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84"/>
  </p:notesMasterIdLst>
  <p:handoutMasterIdLst>
    <p:handoutMasterId r:id="rId185"/>
  </p:handoutMasterIdLst>
  <p:sldIdLst>
    <p:sldId id="983" r:id="rId2"/>
    <p:sldId id="1089" r:id="rId3"/>
    <p:sldId id="1088" r:id="rId4"/>
    <p:sldId id="1084" r:id="rId5"/>
    <p:sldId id="1149" r:id="rId6"/>
    <p:sldId id="1085" r:id="rId7"/>
    <p:sldId id="1086" r:id="rId8"/>
    <p:sldId id="939" r:id="rId9"/>
    <p:sldId id="980" r:id="rId10"/>
    <p:sldId id="1002" r:id="rId11"/>
    <p:sldId id="1280" r:id="rId12"/>
    <p:sldId id="992" r:id="rId13"/>
    <p:sldId id="993" r:id="rId14"/>
    <p:sldId id="1001" r:id="rId15"/>
    <p:sldId id="994" r:id="rId16"/>
    <p:sldId id="995" r:id="rId17"/>
    <p:sldId id="996" r:id="rId18"/>
    <p:sldId id="997" r:id="rId19"/>
    <p:sldId id="941" r:id="rId20"/>
    <p:sldId id="942" r:id="rId21"/>
    <p:sldId id="963" r:id="rId22"/>
    <p:sldId id="998" r:id="rId23"/>
    <p:sldId id="1003" r:id="rId24"/>
    <p:sldId id="1201" r:id="rId25"/>
    <p:sldId id="1200" r:id="rId26"/>
    <p:sldId id="1000" r:id="rId27"/>
    <p:sldId id="1004" r:id="rId28"/>
    <p:sldId id="1005" r:id="rId29"/>
    <p:sldId id="1006" r:id="rId30"/>
    <p:sldId id="1007" r:id="rId31"/>
    <p:sldId id="1008" r:id="rId32"/>
    <p:sldId id="1016" r:id="rId33"/>
    <p:sldId id="1017" r:id="rId34"/>
    <p:sldId id="1009" r:id="rId35"/>
    <p:sldId id="1010" r:id="rId36"/>
    <p:sldId id="1011" r:id="rId37"/>
    <p:sldId id="1012" r:id="rId38"/>
    <p:sldId id="944" r:id="rId39"/>
    <p:sldId id="945" r:id="rId40"/>
    <p:sldId id="1018" r:id="rId41"/>
    <p:sldId id="1065" r:id="rId42"/>
    <p:sldId id="1021" r:id="rId43"/>
    <p:sldId id="1037" r:id="rId44"/>
    <p:sldId id="1023" r:id="rId45"/>
    <p:sldId id="1066" r:id="rId46"/>
    <p:sldId id="1039" r:id="rId47"/>
    <p:sldId id="1031" r:id="rId48"/>
    <p:sldId id="1028" r:id="rId49"/>
    <p:sldId id="1029" r:id="rId50"/>
    <p:sldId id="1041" r:id="rId51"/>
    <p:sldId id="1030" r:id="rId52"/>
    <p:sldId id="1038" r:id="rId53"/>
    <p:sldId id="1040" r:id="rId54"/>
    <p:sldId id="1036" r:id="rId55"/>
    <p:sldId id="1026" r:id="rId56"/>
    <p:sldId id="1034" r:id="rId57"/>
    <p:sldId id="1057" r:id="rId58"/>
    <p:sldId id="1163" r:id="rId59"/>
    <p:sldId id="1164" r:id="rId60"/>
    <p:sldId id="1165" r:id="rId61"/>
    <p:sldId id="1150" r:id="rId62"/>
    <p:sldId id="1151" r:id="rId63"/>
    <p:sldId id="1152" r:id="rId64"/>
    <p:sldId id="1153" r:id="rId65"/>
    <p:sldId id="1154" r:id="rId66"/>
    <p:sldId id="1155" r:id="rId67"/>
    <p:sldId id="1156" r:id="rId68"/>
    <p:sldId id="1157" r:id="rId69"/>
    <p:sldId id="1158" r:id="rId70"/>
    <p:sldId id="1159" r:id="rId71"/>
    <p:sldId id="1160" r:id="rId72"/>
    <p:sldId id="1161" r:id="rId73"/>
    <p:sldId id="1162" r:id="rId74"/>
    <p:sldId id="1064" r:id="rId75"/>
    <p:sldId id="1044" r:id="rId76"/>
    <p:sldId id="1090" r:id="rId77"/>
    <p:sldId id="1069" r:id="rId78"/>
    <p:sldId id="1312" r:id="rId79"/>
    <p:sldId id="1070" r:id="rId80"/>
    <p:sldId id="1071" r:id="rId81"/>
    <p:sldId id="1067" r:id="rId82"/>
    <p:sldId id="1068" r:id="rId83"/>
    <p:sldId id="1056" r:id="rId84"/>
    <p:sldId id="1166" r:id="rId85"/>
    <p:sldId id="1167" r:id="rId86"/>
    <p:sldId id="1168" r:id="rId87"/>
    <p:sldId id="1174" r:id="rId88"/>
    <p:sldId id="1175" r:id="rId89"/>
    <p:sldId id="1176" r:id="rId90"/>
    <p:sldId id="1177" r:id="rId91"/>
    <p:sldId id="1178" r:id="rId92"/>
    <p:sldId id="1179" r:id="rId93"/>
    <p:sldId id="1173" r:id="rId94"/>
    <p:sldId id="1171" r:id="rId95"/>
    <p:sldId id="1172" r:id="rId96"/>
    <p:sldId id="1305" r:id="rId97"/>
    <p:sldId id="1284" r:id="rId98"/>
    <p:sldId id="1093" r:id="rId99"/>
    <p:sldId id="1146" r:id="rId100"/>
    <p:sldId id="1180" r:id="rId101"/>
    <p:sldId id="1181" r:id="rId102"/>
    <p:sldId id="1147" r:id="rId103"/>
    <p:sldId id="1145" r:id="rId104"/>
    <p:sldId id="1306" r:id="rId105"/>
    <p:sldId id="1148" r:id="rId106"/>
    <p:sldId id="1307" r:id="rId107"/>
    <p:sldId id="1268" r:id="rId108"/>
    <p:sldId id="1308" r:id="rId109"/>
    <p:sldId id="1309" r:id="rId110"/>
    <p:sldId id="1270" r:id="rId111"/>
    <p:sldId id="1300" r:id="rId112"/>
    <p:sldId id="1301" r:id="rId113"/>
    <p:sldId id="1310" r:id="rId114"/>
    <p:sldId id="1311" r:id="rId115"/>
    <p:sldId id="1304" r:id="rId116"/>
    <p:sldId id="1303" r:id="rId117"/>
    <p:sldId id="1302" r:id="rId118"/>
    <p:sldId id="1276" r:id="rId119"/>
    <p:sldId id="1272" r:id="rId120"/>
    <p:sldId id="1271" r:id="rId121"/>
    <p:sldId id="1273" r:id="rId122"/>
    <p:sldId id="1274" r:id="rId123"/>
    <p:sldId id="1275" r:id="rId124"/>
    <p:sldId id="1277" r:id="rId125"/>
    <p:sldId id="1076" r:id="rId126"/>
    <p:sldId id="1292" r:id="rId127"/>
    <p:sldId id="1215" r:id="rId128"/>
    <p:sldId id="1216" r:id="rId129"/>
    <p:sldId id="1294" r:id="rId130"/>
    <p:sldId id="1298" r:id="rId131"/>
    <p:sldId id="1293" r:id="rId132"/>
    <p:sldId id="1286" r:id="rId133"/>
    <p:sldId id="1295" r:id="rId134"/>
    <p:sldId id="1296" r:id="rId135"/>
    <p:sldId id="1297" r:id="rId136"/>
    <p:sldId id="1218" r:id="rId137"/>
    <p:sldId id="1281" r:id="rId138"/>
    <p:sldId id="1219" r:id="rId139"/>
    <p:sldId id="1220" r:id="rId140"/>
    <p:sldId id="1221" r:id="rId141"/>
    <p:sldId id="1223" r:id="rId142"/>
    <p:sldId id="1224" r:id="rId143"/>
    <p:sldId id="1266" r:id="rId144"/>
    <p:sldId id="1267" r:id="rId145"/>
    <p:sldId id="1225" r:id="rId146"/>
    <p:sldId id="1265" r:id="rId147"/>
    <p:sldId id="1226" r:id="rId148"/>
    <p:sldId id="1227" r:id="rId149"/>
    <p:sldId id="1228" r:id="rId150"/>
    <p:sldId id="1229" r:id="rId151"/>
    <p:sldId id="1230" r:id="rId152"/>
    <p:sldId id="1249" r:id="rId153"/>
    <p:sldId id="1255" r:id="rId154"/>
    <p:sldId id="1256" r:id="rId155"/>
    <p:sldId id="1257" r:id="rId156"/>
    <p:sldId id="1282" r:id="rId157"/>
    <p:sldId id="1291" r:id="rId158"/>
    <p:sldId id="1231" r:id="rId159"/>
    <p:sldId id="1232" r:id="rId160"/>
    <p:sldId id="1233" r:id="rId161"/>
    <p:sldId id="1234" r:id="rId162"/>
    <p:sldId id="1235" r:id="rId163"/>
    <p:sldId id="1236" r:id="rId164"/>
    <p:sldId id="1237" r:id="rId165"/>
    <p:sldId id="1239" r:id="rId166"/>
    <p:sldId id="1240" r:id="rId167"/>
    <p:sldId id="1242" r:id="rId168"/>
    <p:sldId id="1243" r:id="rId169"/>
    <p:sldId id="1241" r:id="rId170"/>
    <p:sldId id="1285" r:id="rId171"/>
    <p:sldId id="1313" r:id="rId172"/>
    <p:sldId id="1289" r:id="rId173"/>
    <p:sldId id="1287" r:id="rId174"/>
    <p:sldId id="1299" r:id="rId175"/>
    <p:sldId id="1123" r:id="rId176"/>
    <p:sldId id="1182" r:id="rId177"/>
    <p:sldId id="1124" r:id="rId178"/>
    <p:sldId id="1125" r:id="rId179"/>
    <p:sldId id="1126" r:id="rId180"/>
    <p:sldId id="1127" r:id="rId181"/>
    <p:sldId id="1128" r:id="rId182"/>
    <p:sldId id="1288" r:id="rId18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EEE68E6-B11F-44ED-A999-946C12C5DC3D}">
          <p14:sldIdLst>
            <p14:sldId id="983"/>
            <p14:sldId id="1089"/>
            <p14:sldId id="1088"/>
            <p14:sldId id="1084"/>
            <p14:sldId id="1149"/>
            <p14:sldId id="1085"/>
            <p14:sldId id="1086"/>
          </p14:sldIdLst>
        </p14:section>
        <p14:section name="LS 01 (P)" id="{2A91984F-FD62-49E0-BFB6-F6D8EE1F48BB}">
          <p14:sldIdLst>
            <p14:sldId id="939"/>
            <p14:sldId id="980"/>
            <p14:sldId id="1002"/>
            <p14:sldId id="1280"/>
            <p14:sldId id="992"/>
            <p14:sldId id="993"/>
            <p14:sldId id="1001"/>
            <p14:sldId id="994"/>
            <p14:sldId id="995"/>
            <p14:sldId id="996"/>
            <p14:sldId id="997"/>
            <p14:sldId id="941"/>
          </p14:sldIdLst>
        </p14:section>
        <p14:section name="LS 02 (P to Q)" id="{90677CBA-FD1C-4DAE-A02D-7B86ACD2B4E1}">
          <p14:sldIdLst>
            <p14:sldId id="942"/>
            <p14:sldId id="963"/>
            <p14:sldId id="998"/>
            <p14:sldId id="1003"/>
            <p14:sldId id="1201"/>
            <p14:sldId id="1200"/>
            <p14:sldId id="1000"/>
            <p14:sldId id="1004"/>
            <p14:sldId id="1005"/>
            <p14:sldId id="1006"/>
            <p14:sldId id="1007"/>
            <p14:sldId id="1008"/>
            <p14:sldId id="1016"/>
            <p14:sldId id="1017"/>
            <p14:sldId id="1009"/>
            <p14:sldId id="1010"/>
            <p14:sldId id="1011"/>
            <p14:sldId id="1012"/>
            <p14:sldId id="944"/>
          </p14:sldIdLst>
        </p14:section>
        <p14:section name="LS 03 (Q to M)" id="{71F94E69-0D18-4566-BD7D-520C87DEC344}">
          <p14:sldIdLst>
            <p14:sldId id="945"/>
            <p14:sldId id="1018"/>
            <p14:sldId id="1065"/>
            <p14:sldId id="1021"/>
            <p14:sldId id="1037"/>
            <p14:sldId id="1023"/>
            <p14:sldId id="1066"/>
            <p14:sldId id="1039"/>
            <p14:sldId id="1031"/>
            <p14:sldId id="1028"/>
            <p14:sldId id="1029"/>
            <p14:sldId id="1041"/>
            <p14:sldId id="1030"/>
            <p14:sldId id="1038"/>
            <p14:sldId id="1040"/>
            <p14:sldId id="1036"/>
            <p14:sldId id="1026"/>
            <p14:sldId id="1034"/>
            <p14:sldId id="1057"/>
          </p14:sldIdLst>
        </p14:section>
        <p14:section name="LS04 (M to Q)" id="{5D3CCA3A-5679-492E-9446-1BE928352374}">
          <p14:sldIdLst>
            <p14:sldId id="1163"/>
            <p14:sldId id="1164"/>
            <p14:sldId id="1165"/>
            <p14:sldId id="1150"/>
            <p14:sldId id="1151"/>
            <p14:sldId id="1152"/>
            <p14:sldId id="1153"/>
            <p14:sldId id="1154"/>
            <p14:sldId id="1155"/>
            <p14:sldId id="1156"/>
            <p14:sldId id="1157"/>
            <p14:sldId id="1158"/>
            <p14:sldId id="1159"/>
            <p14:sldId id="1160"/>
            <p14:sldId id="1161"/>
            <p14:sldId id="1162"/>
          </p14:sldIdLst>
        </p14:section>
        <p14:section name="LS05 (P to M)" id="{813AA1B1-27B9-4E59-97EE-B3E3221AB3DE}">
          <p14:sldIdLst>
            <p14:sldId id="1064"/>
            <p14:sldId id="1044"/>
            <p14:sldId id="1090"/>
            <p14:sldId id="1069"/>
            <p14:sldId id="1312"/>
            <p14:sldId id="1070"/>
            <p14:sldId id="1071"/>
            <p14:sldId id="1067"/>
            <p14:sldId id="1068"/>
            <p14:sldId id="1056"/>
          </p14:sldIdLst>
        </p14:section>
        <p14:section name="LS06 (P to M)" id="{71C233FE-A4E8-4105-A47F-A7D6E760F30D}">
          <p14:sldIdLst>
            <p14:sldId id="1166"/>
            <p14:sldId id="1167"/>
            <p14:sldId id="1168"/>
            <p14:sldId id="1174"/>
            <p14:sldId id="1175"/>
            <p14:sldId id="1176"/>
            <p14:sldId id="1177"/>
            <p14:sldId id="1178"/>
            <p14:sldId id="1179"/>
            <p14:sldId id="1173"/>
          </p14:sldIdLst>
        </p14:section>
        <p14:section name="LS07 (M)" id="{95CDED3E-FCD1-4C9D-9B4C-9309004B697C}">
          <p14:sldIdLst>
            <p14:sldId id="1171"/>
            <p14:sldId id="1172"/>
            <p14:sldId id="1305"/>
            <p14:sldId id="1284"/>
            <p14:sldId id="1093"/>
            <p14:sldId id="1146"/>
            <p14:sldId id="1180"/>
            <p14:sldId id="1181"/>
            <p14:sldId id="1147"/>
            <p14:sldId id="1145"/>
            <p14:sldId id="1306"/>
            <p14:sldId id="1148"/>
            <p14:sldId id="1307"/>
            <p14:sldId id="1268"/>
            <p14:sldId id="1308"/>
            <p14:sldId id="1309"/>
            <p14:sldId id="1270"/>
            <p14:sldId id="1300"/>
            <p14:sldId id="1301"/>
            <p14:sldId id="1310"/>
            <p14:sldId id="1311"/>
            <p14:sldId id="1304"/>
            <p14:sldId id="1303"/>
            <p14:sldId id="1302"/>
            <p14:sldId id="1276"/>
            <p14:sldId id="1272"/>
            <p14:sldId id="1271"/>
            <p14:sldId id="1273"/>
            <p14:sldId id="1274"/>
            <p14:sldId id="1275"/>
            <p14:sldId id="1277"/>
            <p14:sldId id="1076"/>
            <p14:sldId id="1292"/>
          </p14:sldIdLst>
        </p14:section>
        <p14:section name="LS08 (Q to M)" id="{056CF7D8-A8C5-46C6-82DB-D9569709A710}">
          <p14:sldIdLst>
            <p14:sldId id="1215"/>
            <p14:sldId id="1216"/>
            <p14:sldId id="1294"/>
            <p14:sldId id="1298"/>
            <p14:sldId id="1293"/>
            <p14:sldId id="1286"/>
            <p14:sldId id="1295"/>
            <p14:sldId id="1296"/>
            <p14:sldId id="1297"/>
            <p14:sldId id="1218"/>
            <p14:sldId id="1281"/>
            <p14:sldId id="1219"/>
            <p14:sldId id="1220"/>
            <p14:sldId id="1221"/>
            <p14:sldId id="1223"/>
            <p14:sldId id="1224"/>
            <p14:sldId id="1266"/>
            <p14:sldId id="1267"/>
            <p14:sldId id="1225"/>
            <p14:sldId id="1265"/>
            <p14:sldId id="1226"/>
            <p14:sldId id="1227"/>
            <p14:sldId id="1228"/>
            <p14:sldId id="1229"/>
            <p14:sldId id="1230"/>
            <p14:sldId id="1249"/>
            <p14:sldId id="1255"/>
            <p14:sldId id="1256"/>
            <p14:sldId id="1257"/>
            <p14:sldId id="1282"/>
            <p14:sldId id="1291"/>
            <p14:sldId id="1231"/>
            <p14:sldId id="1232"/>
            <p14:sldId id="1233"/>
            <p14:sldId id="1234"/>
            <p14:sldId id="1235"/>
            <p14:sldId id="1236"/>
            <p14:sldId id="1237"/>
            <p14:sldId id="1239"/>
            <p14:sldId id="1240"/>
            <p14:sldId id="1242"/>
            <p14:sldId id="1243"/>
            <p14:sldId id="1241"/>
            <p14:sldId id="1285"/>
            <p14:sldId id="1313"/>
            <p14:sldId id="1289"/>
          </p14:sldIdLst>
        </p14:section>
        <p14:section name="LS 09 (M to P)" id="{A79F886A-6F30-471B-A52A-D2158F645D97}">
          <p14:sldIdLst>
            <p14:sldId id="1287"/>
            <p14:sldId id="1299"/>
            <p14:sldId id="1123"/>
            <p14:sldId id="1182"/>
            <p14:sldId id="1124"/>
            <p14:sldId id="1125"/>
            <p14:sldId id="1126"/>
            <p14:sldId id="1127"/>
            <p14:sldId id="1128"/>
            <p14:sldId id="1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ssam Ghanimi" initials="HG" lastIdx="12" clrIdx="0">
    <p:extLst/>
  </p:cmAuthor>
  <p:cmAuthor id="2" name="Megan McKenzie" initials="MM" lastIdx="11" clrIdx="1"/>
  <p:cmAuthor id="3" name="Chris Griesemer" initials="CG" lastIdx="2" clrIdx="2"/>
  <p:cmAuthor id="4" name="Elizabeth Coleman" initials="EC" lastIdx="1" clrIdx="3"/>
  <p:cmAuthor id="5" name="Elizabeth Coleman" initials="EC [2]"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2B7C01"/>
    <a:srgbClr val="A1497C"/>
    <a:srgbClr val="BAC9DC"/>
    <a:srgbClr val="20930D"/>
    <a:srgbClr val="63BC8A"/>
    <a:srgbClr val="00A5EC"/>
    <a:srgbClr val="000000"/>
    <a:srgbClr val="FADEC8"/>
    <a:srgbClr val="CC59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5" autoAdjust="0"/>
    <p:restoredTop sz="82687" autoAdjust="0"/>
  </p:normalViewPr>
  <p:slideViewPr>
    <p:cSldViewPr snapToGrid="0">
      <p:cViewPr varScale="1">
        <p:scale>
          <a:sx n="48" d="100"/>
          <a:sy n="48" d="100"/>
        </p:scale>
        <p:origin x="831" y="39"/>
      </p:cViewPr>
      <p:guideLst/>
    </p:cSldViewPr>
  </p:slideViewPr>
  <p:notesTextViewPr>
    <p:cViewPr>
      <p:scale>
        <a:sx n="95" d="100"/>
        <a:sy n="95" d="100"/>
      </p:scale>
      <p:origin x="0" y="0"/>
    </p:cViewPr>
  </p:notesTextViewPr>
  <p:sorterViewPr>
    <p:cViewPr>
      <p:scale>
        <a:sx n="66" d="100"/>
        <a:sy n="66" d="100"/>
      </p:scale>
      <p:origin x="0" y="0"/>
    </p:cViewPr>
  </p:sorterViewPr>
  <p:notesViewPr>
    <p:cSldViewPr snapToGrid="0">
      <p:cViewPr varScale="1">
        <p:scale>
          <a:sx n="49" d="100"/>
          <a:sy n="49" d="100"/>
        </p:scale>
        <p:origin x="2736" y="36"/>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notesMaster" Target="notesMasters/notesMaster1.xml"/><Relationship Id="rId189"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commentAuthors" Target="commentAuthor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presProps" Target="presProps.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08F2FE-B402-4E90-9FDC-6F87CA3F96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7E531CB-A15D-43BF-82E6-04D1518CDC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9A4AA1-8D47-4BC7-B5F7-A3282EDD93C5}" type="datetimeFigureOut">
              <a:rPr lang="en-US" smtClean="0"/>
              <a:t>4/15/2021</a:t>
            </a:fld>
            <a:endParaRPr lang="en-US"/>
          </a:p>
        </p:txBody>
      </p:sp>
      <p:sp>
        <p:nvSpPr>
          <p:cNvPr id="4" name="Footer Placeholder 3">
            <a:extLst>
              <a:ext uri="{FF2B5EF4-FFF2-40B4-BE49-F238E27FC236}">
                <a16:creationId xmlns:a16="http://schemas.microsoft.com/office/drawing/2014/main" id="{5668F2E5-1AE2-45FC-83EC-583848040C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07AF8A5-E074-4574-84E8-AD2B7521EFE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DC9AFF-956B-4259-BBAA-157A02586437}" type="slidenum">
              <a:rPr lang="en-US" smtClean="0"/>
              <a:t>‹#›</a:t>
            </a:fld>
            <a:endParaRPr lang="en-US"/>
          </a:p>
        </p:txBody>
      </p:sp>
    </p:spTree>
    <p:extLst>
      <p:ext uri="{BB962C8B-B14F-4D97-AF65-F5344CB8AC3E}">
        <p14:creationId xmlns:p14="http://schemas.microsoft.com/office/powerpoint/2010/main" val="328892406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5T19:20:07.59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5T19:20:07.59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25T19:20:07.597"/>
    </inkml:context>
    <inkml:brush xml:id="br0">
      <inkml:brushProperty name="width" value="0.4" units="cm"/>
      <inkml:brushProperty name="height" value="0.8" units="cm"/>
      <inkml:brushProperty name="color" value="#FFFFFF"/>
      <inkml:brushProperty name="tip" value="rectangle"/>
      <inkml:brushProperty name="rasterOp" value="maskPen"/>
    </inkml:brush>
  </inkml:definitions>
  <inkml:trace contextRef="#ctx0" brushRef="#br0">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6E12EC-1FED-4678-B38F-47826C1E9264}" type="datetimeFigureOut">
              <a:rPr lang="en-US" smtClean="0"/>
              <a:t>4/15/2021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11C8B6-9A80-4386-88EB-CB5E10B1A476}" type="slidenum">
              <a:rPr lang="en-US" smtClean="0"/>
              <a:t>‹#›</a:t>
            </a:fld>
            <a:endParaRPr lang="en-US"/>
          </a:p>
        </p:txBody>
      </p:sp>
    </p:spTree>
    <p:extLst>
      <p:ext uri="{BB962C8B-B14F-4D97-AF65-F5344CB8AC3E}">
        <p14:creationId xmlns:p14="http://schemas.microsoft.com/office/powerpoint/2010/main" val="242064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a:t>
            </a:fld>
            <a:endParaRPr lang="en-US" dirty="0"/>
          </a:p>
        </p:txBody>
      </p:sp>
    </p:spTree>
    <p:extLst>
      <p:ext uri="{BB962C8B-B14F-4D97-AF65-F5344CB8AC3E}">
        <p14:creationId xmlns:p14="http://schemas.microsoft.com/office/powerpoint/2010/main" val="1140225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10</a:t>
            </a:fld>
            <a:endParaRPr lang="en-US"/>
          </a:p>
        </p:txBody>
      </p:sp>
    </p:spTree>
    <p:extLst>
      <p:ext uri="{BB962C8B-B14F-4D97-AF65-F5344CB8AC3E}">
        <p14:creationId xmlns:p14="http://schemas.microsoft.com/office/powerpoint/2010/main" val="48257972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Gene regulation</a:t>
            </a:r>
            <a:r>
              <a:rPr lang="en-US" baseline="0" dirty="0" smtClean="0"/>
              <a:t> is complicated, especially in eukaryotes. Point out whichever pieces you feel are salient. Not to be memorized. There’s a broader model idea here that the environment affects gene expression. A set of optional but recommended slides follows that offers one way to reinforce this idea of environmental regulation in a manner coherent with the discussion we’ve already started.</a:t>
            </a:r>
          </a:p>
          <a:p>
            <a:endParaRPr lang="en-US" baseline="0" dirty="0" smtClean="0"/>
          </a:p>
          <a:p>
            <a:r>
              <a:rPr lang="en-US" baseline="0" dirty="0" smtClean="0"/>
              <a:t>But your students may have questions at this point, and advanced classes should take a moment to think them over. For example:</a:t>
            </a:r>
          </a:p>
          <a:p>
            <a:pPr marL="342900" indent="-342900">
              <a:buFont typeface="+mj-lt"/>
              <a:buAutoNum type="arabicPeriod"/>
            </a:pPr>
            <a:r>
              <a:rPr lang="en-US" dirty="0" smtClean="0"/>
              <a:t>If something in the environment seems to turn on the switch, and the proteins that bind the DNA act as the switch… what questions do we have now?</a:t>
            </a:r>
          </a:p>
          <a:p>
            <a:pPr marL="342900" indent="-342900">
              <a:buFont typeface="+mj-lt"/>
              <a:buAutoNum type="arabicPeriod"/>
            </a:pPr>
            <a:r>
              <a:rPr lang="en-US" dirty="0" smtClean="0"/>
              <a:t>What’s the link between the environmental “signal” and the binding proteins (transcription factors)?</a:t>
            </a:r>
          </a:p>
          <a:p>
            <a:pPr marL="342900" indent="-342900">
              <a:buFont typeface="+mj-lt"/>
              <a:buAutoNum type="arabicPeriod"/>
            </a:pPr>
            <a:r>
              <a:rPr lang="en-US" dirty="0" smtClean="0"/>
              <a:t>Where do the binding proteins come from? Are they proteins made by other genes? If so, what turns those</a:t>
            </a:r>
            <a:r>
              <a:rPr lang="en-US" baseline="0" dirty="0" smtClean="0"/>
              <a:t> genes</a:t>
            </a:r>
            <a:r>
              <a:rPr lang="en-US" dirty="0" smtClean="0"/>
              <a:t> on?</a:t>
            </a:r>
          </a:p>
          <a:p>
            <a:endParaRPr lang="en-US" baseline="0" dirty="0" smtClean="0"/>
          </a:p>
          <a:p>
            <a:r>
              <a:rPr lang="en-US" baseline="0" dirty="0" smtClean="0"/>
              <a:t>Also, there are some really nice summaries that quickly explain all of the regulatory points in eukaryotes, including the following Khan Academy article:</a:t>
            </a:r>
          </a:p>
          <a:p>
            <a:r>
              <a:rPr lang="en-US" dirty="0" smtClean="0"/>
              <a:t>https://www.khanacademy.org/science/biology/gene-regulation/gene-regulation-in-eukaryotes/a/overview-of-eukaryotic-gene-regulation</a:t>
            </a:r>
          </a:p>
          <a:p>
            <a:endParaRPr lang="en-US" dirty="0" smtClean="0"/>
          </a:p>
          <a:p>
            <a:r>
              <a:rPr lang="en-US" dirty="0" smtClean="0"/>
              <a:t>But most of the examples are deficient</a:t>
            </a:r>
            <a:r>
              <a:rPr lang="en-US" baseline="0" dirty="0" smtClean="0"/>
              <a:t> in details, meaning they don’t actually track a real pathway in a real cell– they are generic models of gene regulation rather than detailed descriptions of one particular pathway.</a:t>
            </a:r>
            <a:endParaRPr lang="en-US" dirty="0" smtClean="0"/>
          </a:p>
          <a:p>
            <a:endParaRPr lang="en-US" dirty="0" smtClean="0"/>
          </a:p>
          <a:p>
            <a:r>
              <a:rPr lang="en-US" dirty="0" smtClean="0"/>
              <a:t>SOURCES:</a:t>
            </a:r>
          </a:p>
          <a:p>
            <a:r>
              <a:rPr lang="en-US" dirty="0" smtClean="0"/>
              <a:t>Image, “Mechanism for TATA box initiation. The transcription enhancers, TATA box binding protein (TBP), and RNA polymerase are all recruited to begin transcription.”</a:t>
            </a:r>
          </a:p>
          <a:p>
            <a:r>
              <a:rPr lang="en-US" dirty="0" smtClean="0"/>
              <a:t>URL: https://commons.wikimedia.org/wiki/File:TATA_box_mechanism.png</a:t>
            </a:r>
          </a:p>
          <a:p>
            <a:r>
              <a:rPr lang="en-US" dirty="0" smtClean="0"/>
              <a:t>Attribution: </a:t>
            </a:r>
            <a:r>
              <a:rPr lang="en-US" dirty="0" err="1" smtClean="0"/>
              <a:t>Luttysar</a:t>
            </a:r>
            <a:r>
              <a:rPr lang="en-US" dirty="0" smtClean="0"/>
              <a:t> / CC BY-SA (https://creativecommons.org/licenses/by-sa/4.0)</a:t>
            </a:r>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105</a:t>
            </a:fld>
            <a:endParaRPr lang="en-US"/>
          </a:p>
        </p:txBody>
      </p:sp>
    </p:spTree>
    <p:extLst>
      <p:ext uri="{BB962C8B-B14F-4D97-AF65-F5344CB8AC3E}">
        <p14:creationId xmlns:p14="http://schemas.microsoft.com/office/powerpoint/2010/main" val="212315803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Gene regulation</a:t>
            </a:r>
            <a:r>
              <a:rPr lang="en-US" baseline="0" dirty="0" smtClean="0"/>
              <a:t> is complicated, especially in eukaryotes. Point out whichever pieces you feel are salient. Not to be memorized. There’s a broader model idea here that the environment affects gene expression. </a:t>
            </a:r>
            <a:endParaRPr lang="en-US" dirty="0" smtClean="0"/>
          </a:p>
          <a:p>
            <a:endParaRPr lang="en-US" baseline="0" dirty="0" smtClean="0"/>
          </a:p>
          <a:p>
            <a:r>
              <a:rPr lang="en-US" baseline="0" dirty="0" smtClean="0"/>
              <a:t>Also, there are some really nice summaries that quickly explain all of the regulatory points in eukaryotes, including the following Khan Academy article: </a:t>
            </a:r>
            <a:r>
              <a:rPr lang="en-US" dirty="0" smtClean="0"/>
              <a:t>https://www.khanacademy.org/science/biology/gene-regulation/gene-regulation-in-eukaryotes/a/overview-of-eukaryotic-gene-regulation</a:t>
            </a:r>
          </a:p>
          <a:p>
            <a:endParaRPr lang="en-US" dirty="0" smtClean="0"/>
          </a:p>
          <a:p>
            <a:r>
              <a:rPr lang="en-US" dirty="0" smtClean="0"/>
              <a:t>But most of the examples are deficient</a:t>
            </a:r>
            <a:r>
              <a:rPr lang="en-US" baseline="0" dirty="0" smtClean="0"/>
              <a:t> in details, meaning they don’t actually track a real pathway in a real cell– they are generic models of gene regulation rather than detailed descriptions of one particular pathway.</a:t>
            </a:r>
            <a:endParaRPr lang="en-US" dirty="0" smtClean="0"/>
          </a:p>
          <a:p>
            <a:endParaRPr lang="en-US" dirty="0" smtClean="0"/>
          </a:p>
          <a:p>
            <a:r>
              <a:rPr lang="en-US" dirty="0" smtClean="0"/>
              <a:t>SOURCES:</a:t>
            </a:r>
          </a:p>
          <a:p>
            <a:r>
              <a:rPr lang="en-US" dirty="0" smtClean="0"/>
              <a:t>Image, “Mechanism for TATA box initiation. The transcription enhancers, TATA box binding protein (TBP), and RNA polymerase are all recruited to begin transcription.”</a:t>
            </a:r>
          </a:p>
          <a:p>
            <a:r>
              <a:rPr lang="en-US" dirty="0" smtClean="0"/>
              <a:t>URL: https://commons.wikimedia.org/wiki/File:TATA_box_mechanism.png</a:t>
            </a:r>
          </a:p>
          <a:p>
            <a:r>
              <a:rPr lang="en-US" dirty="0" smtClean="0"/>
              <a:t>Attribution: </a:t>
            </a:r>
            <a:r>
              <a:rPr lang="en-US" dirty="0" err="1" smtClean="0"/>
              <a:t>Luttysar</a:t>
            </a:r>
            <a:r>
              <a:rPr lang="en-US" dirty="0" smtClean="0"/>
              <a:t> / CC BY-SA (https://creativecommons.org/licenses/by-sa/4.0)</a:t>
            </a:r>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106</a:t>
            </a:fld>
            <a:endParaRPr lang="en-US"/>
          </a:p>
        </p:txBody>
      </p:sp>
    </p:spTree>
    <p:extLst>
      <p:ext uri="{BB962C8B-B14F-4D97-AF65-F5344CB8AC3E}">
        <p14:creationId xmlns:p14="http://schemas.microsoft.com/office/powerpoint/2010/main" val="211602788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107</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dirty="0" smtClean="0">
                <a:ea typeface="ＭＳ Ｐゴシック" charset="-128"/>
              </a:rPr>
              <a:t>Review</a:t>
            </a:r>
            <a:r>
              <a:rPr lang="en-US" altLang="en-US" baseline="0" dirty="0" smtClean="0">
                <a:ea typeface="ＭＳ Ｐゴシック" charset="-128"/>
              </a:rPr>
              <a:t> and a pause to add to the model. </a:t>
            </a:r>
            <a:r>
              <a:rPr lang="en-US" altLang="en-US" dirty="0" smtClean="0">
                <a:ea typeface="ＭＳ Ｐゴシック" charset="-128"/>
              </a:rPr>
              <a:t>These slides </a:t>
            </a:r>
            <a:r>
              <a:rPr lang="en-US" altLang="en-US" baseline="0" dirty="0" smtClean="0">
                <a:ea typeface="ＭＳ Ｐゴシック" charset="-128"/>
              </a:rPr>
              <a:t>further develop the ideas around environmental cues and foreshadow the conversation about “cell fate” as a consequence of differentiation. If you feel they are too much for your students or if you are running low on time, skip to the last slide in the learning segment and wrap up the model ideas about development before moving on to the next learning segment on regeneration (in </a:t>
            </a:r>
            <a:r>
              <a:rPr lang="en-US" altLang="en-US" baseline="0" dirty="0" err="1" smtClean="0">
                <a:ea typeface="ＭＳ Ｐゴシック" charset="-128"/>
              </a:rPr>
              <a:t>Planaria</a:t>
            </a:r>
            <a:r>
              <a:rPr lang="en-US" altLang="en-US" baseline="0" dirty="0" smtClean="0">
                <a:ea typeface="ＭＳ Ｐゴシック" charset="-128"/>
              </a:rPr>
              <a:t>).</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 “</a:t>
            </a:r>
            <a:r>
              <a:rPr lang="en-US" dirty="0" err="1" smtClean="0"/>
              <a:t>Antennapedia</a:t>
            </a:r>
            <a:r>
              <a:rPr lang="en-US" dirty="0" smtClean="0"/>
              <a:t> mutation”</a:t>
            </a:r>
          </a:p>
          <a:p>
            <a:pPr eaLnBrk="1" hangingPunct="1"/>
            <a:r>
              <a:rPr lang="en-US" altLang="en-US" dirty="0" smtClean="0">
                <a:ea typeface="ＭＳ Ｐゴシック" charset="-128"/>
              </a:rPr>
              <a:t>(https://commons.wikimedia.org/wiki/File:Antennapedia2.jpg)</a:t>
            </a:r>
          </a:p>
          <a:p>
            <a:pPr eaLnBrk="1" hangingPunct="1"/>
            <a:r>
              <a:rPr lang="en-US" altLang="en-US" dirty="0" smtClean="0">
                <a:ea typeface="ＭＳ Ｐゴシック" charset="-128"/>
              </a:rPr>
              <a:t>By </a:t>
            </a:r>
            <a:r>
              <a:rPr lang="en-US" altLang="en-US" dirty="0" err="1" smtClean="0">
                <a:ea typeface="ＭＳ Ｐゴシック" charset="-128"/>
              </a:rPr>
              <a:t>toony</a:t>
            </a:r>
            <a:r>
              <a:rPr lang="en-US" altLang="en-US" dirty="0" smtClean="0">
                <a:ea typeface="ＭＳ Ｐゴシック" charset="-128"/>
              </a:rPr>
              <a:t>, CC BY-SA 3.0 &lt;https://creativecommons.org/licenses/by-sa/3.0&gt;, via Wikimedia Commons</a:t>
            </a:r>
          </a:p>
          <a:p>
            <a:pPr eaLnBrk="1" hangingPunct="1"/>
            <a:endParaRPr lang="en-US" altLang="en-US" dirty="0">
              <a:ea typeface="ＭＳ Ｐゴシック" charset="-128"/>
            </a:endParaRPr>
          </a:p>
        </p:txBody>
      </p:sp>
    </p:spTree>
    <p:extLst>
      <p:ext uri="{BB962C8B-B14F-4D97-AF65-F5344CB8AC3E}">
        <p14:creationId xmlns:p14="http://schemas.microsoft.com/office/powerpoint/2010/main" val="355006051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Your </a:t>
            </a:r>
            <a:r>
              <a:rPr lang="en-US" baseline="0" dirty="0" smtClean="0"/>
              <a:t>students may have questions at this point, and advanced classes should certainly take a moment to think them over. </a:t>
            </a:r>
          </a:p>
          <a:p>
            <a:endParaRPr lang="en-US" baseline="0" dirty="0" smtClean="0"/>
          </a:p>
          <a:p>
            <a:r>
              <a:rPr lang="en-US" baseline="0" dirty="0" smtClean="0"/>
              <a:t>For example:</a:t>
            </a:r>
          </a:p>
          <a:p>
            <a:pPr marL="342900" indent="-342900">
              <a:buFont typeface="+mj-lt"/>
              <a:buAutoNum type="arabicPeriod"/>
            </a:pPr>
            <a:r>
              <a:rPr lang="en-US" dirty="0" smtClean="0"/>
              <a:t>If something in the environment seems to turn on the switch, and the proteins that bind the DNA act as the switch… what questions do we have now?</a:t>
            </a:r>
          </a:p>
          <a:p>
            <a:pPr marL="342900" indent="-342900">
              <a:buFont typeface="+mj-lt"/>
              <a:buAutoNum type="arabicPeriod"/>
            </a:pPr>
            <a:r>
              <a:rPr lang="en-US" dirty="0" smtClean="0"/>
              <a:t>What’s the link between the environmental “signal” and the binding proteins (transcription factors)?</a:t>
            </a:r>
          </a:p>
          <a:p>
            <a:pPr marL="342900" indent="-342900">
              <a:buFont typeface="+mj-lt"/>
              <a:buAutoNum type="arabicPeriod"/>
            </a:pPr>
            <a:r>
              <a:rPr lang="en-US" dirty="0" smtClean="0"/>
              <a:t>Where do the binding proteins come from? Are they proteins made by other genes? If so, what turns those</a:t>
            </a:r>
            <a:r>
              <a:rPr lang="en-US" baseline="0" dirty="0" smtClean="0"/>
              <a:t> genes</a:t>
            </a:r>
            <a:r>
              <a:rPr lang="en-US" dirty="0" smtClean="0"/>
              <a:t> on?</a:t>
            </a:r>
          </a:p>
          <a:p>
            <a:endParaRPr lang="en-US" baseline="0" dirty="0" smtClean="0"/>
          </a:p>
          <a:p>
            <a:r>
              <a:rPr lang="en-US" baseline="0" dirty="0" smtClean="0"/>
              <a:t>Also, there are some really nice summaries that quickly explain all of the regulatory points in eukaryotes, including the following Khan Academy article:</a:t>
            </a:r>
          </a:p>
          <a:p>
            <a:r>
              <a:rPr lang="en-US" dirty="0" smtClean="0"/>
              <a:t>https://www.khanacademy.org/science/biology/gene-regulation/gene-regulation-in-eukaryotes/a/overview-of-eukaryotic-gene-regulation</a:t>
            </a:r>
          </a:p>
          <a:p>
            <a:endParaRPr lang="en-US" dirty="0" smtClean="0"/>
          </a:p>
          <a:p>
            <a:r>
              <a:rPr lang="en-US" dirty="0" smtClean="0"/>
              <a:t>But most of the examples are deficient</a:t>
            </a:r>
            <a:r>
              <a:rPr lang="en-US" baseline="0" dirty="0" smtClean="0"/>
              <a:t> in details, meaning they don’t actually track a real pathway in a real cell– they are generic models of gene regulation rather than detailed descriptions of one particular pathway.</a:t>
            </a:r>
            <a:endParaRPr lang="en-US" dirty="0" smtClean="0"/>
          </a:p>
          <a:p>
            <a:endParaRPr lang="en-US" dirty="0" smtClean="0"/>
          </a:p>
          <a:p>
            <a:r>
              <a:rPr lang="en-US" dirty="0" smtClean="0"/>
              <a:t>SOURCES:</a:t>
            </a:r>
          </a:p>
          <a:p>
            <a:r>
              <a:rPr lang="en-US" dirty="0" smtClean="0"/>
              <a:t>Image, “Mechanism for TATA box initiation. The transcription enhancers, TATA box binding protein (TBP), and RNA polymerase are all recruited to begin transcription.”</a:t>
            </a:r>
          </a:p>
          <a:p>
            <a:r>
              <a:rPr lang="en-US" dirty="0" smtClean="0"/>
              <a:t>URL: https://commons.wikimedia.org/wiki/File:TATA_box_mechanism.png</a:t>
            </a:r>
          </a:p>
          <a:p>
            <a:r>
              <a:rPr lang="en-US" dirty="0" smtClean="0"/>
              <a:t>Attribution: </a:t>
            </a:r>
            <a:r>
              <a:rPr lang="en-US" dirty="0" err="1" smtClean="0"/>
              <a:t>Luttysar</a:t>
            </a:r>
            <a:r>
              <a:rPr lang="en-US" dirty="0" smtClean="0"/>
              <a:t> / CC BY-SA (https://creativecommons.org/licenses/by-sa/4.0)</a:t>
            </a:r>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108</a:t>
            </a:fld>
            <a:endParaRPr lang="en-US"/>
          </a:p>
        </p:txBody>
      </p:sp>
    </p:spTree>
    <p:extLst>
      <p:ext uri="{BB962C8B-B14F-4D97-AF65-F5344CB8AC3E}">
        <p14:creationId xmlns:p14="http://schemas.microsoft.com/office/powerpoint/2010/main" val="392022506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109</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Pause here to have a conversation about nature versus nurture.</a:t>
            </a:r>
            <a:r>
              <a:rPr lang="en-US" altLang="en-US" baseline="0" dirty="0" smtClean="0">
                <a:ea typeface="ＭＳ Ｐゴシック" charset="-128"/>
              </a:rPr>
              <a:t> </a:t>
            </a:r>
            <a:r>
              <a:rPr lang="en-US" altLang="en-US" dirty="0" smtClean="0">
                <a:ea typeface="ＭＳ Ｐゴシック" charset="-128"/>
              </a:rPr>
              <a:t>This might be the place where you get kids to really</a:t>
            </a:r>
            <a:r>
              <a:rPr lang="en-US" altLang="en-US" baseline="0" dirty="0" smtClean="0">
                <a:ea typeface="ＭＳ Ｐゴシック" charset="-128"/>
              </a:rPr>
              <a:t> start to internalize the paradigm the NGSS is asking us to convey—genes and the environment.</a:t>
            </a:r>
          </a:p>
          <a:p>
            <a:pPr eaLnBrk="1" hangingPunct="1"/>
            <a:r>
              <a:rPr lang="en-US" altLang="en-US" baseline="0" dirty="0" smtClean="0">
                <a:ea typeface="ＭＳ Ｐゴシック" charset="-128"/>
              </a:rPr>
              <a:t>If students don’t relate to this phrasing, have an example in mind to help illustrate. You can even use the idea of how identical twins raised in different households might be the same in many ways but might be different in others</a:t>
            </a:r>
            <a:r>
              <a:rPr lang="en-US" altLang="en-US" dirty="0" smtClean="0">
                <a:ea typeface="ＭＳ Ｐゴシック" charset="-128"/>
              </a:rPr>
              <a:t>. </a:t>
            </a:r>
          </a:p>
          <a:p>
            <a:pPr eaLnBrk="1" hangingPunct="1"/>
            <a:endParaRPr lang="en-US" altLang="en-US" dirty="0" smtClean="0">
              <a:ea typeface="ＭＳ Ｐゴシック" charset="-128"/>
            </a:endParaRPr>
          </a:p>
        </p:txBody>
      </p:sp>
    </p:spTree>
    <p:extLst>
      <p:ext uri="{BB962C8B-B14F-4D97-AF65-F5344CB8AC3E}">
        <p14:creationId xmlns:p14="http://schemas.microsoft.com/office/powerpoint/2010/main" val="127601332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110</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Arial" panose="020B0604020202020204" pitchFamily="34" charset="0"/>
                <a:cs typeface="Arial" panose="020B0604020202020204" pitchFamily="34" charset="0"/>
              </a:rPr>
              <a:t>Have kids share examples—frame this as brainstorming. If it helps, have them expand to thinking about other organisms. Plants get signals from sunlight (and often even turn in response). We sweat in response to heat (which is external and internal to some extent). Students may bring up ideas about signals from the brain to other organs, which starts to get at the idea of internal signals and the internal environment.</a:t>
            </a:r>
          </a:p>
        </p:txBody>
      </p:sp>
    </p:spTree>
    <p:extLst>
      <p:ext uri="{BB962C8B-B14F-4D97-AF65-F5344CB8AC3E}">
        <p14:creationId xmlns:p14="http://schemas.microsoft.com/office/powerpoint/2010/main" val="268714058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111</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Though your students may be thinking</a:t>
            </a:r>
            <a:r>
              <a:rPr lang="en-US" altLang="en-US" sz="1200" baseline="0" dirty="0" smtClean="0">
                <a:latin typeface="Arial" panose="020B0604020202020204" pitchFamily="34" charset="0"/>
                <a:cs typeface="Arial" panose="020B0604020202020204" pitchFamily="34" charset="0"/>
              </a:rPr>
              <a:t> of environmental cues as being EXTERNAL to the body, all environmental signals must become internal at some point. You can problematize how a signal from outside comes inside if you like. Sensory organs make excellent examples. However, transduction and signal cascading is beyond the scope of NGSS life science, so be mindful of the time you take. In any event, it ultimately comes down the internal signals in the internal chemical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This is not a simple point, but you need to try and keep the conversation simple. The NGSS standards call for kids to understand THAT there is a connection between the environment and gene regulation, but it does not require them to understand the details of the connection. What is presented in these slides on gene regulation and the environment already goes beyond the details called for.</a:t>
            </a: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903224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112</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Though your students may be thinking</a:t>
            </a:r>
            <a:r>
              <a:rPr lang="en-US" altLang="en-US" sz="1200" baseline="0" dirty="0" smtClean="0">
                <a:latin typeface="Arial" panose="020B0604020202020204" pitchFamily="34" charset="0"/>
                <a:cs typeface="Arial" panose="020B0604020202020204" pitchFamily="34" charset="0"/>
              </a:rPr>
              <a:t> of environmental cues as being EXTERNAL to the body, all environmental signals must become internal at some point. You can problematize how a signal from outside comes inside if you like. Sensory organs make excellent examples. However, transduction and signal cascading is beyond the scope of NGSS life science, so be mindful of the time you take. In any event, it ultimately comes down the internal signals in the internal chemical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This is not a simple point, but you need to try and keep the conversation simple. The NGSS standards call for kids to understand THAT there is a connection between the environment and gene regulation, but it does not require them to understand the details of the connection. What is presented in these slides on gene regulation and the environment already goes beyond the details called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SOURCES: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513344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113</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Though your students may be thinking</a:t>
            </a:r>
            <a:r>
              <a:rPr lang="en-US" altLang="en-US" sz="1200" baseline="0" dirty="0" smtClean="0">
                <a:latin typeface="Arial" panose="020B0604020202020204" pitchFamily="34" charset="0"/>
                <a:cs typeface="Arial" panose="020B0604020202020204" pitchFamily="34" charset="0"/>
              </a:rPr>
              <a:t> of environmental cues as being EXTERNAL to the body, all environmental signals must become internal at some point. You can problematize how a signal from outside comes inside if you like. Sensory organs make excellent examples. However, transduction and signal cascading is beyond the scope of NGSS life science, so be mindful of the time you take. In any event, it ultimately comes down the internal signals in the internal chemical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This is not a simple point, but you need to try and keep the conversation simple. The NGSS standards call for kids to understand THAT there is a connection between the environment and gene regulation, but it does not require them to understand the details of the connection. What is presented in these slides on gene regulation and the environment already goes beyond the details called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Image, “</a:t>
            </a:r>
            <a:r>
              <a:rPr lang="en-US" sz="1200" b="0" i="0" kern="1200" dirty="0" smtClean="0">
                <a:solidFill>
                  <a:schemeClr val="tx1"/>
                </a:solidFill>
                <a:effectLst/>
                <a:latin typeface="+mn-lt"/>
                <a:ea typeface="+mn-ea"/>
                <a:cs typeface="+mn-cs"/>
              </a:rPr>
              <a:t>Diagram of insulin regulation upon high blood glucose</a:t>
            </a:r>
            <a:r>
              <a:rPr lang="en-US" altLang="en-US" sz="1200" baseline="0" dirty="0" smtClean="0">
                <a:latin typeface="+mn-lt"/>
                <a:ea typeface="ＭＳ Ｐゴシック"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(https://commons.wikimedia.org/wiki/File:Insulin_gene_activation.png)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By </a:t>
            </a:r>
            <a:r>
              <a:rPr lang="en-US" altLang="en-US" sz="1200" baseline="0" dirty="0" err="1" smtClean="0">
                <a:latin typeface="+mn-lt"/>
                <a:ea typeface="ＭＳ Ｐゴシック" charset="-128"/>
                <a:cs typeface="+mn-cs"/>
              </a:rPr>
              <a:t>Jhassve</a:t>
            </a:r>
            <a:r>
              <a:rPr lang="en-US" altLang="en-US" sz="1200" baseline="0" dirty="0" smtClean="0">
                <a:latin typeface="+mn-lt"/>
                <a:ea typeface="ＭＳ Ｐゴシック" charset="-128"/>
                <a:cs typeface="+mn-cs"/>
              </a:rPr>
              <a:t>, CC BY-SA 4.0 &lt;https://creativecommons.org/licenses/by-sa/4.0&gt;, via Wikimedia Commons</a:t>
            </a: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4691331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114</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Use</a:t>
            </a:r>
            <a:r>
              <a:rPr lang="en-US" altLang="en-US" sz="1200" baseline="0" dirty="0" smtClean="0">
                <a:latin typeface="Arial" panose="020B0604020202020204" pitchFamily="34" charset="0"/>
                <a:cs typeface="Arial" panose="020B0604020202020204" pitchFamily="34" charset="0"/>
              </a:rPr>
              <a:t> this passage from the reading about the pancreas and insulin as a means to having your students think about environmental signals. The group work can really just last about 3 minutes. Tell students to elect a “reporter” to share one idea at the onset of the task so that you can call on a few groups for ideas.</a:t>
            </a: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Image, “</a:t>
            </a:r>
            <a:r>
              <a:rPr lang="en-US" sz="1200" b="0" i="0" kern="1200" dirty="0" smtClean="0">
                <a:solidFill>
                  <a:schemeClr val="tx1"/>
                </a:solidFill>
                <a:effectLst/>
                <a:latin typeface="+mn-lt"/>
                <a:ea typeface="+mn-ea"/>
                <a:cs typeface="+mn-cs"/>
              </a:rPr>
              <a:t>Diagram of insulin regulation upon high blood glucose</a:t>
            </a:r>
            <a:r>
              <a:rPr lang="en-US" altLang="en-US" sz="1200" baseline="0" dirty="0" smtClean="0">
                <a:latin typeface="+mn-lt"/>
                <a:ea typeface="ＭＳ Ｐゴシック"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(https://commons.wikimedia.org/wiki/File:Insulin_gene_activation.png)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By </a:t>
            </a:r>
            <a:r>
              <a:rPr lang="en-US" altLang="en-US" sz="1200" baseline="0" dirty="0" err="1" smtClean="0">
                <a:latin typeface="+mn-lt"/>
                <a:ea typeface="ＭＳ Ｐゴシック" charset="-128"/>
                <a:cs typeface="+mn-cs"/>
              </a:rPr>
              <a:t>Jhassve</a:t>
            </a:r>
            <a:r>
              <a:rPr lang="en-US" altLang="en-US" sz="1200" baseline="0" dirty="0" smtClean="0">
                <a:latin typeface="+mn-lt"/>
                <a:ea typeface="ＭＳ Ｐゴシック" charset="-128"/>
                <a:cs typeface="+mn-cs"/>
              </a:rPr>
              <a:t>, CC BY-SA 4.0 &lt;https://creativecommons.org/licenses/by-sa/4.0&gt;, via Wikimedia Commons</a:t>
            </a: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7536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11</a:t>
            </a:fld>
            <a:endParaRPr lang="en-US"/>
          </a:p>
        </p:txBody>
      </p:sp>
    </p:spTree>
    <p:extLst>
      <p:ext uri="{BB962C8B-B14F-4D97-AF65-F5344CB8AC3E}">
        <p14:creationId xmlns:p14="http://schemas.microsoft.com/office/powerpoint/2010/main" val="768813445"/>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115</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Though your students may be thinking</a:t>
            </a:r>
            <a:r>
              <a:rPr lang="en-US" altLang="en-US" sz="1200" baseline="0" dirty="0" smtClean="0">
                <a:latin typeface="Arial" panose="020B0604020202020204" pitchFamily="34" charset="0"/>
                <a:cs typeface="Arial" panose="020B0604020202020204" pitchFamily="34" charset="0"/>
              </a:rPr>
              <a:t> of environmental cues as being EXTERNAL to the body, all environmental signals must become internal at some point. You can problematize how a signal from outside comes inside if you like. Sensory organs make excellent examples. However, transduction and signal cascading is beyond the scope of NGSS life science, so be mindful of the time you take. In any event, it ultimately comes down the internal signals in the internal chemical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This is not a simple point, but you need to try and keep the conversation simple. The NGSS standards call for kids to understand THAT there is a connection between the environment and gene regulation, but it does not require them to understand the details of the connection. What is presented in these slides on gene regulation and the environment already goes beyond the details called for.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Image, “</a:t>
            </a:r>
            <a:r>
              <a:rPr lang="en-US" sz="1200" b="0" i="0" kern="1200" dirty="0" smtClean="0">
                <a:solidFill>
                  <a:schemeClr val="tx1"/>
                </a:solidFill>
                <a:effectLst/>
                <a:latin typeface="+mn-lt"/>
                <a:ea typeface="+mn-ea"/>
                <a:cs typeface="+mn-cs"/>
              </a:rPr>
              <a:t>Diagram of insulin regulation upon high blood glucose</a:t>
            </a:r>
            <a:r>
              <a:rPr lang="en-US" altLang="en-US" sz="1200" baseline="0" dirty="0" smtClean="0">
                <a:latin typeface="+mn-lt"/>
                <a:ea typeface="ＭＳ Ｐゴシック"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(https://commons.wikimedia.org/wiki/File:Insulin_gene_activation.png)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By </a:t>
            </a:r>
            <a:r>
              <a:rPr lang="en-US" altLang="en-US" sz="1200" baseline="0" dirty="0" err="1" smtClean="0">
                <a:latin typeface="+mn-lt"/>
                <a:ea typeface="ＭＳ Ｐゴシック" charset="-128"/>
                <a:cs typeface="+mn-cs"/>
              </a:rPr>
              <a:t>Jhassve</a:t>
            </a:r>
            <a:r>
              <a:rPr lang="en-US" altLang="en-US" sz="1200" baseline="0" dirty="0" smtClean="0">
                <a:latin typeface="+mn-lt"/>
                <a:ea typeface="ＭＳ Ｐゴシック" charset="-128"/>
                <a:cs typeface="+mn-cs"/>
              </a:rPr>
              <a:t>, CC BY-SA 4.0 &lt;https://creativecommons.org/licenses/by-sa/4.0&gt;, via Wikimedia Commons</a:t>
            </a: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883240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116</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Please tell your students this is</a:t>
            </a:r>
            <a:r>
              <a:rPr lang="en-US" altLang="en-US" sz="1200" baseline="0" dirty="0" smtClean="0">
                <a:latin typeface="Arial" panose="020B0604020202020204" pitchFamily="34" charset="0"/>
                <a:cs typeface="Arial" panose="020B0604020202020204" pitchFamily="34" charset="0"/>
              </a:rPr>
              <a:t> NOT something they will be expected to remember.</a:t>
            </a: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smtClean="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Image, “</a:t>
            </a:r>
            <a:r>
              <a:rPr lang="en-US" sz="1200" b="0" i="0" kern="1200" dirty="0" smtClean="0">
                <a:solidFill>
                  <a:schemeClr val="tx1"/>
                </a:solidFill>
                <a:effectLst/>
                <a:latin typeface="+mn-lt"/>
                <a:ea typeface="+mn-ea"/>
                <a:cs typeface="+mn-cs"/>
              </a:rPr>
              <a:t>Diagram of insulin regulation upon high blood glucose</a:t>
            </a:r>
            <a:r>
              <a:rPr lang="en-US" altLang="en-US" sz="1200" baseline="0" dirty="0" smtClean="0">
                <a:latin typeface="+mn-lt"/>
                <a:ea typeface="ＭＳ Ｐゴシック" charset="-128"/>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(https://commons.wikimedia.org/wiki/File:Insulin_gene_activation.png)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By </a:t>
            </a:r>
            <a:r>
              <a:rPr lang="en-US" altLang="en-US" sz="1200" baseline="0" dirty="0" err="1" smtClean="0">
                <a:latin typeface="+mn-lt"/>
                <a:ea typeface="ＭＳ Ｐゴシック" charset="-128"/>
                <a:cs typeface="+mn-cs"/>
              </a:rPr>
              <a:t>Jhassve</a:t>
            </a:r>
            <a:r>
              <a:rPr lang="en-US" altLang="en-US" sz="1200" baseline="0" dirty="0" smtClean="0">
                <a:latin typeface="+mn-lt"/>
                <a:ea typeface="ＭＳ Ｐゴシック" charset="-128"/>
                <a:cs typeface="+mn-cs"/>
              </a:rPr>
              <a:t>, CC BY-SA 4.0 &lt;https://creativecommons.org/licenses/by-sa/4.0&gt;, via Wikimedia Commons</a:t>
            </a: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054902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117</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Though your students may be thinking</a:t>
            </a:r>
            <a:r>
              <a:rPr lang="en-US" altLang="en-US" sz="1200" baseline="0" dirty="0" smtClean="0">
                <a:latin typeface="Arial" panose="020B0604020202020204" pitchFamily="34" charset="0"/>
                <a:cs typeface="Arial" panose="020B0604020202020204" pitchFamily="34" charset="0"/>
              </a:rPr>
              <a:t> of environmental cues as being EXTERNAL to the body, all environmental signals must become internal at some point. You can problematize how a signal from outside comes inside if you like. Sensory organs make excellent examples. However, transduction and signal cascading is beyond the scope of NGSS life science, so be mindful of the time you take. In any event, it ultimately comes down the internal signals in the internal chemical environment.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200" baseline="0" dirty="0">
              <a:latin typeface="+mn-lt"/>
              <a:ea typeface="ＭＳ Ｐゴシック"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baseline="0" dirty="0" smtClean="0">
                <a:latin typeface="+mn-lt"/>
                <a:ea typeface="ＭＳ Ｐゴシック" charset="-128"/>
                <a:cs typeface="+mn-cs"/>
              </a:rPr>
              <a:t>This is not a simple point, but you need to try and keep the conversation simple. The NGSS standards call for kids to understand THAT there is a connection between the environment and gene regulation, but it does not require them to understand the details of the connection. What is presented in these slides on gene regulation and the environment already goes beyond the details called for.</a:t>
            </a:r>
            <a:endParaRPr lang="en-US" altLang="en-US" sz="1200" baseline="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855543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118</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smtClean="0">
                <a:latin typeface="Arial" panose="020B0604020202020204" pitchFamily="34" charset="0"/>
                <a:cs typeface="Arial" panose="020B0604020202020204" pitchFamily="34" charset="0"/>
              </a:rPr>
              <a:t>These are two important signals—chemicals</a:t>
            </a:r>
            <a:r>
              <a:rPr lang="en-US" altLang="en-US" sz="1200" baseline="0" dirty="0" smtClean="0">
                <a:latin typeface="Arial" panose="020B0604020202020204" pitchFamily="34" charset="0"/>
                <a:cs typeface="Arial" panose="020B0604020202020204" pitchFamily="34" charset="0"/>
              </a:rPr>
              <a:t> </a:t>
            </a:r>
            <a:r>
              <a:rPr lang="en-US" altLang="en-US" sz="1200" dirty="0" smtClean="0">
                <a:latin typeface="Arial" panose="020B0604020202020204" pitchFamily="34" charset="0"/>
                <a:cs typeface="Arial" panose="020B0604020202020204" pitchFamily="34" charset="0"/>
              </a:rPr>
              <a:t>from</a:t>
            </a:r>
            <a:r>
              <a:rPr lang="en-US" altLang="en-US" sz="1200" baseline="0" dirty="0" smtClean="0">
                <a:latin typeface="Arial" panose="020B0604020202020204" pitchFamily="34" charset="0"/>
                <a:cs typeface="Arial" panose="020B0604020202020204" pitchFamily="34" charset="0"/>
              </a:rPr>
              <a:t> neighboring brain tissue and mechanoreceptors that help the outer layer of the cell to realize it’s an outer layer—t</a:t>
            </a:r>
            <a:r>
              <a:rPr lang="en-US" altLang="en-US" sz="1200" dirty="0" smtClean="0">
                <a:latin typeface="Arial" panose="020B0604020202020204" pitchFamily="34" charset="0"/>
                <a:cs typeface="Arial" panose="020B0604020202020204" pitchFamily="34" charset="0"/>
              </a:rPr>
              <a:t>hat allow these cells to differentiate into becoming an eye. The details</a:t>
            </a:r>
            <a:r>
              <a:rPr lang="en-US" altLang="en-US" sz="1200" baseline="0" dirty="0" smtClean="0">
                <a:latin typeface="Arial" panose="020B0604020202020204" pitchFamily="34" charset="0"/>
                <a:cs typeface="Arial" panose="020B0604020202020204" pitchFamily="34" charset="0"/>
              </a:rPr>
              <a:t> are not necessary to cover, just what is displayed on the slide. Cells, like those in the developing eye, know who they should become in large part because of their neighborhood, or more plainly, their neighbors.</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 “</a:t>
            </a:r>
            <a:r>
              <a:rPr lang="en-US" dirty="0" smtClean="0"/>
              <a:t>Coronal</a:t>
            </a:r>
            <a:r>
              <a:rPr lang="en-US" baseline="0" dirty="0" smtClean="0"/>
              <a:t> section through fetal head, displaying later stages of eye development, approximately 35 days into gestation.</a:t>
            </a:r>
            <a:r>
              <a:rPr lang="en-US" dirty="0" smtClean="0"/>
              <a:t>”</a:t>
            </a:r>
          </a:p>
          <a:p>
            <a:pPr eaLnBrk="1" hangingPunct="1"/>
            <a:r>
              <a:rPr lang="en-US" altLang="en-US" dirty="0" smtClean="0">
                <a:ea typeface="ＭＳ Ｐゴシック" charset="-128"/>
              </a:rPr>
              <a:t>(https://commons.wikimedia.org/wiki/File:Gray864.png)</a:t>
            </a:r>
          </a:p>
          <a:p>
            <a:pPr eaLnBrk="1" hangingPunct="1"/>
            <a:r>
              <a:rPr lang="en-US" altLang="en-US" dirty="0" smtClean="0">
                <a:ea typeface="ＭＳ Ｐゴシック" charset="-128"/>
              </a:rPr>
              <a:t>By Henry Vandyke Carter, Public domain, via Wikimedia Commons</a:t>
            </a:r>
            <a:endParaRPr lang="en-US" altLang="en-US" dirty="0">
              <a:ea typeface="ＭＳ Ｐゴシック" charset="-128"/>
            </a:endParaRPr>
          </a:p>
        </p:txBody>
      </p:sp>
    </p:spTree>
    <p:extLst>
      <p:ext uri="{BB962C8B-B14F-4D97-AF65-F5344CB8AC3E}">
        <p14:creationId xmlns:p14="http://schemas.microsoft.com/office/powerpoint/2010/main" val="354469598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119</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dirty="0" smtClean="0">
                <a:ea typeface="ＭＳ Ｐゴシック" charset="-128"/>
              </a:rPr>
              <a:t>You can remind</a:t>
            </a:r>
            <a:r>
              <a:rPr lang="en-US" altLang="en-US" baseline="0" dirty="0" smtClean="0">
                <a:ea typeface="ＭＳ Ｐゴシック" charset="-128"/>
              </a:rPr>
              <a:t> students of the rhodopsin focal protein from the eye reading. You need tons of rhodopsin to keep the eye going. But you don’t, for example, need a lot of pepsin in your eye. Use ridiculous examples like this to help reinforce the connection between gene regulation (or gene expression), protein production, and cell phenotype. (And ultimately, tissue or organ phenotype.)</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 “</a:t>
            </a:r>
            <a:r>
              <a:rPr lang="en-US" dirty="0" err="1" smtClean="0"/>
              <a:t>Antennapedia</a:t>
            </a:r>
            <a:r>
              <a:rPr lang="en-US" dirty="0" smtClean="0"/>
              <a:t> mutation”</a:t>
            </a:r>
          </a:p>
          <a:p>
            <a:pPr eaLnBrk="1" hangingPunct="1"/>
            <a:r>
              <a:rPr lang="en-US" altLang="en-US" dirty="0" smtClean="0">
                <a:ea typeface="ＭＳ Ｐゴシック" charset="-128"/>
              </a:rPr>
              <a:t>(https://commons.wikimedia.org/wiki/File:Antennapedia2.jpg)</a:t>
            </a:r>
          </a:p>
          <a:p>
            <a:pPr eaLnBrk="1" hangingPunct="1"/>
            <a:r>
              <a:rPr lang="en-US" altLang="en-US" dirty="0" smtClean="0">
                <a:ea typeface="ＭＳ Ｐゴシック" charset="-128"/>
              </a:rPr>
              <a:t>By </a:t>
            </a:r>
            <a:r>
              <a:rPr lang="en-US" altLang="en-US" dirty="0" err="1" smtClean="0">
                <a:ea typeface="ＭＳ Ｐゴシック" charset="-128"/>
              </a:rPr>
              <a:t>toony</a:t>
            </a:r>
            <a:r>
              <a:rPr lang="en-US" altLang="en-US" dirty="0" smtClean="0">
                <a:ea typeface="ＭＳ Ｐゴシック" charset="-128"/>
              </a:rPr>
              <a:t>, CC BY-SA 3.0 &lt;https://creativecommons.org/licenses/by-sa/3.0&gt;, via Wikimedia Commons</a:t>
            </a:r>
          </a:p>
          <a:p>
            <a:pPr eaLnBrk="1" hangingPunct="1"/>
            <a:endParaRPr lang="en-US" altLang="en-US" dirty="0">
              <a:ea typeface="ＭＳ Ｐゴシック" charset="-128"/>
            </a:endParaRPr>
          </a:p>
        </p:txBody>
      </p:sp>
    </p:spTree>
    <p:extLst>
      <p:ext uri="{BB962C8B-B14F-4D97-AF65-F5344CB8AC3E}">
        <p14:creationId xmlns:p14="http://schemas.microsoft.com/office/powerpoint/2010/main" val="4246869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120</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dirty="0" smtClean="0">
                <a:ea typeface="ＭＳ Ｐゴシック" charset="-128"/>
              </a:rPr>
              <a:t>Bottom line—something is going to get screwed up. Pretty intuitive. The</a:t>
            </a:r>
            <a:r>
              <a:rPr lang="en-US" altLang="en-US" baseline="0" dirty="0" smtClean="0">
                <a:ea typeface="ＭＳ Ｐゴシック" charset="-128"/>
              </a:rPr>
              <a:t> change will interfere with the normal course of g</a:t>
            </a:r>
            <a:r>
              <a:rPr lang="en-US" altLang="en-US" dirty="0" smtClean="0">
                <a:ea typeface="ＭＳ Ｐゴシック" charset="-128"/>
              </a:rPr>
              <a:t>ene regulation and differentiation.</a:t>
            </a:r>
            <a:r>
              <a:rPr lang="en-US" altLang="en-US" baseline="0" dirty="0" smtClean="0">
                <a:ea typeface="ＭＳ Ｐゴシック" charset="-128"/>
              </a:rPr>
              <a:t> Spend a bit of time here if you think students aren’t getting this connection. We’re trying to reinforce the link between gene regulation and differentiation, but it’s actually a really difficult concept if this curriculum is your first time encountering it.</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 “</a:t>
            </a:r>
            <a:r>
              <a:rPr lang="en-US" dirty="0" err="1" smtClean="0"/>
              <a:t>Antennapedia</a:t>
            </a:r>
            <a:r>
              <a:rPr lang="en-US" dirty="0" smtClean="0"/>
              <a:t> mutation”</a:t>
            </a:r>
          </a:p>
          <a:p>
            <a:pPr eaLnBrk="1" hangingPunct="1"/>
            <a:r>
              <a:rPr lang="en-US" altLang="en-US" dirty="0" smtClean="0">
                <a:ea typeface="ＭＳ Ｐゴシック" charset="-128"/>
              </a:rPr>
              <a:t>(https://commons.wikimedia.org/wiki/File:Antennapedia2.jpg)</a:t>
            </a:r>
          </a:p>
          <a:p>
            <a:pPr eaLnBrk="1" hangingPunct="1"/>
            <a:r>
              <a:rPr lang="en-US" altLang="en-US" dirty="0" smtClean="0">
                <a:ea typeface="ＭＳ Ｐゴシック" charset="-128"/>
              </a:rPr>
              <a:t>By </a:t>
            </a:r>
            <a:r>
              <a:rPr lang="en-US" altLang="en-US" dirty="0" err="1" smtClean="0">
                <a:ea typeface="ＭＳ Ｐゴシック" charset="-128"/>
              </a:rPr>
              <a:t>toony</a:t>
            </a:r>
            <a:r>
              <a:rPr lang="en-US" altLang="en-US" dirty="0" smtClean="0">
                <a:ea typeface="ＭＳ Ｐゴシック" charset="-128"/>
              </a:rPr>
              <a:t>, CC BY-SA 3.0 &lt;https://creativecommons.org/licenses/by-sa/3.0&gt;, via Wikimedia Commons</a:t>
            </a:r>
          </a:p>
          <a:p>
            <a:pPr eaLnBrk="1" hangingPunct="1"/>
            <a:endParaRPr lang="en-US" altLang="en-US" dirty="0">
              <a:ea typeface="ＭＳ Ｐゴシック" charset="-128"/>
            </a:endParaRPr>
          </a:p>
        </p:txBody>
      </p:sp>
    </p:spTree>
    <p:extLst>
      <p:ext uri="{BB962C8B-B14F-4D97-AF65-F5344CB8AC3E}">
        <p14:creationId xmlns:p14="http://schemas.microsoft.com/office/powerpoint/2010/main" val="7416554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121</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dirty="0" smtClean="0">
                <a:ea typeface="ＭＳ Ｐゴシック" charset="-128"/>
              </a:rPr>
              <a:t>This</a:t>
            </a:r>
            <a:r>
              <a:rPr lang="en-US" altLang="en-US" baseline="0" dirty="0" smtClean="0">
                <a:ea typeface="ＭＳ Ｐゴシック" charset="-128"/>
              </a:rPr>
              <a:t> is just a transition slide into the fruit fly experiment (</a:t>
            </a:r>
            <a:r>
              <a:rPr lang="en-US" altLang="en-US" baseline="0" dirty="0" err="1" smtClean="0">
                <a:ea typeface="ＭＳ Ｐゴシック" charset="-128"/>
              </a:rPr>
              <a:t>antennapedia</a:t>
            </a:r>
            <a:r>
              <a:rPr lang="en-US" altLang="en-US" baseline="0" dirty="0" smtClean="0">
                <a:ea typeface="ＭＳ Ｐゴシック" charset="-128"/>
              </a:rPr>
              <a:t>).</a:t>
            </a:r>
            <a:endParaRPr lang="en-US" altLang="en-US" dirty="0" smtClean="0">
              <a:ea typeface="ＭＳ Ｐゴシック" charset="-128"/>
            </a:endParaRPr>
          </a:p>
          <a:p>
            <a:pPr eaLnBrk="1" hangingPunct="1"/>
            <a:endParaRPr lang="en-US" altLang="en-US" dirty="0" smtClean="0">
              <a:ea typeface="ＭＳ Ｐゴシック" charset="-128"/>
            </a:endParaRPr>
          </a:p>
        </p:txBody>
      </p:sp>
    </p:spTree>
    <p:extLst>
      <p:ext uri="{BB962C8B-B14F-4D97-AF65-F5344CB8AC3E}">
        <p14:creationId xmlns:p14="http://schemas.microsoft.com/office/powerpoint/2010/main" val="308196946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122</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a:t>
            </a:r>
            <a:r>
              <a:rPr lang="en-US" altLang="en-US" dirty="0" smtClean="0">
                <a:ea typeface="ＭＳ Ｐゴシック" charset="-128"/>
              </a:rPr>
              <a:t>NOTES:</a:t>
            </a:r>
          </a:p>
          <a:p>
            <a:pPr eaLnBrk="1" hangingPunct="1"/>
            <a:r>
              <a:rPr lang="en-US" altLang="en-US" dirty="0" smtClean="0">
                <a:ea typeface="ＭＳ Ｐゴシック" charset="-128"/>
              </a:rPr>
              <a:t>Read</a:t>
            </a:r>
            <a:r>
              <a:rPr lang="en-US" altLang="en-US" baseline="0" dirty="0" smtClean="0">
                <a:ea typeface="ＭＳ Ｐゴシック" charset="-128"/>
              </a:rPr>
              <a:t> the slides to walk the students through a simplified explanation of the </a:t>
            </a:r>
            <a:r>
              <a:rPr lang="en-US" altLang="en-US" baseline="0" dirty="0" err="1" smtClean="0">
                <a:ea typeface="ＭＳ Ｐゴシック" charset="-128"/>
              </a:rPr>
              <a:t>antennapedia</a:t>
            </a:r>
            <a:r>
              <a:rPr lang="en-US" altLang="en-US" baseline="0" dirty="0" smtClean="0">
                <a:ea typeface="ＭＳ Ｐゴシック" charset="-128"/>
              </a:rPr>
              <a:t> experiment.</a:t>
            </a:r>
            <a:endParaRPr lang="en-US" altLang="en-US" dirty="0">
              <a:ea typeface="ＭＳ Ｐゴシック" charset="-128"/>
            </a:endParaRPr>
          </a:p>
          <a:p>
            <a:pPr eaLnBrk="1" hangingPunct="1"/>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a:t>
            </a:r>
            <a:r>
              <a:rPr lang="en-US" altLang="en-US" baseline="0" dirty="0" smtClean="0">
                <a:ea typeface="ＭＳ Ｐゴシック" charset="-128"/>
              </a:rPr>
              <a:t> “</a:t>
            </a:r>
            <a:r>
              <a:rPr lang="en-US" sz="1200" b="0" i="0" kern="1200" dirty="0" smtClean="0">
                <a:solidFill>
                  <a:schemeClr val="tx1"/>
                </a:solidFill>
                <a:effectLst/>
                <a:latin typeface="+mn-lt"/>
                <a:ea typeface="+mn-ea"/>
                <a:cs typeface="+mn-cs"/>
              </a:rPr>
              <a:t>Drosophila melanogaster</a:t>
            </a:r>
            <a:r>
              <a:rPr lang="en-US" altLang="en-US" baseline="0" dirty="0" smtClean="0">
                <a:ea typeface="ＭＳ Ｐゴシック" charset="-128"/>
              </a:rPr>
              <a:t>”</a:t>
            </a:r>
          </a:p>
          <a:p>
            <a:pPr eaLnBrk="1" hangingPunct="1"/>
            <a:r>
              <a:rPr lang="en-US" altLang="en-US" baseline="0" dirty="0" smtClean="0">
                <a:ea typeface="ＭＳ Ｐゴシック" charset="-128"/>
              </a:rPr>
              <a:t>(https://commons.wikimedia.org/wiki/File:Biology_Illustration_Animals_Insects_Drosophila_melanogaster.svg)</a:t>
            </a:r>
          </a:p>
          <a:p>
            <a:pPr eaLnBrk="1" hangingPunct="1"/>
            <a:r>
              <a:rPr lang="en-US" altLang="en-US" baseline="0" dirty="0" smtClean="0">
                <a:ea typeface="ＭＳ Ｐゴシック" charset="-128"/>
              </a:rPr>
              <a:t>By Madboy74, CC0, via Wikimedia Commons</a:t>
            </a:r>
          </a:p>
          <a:p>
            <a:pPr eaLnBrk="1" hangingPunct="1"/>
            <a:endParaRPr lang="en-US" altLang="en-US" baseline="0" dirty="0" smtClean="0">
              <a:ea typeface="ＭＳ Ｐゴシック" charset="-128"/>
            </a:endParaRPr>
          </a:p>
        </p:txBody>
      </p:sp>
    </p:spTree>
    <p:extLst>
      <p:ext uri="{BB962C8B-B14F-4D97-AF65-F5344CB8AC3E}">
        <p14:creationId xmlns:p14="http://schemas.microsoft.com/office/powerpoint/2010/main" val="414546129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123</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eaLnBrk="1" hangingPunct="1"/>
            <a:r>
              <a:rPr lang="en-US" altLang="en-US" dirty="0" smtClean="0">
                <a:ea typeface="ＭＳ Ｐゴシック" charset="-128"/>
              </a:rPr>
              <a:t>Pause before animating this slide. Give students a chance to offer and idea about what might have been the outcome. You can have them pair share or share out individually if they seem interested. Otherwise,</a:t>
            </a:r>
            <a:r>
              <a:rPr lang="en-US" altLang="en-US" baseline="0" dirty="0" smtClean="0">
                <a:ea typeface="ＭＳ Ｐゴシック" charset="-128"/>
              </a:rPr>
              <a:t> keep this moving quickly.</a:t>
            </a:r>
          </a:p>
          <a:p>
            <a:pPr eaLnBrk="1" hangingPunct="1"/>
            <a:endParaRPr lang="en-US" altLang="en-US" baseline="0" dirty="0" smtClean="0">
              <a:ea typeface="ＭＳ Ｐゴシック" charset="-128"/>
            </a:endParaRPr>
          </a:p>
          <a:p>
            <a:pPr eaLnBrk="1" hangingPunct="1"/>
            <a:r>
              <a:rPr lang="en-US" altLang="en-US" baseline="0" dirty="0" smtClean="0">
                <a:ea typeface="ＭＳ Ｐゴシック" charset="-128"/>
              </a:rPr>
              <a:t>The cells know to become an appendage, but now that they don’t receive the environmental cue from neighboring cells that they’re on the head, they “guess” and become leg cells! (It’s the default programming for creating a limb and once development it is no longer mediated by the signal from neighboring head cells, the default programming takes over.)</a:t>
            </a:r>
            <a:endParaRPr lang="en-US" altLang="en-US" dirty="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 “</a:t>
            </a:r>
            <a:r>
              <a:rPr lang="en-US" dirty="0" err="1" smtClean="0"/>
              <a:t>Antennapedia</a:t>
            </a:r>
            <a:r>
              <a:rPr lang="en-US" dirty="0" smtClean="0"/>
              <a:t> mutation”</a:t>
            </a:r>
          </a:p>
          <a:p>
            <a:pPr eaLnBrk="1" hangingPunct="1"/>
            <a:r>
              <a:rPr lang="en-US" altLang="en-US" dirty="0" smtClean="0">
                <a:ea typeface="ＭＳ Ｐゴシック" charset="-128"/>
              </a:rPr>
              <a:t>(https://commons.wikimedia.org/wiki/File:Antennapedia2.jpg)</a:t>
            </a:r>
          </a:p>
          <a:p>
            <a:pPr eaLnBrk="1" hangingPunct="1"/>
            <a:r>
              <a:rPr lang="en-US" altLang="en-US" dirty="0" smtClean="0">
                <a:ea typeface="ＭＳ Ｐゴシック" charset="-128"/>
              </a:rPr>
              <a:t>By </a:t>
            </a:r>
            <a:r>
              <a:rPr lang="en-US" altLang="en-US" dirty="0" err="1" smtClean="0">
                <a:ea typeface="ＭＳ Ｐゴシック" charset="-128"/>
              </a:rPr>
              <a:t>toony</a:t>
            </a:r>
            <a:r>
              <a:rPr lang="en-US" altLang="en-US" dirty="0" smtClean="0">
                <a:ea typeface="ＭＳ Ｐゴシック" charset="-128"/>
              </a:rPr>
              <a:t>, CC BY-SA 3.0 &lt;https://creativecommons.org/licenses/by-sa/3.0&gt;, via Wikimedia Commons</a:t>
            </a:r>
          </a:p>
          <a:p>
            <a:pPr eaLnBrk="1" hangingPunct="1"/>
            <a:endParaRPr lang="en-US" altLang="en-US" dirty="0">
              <a:ea typeface="ＭＳ Ｐゴシック" charset="-128"/>
            </a:endParaRPr>
          </a:p>
        </p:txBody>
      </p:sp>
    </p:spTree>
    <p:extLst>
      <p:ext uri="{BB962C8B-B14F-4D97-AF65-F5344CB8AC3E}">
        <p14:creationId xmlns:p14="http://schemas.microsoft.com/office/powerpoint/2010/main" val="361649574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124</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dirty="0" smtClean="0">
                <a:ea typeface="ＭＳ Ｐゴシック" charset="-128"/>
              </a:rPr>
              <a:t>Check here for understanding</a:t>
            </a:r>
            <a:r>
              <a:rPr lang="en-US" altLang="en-US" baseline="0" dirty="0" smtClean="0">
                <a:ea typeface="ＭＳ Ｐゴシック" charset="-128"/>
              </a:rPr>
              <a:t> and general agreement. Ask students to help change these statements as needed before moving on.</a:t>
            </a:r>
          </a:p>
          <a:p>
            <a:pPr eaLnBrk="1" hangingPunct="1"/>
            <a:r>
              <a:rPr lang="en-US" altLang="en-US" baseline="0" dirty="0" smtClean="0">
                <a:ea typeface="ＭＳ Ｐゴシック" charset="-128"/>
              </a:rPr>
              <a:t>A particularly astute student—one who is really trying to understand the role of signals in development—might wonder where the first signals come from. How do the neighboring cells know what to become? Someone has to start the whole thing! This exploration is beyond the scope of these materials, but you may know that protein and RNA gradients are laid down by the mother in the egg, pre-fertilization. These initial differences in concentrations of various RNAs and proteins from mom, lay out a sort of “grid” in the egg. Each sector has a unique chemical identity. This starts the cascade of signals as the zygote divides and compartmentalizes these differing environments into clusters of cells that each take on some early identities.</a:t>
            </a:r>
          </a:p>
          <a:p>
            <a:pPr eaLnBrk="1" hangingPunct="1"/>
            <a:r>
              <a:rPr lang="en-US" altLang="en-US" baseline="0" dirty="0" smtClean="0">
                <a:ea typeface="ＭＳ Ｐゴシック" charset="-128"/>
              </a:rPr>
              <a:t>If some of your students are interested in exploring these ideas, provide them with an opportunity to do some research and present to the class.</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endParaRPr lang="en-US" altLang="en-US" dirty="0">
              <a:ea typeface="ＭＳ Ｐゴシック" charset="-128"/>
            </a:endParaRPr>
          </a:p>
        </p:txBody>
      </p:sp>
    </p:spTree>
    <p:extLst>
      <p:ext uri="{BB962C8B-B14F-4D97-AF65-F5344CB8AC3E}">
        <p14:creationId xmlns:p14="http://schemas.microsoft.com/office/powerpoint/2010/main" val="12969903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12</a:t>
            </a:fld>
            <a:endParaRPr lang="en-US"/>
          </a:p>
        </p:txBody>
      </p:sp>
    </p:spTree>
    <p:extLst>
      <p:ext uri="{BB962C8B-B14F-4D97-AF65-F5344CB8AC3E}">
        <p14:creationId xmlns:p14="http://schemas.microsoft.com/office/powerpoint/2010/main" val="319598212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A lot of ideas have been developed in the course of this learning segment, especially if you’ve opted to cover the extend slides on the role of the environment in determining a cell’s identity through gene expression.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We’ll pause</a:t>
            </a:r>
            <a:r>
              <a:rPr lang="en-US" baseline="0" dirty="0" smtClean="0"/>
              <a:t> explicitly to track the model here and anytime we’ve developed a set of ideas related to our questions about growth and development. Here we are focused on how we’ve decided DNA creates the “phenotype” of a cell through differential gene expression.</a:t>
            </a:r>
            <a:endParaRPr lang="en-US" dirty="0" smtClean="0"/>
          </a:p>
          <a:p>
            <a:endParaRPr lang="en-US" baseline="0" dirty="0" smtClean="0"/>
          </a:p>
          <a:p>
            <a:r>
              <a:rPr lang="en-US" baseline="0" dirty="0" smtClean="0"/>
              <a:t>You don’t need to show this slide, you just need to have this conversation, record student ideas, and have them record them somewhere.</a:t>
            </a:r>
          </a:p>
          <a:p>
            <a:endParaRPr lang="en-US" baseline="0" dirty="0" smtClean="0"/>
          </a:p>
          <a:p>
            <a:r>
              <a:rPr lang="en-US" baseline="0" dirty="0" smtClean="0"/>
              <a:t>If you’ve lost track of which model ideas should come up at this point (the end of this learning segment), refer back to the opening teacher slides for this learning segment.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125</a:t>
            </a:fld>
            <a:endParaRPr lang="en-US"/>
          </a:p>
        </p:txBody>
      </p:sp>
    </p:spTree>
    <p:extLst>
      <p:ext uri="{BB962C8B-B14F-4D97-AF65-F5344CB8AC3E}">
        <p14:creationId xmlns:p14="http://schemas.microsoft.com/office/powerpoint/2010/main" val="421510300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127</a:t>
            </a:fld>
            <a:endParaRPr lang="en-US"/>
          </a:p>
        </p:txBody>
      </p:sp>
    </p:spTree>
    <p:extLst>
      <p:ext uri="{BB962C8B-B14F-4D97-AF65-F5344CB8AC3E}">
        <p14:creationId xmlns:p14="http://schemas.microsoft.com/office/powerpoint/2010/main" val="212943746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128</a:t>
            </a:fld>
            <a:endParaRPr lang="en-US"/>
          </a:p>
        </p:txBody>
      </p:sp>
    </p:spTree>
    <p:extLst>
      <p:ext uri="{BB962C8B-B14F-4D97-AF65-F5344CB8AC3E}">
        <p14:creationId xmlns:p14="http://schemas.microsoft.com/office/powerpoint/2010/main" val="322743979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129</a:t>
            </a:fld>
            <a:endParaRPr lang="en-US"/>
          </a:p>
        </p:txBody>
      </p:sp>
    </p:spTree>
    <p:extLst>
      <p:ext uri="{BB962C8B-B14F-4D97-AF65-F5344CB8AC3E}">
        <p14:creationId xmlns:p14="http://schemas.microsoft.com/office/powerpoint/2010/main" val="293655461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130</a:t>
            </a:fld>
            <a:endParaRPr lang="en-US"/>
          </a:p>
        </p:txBody>
      </p:sp>
    </p:spTree>
    <p:extLst>
      <p:ext uri="{BB962C8B-B14F-4D97-AF65-F5344CB8AC3E}">
        <p14:creationId xmlns:p14="http://schemas.microsoft.com/office/powerpoint/2010/main" val="118805661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131</a:t>
            </a:fld>
            <a:endParaRPr lang="en-US"/>
          </a:p>
        </p:txBody>
      </p:sp>
    </p:spTree>
    <p:extLst>
      <p:ext uri="{BB962C8B-B14F-4D97-AF65-F5344CB8AC3E}">
        <p14:creationId xmlns:p14="http://schemas.microsoft.com/office/powerpoint/2010/main" val="311694066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132</a:t>
            </a:fld>
            <a:endParaRPr lang="en-US"/>
          </a:p>
        </p:txBody>
      </p:sp>
    </p:spTree>
    <p:extLst>
      <p:ext uri="{BB962C8B-B14F-4D97-AF65-F5344CB8AC3E}">
        <p14:creationId xmlns:p14="http://schemas.microsoft.com/office/powerpoint/2010/main" val="120459770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133</a:t>
            </a:fld>
            <a:endParaRPr lang="en-US"/>
          </a:p>
        </p:txBody>
      </p:sp>
    </p:spTree>
    <p:extLst>
      <p:ext uri="{BB962C8B-B14F-4D97-AF65-F5344CB8AC3E}">
        <p14:creationId xmlns:p14="http://schemas.microsoft.com/office/powerpoint/2010/main" val="309691419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2FF99CFF-E2A5-BA4C-8F51-E1CAE5F70787}" type="slidenum">
              <a:rPr lang="en-US" altLang="en-US" sz="1200"/>
              <a:pPr/>
              <a:t>134</a:t>
            </a:fld>
            <a:endParaRPr lang="en-US" altLang="en-US" sz="1200"/>
          </a:p>
        </p:txBody>
      </p:sp>
      <p:sp>
        <p:nvSpPr>
          <p:cNvPr id="13314"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p:spPr>
        <p:txBody>
          <a:bodyPr/>
          <a:lstStyle/>
          <a:p>
            <a:pPr eaLnBrk="1" hangingPunct="1"/>
            <a:r>
              <a:rPr lang="en-US" altLang="en-US" dirty="0" smtClean="0">
                <a:ea typeface="ＭＳ Ｐゴシック" charset="-128"/>
              </a:rPr>
              <a:t>Not meant</a:t>
            </a:r>
            <a:r>
              <a:rPr lang="en-US" altLang="en-US" baseline="0" dirty="0" smtClean="0">
                <a:ea typeface="ＭＳ Ｐゴシック" charset="-128"/>
              </a:rPr>
              <a:t> to show to students, You can compare this version of the model to the version on the T-chart model tracker displayed throughout these slides. </a:t>
            </a:r>
            <a:endParaRPr lang="en-US" altLang="en-US" dirty="0">
              <a:ea typeface="ＭＳ Ｐゴシック" charset="-128"/>
            </a:endParaRPr>
          </a:p>
        </p:txBody>
      </p:sp>
    </p:spTree>
    <p:extLst>
      <p:ext uri="{BB962C8B-B14F-4D97-AF65-F5344CB8AC3E}">
        <p14:creationId xmlns:p14="http://schemas.microsoft.com/office/powerpoint/2010/main" val="273309014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2FF99CFF-E2A5-BA4C-8F51-E1CAE5F70787}" type="slidenum">
              <a:rPr lang="en-US" altLang="en-US" sz="1200"/>
              <a:pPr/>
              <a:t>135</a:t>
            </a:fld>
            <a:endParaRPr lang="en-US" altLang="en-US" sz="1200"/>
          </a:p>
        </p:txBody>
      </p:sp>
      <p:sp>
        <p:nvSpPr>
          <p:cNvPr id="13314"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p:spPr>
        <p:txBody>
          <a:bodyPr/>
          <a:lstStyle/>
          <a:p>
            <a:pPr eaLnBrk="1" hangingPunct="1"/>
            <a:r>
              <a:rPr lang="en-US" altLang="en-US" dirty="0" smtClean="0">
                <a:ea typeface="ＭＳ Ｐゴシック" charset="-128"/>
              </a:rPr>
              <a:t>Not meant</a:t>
            </a:r>
            <a:r>
              <a:rPr lang="en-US" altLang="en-US" baseline="0" dirty="0" smtClean="0">
                <a:ea typeface="ＭＳ Ｐゴシック" charset="-128"/>
              </a:rPr>
              <a:t> to show to students, You can compare this version of the model to the version on the T-chart model tracker displayed throughout these slides. </a:t>
            </a:r>
            <a:endParaRPr lang="en-US" altLang="en-US" dirty="0">
              <a:ea typeface="ＭＳ Ｐゴシック" charset="-128"/>
            </a:endParaRPr>
          </a:p>
        </p:txBody>
      </p:sp>
    </p:spTree>
    <p:extLst>
      <p:ext uri="{BB962C8B-B14F-4D97-AF65-F5344CB8AC3E}">
        <p14:creationId xmlns:p14="http://schemas.microsoft.com/office/powerpoint/2010/main" val="1380278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13</a:t>
            </a:fld>
            <a:endParaRPr lang="en-US"/>
          </a:p>
        </p:txBody>
      </p:sp>
    </p:spTree>
    <p:extLst>
      <p:ext uri="{BB962C8B-B14F-4D97-AF65-F5344CB8AC3E}">
        <p14:creationId xmlns:p14="http://schemas.microsoft.com/office/powerpoint/2010/main" val="319526868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r>
              <a:rPr lang="en-US" baseline="0" dirty="0" smtClean="0"/>
              <a:t>:</a:t>
            </a:r>
          </a:p>
          <a:p>
            <a:r>
              <a:rPr lang="en-US" baseline="0" dirty="0" smtClean="0"/>
              <a:t>This slide provides a (hopefully) fun introduction to our learning segment on regeneration. Though some of us who are perhaps a bit less cultured remember this as the refrain of the Queen of Hearts in an animated feature, it of course comes first from Shakespeare’s rendition of the life of King Richard III and later from Lewis Carroll’s inspired character, The Queen of Hearts, from Alice’s Adventures in Wonderland (the basis for the Disney animated film).</a:t>
            </a:r>
          </a:p>
          <a:p>
            <a:endParaRPr lang="en-US" baseline="0" dirty="0"/>
          </a:p>
          <a:p>
            <a:r>
              <a:rPr lang="en-US" baseline="0" dirty="0"/>
              <a:t>SOURCES:</a:t>
            </a:r>
          </a:p>
          <a:p>
            <a:r>
              <a:rPr lang="en-US" baseline="0" dirty="0" smtClean="0"/>
              <a:t>Image (earliest surviving portrait of King Richard III), “</a:t>
            </a:r>
            <a:r>
              <a:rPr lang="en-US" sz="1200" b="0" i="0" kern="1200" dirty="0" smtClean="0">
                <a:solidFill>
                  <a:schemeClr val="tx1"/>
                </a:solidFill>
                <a:effectLst/>
                <a:latin typeface="+mn-lt"/>
                <a:ea typeface="+mn-ea"/>
                <a:cs typeface="+mn-cs"/>
              </a:rPr>
              <a:t>Portrait of Richard III of England, painted c. 1520 (approximate date from tree-rings on panel), after a lost original, for the </a:t>
            </a:r>
            <a:r>
              <a:rPr lang="en-US" sz="1200" b="0" i="0" kern="1200" dirty="0" err="1" smtClean="0">
                <a:solidFill>
                  <a:schemeClr val="tx1"/>
                </a:solidFill>
                <a:effectLst/>
                <a:latin typeface="+mn-lt"/>
                <a:ea typeface="+mn-ea"/>
                <a:cs typeface="+mn-cs"/>
              </a:rPr>
              <a:t>Paston</a:t>
            </a:r>
            <a:r>
              <a:rPr lang="en-US" sz="1200" b="0" i="0" kern="1200" dirty="0" smtClean="0">
                <a:solidFill>
                  <a:schemeClr val="tx1"/>
                </a:solidFill>
                <a:effectLst/>
                <a:latin typeface="+mn-lt"/>
                <a:ea typeface="+mn-ea"/>
                <a:cs typeface="+mn-cs"/>
              </a:rPr>
              <a:t> family, owned by the Society of Antiquaries, London, since 1828.</a:t>
            </a:r>
            <a:r>
              <a:rPr lang="en-US" baseline="0" dirty="0" smtClean="0"/>
              <a:t>”</a:t>
            </a:r>
            <a:endParaRPr lang="en-US" baseline="0" dirty="0"/>
          </a:p>
          <a:p>
            <a:r>
              <a:rPr lang="en-US" baseline="0" dirty="0" smtClean="0"/>
              <a:t>(https://commons.wikimedia.org/wiki/File:Richard_III_earliest_surviving_portrait.jpg)</a:t>
            </a:r>
            <a:endParaRPr lang="en-US" baseline="0" dirty="0"/>
          </a:p>
          <a:p>
            <a:r>
              <a:rPr lang="en-US" baseline="0" dirty="0" smtClean="0"/>
              <a:t>By Unknown artist; uploaded to </a:t>
            </a:r>
            <a:r>
              <a:rPr lang="en-US" baseline="0" dirty="0" err="1" smtClean="0"/>
              <a:t>wikipedia</a:t>
            </a:r>
            <a:r>
              <a:rPr lang="en-US" baseline="0" dirty="0" smtClean="0"/>
              <a:t> by </a:t>
            </a:r>
            <a:r>
              <a:rPr lang="en-US" baseline="0" dirty="0" err="1" smtClean="0"/>
              <a:t>Silverwhistle</a:t>
            </a:r>
            <a:r>
              <a:rPr lang="en-US" baseline="0" dirty="0" smtClean="0"/>
              <a:t>, Public domain, via Wikimedia Commons</a:t>
            </a:r>
          </a:p>
          <a:p>
            <a:endParaRPr lang="en-US" baseline="0" dirty="0"/>
          </a:p>
          <a:p>
            <a:r>
              <a:rPr lang="en-US" baseline="0" dirty="0"/>
              <a:t>Image, </a:t>
            </a:r>
            <a:r>
              <a:rPr lang="en-US" baseline="0" dirty="0" smtClean="0"/>
              <a:t>“</a:t>
            </a:r>
            <a:r>
              <a:rPr lang="en-US" baseline="0" dirty="0" err="1" smtClean="0"/>
              <a:t>sceptre</a:t>
            </a:r>
            <a:r>
              <a:rPr lang="en-US" baseline="0" dirty="0" smtClean="0"/>
              <a:t>-stick-staff-scepter-crown”</a:t>
            </a:r>
            <a:endParaRPr lang="en-US" baseline="0" dirty="0"/>
          </a:p>
          <a:p>
            <a:r>
              <a:rPr lang="en-US" baseline="0" dirty="0" smtClean="0"/>
              <a:t>(https://pixabay.com/vectors/sceptre-stick-staff-scepter-crown-304869/)</a:t>
            </a:r>
            <a:endParaRPr lang="en-US" baseline="0" dirty="0"/>
          </a:p>
          <a:p>
            <a:r>
              <a:rPr lang="en-US" baseline="0" dirty="0" smtClean="0"/>
              <a:t>By </a:t>
            </a:r>
            <a:r>
              <a:rPr lang="en-US" baseline="0" dirty="0" err="1" smtClean="0"/>
              <a:t>Pixabay</a:t>
            </a:r>
            <a:r>
              <a:rPr lang="en-US" baseline="0" dirty="0" smtClean="0"/>
              <a:t>. No attribution required. (https://pixabay.com/service/license/)</a:t>
            </a:r>
          </a:p>
          <a:p>
            <a:endParaRPr lang="en-US" baseline="0" dirty="0" smtClean="0"/>
          </a:p>
          <a:p>
            <a:r>
              <a:rPr lang="en-US" baseline="0" dirty="0" smtClean="0"/>
              <a:t>Image, “</a:t>
            </a:r>
            <a:r>
              <a:rPr lang="en-US" sz="1200" b="0" i="0" kern="1200" dirty="0" smtClean="0">
                <a:solidFill>
                  <a:schemeClr val="tx1"/>
                </a:solidFill>
                <a:effectLst/>
                <a:latin typeface="+mn-lt"/>
                <a:ea typeface="+mn-ea"/>
                <a:cs typeface="+mn-cs"/>
              </a:rPr>
              <a:t>Pages of William Shakespeare's first folio at the </a:t>
            </a:r>
            <a:r>
              <a:rPr lang="en-US" sz="1200" b="0" i="0" kern="1200" dirty="0" err="1" smtClean="0">
                <a:solidFill>
                  <a:schemeClr val="tx1"/>
                </a:solidFill>
                <a:effectLst/>
                <a:latin typeface="+mn-lt"/>
                <a:ea typeface="+mn-ea"/>
                <a:cs typeface="+mn-cs"/>
              </a:rPr>
              <a:t>Bodlean</a:t>
            </a:r>
            <a:r>
              <a:rPr lang="en-US" sz="1200" b="0" i="0" kern="1200" dirty="0" smtClean="0">
                <a:solidFill>
                  <a:schemeClr val="tx1"/>
                </a:solidFill>
                <a:effectLst/>
                <a:latin typeface="+mn-lt"/>
                <a:ea typeface="+mn-ea"/>
                <a:cs typeface="+mn-cs"/>
              </a:rPr>
              <a:t> Library, Oxford</a:t>
            </a:r>
            <a:r>
              <a:rPr lang="en-US" b="0" baseline="0" dirty="0" smtClean="0"/>
              <a:t>”</a:t>
            </a:r>
          </a:p>
          <a:p>
            <a:r>
              <a:rPr lang="en-US" baseline="0" dirty="0" smtClean="0"/>
              <a:t>(https://www.flickr.com/photos/bensutherland/6370262361)</a:t>
            </a:r>
          </a:p>
          <a:p>
            <a:r>
              <a:rPr lang="en-US" baseline="0" dirty="0" smtClean="0"/>
              <a:t>By </a:t>
            </a:r>
            <a:r>
              <a:rPr lang="en-US" sz="1200" b="0" i="0" kern="1200" dirty="0" smtClean="0">
                <a:solidFill>
                  <a:schemeClr val="tx1"/>
                </a:solidFill>
                <a:effectLst/>
                <a:latin typeface="+mn-lt"/>
                <a:ea typeface="+mn-ea"/>
                <a:cs typeface="+mn-cs"/>
              </a:rPr>
              <a:t>Ben Sutherland, Flickr CC2.0</a:t>
            </a:r>
            <a:r>
              <a:rPr lang="en-US" sz="1200" b="0" i="0" kern="1200" baseline="0" dirty="0" smtClean="0">
                <a:solidFill>
                  <a:schemeClr val="tx1"/>
                </a:solidFill>
                <a:effectLst/>
                <a:latin typeface="+mn-lt"/>
                <a:ea typeface="+mn-ea"/>
                <a:cs typeface="+mn-cs"/>
              </a:rPr>
              <a:t> (https://creativecommons.org/licenses/by/2.0/)</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136</a:t>
            </a:fld>
            <a:endParaRPr lang="en-US" altLang="en-US"/>
          </a:p>
        </p:txBody>
      </p:sp>
    </p:spTree>
    <p:extLst>
      <p:ext uri="{BB962C8B-B14F-4D97-AF65-F5344CB8AC3E}">
        <p14:creationId xmlns:p14="http://schemas.microsoft.com/office/powerpoint/2010/main" val="226873784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We turn a corner back to the topic of regeneration with a question: ask, “Did any of you try cutting the head off your </a:t>
            </a:r>
            <a:r>
              <a:rPr lang="en-US" baseline="0" dirty="0" err="1" smtClean="0"/>
              <a:t>Planaria</a:t>
            </a:r>
            <a:r>
              <a:rPr lang="en-US" baseline="0" dirty="0" smtClean="0"/>
              <a:t>? What happened? How many of you were surprised by our results from the </a:t>
            </a:r>
            <a:r>
              <a:rPr lang="en-US" baseline="0" dirty="0" err="1" smtClean="0"/>
              <a:t>Planaria</a:t>
            </a:r>
            <a:r>
              <a:rPr lang="en-US" baseline="0" dirty="0" smtClean="0"/>
              <a:t> lab in general?”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If no one offers surprise, have the students quickly pair/share and try again.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Review the results of your class’s </a:t>
            </a:r>
            <a:r>
              <a:rPr lang="en-US" baseline="0" dirty="0" err="1" smtClean="0"/>
              <a:t>Planaria</a:t>
            </a:r>
            <a:r>
              <a:rPr lang="en-US" baseline="0" dirty="0" smtClean="0"/>
              <a:t> lab (or video observation). Even if your class didn’t observe full head regeneration, say something like the following: “Well, it seems that in many cases chopping the parts off an organism doesn’t lead to great things! So, what we observed in </a:t>
            </a:r>
            <a:r>
              <a:rPr lang="en-US" baseline="0" dirty="0" err="1" smtClean="0"/>
              <a:t>Planaria</a:t>
            </a:r>
            <a:r>
              <a:rPr lang="en-US" baseline="0" dirty="0" smtClean="0"/>
              <a:t> seems to be rather exceptional.”</a:t>
            </a:r>
          </a:p>
          <a:p>
            <a:endParaRPr lang="en-US" baseline="0" dirty="0"/>
          </a:p>
          <a:p>
            <a:r>
              <a:rPr lang="en-US" baseline="0" dirty="0"/>
              <a:t>SOURCES: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Image </a:t>
            </a:r>
            <a:r>
              <a:rPr lang="en-US" altLang="en-US" b="0" baseline="0" dirty="0">
                <a:ea typeface="ＭＳ Ｐゴシック" charset="-128"/>
              </a:rPr>
              <a:t>modified from, “</a:t>
            </a:r>
            <a:r>
              <a:rPr lang="en-US" i="1" dirty="0" err="1"/>
              <a:t>Planaria</a:t>
            </a:r>
            <a:r>
              <a:rPr lang="en-US" i="1" dirty="0"/>
              <a:t> </a:t>
            </a:r>
            <a:r>
              <a:rPr lang="en-US" i="1" dirty="0" err="1"/>
              <a:t>torva</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Holger Brandl, HongKee Moon, Miquel Vila-Farré, Shang-Yun Liu, Ian Henry, and Jochen C. Rink [CC BY 4.0 (https://creativecommons.org/licenses/by/4.0)]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is-IS" altLang="en-US" b="0" i="0" baseline="0" dirty="0">
              <a:ea typeface="ＭＳ Ｐゴシック" charset="-128"/>
            </a:endParaRPr>
          </a:p>
          <a:p>
            <a:r>
              <a:rPr lang="en-US" baseline="0" dirty="0" smtClean="0">
                <a:sym typeface="Wingdings" panose="05000000000000000000" pitchFamily="2" charset="2"/>
              </a:rPr>
              <a:t>Image, “scissors-cut-icon-symbol-sever”</a:t>
            </a:r>
          </a:p>
          <a:p>
            <a:r>
              <a:rPr lang="en-US" dirty="0" smtClean="0"/>
              <a:t>(https://pixabay.com/en/scissors-cut-icon-symbol-sever-1332795/)</a:t>
            </a:r>
          </a:p>
          <a:p>
            <a:r>
              <a:rPr lang="en-US" dirty="0" smtClean="0"/>
              <a:t>By </a:t>
            </a:r>
            <a:r>
              <a:rPr lang="en-US" dirty="0" err="1" smtClean="0"/>
              <a:t>Pixabay</a:t>
            </a:r>
            <a:r>
              <a:rPr lang="en-US" dirty="0" smtClean="0"/>
              <a:t>, No</a:t>
            </a:r>
            <a:r>
              <a:rPr lang="en-US" baseline="0" dirty="0" smtClean="0"/>
              <a:t> Attribution Needed. [https://pixabay.com/en/service/license/]</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137</a:t>
            </a:fld>
            <a:endParaRPr lang="en-US" altLang="en-US"/>
          </a:p>
        </p:txBody>
      </p:sp>
    </p:spTree>
    <p:extLst>
      <p:ext uri="{BB962C8B-B14F-4D97-AF65-F5344CB8AC3E}">
        <p14:creationId xmlns:p14="http://schemas.microsoft.com/office/powerpoint/2010/main" val="405697185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We’re going to do a little fun thought exercise here called “Off with Their Heads!” (If students insist it should be a game, you can remind them that some have already played this game with their </a:t>
            </a:r>
            <a:r>
              <a:rPr lang="en-US" baseline="0" dirty="0" err="1" smtClean="0"/>
              <a:t>Planaria</a:t>
            </a:r>
            <a:r>
              <a:rPr lang="en-US" baseline="0" dirty="0" smtClean="0"/>
              <a:t>!)</a:t>
            </a:r>
          </a:p>
          <a:p>
            <a:r>
              <a:rPr lang="en-US" baseline="0" dirty="0" smtClean="0"/>
              <a:t>Decide </a:t>
            </a:r>
            <a:r>
              <a:rPr lang="en-US" baseline="0" dirty="0"/>
              <a:t>how you want to structure the activity—a quick individual consideration, in pairs, open voting, secret ballot, in larger teams. Just make it fun. And make sure you know the </a:t>
            </a:r>
            <a:r>
              <a:rPr lang="en-US" baseline="0" dirty="0" smtClean="0"/>
              <a:t>answers. Just circle the ones that are correct.</a:t>
            </a:r>
            <a:endParaRPr lang="en-US" baseline="0" dirty="0"/>
          </a:p>
          <a:p>
            <a:endParaRPr lang="en-US" baseline="0" dirty="0"/>
          </a:p>
          <a:p>
            <a:r>
              <a:rPr lang="en-US" baseline="0" dirty="0"/>
              <a:t>SOURCES:</a:t>
            </a:r>
          </a:p>
          <a:p>
            <a:r>
              <a:rPr lang="en-US" baseline="0" dirty="0" smtClean="0"/>
              <a:t>Image (earliest surviving portrait of King Richard III), “</a:t>
            </a:r>
            <a:r>
              <a:rPr lang="en-US" sz="1200" b="0" i="0" kern="1200" dirty="0" smtClean="0">
                <a:solidFill>
                  <a:schemeClr val="tx1"/>
                </a:solidFill>
                <a:effectLst/>
                <a:latin typeface="+mn-lt"/>
                <a:ea typeface="+mn-ea"/>
                <a:cs typeface="+mn-cs"/>
              </a:rPr>
              <a:t>Portrait of Richard III of England, painted c. 1520 (approximate date from tree-rings on panel), after a lost original, for the </a:t>
            </a:r>
            <a:r>
              <a:rPr lang="en-US" sz="1200" b="0" i="0" kern="1200" dirty="0" err="1" smtClean="0">
                <a:solidFill>
                  <a:schemeClr val="tx1"/>
                </a:solidFill>
                <a:effectLst/>
                <a:latin typeface="+mn-lt"/>
                <a:ea typeface="+mn-ea"/>
                <a:cs typeface="+mn-cs"/>
              </a:rPr>
              <a:t>Paston</a:t>
            </a:r>
            <a:r>
              <a:rPr lang="en-US" sz="1200" b="0" i="0" kern="1200" dirty="0" smtClean="0">
                <a:solidFill>
                  <a:schemeClr val="tx1"/>
                </a:solidFill>
                <a:effectLst/>
                <a:latin typeface="+mn-lt"/>
                <a:ea typeface="+mn-ea"/>
                <a:cs typeface="+mn-cs"/>
              </a:rPr>
              <a:t> family, owned by the Society of Antiquaries, London, since 1828.</a:t>
            </a:r>
            <a:r>
              <a:rPr lang="en-US" baseline="0" dirty="0" smtClean="0"/>
              <a:t>”</a:t>
            </a:r>
          </a:p>
          <a:p>
            <a:r>
              <a:rPr lang="en-US" baseline="0" dirty="0" smtClean="0"/>
              <a:t>(https://commons.wikimedia.org/wiki/File:Richard_III_earliest_surviving_portrait.jpg)</a:t>
            </a:r>
          </a:p>
          <a:p>
            <a:r>
              <a:rPr lang="en-US" baseline="0" dirty="0" smtClean="0"/>
              <a:t>By Unknown artist; uploaded to </a:t>
            </a:r>
            <a:r>
              <a:rPr lang="en-US" baseline="0" dirty="0" err="1" smtClean="0"/>
              <a:t>wikipedia</a:t>
            </a:r>
            <a:r>
              <a:rPr lang="en-US" baseline="0" dirty="0" smtClean="0"/>
              <a:t> by </a:t>
            </a:r>
            <a:r>
              <a:rPr lang="en-US" baseline="0" dirty="0" err="1" smtClean="0"/>
              <a:t>Silverwhistle</a:t>
            </a:r>
            <a:r>
              <a:rPr lang="en-US" baseline="0" dirty="0" smtClean="0"/>
              <a:t>, Public domain, via Wikimedia Commons</a:t>
            </a:r>
          </a:p>
          <a:p>
            <a:endParaRPr lang="en-US" baseline="0" dirty="0" smtClean="0"/>
          </a:p>
          <a:p>
            <a:r>
              <a:rPr lang="en-US" baseline="0" dirty="0" smtClean="0"/>
              <a:t>Image, “</a:t>
            </a:r>
            <a:r>
              <a:rPr lang="en-US" baseline="0" dirty="0" err="1" smtClean="0"/>
              <a:t>sceptre</a:t>
            </a:r>
            <a:r>
              <a:rPr lang="en-US" baseline="0" dirty="0" smtClean="0"/>
              <a:t>-stick-staff-scepter-crown”</a:t>
            </a:r>
          </a:p>
          <a:p>
            <a:r>
              <a:rPr lang="en-US" baseline="0" dirty="0" smtClean="0"/>
              <a:t>(https://pixabay.com/vectors/sceptre-stick-staff-scepter-crown-304869/)</a:t>
            </a:r>
          </a:p>
          <a:p>
            <a:r>
              <a:rPr lang="en-US" baseline="0" dirty="0" smtClean="0"/>
              <a:t>By </a:t>
            </a:r>
            <a:r>
              <a:rPr lang="en-US" baseline="0" dirty="0" err="1" smtClean="0"/>
              <a:t>Pixabay</a:t>
            </a:r>
            <a:r>
              <a:rPr lang="en-US" baseline="0" dirty="0" smtClean="0"/>
              <a:t>. No attribution required. (https://pixabay.com/service/license/)</a:t>
            </a:r>
          </a:p>
          <a:p>
            <a:endParaRPr lang="en-US" baseline="0" dirty="0" smtClean="0"/>
          </a:p>
          <a:p>
            <a:r>
              <a:rPr lang="en-US" baseline="0" dirty="0" smtClean="0"/>
              <a:t>Image (earliest surviving portrait of King Richard III), “</a:t>
            </a:r>
            <a:r>
              <a:rPr lang="en-US" sz="1200" b="0" i="0" kern="1200" dirty="0" smtClean="0">
                <a:solidFill>
                  <a:schemeClr val="tx1"/>
                </a:solidFill>
                <a:effectLst/>
                <a:latin typeface="+mn-lt"/>
                <a:ea typeface="+mn-ea"/>
                <a:cs typeface="+mn-cs"/>
              </a:rPr>
              <a:t>Portrait of Richard III of England, painted c. 1520 (approximate date from tree-rings on panel), after a lost original, for the </a:t>
            </a:r>
            <a:r>
              <a:rPr lang="en-US" sz="1200" b="0" i="0" kern="1200" dirty="0" err="1" smtClean="0">
                <a:solidFill>
                  <a:schemeClr val="tx1"/>
                </a:solidFill>
                <a:effectLst/>
                <a:latin typeface="+mn-lt"/>
                <a:ea typeface="+mn-ea"/>
                <a:cs typeface="+mn-cs"/>
              </a:rPr>
              <a:t>Paston</a:t>
            </a:r>
            <a:r>
              <a:rPr lang="en-US" sz="1200" b="0" i="0" kern="1200" dirty="0" smtClean="0">
                <a:solidFill>
                  <a:schemeClr val="tx1"/>
                </a:solidFill>
                <a:effectLst/>
                <a:latin typeface="+mn-lt"/>
                <a:ea typeface="+mn-ea"/>
                <a:cs typeface="+mn-cs"/>
              </a:rPr>
              <a:t> family, owned by the Society of Antiquaries, London, since 1828.</a:t>
            </a:r>
            <a:r>
              <a:rPr lang="en-US" baseline="0" dirty="0" smtClean="0"/>
              <a:t>”</a:t>
            </a:r>
          </a:p>
          <a:p>
            <a:r>
              <a:rPr lang="en-US" baseline="0" dirty="0" smtClean="0"/>
              <a:t>(https://commons.wikimedia.org/wiki/File:Richard_III_earliest_surviving_portrait.jpg)</a:t>
            </a:r>
          </a:p>
          <a:p>
            <a:r>
              <a:rPr lang="en-US" baseline="0" dirty="0" smtClean="0"/>
              <a:t>By Unknown artist; uploaded to </a:t>
            </a:r>
            <a:r>
              <a:rPr lang="en-US" baseline="0" dirty="0" err="1" smtClean="0"/>
              <a:t>wikipedia</a:t>
            </a:r>
            <a:r>
              <a:rPr lang="en-US" baseline="0" dirty="0" smtClean="0"/>
              <a:t> by </a:t>
            </a:r>
            <a:r>
              <a:rPr lang="en-US" baseline="0" dirty="0" err="1" smtClean="0"/>
              <a:t>Silverwhistle</a:t>
            </a:r>
            <a:r>
              <a:rPr lang="en-US" baseline="0" dirty="0" smtClean="0"/>
              <a:t>, Public domain, via Wikimedia Commons</a:t>
            </a:r>
          </a:p>
          <a:p>
            <a:endParaRPr lang="en-US" baseline="0" dirty="0" smtClean="0"/>
          </a:p>
          <a:p>
            <a:r>
              <a:rPr lang="en-US" baseline="0" dirty="0" smtClean="0"/>
              <a:t>Image, “</a:t>
            </a:r>
            <a:r>
              <a:rPr lang="en-US" baseline="0" dirty="0" err="1" smtClean="0"/>
              <a:t>sceptre</a:t>
            </a:r>
            <a:r>
              <a:rPr lang="en-US" baseline="0" dirty="0" smtClean="0"/>
              <a:t>-stick-staff-scepter-crown”</a:t>
            </a:r>
          </a:p>
          <a:p>
            <a:r>
              <a:rPr lang="en-US" baseline="0" dirty="0" smtClean="0"/>
              <a:t>(https://pixabay.com/vectors/sceptre-stick-staff-scepter-crown-304869/)</a:t>
            </a:r>
          </a:p>
          <a:p>
            <a:r>
              <a:rPr lang="en-US" baseline="0" dirty="0" smtClean="0"/>
              <a:t>By </a:t>
            </a:r>
            <a:r>
              <a:rPr lang="en-US" baseline="0" dirty="0" err="1" smtClean="0"/>
              <a:t>Pixabay</a:t>
            </a:r>
            <a:r>
              <a:rPr lang="en-US" baseline="0" dirty="0" smtClean="0"/>
              <a:t>. No attribution required. (https://pixabay.com/service/license/)</a:t>
            </a:r>
          </a:p>
          <a:p>
            <a:endParaRPr lang="en-US" baseline="0"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138</a:t>
            </a:fld>
            <a:endParaRPr lang="en-US" altLang="en-US"/>
          </a:p>
        </p:txBody>
      </p:sp>
    </p:spTree>
    <p:extLst>
      <p:ext uri="{BB962C8B-B14F-4D97-AF65-F5344CB8AC3E}">
        <p14:creationId xmlns:p14="http://schemas.microsoft.com/office/powerpoint/2010/main" val="251401277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One possibility is to have kids quickly go into small groups or pairs to discuss. Then elicit ideas or ask for finger polling. However you structure it, this is meant to be a quick activity. (5 minutes)</a:t>
            </a:r>
          </a:p>
          <a:p>
            <a:r>
              <a:rPr lang="en-US" baseline="0" dirty="0"/>
              <a:t>This slide simply introduces students to the organisms. You may have to provide some supplemental info from your personal knowledge to orient students to the axolotl in particular. The next slide allows students to learn more about the axolotl. Decide if you will have the “off with their heads” discussion as a class before or after watching the video. (This is your call and will depend on your preference and your student population.)</a:t>
            </a:r>
          </a:p>
          <a:p>
            <a:endParaRPr lang="en-US" baseline="0" dirty="0"/>
          </a:p>
          <a:p>
            <a:r>
              <a:rPr lang="en-US" baseline="0" dirty="0"/>
              <a:t>SOURCES:</a:t>
            </a:r>
          </a:p>
          <a:p>
            <a:r>
              <a:rPr lang="en-US" baseline="0" dirty="0"/>
              <a:t>Image, “Earthworm”</a:t>
            </a:r>
          </a:p>
          <a:p>
            <a:r>
              <a:rPr lang="en-US" baseline="0" dirty="0"/>
              <a:t>URL: https://commons.wikimedia.org/wiki/File:Earthworm.JPG</a:t>
            </a:r>
          </a:p>
          <a:p>
            <a:r>
              <a:rPr lang="en-US" baseline="0" dirty="0"/>
              <a:t>Attribution: </a:t>
            </a:r>
            <a:r>
              <a:rPr lang="en-US" baseline="0" dirty="0" err="1"/>
              <a:t>Aruna</a:t>
            </a:r>
            <a:r>
              <a:rPr lang="en-US" baseline="0" dirty="0"/>
              <a:t> at </a:t>
            </a:r>
            <a:r>
              <a:rPr lang="en-US" baseline="0" dirty="0" err="1"/>
              <a:t>ml.wikipedia</a:t>
            </a:r>
            <a:r>
              <a:rPr lang="en-US" baseline="0" dirty="0"/>
              <a:t>, CC BY-SA 3.0 &lt;http://creativecommons.org/licenses/by-sa/3.0/&gt;, via Wikimedia Commons</a:t>
            </a:r>
          </a:p>
          <a:p>
            <a:endParaRPr lang="en-US" baseline="0" dirty="0"/>
          </a:p>
          <a:p>
            <a:r>
              <a:rPr lang="en-US" baseline="0" dirty="0"/>
              <a:t>Image, “An axolotl in captivity”</a:t>
            </a:r>
          </a:p>
          <a:p>
            <a:r>
              <a:rPr lang="en-US" baseline="0" dirty="0"/>
              <a:t>URL: https://commons.wikimedia.org/wiki/File:AxolotlBE.jpg</a:t>
            </a:r>
          </a:p>
          <a:p>
            <a:r>
              <a:rPr lang="en-US" baseline="0" dirty="0"/>
              <a:t>Attribution: th1098, CC BY-SA 3.0 &lt;https://creativecommons.org/licenses/by-sa/3.0&gt;,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A female specimen of a </a:t>
            </a:r>
            <a:r>
              <a:rPr lang="en-US" sz="1200" b="0" i="0" u="none" strike="noStrike" kern="1200" dirty="0">
                <a:solidFill>
                  <a:schemeClr val="tx1"/>
                </a:solidFill>
                <a:effectLst/>
                <a:latin typeface="+mn-lt"/>
                <a:ea typeface="+mn-ea"/>
                <a:cs typeface="+mn-cs"/>
              </a:rPr>
              <a:t>zebrafish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Danio </a:t>
            </a:r>
            <a:r>
              <a:rPr lang="en-US" sz="1200" b="0" i="1" kern="1200" dirty="0" err="1">
                <a:solidFill>
                  <a:schemeClr val="tx1"/>
                </a:solidFill>
                <a:effectLst/>
                <a:latin typeface="+mn-lt"/>
                <a:ea typeface="+mn-ea"/>
                <a:cs typeface="+mn-cs"/>
              </a:rPr>
              <a:t>rerio</a:t>
            </a:r>
            <a:r>
              <a:rPr lang="en-US" sz="1200" b="0" i="0" kern="1200" dirty="0">
                <a:solidFill>
                  <a:schemeClr val="tx1"/>
                </a:solidFill>
                <a:effectLst/>
                <a:latin typeface="+mn-lt"/>
                <a:ea typeface="+mn-ea"/>
                <a:cs typeface="+mn-cs"/>
              </a:rPr>
              <a:t>) breed with fantails</a:t>
            </a:r>
            <a:r>
              <a:rPr lang="en-US" baseline="0" dirty="0"/>
              <a:t>”</a:t>
            </a:r>
          </a:p>
          <a:p>
            <a:r>
              <a:rPr lang="en-US" baseline="0" dirty="0"/>
              <a:t>URL: https://commons.wikimedia.org/wiki/File:Zebrafisch.jpg</a:t>
            </a:r>
          </a:p>
          <a:p>
            <a:r>
              <a:rPr lang="en-US" baseline="0" dirty="0"/>
              <a:t>Attribution: Azul, Copyrighted free use,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Ochre sea star (</a:t>
            </a:r>
            <a:r>
              <a:rPr lang="en-US" sz="1200" b="0" i="1" u="none" strike="noStrike" kern="1200" dirty="0" err="1">
                <a:solidFill>
                  <a:schemeClr val="tx1"/>
                </a:solidFill>
                <a:effectLst/>
                <a:latin typeface="+mn-lt"/>
                <a:ea typeface="+mn-ea"/>
                <a:cs typeface="+mn-cs"/>
              </a:rPr>
              <a:t>Pisaster</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ochraceus</a:t>
            </a:r>
            <a:r>
              <a:rPr lang="en-US" sz="1200" b="0" i="0" kern="1200" dirty="0">
                <a:solidFill>
                  <a:schemeClr val="tx1"/>
                </a:solidFill>
                <a:effectLst/>
                <a:latin typeface="+mn-lt"/>
                <a:ea typeface="+mn-ea"/>
                <a:cs typeface="+mn-cs"/>
              </a:rPr>
              <a:t>) taken at Ganges </a:t>
            </a:r>
            <a:r>
              <a:rPr lang="en-US" sz="1200" b="0" i="0" kern="1200" dirty="0" err="1">
                <a:solidFill>
                  <a:schemeClr val="tx1"/>
                </a:solidFill>
                <a:effectLst/>
                <a:latin typeface="+mn-lt"/>
                <a:ea typeface="+mn-ea"/>
                <a:cs typeface="+mn-cs"/>
              </a:rPr>
              <a:t>Harbour</a:t>
            </a:r>
            <a:r>
              <a:rPr lang="en-US" sz="1200" b="0" i="0" kern="1200" dirty="0">
                <a:solidFill>
                  <a:schemeClr val="tx1"/>
                </a:solidFill>
                <a:effectLst/>
                <a:latin typeface="+mn-lt"/>
                <a:ea typeface="+mn-ea"/>
                <a:cs typeface="+mn-cs"/>
              </a:rPr>
              <a:t>, Salt Spring Island, British Columbia</a:t>
            </a:r>
            <a:r>
              <a:rPr lang="en-US" baseline="0" dirty="0"/>
              <a:t>”</a:t>
            </a:r>
          </a:p>
          <a:p>
            <a:r>
              <a:rPr lang="en-US" baseline="0" dirty="0"/>
              <a:t>URL: https://commons.wikimedia.org/wiki/File:Ochre_sea_star.jpg</a:t>
            </a:r>
          </a:p>
          <a:p>
            <a:r>
              <a:rPr lang="en-US" baseline="0" dirty="0"/>
              <a:t>Attribution: D. Gordon E. Robertson, CC BY-SA 3.0 &lt;https://creativecommons.org/licenses/by-sa/3.0&gt;,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Ochre sea star (</a:t>
            </a:r>
            <a:r>
              <a:rPr lang="en-US" sz="1200" b="0" i="1" u="none" strike="noStrike" kern="1200" dirty="0" err="1">
                <a:solidFill>
                  <a:schemeClr val="tx1"/>
                </a:solidFill>
                <a:effectLst/>
                <a:latin typeface="+mn-lt"/>
                <a:ea typeface="+mn-ea"/>
                <a:cs typeface="+mn-cs"/>
              </a:rPr>
              <a:t>Pisaster</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ochraceus</a:t>
            </a:r>
            <a:r>
              <a:rPr lang="en-US" sz="1200" b="0" i="0" kern="1200" dirty="0">
                <a:solidFill>
                  <a:schemeClr val="tx1"/>
                </a:solidFill>
                <a:effectLst/>
                <a:latin typeface="+mn-lt"/>
                <a:ea typeface="+mn-ea"/>
                <a:cs typeface="+mn-cs"/>
              </a:rPr>
              <a:t>) taken at Ganges </a:t>
            </a:r>
            <a:r>
              <a:rPr lang="en-US" sz="1200" b="0" i="0" kern="1200" dirty="0" err="1">
                <a:solidFill>
                  <a:schemeClr val="tx1"/>
                </a:solidFill>
                <a:effectLst/>
                <a:latin typeface="+mn-lt"/>
                <a:ea typeface="+mn-ea"/>
                <a:cs typeface="+mn-cs"/>
              </a:rPr>
              <a:t>Harbour</a:t>
            </a:r>
            <a:r>
              <a:rPr lang="en-US" sz="1200" b="0" i="0" kern="1200" dirty="0">
                <a:solidFill>
                  <a:schemeClr val="tx1"/>
                </a:solidFill>
                <a:effectLst/>
                <a:latin typeface="+mn-lt"/>
                <a:ea typeface="+mn-ea"/>
                <a:cs typeface="+mn-cs"/>
              </a:rPr>
              <a:t>, Salt Spring Island, British Columbia</a:t>
            </a:r>
            <a:r>
              <a:rPr lang="en-US" baseline="0" dirty="0"/>
              <a:t>”</a:t>
            </a:r>
          </a:p>
          <a:p>
            <a:r>
              <a:rPr lang="en-US" baseline="0" dirty="0"/>
              <a:t>URL: https://commons.wikimedia.org/wiki/File:Ochre_sea_star.jpg</a:t>
            </a:r>
          </a:p>
          <a:p>
            <a:r>
              <a:rPr lang="en-US" baseline="0" dirty="0"/>
              <a:t>Attribution: D. Gordon E. Robertson, CC BY-SA 3.0 &lt;https://creativecommons.org/licenses/by-sa/3.0&gt;, via Wikimedia Commons</a:t>
            </a:r>
          </a:p>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modified from, “</a:t>
            </a:r>
            <a:r>
              <a:rPr lang="en-US" i="1" dirty="0" err="1"/>
              <a:t>Planaria</a:t>
            </a:r>
            <a:r>
              <a:rPr lang="en-US" i="1" dirty="0"/>
              <a:t> </a:t>
            </a:r>
            <a:r>
              <a:rPr lang="en-US" i="1" dirty="0" err="1"/>
              <a:t>torva</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Holger Brandl, HongKee Moon, Miquel Vila-Farré, Shang-Yun Liu, Ian Henry, and Jochen C. Rink [CC BY 4.0 (https://creativecommons.org/licenses/by/4.0)]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is-IS" altLang="en-US" b="0" i="0" baseline="0" dirty="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a:t>
            </a:r>
            <a:r>
              <a:rPr lang="fr-FR" sz="1200" b="0" i="0" kern="1200" dirty="0" err="1">
                <a:solidFill>
                  <a:schemeClr val="tx1"/>
                </a:solidFill>
                <a:effectLst/>
                <a:latin typeface="+mn-lt"/>
                <a:ea typeface="+mn-ea"/>
                <a:cs typeface="+mn-cs"/>
              </a:rPr>
              <a:t>Print</a:t>
            </a:r>
            <a:r>
              <a:rPr lang="fr-FR" sz="1200" b="0" i="0" kern="1200" dirty="0">
                <a:solidFill>
                  <a:schemeClr val="tx1"/>
                </a:solidFill>
                <a:effectLst/>
                <a:latin typeface="+mn-lt"/>
                <a:ea typeface="+mn-ea"/>
                <a:cs typeface="+mn-cs"/>
              </a:rPr>
              <a:t> of a double guillotine </a:t>
            </a:r>
            <a:r>
              <a:rPr lang="fr-FR" sz="1200" b="0" i="0" kern="1200" dirty="0" err="1">
                <a:solidFill>
                  <a:schemeClr val="tx1"/>
                </a:solidFill>
                <a:effectLst/>
                <a:latin typeface="+mn-lt"/>
                <a:ea typeface="+mn-ea"/>
                <a:cs typeface="+mn-cs"/>
              </a:rPr>
              <a:t>from</a:t>
            </a:r>
            <a:r>
              <a:rPr lang="fr-FR" sz="1200" b="0" i="0" kern="1200" dirty="0">
                <a:solidFill>
                  <a:schemeClr val="tx1"/>
                </a:solidFill>
                <a:effectLst/>
                <a:latin typeface="+mn-lt"/>
                <a:ea typeface="+mn-ea"/>
                <a:cs typeface="+mn-cs"/>
              </a:rPr>
              <a:t> the Museum of the French </a:t>
            </a:r>
            <a:r>
              <a:rPr lang="fr-FR" sz="1200" b="0" i="0" kern="1200" dirty="0" err="1">
                <a:solidFill>
                  <a:schemeClr val="tx1"/>
                </a:solidFill>
                <a:effectLst/>
                <a:latin typeface="+mn-lt"/>
                <a:ea typeface="+mn-ea"/>
                <a:cs typeface="+mn-cs"/>
              </a:rPr>
              <a:t>Revolution</a:t>
            </a:r>
            <a:r>
              <a:rPr lang="fr-FR" sz="1200" b="0" i="0" kern="1200" dirty="0">
                <a:solidFill>
                  <a:schemeClr val="tx1"/>
                </a:solidFill>
                <a:effectLst/>
                <a:latin typeface="+mn-lt"/>
                <a:ea typeface="+mn-ea"/>
                <a:cs typeface="+mn-cs"/>
              </a:rPr>
              <a:t>.</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(https://commons.wikimedia.org/wiki/File:Guillotine,_Mus%C3%A9e_de_la_R%C3%A9volution_fran%C3%A7aise.jpg)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a:t>
            </a:r>
            <a:r>
              <a:rPr lang="fr-FR" altLang="en-US" b="0" i="0" baseline="0" dirty="0">
                <a:ea typeface="ＭＳ Ｐゴシック" charset="-128"/>
              </a:rPr>
              <a:t>Musée de la Révolution française, CC BY-SA 4.0 &lt;https://creativecommons.org/licenses/by-sa/4.0&gt;, via </a:t>
            </a:r>
            <a:r>
              <a:rPr lang="fr-FR" altLang="en-US" b="0" i="0" baseline="0" dirty="0" err="1">
                <a:ea typeface="ＭＳ Ｐゴシック" charset="-128"/>
              </a:rPr>
              <a:t>Wikimedia</a:t>
            </a:r>
            <a:r>
              <a:rPr lang="fr-FR" altLang="en-US" b="0" i="0" baseline="0" dirty="0">
                <a:ea typeface="ＭＳ Ｐゴシック" charset="-128"/>
              </a:rPr>
              <a:t> Commons</a:t>
            </a:r>
            <a:endParaRPr lang="is-IS" altLang="en-US" b="0" i="0" baseline="0" dirty="0">
              <a:ea typeface="ＭＳ Ｐゴシック" charset="-128"/>
            </a:endParaRP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139</a:t>
            </a:fld>
            <a:endParaRPr lang="en-US" altLang="en-US"/>
          </a:p>
        </p:txBody>
      </p:sp>
    </p:spTree>
    <p:extLst>
      <p:ext uri="{BB962C8B-B14F-4D97-AF65-F5344CB8AC3E}">
        <p14:creationId xmlns:p14="http://schemas.microsoft.com/office/powerpoint/2010/main" val="376680659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indent="0">
              <a:buNone/>
            </a:pPr>
            <a:r>
              <a:rPr lang="en-US" altLang="en-US" b="1" dirty="0">
                <a:solidFill>
                  <a:srgbClr val="583F34"/>
                </a:solidFill>
              </a:rPr>
              <a:t>Preview this video and take</a:t>
            </a:r>
            <a:r>
              <a:rPr lang="en-US" altLang="en-US" b="1" baseline="0" dirty="0">
                <a:solidFill>
                  <a:srgbClr val="583F34"/>
                </a:solidFill>
              </a:rPr>
              <a:t> care to show only the </a:t>
            </a:r>
            <a:r>
              <a:rPr lang="en-US" altLang="en-US" b="1" u="sng" baseline="0" dirty="0">
                <a:solidFill>
                  <a:srgbClr val="583F34"/>
                </a:solidFill>
              </a:rPr>
              <a:t>first portion</a:t>
            </a:r>
            <a:r>
              <a:rPr lang="en-US" altLang="en-US" b="1" u="none" baseline="0" dirty="0">
                <a:solidFill>
                  <a:srgbClr val="583F34"/>
                </a:solidFill>
              </a:rPr>
              <a:t> </a:t>
            </a:r>
            <a:r>
              <a:rPr lang="en-US" altLang="en-US" b="1" baseline="0" dirty="0">
                <a:solidFill>
                  <a:srgbClr val="583F34"/>
                </a:solidFill>
              </a:rPr>
              <a:t>of this video which develops the PHENOMENON. </a:t>
            </a:r>
            <a:r>
              <a:rPr lang="en-US" altLang="en-US" baseline="0" dirty="0">
                <a:solidFill>
                  <a:srgbClr val="583F34"/>
                </a:solidFill>
              </a:rPr>
              <a:t>The whole video can be shown as a</a:t>
            </a:r>
            <a:r>
              <a:rPr lang="en-US" altLang="en-US" dirty="0">
                <a:solidFill>
                  <a:srgbClr val="583F34"/>
                </a:solidFill>
              </a:rPr>
              <a:t> summary</a:t>
            </a:r>
            <a:r>
              <a:rPr lang="en-US" altLang="en-US" baseline="0" dirty="0">
                <a:solidFill>
                  <a:srgbClr val="583F34"/>
                </a:solidFill>
              </a:rPr>
              <a:t> later if you like, but only once kids have developed ideas and you’ve talked to them about the model idea related to stem cells in a later learning segment.</a:t>
            </a:r>
          </a:p>
          <a:p>
            <a:pPr marL="0" indent="0">
              <a:buNone/>
            </a:pPr>
            <a:endParaRPr lang="en-US" baseline="0" dirty="0"/>
          </a:p>
          <a:p>
            <a:r>
              <a:rPr lang="en-US" baseline="0" dirty="0"/>
              <a:t>SOURCES:</a:t>
            </a:r>
          </a:p>
          <a:p>
            <a:r>
              <a:rPr lang="en-US" baseline="0" dirty="0"/>
              <a:t>Image, “Axolotl”</a:t>
            </a:r>
          </a:p>
          <a:p>
            <a:r>
              <a:rPr lang="en-US" baseline="0" dirty="0"/>
              <a:t>URL: https://commons.wikimedia.org/wiki/File:Axolotl_ganz.jpg</a:t>
            </a:r>
          </a:p>
          <a:p>
            <a:r>
              <a:rPr lang="en-US" baseline="0" dirty="0"/>
              <a:t>Attribution: </a:t>
            </a:r>
            <a:r>
              <a:rPr lang="en-US" baseline="0" dirty="0" err="1"/>
              <a:t>LoKiLeCh</a:t>
            </a:r>
            <a:r>
              <a:rPr lang="en-US" baseline="0" dirty="0"/>
              <a:t>, CC BY-SA 3.0 &lt;http://creativecommons.org/licenses/by-sa/3.0/&gt;, via Wikimedia Commons</a:t>
            </a: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140</a:t>
            </a:fld>
            <a:endParaRPr lang="en-US" altLang="en-US"/>
          </a:p>
        </p:txBody>
      </p:sp>
    </p:spTree>
    <p:extLst>
      <p:ext uri="{BB962C8B-B14F-4D97-AF65-F5344CB8AC3E}">
        <p14:creationId xmlns:p14="http://schemas.microsoft.com/office/powerpoint/2010/main" val="403945876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r>
              <a:rPr lang="en-US" baseline="0"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Over the next batch of slides, we’re really just trying to get at this idea: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We’re trying to get at the idea that </a:t>
            </a:r>
            <a:r>
              <a:rPr lang="en-US" baseline="0" dirty="0" err="1" smtClean="0"/>
              <a:t>Planaria</a:t>
            </a:r>
            <a:r>
              <a:rPr lang="en-US" baseline="0" dirty="0" smtClean="0"/>
              <a:t> cells seem to be able to turn into anything whereas human cells seem to give rise to similar cells.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We’ll then talk a bit about stem cells and what makes them different, introducing the idea of “cell fate”. If you have your own way of talking about this or your own commitment to certain stem cell topics, feel free to substitute.</a:t>
            </a:r>
            <a:endParaRPr lang="en-US" dirty="0" smtClean="0"/>
          </a:p>
          <a:p>
            <a:endParaRPr lang="en-US" baseline="0" dirty="0"/>
          </a:p>
          <a:p>
            <a:r>
              <a:rPr lang="en-US" baseline="0" dirty="0" smtClean="0"/>
              <a:t>Please refer back to your Driving Question Board or main Driving Questions at this point to find the wording your students chose.</a:t>
            </a:r>
          </a:p>
          <a:p>
            <a:r>
              <a:rPr lang="en-US" baseline="0" dirty="0" smtClean="0"/>
              <a:t>Have students write their ideas on the Doodle Sheet. Encourage them to consider what we’ve already learned about growth and development.</a:t>
            </a:r>
          </a:p>
          <a:p>
            <a:r>
              <a:rPr lang="en-US" baseline="0" dirty="0" smtClean="0"/>
              <a:t>Then give them a chance to quick share in pairs or groups—no more than 3 minutes. Warn them that they should be ready to share out some idea to the class.</a:t>
            </a:r>
            <a:endParaRPr lang="en-US" baseline="0"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141</a:t>
            </a:fld>
            <a:endParaRPr lang="en-US" altLang="en-US"/>
          </a:p>
        </p:txBody>
      </p:sp>
    </p:spTree>
    <p:extLst>
      <p:ext uri="{BB962C8B-B14F-4D97-AF65-F5344CB8AC3E}">
        <p14:creationId xmlns:p14="http://schemas.microsoft.com/office/powerpoint/2010/main" val="173740864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Here, you just want to</a:t>
            </a:r>
            <a:r>
              <a:rPr lang="en-US" baseline="0" dirty="0"/>
              <a:t> hold the class in the space of remembering and wondering. </a:t>
            </a:r>
            <a:r>
              <a:rPr lang="en-US" baseline="0" dirty="0" err="1"/>
              <a:t>Planaria</a:t>
            </a:r>
            <a:r>
              <a:rPr lang="en-US" baseline="0" dirty="0"/>
              <a:t> can seemingly regenerate anything, and humans can only regenerate certain tissues</a:t>
            </a:r>
            <a:r>
              <a:rPr lang="en-US" baseline="0" dirty="0" smtClean="0"/>
              <a:t>. So, what’s the difference? Get pairs or groups to share out some of their thinking.</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142</a:t>
            </a:fld>
            <a:endParaRPr lang="en-US" altLang="en-US"/>
          </a:p>
        </p:txBody>
      </p:sp>
    </p:spTree>
    <p:extLst>
      <p:ext uri="{BB962C8B-B14F-4D97-AF65-F5344CB8AC3E}">
        <p14:creationId xmlns:p14="http://schemas.microsoft.com/office/powerpoint/2010/main" val="1679635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Here, you just want to</a:t>
            </a:r>
            <a:r>
              <a:rPr lang="en-US" baseline="0" dirty="0"/>
              <a:t> hold the class in the space of remembering and wondering. </a:t>
            </a:r>
            <a:r>
              <a:rPr lang="en-US" baseline="0" dirty="0" err="1"/>
              <a:t>Planaria</a:t>
            </a:r>
            <a:r>
              <a:rPr lang="en-US" baseline="0" dirty="0"/>
              <a:t> can seemingly regenerate anything, and humans can only regenerate certain tissues</a:t>
            </a:r>
            <a:r>
              <a:rPr lang="en-US" baseline="0" dirty="0" smtClean="0"/>
              <a:t>. So, what’s the difference? Get pairs or groups to share out some of their thinking.</a:t>
            </a:r>
          </a:p>
          <a:p>
            <a:endParaRPr lang="en-US" baseline="0" dirty="0" smtClean="0"/>
          </a:p>
          <a:p>
            <a:r>
              <a:rPr lang="en-US" baseline="0" dirty="0" smtClean="0"/>
              <a:t>SOURCES:</a:t>
            </a:r>
          </a:p>
          <a:p>
            <a:r>
              <a:rPr lang="en-US" baseline="0" dirty="0" smtClean="0"/>
              <a:t>Image modified from “</a:t>
            </a:r>
            <a:r>
              <a:rPr lang="en-US" sz="1200" b="0" i="0" kern="1200" dirty="0" smtClean="0">
                <a:solidFill>
                  <a:schemeClr val="tx1"/>
                </a:solidFill>
                <a:effectLst/>
                <a:latin typeface="+mn-lt"/>
                <a:ea typeface="+mn-ea"/>
                <a:cs typeface="+mn-cs"/>
              </a:rPr>
              <a:t>Valencia</a:t>
            </a:r>
            <a:r>
              <a:rPr lang="en-US" sz="1200" b="0" i="0" kern="1200" baseline="0" dirty="0" smtClean="0">
                <a:solidFill>
                  <a:schemeClr val="tx1"/>
                </a:solidFill>
                <a:effectLst/>
                <a:latin typeface="+mn-lt"/>
                <a:ea typeface="+mn-ea"/>
                <a:cs typeface="+mn-cs"/>
              </a:rPr>
              <a:t> Medical Center, Wound Care </a:t>
            </a:r>
            <a:r>
              <a:rPr lang="en-US" sz="1200" b="0" i="0" kern="1200" dirty="0" smtClean="0">
                <a:solidFill>
                  <a:schemeClr val="tx1"/>
                </a:solidFill>
                <a:effectLst/>
                <a:latin typeface="+mn-lt"/>
                <a:ea typeface="+mn-ea"/>
                <a:cs typeface="+mn-cs"/>
              </a:rPr>
              <a:t>Website.”</a:t>
            </a:r>
            <a:endParaRPr lang="en-US" baseline="0" dirty="0" smtClean="0"/>
          </a:p>
          <a:p>
            <a:r>
              <a:rPr lang="en-US" baseline="0" dirty="0" smtClean="0"/>
              <a:t>(https://www.valenciamedcenter.com/wound-care/)</a:t>
            </a:r>
            <a:r>
              <a:rPr lang="en-US" sz="1200" b="0" i="0" kern="1200" dirty="0" smtClean="0">
                <a:solidFill>
                  <a:schemeClr val="tx1"/>
                </a:solidFill>
                <a:effectLst/>
                <a:latin typeface="+mn-lt"/>
                <a:ea typeface="+mn-ea"/>
                <a:cs typeface="+mn-cs"/>
              </a:rPr>
              <a:t> </a:t>
            </a:r>
          </a:p>
          <a:p>
            <a:r>
              <a:rPr lang="en-US" sz="1200" b="0" i="0" kern="1200" dirty="0" smtClean="0">
                <a:solidFill>
                  <a:schemeClr val="tx1"/>
                </a:solidFill>
                <a:effectLst/>
                <a:latin typeface="+mn-lt"/>
                <a:ea typeface="+mn-ea"/>
                <a:cs typeface="+mn-cs"/>
              </a:rPr>
              <a:t>By Valencia</a:t>
            </a:r>
            <a:r>
              <a:rPr lang="en-US" sz="1200" b="0" i="0" kern="1200" baseline="0" dirty="0" smtClean="0">
                <a:solidFill>
                  <a:schemeClr val="tx1"/>
                </a:solidFill>
                <a:effectLst/>
                <a:latin typeface="+mn-lt"/>
                <a:ea typeface="+mn-ea"/>
                <a:cs typeface="+mn-cs"/>
              </a:rPr>
              <a:t> Medical Center, educational use exempt</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143</a:t>
            </a:fld>
            <a:endParaRPr lang="en-US" altLang="en-US"/>
          </a:p>
        </p:txBody>
      </p:sp>
    </p:spTree>
    <p:extLst>
      <p:ext uri="{BB962C8B-B14F-4D97-AF65-F5344CB8AC3E}">
        <p14:creationId xmlns:p14="http://schemas.microsoft.com/office/powerpoint/2010/main" val="1623991121"/>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Here, you just want to</a:t>
            </a:r>
            <a:r>
              <a:rPr lang="en-US" baseline="0" dirty="0"/>
              <a:t> hold the class in the space of remembering and wondering. </a:t>
            </a:r>
            <a:r>
              <a:rPr lang="en-US" baseline="0" dirty="0" err="1"/>
              <a:t>Planaria</a:t>
            </a:r>
            <a:r>
              <a:rPr lang="en-US" baseline="0" dirty="0"/>
              <a:t> can seemingly regenerate anything, and humans can only regenerate certain tissues</a:t>
            </a:r>
            <a:r>
              <a:rPr lang="en-US" baseline="0" dirty="0" smtClean="0"/>
              <a:t>. So, what’s the difference? Get pairs or groups to share out some of their thinking.</a:t>
            </a:r>
          </a:p>
          <a:p>
            <a:endParaRPr lang="en-US" baseline="0" dirty="0" smtClean="0"/>
          </a:p>
          <a:p>
            <a:r>
              <a:rPr lang="en-US" baseline="0" dirty="0" smtClean="0"/>
              <a:t>SOURCES:</a:t>
            </a:r>
          </a:p>
          <a:p>
            <a:r>
              <a:rPr lang="en-US" baseline="0" dirty="0" smtClean="0"/>
              <a:t>Image (of skin healing), “</a:t>
            </a:r>
            <a:r>
              <a:rPr lang="en-US" sz="1200" b="0" i="0" kern="1200" dirty="0" smtClean="0">
                <a:solidFill>
                  <a:schemeClr val="tx1"/>
                </a:solidFill>
                <a:effectLst/>
                <a:latin typeface="+mn-lt"/>
                <a:ea typeface="+mn-ea"/>
                <a:cs typeface="+mn-cs"/>
              </a:rPr>
              <a:t>Illustration from Anatomy &amp; Physiology, </a:t>
            </a:r>
            <a:r>
              <a:rPr lang="en-US" sz="1200" b="0" i="0" kern="1200" dirty="0" err="1" smtClean="0">
                <a:solidFill>
                  <a:schemeClr val="tx1"/>
                </a:solidFill>
                <a:effectLst/>
                <a:latin typeface="+mn-lt"/>
                <a:ea typeface="+mn-ea"/>
                <a:cs typeface="+mn-cs"/>
              </a:rPr>
              <a:t>Connexions</a:t>
            </a:r>
            <a:r>
              <a:rPr lang="en-US" sz="1200" b="0" i="0" kern="1200" dirty="0" smtClean="0">
                <a:solidFill>
                  <a:schemeClr val="tx1"/>
                </a:solidFill>
                <a:effectLst/>
                <a:latin typeface="+mn-lt"/>
                <a:ea typeface="+mn-ea"/>
                <a:cs typeface="+mn-cs"/>
              </a:rPr>
              <a:t> Website.”</a:t>
            </a:r>
            <a:endParaRPr lang="en-US" baseline="0" dirty="0" smtClean="0"/>
          </a:p>
          <a:p>
            <a:r>
              <a:rPr lang="en-US" baseline="0" dirty="0" smtClean="0"/>
              <a:t>(https://commons.wikimedia.org/wiki/File:417_Tissue_Repair.jpg)</a:t>
            </a:r>
          </a:p>
          <a:p>
            <a:r>
              <a:rPr lang="en-US" baseline="0" dirty="0" smtClean="0"/>
              <a:t>By </a:t>
            </a:r>
            <a:r>
              <a:rPr lang="en-US" baseline="0" dirty="0" err="1" smtClean="0"/>
              <a:t>OpenStax</a:t>
            </a:r>
            <a:r>
              <a:rPr lang="en-US" baseline="0" dirty="0" smtClean="0"/>
              <a:t> College, CC BY 3.0 &lt;https://creativecommons.org/licenses/by/3.0&gt;, via Wikimedia Commons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144</a:t>
            </a:fld>
            <a:endParaRPr lang="en-US" altLang="en-US"/>
          </a:p>
        </p:txBody>
      </p:sp>
    </p:spTree>
    <p:extLst>
      <p:ext uri="{BB962C8B-B14F-4D97-AF65-F5344CB8AC3E}">
        <p14:creationId xmlns:p14="http://schemas.microsoft.com/office/powerpoint/2010/main" val="241589586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We’re trying to get at the idea that </a:t>
            </a:r>
            <a:r>
              <a:rPr lang="en-US" baseline="0" dirty="0" err="1"/>
              <a:t>Planaria</a:t>
            </a:r>
            <a:r>
              <a:rPr lang="en-US" baseline="0" dirty="0"/>
              <a:t> cells seem to be able to turn into anything whereas human cells seem to give rise to similar cells.</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145</a:t>
            </a:fld>
            <a:endParaRPr lang="en-US" altLang="en-US"/>
          </a:p>
        </p:txBody>
      </p:sp>
    </p:spTree>
    <p:extLst>
      <p:ext uri="{BB962C8B-B14F-4D97-AF65-F5344CB8AC3E}">
        <p14:creationId xmlns:p14="http://schemas.microsoft.com/office/powerpoint/2010/main" val="28094783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14</a:t>
            </a:fld>
            <a:endParaRPr lang="en-US"/>
          </a:p>
        </p:txBody>
      </p:sp>
    </p:spTree>
    <p:extLst>
      <p:ext uri="{BB962C8B-B14F-4D97-AF65-F5344CB8AC3E}">
        <p14:creationId xmlns:p14="http://schemas.microsoft.com/office/powerpoint/2010/main" val="101730272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We’re trying to get at the idea that </a:t>
            </a:r>
            <a:r>
              <a:rPr lang="en-US" baseline="0" dirty="0" err="1"/>
              <a:t>Planaria</a:t>
            </a:r>
            <a:r>
              <a:rPr lang="en-US" baseline="0" dirty="0"/>
              <a:t> cells seem to be able to turn into anything whereas human cells seem to give rise to similar cells</a:t>
            </a:r>
            <a:r>
              <a:rPr lang="en-US" baseline="0" dirty="0" smtClean="0"/>
              <a:t>. </a:t>
            </a:r>
          </a:p>
          <a:p>
            <a:r>
              <a:rPr lang="en-US" baseline="0" dirty="0" smtClean="0"/>
              <a:t>Pause after you push further, asking them, “Do humans ever regenerate whole individuals from pieces?” See if anyone has something to say. Then move on.</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146</a:t>
            </a:fld>
            <a:endParaRPr lang="en-US" altLang="en-US"/>
          </a:p>
        </p:txBody>
      </p:sp>
    </p:spTree>
    <p:extLst>
      <p:ext uri="{BB962C8B-B14F-4D97-AF65-F5344CB8AC3E}">
        <p14:creationId xmlns:p14="http://schemas.microsoft.com/office/powerpoint/2010/main" val="16237280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A90F90B6-E963-E84F-BF57-C2A5D17F4E6E}" type="slidenum">
              <a:rPr lang="en-US" altLang="en-US" sz="1200"/>
              <a:pPr/>
              <a:t>147</a:t>
            </a:fld>
            <a:endParaRPr lang="en-US" altLang="en-US" sz="1200"/>
          </a:p>
        </p:txBody>
      </p:sp>
      <p:sp>
        <p:nvSpPr>
          <p:cNvPr id="32771"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dirty="0">
                <a:ea typeface="ＭＳ Ｐゴシック" charset="-128"/>
              </a:rPr>
              <a:t>Fraternal twinning is much more common. Have</a:t>
            </a:r>
            <a:r>
              <a:rPr lang="en-US" altLang="en-US" baseline="0" dirty="0">
                <a:ea typeface="ＭＳ Ｐゴシック" charset="-128"/>
              </a:rPr>
              <a:t> a brief conversation with the class about the differences here. Oftentimes students enjoying sharing personal anecdotes about twins in their families or classrooms. It’s natural to be curious about twins, but help the class to keep the conversation respectful and appreciative.</a:t>
            </a:r>
            <a:endParaRPr lang="en-US" altLang="en-US" dirty="0">
              <a:ea typeface="ＭＳ Ｐゴシック" charset="-128"/>
            </a:endParaRPr>
          </a:p>
          <a:p>
            <a:pPr eaLnBrk="1" hangingPunct="1"/>
            <a:endParaRPr lang="en-US" altLang="en-US" dirty="0">
              <a:ea typeface="ＭＳ Ｐゴシック" charset="-128"/>
            </a:endParaRPr>
          </a:p>
          <a:p>
            <a:pPr eaLnBrk="1" hangingPunct="1"/>
            <a:r>
              <a:rPr lang="en-US" altLang="en-US" dirty="0">
                <a:ea typeface="ＭＳ Ｐゴシック" charset="-128"/>
              </a:rPr>
              <a:t>SOURCES:</a:t>
            </a:r>
          </a:p>
          <a:p>
            <a:pPr eaLnBrk="1" hangingPunct="1"/>
            <a:r>
              <a:rPr lang="en-US" sz="1200" b="0" i="0" kern="1200" dirty="0">
                <a:solidFill>
                  <a:schemeClr val="tx1"/>
                </a:solidFill>
                <a:effectLst/>
                <a:latin typeface="+mn-lt"/>
                <a:ea typeface="+mn-ea"/>
                <a:cs typeface="+mn-cs"/>
              </a:rPr>
              <a:t>Image, “Comparison of typical zygote development in monozygotic identical and dizygotic twins.”</a:t>
            </a:r>
            <a:endParaRPr lang="en-US" altLang="en-US" dirty="0">
              <a:ea typeface="ＭＳ Ｐゴシック" charset="-128"/>
            </a:endParaRPr>
          </a:p>
          <a:p>
            <a:pPr eaLnBrk="1" hangingPunct="1"/>
            <a:r>
              <a:rPr lang="en-US" altLang="en-US" dirty="0">
                <a:ea typeface="ＭＳ Ｐゴシック" charset="-128"/>
              </a:rPr>
              <a:t>(https://commons.wikimedia.org/wiki/File:Identical-fraternal-sperm-egg.svg)</a:t>
            </a:r>
          </a:p>
          <a:p>
            <a:pPr eaLnBrk="1" hangingPunct="1"/>
            <a:r>
              <a:rPr lang="en-US" altLang="en-US" dirty="0">
                <a:ea typeface="ＭＳ Ｐゴシック" charset="-128"/>
              </a:rPr>
              <a:t>By </a:t>
            </a:r>
            <a:r>
              <a:rPr lang="en-US" altLang="en-US" dirty="0" err="1">
                <a:ea typeface="ＭＳ Ｐゴシック" charset="-128"/>
              </a:rPr>
              <a:t>Trlkly</a:t>
            </a:r>
            <a:r>
              <a:rPr lang="en-US" altLang="en-US" dirty="0">
                <a:ea typeface="ＭＳ Ｐゴシック" charset="-128"/>
              </a:rPr>
              <a:t> (Original by Wikipedia editor User:ChristinaT3), CC BY-SA 3.0 &lt;https://creativecommons.org/licenses/by-sa/3.0&gt;, via Wikimedia Commons</a:t>
            </a:r>
          </a:p>
        </p:txBody>
      </p:sp>
    </p:spTree>
    <p:extLst>
      <p:ext uri="{BB962C8B-B14F-4D97-AF65-F5344CB8AC3E}">
        <p14:creationId xmlns:p14="http://schemas.microsoft.com/office/powerpoint/2010/main" val="83235022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2770" name="Notes Placeholder 2"/>
          <p:cNvSpPr>
            <a:spLocks noGrp="1"/>
          </p:cNvSpPr>
          <p:nvPr>
            <p:ph type="body" idx="1"/>
          </p:nvPr>
        </p:nvSpPr>
        <p:spPr>
          <a:noFill/>
        </p:spPr>
        <p:txBody>
          <a:bodyPr/>
          <a:lstStyle/>
          <a:p>
            <a:r>
              <a:rPr lang="en-US" altLang="en-US" dirty="0">
                <a:ea typeface="ＭＳ Ｐゴシック" charset="-128"/>
              </a:rPr>
              <a:t>TEACHER NOTES:</a:t>
            </a:r>
          </a:p>
          <a:p>
            <a:r>
              <a:rPr lang="en-US" altLang="en-US" dirty="0" smtClean="0">
                <a:ea typeface="ＭＳ Ｐゴシック" charset="-128"/>
              </a:rPr>
              <a:t>Say, “It’s kind of like we cut the</a:t>
            </a:r>
            <a:r>
              <a:rPr lang="en-US" altLang="en-US" baseline="0" dirty="0" smtClean="0">
                <a:ea typeface="ＭＳ Ｐゴシック" charset="-128"/>
              </a:rPr>
              <a:t> cell in half and we get two organisms… just like we might get with </a:t>
            </a:r>
            <a:r>
              <a:rPr lang="en-US" altLang="en-US" baseline="0" dirty="0" err="1" smtClean="0">
                <a:ea typeface="ＭＳ Ｐゴシック" charset="-128"/>
              </a:rPr>
              <a:t>Planaria</a:t>
            </a:r>
            <a:r>
              <a:rPr lang="en-US" altLang="en-US" baseline="0" dirty="0" smtClean="0">
                <a:ea typeface="ＭＳ Ｐゴシック" charset="-128"/>
              </a:rPr>
              <a:t>. So, we’re going to spend some time thinking about that… but as a first step, I want you to think about what we might *already* be able to explain with our model.” Then read the prompt and have students write on their Doodle sheet. This is a chance for you to formatively assess their understanding. Wander strategically a bit to see how students are doing. Respond accordingly (including having a stretch break or having them check on their </a:t>
            </a:r>
            <a:r>
              <a:rPr lang="en-US" altLang="en-US" baseline="0" dirty="0" err="1" smtClean="0">
                <a:ea typeface="ＭＳ Ｐゴシック" charset="-128"/>
              </a:rPr>
              <a:t>Planaria</a:t>
            </a:r>
            <a:r>
              <a:rPr lang="en-US" altLang="en-US" baseline="0" dirty="0" smtClean="0">
                <a:ea typeface="ＭＳ Ｐゴシック" charset="-128"/>
              </a:rPr>
              <a:t> if still alive).</a:t>
            </a:r>
            <a:endParaRPr lang="en-US" altLang="en-US" dirty="0">
              <a:ea typeface="ＭＳ Ｐゴシック" charset="-128"/>
            </a:endParaRPr>
          </a:p>
          <a:p>
            <a:endParaRPr lang="en-US" altLang="en-US" dirty="0">
              <a:ea typeface="ＭＳ Ｐゴシック" charset="-128"/>
            </a:endParaRPr>
          </a:p>
          <a:p>
            <a:r>
              <a:rPr lang="en-US" altLang="en-US" dirty="0">
                <a:ea typeface="ＭＳ Ｐゴシック" charset="-128"/>
              </a:rPr>
              <a:t>SOURCES:</a:t>
            </a:r>
          </a:p>
          <a:p>
            <a:pPr eaLnBrk="1" hangingPunct="1"/>
            <a:r>
              <a:rPr lang="en-US" sz="1200" b="0" i="0" kern="1200" dirty="0">
                <a:solidFill>
                  <a:schemeClr val="tx1"/>
                </a:solidFill>
                <a:effectLst/>
                <a:latin typeface="+mn-lt"/>
                <a:ea typeface="+mn-ea"/>
                <a:cs typeface="+mn-cs"/>
              </a:rPr>
              <a:t>Image, “Comparison of typical zygote development in monozygotic identical and dizygotic twins.”</a:t>
            </a:r>
            <a:endParaRPr lang="en-US" altLang="en-US" dirty="0">
              <a:ea typeface="ＭＳ Ｐゴシック" charset="-128"/>
            </a:endParaRPr>
          </a:p>
          <a:p>
            <a:pPr eaLnBrk="1" hangingPunct="1"/>
            <a:r>
              <a:rPr lang="en-US" altLang="en-US" dirty="0">
                <a:ea typeface="ＭＳ Ｐゴシック" charset="-128"/>
              </a:rPr>
              <a:t>(https://commons.wikimedia.org/wiki/File:Identical-fraternal-sperm-egg.svg)</a:t>
            </a:r>
          </a:p>
          <a:p>
            <a:pPr eaLnBrk="1" hangingPunct="1"/>
            <a:r>
              <a:rPr lang="en-US" altLang="en-US" dirty="0">
                <a:ea typeface="ＭＳ Ｐゴシック" charset="-128"/>
              </a:rPr>
              <a:t>By </a:t>
            </a:r>
            <a:r>
              <a:rPr lang="en-US" altLang="en-US" dirty="0" err="1">
                <a:ea typeface="ＭＳ Ｐゴシック" charset="-128"/>
              </a:rPr>
              <a:t>Trlkly</a:t>
            </a:r>
            <a:r>
              <a:rPr lang="en-US" altLang="en-US" dirty="0">
                <a:ea typeface="ＭＳ Ｐゴシック" charset="-128"/>
              </a:rPr>
              <a:t> (Original by Wikipedia editor User:ChristinaT3), CC BY-SA 3.0 &lt;https://creativecommons.org/licenses/by-sa/3.0&gt;, via Wikimedia Commons</a:t>
            </a:r>
          </a:p>
          <a:p>
            <a:endParaRPr lang="en-US" altLang="en-US" dirty="0" smtClean="0">
              <a:ea typeface="ＭＳ Ｐゴシック" charset="-128"/>
            </a:endParaRPr>
          </a:p>
          <a:p>
            <a:r>
              <a:rPr lang="en-US" baseline="0" dirty="0" smtClean="0">
                <a:sym typeface="Wingdings" panose="05000000000000000000" pitchFamily="2" charset="2"/>
              </a:rPr>
              <a:t>Image, “scissors-cut-icon-symbol-sever”</a:t>
            </a:r>
          </a:p>
          <a:p>
            <a:r>
              <a:rPr lang="en-US" dirty="0" smtClean="0"/>
              <a:t>(https://pixabay.com/en/scissors-cut-icon-symbol-sever-1332795/)</a:t>
            </a:r>
          </a:p>
          <a:p>
            <a:r>
              <a:rPr lang="en-US" dirty="0" smtClean="0"/>
              <a:t>By </a:t>
            </a:r>
            <a:r>
              <a:rPr lang="en-US" dirty="0" err="1" smtClean="0"/>
              <a:t>Pixabay</a:t>
            </a:r>
            <a:r>
              <a:rPr lang="en-US" dirty="0" smtClean="0"/>
              <a:t>, No</a:t>
            </a:r>
            <a:r>
              <a:rPr lang="en-US" baseline="0" dirty="0" smtClean="0"/>
              <a:t> Attribution Needed. [https://pixabay.com/en/service/license/]</a:t>
            </a:r>
            <a:endParaRPr lang="en-US" dirty="0" smtClean="0"/>
          </a:p>
          <a:p>
            <a:endParaRPr lang="en-US" altLang="en-US" dirty="0">
              <a:ea typeface="ＭＳ Ｐゴシック" charset="-128"/>
            </a:endParaRPr>
          </a:p>
          <a:p>
            <a:r>
              <a:rPr lang="en-US" altLang="en-US" dirty="0">
                <a:ea typeface="ＭＳ Ｐゴシック" charset="-128"/>
              </a:rPr>
              <a:t>Image, “Twin Girls”</a:t>
            </a:r>
          </a:p>
          <a:p>
            <a:r>
              <a:rPr lang="en-US" altLang="en-US" dirty="0">
                <a:ea typeface="ＭＳ Ｐゴシック" charset="-128"/>
              </a:rPr>
              <a:t>(https://pixy.org/306731/)</a:t>
            </a:r>
          </a:p>
          <a:p>
            <a:r>
              <a:rPr lang="en-US" altLang="en-US" dirty="0">
                <a:ea typeface="ＭＳ Ｐゴシック" charset="-128"/>
              </a:rPr>
              <a:t>CC0 Public Domain. </a:t>
            </a:r>
            <a:r>
              <a:rPr lang="en-US" sz="1200" b="0" i="0" kern="1200" dirty="0">
                <a:solidFill>
                  <a:schemeClr val="tx1"/>
                </a:solidFill>
                <a:effectLst/>
                <a:latin typeface="+mn-lt"/>
                <a:ea typeface="+mn-ea"/>
                <a:cs typeface="+mn-cs"/>
              </a:rPr>
              <a:t>Free for commercial use.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No attribution required.</a:t>
            </a:r>
            <a:endParaRPr lang="en-US" altLang="en-US" dirty="0">
              <a:ea typeface="ＭＳ Ｐゴシック" charset="-128"/>
            </a:endParaRPr>
          </a:p>
        </p:txBody>
      </p:sp>
      <p:sp>
        <p:nvSpPr>
          <p:cNvPr id="32771"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EF5D5FB0-6F18-E841-90BD-B4451D3BA6B4}" type="slidenum">
              <a:rPr lang="en-US" altLang="en-US" sz="1200"/>
              <a:pPr/>
              <a:t>148</a:t>
            </a:fld>
            <a:endParaRPr lang="en-US" altLang="en-US" sz="1200"/>
          </a:p>
        </p:txBody>
      </p:sp>
    </p:spTree>
    <p:extLst>
      <p:ext uri="{BB962C8B-B14F-4D97-AF65-F5344CB8AC3E}">
        <p14:creationId xmlns:p14="http://schemas.microsoft.com/office/powerpoint/2010/main" val="24972955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2770" name="Notes Placeholder 2"/>
          <p:cNvSpPr>
            <a:spLocks noGrp="1"/>
          </p:cNvSpPr>
          <p:nvPr>
            <p:ph type="body" idx="1"/>
          </p:nvPr>
        </p:nvSpPr>
        <p:spPr>
          <a:noFill/>
        </p:spPr>
        <p:txBody>
          <a:bodyPr/>
          <a:lstStyle/>
          <a:p>
            <a:r>
              <a:rPr lang="en-US" altLang="en-US" dirty="0">
                <a:ea typeface="ＭＳ Ｐゴシック" charset="-128"/>
              </a:rPr>
              <a:t>TEACHER NOTES:</a:t>
            </a:r>
          </a:p>
          <a:p>
            <a:r>
              <a:rPr lang="en-US" altLang="en-US" dirty="0" smtClean="0">
                <a:ea typeface="ＭＳ Ｐゴシック" charset="-128"/>
              </a:rPr>
              <a:t>This</a:t>
            </a:r>
            <a:r>
              <a:rPr lang="en-US" altLang="en-US" baseline="0" dirty="0" smtClean="0">
                <a:ea typeface="ＭＳ Ｐゴシック" charset="-128"/>
              </a:rPr>
              <a:t> is where we start building ideas of cell fate, which will lead into a conversation about stem cells later.</a:t>
            </a:r>
          </a:p>
          <a:p>
            <a:endParaRPr lang="en-US" altLang="en-US" dirty="0">
              <a:ea typeface="ＭＳ Ｐゴシック" charset="-128"/>
            </a:endParaRPr>
          </a:p>
          <a:p>
            <a:r>
              <a:rPr lang="en-US" altLang="en-US" dirty="0">
                <a:ea typeface="ＭＳ Ｐゴシック" charset="-128"/>
              </a:rPr>
              <a:t>SOURCES:</a:t>
            </a:r>
          </a:p>
          <a:p>
            <a:pPr eaLnBrk="1" hangingPunct="1"/>
            <a:r>
              <a:rPr lang="en-US" sz="1200" b="0" i="0" kern="1200" dirty="0">
                <a:solidFill>
                  <a:schemeClr val="tx1"/>
                </a:solidFill>
                <a:effectLst/>
                <a:latin typeface="+mn-lt"/>
                <a:ea typeface="+mn-ea"/>
                <a:cs typeface="+mn-cs"/>
              </a:rPr>
              <a:t>Image, “Comparison of typical zygote development in monozygotic identical and dizygotic twins.”</a:t>
            </a:r>
            <a:endParaRPr lang="en-US" altLang="en-US" dirty="0">
              <a:ea typeface="ＭＳ Ｐゴシック" charset="-128"/>
            </a:endParaRPr>
          </a:p>
          <a:p>
            <a:pPr eaLnBrk="1" hangingPunct="1"/>
            <a:r>
              <a:rPr lang="en-US" altLang="en-US" dirty="0">
                <a:ea typeface="ＭＳ Ｐゴシック" charset="-128"/>
              </a:rPr>
              <a:t>(https://commons.wikimedia.org/wiki/File:Identical-fraternal-sperm-egg.svg)</a:t>
            </a:r>
          </a:p>
          <a:p>
            <a:pPr eaLnBrk="1" hangingPunct="1"/>
            <a:r>
              <a:rPr lang="en-US" altLang="en-US" dirty="0">
                <a:ea typeface="ＭＳ Ｐゴシック" charset="-128"/>
              </a:rPr>
              <a:t>By </a:t>
            </a:r>
            <a:r>
              <a:rPr lang="en-US" altLang="en-US" dirty="0" err="1">
                <a:ea typeface="ＭＳ Ｐゴシック" charset="-128"/>
              </a:rPr>
              <a:t>Trlkly</a:t>
            </a:r>
            <a:r>
              <a:rPr lang="en-US" altLang="en-US" dirty="0">
                <a:ea typeface="ＭＳ Ｐゴシック" charset="-128"/>
              </a:rPr>
              <a:t> (Original by Wikipedia editor User:ChristinaT3), CC BY-SA 3.0 &lt;https://creativecommons.org/licenses/by-sa/3.0&gt;, via Wikimedia Commons</a:t>
            </a:r>
          </a:p>
          <a:p>
            <a:endParaRPr lang="en-US" altLang="en-US" dirty="0">
              <a:ea typeface="ＭＳ Ｐゴシック" charset="-128"/>
            </a:endParaRPr>
          </a:p>
          <a:p>
            <a:r>
              <a:rPr lang="en-US" altLang="en-US" dirty="0">
                <a:ea typeface="ＭＳ Ｐゴシック" charset="-128"/>
              </a:rPr>
              <a:t>Image, “Twin Girls”</a:t>
            </a:r>
          </a:p>
          <a:p>
            <a:r>
              <a:rPr lang="en-US" altLang="en-US" dirty="0">
                <a:ea typeface="ＭＳ Ｐゴシック" charset="-128"/>
              </a:rPr>
              <a:t>(https://pixy.org/306731/)</a:t>
            </a:r>
          </a:p>
          <a:p>
            <a:r>
              <a:rPr lang="en-US" altLang="en-US" dirty="0">
                <a:ea typeface="ＭＳ Ｐゴシック" charset="-128"/>
              </a:rPr>
              <a:t>CC0 Public Domain. </a:t>
            </a:r>
            <a:r>
              <a:rPr lang="en-US" sz="1200" b="0" i="0" kern="1200" dirty="0">
                <a:solidFill>
                  <a:schemeClr val="tx1"/>
                </a:solidFill>
                <a:effectLst/>
                <a:latin typeface="+mn-lt"/>
                <a:ea typeface="+mn-ea"/>
                <a:cs typeface="+mn-cs"/>
              </a:rPr>
              <a:t>Free for commercial use.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No attribution required.</a:t>
            </a:r>
            <a:endParaRPr lang="en-US" altLang="en-US" dirty="0">
              <a:ea typeface="ＭＳ Ｐゴシック" charset="-128"/>
            </a:endParaRPr>
          </a:p>
        </p:txBody>
      </p:sp>
      <p:sp>
        <p:nvSpPr>
          <p:cNvPr id="32771" name="Slide Number Placeholder 3"/>
          <p:cNvSpPr>
            <a:spLocks noGrp="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EF5D5FB0-6F18-E841-90BD-B4451D3BA6B4}" type="slidenum">
              <a:rPr lang="en-US" altLang="en-US" sz="1200"/>
              <a:pPr/>
              <a:t>149</a:t>
            </a:fld>
            <a:endParaRPr lang="en-US" altLang="en-US" sz="1200"/>
          </a:p>
        </p:txBody>
      </p:sp>
    </p:spTree>
    <p:extLst>
      <p:ext uri="{BB962C8B-B14F-4D97-AF65-F5344CB8AC3E}">
        <p14:creationId xmlns:p14="http://schemas.microsoft.com/office/powerpoint/2010/main" val="322536665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Just an informational </a:t>
            </a:r>
            <a:r>
              <a:rPr lang="en-US" dirty="0" smtClean="0"/>
              <a:t>slide</a:t>
            </a:r>
            <a:r>
              <a:rPr lang="en-US" baseline="0" dirty="0" smtClean="0"/>
              <a:t> that we’ll unpack in the coming few slides.</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150</a:t>
            </a:fld>
            <a:endParaRPr lang="en-US"/>
          </a:p>
        </p:txBody>
      </p:sp>
    </p:spTree>
    <p:extLst>
      <p:ext uri="{BB962C8B-B14F-4D97-AF65-F5344CB8AC3E}">
        <p14:creationId xmlns:p14="http://schemas.microsoft.com/office/powerpoint/2010/main" val="993470515"/>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A90F90B6-E963-E84F-BF57-C2A5D17F4E6E}" type="slidenum">
              <a:rPr lang="en-US" altLang="en-US" sz="1200"/>
              <a:pPr/>
              <a:t>151</a:t>
            </a:fld>
            <a:endParaRPr lang="en-US" altLang="en-US" sz="1200"/>
          </a:p>
        </p:txBody>
      </p:sp>
      <p:sp>
        <p:nvSpPr>
          <p:cNvPr id="32771"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r>
              <a:rPr lang="en-US" altLang="en-US" b="1" dirty="0">
                <a:ea typeface="ＭＳ Ｐゴシック" charset="-128"/>
              </a:rPr>
              <a:t>Optional Slide. </a:t>
            </a:r>
            <a:r>
              <a:rPr lang="en-US" altLang="en-US" dirty="0">
                <a:ea typeface="ＭＳ Ｐゴシック" charset="-128"/>
              </a:rPr>
              <a:t>Use if you want to</a:t>
            </a:r>
            <a:r>
              <a:rPr lang="en-US" altLang="en-US" baseline="0" dirty="0">
                <a:ea typeface="ＭＳ Ｐゴシック" charset="-128"/>
              </a:rPr>
              <a:t> explore zygote division and twinning further.</a:t>
            </a:r>
            <a:endParaRPr lang="en-US" altLang="en-US" dirty="0">
              <a:ea typeface="ＭＳ Ｐゴシック" charset="-128"/>
            </a:endParaRPr>
          </a:p>
          <a:p>
            <a:pPr eaLnBrk="1" hangingPunct="1"/>
            <a:endParaRPr lang="en-US" altLang="en-US" dirty="0">
              <a:ea typeface="ＭＳ Ｐゴシック" charset="-128"/>
            </a:endParaRPr>
          </a:p>
          <a:p>
            <a:pPr eaLnBrk="1" hangingPunct="1"/>
            <a:r>
              <a:rPr lang="en-US" altLang="en-US" dirty="0">
                <a:ea typeface="ＭＳ Ｐゴシック" charset="-128"/>
              </a:rPr>
              <a:t>SOURCES:</a:t>
            </a:r>
          </a:p>
          <a:p>
            <a:pPr eaLnBrk="1" hangingPunct="1"/>
            <a:r>
              <a:rPr lang="en-US" sz="1200" b="0" i="0" kern="1200" dirty="0">
                <a:solidFill>
                  <a:schemeClr val="tx1"/>
                </a:solidFill>
                <a:effectLst/>
                <a:latin typeface="+mn-lt"/>
                <a:ea typeface="+mn-ea"/>
                <a:cs typeface="+mn-cs"/>
              </a:rPr>
              <a:t>Illustrates various types of </a:t>
            </a:r>
            <a:r>
              <a:rPr lang="en-US" sz="1200" b="0" i="0" u="none" strike="noStrike" kern="1200" dirty="0" err="1">
                <a:solidFill>
                  <a:schemeClr val="tx1"/>
                </a:solidFill>
                <a:effectLst/>
                <a:latin typeface="+mn-lt"/>
                <a:ea typeface="+mn-ea"/>
                <a:cs typeface="+mn-cs"/>
              </a:rPr>
              <a:t>chorionicity</a:t>
            </a:r>
            <a:r>
              <a:rPr lang="en-US" sz="1200" b="0" i="0" u="none" strike="noStrike" kern="1200" dirty="0">
                <a:solidFill>
                  <a:schemeClr val="tx1"/>
                </a:solidFill>
                <a:effectLst/>
                <a:latin typeface="+mn-lt"/>
                <a:ea typeface="+mn-ea"/>
                <a:cs typeface="+mn-cs"/>
              </a:rPr>
              <a:t> and </a:t>
            </a:r>
            <a:r>
              <a:rPr lang="en-US" sz="1200" b="0" i="0" u="none" strike="noStrike" kern="1200" dirty="0" err="1">
                <a:solidFill>
                  <a:schemeClr val="tx1"/>
                </a:solidFill>
                <a:effectLst/>
                <a:latin typeface="+mn-lt"/>
                <a:ea typeface="+mn-ea"/>
                <a:cs typeface="+mn-cs"/>
              </a:rPr>
              <a:t>amniosity</a:t>
            </a:r>
            <a:r>
              <a:rPr lang="en-US" sz="1200" b="0" i="0" kern="1200" dirty="0">
                <a:solidFill>
                  <a:schemeClr val="tx1"/>
                </a:solidFill>
                <a:effectLst/>
                <a:latin typeface="+mn-lt"/>
                <a:ea typeface="+mn-ea"/>
                <a:cs typeface="+mn-cs"/>
              </a:rPr>
              <a:t> (how the baby's sac looks) in monozygotic (one egg/identical) twins as a result of when the blastocyst or embryo </a:t>
            </a:r>
            <a:r>
              <a:rPr lang="en-US" sz="1200" b="0" i="0" kern="1200" dirty="0" err="1">
                <a:solidFill>
                  <a:schemeClr val="tx1"/>
                </a:solidFill>
                <a:effectLst/>
                <a:latin typeface="+mn-lt"/>
                <a:ea typeface="+mn-ea"/>
                <a:cs typeface="+mn-cs"/>
              </a:rPr>
              <a:t>splits.</a:t>
            </a:r>
            <a:r>
              <a:rPr lang="en-US" altLang="en-US" dirty="0" err="1">
                <a:ea typeface="ＭＳ Ｐゴシック" charset="-128"/>
              </a:rPr>
              <a:t>https</a:t>
            </a:r>
            <a:r>
              <a:rPr lang="en-US" altLang="en-US" dirty="0">
                <a:ea typeface="ＭＳ Ｐゴシック" charset="-128"/>
              </a:rPr>
              <a:t>://commons.wikimedia.org/wiki/File:Placentation.svg</a:t>
            </a:r>
          </a:p>
          <a:p>
            <a:pPr eaLnBrk="1" hangingPunct="1"/>
            <a:r>
              <a:rPr lang="en-US" altLang="en-US" dirty="0">
                <a:ea typeface="ＭＳ Ｐゴシック" charset="-128"/>
              </a:rPr>
              <a:t>Kevin </a:t>
            </a:r>
            <a:r>
              <a:rPr lang="en-US" altLang="en-US" dirty="0" err="1">
                <a:ea typeface="ＭＳ Ｐゴシック" charset="-128"/>
              </a:rPr>
              <a:t>Dufendach</a:t>
            </a:r>
            <a:r>
              <a:rPr lang="en-US" altLang="en-US" dirty="0">
                <a:ea typeface="ＭＳ Ｐゴシック" charset="-128"/>
              </a:rPr>
              <a:t>, CC BY 3.0 &lt;https://creativecommons.org/licenses/by/3.0&gt;, via Wikimedia Commons</a:t>
            </a:r>
          </a:p>
        </p:txBody>
      </p:sp>
    </p:spTree>
    <p:extLst>
      <p:ext uri="{BB962C8B-B14F-4D97-AF65-F5344CB8AC3E}">
        <p14:creationId xmlns:p14="http://schemas.microsoft.com/office/powerpoint/2010/main" val="2003814271"/>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endParaRPr lang="en-US" baseline="0" dirty="0" smtClean="0"/>
          </a:p>
          <a:p>
            <a:endParaRPr lang="en-US" baseline="0" dirty="0" smtClean="0"/>
          </a:p>
          <a:p>
            <a:endParaRPr lang="en-US" baseline="0" dirty="0" smtClean="0"/>
          </a:p>
          <a:p>
            <a:r>
              <a:rPr lang="en-US" dirty="0" smtClean="0"/>
              <a:t>SOURCES:</a:t>
            </a:r>
          </a:p>
          <a:p>
            <a:pPr eaLnBrk="1" hangingPunct="1"/>
            <a:r>
              <a:rPr lang="en-US" sz="1200" b="0" i="0" kern="1200" dirty="0" smtClean="0">
                <a:solidFill>
                  <a:schemeClr val="tx1"/>
                </a:solidFill>
                <a:effectLst/>
                <a:latin typeface="+mn-lt"/>
                <a:ea typeface="+mn-ea"/>
                <a:cs typeface="+mn-cs"/>
              </a:rPr>
              <a:t>Illustrates various types of </a:t>
            </a:r>
            <a:r>
              <a:rPr lang="en-US" sz="1200" b="0" i="0" u="none" strike="noStrike" kern="1200" dirty="0" err="1" smtClean="0">
                <a:solidFill>
                  <a:schemeClr val="tx1"/>
                </a:solidFill>
                <a:effectLst/>
                <a:latin typeface="+mn-lt"/>
                <a:ea typeface="+mn-ea"/>
                <a:cs typeface="+mn-cs"/>
              </a:rPr>
              <a:t>chorionicity</a:t>
            </a:r>
            <a:r>
              <a:rPr lang="en-US" sz="1200" b="0" i="0" u="none" strike="noStrike" kern="1200" dirty="0" smtClean="0">
                <a:solidFill>
                  <a:schemeClr val="tx1"/>
                </a:solidFill>
                <a:effectLst/>
                <a:latin typeface="+mn-lt"/>
                <a:ea typeface="+mn-ea"/>
                <a:cs typeface="+mn-cs"/>
              </a:rPr>
              <a:t> and </a:t>
            </a:r>
            <a:r>
              <a:rPr lang="en-US" sz="1200" b="0" i="0" u="none" strike="noStrike" kern="1200" dirty="0" err="1" smtClean="0">
                <a:solidFill>
                  <a:schemeClr val="tx1"/>
                </a:solidFill>
                <a:effectLst/>
                <a:latin typeface="+mn-lt"/>
                <a:ea typeface="+mn-ea"/>
                <a:cs typeface="+mn-cs"/>
              </a:rPr>
              <a:t>amniosity</a:t>
            </a:r>
            <a:r>
              <a:rPr lang="en-US" sz="1200" b="0" i="0" kern="1200" dirty="0" smtClean="0">
                <a:solidFill>
                  <a:schemeClr val="tx1"/>
                </a:solidFill>
                <a:effectLst/>
                <a:latin typeface="+mn-lt"/>
                <a:ea typeface="+mn-ea"/>
                <a:cs typeface="+mn-cs"/>
              </a:rPr>
              <a:t> (how the baby's sac looks) in monozygotic (one egg/identical) twins as a result of when the blastocyst or embryo </a:t>
            </a:r>
            <a:r>
              <a:rPr lang="en-US" sz="1200" b="0" i="0" kern="1200" dirty="0" err="1" smtClean="0">
                <a:solidFill>
                  <a:schemeClr val="tx1"/>
                </a:solidFill>
                <a:effectLst/>
                <a:latin typeface="+mn-lt"/>
                <a:ea typeface="+mn-ea"/>
                <a:cs typeface="+mn-cs"/>
              </a:rPr>
              <a:t>splits.</a:t>
            </a:r>
            <a:r>
              <a:rPr lang="en-US" altLang="en-US" dirty="0" err="1" smtClean="0">
                <a:ea typeface="ＭＳ Ｐゴシック" charset="-128"/>
              </a:rPr>
              <a:t>https</a:t>
            </a:r>
            <a:r>
              <a:rPr lang="en-US" altLang="en-US" dirty="0" smtClean="0">
                <a:ea typeface="ＭＳ Ｐゴシック" charset="-128"/>
              </a:rPr>
              <a:t>://commons.wikimedia.org/wiki/</a:t>
            </a:r>
            <a:r>
              <a:rPr lang="en-US" altLang="en-US" dirty="0" err="1" smtClean="0">
                <a:ea typeface="ＭＳ Ｐゴシック" charset="-128"/>
              </a:rPr>
              <a:t>File:Placentation.svg</a:t>
            </a:r>
            <a:endParaRPr lang="en-US" altLang="en-US" dirty="0" smtClean="0">
              <a:ea typeface="ＭＳ Ｐゴシック" charset="-128"/>
            </a:endParaRPr>
          </a:p>
          <a:p>
            <a:pPr eaLnBrk="1" hangingPunct="1"/>
            <a:r>
              <a:rPr lang="en-US" altLang="en-US" dirty="0" smtClean="0">
                <a:ea typeface="ＭＳ Ｐゴシック" charset="-128"/>
              </a:rPr>
              <a:t>Kevin </a:t>
            </a:r>
            <a:r>
              <a:rPr lang="en-US" altLang="en-US" dirty="0" err="1" smtClean="0">
                <a:ea typeface="ＭＳ Ｐゴシック" charset="-128"/>
              </a:rPr>
              <a:t>Dufendach</a:t>
            </a:r>
            <a:r>
              <a:rPr lang="en-US" altLang="en-US" dirty="0" smtClean="0">
                <a:ea typeface="ＭＳ Ｐゴシック" charset="-128"/>
              </a:rPr>
              <a:t>, CC BY 3.0 &lt;https://creativecommons.org/licenses/by/3.0&gt;, via Wikimedia Commons</a:t>
            </a:r>
          </a:p>
          <a:p>
            <a:endParaRPr lang="en-US" baseline="0" dirty="0" smtClean="0"/>
          </a:p>
        </p:txBody>
      </p:sp>
      <p:sp>
        <p:nvSpPr>
          <p:cNvPr id="4" name="Slide Number Placeholder 3"/>
          <p:cNvSpPr>
            <a:spLocks noGrp="1"/>
          </p:cNvSpPr>
          <p:nvPr>
            <p:ph type="sldNum" sz="quarter" idx="10"/>
          </p:nvPr>
        </p:nvSpPr>
        <p:spPr/>
        <p:txBody>
          <a:bodyPr/>
          <a:lstStyle/>
          <a:p>
            <a:fld id="{5411C8B6-9A80-4386-88EB-CB5E10B1A476}" type="slidenum">
              <a:rPr lang="en-US" smtClean="0"/>
              <a:t>152</a:t>
            </a:fld>
            <a:endParaRPr lang="en-US"/>
          </a:p>
        </p:txBody>
      </p:sp>
    </p:spTree>
    <p:extLst>
      <p:ext uri="{BB962C8B-B14F-4D97-AF65-F5344CB8AC3E}">
        <p14:creationId xmlns:p14="http://schemas.microsoft.com/office/powerpoint/2010/main" val="179802149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endParaRPr lang="en-US" baseline="0" dirty="0" smtClean="0"/>
          </a:p>
          <a:p>
            <a:endParaRPr lang="en-US" baseline="0" dirty="0" smtClean="0"/>
          </a:p>
          <a:p>
            <a:endParaRPr lang="en-US" baseline="0" dirty="0" smtClean="0"/>
          </a:p>
          <a:p>
            <a:r>
              <a:rPr lang="en-US" dirty="0" smtClean="0"/>
              <a:t>SOURCES:</a:t>
            </a:r>
          </a:p>
          <a:p>
            <a:pPr eaLnBrk="1" hangingPunct="1"/>
            <a:r>
              <a:rPr lang="en-US" sz="1200" b="0" i="0" kern="1200" dirty="0" smtClean="0">
                <a:solidFill>
                  <a:schemeClr val="tx1"/>
                </a:solidFill>
                <a:effectLst/>
                <a:latin typeface="+mn-lt"/>
                <a:ea typeface="+mn-ea"/>
                <a:cs typeface="+mn-cs"/>
              </a:rPr>
              <a:t>Illustrates various types of </a:t>
            </a:r>
            <a:r>
              <a:rPr lang="en-US" sz="1200" b="0" i="0" u="none" strike="noStrike" kern="1200" dirty="0" err="1" smtClean="0">
                <a:solidFill>
                  <a:schemeClr val="tx1"/>
                </a:solidFill>
                <a:effectLst/>
                <a:latin typeface="+mn-lt"/>
                <a:ea typeface="+mn-ea"/>
                <a:cs typeface="+mn-cs"/>
              </a:rPr>
              <a:t>chorionicity</a:t>
            </a:r>
            <a:r>
              <a:rPr lang="en-US" sz="1200" b="0" i="0" u="none" strike="noStrike" kern="1200" dirty="0" smtClean="0">
                <a:solidFill>
                  <a:schemeClr val="tx1"/>
                </a:solidFill>
                <a:effectLst/>
                <a:latin typeface="+mn-lt"/>
                <a:ea typeface="+mn-ea"/>
                <a:cs typeface="+mn-cs"/>
              </a:rPr>
              <a:t> and </a:t>
            </a:r>
            <a:r>
              <a:rPr lang="en-US" sz="1200" b="0" i="0" u="none" strike="noStrike" kern="1200" dirty="0" err="1" smtClean="0">
                <a:solidFill>
                  <a:schemeClr val="tx1"/>
                </a:solidFill>
                <a:effectLst/>
                <a:latin typeface="+mn-lt"/>
                <a:ea typeface="+mn-ea"/>
                <a:cs typeface="+mn-cs"/>
              </a:rPr>
              <a:t>amniosity</a:t>
            </a:r>
            <a:r>
              <a:rPr lang="en-US" sz="1200" b="0" i="0" kern="1200" dirty="0" smtClean="0">
                <a:solidFill>
                  <a:schemeClr val="tx1"/>
                </a:solidFill>
                <a:effectLst/>
                <a:latin typeface="+mn-lt"/>
                <a:ea typeface="+mn-ea"/>
                <a:cs typeface="+mn-cs"/>
              </a:rPr>
              <a:t> (how the baby's sac looks) in monozygotic (one egg/identical) twins as a result of when the blastocyst or embryo </a:t>
            </a:r>
            <a:r>
              <a:rPr lang="en-US" sz="1200" b="0" i="0" kern="1200" dirty="0" err="1" smtClean="0">
                <a:solidFill>
                  <a:schemeClr val="tx1"/>
                </a:solidFill>
                <a:effectLst/>
                <a:latin typeface="+mn-lt"/>
                <a:ea typeface="+mn-ea"/>
                <a:cs typeface="+mn-cs"/>
              </a:rPr>
              <a:t>splits.</a:t>
            </a:r>
            <a:r>
              <a:rPr lang="en-US" altLang="en-US" dirty="0" err="1" smtClean="0">
                <a:ea typeface="ＭＳ Ｐゴシック" charset="-128"/>
              </a:rPr>
              <a:t>https</a:t>
            </a:r>
            <a:r>
              <a:rPr lang="en-US" altLang="en-US" dirty="0" smtClean="0">
                <a:ea typeface="ＭＳ Ｐゴシック" charset="-128"/>
              </a:rPr>
              <a:t>://commons.wikimedia.org/wiki/</a:t>
            </a:r>
            <a:r>
              <a:rPr lang="en-US" altLang="en-US" dirty="0" err="1" smtClean="0">
                <a:ea typeface="ＭＳ Ｐゴシック" charset="-128"/>
              </a:rPr>
              <a:t>File:Placentation.svg</a:t>
            </a:r>
            <a:endParaRPr lang="en-US" altLang="en-US" dirty="0" smtClean="0">
              <a:ea typeface="ＭＳ Ｐゴシック" charset="-128"/>
            </a:endParaRPr>
          </a:p>
          <a:p>
            <a:pPr eaLnBrk="1" hangingPunct="1"/>
            <a:r>
              <a:rPr lang="en-US" altLang="en-US" dirty="0" smtClean="0">
                <a:ea typeface="ＭＳ Ｐゴシック" charset="-128"/>
              </a:rPr>
              <a:t>Kevin </a:t>
            </a:r>
            <a:r>
              <a:rPr lang="en-US" altLang="en-US" dirty="0" err="1" smtClean="0">
                <a:ea typeface="ＭＳ Ｐゴシック" charset="-128"/>
              </a:rPr>
              <a:t>Dufendach</a:t>
            </a:r>
            <a:r>
              <a:rPr lang="en-US" altLang="en-US" dirty="0" smtClean="0">
                <a:ea typeface="ＭＳ Ｐゴシック" charset="-128"/>
              </a:rPr>
              <a:t>, CC BY 3.0 &lt;https://creativecommons.org/licenses/by/3.0&gt;, via Wikimedia Commons</a:t>
            </a:r>
          </a:p>
          <a:p>
            <a:endParaRPr lang="en-US" baseline="0" dirty="0" smtClean="0"/>
          </a:p>
          <a:p>
            <a:r>
              <a:rPr lang="en-US" baseline="0" dirty="0" smtClean="0"/>
              <a:t>Image, “”</a:t>
            </a:r>
          </a:p>
          <a:p>
            <a:r>
              <a:rPr lang="en-US" baseline="0" dirty="0" smtClean="0"/>
              <a:t>()</a:t>
            </a:r>
          </a:p>
          <a:p>
            <a:r>
              <a:rPr lang="en-US" baseline="0" dirty="0" smtClean="0"/>
              <a:t>By</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153</a:t>
            </a:fld>
            <a:endParaRPr lang="en-US"/>
          </a:p>
        </p:txBody>
      </p:sp>
    </p:spTree>
    <p:extLst>
      <p:ext uri="{BB962C8B-B14F-4D97-AF65-F5344CB8AC3E}">
        <p14:creationId xmlns:p14="http://schemas.microsoft.com/office/powerpoint/2010/main" val="3120217538"/>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aseline="0" dirty="0" smtClean="0"/>
              <a:t>Just a visual slide for students to see that early in the process cells can twin. Later, they cannot. Don’t go into any extra detail here.</a:t>
            </a:r>
          </a:p>
          <a:p>
            <a:endParaRPr lang="en-US" baseline="0" dirty="0" smtClean="0"/>
          </a:p>
          <a:p>
            <a:endParaRPr lang="en-US" baseline="0" dirty="0" smtClean="0"/>
          </a:p>
          <a:p>
            <a:r>
              <a:rPr lang="en-US" dirty="0" smtClean="0"/>
              <a:t>SOURCES:</a:t>
            </a:r>
          </a:p>
          <a:p>
            <a:pPr eaLnBrk="1" hangingPunct="1"/>
            <a:r>
              <a:rPr lang="en-US" sz="1200" b="0" i="0" kern="1200" dirty="0" smtClean="0">
                <a:solidFill>
                  <a:schemeClr val="tx1"/>
                </a:solidFill>
                <a:effectLst/>
                <a:latin typeface="+mn-lt"/>
                <a:ea typeface="+mn-ea"/>
                <a:cs typeface="+mn-cs"/>
              </a:rPr>
              <a:t>Illustrates various types of </a:t>
            </a:r>
            <a:r>
              <a:rPr lang="en-US" sz="1200" b="0" i="0" u="none" strike="noStrike" kern="1200" dirty="0" err="1" smtClean="0">
                <a:solidFill>
                  <a:schemeClr val="tx1"/>
                </a:solidFill>
                <a:effectLst/>
                <a:latin typeface="+mn-lt"/>
                <a:ea typeface="+mn-ea"/>
                <a:cs typeface="+mn-cs"/>
              </a:rPr>
              <a:t>chorionicity</a:t>
            </a:r>
            <a:r>
              <a:rPr lang="en-US" sz="1200" b="0" i="0" u="none" strike="noStrike" kern="1200" dirty="0" smtClean="0">
                <a:solidFill>
                  <a:schemeClr val="tx1"/>
                </a:solidFill>
                <a:effectLst/>
                <a:latin typeface="+mn-lt"/>
                <a:ea typeface="+mn-ea"/>
                <a:cs typeface="+mn-cs"/>
              </a:rPr>
              <a:t> and </a:t>
            </a:r>
            <a:r>
              <a:rPr lang="en-US" sz="1200" b="0" i="0" u="none" strike="noStrike" kern="1200" dirty="0" err="1" smtClean="0">
                <a:solidFill>
                  <a:schemeClr val="tx1"/>
                </a:solidFill>
                <a:effectLst/>
                <a:latin typeface="+mn-lt"/>
                <a:ea typeface="+mn-ea"/>
                <a:cs typeface="+mn-cs"/>
              </a:rPr>
              <a:t>amniosity</a:t>
            </a:r>
            <a:r>
              <a:rPr lang="en-US" sz="1200" b="0" i="0" kern="1200" dirty="0" smtClean="0">
                <a:solidFill>
                  <a:schemeClr val="tx1"/>
                </a:solidFill>
                <a:effectLst/>
                <a:latin typeface="+mn-lt"/>
                <a:ea typeface="+mn-ea"/>
                <a:cs typeface="+mn-cs"/>
              </a:rPr>
              <a:t> (how the baby's sac looks) in monozygotic (one egg/identical) twins as a result of when the blastocyst or embryo </a:t>
            </a:r>
            <a:r>
              <a:rPr lang="en-US" sz="1200" b="0" i="0" kern="1200" dirty="0" err="1" smtClean="0">
                <a:solidFill>
                  <a:schemeClr val="tx1"/>
                </a:solidFill>
                <a:effectLst/>
                <a:latin typeface="+mn-lt"/>
                <a:ea typeface="+mn-ea"/>
                <a:cs typeface="+mn-cs"/>
              </a:rPr>
              <a:t>splits.</a:t>
            </a:r>
            <a:r>
              <a:rPr lang="en-US" altLang="en-US" dirty="0" err="1" smtClean="0">
                <a:ea typeface="ＭＳ Ｐゴシック" charset="-128"/>
              </a:rPr>
              <a:t>https</a:t>
            </a:r>
            <a:r>
              <a:rPr lang="en-US" altLang="en-US" dirty="0" smtClean="0">
                <a:ea typeface="ＭＳ Ｐゴシック" charset="-128"/>
              </a:rPr>
              <a:t>://commons.wikimedia.org/wiki/</a:t>
            </a:r>
            <a:r>
              <a:rPr lang="en-US" altLang="en-US" dirty="0" err="1" smtClean="0">
                <a:ea typeface="ＭＳ Ｐゴシック" charset="-128"/>
              </a:rPr>
              <a:t>File:Placentation.svg</a:t>
            </a:r>
            <a:endParaRPr lang="en-US" altLang="en-US" dirty="0" smtClean="0">
              <a:ea typeface="ＭＳ Ｐゴシック" charset="-128"/>
            </a:endParaRPr>
          </a:p>
          <a:p>
            <a:pPr eaLnBrk="1" hangingPunct="1"/>
            <a:r>
              <a:rPr lang="en-US" altLang="en-US" dirty="0" smtClean="0">
                <a:ea typeface="ＭＳ Ｐゴシック" charset="-128"/>
              </a:rPr>
              <a:t>Kevin </a:t>
            </a:r>
            <a:r>
              <a:rPr lang="en-US" altLang="en-US" dirty="0" err="1" smtClean="0">
                <a:ea typeface="ＭＳ Ｐゴシック" charset="-128"/>
              </a:rPr>
              <a:t>Dufendach</a:t>
            </a:r>
            <a:r>
              <a:rPr lang="en-US" altLang="en-US" dirty="0" smtClean="0">
                <a:ea typeface="ＭＳ Ｐゴシック" charset="-128"/>
              </a:rPr>
              <a:t>, CC BY 3.0 &lt;https://creativecommons.org/licenses/by/3.0&gt;, via Wikimedia Commons</a:t>
            </a:r>
          </a:p>
          <a:p>
            <a:endParaRPr lang="en-US" baseline="0" dirty="0" smtClean="0"/>
          </a:p>
          <a:p>
            <a:r>
              <a:rPr lang="en-US" baseline="0" dirty="0" smtClean="0"/>
              <a:t>Image, “”</a:t>
            </a:r>
          </a:p>
          <a:p>
            <a:r>
              <a:rPr lang="en-US" baseline="0" dirty="0" smtClean="0"/>
              <a:t>()</a:t>
            </a:r>
          </a:p>
          <a:p>
            <a:r>
              <a:rPr lang="en-US" baseline="0" dirty="0" smtClean="0"/>
              <a:t>By</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154</a:t>
            </a:fld>
            <a:endParaRPr lang="en-US"/>
          </a:p>
        </p:txBody>
      </p:sp>
    </p:spTree>
    <p:extLst>
      <p:ext uri="{BB962C8B-B14F-4D97-AF65-F5344CB8AC3E}">
        <p14:creationId xmlns:p14="http://schemas.microsoft.com/office/powerpoint/2010/main" val="58944814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155</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eaLnBrk="1" hangingPunct="1"/>
            <a:r>
              <a:rPr lang="en-US" altLang="en-US" dirty="0" smtClean="0">
                <a:ea typeface="ＭＳ Ｐゴシック" charset="-128"/>
              </a:rPr>
              <a:t>This is an important point about cell fate:</a:t>
            </a:r>
            <a:r>
              <a:rPr lang="en-US" altLang="en-US" baseline="0" dirty="0" smtClean="0">
                <a:ea typeface="ＭＳ Ｐゴシック" charset="-128"/>
              </a:rPr>
              <a:t> once the cell starts down a path to become a particular type, it cannot go back. (There are lots of exceptions as we now know, but as a rule for human development, this holds true.)</a:t>
            </a:r>
          </a:p>
          <a:p>
            <a:pPr eaLnBrk="1" hangingPunct="1"/>
            <a:endParaRPr lang="en-US" altLang="en-US" dirty="0" smtClean="0">
              <a:ea typeface="ＭＳ Ｐゴシック" charset="-128"/>
            </a:endParaRPr>
          </a:p>
          <a:p>
            <a:pPr eaLnBrk="1" hangingPunct="1"/>
            <a:r>
              <a:rPr lang="en-US" altLang="en-US" dirty="0" smtClean="0">
                <a:ea typeface="ＭＳ Ｐゴシック" charset="-128"/>
              </a:rPr>
              <a:t>Decide if you will</a:t>
            </a:r>
            <a:r>
              <a:rPr lang="en-US" altLang="en-US" baseline="0" dirty="0" smtClean="0">
                <a:ea typeface="ＭＳ Ｐゴシック" charset="-128"/>
              </a:rPr>
              <a:t> spend time on the next slide or if you will skip it.</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Image, “Germ Layers” [no clear description but can</a:t>
            </a:r>
            <a:r>
              <a:rPr lang="en-US" altLang="en-US" baseline="0" dirty="0" smtClean="0">
                <a:ea typeface="ＭＳ Ｐゴシック" charset="-128"/>
              </a:rPr>
              <a:t> be found as part of the Wikipedia article, “</a:t>
            </a:r>
            <a:r>
              <a:rPr lang="en-US" altLang="en-US" baseline="0" dirty="0" err="1" smtClean="0">
                <a:ea typeface="ＭＳ Ｐゴシック" charset="-128"/>
              </a:rPr>
              <a:t>Histogenesis</a:t>
            </a:r>
            <a:r>
              <a:rPr lang="en-US" altLang="en-US" baseline="0" dirty="0" smtClean="0">
                <a:ea typeface="ＭＳ Ｐゴシック" charset="-128"/>
              </a:rPr>
              <a:t>”: https</a:t>
            </a:r>
            <a:r>
              <a:rPr lang="en-US" altLang="en-US" baseline="0" smtClean="0">
                <a:ea typeface="ＭＳ Ｐゴシック" charset="-128"/>
              </a:rPr>
              <a:t>://en.wikipedia.org/wiki/Histogenesis</a:t>
            </a:r>
            <a:endParaRPr lang="en-US" altLang="en-US" dirty="0" smtClean="0">
              <a:ea typeface="ＭＳ Ｐゴシック" charset="-128"/>
            </a:endParaRPr>
          </a:p>
          <a:p>
            <a:pPr eaLnBrk="1" hangingPunct="1"/>
            <a:r>
              <a:rPr lang="en-US" altLang="en-US" dirty="0" smtClean="0">
                <a:ea typeface="ＭＳ Ｐゴシック" charset="-128"/>
              </a:rPr>
              <a:t>(https://commons.wikimedia.org/wiki/File:Germ_layers.jpg)</a:t>
            </a:r>
          </a:p>
          <a:p>
            <a:pPr eaLnBrk="1" hangingPunct="1"/>
            <a:r>
              <a:rPr lang="en-US" altLang="en-US" dirty="0" smtClean="0">
                <a:ea typeface="ＭＳ Ｐゴシック" charset="-128"/>
              </a:rPr>
              <a:t>By CNX, CC BY-SA 3.0 &lt;https://creativecommons.org/licenses/by-sa/3.0&gt;, via Wikimedia Commons</a:t>
            </a:r>
          </a:p>
          <a:p>
            <a:pPr eaLnBrk="1" hangingPunct="1"/>
            <a:endParaRPr lang="en-US" altLang="en-US" dirty="0">
              <a:ea typeface="ＭＳ Ｐゴシック" charset="-128"/>
            </a:endParaRPr>
          </a:p>
          <a:p>
            <a:pPr eaLnBrk="1" hangingPunct="1"/>
            <a:endParaRPr lang="en-US" altLang="en-US" dirty="0">
              <a:ea typeface="ＭＳ Ｐゴシック" charset="-128"/>
            </a:endParaRPr>
          </a:p>
        </p:txBody>
      </p:sp>
    </p:spTree>
    <p:extLst>
      <p:ext uri="{BB962C8B-B14F-4D97-AF65-F5344CB8AC3E}">
        <p14:creationId xmlns:p14="http://schemas.microsoft.com/office/powerpoint/2010/main" val="42816630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smtClean="0"/>
              <a:t>Optional slide. Make this transition however</a:t>
            </a:r>
            <a:r>
              <a:rPr lang="en-US" b="1" baseline="0" dirty="0" smtClean="0"/>
              <a:t> it makes sense to you. For guidance, please read the Teacher Slides that orient you to this Learning Segment.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We are coming into</a:t>
            </a:r>
            <a:r>
              <a:rPr lang="en-US" baseline="0" dirty="0" smtClean="0"/>
              <a:t> this unit from</a:t>
            </a:r>
            <a:r>
              <a:rPr lang="en-US" dirty="0" smtClean="0"/>
              <a:t> the molecular-level discussion of how DNA is linked to traits.</a:t>
            </a:r>
            <a:r>
              <a:rPr lang="en-US" baseline="0" dirty="0" smtClean="0"/>
              <a:t> </a:t>
            </a:r>
            <a:r>
              <a:rPr lang="en-US" dirty="0" smtClean="0"/>
              <a:t>(How do FGRF1 alleles lead to people with achondroplasia and those without? How is</a:t>
            </a:r>
            <a:r>
              <a:rPr lang="en-US" baseline="0" dirty="0" smtClean="0"/>
              <a:t> that different from PKU heterozygotes?) Since the class was building ideas around inheritance and the link between DNA and traits while making observations and recording questions about organismal development, we hope some of the observations and questions tie back to the big models we’ve been exploring.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This slide juxtaposes the explorations once again without directly asking students to leverage the ideas we’ve already developed in order to begin to question or make sense of the phenomena of growth and development we are engaged with now.</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You should feel free to make this transition any way you like, but </a:t>
            </a:r>
            <a:r>
              <a:rPr lang="en-US" altLang="en-US" b="1" baseline="0" dirty="0" smtClean="0">
                <a:ea typeface="ＭＳ Ｐゴシック" charset="-128"/>
              </a:rPr>
              <a:t>be certain to attend to coherence from the student experience. </a:t>
            </a:r>
            <a:r>
              <a:rPr lang="en-US" altLang="en-US" baseline="0" dirty="0" smtClean="0">
                <a:ea typeface="ＭＳ Ｐゴシック" charset="-128"/>
              </a:rPr>
              <a:t>What has your particular class figured out about the link between genes and traits. Now may be a good moment to leverage prior ideas and pick up questions from your classroom Parking Lot!</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15</a:t>
            </a:fld>
            <a:endParaRPr lang="en-US" altLang="en-US"/>
          </a:p>
        </p:txBody>
      </p:sp>
    </p:spTree>
    <p:extLst>
      <p:ext uri="{BB962C8B-B14F-4D97-AF65-F5344CB8AC3E}">
        <p14:creationId xmlns:p14="http://schemas.microsoft.com/office/powerpoint/2010/main" val="74005756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156</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eaLnBrk="1" hangingPunct="1"/>
            <a:r>
              <a:rPr lang="en-US" altLang="en-US" dirty="0" smtClean="0">
                <a:ea typeface="ＭＳ Ｐゴシック" charset="-128"/>
              </a:rPr>
              <a:t>This is an important point about cell fate:</a:t>
            </a:r>
            <a:r>
              <a:rPr lang="en-US" altLang="en-US" baseline="0" dirty="0" smtClean="0">
                <a:ea typeface="ＭＳ Ｐゴシック" charset="-128"/>
              </a:rPr>
              <a:t> once the cell starts down a path to become a particular type, it cannot go back. (There are lots of exceptions as we now know, but as a rule for human development, this holds true.)</a:t>
            </a:r>
          </a:p>
          <a:p>
            <a:pPr eaLnBrk="1" hangingPunct="1"/>
            <a:endParaRPr lang="en-US" altLang="en-US" dirty="0" smtClean="0">
              <a:ea typeface="ＭＳ Ｐゴシック" charset="-128"/>
            </a:endParaRPr>
          </a:p>
          <a:p>
            <a:pPr eaLnBrk="1" hangingPunct="1"/>
            <a:r>
              <a:rPr lang="en-US" altLang="en-US" dirty="0" smtClean="0">
                <a:ea typeface="ＭＳ Ｐゴシック" charset="-128"/>
              </a:rPr>
              <a:t>Decide if you will</a:t>
            </a:r>
            <a:r>
              <a:rPr lang="en-US" altLang="en-US" baseline="0" dirty="0" smtClean="0">
                <a:ea typeface="ＭＳ Ｐゴシック" charset="-128"/>
              </a:rPr>
              <a:t> spend time on the next slide or if you will skip it.</a:t>
            </a:r>
            <a:endParaRPr lang="en-US" altLang="en-US" dirty="0" smtClean="0">
              <a:ea typeface="ＭＳ Ｐゴシック" charset="-128"/>
            </a:endParaRP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eaLnBrk="1" hangingPunct="1"/>
            <a:r>
              <a:rPr lang="en-US" altLang="en-US" dirty="0" smtClean="0">
                <a:ea typeface="ＭＳ Ｐゴシック" charset="-128"/>
              </a:rPr>
              <a:t>https://www.jax.org/news-and-insights/jax-blog/2016/october/women-in-science-hilde-mangold</a:t>
            </a:r>
          </a:p>
          <a:p>
            <a:pPr eaLnBrk="1" hangingPunct="1"/>
            <a:endParaRPr lang="en-US" altLang="en-US" dirty="0" smtClean="0">
              <a:ea typeface="ＭＳ Ｐゴシック"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Stem cell differentiation into various tissue types”</a:t>
            </a:r>
            <a:endParaRPr lang="en-US" baseline="0" dirty="0" smtClean="0"/>
          </a:p>
          <a:p>
            <a:r>
              <a:rPr lang="en-US" baseline="0" dirty="0" smtClean="0"/>
              <a:t>URL: https://commons.wikimedia.org/wiki/File:Stem_cell_differentiation.svg</a:t>
            </a:r>
          </a:p>
          <a:p>
            <a:r>
              <a:rPr lang="en-US" baseline="0" dirty="0" smtClean="0"/>
              <a:t>Attribution: </a:t>
            </a:r>
            <a:r>
              <a:rPr lang="en-US" baseline="0" dirty="0" err="1" smtClean="0"/>
              <a:t>Haileyfournier</a:t>
            </a:r>
            <a:r>
              <a:rPr lang="en-US" baseline="0" dirty="0" smtClean="0"/>
              <a:t> [CC BY-SA (https://creativecommons.org/licenses/by-sa/4.0)]</a:t>
            </a:r>
          </a:p>
          <a:p>
            <a:pPr eaLnBrk="1" hangingPunct="1"/>
            <a:endParaRPr lang="en-US" altLang="en-US" dirty="0">
              <a:ea typeface="ＭＳ Ｐゴシック" charset="-128"/>
            </a:endParaRPr>
          </a:p>
          <a:p>
            <a:pPr eaLnBrk="1" hangingPunct="1"/>
            <a:endParaRPr lang="en-US" altLang="en-US" dirty="0">
              <a:ea typeface="ＭＳ Ｐゴシック" charset="-128"/>
            </a:endParaRPr>
          </a:p>
        </p:txBody>
      </p:sp>
    </p:spTree>
    <p:extLst>
      <p:ext uri="{BB962C8B-B14F-4D97-AF65-F5344CB8AC3E}">
        <p14:creationId xmlns:p14="http://schemas.microsoft.com/office/powerpoint/2010/main" val="353064464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92D0148-1531-AB46-A426-5011D681AD6A}" type="slidenum">
              <a:rPr lang="en-US" altLang="en-US" sz="1200"/>
              <a:pPr/>
              <a:t>157</a:t>
            </a:fld>
            <a:endParaRPr lang="en-US" altLang="en-US" sz="1200"/>
          </a:p>
        </p:txBody>
      </p:sp>
      <p:sp>
        <p:nvSpPr>
          <p:cNvPr id="27651" name="Rectangle 1026"/>
          <p:cNvSpPr>
            <a:spLocks noGrp="1" noRot="1" noChangeAspect="1" noChangeArrowheads="1" noTextEdit="1"/>
          </p:cNvSpPr>
          <p:nvPr>
            <p:ph type="sldImg"/>
          </p:nvPr>
        </p:nvSpPr>
        <p:spPr>
          <a:ln/>
        </p:spPr>
      </p:sp>
      <p:sp>
        <p:nvSpPr>
          <p:cNvPr id="49155" name="Rectangle 1027"/>
          <p:cNvSpPr>
            <a:spLocks noGrp="1" noChangeArrowheads="1"/>
          </p:cNvSpPr>
          <p:nvPr>
            <p:ph type="body" idx="1"/>
          </p:nvPr>
        </p:nvSpPr>
        <p:spPr>
          <a:noFill/>
        </p:spPr>
        <p:txBody>
          <a:bodyPr/>
          <a:lstStyle/>
          <a:p>
            <a:pPr eaLnBrk="1" hangingPunct="1"/>
            <a:r>
              <a:rPr lang="en-US" altLang="en-US" dirty="0">
                <a:ea typeface="ＭＳ Ｐゴシック" charset="-128"/>
              </a:rPr>
              <a:t>TEACHER NOTES</a:t>
            </a:r>
            <a:r>
              <a:rPr lang="en-US" altLang="en-US" dirty="0" smtClean="0">
                <a:ea typeface="ＭＳ Ｐゴシック" charset="-128"/>
              </a:rPr>
              <a:t>:</a:t>
            </a:r>
          </a:p>
          <a:p>
            <a:pPr eaLnBrk="1" hangingPunct="1"/>
            <a:r>
              <a:rPr lang="en-US" altLang="en-US" b="1" dirty="0" smtClean="0">
                <a:ea typeface="ＭＳ Ｐゴシック" charset="-128"/>
              </a:rPr>
              <a:t>Optional</a:t>
            </a:r>
            <a:r>
              <a:rPr lang="en-US" altLang="en-US" b="1" baseline="0" dirty="0" smtClean="0">
                <a:ea typeface="ＭＳ Ｐゴシック" charset="-128"/>
              </a:rPr>
              <a:t> slide. </a:t>
            </a:r>
            <a:r>
              <a:rPr lang="en-US" altLang="en-US" baseline="0" dirty="0" smtClean="0">
                <a:ea typeface="ＭＳ Ｐゴシック" charset="-128"/>
              </a:rPr>
              <a:t>Explains further the idea of early work toward understanding cell fate through transplant experiments. Be sure to read the link below to understand the connection to women in science and the general principles behind these experiments. This is the second experiment we’ve covered in this triangle where a researcher has messed up the development of an organism in order to better understand what controls how organisms grow and develop!</a:t>
            </a:r>
          </a:p>
          <a:p>
            <a:pPr eaLnBrk="1" hangingPunct="1"/>
            <a:endParaRPr lang="en-US" altLang="en-US" dirty="0" smtClean="0">
              <a:ea typeface="ＭＳ Ｐゴシック"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Hilde </a:t>
            </a:r>
            <a:r>
              <a:rPr lang="en-US" altLang="en-US" dirty="0" err="1" smtClean="0">
                <a:ea typeface="ＭＳ Ｐゴシック" charset="-128"/>
              </a:rPr>
              <a:t>Manigold</a:t>
            </a:r>
            <a:r>
              <a:rPr lang="en-US" altLang="en-US" dirty="0" smtClean="0">
                <a:ea typeface="ＭＳ Ｐゴシック" charset="-128"/>
              </a:rPr>
              <a:t> was a grad student in Hans Spemann’s lab in the early 20</a:t>
            </a:r>
            <a:r>
              <a:rPr lang="en-US" altLang="en-US" baseline="30000" dirty="0" smtClean="0">
                <a:ea typeface="ＭＳ Ｐゴシック" charset="-128"/>
              </a:rPr>
              <a:t>th</a:t>
            </a:r>
            <a:r>
              <a:rPr lang="en-US" altLang="en-US" dirty="0" smtClean="0">
                <a:ea typeface="ＭＳ Ｐゴシック" charset="-128"/>
              </a:rPr>
              <a:t> century. Though Spemann was an expert embryologist, it was </a:t>
            </a:r>
            <a:r>
              <a:rPr lang="en-US" altLang="en-US" dirty="0" err="1" smtClean="0">
                <a:ea typeface="ＭＳ Ｐゴシック" charset="-128"/>
              </a:rPr>
              <a:t>Manigold’s</a:t>
            </a:r>
            <a:r>
              <a:rPr lang="en-US" altLang="en-US" dirty="0" smtClean="0">
                <a:ea typeface="ＭＳ Ｐゴシック" charset="-128"/>
              </a:rPr>
              <a:t> work that uncovered a lot</a:t>
            </a:r>
            <a:r>
              <a:rPr lang="en-US" altLang="en-US" baseline="0" dirty="0" smtClean="0">
                <a:ea typeface="ＭＳ Ｐゴシック" charset="-128"/>
              </a:rPr>
              <a:t> of the early information about cell fate. She in fact completed some of the pioneering work on “fate mapping” as exemplified by the visual on this slide.</a:t>
            </a:r>
            <a:endParaRPr lang="en-US" altLang="en-US" dirty="0" smtClean="0">
              <a:ea typeface="ＭＳ Ｐゴシック" charset="-128"/>
            </a:endParaRPr>
          </a:p>
          <a:p>
            <a:pPr eaLnBrk="1" hangingPunct="1"/>
            <a:endParaRPr lang="en-US" altLang="en-US" dirty="0" smtClean="0">
              <a:ea typeface="ＭＳ Ｐゴシック"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Copy and paste</a:t>
            </a:r>
            <a:r>
              <a:rPr lang="en-US" altLang="en-US" baseline="0" dirty="0" smtClean="0">
                <a:ea typeface="ＭＳ Ｐゴシック" charset="-128"/>
              </a:rPr>
              <a:t> this link (or click below under “sources”) to learn an interesting aspect of this story as related to sexism: </a:t>
            </a:r>
            <a:r>
              <a:rPr lang="en-US" altLang="en-US" dirty="0" smtClean="0">
                <a:ea typeface="ＭＳ Ｐゴシック" charset="-128"/>
              </a:rPr>
              <a:t>https://www.jax.org/news-and-insights/jax-blog/2016/october/women-in-science-hilde-mangold.</a:t>
            </a:r>
          </a:p>
          <a:p>
            <a:pPr eaLnBrk="1" hangingPunct="1"/>
            <a:endParaRPr lang="en-US" altLang="en-US" dirty="0" smtClean="0">
              <a:ea typeface="ＭＳ Ｐゴシック" charset="-128"/>
            </a:endParaRPr>
          </a:p>
          <a:p>
            <a:pPr eaLnBrk="1" hangingPunct="1"/>
            <a:r>
              <a:rPr lang="en-US" altLang="en-US" dirty="0" smtClean="0">
                <a:ea typeface="ＭＳ Ｐゴシック" charset="-128"/>
              </a:rPr>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Article about </a:t>
            </a:r>
            <a:r>
              <a:rPr lang="en-US" altLang="en-US" dirty="0" err="1" smtClean="0">
                <a:ea typeface="ＭＳ Ｐゴシック" charset="-128"/>
              </a:rPr>
              <a:t>Manigold’s</a:t>
            </a:r>
            <a:r>
              <a:rPr lang="en-US" altLang="en-US" dirty="0" smtClean="0">
                <a:ea typeface="ＭＳ Ｐゴシック" charset="-128"/>
              </a:rPr>
              <a:t> work under Spemann: https://www.jax.org/news-and-insights/jax-blog/2016/october/women-in-science-hilde-mangold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smtClean="0">
              <a:ea typeface="ＭＳ Ｐゴシック" charset="-128"/>
            </a:endParaRPr>
          </a:p>
          <a:p>
            <a:pPr fontAlgn="t"/>
            <a:r>
              <a:rPr lang="en-US" sz="1200" kern="1200" dirty="0" smtClean="0">
                <a:solidFill>
                  <a:schemeClr val="tx1"/>
                </a:solidFill>
                <a:effectLst/>
                <a:latin typeface="+mn-lt"/>
                <a:ea typeface="+mn-ea"/>
                <a:cs typeface="+mn-cs"/>
              </a:rPr>
              <a:t>Original experiments published</a:t>
            </a:r>
            <a:r>
              <a:rPr lang="en-US" sz="1200" kern="1200" baseline="0" dirty="0" smtClean="0">
                <a:solidFill>
                  <a:schemeClr val="tx1"/>
                </a:solidFill>
                <a:effectLst/>
                <a:latin typeface="+mn-lt"/>
                <a:ea typeface="+mn-ea"/>
                <a:cs typeface="+mn-cs"/>
              </a:rPr>
              <a:t> as:</a:t>
            </a:r>
          </a:p>
          <a:p>
            <a:pPr fontAlgn="t"/>
            <a:r>
              <a:rPr lang="en-US" sz="1200" kern="1200" dirty="0" smtClean="0">
                <a:solidFill>
                  <a:schemeClr val="tx1"/>
                </a:solidFill>
                <a:effectLst/>
                <a:latin typeface="+mn-lt"/>
                <a:ea typeface="+mn-ea"/>
                <a:cs typeface="+mn-cs"/>
              </a:rPr>
              <a:t>Spemann, H., &amp; Mangold, H. (2003). Induction of embryonic primordia by implantation of organizers from a different species. 1923. </a:t>
            </a:r>
            <a:r>
              <a:rPr lang="en-US" sz="1200" i="1" kern="1200" dirty="0" smtClean="0">
                <a:solidFill>
                  <a:schemeClr val="tx1"/>
                </a:solidFill>
                <a:effectLst/>
                <a:latin typeface="+mn-lt"/>
                <a:ea typeface="+mn-ea"/>
                <a:cs typeface="+mn-cs"/>
              </a:rPr>
              <a:t>International Journal of Developmental Biology</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45</a:t>
            </a:r>
            <a:r>
              <a:rPr lang="en-US" sz="1200" kern="1200" dirty="0" smtClean="0">
                <a:solidFill>
                  <a:schemeClr val="tx1"/>
                </a:solidFill>
                <a:effectLst/>
                <a:latin typeface="+mn-lt"/>
                <a:ea typeface="+mn-ea"/>
                <a:cs typeface="+mn-cs"/>
              </a:rPr>
              <a:t>(1), 13-38.</a:t>
            </a:r>
            <a:r>
              <a:rPr lang="en-US" sz="1200" kern="1200" baseline="0" dirty="0" smtClean="0">
                <a:solidFill>
                  <a:schemeClr val="tx1"/>
                </a:solidFill>
                <a:effectLst/>
                <a:latin typeface="+mn-lt"/>
                <a:ea typeface="+mn-ea"/>
                <a:cs typeface="+mn-cs"/>
              </a:rPr>
              <a:t> </a:t>
            </a:r>
            <a:r>
              <a:rPr lang="en-US" dirty="0" smtClean="0"/>
              <a:t>Chicago</a:t>
            </a:r>
          </a:p>
          <a:p>
            <a:pPr fontAlgn="t"/>
            <a:endParaRPr lang="en-US" altLang="en-US" dirty="0" smtClean="0">
              <a:ea typeface="ＭＳ Ｐゴシック" charset="-128"/>
            </a:endParaRPr>
          </a:p>
          <a:p>
            <a:pPr eaLnBrk="1" hangingPunct="1"/>
            <a:r>
              <a:rPr lang="en-US" altLang="en-US" dirty="0" smtClean="0">
                <a:ea typeface="ＭＳ Ｐゴシック" charset="-128"/>
              </a:rPr>
              <a:t>Image modified from a recreation of </a:t>
            </a:r>
            <a:r>
              <a:rPr lang="en-US" altLang="en-US" dirty="0" err="1" smtClean="0">
                <a:ea typeface="ＭＳ Ｐゴシック" charset="-128"/>
              </a:rPr>
              <a:t>Manigold</a:t>
            </a:r>
            <a:r>
              <a:rPr lang="en-US" altLang="en-US" baseline="0" dirty="0" smtClean="0">
                <a:ea typeface="ＭＳ Ｐゴシック" charset="-128"/>
              </a:rPr>
              <a:t> and Spemann’s experiments in </a:t>
            </a:r>
            <a:r>
              <a:rPr lang="en-US" sz="1200" b="0" i="0" kern="1200" dirty="0" smtClean="0">
                <a:solidFill>
                  <a:schemeClr val="tx1"/>
                </a:solidFill>
                <a:effectLst/>
                <a:latin typeface="+mn-lt"/>
                <a:ea typeface="+mn-ea"/>
                <a:cs typeface="+mn-cs"/>
              </a:rPr>
              <a:t>Annual Review of Cell and Developmental Biology, Volume 20 (c) 2004 by Annual Reviews</a:t>
            </a:r>
            <a:r>
              <a:rPr lang="en-US" altLang="en-US" baseline="0" dirty="0" smtClean="0">
                <a:ea typeface="ＭＳ Ｐゴシック" charset="-128"/>
              </a:rPr>
              <a:t>.</a:t>
            </a:r>
          </a:p>
          <a:p>
            <a:pPr eaLnBrk="1" hangingPunct="1"/>
            <a:endParaRPr lang="en-US" altLang="en-US" baseline="0" dirty="0" smtClean="0">
              <a:ea typeface="ＭＳ Ｐゴシック" charset="-128"/>
            </a:endParaRPr>
          </a:p>
          <a:p>
            <a:pPr fontAlgn="t"/>
            <a:r>
              <a:rPr lang="en-US" dirty="0" smtClean="0"/>
              <a:t/>
            </a:r>
            <a:br>
              <a:rPr lang="en-US" dirty="0" smtClean="0"/>
            </a:br>
            <a:endParaRPr lang="en-US" altLang="en-US" dirty="0">
              <a:ea typeface="ＭＳ Ｐゴシック" charset="-128"/>
            </a:endParaRPr>
          </a:p>
          <a:p>
            <a:pPr eaLnBrk="1" hangingPunct="1"/>
            <a:endParaRPr lang="en-US" altLang="en-US" dirty="0">
              <a:ea typeface="ＭＳ Ｐゴシック" charset="-128"/>
            </a:endParaRPr>
          </a:p>
        </p:txBody>
      </p:sp>
    </p:spTree>
    <p:extLst>
      <p:ext uri="{BB962C8B-B14F-4D97-AF65-F5344CB8AC3E}">
        <p14:creationId xmlns:p14="http://schemas.microsoft.com/office/powerpoint/2010/main" val="233271303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Or </a:t>
            </a:r>
            <a:r>
              <a:rPr lang="en-US" dirty="0"/>
              <a:t>do we have them generate</a:t>
            </a:r>
            <a:r>
              <a:rPr lang="en-US" baseline="0" dirty="0"/>
              <a:t> some model ideas?</a:t>
            </a:r>
          </a:p>
          <a:p>
            <a:endParaRPr lang="en-US" baseline="0" dirty="0"/>
          </a:p>
          <a:p>
            <a:r>
              <a:rPr lang="en-US" baseline="0" dirty="0"/>
              <a:t>SOURCES: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modified from, “</a:t>
            </a:r>
            <a:r>
              <a:rPr lang="en-US" i="1" dirty="0" err="1"/>
              <a:t>Planaria</a:t>
            </a:r>
            <a:r>
              <a:rPr lang="en-US" i="1" dirty="0"/>
              <a:t> </a:t>
            </a:r>
            <a:r>
              <a:rPr lang="en-US" i="1" dirty="0" err="1"/>
              <a:t>torva</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Holger Brandl, HongKee Moon, Miquel Vila-Farré, Shang-Yun Liu, Ian Henry, and Jochen C. Rink [CC BY 4.0 (https://creativecommons.org/licenses/by/4.0)]</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158</a:t>
            </a:fld>
            <a:endParaRPr lang="en-US"/>
          </a:p>
        </p:txBody>
      </p:sp>
    </p:spTree>
    <p:extLst>
      <p:ext uri="{BB962C8B-B14F-4D97-AF65-F5344CB8AC3E}">
        <p14:creationId xmlns:p14="http://schemas.microsoft.com/office/powerpoint/2010/main" val="124714898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NOTES:</a:t>
            </a:r>
          </a:p>
          <a:p>
            <a:r>
              <a:rPr lang="en-US" sz="1200" b="0" i="0" kern="1200" dirty="0">
                <a:solidFill>
                  <a:schemeClr val="tx1"/>
                </a:solidFill>
                <a:effectLst/>
                <a:latin typeface="+mn-lt"/>
                <a:ea typeface="+mn-ea"/>
                <a:cs typeface="+mn-cs"/>
              </a:rPr>
              <a:t>Students have likely heard some things about stem cells. Spend</a:t>
            </a:r>
            <a:r>
              <a:rPr lang="en-US" sz="1200" b="0" i="0" kern="1200" baseline="0" dirty="0">
                <a:solidFill>
                  <a:schemeClr val="tx1"/>
                </a:solidFill>
                <a:effectLst/>
                <a:latin typeface="+mn-lt"/>
                <a:ea typeface="+mn-ea"/>
                <a:cs typeface="+mn-cs"/>
              </a:rPr>
              <a:t> a moment here having students pair/share and then share out. Just something quick. If students have questions, take note and decide later how you might address those. The information provided in this unit is a very light touch on the topic. (You can decide if you’d like to go deeper with your own supplementary materials.)</a:t>
            </a:r>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Stem cell.”</a:t>
            </a:r>
          </a:p>
          <a:p>
            <a:r>
              <a:rPr lang="en-US" sz="1200" b="0" i="0" kern="1200" dirty="0">
                <a:solidFill>
                  <a:schemeClr val="tx1"/>
                </a:solidFill>
                <a:effectLst/>
                <a:latin typeface="+mn-lt"/>
                <a:ea typeface="+mn-ea"/>
                <a:cs typeface="+mn-cs"/>
              </a:rPr>
              <a:t>https://commons.wikimedia.org/wiki/File:Stem_cells_--_Smart-Servier.jpg</a:t>
            </a:r>
          </a:p>
          <a:p>
            <a:r>
              <a:rPr lang="en-US" dirty="0"/>
              <a:t>By</a:t>
            </a:r>
            <a:r>
              <a:rPr lang="en-US" baseline="0" dirty="0"/>
              <a:t> </a:t>
            </a:r>
            <a:r>
              <a:rPr lang="en-US" dirty="0" err="1"/>
              <a:t>Laboratoires</a:t>
            </a:r>
            <a:r>
              <a:rPr lang="en-US" dirty="0"/>
              <a:t> </a:t>
            </a:r>
            <a:r>
              <a:rPr lang="en-US" dirty="0" err="1"/>
              <a:t>Servier</a:t>
            </a:r>
            <a:r>
              <a:rPr lang="en-US" dirty="0"/>
              <a:t>, CC BY-SA 3.0 &lt;https://creativecommons.org/licenses/by-sa/3.0&gt;, via Wikimedia Commons</a:t>
            </a:r>
          </a:p>
        </p:txBody>
      </p:sp>
      <p:sp>
        <p:nvSpPr>
          <p:cNvPr id="4" name="Slide Number Placeholder 3"/>
          <p:cNvSpPr>
            <a:spLocks noGrp="1"/>
          </p:cNvSpPr>
          <p:nvPr>
            <p:ph type="sldNum" sz="quarter" idx="10"/>
          </p:nvPr>
        </p:nvSpPr>
        <p:spPr/>
        <p:txBody>
          <a:bodyPr/>
          <a:lstStyle/>
          <a:p>
            <a:fld id="{5411C8B6-9A80-4386-88EB-CB5E10B1A476}" type="slidenum">
              <a:rPr lang="en-US" smtClean="0"/>
              <a:t>159</a:t>
            </a:fld>
            <a:endParaRPr lang="en-US"/>
          </a:p>
        </p:txBody>
      </p:sp>
    </p:spTree>
    <p:extLst>
      <p:ext uri="{BB962C8B-B14F-4D97-AF65-F5344CB8AC3E}">
        <p14:creationId xmlns:p14="http://schemas.microsoft.com/office/powerpoint/2010/main" val="330574516"/>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NOTES:</a:t>
            </a:r>
          </a:p>
          <a:p>
            <a:r>
              <a:rPr lang="en-US" sz="1200" b="0" i="0" kern="1200" dirty="0">
                <a:solidFill>
                  <a:schemeClr val="tx1"/>
                </a:solidFill>
                <a:effectLst/>
                <a:latin typeface="+mn-lt"/>
                <a:ea typeface="+mn-ea"/>
                <a:cs typeface="+mn-cs"/>
              </a:rPr>
              <a:t>Pluripotent, embryonic stem cells originate as inner mass cells within a blastocyst. The stem cells can become any tissue in the body, excluding a placenta. Only the morula's cells are totipotent, able to become all tissues and a placenta.</a:t>
            </a:r>
            <a:endParaRPr lang="en-US" dirty="0"/>
          </a:p>
          <a:p>
            <a:endParaRPr lang="en-US" dirty="0"/>
          </a:p>
          <a:p>
            <a:r>
              <a:rPr lang="en-US" dirty="0"/>
              <a:t>Image, “</a:t>
            </a:r>
            <a:r>
              <a:rPr lang="en-US" sz="1200" b="0" i="0" kern="1200" dirty="0">
                <a:solidFill>
                  <a:schemeClr val="tx1"/>
                </a:solidFill>
                <a:effectLst/>
                <a:latin typeface="+mn-lt"/>
                <a:ea typeface="+mn-ea"/>
                <a:cs typeface="+mn-cs"/>
              </a:rPr>
              <a:t>Long Bone (Femur).”</a:t>
            </a:r>
          </a:p>
          <a:p>
            <a:r>
              <a:rPr lang="en-US" sz="1200" b="0" i="0" kern="1200" dirty="0">
                <a:solidFill>
                  <a:schemeClr val="tx1"/>
                </a:solidFill>
                <a:effectLst/>
                <a:latin typeface="+mn-lt"/>
                <a:ea typeface="+mn-ea"/>
                <a:cs typeface="+mn-cs"/>
              </a:rPr>
              <a:t>(https://commons.wikimedia.org/wiki/File:Long_Bone_(Femur).png)</a:t>
            </a:r>
          </a:p>
          <a:p>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BruceBlaus</a:t>
            </a:r>
            <a:r>
              <a:rPr lang="en-US" sz="1200" b="0" i="0" kern="1200" dirty="0">
                <a:solidFill>
                  <a:schemeClr val="tx1"/>
                </a:solidFill>
                <a:effectLst/>
                <a:latin typeface="+mn-lt"/>
                <a:ea typeface="+mn-ea"/>
                <a:cs typeface="+mn-cs"/>
              </a:rPr>
              <a:t>. When using this image in external sources it can be cited </a:t>
            </a:r>
            <a:r>
              <a:rPr lang="en-US" sz="1200" b="0" i="0" kern="1200" dirty="0" err="1">
                <a:solidFill>
                  <a:schemeClr val="tx1"/>
                </a:solidFill>
                <a:effectLst/>
                <a:latin typeface="+mn-lt"/>
                <a:ea typeface="+mn-ea"/>
                <a:cs typeface="+mn-cs"/>
              </a:rPr>
              <a:t>as:Blausen.com</a:t>
            </a:r>
            <a:r>
              <a:rPr lang="en-US" sz="1200" b="0" i="0" kern="1200" dirty="0">
                <a:solidFill>
                  <a:schemeClr val="tx1"/>
                </a:solidFill>
                <a:effectLst/>
                <a:latin typeface="+mn-lt"/>
                <a:ea typeface="+mn-ea"/>
                <a:cs typeface="+mn-cs"/>
              </a:rPr>
              <a:t> staff (2014). "Medical gallery of </a:t>
            </a:r>
            <a:r>
              <a:rPr lang="en-US" sz="1200" b="0" i="0" kern="1200" dirty="0" err="1">
                <a:solidFill>
                  <a:schemeClr val="tx1"/>
                </a:solidFill>
                <a:effectLst/>
                <a:latin typeface="+mn-lt"/>
                <a:ea typeface="+mn-ea"/>
                <a:cs typeface="+mn-cs"/>
              </a:rPr>
              <a:t>Blausen</a:t>
            </a:r>
            <a:r>
              <a:rPr lang="en-US" sz="1200" b="0" i="0" kern="1200" dirty="0">
                <a:solidFill>
                  <a:schemeClr val="tx1"/>
                </a:solidFill>
                <a:effectLst/>
                <a:latin typeface="+mn-lt"/>
                <a:ea typeface="+mn-ea"/>
                <a:cs typeface="+mn-cs"/>
              </a:rPr>
              <a:t> Medical 2014". </a:t>
            </a:r>
            <a:r>
              <a:rPr lang="en-US" sz="1200" b="0" i="0" kern="1200" dirty="0" err="1">
                <a:solidFill>
                  <a:schemeClr val="tx1"/>
                </a:solidFill>
                <a:effectLst/>
                <a:latin typeface="+mn-lt"/>
                <a:ea typeface="+mn-ea"/>
                <a:cs typeface="+mn-cs"/>
              </a:rPr>
              <a:t>WikiJournal</a:t>
            </a:r>
            <a:r>
              <a:rPr lang="en-US" sz="1200" b="0" i="0" kern="1200" dirty="0">
                <a:solidFill>
                  <a:schemeClr val="tx1"/>
                </a:solidFill>
                <a:effectLst/>
                <a:latin typeface="+mn-lt"/>
                <a:ea typeface="+mn-ea"/>
                <a:cs typeface="+mn-cs"/>
              </a:rPr>
              <a:t> of Medicine 1 (2). DOI:10.15347/</a:t>
            </a:r>
            <a:r>
              <a:rPr lang="en-US" sz="1200" b="0" i="0" kern="1200" dirty="0" err="1">
                <a:solidFill>
                  <a:schemeClr val="tx1"/>
                </a:solidFill>
                <a:effectLst/>
                <a:latin typeface="+mn-lt"/>
                <a:ea typeface="+mn-ea"/>
                <a:cs typeface="+mn-cs"/>
              </a:rPr>
              <a:t>wjm</a:t>
            </a:r>
            <a:r>
              <a:rPr lang="en-US" sz="1200" b="0" i="0" kern="1200" dirty="0">
                <a:solidFill>
                  <a:schemeClr val="tx1"/>
                </a:solidFill>
                <a:effectLst/>
                <a:latin typeface="+mn-lt"/>
                <a:ea typeface="+mn-ea"/>
                <a:cs typeface="+mn-cs"/>
              </a:rPr>
              <a:t>/2014.010. ISSN 2002-4436., CC BY 3.0 &lt;https://creativecommons.org/licenses/by/3.0&gt;, via Wikimedia Commons</a:t>
            </a:r>
            <a:endParaRPr lang="en-US" dirty="0"/>
          </a:p>
          <a:p>
            <a:endParaRPr lang="en-US" dirty="0"/>
          </a:p>
          <a:p>
            <a:r>
              <a:rPr lang="en-US" dirty="0"/>
              <a:t>Image, “</a:t>
            </a:r>
            <a:r>
              <a:rPr lang="en-US" sz="1200" b="0" i="0" kern="1200" dirty="0">
                <a:solidFill>
                  <a:schemeClr val="tx1"/>
                </a:solidFill>
                <a:effectLst/>
                <a:latin typeface="+mn-lt"/>
                <a:ea typeface="+mn-ea"/>
                <a:cs typeface="+mn-cs"/>
              </a:rPr>
              <a:t>Version 8.25 from the Textbook</a:t>
            </a:r>
            <a:r>
              <a:rPr lang="en-US" sz="1200" b="0" i="0" kern="1200" baseline="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OpenStax</a:t>
            </a:r>
            <a:r>
              <a:rPr lang="en-US" sz="1200" b="0" i="0" kern="1200" dirty="0">
                <a:solidFill>
                  <a:schemeClr val="tx1"/>
                </a:solidFill>
                <a:effectLst/>
                <a:latin typeface="+mn-lt"/>
                <a:ea typeface="+mn-ea"/>
                <a:cs typeface="+mn-cs"/>
              </a:rPr>
              <a:t> Anatomy and Physiology</a:t>
            </a:r>
            <a:r>
              <a:rPr lang="en-US" dirty="0"/>
              <a:t>”</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https://commons.wikimedia.org/wiki/File:0337_Hematopoiesis_new.jpg</a:t>
            </a:r>
          </a:p>
          <a:p>
            <a:r>
              <a:rPr lang="en-US" sz="1200" b="0" i="0" kern="1200" dirty="0">
                <a:solidFill>
                  <a:schemeClr val="tx1"/>
                </a:solidFill>
                <a:effectLst/>
                <a:latin typeface="+mn-lt"/>
                <a:ea typeface="+mn-ea"/>
                <a:cs typeface="+mn-cs"/>
              </a:rPr>
              <a:t>By </a:t>
            </a:r>
            <a:r>
              <a:rPr lang="en-US" sz="1200" b="0" i="0" kern="1200" dirty="0" err="1">
                <a:solidFill>
                  <a:schemeClr val="tx1"/>
                </a:solidFill>
                <a:effectLst/>
                <a:latin typeface="+mn-lt"/>
                <a:ea typeface="+mn-ea"/>
                <a:cs typeface="+mn-cs"/>
              </a:rPr>
              <a:t>OpenStax</a:t>
            </a:r>
            <a:r>
              <a:rPr lang="en-US" sz="1200" b="0" i="0" kern="1200" dirty="0">
                <a:solidFill>
                  <a:schemeClr val="tx1"/>
                </a:solidFill>
                <a:effectLst/>
                <a:latin typeface="+mn-lt"/>
                <a:ea typeface="+mn-ea"/>
                <a:cs typeface="+mn-cs"/>
              </a:rPr>
              <a:t>, CC BY 4.0 &lt;https://creativecommons.org/licenses/by/4.0&gt;, via Wikimedia Commons</a:t>
            </a:r>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160</a:t>
            </a:fld>
            <a:endParaRPr lang="en-US"/>
          </a:p>
        </p:txBody>
      </p:sp>
    </p:spTree>
    <p:extLst>
      <p:ext uri="{BB962C8B-B14F-4D97-AF65-F5344CB8AC3E}">
        <p14:creationId xmlns:p14="http://schemas.microsoft.com/office/powerpoint/2010/main" val="192946104"/>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NOTES:</a:t>
            </a:r>
          </a:p>
          <a:p>
            <a:r>
              <a:rPr lang="en-US" sz="1200" b="0" i="0" kern="1200" dirty="0">
                <a:solidFill>
                  <a:schemeClr val="tx1"/>
                </a:solidFill>
                <a:effectLst/>
                <a:latin typeface="+mn-lt"/>
                <a:ea typeface="+mn-ea"/>
                <a:cs typeface="+mn-cs"/>
              </a:rPr>
              <a:t>Here we connect the idea</a:t>
            </a:r>
            <a:r>
              <a:rPr lang="en-US" sz="1200" b="0" i="0" kern="1200" baseline="0" dirty="0">
                <a:solidFill>
                  <a:schemeClr val="tx1"/>
                </a:solidFill>
                <a:effectLst/>
                <a:latin typeface="+mn-lt"/>
                <a:ea typeface="+mn-ea"/>
                <a:cs typeface="+mn-cs"/>
              </a:rPr>
              <a:t> of a stem cell back to the first stage in human development. On the next slide, we reveal this. Just move quickly.</a:t>
            </a:r>
            <a:endParaRPr lang="en-US" dirty="0"/>
          </a:p>
          <a:p>
            <a:endParaRPr lang="en-US" dirty="0"/>
          </a:p>
          <a:p>
            <a:r>
              <a:rPr lang="en-US" dirty="0"/>
              <a:t>Image, “</a:t>
            </a:r>
            <a:r>
              <a:rPr lang="en-US" sz="1200" b="0" i="0" kern="1200" dirty="0">
                <a:solidFill>
                  <a:schemeClr val="tx1"/>
                </a:solidFill>
                <a:effectLst/>
                <a:latin typeface="+mn-lt"/>
                <a:ea typeface="+mn-ea"/>
                <a:cs typeface="+mn-cs"/>
              </a:rPr>
              <a:t>Stem cells are able to change and transform into other types of cells found in the body. This process is cell differentiation and is in charge of the development of all of the cells in one’s body. This means that stem cells can differentiate into muscle cells, fat cells, bone cells, blood cells, nervous cells, epithelial cells, immune cells, sex cells, and more.”</a:t>
            </a:r>
          </a:p>
          <a:p>
            <a:r>
              <a:rPr lang="en-US" sz="1200" b="0" i="0" kern="1200" dirty="0">
                <a:solidFill>
                  <a:schemeClr val="tx1"/>
                </a:solidFill>
                <a:effectLst/>
                <a:latin typeface="+mn-lt"/>
                <a:ea typeface="+mn-ea"/>
                <a:cs typeface="+mn-cs"/>
              </a:rPr>
              <a:t>https://commons.wikimedia.org/wiki/File:Stem_cell_differentiation.svg</a:t>
            </a:r>
          </a:p>
          <a:p>
            <a:r>
              <a:rPr lang="en-US" dirty="0"/>
              <a:t>By</a:t>
            </a:r>
            <a:r>
              <a:rPr lang="en-US" baseline="0" dirty="0"/>
              <a:t> </a:t>
            </a:r>
            <a:r>
              <a:rPr lang="en-US" dirty="0" err="1"/>
              <a:t>Haileyfournier</a:t>
            </a:r>
            <a:r>
              <a:rPr lang="en-US" dirty="0"/>
              <a:t>, CC BY-SA 4.0 &lt;https://creativecommons.org/licenses/by-sa/4.0&gt;, via Wikimedia Commons</a:t>
            </a:r>
          </a:p>
        </p:txBody>
      </p:sp>
      <p:sp>
        <p:nvSpPr>
          <p:cNvPr id="4" name="Slide Number Placeholder 3"/>
          <p:cNvSpPr>
            <a:spLocks noGrp="1"/>
          </p:cNvSpPr>
          <p:nvPr>
            <p:ph type="sldNum" sz="quarter" idx="10"/>
          </p:nvPr>
        </p:nvSpPr>
        <p:spPr/>
        <p:txBody>
          <a:bodyPr/>
          <a:lstStyle/>
          <a:p>
            <a:fld id="{5411C8B6-9A80-4386-88EB-CB5E10B1A476}" type="slidenum">
              <a:rPr lang="en-US" smtClean="0"/>
              <a:t>161</a:t>
            </a:fld>
            <a:endParaRPr lang="en-US"/>
          </a:p>
        </p:txBody>
      </p:sp>
    </p:spTree>
    <p:extLst>
      <p:ext uri="{BB962C8B-B14F-4D97-AF65-F5344CB8AC3E}">
        <p14:creationId xmlns:p14="http://schemas.microsoft.com/office/powerpoint/2010/main" val="425705279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NOTES:</a:t>
            </a:r>
          </a:p>
          <a:p>
            <a:r>
              <a:rPr lang="en-US" sz="1200" b="0" i="0" kern="1200" dirty="0">
                <a:solidFill>
                  <a:schemeClr val="tx1"/>
                </a:solidFill>
                <a:effectLst/>
                <a:latin typeface="+mn-lt"/>
                <a:ea typeface="+mn-ea"/>
                <a:cs typeface="+mn-cs"/>
              </a:rPr>
              <a:t>So </a:t>
            </a:r>
            <a:endParaRPr lang="en-US" dirty="0"/>
          </a:p>
          <a:p>
            <a:endParaRPr lang="en-US" dirty="0"/>
          </a:p>
          <a:p>
            <a:r>
              <a:rPr lang="en-US" dirty="0"/>
              <a:t>Image, “</a:t>
            </a:r>
            <a:r>
              <a:rPr lang="en-US" sz="1200" b="0" i="0" kern="1200" dirty="0">
                <a:solidFill>
                  <a:schemeClr val="tx1"/>
                </a:solidFill>
                <a:effectLst/>
                <a:latin typeface="+mn-lt"/>
                <a:ea typeface="+mn-ea"/>
                <a:cs typeface="+mn-cs"/>
              </a:rPr>
              <a:t>Stem cells are able to change and transform into other types of cells found in the body. This process is cell differentiation and is in charge of the development of all of the cells in one’s body. This means that stem cells can differentiate into muscle cells, fat cells, bone cells, blood cells, nervous cells, epithelial cells, immune cells, sex cells, and more.”</a:t>
            </a:r>
          </a:p>
          <a:p>
            <a:r>
              <a:rPr lang="en-US" sz="1200" b="0" i="0" kern="1200" dirty="0">
                <a:solidFill>
                  <a:schemeClr val="tx1"/>
                </a:solidFill>
                <a:effectLst/>
                <a:latin typeface="+mn-lt"/>
                <a:ea typeface="+mn-ea"/>
                <a:cs typeface="+mn-cs"/>
              </a:rPr>
              <a:t>https://commons.wikimedia.org/wiki/File:Stem_cell_differentiation.svg</a:t>
            </a:r>
          </a:p>
          <a:p>
            <a:r>
              <a:rPr lang="en-US" dirty="0"/>
              <a:t>By</a:t>
            </a:r>
            <a:r>
              <a:rPr lang="en-US" baseline="0" dirty="0"/>
              <a:t> </a:t>
            </a:r>
            <a:r>
              <a:rPr lang="en-US" dirty="0" err="1"/>
              <a:t>Haileyfournier</a:t>
            </a:r>
            <a:r>
              <a:rPr lang="en-US" dirty="0"/>
              <a:t>, CC BY-SA 4.0 &lt;https://creativecommons.org/licenses/by-sa/4.0&gt;, via Wikimedia Commons</a:t>
            </a:r>
          </a:p>
        </p:txBody>
      </p:sp>
      <p:sp>
        <p:nvSpPr>
          <p:cNvPr id="4" name="Slide Number Placeholder 3"/>
          <p:cNvSpPr>
            <a:spLocks noGrp="1"/>
          </p:cNvSpPr>
          <p:nvPr>
            <p:ph type="sldNum" sz="quarter" idx="10"/>
          </p:nvPr>
        </p:nvSpPr>
        <p:spPr/>
        <p:txBody>
          <a:bodyPr/>
          <a:lstStyle/>
          <a:p>
            <a:fld id="{5411C8B6-9A80-4386-88EB-CB5E10B1A476}" type="slidenum">
              <a:rPr lang="en-US" smtClean="0"/>
              <a:t>162</a:t>
            </a:fld>
            <a:endParaRPr lang="en-US"/>
          </a:p>
        </p:txBody>
      </p:sp>
    </p:spTree>
    <p:extLst>
      <p:ext uri="{BB962C8B-B14F-4D97-AF65-F5344CB8AC3E}">
        <p14:creationId xmlns:p14="http://schemas.microsoft.com/office/powerpoint/2010/main" val="295918950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TEACHER NOTES:</a:t>
            </a:r>
          </a:p>
          <a:p>
            <a:r>
              <a:rPr lang="en-US" sz="1200" b="0" i="0" kern="1200" dirty="0">
                <a:solidFill>
                  <a:schemeClr val="tx1"/>
                </a:solidFill>
                <a:effectLst/>
                <a:latin typeface="+mn-lt"/>
                <a:ea typeface="+mn-ea"/>
                <a:cs typeface="+mn-cs"/>
              </a:rPr>
              <a:t>Pluripotent, embryonic stem cells originate as inner mass cells within a blastocyst. The stem cells can become any tissue in the body, excluding a placenta. Only the morula's cells are totipotent, able to become all tissues and a placenta.</a:t>
            </a:r>
            <a:endParaRPr lang="en-US" dirty="0"/>
          </a:p>
          <a:p>
            <a:endParaRPr lang="en-US" dirty="0"/>
          </a:p>
          <a:p>
            <a:r>
              <a:rPr lang="en-US" dirty="0"/>
              <a:t>Image, “</a:t>
            </a:r>
            <a:r>
              <a:rPr lang="en-US" sz="1200" b="0" i="0" kern="1200" dirty="0">
                <a:solidFill>
                  <a:schemeClr val="tx1"/>
                </a:solidFill>
                <a:effectLst/>
                <a:latin typeface="+mn-lt"/>
                <a:ea typeface="+mn-ea"/>
                <a:cs typeface="+mn-cs"/>
              </a:rPr>
              <a:t>Pluripotent, embryonic stem cells originate as inner mass cells within a blastocyst. The stem cells can become any tissue in the body, excluding a placenta. Only the morula's cells are totipotent, able to become all tissues and a placenta.”</a:t>
            </a:r>
          </a:p>
          <a:p>
            <a:r>
              <a:rPr lang="en-US" sz="1200" b="0" i="0" kern="1200" dirty="0">
                <a:solidFill>
                  <a:schemeClr val="tx1"/>
                </a:solidFill>
                <a:effectLst/>
                <a:latin typeface="+mn-lt"/>
                <a:ea typeface="+mn-ea"/>
                <a:cs typeface="+mn-cs"/>
              </a:rPr>
              <a:t>(</a:t>
            </a:r>
            <a:r>
              <a:rPr lang="en-US" dirty="0"/>
              <a:t>https://commons.wikimedia.org/wiki/File:Stem_cells_diagram.png)</a:t>
            </a:r>
          </a:p>
          <a:p>
            <a:r>
              <a:rPr lang="en-US" dirty="0"/>
              <a:t>By</a:t>
            </a:r>
            <a:r>
              <a:rPr lang="en-US" baseline="0" dirty="0"/>
              <a:t> </a:t>
            </a:r>
            <a:r>
              <a:rPr lang="en-US" dirty="0"/>
              <a:t>Mike Jones, CC BY-SA 2.5 &lt;https://creativecommons.org/licenses/by-sa/2.5&gt;, via Wikimedia Commons</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163</a:t>
            </a:fld>
            <a:endParaRPr lang="en-US"/>
          </a:p>
        </p:txBody>
      </p:sp>
    </p:spTree>
    <p:extLst>
      <p:ext uri="{BB962C8B-B14F-4D97-AF65-F5344CB8AC3E}">
        <p14:creationId xmlns:p14="http://schemas.microsoft.com/office/powerpoint/2010/main" val="74910876"/>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There are a number of therapeutic</a:t>
            </a:r>
            <a:r>
              <a:rPr lang="en-US" baseline="0" dirty="0"/>
              <a:t> uses for stem cells.</a:t>
            </a:r>
            <a:endParaRPr lang="en-US" dirty="0"/>
          </a:p>
          <a:p>
            <a:endParaRPr lang="en-US" dirty="0"/>
          </a:p>
          <a:p>
            <a:r>
              <a:rPr lang="en-US" dirty="0"/>
              <a:t>SOURCES:</a:t>
            </a:r>
          </a:p>
          <a:p>
            <a:r>
              <a:rPr lang="en-US" dirty="0"/>
              <a:t>Image, “</a:t>
            </a:r>
            <a:r>
              <a:rPr lang="en-US" sz="1200" b="0" i="0" kern="1200" dirty="0">
                <a:solidFill>
                  <a:schemeClr val="tx1"/>
                </a:solidFill>
                <a:effectLst/>
                <a:latin typeface="+mn-lt"/>
                <a:ea typeface="+mn-ea"/>
                <a:cs typeface="+mn-cs"/>
              </a:rPr>
              <a:t>Diseases and conditions where stem cell treatment is promising or emerging. (See </a:t>
            </a:r>
            <a:r>
              <a:rPr lang="en-US" sz="1200" b="0" i="0" u="none" strike="noStrike" kern="1200" dirty="0" err="1">
                <a:solidFill>
                  <a:schemeClr val="tx1"/>
                </a:solidFill>
                <a:effectLst/>
                <a:latin typeface="+mn-lt"/>
                <a:ea typeface="+mn-ea"/>
                <a:cs typeface="+mn-cs"/>
              </a:rPr>
              <a:t>Wikipedia:Stem</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cell#Treatments</a:t>
            </a:r>
            <a:r>
              <a:rPr lang="en-US" sz="1200" b="0" i="0" kern="1200" dirty="0">
                <a:solidFill>
                  <a:schemeClr val="tx1"/>
                </a:solidFill>
                <a:effectLst/>
                <a:latin typeface="+mn-lt"/>
                <a:ea typeface="+mn-ea"/>
                <a:cs typeface="+mn-cs"/>
              </a:rPr>
              <a:t>). Bone marrow transplantation is, as of 2009, the only established use of stem cells. To discuss image, please see </a:t>
            </a:r>
            <a:r>
              <a:rPr lang="en-US" sz="1200" b="0" i="0" u="none" strike="noStrike" kern="1200" dirty="0">
                <a:solidFill>
                  <a:schemeClr val="tx1"/>
                </a:solidFill>
                <a:effectLst/>
                <a:latin typeface="+mn-lt"/>
                <a:ea typeface="+mn-ea"/>
                <a:cs typeface="+mn-cs"/>
              </a:rPr>
              <a:t>Template </a:t>
            </a:r>
            <a:r>
              <a:rPr lang="en-US" sz="1200" b="0" i="0" u="none" strike="noStrike" kern="1200" dirty="0" err="1">
                <a:solidFill>
                  <a:schemeClr val="tx1"/>
                </a:solidFill>
                <a:effectLst/>
                <a:latin typeface="+mn-lt"/>
                <a:ea typeface="+mn-ea"/>
                <a:cs typeface="+mn-cs"/>
              </a:rPr>
              <a:t>talk:Human</a:t>
            </a:r>
            <a:r>
              <a:rPr lang="en-US" sz="1200" b="0" i="0" u="none" strike="noStrike" kern="1200" dirty="0">
                <a:solidFill>
                  <a:schemeClr val="tx1"/>
                </a:solidFill>
                <a:effectLst/>
                <a:latin typeface="+mn-lt"/>
                <a:ea typeface="+mn-ea"/>
                <a:cs typeface="+mn-cs"/>
              </a:rPr>
              <a:t> body diagrams”</a:t>
            </a:r>
          </a:p>
          <a:p>
            <a:r>
              <a:rPr lang="en-US" dirty="0"/>
              <a:t>(https://commons.wikimedia.org/wiki/File:Stem_cell_treatments.svg)</a:t>
            </a:r>
          </a:p>
          <a:p>
            <a:r>
              <a:rPr lang="en-US" dirty="0"/>
              <a:t>By Mikael </a:t>
            </a:r>
            <a:r>
              <a:rPr lang="en-US" dirty="0" err="1"/>
              <a:t>Häggström.When</a:t>
            </a:r>
            <a:r>
              <a:rPr lang="en-US" dirty="0"/>
              <a:t> using this image in external works, it may be cited </a:t>
            </a:r>
            <a:r>
              <a:rPr lang="en-US" dirty="0" err="1"/>
              <a:t>as:Häggström</a:t>
            </a:r>
            <a:r>
              <a:rPr lang="en-US" dirty="0"/>
              <a:t>, Mikael (2014). "Medical gallery of Mikael </a:t>
            </a:r>
            <a:r>
              <a:rPr lang="en-US" dirty="0" err="1"/>
              <a:t>Häggström</a:t>
            </a:r>
            <a:r>
              <a:rPr lang="en-US" dirty="0"/>
              <a:t> 2014". </a:t>
            </a:r>
            <a:r>
              <a:rPr lang="en-US" dirty="0" err="1"/>
              <a:t>WikiJournal</a:t>
            </a:r>
            <a:r>
              <a:rPr lang="en-US" dirty="0"/>
              <a:t> of Medicine 1 (2). DOI:10.15347/</a:t>
            </a:r>
            <a:r>
              <a:rPr lang="en-US" dirty="0" err="1"/>
              <a:t>wjm</a:t>
            </a:r>
            <a:r>
              <a:rPr lang="en-US" dirty="0"/>
              <a:t>/2014.008. ISSN 2002-4436. Public </a:t>
            </a:r>
            <a:r>
              <a:rPr lang="en-US" dirty="0" err="1"/>
              <a:t>Domain.orBy</a:t>
            </a:r>
            <a:r>
              <a:rPr lang="en-US" dirty="0"/>
              <a:t> Mikael </a:t>
            </a:r>
            <a:r>
              <a:rPr lang="en-US" dirty="0" err="1"/>
              <a:t>Häggström</a:t>
            </a:r>
            <a:r>
              <a:rPr lang="en-US" dirty="0"/>
              <a:t>, used with permission., Public domain, via Wikimedia Commons</a:t>
            </a:r>
          </a:p>
        </p:txBody>
      </p:sp>
      <p:sp>
        <p:nvSpPr>
          <p:cNvPr id="4" name="Slide Number Placeholder 3"/>
          <p:cNvSpPr>
            <a:spLocks noGrp="1"/>
          </p:cNvSpPr>
          <p:nvPr>
            <p:ph type="sldNum" sz="quarter" idx="10"/>
          </p:nvPr>
        </p:nvSpPr>
        <p:spPr/>
        <p:txBody>
          <a:bodyPr/>
          <a:lstStyle/>
          <a:p>
            <a:fld id="{5411C8B6-9A80-4386-88EB-CB5E10B1A476}" type="slidenum">
              <a:rPr lang="en-US" smtClean="0"/>
              <a:t>164</a:t>
            </a:fld>
            <a:endParaRPr lang="en-US"/>
          </a:p>
        </p:txBody>
      </p:sp>
    </p:spTree>
    <p:extLst>
      <p:ext uri="{BB962C8B-B14F-4D97-AF65-F5344CB8AC3E}">
        <p14:creationId xmlns:p14="http://schemas.microsoft.com/office/powerpoint/2010/main" val="426037924"/>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46A00047-2AA9-FA40-B544-7C69E8B929E0}" type="slidenum">
              <a:rPr lang="en-US" altLang="en-US" sz="1200"/>
              <a:pPr/>
              <a:t>165</a:t>
            </a:fld>
            <a:endParaRPr lang="en-US" altLang="en-US" sz="1200"/>
          </a:p>
        </p:txBody>
      </p:sp>
      <p:sp>
        <p:nvSpPr>
          <p:cNvPr id="20482"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p:spPr>
        <p:txBody>
          <a:bodyPr/>
          <a:lstStyle/>
          <a:p>
            <a:pPr eaLnBrk="1" hangingPunct="1"/>
            <a:r>
              <a:rPr lang="en-US" altLang="en-US" dirty="0">
                <a:ea typeface="ＭＳ Ｐゴシック" charset="-128"/>
              </a:rPr>
              <a:t>TEACHER NOTES:</a:t>
            </a:r>
          </a:p>
          <a:p>
            <a:pPr eaLnBrk="1" hangingPunct="1"/>
            <a:endParaRPr lang="en-US" altLang="en-US" dirty="0">
              <a:ea typeface="ＭＳ Ｐゴシック" charset="-128"/>
            </a:endParaRPr>
          </a:p>
          <a:p>
            <a:pPr eaLnBrk="1" hangingPunct="1"/>
            <a:r>
              <a:rPr lang="en-US" altLang="en-US" dirty="0">
                <a:ea typeface="ＭＳ Ｐゴシック" charset="-128"/>
              </a:rPr>
              <a:t>SOURCES:</a:t>
            </a:r>
          </a:p>
          <a:p>
            <a:pPr eaLnBrk="1" hangingPunct="1"/>
            <a:r>
              <a:rPr lang="en-US" altLang="en-US" dirty="0">
                <a:ea typeface="ＭＳ Ｐゴシック" charset="-128"/>
              </a:rPr>
              <a:t>Image, “</a:t>
            </a:r>
            <a:r>
              <a:rPr lang="en-US" sz="1200" b="0" i="0" kern="1200" dirty="0">
                <a:solidFill>
                  <a:schemeClr val="tx1"/>
                </a:solidFill>
                <a:effectLst/>
                <a:latin typeface="+mn-lt"/>
                <a:ea typeface="+mn-ea"/>
                <a:cs typeface="+mn-cs"/>
              </a:rPr>
              <a:t>Overview of </a:t>
            </a:r>
            <a:r>
              <a:rPr lang="en-US" sz="1200" b="0" i="0" kern="1200" dirty="0" err="1">
                <a:solidFill>
                  <a:schemeClr val="tx1"/>
                </a:solidFill>
                <a:effectLst/>
                <a:latin typeface="+mn-lt"/>
                <a:ea typeface="+mn-ea"/>
                <a:cs typeface="+mn-cs"/>
              </a:rPr>
              <a:t>iPS</a:t>
            </a:r>
            <a:r>
              <a:rPr lang="en-US" sz="1200" b="0" i="0" kern="1200" dirty="0">
                <a:solidFill>
                  <a:schemeClr val="tx1"/>
                </a:solidFill>
                <a:effectLst/>
                <a:latin typeface="+mn-lt"/>
                <a:ea typeface="+mn-ea"/>
                <a:cs typeface="+mn-cs"/>
              </a:rPr>
              <a:t> cells”</a:t>
            </a:r>
          </a:p>
          <a:p>
            <a:pPr eaLnBrk="1" hangingPunct="1"/>
            <a:r>
              <a:rPr lang="en-US" altLang="en-US" sz="1200" b="0" i="0" kern="1200" dirty="0">
                <a:solidFill>
                  <a:schemeClr val="tx1"/>
                </a:solidFill>
                <a:effectLst/>
                <a:latin typeface="+mn-lt"/>
                <a:ea typeface="+mn-ea"/>
                <a:cs typeface="+mn-cs"/>
              </a:rPr>
              <a:t>(https://commons.wikimedia.org/wiki/File:Overview_of_iPS_cells.png)</a:t>
            </a:r>
          </a:p>
          <a:p>
            <a:pPr eaLnBrk="1" hangingPunct="1"/>
            <a:r>
              <a:rPr lang="en-US" altLang="en-US" sz="1200" b="0" i="0" kern="1200" dirty="0">
                <a:solidFill>
                  <a:schemeClr val="tx1"/>
                </a:solidFill>
                <a:effectLst/>
                <a:latin typeface="+mn-lt"/>
                <a:ea typeface="+mn-ea"/>
                <a:cs typeface="+mn-cs"/>
              </a:rPr>
              <a:t>By </a:t>
            </a:r>
            <a:r>
              <a:rPr lang="en-US" altLang="en-US" sz="1200" b="0" i="0" kern="1200" dirty="0" err="1">
                <a:solidFill>
                  <a:schemeClr val="tx1"/>
                </a:solidFill>
                <a:effectLst/>
                <a:latin typeface="+mn-lt"/>
                <a:ea typeface="+mn-ea"/>
                <a:cs typeface="+mn-cs"/>
              </a:rPr>
              <a:t>Humanips</a:t>
            </a:r>
            <a:r>
              <a:rPr lang="en-US" altLang="en-US" sz="1200" b="0" i="0" kern="1200" dirty="0">
                <a:solidFill>
                  <a:schemeClr val="tx1"/>
                </a:solidFill>
                <a:effectLst/>
                <a:latin typeface="+mn-lt"/>
                <a:ea typeface="+mn-ea"/>
                <a:cs typeface="+mn-cs"/>
              </a:rPr>
              <a:t>, CC BY-SA 3.0 &lt;https://creativecommons.org/licenses/by-sa/3.0&gt;, via Wikimedia Commons</a:t>
            </a:r>
            <a:endParaRPr lang="en-US" altLang="en-US" dirty="0">
              <a:ea typeface="ＭＳ Ｐゴシック" charset="-128"/>
            </a:endParaRPr>
          </a:p>
        </p:txBody>
      </p:sp>
    </p:spTree>
    <p:extLst>
      <p:ext uri="{BB962C8B-B14F-4D97-AF65-F5344CB8AC3E}">
        <p14:creationId xmlns:p14="http://schemas.microsoft.com/office/powerpoint/2010/main" val="1238952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ea typeface="ＭＳ Ｐゴシック" charset="-128"/>
              </a:rPr>
              <a:t>You</a:t>
            </a:r>
            <a:r>
              <a:rPr lang="en-US" altLang="en-US" b="1" baseline="0" dirty="0" smtClean="0">
                <a:ea typeface="ＭＳ Ｐゴシック" charset="-128"/>
              </a:rPr>
              <a:t> don’t need to show this slide necessarily. </a:t>
            </a:r>
            <a:r>
              <a:rPr lang="en-US" altLang="en-US" baseline="0" dirty="0" smtClean="0">
                <a:ea typeface="ＭＳ Ｐゴシック" charset="-128"/>
              </a:rPr>
              <a:t>The first move for this unit is to work together with students to recognize or define the phenomenon. </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What you choose to do here will largely depend on which phenomenon you chose to observe over the past few weeks in preparation for this triangle.</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SOURCES:</a:t>
            </a:r>
          </a:p>
          <a:p>
            <a:r>
              <a:rPr lang="en-US" baseline="0" dirty="0" smtClean="0">
                <a:sym typeface="Wingdings" panose="05000000000000000000" pitchFamily="2" charset="2"/>
              </a:rPr>
              <a:t>Image, “scissors-cut-icon-symbol-sever”</a:t>
            </a:r>
          </a:p>
          <a:p>
            <a:r>
              <a:rPr lang="en-US" dirty="0" smtClean="0"/>
              <a:t>(https://pixabay.com/en/scissors-cut-icon-symbol-sever-1332795/)</a:t>
            </a:r>
          </a:p>
          <a:p>
            <a:r>
              <a:rPr lang="en-US" dirty="0" smtClean="0"/>
              <a:t>By </a:t>
            </a:r>
            <a:r>
              <a:rPr lang="en-US" dirty="0" err="1" smtClean="0"/>
              <a:t>Pixabay</a:t>
            </a:r>
            <a:r>
              <a:rPr lang="en-US" dirty="0" smtClean="0"/>
              <a:t>, No</a:t>
            </a:r>
            <a:r>
              <a:rPr lang="en-US" baseline="0" dirty="0" smtClean="0"/>
              <a:t> Attribution Needed. [https://pixabay.com/en/service/license/]</a:t>
            </a:r>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b="0"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Image modified from, “</a:t>
            </a:r>
            <a:r>
              <a:rPr lang="en-US" i="1" dirty="0" err="1" smtClean="0"/>
              <a:t>Planaria</a:t>
            </a:r>
            <a:r>
              <a:rPr lang="en-US" i="1" dirty="0" smtClean="0"/>
              <a:t> </a:t>
            </a:r>
            <a:r>
              <a:rPr lang="en-US" i="1" dirty="0" err="1" smtClean="0"/>
              <a:t>torva</a:t>
            </a:r>
            <a:r>
              <a:rPr lang="en-US" i="0" dirty="0" smtClean="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smtClean="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smtClean="0">
                <a:ea typeface="ＭＳ Ｐゴシック" charset="-128"/>
              </a:rPr>
              <a:t>By Holger Brandl, HongKee Moon, Miquel Vila-Farré, Shang-Yun Liu, Ian Henry, and Jochen C. Rink [CC BY 4.0 (https://creativecommons.org/licenses/by/4.0)]</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16</a:t>
            </a:fld>
            <a:endParaRPr lang="en-US" altLang="en-US"/>
          </a:p>
        </p:txBody>
      </p:sp>
    </p:spTree>
    <p:extLst>
      <p:ext uri="{BB962C8B-B14F-4D97-AF65-F5344CB8AC3E}">
        <p14:creationId xmlns:p14="http://schemas.microsoft.com/office/powerpoint/2010/main" val="189883390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Decide how you want to structure the activity—a quick individual consideration, in pairs, open voting, secret ballot, in larger teams. Just make it fun. And make sure you know the answers.</a:t>
            </a:r>
          </a:p>
          <a:p>
            <a:endParaRPr lang="en-US" baseline="0" dirty="0"/>
          </a:p>
          <a:p>
            <a:r>
              <a:rPr lang="en-US" baseline="0" dirty="0"/>
              <a:t>SOURCES:</a:t>
            </a:r>
          </a:p>
          <a:p>
            <a:r>
              <a:rPr lang="en-US" baseline="0" dirty="0"/>
              <a:t>Image, “Earthworm”</a:t>
            </a:r>
          </a:p>
          <a:p>
            <a:r>
              <a:rPr lang="en-US" baseline="0" dirty="0"/>
              <a:t>URL: https://commons.wikimedia.org/wiki/File:Earthworm.JPG</a:t>
            </a:r>
          </a:p>
          <a:p>
            <a:r>
              <a:rPr lang="en-US" baseline="0" dirty="0"/>
              <a:t>Attribution: </a:t>
            </a:r>
            <a:r>
              <a:rPr lang="en-US" baseline="0" dirty="0" err="1"/>
              <a:t>Aruna</a:t>
            </a:r>
            <a:r>
              <a:rPr lang="en-US" baseline="0" dirty="0"/>
              <a:t> at </a:t>
            </a:r>
            <a:r>
              <a:rPr lang="en-US" baseline="0" dirty="0" err="1"/>
              <a:t>ml.wikipedia</a:t>
            </a:r>
            <a:r>
              <a:rPr lang="en-US" baseline="0" dirty="0"/>
              <a:t>, CC BY-SA 3.0 &lt;http://creativecommons.org/licenses/by-sa/3.0/&gt;, via Wikimedia Commons</a:t>
            </a:r>
          </a:p>
          <a:p>
            <a:endParaRPr lang="en-US" baseline="0" dirty="0"/>
          </a:p>
          <a:p>
            <a:r>
              <a:rPr lang="en-US" baseline="0" dirty="0"/>
              <a:t>Image, “Axolotl”</a:t>
            </a:r>
          </a:p>
          <a:p>
            <a:r>
              <a:rPr lang="en-US" baseline="0" dirty="0"/>
              <a:t>URL: https://commons.wikimedia.org/wiki/File:Axolotl_ganz.jpg</a:t>
            </a:r>
          </a:p>
          <a:p>
            <a:r>
              <a:rPr lang="en-US" baseline="0" dirty="0"/>
              <a:t>Attribution: </a:t>
            </a:r>
            <a:r>
              <a:rPr lang="en-US" baseline="0" dirty="0" err="1"/>
              <a:t>LoKiLeCh</a:t>
            </a:r>
            <a:r>
              <a:rPr lang="en-US" baseline="0" dirty="0"/>
              <a:t>, CC BY-SA 3.0 &lt;http://creativecommons.org/licenses/by-sa/3.0/&gt;, via Wikimedia Commons</a:t>
            </a:r>
          </a:p>
          <a:p>
            <a:r>
              <a:rPr lang="en-US" baseline="0" dirty="0"/>
              <a:t>Image, “</a:t>
            </a:r>
            <a:r>
              <a:rPr lang="en-US" sz="1200" b="0" i="0" kern="1200" dirty="0">
                <a:solidFill>
                  <a:schemeClr val="tx1"/>
                </a:solidFill>
                <a:effectLst/>
                <a:latin typeface="+mn-lt"/>
                <a:ea typeface="+mn-ea"/>
                <a:cs typeface="+mn-cs"/>
              </a:rPr>
              <a:t>Photo of </a:t>
            </a:r>
            <a:r>
              <a:rPr lang="en-US" sz="1200" b="0" i="1" u="none" strike="noStrike" kern="1200" dirty="0" err="1">
                <a:solidFill>
                  <a:schemeClr val="tx1"/>
                </a:solidFill>
                <a:effectLst/>
                <a:latin typeface="+mn-lt"/>
                <a:ea typeface="+mn-ea"/>
                <a:cs typeface="+mn-cs"/>
              </a:rPr>
              <a:t>Ambystoma</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mexicanum</a:t>
            </a:r>
            <a:r>
              <a:rPr lang="en-US" sz="1200" b="0" i="0" kern="1200" dirty="0">
                <a:solidFill>
                  <a:schemeClr val="tx1"/>
                </a:solidFill>
                <a:effectLst/>
                <a:latin typeface="+mn-lt"/>
                <a:ea typeface="+mn-ea"/>
                <a:cs typeface="+mn-cs"/>
              </a:rPr>
              <a:t> (axolotl) at the </a:t>
            </a:r>
            <a:r>
              <a:rPr lang="en-US" sz="1200" b="0" i="0" u="none" strike="noStrike" kern="1200" dirty="0">
                <a:solidFill>
                  <a:schemeClr val="tx1"/>
                </a:solidFill>
                <a:effectLst/>
                <a:latin typeface="+mn-lt"/>
                <a:ea typeface="+mn-ea"/>
                <a:cs typeface="+mn-cs"/>
              </a:rPr>
              <a:t>Steinhart Aquarium</a:t>
            </a:r>
            <a:r>
              <a:rPr lang="en-US" sz="1200" b="0" i="0" kern="1200" dirty="0">
                <a:solidFill>
                  <a:schemeClr val="tx1"/>
                </a:solidFill>
                <a:effectLst/>
                <a:latin typeface="+mn-lt"/>
                <a:ea typeface="+mn-ea"/>
                <a:cs typeface="+mn-cs"/>
              </a:rPr>
              <a:t> in San Francisco</a:t>
            </a:r>
            <a:r>
              <a:rPr lang="en-US" baseline="0" dirty="0"/>
              <a:t>”</a:t>
            </a:r>
          </a:p>
          <a:p>
            <a:r>
              <a:rPr lang="en-US" baseline="0" dirty="0"/>
              <a:t>URL: https://commons.wikimedia.org/wiki/File:Ambystoma_mexicanum_1.jpg</a:t>
            </a:r>
          </a:p>
          <a:p>
            <a:r>
              <a:rPr lang="en-US" baseline="0" dirty="0"/>
              <a:t>Attribution: Stan </a:t>
            </a:r>
            <a:r>
              <a:rPr lang="en-US" baseline="0" dirty="0" err="1"/>
              <a:t>Shebs</a:t>
            </a:r>
            <a:r>
              <a:rPr lang="en-US" baseline="0" dirty="0"/>
              <a:t>, CC BY-SA 3.0 &lt;https://creativecommons.org/licenses/by-sa/3.0&gt;, via Wikimedia Commons</a:t>
            </a:r>
          </a:p>
          <a:p>
            <a:r>
              <a:rPr lang="en-US" baseline="0" dirty="0"/>
              <a:t>Image, “An axolotl in captivity”</a:t>
            </a:r>
          </a:p>
          <a:p>
            <a:r>
              <a:rPr lang="en-US" baseline="0" dirty="0"/>
              <a:t>URL: https://commons.wikimedia.org/wiki/File:AxolotlBE.jpg</a:t>
            </a:r>
          </a:p>
          <a:p>
            <a:r>
              <a:rPr lang="en-US" baseline="0" dirty="0"/>
              <a:t>Attribution: th1098, CC BY-SA 3.0 &lt;https://creativecommons.org/licenses/by-sa/3.0&gt;,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A female specimen of a </a:t>
            </a:r>
            <a:r>
              <a:rPr lang="en-US" sz="1200" b="0" i="0" u="none" strike="noStrike" kern="1200" dirty="0">
                <a:solidFill>
                  <a:schemeClr val="tx1"/>
                </a:solidFill>
                <a:effectLst/>
                <a:latin typeface="+mn-lt"/>
                <a:ea typeface="+mn-ea"/>
                <a:cs typeface="+mn-cs"/>
              </a:rPr>
              <a:t>zebrafish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Danio </a:t>
            </a:r>
            <a:r>
              <a:rPr lang="en-US" sz="1200" b="0" i="1" kern="1200" dirty="0" err="1">
                <a:solidFill>
                  <a:schemeClr val="tx1"/>
                </a:solidFill>
                <a:effectLst/>
                <a:latin typeface="+mn-lt"/>
                <a:ea typeface="+mn-ea"/>
                <a:cs typeface="+mn-cs"/>
              </a:rPr>
              <a:t>rerio</a:t>
            </a:r>
            <a:r>
              <a:rPr lang="en-US" sz="1200" b="0" i="0" kern="1200" dirty="0">
                <a:solidFill>
                  <a:schemeClr val="tx1"/>
                </a:solidFill>
                <a:effectLst/>
                <a:latin typeface="+mn-lt"/>
                <a:ea typeface="+mn-ea"/>
                <a:cs typeface="+mn-cs"/>
              </a:rPr>
              <a:t>) breed with fantails</a:t>
            </a:r>
            <a:r>
              <a:rPr lang="en-US" baseline="0" dirty="0"/>
              <a:t>”</a:t>
            </a:r>
          </a:p>
          <a:p>
            <a:r>
              <a:rPr lang="en-US" baseline="0" dirty="0"/>
              <a:t>URL: https://commons.wikimedia.org/wiki/File:Zebrafisch.jpg</a:t>
            </a:r>
          </a:p>
          <a:p>
            <a:r>
              <a:rPr lang="en-US" baseline="0" dirty="0"/>
              <a:t>Attribution: Azul, Copyrighted free use,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Ochre sea star (</a:t>
            </a:r>
            <a:r>
              <a:rPr lang="en-US" sz="1200" b="0" i="1" u="none" strike="noStrike" kern="1200" dirty="0" err="1">
                <a:solidFill>
                  <a:schemeClr val="tx1"/>
                </a:solidFill>
                <a:effectLst/>
                <a:latin typeface="+mn-lt"/>
                <a:ea typeface="+mn-ea"/>
                <a:cs typeface="+mn-cs"/>
              </a:rPr>
              <a:t>Pisaster</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ochraceus</a:t>
            </a:r>
            <a:r>
              <a:rPr lang="en-US" sz="1200" b="0" i="0" kern="1200" dirty="0">
                <a:solidFill>
                  <a:schemeClr val="tx1"/>
                </a:solidFill>
                <a:effectLst/>
                <a:latin typeface="+mn-lt"/>
                <a:ea typeface="+mn-ea"/>
                <a:cs typeface="+mn-cs"/>
              </a:rPr>
              <a:t>) taken at Ganges </a:t>
            </a:r>
            <a:r>
              <a:rPr lang="en-US" sz="1200" b="0" i="0" kern="1200" dirty="0" err="1">
                <a:solidFill>
                  <a:schemeClr val="tx1"/>
                </a:solidFill>
                <a:effectLst/>
                <a:latin typeface="+mn-lt"/>
                <a:ea typeface="+mn-ea"/>
                <a:cs typeface="+mn-cs"/>
              </a:rPr>
              <a:t>Harbour</a:t>
            </a:r>
            <a:r>
              <a:rPr lang="en-US" sz="1200" b="0" i="0" kern="1200" dirty="0">
                <a:solidFill>
                  <a:schemeClr val="tx1"/>
                </a:solidFill>
                <a:effectLst/>
                <a:latin typeface="+mn-lt"/>
                <a:ea typeface="+mn-ea"/>
                <a:cs typeface="+mn-cs"/>
              </a:rPr>
              <a:t>, Salt Spring Island, British Columbia</a:t>
            </a:r>
            <a:r>
              <a:rPr lang="en-US" baseline="0" dirty="0"/>
              <a:t>”</a:t>
            </a:r>
          </a:p>
          <a:p>
            <a:r>
              <a:rPr lang="en-US" baseline="0" dirty="0"/>
              <a:t>URL: https://commons.wikimedia.org/wiki/File:Ochre_sea_star.jpg</a:t>
            </a:r>
          </a:p>
          <a:p>
            <a:r>
              <a:rPr lang="en-US" baseline="0" dirty="0"/>
              <a:t>Attribution: D. Gordon E. Robertson, CC BY-SA 3.0 &lt;https://creativecommons.org/licenses/by-sa/3.0&gt;, via Wikimedia Commons</a:t>
            </a:r>
          </a:p>
          <a:p>
            <a:endParaRPr lang="en-US" baseline="0" dirty="0"/>
          </a:p>
          <a:p>
            <a:r>
              <a:rPr lang="en-US" baseline="0" dirty="0"/>
              <a:t>Image, “</a:t>
            </a:r>
            <a:r>
              <a:rPr lang="en-US" sz="1200" b="0" i="0" kern="1200" dirty="0">
                <a:solidFill>
                  <a:schemeClr val="tx1"/>
                </a:solidFill>
                <a:effectLst/>
                <a:latin typeface="+mn-lt"/>
                <a:ea typeface="+mn-ea"/>
                <a:cs typeface="+mn-cs"/>
              </a:rPr>
              <a:t>Ochre sea star (</a:t>
            </a:r>
            <a:r>
              <a:rPr lang="en-US" sz="1200" b="0" i="1" u="none" strike="noStrike" kern="1200" dirty="0" err="1">
                <a:solidFill>
                  <a:schemeClr val="tx1"/>
                </a:solidFill>
                <a:effectLst/>
                <a:latin typeface="+mn-lt"/>
                <a:ea typeface="+mn-ea"/>
                <a:cs typeface="+mn-cs"/>
              </a:rPr>
              <a:t>Pisaster</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ochraceus</a:t>
            </a:r>
            <a:r>
              <a:rPr lang="en-US" sz="1200" b="0" i="0" kern="1200" dirty="0">
                <a:solidFill>
                  <a:schemeClr val="tx1"/>
                </a:solidFill>
                <a:effectLst/>
                <a:latin typeface="+mn-lt"/>
                <a:ea typeface="+mn-ea"/>
                <a:cs typeface="+mn-cs"/>
              </a:rPr>
              <a:t>) taken at Ganges </a:t>
            </a:r>
            <a:r>
              <a:rPr lang="en-US" sz="1200" b="0" i="0" kern="1200" dirty="0" err="1">
                <a:solidFill>
                  <a:schemeClr val="tx1"/>
                </a:solidFill>
                <a:effectLst/>
                <a:latin typeface="+mn-lt"/>
                <a:ea typeface="+mn-ea"/>
                <a:cs typeface="+mn-cs"/>
              </a:rPr>
              <a:t>Harbour</a:t>
            </a:r>
            <a:r>
              <a:rPr lang="en-US" sz="1200" b="0" i="0" kern="1200" dirty="0">
                <a:solidFill>
                  <a:schemeClr val="tx1"/>
                </a:solidFill>
                <a:effectLst/>
                <a:latin typeface="+mn-lt"/>
                <a:ea typeface="+mn-ea"/>
                <a:cs typeface="+mn-cs"/>
              </a:rPr>
              <a:t>, Salt Spring Island, British Columbia</a:t>
            </a:r>
            <a:r>
              <a:rPr lang="en-US" baseline="0" dirty="0"/>
              <a:t>”</a:t>
            </a:r>
          </a:p>
          <a:p>
            <a:r>
              <a:rPr lang="en-US" baseline="0" dirty="0"/>
              <a:t>URL: https://commons.wikimedia.org/wiki/File:Ochre_sea_star.jpg</a:t>
            </a:r>
          </a:p>
          <a:p>
            <a:r>
              <a:rPr lang="en-US" baseline="0" dirty="0"/>
              <a:t>Attribution: D. Gordon E. Robertson, CC BY-SA 3.0 &lt;https://creativecommons.org/licenses/by-sa/3.0&gt;, via Wikimedia Commons</a:t>
            </a:r>
          </a:p>
          <a:p>
            <a:endParaRPr lang="en-US" baseline="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modified from, “</a:t>
            </a:r>
            <a:r>
              <a:rPr lang="en-US" i="1" dirty="0" err="1"/>
              <a:t>Planaria</a:t>
            </a:r>
            <a:r>
              <a:rPr lang="en-US" i="1" dirty="0"/>
              <a:t> </a:t>
            </a:r>
            <a:r>
              <a:rPr lang="en-US" i="1" dirty="0" err="1"/>
              <a:t>torva</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Holger Brandl, HongKee Moon, Miquel Vila-Farré, Shang-Yun Liu, Ian Henry, and Jochen C. Rink [CC BY 4.0 (https://creativecommons.org/licenses/by/4.0)]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is-IS" altLang="en-US" b="0" i="0" baseline="0" dirty="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a:t>
            </a:r>
            <a:r>
              <a:rPr lang="fr-FR" sz="1200" b="0" i="0" kern="1200" dirty="0" err="1">
                <a:solidFill>
                  <a:schemeClr val="tx1"/>
                </a:solidFill>
                <a:effectLst/>
                <a:latin typeface="+mn-lt"/>
                <a:ea typeface="+mn-ea"/>
                <a:cs typeface="+mn-cs"/>
              </a:rPr>
              <a:t>Print</a:t>
            </a:r>
            <a:r>
              <a:rPr lang="fr-FR" sz="1200" b="0" i="0" kern="1200" dirty="0">
                <a:solidFill>
                  <a:schemeClr val="tx1"/>
                </a:solidFill>
                <a:effectLst/>
                <a:latin typeface="+mn-lt"/>
                <a:ea typeface="+mn-ea"/>
                <a:cs typeface="+mn-cs"/>
              </a:rPr>
              <a:t> of a double guillotine </a:t>
            </a:r>
            <a:r>
              <a:rPr lang="fr-FR" sz="1200" b="0" i="0" kern="1200" dirty="0" err="1">
                <a:solidFill>
                  <a:schemeClr val="tx1"/>
                </a:solidFill>
                <a:effectLst/>
                <a:latin typeface="+mn-lt"/>
                <a:ea typeface="+mn-ea"/>
                <a:cs typeface="+mn-cs"/>
              </a:rPr>
              <a:t>from</a:t>
            </a:r>
            <a:r>
              <a:rPr lang="fr-FR" sz="1200" b="0" i="0" kern="1200" dirty="0">
                <a:solidFill>
                  <a:schemeClr val="tx1"/>
                </a:solidFill>
                <a:effectLst/>
                <a:latin typeface="+mn-lt"/>
                <a:ea typeface="+mn-ea"/>
                <a:cs typeface="+mn-cs"/>
              </a:rPr>
              <a:t> the Museum of the French </a:t>
            </a:r>
            <a:r>
              <a:rPr lang="fr-FR" sz="1200" b="0" i="0" kern="1200" dirty="0" err="1">
                <a:solidFill>
                  <a:schemeClr val="tx1"/>
                </a:solidFill>
                <a:effectLst/>
                <a:latin typeface="+mn-lt"/>
                <a:ea typeface="+mn-ea"/>
                <a:cs typeface="+mn-cs"/>
              </a:rPr>
              <a:t>Revolution</a:t>
            </a:r>
            <a:r>
              <a:rPr lang="fr-FR" sz="1200" b="0" i="0" kern="1200" dirty="0">
                <a:solidFill>
                  <a:schemeClr val="tx1"/>
                </a:solidFill>
                <a:effectLst/>
                <a:latin typeface="+mn-lt"/>
                <a:ea typeface="+mn-ea"/>
                <a:cs typeface="+mn-cs"/>
              </a:rPr>
              <a:t>.</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(https://commons.wikimedia.org/wiki/File:Guillotine,_Mus%C3%A9e_de_la_R%C3%A9volution_fran%C3%A7aise.jpg)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a:t>
            </a:r>
            <a:r>
              <a:rPr lang="fr-FR" altLang="en-US" b="0" i="0" baseline="0" dirty="0">
                <a:ea typeface="ＭＳ Ｐゴシック" charset="-128"/>
              </a:rPr>
              <a:t>Musée de la Révolution française, CC BY-SA 4.0 &lt;https://creativecommons.org/licenses/by-sa/4.0&gt;, via </a:t>
            </a:r>
            <a:r>
              <a:rPr lang="fr-FR" altLang="en-US" b="0" i="0" baseline="0" dirty="0" err="1">
                <a:ea typeface="ＭＳ Ｐゴシック" charset="-128"/>
              </a:rPr>
              <a:t>Wikimedia</a:t>
            </a:r>
            <a:r>
              <a:rPr lang="fr-FR" altLang="en-US" b="0" i="0" baseline="0" dirty="0">
                <a:ea typeface="ＭＳ Ｐゴシック" charset="-128"/>
              </a:rPr>
              <a:t> Commons</a:t>
            </a:r>
            <a:endParaRPr lang="is-IS" altLang="en-US" b="0" i="0" baseline="0" dirty="0">
              <a:ea typeface="ＭＳ Ｐゴシック" charset="-128"/>
            </a:endParaRP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166</a:t>
            </a:fld>
            <a:endParaRPr lang="en-US" altLang="en-US"/>
          </a:p>
        </p:txBody>
      </p:sp>
    </p:spTree>
    <p:extLst>
      <p:ext uri="{BB962C8B-B14F-4D97-AF65-F5344CB8AC3E}">
        <p14:creationId xmlns:p14="http://schemas.microsoft.com/office/powerpoint/2010/main" val="1107094238"/>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endParaRPr lang="en-US" dirty="0"/>
          </a:p>
          <a:p>
            <a:r>
              <a:rPr lang="en-US" dirty="0"/>
              <a:t>SOURCES: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modified from, “</a:t>
            </a:r>
            <a:r>
              <a:rPr lang="en-US" i="1" dirty="0" err="1"/>
              <a:t>Planaria</a:t>
            </a:r>
            <a:r>
              <a:rPr lang="en-US" i="1" dirty="0"/>
              <a:t> </a:t>
            </a:r>
            <a:r>
              <a:rPr lang="en-US" i="1" dirty="0" err="1"/>
              <a:t>torva</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Holger Brandl, HongKee Moon, Miquel Vila-Farré, Shang-Yun Liu, Ian Henry, and Jochen C. Rink [CC BY 4.0 (https://creativecommons.org/licenses/by/4.0)]</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167</a:t>
            </a:fld>
            <a:endParaRPr lang="en-US"/>
          </a:p>
        </p:txBody>
      </p:sp>
    </p:spTree>
    <p:extLst>
      <p:ext uri="{BB962C8B-B14F-4D97-AF65-F5344CB8AC3E}">
        <p14:creationId xmlns:p14="http://schemas.microsoft.com/office/powerpoint/2010/main" val="4279884674"/>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Arial" charset="0"/>
                <a:ea typeface="Arial" charset="0"/>
                <a:cs typeface="Arial" charset="0"/>
              </a:rPr>
              <a:t>They have stem cells (the kind that can become anything) all over their bodies. We have very few, and they are very limited in what they can become. In addition, the stem cells in </a:t>
            </a:r>
            <a:r>
              <a:rPr lang="en-US" altLang="en-US" sz="1200" dirty="0" err="1">
                <a:latin typeface="Arial" charset="0"/>
                <a:ea typeface="Arial" charset="0"/>
                <a:cs typeface="Arial" charset="0"/>
              </a:rPr>
              <a:t>Planaria</a:t>
            </a:r>
            <a:r>
              <a:rPr lang="en-US" altLang="en-US" sz="1200" baseline="0" dirty="0">
                <a:latin typeface="Arial" charset="0"/>
                <a:ea typeface="Arial" charset="0"/>
                <a:cs typeface="Arial" charset="0"/>
              </a:rPr>
              <a:t> are distributed throughout the body. Ask students how we saw evidence of this in the </a:t>
            </a:r>
            <a:r>
              <a:rPr lang="en-US" altLang="en-US" sz="1200" baseline="0" dirty="0" err="1">
                <a:latin typeface="Arial" charset="0"/>
                <a:ea typeface="Arial" charset="0"/>
                <a:cs typeface="Arial" charset="0"/>
              </a:rPr>
              <a:t>Planaria</a:t>
            </a:r>
            <a:r>
              <a:rPr lang="en-US" altLang="en-US" sz="1200" baseline="0" dirty="0">
                <a:latin typeface="Arial" charset="0"/>
                <a:ea typeface="Arial" charset="0"/>
                <a:cs typeface="Arial" charset="0"/>
              </a:rPr>
              <a:t> lab. What cuts didn’t seem to produce viable clones? Do we think this could have something to do with stem cells?</a:t>
            </a:r>
            <a:endParaRPr lang="en-US" altLang="en-US" sz="1200" dirty="0">
              <a:latin typeface="Arial" charset="0"/>
              <a:ea typeface="Arial" charset="0"/>
              <a:cs typeface="Arial" charset="0"/>
            </a:endParaRPr>
          </a:p>
          <a:p>
            <a:endParaRPr lang="en-US" dirty="0"/>
          </a:p>
          <a:p>
            <a:endParaRPr lang="en-US" dirty="0"/>
          </a:p>
          <a:p>
            <a:r>
              <a:rPr lang="en-US" dirty="0"/>
              <a:t>SOURCES:</a:t>
            </a:r>
          </a:p>
          <a:p>
            <a:r>
              <a:rPr lang="en-US" dirty="0"/>
              <a:t>Image</a:t>
            </a:r>
            <a:r>
              <a:rPr lang="en-US" baseline="0" dirty="0"/>
              <a:t> amalgamated from multiple sources and modified by MBER-Bio.</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168</a:t>
            </a:fld>
            <a:endParaRPr lang="en-US"/>
          </a:p>
        </p:txBody>
      </p:sp>
    </p:spTree>
    <p:extLst>
      <p:ext uri="{BB962C8B-B14F-4D97-AF65-F5344CB8AC3E}">
        <p14:creationId xmlns:p14="http://schemas.microsoft.com/office/powerpoint/2010/main" val="189499097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is the moment to revise the class model—at least to make a first attempt to summarize important ideas about regeneration and stem cells. Students may or may not include the idea of “determinism” or cell fate that limits the ability of most cells from maintaining totipotent or even pluripotent/multipotent abilities as an organism moves through development</a:t>
            </a:r>
            <a:r>
              <a:rPr lang="en-US" baseline="0" dirty="0" smtClean="0"/>
              <a:t>. Do push them to get beyond cell division to include ideas that help us to understand when regeneration can occur and when it is limited. This will necessitate conversation around stem cells, determinism and its relationship to differentiation in the vertebrate lineage. You can scaffold a review however you like in order to get students to pull out the model ideas. Don’t forget to have them refer to their Doodle sheets as well.</a:t>
            </a:r>
          </a:p>
          <a:p>
            <a:endParaRPr lang="en-US" baseline="0" dirty="0" smtClean="0"/>
          </a:p>
          <a:p>
            <a:r>
              <a:rPr lang="en-US" baseline="0" dirty="0" smtClean="0"/>
              <a:t>The next slide asks the class to pull together and revise the final model. You do not need the slide to do the work, but you may choose to take a pause here so that you can do some preliminary re-organization for your students (depending on how messy or wordy your model is at this point). Growth and development is a complex model with difficult ideas. It is also rather broad, covering ideas about growth, differentiation and regeneration.</a:t>
            </a:r>
            <a:endParaRPr lang="en-US" baseline="0" dirty="0"/>
          </a:p>
          <a:p>
            <a:endParaRPr lang="en-US" baseline="0" dirty="0"/>
          </a:p>
          <a:p>
            <a:r>
              <a:rPr lang="en-US" baseline="0" dirty="0"/>
              <a:t>SOURCES: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a:ea typeface="ＭＳ Ｐゴシック" charset="-128"/>
              </a:rPr>
              <a:t>Image modified from, “</a:t>
            </a:r>
            <a:r>
              <a:rPr lang="en-US" i="1" dirty="0" err="1"/>
              <a:t>Planaria</a:t>
            </a:r>
            <a:r>
              <a:rPr lang="en-US" i="1" dirty="0"/>
              <a:t> </a:t>
            </a:r>
            <a:r>
              <a:rPr lang="en-US" i="1" dirty="0" err="1"/>
              <a:t>torva</a:t>
            </a:r>
            <a:r>
              <a:rPr lang="en-US" i="0"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a:ea typeface="ＭＳ Ｐゴシック" charset="-128"/>
              </a:rPr>
              <a:t>By Holger Brandl, HongKee Moon, Miquel Vila-Farré, Shang-Yun Liu, Ian Henry, and Jochen C. Rink [CC BY 4.0 (https://creativecommons.org/licenses/by/4.0)]</a:t>
            </a: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169</a:t>
            </a:fld>
            <a:endParaRPr lang="en-US" altLang="en-US"/>
          </a:p>
        </p:txBody>
      </p:sp>
    </p:spTree>
    <p:extLst>
      <p:ext uri="{BB962C8B-B14F-4D97-AF65-F5344CB8AC3E}">
        <p14:creationId xmlns:p14="http://schemas.microsoft.com/office/powerpoint/2010/main" val="110270663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baseline="0" dirty="0" smtClean="0"/>
              <a:t>You don’t need to show this slide, but you do need to have this conversation. </a:t>
            </a:r>
          </a:p>
          <a:p>
            <a:r>
              <a:rPr lang="en-US" b="0" baseline="0" dirty="0" smtClean="0"/>
              <a:t>Now is the time to pull all of the pieces together. Since the model here is rather large and explains a handful of phenomena under the more general phenomenon of growth and development, you may choose to reorganize your class ideas for the students.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170</a:t>
            </a:fld>
            <a:endParaRPr lang="en-US"/>
          </a:p>
        </p:txBody>
      </p:sp>
    </p:spTree>
    <p:extLst>
      <p:ext uri="{BB962C8B-B14F-4D97-AF65-F5344CB8AC3E}">
        <p14:creationId xmlns:p14="http://schemas.microsoft.com/office/powerpoint/2010/main" val="94526034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baseline="0" dirty="0" smtClean="0"/>
              <a:t>You don’t need to show this slide, but you do need to have this conversation. </a:t>
            </a:r>
          </a:p>
          <a:p>
            <a:r>
              <a:rPr lang="en-US" b="0" baseline="0" dirty="0" smtClean="0"/>
              <a:t>Now is the time to pull all of the pieces together. Since the model here is rather large and explains a handful of phenomena under the more general phenomenon of growth and development, you may choose to reorganize your class ideas for the students.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171</a:t>
            </a:fld>
            <a:endParaRPr lang="en-US"/>
          </a:p>
        </p:txBody>
      </p:sp>
    </p:spTree>
    <p:extLst>
      <p:ext uri="{BB962C8B-B14F-4D97-AF65-F5344CB8AC3E}">
        <p14:creationId xmlns:p14="http://schemas.microsoft.com/office/powerpoint/2010/main" val="84721731"/>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174</a:t>
            </a:fld>
            <a:endParaRPr lang="en-US"/>
          </a:p>
        </p:txBody>
      </p:sp>
    </p:spTree>
    <p:extLst>
      <p:ext uri="{BB962C8B-B14F-4D97-AF65-F5344CB8AC3E}">
        <p14:creationId xmlns:p14="http://schemas.microsoft.com/office/powerpoint/2010/main" val="244257444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Most student</a:t>
            </a:r>
            <a:r>
              <a:rPr lang="en-US" baseline="0" dirty="0" smtClean="0"/>
              <a:t>s should be familiar with this example.</a:t>
            </a:r>
            <a:endParaRPr lang="en-US" dirty="0" smtClean="0"/>
          </a:p>
          <a:p>
            <a:endParaRPr lang="en-US" dirty="0" smtClean="0"/>
          </a:p>
          <a:p>
            <a:r>
              <a:rPr lang="en-US" dirty="0" smtClean="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Monarch caterpillar, near </a:t>
            </a:r>
            <a:r>
              <a:rPr lang="en-US" dirty="0" err="1" smtClean="0"/>
              <a:t>Greentop</a:t>
            </a:r>
            <a:r>
              <a:rPr lang="en-US" dirty="0" smtClean="0"/>
              <a:t>, MO, feeding on milkweed”</a:t>
            </a:r>
          </a:p>
          <a:p>
            <a:r>
              <a:rPr lang="en-US" dirty="0" smtClean="0"/>
              <a:t>URL: https://commons.wikimedia.org/wiki/File:Monarch_caterpillar_27_August_2019.jpg</a:t>
            </a:r>
          </a:p>
          <a:p>
            <a:r>
              <a:rPr lang="en-US" dirty="0" smtClean="0"/>
              <a:t>Attribution: Maria L. Evans [CC BY-SA 4.0 (https://creativecommons.org/licenses/by-sa/4.0)]</a:t>
            </a:r>
          </a:p>
          <a:p>
            <a:endParaRPr lang="en-US" dirty="0" smtClean="0"/>
          </a:p>
          <a:p>
            <a:endParaRPr lang="en-US" strike="sngStrike" dirty="0" smtClean="0">
              <a:solidFill>
                <a:schemeClr val="bg1">
                  <a:lumMod val="75000"/>
                </a:schemeClr>
              </a:solidFill>
            </a:endParaRPr>
          </a:p>
          <a:p>
            <a:r>
              <a:rPr lang="en-US" strike="sngStrike" dirty="0" smtClean="0">
                <a:solidFill>
                  <a:schemeClr val="bg1">
                    <a:lumMod val="75000"/>
                  </a:schemeClr>
                </a:solidFill>
              </a:rPr>
              <a:t>Image,</a:t>
            </a:r>
            <a:r>
              <a:rPr lang="en-US" strike="sngStrike" baseline="0" dirty="0" smtClean="0">
                <a:solidFill>
                  <a:schemeClr val="bg1">
                    <a:lumMod val="75000"/>
                  </a:schemeClr>
                </a:solidFill>
              </a:rPr>
              <a:t> “</a:t>
            </a:r>
            <a:r>
              <a:rPr lang="en-US" i="1" strike="sngStrike" dirty="0" err="1" smtClean="0">
                <a:solidFill>
                  <a:schemeClr val="bg1">
                    <a:lumMod val="75000"/>
                  </a:schemeClr>
                </a:solidFill>
              </a:rPr>
              <a:t>Danaus</a:t>
            </a:r>
            <a:r>
              <a:rPr lang="en-US" i="1" strike="sngStrike" dirty="0" smtClean="0">
                <a:solidFill>
                  <a:schemeClr val="bg1">
                    <a:lumMod val="75000"/>
                  </a:schemeClr>
                </a:solidFill>
              </a:rPr>
              <a:t> </a:t>
            </a:r>
            <a:r>
              <a:rPr lang="en-US" i="1" strike="sngStrike" dirty="0" err="1" smtClean="0">
                <a:solidFill>
                  <a:schemeClr val="bg1">
                    <a:lumMod val="75000"/>
                  </a:schemeClr>
                </a:solidFill>
              </a:rPr>
              <a:t>chrysippus</a:t>
            </a:r>
            <a:r>
              <a:rPr lang="en-US" strike="sngStrike" dirty="0" smtClean="0">
                <a:solidFill>
                  <a:schemeClr val="bg1">
                    <a:lumMod val="75000"/>
                  </a:schemeClr>
                </a:solidFill>
              </a:rPr>
              <a:t> Caterpillar Plain Tiger. Libya.” [so this is not really  caterpillar of a </a:t>
            </a:r>
            <a:r>
              <a:rPr lang="en-US" strike="sngStrike" baseline="0" dirty="0" smtClean="0">
                <a:solidFill>
                  <a:schemeClr val="bg1">
                    <a:lumMod val="75000"/>
                  </a:schemeClr>
                </a:solidFill>
              </a:rPr>
              <a:t>North American Monarch… or even a subspecies?]</a:t>
            </a:r>
            <a:endParaRPr lang="en-US" strike="sngStrike" dirty="0" smtClean="0">
              <a:solidFill>
                <a:schemeClr val="bg1">
                  <a:lumMod val="75000"/>
                </a:schemeClr>
              </a:solidFill>
            </a:endParaRPr>
          </a:p>
          <a:p>
            <a:r>
              <a:rPr lang="en-US" strike="sngStrike" dirty="0" smtClean="0">
                <a:solidFill>
                  <a:schemeClr val="bg1">
                    <a:lumMod val="75000"/>
                  </a:schemeClr>
                </a:solidFill>
              </a:rPr>
              <a:t>URL: https://commons.wikimedia.org/wiki/File:Monarch_butterfly_Caterpillar.jpg</a:t>
            </a:r>
          </a:p>
          <a:p>
            <a:r>
              <a:rPr lang="en-US" strike="sngStrike" dirty="0" smtClean="0">
                <a:solidFill>
                  <a:schemeClr val="bg1">
                    <a:lumMod val="75000"/>
                  </a:schemeClr>
                </a:solidFill>
              </a:rPr>
              <a:t>Attribution: Victor </a:t>
            </a:r>
            <a:r>
              <a:rPr lang="en-US" strike="sngStrike" dirty="0" err="1" smtClean="0">
                <a:solidFill>
                  <a:schemeClr val="bg1">
                    <a:lumMod val="75000"/>
                  </a:schemeClr>
                </a:solidFill>
              </a:rPr>
              <a:t>Korniyenko</a:t>
            </a:r>
            <a:r>
              <a:rPr lang="en-US" strike="sngStrike" dirty="0" smtClean="0">
                <a:solidFill>
                  <a:schemeClr val="bg1">
                    <a:lumMod val="75000"/>
                  </a:schemeClr>
                </a:solidFill>
              </a:rPr>
              <a:t> [CC BY-SA 3.0 (https://creativecommons.org/licenses/by-sa/3.0)]</a:t>
            </a: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smtClean="0"/>
              <a:t>Monarch Butterfly </a:t>
            </a:r>
            <a:r>
              <a:rPr lang="en-US" b="0" dirty="0" err="1" smtClean="0"/>
              <a:t>Danaus</a:t>
            </a:r>
            <a:r>
              <a:rPr lang="en-US" b="0" dirty="0" smtClean="0"/>
              <a:t> </a:t>
            </a:r>
            <a:r>
              <a:rPr lang="en-US" b="0" dirty="0" err="1" smtClean="0"/>
              <a:t>plexippus</a:t>
            </a:r>
            <a:r>
              <a:rPr lang="en-US" b="0" dirty="0" smtClean="0"/>
              <a:t> Male</a:t>
            </a:r>
            <a:r>
              <a:rPr lang="en-US" baseline="0" dirty="0" smtClean="0"/>
              <a:t>”</a:t>
            </a:r>
          </a:p>
          <a:p>
            <a:r>
              <a:rPr lang="en-US" baseline="0" dirty="0" smtClean="0"/>
              <a:t>URL: https://commons.wikimedia.org/wiki/File:Monarch_Butterfly_Danaus_plexippus_Male_2664px.jpg</a:t>
            </a:r>
          </a:p>
          <a:p>
            <a:r>
              <a:rPr lang="en-US" baseline="0" dirty="0" smtClean="0"/>
              <a:t>Attribution: © Derek Ramsey / derekramsey.com</a:t>
            </a:r>
          </a:p>
          <a:p>
            <a:endParaRPr lang="en-US" dirty="0" smtClean="0"/>
          </a:p>
          <a:p>
            <a:endParaRPr lang="en-US" dirty="0" smtClean="0"/>
          </a:p>
          <a:p>
            <a:r>
              <a:rPr lang="en-US" dirty="0" smtClean="0"/>
              <a:t>Image,””</a:t>
            </a:r>
          </a:p>
          <a:p>
            <a:r>
              <a:rPr lang="en-US" dirty="0" smtClean="0"/>
              <a:t>URL:</a:t>
            </a:r>
          </a:p>
          <a:p>
            <a:r>
              <a:rPr lang="en-US" dirty="0" smtClean="0"/>
              <a:t>Attribution: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177</a:t>
            </a:fld>
            <a:endParaRPr lang="en-US"/>
          </a:p>
        </p:txBody>
      </p:sp>
    </p:spTree>
    <p:extLst>
      <p:ext uri="{BB962C8B-B14F-4D97-AF65-F5344CB8AC3E}">
        <p14:creationId xmlns:p14="http://schemas.microsoft.com/office/powerpoint/2010/main" val="273169210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Here we step quickly through the Monarch</a:t>
            </a:r>
            <a:r>
              <a:rPr lang="en-US" baseline="0" dirty="0" smtClean="0"/>
              <a:t> butterfly’s life cycle, problematizing what happens during the drastic metamorphosis between the juvenile caterpillar and the adult butterfly.</a:t>
            </a:r>
            <a:endParaRPr lang="en-US" dirty="0" smtClean="0"/>
          </a:p>
          <a:p>
            <a:endParaRPr lang="en-US" dirty="0" smtClean="0"/>
          </a:p>
          <a:p>
            <a:r>
              <a:rPr lang="en-US" dirty="0" smtClean="0"/>
              <a:t>SOURCES:</a:t>
            </a:r>
          </a:p>
          <a:p>
            <a:r>
              <a:rPr lang="en-US" strike="noStrike" dirty="0" smtClean="0">
                <a:solidFill>
                  <a:schemeClr val="bg1">
                    <a:lumMod val="75000"/>
                  </a:schemeClr>
                </a:solidFill>
              </a:rPr>
              <a:t>Image, “Monarch</a:t>
            </a:r>
            <a:r>
              <a:rPr lang="en-US" strike="noStrike" baseline="0" dirty="0" smtClean="0">
                <a:solidFill>
                  <a:schemeClr val="bg1">
                    <a:lumMod val="75000"/>
                  </a:schemeClr>
                </a:solidFill>
              </a:rPr>
              <a:t> Egg</a:t>
            </a:r>
            <a:r>
              <a:rPr lang="en-US" strike="noStrike" dirty="0" smtClean="0">
                <a:solidFill>
                  <a:schemeClr val="bg1">
                    <a:lumMod val="75000"/>
                  </a:schemeClr>
                </a:solidFill>
              </a:rPr>
              <a:t>”</a:t>
            </a:r>
          </a:p>
          <a:p>
            <a:r>
              <a:rPr lang="en-US" strike="noStrike" dirty="0" smtClean="0">
                <a:solidFill>
                  <a:schemeClr val="bg1">
                    <a:lumMod val="75000"/>
                  </a:schemeClr>
                </a:solidFill>
              </a:rPr>
              <a:t>URL: https://pixnio.com/fauna-animals/insects-and-bugs/butterflies-and-moths-pictures/monarch-butterfly/monarch-butterfly-egg-hatch-baby-caterpillar#</a:t>
            </a:r>
          </a:p>
          <a:p>
            <a:r>
              <a:rPr lang="en-US" strike="noStrike" dirty="0" smtClean="0">
                <a:solidFill>
                  <a:schemeClr val="bg1">
                    <a:lumMod val="75000"/>
                  </a:schemeClr>
                </a:solidFill>
              </a:rPr>
              <a:t>Attribution: No</a:t>
            </a:r>
            <a:r>
              <a:rPr lang="en-US" strike="noStrike" baseline="0" dirty="0" smtClean="0">
                <a:solidFill>
                  <a:schemeClr val="bg1">
                    <a:lumMod val="75000"/>
                  </a:schemeClr>
                </a:solidFill>
              </a:rPr>
              <a:t> attribution required, image found via</a:t>
            </a:r>
            <a:r>
              <a:rPr lang="en-US" strike="noStrike" dirty="0" smtClean="0">
                <a:solidFill>
                  <a:schemeClr val="bg1">
                    <a:lumMod val="75000"/>
                  </a:schemeClr>
                </a:solidFill>
              </a:rPr>
              <a:t> </a:t>
            </a:r>
            <a:r>
              <a:rPr lang="en-US" strike="noStrike" dirty="0" err="1" smtClean="0">
                <a:solidFill>
                  <a:schemeClr val="bg1">
                    <a:lumMod val="75000"/>
                  </a:schemeClr>
                </a:solidFill>
              </a:rPr>
              <a:t>Pixnio</a:t>
            </a:r>
            <a:r>
              <a:rPr lang="en-US" strike="noStrike" dirty="0" smtClean="0">
                <a:solidFill>
                  <a:schemeClr val="bg1">
                    <a:lumMod val="75000"/>
                  </a:schemeClr>
                </a:solidFill>
              </a:rPr>
              <a:t>,</a:t>
            </a:r>
            <a:r>
              <a:rPr lang="en-US" strike="noStrike" baseline="0" dirty="0" smtClean="0">
                <a:solidFill>
                  <a:schemeClr val="bg1">
                    <a:lumMod val="75000"/>
                  </a:schemeClr>
                </a:solidFill>
              </a:rPr>
              <a:t> CC0.</a:t>
            </a:r>
            <a:endParaRPr lang="en-US" strike="noStrike" dirty="0" smtClean="0">
              <a:solidFill>
                <a:schemeClr val="bg1">
                  <a:lumMod val="75000"/>
                </a:schemeClr>
              </a:solidFill>
            </a:endParaRPr>
          </a:p>
          <a:p>
            <a:endParaRPr lang="en-US" strike="noStrike" dirty="0" smtClean="0">
              <a:solidFill>
                <a:schemeClr val="bg1">
                  <a:lumMod val="75000"/>
                </a:schemeClr>
              </a:solidFill>
            </a:endParaRPr>
          </a:p>
          <a:p>
            <a:r>
              <a:rPr lang="en-US" strike="noStrike" dirty="0" smtClean="0">
                <a:solidFill>
                  <a:schemeClr val="bg1">
                    <a:lumMod val="75000"/>
                  </a:schemeClr>
                </a:solidFill>
              </a:rPr>
              <a:t>Image,</a:t>
            </a:r>
            <a:r>
              <a:rPr lang="en-US" strike="noStrike" baseline="0" dirty="0" smtClean="0">
                <a:solidFill>
                  <a:schemeClr val="bg1">
                    <a:lumMod val="75000"/>
                  </a:schemeClr>
                </a:solidFill>
              </a:rPr>
              <a:t> “</a:t>
            </a:r>
            <a:r>
              <a:rPr lang="en-US" strike="noStrike" dirty="0" smtClean="0">
                <a:solidFill>
                  <a:schemeClr val="bg1">
                    <a:lumMod val="75000"/>
                  </a:schemeClr>
                </a:solidFill>
              </a:rPr>
              <a:t>Monarch caterpillar 3”</a:t>
            </a:r>
          </a:p>
          <a:p>
            <a:r>
              <a:rPr lang="en-US" strike="noStrike" dirty="0" smtClean="0">
                <a:solidFill>
                  <a:schemeClr val="bg1">
                    <a:lumMod val="75000"/>
                  </a:schemeClr>
                </a:solidFill>
              </a:rPr>
              <a:t>URL: https://commons.wikimedia.org/wiki/File:Monarch_caterpillar_3_(42248005090).jpg</a:t>
            </a:r>
          </a:p>
          <a:p>
            <a:r>
              <a:rPr lang="en-US" strike="noStrike" dirty="0" smtClean="0">
                <a:solidFill>
                  <a:schemeClr val="bg1">
                    <a:lumMod val="75000"/>
                  </a:schemeClr>
                </a:solidFill>
              </a:rPr>
              <a:t>Attribution: Will Brown [CC BY 2.0 (https://creativecommons.org/licenses/by/2.0)]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smtClean="0"/>
              <a:t>Monarch In May</a:t>
            </a:r>
            <a:r>
              <a:rPr lang="en-US" dirty="0" smtClean="0"/>
              <a:t>”</a:t>
            </a:r>
          </a:p>
          <a:p>
            <a:r>
              <a:rPr lang="en-US" dirty="0" smtClean="0"/>
              <a:t>URL: https://commons.wikimedia.org/wiki/File:Monarch_In_May.jpg</a:t>
            </a:r>
          </a:p>
          <a:p>
            <a:r>
              <a:rPr lang="en-US" dirty="0" smtClean="0"/>
              <a:t>Attribution: Kenneth Dwain Harrelson [CC BY-SA 3.0 (https://creativecommons.org/licenses/by-sa/3.0)]</a:t>
            </a:r>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178</a:t>
            </a:fld>
            <a:endParaRPr lang="en-US"/>
          </a:p>
        </p:txBody>
      </p:sp>
    </p:spTree>
    <p:extLst>
      <p:ext uri="{BB962C8B-B14F-4D97-AF65-F5344CB8AC3E}">
        <p14:creationId xmlns:p14="http://schemas.microsoft.com/office/powerpoint/2010/main" val="178780079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What happens</a:t>
            </a:r>
            <a:r>
              <a:rPr lang="en-US" baseline="0" dirty="0" smtClean="0"/>
              <a:t> during the pupation stage is obscured by the chrysalis.</a:t>
            </a:r>
            <a:endParaRPr lang="en-US" dirty="0" smtClean="0"/>
          </a:p>
          <a:p>
            <a:endParaRPr lang="en-US" dirty="0" smtClean="0"/>
          </a:p>
          <a:p>
            <a:r>
              <a:rPr lang="en-US" dirty="0" smtClean="0"/>
              <a:t>SOURCES:</a:t>
            </a:r>
          </a:p>
          <a:p>
            <a:r>
              <a:rPr lang="en-US" strike="noStrike" dirty="0" smtClean="0">
                <a:solidFill>
                  <a:schemeClr val="bg1">
                    <a:lumMod val="75000"/>
                  </a:schemeClr>
                </a:solidFill>
              </a:rPr>
              <a:t>Image, “Monarch</a:t>
            </a:r>
            <a:r>
              <a:rPr lang="en-US" strike="noStrike" baseline="0" dirty="0" smtClean="0">
                <a:solidFill>
                  <a:schemeClr val="bg1">
                    <a:lumMod val="75000"/>
                  </a:schemeClr>
                </a:solidFill>
              </a:rPr>
              <a:t> Egg</a:t>
            </a:r>
            <a:r>
              <a:rPr lang="en-US" strike="noStrike" dirty="0" smtClean="0">
                <a:solidFill>
                  <a:schemeClr val="bg1">
                    <a:lumMod val="75000"/>
                  </a:schemeClr>
                </a:solidFill>
              </a:rPr>
              <a:t>”</a:t>
            </a:r>
          </a:p>
          <a:p>
            <a:r>
              <a:rPr lang="en-US" strike="noStrike" dirty="0" smtClean="0">
                <a:solidFill>
                  <a:schemeClr val="bg1">
                    <a:lumMod val="75000"/>
                  </a:schemeClr>
                </a:solidFill>
              </a:rPr>
              <a:t>URL: https://pixnio.com/fauna-animals/insects-and-bugs/butterflies-and-moths-pictures/monarch-butterfly/monarch-butterfly-egg-hatch-baby-caterpillar#</a:t>
            </a:r>
          </a:p>
          <a:p>
            <a:r>
              <a:rPr lang="en-US" strike="noStrike" dirty="0" smtClean="0">
                <a:solidFill>
                  <a:schemeClr val="bg1">
                    <a:lumMod val="75000"/>
                  </a:schemeClr>
                </a:solidFill>
              </a:rPr>
              <a:t>Attribution: No</a:t>
            </a:r>
            <a:r>
              <a:rPr lang="en-US" strike="noStrike" baseline="0" dirty="0" smtClean="0">
                <a:solidFill>
                  <a:schemeClr val="bg1">
                    <a:lumMod val="75000"/>
                  </a:schemeClr>
                </a:solidFill>
              </a:rPr>
              <a:t> attribution required, image found via</a:t>
            </a:r>
            <a:r>
              <a:rPr lang="en-US" strike="noStrike" dirty="0" smtClean="0">
                <a:solidFill>
                  <a:schemeClr val="bg1">
                    <a:lumMod val="75000"/>
                  </a:schemeClr>
                </a:solidFill>
              </a:rPr>
              <a:t> </a:t>
            </a:r>
            <a:r>
              <a:rPr lang="en-US" strike="noStrike" dirty="0" err="1" smtClean="0">
                <a:solidFill>
                  <a:schemeClr val="bg1">
                    <a:lumMod val="75000"/>
                  </a:schemeClr>
                </a:solidFill>
              </a:rPr>
              <a:t>Pixnio</a:t>
            </a:r>
            <a:r>
              <a:rPr lang="en-US" strike="noStrike" dirty="0" smtClean="0">
                <a:solidFill>
                  <a:schemeClr val="bg1">
                    <a:lumMod val="75000"/>
                  </a:schemeClr>
                </a:solidFill>
              </a:rPr>
              <a:t>,</a:t>
            </a:r>
            <a:r>
              <a:rPr lang="en-US" strike="noStrike" baseline="0" dirty="0" smtClean="0">
                <a:solidFill>
                  <a:schemeClr val="bg1">
                    <a:lumMod val="75000"/>
                  </a:schemeClr>
                </a:solidFill>
              </a:rPr>
              <a:t> CC0.</a:t>
            </a:r>
            <a:endParaRPr lang="en-US" strike="noStrike" dirty="0" smtClean="0">
              <a:solidFill>
                <a:schemeClr val="bg1">
                  <a:lumMod val="75000"/>
                </a:schemeClr>
              </a:solidFill>
            </a:endParaRPr>
          </a:p>
          <a:p>
            <a:endParaRPr lang="en-US" strike="noStrike" dirty="0" smtClean="0">
              <a:solidFill>
                <a:schemeClr val="bg1">
                  <a:lumMod val="75000"/>
                </a:schemeClr>
              </a:solidFill>
            </a:endParaRPr>
          </a:p>
          <a:p>
            <a:r>
              <a:rPr lang="en-US" strike="noStrike" dirty="0" smtClean="0">
                <a:solidFill>
                  <a:schemeClr val="bg1">
                    <a:lumMod val="75000"/>
                  </a:schemeClr>
                </a:solidFill>
              </a:rPr>
              <a:t>Image,</a:t>
            </a:r>
            <a:r>
              <a:rPr lang="en-US" strike="noStrike" baseline="0" dirty="0" smtClean="0">
                <a:solidFill>
                  <a:schemeClr val="bg1">
                    <a:lumMod val="75000"/>
                  </a:schemeClr>
                </a:solidFill>
              </a:rPr>
              <a:t> “</a:t>
            </a:r>
            <a:r>
              <a:rPr lang="en-US" strike="noStrike" dirty="0" smtClean="0">
                <a:solidFill>
                  <a:schemeClr val="bg1">
                    <a:lumMod val="75000"/>
                  </a:schemeClr>
                </a:solidFill>
              </a:rPr>
              <a:t>Monarch caterpillar 3”</a:t>
            </a:r>
          </a:p>
          <a:p>
            <a:r>
              <a:rPr lang="en-US" strike="noStrike" dirty="0" smtClean="0">
                <a:solidFill>
                  <a:schemeClr val="bg1">
                    <a:lumMod val="75000"/>
                  </a:schemeClr>
                </a:solidFill>
              </a:rPr>
              <a:t>URL: https://commons.wikimedia.org/wiki/File:Monarch_caterpillar_3_(42248005090).jpg</a:t>
            </a:r>
          </a:p>
          <a:p>
            <a:r>
              <a:rPr lang="en-US" strike="noStrike" dirty="0" smtClean="0">
                <a:solidFill>
                  <a:schemeClr val="bg1">
                    <a:lumMod val="75000"/>
                  </a:schemeClr>
                </a:solidFill>
              </a:rPr>
              <a:t>Attribution: Will Brown [CC BY 2.0 (https://creativecommons.org/licenses/by/2.0)]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smtClean="0"/>
              <a:t>Monarch In May</a:t>
            </a:r>
            <a:r>
              <a:rPr lang="en-US" dirty="0" smtClean="0"/>
              <a:t>”</a:t>
            </a:r>
          </a:p>
          <a:p>
            <a:r>
              <a:rPr lang="en-US" dirty="0" smtClean="0"/>
              <a:t>URL: https://commons.wikimedia.org/wiki/File:Monarch_In_May.jpg</a:t>
            </a:r>
          </a:p>
          <a:p>
            <a:r>
              <a:rPr lang="en-US" dirty="0" smtClean="0"/>
              <a:t>Attribution: Kenneth Dwain Harrelson [CC BY-SA 3.0 (https://creativecommons.org/licenses/by-sa/3.0)]</a:t>
            </a:r>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179</a:t>
            </a:fld>
            <a:endParaRPr lang="en-US"/>
          </a:p>
        </p:txBody>
      </p:sp>
    </p:spTree>
    <p:extLst>
      <p:ext uri="{BB962C8B-B14F-4D97-AF65-F5344CB8AC3E}">
        <p14:creationId xmlns:p14="http://schemas.microsoft.com/office/powerpoint/2010/main" val="6099138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ea typeface="ＭＳ Ｐゴシック" charset="-128"/>
              </a:rPr>
              <a:t>You</a:t>
            </a:r>
            <a:r>
              <a:rPr lang="en-US" altLang="en-US" b="1" baseline="0" dirty="0" smtClean="0">
                <a:ea typeface="ＭＳ Ｐゴシック" charset="-128"/>
              </a:rPr>
              <a:t> don’t need to show this slide necessarily. </a:t>
            </a:r>
            <a:r>
              <a:rPr lang="en-US" altLang="en-US" baseline="0" dirty="0" smtClean="0">
                <a:ea typeface="ＭＳ Ｐゴシック" charset="-128"/>
              </a:rPr>
              <a:t>The first move for this unit is to work together with students to recognize or define the phenomenon. What you choose to do here will largely depend on which phenomenon you chose to observe over the past few weeks in preparation for this triangle.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Consider supplementing or</a:t>
            </a:r>
            <a:r>
              <a:rPr lang="en-US" altLang="en-US" baseline="0" dirty="0" smtClean="0">
                <a:ea typeface="ＭＳ Ｐゴシック" charset="-128"/>
              </a:rPr>
              <a:t> substituting using the </a:t>
            </a:r>
            <a:r>
              <a:rPr lang="en-US" altLang="en-US" dirty="0" smtClean="0">
                <a:ea typeface="ＭＳ Ｐゴシック" charset="-128"/>
              </a:rPr>
              <a:t>90 second video on human embryonic</a:t>
            </a:r>
            <a:r>
              <a:rPr lang="en-US" altLang="en-US" baseline="0" dirty="0" smtClean="0">
                <a:ea typeface="ＭＳ Ｐゴシック" charset="-128"/>
              </a:rPr>
              <a:t> development linked to this slide. This </a:t>
            </a:r>
            <a:r>
              <a:rPr lang="en-US" altLang="en-US" dirty="0" smtClean="0">
                <a:ea typeface="ＭＳ Ｐゴシック" charset="-128"/>
              </a:rPr>
              <a:t>can provide a phenomenon if you don’t do any of the wet labs. TURN</a:t>
            </a:r>
            <a:r>
              <a:rPr lang="en-US" altLang="en-US" baseline="0" dirty="0" smtClean="0">
                <a:ea typeface="ＭＳ Ｐゴシック" charset="-128"/>
              </a:rPr>
              <a:t> OFF SOUND AND HIDE UNTIL YOU START THE VIDEO</a:t>
            </a:r>
            <a:r>
              <a:rPr lang="is-IS" altLang="en-US" baseline="0" dirty="0" smtClean="0">
                <a:ea typeface="ＭＳ Ｐゴシック" charset="-128"/>
              </a:rPr>
              <a:t>…otherwise it gives away that what we are seeing is differentiation, a term we do not want to cover until later when we are building the model.</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Medaka (no longer available at Carolina Biological) can be ordered at: Aquatic Research Organisms (https://www.arofish.us/pricelist.html) as of March 2019.</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Carolina Biological offers an alternative: Zebrafish eggs. Please peruse customer reviews and educate your self about the care and equipment needed to care for any live animals before purchasing them.</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SOURCES:</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 “Fish Eggs Clipart #18“</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(https://requestreduce.org/categories/fish-eggs-clipart.html#overlayGallery9_post_17318_fish-eggs-clipart.gif)</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No attribution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a:t>
            </a:r>
            <a:r>
              <a:rPr lang="en-US" dirty="0" err="1" smtClean="0"/>
              <a:t>Medaka</a:t>
            </a:r>
            <a:r>
              <a:rPr lang="en-US" dirty="0" smtClean="0"/>
              <a:t> (HNI)</a:t>
            </a:r>
            <a:r>
              <a:rPr lang="is-IS" altLang="en-US" baseline="0" dirty="0" smtClean="0">
                <a:ea typeface="ＭＳ Ｐゴシック" charset="-128"/>
              </a:rPr>
              <a:t>“ [the cartoon graphic]</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(https://commons.wikimedia.org/wiki/File:201410_Medaka_HNI.png)</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By DBCLS </a:t>
            </a:r>
            <a:r>
              <a:rPr lang="ja-JP" altLang="en-US" baseline="0" dirty="0" smtClean="0">
                <a:ea typeface="ＭＳ Ｐゴシック" charset="-128"/>
              </a:rPr>
              <a:t>統合</a:t>
            </a:r>
            <a:r>
              <a:rPr lang="is-IS" altLang="en-US" baseline="0" dirty="0" smtClean="0">
                <a:ea typeface="ＭＳ Ｐゴシック" charset="-128"/>
              </a:rPr>
              <a:t>TV [CC BY 4.0 (https://creativecommons.org/licenses/by/4.0)]</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a:t>
            </a:r>
            <a:r>
              <a:rPr lang="en-US" b="0" dirty="0" smtClean="0"/>
              <a:t>Kitano </a:t>
            </a:r>
            <a:r>
              <a:rPr lang="en-US" b="0" dirty="0" err="1" smtClean="0"/>
              <a:t>Medaka</a:t>
            </a:r>
            <a:r>
              <a:rPr lang="en-US" b="0" dirty="0" smtClean="0"/>
              <a:t> Male</a:t>
            </a:r>
            <a:r>
              <a:rPr lang="is-I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(https://commons.wikimedia.org/wiki/File:Kitano_Medaka_Male_by_Hino,_Tokyo.jpg)</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By </a:t>
            </a:r>
            <a:r>
              <a:rPr lang="pl-PL" altLang="en-US" baseline="0" dirty="0" smtClean="0">
                <a:ea typeface="ＭＳ Ｐゴシック" charset="-128"/>
              </a:rPr>
              <a:t>根川孝太郎 (Kotaro Negawa) [CC BY-SA 3.0 (https://creativecommons.org/licenses/by-sa/3.0)]</a:t>
            </a: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a:t>
            </a:r>
            <a:r>
              <a:rPr lang="en-US" altLang="en-US" b="0" baseline="0" dirty="0" smtClean="0">
                <a:ea typeface="ＭＳ Ｐゴシック" charset="-128"/>
              </a:rPr>
              <a:t>“</a:t>
            </a:r>
            <a:r>
              <a:rPr lang="en-US" b="0" dirty="0" smtClean="0"/>
              <a:t>Kitano </a:t>
            </a:r>
            <a:r>
              <a:rPr lang="en-US" b="0" dirty="0" err="1" smtClean="0"/>
              <a:t>Medaka</a:t>
            </a:r>
            <a:r>
              <a:rPr lang="en-US" b="0" dirty="0" smtClean="0"/>
              <a:t> female”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(https://commons.wikimedia.org/wiki/File:Kitano_Medaka_female_by_Hino,_Tokyo.jpg)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By </a:t>
            </a:r>
            <a:r>
              <a:rPr lang="pl-PL" altLang="en-US" b="0" baseline="0" dirty="0" smtClean="0">
                <a:ea typeface="ＭＳ Ｐゴシック" charset="-128"/>
              </a:rPr>
              <a:t>根川孝太郎 (Kotaro Negawa) [CC BY-SA 4.0 (https://creativecommons.org/licenses/by-sa/4.0)]</a:t>
            </a:r>
            <a:endParaRPr lang="en-US" altLang="en-US" b="0"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b="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i="0" baseline="0" dirty="0" smtClean="0">
                <a:ea typeface="ＭＳ Ｐゴシック" charset="-128"/>
              </a:rPr>
              <a:t>Image, “</a:t>
            </a:r>
            <a:r>
              <a:rPr lang="en-US" dirty="0" smtClean="0"/>
              <a:t>Astronomical and astrological symbol of the planet Mars, alchemical symbol of iron, gender symbol for male, and symbol of the Greek god Ares and the Roman god Mars. Also at Unicode U+2642 (♂).</a:t>
            </a:r>
            <a:r>
              <a:rPr lang="is-IS" altLang="en-US" i="0"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i="0" baseline="0" dirty="0" smtClean="0">
                <a:ea typeface="ＭＳ Ｐゴシック" charset="-128"/>
              </a:rPr>
              <a:t>(https://commons.wikimedia.org/wiki/File:Mars_symbol.svg)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i="0" baseline="0" dirty="0" smtClean="0">
                <a:ea typeface="ＭＳ Ｐゴシック" charset="-128"/>
              </a:rPr>
              <a:t>This vector image was created with </a:t>
            </a:r>
            <a:r>
              <a:rPr lang="en-US" altLang="en-US" i="0" baseline="0" dirty="0" err="1" smtClean="0">
                <a:ea typeface="ＭＳ Ｐゴシック" charset="-128"/>
              </a:rPr>
              <a:t>Inkscape</a:t>
            </a:r>
            <a:r>
              <a:rPr lang="en-US" altLang="en-US" i="0" baseline="0" dirty="0" smtClean="0">
                <a:ea typeface="ＭＳ Ｐゴシック" charset="-128"/>
              </a:rPr>
              <a:t> by Lexicon, and then manually replaced by </a:t>
            </a:r>
            <a:r>
              <a:rPr lang="en-US" altLang="en-US" i="0" baseline="0" dirty="0" err="1" smtClean="0">
                <a:ea typeface="ＭＳ Ｐゴシック" charset="-128"/>
              </a:rPr>
              <a:t>sarang</a:t>
            </a:r>
            <a:r>
              <a:rPr lang="en-US" altLang="en-US" i="0" baseline="0" dirty="0" smtClean="0">
                <a:ea typeface="ＭＳ Ｐゴシック" charset="-128"/>
              </a:rPr>
              <a:t>. [Public domain]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 “</a:t>
            </a:r>
            <a:r>
              <a:rPr lang="en-US" dirty="0" smtClean="0"/>
              <a:t>Astronomical and astrological symbol of planet Venus, alchemical symbol of copper, gender symbol for female, and symbol of the Greek goddess Aphrodite and the Roman goddess Venus. Also found at Unicode U+2640 (♀).”</a:t>
            </a: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(https://commons.wikimedia.org/wiki/File:Venus_symbol.svg)</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By </a:t>
            </a:r>
            <a:r>
              <a:rPr lang="en-US" altLang="en-US" baseline="0" dirty="0" smtClean="0">
                <a:ea typeface="ＭＳ Ｐゴシック" charset="-128"/>
              </a:rPr>
              <a:t>Kyle the hacker [Public domain]</a:t>
            </a: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17</a:t>
            </a:fld>
            <a:endParaRPr lang="en-US" altLang="en-US"/>
          </a:p>
        </p:txBody>
      </p:sp>
    </p:spTree>
    <p:extLst>
      <p:ext uri="{BB962C8B-B14F-4D97-AF65-F5344CB8AC3E}">
        <p14:creationId xmlns:p14="http://schemas.microsoft.com/office/powerpoint/2010/main" val="364905839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So, what does happen inside the chrysalis? Can we explain the mid-life reorganization of the caterpillar</a:t>
            </a:r>
            <a:r>
              <a:rPr lang="en-US" baseline="0" dirty="0" smtClean="0"/>
              <a:t> using our model for growth and development? Challenge the students to do so. If you are planning to use this as a summative assessment, create a clear rubric that prompts students to use as much of the model as they can. There will be unexplained portions of this phenomenon, so decide how you will assess student ability to recognize the holes in the explanation. Perhaps students are required to generate a couple of questions that point to missing pieces of the model. Whatever you do, highlight the utility of the model for students rather than teaching the full explanation for how tissue is reorganized and reconstructed during metamorphosis.</a:t>
            </a:r>
          </a:p>
          <a:p>
            <a:endParaRPr lang="en-US" baseline="0" dirty="0" smtClean="0"/>
          </a:p>
          <a:p>
            <a:r>
              <a:rPr lang="en-US" dirty="0" smtClean="0"/>
              <a:t>There</a:t>
            </a:r>
            <a:r>
              <a:rPr lang="en-US" baseline="0" dirty="0" smtClean="0"/>
              <a:t> are some great resources showing the entire lifecycle and some nice images of the caterpillar “becoming” the pupa. (The pupal “skin” that hardens to form the chrysalis forms underneath the caterpillar’s skin. When the caterpillar molts one last time, shedding it’s stripped outer-covering, the bright green skin underneath is revealed.) For example, check out: https://www.ourhabitatgarden.org/creatures/monarchs-life-caterpillar.html or simply search for images of caterpillar to pupa transition and follow the links.</a:t>
            </a:r>
            <a:endParaRPr lang="en-US" dirty="0" smtClean="0"/>
          </a:p>
          <a:p>
            <a:endParaRPr lang="en-US" dirty="0" smtClean="0"/>
          </a:p>
          <a:p>
            <a:r>
              <a:rPr lang="en-US" dirty="0" smtClean="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err="1" smtClean="0"/>
              <a:t>Danaus</a:t>
            </a:r>
            <a:r>
              <a:rPr lang="en-US" b="0" dirty="0" smtClean="0"/>
              <a:t> </a:t>
            </a:r>
            <a:r>
              <a:rPr lang="en-US" b="0" dirty="0" err="1" smtClean="0"/>
              <a:t>plexippus</a:t>
            </a:r>
            <a:r>
              <a:rPr lang="en-US" b="0" dirty="0" smtClean="0"/>
              <a:t> caterpillar on milkweed</a:t>
            </a:r>
            <a:r>
              <a:rPr lang="en-US" baseline="0" dirty="0" smtClean="0"/>
              <a:t>”</a:t>
            </a:r>
          </a:p>
          <a:p>
            <a:r>
              <a:rPr lang="en-US" baseline="0" dirty="0" smtClean="0"/>
              <a:t>URL: https://commons.wikimedia.org/wiki/File:Danaus_plexippus_caterpillar_on_milkweed.jpg</a:t>
            </a:r>
          </a:p>
          <a:p>
            <a:r>
              <a:rPr lang="en-US" baseline="0" dirty="0" smtClean="0"/>
              <a:t>Attribution: Captain-tucker [CC BY-SA 3.0 (https://creativecommons.org/licenses/by-sa/3.0)]</a:t>
            </a:r>
          </a:p>
          <a:p>
            <a:endParaRPr lang="en-US" dirty="0" smtClean="0"/>
          </a:p>
          <a:p>
            <a:r>
              <a:rPr lang="en-US" strike="noStrike" dirty="0" smtClean="0">
                <a:solidFill>
                  <a:schemeClr val="bg1">
                    <a:lumMod val="75000"/>
                  </a:schemeClr>
                </a:solidFill>
              </a:rPr>
              <a:t>Image, “</a:t>
            </a:r>
            <a:r>
              <a:rPr lang="en-US" dirty="0" smtClean="0"/>
              <a:t>A few hours later the chrysalis now has a smooth, hard wax-like casing. It is a lovely jade green </a:t>
            </a:r>
            <a:r>
              <a:rPr lang="en-US" dirty="0" err="1" smtClean="0"/>
              <a:t>colour</a:t>
            </a:r>
            <a:r>
              <a:rPr lang="en-US" dirty="0" smtClean="0"/>
              <a:t> with gold spots, hence the name 'chrysalis', from the </a:t>
            </a:r>
            <a:r>
              <a:rPr lang="en-US" dirty="0" err="1" smtClean="0"/>
              <a:t>greek</a:t>
            </a:r>
            <a:r>
              <a:rPr lang="en-US" dirty="0" smtClean="0"/>
              <a:t> word '</a:t>
            </a:r>
            <a:r>
              <a:rPr lang="en-US" dirty="0" err="1" smtClean="0"/>
              <a:t>chrysos</a:t>
            </a:r>
            <a:r>
              <a:rPr lang="en-US" dirty="0" smtClean="0"/>
              <a:t>' for gold.</a:t>
            </a:r>
            <a:r>
              <a:rPr lang="en-US" strike="noStrike" dirty="0" smtClean="0">
                <a:solidFill>
                  <a:schemeClr val="bg1">
                    <a:lumMod val="75000"/>
                  </a:schemeClr>
                </a:solidFill>
              </a:rPr>
              <a:t>”</a:t>
            </a:r>
          </a:p>
          <a:p>
            <a:r>
              <a:rPr lang="en-US" strike="noStrike" dirty="0" smtClean="0">
                <a:solidFill>
                  <a:schemeClr val="bg1">
                    <a:lumMod val="75000"/>
                  </a:schemeClr>
                </a:solidFill>
              </a:rPr>
              <a:t>URL: https://commons.wikimedia.org/wiki/File:Monarch_Chrysalis_(5612179133).jpg</a:t>
            </a:r>
          </a:p>
          <a:p>
            <a:r>
              <a:rPr lang="en-US" strike="noStrike" dirty="0" smtClean="0">
                <a:solidFill>
                  <a:schemeClr val="bg1">
                    <a:lumMod val="75000"/>
                  </a:schemeClr>
                </a:solidFill>
              </a:rPr>
              <a:t>Attribution: Sid </a:t>
            </a:r>
            <a:r>
              <a:rPr lang="en-US" strike="noStrike" dirty="0" err="1" smtClean="0">
                <a:solidFill>
                  <a:schemeClr val="bg1">
                    <a:lumMod val="75000"/>
                  </a:schemeClr>
                </a:solidFill>
              </a:rPr>
              <a:t>Mosdell</a:t>
            </a:r>
            <a:r>
              <a:rPr lang="en-US" strike="noStrike" dirty="0" smtClean="0">
                <a:solidFill>
                  <a:schemeClr val="bg1">
                    <a:lumMod val="75000"/>
                  </a:schemeClr>
                </a:solidFill>
              </a:rPr>
              <a:t> from New Zealand [CC BY 2.0 (https://creativecommons.org/licenses/by/2.0)]</a:t>
            </a:r>
          </a:p>
          <a:p>
            <a:endParaRPr lang="en-US" strike="noStrike" dirty="0" smtClean="0">
              <a:solidFill>
                <a:schemeClr val="bg1">
                  <a:lumMod val="75000"/>
                </a:schemeClr>
              </a:solidFill>
            </a:endParaRPr>
          </a:p>
          <a:p>
            <a:r>
              <a:rPr lang="en-US" strike="noStrike" dirty="0" smtClean="0">
                <a:solidFill>
                  <a:schemeClr val="bg1">
                    <a:lumMod val="75000"/>
                  </a:schemeClr>
                </a:solidFill>
              </a:rPr>
              <a:t>Image,</a:t>
            </a:r>
            <a:r>
              <a:rPr lang="en-US" strike="noStrike" baseline="0" dirty="0" smtClean="0">
                <a:solidFill>
                  <a:schemeClr val="bg1">
                    <a:lumMod val="75000"/>
                  </a:schemeClr>
                </a:solidFill>
              </a:rPr>
              <a:t> “</a:t>
            </a:r>
            <a:r>
              <a:rPr lang="en-US" dirty="0" smtClean="0"/>
              <a:t>Monarch Butterfly (</a:t>
            </a:r>
            <a:r>
              <a:rPr lang="en-US" i="1" dirty="0" err="1" smtClean="0"/>
              <a:t>Danaus</a:t>
            </a:r>
            <a:r>
              <a:rPr lang="en-US" i="1" dirty="0" smtClean="0"/>
              <a:t> </a:t>
            </a:r>
            <a:r>
              <a:rPr lang="en-US" i="1" dirty="0" err="1" smtClean="0"/>
              <a:t>plexippus</a:t>
            </a:r>
            <a:r>
              <a:rPr lang="en-US" dirty="0" smtClean="0"/>
              <a:t>) Chrysalis. 6 January 2011</a:t>
            </a:r>
            <a:r>
              <a:rPr lang="en-US" strike="noStrike" dirty="0" smtClean="0">
                <a:solidFill>
                  <a:schemeClr val="bg1">
                    <a:lumMod val="75000"/>
                  </a:schemeClr>
                </a:solidFill>
              </a:rPr>
              <a:t>”</a:t>
            </a:r>
          </a:p>
          <a:p>
            <a:r>
              <a:rPr lang="en-US" strike="noStrike" dirty="0" smtClean="0">
                <a:solidFill>
                  <a:schemeClr val="bg1">
                    <a:lumMod val="75000"/>
                  </a:schemeClr>
                </a:solidFill>
              </a:rPr>
              <a:t>URL: https://commons.wikimedia.org/wiki/File:Monarch_Butterfly_(Danaus_plexippus)_Chrysalis.jpg</a:t>
            </a:r>
          </a:p>
          <a:p>
            <a:r>
              <a:rPr lang="en-US" strike="noStrike" dirty="0" smtClean="0">
                <a:solidFill>
                  <a:schemeClr val="bg1">
                    <a:lumMod val="75000"/>
                  </a:schemeClr>
                </a:solidFill>
              </a:rPr>
              <a:t>Attribution: </a:t>
            </a:r>
            <a:r>
              <a:rPr lang="en-US" strike="noStrike" dirty="0" err="1" smtClean="0">
                <a:solidFill>
                  <a:schemeClr val="bg1">
                    <a:lumMod val="75000"/>
                  </a:schemeClr>
                </a:solidFill>
              </a:rPr>
              <a:t>davidd</a:t>
            </a:r>
            <a:r>
              <a:rPr lang="en-US" strike="noStrike" dirty="0" smtClean="0">
                <a:solidFill>
                  <a:schemeClr val="bg1">
                    <a:lumMod val="75000"/>
                  </a:schemeClr>
                </a:solidFill>
              </a:rPr>
              <a:t> [CC BY 2.0 (https://creativecommons.org/licenses/by/2.0)]</a:t>
            </a:r>
          </a:p>
          <a:p>
            <a:endParaRPr lang="en-US" strike="noStrike" dirty="0" smtClean="0">
              <a:solidFill>
                <a:schemeClr val="bg1">
                  <a:lumMod val="75000"/>
                </a:schemeClr>
              </a:solidFill>
            </a:endParaRP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smtClean="0"/>
              <a:t>Monarch In May</a:t>
            </a:r>
            <a:r>
              <a:rPr lang="en-US" dirty="0" smtClean="0"/>
              <a:t>”</a:t>
            </a:r>
          </a:p>
          <a:p>
            <a:r>
              <a:rPr lang="en-US" dirty="0" smtClean="0"/>
              <a:t>URL: https://commons.wikimedia.org/wiki/File:Monarch_In_May.jpg</a:t>
            </a:r>
          </a:p>
          <a:p>
            <a:r>
              <a:rPr lang="en-US" dirty="0" smtClean="0"/>
              <a:t>Attribution: Kenneth Dwain Harrelson [CC BY-SA 3.0 (https://creativecommons.org/licenses/by-sa/3.0)]</a:t>
            </a:r>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180</a:t>
            </a:fld>
            <a:endParaRPr lang="en-US"/>
          </a:p>
        </p:txBody>
      </p:sp>
    </p:spTree>
    <p:extLst>
      <p:ext uri="{BB962C8B-B14F-4D97-AF65-F5344CB8AC3E}">
        <p14:creationId xmlns:p14="http://schemas.microsoft.com/office/powerpoint/2010/main" val="1958713589"/>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Ask</a:t>
            </a:r>
            <a:r>
              <a:rPr lang="en-US" baseline="0" dirty="0" smtClean="0"/>
              <a:t> students to use the class model for growth and development to explain the phenomenon of caterpillar metamorphosis. </a:t>
            </a:r>
            <a:endParaRPr lang="en-US" dirty="0" smtClean="0"/>
          </a:p>
          <a:p>
            <a:endParaRPr lang="en-US" dirty="0" smtClean="0"/>
          </a:p>
          <a:p>
            <a:r>
              <a:rPr lang="en-US" dirty="0" smtClean="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err="1" smtClean="0"/>
              <a:t>Danaus</a:t>
            </a:r>
            <a:r>
              <a:rPr lang="en-US" b="0" dirty="0" smtClean="0"/>
              <a:t> </a:t>
            </a:r>
            <a:r>
              <a:rPr lang="en-US" b="0" dirty="0" err="1" smtClean="0"/>
              <a:t>plexippus</a:t>
            </a:r>
            <a:r>
              <a:rPr lang="en-US" b="0" dirty="0" smtClean="0"/>
              <a:t> caterpillar on milkweed</a:t>
            </a:r>
            <a:r>
              <a:rPr lang="en-US" baseline="0" dirty="0" smtClean="0"/>
              <a:t>”</a:t>
            </a:r>
          </a:p>
          <a:p>
            <a:r>
              <a:rPr lang="en-US" baseline="0" dirty="0" smtClean="0"/>
              <a:t>URL: https://commons.wikimedia.org/wiki/File:Danaus_plexippus_caterpillar_on_milkweed.jpg</a:t>
            </a:r>
          </a:p>
          <a:p>
            <a:r>
              <a:rPr lang="en-US" baseline="0" dirty="0" smtClean="0"/>
              <a:t>Attribution: Captain-tucker [CC BY-SA 3.0 (https://creativecommons.org/licenses/by-sa/3.0)]</a:t>
            </a:r>
          </a:p>
          <a:p>
            <a:endParaRPr lang="en-US" dirty="0" smtClean="0"/>
          </a:p>
          <a:p>
            <a:r>
              <a:rPr lang="en-US" strike="noStrike" dirty="0" smtClean="0">
                <a:solidFill>
                  <a:schemeClr val="bg1">
                    <a:lumMod val="75000"/>
                  </a:schemeClr>
                </a:solidFill>
              </a:rPr>
              <a:t>Image, “</a:t>
            </a:r>
            <a:r>
              <a:rPr lang="en-US" dirty="0" smtClean="0"/>
              <a:t>A few hours later the chrysalis now has a smooth, hard wax-like casing. It is a lovely jade green </a:t>
            </a:r>
            <a:r>
              <a:rPr lang="en-US" dirty="0" err="1" smtClean="0"/>
              <a:t>colour</a:t>
            </a:r>
            <a:r>
              <a:rPr lang="en-US" dirty="0" smtClean="0"/>
              <a:t> with gold spots, hence the name 'chrysalis', from the </a:t>
            </a:r>
            <a:r>
              <a:rPr lang="en-US" dirty="0" err="1" smtClean="0"/>
              <a:t>greek</a:t>
            </a:r>
            <a:r>
              <a:rPr lang="en-US" dirty="0" smtClean="0"/>
              <a:t> word '</a:t>
            </a:r>
            <a:r>
              <a:rPr lang="en-US" dirty="0" err="1" smtClean="0"/>
              <a:t>chrysos</a:t>
            </a:r>
            <a:r>
              <a:rPr lang="en-US" dirty="0" smtClean="0"/>
              <a:t>' for gold.</a:t>
            </a:r>
            <a:r>
              <a:rPr lang="en-US" strike="noStrike" dirty="0" smtClean="0">
                <a:solidFill>
                  <a:schemeClr val="bg1">
                    <a:lumMod val="75000"/>
                  </a:schemeClr>
                </a:solidFill>
              </a:rPr>
              <a:t>”</a:t>
            </a:r>
          </a:p>
          <a:p>
            <a:r>
              <a:rPr lang="en-US" strike="noStrike" dirty="0" smtClean="0">
                <a:solidFill>
                  <a:schemeClr val="bg1">
                    <a:lumMod val="75000"/>
                  </a:schemeClr>
                </a:solidFill>
              </a:rPr>
              <a:t>URL: https://commons.wikimedia.org/wiki/File:Monarch_Chrysalis_(5612179133).jpg</a:t>
            </a:r>
          </a:p>
          <a:p>
            <a:r>
              <a:rPr lang="en-US" strike="noStrike" dirty="0" smtClean="0">
                <a:solidFill>
                  <a:schemeClr val="bg1">
                    <a:lumMod val="75000"/>
                  </a:schemeClr>
                </a:solidFill>
              </a:rPr>
              <a:t>Attribution: Sid </a:t>
            </a:r>
            <a:r>
              <a:rPr lang="en-US" strike="noStrike" dirty="0" err="1" smtClean="0">
                <a:solidFill>
                  <a:schemeClr val="bg1">
                    <a:lumMod val="75000"/>
                  </a:schemeClr>
                </a:solidFill>
              </a:rPr>
              <a:t>Mosdell</a:t>
            </a:r>
            <a:r>
              <a:rPr lang="en-US" strike="noStrike" dirty="0" smtClean="0">
                <a:solidFill>
                  <a:schemeClr val="bg1">
                    <a:lumMod val="75000"/>
                  </a:schemeClr>
                </a:solidFill>
              </a:rPr>
              <a:t> from New Zealand [CC BY 2.0 (https://creativecommons.org/licenses/by/2.0)]</a:t>
            </a:r>
          </a:p>
          <a:p>
            <a:endParaRPr lang="en-US" strike="noStrike" dirty="0" smtClean="0">
              <a:solidFill>
                <a:schemeClr val="bg1">
                  <a:lumMod val="75000"/>
                </a:schemeClr>
              </a:solidFill>
            </a:endParaRPr>
          </a:p>
          <a:p>
            <a:r>
              <a:rPr lang="en-US" strike="noStrike" dirty="0" smtClean="0">
                <a:solidFill>
                  <a:schemeClr val="bg1">
                    <a:lumMod val="75000"/>
                  </a:schemeClr>
                </a:solidFill>
              </a:rPr>
              <a:t>Image,</a:t>
            </a:r>
            <a:r>
              <a:rPr lang="en-US" strike="noStrike" baseline="0" dirty="0" smtClean="0">
                <a:solidFill>
                  <a:schemeClr val="bg1">
                    <a:lumMod val="75000"/>
                  </a:schemeClr>
                </a:solidFill>
              </a:rPr>
              <a:t> “</a:t>
            </a:r>
            <a:r>
              <a:rPr lang="en-US" dirty="0" smtClean="0"/>
              <a:t>Monarch Butterfly (</a:t>
            </a:r>
            <a:r>
              <a:rPr lang="en-US" i="1" dirty="0" err="1" smtClean="0"/>
              <a:t>Danaus</a:t>
            </a:r>
            <a:r>
              <a:rPr lang="en-US" i="1" dirty="0" smtClean="0"/>
              <a:t> </a:t>
            </a:r>
            <a:r>
              <a:rPr lang="en-US" i="1" dirty="0" err="1" smtClean="0"/>
              <a:t>plexippus</a:t>
            </a:r>
            <a:r>
              <a:rPr lang="en-US" dirty="0" smtClean="0"/>
              <a:t>) Chrysalis. 6 January 2011</a:t>
            </a:r>
            <a:r>
              <a:rPr lang="en-US" strike="noStrike" dirty="0" smtClean="0">
                <a:solidFill>
                  <a:schemeClr val="bg1">
                    <a:lumMod val="75000"/>
                  </a:schemeClr>
                </a:solidFill>
              </a:rPr>
              <a:t>”</a:t>
            </a:r>
          </a:p>
          <a:p>
            <a:r>
              <a:rPr lang="en-US" strike="noStrike" dirty="0" smtClean="0">
                <a:solidFill>
                  <a:schemeClr val="bg1">
                    <a:lumMod val="75000"/>
                  </a:schemeClr>
                </a:solidFill>
              </a:rPr>
              <a:t>URL: https://commons.wikimedia.org/wiki/File:Monarch_Butterfly_(Danaus_plexippus)_Chrysalis.jpg</a:t>
            </a:r>
          </a:p>
          <a:p>
            <a:r>
              <a:rPr lang="en-US" strike="noStrike" dirty="0" smtClean="0">
                <a:solidFill>
                  <a:schemeClr val="bg1">
                    <a:lumMod val="75000"/>
                  </a:schemeClr>
                </a:solidFill>
              </a:rPr>
              <a:t>Attribution: </a:t>
            </a:r>
            <a:r>
              <a:rPr lang="en-US" strike="noStrike" dirty="0" err="1" smtClean="0">
                <a:solidFill>
                  <a:schemeClr val="bg1">
                    <a:lumMod val="75000"/>
                  </a:schemeClr>
                </a:solidFill>
              </a:rPr>
              <a:t>davidd</a:t>
            </a:r>
            <a:r>
              <a:rPr lang="en-US" strike="noStrike" dirty="0" smtClean="0">
                <a:solidFill>
                  <a:schemeClr val="bg1">
                    <a:lumMod val="75000"/>
                  </a:schemeClr>
                </a:solidFill>
              </a:rPr>
              <a:t> [CC BY 2.0 (https://creativecommons.org/licenses/by/2.0)]</a:t>
            </a:r>
          </a:p>
          <a:p>
            <a:endParaRPr lang="en-US" strike="noStrike" dirty="0" smtClean="0">
              <a:solidFill>
                <a:schemeClr val="bg1">
                  <a:lumMod val="75000"/>
                </a:schemeClr>
              </a:solidFill>
            </a:endParaRPr>
          </a:p>
          <a:p>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b="0" dirty="0" smtClean="0"/>
              <a:t>Monarch In May</a:t>
            </a:r>
            <a:r>
              <a:rPr lang="en-US" dirty="0" smtClean="0"/>
              <a:t>”</a:t>
            </a:r>
          </a:p>
          <a:p>
            <a:r>
              <a:rPr lang="en-US" dirty="0" smtClean="0"/>
              <a:t>URL: https://commons.wikimedia.org/wiki/File:Monarch_In_May.jpg</a:t>
            </a:r>
          </a:p>
          <a:p>
            <a:r>
              <a:rPr lang="en-US" dirty="0" smtClean="0"/>
              <a:t>Attribution: Kenneth Dwain Harrelson [CC BY-SA 3.0 (https://creativecommons.org/licenses/by-sa/3.0)]</a:t>
            </a:r>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181</a:t>
            </a:fld>
            <a:endParaRPr lang="en-US"/>
          </a:p>
        </p:txBody>
      </p:sp>
    </p:spTree>
    <p:extLst>
      <p:ext uri="{BB962C8B-B14F-4D97-AF65-F5344CB8AC3E}">
        <p14:creationId xmlns:p14="http://schemas.microsoft.com/office/powerpoint/2010/main" val="3535569714"/>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182</a:t>
            </a:fld>
            <a:endParaRPr lang="en-US"/>
          </a:p>
        </p:txBody>
      </p:sp>
    </p:spTree>
    <p:extLst>
      <p:ext uri="{BB962C8B-B14F-4D97-AF65-F5344CB8AC3E}">
        <p14:creationId xmlns:p14="http://schemas.microsoft.com/office/powerpoint/2010/main" val="22865358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ea typeface="ＭＳ Ｐゴシック" charset="-128"/>
              </a:rPr>
              <a:t>You</a:t>
            </a:r>
            <a:r>
              <a:rPr lang="en-US" altLang="en-US" b="1" baseline="0" dirty="0" smtClean="0">
                <a:ea typeface="ＭＳ Ｐゴシック" charset="-128"/>
              </a:rPr>
              <a:t> don’t need to show this slide necessarily. </a:t>
            </a:r>
            <a:r>
              <a:rPr lang="en-US" altLang="en-US" baseline="0" dirty="0" smtClean="0">
                <a:ea typeface="ＭＳ Ｐゴシック" charset="-128"/>
              </a:rPr>
              <a:t>The first move for this unit is to work together with students to recognize or define the phenomenon. What you choose to do here will largely depend on which phenomenon you chose to observe over the past few weeks in preparation for this triangle.</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Plot height of Fast Plants® and problematize rates of growth in terms of cell division, etc. This can motivate a transition to the red loop through energy coming from the sun and how energy is being used/allocated during growth… especially when the over all goal is reproduction. Why are there no Fast Plants® like species of Brassica in the wild given these plants would seem to reach reproduction so early?</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SOURCES:</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 “Wisconsin Fast Plants(r)“</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(https://www.flickr.com/photos/kyopia/8201585887)</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By </a:t>
            </a:r>
            <a:r>
              <a:rPr lang="en-US" dirty="0" err="1" smtClean="0"/>
              <a:t>Kyopia</a:t>
            </a:r>
            <a:r>
              <a:rPr lang="en-US" baseline="0" dirty="0" smtClean="0"/>
              <a:t> via Flickr [cc2.0, some rights reserved (https://creativecommons.org/licenses/by-nd/2.0/)]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Image, ”</a:t>
            </a:r>
            <a:r>
              <a:rPr lang="en-US" i="1" dirty="0" smtClean="0"/>
              <a:t>Brassica </a:t>
            </a:r>
            <a:r>
              <a:rPr lang="en-US" i="1" dirty="0" err="1" smtClean="0"/>
              <a:t>napus</a:t>
            </a:r>
            <a:r>
              <a:rPr lang="en-US" dirty="0" smtClean="0"/>
              <a:t>, seeds, size 2 mm</a:t>
            </a:r>
            <a:r>
              <a:rPr lang="en-US" baseline="0" dirty="0" smtClean="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(https://commons.wikimedia.org/wiki/File:Brassica_napus_seeds,_koolzaad_zaden.jpg)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By </a:t>
            </a:r>
            <a:r>
              <a:rPr lang="en-US" baseline="0" dirty="0" err="1" smtClean="0"/>
              <a:t>Rasbak</a:t>
            </a:r>
            <a:r>
              <a:rPr lang="en-US" baseline="0" dirty="0" smtClean="0"/>
              <a:t> [CC BY-SA 3.0 (https://creativecommons.org/licenses/by-sa/3.0)]</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err="1" smtClean="0"/>
              <a:t>Image,”Green</a:t>
            </a:r>
            <a:r>
              <a:rPr lang="en-US" baseline="0" dirty="0" smtClean="0"/>
              <a:t>-Kale-Kitchen-Garden-Vegetables-Vegetable”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(https://www.maxpixel.net/Green-Kale-Kitchen-Garden-Vegetables-Vegetable-934145)</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No attribution required. MaxPixel [CC0, link referral required]</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 “planter-lille-sprouty-blade“</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(https://pixabay.com/da/vectors/planter-lille-sprouty-gr%C3%B8n-blade-576558/)</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Pixabay. No attribution required. (https://pixabay.com/da/service/terms/#license)</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a:t>
            </a:r>
            <a:r>
              <a:rPr lang="en-US" dirty="0" err="1" smtClean="0"/>
              <a:t>Medaka</a:t>
            </a:r>
            <a:r>
              <a:rPr lang="en-US" dirty="0" smtClean="0"/>
              <a:t> (HNI)</a:t>
            </a:r>
            <a:r>
              <a:rPr lang="is-IS" altLang="en-US" baseline="0" dirty="0" smtClean="0">
                <a:ea typeface="ＭＳ Ｐゴシック" charset="-128"/>
              </a:rPr>
              <a:t>“ [the cartoon graphic]</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(https://commons.wikimedia.org/wiki/File:201410_Medaka_HNI.png)</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By DBCLS </a:t>
            </a:r>
            <a:r>
              <a:rPr lang="ja-JP" altLang="en-US" baseline="0" dirty="0" smtClean="0">
                <a:ea typeface="ＭＳ Ｐゴシック" charset="-128"/>
              </a:rPr>
              <a:t>統合</a:t>
            </a:r>
            <a:r>
              <a:rPr lang="is-IS" altLang="en-US" baseline="0" dirty="0" smtClean="0">
                <a:ea typeface="ＭＳ Ｐゴシック" charset="-128"/>
              </a:rPr>
              <a:t>TV [CC BY 4.0 (https://creativecommons.org/licenses/by/4.0)]</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Image,“</a:t>
            </a:r>
            <a:r>
              <a:rPr lang="en-US" b="0" dirty="0" smtClean="0"/>
              <a:t>Kitano </a:t>
            </a:r>
            <a:r>
              <a:rPr lang="en-US" b="0" dirty="0" err="1" smtClean="0"/>
              <a:t>Medaka</a:t>
            </a:r>
            <a:r>
              <a:rPr lang="en-US" b="0" dirty="0" smtClean="0"/>
              <a:t> Male</a:t>
            </a:r>
            <a:r>
              <a:rPr lang="is-I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(https://commons.wikimedia.org/wiki/File:Kitano_Medaka_Male_by_Hino,_Tokyo.jpg)</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baseline="0" dirty="0" smtClean="0">
                <a:ea typeface="ＭＳ Ｐゴシック" charset="-128"/>
              </a:rPr>
              <a:t>By </a:t>
            </a:r>
            <a:r>
              <a:rPr lang="pl-PL" altLang="en-US" baseline="0" dirty="0" smtClean="0">
                <a:ea typeface="ＭＳ Ｐゴシック" charset="-128"/>
              </a:rPr>
              <a:t>根川孝太郎 (Kotaro Negawa) [CC BY-SA 3.0 (https://creativecommons.org/licenses/by-sa/3.0)]</a:t>
            </a: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a:t>
            </a:r>
            <a:r>
              <a:rPr lang="en-US" altLang="en-US" b="0" baseline="0" dirty="0" smtClean="0">
                <a:ea typeface="ＭＳ Ｐゴシック" charset="-128"/>
              </a:rPr>
              <a:t>“</a:t>
            </a:r>
            <a:r>
              <a:rPr lang="en-US" b="0" dirty="0" smtClean="0"/>
              <a:t>Kitano </a:t>
            </a:r>
            <a:r>
              <a:rPr lang="en-US" b="0" dirty="0" err="1" smtClean="0"/>
              <a:t>Medaka</a:t>
            </a:r>
            <a:r>
              <a:rPr lang="en-US" b="0" dirty="0" smtClean="0"/>
              <a:t> female”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(https://commons.wikimedia.org/wiki/File:Kitano_Medaka_female_by_Hino,_Tokyo.jpg)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By </a:t>
            </a:r>
            <a:r>
              <a:rPr lang="pl-PL" altLang="en-US" b="0" baseline="0" dirty="0" smtClean="0">
                <a:ea typeface="ＭＳ Ｐゴシック" charset="-128"/>
              </a:rPr>
              <a:t>根川孝太郎 (Kotaro Negawa) [CC BY-SA 4.0 (https://creativecommons.org/licenses/by-sa/4.0)]</a:t>
            </a:r>
            <a:endParaRPr lang="en-US" altLang="en-US" b="0"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b="0" baseline="0" dirty="0" smtClean="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baseline="0" dirty="0" smtClean="0">
                <a:ea typeface="ＭＳ Ｐゴシック" charset="-128"/>
              </a:rPr>
              <a:t>Image, “</a:t>
            </a:r>
            <a:r>
              <a:rPr lang="en-US" i="1" dirty="0" err="1" smtClean="0"/>
              <a:t>Planaria</a:t>
            </a:r>
            <a:r>
              <a:rPr lang="en-US" i="1" dirty="0" smtClean="0"/>
              <a:t> </a:t>
            </a:r>
            <a:r>
              <a:rPr lang="en-US" i="1" dirty="0" err="1" smtClean="0"/>
              <a:t>torva</a:t>
            </a:r>
            <a:r>
              <a:rPr lang="en-US" i="0" dirty="0" smtClean="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0" i="0" baseline="0" dirty="0" smtClean="0">
                <a:ea typeface="ＭＳ Ｐゴシック" charset="-128"/>
              </a:rPr>
              <a:t>(https://commons.wikimedia.org/wiki/File:Planaria_torva.jpg)</a:t>
            </a:r>
          </a:p>
          <a:p>
            <a:pPr marL="0" marR="0" lvl="0" indent="0" algn="l" defTabSz="914400" rtl="0" eaLnBrk="0" fontAlgn="base" latinLnBrk="0" hangingPunct="0">
              <a:lnSpc>
                <a:spcPct val="100000"/>
              </a:lnSpc>
              <a:spcBef>
                <a:spcPct val="30000"/>
              </a:spcBef>
              <a:spcAft>
                <a:spcPct val="0"/>
              </a:spcAft>
              <a:buClrTx/>
              <a:buSzTx/>
              <a:buFontTx/>
              <a:buNone/>
              <a:tabLst/>
              <a:defRPr/>
            </a:pPr>
            <a:r>
              <a:rPr lang="is-IS" altLang="en-US" b="0" i="0" baseline="0" dirty="0" smtClean="0">
                <a:ea typeface="ＭＳ Ｐゴシック" charset="-128"/>
              </a:rPr>
              <a:t>By Holger Brandl, HongKee Moon, Miquel Vila-Farré, Shang-Yun Liu, Ian Henry, and Jochen C. Rink [CC BY 4.0 (https://creativecommons.org/licenses/by/4.0)]</a:t>
            </a: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i="0" baseline="0" dirty="0" smtClean="0">
                <a:ea typeface="ＭＳ Ｐゴシック" charset="-128"/>
              </a:rPr>
              <a:t>Image, “</a:t>
            </a:r>
            <a:r>
              <a:rPr lang="en-US" dirty="0" smtClean="0"/>
              <a:t>Astronomical and astrological symbol of the planet Mars, alchemical symbol of iron, gender symbol for male, and symbol of the Greek god Ares and the Roman god Mars. Also at Unicode U+2642 (♂).</a:t>
            </a:r>
            <a:r>
              <a:rPr lang="is-IS" altLang="en-US" i="0"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is-IS" altLang="en-US" i="0" baseline="0" dirty="0" smtClean="0">
                <a:ea typeface="ＭＳ Ｐゴシック" charset="-128"/>
              </a:rPr>
              <a:t>(https://commons.wikimedia.org/wiki/File:Mars_symbol.svg)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i="0" baseline="0" dirty="0" smtClean="0">
                <a:ea typeface="ＭＳ Ｐゴシック" charset="-128"/>
              </a:rPr>
              <a:t>This vector image was created with </a:t>
            </a:r>
            <a:r>
              <a:rPr lang="en-US" altLang="en-US" i="0" baseline="0" dirty="0" err="1" smtClean="0">
                <a:ea typeface="ＭＳ Ｐゴシック" charset="-128"/>
              </a:rPr>
              <a:t>Inkscape</a:t>
            </a:r>
            <a:r>
              <a:rPr lang="en-US" altLang="en-US" i="0" baseline="0" dirty="0" smtClean="0">
                <a:ea typeface="ＭＳ Ｐゴシック" charset="-128"/>
              </a:rPr>
              <a:t> by Lexicon, and then manually replaced by </a:t>
            </a:r>
            <a:r>
              <a:rPr lang="en-US" altLang="en-US" i="0" baseline="0" dirty="0" err="1" smtClean="0">
                <a:ea typeface="ＭＳ Ｐゴシック" charset="-128"/>
              </a:rPr>
              <a:t>sarang</a:t>
            </a:r>
            <a:r>
              <a:rPr lang="en-US" altLang="en-US" i="0" baseline="0" dirty="0" smtClean="0">
                <a:ea typeface="ＭＳ Ｐゴシック" charset="-128"/>
              </a:rPr>
              <a:t>. [Public domain]</a:t>
            </a: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i="0"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is-I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18</a:t>
            </a:fld>
            <a:endParaRPr lang="en-US" altLang="en-US"/>
          </a:p>
        </p:txBody>
      </p:sp>
    </p:spTree>
    <p:extLst>
      <p:ext uri="{BB962C8B-B14F-4D97-AF65-F5344CB8AC3E}">
        <p14:creationId xmlns:p14="http://schemas.microsoft.com/office/powerpoint/2010/main" val="17345320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to show students.</a:t>
            </a:r>
          </a:p>
          <a:p>
            <a:endParaRPr lang="en-US" dirty="0" smtClean="0"/>
          </a:p>
          <a:p>
            <a:r>
              <a:rPr lang="en-US" dirty="0" smtClean="0"/>
              <a:t>More on what we figured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cs typeface="Arial" panose="020B0604020202020204" pitchFamily="34" charset="0"/>
              </a:rPr>
              <a:t>We have shifted focus and are now looking at traits as they occur in populations. We have data about the occurrence of several traits within the population of our class. Variation occurs in our class population for all the traits. Some of the most common variants are dominant but some are recessive. We learned the terms gene pool and frequency and got some practice </a:t>
            </a:r>
            <a:r>
              <a:rPr lang="en-US" sz="1200" dirty="0" smtClean="0">
                <a:cs typeface="Arial" panose="020B0604020202020204" pitchFamily="34" charset="0"/>
              </a:rPr>
              <a:t>using them. We realize that we need more information to figure out what determines how common a variation is in a population.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19</a:t>
            </a:fld>
            <a:endParaRPr lang="en-US"/>
          </a:p>
        </p:txBody>
      </p:sp>
    </p:spTree>
    <p:extLst>
      <p:ext uri="{BB962C8B-B14F-4D97-AF65-F5344CB8AC3E}">
        <p14:creationId xmlns:p14="http://schemas.microsoft.com/office/powerpoint/2010/main" val="3922169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2</a:t>
            </a:fld>
            <a:endParaRPr lang="en-US"/>
          </a:p>
        </p:txBody>
      </p:sp>
    </p:spTree>
    <p:extLst>
      <p:ext uri="{BB962C8B-B14F-4D97-AF65-F5344CB8AC3E}">
        <p14:creationId xmlns:p14="http://schemas.microsoft.com/office/powerpoint/2010/main" val="937028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20</a:t>
            </a:fld>
            <a:endParaRPr lang="en-US"/>
          </a:p>
        </p:txBody>
      </p:sp>
    </p:spTree>
    <p:extLst>
      <p:ext uri="{BB962C8B-B14F-4D97-AF65-F5344CB8AC3E}">
        <p14:creationId xmlns:p14="http://schemas.microsoft.com/office/powerpoint/2010/main" val="1185673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21</a:t>
            </a:fld>
            <a:endParaRPr lang="en-US"/>
          </a:p>
        </p:txBody>
      </p:sp>
    </p:spTree>
    <p:extLst>
      <p:ext uri="{BB962C8B-B14F-4D97-AF65-F5344CB8AC3E}">
        <p14:creationId xmlns:p14="http://schemas.microsoft.com/office/powerpoint/2010/main" val="802265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22</a:t>
            </a:fld>
            <a:endParaRPr lang="en-US"/>
          </a:p>
        </p:txBody>
      </p:sp>
    </p:spTree>
    <p:extLst>
      <p:ext uri="{BB962C8B-B14F-4D97-AF65-F5344CB8AC3E}">
        <p14:creationId xmlns:p14="http://schemas.microsoft.com/office/powerpoint/2010/main" val="34282420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23</a:t>
            </a:fld>
            <a:endParaRPr lang="en-US"/>
          </a:p>
        </p:txBody>
      </p:sp>
    </p:spTree>
    <p:extLst>
      <p:ext uri="{BB962C8B-B14F-4D97-AF65-F5344CB8AC3E}">
        <p14:creationId xmlns:p14="http://schemas.microsoft.com/office/powerpoint/2010/main" val="26970780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24</a:t>
            </a:fld>
            <a:endParaRPr lang="en-US"/>
          </a:p>
        </p:txBody>
      </p:sp>
    </p:spTree>
    <p:extLst>
      <p:ext uri="{BB962C8B-B14F-4D97-AF65-F5344CB8AC3E}">
        <p14:creationId xmlns:p14="http://schemas.microsoft.com/office/powerpoint/2010/main" val="2340023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25</a:t>
            </a:fld>
            <a:endParaRPr lang="en-US"/>
          </a:p>
        </p:txBody>
      </p:sp>
    </p:spTree>
    <p:extLst>
      <p:ext uri="{BB962C8B-B14F-4D97-AF65-F5344CB8AC3E}">
        <p14:creationId xmlns:p14="http://schemas.microsoft.com/office/powerpoint/2010/main" val="8268657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26</a:t>
            </a:fld>
            <a:endParaRPr lang="en-US"/>
          </a:p>
        </p:txBody>
      </p:sp>
    </p:spTree>
    <p:extLst>
      <p:ext uri="{BB962C8B-B14F-4D97-AF65-F5344CB8AC3E}">
        <p14:creationId xmlns:p14="http://schemas.microsoft.com/office/powerpoint/2010/main" val="4541367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You</a:t>
            </a:r>
            <a:r>
              <a:rPr lang="en-US" altLang="en-US" baseline="0" dirty="0" smtClean="0">
                <a:ea typeface="ＭＳ Ｐゴシック" charset="-128"/>
              </a:rPr>
              <a:t> don’t need to show this slide necessarily. The first move for this unit is to work together with students to recognize or define the phenomenon. What you choose to do here will largely depend on which phenomenon you chose to observe over the past few weeks in preparation for this triangle. Besides reviewing what you all have observed, </a:t>
            </a:r>
            <a:r>
              <a:rPr lang="en-US" altLang="en-US" b="1" baseline="0" dirty="0" smtClean="0">
                <a:ea typeface="ＭＳ Ｐゴシック" charset="-128"/>
              </a:rPr>
              <a:t>you are priming them to engage in reviewing the </a:t>
            </a:r>
            <a:r>
              <a:rPr lang="en-US" altLang="en-US" b="1" i="1" baseline="0" dirty="0" smtClean="0">
                <a:ea typeface="ＭＳ Ｐゴシック" charset="-128"/>
              </a:rPr>
              <a:t>questions</a:t>
            </a:r>
            <a:r>
              <a:rPr lang="en-US" altLang="en-US" b="1" baseline="0" dirty="0" smtClean="0">
                <a:ea typeface="ＭＳ Ｐゴシック" charset="-128"/>
              </a:rPr>
              <a:t> they’ve generated about the phenomena as we move into settling on a Driving Question in the next learning segment.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If</a:t>
            </a:r>
            <a:r>
              <a:rPr lang="en-US" altLang="en-US" baseline="0" dirty="0" smtClean="0">
                <a:ea typeface="ＭＳ Ｐゴシック" charset="-128"/>
              </a:rPr>
              <a:t> you were unable to provide students with the opportunity to directly observe vertebrate development, please c</a:t>
            </a:r>
            <a:r>
              <a:rPr lang="en-US" altLang="en-US" dirty="0" smtClean="0">
                <a:ea typeface="ＭＳ Ｐゴシック" charset="-128"/>
              </a:rPr>
              <a:t>onsider supplementing or</a:t>
            </a:r>
            <a:r>
              <a:rPr lang="en-US" altLang="en-US" baseline="0" dirty="0" smtClean="0">
                <a:ea typeface="ＭＳ Ｐゴシック" charset="-128"/>
              </a:rPr>
              <a:t> substituting using the </a:t>
            </a:r>
            <a:r>
              <a:rPr lang="en-US" altLang="en-US" dirty="0" smtClean="0">
                <a:ea typeface="ＭＳ Ｐゴシック" charset="-128"/>
              </a:rPr>
              <a:t>90 second video on human embryonic</a:t>
            </a:r>
            <a:r>
              <a:rPr lang="en-US" altLang="en-US" baseline="0" dirty="0" smtClean="0">
                <a:ea typeface="ＭＳ Ｐゴシック" charset="-128"/>
              </a:rPr>
              <a:t> development linked to this slide. This </a:t>
            </a:r>
            <a:r>
              <a:rPr lang="en-US" altLang="en-US" dirty="0" smtClean="0">
                <a:ea typeface="ＭＳ Ｐゴシック" charset="-128"/>
              </a:rPr>
              <a:t>can provide a phenomenon if you don’t do any of the wet labs. TURN</a:t>
            </a:r>
            <a:r>
              <a:rPr lang="en-US" altLang="en-US" baseline="0" dirty="0" smtClean="0">
                <a:ea typeface="ＭＳ Ｐゴシック" charset="-128"/>
              </a:rPr>
              <a:t> OFF SOUND AND HIDE UNTIL YOU START THE VIDEO</a:t>
            </a:r>
            <a:r>
              <a:rPr lang="is-IS" altLang="en-US" baseline="0" dirty="0" smtClean="0">
                <a:ea typeface="ＭＳ Ｐゴシック" charset="-128"/>
              </a:rPr>
              <a:t>…otherwise it gives away that what we are seeing is differentiation, a term we do not want to cover until later when we are building the model.</a:t>
            </a:r>
          </a:p>
          <a:p>
            <a:pPr marL="0" marR="0" lvl="0" indent="0" algn="l" defTabSz="457200" rtl="0" eaLnBrk="1" fontAlgn="auto" latinLnBrk="0" hangingPunct="1">
              <a:lnSpc>
                <a:spcPct val="100000"/>
              </a:lnSpc>
              <a:spcBef>
                <a:spcPts val="0"/>
              </a:spcBef>
              <a:spcAft>
                <a:spcPts val="0"/>
              </a:spcAft>
              <a:buClrTx/>
              <a:buSzTx/>
              <a:buFontTx/>
              <a:buNone/>
              <a:tabLst/>
              <a:defRPr/>
            </a:pPr>
            <a:endParaRPr lang="is-IS" altLang="en-US" baseline="0" dirty="0" smtClean="0">
              <a:ea typeface="ＭＳ Ｐゴシック"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is-IS" altLang="en-US" baseline="0" dirty="0" smtClean="0">
                <a:ea typeface="ＭＳ Ｐゴシック" charset="-128"/>
              </a:rPr>
              <a:t>**The last two statements on the slide about “changes in traits in populations“ and “changes within the life of an organism“ resurface a key idea from natural selection. Your students may have conflated these ideas in their initial thinking about evolution. For example, they may have initially claimed that the finches‘ beaks grew in response to the drought on Daphne Major rather than there being a story of differential survival based on beak size of individuals in the population. You may choose to bring up this distinction again, making it clear that now we ARE going to explore trait changes in individuals (which, as we will need to emphasize in this unit, are not due to changes in the genetic make-up of the individual).</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27</a:t>
            </a:fld>
            <a:endParaRPr lang="en-US" altLang="en-US"/>
          </a:p>
        </p:txBody>
      </p:sp>
    </p:spTree>
    <p:extLst>
      <p:ext uri="{BB962C8B-B14F-4D97-AF65-F5344CB8AC3E}">
        <p14:creationId xmlns:p14="http://schemas.microsoft.com/office/powerpoint/2010/main" val="22122702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 Just an</a:t>
            </a:r>
            <a:r>
              <a:rPr lang="en-US" altLang="en-US" baseline="0" dirty="0" smtClean="0">
                <a:ea typeface="ＭＳ Ｐゴシック" charset="-128"/>
              </a:rPr>
              <a:t> optional illustration of the diversity of growth and development.</a:t>
            </a:r>
            <a:endParaRPr lang="en-US" altLang="en-US"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SOURCES: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Image,</a:t>
            </a:r>
            <a:r>
              <a:rPr lang="en-US" altLang="en-US" baseline="0" dirty="0" smtClean="0">
                <a:ea typeface="ＭＳ Ｐゴシック" charset="-128"/>
              </a:rPr>
              <a:t> “</a:t>
            </a:r>
            <a:r>
              <a:rPr lang="en-US" altLang="en-US" baseline="0" dirty="0" err="1" smtClean="0">
                <a:ea typeface="ＭＳ Ｐゴシック" charset="-128"/>
              </a:rPr>
              <a:t>mikroskop-søpindsvin-æg-opdeling</a:t>
            </a:r>
            <a:r>
              <a:rPr lang="en-US" altLang="en-US" baseline="0" dirty="0" smtClean="0">
                <a:ea typeface="ＭＳ Ｐゴシック" charset="-128"/>
              </a:rPr>
              <a:t>” [sea urchin eggs]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(https://pixabay.com/da/photos/mikroskop-s%C3%B8pindsvin-%C3%A6g-opdeling-1276131/)</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By </a:t>
            </a:r>
            <a:r>
              <a:rPr lang="en-US" sz="1200" kern="1200" dirty="0" err="1" smtClean="0">
                <a:solidFill>
                  <a:schemeClr val="tx1"/>
                </a:solidFill>
                <a:effectLst/>
                <a:latin typeface="+mn-lt"/>
                <a:ea typeface="+mn-ea"/>
                <a:cs typeface="+mn-cs"/>
              </a:rPr>
              <a:t>belindalampcc</a:t>
            </a:r>
            <a:r>
              <a:rPr lang="en-US" sz="1200" kern="1200" dirty="0" smtClean="0">
                <a:solidFill>
                  <a:schemeClr val="tx1"/>
                </a:solidFill>
                <a:effectLst/>
                <a:latin typeface="+mn-lt"/>
                <a:ea typeface="+mn-ea"/>
                <a:cs typeface="+mn-cs"/>
              </a:rPr>
              <a:t> via </a:t>
            </a:r>
            <a:r>
              <a:rPr lang="en-US" sz="1200" kern="1200" dirty="0" err="1" smtClean="0">
                <a:solidFill>
                  <a:schemeClr val="tx1"/>
                </a:solidFill>
                <a:effectLst/>
                <a:latin typeface="+mn-lt"/>
                <a:ea typeface="+mn-ea"/>
                <a:cs typeface="+mn-cs"/>
              </a:rPr>
              <a:t>Pixabay</a:t>
            </a:r>
            <a:r>
              <a:rPr lang="en-US" sz="1200" kern="1200" dirty="0" smtClean="0">
                <a:solidFill>
                  <a:schemeClr val="tx1"/>
                </a:solidFill>
                <a:effectLst/>
                <a:latin typeface="+mn-lt"/>
                <a:ea typeface="+mn-ea"/>
                <a:cs typeface="+mn-cs"/>
              </a:rPr>
              <a:t>. No attribution required. [https://pixabay.com/da/service/terms/#license]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sz="1200" kern="1200" baseline="0" dirty="0" smtClean="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kern="1200" baseline="0" dirty="0" smtClean="0">
                <a:solidFill>
                  <a:schemeClr val="tx1"/>
                </a:solidFill>
                <a:effectLst/>
                <a:latin typeface="+mn-lt"/>
                <a:ea typeface="+mn-ea"/>
                <a:cs typeface="+mn-cs"/>
              </a:rPr>
              <a:t>Image, “https://pixabay.com/da/photos/s%C3%B8pindsvin-dyr-natur-marine-597313/” [sea urchin adult]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sz="1200" kern="1200" baseline="0" dirty="0" smtClean="0">
                <a:solidFill>
                  <a:schemeClr val="tx1"/>
                </a:solidFill>
                <a:effectLst/>
                <a:latin typeface="+mn-lt"/>
                <a:ea typeface="+mn-ea"/>
                <a:cs typeface="+mn-cs"/>
              </a:rPr>
              <a:t>(https://pixabay.com/da/photos/s%C3%B8pindsvin-dyr-natur-marine-597313/)</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By </a:t>
            </a:r>
            <a:r>
              <a:rPr lang="en-US" sz="1200" kern="1200" dirty="0" err="1" smtClean="0">
                <a:solidFill>
                  <a:schemeClr val="tx1"/>
                </a:solidFill>
                <a:effectLst/>
                <a:latin typeface="+mn-lt"/>
                <a:ea typeface="+mn-ea"/>
                <a:cs typeface="+mn-cs"/>
              </a:rPr>
              <a:t>memyselfaneye</a:t>
            </a:r>
            <a:r>
              <a:rPr lang="en-US" sz="1200" kern="1200" dirty="0" smtClean="0">
                <a:solidFill>
                  <a:schemeClr val="tx1"/>
                </a:solidFill>
                <a:effectLst/>
                <a:latin typeface="+mn-lt"/>
                <a:ea typeface="+mn-ea"/>
                <a:cs typeface="+mn-cs"/>
              </a:rPr>
              <a:t> via </a:t>
            </a:r>
            <a:r>
              <a:rPr lang="en-US" sz="1200" kern="1200" dirty="0" err="1" smtClean="0">
                <a:solidFill>
                  <a:schemeClr val="tx1"/>
                </a:solidFill>
                <a:effectLst/>
                <a:latin typeface="+mn-lt"/>
                <a:ea typeface="+mn-ea"/>
                <a:cs typeface="+mn-cs"/>
              </a:rPr>
              <a:t>Pixabay</a:t>
            </a:r>
            <a:r>
              <a:rPr lang="en-US" sz="1200" kern="1200" dirty="0" smtClean="0">
                <a:solidFill>
                  <a:schemeClr val="tx1"/>
                </a:solidFill>
                <a:effectLst/>
                <a:latin typeface="+mn-lt"/>
                <a:ea typeface="+mn-ea"/>
                <a:cs typeface="+mn-cs"/>
              </a:rPr>
              <a:t>. No attribution required. [https://pixabay.com/da/service/terms/#license]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modified from “</a:t>
            </a:r>
            <a:r>
              <a:rPr lang="en-US" dirty="0" smtClean="0"/>
              <a:t>The statement urges IVF clinics to have ‘an open and honest conversation about treatment add-ons’.</a:t>
            </a:r>
            <a:r>
              <a:rPr lang="en-U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(https://www.theguardian.com/society/2018/nov/12/private-ivf-clinics-urged-to-stop-charging-for-expensive-add-ons#img-1)</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By Getty Images Library [Public Domain]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a:t>
            </a:r>
            <a:r>
              <a:rPr lang="en-US" dirty="0" smtClean="0"/>
              <a:t>Beautiful story by </a:t>
            </a:r>
            <a:r>
              <a:rPr lang="en-US" dirty="0" err="1" smtClean="0"/>
              <a:t>Minan</a:t>
            </a:r>
            <a:r>
              <a:rPr lang="en-US" altLang="en-US" baseline="0" dirty="0" smtClean="0">
                <a:ea typeface="ＭＳ Ｐゴシック" charset="-128"/>
              </a:rPr>
              <a:t>” [photo of boy]</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(https://pxhere.com/en/photo/1437139)</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No attribution required. CC0 [https://creativecommons.org/publicdomain/zero/1.0/]</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I</a:t>
            </a:r>
            <a:r>
              <a:rPr lang="en-US" altLang="en-US" baseline="0" dirty="0" smtClean="0">
                <a:ea typeface="ＭＳ Ｐゴシック" charset="-128"/>
              </a:rPr>
              <a:t>mage, “</a:t>
            </a:r>
            <a:r>
              <a:rPr lang="en-US" dirty="0" smtClean="0"/>
              <a:t>Sunflower seeds, hulled (achene) and </a:t>
            </a:r>
            <a:r>
              <a:rPr lang="en-US" dirty="0" err="1" smtClean="0"/>
              <a:t>dehulled</a:t>
            </a:r>
            <a:r>
              <a:rPr lang="en-US" dirty="0" smtClean="0"/>
              <a:t>.</a:t>
            </a:r>
            <a:r>
              <a:rPr lang="en-U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(https://commons.wikimedia.org/wiki/File:Sunflower_Seeds_Kaldari.jpg)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By </a:t>
            </a:r>
            <a:r>
              <a:rPr lang="en-US" altLang="en-US" baseline="0" dirty="0" err="1" smtClean="0">
                <a:ea typeface="ＭＳ Ｐゴシック" charset="-128"/>
              </a:rPr>
              <a:t>Kaldari</a:t>
            </a:r>
            <a:r>
              <a:rPr lang="en-US" altLang="en-US" baseline="0" dirty="0" smtClean="0">
                <a:ea typeface="ＭＳ Ｐゴシック" charset="-128"/>
              </a:rPr>
              <a:t> [Public domain]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a:t>
            </a:r>
            <a:r>
              <a:rPr lang="en-US" dirty="0" smtClean="0"/>
              <a:t>Sunflower (</a:t>
            </a:r>
            <a:r>
              <a:rPr lang="en-US" i="1" dirty="0" err="1" smtClean="0"/>
              <a:t>Sunfola</a:t>
            </a:r>
            <a:r>
              <a:rPr lang="en-US" dirty="0" smtClean="0"/>
              <a:t> variety) against a blue sky. Taken in Victoria, Australia.</a:t>
            </a:r>
            <a:r>
              <a:rPr lang="en-U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(https://commons.wikimedia.org/wiki/File:Sunflower_sky_backdrop.jpg)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By Fir0002 [GFDL 1.2 (http://www.gnu.org/licenses/old-licenses/fdl-1.2.html)]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a:t>
            </a:r>
            <a:r>
              <a:rPr lang="en-US" dirty="0" smtClean="0"/>
              <a:t>Micrograph of a fertilized round worm egg.</a:t>
            </a:r>
            <a:r>
              <a:rPr lang="en-US" altLang="en-US" baseline="0" dirty="0" smtClean="0">
                <a:ea typeface="ＭＳ Ｐゴシック" charset="-128"/>
              </a:rPr>
              <a:t>” [different species than adult shown </a:t>
            </a:r>
            <a:r>
              <a:rPr lang="en-US" altLang="en-US" baseline="0" dirty="0" smtClean="0">
                <a:ea typeface="ＭＳ Ｐゴシック" charset="-128"/>
                <a:sym typeface="Wingdings" panose="05000000000000000000" pitchFamily="2" charset="2"/>
              </a:rPr>
              <a:t></a:t>
            </a:r>
            <a:r>
              <a:rPr lang="en-US" altLang="en-US" baseline="0" dirty="0" smtClean="0">
                <a:ea typeface="ＭＳ Ｐゴシック" charset="-128"/>
              </a:rPr>
              <a:t> </a:t>
            </a:r>
            <a:r>
              <a:rPr lang="en-US" altLang="en-US" baseline="0" dirty="0" err="1" smtClean="0">
                <a:ea typeface="ＭＳ Ｐゴシック" charset="-128"/>
              </a:rPr>
              <a:t>Ascaris</a:t>
            </a:r>
            <a:r>
              <a:rPr lang="en-US" altLang="en-US" baseline="0" dirty="0" smtClean="0">
                <a:ea typeface="ＭＳ Ｐゴシック" charset="-128"/>
              </a:rPr>
              <a:t> </a:t>
            </a:r>
            <a:r>
              <a:rPr lang="en-US" altLang="en-US" baseline="0" dirty="0" err="1" smtClean="0">
                <a:ea typeface="ＭＳ Ｐゴシック" charset="-128"/>
              </a:rPr>
              <a:t>lumbricoides</a:t>
            </a:r>
            <a:r>
              <a:rPr lang="en-U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(http://www.freestockphotos.biz/stockphoto/16253)</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image is licensed under Public Domain.</a:t>
            </a: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Image, “</a:t>
            </a:r>
            <a:r>
              <a:rPr lang="en-US" dirty="0" smtClean="0"/>
              <a:t>Caenorhabditis </a:t>
            </a:r>
            <a:r>
              <a:rPr lang="en-US" dirty="0" err="1" smtClean="0"/>
              <a:t>elegans</a:t>
            </a:r>
            <a:r>
              <a:rPr lang="en-US" altLang="en-US" baseline="0" dirty="0" smtClean="0">
                <a:ea typeface="ＭＳ Ｐゴシック" charset="-128"/>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(https://commons.wikimedia.org/wiki/File:Adult_Caenorhabditis_elegans.jpg)</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By The original uploader was </a:t>
            </a:r>
            <a:r>
              <a:rPr lang="en-US" altLang="en-US" baseline="0" dirty="0" err="1" smtClean="0">
                <a:ea typeface="ＭＳ Ｐゴシック" charset="-128"/>
              </a:rPr>
              <a:t>Kbradnam</a:t>
            </a:r>
            <a:r>
              <a:rPr lang="en-US" altLang="en-US" baseline="0" dirty="0" smtClean="0">
                <a:ea typeface="ＭＳ Ｐゴシック" charset="-128"/>
              </a:rPr>
              <a:t> at English Wikipedia.(Original text:  </a:t>
            </a:r>
            <a:r>
              <a:rPr lang="en-US" altLang="en-US" baseline="0" dirty="0" err="1" smtClean="0">
                <a:ea typeface="ＭＳ Ｐゴシック" charset="-128"/>
              </a:rPr>
              <a:t>Zeynep</a:t>
            </a:r>
            <a:r>
              <a:rPr lang="en-US" altLang="en-US" baseline="0" dirty="0" smtClean="0">
                <a:ea typeface="ＭＳ Ｐゴシック" charset="-128"/>
              </a:rPr>
              <a:t> F. </a:t>
            </a:r>
            <a:r>
              <a:rPr lang="en-US" altLang="en-US" baseline="0" dirty="0" err="1" smtClean="0">
                <a:ea typeface="ＭＳ Ｐゴシック" charset="-128"/>
              </a:rPr>
              <a:t>Altun</a:t>
            </a:r>
            <a:r>
              <a:rPr lang="en-US" altLang="en-US" baseline="0" dirty="0" smtClean="0">
                <a:ea typeface="ＭＳ Ｐゴシック" charset="-128"/>
              </a:rPr>
              <a:t>, Editor of www.wormatlas.org) [CC BY-SA 2.5 (https://creativecommons.org/licenses/by-sa/2.5)]</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28</a:t>
            </a:fld>
            <a:endParaRPr lang="en-US" altLang="en-US"/>
          </a:p>
        </p:txBody>
      </p:sp>
    </p:spTree>
    <p:extLst>
      <p:ext uri="{BB962C8B-B14F-4D97-AF65-F5344CB8AC3E}">
        <p14:creationId xmlns:p14="http://schemas.microsoft.com/office/powerpoint/2010/main" val="1899880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ea typeface="ＭＳ Ｐゴシック" charset="-128"/>
              </a:rPr>
              <a:t>You</a:t>
            </a:r>
            <a:r>
              <a:rPr lang="en-US" altLang="en-US" b="1" baseline="0" dirty="0" smtClean="0">
                <a:ea typeface="ＭＳ Ｐゴシック" charset="-128"/>
              </a:rPr>
              <a:t> don’t need to show this slide necessarily, but orient students to the task. Posted instructions follow on the next slide.</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The first move for this unit is to work together with students to recognize or define the phenomenon. What you choose to do here will largely depend on which phenomenon you chose to observe over the past few weeks in preparation for this triangle. Besides reviewing what you all have observed, you are priming them to engage in reviewing the </a:t>
            </a:r>
            <a:r>
              <a:rPr lang="en-US" altLang="en-US" i="1" baseline="0" dirty="0" smtClean="0">
                <a:ea typeface="ＭＳ Ｐゴシック" charset="-128"/>
              </a:rPr>
              <a:t>questions</a:t>
            </a:r>
            <a:r>
              <a:rPr lang="en-US" altLang="en-US" baseline="0" dirty="0" smtClean="0">
                <a:ea typeface="ＭＳ Ｐゴシック" charset="-128"/>
              </a:rPr>
              <a:t> they’ve generated about the phenomena as we move into settling on a Driving Question in the next learning segment.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If</a:t>
            </a:r>
            <a:r>
              <a:rPr lang="en-US" altLang="en-US" baseline="0" dirty="0" smtClean="0">
                <a:ea typeface="ＭＳ Ｐゴシック" charset="-128"/>
              </a:rPr>
              <a:t> you were unable to provide students with the opportunity to directly observe vertebrate development, please c</a:t>
            </a:r>
            <a:r>
              <a:rPr lang="en-US" altLang="en-US" dirty="0" smtClean="0">
                <a:ea typeface="ＭＳ Ｐゴシック" charset="-128"/>
              </a:rPr>
              <a:t>onsider supplementing or</a:t>
            </a:r>
            <a:r>
              <a:rPr lang="en-US" altLang="en-US" baseline="0" dirty="0" smtClean="0">
                <a:ea typeface="ＭＳ Ｐゴシック" charset="-128"/>
              </a:rPr>
              <a:t> substituting using the </a:t>
            </a:r>
            <a:r>
              <a:rPr lang="en-US" altLang="en-US" dirty="0" smtClean="0">
                <a:ea typeface="ＭＳ Ｐゴシック" charset="-128"/>
              </a:rPr>
              <a:t>90 second video on human embryonic</a:t>
            </a:r>
            <a:r>
              <a:rPr lang="en-US" altLang="en-US" baseline="0" dirty="0" smtClean="0">
                <a:ea typeface="ＭＳ Ｐゴシック" charset="-128"/>
              </a:rPr>
              <a:t> development linked to this slide. This </a:t>
            </a:r>
            <a:r>
              <a:rPr lang="en-US" altLang="en-US" dirty="0" smtClean="0">
                <a:ea typeface="ＭＳ Ｐゴシック" charset="-128"/>
              </a:rPr>
              <a:t>can provide a phenomenon if you don’t do any of the wet labs. TURN</a:t>
            </a:r>
            <a:r>
              <a:rPr lang="en-US" altLang="en-US" baseline="0" dirty="0" smtClean="0">
                <a:ea typeface="ＭＳ Ｐゴシック" charset="-128"/>
              </a:rPr>
              <a:t> OFF SOUND AND HIDE UNTIL YOU START THE VIDEO</a:t>
            </a:r>
            <a:r>
              <a:rPr lang="is-IS" altLang="en-US" baseline="0" dirty="0" smtClean="0">
                <a:ea typeface="ＭＳ Ｐゴシック" charset="-128"/>
              </a:rPr>
              <a:t>…otherwise it gives away that what we are seeing is differentiation, a term we do not want to cover until later when we are building the model.</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29</a:t>
            </a:fld>
            <a:endParaRPr lang="en-US" altLang="en-US"/>
          </a:p>
        </p:txBody>
      </p:sp>
    </p:spTree>
    <p:extLst>
      <p:ext uri="{BB962C8B-B14F-4D97-AF65-F5344CB8AC3E}">
        <p14:creationId xmlns:p14="http://schemas.microsoft.com/office/powerpoint/2010/main" val="1188950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3</a:t>
            </a:fld>
            <a:endParaRPr lang="en-US"/>
          </a:p>
        </p:txBody>
      </p:sp>
    </p:spTree>
    <p:extLst>
      <p:ext uri="{BB962C8B-B14F-4D97-AF65-F5344CB8AC3E}">
        <p14:creationId xmlns:p14="http://schemas.microsoft.com/office/powerpoint/2010/main" val="791433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dirty="0" smtClean="0">
                <a:ea typeface="ＭＳ Ｐゴシック" charset="-128"/>
              </a:rPr>
              <a:t>You</a:t>
            </a:r>
            <a:r>
              <a:rPr lang="en-US" altLang="en-US" b="1" baseline="0" dirty="0" smtClean="0">
                <a:ea typeface="ＭＳ Ｐゴシック" charset="-128"/>
              </a:rPr>
              <a:t> don’t need to show this slide necessarily, but orient students to the task. Posted instructions follow on the next slide.</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The first move for this unit is to work together with students to recognize or define the phenomenon. What you choose to do here will largely depend on which phenomenon you chose to observe over the past few weeks in preparation for this triangle. Besides reviewing what you all have observed, you are priming them to engage in reviewing the </a:t>
            </a:r>
            <a:r>
              <a:rPr lang="en-US" altLang="en-US" i="1" baseline="0" dirty="0" smtClean="0">
                <a:ea typeface="ＭＳ Ｐゴシック" charset="-128"/>
              </a:rPr>
              <a:t>questions</a:t>
            </a:r>
            <a:r>
              <a:rPr lang="en-US" altLang="en-US" baseline="0" dirty="0" smtClean="0">
                <a:ea typeface="ＭＳ Ｐゴシック" charset="-128"/>
              </a:rPr>
              <a:t> they’ve generated about the phenomena as we move into settling on a Driving Question in the next learning segment.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1" baseline="0" dirty="0" smtClean="0">
                <a:ea typeface="ＭＳ Ｐゴシック" charset="-128"/>
              </a:rPr>
              <a:t>Try to keep re-engagement with the phenomenon as brief as possible, using it only as a means for students to engage with their questions </a:t>
            </a:r>
            <a:r>
              <a:rPr lang="en-US" altLang="en-US" baseline="0" dirty="0" smtClean="0">
                <a:ea typeface="ＭＳ Ｐゴシック" charset="-128"/>
              </a:rPr>
              <a:t>(and their initial explanatory ideas).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dirty="0" smtClean="0">
              <a:ea typeface="ＭＳ Ｐゴシック" charset="-128"/>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ea typeface="ＭＳ Ｐゴシック" charset="-128"/>
              </a:rPr>
              <a:t>If</a:t>
            </a:r>
            <a:r>
              <a:rPr lang="en-US" altLang="en-US" baseline="0" dirty="0" smtClean="0">
                <a:ea typeface="ＭＳ Ｐゴシック" charset="-128"/>
              </a:rPr>
              <a:t> you were unable to provide students with the opportunity to directly observe vertebrate development, please c</a:t>
            </a:r>
            <a:r>
              <a:rPr lang="en-US" altLang="en-US" dirty="0" smtClean="0">
                <a:ea typeface="ＭＳ Ｐゴシック" charset="-128"/>
              </a:rPr>
              <a:t>onsider supplementing or</a:t>
            </a:r>
            <a:r>
              <a:rPr lang="en-US" altLang="en-US" baseline="0" dirty="0" smtClean="0">
                <a:ea typeface="ＭＳ Ｐゴシック" charset="-128"/>
              </a:rPr>
              <a:t> substituting using the </a:t>
            </a:r>
            <a:r>
              <a:rPr lang="en-US" altLang="en-US" dirty="0" smtClean="0">
                <a:ea typeface="ＭＳ Ｐゴシック" charset="-128"/>
              </a:rPr>
              <a:t>90 second video on human embryonic</a:t>
            </a:r>
            <a:r>
              <a:rPr lang="en-US" altLang="en-US" baseline="0" dirty="0" smtClean="0">
                <a:ea typeface="ＭＳ Ｐゴシック" charset="-128"/>
              </a:rPr>
              <a:t> development linked to this slide. This </a:t>
            </a:r>
            <a:r>
              <a:rPr lang="en-US" altLang="en-US" dirty="0" smtClean="0">
                <a:ea typeface="ＭＳ Ｐゴシック" charset="-128"/>
              </a:rPr>
              <a:t>can provide a phenomenon if you don’t do any of the wet labs. TURN</a:t>
            </a:r>
            <a:r>
              <a:rPr lang="en-US" altLang="en-US" baseline="0" dirty="0" smtClean="0">
                <a:ea typeface="ＭＳ Ｐゴシック" charset="-128"/>
              </a:rPr>
              <a:t> OFF SOUND AND HIDE UNTIL YOU START THE VIDEO</a:t>
            </a:r>
            <a:r>
              <a:rPr lang="is-IS" altLang="en-US" baseline="0" dirty="0" smtClean="0">
                <a:ea typeface="ＭＳ Ｐゴシック" charset="-128"/>
              </a:rPr>
              <a:t>…otherwise it gives away that what we are seeing is differentiation, a term we do not want to cover until later when we are building the model.</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30</a:t>
            </a:fld>
            <a:endParaRPr lang="en-US" altLang="en-US"/>
          </a:p>
        </p:txBody>
      </p:sp>
    </p:spTree>
    <p:extLst>
      <p:ext uri="{BB962C8B-B14F-4D97-AF65-F5344CB8AC3E}">
        <p14:creationId xmlns:p14="http://schemas.microsoft.com/office/powerpoint/2010/main" val="39427763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There are many ways to generate a driving question board (DQB)</a:t>
            </a:r>
            <a:r>
              <a:rPr lang="en-US" altLang="en-US" baseline="0" dirty="0" smtClean="0">
                <a:ea typeface="ＭＳ Ｐゴシック" charset="-128"/>
              </a:rPr>
              <a:t> in the classroom. Be sure to review the teacher notes at the start of this learning segment. For further information, you may choose to read some of the resources at www.nextgenstorylines.org.</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smtClean="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baseline="0" dirty="0" smtClean="0">
                <a:ea typeface="ＭＳ Ｐゴシック" charset="-128"/>
              </a:rPr>
              <a:t>In this scenario, you are having students share in groups first. Consider assigning roles to ensure group participation.</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31</a:t>
            </a:fld>
            <a:endParaRPr lang="en-US" altLang="en-US"/>
          </a:p>
        </p:txBody>
      </p:sp>
    </p:spTree>
    <p:extLst>
      <p:ext uri="{BB962C8B-B14F-4D97-AF65-F5344CB8AC3E}">
        <p14:creationId xmlns:p14="http://schemas.microsoft.com/office/powerpoint/2010/main" val="430177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There are many ways to generate a driving question board (DQB)</a:t>
            </a:r>
            <a:r>
              <a:rPr lang="en-US" altLang="en-US" baseline="0" dirty="0" smtClean="0">
                <a:ea typeface="ＭＳ Ｐゴシック" charset="-128"/>
              </a:rPr>
              <a:t> in the classroom. Be sure to review the teacher notes at the start of this learning segment. For further information, you may choose to read some of the resources at www.nextgenstorylines.org.</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32</a:t>
            </a:fld>
            <a:endParaRPr lang="en-US" altLang="en-US"/>
          </a:p>
        </p:txBody>
      </p:sp>
    </p:spTree>
    <p:extLst>
      <p:ext uri="{BB962C8B-B14F-4D97-AF65-F5344CB8AC3E}">
        <p14:creationId xmlns:p14="http://schemas.microsoft.com/office/powerpoint/2010/main" val="36032461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There are many ways to generate a driving question board (DQB)</a:t>
            </a:r>
            <a:r>
              <a:rPr lang="en-US" altLang="en-US" baseline="0" dirty="0" smtClean="0">
                <a:ea typeface="ＭＳ Ｐゴシック" charset="-128"/>
              </a:rPr>
              <a:t> in the classroom. Be sure to review the teacher notes at the start of this learning segment. For further information, you may choose to read some of the resources at www.nextgenstorylines.org.</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33</a:t>
            </a:fld>
            <a:endParaRPr lang="en-US" altLang="en-US"/>
          </a:p>
        </p:txBody>
      </p:sp>
    </p:spTree>
    <p:extLst>
      <p:ext uri="{BB962C8B-B14F-4D97-AF65-F5344CB8AC3E}">
        <p14:creationId xmlns:p14="http://schemas.microsoft.com/office/powerpoint/2010/main" val="30240234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There are many ways to generate a driving question board (DQB)</a:t>
            </a:r>
            <a:r>
              <a:rPr lang="en-US" altLang="en-US" baseline="0" dirty="0" smtClean="0">
                <a:ea typeface="ＭＳ Ｐゴシック" charset="-128"/>
              </a:rPr>
              <a:t> in the classroom. Be sure to review the teacher notes at the start of this learning segment. For further information, you may choose to read some of the resources at www.nextgenstorylines.org.</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34</a:t>
            </a:fld>
            <a:endParaRPr lang="en-US" altLang="en-US"/>
          </a:p>
        </p:txBody>
      </p:sp>
    </p:spTree>
    <p:extLst>
      <p:ext uri="{BB962C8B-B14F-4D97-AF65-F5344CB8AC3E}">
        <p14:creationId xmlns:p14="http://schemas.microsoft.com/office/powerpoint/2010/main" val="39757154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TEACHER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smtClean="0">
                <a:ea typeface="ＭＳ Ｐゴシック" charset="-128"/>
              </a:rPr>
              <a:t>There are many ways to generate a driving question board (DQB)</a:t>
            </a:r>
            <a:r>
              <a:rPr lang="en-US" altLang="en-US" baseline="0" dirty="0" smtClean="0">
                <a:ea typeface="ＭＳ Ｐゴシック" charset="-128"/>
              </a:rPr>
              <a:t> in the classroom. Be sure to review the teacher notes at the start of this learning segment. For further information, you may choose to read some of the resources at www.nextgenstorylines.org.</a:t>
            </a:r>
            <a:endParaRPr lang="en-US" altLang="en-US" dirty="0" smtClean="0">
              <a:ea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35</a:t>
            </a:fld>
            <a:endParaRPr lang="en-US" altLang="en-US"/>
          </a:p>
        </p:txBody>
      </p:sp>
    </p:spTree>
    <p:extLst>
      <p:ext uri="{BB962C8B-B14F-4D97-AF65-F5344CB8AC3E}">
        <p14:creationId xmlns:p14="http://schemas.microsoft.com/office/powerpoint/2010/main" val="996260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slide</a:t>
            </a:r>
            <a:r>
              <a:rPr lang="en-US" baseline="0" dirty="0" smtClean="0"/>
              <a:t> and the next can be used to help the class start to hone in on a driving question for separate aspects of the phenomena. Ultimately, we’d like to get to a questions about (1) Growth, (2) Differentiation, and (3) Regeneration. Possibly other ideas will arise as well. Be sure to separate “information frame” kinds of questions (e.g. “How is the eye of a </a:t>
            </a:r>
            <a:r>
              <a:rPr lang="en-US" baseline="0" dirty="0" err="1" smtClean="0"/>
              <a:t>Planaria</a:t>
            </a:r>
            <a:r>
              <a:rPr lang="en-US" baseline="0" dirty="0" smtClean="0"/>
              <a:t> the same or different from ours?”) from explanatory questions. Encourage students to generate a “How” or “why” question that calls on us to explain something about our phenomenon. </a:t>
            </a:r>
          </a:p>
          <a:p>
            <a:endParaRPr lang="en-US" baseline="0" dirty="0" smtClean="0"/>
          </a:p>
          <a:p>
            <a:r>
              <a:rPr lang="en-US" baseline="0" dirty="0" smtClean="0"/>
              <a:t>In these resources, we explore the questions in the following order and build the model as such. When possible, we apply the model we’ve developed thus far to these questions.</a:t>
            </a:r>
          </a:p>
          <a:p>
            <a:r>
              <a:rPr lang="en-US" baseline="0" dirty="0" smtClean="0"/>
              <a:t>(1) Growth: How does one cell become many cells?</a:t>
            </a:r>
          </a:p>
          <a:p>
            <a:r>
              <a:rPr lang="en-US" baseline="0" dirty="0" smtClean="0"/>
              <a:t>(2) Differentiation: How does one cell become many kinds of cells?</a:t>
            </a:r>
          </a:p>
          <a:p>
            <a:r>
              <a:rPr lang="en-US" baseline="0" dirty="0" smtClean="0"/>
              <a:t>(3) Regeneration: How does the </a:t>
            </a:r>
            <a:r>
              <a:rPr lang="en-US" baseline="0" dirty="0" err="1" smtClean="0"/>
              <a:t>Planaria</a:t>
            </a:r>
            <a:r>
              <a:rPr lang="en-US" baseline="0" dirty="0" smtClean="0"/>
              <a:t> regenerate? (And hopefully…) Why can’t we regenerate? (Or why can </a:t>
            </a:r>
            <a:r>
              <a:rPr lang="en-US" baseline="0" dirty="0" err="1" smtClean="0"/>
              <a:t>Planaria</a:t>
            </a:r>
            <a:r>
              <a:rPr lang="en-US" baseline="0" dirty="0" smtClean="0"/>
              <a:t> regenerate whereas other organisms cannot?)</a:t>
            </a:r>
          </a:p>
          <a:p>
            <a:endParaRPr lang="en-US" baseline="0" dirty="0" smtClean="0"/>
          </a:p>
          <a:p>
            <a:r>
              <a:rPr lang="en-US" baseline="0" dirty="0" smtClean="0"/>
              <a:t>Feel free to converse with students about the class list of questions in order to move toward these Driving Questions. One you have a filled DQB, you will likely want to title it with some of these larger, broader questions the class has.</a:t>
            </a: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36</a:t>
            </a:fld>
            <a:endParaRPr lang="en-US" altLang="en-US"/>
          </a:p>
        </p:txBody>
      </p:sp>
    </p:spTree>
    <p:extLst>
      <p:ext uri="{BB962C8B-B14F-4D97-AF65-F5344CB8AC3E}">
        <p14:creationId xmlns:p14="http://schemas.microsoft.com/office/powerpoint/2010/main" val="20500082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slide</a:t>
            </a:r>
            <a:r>
              <a:rPr lang="en-US" baseline="0" dirty="0" smtClean="0"/>
              <a:t> can be used to help the class start to hone in on a driving question for separate aspects of the phenomena. Ultimately, we’d like to get to a questions about (1) Growth, (2) Differentiation, and (3) Regeneration. Possibly other ideas will arise as well. Be sure to separate “information frame” kinds of questions (e.g. “How is the eye of a </a:t>
            </a:r>
            <a:r>
              <a:rPr lang="en-US" baseline="0" dirty="0" err="1" smtClean="0"/>
              <a:t>Planaria</a:t>
            </a:r>
            <a:r>
              <a:rPr lang="en-US" baseline="0" dirty="0" smtClean="0"/>
              <a:t> the same or different from ours?”) from explanatory questions. Encourage students to generate a “How” or “why” question that calls on us to explain something about our phenomenon. </a:t>
            </a:r>
          </a:p>
          <a:p>
            <a:endParaRPr lang="en-US" baseline="0" dirty="0" smtClean="0"/>
          </a:p>
          <a:p>
            <a:r>
              <a:rPr lang="en-US" baseline="0" dirty="0" smtClean="0"/>
              <a:t>In these resources, we explore the questions in the following order and build the model as such. When possible, we apply the model we’ve developed thus far to these questions.</a:t>
            </a:r>
          </a:p>
          <a:p>
            <a:r>
              <a:rPr lang="en-US" baseline="0" dirty="0" smtClean="0"/>
              <a:t>(1) Growth: How does one cell become many cells?</a:t>
            </a:r>
          </a:p>
          <a:p>
            <a:r>
              <a:rPr lang="en-US" baseline="0" dirty="0" smtClean="0"/>
              <a:t>(2) Differentiation: How does one cell become many kinds of cells?</a:t>
            </a:r>
          </a:p>
          <a:p>
            <a:r>
              <a:rPr lang="en-US" baseline="0" dirty="0" smtClean="0"/>
              <a:t>(3) Regeneration: How does the </a:t>
            </a:r>
            <a:r>
              <a:rPr lang="en-US" baseline="0" dirty="0" err="1" smtClean="0"/>
              <a:t>Planaria</a:t>
            </a:r>
            <a:r>
              <a:rPr lang="en-US" baseline="0" dirty="0" smtClean="0"/>
              <a:t> regenerate? (And hopefully…) Why can’t we regenerate? (Or why can </a:t>
            </a:r>
            <a:r>
              <a:rPr lang="en-US" baseline="0" dirty="0" err="1" smtClean="0"/>
              <a:t>Planaria</a:t>
            </a:r>
            <a:r>
              <a:rPr lang="en-US" baseline="0" dirty="0" smtClean="0"/>
              <a:t> regenerate whereas other organisms cannot?)</a:t>
            </a:r>
          </a:p>
          <a:p>
            <a:endParaRPr lang="en-US" baseline="0" dirty="0" smtClean="0"/>
          </a:p>
          <a:p>
            <a:r>
              <a:rPr lang="en-US" baseline="0" dirty="0" smtClean="0"/>
              <a:t>Feel free to converse with students about the class list of questions in order to move toward these Driving Questions. One you have a filled DQB, you will likely want to title it with some of these larger, broader questions the class has.</a:t>
            </a: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37</a:t>
            </a:fld>
            <a:endParaRPr lang="en-US" altLang="en-US"/>
          </a:p>
        </p:txBody>
      </p:sp>
    </p:spTree>
    <p:extLst>
      <p:ext uri="{BB962C8B-B14F-4D97-AF65-F5344CB8AC3E}">
        <p14:creationId xmlns:p14="http://schemas.microsoft.com/office/powerpoint/2010/main" val="24554215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38</a:t>
            </a:fld>
            <a:endParaRPr lang="en-US"/>
          </a:p>
        </p:txBody>
      </p:sp>
    </p:spTree>
    <p:extLst>
      <p:ext uri="{BB962C8B-B14F-4D97-AF65-F5344CB8AC3E}">
        <p14:creationId xmlns:p14="http://schemas.microsoft.com/office/powerpoint/2010/main" val="12721233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39</a:t>
            </a:fld>
            <a:endParaRPr lang="en-US"/>
          </a:p>
        </p:txBody>
      </p:sp>
    </p:spTree>
    <p:extLst>
      <p:ext uri="{BB962C8B-B14F-4D97-AF65-F5344CB8AC3E}">
        <p14:creationId xmlns:p14="http://schemas.microsoft.com/office/powerpoint/2010/main" val="1453857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Shape 173"/>
          <p:cNvSpPr>
            <a:spLocks noGrp="1" noRot="1" noChangeAspect="1"/>
          </p:cNvSpPr>
          <p:nvPr>
            <p:ph type="sldImg"/>
          </p:nvPr>
        </p:nvSpPr>
        <p:spPr>
          <a:prstGeom prst="rect">
            <a:avLst/>
          </a:prstGeom>
        </p:spPr>
        <p:txBody>
          <a:bodyPr/>
          <a:lstStyle/>
          <a:p>
            <a:endParaRPr/>
          </a:p>
        </p:txBody>
      </p:sp>
      <p:sp>
        <p:nvSpPr>
          <p:cNvPr id="174" name="Shape 174"/>
          <p:cNvSpPr>
            <a:spLocks noGrp="1"/>
          </p:cNvSpPr>
          <p:nvPr>
            <p:ph type="body" sz="quarter" idx="1"/>
          </p:nvPr>
        </p:nvSpPr>
        <p:spPr>
          <a:prstGeom prst="rect">
            <a:avLst/>
          </a:prstGeom>
        </p:spPr>
        <p:txBody>
          <a:bodyPr/>
          <a:lstStyle/>
          <a:p>
            <a:r>
              <a:rPr dirty="0"/>
              <a:t>Not meant to show to students</a:t>
            </a:r>
            <a:r>
              <a:rPr lang="en-US" dirty="0"/>
              <a:t>.</a:t>
            </a:r>
            <a:endParaRPr dirty="0"/>
          </a:p>
        </p:txBody>
      </p:sp>
    </p:spTree>
    <p:extLst>
      <p:ext uri="{BB962C8B-B14F-4D97-AF65-F5344CB8AC3E}">
        <p14:creationId xmlns:p14="http://schemas.microsoft.com/office/powerpoint/2010/main" val="28639243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40</a:t>
            </a:fld>
            <a:endParaRPr lang="en-US"/>
          </a:p>
        </p:txBody>
      </p:sp>
    </p:spTree>
    <p:extLst>
      <p:ext uri="{BB962C8B-B14F-4D97-AF65-F5344CB8AC3E}">
        <p14:creationId xmlns:p14="http://schemas.microsoft.com/office/powerpoint/2010/main" val="15542177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41</a:t>
            </a:fld>
            <a:endParaRPr lang="en-US"/>
          </a:p>
        </p:txBody>
      </p:sp>
    </p:spTree>
    <p:extLst>
      <p:ext uri="{BB962C8B-B14F-4D97-AF65-F5344CB8AC3E}">
        <p14:creationId xmlns:p14="http://schemas.microsoft.com/office/powerpoint/2010/main" val="335161542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a:t>
            </a:r>
            <a:r>
              <a:rPr lang="en-US" baseline="0" dirty="0" smtClean="0"/>
              <a:t> NOTES:</a:t>
            </a:r>
          </a:p>
          <a:p>
            <a:r>
              <a:rPr lang="en-US" baseline="0" dirty="0" smtClean="0"/>
              <a:t>Have enough of a discussion with your students here to know how quickly you can move through the coming slides.</a:t>
            </a:r>
          </a:p>
          <a:p>
            <a:r>
              <a:rPr lang="en-US" baseline="0" dirty="0" smtClean="0"/>
              <a:t>Transition into this slide using your Driving Question Board. You should have a series of questions (and maybe a portion of the main Driving Question) that pertain to the actual process of growth. If not, create a transition that feels coherent to you (e.g. the sentence that starts this slide). *You don’t even need to use this particular slide: the task here is to say, </a:t>
            </a:r>
            <a:r>
              <a:rPr lang="en-US" b="1" baseline="0" dirty="0" smtClean="0"/>
              <a:t>“We’re going to begin by addressing our questions and ideas about how organisms get bigger throughout their lifetimes.”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smtClean="0">
              <a:solidFill>
                <a:srgbClr val="3F6EB3"/>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smtClean="0">
                <a:solidFill>
                  <a:srgbClr val="3F6EB3"/>
                </a:solidFill>
              </a:rPr>
              <a:t>Here, we suggest a fairly </a:t>
            </a:r>
            <a:r>
              <a:rPr lang="en-US" altLang="en-US" baseline="0" dirty="0" smtClean="0">
                <a:solidFill>
                  <a:srgbClr val="3F6EB3"/>
                </a:solidFill>
              </a:rPr>
              <a:t>open question since there are two aspects to growth: cell expansion (particularly important to single-celled organisms) and cell division. Have a conversation with your students about these ideas as they arise. Push them to bring up both main ideas if possible and if you have commitments to exploring both cell growth and mitosis. If your students mostly focus on cell division, that’s likely fine since it most likely explains the phenomena which they observed.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smtClean="0">
              <a:solidFill>
                <a:srgbClr val="3F6EB3"/>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baseline="0" dirty="0" smtClean="0">
                <a:solidFill>
                  <a:srgbClr val="3F6EB3"/>
                </a:solidFill>
              </a:rPr>
              <a:t>If you feel it is appropriate, let them refer back to the ideas they may have recorded about growth on their lab observation sheets.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ltLang="en-US" dirty="0" smtClean="0">
              <a:solidFill>
                <a:srgbClr val="3F6EB3"/>
              </a:solidFill>
            </a:endParaRP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42</a:t>
            </a:fld>
            <a:endParaRPr lang="en-US" altLang="en-US"/>
          </a:p>
        </p:txBody>
      </p:sp>
    </p:spTree>
    <p:extLst>
      <p:ext uri="{BB962C8B-B14F-4D97-AF65-F5344CB8AC3E}">
        <p14:creationId xmlns:p14="http://schemas.microsoft.com/office/powerpoint/2010/main" val="13982406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Yeah- so,</a:t>
            </a:r>
            <a:r>
              <a:rPr lang="en-US" baseline="0" dirty="0" smtClean="0"/>
              <a:t> we’re TONS of cells. Kids know this. So, then, how do we go from a single cell to many cells? The next slide essentially asks this question, but your kids might get to it right here without the prompt (or mitosis may have already come up). </a:t>
            </a:r>
          </a:p>
          <a:p>
            <a:r>
              <a:rPr lang="en-US" baseline="0" dirty="0" smtClean="0"/>
              <a:t>Of course, “Mitosis!” That’s the big answer here, but you should feel free to explore other ideas about growth depending on your students’ questions on the Driving Question Board, and on your own commitments to talking about cell expansion. Some teachers really feel it is productive to cover the surface area to volume ratio argument for an upper limit on cell size. We’ve created some slides to aid you in exploring that phenomenon as well, but do not step through these slides as-is. Decide ahead of time how to edit this learning segment to meet the needs of your students and create a coherent learning experience.</a:t>
            </a:r>
          </a:p>
          <a:p>
            <a:endParaRPr lang="en-US" baseline="0" dirty="0" smtClean="0"/>
          </a:p>
          <a:p>
            <a:r>
              <a:rPr lang="en-US" baseline="0" dirty="0" smtClean="0"/>
              <a:t>SOURCES:</a:t>
            </a:r>
          </a:p>
          <a:p>
            <a:r>
              <a:rPr lang="en-US" baseline="0" dirty="0" smtClean="0"/>
              <a:t>Image, “neurons-brain-cells-brain-structure”</a:t>
            </a:r>
          </a:p>
          <a:p>
            <a:r>
              <a:rPr lang="en-US" baseline="0" dirty="0" smtClean="0"/>
              <a:t>URL: https://pixabay.com/illustrations/neurons-brain-cells-brain-structure-1773922/</a:t>
            </a:r>
          </a:p>
          <a:p>
            <a:r>
              <a:rPr lang="en-US" baseline="0" dirty="0" smtClean="0"/>
              <a:t>Attribution: </a:t>
            </a:r>
            <a:r>
              <a:rPr lang="en-US" baseline="0" dirty="0" err="1" smtClean="0"/>
              <a:t>geralt</a:t>
            </a:r>
            <a:r>
              <a:rPr lang="en-US" baseline="0" dirty="0" smtClean="0"/>
              <a:t> via </a:t>
            </a:r>
            <a:r>
              <a:rPr lang="en-US" baseline="0" dirty="0" err="1" smtClean="0"/>
              <a:t>Pixabay</a:t>
            </a:r>
            <a:r>
              <a:rPr lang="en-US" baseline="0" dirty="0" smtClean="0"/>
              <a:t>; No attribution required.</a:t>
            </a:r>
          </a:p>
          <a:p>
            <a:endParaRPr lang="en-US" baseline="0" dirty="0" smtClean="0"/>
          </a:p>
          <a:p>
            <a:r>
              <a:rPr lang="en-US" baseline="0" dirty="0" smtClean="0"/>
              <a:t>Image, “Layers of the Skin”</a:t>
            </a:r>
          </a:p>
          <a:p>
            <a:r>
              <a:rPr lang="en-US" baseline="0" dirty="0" smtClean="0"/>
              <a:t>URL: https://commons.wikimedia.org/wiki/File:Layers_of_the_skin.jpg</a:t>
            </a:r>
          </a:p>
          <a:p>
            <a:r>
              <a:rPr lang="en-US" baseline="0" dirty="0" smtClean="0"/>
              <a:t>Attribution: Don Bliss (Illustrator) [Public domain]</a:t>
            </a:r>
          </a:p>
          <a:p>
            <a:endParaRPr lang="en-US" baseline="0" dirty="0" smtClean="0"/>
          </a:p>
          <a:p>
            <a:r>
              <a:rPr lang="en-US" baseline="0" dirty="0" smtClean="0"/>
              <a:t>Image, “</a:t>
            </a:r>
            <a:r>
              <a:rPr lang="en-US" dirty="0" smtClean="0"/>
              <a:t>Diagram of the intracytoplasmic sperm injection of a human egg. Micromanipulator on the left holds egg in position while </a:t>
            </a:r>
            <a:r>
              <a:rPr lang="en-US" dirty="0" err="1" smtClean="0"/>
              <a:t>microinjector</a:t>
            </a:r>
            <a:r>
              <a:rPr lang="en-US" dirty="0" smtClean="0"/>
              <a:t> on the right delivers a single sperm cell</a:t>
            </a:r>
            <a:r>
              <a:rPr lang="en-US" i="0" dirty="0" smtClean="0"/>
              <a:t>.</a:t>
            </a:r>
            <a:r>
              <a:rPr lang="en-US" baseline="0" dirty="0" smtClean="0"/>
              <a:t>”</a:t>
            </a:r>
          </a:p>
          <a:p>
            <a:r>
              <a:rPr lang="en-US" baseline="0" dirty="0" smtClean="0"/>
              <a:t>URL: </a:t>
            </a:r>
            <a:r>
              <a:rPr lang="en-US" dirty="0" smtClean="0"/>
              <a:t>https://commons.wikimedia.org/wiki/File:Microinjection_of_a_human_egg.svg</a:t>
            </a:r>
          </a:p>
          <a:p>
            <a:r>
              <a:rPr lang="en-US" baseline="0" dirty="0" smtClean="0"/>
              <a:t>Attribution: KDS444 [CC BY-SA 3.0 (https://creativecommons.org/licenses/by-sa/3.0)]</a:t>
            </a:r>
          </a:p>
          <a:p>
            <a:endParaRPr lang="en-US" baseline="0" dirty="0" smtClean="0"/>
          </a:p>
          <a:p>
            <a:r>
              <a:rPr lang="en-US" baseline="0" dirty="0" smtClean="0"/>
              <a:t>Image, “Diagram of muscle cells”</a:t>
            </a:r>
          </a:p>
          <a:p>
            <a:r>
              <a:rPr lang="en-US" baseline="0" dirty="0" smtClean="0"/>
              <a:t>URL: https://commons.wikimedia.org/wiki/File:Diagram_of_muscle_cells_CRUK_035.svg</a:t>
            </a:r>
          </a:p>
          <a:p>
            <a:r>
              <a:rPr lang="en-US" baseline="0" dirty="0" smtClean="0"/>
              <a:t>Attribution: Cancer Research UK [CC BY-SA (https://creativecommons.org/licenses/by-sa/4.0)]</a:t>
            </a:r>
          </a:p>
          <a:p>
            <a:endParaRPr lang="en-US" baseline="0" dirty="0" smtClean="0"/>
          </a:p>
          <a:p>
            <a:r>
              <a:rPr lang="en-US" baseline="0" dirty="0" smtClean="0"/>
              <a:t>Image, “blood-cells-red-medical-medicine”</a:t>
            </a:r>
          </a:p>
          <a:p>
            <a:r>
              <a:rPr lang="en-US" baseline="0" dirty="0" smtClean="0"/>
              <a:t>URL: https://pixabay.com/illustrations/blood-cells-red-medical-medicine-1813410/</a:t>
            </a:r>
          </a:p>
          <a:p>
            <a:r>
              <a:rPr lang="en-US" baseline="0" dirty="0" smtClean="0"/>
              <a:t>Attribution: </a:t>
            </a:r>
            <a:r>
              <a:rPr lang="en-US" baseline="0" dirty="0" err="1" smtClean="0"/>
              <a:t>qimono</a:t>
            </a:r>
            <a:r>
              <a:rPr lang="en-US" baseline="0" dirty="0" smtClean="0"/>
              <a:t> via </a:t>
            </a:r>
            <a:r>
              <a:rPr lang="en-US" baseline="0" dirty="0" err="1" smtClean="0"/>
              <a:t>Pixabay</a:t>
            </a:r>
            <a:r>
              <a:rPr lang="en-US" baseline="0" dirty="0" smtClean="0"/>
              <a:t>; No attribution required.</a:t>
            </a:r>
          </a:p>
          <a:p>
            <a:endParaRPr lang="en-US" baseline="0" dirty="0" smtClean="0"/>
          </a:p>
          <a:p>
            <a:endParaRPr lang="en-US" baseline="0" dirty="0" smtClean="0"/>
          </a:p>
          <a:p>
            <a:r>
              <a:rPr lang="en-US" baseline="0" dirty="0" smtClean="0"/>
              <a:t>Image, “</a:t>
            </a:r>
            <a:r>
              <a:rPr lang="en-US" dirty="0" err="1" smtClean="0"/>
              <a:t>Spermatazoan</a:t>
            </a:r>
            <a:r>
              <a:rPr lang="en-US" dirty="0" smtClean="0"/>
              <a:t>”</a:t>
            </a:r>
          </a:p>
          <a:p>
            <a:r>
              <a:rPr lang="en-US" baseline="0" dirty="0" smtClean="0"/>
              <a:t>URL: https://www.flickr.com/photos/hinkelstone/28896192820</a:t>
            </a:r>
          </a:p>
          <a:p>
            <a:r>
              <a:rPr lang="en-US" baseline="0" dirty="0" err="1" smtClean="0"/>
              <a:t>Attrribution</a:t>
            </a:r>
            <a:r>
              <a:rPr lang="en-US" baseline="0" dirty="0" smtClean="0"/>
              <a:t>: </a:t>
            </a:r>
            <a:r>
              <a:rPr lang="en-US" baseline="0" dirty="0" err="1" smtClean="0"/>
              <a:t>quapan</a:t>
            </a:r>
            <a:r>
              <a:rPr lang="en-US" baseline="0" dirty="0" smtClean="0"/>
              <a:t> via Flicker CC2.0 [https://creativecommons.org/licenses/by/2.0/]</a:t>
            </a:r>
          </a:p>
          <a:p>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43</a:t>
            </a:fld>
            <a:endParaRPr lang="en-US"/>
          </a:p>
        </p:txBody>
      </p:sp>
    </p:spTree>
    <p:extLst>
      <p:ext uri="{BB962C8B-B14F-4D97-AF65-F5344CB8AC3E}">
        <p14:creationId xmlns:p14="http://schemas.microsoft.com/office/powerpoint/2010/main" val="41425794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a:t>
            </a:r>
            <a:r>
              <a:rPr lang="en-US" baseline="0" dirty="0" smtClean="0"/>
              <a:t> last Doodle Box and the last slide (showing that we are made of trillions of cells) should get kids to say that cell division or mitosis is a key process in making us larger. They may also list other things they know are related to growth (hormones, nutrition, exercise). You can honor these ideas, but push students to get to the fundamental process here as needed. </a:t>
            </a:r>
          </a:p>
          <a:p>
            <a:endParaRPr lang="en-US" baseline="0" dirty="0" smtClean="0"/>
          </a:p>
          <a:p>
            <a:r>
              <a:rPr lang="en-US" baseline="0" dirty="0" smtClean="0"/>
              <a:t>Then, y</a:t>
            </a:r>
            <a:r>
              <a:rPr lang="en-US" dirty="0" smtClean="0"/>
              <a:t>ou can unpack</a:t>
            </a:r>
            <a:r>
              <a:rPr lang="en-US" baseline="0" dirty="0" smtClean="0"/>
              <a:t> mitosis however you like. We’ve included some optional worksheets with the materials for this unit. The detail of those readings and the related worksheets go well beyond the requirements of current high school standards and so are not embedded in this PowerPoint. (Mitosis, in fact, is really something they should have covered in middle grades. See the slides on NGSS alignment contained in the current version of this PowerPoint.)</a:t>
            </a:r>
            <a:endParaRPr lang="en-US" dirty="0" smtClean="0"/>
          </a:p>
          <a:p>
            <a:endParaRPr lang="en-US" dirty="0" smtClean="0"/>
          </a:p>
          <a:p>
            <a:r>
              <a:rPr lang="en-US" dirty="0" smtClean="0"/>
              <a:t>SOURCES:</a:t>
            </a:r>
          </a:p>
          <a:p>
            <a:r>
              <a:rPr lang="en-US" dirty="0" smtClean="0"/>
              <a:t>Image modified</a:t>
            </a:r>
            <a:r>
              <a:rPr lang="en-US" baseline="0" dirty="0" smtClean="0"/>
              <a:t> from</a:t>
            </a:r>
            <a:r>
              <a:rPr lang="en-US" dirty="0" smtClean="0"/>
              <a:t>,</a:t>
            </a:r>
            <a:r>
              <a:rPr lang="en-US" baseline="0" dirty="0" smtClean="0"/>
              <a:t> “Three Types of Growth”</a:t>
            </a:r>
          </a:p>
          <a:p>
            <a:r>
              <a:rPr lang="en-US" baseline="0" dirty="0" smtClean="0"/>
              <a:t>URL: https://commons.wikimedia.org/wiki/File:Three_cell_growth_types.svg</a:t>
            </a:r>
          </a:p>
          <a:p>
            <a:r>
              <a:rPr lang="en-US" baseline="0" dirty="0" smtClean="0"/>
              <a:t>Attribution: </a:t>
            </a:r>
            <a:r>
              <a:rPr lang="nb-NO" baseline="0" dirty="0" smtClean="0"/>
              <a:t>domdomegg [CC BY-SA (https://creativecommons.org/licenses/by-sa/4.0)]</a:t>
            </a:r>
          </a:p>
          <a:p>
            <a:endParaRPr lang="nb-NO" baseline="0" dirty="0" smtClean="0"/>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44</a:t>
            </a:fld>
            <a:endParaRPr lang="en-US"/>
          </a:p>
        </p:txBody>
      </p:sp>
    </p:spTree>
    <p:extLst>
      <p:ext uri="{BB962C8B-B14F-4D97-AF65-F5344CB8AC3E}">
        <p14:creationId xmlns:p14="http://schemas.microsoft.com/office/powerpoint/2010/main" val="18307277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dirty="0" smtClean="0"/>
          </a:p>
          <a:p>
            <a:r>
              <a:rPr lang="en-US" dirty="0" smtClean="0"/>
              <a:t>Single celled forms of life, like</a:t>
            </a:r>
            <a:r>
              <a:rPr lang="en-US" baseline="0" dirty="0" smtClean="0"/>
              <a:t> Paramecium, grow by accretion. They only divide as a means of reproduction. </a:t>
            </a:r>
            <a:r>
              <a:rPr lang="en-US" baseline="0" dirty="0" err="1" smtClean="0"/>
              <a:t>Fision</a:t>
            </a:r>
            <a:r>
              <a:rPr lang="en-US" baseline="0" dirty="0" smtClean="0"/>
              <a:t> is the means of reproduction for all paramecia,  but it may be preceded by “conjugation” a form of sexual reproduction by which </a:t>
            </a:r>
            <a:r>
              <a:rPr lang="en-US" baseline="0" dirty="0" err="1" smtClean="0"/>
              <a:t>compatable</a:t>
            </a:r>
            <a:r>
              <a:rPr lang="en-US" baseline="0" dirty="0" smtClean="0"/>
              <a:t> types of paramecia exchange genetic material.</a:t>
            </a:r>
          </a:p>
          <a:p>
            <a:r>
              <a:rPr lang="en-US" baseline="0" dirty="0" smtClean="0"/>
              <a:t>Keep in mind that most single-celled organisms have modes of both asexual reproduction (cloning/</a:t>
            </a:r>
            <a:r>
              <a:rPr lang="en-US" baseline="0" dirty="0" err="1" smtClean="0"/>
              <a:t>fision</a:t>
            </a:r>
            <a:r>
              <a:rPr lang="en-US" baseline="0" dirty="0" smtClean="0"/>
              <a:t>/mitosis) and sexual reproduction. Explore these as you wish.</a:t>
            </a:r>
          </a:p>
          <a:p>
            <a:endParaRPr lang="en-US" baseline="0" dirty="0" smtClean="0"/>
          </a:p>
          <a:p>
            <a:r>
              <a:rPr lang="en-US" baseline="0" dirty="0" smtClean="0"/>
              <a:t>According to Wikipedia (Article “Paramecium”):</a:t>
            </a:r>
          </a:p>
          <a:p>
            <a:r>
              <a:rPr lang="en-US" dirty="0" smtClean="0"/>
              <a:t>“Species of </a:t>
            </a:r>
            <a:r>
              <a:rPr lang="en-US" i="1" dirty="0" smtClean="0"/>
              <a:t>Paramecium</a:t>
            </a:r>
            <a:r>
              <a:rPr lang="en-US" dirty="0" smtClean="0"/>
              <a:t> range in size from 50 to 330 </a:t>
            </a:r>
            <a:r>
              <a:rPr lang="en-US" dirty="0" err="1" smtClean="0"/>
              <a:t>micrometres</a:t>
            </a:r>
            <a:r>
              <a:rPr lang="en-US" dirty="0" smtClean="0"/>
              <a:t>.” They</a:t>
            </a:r>
            <a:r>
              <a:rPr lang="en-US" baseline="0" dirty="0" smtClean="0"/>
              <a:t> grow throughout their lives from varied initial sizes (the result of </a:t>
            </a:r>
            <a:r>
              <a:rPr lang="en-US" baseline="0" dirty="0" err="1" smtClean="0"/>
              <a:t>fision</a:t>
            </a:r>
            <a:r>
              <a:rPr lang="en-US" baseline="0" dirty="0" smtClean="0"/>
              <a:t> from a mature parent) to their species maximum size (depending on local resources) before they themselves split, forming new “offspring” individuals.</a:t>
            </a:r>
            <a:endParaRPr lang="en-US" dirty="0" smtClean="0"/>
          </a:p>
          <a:p>
            <a:r>
              <a:rPr lang="en-US" dirty="0" smtClean="0"/>
              <a:t>This</a:t>
            </a:r>
            <a:r>
              <a:rPr lang="en-US" baseline="0" dirty="0" smtClean="0"/>
              <a:t> places them in the same range as our red blood cells. You can refer to this size range again when you get to the table listing sizes of human cells in a couple of minutes.</a:t>
            </a:r>
            <a:endParaRPr lang="en-US" dirty="0" smtClean="0"/>
          </a:p>
          <a:p>
            <a:endParaRPr lang="en-US" dirty="0" smtClean="0"/>
          </a:p>
          <a:p>
            <a:r>
              <a:rPr lang="en-US" dirty="0" smtClean="0"/>
              <a:t>SOURCES:</a:t>
            </a:r>
          </a:p>
          <a:p>
            <a:endParaRPr lang="en-US" dirty="0" smtClean="0"/>
          </a:p>
          <a:p>
            <a:r>
              <a:rPr lang="en-US" dirty="0" smtClean="0"/>
              <a:t>Wikipedia Article, “Paramecium”</a:t>
            </a:r>
          </a:p>
          <a:p>
            <a:r>
              <a:rPr lang="en-US" dirty="0" smtClean="0"/>
              <a:t>URL: https://en.wikipedia.org/wiki/Paramecium</a:t>
            </a:r>
          </a:p>
          <a:p>
            <a:endParaRPr lang="en-US" dirty="0" smtClean="0"/>
          </a:p>
          <a:p>
            <a:r>
              <a:rPr lang="en-US" dirty="0" smtClean="0"/>
              <a:t>Image,</a:t>
            </a:r>
            <a:r>
              <a:rPr lang="en-US" baseline="0" dirty="0" smtClean="0"/>
              <a:t> “Microscope 3” (clipart)</a:t>
            </a:r>
          </a:p>
          <a:p>
            <a:r>
              <a:rPr lang="en-US" baseline="0" dirty="0" smtClean="0"/>
              <a:t>URL: https://freesvg.org/microscope-3</a:t>
            </a:r>
          </a:p>
          <a:p>
            <a:r>
              <a:rPr lang="en-US" baseline="0" dirty="0" smtClean="0"/>
              <a:t>Attribution: No attribution required. CC0, 1.0 (https://creativecommons.org/publicdomain/zero/1.0/)</a:t>
            </a:r>
          </a:p>
          <a:p>
            <a:endParaRPr lang="en-US" dirty="0" smtClean="0"/>
          </a:p>
          <a:p>
            <a:r>
              <a:rPr lang="en-US" dirty="0" smtClean="0"/>
              <a:t>Image modified</a:t>
            </a:r>
            <a:r>
              <a:rPr lang="en-US" baseline="0" dirty="0" smtClean="0"/>
              <a:t> from</a:t>
            </a:r>
            <a:r>
              <a:rPr lang="en-US" dirty="0" smtClean="0"/>
              <a:t>,</a:t>
            </a:r>
            <a:r>
              <a:rPr lang="en-US" baseline="0" dirty="0" smtClean="0"/>
              <a:t> “</a:t>
            </a:r>
            <a:r>
              <a:rPr lang="en-US" dirty="0" smtClean="0"/>
              <a:t>Optical microscope. Paramecium </a:t>
            </a:r>
            <a:r>
              <a:rPr lang="en-US" dirty="0" err="1" smtClean="0"/>
              <a:t>aurelia</a:t>
            </a:r>
            <a:r>
              <a:rPr lang="en-US" dirty="0" smtClean="0"/>
              <a:t>, the best known of all ciliates. The bubbles throughout the cell are vacuoles. The entire surface is covered in cilia, which are blurred by their rapid movement.</a:t>
            </a:r>
            <a:r>
              <a:rPr lang="en-US" baseline="0" dirty="0" smtClean="0"/>
              <a:t>”</a:t>
            </a:r>
          </a:p>
          <a:p>
            <a:r>
              <a:rPr lang="en-US" baseline="0" dirty="0" smtClean="0"/>
              <a:t>URL: https://commons.wikimedia.org/wiki/File:Paramecium.jpg</a:t>
            </a:r>
          </a:p>
          <a:p>
            <a:r>
              <a:rPr lang="en-US" baseline="0" dirty="0" smtClean="0"/>
              <a:t>Attribution: </a:t>
            </a:r>
            <a:r>
              <a:rPr lang="en-US" baseline="0" dirty="0" err="1" smtClean="0"/>
              <a:t>Barfooz</a:t>
            </a:r>
            <a:r>
              <a:rPr lang="en-US" baseline="0" dirty="0" smtClean="0"/>
              <a:t> at the English Wikipedia. [CC BY-SA (http://creativecommons.org/licenses/by-sa/3.0/)]</a:t>
            </a:r>
          </a:p>
          <a:p>
            <a:endParaRPr lang="en-US" baseline="0" dirty="0" smtClean="0"/>
          </a:p>
          <a:p>
            <a:r>
              <a:rPr lang="en-US" baseline="0" dirty="0" smtClean="0"/>
              <a:t>Image, “</a:t>
            </a:r>
            <a:r>
              <a:rPr lang="en-US" dirty="0" smtClean="0"/>
              <a:t>A labeled diagram of Paramecium</a:t>
            </a:r>
            <a:r>
              <a:rPr lang="en-US" baseline="0" dirty="0" smtClean="0"/>
              <a:t>”</a:t>
            </a:r>
          </a:p>
          <a:p>
            <a:r>
              <a:rPr lang="en-US" baseline="0" dirty="0" smtClean="0"/>
              <a:t>URL: https://commons.wikimedia.org/wiki/File:Paramecium_diagram.png</a:t>
            </a:r>
          </a:p>
          <a:p>
            <a:r>
              <a:rPr lang="en-US" baseline="0" dirty="0" smtClean="0"/>
              <a:t>Attribution: Deuterostome [CC BY-SA (https://creativecommons.org/licenses/by-sa/4.0)]</a:t>
            </a:r>
          </a:p>
          <a:p>
            <a:endParaRPr lang="en-US" baseline="0" dirty="0" smtClean="0"/>
          </a:p>
          <a:p>
            <a:endParaRPr lang="nb-NO" baseline="0" dirty="0" smtClean="0"/>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45</a:t>
            </a:fld>
            <a:endParaRPr lang="en-US"/>
          </a:p>
        </p:txBody>
      </p:sp>
    </p:spTree>
    <p:extLst>
      <p:ext uri="{BB962C8B-B14F-4D97-AF65-F5344CB8AC3E}">
        <p14:creationId xmlns:p14="http://schemas.microsoft.com/office/powerpoint/2010/main" val="4509863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Part</a:t>
            </a:r>
            <a:r>
              <a:rPr lang="en-US" b="1" baseline="0" dirty="0" smtClean="0"/>
              <a:t> of the o</a:t>
            </a:r>
            <a:r>
              <a:rPr lang="en-US" b="1" dirty="0" smtClean="0"/>
              <a:t>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dirty="0" smtClean="0"/>
          </a:p>
          <a:p>
            <a:r>
              <a:rPr lang="en-US" dirty="0" smtClean="0"/>
              <a:t>SOURCES:</a:t>
            </a:r>
          </a:p>
          <a:p>
            <a:r>
              <a:rPr lang="en-US" dirty="0" smtClean="0"/>
              <a:t>Image modified</a:t>
            </a:r>
            <a:r>
              <a:rPr lang="en-US" baseline="0" dirty="0" smtClean="0"/>
              <a:t> from</a:t>
            </a:r>
            <a:r>
              <a:rPr lang="en-US" dirty="0" smtClean="0"/>
              <a:t>,</a:t>
            </a:r>
            <a:r>
              <a:rPr lang="en-US" baseline="0" dirty="0" smtClean="0"/>
              <a:t> “Three Types of Growth”</a:t>
            </a:r>
          </a:p>
          <a:p>
            <a:r>
              <a:rPr lang="en-US" baseline="0" dirty="0" smtClean="0"/>
              <a:t>URL: https://commons.wikimedia.org/wiki/File:Three_cell_growth_types.svg</a:t>
            </a:r>
          </a:p>
          <a:p>
            <a:r>
              <a:rPr lang="en-US" baseline="0" dirty="0" smtClean="0"/>
              <a:t>Attribution: </a:t>
            </a:r>
            <a:r>
              <a:rPr lang="nb-NO" baseline="0" dirty="0" smtClean="0"/>
              <a:t>domdomegg [CC BY-SA (https://creativecommons.org/licenses/by-sa/4.0)]</a:t>
            </a:r>
          </a:p>
          <a:p>
            <a:endParaRPr lang="nb-NO" baseline="0" dirty="0" smtClean="0"/>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46</a:t>
            </a:fld>
            <a:endParaRPr lang="en-US"/>
          </a:p>
        </p:txBody>
      </p:sp>
    </p:spTree>
    <p:extLst>
      <p:ext uri="{BB962C8B-B14F-4D97-AF65-F5344CB8AC3E}">
        <p14:creationId xmlns:p14="http://schemas.microsoft.com/office/powerpoint/2010/main" val="31961000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Optional. </a:t>
            </a:r>
            <a:r>
              <a:rPr lang="en-US" dirty="0" smtClean="0"/>
              <a:t>Some variation in human cell size.</a:t>
            </a:r>
            <a:endParaRPr lang="en-US" baseline="0" dirty="0" smtClean="0"/>
          </a:p>
          <a:p>
            <a:endParaRPr lang="en-US" dirty="0" smtClean="0"/>
          </a:p>
          <a:p>
            <a:r>
              <a:rPr lang="en-US" b="1" dirty="0" smtClean="0"/>
              <a:t>Part of the 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baseline="0" dirty="0" smtClean="0"/>
          </a:p>
          <a:p>
            <a:r>
              <a:rPr lang="en-US" baseline="0" dirty="0" smtClean="0"/>
              <a:t>SOURCES:</a:t>
            </a:r>
          </a:p>
          <a:p>
            <a:r>
              <a:rPr lang="en-US" baseline="0" dirty="0" smtClean="0"/>
              <a:t>Numbers pulled from: http://book.bionumbers.org/how-big-is-a-human-cell/</a:t>
            </a:r>
          </a:p>
          <a:p>
            <a:endParaRPr lang="en-US" baseline="0" dirty="0" smtClean="0"/>
          </a:p>
          <a:p>
            <a:r>
              <a:rPr lang="en-US" baseline="0" dirty="0" smtClean="0"/>
              <a:t>Image, “</a:t>
            </a:r>
            <a:r>
              <a:rPr lang="en-US" dirty="0" smtClean="0"/>
              <a:t>Diagram of the intracytoplasmic sperm injection of a human egg. Micromanipulator on the left holds egg in position while </a:t>
            </a:r>
            <a:r>
              <a:rPr lang="en-US" dirty="0" err="1" smtClean="0"/>
              <a:t>microinjector</a:t>
            </a:r>
            <a:r>
              <a:rPr lang="en-US" dirty="0" smtClean="0"/>
              <a:t> on the right delivers a single sperm cell</a:t>
            </a:r>
            <a:r>
              <a:rPr lang="en-US" i="0" dirty="0" smtClean="0"/>
              <a:t>.</a:t>
            </a:r>
            <a:r>
              <a:rPr lang="en-US" baseline="0" dirty="0" smtClean="0"/>
              <a:t>”</a:t>
            </a:r>
          </a:p>
          <a:p>
            <a:r>
              <a:rPr lang="en-US" baseline="0" dirty="0" smtClean="0"/>
              <a:t>URL: </a:t>
            </a:r>
            <a:r>
              <a:rPr lang="en-US" dirty="0" smtClean="0"/>
              <a:t>https://commons.wikimedia.org/wiki/File:Microinjection_of_a_human_egg.svg</a:t>
            </a:r>
          </a:p>
          <a:p>
            <a:r>
              <a:rPr lang="en-US" baseline="0" dirty="0" smtClean="0"/>
              <a:t>Attribution: KDS444 [CC BY-SA 3.0 (https://creativecommons.org/licenses/by-sa/3.0)]</a:t>
            </a:r>
          </a:p>
          <a:p>
            <a:endParaRPr lang="en-US" baseline="0" dirty="0" smtClean="0"/>
          </a:p>
          <a:p>
            <a:r>
              <a:rPr lang="en-US" baseline="0" dirty="0" smtClean="0"/>
              <a:t>Image, “</a:t>
            </a:r>
            <a:r>
              <a:rPr lang="en-US" dirty="0" smtClean="0"/>
              <a:t>Diagram of the intracytoplasmic sperm injection of a human egg. Micromanipulator on the left holds egg in position while </a:t>
            </a:r>
            <a:r>
              <a:rPr lang="en-US" dirty="0" err="1" smtClean="0"/>
              <a:t>microinjector</a:t>
            </a:r>
            <a:r>
              <a:rPr lang="en-US" dirty="0" smtClean="0"/>
              <a:t> on the right delivers a single sperm cell</a:t>
            </a:r>
            <a:r>
              <a:rPr lang="en-US" i="0" dirty="0" smtClean="0"/>
              <a:t>.</a:t>
            </a:r>
            <a:r>
              <a:rPr lang="en-US" baseline="0" dirty="0" smtClean="0"/>
              <a:t>”</a:t>
            </a:r>
          </a:p>
          <a:p>
            <a:r>
              <a:rPr lang="en-US" baseline="0" dirty="0" smtClean="0"/>
              <a:t>URL: </a:t>
            </a:r>
            <a:r>
              <a:rPr lang="en-US" dirty="0" smtClean="0"/>
              <a:t>https://commons.wikimedia.org/wiki/File:Microinjection_of_a_human_egg.svg</a:t>
            </a:r>
          </a:p>
          <a:p>
            <a:r>
              <a:rPr lang="en-US" baseline="0" dirty="0" smtClean="0"/>
              <a:t>Attribution: KDS444 [CC BY-SA 3.0 (https://creativecommons.org/licenses/by-sa/3.0)]</a:t>
            </a:r>
          </a:p>
          <a:p>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47</a:t>
            </a:fld>
            <a:endParaRPr lang="en-US"/>
          </a:p>
        </p:txBody>
      </p:sp>
    </p:spTree>
    <p:extLst>
      <p:ext uri="{BB962C8B-B14F-4D97-AF65-F5344CB8AC3E}">
        <p14:creationId xmlns:p14="http://schemas.microsoft.com/office/powerpoint/2010/main" val="941481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a:t>
            </a:r>
            <a:r>
              <a:rPr lang="en-US" dirty="0" smtClean="0"/>
              <a:t>Can</a:t>
            </a:r>
            <a:r>
              <a:rPr lang="en-US" baseline="0" dirty="0" smtClean="0"/>
              <a:t> be fun to see what kids come up with here. You can even have them brainstorm in their groups to see if they can guess the right answer (and there is one in this case, though “largest” versus “longest” can be debated).</a:t>
            </a:r>
          </a:p>
          <a:p>
            <a:endParaRPr lang="en-US" dirty="0" smtClean="0"/>
          </a:p>
          <a:p>
            <a:r>
              <a:rPr lang="en-US" b="1" dirty="0" smtClean="0"/>
              <a:t>Part of the 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18689518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a:t>
            </a:r>
            <a:r>
              <a:rPr lang="en-US" dirty="0" smtClean="0"/>
              <a:t>Animations are sequenced carefully. Don’t have students attend to all of the names of the parts of the fertilized</a:t>
            </a:r>
            <a:r>
              <a:rPr lang="en-US" baseline="0" dirty="0" smtClean="0"/>
              <a:t> or unfertilized eggs, just work to realize that an unfertilized egg is initially one giant cell with a single nucleus. You can explore what happens post-fertilization (i.e. where the zygote grows into an embryo) as much as you and your students like. One interesting realization is that this very large cell never grows once laid, it simply divides. (The chicken… or ostrich… cannot get bigger than the egg itself!)</a:t>
            </a:r>
          </a:p>
          <a:p>
            <a:r>
              <a:rPr lang="en-US" b="1" baseline="0" dirty="0" smtClean="0"/>
              <a:t>Be careful to not get too sidetracked from the main point here: this is a really big cell to start with!</a:t>
            </a:r>
          </a:p>
          <a:p>
            <a:endParaRPr lang="en-US" baseline="0" dirty="0" smtClean="0"/>
          </a:p>
          <a:p>
            <a:r>
              <a:rPr lang="en-US" b="1" dirty="0" smtClean="0"/>
              <a:t>Part of the 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baseline="0" dirty="0" smtClean="0"/>
          </a:p>
          <a:p>
            <a:r>
              <a:rPr lang="en-US" baseline="0" dirty="0" smtClean="0"/>
              <a:t>SOURCES:</a:t>
            </a:r>
          </a:p>
          <a:p>
            <a:r>
              <a:rPr lang="en-US" baseline="0" dirty="0" smtClean="0"/>
              <a:t>Image, “</a:t>
            </a:r>
            <a:r>
              <a:rPr lang="en-US" dirty="0" smtClean="0"/>
              <a:t>Male and Female ostriches Cape Point</a:t>
            </a:r>
            <a:r>
              <a:rPr lang="en-US" baseline="0" dirty="0" smtClean="0"/>
              <a:t>”</a:t>
            </a:r>
          </a:p>
          <a:p>
            <a:r>
              <a:rPr lang="en-US" baseline="0" dirty="0" smtClean="0"/>
              <a:t>URL: https://commons.wikimedia.org/wiki/File:Ostriches_cape_point_cropped.jpg</a:t>
            </a:r>
          </a:p>
          <a:p>
            <a:r>
              <a:rPr lang="en-US" baseline="0" dirty="0" smtClean="0"/>
              <a:t>Attribution: </a:t>
            </a:r>
            <a:r>
              <a:rPr lang="pl-PL" baseline="0" dirty="0" smtClean="0"/>
              <a:t>Andrew massyn [Public domain]</a:t>
            </a:r>
            <a:r>
              <a:rPr lang="en-US" baseline="0" dirty="0" smtClean="0"/>
              <a:t> via Wikimedia Commons</a:t>
            </a:r>
          </a:p>
          <a:p>
            <a:endParaRPr lang="en-US" baseline="0" dirty="0" smtClean="0"/>
          </a:p>
          <a:p>
            <a:r>
              <a:rPr lang="en-US" baseline="0" dirty="0" smtClean="0"/>
              <a:t>Image, “Ostrich Egg, Bangladesh”</a:t>
            </a:r>
          </a:p>
          <a:p>
            <a:r>
              <a:rPr lang="en-US" baseline="0" dirty="0" smtClean="0"/>
              <a:t>URL: https://commons.wikimedia.org/wiki/File:Ostrich_Egg.jpg</a:t>
            </a:r>
          </a:p>
          <a:p>
            <a:r>
              <a:rPr lang="en-US" baseline="0" dirty="0" smtClean="0"/>
              <a:t>Attribution: </a:t>
            </a:r>
            <a:r>
              <a:rPr lang="pl-PL" baseline="0" dirty="0" smtClean="0"/>
              <a:t>Azim Khan Ronnie [CC BY-SA 4.0 (https://creativecommons.org/licenses/by-sa/4.0)]</a:t>
            </a:r>
            <a:endParaRPr lang="en-US" baseline="0" dirty="0" smtClean="0"/>
          </a:p>
          <a:p>
            <a:endParaRPr lang="en-US" dirty="0" smtClean="0"/>
          </a:p>
          <a:p>
            <a:r>
              <a:rPr lang="en-US" baseline="0" dirty="0" smtClean="0"/>
              <a:t>Image cropped and modified from, “</a:t>
            </a:r>
            <a:r>
              <a:rPr lang="en-US" dirty="0" smtClean="0"/>
              <a:t>Ostrich egg (right-but cropped out), compared to chicken egg (lower left) and quail eggs (upper left)</a:t>
            </a:r>
            <a:r>
              <a:rPr lang="en-US" baseline="0" dirty="0" smtClean="0"/>
              <a:t>”</a:t>
            </a:r>
          </a:p>
          <a:p>
            <a:r>
              <a:rPr lang="en-US" baseline="0" dirty="0" smtClean="0"/>
              <a:t>URL: https://commons.wikimedia.org/wiki/File:Vogeleier.jpg</a:t>
            </a:r>
          </a:p>
          <a:p>
            <a:r>
              <a:rPr lang="en-US" baseline="0" dirty="0" smtClean="0"/>
              <a:t>Attribution: </a:t>
            </a:r>
            <a:r>
              <a:rPr lang="pl-PL" baseline="0" dirty="0" smtClean="0"/>
              <a:t>Rainer Zenz [CC BY-SA 2.5 (https://creativecommons.org/licenses/by-sa/2.5)]</a:t>
            </a:r>
            <a:endParaRPr lang="en-US" baseline="0" dirty="0" smtClean="0"/>
          </a:p>
          <a:p>
            <a:endParaRPr lang="en-US" dirty="0" smtClean="0"/>
          </a:p>
          <a:p>
            <a:r>
              <a:rPr lang="en-US" baseline="0" dirty="0" smtClean="0"/>
              <a:t>Image, “</a:t>
            </a:r>
            <a:r>
              <a:rPr lang="en-US" dirty="0" smtClean="0"/>
              <a:t>The white eggshell has been removed by dipping a normal chicken egg into vinegar for 48 hrs. Very little retouched.</a:t>
            </a:r>
            <a:r>
              <a:rPr lang="en-US" baseline="0" dirty="0" smtClean="0"/>
              <a:t>”</a:t>
            </a:r>
          </a:p>
          <a:p>
            <a:r>
              <a:rPr lang="en-US" baseline="0" dirty="0" smtClean="0"/>
              <a:t>URL: https://commons.wikimedia.org/wiki/File:Chicken_Egg_without_Eggshell_5859.jpg</a:t>
            </a:r>
          </a:p>
          <a:p>
            <a:r>
              <a:rPr lang="en-US" baseline="0" dirty="0" smtClean="0"/>
              <a:t>Attribution: </a:t>
            </a:r>
            <a:r>
              <a:rPr lang="en-US" baseline="0" dirty="0" err="1" smtClean="0"/>
              <a:t>Biswarup</a:t>
            </a:r>
            <a:r>
              <a:rPr lang="en-US" baseline="0" dirty="0" smtClean="0"/>
              <a:t> </a:t>
            </a:r>
            <a:r>
              <a:rPr lang="en-US" baseline="0" dirty="0" err="1" smtClean="0"/>
              <a:t>Ganguly</a:t>
            </a:r>
            <a:r>
              <a:rPr lang="en-US" baseline="0" dirty="0" smtClean="0"/>
              <a:t> [CC BY 3.0 (https://creativecommons.org/licenses/by/3.0)]</a:t>
            </a:r>
          </a:p>
          <a:p>
            <a:endParaRPr lang="en-US" dirty="0" smtClean="0"/>
          </a:p>
          <a:p>
            <a:r>
              <a:rPr lang="en-US" baseline="0" dirty="0" smtClean="0"/>
              <a:t>Image, “</a:t>
            </a:r>
            <a:r>
              <a:rPr lang="en-US" dirty="0" smtClean="0"/>
              <a:t>Diagram of a chicken egg in its 9th day.</a:t>
            </a:r>
            <a:r>
              <a:rPr lang="en-US" baseline="0" dirty="0" smtClean="0"/>
              <a:t>”</a:t>
            </a:r>
          </a:p>
          <a:p>
            <a:r>
              <a:rPr lang="en-US" baseline="0" dirty="0" smtClean="0"/>
              <a:t>URL: https://commons.wikimedia.org/wiki/File:Chicken_egg_diagram.svg</a:t>
            </a:r>
          </a:p>
          <a:p>
            <a:r>
              <a:rPr lang="en-US" baseline="0" dirty="0" smtClean="0"/>
              <a:t>Attribution: KDS4444 [CC BY-SA 4.0 (https://creativecommons.org/licenses/by-sa/4.0)]</a:t>
            </a:r>
          </a:p>
          <a:p>
            <a:endParaRPr lang="en-US" baseline="0" dirty="0" smtClean="0"/>
          </a:p>
          <a:p>
            <a:r>
              <a:rPr lang="en-US" baseline="0" dirty="0" smtClean="0"/>
              <a:t>Image, “</a:t>
            </a:r>
            <a:r>
              <a:rPr lang="en-US" dirty="0" smtClean="0"/>
              <a:t>Modified version of </a:t>
            </a:r>
            <a:r>
              <a:rPr lang="en-US" dirty="0" err="1" smtClean="0"/>
              <a:t>Image:Anatomy</a:t>
            </a:r>
            <a:r>
              <a:rPr lang="en-US" dirty="0" smtClean="0"/>
              <a:t> of an </a:t>
            </a:r>
            <a:r>
              <a:rPr lang="en-US" dirty="0" err="1" smtClean="0"/>
              <a:t>egg.svg</a:t>
            </a:r>
            <a:r>
              <a:rPr lang="en-US" dirty="0" smtClean="0"/>
              <a:t>.”</a:t>
            </a:r>
            <a:endParaRPr lang="en-US" baseline="0" dirty="0" smtClean="0"/>
          </a:p>
          <a:p>
            <a:r>
              <a:rPr lang="en-US" baseline="0" dirty="0" smtClean="0"/>
              <a:t>URL: https://commons.wikimedia.org/wiki/File:Anatomy_of_an_egg_unlabeled_horizontal.svg</a:t>
            </a:r>
          </a:p>
          <a:p>
            <a:r>
              <a:rPr lang="en-US" baseline="0" dirty="0" smtClean="0"/>
              <a:t>Attribution: </a:t>
            </a:r>
            <a:r>
              <a:rPr lang="en-US" baseline="0" dirty="0" err="1" smtClean="0"/>
              <a:t>de:Benutzer:Horst</a:t>
            </a:r>
            <a:r>
              <a:rPr lang="en-US" baseline="0" dirty="0" smtClean="0"/>
              <a:t> Frank, SVG code </a:t>
            </a:r>
            <a:r>
              <a:rPr lang="en-US" baseline="0" dirty="0" err="1" smtClean="0"/>
              <a:t>cs:User</a:t>
            </a:r>
            <a:r>
              <a:rPr lang="en-US" baseline="0" dirty="0" smtClean="0"/>
              <a:t>:-</a:t>
            </a:r>
            <a:r>
              <a:rPr lang="en-US" baseline="0" dirty="0" err="1" smtClean="0"/>
              <a:t>xfi</a:t>
            </a:r>
            <a:r>
              <a:rPr lang="en-US" baseline="0" dirty="0" smtClean="0"/>
              <a:t>-, rotation and text removal by </a:t>
            </a:r>
            <a:r>
              <a:rPr lang="en-US" baseline="0" dirty="0" err="1" smtClean="0"/>
              <a:t>User:Kjoonlee</a:t>
            </a:r>
            <a:r>
              <a:rPr lang="en-US" baseline="0" dirty="0" smtClean="0"/>
              <a:t> [CC BY-SA 3.0 (http://creativecommons.org/licenses/by-sa/3.0/)]</a:t>
            </a:r>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49</a:t>
            </a:fld>
            <a:endParaRPr lang="en-US"/>
          </a:p>
        </p:txBody>
      </p:sp>
    </p:spTree>
    <p:extLst>
      <p:ext uri="{BB962C8B-B14F-4D97-AF65-F5344CB8AC3E}">
        <p14:creationId xmlns:p14="http://schemas.microsoft.com/office/powerpoint/2010/main" val="3441926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to show to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a:t>
            </a:fld>
            <a:endParaRPr lang="en-US"/>
          </a:p>
        </p:txBody>
      </p:sp>
    </p:spTree>
    <p:extLst>
      <p:ext uri="{BB962C8B-B14F-4D97-AF65-F5344CB8AC3E}">
        <p14:creationId xmlns:p14="http://schemas.microsoft.com/office/powerpoint/2010/main" val="4749439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a:t>
            </a:r>
            <a:r>
              <a:rPr lang="en-US" dirty="0" smtClean="0"/>
              <a:t>The answer to</a:t>
            </a:r>
            <a:r>
              <a:rPr lang="en-US" baseline="0" dirty="0" smtClean="0"/>
              <a:t> “what is the biggest cell?” is</a:t>
            </a:r>
            <a:r>
              <a:rPr lang="en-US" dirty="0" smtClean="0"/>
              <a:t> more complicated</a:t>
            </a:r>
            <a:r>
              <a:rPr lang="en-US" baseline="0" dirty="0" smtClean="0"/>
              <a:t> for plants. Xylem and phloem cells often represent the longest cells. This is akin to the “largest” animal cells being nerve fibers. (Some of the nerves in the human body are about a meter long.) More info detailed below.</a:t>
            </a:r>
          </a:p>
          <a:p>
            <a:endParaRPr lang="en-US" baseline="0" dirty="0" smtClean="0"/>
          </a:p>
          <a:p>
            <a:r>
              <a:rPr lang="en-US" baseline="0" dirty="0" smtClean="0"/>
              <a:t>The examples here highlight long tracheal elements (no porous xylem) in grapevines and the long fibrous elements of phloem in many plants used to create textiles, including hemp and the Asian plant, </a:t>
            </a:r>
            <a:r>
              <a:rPr lang="pt-BR" i="1" dirty="0" smtClean="0"/>
              <a:t>Boehmeria nivea </a:t>
            </a:r>
            <a:r>
              <a:rPr lang="pt-BR" i="0" dirty="0" smtClean="0"/>
              <a:t>(ramie).</a:t>
            </a:r>
            <a:r>
              <a:rPr lang="en-US" i="0" baseline="0" dirty="0" smtClean="0"/>
              <a:t> </a:t>
            </a:r>
          </a:p>
          <a:p>
            <a:endParaRPr lang="en-US" dirty="0" smtClean="0"/>
          </a:p>
          <a:p>
            <a:r>
              <a:rPr lang="en-US" baseline="0" dirty="0" smtClean="0"/>
              <a:t>Keep in mind that even the word “plant” is complicated. In traditional vascular plants, as mentioned here, the “largest” cells tend to be long cells that are elements of the xylem or sometimes the phloem– in particular the </a:t>
            </a:r>
            <a:r>
              <a:rPr lang="en-US" baseline="0" dirty="0" err="1" smtClean="0"/>
              <a:t>tracheids</a:t>
            </a:r>
            <a:r>
              <a:rPr lang="en-US" baseline="0" dirty="0" smtClean="0"/>
              <a:t> (non-perforated cells that move the water up the plant) and the “vessel elements” (perforated xylem/tracheal cells that transport the water up the stem but also into the surrounding tissues). </a:t>
            </a:r>
            <a:r>
              <a:rPr lang="en-US" baseline="0" dirty="0" err="1" smtClean="0"/>
              <a:t>Tracheids</a:t>
            </a:r>
            <a:r>
              <a:rPr lang="en-US" baseline="0" dirty="0" smtClean="0"/>
              <a:t> in grape vines, for example, can be nearly half a meter long! You can compare these water-conducting cells in plants with the electrical signal-conducting nerve cells in the human body. Maybe sometimes it’s very efficient to have a long cell. And maybe this doesn’t lead to the same surface area to volume ratio issues encountered in spherical cells. (Though you can of course problematize how the nucleus of a nerve cell might “communicate” with the terminus of the axon!)</a:t>
            </a:r>
          </a:p>
          <a:p>
            <a:r>
              <a:rPr lang="en-US" baseline="0" dirty="0" smtClean="0"/>
              <a:t>Modified phloem cells with thick, fibrous walls are often the building blocks of fibers we render from plants such as hemp. Pictured above are spun “fibers of ramie”. Ramie is an Asian plant (in the nettle family) that has long been used to make textiles by indigenous peoples. Also, hemp, a common crop used to spin fiber and render oil, among other uses.</a:t>
            </a:r>
          </a:p>
          <a:p>
            <a:endParaRPr lang="en-US" b="1" dirty="0" smtClean="0"/>
          </a:p>
          <a:p>
            <a:r>
              <a:rPr lang="en-US" b="1" dirty="0" smtClean="0"/>
              <a:t>Part of the 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r>
              <a:rPr lang="en-US" baseline="0" dirty="0" smtClean="0"/>
              <a:t>SOURCES:</a:t>
            </a:r>
            <a:br>
              <a:rPr lang="en-US" baseline="0" dirty="0" smtClean="0"/>
            </a:br>
            <a:r>
              <a:rPr lang="en-US" baseline="0" dirty="0" smtClean="0"/>
              <a:t>For some basic information on </a:t>
            </a:r>
            <a:r>
              <a:rPr lang="en-US" baseline="0" dirty="0" err="1" smtClean="0"/>
              <a:t>tracheids</a:t>
            </a:r>
            <a:r>
              <a:rPr lang="en-US" baseline="0" dirty="0" smtClean="0"/>
              <a:t> and vessel elements, go here first: https://en.wikipedia.org/wiki/Tracheid</a:t>
            </a:r>
          </a:p>
          <a:p>
            <a:endParaRPr lang="en-US" baseline="0" dirty="0" smtClean="0"/>
          </a:p>
          <a:p>
            <a:r>
              <a:rPr lang="en-US" baseline="0" dirty="0" smtClean="0"/>
              <a:t>Image, “</a:t>
            </a:r>
            <a:r>
              <a:rPr lang="en-US" dirty="0" smtClean="0"/>
              <a:t>The free high-resolution photo of tree, nature, branch, light, plant, vine, sunlight, leaf, flower, green, autumn, botany, yellow, flora, season, maple tree, twig, grapevine, leaves, shrub, macro photography, tendrils, flowering plant, maidenhair tree, plant stem, woody plant, land plant, taken with an Canon EOS 400D DIGITAL 03/23 2017 The picture taken with 150.0mm, f/5.6s, 1/200s, ISO 250</a:t>
            </a:r>
            <a:r>
              <a:rPr lang="en-US" baseline="0" dirty="0" smtClean="0"/>
              <a:t>”</a:t>
            </a:r>
          </a:p>
          <a:p>
            <a:r>
              <a:rPr lang="en-US" baseline="0" dirty="0" smtClean="0"/>
              <a:t>URL: https://pxhere.com/en/photo/1243203</a:t>
            </a:r>
          </a:p>
          <a:p>
            <a:r>
              <a:rPr lang="en-US" baseline="0" dirty="0" err="1" smtClean="0"/>
              <a:t>Atrribution</a:t>
            </a:r>
            <a:r>
              <a:rPr lang="en-US" baseline="0" dirty="0" smtClean="0"/>
              <a:t>: No attribution required, CC0 [https://creativecommons.org/publicdomain/zero/1.0/]</a:t>
            </a:r>
          </a:p>
          <a:p>
            <a:endParaRPr lang="en-US" baseline="0" dirty="0" smtClean="0"/>
          </a:p>
          <a:p>
            <a:r>
              <a:rPr lang="en-US" baseline="0" dirty="0" smtClean="0"/>
              <a:t>Image, “</a:t>
            </a:r>
            <a:r>
              <a:rPr lang="pt-BR" i="1" dirty="0" smtClean="0"/>
              <a:t>Boehmeria nivea</a:t>
            </a:r>
            <a:r>
              <a:rPr lang="pt-BR" dirty="0" smtClean="0"/>
              <a:t> specimen in the Museu Botânico Dr. João Barbosa Rodrigues, Jardim Botânico de São Paulo, São Paulo City, SP, Brazil.</a:t>
            </a:r>
            <a:r>
              <a:rPr lang="en-US" baseline="0" dirty="0" smtClean="0"/>
              <a:t>”</a:t>
            </a:r>
          </a:p>
          <a:p>
            <a:r>
              <a:rPr lang="en-US" baseline="0" dirty="0" smtClean="0"/>
              <a:t>URL: https://commons.wikimedia.org/wiki/File:Boehmeria_nivea_-_Jardim_Bot%C3%A2nico_de_S%C3%A3o_Paulo_-_IMG_0250.jpg</a:t>
            </a:r>
          </a:p>
          <a:p>
            <a:r>
              <a:rPr lang="en-US" baseline="0" dirty="0" smtClean="0"/>
              <a:t>Attribution: </a:t>
            </a:r>
            <a:r>
              <a:rPr lang="en-US" baseline="0" dirty="0" err="1" smtClean="0"/>
              <a:t>Daderot</a:t>
            </a:r>
            <a:r>
              <a:rPr lang="en-US" baseline="0" dirty="0" smtClean="0"/>
              <a:t> [Public domain] via Wikimedia Commons</a:t>
            </a:r>
          </a:p>
          <a:p>
            <a:endParaRPr lang="en-US" baseline="0" dirty="0" smtClean="0"/>
          </a:p>
          <a:p>
            <a:r>
              <a:rPr lang="en-US" baseline="0" dirty="0" smtClean="0"/>
              <a:t>Image, “</a:t>
            </a:r>
            <a:r>
              <a:rPr lang="en-US" dirty="0" smtClean="0"/>
              <a:t>Hemp stalk</a:t>
            </a:r>
            <a:r>
              <a:rPr lang="en-US" baseline="0" dirty="0" smtClean="0"/>
              <a:t>”</a:t>
            </a:r>
          </a:p>
          <a:p>
            <a:r>
              <a:rPr lang="en-US" baseline="0" dirty="0" smtClean="0"/>
              <a:t>URL: https://commons.wikimedia.org/wiki/File:Hanfstengel.jpg</a:t>
            </a:r>
          </a:p>
          <a:p>
            <a:r>
              <a:rPr lang="en-US" baseline="0" dirty="0" smtClean="0"/>
              <a:t>Attribution: </a:t>
            </a:r>
            <a:r>
              <a:rPr lang="en-US" baseline="0" dirty="0" err="1" smtClean="0"/>
              <a:t>User:Natrij</a:t>
            </a:r>
            <a:r>
              <a:rPr lang="en-US" baseline="0" dirty="0" smtClean="0"/>
              <a:t> [Public domain] via Wikimedia Commons</a:t>
            </a:r>
          </a:p>
          <a:p>
            <a:endParaRPr lang="en-US" baseline="0" dirty="0" smtClean="0"/>
          </a:p>
          <a:p>
            <a:r>
              <a:rPr lang="en-US" baseline="0" dirty="0" smtClean="0"/>
              <a:t>Image, “”</a:t>
            </a:r>
          </a:p>
          <a:p>
            <a:r>
              <a:rPr lang="en-US" baseline="0" dirty="0" smtClean="0"/>
              <a:t>URL:</a:t>
            </a:r>
          </a:p>
          <a:p>
            <a:r>
              <a:rPr lang="en-US" baseline="0" dirty="0" smtClean="0"/>
              <a:t>Attribution:</a:t>
            </a:r>
          </a:p>
          <a:p>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50</a:t>
            </a:fld>
            <a:endParaRPr lang="en-US"/>
          </a:p>
        </p:txBody>
      </p:sp>
    </p:spTree>
    <p:extLst>
      <p:ext uri="{BB962C8B-B14F-4D97-AF65-F5344CB8AC3E}">
        <p14:creationId xmlns:p14="http://schemas.microsoft.com/office/powerpoint/2010/main" val="2204546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a:t>
            </a:r>
            <a:r>
              <a:rPr lang="en-US" dirty="0" smtClean="0"/>
              <a:t>The giant seed of the coconut palm, i.e. the coconut,</a:t>
            </a:r>
            <a:r>
              <a:rPr lang="en-US" baseline="0" dirty="0" smtClean="0"/>
              <a:t> is the largest plant seed (and kids may know this), but it’s NOT a single cell (indicated by the ball of cells labeled embryo).</a:t>
            </a:r>
          </a:p>
          <a:p>
            <a:endParaRPr lang="en-US" baseline="0" dirty="0" smtClean="0"/>
          </a:p>
          <a:p>
            <a:r>
              <a:rPr lang="en-US" baseline="0" dirty="0" smtClean="0"/>
              <a:t>The </a:t>
            </a:r>
            <a:r>
              <a:rPr lang="en-US" baseline="0" dirty="0" err="1" smtClean="0"/>
              <a:t>ovarioles</a:t>
            </a:r>
            <a:r>
              <a:rPr lang="en-US" baseline="0" dirty="0" smtClean="0"/>
              <a:t> in cycads on the other hand </a:t>
            </a:r>
            <a:r>
              <a:rPr lang="en-US" u="sng" baseline="0" dirty="0" smtClean="0"/>
              <a:t>can be single cells</a:t>
            </a:r>
            <a:r>
              <a:rPr lang="en-US" baseline="0" dirty="0" smtClean="0"/>
              <a:t> that are 6 to 7cm in diameter. </a:t>
            </a:r>
            <a:r>
              <a:rPr lang="en-US" baseline="0" dirty="0" err="1" smtClean="0"/>
              <a:t>Ovarioles</a:t>
            </a:r>
            <a:r>
              <a:rPr lang="en-US" baseline="0" dirty="0" smtClean="0"/>
              <a:t> surround the seeds of many fruits. A slice of orange when you pull them apart is an </a:t>
            </a:r>
            <a:r>
              <a:rPr lang="en-US" baseline="0" dirty="0" err="1" smtClean="0"/>
              <a:t>ovariole</a:t>
            </a:r>
            <a:r>
              <a:rPr lang="en-US" baseline="0" dirty="0" smtClean="0"/>
              <a:t> (though in that case it is made of lots of cells). Cycad </a:t>
            </a:r>
            <a:r>
              <a:rPr lang="en-US" baseline="0" dirty="0" err="1" smtClean="0"/>
              <a:t>ovarioles</a:t>
            </a:r>
            <a:r>
              <a:rPr lang="en-US" baseline="0" dirty="0" smtClean="0"/>
              <a:t> are often cited as the largest plants cells. They are at least certainly contenders.</a:t>
            </a:r>
          </a:p>
          <a:p>
            <a:endParaRPr lang="en-US" b="1" dirty="0" smtClean="0"/>
          </a:p>
          <a:p>
            <a:r>
              <a:rPr lang="en-US" b="1" dirty="0" smtClean="0"/>
              <a:t>Part of the 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baseline="0" dirty="0" smtClean="0"/>
          </a:p>
          <a:p>
            <a:endParaRPr lang="en-US" baseline="0" dirty="0" smtClean="0"/>
          </a:p>
          <a:p>
            <a:r>
              <a:rPr lang="en-US" baseline="0" dirty="0" smtClean="0"/>
              <a:t>SOURCES:</a:t>
            </a:r>
            <a:br>
              <a:rPr lang="en-US" baseline="0" dirty="0" smtClean="0"/>
            </a:br>
            <a:r>
              <a:rPr lang="en-US" baseline="0" dirty="0" smtClean="0"/>
              <a:t>For some basic information on </a:t>
            </a:r>
            <a:r>
              <a:rPr lang="en-US" baseline="0" dirty="0" err="1" smtClean="0"/>
              <a:t>tracheids</a:t>
            </a:r>
            <a:r>
              <a:rPr lang="en-US" baseline="0" dirty="0" smtClean="0"/>
              <a:t> and vessel elements, go here first: https://en.wikipedia.org/wiki/Tracheid</a:t>
            </a:r>
          </a:p>
          <a:p>
            <a:endParaRPr lang="en-US" baseline="0" dirty="0" smtClean="0"/>
          </a:p>
          <a:p>
            <a:r>
              <a:rPr lang="en-US" baseline="0" dirty="0" smtClean="0"/>
              <a:t>Image, “</a:t>
            </a:r>
            <a:r>
              <a:rPr lang="en-US" dirty="0" smtClean="0"/>
              <a:t>Layers of a matured coconut.</a:t>
            </a:r>
            <a:r>
              <a:rPr lang="en-US" baseline="0" dirty="0" smtClean="0"/>
              <a:t>”</a:t>
            </a:r>
          </a:p>
          <a:p>
            <a:r>
              <a:rPr lang="en-US" baseline="0" dirty="0" smtClean="0"/>
              <a:t>URL: https://commons.wikimedia.org/wiki/File:Coconut_layers.svg</a:t>
            </a:r>
          </a:p>
          <a:p>
            <a:r>
              <a:rPr lang="en-US" baseline="0" dirty="0" smtClean="0"/>
              <a:t>Attribution: </a:t>
            </a:r>
            <a:r>
              <a:rPr lang="en-US" baseline="0" dirty="0" err="1" smtClean="0"/>
              <a:t>Kerina</a:t>
            </a:r>
            <a:r>
              <a:rPr lang="en-US" baseline="0" dirty="0" smtClean="0"/>
              <a:t> yin [CC BY-SA (https://creativecommons.org/licenses/by-sa/3.0)]</a:t>
            </a:r>
          </a:p>
          <a:p>
            <a:endParaRPr lang="en-US" baseline="0" dirty="0" smtClean="0"/>
          </a:p>
          <a:p>
            <a:r>
              <a:rPr lang="en-US" baseline="0" dirty="0" smtClean="0"/>
              <a:t>Image modified from, “Coconut on a black background” [modified to be clear background]</a:t>
            </a:r>
          </a:p>
          <a:p>
            <a:r>
              <a:rPr lang="en-US" baseline="0" dirty="0" smtClean="0"/>
              <a:t>URL: https://commons.wikimedia.org/wiki/File:Coconut_on_black_background.jpg</a:t>
            </a:r>
          </a:p>
          <a:p>
            <a:r>
              <a:rPr lang="en-US" baseline="0" dirty="0" smtClean="0"/>
              <a:t>Attribution: Filo </a:t>
            </a:r>
            <a:r>
              <a:rPr lang="en-US" baseline="0" dirty="0" err="1" smtClean="0"/>
              <a:t>gèn</a:t>
            </a:r>
            <a:r>
              <a:rPr lang="en-US" baseline="0" dirty="0" smtClean="0"/>
              <a:t>&amp;#039; [CC BY-SA (https://creativecommons.org/licenses/by-sa/4.0)]</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Image, “</a:t>
            </a:r>
            <a:r>
              <a:rPr lang="en-US" dirty="0" smtClean="0"/>
              <a:t>Sago Cycad, bought in England as a houseplant (</a:t>
            </a:r>
            <a:r>
              <a:rPr lang="en-US" i="1" dirty="0" err="1" smtClean="0"/>
              <a:t>Cycas</a:t>
            </a:r>
            <a:r>
              <a:rPr lang="en-US" i="1" dirty="0" smtClean="0"/>
              <a:t> </a:t>
            </a:r>
            <a:r>
              <a:rPr lang="en-US" i="1" dirty="0" err="1" smtClean="0"/>
              <a:t>revoluta</a:t>
            </a:r>
            <a:r>
              <a:rPr lang="en-US" dirty="0" smtClean="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URL: https://commons.wikimedia.org/wiki/File:Cycas_Sago.palm.arp.750pix.jpg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Attribution: </a:t>
            </a:r>
            <a:r>
              <a:rPr lang="en-US" i="0" dirty="0" err="1" smtClean="0"/>
              <a:t>Arpingstone</a:t>
            </a:r>
            <a:r>
              <a:rPr lang="en-US" i="0" baseline="0" dirty="0" smtClean="0"/>
              <a:t> via Wiki media Commons</a:t>
            </a:r>
            <a:r>
              <a:rPr lang="en-US" i="1" baseline="0" dirty="0" smtClean="0"/>
              <a:t> [</a:t>
            </a:r>
            <a:r>
              <a:rPr lang="en-US" i="1" dirty="0" err="1" smtClean="0"/>
              <a:t>Arpingstone</a:t>
            </a:r>
            <a:r>
              <a:rPr lang="en-US" i="1" dirty="0" smtClean="0"/>
              <a:t> grants anyone the right to use this work </a:t>
            </a:r>
            <a:r>
              <a:rPr lang="en-US" b="1" i="1" dirty="0" smtClean="0"/>
              <a:t>for any purpose</a:t>
            </a:r>
            <a:r>
              <a:rPr lang="en-US" i="1" dirty="0" smtClean="0"/>
              <a:t>, without any conditions, unless such conditions are required by law.]</a:t>
            </a:r>
            <a:endParaRPr lang="en-US" baseline="0" dirty="0" smtClean="0"/>
          </a:p>
          <a:p>
            <a:endParaRPr lang="en-US" baseline="0" dirty="0" smtClean="0"/>
          </a:p>
          <a:p>
            <a:r>
              <a:rPr lang="en-US" baseline="0" dirty="0" smtClean="0"/>
              <a:t>Image, “</a:t>
            </a:r>
            <a:r>
              <a:rPr lang="en-US" dirty="0" smtClean="0"/>
              <a:t>Female cone of </a:t>
            </a:r>
            <a:r>
              <a:rPr lang="en-US" dirty="0" err="1" smtClean="0"/>
              <a:t>Cycas</a:t>
            </a:r>
            <a:r>
              <a:rPr lang="en-US" dirty="0" smtClean="0"/>
              <a:t> </a:t>
            </a:r>
            <a:r>
              <a:rPr lang="en-US" dirty="0" err="1" smtClean="0"/>
              <a:t>revoluta</a:t>
            </a:r>
            <a:r>
              <a:rPr lang="en-US" dirty="0" smtClean="0"/>
              <a:t>. Photographed by myself on Nov. 19, 2005 in my garden. Camera: Fuji FinePix 2650. Originally (Nov. 19) uploaded to the English Wikipedia.”</a:t>
            </a:r>
          </a:p>
          <a:p>
            <a:r>
              <a:rPr lang="en-US" baseline="0" dirty="0" smtClean="0"/>
              <a:t>URL: https://commons.wikimedia.org/wiki/File:Cycas_revoluta_female_cone01.jpg#file</a:t>
            </a:r>
          </a:p>
          <a:p>
            <a:r>
              <a:rPr lang="en-US" baseline="0" dirty="0" smtClean="0"/>
              <a:t>Attribution: </a:t>
            </a:r>
            <a:r>
              <a:rPr lang="en-US" dirty="0" err="1" smtClean="0"/>
              <a:t>Rickjpelleg</a:t>
            </a:r>
            <a:r>
              <a:rPr lang="en-US" dirty="0" smtClean="0"/>
              <a:t> via Wikimedia</a:t>
            </a:r>
            <a:r>
              <a:rPr lang="en-US" baseline="0" dirty="0" smtClean="0"/>
              <a:t> Commons [CC3.0, https://creativecommons.org/licenses/by-sa/3.0/deed.en]</a:t>
            </a:r>
          </a:p>
        </p:txBody>
      </p:sp>
      <p:sp>
        <p:nvSpPr>
          <p:cNvPr id="4" name="Slide Number Placeholder 3"/>
          <p:cNvSpPr>
            <a:spLocks noGrp="1"/>
          </p:cNvSpPr>
          <p:nvPr>
            <p:ph type="sldNum" sz="quarter" idx="10"/>
          </p:nvPr>
        </p:nvSpPr>
        <p:spPr/>
        <p:txBody>
          <a:bodyPr/>
          <a:lstStyle/>
          <a:p>
            <a:fld id="{C7BB21F4-C42E-3B40-9B33-CFE230F675D3}" type="slidenum">
              <a:rPr lang="en-US" smtClean="0"/>
              <a:t>51</a:t>
            </a:fld>
            <a:endParaRPr lang="en-US"/>
          </a:p>
        </p:txBody>
      </p:sp>
    </p:spTree>
    <p:extLst>
      <p:ext uri="{BB962C8B-B14F-4D97-AF65-F5344CB8AC3E}">
        <p14:creationId xmlns:p14="http://schemas.microsoft.com/office/powerpoint/2010/main" val="13012578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a:t>
            </a:r>
            <a:r>
              <a:rPr lang="en-US" baseline="0" dirty="0" smtClean="0"/>
              <a:t>Here, we explore large “plant” cells that are actually algae (a group with complex taxonomy).</a:t>
            </a:r>
          </a:p>
          <a:p>
            <a:r>
              <a:rPr lang="en-US" baseline="0" dirty="0" smtClean="0"/>
              <a:t>The images here show </a:t>
            </a:r>
            <a:r>
              <a:rPr lang="en-US" i="1" dirty="0" err="1" smtClean="0"/>
              <a:t>Caulerpa</a:t>
            </a:r>
            <a:r>
              <a:rPr lang="en-US" i="1" dirty="0" smtClean="0"/>
              <a:t> </a:t>
            </a:r>
            <a:r>
              <a:rPr lang="en-US" i="1" dirty="0" err="1" smtClean="0"/>
              <a:t>taxifolia</a:t>
            </a:r>
            <a:r>
              <a:rPr lang="en-US" i="1" dirty="0" smtClean="0"/>
              <a:t>,</a:t>
            </a:r>
            <a:r>
              <a:rPr lang="en-US" i="1" baseline="0" dirty="0" smtClean="0"/>
              <a:t> </a:t>
            </a:r>
            <a:r>
              <a:rPr lang="en-US" i="0" baseline="0" dirty="0" smtClean="0"/>
              <a:t>often referred to as Earth’s </a:t>
            </a:r>
            <a:r>
              <a:rPr lang="en-US" dirty="0" smtClean="0"/>
              <a:t>largest single-celled organism.</a:t>
            </a:r>
            <a:r>
              <a:rPr lang="en-US" baseline="0" dirty="0" smtClean="0"/>
              <a:t> </a:t>
            </a:r>
            <a:r>
              <a:rPr lang="en-US" dirty="0" smtClean="0"/>
              <a:t>It is a single cell that can grow to a length of six to twelve inches. </a:t>
            </a:r>
          </a:p>
          <a:p>
            <a:endParaRPr lang="en-US" baseline="0" dirty="0" smtClean="0"/>
          </a:p>
          <a:p>
            <a:r>
              <a:rPr lang="en-US" baseline="0" dirty="0" smtClean="0"/>
              <a:t>For some more information on the structure of C. </a:t>
            </a:r>
            <a:r>
              <a:rPr lang="en-US" baseline="0" dirty="0" err="1" smtClean="0"/>
              <a:t>taxifolia</a:t>
            </a:r>
            <a:r>
              <a:rPr lang="en-US" baseline="0" dirty="0" smtClean="0"/>
              <a:t> and its make-up (really kind of cool), you can start with this Science Daily piece: https://www.sciencedaily.com/releases/2015/01/150129160728.htm</a:t>
            </a:r>
          </a:p>
          <a:p>
            <a:endParaRPr lang="en-US" baseline="0" dirty="0" smtClean="0"/>
          </a:p>
          <a:p>
            <a:r>
              <a:rPr lang="en-US" baseline="0" dirty="0" smtClean="0"/>
              <a:t>If the link no longer works, here is a title summary that might help you track down the info…</a:t>
            </a:r>
          </a:p>
          <a:p>
            <a:r>
              <a:rPr lang="en-US" i="1" dirty="0" smtClean="0"/>
              <a:t>From Science Daily: “Daniel </a:t>
            </a:r>
            <a:r>
              <a:rPr lang="en-US" i="1" dirty="0" err="1" smtClean="0"/>
              <a:t>Chitwood</a:t>
            </a:r>
            <a:r>
              <a:rPr lang="en-US" i="1" dirty="0" smtClean="0"/>
              <a:t>, Ph.D., assistant member, and his research group at the Donald Danforth Plant Science Center's in St. Louis, in collaboration with the laboratory of </a:t>
            </a:r>
            <a:r>
              <a:rPr lang="en-US" i="1" dirty="0" err="1" smtClean="0"/>
              <a:t>Neelima</a:t>
            </a:r>
            <a:r>
              <a:rPr lang="en-US" i="1" dirty="0" smtClean="0"/>
              <a:t> Sinha, Ph.D., at the University of California, Davis, are using the world's largest single-celled organism, an aquatic alga called </a:t>
            </a:r>
            <a:r>
              <a:rPr lang="en-US" i="1" dirty="0" err="1" smtClean="0"/>
              <a:t>Caulerpa</a:t>
            </a:r>
            <a:r>
              <a:rPr lang="en-US" i="1" dirty="0" smtClean="0"/>
              <a:t> </a:t>
            </a:r>
            <a:r>
              <a:rPr lang="en-US" i="1" dirty="0" err="1" smtClean="0"/>
              <a:t>taxifolia</a:t>
            </a:r>
            <a:r>
              <a:rPr lang="en-US" i="1" dirty="0" smtClean="0"/>
              <a:t>, to study the nature of structure and form in plants. They have recently reported the results of their work in the online journal, PLOS Genetics.”</a:t>
            </a:r>
          </a:p>
          <a:p>
            <a:r>
              <a:rPr lang="en-US" i="1" baseline="0" dirty="0" smtClean="0"/>
              <a:t>Citation: </a:t>
            </a:r>
            <a:r>
              <a:rPr lang="en-US" dirty="0" err="1" smtClean="0"/>
              <a:t>Ranjan</a:t>
            </a:r>
            <a:r>
              <a:rPr lang="en-US" dirty="0" smtClean="0"/>
              <a:t>, A., </a:t>
            </a:r>
            <a:r>
              <a:rPr lang="en-US" dirty="0" err="1" smtClean="0"/>
              <a:t>Townsley</a:t>
            </a:r>
            <a:r>
              <a:rPr lang="en-US" dirty="0" smtClean="0"/>
              <a:t>, B. T., </a:t>
            </a:r>
            <a:r>
              <a:rPr lang="en-US" dirty="0" err="1" smtClean="0"/>
              <a:t>Ichihashi</a:t>
            </a:r>
            <a:r>
              <a:rPr lang="en-US" dirty="0" smtClean="0"/>
              <a:t>, Y., Sinha, N. R., &amp; </a:t>
            </a:r>
            <a:r>
              <a:rPr lang="en-US" dirty="0" err="1" smtClean="0"/>
              <a:t>Chitwood</a:t>
            </a:r>
            <a:r>
              <a:rPr lang="en-US" dirty="0" smtClean="0"/>
              <a:t>, D. H. (2015). An intracellular transcriptomic atlas of the giant coenocyte </a:t>
            </a:r>
            <a:r>
              <a:rPr lang="en-US" dirty="0" err="1" smtClean="0"/>
              <a:t>Caulerpa</a:t>
            </a:r>
            <a:r>
              <a:rPr lang="en-US" dirty="0" smtClean="0"/>
              <a:t> </a:t>
            </a:r>
            <a:r>
              <a:rPr lang="en-US" dirty="0" err="1" smtClean="0"/>
              <a:t>taxifolia</a:t>
            </a:r>
            <a:r>
              <a:rPr lang="en-US" dirty="0" smtClean="0"/>
              <a:t>. </a:t>
            </a:r>
            <a:r>
              <a:rPr lang="en-US" i="1" dirty="0" err="1" smtClean="0"/>
              <a:t>PLoS</a:t>
            </a:r>
            <a:r>
              <a:rPr lang="en-US" i="1" dirty="0" smtClean="0"/>
              <a:t> genetics</a:t>
            </a:r>
            <a:r>
              <a:rPr lang="en-US" dirty="0" smtClean="0"/>
              <a:t>, </a:t>
            </a:r>
            <a:r>
              <a:rPr lang="en-US" i="1" dirty="0" smtClean="0"/>
              <a:t>11</a:t>
            </a:r>
            <a:r>
              <a:rPr lang="en-US" dirty="0" smtClean="0"/>
              <a:t>(1).</a:t>
            </a:r>
          </a:p>
          <a:p>
            <a:endParaRPr lang="en-US" i="1" baseline="0" dirty="0" smtClean="0"/>
          </a:p>
          <a:p>
            <a:r>
              <a:rPr lang="en-US" b="1" dirty="0" smtClean="0"/>
              <a:t>Part of the optional</a:t>
            </a:r>
            <a:r>
              <a:rPr lang="en-US" b="1" baseline="0" dirty="0" smtClean="0"/>
              <a:t> slides that explore cell growth:</a:t>
            </a:r>
          </a:p>
          <a:p>
            <a:r>
              <a:rPr lang="en-US" dirty="0" smtClean="0"/>
              <a:t>This</a:t>
            </a:r>
            <a:r>
              <a:rPr lang="en-US" baseline="0" dirty="0" smtClean="0"/>
              <a:t> is a place to recognize that cells grow. You are welcome to close this Learning Segment now and add ideas about growth to the model tracker. (See last slides of this segment and the notes in the Teacher Slides.)</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baseline="0" dirty="0" smtClean="0"/>
          </a:p>
          <a:p>
            <a:r>
              <a:rPr lang="en-US" baseline="0" dirty="0" smtClean="0"/>
              <a:t>SOURCES:</a:t>
            </a:r>
          </a:p>
          <a:p>
            <a:r>
              <a:rPr lang="en-US" baseline="0" dirty="0" smtClean="0"/>
              <a:t>Image, “</a:t>
            </a:r>
            <a:r>
              <a:rPr lang="en-US" dirty="0" smtClean="0"/>
              <a:t>The algae </a:t>
            </a:r>
            <a:r>
              <a:rPr lang="en-US" i="1" dirty="0" err="1" smtClean="0"/>
              <a:t>Caulerpa</a:t>
            </a:r>
            <a:r>
              <a:rPr lang="en-US" i="1" dirty="0" smtClean="0"/>
              <a:t> </a:t>
            </a:r>
            <a:r>
              <a:rPr lang="en-US" i="1" dirty="0" err="1" smtClean="0"/>
              <a:t>taxifolia</a:t>
            </a:r>
            <a:r>
              <a:rPr lang="en-US" i="0" dirty="0" smtClean="0"/>
              <a:t>.</a:t>
            </a:r>
            <a:r>
              <a:rPr lang="en-US" baseline="0" dirty="0" smtClean="0"/>
              <a:t>”</a:t>
            </a:r>
          </a:p>
          <a:p>
            <a:r>
              <a:rPr lang="en-US" baseline="0" dirty="0" smtClean="0"/>
              <a:t>URL: https://commons.wikimedia.org/wiki/File:CaulerpaTaxifolia.jpg</a:t>
            </a:r>
          </a:p>
          <a:p>
            <a:r>
              <a:rPr lang="en-US" baseline="0" dirty="0" smtClean="0"/>
              <a:t>Attribution: </a:t>
            </a:r>
            <a:r>
              <a:rPr lang="pl-PL" baseline="0" dirty="0" smtClean="0"/>
              <a:t>Rachel Woodfield [Public domain]</a:t>
            </a:r>
            <a:endParaRPr lang="en-US" baseline="0" dirty="0" smtClean="0"/>
          </a:p>
          <a:p>
            <a:endParaRPr lang="en-US" baseline="0" dirty="0" smtClean="0"/>
          </a:p>
          <a:p>
            <a:r>
              <a:rPr lang="en-US" baseline="0" dirty="0" smtClean="0"/>
              <a:t>Image, “</a:t>
            </a:r>
            <a:r>
              <a:rPr lang="en-US" dirty="0" err="1" smtClean="0"/>
              <a:t>Caulerpa</a:t>
            </a:r>
            <a:r>
              <a:rPr lang="en-US" dirty="0" smtClean="0"/>
              <a:t> </a:t>
            </a:r>
            <a:r>
              <a:rPr lang="en-US" dirty="0" err="1" smtClean="0"/>
              <a:t>sertularioides</a:t>
            </a:r>
            <a:r>
              <a:rPr lang="en-US" dirty="0" smtClean="0"/>
              <a:t> (G-</a:t>
            </a:r>
            <a:r>
              <a:rPr lang="en-US" dirty="0" err="1" smtClean="0"/>
              <a:t>mel</a:t>
            </a:r>
            <a:r>
              <a:rPr lang="en-US" dirty="0" smtClean="0"/>
              <a:t>.) Howe ' .r. ! o" ^. Fig 1 . 1-3. </a:t>
            </a:r>
            <a:r>
              <a:rPr lang="en-US" dirty="0" err="1" smtClean="0"/>
              <a:t>Caulerpa</a:t>
            </a:r>
            <a:r>
              <a:rPr lang="en-US" dirty="0" smtClean="0"/>
              <a:t> </a:t>
            </a:r>
            <a:r>
              <a:rPr lang="en-US" dirty="0" err="1" smtClean="0"/>
              <a:t>taxifolia</a:t>
            </a:r>
            <a:r>
              <a:rPr lang="en-US" dirty="0" smtClean="0"/>
              <a:t> (</a:t>
            </a:r>
            <a:r>
              <a:rPr lang="en-US" dirty="0" err="1" smtClean="0"/>
              <a:t>Vahl</a:t>
            </a:r>
            <a:r>
              <a:rPr lang="en-US" dirty="0" smtClean="0"/>
              <a:t>) Ag". \..*-o-/</a:t>
            </a:r>
            <a:r>
              <a:rPr lang="en-US" dirty="0" err="1" smtClean="0"/>
              <a:t>i</a:t>
            </a:r>
            <a:r>
              <a:rPr lang="en-US" dirty="0" smtClean="0"/>
              <a:t> Fig 1 . 4-5.</a:t>
            </a:r>
            <a:r>
              <a:rPr lang="en-US" baseline="0" dirty="0" smtClean="0"/>
              <a:t>”</a:t>
            </a:r>
          </a:p>
          <a:p>
            <a:r>
              <a:rPr lang="en-US" baseline="0" dirty="0" smtClean="0"/>
              <a:t>URL: https://commons.wikimedia.org/wiki/File:Icones_of_Japanese_algae_(Pl._CX)_(8006303168).jpg</a:t>
            </a:r>
          </a:p>
          <a:p>
            <a:r>
              <a:rPr lang="en-US" baseline="0" dirty="0" smtClean="0"/>
              <a:t>Attribution: Okamura, </a:t>
            </a:r>
            <a:r>
              <a:rPr lang="en-US" baseline="0" dirty="0" err="1" smtClean="0"/>
              <a:t>Kintaro</a:t>
            </a:r>
            <a:r>
              <a:rPr lang="en-US" baseline="0" dirty="0" smtClean="0"/>
              <a:t> [Public domain]</a:t>
            </a:r>
          </a:p>
          <a:p>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52</a:t>
            </a:fld>
            <a:endParaRPr lang="en-US"/>
          </a:p>
        </p:txBody>
      </p:sp>
    </p:spTree>
    <p:extLst>
      <p:ext uri="{BB962C8B-B14F-4D97-AF65-F5344CB8AC3E}">
        <p14:creationId xmlns:p14="http://schemas.microsoft.com/office/powerpoint/2010/main" val="35785795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baseline="0" dirty="0" smtClean="0"/>
              <a:t>Optional. </a:t>
            </a:r>
            <a:r>
              <a:rPr lang="en-US" baseline="0" dirty="0" smtClean="0"/>
              <a:t>Here, we explore large “plant” cells that are actually algae (a group with complex taxonomy).</a:t>
            </a:r>
          </a:p>
          <a:p>
            <a:r>
              <a:rPr lang="en-US" baseline="0" dirty="0" smtClean="0"/>
              <a:t>The images here show </a:t>
            </a:r>
            <a:r>
              <a:rPr lang="en-US" i="1" dirty="0" err="1" smtClean="0"/>
              <a:t>Caulerpa</a:t>
            </a:r>
            <a:r>
              <a:rPr lang="en-US" i="1" dirty="0" smtClean="0"/>
              <a:t> </a:t>
            </a:r>
            <a:r>
              <a:rPr lang="en-US" i="1" dirty="0" err="1" smtClean="0"/>
              <a:t>taxifolia</a:t>
            </a:r>
            <a:r>
              <a:rPr lang="en-US" i="1" dirty="0" smtClean="0"/>
              <a:t>,</a:t>
            </a:r>
            <a:r>
              <a:rPr lang="en-US" i="1" baseline="0" dirty="0" smtClean="0"/>
              <a:t> </a:t>
            </a:r>
            <a:r>
              <a:rPr lang="en-US" i="0" baseline="0" dirty="0" smtClean="0"/>
              <a:t>often referred to as Earth’s </a:t>
            </a:r>
            <a:r>
              <a:rPr lang="en-US" dirty="0" smtClean="0"/>
              <a:t>largest single-celled organism.</a:t>
            </a:r>
            <a:r>
              <a:rPr lang="en-US" baseline="0" dirty="0" smtClean="0"/>
              <a:t> </a:t>
            </a:r>
            <a:r>
              <a:rPr lang="en-US" dirty="0" smtClean="0"/>
              <a:t>It is a single cell that can grow to a length of six to twelve inches. </a:t>
            </a:r>
          </a:p>
          <a:p>
            <a:endParaRPr lang="en-US" baseline="0" dirty="0" smtClean="0"/>
          </a:p>
          <a:p>
            <a:r>
              <a:rPr lang="en-US" baseline="0" dirty="0" smtClean="0"/>
              <a:t>For some more information on the structure of C. </a:t>
            </a:r>
            <a:r>
              <a:rPr lang="en-US" baseline="0" dirty="0" err="1" smtClean="0"/>
              <a:t>taxifolia</a:t>
            </a:r>
            <a:r>
              <a:rPr lang="en-US" baseline="0" dirty="0" smtClean="0"/>
              <a:t> and its make-up (really kind of cool), you can start with this Science Daily piece: https://www.sciencedaily.com/releases/2015/01/150129160728.htm</a:t>
            </a:r>
          </a:p>
          <a:p>
            <a:endParaRPr lang="en-US" baseline="0" dirty="0" smtClean="0"/>
          </a:p>
          <a:p>
            <a:r>
              <a:rPr lang="en-US" baseline="0" dirty="0" smtClean="0"/>
              <a:t>If the link no longer works, here is a title summary that might help you track down the info…</a:t>
            </a:r>
          </a:p>
          <a:p>
            <a:r>
              <a:rPr lang="en-US" i="1" dirty="0" smtClean="0"/>
              <a:t>From Science Daily: “Daniel </a:t>
            </a:r>
            <a:r>
              <a:rPr lang="en-US" i="1" dirty="0" err="1" smtClean="0"/>
              <a:t>Chitwood</a:t>
            </a:r>
            <a:r>
              <a:rPr lang="en-US" i="1" dirty="0" smtClean="0"/>
              <a:t>, Ph.D., assistant member, and his research group at the Donald Danforth Plant Science Center's in St. Louis, in collaboration with the laboratory of </a:t>
            </a:r>
            <a:r>
              <a:rPr lang="en-US" i="1" dirty="0" err="1" smtClean="0"/>
              <a:t>Neelima</a:t>
            </a:r>
            <a:r>
              <a:rPr lang="en-US" i="1" dirty="0" smtClean="0"/>
              <a:t> Sinha, Ph.D., at the University of California, Davis, are using the world's largest single-celled organism, an aquatic alga called </a:t>
            </a:r>
            <a:r>
              <a:rPr lang="en-US" i="1" dirty="0" err="1" smtClean="0"/>
              <a:t>Caulerpa</a:t>
            </a:r>
            <a:r>
              <a:rPr lang="en-US" i="1" dirty="0" smtClean="0"/>
              <a:t> </a:t>
            </a:r>
            <a:r>
              <a:rPr lang="en-US" i="1" dirty="0" err="1" smtClean="0"/>
              <a:t>taxifolia</a:t>
            </a:r>
            <a:r>
              <a:rPr lang="en-US" i="1" dirty="0" smtClean="0"/>
              <a:t>, to study the nature of structure and form in plants. They have recently reported the results of their work in the online journal, PLOS Genetics.”</a:t>
            </a:r>
          </a:p>
          <a:p>
            <a:r>
              <a:rPr lang="en-US" i="1" baseline="0" dirty="0" smtClean="0"/>
              <a:t>Citation: </a:t>
            </a:r>
            <a:r>
              <a:rPr lang="en-US" dirty="0" err="1" smtClean="0"/>
              <a:t>Ranjan</a:t>
            </a:r>
            <a:r>
              <a:rPr lang="en-US" dirty="0" smtClean="0"/>
              <a:t>, A., </a:t>
            </a:r>
            <a:r>
              <a:rPr lang="en-US" dirty="0" err="1" smtClean="0"/>
              <a:t>Townsley</a:t>
            </a:r>
            <a:r>
              <a:rPr lang="en-US" dirty="0" smtClean="0"/>
              <a:t>, B. T., </a:t>
            </a:r>
            <a:r>
              <a:rPr lang="en-US" dirty="0" err="1" smtClean="0"/>
              <a:t>Ichihashi</a:t>
            </a:r>
            <a:r>
              <a:rPr lang="en-US" dirty="0" smtClean="0"/>
              <a:t>, Y., Sinha, N. R., &amp; </a:t>
            </a:r>
            <a:r>
              <a:rPr lang="en-US" dirty="0" err="1" smtClean="0"/>
              <a:t>Chitwood</a:t>
            </a:r>
            <a:r>
              <a:rPr lang="en-US" dirty="0" smtClean="0"/>
              <a:t>, D. H. (2015). An intracellular transcriptomic atlas of the giant coenocyte </a:t>
            </a:r>
            <a:r>
              <a:rPr lang="en-US" dirty="0" err="1" smtClean="0"/>
              <a:t>Caulerpa</a:t>
            </a:r>
            <a:r>
              <a:rPr lang="en-US" dirty="0" smtClean="0"/>
              <a:t> </a:t>
            </a:r>
            <a:r>
              <a:rPr lang="en-US" dirty="0" err="1" smtClean="0"/>
              <a:t>taxifolia</a:t>
            </a:r>
            <a:r>
              <a:rPr lang="en-US" dirty="0" smtClean="0"/>
              <a:t>. </a:t>
            </a:r>
            <a:r>
              <a:rPr lang="en-US" i="1" dirty="0" err="1" smtClean="0"/>
              <a:t>PLoS</a:t>
            </a:r>
            <a:r>
              <a:rPr lang="en-US" i="1" dirty="0" smtClean="0"/>
              <a:t> genetics</a:t>
            </a:r>
            <a:r>
              <a:rPr lang="en-US" dirty="0" smtClean="0"/>
              <a:t>, </a:t>
            </a:r>
            <a:r>
              <a:rPr lang="en-US" i="1" dirty="0" smtClean="0"/>
              <a:t>11</a:t>
            </a:r>
            <a:r>
              <a:rPr lang="en-US" dirty="0" smtClean="0"/>
              <a:t>(1).</a:t>
            </a:r>
          </a:p>
          <a:p>
            <a:endParaRPr lang="en-US" i="1" baseline="0" dirty="0" smtClean="0"/>
          </a:p>
          <a:p>
            <a:r>
              <a:rPr lang="en-US" baseline="0" dirty="0" smtClean="0"/>
              <a:t>Read about </a:t>
            </a:r>
            <a:r>
              <a:rPr lang="en-US" baseline="0" dirty="0" err="1" smtClean="0"/>
              <a:t>xenophyophores</a:t>
            </a:r>
            <a:r>
              <a:rPr lang="en-US" baseline="0" dirty="0" smtClean="0"/>
              <a:t> (giant, single-celled members of the </a:t>
            </a:r>
            <a:r>
              <a:rPr lang="en-US" baseline="0" dirty="0" err="1" smtClean="0"/>
              <a:t>Formaminifera</a:t>
            </a:r>
            <a:r>
              <a:rPr lang="en-US" baseline="0" dirty="0" smtClean="0"/>
              <a:t>).</a:t>
            </a:r>
          </a:p>
          <a:p>
            <a:r>
              <a:rPr lang="en-US" baseline="0" dirty="0" smtClean="0"/>
              <a:t>https://en.wikipedia.org/wiki/Syringammina_fragilissima</a:t>
            </a:r>
          </a:p>
          <a:p>
            <a:endParaRPr lang="en-US" baseline="0" dirty="0" smtClean="0"/>
          </a:p>
          <a:p>
            <a:r>
              <a:rPr lang="en-US" b="1" dirty="0" smtClean="0"/>
              <a:t>Part of the optional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baseline="0" dirty="0" smtClean="0"/>
          </a:p>
          <a:p>
            <a:endParaRPr lang="en-US" baseline="0" dirty="0" smtClean="0"/>
          </a:p>
          <a:p>
            <a:r>
              <a:rPr lang="en-US" baseline="0" dirty="0" smtClean="0"/>
              <a:t>SOURCES:</a:t>
            </a:r>
          </a:p>
          <a:p>
            <a:r>
              <a:rPr lang="en-US" baseline="0" dirty="0" smtClean="0"/>
              <a:t>Image, “</a:t>
            </a:r>
            <a:r>
              <a:rPr lang="en-US" dirty="0" smtClean="0"/>
              <a:t>The algae </a:t>
            </a:r>
            <a:r>
              <a:rPr lang="en-US" i="1" dirty="0" err="1" smtClean="0"/>
              <a:t>Caulerpa</a:t>
            </a:r>
            <a:r>
              <a:rPr lang="en-US" i="1" dirty="0" smtClean="0"/>
              <a:t> </a:t>
            </a:r>
            <a:r>
              <a:rPr lang="en-US" i="1" dirty="0" err="1" smtClean="0"/>
              <a:t>taxifolia</a:t>
            </a:r>
            <a:r>
              <a:rPr lang="en-US" i="0" dirty="0" smtClean="0"/>
              <a:t>.</a:t>
            </a:r>
            <a:r>
              <a:rPr lang="en-US" baseline="0" dirty="0" smtClean="0"/>
              <a:t>”</a:t>
            </a:r>
          </a:p>
          <a:p>
            <a:r>
              <a:rPr lang="en-US" baseline="0" dirty="0" smtClean="0"/>
              <a:t>URL: https://commons.wikimedia.org/wiki/File:CaulerpaTaxifolia.jpg</a:t>
            </a:r>
          </a:p>
          <a:p>
            <a:r>
              <a:rPr lang="en-US" baseline="0" dirty="0" smtClean="0"/>
              <a:t>Attribution: </a:t>
            </a:r>
            <a:r>
              <a:rPr lang="pl-PL" baseline="0" dirty="0" smtClean="0"/>
              <a:t>Rachel Woodfield [Public domain]</a:t>
            </a:r>
            <a:endParaRPr lang="en-US" baseline="0" dirty="0" smtClean="0"/>
          </a:p>
          <a:p>
            <a:endParaRPr lang="en-US" baseline="0" dirty="0" smtClean="0"/>
          </a:p>
          <a:p>
            <a:r>
              <a:rPr lang="en-US" baseline="0" dirty="0" smtClean="0"/>
              <a:t>Image, “</a:t>
            </a:r>
            <a:r>
              <a:rPr lang="en-US" dirty="0" smtClean="0"/>
              <a:t>The image may be one of a large 20-cm wide </a:t>
            </a:r>
            <a:r>
              <a:rPr lang="en-US" dirty="0" err="1" smtClean="0"/>
              <a:t>Xenophyophore</a:t>
            </a:r>
            <a:r>
              <a:rPr lang="en-US" dirty="0" smtClean="0"/>
              <a:t>. </a:t>
            </a:r>
            <a:r>
              <a:rPr lang="en-US" dirty="0" err="1" smtClean="0"/>
              <a:t>Xenophyophores</a:t>
            </a:r>
            <a:r>
              <a:rPr lang="en-US" dirty="0" smtClean="0"/>
              <a:t> are single cell animals called </a:t>
            </a:r>
            <a:r>
              <a:rPr lang="en-US" dirty="0" err="1" smtClean="0"/>
              <a:t>Protists</a:t>
            </a:r>
            <a:r>
              <a:rPr lang="en-US" dirty="0" smtClean="0"/>
              <a:t>. As benthic particulate feeders, </a:t>
            </a:r>
            <a:r>
              <a:rPr lang="en-US" dirty="0" err="1" smtClean="0"/>
              <a:t>xenophyophores</a:t>
            </a:r>
            <a:r>
              <a:rPr lang="en-US" dirty="0" smtClean="0"/>
              <a:t> normally sift through the sediments on the sea floor and excrete a slimy substance; in locations with a dense population of </a:t>
            </a:r>
            <a:r>
              <a:rPr lang="en-US" dirty="0" err="1" smtClean="0"/>
              <a:t>xenophyophores</a:t>
            </a:r>
            <a:r>
              <a:rPr lang="en-US" dirty="0" smtClean="0"/>
              <a:t>, such as at the bottoms of oceanic trenches, this slime may cover large areas. Local population densities may be as high as 2,000 individuals per 100 square meters. Image courtesy of IFE, URI-JAO, Lost City science party, and NOAA.”</a:t>
            </a:r>
          </a:p>
          <a:p>
            <a:r>
              <a:rPr lang="en-US" baseline="0" dirty="0" smtClean="0"/>
              <a:t>URL: https://commons.wikimedia.org/wiki/File:XenophyophoreNOAA.jpg</a:t>
            </a:r>
          </a:p>
          <a:p>
            <a:r>
              <a:rPr lang="en-US" baseline="0" dirty="0" smtClean="0"/>
              <a:t>Attribution: </a:t>
            </a:r>
            <a:r>
              <a:rPr lang="en-US" dirty="0" smtClean="0"/>
              <a:t>NOAA [Public domain] via Wikimedia Commons</a:t>
            </a:r>
            <a:endParaRPr lang="en-US" baseline="0" dirty="0" smtClean="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53</a:t>
            </a:fld>
            <a:endParaRPr lang="en-US"/>
          </a:p>
        </p:txBody>
      </p:sp>
    </p:spTree>
    <p:extLst>
      <p:ext uri="{BB962C8B-B14F-4D97-AF65-F5344CB8AC3E}">
        <p14:creationId xmlns:p14="http://schemas.microsoft.com/office/powerpoint/2010/main" val="260813635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Here’s the place to have the conversation about surface</a:t>
            </a:r>
            <a:r>
              <a:rPr lang="en-US" b="1" baseline="0" dirty="0" smtClean="0"/>
              <a:t> area to volume ratio</a:t>
            </a:r>
            <a:r>
              <a:rPr lang="en-US" baseline="0" dirty="0" smtClean="0"/>
              <a:t> and the issues it might bring up. Supplement with your own slides and figures as much as you need.</a:t>
            </a:r>
          </a:p>
          <a:p>
            <a:endParaRPr lang="en-US" dirty="0" smtClean="0"/>
          </a:p>
          <a:p>
            <a:r>
              <a:rPr lang="en-US" b="1" dirty="0" smtClean="0"/>
              <a:t>Part</a:t>
            </a:r>
            <a:r>
              <a:rPr lang="en-US" b="1" baseline="0" dirty="0" smtClean="0"/>
              <a:t> of the o</a:t>
            </a:r>
            <a:r>
              <a:rPr lang="en-US" b="1" dirty="0" smtClean="0"/>
              <a:t>ptional</a:t>
            </a:r>
            <a:r>
              <a:rPr lang="en-US" b="1" baseline="0" dirty="0" smtClean="0"/>
              <a:t> slides that explore cell growth:</a:t>
            </a:r>
          </a:p>
          <a:p>
            <a:r>
              <a:rPr lang="en-US" dirty="0" smtClean="0"/>
              <a:t>These</a:t>
            </a:r>
            <a:r>
              <a:rPr lang="en-US" baseline="0" dirty="0" smtClean="0"/>
              <a:t> slides a place to recognize that cells grow. You are welcome to close this Learning Segment prior to going through these particular slides and simply add ideas about mitotic growth to the model tracker. (See final slides of this segment and the notes in the Teacher Slides that precede this learning segment.)</a:t>
            </a:r>
          </a:p>
          <a:p>
            <a:r>
              <a:rPr lang="en-US" baseline="0" dirty="0" smtClean="0"/>
              <a:t>We are generally introducing the concept of individual cell growth for two reasons, (1) to think for a moment about single-celled organisms, and (2) to problematize cell surface-area-to-volume ratio as a limiting factor in cell growth. Once cells are too large, it becomes very inefficient to move resources into and out of the cell (as well as waste/respiratory products out of the cell). Many teachers have a commitment to this conversation or even a lab. Here is an opportunity to engage in such conversation.</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C7BB21F4-C42E-3B40-9B33-CFE230F675D3}" type="slidenum">
              <a:rPr lang="en-US" smtClean="0"/>
              <a:t>54</a:t>
            </a:fld>
            <a:endParaRPr lang="en-US"/>
          </a:p>
        </p:txBody>
      </p:sp>
    </p:spTree>
    <p:extLst>
      <p:ext uri="{BB962C8B-B14F-4D97-AF65-F5344CB8AC3E}">
        <p14:creationId xmlns:p14="http://schemas.microsoft.com/office/powerpoint/2010/main" val="15591353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Resume here if you skipped the optional slides. </a:t>
            </a:r>
          </a:p>
          <a:p>
            <a:r>
              <a:rPr lang="en-US" dirty="0" smtClean="0"/>
              <a:t>We’ll pause</a:t>
            </a:r>
            <a:r>
              <a:rPr lang="en-US" baseline="0" dirty="0" smtClean="0"/>
              <a:t> explicitly to track the model when we’ve developed a set of ideas related to our questions about growth and development. </a:t>
            </a:r>
          </a:p>
          <a:p>
            <a:r>
              <a:rPr lang="en-US" baseline="0" dirty="0" smtClean="0"/>
              <a:t>You don’t need to show this slide, you just need to have this conversation, record student ideas, and have them record them somewhere.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55</a:t>
            </a:fld>
            <a:endParaRPr lang="en-US"/>
          </a:p>
        </p:txBody>
      </p:sp>
    </p:spTree>
    <p:extLst>
      <p:ext uri="{BB962C8B-B14F-4D97-AF65-F5344CB8AC3E}">
        <p14:creationId xmlns:p14="http://schemas.microsoft.com/office/powerpoint/2010/main" val="29436679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Slide, but not an optional step!</a:t>
            </a:r>
            <a:r>
              <a:rPr lang="en-US" b="1" baseline="0" dirty="0" smtClean="0"/>
              <a:t> </a:t>
            </a:r>
            <a:r>
              <a:rPr lang="en-US" dirty="0" smtClean="0"/>
              <a:t>This </a:t>
            </a:r>
            <a:r>
              <a:rPr lang="en-US" baseline="0" dirty="0" smtClean="0"/>
              <a:t>slide provides </a:t>
            </a:r>
            <a:r>
              <a:rPr lang="en-US" u="sng" baseline="0" dirty="0" smtClean="0"/>
              <a:t>one</a:t>
            </a:r>
            <a:r>
              <a:rPr lang="en-US" baseline="0" dirty="0" smtClean="0"/>
              <a:t> possible way to publically track the class model. By this point in the year, you probably have a few preferred ways for you and the students to track model building. </a:t>
            </a:r>
            <a:r>
              <a:rPr lang="en-US" i="1" baseline="0" dirty="0" smtClean="0"/>
              <a:t>We highly encourage you to use poster paper or a whiteboard in class. If you chose to keep records in the PowerPoint, be sure to copy the ideas into the model tracker at the end of every learning segment. Students should at least have a paper copy they can refer to as needed. If you cannot afford wall space or board space in the classroom, please have students keep a paper record in the notebooks/folders/binders. </a:t>
            </a:r>
          </a:p>
          <a:p>
            <a:endParaRPr lang="en-US" baseline="0" dirty="0" smtClean="0"/>
          </a:p>
          <a:p>
            <a:r>
              <a:rPr lang="en-US" baseline="0" dirty="0" smtClean="0"/>
              <a:t>Suggested model ideas can be found in the Teacher Slides at the beginning of this segment, but follow student ideas.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56</a:t>
            </a:fld>
            <a:endParaRPr lang="en-US"/>
          </a:p>
        </p:txBody>
      </p:sp>
    </p:spTree>
    <p:extLst>
      <p:ext uri="{BB962C8B-B14F-4D97-AF65-F5344CB8AC3E}">
        <p14:creationId xmlns:p14="http://schemas.microsoft.com/office/powerpoint/2010/main" val="26716094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57</a:t>
            </a:fld>
            <a:endParaRPr lang="en-US"/>
          </a:p>
        </p:txBody>
      </p:sp>
    </p:spTree>
    <p:extLst>
      <p:ext uri="{BB962C8B-B14F-4D97-AF65-F5344CB8AC3E}">
        <p14:creationId xmlns:p14="http://schemas.microsoft.com/office/powerpoint/2010/main" val="141964724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59</a:t>
            </a:fld>
            <a:endParaRPr lang="en-US"/>
          </a:p>
        </p:txBody>
      </p:sp>
    </p:spTree>
    <p:extLst>
      <p:ext uri="{BB962C8B-B14F-4D97-AF65-F5344CB8AC3E}">
        <p14:creationId xmlns:p14="http://schemas.microsoft.com/office/powerpoint/2010/main" val="11859836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60</a:t>
            </a:fld>
            <a:endParaRPr lang="en-US"/>
          </a:p>
        </p:txBody>
      </p:sp>
    </p:spTree>
    <p:extLst>
      <p:ext uri="{BB962C8B-B14F-4D97-AF65-F5344CB8AC3E}">
        <p14:creationId xmlns:p14="http://schemas.microsoft.com/office/powerpoint/2010/main" val="4171824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meant to show to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a:t>
            </a:fld>
            <a:endParaRPr lang="en-US"/>
          </a:p>
        </p:txBody>
      </p:sp>
    </p:spTree>
    <p:extLst>
      <p:ext uri="{BB962C8B-B14F-4D97-AF65-F5344CB8AC3E}">
        <p14:creationId xmlns:p14="http://schemas.microsoft.com/office/powerpoint/2010/main" val="17388612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We’re going to refocus</a:t>
            </a:r>
            <a:r>
              <a:rPr lang="en-US" baseline="0" dirty="0" smtClean="0"/>
              <a:t> on another aspect of our very broad phenomenon of growth and development of multicellular organisms. The ultimate goal in this learning segment is develop model ideas around differentiation.</a:t>
            </a:r>
          </a:p>
          <a:p>
            <a:endParaRPr lang="en-US" baseline="0" dirty="0" smtClean="0"/>
          </a:p>
          <a:p>
            <a:r>
              <a:rPr lang="en-US" baseline="0" dirty="0" smtClean="0"/>
              <a:t>SOURCES:</a:t>
            </a:r>
          </a:p>
          <a:p>
            <a:pPr eaLnBrk="1" hangingPunct="1"/>
            <a:r>
              <a:rPr lang="en-US" altLang="en-US" dirty="0" smtClean="0">
                <a:ea typeface="ＭＳ Ｐゴシック" charset="-128"/>
              </a:rPr>
              <a:t>Image, “Germ Layers” [no clear description but can</a:t>
            </a:r>
            <a:r>
              <a:rPr lang="en-US" altLang="en-US" baseline="0" dirty="0" smtClean="0">
                <a:ea typeface="ＭＳ Ｐゴシック" charset="-128"/>
              </a:rPr>
              <a:t> be found as part of the Wikipedia article, “</a:t>
            </a:r>
            <a:r>
              <a:rPr lang="en-US" altLang="en-US" baseline="0" dirty="0" err="1" smtClean="0">
                <a:ea typeface="ＭＳ Ｐゴシック" charset="-128"/>
              </a:rPr>
              <a:t>Histogenesis</a:t>
            </a:r>
            <a:r>
              <a:rPr lang="en-US" altLang="en-US" baseline="0" dirty="0" smtClean="0">
                <a:ea typeface="ＭＳ Ｐゴシック" charset="-128"/>
              </a:rPr>
              <a:t>”: https://en.wikipedia.org/wiki/Histogenesis)</a:t>
            </a:r>
            <a:endParaRPr lang="en-US" altLang="en-US" dirty="0" smtClean="0">
              <a:ea typeface="ＭＳ Ｐゴシック" charset="-128"/>
            </a:endParaRPr>
          </a:p>
          <a:p>
            <a:pPr eaLnBrk="1" hangingPunct="1"/>
            <a:r>
              <a:rPr lang="en-US" altLang="en-US" dirty="0" smtClean="0">
                <a:ea typeface="ＭＳ Ｐゴシック" charset="-128"/>
              </a:rPr>
              <a:t>(https://commons.wikimedia.org/wiki/File:Germ_layers.jpg)</a:t>
            </a:r>
          </a:p>
          <a:p>
            <a:pPr eaLnBrk="1" hangingPunct="1"/>
            <a:r>
              <a:rPr lang="en-US" altLang="en-US" dirty="0" smtClean="0">
                <a:ea typeface="ＭＳ Ｐゴシック" charset="-128"/>
              </a:rPr>
              <a:t>By CNX, CC BY-SA 3.0 &lt;https://creativecommons.org/licenses/by-sa/3.0&gt;, via Wikimedia Commons</a:t>
            </a: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61</a:t>
            </a:fld>
            <a:endParaRPr lang="en-US" altLang="en-US"/>
          </a:p>
        </p:txBody>
      </p:sp>
    </p:spTree>
    <p:extLst>
      <p:ext uri="{BB962C8B-B14F-4D97-AF65-F5344CB8AC3E}">
        <p14:creationId xmlns:p14="http://schemas.microsoft.com/office/powerpoint/2010/main" val="25592555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In building the ideas around differentiation, we start with the basics. We’re just looking for students to recall a simple concept: we start as a single-celled zygote (made through fertilization of sperm and egg…. The fusion of our parents’ DNA). Really, we’re just focusing them on the phenomenon here.</a:t>
            </a:r>
          </a:p>
          <a:p>
            <a:r>
              <a:rPr lang="en-US" baseline="0" dirty="0" smtClean="0"/>
              <a:t>If this is an idea that all of your kids are on board with, you can simply answer the question quickly.</a:t>
            </a:r>
          </a:p>
          <a:p>
            <a:endParaRPr lang="en-US" baseline="0" dirty="0" smtClean="0"/>
          </a:p>
          <a:p>
            <a:r>
              <a:rPr lang="en-US" baseline="0" dirty="0" smtClean="0"/>
              <a:t>We introduce stem cells when addressing questions about regeneration and then tie them back into this question of how differentiation works. We will also </a:t>
            </a:r>
            <a:endParaRPr lang="en-US"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Stem cell differentiation into various tissue types”</a:t>
            </a:r>
            <a:endParaRPr lang="en-US" baseline="0" dirty="0" smtClean="0"/>
          </a:p>
          <a:p>
            <a:r>
              <a:rPr lang="en-US" baseline="0" dirty="0" smtClean="0"/>
              <a:t>URL: https://commons.wikimedia.org/wiki/File:Stem_cell_differentiation.svg</a:t>
            </a:r>
          </a:p>
          <a:p>
            <a:r>
              <a:rPr lang="en-US" baseline="0" dirty="0" smtClean="0"/>
              <a:t>Attribution: </a:t>
            </a:r>
            <a:r>
              <a:rPr lang="en-US" baseline="0" dirty="0" err="1" smtClean="0"/>
              <a:t>Haileyfournier</a:t>
            </a:r>
            <a:r>
              <a:rPr lang="en-US" baseline="0" dirty="0" smtClean="0"/>
              <a:t> [CC BY-SA (https://creativecommons.org/licenses/by-sa/4.0)]</a:t>
            </a:r>
          </a:p>
          <a:p>
            <a:endParaRPr lang="en-US"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62</a:t>
            </a:fld>
            <a:endParaRPr lang="en-US" altLang="en-US"/>
          </a:p>
        </p:txBody>
      </p:sp>
    </p:spTree>
    <p:extLst>
      <p:ext uri="{BB962C8B-B14F-4D97-AF65-F5344CB8AC3E}">
        <p14:creationId xmlns:p14="http://schemas.microsoft.com/office/powerpoint/2010/main" val="17975026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a:t>
            </a:r>
            <a:r>
              <a:rPr lang="en-US" baseline="0" dirty="0" smtClean="0"/>
              <a:t> “zygote” graphic here actually covers up the word “Stem Cell”. We don’t want to introduce that idea here, though it is one your students may know about. Focus on problematizing how one cell (that has all of the instructions to make all of these different cell types) generates all of the cells of your body in their varied forms and with their varied functions. This is therefore a chance to talk about the connection between form and function as well.</a:t>
            </a:r>
          </a:p>
          <a:p>
            <a:endParaRPr lang="en-US" baseline="0" dirty="0" smtClean="0"/>
          </a:p>
          <a:p>
            <a:r>
              <a:rPr lang="en-US" baseline="0" dirty="0" smtClean="0"/>
              <a:t>We introduce stem cells when addressing questions about regeneration and then tie them back into this question of how differentiation works.</a:t>
            </a:r>
          </a:p>
          <a:p>
            <a:endParaRPr lang="en-US"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Stem cell differentiation into various tissue types”</a:t>
            </a:r>
            <a:endParaRPr lang="en-US" baseline="0" dirty="0" smtClean="0"/>
          </a:p>
          <a:p>
            <a:r>
              <a:rPr lang="en-US" baseline="0" dirty="0" smtClean="0"/>
              <a:t>URL: https://commons.wikimedia.org/wiki/File:Stem_cell_differentiation.svg</a:t>
            </a:r>
          </a:p>
          <a:p>
            <a:r>
              <a:rPr lang="en-US" baseline="0" dirty="0" smtClean="0"/>
              <a:t>Attribution: </a:t>
            </a:r>
            <a:r>
              <a:rPr lang="en-US" baseline="0" dirty="0" err="1" smtClean="0"/>
              <a:t>Haileyfournier</a:t>
            </a:r>
            <a:r>
              <a:rPr lang="en-US" baseline="0" dirty="0" smtClean="0"/>
              <a:t> [CC BY-SA (https://creativecommons.org/licenses/by-sa/4.0)]</a:t>
            </a:r>
          </a:p>
          <a:p>
            <a:endParaRPr lang="en-US"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63</a:t>
            </a:fld>
            <a:endParaRPr lang="en-US" altLang="en-US"/>
          </a:p>
        </p:txBody>
      </p:sp>
    </p:spTree>
    <p:extLst>
      <p:ext uri="{BB962C8B-B14F-4D97-AF65-F5344CB8AC3E}">
        <p14:creationId xmlns:p14="http://schemas.microsoft.com/office/powerpoint/2010/main" val="428887983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Please</a:t>
            </a:r>
            <a:r>
              <a:rPr lang="en-US" baseline="0" dirty="0" smtClean="0"/>
              <a:t> s</a:t>
            </a:r>
            <a:r>
              <a:rPr lang="en-US" dirty="0" smtClean="0"/>
              <a:t>ubstitute</a:t>
            </a:r>
            <a:r>
              <a:rPr lang="en-US" baseline="0" dirty="0" smtClean="0"/>
              <a:t> your class wording for the driving question about differentiation of one cell into so many varied cell types.</a:t>
            </a:r>
          </a:p>
          <a:p>
            <a:endParaRPr lang="en-US" baseline="0" dirty="0" smtClean="0"/>
          </a:p>
          <a:p>
            <a:r>
              <a:rPr lang="en-US" baseline="0" dirty="0" smtClean="0"/>
              <a:t>It’s perfectly fine for students to talk about growth and mitosis here again as part of their answer. Reinforce and affirm their thinking, but bring them back to the aspect of your driving question that asks about KINDS of cells.</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64</a:t>
            </a:fld>
            <a:endParaRPr lang="en-US" altLang="en-US"/>
          </a:p>
        </p:txBody>
      </p:sp>
    </p:spTree>
    <p:extLst>
      <p:ext uri="{BB962C8B-B14F-4D97-AF65-F5344CB8AC3E}">
        <p14:creationId xmlns:p14="http://schemas.microsoft.com/office/powerpoint/2010/main" val="198592674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is just an optional slide to show while students are filling in their</a:t>
            </a:r>
            <a:r>
              <a:rPr lang="en-US" baseline="0" dirty="0" smtClean="0"/>
              <a:t> doodle sheets.</a:t>
            </a:r>
            <a:endParaRPr lang="en-US" dirty="0" smtClean="0"/>
          </a:p>
          <a:p>
            <a:endParaRPr lang="en-US"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Stem cell differentiation into various tissue types”</a:t>
            </a:r>
            <a:endParaRPr lang="en-US" baseline="0" dirty="0" smtClean="0"/>
          </a:p>
          <a:p>
            <a:r>
              <a:rPr lang="en-US" baseline="0" dirty="0" smtClean="0"/>
              <a:t>URL: https://commons.wikimedia.org/wiki/File:Stem_cell_differentiation.svg</a:t>
            </a:r>
          </a:p>
          <a:p>
            <a:r>
              <a:rPr lang="en-US" baseline="0" dirty="0" smtClean="0"/>
              <a:t>Attribution: </a:t>
            </a:r>
            <a:r>
              <a:rPr lang="en-US" baseline="0" dirty="0" err="1" smtClean="0"/>
              <a:t>Haileyfournier</a:t>
            </a:r>
            <a:r>
              <a:rPr lang="en-US" baseline="0" dirty="0" smtClean="0"/>
              <a:t> [CC BY-SA (https://creativecommons.org/licenses/by-sa/4.0)]</a:t>
            </a:r>
          </a:p>
          <a:p>
            <a:endParaRPr lang="en-US"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65</a:t>
            </a:fld>
            <a:endParaRPr lang="en-US" altLang="en-US"/>
          </a:p>
        </p:txBody>
      </p:sp>
    </p:spTree>
    <p:extLst>
      <p:ext uri="{BB962C8B-B14F-4D97-AF65-F5344CB8AC3E}">
        <p14:creationId xmlns:p14="http://schemas.microsoft.com/office/powerpoint/2010/main" val="42110492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Hopefully some</a:t>
            </a:r>
            <a:r>
              <a:rPr lang="en-US" baseline="0" dirty="0" smtClean="0"/>
              <a:t> </a:t>
            </a:r>
            <a:r>
              <a:rPr lang="en-US" dirty="0" smtClean="0"/>
              <a:t>students come up with DNA!! That’s where we are going with this. Feel free to move quickly through</a:t>
            </a:r>
            <a:r>
              <a:rPr lang="en-US" baseline="0" dirty="0" smtClean="0"/>
              <a:t> the coming slides if your students seem to consider this all review. Take care to not move so fast that you leave some students behind. The big phenomenon we are building here is that many cells types arise from the same DNA instructions.</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66</a:t>
            </a:fld>
            <a:endParaRPr lang="en-US" altLang="en-US"/>
          </a:p>
        </p:txBody>
      </p:sp>
    </p:spTree>
    <p:extLst>
      <p:ext uri="{BB962C8B-B14F-4D97-AF65-F5344CB8AC3E}">
        <p14:creationId xmlns:p14="http://schemas.microsoft.com/office/powerpoint/2010/main" val="11357974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redundant slide. Skip as appropriate</a:t>
            </a:r>
            <a:r>
              <a:rPr lang="en-US" b="1" baseline="0" dirty="0" smtClean="0"/>
              <a:t>. </a:t>
            </a:r>
            <a:r>
              <a:rPr lang="en-US" dirty="0" smtClean="0"/>
              <a:t>Again, this is just a slide to project</a:t>
            </a:r>
            <a:r>
              <a:rPr lang="en-US" baseline="0" dirty="0" smtClean="0"/>
              <a:t> while students are filling out their doodle sheets.</a:t>
            </a:r>
          </a:p>
          <a:p>
            <a:endParaRPr lang="en-US" baseline="0" dirty="0" smtClean="0"/>
          </a:p>
          <a:p>
            <a:r>
              <a:rPr lang="en-US" dirty="0" smtClean="0"/>
              <a:t>We’re just trying to highlight the role</a:t>
            </a:r>
            <a:r>
              <a:rPr lang="en-US" baseline="0" dirty="0" smtClean="0"/>
              <a:t> of DNA in determining traits. This is already a model idea your students should have from earlier units, so move quickly through these slides as appropriate.</a:t>
            </a:r>
          </a:p>
          <a:p>
            <a:endParaRPr lang="en-US" baseline="0" dirty="0" smtClean="0"/>
          </a:p>
          <a:p>
            <a:r>
              <a:rPr lang="en-US" dirty="0" smtClean="0"/>
              <a:t>SOURCES: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Image,</a:t>
            </a:r>
            <a:r>
              <a:rPr lang="en-US" baseline="0" dirty="0" smtClean="0"/>
              <a:t> “</a:t>
            </a:r>
            <a:r>
              <a:rPr lang="en-US" dirty="0" smtClean="0"/>
              <a:t>Stem cell differentiation into various tissue types”</a:t>
            </a:r>
            <a:endParaRPr lang="en-US" baseline="0" dirty="0" smtClean="0"/>
          </a:p>
          <a:p>
            <a:r>
              <a:rPr lang="en-US" baseline="0" dirty="0" smtClean="0"/>
              <a:t>URL: https://commons.wikimedia.org/wiki/File:Stem_cell_differentiation.svg</a:t>
            </a:r>
          </a:p>
          <a:p>
            <a:r>
              <a:rPr lang="en-US" baseline="0" dirty="0" smtClean="0"/>
              <a:t>Attribution: </a:t>
            </a:r>
            <a:r>
              <a:rPr lang="en-US" baseline="0" dirty="0" err="1" smtClean="0"/>
              <a:t>Haileyfournier</a:t>
            </a:r>
            <a:r>
              <a:rPr lang="en-US" baseline="0" dirty="0" smtClean="0"/>
              <a:t> [CC BY-SA (https://creativecommons.org/licenses/by-sa/4.0)]</a:t>
            </a:r>
          </a:p>
          <a:p>
            <a:endParaRPr lang="en-US"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67</a:t>
            </a:fld>
            <a:endParaRPr lang="en-US" altLang="en-US"/>
          </a:p>
        </p:txBody>
      </p:sp>
    </p:spTree>
    <p:extLst>
      <p:ext uri="{BB962C8B-B14F-4D97-AF65-F5344CB8AC3E}">
        <p14:creationId xmlns:p14="http://schemas.microsoft.com/office/powerpoint/2010/main" val="216488980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 slide</a:t>
            </a:r>
            <a:r>
              <a:rPr lang="en-US" baseline="0" dirty="0" smtClean="0"/>
              <a:t> and the doodle boxes are just a way to surface a common understanding that all of our cells have the same DNA. So, if DNA determines our traits, why don’t cells exhibit the same traits. </a:t>
            </a:r>
          </a:p>
          <a:p>
            <a:r>
              <a:rPr lang="en-US" baseline="0" dirty="0" smtClean="0"/>
              <a:t>Problematize this however seems coherent in your classroom using student observations of and questions about the growth and development phenomena you explored as much as possible.</a:t>
            </a:r>
          </a:p>
          <a:p>
            <a:r>
              <a:rPr lang="en-US" baseline="0" dirty="0" smtClean="0"/>
              <a:t>Maintain your connection to the anchoring phenomena as you have this conversation. Talk about humans, </a:t>
            </a:r>
            <a:r>
              <a:rPr lang="en-US" baseline="0" dirty="0" err="1" smtClean="0"/>
              <a:t>Planaria</a:t>
            </a:r>
            <a:r>
              <a:rPr lang="en-US" baseline="0" dirty="0" smtClean="0"/>
              <a:t>, </a:t>
            </a:r>
            <a:r>
              <a:rPr lang="en-US" baseline="0" dirty="0" err="1" smtClean="0"/>
              <a:t>Medaka</a:t>
            </a:r>
            <a:r>
              <a:rPr lang="en-US" baseline="0" dirty="0" smtClean="0"/>
              <a:t>, etc.</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68</a:t>
            </a:fld>
            <a:endParaRPr lang="en-US"/>
          </a:p>
        </p:txBody>
      </p:sp>
    </p:spTree>
    <p:extLst>
      <p:ext uri="{BB962C8B-B14F-4D97-AF65-F5344CB8AC3E}">
        <p14:creationId xmlns:p14="http://schemas.microsoft.com/office/powerpoint/2010/main" val="382776264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Cell structure and location review.</a:t>
            </a:r>
          </a:p>
          <a:p>
            <a:endParaRPr lang="en-US" dirty="0"/>
          </a:p>
          <a:p>
            <a:r>
              <a:rPr lang="en-US" dirty="0"/>
              <a:t>SOURCES:</a:t>
            </a:r>
          </a:p>
          <a:p>
            <a:r>
              <a:rPr lang="en-US" dirty="0"/>
              <a:t>Image,</a:t>
            </a:r>
            <a:r>
              <a:rPr lang="en-US" baseline="0" dirty="0"/>
              <a:t> “</a:t>
            </a:r>
            <a:r>
              <a:rPr lang="en-US" dirty="0"/>
              <a:t>This is a diagram of an animal cell.</a:t>
            </a:r>
            <a:r>
              <a:rPr lang="en-US" baseline="0" dirty="0"/>
              <a:t>” </a:t>
            </a:r>
          </a:p>
          <a:p>
            <a:r>
              <a:rPr lang="en-US" baseline="0" dirty="0"/>
              <a:t>(https://commons.wikimedia.org/wiki/File:Animal_cell_structure_en.svg)</a:t>
            </a:r>
          </a:p>
          <a:p>
            <a:r>
              <a:rPr lang="en-US" baseline="0" dirty="0"/>
              <a:t>By </a:t>
            </a:r>
            <a:r>
              <a:rPr lang="en-US" baseline="0" dirty="0" err="1"/>
              <a:t>LadyofHats</a:t>
            </a:r>
            <a:r>
              <a:rPr lang="en-US" baseline="0" dirty="0"/>
              <a:t> (Mariana Ruiz) [Public domain], via Wikimedia Commons</a:t>
            </a:r>
            <a:endParaRPr lang="en-US" dirty="0"/>
          </a:p>
          <a:p>
            <a:endParaRPr lang="en-US" dirty="0"/>
          </a:p>
          <a:p>
            <a:r>
              <a:rPr lang="en-US" dirty="0"/>
              <a:t>Image,</a:t>
            </a:r>
            <a:r>
              <a:rPr lang="en-US" baseline="0" dirty="0"/>
              <a:t> “</a:t>
            </a:r>
            <a:r>
              <a:rPr lang="en-US" dirty="0"/>
              <a:t>The image is a corrected version of an image I made sometime ago. The original quote on the image was ‘the image describes the parts on a typical plant cell.</a:t>
            </a:r>
            <a:r>
              <a:rPr lang="en-US" baseline="0" dirty="0"/>
              <a:t>’” </a:t>
            </a:r>
          </a:p>
          <a:p>
            <a:r>
              <a:rPr lang="en-US" baseline="0" dirty="0"/>
              <a:t>(https://commons.wikimedia.org/wiki/File:Plant_cell_structure-en.svg)</a:t>
            </a:r>
          </a:p>
          <a:p>
            <a:r>
              <a:rPr lang="en-US" baseline="0" dirty="0"/>
              <a:t>By </a:t>
            </a:r>
            <a:r>
              <a:rPr lang="en-US" baseline="0" dirty="0" err="1"/>
              <a:t>LadyofHats</a:t>
            </a:r>
            <a:r>
              <a:rPr lang="en-US" baseline="0" dirty="0"/>
              <a:t> [Public domain],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69</a:t>
            </a:fld>
            <a:endParaRPr lang="en-US"/>
          </a:p>
        </p:txBody>
      </p:sp>
    </p:spTree>
    <p:extLst>
      <p:ext uri="{BB962C8B-B14F-4D97-AF65-F5344CB8AC3E}">
        <p14:creationId xmlns:p14="http://schemas.microsoft.com/office/powerpoint/2010/main" val="13819316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a:spcBef>
                <a:spcPct val="0"/>
              </a:spcBef>
              <a:buFontTx/>
              <a:buNone/>
            </a:pPr>
            <a:r>
              <a:rPr lang="en-US" altLang="en-US" sz="1200" i="0" dirty="0" smtClean="0">
                <a:solidFill>
                  <a:srgbClr val="584035"/>
                </a:solidFill>
                <a:latin typeface="Cambria" panose="02040503050406030204" pitchFamily="18" charset="0"/>
              </a:rPr>
              <a:t>Proteins are built by ribosomes in the cytoplasm but instructions are stuck in the nucleus. How do the ribosomes know what to do? In other words, how do the instructions get from the DNA in the nucleus to the ribosomes?? It’s all about the messenger</a:t>
            </a:r>
            <a:r>
              <a:rPr lang="en-US" altLang="en-US" sz="1200" i="0" baseline="0" dirty="0" smtClean="0">
                <a:solidFill>
                  <a:srgbClr val="584035"/>
                </a:solidFill>
                <a:latin typeface="Cambria" panose="02040503050406030204" pitchFamily="18" charset="0"/>
              </a:rPr>
              <a:t> RNA as we learned in the last unit.</a:t>
            </a:r>
            <a:endParaRPr lang="en-US" altLang="en-US" sz="1200" i="0" dirty="0" smtClean="0">
              <a:solidFill>
                <a:srgbClr val="584035"/>
              </a:solidFill>
              <a:latin typeface="Cambria" panose="02040503050406030204" pitchFamily="18" charset="0"/>
            </a:endParaRPr>
          </a:p>
          <a:p>
            <a:endParaRPr lang="en-US" dirty="0" smtClean="0"/>
          </a:p>
          <a:p>
            <a:r>
              <a:rPr lang="en-US" dirty="0" smtClean="0"/>
              <a:t>SOURCES:</a:t>
            </a:r>
          </a:p>
          <a:p>
            <a:r>
              <a:rPr lang="en-US" dirty="0" smtClean="0"/>
              <a:t>Image,</a:t>
            </a:r>
            <a:r>
              <a:rPr lang="en-US" baseline="0" dirty="0" smtClean="0"/>
              <a:t> “</a:t>
            </a:r>
            <a:r>
              <a:rPr lang="en-US" dirty="0" smtClean="0"/>
              <a:t>This is a diagram of an animal cell.</a:t>
            </a:r>
            <a:r>
              <a:rPr lang="en-US" baseline="0" dirty="0" smtClean="0"/>
              <a:t>” </a:t>
            </a:r>
          </a:p>
          <a:p>
            <a:r>
              <a:rPr lang="en-US" baseline="0" dirty="0" smtClean="0"/>
              <a:t>(https://commons.wikimedia.org/wiki/File:Animal_cell_structure_en.svg)</a:t>
            </a:r>
          </a:p>
          <a:p>
            <a:r>
              <a:rPr lang="en-US" baseline="0" dirty="0" smtClean="0"/>
              <a:t>By </a:t>
            </a:r>
            <a:r>
              <a:rPr lang="en-US" baseline="0" dirty="0" err="1" smtClean="0"/>
              <a:t>LadyofHats</a:t>
            </a:r>
            <a:r>
              <a:rPr lang="en-US" baseline="0" dirty="0" smtClean="0"/>
              <a:t> (Mariana Ruiz) [Public domain], via Wikimedia Commons</a:t>
            </a:r>
            <a:endParaRPr lang="en-US" dirty="0" smtClean="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70</a:t>
            </a:fld>
            <a:endParaRPr lang="en-US"/>
          </a:p>
        </p:txBody>
      </p:sp>
    </p:spTree>
    <p:extLst>
      <p:ext uri="{BB962C8B-B14F-4D97-AF65-F5344CB8AC3E}">
        <p14:creationId xmlns:p14="http://schemas.microsoft.com/office/powerpoint/2010/main" val="733174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Not meant to show to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a:t>
            </a:fld>
            <a:endParaRPr lang="en-US"/>
          </a:p>
        </p:txBody>
      </p:sp>
    </p:spTree>
    <p:extLst>
      <p:ext uri="{BB962C8B-B14F-4D97-AF65-F5344CB8AC3E}">
        <p14:creationId xmlns:p14="http://schemas.microsoft.com/office/powerpoint/2010/main" val="88521643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Just another slide to check that your students will say something like “the same DNA”. But this is the goal:</a:t>
            </a:r>
            <a:r>
              <a:rPr lang="en-US" baseline="0" dirty="0" smtClean="0"/>
              <a:t> we need students to realize that all cells have the same DNA. This sets us up for a paradox: same DNA but different phenotypes.</a:t>
            </a:r>
            <a:endParaRPr lang="en-US" dirty="0" smtClean="0"/>
          </a:p>
          <a:p>
            <a:endParaRPr lang="en-US" dirty="0" smtClean="0"/>
          </a:p>
          <a:p>
            <a:r>
              <a:rPr lang="en-US" dirty="0" smtClean="0"/>
              <a:t>SOURCES:</a:t>
            </a:r>
          </a:p>
          <a:p>
            <a:pPr eaLnBrk="1" hangingPunct="1"/>
            <a:r>
              <a:rPr lang="en-US" altLang="en-US" dirty="0" smtClean="0">
                <a:ea typeface="ＭＳ Ｐゴシック" charset="-128"/>
              </a:rPr>
              <a:t>Image, “Germ Layers” [no clear description but can</a:t>
            </a:r>
            <a:r>
              <a:rPr lang="en-US" altLang="en-US" baseline="0" dirty="0" smtClean="0">
                <a:ea typeface="ＭＳ Ｐゴシック" charset="-128"/>
              </a:rPr>
              <a:t> be found as part of the Wikipedia article, “</a:t>
            </a:r>
            <a:r>
              <a:rPr lang="en-US" altLang="en-US" baseline="0" dirty="0" err="1" smtClean="0">
                <a:ea typeface="ＭＳ Ｐゴシック" charset="-128"/>
              </a:rPr>
              <a:t>Histogenesis</a:t>
            </a:r>
            <a:r>
              <a:rPr lang="en-US" altLang="en-US" baseline="0" dirty="0" smtClean="0">
                <a:ea typeface="ＭＳ Ｐゴシック" charset="-128"/>
              </a:rPr>
              <a:t>”: https://en.wikipedia.org/wiki/Histogenesis]</a:t>
            </a:r>
            <a:endParaRPr lang="en-US" altLang="en-US" dirty="0" smtClean="0">
              <a:ea typeface="ＭＳ Ｐゴシック" charset="-128"/>
            </a:endParaRPr>
          </a:p>
          <a:p>
            <a:pPr eaLnBrk="1" hangingPunct="1"/>
            <a:r>
              <a:rPr lang="en-US" altLang="en-US" dirty="0" smtClean="0">
                <a:ea typeface="ＭＳ Ｐゴシック" charset="-128"/>
              </a:rPr>
              <a:t>(https://commons.wikimedia.org/wiki/File:Germ_layers.jpg)</a:t>
            </a:r>
          </a:p>
          <a:p>
            <a:pPr eaLnBrk="1" hangingPunct="1"/>
            <a:r>
              <a:rPr lang="en-US" altLang="en-US" dirty="0" smtClean="0">
                <a:ea typeface="ＭＳ Ｐゴシック" charset="-128"/>
              </a:rPr>
              <a:t>By CNX, CC BY-SA 3.0 &lt;https://creativecommons.org/licenses/by-sa/3.0&gt;,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71</a:t>
            </a:fld>
            <a:endParaRPr lang="en-US"/>
          </a:p>
        </p:txBody>
      </p:sp>
    </p:spTree>
    <p:extLst>
      <p:ext uri="{BB962C8B-B14F-4D97-AF65-F5344CB8AC3E}">
        <p14:creationId xmlns:p14="http://schemas.microsoft.com/office/powerpoint/2010/main" val="25356169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This</a:t>
            </a:r>
            <a:r>
              <a:rPr lang="en-US" baseline="0" dirty="0" smtClean="0"/>
              <a:t> is all a review of ideas we already have. We’re just drawing attention to them because they’re important to moving forward with this phenomenon.</a:t>
            </a:r>
          </a:p>
          <a:p>
            <a:endParaRPr lang="en-US" baseline="0" dirty="0" smtClean="0"/>
          </a:p>
          <a:p>
            <a:r>
              <a:rPr lang="en-US" dirty="0" smtClean="0"/>
              <a:t>SOURCES:</a:t>
            </a:r>
          </a:p>
          <a:p>
            <a:pPr eaLnBrk="1" hangingPunct="1"/>
            <a:r>
              <a:rPr lang="en-US" altLang="en-US" dirty="0" smtClean="0">
                <a:ea typeface="ＭＳ Ｐゴシック" charset="-128"/>
              </a:rPr>
              <a:t>Image, “Germ Layers” [no clear description but can</a:t>
            </a:r>
            <a:r>
              <a:rPr lang="en-US" altLang="en-US" baseline="0" dirty="0" smtClean="0">
                <a:ea typeface="ＭＳ Ｐゴシック" charset="-128"/>
              </a:rPr>
              <a:t> be found as part of the Wikipedia article, “</a:t>
            </a:r>
            <a:r>
              <a:rPr lang="en-US" altLang="en-US" baseline="0" dirty="0" err="1" smtClean="0">
                <a:ea typeface="ＭＳ Ｐゴシック" charset="-128"/>
              </a:rPr>
              <a:t>Histogenesis</a:t>
            </a:r>
            <a:r>
              <a:rPr lang="en-US" altLang="en-US" baseline="0" dirty="0" smtClean="0">
                <a:ea typeface="ＭＳ Ｐゴシック" charset="-128"/>
              </a:rPr>
              <a:t>”: https://en.wikipedia.org/wiki/Histogenesis]</a:t>
            </a:r>
            <a:endParaRPr lang="en-US" altLang="en-US" dirty="0" smtClean="0">
              <a:ea typeface="ＭＳ Ｐゴシック" charset="-128"/>
            </a:endParaRPr>
          </a:p>
          <a:p>
            <a:pPr eaLnBrk="1" hangingPunct="1"/>
            <a:r>
              <a:rPr lang="en-US" altLang="en-US" dirty="0" smtClean="0">
                <a:ea typeface="ＭＳ Ｐゴシック" charset="-128"/>
              </a:rPr>
              <a:t>(https://commons.wikimedia.org/wiki/File:Germ_layers.jpg)</a:t>
            </a:r>
          </a:p>
          <a:p>
            <a:pPr eaLnBrk="1" hangingPunct="1"/>
            <a:r>
              <a:rPr lang="en-US" altLang="en-US" dirty="0" smtClean="0">
                <a:ea typeface="ＭＳ Ｐゴシック" charset="-128"/>
              </a:rPr>
              <a:t>By CNX, CC BY-SA 3.0 &lt;https://creativecommons.org/licenses/by-sa/3.0&gt;, via Wikimedia Commons</a:t>
            </a:r>
          </a:p>
          <a:p>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72</a:t>
            </a:fld>
            <a:endParaRPr lang="en-US" altLang="en-US"/>
          </a:p>
        </p:txBody>
      </p:sp>
    </p:spTree>
    <p:extLst>
      <p:ext uri="{BB962C8B-B14F-4D97-AF65-F5344CB8AC3E}">
        <p14:creationId xmlns:p14="http://schemas.microsoft.com/office/powerpoint/2010/main" val="13998836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helps you recognize what the class has accomplished in the current learning segment and what the transition to the next learning segment might be.</a:t>
            </a:r>
            <a:endParaRPr lang="en-US" dirty="0"/>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73</a:t>
            </a:fld>
            <a:endParaRPr lang="en-US"/>
          </a:p>
        </p:txBody>
      </p:sp>
    </p:spTree>
    <p:extLst>
      <p:ext uri="{BB962C8B-B14F-4D97-AF65-F5344CB8AC3E}">
        <p14:creationId xmlns:p14="http://schemas.microsoft.com/office/powerpoint/2010/main" val="106004301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75</a:t>
            </a:fld>
            <a:endParaRPr lang="en-US"/>
          </a:p>
        </p:txBody>
      </p:sp>
    </p:spTree>
    <p:extLst>
      <p:ext uri="{BB962C8B-B14F-4D97-AF65-F5344CB8AC3E}">
        <p14:creationId xmlns:p14="http://schemas.microsoft.com/office/powerpoint/2010/main" val="38999268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76</a:t>
            </a:fld>
            <a:endParaRPr lang="en-US"/>
          </a:p>
        </p:txBody>
      </p:sp>
    </p:spTree>
    <p:extLst>
      <p:ext uri="{BB962C8B-B14F-4D97-AF65-F5344CB8AC3E}">
        <p14:creationId xmlns:p14="http://schemas.microsoft.com/office/powerpoint/2010/main" val="18153529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Review </a:t>
            </a:r>
            <a:r>
              <a:rPr lang="en-US" baseline="0" dirty="0" smtClean="0"/>
              <a:t>the readings on different tissue/cell types and the questions students will be expected to answer. The big idea they need to move toward is actually an expansion of the phenomenon we are already wondering about: cells look different but have the same DNA. We want to connect this difference among cells in form and function to the  different proteins they contain. This is what leads to their differing phenotypes. This realization sets the stage for wondering how the same DNA can lead to different protein content among the body’s cells when we know that DNA is simply the coding instructions for protein. There must be something we’re missing in this puzzle.</a:t>
            </a:r>
          </a:p>
          <a:p>
            <a:endParaRPr lang="en-US" baseline="0" dirty="0" smtClean="0"/>
          </a:p>
          <a:p>
            <a:r>
              <a:rPr lang="en-US" baseline="0" dirty="0" smtClean="0"/>
              <a:t>Decide how you will you will structure the reading, sharing and writing activity here. You can have students work in pairs or groups. It is best if you use all 5 readings, but if you eliminate any, be certain to retain at least either the stomach reading or the pancreas reading: these highlight a protein that is not made all of the time (pepsinogen and insulin, respectively), a phenomenon you will leverage in the next learning segment to more easily infer gene regulation.</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77</a:t>
            </a:fld>
            <a:endParaRPr lang="en-US" altLang="en-US"/>
          </a:p>
        </p:txBody>
      </p:sp>
    </p:spTree>
    <p:extLst>
      <p:ext uri="{BB962C8B-B14F-4D97-AF65-F5344CB8AC3E}">
        <p14:creationId xmlns:p14="http://schemas.microsoft.com/office/powerpoint/2010/main" val="33308928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Review </a:t>
            </a:r>
            <a:r>
              <a:rPr lang="en-US" baseline="0" dirty="0" smtClean="0"/>
              <a:t>the readings on different tissue/cell types and the questions students will be expected to answer. The big idea they need to move toward is actually an expansion of the phenomenon we are already wondering about: cells look different but have the same DNA. We want to connect this difference among cells in form and function to the  different proteins they contain. This is what leads to their differing phenotypes. This realization sets the stage for wondering how the same DNA can lead to different protein content among the body’s cells when we know that DNA is simply the coding instructions for protein. There must be something we’re missing in this puzzle.</a:t>
            </a:r>
          </a:p>
          <a:p>
            <a:endParaRPr lang="en-US" baseline="0" dirty="0" smtClean="0"/>
          </a:p>
          <a:p>
            <a:r>
              <a:rPr lang="en-US" baseline="0" dirty="0" smtClean="0"/>
              <a:t>Decide how you will you will structure the reading, sharing and writing activity here. You can have students work in pairs or groups. It is best if you use all 5 readings, but if you eliminate any, be certain to retain at least either the stomach reading or the pancreas reading: these highlight a protein that is not made all of the time (pepsinogen and insulin, respectively), a phenomenon you will leverage in the next learning segment to more easily infer gene regulation.</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78</a:t>
            </a:fld>
            <a:endParaRPr lang="en-US" altLang="en-US"/>
          </a:p>
        </p:txBody>
      </p:sp>
    </p:spTree>
    <p:extLst>
      <p:ext uri="{BB962C8B-B14F-4D97-AF65-F5344CB8AC3E}">
        <p14:creationId xmlns:p14="http://schemas.microsoft.com/office/powerpoint/2010/main" val="223194645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aseline="0" dirty="0" smtClean="0"/>
              <a:t>You can have students work in groups of 2 to 5 depending on how you’ve distributed the 5 available readings. Remind students that the point of the conversation is that we’re trying to figure out how cell types are different if they have the same DNA.</a:t>
            </a:r>
          </a:p>
          <a:p>
            <a:endParaRPr lang="en-US" baseline="0" dirty="0" smtClean="0"/>
          </a:p>
          <a:p>
            <a:r>
              <a:rPr lang="en-US" baseline="0" dirty="0" smtClean="0"/>
              <a:t>Again, the connection we’re hoping they will make is that cells differ in their proteins—in terms of identity (i.e. specialized proteins for cell types) and amount of different proteins. The problem then is: how do cells with the same genes (the instructions for making proteins) end up having these differences in protein profile or content. How can we explain this new, apparently contradictory phenomenon?</a:t>
            </a:r>
          </a:p>
          <a:p>
            <a:endParaRPr lang="en-US" baseline="0" dirty="0" smtClean="0"/>
          </a:p>
          <a:p>
            <a:r>
              <a:rPr lang="en-US" baseline="0" dirty="0" smtClean="0"/>
              <a:t>Some students may know about or infer the basic idea of gene expression or regulation: that there are “on/off switches” for genes. We will explore this possibility through a brief discussion of the new, contradictory phenomenon in the next learning segment. You do not need students to come up with gene regulation here, though you should honor student contributions if they offer something like it in the course of sharing their initial ideas here.</a:t>
            </a:r>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79</a:t>
            </a:fld>
            <a:endParaRPr lang="en-US" altLang="en-US"/>
          </a:p>
        </p:txBody>
      </p:sp>
    </p:spTree>
    <p:extLst>
      <p:ext uri="{BB962C8B-B14F-4D97-AF65-F5344CB8AC3E}">
        <p14:creationId xmlns:p14="http://schemas.microsoft.com/office/powerpoint/2010/main" val="192922640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You can lead a whole-group discussion here or run it as a quick check in.</a:t>
            </a:r>
            <a:r>
              <a:rPr lang="en-US" b="1" baseline="0" dirty="0" smtClean="0"/>
              <a:t> </a:t>
            </a:r>
            <a:r>
              <a:rPr lang="en-US" baseline="0" dirty="0" smtClean="0"/>
              <a:t>Consider using finger polling (e.g. 1 = not confident I could, 2 = not so confident, 3 = maybe, 4 = pretty confident I could explain, 5 = I could do it).  We expect students to be somewhere in the middle at this point—some ideas but not really sure about the explanation (which involves gene regulation).</a:t>
            </a:r>
          </a:p>
          <a:p>
            <a:endParaRPr lang="en-US" baseline="0" dirty="0" smtClean="0"/>
          </a:p>
          <a:p>
            <a:r>
              <a:rPr lang="en-US" baseline="0" dirty="0" smtClean="0"/>
              <a:t>We first need to connect the idea that cells are different because they contain differing amounts of specific proteins. Protein leads to phenotype.</a:t>
            </a:r>
          </a:p>
          <a:p>
            <a:endParaRPr lang="en-US" baseline="0" dirty="0" smtClean="0"/>
          </a:p>
          <a:p>
            <a:r>
              <a:rPr lang="en-US" baseline="0" dirty="0" smtClean="0"/>
              <a:t>Genes are expressed differently in different cells. But we don’t really know how that works and will explore further. (The full mechanisms of course are really complicated and warrant a whole semester of biology to themselves!) However, different students and different student populations will either find the model ideas here obvious or confusing. The readings and summary activity were designed to get everyone on the same page before we move on to mechanisms. </a:t>
            </a:r>
            <a:r>
              <a:rPr lang="en-US" b="1" baseline="0" dirty="0" smtClean="0"/>
              <a:t>So, be sure you check-in with your kids as appropriate before you move on. If they’ve got it, don’t pause here! If they don’t, consider giving them a prompt and having them move back into groups. You can follow-up with a whole-group discussion that surfaces both their understandings AND their questions,</a:t>
            </a:r>
            <a:endParaRPr lang="en-US" b="1"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80</a:t>
            </a:fld>
            <a:endParaRPr lang="en-US" altLang="en-US"/>
          </a:p>
        </p:txBody>
      </p:sp>
    </p:spTree>
    <p:extLst>
      <p:ext uri="{BB962C8B-B14F-4D97-AF65-F5344CB8AC3E}">
        <p14:creationId xmlns:p14="http://schemas.microsoft.com/office/powerpoint/2010/main" val="15763373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We</a:t>
            </a:r>
            <a:r>
              <a:rPr lang="en-US" baseline="0" dirty="0" smtClean="0"/>
              <a:t> may not be done with our understanding of how differentiation works, but we should pause to add to the model. </a:t>
            </a:r>
            <a:r>
              <a:rPr lang="en-US" dirty="0" smtClean="0"/>
              <a:t>We’ll pause</a:t>
            </a:r>
            <a:r>
              <a:rPr lang="en-US" baseline="0" dirty="0" smtClean="0"/>
              <a:t> explicitly to track the model when we’ve developed a set of ideas related to our questions about growth and development. Here we are focused on how we’ve decided DNA creates the “phenotype” of a cell through differential gene expression.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Be explicit with students that it’s still OK to have questions at this point. Honor their questions by adding them to the driving question board or by temporarily attaching them to the model tracker.</a:t>
            </a:r>
            <a:endParaRPr lang="en-US" dirty="0" smtClean="0"/>
          </a:p>
          <a:p>
            <a:endParaRPr lang="en-US" baseline="0" dirty="0" smtClean="0"/>
          </a:p>
          <a:p>
            <a:r>
              <a:rPr lang="en-US" b="1" baseline="0" dirty="0" smtClean="0"/>
              <a:t>You don’t need to show this slide, but you do need to have this conversation, </a:t>
            </a:r>
            <a:r>
              <a:rPr lang="en-US" baseline="0" dirty="0" smtClean="0"/>
              <a:t>record student ideas, and have them record the ideas somewhere.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81</a:t>
            </a:fld>
            <a:endParaRPr lang="en-US"/>
          </a:p>
        </p:txBody>
      </p:sp>
    </p:spTree>
    <p:extLst>
      <p:ext uri="{BB962C8B-B14F-4D97-AF65-F5344CB8AC3E}">
        <p14:creationId xmlns:p14="http://schemas.microsoft.com/office/powerpoint/2010/main" val="1825818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a:t>
            </a:fld>
            <a:endParaRPr lang="en-US"/>
          </a:p>
        </p:txBody>
      </p:sp>
    </p:spTree>
    <p:extLst>
      <p:ext uri="{BB962C8B-B14F-4D97-AF65-F5344CB8AC3E}">
        <p14:creationId xmlns:p14="http://schemas.microsoft.com/office/powerpoint/2010/main" val="212184745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b="1" dirty="0" smtClean="0"/>
              <a:t>Optional Slide.</a:t>
            </a:r>
            <a:r>
              <a:rPr lang="en-US" b="1" baseline="0" dirty="0" smtClean="0"/>
              <a:t> </a:t>
            </a:r>
            <a:r>
              <a:rPr lang="en-US" dirty="0" smtClean="0"/>
              <a:t>This </a:t>
            </a:r>
            <a:r>
              <a:rPr lang="en-US" baseline="0" dirty="0" smtClean="0"/>
              <a:t>slide provides one possible way to publically track the class model. We highly encourage you to use poster paper or a whiteboard in class. If you chose to keep records in the PowerPoint, be sure to copy the ideas into the model tracker at the end of every learning segment. Students should at least have a paper copy they can refer to as needed. If you cannot afford wall space or board space in the classroom, please have students keep a paper record in the notebooks/folders/binders. </a:t>
            </a:r>
          </a:p>
          <a:p>
            <a:endParaRPr lang="en-US" baseline="0" dirty="0" smtClean="0"/>
          </a:p>
          <a:p>
            <a:r>
              <a:rPr lang="en-US" baseline="0" dirty="0" smtClean="0"/>
              <a:t>Suggested model ideas can be found in the Teacher Slides at the beginning of this segment, but follow student ideas.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82</a:t>
            </a:fld>
            <a:endParaRPr lang="en-US"/>
          </a:p>
        </p:txBody>
      </p:sp>
    </p:spTree>
    <p:extLst>
      <p:ext uri="{BB962C8B-B14F-4D97-AF65-F5344CB8AC3E}">
        <p14:creationId xmlns:p14="http://schemas.microsoft.com/office/powerpoint/2010/main" val="6231681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11C8B6-9A80-4386-88EB-CB5E10B1A476}" type="slidenum">
              <a:rPr lang="en-US" smtClean="0"/>
              <a:t>83</a:t>
            </a:fld>
            <a:endParaRPr lang="en-US"/>
          </a:p>
        </p:txBody>
      </p:sp>
    </p:spTree>
    <p:extLst>
      <p:ext uri="{BB962C8B-B14F-4D97-AF65-F5344CB8AC3E}">
        <p14:creationId xmlns:p14="http://schemas.microsoft.com/office/powerpoint/2010/main" val="41173206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85</a:t>
            </a:fld>
            <a:endParaRPr lang="en-US"/>
          </a:p>
        </p:txBody>
      </p:sp>
    </p:spTree>
    <p:extLst>
      <p:ext uri="{BB962C8B-B14F-4D97-AF65-F5344CB8AC3E}">
        <p14:creationId xmlns:p14="http://schemas.microsoft.com/office/powerpoint/2010/main" val="230951820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86</a:t>
            </a:fld>
            <a:endParaRPr lang="en-US"/>
          </a:p>
        </p:txBody>
      </p:sp>
    </p:spTree>
    <p:extLst>
      <p:ext uri="{BB962C8B-B14F-4D97-AF65-F5344CB8AC3E}">
        <p14:creationId xmlns:p14="http://schemas.microsoft.com/office/powerpoint/2010/main" val="110142155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Review the two</a:t>
            </a:r>
            <a:r>
              <a:rPr lang="en-US" baseline="0" dirty="0" smtClean="0"/>
              <a:t> sets of handouts– the readings on different tissue types and the gene expression profiles (pie charts) for the tissue types– so that you understand the point of the activity and how it gets your students to model ideas around gene expression. Provide them instructions in lieu of or beyond the ones here as needed.</a:t>
            </a:r>
          </a:p>
          <a:p>
            <a:endParaRPr lang="en-US" baseline="0" dirty="0" smtClean="0"/>
          </a:p>
          <a:p>
            <a:r>
              <a:rPr lang="en-US" baseline="0" dirty="0" smtClean="0"/>
              <a:t>Scaffold the individual reading as needed, using a reading protocol or asking students to answer some supplementary questions about their tissue type. Try to avoid, however, detracting too much from the focus on answering the </a:t>
            </a:r>
            <a:r>
              <a:rPr lang="en-US" baseline="0" dirty="0" err="1" smtClean="0"/>
              <a:t>overaraching</a:t>
            </a:r>
            <a:r>
              <a:rPr lang="en-US" baseline="0" dirty="0" smtClean="0"/>
              <a:t> question about same DNA different cell types. That is the focus of this activity.</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87</a:t>
            </a:fld>
            <a:endParaRPr lang="en-US" altLang="en-US"/>
          </a:p>
        </p:txBody>
      </p:sp>
    </p:spTree>
    <p:extLst>
      <p:ext uri="{BB962C8B-B14F-4D97-AF65-F5344CB8AC3E}">
        <p14:creationId xmlns:p14="http://schemas.microsoft.com/office/powerpoint/2010/main" val="263297991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Facilitate</a:t>
            </a:r>
            <a:r>
              <a:rPr lang="en-US" baseline="0" dirty="0" smtClean="0"/>
              <a:t> group work as needed. Feel free to make portions of the individual work homework in order to cut down on class time, but be sure to provide students a chance to work together to interpret the graphs, summarize information and connect it to </a:t>
            </a:r>
            <a:r>
              <a:rPr lang="en-US" baseline="0" dirty="0" err="1" smtClean="0"/>
              <a:t>sensemaking</a:t>
            </a:r>
            <a:r>
              <a:rPr lang="en-US" baseline="0" dirty="0" smtClean="0"/>
              <a:t>.</a:t>
            </a:r>
          </a:p>
          <a:p>
            <a:endParaRPr lang="en-US" baseline="0" dirty="0" smtClean="0"/>
          </a:p>
          <a:p>
            <a:r>
              <a:rPr lang="en-US" baseline="0" dirty="0" smtClean="0"/>
              <a:t>Perhaps the most important and difficult part of the reading and summary is to make heads or tails of the gene expression information, pull it into the summary table, and then connect those numbers to the big idea of differential gene expression. This kind of gene expression profile data by tissue type is relatively new, even to many in the scientific community. And the punchline is not super clear: it’s not as basic as “only certain genes are expressed in certain cells”. Truly, the expression profiles for most cells are largely similar, with the differences mostly coming from a few hundred genes. We’ve actually simplified the data a bit here as well: the picture becomes a bit more complex depending on whether you are looking a t the presence (vs. absence) of a protein in a given cell, or if you are trying to quantify its abundance. The data can be really hard to wrap your brain around. If you’d like t </a:t>
            </a:r>
            <a:r>
              <a:rPr lang="en-US" baseline="0" dirty="0" err="1" smtClean="0"/>
              <a:t>olearn</a:t>
            </a:r>
            <a:r>
              <a:rPr lang="en-US" baseline="0" dirty="0" smtClean="0"/>
              <a:t> more, check out the Human Protein </a:t>
            </a:r>
            <a:r>
              <a:rPr lang="en-US" baseline="0" dirty="0" err="1" smtClean="0"/>
              <a:t>Atlast</a:t>
            </a:r>
            <a:r>
              <a:rPr lang="en-US" baseline="0" dirty="0" smtClean="0"/>
              <a:t> website at https://www.proteinatlas.org.</a:t>
            </a:r>
          </a:p>
          <a:p>
            <a:endParaRPr lang="en-US" baseline="0" dirty="0" smtClean="0"/>
          </a:p>
          <a:p>
            <a:r>
              <a:rPr lang="en-US" baseline="0" dirty="0" smtClean="0"/>
              <a:t>The data for the handouts was assembled/recreated from data at: https://www.proteinatlas.org/humanproteome/tissue</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88</a:t>
            </a:fld>
            <a:endParaRPr lang="en-US" altLang="en-US"/>
          </a:p>
        </p:txBody>
      </p:sp>
    </p:spTree>
    <p:extLst>
      <p:ext uri="{BB962C8B-B14F-4D97-AF65-F5344CB8AC3E}">
        <p14:creationId xmlns:p14="http://schemas.microsoft.com/office/powerpoint/2010/main" val="6868232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Facilitate</a:t>
            </a:r>
            <a:r>
              <a:rPr lang="en-US" baseline="0" dirty="0" smtClean="0"/>
              <a:t> group work as needed. Feel free to make portions of the individual work homework in order to cut down on class time, but be sure to provide students a chance to work together to interpret the graphs, summarize information and connect it to </a:t>
            </a:r>
            <a:r>
              <a:rPr lang="en-US" baseline="0" dirty="0" err="1" smtClean="0"/>
              <a:t>sensemaking</a:t>
            </a:r>
            <a:r>
              <a:rPr lang="en-US" baseline="0" dirty="0" smtClean="0"/>
              <a:t>.</a:t>
            </a:r>
          </a:p>
          <a:p>
            <a:endParaRPr lang="en-US" baseline="0" dirty="0" smtClean="0"/>
          </a:p>
          <a:p>
            <a:r>
              <a:rPr lang="en-US" baseline="0" dirty="0" smtClean="0"/>
              <a:t>Perhaps the most important and difficult part of the reading and summary is to make heads or tails of the gene expression information, pull it into the summary table, and then connect those numbers to the big idea of differential gene expression. This kind of gene expression profile data by tissue type is relatively new, even to many in the scientific community. And the punchline is not super clear: it’s not as basic as “only certain genes are expressed in certain cells”. Truly, the expression profiles for most cells are largely similar, with the differences mostly coming from a few hundred genes. We’ve actually simplified the data a bit here as well: the picture becomes a bit more complex depending on whether you are looking a t the presence (vs. absence) of a protein in a given cell, or if you are trying to quantify its abundance. The data can be really hard to wrap your brain around. If you’d like t </a:t>
            </a:r>
            <a:r>
              <a:rPr lang="en-US" baseline="0" dirty="0" err="1" smtClean="0"/>
              <a:t>olearn</a:t>
            </a:r>
            <a:r>
              <a:rPr lang="en-US" baseline="0" dirty="0" smtClean="0"/>
              <a:t> more, check out the Human Protein </a:t>
            </a:r>
            <a:r>
              <a:rPr lang="en-US" baseline="0" dirty="0" err="1" smtClean="0"/>
              <a:t>Atlast</a:t>
            </a:r>
            <a:r>
              <a:rPr lang="en-US" baseline="0" dirty="0" smtClean="0"/>
              <a:t> website at https://www.proteinatlas.org.</a:t>
            </a:r>
          </a:p>
          <a:p>
            <a:endParaRPr lang="en-US" baseline="0" dirty="0" smtClean="0"/>
          </a:p>
          <a:p>
            <a:r>
              <a:rPr lang="en-US" baseline="0" dirty="0" smtClean="0"/>
              <a:t>The data for the handouts was assembled/recreated from data at: https://www.proteinatlas.org/humanproteome/tissue</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89</a:t>
            </a:fld>
            <a:endParaRPr lang="en-US" altLang="en-US"/>
          </a:p>
        </p:txBody>
      </p:sp>
    </p:spTree>
    <p:extLst>
      <p:ext uri="{BB962C8B-B14F-4D97-AF65-F5344CB8AC3E}">
        <p14:creationId xmlns:p14="http://schemas.microsoft.com/office/powerpoint/2010/main" val="104682656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a:t>
            </a:r>
            <a:r>
              <a:rPr lang="en-US" baseline="0" dirty="0" smtClean="0"/>
              <a:t> idea here is pretty simple. Insulin and pepsin help us to infer that genes must be turned on and off. In addition, there’s perhaps another category of “on” called something like “way up!” Both of these genes need to be transcribed and translated at high rates in order to produce enough protein when it’s needed. (There are of course storage mechanisms for these proteins in the cell, but we’re not going to explore that idea here—unless your students bring it up independently.)</a:t>
            </a:r>
          </a:p>
          <a:p>
            <a:endParaRPr lang="en-US" baseline="0" dirty="0" smtClean="0"/>
          </a:p>
          <a:p>
            <a:r>
              <a:rPr lang="en-US" baseline="0" dirty="0" smtClean="0"/>
              <a:t>Asking students if they can think of other examples besides insulin and pepsin may be best facilitated by invoking this idea of genes that are turned “way up” on occasion. It’s OK, though, if the class cannot think of examples. You could offer one or you could revisit the conversation later.</a:t>
            </a:r>
            <a:endParaRPr lang="en-US" dirty="0" smtClean="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90</a:t>
            </a:fld>
            <a:endParaRPr lang="en-US" altLang="en-US"/>
          </a:p>
        </p:txBody>
      </p:sp>
    </p:spTree>
    <p:extLst>
      <p:ext uri="{BB962C8B-B14F-4D97-AF65-F5344CB8AC3E}">
        <p14:creationId xmlns:p14="http://schemas.microsoft.com/office/powerpoint/2010/main" val="139301653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Facilitate</a:t>
            </a:r>
            <a:r>
              <a:rPr lang="en-US" baseline="0" dirty="0" smtClean="0"/>
              <a:t> group work as needed. Feel free to make portions of the individual work homework in order to cut down on class time, but be sure to provide students a chance to work together to interpret the graphs, summarize information and connect it to </a:t>
            </a:r>
            <a:r>
              <a:rPr lang="en-US" baseline="0" dirty="0" err="1" smtClean="0"/>
              <a:t>sensemaking</a:t>
            </a:r>
            <a:r>
              <a:rPr lang="en-US" baseline="0" dirty="0" smtClean="0"/>
              <a:t>.</a:t>
            </a:r>
          </a:p>
          <a:p>
            <a:endParaRPr lang="en-US" baseline="0" dirty="0" smtClean="0"/>
          </a:p>
          <a:p>
            <a:r>
              <a:rPr lang="en-US" baseline="0" dirty="0" smtClean="0"/>
              <a:t>Perhaps the most important and difficult part of the reading and summary is to make heads or tails of the gene expression information, pull it into the summary table, and then connect those numbers to the big idea of differential gene expression. This kind of gene expression profile data by tissue type is relatively new, even to many in the scientific community. And the punchline is not super clear: it’s not as basic as “only certain genes are expressed in certain cells”. Truly, the expression profiles for most cells are largely similar, with the differences mostly coming from a few hundred genes. We’ve actually simplified the data a bit here as well: the picture becomes a bit more complex depending on whether you are looking a t the presence (vs. absence) of a protein in a given cell, or if you are trying to quantify its abundance. The data can be really hard to wrap your brain around. If you’d like t </a:t>
            </a:r>
            <a:r>
              <a:rPr lang="en-US" baseline="0" dirty="0" err="1" smtClean="0"/>
              <a:t>olearn</a:t>
            </a:r>
            <a:r>
              <a:rPr lang="en-US" baseline="0" dirty="0" smtClean="0"/>
              <a:t> more, check out the Human Protein </a:t>
            </a:r>
            <a:r>
              <a:rPr lang="en-US" baseline="0" dirty="0" err="1" smtClean="0"/>
              <a:t>Atlast</a:t>
            </a:r>
            <a:r>
              <a:rPr lang="en-US" baseline="0" dirty="0" smtClean="0"/>
              <a:t> website at https://www.proteinatlas.org.</a:t>
            </a:r>
          </a:p>
          <a:p>
            <a:endParaRPr lang="en-US" baseline="0" dirty="0" smtClean="0"/>
          </a:p>
          <a:p>
            <a:r>
              <a:rPr lang="en-US" baseline="0" dirty="0" smtClean="0"/>
              <a:t>The data for the handouts was assembled/recreated from data at: https://www.proteinatlas.org/humanproteome/tissue</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91</a:t>
            </a:fld>
            <a:endParaRPr lang="en-US" altLang="en-US"/>
          </a:p>
        </p:txBody>
      </p:sp>
    </p:spTree>
    <p:extLst>
      <p:ext uri="{BB962C8B-B14F-4D97-AF65-F5344CB8AC3E}">
        <p14:creationId xmlns:p14="http://schemas.microsoft.com/office/powerpoint/2010/main" val="22902433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Optional check-in</a:t>
            </a:r>
            <a:r>
              <a:rPr lang="en-US" baseline="0" dirty="0" smtClean="0"/>
              <a:t> slide. Consider using finger polling. The idea of gene expression at the level covered here is actually pretty simple. (The mechanisms are complicated and warrant a whole semester of biology to themselves!) However, different students and different student populations will either find the model ideas here obvious or confusing. The readings and summary activity were designed to get everyone on the same page. </a:t>
            </a:r>
          </a:p>
          <a:p>
            <a:r>
              <a:rPr lang="en-US" baseline="0" dirty="0" smtClean="0"/>
              <a:t>Be sure you check-in with your kids as appropriate before you move on. If they’ve got it, don’t pause here!</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92</a:t>
            </a:fld>
            <a:endParaRPr lang="en-US" altLang="en-US"/>
          </a:p>
        </p:txBody>
      </p:sp>
    </p:spTree>
    <p:extLst>
      <p:ext uri="{BB962C8B-B14F-4D97-AF65-F5344CB8AC3E}">
        <p14:creationId xmlns:p14="http://schemas.microsoft.com/office/powerpoint/2010/main" val="143588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9</a:t>
            </a:fld>
            <a:endParaRPr lang="en-US"/>
          </a:p>
        </p:txBody>
      </p:sp>
    </p:spTree>
    <p:extLst>
      <p:ext uri="{BB962C8B-B14F-4D97-AF65-F5344CB8AC3E}">
        <p14:creationId xmlns:p14="http://schemas.microsoft.com/office/powerpoint/2010/main" val="172016267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95</a:t>
            </a:fld>
            <a:endParaRPr lang="en-US"/>
          </a:p>
        </p:txBody>
      </p:sp>
    </p:spTree>
    <p:extLst>
      <p:ext uri="{BB962C8B-B14F-4D97-AF65-F5344CB8AC3E}">
        <p14:creationId xmlns:p14="http://schemas.microsoft.com/office/powerpoint/2010/main" val="422524259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a:t>
            </a:r>
            <a:r>
              <a:rPr lang="en-US" baseline="0" dirty="0" smtClean="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96</a:t>
            </a:fld>
            <a:endParaRPr lang="en-US"/>
          </a:p>
        </p:txBody>
      </p:sp>
    </p:spTree>
    <p:extLst>
      <p:ext uri="{BB962C8B-B14F-4D97-AF65-F5344CB8AC3E}">
        <p14:creationId xmlns:p14="http://schemas.microsoft.com/office/powerpoint/2010/main" val="332872212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 </a:t>
            </a:r>
          </a:p>
          <a:p>
            <a:r>
              <a:rPr lang="en-US" baseline="0" dirty="0"/>
              <a:t>Not meant for students. </a:t>
            </a:r>
          </a:p>
          <a:p>
            <a:endParaRPr lang="en-US" dirty="0"/>
          </a:p>
        </p:txBody>
      </p:sp>
      <p:sp>
        <p:nvSpPr>
          <p:cNvPr id="4" name="Slide Number Placeholder 3"/>
          <p:cNvSpPr>
            <a:spLocks noGrp="1"/>
          </p:cNvSpPr>
          <p:nvPr>
            <p:ph type="sldNum" sz="quarter" idx="5"/>
          </p:nvPr>
        </p:nvSpPr>
        <p:spPr/>
        <p:txBody>
          <a:bodyPr/>
          <a:lstStyle/>
          <a:p>
            <a:fld id="{5411C8B6-9A80-4386-88EB-CB5E10B1A476}" type="slidenum">
              <a:rPr lang="en-US" smtClean="0"/>
              <a:t>97</a:t>
            </a:fld>
            <a:endParaRPr lang="en-US"/>
          </a:p>
        </p:txBody>
      </p:sp>
    </p:spTree>
    <p:extLst>
      <p:ext uri="{BB962C8B-B14F-4D97-AF65-F5344CB8AC3E}">
        <p14:creationId xmlns:p14="http://schemas.microsoft.com/office/powerpoint/2010/main" val="29469987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We’ve made this</a:t>
            </a:r>
            <a:r>
              <a:rPr lang="en-US" baseline="0" dirty="0" smtClean="0"/>
              <a:t> a whole-class discussion so that you can keep things moving quickly. Many students may not really have any idea here, so rather than fishing, move on. We’re going to give them some more information.</a:t>
            </a:r>
          </a:p>
          <a:p>
            <a:endParaRPr lang="en-US" baseline="0" dirty="0" smtClean="0"/>
          </a:p>
          <a:p>
            <a:r>
              <a:rPr lang="en-US" baseline="0" dirty="0" smtClean="0"/>
              <a:t>On the other hand, this could be a really productive conversation. Plan accordingly for your student population and their </a:t>
            </a:r>
            <a:r>
              <a:rPr lang="en-US" baseline="0" dirty="0" err="1" smtClean="0"/>
              <a:t>their</a:t>
            </a:r>
            <a:r>
              <a:rPr lang="en-US" baseline="0" dirty="0" smtClean="0"/>
              <a:t> needs.</a:t>
            </a:r>
            <a:endParaRPr lang="en-US" dirty="0"/>
          </a:p>
        </p:txBody>
      </p:sp>
      <p:sp>
        <p:nvSpPr>
          <p:cNvPr id="4" name="Slide Number Placeholder 3"/>
          <p:cNvSpPr>
            <a:spLocks noGrp="1"/>
          </p:cNvSpPr>
          <p:nvPr>
            <p:ph type="sldNum" sz="quarter" idx="10"/>
          </p:nvPr>
        </p:nvSpPr>
        <p:spPr/>
        <p:txBody>
          <a:bodyPr/>
          <a:lstStyle/>
          <a:p>
            <a:pPr>
              <a:defRPr/>
            </a:pPr>
            <a:fld id="{335B24AD-E9A4-7D4E-86C6-081831DA2B11}" type="slidenum">
              <a:rPr lang="en-US" altLang="en-US" smtClean="0"/>
              <a:pPr>
                <a:defRPr/>
              </a:pPr>
              <a:t>98</a:t>
            </a:fld>
            <a:endParaRPr lang="en-US" altLang="en-US"/>
          </a:p>
        </p:txBody>
      </p:sp>
    </p:spTree>
    <p:extLst>
      <p:ext uri="{BB962C8B-B14F-4D97-AF65-F5344CB8AC3E}">
        <p14:creationId xmlns:p14="http://schemas.microsoft.com/office/powerpoint/2010/main" val="22241759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Review slide from DNA unit.</a:t>
            </a:r>
            <a:r>
              <a:rPr lang="en-US" b="1" baseline="0" dirty="0" smtClean="0"/>
              <a:t> </a:t>
            </a:r>
            <a:r>
              <a:rPr lang="en-US" dirty="0" smtClean="0"/>
              <a:t>Remind students—or</a:t>
            </a:r>
            <a:r>
              <a:rPr lang="en-US" baseline="0" dirty="0" smtClean="0"/>
              <a:t> better yet, have them remind themselves BEFORE you show this slide—h</a:t>
            </a:r>
            <a:r>
              <a:rPr lang="en-US" dirty="0" smtClean="0"/>
              <a:t>ow we explored the</a:t>
            </a:r>
            <a:r>
              <a:rPr lang="en-US" baseline="0" dirty="0" smtClean="0"/>
              <a:t> genomes of humans and other organisms. When scientists sequenced the human genome, they found humans contained fewer genes than other (apparently) “more simple” organisms. And importantly, the scientific community recognized that most of our DNA (and that of most other organisms) doesn’t actually appear to code for anything. This is a key paradigm of 21</a:t>
            </a:r>
            <a:r>
              <a:rPr lang="en-US" baseline="30000" dirty="0" smtClean="0"/>
              <a:t>st</a:t>
            </a:r>
            <a:r>
              <a:rPr lang="en-US" baseline="0" dirty="0" smtClean="0"/>
              <a:t> century genetics: organismal complexity arises from not only our genes, but their regulation. You’ll work with you students to get to at least a piece of this paradigm (the role of environmental signals) by the end of the learning segment.</a:t>
            </a:r>
            <a:endParaRPr lang="en-US" dirty="0" smtClean="0"/>
          </a:p>
          <a:p>
            <a:endParaRPr lang="en-US" dirty="0"/>
          </a:p>
          <a:p>
            <a:r>
              <a:rPr lang="en-US" dirty="0"/>
              <a:t>SOURCES:</a:t>
            </a:r>
          </a:p>
          <a:p>
            <a:r>
              <a:rPr lang="en-US" dirty="0" smtClean="0"/>
              <a:t>Image, “</a:t>
            </a:r>
            <a:r>
              <a:rPr lang="en-US" i="1" dirty="0" err="1" smtClean="0"/>
              <a:t>Kinugasa</a:t>
            </a:r>
            <a:r>
              <a:rPr lang="en-US" i="1" dirty="0" smtClean="0"/>
              <a:t> japonica</a:t>
            </a:r>
            <a:r>
              <a:rPr lang="en-US" dirty="0" smtClean="0"/>
              <a:t> (</a:t>
            </a:r>
            <a:r>
              <a:rPr lang="en-US" i="1" dirty="0" smtClean="0"/>
              <a:t>Paris japonica</a:t>
            </a:r>
            <a:r>
              <a:rPr lang="en-US" dirty="0" smtClean="0"/>
              <a:t>), in Mount </a:t>
            </a:r>
            <a:r>
              <a:rPr lang="en-US" dirty="0" err="1" smtClean="0"/>
              <a:t>Haku</a:t>
            </a:r>
            <a:r>
              <a:rPr lang="en-US" dirty="0" smtClean="0"/>
              <a:t>, </a:t>
            </a:r>
            <a:r>
              <a:rPr lang="en-US" dirty="0" err="1" smtClean="0"/>
              <a:t>Shirakawa</a:t>
            </a:r>
            <a:r>
              <a:rPr lang="en-US" dirty="0" smtClean="0"/>
              <a:t>, Gifu prefecture, Japan.”</a:t>
            </a:r>
          </a:p>
          <a:p>
            <a:r>
              <a:rPr lang="en-US" dirty="0" smtClean="0"/>
              <a:t>(https://commons.wikimedia.org/wiki/File:Paris_japonica_Kinugasasou_in_Hakusan_2008-7-1.jpg)</a:t>
            </a:r>
          </a:p>
          <a:p>
            <a:r>
              <a:rPr lang="en-US" dirty="0" smtClean="0"/>
              <a:t>By </a:t>
            </a:r>
            <a:r>
              <a:rPr lang="en-US" dirty="0" err="1" smtClean="0"/>
              <a:t>alpsdake</a:t>
            </a:r>
            <a:r>
              <a:rPr lang="en-US" dirty="0" smtClean="0"/>
              <a:t> via Wikimedia Commons [CC0]</a:t>
            </a:r>
          </a:p>
          <a:p>
            <a:endParaRPr lang="en-US" dirty="0" smtClean="0"/>
          </a:p>
          <a:p>
            <a:r>
              <a:rPr lang="en-US" dirty="0" smtClean="0"/>
              <a:t>Image, “Axolotl”</a:t>
            </a:r>
          </a:p>
          <a:p>
            <a:r>
              <a:rPr lang="en-US" dirty="0" smtClean="0"/>
              <a:t>(https://commons.wikimedia.org/wiki/File:Axolotl_ganz.jpg)</a:t>
            </a:r>
          </a:p>
          <a:p>
            <a:r>
              <a:rPr lang="en-US" dirty="0" smtClean="0"/>
              <a:t>By </a:t>
            </a:r>
            <a:r>
              <a:rPr lang="pl-PL" dirty="0" smtClean="0"/>
              <a:t>LoKiLeCh [CC BY-SA 3.0 (http://creativecommons.org/licenses/by-sa/3.0/)]</a:t>
            </a:r>
            <a:endParaRPr lang="en-US" dirty="0" smtClean="0"/>
          </a:p>
          <a:p>
            <a:endParaRPr lang="en-US" dirty="0" smtClean="0"/>
          </a:p>
          <a:p>
            <a:r>
              <a:rPr lang="en-US" dirty="0" smtClean="0"/>
              <a:t>Image</a:t>
            </a:r>
            <a:r>
              <a:rPr lang="en-US" dirty="0"/>
              <a:t>,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99</a:t>
            </a:fld>
            <a:endParaRPr lang="en-US"/>
          </a:p>
        </p:txBody>
      </p:sp>
    </p:spTree>
    <p:extLst>
      <p:ext uri="{BB962C8B-B14F-4D97-AF65-F5344CB8AC3E}">
        <p14:creationId xmlns:p14="http://schemas.microsoft.com/office/powerpoint/2010/main" val="233219381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Review slide from DNA unit.</a:t>
            </a:r>
            <a:r>
              <a:rPr lang="en-US" b="1" baseline="0" dirty="0" smtClean="0"/>
              <a:t> </a:t>
            </a:r>
            <a:r>
              <a:rPr lang="en-US" dirty="0" smtClean="0"/>
              <a:t>They’ve seen this slide before– the surprise was</a:t>
            </a:r>
            <a:r>
              <a:rPr lang="en-US" baseline="0" dirty="0" smtClean="0"/>
              <a:t> that rice has more genes than humans!</a:t>
            </a:r>
            <a:endParaRPr lang="en-US" dirty="0" smtClean="0"/>
          </a:p>
          <a:p>
            <a:endParaRPr lang="en-US" dirty="0"/>
          </a:p>
          <a:p>
            <a:r>
              <a:rPr lang="en-US" dirty="0"/>
              <a:t>SOURCES:</a:t>
            </a:r>
          </a:p>
          <a:p>
            <a:r>
              <a:rPr lang="en-US" dirty="0" smtClean="0"/>
              <a:t>Image, “</a:t>
            </a:r>
            <a:r>
              <a:rPr lang="en-US" i="1" dirty="0" err="1" smtClean="0"/>
              <a:t>Kinugasa</a:t>
            </a:r>
            <a:r>
              <a:rPr lang="en-US" i="1" dirty="0" smtClean="0"/>
              <a:t> japonica</a:t>
            </a:r>
            <a:r>
              <a:rPr lang="en-US" dirty="0" smtClean="0"/>
              <a:t> (</a:t>
            </a:r>
            <a:r>
              <a:rPr lang="en-US" i="1" dirty="0" smtClean="0"/>
              <a:t>Paris japonica</a:t>
            </a:r>
            <a:r>
              <a:rPr lang="en-US" dirty="0" smtClean="0"/>
              <a:t>), in Mount </a:t>
            </a:r>
            <a:r>
              <a:rPr lang="en-US" dirty="0" err="1" smtClean="0"/>
              <a:t>Haku</a:t>
            </a:r>
            <a:r>
              <a:rPr lang="en-US" dirty="0" smtClean="0"/>
              <a:t>, </a:t>
            </a:r>
            <a:r>
              <a:rPr lang="en-US" dirty="0" err="1" smtClean="0"/>
              <a:t>Shirakawa</a:t>
            </a:r>
            <a:r>
              <a:rPr lang="en-US" dirty="0" smtClean="0"/>
              <a:t>, Gifu prefecture, Japan.”</a:t>
            </a:r>
          </a:p>
          <a:p>
            <a:r>
              <a:rPr lang="en-US" dirty="0" smtClean="0"/>
              <a:t>(https://commons.wikimedia.org/wiki/File:Paris_japonica_Kinugasasou_in_Hakusan_2008-7-1.jpg)</a:t>
            </a:r>
          </a:p>
          <a:p>
            <a:r>
              <a:rPr lang="en-US" dirty="0" smtClean="0"/>
              <a:t>By </a:t>
            </a:r>
            <a:r>
              <a:rPr lang="en-US" dirty="0" err="1" smtClean="0"/>
              <a:t>alpsdake</a:t>
            </a:r>
            <a:r>
              <a:rPr lang="en-US" dirty="0" smtClean="0"/>
              <a:t> via Wikimedia Commons [CC0]</a:t>
            </a:r>
          </a:p>
          <a:p>
            <a:endParaRPr lang="en-US" dirty="0" smtClean="0"/>
          </a:p>
          <a:p>
            <a:r>
              <a:rPr lang="en-US" dirty="0" smtClean="0"/>
              <a:t>Image, “Axolotl”</a:t>
            </a:r>
          </a:p>
          <a:p>
            <a:r>
              <a:rPr lang="en-US" dirty="0" smtClean="0"/>
              <a:t>(https://commons.wikimedia.org/wiki/File:Axolotl_ganz.jpg)</a:t>
            </a:r>
          </a:p>
          <a:p>
            <a:r>
              <a:rPr lang="en-US" dirty="0" smtClean="0"/>
              <a:t>By </a:t>
            </a:r>
            <a:r>
              <a:rPr lang="pl-PL" dirty="0" smtClean="0"/>
              <a:t>LoKiLeCh [CC BY-SA 3.0 (http://creativecommons.org/licenses/by-sa/3.0/)]</a:t>
            </a:r>
            <a:endParaRPr lang="en-US" dirty="0" smtClean="0"/>
          </a:p>
          <a:p>
            <a:endParaRPr lang="en-US" dirty="0" smtClean="0"/>
          </a:p>
          <a:p>
            <a:r>
              <a:rPr lang="en-US" dirty="0" smtClean="0"/>
              <a:t>Image</a:t>
            </a:r>
            <a:r>
              <a:rPr lang="en-US" dirty="0"/>
              <a:t>,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100</a:t>
            </a:fld>
            <a:endParaRPr lang="en-US"/>
          </a:p>
        </p:txBody>
      </p:sp>
    </p:spTree>
    <p:extLst>
      <p:ext uri="{BB962C8B-B14F-4D97-AF65-F5344CB8AC3E}">
        <p14:creationId xmlns:p14="http://schemas.microsoft.com/office/powerpoint/2010/main" val="172923715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Review slide from DNA unit.</a:t>
            </a:r>
            <a:r>
              <a:rPr lang="en-US" b="1" baseline="0" dirty="0" smtClean="0"/>
              <a:t> </a:t>
            </a:r>
            <a:r>
              <a:rPr lang="en-US" dirty="0" smtClean="0"/>
              <a:t>This</a:t>
            </a:r>
            <a:r>
              <a:rPr lang="en-US" baseline="0" dirty="0" smtClean="0"/>
              <a:t> is really where we left things in the DNA unit, with no exploration of what any of the “non-gene” sequence might be.</a:t>
            </a:r>
          </a:p>
          <a:p>
            <a:endParaRPr lang="en-US" dirty="0"/>
          </a:p>
          <a:p>
            <a:r>
              <a:rPr lang="en-US" dirty="0"/>
              <a:t>SOURCES:</a:t>
            </a:r>
          </a:p>
          <a:p>
            <a:r>
              <a:rPr lang="en-US" dirty="0" smtClean="0"/>
              <a:t>Image, “</a:t>
            </a:r>
            <a:r>
              <a:rPr lang="en-US" i="1" dirty="0" err="1" smtClean="0"/>
              <a:t>Kinugasa</a:t>
            </a:r>
            <a:r>
              <a:rPr lang="en-US" i="1" dirty="0" smtClean="0"/>
              <a:t> japonica</a:t>
            </a:r>
            <a:r>
              <a:rPr lang="en-US" dirty="0" smtClean="0"/>
              <a:t> (</a:t>
            </a:r>
            <a:r>
              <a:rPr lang="en-US" i="1" dirty="0" smtClean="0"/>
              <a:t>Paris japonica</a:t>
            </a:r>
            <a:r>
              <a:rPr lang="en-US" dirty="0" smtClean="0"/>
              <a:t>), in Mount </a:t>
            </a:r>
            <a:r>
              <a:rPr lang="en-US" dirty="0" err="1" smtClean="0"/>
              <a:t>Haku</a:t>
            </a:r>
            <a:r>
              <a:rPr lang="en-US" dirty="0" smtClean="0"/>
              <a:t>, </a:t>
            </a:r>
            <a:r>
              <a:rPr lang="en-US" dirty="0" err="1" smtClean="0"/>
              <a:t>Shirakawa</a:t>
            </a:r>
            <a:r>
              <a:rPr lang="en-US" dirty="0" smtClean="0"/>
              <a:t>, Gifu prefecture, Japan.”</a:t>
            </a:r>
          </a:p>
          <a:p>
            <a:r>
              <a:rPr lang="en-US" dirty="0" smtClean="0"/>
              <a:t>(https://commons.wikimedia.org/wiki/File:Paris_japonica_Kinugasasou_in_Hakusan_2008-7-1.jpg)</a:t>
            </a:r>
          </a:p>
          <a:p>
            <a:r>
              <a:rPr lang="en-US" dirty="0" smtClean="0"/>
              <a:t>By </a:t>
            </a:r>
            <a:r>
              <a:rPr lang="en-US" dirty="0" err="1" smtClean="0"/>
              <a:t>alpsdake</a:t>
            </a:r>
            <a:r>
              <a:rPr lang="en-US" dirty="0" smtClean="0"/>
              <a:t> via Wikimedia Commons [CC0]</a:t>
            </a:r>
          </a:p>
          <a:p>
            <a:endParaRPr lang="en-US" dirty="0" smtClean="0"/>
          </a:p>
          <a:p>
            <a:r>
              <a:rPr lang="en-US" dirty="0" smtClean="0"/>
              <a:t>Image, “Axolotl”</a:t>
            </a:r>
          </a:p>
          <a:p>
            <a:r>
              <a:rPr lang="en-US" dirty="0" smtClean="0"/>
              <a:t>(https://commons.wikimedia.org/wiki/File:Axolotl_ganz.jpg)</a:t>
            </a:r>
          </a:p>
          <a:p>
            <a:r>
              <a:rPr lang="en-US" dirty="0" smtClean="0"/>
              <a:t>By </a:t>
            </a:r>
            <a:r>
              <a:rPr lang="pl-PL" dirty="0" smtClean="0"/>
              <a:t>LoKiLeCh [CC BY-SA 3.0 (http://creativecommons.org/licenses/by-sa/3.0/)]</a:t>
            </a:r>
            <a:endParaRPr lang="en-US" dirty="0" smtClean="0"/>
          </a:p>
          <a:p>
            <a:endParaRPr lang="en-US" dirty="0" smtClean="0"/>
          </a:p>
          <a:p>
            <a:r>
              <a:rPr lang="en-US" dirty="0" smtClean="0"/>
              <a:t>Image</a:t>
            </a:r>
            <a:r>
              <a:rPr lang="en-US" dirty="0"/>
              <a:t>, “This image was created by the NHS National Genetics and Genomics Education Centre. For further information and resources please visit our website www.geneticseducation.nhs.uk”(https://commons.wikimedia.org/wiki/File:Chromosomes,_DNA_and_genes_(13080651145).jpg)</a:t>
            </a:r>
          </a:p>
          <a:p>
            <a:r>
              <a:rPr lang="en-US" b="0" dirty="0">
                <a:effectLst/>
              </a:rPr>
              <a:t>By Genomics Education </a:t>
            </a:r>
            <a:r>
              <a:rPr lang="en-US" b="0" dirty="0" err="1">
                <a:effectLst/>
              </a:rPr>
              <a:t>Programme</a:t>
            </a:r>
            <a:r>
              <a:rPr lang="en-US" b="0" dirty="0">
                <a:effectLst/>
              </a:rPr>
              <a:t> (Chromosomes, DNA and genes) [CC BY 2.0  (https://creativecommons.org/licenses/by/2.0)], via Wikimedia Commons</a:t>
            </a:r>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101</a:t>
            </a:fld>
            <a:endParaRPr lang="en-US"/>
          </a:p>
        </p:txBody>
      </p:sp>
    </p:spTree>
    <p:extLst>
      <p:ext uri="{BB962C8B-B14F-4D97-AF65-F5344CB8AC3E}">
        <p14:creationId xmlns:p14="http://schemas.microsoft.com/office/powerpoint/2010/main" val="3326571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smtClean="0"/>
              <a:t>Review slide from DNA unit,</a:t>
            </a:r>
            <a:r>
              <a:rPr lang="en-US" b="1" baseline="0" dirty="0" smtClean="0"/>
              <a:t> but picks up the story here… </a:t>
            </a:r>
            <a:r>
              <a:rPr lang="en-US" dirty="0" smtClean="0"/>
              <a:t>Let’s recall our final</a:t>
            </a:r>
            <a:r>
              <a:rPr lang="en-US" baseline="0" dirty="0" smtClean="0"/>
              <a:t> question from the unit on DNA. (It was also our transition into Growth and Development.)</a:t>
            </a:r>
          </a:p>
          <a:p>
            <a:endParaRPr lang="en-US" baseline="0" dirty="0" smtClean="0"/>
          </a:p>
          <a:p>
            <a:r>
              <a:rPr lang="en-US" baseline="0" dirty="0" smtClean="0"/>
              <a:t>If only 1.5% of our DNA codes for genes, what does the rest do. We next explore at least one piece of an answer.</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102</a:t>
            </a:fld>
            <a:endParaRPr lang="en-US"/>
          </a:p>
        </p:txBody>
      </p:sp>
    </p:spTree>
    <p:extLst>
      <p:ext uri="{BB962C8B-B14F-4D97-AF65-F5344CB8AC3E}">
        <p14:creationId xmlns:p14="http://schemas.microsoft.com/office/powerpoint/2010/main" val="35749233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Gene regulation</a:t>
            </a:r>
            <a:r>
              <a:rPr lang="en-US" baseline="0" dirty="0" smtClean="0"/>
              <a:t> is complicated, especially in eukaryotes. We’re going to keep this relatively simple since the ensuing concepts (about environmental signals) are complicated. </a:t>
            </a:r>
            <a:endParaRPr lang="en-US" dirty="0" smtClean="0"/>
          </a:p>
          <a:p>
            <a:endParaRPr lang="en-US" dirty="0" smtClean="0"/>
          </a:p>
          <a:p>
            <a:r>
              <a:rPr lang="en-US" dirty="0" smtClean="0"/>
              <a:t>SOURCES:</a:t>
            </a:r>
          </a:p>
          <a:p>
            <a:r>
              <a:rPr lang="en-US" dirty="0" smtClean="0"/>
              <a:t>Image modified from, “Mechanism for TATA box initiation. The transcription enhancers, TATA box binding protein (TBP), and RNA polymerase are all recruited to begin transcription.”</a:t>
            </a:r>
          </a:p>
          <a:p>
            <a:r>
              <a:rPr lang="en-US" dirty="0" smtClean="0"/>
              <a:t>URL: https://commons.wikimedia.org/wiki/File:TATA_box_mechanism.png</a:t>
            </a:r>
          </a:p>
          <a:p>
            <a:r>
              <a:rPr lang="en-US" dirty="0" smtClean="0"/>
              <a:t>Attribution: </a:t>
            </a:r>
            <a:r>
              <a:rPr lang="en-US" dirty="0" err="1" smtClean="0"/>
              <a:t>Luttysar</a:t>
            </a:r>
            <a:r>
              <a:rPr lang="en-US" dirty="0" smtClean="0"/>
              <a:t> / CC BY-SA (https://creativecommons.org/licenses/by-sa/4.0)</a:t>
            </a:r>
          </a:p>
          <a:p>
            <a:endParaRPr lang="en-US" dirty="0" smtClean="0"/>
          </a:p>
        </p:txBody>
      </p:sp>
      <p:sp>
        <p:nvSpPr>
          <p:cNvPr id="4" name="Slide Number Placeholder 3"/>
          <p:cNvSpPr>
            <a:spLocks noGrp="1"/>
          </p:cNvSpPr>
          <p:nvPr>
            <p:ph type="sldNum" sz="quarter" idx="10"/>
          </p:nvPr>
        </p:nvSpPr>
        <p:spPr/>
        <p:txBody>
          <a:bodyPr/>
          <a:lstStyle/>
          <a:p>
            <a:fld id="{D8C963D6-A539-E940-9C15-C13F565BC522}" type="slidenum">
              <a:rPr lang="en-US" smtClean="0"/>
              <a:pPr/>
              <a:t>103</a:t>
            </a:fld>
            <a:endParaRPr lang="en-US"/>
          </a:p>
        </p:txBody>
      </p:sp>
    </p:spTree>
    <p:extLst>
      <p:ext uri="{BB962C8B-B14F-4D97-AF65-F5344CB8AC3E}">
        <p14:creationId xmlns:p14="http://schemas.microsoft.com/office/powerpoint/2010/main" val="30045302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These</a:t>
            </a:r>
            <a:r>
              <a:rPr lang="en-US" baseline="0" dirty="0" smtClean="0"/>
              <a:t> were free images and may not even be the correct (or even the same) species. Just for illustration.</a:t>
            </a:r>
          </a:p>
          <a:p>
            <a:endParaRPr lang="en-US" dirty="0" smtClean="0"/>
          </a:p>
          <a:p>
            <a:r>
              <a:rPr lang="en-US" dirty="0" smtClean="0"/>
              <a:t>SOURCES:</a:t>
            </a:r>
          </a:p>
          <a:p>
            <a:r>
              <a:rPr lang="en-US" dirty="0" smtClean="0"/>
              <a:t>Images</a:t>
            </a:r>
            <a:r>
              <a:rPr lang="en-US" baseline="0" dirty="0" smtClean="0"/>
              <a:t> courtesy of MBER-Bio AND…</a:t>
            </a:r>
            <a:endParaRPr lang="en-US" dirty="0" smtClean="0"/>
          </a:p>
          <a:p>
            <a:r>
              <a:rPr lang="en-US" dirty="0" smtClean="0"/>
              <a:t>Image, “Mechanism for TATA box initiation. The transcription enhancers, TATA box binding protein (TBP), and RNA polymerase are all recruited to begin transcription.”</a:t>
            </a:r>
          </a:p>
          <a:p>
            <a:r>
              <a:rPr lang="en-US" dirty="0" smtClean="0"/>
              <a:t>URL: https://commons.wikimedia.org/wiki/File:TATA_box_mechanism.png</a:t>
            </a:r>
          </a:p>
          <a:p>
            <a:r>
              <a:rPr lang="en-US" dirty="0" smtClean="0"/>
              <a:t>Attribution: </a:t>
            </a:r>
            <a:r>
              <a:rPr lang="en-US" dirty="0" err="1" smtClean="0"/>
              <a:t>Luttysar</a:t>
            </a:r>
            <a:r>
              <a:rPr lang="en-US" dirty="0" smtClean="0"/>
              <a:t> / CC BY-SA (https://creativecommons.org/licenses/by-sa/4.0)</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104</a:t>
            </a:fld>
            <a:endParaRPr lang="en-US"/>
          </a:p>
        </p:txBody>
      </p:sp>
    </p:spTree>
    <p:extLst>
      <p:ext uri="{BB962C8B-B14F-4D97-AF65-F5344CB8AC3E}">
        <p14:creationId xmlns:p14="http://schemas.microsoft.com/office/powerpoint/2010/main" val="40371577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customXml" Target="../ink/ink1.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2" Type="http://schemas.openxmlformats.org/officeDocument/2006/relationships/customXml" Target="../ink/ink2.xml"/><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QM">
    <p:spTree>
      <p:nvGrpSpPr>
        <p:cNvPr id="1" name=""/>
        <p:cNvGrpSpPr/>
        <p:nvPr/>
      </p:nvGrpSpPr>
      <p:grpSpPr>
        <a:xfrm>
          <a:off x="0" y="0"/>
          <a:ext cx="0" cy="0"/>
          <a:chOff x="0" y="0"/>
          <a:chExt cx="0" cy="0"/>
        </a:xfrm>
      </p:grpSpPr>
      <p:sp>
        <p:nvSpPr>
          <p:cNvPr id="6"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lang="en-US" dirty="0"/>
              <a:t>PQM (For Teachers Only)</a:t>
            </a:r>
            <a:endParaRPr dirty="0"/>
          </a:p>
        </p:txBody>
      </p:sp>
      <p:sp>
        <p:nvSpPr>
          <p:cNvPr id="7" name="Text Placeholder 6">
            <a:extLst>
              <a:ext uri="{FF2B5EF4-FFF2-40B4-BE49-F238E27FC236}">
                <a16:creationId xmlns:a16="http://schemas.microsoft.com/office/drawing/2014/main" id="{CF907A03-0C8E-455B-B5E3-6EDED3AAEC53}"/>
              </a:ext>
            </a:extLst>
          </p:cNvPr>
          <p:cNvSpPr>
            <a:spLocks noGrp="1"/>
          </p:cNvSpPr>
          <p:nvPr>
            <p:ph type="body" sz="quarter" idx="10"/>
          </p:nvPr>
        </p:nvSpPr>
        <p:spPr>
          <a:xfrm>
            <a:off x="428228" y="851157"/>
            <a:ext cx="8251825" cy="5360432"/>
          </a:xfrm>
        </p:spPr>
        <p:txBody>
          <a:bodyPr>
            <a:normAutofit/>
          </a:bodyPr>
          <a:lstStyle>
            <a:lvl1pPr marL="0" indent="0">
              <a:buNone/>
              <a:defRPr sz="2000" b="0"/>
            </a:lvl1pPr>
          </a:lstStyle>
          <a:p>
            <a:pPr lvl="0"/>
            <a:endParaRPr lang="en-US" dirty="0"/>
          </a:p>
        </p:txBody>
      </p:sp>
      <p:sp>
        <p:nvSpPr>
          <p:cNvPr id="18" name="Shape 120">
            <a:extLst>
              <a:ext uri="{FF2B5EF4-FFF2-40B4-BE49-F238E27FC236}">
                <a16:creationId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67755370"/>
      </p:ext>
    </p:extLst>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7" name="Shape 120">
            <a:extLst>
              <a:ext uri="{FF2B5EF4-FFF2-40B4-BE49-F238E27FC236}">
                <a16:creationId xmlns:a16="http://schemas.microsoft.com/office/drawing/2014/main" id="{00458E86-9274-4486-BEB4-154DDD8A9C30}"/>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389" y="1115167"/>
            <a:ext cx="1149269" cy="1286339"/>
          </a:xfrm>
          <a:prstGeom prst="rect">
            <a:avLst/>
          </a:prstGeom>
        </p:spPr>
      </p:pic>
    </p:spTree>
    <p:extLst>
      <p:ext uri="{BB962C8B-B14F-4D97-AF65-F5344CB8AC3E}">
        <p14:creationId xmlns:p14="http://schemas.microsoft.com/office/powerpoint/2010/main" val="3893378419"/>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3969" y="1126161"/>
            <a:ext cx="1658149" cy="1552535"/>
          </a:xfrm>
          <a:prstGeom prst="rect">
            <a:avLst/>
          </a:prstGeom>
        </p:spPr>
      </p:pic>
    </p:spTree>
    <p:extLst>
      <p:ext uri="{BB962C8B-B14F-4D97-AF65-F5344CB8AC3E}">
        <p14:creationId xmlns:p14="http://schemas.microsoft.com/office/powerpoint/2010/main" val="1075844783"/>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512" y="1101186"/>
            <a:ext cx="1662097" cy="1566818"/>
          </a:xfrm>
          <a:prstGeom prst="rect">
            <a:avLst/>
          </a:prstGeom>
        </p:spPr>
      </p:pic>
    </p:spTree>
    <p:extLst>
      <p:ext uri="{BB962C8B-B14F-4D97-AF65-F5344CB8AC3E}">
        <p14:creationId xmlns:p14="http://schemas.microsoft.com/office/powerpoint/2010/main" val="2309185299"/>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419" y="1115839"/>
            <a:ext cx="1672839" cy="1576944"/>
          </a:xfrm>
          <a:prstGeom prst="rect">
            <a:avLst/>
          </a:prstGeom>
        </p:spPr>
      </p:pic>
    </p:spTree>
    <p:extLst>
      <p:ext uri="{BB962C8B-B14F-4D97-AF65-F5344CB8AC3E}">
        <p14:creationId xmlns:p14="http://schemas.microsoft.com/office/powerpoint/2010/main" val="735489682"/>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94" y="1107820"/>
            <a:ext cx="1652682" cy="1557942"/>
          </a:xfrm>
          <a:prstGeom prst="rect">
            <a:avLst/>
          </a:prstGeom>
        </p:spPr>
      </p:pic>
    </p:spTree>
    <p:extLst>
      <p:ext uri="{BB962C8B-B14F-4D97-AF65-F5344CB8AC3E}">
        <p14:creationId xmlns:p14="http://schemas.microsoft.com/office/powerpoint/2010/main" val="483954864"/>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512" y="1130026"/>
            <a:ext cx="1663144" cy="1567804"/>
          </a:xfrm>
          <a:prstGeom prst="rect">
            <a:avLst/>
          </a:prstGeom>
        </p:spPr>
      </p:pic>
    </p:spTree>
    <p:extLst>
      <p:ext uri="{BB962C8B-B14F-4D97-AF65-F5344CB8AC3E}">
        <p14:creationId xmlns:p14="http://schemas.microsoft.com/office/powerpoint/2010/main" val="2662130346"/>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867C9123-2D38-44F0-B7B2-742D2FA71F93}"/>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433" y="1129732"/>
            <a:ext cx="1637706" cy="1543825"/>
          </a:xfrm>
          <a:prstGeom prst="rect">
            <a:avLst/>
          </a:prstGeom>
        </p:spPr>
      </p:pic>
    </p:spTree>
    <p:extLst>
      <p:ext uri="{BB962C8B-B14F-4D97-AF65-F5344CB8AC3E}">
        <p14:creationId xmlns:p14="http://schemas.microsoft.com/office/powerpoint/2010/main" val="2468730659"/>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9617" y="1590677"/>
            <a:ext cx="1379086" cy="1274213"/>
          </a:xfrm>
          <a:prstGeom prst="rect">
            <a:avLst/>
          </a:prstGeom>
        </p:spPr>
      </p:pic>
      <p:sp>
        <p:nvSpPr>
          <p:cNvPr id="1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764595821"/>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8529" y="1569839"/>
            <a:ext cx="1435869" cy="1297086"/>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1806769497"/>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9909" y="1297184"/>
            <a:ext cx="1149269" cy="1286339"/>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150220471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on't Use">
    <p:spTree>
      <p:nvGrpSpPr>
        <p:cNvPr id="1" name=""/>
        <p:cNvGrpSpPr/>
        <p:nvPr/>
      </p:nvGrpSpPr>
      <p:grpSpPr>
        <a:xfrm>
          <a:off x="0" y="0"/>
          <a:ext cx="0" cy="0"/>
          <a:chOff x="0" y="0"/>
          <a:chExt cx="0" cy="0"/>
        </a:xfrm>
      </p:grpSpPr>
      <p:sp>
        <p:nvSpPr>
          <p:cNvPr id="6"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83547"/>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lang="en-US" dirty="0" smtClean="0"/>
              <a:t>How to use these slides…</a:t>
            </a:r>
            <a:endParaRPr dirty="0"/>
          </a:p>
        </p:txBody>
      </p:sp>
      <p:sp>
        <p:nvSpPr>
          <p:cNvPr id="7" name="Text Placeholder 6">
            <a:extLst>
              <a:ext uri="{FF2B5EF4-FFF2-40B4-BE49-F238E27FC236}">
                <a16:creationId xmlns:a16="http://schemas.microsoft.com/office/drawing/2014/main" id="{CF907A03-0C8E-455B-B5E3-6EDED3AAEC53}"/>
              </a:ext>
            </a:extLst>
          </p:cNvPr>
          <p:cNvSpPr>
            <a:spLocks noGrp="1"/>
          </p:cNvSpPr>
          <p:nvPr>
            <p:ph type="body" sz="quarter" idx="10" hasCustomPrompt="1"/>
          </p:nvPr>
        </p:nvSpPr>
        <p:spPr>
          <a:xfrm>
            <a:off x="87704" y="587660"/>
            <a:ext cx="8932016" cy="5675741"/>
          </a:xfrm>
        </p:spPr>
        <p:txBody>
          <a:bodyPr>
            <a:normAutofit/>
          </a:bodyPr>
          <a:lstStyle>
            <a:lvl1pPr marL="0" indent="0" algn="l" defTabSz="457200">
              <a:spcBef>
                <a:spcPts val="600"/>
              </a:spcBef>
              <a:spcAft>
                <a:spcPts val="0"/>
              </a:spcAft>
              <a:buNone/>
              <a:defRPr sz="2100" b="0">
                <a:solidFill>
                  <a:srgbClr val="573F34"/>
                </a:solidFill>
                <a:latin typeface="Arial"/>
                <a:cs typeface="Arial"/>
                <a:sym typeface="Arial"/>
              </a:defRPr>
            </a:lvl1pPr>
          </a:lstStyle>
          <a:p>
            <a:pPr>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The following presentation was designed to support the implementation of the MBER-Biology curriculum—a student-centered sense-making classroom. It is </a:t>
            </a:r>
            <a:r>
              <a:rPr lang="en-US" sz="1400" u="sng" dirty="0" smtClean="0">
                <a:solidFill>
                  <a:srgbClr val="000000"/>
                </a:solidFill>
                <a:latin typeface="Calibri" panose="020F0502020204030204" pitchFamily="34" charset="0"/>
              </a:rPr>
              <a:t>NOT</a:t>
            </a:r>
            <a:r>
              <a:rPr lang="en-US" sz="1400" dirty="0" smtClean="0">
                <a:solidFill>
                  <a:srgbClr val="000000"/>
                </a:solidFill>
                <a:latin typeface="Calibri" panose="020F0502020204030204" pitchFamily="34" charset="0"/>
              </a:rPr>
              <a:t> ready to show to students in its current form. You will notice there are two kinds of slides.</a:t>
            </a:r>
          </a:p>
          <a:p>
            <a:pPr marL="457200"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(1) </a:t>
            </a:r>
            <a:r>
              <a:rPr lang="en-US" sz="1400" b="1" dirty="0" smtClean="0">
                <a:solidFill>
                  <a:srgbClr val="000000"/>
                </a:solidFill>
                <a:latin typeface="Calibri" panose="020F0502020204030204" pitchFamily="34" charset="0"/>
              </a:rPr>
              <a:t>Teacher Notes slides </a:t>
            </a:r>
            <a:r>
              <a:rPr lang="en-US" sz="1400" dirty="0" smtClean="0">
                <a:solidFill>
                  <a:srgbClr val="000000"/>
                </a:solidFill>
                <a:latin typeface="Calibri" panose="020F0502020204030204" pitchFamily="34" charset="0"/>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(2) </a:t>
            </a:r>
            <a:r>
              <a:rPr lang="en-US" sz="1400" b="1" dirty="0" smtClean="0">
                <a:solidFill>
                  <a:srgbClr val="000000"/>
                </a:solidFill>
                <a:latin typeface="Calibri" panose="020F0502020204030204" pitchFamily="34" charset="0"/>
              </a:rPr>
              <a:t>Student slides </a:t>
            </a:r>
            <a:r>
              <a:rPr lang="en-US" sz="1400" dirty="0" smtClean="0">
                <a:solidFill>
                  <a:srgbClr val="000000"/>
                </a:solidFill>
                <a:latin typeface="Calibri" panose="020F0502020204030204" pitchFamily="34" charset="0"/>
              </a:rPr>
              <a:t>designed to facilitate student sense-making as you move through the Learning Segments and are intended for use in the classroom during instruction. In the “Presenter Notes” field you will find useful information for each particular slide. </a:t>
            </a:r>
            <a:endParaRPr lang="en-US" sz="1400" b="1" dirty="0" smtClean="0">
              <a:solidFill>
                <a:srgbClr val="000000"/>
              </a:solidFill>
              <a:latin typeface="Calibri" panose="020F0502020204030204" pitchFamily="34" charset="0"/>
            </a:endParaRPr>
          </a:p>
          <a:p>
            <a:pPr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We have combined teacher slides and student slides so you can have almost everything you need in one place as you explore the flow of each triangle. You will need to either hide (see note below) or delete the </a:t>
            </a:r>
            <a:r>
              <a:rPr lang="en-US" sz="1400" b="1" dirty="0" smtClean="0">
                <a:solidFill>
                  <a:srgbClr val="000000"/>
                </a:solidFill>
                <a:latin typeface="Calibri" panose="020F0502020204030204" pitchFamily="34" charset="0"/>
              </a:rPr>
              <a:t>Teacher Notes </a:t>
            </a:r>
            <a:r>
              <a:rPr lang="en-US" sz="1400" dirty="0" smtClean="0">
                <a:solidFill>
                  <a:srgbClr val="000000"/>
                </a:solidFill>
                <a:latin typeface="Calibri" panose="020F0502020204030204" pitchFamily="34" charset="0"/>
              </a:rPr>
              <a:t>slides to use it as a presentation in your classroom. </a:t>
            </a:r>
          </a:p>
          <a:p>
            <a:pPr>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This presentation </a:t>
            </a:r>
            <a:r>
              <a:rPr lang="en-US" sz="1400" b="1" dirty="0" smtClean="0">
                <a:solidFill>
                  <a:srgbClr val="000000"/>
                </a:solidFill>
                <a:latin typeface="Calibri" panose="020F0502020204030204" pitchFamily="34" charset="0"/>
              </a:rPr>
              <a:t>is not meant to stand alone,</a:t>
            </a:r>
            <a:r>
              <a:rPr lang="en-US" sz="1400" dirty="0" smtClean="0">
                <a:solidFill>
                  <a:srgbClr val="000000"/>
                </a:solidFill>
                <a:latin typeface="Calibri" panose="020F0502020204030204" pitchFamily="34" charset="0"/>
              </a:rPr>
              <a:t> however. Instead we hope you use it in conjunction with the website. As you step through the slides, reference the Learning Segment Table (LST) provided on the Model Triangle Page for this unit. The Learning Segments and associated resources outlined in the PowerPoint directly correspond to the Learning Segments described in that Table featured on the webpage. It may also help you to print out and have the student Doodle Sheet in front of you. Looking over the LST as you preview the slides will help you stay oriented to the overall flow, track which resources go with the segment and access additional supports all while keeping in mind the high-level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lang="en-US" sz="1400" b="1" dirty="0" smtClean="0">
                <a:solidFill>
                  <a:srgbClr val="000000"/>
                </a:solidFill>
                <a:latin typeface="Calibri" panose="020F0502020204030204" pitchFamily="34" charset="0"/>
              </a:rPr>
              <a:t>We expect (and hope) you will modify this presentation</a:t>
            </a:r>
            <a:r>
              <a:rPr lang="en-US" sz="1400" dirty="0" smtClean="0">
                <a:solidFill>
                  <a:srgbClr val="000000"/>
                </a:solidFill>
                <a:latin typeface="Calibri" panose="020F0502020204030204" pitchFamily="34" charset="0"/>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For more information on how to use MBER PowerPoints in lesson planning, please visit the MBER Essentials webpage.</a:t>
            </a:r>
          </a:p>
          <a:p>
            <a:pPr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Thanks!</a:t>
            </a:r>
          </a:p>
          <a:p>
            <a:pPr algn="l" defTabSz="457200">
              <a:spcBef>
                <a:spcPts val="800"/>
              </a:spcBef>
              <a:defRPr sz="2100">
                <a:solidFill>
                  <a:srgbClr val="573F34"/>
                </a:solidFill>
                <a:latin typeface="Arial"/>
                <a:ea typeface="Arial"/>
                <a:cs typeface="Arial"/>
                <a:sym typeface="Arial"/>
              </a:defRPr>
            </a:pPr>
            <a:r>
              <a:rPr lang="en-US" sz="1400" dirty="0" smtClean="0">
                <a:solidFill>
                  <a:srgbClr val="000000"/>
                </a:solidFill>
                <a:latin typeface="Calibri" panose="020F0502020204030204" pitchFamily="34" charset="0"/>
              </a:rPr>
              <a:t>The MBER team </a:t>
            </a:r>
          </a:p>
          <a:p>
            <a:pPr lvl="0"/>
            <a:endParaRPr lang="en-US" dirty="0"/>
          </a:p>
        </p:txBody>
      </p:sp>
      <p:sp>
        <p:nvSpPr>
          <p:cNvPr id="18" name="Shape 120">
            <a:extLst>
              <a:ext uri="{FF2B5EF4-FFF2-40B4-BE49-F238E27FC236}">
                <a16:creationId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18297984"/>
      </p:ext>
    </p:extLst>
  </p:cSld>
  <p:clrMapOvr>
    <a:masterClrMapping/>
  </p:clrMapOvr>
  <p:transition spd="med"/>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6014" y="1289837"/>
            <a:ext cx="1652682" cy="1557942"/>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134220632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8939" y="1296908"/>
            <a:ext cx="1672839" cy="1576944"/>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1935463642"/>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16489" y="1308178"/>
            <a:ext cx="1658149" cy="1552535"/>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301722670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1032" y="1283203"/>
            <a:ext cx="1662097" cy="1566818"/>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278846436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1032" y="1311095"/>
            <a:ext cx="1663144" cy="1567804"/>
          </a:xfrm>
          <a:prstGeom prst="rect">
            <a:avLst/>
          </a:prstGeom>
        </p:spPr>
      </p:pic>
      <p:sp>
        <p:nvSpPr>
          <p:cNvPr id="14"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Tree>
    <p:extLst>
      <p:ext uri="{BB962C8B-B14F-4D97-AF65-F5344CB8AC3E}">
        <p14:creationId xmlns:p14="http://schemas.microsoft.com/office/powerpoint/2010/main" val="192184770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5" y="1159917"/>
            <a:ext cx="6358541" cy="1951037"/>
          </a:xfrm>
        </p:spPr>
        <p:txBody>
          <a:bodyPr>
            <a:normAutofit/>
          </a:bodyPr>
          <a:lstStyle>
            <a:lvl1pPr marL="0" indent="0">
              <a:buNone/>
              <a:defRPr sz="20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254512"/>
            <a:ext cx="8416925" cy="3024188"/>
          </a:xfrm>
        </p:spPr>
        <p:txBody>
          <a:bodyPr>
            <a:normAutofit/>
          </a:bodyPr>
          <a:lstStyle>
            <a:lvl1pPr marL="0" indent="0">
              <a:buNone/>
              <a:defRPr sz="1600"/>
            </a:lvl1pPr>
          </a:lstStyle>
          <a:p>
            <a:pPr lvl="0"/>
            <a:endParaRPr lang="en-US" dirty="0"/>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9953" y="1311749"/>
            <a:ext cx="1637706" cy="1543825"/>
          </a:xfrm>
          <a:prstGeom prst="rect">
            <a:avLst/>
          </a:prstGeom>
        </p:spPr>
      </p:pic>
    </p:spTree>
    <p:extLst>
      <p:ext uri="{BB962C8B-B14F-4D97-AF65-F5344CB8AC3E}">
        <p14:creationId xmlns:p14="http://schemas.microsoft.com/office/powerpoint/2010/main" val="53443815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8_Title - Center copy 1">
    <p:spTree>
      <p:nvGrpSpPr>
        <p:cNvPr id="1" name=""/>
        <p:cNvGrpSpPr/>
        <p:nvPr/>
      </p:nvGrpSpPr>
      <p:grpSpPr>
        <a:xfrm>
          <a:off x="0" y="0"/>
          <a:ext cx="0" cy="0"/>
          <a:chOff x="0" y="0"/>
          <a:chExt cx="0" cy="0"/>
        </a:xfrm>
      </p:grpSpPr>
      <p:sp>
        <p:nvSpPr>
          <p:cNvPr id="6"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96610"/>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775186248"/>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3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D7E318E6-8261-4A35-835B-CDB785073499}"/>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43025020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4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CC5904"/>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B43F3959-0280-479A-AE20-7130ECC3890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066430171"/>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1_Title - Center copy 1">
    <p:spTree>
      <p:nvGrpSpPr>
        <p:cNvPr id="1" name=""/>
        <p:cNvGrpSpPr/>
        <p:nvPr/>
      </p:nvGrpSpPr>
      <p:grpSpPr>
        <a:xfrm>
          <a:off x="0" y="0"/>
          <a:ext cx="0" cy="0"/>
          <a:chOff x="0" y="0"/>
          <a:chExt cx="0" cy="0"/>
        </a:xfrm>
      </p:grpSpPr>
      <p:sp>
        <p:nvSpPr>
          <p:cNvPr id="117" name="Shape 117"/>
          <p:cNvSpPr/>
          <p:nvPr/>
        </p:nvSpPr>
        <p:spPr>
          <a:xfrm>
            <a:off x="2070" y="-21667"/>
            <a:ext cx="9144001" cy="582491"/>
          </a:xfrm>
          <a:prstGeom prst="rect">
            <a:avLst/>
          </a:prstGeom>
          <a:solidFill>
            <a:srgbClr val="256800"/>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20" name="Shape 120"/>
          <p:cNvSpPr/>
          <p:nvPr/>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173504318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ow to Use These Slides 1">
    <p:spTree>
      <p:nvGrpSpPr>
        <p:cNvPr id="1" name=""/>
        <p:cNvGrpSpPr/>
        <p:nvPr/>
      </p:nvGrpSpPr>
      <p:grpSpPr>
        <a:xfrm>
          <a:off x="0" y="0"/>
          <a:ext cx="0" cy="0"/>
          <a:chOff x="0" y="0"/>
          <a:chExt cx="0" cy="0"/>
        </a:xfrm>
      </p:grpSpPr>
      <p:sp>
        <p:nvSpPr>
          <p:cNvPr id="6"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83547"/>
            <a:ext cx="8932876" cy="469627"/>
          </a:xfrm>
          <a:prstGeom prst="rect">
            <a:avLst/>
          </a:prstGeom>
        </p:spPr>
        <p:txBody>
          <a:bodyPr>
            <a:noAutofit/>
          </a:bodyPr>
          <a:lstStyle>
            <a:lvl1pPr algn="l">
              <a:defRPr sz="2800" baseline="0">
                <a:solidFill>
                  <a:srgbClr val="FFFFFF"/>
                </a:solidFill>
                <a:latin typeface="+mj-lt"/>
                <a:ea typeface="Arial"/>
                <a:cs typeface="Arial"/>
                <a:sym typeface="Arial"/>
              </a:defRPr>
            </a:lvl1pPr>
          </a:lstStyle>
          <a:p>
            <a:r>
              <a:rPr lang="en-US" dirty="0" smtClean="0"/>
              <a:t>How to use these slides…</a:t>
            </a:r>
            <a:endParaRPr dirty="0"/>
          </a:p>
        </p:txBody>
      </p:sp>
      <p:sp>
        <p:nvSpPr>
          <p:cNvPr id="7" name="Text Placeholder 6">
            <a:extLst>
              <a:ext uri="{FF2B5EF4-FFF2-40B4-BE49-F238E27FC236}">
                <a16:creationId xmlns:a16="http://schemas.microsoft.com/office/drawing/2014/main" id="{CF907A03-0C8E-455B-B5E3-6EDED3AAEC53}"/>
              </a:ext>
            </a:extLst>
          </p:cNvPr>
          <p:cNvSpPr>
            <a:spLocks noGrp="1"/>
          </p:cNvSpPr>
          <p:nvPr>
            <p:ph type="body" sz="quarter" idx="10" hasCustomPrompt="1"/>
          </p:nvPr>
        </p:nvSpPr>
        <p:spPr>
          <a:xfrm>
            <a:off x="87704" y="666038"/>
            <a:ext cx="8932016" cy="5675741"/>
          </a:xfrm>
        </p:spPr>
        <p:txBody>
          <a:bodyPr>
            <a:normAutofit/>
          </a:bodyPr>
          <a:lstStyle>
            <a:lvl1pPr marL="0" indent="0">
              <a:buNone/>
              <a:defRPr sz="1400" b="0"/>
            </a:lvl1pPr>
          </a:lstStyle>
          <a:p>
            <a:pPr lvl="0"/>
            <a:r>
              <a:rPr lang="en-US" dirty="0" smtClean="0"/>
              <a:t>Over the course of the past few years, we have found that many teachers feel overly “tied” to the PowerPoint presentations in their classroom. We have designed these slide presentations as a resource not only for your students, but also for you as the teacher. The notes and presenter notes are there so that you can make coherent sense of the work in each model.</a:t>
            </a:r>
          </a:p>
          <a:p>
            <a:pPr lvl="0"/>
            <a:r>
              <a:rPr lang="en-US" dirty="0" smtClean="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dirty="0" err="1" smtClean="0"/>
              <a:t>sensemaking</a:t>
            </a:r>
            <a:r>
              <a:rPr lang="en-US" dirty="0" smtClean="0"/>
              <a:t> process be purposeful and coherent. Sometimes reading from the PowerPoint slides can actually oppose that over-arching goal. Trust your teacher instincts!</a:t>
            </a:r>
          </a:p>
          <a:p>
            <a:pPr lvl="0"/>
            <a:r>
              <a:rPr lang="en-US" dirty="0" smtClean="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r>
              <a:rPr lang="en-US" dirty="0" smtClean="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r>
              <a:rPr lang="en-US" dirty="0" smtClean="0"/>
              <a:t>Thank you again for all of the work you do on behalf of your students! We appreciate it and hope that some of what we provide supports you in your work!</a:t>
            </a:r>
          </a:p>
          <a:p>
            <a:pPr lvl="0"/>
            <a:r>
              <a:rPr lang="en-US" dirty="0" smtClean="0"/>
              <a:t>Regards,</a:t>
            </a:r>
          </a:p>
          <a:p>
            <a:pPr lvl="0"/>
            <a:r>
              <a:rPr lang="en-US" dirty="0" smtClean="0"/>
              <a:t>The MBER team </a:t>
            </a:r>
            <a:endParaRPr lang="en-US" dirty="0"/>
          </a:p>
        </p:txBody>
      </p:sp>
      <p:sp>
        <p:nvSpPr>
          <p:cNvPr id="18" name="Shape 120">
            <a:extLst>
              <a:ext uri="{FF2B5EF4-FFF2-40B4-BE49-F238E27FC236}">
                <a16:creationId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4286303191"/>
      </p:ext>
    </p:extLst>
  </p:cSld>
  <p:clrMapOvr>
    <a:masterClrMapping/>
  </p:clrMapOvr>
  <p:transition spd="med"/>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le - Center copy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5296835"/>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3801005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0289617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7476719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2766001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9411538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4188271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4902149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38040291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630033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w to Use These Slides 2">
    <p:spTree>
      <p:nvGrpSpPr>
        <p:cNvPr id="1" name=""/>
        <p:cNvGrpSpPr/>
        <p:nvPr/>
      </p:nvGrpSpPr>
      <p:grpSpPr>
        <a:xfrm>
          <a:off x="0" y="0"/>
          <a:ext cx="0" cy="0"/>
          <a:chOff x="0" y="0"/>
          <a:chExt cx="0" cy="0"/>
        </a:xfrm>
      </p:grpSpPr>
      <p:sp>
        <p:nvSpPr>
          <p:cNvPr id="6"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83547"/>
            <a:ext cx="8932876" cy="469627"/>
          </a:xfrm>
          <a:prstGeom prst="rect">
            <a:avLst/>
          </a:prstGeom>
        </p:spPr>
        <p:txBody>
          <a:bodyPr>
            <a:noAutofit/>
          </a:bodyPr>
          <a:lstStyle>
            <a:lvl1pPr algn="l">
              <a:defRPr sz="2800" baseline="0">
                <a:solidFill>
                  <a:srgbClr val="FFFFFF"/>
                </a:solidFill>
                <a:latin typeface="+mj-lt"/>
                <a:ea typeface="Arial"/>
                <a:cs typeface="Arial"/>
                <a:sym typeface="Arial"/>
              </a:defRPr>
            </a:lvl1pPr>
          </a:lstStyle>
          <a:p>
            <a:r>
              <a:rPr lang="en-US" dirty="0" smtClean="0"/>
              <a:t>How to use these slides… a note about coherence.</a:t>
            </a:r>
            <a:endParaRPr dirty="0"/>
          </a:p>
        </p:txBody>
      </p:sp>
      <p:sp>
        <p:nvSpPr>
          <p:cNvPr id="7" name="Text Placeholder 6">
            <a:extLst>
              <a:ext uri="{FF2B5EF4-FFF2-40B4-BE49-F238E27FC236}">
                <a16:creationId xmlns:a16="http://schemas.microsoft.com/office/drawing/2014/main" id="{CF907A03-0C8E-455B-B5E3-6EDED3AAEC53}"/>
              </a:ext>
            </a:extLst>
          </p:cNvPr>
          <p:cNvSpPr>
            <a:spLocks noGrp="1"/>
          </p:cNvSpPr>
          <p:nvPr>
            <p:ph type="body" sz="quarter" idx="10" hasCustomPrompt="1"/>
          </p:nvPr>
        </p:nvSpPr>
        <p:spPr>
          <a:xfrm>
            <a:off x="87704" y="666038"/>
            <a:ext cx="8932016" cy="5675741"/>
          </a:xfrm>
        </p:spPr>
        <p:txBody>
          <a:bodyPr>
            <a:normAutofit/>
          </a:bodyPr>
          <a:lstStyle>
            <a:lvl1pPr marL="0" indent="0">
              <a:buNone/>
              <a:defRPr sz="1400" b="0"/>
            </a:lvl1pPr>
          </a:lstStyle>
          <a:p>
            <a:pPr lvl="0"/>
            <a:r>
              <a:rPr lang="en-US" dirty="0" smtClean="0"/>
              <a:t>Over the course of the past few years, we have found that many teachers feel overly “tied” to the PowerPoint presentations in their classroom. We have designed these slide presentations as a resource not only for your students, but also for you as the teacher. The notes and presenter notes are there so that you can make coherent sense of the work in each model.</a:t>
            </a:r>
          </a:p>
          <a:p>
            <a:pPr lvl="0"/>
            <a:r>
              <a:rPr lang="en-US" dirty="0" smtClean="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dirty="0" err="1" smtClean="0"/>
              <a:t>sensemaking</a:t>
            </a:r>
            <a:r>
              <a:rPr lang="en-US" dirty="0" smtClean="0"/>
              <a:t> process be purposeful and coherent. Sometimes reading from the PowerPoint slides can actually oppose that over-arching goal. Trust your teacher instincts!</a:t>
            </a:r>
          </a:p>
          <a:p>
            <a:pPr lvl="0"/>
            <a:r>
              <a:rPr lang="en-US" dirty="0" smtClean="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r>
              <a:rPr lang="en-US" dirty="0" smtClean="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r>
              <a:rPr lang="en-US" dirty="0" smtClean="0"/>
              <a:t>Thank you again for all of the work you do on behalf of your students! We appreciate it and hope that some of what we provide supports you in your work!</a:t>
            </a:r>
          </a:p>
          <a:p>
            <a:pPr lvl="0"/>
            <a:r>
              <a:rPr lang="en-US" dirty="0" smtClean="0"/>
              <a:t>Regards,</a:t>
            </a:r>
          </a:p>
          <a:p>
            <a:pPr lvl="0"/>
            <a:r>
              <a:rPr lang="en-US" dirty="0" smtClean="0"/>
              <a:t>The MBER team </a:t>
            </a:r>
            <a:endParaRPr lang="en-US" dirty="0"/>
          </a:p>
        </p:txBody>
      </p:sp>
      <p:sp>
        <p:nvSpPr>
          <p:cNvPr id="18" name="Shape 120">
            <a:extLst>
              <a:ext uri="{FF2B5EF4-FFF2-40B4-BE49-F238E27FC236}">
                <a16:creationId xmlns:a16="http://schemas.microsoft.com/office/drawing/2014/main" id="{C573DA6D-2725-41FD-9865-79A84F7B51FF}"/>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spTree>
    <p:extLst>
      <p:ext uri="{BB962C8B-B14F-4D97-AF65-F5344CB8AC3E}">
        <p14:creationId xmlns:p14="http://schemas.microsoft.com/office/powerpoint/2010/main" val="2483045799"/>
      </p:ext>
    </p:extLst>
  </p:cSld>
  <p:clrMapOvr>
    <a:masterClrMapping/>
  </p:clrMapOvr>
  <p:transition spd="med"/>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19686715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0C5A09C-5E2A-F747-AB72-61ADF622909C}" type="datetimeFigureOut">
              <a:rPr lang="en-US" smtClean="0"/>
              <a:pPr/>
              <a:t>4/15/2021</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F8788DFF-D2C0-C240-B392-B5E1E1797469}" type="slidenum">
              <a:rPr lang="en-US" smtClean="0"/>
              <a:pPr/>
              <a:t>‹#›</a:t>
            </a:fld>
            <a:endParaRPr lang="en-US"/>
          </a:p>
        </p:txBody>
      </p:sp>
    </p:spTree>
    <p:extLst>
      <p:ext uri="{BB962C8B-B14F-4D97-AF65-F5344CB8AC3E}">
        <p14:creationId xmlns:p14="http://schemas.microsoft.com/office/powerpoint/2010/main" val="2297026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edagogical Tools Slide">
    <p:spTree>
      <p:nvGrpSpPr>
        <p:cNvPr id="1" name=""/>
        <p:cNvGrpSpPr/>
        <p:nvPr/>
      </p:nvGrpSpPr>
      <p:grpSpPr>
        <a:xfrm>
          <a:off x="0" y="0"/>
          <a:ext cx="0" cy="0"/>
          <a:chOff x="0" y="0"/>
          <a:chExt cx="0" cy="0"/>
        </a:xfrm>
      </p:grpSpPr>
      <p:sp>
        <p:nvSpPr>
          <p:cNvPr id="12"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hasCustomPrompt="1"/>
          </p:nvPr>
        </p:nvSpPr>
        <p:spPr>
          <a:xfrm>
            <a:off x="87703" y="90580"/>
            <a:ext cx="8932876" cy="469627"/>
          </a:xfrm>
          <a:prstGeom prst="rect">
            <a:avLst/>
          </a:prstGeom>
        </p:spPr>
        <p:txBody>
          <a:bodyPr>
            <a:noAutofit/>
          </a:bodyPr>
          <a:lstStyle>
            <a:lvl1pPr algn="l">
              <a:defRPr sz="2800" baseline="0">
                <a:solidFill>
                  <a:srgbClr val="FFFFFF"/>
                </a:solidFill>
                <a:latin typeface="+mj-lt"/>
                <a:ea typeface="Arial"/>
                <a:cs typeface="Arial"/>
                <a:sym typeface="Arial"/>
              </a:defRPr>
            </a:lvl1pPr>
          </a:lstStyle>
          <a:p>
            <a:r>
              <a:rPr lang="en-US" dirty="0" smtClean="0"/>
              <a:t>Pedagogical Tools to Consider in this Unit </a:t>
            </a:r>
            <a:endParaRPr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hasCustomPrompt="1"/>
          </p:nvPr>
        </p:nvSpPr>
        <p:spPr>
          <a:xfrm>
            <a:off x="363415" y="724620"/>
            <a:ext cx="8457135" cy="429818"/>
          </a:xfrm>
        </p:spPr>
        <p:txBody>
          <a:bodyPr>
            <a:normAutofit/>
          </a:bodyPr>
          <a:lstStyle>
            <a:lvl1pPr marL="0" indent="0">
              <a:buNone/>
              <a:defRPr sz="2000" b="1" baseline="0"/>
            </a:lvl1pPr>
          </a:lstStyle>
          <a:p>
            <a:pPr lvl="0"/>
            <a:r>
              <a:rPr lang="en-US" dirty="0" smtClean="0"/>
              <a:t>Which Tools and MBER Essentials may arise in this unit?</a:t>
            </a:r>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BC44FFA9-BD6E-4483-9621-697FF3AD7E96}"/>
                  </a:ext>
                </a:extLst>
              </p14:cNvPr>
              <p14:cNvContentPartPr/>
              <p14:nvPr userDrawn="1"/>
            </p14:nvContentPartPr>
            <p14:xfrm>
              <a:off x="-856172" y="1154437"/>
              <a:ext cx="360" cy="360"/>
            </p14:xfrm>
          </p:contentPart>
        </mc:Choice>
        <mc:Fallback xmlns="">
          <p:pic>
            <p:nvPicPr>
              <p:cNvPr id="2" name="Ink 1">
                <a:extLst>
                  <a:ext uri="{FF2B5EF4-FFF2-40B4-BE49-F238E27FC236}">
                    <a16:creationId xmlns:a16="http://schemas.microsoft.com/office/drawing/2014/main" id="{BC44FFA9-BD6E-4483-9621-697FF3AD7E96}"/>
                  </a:ext>
                </a:extLst>
              </p:cNvPr>
              <p:cNvPicPr/>
              <p:nvPr/>
            </p:nvPicPr>
            <p:blipFill>
              <a:blip r:embed="rId4"/>
              <a:stretch>
                <a:fillRect/>
              </a:stretch>
            </p:blipFill>
            <p:spPr>
              <a:xfrm>
                <a:off x="-928172" y="1010437"/>
                <a:ext cx="144000" cy="288000"/>
              </a:xfrm>
              <a:prstGeom prst="rect">
                <a:avLst/>
              </a:prstGeom>
            </p:spPr>
          </p:pic>
        </mc:Fallback>
      </mc:AlternateContent>
      <p:sp>
        <p:nvSpPr>
          <p:cNvPr id="8" name="Text Placeholder 19">
            <a:extLst>
              <a:ext uri="{FF2B5EF4-FFF2-40B4-BE49-F238E27FC236}">
                <a16:creationId xmlns:a16="http://schemas.microsoft.com/office/drawing/2014/main" id="{81FCD32C-DC7B-4724-92A0-0E6474627D67}"/>
              </a:ext>
            </a:extLst>
          </p:cNvPr>
          <p:cNvSpPr>
            <a:spLocks noGrp="1"/>
          </p:cNvSpPr>
          <p:nvPr>
            <p:ph type="body" sz="quarter" idx="13" hasCustomPrompt="1"/>
          </p:nvPr>
        </p:nvSpPr>
        <p:spPr>
          <a:xfrm>
            <a:off x="363415" y="5169300"/>
            <a:ext cx="8457135" cy="1072879"/>
          </a:xfrm>
        </p:spPr>
        <p:txBody>
          <a:bodyPr>
            <a:normAutofit/>
          </a:bodyPr>
          <a:lstStyle>
            <a:lvl1pPr marL="0" indent="0">
              <a:buNone/>
              <a:defRPr sz="1800" baseline="0"/>
            </a:lvl1pPr>
          </a:lstStyle>
          <a:p>
            <a:pPr lvl="0"/>
            <a:r>
              <a:rPr lang="en-US" dirty="0" smtClean="0"/>
              <a:t>Be sure to check out the descriptions for these tools on the MBER Essentials webpage.</a:t>
            </a:r>
          </a:p>
          <a:p>
            <a:pPr lvl="0"/>
            <a:r>
              <a:rPr lang="en-US" dirty="0" smtClean="0"/>
              <a:t>We’ve made ab attempt to indicated exactly where these tools might be most useful in the teacher notes and in the presenter notes directly beneath the slides.</a:t>
            </a:r>
            <a:endParaRPr lang="en-US" dirty="0"/>
          </a:p>
        </p:txBody>
      </p:sp>
      <p:sp>
        <p:nvSpPr>
          <p:cNvPr id="9" name="Text Placeholder 19">
            <a:extLst>
              <a:ext uri="{FF2B5EF4-FFF2-40B4-BE49-F238E27FC236}">
                <a16:creationId xmlns:a16="http://schemas.microsoft.com/office/drawing/2014/main" id="{81FCD32C-DC7B-4724-92A0-0E6474627D67}"/>
              </a:ext>
            </a:extLst>
          </p:cNvPr>
          <p:cNvSpPr>
            <a:spLocks noGrp="1"/>
          </p:cNvSpPr>
          <p:nvPr>
            <p:ph type="body" sz="quarter" idx="14"/>
          </p:nvPr>
        </p:nvSpPr>
        <p:spPr>
          <a:xfrm>
            <a:off x="363415" y="2344614"/>
            <a:ext cx="4227246" cy="2824686"/>
          </a:xfrm>
        </p:spPr>
        <p:txBody>
          <a:bodyPr>
            <a:normAutofit/>
          </a:bodyPr>
          <a:lstStyle>
            <a:lvl1pPr marL="0" indent="0">
              <a:buNone/>
              <a:defRPr sz="1800"/>
            </a:lvl1pPr>
          </a:lstStyle>
          <a:p>
            <a:pPr lvl="0"/>
            <a:endParaRPr lang="en-US" dirty="0"/>
          </a:p>
        </p:txBody>
      </p:sp>
      <p:sp>
        <p:nvSpPr>
          <p:cNvPr id="10" name="Text Placeholder 19">
            <a:extLst>
              <a:ext uri="{FF2B5EF4-FFF2-40B4-BE49-F238E27FC236}">
                <a16:creationId xmlns:a16="http://schemas.microsoft.com/office/drawing/2014/main" id="{81FCD32C-DC7B-4724-92A0-0E6474627D67}"/>
              </a:ext>
            </a:extLst>
          </p:cNvPr>
          <p:cNvSpPr>
            <a:spLocks noGrp="1"/>
          </p:cNvSpPr>
          <p:nvPr>
            <p:ph type="body" sz="quarter" idx="15"/>
          </p:nvPr>
        </p:nvSpPr>
        <p:spPr>
          <a:xfrm>
            <a:off x="4593304" y="2344614"/>
            <a:ext cx="4227246" cy="2824686"/>
          </a:xfrm>
        </p:spPr>
        <p:txBody>
          <a:bodyPr>
            <a:normAutofit/>
          </a:bodyPr>
          <a:lstStyle>
            <a:lvl1pPr marL="0" indent="0">
              <a:buNone/>
              <a:defRPr sz="1800"/>
            </a:lvl1pPr>
          </a:lstStyle>
          <a:p>
            <a:pPr lvl="0"/>
            <a:endParaRPr lang="en-US" dirty="0"/>
          </a:p>
        </p:txBody>
      </p:sp>
      <p:sp>
        <p:nvSpPr>
          <p:cNvPr id="11" name="Text Placeholder 19">
            <a:extLst>
              <a:ext uri="{FF2B5EF4-FFF2-40B4-BE49-F238E27FC236}">
                <a16:creationId xmlns:a16="http://schemas.microsoft.com/office/drawing/2014/main" id="{81FCD32C-DC7B-4724-92A0-0E6474627D67}"/>
              </a:ext>
            </a:extLst>
          </p:cNvPr>
          <p:cNvSpPr>
            <a:spLocks noGrp="1"/>
          </p:cNvSpPr>
          <p:nvPr>
            <p:ph type="body" sz="quarter" idx="16" hasCustomPrompt="1"/>
          </p:nvPr>
        </p:nvSpPr>
        <p:spPr>
          <a:xfrm>
            <a:off x="363415" y="1114279"/>
            <a:ext cx="8457135" cy="1230335"/>
          </a:xfrm>
        </p:spPr>
        <p:txBody>
          <a:bodyPr>
            <a:normAutofit/>
          </a:bodyPr>
          <a:lstStyle>
            <a:lvl1pPr marL="0" indent="0">
              <a:buNone/>
              <a:defRPr sz="1800" b="0" baseline="0"/>
            </a:lvl1pPr>
          </a:lstStyle>
          <a:p>
            <a:pPr lvl="0"/>
            <a:r>
              <a:rPr lang="en-US" dirty="0" smtClean="0"/>
              <a:t>As usual, we invite you to utilize a number of the Tools on the MBER Essentials page on our website, including a handful of relevant FAQs.</a:t>
            </a:r>
          </a:p>
          <a:p>
            <a:pPr lvl="0"/>
            <a:r>
              <a:rPr lang="en-US" dirty="0" smtClean="0"/>
              <a:t>In having carried out this unit, however, we have found the following tools particularly useful:</a:t>
            </a:r>
          </a:p>
          <a:p>
            <a:pPr lvl="0"/>
            <a:endParaRPr lang="en-US" dirty="0"/>
          </a:p>
        </p:txBody>
      </p:sp>
    </p:spTree>
    <p:extLst>
      <p:ext uri="{BB962C8B-B14F-4D97-AF65-F5344CB8AC3E}">
        <p14:creationId xmlns:p14="http://schemas.microsoft.com/office/powerpoint/2010/main" val="941544012"/>
      </p:ext>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Model Overview">
    <p:spTree>
      <p:nvGrpSpPr>
        <p:cNvPr id="1" name=""/>
        <p:cNvGrpSpPr/>
        <p:nvPr/>
      </p:nvGrpSpPr>
      <p:grpSpPr>
        <a:xfrm>
          <a:off x="0" y="0"/>
          <a:ext cx="0" cy="0"/>
          <a:chOff x="0" y="0"/>
          <a:chExt cx="0" cy="0"/>
        </a:xfrm>
      </p:grpSpPr>
      <p:sp>
        <p:nvSpPr>
          <p:cNvPr id="10" name="Shape 117"/>
          <p:cNvSpPr/>
          <p:nvPr userDrawn="1"/>
        </p:nvSpPr>
        <p:spPr>
          <a:xfrm>
            <a:off x="2070" y="-21667"/>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63415" y="724619"/>
            <a:ext cx="8457135" cy="5414119"/>
          </a:xfrm>
        </p:spPr>
        <p:txBody>
          <a:bodyPr>
            <a:normAutofit/>
          </a:bodyPr>
          <a:lstStyle>
            <a:lvl1pPr marL="0" indent="0">
              <a:buNone/>
              <a:defRPr sz="16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BC44FFA9-BD6E-4483-9621-697FF3AD7E96}"/>
                  </a:ext>
                </a:extLst>
              </p14:cNvPr>
              <p14:cNvContentPartPr/>
              <p14:nvPr userDrawn="1"/>
            </p14:nvContentPartPr>
            <p14:xfrm>
              <a:off x="-856172" y="1154437"/>
              <a:ext cx="360" cy="360"/>
            </p14:xfrm>
          </p:contentPart>
        </mc:Choice>
        <mc:Fallback xmlns="">
          <p:pic>
            <p:nvPicPr>
              <p:cNvPr id="2" name="Ink 1">
                <a:extLst>
                  <a:ext uri="{FF2B5EF4-FFF2-40B4-BE49-F238E27FC236}">
                    <a16:creationId xmlns:a16="http://schemas.microsoft.com/office/drawing/2014/main" id="{BC44FFA9-BD6E-4483-9621-697FF3AD7E96}"/>
                  </a:ext>
                </a:extLst>
              </p:cNvPr>
              <p:cNvPicPr/>
              <p:nvPr/>
            </p:nvPicPr>
            <p:blipFill>
              <a:blip r:embed="rId4"/>
              <a:stretch>
                <a:fillRect/>
              </a:stretch>
            </p:blipFill>
            <p:spPr>
              <a:xfrm>
                <a:off x="-928172" y="1010437"/>
                <a:ext cx="144000" cy="288000"/>
              </a:xfrm>
              <a:prstGeom prst="rect">
                <a:avLst/>
              </a:prstGeom>
            </p:spPr>
          </p:pic>
        </mc:Fallback>
      </mc:AlternateContent>
      <p:sp>
        <p:nvSpPr>
          <p:cNvPr id="8" name="Shape 118"/>
          <p:cNvSpPr>
            <a:spLocks noGrp="1"/>
          </p:cNvSpPr>
          <p:nvPr>
            <p:ph type="title" hasCustomPrompt="1"/>
          </p:nvPr>
        </p:nvSpPr>
        <p:spPr>
          <a:xfrm>
            <a:off x="125544" y="91197"/>
            <a:ext cx="8932876" cy="469627"/>
          </a:xfrm>
          <a:prstGeom prst="rect">
            <a:avLst/>
          </a:prstGeom>
        </p:spPr>
        <p:txBody>
          <a:bodyPr>
            <a:noAutofit/>
          </a:bodyPr>
          <a:lstStyle>
            <a:lvl1pPr algn="l">
              <a:defRPr sz="2800" baseline="0">
                <a:solidFill>
                  <a:srgbClr val="FFFFFF"/>
                </a:solidFill>
                <a:latin typeface="+mj-lt"/>
                <a:ea typeface="Arial"/>
                <a:cs typeface="Arial"/>
                <a:sym typeface="Arial"/>
              </a:defRPr>
            </a:lvl1pPr>
          </a:lstStyle>
          <a:p>
            <a:r>
              <a:rPr lang="en-US" dirty="0" smtClean="0"/>
              <a:t>Pedagogical Tools to Consider in this Unit </a:t>
            </a:r>
            <a:endParaRPr dirty="0"/>
          </a:p>
        </p:txBody>
      </p:sp>
    </p:spTree>
    <p:extLst>
      <p:ext uri="{BB962C8B-B14F-4D97-AF65-F5344CB8AC3E}">
        <p14:creationId xmlns:p14="http://schemas.microsoft.com/office/powerpoint/2010/main" val="2344439764"/>
      </p:ext>
    </p:extLst>
  </p:cSld>
  <p:clrMapOvr>
    <a:masterClrMapping/>
  </p:clrMapOvr>
  <p:transition spd="med"/>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odel Overview">
    <p:spTree>
      <p:nvGrpSpPr>
        <p:cNvPr id="1" name=""/>
        <p:cNvGrpSpPr/>
        <p:nvPr/>
      </p:nvGrpSpPr>
      <p:grpSpPr>
        <a:xfrm>
          <a:off x="0" y="0"/>
          <a:ext cx="0" cy="0"/>
          <a:chOff x="0" y="0"/>
          <a:chExt cx="0" cy="0"/>
        </a:xfrm>
      </p:grpSpPr>
      <p:sp>
        <p:nvSpPr>
          <p:cNvPr id="10"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14399"/>
            <a:ext cx="6078538" cy="1828799"/>
          </a:xfrm>
        </p:spPr>
        <p:txBody>
          <a:bodyPr>
            <a:normAutofit/>
          </a:bodyPr>
          <a:lstStyle>
            <a:lvl1pPr marL="0" indent="0">
              <a:spcBef>
                <a:spcPts val="0"/>
              </a:spcBef>
              <a:buNone/>
              <a:defRPr sz="20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63415" y="2743198"/>
            <a:ext cx="8457135" cy="3395540"/>
          </a:xfrm>
        </p:spPr>
        <p:txBody>
          <a:bodyPr>
            <a:normAutofit/>
          </a:bodyPr>
          <a:lstStyle>
            <a:lvl1pPr marL="0" indent="0">
              <a:buNone/>
              <a:defRPr sz="20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1" name="Picture 10">
            <a:extLst>
              <a:ext uri="{FF2B5EF4-FFF2-40B4-BE49-F238E27FC236}">
                <a16:creationId xmlns:a16="http://schemas.microsoft.com/office/drawing/2014/main" id="{8ABD0942-CA67-41B6-9BC4-A22CBAD86A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769" y="1066311"/>
            <a:ext cx="1658776" cy="1563687"/>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BC44FFA9-BD6E-4483-9621-697FF3AD7E96}"/>
                  </a:ext>
                </a:extLst>
              </p14:cNvPr>
              <p14:cNvContentPartPr/>
              <p14:nvPr userDrawn="1"/>
            </p14:nvContentPartPr>
            <p14:xfrm>
              <a:off x="-856172" y="1154437"/>
              <a:ext cx="360" cy="360"/>
            </p14:xfrm>
          </p:contentPart>
        </mc:Choice>
        <mc:Fallback xmlns="">
          <p:pic>
            <p:nvPicPr>
              <p:cNvPr id="2" name="Ink 1">
                <a:extLst>
                  <a:ext uri="{FF2B5EF4-FFF2-40B4-BE49-F238E27FC236}">
                    <a16:creationId xmlns:a16="http://schemas.microsoft.com/office/drawing/2014/main" id="{BC44FFA9-BD6E-4483-9621-697FF3AD7E96}"/>
                  </a:ext>
                </a:extLst>
              </p:cNvPr>
              <p:cNvPicPr/>
              <p:nvPr/>
            </p:nvPicPr>
            <p:blipFill>
              <a:blip r:embed="rId4"/>
              <a:stretch>
                <a:fillRect/>
              </a:stretch>
            </p:blipFill>
            <p:spPr>
              <a:xfrm>
                <a:off x="-928172" y="1010437"/>
                <a:ext cx="144000" cy="288000"/>
              </a:xfrm>
              <a:prstGeom prst="rect">
                <a:avLst/>
              </a:prstGeom>
            </p:spPr>
          </p:pic>
        </mc:Fallback>
      </mc:AlternateContent>
      <p:sp>
        <p:nvSpPr>
          <p:cNvPr id="3" name="Rectangle 2">
            <a:extLst>
              <a:ext uri="{FF2B5EF4-FFF2-40B4-BE49-F238E27FC236}">
                <a16:creationId xmlns:a16="http://schemas.microsoft.com/office/drawing/2014/main" id="{C63A828A-5CDF-4F64-B28A-96968520FA79}"/>
              </a:ext>
            </a:extLst>
          </p:cNvPr>
          <p:cNvSpPr/>
          <p:nvPr userDrawn="1"/>
        </p:nvSpPr>
        <p:spPr>
          <a:xfrm rot="1729199">
            <a:off x="922357" y="1233376"/>
            <a:ext cx="224813" cy="1126837"/>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18118443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097" y="1409608"/>
            <a:ext cx="1379086" cy="1274213"/>
          </a:xfrm>
          <a:prstGeom prst="rect">
            <a:avLst/>
          </a:prstGeom>
        </p:spPr>
      </p:pic>
    </p:spTree>
    <p:extLst>
      <p:ext uri="{BB962C8B-B14F-4D97-AF65-F5344CB8AC3E}">
        <p14:creationId xmlns:p14="http://schemas.microsoft.com/office/powerpoint/2010/main" val="1203311779"/>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p:cNvSpPr/>
          <p:nvPr userDrawn="1"/>
        </p:nvSpPr>
        <p:spPr>
          <a:xfrm>
            <a:off x="2070" y="-11619"/>
            <a:ext cx="9144001" cy="582491"/>
          </a:xfrm>
          <a:prstGeom prst="rect">
            <a:avLst/>
          </a:prstGeom>
          <a:solidFill>
            <a:srgbClr val="3F6EB3"/>
          </a:solidFill>
          <a:ln w="12700">
            <a:miter lim="400000"/>
          </a:ln>
        </p:spPr>
        <p:txBody>
          <a:bodyPr lIns="35719" tIns="35719" rIns="35719" bIns="35719" anchor="ctr"/>
          <a:lstStyle/>
          <a:p>
            <a:pPr>
              <a:defRPr sz="2400"/>
            </a:pPr>
            <a:endParaRPr sz="1687"/>
          </a:p>
        </p:txBody>
      </p:sp>
      <p:sp>
        <p:nvSpPr>
          <p:cNvPr id="118" name="Shape 118"/>
          <p:cNvSpPr>
            <a:spLocks noGrp="1"/>
          </p:cNvSpPr>
          <p:nvPr>
            <p:ph type="title"/>
          </p:nvPr>
        </p:nvSpPr>
        <p:spPr>
          <a:xfrm>
            <a:off x="87703" y="70484"/>
            <a:ext cx="8932876" cy="469627"/>
          </a:xfrm>
          <a:prstGeom prst="rect">
            <a:avLst/>
          </a:prstGeom>
        </p:spPr>
        <p:txBody>
          <a:bodyPr>
            <a:noAutofit/>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978848"/>
            <a:ext cx="6078538" cy="2871787"/>
          </a:xfrm>
        </p:spPr>
        <p:txBody>
          <a:bodyPr>
            <a:normAutofit/>
          </a:bodyPr>
          <a:lstStyle>
            <a:lvl1pPr marL="0" indent="0">
              <a:buNone/>
              <a:defRPr sz="20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539750" y="2806700"/>
            <a:ext cx="2051050" cy="622300"/>
          </a:xfrm>
        </p:spPr>
        <p:txBody>
          <a:bodyPr>
            <a:normAutofit/>
          </a:bodyPr>
          <a:lstStyle>
            <a:lvl1pPr marL="0" indent="0">
              <a:buNone/>
              <a:defRPr sz="18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282575" y="3903663"/>
            <a:ext cx="8737600" cy="2328862"/>
          </a:xfrm>
        </p:spPr>
        <p:txBody>
          <a:bodyPr>
            <a:normAutofit/>
          </a:bodyPr>
          <a:lstStyle>
            <a:lvl1pPr>
              <a:defRPr sz="1600"/>
            </a:lvl1pPr>
          </a:lstStyle>
          <a:p>
            <a:pPr lvl="0"/>
            <a:endParaRPr lang="en-US" dirty="0"/>
          </a:p>
        </p:txBody>
      </p:sp>
      <p:sp>
        <p:nvSpPr>
          <p:cNvPr id="15" name="Shape 120">
            <a:extLst>
              <a:ext uri="{FF2B5EF4-FFF2-40B4-BE49-F238E27FC236}">
                <a16:creationId xmlns:a16="http://schemas.microsoft.com/office/drawing/2014/main" id="{BAA5A9FB-FC4C-418D-9282-CA36F7ECD945}"/>
              </a:ext>
            </a:extLst>
          </p:cNvPr>
          <p:cNvSpPr/>
          <p:nvPr userDrawn="1"/>
        </p:nvSpPr>
        <p:spPr>
          <a:xfrm>
            <a:off x="88562" y="6359477"/>
            <a:ext cx="8931158" cy="1"/>
          </a:xfrm>
          <a:prstGeom prst="line">
            <a:avLst/>
          </a:prstGeom>
          <a:ln w="6350">
            <a:solidFill>
              <a:srgbClr val="583F34"/>
            </a:solidFill>
            <a:miter lim="400000"/>
          </a:ln>
        </p:spPr>
        <p:txBody>
          <a:bodyPr lIns="32145" tIns="32145" rIns="32145" bIns="32145"/>
          <a:lstStyle/>
          <a:p>
            <a:endParaRPr sz="984"/>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009" y="1387822"/>
            <a:ext cx="1435869" cy="1297086"/>
          </a:xfrm>
          <a:prstGeom prst="rect">
            <a:avLst/>
          </a:prstGeom>
        </p:spPr>
      </p:pic>
    </p:spTree>
    <p:extLst>
      <p:ext uri="{BB962C8B-B14F-4D97-AF65-F5344CB8AC3E}">
        <p14:creationId xmlns:p14="http://schemas.microsoft.com/office/powerpoint/2010/main" val="4289862437"/>
      </p:ext>
    </p:extLst>
  </p:cSld>
  <p:clrMapOvr>
    <a:masterClrMapping/>
  </p:clrMapOvr>
  <p:transition spd="med"/>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image2.png"/>
          <p:cNvPicPr>
            <a:picLocks noChangeAspect="1"/>
          </p:cNvPicPr>
          <p:nvPr userDrawn="1"/>
        </p:nvPicPr>
        <p:blipFill>
          <a:blip r:embed="rId43"/>
          <a:stretch>
            <a:fillRect/>
          </a:stretch>
        </p:blipFill>
        <p:spPr>
          <a:xfrm>
            <a:off x="8320149" y="6411195"/>
            <a:ext cx="733302" cy="344334"/>
          </a:xfrm>
          <a:prstGeom prst="rect">
            <a:avLst/>
          </a:prstGeom>
          <a:ln w="12700">
            <a:miter lim="400000"/>
          </a:ln>
        </p:spPr>
      </p:pic>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44"/>
          <a:stretch>
            <a:fillRect/>
          </a:stretch>
        </p:blipFill>
        <p:spPr>
          <a:xfrm>
            <a:off x="142801" y="6521600"/>
            <a:ext cx="696007" cy="245260"/>
          </a:xfrm>
          <a:prstGeom prst="rect">
            <a:avLst/>
          </a:prstGeom>
          <a:ln w="12700">
            <a:miter lim="400000"/>
          </a:ln>
        </p:spPr>
      </p:pic>
    </p:spTree>
    <p:extLst>
      <p:ext uri="{BB962C8B-B14F-4D97-AF65-F5344CB8AC3E}">
        <p14:creationId xmlns:p14="http://schemas.microsoft.com/office/powerpoint/2010/main" val="2828260267"/>
      </p:ext>
    </p:extLst>
  </p:cSld>
  <p:clrMap bg1="lt1" tx1="dk1" bg2="lt2" tx2="dk2" accent1="accent1" accent2="accent2" accent3="accent3" accent4="accent4" accent5="accent5" accent6="accent6" hlink="hlink" folHlink="folHlink"/>
  <p:sldLayoutIdLst>
    <p:sldLayoutId id="2147483679" r:id="rId1"/>
    <p:sldLayoutId id="2147483717" r:id="rId2"/>
    <p:sldLayoutId id="2147483719" r:id="rId3"/>
    <p:sldLayoutId id="2147483718" r:id="rId4"/>
    <p:sldLayoutId id="2147483716" r:id="rId5"/>
    <p:sldLayoutId id="2147483715" r:id="rId6"/>
    <p:sldLayoutId id="2147483714"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678" r:id="rId29"/>
    <p:sldLayoutId id="2147483701" r:id="rId30"/>
    <p:sldLayoutId id="2147483702" r:id="rId31"/>
    <p:sldLayoutId id="2147483703" r:id="rId32"/>
    <p:sldLayoutId id="2147483704" r:id="rId33"/>
    <p:sldLayoutId id="2147483705" r:id="rId34"/>
    <p:sldLayoutId id="2147483706" r:id="rId35"/>
    <p:sldLayoutId id="2147483707" r:id="rId36"/>
    <p:sldLayoutId id="2147483708" r:id="rId37"/>
    <p:sldLayoutId id="2147483709" r:id="rId38"/>
    <p:sldLayoutId id="2147483710" r:id="rId39"/>
    <p:sldLayoutId id="2147483711" r:id="rId40"/>
    <p:sldLayoutId id="2147483712" r:id="rId4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5.xml"/><Relationship Id="rId1" Type="http://schemas.openxmlformats.org/officeDocument/2006/relationships/slideLayout" Target="../slideLayouts/slideLayout32.xml"/><Relationship Id="rId5" Type="http://schemas.openxmlformats.org/officeDocument/2006/relationships/image" Target="../media/image76.jpeg"/><Relationship Id="rId4" Type="http://schemas.openxmlformats.org/officeDocument/2006/relationships/image" Target="../media/image75.jpeg"/></Relationships>
</file>

<file path=ppt/slides/_rels/slide10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6.xml"/><Relationship Id="rId1" Type="http://schemas.openxmlformats.org/officeDocument/2006/relationships/slideLayout" Target="../slideLayouts/slideLayout32.xml"/><Relationship Id="rId5" Type="http://schemas.openxmlformats.org/officeDocument/2006/relationships/image" Target="../media/image76.jpeg"/><Relationship Id="rId4" Type="http://schemas.openxmlformats.org/officeDocument/2006/relationships/image" Target="../media/image75.jpeg"/></Relationships>
</file>

<file path=ppt/slides/_rels/slide10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7.xml"/><Relationship Id="rId1" Type="http://schemas.openxmlformats.org/officeDocument/2006/relationships/slideLayout" Target="../slideLayouts/slideLayout32.xml"/></Relationships>
</file>

<file path=ppt/slides/_rels/slide10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8.xml"/><Relationship Id="rId1" Type="http://schemas.openxmlformats.org/officeDocument/2006/relationships/slideLayout" Target="../slideLayouts/slideLayout32.xml"/></Relationships>
</file>

<file path=ppt/slides/_rels/slide10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9.xml"/><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0.xml"/><Relationship Id="rId1" Type="http://schemas.openxmlformats.org/officeDocument/2006/relationships/slideLayout" Target="../slideLayouts/slideLayout32.xml"/></Relationships>
</file>

<file path=ppt/slides/_rels/slide10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1.xml"/><Relationship Id="rId1" Type="http://schemas.openxmlformats.org/officeDocument/2006/relationships/slideLayout" Target="../slideLayouts/slideLayout3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7.xml"/></Relationships>
</file>

<file path=ppt/slides/_rels/slide10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03.xml"/><Relationship Id="rId1" Type="http://schemas.openxmlformats.org/officeDocument/2006/relationships/slideLayout" Target="../slideLayouts/slideLayout32.xml"/></Relationships>
</file>

<file path=ppt/slides/_rels/slide10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4.xml"/><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5.xml"/><Relationship Id="rId1" Type="http://schemas.openxmlformats.org/officeDocument/2006/relationships/slideLayout" Target="../slideLayouts/slideLayout37.xml"/><Relationship Id="rId4" Type="http://schemas.openxmlformats.org/officeDocument/2006/relationships/image" Target="../media/image16.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7.xml"/></Relationships>
</file>

<file path=ppt/slides/_rels/slide11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07.xml"/><Relationship Id="rId1" Type="http://schemas.openxmlformats.org/officeDocument/2006/relationships/slideLayout" Target="../slideLayouts/slideLayout37.xml"/><Relationship Id="rId4" Type="http://schemas.openxmlformats.org/officeDocument/2006/relationships/image" Target="../media/image80.jpe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7.xml"/></Relationships>
</file>

<file path=ppt/slides/_rels/slide1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9.xml"/><Relationship Id="rId1" Type="http://schemas.openxmlformats.org/officeDocument/2006/relationships/slideLayout" Target="../slideLayouts/slideLayout3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37.xml"/></Relationships>
</file>

<file path=ppt/slides/_rels/slide11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1.xml"/><Relationship Id="rId1" Type="http://schemas.openxmlformats.org/officeDocument/2006/relationships/slideLayout" Target="../slideLayouts/slideLayout37.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7.xml"/></Relationships>
</file>

<file path=ppt/slides/_rels/slide11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3.xml"/><Relationship Id="rId1" Type="http://schemas.openxmlformats.org/officeDocument/2006/relationships/slideLayout" Target="../slideLayouts/slideLayout37.xml"/></Relationships>
</file>

<file path=ppt/slides/_rels/slide11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14.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15.xml"/><Relationship Id="rId1" Type="http://schemas.openxmlformats.org/officeDocument/2006/relationships/slideLayout" Target="../slideLayouts/slideLayout37.xml"/><Relationship Id="rId4" Type="http://schemas.openxmlformats.org/officeDocument/2006/relationships/image" Target="../media/image17.pn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7.xml"/></Relationships>
</file>

<file path=ppt/slides/_rels/slide12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7.xml"/><Relationship Id="rId1" Type="http://schemas.openxmlformats.org/officeDocument/2006/relationships/slideLayout" Target="../slideLayouts/slideLayout37.xml"/><Relationship Id="rId4" Type="http://schemas.microsoft.com/office/2007/relationships/hdphoto" Target="../media/hdphoto1.wdp"/></Relationships>
</file>

<file path=ppt/slides/_rels/slide123.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8.xml"/><Relationship Id="rId1" Type="http://schemas.openxmlformats.org/officeDocument/2006/relationships/slideLayout" Target="../slideLayouts/slideLayout37.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7.xml"/></Relationships>
</file>

<file path=ppt/slides/_rels/slide1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0.xml"/><Relationship Id="rId1" Type="http://schemas.openxmlformats.org/officeDocument/2006/relationships/slideLayout" Target="../slideLayouts/slideLayout32.xml"/><Relationship Id="rId5" Type="http://schemas.openxmlformats.org/officeDocument/2006/relationships/image" Target="../media/image15.png"/><Relationship Id="rId4" Type="http://schemas.openxmlformats.org/officeDocument/2006/relationships/image" Target="../media/image16.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6.xml"/></Relationships>
</file>

<file path=ppt/slides/_rels/slide13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0.xml"/><Relationship Id="rId1" Type="http://schemas.openxmlformats.org/officeDocument/2006/relationships/slideLayout" Target="../slideLayouts/slideLayout32.xml"/><Relationship Id="rId5" Type="http://schemas.openxmlformats.org/officeDocument/2006/relationships/image" Target="../media/image87.png"/><Relationship Id="rId4" Type="http://schemas.openxmlformats.org/officeDocument/2006/relationships/image" Target="../media/image86.jpg"/></Relationships>
</file>

<file path=ppt/slides/_rels/slide13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31.xml"/><Relationship Id="rId1" Type="http://schemas.openxmlformats.org/officeDocument/2006/relationships/slideLayout" Target="../slideLayouts/slideLayout32.xml"/><Relationship Id="rId6" Type="http://schemas.openxmlformats.org/officeDocument/2006/relationships/image" Target="../media/image18.jpg"/><Relationship Id="rId5" Type="http://schemas.openxmlformats.org/officeDocument/2006/relationships/image" Target="../media/image19.png"/><Relationship Id="rId4" Type="http://schemas.openxmlformats.org/officeDocument/2006/relationships/image" Target="../media/image87.png"/></Relationships>
</file>

<file path=ppt/slides/_rels/slide1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2.xml"/><Relationship Id="rId1" Type="http://schemas.openxmlformats.org/officeDocument/2006/relationships/slideLayout" Target="../slideLayouts/slideLayout32.xml"/><Relationship Id="rId6" Type="http://schemas.openxmlformats.org/officeDocument/2006/relationships/image" Target="../media/image16.png"/><Relationship Id="rId5" Type="http://schemas.openxmlformats.org/officeDocument/2006/relationships/image" Target="../media/image87.png"/><Relationship Id="rId4" Type="http://schemas.openxmlformats.org/officeDocument/2006/relationships/image" Target="../media/image85.jpeg"/></Relationships>
</file>

<file path=ppt/slides/_rels/slide13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88.jpeg"/><Relationship Id="rId7" Type="http://schemas.openxmlformats.org/officeDocument/2006/relationships/image" Target="../media/image18.jpg"/><Relationship Id="rId2" Type="http://schemas.openxmlformats.org/officeDocument/2006/relationships/notesSlide" Target="../notesSlides/notesSlide133.xml"/><Relationship Id="rId1" Type="http://schemas.openxmlformats.org/officeDocument/2006/relationships/slideLayout" Target="../slideLayouts/slideLayout3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4.xml"/><Relationship Id="rId1" Type="http://schemas.openxmlformats.org/officeDocument/2006/relationships/slideLayout" Target="../slideLayouts/slideLayout32.xml"/></Relationships>
</file>

<file path=ppt/slides/_rels/slide1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5.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1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6.xml"/><Relationship Id="rId1" Type="http://schemas.openxmlformats.org/officeDocument/2006/relationships/slideLayout" Target="../slideLayouts/slideLayout32.xml"/><Relationship Id="rId4" Type="http://schemas.openxmlformats.org/officeDocument/2006/relationships/image" Target="../media/image16.png"/></Relationships>
</file>

<file path=ppt/slides/_rels/slide14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7.xml"/><Relationship Id="rId1" Type="http://schemas.openxmlformats.org/officeDocument/2006/relationships/slideLayout" Target="../slideLayouts/slideLayout32.xml"/><Relationship Id="rId4" Type="http://schemas.microsoft.com/office/2007/relationships/hdphoto" Target="../media/hdphoto2.wdp"/></Relationships>
</file>

<file path=ppt/slides/_rels/slide14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38.xml"/><Relationship Id="rId1" Type="http://schemas.openxmlformats.org/officeDocument/2006/relationships/slideLayout" Target="../slideLayouts/slideLayout32.xml"/></Relationships>
</file>

<file path=ppt/slides/_rels/slide1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9.xml"/><Relationship Id="rId1" Type="http://schemas.openxmlformats.org/officeDocument/2006/relationships/slideLayout" Target="../slideLayouts/slideLayout32.xml"/><Relationship Id="rId4" Type="http://schemas.openxmlformats.org/officeDocument/2006/relationships/image" Target="../media/image16.png"/></Relationships>
</file>

<file path=ppt/slides/_rels/slide1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0.xml"/><Relationship Id="rId1" Type="http://schemas.openxmlformats.org/officeDocument/2006/relationships/slideLayout" Target="../slideLayouts/slideLayout32.xml"/></Relationships>
</file>

<file path=ppt/slides/_rels/slide14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1.xml"/><Relationship Id="rId1" Type="http://schemas.openxmlformats.org/officeDocument/2006/relationships/slideLayout" Target="../slideLayouts/slideLayout34.xml"/></Relationships>
</file>

<file path=ppt/slides/_rels/slide148.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19.png"/><Relationship Id="rId2" Type="http://schemas.openxmlformats.org/officeDocument/2006/relationships/notesSlide" Target="../notesSlides/notesSlide142.xml"/><Relationship Id="rId1" Type="http://schemas.openxmlformats.org/officeDocument/2006/relationships/slideLayout" Target="../slideLayouts/slideLayout32.xml"/><Relationship Id="rId6" Type="http://schemas.openxmlformats.org/officeDocument/2006/relationships/image" Target="../media/image96.jpeg"/><Relationship Id="rId5" Type="http://schemas.openxmlformats.org/officeDocument/2006/relationships/image" Target="../media/image17.png"/><Relationship Id="rId4" Type="http://schemas.openxmlformats.org/officeDocument/2006/relationships/image" Target="../media/image16.png"/></Relationships>
</file>

<file path=ppt/slides/_rels/slide14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3.xml"/><Relationship Id="rId1" Type="http://schemas.openxmlformats.org/officeDocument/2006/relationships/slideLayout" Target="../slideLayouts/slideLayout32.xml"/><Relationship Id="rId4" Type="http://schemas.openxmlformats.org/officeDocument/2006/relationships/image" Target="../media/image96.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32.xml"/></Relationships>
</file>

<file path=ppt/slides/_rels/slide15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45.xml"/><Relationship Id="rId1" Type="http://schemas.openxmlformats.org/officeDocument/2006/relationships/slideLayout" Target="../slideLayouts/slideLayout34.xml"/></Relationships>
</file>

<file path=ppt/slides/_rels/slide15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46.xml"/><Relationship Id="rId1" Type="http://schemas.openxmlformats.org/officeDocument/2006/relationships/slideLayout" Target="../slideLayouts/slideLayout32.xml"/></Relationships>
</file>

<file path=ppt/slides/_rels/slide153.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47.xml"/><Relationship Id="rId1" Type="http://schemas.openxmlformats.org/officeDocument/2006/relationships/slideLayout" Target="../slideLayouts/slideLayout32.xml"/><Relationship Id="rId4" Type="http://schemas.openxmlformats.org/officeDocument/2006/relationships/image" Target="../media/image99.jpg"/></Relationships>
</file>

<file path=ppt/slides/_rels/slide15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8.xml"/><Relationship Id="rId1" Type="http://schemas.openxmlformats.org/officeDocument/2006/relationships/slideLayout" Target="../slideLayouts/slideLayout32.xml"/><Relationship Id="rId5" Type="http://schemas.openxmlformats.org/officeDocument/2006/relationships/image" Target="../media/image96.jpeg"/><Relationship Id="rId4" Type="http://schemas.microsoft.com/office/2007/relationships/hdphoto" Target="../media/hdphoto3.wdp"/></Relationships>
</file>

<file path=ppt/slides/_rels/slide15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149.xml"/><Relationship Id="rId1" Type="http://schemas.openxmlformats.org/officeDocument/2006/relationships/slideLayout" Target="../slideLayouts/slideLayout37.xml"/></Relationships>
</file>

<file path=ppt/slides/_rels/slide1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0.xml"/><Relationship Id="rId1" Type="http://schemas.openxmlformats.org/officeDocument/2006/relationships/slideLayout" Target="../slideLayouts/slideLayout37.xml"/><Relationship Id="rId4" Type="http://schemas.openxmlformats.org/officeDocument/2006/relationships/image" Target="../media/image101.jpg"/></Relationships>
</file>

<file path=ppt/slides/_rels/slide15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51.xml"/><Relationship Id="rId1" Type="http://schemas.openxmlformats.org/officeDocument/2006/relationships/slideLayout" Target="../slideLayouts/slideLayout37.xml"/><Relationship Id="rId4" Type="http://schemas.microsoft.com/office/2007/relationships/hdphoto" Target="../media/hdphoto4.wdp"/></Relationships>
</file>

<file path=ppt/slides/_rels/slide1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2.xml"/><Relationship Id="rId1" Type="http://schemas.openxmlformats.org/officeDocument/2006/relationships/slideLayout" Target="../slideLayouts/slideLayout32.xml"/><Relationship Id="rId5" Type="http://schemas.openxmlformats.org/officeDocument/2006/relationships/image" Target="../media/image103.jpeg"/><Relationship Id="rId4" Type="http://schemas.openxmlformats.org/officeDocument/2006/relationships/image" Target="../media/image17.png"/></Relationships>
</file>

<file path=ppt/slides/_rels/slide159.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53.xml"/><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3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16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54.xml"/><Relationship Id="rId1" Type="http://schemas.openxmlformats.org/officeDocument/2006/relationships/slideLayout" Target="../slideLayouts/slideLayout32.xml"/><Relationship Id="rId4" Type="http://schemas.openxmlformats.org/officeDocument/2006/relationships/image" Target="../media/image106.png"/></Relationships>
</file>

<file path=ppt/slides/_rels/slide16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55.xml"/><Relationship Id="rId1" Type="http://schemas.openxmlformats.org/officeDocument/2006/relationships/slideLayout" Target="../slideLayouts/slideLayout32.xml"/></Relationships>
</file>

<file path=ppt/slides/_rels/slide16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56.xml"/><Relationship Id="rId1" Type="http://schemas.openxmlformats.org/officeDocument/2006/relationships/slideLayout" Target="../slideLayouts/slideLayout32.xml"/></Relationships>
</file>

<file path=ppt/slides/_rels/slide16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57.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164.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58.xml"/><Relationship Id="rId1" Type="http://schemas.openxmlformats.org/officeDocument/2006/relationships/slideLayout" Target="../slideLayouts/slideLayout37.xml"/></Relationships>
</file>

<file path=ppt/slides/_rels/slide16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59.xml"/><Relationship Id="rId1" Type="http://schemas.openxmlformats.org/officeDocument/2006/relationships/slideLayout" Target="../slideLayouts/slideLayout3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32.xml"/></Relationships>
</file>

<file path=ppt/slides/_rels/slide1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1.xml"/><Relationship Id="rId1" Type="http://schemas.openxmlformats.org/officeDocument/2006/relationships/slideLayout" Target="../slideLayouts/slideLayout37.xml"/><Relationship Id="rId4" Type="http://schemas.openxmlformats.org/officeDocument/2006/relationships/image" Target="../media/image111.jpeg"/></Relationships>
</file>

<file path=ppt/slides/_rels/slide168.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62.xml"/><Relationship Id="rId1" Type="http://schemas.openxmlformats.org/officeDocument/2006/relationships/slideLayout" Target="../slideLayouts/slideLayout32.xml"/></Relationships>
</file>

<file path=ppt/slides/_rels/slide16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3.xml"/><Relationship Id="rId1" Type="http://schemas.openxmlformats.org/officeDocument/2006/relationships/slideLayout" Target="../slideLayouts/slideLayout32.xml"/><Relationship Id="rId4" Type="http://schemas.openxmlformats.org/officeDocument/2006/relationships/image" Target="../media/image113.jpeg"/></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png"/><Relationship Id="rId7"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31.xml"/><Relationship Id="rId6" Type="http://schemas.openxmlformats.org/officeDocument/2006/relationships/image" Target="../media/image24.jpe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hyperlink" Target="http://www.pbslearningmedia.org/resource/tdc02.sci.life.stru.different/cell-differentiation/" TargetMode="External"/><Relationship Id="rId9" Type="http://schemas.openxmlformats.org/officeDocument/2006/relationships/image" Target="../media/image27.jpeg"/></Relationships>
</file>

<file path=ppt/slides/_rels/slide1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4.xml"/><Relationship Id="rId1" Type="http://schemas.openxmlformats.org/officeDocument/2006/relationships/slideLayout" Target="../slideLayouts/slideLayout32.xml"/><Relationship Id="rId5" Type="http://schemas.openxmlformats.org/officeDocument/2006/relationships/image" Target="../media/image15.png"/><Relationship Id="rId4" Type="http://schemas.openxmlformats.org/officeDocument/2006/relationships/image" Target="../media/image16.png"/></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3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6.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77.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67.xml"/><Relationship Id="rId1" Type="http://schemas.openxmlformats.org/officeDocument/2006/relationships/slideLayout" Target="../slideLayouts/slideLayout32.xml"/><Relationship Id="rId5" Type="http://schemas.openxmlformats.org/officeDocument/2006/relationships/image" Target="../media/image116.jpg"/><Relationship Id="rId4" Type="http://schemas.openxmlformats.org/officeDocument/2006/relationships/image" Target="../media/image115.jpg"/></Relationships>
</file>

<file path=ppt/slides/_rels/slide178.xml.rels><?xml version="1.0" encoding="UTF-8" standalone="yes"?>
<Relationships xmlns="http://schemas.openxmlformats.org/package/2006/relationships"><Relationship Id="rId8" Type="http://schemas.openxmlformats.org/officeDocument/2006/relationships/image" Target="../media/image116.jpg"/><Relationship Id="rId3" Type="http://schemas.openxmlformats.org/officeDocument/2006/relationships/image" Target="../media/image117.jpeg"/><Relationship Id="rId7" Type="http://schemas.openxmlformats.org/officeDocument/2006/relationships/image" Target="../media/image121.jpeg"/><Relationship Id="rId2" Type="http://schemas.openxmlformats.org/officeDocument/2006/relationships/notesSlide" Target="../notesSlides/notesSlide168.xml"/><Relationship Id="rId1" Type="http://schemas.openxmlformats.org/officeDocument/2006/relationships/slideLayout" Target="../slideLayouts/slideLayout32.xml"/><Relationship Id="rId6" Type="http://schemas.openxmlformats.org/officeDocument/2006/relationships/image" Target="../media/image120.jpg"/><Relationship Id="rId5" Type="http://schemas.openxmlformats.org/officeDocument/2006/relationships/image" Target="../media/image119.jpeg"/><Relationship Id="rId4" Type="http://schemas.openxmlformats.org/officeDocument/2006/relationships/image" Target="../media/image118.jpg"/></Relationships>
</file>

<file path=ppt/slides/_rels/slide179.xml.rels><?xml version="1.0" encoding="UTF-8" standalone="yes"?>
<Relationships xmlns="http://schemas.openxmlformats.org/package/2006/relationships"><Relationship Id="rId8" Type="http://schemas.openxmlformats.org/officeDocument/2006/relationships/image" Target="../media/image122.jpeg"/><Relationship Id="rId3" Type="http://schemas.openxmlformats.org/officeDocument/2006/relationships/image" Target="../media/image117.jpeg"/><Relationship Id="rId7" Type="http://schemas.openxmlformats.org/officeDocument/2006/relationships/image" Target="../media/image121.jpeg"/><Relationship Id="rId2" Type="http://schemas.openxmlformats.org/officeDocument/2006/relationships/notesSlide" Target="../notesSlides/notesSlide169.xml"/><Relationship Id="rId1" Type="http://schemas.openxmlformats.org/officeDocument/2006/relationships/slideLayout" Target="../slideLayouts/slideLayout32.xml"/><Relationship Id="rId6" Type="http://schemas.openxmlformats.org/officeDocument/2006/relationships/image" Target="../media/image120.jpg"/><Relationship Id="rId5" Type="http://schemas.openxmlformats.org/officeDocument/2006/relationships/image" Target="../media/image119.jpeg"/><Relationship Id="rId4" Type="http://schemas.openxmlformats.org/officeDocument/2006/relationships/image" Target="../media/image118.jpg"/><Relationship Id="rId9" Type="http://schemas.openxmlformats.org/officeDocument/2006/relationships/image" Target="../media/image116.jp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s>
</file>

<file path=ppt/slides/_rels/slide180.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70.xml"/><Relationship Id="rId1" Type="http://schemas.openxmlformats.org/officeDocument/2006/relationships/slideLayout" Target="../slideLayouts/slideLayout32.xml"/><Relationship Id="rId6" Type="http://schemas.openxmlformats.org/officeDocument/2006/relationships/image" Target="../media/image117.jpeg"/><Relationship Id="rId5" Type="http://schemas.openxmlformats.org/officeDocument/2006/relationships/image" Target="../media/image125.jpg"/><Relationship Id="rId4" Type="http://schemas.openxmlformats.org/officeDocument/2006/relationships/image" Target="../media/image124.jpg"/></Relationships>
</file>

<file path=ppt/slides/_rels/slide181.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71.xml"/><Relationship Id="rId1" Type="http://schemas.openxmlformats.org/officeDocument/2006/relationships/slideLayout" Target="../slideLayouts/slideLayout32.xml"/><Relationship Id="rId5" Type="http://schemas.openxmlformats.org/officeDocument/2006/relationships/image" Target="../media/image125.jpg"/><Relationship Id="rId4" Type="http://schemas.openxmlformats.org/officeDocument/2006/relationships/image" Target="../media/image124.jpg"/></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31.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1.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31.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8" Type="http://schemas.openxmlformats.org/officeDocument/2006/relationships/image" Target="../media/image46.jp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32.xml"/><Relationship Id="rId6" Type="http://schemas.openxmlformats.org/officeDocument/2006/relationships/image" Target="../media/image44.jpg"/><Relationship Id="rId5" Type="http://schemas.openxmlformats.org/officeDocument/2006/relationships/image" Target="../media/image43.jpe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32.x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32.xml"/><Relationship Id="rId6" Type="http://schemas.openxmlformats.org/officeDocument/2006/relationships/image" Target="../media/image50.png"/><Relationship Id="rId5" Type="http://schemas.openxmlformats.org/officeDocument/2006/relationships/image" Target="../media/image49.jpg"/><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32.xml"/><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8.xml"/><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notesSlide" Target="../notesSlides/notesSlide49.xml"/><Relationship Id="rId1" Type="http://schemas.openxmlformats.org/officeDocument/2006/relationships/slideLayout" Target="../slideLayouts/slideLayout3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50.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0.xml"/><Relationship Id="rId1" Type="http://schemas.openxmlformats.org/officeDocument/2006/relationships/slideLayout" Target="../slideLayouts/slideLayout32.xml"/><Relationship Id="rId5" Type="http://schemas.openxmlformats.org/officeDocument/2006/relationships/image" Target="../media/image59.jpg"/><Relationship Id="rId4" Type="http://schemas.openxmlformats.org/officeDocument/2006/relationships/image" Target="../media/image58.jpg"/></Relationships>
</file>

<file path=ppt/slides/_rels/slide5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1.xml"/><Relationship Id="rId1" Type="http://schemas.openxmlformats.org/officeDocument/2006/relationships/slideLayout" Target="../slideLayouts/slideLayout32.xml"/><Relationship Id="rId6" Type="http://schemas.openxmlformats.org/officeDocument/2006/relationships/image" Target="../media/image63.jpg"/><Relationship Id="rId5" Type="http://schemas.openxmlformats.org/officeDocument/2006/relationships/image" Target="../media/image62.png"/><Relationship Id="rId4" Type="http://schemas.openxmlformats.org/officeDocument/2006/relationships/image" Target="../media/image61.jpeg"/></Relationships>
</file>

<file path=ppt/slides/_rels/slide5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2.xml"/><Relationship Id="rId1" Type="http://schemas.openxmlformats.org/officeDocument/2006/relationships/slideLayout" Target="../slideLayouts/slideLayout32.xml"/><Relationship Id="rId4" Type="http://schemas.openxmlformats.org/officeDocument/2006/relationships/image" Target="../media/image65.jpg"/></Relationships>
</file>

<file path=ppt/slides/_rels/slide5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3.xml"/><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32.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5.xml"/><Relationship Id="rId1" Type="http://schemas.openxmlformats.org/officeDocument/2006/relationships/slideLayout" Target="../slideLayouts/slideLayout32.xml"/><Relationship Id="rId5" Type="http://schemas.openxmlformats.org/officeDocument/2006/relationships/image" Target="../media/image15.png"/><Relationship Id="rId4" Type="http://schemas.openxmlformats.org/officeDocument/2006/relationships/image" Target="../media/image16.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0.xml"/><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1.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6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2.xml"/><Relationship Id="rId1" Type="http://schemas.openxmlformats.org/officeDocument/2006/relationships/slideLayout" Target="../slideLayouts/slideLayout32.xml"/></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3.xml"/><Relationship Id="rId1" Type="http://schemas.openxmlformats.org/officeDocument/2006/relationships/slideLayout" Target="../slideLayouts/slideLayout32.xml"/><Relationship Id="rId4" Type="http://schemas.openxmlformats.org/officeDocument/2006/relationships/image" Target="../media/image16.png"/></Relationships>
</file>

<file path=ppt/slides/_rels/slide6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4.xml"/><Relationship Id="rId1" Type="http://schemas.openxmlformats.org/officeDocument/2006/relationships/slideLayout" Target="../slideLayouts/slideLayout32.xml"/></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5.xml"/><Relationship Id="rId1" Type="http://schemas.openxmlformats.org/officeDocument/2006/relationships/slideLayout" Target="../slideLayouts/slideLayout32.xml"/><Relationship Id="rId5" Type="http://schemas.openxmlformats.org/officeDocument/2006/relationships/image" Target="../media/image15.png"/><Relationship Id="rId4"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32.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7.xml"/><Relationship Id="rId1" Type="http://schemas.openxmlformats.org/officeDocument/2006/relationships/slideLayout" Target="../slideLayouts/slideLayout32.xml"/><Relationship Id="rId5" Type="http://schemas.openxmlformats.org/officeDocument/2006/relationships/image" Target="../media/image69.PNG"/><Relationship Id="rId4" Type="http://schemas.openxmlformats.org/officeDocument/2006/relationships/image" Target="../media/image16.png"/></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32.xml"/><Relationship Id="rId5" Type="http://schemas.openxmlformats.org/officeDocument/2006/relationships/image" Target="../media/image72.png"/><Relationship Id="rId4" Type="http://schemas.openxmlformats.org/officeDocument/2006/relationships/image" Target="../media/image7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32.xml"/></Relationships>
</file>

<file path=ppt/slides/_rels/slide7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0.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72.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71.xml"/><Relationship Id="rId1" Type="http://schemas.openxmlformats.org/officeDocument/2006/relationships/slideLayout" Target="../slideLayouts/slideLayout3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2.xml"/></Relationships>
</file>

<file path=ppt/slides/_rels/slide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9.xml"/><Relationship Id="rId1" Type="http://schemas.openxmlformats.org/officeDocument/2006/relationships/slideLayout" Target="../slideLayouts/slideLayout32.xml"/><Relationship Id="rId5" Type="http://schemas.openxmlformats.org/officeDocument/2006/relationships/image" Target="../media/image15.png"/><Relationship Id="rId4" Type="http://schemas.openxmlformats.org/officeDocument/2006/relationships/image" Target="../media/image16.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4.xml"/><Relationship Id="rId1" Type="http://schemas.openxmlformats.org/officeDocument/2006/relationships/slideLayout" Target="../slideLayouts/slideLayout32.xml"/></Relationships>
</file>

<file path=ppt/slides/_rels/slide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5.xml"/><Relationship Id="rId1" Type="http://schemas.openxmlformats.org/officeDocument/2006/relationships/slideLayout" Target="../slideLayouts/slideLayout32.xml"/></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6.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7.xml"/><Relationship Id="rId1" Type="http://schemas.openxmlformats.org/officeDocument/2006/relationships/slideLayout" Target="../slideLayouts/slideLayout32.xml"/><Relationship Id="rId4" Type="http://schemas.openxmlformats.org/officeDocument/2006/relationships/image" Target="../media/image17.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6.xml"/></Relationships>
</file>

<file path=ppt/slides/_rels/slide9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9.xml"/><Relationship Id="rId1" Type="http://schemas.openxmlformats.org/officeDocument/2006/relationships/slideLayout" Target="../slideLayouts/slideLayout3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3.xml"/><Relationship Id="rId1" Type="http://schemas.openxmlformats.org/officeDocument/2006/relationships/slideLayout" Target="../slideLayouts/slideLayout32.xml"/><Relationship Id="rId4" Type="http://schemas.openxmlformats.org/officeDocument/2006/relationships/image" Target="../media/image15.png"/></Relationships>
</file>

<file path=ppt/slides/_rels/slide9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4.xml"/><Relationship Id="rId1" Type="http://schemas.openxmlformats.org/officeDocument/2006/relationships/slideLayout" Target="../slideLayouts/slideLayout32.xml"/><Relationship Id="rId5" Type="http://schemas.openxmlformats.org/officeDocument/2006/relationships/image" Target="../media/image76.jpeg"/><Relationship Id="rId4" Type="http://schemas.openxmlformats.org/officeDocument/2006/relationships/image" Target="../media/image7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sosceles Triangle 2"/>
          <p:cNvSpPr/>
          <p:nvPr/>
        </p:nvSpPr>
        <p:spPr>
          <a:xfrm>
            <a:off x="1742536" y="701124"/>
            <a:ext cx="5771072" cy="4975062"/>
          </a:xfrm>
          <a:prstGeom prst="triangle">
            <a:avLst/>
          </a:prstGeom>
          <a:solidFill>
            <a:srgbClr val="3F6EB3">
              <a:alpha val="49804"/>
            </a:srgbClr>
          </a:solidFill>
          <a:ln>
            <a:solidFill>
              <a:srgbClr val="3F6E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ctrTitle"/>
          </p:nvPr>
        </p:nvSpPr>
        <p:spPr>
          <a:xfrm>
            <a:off x="355601" y="1472703"/>
            <a:ext cx="8432798" cy="1470025"/>
          </a:xfrm>
        </p:spPr>
        <p:txBody>
          <a:bodyPr>
            <a:normAutofit/>
          </a:bodyPr>
          <a:lstStyle/>
          <a:p>
            <a:r>
              <a:rPr lang="en-US" sz="4000" dirty="0" smtClean="0">
                <a:latin typeface="Arial" panose="020B0604020202020204" pitchFamily="34" charset="0"/>
                <a:cs typeface="Arial" panose="020B0604020202020204" pitchFamily="34" charset="0"/>
              </a:rPr>
              <a:t>Growth and Development</a:t>
            </a:r>
            <a:endParaRPr lang="en-US" sz="4000" dirty="0">
              <a:latin typeface="Arial" panose="020B0604020202020204" pitchFamily="34" charset="0"/>
              <a:cs typeface="Arial" panose="020B0604020202020204" pitchFamily="34" charset="0"/>
            </a:endParaRPr>
          </a:p>
        </p:txBody>
      </p:sp>
      <p:sp>
        <p:nvSpPr>
          <p:cNvPr id="5" name="Subtitle 4"/>
          <p:cNvSpPr>
            <a:spLocks noGrp="1"/>
          </p:cNvSpPr>
          <p:nvPr>
            <p:ph type="subTitle" idx="1"/>
          </p:nvPr>
        </p:nvSpPr>
        <p:spPr>
          <a:xfrm>
            <a:off x="355600" y="3383158"/>
            <a:ext cx="8432799" cy="1752600"/>
          </a:xfrm>
        </p:spPr>
        <p:txBody>
          <a:bodyPr>
            <a:noAutofit/>
          </a:bodyPr>
          <a:lstStyle/>
          <a:p>
            <a:r>
              <a:rPr lang="en-US" sz="2400" dirty="0" smtClean="0">
                <a:solidFill>
                  <a:schemeClr val="tx1"/>
                </a:solidFill>
                <a:latin typeface="Arial" panose="020B0604020202020204" pitchFamily="34" charset="0"/>
                <a:cs typeface="Arial" panose="020B0604020202020204" pitchFamily="34" charset="0"/>
              </a:rPr>
              <a:t>How does a single cell become a many celled organism?</a:t>
            </a:r>
          </a:p>
          <a:p>
            <a:r>
              <a:rPr lang="en-US" sz="2400" dirty="0" smtClean="0">
                <a:solidFill>
                  <a:schemeClr val="tx1"/>
                </a:solidFill>
                <a:latin typeface="Arial" panose="020B0604020202020204" pitchFamily="34" charset="0"/>
                <a:cs typeface="Arial" panose="020B0604020202020204" pitchFamily="34" charset="0"/>
              </a:rPr>
              <a:t>How is the genetic material transferred during this process?</a:t>
            </a:r>
          </a:p>
          <a:p>
            <a:r>
              <a:rPr lang="en-US" sz="2400" dirty="0" smtClean="0">
                <a:solidFill>
                  <a:schemeClr val="tx1"/>
                </a:solidFill>
                <a:latin typeface="Arial" panose="020B0604020202020204" pitchFamily="34" charset="0"/>
                <a:cs typeface="Arial" panose="020B0604020202020204" pitchFamily="34" charset="0"/>
              </a:rPr>
              <a:t>How do cells become differentiated?</a:t>
            </a:r>
          </a:p>
          <a:p>
            <a:r>
              <a:rPr lang="en-US" sz="2400" dirty="0" smtClean="0">
                <a:solidFill>
                  <a:schemeClr val="tx1"/>
                </a:solidFill>
                <a:latin typeface="Arial" panose="020B0604020202020204" pitchFamily="34" charset="0"/>
                <a:cs typeface="Arial" panose="020B0604020202020204" pitchFamily="34" charset="0"/>
              </a:rPr>
              <a:t>Why can some organisms regenerate while others cannot?</a:t>
            </a:r>
          </a:p>
          <a:p>
            <a:endParaRPr lang="en-US" sz="2400" dirty="0">
              <a:solidFill>
                <a:srgbClr val="654D85"/>
              </a:solidFill>
              <a:latin typeface="Arial" panose="020B0604020202020204" pitchFamily="34" charset="0"/>
              <a:cs typeface="Arial" panose="020B0604020202020204" pitchFamily="34" charset="0"/>
            </a:endParaRPr>
          </a:p>
        </p:txBody>
      </p:sp>
      <p:sp>
        <p:nvSpPr>
          <p:cNvPr id="7" name="Subtitle 4"/>
          <p:cNvSpPr txBox="1">
            <a:spLocks/>
          </p:cNvSpPr>
          <p:nvPr/>
        </p:nvSpPr>
        <p:spPr>
          <a:xfrm>
            <a:off x="3809810" y="5693936"/>
            <a:ext cx="4206210" cy="5618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800" i="1" dirty="0" smtClean="0">
                <a:solidFill>
                  <a:srgbClr val="3F6EB3"/>
                </a:solidFill>
                <a:latin typeface="Arial" panose="020B0604020202020204" pitchFamily="34" charset="0"/>
                <a:cs typeface="Arial" panose="020B0604020202020204" pitchFamily="34" charset="0"/>
              </a:rPr>
              <a:t>Version April 2021</a:t>
            </a:r>
            <a:endParaRPr lang="en-US" sz="2800" i="1" dirty="0">
              <a:solidFill>
                <a:srgbClr val="3F6E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43643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rmAutofit fontScale="90000"/>
          </a:bodyPr>
          <a:lstStyle/>
          <a:p>
            <a:r>
              <a:rPr lang="en-US" dirty="0" smtClean="0"/>
              <a:t>LS01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1200"/>
              </a:spcAft>
            </a:pPr>
            <a:r>
              <a:rPr lang="en-US" sz="1800" dirty="0"/>
              <a:t>The MBER resources suggest two main observable phenomena for this model: (1) the growth and development of a multi-celled organism from a zygote, and (2) the regeneration of tissue from an organism that has undergone lesioning as an adult. For the first phenomenon, we provide a detailed lesson plan for tracking the development of </a:t>
            </a:r>
            <a:r>
              <a:rPr lang="en-US" sz="1800" i="1" dirty="0" err="1"/>
              <a:t>Medaka</a:t>
            </a:r>
            <a:r>
              <a:rPr lang="en-US" sz="1800" dirty="0"/>
              <a:t> fish from early cell division to a fully-formed juvenile fish or suggest observing the lifecycle of Wisconsin Fast Plants®. For the second, we lesion </a:t>
            </a:r>
            <a:r>
              <a:rPr lang="en-US" sz="1800" i="1" dirty="0" err="1"/>
              <a:t>Planaria</a:t>
            </a:r>
            <a:r>
              <a:rPr lang="en-US" sz="1800" dirty="0"/>
              <a:t> (flatworms) and track their regeneration</a:t>
            </a:r>
            <a:r>
              <a:rPr lang="en-US" sz="1800" dirty="0" smtClean="0"/>
              <a:t>.</a:t>
            </a:r>
          </a:p>
          <a:p>
            <a:pPr>
              <a:lnSpc>
                <a:spcPct val="110000"/>
              </a:lnSpc>
              <a:spcBef>
                <a:spcPts val="0"/>
              </a:spcBef>
              <a:spcAft>
                <a:spcPts val="1200"/>
              </a:spcAft>
            </a:pPr>
            <a:r>
              <a:rPr lang="en-US" sz="1800" b="1" dirty="0"/>
              <a:t>This unit, </a:t>
            </a:r>
            <a:r>
              <a:rPr lang="en-US" sz="1800" b="1" dirty="0" smtClean="0"/>
              <a:t>perhaps more </a:t>
            </a:r>
            <a:r>
              <a:rPr lang="en-US" sz="1800" b="1" dirty="0"/>
              <a:t>than most any other in the MBER curriculum, really allows the students to grapple with a phenomenon over the course of days, generating observations, questions and even ideas toward an explanation of the phenomenon. Within your means, try your best to allow students agency in noticing and wondering using live, observable phenomena. </a:t>
            </a:r>
            <a:r>
              <a:rPr lang="en-US" sz="1800" dirty="0"/>
              <a:t>If you cannot procure live organisms, do your best to create a similar experience using videos or a research project on the growth and development of diverse organisms</a:t>
            </a:r>
            <a:r>
              <a:rPr lang="en-US" sz="1800" dirty="0" smtClean="0"/>
              <a:t>.</a:t>
            </a:r>
            <a:endParaRPr lang="en-US" sz="1800" dirty="0"/>
          </a:p>
        </p:txBody>
      </p:sp>
    </p:spTree>
    <p:extLst>
      <p:ext uri="{BB962C8B-B14F-4D97-AF65-F5344CB8AC3E}">
        <p14:creationId xmlns:p14="http://schemas.microsoft.com/office/powerpoint/2010/main" val="1803014189"/>
      </p:ext>
    </p:extLst>
  </p:cSld>
  <p:clrMapOvr>
    <a:masterClrMapping/>
  </p:clrMapOvr>
  <p:transition spd="med"/>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 name="TextBox 1"/>
          <p:cNvSpPr txBox="1"/>
          <p:nvPr/>
        </p:nvSpPr>
        <p:spPr>
          <a:xfrm>
            <a:off x="289365" y="2759574"/>
            <a:ext cx="2951129" cy="923330"/>
          </a:xfrm>
          <a:prstGeom prst="rect">
            <a:avLst/>
          </a:prstGeom>
          <a:solidFill>
            <a:schemeClr val="bg1"/>
          </a:solidFill>
        </p:spPr>
        <p:txBody>
          <a:bodyPr wrap="square" rtlCol="0">
            <a:spAutoFit/>
          </a:bodyPr>
          <a:lstStyle/>
          <a:p>
            <a:r>
              <a:rPr lang="en-US" dirty="0"/>
              <a:t>Mexican axolotl </a:t>
            </a:r>
            <a:endParaRPr lang="en-US" dirty="0" smtClean="0"/>
          </a:p>
          <a:p>
            <a:r>
              <a:rPr lang="en-US" i="1" dirty="0" smtClean="0"/>
              <a:t>(</a:t>
            </a:r>
            <a:r>
              <a:rPr lang="en-US" i="1" dirty="0" err="1"/>
              <a:t>Ambystoma</a:t>
            </a:r>
            <a:r>
              <a:rPr lang="en-US" i="1" dirty="0"/>
              <a:t> </a:t>
            </a:r>
            <a:r>
              <a:rPr lang="en-US" i="1" dirty="0" err="1"/>
              <a:t>mexicanum</a:t>
            </a:r>
            <a:r>
              <a:rPr lang="en-US" i="1" dirty="0" smtClean="0"/>
              <a:t>)</a:t>
            </a:r>
          </a:p>
          <a:p>
            <a:r>
              <a:rPr lang="en-US" dirty="0" smtClean="0"/>
              <a:t>29 billion bases long</a:t>
            </a:r>
          </a:p>
        </p:txBody>
      </p:sp>
      <p:sp>
        <p:nvSpPr>
          <p:cNvPr id="11" name="TextBox 10">
            <a:extLst>
              <a:ext uri="{FF2B5EF4-FFF2-40B4-BE49-F238E27FC236}">
                <a16:creationId xmlns:a16="http://schemas.microsoft.com/office/drawing/2014/main" id="{5F73260A-D05F-491E-AD6D-C1AD8CD95CCA}"/>
              </a:ext>
            </a:extLst>
          </p:cNvPr>
          <p:cNvSpPr txBox="1"/>
          <p:nvPr/>
        </p:nvSpPr>
        <p:spPr>
          <a:xfrm>
            <a:off x="196768" y="152495"/>
            <a:ext cx="8807532" cy="646331"/>
          </a:xfrm>
          <a:prstGeom prst="rect">
            <a:avLst/>
          </a:prstGeom>
          <a:noFill/>
        </p:spPr>
        <p:txBody>
          <a:bodyPr wrap="square" rtlCol="0">
            <a:spAutoFit/>
          </a:bodyPr>
          <a:lstStyle/>
          <a:p>
            <a:r>
              <a:rPr lang="en-US" sz="3600" dirty="0" smtClean="0">
                <a:latin typeface="Arial" panose="020B0604020202020204" pitchFamily="34" charset="0"/>
                <a:cs typeface="Arial" panose="020B0604020202020204" pitchFamily="34" charset="0"/>
              </a:rPr>
              <a:t>Lots of DNA… but not </a:t>
            </a:r>
            <a:r>
              <a:rPr lang="en-US" sz="3600" i="1" u="sng" dirty="0" smtClean="0">
                <a:latin typeface="Arial" panose="020B0604020202020204" pitchFamily="34" charset="0"/>
                <a:cs typeface="Arial" panose="020B0604020202020204" pitchFamily="34" charset="0"/>
              </a:rPr>
              <a:t>so</a:t>
            </a:r>
            <a:r>
              <a:rPr lang="en-US" sz="3600" dirty="0" smtClean="0">
                <a:latin typeface="Arial" panose="020B0604020202020204" pitchFamily="34" charset="0"/>
                <a:cs typeface="Arial" panose="020B0604020202020204" pitchFamily="34" charset="0"/>
              </a:rPr>
              <a:t> many genes.</a:t>
            </a:r>
            <a:endParaRPr lang="en-US" sz="3600" dirty="0">
              <a:latin typeface="Arial" panose="020B0604020202020204" pitchFamily="34" charset="0"/>
              <a:cs typeface="Arial" panose="020B0604020202020204" pitchFamily="34" charset="0"/>
            </a:endParaRPr>
          </a:p>
        </p:txBody>
      </p:sp>
      <p:sp>
        <p:nvSpPr>
          <p:cNvPr id="9" name="TextBox 8"/>
          <p:cNvSpPr txBox="1"/>
          <p:nvPr/>
        </p:nvSpPr>
        <p:spPr>
          <a:xfrm>
            <a:off x="235174" y="5562054"/>
            <a:ext cx="3803426" cy="923330"/>
          </a:xfrm>
          <a:prstGeom prst="rect">
            <a:avLst/>
          </a:prstGeom>
          <a:solidFill>
            <a:schemeClr val="bg1"/>
          </a:solidFill>
        </p:spPr>
        <p:txBody>
          <a:bodyPr wrap="square" rtlCol="0">
            <a:spAutoFit/>
          </a:bodyPr>
          <a:lstStyle/>
          <a:p>
            <a:r>
              <a:rPr lang="en-US" i="1" dirty="0" err="1"/>
              <a:t>Kinugasasō</a:t>
            </a:r>
            <a:r>
              <a:rPr lang="en-US" dirty="0"/>
              <a:t>, </a:t>
            </a:r>
            <a:r>
              <a:rPr lang="en-US" dirty="0" smtClean="0"/>
              <a:t> or canopy plant</a:t>
            </a:r>
          </a:p>
          <a:p>
            <a:r>
              <a:rPr lang="en-US" dirty="0"/>
              <a:t> </a:t>
            </a:r>
            <a:r>
              <a:rPr lang="en-US" dirty="0" smtClean="0"/>
              <a:t>a Japanese flower</a:t>
            </a:r>
          </a:p>
          <a:p>
            <a:r>
              <a:rPr lang="en-US" i="1" dirty="0"/>
              <a:t>(Paris </a:t>
            </a:r>
            <a:r>
              <a:rPr lang="en-US" i="1" dirty="0" smtClean="0"/>
              <a:t>japonica)</a:t>
            </a:r>
            <a:r>
              <a:rPr lang="en-US" i="1" dirty="0"/>
              <a:t> </a:t>
            </a:r>
            <a:r>
              <a:rPr lang="en-US" dirty="0" smtClean="0"/>
              <a:t>149 billion bases long</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5800" y="4008010"/>
            <a:ext cx="2094196" cy="157064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9365" y="1034457"/>
            <a:ext cx="2874831" cy="1603721"/>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844828267"/>
              </p:ext>
            </p:extLst>
          </p:nvPr>
        </p:nvGraphicFramePr>
        <p:xfrm>
          <a:off x="3851910" y="969372"/>
          <a:ext cx="4890063" cy="5289550"/>
        </p:xfrm>
        <a:graphic>
          <a:graphicData uri="http://schemas.openxmlformats.org/drawingml/2006/table">
            <a:tbl>
              <a:tblPr>
                <a:tableStyleId>{5C22544A-7EE6-4342-B048-85BDC9FD1C3A}</a:tableStyleId>
              </a:tblPr>
              <a:tblGrid>
                <a:gridCol w="2673753">
                  <a:extLst>
                    <a:ext uri="{9D8B030D-6E8A-4147-A177-3AD203B41FA5}">
                      <a16:colId xmlns:a16="http://schemas.microsoft.com/office/drawing/2014/main" val="20000"/>
                    </a:ext>
                  </a:extLst>
                </a:gridCol>
                <a:gridCol w="1337198">
                  <a:extLst>
                    <a:ext uri="{9D8B030D-6E8A-4147-A177-3AD203B41FA5}">
                      <a16:colId xmlns:a16="http://schemas.microsoft.com/office/drawing/2014/main" val="20001"/>
                    </a:ext>
                  </a:extLst>
                </a:gridCol>
                <a:gridCol w="879112">
                  <a:extLst>
                    <a:ext uri="{9D8B030D-6E8A-4147-A177-3AD203B41FA5}">
                      <a16:colId xmlns:a16="http://schemas.microsoft.com/office/drawing/2014/main" val="20002"/>
                    </a:ext>
                  </a:extLst>
                </a:gridCol>
              </a:tblGrid>
              <a:tr h="381000">
                <a:tc>
                  <a:txBody>
                    <a:bodyPr/>
                    <a:lstStyle/>
                    <a:p>
                      <a:pPr marL="274320" algn="l" fontAlgn="b"/>
                      <a:r>
                        <a:rPr lang="en-US" sz="1600" b="1" u="none" strike="noStrike" dirty="0">
                          <a:effectLst/>
                        </a:rPr>
                        <a:t>Species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Bases</a:t>
                      </a:r>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1600" b="1" u="none" strike="noStrike" dirty="0">
                          <a:effectLst/>
                        </a:rPr>
                        <a:t>Genes</a:t>
                      </a:r>
                      <a:endParaRPr lang="en-US" sz="1600" b="1" i="0" u="none" strike="noStrike" dirty="0">
                        <a:solidFill>
                          <a:srgbClr val="000000"/>
                        </a:solidFill>
                        <a:effectLst/>
                        <a:latin typeface="Calibri" panose="020F0502020204030204" pitchFamily="34" charset="0"/>
                      </a:endParaRPr>
                    </a:p>
                  </a:txBody>
                  <a:tcPr marL="6350" marR="6350" marT="6350" marB="0" anchor="b"/>
                </a:tc>
                <a:extLst>
                  <a:ext uri="{0D108BD9-81ED-4DB2-BD59-A6C34878D82A}">
                    <a16:rowId xmlns:a16="http://schemas.microsoft.com/office/drawing/2014/main" val="10000"/>
                  </a:ext>
                </a:extLst>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YEAST</a:t>
                      </a:r>
                    </a:p>
                    <a:p>
                      <a:pPr marL="274320" algn="l" fontAlgn="t"/>
                      <a:r>
                        <a:rPr lang="en-US" sz="1600" u="none" strike="noStrike" dirty="0" smtClean="0">
                          <a:effectLst/>
                        </a:rPr>
                        <a:t>Saccharomyces cerevisiae</a:t>
                      </a:r>
                    </a:p>
                    <a:p>
                      <a:pPr marL="274320" algn="l" fontAlgn="t"/>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12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6,000</a:t>
                      </a:r>
                      <a:endParaRPr lang="en-US" sz="1600" b="0" i="0" u="none" strike="noStrike"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0001"/>
                  </a:ext>
                </a:extLst>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FRUIT FLY</a:t>
                      </a:r>
                    </a:p>
                    <a:p>
                      <a:pPr marL="274320" algn="l" fontAlgn="t"/>
                      <a:r>
                        <a:rPr lang="en-US" sz="1600" u="none" strike="noStrike" dirty="0" smtClean="0">
                          <a:effectLst/>
                        </a:rPr>
                        <a:t>Drosophila </a:t>
                      </a:r>
                      <a:r>
                        <a:rPr lang="en-US" sz="1600" u="none" strike="noStrike" dirty="0">
                          <a:effectLst/>
                        </a:rPr>
                        <a:t>melanogaster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170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a:effectLst/>
                        </a:rPr>
                        <a:t>14,000</a:t>
                      </a:r>
                      <a:endParaRPr lang="en-US" sz="1600" b="0" i="0" u="none" strike="noStrike">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0002"/>
                  </a:ext>
                </a:extLst>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RICE</a:t>
                      </a:r>
                    </a:p>
                    <a:p>
                      <a:pPr marL="274320" algn="l" fontAlgn="t"/>
                      <a:r>
                        <a:rPr lang="en-US" sz="1600" u="none" strike="noStrike" dirty="0" err="1" smtClean="0">
                          <a:effectLst/>
                        </a:rPr>
                        <a:t>Oryza</a:t>
                      </a:r>
                      <a:r>
                        <a:rPr lang="en-US" sz="1600" u="none" strike="noStrike" dirty="0" smtClean="0">
                          <a:effectLst/>
                        </a:rPr>
                        <a:t> </a:t>
                      </a:r>
                      <a:r>
                        <a:rPr lang="en-US" sz="1600" u="none" strike="noStrike" dirty="0">
                          <a:effectLst/>
                        </a:rPr>
                        <a:t>sativa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dirty="0">
                          <a:effectLst/>
                        </a:rPr>
                        <a:t>470 million</a:t>
                      </a:r>
                      <a:endParaRPr lang="en-US" sz="1600" b="0" i="0" u="none" strike="noStrike" dirty="0">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51,000</a:t>
                      </a:r>
                      <a:endParaRPr lang="en-US" sz="1600" b="0" i="0" u="none" strike="noStrike"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0003"/>
                  </a:ext>
                </a:extLst>
              </a:tr>
              <a:tr h="381000">
                <a:tc>
                  <a:txBody>
                    <a:bodyPr/>
                    <a:lstStyle/>
                    <a:p>
                      <a:pPr marL="274320" algn="l" fontAlgn="t"/>
                      <a:endParaRPr lang="en-US" sz="1600" u="none" strike="noStrike" dirty="0" smtClean="0">
                        <a:effectLst/>
                      </a:endParaRPr>
                    </a:p>
                    <a:p>
                      <a:pPr marL="274320" algn="l" fontAlgn="t"/>
                      <a:r>
                        <a:rPr lang="en-US" sz="1600" u="none" strike="noStrike" dirty="0" smtClean="0">
                          <a:effectLst/>
                        </a:rPr>
                        <a:t>CHICKEN</a:t>
                      </a:r>
                    </a:p>
                    <a:p>
                      <a:pPr marL="274320" algn="l" fontAlgn="t"/>
                      <a:r>
                        <a:rPr lang="en-US" sz="1600" u="none" strike="noStrike" dirty="0" smtClean="0">
                          <a:effectLst/>
                        </a:rPr>
                        <a:t>Gallus </a:t>
                      </a:r>
                      <a:r>
                        <a:rPr lang="en-US" sz="1600" u="none" strike="noStrike" dirty="0" err="1">
                          <a:effectLst/>
                        </a:rPr>
                        <a:t>gallus</a:t>
                      </a:r>
                      <a:r>
                        <a:rPr lang="en-US" sz="1600" u="none" strike="noStrike" dirty="0">
                          <a:effectLst/>
                        </a:rPr>
                        <a:t>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1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u="none" strike="noStrike" dirty="0">
                          <a:effectLst/>
                        </a:rPr>
                        <a:t>20,000</a:t>
                      </a:r>
                      <a:endParaRPr lang="en-US" sz="1600" b="0" i="0" u="none" strike="noStrike"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0004"/>
                  </a:ext>
                </a:extLst>
              </a:tr>
              <a:tr h="381000">
                <a:tc>
                  <a:txBody>
                    <a:bodyPr/>
                    <a:lstStyle/>
                    <a:p>
                      <a:pPr marL="274320" algn="l" fontAlgn="t"/>
                      <a:endParaRPr lang="en-US" sz="1600" u="none" strike="noStrike" dirty="0" smtClean="0">
                        <a:effectLst/>
                      </a:endParaRPr>
                    </a:p>
                    <a:p>
                      <a:pPr marL="274320" algn="l" fontAlgn="t"/>
                      <a:r>
                        <a:rPr lang="en-US" sz="1600" b="1" u="none" strike="noStrike" dirty="0" smtClean="0">
                          <a:effectLst/>
                        </a:rPr>
                        <a:t>HUMAN</a:t>
                      </a:r>
                    </a:p>
                    <a:p>
                      <a:pPr marL="274320" algn="l" fontAlgn="t"/>
                      <a:r>
                        <a:rPr lang="en-US" sz="1600" u="none" strike="noStrike" dirty="0" smtClean="0">
                          <a:effectLst/>
                        </a:rPr>
                        <a:t>Homo </a:t>
                      </a:r>
                      <a:r>
                        <a:rPr lang="en-US" sz="1600" u="none" strike="noStrike" dirty="0">
                          <a:effectLst/>
                        </a:rPr>
                        <a:t>sapiens </a:t>
                      </a:r>
                      <a:br>
                        <a:rPr lang="en-US" sz="1600" u="none" strike="noStrike" dirty="0">
                          <a:effectLst/>
                        </a:rPr>
                      </a:br>
                      <a:endParaRPr lang="en-US" sz="1600" b="0" i="1" u="none" strike="noStrike" dirty="0">
                        <a:solidFill>
                          <a:srgbClr val="000000"/>
                        </a:solidFill>
                        <a:effectLst/>
                        <a:latin typeface="Calibri" panose="020F0502020204030204" pitchFamily="34" charset="0"/>
                      </a:endParaRPr>
                    </a:p>
                  </a:txBody>
                  <a:tcPr marL="6350" marR="6350" marT="6350" marB="0"/>
                </a:tc>
                <a:tc>
                  <a:txBody>
                    <a:bodyPr/>
                    <a:lstStyle/>
                    <a:p>
                      <a:pPr algn="ctr" fontAlgn="ctr"/>
                      <a:r>
                        <a:rPr lang="en-US" sz="1600" u="none" strike="noStrike">
                          <a:effectLst/>
                        </a:rPr>
                        <a:t>2.9 billion</a:t>
                      </a:r>
                      <a:endParaRPr lang="en-US" sz="1600" b="0" i="0" u="none" strike="noStrike">
                        <a:solidFill>
                          <a:srgbClr val="000000"/>
                        </a:solidFill>
                        <a:effectLst/>
                        <a:latin typeface="Calibri" panose="020F0502020204030204" pitchFamily="34" charset="0"/>
                      </a:endParaRPr>
                    </a:p>
                  </a:txBody>
                  <a:tcPr marL="6350" marR="6350" marT="6350" marB="0" anchor="ctr"/>
                </a:tc>
                <a:tc>
                  <a:txBody>
                    <a:bodyPr/>
                    <a:lstStyle/>
                    <a:p>
                      <a:pPr algn="ctr" fontAlgn="ctr"/>
                      <a:r>
                        <a:rPr lang="en-US" sz="1600" b="1" u="none" strike="noStrike" dirty="0">
                          <a:effectLst/>
                        </a:rPr>
                        <a:t>20,000</a:t>
                      </a:r>
                      <a:endParaRPr lang="en-US" sz="1600" b="1" i="0" u="none" strike="noStrike" dirty="0">
                        <a:solidFill>
                          <a:srgbClr val="000000"/>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41549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56FFFA0-9199-4395-B596-664DD7845687}"/>
              </a:ext>
            </a:extLst>
          </p:cNvPr>
          <p:cNvPicPr>
            <a:picLocks noGrp="1" noChangeAspect="1"/>
          </p:cNvPicPr>
          <p:nvPr>
            <p:ph idx="1"/>
          </p:nvPr>
        </p:nvPicPr>
        <p:blipFill>
          <a:blip r:embed="rId3"/>
          <a:stretch>
            <a:fillRect/>
          </a:stretch>
        </p:blipFill>
        <p:spPr>
          <a:xfrm>
            <a:off x="672244" y="458848"/>
            <a:ext cx="8102651" cy="5860672"/>
          </a:xfrm>
          <a:prstGeom prst="rect">
            <a:avLst/>
          </a:prstGeom>
        </p:spPr>
      </p:pic>
      <p:sp>
        <p:nvSpPr>
          <p:cNvPr id="6" name="Right Brace 5">
            <a:extLst>
              <a:ext uri="{FF2B5EF4-FFF2-40B4-BE49-F238E27FC236}">
                <a16:creationId xmlns:a16="http://schemas.microsoft.com/office/drawing/2014/main" id="{3B436F74-DEF8-4144-B523-93BC83D92A3C}"/>
              </a:ext>
            </a:extLst>
          </p:cNvPr>
          <p:cNvSpPr/>
          <p:nvPr/>
        </p:nvSpPr>
        <p:spPr>
          <a:xfrm rot="6512077">
            <a:off x="2425855" y="4461875"/>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 name="TextBox 1"/>
          <p:cNvSpPr txBox="1"/>
          <p:nvPr/>
        </p:nvSpPr>
        <p:spPr>
          <a:xfrm>
            <a:off x="289365" y="2759574"/>
            <a:ext cx="2951129" cy="923330"/>
          </a:xfrm>
          <a:prstGeom prst="rect">
            <a:avLst/>
          </a:prstGeom>
          <a:solidFill>
            <a:schemeClr val="bg1"/>
          </a:solidFill>
        </p:spPr>
        <p:txBody>
          <a:bodyPr wrap="square" rtlCol="0">
            <a:spAutoFit/>
          </a:bodyPr>
          <a:lstStyle/>
          <a:p>
            <a:r>
              <a:rPr lang="en-US" dirty="0"/>
              <a:t>Mexican axolotl </a:t>
            </a:r>
            <a:endParaRPr lang="en-US" dirty="0" smtClean="0"/>
          </a:p>
          <a:p>
            <a:r>
              <a:rPr lang="en-US" i="1" dirty="0" smtClean="0"/>
              <a:t>(</a:t>
            </a:r>
            <a:r>
              <a:rPr lang="en-US" i="1" dirty="0" err="1"/>
              <a:t>Ambystoma</a:t>
            </a:r>
            <a:r>
              <a:rPr lang="en-US" i="1" dirty="0"/>
              <a:t> </a:t>
            </a:r>
            <a:r>
              <a:rPr lang="en-US" i="1" dirty="0" err="1"/>
              <a:t>mexicanum</a:t>
            </a:r>
            <a:r>
              <a:rPr lang="en-US" i="1" dirty="0" smtClean="0"/>
              <a:t>)</a:t>
            </a:r>
          </a:p>
          <a:p>
            <a:r>
              <a:rPr lang="en-US" dirty="0" smtClean="0"/>
              <a:t>29 billion bases long</a:t>
            </a:r>
          </a:p>
        </p:txBody>
      </p:sp>
      <p:sp>
        <p:nvSpPr>
          <p:cNvPr id="11" name="TextBox 10">
            <a:extLst>
              <a:ext uri="{FF2B5EF4-FFF2-40B4-BE49-F238E27FC236}">
                <a16:creationId xmlns:a16="http://schemas.microsoft.com/office/drawing/2014/main" id="{5F73260A-D05F-491E-AD6D-C1AD8CD95CCA}"/>
              </a:ext>
            </a:extLst>
          </p:cNvPr>
          <p:cNvSpPr txBox="1"/>
          <p:nvPr/>
        </p:nvSpPr>
        <p:spPr>
          <a:xfrm>
            <a:off x="3677564" y="3362273"/>
            <a:ext cx="5078667" cy="1200329"/>
          </a:xfrm>
          <a:prstGeom prst="rect">
            <a:avLst/>
          </a:prstGeom>
          <a:noFill/>
        </p:spPr>
        <p:txBody>
          <a:bodyPr wrap="square" rtlCol="0">
            <a:spAutoFit/>
          </a:bodyPr>
          <a:lstStyle/>
          <a:p>
            <a:r>
              <a:rPr lang="en-US" sz="3600" dirty="0" smtClean="0">
                <a:latin typeface="Arial" panose="020B0604020202020204" pitchFamily="34" charset="0"/>
                <a:cs typeface="Arial" panose="020B0604020202020204" pitchFamily="34" charset="0"/>
              </a:rPr>
              <a:t>Our DNA is NOT</a:t>
            </a:r>
          </a:p>
          <a:p>
            <a:r>
              <a:rPr lang="en-US" sz="3600" dirty="0" smtClean="0">
                <a:latin typeface="Arial" panose="020B0604020202020204" pitchFamily="34" charset="0"/>
                <a:cs typeface="Arial" panose="020B0604020202020204" pitchFamily="34" charset="0"/>
              </a:rPr>
              <a:t>just made up of genes!</a:t>
            </a:r>
            <a:endParaRPr lang="en-US" sz="3600" dirty="0">
              <a:latin typeface="Arial" panose="020B0604020202020204" pitchFamily="34" charset="0"/>
              <a:cs typeface="Arial" panose="020B0604020202020204" pitchFamily="34" charset="0"/>
            </a:endParaRPr>
          </a:p>
        </p:txBody>
      </p:sp>
      <p:sp>
        <p:nvSpPr>
          <p:cNvPr id="9" name="TextBox 8"/>
          <p:cNvSpPr txBox="1"/>
          <p:nvPr/>
        </p:nvSpPr>
        <p:spPr>
          <a:xfrm>
            <a:off x="235174" y="5562054"/>
            <a:ext cx="3811046" cy="923330"/>
          </a:xfrm>
          <a:prstGeom prst="rect">
            <a:avLst/>
          </a:prstGeom>
          <a:solidFill>
            <a:schemeClr val="bg1"/>
          </a:solidFill>
        </p:spPr>
        <p:txBody>
          <a:bodyPr wrap="square" rtlCol="0">
            <a:spAutoFit/>
          </a:bodyPr>
          <a:lstStyle/>
          <a:p>
            <a:r>
              <a:rPr lang="en-US" i="1" dirty="0" err="1"/>
              <a:t>Kinugasasō</a:t>
            </a:r>
            <a:r>
              <a:rPr lang="en-US" dirty="0"/>
              <a:t>, </a:t>
            </a:r>
            <a:r>
              <a:rPr lang="en-US" dirty="0" smtClean="0"/>
              <a:t> or canopy plant</a:t>
            </a:r>
          </a:p>
          <a:p>
            <a:r>
              <a:rPr lang="en-US" dirty="0"/>
              <a:t> </a:t>
            </a:r>
            <a:r>
              <a:rPr lang="en-US" dirty="0" smtClean="0"/>
              <a:t>a Japanese flower</a:t>
            </a:r>
          </a:p>
          <a:p>
            <a:r>
              <a:rPr lang="en-US" i="1" dirty="0"/>
              <a:t>(Paris </a:t>
            </a:r>
            <a:r>
              <a:rPr lang="en-US" i="1" dirty="0" smtClean="0"/>
              <a:t>japonica)</a:t>
            </a:r>
            <a:r>
              <a:rPr lang="en-US" i="1" dirty="0"/>
              <a:t> </a:t>
            </a:r>
            <a:r>
              <a:rPr lang="en-US" dirty="0" smtClean="0"/>
              <a:t>149 billion bases long</a:t>
            </a:r>
          </a:p>
        </p:txBody>
      </p:sp>
      <p:pic>
        <p:nvPicPr>
          <p:cNvPr id="3" name="Picture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5800" y="4008010"/>
            <a:ext cx="2094196" cy="1570647"/>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9365" y="1034457"/>
            <a:ext cx="2874831" cy="1603721"/>
          </a:xfrm>
          <a:prstGeom prst="rect">
            <a:avLst/>
          </a:prstGeom>
        </p:spPr>
      </p:pic>
      <p:sp>
        <p:nvSpPr>
          <p:cNvPr id="12" name="TextBox 11">
            <a:extLst>
              <a:ext uri="{FF2B5EF4-FFF2-40B4-BE49-F238E27FC236}">
                <a16:creationId xmlns:a16="http://schemas.microsoft.com/office/drawing/2014/main" id="{5F73260A-D05F-491E-AD6D-C1AD8CD95CCA}"/>
              </a:ext>
            </a:extLst>
          </p:cNvPr>
          <p:cNvSpPr txBox="1"/>
          <p:nvPr/>
        </p:nvSpPr>
        <p:spPr>
          <a:xfrm>
            <a:off x="370352" y="97307"/>
            <a:ext cx="8491708" cy="646331"/>
          </a:xfrm>
          <a:prstGeom prst="rect">
            <a:avLst/>
          </a:prstGeom>
          <a:noFill/>
        </p:spPr>
        <p:txBody>
          <a:bodyPr wrap="square" rtlCol="0">
            <a:spAutoFit/>
          </a:bodyPr>
          <a:lstStyle/>
          <a:p>
            <a:r>
              <a:rPr lang="en-US" sz="3600" dirty="0" smtClean="0">
                <a:latin typeface="Arial" panose="020B0604020202020204" pitchFamily="34" charset="0"/>
                <a:cs typeface="Arial" panose="020B0604020202020204" pitchFamily="34" charset="0"/>
              </a:rPr>
              <a:t>Recall what we learned in the last unit…</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2951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Box 5">
            <a:extLst>
              <a:ext uri="{FF2B5EF4-FFF2-40B4-BE49-F238E27FC236}">
                <a16:creationId xmlns:a16="http://schemas.microsoft.com/office/drawing/2014/main" id="{8419F78F-59DA-4CBB-A4BE-4B2BA8740614}"/>
              </a:ext>
            </a:extLst>
          </p:cNvPr>
          <p:cNvSpPr txBox="1">
            <a:spLocks noChangeArrowheads="1"/>
          </p:cNvSpPr>
          <p:nvPr/>
        </p:nvSpPr>
        <p:spPr bwMode="auto">
          <a:xfrm>
            <a:off x="537451" y="635726"/>
            <a:ext cx="8077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2800" dirty="0" smtClean="0"/>
              <a:t>In the end, </a:t>
            </a:r>
            <a:r>
              <a:rPr lang="en-US" altLang="en-US" sz="2800" dirty="0" smtClean="0">
                <a:solidFill>
                  <a:srgbClr val="C00000"/>
                </a:solidFill>
              </a:rPr>
              <a:t>only </a:t>
            </a:r>
            <a:r>
              <a:rPr lang="en-US" altLang="en-US" sz="2800" u="sng" dirty="0" smtClean="0">
                <a:solidFill>
                  <a:srgbClr val="C00000"/>
                </a:solidFill>
              </a:rPr>
              <a:t>1.5%</a:t>
            </a:r>
            <a:r>
              <a:rPr lang="en-US" altLang="en-US" sz="2800" dirty="0" smtClean="0">
                <a:solidFill>
                  <a:srgbClr val="C00000"/>
                </a:solidFill>
              </a:rPr>
              <a:t> </a:t>
            </a:r>
            <a:r>
              <a:rPr lang="en-US" altLang="en-US" sz="2800" dirty="0" smtClean="0"/>
              <a:t>of the length of DNA in your cells contains </a:t>
            </a:r>
            <a:r>
              <a:rPr lang="en-US" altLang="en-US" sz="2800" u="sng" dirty="0" smtClean="0"/>
              <a:t>bases that code for protein</a:t>
            </a:r>
            <a:r>
              <a:rPr lang="en-US" altLang="en-US" sz="2800" dirty="0" smtClean="0"/>
              <a:t> (genes).</a:t>
            </a:r>
            <a:endParaRPr lang="en-US" altLang="en-US" sz="2800" dirty="0"/>
          </a:p>
        </p:txBody>
      </p:sp>
      <p:sp>
        <p:nvSpPr>
          <p:cNvPr id="7" name="TextBox 6">
            <a:extLst>
              <a:ext uri="{FF2B5EF4-FFF2-40B4-BE49-F238E27FC236}">
                <a16:creationId xmlns:a16="http://schemas.microsoft.com/office/drawing/2014/main" id="{5D393A1D-2122-4E64-9E99-1C93D88EE9DD}"/>
              </a:ext>
            </a:extLst>
          </p:cNvPr>
          <p:cNvSpPr txBox="1">
            <a:spLocks noChangeArrowheads="1"/>
          </p:cNvSpPr>
          <p:nvPr/>
        </p:nvSpPr>
        <p:spPr bwMode="auto">
          <a:xfrm>
            <a:off x="2042160" y="2626282"/>
            <a:ext cx="640735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n-US" altLang="en-US" sz="3600" dirty="0" smtClean="0">
                <a:solidFill>
                  <a:srgbClr val="3F6EB3"/>
                </a:solidFill>
              </a:rPr>
              <a:t>So, what does the rest do?!?!?</a:t>
            </a:r>
          </a:p>
          <a:p>
            <a:endParaRPr lang="en-US" altLang="en-US" dirty="0">
              <a:solidFill>
                <a:srgbClr val="584035"/>
              </a:solidFill>
            </a:endParaRPr>
          </a:p>
          <a:p>
            <a:r>
              <a:rPr lang="en-US" altLang="en-US" dirty="0" smtClean="0"/>
              <a:t>We left this to explore later…</a:t>
            </a:r>
          </a:p>
          <a:p>
            <a:endParaRPr lang="en-US" altLang="en-US" dirty="0"/>
          </a:p>
          <a:p>
            <a:r>
              <a:rPr lang="en-US" altLang="en-US" sz="3200" b="1" dirty="0" smtClean="0"/>
              <a:t>Well, later is now! </a:t>
            </a:r>
            <a:r>
              <a:rPr lang="en-US" altLang="en-US" sz="3200" b="1" dirty="0" smtClean="0">
                <a:sym typeface="Wingdings" panose="05000000000000000000" pitchFamily="2" charset="2"/>
              </a:rPr>
              <a:t></a:t>
            </a:r>
            <a:endParaRPr lang="en-US" altLang="en-US" sz="3200" b="1" dirty="0"/>
          </a:p>
        </p:txBody>
      </p:sp>
      <p:pic>
        <p:nvPicPr>
          <p:cNvPr id="6" name="Picture 5">
            <a:extLst>
              <a:ext uri="{FF2B5EF4-FFF2-40B4-BE49-F238E27FC236}">
                <a16:creationId xmlns:a16="http://schemas.microsoft.com/office/drawing/2014/main" id="{39FAD21D-949E-4A68-B2EE-DC73F41B0513}"/>
              </a:ext>
            </a:extLst>
          </p:cNvPr>
          <p:cNvPicPr>
            <a:picLocks noChangeAspect="1"/>
          </p:cNvPicPr>
          <p:nvPr/>
        </p:nvPicPr>
        <p:blipFill>
          <a:blip r:embed="rId3"/>
          <a:stretch>
            <a:fillRect/>
          </a:stretch>
        </p:blipFill>
        <p:spPr>
          <a:xfrm>
            <a:off x="978515" y="2318948"/>
            <a:ext cx="987638" cy="999831"/>
          </a:xfrm>
          <a:prstGeom prst="rect">
            <a:avLst/>
          </a:prstGeom>
        </p:spPr>
      </p:pic>
    </p:spTree>
    <p:extLst>
      <p:ext uri="{BB962C8B-B14F-4D97-AF65-F5344CB8AC3E}">
        <p14:creationId xmlns:p14="http://schemas.microsoft.com/office/powerpoint/2010/main" val="319506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4" end="4"/>
                                            </p:txEl>
                                          </p:spTgt>
                                        </p:tgtEl>
                                        <p:attrNameLst>
                                          <p:attrName>style.visibility</p:attrName>
                                        </p:attrNameLst>
                                      </p:cBhvr>
                                      <p:to>
                                        <p:strVal val="visible"/>
                                      </p:to>
                                    </p:set>
                                    <p:animEffect transition="in" filter="fade">
                                      <p:cBhvr>
                                        <p:cTn id="28" dur="1000"/>
                                        <p:tgtEl>
                                          <p:spTgt spid="7">
                                            <p:txEl>
                                              <p:pRg st="4" end="4"/>
                                            </p:txEl>
                                          </p:spTgt>
                                        </p:tgtEl>
                                      </p:cBhvr>
                                    </p:animEffect>
                                    <p:anim calcmode="lin" valueType="num">
                                      <p:cBhvr>
                                        <p:cTn id="29"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700" y="50366"/>
            <a:ext cx="4271483" cy="1143000"/>
          </a:xfrm>
        </p:spPr>
        <p:txBody>
          <a:bodyPr>
            <a:noAutofit/>
          </a:bodyPr>
          <a:lstStyle/>
          <a:p>
            <a:pPr algn="l"/>
            <a:r>
              <a:rPr lang="en-US" sz="2800" i="1" u="sng" dirty="0" smtClean="0">
                <a:latin typeface="Arial" panose="020B0604020202020204" pitchFamily="34" charset="0"/>
                <a:cs typeface="Arial" panose="020B0604020202020204" pitchFamily="34" charset="0"/>
              </a:rPr>
              <a:t>Some</a:t>
            </a:r>
            <a:r>
              <a:rPr lang="en-US" sz="2800" i="1" dirty="0" smtClean="0">
                <a:latin typeface="Arial" panose="020B0604020202020204" pitchFamily="34" charset="0"/>
                <a:cs typeface="Arial" panose="020B0604020202020204" pitchFamily="34" charset="0"/>
              </a:rPr>
              <a:t> of </a:t>
            </a:r>
            <a:br>
              <a:rPr lang="en-US" sz="2800" i="1" dirty="0" smtClean="0">
                <a:latin typeface="Arial" panose="020B0604020202020204" pitchFamily="34" charset="0"/>
                <a:cs typeface="Arial" panose="020B0604020202020204" pitchFamily="34" charset="0"/>
              </a:rPr>
            </a:br>
            <a:r>
              <a:rPr lang="en-US" sz="3200" dirty="0" smtClean="0">
                <a:latin typeface="Arial" panose="020B0604020202020204" pitchFamily="34" charset="0"/>
                <a:cs typeface="Arial" panose="020B0604020202020204" pitchFamily="34" charset="0"/>
              </a:rPr>
              <a:t>The rest of the DNA</a:t>
            </a:r>
            <a:endParaRPr lang="en-US" sz="1800" dirty="0">
              <a:latin typeface="Arial" panose="020B0604020202020204" pitchFamily="34" charset="0"/>
              <a:cs typeface="Arial" panose="020B0604020202020204" pitchFamily="34" charset="0"/>
            </a:endParaRPr>
          </a:p>
        </p:txBody>
      </p:sp>
      <p:sp>
        <p:nvSpPr>
          <p:cNvPr id="38" name="TextBox 37"/>
          <p:cNvSpPr txBox="1"/>
          <p:nvPr/>
        </p:nvSpPr>
        <p:spPr>
          <a:xfrm>
            <a:off x="933118" y="3751152"/>
            <a:ext cx="7794244" cy="2954655"/>
          </a:xfrm>
          <a:prstGeom prst="rect">
            <a:avLst/>
          </a:prstGeom>
          <a:noFill/>
        </p:spPr>
        <p:txBody>
          <a:bodyPr wrap="square" rtlCol="0">
            <a:spAutoFit/>
          </a:bodyPr>
          <a:lstStyle/>
          <a:p>
            <a:r>
              <a:rPr lang="en-US" sz="2800" dirty="0" smtClean="0">
                <a:latin typeface="Arial" panose="020B0604020202020204" pitchFamily="34" charset="0"/>
                <a:cs typeface="Arial" panose="020B0604020202020204" pitchFamily="34" charset="0"/>
              </a:rPr>
              <a:t>Scientists have uncovered many stretches of our DNA sequence that bind to proteins floating around in the cell.</a:t>
            </a:r>
          </a:p>
          <a:p>
            <a:endParaRPr lang="en-US" sz="2800" dirty="0" smtClean="0">
              <a:latin typeface="Arial" panose="020B0604020202020204" pitchFamily="34" charset="0"/>
              <a:cs typeface="Arial" panose="020B0604020202020204" pitchFamily="34" charset="0"/>
            </a:endParaRPr>
          </a:p>
          <a:p>
            <a:r>
              <a:rPr lang="en-US" sz="2800" dirty="0" smtClean="0">
                <a:latin typeface="Arial" panose="020B0604020202020204" pitchFamily="34" charset="0"/>
                <a:cs typeface="Arial" panose="020B0604020202020204" pitchFamily="34" charset="0"/>
              </a:rPr>
              <a:t>What are those proteins doing?</a:t>
            </a:r>
          </a:p>
          <a:p>
            <a:r>
              <a:rPr lang="en-US" sz="2800" dirty="0" smtClean="0">
                <a:latin typeface="Arial" panose="020B0604020202020204" pitchFamily="34" charset="0"/>
                <a:cs typeface="Arial" panose="020B0604020202020204" pitchFamily="34" charset="0"/>
              </a:rPr>
              <a:t>They are working to turn genes on or off!</a:t>
            </a:r>
          </a:p>
          <a:p>
            <a:endParaRPr lang="en-US" sz="1600" dirty="0"/>
          </a:p>
        </p:txBody>
      </p:sp>
      <p:sp>
        <p:nvSpPr>
          <p:cNvPr id="52" name="Title 1"/>
          <p:cNvSpPr txBox="1">
            <a:spLocks/>
          </p:cNvSpPr>
          <p:nvPr/>
        </p:nvSpPr>
        <p:spPr>
          <a:xfrm>
            <a:off x="3867405" y="558515"/>
            <a:ext cx="4271483" cy="518826"/>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200" dirty="0">
                <a:latin typeface="Arial" panose="020B0604020202020204" pitchFamily="34" charset="0"/>
                <a:cs typeface="Arial" panose="020B0604020202020204" pitchFamily="34" charset="0"/>
              </a:rPr>
              <a:t>i</a:t>
            </a:r>
            <a:r>
              <a:rPr lang="en-US" sz="3200" dirty="0" smtClean="0">
                <a:latin typeface="Arial" panose="020B0604020202020204" pitchFamily="34" charset="0"/>
                <a:cs typeface="Arial" panose="020B0604020202020204" pitchFamily="34" charset="0"/>
              </a:rPr>
              <a:t>s the switch!</a:t>
            </a:r>
            <a:endParaRPr lang="en-US" sz="3200" dirty="0">
              <a:latin typeface="Arial" panose="020B0604020202020204" pitchFamily="34" charset="0"/>
              <a:cs typeface="Arial" panose="020B0604020202020204" pitchFamily="34" charset="0"/>
            </a:endParaRPr>
          </a:p>
        </p:txBody>
      </p:sp>
      <p:grpSp>
        <p:nvGrpSpPr>
          <p:cNvPr id="5" name="Group 4"/>
          <p:cNvGrpSpPr/>
          <p:nvPr/>
        </p:nvGrpSpPr>
        <p:grpSpPr>
          <a:xfrm>
            <a:off x="1125614" y="1564316"/>
            <a:ext cx="5736910" cy="1960712"/>
            <a:chOff x="3407090" y="2537539"/>
            <a:chExt cx="5736910" cy="1960712"/>
          </a:xfrm>
        </p:grpSpPr>
        <p:pic>
          <p:nvPicPr>
            <p:cNvPr id="3" name="Picture 2"/>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34315" b="60084"/>
            <a:stretch/>
          </p:blipFill>
          <p:spPr>
            <a:xfrm>
              <a:off x="3407090" y="3123889"/>
              <a:ext cx="5736910" cy="317241"/>
            </a:xfrm>
            <a:prstGeom prst="rect">
              <a:avLst/>
            </a:prstGeom>
          </p:spPr>
        </p:pic>
        <p:sp>
          <p:nvSpPr>
            <p:cNvPr id="55" name="TextBox 54"/>
            <p:cNvSpPr txBox="1"/>
            <p:nvPr/>
          </p:nvSpPr>
          <p:spPr>
            <a:xfrm>
              <a:off x="6959606" y="2702743"/>
              <a:ext cx="954232" cy="369332"/>
            </a:xfrm>
            <a:prstGeom prst="rect">
              <a:avLst/>
            </a:prstGeom>
            <a:noFill/>
          </p:spPr>
          <p:txBody>
            <a:bodyPr wrap="square" rtlCol="0">
              <a:spAutoFit/>
            </a:bodyPr>
            <a:lstStyle/>
            <a:p>
              <a:r>
                <a:rPr lang="en-US" dirty="0" smtClean="0">
                  <a:solidFill>
                    <a:srgbClr val="20930D"/>
                  </a:solidFill>
                </a:rPr>
                <a:t>A GENE</a:t>
              </a:r>
              <a:endParaRPr lang="en-US" dirty="0">
                <a:solidFill>
                  <a:srgbClr val="20930D"/>
                </a:solidFill>
              </a:endParaRPr>
            </a:p>
          </p:txBody>
        </p:sp>
        <p:sp>
          <p:nvSpPr>
            <p:cNvPr id="56" name="TextBox 55"/>
            <p:cNvSpPr txBox="1"/>
            <p:nvPr/>
          </p:nvSpPr>
          <p:spPr>
            <a:xfrm>
              <a:off x="4546259" y="2537539"/>
              <a:ext cx="1910472" cy="461665"/>
            </a:xfrm>
            <a:prstGeom prst="rect">
              <a:avLst/>
            </a:prstGeom>
            <a:noFill/>
          </p:spPr>
          <p:txBody>
            <a:bodyPr wrap="square" rtlCol="0">
              <a:spAutoFit/>
            </a:bodyPr>
            <a:lstStyle/>
            <a:p>
              <a:r>
                <a:rPr lang="en-US" sz="2400" dirty="0" smtClean="0">
                  <a:solidFill>
                    <a:srgbClr val="376092"/>
                  </a:solidFill>
                </a:rPr>
                <a:t>The Switch!</a:t>
              </a:r>
              <a:endParaRPr lang="en-US" sz="2400" dirty="0">
                <a:solidFill>
                  <a:srgbClr val="376092"/>
                </a:solidFill>
              </a:endParaRPr>
            </a:p>
          </p:txBody>
        </p:sp>
        <p:sp>
          <p:nvSpPr>
            <p:cNvPr id="24" name="TextBox 23"/>
            <p:cNvSpPr txBox="1"/>
            <p:nvPr/>
          </p:nvSpPr>
          <p:spPr>
            <a:xfrm>
              <a:off x="3974542" y="3667254"/>
              <a:ext cx="2962731" cy="830997"/>
            </a:xfrm>
            <a:prstGeom prst="rect">
              <a:avLst/>
            </a:prstGeom>
            <a:noFill/>
          </p:spPr>
          <p:txBody>
            <a:bodyPr wrap="square" rtlCol="0">
              <a:spAutoFit/>
            </a:bodyPr>
            <a:lstStyle/>
            <a:p>
              <a:pPr algn="ctr"/>
              <a:r>
                <a:rPr lang="en-US" sz="2400" dirty="0" smtClean="0">
                  <a:solidFill>
                    <a:srgbClr val="376092"/>
                  </a:solidFill>
                </a:rPr>
                <a:t>Proteins Bind Here</a:t>
              </a:r>
            </a:p>
            <a:p>
              <a:pPr algn="ctr"/>
              <a:r>
                <a:rPr lang="en-US" sz="2400" dirty="0" smtClean="0">
                  <a:solidFill>
                    <a:srgbClr val="376092"/>
                  </a:solidFill>
                </a:rPr>
                <a:t>“upstream”</a:t>
              </a:r>
              <a:endParaRPr lang="en-US" sz="2400" dirty="0">
                <a:solidFill>
                  <a:srgbClr val="376092"/>
                </a:solidFill>
              </a:endParaRPr>
            </a:p>
          </p:txBody>
        </p:sp>
      </p:grpSp>
    </p:spTree>
    <p:extLst>
      <p:ext uri="{BB962C8B-B14F-4D97-AF65-F5344CB8AC3E}">
        <p14:creationId xmlns:p14="http://schemas.microsoft.com/office/powerpoint/2010/main" val="942146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8">
                                            <p:txEl>
                                              <p:pRg st="3" end="3"/>
                                            </p:txEl>
                                          </p:spTgt>
                                        </p:tgtEl>
                                        <p:attrNameLst>
                                          <p:attrName>style.visibility</p:attrName>
                                        </p:attrNameLst>
                                      </p:cBhvr>
                                      <p:to>
                                        <p:strVal val="visible"/>
                                      </p:to>
                                    </p:set>
                                    <p:anim calcmode="lin" valueType="num">
                                      <p:cBhvr additive="base">
                                        <p:cTn id="15" dur="500" fill="hold"/>
                                        <p:tgtEl>
                                          <p:spTgt spid="38">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317" y="163735"/>
            <a:ext cx="8229600" cy="830276"/>
          </a:xfrm>
        </p:spPr>
        <p:txBody>
          <a:bodyPr>
            <a:noAutofit/>
          </a:bodyPr>
          <a:lstStyle/>
          <a:p>
            <a:r>
              <a:rPr lang="en-US" sz="3600" dirty="0" smtClean="0"/>
              <a:t>How does the switch work?</a:t>
            </a:r>
            <a:endParaRPr lang="en-US" sz="2000" dirty="0"/>
          </a:p>
        </p:txBody>
      </p:sp>
      <p:sp>
        <p:nvSpPr>
          <p:cNvPr id="9" name="Oval 8"/>
          <p:cNvSpPr/>
          <p:nvPr/>
        </p:nvSpPr>
        <p:spPr>
          <a:xfrm>
            <a:off x="1959280" y="1356218"/>
            <a:ext cx="679939" cy="537984"/>
          </a:xfrm>
          <a:prstGeom prst="ellipse">
            <a:avLst/>
          </a:prstGeom>
          <a:solidFill>
            <a:srgbClr val="A1497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2394559" y="1115919"/>
            <a:ext cx="679939" cy="537984"/>
          </a:xfrm>
          <a:prstGeom prst="ellipse">
            <a:avLst/>
          </a:prstGeom>
          <a:solidFill>
            <a:srgbClr val="A1497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4066127" y="837885"/>
            <a:ext cx="2490158" cy="923330"/>
          </a:xfrm>
          <a:prstGeom prst="rect">
            <a:avLst/>
          </a:prstGeom>
          <a:noFill/>
        </p:spPr>
        <p:txBody>
          <a:bodyPr wrap="square" rtlCol="0">
            <a:spAutoFit/>
          </a:bodyPr>
          <a:lstStyle/>
          <a:p>
            <a:pPr algn="ctr"/>
            <a:r>
              <a:rPr lang="en-US" dirty="0" smtClean="0"/>
              <a:t>“Transcription Factors”</a:t>
            </a:r>
          </a:p>
          <a:p>
            <a:pPr algn="ctr"/>
            <a:r>
              <a:rPr lang="en-US" dirty="0" smtClean="0"/>
              <a:t>(proteins floating around the nucleus)</a:t>
            </a:r>
          </a:p>
        </p:txBody>
      </p:sp>
      <p:sp>
        <p:nvSpPr>
          <p:cNvPr id="16" name="TextBox 15"/>
          <p:cNvSpPr txBox="1"/>
          <p:nvPr/>
        </p:nvSpPr>
        <p:spPr>
          <a:xfrm>
            <a:off x="2103831" y="1434606"/>
            <a:ext cx="390836" cy="400110"/>
          </a:xfrm>
          <a:prstGeom prst="rect">
            <a:avLst/>
          </a:prstGeom>
          <a:noFill/>
        </p:spPr>
        <p:txBody>
          <a:bodyPr wrap="square" rtlCol="0">
            <a:spAutoFit/>
          </a:bodyPr>
          <a:lstStyle/>
          <a:p>
            <a:r>
              <a:rPr lang="en-US" sz="2000" dirty="0" smtClean="0"/>
              <a:t>T.</a:t>
            </a:r>
            <a:endParaRPr lang="en-US" dirty="0"/>
          </a:p>
        </p:txBody>
      </p:sp>
      <p:sp>
        <p:nvSpPr>
          <p:cNvPr id="17" name="TextBox 16"/>
          <p:cNvSpPr txBox="1"/>
          <p:nvPr/>
        </p:nvSpPr>
        <p:spPr>
          <a:xfrm>
            <a:off x="2525963" y="1203153"/>
            <a:ext cx="1267217" cy="400110"/>
          </a:xfrm>
          <a:prstGeom prst="rect">
            <a:avLst/>
          </a:prstGeom>
          <a:noFill/>
        </p:spPr>
        <p:txBody>
          <a:bodyPr wrap="square" rtlCol="0">
            <a:spAutoFit/>
          </a:bodyPr>
          <a:lstStyle/>
          <a:p>
            <a:r>
              <a:rPr lang="en-US" sz="2000" dirty="0" smtClean="0"/>
              <a:t>F.</a:t>
            </a:r>
            <a:endParaRPr lang="en-US" dirty="0"/>
          </a:p>
        </p:txBody>
      </p:sp>
      <p:sp>
        <p:nvSpPr>
          <p:cNvPr id="27" name="TextBox 26"/>
          <p:cNvSpPr txBox="1"/>
          <p:nvPr/>
        </p:nvSpPr>
        <p:spPr>
          <a:xfrm>
            <a:off x="630389" y="3887663"/>
            <a:ext cx="2951053" cy="923330"/>
          </a:xfrm>
          <a:prstGeom prst="rect">
            <a:avLst/>
          </a:prstGeom>
          <a:noFill/>
        </p:spPr>
        <p:txBody>
          <a:bodyPr wrap="square" rtlCol="0">
            <a:spAutoFit/>
          </a:bodyPr>
          <a:lstStyle/>
          <a:p>
            <a:r>
              <a:rPr lang="en-US" dirty="0" smtClean="0"/>
              <a:t>When the Transcription Factors bind to the upstream sequences of DNA…</a:t>
            </a:r>
          </a:p>
        </p:txBody>
      </p:sp>
      <p:grpSp>
        <p:nvGrpSpPr>
          <p:cNvPr id="5" name="Group 4"/>
          <p:cNvGrpSpPr/>
          <p:nvPr/>
        </p:nvGrpSpPr>
        <p:grpSpPr>
          <a:xfrm>
            <a:off x="4149658" y="3766283"/>
            <a:ext cx="1993845" cy="1220122"/>
            <a:chOff x="3157843" y="3699760"/>
            <a:chExt cx="2629182" cy="1220122"/>
          </a:xfrm>
        </p:grpSpPr>
        <p:sp>
          <p:nvSpPr>
            <p:cNvPr id="28" name="Freeform 27"/>
            <p:cNvSpPr/>
            <p:nvPr/>
          </p:nvSpPr>
          <p:spPr>
            <a:xfrm>
              <a:off x="3269293" y="4520487"/>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29" name="Freeform 28"/>
            <p:cNvSpPr/>
            <p:nvPr/>
          </p:nvSpPr>
          <p:spPr>
            <a:xfrm>
              <a:off x="3215075" y="4233360"/>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0" name="Freeform 29"/>
            <p:cNvSpPr/>
            <p:nvPr/>
          </p:nvSpPr>
          <p:spPr>
            <a:xfrm>
              <a:off x="3157843" y="3909846"/>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31" name="TextBox 30"/>
            <p:cNvSpPr txBox="1"/>
            <p:nvPr/>
          </p:nvSpPr>
          <p:spPr>
            <a:xfrm>
              <a:off x="3186452" y="3699760"/>
              <a:ext cx="1230257" cy="369332"/>
            </a:xfrm>
            <a:prstGeom prst="rect">
              <a:avLst/>
            </a:prstGeom>
            <a:noFill/>
          </p:spPr>
          <p:txBody>
            <a:bodyPr wrap="square" rtlCol="0">
              <a:spAutoFit/>
            </a:bodyPr>
            <a:lstStyle/>
            <a:p>
              <a:r>
                <a:rPr lang="en-US" dirty="0" smtClean="0"/>
                <a:t>mRNA</a:t>
              </a:r>
              <a:endParaRPr lang="en-US" dirty="0"/>
            </a:p>
          </p:txBody>
        </p:sp>
      </p:grpSp>
      <p:grpSp>
        <p:nvGrpSpPr>
          <p:cNvPr id="6" name="Group 5"/>
          <p:cNvGrpSpPr/>
          <p:nvPr/>
        </p:nvGrpSpPr>
        <p:grpSpPr>
          <a:xfrm>
            <a:off x="5920876" y="3587778"/>
            <a:ext cx="2743880" cy="1772077"/>
            <a:chOff x="5920876" y="3587778"/>
            <a:chExt cx="2743880" cy="1772077"/>
          </a:xfrm>
        </p:grpSpPr>
        <p:sp>
          <p:nvSpPr>
            <p:cNvPr id="35" name="Quad Arrow Callout 34"/>
            <p:cNvSpPr/>
            <p:nvPr/>
          </p:nvSpPr>
          <p:spPr>
            <a:xfrm rot="2665839">
              <a:off x="6706081" y="4155769"/>
              <a:ext cx="1598678" cy="1041476"/>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p:cNvSpPr txBox="1"/>
            <p:nvPr/>
          </p:nvSpPr>
          <p:spPr>
            <a:xfrm>
              <a:off x="6913558" y="3587778"/>
              <a:ext cx="1751198" cy="369332"/>
            </a:xfrm>
            <a:prstGeom prst="rect">
              <a:avLst/>
            </a:prstGeom>
            <a:noFill/>
          </p:spPr>
          <p:txBody>
            <a:bodyPr wrap="square" rtlCol="0">
              <a:spAutoFit/>
            </a:bodyPr>
            <a:lstStyle/>
            <a:p>
              <a:r>
                <a:rPr lang="en-US" dirty="0" smtClean="0"/>
                <a:t>Pepsinogen</a:t>
              </a:r>
              <a:endParaRPr lang="en-US" dirty="0"/>
            </a:p>
          </p:txBody>
        </p:sp>
        <p:sp>
          <p:nvSpPr>
            <p:cNvPr id="33" name="Right Arrow 32"/>
            <p:cNvSpPr/>
            <p:nvPr/>
          </p:nvSpPr>
          <p:spPr>
            <a:xfrm>
              <a:off x="5920876" y="4187571"/>
              <a:ext cx="692867" cy="323514"/>
            </a:xfrm>
            <a:prstGeom prst="rightArrow">
              <a:avLst/>
            </a:prstGeom>
            <a:gradFill>
              <a:gsLst>
                <a:gs pos="0">
                  <a:schemeClr val="accent4">
                    <a:lumMod val="75000"/>
                  </a:schemeClr>
                </a:gs>
                <a:gs pos="25000">
                  <a:srgbClr val="7030A0"/>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Quad Arrow Callout 33"/>
            <p:cNvSpPr/>
            <p:nvPr/>
          </p:nvSpPr>
          <p:spPr>
            <a:xfrm>
              <a:off x="6985927" y="4222071"/>
              <a:ext cx="1364428" cy="1137784"/>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6" name="TextBox 35"/>
          <p:cNvSpPr txBox="1"/>
          <p:nvPr/>
        </p:nvSpPr>
        <p:spPr>
          <a:xfrm>
            <a:off x="822607" y="3509546"/>
            <a:ext cx="2562447" cy="369332"/>
          </a:xfrm>
          <a:prstGeom prst="rect">
            <a:avLst/>
          </a:prstGeom>
          <a:noFill/>
        </p:spPr>
        <p:txBody>
          <a:bodyPr wrap="square" rtlCol="0">
            <a:spAutoFit/>
          </a:bodyPr>
          <a:lstStyle/>
          <a:p>
            <a:r>
              <a:rPr lang="en-US" b="1" dirty="0" smtClean="0"/>
              <a:t>What happens?</a:t>
            </a:r>
            <a:endParaRPr lang="en-US" b="1" dirty="0"/>
          </a:p>
        </p:txBody>
      </p:sp>
      <p:pic>
        <p:nvPicPr>
          <p:cNvPr id="38" name="Picture 37"/>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 t="34459" r="-275" b="49802"/>
          <a:stretch/>
        </p:blipFill>
        <p:spPr>
          <a:xfrm>
            <a:off x="1127342" y="2163676"/>
            <a:ext cx="5752720" cy="891541"/>
          </a:xfrm>
          <a:prstGeom prst="rect">
            <a:avLst/>
          </a:prstGeom>
        </p:spPr>
      </p:pic>
      <p:sp>
        <p:nvSpPr>
          <p:cNvPr id="41" name="TextBox 40"/>
          <p:cNvSpPr txBox="1"/>
          <p:nvPr/>
        </p:nvSpPr>
        <p:spPr>
          <a:xfrm>
            <a:off x="4171354" y="2977851"/>
            <a:ext cx="2279705" cy="369332"/>
          </a:xfrm>
          <a:prstGeom prst="rect">
            <a:avLst/>
          </a:prstGeom>
          <a:noFill/>
        </p:spPr>
        <p:txBody>
          <a:bodyPr wrap="square" rtlCol="0">
            <a:spAutoFit/>
          </a:bodyPr>
          <a:lstStyle/>
          <a:p>
            <a:r>
              <a:rPr lang="en-US" dirty="0" smtClean="0"/>
              <a:t>(for example, PEP5)</a:t>
            </a:r>
            <a:endParaRPr lang="en-US" dirty="0"/>
          </a:p>
        </p:txBody>
      </p:sp>
      <p:pic>
        <p:nvPicPr>
          <p:cNvPr id="42" name="Picture 4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 t="34459" r="-275" b="49802"/>
          <a:stretch/>
        </p:blipFill>
        <p:spPr>
          <a:xfrm>
            <a:off x="1167750" y="5129238"/>
            <a:ext cx="5752720" cy="891541"/>
          </a:xfrm>
          <a:prstGeom prst="rect">
            <a:avLst/>
          </a:prstGeom>
        </p:spPr>
      </p:pic>
      <p:sp>
        <p:nvSpPr>
          <p:cNvPr id="43" name="TextBox 42"/>
          <p:cNvSpPr txBox="1"/>
          <p:nvPr/>
        </p:nvSpPr>
        <p:spPr>
          <a:xfrm>
            <a:off x="6058985" y="5655405"/>
            <a:ext cx="2951053" cy="523220"/>
          </a:xfrm>
          <a:prstGeom prst="rect">
            <a:avLst/>
          </a:prstGeom>
          <a:noFill/>
        </p:spPr>
        <p:txBody>
          <a:bodyPr wrap="square" rtlCol="0">
            <a:spAutoFit/>
          </a:bodyPr>
          <a:lstStyle/>
          <a:p>
            <a:r>
              <a:rPr lang="en-US" dirty="0" smtClean="0"/>
              <a:t>The Gene is Turned </a:t>
            </a:r>
            <a:r>
              <a:rPr lang="en-US" sz="2800" b="1" u="sng" dirty="0" smtClean="0">
                <a:solidFill>
                  <a:srgbClr val="7030A0"/>
                </a:solidFill>
              </a:rPr>
              <a:t>ON</a:t>
            </a:r>
            <a:r>
              <a:rPr lang="en-US" dirty="0" smtClean="0"/>
              <a:t> !</a:t>
            </a:r>
          </a:p>
        </p:txBody>
      </p:sp>
      <p:sp>
        <p:nvSpPr>
          <p:cNvPr id="26" name="Rectangle 25"/>
          <p:cNvSpPr/>
          <p:nvPr/>
        </p:nvSpPr>
        <p:spPr>
          <a:xfrm>
            <a:off x="1648952" y="2456209"/>
            <a:ext cx="285109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Rectangle 36"/>
          <p:cNvSpPr/>
          <p:nvPr/>
        </p:nvSpPr>
        <p:spPr>
          <a:xfrm>
            <a:off x="1734025" y="5428113"/>
            <a:ext cx="285109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Oval 39"/>
          <p:cNvSpPr/>
          <p:nvPr/>
        </p:nvSpPr>
        <p:spPr>
          <a:xfrm>
            <a:off x="2433178" y="5022313"/>
            <a:ext cx="679939" cy="537984"/>
          </a:xfrm>
          <a:prstGeom prst="ellipse">
            <a:avLst/>
          </a:prstGeom>
          <a:solidFill>
            <a:srgbClr val="A1497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2868457" y="4782014"/>
            <a:ext cx="679939" cy="537984"/>
          </a:xfrm>
          <a:prstGeom prst="ellipse">
            <a:avLst/>
          </a:prstGeom>
          <a:solidFill>
            <a:srgbClr val="A1497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nvCxnSpPr>
        <p:spPr>
          <a:xfrm flipH="1">
            <a:off x="3357902" y="1118897"/>
            <a:ext cx="813452" cy="29013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7" name="Rectangle 6"/>
          <p:cNvSpPr/>
          <p:nvPr/>
        </p:nvSpPr>
        <p:spPr>
          <a:xfrm>
            <a:off x="103650" y="3450333"/>
            <a:ext cx="8962931" cy="29604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8338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7"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07090" y="1180028"/>
            <a:ext cx="5736910" cy="5664634"/>
          </a:xfrm>
          <a:prstGeom prst="rect">
            <a:avLst/>
          </a:prstGeom>
        </p:spPr>
      </p:pic>
      <p:sp>
        <p:nvSpPr>
          <p:cNvPr id="38" name="TextBox 37"/>
          <p:cNvSpPr txBox="1"/>
          <p:nvPr/>
        </p:nvSpPr>
        <p:spPr>
          <a:xfrm>
            <a:off x="333268" y="2320809"/>
            <a:ext cx="3482153" cy="2862322"/>
          </a:xfrm>
          <a:prstGeom prst="rect">
            <a:avLst/>
          </a:prstGeom>
          <a:noFill/>
        </p:spPr>
        <p:txBody>
          <a:bodyPr wrap="square" rtlCol="0">
            <a:spAutoFit/>
          </a:bodyPr>
          <a:lstStyle/>
          <a:p>
            <a:r>
              <a:rPr lang="en-US" sz="2000" dirty="0" smtClean="0"/>
              <a:t>This process of turning genes on and off is called </a:t>
            </a:r>
            <a:r>
              <a:rPr lang="en-US" sz="2000" b="1" dirty="0" smtClean="0"/>
              <a:t>genetic regulation or gene regulation</a:t>
            </a:r>
            <a:r>
              <a:rPr lang="en-US" sz="2000" dirty="0" smtClean="0"/>
              <a:t>.</a:t>
            </a:r>
          </a:p>
          <a:p>
            <a:endParaRPr lang="en-US" sz="2000" dirty="0"/>
          </a:p>
          <a:p>
            <a:r>
              <a:rPr lang="en-US" sz="2000" dirty="0" smtClean="0"/>
              <a:t>When </a:t>
            </a:r>
            <a:r>
              <a:rPr lang="en-US" sz="2000" dirty="0"/>
              <a:t>a gene is turned </a:t>
            </a:r>
            <a:r>
              <a:rPr lang="en-US" sz="2000" dirty="0" smtClean="0"/>
              <a:t>on inside the nucleus, </a:t>
            </a:r>
            <a:r>
              <a:rPr lang="en-US" sz="2000" dirty="0"/>
              <a:t>we often say the gene is being “expressed”. So you may also hear the term </a:t>
            </a:r>
            <a:r>
              <a:rPr lang="en-US" sz="2000" b="1" dirty="0" smtClean="0"/>
              <a:t>genetic expression</a:t>
            </a:r>
            <a:r>
              <a:rPr lang="en-US" sz="2000" dirty="0" smtClean="0"/>
              <a:t>.</a:t>
            </a:r>
            <a:endParaRPr lang="en-US" sz="2000" dirty="0"/>
          </a:p>
        </p:txBody>
      </p:sp>
      <p:sp>
        <p:nvSpPr>
          <p:cNvPr id="40" name="TextBox 39"/>
          <p:cNvSpPr txBox="1"/>
          <p:nvPr/>
        </p:nvSpPr>
        <p:spPr>
          <a:xfrm>
            <a:off x="5729444" y="1165603"/>
            <a:ext cx="3414556" cy="369332"/>
          </a:xfrm>
          <a:prstGeom prst="rect">
            <a:avLst/>
          </a:prstGeom>
          <a:noFill/>
        </p:spPr>
        <p:txBody>
          <a:bodyPr wrap="square" rtlCol="0">
            <a:spAutoFit/>
          </a:bodyPr>
          <a:lstStyle/>
          <a:p>
            <a:r>
              <a:rPr lang="en-US" b="1" dirty="0"/>
              <a:t>a</a:t>
            </a:r>
            <a:r>
              <a:rPr lang="en-US" b="1" dirty="0" smtClean="0"/>
              <a:t> gene still in the “off” position</a:t>
            </a:r>
          </a:p>
        </p:txBody>
      </p:sp>
      <p:sp>
        <p:nvSpPr>
          <p:cNvPr id="41" name="TextBox 40"/>
          <p:cNvSpPr txBox="1"/>
          <p:nvPr/>
        </p:nvSpPr>
        <p:spPr>
          <a:xfrm>
            <a:off x="5513058" y="4032547"/>
            <a:ext cx="1887347" cy="646331"/>
          </a:xfrm>
          <a:prstGeom prst="rect">
            <a:avLst/>
          </a:prstGeom>
          <a:noFill/>
        </p:spPr>
        <p:txBody>
          <a:bodyPr wrap="square" rtlCol="0">
            <a:spAutoFit/>
          </a:bodyPr>
          <a:lstStyle/>
          <a:p>
            <a:r>
              <a:rPr lang="en-US" b="1" dirty="0"/>
              <a:t>a</a:t>
            </a:r>
            <a:r>
              <a:rPr lang="en-US" b="1" dirty="0" smtClean="0"/>
              <a:t> gene now in the “on” position!</a:t>
            </a:r>
          </a:p>
        </p:txBody>
      </p:sp>
      <p:grpSp>
        <p:nvGrpSpPr>
          <p:cNvPr id="42" name="Group 41"/>
          <p:cNvGrpSpPr/>
          <p:nvPr/>
        </p:nvGrpSpPr>
        <p:grpSpPr>
          <a:xfrm>
            <a:off x="5886698" y="4692411"/>
            <a:ext cx="1869896" cy="1155056"/>
            <a:chOff x="3157843" y="3909846"/>
            <a:chExt cx="3216509" cy="1155056"/>
          </a:xfrm>
        </p:grpSpPr>
        <p:sp>
          <p:nvSpPr>
            <p:cNvPr id="43" name="Freeform 42"/>
            <p:cNvSpPr/>
            <p:nvPr/>
          </p:nvSpPr>
          <p:spPr>
            <a:xfrm>
              <a:off x="3269293" y="4520487"/>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4" name="Freeform 43"/>
            <p:cNvSpPr/>
            <p:nvPr/>
          </p:nvSpPr>
          <p:spPr>
            <a:xfrm>
              <a:off x="3215075" y="4233360"/>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5" name="Freeform 44"/>
            <p:cNvSpPr/>
            <p:nvPr/>
          </p:nvSpPr>
          <p:spPr>
            <a:xfrm>
              <a:off x="3157843" y="3909846"/>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6" name="TextBox 45"/>
            <p:cNvSpPr txBox="1"/>
            <p:nvPr/>
          </p:nvSpPr>
          <p:spPr>
            <a:xfrm>
              <a:off x="4732926" y="4695570"/>
              <a:ext cx="1641426" cy="369332"/>
            </a:xfrm>
            <a:prstGeom prst="rect">
              <a:avLst/>
            </a:prstGeom>
            <a:noFill/>
          </p:spPr>
          <p:txBody>
            <a:bodyPr wrap="square" rtlCol="0">
              <a:spAutoFit/>
            </a:bodyPr>
            <a:lstStyle/>
            <a:p>
              <a:r>
                <a:rPr lang="en-US" dirty="0" smtClean="0">
                  <a:solidFill>
                    <a:srgbClr val="20930D"/>
                  </a:solidFill>
                </a:rPr>
                <a:t>mRNA</a:t>
              </a:r>
              <a:endParaRPr lang="en-US" dirty="0">
                <a:solidFill>
                  <a:srgbClr val="20930D"/>
                </a:solidFill>
              </a:endParaRPr>
            </a:p>
          </p:txBody>
        </p:sp>
      </p:grpSp>
      <p:grpSp>
        <p:nvGrpSpPr>
          <p:cNvPr id="47" name="Group 46"/>
          <p:cNvGrpSpPr/>
          <p:nvPr/>
        </p:nvGrpSpPr>
        <p:grpSpPr>
          <a:xfrm>
            <a:off x="6802363" y="4220058"/>
            <a:ext cx="2147896" cy="1488440"/>
            <a:chOff x="5920876" y="3715167"/>
            <a:chExt cx="2546480" cy="1644688"/>
          </a:xfrm>
        </p:grpSpPr>
        <p:sp>
          <p:nvSpPr>
            <p:cNvPr id="48" name="Quad Arrow Callout 47"/>
            <p:cNvSpPr/>
            <p:nvPr/>
          </p:nvSpPr>
          <p:spPr>
            <a:xfrm rot="2665839">
              <a:off x="6706081" y="4155769"/>
              <a:ext cx="1598678" cy="1041476"/>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extBox 48"/>
            <p:cNvSpPr txBox="1"/>
            <p:nvPr/>
          </p:nvSpPr>
          <p:spPr>
            <a:xfrm>
              <a:off x="7121276" y="3715167"/>
              <a:ext cx="1346080" cy="369332"/>
            </a:xfrm>
            <a:prstGeom prst="rect">
              <a:avLst/>
            </a:prstGeom>
            <a:noFill/>
          </p:spPr>
          <p:txBody>
            <a:bodyPr wrap="square" rtlCol="0">
              <a:spAutoFit/>
            </a:bodyPr>
            <a:lstStyle/>
            <a:p>
              <a:r>
                <a:rPr lang="en-US" dirty="0" smtClean="0">
                  <a:solidFill>
                    <a:schemeClr val="accent4">
                      <a:lumMod val="50000"/>
                    </a:schemeClr>
                  </a:solidFill>
                </a:rPr>
                <a:t>Protein</a:t>
              </a:r>
              <a:endParaRPr lang="en-US" dirty="0">
                <a:solidFill>
                  <a:schemeClr val="accent4">
                    <a:lumMod val="50000"/>
                  </a:schemeClr>
                </a:solidFill>
              </a:endParaRPr>
            </a:p>
          </p:txBody>
        </p:sp>
        <p:sp>
          <p:nvSpPr>
            <p:cNvPr id="50" name="Right Arrow 49"/>
            <p:cNvSpPr/>
            <p:nvPr/>
          </p:nvSpPr>
          <p:spPr>
            <a:xfrm>
              <a:off x="5920876" y="4187571"/>
              <a:ext cx="692867" cy="323514"/>
            </a:xfrm>
            <a:prstGeom prst="rightArrow">
              <a:avLst/>
            </a:prstGeom>
            <a:gradFill>
              <a:gsLst>
                <a:gs pos="0">
                  <a:schemeClr val="accent4">
                    <a:lumMod val="75000"/>
                  </a:schemeClr>
                </a:gs>
                <a:gs pos="25000">
                  <a:srgbClr val="7030A0"/>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Quad Arrow Callout 50"/>
            <p:cNvSpPr/>
            <p:nvPr/>
          </p:nvSpPr>
          <p:spPr>
            <a:xfrm>
              <a:off x="6985927" y="4222071"/>
              <a:ext cx="1364428" cy="1137784"/>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Title 1"/>
          <p:cNvSpPr>
            <a:spLocks noGrp="1"/>
          </p:cNvSpPr>
          <p:nvPr>
            <p:ph type="title"/>
          </p:nvPr>
        </p:nvSpPr>
        <p:spPr>
          <a:xfrm>
            <a:off x="478317" y="163735"/>
            <a:ext cx="8229600" cy="830276"/>
          </a:xfrm>
        </p:spPr>
        <p:txBody>
          <a:bodyPr>
            <a:noAutofit/>
          </a:bodyPr>
          <a:lstStyle/>
          <a:p>
            <a:r>
              <a:rPr lang="en-US" sz="3200" dirty="0" smtClean="0"/>
              <a:t>Gene Regulation: How does the switch work?</a:t>
            </a:r>
            <a:endParaRPr lang="en-US" sz="1800" dirty="0"/>
          </a:p>
        </p:txBody>
      </p:sp>
      <p:sp>
        <p:nvSpPr>
          <p:cNvPr id="2" name="Rectangle 1"/>
          <p:cNvSpPr/>
          <p:nvPr/>
        </p:nvSpPr>
        <p:spPr>
          <a:xfrm>
            <a:off x="3951271" y="3421549"/>
            <a:ext cx="285109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676930" y="6137245"/>
            <a:ext cx="135661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568846" y="1732000"/>
            <a:ext cx="861934" cy="6441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574333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07090" y="1180028"/>
            <a:ext cx="5736910" cy="5664634"/>
          </a:xfrm>
          <a:prstGeom prst="rect">
            <a:avLst/>
          </a:prstGeom>
        </p:spPr>
      </p:pic>
      <p:sp>
        <p:nvSpPr>
          <p:cNvPr id="38" name="TextBox 37"/>
          <p:cNvSpPr txBox="1"/>
          <p:nvPr/>
        </p:nvSpPr>
        <p:spPr>
          <a:xfrm>
            <a:off x="347244" y="1831944"/>
            <a:ext cx="3505339" cy="4093428"/>
          </a:xfrm>
          <a:prstGeom prst="rect">
            <a:avLst/>
          </a:prstGeom>
          <a:noFill/>
        </p:spPr>
        <p:txBody>
          <a:bodyPr wrap="square" rtlCol="0">
            <a:spAutoFit/>
          </a:bodyPr>
          <a:lstStyle/>
          <a:p>
            <a:r>
              <a:rPr lang="en-US" sz="2000" b="1" dirty="0" smtClean="0"/>
              <a:t>Gene regulation </a:t>
            </a:r>
            <a:r>
              <a:rPr lang="en-US" sz="2000" dirty="0" smtClean="0"/>
              <a:t>is a complex process that geneticists and cell biologists are still working to understand. </a:t>
            </a:r>
          </a:p>
          <a:p>
            <a:endParaRPr lang="en-US" sz="2000" dirty="0"/>
          </a:p>
          <a:p>
            <a:r>
              <a:rPr lang="en-US" sz="2000" dirty="0"/>
              <a:t>Though the basic process is the same for all genes, the details—what transcription factors are needed, etc.—are very different in each case.</a:t>
            </a:r>
          </a:p>
          <a:p>
            <a:r>
              <a:rPr lang="en-US" sz="2000" dirty="0"/>
              <a:t>And we have 20,000 genes where we’d like to understand this process!</a:t>
            </a:r>
          </a:p>
        </p:txBody>
      </p:sp>
      <p:sp>
        <p:nvSpPr>
          <p:cNvPr id="40" name="TextBox 39"/>
          <p:cNvSpPr txBox="1"/>
          <p:nvPr/>
        </p:nvSpPr>
        <p:spPr>
          <a:xfrm>
            <a:off x="5729444" y="1165603"/>
            <a:ext cx="3414556" cy="369332"/>
          </a:xfrm>
          <a:prstGeom prst="rect">
            <a:avLst/>
          </a:prstGeom>
          <a:noFill/>
        </p:spPr>
        <p:txBody>
          <a:bodyPr wrap="square" rtlCol="0">
            <a:spAutoFit/>
          </a:bodyPr>
          <a:lstStyle/>
          <a:p>
            <a:r>
              <a:rPr lang="en-US" b="1" dirty="0"/>
              <a:t>a</a:t>
            </a:r>
            <a:r>
              <a:rPr lang="en-US" b="1" dirty="0" smtClean="0"/>
              <a:t> gene still in the “off” position</a:t>
            </a:r>
          </a:p>
        </p:txBody>
      </p:sp>
      <p:sp>
        <p:nvSpPr>
          <p:cNvPr id="41" name="TextBox 40"/>
          <p:cNvSpPr txBox="1"/>
          <p:nvPr/>
        </p:nvSpPr>
        <p:spPr>
          <a:xfrm>
            <a:off x="5513058" y="4032547"/>
            <a:ext cx="1887347" cy="646331"/>
          </a:xfrm>
          <a:prstGeom prst="rect">
            <a:avLst/>
          </a:prstGeom>
          <a:noFill/>
        </p:spPr>
        <p:txBody>
          <a:bodyPr wrap="square" rtlCol="0">
            <a:spAutoFit/>
          </a:bodyPr>
          <a:lstStyle/>
          <a:p>
            <a:r>
              <a:rPr lang="en-US" b="1" dirty="0"/>
              <a:t>a</a:t>
            </a:r>
            <a:r>
              <a:rPr lang="en-US" b="1" dirty="0" smtClean="0"/>
              <a:t> gene now in the “on” position!</a:t>
            </a:r>
          </a:p>
        </p:txBody>
      </p:sp>
      <p:grpSp>
        <p:nvGrpSpPr>
          <p:cNvPr id="42" name="Group 41"/>
          <p:cNvGrpSpPr/>
          <p:nvPr/>
        </p:nvGrpSpPr>
        <p:grpSpPr>
          <a:xfrm>
            <a:off x="5886698" y="4692411"/>
            <a:ext cx="1869896" cy="1155056"/>
            <a:chOff x="3157843" y="3909846"/>
            <a:chExt cx="3216509" cy="1155056"/>
          </a:xfrm>
        </p:grpSpPr>
        <p:sp>
          <p:nvSpPr>
            <p:cNvPr id="43" name="Freeform 42"/>
            <p:cNvSpPr/>
            <p:nvPr/>
          </p:nvSpPr>
          <p:spPr>
            <a:xfrm>
              <a:off x="3269293" y="4520487"/>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4" name="Freeform 43"/>
            <p:cNvSpPr/>
            <p:nvPr/>
          </p:nvSpPr>
          <p:spPr>
            <a:xfrm>
              <a:off x="3215075" y="4233360"/>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5" name="Freeform 44"/>
            <p:cNvSpPr/>
            <p:nvPr/>
          </p:nvSpPr>
          <p:spPr>
            <a:xfrm>
              <a:off x="3157843" y="3909846"/>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6" name="TextBox 45"/>
            <p:cNvSpPr txBox="1"/>
            <p:nvPr/>
          </p:nvSpPr>
          <p:spPr>
            <a:xfrm>
              <a:off x="4732926" y="4695570"/>
              <a:ext cx="1641426" cy="369332"/>
            </a:xfrm>
            <a:prstGeom prst="rect">
              <a:avLst/>
            </a:prstGeom>
            <a:noFill/>
          </p:spPr>
          <p:txBody>
            <a:bodyPr wrap="square" rtlCol="0">
              <a:spAutoFit/>
            </a:bodyPr>
            <a:lstStyle/>
            <a:p>
              <a:r>
                <a:rPr lang="en-US" dirty="0" smtClean="0">
                  <a:solidFill>
                    <a:srgbClr val="20930D"/>
                  </a:solidFill>
                </a:rPr>
                <a:t>mRNA</a:t>
              </a:r>
              <a:endParaRPr lang="en-US" dirty="0">
                <a:solidFill>
                  <a:srgbClr val="20930D"/>
                </a:solidFill>
              </a:endParaRPr>
            </a:p>
          </p:txBody>
        </p:sp>
      </p:grpSp>
      <p:grpSp>
        <p:nvGrpSpPr>
          <p:cNvPr id="47" name="Group 46"/>
          <p:cNvGrpSpPr/>
          <p:nvPr/>
        </p:nvGrpSpPr>
        <p:grpSpPr>
          <a:xfrm>
            <a:off x="6802363" y="4220058"/>
            <a:ext cx="2147896" cy="1488440"/>
            <a:chOff x="5920876" y="3715167"/>
            <a:chExt cx="2546480" cy="1644688"/>
          </a:xfrm>
        </p:grpSpPr>
        <p:sp>
          <p:nvSpPr>
            <p:cNvPr id="48" name="Quad Arrow Callout 47"/>
            <p:cNvSpPr/>
            <p:nvPr/>
          </p:nvSpPr>
          <p:spPr>
            <a:xfrm rot="2665839">
              <a:off x="6706081" y="4155769"/>
              <a:ext cx="1598678" cy="1041476"/>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extBox 48"/>
            <p:cNvSpPr txBox="1"/>
            <p:nvPr/>
          </p:nvSpPr>
          <p:spPr>
            <a:xfrm>
              <a:off x="7121276" y="3715167"/>
              <a:ext cx="1346080" cy="369332"/>
            </a:xfrm>
            <a:prstGeom prst="rect">
              <a:avLst/>
            </a:prstGeom>
            <a:noFill/>
          </p:spPr>
          <p:txBody>
            <a:bodyPr wrap="square" rtlCol="0">
              <a:spAutoFit/>
            </a:bodyPr>
            <a:lstStyle/>
            <a:p>
              <a:r>
                <a:rPr lang="en-US" dirty="0" smtClean="0">
                  <a:solidFill>
                    <a:schemeClr val="accent4">
                      <a:lumMod val="50000"/>
                    </a:schemeClr>
                  </a:solidFill>
                </a:rPr>
                <a:t>Protein</a:t>
              </a:r>
              <a:endParaRPr lang="en-US" dirty="0">
                <a:solidFill>
                  <a:schemeClr val="accent4">
                    <a:lumMod val="50000"/>
                  </a:schemeClr>
                </a:solidFill>
              </a:endParaRPr>
            </a:p>
          </p:txBody>
        </p:sp>
        <p:sp>
          <p:nvSpPr>
            <p:cNvPr id="50" name="Right Arrow 49"/>
            <p:cNvSpPr/>
            <p:nvPr/>
          </p:nvSpPr>
          <p:spPr>
            <a:xfrm>
              <a:off x="5920876" y="4187571"/>
              <a:ext cx="692867" cy="323514"/>
            </a:xfrm>
            <a:prstGeom prst="rightArrow">
              <a:avLst/>
            </a:prstGeom>
            <a:gradFill>
              <a:gsLst>
                <a:gs pos="0">
                  <a:schemeClr val="accent4">
                    <a:lumMod val="75000"/>
                  </a:schemeClr>
                </a:gs>
                <a:gs pos="25000">
                  <a:srgbClr val="7030A0"/>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Quad Arrow Callout 50"/>
            <p:cNvSpPr/>
            <p:nvPr/>
          </p:nvSpPr>
          <p:spPr>
            <a:xfrm>
              <a:off x="6985927" y="4222071"/>
              <a:ext cx="1364428" cy="1137784"/>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Title 1"/>
          <p:cNvSpPr>
            <a:spLocks noGrp="1"/>
          </p:cNvSpPr>
          <p:nvPr>
            <p:ph type="title"/>
          </p:nvPr>
        </p:nvSpPr>
        <p:spPr>
          <a:xfrm>
            <a:off x="478317" y="163735"/>
            <a:ext cx="8229600" cy="830276"/>
          </a:xfrm>
        </p:spPr>
        <p:txBody>
          <a:bodyPr>
            <a:noAutofit/>
          </a:bodyPr>
          <a:lstStyle/>
          <a:p>
            <a:r>
              <a:rPr lang="en-US" sz="3200" dirty="0" smtClean="0"/>
              <a:t>Gene Regulation: How does the switch work?</a:t>
            </a:r>
            <a:endParaRPr lang="en-US" sz="1800" dirty="0"/>
          </a:p>
        </p:txBody>
      </p:sp>
      <p:sp>
        <p:nvSpPr>
          <p:cNvPr id="2" name="Rectangle 1"/>
          <p:cNvSpPr/>
          <p:nvPr/>
        </p:nvSpPr>
        <p:spPr>
          <a:xfrm>
            <a:off x="3951271" y="3421549"/>
            <a:ext cx="285109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676930" y="6137245"/>
            <a:ext cx="135661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568846" y="1732000"/>
            <a:ext cx="861934" cy="6441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3196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849745" y="534480"/>
            <a:ext cx="7647710" cy="5416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Let’s review a couple of ideas before we move on.</a:t>
            </a:r>
          </a:p>
          <a:p>
            <a:pPr>
              <a:spcBef>
                <a:spcPct val="0"/>
              </a:spcBef>
              <a:buNone/>
              <a:defRPr/>
            </a:pPr>
            <a:endParaRPr lang="en-US" altLang="en-US" sz="2800" dirty="0">
              <a:latin typeface="Arial" panose="020B0604020202020204" pitchFamily="34" charset="0"/>
              <a:cs typeface="Arial" panose="020B0604020202020204" pitchFamily="34" charset="0"/>
            </a:endParaRPr>
          </a:p>
          <a:p>
            <a:pPr marL="342900" indent="-342900">
              <a:spcBef>
                <a:spcPct val="0"/>
              </a:spcBef>
              <a:spcAft>
                <a:spcPts val="1200"/>
              </a:spcAft>
              <a:defRPr/>
            </a:pPr>
            <a:r>
              <a:rPr lang="en-US" altLang="en-US" sz="2400" dirty="0" smtClean="0">
                <a:latin typeface="Arial" panose="020B0604020202020204" pitchFamily="34" charset="0"/>
                <a:cs typeface="Arial" panose="020B0604020202020204" pitchFamily="34" charset="0"/>
              </a:rPr>
              <a:t>As we’ve learned, cells are different from one another NOT because they have different DNA; </a:t>
            </a:r>
            <a:r>
              <a:rPr lang="en-US" altLang="en-US" sz="2400" dirty="0">
                <a:latin typeface="Arial" panose="020B0604020202020204" pitchFamily="34" charset="0"/>
                <a:cs typeface="Arial" panose="020B0604020202020204" pitchFamily="34" charset="0"/>
              </a:rPr>
              <a:t>a</a:t>
            </a:r>
            <a:r>
              <a:rPr lang="en-US" altLang="en-US" sz="2400" dirty="0" smtClean="0">
                <a:latin typeface="Arial" panose="020B0604020202020204" pitchFamily="34" charset="0"/>
                <a:cs typeface="Arial" panose="020B0604020202020204" pitchFamily="34" charset="0"/>
              </a:rPr>
              <a:t>ll cells in the organism have the </a:t>
            </a:r>
            <a:r>
              <a:rPr lang="en-US" altLang="en-US" sz="2400" u="sng" dirty="0" smtClean="0">
                <a:latin typeface="Arial" panose="020B0604020202020204" pitchFamily="34" charset="0"/>
                <a:cs typeface="Arial" panose="020B0604020202020204" pitchFamily="34" charset="0"/>
              </a:rPr>
              <a:t>same</a:t>
            </a:r>
            <a:r>
              <a:rPr lang="en-US" altLang="en-US" sz="2400" dirty="0" smtClean="0">
                <a:latin typeface="Arial" panose="020B0604020202020204" pitchFamily="34" charset="0"/>
                <a:cs typeface="Arial" panose="020B0604020202020204" pitchFamily="34" charset="0"/>
              </a:rPr>
              <a:t> DNA.</a:t>
            </a:r>
          </a:p>
          <a:p>
            <a:pPr marL="342900" indent="-342900">
              <a:spcBef>
                <a:spcPct val="0"/>
              </a:spcBef>
              <a:defRPr/>
            </a:pPr>
            <a:r>
              <a:rPr lang="en-US" altLang="en-US" sz="2400" dirty="0" smtClean="0">
                <a:latin typeface="Arial" panose="020B0604020202020204" pitchFamily="34" charset="0"/>
                <a:cs typeface="Arial" panose="020B0604020202020204" pitchFamily="34" charset="0"/>
              </a:rPr>
              <a:t>Instead, </a:t>
            </a:r>
            <a:r>
              <a:rPr lang="en-US" altLang="en-US" sz="2400" u="sng" dirty="0" smtClean="0">
                <a:latin typeface="Arial" panose="020B0604020202020204" pitchFamily="34" charset="0"/>
                <a:cs typeface="Arial" panose="020B0604020202020204" pitchFamily="34" charset="0"/>
              </a:rPr>
              <a:t>genes inside each cell are turned on and off</a:t>
            </a:r>
            <a:r>
              <a:rPr lang="en-US" altLang="en-US" sz="2400" dirty="0" smtClean="0">
                <a:latin typeface="Arial" panose="020B0604020202020204" pitchFamily="34" charset="0"/>
                <a:cs typeface="Arial" panose="020B0604020202020204" pitchFamily="34" charset="0"/>
              </a:rPr>
              <a:t> in specific ways and these switches are controlled by proteins inside the cell.</a:t>
            </a:r>
          </a:p>
          <a:p>
            <a:pPr>
              <a:spcBef>
                <a:spcPct val="0"/>
              </a:spcBef>
              <a:buNone/>
              <a:defRPr/>
            </a:pPr>
            <a:endParaRPr lang="en-US" altLang="en-US" sz="2800" dirty="0">
              <a:latin typeface="Arial" panose="020B0604020202020204" pitchFamily="34" charset="0"/>
              <a:cs typeface="Arial" panose="020B0604020202020204" pitchFamily="34" charset="0"/>
            </a:endParaRPr>
          </a:p>
          <a:p>
            <a:pPr>
              <a:spcBef>
                <a:spcPct val="0"/>
              </a:spcBef>
              <a:buNone/>
              <a:defRPr/>
            </a:pPr>
            <a:r>
              <a:rPr lang="en-US" altLang="en-US" sz="2800" dirty="0" smtClean="0">
                <a:latin typeface="Arial" panose="020B0604020202020204" pitchFamily="34" charset="0"/>
                <a:cs typeface="Arial" panose="020B0604020202020204" pitchFamily="34" charset="0"/>
              </a:rPr>
              <a:t>Is there anything else we’ve learned that we need to add?</a:t>
            </a:r>
          </a:p>
          <a:p>
            <a:pPr>
              <a:spcBef>
                <a:spcPct val="0"/>
              </a:spcBef>
              <a:buNone/>
              <a:defRPr/>
            </a:pPr>
            <a:endParaRPr lang="en-US" altLang="en-US" sz="2800" dirty="0" smtClean="0">
              <a:latin typeface="Arial" panose="020B0604020202020204" pitchFamily="34" charset="0"/>
              <a:cs typeface="Arial" panose="020B0604020202020204" pitchFamily="34" charset="0"/>
            </a:endParaRPr>
          </a:p>
          <a:p>
            <a:pPr>
              <a:spcBef>
                <a:spcPct val="0"/>
              </a:spcBef>
              <a:buNone/>
              <a:defRPr/>
            </a:pPr>
            <a:r>
              <a:rPr lang="en-US" altLang="en-US" sz="2800" dirty="0" smtClean="0">
                <a:solidFill>
                  <a:srgbClr val="376092"/>
                </a:solidFill>
                <a:latin typeface="Arial" panose="020B0604020202020204" pitchFamily="34" charset="0"/>
                <a:cs typeface="Arial" panose="020B0604020202020204" pitchFamily="34" charset="0"/>
              </a:rPr>
              <a:t>Let’s record these ideas on our class model.</a:t>
            </a:r>
          </a:p>
        </p:txBody>
      </p:sp>
    </p:spTree>
    <p:extLst>
      <p:ext uri="{BB962C8B-B14F-4D97-AF65-F5344CB8AC3E}">
        <p14:creationId xmlns:p14="http://schemas.microsoft.com/office/powerpoint/2010/main" val="63096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07090" y="1180028"/>
            <a:ext cx="5736910" cy="5664634"/>
          </a:xfrm>
          <a:prstGeom prst="rect">
            <a:avLst/>
          </a:prstGeom>
        </p:spPr>
      </p:pic>
      <p:sp>
        <p:nvSpPr>
          <p:cNvPr id="38" name="TextBox 37"/>
          <p:cNvSpPr txBox="1"/>
          <p:nvPr/>
        </p:nvSpPr>
        <p:spPr>
          <a:xfrm>
            <a:off x="390253" y="2039450"/>
            <a:ext cx="4251916" cy="954107"/>
          </a:xfrm>
          <a:prstGeom prst="rect">
            <a:avLst/>
          </a:prstGeom>
          <a:noFill/>
        </p:spPr>
        <p:txBody>
          <a:bodyPr wrap="square" rtlCol="0">
            <a:spAutoFit/>
          </a:bodyPr>
          <a:lstStyle/>
          <a:p>
            <a:r>
              <a:rPr lang="en-US" sz="2800" dirty="0" smtClean="0"/>
              <a:t>OK, so what questions might we have about this?</a:t>
            </a:r>
          </a:p>
        </p:txBody>
      </p:sp>
      <p:sp>
        <p:nvSpPr>
          <p:cNvPr id="40" name="TextBox 39"/>
          <p:cNvSpPr txBox="1"/>
          <p:nvPr/>
        </p:nvSpPr>
        <p:spPr>
          <a:xfrm>
            <a:off x="5729444" y="1165603"/>
            <a:ext cx="3414556" cy="369332"/>
          </a:xfrm>
          <a:prstGeom prst="rect">
            <a:avLst/>
          </a:prstGeom>
          <a:noFill/>
        </p:spPr>
        <p:txBody>
          <a:bodyPr wrap="square" rtlCol="0">
            <a:spAutoFit/>
          </a:bodyPr>
          <a:lstStyle/>
          <a:p>
            <a:r>
              <a:rPr lang="en-US" b="1" dirty="0"/>
              <a:t>a</a:t>
            </a:r>
            <a:r>
              <a:rPr lang="en-US" b="1" dirty="0" smtClean="0"/>
              <a:t> gene still in the “off” position</a:t>
            </a:r>
          </a:p>
        </p:txBody>
      </p:sp>
      <p:sp>
        <p:nvSpPr>
          <p:cNvPr id="41" name="TextBox 40"/>
          <p:cNvSpPr txBox="1"/>
          <p:nvPr/>
        </p:nvSpPr>
        <p:spPr>
          <a:xfrm>
            <a:off x="5513058" y="4032547"/>
            <a:ext cx="1887347" cy="646331"/>
          </a:xfrm>
          <a:prstGeom prst="rect">
            <a:avLst/>
          </a:prstGeom>
          <a:noFill/>
        </p:spPr>
        <p:txBody>
          <a:bodyPr wrap="square" rtlCol="0">
            <a:spAutoFit/>
          </a:bodyPr>
          <a:lstStyle/>
          <a:p>
            <a:r>
              <a:rPr lang="en-US" b="1" dirty="0"/>
              <a:t>a</a:t>
            </a:r>
            <a:r>
              <a:rPr lang="en-US" b="1" dirty="0" smtClean="0"/>
              <a:t> gene now in the “on” position!</a:t>
            </a:r>
          </a:p>
        </p:txBody>
      </p:sp>
      <p:grpSp>
        <p:nvGrpSpPr>
          <p:cNvPr id="42" name="Group 41"/>
          <p:cNvGrpSpPr/>
          <p:nvPr/>
        </p:nvGrpSpPr>
        <p:grpSpPr>
          <a:xfrm>
            <a:off x="5886698" y="4692411"/>
            <a:ext cx="1869896" cy="1155056"/>
            <a:chOff x="3157843" y="3909846"/>
            <a:chExt cx="3216509" cy="1155056"/>
          </a:xfrm>
        </p:grpSpPr>
        <p:sp>
          <p:nvSpPr>
            <p:cNvPr id="43" name="Freeform 42"/>
            <p:cNvSpPr/>
            <p:nvPr/>
          </p:nvSpPr>
          <p:spPr>
            <a:xfrm>
              <a:off x="3269293" y="4520487"/>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4" name="Freeform 43"/>
            <p:cNvSpPr/>
            <p:nvPr/>
          </p:nvSpPr>
          <p:spPr>
            <a:xfrm>
              <a:off x="3215075" y="4233360"/>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5" name="Freeform 44"/>
            <p:cNvSpPr/>
            <p:nvPr/>
          </p:nvSpPr>
          <p:spPr>
            <a:xfrm>
              <a:off x="3157843" y="3909846"/>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46" name="TextBox 45"/>
            <p:cNvSpPr txBox="1"/>
            <p:nvPr/>
          </p:nvSpPr>
          <p:spPr>
            <a:xfrm>
              <a:off x="4732926" y="4695570"/>
              <a:ext cx="1641426" cy="369332"/>
            </a:xfrm>
            <a:prstGeom prst="rect">
              <a:avLst/>
            </a:prstGeom>
            <a:noFill/>
          </p:spPr>
          <p:txBody>
            <a:bodyPr wrap="square" rtlCol="0">
              <a:spAutoFit/>
            </a:bodyPr>
            <a:lstStyle/>
            <a:p>
              <a:r>
                <a:rPr lang="en-US" dirty="0" smtClean="0">
                  <a:solidFill>
                    <a:srgbClr val="20930D"/>
                  </a:solidFill>
                </a:rPr>
                <a:t>mRNA</a:t>
              </a:r>
              <a:endParaRPr lang="en-US" dirty="0">
                <a:solidFill>
                  <a:srgbClr val="20930D"/>
                </a:solidFill>
              </a:endParaRPr>
            </a:p>
          </p:txBody>
        </p:sp>
      </p:grpSp>
      <p:grpSp>
        <p:nvGrpSpPr>
          <p:cNvPr id="47" name="Group 46"/>
          <p:cNvGrpSpPr/>
          <p:nvPr/>
        </p:nvGrpSpPr>
        <p:grpSpPr>
          <a:xfrm>
            <a:off x="6802363" y="4220058"/>
            <a:ext cx="2147896" cy="1488440"/>
            <a:chOff x="5920876" y="3715167"/>
            <a:chExt cx="2546480" cy="1644688"/>
          </a:xfrm>
        </p:grpSpPr>
        <p:sp>
          <p:nvSpPr>
            <p:cNvPr id="48" name="Quad Arrow Callout 47"/>
            <p:cNvSpPr/>
            <p:nvPr/>
          </p:nvSpPr>
          <p:spPr>
            <a:xfrm rot="2665839">
              <a:off x="6706081" y="4155769"/>
              <a:ext cx="1598678" cy="1041476"/>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extBox 48"/>
            <p:cNvSpPr txBox="1"/>
            <p:nvPr/>
          </p:nvSpPr>
          <p:spPr>
            <a:xfrm>
              <a:off x="7121276" y="3715167"/>
              <a:ext cx="1346080" cy="369332"/>
            </a:xfrm>
            <a:prstGeom prst="rect">
              <a:avLst/>
            </a:prstGeom>
            <a:noFill/>
          </p:spPr>
          <p:txBody>
            <a:bodyPr wrap="square" rtlCol="0">
              <a:spAutoFit/>
            </a:bodyPr>
            <a:lstStyle/>
            <a:p>
              <a:r>
                <a:rPr lang="en-US" dirty="0" smtClean="0">
                  <a:solidFill>
                    <a:schemeClr val="accent4">
                      <a:lumMod val="50000"/>
                    </a:schemeClr>
                  </a:solidFill>
                </a:rPr>
                <a:t>Protein</a:t>
              </a:r>
              <a:endParaRPr lang="en-US" dirty="0">
                <a:solidFill>
                  <a:schemeClr val="accent4">
                    <a:lumMod val="50000"/>
                  </a:schemeClr>
                </a:solidFill>
              </a:endParaRPr>
            </a:p>
          </p:txBody>
        </p:sp>
        <p:sp>
          <p:nvSpPr>
            <p:cNvPr id="50" name="Right Arrow 49"/>
            <p:cNvSpPr/>
            <p:nvPr/>
          </p:nvSpPr>
          <p:spPr>
            <a:xfrm>
              <a:off x="5920876" y="4187571"/>
              <a:ext cx="692867" cy="323514"/>
            </a:xfrm>
            <a:prstGeom prst="rightArrow">
              <a:avLst/>
            </a:prstGeom>
            <a:gradFill>
              <a:gsLst>
                <a:gs pos="0">
                  <a:schemeClr val="accent4">
                    <a:lumMod val="75000"/>
                  </a:schemeClr>
                </a:gs>
                <a:gs pos="25000">
                  <a:srgbClr val="7030A0"/>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Quad Arrow Callout 50"/>
            <p:cNvSpPr/>
            <p:nvPr/>
          </p:nvSpPr>
          <p:spPr>
            <a:xfrm>
              <a:off x="6985927" y="4222071"/>
              <a:ext cx="1364428" cy="1137784"/>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9" name="Title 1"/>
          <p:cNvSpPr>
            <a:spLocks noGrp="1"/>
          </p:cNvSpPr>
          <p:nvPr>
            <p:ph type="title"/>
          </p:nvPr>
        </p:nvSpPr>
        <p:spPr>
          <a:xfrm>
            <a:off x="478317" y="163735"/>
            <a:ext cx="8229600" cy="830276"/>
          </a:xfrm>
        </p:spPr>
        <p:txBody>
          <a:bodyPr>
            <a:noAutofit/>
          </a:bodyPr>
          <a:lstStyle/>
          <a:p>
            <a:r>
              <a:rPr lang="en-US" sz="3200" dirty="0" smtClean="0"/>
              <a:t>Gene Regulation: How does the switch work?</a:t>
            </a:r>
            <a:endParaRPr lang="en-US" sz="1800" dirty="0"/>
          </a:p>
        </p:txBody>
      </p:sp>
      <p:sp>
        <p:nvSpPr>
          <p:cNvPr id="2" name="Rectangle 1"/>
          <p:cNvSpPr/>
          <p:nvPr/>
        </p:nvSpPr>
        <p:spPr>
          <a:xfrm>
            <a:off x="3951271" y="3421549"/>
            <a:ext cx="285109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676930" y="6137245"/>
            <a:ext cx="1356611" cy="54733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568846" y="1732000"/>
            <a:ext cx="861934" cy="6441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337639" y="3554976"/>
            <a:ext cx="3981754" cy="2616101"/>
          </a:xfrm>
          <a:prstGeom prst="rect">
            <a:avLst/>
          </a:prstGeom>
          <a:noFill/>
        </p:spPr>
        <p:txBody>
          <a:bodyPr wrap="square" rtlCol="0">
            <a:spAutoFit/>
          </a:bodyPr>
          <a:lstStyle/>
          <a:p>
            <a:r>
              <a:rPr lang="en-US" sz="2800" dirty="0" smtClean="0"/>
              <a:t>Turns out the binding proteins </a:t>
            </a:r>
            <a:r>
              <a:rPr lang="en-US" sz="2400" dirty="0" smtClean="0"/>
              <a:t>(labeled “transcription factors”) </a:t>
            </a:r>
            <a:r>
              <a:rPr lang="en-US" sz="2800" dirty="0" smtClean="0"/>
              <a:t>represent the last step in some kind of signal from the environment.</a:t>
            </a:r>
          </a:p>
        </p:txBody>
      </p:sp>
    </p:spTree>
    <p:extLst>
      <p:ext uri="{BB962C8B-B14F-4D97-AF65-F5344CB8AC3E}">
        <p14:creationId xmlns:p14="http://schemas.microsoft.com/office/powerpoint/2010/main" val="146581737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1071356" y="938583"/>
            <a:ext cx="7529894" cy="5693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latin typeface="Arial" panose="020B0604020202020204" pitchFamily="34" charset="0"/>
                <a:cs typeface="Arial" panose="020B0604020202020204" pitchFamily="34" charset="0"/>
              </a:rPr>
              <a:t>This idea—that our cells are controlled not only by genes, but also somehow by their environment—is a </a:t>
            </a:r>
            <a:r>
              <a:rPr lang="en-US" altLang="en-US" sz="2800" u="sng" dirty="0" smtClean="0">
                <a:latin typeface="Arial" panose="020B0604020202020204" pitchFamily="34" charset="0"/>
                <a:cs typeface="Arial" panose="020B0604020202020204" pitchFamily="34" charset="0"/>
              </a:rPr>
              <a:t>central idea</a:t>
            </a:r>
            <a:r>
              <a:rPr lang="en-US" altLang="en-US" sz="2800" dirty="0" smtClean="0">
                <a:latin typeface="Arial" panose="020B0604020202020204" pitchFamily="34" charset="0"/>
                <a:cs typeface="Arial" panose="020B0604020202020204" pitchFamily="34" charset="0"/>
              </a:rPr>
              <a:t> in genetics.</a:t>
            </a:r>
          </a:p>
          <a:p>
            <a:pPr>
              <a:spcBef>
                <a:spcPct val="0"/>
              </a:spcBef>
              <a:buNone/>
              <a:defRPr/>
            </a:pPr>
            <a:endParaRPr lang="en-US" altLang="en-US" sz="2800" dirty="0">
              <a:latin typeface="Arial" panose="020B0604020202020204" pitchFamily="34" charset="0"/>
              <a:cs typeface="Arial" panose="020B0604020202020204" pitchFamily="34" charset="0"/>
            </a:endParaRPr>
          </a:p>
          <a:p>
            <a:pPr>
              <a:spcBef>
                <a:spcPct val="0"/>
              </a:spcBef>
              <a:buNone/>
              <a:defRPr/>
            </a:pPr>
            <a:r>
              <a:rPr lang="en-US" altLang="en-US" sz="2800" dirty="0" smtClean="0">
                <a:solidFill>
                  <a:srgbClr val="376092"/>
                </a:solidFill>
                <a:latin typeface="Arial" panose="020B0604020202020204" pitchFamily="34" charset="0"/>
                <a:cs typeface="Arial" panose="020B0604020202020204" pitchFamily="34" charset="0"/>
              </a:rPr>
              <a:t>Have you ever heard the term </a:t>
            </a:r>
            <a:r>
              <a:rPr lang="en-US" altLang="en-US" sz="2800" u="sng" dirty="0" smtClean="0">
                <a:solidFill>
                  <a:srgbClr val="376092"/>
                </a:solidFill>
                <a:latin typeface="Arial" panose="020B0604020202020204" pitchFamily="34" charset="0"/>
                <a:cs typeface="Arial" panose="020B0604020202020204" pitchFamily="34" charset="0"/>
              </a:rPr>
              <a:t>nature versus nurture</a:t>
            </a:r>
            <a:r>
              <a:rPr lang="en-US" altLang="en-US" sz="2800" dirty="0" smtClean="0">
                <a:solidFill>
                  <a:srgbClr val="376092"/>
                </a:solidFill>
                <a:latin typeface="Arial" panose="020B0604020202020204" pitchFamily="34" charset="0"/>
                <a:cs typeface="Arial" panose="020B0604020202020204" pitchFamily="34" charset="0"/>
              </a:rPr>
              <a:t>? What does that phrase mean to you?</a:t>
            </a:r>
          </a:p>
          <a:p>
            <a:pPr>
              <a:spcBef>
                <a:spcPct val="0"/>
              </a:spcBef>
              <a:buNone/>
              <a:defRPr/>
            </a:pPr>
            <a:endParaRPr lang="en-US" altLang="en-US" sz="2800" dirty="0">
              <a:solidFill>
                <a:srgbClr val="376092"/>
              </a:solidFill>
              <a:latin typeface="Arial" panose="020B0604020202020204" pitchFamily="34" charset="0"/>
              <a:cs typeface="Arial" panose="020B0604020202020204" pitchFamily="34" charset="0"/>
            </a:endParaRPr>
          </a:p>
          <a:p>
            <a:pPr>
              <a:spcBef>
                <a:spcPct val="0"/>
              </a:spcBef>
              <a:buNone/>
              <a:defRPr/>
            </a:pPr>
            <a:r>
              <a:rPr lang="en-US" altLang="en-US" sz="2800" dirty="0" smtClean="0">
                <a:latin typeface="Arial" panose="020B0604020202020204" pitchFamily="34" charset="0"/>
                <a:cs typeface="Arial" panose="020B0604020202020204" pitchFamily="34" charset="0"/>
              </a:rPr>
              <a:t>What might it mean in the case of gene regulation?</a:t>
            </a:r>
          </a:p>
          <a:p>
            <a:pPr>
              <a:spcBef>
                <a:spcPct val="0"/>
              </a:spcBef>
              <a:buNone/>
              <a:defRPr/>
            </a:pPr>
            <a:endParaRPr lang="en-US" altLang="en-US" sz="2800" dirty="0">
              <a:latin typeface="Arial" panose="020B0604020202020204" pitchFamily="34" charset="0"/>
              <a:cs typeface="Arial" panose="020B0604020202020204" pitchFamily="34" charset="0"/>
            </a:endParaRPr>
          </a:p>
          <a:p>
            <a:pPr>
              <a:spcBef>
                <a:spcPct val="0"/>
              </a:spcBef>
              <a:buNone/>
              <a:defRPr/>
            </a:pPr>
            <a:r>
              <a:rPr lang="en-US" altLang="en-US" sz="2800" dirty="0" smtClean="0">
                <a:latin typeface="Arial" panose="020B0604020202020204" pitchFamily="34" charset="0"/>
                <a:cs typeface="Arial" panose="020B0604020202020204" pitchFamily="34" charset="0"/>
              </a:rPr>
              <a:t>It means that those binding proteins that attach to the switch are showing up because of some signal from the environment.</a:t>
            </a:r>
          </a:p>
        </p:txBody>
      </p:sp>
      <p:pic>
        <p:nvPicPr>
          <p:cNvPr id="5" name="pasted-image.pdf"/>
          <p:cNvPicPr>
            <a:picLocks noChangeAspect="1"/>
          </p:cNvPicPr>
          <p:nvPr/>
        </p:nvPicPr>
        <p:blipFill>
          <a:blip r:embed="rId3">
            <a:extLst/>
          </a:blip>
          <a:stretch>
            <a:fillRect/>
          </a:stretch>
        </p:blipFill>
        <p:spPr>
          <a:xfrm flipH="1">
            <a:off x="182940" y="2423826"/>
            <a:ext cx="888416" cy="899954"/>
          </a:xfrm>
          <a:prstGeom prst="rect">
            <a:avLst/>
          </a:prstGeom>
          <a:ln w="12700">
            <a:miter lim="400000"/>
          </a:ln>
        </p:spPr>
      </p:pic>
      <p:grpSp>
        <p:nvGrpSpPr>
          <p:cNvPr id="7" name="Group 6"/>
          <p:cNvGrpSpPr/>
          <p:nvPr/>
        </p:nvGrpSpPr>
        <p:grpSpPr>
          <a:xfrm>
            <a:off x="0" y="0"/>
            <a:ext cx="9144000" cy="856514"/>
            <a:chOff x="0" y="0"/>
            <a:chExt cx="9144000" cy="856514"/>
          </a:xfrm>
        </p:grpSpPr>
        <p:sp>
          <p:nvSpPr>
            <p:cNvPr id="8" name="Rectangle 7"/>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Tree>
    <p:extLst>
      <p:ext uri="{BB962C8B-B14F-4D97-AF65-F5344CB8AC3E}">
        <p14:creationId xmlns:p14="http://schemas.microsoft.com/office/powerpoint/2010/main" val="17184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36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1200"/>
              </a:spcAft>
            </a:pPr>
            <a:r>
              <a:rPr lang="en-US" sz="1800" dirty="0" smtClean="0"/>
              <a:t>The </a:t>
            </a:r>
            <a:r>
              <a:rPr lang="en-US" sz="1800" dirty="0"/>
              <a:t>phenomena are generated through labs that are highly engaging and easy to do with little equipment (though availability of shared microscopes is key to students making observations of  </a:t>
            </a:r>
            <a:r>
              <a:rPr lang="en-US" sz="1800" i="1" dirty="0" err="1"/>
              <a:t>Medaka</a:t>
            </a:r>
            <a:r>
              <a:rPr lang="en-US" sz="1800" dirty="0"/>
              <a:t> and likely </a:t>
            </a:r>
            <a:r>
              <a:rPr lang="en-US" sz="1800" i="1" dirty="0" err="1"/>
              <a:t>Planaria</a:t>
            </a:r>
            <a:r>
              <a:rPr lang="en-US" sz="1800" dirty="0"/>
              <a:t>). We recommended that you do at least one phenomenon, preferably two. If that is not possible, there are videos of embryonic development readily available on-line in lieu of the vertebrate development lab. One short clip of human development is hyperlinked in the development </a:t>
            </a:r>
            <a:r>
              <a:rPr lang="en-US" sz="1800" dirty="0" smtClean="0"/>
              <a:t>PowerPoint but feel free to search for your own videos that show the process in other organisms. </a:t>
            </a:r>
            <a:r>
              <a:rPr lang="en-US" sz="1800" i="1" dirty="0" err="1"/>
              <a:t>Planaria</a:t>
            </a:r>
            <a:r>
              <a:rPr lang="en-US" sz="1800" dirty="0"/>
              <a:t> regeneration data or video may also be available on-line. Plant growth time-lapse videos are also available, but be certain the videos highlight phenomena students can observe and wonder about. Importantly, you may need to instruct students to mute the video (or better yet provide them video without audio): commentary often distracts from observation and/or gives away ideas we want to grapple with rather than hear about</a:t>
            </a:r>
            <a:r>
              <a:rPr lang="en-US" sz="1800" dirty="0" smtClean="0"/>
              <a:t>.</a:t>
            </a:r>
          </a:p>
          <a:p>
            <a:pPr>
              <a:lnSpc>
                <a:spcPct val="110000"/>
              </a:lnSpc>
              <a:spcBef>
                <a:spcPts val="0"/>
              </a:spcBef>
              <a:spcAft>
                <a:spcPts val="1200"/>
              </a:spcAft>
            </a:pPr>
            <a:endParaRPr lang="en-US" sz="1800" dirty="0"/>
          </a:p>
          <a:p>
            <a:pPr>
              <a:lnSpc>
                <a:spcPct val="110000"/>
              </a:lnSpc>
              <a:spcBef>
                <a:spcPts val="0"/>
              </a:spcBef>
              <a:spcAft>
                <a:spcPts val="1200"/>
              </a:spcAft>
            </a:pPr>
            <a:r>
              <a:rPr lang="en-US" sz="1800" b="1" i="1" dirty="0"/>
              <a:t>Timing: for most classrooms you should begin and run these labs while working on the previous model.</a:t>
            </a:r>
          </a:p>
          <a:p>
            <a:pPr>
              <a:lnSpc>
                <a:spcPct val="110000"/>
              </a:lnSpc>
              <a:spcBef>
                <a:spcPts val="0"/>
              </a:spcBef>
              <a:spcAft>
                <a:spcPts val="1200"/>
              </a:spcAft>
            </a:pPr>
            <a:r>
              <a:rPr lang="en-US" sz="1800" dirty="0" smtClean="0"/>
              <a:t> </a:t>
            </a:r>
            <a:endParaRPr lang="en-US" sz="1800" dirty="0"/>
          </a:p>
        </p:txBody>
      </p:sp>
      <p:sp>
        <p:nvSpPr>
          <p:cNvPr id="4" name="Title 3"/>
          <p:cNvSpPr>
            <a:spLocks noGrp="1"/>
          </p:cNvSpPr>
          <p:nvPr>
            <p:ph type="title"/>
          </p:nvPr>
        </p:nvSpPr>
        <p:spPr/>
        <p:txBody>
          <a:bodyPr/>
          <a:lstStyle/>
          <a:p>
            <a:r>
              <a:rPr lang="en-US" dirty="0"/>
              <a:t>LS01 Overview Continued</a:t>
            </a:r>
          </a:p>
        </p:txBody>
      </p:sp>
    </p:spTree>
    <p:extLst>
      <p:ext uri="{BB962C8B-B14F-4D97-AF65-F5344CB8AC3E}">
        <p14:creationId xmlns:p14="http://schemas.microsoft.com/office/powerpoint/2010/main" val="2779551225"/>
      </p:ext>
    </p:extLst>
  </p:cSld>
  <p:clrMapOvr>
    <a:masterClrMapping/>
  </p:clrMapOvr>
  <p:transition spd="med"/>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2650837" y="976169"/>
            <a:ext cx="5717308" cy="13849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solidFill>
                  <a:srgbClr val="376092"/>
                </a:solidFill>
                <a:latin typeface="Arial" panose="020B0604020202020204" pitchFamily="34" charset="0"/>
                <a:cs typeface="Arial" panose="020B0604020202020204" pitchFamily="34" charset="0"/>
              </a:rPr>
              <a:t>So do we mean when we’re talking about environmental signals? Does anyone have any ideas?</a:t>
            </a:r>
          </a:p>
        </p:txBody>
      </p:sp>
      <p:sp>
        <p:nvSpPr>
          <p:cNvPr id="17" name="Text Box 4"/>
          <p:cNvSpPr txBox="1">
            <a:spLocks noChangeArrowheads="1"/>
          </p:cNvSpPr>
          <p:nvPr/>
        </p:nvSpPr>
        <p:spPr bwMode="auto">
          <a:xfrm>
            <a:off x="607344" y="3668376"/>
            <a:ext cx="7890111" cy="2677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Though the cell’s environment may include cues and signals from </a:t>
            </a:r>
            <a:r>
              <a:rPr lang="en-US" altLang="en-US" sz="2400" u="sng" dirty="0" smtClean="0">
                <a:latin typeface="Arial" panose="020B0604020202020204" pitchFamily="34" charset="0"/>
                <a:cs typeface="Arial" panose="020B0604020202020204" pitchFamily="34" charset="0"/>
              </a:rPr>
              <a:t>outside</a:t>
            </a:r>
            <a:r>
              <a:rPr lang="en-US" altLang="en-US" sz="2400" dirty="0" smtClean="0">
                <a:latin typeface="Arial" panose="020B0604020202020204" pitchFamily="34" charset="0"/>
                <a:cs typeface="Arial" panose="020B0604020202020204" pitchFamily="34" charset="0"/>
              </a:rPr>
              <a:t> the body, it most definitely includes signals from </a:t>
            </a:r>
            <a:r>
              <a:rPr lang="en-US" altLang="en-US" sz="2400" u="sng" dirty="0" smtClean="0">
                <a:latin typeface="Arial" panose="020B0604020202020204" pitchFamily="34" charset="0"/>
                <a:cs typeface="Arial" panose="020B0604020202020204" pitchFamily="34" charset="0"/>
              </a:rPr>
              <a:t>inside</a:t>
            </a:r>
            <a:r>
              <a:rPr lang="en-US" altLang="en-US" sz="2400" dirty="0" smtClean="0">
                <a:latin typeface="Arial" panose="020B0604020202020204" pitchFamily="34" charset="0"/>
                <a:cs typeface="Arial" panose="020B0604020202020204" pitchFamily="34" charset="0"/>
              </a:rPr>
              <a:t> the body.</a:t>
            </a:r>
          </a:p>
          <a:p>
            <a:pPr>
              <a:spcBef>
                <a:spcPct val="0"/>
              </a:spcBef>
              <a:buNone/>
              <a:defRPr/>
            </a:pPr>
            <a:endParaRPr lang="en-US" altLang="en-US" sz="2400" dirty="0" smtClean="0">
              <a:solidFill>
                <a:srgbClr val="376092"/>
              </a:solidFill>
              <a:latin typeface="Arial" panose="020B0604020202020204" pitchFamily="34" charset="0"/>
              <a:cs typeface="Arial" panose="020B0604020202020204" pitchFamily="34" charset="0"/>
            </a:endParaRPr>
          </a:p>
          <a:p>
            <a:pPr>
              <a:spcBef>
                <a:spcPct val="0"/>
              </a:spcBef>
              <a:buNone/>
              <a:defRPr/>
            </a:pPr>
            <a:r>
              <a:rPr lang="en-US" altLang="en-US" sz="2400" dirty="0" smtClean="0">
                <a:solidFill>
                  <a:srgbClr val="376092"/>
                </a:solidFill>
                <a:latin typeface="Arial" panose="020B0604020202020204" pitchFamily="34" charset="0"/>
                <a:cs typeface="Arial" panose="020B0604020202020204" pitchFamily="34" charset="0"/>
              </a:rPr>
              <a:t>Do we have examples of both in our list above? If not, can we think of more to fill in what we’re missing?</a:t>
            </a:r>
          </a:p>
          <a:p>
            <a:pPr>
              <a:spcBef>
                <a:spcPct val="0"/>
              </a:spcBef>
              <a:buNone/>
              <a:defRPr/>
            </a:pPr>
            <a:r>
              <a:rPr lang="en-US" altLang="en-US" sz="2400" dirty="0" smtClean="0">
                <a:solidFill>
                  <a:srgbClr val="376092"/>
                </a:solidFill>
                <a:latin typeface="Arial" panose="020B0604020202020204" pitchFamily="34" charset="0"/>
                <a:cs typeface="Arial" panose="020B0604020202020204" pitchFamily="34" charset="0"/>
              </a:rPr>
              <a:t>Let’s record some of our ideas in </a:t>
            </a:r>
            <a:r>
              <a:rPr lang="en-US" altLang="en-US" sz="2400" b="1" dirty="0" smtClean="0">
                <a:solidFill>
                  <a:srgbClr val="376092"/>
                </a:solidFill>
                <a:latin typeface="Arial" panose="020B0604020202020204" pitchFamily="34" charset="0"/>
                <a:cs typeface="Arial" panose="020B0604020202020204" pitchFamily="34" charset="0"/>
              </a:rPr>
              <a:t>Doodle Box I.</a:t>
            </a:r>
          </a:p>
        </p:txBody>
      </p:sp>
      <p:pic>
        <p:nvPicPr>
          <p:cNvPr id="19" name="Picture 18">
            <a:extLst>
              <a:ext uri="{FF2B5EF4-FFF2-40B4-BE49-F238E27FC236}">
                <a16:creationId xmlns:a16="http://schemas.microsoft.com/office/drawing/2014/main" id="{39FAD21D-949E-4A68-B2EE-DC73F41B0513}"/>
              </a:ext>
            </a:extLst>
          </p:cNvPr>
          <p:cNvPicPr>
            <a:picLocks noChangeAspect="1"/>
          </p:cNvPicPr>
          <p:nvPr/>
        </p:nvPicPr>
        <p:blipFill>
          <a:blip r:embed="rId3"/>
          <a:stretch>
            <a:fillRect/>
          </a:stretch>
        </p:blipFill>
        <p:spPr>
          <a:xfrm>
            <a:off x="1237133" y="1019006"/>
            <a:ext cx="987638" cy="999831"/>
          </a:xfrm>
          <a:prstGeom prst="rect">
            <a:avLst/>
          </a:prstGeom>
        </p:spPr>
      </p:pic>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
        <p:nvSpPr>
          <p:cNvPr id="8" name="Text Box 4"/>
          <p:cNvSpPr txBox="1">
            <a:spLocks noChangeArrowheads="1"/>
          </p:cNvSpPr>
          <p:nvPr/>
        </p:nvSpPr>
        <p:spPr bwMode="auto">
          <a:xfrm>
            <a:off x="607344" y="2581996"/>
            <a:ext cx="5717308"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solidFill>
                  <a:srgbClr val="376092"/>
                </a:solidFill>
                <a:latin typeface="Arial" panose="020B0604020202020204" pitchFamily="34" charset="0"/>
                <a:cs typeface="Arial" panose="020B0604020202020204" pitchFamily="34" charset="0"/>
              </a:rPr>
              <a:t>Examples: [type examples here]</a:t>
            </a:r>
          </a:p>
        </p:txBody>
      </p:sp>
      <p:pic>
        <p:nvPicPr>
          <p:cNvPr id="12" name="pasted-image.pdf"/>
          <p:cNvPicPr>
            <a:picLocks noChangeAspect="1"/>
          </p:cNvPicPr>
          <p:nvPr/>
        </p:nvPicPr>
        <p:blipFill>
          <a:blip r:embed="rId4">
            <a:extLst/>
          </a:blip>
          <a:stretch>
            <a:fillRect/>
          </a:stretch>
        </p:blipFill>
        <p:spPr>
          <a:xfrm>
            <a:off x="7497203" y="5587324"/>
            <a:ext cx="638394" cy="642042"/>
          </a:xfrm>
          <a:prstGeom prst="rect">
            <a:avLst/>
          </a:prstGeom>
          <a:ln w="12700">
            <a:miter lim="400000"/>
          </a:ln>
        </p:spPr>
      </p:pic>
    </p:spTree>
    <p:extLst>
      <p:ext uri="{BB962C8B-B14F-4D97-AF65-F5344CB8AC3E}">
        <p14:creationId xmlns:p14="http://schemas.microsoft.com/office/powerpoint/2010/main" val="3226650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3225792" y="1031073"/>
            <a:ext cx="2903404"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u="sng" dirty="0" smtClean="0">
                <a:latin typeface="Arial" panose="020B0604020202020204" pitchFamily="34" charset="0"/>
                <a:cs typeface="Arial" panose="020B0604020202020204" pitchFamily="34" charset="0"/>
              </a:rPr>
              <a:t>Internal Signals</a:t>
            </a:r>
          </a:p>
        </p:txBody>
      </p:sp>
      <p:sp>
        <p:nvSpPr>
          <p:cNvPr id="17" name="Text Box 4"/>
          <p:cNvSpPr txBox="1">
            <a:spLocks noChangeArrowheads="1"/>
          </p:cNvSpPr>
          <p:nvPr/>
        </p:nvSpPr>
        <p:spPr bwMode="auto">
          <a:xfrm>
            <a:off x="607344" y="1554293"/>
            <a:ext cx="7890111" cy="4154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Whether originating outside or inside the body, all signals must eventually become internal. Why is this?</a:t>
            </a:r>
          </a:p>
          <a:p>
            <a:pPr>
              <a:spcBef>
                <a:spcPct val="0"/>
              </a:spcBef>
              <a:buNone/>
              <a:defRPr/>
            </a:pPr>
            <a:endParaRPr lang="en-US" altLang="en-US" sz="2400" dirty="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These signals must interact with _______________.</a:t>
            </a:r>
          </a:p>
          <a:p>
            <a:pPr>
              <a:spcBef>
                <a:spcPct val="0"/>
              </a:spcBef>
              <a:buNone/>
              <a:defRPr/>
            </a:pPr>
            <a:endParaRPr lang="en-US" altLang="en-US" sz="2400" dirty="0" smtClean="0">
              <a:latin typeface="Arial" panose="020B0604020202020204" pitchFamily="34" charset="0"/>
              <a:cs typeface="Arial" panose="020B0604020202020204" pitchFamily="34" charset="0"/>
            </a:endParaRPr>
          </a:p>
          <a:p>
            <a:pPr>
              <a:spcBef>
                <a:spcPct val="0"/>
              </a:spcBef>
              <a:buNone/>
              <a:defRPr/>
            </a:pPr>
            <a:endParaRPr lang="en-US" altLang="en-US" sz="2400" dirty="0" smtClean="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Some internal signals come from far away. For example, signals can travel from the brain to the heart or from the kidney to the brain or from your pancreas to everywhere.</a:t>
            </a:r>
          </a:p>
          <a:p>
            <a:pPr>
              <a:spcBef>
                <a:spcPct val="0"/>
              </a:spcBef>
              <a:buNone/>
              <a:defRPr/>
            </a:pPr>
            <a:endParaRPr lang="en-US" altLang="en-US" sz="2400" dirty="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Let’s look at an example to try and understand…</a:t>
            </a: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Tree>
    <p:extLst>
      <p:ext uri="{BB962C8B-B14F-4D97-AF65-F5344CB8AC3E}">
        <p14:creationId xmlns:p14="http://schemas.microsoft.com/office/powerpoint/2010/main" val="2471064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1400837" y="1031073"/>
            <a:ext cx="618305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u="sng" dirty="0" smtClean="0">
                <a:latin typeface="Arial" panose="020B0604020202020204" pitchFamily="34" charset="0"/>
                <a:cs typeface="Arial" panose="020B0604020202020204" pitchFamily="34" charset="0"/>
              </a:rPr>
              <a:t>The Internal Environment</a:t>
            </a:r>
            <a:r>
              <a:rPr lang="en-US" altLang="en-US" sz="2800" u="sng" dirty="0">
                <a:latin typeface="Arial" panose="020B0604020202020204" pitchFamily="34" charset="0"/>
                <a:cs typeface="Arial" panose="020B0604020202020204" pitchFamily="34" charset="0"/>
              </a:rPr>
              <a:t> </a:t>
            </a:r>
            <a:r>
              <a:rPr lang="en-US" altLang="en-US" sz="2800" u="sng" dirty="0" smtClean="0">
                <a:latin typeface="Arial" panose="020B0604020202020204" pitchFamily="34" charset="0"/>
                <a:cs typeface="Arial" panose="020B0604020202020204" pitchFamily="34" charset="0"/>
              </a:rPr>
              <a:t>and Insulin</a:t>
            </a:r>
          </a:p>
        </p:txBody>
      </p:sp>
      <p:sp>
        <p:nvSpPr>
          <p:cNvPr id="17" name="Text Box 4"/>
          <p:cNvSpPr txBox="1">
            <a:spLocks noChangeArrowheads="1"/>
          </p:cNvSpPr>
          <p:nvPr/>
        </p:nvSpPr>
        <p:spPr bwMode="auto">
          <a:xfrm>
            <a:off x="487269" y="1554293"/>
            <a:ext cx="8010185"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Your group may have already read about the pancreas and a protein called insulin. </a:t>
            </a: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grpSp>
        <p:nvGrpSpPr>
          <p:cNvPr id="2" name="Group 1"/>
          <p:cNvGrpSpPr/>
          <p:nvPr/>
        </p:nvGrpSpPr>
        <p:grpSpPr>
          <a:xfrm>
            <a:off x="860874" y="2475824"/>
            <a:ext cx="7422252" cy="3808425"/>
            <a:chOff x="860874" y="2475824"/>
            <a:chExt cx="7422252" cy="3808425"/>
          </a:xfrm>
        </p:grpSpPr>
        <p:pic>
          <p:nvPicPr>
            <p:cNvPr id="13" name="Picture 12"/>
            <p:cNvPicPr/>
            <p:nvPr/>
          </p:nvPicPr>
          <p:blipFill>
            <a:blip r:embed="rId3" cstate="print">
              <a:extLst>
                <a:ext uri="{28A0092B-C50C-407E-A947-70E740481C1C}">
                  <a14:useLocalDpi xmlns:a14="http://schemas.microsoft.com/office/drawing/2010/main" val="0"/>
                </a:ext>
              </a:extLst>
            </a:blip>
            <a:stretch>
              <a:fillRect/>
            </a:stretch>
          </p:blipFill>
          <p:spPr>
            <a:xfrm>
              <a:off x="860874" y="2475824"/>
              <a:ext cx="7422252" cy="3808425"/>
            </a:xfrm>
            <a:prstGeom prst="rect">
              <a:avLst/>
            </a:prstGeom>
            <a:ln w="19050">
              <a:solidFill>
                <a:schemeClr val="tx1"/>
              </a:solidFill>
            </a:ln>
          </p:spPr>
        </p:pic>
        <p:pic>
          <p:nvPicPr>
            <p:cNvPr id="1026" name="Picture 2" descr="File:InsulinMonomer.jpg"/>
            <p:cNvPicPr>
              <a:picLocks noChangeAspect="1" noChangeArrowheads="1"/>
            </p:cNvPicPr>
            <p:nvPr/>
          </p:nvPicPr>
          <p:blipFill rotWithShape="1">
            <a:blip r:embed="rId4">
              <a:extLst>
                <a:ext uri="{28A0092B-C50C-407E-A947-70E740481C1C}">
                  <a14:useLocalDpi xmlns:a14="http://schemas.microsoft.com/office/drawing/2010/main" val="0"/>
                </a:ext>
              </a:extLst>
            </a:blip>
            <a:srcRect l="-3769" t="10083"/>
            <a:stretch/>
          </p:blipFill>
          <p:spPr bwMode="auto">
            <a:xfrm>
              <a:off x="5540723" y="4508625"/>
              <a:ext cx="2733352" cy="177562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39911848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1400837" y="1031073"/>
            <a:ext cx="618305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u="sng" dirty="0" smtClean="0">
                <a:latin typeface="Arial" panose="020B0604020202020204" pitchFamily="34" charset="0"/>
                <a:cs typeface="Arial" panose="020B0604020202020204" pitchFamily="34" charset="0"/>
              </a:rPr>
              <a:t>The Internal Environment</a:t>
            </a:r>
            <a:r>
              <a:rPr lang="en-US" altLang="en-US" sz="2800" u="sng" dirty="0">
                <a:latin typeface="Arial" panose="020B0604020202020204" pitchFamily="34" charset="0"/>
                <a:cs typeface="Arial" panose="020B0604020202020204" pitchFamily="34" charset="0"/>
              </a:rPr>
              <a:t> </a:t>
            </a:r>
            <a:r>
              <a:rPr lang="en-US" altLang="en-US" sz="2800" u="sng" dirty="0" smtClean="0">
                <a:latin typeface="Arial" panose="020B0604020202020204" pitchFamily="34" charset="0"/>
                <a:cs typeface="Arial" panose="020B0604020202020204" pitchFamily="34" charset="0"/>
              </a:rPr>
              <a:t>and Insulin</a:t>
            </a:r>
          </a:p>
        </p:txBody>
      </p:sp>
      <p:sp>
        <p:nvSpPr>
          <p:cNvPr id="17" name="Text Box 4"/>
          <p:cNvSpPr txBox="1">
            <a:spLocks noChangeArrowheads="1"/>
          </p:cNvSpPr>
          <p:nvPr/>
        </p:nvSpPr>
        <p:spPr bwMode="auto">
          <a:xfrm>
            <a:off x="487270" y="1798736"/>
            <a:ext cx="8010185" cy="4708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buNone/>
            </a:pPr>
            <a:r>
              <a:rPr lang="en-US" sz="2000" b="1" dirty="0"/>
              <a:t>Insulin</a:t>
            </a:r>
            <a:r>
              <a:rPr lang="en-US" sz="2000" dirty="0"/>
              <a:t>, produced in </a:t>
            </a:r>
            <a:r>
              <a:rPr lang="en-US" sz="2000" dirty="0" smtClean="0"/>
              <a:t>the </a:t>
            </a:r>
            <a:r>
              <a:rPr lang="en-US" sz="2000" dirty="0"/>
              <a:t>pancreas is the main blood hormone that helps to regulate blood sugar (the amount of glucose in the blood). Hormones are molecules that travel through the body as a kind of signal. Its main role is to help </a:t>
            </a:r>
            <a:r>
              <a:rPr lang="en-US" sz="2000" dirty="0" smtClean="0"/>
              <a:t>promote </a:t>
            </a:r>
            <a:r>
              <a:rPr lang="en-US" sz="2000" dirty="0"/>
              <a:t>the transportation of </a:t>
            </a:r>
            <a:r>
              <a:rPr lang="en-US" sz="2000" dirty="0" smtClean="0"/>
              <a:t>glucose from </a:t>
            </a:r>
            <a:r>
              <a:rPr lang="en-US" sz="2000" dirty="0"/>
              <a:t>the blood into </a:t>
            </a:r>
            <a:r>
              <a:rPr lang="en-US" sz="2000" dirty="0" smtClean="0"/>
              <a:t>cells that need the energy (for example your </a:t>
            </a:r>
            <a:r>
              <a:rPr lang="en-US" sz="2000" dirty="0"/>
              <a:t>skeletal muscle </a:t>
            </a:r>
            <a:r>
              <a:rPr lang="en-US" sz="2000" dirty="0" smtClean="0"/>
              <a:t>cells). </a:t>
            </a:r>
            <a:r>
              <a:rPr lang="en-US" sz="2000" dirty="0"/>
              <a:t>This function of getting glucose into cells is a critical step </a:t>
            </a:r>
            <a:r>
              <a:rPr lang="en-US" sz="2000" dirty="0" smtClean="0"/>
              <a:t>in cellular respiration, the process that allows us to turn food into energy. Cells in your pancreas are </a:t>
            </a:r>
            <a:r>
              <a:rPr lang="en-US" sz="2000" dirty="0"/>
              <a:t>sensitive to glucose concentrations in your blood, also known as your blood sugar </a:t>
            </a:r>
            <a:r>
              <a:rPr lang="en-US" sz="2000" dirty="0" smtClean="0"/>
              <a:t>level…</a:t>
            </a:r>
          </a:p>
          <a:p>
            <a:pPr>
              <a:buNone/>
            </a:pPr>
            <a:r>
              <a:rPr lang="en-US" sz="2000" b="1" dirty="0" smtClean="0"/>
              <a:t>When </a:t>
            </a:r>
            <a:r>
              <a:rPr lang="en-US" sz="2000" b="1" dirty="0"/>
              <a:t>the glucose </a:t>
            </a:r>
            <a:r>
              <a:rPr lang="en-US" sz="2000" b="1" dirty="0" smtClean="0"/>
              <a:t>level in your blood </a:t>
            </a:r>
            <a:r>
              <a:rPr lang="en-US" sz="2000" b="1" dirty="0"/>
              <a:t>is high, </a:t>
            </a:r>
            <a:r>
              <a:rPr lang="en-US" sz="2000" b="1" dirty="0" smtClean="0"/>
              <a:t>the pancreatic cells </a:t>
            </a:r>
            <a:r>
              <a:rPr lang="en-US" sz="2000" b="1" dirty="0"/>
              <a:t>secrete insulin into the blood which then tells cells to start to take up the glucose. </a:t>
            </a:r>
            <a:r>
              <a:rPr lang="en-US" sz="2000" b="1" dirty="0" smtClean="0"/>
              <a:t>(Cells then use the glucose.) When </a:t>
            </a:r>
            <a:r>
              <a:rPr lang="en-US" sz="2000" b="1" dirty="0"/>
              <a:t>glucose levels are </a:t>
            </a:r>
            <a:r>
              <a:rPr lang="en-US" sz="2000" b="1" dirty="0" smtClean="0"/>
              <a:t>low however, the cells must stop secreting insulin so that all of the glucose isn’t taken in and used.</a:t>
            </a:r>
            <a:endParaRPr lang="en-US" sz="2000" b="1" dirty="0"/>
          </a:p>
          <a:p>
            <a:pPr>
              <a:spcBef>
                <a:spcPct val="0"/>
              </a:spcBef>
              <a:buNone/>
              <a:defRPr/>
            </a:pPr>
            <a:endParaRPr lang="en-US" altLang="en-US" sz="1600" dirty="0" smtClean="0">
              <a:latin typeface="Arial" panose="020B0604020202020204" pitchFamily="34" charset="0"/>
              <a:cs typeface="Arial" panose="020B0604020202020204" pitchFamily="34" charset="0"/>
            </a:endParaRP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Tree>
    <p:extLst>
      <p:ext uri="{BB962C8B-B14F-4D97-AF65-F5344CB8AC3E}">
        <p14:creationId xmlns:p14="http://schemas.microsoft.com/office/powerpoint/2010/main" val="410255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1400837" y="1031073"/>
            <a:ext cx="618305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u="sng" dirty="0" smtClean="0">
                <a:latin typeface="Arial" panose="020B0604020202020204" pitchFamily="34" charset="0"/>
                <a:cs typeface="Arial" panose="020B0604020202020204" pitchFamily="34" charset="0"/>
              </a:rPr>
              <a:t>The Internal Environment</a:t>
            </a:r>
            <a:r>
              <a:rPr lang="en-US" altLang="en-US" sz="2800" u="sng" dirty="0">
                <a:latin typeface="Arial" panose="020B0604020202020204" pitchFamily="34" charset="0"/>
                <a:cs typeface="Arial" panose="020B0604020202020204" pitchFamily="34" charset="0"/>
              </a:rPr>
              <a:t> </a:t>
            </a:r>
            <a:r>
              <a:rPr lang="en-US" altLang="en-US" sz="2800" u="sng" dirty="0" smtClean="0">
                <a:latin typeface="Arial" panose="020B0604020202020204" pitchFamily="34" charset="0"/>
                <a:cs typeface="Arial" panose="020B0604020202020204" pitchFamily="34" charset="0"/>
              </a:rPr>
              <a:t>and Insulin</a:t>
            </a:r>
          </a:p>
        </p:txBody>
      </p:sp>
      <p:sp>
        <p:nvSpPr>
          <p:cNvPr id="17" name="Text Box 4"/>
          <p:cNvSpPr txBox="1">
            <a:spLocks noChangeArrowheads="1"/>
          </p:cNvSpPr>
          <p:nvPr/>
        </p:nvSpPr>
        <p:spPr bwMode="auto">
          <a:xfrm>
            <a:off x="487270" y="1798736"/>
            <a:ext cx="8010185" cy="1877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buNone/>
            </a:pPr>
            <a:r>
              <a:rPr lang="en-US" sz="2000" b="1" dirty="0" smtClean="0"/>
              <a:t>When </a:t>
            </a:r>
            <a:r>
              <a:rPr lang="en-US" sz="2000" b="1" dirty="0"/>
              <a:t>the glucose </a:t>
            </a:r>
            <a:r>
              <a:rPr lang="en-US" sz="2000" b="1" dirty="0" smtClean="0"/>
              <a:t>level in your blood </a:t>
            </a:r>
            <a:r>
              <a:rPr lang="en-US" sz="2000" b="1" dirty="0"/>
              <a:t>is high, </a:t>
            </a:r>
            <a:r>
              <a:rPr lang="en-US" sz="2000" b="1" dirty="0" smtClean="0"/>
              <a:t>the pancreatic cells </a:t>
            </a:r>
            <a:r>
              <a:rPr lang="en-US" sz="2000" b="1" dirty="0"/>
              <a:t>secrete insulin into the blood which then tells cells to start to take up the glucose. </a:t>
            </a:r>
            <a:r>
              <a:rPr lang="en-US" sz="2000" b="1" dirty="0" smtClean="0"/>
              <a:t>(Cells then use the glucose.) When </a:t>
            </a:r>
            <a:r>
              <a:rPr lang="en-US" sz="2000" b="1" dirty="0"/>
              <a:t>glucose levels are </a:t>
            </a:r>
            <a:r>
              <a:rPr lang="en-US" sz="2000" b="1" dirty="0" smtClean="0"/>
              <a:t>low however, the cells must stop secreting insulin so that all of the glucose isn’t taken in and used.</a:t>
            </a:r>
            <a:endParaRPr lang="en-US" sz="2000" b="1" dirty="0"/>
          </a:p>
          <a:p>
            <a:pPr>
              <a:spcBef>
                <a:spcPct val="0"/>
              </a:spcBef>
              <a:buNone/>
              <a:defRPr/>
            </a:pPr>
            <a:endParaRPr lang="en-US" altLang="en-US" sz="1600" dirty="0" smtClean="0">
              <a:latin typeface="Arial" panose="020B0604020202020204" pitchFamily="34" charset="0"/>
              <a:cs typeface="Arial" panose="020B0604020202020204" pitchFamily="34" charset="0"/>
            </a:endParaRP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
        <p:nvSpPr>
          <p:cNvPr id="7" name="Text Box 4"/>
          <p:cNvSpPr txBox="1">
            <a:spLocks noChangeArrowheads="1"/>
          </p:cNvSpPr>
          <p:nvPr/>
        </p:nvSpPr>
        <p:spPr bwMode="auto">
          <a:xfrm>
            <a:off x="487269" y="3535493"/>
            <a:ext cx="8010185" cy="1815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buNone/>
            </a:pPr>
            <a:r>
              <a:rPr lang="en-US" sz="2800" dirty="0" smtClean="0"/>
              <a:t>Get together in an informal group and take a moment to look at the above description. What does it have to do with gene regulation and the role of the environment?</a:t>
            </a:r>
          </a:p>
        </p:txBody>
      </p:sp>
      <p:sp>
        <p:nvSpPr>
          <p:cNvPr id="8" name="Text Box 4"/>
          <p:cNvSpPr txBox="1">
            <a:spLocks noChangeArrowheads="1"/>
          </p:cNvSpPr>
          <p:nvPr/>
        </p:nvSpPr>
        <p:spPr bwMode="auto">
          <a:xfrm>
            <a:off x="4981582" y="5192869"/>
            <a:ext cx="3515872" cy="1803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buNone/>
            </a:pPr>
            <a:r>
              <a:rPr lang="en-US" sz="2800" dirty="0" smtClean="0"/>
              <a:t>What is the gene?</a:t>
            </a:r>
          </a:p>
          <a:p>
            <a:pPr>
              <a:buNone/>
            </a:pPr>
            <a:r>
              <a:rPr lang="en-US" sz="2800" dirty="0" smtClean="0"/>
              <a:t>What is the protein?</a:t>
            </a:r>
          </a:p>
          <a:p>
            <a:pPr>
              <a:buNone/>
            </a:pPr>
            <a:r>
              <a:rPr lang="en-US" sz="2800" dirty="0" smtClean="0"/>
              <a:t>What is the signal?</a:t>
            </a:r>
          </a:p>
          <a:p>
            <a:pPr>
              <a:spcBef>
                <a:spcPct val="0"/>
              </a:spcBef>
              <a:buNone/>
              <a:defRPr/>
            </a:pPr>
            <a:endParaRPr lang="en-US" altLang="en-US" sz="1600" dirty="0" smtClean="0">
              <a:latin typeface="Arial" panose="020B0604020202020204" pitchFamily="34" charset="0"/>
              <a:cs typeface="Arial" panose="020B0604020202020204" pitchFamily="34" charset="0"/>
            </a:endParaRPr>
          </a:p>
        </p:txBody>
      </p:sp>
      <p:sp>
        <p:nvSpPr>
          <p:cNvPr id="12" name="Text Box 4"/>
          <p:cNvSpPr txBox="1">
            <a:spLocks noChangeArrowheads="1"/>
          </p:cNvSpPr>
          <p:nvPr/>
        </p:nvSpPr>
        <p:spPr bwMode="auto">
          <a:xfrm>
            <a:off x="869724" y="5571435"/>
            <a:ext cx="3506818"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buNone/>
            </a:pPr>
            <a:r>
              <a:rPr lang="en-US" sz="2800" dirty="0" smtClean="0"/>
              <a:t>Specifically discuss:</a:t>
            </a:r>
          </a:p>
        </p:txBody>
      </p:sp>
      <p:pic>
        <p:nvPicPr>
          <p:cNvPr id="13" name="pasted-image.pdf"/>
          <p:cNvPicPr>
            <a:picLocks noChangeAspect="1"/>
          </p:cNvPicPr>
          <p:nvPr/>
        </p:nvPicPr>
        <p:blipFill>
          <a:blip r:embed="rId3">
            <a:extLst/>
          </a:blip>
          <a:stretch>
            <a:fillRect/>
          </a:stretch>
        </p:blipFill>
        <p:spPr>
          <a:xfrm>
            <a:off x="8046505" y="3716496"/>
            <a:ext cx="901899" cy="901899"/>
          </a:xfrm>
          <a:prstGeom prst="rect">
            <a:avLst/>
          </a:prstGeom>
          <a:ln w="12700">
            <a:miter lim="400000"/>
          </a:ln>
        </p:spPr>
      </p:pic>
      <p:cxnSp>
        <p:nvCxnSpPr>
          <p:cNvPr id="24" name="Straight Arrow Connector 23"/>
          <p:cNvCxnSpPr/>
          <p:nvPr/>
        </p:nvCxnSpPr>
        <p:spPr>
          <a:xfrm rot="-1800000">
            <a:off x="4342829" y="5538749"/>
            <a:ext cx="50327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a:xfrm>
            <a:off x="4361928" y="5920002"/>
            <a:ext cx="50327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7" name="Straight Arrow Connector 26"/>
          <p:cNvCxnSpPr/>
          <p:nvPr/>
        </p:nvCxnSpPr>
        <p:spPr>
          <a:xfrm rot="1800000">
            <a:off x="4342829" y="6295905"/>
            <a:ext cx="50327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45900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2680759" y="982471"/>
            <a:ext cx="3782481"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u="sng" dirty="0" smtClean="0">
                <a:latin typeface="Arial" panose="020B0604020202020204" pitchFamily="34" charset="0"/>
                <a:cs typeface="Arial" panose="020B0604020202020204" pitchFamily="34" charset="0"/>
              </a:rPr>
              <a:t>Internal Cues: Insulin</a:t>
            </a:r>
          </a:p>
        </p:txBody>
      </p:sp>
      <p:sp>
        <p:nvSpPr>
          <p:cNvPr id="17" name="Text Box 4"/>
          <p:cNvSpPr txBox="1">
            <a:spLocks noChangeArrowheads="1"/>
          </p:cNvSpPr>
          <p:nvPr/>
        </p:nvSpPr>
        <p:spPr bwMode="auto">
          <a:xfrm>
            <a:off x="487270" y="1554293"/>
            <a:ext cx="8010185" cy="526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So how does high blood sugar trigger more insulin production? </a:t>
            </a:r>
          </a:p>
          <a:p>
            <a:pPr>
              <a:spcBef>
                <a:spcPct val="0"/>
              </a:spcBef>
              <a:buNone/>
              <a:defRPr/>
            </a:pPr>
            <a:r>
              <a:rPr lang="en-US" altLang="en-US" sz="2400" dirty="0" smtClean="0">
                <a:latin typeface="Arial" panose="020B0604020202020204" pitchFamily="34" charset="0"/>
                <a:cs typeface="Arial" panose="020B0604020202020204" pitchFamily="34" charset="0"/>
              </a:rPr>
              <a:t>The </a:t>
            </a:r>
            <a:r>
              <a:rPr lang="en-US" altLang="en-US" sz="2400" u="sng" dirty="0" smtClean="0">
                <a:latin typeface="Arial" panose="020B0604020202020204" pitchFamily="34" charset="0"/>
                <a:cs typeface="Arial" panose="020B0604020202020204" pitchFamily="34" charset="0"/>
              </a:rPr>
              <a:t>concentration of glucose in the blood</a:t>
            </a:r>
            <a:r>
              <a:rPr lang="en-US" altLang="en-US" sz="2400" dirty="0" smtClean="0">
                <a:latin typeface="Arial" panose="020B0604020202020204" pitchFamily="34" charset="0"/>
                <a:cs typeface="Arial" panose="020B0604020202020204" pitchFamily="34" charset="0"/>
              </a:rPr>
              <a:t> is an </a:t>
            </a:r>
            <a:r>
              <a:rPr lang="en-US" altLang="en-US" sz="2400" u="sng" dirty="0" smtClean="0">
                <a:latin typeface="Arial" panose="020B0604020202020204" pitchFamily="34" charset="0"/>
                <a:cs typeface="Arial" panose="020B0604020202020204" pitchFamily="34" charset="0"/>
              </a:rPr>
              <a:t>environmental signal</a:t>
            </a:r>
            <a:r>
              <a:rPr lang="en-US" altLang="en-US" sz="2400" dirty="0" smtClean="0">
                <a:latin typeface="Arial" panose="020B0604020202020204" pitchFamily="34" charset="0"/>
                <a:cs typeface="Arial" panose="020B0604020202020204" pitchFamily="34" charset="0"/>
              </a:rPr>
              <a:t> (about the internal environment of the body) that results in the increased expression of </a:t>
            </a:r>
            <a:r>
              <a:rPr lang="en-US" altLang="en-US" sz="2400" i="1" dirty="0" smtClean="0">
                <a:latin typeface="Arial" panose="020B0604020202020204" pitchFamily="34" charset="0"/>
                <a:cs typeface="Arial" panose="020B0604020202020204" pitchFamily="34" charset="0"/>
              </a:rPr>
              <a:t>ins</a:t>
            </a:r>
            <a:r>
              <a:rPr lang="en-US" altLang="en-US" sz="2400" dirty="0" smtClean="0">
                <a:latin typeface="Arial" panose="020B0604020202020204" pitchFamily="34" charset="0"/>
                <a:cs typeface="Arial" panose="020B0604020202020204" pitchFamily="34" charset="0"/>
              </a:rPr>
              <a:t>, the gene that codes for insulin.</a:t>
            </a:r>
          </a:p>
          <a:p>
            <a:pPr>
              <a:spcBef>
                <a:spcPct val="0"/>
              </a:spcBef>
              <a:buNone/>
              <a:defRPr/>
            </a:pPr>
            <a:endParaRPr lang="en-US" altLang="en-US" sz="2400" dirty="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This is an example of an </a:t>
            </a:r>
            <a:r>
              <a:rPr lang="en-US" altLang="en-US" sz="2400" i="1" dirty="0" smtClean="0">
                <a:latin typeface="Arial" panose="020B0604020202020204" pitchFamily="34" charset="0"/>
                <a:cs typeface="Arial" panose="020B0604020202020204" pitchFamily="34" charset="0"/>
              </a:rPr>
              <a:t>environmental cue or signal </a:t>
            </a:r>
            <a:r>
              <a:rPr lang="en-US" altLang="en-US" sz="2400" dirty="0" smtClean="0">
                <a:latin typeface="Arial" panose="020B0604020202020204" pitchFamily="34" charset="0"/>
                <a:cs typeface="Arial" panose="020B0604020202020204" pitchFamily="34" charset="0"/>
              </a:rPr>
              <a:t>helping to regulate a gene and the production of protein.</a:t>
            </a:r>
          </a:p>
          <a:p>
            <a:pPr>
              <a:spcBef>
                <a:spcPct val="0"/>
              </a:spcBef>
              <a:buNone/>
              <a:defRPr/>
            </a:pPr>
            <a:endParaRPr lang="en-US" altLang="en-US" sz="2400" dirty="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How does the high concentration of glucose in the blood signal proteins inside the cell to bind to the switch on the insulin gene?</a:t>
            </a:r>
          </a:p>
          <a:p>
            <a:pPr>
              <a:spcBef>
                <a:spcPct val="0"/>
              </a:spcBef>
              <a:buNone/>
              <a:defRPr/>
            </a:pPr>
            <a:endParaRPr lang="en-US" altLang="en-US" sz="2400" dirty="0" smtClean="0">
              <a:latin typeface="Arial" panose="020B0604020202020204" pitchFamily="34" charset="0"/>
              <a:cs typeface="Arial" panose="020B0604020202020204" pitchFamily="34" charset="0"/>
            </a:endParaRP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Tree>
    <p:extLst>
      <p:ext uri="{BB962C8B-B14F-4D97-AF65-F5344CB8AC3E}">
        <p14:creationId xmlns:p14="http://schemas.microsoft.com/office/powerpoint/2010/main" val="368084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2428" y="2417278"/>
            <a:ext cx="9071572" cy="617216"/>
          </a:xfrm>
          <a:prstGeom prst="rect">
            <a:avLst/>
          </a:prstGeom>
          <a:gradFill>
            <a:gsLst>
              <a:gs pos="0">
                <a:srgbClr val="C00000"/>
              </a:gs>
              <a:gs pos="100000">
                <a:schemeClr val="accent2">
                  <a:lumMod val="60000"/>
                  <a:lumOff val="4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364" name="Text Box 4"/>
          <p:cNvSpPr txBox="1">
            <a:spLocks noChangeArrowheads="1"/>
          </p:cNvSpPr>
          <p:nvPr/>
        </p:nvSpPr>
        <p:spPr bwMode="auto">
          <a:xfrm>
            <a:off x="487270" y="982471"/>
            <a:ext cx="801018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defRPr/>
            </a:pPr>
            <a:r>
              <a:rPr lang="en-US" altLang="en-US" sz="2400" u="sng" dirty="0" smtClean="0">
                <a:latin typeface="Arial" panose="020B0604020202020204" pitchFamily="34" charset="0"/>
                <a:cs typeface="Arial" panose="020B0604020202020204" pitchFamily="34" charset="0"/>
              </a:rPr>
              <a:t>High Glucose Triggers an Increase in Insulin Production</a:t>
            </a:r>
          </a:p>
        </p:txBody>
      </p:sp>
      <p:sp>
        <p:nvSpPr>
          <p:cNvPr id="17" name="Text Box 4"/>
          <p:cNvSpPr txBox="1">
            <a:spLocks noChangeArrowheads="1"/>
          </p:cNvSpPr>
          <p:nvPr/>
        </p:nvSpPr>
        <p:spPr bwMode="auto">
          <a:xfrm>
            <a:off x="487270" y="1463761"/>
            <a:ext cx="8010185"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Of course the pathway is more complicated than we might imagine or might care to learn about…</a:t>
            </a: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pic>
        <p:nvPicPr>
          <p:cNvPr id="1026" name="Picture 2" descr="File:Insulin gene activation.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0533" y="2484881"/>
            <a:ext cx="7620000" cy="3762376"/>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1855960" y="2725096"/>
            <a:ext cx="697116" cy="1023042"/>
          </a:xfrm>
          <a:prstGeom prst="ellipse">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4682484" y="4959793"/>
            <a:ext cx="849183" cy="1023042"/>
          </a:xfrm>
          <a:prstGeom prst="ellipse">
            <a:avLst/>
          </a:prstGeom>
          <a:noFill/>
          <a:ln w="38100">
            <a:solidFill>
              <a:srgbClr val="A1497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Oval 12"/>
          <p:cNvSpPr/>
          <p:nvPr/>
        </p:nvSpPr>
        <p:spPr>
          <a:xfrm>
            <a:off x="6416777" y="4943195"/>
            <a:ext cx="965146" cy="1023042"/>
          </a:xfrm>
          <a:prstGeom prst="ellipse">
            <a:avLst/>
          </a:prstGeom>
          <a:noFill/>
          <a:ln w="38100">
            <a:solidFill>
              <a:srgbClr val="A1497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5639244" y="4959793"/>
            <a:ext cx="669956" cy="1023042"/>
          </a:xfrm>
          <a:prstGeom prst="ellipse">
            <a:avLst/>
          </a:prstGeom>
          <a:noFill/>
          <a:ln w="38100">
            <a:solidFill>
              <a:srgbClr val="A1497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3358837" y="2463486"/>
            <a:ext cx="1439501" cy="523220"/>
          </a:xfrm>
          <a:prstGeom prst="rect">
            <a:avLst/>
          </a:prstGeom>
          <a:noFill/>
        </p:spPr>
        <p:txBody>
          <a:bodyPr wrap="square" rtlCol="0">
            <a:spAutoFit/>
          </a:bodyPr>
          <a:lstStyle/>
          <a:p>
            <a:r>
              <a:rPr lang="en-US" sz="2800" dirty="0" smtClean="0">
                <a:latin typeface="Arial" panose="020B0604020202020204" pitchFamily="34" charset="0"/>
                <a:cs typeface="Arial" panose="020B0604020202020204" pitchFamily="34" charset="0"/>
              </a:rPr>
              <a:t>blood</a:t>
            </a:r>
            <a:endParaRPr lang="en-US" dirty="0">
              <a:latin typeface="Arial" panose="020B0604020202020204" pitchFamily="34" charset="0"/>
              <a:cs typeface="Arial" panose="020B0604020202020204" pitchFamily="34" charset="0"/>
            </a:endParaRPr>
          </a:p>
        </p:txBody>
      </p:sp>
      <p:sp>
        <p:nvSpPr>
          <p:cNvPr id="15" name="TextBox 14"/>
          <p:cNvSpPr txBox="1"/>
          <p:nvPr/>
        </p:nvSpPr>
        <p:spPr>
          <a:xfrm>
            <a:off x="4295503" y="3086329"/>
            <a:ext cx="1439501" cy="523220"/>
          </a:xfrm>
          <a:prstGeom prst="rect">
            <a:avLst/>
          </a:prstGeom>
          <a:noFill/>
        </p:spPr>
        <p:txBody>
          <a:bodyPr wrap="square" rtlCol="0">
            <a:spAutoFit/>
          </a:bodyPr>
          <a:lstStyle/>
          <a:p>
            <a:r>
              <a:rPr lang="en-US" sz="2800" dirty="0" smtClean="0">
                <a:latin typeface="Arial" panose="020B0604020202020204" pitchFamily="34" charset="0"/>
                <a:cs typeface="Arial" panose="020B0604020202020204" pitchFamily="34" charset="0"/>
              </a:rPr>
              <a:t>cell</a:t>
            </a:r>
            <a:endParaRPr lang="en-US" dirty="0">
              <a:latin typeface="Arial" panose="020B0604020202020204" pitchFamily="34" charset="0"/>
              <a:cs typeface="Arial" panose="020B0604020202020204" pitchFamily="34" charset="0"/>
            </a:endParaRPr>
          </a:p>
        </p:txBody>
      </p:sp>
      <p:sp>
        <p:nvSpPr>
          <p:cNvPr id="16" name="TextBox 15"/>
          <p:cNvSpPr txBox="1"/>
          <p:nvPr/>
        </p:nvSpPr>
        <p:spPr>
          <a:xfrm>
            <a:off x="250474" y="3055889"/>
            <a:ext cx="1439501" cy="1477328"/>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a:t>
            </a:r>
            <a:r>
              <a:rPr lang="en-US" b="1" dirty="0" smtClean="0">
                <a:latin typeface="Arial" panose="020B0604020202020204" pitchFamily="34" charset="0"/>
                <a:cs typeface="Arial" panose="020B0604020202020204" pitchFamily="34" charset="0"/>
              </a:rPr>
              <a:t>lucose enters the cell </a:t>
            </a:r>
            <a:r>
              <a:rPr lang="en-US" b="1" dirty="0" smtClean="0">
                <a:solidFill>
                  <a:srgbClr val="C00000"/>
                </a:solidFill>
                <a:latin typeface="Arial" panose="020B0604020202020204" pitchFamily="34" charset="0"/>
                <a:cs typeface="Arial" panose="020B0604020202020204" pitchFamily="34" charset="0"/>
              </a:rPr>
              <a:t>here</a:t>
            </a:r>
            <a:r>
              <a:rPr lang="en-US" b="1" dirty="0" smtClean="0">
                <a:latin typeface="Arial" panose="020B0604020202020204" pitchFamily="34" charset="0"/>
                <a:cs typeface="Arial" panose="020B0604020202020204" pitchFamily="34" charset="0"/>
              </a:rPr>
              <a:t> to create the first signal</a:t>
            </a:r>
            <a:endParaRPr lang="en-US" sz="1200" b="1" dirty="0">
              <a:latin typeface="Arial" panose="020B0604020202020204" pitchFamily="34" charset="0"/>
              <a:cs typeface="Arial" panose="020B0604020202020204" pitchFamily="34" charset="0"/>
            </a:endParaRPr>
          </a:p>
        </p:txBody>
      </p:sp>
      <p:sp>
        <p:nvSpPr>
          <p:cNvPr id="18" name="TextBox 17"/>
          <p:cNvSpPr txBox="1"/>
          <p:nvPr/>
        </p:nvSpPr>
        <p:spPr>
          <a:xfrm>
            <a:off x="994970" y="4877937"/>
            <a:ext cx="2446256" cy="1200329"/>
          </a:xfrm>
          <a:prstGeom prst="rect">
            <a:avLst/>
          </a:prstGeom>
          <a:noFill/>
        </p:spPr>
        <p:txBody>
          <a:bodyPr wrap="square" rtlCol="0">
            <a:spAutoFit/>
          </a:bodyPr>
          <a:lstStyle/>
          <a:p>
            <a:r>
              <a:rPr lang="en-US" b="1" dirty="0">
                <a:solidFill>
                  <a:srgbClr val="A1497C"/>
                </a:solidFill>
                <a:latin typeface="Arial" panose="020B0604020202020204" pitchFamily="34" charset="0"/>
                <a:cs typeface="Arial" panose="020B0604020202020204" pitchFamily="34" charset="0"/>
              </a:rPr>
              <a:t>t</a:t>
            </a:r>
            <a:r>
              <a:rPr lang="en-US" b="1" dirty="0" smtClean="0">
                <a:solidFill>
                  <a:srgbClr val="A1497C"/>
                </a:solidFill>
                <a:latin typeface="Arial" panose="020B0604020202020204" pitchFamily="34" charset="0"/>
                <a:cs typeface="Arial" panose="020B0604020202020204" pitchFamily="34" charset="0"/>
              </a:rPr>
              <a:t>ranscription factors bind in </a:t>
            </a:r>
            <a:r>
              <a:rPr lang="en-US" b="1" u="sng" dirty="0" smtClean="0">
                <a:solidFill>
                  <a:srgbClr val="A1497C"/>
                </a:solidFill>
                <a:latin typeface="Arial" panose="020B0604020202020204" pitchFamily="34" charset="0"/>
                <a:cs typeface="Arial" panose="020B0604020202020204" pitchFamily="34" charset="0"/>
              </a:rPr>
              <a:t>THREE</a:t>
            </a:r>
            <a:r>
              <a:rPr lang="en-US" b="1" dirty="0" smtClean="0">
                <a:solidFill>
                  <a:srgbClr val="A1497C"/>
                </a:solidFill>
                <a:latin typeface="Arial" panose="020B0604020202020204" pitchFamily="34" charset="0"/>
                <a:cs typeface="Arial" panose="020B0604020202020204" pitchFamily="34" charset="0"/>
              </a:rPr>
              <a:t> places on the switch for the insulin gene</a:t>
            </a:r>
            <a:endParaRPr lang="en-US" sz="1200" b="1" dirty="0">
              <a:solidFill>
                <a:srgbClr val="A1497C"/>
              </a:solidFill>
              <a:latin typeface="Arial" panose="020B0604020202020204" pitchFamily="34" charset="0"/>
              <a:cs typeface="Arial" panose="020B0604020202020204" pitchFamily="34" charset="0"/>
            </a:endParaRPr>
          </a:p>
        </p:txBody>
      </p:sp>
      <p:sp>
        <p:nvSpPr>
          <p:cNvPr id="19" name="TextBox 18"/>
          <p:cNvSpPr txBox="1"/>
          <p:nvPr/>
        </p:nvSpPr>
        <p:spPr>
          <a:xfrm>
            <a:off x="7688757" y="5245680"/>
            <a:ext cx="1536886" cy="461665"/>
          </a:xfrm>
          <a:prstGeom prst="rect">
            <a:avLst/>
          </a:prstGeom>
          <a:noFill/>
        </p:spPr>
        <p:txBody>
          <a:bodyPr wrap="square" rtlCol="0">
            <a:spAutoFit/>
          </a:bodyPr>
          <a:lstStyle/>
          <a:p>
            <a:r>
              <a:rPr lang="en-US" sz="2400" b="1" dirty="0" smtClean="0">
                <a:solidFill>
                  <a:srgbClr val="2B7C01"/>
                </a:solidFill>
                <a:latin typeface="Arial" panose="020B0604020202020204" pitchFamily="34" charset="0"/>
                <a:cs typeface="Arial" panose="020B0604020202020204" pitchFamily="34" charset="0"/>
              </a:rPr>
              <a:t>insulin</a:t>
            </a:r>
            <a:endParaRPr lang="en-US" sz="1600" b="1" dirty="0">
              <a:solidFill>
                <a:srgbClr val="2B7C01"/>
              </a:solidFill>
              <a:latin typeface="Arial" panose="020B0604020202020204" pitchFamily="34" charset="0"/>
              <a:cs typeface="Arial" panose="020B0604020202020204" pitchFamily="34" charset="0"/>
            </a:endParaRPr>
          </a:p>
        </p:txBody>
      </p:sp>
      <p:sp>
        <p:nvSpPr>
          <p:cNvPr id="20" name="TextBox 19"/>
          <p:cNvSpPr txBox="1"/>
          <p:nvPr/>
        </p:nvSpPr>
        <p:spPr>
          <a:xfrm>
            <a:off x="7302765" y="4877937"/>
            <a:ext cx="1439501"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a:t>
            </a:r>
            <a:r>
              <a:rPr lang="en-US" dirty="0" smtClean="0">
                <a:latin typeface="Arial" panose="020B0604020202020204" pitchFamily="34" charset="0"/>
                <a:cs typeface="Arial" panose="020B0604020202020204" pitchFamily="34" charset="0"/>
              </a:rPr>
              <a:t>he gene</a:t>
            </a:r>
            <a:endParaRPr lang="en-US" sz="1200" dirty="0">
              <a:latin typeface="Arial" panose="020B0604020202020204" pitchFamily="34" charset="0"/>
              <a:cs typeface="Arial" panose="020B0604020202020204" pitchFamily="34" charset="0"/>
            </a:endParaRPr>
          </a:p>
        </p:txBody>
      </p:sp>
      <p:sp>
        <p:nvSpPr>
          <p:cNvPr id="21" name="TextBox 20"/>
          <p:cNvSpPr txBox="1"/>
          <p:nvPr/>
        </p:nvSpPr>
        <p:spPr>
          <a:xfrm>
            <a:off x="4682484" y="6083986"/>
            <a:ext cx="3121603"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t</a:t>
            </a:r>
            <a:r>
              <a:rPr lang="en-US" b="1" dirty="0" smtClean="0">
                <a:latin typeface="Arial" panose="020B0604020202020204" pitchFamily="34" charset="0"/>
                <a:cs typeface="Arial" panose="020B0604020202020204" pitchFamily="34" charset="0"/>
              </a:rPr>
              <a:t>he switch in three pieces</a:t>
            </a:r>
            <a:endParaRPr lang="en-US" sz="1200" b="1" dirty="0">
              <a:latin typeface="Arial" panose="020B0604020202020204" pitchFamily="34" charset="0"/>
              <a:cs typeface="Arial" panose="020B0604020202020204" pitchFamily="34" charset="0"/>
            </a:endParaRPr>
          </a:p>
        </p:txBody>
      </p:sp>
      <p:sp>
        <p:nvSpPr>
          <p:cNvPr id="6" name="Regular Pentagon 5"/>
          <p:cNvSpPr/>
          <p:nvPr/>
        </p:nvSpPr>
        <p:spPr>
          <a:xfrm>
            <a:off x="2024219" y="3347939"/>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gular Pentagon 21"/>
          <p:cNvSpPr/>
          <p:nvPr/>
        </p:nvSpPr>
        <p:spPr>
          <a:xfrm>
            <a:off x="450156" y="2460405"/>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gular Pentagon 22"/>
          <p:cNvSpPr/>
          <p:nvPr/>
        </p:nvSpPr>
        <p:spPr>
          <a:xfrm>
            <a:off x="757522" y="2661778"/>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gular Pentagon 23"/>
          <p:cNvSpPr/>
          <p:nvPr/>
        </p:nvSpPr>
        <p:spPr>
          <a:xfrm>
            <a:off x="1563283" y="2437018"/>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gular Pentagon 24"/>
          <p:cNvSpPr/>
          <p:nvPr/>
        </p:nvSpPr>
        <p:spPr>
          <a:xfrm>
            <a:off x="8221379" y="2542691"/>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gular Pentagon 25"/>
          <p:cNvSpPr/>
          <p:nvPr/>
        </p:nvSpPr>
        <p:spPr>
          <a:xfrm>
            <a:off x="4312982" y="2719070"/>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gular Pentagon 26"/>
          <p:cNvSpPr/>
          <p:nvPr/>
        </p:nvSpPr>
        <p:spPr>
          <a:xfrm>
            <a:off x="8540215" y="2784017"/>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gular Pentagon 27"/>
          <p:cNvSpPr/>
          <p:nvPr/>
        </p:nvSpPr>
        <p:spPr>
          <a:xfrm>
            <a:off x="7721346" y="2691337"/>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5329924" y="2406685"/>
            <a:ext cx="2239211" cy="617216"/>
          </a:xfrm>
          <a:prstGeom prst="rect">
            <a:avLst/>
          </a:prstGeom>
          <a:gradFill>
            <a:gsLst>
              <a:gs pos="0">
                <a:srgbClr val="C00000"/>
              </a:gs>
              <a:gs pos="100000">
                <a:schemeClr val="accent2">
                  <a:lumMod val="60000"/>
                  <a:lumOff val="4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gular Pentagon 30"/>
          <p:cNvSpPr/>
          <p:nvPr/>
        </p:nvSpPr>
        <p:spPr>
          <a:xfrm>
            <a:off x="4945031" y="2574708"/>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egular Pentagon 31"/>
          <p:cNvSpPr/>
          <p:nvPr/>
        </p:nvSpPr>
        <p:spPr>
          <a:xfrm>
            <a:off x="5079408" y="2735442"/>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egular Pentagon 32"/>
          <p:cNvSpPr/>
          <p:nvPr/>
        </p:nvSpPr>
        <p:spPr>
          <a:xfrm>
            <a:off x="2537516" y="2437018"/>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egular Pentagon 33"/>
          <p:cNvSpPr/>
          <p:nvPr/>
        </p:nvSpPr>
        <p:spPr>
          <a:xfrm>
            <a:off x="5947134" y="2668816"/>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egular Pentagon 34"/>
          <p:cNvSpPr/>
          <p:nvPr/>
        </p:nvSpPr>
        <p:spPr>
          <a:xfrm>
            <a:off x="6974730" y="2523757"/>
            <a:ext cx="270377" cy="238174"/>
          </a:xfrm>
          <a:prstGeom prst="pent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TextBox 35"/>
          <p:cNvSpPr txBox="1"/>
          <p:nvPr/>
        </p:nvSpPr>
        <p:spPr>
          <a:xfrm>
            <a:off x="8011991" y="4499714"/>
            <a:ext cx="1536886" cy="461665"/>
          </a:xfrm>
          <a:prstGeom prst="rect">
            <a:avLst/>
          </a:prstGeom>
          <a:noFill/>
        </p:spPr>
        <p:txBody>
          <a:bodyPr wrap="square" rtlCol="0">
            <a:spAutoFit/>
          </a:bodyPr>
          <a:lstStyle/>
          <a:p>
            <a:r>
              <a:rPr lang="en-US" sz="2400" b="1" dirty="0" smtClean="0">
                <a:solidFill>
                  <a:srgbClr val="2B7C01"/>
                </a:solidFill>
                <a:latin typeface="Arial" panose="020B0604020202020204" pitchFamily="34" charset="0"/>
                <a:cs typeface="Arial" panose="020B0604020202020204" pitchFamily="34" charset="0"/>
              </a:rPr>
              <a:t>insulin</a:t>
            </a:r>
            <a:endParaRPr lang="en-US" sz="1600" b="1" dirty="0">
              <a:solidFill>
                <a:srgbClr val="2B7C01"/>
              </a:solidFill>
              <a:latin typeface="Arial" panose="020B0604020202020204" pitchFamily="34" charset="0"/>
              <a:cs typeface="Arial" panose="020B0604020202020204" pitchFamily="34" charset="0"/>
            </a:endParaRPr>
          </a:p>
        </p:txBody>
      </p:sp>
      <p:sp>
        <p:nvSpPr>
          <p:cNvPr id="37" name="TextBox 36"/>
          <p:cNvSpPr txBox="1"/>
          <p:nvPr/>
        </p:nvSpPr>
        <p:spPr>
          <a:xfrm>
            <a:off x="7704850" y="5676775"/>
            <a:ext cx="1536886" cy="461665"/>
          </a:xfrm>
          <a:prstGeom prst="rect">
            <a:avLst/>
          </a:prstGeom>
          <a:noFill/>
        </p:spPr>
        <p:txBody>
          <a:bodyPr wrap="square" rtlCol="0">
            <a:spAutoFit/>
          </a:bodyPr>
          <a:lstStyle/>
          <a:p>
            <a:r>
              <a:rPr lang="en-US" sz="2400" b="1" dirty="0" smtClean="0">
                <a:solidFill>
                  <a:srgbClr val="2B7C01"/>
                </a:solidFill>
                <a:latin typeface="Arial" panose="020B0604020202020204" pitchFamily="34" charset="0"/>
                <a:cs typeface="Arial" panose="020B0604020202020204" pitchFamily="34" charset="0"/>
              </a:rPr>
              <a:t>insulin</a:t>
            </a:r>
            <a:endParaRPr lang="en-US" sz="1600" b="1" dirty="0">
              <a:solidFill>
                <a:srgbClr val="2B7C01"/>
              </a:solidFill>
              <a:latin typeface="Arial" panose="020B0604020202020204" pitchFamily="34" charset="0"/>
              <a:cs typeface="Arial" panose="020B0604020202020204" pitchFamily="34" charset="0"/>
            </a:endParaRPr>
          </a:p>
        </p:txBody>
      </p:sp>
      <p:sp>
        <p:nvSpPr>
          <p:cNvPr id="38" name="TextBox 37"/>
          <p:cNvSpPr txBox="1"/>
          <p:nvPr/>
        </p:nvSpPr>
        <p:spPr>
          <a:xfrm>
            <a:off x="7902656" y="6037819"/>
            <a:ext cx="1536886" cy="461665"/>
          </a:xfrm>
          <a:prstGeom prst="rect">
            <a:avLst/>
          </a:prstGeom>
          <a:noFill/>
        </p:spPr>
        <p:txBody>
          <a:bodyPr wrap="square" rtlCol="0">
            <a:spAutoFit/>
          </a:bodyPr>
          <a:lstStyle/>
          <a:p>
            <a:r>
              <a:rPr lang="en-US" sz="2400" b="1" dirty="0" smtClean="0">
                <a:solidFill>
                  <a:srgbClr val="2B7C01"/>
                </a:solidFill>
                <a:latin typeface="Arial" panose="020B0604020202020204" pitchFamily="34" charset="0"/>
                <a:cs typeface="Arial" panose="020B0604020202020204" pitchFamily="34" charset="0"/>
              </a:rPr>
              <a:t>insulin</a:t>
            </a:r>
            <a:endParaRPr lang="en-US" sz="1600" b="1" dirty="0">
              <a:solidFill>
                <a:srgbClr val="2B7C0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388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P spid="14" grpId="0" animBg="1"/>
      <p:bldP spid="18" grpId="0"/>
      <p:bldP spid="19" grpId="0"/>
      <p:bldP spid="20" grpId="0"/>
      <p:bldP spid="21" grpId="0"/>
      <p:bldP spid="36" grpId="0"/>
      <p:bldP spid="37" grpId="0"/>
      <p:bldP spid="3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3397808" y="1031073"/>
            <a:ext cx="2348383"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u="sng" dirty="0" smtClean="0">
                <a:latin typeface="Arial" panose="020B0604020202020204" pitchFamily="34" charset="0"/>
                <a:cs typeface="Arial" panose="020B0604020202020204" pitchFamily="34" charset="0"/>
              </a:rPr>
              <a:t>Internal Cues</a:t>
            </a:r>
          </a:p>
        </p:txBody>
      </p:sp>
      <p:sp>
        <p:nvSpPr>
          <p:cNvPr id="17" name="Text Box 4"/>
          <p:cNvSpPr txBox="1">
            <a:spLocks noChangeArrowheads="1"/>
          </p:cNvSpPr>
          <p:nvPr/>
        </p:nvSpPr>
        <p:spPr bwMode="auto">
          <a:xfrm>
            <a:off x="607344" y="1554293"/>
            <a:ext cx="7890111" cy="4893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All environmental signals must eventually get into the cell, and ultimately the nucleus, to turn a gene on or off.</a:t>
            </a:r>
          </a:p>
          <a:p>
            <a:pPr>
              <a:spcBef>
                <a:spcPct val="0"/>
              </a:spcBef>
              <a:buNone/>
              <a:defRPr/>
            </a:pPr>
            <a:endParaRPr lang="en-US" altLang="en-US" sz="2400" dirty="0" smtClean="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Some signals come from far away—from the external environment or through the blood like we just saw.</a:t>
            </a:r>
          </a:p>
          <a:p>
            <a:pPr>
              <a:spcBef>
                <a:spcPct val="0"/>
              </a:spcBef>
              <a:buNone/>
              <a:defRPr/>
            </a:pPr>
            <a:endParaRPr lang="en-US" altLang="en-US" sz="2400" dirty="0">
              <a:latin typeface="Arial" panose="020B0604020202020204" pitchFamily="34" charset="0"/>
              <a:cs typeface="Arial" panose="020B0604020202020204" pitchFamily="34" charset="0"/>
            </a:endParaRPr>
          </a:p>
          <a:p>
            <a:pPr>
              <a:spcBef>
                <a:spcPct val="0"/>
              </a:spcBef>
              <a:buNone/>
              <a:defRPr/>
            </a:pPr>
            <a:r>
              <a:rPr lang="en-US" altLang="en-US" sz="2400" dirty="0" smtClean="0">
                <a:latin typeface="Arial" panose="020B0604020202020204" pitchFamily="34" charset="0"/>
                <a:cs typeface="Arial" panose="020B0604020202020204" pitchFamily="34" charset="0"/>
              </a:rPr>
              <a:t>But some of them come from nearby, for example the cell’s neighbors. This becomes important during development.</a:t>
            </a:r>
          </a:p>
          <a:p>
            <a:pPr>
              <a:spcBef>
                <a:spcPct val="0"/>
              </a:spcBef>
              <a:buNone/>
              <a:defRPr/>
            </a:pPr>
            <a:endParaRPr lang="en-US" altLang="en-US" sz="2400" dirty="0">
              <a:latin typeface="Arial" panose="020B0604020202020204" pitchFamily="34" charset="0"/>
              <a:cs typeface="Arial" panose="020B0604020202020204" pitchFamily="34" charset="0"/>
            </a:endParaRPr>
          </a:p>
          <a:p>
            <a:pPr>
              <a:spcBef>
                <a:spcPct val="0"/>
              </a:spcBef>
              <a:buNone/>
              <a:defRPr/>
            </a:pPr>
            <a:r>
              <a:rPr lang="en-US" altLang="en-US" sz="2400" i="1" dirty="0" smtClean="0">
                <a:latin typeface="Arial" panose="020B0604020202020204" pitchFamily="34" charset="0"/>
                <a:cs typeface="Arial" panose="020B0604020202020204" pitchFamily="34" charset="0"/>
              </a:rPr>
              <a:t>Think about your own environment</a:t>
            </a:r>
            <a:r>
              <a:rPr lang="en-US" altLang="en-US" sz="2400" dirty="0" smtClean="0">
                <a:latin typeface="Arial" panose="020B0604020202020204" pitchFamily="34" charset="0"/>
                <a:cs typeface="Arial" panose="020B0604020202020204" pitchFamily="34" charset="0"/>
              </a:rPr>
              <a:t>; it’s not only the air you breathe and whether it’s hot or cold, it’s also the neighborhood in which you live.</a:t>
            </a:r>
          </a:p>
        </p:txBody>
      </p:sp>
      <p:grpSp>
        <p:nvGrpSpPr>
          <p:cNvPr id="9" name="Group 8"/>
          <p:cNvGrpSpPr/>
          <p:nvPr/>
        </p:nvGrpSpPr>
        <p:grpSpPr>
          <a:xfrm>
            <a:off x="0" y="0"/>
            <a:ext cx="9144000" cy="856514"/>
            <a:chOff x="0" y="0"/>
            <a:chExt cx="9144000" cy="856514"/>
          </a:xfrm>
        </p:grpSpPr>
        <p:sp>
          <p:nvSpPr>
            <p:cNvPr id="10" name="Rectangle 9"/>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487270" y="174559"/>
              <a:ext cx="8010185"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and the Environment</a:t>
              </a:r>
            </a:p>
          </p:txBody>
        </p:sp>
      </p:grpSp>
    </p:spTree>
    <p:extLst>
      <p:ext uri="{BB962C8B-B14F-4D97-AF65-F5344CB8AC3E}">
        <p14:creationId xmlns:p14="http://schemas.microsoft.com/office/powerpoint/2010/main" val="2833316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63374" y="1142423"/>
            <a:ext cx="9153054" cy="954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latin typeface="Arial" panose="020B0604020202020204" pitchFamily="34" charset="0"/>
                <a:cs typeface="Arial" panose="020B0604020202020204" pitchFamily="34" charset="0"/>
              </a:rPr>
              <a:t>During development of a fetus, part of the environmental signal for any cell comes from its neighbors.</a:t>
            </a:r>
          </a:p>
        </p:txBody>
      </p:sp>
      <p:sp>
        <p:nvSpPr>
          <p:cNvPr id="4" name="Text Box 4"/>
          <p:cNvSpPr txBox="1">
            <a:spLocks noChangeArrowheads="1"/>
          </p:cNvSpPr>
          <p:nvPr/>
        </p:nvSpPr>
        <p:spPr bwMode="auto">
          <a:xfrm>
            <a:off x="480290" y="2287609"/>
            <a:ext cx="4035850" cy="2677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For example, during your embryonic development, the cells that become your eyes know to become eyes because the nearby forming </a:t>
            </a:r>
            <a:r>
              <a:rPr lang="en-US" altLang="en-US" sz="2400" dirty="0" smtClean="0">
                <a:solidFill>
                  <a:srgbClr val="C00000"/>
                </a:solidFill>
                <a:latin typeface="Arial" panose="020B0604020202020204" pitchFamily="34" charset="0"/>
                <a:cs typeface="Arial" panose="020B0604020202020204" pitchFamily="34" charset="0"/>
              </a:rPr>
              <a:t>brain tissue</a:t>
            </a:r>
            <a:r>
              <a:rPr lang="en-US" altLang="en-US" sz="2400" dirty="0" smtClean="0">
                <a:latin typeface="Arial" panose="020B0604020202020204" pitchFamily="34" charset="0"/>
                <a:cs typeface="Arial" panose="020B0604020202020204" pitchFamily="34" charset="0"/>
              </a:rPr>
              <a:t> sends them neighborhood signals</a:t>
            </a:r>
            <a:r>
              <a:rPr lang="en-US" altLang="en-US" sz="2400" dirty="0">
                <a:latin typeface="Arial" panose="020B0604020202020204" pitchFamily="34" charset="0"/>
                <a:cs typeface="Arial" panose="020B0604020202020204" pitchFamily="34" charset="0"/>
              </a:rPr>
              <a:t>!</a:t>
            </a:r>
            <a:endParaRPr lang="en-US" altLang="en-US" sz="2400" dirty="0" smtClean="0">
              <a:latin typeface="Arial" panose="020B0604020202020204" pitchFamily="34" charset="0"/>
              <a:cs typeface="Arial" panose="020B0604020202020204" pitchFamily="34" charset="0"/>
            </a:endParaRPr>
          </a:p>
        </p:txBody>
      </p:sp>
      <p:sp>
        <p:nvSpPr>
          <p:cNvPr id="44" name="Text Box 4"/>
          <p:cNvSpPr txBox="1">
            <a:spLocks noChangeArrowheads="1"/>
          </p:cNvSpPr>
          <p:nvPr/>
        </p:nvSpPr>
        <p:spPr bwMode="auto">
          <a:xfrm>
            <a:off x="480290" y="5387664"/>
            <a:ext cx="4709621" cy="830997"/>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Also, these cells know they’re on the </a:t>
            </a:r>
            <a:r>
              <a:rPr lang="en-US" altLang="en-US" sz="2400" dirty="0" smtClean="0">
                <a:solidFill>
                  <a:srgbClr val="2B7C01"/>
                </a:solidFill>
                <a:latin typeface="Arial" panose="020B0604020202020204" pitchFamily="34" charset="0"/>
                <a:cs typeface="Arial" panose="020B0604020202020204" pitchFamily="34" charset="0"/>
              </a:rPr>
              <a:t>outer surface </a:t>
            </a:r>
            <a:r>
              <a:rPr lang="en-US" altLang="en-US" sz="2400" dirty="0" smtClean="0">
                <a:latin typeface="Arial" panose="020B0604020202020204" pitchFamily="34" charset="0"/>
                <a:cs typeface="Arial" panose="020B0604020202020204" pitchFamily="34" charset="0"/>
              </a:rPr>
              <a:t>of the embryo.</a:t>
            </a:r>
          </a:p>
        </p:txBody>
      </p:sp>
      <p:grpSp>
        <p:nvGrpSpPr>
          <p:cNvPr id="2" name="Group 1"/>
          <p:cNvGrpSpPr/>
          <p:nvPr/>
        </p:nvGrpSpPr>
        <p:grpSpPr>
          <a:xfrm>
            <a:off x="4389222" y="2518929"/>
            <a:ext cx="4429248" cy="4151160"/>
            <a:chOff x="4389222" y="2518929"/>
            <a:chExt cx="4429248" cy="4151160"/>
          </a:xfrm>
        </p:grpSpPr>
        <p:pic>
          <p:nvPicPr>
            <p:cNvPr id="11266" name="Picture 2" descr="File:Gray8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8470" y="2518929"/>
              <a:ext cx="3810000" cy="3143250"/>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Straight Arrow Connector 17"/>
            <p:cNvCxnSpPr/>
            <p:nvPr/>
          </p:nvCxnSpPr>
          <p:spPr>
            <a:xfrm>
              <a:off x="6821054" y="3399682"/>
              <a:ext cx="475673" cy="499365"/>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flipH="1">
              <a:off x="5573017" y="3786750"/>
              <a:ext cx="506767" cy="464865"/>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p:cNvCxnSpPr/>
            <p:nvPr/>
          </p:nvCxnSpPr>
          <p:spPr>
            <a:xfrm flipV="1">
              <a:off x="6496037" y="4442691"/>
              <a:ext cx="615963" cy="36945"/>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7578436" y="3935912"/>
              <a:ext cx="800689" cy="523220"/>
            </a:xfrm>
            <a:prstGeom prst="rect">
              <a:avLst/>
            </a:prstGeom>
            <a:noFill/>
          </p:spPr>
          <p:txBody>
            <a:bodyPr wrap="square" rtlCol="0">
              <a:spAutoFit/>
            </a:bodyPr>
            <a:lstStyle/>
            <a:p>
              <a:r>
                <a:rPr lang="en-US" sz="2800" b="1" dirty="0" smtClean="0">
                  <a:solidFill>
                    <a:srgbClr val="0070C0"/>
                  </a:solidFill>
                </a:rPr>
                <a:t>EYE</a:t>
              </a:r>
              <a:endParaRPr lang="en-US" sz="2800" b="1" dirty="0">
                <a:solidFill>
                  <a:srgbClr val="0070C0"/>
                </a:solidFill>
              </a:endParaRPr>
            </a:p>
          </p:txBody>
        </p:sp>
        <p:cxnSp>
          <p:nvCxnSpPr>
            <p:cNvPr id="32" name="Straight Arrow Connector 31"/>
            <p:cNvCxnSpPr/>
            <p:nvPr/>
          </p:nvCxnSpPr>
          <p:spPr>
            <a:xfrm flipH="1">
              <a:off x="5421745" y="3585205"/>
              <a:ext cx="528782" cy="444738"/>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H="1">
              <a:off x="5573017" y="4197522"/>
              <a:ext cx="753892" cy="377078"/>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a:off x="6793345" y="3988743"/>
              <a:ext cx="628073" cy="320021"/>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5825246" y="3096042"/>
              <a:ext cx="1126836" cy="461665"/>
            </a:xfrm>
            <a:prstGeom prst="rect">
              <a:avLst/>
            </a:prstGeom>
            <a:noFill/>
          </p:spPr>
          <p:txBody>
            <a:bodyPr wrap="square" rtlCol="0">
              <a:spAutoFit/>
            </a:bodyPr>
            <a:lstStyle/>
            <a:p>
              <a:r>
                <a:rPr lang="en-US" sz="2400" b="1" dirty="0" smtClean="0">
                  <a:solidFill>
                    <a:srgbClr val="C00000"/>
                  </a:solidFill>
                </a:rPr>
                <a:t>BRAIN</a:t>
              </a:r>
              <a:endParaRPr lang="en-US" sz="2400" b="1" dirty="0">
                <a:solidFill>
                  <a:srgbClr val="C00000"/>
                </a:solidFill>
              </a:endParaRPr>
            </a:p>
          </p:txBody>
        </p:sp>
        <p:sp>
          <p:nvSpPr>
            <p:cNvPr id="43" name="TextBox 42"/>
            <p:cNvSpPr txBox="1"/>
            <p:nvPr/>
          </p:nvSpPr>
          <p:spPr>
            <a:xfrm>
              <a:off x="4389222" y="4308764"/>
              <a:ext cx="800689" cy="523220"/>
            </a:xfrm>
            <a:prstGeom prst="rect">
              <a:avLst/>
            </a:prstGeom>
            <a:noFill/>
          </p:spPr>
          <p:txBody>
            <a:bodyPr wrap="square" rtlCol="0">
              <a:spAutoFit/>
            </a:bodyPr>
            <a:lstStyle/>
            <a:p>
              <a:r>
                <a:rPr lang="en-US" sz="2800" b="1" dirty="0" smtClean="0">
                  <a:solidFill>
                    <a:srgbClr val="0070C0"/>
                  </a:solidFill>
                </a:rPr>
                <a:t>EYE</a:t>
              </a:r>
              <a:endParaRPr lang="en-US" sz="2800" b="1" dirty="0">
                <a:solidFill>
                  <a:srgbClr val="0070C0"/>
                </a:solidFill>
              </a:endParaRPr>
            </a:p>
          </p:txBody>
        </p:sp>
        <p:sp>
          <p:nvSpPr>
            <p:cNvPr id="40" name="Freeform 39"/>
            <p:cNvSpPr/>
            <p:nvPr/>
          </p:nvSpPr>
          <p:spPr>
            <a:xfrm>
              <a:off x="4982576" y="3168073"/>
              <a:ext cx="180552" cy="1154545"/>
            </a:xfrm>
            <a:custGeom>
              <a:avLst/>
              <a:gdLst>
                <a:gd name="connsiteX0" fmla="*/ 180552 w 180552"/>
                <a:gd name="connsiteY0" fmla="*/ 0 h 1154545"/>
                <a:gd name="connsiteX1" fmla="*/ 106661 w 180552"/>
                <a:gd name="connsiteY1" fmla="*/ 406400 h 1154545"/>
                <a:gd name="connsiteX2" fmla="*/ 5061 w 180552"/>
                <a:gd name="connsiteY2" fmla="*/ 720436 h 1154545"/>
                <a:gd name="connsiteX3" fmla="*/ 14298 w 180552"/>
                <a:gd name="connsiteY3" fmla="*/ 1154545 h 1154545"/>
                <a:gd name="connsiteX4" fmla="*/ 14298 w 180552"/>
                <a:gd name="connsiteY4" fmla="*/ 1154545 h 115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52" h="1154545">
                  <a:moveTo>
                    <a:pt x="180552" y="0"/>
                  </a:moveTo>
                  <a:cubicBezTo>
                    <a:pt x="158230" y="143163"/>
                    <a:pt x="135909" y="286327"/>
                    <a:pt x="106661" y="406400"/>
                  </a:cubicBezTo>
                  <a:cubicBezTo>
                    <a:pt x="77412" y="526473"/>
                    <a:pt x="20455" y="595745"/>
                    <a:pt x="5061" y="720436"/>
                  </a:cubicBezTo>
                  <a:cubicBezTo>
                    <a:pt x="-10333" y="845127"/>
                    <a:pt x="14298" y="1154545"/>
                    <a:pt x="14298" y="1154545"/>
                  </a:cubicBezTo>
                  <a:lnTo>
                    <a:pt x="14298" y="1154545"/>
                  </a:lnTo>
                </a:path>
              </a:pathLst>
            </a:custGeom>
            <a:noFill/>
            <a:ln w="57150">
              <a:solidFill>
                <a:srgbClr val="2B7C01"/>
              </a:solidFill>
              <a:prstDash val="sysDash"/>
              <a:headEnd type="none" w="med" len="med"/>
              <a:tailEnd type="arrow"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5575722" y="5746759"/>
              <a:ext cx="3063317" cy="923330"/>
            </a:xfrm>
            <a:prstGeom prst="rect">
              <a:avLst/>
            </a:prstGeom>
            <a:noFill/>
          </p:spPr>
          <p:txBody>
            <a:bodyPr wrap="square" rtlCol="0">
              <a:spAutoFit/>
            </a:bodyPr>
            <a:lstStyle/>
            <a:p>
              <a:r>
                <a:rPr lang="en-US" b="1" dirty="0" smtClean="0">
                  <a:solidFill>
                    <a:schemeClr val="bg1">
                      <a:lumMod val="50000"/>
                    </a:schemeClr>
                  </a:solidFill>
                </a:rPr>
                <a:t>Coronal section through the head of an embryo at approximately 7 weeks.</a:t>
              </a:r>
              <a:endParaRPr lang="en-US" b="1" dirty="0">
                <a:solidFill>
                  <a:schemeClr val="bg1">
                    <a:lumMod val="50000"/>
                  </a:schemeClr>
                </a:solidFill>
              </a:endParaRPr>
            </a:p>
          </p:txBody>
        </p:sp>
      </p:grpSp>
      <p:grpSp>
        <p:nvGrpSpPr>
          <p:cNvPr id="23" name="Group 22"/>
          <p:cNvGrpSpPr/>
          <p:nvPr/>
        </p:nvGrpSpPr>
        <p:grpSpPr>
          <a:xfrm>
            <a:off x="0" y="0"/>
            <a:ext cx="9144000" cy="856514"/>
            <a:chOff x="0" y="0"/>
            <a:chExt cx="9144000" cy="856514"/>
          </a:xfrm>
        </p:grpSpPr>
        <p:sp>
          <p:nvSpPr>
            <p:cNvPr id="24" name="Rectangle 23"/>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
            <p:cNvSpPr>
              <a:spLocks noChangeArrowheads="1"/>
            </p:cNvSpPr>
            <p:nvPr/>
          </p:nvSpPr>
          <p:spPr bwMode="auto">
            <a:xfrm>
              <a:off x="0" y="174559"/>
              <a:ext cx="9144000"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smtClean="0"/>
                <a:t>Genetic Regulation, Environment, and Development</a:t>
              </a:r>
            </a:p>
          </p:txBody>
        </p:sp>
      </p:grpSp>
    </p:spTree>
    <p:extLst>
      <p:ext uri="{BB962C8B-B14F-4D97-AF65-F5344CB8AC3E}">
        <p14:creationId xmlns:p14="http://schemas.microsoft.com/office/powerpoint/2010/main" val="208725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279706" y="4164658"/>
            <a:ext cx="8425311" cy="2477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spcAft>
                <a:spcPts val="600"/>
              </a:spcAft>
              <a:buNone/>
              <a:defRPr/>
            </a:pPr>
            <a:r>
              <a:rPr lang="en-US" altLang="en-US" sz="2400" dirty="0" smtClean="0">
                <a:latin typeface="Arial" panose="020B0604020202020204" pitchFamily="34" charset="0"/>
                <a:cs typeface="Arial" panose="020B0604020202020204" pitchFamily="34" charset="0"/>
              </a:rPr>
              <a:t>The signals above (and others) make their way into these potential eye cells, head to the nucleus and work to:</a:t>
            </a:r>
          </a:p>
          <a:p>
            <a:pPr marL="342900" indent="-342900">
              <a:spcBef>
                <a:spcPct val="0"/>
              </a:spcBef>
              <a:spcAft>
                <a:spcPts val="600"/>
              </a:spcAft>
              <a:defRPr/>
            </a:pPr>
            <a:r>
              <a:rPr lang="en-US" altLang="en-US" sz="2400" dirty="0">
                <a:latin typeface="Arial" panose="020B0604020202020204" pitchFamily="34" charset="0"/>
                <a:cs typeface="Arial" panose="020B0604020202020204" pitchFamily="34" charset="0"/>
              </a:rPr>
              <a:t>t</a:t>
            </a:r>
            <a:r>
              <a:rPr lang="en-US" altLang="en-US" sz="2400" dirty="0" smtClean="0">
                <a:latin typeface="Arial" panose="020B0604020202020204" pitchFamily="34" charset="0"/>
                <a:cs typeface="Arial" panose="020B0604020202020204" pitchFamily="34" charset="0"/>
              </a:rPr>
              <a:t>urn OFF genes that have nothing to do with being an eye;</a:t>
            </a:r>
          </a:p>
          <a:p>
            <a:pPr marL="342900" indent="-342900">
              <a:spcBef>
                <a:spcPct val="0"/>
              </a:spcBef>
              <a:spcAft>
                <a:spcPts val="600"/>
              </a:spcAft>
              <a:defRPr/>
            </a:pPr>
            <a:r>
              <a:rPr lang="en-US" altLang="en-US" sz="2400" dirty="0" smtClean="0">
                <a:latin typeface="Arial" panose="020B0604020202020204" pitchFamily="34" charset="0"/>
                <a:cs typeface="Arial" panose="020B0604020202020204" pitchFamily="34" charset="0"/>
              </a:rPr>
              <a:t>and turn ON (or maybe </a:t>
            </a:r>
            <a:r>
              <a:rPr lang="en-US" altLang="en-US" sz="2400" i="1" dirty="0" smtClean="0">
                <a:latin typeface="Arial" panose="020B0604020202020204" pitchFamily="34" charset="0"/>
                <a:cs typeface="Arial" panose="020B0604020202020204" pitchFamily="34" charset="0"/>
              </a:rPr>
              <a:t>WAY</a:t>
            </a:r>
            <a:r>
              <a:rPr lang="en-US" altLang="en-US" sz="2400" dirty="0" smtClean="0">
                <a:latin typeface="Arial" panose="020B0604020202020204" pitchFamily="34" charset="0"/>
                <a:cs typeface="Arial" panose="020B0604020202020204" pitchFamily="34" charset="0"/>
              </a:rPr>
              <a:t> on) other genes that make proteins eye cells need to function.</a:t>
            </a:r>
          </a:p>
          <a:p>
            <a:pPr>
              <a:spcBef>
                <a:spcPct val="0"/>
              </a:spcBef>
              <a:buNone/>
              <a:defRPr/>
            </a:pPr>
            <a:endParaRPr lang="en-US" altLang="en-US" sz="2000" dirty="0" smtClean="0">
              <a:latin typeface="Arial" panose="020B0604020202020204" pitchFamily="34" charset="0"/>
              <a:cs typeface="Arial" panose="020B0604020202020204" pitchFamily="34" charset="0"/>
            </a:endParaRPr>
          </a:p>
        </p:txBody>
      </p:sp>
      <p:pic>
        <p:nvPicPr>
          <p:cNvPr id="4" name="Picture 2" descr="File:Gray86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5777" y="951344"/>
            <a:ext cx="3810000" cy="314325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a:off x="4918361" y="1832097"/>
            <a:ext cx="475673" cy="499365"/>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H="1">
            <a:off x="3670324" y="2219165"/>
            <a:ext cx="506767" cy="464865"/>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nvCxnSpPr>
        <p:spPr>
          <a:xfrm flipV="1">
            <a:off x="4593344" y="2875106"/>
            <a:ext cx="615963" cy="36945"/>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675743" y="2368327"/>
            <a:ext cx="800689" cy="523220"/>
          </a:xfrm>
          <a:prstGeom prst="rect">
            <a:avLst/>
          </a:prstGeom>
          <a:noFill/>
        </p:spPr>
        <p:txBody>
          <a:bodyPr wrap="square" rtlCol="0">
            <a:spAutoFit/>
          </a:bodyPr>
          <a:lstStyle/>
          <a:p>
            <a:r>
              <a:rPr lang="en-US" sz="2800" b="1" dirty="0" smtClean="0">
                <a:solidFill>
                  <a:srgbClr val="0070C0"/>
                </a:solidFill>
              </a:rPr>
              <a:t>EYE</a:t>
            </a:r>
            <a:endParaRPr lang="en-US" sz="2800" b="1" dirty="0">
              <a:solidFill>
                <a:srgbClr val="0070C0"/>
              </a:solidFill>
            </a:endParaRPr>
          </a:p>
        </p:txBody>
      </p:sp>
      <p:cxnSp>
        <p:nvCxnSpPr>
          <p:cNvPr id="9" name="Straight Arrow Connector 8"/>
          <p:cNvCxnSpPr/>
          <p:nvPr/>
        </p:nvCxnSpPr>
        <p:spPr>
          <a:xfrm flipH="1">
            <a:off x="3519052" y="2017620"/>
            <a:ext cx="528782" cy="444738"/>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3670324" y="2629937"/>
            <a:ext cx="753892" cy="377078"/>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4890652" y="2421158"/>
            <a:ext cx="628073" cy="320021"/>
          </a:xfrm>
          <a:prstGeom prst="straightConnector1">
            <a:avLst/>
          </a:prstGeom>
          <a:ln w="57150">
            <a:solidFill>
              <a:srgbClr val="C00000"/>
            </a:solidFill>
            <a:prstDash val="sysDot"/>
            <a:tailEnd type="triangle"/>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922553" y="1528457"/>
            <a:ext cx="1126836" cy="461665"/>
          </a:xfrm>
          <a:prstGeom prst="rect">
            <a:avLst/>
          </a:prstGeom>
          <a:noFill/>
        </p:spPr>
        <p:txBody>
          <a:bodyPr wrap="square" rtlCol="0">
            <a:spAutoFit/>
          </a:bodyPr>
          <a:lstStyle/>
          <a:p>
            <a:r>
              <a:rPr lang="en-US" sz="2400" b="1" dirty="0" smtClean="0">
                <a:solidFill>
                  <a:srgbClr val="C00000"/>
                </a:solidFill>
              </a:rPr>
              <a:t>BRAIN</a:t>
            </a:r>
            <a:endParaRPr lang="en-US" sz="2400" b="1" dirty="0">
              <a:solidFill>
                <a:srgbClr val="C00000"/>
              </a:solidFill>
            </a:endParaRPr>
          </a:p>
        </p:txBody>
      </p:sp>
      <p:sp>
        <p:nvSpPr>
          <p:cNvPr id="13" name="TextBox 12"/>
          <p:cNvSpPr txBox="1"/>
          <p:nvPr/>
        </p:nvSpPr>
        <p:spPr>
          <a:xfrm>
            <a:off x="2486529" y="2741179"/>
            <a:ext cx="800689" cy="523220"/>
          </a:xfrm>
          <a:prstGeom prst="rect">
            <a:avLst/>
          </a:prstGeom>
          <a:noFill/>
        </p:spPr>
        <p:txBody>
          <a:bodyPr wrap="square" rtlCol="0">
            <a:spAutoFit/>
          </a:bodyPr>
          <a:lstStyle/>
          <a:p>
            <a:r>
              <a:rPr lang="en-US" sz="2800" b="1" dirty="0" smtClean="0">
                <a:solidFill>
                  <a:srgbClr val="0070C0"/>
                </a:solidFill>
              </a:rPr>
              <a:t>EYE</a:t>
            </a:r>
            <a:endParaRPr lang="en-US" sz="2800" b="1" dirty="0">
              <a:solidFill>
                <a:srgbClr val="0070C0"/>
              </a:solidFill>
            </a:endParaRPr>
          </a:p>
        </p:txBody>
      </p:sp>
      <p:sp>
        <p:nvSpPr>
          <p:cNvPr id="14" name="Freeform 13"/>
          <p:cNvSpPr/>
          <p:nvPr/>
        </p:nvSpPr>
        <p:spPr>
          <a:xfrm>
            <a:off x="3079883" y="1600488"/>
            <a:ext cx="180552" cy="1154545"/>
          </a:xfrm>
          <a:custGeom>
            <a:avLst/>
            <a:gdLst>
              <a:gd name="connsiteX0" fmla="*/ 180552 w 180552"/>
              <a:gd name="connsiteY0" fmla="*/ 0 h 1154545"/>
              <a:gd name="connsiteX1" fmla="*/ 106661 w 180552"/>
              <a:gd name="connsiteY1" fmla="*/ 406400 h 1154545"/>
              <a:gd name="connsiteX2" fmla="*/ 5061 w 180552"/>
              <a:gd name="connsiteY2" fmla="*/ 720436 h 1154545"/>
              <a:gd name="connsiteX3" fmla="*/ 14298 w 180552"/>
              <a:gd name="connsiteY3" fmla="*/ 1154545 h 1154545"/>
              <a:gd name="connsiteX4" fmla="*/ 14298 w 180552"/>
              <a:gd name="connsiteY4" fmla="*/ 1154545 h 1154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552" h="1154545">
                <a:moveTo>
                  <a:pt x="180552" y="0"/>
                </a:moveTo>
                <a:cubicBezTo>
                  <a:pt x="158230" y="143163"/>
                  <a:pt x="135909" y="286327"/>
                  <a:pt x="106661" y="406400"/>
                </a:cubicBezTo>
                <a:cubicBezTo>
                  <a:pt x="77412" y="526473"/>
                  <a:pt x="20455" y="595745"/>
                  <a:pt x="5061" y="720436"/>
                </a:cubicBezTo>
                <a:cubicBezTo>
                  <a:pt x="-10333" y="845127"/>
                  <a:pt x="14298" y="1154545"/>
                  <a:pt x="14298" y="1154545"/>
                </a:cubicBezTo>
                <a:lnTo>
                  <a:pt x="14298" y="1154545"/>
                </a:lnTo>
              </a:path>
            </a:pathLst>
          </a:custGeom>
          <a:noFill/>
          <a:ln w="57150">
            <a:solidFill>
              <a:srgbClr val="2B7C01"/>
            </a:solidFill>
            <a:prstDash val="sysDash"/>
            <a:headEnd type="none" w="med" len="med"/>
            <a:tailEnd type="arrow"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5" name="Group 14"/>
          <p:cNvGrpSpPr/>
          <p:nvPr/>
        </p:nvGrpSpPr>
        <p:grpSpPr>
          <a:xfrm>
            <a:off x="0" y="0"/>
            <a:ext cx="9144000" cy="856514"/>
            <a:chOff x="0" y="0"/>
            <a:chExt cx="9144000" cy="856514"/>
          </a:xfrm>
        </p:grpSpPr>
        <p:sp>
          <p:nvSpPr>
            <p:cNvPr id="17" name="Rectangle 16"/>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2"/>
            <p:cNvSpPr>
              <a:spLocks noChangeArrowheads="1"/>
            </p:cNvSpPr>
            <p:nvPr/>
          </p:nvSpPr>
          <p:spPr bwMode="auto">
            <a:xfrm>
              <a:off x="59961" y="174559"/>
              <a:ext cx="9009087"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a:t>Genetic Regulation, Environment, and Development</a:t>
              </a:r>
            </a:p>
          </p:txBody>
        </p:sp>
      </p:grpSp>
    </p:spTree>
    <p:extLst>
      <p:ext uri="{BB962C8B-B14F-4D97-AF65-F5344CB8AC3E}">
        <p14:creationId xmlns:p14="http://schemas.microsoft.com/office/powerpoint/2010/main" val="392329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4">
                                            <p:txEl>
                                              <p:pRg st="1" end="1"/>
                                            </p:txEl>
                                          </p:spTgt>
                                        </p:tgtEl>
                                        <p:attrNameLst>
                                          <p:attrName>style.visibility</p:attrName>
                                        </p:attrNameLst>
                                      </p:cBhvr>
                                      <p:to>
                                        <p:strVal val="visible"/>
                                      </p:to>
                                    </p:set>
                                    <p:anim calcmode="lin" valueType="num">
                                      <p:cBhvr additive="base">
                                        <p:cTn id="7" dur="500" fill="hold"/>
                                        <p:tgtEl>
                                          <p:spTgt spid="1536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6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64">
                                            <p:txEl>
                                              <p:pRg st="2" end="2"/>
                                            </p:txEl>
                                          </p:spTgt>
                                        </p:tgtEl>
                                        <p:attrNameLst>
                                          <p:attrName>style.visibility</p:attrName>
                                        </p:attrNameLst>
                                      </p:cBhvr>
                                      <p:to>
                                        <p:strVal val="visible"/>
                                      </p:to>
                                    </p:set>
                                    <p:anim calcmode="lin" valueType="num">
                                      <p:cBhvr additive="base">
                                        <p:cTn id="13" dur="500" fill="hold"/>
                                        <p:tgtEl>
                                          <p:spTgt spid="1536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6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LS01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1200"/>
              </a:spcAft>
            </a:pPr>
            <a:r>
              <a:rPr lang="en-US" sz="1800" u="sng" dirty="0" smtClean="0"/>
              <a:t>Plant </a:t>
            </a:r>
            <a:r>
              <a:rPr lang="en-US" sz="1800" u="sng" dirty="0"/>
              <a:t>Growth </a:t>
            </a:r>
          </a:p>
          <a:p>
            <a:pPr>
              <a:lnSpc>
                <a:spcPct val="110000"/>
              </a:lnSpc>
              <a:spcBef>
                <a:spcPts val="0"/>
              </a:spcBef>
              <a:spcAft>
                <a:spcPts val="1200"/>
              </a:spcAft>
            </a:pPr>
            <a:r>
              <a:rPr lang="en-US" sz="1800" dirty="0"/>
              <a:t>Fast Plants® (as the name implies) grow and complete their lifecycle at a very accelerated pace. The species is a modified form of Brassica—the same parent species that has been bred to yield kale, broccoli, cauliflower and a number of other cultivated crops. </a:t>
            </a:r>
          </a:p>
          <a:p>
            <a:pPr>
              <a:lnSpc>
                <a:spcPct val="110000"/>
              </a:lnSpc>
              <a:spcBef>
                <a:spcPts val="0"/>
              </a:spcBef>
              <a:spcAft>
                <a:spcPts val="1200"/>
              </a:spcAft>
            </a:pPr>
            <a:r>
              <a:rPr lang="en-US" sz="1800" dirty="0"/>
              <a:t>There are a number of kits available for purchase through Carolina Biological. We recommend reaching Carolina through the University of Wisconsin Fast Plants® website where you can peruse the seed types, available lessons, and tutorials on how to plant, tend to, pollinate, and harvest your Fast Plants®.</a:t>
            </a:r>
          </a:p>
          <a:p>
            <a:pPr>
              <a:lnSpc>
                <a:spcPct val="110000"/>
              </a:lnSpc>
              <a:spcBef>
                <a:spcPts val="0"/>
              </a:spcBef>
              <a:spcAft>
                <a:spcPts val="1200"/>
              </a:spcAft>
            </a:pPr>
            <a:r>
              <a:rPr lang="en-US" sz="1800" dirty="0"/>
              <a:t>For the purposes of this model, we are only interested in metrics of growth and development. This can be achieved by ordering standard plants and tracking them through flowering at day 12. You can, however, run these same measurements in the course of a genetics experiment that you run in conjunction with earlier models dealing with inheritance. That kind of advanced planning is up to you.  All the info you need for this experiment can be found in the GD 01 Fast Plants Growth and Reproduction Teacher Guide</a:t>
            </a:r>
            <a:r>
              <a:rPr lang="en-US" sz="1800" dirty="0" smtClean="0"/>
              <a:t>.</a:t>
            </a:r>
            <a:endParaRPr lang="en-US" dirty="0"/>
          </a:p>
        </p:txBody>
      </p:sp>
    </p:spTree>
    <p:extLst>
      <p:ext uri="{BB962C8B-B14F-4D97-AF65-F5344CB8AC3E}">
        <p14:creationId xmlns:p14="http://schemas.microsoft.com/office/powerpoint/2010/main" val="3930802880"/>
      </p:ext>
    </p:extLst>
  </p:cSld>
  <p:clrMapOvr>
    <a:masterClrMapping/>
  </p:clrMapOvr>
  <p:transition spd="med"/>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
          <p:cNvSpPr txBox="1">
            <a:spLocks noChangeArrowheads="1"/>
          </p:cNvSpPr>
          <p:nvPr/>
        </p:nvSpPr>
        <p:spPr bwMode="auto">
          <a:xfrm>
            <a:off x="283274" y="1059536"/>
            <a:ext cx="3156687" cy="526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latin typeface="Arial" panose="020B0604020202020204" pitchFamily="34" charset="0"/>
                <a:cs typeface="Arial" panose="020B0604020202020204" pitchFamily="34" charset="0"/>
              </a:rPr>
              <a:t>What might happen if you mess with the ability of these signals to make it to the DNA?</a:t>
            </a:r>
          </a:p>
          <a:p>
            <a:pPr>
              <a:spcBef>
                <a:spcPct val="0"/>
              </a:spcBef>
              <a:buNone/>
              <a:defRPr/>
            </a:pPr>
            <a:endParaRPr lang="en-US" altLang="en-US" sz="2800" dirty="0">
              <a:latin typeface="Arial" panose="020B0604020202020204" pitchFamily="34" charset="0"/>
              <a:cs typeface="Arial" panose="020B0604020202020204" pitchFamily="34" charset="0"/>
            </a:endParaRPr>
          </a:p>
          <a:p>
            <a:pPr>
              <a:spcBef>
                <a:spcPct val="0"/>
              </a:spcBef>
              <a:buNone/>
              <a:defRPr/>
            </a:pPr>
            <a:r>
              <a:rPr lang="en-US" altLang="en-US" sz="2800" dirty="0" smtClean="0">
                <a:latin typeface="Arial" panose="020B0604020202020204" pitchFamily="34" charset="0"/>
                <a:cs typeface="Arial" panose="020B0604020202020204" pitchFamily="34" charset="0"/>
              </a:rPr>
              <a:t>Or, what if you mess with some of the genes they are supposed to turn on and off?</a:t>
            </a:r>
            <a:endParaRPr lang="en-US" altLang="en-US" sz="28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407090" y="1180028"/>
            <a:ext cx="5736910" cy="5664634"/>
          </a:xfrm>
          <a:prstGeom prst="rect">
            <a:avLst/>
          </a:prstGeom>
        </p:spPr>
      </p:pic>
      <p:sp>
        <p:nvSpPr>
          <p:cNvPr id="6" name="TextBox 5"/>
          <p:cNvSpPr txBox="1"/>
          <p:nvPr/>
        </p:nvSpPr>
        <p:spPr>
          <a:xfrm>
            <a:off x="5729444" y="1165603"/>
            <a:ext cx="3414556" cy="369332"/>
          </a:xfrm>
          <a:prstGeom prst="rect">
            <a:avLst/>
          </a:prstGeom>
          <a:noFill/>
        </p:spPr>
        <p:txBody>
          <a:bodyPr wrap="square" rtlCol="0">
            <a:spAutoFit/>
          </a:bodyPr>
          <a:lstStyle/>
          <a:p>
            <a:r>
              <a:rPr lang="en-US" b="1" dirty="0"/>
              <a:t>a</a:t>
            </a:r>
            <a:r>
              <a:rPr lang="en-US" b="1" dirty="0" smtClean="0"/>
              <a:t> gene still in the “off” position</a:t>
            </a:r>
          </a:p>
        </p:txBody>
      </p:sp>
      <p:sp>
        <p:nvSpPr>
          <p:cNvPr id="8" name="TextBox 7"/>
          <p:cNvSpPr txBox="1"/>
          <p:nvPr/>
        </p:nvSpPr>
        <p:spPr>
          <a:xfrm>
            <a:off x="5513058" y="4032547"/>
            <a:ext cx="1887347" cy="646331"/>
          </a:xfrm>
          <a:prstGeom prst="rect">
            <a:avLst/>
          </a:prstGeom>
          <a:noFill/>
        </p:spPr>
        <p:txBody>
          <a:bodyPr wrap="square" rtlCol="0">
            <a:spAutoFit/>
          </a:bodyPr>
          <a:lstStyle/>
          <a:p>
            <a:r>
              <a:rPr lang="en-US" b="1" dirty="0"/>
              <a:t>a</a:t>
            </a:r>
            <a:r>
              <a:rPr lang="en-US" b="1" dirty="0" smtClean="0"/>
              <a:t> gene now in the “on” position!</a:t>
            </a:r>
          </a:p>
        </p:txBody>
      </p:sp>
      <p:grpSp>
        <p:nvGrpSpPr>
          <p:cNvPr id="9" name="Group 8"/>
          <p:cNvGrpSpPr/>
          <p:nvPr/>
        </p:nvGrpSpPr>
        <p:grpSpPr>
          <a:xfrm>
            <a:off x="5886698" y="4692411"/>
            <a:ext cx="1869896" cy="1155056"/>
            <a:chOff x="3157843" y="3909846"/>
            <a:chExt cx="3216509" cy="1155056"/>
          </a:xfrm>
        </p:grpSpPr>
        <p:sp>
          <p:nvSpPr>
            <p:cNvPr id="10" name="Freeform 9"/>
            <p:cNvSpPr/>
            <p:nvPr/>
          </p:nvSpPr>
          <p:spPr>
            <a:xfrm>
              <a:off x="3269293" y="4520487"/>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1" name="Freeform 10"/>
            <p:cNvSpPr/>
            <p:nvPr/>
          </p:nvSpPr>
          <p:spPr>
            <a:xfrm>
              <a:off x="3215075" y="4233360"/>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Freeform 11"/>
            <p:cNvSpPr/>
            <p:nvPr/>
          </p:nvSpPr>
          <p:spPr>
            <a:xfrm>
              <a:off x="3157843" y="3909846"/>
              <a:ext cx="2517732" cy="399395"/>
            </a:xfrm>
            <a:custGeom>
              <a:avLst/>
              <a:gdLst>
                <a:gd name="connsiteX0" fmla="*/ 0 w 2517732"/>
                <a:gd name="connsiteY0" fmla="*/ 276981 h 399395"/>
                <a:gd name="connsiteX1" fmla="*/ 288099 w 2517732"/>
                <a:gd name="connsiteY1" fmla="*/ 339612 h 399395"/>
                <a:gd name="connsiteX2" fmla="*/ 450937 w 2517732"/>
                <a:gd name="connsiteY2" fmla="*/ 239403 h 399395"/>
                <a:gd name="connsiteX3" fmla="*/ 676406 w 2517732"/>
                <a:gd name="connsiteY3" fmla="*/ 377190 h 399395"/>
                <a:gd name="connsiteX4" fmla="*/ 989556 w 2517732"/>
                <a:gd name="connsiteY4" fmla="*/ 289508 h 399395"/>
                <a:gd name="connsiteX5" fmla="*/ 1290181 w 2517732"/>
                <a:gd name="connsiteY5" fmla="*/ 389716 h 399395"/>
                <a:gd name="connsiteX6" fmla="*/ 1465545 w 2517732"/>
                <a:gd name="connsiteY6" fmla="*/ 1409 h 399395"/>
                <a:gd name="connsiteX7" fmla="*/ 1841326 w 2517732"/>
                <a:gd name="connsiteY7" fmla="*/ 251929 h 399395"/>
                <a:gd name="connsiteX8" fmla="*/ 2292263 w 2517732"/>
                <a:gd name="connsiteY8" fmla="*/ 51513 h 399395"/>
                <a:gd name="connsiteX9" fmla="*/ 2517732 w 2517732"/>
                <a:gd name="connsiteY9" fmla="*/ 164247 h 399395"/>
                <a:gd name="connsiteX10" fmla="*/ 2517732 w 2517732"/>
                <a:gd name="connsiteY10" fmla="*/ 164247 h 39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7732" h="399395">
                  <a:moveTo>
                    <a:pt x="0" y="276981"/>
                  </a:moveTo>
                  <a:cubicBezTo>
                    <a:pt x="106471" y="311428"/>
                    <a:pt x="212943" y="345875"/>
                    <a:pt x="288099" y="339612"/>
                  </a:cubicBezTo>
                  <a:cubicBezTo>
                    <a:pt x="363255" y="333349"/>
                    <a:pt x="386219" y="233140"/>
                    <a:pt x="450937" y="239403"/>
                  </a:cubicBezTo>
                  <a:cubicBezTo>
                    <a:pt x="515655" y="245666"/>
                    <a:pt x="586636" y="368839"/>
                    <a:pt x="676406" y="377190"/>
                  </a:cubicBezTo>
                  <a:cubicBezTo>
                    <a:pt x="766176" y="385541"/>
                    <a:pt x="887260" y="287420"/>
                    <a:pt x="989556" y="289508"/>
                  </a:cubicBezTo>
                  <a:cubicBezTo>
                    <a:pt x="1091852" y="291596"/>
                    <a:pt x="1210850" y="437733"/>
                    <a:pt x="1290181" y="389716"/>
                  </a:cubicBezTo>
                  <a:cubicBezTo>
                    <a:pt x="1369513" y="341700"/>
                    <a:pt x="1373688" y="24373"/>
                    <a:pt x="1465545" y="1409"/>
                  </a:cubicBezTo>
                  <a:cubicBezTo>
                    <a:pt x="1557402" y="-21555"/>
                    <a:pt x="1703540" y="243578"/>
                    <a:pt x="1841326" y="251929"/>
                  </a:cubicBezTo>
                  <a:cubicBezTo>
                    <a:pt x="1979112" y="260280"/>
                    <a:pt x="2179529" y="66127"/>
                    <a:pt x="2292263" y="51513"/>
                  </a:cubicBezTo>
                  <a:cubicBezTo>
                    <a:pt x="2404997" y="36899"/>
                    <a:pt x="2517732" y="164247"/>
                    <a:pt x="2517732" y="164247"/>
                  </a:cubicBezTo>
                  <a:lnTo>
                    <a:pt x="2517732" y="164247"/>
                  </a:lnTo>
                </a:path>
              </a:pathLst>
            </a:custGeom>
            <a:ln>
              <a:solidFill>
                <a:srgbClr val="20930D"/>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3" name="TextBox 12"/>
            <p:cNvSpPr txBox="1"/>
            <p:nvPr/>
          </p:nvSpPr>
          <p:spPr>
            <a:xfrm>
              <a:off x="4732926" y="4695570"/>
              <a:ext cx="1641426" cy="369332"/>
            </a:xfrm>
            <a:prstGeom prst="rect">
              <a:avLst/>
            </a:prstGeom>
            <a:noFill/>
          </p:spPr>
          <p:txBody>
            <a:bodyPr wrap="square" rtlCol="0">
              <a:spAutoFit/>
            </a:bodyPr>
            <a:lstStyle/>
            <a:p>
              <a:r>
                <a:rPr lang="en-US" dirty="0" smtClean="0">
                  <a:solidFill>
                    <a:srgbClr val="20930D"/>
                  </a:solidFill>
                </a:rPr>
                <a:t>mRNA</a:t>
              </a:r>
              <a:endParaRPr lang="en-US" dirty="0">
                <a:solidFill>
                  <a:srgbClr val="20930D"/>
                </a:solidFill>
              </a:endParaRPr>
            </a:p>
          </p:txBody>
        </p:sp>
      </p:grpSp>
      <p:grpSp>
        <p:nvGrpSpPr>
          <p:cNvPr id="14" name="Group 13"/>
          <p:cNvGrpSpPr/>
          <p:nvPr/>
        </p:nvGrpSpPr>
        <p:grpSpPr>
          <a:xfrm>
            <a:off x="6802363" y="4220058"/>
            <a:ext cx="2147896" cy="1488440"/>
            <a:chOff x="5920876" y="3715167"/>
            <a:chExt cx="2546480" cy="1644688"/>
          </a:xfrm>
        </p:grpSpPr>
        <p:sp>
          <p:nvSpPr>
            <p:cNvPr id="15" name="Quad Arrow Callout 14"/>
            <p:cNvSpPr/>
            <p:nvPr/>
          </p:nvSpPr>
          <p:spPr>
            <a:xfrm rot="2665839">
              <a:off x="6706081" y="4155769"/>
              <a:ext cx="1598678" cy="1041476"/>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7121276" y="3715167"/>
              <a:ext cx="1346080" cy="369332"/>
            </a:xfrm>
            <a:prstGeom prst="rect">
              <a:avLst/>
            </a:prstGeom>
            <a:noFill/>
          </p:spPr>
          <p:txBody>
            <a:bodyPr wrap="square" rtlCol="0">
              <a:spAutoFit/>
            </a:bodyPr>
            <a:lstStyle/>
            <a:p>
              <a:r>
                <a:rPr lang="en-US" dirty="0" smtClean="0">
                  <a:solidFill>
                    <a:schemeClr val="accent4">
                      <a:lumMod val="50000"/>
                    </a:schemeClr>
                  </a:solidFill>
                </a:rPr>
                <a:t>Protein</a:t>
              </a:r>
              <a:endParaRPr lang="en-US" dirty="0">
                <a:solidFill>
                  <a:schemeClr val="accent4">
                    <a:lumMod val="50000"/>
                  </a:schemeClr>
                </a:solidFill>
              </a:endParaRPr>
            </a:p>
          </p:txBody>
        </p:sp>
        <p:sp>
          <p:nvSpPr>
            <p:cNvPr id="17" name="Right Arrow 16"/>
            <p:cNvSpPr/>
            <p:nvPr/>
          </p:nvSpPr>
          <p:spPr>
            <a:xfrm>
              <a:off x="5920876" y="4187571"/>
              <a:ext cx="692867" cy="323514"/>
            </a:xfrm>
            <a:prstGeom prst="rightArrow">
              <a:avLst/>
            </a:prstGeom>
            <a:gradFill>
              <a:gsLst>
                <a:gs pos="0">
                  <a:schemeClr val="accent4">
                    <a:lumMod val="75000"/>
                  </a:schemeClr>
                </a:gs>
                <a:gs pos="25000">
                  <a:srgbClr val="7030A0"/>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Quad Arrow Callout 17"/>
            <p:cNvSpPr/>
            <p:nvPr/>
          </p:nvSpPr>
          <p:spPr>
            <a:xfrm>
              <a:off x="6985927" y="4222071"/>
              <a:ext cx="1364428" cy="1137784"/>
            </a:xfrm>
            <a:prstGeom prst="quadArrowCallout">
              <a:avLst/>
            </a:prstGeom>
            <a:gradFill>
              <a:gsLst>
                <a:gs pos="0">
                  <a:srgbClr val="7030A0"/>
                </a:gs>
                <a:gs pos="100000">
                  <a:schemeClr val="accent4">
                    <a:lumMod val="60000"/>
                    <a:lumOff val="40000"/>
                  </a:schemeClr>
                </a:gs>
              </a:gsLst>
            </a:gradFill>
            <a:ln>
              <a:solidFill>
                <a:schemeClr val="accent4">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9" name="Picture 18"/>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2084" t="33710" r="54714" b="59116"/>
          <a:stretch/>
        </p:blipFill>
        <p:spPr>
          <a:xfrm>
            <a:off x="4544291" y="3094181"/>
            <a:ext cx="757382" cy="406401"/>
          </a:xfrm>
          <a:prstGeom prst="rect">
            <a:avLst/>
          </a:prstGeom>
        </p:spPr>
      </p:pic>
      <p:pic>
        <p:nvPicPr>
          <p:cNvPr id="20" name="Picture 19"/>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2084" t="33710" r="54714" b="59116"/>
          <a:stretch/>
        </p:blipFill>
        <p:spPr>
          <a:xfrm>
            <a:off x="5729444" y="3094180"/>
            <a:ext cx="757382" cy="406401"/>
          </a:xfrm>
          <a:prstGeom prst="rect">
            <a:avLst/>
          </a:prstGeom>
        </p:spPr>
      </p:pic>
      <p:sp>
        <p:nvSpPr>
          <p:cNvPr id="24" name="Rectangle 23"/>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1" name="pasted-image.pdf"/>
          <p:cNvPicPr>
            <a:picLocks noChangeAspect="1"/>
          </p:cNvPicPr>
          <p:nvPr/>
        </p:nvPicPr>
        <p:blipFill>
          <a:blip r:embed="rId4">
            <a:extLst/>
          </a:blip>
          <a:stretch>
            <a:fillRect/>
          </a:stretch>
        </p:blipFill>
        <p:spPr>
          <a:xfrm flipH="1">
            <a:off x="2814574" y="1759071"/>
            <a:ext cx="1243889" cy="1260043"/>
          </a:xfrm>
          <a:prstGeom prst="rect">
            <a:avLst/>
          </a:prstGeom>
          <a:ln w="12700">
            <a:miter lim="400000"/>
          </a:ln>
        </p:spPr>
      </p:pic>
      <p:sp>
        <p:nvSpPr>
          <p:cNvPr id="26" name="Rectangle 2"/>
          <p:cNvSpPr>
            <a:spLocks noChangeArrowheads="1"/>
          </p:cNvSpPr>
          <p:nvPr/>
        </p:nvSpPr>
        <p:spPr bwMode="auto">
          <a:xfrm>
            <a:off x="59961" y="174559"/>
            <a:ext cx="9009087"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a:t>Genetic Regulation, Environment, and Development</a:t>
            </a:r>
          </a:p>
        </p:txBody>
      </p:sp>
    </p:spTree>
    <p:extLst>
      <p:ext uri="{BB962C8B-B14F-4D97-AF65-F5344CB8AC3E}">
        <p14:creationId xmlns:p14="http://schemas.microsoft.com/office/powerpoint/2010/main" val="182927652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480290" y="1142423"/>
            <a:ext cx="7897091" cy="3108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endParaRPr lang="en-US" altLang="en-US" sz="2800" dirty="0" smtClean="0">
              <a:latin typeface="Arial" panose="020B0604020202020204" pitchFamily="34" charset="0"/>
              <a:cs typeface="Arial" panose="020B0604020202020204" pitchFamily="34" charset="0"/>
            </a:endParaRPr>
          </a:p>
          <a:p>
            <a:pPr>
              <a:spcBef>
                <a:spcPct val="0"/>
              </a:spcBef>
              <a:buNone/>
              <a:defRPr/>
            </a:pPr>
            <a:endParaRPr lang="en-US" altLang="en-US" sz="2800" dirty="0" smtClean="0">
              <a:latin typeface="Arial" panose="020B0604020202020204" pitchFamily="34" charset="0"/>
              <a:cs typeface="Arial" panose="020B0604020202020204" pitchFamily="34" charset="0"/>
            </a:endParaRPr>
          </a:p>
          <a:p>
            <a:pPr>
              <a:spcBef>
                <a:spcPct val="0"/>
              </a:spcBef>
              <a:buNone/>
              <a:defRPr/>
            </a:pPr>
            <a:r>
              <a:rPr lang="en-US" altLang="en-US" sz="2800" b="1" i="1" dirty="0" smtClean="0">
                <a:latin typeface="Arial" panose="020B0604020202020204" pitchFamily="34" charset="0"/>
                <a:cs typeface="Arial" panose="020B0604020202020204" pitchFamily="34" charset="0"/>
                <a:sym typeface="Wingdings" panose="05000000000000000000" pitchFamily="2" charset="2"/>
              </a:rPr>
              <a:t> Let’s look at a </a:t>
            </a:r>
            <a:r>
              <a:rPr lang="en-US" altLang="en-US" sz="2800" b="1" i="1" dirty="0" smtClean="0">
                <a:latin typeface="Arial" panose="020B0604020202020204" pitchFamily="34" charset="0"/>
                <a:cs typeface="Arial" panose="020B0604020202020204" pitchFamily="34" charset="0"/>
              </a:rPr>
              <a:t>Mutation Experiment on fruit flies that messed with the development of one of their sensory organs—antennae.</a:t>
            </a:r>
          </a:p>
          <a:p>
            <a:pPr>
              <a:spcBef>
                <a:spcPct val="0"/>
              </a:spcBef>
              <a:buNone/>
              <a:defRPr/>
            </a:pPr>
            <a:endParaRPr lang="en-US" altLang="en-US" sz="2800" dirty="0">
              <a:latin typeface="Arial" panose="020B0604020202020204" pitchFamily="34" charset="0"/>
              <a:cs typeface="Arial" panose="020B0604020202020204" pitchFamily="34" charset="0"/>
            </a:endParaRPr>
          </a:p>
          <a:p>
            <a:pPr>
              <a:spcBef>
                <a:spcPct val="0"/>
              </a:spcBef>
              <a:buNone/>
              <a:defRPr/>
            </a:pPr>
            <a:endParaRPr lang="en-US" altLang="en-US" sz="2800" dirty="0">
              <a:latin typeface="Arial" panose="020B0604020202020204" pitchFamily="34" charset="0"/>
              <a:cs typeface="Arial" panose="020B0604020202020204" pitchFamily="34" charset="0"/>
            </a:endParaRPr>
          </a:p>
        </p:txBody>
      </p:sp>
      <p:sp>
        <p:nvSpPr>
          <p:cNvPr id="6" name="Rectangle 5"/>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2"/>
          <p:cNvSpPr>
            <a:spLocks noChangeArrowheads="1"/>
          </p:cNvSpPr>
          <p:nvPr/>
        </p:nvSpPr>
        <p:spPr bwMode="auto">
          <a:xfrm>
            <a:off x="59961" y="174559"/>
            <a:ext cx="9009087"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a:t>Genetic Regulation, Environment, and Development</a:t>
            </a:r>
          </a:p>
        </p:txBody>
      </p:sp>
    </p:spTree>
    <p:extLst>
      <p:ext uri="{BB962C8B-B14F-4D97-AF65-F5344CB8AC3E}">
        <p14:creationId xmlns:p14="http://schemas.microsoft.com/office/powerpoint/2010/main" val="1654799381"/>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600364" y="3673187"/>
            <a:ext cx="7897091" cy="31085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latin typeface="Arial" panose="020B0604020202020204" pitchFamily="34" charset="0"/>
                <a:cs typeface="Arial" panose="020B0604020202020204" pitchFamily="34" charset="0"/>
              </a:rPr>
              <a:t>In this genetic experiment, flies were mutated so that an important gene in the growing antenna cells no longer worked properly during development. In particular, </a:t>
            </a:r>
            <a:r>
              <a:rPr lang="en-US" altLang="en-US" sz="2800" u="sng" dirty="0" smtClean="0">
                <a:latin typeface="Arial" panose="020B0604020202020204" pitchFamily="34" charset="0"/>
                <a:cs typeface="Arial" panose="020B0604020202020204" pitchFamily="34" charset="0"/>
              </a:rPr>
              <a:t>the cells no longer realized they were on the fruit fly’s head</a:t>
            </a:r>
            <a:r>
              <a:rPr lang="en-US" altLang="en-US" sz="2800" dirty="0" smtClean="0">
                <a:latin typeface="Arial" panose="020B0604020202020204" pitchFamily="34" charset="0"/>
                <a:cs typeface="Arial" panose="020B0604020202020204" pitchFamily="34" charset="0"/>
              </a:rPr>
              <a:t>. They could not get the signal, “Hey, you guys are on the head!”</a:t>
            </a:r>
          </a:p>
        </p:txBody>
      </p:sp>
      <p:grpSp>
        <p:nvGrpSpPr>
          <p:cNvPr id="3" name="Group 2"/>
          <p:cNvGrpSpPr/>
          <p:nvPr/>
        </p:nvGrpSpPr>
        <p:grpSpPr>
          <a:xfrm>
            <a:off x="5654264" y="993446"/>
            <a:ext cx="2915949" cy="3146043"/>
            <a:chOff x="3133869" y="1565996"/>
            <a:chExt cx="2915949" cy="3146043"/>
          </a:xfrm>
        </p:grpSpPr>
        <p:pic>
          <p:nvPicPr>
            <p:cNvPr id="14338" name="Picture 2" descr="File:Biology Illustration Animals Insects Drosophila melanogaster.svg"/>
            <p:cNvPicPr>
              <a:picLocks noChangeAspect="1" noChangeArrowheads="1"/>
            </p:cNvPicPr>
            <p:nvPr/>
          </p:nvPicPr>
          <p:blipFill rotWithShape="1">
            <a:blip r:embed="rId3">
              <a:clrChange>
                <a:clrFrom>
                  <a:srgbClr val="000000">
                    <a:alpha val="0"/>
                  </a:srgbClr>
                </a:clrFrom>
                <a:clrTo>
                  <a:srgbClr val="000000">
                    <a:alpha val="0"/>
                  </a:srgbClr>
                </a:clrTo>
              </a:clrChange>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t="-3879" r="50189"/>
            <a:stretch/>
          </p:blipFill>
          <p:spPr bwMode="auto">
            <a:xfrm rot="16200000">
              <a:off x="3018822" y="1681043"/>
              <a:ext cx="3146043" cy="291594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320145" y="1570182"/>
              <a:ext cx="711200" cy="46181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 name="TextBox 4"/>
          <p:cNvSpPr txBox="1"/>
          <p:nvPr/>
        </p:nvSpPr>
        <p:spPr>
          <a:xfrm>
            <a:off x="3971636" y="3018041"/>
            <a:ext cx="1441679" cy="677108"/>
          </a:xfrm>
          <a:prstGeom prst="rect">
            <a:avLst/>
          </a:prstGeom>
          <a:noFill/>
        </p:spPr>
        <p:txBody>
          <a:bodyPr wrap="square" rtlCol="0">
            <a:spAutoFit/>
          </a:bodyPr>
          <a:lstStyle/>
          <a:p>
            <a:r>
              <a:rPr lang="en-US" sz="2000" b="1" i="1" dirty="0" smtClean="0"/>
              <a:t>Antenna</a:t>
            </a:r>
          </a:p>
          <a:p>
            <a:r>
              <a:rPr lang="en-US" dirty="0" smtClean="0"/>
              <a:t>(singular)</a:t>
            </a:r>
            <a:endParaRPr lang="en-US" dirty="0"/>
          </a:p>
        </p:txBody>
      </p:sp>
      <p:cxnSp>
        <p:nvCxnSpPr>
          <p:cNvPr id="13" name="Straight Arrow Connector 12"/>
          <p:cNvCxnSpPr/>
          <p:nvPr/>
        </p:nvCxnSpPr>
        <p:spPr>
          <a:xfrm flipV="1">
            <a:off x="4845278" y="2770909"/>
            <a:ext cx="927449" cy="185559"/>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7" name="TextBox 6"/>
          <p:cNvSpPr txBox="1"/>
          <p:nvPr/>
        </p:nvSpPr>
        <p:spPr>
          <a:xfrm>
            <a:off x="487269" y="1109809"/>
            <a:ext cx="4358009" cy="1938992"/>
          </a:xfrm>
          <a:prstGeom prst="rect">
            <a:avLst/>
          </a:prstGeom>
          <a:noFill/>
        </p:spPr>
        <p:txBody>
          <a:bodyPr wrap="square" rtlCol="0">
            <a:spAutoFit/>
          </a:bodyPr>
          <a:lstStyle/>
          <a:p>
            <a:r>
              <a:rPr lang="en-US" altLang="en-US" sz="2400" dirty="0">
                <a:latin typeface="Arial" panose="020B0604020202020204" pitchFamily="34" charset="0"/>
                <a:cs typeface="Arial" panose="020B0604020202020204" pitchFamily="34" charset="0"/>
              </a:rPr>
              <a:t>Antennae are really just appendages on an insect’s head</a:t>
            </a:r>
            <a:r>
              <a:rPr lang="en-US" altLang="en-US" sz="2400" dirty="0" smtClean="0">
                <a:latin typeface="Arial" panose="020B0604020202020204" pitchFamily="34" charset="0"/>
                <a:cs typeface="Arial" panose="020B0604020202020204" pitchFamily="34" charset="0"/>
              </a:rPr>
              <a:t>. They’re used for sensing touch and for smelling or sometimes tasting.</a:t>
            </a:r>
            <a:endParaRPr lang="en-US" altLang="en-US" sz="2400" dirty="0">
              <a:latin typeface="Arial" panose="020B0604020202020204" pitchFamily="34" charset="0"/>
              <a:cs typeface="Arial" panose="020B0604020202020204" pitchFamily="34" charset="0"/>
            </a:endParaRPr>
          </a:p>
        </p:txBody>
      </p:sp>
      <p:sp>
        <p:nvSpPr>
          <p:cNvPr id="11" name="Rectangle 10"/>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2"/>
          <p:cNvSpPr>
            <a:spLocks noChangeArrowheads="1"/>
          </p:cNvSpPr>
          <p:nvPr/>
        </p:nvSpPr>
        <p:spPr bwMode="auto">
          <a:xfrm>
            <a:off x="59961" y="174559"/>
            <a:ext cx="9009087"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a:t>Genetic Regulation, Environment, and Development</a:t>
            </a:r>
          </a:p>
        </p:txBody>
      </p:sp>
    </p:spTree>
    <p:extLst>
      <p:ext uri="{BB962C8B-B14F-4D97-AF65-F5344CB8AC3E}">
        <p14:creationId xmlns:p14="http://schemas.microsoft.com/office/powerpoint/2010/main" val="392779468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487270" y="1490640"/>
            <a:ext cx="3796145" cy="52629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800" dirty="0" smtClean="0">
                <a:latin typeface="Arial" panose="020B0604020202020204" pitchFamily="34" charset="0"/>
                <a:cs typeface="Arial" panose="020B0604020202020204" pitchFamily="34" charset="0"/>
              </a:rPr>
              <a:t>Since the antennae didn’t know they were on the head, what do you think these cells developed into?</a:t>
            </a:r>
          </a:p>
          <a:p>
            <a:pPr>
              <a:spcBef>
                <a:spcPct val="0"/>
              </a:spcBef>
              <a:buFontTx/>
              <a:buNone/>
              <a:defRPr/>
            </a:pPr>
            <a:endParaRPr lang="en-US" altLang="en-US" sz="2800" dirty="0" smtClean="0">
              <a:latin typeface="Arial" panose="020B0604020202020204" pitchFamily="34" charset="0"/>
              <a:cs typeface="Arial" panose="020B0604020202020204" pitchFamily="34" charset="0"/>
            </a:endParaRPr>
          </a:p>
          <a:p>
            <a:pPr>
              <a:spcBef>
                <a:spcPct val="0"/>
              </a:spcBef>
              <a:buNone/>
              <a:defRPr/>
            </a:pPr>
            <a:r>
              <a:rPr lang="en-US" altLang="en-US" sz="2800" dirty="0" smtClean="0">
                <a:latin typeface="Arial" panose="020B0604020202020204" pitchFamily="34" charset="0"/>
                <a:cs typeface="Arial" panose="020B0604020202020204" pitchFamily="34" charset="0"/>
              </a:rPr>
              <a:t>Well, they knew they were supposed to be appendages, so they grew into legs where the antennae should have been!</a:t>
            </a:r>
            <a:endParaRPr lang="en-US" altLang="en-US" sz="2800" dirty="0">
              <a:latin typeface="Arial" panose="020B0604020202020204" pitchFamily="34" charset="0"/>
              <a:cs typeface="Arial" panose="020B0604020202020204" pitchFamily="34" charset="0"/>
            </a:endParaRPr>
          </a:p>
        </p:txBody>
      </p:sp>
      <p:pic>
        <p:nvPicPr>
          <p:cNvPr id="2050" name="Picture 2" descr="File:Antennapedia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0222" y="1490640"/>
            <a:ext cx="4097233" cy="354568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Text Box 4"/>
          <p:cNvSpPr txBox="1">
            <a:spLocks noChangeArrowheads="1"/>
          </p:cNvSpPr>
          <p:nvPr/>
        </p:nvSpPr>
        <p:spPr bwMode="auto">
          <a:xfrm>
            <a:off x="5184900" y="5433444"/>
            <a:ext cx="297369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defRPr/>
            </a:pPr>
            <a:r>
              <a:rPr lang="en-US" altLang="en-US" sz="2400" b="1" i="1" dirty="0" smtClean="0">
                <a:latin typeface="Arial" panose="020B0604020202020204" pitchFamily="34" charset="0"/>
                <a:cs typeface="Arial" panose="020B0604020202020204" pitchFamily="34" charset="0"/>
              </a:rPr>
              <a:t>ANTENNAPEDIA</a:t>
            </a:r>
          </a:p>
        </p:txBody>
      </p:sp>
      <p:sp>
        <p:nvSpPr>
          <p:cNvPr id="2" name="Oval 1"/>
          <p:cNvSpPr/>
          <p:nvPr/>
        </p:nvSpPr>
        <p:spPr>
          <a:xfrm>
            <a:off x="4427708" y="1490640"/>
            <a:ext cx="4023567" cy="3545682"/>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2"/>
          <p:cNvSpPr>
            <a:spLocks noChangeArrowheads="1"/>
          </p:cNvSpPr>
          <p:nvPr/>
        </p:nvSpPr>
        <p:spPr bwMode="auto">
          <a:xfrm>
            <a:off x="59961" y="174559"/>
            <a:ext cx="9009087"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800" dirty="0"/>
              <a:t>Genetic Regulation, Environment, and Development</a:t>
            </a:r>
          </a:p>
        </p:txBody>
      </p:sp>
    </p:spTree>
    <p:extLst>
      <p:ext uri="{BB962C8B-B14F-4D97-AF65-F5344CB8AC3E}">
        <p14:creationId xmlns:p14="http://schemas.microsoft.com/office/powerpoint/2010/main" val="2280365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xit" presetSubtype="1" fill="hold" grpId="0" nodeType="clickEffect">
                                  <p:stCondLst>
                                    <p:cond delay="0"/>
                                  </p:stCondLst>
                                  <p:childTnLst>
                                    <p:animEffect transition="out" filter="wheel(1)">
                                      <p:cBhvr>
                                        <p:cTn id="10" dur="2000"/>
                                        <p:tgtEl>
                                          <p:spTgt spid="2"/>
                                        </p:tgtEl>
                                      </p:cBhvr>
                                    </p:animEffect>
                                    <p:set>
                                      <p:cBhvr>
                                        <p:cTn id="11" dur="1" fill="hold">
                                          <p:stCondLst>
                                            <p:cond delay="1999"/>
                                          </p:stCondLst>
                                        </p:cTn>
                                        <p:tgtEl>
                                          <p:spTgt spid="2"/>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4"/>
          <p:cNvSpPr txBox="1">
            <a:spLocks noChangeArrowheads="1"/>
          </p:cNvSpPr>
          <p:nvPr/>
        </p:nvSpPr>
        <p:spPr bwMode="auto">
          <a:xfrm>
            <a:off x="487270" y="966932"/>
            <a:ext cx="8174183" cy="56323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defRPr/>
            </a:pPr>
            <a:r>
              <a:rPr lang="en-US" altLang="en-US" sz="2400" dirty="0" smtClean="0">
                <a:latin typeface="Arial" panose="020B0604020202020204" pitchFamily="34" charset="0"/>
                <a:cs typeface="Arial" panose="020B0604020202020204" pitchFamily="34" charset="0"/>
              </a:rPr>
              <a:t>What do you think about the following two statements?</a:t>
            </a:r>
          </a:p>
          <a:p>
            <a:pPr>
              <a:spcBef>
                <a:spcPct val="0"/>
              </a:spcBef>
              <a:buNone/>
              <a:defRPr/>
            </a:pPr>
            <a:endParaRPr lang="en-US" altLang="en-US" sz="2800" dirty="0">
              <a:latin typeface="Arial" panose="020B0604020202020204" pitchFamily="34" charset="0"/>
              <a:cs typeface="Arial" panose="020B0604020202020204" pitchFamily="34" charset="0"/>
            </a:endParaRPr>
          </a:p>
          <a:p>
            <a:pPr marL="514350" indent="-514350">
              <a:spcBef>
                <a:spcPct val="0"/>
              </a:spcBef>
              <a:buFont typeface="+mj-lt"/>
              <a:buAutoNum type="arabicPeriod"/>
              <a:defRPr/>
            </a:pPr>
            <a:r>
              <a:rPr lang="en-US" altLang="en-US" sz="2800" dirty="0" smtClean="0">
                <a:latin typeface="Arial" panose="020B0604020202020204" pitchFamily="34" charset="0"/>
                <a:cs typeface="Arial" panose="020B0604020202020204" pitchFamily="34" charset="0"/>
              </a:rPr>
              <a:t>The cell’s environment has a lot to do with how genes are turned on and off, and therefore with differentiation—the ways in which cells end up being unique.</a:t>
            </a:r>
          </a:p>
          <a:p>
            <a:pPr marL="514350" indent="-514350">
              <a:spcBef>
                <a:spcPct val="0"/>
              </a:spcBef>
              <a:buFont typeface="+mj-lt"/>
              <a:buAutoNum type="arabicPeriod"/>
              <a:defRPr/>
            </a:pPr>
            <a:endParaRPr lang="en-US" altLang="en-US" sz="2800" dirty="0">
              <a:latin typeface="Arial" panose="020B0604020202020204" pitchFamily="34" charset="0"/>
              <a:cs typeface="Arial" panose="020B0604020202020204" pitchFamily="34" charset="0"/>
            </a:endParaRPr>
          </a:p>
          <a:p>
            <a:pPr marL="514350" indent="-514350">
              <a:spcBef>
                <a:spcPct val="0"/>
              </a:spcBef>
              <a:buFont typeface="+mj-lt"/>
              <a:buAutoNum type="arabicPeriod"/>
              <a:defRPr/>
            </a:pPr>
            <a:r>
              <a:rPr lang="en-US" altLang="en-US" sz="2800" dirty="0" smtClean="0">
                <a:latin typeface="Arial" panose="020B0604020202020204" pitchFamily="34" charset="0"/>
                <a:cs typeface="Arial" panose="020B0604020202020204" pitchFamily="34" charset="0"/>
              </a:rPr>
              <a:t>Part of the environment is the cell’s “neighborhood”. A cell often knows what to become because of what its neighbors are doing.</a:t>
            </a:r>
          </a:p>
          <a:p>
            <a:pPr>
              <a:spcBef>
                <a:spcPct val="0"/>
              </a:spcBef>
              <a:buNone/>
              <a:defRPr/>
            </a:pPr>
            <a:endParaRPr lang="en-US" altLang="en-US" sz="2800" dirty="0">
              <a:latin typeface="Arial" panose="020B0604020202020204" pitchFamily="34" charset="0"/>
              <a:cs typeface="Arial" panose="020B0604020202020204" pitchFamily="34" charset="0"/>
            </a:endParaRPr>
          </a:p>
          <a:p>
            <a:pPr>
              <a:spcBef>
                <a:spcPct val="0"/>
              </a:spcBef>
              <a:buNone/>
              <a:defRPr/>
            </a:pPr>
            <a:r>
              <a:rPr lang="en-US" altLang="en-US" sz="2800" i="1" dirty="0" smtClean="0">
                <a:latin typeface="Arial" panose="020B0604020202020204" pitchFamily="34" charset="0"/>
                <a:cs typeface="Arial" panose="020B0604020202020204" pitchFamily="34" charset="0"/>
                <a:sym typeface="Wingdings" panose="05000000000000000000" pitchFamily="2" charset="2"/>
              </a:rPr>
              <a:t>			 </a:t>
            </a:r>
            <a:r>
              <a:rPr lang="en-US" altLang="en-US" sz="2800" i="1" dirty="0" smtClean="0">
                <a:latin typeface="Arial" panose="020B0604020202020204" pitchFamily="34" charset="0"/>
                <a:cs typeface="Arial" panose="020B0604020202020204" pitchFamily="34" charset="0"/>
              </a:rPr>
              <a:t>Is there any idea we’re missing?</a:t>
            </a:r>
          </a:p>
        </p:txBody>
      </p:sp>
      <p:grpSp>
        <p:nvGrpSpPr>
          <p:cNvPr id="5" name="Group 4"/>
          <p:cNvGrpSpPr/>
          <p:nvPr/>
        </p:nvGrpSpPr>
        <p:grpSpPr>
          <a:xfrm>
            <a:off x="0" y="0"/>
            <a:ext cx="9144000" cy="856514"/>
            <a:chOff x="0" y="0"/>
            <a:chExt cx="9144000" cy="856514"/>
          </a:xfrm>
        </p:grpSpPr>
        <p:sp>
          <p:nvSpPr>
            <p:cNvPr id="6" name="Rectangle 5"/>
            <p:cNvSpPr/>
            <p:nvPr/>
          </p:nvSpPr>
          <p:spPr>
            <a:xfrm>
              <a:off x="0" y="0"/>
              <a:ext cx="9144000" cy="856514"/>
            </a:xfrm>
            <a:prstGeom prst="rect">
              <a:avLst/>
            </a:prstGeom>
            <a:gradFill flip="none" rotWithShape="1">
              <a:gsLst>
                <a:gs pos="0">
                  <a:srgbClr val="376092"/>
                </a:gs>
                <a:gs pos="100000">
                  <a:schemeClr val="accent6">
                    <a:lumMod val="60000"/>
                    <a:lumOff val="4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2"/>
            <p:cNvSpPr>
              <a:spLocks noChangeArrowheads="1"/>
            </p:cNvSpPr>
            <p:nvPr/>
          </p:nvSpPr>
          <p:spPr bwMode="auto">
            <a:xfrm>
              <a:off x="487270" y="174559"/>
              <a:ext cx="801018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lgn="ctr">
                <a:spcBef>
                  <a:spcPct val="0"/>
                </a:spcBef>
                <a:buNone/>
              </a:pPr>
              <a:r>
                <a:rPr lang="en-US" altLang="en-US" sz="2400" dirty="0" smtClean="0"/>
                <a:t>Summary: Genetic Regulation and the Environment</a:t>
              </a:r>
            </a:p>
          </p:txBody>
        </p:sp>
      </p:grpSp>
    </p:spTree>
    <p:extLst>
      <p:ext uri="{BB962C8B-B14F-4D97-AF65-F5344CB8AC3E}">
        <p14:creationId xmlns:p14="http://schemas.microsoft.com/office/powerpoint/2010/main" val="1043532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normAutofit/>
          </a:bodyPr>
          <a:lstStyle/>
          <a:p>
            <a:r>
              <a:rPr lang="en-US" altLang="en-US" smtClean="0">
                <a:latin typeface="Arial" panose="020B0604020202020204" pitchFamily="34" charset="0"/>
                <a:cs typeface="Arial" panose="020B0604020202020204" pitchFamily="34" charset="0"/>
              </a:rPr>
              <a:t>Tracking </a:t>
            </a:r>
            <a:r>
              <a:rPr lang="en-US" altLang="en-US" dirty="0" smtClean="0">
                <a:latin typeface="Arial" panose="020B0604020202020204" pitchFamily="34" charset="0"/>
                <a:cs typeface="Arial" panose="020B0604020202020204" pitchFamily="34" charset="0"/>
              </a:rPr>
              <a:t>Our Model</a:t>
            </a:r>
            <a:endParaRPr lang="en-US" altLang="en-US" dirty="0">
              <a:latin typeface="Arial" panose="020B0604020202020204" pitchFamily="34" charset="0"/>
              <a:cs typeface="Arial" panose="020B0604020202020204" pitchFamily="34" charset="0"/>
            </a:endParaRPr>
          </a:p>
        </p:txBody>
      </p:sp>
      <p:sp>
        <p:nvSpPr>
          <p:cNvPr id="27650" name="Content Placeholder 2"/>
          <p:cNvSpPr>
            <a:spLocks noGrp="1"/>
          </p:cNvSpPr>
          <p:nvPr>
            <p:ph idx="1"/>
          </p:nvPr>
        </p:nvSpPr>
        <p:spPr>
          <a:xfrm>
            <a:off x="1520328" y="3239510"/>
            <a:ext cx="7166472" cy="3618490"/>
          </a:xfrm>
        </p:spPr>
        <p:txBody>
          <a:bodyPr/>
          <a:lstStyle/>
          <a:p>
            <a:pPr marL="0" indent="0">
              <a:buNone/>
            </a:pPr>
            <a:r>
              <a:rPr lang="en-US" altLang="en-US" dirty="0" smtClean="0">
                <a:solidFill>
                  <a:srgbClr val="376092"/>
                </a:solidFill>
                <a:latin typeface="Arial" panose="020B0604020202020204" pitchFamily="34" charset="0"/>
                <a:cs typeface="Arial" panose="020B0604020202020204" pitchFamily="34" charset="0"/>
              </a:rPr>
              <a:t>So </a:t>
            </a:r>
            <a:r>
              <a:rPr lang="en-US" altLang="en-US" dirty="0">
                <a:solidFill>
                  <a:srgbClr val="376092"/>
                </a:solidFill>
                <a:latin typeface="Arial" panose="020B0604020202020204" pitchFamily="34" charset="0"/>
                <a:cs typeface="Arial" panose="020B0604020202020204" pitchFamily="34" charset="0"/>
              </a:rPr>
              <a:t>what </a:t>
            </a:r>
            <a:r>
              <a:rPr lang="en-US" altLang="en-US" dirty="0" smtClean="0">
                <a:solidFill>
                  <a:srgbClr val="376092"/>
                </a:solidFill>
                <a:latin typeface="Arial" panose="020B0604020202020204" pitchFamily="34" charset="0"/>
                <a:cs typeface="Arial" panose="020B0604020202020204" pitchFamily="34" charset="0"/>
              </a:rPr>
              <a:t>ideas should we add to our model? </a:t>
            </a:r>
            <a:r>
              <a:rPr lang="en-US" altLang="en-US" dirty="0" smtClean="0">
                <a:latin typeface="Arial" panose="020B0604020202020204" pitchFamily="34" charset="0"/>
                <a:cs typeface="Arial" panose="020B0604020202020204" pitchFamily="34" charset="0"/>
              </a:rPr>
              <a:t>Let’s share out.</a:t>
            </a:r>
          </a:p>
          <a:p>
            <a:pPr marL="0" indent="0">
              <a:buNone/>
            </a:pPr>
            <a:endParaRPr lang="en-US" altLang="en-US" dirty="0" smtClean="0">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Now please be sure to record our ideas in your model tracker.</a:t>
            </a:r>
            <a:endParaRPr lang="en-US" altLang="en-US" dirty="0">
              <a:solidFill>
                <a:srgbClr val="376092"/>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flipH="1">
            <a:off x="457200" y="3182945"/>
            <a:ext cx="888416" cy="899954"/>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551292" y="5049343"/>
            <a:ext cx="794324" cy="798863"/>
          </a:xfrm>
          <a:prstGeom prst="rect">
            <a:avLst/>
          </a:prstGeom>
          <a:ln w="12700">
            <a:miter lim="400000"/>
          </a:ln>
        </p:spPr>
      </p:pic>
      <p:pic>
        <p:nvPicPr>
          <p:cNvPr id="6" name="pasted-image.pdf"/>
          <p:cNvPicPr>
            <a:picLocks noChangeAspect="1"/>
          </p:cNvPicPr>
          <p:nvPr/>
        </p:nvPicPr>
        <p:blipFill>
          <a:blip r:embed="rId5">
            <a:extLst/>
          </a:blip>
          <a:stretch>
            <a:fillRect/>
          </a:stretch>
        </p:blipFill>
        <p:spPr>
          <a:xfrm>
            <a:off x="7904326" y="3855854"/>
            <a:ext cx="782474" cy="995924"/>
          </a:xfrm>
          <a:prstGeom prst="rect">
            <a:avLst/>
          </a:prstGeom>
          <a:ln w="12700">
            <a:miter lim="400000"/>
          </a:ln>
        </p:spPr>
      </p:pic>
      <p:sp>
        <p:nvSpPr>
          <p:cNvPr id="2" name="TextBox 1"/>
          <p:cNvSpPr txBox="1"/>
          <p:nvPr/>
        </p:nvSpPr>
        <p:spPr>
          <a:xfrm>
            <a:off x="734291" y="1233288"/>
            <a:ext cx="8409709" cy="1846659"/>
          </a:xfrm>
          <a:prstGeom prst="rect">
            <a:avLst/>
          </a:prstGeom>
          <a:noFill/>
        </p:spPr>
        <p:txBody>
          <a:bodyPr wrap="square" rtlCol="0">
            <a:spAutoFit/>
          </a:bodyPr>
          <a:lstStyle/>
          <a:p>
            <a:r>
              <a:rPr lang="en-US" altLang="en-US" sz="3200" dirty="0">
                <a:latin typeface="Arial" panose="020B0604020202020204" pitchFamily="34" charset="0"/>
                <a:cs typeface="Arial" panose="020B0604020202020204" pitchFamily="34" charset="0"/>
              </a:rPr>
              <a:t>Before we move on we need to come to a consensus about </a:t>
            </a:r>
            <a:r>
              <a:rPr lang="en-US" altLang="en-US" sz="3200" dirty="0" smtClean="0">
                <a:latin typeface="Arial" panose="020B0604020202020204" pitchFamily="34" charset="0"/>
                <a:cs typeface="Arial" panose="020B0604020202020204" pitchFamily="34" charset="0"/>
              </a:rPr>
              <a:t>adding a </a:t>
            </a:r>
            <a:r>
              <a:rPr lang="en-US" altLang="en-US" sz="3200" dirty="0">
                <a:latin typeface="Arial" panose="020B0604020202020204" pitchFamily="34" charset="0"/>
                <a:cs typeface="Arial" panose="020B0604020202020204" pitchFamily="34" charset="0"/>
              </a:rPr>
              <a:t>few key ideas to </a:t>
            </a:r>
            <a:r>
              <a:rPr lang="en-US" altLang="en-US" sz="3200" dirty="0" smtClean="0">
                <a:latin typeface="Arial" panose="020B0604020202020204" pitchFamily="34" charset="0"/>
                <a:cs typeface="Arial" panose="020B0604020202020204" pitchFamily="34" charset="0"/>
              </a:rPr>
              <a:t>our </a:t>
            </a:r>
            <a:r>
              <a:rPr lang="en-US" altLang="en-US" sz="3200" dirty="0">
                <a:latin typeface="Arial" panose="020B0604020202020204" pitchFamily="34" charset="0"/>
                <a:cs typeface="Arial" panose="020B0604020202020204" pitchFamily="34" charset="0"/>
              </a:rPr>
              <a:t>model</a:t>
            </a:r>
            <a:r>
              <a:rPr lang="en-US" altLang="en-US" sz="3200" dirty="0" smtClean="0">
                <a:latin typeface="Arial" panose="020B0604020202020204" pitchFamily="34" charset="0"/>
                <a:cs typeface="Arial" panose="020B0604020202020204" pitchFamily="34" charset="0"/>
              </a:rPr>
              <a:t>. (We’ve covered a lot!)</a:t>
            </a:r>
            <a:endParaRPr lang="en-US" altLang="en-US" sz="32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19945282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Autofit/>
          </a:bodyPr>
          <a:lstStyle/>
          <a:p>
            <a:r>
              <a:rPr lang="en-US" dirty="0" smtClean="0">
                <a:solidFill>
                  <a:schemeClr val="bg1"/>
                </a:solidFill>
                <a:latin typeface="+mn-lt"/>
                <a:cs typeface="Arial" panose="020B0604020202020204" pitchFamily="34" charset="0"/>
              </a:rPr>
              <a:t>LS07 </a:t>
            </a:r>
            <a:r>
              <a:rPr lang="en-US" dirty="0">
                <a:solidFill>
                  <a:schemeClr val="bg1"/>
                </a:solidFill>
                <a:latin typeface="+mn-lt"/>
                <a:cs typeface="Arial" panose="020B0604020202020204" pitchFamily="34" charset="0"/>
              </a:rPr>
              <a:t>Teacher Resource: What did we figure out?</a:t>
            </a:r>
            <a:endParaRPr lang="en-US" dirty="0">
              <a:latin typeface="+mn-lt"/>
            </a:endParaRPr>
          </a:p>
        </p:txBody>
      </p:sp>
      <p:sp>
        <p:nvSpPr>
          <p:cNvPr id="13" name="Text Placeholder 12"/>
          <p:cNvSpPr>
            <a:spLocks noGrp="1"/>
          </p:cNvSpPr>
          <p:nvPr>
            <p:ph type="body" sz="quarter" idx="11"/>
          </p:nvPr>
        </p:nvSpPr>
        <p:spPr/>
        <p:txBody>
          <a:bodyPr/>
          <a:lstStyle/>
          <a:p>
            <a:r>
              <a:rPr lang="en-US" sz="2000" b="1" dirty="0">
                <a:cs typeface="Arial" panose="020B0604020202020204" pitchFamily="34" charset="0"/>
              </a:rPr>
              <a:t>GD </a:t>
            </a:r>
            <a:r>
              <a:rPr lang="en-US" sz="2000" b="1" dirty="0" smtClean="0">
                <a:cs typeface="Arial" panose="020B0604020202020204" pitchFamily="34" charset="0"/>
              </a:rPr>
              <a:t>LS07 </a:t>
            </a:r>
            <a:r>
              <a:rPr lang="en-US" sz="2000" b="1" dirty="0">
                <a:cs typeface="Arial" panose="020B0604020202020204" pitchFamily="34" charset="0"/>
              </a:rPr>
              <a:t>Teacher Reflection Notes:</a:t>
            </a:r>
          </a:p>
          <a:p>
            <a:endParaRPr lang="en-US" sz="2000" dirty="0">
              <a:cs typeface="Arial" panose="020B0604020202020204" pitchFamily="34" charset="0"/>
            </a:endParaRPr>
          </a:p>
          <a:p>
            <a:r>
              <a:rPr lang="en-US" sz="2000" i="1" dirty="0">
                <a:cs typeface="Arial" panose="020B0604020202020204" pitchFamily="34" charset="0"/>
              </a:rPr>
              <a:t>Things that went well…</a:t>
            </a:r>
          </a:p>
          <a:p>
            <a:endParaRPr lang="en-US" sz="2000" i="1" dirty="0">
              <a:cs typeface="Arial" panose="020B0604020202020204" pitchFamily="34" charset="0"/>
            </a:endParaRPr>
          </a:p>
          <a:p>
            <a:r>
              <a:rPr lang="en-US" sz="2000" i="1" dirty="0">
                <a:cs typeface="Arial" panose="020B0604020202020204" pitchFamily="34" charset="0"/>
              </a:rPr>
              <a:t>Things I would change…</a:t>
            </a:r>
          </a:p>
          <a:p>
            <a:endParaRPr lang="en-US" dirty="0"/>
          </a:p>
        </p:txBody>
      </p:sp>
      <p:sp>
        <p:nvSpPr>
          <p:cNvPr id="2" name="Text Placeholder 1"/>
          <p:cNvSpPr>
            <a:spLocks noGrp="1"/>
          </p:cNvSpPr>
          <p:nvPr>
            <p:ph type="body" sz="quarter" idx="10"/>
          </p:nvPr>
        </p:nvSpPr>
        <p:spPr/>
        <p:txBody>
          <a:bodyPr/>
          <a:lstStyle/>
          <a:p>
            <a:r>
              <a:rPr lang="en-US" b="1" dirty="0">
                <a:cs typeface="Arial" panose="020B0604020202020204" pitchFamily="34" charset="0"/>
              </a:rPr>
              <a:t>What did we figure out?</a:t>
            </a:r>
          </a:p>
          <a:p>
            <a:r>
              <a:rPr lang="en-US" dirty="0"/>
              <a:t>We’ve </a:t>
            </a:r>
            <a:r>
              <a:rPr lang="en-US" dirty="0" smtClean="0"/>
              <a:t>recognized </a:t>
            </a:r>
            <a:r>
              <a:rPr lang="en-US" dirty="0"/>
              <a:t>that genes </a:t>
            </a:r>
            <a:r>
              <a:rPr lang="en-US" dirty="0" smtClean="0"/>
              <a:t>have a switch-like mechanism that is controlled by proteins inside the cells. These proteins bind to genes turning them on or off in response to signals from the external or internal environment.</a:t>
            </a:r>
            <a:endParaRPr lang="en-US" dirty="0"/>
          </a:p>
        </p:txBody>
      </p:sp>
    </p:spTree>
    <p:extLst>
      <p:ext uri="{BB962C8B-B14F-4D97-AF65-F5344CB8AC3E}">
        <p14:creationId xmlns:p14="http://schemas.microsoft.com/office/powerpoint/2010/main" val="2540365496"/>
      </p:ext>
    </p:extLst>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smtClean="0">
                <a:solidFill>
                  <a:schemeClr val="bg1"/>
                </a:solidFill>
                <a:latin typeface="+mn-lt"/>
                <a:cs typeface="Arial" panose="020B0604020202020204" pitchFamily="34" charset="0"/>
              </a:rPr>
              <a:t>LS08 </a:t>
            </a:r>
            <a:r>
              <a:rPr lang="en-US" sz="2800" dirty="0">
                <a:solidFill>
                  <a:schemeClr val="bg1"/>
                </a:solidFill>
                <a:latin typeface="+mn-lt"/>
                <a:cs typeface="Arial" panose="020B0604020202020204" pitchFamily="34" charset="0"/>
              </a:rPr>
              <a:t>Teacher Resource: Learning Segment Overview</a:t>
            </a:r>
            <a:endParaRPr sz="2800" dirty="0">
              <a:latin typeface="+mn-lt"/>
            </a:endParaRPr>
          </a:p>
        </p:txBody>
      </p:sp>
      <p:sp>
        <p:nvSpPr>
          <p:cNvPr id="8" name="Text Placeholder 7"/>
          <p:cNvSpPr>
            <a:spLocks noGrp="1"/>
          </p:cNvSpPr>
          <p:nvPr>
            <p:ph type="body" sz="quarter" idx="10"/>
          </p:nvPr>
        </p:nvSpPr>
        <p:spPr/>
        <p:txBody>
          <a:bodyPr/>
          <a:lstStyle/>
          <a:p>
            <a:r>
              <a:rPr lang="en-US" b="1" dirty="0">
                <a:sym typeface="Wingdings" panose="05000000000000000000" pitchFamily="2" charset="2"/>
              </a:rPr>
              <a:t>QM</a:t>
            </a:r>
            <a:r>
              <a:rPr lang="en-US" b="1" dirty="0"/>
              <a:t>: </a:t>
            </a:r>
            <a:r>
              <a:rPr lang="en-US" dirty="0"/>
              <a:t>We apply our understanding of growth and development to our questions around regeneration. What can we explain and what can we not explain? We </a:t>
            </a:r>
            <a:r>
              <a:rPr lang="en-US" dirty="0" smtClean="0"/>
              <a:t>can easily </a:t>
            </a:r>
            <a:r>
              <a:rPr lang="en-US" dirty="0"/>
              <a:t>recognize </a:t>
            </a:r>
            <a:r>
              <a:rPr lang="en-US" dirty="0" smtClean="0"/>
              <a:t>the process by which </a:t>
            </a:r>
            <a:r>
              <a:rPr lang="en-US" dirty="0"/>
              <a:t>regeneration occurs, but we DON’T understand </a:t>
            </a:r>
            <a:r>
              <a:rPr lang="en-US" dirty="0" smtClean="0"/>
              <a:t>under what conditions an organism can regenerate whole parts, limbs, or even whole organisms.</a:t>
            </a:r>
            <a:endParaRPr lang="en-US" dirty="0"/>
          </a:p>
          <a:p>
            <a:endParaRPr lang="en-US" dirty="0"/>
          </a:p>
        </p:txBody>
      </p:sp>
      <p:sp>
        <p:nvSpPr>
          <p:cNvPr id="5" name="Text Placeholder 4"/>
          <p:cNvSpPr>
            <a:spLocks noGrp="1"/>
          </p:cNvSpPr>
          <p:nvPr>
            <p:ph type="body" sz="quarter" idx="11"/>
          </p:nvPr>
        </p:nvSpPr>
        <p:spPr/>
        <p:txBody>
          <a:bodyPr>
            <a:normAutofit/>
          </a:bodyPr>
          <a:lstStyle/>
          <a:p>
            <a:pPr algn="ctr"/>
            <a:r>
              <a:rPr lang="en-US" dirty="0"/>
              <a:t>Time </a:t>
            </a:r>
            <a:r>
              <a:rPr lang="en-US" dirty="0" smtClean="0"/>
              <a:t>110 </a:t>
            </a:r>
            <a:r>
              <a:rPr lang="en-US" dirty="0"/>
              <a:t>minutes</a:t>
            </a:r>
          </a:p>
        </p:txBody>
      </p:sp>
      <p:sp>
        <p:nvSpPr>
          <p:cNvPr id="9" name="Text Placeholder 8"/>
          <p:cNvSpPr>
            <a:spLocks noGrp="1"/>
          </p:cNvSpPr>
          <p:nvPr>
            <p:ph type="body" sz="quarter" idx="12"/>
          </p:nvPr>
        </p:nvSpPr>
        <p:spPr/>
        <p:txBody>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smtClean="0">
                <a:ea typeface="Arial" charset="0"/>
                <a:cs typeface="Arial" panose="020B0604020202020204" pitchFamily="34" charset="0"/>
                <a:sym typeface="Helvetica Light"/>
              </a:rPr>
              <a:t>GD </a:t>
            </a:r>
            <a:r>
              <a:rPr lang="en-US" dirty="0">
                <a:ea typeface="Arial" charset="0"/>
                <a:cs typeface="Arial" panose="020B0604020202020204" pitchFamily="34" charset="0"/>
              </a:rPr>
              <a:t>Doodle </a:t>
            </a:r>
            <a:r>
              <a:rPr lang="en-US" dirty="0" smtClean="0">
                <a:ea typeface="Arial" charset="0"/>
                <a:cs typeface="Arial" panose="020B0604020202020204" pitchFamily="34" charset="0"/>
              </a:rPr>
              <a:t>Sheet; GD Student Model Tracker</a:t>
            </a:r>
            <a:endParaRPr lang="en-US" dirty="0">
              <a:ea typeface="Arial" charset="0"/>
              <a:cs typeface="Arial" panose="020B0604020202020204" pitchFamily="34" charset="0"/>
            </a:endParaRPr>
          </a:p>
          <a:p>
            <a:pPr marL="0" indent="0">
              <a:buNone/>
            </a:pPr>
            <a:endParaRPr lang="en-US" dirty="0">
              <a:cs typeface="Arial" panose="020B0604020202020204" pitchFamily="34" charset="0"/>
            </a:endParaRPr>
          </a:p>
          <a:p>
            <a:pPr marL="0" indent="0">
              <a:buNone/>
            </a:pPr>
            <a:r>
              <a:rPr lang="en-US" i="1" u="sng" dirty="0">
                <a:cs typeface="Arial" panose="020B0604020202020204" pitchFamily="34" charset="0"/>
              </a:rPr>
              <a:t>Websites of interest:</a:t>
            </a:r>
          </a:p>
          <a:p>
            <a:pPr marL="0" indent="0">
              <a:buNone/>
            </a:pPr>
            <a:r>
              <a:rPr lang="en-US" dirty="0">
                <a:cs typeface="Arial" panose="020B0604020202020204" pitchFamily="34" charset="0"/>
              </a:rPr>
              <a:t>Preview Axolotl Video (</a:t>
            </a:r>
            <a:r>
              <a:rPr lang="en-US" altLang="en-US" dirty="0"/>
              <a:t>https://www.youtube.com/watch?v=uUw4NJmAUNI) ; </a:t>
            </a:r>
            <a:r>
              <a:rPr lang="en-US" altLang="en-US" u="sng" dirty="0"/>
              <a:t>stop</a:t>
            </a:r>
            <a:r>
              <a:rPr lang="en-US" altLang="en-US" dirty="0"/>
              <a:t> at phenomenon</a:t>
            </a:r>
            <a:endParaRPr lang="en-US" dirty="0">
              <a:cs typeface="Arial" panose="020B0604020202020204" pitchFamily="34" charset="0"/>
            </a:endParaRPr>
          </a:p>
          <a:p>
            <a:pPr marL="0" indent="0">
              <a:buNone/>
            </a:pPr>
            <a:endParaRPr lang="en-US" dirty="0">
              <a:cs typeface="Arial" panose="020B0604020202020204" pitchFamily="34" charset="0"/>
            </a:endParaRPr>
          </a:p>
          <a:p>
            <a:pPr marL="0" indent="0">
              <a:buNone/>
            </a:pPr>
            <a:r>
              <a:rPr lang="en-US" i="1" u="sng" dirty="0">
                <a:cs typeface="Arial" panose="020B0604020202020204" pitchFamily="34" charset="0"/>
              </a:rPr>
              <a:t>MBER Essentials:</a:t>
            </a:r>
          </a:p>
        </p:txBody>
      </p:sp>
      <p:sp>
        <p:nvSpPr>
          <p:cNvPr id="6" name="Slide Number Placeholder 3"/>
          <p:cNvSpPr>
            <a:spLocks noGrp="1"/>
          </p:cNvSpPr>
          <p:nvPr>
            <p:ph type="sldNum" sz="quarter" idx="4294967295"/>
          </p:nvPr>
        </p:nvSpPr>
        <p:spPr>
          <a:xfrm>
            <a:off x="7086600" y="6356350"/>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16" name="Slide Number Placeholder 3"/>
          <p:cNvSpPr>
            <a:spLocks noGrp="1"/>
          </p:cNvSpPr>
          <p:nvPr>
            <p:ph type="sldNum" sz="quarter" idx="4294967295"/>
          </p:nvPr>
        </p:nvSpPr>
        <p:spPr>
          <a:xfrm>
            <a:off x="7086600" y="6356350"/>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127</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24" name="Triangle 34"/>
          <p:cNvSpPr/>
          <p:nvPr/>
        </p:nvSpPr>
        <p:spPr>
          <a:xfrm>
            <a:off x="807493" y="1335801"/>
            <a:ext cx="1757169" cy="1484854"/>
          </a:xfrm>
          <a:prstGeom prst="triangle">
            <a:avLst/>
          </a:prstGeom>
          <a:noFill/>
          <a:ln w="25400" cap="flat">
            <a:noFill/>
            <a:miter lim="400000"/>
          </a:ln>
          <a:effectLst>
            <a:outerShdw blurRad="50800" dist="50800" dir="5400000" sx="1000" sy="1000" algn="ctr" rotWithShape="0">
              <a:srgbClr val="000000">
                <a:alpha val="43137"/>
              </a:srgbClr>
            </a:outerShdw>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5842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FFFFFF"/>
              </a:solidFill>
              <a:effectLst/>
              <a:uFillTx/>
              <a:latin typeface="+mn-lt"/>
              <a:ea typeface="+mn-ea"/>
              <a:cs typeface="+mn-cs"/>
              <a:sym typeface="Helvetica Light"/>
            </a:endParaRPr>
          </a:p>
        </p:txBody>
      </p:sp>
    </p:spTree>
    <p:extLst>
      <p:ext uri="{BB962C8B-B14F-4D97-AF65-F5344CB8AC3E}">
        <p14:creationId xmlns:p14="http://schemas.microsoft.com/office/powerpoint/2010/main" val="1789496122"/>
      </p:ext>
    </p:extLst>
  </p:cSld>
  <p:clrMapOvr>
    <a:masterClrMapping/>
  </p:clrMapOvr>
  <p:transition spd="slow"/>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LS08 </a:t>
            </a:r>
            <a:r>
              <a:rPr lang="en-US" sz="2800" dirty="0">
                <a:solidFill>
                  <a:schemeClr val="bg1"/>
                </a:solidFill>
              </a:rPr>
              <a:t>Teacher Resource: 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128</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Notes and Details (continued)</a:t>
            </a:r>
          </a:p>
          <a:p>
            <a:pPr marL="0" indent="0">
              <a:buNone/>
            </a:pPr>
            <a:r>
              <a:rPr lang="en-US" sz="1600" dirty="0" smtClean="0"/>
              <a:t>In this penultimate Learning Segment, we explore ideas around regeneration, centrally focused on our wondering about how </a:t>
            </a:r>
            <a:r>
              <a:rPr lang="en-US" sz="1600" dirty="0" err="1" smtClean="0"/>
              <a:t>Planaria</a:t>
            </a:r>
            <a:r>
              <a:rPr lang="en-US" sz="1600" dirty="0" smtClean="0"/>
              <a:t> can regenerate while we seemingly cannot. In our exploration of this question, we’ll explore human regeneration, twinning, cell fate / determination and the exception to the rule—stem cells. At the end, we should be ready to add the following ideas to our model:</a:t>
            </a:r>
            <a:endParaRPr lang="en-US" sz="1600" dirty="0"/>
          </a:p>
          <a:p>
            <a:pPr>
              <a:spcBef>
                <a:spcPts val="0"/>
              </a:spcBef>
              <a:buFont typeface="+mj-lt"/>
              <a:buAutoNum type="arabicPeriod"/>
            </a:pPr>
            <a:r>
              <a:rPr lang="en-US" sz="1600" dirty="0"/>
              <a:t>Cell division </a:t>
            </a:r>
            <a:r>
              <a:rPr lang="en-US" sz="1600" dirty="0" smtClean="0"/>
              <a:t>allows </a:t>
            </a:r>
            <a:r>
              <a:rPr lang="en-US" sz="1600" dirty="0"/>
              <a:t>organisms to regenerate tissue, but most cells cannot divide to become any other kind of cell. </a:t>
            </a:r>
            <a:r>
              <a:rPr lang="en-US" sz="1600" dirty="0" smtClean="0"/>
              <a:t>Once they have differentiated, they have a determined cell fate.</a:t>
            </a:r>
          </a:p>
          <a:p>
            <a:pPr>
              <a:spcBef>
                <a:spcPts val="0"/>
              </a:spcBef>
              <a:buFont typeface="+mj-lt"/>
              <a:buAutoNum type="arabicPeriod"/>
            </a:pPr>
            <a:r>
              <a:rPr lang="en-US" sz="1600" dirty="0"/>
              <a:t>S</a:t>
            </a:r>
            <a:r>
              <a:rPr lang="en-US" sz="1600" dirty="0" smtClean="0"/>
              <a:t>pecial </a:t>
            </a:r>
            <a:r>
              <a:rPr lang="en-US" sz="1600" dirty="0"/>
              <a:t>cells, called stem </a:t>
            </a:r>
            <a:r>
              <a:rPr lang="en-US" sz="1600" dirty="0" smtClean="0"/>
              <a:t>cells, do not differentiate and </a:t>
            </a:r>
            <a:r>
              <a:rPr lang="en-US" sz="1600" dirty="0"/>
              <a:t>can become any cell type. (Some cells </a:t>
            </a:r>
            <a:r>
              <a:rPr lang="en-US" sz="1600" dirty="0" smtClean="0"/>
              <a:t>partially differentiate. They are </a:t>
            </a:r>
            <a:r>
              <a:rPr lang="en-US" sz="1600" dirty="0"/>
              <a:t>kind of like stem cells and can become lots of different kinds of cells, but not every kind of cell—e.g. bone marrow cells.)</a:t>
            </a:r>
          </a:p>
          <a:p>
            <a:pPr marL="0" indent="0">
              <a:buNone/>
            </a:pPr>
            <a:r>
              <a:rPr lang="en-US" sz="1600" dirty="0" smtClean="0"/>
              <a:t>We begin with a quick review of the phenomenon of regeneration through a quick game, “Off with Their Heads”, where students </a:t>
            </a:r>
            <a:r>
              <a:rPr lang="en-US" sz="1600" dirty="0"/>
              <a:t>g</a:t>
            </a:r>
            <a:r>
              <a:rPr lang="en-US" sz="1600" dirty="0" smtClean="0"/>
              <a:t>uess which organisms can regenerate heads or other body parts. There’s a great video about Axolotl regeneration, but be certain to preview it so that you know when to </a:t>
            </a:r>
            <a:r>
              <a:rPr lang="en-US" sz="1600" b="1" dirty="0" smtClean="0"/>
              <a:t>stop the video after the establishment of the phenomenon</a:t>
            </a:r>
            <a:r>
              <a:rPr lang="en-US" sz="1600" dirty="0" smtClean="0"/>
              <a:t>. (We don’t want to give away the model ideas yet.)</a:t>
            </a:r>
            <a:endParaRPr lang="en-US" sz="1600" dirty="0"/>
          </a:p>
          <a:p>
            <a:pPr marL="0" indent="0">
              <a:buNone/>
            </a:pPr>
            <a:r>
              <a:rPr lang="en-US" sz="1600" dirty="0" smtClean="0"/>
              <a:t>After we re-establish the phenomenon, we hone back in on our questions. We are wondering why </a:t>
            </a:r>
            <a:r>
              <a:rPr lang="en-US" sz="1600" dirty="0" err="1" smtClean="0"/>
              <a:t>Planaria</a:t>
            </a:r>
            <a:r>
              <a:rPr lang="en-US" sz="1600" dirty="0" smtClean="0"/>
              <a:t> are able to generate when we seemingly cannot. Or maybe, what allows some organisms to regenerate body parts while others cannot? We pause here, however, to consider what regenerative abilities humans might actually have. We consider wound healing in order to uncover what we already know: the mechanism of regeneration is cell division, in the same manner as growth. (The problem as we’ll see later, but students may realize here, is that human cells can only produce cells with the same or similar phenotype.)</a:t>
            </a:r>
            <a:endParaRPr lang="en-US" sz="1600" dirty="0"/>
          </a:p>
          <a:p>
            <a:pPr marL="0" indent="0">
              <a:buFont typeface="Arial"/>
              <a:buNone/>
            </a:pPr>
            <a:endParaRPr lang="en-US" sz="1600" b="1" dirty="0">
              <a:solidFill>
                <a:srgbClr val="583F34"/>
              </a:solidFill>
            </a:endParaRPr>
          </a:p>
        </p:txBody>
      </p:sp>
    </p:spTree>
    <p:extLst>
      <p:ext uri="{BB962C8B-B14F-4D97-AF65-F5344CB8AC3E}">
        <p14:creationId xmlns:p14="http://schemas.microsoft.com/office/powerpoint/2010/main" val="2261258532"/>
      </p:ext>
    </p:extLst>
  </p:cSld>
  <p:clrMapOvr>
    <a:masterClrMapping/>
  </p:clrMapOvr>
  <p:transition spd="slow"/>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LS08 </a:t>
            </a:r>
            <a:r>
              <a:rPr lang="en-US" sz="2800" dirty="0">
                <a:solidFill>
                  <a:schemeClr val="bg1"/>
                </a:solidFill>
              </a:rPr>
              <a:t>Teacher Resource: 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Notes and Details (continued)</a:t>
            </a:r>
          </a:p>
          <a:p>
            <a:pPr marL="0" indent="0">
              <a:buNone/>
            </a:pPr>
            <a:r>
              <a:rPr lang="en-US" sz="1600" dirty="0" smtClean="0"/>
              <a:t>Our exploration of human regeneration continues as we ask if there might be any circumstances where humans do regenerate more than a tissue type. The special case of twinning in early embryonic development allows us to recognize when the “totipotent” power of our cells fades. When cells differentiate enough, they become “determined”, meaning their cellular identity or fate is sealed. Once a cell has gone down the path far enough, there’s no turning back. So, when an embryo moves far enough along, it cannot produce twins through splitting. A splitting into two separate organisms beyond this point leads to termination of the pregnancy.</a:t>
            </a:r>
          </a:p>
          <a:p>
            <a:pPr marL="0" indent="0">
              <a:buNone/>
            </a:pPr>
            <a:r>
              <a:rPr lang="en-US" sz="1600" dirty="0" smtClean="0"/>
              <a:t>But with </a:t>
            </a:r>
            <a:r>
              <a:rPr lang="en-US" sz="1600" dirty="0" err="1" smtClean="0"/>
              <a:t>Planaria</a:t>
            </a:r>
            <a:r>
              <a:rPr lang="en-US" sz="1600" dirty="0" smtClean="0"/>
              <a:t>, we can even induce “twinning” in the adults! So, what’s the difference? This finally leads us into an exploration of stem cells. The contrast between stem cells and other cells allows us to round out our model as we realize adult </a:t>
            </a:r>
            <a:r>
              <a:rPr lang="en-US" sz="1600" dirty="0" err="1" smtClean="0"/>
              <a:t>Planaria</a:t>
            </a:r>
            <a:r>
              <a:rPr lang="en-US" sz="1600" dirty="0" smtClean="0"/>
              <a:t> must retain some stem cells.</a:t>
            </a:r>
          </a:p>
          <a:p>
            <a:pPr marL="0" indent="0">
              <a:buNone/>
            </a:pPr>
            <a:r>
              <a:rPr lang="en-US" sz="1600" dirty="0" smtClean="0"/>
              <a:t>Please note that though we do briefly describe the process of induction, our treatment of stem cells is by no means complete. Feel free to supplement with your own materials. Students find this topic fascinating and it is considered by some to be essential to 21</a:t>
            </a:r>
            <a:r>
              <a:rPr lang="en-US" sz="1600" baseline="30000" dirty="0" smtClean="0"/>
              <a:t>st</a:t>
            </a:r>
            <a:r>
              <a:rPr lang="en-US" sz="1600" dirty="0" smtClean="0"/>
              <a:t> century scientific literacy and ethics.</a:t>
            </a:r>
          </a:p>
          <a:p>
            <a:pPr marL="0" indent="0">
              <a:buNone/>
            </a:pPr>
            <a:r>
              <a:rPr lang="en-US" sz="1600" dirty="0" smtClean="0"/>
              <a:t>Before we move onto finalizing our model, we first work to add our ideas about regeneration. The model at this point may very well be a bit of a mess—there are ideas about growth, development and differentiation, determination, stem cells and regeneration. </a:t>
            </a:r>
            <a:r>
              <a:rPr lang="en-US" sz="1600" dirty="0"/>
              <a:t>I</a:t>
            </a:r>
            <a:r>
              <a:rPr lang="en-US" sz="1600" dirty="0" smtClean="0"/>
              <a:t>t is CRITICAL that you spend the time needed pulling the pieces of the model together with the class. Some guidance follows on the next page, though you likely have your own methods at this point in the curricular year.</a:t>
            </a:r>
            <a:endParaRPr lang="en-US" sz="1600" b="1" dirty="0">
              <a:solidFill>
                <a:srgbClr val="583F34"/>
              </a:solidFill>
            </a:endParaRPr>
          </a:p>
        </p:txBody>
      </p:sp>
    </p:spTree>
    <p:extLst>
      <p:ext uri="{BB962C8B-B14F-4D97-AF65-F5344CB8AC3E}">
        <p14:creationId xmlns:p14="http://schemas.microsoft.com/office/powerpoint/2010/main" val="4031817066"/>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LS01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u="sng" dirty="0" smtClean="0"/>
              <a:t>Vertebrate </a:t>
            </a:r>
            <a:r>
              <a:rPr lang="en-US" sz="1800" u="sng" dirty="0"/>
              <a:t>Development</a:t>
            </a:r>
          </a:p>
          <a:p>
            <a:pPr>
              <a:lnSpc>
                <a:spcPct val="110000"/>
              </a:lnSpc>
              <a:spcBef>
                <a:spcPts val="0"/>
              </a:spcBef>
              <a:spcAft>
                <a:spcPts val="1200"/>
              </a:spcAft>
            </a:pPr>
            <a:r>
              <a:rPr lang="en-US" sz="1800" dirty="0"/>
              <a:t>Students can readily witness vertebrate development by tracking </a:t>
            </a:r>
            <a:r>
              <a:rPr lang="en-US" sz="1800" i="1" dirty="0" err="1"/>
              <a:t>Medaka</a:t>
            </a:r>
            <a:r>
              <a:rPr lang="en-US" sz="1800" dirty="0"/>
              <a:t> fish through several stages. The lab is actually available in a largely pre-packaged form from Carolina Scientific. Here we provide some supplemental materials for use in the MBER classroom. Alternatively, students can track development by observing other fish eggs (or frog’s eggs) from Carolina. Development labs are largely observation-based (not question driven) and run for about 2 weeks, so you should start them well before you plan to begin discussion of the model. Of course, encourage students to record questions as they arise in the process of observation. The fish or frog eggs can be observed daily (about 15 minutes each time), every other day, or however much you can fit in. They hatch in 14-18 days. Full details are provided in GD 01 Vertebrate Development Teacher Guide.</a:t>
            </a:r>
          </a:p>
          <a:p>
            <a:pPr>
              <a:lnSpc>
                <a:spcPct val="110000"/>
              </a:lnSpc>
              <a:spcBef>
                <a:spcPts val="0"/>
              </a:spcBef>
              <a:spcAft>
                <a:spcPts val="600"/>
              </a:spcAft>
            </a:pPr>
            <a:r>
              <a:rPr lang="en-US" sz="1800" u="sng" dirty="0"/>
              <a:t>Invertebrate Regeneration</a:t>
            </a:r>
          </a:p>
          <a:p>
            <a:pPr>
              <a:lnSpc>
                <a:spcPct val="110000"/>
              </a:lnSpc>
              <a:spcBef>
                <a:spcPts val="0"/>
              </a:spcBef>
              <a:spcAft>
                <a:spcPts val="1200"/>
              </a:spcAft>
            </a:pPr>
            <a:r>
              <a:rPr lang="en-US" sz="1800" dirty="0"/>
              <a:t>The </a:t>
            </a:r>
            <a:r>
              <a:rPr lang="en-US" sz="1800" i="1" dirty="0" err="1"/>
              <a:t>Planaria</a:t>
            </a:r>
            <a:r>
              <a:rPr lang="en-US" sz="1800" dirty="0"/>
              <a:t> lab takes about 45 minutes the day students make the various cuts; after that, students observe three or four more times for about 15 minutes each time. Full regeneration takes about 10-14 days. This lab can be done in conjunction with the vertebrate development lab and is perhaps the simplest lab to carry out of the three outlined in this unit. Full details are provided in GD 01 </a:t>
            </a:r>
            <a:r>
              <a:rPr lang="en-US" sz="1800" dirty="0" err="1"/>
              <a:t>Planaria</a:t>
            </a:r>
            <a:r>
              <a:rPr lang="en-US" sz="1800" dirty="0"/>
              <a:t> Regeneration Teacher Guide.</a:t>
            </a:r>
            <a:endParaRPr lang="en-US" sz="1800" b="1" dirty="0"/>
          </a:p>
          <a:p>
            <a:pPr>
              <a:lnSpc>
                <a:spcPct val="110000"/>
              </a:lnSpc>
              <a:spcBef>
                <a:spcPts val="0"/>
              </a:spcBef>
              <a:spcAft>
                <a:spcPts val="1200"/>
              </a:spcAft>
            </a:pPr>
            <a:endParaRPr lang="en-US" sz="1800" dirty="0">
              <a:cs typeface="Arial" panose="020B0604020202020204" pitchFamily="34" charset="0"/>
            </a:endParaRPr>
          </a:p>
          <a:p>
            <a:pPr>
              <a:lnSpc>
                <a:spcPct val="110000"/>
              </a:lnSpc>
              <a:spcBef>
                <a:spcPts val="0"/>
              </a:spcBef>
              <a:spcAft>
                <a:spcPts val="1200"/>
              </a:spcAft>
            </a:pPr>
            <a:endParaRPr lang="en-US" dirty="0"/>
          </a:p>
        </p:txBody>
      </p:sp>
    </p:spTree>
    <p:extLst>
      <p:ext uri="{BB962C8B-B14F-4D97-AF65-F5344CB8AC3E}">
        <p14:creationId xmlns:p14="http://schemas.microsoft.com/office/powerpoint/2010/main" val="3984809119"/>
      </p:ext>
    </p:extLst>
  </p:cSld>
  <p:clrMapOvr>
    <a:masterClrMapping/>
  </p:clrMapOvr>
  <p:transition spd="med"/>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LS08 </a:t>
            </a:r>
            <a:r>
              <a:rPr lang="en-US" sz="2800" dirty="0">
                <a:solidFill>
                  <a:schemeClr val="bg1"/>
                </a:solidFill>
              </a:rPr>
              <a:t>Teacher Resource: </a:t>
            </a:r>
            <a:r>
              <a:rPr lang="en-US" sz="2800" dirty="0" smtClean="0">
                <a:solidFill>
                  <a:schemeClr val="bg1"/>
                </a:solidFill>
              </a:rPr>
              <a:t>Pulling Together Model and DQB</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130</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Notes and Details (continued)</a:t>
            </a:r>
          </a:p>
          <a:p>
            <a:pPr marL="0" indent="0">
              <a:buNone/>
            </a:pPr>
            <a:r>
              <a:rPr lang="en-US" sz="1600" dirty="0" smtClean="0"/>
              <a:t>Pulling the pieces of this model together first involves amalgamating all of the class ideas together. You can have students help you with this piece. </a:t>
            </a:r>
            <a:r>
              <a:rPr lang="en-US" sz="1600" dirty="0"/>
              <a:t>You may in fact choose to time your </a:t>
            </a:r>
            <a:r>
              <a:rPr lang="en-US" sz="1600" dirty="0" smtClean="0"/>
              <a:t>conversation so that it aligns with </a:t>
            </a:r>
            <a:r>
              <a:rPr lang="en-US" sz="1600" dirty="0"/>
              <a:t>the ending of a class period. In that way, you can </a:t>
            </a:r>
            <a:r>
              <a:rPr lang="en-US" sz="1600" dirty="0" smtClean="0"/>
              <a:t>use the overnight time to organize </a:t>
            </a:r>
            <a:r>
              <a:rPr lang="en-US" sz="1600" dirty="0"/>
              <a:t>the student model, preparing it (and them) for the final revisions the following day. </a:t>
            </a:r>
            <a:endParaRPr lang="en-US" sz="1600" dirty="0" smtClean="0"/>
          </a:p>
          <a:p>
            <a:pPr marL="0" indent="0">
              <a:buNone/>
            </a:pPr>
            <a:r>
              <a:rPr lang="en-US" sz="1600" dirty="0" smtClean="0"/>
              <a:t>When embarking on the work of revising the model, plan to spend a solid half-period. Structure the activity so that it will be interesting to students. Perhaps send them into groups and ask them to discuss the one statement they feel it is most important to revise. Have them then work to make the revisions before sharing out the revised statement and why they chose to revise it. Make sure student have their doodle sheets handy and have access to the DRIVING QUESTION BOARD. A key criterion for our models in MBER is, “Do they help us to answer the Driving Question?” Well, this time we likely have a few Driving Questions and possibly an entire Driving Question Board! Revisiting the DQB is an essential part of finalizing the model. Not every question on the DQB must be answered, but we should use it to navigate through what we have figured out and what is still left “unresolved” (or under-resolved).</a:t>
            </a:r>
          </a:p>
          <a:p>
            <a:pPr marL="0" indent="0">
              <a:buNone/>
            </a:pPr>
            <a:r>
              <a:rPr lang="en-US" sz="1600" dirty="0" smtClean="0"/>
              <a:t>Following our usual model tracker in the coming teacher slides, we’ve provided two alternate forms of the Model for Growth and Development. None of these are canonical. Use student language and ideas to create a sensible version of the Model for Growth and Development.</a:t>
            </a:r>
          </a:p>
          <a:p>
            <a:pPr marL="0" indent="0">
              <a:buNone/>
            </a:pPr>
            <a:r>
              <a:rPr lang="en-US" sz="1600" dirty="0" smtClean="0"/>
              <a:t>Once the model has been finalized, the last Learning Segment will ask us to apply what we’ve learned to a new scenario.</a:t>
            </a:r>
          </a:p>
          <a:p>
            <a:pPr marL="0" indent="0">
              <a:buFont typeface="Arial"/>
              <a:buNone/>
            </a:pPr>
            <a:endParaRPr lang="en-US" sz="1600" b="1" dirty="0">
              <a:solidFill>
                <a:srgbClr val="583F34"/>
              </a:solidFill>
            </a:endParaRPr>
          </a:p>
        </p:txBody>
      </p:sp>
    </p:spTree>
    <p:extLst>
      <p:ext uri="{BB962C8B-B14F-4D97-AF65-F5344CB8AC3E}">
        <p14:creationId xmlns:p14="http://schemas.microsoft.com/office/powerpoint/2010/main" val="220191410"/>
      </p:ext>
    </p:extLst>
  </p:cSld>
  <p:clrMapOvr>
    <a:masterClrMapping/>
  </p:clrMapOvr>
  <p:transition spd="slow"/>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LS08 </a:t>
            </a:r>
            <a:r>
              <a:rPr lang="en-US" sz="2800" dirty="0">
                <a:solidFill>
                  <a:schemeClr val="bg1"/>
                </a:solidFill>
              </a:rPr>
              <a:t>Teacher Resource: </a:t>
            </a:r>
            <a:r>
              <a:rPr lang="en-US" sz="2800" dirty="0" smtClean="0">
                <a:solidFill>
                  <a:schemeClr val="bg1"/>
                </a:solidFill>
              </a:rPr>
              <a:t>Key to “Off With Their Heads!”</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131</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849230"/>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smtClean="0"/>
              <a:t>Off With Their Heads!</a:t>
            </a:r>
            <a:r>
              <a:rPr lang="en-US" sz="1600" b="1" dirty="0"/>
              <a:t> </a:t>
            </a:r>
            <a:r>
              <a:rPr lang="en-US" sz="1600" b="1" dirty="0" smtClean="0"/>
              <a:t>Do these organisms survive or even thrive when decapitated? Can they generate other body parts?</a:t>
            </a:r>
          </a:p>
          <a:p>
            <a:pPr marL="0" indent="0">
              <a:buNone/>
            </a:pPr>
            <a:r>
              <a:rPr lang="en-US" altLang="en-US" sz="1600" dirty="0"/>
              <a:t>A. </a:t>
            </a:r>
            <a:r>
              <a:rPr lang="en-US" altLang="en-US" sz="1600" b="1" dirty="0" smtClean="0"/>
              <a:t>Earthworms: </a:t>
            </a:r>
            <a:r>
              <a:rPr lang="en-US" altLang="en-US" sz="1600" dirty="0" smtClean="0"/>
              <a:t>Worms have a reputation for being able to survive even if you accidentally chop them up. What’s interesting is that many species that are able to regenerate a head often cannot regenerate a tail! Odd since the “tail” of the earthworm often only contains gut tissue. (The gonads are the last organs in the fore-region of the animal—after that, it’s practically gut and skin!) So, if you chop an earthworm in half, it might be that the tail half is the one who ultimately has a chance of becoming a full worm (if it can survive long enough).</a:t>
            </a:r>
            <a:endParaRPr lang="en-US" altLang="en-US" sz="1600" dirty="0"/>
          </a:p>
          <a:p>
            <a:pPr marL="0" indent="0">
              <a:buNone/>
            </a:pPr>
            <a:r>
              <a:rPr lang="en-US" altLang="en-US" sz="1600" dirty="0"/>
              <a:t>B. </a:t>
            </a:r>
            <a:r>
              <a:rPr lang="en-US" altLang="en-US" sz="1600" b="1" dirty="0" smtClean="0"/>
              <a:t>Humans: </a:t>
            </a:r>
            <a:r>
              <a:rPr lang="en-US" altLang="en-US" sz="1600" dirty="0" smtClean="0"/>
              <a:t>Just get some ideas. We’ll explore this more, but it may even raise ideas about medical therapies and stem cells. </a:t>
            </a:r>
            <a:endParaRPr lang="en-US" altLang="en-US" sz="1600" dirty="0"/>
          </a:p>
          <a:p>
            <a:pPr marL="0" indent="0">
              <a:buNone/>
            </a:pPr>
            <a:r>
              <a:rPr lang="en-US" altLang="en-US" sz="1600" dirty="0"/>
              <a:t>C. </a:t>
            </a:r>
            <a:r>
              <a:rPr lang="en-US" altLang="en-US" sz="1600" b="1" dirty="0" err="1" smtClean="0"/>
              <a:t>Planaria</a:t>
            </a:r>
            <a:r>
              <a:rPr lang="en-US" altLang="en-US" sz="1600" b="1" dirty="0" smtClean="0"/>
              <a:t>: </a:t>
            </a:r>
            <a:r>
              <a:rPr lang="en-US" altLang="en-US" sz="1600" dirty="0" smtClean="0"/>
              <a:t>We’ve spent some time on this. IF your experiments didn’t go well, now could be the appropriate moment to let students see what often happens in these experiments.</a:t>
            </a:r>
            <a:endParaRPr lang="en-US" altLang="en-US" sz="1600" dirty="0"/>
          </a:p>
          <a:p>
            <a:pPr marL="0" indent="0">
              <a:buNone/>
            </a:pPr>
            <a:r>
              <a:rPr lang="en-US" altLang="en-US" sz="1600" dirty="0"/>
              <a:t>D. </a:t>
            </a:r>
            <a:r>
              <a:rPr lang="en-US" altLang="en-US" sz="1600" b="1" dirty="0" smtClean="0"/>
              <a:t>Axolotl: </a:t>
            </a:r>
            <a:r>
              <a:rPr lang="en-US" altLang="en-US" sz="1600" dirty="0" smtClean="0"/>
              <a:t>Don’t spend much time here. Watch the video instead.</a:t>
            </a:r>
            <a:endParaRPr lang="en-US" altLang="en-US" sz="1600" dirty="0"/>
          </a:p>
          <a:p>
            <a:pPr marL="0" indent="0">
              <a:buNone/>
            </a:pPr>
            <a:r>
              <a:rPr lang="en-US" altLang="en-US" sz="1600" dirty="0"/>
              <a:t>E. </a:t>
            </a:r>
            <a:r>
              <a:rPr lang="en-US" altLang="en-US" sz="1600" b="1" dirty="0" err="1" smtClean="0"/>
              <a:t>Seastars</a:t>
            </a:r>
            <a:r>
              <a:rPr lang="en-US" altLang="en-US" sz="1600" b="1" dirty="0" smtClean="0"/>
              <a:t>: </a:t>
            </a:r>
            <a:r>
              <a:rPr lang="en-US" altLang="en-US" sz="1600" dirty="0" err="1" smtClean="0"/>
              <a:t>Seastars</a:t>
            </a:r>
            <a:r>
              <a:rPr lang="en-US" altLang="en-US" sz="1600" dirty="0" smtClean="0"/>
              <a:t> don’t have a head, so the question immediately becomes: can they regenerate limbs? Well, it depends on the species, but yes, there are many </a:t>
            </a:r>
            <a:r>
              <a:rPr lang="en-US" altLang="en-US" sz="1600" dirty="0" err="1" smtClean="0"/>
              <a:t>seastars</a:t>
            </a:r>
            <a:r>
              <a:rPr lang="en-US" altLang="en-US" sz="1600" dirty="0" smtClean="0"/>
              <a:t> that can slowly regenerate a missing arm. And there are some </a:t>
            </a:r>
            <a:r>
              <a:rPr lang="en-US" altLang="en-US" sz="1600" dirty="0" err="1" smtClean="0"/>
              <a:t>seastars</a:t>
            </a:r>
            <a:r>
              <a:rPr lang="en-US" altLang="en-US" sz="1600" dirty="0" smtClean="0"/>
              <a:t> that can regenerate an entire animal from one arm and a piece of their “central disk” (the central chunk that holds those 5 or more arms together).</a:t>
            </a:r>
            <a:endParaRPr lang="en-US" altLang="en-US" sz="1600" dirty="0"/>
          </a:p>
          <a:p>
            <a:pPr marL="0" indent="0">
              <a:buNone/>
            </a:pPr>
            <a:r>
              <a:rPr lang="en-US" altLang="en-US" sz="1600" dirty="0"/>
              <a:t>F. </a:t>
            </a:r>
            <a:r>
              <a:rPr lang="en-US" altLang="en-US" sz="1600" b="1" dirty="0" smtClean="0"/>
              <a:t>Zebrafish</a:t>
            </a:r>
            <a:r>
              <a:rPr lang="en-US" altLang="en-US" sz="1600" dirty="0" smtClean="0"/>
              <a:t>: Zebrafish have been used heavily in regeneration research, especially in trying to understand regulation of regeneration at the cellular and molecular level, but the species cannot (in general) regenerate a head. Hearts, lateral lines, portions of the eye, tails and fins make the regeneration list for this species.</a:t>
            </a:r>
            <a:endParaRPr lang="en-US" altLang="en-US" sz="1600" dirty="0"/>
          </a:p>
          <a:p>
            <a:pPr marL="0" indent="0">
              <a:buNone/>
            </a:pPr>
            <a:endParaRPr lang="en-US" sz="1600" b="1" dirty="0"/>
          </a:p>
          <a:p>
            <a:pPr marL="0" indent="0">
              <a:buFont typeface="Arial"/>
              <a:buNone/>
            </a:pPr>
            <a:endParaRPr lang="en-US" sz="1600" b="1" dirty="0">
              <a:solidFill>
                <a:srgbClr val="583F34"/>
              </a:solidFill>
            </a:endParaRPr>
          </a:p>
        </p:txBody>
      </p:sp>
    </p:spTree>
    <p:extLst>
      <p:ext uri="{BB962C8B-B14F-4D97-AF65-F5344CB8AC3E}">
        <p14:creationId xmlns:p14="http://schemas.microsoft.com/office/powerpoint/2010/main" val="1831777043"/>
      </p:ext>
    </p:extLst>
  </p:cSld>
  <p:clrMapOvr>
    <a:masterClrMapping/>
  </p:clrMapOvr>
  <p:transition spd="slow"/>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LS08 Tracking the Model</a:t>
            </a:r>
            <a:endParaRPr lang="en-US" dirty="0"/>
          </a:p>
        </p:txBody>
      </p:sp>
      <p:sp>
        <p:nvSpPr>
          <p:cNvPr id="4" name="Content Placeholder 3"/>
          <p:cNvSpPr txBox="1">
            <a:spLocks/>
          </p:cNvSpPr>
          <p:nvPr/>
        </p:nvSpPr>
        <p:spPr>
          <a:xfrm>
            <a:off x="280792" y="926286"/>
            <a:ext cx="1651703" cy="518296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DNA</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Gene</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Proteins</a:t>
            </a:r>
          </a:p>
          <a:p>
            <a:pPr marL="0" indent="0">
              <a:spcBef>
                <a:spcPts val="0"/>
              </a:spcBef>
              <a:spcAft>
                <a:spcPts val="600"/>
              </a:spcAft>
              <a:buNone/>
            </a:pPr>
            <a:r>
              <a:rPr lang="en-US" altLang="en-US" sz="2000" b="1" dirty="0">
                <a:latin typeface="Arial" panose="020B0604020202020204" pitchFamily="34" charset="0"/>
                <a:cs typeface="Arial" panose="020B0604020202020204" pitchFamily="34" charset="0"/>
              </a:rPr>
              <a:t>Gene </a:t>
            </a:r>
            <a:r>
              <a:rPr lang="en-US" altLang="en-US" sz="2000" b="1" dirty="0" smtClean="0">
                <a:latin typeface="Arial" panose="020B0604020202020204" pitchFamily="34" charset="0"/>
                <a:cs typeface="Arial" panose="020B0604020202020204" pitchFamily="34" charset="0"/>
              </a:rPr>
              <a:t>Regulation</a:t>
            </a:r>
            <a:endParaRPr lang="en-US" altLang="en-US" sz="2000" b="1" dirty="0">
              <a:latin typeface="Arial" panose="020B0604020202020204" pitchFamily="34" charset="0"/>
              <a:cs typeface="Arial" panose="020B0604020202020204" pitchFamily="34" charset="0"/>
            </a:endParaRP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Gene Expression</a:t>
            </a:r>
          </a:p>
          <a:p>
            <a:pPr marL="0" indent="0">
              <a:spcBef>
                <a:spcPts val="0"/>
              </a:spcBef>
              <a:spcAft>
                <a:spcPts val="600"/>
              </a:spcAft>
              <a:buFontTx/>
              <a:buNone/>
            </a:pPr>
            <a:r>
              <a:rPr lang="en-US" altLang="en-US" sz="1600" b="1" dirty="0" smtClean="0">
                <a:latin typeface="Arial" panose="020B0604020202020204" pitchFamily="34" charset="0"/>
                <a:cs typeface="Arial" panose="020B0604020202020204" pitchFamily="34" charset="0"/>
              </a:rPr>
              <a:t>Environmental</a:t>
            </a:r>
            <a:r>
              <a:rPr lang="en-US" altLang="en-US" sz="2000" b="1" dirty="0" smtClean="0">
                <a:latin typeface="Arial" panose="020B0604020202020204" pitchFamily="34" charset="0"/>
                <a:cs typeface="Arial" panose="020B0604020202020204" pitchFamily="34" charset="0"/>
              </a:rPr>
              <a:t> Signal</a:t>
            </a:r>
          </a:p>
          <a:p>
            <a:pPr marL="0" indent="0">
              <a:spcBef>
                <a:spcPts val="0"/>
              </a:spcBef>
              <a:spcAft>
                <a:spcPts val="600"/>
              </a:spcAft>
              <a:buFontTx/>
              <a:buNone/>
            </a:pPr>
            <a:r>
              <a:rPr lang="en-US" altLang="en-US" sz="1600" b="1" dirty="0" err="1" smtClean="0">
                <a:solidFill>
                  <a:srgbClr val="376092"/>
                </a:solidFill>
                <a:latin typeface="Arial" panose="020B0604020202020204" pitchFamily="34" charset="0"/>
                <a:cs typeface="Arial" panose="020B0604020202020204" pitchFamily="34" charset="0"/>
              </a:rPr>
              <a:t>Differentiatied</a:t>
            </a:r>
            <a:endParaRPr lang="en-US" altLang="en-US" sz="1600" b="1" dirty="0" smtClean="0">
              <a:solidFill>
                <a:srgbClr val="376092"/>
              </a:solidFill>
              <a:latin typeface="Arial" panose="020B0604020202020204" pitchFamily="34" charset="0"/>
              <a:cs typeface="Arial" panose="020B0604020202020204" pitchFamily="34" charset="0"/>
            </a:endParaRP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Determined</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Stem Cell</a:t>
            </a:r>
          </a:p>
        </p:txBody>
      </p:sp>
      <p:cxnSp>
        <p:nvCxnSpPr>
          <p:cNvPr id="5" name="Straight Connector 4"/>
          <p:cNvCxnSpPr>
            <a:cxnSpLocks noChangeShapeType="1"/>
          </p:cNvCxnSpPr>
          <p:nvPr/>
        </p:nvCxnSpPr>
        <p:spPr bwMode="auto">
          <a:xfrm flipV="1">
            <a:off x="282804" y="742192"/>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716426"/>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so far:</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buNone/>
            </a:pPr>
            <a:r>
              <a:rPr lang="en-US" altLang="en-US" sz="1400" b="1" dirty="0">
                <a:latin typeface="Arial" panose="020B0604020202020204" pitchFamily="34" charset="0"/>
                <a:ea typeface="Arial" charset="0"/>
                <a:cs typeface="Arial" panose="020B0604020202020204" pitchFamily="34" charset="0"/>
              </a:rPr>
              <a:t>Growth mostly occurs because of cell division.</a:t>
            </a:r>
          </a:p>
          <a:p>
            <a:pPr marL="0" indent="0">
              <a:spcBef>
                <a:spcPts val="0"/>
              </a:spcBef>
              <a:spcAft>
                <a:spcPts val="600"/>
              </a:spcAft>
              <a:buNone/>
            </a:pPr>
            <a:r>
              <a:rPr lang="en-US" altLang="en-US" sz="1050" b="1" dirty="0">
                <a:latin typeface="Arial" panose="020B0604020202020204" pitchFamily="34" charset="0"/>
                <a:ea typeface="Arial" charset="0"/>
                <a:cs typeface="Arial" panose="020B0604020202020204" pitchFamily="34" charset="0"/>
              </a:rPr>
              <a:t>(Individual cells may grow as well, but there are limits to how big they can grow.)</a:t>
            </a:r>
          </a:p>
          <a:p>
            <a:pPr marL="0" indent="0">
              <a:spcBef>
                <a:spcPts val="0"/>
              </a:spcBef>
              <a:spcAft>
                <a:spcPts val="1200"/>
              </a:spcAft>
              <a:buNone/>
            </a:pPr>
            <a:r>
              <a:rPr lang="en-US" altLang="en-US" sz="1400" b="1" dirty="0">
                <a:latin typeface="Arial" panose="020B0604020202020204" pitchFamily="34" charset="0"/>
                <a:ea typeface="Arial" charset="0"/>
                <a:cs typeface="Arial" panose="020B0604020202020204" pitchFamily="34" charset="0"/>
              </a:rPr>
              <a:t>When a cell</a:t>
            </a:r>
            <a:r>
              <a:rPr lang="en-US" altLang="en-US" sz="1400" b="1" u="sng" dirty="0">
                <a:latin typeface="Arial" panose="020B0604020202020204" pitchFamily="34" charset="0"/>
                <a:ea typeface="Arial" charset="0"/>
                <a:cs typeface="Arial" panose="020B0604020202020204" pitchFamily="34" charset="0"/>
              </a:rPr>
              <a:t> </a:t>
            </a:r>
            <a:r>
              <a:rPr lang="en-US" altLang="en-US" sz="1400" b="1" dirty="0">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 </a:t>
            </a:r>
            <a:r>
              <a:rPr lang="en-US" altLang="en-US" sz="1400" b="1" dirty="0">
                <a:latin typeface="Arial" panose="020B0604020202020204" pitchFamily="34" charset="0"/>
                <a:cs typeface="Arial" panose="020B0604020202020204" pitchFamily="34" charset="0"/>
              </a:rPr>
              <a:t>All cells in our body therefore have the same DNA.</a:t>
            </a:r>
            <a:endParaRPr lang="en-US" altLang="en-US" sz="1400" b="1" dirty="0">
              <a:latin typeface="Arial" panose="020B0604020202020204" pitchFamily="34" charset="0"/>
              <a:ea typeface="Arial" charset="0"/>
              <a:cs typeface="Arial" panose="020B0604020202020204" pitchFamily="34" charset="0"/>
            </a:endParaRPr>
          </a:p>
          <a:p>
            <a:pPr marL="0" indent="0">
              <a:spcBef>
                <a:spcPts val="0"/>
              </a:spcBef>
              <a:spcAft>
                <a:spcPts val="600"/>
              </a:spcAft>
              <a:buFontTx/>
              <a:buNone/>
            </a:pPr>
            <a:r>
              <a:rPr lang="en-US" altLang="en-US" sz="1400" b="1" dirty="0">
                <a:latin typeface="Arial" panose="020B0604020202020204" pitchFamily="34" charset="0"/>
                <a:cs typeface="Arial" panose="020B0604020202020204" pitchFamily="34" charset="0"/>
              </a:rPr>
              <a:t>(Recall from our DNA model, that DNA is the hereditary material and that it codes for proteins.) </a:t>
            </a:r>
          </a:p>
          <a:p>
            <a:pPr marL="0" indent="0">
              <a:spcBef>
                <a:spcPts val="0"/>
              </a:spcBef>
              <a:spcAft>
                <a:spcPts val="600"/>
              </a:spcAft>
              <a:buFontTx/>
              <a:buNone/>
            </a:pPr>
            <a:r>
              <a:rPr lang="en-US" altLang="en-US" sz="1400" b="1" dirty="0">
                <a:latin typeface="Arial" panose="020B0604020202020204" pitchFamily="34" charset="0"/>
                <a:cs typeface="Arial" panose="020B0604020202020204" pitchFamily="34" charset="0"/>
              </a:rPr>
              <a:t>Different cells, however, contain different proteins or different amounts of proteins. This allows cells to look and function differently from one another.</a:t>
            </a:r>
          </a:p>
          <a:p>
            <a:pPr marL="0" indent="0">
              <a:spcBef>
                <a:spcPts val="0"/>
              </a:spcBef>
              <a:spcAft>
                <a:spcPts val="600"/>
              </a:spcAft>
              <a:buFontTx/>
              <a:buNone/>
            </a:pPr>
            <a:r>
              <a:rPr lang="en-US" altLang="en-US" sz="1400" b="1" dirty="0" smtClean="0">
                <a:latin typeface="Arial" panose="020B0604020202020204" pitchFamily="34" charset="0"/>
                <a:cs typeface="Arial" panose="020B0604020202020204" pitchFamily="34" charset="0"/>
              </a:rPr>
              <a:t>Genes work like switches and can be turned on or off.</a:t>
            </a:r>
          </a:p>
          <a:p>
            <a:pPr marL="0" indent="0">
              <a:spcBef>
                <a:spcPts val="0"/>
              </a:spcBef>
              <a:spcAft>
                <a:spcPts val="600"/>
              </a:spcAft>
              <a:buFontTx/>
              <a:buNone/>
            </a:pPr>
            <a:r>
              <a:rPr lang="en-US" altLang="en-US" sz="1400" b="1" dirty="0" smtClean="0">
                <a:latin typeface="Arial" panose="020B0604020202020204" pitchFamily="34" charset="0"/>
                <a:cs typeface="Arial" panose="020B0604020202020204" pitchFamily="34" charset="0"/>
              </a:rPr>
              <a:t>This process is called “gene regulation” or “gene expression” and is controlled by signals from the cell’s (or organism’s) environment.</a:t>
            </a:r>
            <a:endParaRPr lang="en-US" altLang="en-US" sz="1400" b="1" dirty="0">
              <a:latin typeface="Arial" panose="020B0604020202020204" pitchFamily="34" charset="0"/>
              <a:cs typeface="Arial" panose="020B0604020202020204" pitchFamily="34" charset="0"/>
            </a:endParaRPr>
          </a:p>
          <a:p>
            <a:pPr marL="0" indent="0">
              <a:spcBef>
                <a:spcPts val="0"/>
              </a:spcBef>
              <a:spcAft>
                <a:spcPts val="600"/>
              </a:spcAft>
              <a:buNone/>
            </a:pPr>
            <a:r>
              <a:rPr lang="en-US" sz="1600" b="1" dirty="0">
                <a:solidFill>
                  <a:srgbClr val="376092"/>
                </a:solidFill>
                <a:latin typeface="Arial" panose="020B0604020202020204" pitchFamily="34" charset="0"/>
                <a:cs typeface="Arial" panose="020B0604020202020204" pitchFamily="34" charset="0"/>
              </a:rPr>
              <a:t>Cell division </a:t>
            </a:r>
            <a:r>
              <a:rPr lang="en-US" sz="1600" b="1" dirty="0" smtClean="0">
                <a:solidFill>
                  <a:srgbClr val="376092"/>
                </a:solidFill>
                <a:latin typeface="Arial" panose="020B0604020202020204" pitchFamily="34" charset="0"/>
                <a:cs typeface="Arial" panose="020B0604020202020204" pitchFamily="34" charset="0"/>
              </a:rPr>
              <a:t>allows </a:t>
            </a:r>
            <a:r>
              <a:rPr lang="en-US" sz="1600" b="1" dirty="0">
                <a:solidFill>
                  <a:srgbClr val="376092"/>
                </a:solidFill>
                <a:latin typeface="Arial" panose="020B0604020202020204" pitchFamily="34" charset="0"/>
                <a:cs typeface="Arial" panose="020B0604020202020204" pitchFamily="34" charset="0"/>
              </a:rPr>
              <a:t>organisms to regenerate tissue, but most cells </a:t>
            </a:r>
            <a:r>
              <a:rPr lang="en-US" sz="1600" b="1" dirty="0" smtClean="0">
                <a:solidFill>
                  <a:srgbClr val="376092"/>
                </a:solidFill>
                <a:latin typeface="Arial" panose="020B0604020202020204" pitchFamily="34" charset="0"/>
                <a:cs typeface="Arial" panose="020B0604020202020204" pitchFamily="34" charset="0"/>
              </a:rPr>
              <a:t>can only produce the same kind </a:t>
            </a:r>
            <a:r>
              <a:rPr lang="en-US" sz="1600" b="1" dirty="0">
                <a:solidFill>
                  <a:srgbClr val="376092"/>
                </a:solidFill>
                <a:latin typeface="Arial" panose="020B0604020202020204" pitchFamily="34" charset="0"/>
                <a:cs typeface="Arial" panose="020B0604020202020204" pitchFamily="34" charset="0"/>
              </a:rPr>
              <a:t>of cell. Once </a:t>
            </a:r>
            <a:r>
              <a:rPr lang="en-US" sz="1600" b="1" dirty="0" smtClean="0">
                <a:solidFill>
                  <a:srgbClr val="376092"/>
                </a:solidFill>
                <a:latin typeface="Arial" panose="020B0604020202020204" pitchFamily="34" charset="0"/>
                <a:cs typeface="Arial" panose="020B0604020202020204" pitchFamily="34" charset="0"/>
              </a:rPr>
              <a:t>cells </a:t>
            </a:r>
            <a:r>
              <a:rPr lang="en-US" sz="1600" b="1" dirty="0">
                <a:solidFill>
                  <a:srgbClr val="376092"/>
                </a:solidFill>
                <a:latin typeface="Arial" panose="020B0604020202020204" pitchFamily="34" charset="0"/>
                <a:cs typeface="Arial" panose="020B0604020202020204" pitchFamily="34" charset="0"/>
              </a:rPr>
              <a:t>have differentiated, they have a determined cell </a:t>
            </a:r>
            <a:r>
              <a:rPr lang="en-US" sz="1600" b="1" dirty="0" smtClean="0">
                <a:solidFill>
                  <a:srgbClr val="376092"/>
                </a:solidFill>
                <a:latin typeface="Arial" panose="020B0604020202020204" pitchFamily="34" charset="0"/>
                <a:cs typeface="Arial" panose="020B0604020202020204" pitchFamily="34" charset="0"/>
              </a:rPr>
              <a:t>fate and so do their daughter cells.</a:t>
            </a:r>
            <a:endParaRPr lang="en-US" sz="1600" b="1" dirty="0">
              <a:solidFill>
                <a:srgbClr val="376092"/>
              </a:solidFill>
              <a:latin typeface="Arial" panose="020B0604020202020204" pitchFamily="34" charset="0"/>
              <a:cs typeface="Arial" panose="020B0604020202020204" pitchFamily="34" charset="0"/>
            </a:endParaRPr>
          </a:p>
          <a:p>
            <a:pPr marL="0" indent="0">
              <a:spcBef>
                <a:spcPts val="0"/>
              </a:spcBef>
              <a:buNone/>
            </a:pPr>
            <a:r>
              <a:rPr lang="en-US" sz="1600" b="1" dirty="0">
                <a:solidFill>
                  <a:srgbClr val="376092"/>
                </a:solidFill>
                <a:latin typeface="Arial" panose="020B0604020202020204" pitchFamily="34" charset="0"/>
                <a:cs typeface="Arial" panose="020B0604020202020204" pitchFamily="34" charset="0"/>
              </a:rPr>
              <a:t>Special cells, called stem cells, do not differentiate and can become any cell type. (Some cells partially differentiate. They are kind of like stem cells and can become lots of different kinds of cells, but not every kind of cell—e.g. bone marrow cells.)</a:t>
            </a:r>
          </a:p>
          <a:p>
            <a:pPr marL="0" indent="0">
              <a:spcBef>
                <a:spcPts val="0"/>
              </a:spcBef>
              <a:spcAft>
                <a:spcPts val="600"/>
              </a:spcAft>
              <a:buFont typeface="Arial"/>
              <a:buNone/>
            </a:pPr>
            <a:endParaRPr lang="en-US" altLang="en-US" sz="2000" b="1" dirty="0" smtClean="0">
              <a:solidFill>
                <a:srgbClr val="376092"/>
              </a:solidFill>
              <a:latin typeface="Arial" panose="020B0604020202020204" pitchFamily="34" charset="0"/>
              <a:ea typeface="Arial" charset="0"/>
              <a:cs typeface="Arial" panose="020B0604020202020204" pitchFamily="34" charset="0"/>
            </a:endParaRPr>
          </a:p>
          <a:p>
            <a:pPr marL="0" indent="0">
              <a:lnSpc>
                <a:spcPct val="80000"/>
              </a:lnSpc>
              <a:buFont typeface="Arial"/>
              <a:buNone/>
            </a:pPr>
            <a:endParaRPr lang="en-US" altLang="en-US" sz="2600" b="1" dirty="0">
              <a:solidFill>
                <a:srgbClr val="583F34"/>
              </a:solidFill>
              <a:latin typeface="Arial" charset="0"/>
              <a:ea typeface="Arial" charset="0"/>
              <a:cs typeface="Arial" charset="0"/>
            </a:endParaRPr>
          </a:p>
        </p:txBody>
      </p:sp>
      <p:cxnSp>
        <p:nvCxnSpPr>
          <p:cNvPr id="9" name="Straight Connector 8"/>
          <p:cNvCxnSpPr/>
          <p:nvPr/>
        </p:nvCxnSpPr>
        <p:spPr>
          <a:xfrm>
            <a:off x="1932495" y="742192"/>
            <a:ext cx="0" cy="56188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40372451"/>
      </p:ext>
    </p:extLst>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LS08 Tracking the Model</a:t>
            </a:r>
            <a:endParaRPr lang="en-US" dirty="0"/>
          </a:p>
        </p:txBody>
      </p:sp>
      <p:sp>
        <p:nvSpPr>
          <p:cNvPr id="4" name="Content Placeholder 3"/>
          <p:cNvSpPr txBox="1">
            <a:spLocks/>
          </p:cNvSpPr>
          <p:nvPr/>
        </p:nvSpPr>
        <p:spPr>
          <a:xfrm>
            <a:off x="280792" y="926286"/>
            <a:ext cx="1651703" cy="518296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DNA</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Gene</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Proteins</a:t>
            </a:r>
          </a:p>
          <a:p>
            <a:pPr marL="0" indent="0">
              <a:spcBef>
                <a:spcPts val="0"/>
              </a:spcBef>
              <a:spcAft>
                <a:spcPts val="600"/>
              </a:spcAft>
              <a:buNone/>
            </a:pPr>
            <a:r>
              <a:rPr lang="en-US" altLang="en-US" sz="2000" b="1" dirty="0">
                <a:latin typeface="Arial" panose="020B0604020202020204" pitchFamily="34" charset="0"/>
                <a:cs typeface="Arial" panose="020B0604020202020204" pitchFamily="34" charset="0"/>
              </a:rPr>
              <a:t>Gene </a:t>
            </a:r>
            <a:r>
              <a:rPr lang="en-US" altLang="en-US" sz="2000" b="1" dirty="0" smtClean="0">
                <a:latin typeface="Arial" panose="020B0604020202020204" pitchFamily="34" charset="0"/>
                <a:cs typeface="Arial" panose="020B0604020202020204" pitchFamily="34" charset="0"/>
              </a:rPr>
              <a:t>Regulation</a:t>
            </a:r>
            <a:endParaRPr lang="en-US" altLang="en-US" sz="2000" b="1" dirty="0">
              <a:latin typeface="Arial" panose="020B0604020202020204" pitchFamily="34" charset="0"/>
              <a:cs typeface="Arial" panose="020B0604020202020204" pitchFamily="34" charset="0"/>
            </a:endParaRP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Gene Expression</a:t>
            </a:r>
          </a:p>
          <a:p>
            <a:pPr marL="0" indent="0">
              <a:spcBef>
                <a:spcPts val="0"/>
              </a:spcBef>
              <a:spcAft>
                <a:spcPts val="600"/>
              </a:spcAft>
              <a:buFontTx/>
              <a:buNone/>
            </a:pPr>
            <a:r>
              <a:rPr lang="en-US" altLang="en-US" sz="1600" b="1" dirty="0" smtClean="0">
                <a:latin typeface="Arial" panose="020B0604020202020204" pitchFamily="34" charset="0"/>
                <a:cs typeface="Arial" panose="020B0604020202020204" pitchFamily="34" charset="0"/>
              </a:rPr>
              <a:t>Environmental</a:t>
            </a:r>
            <a:r>
              <a:rPr lang="en-US" altLang="en-US" sz="2000" b="1" dirty="0" smtClean="0">
                <a:latin typeface="Arial" panose="020B0604020202020204" pitchFamily="34" charset="0"/>
                <a:cs typeface="Arial" panose="020B0604020202020204" pitchFamily="34" charset="0"/>
              </a:rPr>
              <a:t> Signal</a:t>
            </a:r>
          </a:p>
          <a:p>
            <a:pPr marL="0" indent="0">
              <a:spcBef>
                <a:spcPts val="0"/>
              </a:spcBef>
              <a:spcAft>
                <a:spcPts val="600"/>
              </a:spcAft>
              <a:buFontTx/>
              <a:buNone/>
            </a:pPr>
            <a:r>
              <a:rPr lang="en-US" altLang="en-US" sz="1600" b="1" dirty="0" err="1" smtClean="0">
                <a:latin typeface="Arial" panose="020B0604020202020204" pitchFamily="34" charset="0"/>
                <a:cs typeface="Arial" panose="020B0604020202020204" pitchFamily="34" charset="0"/>
              </a:rPr>
              <a:t>Differentiatied</a:t>
            </a:r>
            <a:endParaRPr lang="en-US" altLang="en-US" sz="1600" b="1" dirty="0" smtClean="0">
              <a:latin typeface="Arial" panose="020B0604020202020204" pitchFamily="34" charset="0"/>
              <a:cs typeface="Arial" panose="020B0604020202020204" pitchFamily="34" charset="0"/>
            </a:endParaRP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Determined</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Stem Cell</a:t>
            </a:r>
          </a:p>
        </p:txBody>
      </p:sp>
      <p:cxnSp>
        <p:nvCxnSpPr>
          <p:cNvPr id="5" name="Straight Connector 4"/>
          <p:cNvCxnSpPr>
            <a:cxnSpLocks noChangeShapeType="1"/>
          </p:cNvCxnSpPr>
          <p:nvPr/>
        </p:nvCxnSpPr>
        <p:spPr bwMode="auto">
          <a:xfrm flipV="1">
            <a:off x="282804" y="742192"/>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716426"/>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for Growth and Development:</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buNone/>
            </a:pPr>
            <a:r>
              <a:rPr lang="en-US" altLang="en-US" sz="1400" b="1" dirty="0">
                <a:latin typeface="Arial" panose="020B0604020202020204" pitchFamily="34" charset="0"/>
                <a:ea typeface="Arial" charset="0"/>
                <a:cs typeface="Arial" panose="020B0604020202020204" pitchFamily="34" charset="0"/>
              </a:rPr>
              <a:t>Growth mostly occurs because of cell division.</a:t>
            </a:r>
          </a:p>
          <a:p>
            <a:pPr marL="0" indent="0">
              <a:spcBef>
                <a:spcPts val="0"/>
              </a:spcBef>
              <a:spcAft>
                <a:spcPts val="600"/>
              </a:spcAft>
              <a:buNone/>
            </a:pPr>
            <a:r>
              <a:rPr lang="en-US" altLang="en-US" sz="1050" b="1" dirty="0">
                <a:latin typeface="Arial" panose="020B0604020202020204" pitchFamily="34" charset="0"/>
                <a:ea typeface="Arial" charset="0"/>
                <a:cs typeface="Arial" panose="020B0604020202020204" pitchFamily="34" charset="0"/>
              </a:rPr>
              <a:t>(Individual cells may grow as well, but there are limits to how big they can grow.)</a:t>
            </a:r>
          </a:p>
          <a:p>
            <a:pPr marL="0" indent="0">
              <a:spcBef>
                <a:spcPts val="0"/>
              </a:spcBef>
              <a:spcAft>
                <a:spcPts val="1200"/>
              </a:spcAft>
              <a:buNone/>
            </a:pPr>
            <a:r>
              <a:rPr lang="en-US" altLang="en-US" sz="1400" b="1" dirty="0">
                <a:latin typeface="Arial" panose="020B0604020202020204" pitchFamily="34" charset="0"/>
                <a:ea typeface="Arial" charset="0"/>
                <a:cs typeface="Arial" panose="020B0604020202020204" pitchFamily="34" charset="0"/>
              </a:rPr>
              <a:t>When a cell</a:t>
            </a:r>
            <a:r>
              <a:rPr lang="en-US" altLang="en-US" sz="1400" b="1" u="sng" dirty="0">
                <a:latin typeface="Arial" panose="020B0604020202020204" pitchFamily="34" charset="0"/>
                <a:ea typeface="Arial" charset="0"/>
                <a:cs typeface="Arial" panose="020B0604020202020204" pitchFamily="34" charset="0"/>
              </a:rPr>
              <a:t> </a:t>
            </a:r>
            <a:r>
              <a:rPr lang="en-US" altLang="en-US" sz="1400" b="1" dirty="0">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 </a:t>
            </a:r>
            <a:r>
              <a:rPr lang="en-US" altLang="en-US" sz="1400" b="1" dirty="0">
                <a:latin typeface="Arial" panose="020B0604020202020204" pitchFamily="34" charset="0"/>
                <a:cs typeface="Arial" panose="020B0604020202020204" pitchFamily="34" charset="0"/>
              </a:rPr>
              <a:t>All cells in our body therefore have the same DNA.</a:t>
            </a:r>
            <a:endParaRPr lang="en-US" altLang="en-US" sz="1400" b="1" dirty="0">
              <a:latin typeface="Arial" panose="020B0604020202020204" pitchFamily="34" charset="0"/>
              <a:ea typeface="Arial" charset="0"/>
              <a:cs typeface="Arial" panose="020B0604020202020204" pitchFamily="34" charset="0"/>
            </a:endParaRPr>
          </a:p>
          <a:p>
            <a:pPr marL="0" indent="0">
              <a:spcBef>
                <a:spcPts val="0"/>
              </a:spcBef>
              <a:spcAft>
                <a:spcPts val="600"/>
              </a:spcAft>
              <a:buFontTx/>
              <a:buNone/>
            </a:pPr>
            <a:r>
              <a:rPr lang="en-US" altLang="en-US" sz="1400" b="1" dirty="0">
                <a:latin typeface="Arial" panose="020B0604020202020204" pitchFamily="34" charset="0"/>
                <a:cs typeface="Arial" panose="020B0604020202020204" pitchFamily="34" charset="0"/>
              </a:rPr>
              <a:t>(Recall from our DNA model, that DNA is the hereditary material and that it codes for proteins.) </a:t>
            </a:r>
          </a:p>
          <a:p>
            <a:pPr marL="0" indent="0">
              <a:spcBef>
                <a:spcPts val="0"/>
              </a:spcBef>
              <a:spcAft>
                <a:spcPts val="600"/>
              </a:spcAft>
              <a:buFontTx/>
              <a:buNone/>
            </a:pPr>
            <a:r>
              <a:rPr lang="en-US" altLang="en-US" sz="1400" b="1" dirty="0">
                <a:latin typeface="Arial" panose="020B0604020202020204" pitchFamily="34" charset="0"/>
                <a:cs typeface="Arial" panose="020B0604020202020204" pitchFamily="34" charset="0"/>
              </a:rPr>
              <a:t>Different cells, however, contain different proteins or different amounts of proteins. This allows cells to look and function differently from one another.</a:t>
            </a:r>
          </a:p>
          <a:p>
            <a:pPr marL="0" indent="0">
              <a:spcBef>
                <a:spcPts val="0"/>
              </a:spcBef>
              <a:spcAft>
                <a:spcPts val="600"/>
              </a:spcAft>
              <a:buFontTx/>
              <a:buNone/>
            </a:pPr>
            <a:r>
              <a:rPr lang="en-US" altLang="en-US" sz="1400" b="1" dirty="0" smtClean="0">
                <a:latin typeface="Arial" panose="020B0604020202020204" pitchFamily="34" charset="0"/>
                <a:cs typeface="Arial" panose="020B0604020202020204" pitchFamily="34" charset="0"/>
              </a:rPr>
              <a:t>Genes work like switches and can be turned on or off.</a:t>
            </a:r>
          </a:p>
          <a:p>
            <a:pPr marL="0" indent="0">
              <a:spcBef>
                <a:spcPts val="0"/>
              </a:spcBef>
              <a:spcAft>
                <a:spcPts val="600"/>
              </a:spcAft>
              <a:buFontTx/>
              <a:buNone/>
            </a:pPr>
            <a:r>
              <a:rPr lang="en-US" altLang="en-US" sz="1400" b="1" dirty="0" smtClean="0">
                <a:latin typeface="Arial" panose="020B0604020202020204" pitchFamily="34" charset="0"/>
                <a:cs typeface="Arial" panose="020B0604020202020204" pitchFamily="34" charset="0"/>
              </a:rPr>
              <a:t>This process is called “gene regulation” or “gene expression” and is controlled by signals from the cell’s (or organism’s) environment.</a:t>
            </a:r>
            <a:endParaRPr lang="en-US" altLang="en-US" sz="1400" b="1" dirty="0">
              <a:latin typeface="Arial" panose="020B0604020202020204" pitchFamily="34" charset="0"/>
              <a:cs typeface="Arial" panose="020B0604020202020204" pitchFamily="34" charset="0"/>
            </a:endParaRPr>
          </a:p>
          <a:p>
            <a:pPr marL="0" indent="0">
              <a:spcBef>
                <a:spcPts val="0"/>
              </a:spcBef>
              <a:spcAft>
                <a:spcPts val="600"/>
              </a:spcAft>
              <a:buNone/>
            </a:pPr>
            <a:r>
              <a:rPr lang="en-US" sz="1400" b="1" dirty="0">
                <a:latin typeface="Arial" panose="020B0604020202020204" pitchFamily="34" charset="0"/>
                <a:cs typeface="Arial" panose="020B0604020202020204" pitchFamily="34" charset="0"/>
              </a:rPr>
              <a:t>Cell division </a:t>
            </a:r>
            <a:r>
              <a:rPr lang="en-US" sz="1400" b="1" dirty="0" smtClean="0">
                <a:latin typeface="Arial" panose="020B0604020202020204" pitchFamily="34" charset="0"/>
                <a:cs typeface="Arial" panose="020B0604020202020204" pitchFamily="34" charset="0"/>
              </a:rPr>
              <a:t>allows </a:t>
            </a:r>
            <a:r>
              <a:rPr lang="en-US" sz="1400" b="1" dirty="0">
                <a:latin typeface="Arial" panose="020B0604020202020204" pitchFamily="34" charset="0"/>
                <a:cs typeface="Arial" panose="020B0604020202020204" pitchFamily="34" charset="0"/>
              </a:rPr>
              <a:t>organisms to regenerate tissue, but most cells </a:t>
            </a:r>
            <a:r>
              <a:rPr lang="en-US" sz="1400" b="1" dirty="0" smtClean="0">
                <a:latin typeface="Arial" panose="020B0604020202020204" pitchFamily="34" charset="0"/>
                <a:cs typeface="Arial" panose="020B0604020202020204" pitchFamily="34" charset="0"/>
              </a:rPr>
              <a:t>can only produce the same kind </a:t>
            </a:r>
            <a:r>
              <a:rPr lang="en-US" sz="1400" b="1" dirty="0">
                <a:latin typeface="Arial" panose="020B0604020202020204" pitchFamily="34" charset="0"/>
                <a:cs typeface="Arial" panose="020B0604020202020204" pitchFamily="34" charset="0"/>
              </a:rPr>
              <a:t>of cell. Once </a:t>
            </a:r>
            <a:r>
              <a:rPr lang="en-US" sz="1400" b="1" dirty="0" smtClean="0">
                <a:latin typeface="Arial" panose="020B0604020202020204" pitchFamily="34" charset="0"/>
                <a:cs typeface="Arial" panose="020B0604020202020204" pitchFamily="34" charset="0"/>
              </a:rPr>
              <a:t>cells </a:t>
            </a:r>
            <a:r>
              <a:rPr lang="en-US" sz="1400" b="1" dirty="0">
                <a:latin typeface="Arial" panose="020B0604020202020204" pitchFamily="34" charset="0"/>
                <a:cs typeface="Arial" panose="020B0604020202020204" pitchFamily="34" charset="0"/>
              </a:rPr>
              <a:t>have differentiated, they have a determined cell </a:t>
            </a:r>
            <a:r>
              <a:rPr lang="en-US" sz="1400" b="1" dirty="0" smtClean="0">
                <a:latin typeface="Arial" panose="020B0604020202020204" pitchFamily="34" charset="0"/>
                <a:cs typeface="Arial" panose="020B0604020202020204" pitchFamily="34" charset="0"/>
              </a:rPr>
              <a:t>fate and so do their daughter cells.</a:t>
            </a:r>
            <a:endParaRPr lang="en-US" sz="1400" b="1" dirty="0">
              <a:latin typeface="Arial" panose="020B0604020202020204" pitchFamily="34" charset="0"/>
              <a:cs typeface="Arial" panose="020B0604020202020204" pitchFamily="34" charset="0"/>
            </a:endParaRPr>
          </a:p>
          <a:p>
            <a:pPr marL="0" indent="0">
              <a:spcBef>
                <a:spcPts val="0"/>
              </a:spcBef>
              <a:buNone/>
            </a:pPr>
            <a:r>
              <a:rPr lang="en-US" sz="1400" b="1" dirty="0">
                <a:latin typeface="Arial" panose="020B0604020202020204" pitchFamily="34" charset="0"/>
                <a:cs typeface="Arial" panose="020B0604020202020204" pitchFamily="34" charset="0"/>
              </a:rPr>
              <a:t>Special cells, called stem cells, do not differentiate and can become any cell type. (Some cells partially differentiate. They are kind of like stem cells and can become lots of different kinds of cells, but not every kind of cell—e.g. bone marrow cells</a:t>
            </a:r>
            <a:r>
              <a:rPr lang="en-US" sz="1400" b="1" dirty="0" smtClean="0">
                <a:latin typeface="Arial" panose="020B0604020202020204" pitchFamily="34" charset="0"/>
                <a:cs typeface="Arial" panose="020B0604020202020204" pitchFamily="34" charset="0"/>
              </a:rPr>
              <a:t>.)</a:t>
            </a:r>
            <a:endParaRPr lang="en-US" altLang="en-US" sz="2000" b="1" dirty="0" smtClean="0">
              <a:solidFill>
                <a:srgbClr val="376092"/>
              </a:solidFill>
              <a:latin typeface="Arial" panose="020B0604020202020204" pitchFamily="34" charset="0"/>
              <a:ea typeface="Arial" charset="0"/>
              <a:cs typeface="Arial" panose="020B0604020202020204" pitchFamily="34" charset="0"/>
            </a:endParaRPr>
          </a:p>
          <a:p>
            <a:pPr marL="0" indent="0">
              <a:spcBef>
                <a:spcPts val="0"/>
              </a:spcBef>
              <a:spcAft>
                <a:spcPts val="600"/>
              </a:spcAft>
              <a:buFont typeface="Arial"/>
              <a:buNone/>
            </a:pPr>
            <a:r>
              <a:rPr lang="en-US" altLang="en-US" sz="2000" b="1" dirty="0" smtClean="0">
                <a:solidFill>
                  <a:srgbClr val="376092"/>
                </a:solidFill>
                <a:latin typeface="Arial" panose="020B0604020202020204" pitchFamily="34" charset="0"/>
                <a:ea typeface="Arial" charset="0"/>
                <a:cs typeface="Arial" panose="020B0604020202020204" pitchFamily="34" charset="0"/>
              </a:rPr>
              <a:t>Does this model answer all of our questions?</a:t>
            </a:r>
          </a:p>
          <a:p>
            <a:pPr marL="0" indent="0">
              <a:lnSpc>
                <a:spcPct val="80000"/>
              </a:lnSpc>
              <a:buFont typeface="Arial"/>
              <a:buNone/>
            </a:pPr>
            <a:endParaRPr lang="en-US" altLang="en-US" sz="2600" b="1" dirty="0">
              <a:solidFill>
                <a:srgbClr val="583F34"/>
              </a:solidFill>
              <a:latin typeface="Arial" charset="0"/>
              <a:ea typeface="Arial" charset="0"/>
              <a:cs typeface="Arial" charset="0"/>
            </a:endParaRPr>
          </a:p>
        </p:txBody>
      </p:sp>
      <p:cxnSp>
        <p:nvCxnSpPr>
          <p:cNvPr id="9" name="Straight Connector 8"/>
          <p:cNvCxnSpPr/>
          <p:nvPr/>
        </p:nvCxnSpPr>
        <p:spPr>
          <a:xfrm>
            <a:off x="1932495" y="742192"/>
            <a:ext cx="0" cy="56188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64199431"/>
      </p:ext>
    </p:extLst>
  </p:cSld>
  <p:clrMapOvr>
    <a:masterClrMapping/>
  </p:clrMapOvr>
  <p:transition spd="med"/>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173038" y="1059184"/>
            <a:ext cx="4627562" cy="5324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000" dirty="0"/>
              <a:t>1) </a:t>
            </a:r>
            <a:r>
              <a:rPr lang="en-US" altLang="en-US" sz="2000" dirty="0" smtClean="0"/>
              <a:t>Multicellular organisms grow through cell division (mitosis).</a:t>
            </a:r>
          </a:p>
          <a:p>
            <a:pPr>
              <a:spcBef>
                <a:spcPct val="0"/>
              </a:spcBef>
              <a:buFontTx/>
              <a:buNone/>
            </a:pPr>
            <a:endParaRPr lang="en-US" altLang="en-US" sz="2000" dirty="0"/>
          </a:p>
          <a:p>
            <a:pPr>
              <a:spcBef>
                <a:spcPct val="0"/>
              </a:spcBef>
              <a:buFontTx/>
              <a:buNone/>
            </a:pPr>
            <a:r>
              <a:rPr lang="en-US" altLang="en-US" sz="2000" dirty="0" smtClean="0"/>
              <a:t>2) All </a:t>
            </a:r>
            <a:r>
              <a:rPr lang="en-US" altLang="en-US" sz="2000" dirty="0"/>
              <a:t>cells of an organism </a:t>
            </a:r>
            <a:r>
              <a:rPr lang="en-US" altLang="en-US" sz="2000" dirty="0" smtClean="0"/>
              <a:t>therefore have </a:t>
            </a:r>
            <a:r>
              <a:rPr lang="en-US" altLang="en-US" sz="2000" dirty="0"/>
              <a:t>identical </a:t>
            </a:r>
            <a:r>
              <a:rPr lang="en-US" altLang="en-US" sz="2000" dirty="0" smtClean="0"/>
              <a:t>DNA. </a:t>
            </a:r>
          </a:p>
          <a:p>
            <a:pPr>
              <a:spcBef>
                <a:spcPct val="0"/>
              </a:spcBef>
              <a:buFontTx/>
              <a:buNone/>
            </a:pPr>
            <a:endParaRPr lang="en-US" altLang="en-US" sz="2000" dirty="0"/>
          </a:p>
          <a:p>
            <a:pPr>
              <a:spcBef>
                <a:spcPct val="0"/>
              </a:spcBef>
              <a:buFontTx/>
              <a:buNone/>
            </a:pPr>
            <a:r>
              <a:rPr lang="en-US" altLang="en-US" sz="2000" dirty="0" smtClean="0"/>
              <a:t>3)However different </a:t>
            </a:r>
            <a:r>
              <a:rPr lang="en-US" altLang="en-US" sz="2000" dirty="0"/>
              <a:t>genes are active in different cells.</a:t>
            </a:r>
          </a:p>
          <a:p>
            <a:pPr>
              <a:spcBef>
                <a:spcPct val="0"/>
              </a:spcBef>
              <a:buFontTx/>
              <a:buNone/>
            </a:pPr>
            <a:endParaRPr lang="en-US" altLang="en-US" sz="2000" dirty="0"/>
          </a:p>
          <a:p>
            <a:pPr>
              <a:spcBef>
                <a:spcPct val="0"/>
              </a:spcBef>
              <a:buFontTx/>
              <a:buNone/>
            </a:pPr>
            <a:r>
              <a:rPr lang="en-US" altLang="en-US" sz="2000" dirty="0"/>
              <a:t>4</a:t>
            </a:r>
            <a:r>
              <a:rPr lang="en-US" altLang="en-US" sz="2000" dirty="0" smtClean="0"/>
              <a:t>) Different genes are active because of signals in the cells environment that might start from outside the organism or may simply come from neighboring cells. </a:t>
            </a:r>
          </a:p>
          <a:p>
            <a:pPr>
              <a:spcBef>
                <a:spcPct val="0"/>
              </a:spcBef>
              <a:buFontTx/>
              <a:buNone/>
            </a:pPr>
            <a:endParaRPr lang="en-US" altLang="en-US" sz="2000" dirty="0"/>
          </a:p>
          <a:p>
            <a:pPr>
              <a:spcBef>
                <a:spcPct val="0"/>
              </a:spcBef>
              <a:buFontTx/>
              <a:buNone/>
            </a:pPr>
            <a:r>
              <a:rPr lang="en-US" altLang="en-US" sz="2000" dirty="0"/>
              <a:t>5</a:t>
            </a:r>
            <a:r>
              <a:rPr lang="en-US" altLang="en-US" sz="2000" dirty="0" smtClean="0"/>
              <a:t>) Different </a:t>
            </a:r>
            <a:r>
              <a:rPr lang="en-US" altLang="en-US" sz="2000" dirty="0"/>
              <a:t>genes = different proteins made</a:t>
            </a:r>
            <a:r>
              <a:rPr lang="en-US" altLang="en-US" sz="2000" dirty="0" smtClean="0"/>
              <a:t>.</a:t>
            </a:r>
            <a:endParaRPr lang="en-US" altLang="en-US" sz="2000" dirty="0"/>
          </a:p>
        </p:txBody>
      </p:sp>
      <p:sp>
        <p:nvSpPr>
          <p:cNvPr id="2055" name="Text Box 7"/>
          <p:cNvSpPr txBox="1">
            <a:spLocks noChangeArrowheads="1"/>
          </p:cNvSpPr>
          <p:nvPr/>
        </p:nvSpPr>
        <p:spPr bwMode="auto">
          <a:xfrm>
            <a:off x="952531" y="597519"/>
            <a:ext cx="2749471"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smtClean="0">
                <a:ea typeface="Arial" charset="0"/>
                <a:cs typeface="Arial" charset="0"/>
              </a:rPr>
              <a:t>Alternative Model</a:t>
            </a:r>
            <a:endParaRPr lang="en-US" altLang="en-US" sz="2400" b="1" dirty="0">
              <a:ea typeface="Arial" charset="0"/>
              <a:cs typeface="Arial" charset="0"/>
            </a:endParaRPr>
          </a:p>
        </p:txBody>
      </p:sp>
      <p:sp>
        <p:nvSpPr>
          <p:cNvPr id="8" name="Text Box 6"/>
          <p:cNvSpPr txBox="1">
            <a:spLocks noChangeArrowheads="1"/>
          </p:cNvSpPr>
          <p:nvPr/>
        </p:nvSpPr>
        <p:spPr bwMode="auto">
          <a:xfrm>
            <a:off x="4800600" y="553744"/>
            <a:ext cx="4343400" cy="5940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000" dirty="0" smtClean="0"/>
              <a:t>6) Different proteins = different structures and functions. Process is called “differentiation”.</a:t>
            </a:r>
          </a:p>
          <a:p>
            <a:pPr>
              <a:spcBef>
                <a:spcPct val="0"/>
              </a:spcBef>
              <a:buFontTx/>
              <a:buNone/>
            </a:pPr>
            <a:endParaRPr lang="en-US" altLang="en-US" sz="2000" dirty="0" smtClean="0"/>
          </a:p>
          <a:p>
            <a:pPr>
              <a:spcBef>
                <a:spcPct val="0"/>
              </a:spcBef>
              <a:buFontTx/>
              <a:buNone/>
            </a:pPr>
            <a:r>
              <a:rPr lang="en-US" altLang="en-US" sz="2000" dirty="0"/>
              <a:t>7</a:t>
            </a:r>
            <a:r>
              <a:rPr lang="en-US" altLang="en-US" sz="2000" dirty="0" smtClean="0"/>
              <a:t>) Once differentiated (in vertebrates) cells can not become any other kind of cell. Daughter cells will be the same cell type too.</a:t>
            </a:r>
          </a:p>
          <a:p>
            <a:pPr>
              <a:spcBef>
                <a:spcPct val="0"/>
              </a:spcBef>
              <a:buFontTx/>
              <a:buNone/>
            </a:pPr>
            <a:endParaRPr lang="en-US" altLang="en-US" sz="2000" dirty="0"/>
          </a:p>
          <a:p>
            <a:pPr>
              <a:spcBef>
                <a:spcPct val="0"/>
              </a:spcBef>
              <a:buFontTx/>
              <a:buNone/>
            </a:pPr>
            <a:r>
              <a:rPr lang="en-US" altLang="en-US" sz="2000" dirty="0"/>
              <a:t>8</a:t>
            </a:r>
            <a:r>
              <a:rPr lang="en-US" altLang="en-US" sz="2000" dirty="0" smtClean="0"/>
              <a:t>) Specialized cells called stem cells can become many different cell types, or in some cases, any cell type.</a:t>
            </a:r>
          </a:p>
          <a:p>
            <a:pPr>
              <a:spcBef>
                <a:spcPct val="0"/>
              </a:spcBef>
              <a:buFontTx/>
              <a:buNone/>
            </a:pPr>
            <a:endParaRPr lang="en-US" altLang="en-US" sz="2000" dirty="0"/>
          </a:p>
          <a:p>
            <a:pPr>
              <a:spcBef>
                <a:spcPct val="0"/>
              </a:spcBef>
              <a:buFontTx/>
              <a:buNone/>
            </a:pPr>
            <a:r>
              <a:rPr lang="en-US" altLang="en-US" sz="2000" dirty="0" smtClean="0"/>
              <a:t>9) Normal cells therefore allow for regeneration of the same tissue (e.g. skin healing after a wound), but stem cells may allow for the regeneration of whole parts or organisms!</a:t>
            </a:r>
            <a:endParaRPr lang="en-US" altLang="en-US" sz="2000" dirty="0"/>
          </a:p>
        </p:txBody>
      </p:sp>
      <p:sp>
        <p:nvSpPr>
          <p:cNvPr id="3" name="Title 2"/>
          <p:cNvSpPr>
            <a:spLocks noGrp="1"/>
          </p:cNvSpPr>
          <p:nvPr>
            <p:ph type="title"/>
          </p:nvPr>
        </p:nvSpPr>
        <p:spPr/>
        <p:txBody>
          <a:bodyPr/>
          <a:lstStyle/>
          <a:p>
            <a:r>
              <a:rPr lang="en-US" dirty="0" smtClean="0"/>
              <a:t>This slide provides an alternate way to organize the model.</a:t>
            </a:r>
            <a:endParaRPr lang="en-US" dirty="0"/>
          </a:p>
        </p:txBody>
      </p:sp>
    </p:spTree>
    <p:extLst>
      <p:ext uri="{BB962C8B-B14F-4D97-AF65-F5344CB8AC3E}">
        <p14:creationId xmlns:p14="http://schemas.microsoft.com/office/powerpoint/2010/main" val="4144395003"/>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4">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5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4">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 Box 6"/>
          <p:cNvSpPr txBox="1">
            <a:spLocks noChangeArrowheads="1"/>
          </p:cNvSpPr>
          <p:nvPr/>
        </p:nvSpPr>
        <p:spPr bwMode="auto">
          <a:xfrm>
            <a:off x="173038" y="1059184"/>
            <a:ext cx="8401336" cy="55553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342900" indent="-342900">
              <a:spcBef>
                <a:spcPct val="0"/>
              </a:spcBef>
              <a:spcAft>
                <a:spcPts val="600"/>
              </a:spcAft>
              <a:buFont typeface="+mj-lt"/>
              <a:buAutoNum type="arabicPeriod"/>
            </a:pPr>
            <a:r>
              <a:rPr lang="en-US" sz="2000" dirty="0" smtClean="0">
                <a:latin typeface="+mn-lt"/>
              </a:rPr>
              <a:t>Growth </a:t>
            </a:r>
            <a:r>
              <a:rPr lang="en-US" sz="2000" dirty="0">
                <a:latin typeface="+mn-lt"/>
              </a:rPr>
              <a:t>in organisms occurs by </a:t>
            </a:r>
            <a:r>
              <a:rPr lang="en-US" sz="2000" dirty="0" smtClean="0">
                <a:latin typeface="+mn-lt"/>
              </a:rPr>
              <a:t>mitosis.</a:t>
            </a:r>
          </a:p>
          <a:p>
            <a:pPr marL="342900" indent="-342900">
              <a:spcBef>
                <a:spcPct val="0"/>
              </a:spcBef>
              <a:spcAft>
                <a:spcPts val="600"/>
              </a:spcAft>
              <a:buFont typeface="+mj-lt"/>
              <a:buAutoNum type="arabicPeriod"/>
            </a:pPr>
            <a:r>
              <a:rPr lang="en-US" sz="2000" dirty="0" smtClean="0">
                <a:latin typeface="+mn-lt"/>
              </a:rPr>
              <a:t>In </a:t>
            </a:r>
            <a:r>
              <a:rPr lang="en-US" sz="2000" dirty="0">
                <a:latin typeface="+mn-lt"/>
              </a:rPr>
              <a:t>mitosis, a cell divides to form 2 new cells that have identical DNA. Their DNA is also identical to that of the original cell.      </a:t>
            </a:r>
            <a:endParaRPr lang="en-US" sz="2000" dirty="0" smtClean="0">
              <a:latin typeface="+mn-lt"/>
            </a:endParaRPr>
          </a:p>
          <a:p>
            <a:pPr marL="342900" indent="-342900">
              <a:spcBef>
                <a:spcPct val="0"/>
              </a:spcBef>
              <a:spcAft>
                <a:spcPts val="600"/>
              </a:spcAft>
              <a:buFont typeface="+mj-lt"/>
              <a:buAutoNum type="arabicPeriod"/>
            </a:pPr>
            <a:r>
              <a:rPr lang="en-US" sz="2000" dirty="0" smtClean="0">
                <a:latin typeface="+mn-lt"/>
              </a:rPr>
              <a:t>The </a:t>
            </a:r>
            <a:r>
              <a:rPr lang="en-US" sz="2000" dirty="0">
                <a:latin typeface="+mn-lt"/>
              </a:rPr>
              <a:t>DNA in every cell contains a complete set of instructions for making all the proteins needed by the organism. The section of a DNA molecule containing instructions for one protein is called a </a:t>
            </a:r>
            <a:r>
              <a:rPr lang="en-US" sz="2000" dirty="0" smtClean="0">
                <a:latin typeface="+mn-lt"/>
              </a:rPr>
              <a:t>gene.</a:t>
            </a:r>
          </a:p>
          <a:p>
            <a:pPr marL="342900" indent="-342900">
              <a:spcBef>
                <a:spcPct val="0"/>
              </a:spcBef>
              <a:spcAft>
                <a:spcPts val="600"/>
              </a:spcAft>
              <a:buFont typeface="+mj-lt"/>
              <a:buAutoNum type="arabicPeriod"/>
            </a:pPr>
            <a:r>
              <a:rPr lang="en-US" sz="2000" dirty="0" smtClean="0">
                <a:latin typeface="+mn-lt"/>
              </a:rPr>
              <a:t>Because </a:t>
            </a:r>
            <a:r>
              <a:rPr lang="en-US" sz="2000" dirty="0">
                <a:latin typeface="+mn-lt"/>
              </a:rPr>
              <a:t>it controls the proteins produced, DNA controls all life activities of the cell and of the </a:t>
            </a:r>
            <a:r>
              <a:rPr lang="en-US" sz="2000" dirty="0" smtClean="0">
                <a:latin typeface="+mn-lt"/>
              </a:rPr>
              <a:t>organism.</a:t>
            </a:r>
          </a:p>
          <a:p>
            <a:pPr marL="342900" indent="-342900">
              <a:spcBef>
                <a:spcPct val="0"/>
              </a:spcBef>
              <a:spcAft>
                <a:spcPts val="600"/>
              </a:spcAft>
              <a:buFont typeface="+mj-lt"/>
              <a:buAutoNum type="arabicPeriod"/>
            </a:pPr>
            <a:r>
              <a:rPr lang="en-US" sz="2000" dirty="0" smtClean="0">
                <a:latin typeface="+mn-lt"/>
              </a:rPr>
              <a:t>During </a:t>
            </a:r>
            <a:r>
              <a:rPr lang="en-US" sz="2000" dirty="0">
                <a:latin typeface="+mn-lt"/>
              </a:rPr>
              <a:t>development, different genes are activated in different cells causing them to produce different </a:t>
            </a:r>
            <a:r>
              <a:rPr lang="en-US" sz="2000" dirty="0" smtClean="0">
                <a:latin typeface="+mn-lt"/>
              </a:rPr>
              <a:t>proteins.</a:t>
            </a:r>
          </a:p>
          <a:p>
            <a:pPr marL="342900" indent="-342900">
              <a:spcBef>
                <a:spcPct val="0"/>
              </a:spcBef>
              <a:spcAft>
                <a:spcPts val="600"/>
              </a:spcAft>
              <a:buFont typeface="+mj-lt"/>
              <a:buAutoNum type="arabicPeriod"/>
            </a:pPr>
            <a:r>
              <a:rPr lang="en-US" sz="2000" dirty="0" smtClean="0">
                <a:latin typeface="+mn-lt"/>
              </a:rPr>
              <a:t>Different </a:t>
            </a:r>
            <a:r>
              <a:rPr lang="en-US" sz="2000" dirty="0">
                <a:latin typeface="+mn-lt"/>
              </a:rPr>
              <a:t>proteins result in different structures and </a:t>
            </a:r>
            <a:r>
              <a:rPr lang="en-US" sz="2000" dirty="0" smtClean="0">
                <a:latin typeface="+mn-lt"/>
              </a:rPr>
              <a:t>functions.</a:t>
            </a:r>
          </a:p>
          <a:p>
            <a:pPr marL="342900" indent="-342900">
              <a:spcBef>
                <a:spcPct val="0"/>
              </a:spcBef>
              <a:spcAft>
                <a:spcPts val="600"/>
              </a:spcAft>
              <a:buFont typeface="+mj-lt"/>
              <a:buAutoNum type="arabicPeriod"/>
            </a:pPr>
            <a:r>
              <a:rPr lang="en-US" sz="2000" dirty="0" smtClean="0">
                <a:latin typeface="+mn-lt"/>
              </a:rPr>
              <a:t>This </a:t>
            </a:r>
            <a:r>
              <a:rPr lang="en-US" sz="2000" dirty="0">
                <a:latin typeface="+mn-lt"/>
              </a:rPr>
              <a:t>process is called DIFFERENTIATION</a:t>
            </a:r>
            <a:r>
              <a:rPr lang="en-US" sz="2000" dirty="0" smtClean="0">
                <a:latin typeface="+mn-lt"/>
              </a:rPr>
              <a:t>.</a:t>
            </a:r>
          </a:p>
          <a:p>
            <a:pPr marL="342900" indent="-342900">
              <a:spcBef>
                <a:spcPct val="0"/>
              </a:spcBef>
              <a:spcAft>
                <a:spcPts val="600"/>
              </a:spcAft>
              <a:buFont typeface="+mj-lt"/>
              <a:buAutoNum type="arabicPeriod"/>
            </a:pPr>
            <a:r>
              <a:rPr lang="en-US" altLang="en-US" sz="2000" dirty="0" smtClean="0">
                <a:latin typeface="+mn-lt"/>
              </a:rPr>
              <a:t>Stem cells do not differentiate and therefore retain the ability to become any kind of cell. They are critical to regeneration when more than one kind of tissue is involved or the desired outcome is new parts or whole new organisms.</a:t>
            </a:r>
            <a:endParaRPr lang="en-US" altLang="en-US" sz="2000" dirty="0">
              <a:latin typeface="+mn-lt"/>
            </a:endParaRPr>
          </a:p>
        </p:txBody>
      </p:sp>
      <p:sp>
        <p:nvSpPr>
          <p:cNvPr id="2055" name="Text Box 7"/>
          <p:cNvSpPr txBox="1">
            <a:spLocks noChangeArrowheads="1"/>
          </p:cNvSpPr>
          <p:nvPr/>
        </p:nvSpPr>
        <p:spPr bwMode="auto">
          <a:xfrm>
            <a:off x="551314" y="566237"/>
            <a:ext cx="400282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smtClean="0">
                <a:ea typeface="Arial" charset="0"/>
                <a:cs typeface="Arial" charset="0"/>
              </a:rPr>
              <a:t>Another Alternative Model</a:t>
            </a:r>
            <a:endParaRPr lang="en-US" altLang="en-US" sz="2400" b="1" dirty="0">
              <a:ea typeface="Arial" charset="0"/>
              <a:cs typeface="Arial" charset="0"/>
            </a:endParaRPr>
          </a:p>
        </p:txBody>
      </p:sp>
      <p:sp>
        <p:nvSpPr>
          <p:cNvPr id="3" name="Title 2"/>
          <p:cNvSpPr>
            <a:spLocks noGrp="1"/>
          </p:cNvSpPr>
          <p:nvPr>
            <p:ph type="title"/>
          </p:nvPr>
        </p:nvSpPr>
        <p:spPr/>
        <p:txBody>
          <a:bodyPr/>
          <a:lstStyle/>
          <a:p>
            <a:r>
              <a:rPr lang="en-US" dirty="0" smtClean="0"/>
              <a:t>This slide provides an alternate way to organize the model.</a:t>
            </a:r>
            <a:endParaRPr lang="en-US" dirty="0"/>
          </a:p>
        </p:txBody>
      </p:sp>
    </p:spTree>
    <p:extLst>
      <p:ext uri="{BB962C8B-B14F-4D97-AF65-F5344CB8AC3E}">
        <p14:creationId xmlns:p14="http://schemas.microsoft.com/office/powerpoint/2010/main" val="98013029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205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05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5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5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05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05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ichard III earliest surviving portra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6264" y="874654"/>
            <a:ext cx="3152775" cy="424815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811" y="2128302"/>
            <a:ext cx="3810000" cy="252412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8" name="Title 1"/>
          <p:cNvSpPr>
            <a:spLocks noGrp="1"/>
          </p:cNvSpPr>
          <p:nvPr>
            <p:ph type="title"/>
          </p:nvPr>
        </p:nvSpPr>
        <p:spPr>
          <a:xfrm>
            <a:off x="382659" y="211950"/>
            <a:ext cx="3075709" cy="1143000"/>
          </a:xfrm>
        </p:spPr>
        <p:txBody>
          <a:bodyPr>
            <a:normAutofit fontScale="90000"/>
          </a:bodyPr>
          <a:lstStyle/>
          <a:p>
            <a:r>
              <a:rPr lang="en-US" altLang="en-US" dirty="0" smtClean="0"/>
              <a:t>“Off </a:t>
            </a:r>
            <a:r>
              <a:rPr lang="en-US" altLang="en-US" dirty="0"/>
              <a:t>With Their Heads</a:t>
            </a:r>
            <a:r>
              <a:rPr lang="en-US" altLang="en-US" dirty="0" smtClean="0"/>
              <a:t>!”</a:t>
            </a:r>
            <a:endParaRPr lang="en-US" altLang="en-US" u="sng" dirty="0"/>
          </a:p>
        </p:txBody>
      </p:sp>
      <p:pic>
        <p:nvPicPr>
          <p:cNvPr id="1028" name="Picture 4" descr="Sceptre, Stick, Staff, Scepter, Crown, King, Roy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02229">
            <a:off x="7190267" y="2907930"/>
            <a:ext cx="1377583" cy="27551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6604" y="5352926"/>
            <a:ext cx="7858026" cy="1200329"/>
          </a:xfrm>
          <a:prstGeom prst="rect">
            <a:avLst/>
          </a:prstGeom>
          <a:noFill/>
        </p:spPr>
        <p:txBody>
          <a:bodyPr wrap="square" rtlCol="0">
            <a:spAutoFit/>
          </a:bodyPr>
          <a:lstStyle/>
          <a:p>
            <a:r>
              <a:rPr lang="en-US" sz="2400" dirty="0" smtClean="0"/>
              <a:t>A line made famous by William Shakespeare and Lewis Carroll’s Queen of Hearts in </a:t>
            </a:r>
            <a:r>
              <a:rPr lang="en-US" sz="2400" i="1" dirty="0" smtClean="0"/>
              <a:t>Alice’s Adventures in Wonderland</a:t>
            </a:r>
          </a:p>
          <a:p>
            <a:r>
              <a:rPr lang="en-US" sz="2400" dirty="0" smtClean="0"/>
              <a:t>(and later Disney in one of their classic animated films).</a:t>
            </a:r>
            <a:endParaRPr lang="en-US" sz="2400" dirty="0"/>
          </a:p>
        </p:txBody>
      </p:sp>
    </p:spTree>
    <p:extLst>
      <p:ext uri="{BB962C8B-B14F-4D97-AF65-F5344CB8AC3E}">
        <p14:creationId xmlns:p14="http://schemas.microsoft.com/office/powerpoint/2010/main" val="933021731"/>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382659" y="211950"/>
            <a:ext cx="3075709" cy="1143000"/>
          </a:xfrm>
        </p:spPr>
        <p:txBody>
          <a:bodyPr>
            <a:normAutofit fontScale="90000"/>
          </a:bodyPr>
          <a:lstStyle/>
          <a:p>
            <a:r>
              <a:rPr lang="en-US" altLang="en-US" dirty="0"/>
              <a:t>Off With Their Heads!</a:t>
            </a:r>
            <a:endParaRPr lang="en-US" altLang="en-US" u="sng" dirty="0"/>
          </a:p>
        </p:txBody>
      </p:sp>
      <p:pic>
        <p:nvPicPr>
          <p:cNvPr id="9" name="Picture 2" descr="Richard III earliest surviving portra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8565" y="883466"/>
            <a:ext cx="3152775" cy="42481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Sceptre, Stick, Staff, Scepter, Crown, King, Roy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169936">
            <a:off x="4750636" y="2479621"/>
            <a:ext cx="1955006" cy="391001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rotWithShape="1">
          <a:blip r:embed="rId5" cstate="hqprint">
            <a:extLst>
              <a:ext uri="{28A0092B-C50C-407E-A947-70E740481C1C}">
                <a14:useLocalDpi xmlns:a14="http://schemas.microsoft.com/office/drawing/2010/main" val="0"/>
              </a:ext>
            </a:extLst>
          </a:blip>
          <a:srcRect l="1" r="3984"/>
          <a:stretch/>
        </p:blipFill>
        <p:spPr>
          <a:xfrm rot="10800000" flipH="1">
            <a:off x="548619" y="2034769"/>
            <a:ext cx="1137774" cy="1335657"/>
          </a:xfrm>
          <a:prstGeom prst="rect">
            <a:avLst/>
          </a:prstGeom>
        </p:spPr>
      </p:pic>
      <p:pic>
        <p:nvPicPr>
          <p:cNvPr id="12" name="Picture 11"/>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378624" y="3275088"/>
            <a:ext cx="3295085" cy="1319893"/>
          </a:xfrm>
          <a:prstGeom prst="rect">
            <a:avLst/>
          </a:prstGeom>
        </p:spPr>
      </p:pic>
      <p:cxnSp>
        <p:nvCxnSpPr>
          <p:cNvPr id="13" name="Straight Arrow Connector 12"/>
          <p:cNvCxnSpPr/>
          <p:nvPr/>
        </p:nvCxnSpPr>
        <p:spPr>
          <a:xfrm>
            <a:off x="702926" y="3025194"/>
            <a:ext cx="3196526" cy="0"/>
          </a:xfrm>
          <a:prstGeom prst="straightConnector1">
            <a:avLst/>
          </a:prstGeom>
          <a:ln w="57150">
            <a:solidFill>
              <a:srgbClr val="3F6EB3"/>
            </a:solidFill>
            <a:prstDash val="dash"/>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4847220"/>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382659" y="211950"/>
            <a:ext cx="3075709" cy="1143000"/>
          </a:xfrm>
        </p:spPr>
        <p:txBody>
          <a:bodyPr>
            <a:normAutofit fontScale="90000"/>
          </a:bodyPr>
          <a:lstStyle/>
          <a:p>
            <a:r>
              <a:rPr lang="en-US" altLang="en-US" dirty="0"/>
              <a:t>Off With Their Heads!</a:t>
            </a:r>
            <a:endParaRPr lang="en-US" altLang="en-US" u="sng" dirty="0"/>
          </a:p>
        </p:txBody>
      </p:sp>
      <p:pic>
        <p:nvPicPr>
          <p:cNvPr id="14" name="pasted-image.pdf"/>
          <p:cNvPicPr>
            <a:picLocks noChangeAspect="1"/>
          </p:cNvPicPr>
          <p:nvPr/>
        </p:nvPicPr>
        <p:blipFill>
          <a:blip r:embed="rId3">
            <a:extLst/>
          </a:blip>
          <a:stretch>
            <a:fillRect/>
          </a:stretch>
        </p:blipFill>
        <p:spPr>
          <a:xfrm>
            <a:off x="4101752" y="476959"/>
            <a:ext cx="996885" cy="1009832"/>
          </a:xfrm>
          <a:prstGeom prst="rect">
            <a:avLst/>
          </a:prstGeom>
          <a:ln w="12700">
            <a:miter lim="400000"/>
          </a:ln>
        </p:spPr>
      </p:pic>
      <p:sp>
        <p:nvSpPr>
          <p:cNvPr id="15" name="TextBox 14"/>
          <p:cNvSpPr txBox="1"/>
          <p:nvPr/>
        </p:nvSpPr>
        <p:spPr>
          <a:xfrm>
            <a:off x="562767" y="3527234"/>
            <a:ext cx="2715491" cy="2862322"/>
          </a:xfrm>
          <a:prstGeom prst="rect">
            <a:avLst/>
          </a:prstGeom>
          <a:noFill/>
        </p:spPr>
        <p:txBody>
          <a:bodyPr wrap="square" rtlCol="0">
            <a:spAutoFit/>
          </a:bodyPr>
          <a:lstStyle/>
          <a:p>
            <a:r>
              <a:rPr lang="en-US" altLang="en-US" sz="2400" dirty="0"/>
              <a:t>A. Earthworms</a:t>
            </a:r>
          </a:p>
          <a:p>
            <a:r>
              <a:rPr lang="en-US" altLang="en-US" sz="2400" dirty="0"/>
              <a:t>B. Humans</a:t>
            </a:r>
          </a:p>
          <a:p>
            <a:r>
              <a:rPr lang="en-US" altLang="en-US" sz="2400" dirty="0"/>
              <a:t>C. </a:t>
            </a:r>
            <a:r>
              <a:rPr lang="en-US" altLang="en-US" sz="2400" dirty="0" err="1"/>
              <a:t>Planaria</a:t>
            </a:r>
            <a:endParaRPr lang="en-US" altLang="en-US" sz="2400" dirty="0"/>
          </a:p>
          <a:p>
            <a:r>
              <a:rPr lang="en-US" altLang="en-US" sz="2400" dirty="0"/>
              <a:t>D. Axolotl</a:t>
            </a:r>
          </a:p>
          <a:p>
            <a:r>
              <a:rPr lang="en-US" altLang="en-US" sz="2400" dirty="0"/>
              <a:t>E. </a:t>
            </a:r>
            <a:r>
              <a:rPr lang="en-US" altLang="en-US" sz="2400" dirty="0" err="1"/>
              <a:t>Seastars</a:t>
            </a:r>
            <a:endParaRPr lang="en-US" altLang="en-US" sz="2400" dirty="0"/>
          </a:p>
          <a:p>
            <a:r>
              <a:rPr lang="en-US" altLang="en-US" sz="2400" dirty="0"/>
              <a:t>F. Zebrafish</a:t>
            </a:r>
          </a:p>
          <a:p>
            <a:endParaRPr lang="en-US" altLang="en-US" dirty="0"/>
          </a:p>
          <a:p>
            <a:endParaRPr lang="en-US" dirty="0"/>
          </a:p>
        </p:txBody>
      </p:sp>
      <p:pic>
        <p:nvPicPr>
          <p:cNvPr id="9" name="Picture 2" descr="Richard III earliest surviving portrai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8565" y="883466"/>
            <a:ext cx="3152775" cy="424815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Sceptre, Stick, Staff, Scepter, Crown, King, Roya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169936">
            <a:off x="4750636" y="2479621"/>
            <a:ext cx="1955006" cy="391001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607102" y="1423802"/>
            <a:ext cx="3882452" cy="2000548"/>
          </a:xfrm>
          <a:prstGeom prst="rect">
            <a:avLst/>
          </a:prstGeom>
          <a:noFill/>
        </p:spPr>
        <p:txBody>
          <a:bodyPr wrap="square" rtlCol="0">
            <a:spAutoFit/>
          </a:bodyPr>
          <a:lstStyle/>
          <a:p>
            <a:r>
              <a:rPr lang="en-US" altLang="en-US" sz="2400" dirty="0"/>
              <a:t>Which organisms can survive (and maybe even thrive) when decapitated</a:t>
            </a:r>
            <a:r>
              <a:rPr lang="en-US" altLang="en-US" sz="2400" dirty="0" smtClean="0"/>
              <a:t>?</a:t>
            </a:r>
          </a:p>
          <a:p>
            <a:endParaRPr lang="en-US" altLang="en-US" sz="2400" dirty="0"/>
          </a:p>
          <a:p>
            <a:r>
              <a:rPr lang="en-US" altLang="en-US" sz="2800" b="1" dirty="0" smtClean="0">
                <a:solidFill>
                  <a:srgbClr val="376092"/>
                </a:solidFill>
              </a:rPr>
              <a:t>Go to Doodle Box J.</a:t>
            </a:r>
            <a:endParaRPr lang="en-US" altLang="en-US" sz="2800" b="1" dirty="0">
              <a:solidFill>
                <a:srgbClr val="376092"/>
              </a:solidFill>
            </a:endParaRPr>
          </a:p>
        </p:txBody>
      </p:sp>
      <p:pic>
        <p:nvPicPr>
          <p:cNvPr id="8" name="pasted-image.pdf"/>
          <p:cNvPicPr>
            <a:picLocks noChangeAspect="1"/>
          </p:cNvPicPr>
          <p:nvPr/>
        </p:nvPicPr>
        <p:blipFill>
          <a:blip r:embed="rId6">
            <a:extLst/>
          </a:blip>
          <a:stretch>
            <a:fillRect/>
          </a:stretch>
        </p:blipFill>
        <p:spPr>
          <a:xfrm>
            <a:off x="3789227" y="2636057"/>
            <a:ext cx="738745" cy="742967"/>
          </a:xfrm>
          <a:prstGeom prst="rect">
            <a:avLst/>
          </a:prstGeom>
          <a:ln w="12700">
            <a:miter lim="400000"/>
          </a:ln>
        </p:spPr>
      </p:pic>
    </p:spTree>
    <p:extLst>
      <p:ext uri="{BB962C8B-B14F-4D97-AF65-F5344CB8AC3E}">
        <p14:creationId xmlns:p14="http://schemas.microsoft.com/office/powerpoint/2010/main" val="158277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descr="Ochre sea star.jpg"/>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092223" y="3951053"/>
            <a:ext cx="2581787" cy="1936340"/>
          </a:xfrm>
          <a:prstGeom prst="rect">
            <a:avLst/>
          </a:prstGeom>
          <a:noFill/>
          <a:extLst>
            <a:ext uri="{909E8E84-426E-40DD-AFC4-6F175D3DCCD1}">
              <a14:hiddenFill xmlns:a14="http://schemas.microsoft.com/office/drawing/2010/main">
                <a:solidFill>
                  <a:srgbClr val="FFFFFF"/>
                </a:solidFill>
              </a14:hiddenFill>
            </a:ext>
          </a:extLst>
        </p:spPr>
      </p:pic>
      <p:sp>
        <p:nvSpPr>
          <p:cNvPr id="17409" name="Title 1"/>
          <p:cNvSpPr>
            <a:spLocks noGrp="1"/>
          </p:cNvSpPr>
          <p:nvPr>
            <p:ph type="title"/>
          </p:nvPr>
        </p:nvSpPr>
        <p:spPr>
          <a:xfrm>
            <a:off x="382659" y="211950"/>
            <a:ext cx="3075709" cy="1143000"/>
          </a:xfrm>
        </p:spPr>
        <p:txBody>
          <a:bodyPr>
            <a:normAutofit fontScale="90000"/>
          </a:bodyPr>
          <a:lstStyle/>
          <a:p>
            <a:r>
              <a:rPr lang="en-US" altLang="en-US" dirty="0"/>
              <a:t>Off With Their Heads!</a:t>
            </a:r>
            <a:endParaRPr lang="en-US" altLang="en-US" u="sng" dirty="0"/>
          </a:p>
        </p:txBody>
      </p:sp>
      <p:sp>
        <p:nvSpPr>
          <p:cNvPr id="2" name="TextBox 1"/>
          <p:cNvSpPr txBox="1"/>
          <p:nvPr/>
        </p:nvSpPr>
        <p:spPr>
          <a:xfrm>
            <a:off x="6703502" y="211950"/>
            <a:ext cx="2415977" cy="2862322"/>
          </a:xfrm>
          <a:prstGeom prst="rect">
            <a:avLst/>
          </a:prstGeom>
          <a:noFill/>
        </p:spPr>
        <p:txBody>
          <a:bodyPr wrap="square" rtlCol="0">
            <a:spAutoFit/>
          </a:bodyPr>
          <a:lstStyle/>
          <a:p>
            <a:r>
              <a:rPr lang="en-US" altLang="en-US" sz="2400" dirty="0"/>
              <a:t>A. Earthworms</a:t>
            </a:r>
          </a:p>
          <a:p>
            <a:r>
              <a:rPr lang="en-US" altLang="en-US" sz="2400" dirty="0"/>
              <a:t>B. Humans</a:t>
            </a:r>
          </a:p>
          <a:p>
            <a:r>
              <a:rPr lang="en-US" altLang="en-US" sz="2400" dirty="0"/>
              <a:t>C. </a:t>
            </a:r>
            <a:r>
              <a:rPr lang="en-US" altLang="en-US" sz="2400" dirty="0" err="1"/>
              <a:t>Planaria</a:t>
            </a:r>
            <a:endParaRPr lang="en-US" altLang="en-US" sz="2400" dirty="0"/>
          </a:p>
          <a:p>
            <a:r>
              <a:rPr lang="en-US" altLang="en-US" sz="2400" dirty="0"/>
              <a:t>D. Axolotl</a:t>
            </a:r>
          </a:p>
          <a:p>
            <a:r>
              <a:rPr lang="en-US" altLang="en-US" sz="2400" dirty="0"/>
              <a:t>E. </a:t>
            </a:r>
            <a:r>
              <a:rPr lang="en-US" altLang="en-US" sz="2400" dirty="0" err="1"/>
              <a:t>Seastars</a:t>
            </a:r>
            <a:endParaRPr lang="en-US" altLang="en-US" sz="2400" dirty="0"/>
          </a:p>
          <a:p>
            <a:r>
              <a:rPr lang="en-US" altLang="en-US" sz="2400" dirty="0"/>
              <a:t>F. Zebrafish</a:t>
            </a:r>
          </a:p>
          <a:p>
            <a:endParaRPr lang="en-US" altLang="en-US" dirty="0"/>
          </a:p>
          <a:p>
            <a:endParaRPr lang="en-US" dirty="0"/>
          </a:p>
        </p:txBody>
      </p:sp>
      <p:pic>
        <p:nvPicPr>
          <p:cNvPr id="1026" name="Picture 2" descr="Earthworm.JPG"/>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0" y="3777467"/>
            <a:ext cx="2055813" cy="20320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Zebrafisch.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2676" y="4391198"/>
            <a:ext cx="2778785" cy="132839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le:AxolotlB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86857" y="4391198"/>
            <a:ext cx="2374323" cy="17708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753127">
            <a:off x="3295896" y="452360"/>
            <a:ext cx="3295085" cy="1319893"/>
          </a:xfrm>
          <a:prstGeom prst="rect">
            <a:avLst/>
          </a:prstGeom>
        </p:spPr>
      </p:pic>
      <p:sp>
        <p:nvSpPr>
          <p:cNvPr id="4" name="TextBox 3"/>
          <p:cNvSpPr txBox="1"/>
          <p:nvPr/>
        </p:nvSpPr>
        <p:spPr>
          <a:xfrm>
            <a:off x="109318" y="3777467"/>
            <a:ext cx="406730" cy="461665"/>
          </a:xfrm>
          <a:prstGeom prst="rect">
            <a:avLst/>
          </a:prstGeom>
          <a:noFill/>
        </p:spPr>
        <p:txBody>
          <a:bodyPr wrap="square" rtlCol="0">
            <a:spAutoFit/>
          </a:bodyPr>
          <a:lstStyle/>
          <a:p>
            <a:r>
              <a:rPr lang="en-US" sz="2400" b="1" dirty="0" smtClean="0">
                <a:solidFill>
                  <a:schemeClr val="bg1"/>
                </a:solidFill>
                <a:latin typeface="Arial" panose="020B0604020202020204" pitchFamily="34" charset="0"/>
                <a:cs typeface="Arial" panose="020B0604020202020204" pitchFamily="34" charset="0"/>
              </a:rPr>
              <a:t>A</a:t>
            </a:r>
            <a:endParaRPr lang="en-US" sz="2400" b="1" dirty="0">
              <a:solidFill>
                <a:schemeClr val="bg1"/>
              </a:solidFill>
              <a:latin typeface="Arial" panose="020B0604020202020204" pitchFamily="34" charset="0"/>
              <a:cs typeface="Arial" panose="020B0604020202020204" pitchFamily="34" charset="0"/>
            </a:endParaRPr>
          </a:p>
        </p:txBody>
      </p:sp>
      <p:sp>
        <p:nvSpPr>
          <p:cNvPr id="14" name="TextBox 13"/>
          <p:cNvSpPr txBox="1"/>
          <p:nvPr/>
        </p:nvSpPr>
        <p:spPr>
          <a:xfrm>
            <a:off x="3790579" y="5688943"/>
            <a:ext cx="40673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D</a:t>
            </a:r>
          </a:p>
        </p:txBody>
      </p:sp>
      <p:sp>
        <p:nvSpPr>
          <p:cNvPr id="16" name="TextBox 15"/>
          <p:cNvSpPr txBox="1"/>
          <p:nvPr/>
        </p:nvSpPr>
        <p:spPr>
          <a:xfrm>
            <a:off x="5128563" y="4615579"/>
            <a:ext cx="406730" cy="461665"/>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E</a:t>
            </a:r>
          </a:p>
        </p:txBody>
      </p:sp>
      <p:sp>
        <p:nvSpPr>
          <p:cNvPr id="19" name="TextBox 18"/>
          <p:cNvSpPr txBox="1"/>
          <p:nvPr/>
        </p:nvSpPr>
        <p:spPr>
          <a:xfrm>
            <a:off x="8612141" y="4426807"/>
            <a:ext cx="406730" cy="461665"/>
          </a:xfrm>
          <a:prstGeom prst="rect">
            <a:avLst/>
          </a:prstGeom>
          <a:noFill/>
        </p:spPr>
        <p:txBody>
          <a:bodyPr wrap="square" rtlCol="0">
            <a:spAutoFit/>
          </a:bodyPr>
          <a:lstStyle/>
          <a:p>
            <a:r>
              <a:rPr lang="en-US" sz="2400" b="1" dirty="0" smtClean="0">
                <a:solidFill>
                  <a:schemeClr val="bg1"/>
                </a:solidFill>
                <a:latin typeface="Arial" panose="020B0604020202020204" pitchFamily="34" charset="0"/>
                <a:cs typeface="Arial" panose="020B0604020202020204" pitchFamily="34" charset="0"/>
              </a:rPr>
              <a:t>F</a:t>
            </a:r>
            <a:endParaRPr lang="en-US" sz="2400" b="1" dirty="0">
              <a:solidFill>
                <a:schemeClr val="bg1"/>
              </a:solidFill>
              <a:latin typeface="Arial" panose="020B0604020202020204" pitchFamily="34" charset="0"/>
              <a:cs typeface="Arial" panose="020B0604020202020204" pitchFamily="34" charset="0"/>
            </a:endParaRPr>
          </a:p>
        </p:txBody>
      </p:sp>
      <p:sp>
        <p:nvSpPr>
          <p:cNvPr id="3" name="TextBox 2"/>
          <p:cNvSpPr txBox="1"/>
          <p:nvPr/>
        </p:nvSpPr>
        <p:spPr>
          <a:xfrm>
            <a:off x="607102" y="1423802"/>
            <a:ext cx="3882452" cy="1200329"/>
          </a:xfrm>
          <a:prstGeom prst="rect">
            <a:avLst/>
          </a:prstGeom>
          <a:noFill/>
        </p:spPr>
        <p:txBody>
          <a:bodyPr wrap="square" rtlCol="0">
            <a:spAutoFit/>
          </a:bodyPr>
          <a:lstStyle/>
          <a:p>
            <a:r>
              <a:rPr lang="en-US" altLang="en-US" sz="2400" dirty="0"/>
              <a:t>Which organisms can survive (and maybe even thrive) when decapitated?</a:t>
            </a:r>
          </a:p>
        </p:txBody>
      </p:sp>
      <p:sp>
        <p:nvSpPr>
          <p:cNvPr id="17" name="TextBox 16"/>
          <p:cNvSpPr txBox="1"/>
          <p:nvPr/>
        </p:nvSpPr>
        <p:spPr>
          <a:xfrm>
            <a:off x="607102" y="2750052"/>
            <a:ext cx="7092606" cy="830997"/>
          </a:xfrm>
          <a:prstGeom prst="rect">
            <a:avLst/>
          </a:prstGeom>
          <a:noFill/>
        </p:spPr>
        <p:txBody>
          <a:bodyPr wrap="square" rtlCol="0">
            <a:spAutoFit/>
          </a:bodyPr>
          <a:lstStyle/>
          <a:p>
            <a:r>
              <a:rPr lang="en-US" altLang="en-US" sz="2400" dirty="0" smtClean="0"/>
              <a:t>If not their heads, could they at least regenerate limbs, etc.? What do you think? What’s your reasoning?</a:t>
            </a:r>
            <a:endParaRPr lang="en-US" altLang="en-US" sz="2400" dirty="0"/>
          </a:p>
        </p:txBody>
      </p:sp>
      <p:pic>
        <p:nvPicPr>
          <p:cNvPr id="15" name="pasted-image.pdf"/>
          <p:cNvPicPr>
            <a:picLocks noChangeAspect="1"/>
          </p:cNvPicPr>
          <p:nvPr/>
        </p:nvPicPr>
        <p:blipFill>
          <a:blip r:embed="rId8">
            <a:extLst/>
          </a:blip>
          <a:stretch>
            <a:fillRect/>
          </a:stretch>
        </p:blipFill>
        <p:spPr>
          <a:xfrm>
            <a:off x="4140446" y="1699588"/>
            <a:ext cx="698215" cy="702205"/>
          </a:xfrm>
          <a:prstGeom prst="rect">
            <a:avLst/>
          </a:prstGeom>
          <a:ln w="12700">
            <a:miter lim="400000"/>
          </a:ln>
        </p:spPr>
      </p:pic>
    </p:spTree>
    <p:extLst>
      <p:ext uri="{BB962C8B-B14F-4D97-AF65-F5344CB8AC3E}">
        <p14:creationId xmlns:p14="http://schemas.microsoft.com/office/powerpoint/2010/main" val="206207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wipe(left)">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LS01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dirty="0" smtClean="0"/>
              <a:t>Whichever phenomena you choose to explore, give students a chance to record their observations, generate questions and even record some of their initial thoughts or ideas. You should of course feel free to modify the labs as written here in order to explore the phenomena in a way you see fit and to address any commitments around labs you might have (e.g. formal lab reports). </a:t>
            </a:r>
            <a:r>
              <a:rPr lang="en-US" sz="1800" b="1" dirty="0" smtClean="0"/>
              <a:t>Note however, the observation records are an essential product of the labs</a:t>
            </a:r>
            <a:r>
              <a:rPr lang="en-US" sz="1800" dirty="0" smtClean="0"/>
              <a:t> as we’ll leverage student observations, questions, and ideas moving forward in order to generate both a Driving Question (or questions) and an initial set of class ideas about growth, development, and regeneration.</a:t>
            </a:r>
            <a:endParaRPr lang="en-US" sz="1800" b="1" dirty="0"/>
          </a:p>
          <a:p>
            <a:pPr>
              <a:lnSpc>
                <a:spcPct val="110000"/>
              </a:lnSpc>
              <a:spcBef>
                <a:spcPts val="0"/>
              </a:spcBef>
              <a:spcAft>
                <a:spcPts val="1200"/>
              </a:spcAft>
            </a:pPr>
            <a:endParaRPr lang="en-US" sz="1800" dirty="0">
              <a:cs typeface="Arial" panose="020B0604020202020204" pitchFamily="34" charset="0"/>
            </a:endParaRPr>
          </a:p>
          <a:p>
            <a:pPr>
              <a:lnSpc>
                <a:spcPct val="110000"/>
              </a:lnSpc>
              <a:spcBef>
                <a:spcPts val="0"/>
              </a:spcBef>
              <a:spcAft>
                <a:spcPts val="1200"/>
              </a:spcAft>
            </a:pPr>
            <a:endParaRPr lang="en-US" dirty="0"/>
          </a:p>
        </p:txBody>
      </p:sp>
    </p:spTree>
    <p:extLst>
      <p:ext uri="{BB962C8B-B14F-4D97-AF65-F5344CB8AC3E}">
        <p14:creationId xmlns:p14="http://schemas.microsoft.com/office/powerpoint/2010/main" val="1287975180"/>
      </p:ext>
    </p:extLst>
  </p:cSld>
  <p:clrMapOvr>
    <a:masterClrMapping/>
  </p:clrMapOvr>
  <p:transition spd="med"/>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1288972" y="1600200"/>
            <a:ext cx="7397827" cy="4525963"/>
          </a:xfrm>
        </p:spPr>
        <p:txBody>
          <a:bodyPr/>
          <a:lstStyle/>
          <a:p>
            <a:pPr marL="0" indent="0">
              <a:buNone/>
            </a:pPr>
            <a:endParaRPr lang="en-US" altLang="en-US" dirty="0">
              <a:solidFill>
                <a:srgbClr val="583F34"/>
              </a:solidFill>
            </a:endParaRPr>
          </a:p>
          <a:p>
            <a:pPr marL="0" indent="0">
              <a:buNone/>
            </a:pPr>
            <a:endParaRPr lang="en-US" altLang="en-US" dirty="0">
              <a:solidFill>
                <a:srgbClr val="583F34"/>
              </a:solidFill>
            </a:endParaRPr>
          </a:p>
          <a:p>
            <a:pPr marL="0" indent="0">
              <a:buNone/>
            </a:pPr>
            <a:endParaRPr lang="en-US" altLang="en-US" dirty="0">
              <a:solidFill>
                <a:srgbClr val="583F34"/>
              </a:solidFill>
            </a:endParaRPr>
          </a:p>
          <a:p>
            <a:pPr marL="0" indent="0">
              <a:buNone/>
            </a:pPr>
            <a:endParaRPr lang="en-US" altLang="en-US" dirty="0">
              <a:solidFill>
                <a:srgbClr val="583F34"/>
              </a:solidFill>
            </a:endParaRPr>
          </a:p>
          <a:p>
            <a:pPr marL="0" indent="0">
              <a:buNone/>
            </a:pPr>
            <a:r>
              <a:rPr lang="en-US" altLang="en-US" dirty="0"/>
              <a:t>Axolotl video:</a:t>
            </a:r>
          </a:p>
          <a:p>
            <a:pPr marL="0" indent="0">
              <a:buNone/>
            </a:pPr>
            <a:r>
              <a:rPr lang="en-US" b="1" dirty="0"/>
              <a:t>This Incredible Creature Can Regenerate Its Brain, Heart, And Limbs</a:t>
            </a:r>
          </a:p>
          <a:p>
            <a:pPr marL="0" indent="0">
              <a:buNone/>
            </a:pPr>
            <a:r>
              <a:rPr lang="en-US" altLang="en-US" sz="2000" dirty="0"/>
              <a:t>https://www.youtube.com/watch?v=uUw4NJmAUNI</a:t>
            </a:r>
          </a:p>
        </p:txBody>
      </p:sp>
      <p:pic>
        <p:nvPicPr>
          <p:cNvPr id="6" name="Picture 4" descr="File:Axolotl gan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8600" y="465138"/>
            <a:ext cx="5885852" cy="3281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769170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200" y="274638"/>
            <a:ext cx="8229600" cy="639762"/>
          </a:xfrm>
        </p:spPr>
        <p:txBody>
          <a:bodyPr>
            <a:normAutofit fontScale="90000"/>
          </a:bodyPr>
          <a:lstStyle/>
          <a:p>
            <a:r>
              <a:rPr lang="en-US" altLang="en-US" dirty="0">
                <a:solidFill>
                  <a:srgbClr val="000000"/>
                </a:solidFill>
              </a:rPr>
              <a:t>Focus on </a:t>
            </a:r>
            <a:r>
              <a:rPr lang="en-US" altLang="en-US" u="sng" dirty="0">
                <a:solidFill>
                  <a:srgbClr val="000000"/>
                </a:solidFill>
              </a:rPr>
              <a:t>Regeneration</a:t>
            </a:r>
          </a:p>
        </p:txBody>
      </p:sp>
      <p:sp>
        <p:nvSpPr>
          <p:cNvPr id="17410" name="Content Placeholder 2"/>
          <p:cNvSpPr>
            <a:spLocks noGrp="1"/>
          </p:cNvSpPr>
          <p:nvPr>
            <p:ph idx="1"/>
          </p:nvPr>
        </p:nvSpPr>
        <p:spPr>
          <a:xfrm>
            <a:off x="1288973" y="1044907"/>
            <a:ext cx="7397827" cy="4525963"/>
          </a:xfrm>
        </p:spPr>
        <p:txBody>
          <a:bodyPr>
            <a:normAutofit lnSpcReduction="10000"/>
          </a:bodyPr>
          <a:lstStyle/>
          <a:p>
            <a:pPr marL="0" indent="0">
              <a:spcBef>
                <a:spcPts val="0"/>
              </a:spcBef>
              <a:spcAft>
                <a:spcPts val="3000"/>
              </a:spcAft>
              <a:buNone/>
            </a:pPr>
            <a:r>
              <a:rPr lang="en-US" altLang="en-US" sz="2800" dirty="0">
                <a:solidFill>
                  <a:srgbClr val="000000"/>
                </a:solidFill>
                <a:latin typeface="Arial" panose="020B0604020202020204" pitchFamily="34" charset="0"/>
                <a:cs typeface="Arial" panose="020B0604020202020204" pitchFamily="34" charset="0"/>
              </a:rPr>
              <a:t>Let’s revisit some of our questions from the beginning of the unit through this lens…</a:t>
            </a:r>
          </a:p>
          <a:p>
            <a:pPr>
              <a:spcBef>
                <a:spcPts val="0"/>
              </a:spcBef>
              <a:spcAft>
                <a:spcPts val="3000"/>
              </a:spcAft>
            </a:pPr>
            <a:r>
              <a:rPr lang="en-US" altLang="en-US" sz="2400" dirty="0" smtClean="0">
                <a:solidFill>
                  <a:srgbClr val="000000"/>
                </a:solidFill>
                <a:latin typeface="Arial" panose="020B0604020202020204" pitchFamily="34" charset="0"/>
                <a:cs typeface="Arial" panose="020B0604020202020204" pitchFamily="34" charset="0"/>
              </a:rPr>
              <a:t>HOW can the </a:t>
            </a:r>
            <a:r>
              <a:rPr lang="en-US" altLang="en-US" sz="2400" dirty="0" err="1">
                <a:solidFill>
                  <a:srgbClr val="000000"/>
                </a:solidFill>
                <a:latin typeface="Arial" panose="020B0604020202020204" pitchFamily="34" charset="0"/>
                <a:cs typeface="Arial" panose="020B0604020202020204" pitchFamily="34" charset="0"/>
              </a:rPr>
              <a:t>Planaria</a:t>
            </a:r>
            <a:r>
              <a:rPr lang="en-US" altLang="en-US" sz="2400" dirty="0">
                <a:solidFill>
                  <a:srgbClr val="000000"/>
                </a:solidFill>
                <a:latin typeface="Arial" panose="020B0604020202020204" pitchFamily="34" charset="0"/>
                <a:cs typeface="Arial" panose="020B0604020202020204" pitchFamily="34" charset="0"/>
              </a:rPr>
              <a:t> </a:t>
            </a:r>
            <a:r>
              <a:rPr lang="en-US" altLang="en-US" sz="2400" dirty="0" smtClean="0">
                <a:solidFill>
                  <a:srgbClr val="000000"/>
                </a:solidFill>
                <a:latin typeface="Arial" panose="020B0604020202020204" pitchFamily="34" charset="0"/>
                <a:cs typeface="Arial" panose="020B0604020202020204" pitchFamily="34" charset="0"/>
              </a:rPr>
              <a:t>and Axolotl regenerate </a:t>
            </a:r>
            <a:r>
              <a:rPr lang="en-US" altLang="en-US" sz="2400" dirty="0">
                <a:solidFill>
                  <a:srgbClr val="000000"/>
                </a:solidFill>
                <a:latin typeface="Arial" panose="020B0604020202020204" pitchFamily="34" charset="0"/>
                <a:cs typeface="Arial" panose="020B0604020202020204" pitchFamily="34" charset="0"/>
              </a:rPr>
              <a:t>parts or </a:t>
            </a:r>
            <a:r>
              <a:rPr lang="en-US" altLang="en-US" sz="2400" dirty="0" smtClean="0">
                <a:solidFill>
                  <a:srgbClr val="000000"/>
                </a:solidFill>
                <a:latin typeface="Arial" panose="020B0604020202020204" pitchFamily="34" charset="0"/>
                <a:cs typeface="Arial" panose="020B0604020202020204" pitchFamily="34" charset="0"/>
              </a:rPr>
              <a:t>even whole </a:t>
            </a:r>
            <a:r>
              <a:rPr lang="en-US" altLang="en-US" sz="2400" dirty="0">
                <a:solidFill>
                  <a:srgbClr val="000000"/>
                </a:solidFill>
                <a:latin typeface="Arial" panose="020B0604020202020204" pitchFamily="34" charset="0"/>
                <a:cs typeface="Arial" panose="020B0604020202020204" pitchFamily="34" charset="0"/>
              </a:rPr>
              <a:t>organisms from pieces when we CANNOT? </a:t>
            </a:r>
            <a:endParaRPr lang="en-US" altLang="en-US" sz="2400" dirty="0" smtClean="0">
              <a:solidFill>
                <a:srgbClr val="000000"/>
              </a:solidFill>
              <a:latin typeface="Arial" panose="020B0604020202020204" pitchFamily="34" charset="0"/>
              <a:cs typeface="Arial" panose="020B0604020202020204" pitchFamily="34" charset="0"/>
            </a:endParaRPr>
          </a:p>
          <a:p>
            <a:pPr>
              <a:spcBef>
                <a:spcPts val="0"/>
              </a:spcBef>
              <a:spcAft>
                <a:spcPts val="3000"/>
              </a:spcAft>
            </a:pPr>
            <a:r>
              <a:rPr lang="en-US" altLang="en-US" sz="2400" dirty="0" smtClean="0">
                <a:solidFill>
                  <a:srgbClr val="000000"/>
                </a:solidFill>
                <a:latin typeface="Arial" panose="020B0604020202020204" pitchFamily="34" charset="0"/>
                <a:cs typeface="Arial" panose="020B0604020202020204" pitchFamily="34" charset="0"/>
              </a:rPr>
              <a:t>What’s </a:t>
            </a:r>
            <a:r>
              <a:rPr lang="en-US" altLang="en-US" sz="2400" dirty="0">
                <a:solidFill>
                  <a:srgbClr val="000000"/>
                </a:solidFill>
                <a:latin typeface="Arial" panose="020B0604020202020204" pitchFamily="34" charset="0"/>
                <a:cs typeface="Arial" panose="020B0604020202020204" pitchFamily="34" charset="0"/>
              </a:rPr>
              <a:t>the difference</a:t>
            </a:r>
            <a:r>
              <a:rPr lang="en-US" altLang="en-US" sz="2400" dirty="0" smtClean="0">
                <a:solidFill>
                  <a:srgbClr val="000000"/>
                </a:solidFill>
                <a:latin typeface="Arial" panose="020B0604020202020204" pitchFamily="34" charset="0"/>
                <a:cs typeface="Arial" panose="020B0604020202020204" pitchFamily="34" charset="0"/>
              </a:rPr>
              <a:t>? Under what conditions does this kind of magical regeneration occur?</a:t>
            </a:r>
            <a:endParaRPr lang="en-US" altLang="en-US" sz="2400" dirty="0">
              <a:solidFill>
                <a:srgbClr val="000000"/>
              </a:solidFill>
              <a:latin typeface="Arial" panose="020B0604020202020204" pitchFamily="34" charset="0"/>
              <a:cs typeface="Arial" panose="020B0604020202020204" pitchFamily="34" charset="0"/>
            </a:endParaRPr>
          </a:p>
          <a:p>
            <a:pPr marL="0" indent="0">
              <a:spcBef>
                <a:spcPts val="0"/>
              </a:spcBef>
              <a:buNone/>
            </a:pPr>
            <a:r>
              <a:rPr lang="en-US" altLang="en-US" sz="2800" dirty="0" smtClean="0">
                <a:solidFill>
                  <a:srgbClr val="376092"/>
                </a:solidFill>
                <a:latin typeface="Arial" panose="020B0604020202020204" pitchFamily="34" charset="0"/>
                <a:cs typeface="Arial" panose="020B0604020202020204" pitchFamily="34" charset="0"/>
              </a:rPr>
              <a:t>First though, let’s think a little more about ourselves</a:t>
            </a:r>
            <a:r>
              <a:rPr lang="en-US" altLang="en-US" sz="2800" dirty="0">
                <a:solidFill>
                  <a:srgbClr val="376092"/>
                </a:solidFill>
                <a:latin typeface="Arial" panose="020B0604020202020204" pitchFamily="34" charset="0"/>
                <a:cs typeface="Arial" panose="020B0604020202020204" pitchFamily="34" charset="0"/>
              </a:rPr>
              <a:t>.</a:t>
            </a:r>
            <a:r>
              <a:rPr lang="en-US" altLang="en-US" sz="2800" dirty="0" smtClean="0">
                <a:solidFill>
                  <a:srgbClr val="376092"/>
                </a:solidFill>
                <a:latin typeface="Arial" panose="020B0604020202020204" pitchFamily="34" charset="0"/>
                <a:cs typeface="Arial" panose="020B0604020202020204" pitchFamily="34" charset="0"/>
              </a:rPr>
              <a:t> </a:t>
            </a:r>
            <a:r>
              <a:rPr lang="en-US" altLang="en-US" sz="2800" u="sng" dirty="0">
                <a:solidFill>
                  <a:srgbClr val="376092"/>
                </a:solidFill>
                <a:latin typeface="Arial" panose="020B0604020202020204" pitchFamily="34" charset="0"/>
                <a:cs typeface="Arial" panose="020B0604020202020204" pitchFamily="34" charset="0"/>
              </a:rPr>
              <a:t>DO</a:t>
            </a:r>
            <a:r>
              <a:rPr lang="en-US" altLang="en-US" sz="2800" dirty="0">
                <a:solidFill>
                  <a:srgbClr val="376092"/>
                </a:solidFill>
                <a:latin typeface="Arial" panose="020B0604020202020204" pitchFamily="34" charset="0"/>
                <a:cs typeface="Arial" panose="020B0604020202020204" pitchFamily="34" charset="0"/>
              </a:rPr>
              <a:t> humans ever </a:t>
            </a:r>
            <a:r>
              <a:rPr lang="en-US" altLang="en-US" sz="2800" dirty="0" smtClean="0">
                <a:solidFill>
                  <a:srgbClr val="376092"/>
                </a:solidFill>
                <a:latin typeface="Arial" panose="020B0604020202020204" pitchFamily="34" charset="0"/>
                <a:cs typeface="Arial" panose="020B0604020202020204" pitchFamily="34" charset="0"/>
              </a:rPr>
              <a:t>at least “regenerate</a:t>
            </a:r>
            <a:r>
              <a:rPr lang="en-US" altLang="en-US" sz="2800" dirty="0">
                <a:solidFill>
                  <a:srgbClr val="376092"/>
                </a:solidFill>
                <a:latin typeface="Arial" panose="020B0604020202020204" pitchFamily="34" charset="0"/>
                <a:cs typeface="Arial" panose="020B0604020202020204" pitchFamily="34" charset="0"/>
              </a:rPr>
              <a:t>” </a:t>
            </a:r>
            <a:r>
              <a:rPr lang="en-US" altLang="en-US" sz="2800" dirty="0" smtClean="0">
                <a:solidFill>
                  <a:srgbClr val="376092"/>
                </a:solidFill>
                <a:latin typeface="Arial" panose="020B0604020202020204" pitchFamily="34" charset="0"/>
                <a:cs typeface="Arial" panose="020B0604020202020204" pitchFamily="34" charset="0"/>
              </a:rPr>
              <a:t>parts?</a:t>
            </a:r>
          </a:p>
          <a:p>
            <a:pPr marL="0" indent="0">
              <a:spcBef>
                <a:spcPts val="0"/>
              </a:spcBef>
              <a:buNone/>
            </a:pPr>
            <a:endParaRPr lang="en-US" altLang="en-US" sz="2800" dirty="0" smtClean="0">
              <a:solidFill>
                <a:srgbClr val="376092"/>
              </a:solidFill>
              <a:latin typeface="Arial" panose="020B0604020202020204" pitchFamily="34" charset="0"/>
              <a:cs typeface="Arial" panose="020B0604020202020204" pitchFamily="34" charset="0"/>
            </a:endParaRPr>
          </a:p>
          <a:p>
            <a:pPr marL="0" indent="0">
              <a:spcBef>
                <a:spcPts val="0"/>
              </a:spcBef>
              <a:buNone/>
            </a:pPr>
            <a:r>
              <a:rPr lang="en-US" altLang="en-US" sz="2800" dirty="0">
                <a:solidFill>
                  <a:srgbClr val="376092"/>
                </a:solidFill>
                <a:latin typeface="Arial" panose="020B0604020202020204" pitchFamily="34" charset="0"/>
                <a:cs typeface="Arial" panose="020B0604020202020204" pitchFamily="34" charset="0"/>
              </a:rPr>
              <a:t>	</a:t>
            </a:r>
            <a:r>
              <a:rPr lang="en-US" altLang="en-US" sz="2800" dirty="0" smtClean="0">
                <a:solidFill>
                  <a:srgbClr val="376092"/>
                </a:solidFill>
                <a:latin typeface="Arial" panose="020B0604020202020204" pitchFamily="34" charset="0"/>
                <a:cs typeface="Arial" panose="020B0604020202020204" pitchFamily="34" charset="0"/>
              </a:rPr>
              <a:t>		Write </a:t>
            </a:r>
            <a:r>
              <a:rPr lang="en-US" altLang="en-US" sz="2800" dirty="0">
                <a:solidFill>
                  <a:srgbClr val="376092"/>
                </a:solidFill>
                <a:latin typeface="Arial" panose="020B0604020202020204" pitchFamily="34" charset="0"/>
                <a:cs typeface="Arial" panose="020B0604020202020204" pitchFamily="34" charset="0"/>
              </a:rPr>
              <a:t>your ideas in Doodle box </a:t>
            </a:r>
            <a:r>
              <a:rPr lang="en-US" altLang="en-US" sz="2800" dirty="0" smtClean="0">
                <a:solidFill>
                  <a:srgbClr val="376092"/>
                </a:solidFill>
                <a:latin typeface="Arial" panose="020B0604020202020204" pitchFamily="34" charset="0"/>
                <a:cs typeface="Arial" panose="020B0604020202020204" pitchFamily="34" charset="0"/>
              </a:rPr>
              <a:t>K.</a:t>
            </a:r>
            <a:endParaRPr lang="en-US" altLang="en-US" sz="2800" dirty="0">
              <a:solidFill>
                <a:srgbClr val="376092"/>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a:off x="7195366" y="5246390"/>
            <a:ext cx="794324" cy="798863"/>
          </a:xfrm>
          <a:prstGeom prst="rect">
            <a:avLst/>
          </a:prstGeom>
          <a:ln w="12700">
            <a:miter lim="400000"/>
          </a:ln>
        </p:spPr>
      </p:pic>
      <p:pic>
        <p:nvPicPr>
          <p:cNvPr id="7" name="pasted-image.pdf"/>
          <p:cNvPicPr>
            <a:picLocks noChangeAspect="1"/>
          </p:cNvPicPr>
          <p:nvPr/>
        </p:nvPicPr>
        <p:blipFill>
          <a:blip r:embed="rId4">
            <a:extLst/>
          </a:blip>
          <a:stretch>
            <a:fillRect/>
          </a:stretch>
        </p:blipFill>
        <p:spPr>
          <a:xfrm flipH="1">
            <a:off x="318178" y="4474849"/>
            <a:ext cx="888416" cy="899954"/>
          </a:xfrm>
          <a:prstGeom prst="rect">
            <a:avLst/>
          </a:prstGeom>
          <a:ln w="12700">
            <a:miter lim="400000"/>
          </a:ln>
        </p:spPr>
      </p:pic>
    </p:spTree>
    <p:extLst>
      <p:ext uri="{BB962C8B-B14F-4D97-AF65-F5344CB8AC3E}">
        <p14:creationId xmlns:p14="http://schemas.microsoft.com/office/powerpoint/2010/main" val="3352067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410">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a:solidFill>
                  <a:srgbClr val="000000"/>
                </a:solidFill>
              </a:rPr>
              <a:t>Human Regeneration</a:t>
            </a:r>
          </a:p>
        </p:txBody>
      </p:sp>
      <p:sp>
        <p:nvSpPr>
          <p:cNvPr id="17410" name="Content Placeholder 2"/>
          <p:cNvSpPr>
            <a:spLocks noGrp="1"/>
          </p:cNvSpPr>
          <p:nvPr>
            <p:ph idx="1"/>
          </p:nvPr>
        </p:nvSpPr>
        <p:spPr>
          <a:xfrm>
            <a:off x="1205845" y="1417638"/>
            <a:ext cx="7397827" cy="4525963"/>
          </a:xfrm>
        </p:spPr>
        <p:txBody>
          <a:bodyPr/>
          <a:lstStyle/>
          <a:p>
            <a:pPr marL="0" indent="0">
              <a:buNone/>
            </a:pPr>
            <a:r>
              <a:rPr lang="en-US" altLang="en-US" dirty="0" smtClean="0">
                <a:solidFill>
                  <a:srgbClr val="000000"/>
                </a:solidFill>
              </a:rPr>
              <a:t>Let’s share out some ideas.</a:t>
            </a:r>
          </a:p>
          <a:p>
            <a:pPr marL="0" indent="0">
              <a:buNone/>
            </a:pPr>
            <a:endParaRPr lang="en-US" altLang="en-US" dirty="0">
              <a:solidFill>
                <a:srgbClr val="000000"/>
              </a:solidFill>
            </a:endParaRPr>
          </a:p>
          <a:p>
            <a:pPr marL="0" indent="0">
              <a:buNone/>
            </a:pPr>
            <a:r>
              <a:rPr lang="en-US" altLang="en-US" dirty="0" smtClean="0">
                <a:solidFill>
                  <a:srgbClr val="000000"/>
                </a:solidFill>
              </a:rPr>
              <a:t>Humans </a:t>
            </a:r>
            <a:r>
              <a:rPr lang="en-US" altLang="en-US" dirty="0">
                <a:solidFill>
                  <a:srgbClr val="000000"/>
                </a:solidFill>
              </a:rPr>
              <a:t>can and do regenerate some of their tissues!</a:t>
            </a:r>
          </a:p>
          <a:p>
            <a:pPr marL="0" indent="0">
              <a:buNone/>
            </a:pPr>
            <a:endParaRPr lang="en-US" altLang="en-US" dirty="0">
              <a:solidFill>
                <a:srgbClr val="583F34"/>
              </a:solidFill>
            </a:endParaRPr>
          </a:p>
          <a:p>
            <a:pPr marL="0" indent="0">
              <a:buNone/>
            </a:pPr>
            <a:r>
              <a:rPr lang="en-US" altLang="en-US" dirty="0">
                <a:solidFill>
                  <a:srgbClr val="000000"/>
                </a:solidFill>
              </a:rPr>
              <a:t>Examples: gut lining, skin, blood cells</a:t>
            </a:r>
          </a:p>
          <a:p>
            <a:pPr marL="0" indent="0">
              <a:buNone/>
            </a:pPr>
            <a:r>
              <a:rPr lang="en-US" altLang="en-US" dirty="0">
                <a:solidFill>
                  <a:srgbClr val="376092"/>
                </a:solidFill>
              </a:rPr>
              <a:t>Add this idea to your Doodle </a:t>
            </a:r>
            <a:r>
              <a:rPr lang="en-US" altLang="en-US" dirty="0" smtClean="0">
                <a:solidFill>
                  <a:srgbClr val="376092"/>
                </a:solidFill>
              </a:rPr>
              <a:t>Box K.</a:t>
            </a:r>
            <a:endParaRPr lang="en-US" altLang="en-US" dirty="0">
              <a:solidFill>
                <a:srgbClr val="376092"/>
              </a:solidFill>
            </a:endParaRPr>
          </a:p>
          <a:p>
            <a:pPr marL="0" indent="0">
              <a:buNone/>
            </a:pPr>
            <a:endParaRPr lang="en-US" altLang="en-US" dirty="0">
              <a:solidFill>
                <a:srgbClr val="000000"/>
              </a:solidFill>
            </a:endParaRPr>
          </a:p>
          <a:p>
            <a:pPr marL="0" indent="0">
              <a:buNone/>
            </a:pPr>
            <a:endParaRPr lang="en-US" altLang="en-US" dirty="0">
              <a:solidFill>
                <a:srgbClr val="583F34"/>
              </a:solidFill>
            </a:endParaRPr>
          </a:p>
        </p:txBody>
      </p:sp>
      <p:pic>
        <p:nvPicPr>
          <p:cNvPr id="7" name="pasted-image.pdf"/>
          <p:cNvPicPr>
            <a:picLocks noChangeAspect="1"/>
          </p:cNvPicPr>
          <p:nvPr/>
        </p:nvPicPr>
        <p:blipFill>
          <a:blip r:embed="rId3">
            <a:extLst/>
          </a:blip>
          <a:stretch>
            <a:fillRect/>
          </a:stretch>
        </p:blipFill>
        <p:spPr>
          <a:xfrm>
            <a:off x="6199777" y="1203901"/>
            <a:ext cx="901772" cy="1147765"/>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7602606" y="4672232"/>
            <a:ext cx="794324" cy="798863"/>
          </a:xfrm>
          <a:prstGeom prst="rect">
            <a:avLst/>
          </a:prstGeom>
          <a:ln w="12700">
            <a:miter lim="400000"/>
          </a:ln>
        </p:spPr>
      </p:pic>
    </p:spTree>
    <p:extLst>
      <p:ext uri="{BB962C8B-B14F-4D97-AF65-F5344CB8AC3E}">
        <p14:creationId xmlns:p14="http://schemas.microsoft.com/office/powerpoint/2010/main" val="359020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a:solidFill>
                  <a:srgbClr val="000000"/>
                </a:solidFill>
              </a:rPr>
              <a:t>Human Regeneration</a:t>
            </a:r>
          </a:p>
        </p:txBody>
      </p:sp>
      <p:sp>
        <p:nvSpPr>
          <p:cNvPr id="17410" name="Content Placeholder 2"/>
          <p:cNvSpPr>
            <a:spLocks noGrp="1"/>
          </p:cNvSpPr>
          <p:nvPr>
            <p:ph idx="1"/>
          </p:nvPr>
        </p:nvSpPr>
        <p:spPr>
          <a:xfrm>
            <a:off x="4701307" y="2064183"/>
            <a:ext cx="4137893" cy="4604471"/>
          </a:xfrm>
        </p:spPr>
        <p:txBody>
          <a:bodyPr/>
          <a:lstStyle/>
          <a:p>
            <a:pPr marL="0" indent="0">
              <a:buNone/>
            </a:pPr>
            <a:r>
              <a:rPr lang="en-US" altLang="en-US" dirty="0" smtClean="0">
                <a:solidFill>
                  <a:srgbClr val="000000"/>
                </a:solidFill>
              </a:rPr>
              <a:t>OK, so </a:t>
            </a:r>
            <a:r>
              <a:rPr lang="en-US" altLang="en-US" u="sng" dirty="0" smtClean="0">
                <a:solidFill>
                  <a:srgbClr val="000000"/>
                </a:solidFill>
              </a:rPr>
              <a:t>how</a:t>
            </a:r>
            <a:r>
              <a:rPr lang="en-US" altLang="en-US" dirty="0" smtClean="0">
                <a:solidFill>
                  <a:srgbClr val="000000"/>
                </a:solidFill>
              </a:rPr>
              <a:t> does this regeneration happen? </a:t>
            </a:r>
          </a:p>
          <a:p>
            <a:pPr marL="0" indent="0">
              <a:buNone/>
            </a:pPr>
            <a:r>
              <a:rPr lang="en-US" altLang="en-US" dirty="0" smtClean="0">
                <a:solidFill>
                  <a:srgbClr val="000000"/>
                </a:solidFill>
              </a:rPr>
              <a:t>Is there an idea or two in our model that might help us think about the procedure by which this happens?</a:t>
            </a:r>
            <a:endParaRPr lang="en-US" altLang="en-US" dirty="0">
              <a:solidFill>
                <a:srgbClr val="000000"/>
              </a:solidFill>
            </a:endParaRPr>
          </a:p>
          <a:p>
            <a:pPr marL="0" indent="0">
              <a:buNone/>
            </a:pPr>
            <a:endParaRPr lang="en-US" altLang="en-US" dirty="0">
              <a:solidFill>
                <a:srgbClr val="000000"/>
              </a:solidFill>
            </a:endParaRPr>
          </a:p>
          <a:p>
            <a:pPr marL="0" indent="0">
              <a:buNone/>
            </a:pPr>
            <a:endParaRPr lang="en-US" altLang="en-US" dirty="0">
              <a:solidFill>
                <a:srgbClr val="583F34"/>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tretch>
            <a:fillRect/>
          </a:stretch>
        </p:blipFill>
        <p:spPr>
          <a:xfrm>
            <a:off x="457200" y="2064183"/>
            <a:ext cx="3931920" cy="34747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TextBox 1"/>
          <p:cNvSpPr txBox="1"/>
          <p:nvPr/>
        </p:nvSpPr>
        <p:spPr>
          <a:xfrm>
            <a:off x="344774" y="5651291"/>
            <a:ext cx="4586989" cy="369332"/>
          </a:xfrm>
          <a:prstGeom prst="rect">
            <a:avLst/>
          </a:prstGeom>
          <a:noFill/>
        </p:spPr>
        <p:txBody>
          <a:bodyPr wrap="square" rtlCol="0">
            <a:spAutoFit/>
          </a:bodyPr>
          <a:lstStyle/>
          <a:p>
            <a:r>
              <a:rPr lang="en-US" dirty="0"/>
              <a:t>w</a:t>
            </a:r>
            <a:r>
              <a:rPr lang="en-US" dirty="0" smtClean="0"/>
              <a:t>ound healing, an example of regeneration</a:t>
            </a:r>
            <a:endParaRPr lang="en-US" dirty="0"/>
          </a:p>
        </p:txBody>
      </p:sp>
    </p:spTree>
    <p:extLst>
      <p:ext uri="{BB962C8B-B14F-4D97-AF65-F5344CB8AC3E}">
        <p14:creationId xmlns:p14="http://schemas.microsoft.com/office/powerpoint/2010/main" val="4271247616"/>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a:solidFill>
                  <a:srgbClr val="000000"/>
                </a:solidFill>
              </a:rPr>
              <a:t>Human Regeneration</a:t>
            </a:r>
          </a:p>
        </p:txBody>
      </p:sp>
      <p:pic>
        <p:nvPicPr>
          <p:cNvPr id="2" name="Picture 2" descr="File:417 Tissue Repai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17638"/>
            <a:ext cx="7620000" cy="37052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57200" y="5569528"/>
            <a:ext cx="8229600" cy="523220"/>
          </a:xfrm>
          <a:prstGeom prst="rect">
            <a:avLst/>
          </a:prstGeom>
          <a:noFill/>
        </p:spPr>
        <p:txBody>
          <a:bodyPr wrap="square" rtlCol="0">
            <a:spAutoFit/>
          </a:bodyPr>
          <a:lstStyle/>
          <a:p>
            <a:r>
              <a:rPr lang="en-US" sz="2800" dirty="0" smtClean="0">
                <a:sym typeface="Wingdings" panose="05000000000000000000" pitchFamily="2" charset="2"/>
              </a:rPr>
              <a:t> </a:t>
            </a:r>
            <a:r>
              <a:rPr lang="en-US" sz="2800" dirty="0" smtClean="0"/>
              <a:t>Skin cells multiply (divide) in order to fill the space!</a:t>
            </a:r>
            <a:endParaRPr lang="en-US" sz="2800" dirty="0"/>
          </a:p>
        </p:txBody>
      </p:sp>
    </p:spTree>
    <p:extLst>
      <p:ext uri="{BB962C8B-B14F-4D97-AF65-F5344CB8AC3E}">
        <p14:creationId xmlns:p14="http://schemas.microsoft.com/office/powerpoint/2010/main" val="190196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1288972" y="1600200"/>
            <a:ext cx="7397827" cy="4525963"/>
          </a:xfrm>
        </p:spPr>
        <p:txBody>
          <a:bodyPr>
            <a:normAutofit lnSpcReduction="10000"/>
          </a:bodyPr>
          <a:lstStyle/>
          <a:p>
            <a:pPr marL="0" indent="0">
              <a:buNone/>
            </a:pPr>
            <a:r>
              <a:rPr lang="en-US" altLang="en-US" dirty="0" smtClean="0"/>
              <a:t>Now consider the these two questions:</a:t>
            </a:r>
          </a:p>
          <a:p>
            <a:pPr marL="0" indent="0">
              <a:buNone/>
            </a:pPr>
            <a:endParaRPr lang="en-US" altLang="en-US" dirty="0" smtClean="0"/>
          </a:p>
          <a:p>
            <a:pPr marL="514350" indent="-514350">
              <a:buFont typeface="+mj-lt"/>
              <a:buAutoNum type="arabicPeriod"/>
            </a:pPr>
            <a:r>
              <a:rPr lang="en-US" altLang="en-US" dirty="0" smtClean="0"/>
              <a:t>What kinds of cells do you think cells </a:t>
            </a:r>
            <a:r>
              <a:rPr lang="en-US" altLang="en-US" dirty="0"/>
              <a:t>that </a:t>
            </a:r>
            <a:r>
              <a:rPr lang="en-US" altLang="en-US" dirty="0" smtClean="0"/>
              <a:t>make up human skin </a:t>
            </a:r>
            <a:r>
              <a:rPr lang="en-US" altLang="en-US" dirty="0"/>
              <a:t>can </a:t>
            </a:r>
            <a:r>
              <a:rPr lang="en-US" altLang="en-US" dirty="0" smtClean="0"/>
              <a:t>become when they divide? </a:t>
            </a:r>
          </a:p>
          <a:p>
            <a:pPr marL="514350" indent="-514350">
              <a:buFont typeface="+mj-lt"/>
              <a:buAutoNum type="arabicPeriod"/>
            </a:pPr>
            <a:r>
              <a:rPr lang="en-US" altLang="en-US" dirty="0" smtClean="0"/>
              <a:t>What kinds of cells can cells that make up Planarian skin </a:t>
            </a:r>
            <a:r>
              <a:rPr lang="en-US" altLang="en-US" dirty="0"/>
              <a:t>can become?</a:t>
            </a:r>
          </a:p>
          <a:p>
            <a:pPr marL="0" indent="0">
              <a:buNone/>
            </a:pPr>
            <a:r>
              <a:rPr lang="en-US" altLang="en-US" dirty="0" smtClean="0">
                <a:solidFill>
                  <a:srgbClr val="376092"/>
                </a:solidFill>
              </a:rPr>
              <a:t>Write your thoughts in </a:t>
            </a:r>
            <a:r>
              <a:rPr lang="en-US" altLang="en-US" b="1" dirty="0" smtClean="0">
                <a:solidFill>
                  <a:srgbClr val="376092"/>
                </a:solidFill>
              </a:rPr>
              <a:t>Doodle L.</a:t>
            </a:r>
            <a:endParaRPr lang="en-US" altLang="en-US" b="1" dirty="0">
              <a:solidFill>
                <a:srgbClr val="376092"/>
              </a:solidFill>
            </a:endParaRPr>
          </a:p>
          <a:p>
            <a:pPr marL="0" indent="0">
              <a:buNone/>
            </a:pPr>
            <a:r>
              <a:rPr lang="en-US" altLang="en-US" dirty="0" smtClean="0"/>
              <a:t>Talk about it with a partner, then we’ll share a couple of ideas quickly.</a:t>
            </a:r>
            <a:endParaRPr lang="en-US" altLang="en-US" dirty="0"/>
          </a:p>
          <a:p>
            <a:pPr marL="0" indent="0">
              <a:buNone/>
            </a:pPr>
            <a:endParaRPr lang="en-US" altLang="en-US" dirty="0">
              <a:solidFill>
                <a:srgbClr val="583F34"/>
              </a:solidFill>
            </a:endParaRPr>
          </a:p>
        </p:txBody>
      </p:sp>
      <p:pic>
        <p:nvPicPr>
          <p:cNvPr id="5" name="pasted-image.pdf"/>
          <p:cNvPicPr>
            <a:picLocks noChangeAspect="1"/>
          </p:cNvPicPr>
          <p:nvPr/>
        </p:nvPicPr>
        <p:blipFill>
          <a:blip r:embed="rId3">
            <a:extLst/>
          </a:blip>
          <a:stretch>
            <a:fillRect/>
          </a:stretch>
        </p:blipFill>
        <p:spPr>
          <a:xfrm flipH="1">
            <a:off x="228768" y="4092780"/>
            <a:ext cx="888416" cy="899954"/>
          </a:xfrm>
          <a:prstGeom prst="rect">
            <a:avLst/>
          </a:prstGeom>
          <a:ln w="12700">
            <a:miter lim="400000"/>
          </a:ln>
        </p:spPr>
      </p:pic>
      <p:pic>
        <p:nvPicPr>
          <p:cNvPr id="7" name="pasted-image.pdf"/>
          <p:cNvPicPr>
            <a:picLocks noChangeAspect="1"/>
          </p:cNvPicPr>
          <p:nvPr/>
        </p:nvPicPr>
        <p:blipFill>
          <a:blip r:embed="rId3">
            <a:extLst/>
          </a:blip>
          <a:stretch>
            <a:fillRect/>
          </a:stretch>
        </p:blipFill>
        <p:spPr>
          <a:xfrm flipH="1">
            <a:off x="314662" y="1668738"/>
            <a:ext cx="888416" cy="899954"/>
          </a:xfrm>
          <a:prstGeom prst="rect">
            <a:avLst/>
          </a:prstGeom>
          <a:ln w="12700">
            <a:miter lim="400000"/>
          </a:ln>
        </p:spPr>
      </p:pic>
      <p:sp>
        <p:nvSpPr>
          <p:cNvPr id="9" name="Title 1"/>
          <p:cNvSpPr>
            <a:spLocks noGrp="1"/>
          </p:cNvSpPr>
          <p:nvPr>
            <p:ph type="title"/>
          </p:nvPr>
        </p:nvSpPr>
        <p:spPr>
          <a:xfrm>
            <a:off x="457200" y="274638"/>
            <a:ext cx="8229600" cy="1143000"/>
          </a:xfrm>
        </p:spPr>
        <p:txBody>
          <a:bodyPr>
            <a:normAutofit/>
          </a:bodyPr>
          <a:lstStyle/>
          <a:p>
            <a:r>
              <a:rPr lang="en-US" altLang="en-US" dirty="0" smtClean="0"/>
              <a:t>Human Cells vs. </a:t>
            </a:r>
            <a:r>
              <a:rPr lang="en-US" altLang="en-US" dirty="0" err="1" smtClean="0"/>
              <a:t>Planaria</a:t>
            </a:r>
            <a:r>
              <a:rPr lang="en-US" altLang="en-US" dirty="0" smtClean="0"/>
              <a:t> Cells</a:t>
            </a:r>
            <a:endParaRPr lang="en-US" altLang="en-US" dirty="0"/>
          </a:p>
        </p:txBody>
      </p:sp>
      <p:pic>
        <p:nvPicPr>
          <p:cNvPr id="6" name="pasted-image.pdf"/>
          <p:cNvPicPr>
            <a:picLocks noChangeAspect="1"/>
          </p:cNvPicPr>
          <p:nvPr/>
        </p:nvPicPr>
        <p:blipFill>
          <a:blip r:embed="rId4">
            <a:extLst/>
          </a:blip>
          <a:stretch>
            <a:fillRect/>
          </a:stretch>
        </p:blipFill>
        <p:spPr>
          <a:xfrm>
            <a:off x="6984455" y="4585766"/>
            <a:ext cx="809310" cy="813935"/>
          </a:xfrm>
          <a:prstGeom prst="rect">
            <a:avLst/>
          </a:prstGeom>
          <a:ln w="12700">
            <a:miter lim="400000"/>
          </a:ln>
        </p:spPr>
      </p:pic>
    </p:spTree>
    <p:extLst>
      <p:ext uri="{BB962C8B-B14F-4D97-AF65-F5344CB8AC3E}">
        <p14:creationId xmlns:p14="http://schemas.microsoft.com/office/powerpoint/2010/main" val="4250194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0">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Human Cells vs. </a:t>
            </a:r>
            <a:r>
              <a:rPr lang="en-US" altLang="en-US" dirty="0" err="1" smtClean="0"/>
              <a:t>Planaria</a:t>
            </a:r>
            <a:r>
              <a:rPr lang="en-US" altLang="en-US" dirty="0" smtClean="0"/>
              <a:t> Cells</a:t>
            </a:r>
            <a:endParaRPr lang="en-US" altLang="en-US" dirty="0"/>
          </a:p>
        </p:txBody>
      </p:sp>
      <p:sp>
        <p:nvSpPr>
          <p:cNvPr id="17410" name="Content Placeholder 2"/>
          <p:cNvSpPr>
            <a:spLocks noGrp="1"/>
          </p:cNvSpPr>
          <p:nvPr>
            <p:ph idx="1"/>
          </p:nvPr>
        </p:nvSpPr>
        <p:spPr>
          <a:xfrm>
            <a:off x="1288973" y="1295400"/>
            <a:ext cx="7765086" cy="4525963"/>
          </a:xfrm>
        </p:spPr>
        <p:txBody>
          <a:bodyPr>
            <a:normAutofit lnSpcReduction="10000"/>
          </a:bodyPr>
          <a:lstStyle/>
          <a:p>
            <a:pPr marL="0" indent="0">
              <a:buNone/>
            </a:pPr>
            <a:r>
              <a:rPr lang="en-US" altLang="en-US" dirty="0" smtClean="0"/>
              <a:t>So this is the real difference: it seems that </a:t>
            </a:r>
            <a:r>
              <a:rPr lang="en-US" altLang="en-US" dirty="0" err="1" smtClean="0"/>
              <a:t>Planaria</a:t>
            </a:r>
            <a:r>
              <a:rPr lang="en-US" altLang="en-US" dirty="0" smtClean="0"/>
              <a:t> cells can really do more somehow.</a:t>
            </a:r>
          </a:p>
          <a:p>
            <a:pPr marL="0" indent="0">
              <a:buNone/>
            </a:pPr>
            <a:endParaRPr lang="en-US" altLang="en-US" u="sng" dirty="0"/>
          </a:p>
          <a:p>
            <a:pPr marL="0" indent="0">
              <a:buNone/>
            </a:pPr>
            <a:r>
              <a:rPr lang="en-US" altLang="en-US" u="sng" dirty="0" smtClean="0"/>
              <a:t>What allows</a:t>
            </a:r>
            <a:r>
              <a:rPr lang="en-US" altLang="en-US" dirty="0" smtClean="0"/>
              <a:t> </a:t>
            </a:r>
            <a:r>
              <a:rPr lang="en-US" altLang="en-US" dirty="0" err="1" smtClean="0"/>
              <a:t>Planaria</a:t>
            </a:r>
            <a:r>
              <a:rPr lang="en-US" altLang="en-US" dirty="0" smtClean="0"/>
              <a:t> to regenerate a WHOLE ORGANISM from a small piece, maybe even cells from its skin?</a:t>
            </a:r>
          </a:p>
          <a:p>
            <a:pPr marL="0" indent="0">
              <a:buNone/>
            </a:pPr>
            <a:endParaRPr lang="en-US" altLang="en-US" dirty="0"/>
          </a:p>
          <a:p>
            <a:pPr marL="0" indent="0">
              <a:buNone/>
            </a:pPr>
            <a:r>
              <a:rPr lang="en-US" altLang="en-US" dirty="0" smtClean="0">
                <a:solidFill>
                  <a:srgbClr val="376092"/>
                </a:solidFill>
              </a:rPr>
              <a:t>OK, wait again… do </a:t>
            </a:r>
            <a:r>
              <a:rPr lang="en-US" altLang="en-US" dirty="0">
                <a:solidFill>
                  <a:srgbClr val="376092"/>
                </a:solidFill>
              </a:rPr>
              <a:t>humans ever “regenerate” </a:t>
            </a:r>
            <a:r>
              <a:rPr lang="en-US" altLang="en-US" dirty="0" smtClean="0">
                <a:solidFill>
                  <a:srgbClr val="376092"/>
                </a:solidFill>
              </a:rPr>
              <a:t>WHOLE </a:t>
            </a:r>
            <a:r>
              <a:rPr lang="en-US" altLang="en-US" dirty="0">
                <a:solidFill>
                  <a:srgbClr val="376092"/>
                </a:solidFill>
              </a:rPr>
              <a:t>individuals from pieces</a:t>
            </a:r>
            <a:r>
              <a:rPr lang="en-US" altLang="en-US" dirty="0" smtClean="0">
                <a:solidFill>
                  <a:srgbClr val="376092"/>
                </a:solidFill>
              </a:rPr>
              <a:t>?</a:t>
            </a:r>
            <a:endParaRPr lang="en-US" altLang="en-US" dirty="0">
              <a:solidFill>
                <a:srgbClr val="376092"/>
              </a:solidFill>
            </a:endParaRPr>
          </a:p>
          <a:p>
            <a:pPr marL="0" indent="0">
              <a:buNone/>
            </a:pPr>
            <a:r>
              <a:rPr lang="en-US" altLang="en-US" dirty="0"/>
              <a:t>Let’s look at a special case…</a:t>
            </a:r>
          </a:p>
          <a:p>
            <a:pPr marL="0" indent="0">
              <a:buNone/>
            </a:pPr>
            <a:endParaRPr lang="en-US" altLang="en-US" dirty="0">
              <a:solidFill>
                <a:srgbClr val="583F34"/>
              </a:solidFill>
            </a:endParaRPr>
          </a:p>
        </p:txBody>
      </p:sp>
      <p:pic>
        <p:nvPicPr>
          <p:cNvPr id="5" name="pasted-image.pdf"/>
          <p:cNvPicPr>
            <a:picLocks noChangeAspect="1"/>
          </p:cNvPicPr>
          <p:nvPr/>
        </p:nvPicPr>
        <p:blipFill>
          <a:blip r:embed="rId3">
            <a:extLst/>
          </a:blip>
          <a:stretch>
            <a:fillRect/>
          </a:stretch>
        </p:blipFill>
        <p:spPr>
          <a:xfrm flipH="1">
            <a:off x="194589" y="2406925"/>
            <a:ext cx="888416" cy="899954"/>
          </a:xfrm>
          <a:prstGeom prst="rect">
            <a:avLst/>
          </a:prstGeom>
          <a:ln w="12700">
            <a:miter lim="400000"/>
          </a:ln>
        </p:spPr>
      </p:pic>
      <p:pic>
        <p:nvPicPr>
          <p:cNvPr id="7" name="pasted-image.pdf"/>
          <p:cNvPicPr>
            <a:picLocks noChangeAspect="1"/>
          </p:cNvPicPr>
          <p:nvPr/>
        </p:nvPicPr>
        <p:blipFill>
          <a:blip r:embed="rId3">
            <a:extLst/>
          </a:blip>
          <a:stretch>
            <a:fillRect/>
          </a:stretch>
        </p:blipFill>
        <p:spPr>
          <a:xfrm flipH="1">
            <a:off x="269864" y="4296166"/>
            <a:ext cx="888416" cy="899954"/>
          </a:xfrm>
          <a:prstGeom prst="rect">
            <a:avLst/>
          </a:prstGeom>
          <a:ln w="12700">
            <a:miter lim="400000"/>
          </a:ln>
        </p:spPr>
      </p:pic>
    </p:spTree>
    <p:extLst>
      <p:ext uri="{BB962C8B-B14F-4D97-AF65-F5344CB8AC3E}">
        <p14:creationId xmlns:p14="http://schemas.microsoft.com/office/powerpoint/2010/main" val="142089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4" name="Picture 6" descr="Identical-fraternal-sperm-egg"/>
          <p:cNvPicPr>
            <a:picLocks noChangeAspect="1" noChangeArrowheads="1"/>
          </p:cNvPicPr>
          <p:nvPr/>
        </p:nvPicPr>
        <p:blipFill rotWithShape="1">
          <a:blip r:embed="rId3">
            <a:extLst>
              <a:ext uri="{28A0092B-C50C-407E-A947-70E740481C1C}">
                <a14:useLocalDpi xmlns:a14="http://schemas.microsoft.com/office/drawing/2010/main" val="0"/>
              </a:ext>
            </a:extLst>
          </a:blip>
          <a:srcRect t="9273" r="52160" b="11759"/>
          <a:stretch/>
        </p:blipFill>
        <p:spPr bwMode="auto">
          <a:xfrm>
            <a:off x="785764" y="1016513"/>
            <a:ext cx="2857500" cy="324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Text Box 7"/>
          <p:cNvSpPr txBox="1">
            <a:spLocks noChangeArrowheads="1"/>
          </p:cNvSpPr>
          <p:nvPr/>
        </p:nvSpPr>
        <p:spPr bwMode="auto">
          <a:xfrm>
            <a:off x="839389" y="289571"/>
            <a:ext cx="7516609" cy="523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smtClean="0">
                <a:latin typeface="Arial" panose="020B0604020202020204" pitchFamily="34" charset="0"/>
                <a:cs typeface="Arial" panose="020B0604020202020204" pitchFamily="34" charset="0"/>
              </a:rPr>
              <a:t>A special </a:t>
            </a:r>
            <a:r>
              <a:rPr lang="en-US" altLang="en-US" sz="2400" b="1" dirty="0">
                <a:latin typeface="Arial" panose="020B0604020202020204" pitchFamily="34" charset="0"/>
                <a:cs typeface="Arial" panose="020B0604020202020204" pitchFamily="34" charset="0"/>
              </a:rPr>
              <a:t>case of </a:t>
            </a:r>
            <a:r>
              <a:rPr lang="en-US" altLang="en-US" sz="2400" b="1" dirty="0" smtClean="0">
                <a:latin typeface="Arial" panose="020B0604020202020204" pitchFamily="34" charset="0"/>
                <a:cs typeface="Arial" panose="020B0604020202020204" pitchFamily="34" charset="0"/>
              </a:rPr>
              <a:t>human “regeneration”… TWINS</a:t>
            </a:r>
            <a:r>
              <a:rPr lang="en-US" altLang="en-US" sz="2800" b="1" dirty="0">
                <a:latin typeface="Arial" panose="020B0604020202020204" pitchFamily="34" charset="0"/>
                <a:cs typeface="Arial" panose="020B0604020202020204" pitchFamily="34" charset="0"/>
              </a:rPr>
              <a:t>!</a:t>
            </a:r>
            <a:endParaRPr lang="en-US" altLang="en-US" sz="3600" b="1" dirty="0">
              <a:latin typeface="Arial" panose="020B0604020202020204" pitchFamily="34" charset="0"/>
              <a:cs typeface="Arial" panose="020B0604020202020204" pitchFamily="34" charset="0"/>
            </a:endParaRPr>
          </a:p>
        </p:txBody>
      </p:sp>
      <p:sp>
        <p:nvSpPr>
          <p:cNvPr id="37896" name="Text Box 8"/>
          <p:cNvSpPr txBox="1">
            <a:spLocks noChangeArrowheads="1"/>
          </p:cNvSpPr>
          <p:nvPr/>
        </p:nvSpPr>
        <p:spPr bwMode="auto">
          <a:xfrm>
            <a:off x="498238" y="4376933"/>
            <a:ext cx="4191000" cy="1323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pPr>
            <a:r>
              <a:rPr lang="en-US" altLang="en-US" sz="2000" b="1" dirty="0">
                <a:solidFill>
                  <a:srgbClr val="256800"/>
                </a:solidFill>
              </a:rPr>
              <a:t>Identical (</a:t>
            </a:r>
            <a:r>
              <a:rPr lang="ja-JP" altLang="en-US" sz="2000" b="1" dirty="0">
                <a:solidFill>
                  <a:srgbClr val="256800"/>
                </a:solidFill>
              </a:rPr>
              <a:t>“</a:t>
            </a:r>
            <a:r>
              <a:rPr lang="en-US" altLang="ja-JP" sz="2000" b="1" dirty="0">
                <a:solidFill>
                  <a:srgbClr val="256800"/>
                </a:solidFill>
              </a:rPr>
              <a:t>monozygotic</a:t>
            </a:r>
            <a:r>
              <a:rPr lang="ja-JP" altLang="en-US" sz="2000" b="1" dirty="0">
                <a:solidFill>
                  <a:srgbClr val="256800"/>
                </a:solidFill>
              </a:rPr>
              <a:t>”</a:t>
            </a:r>
            <a:r>
              <a:rPr lang="en-US" altLang="ja-JP" sz="2000" b="1" dirty="0">
                <a:solidFill>
                  <a:srgbClr val="256800"/>
                </a:solidFill>
              </a:rPr>
              <a:t>) </a:t>
            </a:r>
            <a:r>
              <a:rPr lang="en-US" altLang="ja-JP" sz="2000" b="1" dirty="0">
                <a:solidFill>
                  <a:srgbClr val="256800"/>
                </a:solidFill>
                <a:ea typeface="Arial" charset="0"/>
                <a:cs typeface="Arial" charset="0"/>
              </a:rPr>
              <a:t>twins:</a:t>
            </a:r>
            <a:endParaRPr lang="en-US" altLang="ja-JP" sz="2000" dirty="0">
              <a:solidFill>
                <a:srgbClr val="256800"/>
              </a:solidFill>
              <a:ea typeface="Arial" charset="0"/>
              <a:cs typeface="Arial" charset="0"/>
            </a:endParaRPr>
          </a:p>
          <a:p>
            <a:pPr marL="342900" indent="-342900">
              <a:spcBef>
                <a:spcPct val="0"/>
              </a:spcBef>
              <a:buFont typeface="Courier New" charset="0"/>
              <a:buChar char="o"/>
            </a:pPr>
            <a:r>
              <a:rPr lang="en-US" altLang="ja-JP" sz="2000" b="1" dirty="0">
                <a:ea typeface="Arial" charset="0"/>
                <a:cs typeface="Arial" charset="0"/>
              </a:rPr>
              <a:t>develop from same fertilized egg. What do we know about their DNA?</a:t>
            </a:r>
            <a:endParaRPr lang="en-US" altLang="en-US" sz="2400" b="1" dirty="0">
              <a:ea typeface="Arial" charset="0"/>
              <a:cs typeface="Arial" charset="0"/>
            </a:endParaRPr>
          </a:p>
        </p:txBody>
      </p:sp>
      <p:sp>
        <p:nvSpPr>
          <p:cNvPr id="37898" name="Text Box 10"/>
          <p:cNvSpPr txBox="1">
            <a:spLocks noChangeArrowheads="1"/>
          </p:cNvSpPr>
          <p:nvPr/>
        </p:nvSpPr>
        <p:spPr bwMode="auto">
          <a:xfrm>
            <a:off x="4953000" y="4376933"/>
            <a:ext cx="4191000" cy="1323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pPr>
            <a:r>
              <a:rPr lang="en-US" altLang="en-US" sz="2000" b="1" dirty="0">
                <a:solidFill>
                  <a:srgbClr val="256800"/>
                </a:solidFill>
              </a:rPr>
              <a:t>Fraternal (</a:t>
            </a:r>
            <a:r>
              <a:rPr lang="ja-JP" altLang="en-US" sz="2000" b="1" dirty="0">
                <a:solidFill>
                  <a:srgbClr val="256800"/>
                </a:solidFill>
              </a:rPr>
              <a:t>“</a:t>
            </a:r>
            <a:r>
              <a:rPr lang="en-US" altLang="ja-JP" sz="2000" b="1" dirty="0">
                <a:solidFill>
                  <a:srgbClr val="256800"/>
                </a:solidFill>
              </a:rPr>
              <a:t>dizygotic</a:t>
            </a:r>
            <a:r>
              <a:rPr lang="ja-JP" altLang="en-US" sz="2000" b="1" dirty="0">
                <a:solidFill>
                  <a:srgbClr val="256800"/>
                </a:solidFill>
              </a:rPr>
              <a:t>”</a:t>
            </a:r>
            <a:r>
              <a:rPr lang="en-US" altLang="ja-JP" sz="2000" b="1" dirty="0">
                <a:solidFill>
                  <a:srgbClr val="256800"/>
                </a:solidFill>
              </a:rPr>
              <a:t>) twins:</a:t>
            </a:r>
            <a:r>
              <a:rPr lang="en-US" altLang="ja-JP" sz="2000" dirty="0">
                <a:solidFill>
                  <a:srgbClr val="256800"/>
                </a:solidFill>
              </a:rPr>
              <a:t> </a:t>
            </a:r>
          </a:p>
          <a:p>
            <a:pPr marL="342900" indent="-342900">
              <a:spcBef>
                <a:spcPct val="0"/>
              </a:spcBef>
              <a:buFont typeface="Courier New" charset="0"/>
              <a:buChar char="o"/>
            </a:pPr>
            <a:r>
              <a:rPr lang="en-US" altLang="en-US" sz="2000" b="1" dirty="0"/>
              <a:t>develop from two separate fertilized eggs. What do we know about their DNA?</a:t>
            </a:r>
            <a:endParaRPr lang="en-US" altLang="en-US" sz="2000" dirty="0"/>
          </a:p>
        </p:txBody>
      </p:sp>
      <p:pic>
        <p:nvPicPr>
          <p:cNvPr id="15" name="Picture 6" descr="Identical-fraternal-sperm-eg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52160" t="9611" b="7781"/>
          <a:stretch/>
        </p:blipFill>
        <p:spPr bwMode="auto">
          <a:xfrm>
            <a:off x="5486400" y="1103425"/>
            <a:ext cx="2755900" cy="32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2820109" y="2181076"/>
            <a:ext cx="2091128" cy="1754326"/>
          </a:xfrm>
          <a:prstGeom prst="rect">
            <a:avLst/>
          </a:prstGeom>
          <a:noFill/>
        </p:spPr>
        <p:txBody>
          <a:bodyPr wrap="square" rtlCol="0">
            <a:spAutoFit/>
          </a:bodyPr>
          <a:lstStyle/>
          <a:p>
            <a:r>
              <a:rPr lang="en-US" dirty="0" smtClean="0"/>
              <a:t>This is essentially an egg “cut in half”. </a:t>
            </a:r>
          </a:p>
          <a:p>
            <a:endParaRPr lang="en-US" dirty="0" smtClean="0"/>
          </a:p>
          <a:p>
            <a:endParaRPr lang="en-US" dirty="0"/>
          </a:p>
          <a:p>
            <a:r>
              <a:rPr lang="en-US" dirty="0" smtClean="0"/>
              <a:t>But it makes </a:t>
            </a:r>
          </a:p>
          <a:p>
            <a:r>
              <a:rPr lang="en-US" dirty="0" smtClean="0"/>
              <a:t>two organisms!</a:t>
            </a:r>
            <a:endParaRPr lang="en-US" dirty="0"/>
          </a:p>
        </p:txBody>
      </p:sp>
      <p:sp>
        <p:nvSpPr>
          <p:cNvPr id="3" name="Rectangle 2"/>
          <p:cNvSpPr/>
          <p:nvPr/>
        </p:nvSpPr>
        <p:spPr>
          <a:xfrm>
            <a:off x="4911237" y="921895"/>
            <a:ext cx="4097852" cy="51341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2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Identical-fraternal-sperm-egg"/>
          <p:cNvPicPr>
            <a:picLocks noChangeAspect="1" noChangeArrowheads="1"/>
          </p:cNvPicPr>
          <p:nvPr/>
        </p:nvPicPr>
        <p:blipFill rotWithShape="1">
          <a:blip r:embed="rId3">
            <a:extLst>
              <a:ext uri="{28A0092B-C50C-407E-A947-70E740481C1C}">
                <a14:useLocalDpi xmlns:a14="http://schemas.microsoft.com/office/drawing/2010/main" val="0"/>
              </a:ext>
            </a:extLst>
          </a:blip>
          <a:srcRect r="44142" b="10991"/>
          <a:stretch/>
        </p:blipFill>
        <p:spPr bwMode="auto">
          <a:xfrm>
            <a:off x="6063469" y="352509"/>
            <a:ext cx="3054824" cy="286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574263" y="1297492"/>
            <a:ext cx="557727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a:t>Cells separated early in development are each able to become a complete organism.</a:t>
            </a:r>
          </a:p>
        </p:txBody>
      </p:sp>
      <p:cxnSp>
        <p:nvCxnSpPr>
          <p:cNvPr id="12" name="Straight Arrow Connector 11"/>
          <p:cNvCxnSpPr/>
          <p:nvPr/>
        </p:nvCxnSpPr>
        <p:spPr bwMode="auto">
          <a:xfrm>
            <a:off x="7289494" y="2794000"/>
            <a:ext cx="0" cy="588963"/>
          </a:xfrm>
          <a:prstGeom prst="straightConnector1">
            <a:avLst/>
          </a:prstGeom>
          <a:solidFill>
            <a:schemeClr val="accent1"/>
          </a:solidFill>
          <a:ln w="53975" cap="flat" cmpd="sng" algn="ctr">
            <a:solidFill>
              <a:srgbClr val="790D03"/>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Straight Arrow Connector 15"/>
          <p:cNvCxnSpPr/>
          <p:nvPr/>
        </p:nvCxnSpPr>
        <p:spPr bwMode="auto">
          <a:xfrm>
            <a:off x="8051494" y="2814638"/>
            <a:ext cx="0" cy="568325"/>
          </a:xfrm>
          <a:prstGeom prst="straightConnector1">
            <a:avLst/>
          </a:prstGeom>
          <a:solidFill>
            <a:schemeClr val="accent1"/>
          </a:solidFill>
          <a:ln w="53975" cap="flat" cmpd="sng" algn="ctr">
            <a:solidFill>
              <a:srgbClr val="790D03"/>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Title 1"/>
          <p:cNvSpPr>
            <a:spLocks noGrp="1"/>
          </p:cNvSpPr>
          <p:nvPr>
            <p:ph type="title"/>
          </p:nvPr>
        </p:nvSpPr>
        <p:spPr>
          <a:xfrm>
            <a:off x="457200" y="274638"/>
            <a:ext cx="5811398" cy="1143000"/>
          </a:xfrm>
        </p:spPr>
        <p:txBody>
          <a:bodyPr/>
          <a:lstStyle/>
          <a:p>
            <a:r>
              <a:rPr lang="en-US" dirty="0">
                <a:solidFill>
                  <a:srgbClr val="256800"/>
                </a:solidFill>
              </a:rPr>
              <a:t>Focus on Identical Twins</a:t>
            </a:r>
          </a:p>
        </p:txBody>
      </p:sp>
      <p:pic>
        <p:nvPicPr>
          <p:cNvPr id="9" name="pasted-image.pdf"/>
          <p:cNvPicPr>
            <a:picLocks noChangeAspect="1"/>
          </p:cNvPicPr>
          <p:nvPr/>
        </p:nvPicPr>
        <p:blipFill>
          <a:blip r:embed="rId4">
            <a:extLst/>
          </a:blip>
          <a:stretch>
            <a:fillRect/>
          </a:stretch>
        </p:blipFill>
        <p:spPr>
          <a:xfrm>
            <a:off x="5817591" y="5567339"/>
            <a:ext cx="794324" cy="798863"/>
          </a:xfrm>
          <a:prstGeom prst="rect">
            <a:avLst/>
          </a:prstGeom>
          <a:ln w="12700">
            <a:miter lim="400000"/>
          </a:ln>
        </p:spPr>
      </p:pic>
      <p:pic>
        <p:nvPicPr>
          <p:cNvPr id="11" name="pasted-image.pdf"/>
          <p:cNvPicPr>
            <a:picLocks noChangeAspect="1"/>
          </p:cNvPicPr>
          <p:nvPr/>
        </p:nvPicPr>
        <p:blipFill>
          <a:blip r:embed="rId5">
            <a:extLst/>
          </a:blip>
          <a:stretch>
            <a:fillRect/>
          </a:stretch>
        </p:blipFill>
        <p:spPr>
          <a:xfrm flipH="1">
            <a:off x="91881" y="3208646"/>
            <a:ext cx="888416" cy="899954"/>
          </a:xfrm>
          <a:prstGeom prst="rect">
            <a:avLst/>
          </a:prstGeom>
          <a:ln w="12700">
            <a:miter lim="400000"/>
          </a:ln>
        </p:spPr>
      </p:pic>
      <p:pic>
        <p:nvPicPr>
          <p:cNvPr id="14" name="Picture 2" descr="twins girl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63469" y="3492530"/>
            <a:ext cx="2706275" cy="1803234"/>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a:spLocks noChangeArrowheads="1"/>
          </p:cNvSpPr>
          <p:nvPr/>
        </p:nvSpPr>
        <p:spPr bwMode="auto">
          <a:xfrm>
            <a:off x="980297" y="3044989"/>
            <a:ext cx="498386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dirty="0">
                <a:ea typeface="Arial" charset="0"/>
                <a:cs typeface="Arial" charset="0"/>
              </a:rPr>
              <a:t>Can our model explain how each cell—that is a single cell—is able to become a complete organism? </a:t>
            </a:r>
            <a:r>
              <a:rPr lang="en-US" altLang="en-US" sz="2400" dirty="0" smtClean="0">
                <a:ea typeface="Arial" charset="0"/>
                <a:cs typeface="Arial" charset="0"/>
              </a:rPr>
              <a:t>What happens at this point?</a:t>
            </a:r>
            <a:endParaRPr lang="en-US" altLang="en-US" sz="2400" dirty="0">
              <a:ea typeface="Arial" charset="0"/>
              <a:cs typeface="Arial" charset="0"/>
            </a:endParaRPr>
          </a:p>
          <a:p>
            <a:pPr>
              <a:spcBef>
                <a:spcPct val="0"/>
              </a:spcBef>
              <a:buFontTx/>
              <a:buNone/>
            </a:pPr>
            <a:endParaRPr lang="en-US" altLang="en-US" sz="2400" dirty="0">
              <a:ea typeface="Arial" charset="0"/>
              <a:cs typeface="Arial" charset="0"/>
            </a:endParaRPr>
          </a:p>
          <a:p>
            <a:pPr>
              <a:spcBef>
                <a:spcPct val="0"/>
              </a:spcBef>
              <a:buFontTx/>
              <a:buNone/>
            </a:pPr>
            <a:r>
              <a:rPr lang="en-US" altLang="en-US" sz="2400" dirty="0" smtClean="0">
                <a:solidFill>
                  <a:srgbClr val="376092"/>
                </a:solidFill>
                <a:cs typeface="Arial" charset="0"/>
              </a:rPr>
              <a:t>Briefly write initial bullet point ideas </a:t>
            </a:r>
            <a:r>
              <a:rPr lang="en-US" altLang="en-US" sz="2400" dirty="0">
                <a:solidFill>
                  <a:srgbClr val="376092"/>
                </a:solidFill>
                <a:cs typeface="Arial" charset="0"/>
              </a:rPr>
              <a:t>in Doodle Box M</a:t>
            </a:r>
            <a:r>
              <a:rPr lang="en-US" altLang="en-US" sz="2400" dirty="0" smtClean="0">
                <a:solidFill>
                  <a:srgbClr val="376092"/>
                </a:solidFill>
                <a:cs typeface="Arial" charset="0"/>
              </a:rPr>
              <a:t> to explain how the divided embryo makes two organisms. What’s the process?</a:t>
            </a:r>
            <a:endParaRPr lang="en-US" altLang="en-US" sz="2400" dirty="0">
              <a:solidFill>
                <a:srgbClr val="376092"/>
              </a:solidFill>
            </a:endParaRPr>
          </a:p>
        </p:txBody>
      </p:sp>
      <p:pic>
        <p:nvPicPr>
          <p:cNvPr id="17" name="Picture 16"/>
          <p:cNvPicPr>
            <a:picLocks noChangeAspect="1"/>
          </p:cNvPicPr>
          <p:nvPr/>
        </p:nvPicPr>
        <p:blipFill rotWithShape="1">
          <a:blip r:embed="rId7" cstate="hqprint">
            <a:extLst>
              <a:ext uri="{28A0092B-C50C-407E-A947-70E740481C1C}">
                <a14:useLocalDpi xmlns:a14="http://schemas.microsoft.com/office/drawing/2010/main" val="0"/>
              </a:ext>
            </a:extLst>
          </a:blip>
          <a:srcRect l="1" r="3984"/>
          <a:stretch/>
        </p:blipFill>
        <p:spPr>
          <a:xfrm rot="17436451" flipH="1">
            <a:off x="7821340" y="367390"/>
            <a:ext cx="1058403" cy="1242482"/>
          </a:xfrm>
          <a:prstGeom prst="rect">
            <a:avLst/>
          </a:prstGeom>
        </p:spPr>
      </p:pic>
    </p:spTree>
    <p:extLst>
      <p:ext uri="{BB962C8B-B14F-4D97-AF65-F5344CB8AC3E}">
        <p14:creationId xmlns:p14="http://schemas.microsoft.com/office/powerpoint/2010/main" val="32021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Identical-fraternal-sperm-egg"/>
          <p:cNvPicPr>
            <a:picLocks noChangeAspect="1" noChangeArrowheads="1"/>
          </p:cNvPicPr>
          <p:nvPr/>
        </p:nvPicPr>
        <p:blipFill rotWithShape="1">
          <a:blip r:embed="rId3">
            <a:extLst>
              <a:ext uri="{28A0092B-C50C-407E-A947-70E740481C1C}">
                <a14:useLocalDpi xmlns:a14="http://schemas.microsoft.com/office/drawing/2010/main" val="0"/>
              </a:ext>
            </a:extLst>
          </a:blip>
          <a:srcRect r="44142" b="10991"/>
          <a:stretch/>
        </p:blipFill>
        <p:spPr bwMode="auto">
          <a:xfrm>
            <a:off x="6063469" y="352509"/>
            <a:ext cx="3054824" cy="2868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609600" y="1510672"/>
            <a:ext cx="5453869" cy="4585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dirty="0" smtClean="0"/>
              <a:t>Interestingly, identical </a:t>
            </a:r>
            <a:r>
              <a:rPr lang="en-US" altLang="en-US" sz="2400" dirty="0"/>
              <a:t>twins can only form if the developing mass of cells divides by a certain stage.</a:t>
            </a:r>
          </a:p>
          <a:p>
            <a:pPr>
              <a:spcBef>
                <a:spcPct val="0"/>
              </a:spcBef>
              <a:buFontTx/>
              <a:buNone/>
            </a:pPr>
            <a:endParaRPr lang="en-US" altLang="en-US" sz="2800" dirty="0"/>
          </a:p>
          <a:p>
            <a:pPr>
              <a:spcBef>
                <a:spcPct val="0"/>
              </a:spcBef>
              <a:buFontTx/>
              <a:buNone/>
            </a:pPr>
            <a:r>
              <a:rPr lang="en-US" altLang="en-US" sz="2800" dirty="0"/>
              <a:t>At some point, it’s too late.</a:t>
            </a:r>
          </a:p>
          <a:p>
            <a:pPr>
              <a:spcBef>
                <a:spcPct val="0"/>
              </a:spcBef>
              <a:buFontTx/>
              <a:buNone/>
            </a:pPr>
            <a:r>
              <a:rPr lang="en-US" altLang="en-US" sz="2800" dirty="0"/>
              <a:t> </a:t>
            </a:r>
            <a:endParaRPr lang="en-US" altLang="en-US" sz="2800" dirty="0">
              <a:ea typeface="Arial" charset="0"/>
              <a:cs typeface="Arial" charset="0"/>
            </a:endParaRPr>
          </a:p>
          <a:p>
            <a:pPr>
              <a:spcBef>
                <a:spcPct val="0"/>
              </a:spcBef>
              <a:buFontTx/>
              <a:buNone/>
            </a:pPr>
            <a:r>
              <a:rPr lang="en-US" altLang="en-US" sz="2400" b="1" dirty="0">
                <a:ea typeface="Arial" charset="0"/>
                <a:cs typeface="Arial" charset="0"/>
              </a:rPr>
              <a:t>You, for example, cannot split into </a:t>
            </a:r>
            <a:r>
              <a:rPr lang="en-US" altLang="en-US" sz="2400" b="1" dirty="0" smtClean="0">
                <a:ea typeface="Arial" charset="0"/>
                <a:cs typeface="Arial" charset="0"/>
              </a:rPr>
              <a:t>twins right here in class!</a:t>
            </a:r>
            <a:endParaRPr lang="en-US" altLang="en-US" sz="2400" b="1" dirty="0">
              <a:ea typeface="Arial" charset="0"/>
              <a:cs typeface="Arial" charset="0"/>
            </a:endParaRPr>
          </a:p>
          <a:p>
            <a:pPr>
              <a:spcBef>
                <a:spcPct val="0"/>
              </a:spcBef>
              <a:buFontTx/>
              <a:buNone/>
            </a:pPr>
            <a:endParaRPr lang="en-US" altLang="en-US" sz="2800" dirty="0">
              <a:ea typeface="Arial" charset="0"/>
              <a:cs typeface="Arial" charset="0"/>
            </a:endParaRPr>
          </a:p>
          <a:p>
            <a:pPr>
              <a:spcBef>
                <a:spcPct val="0"/>
              </a:spcBef>
              <a:buFontTx/>
              <a:buNone/>
            </a:pPr>
            <a:r>
              <a:rPr lang="en-US" altLang="en-US" sz="2800" dirty="0">
                <a:ea typeface="Arial" charset="0"/>
                <a:cs typeface="Arial" charset="0"/>
              </a:rPr>
              <a:t>But when does this change? </a:t>
            </a:r>
            <a:r>
              <a:rPr lang="en-US" altLang="en-US" sz="2400" dirty="0">
                <a:ea typeface="Arial" charset="0"/>
                <a:cs typeface="Arial" charset="0"/>
              </a:rPr>
              <a:t>(When do we lose the ability to twin?)</a:t>
            </a:r>
          </a:p>
        </p:txBody>
      </p:sp>
      <p:cxnSp>
        <p:nvCxnSpPr>
          <p:cNvPr id="12" name="Straight Arrow Connector 11"/>
          <p:cNvCxnSpPr/>
          <p:nvPr/>
        </p:nvCxnSpPr>
        <p:spPr bwMode="auto">
          <a:xfrm>
            <a:off x="7289494" y="2794000"/>
            <a:ext cx="0" cy="588963"/>
          </a:xfrm>
          <a:prstGeom prst="straightConnector1">
            <a:avLst/>
          </a:prstGeom>
          <a:solidFill>
            <a:schemeClr val="accent1"/>
          </a:solidFill>
          <a:ln w="53975" cap="flat" cmpd="sng" algn="ctr">
            <a:solidFill>
              <a:srgbClr val="790D03"/>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Straight Arrow Connector 15"/>
          <p:cNvCxnSpPr/>
          <p:nvPr/>
        </p:nvCxnSpPr>
        <p:spPr bwMode="auto">
          <a:xfrm>
            <a:off x="8051494" y="2814638"/>
            <a:ext cx="0" cy="568325"/>
          </a:xfrm>
          <a:prstGeom prst="straightConnector1">
            <a:avLst/>
          </a:prstGeom>
          <a:solidFill>
            <a:schemeClr val="accent1"/>
          </a:solidFill>
          <a:ln w="53975" cap="flat" cmpd="sng" algn="ctr">
            <a:solidFill>
              <a:srgbClr val="790D03"/>
            </a:solidFill>
            <a:prstDash val="solid"/>
            <a:round/>
            <a:headEnd type="none" w="med" len="med"/>
            <a:tailEnd type="triangl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 name="Title 1"/>
          <p:cNvSpPr>
            <a:spLocks noGrp="1"/>
          </p:cNvSpPr>
          <p:nvPr>
            <p:ph type="title"/>
          </p:nvPr>
        </p:nvSpPr>
        <p:spPr>
          <a:xfrm>
            <a:off x="457200" y="274638"/>
            <a:ext cx="5811398" cy="1143000"/>
          </a:xfrm>
        </p:spPr>
        <p:txBody>
          <a:bodyPr/>
          <a:lstStyle/>
          <a:p>
            <a:r>
              <a:rPr lang="en-US" dirty="0">
                <a:solidFill>
                  <a:srgbClr val="256800"/>
                </a:solidFill>
              </a:rPr>
              <a:t>Focus on Identical Twins</a:t>
            </a:r>
          </a:p>
        </p:txBody>
      </p:sp>
      <p:pic>
        <p:nvPicPr>
          <p:cNvPr id="2050" name="Picture 2" descr="twins gir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3469" y="3492530"/>
            <a:ext cx="2706275" cy="1803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8735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normAutofit/>
          </a:bodyPr>
          <a:lstStyle/>
          <a:p>
            <a:pPr algn="l"/>
            <a:r>
              <a:rPr lang="en-US" altLang="en-US" sz="2800" b="1" dirty="0" smtClean="0"/>
              <a:t>What have we been figuring out?</a:t>
            </a:r>
            <a:endParaRPr lang="en-US" altLang="en-US" sz="2800" b="1" dirty="0"/>
          </a:p>
        </p:txBody>
      </p:sp>
      <p:sp>
        <p:nvSpPr>
          <p:cNvPr id="2" name="Content Placeholder 1"/>
          <p:cNvSpPr>
            <a:spLocks noGrp="1"/>
          </p:cNvSpPr>
          <p:nvPr>
            <p:ph idx="1"/>
          </p:nvPr>
        </p:nvSpPr>
        <p:spPr/>
        <p:txBody>
          <a:bodyPr/>
          <a:lstStyle/>
          <a:p>
            <a:r>
              <a:rPr lang="en-US" dirty="0" smtClean="0"/>
              <a:t>We’ve figured out a lot about how traits are passed down from parents to offspring.</a:t>
            </a:r>
          </a:p>
          <a:p>
            <a:r>
              <a:rPr lang="en-US" dirty="0" smtClean="0"/>
              <a:t>And we’ve made some sense of how the DNA that is actually passed becomes the traits we observe.</a:t>
            </a:r>
          </a:p>
          <a:p>
            <a:endParaRPr lang="en-US" dirty="0"/>
          </a:p>
          <a:p>
            <a:r>
              <a:rPr lang="en-US" dirty="0" smtClean="0"/>
              <a:t>Next we’re going to review our observations of growth and development, keeping in mind these ideas.</a:t>
            </a:r>
            <a:endParaRPr lang="en-US" dirty="0"/>
          </a:p>
        </p:txBody>
      </p:sp>
    </p:spTree>
    <p:extLst>
      <p:ext uri="{BB962C8B-B14F-4D97-AF65-F5344CB8AC3E}">
        <p14:creationId xmlns:p14="http://schemas.microsoft.com/office/powerpoint/2010/main" val="337227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56800"/>
                </a:solidFill>
              </a:rPr>
              <a:t>How long can you split into twins?</a:t>
            </a:r>
            <a:endParaRPr lang="en-US" dirty="0"/>
          </a:p>
        </p:txBody>
      </p:sp>
      <p:sp>
        <p:nvSpPr>
          <p:cNvPr id="3" name="Content Placeholder 2"/>
          <p:cNvSpPr>
            <a:spLocks noGrp="1"/>
          </p:cNvSpPr>
          <p:nvPr>
            <p:ph idx="1"/>
          </p:nvPr>
        </p:nvSpPr>
        <p:spPr>
          <a:xfrm>
            <a:off x="457200" y="1532745"/>
            <a:ext cx="8229600" cy="4525963"/>
          </a:xfrm>
        </p:spPr>
        <p:txBody>
          <a:bodyPr>
            <a:normAutofit lnSpcReduction="10000"/>
          </a:bodyPr>
          <a:lstStyle/>
          <a:p>
            <a:pPr marL="0" indent="0">
              <a:lnSpc>
                <a:spcPct val="110000"/>
              </a:lnSpc>
              <a:spcBef>
                <a:spcPts val="0"/>
              </a:spcBef>
              <a:spcAft>
                <a:spcPts val="2400"/>
              </a:spcAft>
              <a:buNone/>
            </a:pPr>
            <a:r>
              <a:rPr lang="en-US" altLang="en-US" i="1" dirty="0">
                <a:ea typeface="Arial" charset="0"/>
                <a:cs typeface="Arial" charset="0"/>
              </a:rPr>
              <a:t>Turns </a:t>
            </a:r>
            <a:r>
              <a:rPr lang="en-US" altLang="en-US" i="1" dirty="0" smtClean="0">
                <a:ea typeface="Arial" charset="0"/>
                <a:cs typeface="Arial" charset="0"/>
              </a:rPr>
              <a:t>out</a:t>
            </a:r>
            <a:r>
              <a:rPr lang="en-US" altLang="en-US" i="1" dirty="0">
                <a:ea typeface="Arial" charset="0"/>
                <a:cs typeface="Arial" charset="0"/>
              </a:rPr>
              <a:t> </a:t>
            </a:r>
            <a:r>
              <a:rPr lang="en-US" altLang="en-US" i="1" dirty="0" smtClean="0">
                <a:ea typeface="Arial" charset="0"/>
                <a:cs typeface="Arial" charset="0"/>
              </a:rPr>
              <a:t>this </a:t>
            </a:r>
            <a:r>
              <a:rPr lang="en-US" altLang="en-US" i="1" dirty="0">
                <a:ea typeface="Arial" charset="0"/>
                <a:cs typeface="Arial" charset="0"/>
              </a:rPr>
              <a:t>really varies across different kinds of animals. </a:t>
            </a:r>
          </a:p>
          <a:p>
            <a:pPr marL="0" indent="0">
              <a:lnSpc>
                <a:spcPct val="110000"/>
              </a:lnSpc>
              <a:spcBef>
                <a:spcPts val="0"/>
              </a:spcBef>
              <a:spcAft>
                <a:spcPts val="2400"/>
              </a:spcAft>
              <a:buNone/>
            </a:pPr>
            <a:r>
              <a:rPr lang="en-US" altLang="en-US" dirty="0">
                <a:ea typeface="Arial" charset="0"/>
                <a:cs typeface="Arial" charset="0"/>
              </a:rPr>
              <a:t>In humans though, identical twins form if an embryo splits anywhere between the two-cell stage (on day 2) and a much later stage of development as late as day 8. </a:t>
            </a:r>
          </a:p>
          <a:p>
            <a:pPr marL="0" indent="0">
              <a:lnSpc>
                <a:spcPct val="110000"/>
              </a:lnSpc>
              <a:spcBef>
                <a:spcPts val="0"/>
              </a:spcBef>
              <a:spcAft>
                <a:spcPts val="2400"/>
              </a:spcAft>
              <a:buNone/>
            </a:pPr>
            <a:r>
              <a:rPr lang="en-US" altLang="en-US" dirty="0">
                <a:ea typeface="Arial" charset="0"/>
                <a:cs typeface="Arial" charset="0"/>
              </a:rPr>
              <a:t>After that, splitting of the mass </a:t>
            </a:r>
            <a:r>
              <a:rPr lang="en-US" altLang="en-US" i="1" dirty="0">
                <a:ea typeface="Arial" charset="0"/>
                <a:cs typeface="Arial" charset="0"/>
              </a:rPr>
              <a:t>almost</a:t>
            </a:r>
            <a:r>
              <a:rPr lang="en-US" altLang="en-US" dirty="0">
                <a:ea typeface="Arial" charset="0"/>
                <a:cs typeface="Arial" charset="0"/>
              </a:rPr>
              <a:t> always results in an incomplete pregnancy</a:t>
            </a:r>
            <a:r>
              <a:rPr lang="en-US" altLang="en-US" dirty="0" smtClean="0">
                <a:ea typeface="Arial" charset="0"/>
                <a:cs typeface="Arial" charset="0"/>
              </a:rPr>
              <a:t>.</a:t>
            </a:r>
            <a:endParaRPr lang="en-US" altLang="en-US" dirty="0">
              <a:ea typeface="Arial" charset="0"/>
              <a:cs typeface="Arial" charset="0"/>
            </a:endParaRPr>
          </a:p>
        </p:txBody>
      </p:sp>
    </p:spTree>
    <p:extLst>
      <p:ext uri="{BB962C8B-B14F-4D97-AF65-F5344CB8AC3E}">
        <p14:creationId xmlns:p14="http://schemas.microsoft.com/office/powerpoint/2010/main" val="433573000"/>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ile:Placentation.svg"/>
          <p:cNvPicPr>
            <a:picLocks noChangeAspect="1" noChangeArrowheads="1"/>
          </p:cNvPicPr>
          <p:nvPr/>
        </p:nvPicPr>
        <p:blipFill rotWithShape="1">
          <a:blip r:embed="rId3">
            <a:extLst>
              <a:ext uri="{28A0092B-C50C-407E-A947-70E740481C1C}">
                <a14:useLocalDpi xmlns:a14="http://schemas.microsoft.com/office/drawing/2010/main" val="0"/>
              </a:ext>
            </a:extLst>
          </a:blip>
          <a:srcRect t="49737"/>
          <a:stretch/>
        </p:blipFill>
        <p:spPr bwMode="auto">
          <a:xfrm>
            <a:off x="5162507" y="1231942"/>
            <a:ext cx="3136287" cy="2515512"/>
          </a:xfrm>
          <a:prstGeom prst="rect">
            <a:avLst/>
          </a:prstGeom>
          <a:noFill/>
          <a:extLst>
            <a:ext uri="{909E8E84-426E-40DD-AFC4-6F175D3DCCD1}">
              <a14:hiddenFill xmlns:a14="http://schemas.microsoft.com/office/drawing/2010/main">
                <a:solidFill>
                  <a:srgbClr val="FFFFFF"/>
                </a:solidFill>
              </a14:hiddenFill>
            </a:ext>
          </a:extLst>
        </p:spPr>
      </p:pic>
      <p:sp>
        <p:nvSpPr>
          <p:cNvPr id="15" name="Title 1"/>
          <p:cNvSpPr>
            <a:spLocks noGrp="1"/>
          </p:cNvSpPr>
          <p:nvPr>
            <p:ph type="title"/>
          </p:nvPr>
        </p:nvSpPr>
        <p:spPr>
          <a:xfrm>
            <a:off x="457200" y="33338"/>
            <a:ext cx="8229600" cy="1143000"/>
          </a:xfrm>
        </p:spPr>
        <p:txBody>
          <a:bodyPr/>
          <a:lstStyle/>
          <a:p>
            <a:r>
              <a:rPr lang="en-US" dirty="0">
                <a:solidFill>
                  <a:srgbClr val="256800"/>
                </a:solidFill>
              </a:rPr>
              <a:t>How long can you split into twins?</a:t>
            </a:r>
            <a:endParaRPr lang="en-US" dirty="0"/>
          </a:p>
        </p:txBody>
      </p:sp>
      <p:pic>
        <p:nvPicPr>
          <p:cNvPr id="16" name="Picture 2" descr="File:Placentation.svg"/>
          <p:cNvPicPr>
            <a:picLocks noChangeAspect="1" noChangeArrowheads="1"/>
          </p:cNvPicPr>
          <p:nvPr/>
        </p:nvPicPr>
        <p:blipFill rotWithShape="1">
          <a:blip r:embed="rId3">
            <a:extLst>
              <a:ext uri="{28A0092B-C50C-407E-A947-70E740481C1C}">
                <a14:useLocalDpi xmlns:a14="http://schemas.microsoft.com/office/drawing/2010/main" val="0"/>
              </a:ext>
            </a:extLst>
          </a:blip>
          <a:srcRect b="49407"/>
          <a:stretch/>
        </p:blipFill>
        <p:spPr bwMode="auto">
          <a:xfrm>
            <a:off x="781007" y="1231942"/>
            <a:ext cx="3136287" cy="253206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8"/>
          <p:cNvSpPr txBox="1">
            <a:spLocks noChangeArrowheads="1"/>
          </p:cNvSpPr>
          <p:nvPr/>
        </p:nvSpPr>
        <p:spPr bwMode="auto">
          <a:xfrm>
            <a:off x="377449" y="4035508"/>
            <a:ext cx="4191000" cy="1631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pPr>
            <a:r>
              <a:rPr lang="en-US" altLang="en-US" sz="2000" u="sng" dirty="0">
                <a:solidFill>
                  <a:srgbClr val="256800"/>
                </a:solidFill>
              </a:rPr>
              <a:t>Common ways to split – days 2 to 8</a:t>
            </a:r>
            <a:endParaRPr lang="en-US" altLang="ja-JP" sz="2000" u="sng" dirty="0">
              <a:solidFill>
                <a:srgbClr val="256800"/>
              </a:solidFill>
              <a:ea typeface="Arial" charset="0"/>
              <a:cs typeface="Arial" charset="0"/>
            </a:endParaRPr>
          </a:p>
          <a:p>
            <a:pPr marL="342900" indent="-342900">
              <a:spcBef>
                <a:spcPct val="0"/>
              </a:spcBef>
              <a:buFont typeface="Courier New" charset="0"/>
              <a:buChar char="o"/>
            </a:pPr>
            <a:r>
              <a:rPr lang="en-US" altLang="ja-JP" sz="2000" dirty="0">
                <a:ea typeface="Arial" charset="0"/>
                <a:cs typeface="Arial" charset="0"/>
              </a:rPr>
              <a:t>These identical twins have their own amniotic sac.</a:t>
            </a:r>
          </a:p>
          <a:p>
            <a:pPr marL="342900" indent="-342900">
              <a:spcBef>
                <a:spcPct val="0"/>
              </a:spcBef>
              <a:buFont typeface="Courier New" charset="0"/>
              <a:buChar char="o"/>
            </a:pPr>
            <a:r>
              <a:rPr lang="en-US" altLang="en-US" sz="2000" dirty="0">
                <a:ea typeface="Arial" charset="0"/>
                <a:cs typeface="Arial" charset="0"/>
              </a:rPr>
              <a:t>They may or may not share a placenta.</a:t>
            </a:r>
            <a:endParaRPr lang="en-US" altLang="en-US" sz="2400" dirty="0">
              <a:ea typeface="Arial" charset="0"/>
              <a:cs typeface="Arial" charset="0"/>
            </a:endParaRPr>
          </a:p>
        </p:txBody>
      </p:sp>
      <p:sp>
        <p:nvSpPr>
          <p:cNvPr id="19" name="Text Box 8"/>
          <p:cNvSpPr txBox="1">
            <a:spLocks noChangeArrowheads="1"/>
          </p:cNvSpPr>
          <p:nvPr/>
        </p:nvSpPr>
        <p:spPr bwMode="auto">
          <a:xfrm>
            <a:off x="4733549" y="4032416"/>
            <a:ext cx="4191000" cy="2554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None/>
            </a:pPr>
            <a:r>
              <a:rPr lang="en-US" altLang="en-US" sz="2000" u="sng" dirty="0">
                <a:solidFill>
                  <a:srgbClr val="256800"/>
                </a:solidFill>
              </a:rPr>
              <a:t>Rare ways to split – days 8 to 15</a:t>
            </a:r>
            <a:endParaRPr lang="en-US" altLang="ja-JP" sz="2000" u="sng" dirty="0">
              <a:solidFill>
                <a:srgbClr val="256800"/>
              </a:solidFill>
              <a:ea typeface="Arial" charset="0"/>
              <a:cs typeface="Arial" charset="0"/>
            </a:endParaRPr>
          </a:p>
          <a:p>
            <a:pPr marL="342900" indent="-342900">
              <a:spcBef>
                <a:spcPct val="0"/>
              </a:spcBef>
              <a:buFont typeface="Courier New" charset="0"/>
              <a:buChar char="o"/>
            </a:pPr>
            <a:r>
              <a:rPr lang="en-US" altLang="ja-JP" sz="2000" dirty="0">
                <a:ea typeface="Arial" charset="0"/>
                <a:cs typeface="Arial" charset="0"/>
              </a:rPr>
              <a:t>Usually not viable. Around only 1% of all twins who survive to birth have split this late.</a:t>
            </a:r>
          </a:p>
          <a:p>
            <a:pPr marL="342900" indent="-342900">
              <a:spcBef>
                <a:spcPct val="0"/>
              </a:spcBef>
              <a:buFont typeface="Courier New" charset="0"/>
              <a:buChar char="o"/>
            </a:pPr>
            <a:r>
              <a:rPr lang="en-US" altLang="ja-JP" sz="2000" dirty="0">
                <a:ea typeface="Arial" charset="0"/>
                <a:cs typeface="Arial" charset="0"/>
              </a:rPr>
              <a:t>These identical twins share an amniotic sac and placenta.</a:t>
            </a:r>
          </a:p>
          <a:p>
            <a:pPr marL="342900" indent="-342900">
              <a:spcBef>
                <a:spcPct val="0"/>
              </a:spcBef>
              <a:buFont typeface="Courier New" charset="0"/>
              <a:buChar char="o"/>
            </a:pPr>
            <a:r>
              <a:rPr lang="en-US" altLang="en-US" sz="2000" dirty="0">
                <a:ea typeface="Arial" charset="0"/>
                <a:cs typeface="Arial" charset="0"/>
              </a:rPr>
              <a:t>They may share more if the embryo divides after day 13.</a:t>
            </a:r>
            <a:endParaRPr lang="en-US" altLang="en-US" sz="2400" dirty="0">
              <a:ea typeface="Arial" charset="0"/>
              <a:cs typeface="Arial" charset="0"/>
            </a:endParaRPr>
          </a:p>
        </p:txBody>
      </p:sp>
    </p:spTree>
    <p:extLst>
      <p:ext uri="{BB962C8B-B14F-4D97-AF65-F5344CB8AC3E}">
        <p14:creationId xmlns:p14="http://schemas.microsoft.com/office/powerpoint/2010/main" val="8677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0040" y="0"/>
            <a:ext cx="8229600" cy="1143000"/>
          </a:xfrm>
        </p:spPr>
        <p:txBody>
          <a:bodyPr/>
          <a:lstStyle/>
          <a:p>
            <a:r>
              <a:rPr lang="en-US" dirty="0" smtClean="0"/>
              <a:t>Cell Fate = “Determination”</a:t>
            </a:r>
            <a:endParaRPr lang="en-US" dirty="0"/>
          </a:p>
        </p:txBody>
      </p:sp>
      <p:sp>
        <p:nvSpPr>
          <p:cNvPr id="3" name="Content Placeholder 2"/>
          <p:cNvSpPr>
            <a:spLocks noGrp="1"/>
          </p:cNvSpPr>
          <p:nvPr>
            <p:ph idx="1"/>
          </p:nvPr>
        </p:nvSpPr>
        <p:spPr>
          <a:xfrm>
            <a:off x="538681" y="1274276"/>
            <a:ext cx="8188860" cy="1477978"/>
          </a:xfrm>
        </p:spPr>
        <p:txBody>
          <a:bodyPr>
            <a:normAutofit fontScale="92500" lnSpcReduction="20000"/>
          </a:bodyPr>
          <a:lstStyle/>
          <a:p>
            <a:pPr marL="0" marR="0" lvl="0" indent="0" defTabSz="914400" eaLnBrk="1" fontAlgn="auto" latinLnBrk="0" hangingPunct="1">
              <a:lnSpc>
                <a:spcPct val="120000"/>
              </a:lnSpc>
              <a:spcBef>
                <a:spcPts val="0"/>
              </a:spcBef>
              <a:spcAft>
                <a:spcPts val="0"/>
              </a:spcAft>
              <a:buClrTx/>
              <a:buSzTx/>
              <a:buFontTx/>
              <a:buNone/>
              <a:tabLst/>
              <a:defRPr/>
            </a:pPr>
            <a:r>
              <a:rPr lang="en-US" sz="3000" dirty="0" smtClean="0">
                <a:latin typeface="Arial" panose="020B0604020202020204" pitchFamily="34" charset="0"/>
                <a:ea typeface="Arial" charset="0"/>
                <a:cs typeface="Arial" panose="020B0604020202020204" pitchFamily="34" charset="0"/>
              </a:rPr>
              <a:t>So why can’t the later stage (older) embryos split in two and be viable? </a:t>
            </a:r>
          </a:p>
          <a:p>
            <a:pPr marL="0" marR="0" lvl="0" indent="0" defTabSz="914400" eaLnBrk="1" fontAlgn="auto" latinLnBrk="0" hangingPunct="1">
              <a:lnSpc>
                <a:spcPct val="120000"/>
              </a:lnSpc>
              <a:spcBef>
                <a:spcPts val="0"/>
              </a:spcBef>
              <a:spcAft>
                <a:spcPts val="0"/>
              </a:spcAft>
              <a:buClrTx/>
              <a:buSzTx/>
              <a:buFontTx/>
              <a:buNone/>
              <a:tabLst/>
              <a:defRPr/>
            </a:pPr>
            <a:endParaRPr lang="en-US" sz="3000" dirty="0">
              <a:latin typeface="Arial" panose="020B0604020202020204" pitchFamily="34" charset="0"/>
              <a:ea typeface="Arial" charset="0"/>
              <a:cs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tabLst/>
              <a:defRPr/>
            </a:pPr>
            <a:r>
              <a:rPr lang="en-US" sz="3000" dirty="0" smtClean="0">
                <a:latin typeface="Arial" panose="020B0604020202020204" pitchFamily="34" charset="0"/>
                <a:ea typeface="Arial" charset="0"/>
                <a:cs typeface="Arial" panose="020B0604020202020204" pitchFamily="34" charset="0"/>
              </a:rPr>
              <a:t>Turns </a:t>
            </a:r>
            <a:r>
              <a:rPr lang="en-US" sz="3000" dirty="0">
                <a:latin typeface="Arial" panose="020B0604020202020204" pitchFamily="34" charset="0"/>
                <a:ea typeface="Arial" charset="0"/>
                <a:cs typeface="Arial" panose="020B0604020202020204" pitchFamily="34" charset="0"/>
              </a:rPr>
              <a:t>out, the </a:t>
            </a:r>
            <a:r>
              <a:rPr lang="en-US" sz="3000" dirty="0" smtClean="0">
                <a:latin typeface="Arial" panose="020B0604020202020204" pitchFamily="34" charset="0"/>
                <a:ea typeface="Arial" charset="0"/>
                <a:cs typeface="Arial" panose="020B0604020202020204" pitchFamily="34" charset="0"/>
              </a:rPr>
              <a:t>“fate” </a:t>
            </a:r>
            <a:r>
              <a:rPr lang="en-US" sz="3000" dirty="0">
                <a:latin typeface="Arial" panose="020B0604020202020204" pitchFamily="34" charset="0"/>
                <a:ea typeface="Arial" charset="0"/>
                <a:cs typeface="Arial" panose="020B0604020202020204" pitchFamily="34" charset="0"/>
              </a:rPr>
              <a:t>of </a:t>
            </a:r>
            <a:r>
              <a:rPr lang="en-US" sz="3000" dirty="0" smtClean="0">
                <a:latin typeface="Arial" panose="020B0604020202020204" pitchFamily="34" charset="0"/>
                <a:ea typeface="Arial" charset="0"/>
                <a:cs typeface="Arial" panose="020B0604020202020204" pitchFamily="34" charset="0"/>
              </a:rPr>
              <a:t>most </a:t>
            </a:r>
            <a:r>
              <a:rPr lang="en-US" sz="3000" dirty="0">
                <a:latin typeface="Arial" panose="020B0604020202020204" pitchFamily="34" charset="0"/>
                <a:ea typeface="Arial" charset="0"/>
                <a:cs typeface="Arial" panose="020B0604020202020204" pitchFamily="34" charset="0"/>
              </a:rPr>
              <a:t>cells is already “</a:t>
            </a:r>
            <a:r>
              <a:rPr lang="en-US" sz="3000" u="sng" dirty="0">
                <a:latin typeface="Arial" panose="020B0604020202020204" pitchFamily="34" charset="0"/>
                <a:ea typeface="Arial" charset="0"/>
                <a:cs typeface="Arial" panose="020B0604020202020204" pitchFamily="34" charset="0"/>
              </a:rPr>
              <a:t>determined</a:t>
            </a:r>
            <a:r>
              <a:rPr lang="en-US" sz="3000" dirty="0" smtClean="0">
                <a:latin typeface="Arial" panose="020B0604020202020204" pitchFamily="34" charset="0"/>
                <a:ea typeface="Arial" charset="0"/>
                <a:cs typeface="Arial" panose="020B0604020202020204" pitchFamily="34" charset="0"/>
              </a:rPr>
              <a:t>” at some point. </a:t>
            </a:r>
            <a:endParaRPr lang="en-US" sz="3000" dirty="0">
              <a:latin typeface="Arial" panose="020B0604020202020204" pitchFamily="34" charset="0"/>
              <a:ea typeface="Arial" charset="0"/>
              <a:cs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tabLst/>
              <a:defRPr/>
            </a:pPr>
            <a:endParaRPr lang="en-US" sz="3500" dirty="0" smtClean="0">
              <a:latin typeface="Arial" panose="020B0604020202020204" pitchFamily="34" charset="0"/>
              <a:ea typeface="Arial" charset="0"/>
              <a:cs typeface="Arial" panose="020B0604020202020204" pitchFamily="34" charset="0"/>
            </a:endParaRPr>
          </a:p>
          <a:p>
            <a:pPr marL="0" marR="0" lvl="0" indent="0" defTabSz="914400" eaLnBrk="1" fontAlgn="auto" latinLnBrk="0" hangingPunct="1">
              <a:lnSpc>
                <a:spcPct val="120000"/>
              </a:lnSpc>
              <a:spcBef>
                <a:spcPts val="0"/>
              </a:spcBef>
              <a:spcAft>
                <a:spcPts val="0"/>
              </a:spcAft>
              <a:buClrTx/>
              <a:buSzTx/>
              <a:buFontTx/>
              <a:buNone/>
              <a:tabLst/>
              <a:defRPr/>
            </a:pPr>
            <a:r>
              <a:rPr lang="en-US" sz="3500" dirty="0">
                <a:latin typeface="Arial" panose="020B0604020202020204" pitchFamily="34" charset="0"/>
                <a:ea typeface="Arial" charset="0"/>
                <a:cs typeface="Arial" panose="020B0604020202020204" pitchFamily="34" charset="0"/>
              </a:rPr>
              <a:t/>
            </a:r>
            <a:br>
              <a:rPr lang="en-US" sz="3500" dirty="0">
                <a:latin typeface="Arial" panose="020B0604020202020204" pitchFamily="34" charset="0"/>
                <a:ea typeface="Arial" charset="0"/>
                <a:cs typeface="Arial" panose="020B0604020202020204" pitchFamily="34" charset="0"/>
              </a:rPr>
            </a:br>
            <a:endParaRPr lang="en-US" sz="3600" i="1" dirty="0">
              <a:latin typeface="Arial" charset="0"/>
              <a:ea typeface="Arial" charset="0"/>
              <a:cs typeface="Arial" charset="0"/>
            </a:endParaRPr>
          </a:p>
        </p:txBody>
      </p:sp>
      <p:pic>
        <p:nvPicPr>
          <p:cNvPr id="6" name="Picture 2" descr="File:Placentation.svg"/>
          <p:cNvPicPr>
            <a:picLocks noChangeAspect="1" noChangeArrowheads="1"/>
          </p:cNvPicPr>
          <p:nvPr/>
        </p:nvPicPr>
        <p:blipFill rotWithShape="1">
          <a:blip r:embed="rId3">
            <a:extLst>
              <a:ext uri="{28A0092B-C50C-407E-A947-70E740481C1C}">
                <a14:useLocalDpi xmlns:a14="http://schemas.microsoft.com/office/drawing/2010/main" val="0"/>
              </a:ext>
            </a:extLst>
          </a:blip>
          <a:srcRect b="75489"/>
          <a:stretch/>
        </p:blipFill>
        <p:spPr bwMode="auto">
          <a:xfrm>
            <a:off x="886563" y="3741147"/>
            <a:ext cx="3957971" cy="1548143"/>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Connector 6"/>
          <p:cNvCxnSpPr/>
          <p:nvPr/>
        </p:nvCxnSpPr>
        <p:spPr>
          <a:xfrm>
            <a:off x="1479565" y="3741147"/>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563508" y="3741147"/>
            <a:ext cx="2679825" cy="1754326"/>
          </a:xfrm>
          <a:prstGeom prst="rect">
            <a:avLst/>
          </a:prstGeom>
          <a:noFill/>
        </p:spPr>
        <p:txBody>
          <a:bodyPr wrap="square" rtlCol="0">
            <a:spAutoFit/>
          </a:bodyPr>
          <a:lstStyle/>
          <a:p>
            <a:r>
              <a:rPr lang="en-US" dirty="0" smtClean="0">
                <a:latin typeface="Arial" panose="020B0604020202020204" pitchFamily="34" charset="0"/>
                <a:ea typeface="Arial" charset="0"/>
                <a:cs typeface="Arial" panose="020B0604020202020204" pitchFamily="34" charset="0"/>
              </a:rPr>
              <a:t>Early stages of the developing human can divide and lead to each half creating a whole, healthy human being.</a:t>
            </a:r>
            <a:endParaRPr lang="en-US" dirty="0">
              <a:latin typeface="Arial" panose="020B0604020202020204" pitchFamily="34" charset="0"/>
              <a:ea typeface="Arial" charset="0"/>
              <a:cs typeface="Arial" panose="020B0604020202020204" pitchFamily="34" charset="0"/>
            </a:endParaRPr>
          </a:p>
          <a:p>
            <a:endParaRPr lang="en-US" dirty="0"/>
          </a:p>
        </p:txBody>
      </p:sp>
      <p:sp>
        <p:nvSpPr>
          <p:cNvPr id="12" name="TextBox 11"/>
          <p:cNvSpPr txBox="1"/>
          <p:nvPr/>
        </p:nvSpPr>
        <p:spPr>
          <a:xfrm>
            <a:off x="697042" y="5495473"/>
            <a:ext cx="7962598" cy="769441"/>
          </a:xfrm>
          <a:prstGeom prst="rect">
            <a:avLst/>
          </a:prstGeom>
          <a:noFill/>
        </p:spPr>
        <p:txBody>
          <a:bodyPr wrap="square" rtlCol="0">
            <a:spAutoFit/>
          </a:bodyPr>
          <a:lstStyle/>
          <a:p>
            <a:r>
              <a:rPr lang="en-US" sz="2400" dirty="0" smtClean="0">
                <a:solidFill>
                  <a:srgbClr val="C00000"/>
                </a:solidFill>
              </a:rPr>
              <a:t>EARLY STAGE EMBRYOS </a:t>
            </a:r>
            <a:r>
              <a:rPr lang="en-US" sz="2400" u="sng" dirty="0" smtClean="0">
                <a:solidFill>
                  <a:srgbClr val="C00000"/>
                </a:solidFill>
              </a:rPr>
              <a:t>can</a:t>
            </a:r>
            <a:r>
              <a:rPr lang="en-US" sz="2400" dirty="0" smtClean="0">
                <a:solidFill>
                  <a:srgbClr val="C00000"/>
                </a:solidFill>
              </a:rPr>
              <a:t> DIVIDE – </a:t>
            </a:r>
            <a:r>
              <a:rPr lang="en-US" sz="2000" dirty="0" smtClean="0">
                <a:solidFill>
                  <a:srgbClr val="C00000"/>
                </a:solidFill>
              </a:rPr>
              <a:t>the clumps of cells on each side of the red line can separately make a complete, healthy baby.</a:t>
            </a:r>
            <a:endParaRPr lang="en-US" sz="2000" dirty="0">
              <a:solidFill>
                <a:srgbClr val="C00000"/>
              </a:solidFill>
            </a:endParaRPr>
          </a:p>
        </p:txBody>
      </p:sp>
    </p:spTree>
    <p:extLst>
      <p:ext uri="{BB962C8B-B14F-4D97-AF65-F5344CB8AC3E}">
        <p14:creationId xmlns:p14="http://schemas.microsoft.com/office/powerpoint/2010/main" val="363906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p:bldP spid="12"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4682" y="2578563"/>
            <a:ext cx="2798064" cy="2048256"/>
          </a:xfrm>
          <a:prstGeom prst="rect">
            <a:avLst/>
          </a:prstGeom>
        </p:spPr>
      </p:pic>
      <p:sp>
        <p:nvSpPr>
          <p:cNvPr id="2" name="Title 1"/>
          <p:cNvSpPr>
            <a:spLocks noGrp="1"/>
          </p:cNvSpPr>
          <p:nvPr>
            <p:ph type="title"/>
          </p:nvPr>
        </p:nvSpPr>
        <p:spPr>
          <a:xfrm>
            <a:off x="430040" y="0"/>
            <a:ext cx="8229600" cy="1143000"/>
          </a:xfrm>
        </p:spPr>
        <p:txBody>
          <a:bodyPr/>
          <a:lstStyle/>
          <a:p>
            <a:r>
              <a:rPr lang="en-US" dirty="0" smtClean="0"/>
              <a:t>Cell Fate = “Determination”</a:t>
            </a:r>
            <a:endParaRPr lang="en-US" dirty="0"/>
          </a:p>
        </p:txBody>
      </p:sp>
      <p:cxnSp>
        <p:nvCxnSpPr>
          <p:cNvPr id="7" name="Straight Connector 6"/>
          <p:cNvCxnSpPr/>
          <p:nvPr/>
        </p:nvCxnSpPr>
        <p:spPr>
          <a:xfrm>
            <a:off x="1441185" y="1901507"/>
            <a:ext cx="0" cy="3135313"/>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grpSp>
        <p:nvGrpSpPr>
          <p:cNvPr id="37" name="Group 36"/>
          <p:cNvGrpSpPr/>
          <p:nvPr/>
        </p:nvGrpSpPr>
        <p:grpSpPr>
          <a:xfrm>
            <a:off x="3575706" y="2482683"/>
            <a:ext cx="1562406" cy="1217496"/>
            <a:chOff x="3548865" y="2515850"/>
            <a:chExt cx="1967475" cy="1533144"/>
          </a:xfrm>
        </p:grpSpPr>
        <p:pic>
          <p:nvPicPr>
            <p:cNvPr id="12" name="Picture 1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48865" y="2515850"/>
              <a:ext cx="1066800" cy="1517904"/>
            </a:xfrm>
            <a:prstGeom prst="rect">
              <a:avLst/>
            </a:prstGeom>
          </p:spPr>
        </p:pic>
        <p:pic>
          <p:nvPicPr>
            <p:cNvPr id="15" name="Picture 14"/>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49540" y="2531090"/>
              <a:ext cx="1066800" cy="1517904"/>
            </a:xfrm>
            <a:prstGeom prst="rect">
              <a:avLst/>
            </a:prstGeom>
          </p:spPr>
        </p:pic>
      </p:grpSp>
      <p:sp>
        <p:nvSpPr>
          <p:cNvPr id="4" name="&quot;No&quot; Symbol 3"/>
          <p:cNvSpPr/>
          <p:nvPr/>
        </p:nvSpPr>
        <p:spPr>
          <a:xfrm>
            <a:off x="3225136" y="1995397"/>
            <a:ext cx="2053598" cy="2053598"/>
          </a:xfrm>
          <a:prstGeom prst="noSmoking">
            <a:avLst>
              <a:gd name="adj" fmla="val 3100"/>
            </a:avLst>
          </a:prstGeom>
          <a:solidFill>
            <a:schemeClr val="accent2"/>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266451" y="4639876"/>
            <a:ext cx="819640" cy="461665"/>
          </a:xfrm>
          <a:prstGeom prst="rect">
            <a:avLst/>
          </a:prstGeom>
          <a:noFill/>
        </p:spPr>
        <p:txBody>
          <a:bodyPr wrap="square" rtlCol="0">
            <a:spAutoFit/>
          </a:bodyPr>
          <a:lstStyle/>
          <a:p>
            <a:r>
              <a:rPr lang="en-US" sz="2400" dirty="0" smtClean="0"/>
              <a:t>LEFT</a:t>
            </a:r>
            <a:endParaRPr lang="en-US" sz="2400" dirty="0"/>
          </a:p>
        </p:txBody>
      </p:sp>
      <p:sp>
        <p:nvSpPr>
          <p:cNvPr id="24" name="TextBox 23"/>
          <p:cNvSpPr txBox="1"/>
          <p:nvPr/>
        </p:nvSpPr>
        <p:spPr>
          <a:xfrm>
            <a:off x="1876478" y="4646456"/>
            <a:ext cx="989204" cy="461665"/>
          </a:xfrm>
          <a:prstGeom prst="rect">
            <a:avLst/>
          </a:prstGeom>
          <a:noFill/>
        </p:spPr>
        <p:txBody>
          <a:bodyPr wrap="square" rtlCol="0">
            <a:spAutoFit/>
          </a:bodyPr>
          <a:lstStyle/>
          <a:p>
            <a:r>
              <a:rPr lang="en-US" sz="2400" dirty="0" smtClean="0"/>
              <a:t>RIGHT</a:t>
            </a:r>
            <a:endParaRPr lang="en-US" sz="2400" dirty="0"/>
          </a:p>
        </p:txBody>
      </p:sp>
      <p:grpSp>
        <p:nvGrpSpPr>
          <p:cNvPr id="3" name="Group 2"/>
          <p:cNvGrpSpPr/>
          <p:nvPr/>
        </p:nvGrpSpPr>
        <p:grpSpPr>
          <a:xfrm>
            <a:off x="0" y="2171447"/>
            <a:ext cx="9144000" cy="5090236"/>
            <a:chOff x="0" y="2171447"/>
            <a:chExt cx="9144000" cy="5090236"/>
          </a:xfrm>
        </p:grpSpPr>
        <p:sp>
          <p:nvSpPr>
            <p:cNvPr id="38" name="Rectangle 37"/>
            <p:cNvSpPr/>
            <p:nvPr/>
          </p:nvSpPr>
          <p:spPr>
            <a:xfrm>
              <a:off x="0" y="5433065"/>
              <a:ext cx="9144000" cy="1424935"/>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ectangle 39"/>
            <p:cNvSpPr/>
            <p:nvPr/>
          </p:nvSpPr>
          <p:spPr>
            <a:xfrm>
              <a:off x="3003792" y="4210750"/>
              <a:ext cx="6140208" cy="1424935"/>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p:cNvSpPr/>
            <p:nvPr/>
          </p:nvSpPr>
          <p:spPr>
            <a:xfrm>
              <a:off x="5538303" y="2171447"/>
              <a:ext cx="3605697" cy="2061497"/>
            </a:xfrm>
            <a:prstGeom prst="rect">
              <a:avLst/>
            </a:prstGeom>
            <a:solidFill>
              <a:schemeClr val="tx2">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8683"/>
            <a:stretch/>
          </p:blipFill>
          <p:spPr>
            <a:xfrm>
              <a:off x="4778338" y="4203071"/>
              <a:ext cx="547455" cy="1517904"/>
            </a:xfrm>
            <a:prstGeom prst="rect">
              <a:avLst/>
            </a:prstGeom>
          </p:spPr>
        </p:pic>
        <p:pic>
          <p:nvPicPr>
            <p:cNvPr id="18" name="Picture 17"/>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52174"/>
            <a:stretch/>
          </p:blipFill>
          <p:spPr>
            <a:xfrm>
              <a:off x="3477741" y="4175363"/>
              <a:ext cx="510210" cy="1517904"/>
            </a:xfrm>
            <a:prstGeom prst="rect">
              <a:avLst/>
            </a:prstGeom>
          </p:spPr>
        </p:pic>
        <p:sp>
          <p:nvSpPr>
            <p:cNvPr id="16" name="Cross 15"/>
            <p:cNvSpPr/>
            <p:nvPr/>
          </p:nvSpPr>
          <p:spPr>
            <a:xfrm>
              <a:off x="4124234" y="4667615"/>
              <a:ext cx="545056" cy="533400"/>
            </a:xfrm>
            <a:prstGeom prst="plus">
              <a:avLst>
                <a:gd name="adj" fmla="val 42143"/>
              </a:avLst>
            </a:prstGeom>
            <a:solidFill>
              <a:srgbClr val="0070C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TextBox 28"/>
            <p:cNvSpPr txBox="1"/>
            <p:nvPr/>
          </p:nvSpPr>
          <p:spPr>
            <a:xfrm>
              <a:off x="3197754" y="5732719"/>
              <a:ext cx="1097598" cy="830997"/>
            </a:xfrm>
            <a:prstGeom prst="rect">
              <a:avLst/>
            </a:prstGeom>
            <a:noFill/>
          </p:spPr>
          <p:txBody>
            <a:bodyPr wrap="square" rtlCol="0">
              <a:spAutoFit/>
            </a:bodyPr>
            <a:lstStyle/>
            <a:p>
              <a:pPr algn="ctr"/>
              <a:r>
                <a:rPr lang="en-US" sz="2400" dirty="0" smtClean="0"/>
                <a:t>LEFT</a:t>
              </a:r>
            </a:p>
            <a:p>
              <a:pPr algn="ctr"/>
              <a:r>
                <a:rPr lang="en-US" sz="2400" dirty="0" smtClean="0"/>
                <a:t>“HALF”</a:t>
              </a:r>
              <a:endParaRPr lang="en-US" sz="2400" dirty="0"/>
            </a:p>
          </p:txBody>
        </p:sp>
        <p:sp>
          <p:nvSpPr>
            <p:cNvPr id="30" name="TextBox 29"/>
            <p:cNvSpPr txBox="1"/>
            <p:nvPr/>
          </p:nvSpPr>
          <p:spPr>
            <a:xfrm>
              <a:off x="4447565" y="5739299"/>
              <a:ext cx="1195312" cy="830997"/>
            </a:xfrm>
            <a:prstGeom prst="rect">
              <a:avLst/>
            </a:prstGeom>
            <a:noFill/>
          </p:spPr>
          <p:txBody>
            <a:bodyPr wrap="square" rtlCol="0">
              <a:spAutoFit/>
            </a:bodyPr>
            <a:lstStyle/>
            <a:p>
              <a:pPr algn="ctr"/>
              <a:r>
                <a:rPr lang="en-US" sz="2400" dirty="0" smtClean="0"/>
                <a:t>RIGHT</a:t>
              </a:r>
            </a:p>
            <a:p>
              <a:pPr algn="ctr"/>
              <a:r>
                <a:rPr lang="en-US" sz="2400" dirty="0"/>
                <a:t>“HALF</a:t>
              </a:r>
              <a:r>
                <a:rPr lang="en-US" sz="2400" dirty="0" smtClean="0"/>
                <a:t>”</a:t>
              </a:r>
              <a:endParaRPr lang="en-US" sz="2400" dirty="0"/>
            </a:p>
          </p:txBody>
        </p:sp>
        <p:sp>
          <p:nvSpPr>
            <p:cNvPr id="31" name="TextBox 30"/>
            <p:cNvSpPr txBox="1"/>
            <p:nvPr/>
          </p:nvSpPr>
          <p:spPr>
            <a:xfrm>
              <a:off x="6037740" y="2275703"/>
              <a:ext cx="3040040" cy="4985980"/>
            </a:xfrm>
            <a:prstGeom prst="rect">
              <a:avLst/>
            </a:prstGeom>
            <a:noFill/>
          </p:spPr>
          <p:txBody>
            <a:bodyPr wrap="square" rtlCol="0">
              <a:spAutoFit/>
            </a:bodyPr>
            <a:lstStyle/>
            <a:p>
              <a:pPr>
                <a:spcAft>
                  <a:spcPts val="1200"/>
                </a:spcAft>
              </a:pPr>
              <a:r>
                <a:rPr lang="en-US" sz="2400" dirty="0" smtClean="0">
                  <a:latin typeface="Arial" panose="020B0604020202020204" pitchFamily="34" charset="0"/>
                  <a:ea typeface="Arial" charset="0"/>
                  <a:cs typeface="Arial" panose="020B0604020202020204" pitchFamily="34" charset="0"/>
                </a:rPr>
                <a:t>Neither half is going to be viable on it’s own!</a:t>
              </a:r>
            </a:p>
            <a:p>
              <a:pPr>
                <a:spcAft>
                  <a:spcPts val="1200"/>
                </a:spcAft>
              </a:pPr>
              <a:r>
                <a:rPr lang="en-US" sz="2400" b="1" dirty="0" smtClean="0">
                  <a:latin typeface="Arial" panose="020B0604020202020204" pitchFamily="34" charset="0"/>
                  <a:ea typeface="Arial" charset="0"/>
                  <a:cs typeface="Arial" panose="020B0604020202020204" pitchFamily="34" charset="0"/>
                </a:rPr>
                <a:t>The starting cells of each half after the split have already chosen their “</a:t>
              </a:r>
              <a:r>
                <a:rPr lang="en-US" sz="2400" b="1" u="sng" dirty="0" smtClean="0">
                  <a:latin typeface="Arial" panose="020B0604020202020204" pitchFamily="34" charset="0"/>
                  <a:ea typeface="Arial" charset="0"/>
                  <a:cs typeface="Arial" panose="020B0604020202020204" pitchFamily="34" charset="0"/>
                </a:rPr>
                <a:t>fate</a:t>
              </a:r>
              <a:r>
                <a:rPr lang="en-US" sz="2400" b="1" dirty="0" smtClean="0">
                  <a:latin typeface="Arial" panose="020B0604020202020204" pitchFamily="34" charset="0"/>
                  <a:ea typeface="Arial" charset="0"/>
                  <a:cs typeface="Arial" panose="020B0604020202020204" pitchFamily="34" charset="0"/>
                </a:rPr>
                <a:t>”. </a:t>
              </a:r>
            </a:p>
            <a:p>
              <a:pPr>
                <a:spcAft>
                  <a:spcPts val="1200"/>
                </a:spcAft>
              </a:pPr>
              <a:r>
                <a:rPr lang="en-US" sz="2400" u="sng" dirty="0" smtClean="0">
                  <a:latin typeface="Arial" panose="020B0604020202020204" pitchFamily="34" charset="0"/>
                  <a:ea typeface="Arial" charset="0"/>
                  <a:cs typeface="Arial" panose="020B0604020202020204" pitchFamily="34" charset="0"/>
                </a:rPr>
                <a:t>And</a:t>
              </a:r>
              <a:r>
                <a:rPr lang="en-US" sz="2400" dirty="0" smtClean="0">
                  <a:latin typeface="Arial" panose="020B0604020202020204" pitchFamily="34" charset="0"/>
                  <a:ea typeface="Arial" charset="0"/>
                  <a:cs typeface="Arial" panose="020B0604020202020204" pitchFamily="34" charset="0"/>
                </a:rPr>
                <a:t> there’s no way to go back to their full potential.</a:t>
              </a:r>
              <a:endParaRPr lang="en-US" sz="2400" dirty="0">
                <a:latin typeface="Arial" panose="020B0604020202020204" pitchFamily="34" charset="0"/>
                <a:ea typeface="Arial" charset="0"/>
                <a:cs typeface="Arial" panose="020B0604020202020204" pitchFamily="34" charset="0"/>
              </a:endParaRPr>
            </a:p>
            <a:p>
              <a:endParaRPr lang="en-US" sz="2400" dirty="0"/>
            </a:p>
          </p:txBody>
        </p:sp>
      </p:grpSp>
      <p:sp>
        <p:nvSpPr>
          <p:cNvPr id="32" name="TextBox 31"/>
          <p:cNvSpPr txBox="1"/>
          <p:nvPr/>
        </p:nvSpPr>
        <p:spPr>
          <a:xfrm>
            <a:off x="401081" y="1058965"/>
            <a:ext cx="4912932" cy="830997"/>
          </a:xfrm>
          <a:prstGeom prst="rect">
            <a:avLst/>
          </a:prstGeom>
          <a:noFill/>
        </p:spPr>
        <p:txBody>
          <a:bodyPr wrap="square" rtlCol="0">
            <a:spAutoFit/>
          </a:bodyPr>
          <a:lstStyle/>
          <a:p>
            <a:r>
              <a:rPr lang="en-US" sz="2400" dirty="0" smtClean="0">
                <a:solidFill>
                  <a:srgbClr val="C00000"/>
                </a:solidFill>
              </a:rPr>
              <a:t>LATE STAGE EMBRYOS </a:t>
            </a:r>
            <a:r>
              <a:rPr lang="en-US" sz="2400" u="sng" dirty="0" smtClean="0">
                <a:solidFill>
                  <a:srgbClr val="C00000"/>
                </a:solidFill>
              </a:rPr>
              <a:t>cannot</a:t>
            </a:r>
            <a:r>
              <a:rPr lang="en-US" sz="2400" dirty="0" smtClean="0">
                <a:solidFill>
                  <a:srgbClr val="C00000"/>
                </a:solidFill>
              </a:rPr>
              <a:t> DIVIDE and produce healthy babies… WHY?</a:t>
            </a:r>
            <a:endParaRPr lang="en-US" sz="2400" dirty="0">
              <a:solidFill>
                <a:srgbClr val="C00000"/>
              </a:solidFill>
            </a:endParaRPr>
          </a:p>
        </p:txBody>
      </p:sp>
      <p:sp>
        <p:nvSpPr>
          <p:cNvPr id="33" name="TextBox 32"/>
          <p:cNvSpPr txBox="1"/>
          <p:nvPr/>
        </p:nvSpPr>
        <p:spPr>
          <a:xfrm>
            <a:off x="5556803" y="1291085"/>
            <a:ext cx="3409479" cy="1107996"/>
          </a:xfrm>
          <a:prstGeom prst="rect">
            <a:avLst/>
          </a:prstGeom>
          <a:noFill/>
        </p:spPr>
        <p:txBody>
          <a:bodyPr wrap="square" rtlCol="0">
            <a:spAutoFit/>
          </a:bodyPr>
          <a:lstStyle/>
          <a:p>
            <a:r>
              <a:rPr lang="en-US" sz="2400" dirty="0" smtClean="0">
                <a:latin typeface="Arial" panose="020B0604020202020204" pitchFamily="34" charset="0"/>
                <a:ea typeface="Arial" charset="0"/>
                <a:cs typeface="Arial" panose="020B0604020202020204" pitchFamily="34" charset="0"/>
              </a:rPr>
              <a:t>This does </a:t>
            </a:r>
            <a:r>
              <a:rPr lang="en-US" sz="2400" u="sng" dirty="0" smtClean="0">
                <a:latin typeface="Arial" panose="020B0604020202020204" pitchFamily="34" charset="0"/>
                <a:ea typeface="Arial" charset="0"/>
                <a:cs typeface="Arial" panose="020B0604020202020204" pitchFamily="34" charset="0"/>
              </a:rPr>
              <a:t>not</a:t>
            </a:r>
            <a:r>
              <a:rPr lang="en-US" sz="2400" dirty="0" smtClean="0">
                <a:latin typeface="Arial" panose="020B0604020202020204" pitchFamily="34" charset="0"/>
                <a:ea typeface="Arial" charset="0"/>
                <a:cs typeface="Arial" panose="020B0604020202020204" pitchFamily="34" charset="0"/>
              </a:rPr>
              <a:t> happen– no twinning.</a:t>
            </a:r>
            <a:endParaRPr lang="en-US" sz="2400" dirty="0">
              <a:latin typeface="Arial" panose="020B0604020202020204" pitchFamily="34" charset="0"/>
              <a:ea typeface="Arial" charset="0"/>
              <a:cs typeface="Arial" panose="020B0604020202020204" pitchFamily="34" charset="0"/>
            </a:endParaRPr>
          </a:p>
          <a:p>
            <a:endParaRPr lang="en-US" dirty="0"/>
          </a:p>
        </p:txBody>
      </p:sp>
      <p:sp>
        <p:nvSpPr>
          <p:cNvPr id="34" name="TextBox 33"/>
          <p:cNvSpPr txBox="1"/>
          <p:nvPr/>
        </p:nvSpPr>
        <p:spPr>
          <a:xfrm>
            <a:off x="195218" y="5814703"/>
            <a:ext cx="3409479" cy="738664"/>
          </a:xfrm>
          <a:prstGeom prst="rect">
            <a:avLst/>
          </a:prstGeom>
          <a:noFill/>
        </p:spPr>
        <p:txBody>
          <a:bodyPr wrap="square" rtlCol="0">
            <a:spAutoFit/>
          </a:bodyPr>
          <a:lstStyle/>
          <a:p>
            <a:r>
              <a:rPr lang="en-US" sz="2400" dirty="0" smtClean="0">
                <a:latin typeface="Arial" panose="020B0604020202020204" pitchFamily="34" charset="0"/>
                <a:ea typeface="Arial" charset="0"/>
                <a:cs typeface="Arial" panose="020B0604020202020204" pitchFamily="34" charset="0"/>
              </a:rPr>
              <a:t>It’s more like this </a:t>
            </a:r>
            <a:r>
              <a:rPr lang="en-US" sz="2400" dirty="0" smtClean="0">
                <a:latin typeface="Arial" panose="020B0604020202020204" pitchFamily="34" charset="0"/>
                <a:ea typeface="Arial" charset="0"/>
                <a:cs typeface="Arial" panose="020B0604020202020204" pitchFamily="34" charset="0"/>
                <a:sym typeface="Wingdings" panose="05000000000000000000" pitchFamily="2" charset="2"/>
              </a:rPr>
              <a:t></a:t>
            </a:r>
            <a:endParaRPr lang="en-US" sz="2400" dirty="0">
              <a:latin typeface="Arial" panose="020B0604020202020204" pitchFamily="34" charset="0"/>
              <a:ea typeface="Arial" charset="0"/>
              <a:cs typeface="Arial" panose="020B0604020202020204" pitchFamily="34" charset="0"/>
            </a:endParaRPr>
          </a:p>
          <a:p>
            <a:endParaRPr lang="en-US" dirty="0"/>
          </a:p>
        </p:txBody>
      </p:sp>
      <p:cxnSp>
        <p:nvCxnSpPr>
          <p:cNvPr id="35" name="Straight Arrow Connector 34"/>
          <p:cNvCxnSpPr>
            <a:stCxn id="33" idx="1"/>
          </p:cNvCxnSpPr>
          <p:nvPr/>
        </p:nvCxnSpPr>
        <p:spPr>
          <a:xfrm flipH="1">
            <a:off x="4922307" y="1845083"/>
            <a:ext cx="634496" cy="649702"/>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94798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892001" y="4535407"/>
            <a:ext cx="7305674" cy="2174069"/>
          </a:xfrm>
          <a:prstGeom prst="rect">
            <a:avLst/>
          </a:prstGeom>
          <a:gradFill flip="none" rotWithShape="1">
            <a:gsLst>
              <a:gs pos="2000">
                <a:srgbClr val="C00000"/>
              </a:gs>
              <a:gs pos="100000">
                <a:schemeClr val="bg1"/>
              </a:gs>
            </a:gsLst>
            <a:lin ang="162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p:cNvSpPr/>
          <p:nvPr/>
        </p:nvSpPr>
        <p:spPr>
          <a:xfrm>
            <a:off x="892003" y="860172"/>
            <a:ext cx="7305674" cy="3635288"/>
          </a:xfrm>
          <a:prstGeom prst="rect">
            <a:avLst/>
          </a:prstGeom>
          <a:gradFill flip="none" rotWithShape="1">
            <a:gsLst>
              <a:gs pos="0">
                <a:srgbClr val="376092"/>
              </a:gs>
              <a:gs pos="100000">
                <a:schemeClr val="accent1">
                  <a:tint val="50000"/>
                  <a:shade val="100000"/>
                  <a:satMod val="350000"/>
                </a:schemeClr>
              </a:gs>
            </a:gsLst>
            <a:lin ang="540000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0040" y="0"/>
            <a:ext cx="8229600" cy="1143000"/>
          </a:xfrm>
        </p:spPr>
        <p:txBody>
          <a:bodyPr/>
          <a:lstStyle/>
          <a:p>
            <a:r>
              <a:rPr lang="en-US" dirty="0" smtClean="0"/>
              <a:t>Cell Fate = “Determination”</a:t>
            </a:r>
            <a:endParaRPr lang="en-US" dirty="0"/>
          </a:p>
        </p:txBody>
      </p:sp>
      <p:pic>
        <p:nvPicPr>
          <p:cNvPr id="9" name="Picture 2" descr="File:HumanEmbryogenesis.svg"/>
          <p:cNvPicPr>
            <a:picLocks noChangeAspect="1" noChangeArrowheads="1"/>
          </p:cNvPicPr>
          <p:nvPr/>
        </p:nvPicPr>
        <p:blipFill>
          <a:blip r:embed="rId3">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892002" y="937260"/>
            <a:ext cx="7305675" cy="5715000"/>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p:nvPr/>
        </p:nvCxnSpPr>
        <p:spPr>
          <a:xfrm>
            <a:off x="1670440" y="937260"/>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3186820" y="937260"/>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497460" y="937260"/>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914780" y="937260"/>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1960000" y="2753309"/>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7002780" y="977208"/>
            <a:ext cx="891540" cy="1531620"/>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3925960" y="2508828"/>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701420" y="2852369"/>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457830" y="2852368"/>
            <a:ext cx="0" cy="1611517"/>
          </a:xfrm>
          <a:prstGeom prst="line">
            <a:avLst/>
          </a:prstGeom>
          <a:ln w="57150">
            <a:solidFill>
              <a:srgbClr val="C00000"/>
            </a:solidFill>
          </a:ln>
        </p:spPr>
        <p:style>
          <a:lnRef idx="2">
            <a:schemeClr val="accent1"/>
          </a:lnRef>
          <a:fillRef idx="0">
            <a:schemeClr val="accent1"/>
          </a:fillRef>
          <a:effectRef idx="1">
            <a:schemeClr val="accent1"/>
          </a:effectRef>
          <a:fontRef idx="minor">
            <a:schemeClr val="tx1"/>
          </a:fontRef>
        </p:style>
      </p:cxnSp>
      <p:sp>
        <p:nvSpPr>
          <p:cNvPr id="21" name="&quot;No&quot; Symbol 20"/>
          <p:cNvSpPr/>
          <p:nvPr/>
        </p:nvSpPr>
        <p:spPr>
          <a:xfrm>
            <a:off x="1152620" y="4556760"/>
            <a:ext cx="2034200" cy="2034200"/>
          </a:xfrm>
          <a:prstGeom prst="noSmoking">
            <a:avLst>
              <a:gd name="adj" fmla="val 6698"/>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2" name="&quot;No&quot; Symbol 21"/>
          <p:cNvSpPr/>
          <p:nvPr/>
        </p:nvSpPr>
        <p:spPr>
          <a:xfrm>
            <a:off x="3447438" y="4556760"/>
            <a:ext cx="2034200" cy="2034200"/>
          </a:xfrm>
          <a:prstGeom prst="noSmoking">
            <a:avLst>
              <a:gd name="adj" fmla="val 6698"/>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3" name="&quot;No&quot; Symbol 22"/>
          <p:cNvSpPr/>
          <p:nvPr/>
        </p:nvSpPr>
        <p:spPr>
          <a:xfrm>
            <a:off x="5860120" y="4540972"/>
            <a:ext cx="2034200" cy="2034200"/>
          </a:xfrm>
          <a:prstGeom prst="noSmoking">
            <a:avLst>
              <a:gd name="adj" fmla="val 6698"/>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34" name="Picture 2" descr="twins girl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7998" y="1700634"/>
            <a:ext cx="3021075" cy="201299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4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461575" y="5375026"/>
            <a:ext cx="8724900"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a:t>In vertebrates, once differentiation </a:t>
            </a:r>
            <a:r>
              <a:rPr lang="en-US" altLang="en-US" sz="2400" b="1" dirty="0" smtClean="0"/>
              <a:t>starts, </a:t>
            </a:r>
            <a:r>
              <a:rPr lang="en-US" altLang="en-US" sz="2400" b="1" dirty="0"/>
              <a:t>the fate of a cell can’t be changed – it is now “</a:t>
            </a:r>
            <a:r>
              <a:rPr lang="en-US" altLang="en-US" sz="2400" b="1" u="sng" dirty="0"/>
              <a:t>determined</a:t>
            </a:r>
            <a:r>
              <a:rPr lang="en-US" altLang="en-US" sz="2400" b="1" dirty="0" smtClean="0"/>
              <a:t>”.</a:t>
            </a:r>
            <a:endParaRPr lang="en-US" altLang="en-US" sz="2400" b="1"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0463"/>
          <a:stretch/>
        </p:blipFill>
        <p:spPr>
          <a:xfrm>
            <a:off x="389120" y="3283863"/>
            <a:ext cx="8436334" cy="1585888"/>
          </a:xfrm>
          <a:prstGeom prst="rect">
            <a:avLst/>
          </a:prstGeom>
        </p:spPr>
      </p:pic>
      <p:sp>
        <p:nvSpPr>
          <p:cNvPr id="5" name="TextBox 4"/>
          <p:cNvSpPr txBox="1"/>
          <p:nvPr/>
        </p:nvSpPr>
        <p:spPr>
          <a:xfrm>
            <a:off x="461575" y="1393593"/>
            <a:ext cx="8504414" cy="1384995"/>
          </a:xfrm>
          <a:prstGeom prst="rect">
            <a:avLst/>
          </a:prstGeom>
          <a:noFill/>
        </p:spPr>
        <p:txBody>
          <a:bodyPr wrap="square" rtlCol="0">
            <a:spAutoFit/>
          </a:bodyPr>
          <a:lstStyle/>
          <a:p>
            <a:r>
              <a:rPr lang="en-US" sz="2800" dirty="0" smtClean="0"/>
              <a:t>ALL of your cells have the same DNA, </a:t>
            </a:r>
            <a:r>
              <a:rPr lang="en-US" sz="2800" u="sng" dirty="0" smtClean="0"/>
              <a:t>but</a:t>
            </a:r>
            <a:r>
              <a:rPr lang="en-US" sz="2800" dirty="0" smtClean="0"/>
              <a:t> they start to turn genes on and off in order to </a:t>
            </a:r>
            <a:r>
              <a:rPr lang="en-US" sz="2800" i="1" dirty="0" smtClean="0"/>
              <a:t>differentiate</a:t>
            </a:r>
            <a:r>
              <a:rPr lang="en-US" sz="2800" dirty="0" smtClean="0"/>
              <a:t> (become different).</a:t>
            </a:r>
            <a:endParaRPr lang="en-US" sz="2800" dirty="0"/>
          </a:p>
        </p:txBody>
      </p:sp>
      <p:sp>
        <p:nvSpPr>
          <p:cNvPr id="3" name="TextBox 2"/>
          <p:cNvSpPr txBox="1"/>
          <p:nvPr/>
        </p:nvSpPr>
        <p:spPr>
          <a:xfrm>
            <a:off x="329159" y="263641"/>
            <a:ext cx="8436333" cy="954107"/>
          </a:xfrm>
          <a:prstGeom prst="rect">
            <a:avLst/>
          </a:prstGeom>
          <a:noFill/>
        </p:spPr>
        <p:txBody>
          <a:bodyPr wrap="square" rtlCol="0">
            <a:spAutoFit/>
          </a:bodyPr>
          <a:lstStyle/>
          <a:p>
            <a:pPr algn="ctr"/>
            <a:r>
              <a:rPr lang="en-US" sz="3200" b="1" dirty="0">
                <a:latin typeface="Arial" panose="020B0604020202020204" pitchFamily="34" charset="0"/>
                <a:cs typeface="Arial" panose="020B0604020202020204" pitchFamily="34" charset="0"/>
              </a:rPr>
              <a:t>Determination (Cell </a:t>
            </a:r>
            <a:r>
              <a:rPr lang="en-US" sz="3200" b="1" dirty="0" smtClean="0">
                <a:latin typeface="Arial" panose="020B0604020202020204" pitchFamily="34" charset="0"/>
                <a:cs typeface="Arial" panose="020B0604020202020204" pitchFamily="34" charset="0"/>
              </a:rPr>
              <a:t>Fate) </a:t>
            </a:r>
          </a:p>
          <a:p>
            <a:pPr algn="ctr"/>
            <a:r>
              <a:rPr lang="en-US" sz="2400" dirty="0" smtClean="0">
                <a:latin typeface="Arial" panose="020B0604020202020204" pitchFamily="34" charset="0"/>
                <a:cs typeface="Arial" panose="020B0604020202020204" pitchFamily="34" charset="0"/>
              </a:rPr>
              <a:t>is caused by Differentiation (Cells Becoming Different)</a:t>
            </a:r>
          </a:p>
        </p:txBody>
      </p:sp>
    </p:spTree>
    <p:extLst>
      <p:ext uri="{BB962C8B-B14F-4D97-AF65-F5344CB8AC3E}">
        <p14:creationId xmlns:p14="http://schemas.microsoft.com/office/powerpoint/2010/main" val="233249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29"/>
                                        </p:tgtEl>
                                        <p:attrNameLst>
                                          <p:attrName>style.visibility</p:attrName>
                                        </p:attrNameLst>
                                      </p:cBhvr>
                                      <p:to>
                                        <p:strVal val="visible"/>
                                      </p:to>
                                    </p:set>
                                    <p:anim calcmode="lin" valueType="num">
                                      <p:cBhvr additive="base">
                                        <p:cTn id="7" dur="500" fill="hold"/>
                                        <p:tgtEl>
                                          <p:spTgt spid="48129"/>
                                        </p:tgtEl>
                                        <p:attrNameLst>
                                          <p:attrName>ppt_x</p:attrName>
                                        </p:attrNameLst>
                                      </p:cBhvr>
                                      <p:tavLst>
                                        <p:tav tm="0">
                                          <p:val>
                                            <p:strVal val="#ppt_x"/>
                                          </p:val>
                                        </p:tav>
                                        <p:tav tm="100000">
                                          <p:val>
                                            <p:strVal val="#ppt_x"/>
                                          </p:val>
                                        </p:tav>
                                      </p:tavLst>
                                    </p:anim>
                                    <p:anim calcmode="lin" valueType="num">
                                      <p:cBhvr additive="base">
                                        <p:cTn id="8" dur="500" fill="hold"/>
                                        <p:tgtEl>
                                          <p:spTgt spid="481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ChangeArrowheads="1"/>
          </p:cNvSpPr>
          <p:nvPr/>
        </p:nvSpPr>
        <p:spPr bwMode="auto">
          <a:xfrm>
            <a:off x="5261661" y="2621663"/>
            <a:ext cx="3795640" cy="27699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spcAft>
                <a:spcPts val="1800"/>
              </a:spcAft>
              <a:buNone/>
            </a:pPr>
            <a:r>
              <a:rPr lang="en-US" altLang="en-US" sz="2400" dirty="0" smtClean="0">
                <a:sym typeface="Wingdings" panose="05000000000000000000" pitchFamily="2" charset="2"/>
              </a:rPr>
              <a:t>When a cell has become determined…</a:t>
            </a:r>
          </a:p>
          <a:p>
            <a:pPr>
              <a:spcBef>
                <a:spcPct val="0"/>
              </a:spcBef>
              <a:spcAft>
                <a:spcPts val="1800"/>
              </a:spcAft>
              <a:buNone/>
            </a:pPr>
            <a:r>
              <a:rPr lang="en-US" altLang="en-US" sz="2400" b="1" dirty="0" smtClean="0">
                <a:sym typeface="Wingdings" panose="05000000000000000000" pitchFamily="2" charset="2"/>
              </a:rPr>
              <a:t> </a:t>
            </a:r>
            <a:r>
              <a:rPr lang="en-US" altLang="en-US" sz="2400" b="1" dirty="0"/>
              <a:t>It can’t </a:t>
            </a:r>
            <a:r>
              <a:rPr lang="en-US" altLang="en-US" sz="2400" b="1" dirty="0" smtClean="0"/>
              <a:t>become </a:t>
            </a:r>
            <a:r>
              <a:rPr lang="en-US" altLang="en-US" sz="2400" b="1" dirty="0"/>
              <a:t>ANY OTHER kind of cell now. </a:t>
            </a:r>
          </a:p>
          <a:p>
            <a:pPr>
              <a:spcBef>
                <a:spcPct val="0"/>
              </a:spcBef>
              <a:spcAft>
                <a:spcPts val="1800"/>
              </a:spcAft>
              <a:buNone/>
            </a:pPr>
            <a:r>
              <a:rPr lang="en-US" altLang="en-US" sz="2400" b="1" dirty="0">
                <a:sym typeface="Wingdings" panose="05000000000000000000" pitchFamily="2" charset="2"/>
              </a:rPr>
              <a:t> </a:t>
            </a:r>
            <a:r>
              <a:rPr lang="en-US" altLang="en-US" sz="2400" b="1" dirty="0"/>
              <a:t>Daughter cells will also be that kind of cell. </a:t>
            </a:r>
            <a:endParaRPr lang="en-US" altLang="en-US" sz="2400" dirty="0"/>
          </a:p>
        </p:txBody>
      </p:sp>
      <p:sp>
        <p:nvSpPr>
          <p:cNvPr id="3" name="TextBox 2"/>
          <p:cNvSpPr txBox="1"/>
          <p:nvPr/>
        </p:nvSpPr>
        <p:spPr>
          <a:xfrm>
            <a:off x="329159" y="263641"/>
            <a:ext cx="8436333" cy="830997"/>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Determination (Cell </a:t>
            </a:r>
            <a:r>
              <a:rPr lang="en-US" sz="2400" b="1" dirty="0" smtClean="0">
                <a:latin typeface="Arial" panose="020B0604020202020204" pitchFamily="34" charset="0"/>
                <a:cs typeface="Arial" panose="020B0604020202020204" pitchFamily="34" charset="0"/>
              </a:rPr>
              <a:t>Fate) </a:t>
            </a:r>
          </a:p>
          <a:p>
            <a:pPr algn="ctr"/>
            <a:r>
              <a:rPr lang="en-US" sz="2400" dirty="0" smtClean="0">
                <a:latin typeface="Arial" panose="020B0604020202020204" pitchFamily="34" charset="0"/>
                <a:cs typeface="Arial" panose="020B0604020202020204" pitchFamily="34" charset="0"/>
              </a:rPr>
              <a:t>is caused by Differentiation (Cells Becoming Different)</a:t>
            </a:r>
          </a:p>
        </p:txBody>
      </p:sp>
      <p:sp>
        <p:nvSpPr>
          <p:cNvPr id="8" name="TextBox 7"/>
          <p:cNvSpPr txBox="1"/>
          <p:nvPr/>
        </p:nvSpPr>
        <p:spPr>
          <a:xfrm>
            <a:off x="639586" y="1180441"/>
            <a:ext cx="8504414" cy="830997"/>
          </a:xfrm>
          <a:prstGeom prst="rect">
            <a:avLst/>
          </a:prstGeom>
          <a:noFill/>
        </p:spPr>
        <p:txBody>
          <a:bodyPr wrap="square" rtlCol="0">
            <a:spAutoFit/>
          </a:bodyPr>
          <a:lstStyle/>
          <a:p>
            <a:r>
              <a:rPr lang="en-US" sz="2400" b="1" dirty="0" smtClean="0"/>
              <a:t>Determination: </a:t>
            </a:r>
            <a:r>
              <a:rPr lang="en-US" sz="2400" dirty="0" smtClean="0"/>
              <a:t>Once a cell has gone far enough toward differentiating (becoming the cell it will be), it cannot go back.</a:t>
            </a:r>
            <a:endParaRPr lang="en-US" sz="2400" dirty="0"/>
          </a:p>
        </p:txBody>
      </p:sp>
      <p:grpSp>
        <p:nvGrpSpPr>
          <p:cNvPr id="9" name="Group 8"/>
          <p:cNvGrpSpPr/>
          <p:nvPr/>
        </p:nvGrpSpPr>
        <p:grpSpPr>
          <a:xfrm>
            <a:off x="171762" y="2272375"/>
            <a:ext cx="4998894" cy="3355406"/>
            <a:chOff x="563218" y="1417638"/>
            <a:chExt cx="7434470" cy="5250594"/>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218" y="1417638"/>
              <a:ext cx="7434470" cy="5250594"/>
            </a:xfrm>
            <a:prstGeom prst="rect">
              <a:avLst/>
            </a:prstGeom>
          </p:spPr>
        </p:pic>
        <p:sp>
          <p:nvSpPr>
            <p:cNvPr id="11" name="TextBox 10"/>
            <p:cNvSpPr txBox="1"/>
            <p:nvPr/>
          </p:nvSpPr>
          <p:spPr>
            <a:xfrm>
              <a:off x="3455995" y="4495053"/>
              <a:ext cx="2203553" cy="722421"/>
            </a:xfrm>
            <a:prstGeom prst="rect">
              <a:avLst/>
            </a:prstGeom>
            <a:solidFill>
              <a:schemeClr val="bg1"/>
            </a:solidFill>
          </p:spPr>
          <p:txBody>
            <a:bodyPr wrap="square" rtlCol="0">
              <a:spAutoFit/>
            </a:bodyPr>
            <a:lstStyle/>
            <a:p>
              <a:pPr algn="ctr"/>
              <a:r>
                <a:rPr lang="en-US" sz="1200" b="1" dirty="0" smtClean="0">
                  <a:latin typeface="Arial" panose="020B0604020202020204" pitchFamily="34" charset="0"/>
                  <a:cs typeface="Arial" panose="020B0604020202020204" pitchFamily="34" charset="0"/>
                </a:rPr>
                <a:t>Undifferentiated Cell</a:t>
              </a:r>
              <a:endParaRPr lang="en-US" sz="1200" b="1" dirty="0">
                <a:latin typeface="Arial" panose="020B0604020202020204" pitchFamily="34" charset="0"/>
                <a:cs typeface="Arial" panose="020B0604020202020204" pitchFamily="34" charset="0"/>
              </a:endParaRPr>
            </a:p>
          </p:txBody>
        </p:sp>
        <p:grpSp>
          <p:nvGrpSpPr>
            <p:cNvPr id="12" name="Group 11"/>
            <p:cNvGrpSpPr/>
            <p:nvPr/>
          </p:nvGrpSpPr>
          <p:grpSpPr>
            <a:xfrm>
              <a:off x="3591339" y="2928730"/>
              <a:ext cx="1669774" cy="1669774"/>
              <a:chOff x="3591339" y="3008242"/>
              <a:chExt cx="1669774" cy="1669774"/>
            </a:xfrm>
          </p:grpSpPr>
          <p:sp>
            <p:nvSpPr>
              <p:cNvPr id="13" name="Oval 12"/>
              <p:cNvSpPr/>
              <p:nvPr/>
            </p:nvSpPr>
            <p:spPr>
              <a:xfrm>
                <a:off x="3591339" y="3008242"/>
                <a:ext cx="1669774" cy="166977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Oval 13"/>
              <p:cNvSpPr/>
              <p:nvPr/>
            </p:nvSpPr>
            <p:spPr>
              <a:xfrm>
                <a:off x="4461013" y="3551582"/>
                <a:ext cx="221974" cy="238538"/>
              </a:xfrm>
              <a:prstGeom prst="ellipse">
                <a:avLst/>
              </a:prstGeom>
              <a:solidFill>
                <a:schemeClr val="accent1"/>
              </a:solidFill>
              <a:ln>
                <a:solidFill>
                  <a:srgbClr val="37609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
        <p:nvSpPr>
          <p:cNvPr id="15" name="Rectangle 2"/>
          <p:cNvSpPr>
            <a:spLocks noChangeArrowheads="1"/>
          </p:cNvSpPr>
          <p:nvPr/>
        </p:nvSpPr>
        <p:spPr bwMode="auto">
          <a:xfrm>
            <a:off x="509666" y="5856722"/>
            <a:ext cx="8442947"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spcAft>
                <a:spcPts val="1800"/>
              </a:spcAft>
              <a:buNone/>
            </a:pPr>
            <a:r>
              <a:rPr lang="en-US" altLang="en-US" sz="2400" dirty="0" smtClean="0">
                <a:sym typeface="Wingdings" panose="05000000000000000000" pitchFamily="2" charset="2"/>
              </a:rPr>
              <a:t>(The pink arrows          in the diagram are “one-way” arrows.)</a:t>
            </a:r>
            <a:endParaRPr lang="en-US" altLang="en-US" sz="2400"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9226" y="5909627"/>
            <a:ext cx="755904" cy="438912"/>
          </a:xfrm>
          <a:prstGeom prst="rect">
            <a:avLst/>
          </a:prstGeom>
        </p:spPr>
      </p:pic>
    </p:spTree>
    <p:extLst>
      <p:ext uri="{BB962C8B-B14F-4D97-AF65-F5344CB8AC3E}">
        <p14:creationId xmlns:p14="http://schemas.microsoft.com/office/powerpoint/2010/main" val="460658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ChangeArrowheads="1"/>
          </p:cNvSpPr>
          <p:nvPr/>
        </p:nvSpPr>
        <p:spPr bwMode="auto">
          <a:xfrm>
            <a:off x="329159" y="458107"/>
            <a:ext cx="8724900" cy="156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smtClean="0"/>
              <a:t>Let’s look at an experiment that showed this:</a:t>
            </a:r>
            <a:endParaRPr lang="en-US" altLang="en-US" sz="2400" b="1" dirty="0"/>
          </a:p>
          <a:p>
            <a:pPr>
              <a:spcBef>
                <a:spcPct val="0"/>
              </a:spcBef>
              <a:buNone/>
            </a:pPr>
            <a:endParaRPr lang="en-US" altLang="en-US" sz="2400" b="1" dirty="0">
              <a:solidFill>
                <a:srgbClr val="256800"/>
              </a:solidFill>
            </a:endParaRPr>
          </a:p>
          <a:p>
            <a:pPr>
              <a:spcBef>
                <a:spcPct val="0"/>
              </a:spcBef>
              <a:buNone/>
            </a:pPr>
            <a:r>
              <a:rPr lang="en-US" altLang="en-US" sz="2400" b="1" dirty="0">
                <a:sym typeface="Wingdings" panose="05000000000000000000" pitchFamily="2" charset="2"/>
              </a:rPr>
              <a:t> </a:t>
            </a:r>
            <a:r>
              <a:rPr lang="en-US" altLang="en-US" sz="2400" b="1" dirty="0"/>
              <a:t>It can’t be ANY OTHER kind of cell now. </a:t>
            </a:r>
          </a:p>
          <a:p>
            <a:pPr>
              <a:spcBef>
                <a:spcPct val="0"/>
              </a:spcBef>
              <a:buNone/>
            </a:pPr>
            <a:r>
              <a:rPr lang="en-US" altLang="en-US" sz="2400" b="1" dirty="0">
                <a:sym typeface="Wingdings" panose="05000000000000000000" pitchFamily="2" charset="2"/>
              </a:rPr>
              <a:t> </a:t>
            </a:r>
            <a:r>
              <a:rPr lang="en-US" altLang="en-US" sz="2400" b="1" dirty="0"/>
              <a:t>Daughter cells will also be that kind of cell. </a:t>
            </a:r>
            <a:endParaRPr lang="en-US" altLang="en-US" sz="2400" dirty="0"/>
          </a:p>
        </p:txBody>
      </p:sp>
      <p:pic>
        <p:nvPicPr>
          <p:cNvPr id="15363" name="Picture 3" descr="spemanns fish"/>
          <p:cNvPicPr>
            <a:picLocks noChangeAspect="1" noChangeArrowheads="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3435019" y="2692390"/>
            <a:ext cx="5353987" cy="3680866"/>
          </a:xfrm>
          <a:prstGeom prst="rect">
            <a:avLst/>
          </a:prstGeom>
          <a:ln>
            <a:noFill/>
          </a:ln>
          <a:effectLst>
            <a:softEdge rad="112500"/>
          </a:effectLst>
          <a:extLs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a:off x="5070559" y="5802629"/>
            <a:ext cx="2555569" cy="400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defRPr sz="2400">
                <a:solidFill>
                  <a:schemeClr val="tx1"/>
                </a:solidFill>
                <a:latin typeface="Arial" pitchFamily="34" charset="0"/>
                <a:ea typeface="ＭＳ Ｐゴシック" pitchFamily="-84" charset="-128"/>
              </a:defRPr>
            </a:lvl1pPr>
            <a:lvl2pPr marL="742950" indent="-285750">
              <a:defRPr sz="2400">
                <a:solidFill>
                  <a:schemeClr val="tx1"/>
                </a:solidFill>
                <a:latin typeface="Arial" pitchFamily="34" charset="0"/>
                <a:ea typeface="ＭＳ Ｐゴシック" pitchFamily="-84" charset="-128"/>
              </a:defRPr>
            </a:lvl2pPr>
            <a:lvl3pPr marL="1143000" indent="-228600">
              <a:defRPr sz="2400">
                <a:solidFill>
                  <a:schemeClr val="tx1"/>
                </a:solidFill>
                <a:latin typeface="Arial" pitchFamily="34" charset="0"/>
                <a:ea typeface="ＭＳ Ｐゴシック" pitchFamily="-84" charset="-128"/>
              </a:defRPr>
            </a:lvl3pPr>
            <a:lvl4pPr marL="1600200" indent="-228600">
              <a:defRPr sz="2400">
                <a:solidFill>
                  <a:schemeClr val="tx1"/>
                </a:solidFill>
                <a:latin typeface="Arial" pitchFamily="34" charset="0"/>
                <a:ea typeface="ＭＳ Ｐゴシック" pitchFamily="-84" charset="-128"/>
              </a:defRPr>
            </a:lvl4pPr>
            <a:lvl5pPr marL="2057400" indent="-228600">
              <a:defRPr sz="2400">
                <a:solidFill>
                  <a:schemeClr val="tx1"/>
                </a:solidFill>
                <a:latin typeface="Arial" pitchFamily="34" charset="0"/>
                <a:ea typeface="ＭＳ Ｐゴシック" pitchFamily="-8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84" charset="-128"/>
              </a:defRPr>
            </a:lvl9pPr>
          </a:lstStyle>
          <a:p>
            <a:pPr>
              <a:spcBef>
                <a:spcPct val="50000"/>
              </a:spcBef>
              <a:defRPr/>
            </a:pPr>
            <a:r>
              <a:rPr lang="en-US" altLang="en-US" sz="2000" b="1" dirty="0">
                <a:solidFill>
                  <a:srgbClr val="DE0AC3"/>
                </a:solidFill>
                <a:effectLst>
                  <a:outerShdw blurRad="38100" dist="38100" dir="2700000" algn="tl">
                    <a:srgbClr val="FFFFFF"/>
                  </a:outerShdw>
                </a:effectLst>
              </a:rPr>
              <a:t>This is the result.</a:t>
            </a:r>
          </a:p>
        </p:txBody>
      </p:sp>
      <p:sp>
        <p:nvSpPr>
          <p:cNvPr id="15366" name="Line 6"/>
          <p:cNvSpPr>
            <a:spLocks noChangeShapeType="1"/>
          </p:cNvSpPr>
          <p:nvPr/>
        </p:nvSpPr>
        <p:spPr bwMode="auto">
          <a:xfrm flipH="1" flipV="1">
            <a:off x="5187619" y="5510521"/>
            <a:ext cx="542176" cy="338860"/>
          </a:xfrm>
          <a:prstGeom prst="line">
            <a:avLst/>
          </a:prstGeom>
          <a:noFill/>
          <a:ln w="57150">
            <a:solidFill>
              <a:srgbClr val="DE0AC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367" name="Rectangle 7"/>
          <p:cNvSpPr>
            <a:spLocks noChangeArrowheads="1"/>
          </p:cNvSpPr>
          <p:nvPr/>
        </p:nvSpPr>
        <p:spPr bwMode="auto">
          <a:xfrm>
            <a:off x="3784362" y="4132601"/>
            <a:ext cx="3507697" cy="2070138"/>
          </a:xfrm>
          <a:prstGeom prst="rect">
            <a:avLst/>
          </a:prstGeom>
          <a:solidFill>
            <a:srgbClr val="BAC9DC"/>
          </a:solidFill>
          <a:ln>
            <a:noFill/>
          </a:ln>
          <a:extLst/>
        </p:spPr>
        <p:txBody>
          <a:bodyPr wrap="none" anchor="ct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000" dirty="0" smtClean="0"/>
              <a:t>Cells already destined to </a:t>
            </a:r>
          </a:p>
          <a:p>
            <a:pPr>
              <a:spcBef>
                <a:spcPct val="0"/>
              </a:spcBef>
              <a:buFontTx/>
              <a:buNone/>
            </a:pPr>
            <a:r>
              <a:rPr lang="en-US" altLang="en-US" sz="2000" dirty="0" smtClean="0"/>
              <a:t>become the head were </a:t>
            </a:r>
          </a:p>
          <a:p>
            <a:pPr>
              <a:spcBef>
                <a:spcPct val="0"/>
              </a:spcBef>
              <a:buFontTx/>
              <a:buNone/>
            </a:pPr>
            <a:r>
              <a:rPr lang="en-US" altLang="en-US" sz="2000" dirty="0" smtClean="0"/>
              <a:t>harvested from another frog </a:t>
            </a:r>
          </a:p>
          <a:p>
            <a:pPr>
              <a:spcBef>
                <a:spcPct val="0"/>
              </a:spcBef>
              <a:buFontTx/>
              <a:buNone/>
            </a:pPr>
            <a:r>
              <a:rPr lang="en-US" altLang="en-US" sz="2000" dirty="0" smtClean="0"/>
              <a:t>egg and grafted onto the </a:t>
            </a:r>
          </a:p>
          <a:p>
            <a:pPr>
              <a:spcBef>
                <a:spcPct val="0"/>
              </a:spcBef>
              <a:buFontTx/>
              <a:buNone/>
            </a:pPr>
            <a:r>
              <a:rPr lang="en-US" altLang="en-US" sz="2000" dirty="0" smtClean="0"/>
              <a:t>underside of a healthy tadpole.</a:t>
            </a:r>
            <a:endParaRPr lang="en-US" altLang="en-US" sz="2000" dirty="0"/>
          </a:p>
        </p:txBody>
      </p:sp>
      <p:grpSp>
        <p:nvGrpSpPr>
          <p:cNvPr id="2" name="Group 1"/>
          <p:cNvGrpSpPr/>
          <p:nvPr/>
        </p:nvGrpSpPr>
        <p:grpSpPr>
          <a:xfrm>
            <a:off x="4654045" y="3779691"/>
            <a:ext cx="3388599" cy="1082990"/>
            <a:chOff x="3157754" y="3742747"/>
            <a:chExt cx="3388599" cy="1082990"/>
          </a:xfrm>
        </p:grpSpPr>
        <p:sp>
          <p:nvSpPr>
            <p:cNvPr id="15368" name="Rectangle 8"/>
            <p:cNvSpPr>
              <a:spLocks noChangeArrowheads="1"/>
            </p:cNvSpPr>
            <p:nvPr/>
          </p:nvSpPr>
          <p:spPr bwMode="auto">
            <a:xfrm>
              <a:off x="6343037" y="4690193"/>
              <a:ext cx="203316" cy="135544"/>
            </a:xfrm>
            <a:prstGeom prst="rect">
              <a:avLst/>
            </a:prstGeom>
            <a:noFill/>
            <a:ln w="28575">
              <a:solidFill>
                <a:srgbClr val="DE0AC3"/>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endParaRPr lang="en-US" altLang="en-US" sz="2400"/>
            </a:p>
          </p:txBody>
        </p:sp>
        <p:sp>
          <p:nvSpPr>
            <p:cNvPr id="15369" name="Rectangle 9"/>
            <p:cNvSpPr>
              <a:spLocks noChangeArrowheads="1"/>
            </p:cNvSpPr>
            <p:nvPr/>
          </p:nvSpPr>
          <p:spPr bwMode="auto">
            <a:xfrm>
              <a:off x="3157754" y="3742747"/>
              <a:ext cx="203316" cy="135544"/>
            </a:xfrm>
            <a:prstGeom prst="rect">
              <a:avLst/>
            </a:prstGeom>
            <a:noFill/>
            <a:ln w="28575">
              <a:solidFill>
                <a:srgbClr val="DE0AC3"/>
              </a:solidFill>
              <a:miter lim="800000"/>
              <a:headEnd/>
              <a:tailEnd/>
            </a:ln>
            <a:extLst>
              <a:ext uri="{909E8E84-426E-40DD-AFC4-6F175D3DCCD1}">
                <a14:hiddenFill xmlns:a14="http://schemas.microsoft.com/office/drawing/2010/main">
                  <a:solidFill>
                    <a:schemeClr val="accent1"/>
                  </a:solidFill>
                </a14:hiddenFill>
              </a:ext>
            </a:extLst>
          </p:spPr>
          <p:txBody>
            <a:bodyPr wrap="none" anchor="ct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endParaRPr lang="en-US" altLang="en-US" sz="2400"/>
            </a:p>
          </p:txBody>
        </p:sp>
        <p:sp>
          <p:nvSpPr>
            <p:cNvPr id="15370" name="Line 10"/>
            <p:cNvSpPr>
              <a:spLocks noChangeShapeType="1"/>
            </p:cNvSpPr>
            <p:nvPr/>
          </p:nvSpPr>
          <p:spPr bwMode="auto">
            <a:xfrm flipH="1" flipV="1">
              <a:off x="3361070" y="3840929"/>
              <a:ext cx="2981967" cy="881036"/>
            </a:xfrm>
            <a:prstGeom prst="line">
              <a:avLst/>
            </a:prstGeom>
            <a:noFill/>
            <a:ln w="38100">
              <a:solidFill>
                <a:srgbClr val="DE0AC3"/>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1" name="Text Box 4"/>
          <p:cNvSpPr txBox="1">
            <a:spLocks noChangeArrowheads="1"/>
          </p:cNvSpPr>
          <p:nvPr/>
        </p:nvSpPr>
        <p:spPr bwMode="auto">
          <a:xfrm>
            <a:off x="7133052" y="5080047"/>
            <a:ext cx="148527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defRPr/>
            </a:pPr>
            <a:r>
              <a:rPr lang="en-US" altLang="en-US" sz="2400" dirty="0"/>
              <a:t>Frog Egg</a:t>
            </a:r>
            <a:endParaRPr lang="en-US" altLang="en-US" sz="2000" b="1" i="1" dirty="0">
              <a:latin typeface="Cambria" charset="0"/>
            </a:endParaRPr>
          </a:p>
        </p:txBody>
      </p:sp>
      <p:sp>
        <p:nvSpPr>
          <p:cNvPr id="12" name="Text Box 4"/>
          <p:cNvSpPr txBox="1">
            <a:spLocks noChangeArrowheads="1"/>
          </p:cNvSpPr>
          <p:nvPr/>
        </p:nvSpPr>
        <p:spPr bwMode="auto">
          <a:xfrm>
            <a:off x="3973432" y="2316590"/>
            <a:ext cx="1485275" cy="46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defRPr/>
            </a:pPr>
            <a:r>
              <a:rPr lang="en-US" altLang="en-US" sz="2400" dirty="0" smtClean="0"/>
              <a:t>Tadpole</a:t>
            </a:r>
            <a:endParaRPr lang="en-US" altLang="en-US" sz="2000" b="1" i="1" dirty="0">
              <a:latin typeface="Cambria" charset="0"/>
            </a:endParaRPr>
          </a:p>
        </p:txBody>
      </p:sp>
      <p:sp>
        <p:nvSpPr>
          <p:cNvPr id="3" name="Curved Up Arrow 2"/>
          <p:cNvSpPr/>
          <p:nvPr/>
        </p:nvSpPr>
        <p:spPr>
          <a:xfrm rot="16200000">
            <a:off x="7845955" y="3985035"/>
            <a:ext cx="1556195" cy="633829"/>
          </a:xfrm>
          <a:prstGeom prst="curvedUpArrow">
            <a:avLst/>
          </a:prstGeom>
          <a:solidFill>
            <a:srgbClr val="63BC8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Text Box 4"/>
          <p:cNvSpPr txBox="1">
            <a:spLocks noChangeArrowheads="1"/>
          </p:cNvSpPr>
          <p:nvPr/>
        </p:nvSpPr>
        <p:spPr bwMode="auto">
          <a:xfrm>
            <a:off x="686223" y="2779551"/>
            <a:ext cx="2372817" cy="8309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defRPr/>
            </a:pPr>
            <a:r>
              <a:rPr lang="en-US" altLang="en-US" sz="2400" b="1" i="1" dirty="0" smtClean="0">
                <a:latin typeface="Arial" panose="020B0604020202020204" pitchFamily="34" charset="0"/>
                <a:cs typeface="Arial" panose="020B0604020202020204" pitchFamily="34" charset="0"/>
              </a:rPr>
              <a:t>TRANSPLANT</a:t>
            </a:r>
          </a:p>
          <a:p>
            <a:pPr>
              <a:spcBef>
                <a:spcPct val="0"/>
              </a:spcBef>
              <a:buFontTx/>
              <a:buNone/>
              <a:defRPr/>
            </a:pPr>
            <a:r>
              <a:rPr lang="en-US" altLang="en-US" sz="2400" dirty="0" smtClean="0">
                <a:latin typeface="Arial" panose="020B0604020202020204" pitchFamily="34" charset="0"/>
                <a:cs typeface="Arial" panose="020B0604020202020204" pitchFamily="34" charset="0"/>
              </a:rPr>
              <a:t>EXPERIMENTS</a:t>
            </a:r>
            <a:endParaRPr lang="en-US" altLang="en-US" sz="2000" dirty="0">
              <a:latin typeface="Arial" panose="020B0604020202020204" pitchFamily="34" charset="0"/>
              <a:cs typeface="Arial" panose="020B0604020202020204" pitchFamily="34" charset="0"/>
            </a:endParaRPr>
          </a:p>
        </p:txBody>
      </p:sp>
      <p:sp>
        <p:nvSpPr>
          <p:cNvPr id="16" name="Text Box 4"/>
          <p:cNvSpPr txBox="1">
            <a:spLocks noChangeArrowheads="1"/>
          </p:cNvSpPr>
          <p:nvPr/>
        </p:nvSpPr>
        <p:spPr bwMode="auto">
          <a:xfrm>
            <a:off x="224556" y="4033499"/>
            <a:ext cx="3048246" cy="1815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defRPr/>
            </a:pPr>
            <a:r>
              <a:rPr lang="en-US" altLang="en-US" sz="1600" i="1" dirty="0" smtClean="0"/>
              <a:t>The experiment at right showing work done in an African frog (</a:t>
            </a:r>
            <a:r>
              <a:rPr lang="en-US" altLang="en-US" sz="1600" i="1" dirty="0" err="1" smtClean="0"/>
              <a:t>Xenopus</a:t>
            </a:r>
            <a:r>
              <a:rPr lang="en-US" altLang="en-US" sz="1600" i="1" dirty="0" smtClean="0"/>
              <a:t>) provides an example of the type of work Hilde </a:t>
            </a:r>
            <a:r>
              <a:rPr lang="en-US" altLang="en-US" sz="1600" i="1" dirty="0" err="1" smtClean="0"/>
              <a:t>Manigold</a:t>
            </a:r>
            <a:r>
              <a:rPr lang="en-US" altLang="en-US" sz="1600" i="1" dirty="0" smtClean="0"/>
              <a:t> completed as a graduate student in the lab of her advisor Hans Spemann.</a:t>
            </a:r>
            <a:endParaRPr lang="en-US" altLang="en-US" sz="1400" b="1" i="1" dirty="0">
              <a:latin typeface="Cambria" charset="0"/>
            </a:endParaRPr>
          </a:p>
        </p:txBody>
      </p:sp>
      <p:sp>
        <p:nvSpPr>
          <p:cNvPr id="4" name="TextBox 3"/>
          <p:cNvSpPr txBox="1"/>
          <p:nvPr/>
        </p:nvSpPr>
        <p:spPr>
          <a:xfrm>
            <a:off x="5458707" y="2156966"/>
            <a:ext cx="3511411" cy="646331"/>
          </a:xfrm>
          <a:prstGeom prst="rect">
            <a:avLst/>
          </a:prstGeom>
          <a:noFill/>
        </p:spPr>
        <p:txBody>
          <a:bodyPr wrap="square" rtlCol="0">
            <a:spAutoFit/>
          </a:bodyPr>
          <a:lstStyle/>
          <a:p>
            <a:r>
              <a:rPr lang="en-US" dirty="0" smtClean="0">
                <a:solidFill>
                  <a:srgbClr val="A1497C"/>
                </a:solidFill>
              </a:rPr>
              <a:t>Cells already “determined” to become part of the tadpole’s head.</a:t>
            </a:r>
            <a:endParaRPr lang="en-US" dirty="0">
              <a:solidFill>
                <a:srgbClr val="A1497C"/>
              </a:solidFill>
            </a:endParaRPr>
          </a:p>
        </p:txBody>
      </p:sp>
      <p:cxnSp>
        <p:nvCxnSpPr>
          <p:cNvPr id="6" name="Straight Arrow Connector 5"/>
          <p:cNvCxnSpPr>
            <a:stCxn id="4" idx="2"/>
          </p:cNvCxnSpPr>
          <p:nvPr/>
        </p:nvCxnSpPr>
        <p:spPr>
          <a:xfrm>
            <a:off x="7214413" y="2803297"/>
            <a:ext cx="661276" cy="1841894"/>
          </a:xfrm>
          <a:prstGeom prst="straightConnector1">
            <a:avLst/>
          </a:prstGeom>
          <a:ln>
            <a:solidFill>
              <a:srgbClr val="A1497C"/>
            </a:solidFill>
            <a:tailEnd type="triangle"/>
          </a:ln>
        </p:spPr>
        <p:style>
          <a:lnRef idx="2">
            <a:schemeClr val="accent1"/>
          </a:lnRef>
          <a:fillRef idx="0">
            <a:schemeClr val="accent1"/>
          </a:fillRef>
          <a:effectRef idx="1">
            <a:schemeClr val="accent1"/>
          </a:effectRef>
          <a:fontRef idx="minor">
            <a:schemeClr val="tx1"/>
          </a:fontRef>
        </p:style>
      </p:cxnSp>
      <p:sp>
        <p:nvSpPr>
          <p:cNvPr id="20" name="TextBox 19"/>
          <p:cNvSpPr txBox="1"/>
          <p:nvPr/>
        </p:nvSpPr>
        <p:spPr>
          <a:xfrm rot="1000178">
            <a:off x="5537321" y="3984470"/>
            <a:ext cx="1979741" cy="369332"/>
          </a:xfrm>
          <a:prstGeom prst="rect">
            <a:avLst/>
          </a:prstGeom>
          <a:noFill/>
        </p:spPr>
        <p:txBody>
          <a:bodyPr wrap="square" rtlCol="0">
            <a:spAutoFit/>
          </a:bodyPr>
          <a:lstStyle/>
          <a:p>
            <a:r>
              <a:rPr lang="en-US" dirty="0" smtClean="0">
                <a:solidFill>
                  <a:srgbClr val="A1497C"/>
                </a:solidFill>
                <a:sym typeface="Wingdings" panose="05000000000000000000" pitchFamily="2" charset="2"/>
              </a:rPr>
              <a:t> m</a:t>
            </a:r>
            <a:r>
              <a:rPr lang="en-US" dirty="0" smtClean="0">
                <a:solidFill>
                  <a:srgbClr val="A1497C"/>
                </a:solidFill>
              </a:rPr>
              <a:t>ove cells here</a:t>
            </a:r>
            <a:endParaRPr lang="en-US" dirty="0">
              <a:solidFill>
                <a:srgbClr val="A1497C"/>
              </a:solidFill>
            </a:endParaRPr>
          </a:p>
        </p:txBody>
      </p:sp>
    </p:spTree>
    <p:extLst>
      <p:ext uri="{BB962C8B-B14F-4D97-AF65-F5344CB8AC3E}">
        <p14:creationId xmlns:p14="http://schemas.microsoft.com/office/powerpoint/2010/main" val="362697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2" presetClass="entr" presetSubtype="2"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righ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0" nodeType="clickEffect">
                                  <p:stCondLst>
                                    <p:cond delay="0"/>
                                  </p:stCondLst>
                                  <p:childTnLst>
                                    <p:animEffect transition="out" filter="fade">
                                      <p:cBhvr>
                                        <p:cTn id="22" dur="500"/>
                                        <p:tgtEl>
                                          <p:spTgt spid="15367"/>
                                        </p:tgtEl>
                                      </p:cBhvr>
                                    </p:animEffect>
                                    <p:set>
                                      <p:cBhvr>
                                        <p:cTn id="23" dur="1" fill="hold">
                                          <p:stCondLst>
                                            <p:cond delay="499"/>
                                          </p:stCondLst>
                                        </p:cTn>
                                        <p:tgtEl>
                                          <p:spTgt spid="153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animBg="1"/>
      <p:bldP spid="4" grpId="0"/>
      <p:bldP spid="20"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0518" y="3989294"/>
            <a:ext cx="6786281" cy="2647857"/>
          </a:xfrm>
        </p:spPr>
        <p:txBody>
          <a:bodyPr/>
          <a:lstStyle/>
          <a:p>
            <a:pPr marL="0" indent="0">
              <a:buNone/>
            </a:pPr>
            <a:r>
              <a:rPr lang="en-US" altLang="en-US" dirty="0">
                <a:solidFill>
                  <a:srgbClr val="376092"/>
                </a:solidFill>
                <a:latin typeface="Arial" panose="020B0604020202020204" pitchFamily="34" charset="0"/>
                <a:ea typeface="Arial" charset="0"/>
                <a:cs typeface="Arial" panose="020B0604020202020204" pitchFamily="34" charset="0"/>
              </a:rPr>
              <a:t>What’s the difference? How are the cells in </a:t>
            </a:r>
            <a:r>
              <a:rPr lang="en-US" altLang="en-US" dirty="0" err="1">
                <a:solidFill>
                  <a:srgbClr val="376092"/>
                </a:solidFill>
                <a:latin typeface="Arial" panose="020B0604020202020204" pitchFamily="34" charset="0"/>
                <a:ea typeface="Arial" charset="0"/>
                <a:cs typeface="Arial" panose="020B0604020202020204" pitchFamily="34" charset="0"/>
              </a:rPr>
              <a:t>Planaria</a:t>
            </a:r>
            <a:r>
              <a:rPr lang="en-US" altLang="en-US" dirty="0">
                <a:solidFill>
                  <a:srgbClr val="376092"/>
                </a:solidFill>
                <a:latin typeface="Arial" panose="020B0604020202020204" pitchFamily="34" charset="0"/>
                <a:ea typeface="Arial" charset="0"/>
                <a:cs typeface="Arial" panose="020B0604020202020204" pitchFamily="34" charset="0"/>
              </a:rPr>
              <a:t> somehow different?</a:t>
            </a:r>
          </a:p>
          <a:p>
            <a:pPr marL="0" indent="0">
              <a:buNone/>
            </a:pPr>
            <a:endParaRPr lang="en-US" altLang="en-US" dirty="0">
              <a:solidFill>
                <a:srgbClr val="583F34"/>
              </a:solidFill>
              <a:latin typeface="Arial" panose="020B0604020202020204" pitchFamily="34" charset="0"/>
              <a:ea typeface="Arial" charset="0"/>
              <a:cs typeface="Arial" panose="020B0604020202020204" pitchFamily="34" charset="0"/>
            </a:endParaRPr>
          </a:p>
          <a:p>
            <a:pPr marL="0" indent="0">
              <a:buNone/>
            </a:pPr>
            <a:r>
              <a:rPr lang="en-US" altLang="en-US" dirty="0">
                <a:solidFill>
                  <a:srgbClr val="376092"/>
                </a:solidFill>
                <a:latin typeface="Arial" panose="020B0604020202020204" pitchFamily="34" charset="0"/>
                <a:ea typeface="Arial" charset="0"/>
                <a:cs typeface="Arial" panose="020B0604020202020204" pitchFamily="34" charset="0"/>
              </a:rPr>
              <a:t>Write your ideas in Doodle Box </a:t>
            </a:r>
            <a:r>
              <a:rPr lang="en-US" altLang="en-US" dirty="0" smtClean="0">
                <a:solidFill>
                  <a:srgbClr val="376092"/>
                </a:solidFill>
                <a:latin typeface="Arial" panose="020B0604020202020204" pitchFamily="34" charset="0"/>
                <a:ea typeface="Arial" charset="0"/>
                <a:cs typeface="Arial" panose="020B0604020202020204" pitchFamily="34" charset="0"/>
              </a:rPr>
              <a:t>N.</a:t>
            </a:r>
            <a:endParaRPr lang="en-US" altLang="en-US" dirty="0">
              <a:solidFill>
                <a:srgbClr val="376092"/>
              </a:solidFill>
              <a:latin typeface="Arial" panose="020B0604020202020204" pitchFamily="34" charset="0"/>
              <a:ea typeface="Arial" charset="0"/>
              <a:cs typeface="Arial" panose="020B0604020202020204" pitchFamily="34" charset="0"/>
            </a:endParaRPr>
          </a:p>
          <a:p>
            <a:pPr marL="0" indent="0">
              <a:buNone/>
            </a:pPr>
            <a:endParaRPr lang="en-US" dirty="0"/>
          </a:p>
        </p:txBody>
      </p:sp>
      <p:pic>
        <p:nvPicPr>
          <p:cNvPr id="4" name="pasted-image.pdf"/>
          <p:cNvPicPr>
            <a:picLocks noChangeAspect="1"/>
          </p:cNvPicPr>
          <p:nvPr/>
        </p:nvPicPr>
        <p:blipFill>
          <a:blip r:embed="rId3">
            <a:extLst/>
          </a:blip>
          <a:stretch>
            <a:fillRect/>
          </a:stretch>
        </p:blipFill>
        <p:spPr>
          <a:xfrm>
            <a:off x="675844" y="5406395"/>
            <a:ext cx="794324" cy="798863"/>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flipH="1">
            <a:off x="628798" y="3752121"/>
            <a:ext cx="888416" cy="899954"/>
          </a:xfrm>
          <a:prstGeom prst="rect">
            <a:avLst/>
          </a:prstGeom>
          <a:ln w="12700">
            <a:miter lim="400000"/>
          </a:ln>
        </p:spPr>
      </p:pic>
      <p:sp>
        <p:nvSpPr>
          <p:cNvPr id="7" name="Content Placeholder 2"/>
          <p:cNvSpPr txBox="1">
            <a:spLocks/>
          </p:cNvSpPr>
          <p:nvPr/>
        </p:nvSpPr>
        <p:spPr>
          <a:xfrm>
            <a:off x="457200" y="1813539"/>
            <a:ext cx="6146800" cy="159297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altLang="en-US" dirty="0">
                <a:latin typeface="Arial" panose="020B0604020202020204" pitchFamily="34" charset="0"/>
                <a:ea typeface="Arial" charset="0"/>
                <a:cs typeface="Arial" panose="020B0604020202020204" pitchFamily="34" charset="0"/>
              </a:rPr>
              <a:t>But with </a:t>
            </a:r>
            <a:r>
              <a:rPr lang="en-US" altLang="en-US" dirty="0" err="1">
                <a:latin typeface="Arial" panose="020B0604020202020204" pitchFamily="34" charset="0"/>
                <a:ea typeface="Arial" charset="0"/>
                <a:cs typeface="Arial" panose="020B0604020202020204" pitchFamily="34" charset="0"/>
              </a:rPr>
              <a:t>Planaria</a:t>
            </a:r>
            <a:r>
              <a:rPr lang="en-US" altLang="en-US" dirty="0">
                <a:latin typeface="Arial" panose="020B0604020202020204" pitchFamily="34" charset="0"/>
                <a:ea typeface="Arial" charset="0"/>
                <a:cs typeface="Arial" panose="020B0604020202020204" pitchFamily="34" charset="0"/>
              </a:rPr>
              <a:t>, we could develop “twins” (or even triplets) from a single </a:t>
            </a:r>
            <a:r>
              <a:rPr lang="en-US" altLang="en-US" u="sng" dirty="0">
                <a:latin typeface="Arial" panose="020B0604020202020204" pitchFamily="34" charset="0"/>
                <a:ea typeface="Arial" charset="0"/>
                <a:cs typeface="Arial" panose="020B0604020202020204" pitchFamily="34" charset="0"/>
              </a:rPr>
              <a:t>adult</a:t>
            </a:r>
            <a:r>
              <a:rPr lang="en-US" altLang="en-US" dirty="0">
                <a:latin typeface="Arial" panose="020B0604020202020204" pitchFamily="34" charset="0"/>
                <a:ea typeface="Arial" charset="0"/>
                <a:cs typeface="Arial" panose="020B0604020202020204" pitchFamily="34" charset="0"/>
              </a:rPr>
              <a:t>. </a:t>
            </a:r>
            <a:endParaRPr lang="en-US" dirty="0"/>
          </a:p>
        </p:txBody>
      </p:sp>
      <p:pic>
        <p:nvPicPr>
          <p:cNvPr id="8" name="Picture 7"/>
          <p:cNvPicPr>
            <a:picLocks noChangeAspect="1"/>
          </p:cNvPicPr>
          <p:nvPr/>
        </p:nvPicPr>
        <p:blipFill>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695644" y="1813539"/>
            <a:ext cx="1762556" cy="1847894"/>
          </a:xfrm>
          <a:prstGeom prst="rect">
            <a:avLst/>
          </a:prstGeom>
        </p:spPr>
      </p:pic>
      <p:sp>
        <p:nvSpPr>
          <p:cNvPr id="9" name="Title 1"/>
          <p:cNvSpPr txBox="1">
            <a:spLocks/>
          </p:cNvSpPr>
          <p:nvPr/>
        </p:nvSpPr>
        <p:spPr>
          <a:xfrm>
            <a:off x="457200" y="562107"/>
            <a:ext cx="8229600" cy="114300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rgbClr val="256800"/>
                </a:solidFill>
                <a:latin typeface="Arial" panose="020B0604020202020204" pitchFamily="34" charset="0"/>
                <a:cs typeface="Arial" panose="020B0604020202020204" pitchFamily="34" charset="0"/>
              </a:rPr>
              <a:t>How </a:t>
            </a:r>
            <a:r>
              <a:rPr lang="en-US" sz="3600" dirty="0">
                <a:solidFill>
                  <a:srgbClr val="256800"/>
                </a:solidFill>
                <a:latin typeface="Arial" panose="020B0604020202020204" pitchFamily="34" charset="0"/>
                <a:cs typeface="Arial" panose="020B0604020202020204" pitchFamily="34" charset="0"/>
              </a:rPr>
              <a:t>long can you split into twins?</a:t>
            </a:r>
            <a:endParaRPr 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682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423288" y="151072"/>
            <a:ext cx="8534400" cy="1073840"/>
          </a:xfrm>
        </p:spPr>
        <p:txBody>
          <a:bodyPr/>
          <a:lstStyle/>
          <a:p>
            <a:pPr algn="l" eaLnBrk="1" hangingPunct="1"/>
            <a:r>
              <a:rPr lang="en-US" altLang="en-US" sz="2800" b="1" dirty="0">
                <a:solidFill>
                  <a:srgbClr val="256800"/>
                </a:solidFill>
              </a:rPr>
              <a:t>Some cells retain special abilities all other cells lose. </a:t>
            </a:r>
          </a:p>
        </p:txBody>
      </p:sp>
      <p:sp>
        <p:nvSpPr>
          <p:cNvPr id="28674" name="Content Placeholder 2"/>
          <p:cNvSpPr>
            <a:spLocks noGrp="1"/>
          </p:cNvSpPr>
          <p:nvPr>
            <p:ph idx="1"/>
          </p:nvPr>
        </p:nvSpPr>
        <p:spPr>
          <a:xfrm>
            <a:off x="718708" y="1537843"/>
            <a:ext cx="3576202" cy="1403817"/>
          </a:xfrm>
        </p:spPr>
        <p:txBody>
          <a:bodyPr>
            <a:noAutofit/>
          </a:bodyPr>
          <a:lstStyle/>
          <a:p>
            <a:pPr marL="0" indent="0">
              <a:buNone/>
            </a:pPr>
            <a:r>
              <a:rPr lang="en-US" altLang="en-US" sz="2800" i="1" dirty="0">
                <a:latin typeface="Arial" charset="0"/>
                <a:ea typeface="Arial" charset="0"/>
                <a:cs typeface="Arial" charset="0"/>
              </a:rPr>
              <a:t>What have you heard about stem cells?</a:t>
            </a:r>
          </a:p>
          <a:p>
            <a:endParaRPr lang="en-US" altLang="en-US" sz="2800" b="1" dirty="0">
              <a:latin typeface="Arial" charset="0"/>
              <a:ea typeface="Arial" charset="0"/>
              <a:cs typeface="Arial" charset="0"/>
            </a:endParaRPr>
          </a:p>
          <a:p>
            <a:r>
              <a:rPr lang="en-US" altLang="en-US" sz="2800" dirty="0">
                <a:latin typeface="Arial" charset="0"/>
                <a:ea typeface="Arial" charset="0"/>
                <a:cs typeface="Arial" charset="0"/>
              </a:rPr>
              <a:t>Can still differentiate into other kinds of cells.</a:t>
            </a:r>
          </a:p>
          <a:p>
            <a:endParaRPr lang="en-US" altLang="en-US" sz="2800" dirty="0">
              <a:latin typeface="Arial" charset="0"/>
              <a:ea typeface="Arial" charset="0"/>
              <a:cs typeface="Arial" charset="0"/>
            </a:endParaRPr>
          </a:p>
          <a:p>
            <a:r>
              <a:rPr lang="en-US" altLang="en-US" sz="2800" dirty="0">
                <a:latin typeface="Arial" charset="0"/>
                <a:ea typeface="Arial" charset="0"/>
                <a:cs typeface="Arial" charset="0"/>
              </a:rPr>
              <a:t>Can divide an unlimited number of times.</a:t>
            </a:r>
          </a:p>
        </p:txBody>
      </p:sp>
      <p:sp>
        <p:nvSpPr>
          <p:cNvPr id="2" name="TextBox 1"/>
          <p:cNvSpPr txBox="1">
            <a:spLocks noChangeArrowheads="1"/>
          </p:cNvSpPr>
          <p:nvPr/>
        </p:nvSpPr>
        <p:spPr bwMode="auto">
          <a:xfrm>
            <a:off x="4929809" y="1765188"/>
            <a:ext cx="36824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4000" b="1" dirty="0">
                <a:solidFill>
                  <a:srgbClr val="FF6600"/>
                </a:solidFill>
              </a:rPr>
              <a:t>STEM CELLS</a:t>
            </a:r>
            <a:endParaRPr lang="en-US" altLang="en-US" sz="4000" dirty="0"/>
          </a:p>
        </p:txBody>
      </p:sp>
      <p:pic>
        <p:nvPicPr>
          <p:cNvPr id="8196" name="Picture 4" descr="File:Stem cells -- Smart-Servier.jpg"/>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6439" t="17521" r="19783" b="10564"/>
          <a:stretch/>
        </p:blipFill>
        <p:spPr bwMode="auto">
          <a:xfrm>
            <a:off x="4527273" y="2577775"/>
            <a:ext cx="4293705" cy="2723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11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4">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86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158875" y="-44756"/>
            <a:ext cx="6273580" cy="1470025"/>
          </a:xfrm>
        </p:spPr>
        <p:txBody>
          <a:bodyPr>
            <a:normAutofit/>
          </a:bodyPr>
          <a:lstStyle/>
          <a:p>
            <a:pPr algn="l"/>
            <a:r>
              <a:rPr lang="en-US" altLang="en-US" sz="2800" b="1" dirty="0" smtClean="0"/>
              <a:t>We’ve </a:t>
            </a:r>
            <a:r>
              <a:rPr lang="en-US" altLang="en-US" sz="2800" b="1" dirty="0"/>
              <a:t>been observing </a:t>
            </a:r>
            <a:r>
              <a:rPr lang="en-US" altLang="en-US" sz="2800" b="1" dirty="0" smtClean="0"/>
              <a:t>phenomena </a:t>
            </a:r>
            <a:br>
              <a:rPr lang="en-US" altLang="en-US" sz="2800" b="1" dirty="0" smtClean="0"/>
            </a:br>
            <a:r>
              <a:rPr lang="en-US" altLang="en-US" sz="2800" b="1" dirty="0" smtClean="0"/>
              <a:t>of </a:t>
            </a:r>
            <a:r>
              <a:rPr lang="en-US" altLang="en-US" sz="2800" b="1" dirty="0"/>
              <a:t>growth and </a:t>
            </a:r>
            <a:r>
              <a:rPr lang="en-US" altLang="en-US" sz="2800" b="1" dirty="0" smtClean="0"/>
              <a:t>development.</a:t>
            </a:r>
            <a:endParaRPr lang="en-US" altLang="en-US" sz="2800" b="1" dirty="0"/>
          </a:p>
        </p:txBody>
      </p:sp>
      <p:pic>
        <p:nvPicPr>
          <p:cNvPr id="12" name="Picture 1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378624" y="3275088"/>
            <a:ext cx="3295085" cy="1319893"/>
          </a:xfrm>
          <a:prstGeom prst="rect">
            <a:avLst/>
          </a:prstGeom>
        </p:spPr>
      </p:pic>
      <p:sp>
        <p:nvSpPr>
          <p:cNvPr id="11" name="TextBox 10"/>
          <p:cNvSpPr txBox="1"/>
          <p:nvPr/>
        </p:nvSpPr>
        <p:spPr>
          <a:xfrm>
            <a:off x="5985815" y="6212264"/>
            <a:ext cx="998053" cy="556181"/>
          </a:xfrm>
          <a:prstGeom prst="rect">
            <a:avLst/>
          </a:prstGeom>
          <a:noFill/>
        </p:spPr>
        <p:txBody>
          <a:bodyPr wrap="square" rtlCol="0">
            <a:spAutoFit/>
          </a:bodyPr>
          <a:lstStyle/>
          <a:p>
            <a:endParaRPr lang="en-US" dirty="0"/>
          </a:p>
        </p:txBody>
      </p:sp>
      <p:pic>
        <p:nvPicPr>
          <p:cNvPr id="25" name="Picture 24"/>
          <p:cNvPicPr>
            <a:picLocks noChangeAspect="1"/>
          </p:cNvPicPr>
          <p:nvPr/>
        </p:nvPicPr>
        <p:blipFill rotWithShape="1">
          <a:blip r:embed="rId4" cstate="print">
            <a:extLst>
              <a:ext uri="{28A0092B-C50C-407E-A947-70E740481C1C}">
                <a14:useLocalDpi xmlns:a14="http://schemas.microsoft.com/office/drawing/2010/main" val="0"/>
              </a:ext>
            </a:extLst>
          </a:blip>
          <a:srcRect l="1" r="3984"/>
          <a:stretch/>
        </p:blipFill>
        <p:spPr>
          <a:xfrm rot="10800000" flipH="1">
            <a:off x="158875" y="2304522"/>
            <a:ext cx="1897608" cy="2227643"/>
          </a:xfrm>
          <a:prstGeom prst="rect">
            <a:avLst/>
          </a:prstGeom>
        </p:spPr>
      </p:pic>
      <p:grpSp>
        <p:nvGrpSpPr>
          <p:cNvPr id="2" name="Group 1"/>
          <p:cNvGrpSpPr/>
          <p:nvPr/>
        </p:nvGrpSpPr>
        <p:grpSpPr>
          <a:xfrm>
            <a:off x="2085906" y="184620"/>
            <a:ext cx="5790002" cy="6677595"/>
            <a:chOff x="2085906" y="184620"/>
            <a:chExt cx="5790002" cy="6677595"/>
          </a:xfrm>
        </p:grpSpPr>
        <p:grpSp>
          <p:nvGrpSpPr>
            <p:cNvPr id="4" name="Group 3"/>
            <p:cNvGrpSpPr/>
            <p:nvPr/>
          </p:nvGrpSpPr>
          <p:grpSpPr>
            <a:xfrm>
              <a:off x="5632346" y="184620"/>
              <a:ext cx="2083713" cy="3055839"/>
              <a:chOff x="1596689" y="374219"/>
              <a:chExt cx="2467774" cy="3723137"/>
            </a:xfrm>
          </p:grpSpPr>
          <p:pic>
            <p:nvPicPr>
              <p:cNvPr id="18" name="Picture 17"/>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2564"/>
              <a:stretch/>
            </p:blipFill>
            <p:spPr>
              <a:xfrm rot="5400000">
                <a:off x="1757263" y="1990522"/>
                <a:ext cx="2482405" cy="1731264"/>
              </a:xfrm>
              <a:prstGeom prst="rect">
                <a:avLst/>
              </a:prstGeom>
            </p:spPr>
          </p:pic>
          <p:pic>
            <p:nvPicPr>
              <p:cNvPr id="19" name="Picture 18"/>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56168"/>
              <a:stretch/>
            </p:blipFill>
            <p:spPr>
              <a:xfrm rot="6418317">
                <a:off x="2251598" y="455820"/>
                <a:ext cx="1894466" cy="1731264"/>
              </a:xfrm>
              <a:prstGeom prst="rect">
                <a:avLst/>
              </a:prstGeom>
            </p:spPr>
          </p:pic>
          <p:pic>
            <p:nvPicPr>
              <p:cNvPr id="20" name="Picture 19"/>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r="56168"/>
              <a:stretch/>
            </p:blipFill>
            <p:spPr>
              <a:xfrm rot="3952125">
                <a:off x="1515088" y="515511"/>
                <a:ext cx="1894466" cy="1731264"/>
              </a:xfrm>
              <a:prstGeom prst="rect">
                <a:avLst/>
              </a:prstGeom>
            </p:spPr>
          </p:pic>
          <p:pic>
            <p:nvPicPr>
              <p:cNvPr id="21" name="Picture 20"/>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4947" t="34135" r="56168" b="42852"/>
              <a:stretch/>
            </p:blipFill>
            <p:spPr>
              <a:xfrm rot="6418317">
                <a:off x="2533665" y="1497502"/>
                <a:ext cx="1248458" cy="398414"/>
              </a:xfrm>
              <a:prstGeom prst="rect">
                <a:avLst/>
              </a:prstGeom>
            </p:spPr>
          </p:pic>
        </p:grpSp>
        <p:pic>
          <p:nvPicPr>
            <p:cNvPr id="22" name="Picture 2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5494616" y="5192008"/>
              <a:ext cx="1980448" cy="1359965"/>
            </a:xfrm>
            <a:prstGeom prst="rect">
              <a:avLst/>
            </a:prstGeom>
          </p:spPr>
        </p:pic>
        <p:pic>
          <p:nvPicPr>
            <p:cNvPr id="23" name="Picture 22"/>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5107929" y="2934681"/>
              <a:ext cx="1704730" cy="905158"/>
            </a:xfrm>
            <a:prstGeom prst="rect">
              <a:avLst/>
            </a:prstGeom>
          </p:spPr>
        </p:pic>
        <p:pic>
          <p:nvPicPr>
            <p:cNvPr id="24" name="Picture 23"/>
            <p:cNvPicPr>
              <a:picLocks noChangeAspect="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6075820" y="4260195"/>
              <a:ext cx="2540231" cy="1059945"/>
            </a:xfrm>
            <a:prstGeom prst="rect">
              <a:avLst/>
            </a:prstGeom>
          </p:spPr>
        </p:pic>
        <p:cxnSp>
          <p:nvCxnSpPr>
            <p:cNvPr id="15" name="Straight Arrow Connector 14"/>
            <p:cNvCxnSpPr/>
            <p:nvPr/>
          </p:nvCxnSpPr>
          <p:spPr>
            <a:xfrm flipV="1">
              <a:off x="2085906" y="1321866"/>
              <a:ext cx="3973215" cy="1120629"/>
            </a:xfrm>
            <a:prstGeom prst="straightConnector1">
              <a:avLst/>
            </a:prstGeom>
            <a:ln w="57150">
              <a:solidFill>
                <a:srgbClr val="3F6EB3"/>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a:off x="2524231" y="4787996"/>
              <a:ext cx="3461584" cy="1120307"/>
            </a:xfrm>
            <a:prstGeom prst="straightConnector1">
              <a:avLst/>
            </a:prstGeom>
            <a:ln w="57150">
              <a:solidFill>
                <a:srgbClr val="3F6EB3"/>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p:nvPr/>
          </p:nvCxnSpPr>
          <p:spPr>
            <a:xfrm>
              <a:off x="2524231" y="3860172"/>
              <a:ext cx="4291732" cy="671993"/>
            </a:xfrm>
            <a:prstGeom prst="straightConnector1">
              <a:avLst/>
            </a:prstGeom>
            <a:ln w="57150">
              <a:solidFill>
                <a:srgbClr val="3F6EB3"/>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a:off x="2524231" y="3010204"/>
              <a:ext cx="3196526" cy="0"/>
            </a:xfrm>
            <a:prstGeom prst="straightConnector1">
              <a:avLst/>
            </a:prstGeom>
            <a:ln w="57150">
              <a:solidFill>
                <a:srgbClr val="3F6EB3"/>
              </a:solidFill>
              <a:prstDash val="dash"/>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4826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295275" y="-195263"/>
            <a:ext cx="8645525" cy="1143001"/>
          </a:xfrm>
        </p:spPr>
        <p:txBody>
          <a:bodyPr/>
          <a:lstStyle/>
          <a:p>
            <a:pPr eaLnBrk="1" hangingPunct="1"/>
            <a:r>
              <a:rPr lang="en-US" altLang="en-US" sz="3600" b="1" dirty="0">
                <a:solidFill>
                  <a:srgbClr val="256800"/>
                </a:solidFill>
              </a:rPr>
              <a:t>There are several kinds of stem cells: </a:t>
            </a:r>
            <a:endParaRPr lang="en-US" altLang="en-US" sz="2800" dirty="0">
              <a:solidFill>
                <a:srgbClr val="256800"/>
              </a:solidFill>
            </a:endParaRPr>
          </a:p>
        </p:txBody>
      </p:sp>
      <p:sp>
        <p:nvSpPr>
          <p:cNvPr id="55298" name="Content Placeholder 2"/>
          <p:cNvSpPr>
            <a:spLocks noGrp="1"/>
          </p:cNvSpPr>
          <p:nvPr>
            <p:ph idx="1"/>
          </p:nvPr>
        </p:nvSpPr>
        <p:spPr>
          <a:xfrm>
            <a:off x="236537" y="762000"/>
            <a:ext cx="8763000" cy="5943600"/>
          </a:xfrm>
        </p:spPr>
        <p:txBody>
          <a:bodyPr/>
          <a:lstStyle/>
          <a:p>
            <a:pPr marL="0" indent="0" eaLnBrk="1" hangingPunct="1">
              <a:buFontTx/>
              <a:buNone/>
            </a:pPr>
            <a:r>
              <a:rPr lang="en-US" altLang="en-US" sz="2400" dirty="0">
                <a:latin typeface="Arial" charset="0"/>
                <a:ea typeface="Arial" charset="0"/>
                <a:cs typeface="Arial" charset="0"/>
              </a:rPr>
              <a:t>In vertebrates (like us and in contrast to </a:t>
            </a:r>
            <a:r>
              <a:rPr lang="en-US" altLang="en-US" sz="2400" dirty="0" err="1">
                <a:latin typeface="Arial" charset="0"/>
                <a:ea typeface="Arial" charset="0"/>
                <a:cs typeface="Arial" charset="0"/>
              </a:rPr>
              <a:t>Planaria</a:t>
            </a:r>
            <a:r>
              <a:rPr lang="en-US" altLang="en-US" sz="2400" dirty="0">
                <a:latin typeface="Arial" charset="0"/>
                <a:ea typeface="Arial" charset="0"/>
                <a:cs typeface="Arial" charset="0"/>
              </a:rPr>
              <a:t>)…</a:t>
            </a:r>
          </a:p>
          <a:p>
            <a:pPr marL="0" indent="0" eaLnBrk="1" hangingPunct="1">
              <a:buFontTx/>
              <a:buNone/>
            </a:pPr>
            <a:r>
              <a:rPr lang="en-US" altLang="en-US" sz="2400" u="sng" dirty="0">
                <a:latin typeface="Arial" charset="0"/>
                <a:ea typeface="Arial" charset="0"/>
                <a:cs typeface="Arial" charset="0"/>
              </a:rPr>
              <a:t>most</a:t>
            </a:r>
            <a:r>
              <a:rPr lang="en-US" altLang="en-US" sz="2400" dirty="0">
                <a:latin typeface="Arial" charset="0"/>
                <a:ea typeface="Arial" charset="0"/>
                <a:cs typeface="Arial" charset="0"/>
              </a:rPr>
              <a:t> can only become a few kinds of cell – e.g. bone marrow stem cells can become any kind of blood cell (red, or any one of several kinds of white blood cell).</a:t>
            </a:r>
          </a:p>
        </p:txBody>
      </p:sp>
      <p:pic>
        <p:nvPicPr>
          <p:cNvPr id="15364" name="Picture 4" descr="File:0337 Hematopoiesis new.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58122" y="2231328"/>
            <a:ext cx="5278472" cy="4338470"/>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File:Long Bone (Femur).pn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74284" y="2607398"/>
            <a:ext cx="1921205" cy="3842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42883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423288" y="151072"/>
            <a:ext cx="8534400" cy="1073840"/>
          </a:xfrm>
        </p:spPr>
        <p:txBody>
          <a:bodyPr/>
          <a:lstStyle/>
          <a:p>
            <a:pPr algn="l" eaLnBrk="1" hangingPunct="1"/>
            <a:r>
              <a:rPr lang="en-US" altLang="en-US" sz="2800" b="1" dirty="0">
                <a:solidFill>
                  <a:srgbClr val="256800"/>
                </a:solidFill>
              </a:rPr>
              <a:t>But the most versatile stem cells—those that can become anything—are called “totipotent”.</a:t>
            </a:r>
          </a:p>
        </p:txBody>
      </p:sp>
      <p:sp>
        <p:nvSpPr>
          <p:cNvPr id="28674" name="Content Placeholder 2"/>
          <p:cNvSpPr>
            <a:spLocks noGrp="1"/>
          </p:cNvSpPr>
          <p:nvPr>
            <p:ph idx="1"/>
          </p:nvPr>
        </p:nvSpPr>
        <p:spPr>
          <a:xfrm>
            <a:off x="423288" y="1554935"/>
            <a:ext cx="4178692" cy="1403817"/>
          </a:xfrm>
        </p:spPr>
        <p:txBody>
          <a:bodyPr>
            <a:noAutofit/>
          </a:bodyPr>
          <a:lstStyle/>
          <a:p>
            <a:pPr marL="0" indent="0">
              <a:buNone/>
            </a:pPr>
            <a:r>
              <a:rPr lang="en-US" altLang="en-US" sz="2800" dirty="0" smtClean="0">
                <a:latin typeface="Arial" charset="0"/>
                <a:ea typeface="Arial" charset="0"/>
                <a:cs typeface="Arial" charset="0"/>
              </a:rPr>
              <a:t>Totipotent = “all powerful” </a:t>
            </a:r>
          </a:p>
        </p:txBody>
      </p:sp>
      <p:sp>
        <p:nvSpPr>
          <p:cNvPr id="2" name="TextBox 1"/>
          <p:cNvSpPr txBox="1">
            <a:spLocks noChangeArrowheads="1"/>
          </p:cNvSpPr>
          <p:nvPr/>
        </p:nvSpPr>
        <p:spPr bwMode="auto">
          <a:xfrm>
            <a:off x="4929809" y="1765188"/>
            <a:ext cx="36824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4000" b="1" dirty="0">
                <a:solidFill>
                  <a:srgbClr val="FF6600"/>
                </a:solidFill>
              </a:rPr>
              <a:t>STEM CELLS</a:t>
            </a:r>
            <a:endParaRPr lang="en-US" altLang="en-US" sz="4000" dirty="0"/>
          </a:p>
        </p:txBody>
      </p:sp>
      <p:pic>
        <p:nvPicPr>
          <p:cNvPr id="17410" name="Picture 2" descr="File:Stem cell differentiation.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632" y="2473074"/>
            <a:ext cx="4876800" cy="3448051"/>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504469" y="2650719"/>
            <a:ext cx="3670292" cy="140381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altLang="en-US" sz="2800" dirty="0" smtClean="0">
                <a:latin typeface="Arial" charset="0"/>
                <a:ea typeface="Arial" charset="0"/>
                <a:cs typeface="Arial" charset="0"/>
              </a:rPr>
              <a:t>These stem cells can still differentiate into all kinds of cells.</a:t>
            </a:r>
          </a:p>
          <a:p>
            <a:pPr marL="0" indent="0">
              <a:buFont typeface="Arial"/>
              <a:buNone/>
            </a:pPr>
            <a:endParaRPr lang="en-US" altLang="en-US" sz="2800" dirty="0" smtClean="0">
              <a:latin typeface="Arial" charset="0"/>
              <a:ea typeface="Arial" charset="0"/>
              <a:cs typeface="Arial" charset="0"/>
            </a:endParaRPr>
          </a:p>
          <a:p>
            <a:pPr marL="0" indent="0">
              <a:buFont typeface="Arial"/>
              <a:buNone/>
            </a:pPr>
            <a:r>
              <a:rPr lang="en-US" altLang="en-US" sz="2800" dirty="0" smtClean="0">
                <a:latin typeface="Arial" charset="0"/>
                <a:ea typeface="Arial" charset="0"/>
                <a:cs typeface="Arial" charset="0"/>
              </a:rPr>
              <a:t>So, does this diagram seem familiar?</a:t>
            </a:r>
            <a:endParaRPr lang="en-US" altLang="en-US" sz="2800" dirty="0">
              <a:latin typeface="Arial" charset="0"/>
              <a:ea typeface="Arial" charset="0"/>
              <a:cs typeface="Arial" charset="0"/>
            </a:endParaRPr>
          </a:p>
        </p:txBody>
      </p:sp>
    </p:spTree>
    <p:extLst>
      <p:ext uri="{BB962C8B-B14F-4D97-AF65-F5344CB8AC3E}">
        <p14:creationId xmlns:p14="http://schemas.microsoft.com/office/powerpoint/2010/main" val="2595277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p:cNvSpPr>
            <a:spLocks noGrp="1"/>
          </p:cNvSpPr>
          <p:nvPr>
            <p:ph type="title"/>
          </p:nvPr>
        </p:nvSpPr>
        <p:spPr>
          <a:xfrm>
            <a:off x="423288" y="151072"/>
            <a:ext cx="8534400" cy="1073840"/>
          </a:xfrm>
        </p:spPr>
        <p:txBody>
          <a:bodyPr/>
          <a:lstStyle/>
          <a:p>
            <a:pPr algn="l" eaLnBrk="1" hangingPunct="1"/>
            <a:r>
              <a:rPr lang="en-US" altLang="en-US" sz="2800" b="1" dirty="0">
                <a:solidFill>
                  <a:srgbClr val="256800"/>
                </a:solidFill>
              </a:rPr>
              <a:t>But the most versatile stem cells—those that can become anything—are called “totipotent”.</a:t>
            </a:r>
          </a:p>
        </p:txBody>
      </p:sp>
      <p:sp>
        <p:nvSpPr>
          <p:cNvPr id="28674" name="Content Placeholder 2"/>
          <p:cNvSpPr>
            <a:spLocks noGrp="1"/>
          </p:cNvSpPr>
          <p:nvPr>
            <p:ph idx="1"/>
          </p:nvPr>
        </p:nvSpPr>
        <p:spPr>
          <a:xfrm>
            <a:off x="325852" y="2340577"/>
            <a:ext cx="3895263" cy="1403817"/>
          </a:xfrm>
        </p:spPr>
        <p:txBody>
          <a:bodyPr>
            <a:noAutofit/>
          </a:bodyPr>
          <a:lstStyle/>
          <a:p>
            <a:pPr marL="0" indent="0">
              <a:lnSpc>
                <a:spcPct val="120000"/>
              </a:lnSpc>
              <a:spcBef>
                <a:spcPts val="0"/>
              </a:spcBef>
              <a:buNone/>
            </a:pPr>
            <a:r>
              <a:rPr lang="en-US" altLang="en-US" sz="2800" dirty="0">
                <a:latin typeface="Arial" charset="0"/>
                <a:ea typeface="Arial" charset="0"/>
                <a:cs typeface="Arial" charset="0"/>
              </a:rPr>
              <a:t>Totipotent stem cells basically have the same superpowers as the zygote, the earliest stage of development</a:t>
            </a:r>
            <a:r>
              <a:rPr lang="en-US" altLang="en-US" sz="2800" dirty="0" smtClean="0">
                <a:latin typeface="Arial" charset="0"/>
                <a:ea typeface="Arial" charset="0"/>
                <a:cs typeface="Arial" charset="0"/>
              </a:rPr>
              <a:t>!</a:t>
            </a:r>
            <a:endParaRPr lang="en-US" altLang="en-US" sz="2800" dirty="0">
              <a:latin typeface="Arial" charset="0"/>
              <a:ea typeface="Arial" charset="0"/>
              <a:cs typeface="Arial" charset="0"/>
            </a:endParaRPr>
          </a:p>
        </p:txBody>
      </p:sp>
      <p:sp>
        <p:nvSpPr>
          <p:cNvPr id="2" name="TextBox 1"/>
          <p:cNvSpPr txBox="1">
            <a:spLocks noChangeArrowheads="1"/>
          </p:cNvSpPr>
          <p:nvPr/>
        </p:nvSpPr>
        <p:spPr bwMode="auto">
          <a:xfrm>
            <a:off x="4929809" y="1765188"/>
            <a:ext cx="36824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4000" b="1" dirty="0">
                <a:solidFill>
                  <a:srgbClr val="FF6600"/>
                </a:solidFill>
              </a:rPr>
              <a:t>STEM CELLS</a:t>
            </a:r>
            <a:endParaRPr lang="en-US" altLang="en-US" sz="4000" dirty="0"/>
          </a:p>
        </p:txBody>
      </p:sp>
      <p:pic>
        <p:nvPicPr>
          <p:cNvPr id="17410" name="Picture 2" descr="File:Stem cell differentiation.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632" y="2473074"/>
            <a:ext cx="4876800" cy="344805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6229142" y="3548959"/>
            <a:ext cx="1083779" cy="1076705"/>
            <a:chOff x="3882886" y="3521798"/>
            <a:chExt cx="1083779" cy="1076705"/>
          </a:xfrm>
        </p:grpSpPr>
        <p:sp>
          <p:nvSpPr>
            <p:cNvPr id="8" name="Oval 7"/>
            <p:cNvSpPr/>
            <p:nvPr/>
          </p:nvSpPr>
          <p:spPr>
            <a:xfrm>
              <a:off x="3882886" y="3521798"/>
              <a:ext cx="1083779" cy="107670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4536579" y="3792184"/>
              <a:ext cx="144074" cy="153814"/>
            </a:xfrm>
            <a:prstGeom prst="ellipse">
              <a:avLst/>
            </a:prstGeom>
            <a:solidFill>
              <a:schemeClr val="accent1"/>
            </a:solidFill>
            <a:ln>
              <a:solidFill>
                <a:srgbClr val="37609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TextBox 3"/>
          <p:cNvSpPr txBox="1"/>
          <p:nvPr/>
        </p:nvSpPr>
        <p:spPr>
          <a:xfrm>
            <a:off x="6229142" y="4012433"/>
            <a:ext cx="126748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ZYGOTE</a:t>
            </a:r>
          </a:p>
        </p:txBody>
      </p:sp>
    </p:spTree>
    <p:extLst>
      <p:ext uri="{BB962C8B-B14F-4D97-AF65-F5344CB8AC3E}">
        <p14:creationId xmlns:p14="http://schemas.microsoft.com/office/powerpoint/2010/main" val="377079525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s://upload.wikimedia.org/wikipedia/commons/3/3c/Stem_cells_diagra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0011" y="1797304"/>
            <a:ext cx="5159668" cy="4712328"/>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5"/>
          <p:cNvSpPr txBox="1">
            <a:spLocks noChangeArrowheads="1"/>
          </p:cNvSpPr>
          <p:nvPr/>
        </p:nvSpPr>
        <p:spPr bwMode="auto">
          <a:xfrm>
            <a:off x="4441478" y="284799"/>
            <a:ext cx="4648201" cy="8302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a:ea typeface="Arial" charset="0"/>
                <a:cs typeface="Arial" charset="0"/>
              </a:rPr>
              <a:t>EMBRYONIC STEM CELLS can become </a:t>
            </a:r>
            <a:r>
              <a:rPr lang="en-US" altLang="en-US" sz="2400" b="1" u="sng" dirty="0">
                <a:ea typeface="Arial" charset="0"/>
                <a:cs typeface="Arial" charset="0"/>
              </a:rPr>
              <a:t>any</a:t>
            </a:r>
            <a:r>
              <a:rPr lang="en-US" altLang="en-US" sz="2400" b="1" dirty="0">
                <a:ea typeface="Arial" charset="0"/>
                <a:cs typeface="Arial" charset="0"/>
              </a:rPr>
              <a:t> kind of cell:</a:t>
            </a:r>
            <a:endParaRPr lang="en-US" altLang="en-US" sz="2400" dirty="0">
              <a:ea typeface="Arial" charset="0"/>
              <a:cs typeface="Arial" charset="0"/>
            </a:endParaRPr>
          </a:p>
        </p:txBody>
      </p:sp>
      <p:sp>
        <p:nvSpPr>
          <p:cNvPr id="11" name="Text Box 6"/>
          <p:cNvSpPr txBox="1">
            <a:spLocks noChangeArrowheads="1"/>
          </p:cNvSpPr>
          <p:nvPr/>
        </p:nvSpPr>
        <p:spPr bwMode="auto">
          <a:xfrm>
            <a:off x="283582" y="1770211"/>
            <a:ext cx="4157896" cy="2492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457200" indent="-457200">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0" indent="0">
              <a:spcBef>
                <a:spcPct val="0"/>
              </a:spcBef>
              <a:buNone/>
            </a:pPr>
            <a:r>
              <a:rPr lang="en-US" altLang="en-US" sz="2400" b="1" dirty="0"/>
              <a:t>Cells from VERY early embryo before differentiation occurs.</a:t>
            </a:r>
          </a:p>
          <a:p>
            <a:pPr marL="0" indent="0">
              <a:spcBef>
                <a:spcPct val="0"/>
              </a:spcBef>
              <a:buNone/>
            </a:pPr>
            <a:endParaRPr lang="en-US" altLang="en-US" sz="2400" b="1" dirty="0"/>
          </a:p>
          <a:p>
            <a:pPr marL="0" indent="0">
              <a:spcBef>
                <a:spcPct val="0"/>
              </a:spcBef>
              <a:buNone/>
            </a:pPr>
            <a:r>
              <a:rPr lang="en-US" altLang="en-US" sz="2000" b="1" dirty="0"/>
              <a:t>(Once at the blastocyst stage, the embryonic cells have lost some of this ability</a:t>
            </a:r>
            <a:r>
              <a:rPr lang="en-US" altLang="en-US" sz="2000" b="1" dirty="0" smtClean="0"/>
              <a:t>.)</a:t>
            </a:r>
            <a:endParaRPr lang="en-US" altLang="en-US" sz="2000" b="1" dirty="0"/>
          </a:p>
        </p:txBody>
      </p:sp>
      <p:sp>
        <p:nvSpPr>
          <p:cNvPr id="12" name="Line 10"/>
          <p:cNvSpPr>
            <a:spLocks noChangeShapeType="1"/>
          </p:cNvSpPr>
          <p:nvPr/>
        </p:nvSpPr>
        <p:spPr bwMode="auto">
          <a:xfrm flipH="1">
            <a:off x="5712737" y="1115062"/>
            <a:ext cx="461726" cy="102330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TextBox 1"/>
          <p:cNvSpPr txBox="1">
            <a:spLocks noChangeArrowheads="1"/>
          </p:cNvSpPr>
          <p:nvPr/>
        </p:nvSpPr>
        <p:spPr bwMode="auto">
          <a:xfrm>
            <a:off x="349157" y="152400"/>
            <a:ext cx="38969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a:solidFill>
                  <a:srgbClr val="256800"/>
                </a:solidFill>
              </a:rPr>
              <a:t>In humans, totipotent cells are only found very early in development…</a:t>
            </a:r>
          </a:p>
        </p:txBody>
      </p:sp>
      <p:sp>
        <p:nvSpPr>
          <p:cNvPr id="9" name="Text Box 6"/>
          <p:cNvSpPr txBox="1">
            <a:spLocks noChangeArrowheads="1"/>
          </p:cNvSpPr>
          <p:nvPr/>
        </p:nvSpPr>
        <p:spPr bwMode="auto">
          <a:xfrm>
            <a:off x="1751945" y="4918350"/>
            <a:ext cx="3774056" cy="1569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457200" indent="-457200">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0" indent="0">
              <a:spcBef>
                <a:spcPct val="0"/>
              </a:spcBef>
              <a:buNone/>
            </a:pPr>
            <a:r>
              <a:rPr lang="en-US" altLang="en-US" sz="2400" b="1" dirty="0" smtClean="0">
                <a:solidFill>
                  <a:srgbClr val="376092"/>
                </a:solidFill>
              </a:rPr>
              <a:t>Can you imagine how these stem cells might be medically useful?</a:t>
            </a:r>
            <a:endParaRPr lang="en-US" altLang="en-US" sz="2400" dirty="0">
              <a:solidFill>
                <a:srgbClr val="376092"/>
              </a:solidFill>
            </a:endParaRPr>
          </a:p>
          <a:p>
            <a:pPr>
              <a:spcBef>
                <a:spcPct val="0"/>
              </a:spcBef>
              <a:buFontTx/>
              <a:buAutoNum type="arabicPeriod"/>
            </a:pPr>
            <a:endParaRPr lang="en-US" altLang="en-US" sz="2400" b="1" dirty="0">
              <a:solidFill>
                <a:srgbClr val="376092"/>
              </a:solidFill>
            </a:endParaRPr>
          </a:p>
        </p:txBody>
      </p:sp>
      <p:pic>
        <p:nvPicPr>
          <p:cNvPr id="14" name="pasted-image.pdf"/>
          <p:cNvPicPr>
            <a:picLocks noChangeAspect="1"/>
          </p:cNvPicPr>
          <p:nvPr/>
        </p:nvPicPr>
        <p:blipFill>
          <a:blip r:embed="rId4">
            <a:extLst/>
          </a:blip>
          <a:stretch>
            <a:fillRect/>
          </a:stretch>
        </p:blipFill>
        <p:spPr>
          <a:xfrm flipH="1">
            <a:off x="704902" y="4918350"/>
            <a:ext cx="888416" cy="899954"/>
          </a:xfrm>
          <a:prstGeom prst="rect">
            <a:avLst/>
          </a:prstGeom>
          <a:ln w="12700">
            <a:miter lim="400000"/>
          </a:ln>
        </p:spPr>
      </p:pic>
    </p:spTree>
    <p:extLst>
      <p:ext uri="{BB962C8B-B14F-4D97-AF65-F5344CB8AC3E}">
        <p14:creationId xmlns:p14="http://schemas.microsoft.com/office/powerpoint/2010/main" val="3251913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File:Stem cell treatments.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6871" y="257440"/>
            <a:ext cx="5749673" cy="4719294"/>
          </a:xfrm>
          <a:prstGeom prst="rect">
            <a:avLst/>
          </a:prstGeom>
          <a:noFill/>
          <a:extLst>
            <a:ext uri="{909E8E84-426E-40DD-AFC4-6F175D3DCCD1}">
              <a14:hiddenFill xmlns:a14="http://schemas.microsoft.com/office/drawing/2010/main">
                <a:solidFill>
                  <a:srgbClr val="FFFFFF"/>
                </a:solidFill>
              </a14:hiddenFill>
            </a:ext>
          </a:extLst>
        </p:spPr>
      </p:pic>
      <p:sp>
        <p:nvSpPr>
          <p:cNvPr id="3" name="Text Box 6"/>
          <p:cNvSpPr txBox="1">
            <a:spLocks noChangeArrowheads="1"/>
          </p:cNvSpPr>
          <p:nvPr/>
        </p:nvSpPr>
        <p:spPr bwMode="auto">
          <a:xfrm>
            <a:off x="1317228" y="5180677"/>
            <a:ext cx="7324601" cy="1938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marL="457200" indent="-457200">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0" indent="0">
              <a:spcBef>
                <a:spcPct val="0"/>
              </a:spcBef>
              <a:buNone/>
            </a:pPr>
            <a:r>
              <a:rPr lang="en-US" altLang="en-US" sz="2400" b="1" dirty="0" smtClean="0">
                <a:solidFill>
                  <a:srgbClr val="376092"/>
                </a:solidFill>
              </a:rPr>
              <a:t>But the use of embryonic stem cells is controversial, they are hard to obtain, and the are not a genetic match for the patient. (Why not a match? And why is this important?)</a:t>
            </a:r>
            <a:endParaRPr lang="en-US" altLang="en-US" sz="2400" dirty="0">
              <a:solidFill>
                <a:srgbClr val="376092"/>
              </a:solidFill>
            </a:endParaRPr>
          </a:p>
          <a:p>
            <a:pPr>
              <a:spcBef>
                <a:spcPct val="0"/>
              </a:spcBef>
              <a:buFontTx/>
              <a:buAutoNum type="arabicPeriod"/>
            </a:pPr>
            <a:endParaRPr lang="en-US" altLang="en-US" sz="2400" b="1" dirty="0">
              <a:solidFill>
                <a:srgbClr val="376092"/>
              </a:solidFill>
            </a:endParaRPr>
          </a:p>
        </p:txBody>
      </p:sp>
    </p:spTree>
    <p:extLst>
      <p:ext uri="{BB962C8B-B14F-4D97-AF65-F5344CB8AC3E}">
        <p14:creationId xmlns:p14="http://schemas.microsoft.com/office/powerpoint/2010/main" val="247597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extBox 1"/>
          <p:cNvSpPr txBox="1">
            <a:spLocks noChangeArrowheads="1"/>
          </p:cNvSpPr>
          <p:nvPr/>
        </p:nvSpPr>
        <p:spPr bwMode="auto">
          <a:xfrm>
            <a:off x="228600" y="282953"/>
            <a:ext cx="8915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a:t>GOOD NEWS!   </a:t>
            </a:r>
          </a:p>
          <a:p>
            <a:pPr>
              <a:spcBef>
                <a:spcPct val="0"/>
              </a:spcBef>
              <a:buFontTx/>
              <a:buNone/>
            </a:pPr>
            <a:r>
              <a:rPr lang="en-US" altLang="en-US" sz="2400" dirty="0"/>
              <a:t>Today ordinary body cells can be converted to stem cells, then “taught” to become almost any kind of cell. We don’t need embryonic stem cells any more</a:t>
            </a:r>
            <a:r>
              <a:rPr lang="en-US" altLang="en-US" sz="2400" dirty="0" smtClean="0"/>
              <a:t>! And the cells can often be harvested from YOUR own body!</a:t>
            </a:r>
            <a:endParaRPr lang="en-US" altLang="en-US" sz="2400" dirty="0"/>
          </a:p>
        </p:txBody>
      </p:sp>
      <p:sp>
        <p:nvSpPr>
          <p:cNvPr id="21508" name="TextBox 3"/>
          <p:cNvSpPr txBox="1">
            <a:spLocks noChangeArrowheads="1"/>
          </p:cNvSpPr>
          <p:nvPr/>
        </p:nvSpPr>
        <p:spPr bwMode="auto">
          <a:xfrm>
            <a:off x="5767717" y="2762189"/>
            <a:ext cx="33013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1800" b="1" i="1" dirty="0">
                <a:solidFill>
                  <a:srgbClr val="0000FF"/>
                </a:solidFill>
                <a:latin typeface="Cambria" charset="0"/>
              </a:rPr>
              <a:t>(For example, </a:t>
            </a:r>
            <a:r>
              <a:rPr lang="en-US" altLang="en-US" sz="1800" b="1" i="1" dirty="0" smtClean="0">
                <a:solidFill>
                  <a:srgbClr val="0000FF"/>
                </a:solidFill>
                <a:latin typeface="Cambria" charset="0"/>
              </a:rPr>
              <a:t>your skin </a:t>
            </a:r>
            <a:r>
              <a:rPr lang="en-US" altLang="en-US" sz="1800" b="1" i="1" dirty="0">
                <a:solidFill>
                  <a:srgbClr val="0000FF"/>
                </a:solidFill>
                <a:latin typeface="Cambria" charset="0"/>
              </a:rPr>
              <a:t>cells!)</a:t>
            </a:r>
          </a:p>
        </p:txBody>
      </p:sp>
      <p:sp>
        <p:nvSpPr>
          <p:cNvPr id="21509" name="TextBox 4"/>
          <p:cNvSpPr txBox="1">
            <a:spLocks noChangeArrowheads="1"/>
          </p:cNvSpPr>
          <p:nvPr/>
        </p:nvSpPr>
        <p:spPr bwMode="auto">
          <a:xfrm>
            <a:off x="768986" y="3664989"/>
            <a:ext cx="21371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b="1" dirty="0" err="1">
                <a:solidFill>
                  <a:srgbClr val="00A5EC"/>
                </a:solidFill>
              </a:rPr>
              <a:t>iPS</a:t>
            </a:r>
            <a:r>
              <a:rPr lang="en-US" altLang="en-US" sz="2400" b="1" dirty="0">
                <a:solidFill>
                  <a:srgbClr val="00A5EC"/>
                </a:solidFill>
              </a:rPr>
              <a:t> = </a:t>
            </a:r>
            <a:r>
              <a:rPr lang="en-US" altLang="en-US" sz="2400" b="1" u="sng" dirty="0">
                <a:solidFill>
                  <a:srgbClr val="00A5EC"/>
                </a:solidFill>
              </a:rPr>
              <a:t>i</a:t>
            </a:r>
            <a:r>
              <a:rPr lang="en-US" altLang="en-US" sz="2400" b="1" dirty="0">
                <a:solidFill>
                  <a:srgbClr val="00A5EC"/>
                </a:solidFill>
              </a:rPr>
              <a:t>nduced </a:t>
            </a:r>
            <a:r>
              <a:rPr lang="en-US" altLang="en-US" sz="2400" b="1" u="sng" dirty="0">
                <a:solidFill>
                  <a:srgbClr val="00A5EC"/>
                </a:solidFill>
              </a:rPr>
              <a:t>P</a:t>
            </a:r>
            <a:r>
              <a:rPr lang="en-US" altLang="en-US" sz="2400" b="1" dirty="0">
                <a:solidFill>
                  <a:srgbClr val="00A5EC"/>
                </a:solidFill>
              </a:rPr>
              <a:t>luripotent </a:t>
            </a:r>
            <a:r>
              <a:rPr lang="en-US" altLang="en-US" sz="2400" b="1" u="sng" dirty="0">
                <a:solidFill>
                  <a:srgbClr val="00A5EC"/>
                </a:solidFill>
              </a:rPr>
              <a:t>S</a:t>
            </a:r>
            <a:r>
              <a:rPr lang="en-US" altLang="en-US" sz="2400" b="1" dirty="0">
                <a:solidFill>
                  <a:srgbClr val="00A5EC"/>
                </a:solidFill>
              </a:rPr>
              <a:t>tem cells</a:t>
            </a:r>
          </a:p>
        </p:txBody>
      </p:sp>
      <p:pic>
        <p:nvPicPr>
          <p:cNvPr id="19458" name="Picture 2" descr="File:Overview of iPS cells.pn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22792" y="2084047"/>
            <a:ext cx="5727634" cy="43256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091128" y="5666282"/>
            <a:ext cx="1551482" cy="584775"/>
          </a:xfrm>
          <a:prstGeom prst="rect">
            <a:avLst/>
          </a:prstGeom>
          <a:solidFill>
            <a:schemeClr val="bg1"/>
          </a:solidFill>
        </p:spPr>
        <p:txBody>
          <a:bodyPr wrap="square" rtlCol="0">
            <a:spAutoFit/>
          </a:bodyPr>
          <a:lstStyle/>
          <a:p>
            <a:pPr algn="ctr"/>
            <a:r>
              <a:rPr lang="en-US" sz="3200" b="1" dirty="0" smtClean="0">
                <a:solidFill>
                  <a:srgbClr val="FF0000"/>
                </a:solidFill>
                <a:latin typeface="Arial" panose="020B0604020202020204" pitchFamily="34" charset="0"/>
                <a:cs typeface="Arial" panose="020B0604020202020204" pitchFamily="34" charset="0"/>
              </a:rPr>
              <a:t>Heart</a:t>
            </a:r>
            <a:endParaRPr lang="en-US" sz="3200" b="1" dirty="0">
              <a:solidFill>
                <a:srgbClr val="FF0000"/>
              </a:solidFill>
              <a:latin typeface="Arial" panose="020B0604020202020204" pitchFamily="34" charset="0"/>
              <a:cs typeface="Arial" panose="020B0604020202020204" pitchFamily="34" charset="0"/>
            </a:endParaRPr>
          </a:p>
        </p:txBody>
      </p:sp>
      <p:sp>
        <p:nvSpPr>
          <p:cNvPr id="7" name="TextBox 6"/>
          <p:cNvSpPr txBox="1"/>
          <p:nvPr/>
        </p:nvSpPr>
        <p:spPr>
          <a:xfrm>
            <a:off x="4110868" y="5958669"/>
            <a:ext cx="1551482" cy="584775"/>
          </a:xfrm>
          <a:prstGeom prst="rect">
            <a:avLst/>
          </a:prstGeom>
          <a:solidFill>
            <a:schemeClr val="bg1"/>
          </a:solidFill>
        </p:spPr>
        <p:txBody>
          <a:bodyPr wrap="square" rtlCol="0">
            <a:spAutoFit/>
          </a:bodyPr>
          <a:lstStyle/>
          <a:p>
            <a:pPr algn="ctr"/>
            <a:r>
              <a:rPr lang="en-US" sz="3200" b="1" dirty="0" smtClean="0">
                <a:solidFill>
                  <a:srgbClr val="FFC000"/>
                </a:solidFill>
                <a:latin typeface="Arial" panose="020B0604020202020204" pitchFamily="34" charset="0"/>
                <a:cs typeface="Arial" panose="020B0604020202020204" pitchFamily="34" charset="0"/>
              </a:rPr>
              <a:t>Brain</a:t>
            </a:r>
            <a:endParaRPr lang="en-US" sz="3200" b="1" dirty="0">
              <a:solidFill>
                <a:srgbClr val="FFC000"/>
              </a:solidFill>
              <a:latin typeface="Arial" panose="020B0604020202020204" pitchFamily="34" charset="0"/>
              <a:cs typeface="Arial" panose="020B0604020202020204" pitchFamily="34" charset="0"/>
            </a:endParaRPr>
          </a:p>
        </p:txBody>
      </p:sp>
      <p:sp>
        <p:nvSpPr>
          <p:cNvPr id="8" name="TextBox 7"/>
          <p:cNvSpPr txBox="1"/>
          <p:nvPr/>
        </p:nvSpPr>
        <p:spPr>
          <a:xfrm>
            <a:off x="6365823" y="5533869"/>
            <a:ext cx="1551482" cy="830997"/>
          </a:xfrm>
          <a:prstGeom prst="rect">
            <a:avLst/>
          </a:prstGeom>
          <a:solidFill>
            <a:schemeClr val="bg1"/>
          </a:solidFill>
        </p:spPr>
        <p:txBody>
          <a:bodyPr wrap="square" rtlCol="0">
            <a:spAutoFit/>
          </a:bodyPr>
          <a:lstStyle/>
          <a:p>
            <a:pPr algn="ctr"/>
            <a:r>
              <a:rPr lang="en-US" sz="2400" b="1" dirty="0" smtClean="0">
                <a:solidFill>
                  <a:srgbClr val="376092"/>
                </a:solidFill>
                <a:latin typeface="Arial" panose="020B0604020202020204" pitchFamily="34" charset="0"/>
                <a:cs typeface="Arial" panose="020B0604020202020204" pitchFamily="34" charset="0"/>
              </a:rPr>
              <a:t>Bone Marrow</a:t>
            </a:r>
            <a:endParaRPr lang="en-US" sz="2400" b="1" dirty="0">
              <a:solidFill>
                <a:srgbClr val="37609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9116120"/>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423" y="1334521"/>
            <a:ext cx="8166226" cy="1077218"/>
          </a:xfrm>
          <a:prstGeom prst="rect">
            <a:avLst/>
          </a:prstGeom>
          <a:noFill/>
        </p:spPr>
        <p:txBody>
          <a:bodyPr wrap="square" rtlCol="0">
            <a:spAutoFit/>
          </a:bodyPr>
          <a:lstStyle/>
          <a:p>
            <a:r>
              <a:rPr lang="en-US" sz="3200" dirty="0"/>
              <a:t>Let’s return to our initial wondering… Why are there differences in the ability to regenerate?</a:t>
            </a:r>
          </a:p>
        </p:txBody>
      </p:sp>
      <p:sp>
        <p:nvSpPr>
          <p:cNvPr id="3" name="Rectangle 2"/>
          <p:cNvSpPr/>
          <p:nvPr/>
        </p:nvSpPr>
        <p:spPr>
          <a:xfrm>
            <a:off x="579423" y="3181357"/>
            <a:ext cx="8102850" cy="1569660"/>
          </a:xfrm>
          <a:prstGeom prst="rect">
            <a:avLst/>
          </a:prstGeom>
        </p:spPr>
        <p:txBody>
          <a:bodyPr wrap="square">
            <a:spAutoFit/>
          </a:bodyPr>
          <a:lstStyle/>
          <a:p>
            <a:pPr>
              <a:spcAft>
                <a:spcPts val="3000"/>
              </a:spcAft>
            </a:pPr>
            <a:r>
              <a:rPr lang="en-US" altLang="en-US" sz="3200" dirty="0">
                <a:solidFill>
                  <a:srgbClr val="000000"/>
                </a:solidFill>
              </a:rPr>
              <a:t>In particular, WHY does the </a:t>
            </a:r>
            <a:r>
              <a:rPr lang="en-US" altLang="en-US" sz="3200" dirty="0" err="1">
                <a:solidFill>
                  <a:srgbClr val="000000"/>
                </a:solidFill>
              </a:rPr>
              <a:t>Planaria</a:t>
            </a:r>
            <a:r>
              <a:rPr lang="en-US" altLang="en-US" sz="3200" dirty="0">
                <a:solidFill>
                  <a:srgbClr val="000000"/>
                </a:solidFill>
              </a:rPr>
              <a:t> regenerate parts or whole organisms from pieces when we CANNOT? What’s the difference</a:t>
            </a:r>
            <a:r>
              <a:rPr lang="en-US" altLang="en-US" sz="3200" dirty="0" smtClean="0">
                <a:solidFill>
                  <a:srgbClr val="000000"/>
                </a:solidFill>
              </a:rPr>
              <a:t>?</a:t>
            </a:r>
          </a:p>
        </p:txBody>
      </p:sp>
    </p:spTree>
    <p:extLst>
      <p:ext uri="{BB962C8B-B14F-4D97-AF65-F5344CB8AC3E}">
        <p14:creationId xmlns:p14="http://schemas.microsoft.com/office/powerpoint/2010/main" val="275360092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2426663" y="2088671"/>
            <a:ext cx="6550055"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dirty="0"/>
              <a:t>On your whiteboard use our new ideas to help explain: </a:t>
            </a:r>
          </a:p>
          <a:p>
            <a:pPr>
              <a:spcBef>
                <a:spcPct val="0"/>
              </a:spcBef>
              <a:buFontTx/>
              <a:buNone/>
            </a:pPr>
            <a:endParaRPr lang="en-US" altLang="en-US" sz="2400" dirty="0">
              <a:solidFill>
                <a:srgbClr val="583F34"/>
              </a:solidFill>
            </a:endParaRPr>
          </a:p>
          <a:p>
            <a:pPr>
              <a:spcBef>
                <a:spcPct val="0"/>
              </a:spcBef>
              <a:buFontTx/>
              <a:buNone/>
            </a:pPr>
            <a:r>
              <a:rPr lang="en-US" altLang="en-US" sz="2800" dirty="0"/>
              <a:t>Why can </a:t>
            </a:r>
            <a:r>
              <a:rPr lang="en-US" altLang="en-US" sz="2800" dirty="0" err="1"/>
              <a:t>Planaria</a:t>
            </a:r>
            <a:r>
              <a:rPr lang="en-US" altLang="en-US" sz="2800" dirty="0"/>
              <a:t> regenerate so many parts of their body (and whole bodies from parts) and we cannot?</a:t>
            </a:r>
          </a:p>
        </p:txBody>
      </p:sp>
      <p:sp>
        <p:nvSpPr>
          <p:cNvPr id="4" name="Title 1"/>
          <p:cNvSpPr txBox="1">
            <a:spLocks/>
          </p:cNvSpPr>
          <p:nvPr/>
        </p:nvSpPr>
        <p:spPr>
          <a:xfrm>
            <a:off x="291947" y="846138"/>
            <a:ext cx="3753500" cy="1143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dirty="0">
                <a:latin typeface="Arial" charset="0"/>
                <a:ea typeface="Arial" charset="0"/>
                <a:cs typeface="Arial" charset="0"/>
              </a:rPr>
              <a:t>Explanation</a:t>
            </a:r>
          </a:p>
          <a:p>
            <a:r>
              <a:rPr lang="en-US" altLang="en-US" sz="2400" dirty="0"/>
              <a:t>(Work in a small group.)</a:t>
            </a:r>
          </a:p>
          <a:p>
            <a:endParaRPr lang="en-US" altLang="en-US" dirty="0">
              <a:solidFill>
                <a:srgbClr val="583F34"/>
              </a:solidFill>
              <a:latin typeface="Arial" charset="0"/>
              <a:ea typeface="Arial" charset="0"/>
              <a:cs typeface="Arial" charset="0"/>
            </a:endParaRPr>
          </a:p>
        </p:txBody>
      </p:sp>
      <p:pic>
        <p:nvPicPr>
          <p:cNvPr id="7" name="pasted-image.pdf"/>
          <p:cNvPicPr>
            <a:picLocks noChangeAspect="1"/>
          </p:cNvPicPr>
          <p:nvPr/>
        </p:nvPicPr>
        <p:blipFill>
          <a:blip r:embed="rId3">
            <a:extLst/>
          </a:blip>
          <a:stretch>
            <a:fillRect/>
          </a:stretch>
        </p:blipFill>
        <p:spPr>
          <a:xfrm>
            <a:off x="759688" y="2422482"/>
            <a:ext cx="1260822" cy="1260822"/>
          </a:xfrm>
          <a:prstGeom prst="rect">
            <a:avLst/>
          </a:prstGeom>
          <a:ln w="12700">
            <a:miter lim="400000"/>
          </a:ln>
        </p:spPr>
      </p:pic>
      <p:pic>
        <p:nvPicPr>
          <p:cNvPr id="8" name="Picture 7"/>
          <p:cNvPicPr>
            <a:picLocks noChangeAspect="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346991" y="287086"/>
            <a:ext cx="1623449" cy="1702052"/>
          </a:xfrm>
          <a:prstGeom prst="rect">
            <a:avLst/>
          </a:prstGeom>
        </p:spPr>
      </p:pic>
      <p:sp>
        <p:nvSpPr>
          <p:cNvPr id="6" name="TextBox 5"/>
          <p:cNvSpPr txBox="1">
            <a:spLocks noChangeArrowheads="1"/>
          </p:cNvSpPr>
          <p:nvPr/>
        </p:nvSpPr>
        <p:spPr bwMode="auto">
          <a:xfrm>
            <a:off x="759688" y="5105540"/>
            <a:ext cx="78652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a:t>Work in your groups to develop an explanation that address both </a:t>
            </a:r>
            <a:r>
              <a:rPr lang="en-US" altLang="en-US" sz="2800" dirty="0" err="1"/>
              <a:t>Planaria</a:t>
            </a:r>
            <a:r>
              <a:rPr lang="en-US" altLang="en-US" sz="2800" dirty="0"/>
              <a:t> and humans.</a:t>
            </a:r>
            <a:endParaRPr lang="en-US" altLang="en-US" dirty="0"/>
          </a:p>
        </p:txBody>
      </p:sp>
    </p:spTree>
    <p:extLst>
      <p:ext uri="{BB962C8B-B14F-4D97-AF65-F5344CB8AC3E}">
        <p14:creationId xmlns:p14="http://schemas.microsoft.com/office/powerpoint/2010/main" val="3364407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1"/>
          <p:cNvSpPr>
            <a:spLocks noGrp="1"/>
          </p:cNvSpPr>
          <p:nvPr>
            <p:ph type="title"/>
          </p:nvPr>
        </p:nvSpPr>
        <p:spPr>
          <a:xfrm>
            <a:off x="0" y="562824"/>
            <a:ext cx="8963025" cy="1447800"/>
          </a:xfrm>
        </p:spPr>
        <p:txBody>
          <a:bodyPr/>
          <a:lstStyle/>
          <a:p>
            <a:r>
              <a:rPr lang="en-US" altLang="en-US" sz="2800" dirty="0" err="1"/>
              <a:t>Planaria</a:t>
            </a:r>
            <a:r>
              <a:rPr lang="en-US" altLang="en-US" sz="2800" dirty="0"/>
              <a:t> can grow new </a:t>
            </a:r>
            <a:r>
              <a:rPr lang="en-US" altLang="en-US" sz="2800" dirty="0" smtClean="0"/>
              <a:t>heads, new selves </a:t>
            </a:r>
            <a:r>
              <a:rPr lang="en-US" altLang="en-US" sz="2800" dirty="0"/>
              <a:t>but we can’t. </a:t>
            </a:r>
            <a:r>
              <a:rPr lang="en-US" altLang="en-US" sz="3200" dirty="0"/>
              <a:t/>
            </a:r>
            <a:br>
              <a:rPr lang="en-US" altLang="en-US" sz="3200" dirty="0"/>
            </a:br>
            <a:r>
              <a:rPr lang="en-US" altLang="en-US" sz="3200" dirty="0"/>
              <a:t>WHY? What do they have that we don’t?</a:t>
            </a:r>
            <a:endParaRPr lang="en-US" altLang="en-US" sz="36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690" y="2279909"/>
            <a:ext cx="8048297" cy="3342290"/>
          </a:xfrm>
          <a:prstGeom prst="rect">
            <a:avLst/>
          </a:prstGeom>
        </p:spPr>
      </p:pic>
    </p:spTree>
    <p:extLst>
      <p:ext uri="{BB962C8B-B14F-4D97-AF65-F5344CB8AC3E}">
        <p14:creationId xmlns:p14="http://schemas.microsoft.com/office/powerpoint/2010/main" val="345287439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A Model for </a:t>
            </a:r>
            <a:r>
              <a:rPr lang="en-US" altLang="en-US" u="sng" dirty="0" smtClean="0"/>
              <a:t>Regeneration</a:t>
            </a:r>
            <a:endParaRPr lang="en-US" altLang="en-US" u="sng" dirty="0"/>
          </a:p>
        </p:txBody>
      </p:sp>
      <p:sp>
        <p:nvSpPr>
          <p:cNvPr id="17410" name="Content Placeholder 2"/>
          <p:cNvSpPr>
            <a:spLocks noGrp="1"/>
          </p:cNvSpPr>
          <p:nvPr>
            <p:ph idx="1"/>
          </p:nvPr>
        </p:nvSpPr>
        <p:spPr>
          <a:xfrm>
            <a:off x="1288972" y="1600200"/>
            <a:ext cx="6072410" cy="1734127"/>
          </a:xfrm>
        </p:spPr>
        <p:txBody>
          <a:bodyPr/>
          <a:lstStyle/>
          <a:p>
            <a:pPr marL="0" indent="0">
              <a:buNone/>
            </a:pPr>
            <a:r>
              <a:rPr lang="en-US" altLang="en-US" dirty="0"/>
              <a:t>Can we </a:t>
            </a:r>
            <a:r>
              <a:rPr lang="en-US" altLang="en-US" dirty="0" smtClean="0"/>
              <a:t>add some ideas to our class model </a:t>
            </a:r>
            <a:r>
              <a:rPr lang="en-US" altLang="en-US" dirty="0"/>
              <a:t>now help us to explain what we observed with the </a:t>
            </a:r>
            <a:r>
              <a:rPr lang="en-US" altLang="en-US" dirty="0" err="1"/>
              <a:t>Planaria</a:t>
            </a:r>
            <a:r>
              <a:rPr lang="en-US" altLang="en-US" dirty="0"/>
              <a:t>?</a:t>
            </a:r>
          </a:p>
        </p:txBody>
      </p:sp>
      <p:pic>
        <p:nvPicPr>
          <p:cNvPr id="5" name="pasted-image.pdf"/>
          <p:cNvPicPr>
            <a:picLocks noChangeAspect="1"/>
          </p:cNvPicPr>
          <p:nvPr/>
        </p:nvPicPr>
        <p:blipFill>
          <a:blip r:embed="rId3">
            <a:extLst/>
          </a:blip>
          <a:stretch>
            <a:fillRect/>
          </a:stretch>
        </p:blipFill>
        <p:spPr>
          <a:xfrm flipH="1">
            <a:off x="217722" y="1708168"/>
            <a:ext cx="888416" cy="899954"/>
          </a:xfrm>
          <a:prstGeom prst="rect">
            <a:avLst/>
          </a:prstGeom>
          <a:ln w="12700">
            <a:miter lim="400000"/>
          </a:ln>
        </p:spPr>
      </p:pic>
      <p:pic>
        <p:nvPicPr>
          <p:cNvPr id="2" name="Picture 1"/>
          <p:cNvPicPr>
            <a:picLocks noChangeAspect="1"/>
          </p:cNvPicPr>
          <p:nvPr/>
        </p:nvPicPr>
        <p:blipFill>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452010" y="2369346"/>
            <a:ext cx="2418224" cy="2535307"/>
          </a:xfrm>
          <a:prstGeom prst="rect">
            <a:avLst/>
          </a:prstGeom>
        </p:spPr>
      </p:pic>
      <p:sp>
        <p:nvSpPr>
          <p:cNvPr id="9" name="Content Placeholder 2"/>
          <p:cNvSpPr txBox="1">
            <a:spLocks/>
          </p:cNvSpPr>
          <p:nvPr/>
        </p:nvSpPr>
        <p:spPr>
          <a:xfrm>
            <a:off x="1288972" y="3773418"/>
            <a:ext cx="6552701" cy="1734127"/>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altLang="en-US" dirty="0" smtClean="0"/>
              <a:t>What are the </a:t>
            </a:r>
            <a:r>
              <a:rPr lang="en-US" altLang="en-US" i="1" dirty="0" smtClean="0"/>
              <a:t>key</a:t>
            </a:r>
            <a:r>
              <a:rPr lang="en-US" altLang="en-US" dirty="0" smtClean="0"/>
              <a:t> ideas?</a:t>
            </a:r>
          </a:p>
          <a:p>
            <a:pPr marL="0" indent="0">
              <a:buFont typeface="Arial"/>
              <a:buNone/>
            </a:pPr>
            <a:r>
              <a:rPr lang="en-US" altLang="en-US" dirty="0" smtClean="0"/>
              <a:t>Look over your Doodle sheet and work with your group to generate a couple of model statements you all agree </a:t>
            </a:r>
            <a:r>
              <a:rPr lang="en-US" altLang="en-US" u="sng" dirty="0" smtClean="0"/>
              <a:t>could</a:t>
            </a:r>
            <a:r>
              <a:rPr lang="en-US" altLang="en-US" dirty="0" smtClean="0"/>
              <a:t> be important.</a:t>
            </a:r>
          </a:p>
          <a:p>
            <a:pPr marL="0" indent="0">
              <a:buFont typeface="Arial"/>
              <a:buNone/>
            </a:pPr>
            <a:endParaRPr lang="en-US" altLang="en-US" dirty="0"/>
          </a:p>
        </p:txBody>
      </p:sp>
    </p:spTree>
    <p:extLst>
      <p:ext uri="{BB962C8B-B14F-4D97-AF65-F5344CB8AC3E}">
        <p14:creationId xmlns:p14="http://schemas.microsoft.com/office/powerpoint/2010/main" val="10367381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medaka devmt.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8409" y="1911548"/>
            <a:ext cx="3603689" cy="3845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1" name="Title 1"/>
          <p:cNvSpPr>
            <a:spLocks noGrp="1"/>
          </p:cNvSpPr>
          <p:nvPr>
            <p:ph type="ctrTitle"/>
          </p:nvPr>
        </p:nvSpPr>
        <p:spPr>
          <a:xfrm>
            <a:off x="158875" y="-44756"/>
            <a:ext cx="6273580" cy="1470025"/>
          </a:xfrm>
        </p:spPr>
        <p:txBody>
          <a:bodyPr>
            <a:normAutofit/>
          </a:bodyPr>
          <a:lstStyle/>
          <a:p>
            <a:pPr algn="l"/>
            <a:r>
              <a:rPr lang="en-US" altLang="en-US" sz="2800" b="1" dirty="0" smtClean="0"/>
              <a:t>We’ve </a:t>
            </a:r>
            <a:r>
              <a:rPr lang="en-US" altLang="en-US" sz="2800" b="1" dirty="0"/>
              <a:t>been observing </a:t>
            </a:r>
            <a:r>
              <a:rPr lang="en-US" altLang="en-US" sz="2800" b="1" dirty="0" smtClean="0"/>
              <a:t>phenomena </a:t>
            </a:r>
            <a:br>
              <a:rPr lang="en-US" altLang="en-US" sz="2800" b="1" dirty="0" smtClean="0"/>
            </a:br>
            <a:r>
              <a:rPr lang="en-US" altLang="en-US" sz="2800" b="1" dirty="0" smtClean="0"/>
              <a:t>of </a:t>
            </a:r>
            <a:r>
              <a:rPr lang="en-US" altLang="en-US" sz="2800" b="1" dirty="0"/>
              <a:t>growth and </a:t>
            </a:r>
            <a:r>
              <a:rPr lang="en-US" altLang="en-US" sz="2800" b="1" dirty="0" smtClean="0"/>
              <a:t>development.</a:t>
            </a:r>
            <a:endParaRPr lang="en-US" altLang="en-US" sz="2800" b="1" dirty="0"/>
          </a:p>
        </p:txBody>
      </p:sp>
      <p:sp>
        <p:nvSpPr>
          <p:cNvPr id="14341" name="Right Arrow 5"/>
          <p:cNvSpPr>
            <a:spLocks noChangeArrowheads="1"/>
          </p:cNvSpPr>
          <p:nvPr/>
        </p:nvSpPr>
        <p:spPr bwMode="auto">
          <a:xfrm>
            <a:off x="4216443" y="3553500"/>
            <a:ext cx="685800" cy="381000"/>
          </a:xfrm>
          <a:prstGeom prst="rightArrow">
            <a:avLst>
              <a:gd name="adj1" fmla="val 50000"/>
              <a:gd name="adj2" fmla="val 50000"/>
            </a:avLst>
          </a:prstGeom>
          <a:solidFill>
            <a:srgbClr val="C00000"/>
          </a:solidFill>
          <a:ln>
            <a:noFill/>
          </a:ln>
          <a:extLst/>
        </p:spPr>
        <p:txBody>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endParaRPr lang="en-US" altLang="en-US" sz="2400">
              <a:solidFill>
                <a:srgbClr val="C00000"/>
              </a:solidFill>
            </a:endParaRPr>
          </a:p>
        </p:txBody>
      </p:sp>
      <p:sp>
        <p:nvSpPr>
          <p:cNvPr id="3" name="Rectangle 2"/>
          <p:cNvSpPr/>
          <p:nvPr/>
        </p:nvSpPr>
        <p:spPr>
          <a:xfrm>
            <a:off x="6908312" y="4335341"/>
            <a:ext cx="1935466" cy="400110"/>
          </a:xfrm>
          <a:prstGeom prst="rect">
            <a:avLst/>
          </a:prstGeom>
          <a:solidFill>
            <a:schemeClr val="bg1"/>
          </a:solidFill>
        </p:spPr>
        <p:txBody>
          <a:bodyPr wrap="none">
            <a:spAutoFit/>
          </a:bodyPr>
          <a:lstStyle/>
          <a:p>
            <a:r>
              <a:rPr lang="en-US" altLang="en-US" sz="2000" dirty="0">
                <a:solidFill>
                  <a:srgbClr val="FFC000"/>
                </a:solidFill>
                <a:hlinkClick r:id="rId4"/>
              </a:rPr>
              <a:t>Time lapse video</a:t>
            </a:r>
            <a:endParaRPr lang="en-US" altLang="en-US" sz="2000" dirty="0">
              <a:solidFill>
                <a:srgbClr val="FFC000"/>
              </a:solidFill>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0355" y="-765225"/>
            <a:ext cx="3810000" cy="3810000"/>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01627" y="4410233"/>
            <a:ext cx="1749329" cy="1166219"/>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389179" y="2382737"/>
            <a:ext cx="1785227" cy="1190152"/>
          </a:xfrm>
          <a:prstGeom prst="rect">
            <a:avLst/>
          </a:prstGeom>
        </p:spPr>
      </p:pic>
      <p:pic>
        <p:nvPicPr>
          <p:cNvPr id="13" name="Picture 12"/>
          <p:cNvPicPr>
            <a:picLocks noChangeAspect="1"/>
          </p:cNvPicPr>
          <p:nvPr/>
        </p:nvPicPr>
        <p:blipFill rotWithShape="1">
          <a:blip r:embed="rId8" cstate="print">
            <a:duotone>
              <a:schemeClr val="accent1">
                <a:shade val="45000"/>
                <a:satMod val="135000"/>
              </a:schemeClr>
              <a:prstClr val="white"/>
            </a:duotone>
            <a:extLst>
              <a:ext uri="{28A0092B-C50C-407E-A947-70E740481C1C}">
                <a14:useLocalDpi xmlns:a14="http://schemas.microsoft.com/office/drawing/2010/main" val="0"/>
              </a:ext>
            </a:extLst>
          </a:blip>
          <a:srcRect l="10588" t="13883" r="8071" b="7358"/>
          <a:stretch/>
        </p:blipFill>
        <p:spPr>
          <a:xfrm>
            <a:off x="6042520" y="4919211"/>
            <a:ext cx="1422400" cy="1377246"/>
          </a:xfrm>
          <a:prstGeom prst="rect">
            <a:avLst/>
          </a:prstGeom>
        </p:spPr>
      </p:pic>
      <p:pic>
        <p:nvPicPr>
          <p:cNvPr id="14" name="Picture 13"/>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09840" y="1585850"/>
            <a:ext cx="1313064" cy="880489"/>
          </a:xfrm>
          <a:prstGeom prst="rect">
            <a:avLst/>
          </a:prstGeom>
        </p:spPr>
      </p:pic>
      <p:pic>
        <p:nvPicPr>
          <p:cNvPr id="15" name="Picture 14"/>
          <p:cNvPicPr>
            <a:picLocks noChangeAspect="1"/>
          </p:cNvPicPr>
          <p:nvPr/>
        </p:nvPicPr>
        <p:blipFill>
          <a:blip r:embed="rId10">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4242056" y="1525251"/>
            <a:ext cx="1928267" cy="1928267"/>
          </a:xfrm>
          <a:prstGeom prst="rect">
            <a:avLst/>
          </a:prstGeom>
        </p:spPr>
      </p:pic>
    </p:spTree>
    <p:extLst>
      <p:ext uri="{BB962C8B-B14F-4D97-AF65-F5344CB8AC3E}">
        <p14:creationId xmlns:p14="http://schemas.microsoft.com/office/powerpoint/2010/main" val="393176589"/>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239843" y="274638"/>
            <a:ext cx="8641829" cy="1143000"/>
          </a:xfrm>
        </p:spPr>
        <p:txBody>
          <a:bodyPr>
            <a:noAutofit/>
          </a:bodyPr>
          <a:lstStyle/>
          <a:p>
            <a:r>
              <a:rPr lang="en-US" altLang="en-US" sz="3600" dirty="0" smtClean="0">
                <a:latin typeface="Arial" panose="020B0604020202020204" pitchFamily="34" charset="0"/>
                <a:cs typeface="Arial" panose="020B0604020202020204" pitchFamily="34" charset="0"/>
              </a:rPr>
              <a:t>Our Model for Growth and Development</a:t>
            </a:r>
            <a:endParaRPr lang="en-US" altLang="en-US" sz="3600" dirty="0">
              <a:latin typeface="Arial" panose="020B0604020202020204" pitchFamily="34" charset="0"/>
              <a:cs typeface="Arial" panose="020B0604020202020204" pitchFamily="34" charset="0"/>
            </a:endParaRPr>
          </a:p>
        </p:txBody>
      </p:sp>
      <p:sp>
        <p:nvSpPr>
          <p:cNvPr id="27650" name="Content Placeholder 2"/>
          <p:cNvSpPr>
            <a:spLocks noGrp="1"/>
          </p:cNvSpPr>
          <p:nvPr>
            <p:ph idx="1"/>
          </p:nvPr>
        </p:nvSpPr>
        <p:spPr>
          <a:xfrm>
            <a:off x="1520328" y="2917222"/>
            <a:ext cx="7166472" cy="3618490"/>
          </a:xfrm>
        </p:spPr>
        <p:txBody>
          <a:bodyPr/>
          <a:lstStyle/>
          <a:p>
            <a:pPr marL="0" indent="0">
              <a:buNone/>
            </a:pPr>
            <a:r>
              <a:rPr lang="en-US" altLang="en-US" dirty="0" smtClean="0">
                <a:solidFill>
                  <a:srgbClr val="376092"/>
                </a:solidFill>
                <a:latin typeface="Arial" panose="020B0604020202020204" pitchFamily="34" charset="0"/>
                <a:cs typeface="Arial" panose="020B0604020202020204" pitchFamily="34" charset="0"/>
              </a:rPr>
              <a:t>So </a:t>
            </a:r>
            <a:r>
              <a:rPr lang="en-US" altLang="en-US" dirty="0">
                <a:solidFill>
                  <a:srgbClr val="376092"/>
                </a:solidFill>
                <a:latin typeface="Arial" panose="020B0604020202020204" pitchFamily="34" charset="0"/>
                <a:cs typeface="Arial" panose="020B0604020202020204" pitchFamily="34" charset="0"/>
              </a:rPr>
              <a:t>what </a:t>
            </a:r>
            <a:r>
              <a:rPr lang="en-US" altLang="en-US" dirty="0" smtClean="0">
                <a:solidFill>
                  <a:srgbClr val="376092"/>
                </a:solidFill>
                <a:latin typeface="Arial" panose="020B0604020202020204" pitchFamily="34" charset="0"/>
                <a:cs typeface="Arial" panose="020B0604020202020204" pitchFamily="34" charset="0"/>
              </a:rPr>
              <a:t>ideas should we add to our model? </a:t>
            </a:r>
            <a:r>
              <a:rPr lang="en-US" altLang="en-US" dirty="0" smtClean="0">
                <a:latin typeface="Arial" panose="020B0604020202020204" pitchFamily="34" charset="0"/>
                <a:cs typeface="Arial" panose="020B0604020202020204" pitchFamily="34" charset="0"/>
              </a:rPr>
              <a:t>Let’s share out.</a:t>
            </a:r>
          </a:p>
          <a:p>
            <a:pPr marL="0" indent="0">
              <a:buNone/>
            </a:pPr>
            <a:endParaRPr lang="en-US" altLang="en-US" dirty="0" smtClean="0">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Now please be sure to record our ideas in your model tracker.</a:t>
            </a:r>
            <a:endParaRPr lang="en-US" altLang="en-US" dirty="0">
              <a:solidFill>
                <a:srgbClr val="376092"/>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flipH="1">
            <a:off x="457200" y="3182945"/>
            <a:ext cx="888416" cy="899954"/>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551292" y="5049343"/>
            <a:ext cx="794324" cy="798863"/>
          </a:xfrm>
          <a:prstGeom prst="rect">
            <a:avLst/>
          </a:prstGeom>
          <a:ln w="12700">
            <a:miter lim="400000"/>
          </a:ln>
        </p:spPr>
      </p:pic>
      <p:pic>
        <p:nvPicPr>
          <p:cNvPr id="6" name="pasted-image.pdf"/>
          <p:cNvPicPr>
            <a:picLocks noChangeAspect="1"/>
          </p:cNvPicPr>
          <p:nvPr/>
        </p:nvPicPr>
        <p:blipFill>
          <a:blip r:embed="rId5">
            <a:extLst/>
          </a:blip>
          <a:stretch>
            <a:fillRect/>
          </a:stretch>
        </p:blipFill>
        <p:spPr>
          <a:xfrm>
            <a:off x="7904326" y="3855854"/>
            <a:ext cx="782474" cy="995924"/>
          </a:xfrm>
          <a:prstGeom prst="rect">
            <a:avLst/>
          </a:prstGeom>
          <a:ln w="12700">
            <a:miter lim="400000"/>
          </a:ln>
        </p:spPr>
      </p:pic>
      <p:sp>
        <p:nvSpPr>
          <p:cNvPr id="2" name="TextBox 1"/>
          <p:cNvSpPr txBox="1"/>
          <p:nvPr/>
        </p:nvSpPr>
        <p:spPr>
          <a:xfrm>
            <a:off x="457200" y="1336286"/>
            <a:ext cx="8409709" cy="1477328"/>
          </a:xfrm>
          <a:prstGeom prst="rect">
            <a:avLst/>
          </a:prstGeom>
          <a:noFill/>
        </p:spPr>
        <p:txBody>
          <a:bodyPr wrap="square" rtlCol="0">
            <a:spAutoFit/>
          </a:bodyPr>
          <a:lstStyle/>
          <a:p>
            <a:r>
              <a:rPr lang="en-US" altLang="en-US" sz="2400" dirty="0" smtClean="0">
                <a:latin typeface="Arial" panose="020B0604020202020204" pitchFamily="34" charset="0"/>
                <a:cs typeface="Arial" panose="020B0604020202020204" pitchFamily="34" charset="0"/>
              </a:rPr>
              <a:t>Let’s clean up our model and try to come to consensus about the central ideas we’ve discovered in our exploration of growth an development.</a:t>
            </a:r>
            <a:endParaRPr lang="en-US" altLang="en-US" sz="24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381976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5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239843" y="274638"/>
            <a:ext cx="8641829" cy="1143000"/>
          </a:xfrm>
        </p:spPr>
        <p:txBody>
          <a:bodyPr>
            <a:noAutofit/>
          </a:bodyPr>
          <a:lstStyle/>
          <a:p>
            <a:r>
              <a:rPr lang="en-US" altLang="en-US" sz="3600" dirty="0" smtClean="0">
                <a:latin typeface="Arial" panose="020B0604020202020204" pitchFamily="34" charset="0"/>
                <a:cs typeface="Arial" panose="020B0604020202020204" pitchFamily="34" charset="0"/>
              </a:rPr>
              <a:t>Our Model for Growth and Development</a:t>
            </a:r>
            <a:endParaRPr lang="en-US" altLang="en-US" sz="3600" dirty="0">
              <a:latin typeface="Arial" panose="020B0604020202020204" pitchFamily="34" charset="0"/>
              <a:cs typeface="Arial" panose="020B0604020202020204" pitchFamily="34" charset="0"/>
            </a:endParaRPr>
          </a:p>
        </p:txBody>
      </p:sp>
      <p:sp>
        <p:nvSpPr>
          <p:cNvPr id="2" name="TextBox 1"/>
          <p:cNvSpPr txBox="1"/>
          <p:nvPr/>
        </p:nvSpPr>
        <p:spPr>
          <a:xfrm>
            <a:off x="1079293" y="3097630"/>
            <a:ext cx="7172792" cy="769441"/>
          </a:xfrm>
          <a:prstGeom prst="rect">
            <a:avLst/>
          </a:prstGeom>
          <a:noFill/>
        </p:spPr>
        <p:txBody>
          <a:bodyPr wrap="square" rtlCol="0">
            <a:spAutoFit/>
          </a:bodyPr>
          <a:lstStyle/>
          <a:p>
            <a:r>
              <a:rPr lang="en-US" altLang="en-US" sz="4400" dirty="0" smtClean="0">
                <a:latin typeface="Arial" panose="020B0604020202020204" pitchFamily="34" charset="0"/>
                <a:cs typeface="Arial" panose="020B0604020202020204" pitchFamily="34" charset="0"/>
              </a:rPr>
              <a:t>Folks– we have a model! </a:t>
            </a:r>
            <a:r>
              <a:rPr lang="en-US" altLang="en-US" sz="4400" dirty="0" smtClean="0">
                <a:latin typeface="Arial" panose="020B0604020202020204" pitchFamily="34" charset="0"/>
                <a:cs typeface="Arial" panose="020B0604020202020204" pitchFamily="34" charset="0"/>
                <a:sym typeface="Wingdings" panose="05000000000000000000" pitchFamily="2" charset="2"/>
              </a:rPr>
              <a:t></a:t>
            </a:r>
            <a:endParaRPr lang="en-US" sz="3600" dirty="0"/>
          </a:p>
        </p:txBody>
      </p:sp>
    </p:spTree>
    <p:extLst>
      <p:ext uri="{BB962C8B-B14F-4D97-AF65-F5344CB8AC3E}">
        <p14:creationId xmlns:p14="http://schemas.microsoft.com/office/powerpoint/2010/main" val="3264188756"/>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cs typeface="Arial" panose="020B0604020202020204" pitchFamily="34" charset="0"/>
              </a:rPr>
              <a:t>LS08 </a:t>
            </a:r>
            <a:r>
              <a:rPr lang="en-US" dirty="0">
                <a:solidFill>
                  <a:schemeClr val="bg1"/>
                </a:solidFill>
                <a:cs typeface="Arial" panose="020B0604020202020204" pitchFamily="34" charset="0"/>
              </a:rPr>
              <a:t>Teacher Resource: What did we figure out?</a:t>
            </a:r>
            <a:endParaRPr lang="en-US" dirty="0"/>
          </a:p>
        </p:txBody>
      </p:sp>
      <p:sp>
        <p:nvSpPr>
          <p:cNvPr id="6" name="Text Placeholder 5"/>
          <p:cNvSpPr>
            <a:spLocks noGrp="1"/>
          </p:cNvSpPr>
          <p:nvPr>
            <p:ph type="body" sz="quarter" idx="11"/>
          </p:nvPr>
        </p:nvSpPr>
        <p:spPr/>
        <p:txBody>
          <a:bodyPr/>
          <a:lstStyle/>
          <a:p>
            <a:r>
              <a:rPr lang="en-US" b="1" dirty="0">
                <a:cs typeface="Arial" panose="020B0604020202020204" pitchFamily="34" charset="0"/>
              </a:rPr>
              <a:t>GD </a:t>
            </a:r>
            <a:r>
              <a:rPr lang="en-US" b="1" dirty="0" smtClean="0">
                <a:cs typeface="Arial" panose="020B0604020202020204" pitchFamily="34" charset="0"/>
              </a:rPr>
              <a:t>LS08 </a:t>
            </a:r>
            <a:r>
              <a:rPr lang="en-US" b="1" dirty="0">
                <a:cs typeface="Arial" panose="020B0604020202020204" pitchFamily="34" charset="0"/>
              </a:rPr>
              <a:t>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a:p>
            <a:endParaRPr lang="en-US" dirty="0"/>
          </a:p>
        </p:txBody>
      </p:sp>
      <p:sp>
        <p:nvSpPr>
          <p:cNvPr id="5" name="Text Placeholder 4"/>
          <p:cNvSpPr>
            <a:spLocks noGrp="1"/>
          </p:cNvSpPr>
          <p:nvPr>
            <p:ph type="body" sz="quarter" idx="10"/>
          </p:nvPr>
        </p:nvSpPr>
        <p:spPr/>
        <p:txBody>
          <a:bodyPr/>
          <a:lstStyle/>
          <a:p>
            <a:r>
              <a:rPr lang="en-US" b="1" dirty="0">
                <a:cs typeface="Arial" panose="020B0604020202020204" pitchFamily="34" charset="0"/>
              </a:rPr>
              <a:t>What did we figure out?</a:t>
            </a:r>
          </a:p>
          <a:p>
            <a:r>
              <a:rPr lang="en-US" dirty="0" smtClean="0"/>
              <a:t>We have a finalized model for growth and development that helps us explain regeneration as well. We’ve checked back over our Driving Question Board to at least acknowledge which questions are still lingering, understanding that even our complex model is incomplete. </a:t>
            </a:r>
            <a:endParaRPr lang="en-US" dirty="0"/>
          </a:p>
        </p:txBody>
      </p:sp>
    </p:spTree>
    <p:extLst>
      <p:ext uri="{BB962C8B-B14F-4D97-AF65-F5344CB8AC3E}">
        <p14:creationId xmlns:p14="http://schemas.microsoft.com/office/powerpoint/2010/main" val="2328512848"/>
      </p:ext>
    </p:extLst>
  </p:cSld>
  <p:clrMapOvr>
    <a:masterClrMapping/>
  </p:clrMapOvr>
  <p:transition spd="med"/>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LS09 </a:t>
            </a:r>
            <a:r>
              <a:rPr lang="en-US" dirty="0"/>
              <a:t>Teacher resources: Learning Segment Overview</a:t>
            </a:r>
          </a:p>
        </p:txBody>
      </p:sp>
      <p:sp>
        <p:nvSpPr>
          <p:cNvPr id="5" name="Text Placeholder 4"/>
          <p:cNvSpPr>
            <a:spLocks noGrp="1"/>
          </p:cNvSpPr>
          <p:nvPr>
            <p:ph type="body" sz="quarter" idx="10"/>
          </p:nvPr>
        </p:nvSpPr>
        <p:spPr/>
        <p:txBody>
          <a:bodyPr/>
          <a:lstStyle/>
          <a:p>
            <a:r>
              <a:rPr lang="en-US" b="1" dirty="0" smtClean="0">
                <a:sym typeface="Wingdings" panose="05000000000000000000" pitchFamily="2" charset="2"/>
              </a:rPr>
              <a:t>MP</a:t>
            </a:r>
            <a:r>
              <a:rPr lang="en-US" b="1" dirty="0" smtClean="0"/>
              <a:t>: </a:t>
            </a:r>
            <a:r>
              <a:rPr lang="en-US" dirty="0"/>
              <a:t>We apply our </a:t>
            </a:r>
            <a:r>
              <a:rPr lang="en-US" dirty="0" smtClean="0"/>
              <a:t>model to a novel phenomenon. We have not considered development across the life cycle where organisms take on very different forms. Can we use our model for growth and development to explain metamorphosis of a caterpillar to a butterfly?</a:t>
            </a:r>
            <a:endParaRPr lang="en-US" dirty="0"/>
          </a:p>
        </p:txBody>
      </p:sp>
      <p:sp>
        <p:nvSpPr>
          <p:cNvPr id="6" name="Text Placeholder 5"/>
          <p:cNvSpPr>
            <a:spLocks noGrp="1"/>
          </p:cNvSpPr>
          <p:nvPr>
            <p:ph type="body" sz="quarter" idx="11"/>
          </p:nvPr>
        </p:nvSpPr>
        <p:spPr/>
        <p:txBody>
          <a:bodyPr/>
          <a:lstStyle/>
          <a:p>
            <a:r>
              <a:rPr lang="en-US" dirty="0" smtClean="0"/>
              <a:t>Time: 55 minutes</a:t>
            </a:r>
            <a:endParaRPr lang="en-US" dirty="0"/>
          </a:p>
        </p:txBody>
      </p:sp>
      <p:sp>
        <p:nvSpPr>
          <p:cNvPr id="7" name="Text Placeholder 6"/>
          <p:cNvSpPr>
            <a:spLocks noGrp="1"/>
          </p:cNvSpPr>
          <p:nvPr>
            <p:ph type="body" sz="quarter" idx="12"/>
          </p:nvPr>
        </p:nvSpPr>
        <p:spPr/>
        <p:txBody>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a:ea typeface="Arial" charset="0"/>
                <a:cs typeface="Arial" panose="020B0604020202020204" pitchFamily="34" charset="0"/>
              </a:rPr>
              <a:t>P</a:t>
            </a:r>
            <a:r>
              <a:rPr lang="en-US" dirty="0">
                <a:ea typeface="Arial" charset="0"/>
                <a:cs typeface="Arial" panose="020B0604020202020204" pitchFamily="34" charset="0"/>
                <a:sym typeface="Helvetica Light"/>
              </a:rPr>
              <a:t>owerPoint; G&amp;D </a:t>
            </a:r>
            <a:r>
              <a:rPr lang="en-US" dirty="0">
                <a:ea typeface="Arial" charset="0"/>
                <a:cs typeface="Arial" panose="020B0604020202020204" pitchFamily="34" charset="0"/>
              </a:rPr>
              <a:t>Doodle Sheet</a:t>
            </a:r>
          </a:p>
          <a:p>
            <a:pPr marL="0" indent="0">
              <a:buNone/>
            </a:pPr>
            <a:endParaRPr lang="en-US" dirty="0">
              <a:cs typeface="Arial" panose="020B0604020202020204" pitchFamily="34" charset="0"/>
            </a:endParaRPr>
          </a:p>
          <a:p>
            <a:pPr marL="0" indent="0">
              <a:buNone/>
            </a:pPr>
            <a:r>
              <a:rPr lang="en-US" i="1" u="sng" dirty="0">
                <a:cs typeface="Arial" panose="020B0604020202020204" pitchFamily="34" charset="0"/>
              </a:rPr>
              <a:t>Websites of interest:</a:t>
            </a:r>
          </a:p>
          <a:p>
            <a:pPr marL="0" indent="0">
              <a:buNone/>
            </a:pPr>
            <a:r>
              <a:rPr lang="en-US" dirty="0">
                <a:cs typeface="Arial" panose="020B0604020202020204" pitchFamily="34" charset="0"/>
              </a:rPr>
              <a:t>Preview Axolotl Video (</a:t>
            </a:r>
            <a:r>
              <a:rPr lang="en-US" altLang="en-US" dirty="0"/>
              <a:t>https://www.youtube.com/watch?v=uUw4NJmAUNI) ; </a:t>
            </a:r>
            <a:r>
              <a:rPr lang="en-US" altLang="en-US" u="sng" dirty="0"/>
              <a:t>stop</a:t>
            </a:r>
            <a:r>
              <a:rPr lang="en-US" altLang="en-US" dirty="0"/>
              <a:t> at phenomenon</a:t>
            </a:r>
            <a:endParaRPr lang="en-US" dirty="0">
              <a:cs typeface="Arial" panose="020B0604020202020204" pitchFamily="34" charset="0"/>
            </a:endParaRPr>
          </a:p>
          <a:p>
            <a:pPr marL="0" indent="0">
              <a:buNone/>
            </a:pPr>
            <a:endParaRPr lang="en-US" dirty="0">
              <a:cs typeface="Arial" panose="020B0604020202020204" pitchFamily="34" charset="0"/>
            </a:endParaRPr>
          </a:p>
          <a:p>
            <a:pPr marL="0" indent="0">
              <a:buNone/>
            </a:pPr>
            <a:r>
              <a:rPr lang="en-US" i="1" u="sng" dirty="0">
                <a:cs typeface="Arial" panose="020B0604020202020204" pitchFamily="34" charset="0"/>
              </a:rPr>
              <a:t>MBER Essentials:</a:t>
            </a:r>
          </a:p>
          <a:p>
            <a:pPr marL="0" indent="0">
              <a:buNone/>
            </a:pPr>
            <a:endParaRPr lang="en-US" dirty="0"/>
          </a:p>
        </p:txBody>
      </p:sp>
    </p:spTree>
    <p:extLst>
      <p:ext uri="{BB962C8B-B14F-4D97-AF65-F5344CB8AC3E}">
        <p14:creationId xmlns:p14="http://schemas.microsoft.com/office/powerpoint/2010/main" val="1148508553"/>
      </p:ext>
    </p:extLst>
  </p:cSld>
  <p:clrMapOvr>
    <a:masterClrMapping/>
  </p:clrMapOvr>
  <p:transition spd="med"/>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LS09 </a:t>
            </a:r>
            <a:r>
              <a:rPr lang="en-US" sz="2800" dirty="0">
                <a:solidFill>
                  <a:schemeClr val="bg1"/>
                </a:solidFill>
              </a:rPr>
              <a:t>Teacher Resource: 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174</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Notes and Details (continued)</a:t>
            </a:r>
          </a:p>
          <a:p>
            <a:pPr marL="0" indent="0">
              <a:buNone/>
            </a:pPr>
            <a:r>
              <a:rPr lang="en-US" sz="1600" dirty="0" smtClean="0"/>
              <a:t>This final Learning Segment provides an opportunity for students to apply their final model for Growth and Development to the process of insect metamorphosis. As a summative assessment, this phenomenon might present a bit of a challenge and rubrics should focus on the use of the class model to attempt an explanation, not on the correctness of the explanation. (Students will not be told how the process works.)</a:t>
            </a:r>
          </a:p>
          <a:p>
            <a:pPr marL="0" indent="0">
              <a:buNone/>
            </a:pPr>
            <a:r>
              <a:rPr lang="en-US" sz="1600" dirty="0" smtClean="0"/>
              <a:t>Students should be able to infer the following:</a:t>
            </a:r>
          </a:p>
          <a:p>
            <a:pPr marL="0" indent="0">
              <a:buNone/>
            </a:pPr>
            <a:r>
              <a:rPr lang="en-US" sz="1600" dirty="0" smtClean="0"/>
              <a:t>To reorganize a late-stage juvenile body plan (a caterpillar) body, stem cells must either be present or somehow induced so that they can produce the many novel tissues of the adult organism (a butterfly). Novel cell types in the butterfly likely undergo differentiation and determination by some point. This will involve the turning off of a large number of genes and the turning on of a large number of genes. (How do the caterpillar and butterfly genetic instructions live together in one genome!?!) Cell division must somehow be involved even as the organism is not really increasing in size as it is encased in a hardened chrysalis. (So, where do all of the old cells go?!?)</a:t>
            </a:r>
          </a:p>
          <a:p>
            <a:pPr marL="0" indent="0">
              <a:buNone/>
            </a:pPr>
            <a:r>
              <a:rPr lang="en-US" sz="1600" dirty="0" smtClean="0"/>
              <a:t>The idea is for students to play with the model and to wonder about the pieces or details that may not be well-explained by it.</a:t>
            </a:r>
          </a:p>
          <a:p>
            <a:pPr marL="0" indent="0">
              <a:buNone/>
            </a:pPr>
            <a:r>
              <a:rPr lang="en-US" sz="1600" dirty="0" smtClean="0"/>
              <a:t>If you are transitioning from the Blue Loop to the Red Loop, this activity can also be used to motivate the question, “Where does the pupa get all of the energy it needs to redevelop into a butterfly when it’s not even eating?” This leads to questions about matter and energy in organisms, the theme of the Red Loop.</a:t>
            </a:r>
            <a:endParaRPr lang="en-US" sz="1600" dirty="0"/>
          </a:p>
          <a:p>
            <a:pPr marL="0" indent="0">
              <a:buFont typeface="Arial"/>
              <a:buNone/>
            </a:pPr>
            <a:endParaRPr lang="en-US" sz="1600" b="1" dirty="0">
              <a:solidFill>
                <a:srgbClr val="583F34"/>
              </a:solidFill>
            </a:endParaRPr>
          </a:p>
        </p:txBody>
      </p:sp>
    </p:spTree>
    <p:extLst>
      <p:ext uri="{BB962C8B-B14F-4D97-AF65-F5344CB8AC3E}">
        <p14:creationId xmlns:p14="http://schemas.microsoft.com/office/powerpoint/2010/main" val="3160288342"/>
      </p:ext>
    </p:extLst>
  </p:cSld>
  <p:clrMapOvr>
    <a:masterClrMapping/>
  </p:clrMapOvr>
  <p:transition spd="slow"/>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new phenomenon:</a:t>
            </a:r>
            <a:br>
              <a:rPr lang="en-US" dirty="0" smtClean="0"/>
            </a:br>
            <a:r>
              <a:rPr lang="en-US" dirty="0" smtClean="0"/>
              <a:t>The Power to Change</a:t>
            </a:r>
            <a:endParaRPr lang="en-US" dirty="0"/>
          </a:p>
        </p:txBody>
      </p:sp>
      <p:sp>
        <p:nvSpPr>
          <p:cNvPr id="4" name="Content Placeholder 3"/>
          <p:cNvSpPr>
            <a:spLocks noGrp="1"/>
          </p:cNvSpPr>
          <p:nvPr>
            <p:ph idx="1"/>
          </p:nvPr>
        </p:nvSpPr>
        <p:spPr/>
        <p:txBody>
          <a:bodyPr/>
          <a:lstStyle/>
          <a:p>
            <a:r>
              <a:rPr lang="en-US" dirty="0" smtClean="0"/>
              <a:t>We’ve just learned that most organisms can’t change after some point in their development (or at least their cells can’t change).</a:t>
            </a:r>
          </a:p>
          <a:p>
            <a:endParaRPr lang="en-US" dirty="0"/>
          </a:p>
          <a:p>
            <a:r>
              <a:rPr lang="en-US" dirty="0" smtClean="0"/>
              <a:t>Why is that? (What does our model say?)</a:t>
            </a:r>
            <a:endParaRPr lang="en-US" dirty="0"/>
          </a:p>
        </p:txBody>
      </p:sp>
    </p:spTree>
    <p:extLst>
      <p:ext uri="{BB962C8B-B14F-4D97-AF65-F5344CB8AC3E}">
        <p14:creationId xmlns:p14="http://schemas.microsoft.com/office/powerpoint/2010/main" val="2351268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new phenomenon:</a:t>
            </a:r>
            <a:br>
              <a:rPr lang="en-US" dirty="0" smtClean="0"/>
            </a:br>
            <a:r>
              <a:rPr lang="en-US" dirty="0" smtClean="0"/>
              <a:t>The Power to Change</a:t>
            </a:r>
            <a:endParaRPr lang="en-US" dirty="0"/>
          </a:p>
        </p:txBody>
      </p:sp>
      <p:sp>
        <p:nvSpPr>
          <p:cNvPr id="4" name="Content Placeholder 3"/>
          <p:cNvSpPr>
            <a:spLocks noGrp="1"/>
          </p:cNvSpPr>
          <p:nvPr>
            <p:ph idx="1"/>
          </p:nvPr>
        </p:nvSpPr>
        <p:spPr/>
        <p:txBody>
          <a:bodyPr/>
          <a:lstStyle/>
          <a:p>
            <a:r>
              <a:rPr lang="en-US" dirty="0" smtClean="0"/>
              <a:t>However, some animals can radically change their growth and development mid-life. </a:t>
            </a:r>
          </a:p>
          <a:p>
            <a:r>
              <a:rPr lang="en-US" dirty="0" smtClean="0"/>
              <a:t>If the process involves some kind of visible transformation, we often call it </a:t>
            </a:r>
            <a:r>
              <a:rPr lang="en-US" i="1" dirty="0" smtClean="0"/>
              <a:t>metamorphosis</a:t>
            </a:r>
            <a:r>
              <a:rPr lang="en-US" dirty="0" smtClean="0"/>
              <a:t>.</a:t>
            </a:r>
          </a:p>
          <a:p>
            <a:r>
              <a:rPr lang="en-US" dirty="0" smtClean="0"/>
              <a:t>Can you think of any organisms that change drastically in the middle of their lives?</a:t>
            </a:r>
            <a:endParaRPr lang="en-US" dirty="0"/>
          </a:p>
        </p:txBody>
      </p:sp>
    </p:spTree>
    <p:extLst>
      <p:ext uri="{BB962C8B-B14F-4D97-AF65-F5344CB8AC3E}">
        <p14:creationId xmlns:p14="http://schemas.microsoft.com/office/powerpoint/2010/main" val="18810267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Power to Change</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6186" y="2247339"/>
            <a:ext cx="3503524" cy="2627643"/>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26960" r="-97"/>
          <a:stretch/>
        </p:blipFill>
        <p:spPr>
          <a:xfrm>
            <a:off x="894457" y="2266724"/>
            <a:ext cx="3574473" cy="2608258"/>
          </a:xfrm>
          <a:prstGeom prst="rect">
            <a:avLst/>
          </a:prstGeom>
        </p:spPr>
      </p:pic>
      <p:pic>
        <p:nvPicPr>
          <p:cNvPr id="11" name="Picture 10"/>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681693" y="3639134"/>
            <a:ext cx="3276600" cy="1212850"/>
          </a:xfrm>
          <a:prstGeom prst="rect">
            <a:avLst/>
          </a:prstGeom>
        </p:spPr>
      </p:pic>
    </p:spTree>
    <p:extLst>
      <p:ext uri="{BB962C8B-B14F-4D97-AF65-F5344CB8AC3E}">
        <p14:creationId xmlns:p14="http://schemas.microsoft.com/office/powerpoint/2010/main" val="1892731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3023"/>
            <a:ext cx="8229600" cy="1143000"/>
          </a:xfrm>
        </p:spPr>
        <p:txBody>
          <a:bodyPr/>
          <a:lstStyle/>
          <a:p>
            <a:r>
              <a:rPr lang="en-US" dirty="0" smtClean="0"/>
              <a:t>Life Cycles</a:t>
            </a:r>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8924" y="4710741"/>
            <a:ext cx="2881745" cy="1916661"/>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8624" y="1258002"/>
            <a:ext cx="2741230" cy="1867463"/>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3536" y="3664301"/>
            <a:ext cx="370609" cy="246902"/>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1656045"/>
            <a:ext cx="2656609" cy="17698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10"/>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3839988" flipV="1">
            <a:off x="1245783" y="3079379"/>
            <a:ext cx="1661694" cy="635037"/>
          </a:xfrm>
          <a:prstGeom prst="rect">
            <a:avLst/>
          </a:prstGeom>
        </p:spPr>
      </p:pic>
      <p:sp>
        <p:nvSpPr>
          <p:cNvPr id="12" name="Rectangle 11"/>
          <p:cNvSpPr/>
          <p:nvPr/>
        </p:nvSpPr>
        <p:spPr>
          <a:xfrm>
            <a:off x="7068864" y="2472215"/>
            <a:ext cx="963726" cy="2092881"/>
          </a:xfrm>
          <a:prstGeom prst="rect">
            <a:avLst/>
          </a:prstGeom>
          <a:noFill/>
        </p:spPr>
        <p:txBody>
          <a:bodyPr wrap="none" lIns="91440" tIns="45720" rIns="91440" bIns="45720">
            <a:spAutoFit/>
          </a:bodyPr>
          <a:lstStyle/>
          <a:p>
            <a:pPr algn="ctr"/>
            <a:r>
              <a:rPr lang="en-US" sz="13000" b="1" cap="none" spc="50" dirty="0" smtClean="0">
                <a:ln w="0"/>
                <a:solidFill>
                  <a:schemeClr val="bg2"/>
                </a:solidFill>
                <a:effectLst>
                  <a:innerShdw blurRad="63500" dist="50800" dir="13500000">
                    <a:srgbClr val="000000">
                      <a:alpha val="50000"/>
                    </a:srgbClr>
                  </a:innerShdw>
                </a:effectLst>
              </a:rPr>
              <a:t>?</a:t>
            </a:r>
            <a:endParaRPr lang="en-US" sz="13000" b="1" cap="none" spc="50" dirty="0">
              <a:ln w="0"/>
              <a:solidFill>
                <a:schemeClr val="bg2"/>
              </a:solidFill>
              <a:effectLst>
                <a:innerShdw blurRad="63500" dist="50800" dir="13500000">
                  <a:srgbClr val="000000">
                    <a:alpha val="50000"/>
                  </a:srgbClr>
                </a:innerShdw>
              </a:effectLst>
            </a:endParaRPr>
          </a:p>
        </p:txBody>
      </p:sp>
      <p:pic>
        <p:nvPicPr>
          <p:cNvPr id="13" name="Picture 12"/>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4521534" flipV="1">
            <a:off x="4750459" y="3047409"/>
            <a:ext cx="3228421" cy="1233781"/>
          </a:xfrm>
          <a:prstGeom prst="rect">
            <a:avLst/>
          </a:prstGeom>
        </p:spPr>
      </p:pic>
      <p:cxnSp>
        <p:nvCxnSpPr>
          <p:cNvPr id="15" name="Straight Arrow Connector 14"/>
          <p:cNvCxnSpPr/>
          <p:nvPr/>
        </p:nvCxnSpPr>
        <p:spPr>
          <a:xfrm flipH="1" flipV="1">
            <a:off x="2970649" y="3936626"/>
            <a:ext cx="845576" cy="1342562"/>
          </a:xfrm>
          <a:prstGeom prst="straightConnector1">
            <a:avLst/>
          </a:prstGeom>
          <a:ln w="28575">
            <a:solidFill>
              <a:schemeClr val="bg1">
                <a:lumMod val="65000"/>
              </a:schemeClr>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318339" y="4461164"/>
            <a:ext cx="2549236" cy="369332"/>
          </a:xfrm>
          <a:prstGeom prst="rect">
            <a:avLst/>
          </a:prstGeom>
          <a:noFill/>
        </p:spPr>
        <p:txBody>
          <a:bodyPr wrap="square" rtlCol="0">
            <a:spAutoFit/>
          </a:bodyPr>
          <a:lstStyle/>
          <a:p>
            <a:r>
              <a:rPr lang="en-US" dirty="0" smtClean="0"/>
              <a:t>Butterflies lay Eggs</a:t>
            </a:r>
            <a:endParaRPr lang="en-US" dirty="0"/>
          </a:p>
        </p:txBody>
      </p:sp>
      <p:sp>
        <p:nvSpPr>
          <p:cNvPr id="19" name="TextBox 18"/>
          <p:cNvSpPr txBox="1"/>
          <p:nvPr/>
        </p:nvSpPr>
        <p:spPr>
          <a:xfrm>
            <a:off x="3380984" y="1258002"/>
            <a:ext cx="2845198" cy="369332"/>
          </a:xfrm>
          <a:prstGeom prst="rect">
            <a:avLst/>
          </a:prstGeom>
          <a:noFill/>
        </p:spPr>
        <p:txBody>
          <a:bodyPr wrap="square" rtlCol="0">
            <a:spAutoFit/>
          </a:bodyPr>
          <a:lstStyle/>
          <a:p>
            <a:r>
              <a:rPr lang="en-US" dirty="0" smtClean="0"/>
              <a:t>Eggs hatch into Caterpillars</a:t>
            </a:r>
            <a:endParaRPr lang="en-US" dirty="0"/>
          </a:p>
        </p:txBody>
      </p:sp>
      <p:sp>
        <p:nvSpPr>
          <p:cNvPr id="20" name="TextBox 19"/>
          <p:cNvSpPr txBox="1"/>
          <p:nvPr/>
        </p:nvSpPr>
        <p:spPr>
          <a:xfrm>
            <a:off x="6310860" y="2307800"/>
            <a:ext cx="2845198" cy="369332"/>
          </a:xfrm>
          <a:prstGeom prst="rect">
            <a:avLst/>
          </a:prstGeom>
          <a:noFill/>
        </p:spPr>
        <p:txBody>
          <a:bodyPr wrap="square" rtlCol="0">
            <a:spAutoFit/>
          </a:bodyPr>
          <a:lstStyle/>
          <a:p>
            <a:r>
              <a:rPr lang="en-US" b="1" dirty="0" smtClean="0"/>
              <a:t>How does this work?</a:t>
            </a:r>
            <a:endParaRPr lang="en-US" b="1" dirty="0"/>
          </a:p>
        </p:txBody>
      </p:sp>
    </p:spTree>
    <p:extLst>
      <p:ext uri="{BB962C8B-B14F-4D97-AF65-F5344CB8AC3E}">
        <p14:creationId xmlns:p14="http://schemas.microsoft.com/office/powerpoint/2010/main" val="1804009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3023"/>
            <a:ext cx="8229600" cy="1143000"/>
          </a:xfrm>
        </p:spPr>
        <p:txBody>
          <a:bodyPr/>
          <a:lstStyle/>
          <a:p>
            <a:r>
              <a:rPr lang="en-US" dirty="0" smtClean="0"/>
              <a:t>Life Cycles</a:t>
            </a:r>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18924" y="4710741"/>
            <a:ext cx="2881745" cy="1916661"/>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8624" y="1258002"/>
            <a:ext cx="2741230" cy="1867463"/>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63536" y="3664301"/>
            <a:ext cx="370609" cy="246902"/>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1656045"/>
            <a:ext cx="2656609" cy="176984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10"/>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3839988" flipV="1">
            <a:off x="1245783" y="3079379"/>
            <a:ext cx="1661694" cy="635037"/>
          </a:xfrm>
          <a:prstGeom prst="rect">
            <a:avLst/>
          </a:prstGeom>
        </p:spPr>
      </p:pic>
      <p:sp>
        <p:nvSpPr>
          <p:cNvPr id="12" name="Rectangle 11"/>
          <p:cNvSpPr/>
          <p:nvPr/>
        </p:nvSpPr>
        <p:spPr>
          <a:xfrm>
            <a:off x="7068864" y="2472215"/>
            <a:ext cx="963726" cy="2092881"/>
          </a:xfrm>
          <a:prstGeom prst="rect">
            <a:avLst/>
          </a:prstGeom>
          <a:noFill/>
        </p:spPr>
        <p:txBody>
          <a:bodyPr wrap="none" lIns="91440" tIns="45720" rIns="91440" bIns="45720">
            <a:spAutoFit/>
          </a:bodyPr>
          <a:lstStyle/>
          <a:p>
            <a:pPr algn="ctr"/>
            <a:r>
              <a:rPr lang="en-US" sz="13000" b="1" cap="none" spc="50" dirty="0" smtClean="0">
                <a:ln w="0"/>
                <a:solidFill>
                  <a:schemeClr val="bg2"/>
                </a:solidFill>
                <a:effectLst>
                  <a:innerShdw blurRad="63500" dist="50800" dir="13500000">
                    <a:srgbClr val="000000">
                      <a:alpha val="50000"/>
                    </a:srgbClr>
                  </a:innerShdw>
                </a:effectLst>
              </a:rPr>
              <a:t>?</a:t>
            </a:r>
            <a:endParaRPr lang="en-US" sz="13000" b="1" cap="none" spc="50" dirty="0">
              <a:ln w="0"/>
              <a:solidFill>
                <a:schemeClr val="bg2"/>
              </a:solidFill>
              <a:effectLst>
                <a:innerShdw blurRad="63500" dist="50800" dir="13500000">
                  <a:srgbClr val="000000">
                    <a:alpha val="50000"/>
                  </a:srgbClr>
                </a:innerShdw>
              </a:effectLst>
            </a:endParaRPr>
          </a:p>
        </p:txBody>
      </p:sp>
      <p:cxnSp>
        <p:nvCxnSpPr>
          <p:cNvPr id="15" name="Straight Arrow Connector 14"/>
          <p:cNvCxnSpPr/>
          <p:nvPr/>
        </p:nvCxnSpPr>
        <p:spPr>
          <a:xfrm flipH="1" flipV="1">
            <a:off x="2970649" y="3936626"/>
            <a:ext cx="845576" cy="1342562"/>
          </a:xfrm>
          <a:prstGeom prst="straightConnector1">
            <a:avLst/>
          </a:prstGeom>
          <a:ln w="28575">
            <a:solidFill>
              <a:schemeClr val="bg1">
                <a:lumMod val="65000"/>
              </a:schemeClr>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318339" y="4461164"/>
            <a:ext cx="2549236" cy="369332"/>
          </a:xfrm>
          <a:prstGeom prst="rect">
            <a:avLst/>
          </a:prstGeom>
          <a:noFill/>
        </p:spPr>
        <p:txBody>
          <a:bodyPr wrap="square" rtlCol="0">
            <a:spAutoFit/>
          </a:bodyPr>
          <a:lstStyle/>
          <a:p>
            <a:r>
              <a:rPr lang="en-US" dirty="0" smtClean="0"/>
              <a:t>Butterflies lay Eggs</a:t>
            </a:r>
            <a:endParaRPr lang="en-US" dirty="0"/>
          </a:p>
        </p:txBody>
      </p:sp>
      <p:sp>
        <p:nvSpPr>
          <p:cNvPr id="19" name="TextBox 18"/>
          <p:cNvSpPr txBox="1"/>
          <p:nvPr/>
        </p:nvSpPr>
        <p:spPr>
          <a:xfrm>
            <a:off x="3380984" y="1258002"/>
            <a:ext cx="2845198" cy="369332"/>
          </a:xfrm>
          <a:prstGeom prst="rect">
            <a:avLst/>
          </a:prstGeom>
          <a:noFill/>
        </p:spPr>
        <p:txBody>
          <a:bodyPr wrap="square" rtlCol="0">
            <a:spAutoFit/>
          </a:bodyPr>
          <a:lstStyle/>
          <a:p>
            <a:r>
              <a:rPr lang="en-US" dirty="0" smtClean="0"/>
              <a:t>Eggs hatch into Caterpillars</a:t>
            </a:r>
            <a:endParaRPr lang="en-US" dirty="0"/>
          </a:p>
        </p:txBody>
      </p:sp>
      <p:sp>
        <p:nvSpPr>
          <p:cNvPr id="20" name="TextBox 19"/>
          <p:cNvSpPr txBox="1"/>
          <p:nvPr/>
        </p:nvSpPr>
        <p:spPr>
          <a:xfrm>
            <a:off x="6310860" y="2307800"/>
            <a:ext cx="2845198" cy="369332"/>
          </a:xfrm>
          <a:prstGeom prst="rect">
            <a:avLst/>
          </a:prstGeom>
          <a:noFill/>
        </p:spPr>
        <p:txBody>
          <a:bodyPr wrap="square" rtlCol="0">
            <a:spAutoFit/>
          </a:bodyPr>
          <a:lstStyle/>
          <a:p>
            <a:r>
              <a:rPr lang="en-US" b="1" dirty="0" smtClean="0"/>
              <a:t>How does this work?</a:t>
            </a:r>
            <a:endParaRPr lang="en-US" b="1" dirty="0"/>
          </a:p>
        </p:txBody>
      </p:sp>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93987" y="2698231"/>
            <a:ext cx="2152658" cy="2690823"/>
          </a:xfrm>
          <a:prstGeom prst="rect">
            <a:avLst/>
          </a:prstGeom>
        </p:spPr>
      </p:pic>
      <p:pic>
        <p:nvPicPr>
          <p:cNvPr id="13" name="Picture 12"/>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202839" flipV="1">
            <a:off x="5385638" y="2625782"/>
            <a:ext cx="1850444" cy="707170"/>
          </a:xfrm>
          <a:prstGeom prst="rect">
            <a:avLst/>
          </a:prstGeom>
        </p:spPr>
      </p:pic>
      <p:pic>
        <p:nvPicPr>
          <p:cNvPr id="16" name="Picture 15"/>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8597346" flipV="1">
            <a:off x="6185044" y="5180440"/>
            <a:ext cx="1850444" cy="707170"/>
          </a:xfrm>
          <a:prstGeom prst="rect">
            <a:avLst/>
          </a:prstGeom>
        </p:spPr>
      </p:pic>
    </p:spTree>
    <p:extLst>
      <p:ext uri="{BB962C8B-B14F-4D97-AF65-F5344CB8AC3E}">
        <p14:creationId xmlns:p14="http://schemas.microsoft.com/office/powerpoint/2010/main" val="13638147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158875" y="-44756"/>
            <a:ext cx="6273580" cy="1470025"/>
          </a:xfrm>
        </p:spPr>
        <p:txBody>
          <a:bodyPr>
            <a:normAutofit/>
          </a:bodyPr>
          <a:lstStyle/>
          <a:p>
            <a:pPr algn="l"/>
            <a:r>
              <a:rPr lang="en-US" altLang="en-US" sz="2800" b="1" dirty="0" smtClean="0"/>
              <a:t>We’ve </a:t>
            </a:r>
            <a:r>
              <a:rPr lang="en-US" altLang="en-US" sz="2800" b="1" dirty="0"/>
              <a:t>been observing </a:t>
            </a:r>
            <a:r>
              <a:rPr lang="en-US" altLang="en-US" sz="2800" b="1" dirty="0" smtClean="0"/>
              <a:t>phenomena </a:t>
            </a:r>
            <a:br>
              <a:rPr lang="en-US" altLang="en-US" sz="2800" b="1" dirty="0" smtClean="0"/>
            </a:br>
            <a:r>
              <a:rPr lang="en-US" altLang="en-US" sz="2800" b="1" dirty="0" smtClean="0"/>
              <a:t>of </a:t>
            </a:r>
            <a:r>
              <a:rPr lang="en-US" altLang="en-US" sz="2800" b="1" dirty="0"/>
              <a:t>growth and </a:t>
            </a:r>
            <a:r>
              <a:rPr lang="en-US" altLang="en-US" sz="2800" b="1" dirty="0" smtClean="0"/>
              <a:t>development.</a:t>
            </a:r>
            <a:endParaRPr lang="en-US" altLang="en-US" sz="2800" b="1"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4473" t="3730"/>
          <a:stretch/>
        </p:blipFill>
        <p:spPr>
          <a:xfrm>
            <a:off x="1481696" y="1430352"/>
            <a:ext cx="6032183" cy="4061323"/>
          </a:xfrm>
          <a:prstGeom prst="rect">
            <a:avLst/>
          </a:prstGeom>
          <a:ln w="2286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42361">
            <a:off x="5574307" y="4599403"/>
            <a:ext cx="2441460" cy="183109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53374" y="5075311"/>
            <a:ext cx="2582944" cy="1339902"/>
          </a:xfrm>
          <a:prstGeom prst="rect">
            <a:avLst/>
          </a:prstGeom>
        </p:spPr>
      </p:pic>
      <p:sp>
        <p:nvSpPr>
          <p:cNvPr id="11" name="TextBox 10"/>
          <p:cNvSpPr txBox="1"/>
          <p:nvPr/>
        </p:nvSpPr>
        <p:spPr>
          <a:xfrm>
            <a:off x="5985815" y="6212264"/>
            <a:ext cx="998053" cy="556181"/>
          </a:xfrm>
          <a:prstGeom prst="rect">
            <a:avLst/>
          </a:prstGeom>
          <a:noFill/>
        </p:spPr>
        <p:txBody>
          <a:bodyPr wrap="square" rtlCol="0">
            <a:spAutoFit/>
          </a:bodyPr>
          <a:lstStyle/>
          <a:p>
            <a:endParaRPr lang="en-US" dirty="0"/>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1451258" y="5177903"/>
            <a:ext cx="907002" cy="130672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5" name="Right Arrow 5"/>
          <p:cNvSpPr>
            <a:spLocks noChangeArrowheads="1"/>
          </p:cNvSpPr>
          <p:nvPr/>
        </p:nvSpPr>
        <p:spPr bwMode="auto">
          <a:xfrm>
            <a:off x="2558121" y="5561503"/>
            <a:ext cx="685800" cy="381000"/>
          </a:xfrm>
          <a:prstGeom prst="rightArrow">
            <a:avLst>
              <a:gd name="adj1" fmla="val 50000"/>
              <a:gd name="adj2" fmla="val 50000"/>
            </a:avLst>
          </a:prstGeom>
          <a:solidFill>
            <a:srgbClr val="C00000"/>
          </a:solidFill>
          <a:ln>
            <a:noFill/>
          </a:ln>
          <a:extLst/>
        </p:spPr>
        <p:txBody>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endParaRPr lang="en-US" altLang="en-US" sz="2400">
              <a:solidFill>
                <a:srgbClr val="C00000"/>
              </a:solidFill>
            </a:endParaRPr>
          </a:p>
        </p:txBody>
      </p:sp>
      <p:sp>
        <p:nvSpPr>
          <p:cNvPr id="26" name="Right Arrow 5"/>
          <p:cNvSpPr>
            <a:spLocks noChangeArrowheads="1"/>
          </p:cNvSpPr>
          <p:nvPr/>
        </p:nvSpPr>
        <p:spPr bwMode="auto">
          <a:xfrm>
            <a:off x="5045770" y="5831264"/>
            <a:ext cx="685800" cy="381000"/>
          </a:xfrm>
          <a:prstGeom prst="rightArrow">
            <a:avLst>
              <a:gd name="adj1" fmla="val 50000"/>
              <a:gd name="adj2" fmla="val 50000"/>
            </a:avLst>
          </a:prstGeom>
          <a:solidFill>
            <a:srgbClr val="C00000"/>
          </a:solidFill>
          <a:ln>
            <a:noFill/>
          </a:ln>
          <a:extLst/>
        </p:spPr>
        <p:txBody>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endParaRPr lang="en-US" altLang="en-US" sz="2400">
              <a:solidFill>
                <a:srgbClr val="C00000"/>
              </a:solidFill>
            </a:endParaRPr>
          </a:p>
        </p:txBody>
      </p:sp>
    </p:spTree>
    <p:extLst>
      <p:ext uri="{BB962C8B-B14F-4D97-AF65-F5344CB8AC3E}">
        <p14:creationId xmlns:p14="http://schemas.microsoft.com/office/powerpoint/2010/main" val="4078583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3776" y="1514730"/>
            <a:ext cx="3886086" cy="4857608"/>
          </a:xfrm>
          <a:prstGeom prst="rect">
            <a:avLst/>
          </a:prstGeom>
        </p:spPr>
      </p:pic>
      <p:sp>
        <p:nvSpPr>
          <p:cNvPr id="3" name="Title 2"/>
          <p:cNvSpPr>
            <a:spLocks noGrp="1"/>
          </p:cNvSpPr>
          <p:nvPr>
            <p:ph type="title"/>
          </p:nvPr>
        </p:nvSpPr>
        <p:spPr>
          <a:xfrm>
            <a:off x="457200" y="23023"/>
            <a:ext cx="8229600" cy="1143000"/>
          </a:xfrm>
        </p:spPr>
        <p:txBody>
          <a:bodyPr/>
          <a:lstStyle/>
          <a:p>
            <a:r>
              <a:rPr lang="en-US" dirty="0" smtClean="0"/>
              <a:t>Life Cycles</a:t>
            </a:r>
            <a:endParaRPr lang="en-US" dirty="0"/>
          </a:p>
        </p:txBody>
      </p:sp>
      <p:sp>
        <p:nvSpPr>
          <p:cNvPr id="20" name="TextBox 19"/>
          <p:cNvSpPr txBox="1"/>
          <p:nvPr/>
        </p:nvSpPr>
        <p:spPr>
          <a:xfrm>
            <a:off x="3476470" y="981357"/>
            <a:ext cx="2845198" cy="369332"/>
          </a:xfrm>
          <a:prstGeom prst="rect">
            <a:avLst/>
          </a:prstGeom>
          <a:noFill/>
        </p:spPr>
        <p:txBody>
          <a:bodyPr wrap="square" rtlCol="0">
            <a:spAutoFit/>
          </a:bodyPr>
          <a:lstStyle/>
          <a:p>
            <a:r>
              <a:rPr lang="en-US" b="1" dirty="0" smtClean="0"/>
              <a:t>How does this work?</a:t>
            </a:r>
            <a:endParaRPr lang="en-US" b="1" dirty="0"/>
          </a:p>
        </p:txBody>
      </p:sp>
      <p:sp>
        <p:nvSpPr>
          <p:cNvPr id="12" name="Rectangle 11"/>
          <p:cNvSpPr/>
          <p:nvPr/>
        </p:nvSpPr>
        <p:spPr>
          <a:xfrm>
            <a:off x="4181826" y="3026396"/>
            <a:ext cx="963726" cy="2092881"/>
          </a:xfrm>
          <a:prstGeom prst="rect">
            <a:avLst/>
          </a:prstGeom>
          <a:noFill/>
        </p:spPr>
        <p:txBody>
          <a:bodyPr wrap="none" lIns="91440" tIns="45720" rIns="91440" bIns="45720">
            <a:spAutoFit/>
          </a:bodyPr>
          <a:lstStyle/>
          <a:p>
            <a:pPr algn="ctr"/>
            <a:r>
              <a:rPr lang="en-US" sz="13000" b="1" cap="none" spc="50" dirty="0" smtClean="0">
                <a:ln w="0"/>
                <a:solidFill>
                  <a:schemeClr val="bg2"/>
                </a:solidFill>
                <a:effectLst>
                  <a:innerShdw blurRad="63500" dist="50800" dir="13500000">
                    <a:srgbClr val="000000">
                      <a:alpha val="50000"/>
                    </a:srgbClr>
                  </a:innerShdw>
                </a:effectLst>
              </a:rPr>
              <a:t>?</a:t>
            </a:r>
            <a:endParaRPr lang="en-US" sz="13000" b="1" cap="none" spc="50" dirty="0">
              <a:ln w="0"/>
              <a:solidFill>
                <a:schemeClr val="bg2"/>
              </a:solidFill>
              <a:effectLst>
                <a:innerShdw blurRad="63500" dist="50800" dir="13500000">
                  <a:srgbClr val="000000">
                    <a:alpha val="50000"/>
                  </a:srgbClr>
                </a:innerShdw>
              </a:effectLst>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80954" y="2071928"/>
            <a:ext cx="2805846" cy="3743211"/>
          </a:xfrm>
          <a:prstGeom prst="rect">
            <a:avLst/>
          </a:prstGeom>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18062" t="2086" r="30744"/>
          <a:stretch/>
        </p:blipFill>
        <p:spPr>
          <a:xfrm>
            <a:off x="0" y="1715903"/>
            <a:ext cx="3249973" cy="4141403"/>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66781" y="924236"/>
            <a:ext cx="2380578" cy="1583333"/>
          </a:xfrm>
          <a:prstGeom prst="rect">
            <a:avLst/>
          </a:prstGeom>
        </p:spPr>
      </p:pic>
      <p:sp>
        <p:nvSpPr>
          <p:cNvPr id="4" name="Right Arrow 3"/>
          <p:cNvSpPr/>
          <p:nvPr/>
        </p:nvSpPr>
        <p:spPr>
          <a:xfrm>
            <a:off x="2567832" y="3754784"/>
            <a:ext cx="1192696" cy="6361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Right Arrow 10"/>
          <p:cNvSpPr/>
          <p:nvPr/>
        </p:nvSpPr>
        <p:spPr>
          <a:xfrm>
            <a:off x="5627316" y="3754784"/>
            <a:ext cx="1192696" cy="636104"/>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3264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3023"/>
            <a:ext cx="8229600" cy="1143000"/>
          </a:xfrm>
        </p:spPr>
        <p:txBody>
          <a:bodyPr/>
          <a:lstStyle/>
          <a:p>
            <a:r>
              <a:rPr lang="en-US" dirty="0" smtClean="0"/>
              <a:t>Metamorphosis</a:t>
            </a:r>
            <a:endParaRPr lang="en-US" dirty="0"/>
          </a:p>
        </p:txBody>
      </p:sp>
      <p:sp>
        <p:nvSpPr>
          <p:cNvPr id="20" name="TextBox 19"/>
          <p:cNvSpPr txBox="1"/>
          <p:nvPr/>
        </p:nvSpPr>
        <p:spPr>
          <a:xfrm>
            <a:off x="1377164" y="903565"/>
            <a:ext cx="6739310" cy="523220"/>
          </a:xfrm>
          <a:prstGeom prst="rect">
            <a:avLst/>
          </a:prstGeom>
          <a:noFill/>
        </p:spPr>
        <p:txBody>
          <a:bodyPr wrap="square" rtlCol="0">
            <a:spAutoFit/>
          </a:bodyPr>
          <a:lstStyle/>
          <a:p>
            <a:r>
              <a:rPr lang="en-US" sz="2800" b="1" dirty="0" smtClean="0"/>
              <a:t>Challenge Question: How does this work?</a:t>
            </a:r>
            <a:endParaRPr lang="en-US" sz="2800" b="1"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3776" y="1514730"/>
            <a:ext cx="3886086" cy="4857608"/>
          </a:xfrm>
          <a:prstGeom prst="rect">
            <a:avLst/>
          </a:prstGeom>
        </p:spPr>
      </p:pic>
      <p:sp>
        <p:nvSpPr>
          <p:cNvPr id="12" name="Rectangle 11"/>
          <p:cNvSpPr/>
          <p:nvPr/>
        </p:nvSpPr>
        <p:spPr>
          <a:xfrm>
            <a:off x="4181826" y="3026396"/>
            <a:ext cx="963726" cy="2092881"/>
          </a:xfrm>
          <a:prstGeom prst="rect">
            <a:avLst/>
          </a:prstGeom>
          <a:noFill/>
        </p:spPr>
        <p:txBody>
          <a:bodyPr wrap="none" lIns="91440" tIns="45720" rIns="91440" bIns="45720">
            <a:spAutoFit/>
          </a:bodyPr>
          <a:lstStyle/>
          <a:p>
            <a:pPr algn="ctr"/>
            <a:r>
              <a:rPr lang="en-US" sz="13000" b="1" cap="none" spc="50" dirty="0" smtClean="0">
                <a:ln w="0"/>
                <a:solidFill>
                  <a:schemeClr val="bg2"/>
                </a:solidFill>
                <a:effectLst>
                  <a:innerShdw blurRad="63500" dist="50800" dir="13500000">
                    <a:srgbClr val="000000">
                      <a:alpha val="50000"/>
                    </a:srgbClr>
                  </a:innerShdw>
                </a:effectLst>
              </a:rPr>
              <a:t>?</a:t>
            </a:r>
            <a:endParaRPr lang="en-US" sz="13000" b="1" cap="none" spc="50" dirty="0">
              <a:ln w="0"/>
              <a:solidFill>
                <a:schemeClr val="bg2"/>
              </a:solidFill>
              <a:effectLst>
                <a:innerShdw blurRad="63500" dist="50800" dir="13500000">
                  <a:srgbClr val="000000">
                    <a:alpha val="50000"/>
                  </a:srgbClr>
                </a:innerShdw>
              </a:effectLst>
            </a:endParaRPr>
          </a:p>
        </p:txBody>
      </p:sp>
      <p:pic>
        <p:nvPicPr>
          <p:cNvPr id="6" name="Picture 5"/>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880954" y="2071928"/>
            <a:ext cx="2805846" cy="3743211"/>
          </a:xfrm>
          <a:prstGeom prst="rect">
            <a:avLst/>
          </a:prstGeom>
        </p:spPr>
      </p:pic>
      <p:pic>
        <p:nvPicPr>
          <p:cNvPr id="2" name="Picture 1"/>
          <p:cNvPicPr>
            <a:picLocks noChangeAspect="1"/>
          </p:cNvPicPr>
          <p:nvPr/>
        </p:nvPicPr>
        <p:blipFill rotWithShape="1">
          <a:blip r:embed="rId5">
            <a:lum bright="70000" contrast="-70000"/>
            <a:extLst>
              <a:ext uri="{28A0092B-C50C-407E-A947-70E740481C1C}">
                <a14:useLocalDpi xmlns:a14="http://schemas.microsoft.com/office/drawing/2010/main" val="0"/>
              </a:ext>
            </a:extLst>
          </a:blip>
          <a:srcRect l="18062" t="2086" r="30744"/>
          <a:stretch/>
        </p:blipFill>
        <p:spPr>
          <a:xfrm>
            <a:off x="457200" y="2168801"/>
            <a:ext cx="2785448" cy="3549464"/>
          </a:xfrm>
          <a:prstGeom prst="rect">
            <a:avLst/>
          </a:prstGeom>
        </p:spPr>
      </p:pic>
      <p:sp>
        <p:nvSpPr>
          <p:cNvPr id="4" name="TextBox 3"/>
          <p:cNvSpPr txBox="1"/>
          <p:nvPr/>
        </p:nvSpPr>
        <p:spPr>
          <a:xfrm>
            <a:off x="666206" y="2429691"/>
            <a:ext cx="2272937" cy="2677656"/>
          </a:xfrm>
          <a:prstGeom prst="rect">
            <a:avLst/>
          </a:prstGeom>
          <a:noFill/>
        </p:spPr>
        <p:txBody>
          <a:bodyPr wrap="square" rtlCol="0">
            <a:spAutoFit/>
          </a:bodyPr>
          <a:lstStyle/>
          <a:p>
            <a:r>
              <a:rPr lang="en-US" sz="2800" b="1" dirty="0" smtClean="0"/>
              <a:t>How does a fully-formed caterpillar with all of the traits it has developed…</a:t>
            </a:r>
            <a:endParaRPr lang="en-US" sz="2800" b="1" dirty="0"/>
          </a:p>
        </p:txBody>
      </p:sp>
      <p:sp>
        <p:nvSpPr>
          <p:cNvPr id="9" name="TextBox 8"/>
          <p:cNvSpPr txBox="1"/>
          <p:nvPr/>
        </p:nvSpPr>
        <p:spPr>
          <a:xfrm>
            <a:off x="6147408" y="2424203"/>
            <a:ext cx="2272937" cy="2677656"/>
          </a:xfrm>
          <a:prstGeom prst="rect">
            <a:avLst/>
          </a:prstGeom>
          <a:noFill/>
        </p:spPr>
        <p:txBody>
          <a:bodyPr wrap="square" rtlCol="0">
            <a:spAutoFit/>
          </a:bodyPr>
          <a:lstStyle/>
          <a:p>
            <a:r>
              <a:rPr lang="en-US" sz="2800" b="1" dirty="0"/>
              <a:t>t</a:t>
            </a:r>
            <a:r>
              <a:rPr lang="en-US" sz="2800" b="1" dirty="0" smtClean="0"/>
              <a:t>ransform into a butterfly with a completely different set of traits?</a:t>
            </a:r>
            <a:endParaRPr lang="en-US" sz="2800" b="1" dirty="0"/>
          </a:p>
        </p:txBody>
      </p:sp>
    </p:spTree>
    <p:extLst>
      <p:ext uri="{BB962C8B-B14F-4D97-AF65-F5344CB8AC3E}">
        <p14:creationId xmlns:p14="http://schemas.microsoft.com/office/powerpoint/2010/main" val="352108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bg1"/>
                </a:solidFill>
                <a:cs typeface="Arial" panose="020B0604020202020204" pitchFamily="34" charset="0"/>
              </a:rPr>
              <a:t>LS09 </a:t>
            </a:r>
            <a:r>
              <a:rPr lang="en-US" dirty="0">
                <a:solidFill>
                  <a:schemeClr val="bg1"/>
                </a:solidFill>
                <a:cs typeface="Arial" panose="020B0604020202020204" pitchFamily="34" charset="0"/>
              </a:rPr>
              <a:t>Teacher Resource: What did we figure out?</a:t>
            </a:r>
            <a:endParaRPr lang="en-US" dirty="0"/>
          </a:p>
        </p:txBody>
      </p:sp>
      <p:sp>
        <p:nvSpPr>
          <p:cNvPr id="5" name="Text Placeholder 4"/>
          <p:cNvSpPr>
            <a:spLocks noGrp="1"/>
          </p:cNvSpPr>
          <p:nvPr>
            <p:ph type="body" sz="quarter" idx="10"/>
          </p:nvPr>
        </p:nvSpPr>
        <p:spPr/>
        <p:txBody>
          <a:bodyPr/>
          <a:lstStyle/>
          <a:p>
            <a:r>
              <a:rPr lang="en-US" b="1" dirty="0">
                <a:cs typeface="Arial" panose="020B0604020202020204" pitchFamily="34" charset="0"/>
              </a:rPr>
              <a:t>What did we figure out?</a:t>
            </a:r>
          </a:p>
          <a:p>
            <a:r>
              <a:rPr lang="en-US" dirty="0" smtClean="0"/>
              <a:t>We have applied our model for growth and development to the phenomenon of a caterpillar becoming butterfly with a whole new body plan mid-life. We’ve seen that our model at least partially explains how and organism might reorganize itself during the process of metamorphosis.</a:t>
            </a:r>
            <a:endParaRPr lang="en-US" dirty="0"/>
          </a:p>
        </p:txBody>
      </p:sp>
      <p:sp>
        <p:nvSpPr>
          <p:cNvPr id="6" name="Text Placeholder 5"/>
          <p:cNvSpPr>
            <a:spLocks noGrp="1"/>
          </p:cNvSpPr>
          <p:nvPr>
            <p:ph type="body" sz="quarter" idx="11"/>
          </p:nvPr>
        </p:nvSpPr>
        <p:spPr/>
        <p:txBody>
          <a:bodyPr/>
          <a:lstStyle/>
          <a:p>
            <a:r>
              <a:rPr lang="en-US" b="1" dirty="0">
                <a:cs typeface="Arial" panose="020B0604020202020204" pitchFamily="34" charset="0"/>
              </a:rPr>
              <a:t>GD </a:t>
            </a:r>
            <a:r>
              <a:rPr lang="en-US" b="1" dirty="0" smtClean="0">
                <a:cs typeface="Arial" panose="020B0604020202020204" pitchFamily="34" charset="0"/>
              </a:rPr>
              <a:t>LS09 </a:t>
            </a:r>
            <a:r>
              <a:rPr lang="en-US" b="1" dirty="0">
                <a:cs typeface="Arial" panose="020B0604020202020204" pitchFamily="34" charset="0"/>
              </a:rPr>
              <a:t>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a:p>
            <a:endParaRPr lang="en-US" dirty="0"/>
          </a:p>
        </p:txBody>
      </p:sp>
    </p:spTree>
    <p:extLst>
      <p:ext uri="{BB962C8B-B14F-4D97-AF65-F5344CB8AC3E}">
        <p14:creationId xmlns:p14="http://schemas.microsoft.com/office/powerpoint/2010/main" val="3111586094"/>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5372F-1549-4A28-8DD7-F3DD5DF611DB}"/>
              </a:ext>
            </a:extLst>
          </p:cNvPr>
          <p:cNvSpPr>
            <a:spLocks noGrp="1"/>
          </p:cNvSpPr>
          <p:nvPr>
            <p:ph type="title"/>
          </p:nvPr>
        </p:nvSpPr>
        <p:spPr/>
        <p:txBody>
          <a:bodyPr>
            <a:normAutofit fontScale="90000"/>
          </a:bodyPr>
          <a:lstStyle/>
          <a:p>
            <a:r>
              <a:rPr lang="en-US" dirty="0"/>
              <a:t>LS01 Teacher Resource: What did we figure out?</a:t>
            </a:r>
          </a:p>
        </p:txBody>
      </p:sp>
      <p:sp>
        <p:nvSpPr>
          <p:cNvPr id="3" name="Text Placeholder 2">
            <a:extLst>
              <a:ext uri="{FF2B5EF4-FFF2-40B4-BE49-F238E27FC236}">
                <a16:creationId xmlns:a16="http://schemas.microsoft.com/office/drawing/2014/main" id="{1D25D49C-D6E2-4BB2-B97B-991A8AD1AA9D}"/>
              </a:ext>
            </a:extLst>
          </p:cNvPr>
          <p:cNvSpPr>
            <a:spLocks noGrp="1"/>
          </p:cNvSpPr>
          <p:nvPr>
            <p:ph type="body" sz="quarter" idx="10"/>
          </p:nvPr>
        </p:nvSpPr>
        <p:spPr/>
        <p:txBody>
          <a:bodyPr>
            <a:noAutofit/>
          </a:bodyPr>
          <a:lstStyle/>
          <a:p>
            <a:r>
              <a:rPr lang="en-US" b="1" dirty="0">
                <a:cs typeface="Arial" panose="020B0604020202020204" pitchFamily="34" charset="0"/>
              </a:rPr>
              <a:t>What did we figure out? </a:t>
            </a:r>
          </a:p>
          <a:p>
            <a:r>
              <a:rPr lang="en-US" dirty="0"/>
              <a:t>We </a:t>
            </a:r>
            <a:r>
              <a:rPr lang="en-US" dirty="0" smtClean="0"/>
              <a:t>have a phenomenon (maybe two) that will drive us to generate questions about growth and development and/or regeneration.</a:t>
            </a:r>
            <a:endParaRPr lang="en-US" dirty="0"/>
          </a:p>
        </p:txBody>
      </p:sp>
      <p:sp>
        <p:nvSpPr>
          <p:cNvPr id="5" name="Text Placeholder 3">
            <a:extLst>
              <a:ext uri="{FF2B5EF4-FFF2-40B4-BE49-F238E27FC236}">
                <a16:creationId xmlns:a16="http://schemas.microsoft.com/office/drawing/2014/main" id="{62DB5103-FB8C-4C2B-9E55-411D515FE8EA}"/>
              </a:ext>
            </a:extLst>
          </p:cNvPr>
          <p:cNvSpPr txBox="1">
            <a:spLocks/>
          </p:cNvSpPr>
          <p:nvPr/>
        </p:nvSpPr>
        <p:spPr>
          <a:xfrm>
            <a:off x="434145" y="3730760"/>
            <a:ext cx="8416925" cy="1658883"/>
          </a:xfrm>
          <a:prstGeom prst="rect">
            <a:avLst/>
          </a:prstGeom>
        </p:spPr>
        <p:txBody>
          <a:bodyPr vert="horz" lIns="91440" tIns="45720" rIns="91440" bIns="45720" rtlCol="0">
            <a:normAutofit/>
          </a:bodyPr>
          <a:lstStyle>
            <a:lvl1pPr marL="0" indent="0" algn="l" defTabSz="457200" rtl="0" eaLnBrk="1" latinLnBrk="0" hangingPunct="1">
              <a:spcBef>
                <a:spcPct val="20000"/>
              </a:spcBef>
              <a:buFont typeface="Arial"/>
              <a:buNone/>
              <a:defRPr sz="16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b="1" dirty="0">
                <a:cs typeface="Arial" panose="020B0604020202020204" pitchFamily="34" charset="0"/>
              </a:rPr>
              <a:t>LS01 Teacher Notes:</a:t>
            </a:r>
          </a:p>
          <a:p>
            <a:endParaRPr lang="en-US" b="1" dirty="0">
              <a:cs typeface="Arial" panose="020B0604020202020204" pitchFamily="34" charset="0"/>
            </a:endParaRPr>
          </a:p>
          <a:p>
            <a:r>
              <a:rPr lang="en-US" i="1" dirty="0">
                <a:cs typeface="Arial" panose="020B0604020202020204" pitchFamily="34" charset="0"/>
              </a:rPr>
              <a:t>What went well</a:t>
            </a:r>
          </a:p>
          <a:p>
            <a:endParaRPr lang="en-US" i="1" dirty="0">
              <a:cs typeface="Arial" panose="020B0604020202020204" pitchFamily="34" charset="0"/>
            </a:endParaRPr>
          </a:p>
          <a:p>
            <a:r>
              <a:rPr lang="en-US" i="1" dirty="0">
                <a:cs typeface="Arial" panose="020B0604020202020204" pitchFamily="34" charset="0"/>
              </a:rPr>
              <a:t>What I would change</a:t>
            </a:r>
          </a:p>
        </p:txBody>
      </p:sp>
    </p:spTree>
    <p:extLst>
      <p:ext uri="{BB962C8B-B14F-4D97-AF65-F5344CB8AC3E}">
        <p14:creationId xmlns:p14="http://schemas.microsoft.com/office/powerpoint/2010/main" val="1588588113"/>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these slides…</a:t>
            </a:r>
            <a:endParaRPr lang="en-US" dirty="0"/>
          </a:p>
        </p:txBody>
      </p:sp>
      <p:sp>
        <p:nvSpPr>
          <p:cNvPr id="3" name="Text Placeholder 2"/>
          <p:cNvSpPr>
            <a:spLocks noGrp="1"/>
          </p:cNvSpPr>
          <p:nvPr>
            <p:ph type="body" sz="quarter" idx="10"/>
          </p:nvPr>
        </p:nvSpPr>
        <p:spPr/>
        <p:txBody>
          <a:bodyPr/>
          <a:lstStyle/>
          <a:p>
            <a:r>
              <a:rPr lang="en-US" dirty="0"/>
              <a:t>The following presentation was designed to support the implementation of the MBER-Biology curriculum—a student-centered sense-making classroom. It is </a:t>
            </a:r>
            <a:r>
              <a:rPr lang="en-US" u="sng" dirty="0"/>
              <a:t>NOT</a:t>
            </a:r>
            <a:r>
              <a:rPr lang="en-US" dirty="0"/>
              <a:t> ready to show to students in its current form. You will notice there are two kinds of slides.</a:t>
            </a:r>
          </a:p>
          <a:p>
            <a:r>
              <a:rPr lang="en-US" dirty="0"/>
              <a:t>(1) </a:t>
            </a:r>
            <a:r>
              <a:rPr lang="en-US" b="1" dirty="0"/>
              <a:t>Teacher Notes slides </a:t>
            </a:r>
            <a:r>
              <a:rPr lang="en-US" dirty="0"/>
              <a:t>that provide information and notes for teachers and are not meant to be shown to students. These slides are marked by the colored band in the header (as displayed above on this slide).</a:t>
            </a:r>
          </a:p>
          <a:p>
            <a:r>
              <a:rPr lang="en-US" dirty="0"/>
              <a:t>(2) </a:t>
            </a:r>
            <a:r>
              <a:rPr lang="en-US" b="1" dirty="0"/>
              <a:t>Student slides </a:t>
            </a:r>
            <a:r>
              <a:rPr lang="en-US" dirty="0"/>
              <a:t>designed to facilitate student sense-making as you move through the Learning Segments and are intended for use in the classroom during instruction. In the “Presenter Notes” field you will find useful information for each particular slide. </a:t>
            </a:r>
          </a:p>
          <a:p>
            <a:r>
              <a:rPr lang="en-US" dirty="0"/>
              <a:t>We have combined teacher slides and student slides so you can have almost everything you need in one place as you explore the flow of each triangle. You will need to either hide (see note below) or delete the </a:t>
            </a:r>
            <a:r>
              <a:rPr lang="en-US" b="1" dirty="0"/>
              <a:t>Teacher Notes </a:t>
            </a:r>
            <a:r>
              <a:rPr lang="en-US" dirty="0"/>
              <a:t>slides to use it as a presentation in your classroom. </a:t>
            </a:r>
          </a:p>
          <a:p>
            <a:r>
              <a:rPr lang="en-US" dirty="0"/>
              <a:t>This presentation </a:t>
            </a:r>
            <a:r>
              <a:rPr lang="en-US" b="1" dirty="0"/>
              <a:t>is not meant to stand alone,</a:t>
            </a:r>
            <a:r>
              <a:rPr lang="en-US" dirty="0"/>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r>
              <a:rPr lang="en-US" b="1" dirty="0"/>
              <a:t>We expect (and hope) you will modify this presentation</a:t>
            </a:r>
            <a:r>
              <a:rPr lang="en-US" dirty="0"/>
              <a:t> keeping in mind the MBER philosophy. As a contributor you will be part of a community that helps improve the curriculum over time. </a:t>
            </a:r>
          </a:p>
          <a:p>
            <a:r>
              <a:rPr lang="en-US" dirty="0"/>
              <a:t>Thanks!</a:t>
            </a:r>
          </a:p>
          <a:p>
            <a:r>
              <a:rPr lang="en-US" dirty="0"/>
              <a:t>The MBER team </a:t>
            </a:r>
          </a:p>
          <a:p>
            <a:endParaRPr lang="en-US" dirty="0"/>
          </a:p>
        </p:txBody>
      </p:sp>
    </p:spTree>
    <p:extLst>
      <p:ext uri="{BB962C8B-B14F-4D97-AF65-F5344CB8AC3E}">
        <p14:creationId xmlns:p14="http://schemas.microsoft.com/office/powerpoint/2010/main" val="95708196"/>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BF5F3-B05E-4B41-829E-50F43F8CC0B8}"/>
              </a:ext>
            </a:extLst>
          </p:cNvPr>
          <p:cNvSpPr>
            <a:spLocks noGrp="1"/>
          </p:cNvSpPr>
          <p:nvPr>
            <p:ph type="title"/>
          </p:nvPr>
        </p:nvSpPr>
        <p:spPr/>
        <p:txBody>
          <a:bodyPr>
            <a:noAutofit/>
          </a:bodyPr>
          <a:lstStyle/>
          <a:p>
            <a:r>
              <a:rPr lang="en-US" dirty="0"/>
              <a:t>LS02 Teacher resources: Learning Segment Overview</a:t>
            </a:r>
          </a:p>
        </p:txBody>
      </p:sp>
      <p:sp>
        <p:nvSpPr>
          <p:cNvPr id="3" name="Text Placeholder 2">
            <a:extLst>
              <a:ext uri="{FF2B5EF4-FFF2-40B4-BE49-F238E27FC236}">
                <a16:creationId xmlns:a16="http://schemas.microsoft.com/office/drawing/2014/main" id="{E38CF8F6-DD5E-409A-A397-25D703ACA942}"/>
              </a:ext>
            </a:extLst>
          </p:cNvPr>
          <p:cNvSpPr>
            <a:spLocks noGrp="1"/>
          </p:cNvSpPr>
          <p:nvPr>
            <p:ph type="body" sz="quarter" idx="10"/>
          </p:nvPr>
        </p:nvSpPr>
        <p:spPr>
          <a:xfrm>
            <a:off x="2713212" y="1045303"/>
            <a:ext cx="6135588" cy="1330807"/>
          </a:xfrm>
        </p:spPr>
        <p:txBody>
          <a:bodyPr>
            <a:noAutofit/>
          </a:bodyPr>
          <a:lstStyle/>
          <a:p>
            <a:pPr>
              <a:spcBef>
                <a:spcPts val="0"/>
              </a:spcBef>
            </a:pPr>
            <a:r>
              <a:rPr lang="en-US" b="1" dirty="0">
                <a:ea typeface="Arial" charset="0"/>
                <a:cs typeface="Arial" panose="020B0604020202020204" pitchFamily="34" charset="0"/>
                <a:sym typeface="Helvetica Light"/>
              </a:rPr>
              <a:t>P→Q: </a:t>
            </a:r>
            <a:r>
              <a:rPr lang="en-US" dirty="0"/>
              <a:t>We collect the questions we have from </a:t>
            </a:r>
            <a:r>
              <a:rPr lang="en-US" dirty="0" smtClean="0"/>
              <a:t>our lab </a:t>
            </a:r>
            <a:r>
              <a:rPr lang="en-US" dirty="0"/>
              <a:t>observations of growth and development phenomena or short video clips. After processing some of our questions in small groups, </a:t>
            </a:r>
            <a:r>
              <a:rPr lang="en-US" dirty="0" smtClean="0"/>
              <a:t>we decide which we would like to take up. Through individual and group sharing, we </a:t>
            </a:r>
            <a:r>
              <a:rPr lang="en-US" dirty="0"/>
              <a:t>generate a Driving Question </a:t>
            </a:r>
            <a:r>
              <a:rPr lang="en-US" dirty="0" smtClean="0"/>
              <a:t>Board and a few Driving Questions we feel capture most of our wonderings.</a:t>
            </a:r>
            <a:endParaRPr lang="en-US" dirty="0"/>
          </a:p>
        </p:txBody>
      </p:sp>
      <p:sp>
        <p:nvSpPr>
          <p:cNvPr id="4" name="Text Placeholder 3">
            <a:extLst>
              <a:ext uri="{FF2B5EF4-FFF2-40B4-BE49-F238E27FC236}">
                <a16:creationId xmlns:a16="http://schemas.microsoft.com/office/drawing/2014/main" id="{F6AA4AF5-CB12-47F1-8B6B-22CBE6E73D71}"/>
              </a:ext>
            </a:extLst>
          </p:cNvPr>
          <p:cNvSpPr>
            <a:spLocks noGrp="1"/>
          </p:cNvSpPr>
          <p:nvPr>
            <p:ph type="body" sz="quarter" idx="11"/>
          </p:nvPr>
        </p:nvSpPr>
        <p:spPr>
          <a:xfrm>
            <a:off x="791845" y="2591405"/>
            <a:ext cx="1497850" cy="469627"/>
          </a:xfrm>
        </p:spPr>
        <p:txBody>
          <a:bodyPr/>
          <a:lstStyle/>
          <a:p>
            <a:r>
              <a:rPr lang="en-US" dirty="0"/>
              <a:t>Time: </a:t>
            </a:r>
            <a:r>
              <a:rPr lang="en-US" dirty="0" smtClean="0"/>
              <a:t>55 </a:t>
            </a:r>
            <a:r>
              <a:rPr lang="en-US" dirty="0"/>
              <a:t>min</a:t>
            </a:r>
          </a:p>
        </p:txBody>
      </p:sp>
      <p:sp>
        <p:nvSpPr>
          <p:cNvPr id="8" name="Text Placeholder 2">
            <a:extLst>
              <a:ext uri="{FF2B5EF4-FFF2-40B4-BE49-F238E27FC236}">
                <a16:creationId xmlns:a16="http://schemas.microsoft.com/office/drawing/2014/main" id="{0E895CBD-F399-44B5-8438-81D84960ACE5}"/>
              </a:ext>
            </a:extLst>
          </p:cNvPr>
          <p:cNvSpPr>
            <a:spLocks noGrp="1"/>
          </p:cNvSpPr>
          <p:nvPr>
            <p:ph type="body" sz="quarter" idx="12"/>
          </p:nvPr>
        </p:nvSpPr>
        <p:spPr>
          <a:xfrm>
            <a:off x="338400" y="3276326"/>
            <a:ext cx="8510400" cy="2757273"/>
          </a:xfrm>
        </p:spPr>
        <p:txBody>
          <a:bodyPr>
            <a:noAutofit/>
          </a:bodyPr>
          <a:lstStyle/>
          <a:p>
            <a:pPr marL="0" indent="0">
              <a:buNone/>
            </a:pPr>
            <a:r>
              <a:rPr lang="en-US" sz="1600" i="1" u="sng" dirty="0">
                <a:cs typeface="Arial" panose="020B0604020202020204" pitchFamily="34" charset="0"/>
              </a:rPr>
              <a:t>Resources you will need:</a:t>
            </a:r>
          </a:p>
          <a:p>
            <a:pPr marL="0" indent="0" defTabSz="410751" hangingPunct="0">
              <a:buNone/>
            </a:pPr>
            <a:r>
              <a:rPr lang="en-US" sz="1600" dirty="0" smtClean="0">
                <a:ea typeface="Arial" charset="0"/>
                <a:cs typeface="Arial" panose="020B0604020202020204" pitchFamily="34" charset="0"/>
                <a:sym typeface="Helvetica Light"/>
              </a:rPr>
              <a:t>GD Doodle Sheet; GD 01 Lab Observation Record; GD 01 Lab Observation Summary</a:t>
            </a:r>
            <a:endParaRPr lang="en-US" sz="1600" dirty="0" smtClean="0">
              <a:ea typeface="Arial" charset="0"/>
              <a:cs typeface="Arial" panose="020B0604020202020204" pitchFamily="34" charset="0"/>
            </a:endParaRPr>
          </a:p>
          <a:p>
            <a:endParaRPr lang="en-US" sz="1600" i="1" u="sng" dirty="0" smtClean="0">
              <a:cs typeface="Arial" panose="020B0604020202020204" pitchFamily="34" charset="0"/>
            </a:endParaRPr>
          </a:p>
          <a:p>
            <a:endParaRPr lang="en-US" sz="1600" i="1" u="sng" dirty="0">
              <a:cs typeface="Arial" panose="020B0604020202020204" pitchFamily="34" charset="0"/>
            </a:endParaRPr>
          </a:p>
          <a:p>
            <a:pPr marL="0" indent="0">
              <a:buNone/>
            </a:pPr>
            <a:r>
              <a:rPr lang="en-US" sz="1600" i="1" u="sng" dirty="0">
                <a:cs typeface="Arial" panose="020B0604020202020204" pitchFamily="34" charset="0"/>
              </a:rPr>
              <a:t>Websites of interest:</a:t>
            </a:r>
          </a:p>
          <a:p>
            <a:pPr marL="0" indent="0">
              <a:buNone/>
            </a:pPr>
            <a:r>
              <a:rPr lang="en-US" sz="1600" dirty="0" smtClean="0">
                <a:cs typeface="Arial" panose="020B0604020202020204" pitchFamily="34" charset="0"/>
              </a:rPr>
              <a:t>www.nextgenstorylines.org (for a full treatment of the DQB)</a:t>
            </a:r>
          </a:p>
          <a:p>
            <a:endParaRPr lang="en-US" sz="1600" i="1" u="sng" dirty="0">
              <a:cs typeface="Arial" panose="020B0604020202020204" pitchFamily="34" charset="0"/>
            </a:endParaRPr>
          </a:p>
          <a:p>
            <a:pPr marL="0" indent="0">
              <a:buNone/>
            </a:pPr>
            <a:r>
              <a:rPr lang="en-US" sz="1600" i="1" u="sng" dirty="0">
                <a:cs typeface="Arial" panose="020B0604020202020204" pitchFamily="34" charset="0"/>
              </a:rPr>
              <a:t>MBER Essentials:</a:t>
            </a:r>
          </a:p>
          <a:p>
            <a:pPr marL="0" indent="0">
              <a:buNone/>
            </a:pPr>
            <a:r>
              <a:rPr lang="en-US" sz="1600" dirty="0" smtClean="0"/>
              <a:t>Whiteboards, Norms of Conversation</a:t>
            </a:r>
            <a:endParaRPr lang="en-US" sz="1600" dirty="0"/>
          </a:p>
        </p:txBody>
      </p:sp>
    </p:spTree>
    <p:extLst>
      <p:ext uri="{BB962C8B-B14F-4D97-AF65-F5344CB8AC3E}">
        <p14:creationId xmlns:p14="http://schemas.microsoft.com/office/powerpoint/2010/main" val="212557326"/>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dirty="0"/>
              <a:t>Students should have been developing questions as part of their observation protocol while tracking growth and development. Here we collect and add to those ideas and provide an opportunity to process them in groups. At the conclusion of the group task, each student should identify one question they want to have the class answer in the course of the unit. Questions are posted publically and the resulting </a:t>
            </a:r>
            <a:r>
              <a:rPr lang="en-US" sz="1800" b="1" dirty="0"/>
              <a:t>Driving Question Board</a:t>
            </a:r>
            <a:r>
              <a:rPr lang="en-US" sz="1800" dirty="0"/>
              <a:t> becomes the anchor for the class exploration of Growth and Development.</a:t>
            </a:r>
          </a:p>
          <a:p>
            <a:pPr>
              <a:lnSpc>
                <a:spcPct val="110000"/>
              </a:lnSpc>
              <a:spcBef>
                <a:spcPts val="0"/>
              </a:spcBef>
              <a:spcAft>
                <a:spcPts val="600"/>
              </a:spcAft>
            </a:pPr>
            <a:r>
              <a:rPr lang="en-US" sz="1800" dirty="0"/>
              <a:t>Prior to working on a driving question for the DQB, the first step is actually to have students review the observations they made in each organism. If you were only able to observe the development of one organism in the classroom and wanted to supplement student observations, you should do so before moving into this activity. If you were unable to have students engage with any of the three phenomena, consider the </a:t>
            </a:r>
            <a:r>
              <a:rPr lang="en-US" sz="1800" dirty="0" smtClean="0"/>
              <a:t>alternative means for having students spend some time with independent observation. Agency to observe, ask questions, and independently consider ideas is a central feature of this triangle in particular. You </a:t>
            </a:r>
            <a:r>
              <a:rPr lang="en-US" sz="1800" dirty="0"/>
              <a:t>might choose to pause and summarize observations as a class in some way if you feel it would be valuable to have a public record or agreement as to what happened in the course of the observations. </a:t>
            </a:r>
            <a:r>
              <a:rPr lang="en-US" sz="1800" dirty="0" smtClean="0"/>
              <a:t>However, keep </a:t>
            </a:r>
            <a:r>
              <a:rPr lang="en-US" sz="1800" dirty="0"/>
              <a:t>in mind the goal here is to move into a public set of </a:t>
            </a:r>
            <a:r>
              <a:rPr lang="en-US" sz="1800" i="1" u="sng" dirty="0"/>
              <a:t>questions</a:t>
            </a:r>
            <a:r>
              <a:rPr lang="en-US" sz="1800" dirty="0" smtClean="0"/>
              <a:t>.</a:t>
            </a:r>
          </a:p>
          <a:p>
            <a:pPr>
              <a:lnSpc>
                <a:spcPct val="110000"/>
              </a:lnSpc>
              <a:spcBef>
                <a:spcPts val="0"/>
              </a:spcBef>
              <a:spcAft>
                <a:spcPts val="600"/>
              </a:spcAft>
            </a:pPr>
            <a:r>
              <a:rPr lang="en-US" sz="1800" dirty="0"/>
              <a:t>Students work to refine and compile their questions in their work groups prior to the DQB activity. As they do, encourage them to think of </a:t>
            </a:r>
            <a:r>
              <a:rPr lang="en-US" sz="1800" i="1" dirty="0"/>
              <a:t>how </a:t>
            </a:r>
            <a:r>
              <a:rPr lang="en-US" sz="1800" dirty="0"/>
              <a:t>or </a:t>
            </a:r>
            <a:r>
              <a:rPr lang="en-US" sz="1800" i="1" dirty="0"/>
              <a:t>why </a:t>
            </a:r>
            <a:r>
              <a:rPr lang="en-US" sz="1800" dirty="0"/>
              <a:t>questions that the </a:t>
            </a:r>
            <a:r>
              <a:rPr lang="en-US" sz="1800" dirty="0" smtClean="0"/>
              <a:t>class</a:t>
            </a:r>
            <a:endParaRPr lang="en-US" dirty="0"/>
          </a:p>
        </p:txBody>
      </p:sp>
    </p:spTree>
    <p:extLst>
      <p:ext uri="{BB962C8B-B14F-4D97-AF65-F5344CB8AC3E}">
        <p14:creationId xmlns:p14="http://schemas.microsoft.com/office/powerpoint/2010/main" val="2736093918"/>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dirty="0"/>
              <a:t>might be able to investigate. Though the curricular materials here do not provide investigations </a:t>
            </a:r>
            <a:r>
              <a:rPr lang="en-US" sz="1800" i="1" dirty="0"/>
              <a:t>per se</a:t>
            </a:r>
            <a:r>
              <a:rPr lang="en-US" sz="1800" dirty="0"/>
              <a:t>, there are a number of ways students can satisfy their need for data including internet research or supplemental readings you provide. Decide ahead of </a:t>
            </a:r>
            <a:r>
              <a:rPr lang="en-US" sz="1800" dirty="0" smtClean="0"/>
              <a:t>time how </a:t>
            </a:r>
            <a:r>
              <a:rPr lang="en-US" sz="1800" dirty="0"/>
              <a:t>much outside work and responsiveness you will be able to manage. The worst thing you can do is to not address a student’s question. All questions may not be answered, but they all must be heard, synthesized with other questions that will be answered, or identified as a question that is beyond the scope of the class. The goal is that all students will see their question as important and will feel as though their curiosities have at least in part been addressed.</a:t>
            </a:r>
          </a:p>
          <a:p>
            <a:pPr>
              <a:lnSpc>
                <a:spcPct val="110000"/>
              </a:lnSpc>
              <a:spcBef>
                <a:spcPts val="0"/>
              </a:spcBef>
              <a:spcAft>
                <a:spcPts val="600"/>
              </a:spcAft>
            </a:pPr>
            <a:r>
              <a:rPr lang="en-US" sz="1800" dirty="0"/>
              <a:t>The </a:t>
            </a:r>
            <a:r>
              <a:rPr lang="en-US" sz="1800" b="1" dirty="0"/>
              <a:t>Driving Question Board</a:t>
            </a:r>
            <a:r>
              <a:rPr lang="en-US" sz="1800" dirty="0"/>
              <a:t> is a tool that comes from a separate series of curricular resources, </a:t>
            </a:r>
            <a:r>
              <a:rPr lang="en-US" sz="1800" b="1" dirty="0"/>
              <a:t>Next </a:t>
            </a:r>
            <a:r>
              <a:rPr lang="en-US" sz="1800" b="1" dirty="0" smtClean="0"/>
              <a:t>Generation </a:t>
            </a:r>
            <a:r>
              <a:rPr lang="en-US" sz="1800" b="1" dirty="0"/>
              <a:t>Storylines (http://www.nextgenstorylines.org/)</a:t>
            </a:r>
            <a:r>
              <a:rPr lang="en-US" sz="1800" dirty="0"/>
              <a:t>. The full protocol and sample instructions for creating a Driving Question Board may be found on their website within the accessible resources. Here, however, is a sufficient summary of the task as modified from their descriptions. A DQB is not equivalent to an agenda for the unit. Rather, it serves as a record of the class’s curiosities about growth and development and a way of checking in on progress that we make in understanding our particular interests in the phenomena. Not all questions will likely be answered, and a number of questions may not be answerable. Be clear about this with students from the beginning</a:t>
            </a:r>
            <a:r>
              <a:rPr lang="en-US" sz="1800" dirty="0" smtClean="0"/>
              <a:t>.</a:t>
            </a:r>
            <a:endParaRPr lang="en-US" sz="1800" dirty="0"/>
          </a:p>
        </p:txBody>
      </p:sp>
    </p:spTree>
    <p:extLst>
      <p:ext uri="{BB962C8B-B14F-4D97-AF65-F5344CB8AC3E}">
        <p14:creationId xmlns:p14="http://schemas.microsoft.com/office/powerpoint/2010/main" val="438874128"/>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spcBef>
                <a:spcPts val="384"/>
              </a:spcBef>
            </a:pPr>
            <a:r>
              <a:rPr lang="en-US" sz="1800" u="sng" dirty="0">
                <a:solidFill>
                  <a:srgbClr val="000000"/>
                </a:solidFill>
              </a:rPr>
              <a:t>Ideas for preparing a DQB for the start of each unit follow</a:t>
            </a:r>
            <a:r>
              <a:rPr lang="en-US" sz="1800" dirty="0">
                <a:solidFill>
                  <a:srgbClr val="000000"/>
                </a:solidFill>
              </a:rPr>
              <a:t>:</a:t>
            </a:r>
          </a:p>
          <a:p>
            <a:pPr>
              <a:spcBef>
                <a:spcPts val="384"/>
              </a:spcBef>
            </a:pPr>
            <a:r>
              <a:rPr lang="en-US" sz="1800" dirty="0">
                <a:solidFill>
                  <a:srgbClr val="000000"/>
                </a:solidFill>
              </a:rPr>
              <a:t>Prepare large sheet of poster board or butcher paper and mount it on the classroom wall as a space for the DQB. At the top, write “Questions about Growth and Development”. Leave some room to amend the title in case students want to add to it or to change it into a question itself rather than a declarative title . Be sure the DQB is easily accessible as students will need to regularly approach it to post their questions and look at the questions that their peers </a:t>
            </a:r>
            <a:r>
              <a:rPr lang="en-US" sz="1800" dirty="0" smtClean="0">
                <a:solidFill>
                  <a:srgbClr val="000000"/>
                </a:solidFill>
              </a:rPr>
              <a:t>post.</a:t>
            </a:r>
          </a:p>
          <a:p>
            <a:r>
              <a:rPr lang="en-US" sz="1800" dirty="0">
                <a:solidFill>
                  <a:srgbClr val="000000"/>
                </a:solidFill>
              </a:rPr>
              <a:t>As themes begin to emerge in the lines of questioning, it is important to pause and help the class organize the ideas. The most easily imagined categories will be questions about growth, questions about development or differentiation, and questions about regeneration. There may be others, but identifying these three (or whichever of the three come up) early on will allow you to ask students to add to existing categories as appropriate, only placing their question in a new category if it is determined there is no link between their question and one of the broader areas.</a:t>
            </a:r>
          </a:p>
          <a:p>
            <a:r>
              <a:rPr lang="en-US" sz="1800" dirty="0">
                <a:solidFill>
                  <a:srgbClr val="000000"/>
                </a:solidFill>
              </a:rPr>
              <a:t>In a traditional </a:t>
            </a:r>
            <a:r>
              <a:rPr lang="en-US" sz="1800" dirty="0" smtClean="0">
                <a:solidFill>
                  <a:srgbClr val="000000"/>
                </a:solidFill>
              </a:rPr>
              <a:t>enactment </a:t>
            </a:r>
            <a:r>
              <a:rPr lang="en-US" sz="1800" dirty="0">
                <a:solidFill>
                  <a:srgbClr val="000000"/>
                </a:solidFill>
              </a:rPr>
              <a:t>of a DQB, each student reads their question aloud and individually walks to the Board to add their sticky note to the rest. Part of the student’s task is to recognize how their question connects to one that has recently been added. Then the student adds their question to that same section of the Board. How you choose to run the activity, we leave up to you. It may be too much to have all students sitting quietly while each one approaches one at a time, especially since this will be an unfamiliar routine within the </a:t>
            </a:r>
            <a:r>
              <a:rPr lang="en-US" sz="1800" dirty="0" smtClean="0">
                <a:solidFill>
                  <a:srgbClr val="000000"/>
                </a:solidFill>
              </a:rPr>
              <a:t>MBER-Bio </a:t>
            </a:r>
            <a:r>
              <a:rPr lang="en-US" sz="1800" dirty="0">
                <a:solidFill>
                  <a:srgbClr val="000000"/>
                </a:solidFill>
              </a:rPr>
              <a:t>curriculum</a:t>
            </a:r>
            <a:r>
              <a:rPr lang="en-US" sz="1800" dirty="0" smtClean="0">
                <a:solidFill>
                  <a:srgbClr val="000000"/>
                </a:solidFill>
              </a:rPr>
              <a:t>.</a:t>
            </a:r>
            <a:endParaRPr lang="en-US" dirty="0"/>
          </a:p>
        </p:txBody>
      </p:sp>
    </p:spTree>
    <p:extLst>
      <p:ext uri="{BB962C8B-B14F-4D97-AF65-F5344CB8AC3E}">
        <p14:creationId xmlns:p14="http://schemas.microsoft.com/office/powerpoint/2010/main" val="3062101486"/>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r>
              <a:rPr lang="en-US" sz="1800" dirty="0" smtClean="0"/>
              <a:t>We’ve presented (in the slides of this Learning Segment) one option for speeding the task up, but you should feel free to modify the activity in any way you see fit, keeping in mind the goal here is to surface as many student questions as possible and for students to feel as though their observations, questions and ideas are being considered in the classroom by their peers and teacher. If you elect to have every student post a question, consider having them approach the board in clusters. Getting all of the ideas posted will then allow you or the class to organize them. (You could do the organizing overnight if class time is in short supply.)</a:t>
            </a:r>
            <a:endParaRPr lang="en-US" sz="1800" dirty="0">
              <a:solidFill>
                <a:srgbClr val="000000"/>
              </a:solidFill>
            </a:endParaRPr>
          </a:p>
          <a:p>
            <a:r>
              <a:rPr lang="en-US" sz="1800" dirty="0">
                <a:solidFill>
                  <a:srgbClr val="000000"/>
                </a:solidFill>
              </a:rPr>
              <a:t>You should wrap up the DQB segment by saying something to the effect of, “Throughout this unit, you will think of more questions. Whenever you have a question, you can write it on a sticky note and add it to the DQB.” </a:t>
            </a:r>
          </a:p>
          <a:p>
            <a:r>
              <a:rPr lang="en-US" sz="1800" dirty="0" smtClean="0">
                <a:solidFill>
                  <a:srgbClr val="000000"/>
                </a:solidFill>
              </a:rPr>
              <a:t>The </a:t>
            </a:r>
            <a:r>
              <a:rPr lang="en-US" sz="1800" dirty="0">
                <a:solidFill>
                  <a:srgbClr val="000000"/>
                </a:solidFill>
              </a:rPr>
              <a:t>teacher explains that now that the class has a group of questions linked to each other, making progress on one of these groups might allow students to answer a lot of questions at once. The teacher explains that, while every question might not get answered in detail, as a class, students should aim to gather information to be able to explain the answers to many questions as possible in the course of the unit.</a:t>
            </a:r>
          </a:p>
          <a:p>
            <a:pPr>
              <a:lnSpc>
                <a:spcPct val="110000"/>
              </a:lnSpc>
              <a:spcBef>
                <a:spcPts val="0"/>
              </a:spcBef>
              <a:spcAft>
                <a:spcPts val="600"/>
              </a:spcAft>
            </a:pPr>
            <a:endParaRPr lang="en-US" sz="1800" dirty="0">
              <a:cs typeface="Arial" panose="020B0604020202020204" pitchFamily="34" charset="0"/>
            </a:endParaRPr>
          </a:p>
          <a:p>
            <a:pPr>
              <a:lnSpc>
                <a:spcPct val="110000"/>
              </a:lnSpc>
              <a:spcBef>
                <a:spcPts val="0"/>
              </a:spcBef>
              <a:spcAft>
                <a:spcPts val="600"/>
              </a:spcAft>
            </a:pPr>
            <a:endParaRPr lang="en-US" sz="1800" dirty="0">
              <a:cs typeface="Arial" panose="020B0604020202020204" pitchFamily="34" charset="0"/>
            </a:endParaRPr>
          </a:p>
          <a:p>
            <a:pPr>
              <a:lnSpc>
                <a:spcPct val="110000"/>
              </a:lnSpc>
              <a:spcBef>
                <a:spcPts val="0"/>
              </a:spcBef>
              <a:spcAft>
                <a:spcPts val="600"/>
              </a:spcAft>
            </a:pPr>
            <a:endParaRPr lang="en-US" dirty="0"/>
          </a:p>
        </p:txBody>
      </p:sp>
    </p:spTree>
    <p:extLst>
      <p:ext uri="{BB962C8B-B14F-4D97-AF65-F5344CB8AC3E}">
        <p14:creationId xmlns:p14="http://schemas.microsoft.com/office/powerpoint/2010/main" val="227490964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dirty="0" smtClean="0"/>
              <a:t>Of course this whole process requires a lot of time and may not align with the classroom management and student engagement needs of your particular population. Consider alternatives such as have each group settling on one question to start the DQB (make sure each group has a first and second choice in case their first has already made it to the board by the time you get them) and then initiate a second round of sharing, allowing individual students who feel their idea has yet to be represented have a way to get their questions onto to the board. You may have to think about how to best structure this second round of the process so that less confident students are able to assert their questions.</a:t>
            </a:r>
            <a:endParaRPr lang="en-US" sz="1800" dirty="0"/>
          </a:p>
          <a:p>
            <a:pPr>
              <a:lnSpc>
                <a:spcPct val="110000"/>
              </a:lnSpc>
              <a:spcBef>
                <a:spcPts val="0"/>
              </a:spcBef>
              <a:spcAft>
                <a:spcPts val="600"/>
              </a:spcAft>
            </a:pPr>
            <a:r>
              <a:rPr lang="en-US" sz="1800" b="1" dirty="0" smtClean="0"/>
              <a:t>However you run this Learning Segment, by the end you should have at least created a first draft of the Driving Question for the unit. </a:t>
            </a:r>
            <a:r>
              <a:rPr lang="en-US" sz="1800" dirty="0" smtClean="0"/>
              <a:t>Here are two example possibilities:</a:t>
            </a:r>
          </a:p>
          <a:p>
            <a:pPr>
              <a:lnSpc>
                <a:spcPct val="110000"/>
              </a:lnSpc>
              <a:spcBef>
                <a:spcPts val="0"/>
              </a:spcBef>
              <a:spcAft>
                <a:spcPts val="600"/>
              </a:spcAft>
            </a:pPr>
            <a:r>
              <a:rPr lang="en-US" sz="1800" i="1" dirty="0" smtClean="0"/>
              <a:t>Ex. 1 How does one cell become all of the different cells in the body, and why can some organisms regenerate body parts while others can’t?</a:t>
            </a:r>
          </a:p>
          <a:p>
            <a:pPr>
              <a:lnSpc>
                <a:spcPct val="110000"/>
              </a:lnSpc>
              <a:spcBef>
                <a:spcPts val="0"/>
              </a:spcBef>
              <a:spcAft>
                <a:spcPts val="600"/>
              </a:spcAft>
            </a:pPr>
            <a:r>
              <a:rPr lang="en-US" sz="1800" i="1" dirty="0" smtClean="0"/>
              <a:t>Ex. 2 How do organisms grow and mature, and what does that have to do with DNA?</a:t>
            </a:r>
            <a:endParaRPr lang="en-US" sz="1800" i="1" dirty="0"/>
          </a:p>
          <a:p>
            <a:pPr>
              <a:lnSpc>
                <a:spcPct val="110000"/>
              </a:lnSpc>
              <a:spcBef>
                <a:spcPts val="0"/>
              </a:spcBef>
              <a:spcAft>
                <a:spcPts val="600"/>
              </a:spcAft>
            </a:pPr>
            <a:endParaRPr lang="en-US" sz="1800" dirty="0">
              <a:cs typeface="Arial" panose="020B0604020202020204" pitchFamily="34" charset="0"/>
            </a:endParaRPr>
          </a:p>
          <a:p>
            <a:pPr>
              <a:lnSpc>
                <a:spcPct val="110000"/>
              </a:lnSpc>
              <a:spcBef>
                <a:spcPts val="0"/>
              </a:spcBef>
              <a:spcAft>
                <a:spcPts val="600"/>
              </a:spcAft>
            </a:pPr>
            <a:endParaRPr lang="en-US" sz="1800" dirty="0">
              <a:cs typeface="Arial" panose="020B0604020202020204" pitchFamily="34" charset="0"/>
            </a:endParaRPr>
          </a:p>
          <a:p>
            <a:pPr>
              <a:lnSpc>
                <a:spcPct val="110000"/>
              </a:lnSpc>
              <a:spcBef>
                <a:spcPts val="0"/>
              </a:spcBef>
              <a:spcAft>
                <a:spcPts val="600"/>
              </a:spcAft>
            </a:pPr>
            <a:endParaRPr lang="en-US" dirty="0"/>
          </a:p>
        </p:txBody>
      </p:sp>
    </p:spTree>
    <p:extLst>
      <p:ext uri="{BB962C8B-B14F-4D97-AF65-F5344CB8AC3E}">
        <p14:creationId xmlns:p14="http://schemas.microsoft.com/office/powerpoint/2010/main" val="564179650"/>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LS02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b="1" dirty="0" smtClean="0"/>
              <a:t>Sample Questions your students might offer: </a:t>
            </a:r>
            <a:r>
              <a:rPr lang="en-US" sz="1200" dirty="0" smtClean="0"/>
              <a:t>(</a:t>
            </a:r>
            <a:r>
              <a:rPr lang="en-US" sz="1200" dirty="0"/>
              <a:t>P</a:t>
            </a:r>
            <a:r>
              <a:rPr lang="en-US" sz="1200" dirty="0" smtClean="0"/>
              <a:t>ossibilities! Note that not all are answered by this model.)</a:t>
            </a:r>
            <a:endParaRPr lang="en-US" sz="1800" b="1" dirty="0"/>
          </a:p>
          <a:p>
            <a:pPr>
              <a:spcBef>
                <a:spcPts val="200"/>
              </a:spcBef>
            </a:pPr>
            <a:r>
              <a:rPr lang="en-US" dirty="0" smtClean="0"/>
              <a:t>How does DNA </a:t>
            </a:r>
            <a:r>
              <a:rPr lang="en-US" dirty="0"/>
              <a:t>code for different parts of an </a:t>
            </a:r>
            <a:r>
              <a:rPr lang="en-US" dirty="0" smtClean="0"/>
              <a:t>organism?</a:t>
            </a:r>
          </a:p>
          <a:p>
            <a:pPr>
              <a:spcBef>
                <a:spcPts val="200"/>
              </a:spcBef>
            </a:pPr>
            <a:r>
              <a:rPr lang="en-US" dirty="0" smtClean="0"/>
              <a:t>Why do some eggs have a shell and some don’t?</a:t>
            </a:r>
          </a:p>
          <a:p>
            <a:pPr>
              <a:spcBef>
                <a:spcPts val="200"/>
              </a:spcBef>
            </a:pPr>
            <a:r>
              <a:rPr lang="en-US" dirty="0" smtClean="0"/>
              <a:t>Why do some species not lay eggs and others do?</a:t>
            </a:r>
          </a:p>
          <a:p>
            <a:pPr>
              <a:spcBef>
                <a:spcPts val="200"/>
              </a:spcBef>
            </a:pPr>
            <a:r>
              <a:rPr lang="en-US" dirty="0" smtClean="0"/>
              <a:t>How </a:t>
            </a:r>
            <a:r>
              <a:rPr lang="en-US" dirty="0"/>
              <a:t>does a </a:t>
            </a:r>
            <a:r>
              <a:rPr lang="en-US" i="1" dirty="0" err="1"/>
              <a:t>Planaria</a:t>
            </a:r>
            <a:r>
              <a:rPr lang="en-US" dirty="0"/>
              <a:t> live when it doesn’t have eyes or a mouth anymore </a:t>
            </a:r>
            <a:r>
              <a:rPr lang="en-US" dirty="0" smtClean="0"/>
              <a:t>(we </a:t>
            </a:r>
            <a:r>
              <a:rPr lang="en-US" dirty="0"/>
              <a:t>cut </a:t>
            </a:r>
            <a:r>
              <a:rPr lang="en-US" dirty="0" smtClean="0"/>
              <a:t>them off)?</a:t>
            </a:r>
          </a:p>
          <a:p>
            <a:pPr>
              <a:spcBef>
                <a:spcPts val="200"/>
              </a:spcBef>
            </a:pPr>
            <a:r>
              <a:rPr lang="en-US" dirty="0" smtClean="0"/>
              <a:t>Why </a:t>
            </a:r>
            <a:r>
              <a:rPr lang="en-US" dirty="0"/>
              <a:t>can some animals regenerate and others can’t</a:t>
            </a:r>
            <a:r>
              <a:rPr lang="en-US" dirty="0" smtClean="0"/>
              <a:t>? </a:t>
            </a:r>
          </a:p>
          <a:p>
            <a:pPr>
              <a:spcBef>
                <a:spcPts val="200"/>
              </a:spcBef>
            </a:pPr>
            <a:r>
              <a:rPr lang="en-US" dirty="0" smtClean="0"/>
              <a:t>Can </a:t>
            </a:r>
            <a:r>
              <a:rPr lang="en-US" dirty="0"/>
              <a:t>humans </a:t>
            </a:r>
            <a:r>
              <a:rPr lang="en-US" dirty="0" smtClean="0"/>
              <a:t>regenerate at all? What cells do humans regenerate?</a:t>
            </a:r>
          </a:p>
          <a:p>
            <a:pPr>
              <a:spcBef>
                <a:spcPts val="200"/>
              </a:spcBef>
            </a:pPr>
            <a:r>
              <a:rPr lang="en-US" dirty="0"/>
              <a:t>What are stem cells</a:t>
            </a:r>
            <a:r>
              <a:rPr lang="en-US" dirty="0" smtClean="0"/>
              <a:t>?</a:t>
            </a:r>
            <a:endParaRPr lang="en-US" dirty="0"/>
          </a:p>
          <a:p>
            <a:pPr>
              <a:spcBef>
                <a:spcPts val="200"/>
              </a:spcBef>
            </a:pPr>
            <a:r>
              <a:rPr lang="en-US" dirty="0"/>
              <a:t>Why can some species clone and others can’t?</a:t>
            </a:r>
          </a:p>
          <a:p>
            <a:pPr>
              <a:spcBef>
                <a:spcPts val="200"/>
              </a:spcBef>
            </a:pPr>
            <a:r>
              <a:rPr lang="en-US" dirty="0"/>
              <a:t>Why do we (and other organisms) stop growing?</a:t>
            </a:r>
          </a:p>
          <a:p>
            <a:pPr>
              <a:spcBef>
                <a:spcPts val="200"/>
              </a:spcBef>
            </a:pPr>
            <a:r>
              <a:rPr lang="en-US" dirty="0"/>
              <a:t>Why do some organisms get big and others not so big?</a:t>
            </a:r>
          </a:p>
          <a:p>
            <a:pPr>
              <a:spcBef>
                <a:spcPts val="200"/>
              </a:spcBef>
            </a:pPr>
            <a:r>
              <a:rPr lang="en-US" dirty="0"/>
              <a:t>Why do some species live for a really long time and others do not</a:t>
            </a:r>
            <a:r>
              <a:rPr lang="en-US" dirty="0" smtClean="0"/>
              <a:t>?</a:t>
            </a:r>
          </a:p>
          <a:p>
            <a:pPr>
              <a:spcBef>
                <a:spcPts val="200"/>
              </a:spcBef>
            </a:pPr>
            <a:r>
              <a:rPr lang="en-US" dirty="0"/>
              <a:t>Why do things die? And why are some things immortal</a:t>
            </a:r>
            <a:r>
              <a:rPr lang="en-US" dirty="0" smtClean="0"/>
              <a:t>?</a:t>
            </a:r>
            <a:endParaRPr lang="en-US" dirty="0"/>
          </a:p>
          <a:p>
            <a:pPr>
              <a:spcBef>
                <a:spcPts val="200"/>
              </a:spcBef>
            </a:pPr>
            <a:r>
              <a:rPr lang="en-US" dirty="0"/>
              <a:t>How do cells know what to become?</a:t>
            </a:r>
          </a:p>
          <a:p>
            <a:pPr>
              <a:spcBef>
                <a:spcPts val="200"/>
              </a:spcBef>
            </a:pPr>
            <a:r>
              <a:rPr lang="en-US" dirty="0"/>
              <a:t>How do cells know when to divide?</a:t>
            </a:r>
          </a:p>
          <a:p>
            <a:pPr>
              <a:spcBef>
                <a:spcPts val="200"/>
              </a:spcBef>
            </a:pPr>
            <a:r>
              <a:rPr lang="en-US" dirty="0"/>
              <a:t>What’s the difference between a heart cell and a gut cell?</a:t>
            </a:r>
          </a:p>
          <a:p>
            <a:pPr>
              <a:spcBef>
                <a:spcPts val="200"/>
              </a:spcBef>
            </a:pPr>
            <a:r>
              <a:rPr lang="en-US" dirty="0" smtClean="0"/>
              <a:t>What’s the heart made of exactly before it actually becomes a heart?</a:t>
            </a:r>
          </a:p>
          <a:p>
            <a:pPr>
              <a:spcBef>
                <a:spcPts val="200"/>
              </a:spcBef>
            </a:pPr>
            <a:r>
              <a:rPr lang="en-US" dirty="0"/>
              <a:t>Where does the matter and energy for growth come from?</a:t>
            </a:r>
          </a:p>
          <a:p>
            <a:pPr>
              <a:spcBef>
                <a:spcPts val="200"/>
              </a:spcBef>
            </a:pPr>
            <a:r>
              <a:rPr lang="en-US" dirty="0" smtClean="0"/>
              <a:t>May </a:t>
            </a:r>
            <a:r>
              <a:rPr lang="en-US" dirty="0"/>
              <a:t>arise later when investigating caterpillar to butterfly metamorphosis.</a:t>
            </a:r>
          </a:p>
          <a:p>
            <a:pPr>
              <a:spcBef>
                <a:spcPts val="200"/>
              </a:spcBef>
            </a:pPr>
            <a:r>
              <a:rPr lang="en-US" dirty="0"/>
              <a:t>How are a caterpillar and a butterfly the same </a:t>
            </a:r>
            <a:r>
              <a:rPr lang="en-US" dirty="0" smtClean="0"/>
              <a:t>thing?</a:t>
            </a:r>
          </a:p>
          <a:p>
            <a:pPr>
              <a:spcBef>
                <a:spcPts val="200"/>
              </a:spcBef>
            </a:pPr>
            <a:r>
              <a:rPr lang="en-US" dirty="0" smtClean="0"/>
              <a:t>How </a:t>
            </a:r>
            <a:r>
              <a:rPr lang="en-US" dirty="0"/>
              <a:t>does an organism rearrange itself mid-life</a:t>
            </a:r>
            <a:r>
              <a:rPr lang="en-US" dirty="0" smtClean="0"/>
              <a:t>?</a:t>
            </a:r>
          </a:p>
          <a:p>
            <a:pPr>
              <a:spcBef>
                <a:spcPts val="200"/>
              </a:spcBef>
            </a:pPr>
            <a:r>
              <a:rPr lang="en-US" dirty="0" smtClean="0"/>
              <a:t>How does a plant know when to make the flowers?</a:t>
            </a:r>
          </a:p>
          <a:p>
            <a:pPr>
              <a:lnSpc>
                <a:spcPct val="110000"/>
              </a:lnSpc>
              <a:spcBef>
                <a:spcPts val="0"/>
              </a:spcBef>
              <a:spcAft>
                <a:spcPts val="600"/>
              </a:spcAft>
            </a:pPr>
            <a:endParaRPr lang="en-US" sz="1800" dirty="0">
              <a:cs typeface="Arial" panose="020B0604020202020204" pitchFamily="34" charset="0"/>
            </a:endParaRPr>
          </a:p>
          <a:p>
            <a:pPr>
              <a:lnSpc>
                <a:spcPct val="110000"/>
              </a:lnSpc>
              <a:spcBef>
                <a:spcPts val="0"/>
              </a:spcBef>
              <a:spcAft>
                <a:spcPts val="600"/>
              </a:spcAft>
            </a:pPr>
            <a:endParaRPr lang="en-US" dirty="0"/>
          </a:p>
        </p:txBody>
      </p:sp>
    </p:spTree>
    <p:extLst>
      <p:ext uri="{BB962C8B-B14F-4D97-AF65-F5344CB8AC3E}">
        <p14:creationId xmlns:p14="http://schemas.microsoft.com/office/powerpoint/2010/main" val="1247837919"/>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158874" y="-44756"/>
            <a:ext cx="8136039" cy="1470025"/>
          </a:xfrm>
        </p:spPr>
        <p:txBody>
          <a:bodyPr>
            <a:normAutofit/>
          </a:bodyPr>
          <a:lstStyle/>
          <a:p>
            <a:pPr algn="l"/>
            <a:r>
              <a:rPr lang="en-US" altLang="en-US" sz="2800" b="1" dirty="0" smtClean="0"/>
              <a:t>Growth and Development: We Know Some Stuff…</a:t>
            </a:r>
            <a:endParaRPr lang="en-US" altLang="en-US" sz="2800" b="1" dirty="0"/>
          </a:p>
        </p:txBody>
      </p:sp>
      <p:sp>
        <p:nvSpPr>
          <p:cNvPr id="15366" name="TextBox 2"/>
          <p:cNvSpPr txBox="1">
            <a:spLocks noChangeArrowheads="1"/>
          </p:cNvSpPr>
          <p:nvPr/>
        </p:nvSpPr>
        <p:spPr bwMode="auto">
          <a:xfrm>
            <a:off x="420145" y="1306666"/>
            <a:ext cx="8377352"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457200" indent="-457200">
              <a:spcBef>
                <a:spcPct val="0"/>
              </a:spcBef>
            </a:pPr>
            <a:r>
              <a:rPr lang="en-US" altLang="en-US" sz="2400" dirty="0" smtClean="0"/>
              <a:t>We already know there are genetic differences between species.</a:t>
            </a:r>
          </a:p>
          <a:p>
            <a:pPr marL="457200" indent="-457200">
              <a:spcBef>
                <a:spcPct val="0"/>
              </a:spcBef>
            </a:pPr>
            <a:endParaRPr lang="en-US" altLang="en-US" sz="2400" dirty="0" smtClean="0"/>
          </a:p>
          <a:p>
            <a:pPr marL="457200" indent="-457200">
              <a:spcBef>
                <a:spcPct val="0"/>
              </a:spcBef>
            </a:pPr>
            <a:r>
              <a:rPr lang="en-US" altLang="en-US" sz="2400" dirty="0" smtClean="0"/>
              <a:t>We know too there are genetic differences between individuals.</a:t>
            </a:r>
          </a:p>
          <a:p>
            <a:pPr marL="457200" indent="-457200">
              <a:spcBef>
                <a:spcPct val="0"/>
              </a:spcBef>
            </a:pPr>
            <a:endParaRPr lang="en-US" altLang="en-US" sz="2400" dirty="0"/>
          </a:p>
          <a:p>
            <a:pPr marL="457200" indent="-457200">
              <a:spcBef>
                <a:spcPct val="0"/>
              </a:spcBef>
            </a:pPr>
            <a:r>
              <a:rPr lang="en-US" altLang="en-US" sz="2400" dirty="0" smtClean="0"/>
              <a:t>And we know </a:t>
            </a:r>
            <a:r>
              <a:rPr lang="en-US" altLang="en-US" sz="2400" dirty="0"/>
              <a:t>genetic differences </a:t>
            </a:r>
            <a:r>
              <a:rPr lang="en-US" altLang="en-US" sz="2400" dirty="0" smtClean="0"/>
              <a:t>lead </a:t>
            </a:r>
            <a:r>
              <a:rPr lang="en-US" altLang="en-US" sz="2400" dirty="0"/>
              <a:t>to differences in proteins and in the traits we see</a:t>
            </a:r>
            <a:r>
              <a:rPr lang="en-US" altLang="en-US" sz="2400" dirty="0" smtClean="0"/>
              <a:t>.</a:t>
            </a:r>
          </a:p>
          <a:p>
            <a:pPr marL="457200" indent="-457200">
              <a:spcBef>
                <a:spcPct val="0"/>
              </a:spcBef>
            </a:pPr>
            <a:endParaRPr lang="en-US" altLang="en-US" sz="2400" dirty="0"/>
          </a:p>
          <a:p>
            <a:pPr marL="457200" indent="-457200">
              <a:spcBef>
                <a:spcPct val="0"/>
              </a:spcBef>
            </a:pPr>
            <a:r>
              <a:rPr lang="en-US" altLang="en-US" sz="2400" dirty="0" smtClean="0"/>
              <a:t>We also know that traits in populations/species can change across generations.</a:t>
            </a:r>
          </a:p>
          <a:p>
            <a:pPr>
              <a:spcBef>
                <a:spcPct val="0"/>
              </a:spcBef>
              <a:buFontTx/>
              <a:buNone/>
            </a:pPr>
            <a:endParaRPr lang="en-US" altLang="en-US" sz="2400" dirty="0"/>
          </a:p>
          <a:p>
            <a:pPr>
              <a:spcBef>
                <a:spcPct val="0"/>
              </a:spcBef>
              <a:buFontTx/>
              <a:buNone/>
            </a:pPr>
            <a:r>
              <a:rPr lang="en-US" altLang="en-US" sz="2400" dirty="0" smtClean="0"/>
              <a:t>But what about trait changes </a:t>
            </a:r>
            <a:r>
              <a:rPr lang="en-US" altLang="en-US" sz="2400" u="sng" dirty="0" smtClean="0"/>
              <a:t>within</a:t>
            </a:r>
            <a:r>
              <a:rPr lang="en-US" altLang="en-US" sz="2400" dirty="0" smtClean="0"/>
              <a:t> the life of an organism?</a:t>
            </a:r>
            <a:endParaRPr lang="en-US" altLang="en-US" sz="2400" dirty="0"/>
          </a:p>
          <a:p>
            <a:pPr>
              <a:spcBef>
                <a:spcPct val="0"/>
              </a:spcBef>
              <a:buFontTx/>
              <a:buNone/>
            </a:pPr>
            <a:r>
              <a:rPr lang="en-US" altLang="en-US" sz="2800" dirty="0" smtClean="0">
                <a:solidFill>
                  <a:srgbClr val="583F34"/>
                </a:solidFill>
              </a:rPr>
              <a:t> </a:t>
            </a:r>
          </a:p>
        </p:txBody>
      </p:sp>
    </p:spTree>
    <p:extLst>
      <p:ext uri="{BB962C8B-B14F-4D97-AF65-F5344CB8AC3E}">
        <p14:creationId xmlns:p14="http://schemas.microsoft.com/office/powerpoint/2010/main" val="36249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6">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5366">
                                            <p:txEl>
                                              <p:pRg st="8" end="8"/>
                                            </p:txEl>
                                          </p:spTgt>
                                        </p:tgtEl>
                                        <p:attrNameLst>
                                          <p:attrName>style.visibility</p:attrName>
                                        </p:attrNameLst>
                                      </p:cBhvr>
                                      <p:to>
                                        <p:strVal val="visible"/>
                                      </p:to>
                                    </p:set>
                                    <p:animEffect transition="in" filter="fade">
                                      <p:cBhvr>
                                        <p:cTn id="23" dur="1000"/>
                                        <p:tgtEl>
                                          <p:spTgt spid="15366">
                                            <p:txEl>
                                              <p:pRg st="8" end="8"/>
                                            </p:txEl>
                                          </p:spTgt>
                                        </p:tgtEl>
                                      </p:cBhvr>
                                    </p:animEffect>
                                    <p:anim calcmode="lin" valueType="num">
                                      <p:cBhvr>
                                        <p:cTn id="24" dur="1000" fill="hold"/>
                                        <p:tgtEl>
                                          <p:spTgt spid="15366">
                                            <p:txEl>
                                              <p:pRg st="8" end="8"/>
                                            </p:txEl>
                                          </p:spTgt>
                                        </p:tgtEl>
                                        <p:attrNameLst>
                                          <p:attrName>ppt_x</p:attrName>
                                        </p:attrNameLst>
                                      </p:cBhvr>
                                      <p:tavLst>
                                        <p:tav tm="0">
                                          <p:val>
                                            <p:strVal val="#ppt_x"/>
                                          </p:val>
                                        </p:tav>
                                        <p:tav tm="100000">
                                          <p:val>
                                            <p:strVal val="#ppt_x"/>
                                          </p:val>
                                        </p:tav>
                                      </p:tavLst>
                                    </p:anim>
                                    <p:anim calcmode="lin" valueType="num">
                                      <p:cBhvr>
                                        <p:cTn id="25" dur="1000" fill="hold"/>
                                        <p:tgtEl>
                                          <p:spTgt spid="1536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158875" y="-44756"/>
            <a:ext cx="6273580" cy="1470025"/>
          </a:xfrm>
        </p:spPr>
        <p:txBody>
          <a:bodyPr>
            <a:normAutofit/>
          </a:bodyPr>
          <a:lstStyle/>
          <a:p>
            <a:pPr algn="l"/>
            <a:r>
              <a:rPr lang="en-US" altLang="en-US" sz="2800" b="1" dirty="0" smtClean="0"/>
              <a:t>Growth and Development</a:t>
            </a:r>
            <a:endParaRPr lang="en-US" altLang="en-US" sz="2800" b="1" dirty="0"/>
          </a:p>
        </p:txBody>
      </p:sp>
      <p:sp>
        <p:nvSpPr>
          <p:cNvPr id="15366" name="TextBox 2"/>
          <p:cNvSpPr txBox="1">
            <a:spLocks noChangeArrowheads="1"/>
          </p:cNvSpPr>
          <p:nvPr/>
        </p:nvSpPr>
        <p:spPr bwMode="auto">
          <a:xfrm>
            <a:off x="210753" y="1028197"/>
            <a:ext cx="837735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Most organisms start out something like this:</a:t>
            </a:r>
          </a:p>
        </p:txBody>
      </p:sp>
      <p:sp>
        <p:nvSpPr>
          <p:cNvPr id="12" name="TextBox 2"/>
          <p:cNvSpPr txBox="1">
            <a:spLocks noChangeArrowheads="1"/>
          </p:cNvSpPr>
          <p:nvPr/>
        </p:nvSpPr>
        <p:spPr bwMode="auto">
          <a:xfrm>
            <a:off x="922425" y="5711010"/>
            <a:ext cx="784952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sym typeface="Wingdings" panose="05000000000000000000" pitchFamily="2" charset="2"/>
              </a:rPr>
              <a:t>We’re going to spend some time exploring this process and the questions we have about it.</a:t>
            </a:r>
            <a:endParaRPr lang="en-US" altLang="en-US" sz="2800" dirty="0" smtClean="0">
              <a:solidFill>
                <a:srgbClr val="3F6EB3"/>
              </a:solidFill>
            </a:endParaRPr>
          </a:p>
        </p:txBody>
      </p:sp>
      <p:sp>
        <p:nvSpPr>
          <p:cNvPr id="13" name="TextBox 2"/>
          <p:cNvSpPr txBox="1">
            <a:spLocks noChangeArrowheads="1"/>
          </p:cNvSpPr>
          <p:nvPr/>
        </p:nvSpPr>
        <p:spPr bwMode="auto">
          <a:xfrm rot="19191767">
            <a:off x="-22219" y="3293789"/>
            <a:ext cx="108800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But… </a:t>
            </a:r>
          </a:p>
        </p:txBody>
      </p:sp>
      <p:sp>
        <p:nvSpPr>
          <p:cNvPr id="14" name="TextBox 2"/>
          <p:cNvSpPr txBox="1">
            <a:spLocks noChangeArrowheads="1"/>
          </p:cNvSpPr>
          <p:nvPr/>
        </p:nvSpPr>
        <p:spPr bwMode="auto">
          <a:xfrm>
            <a:off x="1246876" y="5157222"/>
            <a:ext cx="625266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They end up looking very different.</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27666" r="33368" b="61271"/>
          <a:stretch/>
        </p:blipFill>
        <p:spPr>
          <a:xfrm>
            <a:off x="1002207" y="1902066"/>
            <a:ext cx="1407503" cy="104919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TextBox 3"/>
          <p:cNvSpPr txBox="1"/>
          <p:nvPr/>
        </p:nvSpPr>
        <p:spPr>
          <a:xfrm>
            <a:off x="3295665" y="2340844"/>
            <a:ext cx="1750468" cy="427495"/>
          </a:xfrm>
          <a:prstGeom prst="rect">
            <a:avLst/>
          </a:prstGeom>
          <a:noFill/>
        </p:spPr>
        <p:txBody>
          <a:bodyPr wrap="square" rtlCol="0">
            <a:spAutoFit/>
          </a:bodyPr>
          <a:lstStyle/>
          <a:p>
            <a:endParaRPr lang="en-US"/>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6133" y="1712249"/>
            <a:ext cx="1547404" cy="103160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9123" t="6337" r="38163"/>
          <a:stretch/>
        </p:blipFill>
        <p:spPr>
          <a:xfrm>
            <a:off x="3295665" y="1869246"/>
            <a:ext cx="766947" cy="817647"/>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0" name="Picture 19"/>
          <p:cNvPicPr>
            <a:picLocks noChangeAspect="1"/>
          </p:cNvPicPr>
          <p:nvPr/>
        </p:nvPicPr>
        <p:blipFill rotWithShape="1">
          <a:blip r:embed="rId6" cstate="print">
            <a:extLst>
              <a:ext uri="{28A0092B-C50C-407E-A947-70E740481C1C}">
                <a14:useLocalDpi xmlns:a14="http://schemas.microsoft.com/office/drawing/2010/main" val="0"/>
              </a:ext>
            </a:extLst>
          </a:blip>
          <a:srcRect l="26794" t="5512" r="14220" b="3086"/>
          <a:stretch/>
        </p:blipFill>
        <p:spPr>
          <a:xfrm>
            <a:off x="7192106" y="1719626"/>
            <a:ext cx="1055803" cy="111688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grpSp>
        <p:nvGrpSpPr>
          <p:cNvPr id="7" name="Group 6"/>
          <p:cNvGrpSpPr/>
          <p:nvPr/>
        </p:nvGrpSpPr>
        <p:grpSpPr>
          <a:xfrm>
            <a:off x="934032" y="2487461"/>
            <a:ext cx="7222903" cy="2798346"/>
            <a:chOff x="934032" y="2487461"/>
            <a:chExt cx="7222903" cy="2798346"/>
          </a:xfrm>
        </p:grpSpPr>
        <p:pic>
          <p:nvPicPr>
            <p:cNvPr id="3" name="Picture 2"/>
            <p:cNvPicPr>
              <a:picLocks noChangeAspect="1"/>
            </p:cNvPicPr>
            <p:nvPr/>
          </p:nvPicPr>
          <p:blipFill rotWithShape="1">
            <a:blip r:embed="rId7" cstate="print">
              <a:extLst>
                <a:ext uri="{28A0092B-C50C-407E-A947-70E740481C1C}">
                  <a14:useLocalDpi xmlns:a14="http://schemas.microsoft.com/office/drawing/2010/main" val="0"/>
                </a:ext>
              </a:extLst>
            </a:blip>
            <a:srcRect l="17778" t="22552" r="16420" b="24445"/>
            <a:stretch/>
          </p:blipFill>
          <p:spPr>
            <a:xfrm>
              <a:off x="934032" y="3924674"/>
              <a:ext cx="1582408" cy="955976"/>
            </a:xfrm>
            <a:prstGeom prst="rect">
              <a:avLst/>
            </a:prstGeom>
            <a:ln w="228600" cap="sq" cmpd="thickThin">
              <a:solidFill>
                <a:srgbClr val="000000"/>
              </a:solidFill>
              <a:prstDash val="solid"/>
              <a:miter lim="800000"/>
            </a:ln>
            <a:effectLst>
              <a:innerShdw blurRad="76200">
                <a:srgbClr val="000000"/>
              </a:innerShdw>
            </a:effectLst>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48327" y="3194562"/>
              <a:ext cx="1571940" cy="1740466"/>
            </a:xfrm>
            <a:prstGeom prst="rect">
              <a:avLst/>
            </a:prstGeom>
            <a:ln w="228600" cap="sq" cmpd="thickThin">
              <a:solidFill>
                <a:srgbClr val="000000"/>
              </a:solidFill>
              <a:prstDash val="solid"/>
              <a:miter lim="800000"/>
            </a:ln>
            <a:effectLst>
              <a:innerShdw blurRad="76200">
                <a:srgbClr val="000000"/>
              </a:innerShdw>
            </a:effectLst>
          </p:spPr>
        </p:pic>
        <p:pic>
          <p:nvPicPr>
            <p:cNvPr id="10" name="Picture 9"/>
            <p:cNvPicPr>
              <a:picLocks noChangeAspect="1"/>
            </p:cNvPicPr>
            <p:nvPr/>
          </p:nvPicPr>
          <p:blipFill rotWithShape="1">
            <a:blip r:embed="rId9" cstate="print">
              <a:extLst>
                <a:ext uri="{28A0092B-C50C-407E-A947-70E740481C1C}">
                  <a14:useLocalDpi xmlns:a14="http://schemas.microsoft.com/office/drawing/2010/main" val="0"/>
                </a:ext>
              </a:extLst>
            </a:blip>
            <a:srcRect l="26755" t="2865"/>
            <a:stretch/>
          </p:blipFill>
          <p:spPr>
            <a:xfrm>
              <a:off x="2986036" y="3368437"/>
              <a:ext cx="1574276" cy="1388333"/>
            </a:xfrm>
            <a:prstGeom prst="rect">
              <a:avLst/>
            </a:prstGeom>
            <a:ln w="228600" cap="sq" cmpd="thickThin">
              <a:solidFill>
                <a:srgbClr val="000000"/>
              </a:solidFill>
              <a:prstDash val="solid"/>
              <a:miter lim="800000"/>
            </a:ln>
            <a:effectLst>
              <a:innerShdw blurRad="76200">
                <a:srgbClr val="000000"/>
              </a:innerShdw>
            </a:effectLst>
          </p:spPr>
        </p:pic>
        <p:pic>
          <p:nvPicPr>
            <p:cNvPr id="19" name="Picture 1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200000">
              <a:off x="6975856" y="4104729"/>
              <a:ext cx="1777171" cy="584986"/>
            </a:xfrm>
            <a:prstGeom prst="rect">
              <a:avLst/>
            </a:prstGeom>
            <a:ln w="228600" cap="sq" cmpd="thickThin">
              <a:solidFill>
                <a:srgbClr val="000000"/>
              </a:solidFill>
              <a:prstDash val="solid"/>
              <a:miter lim="800000"/>
            </a:ln>
            <a:effectLst>
              <a:innerShdw blurRad="76200">
                <a:srgbClr val="000000"/>
              </a:innerShdw>
            </a:effectLst>
          </p:spPr>
        </p:pic>
        <p:sp>
          <p:nvSpPr>
            <p:cNvPr id="5" name="Down Arrow 4"/>
            <p:cNvSpPr/>
            <p:nvPr/>
          </p:nvSpPr>
          <p:spPr>
            <a:xfrm>
              <a:off x="1362918" y="2893944"/>
              <a:ext cx="514350" cy="97341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Down Arrow 16"/>
            <p:cNvSpPr/>
            <p:nvPr/>
          </p:nvSpPr>
          <p:spPr>
            <a:xfrm>
              <a:off x="3399374" y="2652562"/>
              <a:ext cx="514350" cy="97341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Down Arrow 17"/>
            <p:cNvSpPr/>
            <p:nvPr/>
          </p:nvSpPr>
          <p:spPr>
            <a:xfrm>
              <a:off x="5380565" y="2487461"/>
              <a:ext cx="514350" cy="97341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Down Arrow 20"/>
            <p:cNvSpPr/>
            <p:nvPr/>
          </p:nvSpPr>
          <p:spPr>
            <a:xfrm>
              <a:off x="7490080" y="2607207"/>
              <a:ext cx="514350" cy="97341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21680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158875" y="-44756"/>
            <a:ext cx="6273580" cy="1470025"/>
          </a:xfrm>
        </p:spPr>
        <p:txBody>
          <a:bodyPr>
            <a:normAutofit/>
          </a:bodyPr>
          <a:lstStyle/>
          <a:p>
            <a:pPr algn="l"/>
            <a:r>
              <a:rPr lang="en-US" altLang="en-US" sz="2800" b="1" dirty="0" smtClean="0"/>
              <a:t>Pulling our ideas together…</a:t>
            </a:r>
            <a:endParaRPr lang="en-US" altLang="en-US" sz="2800" b="1" dirty="0"/>
          </a:p>
        </p:txBody>
      </p:sp>
      <p:sp>
        <p:nvSpPr>
          <p:cNvPr id="15366" name="TextBox 2"/>
          <p:cNvSpPr txBox="1">
            <a:spLocks noChangeArrowheads="1"/>
          </p:cNvSpPr>
          <p:nvPr/>
        </p:nvSpPr>
        <p:spPr bwMode="auto">
          <a:xfrm>
            <a:off x="276454" y="1445358"/>
            <a:ext cx="8377352"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To start, let’s take some time to review the </a:t>
            </a:r>
            <a:r>
              <a:rPr lang="en-US" altLang="en-US" sz="2800" u="sng" dirty="0" smtClean="0"/>
              <a:t>observations</a:t>
            </a:r>
            <a:r>
              <a:rPr lang="en-US" altLang="en-US" sz="2800" dirty="0" smtClean="0"/>
              <a:t> we’ve made in the past couple of weeks…</a:t>
            </a:r>
          </a:p>
          <a:p>
            <a:pPr>
              <a:spcBef>
                <a:spcPct val="0"/>
              </a:spcBef>
              <a:buFontTx/>
              <a:buNone/>
            </a:pPr>
            <a:endParaRPr lang="en-US" altLang="en-US" sz="2800" dirty="0"/>
          </a:p>
          <a:p>
            <a:pPr>
              <a:spcBef>
                <a:spcPct val="0"/>
              </a:spcBef>
              <a:buFontTx/>
              <a:buNone/>
            </a:pPr>
            <a:r>
              <a:rPr lang="en-US" altLang="en-US" sz="2800" dirty="0" smtClean="0"/>
              <a:t>And also collect the </a:t>
            </a:r>
            <a:r>
              <a:rPr lang="en-US" altLang="en-US" sz="2800" u="sng" dirty="0" smtClean="0"/>
              <a:t>questions</a:t>
            </a:r>
            <a:r>
              <a:rPr lang="en-US" altLang="en-US" sz="2800" dirty="0" smtClean="0"/>
              <a:t> we’ve recorded.</a:t>
            </a:r>
          </a:p>
          <a:p>
            <a:pPr>
              <a:spcBef>
                <a:spcPct val="0"/>
              </a:spcBef>
              <a:buFontTx/>
              <a:buNone/>
            </a:pPr>
            <a:endParaRPr lang="en-US" altLang="en-US" sz="2800" dirty="0"/>
          </a:p>
        </p:txBody>
      </p:sp>
      <p:sp>
        <p:nvSpPr>
          <p:cNvPr id="9" name="TextBox 2"/>
          <p:cNvSpPr txBox="1">
            <a:spLocks noChangeArrowheads="1"/>
          </p:cNvSpPr>
          <p:nvPr/>
        </p:nvSpPr>
        <p:spPr bwMode="auto">
          <a:xfrm>
            <a:off x="1738489" y="4685358"/>
            <a:ext cx="74055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a:solidFill>
                  <a:srgbClr val="3F6EB3"/>
                </a:solidFill>
              </a:rPr>
              <a:t>W</a:t>
            </a:r>
            <a:r>
              <a:rPr lang="en-US" altLang="en-US" sz="2800" dirty="0" smtClean="0">
                <a:solidFill>
                  <a:srgbClr val="3F6EB3"/>
                </a:solidFill>
              </a:rPr>
              <a:t>e’re going to do this in work-groups.</a:t>
            </a:r>
          </a:p>
        </p:txBody>
      </p:sp>
      <p:pic>
        <p:nvPicPr>
          <p:cNvPr id="10" name="pasted-image.pdf"/>
          <p:cNvPicPr>
            <a:picLocks noChangeAspect="1"/>
          </p:cNvPicPr>
          <p:nvPr/>
        </p:nvPicPr>
        <p:blipFill>
          <a:blip r:embed="rId3">
            <a:extLst/>
          </a:blip>
          <a:stretch>
            <a:fillRect/>
          </a:stretch>
        </p:blipFill>
        <p:spPr>
          <a:xfrm>
            <a:off x="346396" y="4496019"/>
            <a:ext cx="901899" cy="901899"/>
          </a:xfrm>
          <a:prstGeom prst="rect">
            <a:avLst/>
          </a:prstGeom>
          <a:ln w="12700">
            <a:miter lim="400000"/>
          </a:ln>
        </p:spPr>
      </p:pic>
    </p:spTree>
    <p:extLst>
      <p:ext uri="{BB962C8B-B14F-4D97-AF65-F5344CB8AC3E}">
        <p14:creationId xmlns:p14="http://schemas.microsoft.com/office/powerpoint/2010/main" val="168432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use these slides… A note about coherence.</a:t>
            </a:r>
            <a:endParaRPr lang="en-US" dirty="0"/>
          </a:p>
        </p:txBody>
      </p:sp>
      <p:sp>
        <p:nvSpPr>
          <p:cNvPr id="3" name="Text Placeholder 2"/>
          <p:cNvSpPr>
            <a:spLocks noGrp="1"/>
          </p:cNvSpPr>
          <p:nvPr>
            <p:ph type="body" sz="quarter" idx="10"/>
          </p:nvPr>
        </p:nvSpPr>
        <p:spPr/>
        <p:txBody>
          <a:bodyPr/>
          <a:lstStyle/>
          <a:p>
            <a:pPr lvl="0"/>
            <a:r>
              <a:rPr lang="en-US" dirty="0"/>
              <a:t>Over the course of the past few years, we have found that many teachers feel overly “tied” to the PowerPoint presentations in their classroom. We have designed these slide presentations as a resource not only for your students, but also for you as the teacher. The notes and presenter notes are there so that you can make coherent sense of the work in each model.</a:t>
            </a:r>
          </a:p>
          <a:p>
            <a:pPr lvl="0"/>
            <a:r>
              <a:rPr lang="en-US" dirty="0"/>
              <a:t>We feel strongly that it is your decision regarding what to actually show students. Treat each and every student slide as OPTIONAL. When we enact these lessons in professional development workshops, we sometimes completely shut off the PowerPoint. As long as you as the instructor know the moves of the lesson sequence, we hope that you will very much work with your students in the classroom—on whiteboards, poster paper, moving in and among groups—rather than feeling stuck at the front, lecturing from a screen. The goal in each triangle is to engage your students in making sense of the phenomenon at hand and to have that </a:t>
            </a:r>
            <a:r>
              <a:rPr lang="en-US" dirty="0" err="1"/>
              <a:t>sensemaking</a:t>
            </a:r>
            <a:r>
              <a:rPr lang="en-US" dirty="0"/>
              <a:t> process be purposeful and coherent. Sometimes reading from the PowerPoint slides can actually oppose that over-arching goal. Trust your teacher instincts!</a:t>
            </a:r>
          </a:p>
          <a:p>
            <a:pPr lvl="0"/>
            <a:r>
              <a:rPr lang="en-US" dirty="0"/>
              <a:t>It may be that on your first pass through the curricular year, you find the PowerPoint provides some needed structure for facilitation. We hope, however, that you will move away from the slides over time as you are comfortable. And as we have said, please make them your own. We have at times been constrained by less-than-ideal images or videos because of our commitment to keep the materials open source. You, however, can swap in whatever you like for your own classroom version!  </a:t>
            </a:r>
          </a:p>
          <a:p>
            <a:pPr lvl="0"/>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r>
              <a:rPr lang="en-US" dirty="0"/>
              <a:t>Thank you again for all of the work you do on behalf of your students! We appreciate it and hope that some of what we provide supports you in your work!</a:t>
            </a:r>
          </a:p>
          <a:p>
            <a:pPr lvl="0"/>
            <a:r>
              <a:rPr lang="en-US" dirty="0"/>
              <a:t>Regards,</a:t>
            </a:r>
          </a:p>
          <a:p>
            <a:pPr lvl="0"/>
            <a:r>
              <a:rPr lang="en-US" dirty="0"/>
              <a:t>The MBER team </a:t>
            </a:r>
          </a:p>
        </p:txBody>
      </p:sp>
    </p:spTree>
    <p:extLst>
      <p:ext uri="{BB962C8B-B14F-4D97-AF65-F5344CB8AC3E}">
        <p14:creationId xmlns:p14="http://schemas.microsoft.com/office/powerpoint/2010/main" val="3533005995"/>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158875" y="-44756"/>
            <a:ext cx="6273580" cy="1470025"/>
          </a:xfrm>
        </p:spPr>
        <p:txBody>
          <a:bodyPr>
            <a:normAutofit/>
          </a:bodyPr>
          <a:lstStyle/>
          <a:p>
            <a:pPr algn="l"/>
            <a:r>
              <a:rPr lang="en-US" altLang="en-US" sz="2800" b="1" dirty="0" smtClean="0"/>
              <a:t>Pulling our ideas together…</a:t>
            </a:r>
            <a:endParaRPr lang="en-US" altLang="en-US" sz="2800" b="1" dirty="0"/>
          </a:p>
        </p:txBody>
      </p:sp>
      <p:sp>
        <p:nvSpPr>
          <p:cNvPr id="15366" name="TextBox 2"/>
          <p:cNvSpPr txBox="1">
            <a:spLocks noChangeArrowheads="1"/>
          </p:cNvSpPr>
          <p:nvPr/>
        </p:nvSpPr>
        <p:spPr bwMode="auto">
          <a:xfrm>
            <a:off x="276454" y="1445358"/>
            <a:ext cx="8377352"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First, let’s quickly collect our individual observations about growth and development in one place...</a:t>
            </a:r>
          </a:p>
          <a:p>
            <a:pPr>
              <a:spcBef>
                <a:spcPct val="0"/>
              </a:spcBef>
              <a:buFontTx/>
              <a:buNone/>
            </a:pPr>
            <a:endParaRPr lang="en-US" altLang="en-US" sz="2800" dirty="0">
              <a:solidFill>
                <a:srgbClr val="583F34"/>
              </a:solidFill>
            </a:endParaRPr>
          </a:p>
          <a:p>
            <a:pPr>
              <a:spcBef>
                <a:spcPct val="0"/>
              </a:spcBef>
              <a:buFontTx/>
              <a:buNone/>
            </a:pPr>
            <a:r>
              <a:rPr lang="en-US" altLang="en-US" sz="2800" dirty="0" smtClean="0">
                <a:solidFill>
                  <a:srgbClr val="3F6EB3"/>
                </a:solidFill>
              </a:rPr>
              <a:t>Fill out the </a:t>
            </a:r>
            <a:r>
              <a:rPr lang="en-US" altLang="en-US" sz="2800" u="sng" dirty="0" smtClean="0">
                <a:solidFill>
                  <a:srgbClr val="3F6EB3"/>
                </a:solidFill>
              </a:rPr>
              <a:t>Observation Summary</a:t>
            </a:r>
            <a:r>
              <a:rPr lang="en-US" altLang="en-US" sz="2800" dirty="0" smtClean="0">
                <a:solidFill>
                  <a:srgbClr val="3F6EB3"/>
                </a:solidFill>
              </a:rPr>
              <a:t> sheet in front of you. The sheet asks you to summarize both your observations AND your questions.</a:t>
            </a:r>
          </a:p>
          <a:p>
            <a:pPr>
              <a:spcBef>
                <a:spcPct val="0"/>
              </a:spcBef>
              <a:buFontTx/>
              <a:buNone/>
            </a:pPr>
            <a:endParaRPr lang="en-US" altLang="en-US" sz="2800" dirty="0">
              <a:solidFill>
                <a:srgbClr val="583F34"/>
              </a:solidFill>
            </a:endParaRPr>
          </a:p>
          <a:p>
            <a:pPr>
              <a:spcBef>
                <a:spcPct val="0"/>
              </a:spcBef>
              <a:buNone/>
            </a:pPr>
            <a:r>
              <a:rPr lang="en-US" altLang="en-US" sz="2800" dirty="0"/>
              <a:t>We’ll be using these in our groups to pull together everyone’s ideas</a:t>
            </a:r>
            <a:r>
              <a:rPr lang="en-US" altLang="en-US" sz="2800" dirty="0" smtClean="0"/>
              <a:t>.</a:t>
            </a:r>
          </a:p>
          <a:p>
            <a:pPr>
              <a:spcBef>
                <a:spcPct val="0"/>
              </a:spcBef>
              <a:buNone/>
            </a:pPr>
            <a:endParaRPr lang="en-US" altLang="en-US" sz="2800" dirty="0">
              <a:solidFill>
                <a:srgbClr val="583F34"/>
              </a:solidFill>
            </a:endParaRPr>
          </a:p>
          <a:p>
            <a:pPr>
              <a:spcBef>
                <a:spcPct val="0"/>
              </a:spcBef>
              <a:buFontTx/>
              <a:buNone/>
            </a:pPr>
            <a:endParaRPr lang="en-US" altLang="en-US" sz="2800" dirty="0" smtClean="0">
              <a:solidFill>
                <a:srgbClr val="583F34"/>
              </a:solidFill>
            </a:endParaRPr>
          </a:p>
          <a:p>
            <a:pPr>
              <a:spcBef>
                <a:spcPct val="0"/>
              </a:spcBef>
              <a:buFontTx/>
              <a:buNone/>
            </a:pPr>
            <a:endParaRPr lang="en-US" altLang="en-US" sz="2800" dirty="0">
              <a:solidFill>
                <a:srgbClr val="583F34"/>
              </a:solidFill>
            </a:endParaRPr>
          </a:p>
        </p:txBody>
      </p:sp>
      <p:pic>
        <p:nvPicPr>
          <p:cNvPr id="6" name="pasted-image.pdf"/>
          <p:cNvPicPr>
            <a:picLocks noChangeAspect="1"/>
          </p:cNvPicPr>
          <p:nvPr/>
        </p:nvPicPr>
        <p:blipFill>
          <a:blip r:embed="rId3">
            <a:extLst/>
          </a:blip>
          <a:stretch>
            <a:fillRect/>
          </a:stretch>
        </p:blipFill>
        <p:spPr>
          <a:xfrm>
            <a:off x="7989588" y="3091353"/>
            <a:ext cx="1065375" cy="1071463"/>
          </a:xfrm>
          <a:prstGeom prst="rect">
            <a:avLst/>
          </a:prstGeom>
          <a:ln w="12700">
            <a:miter lim="400000"/>
          </a:ln>
        </p:spPr>
      </p:pic>
    </p:spTree>
    <p:extLst>
      <p:ext uri="{BB962C8B-B14F-4D97-AF65-F5344CB8AC3E}">
        <p14:creationId xmlns:p14="http://schemas.microsoft.com/office/powerpoint/2010/main" val="428069646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3014133" y="-44756"/>
            <a:ext cx="3418322" cy="1470025"/>
          </a:xfrm>
        </p:spPr>
        <p:txBody>
          <a:bodyPr>
            <a:normAutofit/>
          </a:bodyPr>
          <a:lstStyle/>
          <a:p>
            <a:pPr algn="l"/>
            <a:r>
              <a:rPr lang="en-US" altLang="en-US" sz="2800" b="1" dirty="0" smtClean="0"/>
              <a:t>Group Instructions</a:t>
            </a:r>
            <a:endParaRPr lang="en-US" altLang="en-US" sz="2800" b="1" dirty="0"/>
          </a:p>
        </p:txBody>
      </p:sp>
      <p:sp>
        <p:nvSpPr>
          <p:cNvPr id="9" name="TextBox 2"/>
          <p:cNvSpPr txBox="1">
            <a:spLocks noChangeArrowheads="1"/>
          </p:cNvSpPr>
          <p:nvPr/>
        </p:nvSpPr>
        <p:spPr bwMode="auto">
          <a:xfrm>
            <a:off x="662295" y="978636"/>
            <a:ext cx="74055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rPr>
              <a:t>Work in your groups to accomplish </a:t>
            </a:r>
            <a:r>
              <a:rPr lang="en-US" altLang="en-US" sz="2800" u="sng" dirty="0" smtClean="0">
                <a:solidFill>
                  <a:srgbClr val="3F6EB3"/>
                </a:solidFill>
              </a:rPr>
              <a:t>two</a:t>
            </a:r>
            <a:r>
              <a:rPr lang="en-US" altLang="en-US" sz="2800" dirty="0" smtClean="0">
                <a:solidFill>
                  <a:srgbClr val="3F6EB3"/>
                </a:solidFill>
              </a:rPr>
              <a:t> tasks:</a:t>
            </a:r>
          </a:p>
        </p:txBody>
      </p:sp>
      <p:pic>
        <p:nvPicPr>
          <p:cNvPr id="10" name="pasted-image.pdf"/>
          <p:cNvPicPr>
            <a:picLocks noChangeAspect="1"/>
          </p:cNvPicPr>
          <p:nvPr/>
        </p:nvPicPr>
        <p:blipFill>
          <a:blip r:embed="rId3">
            <a:extLst/>
          </a:blip>
          <a:stretch>
            <a:fillRect/>
          </a:stretch>
        </p:blipFill>
        <p:spPr>
          <a:xfrm>
            <a:off x="1825240" y="241231"/>
            <a:ext cx="901899" cy="901899"/>
          </a:xfrm>
          <a:prstGeom prst="rect">
            <a:avLst/>
          </a:prstGeom>
          <a:ln w="12700">
            <a:miter lim="400000"/>
          </a:ln>
        </p:spPr>
      </p:pic>
      <p:sp>
        <p:nvSpPr>
          <p:cNvPr id="7" name="TextBox 2"/>
          <p:cNvSpPr txBox="1">
            <a:spLocks noChangeArrowheads="1"/>
          </p:cNvSpPr>
          <p:nvPr/>
        </p:nvSpPr>
        <p:spPr bwMode="auto">
          <a:xfrm>
            <a:off x="158875" y="4351310"/>
            <a:ext cx="89851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514350" indent="-514350">
              <a:spcBef>
                <a:spcPts val="1800"/>
              </a:spcBef>
              <a:buFont typeface="+mj-lt"/>
              <a:buAutoNum type="arabicPeriod" startAt="2"/>
            </a:pPr>
            <a:r>
              <a:rPr lang="en-US" altLang="en-US" sz="2800" dirty="0" smtClean="0"/>
              <a:t>Make a list of all of the </a:t>
            </a:r>
            <a:r>
              <a:rPr lang="en-US" altLang="en-US" sz="2800" b="1" u="sng" dirty="0" smtClean="0"/>
              <a:t>questions</a:t>
            </a:r>
            <a:r>
              <a:rPr lang="en-US" altLang="en-US" sz="2800" dirty="0" smtClean="0"/>
              <a:t> you generated on your lab sheets—plus any new ones you have now.</a:t>
            </a:r>
          </a:p>
        </p:txBody>
      </p:sp>
      <p:sp>
        <p:nvSpPr>
          <p:cNvPr id="12" name="TextBox 2"/>
          <p:cNvSpPr txBox="1">
            <a:spLocks noChangeArrowheads="1"/>
          </p:cNvSpPr>
          <p:nvPr/>
        </p:nvSpPr>
        <p:spPr bwMode="auto">
          <a:xfrm>
            <a:off x="2062118" y="5305417"/>
            <a:ext cx="698028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400" i="1" dirty="0" smtClean="0"/>
              <a:t>Use the talking sticks protocol and designate a recorder. (The recorder can ask clarification questions, but everyone else should be silent.)</a:t>
            </a:r>
          </a:p>
          <a:p>
            <a:pPr>
              <a:spcBef>
                <a:spcPct val="0"/>
              </a:spcBef>
              <a:buFontTx/>
              <a:buNone/>
            </a:pPr>
            <a:endParaRPr lang="en-US" altLang="en-US" sz="2800" dirty="0">
              <a:solidFill>
                <a:srgbClr val="583F34"/>
              </a:solidFill>
            </a:endParaRPr>
          </a:p>
        </p:txBody>
      </p:sp>
      <p:sp>
        <p:nvSpPr>
          <p:cNvPr id="8" name="TextBox 2"/>
          <p:cNvSpPr txBox="1">
            <a:spLocks noChangeArrowheads="1"/>
          </p:cNvSpPr>
          <p:nvPr/>
        </p:nvSpPr>
        <p:spPr bwMode="auto">
          <a:xfrm>
            <a:off x="158874" y="1624936"/>
            <a:ext cx="898512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marL="514350" indent="-514350">
              <a:spcBef>
                <a:spcPts val="1800"/>
              </a:spcBef>
              <a:buFont typeface="+mj-lt"/>
              <a:buAutoNum type="arabicPeriod"/>
            </a:pPr>
            <a:r>
              <a:rPr lang="en-US" altLang="en-US" sz="2800" dirty="0" smtClean="0"/>
              <a:t>Pull together a </a:t>
            </a:r>
            <a:r>
              <a:rPr lang="en-US" altLang="en-US" sz="2800" b="1" u="sng" dirty="0" smtClean="0"/>
              <a:t>complete list of observations</a:t>
            </a:r>
            <a:r>
              <a:rPr lang="en-US" altLang="en-US" sz="2800" dirty="0" smtClean="0"/>
              <a:t> you made, organizing them in by what happened first and what happened next so that you have a complete representation of growth and development over time. If there is time, do this separately </a:t>
            </a:r>
            <a:r>
              <a:rPr lang="en-US" altLang="en-US" sz="2800" u="sng" dirty="0" smtClean="0"/>
              <a:t>for each organism</a:t>
            </a:r>
            <a:r>
              <a:rPr lang="en-US" altLang="en-US" sz="2800" dirty="0" smtClean="0"/>
              <a:t> we observed.</a:t>
            </a:r>
          </a:p>
        </p:txBody>
      </p:sp>
      <p:grpSp>
        <p:nvGrpSpPr>
          <p:cNvPr id="2" name="Group 1"/>
          <p:cNvGrpSpPr/>
          <p:nvPr/>
        </p:nvGrpSpPr>
        <p:grpSpPr>
          <a:xfrm>
            <a:off x="992737" y="5500484"/>
            <a:ext cx="834841" cy="828747"/>
            <a:chOff x="992737" y="5500484"/>
            <a:chExt cx="834841" cy="828747"/>
          </a:xfrm>
        </p:grpSpPr>
        <p:pic>
          <p:nvPicPr>
            <p:cNvPr id="11" name="pasted-image.pdf"/>
            <p:cNvPicPr>
              <a:picLocks noChangeAspect="1"/>
            </p:cNvPicPr>
            <p:nvPr/>
          </p:nvPicPr>
          <p:blipFill>
            <a:blip r:embed="rId4">
              <a:extLst/>
            </a:blip>
            <a:stretch>
              <a:fillRect/>
            </a:stretch>
          </p:blipFill>
          <p:spPr>
            <a:xfrm>
              <a:off x="1415894" y="5503497"/>
              <a:ext cx="409346" cy="411685"/>
            </a:xfrm>
            <a:prstGeom prst="rect">
              <a:avLst/>
            </a:prstGeom>
            <a:ln w="12700">
              <a:miter lim="400000"/>
            </a:ln>
          </p:spPr>
        </p:pic>
        <p:pic>
          <p:nvPicPr>
            <p:cNvPr id="13" name="pasted-image.pdf"/>
            <p:cNvPicPr>
              <a:picLocks noChangeAspect="1"/>
            </p:cNvPicPr>
            <p:nvPr/>
          </p:nvPicPr>
          <p:blipFill>
            <a:blip r:embed="rId4">
              <a:duotone>
                <a:schemeClr val="accent2">
                  <a:shade val="45000"/>
                  <a:satMod val="135000"/>
                </a:schemeClr>
                <a:prstClr val="white"/>
              </a:duotone>
              <a:extLst/>
            </a:blip>
            <a:stretch>
              <a:fillRect/>
            </a:stretch>
          </p:blipFill>
          <p:spPr>
            <a:xfrm rot="5400000">
              <a:off x="1417063" y="5918715"/>
              <a:ext cx="409346" cy="411685"/>
            </a:xfrm>
            <a:prstGeom prst="rect">
              <a:avLst/>
            </a:prstGeom>
            <a:ln w="12700">
              <a:miter lim="400000"/>
            </a:ln>
          </p:spPr>
        </p:pic>
        <p:pic>
          <p:nvPicPr>
            <p:cNvPr id="14" name="pasted-image.pdf"/>
            <p:cNvPicPr>
              <a:picLocks noChangeAspect="1"/>
            </p:cNvPicPr>
            <p:nvPr/>
          </p:nvPicPr>
          <p:blipFill>
            <a:blip r:embed="rId4">
              <a:duotone>
                <a:schemeClr val="accent3">
                  <a:shade val="45000"/>
                  <a:satMod val="135000"/>
                </a:schemeClr>
                <a:prstClr val="white"/>
              </a:duotone>
              <a:extLst/>
            </a:blip>
            <a:stretch>
              <a:fillRect/>
            </a:stretch>
          </p:blipFill>
          <p:spPr>
            <a:xfrm rot="10800000">
              <a:off x="995077" y="5916353"/>
              <a:ext cx="409346" cy="411685"/>
            </a:xfrm>
            <a:prstGeom prst="rect">
              <a:avLst/>
            </a:prstGeom>
            <a:ln w="12700">
              <a:miter lim="400000"/>
            </a:ln>
          </p:spPr>
        </p:pic>
        <p:pic>
          <p:nvPicPr>
            <p:cNvPr id="15" name="pasted-image.pdf"/>
            <p:cNvPicPr>
              <a:picLocks noChangeAspect="1"/>
            </p:cNvPicPr>
            <p:nvPr/>
          </p:nvPicPr>
          <p:blipFill>
            <a:blip r:embed="rId4">
              <a:grayscl/>
              <a:extLst/>
            </a:blip>
            <a:stretch>
              <a:fillRect/>
            </a:stretch>
          </p:blipFill>
          <p:spPr>
            <a:xfrm rot="16200000">
              <a:off x="993907" y="5499314"/>
              <a:ext cx="409346" cy="411685"/>
            </a:xfrm>
            <a:prstGeom prst="rect">
              <a:avLst/>
            </a:prstGeom>
            <a:ln w="12700">
              <a:miter lim="400000"/>
            </a:ln>
          </p:spPr>
        </p:pic>
      </p:grpSp>
    </p:spTree>
    <p:extLst>
      <p:ext uri="{BB962C8B-B14F-4D97-AF65-F5344CB8AC3E}">
        <p14:creationId xmlns:p14="http://schemas.microsoft.com/office/powerpoint/2010/main" val="1647989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276454" y="-73331"/>
            <a:ext cx="6273580" cy="1470025"/>
          </a:xfrm>
        </p:spPr>
        <p:txBody>
          <a:bodyPr>
            <a:normAutofit/>
          </a:bodyPr>
          <a:lstStyle/>
          <a:p>
            <a:pPr algn="l"/>
            <a:r>
              <a:rPr lang="en-US" altLang="en-US" sz="2800" b="1" dirty="0" smtClean="0"/>
              <a:t>Our Observations…</a:t>
            </a:r>
            <a:endParaRPr lang="en-US" altLang="en-US" sz="2800" b="1" dirty="0"/>
          </a:p>
        </p:txBody>
      </p:sp>
      <p:sp>
        <p:nvSpPr>
          <p:cNvPr id="15366" name="TextBox 2"/>
          <p:cNvSpPr txBox="1">
            <a:spLocks noChangeArrowheads="1"/>
          </p:cNvSpPr>
          <p:nvPr/>
        </p:nvSpPr>
        <p:spPr bwMode="auto">
          <a:xfrm>
            <a:off x="276454" y="1018394"/>
            <a:ext cx="837735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Take a moment to look over your group’s list of </a:t>
            </a:r>
            <a:r>
              <a:rPr lang="en-US" altLang="en-US" sz="2800" u="sng" dirty="0" smtClean="0"/>
              <a:t>observations</a:t>
            </a:r>
            <a:r>
              <a:rPr lang="en-US" altLang="en-US" sz="2800" dirty="0" smtClean="0"/>
              <a:t> and any drawings you may have just made. Take a minute to be sure you understand what others in the group have contributed. Ask them questions if you don’t.</a:t>
            </a:r>
          </a:p>
        </p:txBody>
      </p:sp>
      <p:sp>
        <p:nvSpPr>
          <p:cNvPr id="9" name="TextBox 2"/>
          <p:cNvSpPr txBox="1">
            <a:spLocks noChangeArrowheads="1"/>
          </p:cNvSpPr>
          <p:nvPr/>
        </p:nvSpPr>
        <p:spPr bwMode="auto">
          <a:xfrm>
            <a:off x="1794457" y="3790020"/>
            <a:ext cx="73495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rPr>
              <a:t>Make a record of your list in </a:t>
            </a:r>
            <a:r>
              <a:rPr lang="en-US" altLang="en-US" sz="2800" b="1" dirty="0" smtClean="0">
                <a:solidFill>
                  <a:srgbClr val="3F6EB3"/>
                </a:solidFill>
              </a:rPr>
              <a:t>Doodle Box A.</a:t>
            </a:r>
          </a:p>
        </p:txBody>
      </p:sp>
      <p:sp>
        <p:nvSpPr>
          <p:cNvPr id="11" name="TextBox 2"/>
          <p:cNvSpPr txBox="1">
            <a:spLocks noChangeArrowheads="1"/>
          </p:cNvSpPr>
          <p:nvPr/>
        </p:nvSpPr>
        <p:spPr bwMode="auto">
          <a:xfrm>
            <a:off x="1794457" y="4838098"/>
            <a:ext cx="6377298"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i="1" dirty="0" smtClean="0">
                <a:solidFill>
                  <a:srgbClr val="3F6EB3"/>
                </a:solidFill>
              </a:rPr>
              <a:t>If any new questions come up during this task, be sure to add them to your group’s list of questions</a:t>
            </a:r>
            <a:r>
              <a:rPr lang="en-US" altLang="en-US" sz="2800" dirty="0" smtClean="0">
                <a:solidFill>
                  <a:srgbClr val="3F6EB3"/>
                </a:solidFill>
              </a:rPr>
              <a:t>. </a:t>
            </a:r>
            <a:r>
              <a:rPr lang="en-US" altLang="en-US" sz="2800" i="1" dirty="0" smtClean="0">
                <a:solidFill>
                  <a:srgbClr val="3F6EB3"/>
                </a:solidFill>
              </a:rPr>
              <a:t>We’ll be looking at the questions next.</a:t>
            </a:r>
          </a:p>
          <a:p>
            <a:pPr>
              <a:spcBef>
                <a:spcPct val="0"/>
              </a:spcBef>
              <a:buFontTx/>
              <a:buNone/>
            </a:pPr>
            <a:endParaRPr lang="en-US" altLang="en-US" sz="2800" dirty="0">
              <a:solidFill>
                <a:srgbClr val="3F6EB3"/>
              </a:solidFill>
            </a:endParaRPr>
          </a:p>
          <a:p>
            <a:pPr>
              <a:spcBef>
                <a:spcPct val="0"/>
              </a:spcBef>
              <a:buFontTx/>
              <a:buNone/>
            </a:pPr>
            <a:endParaRPr lang="en-US" altLang="en-US" sz="2800" dirty="0">
              <a:solidFill>
                <a:srgbClr val="583F34"/>
              </a:solidFill>
            </a:endParaRPr>
          </a:p>
        </p:txBody>
      </p:sp>
      <p:pic>
        <p:nvPicPr>
          <p:cNvPr id="8" name="pasted-image.pdf"/>
          <p:cNvPicPr>
            <a:picLocks noChangeAspect="1"/>
          </p:cNvPicPr>
          <p:nvPr/>
        </p:nvPicPr>
        <p:blipFill>
          <a:blip r:embed="rId3">
            <a:extLst/>
          </a:blip>
          <a:stretch>
            <a:fillRect/>
          </a:stretch>
        </p:blipFill>
        <p:spPr>
          <a:xfrm>
            <a:off x="797482" y="3646202"/>
            <a:ext cx="706648" cy="710686"/>
          </a:xfrm>
          <a:prstGeom prst="rect">
            <a:avLst/>
          </a:prstGeom>
          <a:ln w="12700">
            <a:miter lim="400000"/>
          </a:ln>
        </p:spPr>
      </p:pic>
    </p:spTree>
    <p:extLst>
      <p:ext uri="{BB962C8B-B14F-4D97-AF65-F5344CB8AC3E}">
        <p14:creationId xmlns:p14="http://schemas.microsoft.com/office/powerpoint/2010/main" val="161883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276454" y="-73331"/>
            <a:ext cx="6273580" cy="1470025"/>
          </a:xfrm>
        </p:spPr>
        <p:txBody>
          <a:bodyPr>
            <a:normAutofit/>
          </a:bodyPr>
          <a:lstStyle/>
          <a:p>
            <a:pPr algn="l"/>
            <a:r>
              <a:rPr lang="en-US" altLang="en-US" sz="2800" b="1" dirty="0" smtClean="0"/>
              <a:t>Our Questions…</a:t>
            </a:r>
            <a:endParaRPr lang="en-US" altLang="en-US" sz="2800" b="1" dirty="0"/>
          </a:p>
        </p:txBody>
      </p:sp>
      <p:sp>
        <p:nvSpPr>
          <p:cNvPr id="9" name="TextBox 2"/>
          <p:cNvSpPr txBox="1">
            <a:spLocks noChangeArrowheads="1"/>
          </p:cNvSpPr>
          <p:nvPr/>
        </p:nvSpPr>
        <p:spPr bwMode="auto">
          <a:xfrm>
            <a:off x="1718257" y="1396694"/>
            <a:ext cx="7349543"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rPr>
              <a:t>Make a record of your group’s list of questions in </a:t>
            </a:r>
            <a:r>
              <a:rPr lang="en-US" altLang="en-US" sz="2800" b="1" dirty="0" smtClean="0">
                <a:solidFill>
                  <a:srgbClr val="3F6EB3"/>
                </a:solidFill>
              </a:rPr>
              <a:t>Doodle Box </a:t>
            </a:r>
            <a:r>
              <a:rPr lang="en-US" altLang="en-US" sz="2800" b="1" dirty="0">
                <a:solidFill>
                  <a:srgbClr val="3F6EB3"/>
                </a:solidFill>
              </a:rPr>
              <a:t>B</a:t>
            </a:r>
            <a:r>
              <a:rPr lang="en-US" altLang="en-US" sz="2800" b="1" dirty="0" smtClean="0">
                <a:solidFill>
                  <a:srgbClr val="3F6EB3"/>
                </a:solidFill>
              </a:rPr>
              <a:t>.</a:t>
            </a:r>
          </a:p>
          <a:p>
            <a:pPr>
              <a:spcBef>
                <a:spcPct val="0"/>
              </a:spcBef>
              <a:buFontTx/>
              <a:buNone/>
            </a:pPr>
            <a:endParaRPr lang="en-US" altLang="en-US" sz="2800" b="1" dirty="0">
              <a:solidFill>
                <a:srgbClr val="3F6EB3"/>
              </a:solidFill>
            </a:endParaRPr>
          </a:p>
          <a:p>
            <a:pPr>
              <a:spcBef>
                <a:spcPct val="0"/>
              </a:spcBef>
              <a:buFontTx/>
              <a:buNone/>
            </a:pPr>
            <a:r>
              <a:rPr lang="en-US" altLang="en-US" sz="2800" dirty="0" smtClean="0">
                <a:solidFill>
                  <a:srgbClr val="3F6EB3"/>
                </a:solidFill>
              </a:rPr>
              <a:t>You don’t need the </a:t>
            </a:r>
            <a:r>
              <a:rPr lang="en-US" altLang="en-US" sz="2800" i="1" dirty="0" smtClean="0">
                <a:solidFill>
                  <a:srgbClr val="3F6EB3"/>
                </a:solidFill>
              </a:rPr>
              <a:t>whole</a:t>
            </a:r>
            <a:r>
              <a:rPr lang="en-US" altLang="en-US" sz="2800" dirty="0" smtClean="0">
                <a:solidFill>
                  <a:srgbClr val="3F6EB3"/>
                </a:solidFill>
              </a:rPr>
              <a:t> list, but try to make sure most of the main questions are recorded and any you feel are particularly important.</a:t>
            </a:r>
          </a:p>
        </p:txBody>
      </p:sp>
      <p:sp>
        <p:nvSpPr>
          <p:cNvPr id="11" name="TextBox 2"/>
          <p:cNvSpPr txBox="1">
            <a:spLocks noChangeArrowheads="1"/>
          </p:cNvSpPr>
          <p:nvPr/>
        </p:nvSpPr>
        <p:spPr bwMode="auto">
          <a:xfrm>
            <a:off x="1074606" y="4942873"/>
            <a:ext cx="7450473"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i="1" dirty="0" smtClean="0">
                <a:solidFill>
                  <a:srgbClr val="3F6EB3"/>
                </a:solidFill>
              </a:rPr>
              <a:t>As you write, think about whether there’s any particular question YOU feel is the most interesting or important to answer.</a:t>
            </a:r>
          </a:p>
          <a:p>
            <a:pPr>
              <a:spcBef>
                <a:spcPct val="0"/>
              </a:spcBef>
              <a:buFontTx/>
              <a:buNone/>
            </a:pPr>
            <a:endParaRPr lang="en-US" altLang="en-US" sz="2800" dirty="0">
              <a:solidFill>
                <a:srgbClr val="3F6EB3"/>
              </a:solidFill>
            </a:endParaRPr>
          </a:p>
          <a:p>
            <a:pPr>
              <a:spcBef>
                <a:spcPct val="0"/>
              </a:spcBef>
              <a:buFontTx/>
              <a:buNone/>
            </a:pPr>
            <a:endParaRPr lang="en-US" altLang="en-US" sz="2800" dirty="0">
              <a:solidFill>
                <a:srgbClr val="583F34"/>
              </a:solidFill>
            </a:endParaRPr>
          </a:p>
        </p:txBody>
      </p:sp>
      <p:pic>
        <p:nvPicPr>
          <p:cNvPr id="8" name="pasted-image.pdf"/>
          <p:cNvPicPr>
            <a:picLocks noChangeAspect="1"/>
          </p:cNvPicPr>
          <p:nvPr/>
        </p:nvPicPr>
        <p:blipFill>
          <a:blip r:embed="rId3">
            <a:extLst/>
          </a:blip>
          <a:stretch>
            <a:fillRect/>
          </a:stretch>
        </p:blipFill>
        <p:spPr>
          <a:xfrm>
            <a:off x="721282" y="1252876"/>
            <a:ext cx="706648" cy="710686"/>
          </a:xfrm>
          <a:prstGeom prst="rect">
            <a:avLst/>
          </a:prstGeom>
          <a:ln w="12700">
            <a:miter lim="400000"/>
          </a:ln>
        </p:spPr>
      </p:pic>
    </p:spTree>
    <p:extLst>
      <p:ext uri="{BB962C8B-B14F-4D97-AF65-F5344CB8AC3E}">
        <p14:creationId xmlns:p14="http://schemas.microsoft.com/office/powerpoint/2010/main" val="242378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ctrTitle"/>
          </p:nvPr>
        </p:nvSpPr>
        <p:spPr>
          <a:xfrm>
            <a:off x="276454" y="-92381"/>
            <a:ext cx="6273580" cy="1470025"/>
          </a:xfrm>
        </p:spPr>
        <p:txBody>
          <a:bodyPr>
            <a:normAutofit/>
          </a:bodyPr>
          <a:lstStyle/>
          <a:p>
            <a:pPr algn="l"/>
            <a:r>
              <a:rPr lang="en-US" altLang="en-US" sz="2800" b="1" dirty="0" smtClean="0"/>
              <a:t>Our Driving Questions…</a:t>
            </a:r>
            <a:endParaRPr lang="en-US" altLang="en-US" sz="2800" b="1" dirty="0"/>
          </a:p>
        </p:txBody>
      </p:sp>
      <p:sp>
        <p:nvSpPr>
          <p:cNvPr id="15366" name="TextBox 2"/>
          <p:cNvSpPr txBox="1">
            <a:spLocks noChangeArrowheads="1"/>
          </p:cNvSpPr>
          <p:nvPr/>
        </p:nvSpPr>
        <p:spPr bwMode="auto">
          <a:xfrm>
            <a:off x="276454" y="1018394"/>
            <a:ext cx="8377352"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t>Now that you’ve got a list, each group member should </a:t>
            </a:r>
            <a:r>
              <a:rPr lang="en-US" altLang="en-US" sz="2800" b="1" dirty="0" smtClean="0"/>
              <a:t>choose </a:t>
            </a:r>
            <a:r>
              <a:rPr lang="en-US" altLang="en-US" sz="2800" b="1" u="sng" dirty="0" smtClean="0"/>
              <a:t>ONE</a:t>
            </a:r>
            <a:r>
              <a:rPr lang="en-US" altLang="en-US" sz="2800" b="1" dirty="0" smtClean="0"/>
              <a:t> question </a:t>
            </a:r>
            <a:r>
              <a:rPr lang="en-US" altLang="en-US" sz="2800" dirty="0" smtClean="0"/>
              <a:t>that you feel it is important for the class to answer about growth and development (or a related topic).</a:t>
            </a:r>
          </a:p>
          <a:p>
            <a:pPr>
              <a:spcBef>
                <a:spcPct val="0"/>
              </a:spcBef>
              <a:buFontTx/>
              <a:buNone/>
            </a:pPr>
            <a:endParaRPr lang="en-US" altLang="en-US" sz="2800" dirty="0">
              <a:solidFill>
                <a:srgbClr val="583F34"/>
              </a:solidFill>
            </a:endParaRPr>
          </a:p>
        </p:txBody>
      </p:sp>
      <p:sp>
        <p:nvSpPr>
          <p:cNvPr id="9" name="TextBox 2"/>
          <p:cNvSpPr txBox="1">
            <a:spLocks noChangeArrowheads="1"/>
          </p:cNvSpPr>
          <p:nvPr/>
        </p:nvSpPr>
        <p:spPr bwMode="auto">
          <a:xfrm>
            <a:off x="1794457" y="3046244"/>
            <a:ext cx="7056029"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rPr>
              <a:t>Circle or highlight </a:t>
            </a:r>
            <a:r>
              <a:rPr lang="en-US" altLang="en-US" sz="2800" u="sng" dirty="0" smtClean="0">
                <a:solidFill>
                  <a:srgbClr val="3F6EB3"/>
                </a:solidFill>
              </a:rPr>
              <a:t>your</a:t>
            </a:r>
            <a:r>
              <a:rPr lang="en-US" altLang="en-US" sz="2800" dirty="0" smtClean="0">
                <a:solidFill>
                  <a:srgbClr val="3F6EB3"/>
                </a:solidFill>
              </a:rPr>
              <a:t> chosen question in Doodle Box B. Then record it on the notecard / post-it in front of you.</a:t>
            </a:r>
          </a:p>
        </p:txBody>
      </p:sp>
      <p:sp>
        <p:nvSpPr>
          <p:cNvPr id="11" name="TextBox 2"/>
          <p:cNvSpPr txBox="1">
            <a:spLocks noChangeArrowheads="1"/>
          </p:cNvSpPr>
          <p:nvPr/>
        </p:nvSpPr>
        <p:spPr bwMode="auto">
          <a:xfrm>
            <a:off x="1794457" y="4431239"/>
            <a:ext cx="746384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rPr>
              <a:t>In a few minutes, we are going to begin the process of sharing our questions by posting them to our </a:t>
            </a:r>
            <a:r>
              <a:rPr lang="en-US" altLang="en-US" sz="2800" i="1" dirty="0" smtClean="0">
                <a:solidFill>
                  <a:srgbClr val="3F6EB3"/>
                </a:solidFill>
              </a:rPr>
              <a:t>Driving Question Board</a:t>
            </a:r>
            <a:r>
              <a:rPr lang="en-US" altLang="en-US" sz="2800" dirty="0" smtClean="0">
                <a:solidFill>
                  <a:srgbClr val="3F6EB3"/>
                </a:solidFill>
              </a:rPr>
              <a:t>.</a:t>
            </a:r>
          </a:p>
          <a:p>
            <a:pPr>
              <a:spcBef>
                <a:spcPct val="0"/>
              </a:spcBef>
              <a:buFontTx/>
              <a:buNone/>
            </a:pPr>
            <a:endParaRPr lang="en-US" altLang="en-US" sz="2800" dirty="0">
              <a:solidFill>
                <a:srgbClr val="3F6EB3"/>
              </a:solidFill>
            </a:endParaRPr>
          </a:p>
          <a:p>
            <a:pPr>
              <a:spcBef>
                <a:spcPct val="0"/>
              </a:spcBef>
              <a:buFontTx/>
              <a:buNone/>
            </a:pPr>
            <a:r>
              <a:rPr lang="en-US" altLang="en-US" sz="2800" i="1" dirty="0" smtClean="0">
                <a:solidFill>
                  <a:srgbClr val="3F6EB3"/>
                </a:solidFill>
                <a:sym typeface="Wingdings" panose="05000000000000000000" pitchFamily="2" charset="2"/>
              </a:rPr>
              <a:t> Elect one speaker from your group.</a:t>
            </a:r>
            <a:endParaRPr lang="en-US" altLang="en-US" sz="2800" i="1" dirty="0" smtClean="0">
              <a:solidFill>
                <a:srgbClr val="3F6EB3"/>
              </a:solidFill>
            </a:endParaRPr>
          </a:p>
          <a:p>
            <a:pPr>
              <a:spcBef>
                <a:spcPct val="0"/>
              </a:spcBef>
              <a:buFontTx/>
              <a:buNone/>
            </a:pPr>
            <a:endParaRPr lang="en-US" altLang="en-US" sz="2800" dirty="0">
              <a:solidFill>
                <a:srgbClr val="583F34"/>
              </a:solidFill>
            </a:endParaRPr>
          </a:p>
        </p:txBody>
      </p:sp>
      <p:pic>
        <p:nvPicPr>
          <p:cNvPr id="7" name="pasted-image.pdf"/>
          <p:cNvPicPr>
            <a:picLocks noChangeAspect="1"/>
          </p:cNvPicPr>
          <p:nvPr/>
        </p:nvPicPr>
        <p:blipFill>
          <a:blip r:embed="rId3">
            <a:extLst/>
          </a:blip>
          <a:stretch>
            <a:fillRect/>
          </a:stretch>
        </p:blipFill>
        <p:spPr>
          <a:xfrm>
            <a:off x="483156" y="4890046"/>
            <a:ext cx="901772" cy="1147765"/>
          </a:xfrm>
          <a:prstGeom prst="rect">
            <a:avLst/>
          </a:prstGeom>
          <a:ln w="12700">
            <a:miter lim="400000"/>
          </a:ln>
        </p:spPr>
      </p:pic>
      <p:pic>
        <p:nvPicPr>
          <p:cNvPr id="10" name="pasted-image.pdf"/>
          <p:cNvPicPr>
            <a:picLocks noChangeAspect="1"/>
          </p:cNvPicPr>
          <p:nvPr/>
        </p:nvPicPr>
        <p:blipFill>
          <a:blip r:embed="rId4">
            <a:extLst/>
          </a:blip>
          <a:stretch>
            <a:fillRect/>
          </a:stretch>
        </p:blipFill>
        <p:spPr>
          <a:xfrm>
            <a:off x="7647997" y="3665252"/>
            <a:ext cx="706648" cy="710686"/>
          </a:xfrm>
          <a:prstGeom prst="rect">
            <a:avLst/>
          </a:prstGeom>
          <a:ln w="12700">
            <a:miter lim="400000"/>
          </a:ln>
        </p:spPr>
      </p:pic>
      <p:pic>
        <p:nvPicPr>
          <p:cNvPr id="12" name="pasted-image.pdf"/>
          <p:cNvPicPr>
            <a:picLocks noChangeAspect="1"/>
          </p:cNvPicPr>
          <p:nvPr/>
        </p:nvPicPr>
        <p:blipFill>
          <a:blip r:embed="rId4">
            <a:extLst/>
          </a:blip>
          <a:stretch>
            <a:fillRect/>
          </a:stretch>
        </p:blipFill>
        <p:spPr>
          <a:xfrm>
            <a:off x="891129" y="3137515"/>
            <a:ext cx="706648" cy="710686"/>
          </a:xfrm>
          <a:prstGeom prst="rect">
            <a:avLst/>
          </a:prstGeom>
          <a:ln w="12700">
            <a:miter lim="400000"/>
          </a:ln>
        </p:spPr>
      </p:pic>
    </p:spTree>
    <p:extLst>
      <p:ext uri="{BB962C8B-B14F-4D97-AF65-F5344CB8AC3E}">
        <p14:creationId xmlns:p14="http://schemas.microsoft.com/office/powerpoint/2010/main" val="1832151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normAutofit/>
          </a:bodyPr>
          <a:lstStyle/>
          <a:p>
            <a:pPr algn="l"/>
            <a:r>
              <a:rPr lang="en-US" altLang="en-US" sz="2800" b="1" dirty="0" smtClean="0"/>
              <a:t>Creating our Driving Question Board</a:t>
            </a:r>
            <a:endParaRPr lang="en-US" altLang="en-US" sz="2800" b="1" dirty="0"/>
          </a:p>
        </p:txBody>
      </p:sp>
      <p:sp>
        <p:nvSpPr>
          <p:cNvPr id="2" name="Content Placeholder 1"/>
          <p:cNvSpPr>
            <a:spLocks noGrp="1"/>
          </p:cNvSpPr>
          <p:nvPr>
            <p:ph idx="1"/>
          </p:nvPr>
        </p:nvSpPr>
        <p:spPr/>
        <p:txBody>
          <a:bodyPr/>
          <a:lstStyle/>
          <a:p>
            <a:r>
              <a:rPr lang="en-US" dirty="0" smtClean="0"/>
              <a:t>We’ll go group-by-group, sharing the questions we came up with.</a:t>
            </a:r>
          </a:p>
          <a:p>
            <a:r>
              <a:rPr lang="en-US" dirty="0" smtClean="0"/>
              <a:t>As we go, I may stop us to think about how we want to organize the questions.</a:t>
            </a:r>
          </a:p>
          <a:p>
            <a:r>
              <a:rPr lang="en-US" dirty="0" smtClean="0"/>
              <a:t>If you have ideas about this during your turn, speak up. The class will help.</a:t>
            </a:r>
          </a:p>
          <a:p>
            <a:endParaRPr lang="en-US" dirty="0"/>
          </a:p>
          <a:p>
            <a:r>
              <a:rPr lang="en-US" dirty="0" smtClean="0"/>
              <a:t>Our goal is to have a well-organized board that contains all of our questions!</a:t>
            </a:r>
            <a:endParaRPr lang="en-US" dirty="0"/>
          </a:p>
        </p:txBody>
      </p:sp>
    </p:spTree>
    <p:extLst>
      <p:ext uri="{BB962C8B-B14F-4D97-AF65-F5344CB8AC3E}">
        <p14:creationId xmlns:p14="http://schemas.microsoft.com/office/powerpoint/2010/main" val="496819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1000"/>
                                        <p:tgtEl>
                                          <p:spTgt spid="2">
                                            <p:txEl>
                                              <p:pRg st="2" end="2"/>
                                            </p:txEl>
                                          </p:spTgt>
                                        </p:tgtEl>
                                      </p:cBhvr>
                                    </p:animEffect>
                                    <p:anim calcmode="lin" valueType="num">
                                      <p:cBhvr>
                                        <p:cTn id="14"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728132" y="274638"/>
            <a:ext cx="7817556" cy="1143000"/>
          </a:xfrm>
        </p:spPr>
        <p:txBody>
          <a:bodyPr>
            <a:normAutofit/>
          </a:bodyPr>
          <a:lstStyle/>
          <a:p>
            <a:r>
              <a:rPr lang="en-US" altLang="en-US" u="sng" dirty="0" smtClean="0"/>
              <a:t>Organizing Our Ideas on the DQB</a:t>
            </a:r>
            <a:endParaRPr lang="en-US" altLang="en-US" u="sng" dirty="0"/>
          </a:p>
        </p:txBody>
      </p:sp>
      <p:sp>
        <p:nvSpPr>
          <p:cNvPr id="17410" name="Content Placeholder 2"/>
          <p:cNvSpPr>
            <a:spLocks noGrp="1"/>
          </p:cNvSpPr>
          <p:nvPr>
            <p:ph idx="1"/>
          </p:nvPr>
        </p:nvSpPr>
        <p:spPr>
          <a:xfrm>
            <a:off x="1241777" y="1331259"/>
            <a:ext cx="7303911" cy="4525963"/>
          </a:xfrm>
        </p:spPr>
        <p:txBody>
          <a:bodyPr/>
          <a:lstStyle/>
          <a:p>
            <a:pPr marL="0" indent="0">
              <a:buNone/>
            </a:pPr>
            <a:r>
              <a:rPr lang="en-US" altLang="en-US" dirty="0" smtClean="0">
                <a:solidFill>
                  <a:srgbClr val="3F6EB3"/>
                </a:solidFill>
              </a:rPr>
              <a:t>Is there a way we can organize our questions into just a few categories and ask only a few questions that cover most of our ideas? </a:t>
            </a:r>
          </a:p>
          <a:p>
            <a:pPr marL="0" indent="0">
              <a:buNone/>
            </a:pPr>
            <a:endParaRPr lang="en-US" altLang="en-US" dirty="0">
              <a:solidFill>
                <a:srgbClr val="3F6EB3"/>
              </a:solidFill>
            </a:endParaRPr>
          </a:p>
          <a:p>
            <a:pPr marL="0" indent="0">
              <a:buNone/>
            </a:pPr>
            <a:r>
              <a:rPr lang="en-US" altLang="en-US" dirty="0" smtClean="0">
                <a:solidFill>
                  <a:srgbClr val="3F6EB3"/>
                </a:solidFill>
              </a:rPr>
              <a:t>Does our Driving Question Board title need to change?</a:t>
            </a:r>
            <a:endParaRPr lang="en-US" altLang="en-US" sz="2800" dirty="0" smtClean="0">
              <a:solidFill>
                <a:srgbClr val="3F6EB3"/>
              </a:solidFill>
            </a:endParaRPr>
          </a:p>
          <a:p>
            <a:pPr marL="0" indent="0">
              <a:buNone/>
            </a:pPr>
            <a:endParaRPr lang="en-US" altLang="en-US" dirty="0">
              <a:solidFill>
                <a:srgbClr val="3F6EB3"/>
              </a:solidFill>
            </a:endParaRPr>
          </a:p>
        </p:txBody>
      </p:sp>
    </p:spTree>
    <p:extLst>
      <p:ext uri="{BB962C8B-B14F-4D97-AF65-F5344CB8AC3E}">
        <p14:creationId xmlns:p14="http://schemas.microsoft.com/office/powerpoint/2010/main" val="14999534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Organizing Our Ideas</a:t>
            </a:r>
            <a:endParaRPr lang="en-US" altLang="en-US" dirty="0"/>
          </a:p>
        </p:txBody>
      </p:sp>
      <p:sp>
        <p:nvSpPr>
          <p:cNvPr id="2" name="Content Placeholder 1"/>
          <p:cNvSpPr>
            <a:spLocks noGrp="1"/>
          </p:cNvSpPr>
          <p:nvPr>
            <p:ph idx="1"/>
          </p:nvPr>
        </p:nvSpPr>
        <p:spPr/>
        <p:txBody>
          <a:bodyPr/>
          <a:lstStyle/>
          <a:p>
            <a:pPr marL="0" indent="0">
              <a:buNone/>
            </a:pPr>
            <a:r>
              <a:rPr lang="en-US" dirty="0" smtClean="0">
                <a:solidFill>
                  <a:srgbClr val="00B0F0"/>
                </a:solidFill>
              </a:rPr>
              <a:t>[summarize some of the main ideas on the DQB here if you like, but try to keep a posted version in the classroom]</a:t>
            </a:r>
            <a:endParaRPr lang="en-US" dirty="0">
              <a:solidFill>
                <a:srgbClr val="00B0F0"/>
              </a:solidFill>
            </a:endParaRPr>
          </a:p>
        </p:txBody>
      </p:sp>
      <p:sp>
        <p:nvSpPr>
          <p:cNvPr id="6" name="TextBox 2"/>
          <p:cNvSpPr txBox="1">
            <a:spLocks noChangeArrowheads="1"/>
          </p:cNvSpPr>
          <p:nvPr/>
        </p:nvSpPr>
        <p:spPr bwMode="auto">
          <a:xfrm>
            <a:off x="2959157" y="5577392"/>
            <a:ext cx="55149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ＭＳ Ｐゴシック" charset="-128"/>
              </a:defRPr>
            </a:lvl1pPr>
            <a:lvl2pPr marL="742950" indent="-285750">
              <a:spcBef>
                <a:spcPct val="20000"/>
              </a:spcBef>
              <a:buChar char="–"/>
              <a:defRPr sz="2800">
                <a:solidFill>
                  <a:schemeClr val="tx1"/>
                </a:solidFill>
                <a:latin typeface="Arial" charset="0"/>
                <a:ea typeface="ＭＳ Ｐゴシック" charset="-128"/>
              </a:defRPr>
            </a:lvl2pPr>
            <a:lvl3pPr marL="1143000" indent="-228600">
              <a:spcBef>
                <a:spcPct val="20000"/>
              </a:spcBef>
              <a:buChar char="•"/>
              <a:defRPr sz="2400">
                <a:solidFill>
                  <a:schemeClr val="tx1"/>
                </a:solidFill>
                <a:latin typeface="Arial" charset="0"/>
                <a:ea typeface="ＭＳ Ｐゴシック" charset="-128"/>
              </a:defRPr>
            </a:lvl3pPr>
            <a:lvl4pPr marL="1600200" indent="-228600">
              <a:spcBef>
                <a:spcPct val="20000"/>
              </a:spcBef>
              <a:buChar char="–"/>
              <a:defRPr sz="2000">
                <a:solidFill>
                  <a:schemeClr val="tx1"/>
                </a:solidFill>
                <a:latin typeface="Arial" charset="0"/>
                <a:ea typeface="ＭＳ Ｐゴシック" charset="-128"/>
              </a:defRPr>
            </a:lvl4pPr>
            <a:lvl5pPr marL="2057400" indent="-228600">
              <a:spcBef>
                <a:spcPct val="20000"/>
              </a:spcBef>
              <a:buChar char="»"/>
              <a:defRPr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sz="2000">
                <a:solidFill>
                  <a:schemeClr val="tx1"/>
                </a:solidFill>
                <a:latin typeface="Arial" charset="0"/>
                <a:ea typeface="ＭＳ Ｐゴシック" charset="-128"/>
              </a:defRPr>
            </a:lvl9pPr>
          </a:lstStyle>
          <a:p>
            <a:pPr>
              <a:spcBef>
                <a:spcPct val="0"/>
              </a:spcBef>
              <a:buFontTx/>
              <a:buNone/>
            </a:pPr>
            <a:r>
              <a:rPr lang="en-US" altLang="en-US" sz="2800" dirty="0" smtClean="0">
                <a:solidFill>
                  <a:srgbClr val="3F6EB3"/>
                </a:solidFill>
              </a:rPr>
              <a:t>Record our big class Driving Questions in </a:t>
            </a:r>
            <a:r>
              <a:rPr lang="en-US" altLang="en-US" sz="2800" b="1" dirty="0" smtClean="0">
                <a:solidFill>
                  <a:srgbClr val="3F6EB3"/>
                </a:solidFill>
              </a:rPr>
              <a:t>Doodle C</a:t>
            </a:r>
            <a:r>
              <a:rPr lang="en-US" altLang="en-US" sz="2800" dirty="0" smtClean="0">
                <a:solidFill>
                  <a:srgbClr val="3F6EB3"/>
                </a:solidFill>
              </a:rPr>
              <a:t>.</a:t>
            </a:r>
            <a:endParaRPr lang="en-US" altLang="en-US" sz="2800" dirty="0">
              <a:solidFill>
                <a:srgbClr val="3F6EB3"/>
              </a:solidFill>
            </a:endParaRPr>
          </a:p>
        </p:txBody>
      </p:sp>
      <p:pic>
        <p:nvPicPr>
          <p:cNvPr id="7" name="pasted-image.pdf"/>
          <p:cNvPicPr>
            <a:picLocks noChangeAspect="1"/>
          </p:cNvPicPr>
          <p:nvPr/>
        </p:nvPicPr>
        <p:blipFill>
          <a:blip r:embed="rId3">
            <a:extLst/>
          </a:blip>
          <a:stretch>
            <a:fillRect/>
          </a:stretch>
        </p:blipFill>
        <p:spPr>
          <a:xfrm>
            <a:off x="1952168" y="5577392"/>
            <a:ext cx="794324" cy="798863"/>
          </a:xfrm>
          <a:prstGeom prst="rect">
            <a:avLst/>
          </a:prstGeom>
          <a:ln w="12700">
            <a:miter lim="400000"/>
          </a:ln>
        </p:spPr>
      </p:pic>
    </p:spTree>
    <p:extLst>
      <p:ext uri="{BB962C8B-B14F-4D97-AF65-F5344CB8AC3E}">
        <p14:creationId xmlns:p14="http://schemas.microsoft.com/office/powerpoint/2010/main" val="366199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68E46-49B5-4CEB-A2B3-8355C690AD5B}"/>
              </a:ext>
            </a:extLst>
          </p:cNvPr>
          <p:cNvSpPr>
            <a:spLocks noGrp="1"/>
          </p:cNvSpPr>
          <p:nvPr>
            <p:ph type="title"/>
          </p:nvPr>
        </p:nvSpPr>
        <p:spPr/>
        <p:txBody>
          <a:bodyPr>
            <a:noAutofit/>
          </a:bodyPr>
          <a:lstStyle/>
          <a:p>
            <a:r>
              <a:rPr lang="en-US" dirty="0"/>
              <a:t>LS02 Teacher Resource: What did we figure out?</a:t>
            </a:r>
          </a:p>
        </p:txBody>
      </p:sp>
      <p:sp>
        <p:nvSpPr>
          <p:cNvPr id="3" name="Text Placeholder 2">
            <a:extLst>
              <a:ext uri="{FF2B5EF4-FFF2-40B4-BE49-F238E27FC236}">
                <a16:creationId xmlns:a16="http://schemas.microsoft.com/office/drawing/2014/main" id="{3EAF42F2-799C-4642-A689-2146DA1821E7}"/>
              </a:ext>
            </a:extLst>
          </p:cNvPr>
          <p:cNvSpPr>
            <a:spLocks noGrp="1"/>
          </p:cNvSpPr>
          <p:nvPr>
            <p:ph type="body" sz="quarter" idx="11"/>
          </p:nvPr>
        </p:nvSpPr>
        <p:spPr/>
        <p:txBody>
          <a:bodyPr>
            <a:normAutofit/>
          </a:bodyPr>
          <a:lstStyle/>
          <a:p>
            <a:r>
              <a:rPr lang="en-US" b="1" dirty="0">
                <a:cs typeface="Arial" panose="020B0604020202020204" pitchFamily="34" charset="0"/>
              </a:rPr>
              <a:t>LS02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p:txBody>
      </p:sp>
      <p:sp>
        <p:nvSpPr>
          <p:cNvPr id="4" name="Text Placeholder 3">
            <a:extLst>
              <a:ext uri="{FF2B5EF4-FFF2-40B4-BE49-F238E27FC236}">
                <a16:creationId xmlns:a16="http://schemas.microsoft.com/office/drawing/2014/main" id="{8555F913-6EE0-4D9B-B3E2-99AEDF9B76AE}"/>
              </a:ext>
            </a:extLst>
          </p:cNvPr>
          <p:cNvSpPr>
            <a:spLocks noGrp="1"/>
          </p:cNvSpPr>
          <p:nvPr>
            <p:ph type="body" sz="quarter" idx="10"/>
          </p:nvPr>
        </p:nvSpPr>
        <p:spPr/>
        <p:txBody>
          <a:bodyPr/>
          <a:lstStyle/>
          <a:p>
            <a:r>
              <a:rPr lang="en-US" b="1" dirty="0" smtClean="0">
                <a:cs typeface="Arial" panose="020B0604020202020204" pitchFamily="34" charset="0"/>
              </a:rPr>
              <a:t>What did we figure out?</a:t>
            </a:r>
          </a:p>
          <a:p>
            <a:r>
              <a:rPr lang="en-US" dirty="0" smtClean="0"/>
              <a:t>We have </a:t>
            </a:r>
            <a:r>
              <a:rPr lang="en-US" dirty="0"/>
              <a:t>generated a number of questions about growth, development, and regeneration of a multi-celled organism and have a few driving questions that summarize our DQB. We are now ready to begin to address questions about growth.</a:t>
            </a:r>
            <a:endParaRPr lang="en-US" i="1" dirty="0">
              <a:cs typeface="Arial" panose="020B0604020202020204" pitchFamily="34" charset="0"/>
            </a:endParaRPr>
          </a:p>
          <a:p>
            <a:endParaRPr lang="en-US" i="1" dirty="0">
              <a:cs typeface="Arial" panose="020B0604020202020204" pitchFamily="34" charset="0"/>
            </a:endParaRPr>
          </a:p>
          <a:p>
            <a:endParaRPr lang="en-US" dirty="0"/>
          </a:p>
        </p:txBody>
      </p:sp>
    </p:spTree>
    <p:extLst>
      <p:ext uri="{BB962C8B-B14F-4D97-AF65-F5344CB8AC3E}">
        <p14:creationId xmlns:p14="http://schemas.microsoft.com/office/powerpoint/2010/main" val="1258513629"/>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FA827-725A-41AD-8DF5-B16B4AA52E85}"/>
              </a:ext>
            </a:extLst>
          </p:cNvPr>
          <p:cNvSpPr>
            <a:spLocks noGrp="1"/>
          </p:cNvSpPr>
          <p:nvPr>
            <p:ph type="title"/>
          </p:nvPr>
        </p:nvSpPr>
        <p:spPr>
          <a:xfrm>
            <a:off x="87703" y="70484"/>
            <a:ext cx="8932876" cy="469627"/>
          </a:xfrm>
        </p:spPr>
        <p:txBody>
          <a:bodyPr>
            <a:noAutofit/>
          </a:bodyPr>
          <a:lstStyle/>
          <a:p>
            <a:r>
              <a:rPr lang="en-US" dirty="0"/>
              <a:t>LS03 Teacher Resource: Learning Segment Overview</a:t>
            </a:r>
          </a:p>
        </p:txBody>
      </p:sp>
      <p:sp>
        <p:nvSpPr>
          <p:cNvPr id="3" name="Text Placeholder 2">
            <a:extLst>
              <a:ext uri="{FF2B5EF4-FFF2-40B4-BE49-F238E27FC236}">
                <a16:creationId xmlns:a16="http://schemas.microsoft.com/office/drawing/2014/main" id="{A82DAED2-F349-426A-A592-C37B475FCF07}"/>
              </a:ext>
            </a:extLst>
          </p:cNvPr>
          <p:cNvSpPr>
            <a:spLocks noGrp="1"/>
          </p:cNvSpPr>
          <p:nvPr>
            <p:ph type="body" sz="quarter" idx="10"/>
          </p:nvPr>
        </p:nvSpPr>
        <p:spPr>
          <a:xfrm>
            <a:off x="2742012" y="978849"/>
            <a:ext cx="6078538" cy="1454752"/>
          </a:xfrm>
        </p:spPr>
        <p:txBody>
          <a:bodyPr/>
          <a:lstStyle/>
          <a:p>
            <a:r>
              <a:rPr lang="en-US" b="1" dirty="0" smtClean="0">
                <a:cs typeface="Arial" panose="020B0604020202020204" pitchFamily="34" charset="0"/>
              </a:rPr>
              <a:t>Q→M:</a:t>
            </a:r>
            <a:r>
              <a:rPr lang="en-US" dirty="0" smtClean="0">
                <a:cs typeface="Arial" panose="020B0604020202020204" pitchFamily="34" charset="0"/>
              </a:rPr>
              <a:t>  </a:t>
            </a:r>
            <a:r>
              <a:rPr lang="en-US" dirty="0"/>
              <a:t>We </a:t>
            </a:r>
            <a:r>
              <a:rPr lang="en-US" dirty="0" smtClean="0"/>
              <a:t>begin to address our driving question(s) by looking at models for growth, problematizing ideas about both unicellular growth and multicellular growth.</a:t>
            </a:r>
            <a:endParaRPr lang="en-US" dirty="0"/>
          </a:p>
        </p:txBody>
      </p:sp>
      <p:sp>
        <p:nvSpPr>
          <p:cNvPr id="4" name="Text Placeholder 3">
            <a:extLst>
              <a:ext uri="{FF2B5EF4-FFF2-40B4-BE49-F238E27FC236}">
                <a16:creationId xmlns:a16="http://schemas.microsoft.com/office/drawing/2014/main" id="{74360BD8-BDF5-47DE-8166-D956F2CA221F}"/>
              </a:ext>
            </a:extLst>
          </p:cNvPr>
          <p:cNvSpPr>
            <a:spLocks noGrp="1"/>
          </p:cNvSpPr>
          <p:nvPr>
            <p:ph type="body" sz="quarter" idx="11"/>
          </p:nvPr>
        </p:nvSpPr>
        <p:spPr>
          <a:xfrm>
            <a:off x="669756" y="2554131"/>
            <a:ext cx="1758651" cy="469627"/>
          </a:xfrm>
        </p:spPr>
        <p:txBody>
          <a:bodyPr/>
          <a:lstStyle/>
          <a:p>
            <a:r>
              <a:rPr lang="en-US" dirty="0"/>
              <a:t>Time: </a:t>
            </a:r>
            <a:r>
              <a:rPr lang="en-US" dirty="0" smtClean="0"/>
              <a:t>15-35 </a:t>
            </a:r>
            <a:r>
              <a:rPr lang="en-US" dirty="0"/>
              <a:t>min</a:t>
            </a:r>
          </a:p>
        </p:txBody>
      </p:sp>
      <p:sp>
        <p:nvSpPr>
          <p:cNvPr id="5" name="Text Placeholder 4">
            <a:extLst>
              <a:ext uri="{FF2B5EF4-FFF2-40B4-BE49-F238E27FC236}">
                <a16:creationId xmlns:a16="http://schemas.microsoft.com/office/drawing/2014/main" id="{2E642E56-6EB3-4D68-885A-9342BC19D045}"/>
              </a:ext>
            </a:extLst>
          </p:cNvPr>
          <p:cNvSpPr>
            <a:spLocks noGrp="1"/>
          </p:cNvSpPr>
          <p:nvPr>
            <p:ph type="body" sz="quarter" idx="12"/>
          </p:nvPr>
        </p:nvSpPr>
        <p:spPr>
          <a:xfrm>
            <a:off x="410399" y="3327663"/>
            <a:ext cx="8352001" cy="2328862"/>
          </a:xfrm>
        </p:spPr>
        <p:txBody>
          <a:bodyPr/>
          <a:lstStyle/>
          <a:p>
            <a:pPr marL="0" indent="0">
              <a:buNone/>
            </a:pPr>
            <a:r>
              <a:rPr lang="en-US" i="1" u="sng" dirty="0">
                <a:cs typeface="Arial" panose="020B0604020202020204" pitchFamily="34" charset="0"/>
              </a:rPr>
              <a:t>Resources you will need:</a:t>
            </a:r>
          </a:p>
          <a:p>
            <a:pPr marL="0" indent="0" defTabSz="410751" hangingPunct="0">
              <a:buNone/>
            </a:pPr>
            <a:r>
              <a:rPr lang="en-US" dirty="0" smtClean="0">
                <a:ea typeface="Arial" charset="0"/>
                <a:cs typeface="Arial" panose="020B0604020202020204" pitchFamily="34" charset="0"/>
              </a:rPr>
              <a:t>P</a:t>
            </a:r>
            <a:r>
              <a:rPr lang="en-US" dirty="0" smtClean="0">
                <a:ea typeface="Arial" charset="0"/>
                <a:cs typeface="Arial" panose="020B0604020202020204" pitchFamily="34" charset="0"/>
                <a:sym typeface="Helvetica Light"/>
              </a:rPr>
              <a:t>owerPoint; GD </a:t>
            </a:r>
            <a:r>
              <a:rPr lang="en-US" dirty="0" smtClean="0">
                <a:ea typeface="Arial" charset="0"/>
                <a:cs typeface="Arial" panose="020B0604020202020204" pitchFamily="34" charset="0"/>
              </a:rPr>
              <a:t>Doodle Sheet; GD Student Model Tracker (or your own model tracker)</a:t>
            </a:r>
            <a:endParaRPr lang="en-US" dirty="0">
              <a:ea typeface="Arial" charset="0"/>
              <a:cs typeface="Arial" panose="020B0604020202020204" pitchFamily="34" charset="0"/>
            </a:endParaRPr>
          </a:p>
          <a:p>
            <a:pPr marL="0" indent="0">
              <a:buNone/>
            </a:pPr>
            <a:endParaRPr lang="en-US" dirty="0" smtClean="0">
              <a:cs typeface="Arial" panose="020B0604020202020204" pitchFamily="34" charset="0"/>
            </a:endParaRPr>
          </a:p>
          <a:p>
            <a:pPr marL="0" indent="0">
              <a:buNone/>
            </a:pPr>
            <a:endParaRPr lang="en-US" dirty="0">
              <a:cs typeface="Arial" panose="020B0604020202020204" pitchFamily="34" charset="0"/>
            </a:endParaRPr>
          </a:p>
          <a:p>
            <a:pPr marL="0" indent="0">
              <a:buNone/>
            </a:pPr>
            <a:r>
              <a:rPr lang="en-US" i="1" u="sng" dirty="0">
                <a:cs typeface="Arial" panose="020B0604020202020204" pitchFamily="34" charset="0"/>
              </a:rPr>
              <a:t>Websites of interest:</a:t>
            </a:r>
          </a:p>
          <a:p>
            <a:pPr marL="0" indent="0">
              <a:buNone/>
            </a:pPr>
            <a:endParaRPr lang="en-US" i="1" u="sng" dirty="0">
              <a:cs typeface="Arial" panose="020B0604020202020204" pitchFamily="34" charset="0"/>
            </a:endParaRPr>
          </a:p>
          <a:p>
            <a:pPr marL="0" indent="0">
              <a:buNone/>
            </a:pPr>
            <a:r>
              <a:rPr lang="en-US" i="1" u="sng" dirty="0">
                <a:cs typeface="Arial" panose="020B0604020202020204" pitchFamily="34" charset="0"/>
              </a:rPr>
              <a:t>MBER Essentials:</a:t>
            </a:r>
          </a:p>
          <a:p>
            <a:pPr marL="0" indent="0">
              <a:buNone/>
            </a:pPr>
            <a:endParaRPr lang="en-US" dirty="0"/>
          </a:p>
        </p:txBody>
      </p:sp>
    </p:spTree>
    <p:extLst>
      <p:ext uri="{BB962C8B-B14F-4D97-AF65-F5344CB8AC3E}">
        <p14:creationId xmlns:p14="http://schemas.microsoft.com/office/powerpoint/2010/main" val="405127448"/>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p:cNvSpPr>
          <p:nvPr>
            <p:ph type="title"/>
          </p:nvPr>
        </p:nvSpPr>
        <p:spPr>
          <a:prstGeom prst="rect">
            <a:avLst/>
          </a:prstGeom>
        </p:spPr>
        <p:txBody>
          <a:bodyPr>
            <a:noAutofit/>
          </a:bodyPr>
          <a:lstStyle/>
          <a:p>
            <a:r>
              <a:rPr lang="en-US" dirty="0" smtClean="0"/>
              <a:t>Symbols We Use</a:t>
            </a:r>
            <a:endParaRPr dirty="0"/>
          </a:p>
        </p:txBody>
      </p:sp>
      <p:pic>
        <p:nvPicPr>
          <p:cNvPr id="159" name="pasted-image.pdf"/>
          <p:cNvPicPr>
            <a:picLocks noChangeAspect="1"/>
          </p:cNvPicPr>
          <p:nvPr/>
        </p:nvPicPr>
        <p:blipFill>
          <a:blip r:embed="rId3">
            <a:extLst/>
          </a:blip>
          <a:stretch>
            <a:fillRect/>
          </a:stretch>
        </p:blipFill>
        <p:spPr>
          <a:xfrm>
            <a:off x="230565" y="6418481"/>
            <a:ext cx="937618" cy="330399"/>
          </a:xfrm>
          <a:prstGeom prst="rect">
            <a:avLst/>
          </a:prstGeom>
          <a:ln w="12700">
            <a:miter lim="400000"/>
          </a:ln>
        </p:spPr>
      </p:pic>
      <p:sp>
        <p:nvSpPr>
          <p:cNvPr id="160" name="Shape 160"/>
          <p:cNvSpPr/>
          <p:nvPr/>
        </p:nvSpPr>
        <p:spPr>
          <a:xfrm>
            <a:off x="299701" y="1114166"/>
            <a:ext cx="8544599" cy="1058748"/>
          </a:xfrm>
          <a:prstGeom prst="rect">
            <a:avLst/>
          </a:prstGeom>
          <a:ln w="12700">
            <a:miter lim="400000"/>
          </a:ln>
          <a:extLst>
            <a:ext uri="{C572A759-6A51-4108-AA02-DFA0A04FC94B}">
              <ma14:wrappingTextBoxFlag xmlns="" xmlns:ma14="http://schemas.microsoft.com/office/mac/drawingml/2011/main" val="1"/>
            </a:ext>
          </a:extLst>
        </p:spPr>
        <p:txBody>
          <a:bodyPr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dirty="0">
                <a:solidFill>
                  <a:schemeClr val="tx1"/>
                </a:solidFill>
              </a:rPr>
              <a:t>We use these symbols</a:t>
            </a:r>
            <a:r>
              <a:rPr lang="en-US" dirty="0">
                <a:solidFill>
                  <a:schemeClr val="tx1"/>
                </a:solidFill>
              </a:rPr>
              <a:t> on student slides</a:t>
            </a:r>
            <a:r>
              <a:rPr dirty="0">
                <a:solidFill>
                  <a:schemeClr val="tx1"/>
                </a:solidFill>
              </a:rPr>
              <a:t> to communicate to </a:t>
            </a:r>
            <a:r>
              <a:rPr lang="en-US" dirty="0">
                <a:solidFill>
                  <a:schemeClr val="tx1"/>
                </a:solidFill>
              </a:rPr>
              <a:t>them</a:t>
            </a:r>
            <a:r>
              <a:rPr dirty="0">
                <a:solidFill>
                  <a:schemeClr val="tx1"/>
                </a:solidFill>
              </a:rPr>
              <a:t> the following actions:</a:t>
            </a:r>
          </a:p>
        </p:txBody>
      </p:sp>
      <p:pic>
        <p:nvPicPr>
          <p:cNvPr id="161" name="pasted-image.pdf"/>
          <p:cNvPicPr>
            <a:picLocks noChangeAspect="1"/>
          </p:cNvPicPr>
          <p:nvPr/>
        </p:nvPicPr>
        <p:blipFill>
          <a:blip r:embed="rId4">
            <a:extLst/>
          </a:blip>
          <a:stretch>
            <a:fillRect/>
          </a:stretch>
        </p:blipFill>
        <p:spPr>
          <a:xfrm>
            <a:off x="6693356" y="2845921"/>
            <a:ext cx="901899" cy="901899"/>
          </a:xfrm>
          <a:prstGeom prst="rect">
            <a:avLst/>
          </a:prstGeom>
          <a:ln w="12700">
            <a:miter lim="400000"/>
          </a:ln>
        </p:spPr>
      </p:pic>
      <p:sp>
        <p:nvSpPr>
          <p:cNvPr id="162" name="Shape 162"/>
          <p:cNvSpPr/>
          <p:nvPr/>
        </p:nvSpPr>
        <p:spPr>
          <a:xfrm>
            <a:off x="6091936" y="4004771"/>
            <a:ext cx="2114962" cy="800536"/>
          </a:xfrm>
          <a:prstGeom prst="rect">
            <a:avLst/>
          </a:prstGeom>
          <a:ln w="12700">
            <a:miter lim="400000"/>
          </a:ln>
          <a:extLst>
            <a:ext uri="{C572A759-6A51-4108-AA02-DFA0A04FC94B}">
              <ma14:wrappingTextBoxFlag xmlns="" xmlns:ma14="http://schemas.microsoft.com/office/mac/drawingml/2011/main" val="1"/>
            </a:ext>
          </a:extLst>
        </p:spPr>
        <p:txBody>
          <a:bodyPr wrap="square" lIns="35717" tIns="35717" rIns="35717" bIns="35717" anchor="ctr">
            <a:spAutoFit/>
          </a:bodyPr>
          <a:lstStyle>
            <a:lvl1pPr>
              <a:lnSpc>
                <a:spcPct val="120000"/>
              </a:lnSpc>
              <a:defRPr sz="2800">
                <a:solidFill>
                  <a:srgbClr val="583F34"/>
                </a:solidFill>
                <a:latin typeface="Arial"/>
                <a:ea typeface="Arial"/>
                <a:cs typeface="Arial"/>
                <a:sym typeface="Arial"/>
              </a:defRPr>
            </a:lvl1pPr>
          </a:lstStyle>
          <a:p>
            <a:pPr algn="ctr"/>
            <a:r>
              <a:rPr sz="2000" dirty="0"/>
              <a:t>Work in research groups </a:t>
            </a:r>
          </a:p>
        </p:txBody>
      </p:sp>
      <p:sp>
        <p:nvSpPr>
          <p:cNvPr id="163" name="Shape 163"/>
          <p:cNvSpPr/>
          <p:nvPr/>
        </p:nvSpPr>
        <p:spPr>
          <a:xfrm>
            <a:off x="6095285" y="2726255"/>
            <a:ext cx="2098041" cy="2131220"/>
          </a:xfrm>
          <a:prstGeom prst="rect">
            <a:avLst/>
          </a:prstGeom>
          <a:ln>
            <a:solidFill>
              <a:srgbClr val="583F34"/>
            </a:solidFill>
          </a:ln>
        </p:spPr>
        <p:txBody>
          <a:bodyPr lIns="35717" tIns="35717" rIns="35717" bIns="35717" anchor="ctr"/>
          <a:lstStyle/>
          <a:p>
            <a:endParaRPr/>
          </a:p>
        </p:txBody>
      </p:sp>
      <p:sp>
        <p:nvSpPr>
          <p:cNvPr id="164" name="Shape 164"/>
          <p:cNvSpPr/>
          <p:nvPr/>
        </p:nvSpPr>
        <p:spPr>
          <a:xfrm>
            <a:off x="1059789" y="4188423"/>
            <a:ext cx="700509" cy="431204"/>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a:t>Think</a:t>
            </a:r>
          </a:p>
        </p:txBody>
      </p:sp>
      <p:sp>
        <p:nvSpPr>
          <p:cNvPr id="165" name="Shape 165"/>
          <p:cNvSpPr/>
          <p:nvPr/>
        </p:nvSpPr>
        <p:spPr>
          <a:xfrm>
            <a:off x="586872" y="2726255"/>
            <a:ext cx="1637607" cy="2131220"/>
          </a:xfrm>
          <a:prstGeom prst="rect">
            <a:avLst/>
          </a:prstGeom>
          <a:ln>
            <a:solidFill>
              <a:srgbClr val="583F34"/>
            </a:solidFill>
          </a:ln>
        </p:spPr>
        <p:txBody>
          <a:bodyPr lIns="35717" tIns="35717" rIns="35717" bIns="35717" anchor="ctr"/>
          <a:lstStyle/>
          <a:p>
            <a:endParaRPr/>
          </a:p>
        </p:txBody>
      </p:sp>
      <p:sp>
        <p:nvSpPr>
          <p:cNvPr id="166" name="Shape 166"/>
          <p:cNvSpPr/>
          <p:nvPr/>
        </p:nvSpPr>
        <p:spPr>
          <a:xfrm>
            <a:off x="4389648" y="4188423"/>
            <a:ext cx="1350276" cy="431204"/>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Write down</a:t>
            </a:r>
          </a:p>
        </p:txBody>
      </p:sp>
      <p:sp>
        <p:nvSpPr>
          <p:cNvPr id="167" name="Shape 167"/>
          <p:cNvSpPr/>
          <p:nvPr/>
        </p:nvSpPr>
        <p:spPr>
          <a:xfrm>
            <a:off x="4296052" y="2726255"/>
            <a:ext cx="1513565" cy="2131220"/>
          </a:xfrm>
          <a:prstGeom prst="rect">
            <a:avLst/>
          </a:prstGeom>
          <a:ln>
            <a:solidFill>
              <a:srgbClr val="583F34"/>
            </a:solidFill>
          </a:ln>
        </p:spPr>
        <p:txBody>
          <a:bodyPr lIns="35717" tIns="35717" rIns="35717" bIns="35717" anchor="ctr"/>
          <a:lstStyle/>
          <a:p>
            <a:endParaRPr/>
          </a:p>
        </p:txBody>
      </p:sp>
      <p:sp>
        <p:nvSpPr>
          <p:cNvPr id="168" name="Shape 168"/>
          <p:cNvSpPr/>
          <p:nvPr/>
        </p:nvSpPr>
        <p:spPr>
          <a:xfrm>
            <a:off x="2855472" y="4188423"/>
            <a:ext cx="756539" cy="431204"/>
          </a:xfrm>
          <a:prstGeom prst="rect">
            <a:avLst/>
          </a:prstGeom>
          <a:ln w="12700">
            <a:miter lim="400000"/>
          </a:ln>
          <a:extLst>
            <a:ext uri="{C572A759-6A51-4108-AA02-DFA0A04FC94B}">
              <ma14:wrappingTextBoxFlag xmlns="" xmlns:ma14="http://schemas.microsoft.com/office/mac/drawingml/2011/main" val="1"/>
            </a:ext>
          </a:extLst>
        </p:spPr>
        <p:txBody>
          <a:bodyPr wrap="none" lIns="35717" tIns="35717" rIns="35717" bIns="35717" anchor="ctr">
            <a:spAutoFit/>
          </a:bodyPr>
          <a:lstStyle>
            <a:lvl1pPr algn="l">
              <a:lnSpc>
                <a:spcPct val="120000"/>
              </a:lnSpc>
              <a:defRPr sz="2800">
                <a:solidFill>
                  <a:srgbClr val="583F34"/>
                </a:solidFill>
                <a:latin typeface="Arial"/>
                <a:ea typeface="Arial"/>
                <a:cs typeface="Arial"/>
                <a:sym typeface="Arial"/>
              </a:defRPr>
            </a:lvl1pPr>
          </a:lstStyle>
          <a:p>
            <a:r>
              <a:rPr sz="2000" dirty="0"/>
              <a:t>Share</a:t>
            </a:r>
          </a:p>
        </p:txBody>
      </p:sp>
      <p:sp>
        <p:nvSpPr>
          <p:cNvPr id="169" name="Shape 169"/>
          <p:cNvSpPr/>
          <p:nvPr/>
        </p:nvSpPr>
        <p:spPr>
          <a:xfrm>
            <a:off x="2526422" y="2726255"/>
            <a:ext cx="1405665" cy="2131220"/>
          </a:xfrm>
          <a:prstGeom prst="rect">
            <a:avLst/>
          </a:prstGeom>
          <a:ln>
            <a:solidFill>
              <a:srgbClr val="583F34"/>
            </a:solidFill>
          </a:ln>
        </p:spPr>
        <p:txBody>
          <a:bodyPr lIns="35717" tIns="35717" rIns="35717" bIns="35717" anchor="ctr"/>
          <a:lstStyle/>
          <a:p>
            <a:endParaRPr/>
          </a:p>
        </p:txBody>
      </p:sp>
      <p:pic>
        <p:nvPicPr>
          <p:cNvPr id="22" name="pasted-image.pdf"/>
          <p:cNvPicPr>
            <a:picLocks noChangeAspect="1"/>
          </p:cNvPicPr>
          <p:nvPr/>
        </p:nvPicPr>
        <p:blipFill>
          <a:blip r:embed="rId5">
            <a:extLst/>
          </a:blip>
          <a:stretch>
            <a:fillRect/>
          </a:stretch>
        </p:blipFill>
        <p:spPr>
          <a:xfrm>
            <a:off x="2717667" y="2921865"/>
            <a:ext cx="901772" cy="1147765"/>
          </a:xfrm>
          <a:prstGeom prst="rect">
            <a:avLst/>
          </a:prstGeom>
          <a:ln w="12700">
            <a:miter lim="400000"/>
          </a:ln>
        </p:spPr>
      </p:pic>
      <p:pic>
        <p:nvPicPr>
          <p:cNvPr id="23" name="pasted-image.pdf"/>
          <p:cNvPicPr>
            <a:picLocks noChangeAspect="1"/>
          </p:cNvPicPr>
          <p:nvPr/>
        </p:nvPicPr>
        <p:blipFill>
          <a:blip r:embed="rId6">
            <a:extLst/>
          </a:blip>
          <a:stretch>
            <a:fillRect/>
          </a:stretch>
        </p:blipFill>
        <p:spPr>
          <a:xfrm>
            <a:off x="4591632" y="2893268"/>
            <a:ext cx="1065375" cy="1071463"/>
          </a:xfrm>
          <a:prstGeom prst="rect">
            <a:avLst/>
          </a:prstGeom>
          <a:ln w="12700">
            <a:miter lim="400000"/>
          </a:ln>
        </p:spPr>
      </p:pic>
      <p:pic>
        <p:nvPicPr>
          <p:cNvPr id="24" name="pasted-image.pdf"/>
          <p:cNvPicPr>
            <a:picLocks noChangeAspect="1"/>
          </p:cNvPicPr>
          <p:nvPr/>
        </p:nvPicPr>
        <p:blipFill>
          <a:blip r:embed="rId7">
            <a:extLst/>
          </a:blip>
          <a:stretch>
            <a:fillRect/>
          </a:stretch>
        </p:blipFill>
        <p:spPr>
          <a:xfrm flipH="1">
            <a:off x="783181" y="2915922"/>
            <a:ext cx="1243889" cy="1260043"/>
          </a:xfrm>
          <a:prstGeom prst="rect">
            <a:avLst/>
          </a:prstGeom>
          <a:ln w="12700">
            <a:miter lim="400000"/>
          </a:ln>
        </p:spPr>
      </p:pic>
    </p:spTree>
    <p:extLst>
      <p:ext uri="{BB962C8B-B14F-4D97-AF65-F5344CB8AC3E}">
        <p14:creationId xmlns:p14="http://schemas.microsoft.com/office/powerpoint/2010/main" val="3963917040"/>
      </p:ext>
    </p:extLst>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LS03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1200"/>
              </a:spcAft>
            </a:pPr>
            <a:r>
              <a:rPr lang="en-US" sz="1800" u="sng" dirty="0" smtClean="0"/>
              <a:t>Growth </a:t>
            </a:r>
            <a:endParaRPr lang="en-US" sz="1800" u="sng" dirty="0"/>
          </a:p>
          <a:p>
            <a:r>
              <a:rPr lang="en-US" sz="1800" dirty="0"/>
              <a:t>In it’s most basic form, growth is an increase in size (though in multicellular organisms there’s an accompanying increase in complexity). We know that growth occurs largely through the process of cell division. (With our observations of vertebrate development, however, we also saw that cell divisions did NOT increase the size of the organism-why?) We discuss whether ALL cells of a multicellular organism come about by mitosis. Students usually know that this is the case (except for gametes, of course).  We begin to track our Model for Growth and Development by </a:t>
            </a:r>
            <a:r>
              <a:rPr lang="en-US" sz="1800" dirty="0" smtClean="0"/>
              <a:t>adding </a:t>
            </a:r>
            <a:r>
              <a:rPr lang="en-US" sz="1800" dirty="0"/>
              <a:t>cell division/mitosis. Growth occurs when cells divide by mitosis. </a:t>
            </a:r>
            <a:endParaRPr lang="en-US" sz="1800" dirty="0" smtClean="0"/>
          </a:p>
          <a:p>
            <a:r>
              <a:rPr lang="en-US" sz="1800" dirty="0" smtClean="0"/>
              <a:t>Many </a:t>
            </a:r>
            <a:r>
              <a:rPr lang="en-US" sz="1800" dirty="0"/>
              <a:t>teachers find it helpful to review the actual steps of mitosis at this point</a:t>
            </a:r>
            <a:r>
              <a:rPr lang="en-US" sz="1800" dirty="0" smtClean="0"/>
              <a:t>. We do not include them here, though we understand that for some students, </a:t>
            </a:r>
            <a:r>
              <a:rPr lang="en-US" sz="1800" dirty="0"/>
              <a:t>the visual representation for the “stages” of cell division help to reinforce the key outcome: two identical cells that are the same as the parent. </a:t>
            </a:r>
            <a:r>
              <a:rPr lang="en-US" sz="1800" dirty="0" smtClean="0"/>
              <a:t>Implicit </a:t>
            </a:r>
            <a:r>
              <a:rPr lang="en-US" sz="1800" dirty="0"/>
              <a:t>in any discussion of the process is the recognition that all of the instructions of the DNA must also be passed along</a:t>
            </a:r>
            <a:r>
              <a:rPr lang="en-US" sz="1800" dirty="0" smtClean="0"/>
              <a:t>.</a:t>
            </a:r>
          </a:p>
          <a:p>
            <a:r>
              <a:rPr lang="en-US" sz="1800" dirty="0" smtClean="0"/>
              <a:t>The other main idea to explore alongside cell division is the idea that there is a limit on cell size. We provide a series of slides that showcase some very large cells. Whether you choose to and how you choose to engage students with ideas around surface area to volume ratio being a key factor in setting the upper boundary of cell size is up to you. It is not part of the NGSS standards but is still a conversation many teachers are committed to, often surrounding a favorite activity.</a:t>
            </a:r>
            <a:endParaRPr lang="en-US" sz="1800" dirty="0"/>
          </a:p>
        </p:txBody>
      </p:sp>
    </p:spTree>
    <p:extLst>
      <p:ext uri="{BB962C8B-B14F-4D97-AF65-F5344CB8AC3E}">
        <p14:creationId xmlns:p14="http://schemas.microsoft.com/office/powerpoint/2010/main" val="671200941"/>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LS03 Tracking the Model</a:t>
            </a:r>
            <a:endParaRPr lang="en-US" dirty="0"/>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a:xfrm>
            <a:off x="363415" y="724620"/>
            <a:ext cx="8457135" cy="1429182"/>
          </a:xfrm>
        </p:spPr>
        <p:txBody>
          <a:bodyPr>
            <a:normAutofit lnSpcReduction="10000"/>
          </a:bodyPr>
          <a:lstStyle/>
          <a:p>
            <a:pPr>
              <a:lnSpc>
                <a:spcPct val="110000"/>
              </a:lnSpc>
              <a:spcBef>
                <a:spcPts val="0"/>
              </a:spcBef>
              <a:spcAft>
                <a:spcPts val="1200"/>
              </a:spcAft>
            </a:pPr>
            <a:r>
              <a:rPr lang="en-US" sz="1800" u="sng" dirty="0" smtClean="0"/>
              <a:t>Tracking the Model</a:t>
            </a:r>
          </a:p>
          <a:p>
            <a:pPr>
              <a:lnSpc>
                <a:spcPct val="110000"/>
              </a:lnSpc>
              <a:spcBef>
                <a:spcPts val="0"/>
              </a:spcBef>
              <a:spcAft>
                <a:spcPts val="1200"/>
              </a:spcAft>
            </a:pPr>
            <a:r>
              <a:rPr lang="en-US" sz="1800" dirty="0" smtClean="0"/>
              <a:t>You’ve likely developed more than one way to have students track models as you build them in class. In this unit we’ve prepared a “student model tracker” as an option for you and your students. It includes “terms” and model ideas. We’ll suggest how this tracker might change segment by segment, though we encourage you to help students track the model in whatever way makes sense in your classroom at this point in the year.</a:t>
            </a:r>
            <a:endParaRPr lang="en-US" sz="1800" dirty="0"/>
          </a:p>
        </p:txBody>
      </p:sp>
      <p:sp>
        <p:nvSpPr>
          <p:cNvPr id="4" name="Content Placeholder 3"/>
          <p:cNvSpPr txBox="1">
            <a:spLocks/>
          </p:cNvSpPr>
          <p:nvPr/>
        </p:nvSpPr>
        <p:spPr>
          <a:xfrm>
            <a:off x="280792" y="3073138"/>
            <a:ext cx="4055538" cy="2771481"/>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solidFill>
                  <a:srgbClr val="376092"/>
                </a:solidFill>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DNA</a:t>
            </a:r>
            <a:endParaRPr lang="en-US" altLang="en-US" sz="2000" b="1" dirty="0">
              <a:solidFill>
                <a:srgbClr val="376092"/>
              </a:solidFill>
              <a:latin typeface="Arial" panose="020B0604020202020204" pitchFamily="34" charset="0"/>
              <a:cs typeface="Arial" panose="020B0604020202020204" pitchFamily="34" charset="0"/>
            </a:endParaRPr>
          </a:p>
        </p:txBody>
      </p:sp>
      <p:cxnSp>
        <p:nvCxnSpPr>
          <p:cNvPr id="5" name="Straight Connector 4"/>
          <p:cNvCxnSpPr>
            <a:cxnSpLocks noChangeShapeType="1"/>
          </p:cNvCxnSpPr>
          <p:nvPr/>
        </p:nvCxnSpPr>
        <p:spPr bwMode="auto">
          <a:xfrm flipV="1">
            <a:off x="282804" y="2889044"/>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3073138"/>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so far: [by the end of this LS]</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spcAft>
                <a:spcPts val="1200"/>
              </a:spcAft>
              <a:buFont typeface="Arial"/>
              <a:buNone/>
            </a:pPr>
            <a:r>
              <a:rPr lang="en-US" altLang="en-US" sz="2000" b="1" dirty="0" smtClean="0">
                <a:solidFill>
                  <a:srgbClr val="376092"/>
                </a:solidFill>
                <a:latin typeface="Arial" charset="0"/>
                <a:ea typeface="Arial" charset="0"/>
                <a:cs typeface="Arial" charset="0"/>
              </a:rPr>
              <a:t>Growth mostly occurs because of cell division.</a:t>
            </a:r>
          </a:p>
          <a:p>
            <a:pPr marL="0" indent="0">
              <a:spcBef>
                <a:spcPts val="0"/>
              </a:spcBef>
              <a:spcAft>
                <a:spcPts val="1200"/>
              </a:spcAft>
              <a:buFont typeface="Arial"/>
              <a:buNone/>
            </a:pPr>
            <a:r>
              <a:rPr lang="en-US" altLang="en-US" sz="2000" b="1" dirty="0" smtClean="0">
                <a:solidFill>
                  <a:srgbClr val="376092"/>
                </a:solidFill>
                <a:latin typeface="Arial" charset="0"/>
                <a:ea typeface="Arial" charset="0"/>
                <a:cs typeface="Arial" charset="0"/>
              </a:rPr>
              <a:t>(Individual cells may grow as well, but there are limits to how big they can grow.)</a:t>
            </a:r>
          </a:p>
          <a:p>
            <a:pPr marL="0" indent="0">
              <a:spcBef>
                <a:spcPts val="0"/>
              </a:spcBef>
              <a:spcAft>
                <a:spcPts val="1200"/>
              </a:spcAft>
              <a:buFont typeface="Arial"/>
              <a:buNone/>
            </a:pPr>
            <a:r>
              <a:rPr lang="en-US" altLang="en-US" sz="2000" b="1" dirty="0" smtClean="0">
                <a:solidFill>
                  <a:srgbClr val="376092"/>
                </a:solidFill>
                <a:latin typeface="Arial" panose="020B0604020202020204" pitchFamily="34" charset="0"/>
                <a:ea typeface="Arial" charset="0"/>
                <a:cs typeface="Arial" panose="020B0604020202020204" pitchFamily="34" charset="0"/>
              </a:rPr>
              <a:t>When a cell</a:t>
            </a:r>
            <a:r>
              <a:rPr lang="en-US" altLang="en-US" sz="2000" b="1" u="sng" dirty="0" smtClean="0">
                <a:solidFill>
                  <a:srgbClr val="376092"/>
                </a:solidFill>
                <a:latin typeface="Arial" panose="020B0604020202020204" pitchFamily="34" charset="0"/>
                <a:ea typeface="Arial" charset="0"/>
                <a:cs typeface="Arial" panose="020B0604020202020204" pitchFamily="34" charset="0"/>
              </a:rPr>
              <a:t> </a:t>
            </a:r>
            <a:r>
              <a:rPr lang="en-US" altLang="en-US" sz="2000" b="1" dirty="0" smtClean="0">
                <a:solidFill>
                  <a:srgbClr val="376092"/>
                </a:solidFill>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a:t>
            </a:r>
          </a:p>
          <a:p>
            <a:pPr marL="0" indent="0">
              <a:lnSpc>
                <a:spcPct val="80000"/>
              </a:lnSpc>
              <a:buFont typeface="Arial"/>
              <a:buNone/>
            </a:pPr>
            <a:endParaRPr lang="en-US" altLang="en-US" sz="2600" b="1" dirty="0">
              <a:solidFill>
                <a:srgbClr val="583F34"/>
              </a:solidFill>
              <a:latin typeface="Arial" charset="0"/>
              <a:ea typeface="Arial" charset="0"/>
              <a:cs typeface="Arial" charset="0"/>
            </a:endParaRPr>
          </a:p>
        </p:txBody>
      </p:sp>
      <p:cxnSp>
        <p:nvCxnSpPr>
          <p:cNvPr id="9" name="Straight Connector 8"/>
          <p:cNvCxnSpPr/>
          <p:nvPr/>
        </p:nvCxnSpPr>
        <p:spPr>
          <a:xfrm>
            <a:off x="1932495" y="2889044"/>
            <a:ext cx="0" cy="3624878"/>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74238753"/>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199" y="6312"/>
            <a:ext cx="8229600" cy="1143000"/>
          </a:xfrm>
        </p:spPr>
        <p:txBody>
          <a:bodyPr>
            <a:normAutofit/>
          </a:bodyPr>
          <a:lstStyle/>
          <a:p>
            <a:r>
              <a:rPr lang="en-US" altLang="en-US" dirty="0" smtClean="0"/>
              <a:t>Focus on </a:t>
            </a:r>
            <a:r>
              <a:rPr lang="en-US" altLang="en-US" u="sng" dirty="0" smtClean="0"/>
              <a:t>Growth</a:t>
            </a:r>
            <a:endParaRPr lang="en-US" altLang="en-US" u="sng" dirty="0"/>
          </a:p>
        </p:txBody>
      </p:sp>
      <p:sp>
        <p:nvSpPr>
          <p:cNvPr id="17410" name="Content Placeholder 2"/>
          <p:cNvSpPr>
            <a:spLocks noGrp="1"/>
          </p:cNvSpPr>
          <p:nvPr>
            <p:ph idx="1"/>
          </p:nvPr>
        </p:nvSpPr>
        <p:spPr>
          <a:xfrm>
            <a:off x="1288972" y="1149312"/>
            <a:ext cx="6683453" cy="4525963"/>
          </a:xfrm>
        </p:spPr>
        <p:txBody>
          <a:bodyPr/>
          <a:lstStyle/>
          <a:p>
            <a:pPr marL="0" indent="0">
              <a:buNone/>
            </a:pPr>
            <a:r>
              <a:rPr lang="en-US" altLang="en-US" dirty="0" smtClean="0"/>
              <a:t>We’re going to start by building our understanding at the beginning…</a:t>
            </a:r>
            <a:endParaRPr lang="en-US" altLang="en-US" dirty="0"/>
          </a:p>
          <a:p>
            <a:pPr marL="0" indent="0">
              <a:buNone/>
            </a:pPr>
            <a:r>
              <a:rPr lang="en-US" altLang="en-US" dirty="0" smtClean="0">
                <a:solidFill>
                  <a:srgbClr val="3F6EB3"/>
                </a:solidFill>
              </a:rPr>
              <a:t>How do organisms “get bigger”?</a:t>
            </a:r>
          </a:p>
          <a:p>
            <a:pPr marL="0" indent="0">
              <a:buNone/>
            </a:pPr>
            <a:endParaRPr lang="en-US" altLang="en-US" dirty="0">
              <a:solidFill>
                <a:srgbClr val="583F34"/>
              </a:solidFill>
            </a:endParaRPr>
          </a:p>
          <a:p>
            <a:pPr marL="0" indent="0">
              <a:buNone/>
            </a:pPr>
            <a:r>
              <a:rPr lang="en-US" altLang="en-US" dirty="0" smtClean="0">
                <a:solidFill>
                  <a:srgbClr val="3F6EB3"/>
                </a:solidFill>
              </a:rPr>
              <a:t>Write your initial model ideas in </a:t>
            </a:r>
            <a:r>
              <a:rPr lang="en-US" altLang="en-US" b="1" dirty="0" smtClean="0">
                <a:solidFill>
                  <a:srgbClr val="3F6EB3"/>
                </a:solidFill>
              </a:rPr>
              <a:t>Doodle Box D. </a:t>
            </a:r>
          </a:p>
          <a:p>
            <a:pPr marL="0" indent="0">
              <a:buNone/>
            </a:pPr>
            <a:endParaRPr lang="en-US" altLang="en-US" b="1" dirty="0" smtClean="0">
              <a:solidFill>
                <a:srgbClr val="3F6EB3"/>
              </a:solidFill>
            </a:endParaRPr>
          </a:p>
          <a:p>
            <a:pPr marL="0" indent="0">
              <a:buNone/>
            </a:pPr>
            <a:r>
              <a:rPr lang="en-US" altLang="en-US" sz="2800" i="1" dirty="0" smtClean="0">
                <a:solidFill>
                  <a:srgbClr val="3F6EB3"/>
                </a:solidFill>
                <a:sym typeface="Wingdings" panose="05000000000000000000" pitchFamily="2" charset="2"/>
              </a:rPr>
              <a:t></a:t>
            </a:r>
            <a:r>
              <a:rPr lang="en-US" altLang="en-US" sz="2800" i="1" dirty="0">
                <a:solidFill>
                  <a:srgbClr val="3F6EB3"/>
                </a:solidFill>
                <a:sym typeface="Wingdings" panose="05000000000000000000" pitchFamily="2" charset="2"/>
              </a:rPr>
              <a:t> </a:t>
            </a:r>
            <a:r>
              <a:rPr lang="en-US" altLang="en-US" sz="2800" i="1" dirty="0" smtClean="0">
                <a:solidFill>
                  <a:srgbClr val="3F6EB3"/>
                </a:solidFill>
              </a:rPr>
              <a:t>Remember, you can draw upon any ideas you may have recorded on your observation sheets during the labs. </a:t>
            </a:r>
            <a:r>
              <a:rPr lang="en-US" altLang="en-US" sz="2800" i="1" dirty="0" smtClean="0">
                <a:solidFill>
                  <a:srgbClr val="3F6EB3"/>
                </a:solidFill>
                <a:sym typeface="Wingdings" panose="05000000000000000000" pitchFamily="2" charset="2"/>
              </a:rPr>
              <a:t></a:t>
            </a:r>
            <a:endParaRPr lang="en-US" altLang="en-US" i="1" dirty="0">
              <a:solidFill>
                <a:srgbClr val="3F6EB3"/>
              </a:solidFill>
            </a:endParaRPr>
          </a:p>
          <a:p>
            <a:pPr marL="0" indent="0">
              <a:buNone/>
            </a:pPr>
            <a:endParaRPr lang="en-US" altLang="en-US" dirty="0">
              <a:solidFill>
                <a:srgbClr val="3F6EB3"/>
              </a:solidFill>
            </a:endParaRPr>
          </a:p>
        </p:txBody>
      </p:sp>
      <p:pic>
        <p:nvPicPr>
          <p:cNvPr id="4" name="pasted-image.pdf"/>
          <p:cNvPicPr>
            <a:picLocks noChangeAspect="1"/>
          </p:cNvPicPr>
          <p:nvPr/>
        </p:nvPicPr>
        <p:blipFill>
          <a:blip r:embed="rId3">
            <a:extLst/>
          </a:blip>
          <a:stretch>
            <a:fillRect/>
          </a:stretch>
        </p:blipFill>
        <p:spPr>
          <a:xfrm>
            <a:off x="235614" y="3588320"/>
            <a:ext cx="794324" cy="798863"/>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flipH="1">
            <a:off x="141522" y="1804539"/>
            <a:ext cx="888416" cy="899954"/>
          </a:xfrm>
          <a:prstGeom prst="rect">
            <a:avLst/>
          </a:prstGeom>
          <a:ln w="12700">
            <a:miter lim="400000"/>
          </a:ln>
        </p:spPr>
      </p:pic>
    </p:spTree>
    <p:extLst>
      <p:ext uri="{BB962C8B-B14F-4D97-AF65-F5344CB8AC3E}">
        <p14:creationId xmlns:p14="http://schemas.microsoft.com/office/powerpoint/2010/main" val="211049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39007"/>
          <a:stretch/>
        </p:blipFill>
        <p:spPr>
          <a:xfrm>
            <a:off x="2783929" y="2121660"/>
            <a:ext cx="2287692" cy="2908182"/>
          </a:xfrm>
          <a:prstGeom prst="rect">
            <a:avLst/>
          </a:prstGeom>
        </p:spPr>
      </p:pic>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Let’s think about our bodies…</a:t>
            </a:r>
            <a:endParaRPr lang="en-US" altLang="en-US" sz="4800" dirty="0">
              <a:latin typeface="Arial" panose="020B0604020202020204" pitchFamily="34" charset="0"/>
              <a:cs typeface="Arial" panose="020B0604020202020204" pitchFamily="34" charset="0"/>
            </a:endParaRPr>
          </a:p>
        </p:txBody>
      </p:sp>
      <p:sp>
        <p:nvSpPr>
          <p:cNvPr id="2" name="TextBox 1"/>
          <p:cNvSpPr txBox="1"/>
          <p:nvPr/>
        </p:nvSpPr>
        <p:spPr>
          <a:xfrm>
            <a:off x="631174" y="1212781"/>
            <a:ext cx="7815549" cy="461665"/>
          </a:xfrm>
          <a:prstGeom prst="rect">
            <a:avLst/>
          </a:prstGeom>
          <a:noFill/>
        </p:spPr>
        <p:txBody>
          <a:bodyPr wrap="square" rtlCol="0">
            <a:spAutoFit/>
          </a:bodyPr>
          <a:lstStyle/>
          <a:p>
            <a:r>
              <a:rPr lang="en-US" sz="2400" dirty="0" smtClean="0"/>
              <a:t>An adult human is made up of approximately 37 trillion cells!</a:t>
            </a:r>
            <a:endParaRPr lang="en-US" sz="2400" dirty="0"/>
          </a:p>
        </p:txBody>
      </p:sp>
      <p:graphicFrame>
        <p:nvGraphicFramePr>
          <p:cNvPr id="3" name="Table 2"/>
          <p:cNvGraphicFramePr>
            <a:graphicFrameLocks noGrp="1"/>
          </p:cNvGraphicFramePr>
          <p:nvPr>
            <p:extLst>
              <p:ext uri="{D42A27DB-BD31-4B8C-83A1-F6EECF244321}">
                <p14:modId xmlns:p14="http://schemas.microsoft.com/office/powerpoint/2010/main" val="2561147386"/>
              </p:ext>
            </p:extLst>
          </p:nvPr>
        </p:nvGraphicFramePr>
        <p:xfrm>
          <a:off x="631174" y="1868784"/>
          <a:ext cx="2032000" cy="296672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tblGrid>
              <a:tr h="370840">
                <a:tc>
                  <a:txBody>
                    <a:bodyPr/>
                    <a:lstStyle/>
                    <a:p>
                      <a:r>
                        <a:rPr lang="en-US" dirty="0" smtClean="0"/>
                        <a:t>Cell Types</a:t>
                      </a:r>
                      <a:endParaRPr lang="en-US" dirty="0"/>
                    </a:p>
                  </a:txBody>
                  <a:tcPr/>
                </a:tc>
                <a:extLst>
                  <a:ext uri="{0D108BD9-81ED-4DB2-BD59-A6C34878D82A}">
                    <a16:rowId xmlns:a16="http://schemas.microsoft.com/office/drawing/2014/main" val="10000"/>
                  </a:ext>
                </a:extLst>
              </a:tr>
              <a:tr h="370840">
                <a:tc>
                  <a:txBody>
                    <a:bodyPr/>
                    <a:lstStyle/>
                    <a:p>
                      <a:r>
                        <a:rPr lang="en-US" dirty="0" smtClean="0"/>
                        <a:t>Sperm</a:t>
                      </a:r>
                      <a:endParaRPr lang="en-US" dirty="0"/>
                    </a:p>
                  </a:txBody>
                  <a:tcPr/>
                </a:tc>
                <a:extLst>
                  <a:ext uri="{0D108BD9-81ED-4DB2-BD59-A6C34878D82A}">
                    <a16:rowId xmlns:a16="http://schemas.microsoft.com/office/drawing/2014/main" val="10001"/>
                  </a:ext>
                </a:extLst>
              </a:tr>
              <a:tr h="370840">
                <a:tc>
                  <a:txBody>
                    <a:bodyPr/>
                    <a:lstStyle/>
                    <a:p>
                      <a:r>
                        <a:rPr lang="en-US" dirty="0" smtClean="0"/>
                        <a:t>Red Blood Cell</a:t>
                      </a:r>
                      <a:endParaRPr lang="en-US" dirty="0"/>
                    </a:p>
                  </a:txBody>
                  <a:tcPr/>
                </a:tc>
                <a:extLst>
                  <a:ext uri="{0D108BD9-81ED-4DB2-BD59-A6C34878D82A}">
                    <a16:rowId xmlns:a16="http://schemas.microsoft.com/office/drawing/2014/main" val="10002"/>
                  </a:ext>
                </a:extLst>
              </a:tr>
              <a:tr h="370840">
                <a:tc>
                  <a:txBody>
                    <a:bodyPr/>
                    <a:lstStyle/>
                    <a:p>
                      <a:r>
                        <a:rPr lang="en-US" dirty="0" smtClean="0"/>
                        <a:t>Beta Cell (Pancreas)</a:t>
                      </a:r>
                      <a:endParaRPr lang="en-US" dirty="0"/>
                    </a:p>
                  </a:txBody>
                  <a:tcPr/>
                </a:tc>
                <a:extLst>
                  <a:ext uri="{0D108BD9-81ED-4DB2-BD59-A6C34878D82A}">
                    <a16:rowId xmlns:a16="http://schemas.microsoft.com/office/drawing/2014/main" val="10003"/>
                  </a:ext>
                </a:extLst>
              </a:tr>
              <a:tr h="370840">
                <a:tc>
                  <a:txBody>
                    <a:bodyPr/>
                    <a:lstStyle/>
                    <a:p>
                      <a:r>
                        <a:rPr lang="en-US" dirty="0" smtClean="0"/>
                        <a:t>Hair Cell</a:t>
                      </a:r>
                      <a:r>
                        <a:rPr lang="en-US" baseline="0" dirty="0" smtClean="0"/>
                        <a:t> (Skin)</a:t>
                      </a:r>
                      <a:endParaRPr lang="en-US" dirty="0"/>
                    </a:p>
                  </a:txBody>
                  <a:tcPr/>
                </a:tc>
                <a:extLst>
                  <a:ext uri="{0D108BD9-81ED-4DB2-BD59-A6C34878D82A}">
                    <a16:rowId xmlns:a16="http://schemas.microsoft.com/office/drawing/2014/main" val="10004"/>
                  </a:ext>
                </a:extLst>
              </a:tr>
              <a:tr h="370840">
                <a:tc>
                  <a:txBody>
                    <a:bodyPr/>
                    <a:lstStyle/>
                    <a:p>
                      <a:r>
                        <a:rPr lang="en-US" dirty="0" smtClean="0"/>
                        <a:t>Heart</a:t>
                      </a:r>
                      <a:r>
                        <a:rPr lang="en-US" baseline="0" dirty="0" smtClean="0"/>
                        <a:t> Muscle Cell</a:t>
                      </a:r>
                      <a:endParaRPr lang="en-US" dirty="0"/>
                    </a:p>
                  </a:txBody>
                  <a:tcPr/>
                </a:tc>
                <a:extLst>
                  <a:ext uri="{0D108BD9-81ED-4DB2-BD59-A6C34878D82A}">
                    <a16:rowId xmlns:a16="http://schemas.microsoft.com/office/drawing/2014/main" val="10005"/>
                  </a:ext>
                </a:extLst>
              </a:tr>
              <a:tr h="370840">
                <a:tc>
                  <a:txBody>
                    <a:bodyPr/>
                    <a:lstStyle/>
                    <a:p>
                      <a:r>
                        <a:rPr lang="en-US" dirty="0" smtClean="0"/>
                        <a:t>Fat Cell</a:t>
                      </a:r>
                      <a:endParaRPr lang="en-US" dirty="0"/>
                    </a:p>
                  </a:txBody>
                  <a:tcPr/>
                </a:tc>
                <a:extLst>
                  <a:ext uri="{0D108BD9-81ED-4DB2-BD59-A6C34878D82A}">
                    <a16:rowId xmlns:a16="http://schemas.microsoft.com/office/drawing/2014/main" val="10006"/>
                  </a:ext>
                </a:extLst>
              </a:tr>
              <a:tr h="370840">
                <a:tc>
                  <a:txBody>
                    <a:bodyPr/>
                    <a:lstStyle/>
                    <a:p>
                      <a:r>
                        <a:rPr lang="en-US" dirty="0" smtClean="0"/>
                        <a:t>Oocyte (Egg)</a:t>
                      </a:r>
                      <a:endParaRPr lang="en-US" dirty="0"/>
                    </a:p>
                  </a:txBody>
                  <a:tcPr/>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44912" t="30859" r="28527" b="32909"/>
          <a:stretch/>
        </p:blipFill>
        <p:spPr>
          <a:xfrm>
            <a:off x="7005052" y="2121660"/>
            <a:ext cx="1555424" cy="1948372"/>
          </a:xfrm>
          <a:prstGeom prst="rect">
            <a:avLst/>
          </a:prstGeom>
        </p:spPr>
      </p:pic>
      <p:pic>
        <p:nvPicPr>
          <p:cNvPr id="4" name="Picture 3"/>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7359313" y="4619968"/>
            <a:ext cx="455508" cy="373517"/>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44346" t="40279" r="6289" b="5900"/>
          <a:stretch/>
        </p:blipFill>
        <p:spPr>
          <a:xfrm>
            <a:off x="5071621" y="2121660"/>
            <a:ext cx="1933431" cy="2553392"/>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90937" y="4552779"/>
            <a:ext cx="3689956" cy="2005553"/>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02947" y="5029842"/>
            <a:ext cx="3255390" cy="1627695"/>
          </a:xfrm>
          <a:prstGeom prst="rect">
            <a:avLst/>
          </a:prstGeom>
        </p:spPr>
      </p:pic>
      <p:pic>
        <p:nvPicPr>
          <p:cNvPr id="14" name="Picture 13"/>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rot="17394733">
            <a:off x="7972823" y="4510032"/>
            <a:ext cx="455508" cy="373517"/>
          </a:xfrm>
          <a:prstGeom prst="rect">
            <a:avLst/>
          </a:prstGeom>
        </p:spPr>
      </p:pic>
      <p:pic>
        <p:nvPicPr>
          <p:cNvPr id="15" name="Picture 14"/>
          <p:cNvPicPr>
            <a:picLocks noChangeAspect="1"/>
          </p:cNvPicPr>
          <p:nvPr/>
        </p:nvPicPr>
        <p:blipFill>
          <a:blip r:embed="rId5"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rot="15313922">
            <a:off x="8380791" y="4401932"/>
            <a:ext cx="455508" cy="373517"/>
          </a:xfrm>
          <a:prstGeom prst="rect">
            <a:avLst/>
          </a:prstGeom>
        </p:spPr>
      </p:pic>
    </p:spTree>
    <p:extLst>
      <p:ext uri="{BB962C8B-B14F-4D97-AF65-F5344CB8AC3E}">
        <p14:creationId xmlns:p14="http://schemas.microsoft.com/office/powerpoint/2010/main" val="24347089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Growth</a:t>
            </a:r>
            <a:endParaRPr lang="en-US" altLang="en-US" sz="4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041620" y="1238480"/>
            <a:ext cx="7876137" cy="1598988"/>
          </a:xfrm>
        </p:spPr>
        <p:txBody>
          <a:bodyPr/>
          <a:lstStyle/>
          <a:p>
            <a:pPr marL="0" indent="0">
              <a:spcBef>
                <a:spcPts val="0"/>
              </a:spcBef>
              <a:spcAft>
                <a:spcPts val="600"/>
              </a:spcAft>
              <a:buNone/>
            </a:pPr>
            <a:r>
              <a:rPr lang="en-US" altLang="en-US" dirty="0" smtClean="0">
                <a:latin typeface="Arial" panose="020B0604020202020204" pitchFamily="34" charset="0"/>
                <a:cs typeface="Arial" panose="020B0604020202020204" pitchFamily="34" charset="0"/>
              </a:rPr>
              <a:t>So, in thinking about </a:t>
            </a:r>
            <a:r>
              <a:rPr lang="en-US" altLang="en-US" dirty="0">
                <a:latin typeface="Arial" panose="020B0604020202020204" pitchFamily="34" charset="0"/>
                <a:cs typeface="Arial" panose="020B0604020202020204" pitchFamily="34" charset="0"/>
              </a:rPr>
              <a:t>how </a:t>
            </a:r>
            <a:r>
              <a:rPr lang="en-US" altLang="en-US" u="sng" dirty="0" smtClean="0">
                <a:latin typeface="Arial" panose="020B0604020202020204" pitchFamily="34" charset="0"/>
                <a:cs typeface="Arial" panose="020B0604020202020204" pitchFamily="34" charset="0"/>
              </a:rPr>
              <a:t>we</a:t>
            </a:r>
            <a:r>
              <a:rPr lang="en-US" altLang="en-US" dirty="0" smtClean="0">
                <a:latin typeface="Arial" panose="020B0604020202020204" pitchFamily="34" charset="0"/>
                <a:cs typeface="Arial" panose="020B0604020202020204" pitchFamily="34" charset="0"/>
              </a:rPr>
              <a:t> grow,</a:t>
            </a:r>
          </a:p>
          <a:p>
            <a:pPr marL="0" indent="0">
              <a:spcBef>
                <a:spcPts val="0"/>
              </a:spcBef>
              <a:spcAft>
                <a:spcPts val="600"/>
              </a:spcAft>
              <a:buNone/>
            </a:pPr>
            <a:r>
              <a:rPr lang="en-US" altLang="en-US" dirty="0">
                <a:latin typeface="Arial" panose="020B0604020202020204" pitchFamily="34" charset="0"/>
                <a:cs typeface="Arial" panose="020B0604020202020204" pitchFamily="34" charset="0"/>
              </a:rPr>
              <a:t>w</a:t>
            </a:r>
            <a:r>
              <a:rPr lang="en-US" altLang="en-US" dirty="0" smtClean="0">
                <a:latin typeface="Arial" panose="020B0604020202020204" pitchFamily="34" charset="0"/>
                <a:cs typeface="Arial" panose="020B0604020202020204" pitchFamily="34" charset="0"/>
              </a:rPr>
              <a:t>hat process or processes are involved?</a:t>
            </a:r>
          </a:p>
          <a:p>
            <a:pPr marL="0" indent="0">
              <a:spcBef>
                <a:spcPts val="0"/>
              </a:spcBef>
              <a:spcAft>
                <a:spcPts val="600"/>
              </a:spcAft>
              <a:buNone/>
            </a:pPr>
            <a:endParaRPr lang="en-US" altLang="en-US" b="1" i="1" dirty="0">
              <a:solidFill>
                <a:srgbClr val="583F34"/>
              </a:solidFill>
              <a:latin typeface="Arial" panose="020B0604020202020204" pitchFamily="34"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dirty="0" smtClean="0">
              <a:solidFill>
                <a:srgbClr val="583F34"/>
              </a:solidFill>
              <a:latin typeface="Arial" panose="020B0604020202020204" pitchFamily="34" charset="0"/>
              <a:cs typeface="Arial" panose="020B0604020202020204" pitchFamily="34" charset="0"/>
            </a:endParaRPr>
          </a:p>
        </p:txBody>
      </p:sp>
      <p:pic>
        <p:nvPicPr>
          <p:cNvPr id="11" name="pasted-image.pdf"/>
          <p:cNvPicPr>
            <a:picLocks noChangeAspect="1"/>
          </p:cNvPicPr>
          <p:nvPr/>
        </p:nvPicPr>
        <p:blipFill>
          <a:blip r:embed="rId3">
            <a:extLst/>
          </a:blip>
          <a:stretch>
            <a:fillRect/>
          </a:stretch>
        </p:blipFill>
        <p:spPr>
          <a:xfrm flipH="1">
            <a:off x="83891" y="1355312"/>
            <a:ext cx="888416" cy="899954"/>
          </a:xfrm>
          <a:prstGeom prst="rect">
            <a:avLst/>
          </a:prstGeom>
          <a:ln w="12700">
            <a:miter lim="400000"/>
          </a:ln>
        </p:spPr>
      </p:pic>
      <p:pic>
        <p:nvPicPr>
          <p:cNvPr id="5" name="Picture 4"/>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6869983">
            <a:off x="3137074" y="1444678"/>
            <a:ext cx="2137788" cy="6529268"/>
          </a:xfrm>
          <a:prstGeom prst="rect">
            <a:avLst/>
          </a:prstGeom>
        </p:spPr>
      </p:pic>
      <p:sp>
        <p:nvSpPr>
          <p:cNvPr id="7" name="TextBox 6"/>
          <p:cNvSpPr txBox="1"/>
          <p:nvPr/>
        </p:nvSpPr>
        <p:spPr>
          <a:xfrm>
            <a:off x="697064" y="4247647"/>
            <a:ext cx="1588458"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One Cell</a:t>
            </a:r>
            <a:endParaRPr lang="en-US" sz="2400" b="1" dirty="0">
              <a:latin typeface="Arial" panose="020B0604020202020204" pitchFamily="34" charset="0"/>
              <a:cs typeface="Arial" panose="020B0604020202020204" pitchFamily="34" charset="0"/>
            </a:endParaRPr>
          </a:p>
        </p:txBody>
      </p:sp>
      <p:sp>
        <p:nvSpPr>
          <p:cNvPr id="12" name="TextBox 11"/>
          <p:cNvSpPr txBox="1"/>
          <p:nvPr/>
        </p:nvSpPr>
        <p:spPr>
          <a:xfrm>
            <a:off x="5357977" y="5419957"/>
            <a:ext cx="3403076"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Becomes Two Cells</a:t>
            </a:r>
            <a:endParaRPr lang="en-US" sz="2400" b="1" dirty="0">
              <a:latin typeface="Arial" panose="020B0604020202020204" pitchFamily="34" charset="0"/>
              <a:cs typeface="Arial" panose="020B0604020202020204" pitchFamily="34" charset="0"/>
            </a:endParaRPr>
          </a:p>
        </p:txBody>
      </p:sp>
      <p:sp>
        <p:nvSpPr>
          <p:cNvPr id="9" name="TextBox 8"/>
          <p:cNvSpPr txBox="1"/>
          <p:nvPr/>
        </p:nvSpPr>
        <p:spPr>
          <a:xfrm>
            <a:off x="3496514" y="2797595"/>
            <a:ext cx="2084869" cy="461665"/>
          </a:xfrm>
          <a:prstGeom prst="rect">
            <a:avLst/>
          </a:prstGeom>
          <a:noFill/>
        </p:spPr>
        <p:txBody>
          <a:bodyPr wrap="square" rtlCol="0">
            <a:spAutoFit/>
          </a:bodyPr>
          <a:lstStyle/>
          <a:p>
            <a:r>
              <a:rPr lang="en-US" sz="2400" b="1" u="sng" dirty="0" smtClean="0">
                <a:latin typeface="Arial" panose="020B0604020202020204" pitchFamily="34" charset="0"/>
                <a:cs typeface="Arial" panose="020B0604020202020204" pitchFamily="34" charset="0"/>
              </a:rPr>
              <a:t>Cell Division</a:t>
            </a:r>
            <a:endParaRPr lang="en-US" sz="2400" b="1" u="sng" dirty="0">
              <a:latin typeface="Arial" panose="020B0604020202020204" pitchFamily="34" charset="0"/>
              <a:cs typeface="Arial" panose="020B0604020202020204" pitchFamily="34" charset="0"/>
            </a:endParaRPr>
          </a:p>
        </p:txBody>
      </p:sp>
      <p:sp>
        <p:nvSpPr>
          <p:cNvPr id="4" name="Rectangle 3"/>
          <p:cNvSpPr/>
          <p:nvPr/>
        </p:nvSpPr>
        <p:spPr>
          <a:xfrm>
            <a:off x="232348" y="2570813"/>
            <a:ext cx="8685409" cy="38193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809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Growth</a:t>
            </a:r>
            <a:endParaRPr lang="en-US" altLang="en-US" sz="4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734532" y="999967"/>
            <a:ext cx="7239786" cy="1598988"/>
          </a:xfrm>
        </p:spPr>
        <p:txBody>
          <a:bodyPr/>
          <a:lstStyle/>
          <a:p>
            <a:pPr marL="0" indent="0">
              <a:spcBef>
                <a:spcPts val="0"/>
              </a:spcBef>
              <a:spcAft>
                <a:spcPts val="600"/>
              </a:spcAft>
              <a:buNone/>
            </a:pPr>
            <a:r>
              <a:rPr lang="en-US" altLang="en-US" dirty="0" smtClean="0">
                <a:solidFill>
                  <a:srgbClr val="376092"/>
                </a:solidFill>
                <a:latin typeface="Arial" panose="020B0604020202020204" pitchFamily="34" charset="0"/>
                <a:cs typeface="Arial" panose="020B0604020202020204" pitchFamily="34" charset="0"/>
              </a:rPr>
              <a:t>Do single-celled organisms grow?</a:t>
            </a:r>
          </a:p>
          <a:p>
            <a:pPr marL="0" indent="0">
              <a:spcBef>
                <a:spcPts val="0"/>
              </a:spcBef>
              <a:spcAft>
                <a:spcPts val="600"/>
              </a:spcAft>
              <a:buNone/>
            </a:pPr>
            <a:r>
              <a:rPr lang="en-US" altLang="en-US" dirty="0" smtClean="0">
                <a:solidFill>
                  <a:srgbClr val="376092"/>
                </a:solidFill>
                <a:latin typeface="Arial" panose="020B0604020202020204" pitchFamily="34" charset="0"/>
                <a:cs typeface="Arial" panose="020B0604020202020204" pitchFamily="34" charset="0"/>
              </a:rPr>
              <a:t>How do they grow?</a:t>
            </a:r>
            <a:endParaRPr lang="en-US" altLang="en-US" dirty="0">
              <a:solidFill>
                <a:srgbClr val="376092"/>
              </a:solidFill>
              <a:latin typeface="Arial" panose="020B0604020202020204" pitchFamily="34"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dirty="0" smtClean="0">
              <a:solidFill>
                <a:srgbClr val="583F34"/>
              </a:solidFill>
              <a:latin typeface="Arial" panose="020B0604020202020204" pitchFamily="34" charset="0"/>
              <a:cs typeface="Arial" panose="020B0604020202020204" pitchFamily="34" charset="0"/>
            </a:endParaRPr>
          </a:p>
        </p:txBody>
      </p:sp>
      <p:pic>
        <p:nvPicPr>
          <p:cNvPr id="11" name="pasted-image.pdf"/>
          <p:cNvPicPr>
            <a:picLocks noChangeAspect="1"/>
          </p:cNvPicPr>
          <p:nvPr/>
        </p:nvPicPr>
        <p:blipFill>
          <a:blip r:embed="rId3">
            <a:extLst/>
          </a:blip>
          <a:stretch>
            <a:fillRect/>
          </a:stretch>
        </p:blipFill>
        <p:spPr>
          <a:xfrm flipH="1">
            <a:off x="535757" y="693023"/>
            <a:ext cx="888416" cy="899954"/>
          </a:xfrm>
          <a:prstGeom prst="rect">
            <a:avLst/>
          </a:prstGeom>
          <a:ln w="12700">
            <a:miter lim="400000"/>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6107" y="2253194"/>
            <a:ext cx="3988795" cy="3519065"/>
          </a:xfrm>
          <a:prstGeom prst="rect">
            <a:avLst/>
          </a:prstGeom>
        </p:spPr>
      </p:pic>
      <p:grpSp>
        <p:nvGrpSpPr>
          <p:cNvPr id="13" name="Group 12"/>
          <p:cNvGrpSpPr/>
          <p:nvPr/>
        </p:nvGrpSpPr>
        <p:grpSpPr>
          <a:xfrm>
            <a:off x="199704" y="2408128"/>
            <a:ext cx="4546987" cy="3271519"/>
            <a:chOff x="199704" y="2511824"/>
            <a:chExt cx="4546987" cy="3271519"/>
          </a:xfrm>
        </p:grpSpPr>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7544" y="2511824"/>
              <a:ext cx="3329147" cy="3271519"/>
            </a:xfrm>
            <a:prstGeom prst="ellipse">
              <a:avLst/>
            </a:prstGeom>
            <a:ln>
              <a:noFill/>
            </a:ln>
            <a:effectLst>
              <a:softEdge rad="112500"/>
            </a:effectLst>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704" y="2837468"/>
              <a:ext cx="1776953" cy="1776953"/>
            </a:xfrm>
            <a:prstGeom prst="rect">
              <a:avLst/>
            </a:prstGeom>
          </p:spPr>
        </p:pic>
        <p:sp>
          <p:nvSpPr>
            <p:cNvPr id="8" name="Oval 7"/>
            <p:cNvSpPr/>
            <p:nvPr/>
          </p:nvSpPr>
          <p:spPr>
            <a:xfrm>
              <a:off x="1424173" y="2520766"/>
              <a:ext cx="3251521" cy="3251521"/>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TextBox 9"/>
          <p:cNvSpPr txBox="1"/>
          <p:nvPr/>
        </p:nvSpPr>
        <p:spPr>
          <a:xfrm>
            <a:off x="113515" y="5620919"/>
            <a:ext cx="5937203" cy="830997"/>
          </a:xfrm>
          <a:prstGeom prst="rect">
            <a:avLst/>
          </a:prstGeom>
          <a:noFill/>
        </p:spPr>
        <p:txBody>
          <a:bodyPr wrap="square" rtlCol="0">
            <a:spAutoFit/>
          </a:bodyPr>
          <a:lstStyle/>
          <a:p>
            <a:pPr algn="ctr"/>
            <a:r>
              <a:rPr lang="en-US" sz="2800" smtClean="0">
                <a:latin typeface="Arial" panose="020B0604020202020204" pitchFamily="34" charset="0"/>
                <a:cs typeface="Arial" panose="020B0604020202020204" pitchFamily="34" charset="0"/>
              </a:rPr>
              <a:t>Paramecium </a:t>
            </a:r>
          </a:p>
          <a:p>
            <a:pPr algn="ctr"/>
            <a:r>
              <a:rPr lang="en-US" sz="2000" smtClean="0">
                <a:latin typeface="Arial" panose="020B0604020202020204" pitchFamily="34" charset="0"/>
                <a:cs typeface="Arial" panose="020B0604020202020204" pitchFamily="34" charset="0"/>
              </a:rPr>
              <a:t>(50 to 330 microns </a:t>
            </a:r>
            <a:r>
              <a:rPr lang="en-US" sz="2000" smtClean="0">
                <a:latin typeface="Arial" panose="020B0604020202020204" pitchFamily="34" charset="0"/>
                <a:cs typeface="Arial" panose="020B0604020202020204" pitchFamily="34" charset="0"/>
                <a:sym typeface="Wingdings" panose="05000000000000000000" pitchFamily="2" charset="2"/>
              </a:rPr>
              <a:t>= 0.05 to 0.33 millimeters</a:t>
            </a:r>
            <a:r>
              <a:rPr lang="en-US" sz="2000" smtClean="0">
                <a:latin typeface="Arial" panose="020B0604020202020204" pitchFamily="34" charset="0"/>
                <a:cs typeface="Arial" panose="020B0604020202020204" pitchFamily="34" charset="0"/>
              </a:rPr>
              <a:t>)</a:t>
            </a:r>
            <a:endParaRPr lang="en-US" sz="2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0828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Mitosis: Growth by Division</a:t>
            </a:r>
            <a:endParaRPr lang="en-US" altLang="en-US" sz="4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041620" y="1238480"/>
            <a:ext cx="7876137" cy="1598988"/>
          </a:xfrm>
        </p:spPr>
        <p:txBody>
          <a:bodyPr/>
          <a:lstStyle/>
          <a:p>
            <a:pPr marL="0" indent="0">
              <a:spcBef>
                <a:spcPts val="0"/>
              </a:spcBef>
              <a:spcAft>
                <a:spcPts val="600"/>
              </a:spcAft>
              <a:buNone/>
            </a:pPr>
            <a:r>
              <a:rPr lang="en-US" altLang="en-US" dirty="0" smtClean="0">
                <a:solidFill>
                  <a:srgbClr val="376092"/>
                </a:solidFill>
                <a:latin typeface="Arial" panose="020B0604020202020204" pitchFamily="34" charset="0"/>
                <a:cs typeface="Arial" panose="020B0604020202020204" pitchFamily="34" charset="0"/>
              </a:rPr>
              <a:t>If cells can grow, why then do cells divide?</a:t>
            </a:r>
          </a:p>
          <a:p>
            <a:pPr marL="0" indent="0">
              <a:spcBef>
                <a:spcPts val="0"/>
              </a:spcBef>
              <a:spcAft>
                <a:spcPts val="600"/>
              </a:spcAft>
              <a:buNone/>
            </a:pPr>
            <a:r>
              <a:rPr lang="en-US" altLang="en-US" dirty="0" smtClean="0">
                <a:solidFill>
                  <a:srgbClr val="376092"/>
                </a:solidFill>
                <a:latin typeface="Arial" panose="020B0604020202020204" pitchFamily="34" charset="0"/>
                <a:cs typeface="Arial" panose="020B0604020202020204" pitchFamily="34" charset="0"/>
              </a:rPr>
              <a:t>Why don’t cells just keep getting bigger?</a:t>
            </a:r>
            <a:endParaRPr lang="en-US" altLang="en-US" dirty="0">
              <a:solidFill>
                <a:srgbClr val="376092"/>
              </a:solidFill>
              <a:latin typeface="Cambria"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dirty="0" smtClean="0">
              <a:solidFill>
                <a:srgbClr val="583F34"/>
              </a:solidFill>
              <a:latin typeface="Arial" panose="020B0604020202020204" pitchFamily="34" charset="0"/>
              <a:cs typeface="Arial" panose="020B0604020202020204" pitchFamily="34" charset="0"/>
            </a:endParaRPr>
          </a:p>
        </p:txBody>
      </p:sp>
      <p:pic>
        <p:nvPicPr>
          <p:cNvPr id="11" name="pasted-image.pdf"/>
          <p:cNvPicPr>
            <a:picLocks noChangeAspect="1"/>
          </p:cNvPicPr>
          <p:nvPr/>
        </p:nvPicPr>
        <p:blipFill>
          <a:blip r:embed="rId3">
            <a:extLst/>
          </a:blip>
          <a:stretch>
            <a:fillRect/>
          </a:stretch>
        </p:blipFill>
        <p:spPr>
          <a:xfrm flipH="1">
            <a:off x="83891" y="1355312"/>
            <a:ext cx="888416" cy="899954"/>
          </a:xfrm>
          <a:prstGeom prst="rect">
            <a:avLst/>
          </a:prstGeom>
          <a:ln w="12700">
            <a:miter lim="400000"/>
          </a:ln>
        </p:spPr>
      </p:pic>
      <p:pic>
        <p:nvPicPr>
          <p:cNvPr id="5" name="Picture 4"/>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108" b="71573"/>
          <a:stretch/>
        </p:blipFill>
        <p:spPr>
          <a:xfrm rot="15095119">
            <a:off x="1056722" y="3737474"/>
            <a:ext cx="2225600" cy="1856088"/>
          </a:xfrm>
          <a:prstGeom prst="rect">
            <a:avLst/>
          </a:prstGeom>
        </p:spPr>
      </p:pic>
      <p:sp>
        <p:nvSpPr>
          <p:cNvPr id="7" name="TextBox 6"/>
          <p:cNvSpPr txBox="1"/>
          <p:nvPr/>
        </p:nvSpPr>
        <p:spPr>
          <a:xfrm>
            <a:off x="1041620" y="5066562"/>
            <a:ext cx="1588458"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One Cell</a:t>
            </a:r>
            <a:endParaRPr lang="en-US" sz="2400" b="1" dirty="0">
              <a:latin typeface="Arial" panose="020B0604020202020204" pitchFamily="34" charset="0"/>
              <a:cs typeface="Arial" panose="020B0604020202020204" pitchFamily="34" charset="0"/>
            </a:endParaRPr>
          </a:p>
        </p:txBody>
      </p:sp>
      <p:sp>
        <p:nvSpPr>
          <p:cNvPr id="12" name="TextBox 11"/>
          <p:cNvSpPr txBox="1"/>
          <p:nvPr/>
        </p:nvSpPr>
        <p:spPr>
          <a:xfrm>
            <a:off x="5455258" y="5552835"/>
            <a:ext cx="3403076" cy="461665"/>
          </a:xfrm>
          <a:prstGeom prst="rect">
            <a:avLst/>
          </a:prstGeom>
          <a:noFill/>
        </p:spPr>
        <p:txBody>
          <a:bodyPr wrap="square" rtlCol="0">
            <a:spAutoFit/>
          </a:bodyPr>
          <a:lstStyle/>
          <a:p>
            <a:r>
              <a:rPr lang="en-US" sz="2400" b="1" dirty="0" smtClean="0">
                <a:latin typeface="Arial" panose="020B0604020202020204" pitchFamily="34" charset="0"/>
                <a:cs typeface="Arial" panose="020B0604020202020204" pitchFamily="34" charset="0"/>
              </a:rPr>
              <a:t>Becomes Larger!</a:t>
            </a:r>
            <a:endParaRPr lang="en-US" sz="2400" b="1" dirty="0">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108" b="71573"/>
          <a:stretch/>
        </p:blipFill>
        <p:spPr>
          <a:xfrm rot="15009360">
            <a:off x="2565564" y="3323285"/>
            <a:ext cx="3677500" cy="3066932"/>
          </a:xfrm>
          <a:prstGeom prst="rect">
            <a:avLst/>
          </a:prstGeom>
        </p:spPr>
      </p:pic>
      <p:pic>
        <p:nvPicPr>
          <p:cNvPr id="10" name="Picture 9"/>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4107" r="2680" b="80514"/>
          <a:stretch/>
        </p:blipFill>
        <p:spPr>
          <a:xfrm rot="14919358">
            <a:off x="4705930" y="3974739"/>
            <a:ext cx="4901732" cy="2876143"/>
          </a:xfrm>
          <a:prstGeom prst="rect">
            <a:avLst/>
          </a:prstGeom>
        </p:spPr>
      </p:pic>
    </p:spTree>
    <p:extLst>
      <p:ext uri="{BB962C8B-B14F-4D97-AF65-F5344CB8AC3E}">
        <p14:creationId xmlns:p14="http://schemas.microsoft.com/office/powerpoint/2010/main" val="17903827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smtClean="0">
                <a:latin typeface="Arial" panose="020B0604020202020204" pitchFamily="34" charset="0"/>
                <a:cs typeface="Arial" panose="020B0604020202020204" pitchFamily="34" charset="0"/>
              </a:rPr>
              <a:t>Cells in our bodies…</a:t>
            </a:r>
            <a:endParaRPr lang="en-US" altLang="en-US" sz="4800" dirty="0">
              <a:latin typeface="Arial" panose="020B0604020202020204" pitchFamily="34" charset="0"/>
              <a:cs typeface="Arial" panose="020B0604020202020204" pitchFamily="34" charset="0"/>
            </a:endParaRPr>
          </a:p>
        </p:txBody>
      </p:sp>
      <p:sp>
        <p:nvSpPr>
          <p:cNvPr id="2" name="TextBox 1"/>
          <p:cNvSpPr txBox="1"/>
          <p:nvPr/>
        </p:nvSpPr>
        <p:spPr>
          <a:xfrm>
            <a:off x="631174" y="1212781"/>
            <a:ext cx="7815549" cy="461665"/>
          </a:xfrm>
          <a:prstGeom prst="rect">
            <a:avLst/>
          </a:prstGeom>
          <a:noFill/>
        </p:spPr>
        <p:txBody>
          <a:bodyPr wrap="square" rtlCol="0">
            <a:spAutoFit/>
          </a:bodyPr>
          <a:lstStyle/>
          <a:p>
            <a:r>
              <a:rPr lang="en-US" sz="2400" dirty="0" smtClean="0"/>
              <a:t>The 37 trillion cells are of different types and different </a:t>
            </a:r>
            <a:r>
              <a:rPr lang="en-US" sz="2400" u="sng" dirty="0" smtClean="0"/>
              <a:t>sizes</a:t>
            </a:r>
            <a:r>
              <a:rPr lang="en-US" sz="2400" dirty="0" smtClean="0"/>
              <a:t>.</a:t>
            </a:r>
            <a:endParaRPr lang="en-US" sz="2400" dirty="0"/>
          </a:p>
        </p:txBody>
      </p:sp>
      <p:graphicFrame>
        <p:nvGraphicFramePr>
          <p:cNvPr id="3" name="Table 2"/>
          <p:cNvGraphicFramePr>
            <a:graphicFrameLocks noGrp="1"/>
          </p:cNvGraphicFramePr>
          <p:nvPr>
            <p:extLst/>
          </p:nvPr>
        </p:nvGraphicFramePr>
        <p:xfrm>
          <a:off x="631174" y="1868784"/>
          <a:ext cx="4064000" cy="296672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tblGrid>
              <a:tr h="370840">
                <a:tc>
                  <a:txBody>
                    <a:bodyPr/>
                    <a:lstStyle/>
                    <a:p>
                      <a:r>
                        <a:rPr lang="en-US" dirty="0" smtClean="0"/>
                        <a:t>Cell Type</a:t>
                      </a:r>
                      <a:endParaRPr lang="en-US" dirty="0"/>
                    </a:p>
                  </a:txBody>
                  <a:tcPr/>
                </a:tc>
                <a:tc>
                  <a:txBody>
                    <a:bodyPr/>
                    <a:lstStyle/>
                    <a:p>
                      <a:pPr algn="r"/>
                      <a:r>
                        <a:rPr lang="en-US" dirty="0" smtClean="0"/>
                        <a:t>Volume (µm</a:t>
                      </a:r>
                      <a:r>
                        <a:rPr lang="en-US" baseline="30000" dirty="0" smtClean="0"/>
                        <a:t>3</a:t>
                      </a:r>
                      <a:r>
                        <a:rPr lang="en-US" dirty="0" smtClean="0"/>
                        <a:t>)</a:t>
                      </a:r>
                      <a:endParaRPr lang="en-US" dirty="0"/>
                    </a:p>
                  </a:txBody>
                  <a:tcPr/>
                </a:tc>
                <a:extLst>
                  <a:ext uri="{0D108BD9-81ED-4DB2-BD59-A6C34878D82A}">
                    <a16:rowId xmlns:a16="http://schemas.microsoft.com/office/drawing/2014/main" val="10000"/>
                  </a:ext>
                </a:extLst>
              </a:tr>
              <a:tr h="370840">
                <a:tc>
                  <a:txBody>
                    <a:bodyPr/>
                    <a:lstStyle/>
                    <a:p>
                      <a:r>
                        <a:rPr lang="en-US" dirty="0" smtClean="0"/>
                        <a:t>Sperm</a:t>
                      </a:r>
                      <a:endParaRPr lang="en-US" dirty="0"/>
                    </a:p>
                  </a:txBody>
                  <a:tcPr/>
                </a:tc>
                <a:tc>
                  <a:txBody>
                    <a:bodyPr/>
                    <a:lstStyle/>
                    <a:p>
                      <a:pPr algn="r"/>
                      <a:r>
                        <a:rPr lang="en-US" dirty="0" smtClean="0"/>
                        <a:t>30</a:t>
                      </a:r>
                      <a:endParaRPr lang="en-US" dirty="0"/>
                    </a:p>
                  </a:txBody>
                  <a:tcPr/>
                </a:tc>
                <a:extLst>
                  <a:ext uri="{0D108BD9-81ED-4DB2-BD59-A6C34878D82A}">
                    <a16:rowId xmlns:a16="http://schemas.microsoft.com/office/drawing/2014/main" val="10001"/>
                  </a:ext>
                </a:extLst>
              </a:tr>
              <a:tr h="370840">
                <a:tc>
                  <a:txBody>
                    <a:bodyPr/>
                    <a:lstStyle/>
                    <a:p>
                      <a:r>
                        <a:rPr lang="en-US" dirty="0" smtClean="0"/>
                        <a:t>Red Blood Cell</a:t>
                      </a:r>
                      <a:endParaRPr lang="en-US" dirty="0"/>
                    </a:p>
                  </a:txBody>
                  <a:tcPr/>
                </a:tc>
                <a:tc>
                  <a:txBody>
                    <a:bodyPr/>
                    <a:lstStyle/>
                    <a:p>
                      <a:pPr algn="r"/>
                      <a:r>
                        <a:rPr lang="en-US" dirty="0" smtClean="0"/>
                        <a:t>100</a:t>
                      </a:r>
                      <a:endParaRPr lang="en-US" dirty="0"/>
                    </a:p>
                  </a:txBody>
                  <a:tcPr/>
                </a:tc>
                <a:extLst>
                  <a:ext uri="{0D108BD9-81ED-4DB2-BD59-A6C34878D82A}">
                    <a16:rowId xmlns:a16="http://schemas.microsoft.com/office/drawing/2014/main" val="10002"/>
                  </a:ext>
                </a:extLst>
              </a:tr>
              <a:tr h="370840">
                <a:tc>
                  <a:txBody>
                    <a:bodyPr/>
                    <a:lstStyle/>
                    <a:p>
                      <a:r>
                        <a:rPr lang="en-US" dirty="0" smtClean="0"/>
                        <a:t>Beta Cell (Pancreas)</a:t>
                      </a:r>
                      <a:endParaRPr lang="en-US" dirty="0"/>
                    </a:p>
                  </a:txBody>
                  <a:tcPr/>
                </a:tc>
                <a:tc>
                  <a:txBody>
                    <a:bodyPr/>
                    <a:lstStyle/>
                    <a:p>
                      <a:pPr algn="r"/>
                      <a:r>
                        <a:rPr lang="en-US" dirty="0" smtClean="0"/>
                        <a:t>1,000</a:t>
                      </a:r>
                      <a:endParaRPr lang="en-US" dirty="0"/>
                    </a:p>
                  </a:txBody>
                  <a:tcPr/>
                </a:tc>
                <a:extLst>
                  <a:ext uri="{0D108BD9-81ED-4DB2-BD59-A6C34878D82A}">
                    <a16:rowId xmlns:a16="http://schemas.microsoft.com/office/drawing/2014/main" val="10003"/>
                  </a:ext>
                </a:extLst>
              </a:tr>
              <a:tr h="370840">
                <a:tc>
                  <a:txBody>
                    <a:bodyPr/>
                    <a:lstStyle/>
                    <a:p>
                      <a:r>
                        <a:rPr lang="en-US" dirty="0" smtClean="0"/>
                        <a:t>Hair Cell</a:t>
                      </a:r>
                      <a:r>
                        <a:rPr lang="en-US" baseline="0" dirty="0" smtClean="0"/>
                        <a:t> (Skin)</a:t>
                      </a:r>
                      <a:endParaRPr lang="en-US" dirty="0"/>
                    </a:p>
                  </a:txBody>
                  <a:tcPr/>
                </a:tc>
                <a:tc>
                  <a:txBody>
                    <a:bodyPr/>
                    <a:lstStyle/>
                    <a:p>
                      <a:pPr algn="r"/>
                      <a:r>
                        <a:rPr lang="en-US" dirty="0" smtClean="0"/>
                        <a:t>4,000</a:t>
                      </a:r>
                      <a:endParaRPr lang="en-US" dirty="0"/>
                    </a:p>
                  </a:txBody>
                  <a:tcPr/>
                </a:tc>
                <a:extLst>
                  <a:ext uri="{0D108BD9-81ED-4DB2-BD59-A6C34878D82A}">
                    <a16:rowId xmlns:a16="http://schemas.microsoft.com/office/drawing/2014/main" val="10004"/>
                  </a:ext>
                </a:extLst>
              </a:tr>
              <a:tr h="370840">
                <a:tc>
                  <a:txBody>
                    <a:bodyPr/>
                    <a:lstStyle/>
                    <a:p>
                      <a:r>
                        <a:rPr lang="en-US" dirty="0" smtClean="0"/>
                        <a:t>Heart</a:t>
                      </a:r>
                      <a:r>
                        <a:rPr lang="en-US" baseline="0" dirty="0" smtClean="0"/>
                        <a:t> Muscle Cell</a:t>
                      </a:r>
                      <a:endParaRPr lang="en-US" dirty="0"/>
                    </a:p>
                  </a:txBody>
                  <a:tcPr/>
                </a:tc>
                <a:tc>
                  <a:txBody>
                    <a:bodyPr/>
                    <a:lstStyle/>
                    <a:p>
                      <a:pPr algn="r"/>
                      <a:r>
                        <a:rPr lang="en-US" dirty="0" smtClean="0"/>
                        <a:t>15,000</a:t>
                      </a:r>
                      <a:endParaRPr lang="en-US" dirty="0"/>
                    </a:p>
                  </a:txBody>
                  <a:tcPr/>
                </a:tc>
                <a:extLst>
                  <a:ext uri="{0D108BD9-81ED-4DB2-BD59-A6C34878D82A}">
                    <a16:rowId xmlns:a16="http://schemas.microsoft.com/office/drawing/2014/main" val="10005"/>
                  </a:ext>
                </a:extLst>
              </a:tr>
              <a:tr h="370840">
                <a:tc>
                  <a:txBody>
                    <a:bodyPr/>
                    <a:lstStyle/>
                    <a:p>
                      <a:r>
                        <a:rPr lang="en-US" dirty="0" smtClean="0"/>
                        <a:t>Fat Cell</a:t>
                      </a:r>
                      <a:endParaRPr lang="en-US" dirty="0"/>
                    </a:p>
                  </a:txBody>
                  <a:tcPr/>
                </a:tc>
                <a:tc>
                  <a:txBody>
                    <a:bodyPr/>
                    <a:lstStyle/>
                    <a:p>
                      <a:pPr algn="r"/>
                      <a:r>
                        <a:rPr lang="en-US" dirty="0" smtClean="0"/>
                        <a:t>600,000</a:t>
                      </a:r>
                      <a:endParaRPr lang="en-US" dirty="0"/>
                    </a:p>
                  </a:txBody>
                  <a:tcPr/>
                </a:tc>
                <a:extLst>
                  <a:ext uri="{0D108BD9-81ED-4DB2-BD59-A6C34878D82A}">
                    <a16:rowId xmlns:a16="http://schemas.microsoft.com/office/drawing/2014/main" val="10006"/>
                  </a:ext>
                </a:extLst>
              </a:tr>
              <a:tr h="370840">
                <a:tc>
                  <a:txBody>
                    <a:bodyPr/>
                    <a:lstStyle/>
                    <a:p>
                      <a:r>
                        <a:rPr lang="en-US" dirty="0" smtClean="0"/>
                        <a:t>Oocyte (Egg)</a:t>
                      </a:r>
                      <a:endParaRPr lang="en-US" dirty="0"/>
                    </a:p>
                  </a:txBody>
                  <a:tcPr/>
                </a:tc>
                <a:tc>
                  <a:txBody>
                    <a:bodyPr/>
                    <a:lstStyle/>
                    <a:p>
                      <a:pPr algn="r"/>
                      <a:r>
                        <a:rPr lang="en-US" dirty="0" smtClean="0"/>
                        <a:t>4,000,000</a:t>
                      </a:r>
                      <a:endParaRPr lang="en-US" dirty="0"/>
                    </a:p>
                  </a:txBody>
                  <a:tcPr/>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4473" y="1868784"/>
            <a:ext cx="2930309" cy="2690813"/>
          </a:xfrm>
          <a:prstGeom prst="rect">
            <a:avLst/>
          </a:prstGeom>
        </p:spPr>
      </p:pic>
      <p:sp>
        <p:nvSpPr>
          <p:cNvPr id="6" name="TextBox 5"/>
          <p:cNvSpPr txBox="1"/>
          <p:nvPr/>
        </p:nvSpPr>
        <p:spPr>
          <a:xfrm>
            <a:off x="5221325" y="4707222"/>
            <a:ext cx="3033457" cy="369332"/>
          </a:xfrm>
          <a:prstGeom prst="rect">
            <a:avLst/>
          </a:prstGeom>
          <a:noFill/>
        </p:spPr>
        <p:txBody>
          <a:bodyPr wrap="square" rtlCol="0">
            <a:spAutoFit/>
          </a:bodyPr>
          <a:lstStyle/>
          <a:p>
            <a:r>
              <a:rPr lang="en-US" dirty="0" smtClean="0"/>
              <a:t>100µm = 1/10mm or 1/100cm</a:t>
            </a:r>
            <a:endParaRPr lang="en-US" dirty="0"/>
          </a:p>
        </p:txBody>
      </p:sp>
      <p:sp>
        <p:nvSpPr>
          <p:cNvPr id="9" name="TextBox 8"/>
          <p:cNvSpPr txBox="1"/>
          <p:nvPr/>
        </p:nvSpPr>
        <p:spPr>
          <a:xfrm>
            <a:off x="504542" y="4983129"/>
            <a:ext cx="8525256" cy="1477328"/>
          </a:xfrm>
          <a:prstGeom prst="rect">
            <a:avLst/>
          </a:prstGeom>
          <a:noFill/>
        </p:spPr>
        <p:txBody>
          <a:bodyPr wrap="square" rtlCol="0">
            <a:spAutoFit/>
          </a:bodyPr>
          <a:lstStyle/>
          <a:p>
            <a:r>
              <a:rPr lang="en-US" b="1" dirty="0" smtClean="0"/>
              <a:t>What’s the largest cell in our body?</a:t>
            </a:r>
          </a:p>
          <a:p>
            <a:endParaRPr lang="en-US" dirty="0" smtClean="0"/>
          </a:p>
          <a:p>
            <a:r>
              <a:rPr lang="en-US" b="1" dirty="0" smtClean="0"/>
              <a:t>What about the longest cell in our body?</a:t>
            </a:r>
          </a:p>
          <a:p>
            <a:r>
              <a:rPr lang="en-US" i="1" dirty="0" smtClean="0"/>
              <a:t>Some nerve cells that carry information from our skin to the base of our brain can be over three feet long. (In most cases a few, shorter cells strung together do this same thing.)</a:t>
            </a:r>
            <a:endParaRPr lang="en-US" i="1" dirty="0"/>
          </a:p>
        </p:txBody>
      </p:sp>
    </p:spTree>
    <p:extLst>
      <p:ext uri="{BB962C8B-B14F-4D97-AF65-F5344CB8AC3E}">
        <p14:creationId xmlns:p14="http://schemas.microsoft.com/office/powerpoint/2010/main" val="2878369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Growth</a:t>
            </a:r>
            <a:endParaRPr lang="en-US" altLang="en-US" sz="4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270221" y="3054284"/>
            <a:ext cx="7657880" cy="2542827"/>
          </a:xfrm>
        </p:spPr>
        <p:txBody>
          <a:bodyPr/>
          <a:lstStyle/>
          <a:p>
            <a:pPr marL="0" indent="0">
              <a:spcBef>
                <a:spcPts val="0"/>
              </a:spcBef>
              <a:spcAft>
                <a:spcPts val="600"/>
              </a:spcAft>
              <a:buNone/>
            </a:pPr>
            <a:r>
              <a:rPr lang="en-US" altLang="en-US" sz="3600" dirty="0" smtClean="0">
                <a:solidFill>
                  <a:srgbClr val="376092"/>
                </a:solidFill>
                <a:latin typeface="Arial" panose="020B0604020202020204" pitchFamily="34" charset="0"/>
                <a:cs typeface="Arial" panose="020B0604020202020204" pitchFamily="34" charset="0"/>
              </a:rPr>
              <a:t>What’s the largest cell in nature you can think of?</a:t>
            </a:r>
          </a:p>
          <a:p>
            <a:pPr marL="0" indent="0">
              <a:spcBef>
                <a:spcPts val="0"/>
              </a:spcBef>
              <a:spcAft>
                <a:spcPts val="600"/>
              </a:spcAft>
              <a:buNone/>
            </a:pPr>
            <a:endParaRPr lang="en-US" altLang="en-US" dirty="0" smtClean="0">
              <a:latin typeface="Arial" panose="020B0604020202020204" pitchFamily="34" charset="0"/>
              <a:cs typeface="Arial" panose="020B0604020202020204" pitchFamily="34" charset="0"/>
            </a:endParaRPr>
          </a:p>
          <a:p>
            <a:pPr marL="0" indent="0">
              <a:spcBef>
                <a:spcPts val="0"/>
              </a:spcBef>
              <a:spcAft>
                <a:spcPts val="600"/>
              </a:spcAft>
              <a:buNone/>
            </a:pPr>
            <a:endParaRPr lang="en-US" altLang="en-US" dirty="0" smtClean="0">
              <a:latin typeface="Arial" panose="020B0604020202020204" pitchFamily="34" charset="0"/>
              <a:cs typeface="Arial" panose="020B0604020202020204" pitchFamily="34" charset="0"/>
            </a:endParaRPr>
          </a:p>
          <a:p>
            <a:pPr marL="0" indent="0">
              <a:spcBef>
                <a:spcPts val="0"/>
              </a:spcBef>
              <a:spcAft>
                <a:spcPts val="600"/>
              </a:spcAft>
              <a:buNone/>
            </a:pPr>
            <a:endParaRPr lang="en-US" altLang="en-US" b="1" i="1" dirty="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p:txBody>
      </p:sp>
      <p:pic>
        <p:nvPicPr>
          <p:cNvPr id="11" name="pasted-image.pdf"/>
          <p:cNvPicPr>
            <a:picLocks noChangeAspect="1"/>
          </p:cNvPicPr>
          <p:nvPr/>
        </p:nvPicPr>
        <p:blipFill>
          <a:blip r:embed="rId3">
            <a:extLst/>
          </a:blip>
          <a:stretch>
            <a:fillRect/>
          </a:stretch>
        </p:blipFill>
        <p:spPr>
          <a:xfrm flipH="1">
            <a:off x="172499" y="3171412"/>
            <a:ext cx="888416" cy="899954"/>
          </a:xfrm>
          <a:prstGeom prst="rect">
            <a:avLst/>
          </a:prstGeom>
          <a:ln w="12700">
            <a:miter lim="400000"/>
          </a:ln>
        </p:spPr>
      </p:pic>
      <p:sp>
        <p:nvSpPr>
          <p:cNvPr id="5" name="Content Placeholder 2"/>
          <p:cNvSpPr txBox="1">
            <a:spLocks/>
          </p:cNvSpPr>
          <p:nvPr/>
        </p:nvSpPr>
        <p:spPr>
          <a:xfrm>
            <a:off x="462005" y="1388097"/>
            <a:ext cx="8466096" cy="1138287"/>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spcBef>
                <a:spcPts val="0"/>
              </a:spcBef>
              <a:buFont typeface="Arial"/>
              <a:buNone/>
            </a:pPr>
            <a:r>
              <a:rPr lang="en-US" altLang="en-US" sz="3600" dirty="0" smtClean="0">
                <a:latin typeface="Arial" panose="020B0604020202020204" pitchFamily="34" charset="0"/>
                <a:cs typeface="Arial" panose="020B0604020202020204" pitchFamily="34" charset="0"/>
              </a:rPr>
              <a:t>We saw that oocytes (eggs) are the largest cells in the human body, but…</a:t>
            </a:r>
            <a:endParaRPr lang="en-US" altLang="en-US" dirty="0" smtClean="0">
              <a:latin typeface="Arial" panose="020B0604020202020204" pitchFamily="34" charset="0"/>
              <a:cs typeface="Arial" panose="020B0604020202020204" pitchFamily="34" charset="0"/>
            </a:endParaRPr>
          </a:p>
          <a:p>
            <a:pPr marL="0" indent="0">
              <a:spcBef>
                <a:spcPts val="0"/>
              </a:spcBef>
              <a:spcAft>
                <a:spcPts val="600"/>
              </a:spcAft>
              <a:buFont typeface="Arial"/>
              <a:buNone/>
            </a:pPr>
            <a:endParaRPr lang="en-US" altLang="en-US" b="1" i="1" dirty="0" smtClean="0">
              <a:solidFill>
                <a:srgbClr val="583F34"/>
              </a:solidFill>
              <a:latin typeface="Cambria" charset="0"/>
              <a:cs typeface="Arial" panose="020B0604020202020204" pitchFamily="34" charset="0"/>
            </a:endParaRPr>
          </a:p>
          <a:p>
            <a:pPr marL="0" indent="0">
              <a:spcBef>
                <a:spcPts val="0"/>
              </a:spcBef>
              <a:spcAft>
                <a:spcPts val="600"/>
              </a:spcAft>
              <a:buFont typeface="Arial"/>
              <a:buNone/>
            </a:pPr>
            <a:endParaRPr lang="en-US" altLang="en-US" b="1" i="1" dirty="0" smtClean="0">
              <a:solidFill>
                <a:srgbClr val="583F34"/>
              </a:solidFill>
              <a:latin typeface="Cambria" charset="0"/>
              <a:cs typeface="Arial" panose="020B0604020202020204" pitchFamily="34" charset="0"/>
            </a:endParaRPr>
          </a:p>
        </p:txBody>
      </p:sp>
    </p:spTree>
    <p:extLst>
      <p:ext uri="{BB962C8B-B14F-4D97-AF65-F5344CB8AC3E}">
        <p14:creationId xmlns:p14="http://schemas.microsoft.com/office/powerpoint/2010/main" val="2780382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Some BIG Cells…</a:t>
            </a:r>
            <a:endParaRPr lang="en-US" altLang="en-US" sz="48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8911" y="3776245"/>
            <a:ext cx="3736513" cy="290653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7760" y="1154673"/>
            <a:ext cx="3549650" cy="249758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7890" y="3595848"/>
            <a:ext cx="3425492" cy="2274741"/>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82439" y="1188276"/>
            <a:ext cx="3490705" cy="2327135"/>
          </a:xfrm>
          <a:prstGeom prst="rect">
            <a:avLst/>
          </a:prstGeom>
        </p:spPr>
      </p:pic>
      <p:pic>
        <p:nvPicPr>
          <p:cNvPr id="2" name="Picture 1"/>
          <p:cNvPicPr>
            <a:picLocks noChangeAspect="1"/>
          </p:cNvPicPr>
          <p:nvPr/>
        </p:nvPicPr>
        <p:blipFill rotWithShape="1">
          <a:blip r:embed="rId7" cstate="print">
            <a:clrChange>
              <a:clrFrom>
                <a:srgbClr val="000000"/>
              </a:clrFrom>
              <a:clrTo>
                <a:srgbClr val="000000">
                  <a:alpha val="0"/>
                </a:srgbClr>
              </a:clrTo>
            </a:clrChange>
            <a:extLst>
              <a:ext uri="{28A0092B-C50C-407E-A947-70E740481C1C}">
                <a14:useLocalDpi xmlns:a14="http://schemas.microsoft.com/office/drawing/2010/main" val="0"/>
              </a:ext>
            </a:extLst>
          </a:blip>
          <a:srcRect l="7393" r="67610"/>
          <a:stretch/>
        </p:blipFill>
        <p:spPr>
          <a:xfrm rot="5400000">
            <a:off x="6456316" y="1922423"/>
            <a:ext cx="742950" cy="2377706"/>
          </a:xfrm>
          <a:prstGeom prst="rect">
            <a:avLst/>
          </a:prstGeom>
        </p:spPr>
      </p:pic>
      <p:grpSp>
        <p:nvGrpSpPr>
          <p:cNvPr id="11" name="Group 10"/>
          <p:cNvGrpSpPr/>
          <p:nvPr/>
        </p:nvGrpSpPr>
        <p:grpSpPr>
          <a:xfrm rot="10800000">
            <a:off x="1117497" y="3906000"/>
            <a:ext cx="4059115" cy="2641151"/>
            <a:chOff x="-590550" y="3352799"/>
            <a:chExt cx="4059115" cy="2641151"/>
          </a:xfrm>
        </p:grpSpPr>
        <p:sp>
          <p:nvSpPr>
            <p:cNvPr id="6" name="Rectangle 5"/>
            <p:cNvSpPr/>
            <p:nvPr/>
          </p:nvSpPr>
          <p:spPr>
            <a:xfrm>
              <a:off x="-590550" y="3352799"/>
              <a:ext cx="4059115" cy="264115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800000">
              <a:off x="205320" y="3634923"/>
              <a:ext cx="2731847" cy="2029677"/>
            </a:xfrm>
            <a:prstGeom prst="rect">
              <a:avLst/>
            </a:prstGeom>
          </p:spPr>
        </p:pic>
      </p:grpSp>
      <p:grpSp>
        <p:nvGrpSpPr>
          <p:cNvPr id="31" name="Group 30"/>
          <p:cNvGrpSpPr/>
          <p:nvPr/>
        </p:nvGrpSpPr>
        <p:grpSpPr>
          <a:xfrm>
            <a:off x="1404221" y="3740433"/>
            <a:ext cx="3992408" cy="2350451"/>
            <a:chOff x="1404221" y="3740433"/>
            <a:chExt cx="3992408" cy="2350451"/>
          </a:xfrm>
        </p:grpSpPr>
        <p:sp>
          <p:nvSpPr>
            <p:cNvPr id="16" name="TextBox 15"/>
            <p:cNvSpPr txBox="1"/>
            <p:nvPr/>
          </p:nvSpPr>
          <p:spPr>
            <a:xfrm>
              <a:off x="2937167" y="5096299"/>
              <a:ext cx="574319" cy="307777"/>
            </a:xfrm>
            <a:prstGeom prst="rect">
              <a:avLst/>
            </a:prstGeom>
            <a:noFill/>
            <a:ln>
              <a:noFill/>
            </a:ln>
          </p:spPr>
          <p:txBody>
            <a:bodyPr wrap="square" rtlCol="0">
              <a:spAutoFit/>
            </a:bodyPr>
            <a:lstStyle/>
            <a:p>
              <a:r>
                <a:rPr lang="en-US" sz="1400" dirty="0" smtClean="0"/>
                <a:t>Yolk</a:t>
              </a:r>
              <a:endParaRPr lang="en-US" sz="1400" dirty="0">
                <a:solidFill>
                  <a:srgbClr val="FF0000"/>
                </a:solidFill>
              </a:endParaRPr>
            </a:p>
          </p:txBody>
        </p:sp>
        <p:sp>
          <p:nvSpPr>
            <p:cNvPr id="17" name="TextBox 16"/>
            <p:cNvSpPr txBox="1"/>
            <p:nvPr/>
          </p:nvSpPr>
          <p:spPr>
            <a:xfrm>
              <a:off x="3224326" y="5783107"/>
              <a:ext cx="624783" cy="307777"/>
            </a:xfrm>
            <a:prstGeom prst="rect">
              <a:avLst/>
            </a:prstGeom>
            <a:noFill/>
            <a:ln>
              <a:noFill/>
            </a:ln>
          </p:spPr>
          <p:txBody>
            <a:bodyPr wrap="square" rtlCol="0">
              <a:spAutoFit/>
            </a:bodyPr>
            <a:lstStyle/>
            <a:p>
              <a:r>
                <a:rPr lang="en-US" sz="1400" dirty="0" smtClean="0"/>
                <a:t>White</a:t>
              </a:r>
              <a:endParaRPr lang="en-US" sz="1400" dirty="0">
                <a:solidFill>
                  <a:srgbClr val="FF0000"/>
                </a:solidFill>
              </a:endParaRPr>
            </a:p>
          </p:txBody>
        </p:sp>
        <p:sp>
          <p:nvSpPr>
            <p:cNvPr id="18" name="TextBox 17"/>
            <p:cNvSpPr txBox="1"/>
            <p:nvPr/>
          </p:nvSpPr>
          <p:spPr>
            <a:xfrm>
              <a:off x="1793623" y="5096299"/>
              <a:ext cx="897168" cy="307777"/>
            </a:xfrm>
            <a:prstGeom prst="rect">
              <a:avLst/>
            </a:prstGeom>
            <a:noFill/>
            <a:ln>
              <a:noFill/>
            </a:ln>
          </p:spPr>
          <p:txBody>
            <a:bodyPr wrap="square" rtlCol="0">
              <a:spAutoFit/>
            </a:bodyPr>
            <a:lstStyle/>
            <a:p>
              <a:r>
                <a:rPr lang="en-US" sz="1400" dirty="0" smtClean="0"/>
                <a:t>Chalaza</a:t>
              </a:r>
              <a:endParaRPr lang="en-US" sz="1400" dirty="0">
                <a:solidFill>
                  <a:srgbClr val="FF0000"/>
                </a:solidFill>
              </a:endParaRPr>
            </a:p>
          </p:txBody>
        </p:sp>
        <p:sp>
          <p:nvSpPr>
            <p:cNvPr id="19" name="TextBox 18"/>
            <p:cNvSpPr txBox="1"/>
            <p:nvPr/>
          </p:nvSpPr>
          <p:spPr>
            <a:xfrm>
              <a:off x="1404221" y="3945831"/>
              <a:ext cx="1057804" cy="307777"/>
            </a:xfrm>
            <a:prstGeom prst="rect">
              <a:avLst/>
            </a:prstGeom>
            <a:noFill/>
            <a:ln>
              <a:noFill/>
            </a:ln>
          </p:spPr>
          <p:txBody>
            <a:bodyPr wrap="square" rtlCol="0">
              <a:spAutoFit/>
            </a:bodyPr>
            <a:lstStyle/>
            <a:p>
              <a:r>
                <a:rPr lang="en-US" sz="1400" dirty="0" smtClean="0"/>
                <a:t>Eggshell</a:t>
              </a:r>
              <a:endParaRPr lang="en-US" sz="1400" dirty="0">
                <a:solidFill>
                  <a:srgbClr val="FF0000"/>
                </a:solidFill>
              </a:endParaRPr>
            </a:p>
          </p:txBody>
        </p:sp>
        <p:sp>
          <p:nvSpPr>
            <p:cNvPr id="20" name="TextBox 19"/>
            <p:cNvSpPr txBox="1"/>
            <p:nvPr/>
          </p:nvSpPr>
          <p:spPr>
            <a:xfrm>
              <a:off x="3759921" y="3740433"/>
              <a:ext cx="1057804" cy="523220"/>
            </a:xfrm>
            <a:prstGeom prst="rect">
              <a:avLst/>
            </a:prstGeom>
            <a:noFill/>
            <a:ln>
              <a:noFill/>
            </a:ln>
          </p:spPr>
          <p:txBody>
            <a:bodyPr wrap="square" rtlCol="0">
              <a:spAutoFit/>
            </a:bodyPr>
            <a:lstStyle/>
            <a:p>
              <a:r>
                <a:rPr lang="en-US" sz="1400" dirty="0" smtClean="0"/>
                <a:t>Outer Membrane</a:t>
              </a:r>
              <a:endParaRPr lang="en-US" sz="1400" dirty="0">
                <a:solidFill>
                  <a:srgbClr val="FF0000"/>
                </a:solidFill>
              </a:endParaRPr>
            </a:p>
          </p:txBody>
        </p:sp>
        <p:sp>
          <p:nvSpPr>
            <p:cNvPr id="21" name="TextBox 20"/>
            <p:cNvSpPr txBox="1"/>
            <p:nvPr/>
          </p:nvSpPr>
          <p:spPr>
            <a:xfrm>
              <a:off x="4338825" y="4267390"/>
              <a:ext cx="1057804" cy="523220"/>
            </a:xfrm>
            <a:prstGeom prst="rect">
              <a:avLst/>
            </a:prstGeom>
            <a:noFill/>
            <a:ln>
              <a:noFill/>
            </a:ln>
          </p:spPr>
          <p:txBody>
            <a:bodyPr wrap="square" rtlCol="0">
              <a:spAutoFit/>
            </a:bodyPr>
            <a:lstStyle/>
            <a:p>
              <a:r>
                <a:rPr lang="en-US" sz="1400" dirty="0" smtClean="0"/>
                <a:t>Inner</a:t>
              </a:r>
            </a:p>
            <a:p>
              <a:r>
                <a:rPr lang="en-US" sz="1400" dirty="0" smtClean="0"/>
                <a:t>Membrane</a:t>
              </a:r>
              <a:endParaRPr lang="en-US" sz="1400" dirty="0">
                <a:solidFill>
                  <a:srgbClr val="FF0000"/>
                </a:solidFill>
              </a:endParaRPr>
            </a:p>
          </p:txBody>
        </p:sp>
        <p:sp>
          <p:nvSpPr>
            <p:cNvPr id="22" name="TextBox 21"/>
            <p:cNvSpPr txBox="1"/>
            <p:nvPr/>
          </p:nvSpPr>
          <p:spPr>
            <a:xfrm>
              <a:off x="2837883" y="4409491"/>
              <a:ext cx="1057804" cy="307777"/>
            </a:xfrm>
            <a:prstGeom prst="rect">
              <a:avLst/>
            </a:prstGeom>
            <a:noFill/>
            <a:ln>
              <a:noFill/>
            </a:ln>
          </p:spPr>
          <p:txBody>
            <a:bodyPr wrap="square" rtlCol="0">
              <a:spAutoFit/>
            </a:bodyPr>
            <a:lstStyle/>
            <a:p>
              <a:r>
                <a:rPr lang="en-US" sz="1400" dirty="0" smtClean="0">
                  <a:solidFill>
                    <a:srgbClr val="FF0000"/>
                  </a:solidFill>
                </a:rPr>
                <a:t>Nucleus</a:t>
              </a:r>
              <a:endParaRPr lang="en-US" sz="1400" dirty="0">
                <a:solidFill>
                  <a:srgbClr val="FF0000"/>
                </a:solidFill>
              </a:endParaRPr>
            </a:p>
          </p:txBody>
        </p:sp>
        <p:cxnSp>
          <p:nvCxnSpPr>
            <p:cNvPr id="23" name="Straight Arrow Connector 22"/>
            <p:cNvCxnSpPr>
              <a:stCxn id="20" idx="1"/>
            </p:cNvCxnSpPr>
            <p:nvPr/>
          </p:nvCxnSpPr>
          <p:spPr>
            <a:xfrm flipH="1">
              <a:off x="3609313" y="4002043"/>
              <a:ext cx="150608" cy="3497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21" idx="1"/>
            </p:cNvCxnSpPr>
            <p:nvPr/>
          </p:nvCxnSpPr>
          <p:spPr>
            <a:xfrm flipH="1">
              <a:off x="4042885" y="4529000"/>
              <a:ext cx="295940" cy="24992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3939846" y="5202675"/>
              <a:ext cx="1057804" cy="307777"/>
            </a:xfrm>
            <a:prstGeom prst="rect">
              <a:avLst/>
            </a:prstGeom>
            <a:noFill/>
            <a:ln>
              <a:noFill/>
            </a:ln>
          </p:spPr>
          <p:txBody>
            <a:bodyPr wrap="square" rtlCol="0">
              <a:spAutoFit/>
            </a:bodyPr>
            <a:lstStyle/>
            <a:p>
              <a:r>
                <a:rPr lang="en-US" sz="1400" dirty="0" smtClean="0"/>
                <a:t>Air</a:t>
              </a:r>
              <a:endParaRPr lang="en-US" sz="1400" dirty="0">
                <a:solidFill>
                  <a:srgbClr val="FF0000"/>
                </a:solidFill>
              </a:endParaRPr>
            </a:p>
          </p:txBody>
        </p:sp>
        <p:cxnSp>
          <p:nvCxnSpPr>
            <p:cNvPr id="29" name="Straight Arrow Connector 28"/>
            <p:cNvCxnSpPr/>
            <p:nvPr/>
          </p:nvCxnSpPr>
          <p:spPr>
            <a:xfrm>
              <a:off x="1933123" y="4263653"/>
              <a:ext cx="224595" cy="27947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4915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a:solidFill>
                  <a:schemeClr val="bg1"/>
                </a:solidFill>
              </a:rPr>
              <a:t>Teacher Resource: Overview for Triangle</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Overview for Triangle</a:t>
            </a:r>
          </a:p>
          <a:p>
            <a:pPr marL="0" indent="0">
              <a:buNone/>
            </a:pPr>
            <a:r>
              <a:rPr lang="en-US" sz="1600" dirty="0" smtClean="0">
                <a:cs typeface="Arial" panose="020B0604020202020204" pitchFamily="34" charset="0"/>
              </a:rPr>
              <a:t>We ended the prior unit on DNA with a bit of a mystery: most </a:t>
            </a:r>
            <a:r>
              <a:rPr lang="en-US" sz="1600" dirty="0">
                <a:cs typeface="Arial" panose="020B0604020202020204" pitchFamily="34" charset="0"/>
              </a:rPr>
              <a:t>of our DNA (over 98% in humans) doesn’t directly code for protein at all. So what is it all for!?! We take up this phenomenon in Growth and Development, though not right away</a:t>
            </a:r>
            <a:r>
              <a:rPr lang="en-US" sz="1600" dirty="0" smtClean="0">
                <a:cs typeface="Arial" panose="020B0604020202020204" pitchFamily="34" charset="0"/>
              </a:rPr>
              <a:t>. </a:t>
            </a:r>
          </a:p>
          <a:p>
            <a:pPr marL="0" indent="0">
              <a:buNone/>
            </a:pPr>
            <a:r>
              <a:rPr lang="en-US" sz="1600" dirty="0" smtClean="0">
                <a:cs typeface="Arial" panose="020B0604020202020204" pitchFamily="34" charset="0"/>
              </a:rPr>
              <a:t>First we turn to reviewing the phenomenon/phenomena we’ve been observing for the past couple of weeks—growth and development in a vertebrate or plant and regeneration in the invertebrate, </a:t>
            </a:r>
            <a:r>
              <a:rPr lang="en-US" sz="1600" dirty="0" err="1" smtClean="0">
                <a:cs typeface="Arial" panose="020B0604020202020204" pitchFamily="34" charset="0"/>
              </a:rPr>
              <a:t>Planaria</a:t>
            </a:r>
            <a:r>
              <a:rPr lang="en-US" sz="1600" dirty="0" smtClean="0">
                <a:cs typeface="Arial" panose="020B0604020202020204" pitchFamily="34" charset="0"/>
              </a:rPr>
              <a:t>.</a:t>
            </a:r>
            <a:endParaRPr lang="en-US" sz="1600" dirty="0">
              <a:cs typeface="Arial" panose="020B0604020202020204" pitchFamily="34" charset="0"/>
            </a:endParaRPr>
          </a:p>
          <a:p>
            <a:pPr marL="0" indent="0">
              <a:buNone/>
            </a:pPr>
            <a:r>
              <a:rPr lang="en-US" sz="1600" dirty="0" smtClean="0">
                <a:cs typeface="Arial" panose="020B0604020202020204" pitchFamily="34" charset="0"/>
              </a:rPr>
              <a:t>We use our observations of these phenomena to generate a series of questions about growth, cell differentiation (given that all cells have the same DNA) and regeneration (in some organisms versus others). How do all of these related phenomena work and what are the important underlying models that help us to understand them?</a:t>
            </a:r>
          </a:p>
          <a:p>
            <a:pPr marL="0" indent="0">
              <a:buNone/>
            </a:pPr>
            <a:r>
              <a:rPr lang="en-US" sz="1600" dirty="0" smtClean="0">
                <a:cs typeface="Arial" panose="020B0604020202020204" pitchFamily="34" charset="0"/>
              </a:rPr>
              <a:t>We then explore and further develop our understanding, leveraging one set of questions at a time. Through the examination of human cell count, we are reminded that most multicellular organisms grow through cell division. Large cells do exist in nature, but there are some limits on how large a viable cell might be.</a:t>
            </a:r>
          </a:p>
          <a:p>
            <a:pPr marL="0" indent="0">
              <a:buNone/>
            </a:pPr>
            <a:r>
              <a:rPr lang="en-US" sz="1600" dirty="0" smtClean="0">
                <a:cs typeface="Arial" panose="020B0604020202020204" pitchFamily="34" charset="0"/>
              </a:rPr>
              <a:t>One consequence of growth by mitosis is that all of our cells have the same DNA. However, we also see that we (and other organisms) have many different kinds of cells with different forms and functions. How can we make sense of how the same DNA leads to so many different “phenotypes” of cells? Through readings about 5 cell types, we recognize that differing proteins are the key to their distinct phenotypes.</a:t>
            </a:r>
          </a:p>
          <a:p>
            <a:pPr marL="0" indent="0">
              <a:buNone/>
            </a:pP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259297"/>
      </p:ext>
    </p:extLst>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812" y="913501"/>
            <a:ext cx="4442794" cy="2961863"/>
          </a:xfrm>
          <a:prstGeom prst="rect">
            <a:avLst/>
          </a:prstGeom>
          <a:ln>
            <a:noFill/>
          </a:ln>
          <a:effectLst>
            <a:softEdge rad="112500"/>
          </a:effectLst>
        </p:spPr>
      </p:pic>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Some LONG Plant Cells…</a:t>
            </a:r>
            <a:endParaRPr lang="en-US" altLang="en-US" sz="4800"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776" y="3645864"/>
            <a:ext cx="3648607" cy="273645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6267" y="2823616"/>
            <a:ext cx="3573705" cy="268028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3" name="TextBox 12"/>
          <p:cNvSpPr txBox="1"/>
          <p:nvPr/>
        </p:nvSpPr>
        <p:spPr>
          <a:xfrm>
            <a:off x="5475312" y="1871212"/>
            <a:ext cx="1908313" cy="523220"/>
          </a:xfrm>
          <a:prstGeom prst="rect">
            <a:avLst/>
          </a:prstGeom>
          <a:noFill/>
        </p:spPr>
        <p:txBody>
          <a:bodyPr wrap="square" rtlCol="0">
            <a:spAutoFit/>
          </a:bodyPr>
          <a:lstStyle/>
          <a:p>
            <a:r>
              <a:rPr lang="en-US" sz="2800" dirty="0" smtClean="0">
                <a:solidFill>
                  <a:srgbClr val="2B7C01"/>
                </a:solidFill>
              </a:rPr>
              <a:t>xylem</a:t>
            </a:r>
            <a:endParaRPr lang="en-US" sz="2800" dirty="0">
              <a:solidFill>
                <a:srgbClr val="2B7C01"/>
              </a:solidFill>
            </a:endParaRPr>
          </a:p>
        </p:txBody>
      </p:sp>
      <p:sp>
        <p:nvSpPr>
          <p:cNvPr id="15" name="TextBox 14"/>
          <p:cNvSpPr txBox="1"/>
          <p:nvPr/>
        </p:nvSpPr>
        <p:spPr>
          <a:xfrm>
            <a:off x="4366252" y="5723077"/>
            <a:ext cx="1908313" cy="523220"/>
          </a:xfrm>
          <a:prstGeom prst="rect">
            <a:avLst/>
          </a:prstGeom>
          <a:noFill/>
        </p:spPr>
        <p:txBody>
          <a:bodyPr wrap="square" rtlCol="0">
            <a:spAutoFit/>
          </a:bodyPr>
          <a:lstStyle/>
          <a:p>
            <a:r>
              <a:rPr lang="en-US" sz="2800" dirty="0" smtClean="0">
                <a:solidFill>
                  <a:schemeClr val="accent6">
                    <a:lumMod val="50000"/>
                  </a:schemeClr>
                </a:solidFill>
              </a:rPr>
              <a:t>phloem</a:t>
            </a:r>
            <a:endParaRPr lang="en-US" sz="2800" dirty="0">
              <a:solidFill>
                <a:schemeClr val="accent6">
                  <a:lumMod val="50000"/>
                </a:schemeClr>
              </a:solidFill>
            </a:endParaRPr>
          </a:p>
        </p:txBody>
      </p:sp>
      <p:sp>
        <p:nvSpPr>
          <p:cNvPr id="14" name="TextBox 13"/>
          <p:cNvSpPr txBox="1"/>
          <p:nvPr/>
        </p:nvSpPr>
        <p:spPr>
          <a:xfrm>
            <a:off x="6745355" y="4863547"/>
            <a:ext cx="1391480" cy="369332"/>
          </a:xfrm>
          <a:prstGeom prst="rect">
            <a:avLst/>
          </a:prstGeom>
          <a:noFill/>
        </p:spPr>
        <p:txBody>
          <a:bodyPr wrap="square" rtlCol="0">
            <a:spAutoFit/>
          </a:bodyPr>
          <a:lstStyle/>
          <a:p>
            <a:r>
              <a:rPr lang="en-US" dirty="0">
                <a:solidFill>
                  <a:schemeClr val="bg1"/>
                </a:solidFill>
              </a:rPr>
              <a:t>h</a:t>
            </a:r>
            <a:r>
              <a:rPr lang="en-US" dirty="0" smtClean="0">
                <a:solidFill>
                  <a:schemeClr val="bg1"/>
                </a:solidFill>
              </a:rPr>
              <a:t>emp fiber</a:t>
            </a:r>
            <a:endParaRPr lang="en-US" dirty="0">
              <a:solidFill>
                <a:schemeClr val="bg1"/>
              </a:solidFill>
            </a:endParaRPr>
          </a:p>
        </p:txBody>
      </p:sp>
      <p:sp>
        <p:nvSpPr>
          <p:cNvPr id="17" name="TextBox 16"/>
          <p:cNvSpPr txBox="1"/>
          <p:nvPr/>
        </p:nvSpPr>
        <p:spPr>
          <a:xfrm>
            <a:off x="2312164" y="5800021"/>
            <a:ext cx="2054088" cy="369332"/>
          </a:xfrm>
          <a:prstGeom prst="rect">
            <a:avLst/>
          </a:prstGeom>
          <a:noFill/>
        </p:spPr>
        <p:txBody>
          <a:bodyPr wrap="square" rtlCol="0">
            <a:spAutoFit/>
          </a:bodyPr>
          <a:lstStyle/>
          <a:p>
            <a:r>
              <a:rPr lang="en-US" dirty="0"/>
              <a:t>r</a:t>
            </a:r>
            <a:r>
              <a:rPr lang="en-US" dirty="0" smtClean="0"/>
              <a:t>amie fiber</a:t>
            </a:r>
            <a:endParaRPr lang="en-US" dirty="0"/>
          </a:p>
        </p:txBody>
      </p:sp>
      <p:sp>
        <p:nvSpPr>
          <p:cNvPr id="18" name="TextBox 17"/>
          <p:cNvSpPr txBox="1"/>
          <p:nvPr/>
        </p:nvSpPr>
        <p:spPr>
          <a:xfrm>
            <a:off x="5494204" y="992115"/>
            <a:ext cx="3179266" cy="646331"/>
          </a:xfrm>
          <a:prstGeom prst="rect">
            <a:avLst/>
          </a:prstGeom>
          <a:noFill/>
        </p:spPr>
        <p:txBody>
          <a:bodyPr wrap="square" rtlCol="0">
            <a:spAutoFit/>
          </a:bodyPr>
          <a:lstStyle/>
          <a:p>
            <a:r>
              <a:rPr lang="en-US" b="1" dirty="0" smtClean="0">
                <a:solidFill>
                  <a:srgbClr val="C00000"/>
                </a:solidFill>
                <a:latin typeface="Arial" panose="020B0604020202020204" pitchFamily="34" charset="0"/>
                <a:cs typeface="Arial" panose="020B0604020202020204" pitchFamily="34" charset="0"/>
              </a:rPr>
              <a:t>…may be as long as 50 cm (half a meter) but very thin.</a:t>
            </a:r>
            <a:endParaRPr lang="en-US"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20703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Some BIG Plant Cells…</a:t>
            </a:r>
            <a:endParaRPr lang="en-US" altLang="en-US" sz="48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1834" y="1765789"/>
            <a:ext cx="3572759" cy="2553332"/>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11187" y="3365386"/>
            <a:ext cx="3404442" cy="255333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4603" y="4280931"/>
            <a:ext cx="3229189" cy="2414458"/>
          </a:xfrm>
          <a:prstGeom prst="rect">
            <a:avLst/>
          </a:prstGeom>
        </p:spPr>
      </p:pic>
      <p:pic>
        <p:nvPicPr>
          <p:cNvPr id="6" name="Picture 5"/>
          <p:cNvPicPr>
            <a:picLocks noChangeAspect="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224370" y="1143000"/>
            <a:ext cx="3677930" cy="2684889"/>
          </a:xfrm>
          <a:prstGeom prst="rect">
            <a:avLst/>
          </a:prstGeom>
        </p:spPr>
      </p:pic>
      <p:sp>
        <p:nvSpPr>
          <p:cNvPr id="7" name="&quot;No&quot; Symbol 6"/>
          <p:cNvSpPr/>
          <p:nvPr/>
        </p:nvSpPr>
        <p:spPr>
          <a:xfrm>
            <a:off x="984232" y="1264916"/>
            <a:ext cx="2133600" cy="2100470"/>
          </a:xfrm>
          <a:prstGeom prst="noSmoking">
            <a:avLst>
              <a:gd name="adj" fmla="val 9267"/>
            </a:avLst>
          </a:prstGeom>
          <a:solidFill>
            <a:srgbClr val="C0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183716" y="3487302"/>
            <a:ext cx="3950964" cy="369332"/>
          </a:xfrm>
          <a:prstGeom prst="rect">
            <a:avLst/>
          </a:prstGeom>
          <a:noFill/>
        </p:spPr>
        <p:txBody>
          <a:bodyPr wrap="square" rtlCol="0">
            <a:spAutoFit/>
          </a:bodyPr>
          <a:lstStyle/>
          <a:p>
            <a:r>
              <a:rPr lang="en-US" b="1" dirty="0" smtClean="0">
                <a:solidFill>
                  <a:srgbClr val="C00000"/>
                </a:solidFill>
                <a:latin typeface="Arial" panose="020B0604020202020204" pitchFamily="34" charset="0"/>
                <a:cs typeface="Arial" panose="020B0604020202020204" pitchFamily="34" charset="0"/>
              </a:rPr>
              <a:t>Large </a:t>
            </a:r>
            <a:r>
              <a:rPr lang="en-US" b="1" u="sng" dirty="0" smtClean="0">
                <a:solidFill>
                  <a:srgbClr val="C00000"/>
                </a:solidFill>
                <a:latin typeface="Arial" panose="020B0604020202020204" pitchFamily="34" charset="0"/>
                <a:cs typeface="Arial" panose="020B0604020202020204" pitchFamily="34" charset="0"/>
              </a:rPr>
              <a:t>Seed</a:t>
            </a:r>
            <a:r>
              <a:rPr lang="en-US" b="1" dirty="0" smtClean="0">
                <a:solidFill>
                  <a:srgbClr val="C00000"/>
                </a:solidFill>
                <a:latin typeface="Arial" panose="020B0604020202020204" pitchFamily="34" charset="0"/>
                <a:cs typeface="Arial" panose="020B0604020202020204" pitchFamily="34" charset="0"/>
              </a:rPr>
              <a:t> but NOT a single cell</a:t>
            </a:r>
            <a:endParaRPr lang="en-US" b="1" dirty="0">
              <a:solidFill>
                <a:srgbClr val="C00000"/>
              </a:solidFill>
              <a:latin typeface="Arial" panose="020B0604020202020204" pitchFamily="34" charset="0"/>
              <a:cs typeface="Arial" panose="020B0604020202020204" pitchFamily="34" charset="0"/>
            </a:endParaRPr>
          </a:p>
        </p:txBody>
      </p:sp>
      <p:sp>
        <p:nvSpPr>
          <p:cNvPr id="9" name="Oval 8"/>
          <p:cNvSpPr/>
          <p:nvPr/>
        </p:nvSpPr>
        <p:spPr>
          <a:xfrm>
            <a:off x="1838048" y="4441281"/>
            <a:ext cx="450574" cy="490330"/>
          </a:xfrm>
          <a:prstGeom prst="ellipse">
            <a:avLst/>
          </a:prstGeom>
          <a:noFill/>
          <a:ln w="381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923832" y="3911599"/>
            <a:ext cx="2875722" cy="369332"/>
          </a:xfrm>
          <a:prstGeom prst="rect">
            <a:avLst/>
          </a:prstGeom>
          <a:noFill/>
        </p:spPr>
        <p:txBody>
          <a:bodyPr wrap="square" rtlCol="0">
            <a:spAutoFit/>
          </a:bodyPr>
          <a:lstStyle/>
          <a:p>
            <a:r>
              <a:rPr lang="en-US" b="1" dirty="0" smtClean="0">
                <a:solidFill>
                  <a:srgbClr val="C00000"/>
                </a:solidFill>
              </a:rPr>
              <a:t>Embryo (many cells)</a:t>
            </a:r>
            <a:endParaRPr lang="en-US" b="1" dirty="0">
              <a:solidFill>
                <a:srgbClr val="C00000"/>
              </a:solidFill>
            </a:endParaRPr>
          </a:p>
        </p:txBody>
      </p:sp>
      <p:cxnSp>
        <p:nvCxnSpPr>
          <p:cNvPr id="12" name="Straight Arrow Connector 11"/>
          <p:cNvCxnSpPr/>
          <p:nvPr/>
        </p:nvCxnSpPr>
        <p:spPr>
          <a:xfrm>
            <a:off x="5910469" y="4664765"/>
            <a:ext cx="983491" cy="0"/>
          </a:xfrm>
          <a:prstGeom prst="straightConnector1">
            <a:avLst/>
          </a:prstGeom>
          <a:ln w="57150">
            <a:solidFill>
              <a:srgbClr val="C00000"/>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6176632" y="5827348"/>
            <a:ext cx="1859076" cy="707886"/>
          </a:xfrm>
          <a:prstGeom prst="rect">
            <a:avLst/>
          </a:prstGeom>
          <a:noFill/>
        </p:spPr>
        <p:txBody>
          <a:bodyPr wrap="square" rtlCol="0">
            <a:spAutoFit/>
          </a:bodyPr>
          <a:lstStyle/>
          <a:p>
            <a:r>
              <a:rPr lang="en-US" sz="4000" b="1" dirty="0" smtClean="0">
                <a:solidFill>
                  <a:srgbClr val="C00000"/>
                </a:solidFill>
              </a:rPr>
              <a:t>6-7 cm</a:t>
            </a:r>
            <a:endParaRPr lang="en-US" sz="4000" b="1" dirty="0">
              <a:solidFill>
                <a:srgbClr val="C00000"/>
              </a:solidFill>
            </a:endParaRPr>
          </a:p>
        </p:txBody>
      </p:sp>
      <p:sp>
        <p:nvSpPr>
          <p:cNvPr id="15" name="TextBox 14"/>
          <p:cNvSpPr txBox="1"/>
          <p:nvPr/>
        </p:nvSpPr>
        <p:spPr>
          <a:xfrm>
            <a:off x="4926978" y="1138813"/>
            <a:ext cx="1966982" cy="584775"/>
          </a:xfrm>
          <a:prstGeom prst="rect">
            <a:avLst/>
          </a:prstGeom>
          <a:noFill/>
        </p:spPr>
        <p:txBody>
          <a:bodyPr wrap="square" rtlCol="0">
            <a:spAutoFit/>
          </a:bodyPr>
          <a:lstStyle/>
          <a:p>
            <a:r>
              <a:rPr lang="en-US" sz="3200" dirty="0" smtClean="0">
                <a:solidFill>
                  <a:schemeClr val="accent3">
                    <a:lumMod val="50000"/>
                  </a:schemeClr>
                </a:solidFill>
              </a:rPr>
              <a:t>a cycad</a:t>
            </a:r>
            <a:endParaRPr lang="en-US" sz="3200" dirty="0">
              <a:solidFill>
                <a:schemeClr val="accent3">
                  <a:lumMod val="50000"/>
                </a:schemeClr>
              </a:solidFill>
            </a:endParaRPr>
          </a:p>
        </p:txBody>
      </p:sp>
      <p:sp>
        <p:nvSpPr>
          <p:cNvPr id="16" name="TextBox 15"/>
          <p:cNvSpPr txBox="1"/>
          <p:nvPr/>
        </p:nvSpPr>
        <p:spPr>
          <a:xfrm>
            <a:off x="6176632" y="6268341"/>
            <a:ext cx="1966982" cy="584775"/>
          </a:xfrm>
          <a:prstGeom prst="rect">
            <a:avLst/>
          </a:prstGeom>
          <a:noFill/>
        </p:spPr>
        <p:txBody>
          <a:bodyPr wrap="square" rtlCol="0">
            <a:spAutoFit/>
          </a:bodyPr>
          <a:lstStyle/>
          <a:p>
            <a:r>
              <a:rPr lang="en-US" sz="3200" dirty="0" err="1">
                <a:solidFill>
                  <a:schemeClr val="accent3">
                    <a:lumMod val="50000"/>
                  </a:schemeClr>
                </a:solidFill>
              </a:rPr>
              <a:t>o</a:t>
            </a:r>
            <a:r>
              <a:rPr lang="en-US" sz="3200" dirty="0" err="1" smtClean="0">
                <a:solidFill>
                  <a:schemeClr val="accent3">
                    <a:lumMod val="50000"/>
                  </a:schemeClr>
                </a:solidFill>
              </a:rPr>
              <a:t>varioles</a:t>
            </a:r>
            <a:endParaRPr lang="en-US" sz="3200" dirty="0">
              <a:solidFill>
                <a:schemeClr val="accent3">
                  <a:lumMod val="50000"/>
                </a:schemeClr>
              </a:solidFill>
            </a:endParaRPr>
          </a:p>
        </p:txBody>
      </p:sp>
    </p:spTree>
    <p:extLst>
      <p:ext uri="{BB962C8B-B14F-4D97-AF65-F5344CB8AC3E}">
        <p14:creationId xmlns:p14="http://schemas.microsoft.com/office/powerpoint/2010/main" val="7431897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43600" y="759735"/>
            <a:ext cx="3849677" cy="1143000"/>
          </a:xfrm>
        </p:spPr>
        <p:txBody>
          <a:bodyPr>
            <a:normAutofit/>
          </a:bodyPr>
          <a:lstStyle/>
          <a:p>
            <a:r>
              <a:rPr lang="en-US" altLang="en-US" sz="4800" dirty="0" smtClean="0">
                <a:latin typeface="Arial" panose="020B0604020202020204" pitchFamily="34" charset="0"/>
                <a:cs typeface="Arial" panose="020B0604020202020204" pitchFamily="34" charset="0"/>
              </a:rPr>
              <a:t>Some BIG Algal Cells…</a:t>
            </a:r>
            <a:endParaRPr lang="en-US" altLang="en-US" sz="4800" dirty="0">
              <a:latin typeface="Arial" panose="020B0604020202020204" pitchFamily="34" charset="0"/>
              <a:cs typeface="Arial" panose="020B0604020202020204"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399" y="2625782"/>
            <a:ext cx="3829878" cy="254714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7955" y="430993"/>
            <a:ext cx="3686175" cy="5705475"/>
          </a:xfrm>
          <a:prstGeom prst="rect">
            <a:avLst/>
          </a:prstGeom>
        </p:spPr>
      </p:pic>
      <p:cxnSp>
        <p:nvCxnSpPr>
          <p:cNvPr id="10" name="Straight Arrow Connector 9"/>
          <p:cNvCxnSpPr/>
          <p:nvPr/>
        </p:nvCxnSpPr>
        <p:spPr>
          <a:xfrm>
            <a:off x="5561184" y="4403990"/>
            <a:ext cx="33509" cy="1024592"/>
          </a:xfrm>
          <a:prstGeom prst="straightConnector1">
            <a:avLst/>
          </a:prstGeom>
          <a:ln w="57150">
            <a:solidFill>
              <a:srgbClr val="C00000"/>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3868599" y="5731676"/>
            <a:ext cx="2153477" cy="707886"/>
          </a:xfrm>
          <a:prstGeom prst="rect">
            <a:avLst/>
          </a:prstGeom>
          <a:noFill/>
        </p:spPr>
        <p:txBody>
          <a:bodyPr wrap="square" rtlCol="0">
            <a:spAutoFit/>
          </a:bodyPr>
          <a:lstStyle/>
          <a:p>
            <a:r>
              <a:rPr lang="en-US" sz="4000" b="1" dirty="0" smtClean="0">
                <a:solidFill>
                  <a:srgbClr val="C00000"/>
                </a:solidFill>
              </a:rPr>
              <a:t>6 to 7 cm</a:t>
            </a:r>
            <a:endParaRPr lang="en-US" sz="4000" b="1" dirty="0">
              <a:solidFill>
                <a:srgbClr val="C00000"/>
              </a:solidFill>
            </a:endParaRPr>
          </a:p>
        </p:txBody>
      </p:sp>
      <p:sp>
        <p:nvSpPr>
          <p:cNvPr id="14" name="TextBox 13"/>
          <p:cNvSpPr txBox="1"/>
          <p:nvPr/>
        </p:nvSpPr>
        <p:spPr>
          <a:xfrm>
            <a:off x="1103243" y="5197749"/>
            <a:ext cx="3252373" cy="461665"/>
          </a:xfrm>
          <a:prstGeom prst="rect">
            <a:avLst/>
          </a:prstGeom>
          <a:noFill/>
        </p:spPr>
        <p:txBody>
          <a:bodyPr wrap="square" rtlCol="0">
            <a:spAutoFit/>
          </a:bodyPr>
          <a:lstStyle/>
          <a:p>
            <a:r>
              <a:rPr lang="en-US" sz="2400" i="1" dirty="0" err="1">
                <a:solidFill>
                  <a:schemeClr val="accent3">
                    <a:lumMod val="50000"/>
                  </a:schemeClr>
                </a:solidFill>
              </a:rPr>
              <a:t>Caulerpa</a:t>
            </a:r>
            <a:r>
              <a:rPr lang="en-US" sz="2400" i="1" dirty="0">
                <a:solidFill>
                  <a:schemeClr val="accent3">
                    <a:lumMod val="50000"/>
                  </a:schemeClr>
                </a:solidFill>
              </a:rPr>
              <a:t> </a:t>
            </a:r>
            <a:r>
              <a:rPr lang="en-US" sz="2400" i="1" dirty="0" err="1">
                <a:solidFill>
                  <a:schemeClr val="accent3">
                    <a:lumMod val="50000"/>
                  </a:schemeClr>
                </a:solidFill>
              </a:rPr>
              <a:t>taxifolia</a:t>
            </a:r>
            <a:endParaRPr lang="en-US" sz="2400" dirty="0">
              <a:solidFill>
                <a:schemeClr val="accent3">
                  <a:lumMod val="50000"/>
                </a:schemeClr>
              </a:solidFill>
            </a:endParaRPr>
          </a:p>
        </p:txBody>
      </p:sp>
    </p:spTree>
    <p:extLst>
      <p:ext uri="{BB962C8B-B14F-4D97-AF65-F5344CB8AC3E}">
        <p14:creationId xmlns:p14="http://schemas.microsoft.com/office/powerpoint/2010/main" val="160628492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38537" y="0"/>
            <a:ext cx="8905463" cy="175712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en-US" sz="4800" dirty="0">
                <a:latin typeface="Arial" panose="020B0604020202020204" pitchFamily="34" charset="0"/>
                <a:cs typeface="Arial" panose="020B0604020202020204" pitchFamily="34" charset="0"/>
              </a:rPr>
              <a:t>a</a:t>
            </a:r>
            <a:r>
              <a:rPr lang="en-US" altLang="en-US" sz="4800" dirty="0" smtClean="0">
                <a:latin typeface="Arial" panose="020B0604020202020204" pitchFamily="34" charset="0"/>
                <a:cs typeface="Arial" panose="020B0604020202020204" pitchFamily="34" charset="0"/>
              </a:rPr>
              <a:t>nd a </a:t>
            </a:r>
            <a:r>
              <a:rPr lang="en-US" sz="4800" dirty="0" err="1" smtClean="0">
                <a:latin typeface="Arial" panose="020B0604020202020204" pitchFamily="34" charset="0"/>
                <a:cs typeface="Arial" panose="020B0604020202020204" pitchFamily="34" charset="0"/>
              </a:rPr>
              <a:t>Xenophyophore</a:t>
            </a:r>
            <a:r>
              <a:rPr lang="en-US" sz="4800" dirty="0" smtClean="0">
                <a:latin typeface="Arial" panose="020B0604020202020204" pitchFamily="34" charset="0"/>
                <a:cs typeface="Arial" panose="020B0604020202020204" pitchFamily="34" charset="0"/>
              </a:rPr>
              <a:t>.</a:t>
            </a:r>
          </a:p>
          <a:p>
            <a:r>
              <a:rPr lang="en-US" altLang="en-US" sz="2000" dirty="0" smtClean="0">
                <a:latin typeface="Arial" panose="020B0604020202020204" pitchFamily="34" charset="0"/>
                <a:cs typeface="Arial" panose="020B0604020202020204" pitchFamily="34" charset="0"/>
              </a:rPr>
              <a:t>(a single-celled marine organism, part of a group called “</a:t>
            </a:r>
            <a:r>
              <a:rPr lang="en-US" altLang="en-US" sz="2000" dirty="0" err="1" smtClean="0">
                <a:latin typeface="Arial" panose="020B0604020202020204" pitchFamily="34" charset="0"/>
                <a:cs typeface="Arial" panose="020B0604020202020204" pitchFamily="34" charset="0"/>
              </a:rPr>
              <a:t>foraminiferans</a:t>
            </a:r>
            <a:r>
              <a:rPr lang="en-US" altLang="en-US" sz="2000" dirty="0" smtClean="0">
                <a:latin typeface="Arial" panose="020B0604020202020204" pitchFamily="34" charset="0"/>
                <a:cs typeface="Arial" panose="020B0604020202020204" pitchFamily="34" charset="0"/>
              </a:rPr>
              <a:t>”) </a:t>
            </a:r>
            <a:endParaRPr lang="en-US" altLang="en-US" sz="20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5247" t="10549" r="19159" b="16368"/>
          <a:stretch/>
        </p:blipFill>
        <p:spPr>
          <a:xfrm>
            <a:off x="1815544" y="1597382"/>
            <a:ext cx="5526159" cy="4576881"/>
          </a:xfrm>
          <a:prstGeom prst="rect">
            <a:avLst/>
          </a:prstGeom>
        </p:spPr>
      </p:pic>
      <p:cxnSp>
        <p:nvCxnSpPr>
          <p:cNvPr id="7" name="Straight Arrow Connector 6"/>
          <p:cNvCxnSpPr/>
          <p:nvPr/>
        </p:nvCxnSpPr>
        <p:spPr>
          <a:xfrm>
            <a:off x="2531165" y="3790122"/>
            <a:ext cx="3723861" cy="0"/>
          </a:xfrm>
          <a:prstGeom prst="straightConnector1">
            <a:avLst/>
          </a:prstGeom>
          <a:ln w="57150">
            <a:solidFill>
              <a:srgbClr val="C00000"/>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3664225" y="3000562"/>
            <a:ext cx="1457739" cy="707886"/>
          </a:xfrm>
          <a:prstGeom prst="rect">
            <a:avLst/>
          </a:prstGeom>
          <a:noFill/>
        </p:spPr>
        <p:txBody>
          <a:bodyPr wrap="square" rtlCol="0">
            <a:spAutoFit/>
          </a:bodyPr>
          <a:lstStyle/>
          <a:p>
            <a:r>
              <a:rPr lang="en-US" sz="4000" b="1" dirty="0" smtClean="0">
                <a:solidFill>
                  <a:srgbClr val="C00000"/>
                </a:solidFill>
              </a:rPr>
              <a:t>20 cm</a:t>
            </a:r>
            <a:endParaRPr lang="en-US" sz="4000" b="1" dirty="0">
              <a:solidFill>
                <a:srgbClr val="C00000"/>
              </a:solidFill>
            </a:endParaRPr>
          </a:p>
        </p:txBody>
      </p:sp>
    </p:spTree>
    <p:extLst>
      <p:ext uri="{BB962C8B-B14F-4D97-AF65-F5344CB8AC3E}">
        <p14:creationId xmlns:p14="http://schemas.microsoft.com/office/powerpoint/2010/main" val="130983166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33051" y="0"/>
            <a:ext cx="9144000" cy="1143000"/>
          </a:xfrm>
        </p:spPr>
        <p:txBody>
          <a:bodyPr>
            <a:normAutofit/>
          </a:bodyPr>
          <a:lstStyle/>
          <a:p>
            <a:r>
              <a:rPr lang="en-US" altLang="en-US" sz="4800" dirty="0" smtClean="0">
                <a:latin typeface="Arial" panose="020B0604020202020204" pitchFamily="34" charset="0"/>
                <a:cs typeface="Arial" panose="020B0604020202020204" pitchFamily="34" charset="0"/>
              </a:rPr>
              <a:t>Huge Cells</a:t>
            </a:r>
            <a:endParaRPr lang="en-US" altLang="en-US" sz="48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041620" y="1355312"/>
            <a:ext cx="7640467" cy="4913513"/>
          </a:xfrm>
        </p:spPr>
        <p:txBody>
          <a:bodyPr/>
          <a:lstStyle/>
          <a:p>
            <a:pPr marL="0" indent="0">
              <a:spcBef>
                <a:spcPts val="0"/>
              </a:spcBef>
              <a:spcAft>
                <a:spcPts val="600"/>
              </a:spcAft>
              <a:buNone/>
            </a:pPr>
            <a:r>
              <a:rPr lang="en-US" altLang="en-US" dirty="0" smtClean="0">
                <a:latin typeface="Arial" panose="020B0604020202020204" pitchFamily="34" charset="0"/>
                <a:cs typeface="Arial" panose="020B0604020202020204" pitchFamily="34" charset="0"/>
              </a:rPr>
              <a:t>We’ve just highlighted some unusually large cells in nature. But such cells are rare.</a:t>
            </a:r>
          </a:p>
          <a:p>
            <a:pPr marL="0" indent="0">
              <a:spcBef>
                <a:spcPts val="0"/>
              </a:spcBef>
              <a:spcAft>
                <a:spcPts val="600"/>
              </a:spcAft>
              <a:buNone/>
            </a:pPr>
            <a:endParaRPr lang="en-US" altLang="en-US" dirty="0">
              <a:latin typeface="Arial" panose="020B0604020202020204" pitchFamily="34" charset="0"/>
              <a:cs typeface="Arial" panose="020B0604020202020204" pitchFamily="34" charset="0"/>
            </a:endParaRPr>
          </a:p>
          <a:p>
            <a:pPr marL="0" indent="0">
              <a:spcBef>
                <a:spcPts val="0"/>
              </a:spcBef>
              <a:spcAft>
                <a:spcPts val="600"/>
              </a:spcAft>
              <a:buNone/>
            </a:pPr>
            <a:r>
              <a:rPr lang="en-US" altLang="en-US" dirty="0" smtClean="0">
                <a:latin typeface="Arial" panose="020B0604020202020204" pitchFamily="34" charset="0"/>
                <a:cs typeface="Arial" panose="020B0604020202020204" pitchFamily="34" charset="0"/>
              </a:rPr>
              <a:t>Why might this be the case?</a:t>
            </a:r>
            <a:endParaRPr lang="en-US" altLang="en-US" dirty="0">
              <a:latin typeface="Arial" panose="020B0604020202020204" pitchFamily="34" charset="0"/>
              <a:cs typeface="Arial" panose="020B0604020202020204" pitchFamily="34" charset="0"/>
            </a:endParaRPr>
          </a:p>
          <a:p>
            <a:pPr marL="0" indent="0">
              <a:spcBef>
                <a:spcPts val="0"/>
              </a:spcBef>
              <a:spcAft>
                <a:spcPts val="600"/>
              </a:spcAft>
              <a:buNone/>
            </a:pPr>
            <a:r>
              <a:rPr lang="en-US" altLang="en-US" dirty="0" smtClean="0">
                <a:latin typeface="Arial" panose="020B0604020202020204" pitchFamily="34" charset="0"/>
                <a:cs typeface="Arial" panose="020B0604020202020204" pitchFamily="34" charset="0"/>
              </a:rPr>
              <a:t>What happens to a cell as it gets bigger?</a:t>
            </a:r>
          </a:p>
          <a:p>
            <a:pPr marL="0" indent="0">
              <a:spcBef>
                <a:spcPts val="0"/>
              </a:spcBef>
              <a:spcAft>
                <a:spcPts val="600"/>
              </a:spcAft>
              <a:buNone/>
            </a:pPr>
            <a:endParaRPr lang="en-US" altLang="en-US" dirty="0" smtClean="0">
              <a:latin typeface="Arial" panose="020B0604020202020204" pitchFamily="34" charset="0"/>
              <a:cs typeface="Arial" panose="020B0604020202020204" pitchFamily="34" charset="0"/>
            </a:endParaRPr>
          </a:p>
          <a:p>
            <a:pPr marL="0" indent="0">
              <a:spcBef>
                <a:spcPts val="0"/>
              </a:spcBef>
              <a:spcAft>
                <a:spcPts val="600"/>
              </a:spcAft>
              <a:buNone/>
            </a:pPr>
            <a:r>
              <a:rPr lang="en-US" altLang="en-US" dirty="0" smtClean="0">
                <a:solidFill>
                  <a:srgbClr val="376092"/>
                </a:solidFill>
                <a:latin typeface="Arial" panose="020B0604020202020204" pitchFamily="34" charset="0"/>
                <a:cs typeface="Arial" panose="020B0604020202020204" pitchFamily="34" charset="0"/>
              </a:rPr>
              <a:t>Are there any consequences that might be important?</a:t>
            </a:r>
          </a:p>
          <a:p>
            <a:pPr marL="0" indent="0">
              <a:spcBef>
                <a:spcPts val="0"/>
              </a:spcBef>
              <a:spcAft>
                <a:spcPts val="600"/>
              </a:spcAft>
              <a:buNone/>
            </a:pPr>
            <a:endParaRPr lang="en-US" altLang="en-US" b="1" i="1" dirty="0">
              <a:solidFill>
                <a:srgbClr val="583F34"/>
              </a:solidFill>
              <a:latin typeface="Cambria" charset="0"/>
              <a:cs typeface="Arial" panose="020B0604020202020204" pitchFamily="34" charset="0"/>
            </a:endParaRPr>
          </a:p>
          <a:p>
            <a:pPr marL="0" indent="0">
              <a:spcBef>
                <a:spcPts val="0"/>
              </a:spcBef>
              <a:spcAft>
                <a:spcPts val="600"/>
              </a:spcAft>
              <a:buNone/>
            </a:pPr>
            <a:endParaRPr lang="en-US" altLang="en-US" b="1" i="1" dirty="0" smtClean="0">
              <a:solidFill>
                <a:srgbClr val="583F34"/>
              </a:solidFill>
              <a:latin typeface="Cambria" charset="0"/>
              <a:cs typeface="Arial" panose="020B0604020202020204" pitchFamily="34" charset="0"/>
            </a:endParaRPr>
          </a:p>
        </p:txBody>
      </p:sp>
      <p:pic>
        <p:nvPicPr>
          <p:cNvPr id="11" name="pasted-image.pdf"/>
          <p:cNvPicPr>
            <a:picLocks noChangeAspect="1"/>
          </p:cNvPicPr>
          <p:nvPr/>
        </p:nvPicPr>
        <p:blipFill>
          <a:blip r:embed="rId3">
            <a:extLst/>
          </a:blip>
          <a:stretch>
            <a:fillRect/>
          </a:stretch>
        </p:blipFill>
        <p:spPr>
          <a:xfrm flipH="1">
            <a:off x="87216" y="5182747"/>
            <a:ext cx="888416" cy="899954"/>
          </a:xfrm>
          <a:prstGeom prst="rect">
            <a:avLst/>
          </a:prstGeom>
          <a:ln w="12700">
            <a:miter lim="400000"/>
          </a:ln>
        </p:spPr>
      </p:pic>
    </p:spTree>
    <p:extLst>
      <p:ext uri="{BB962C8B-B14F-4D97-AF65-F5344CB8AC3E}">
        <p14:creationId xmlns:p14="http://schemas.microsoft.com/office/powerpoint/2010/main" val="362633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normAutofit/>
          </a:bodyPr>
          <a:lstStyle/>
          <a:p>
            <a:r>
              <a:rPr lang="en-US" altLang="en-US" smtClean="0">
                <a:latin typeface="Arial" panose="020B0604020202020204" pitchFamily="34" charset="0"/>
                <a:cs typeface="Arial" panose="020B0604020202020204" pitchFamily="34" charset="0"/>
              </a:rPr>
              <a:t>Tracking </a:t>
            </a:r>
            <a:r>
              <a:rPr lang="en-US" altLang="en-US" dirty="0" smtClean="0">
                <a:latin typeface="Arial" panose="020B0604020202020204" pitchFamily="34" charset="0"/>
                <a:cs typeface="Arial" panose="020B0604020202020204" pitchFamily="34" charset="0"/>
              </a:rPr>
              <a:t>Our Model</a:t>
            </a:r>
            <a:endParaRPr lang="en-US" altLang="en-US" dirty="0">
              <a:latin typeface="Arial" panose="020B0604020202020204" pitchFamily="34" charset="0"/>
              <a:cs typeface="Arial" panose="020B0604020202020204" pitchFamily="34" charset="0"/>
            </a:endParaRPr>
          </a:p>
        </p:txBody>
      </p:sp>
      <p:sp>
        <p:nvSpPr>
          <p:cNvPr id="27650" name="Content Placeholder 2"/>
          <p:cNvSpPr>
            <a:spLocks noGrp="1"/>
          </p:cNvSpPr>
          <p:nvPr>
            <p:ph idx="1"/>
          </p:nvPr>
        </p:nvSpPr>
        <p:spPr>
          <a:xfrm>
            <a:off x="1520328" y="1600200"/>
            <a:ext cx="7166472" cy="4525963"/>
          </a:xfrm>
        </p:spPr>
        <p:txBody>
          <a:bodyPr/>
          <a:lstStyle/>
          <a:p>
            <a:pPr marL="0" indent="0">
              <a:buNone/>
            </a:pPr>
            <a:r>
              <a:rPr lang="en-US" altLang="en-US" dirty="0" smtClean="0">
                <a:solidFill>
                  <a:srgbClr val="376092"/>
                </a:solidFill>
                <a:latin typeface="Arial" panose="020B0604020202020204" pitchFamily="34" charset="0"/>
                <a:cs typeface="Arial" panose="020B0604020202020204" pitchFamily="34" charset="0"/>
              </a:rPr>
              <a:t>So </a:t>
            </a:r>
            <a:r>
              <a:rPr lang="en-US" altLang="en-US" dirty="0">
                <a:solidFill>
                  <a:srgbClr val="376092"/>
                </a:solidFill>
                <a:latin typeface="Arial" panose="020B0604020202020204" pitchFamily="34" charset="0"/>
                <a:cs typeface="Arial" panose="020B0604020202020204" pitchFamily="34" charset="0"/>
              </a:rPr>
              <a:t>what </a:t>
            </a:r>
            <a:r>
              <a:rPr lang="en-US" altLang="en-US" dirty="0" smtClean="0">
                <a:solidFill>
                  <a:srgbClr val="376092"/>
                </a:solidFill>
                <a:latin typeface="Arial" panose="020B0604020202020204" pitchFamily="34" charset="0"/>
                <a:cs typeface="Arial" panose="020B0604020202020204" pitchFamily="34" charset="0"/>
              </a:rPr>
              <a:t>ideas about growth should we put into </a:t>
            </a:r>
            <a:r>
              <a:rPr lang="en-US" altLang="en-US" u="sng" dirty="0">
                <a:solidFill>
                  <a:srgbClr val="376092"/>
                </a:solidFill>
                <a:latin typeface="Arial" panose="020B0604020202020204" pitchFamily="34" charset="0"/>
                <a:cs typeface="Arial" panose="020B0604020202020204" pitchFamily="34" charset="0"/>
              </a:rPr>
              <a:t>our model</a:t>
            </a:r>
            <a:r>
              <a:rPr lang="en-US" altLang="en-US" dirty="0" smtClean="0">
                <a:solidFill>
                  <a:srgbClr val="376092"/>
                </a:solidFill>
                <a:latin typeface="Arial" panose="020B0604020202020204" pitchFamily="34" charset="0"/>
                <a:cs typeface="Arial" panose="020B0604020202020204" pitchFamily="34" charset="0"/>
              </a:rPr>
              <a:t>?</a:t>
            </a:r>
            <a:endParaRPr lang="en-US" altLang="en-US" dirty="0">
              <a:solidFill>
                <a:srgbClr val="376092"/>
              </a:solidFill>
              <a:latin typeface="Arial" panose="020B0604020202020204" pitchFamily="34" charset="0"/>
              <a:cs typeface="Arial" panose="020B0604020202020204" pitchFamily="34" charset="0"/>
            </a:endParaRPr>
          </a:p>
          <a:p>
            <a:pPr marL="0" indent="0">
              <a:buNone/>
            </a:pPr>
            <a:r>
              <a:rPr lang="en-US" altLang="en-US" dirty="0" smtClean="0">
                <a:latin typeface="Arial" panose="020B0604020202020204" pitchFamily="34" charset="0"/>
                <a:cs typeface="Arial" panose="020B0604020202020204" pitchFamily="34" charset="0"/>
              </a:rPr>
              <a:t>Let’s share out.</a:t>
            </a:r>
          </a:p>
          <a:p>
            <a:pPr marL="0" indent="0">
              <a:buNone/>
            </a:pPr>
            <a:endParaRPr lang="en-US" altLang="en-US" dirty="0">
              <a:solidFill>
                <a:srgbClr val="583F34"/>
              </a:solidFill>
              <a:latin typeface="Arial" panose="020B0604020202020204" pitchFamily="34" charset="0"/>
              <a:cs typeface="Arial" panose="020B0604020202020204" pitchFamily="34" charset="0"/>
            </a:endParaRPr>
          </a:p>
          <a:p>
            <a:pPr marL="0" indent="0">
              <a:buNone/>
            </a:pPr>
            <a:r>
              <a:rPr lang="en-US" altLang="en-US" dirty="0">
                <a:latin typeface="Arial" panose="020B0604020202020204" pitchFamily="34" charset="0"/>
                <a:cs typeface="Arial" panose="020B0604020202020204" pitchFamily="34" charset="0"/>
              </a:rPr>
              <a:t>I’ll record </a:t>
            </a:r>
            <a:r>
              <a:rPr lang="en-US" altLang="en-US" dirty="0" smtClean="0">
                <a:latin typeface="Arial" panose="020B0604020202020204" pitchFamily="34" charset="0"/>
                <a:cs typeface="Arial" panose="020B0604020202020204" pitchFamily="34" charset="0"/>
              </a:rPr>
              <a:t>our ideas </a:t>
            </a:r>
            <a:r>
              <a:rPr lang="en-US" altLang="en-US" dirty="0">
                <a:latin typeface="Arial" panose="020B0604020202020204" pitchFamily="34" charset="0"/>
                <a:cs typeface="Arial" panose="020B0604020202020204" pitchFamily="34" charset="0"/>
              </a:rPr>
              <a:t>on our </a:t>
            </a:r>
            <a:r>
              <a:rPr lang="en-US" altLang="en-US" dirty="0" smtClean="0">
                <a:latin typeface="Arial" panose="020B0604020202020204" pitchFamily="34" charset="0"/>
                <a:cs typeface="Arial" panose="020B0604020202020204" pitchFamily="34" charset="0"/>
              </a:rPr>
              <a:t>class model </a:t>
            </a:r>
            <a:r>
              <a:rPr lang="en-US" altLang="en-US" dirty="0">
                <a:latin typeface="Arial" panose="020B0604020202020204" pitchFamily="34" charset="0"/>
                <a:cs typeface="Arial" panose="020B0604020202020204" pitchFamily="34" charset="0"/>
              </a:rPr>
              <a:t>tracker</a:t>
            </a:r>
            <a:r>
              <a:rPr lang="en-US" altLang="en-US" dirty="0" smtClean="0">
                <a:latin typeface="Arial" panose="020B0604020202020204" pitchFamily="34" charset="0"/>
                <a:cs typeface="Arial" panose="020B0604020202020204" pitchFamily="34" charset="0"/>
              </a:rPr>
              <a:t>.</a:t>
            </a:r>
          </a:p>
          <a:p>
            <a:pPr marL="0" indent="0">
              <a:buNone/>
            </a:pPr>
            <a:endParaRPr lang="en-US" altLang="en-US" dirty="0" smtClean="0">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Now please be sure to record our ideas in your model tracker.</a:t>
            </a:r>
            <a:endParaRPr lang="en-US" altLang="en-US" dirty="0">
              <a:solidFill>
                <a:srgbClr val="376092"/>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flipH="1">
            <a:off x="418619" y="1322258"/>
            <a:ext cx="888416" cy="899954"/>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592872" y="5402714"/>
            <a:ext cx="794324" cy="798863"/>
          </a:xfrm>
          <a:prstGeom prst="rect">
            <a:avLst/>
          </a:prstGeom>
          <a:ln w="12700">
            <a:miter lim="400000"/>
          </a:ln>
        </p:spPr>
      </p:pic>
      <p:pic>
        <p:nvPicPr>
          <p:cNvPr id="6" name="pasted-image.pdf"/>
          <p:cNvPicPr>
            <a:picLocks noChangeAspect="1"/>
          </p:cNvPicPr>
          <p:nvPr/>
        </p:nvPicPr>
        <p:blipFill>
          <a:blip r:embed="rId5">
            <a:extLst/>
          </a:blip>
          <a:stretch>
            <a:fillRect/>
          </a:stretch>
        </p:blipFill>
        <p:spPr>
          <a:xfrm>
            <a:off x="471590" y="2404166"/>
            <a:ext cx="782474" cy="995924"/>
          </a:xfrm>
          <a:prstGeom prst="rect">
            <a:avLst/>
          </a:prstGeom>
          <a:ln w="12700">
            <a:miter lim="400000"/>
          </a:ln>
        </p:spPr>
      </p:pic>
    </p:spTree>
    <p:extLst>
      <p:ext uri="{BB962C8B-B14F-4D97-AF65-F5344CB8AC3E}">
        <p14:creationId xmlns:p14="http://schemas.microsoft.com/office/powerpoint/2010/main" val="43553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765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0">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2003426" y="1340227"/>
            <a:ext cx="6940550" cy="5392267"/>
          </a:xfrm>
        </p:spPr>
        <p:txBody>
          <a:bodyPr/>
          <a:lstStyle/>
          <a:p>
            <a:pPr marL="0" indent="0">
              <a:lnSpc>
                <a:spcPct val="80000"/>
              </a:lnSpc>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Our model so </a:t>
            </a:r>
            <a:r>
              <a:rPr lang="en-US" altLang="en-US" sz="2400" b="1" smtClean="0">
                <a:latin typeface="Arial" panose="020B0604020202020204" pitchFamily="34" charset="0"/>
                <a:ea typeface="Arial" charset="0"/>
                <a:cs typeface="Arial" panose="020B0604020202020204" pitchFamily="34" charset="0"/>
              </a:rPr>
              <a:t>far:</a:t>
            </a:r>
            <a:endParaRPr lang="en-US" altLang="en-US" sz="2400" b="1" dirty="0">
              <a:solidFill>
                <a:srgbClr val="583F34"/>
              </a:solidFill>
              <a:latin typeface="Arial" panose="020B0604020202020204" pitchFamily="34" charset="0"/>
              <a:cs typeface="Arial" panose="020B0604020202020204" pitchFamily="34" charset="0"/>
            </a:endParaRPr>
          </a:p>
          <a:p>
            <a:pPr marL="0" indent="0">
              <a:spcBef>
                <a:spcPts val="0"/>
              </a:spcBef>
              <a:spcAft>
                <a:spcPts val="600"/>
              </a:spcAft>
              <a:buNone/>
            </a:pPr>
            <a:r>
              <a:rPr lang="en-US" altLang="en-US" sz="2400" b="1" smtClean="0">
                <a:solidFill>
                  <a:srgbClr val="376092"/>
                </a:solidFill>
                <a:latin typeface="Arial" panose="020B0604020202020204" pitchFamily="34" charset="0"/>
                <a:ea typeface="Arial" charset="0"/>
                <a:cs typeface="Arial" panose="020B0604020202020204" pitchFamily="34" charset="0"/>
              </a:rPr>
              <a:t>[record model ideas]</a:t>
            </a:r>
            <a:endParaRPr lang="en-US" altLang="en-US" sz="2400" b="1" dirty="0">
              <a:solidFill>
                <a:srgbClr val="376092"/>
              </a:solidFill>
              <a:latin typeface="Arial" panose="020B0604020202020204" pitchFamily="34" charset="0"/>
              <a:ea typeface="Arial" charset="0"/>
              <a:cs typeface="Arial" panose="020B0604020202020204" pitchFamily="34" charset="0"/>
            </a:endParaRPr>
          </a:p>
          <a:p>
            <a:pPr marL="0" indent="0">
              <a:lnSpc>
                <a:spcPct val="80000"/>
              </a:lnSpc>
              <a:buNone/>
            </a:pPr>
            <a:endParaRPr lang="en-US" altLang="en-US" sz="2600" b="1" dirty="0">
              <a:solidFill>
                <a:srgbClr val="583F34"/>
              </a:solidFill>
              <a:latin typeface="Arial" charset="0"/>
              <a:ea typeface="Arial" charset="0"/>
              <a:cs typeface="Arial" charset="0"/>
            </a:endParaRPr>
          </a:p>
        </p:txBody>
      </p:sp>
      <p:cxnSp>
        <p:nvCxnSpPr>
          <p:cNvPr id="7" name="Straight Connector 6"/>
          <p:cNvCxnSpPr>
            <a:cxnSpLocks noChangeShapeType="1"/>
          </p:cNvCxnSpPr>
          <p:nvPr/>
        </p:nvCxnSpPr>
        <p:spPr bwMode="auto">
          <a:xfrm>
            <a:off x="261938" y="1187827"/>
            <a:ext cx="8466137" cy="17463"/>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9" name="Straight Connector 8"/>
          <p:cNvCxnSpPr>
            <a:cxnSpLocks noChangeShapeType="1"/>
          </p:cNvCxnSpPr>
          <p:nvPr/>
        </p:nvCxnSpPr>
        <p:spPr bwMode="auto">
          <a:xfrm>
            <a:off x="1947863" y="1171952"/>
            <a:ext cx="49110" cy="5078019"/>
          </a:xfrm>
          <a:prstGeom prst="line">
            <a:avLst/>
          </a:prstGeom>
          <a:ln>
            <a:headEnd/>
            <a:tailEnd/>
          </a:ln>
          <a:extLst/>
        </p:spPr>
        <p:style>
          <a:lnRef idx="2">
            <a:schemeClr val="dk1"/>
          </a:lnRef>
          <a:fillRef idx="0">
            <a:schemeClr val="dk1"/>
          </a:fillRef>
          <a:effectRef idx="1">
            <a:schemeClr val="dk1"/>
          </a:effectRef>
          <a:fontRef idx="minor">
            <a:schemeClr val="tx1"/>
          </a:fontRef>
        </p:style>
      </p:cxnSp>
      <p:sp>
        <p:nvSpPr>
          <p:cNvPr id="11" name="Content Placeholder 4"/>
          <p:cNvSpPr>
            <a:spLocks noGrp="1"/>
          </p:cNvSpPr>
          <p:nvPr>
            <p:ph sz="half" idx="2"/>
          </p:nvPr>
        </p:nvSpPr>
        <p:spPr>
          <a:xfrm>
            <a:off x="195051" y="1340226"/>
            <a:ext cx="1605469" cy="5392267"/>
          </a:xfrm>
        </p:spPr>
        <p:txBody>
          <a:bodyPr/>
          <a:lstStyle/>
          <a:p>
            <a:pPr marL="0" indent="0">
              <a:lnSpc>
                <a:spcPct val="80000"/>
              </a:lnSpc>
              <a:spcBef>
                <a:spcPts val="0"/>
              </a:spcBef>
              <a:spcAft>
                <a:spcPts val="600"/>
              </a:spcAft>
              <a:buFontTx/>
              <a:buNone/>
            </a:pPr>
            <a:r>
              <a:rPr lang="en-US" altLang="en-US" sz="2400" b="1" smtClean="0">
                <a:latin typeface="Arial" panose="020B0604020202020204" pitchFamily="34" charset="0"/>
                <a:ea typeface="Arial" charset="0"/>
                <a:cs typeface="Arial" panose="020B0604020202020204" pitchFamily="34" charset="0"/>
              </a:rPr>
              <a:t>Terms:</a:t>
            </a:r>
            <a:endParaRPr lang="en-US" altLang="en-US" sz="2400" b="1" dirty="0">
              <a:solidFill>
                <a:srgbClr val="583F34"/>
              </a:solidFill>
              <a:latin typeface="Arial" panose="020B0604020202020204" pitchFamily="34" charset="0"/>
              <a:cs typeface="Arial" panose="020B0604020202020204" pitchFamily="34" charset="0"/>
            </a:endParaRPr>
          </a:p>
          <a:p>
            <a:pPr marL="0" indent="0">
              <a:spcBef>
                <a:spcPts val="0"/>
              </a:spcBef>
              <a:spcAft>
                <a:spcPts val="600"/>
              </a:spcAft>
              <a:buNone/>
            </a:pPr>
            <a:r>
              <a:rPr lang="en-US" altLang="en-US" sz="2400" b="1" smtClean="0">
                <a:solidFill>
                  <a:srgbClr val="376092"/>
                </a:solidFill>
                <a:latin typeface="Arial" panose="020B0604020202020204" pitchFamily="34" charset="0"/>
                <a:ea typeface="Arial" charset="0"/>
                <a:cs typeface="Arial" panose="020B0604020202020204" pitchFamily="34" charset="0"/>
              </a:rPr>
              <a:t>[record]</a:t>
            </a:r>
            <a:endParaRPr lang="en-US" altLang="en-US" sz="2400" b="1" dirty="0">
              <a:solidFill>
                <a:srgbClr val="376092"/>
              </a:solidFill>
              <a:latin typeface="Arial" panose="020B0604020202020204" pitchFamily="34" charset="0"/>
              <a:ea typeface="Arial" charset="0"/>
              <a:cs typeface="Arial" panose="020B0604020202020204" pitchFamily="34" charset="0"/>
            </a:endParaRPr>
          </a:p>
          <a:p>
            <a:pPr marL="0" indent="0">
              <a:lnSpc>
                <a:spcPct val="80000"/>
              </a:lnSpc>
              <a:buNone/>
            </a:pPr>
            <a:endParaRPr lang="en-US" altLang="en-US" sz="2600" b="1" dirty="0">
              <a:solidFill>
                <a:srgbClr val="583F34"/>
              </a:solidFill>
              <a:latin typeface="Arial" charset="0"/>
              <a:ea typeface="Arial" charset="0"/>
              <a:cs typeface="Arial" charset="0"/>
            </a:endParaRPr>
          </a:p>
        </p:txBody>
      </p:sp>
      <p:sp>
        <p:nvSpPr>
          <p:cNvPr id="8" name="TextBox 7"/>
          <p:cNvSpPr txBox="1"/>
          <p:nvPr/>
        </p:nvSpPr>
        <p:spPr>
          <a:xfrm>
            <a:off x="261938" y="242185"/>
            <a:ext cx="8466137" cy="584775"/>
          </a:xfrm>
          <a:prstGeom prst="rect">
            <a:avLst/>
          </a:prstGeom>
          <a:noFill/>
        </p:spPr>
        <p:txBody>
          <a:bodyPr wrap="square" rtlCol="0">
            <a:spAutoFit/>
          </a:bodyPr>
          <a:lstStyle/>
          <a:p>
            <a:r>
              <a:rPr lang="en-US" sz="3200" b="1" i="1" smtClean="0">
                <a:solidFill>
                  <a:srgbClr val="00B0F0"/>
                </a:solidFill>
              </a:rPr>
              <a:t>[insert driving question or questions here]</a:t>
            </a:r>
            <a:endParaRPr lang="en-US" sz="3200" b="1" i="1">
              <a:solidFill>
                <a:srgbClr val="00B0F0"/>
              </a:solidFill>
            </a:endParaRPr>
          </a:p>
        </p:txBody>
      </p:sp>
    </p:spTree>
    <p:extLst>
      <p:ext uri="{BB962C8B-B14F-4D97-AF65-F5344CB8AC3E}">
        <p14:creationId xmlns:p14="http://schemas.microsoft.com/office/powerpoint/2010/main" val="70256578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F6F77-A125-4239-B970-CFDAF9E3DD66}"/>
              </a:ext>
            </a:extLst>
          </p:cNvPr>
          <p:cNvSpPr>
            <a:spLocks noGrp="1"/>
          </p:cNvSpPr>
          <p:nvPr>
            <p:ph type="title"/>
          </p:nvPr>
        </p:nvSpPr>
        <p:spPr/>
        <p:txBody>
          <a:bodyPr>
            <a:noAutofit/>
          </a:bodyPr>
          <a:lstStyle/>
          <a:p>
            <a:r>
              <a:rPr lang="en-US" dirty="0"/>
              <a:t>LS03 Teacher Resources: What did we figure out?</a:t>
            </a:r>
          </a:p>
        </p:txBody>
      </p:sp>
      <p:sp>
        <p:nvSpPr>
          <p:cNvPr id="3" name="Text Placeholder 2">
            <a:extLst>
              <a:ext uri="{FF2B5EF4-FFF2-40B4-BE49-F238E27FC236}">
                <a16:creationId xmlns:a16="http://schemas.microsoft.com/office/drawing/2014/main" id="{3F4C54C8-6500-4FCD-9CD1-8774A086E187}"/>
              </a:ext>
            </a:extLst>
          </p:cNvPr>
          <p:cNvSpPr>
            <a:spLocks noGrp="1"/>
          </p:cNvSpPr>
          <p:nvPr>
            <p:ph type="body" sz="quarter" idx="4294967295"/>
          </p:nvPr>
        </p:nvSpPr>
        <p:spPr>
          <a:xfrm>
            <a:off x="434145" y="1159917"/>
            <a:ext cx="5843587" cy="1951037"/>
          </a:xfrm>
        </p:spPr>
        <p:txBody>
          <a:bodyPr>
            <a:normAutofit/>
          </a:bodyPr>
          <a:lstStyle/>
          <a:p>
            <a:pPr marL="0" indent="0">
              <a:buNone/>
            </a:pPr>
            <a:r>
              <a:rPr lang="en-US" sz="2000" b="1" dirty="0">
                <a:cs typeface="Arial" panose="020B0604020202020204" pitchFamily="34" charset="0"/>
              </a:rPr>
              <a:t>What did we figure out?</a:t>
            </a:r>
          </a:p>
          <a:p>
            <a:pPr marL="0" indent="0">
              <a:buNone/>
            </a:pPr>
            <a:r>
              <a:rPr lang="en-US" sz="2000" dirty="0" smtClean="0"/>
              <a:t>We’ve reminded ourselves that growth primarily occurs through cell division in the organisms we’ve observed.</a:t>
            </a:r>
            <a:endParaRPr lang="en-US" sz="2000" dirty="0"/>
          </a:p>
        </p:txBody>
      </p:sp>
      <p:sp>
        <p:nvSpPr>
          <p:cNvPr id="4" name="Text Placeholder 3">
            <a:extLst>
              <a:ext uri="{FF2B5EF4-FFF2-40B4-BE49-F238E27FC236}">
                <a16:creationId xmlns:a16="http://schemas.microsoft.com/office/drawing/2014/main" id="{A66CCBD9-0B3D-4294-9A88-24F1465560DB}"/>
              </a:ext>
            </a:extLst>
          </p:cNvPr>
          <p:cNvSpPr>
            <a:spLocks noGrp="1"/>
          </p:cNvSpPr>
          <p:nvPr>
            <p:ph type="body" sz="quarter" idx="11"/>
          </p:nvPr>
        </p:nvSpPr>
        <p:spPr>
          <a:xfrm>
            <a:off x="434145" y="3254512"/>
            <a:ext cx="8416925" cy="1951037"/>
          </a:xfrm>
        </p:spPr>
        <p:txBody>
          <a:bodyPr/>
          <a:lstStyle/>
          <a:p>
            <a:r>
              <a:rPr lang="en-US" b="1" dirty="0">
                <a:cs typeface="Arial" panose="020B0604020202020204" pitchFamily="34" charset="0"/>
              </a:rPr>
              <a:t>LS03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i="1" dirty="0">
              <a:solidFill>
                <a:srgbClr val="583F34"/>
              </a:solidFill>
              <a:cs typeface="Arial" panose="020B0604020202020204" pitchFamily="34" charset="0"/>
            </a:endParaRPr>
          </a:p>
          <a:p>
            <a:endParaRPr lang="en-US" dirty="0"/>
          </a:p>
        </p:txBody>
      </p:sp>
    </p:spTree>
    <p:extLst>
      <p:ext uri="{BB962C8B-B14F-4D97-AF65-F5344CB8AC3E}">
        <p14:creationId xmlns:p14="http://schemas.microsoft.com/office/powerpoint/2010/main" val="1081087229"/>
      </p:ext>
    </p:extLst>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cs typeface="Arial" panose="020B0604020202020204" pitchFamily="34" charset="0"/>
              </a:rPr>
              <a:t>LS04 </a:t>
            </a:r>
            <a:r>
              <a:rPr lang="en-US" dirty="0">
                <a:solidFill>
                  <a:schemeClr val="bg1"/>
                </a:solidFill>
                <a:cs typeface="Arial" panose="020B0604020202020204" pitchFamily="34" charset="0"/>
              </a:rPr>
              <a:t>Teacher Resource: Learning Segment Overview</a:t>
            </a:r>
            <a:endParaRPr lang="en-US" dirty="0"/>
          </a:p>
        </p:txBody>
      </p:sp>
      <p:sp>
        <p:nvSpPr>
          <p:cNvPr id="4" name="Text Placeholder 3"/>
          <p:cNvSpPr>
            <a:spLocks noGrp="1"/>
          </p:cNvSpPr>
          <p:nvPr>
            <p:ph type="body" sz="quarter" idx="10"/>
          </p:nvPr>
        </p:nvSpPr>
        <p:spPr/>
        <p:txBody>
          <a:bodyPr/>
          <a:lstStyle/>
          <a:p>
            <a:r>
              <a:rPr lang="en-US" b="1" dirty="0">
                <a:sym typeface="Wingdings" panose="05000000000000000000" pitchFamily="2" charset="2"/>
              </a:rPr>
              <a:t>M</a:t>
            </a:r>
            <a:r>
              <a:rPr lang="en-US" b="1" dirty="0" smtClean="0">
                <a:sym typeface="Wingdings" panose="05000000000000000000" pitchFamily="2" charset="2"/>
              </a:rPr>
              <a:t>Q: </a:t>
            </a:r>
            <a:r>
              <a:rPr lang="en-US" dirty="0"/>
              <a:t>After establishing that all cells in the organism have the same DNA, we ask, how can cells have different forms and functions if they are all genetically the same?</a:t>
            </a:r>
          </a:p>
          <a:p>
            <a:endParaRPr lang="en-US" dirty="0"/>
          </a:p>
        </p:txBody>
      </p:sp>
      <p:sp>
        <p:nvSpPr>
          <p:cNvPr id="5" name="Text Placeholder 4"/>
          <p:cNvSpPr>
            <a:spLocks noGrp="1"/>
          </p:cNvSpPr>
          <p:nvPr>
            <p:ph type="body" sz="quarter" idx="11"/>
          </p:nvPr>
        </p:nvSpPr>
        <p:spPr/>
        <p:txBody>
          <a:bodyPr/>
          <a:lstStyle/>
          <a:p>
            <a:r>
              <a:rPr lang="en-US" dirty="0"/>
              <a:t>Time: </a:t>
            </a:r>
            <a:r>
              <a:rPr lang="en-US" dirty="0" smtClean="0"/>
              <a:t>20 </a:t>
            </a:r>
            <a:r>
              <a:rPr lang="en-US" dirty="0"/>
              <a:t>minutes</a:t>
            </a:r>
          </a:p>
          <a:p>
            <a:endParaRPr lang="en-US" dirty="0"/>
          </a:p>
        </p:txBody>
      </p:sp>
      <p:sp>
        <p:nvSpPr>
          <p:cNvPr id="6" name="Text Placeholder 5"/>
          <p:cNvSpPr>
            <a:spLocks noGrp="1"/>
          </p:cNvSpPr>
          <p:nvPr>
            <p:ph type="body" sz="quarter" idx="12"/>
          </p:nvPr>
        </p:nvSpPr>
        <p:spPr/>
        <p:txBody>
          <a:bodyPr/>
          <a:lstStyle/>
          <a:p>
            <a:pPr marL="0" indent="0">
              <a:buNone/>
            </a:pPr>
            <a:r>
              <a:rPr lang="en-US" i="1" u="sng" dirty="0"/>
              <a:t>Resources you will need:</a:t>
            </a:r>
          </a:p>
          <a:p>
            <a:pPr marL="0" indent="0" defTabSz="410751" hangingPunct="0">
              <a:buNone/>
            </a:pPr>
            <a:r>
              <a:rPr lang="en-US" dirty="0" smtClean="0">
                <a:ea typeface="Arial" charset="0"/>
                <a:cs typeface="Arial" panose="020B0604020202020204" pitchFamily="34" charset="0"/>
                <a:sym typeface="Helvetica Light"/>
              </a:rPr>
              <a:t>GD </a:t>
            </a:r>
            <a:r>
              <a:rPr lang="en-US" dirty="0">
                <a:ea typeface="Arial" charset="0"/>
                <a:cs typeface="Arial" panose="020B0604020202020204" pitchFamily="34" charset="0"/>
              </a:rPr>
              <a:t>Doodle Sheet; GD Student Model </a:t>
            </a:r>
            <a:r>
              <a:rPr lang="en-US" dirty="0" smtClean="0">
                <a:ea typeface="Arial" charset="0"/>
                <a:cs typeface="Arial" panose="020B0604020202020204" pitchFamily="34" charset="0"/>
              </a:rPr>
              <a:t>Tracker</a:t>
            </a:r>
            <a:endParaRPr lang="en-US" dirty="0">
              <a:ea typeface="Arial" charset="0"/>
              <a:cs typeface="Arial" panose="020B0604020202020204" pitchFamily="34" charset="0"/>
            </a:endParaRPr>
          </a:p>
          <a:p>
            <a:pPr marL="0" indent="0">
              <a:buNone/>
            </a:pPr>
            <a:endParaRPr lang="en-US" dirty="0"/>
          </a:p>
          <a:p>
            <a:pPr marL="0" indent="0">
              <a:buNone/>
            </a:pPr>
            <a:r>
              <a:rPr lang="en-US" i="1" u="sng" dirty="0"/>
              <a:t>Websites of interest:</a:t>
            </a:r>
          </a:p>
          <a:p>
            <a:pPr marL="0" indent="0">
              <a:buNone/>
            </a:pPr>
            <a:r>
              <a:rPr lang="en-US" dirty="0"/>
              <a:t>Check individual slides for resources. </a:t>
            </a:r>
          </a:p>
          <a:p>
            <a:pPr marL="0" indent="0">
              <a:buNone/>
            </a:pPr>
            <a:endParaRPr lang="en-US" dirty="0"/>
          </a:p>
          <a:p>
            <a:pPr marL="0" indent="0">
              <a:buNone/>
            </a:pPr>
            <a:r>
              <a:rPr lang="en-US" i="1" u="sng" dirty="0"/>
              <a:t>MBER Essentials:</a:t>
            </a:r>
          </a:p>
          <a:p>
            <a:pPr marL="0" indent="0">
              <a:buNone/>
            </a:pPr>
            <a:r>
              <a:rPr lang="en-US" dirty="0" smtClean="0"/>
              <a:t>Whiteboards, Norms </a:t>
            </a:r>
            <a:r>
              <a:rPr lang="en-US" dirty="0"/>
              <a:t>of Conversation</a:t>
            </a:r>
          </a:p>
          <a:p>
            <a:endParaRPr lang="en-US" dirty="0"/>
          </a:p>
        </p:txBody>
      </p:sp>
    </p:spTree>
    <p:extLst>
      <p:ext uri="{BB962C8B-B14F-4D97-AF65-F5344CB8AC3E}">
        <p14:creationId xmlns:p14="http://schemas.microsoft.com/office/powerpoint/2010/main" val="1859139939"/>
      </p:ext>
    </p:extLst>
  </p:cSld>
  <p:clrMapOvr>
    <a:masterClrMapping/>
  </p:clrMapOvr>
  <p:transition spd="med"/>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LS04 </a:t>
            </a:r>
            <a:r>
              <a:rPr lang="en-US" sz="2800" dirty="0">
                <a:solidFill>
                  <a:schemeClr val="bg1"/>
                </a:solidFill>
              </a:rPr>
              <a:t>Teacher Resource: </a:t>
            </a:r>
            <a:r>
              <a:rPr lang="en-US" sz="2800" dirty="0" smtClean="0">
                <a:solidFill>
                  <a:schemeClr val="bg1"/>
                </a:solidFill>
              </a:rPr>
              <a:t>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smtClean="0"/>
              <a:t>This purpose of this short learning segment is to problematize the idea that our cells and those of most all multicellular organisms have identical DNA but incredibly varied cell phenotypes associated with different form and function. We’ll go deeper with our exploration through readings in the next Learning Segment. </a:t>
            </a:r>
          </a:p>
          <a:p>
            <a:pPr marL="0" indent="0">
              <a:buNone/>
            </a:pPr>
            <a:r>
              <a:rPr lang="en-US" sz="1600" dirty="0" smtClean="0"/>
              <a:t>Here we want to present or really remind students of the phenomenon (which they’ve likely already identified) of differing cell types. We also need to take a moment to review what exactly the role of DNA might be in this phenomenon. So, we pull ideas from our Model for DNA (the last unit covered in most classrooms), focusing on how the DNA contains genes that are “recipes” for all of the proteins in our </a:t>
            </a:r>
            <a:r>
              <a:rPr lang="en-US" sz="1600" dirty="0"/>
              <a:t>body</a:t>
            </a:r>
            <a:r>
              <a:rPr lang="en-US" sz="1600" dirty="0" smtClean="0"/>
              <a:t>. Your students should have a solid understanding that DNA </a:t>
            </a:r>
            <a:r>
              <a:rPr lang="en-US" sz="1600" dirty="0"/>
              <a:t>is directing all of a cell’s </a:t>
            </a:r>
            <a:r>
              <a:rPr lang="en-US" sz="1600" dirty="0" smtClean="0"/>
              <a:t>activities. Other </a:t>
            </a:r>
            <a:r>
              <a:rPr lang="en-US" sz="1600" dirty="0"/>
              <a:t>ideas may come out, but make sure they include 1) DNA controls proteins and proteins determine ALL functions of a cell, and 2) every cell has a complete set of recipes for all the proteins needed by the organism</a:t>
            </a:r>
            <a:r>
              <a:rPr lang="en-US" sz="1600" dirty="0" smtClean="0"/>
              <a:t>. This latter point is a direct outgrowth of what we just explored in the previous learning segment—cell division (mitosis).</a:t>
            </a:r>
            <a:endParaRPr lang="en-US" sz="1600" dirty="0"/>
          </a:p>
          <a:p>
            <a:pPr marL="0" indent="0">
              <a:buNone/>
            </a:pPr>
            <a:endParaRPr lang="en-US" sz="1600" dirty="0" smtClean="0"/>
          </a:p>
          <a:p>
            <a:pPr marL="0" indent="0">
              <a:buNone/>
            </a:pPr>
            <a:r>
              <a:rPr lang="en-US" sz="1600" dirty="0" smtClean="0"/>
              <a:t>The Model for Growth and Development, especially the portions of the model related to the phenomenon of cellular differentiation, really help to engage students in thinking about the connection between DNA and traits . </a:t>
            </a:r>
            <a:r>
              <a:rPr lang="en-US" sz="1600" b="1" dirty="0"/>
              <a:t>I</a:t>
            </a:r>
            <a:r>
              <a:rPr lang="en-US" sz="1600" b="1" dirty="0" smtClean="0"/>
              <a:t>f all of the genes are contained in every cell, how come all cells don’t have the same traits? </a:t>
            </a:r>
            <a:r>
              <a:rPr lang="en-US" sz="1600" dirty="0" smtClean="0"/>
              <a:t>Addressing this question will help us to be clear about what we know and what we don’t know about how DNA leads to traits.</a:t>
            </a:r>
          </a:p>
          <a:p>
            <a:pPr marL="0" indent="0">
              <a:buNone/>
            </a:pPr>
            <a:endParaRPr lang="en-US" sz="1600" b="1" dirty="0">
              <a:solidFill>
                <a:srgbClr val="584035"/>
              </a:solidFill>
            </a:endParaRPr>
          </a:p>
          <a:p>
            <a:pPr marL="0" indent="0">
              <a:buNone/>
            </a:pPr>
            <a:endParaRPr lang="en-US" sz="1600" dirty="0">
              <a:solidFill>
                <a:srgbClr val="584035"/>
              </a:solidFill>
            </a:endParaRPr>
          </a:p>
        </p:txBody>
      </p:sp>
    </p:spTree>
    <p:extLst>
      <p:ext uri="{BB962C8B-B14F-4D97-AF65-F5344CB8AC3E}">
        <p14:creationId xmlns:p14="http://schemas.microsoft.com/office/powerpoint/2010/main" val="405506722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a:solidFill>
                  <a:schemeClr val="bg1"/>
                </a:solidFill>
              </a:rPr>
              <a:t>Teacher Resource: Overview for Triangle</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t>Overview for Triangle</a:t>
            </a:r>
          </a:p>
          <a:p>
            <a:pPr marL="0" indent="0">
              <a:buNone/>
            </a:pPr>
            <a:r>
              <a:rPr lang="en-US" sz="1600" dirty="0">
                <a:cs typeface="Arial" panose="020B0604020202020204" pitchFamily="34" charset="0"/>
              </a:rPr>
              <a:t>Since DNA “genes” are what code for proteins (we recall this from our Model for DNA), there must be some way in which genes are being used or not used in cells. And considering that some of the cell types we’ve examined don’t always make certain proteins (e.g. insulin or the </a:t>
            </a:r>
            <a:r>
              <a:rPr lang="en-US" sz="1600" dirty="0" smtClean="0">
                <a:cs typeface="Arial" panose="020B0604020202020204" pitchFamily="34" charset="0"/>
              </a:rPr>
              <a:t>pepsin that is released by stomach cells in response to food), </a:t>
            </a:r>
            <a:r>
              <a:rPr lang="en-US" sz="1600" dirty="0">
                <a:cs typeface="Arial" panose="020B0604020202020204" pitchFamily="34" charset="0"/>
              </a:rPr>
              <a:t>there must be a way to turn genes on or off inside of cells.</a:t>
            </a:r>
          </a:p>
          <a:p>
            <a:pPr marL="0" indent="0">
              <a:buNone/>
            </a:pPr>
            <a:r>
              <a:rPr lang="en-US" sz="1600" dirty="0" smtClean="0">
                <a:cs typeface="Arial" panose="020B0604020202020204" pitchFamily="34" charset="0"/>
              </a:rPr>
              <a:t>We wonder how these “gene switches” might work and, through the investigation of a couple of examples—the production of insulin in response to high blood sugar, and the embryonic development of the eyes as informed by neighboring tissues—we come to realize that the environmental signals control the switches. But the signaling from environment to genes is complicated and involves some of the remaining 98% of DNA that doesn’t code for proteins.</a:t>
            </a:r>
          </a:p>
          <a:p>
            <a:pPr marL="0" indent="0">
              <a:buNone/>
            </a:pPr>
            <a:r>
              <a:rPr lang="en-US" sz="1600" dirty="0" smtClean="0">
                <a:cs typeface="Arial" panose="020B0604020202020204" pitchFamily="34" charset="0"/>
              </a:rPr>
              <a:t>We finally then take up our questions about regeneration, considering the reasons why some organisms can regenerate more completely than others. (We do recognize, however, that humans CAN regenerate SOME tissues!) Ultimately this leads us to a conversation about stem cells. Finally we summarize out model for Growth and Development and apply it to a novel situation: the metamorphosis of a caterpillar into a butterfly. We either use this to solidify our model and wrap-up the unit or to ask questions about matter and energy (i.e. “Where does the energy to metamorphose come from in the pupa?”) in order to transition to the Red Loop if needed.</a:t>
            </a:r>
          </a:p>
          <a:p>
            <a:pPr marL="0" indent="0">
              <a:buNone/>
            </a:pP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2108339"/>
      </p:ext>
    </p:extLst>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LS04 Tracking the Model</a:t>
            </a:r>
            <a:endParaRPr lang="en-US" dirty="0"/>
          </a:p>
        </p:txBody>
      </p:sp>
      <p:sp>
        <p:nvSpPr>
          <p:cNvPr id="4" name="Content Placeholder 3"/>
          <p:cNvSpPr txBox="1">
            <a:spLocks/>
          </p:cNvSpPr>
          <p:nvPr/>
        </p:nvSpPr>
        <p:spPr>
          <a:xfrm>
            <a:off x="280792" y="926286"/>
            <a:ext cx="1651703" cy="518296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DNA</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Gene</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Proteins</a:t>
            </a:r>
          </a:p>
        </p:txBody>
      </p:sp>
      <p:cxnSp>
        <p:nvCxnSpPr>
          <p:cNvPr id="5" name="Straight Connector 4"/>
          <p:cNvCxnSpPr>
            <a:cxnSpLocks noChangeShapeType="1"/>
          </p:cNvCxnSpPr>
          <p:nvPr/>
        </p:nvCxnSpPr>
        <p:spPr bwMode="auto">
          <a:xfrm flipV="1">
            <a:off x="282804" y="742192"/>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926286"/>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so far:</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buFont typeface="Arial"/>
              <a:buNone/>
            </a:pPr>
            <a:r>
              <a:rPr lang="en-US" altLang="en-US" sz="1800" b="1" dirty="0" smtClean="0">
                <a:latin typeface="Arial" panose="020B0604020202020204" pitchFamily="34" charset="0"/>
                <a:ea typeface="Arial" charset="0"/>
                <a:cs typeface="Arial" panose="020B0604020202020204" pitchFamily="34" charset="0"/>
              </a:rPr>
              <a:t>Growth mostly occurs because of cell division.</a:t>
            </a:r>
          </a:p>
          <a:p>
            <a:pPr marL="0" indent="0">
              <a:spcBef>
                <a:spcPts val="0"/>
              </a:spcBef>
              <a:spcAft>
                <a:spcPts val="600"/>
              </a:spcAft>
              <a:buFont typeface="Arial"/>
              <a:buNone/>
            </a:pPr>
            <a:r>
              <a:rPr lang="en-US" altLang="en-US" sz="1200" b="1" dirty="0" smtClean="0">
                <a:latin typeface="Arial" panose="020B0604020202020204" pitchFamily="34" charset="0"/>
                <a:ea typeface="Arial" charset="0"/>
                <a:cs typeface="Arial" panose="020B0604020202020204" pitchFamily="34" charset="0"/>
              </a:rPr>
              <a:t>(Individual cells may grow as well, but there are limits to how big they can grow.)</a:t>
            </a:r>
          </a:p>
          <a:p>
            <a:pPr marL="0" indent="0">
              <a:spcBef>
                <a:spcPts val="0"/>
              </a:spcBef>
              <a:spcAft>
                <a:spcPts val="1200"/>
              </a:spcAft>
              <a:buFont typeface="Arial"/>
              <a:buNone/>
            </a:pPr>
            <a:r>
              <a:rPr lang="en-US" altLang="en-US" sz="1800" b="1" dirty="0" smtClean="0">
                <a:latin typeface="Arial" panose="020B0604020202020204" pitchFamily="34" charset="0"/>
                <a:ea typeface="Arial" charset="0"/>
                <a:cs typeface="Arial" panose="020B0604020202020204" pitchFamily="34" charset="0"/>
              </a:rPr>
              <a:t>When a cell</a:t>
            </a:r>
            <a:r>
              <a:rPr lang="en-US" altLang="en-US" sz="1800" b="1" u="sng" dirty="0" smtClean="0">
                <a:latin typeface="Arial" panose="020B0604020202020204" pitchFamily="34" charset="0"/>
                <a:ea typeface="Arial" charset="0"/>
                <a:cs typeface="Arial" panose="020B0604020202020204" pitchFamily="34" charset="0"/>
              </a:rPr>
              <a:t> </a:t>
            </a:r>
            <a:r>
              <a:rPr lang="en-US" altLang="en-US" sz="1800" b="1" dirty="0" smtClean="0">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 </a:t>
            </a:r>
            <a:r>
              <a:rPr lang="en-US" altLang="en-US" sz="2000" b="1" dirty="0">
                <a:solidFill>
                  <a:srgbClr val="376092"/>
                </a:solidFill>
                <a:latin typeface="Arial" panose="020B0604020202020204" pitchFamily="34" charset="0"/>
                <a:cs typeface="Arial" panose="020B0604020202020204" pitchFamily="34" charset="0"/>
              </a:rPr>
              <a:t>A</a:t>
            </a:r>
            <a:r>
              <a:rPr lang="en-US" altLang="en-US" sz="2000" b="1" dirty="0" smtClean="0">
                <a:solidFill>
                  <a:srgbClr val="376092"/>
                </a:solidFill>
                <a:latin typeface="Arial" panose="020B0604020202020204" pitchFamily="34" charset="0"/>
                <a:cs typeface="Arial" panose="020B0604020202020204" pitchFamily="34" charset="0"/>
              </a:rPr>
              <a:t>ll cells in our body therefore have the same DNA.</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(Recall from our DNA model, that DNA is the hereditary material and that it codes for proteins.)</a:t>
            </a:r>
            <a:endParaRPr lang="en-US" altLang="en-US" sz="2000" b="1" dirty="0">
              <a:solidFill>
                <a:srgbClr val="376092"/>
              </a:solidFill>
              <a:latin typeface="Arial" panose="020B0604020202020204" pitchFamily="34" charset="0"/>
              <a:cs typeface="Arial" panose="020B0604020202020204" pitchFamily="34" charset="0"/>
            </a:endParaRPr>
          </a:p>
        </p:txBody>
      </p:sp>
      <p:cxnSp>
        <p:nvCxnSpPr>
          <p:cNvPr id="9" name="Straight Connector 8"/>
          <p:cNvCxnSpPr/>
          <p:nvPr/>
        </p:nvCxnSpPr>
        <p:spPr>
          <a:xfrm>
            <a:off x="1932495" y="742192"/>
            <a:ext cx="0" cy="56188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721853087"/>
      </p:ext>
    </p:extLst>
  </p:cSld>
  <p:clrMapOvr>
    <a:masterClrMapping/>
  </p:clrMapOvr>
  <p:transition spd="med"/>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Many cells…</a:t>
            </a:r>
            <a:endParaRPr lang="en-US" altLang="en-US" u="sng" dirty="0"/>
          </a:p>
        </p:txBody>
      </p:sp>
      <p:sp>
        <p:nvSpPr>
          <p:cNvPr id="17410" name="Content Placeholder 2"/>
          <p:cNvSpPr>
            <a:spLocks noGrp="1"/>
          </p:cNvSpPr>
          <p:nvPr>
            <p:ph idx="1"/>
          </p:nvPr>
        </p:nvSpPr>
        <p:spPr>
          <a:xfrm>
            <a:off x="457201" y="1229139"/>
            <a:ext cx="8229599" cy="4525963"/>
          </a:xfrm>
        </p:spPr>
        <p:txBody>
          <a:bodyPr/>
          <a:lstStyle/>
          <a:p>
            <a:pPr marL="0" indent="0">
              <a:spcBef>
                <a:spcPct val="0"/>
              </a:spcBef>
              <a:buNone/>
            </a:pPr>
            <a:r>
              <a:rPr lang="en-US" altLang="en-US" sz="2800" dirty="0" smtClean="0">
                <a:latin typeface="Arial" panose="020B0604020202020204" pitchFamily="34" charset="0"/>
                <a:cs typeface="Arial" panose="020B0604020202020204" pitchFamily="34" charset="0"/>
              </a:rPr>
              <a:t>We now have a pretty good idea about how one cell becomes many, but recall too that there are lots of </a:t>
            </a:r>
            <a:r>
              <a:rPr lang="en-US" altLang="en-US" sz="2800" u="sng" dirty="0" smtClean="0">
                <a:latin typeface="Arial" panose="020B0604020202020204" pitchFamily="34" charset="0"/>
                <a:cs typeface="Arial" panose="020B0604020202020204" pitchFamily="34" charset="0"/>
              </a:rPr>
              <a:t>different KINDS of cells</a:t>
            </a:r>
            <a:r>
              <a:rPr lang="en-US" altLang="en-US" sz="2800" dirty="0" smtClean="0">
                <a:latin typeface="Arial" panose="020B0604020202020204" pitchFamily="34" charset="0"/>
                <a:cs typeface="Arial" panose="020B0604020202020204" pitchFamily="34" charset="0"/>
              </a:rPr>
              <a:t> in our bodies and those of other living things.</a:t>
            </a:r>
          </a:p>
          <a:p>
            <a:pPr marL="0" indent="0">
              <a:spcBef>
                <a:spcPct val="0"/>
              </a:spcBef>
              <a:buNone/>
            </a:pPr>
            <a:endParaRPr lang="en-US" altLang="en-US" sz="2800" dirty="0">
              <a:latin typeface="Arial" panose="020B0604020202020204" pitchFamily="34" charset="0"/>
              <a:cs typeface="Arial" panose="020B0604020202020204" pitchFamily="34" charset="0"/>
            </a:endParaRPr>
          </a:p>
          <a:p>
            <a:pPr marL="0" indent="0">
              <a:spcBef>
                <a:spcPct val="0"/>
              </a:spcBef>
              <a:buNone/>
            </a:pPr>
            <a:r>
              <a:rPr lang="en-US" altLang="en-US" sz="2800" dirty="0" smtClean="0">
                <a:latin typeface="Arial" panose="020B0604020202020204" pitchFamily="34" charset="0"/>
                <a:cs typeface="Arial" panose="020B0604020202020204" pitchFamily="34" charset="0"/>
              </a:rPr>
              <a:t>In our own bodies, for example…</a:t>
            </a:r>
          </a:p>
          <a:p>
            <a:pPr marL="0" indent="0">
              <a:spcBef>
                <a:spcPct val="0"/>
              </a:spcBef>
              <a:buNone/>
            </a:pPr>
            <a:endParaRPr lang="en-US" altLang="en-US" sz="2800" dirty="0" smtClean="0">
              <a:solidFill>
                <a:srgbClr val="583F34"/>
              </a:solidFill>
              <a:latin typeface="Arial" panose="020B0604020202020204" pitchFamily="34" charset="0"/>
              <a:cs typeface="Arial" panose="020B0604020202020204" pitchFamily="34" charset="0"/>
            </a:endParaRPr>
          </a:p>
          <a:p>
            <a:pPr marL="0" indent="0">
              <a:buNone/>
            </a:pPr>
            <a:endParaRPr lang="en-US" altLang="en-US" dirty="0">
              <a:solidFill>
                <a:srgbClr val="583F34"/>
              </a:solidFill>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20463"/>
          <a:stretch/>
        </p:blipFill>
        <p:spPr>
          <a:xfrm>
            <a:off x="457200" y="4540275"/>
            <a:ext cx="8436334" cy="1585888"/>
          </a:xfrm>
          <a:prstGeom prst="rect">
            <a:avLst/>
          </a:prstGeom>
        </p:spPr>
      </p:pic>
    </p:spTree>
    <p:extLst>
      <p:ext uri="{BB962C8B-B14F-4D97-AF65-F5344CB8AC3E}">
        <p14:creationId xmlns:p14="http://schemas.microsoft.com/office/powerpoint/2010/main" val="38852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1729408" y="182324"/>
            <a:ext cx="6791740" cy="1143000"/>
          </a:xfrm>
        </p:spPr>
        <p:txBody>
          <a:bodyPr>
            <a:normAutofit/>
          </a:bodyPr>
          <a:lstStyle/>
          <a:p>
            <a:pPr algn="l"/>
            <a:r>
              <a:rPr lang="en-US" altLang="en-US" sz="4000" smtClean="0">
                <a:solidFill>
                  <a:srgbClr val="376092"/>
                </a:solidFill>
              </a:rPr>
              <a:t>Where do all of these different kinds of cells come from?</a:t>
            </a:r>
            <a:endParaRPr lang="en-US" altLang="en-US" sz="4000" u="sng" dirty="0">
              <a:solidFill>
                <a:srgbClr val="376092"/>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765" y="1417638"/>
            <a:ext cx="7434470" cy="5250594"/>
          </a:xfrm>
          <a:prstGeom prst="rect">
            <a:avLst/>
          </a:prstGeom>
        </p:spPr>
      </p:pic>
      <p:sp>
        <p:nvSpPr>
          <p:cNvPr id="7" name="TextBox 6"/>
          <p:cNvSpPr txBox="1"/>
          <p:nvPr/>
        </p:nvSpPr>
        <p:spPr>
          <a:xfrm>
            <a:off x="3869634" y="4495053"/>
            <a:ext cx="1669774" cy="523220"/>
          </a:xfrm>
          <a:prstGeom prst="rect">
            <a:avLst/>
          </a:prstGeom>
          <a:solidFill>
            <a:schemeClr val="bg1"/>
          </a:solidFill>
        </p:spPr>
        <p:txBody>
          <a:bodyPr wrap="square" rtlCol="0">
            <a:spAutoFit/>
          </a:bodyPr>
          <a:lstStyle/>
          <a:p>
            <a:r>
              <a:rPr lang="en-US" sz="2800" b="1" smtClean="0">
                <a:latin typeface="Arial" panose="020B0604020202020204" pitchFamily="34" charset="0"/>
                <a:cs typeface="Arial" panose="020B0604020202020204" pitchFamily="34" charset="0"/>
              </a:rPr>
              <a:t>      </a:t>
            </a:r>
            <a:endParaRPr lang="en-US" sz="2800" b="1" dirty="0">
              <a:latin typeface="Arial" panose="020B0604020202020204" pitchFamily="34" charset="0"/>
              <a:cs typeface="Arial" panose="020B0604020202020204" pitchFamily="34" charset="0"/>
            </a:endParaRPr>
          </a:p>
        </p:txBody>
      </p:sp>
      <p:sp>
        <p:nvSpPr>
          <p:cNvPr id="5" name="Oval 4"/>
          <p:cNvSpPr/>
          <p:nvPr/>
        </p:nvSpPr>
        <p:spPr>
          <a:xfrm>
            <a:off x="3869634" y="3167424"/>
            <a:ext cx="1669774" cy="1497496"/>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asted-image.pdf"/>
          <p:cNvPicPr>
            <a:picLocks noChangeAspect="1"/>
          </p:cNvPicPr>
          <p:nvPr/>
        </p:nvPicPr>
        <p:blipFill>
          <a:blip r:embed="rId4">
            <a:extLst/>
          </a:blip>
          <a:stretch>
            <a:fillRect/>
          </a:stretch>
        </p:blipFill>
        <p:spPr>
          <a:xfrm flipH="1">
            <a:off x="543064" y="303847"/>
            <a:ext cx="888416" cy="899954"/>
          </a:xfrm>
          <a:prstGeom prst="rect">
            <a:avLst/>
          </a:prstGeom>
          <a:ln w="12700">
            <a:miter lim="400000"/>
          </a:ln>
        </p:spPr>
      </p:pic>
      <p:sp>
        <p:nvSpPr>
          <p:cNvPr id="6" name="TextBox 5"/>
          <p:cNvSpPr txBox="1"/>
          <p:nvPr/>
        </p:nvSpPr>
        <p:spPr>
          <a:xfrm>
            <a:off x="4224131" y="3310113"/>
            <a:ext cx="1205948" cy="1446550"/>
          </a:xfrm>
          <a:prstGeom prst="rect">
            <a:avLst/>
          </a:prstGeom>
          <a:noFill/>
        </p:spPr>
        <p:txBody>
          <a:bodyPr wrap="square" rtlCol="0">
            <a:spAutoFit/>
          </a:bodyPr>
          <a:lstStyle/>
          <a:p>
            <a:r>
              <a:rPr lang="en-US" sz="8800" b="1" smtClean="0">
                <a:solidFill>
                  <a:srgbClr val="376092"/>
                </a:solidFill>
                <a:latin typeface="Arial" panose="020B0604020202020204" pitchFamily="34" charset="0"/>
                <a:cs typeface="Arial" panose="020B0604020202020204" pitchFamily="34" charset="0"/>
              </a:rPr>
              <a:t>?</a:t>
            </a:r>
            <a:endParaRPr lang="en-US" sz="8800" b="1">
              <a:solidFill>
                <a:srgbClr val="37609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8904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sz="4000" smtClean="0"/>
              <a:t>From a single cell (fertilized egg) </a:t>
            </a:r>
            <a:br>
              <a:rPr lang="en-US" altLang="en-US" sz="4000" smtClean="0"/>
            </a:br>
            <a:r>
              <a:rPr lang="en-US" altLang="en-US" sz="4000" smtClean="0"/>
              <a:t>to many types of cells…</a:t>
            </a:r>
            <a:endParaRPr lang="en-US" altLang="en-US" sz="4000" u="sng" dirty="0"/>
          </a:p>
        </p:txBody>
      </p:sp>
      <p:grpSp>
        <p:nvGrpSpPr>
          <p:cNvPr id="2" name="Group 1"/>
          <p:cNvGrpSpPr/>
          <p:nvPr/>
        </p:nvGrpSpPr>
        <p:grpSpPr>
          <a:xfrm>
            <a:off x="854765" y="1417638"/>
            <a:ext cx="7434470" cy="5250594"/>
            <a:chOff x="563218" y="1417638"/>
            <a:chExt cx="7434470" cy="525059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218" y="1417638"/>
              <a:ext cx="7434470" cy="5250594"/>
            </a:xfrm>
            <a:prstGeom prst="rect">
              <a:avLst/>
            </a:prstGeom>
          </p:spPr>
        </p:pic>
        <p:sp>
          <p:nvSpPr>
            <p:cNvPr id="7" name="TextBox 6"/>
            <p:cNvSpPr txBox="1"/>
            <p:nvPr/>
          </p:nvSpPr>
          <p:spPr>
            <a:xfrm>
              <a:off x="3578087" y="4495053"/>
              <a:ext cx="1669774" cy="523220"/>
            </a:xfrm>
            <a:prstGeom prst="rect">
              <a:avLst/>
            </a:prstGeom>
            <a:solidFill>
              <a:schemeClr val="bg1"/>
            </a:solidFill>
          </p:spPr>
          <p:txBody>
            <a:bodyPr wrap="square" rtlCol="0">
              <a:spAutoFit/>
            </a:bodyPr>
            <a:lstStyle/>
            <a:p>
              <a:r>
                <a:rPr lang="en-US" sz="2800" b="1" dirty="0" smtClean="0">
                  <a:latin typeface="Arial" panose="020B0604020202020204" pitchFamily="34" charset="0"/>
                  <a:cs typeface="Arial" panose="020B0604020202020204" pitchFamily="34" charset="0"/>
                </a:rPr>
                <a:t>ZYGOTE</a:t>
              </a:r>
              <a:endParaRPr lang="en-US" sz="2800" b="1" dirty="0">
                <a:latin typeface="Arial" panose="020B0604020202020204" pitchFamily="34" charset="0"/>
                <a:cs typeface="Arial" panose="020B0604020202020204" pitchFamily="34" charset="0"/>
              </a:endParaRPr>
            </a:p>
          </p:txBody>
        </p:sp>
        <p:grpSp>
          <p:nvGrpSpPr>
            <p:cNvPr id="9" name="Group 8"/>
            <p:cNvGrpSpPr/>
            <p:nvPr/>
          </p:nvGrpSpPr>
          <p:grpSpPr>
            <a:xfrm>
              <a:off x="3591339" y="2928730"/>
              <a:ext cx="1669774" cy="1669774"/>
              <a:chOff x="3591339" y="3008242"/>
              <a:chExt cx="1669774" cy="1669774"/>
            </a:xfrm>
          </p:grpSpPr>
          <p:sp>
            <p:nvSpPr>
              <p:cNvPr id="4" name="Oval 3"/>
              <p:cNvSpPr/>
              <p:nvPr/>
            </p:nvSpPr>
            <p:spPr>
              <a:xfrm>
                <a:off x="3591339" y="3008242"/>
                <a:ext cx="1669774" cy="166977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461013" y="3551582"/>
                <a:ext cx="221974" cy="238538"/>
              </a:xfrm>
              <a:prstGeom prst="ellipse">
                <a:avLst/>
              </a:prstGeom>
              <a:solidFill>
                <a:schemeClr val="accent1"/>
              </a:solidFill>
              <a:ln>
                <a:solidFill>
                  <a:srgbClr val="37609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1975575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latin typeface="Arial" panose="020B0604020202020204" pitchFamily="34" charset="0"/>
                <a:cs typeface="Arial" panose="020B0604020202020204" pitchFamily="34" charset="0"/>
              </a:rPr>
              <a:t>Many cells… many types.</a:t>
            </a:r>
            <a:endParaRPr lang="en-US" altLang="en-US" u="sng" dirty="0">
              <a:latin typeface="Arial" panose="020B0604020202020204" pitchFamily="34" charset="0"/>
              <a:cs typeface="Arial" panose="020B0604020202020204" pitchFamily="34" charset="0"/>
            </a:endParaRPr>
          </a:p>
        </p:txBody>
      </p:sp>
      <p:sp>
        <p:nvSpPr>
          <p:cNvPr id="17410" name="Content Placeholder 2"/>
          <p:cNvSpPr>
            <a:spLocks noGrp="1"/>
          </p:cNvSpPr>
          <p:nvPr>
            <p:ph idx="1"/>
          </p:nvPr>
        </p:nvSpPr>
        <p:spPr>
          <a:xfrm>
            <a:off x="1288972" y="1600200"/>
            <a:ext cx="7397827" cy="4525963"/>
          </a:xfrm>
        </p:spPr>
        <p:txBody>
          <a:bodyPr/>
          <a:lstStyle/>
          <a:p>
            <a:pPr marL="0" indent="0">
              <a:spcBef>
                <a:spcPct val="0"/>
              </a:spcBef>
              <a:buNone/>
            </a:pPr>
            <a:r>
              <a:rPr lang="en-US" altLang="en-US" sz="2800" dirty="0" smtClean="0">
                <a:solidFill>
                  <a:srgbClr val="00B0F0"/>
                </a:solidFill>
                <a:latin typeface="Arial" panose="020B0604020202020204" pitchFamily="34" charset="0"/>
                <a:cs typeface="Arial" panose="020B0604020202020204" pitchFamily="34" charset="0"/>
              </a:rPr>
              <a:t>[refer to your class’s driving question]</a:t>
            </a:r>
          </a:p>
          <a:p>
            <a:pPr marL="0" indent="0">
              <a:spcBef>
                <a:spcPct val="0"/>
              </a:spcBef>
              <a:buNone/>
            </a:pPr>
            <a:endParaRPr lang="en-US" altLang="en-US" sz="2800" dirty="0">
              <a:solidFill>
                <a:srgbClr val="00B0F0"/>
              </a:solidFill>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How does a single fertilized egg eventually make all of the different KINDS of cells that make up a fully-grown adult organism?</a:t>
            </a:r>
          </a:p>
          <a:p>
            <a:pPr marL="0" indent="0">
              <a:buNone/>
            </a:pPr>
            <a:endParaRPr lang="en-US" altLang="en-US" dirty="0">
              <a:solidFill>
                <a:srgbClr val="376092"/>
              </a:solidFill>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Let’s write down our initial thoughts in Doodle Box E.</a:t>
            </a:r>
          </a:p>
          <a:p>
            <a:pPr marL="0" indent="0">
              <a:buNone/>
            </a:pPr>
            <a:endParaRPr lang="en-US" altLang="en-US" dirty="0">
              <a:solidFill>
                <a:srgbClr val="583F34"/>
              </a:solidFill>
            </a:endParaRPr>
          </a:p>
        </p:txBody>
      </p:sp>
      <p:pic>
        <p:nvPicPr>
          <p:cNvPr id="5" name="pasted-image.pdf"/>
          <p:cNvPicPr>
            <a:picLocks noChangeAspect="1"/>
          </p:cNvPicPr>
          <p:nvPr/>
        </p:nvPicPr>
        <p:blipFill>
          <a:blip r:embed="rId3">
            <a:extLst/>
          </a:blip>
          <a:stretch>
            <a:fillRect/>
          </a:stretch>
        </p:blipFill>
        <p:spPr>
          <a:xfrm flipH="1">
            <a:off x="185255" y="3295764"/>
            <a:ext cx="888416" cy="899954"/>
          </a:xfrm>
          <a:prstGeom prst="rect">
            <a:avLst/>
          </a:prstGeom>
          <a:ln w="12700">
            <a:miter lim="400000"/>
          </a:ln>
        </p:spPr>
      </p:pic>
      <p:pic>
        <p:nvPicPr>
          <p:cNvPr id="6" name="pasted-image.pdf"/>
          <p:cNvPicPr>
            <a:picLocks noChangeAspect="1"/>
          </p:cNvPicPr>
          <p:nvPr/>
        </p:nvPicPr>
        <p:blipFill>
          <a:blip r:embed="rId4">
            <a:extLst/>
          </a:blip>
          <a:stretch>
            <a:fillRect/>
          </a:stretch>
        </p:blipFill>
        <p:spPr>
          <a:xfrm>
            <a:off x="383353" y="5234817"/>
            <a:ext cx="794324" cy="798863"/>
          </a:xfrm>
          <a:prstGeom prst="rect">
            <a:avLst/>
          </a:prstGeom>
          <a:ln w="12700">
            <a:miter lim="400000"/>
          </a:ln>
        </p:spPr>
      </p:pic>
    </p:spTree>
    <p:extLst>
      <p:ext uri="{BB962C8B-B14F-4D97-AF65-F5344CB8AC3E}">
        <p14:creationId xmlns:p14="http://schemas.microsoft.com/office/powerpoint/2010/main" val="67905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sz="4000" dirty="0" smtClean="0">
                <a:solidFill>
                  <a:srgbClr val="376092"/>
                </a:solidFill>
              </a:rPr>
              <a:t>Doodle Box E: How does this happen?</a:t>
            </a:r>
            <a:endParaRPr lang="en-US" altLang="en-US" sz="4000" u="sng" dirty="0">
              <a:solidFill>
                <a:srgbClr val="376092"/>
              </a:solidFill>
            </a:endParaRPr>
          </a:p>
        </p:txBody>
      </p:sp>
      <p:grpSp>
        <p:nvGrpSpPr>
          <p:cNvPr id="2" name="Group 1"/>
          <p:cNvGrpSpPr/>
          <p:nvPr/>
        </p:nvGrpSpPr>
        <p:grpSpPr>
          <a:xfrm>
            <a:off x="854765" y="1417638"/>
            <a:ext cx="7434470" cy="5250594"/>
            <a:chOff x="563218" y="1417638"/>
            <a:chExt cx="7434470" cy="525059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218" y="1417638"/>
              <a:ext cx="7434470" cy="5250594"/>
            </a:xfrm>
            <a:prstGeom prst="rect">
              <a:avLst/>
            </a:prstGeom>
          </p:spPr>
        </p:pic>
        <p:sp>
          <p:nvSpPr>
            <p:cNvPr id="7" name="TextBox 6"/>
            <p:cNvSpPr txBox="1"/>
            <p:nvPr/>
          </p:nvSpPr>
          <p:spPr>
            <a:xfrm>
              <a:off x="3578087" y="4495053"/>
              <a:ext cx="1669774" cy="523220"/>
            </a:xfrm>
            <a:prstGeom prst="rect">
              <a:avLst/>
            </a:prstGeom>
            <a:solidFill>
              <a:schemeClr val="bg1"/>
            </a:solidFill>
          </p:spPr>
          <p:txBody>
            <a:bodyPr wrap="square" rtlCol="0">
              <a:spAutoFit/>
            </a:bodyPr>
            <a:lstStyle/>
            <a:p>
              <a:r>
                <a:rPr lang="en-US" sz="2800" b="1" dirty="0" smtClean="0">
                  <a:latin typeface="Arial" panose="020B0604020202020204" pitchFamily="34" charset="0"/>
                  <a:cs typeface="Arial" panose="020B0604020202020204" pitchFamily="34" charset="0"/>
                </a:rPr>
                <a:t>ZYGOTE</a:t>
              </a:r>
              <a:endParaRPr lang="en-US" sz="2800" b="1" dirty="0">
                <a:latin typeface="Arial" panose="020B0604020202020204" pitchFamily="34" charset="0"/>
                <a:cs typeface="Arial" panose="020B0604020202020204" pitchFamily="34" charset="0"/>
              </a:endParaRPr>
            </a:p>
          </p:txBody>
        </p:sp>
        <p:grpSp>
          <p:nvGrpSpPr>
            <p:cNvPr id="9" name="Group 8"/>
            <p:cNvGrpSpPr/>
            <p:nvPr/>
          </p:nvGrpSpPr>
          <p:grpSpPr>
            <a:xfrm>
              <a:off x="3591339" y="2928730"/>
              <a:ext cx="1669774" cy="1669774"/>
              <a:chOff x="3591339" y="3008242"/>
              <a:chExt cx="1669774" cy="1669774"/>
            </a:xfrm>
          </p:grpSpPr>
          <p:sp>
            <p:nvSpPr>
              <p:cNvPr id="4" name="Oval 3"/>
              <p:cNvSpPr/>
              <p:nvPr/>
            </p:nvSpPr>
            <p:spPr>
              <a:xfrm>
                <a:off x="3591339" y="3008242"/>
                <a:ext cx="1669774" cy="166977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461013" y="3551582"/>
                <a:ext cx="221974" cy="238538"/>
              </a:xfrm>
              <a:prstGeom prst="ellipse">
                <a:avLst/>
              </a:prstGeom>
              <a:solidFill>
                <a:schemeClr val="accent1"/>
              </a:solidFill>
              <a:ln>
                <a:solidFill>
                  <a:srgbClr val="37609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5219920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smtClean="0"/>
              <a:t>Many KINDS of cells…</a:t>
            </a:r>
            <a:endParaRPr lang="en-US" altLang="en-US" u="sng" dirty="0"/>
          </a:p>
        </p:txBody>
      </p:sp>
      <p:sp>
        <p:nvSpPr>
          <p:cNvPr id="17410" name="Content Placeholder 2"/>
          <p:cNvSpPr>
            <a:spLocks noGrp="1"/>
          </p:cNvSpPr>
          <p:nvPr>
            <p:ph idx="1"/>
          </p:nvPr>
        </p:nvSpPr>
        <p:spPr>
          <a:xfrm>
            <a:off x="1288972" y="1292026"/>
            <a:ext cx="7397827" cy="4525963"/>
          </a:xfrm>
        </p:spPr>
        <p:txBody>
          <a:bodyPr/>
          <a:lstStyle/>
          <a:p>
            <a:pPr marL="0" indent="0">
              <a:buNone/>
            </a:pPr>
            <a:r>
              <a:rPr lang="en-US" altLang="en-US" sz="2800" dirty="0" smtClean="0">
                <a:latin typeface="Arial" panose="020B0604020202020204" pitchFamily="34" charset="0"/>
                <a:cs typeface="Arial" panose="020B0604020202020204" pitchFamily="34" charset="0"/>
              </a:rPr>
              <a:t>Importantly, different kinds of cells not only look different; they also </a:t>
            </a:r>
            <a:r>
              <a:rPr lang="en-US" altLang="en-US" sz="2800" b="1" u="sng" dirty="0" smtClean="0">
                <a:latin typeface="Arial" panose="020B0604020202020204" pitchFamily="34" charset="0"/>
                <a:cs typeface="Arial" panose="020B0604020202020204" pitchFamily="34" charset="0"/>
              </a:rPr>
              <a:t>do</a:t>
            </a:r>
            <a:r>
              <a:rPr lang="en-US" altLang="en-US" sz="2800" dirty="0" smtClean="0">
                <a:latin typeface="Arial" panose="020B0604020202020204" pitchFamily="34" charset="0"/>
                <a:cs typeface="Arial" panose="020B0604020202020204" pitchFamily="34" charset="0"/>
              </a:rPr>
              <a:t> different things.</a:t>
            </a:r>
            <a:endParaRPr lang="en-US" altLang="en-US" sz="2800" dirty="0">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What </a:t>
            </a:r>
            <a:r>
              <a:rPr lang="en-US" altLang="en-US" dirty="0">
                <a:solidFill>
                  <a:srgbClr val="376092"/>
                </a:solidFill>
                <a:latin typeface="Arial" panose="020B0604020202020204" pitchFamily="34" charset="0"/>
                <a:cs typeface="Arial" panose="020B0604020202020204" pitchFamily="34" charset="0"/>
              </a:rPr>
              <a:t>do you think </a:t>
            </a:r>
            <a:r>
              <a:rPr lang="en-US" altLang="en-US" i="1" dirty="0">
                <a:solidFill>
                  <a:srgbClr val="376092"/>
                </a:solidFill>
                <a:latin typeface="Arial" panose="020B0604020202020204" pitchFamily="34" charset="0"/>
                <a:cs typeface="Arial" panose="020B0604020202020204" pitchFamily="34" charset="0"/>
              </a:rPr>
              <a:t>controls</a:t>
            </a:r>
            <a:r>
              <a:rPr lang="en-US" altLang="en-US" dirty="0">
                <a:solidFill>
                  <a:srgbClr val="376092"/>
                </a:solidFill>
                <a:latin typeface="Arial" panose="020B0604020202020204" pitchFamily="34" charset="0"/>
                <a:cs typeface="Arial" panose="020B0604020202020204" pitchFamily="34" charset="0"/>
              </a:rPr>
              <a:t> </a:t>
            </a:r>
            <a:r>
              <a:rPr lang="en-US" altLang="en-US" dirty="0" smtClean="0">
                <a:solidFill>
                  <a:srgbClr val="376092"/>
                </a:solidFill>
                <a:latin typeface="Arial" panose="020B0604020202020204" pitchFamily="34" charset="0"/>
                <a:cs typeface="Arial" panose="020B0604020202020204" pitchFamily="34" charset="0"/>
              </a:rPr>
              <a:t>how the cell looks and behaves (form and function)? </a:t>
            </a:r>
            <a:endParaRPr lang="en-US" altLang="en-US" dirty="0">
              <a:solidFill>
                <a:srgbClr val="376092"/>
              </a:solidFill>
              <a:latin typeface="Arial" panose="020B0604020202020204" pitchFamily="34" charset="0"/>
              <a:cs typeface="Arial" panose="020B0604020202020204" pitchFamily="34" charset="0"/>
            </a:endParaRPr>
          </a:p>
          <a:p>
            <a:pPr marL="0" indent="0">
              <a:buNone/>
            </a:pPr>
            <a:endParaRPr lang="en-US" altLang="en-US" dirty="0" smtClean="0">
              <a:latin typeface="Arial" panose="020B0604020202020204" pitchFamily="34" charset="0"/>
              <a:cs typeface="Arial" panose="020B0604020202020204" pitchFamily="34" charset="0"/>
            </a:endParaRPr>
          </a:p>
          <a:p>
            <a:pPr marL="0" indent="0">
              <a:buNone/>
            </a:pPr>
            <a:r>
              <a:rPr lang="en-US" altLang="en-US" dirty="0" smtClean="0">
                <a:latin typeface="Arial" panose="020B0604020202020204" pitchFamily="34" charset="0"/>
                <a:cs typeface="Arial" panose="020B0604020202020204" pitchFamily="34" charset="0"/>
              </a:rPr>
              <a:t>Pair/share and then be ready to share out some ideas to the class.</a:t>
            </a:r>
          </a:p>
          <a:p>
            <a:pPr marL="0" indent="0">
              <a:buNone/>
            </a:pPr>
            <a:endParaRPr lang="en-US" altLang="en-US" dirty="0">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Let’s add this class idea in Doodle </a:t>
            </a:r>
            <a:r>
              <a:rPr lang="en-US" altLang="en-US" dirty="0">
                <a:solidFill>
                  <a:srgbClr val="376092"/>
                </a:solidFill>
                <a:latin typeface="Arial" panose="020B0604020202020204" pitchFamily="34" charset="0"/>
                <a:cs typeface="Arial" panose="020B0604020202020204" pitchFamily="34" charset="0"/>
              </a:rPr>
              <a:t>F</a:t>
            </a:r>
            <a:r>
              <a:rPr lang="en-US" altLang="en-US" dirty="0" smtClean="0">
                <a:solidFill>
                  <a:srgbClr val="376092"/>
                </a:solidFill>
                <a:latin typeface="Arial" panose="020B0604020202020204" pitchFamily="34" charset="0"/>
                <a:cs typeface="Arial" panose="020B0604020202020204" pitchFamily="34" charset="0"/>
              </a:rPr>
              <a:t>.</a:t>
            </a:r>
            <a:endParaRPr lang="en-US" altLang="en-US" dirty="0">
              <a:solidFill>
                <a:srgbClr val="376092"/>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a:off x="319295" y="5665088"/>
            <a:ext cx="794324" cy="798863"/>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flipH="1">
            <a:off x="174416" y="2186403"/>
            <a:ext cx="888416" cy="899954"/>
          </a:xfrm>
          <a:prstGeom prst="rect">
            <a:avLst/>
          </a:prstGeom>
          <a:ln w="12700">
            <a:miter lim="400000"/>
          </a:ln>
        </p:spPr>
      </p:pic>
      <p:pic>
        <p:nvPicPr>
          <p:cNvPr id="6" name="pasted-image.pdf"/>
          <p:cNvPicPr>
            <a:picLocks noChangeAspect="1"/>
          </p:cNvPicPr>
          <p:nvPr/>
        </p:nvPicPr>
        <p:blipFill>
          <a:blip r:embed="rId5">
            <a:extLst/>
          </a:blip>
          <a:stretch>
            <a:fillRect/>
          </a:stretch>
        </p:blipFill>
        <p:spPr>
          <a:xfrm>
            <a:off x="272249" y="4014598"/>
            <a:ext cx="692751" cy="881725"/>
          </a:xfrm>
          <a:prstGeom prst="rect">
            <a:avLst/>
          </a:prstGeom>
          <a:ln w="12700">
            <a:miter lim="400000"/>
          </a:ln>
        </p:spPr>
      </p:pic>
    </p:spTree>
    <p:extLst>
      <p:ext uri="{BB962C8B-B14F-4D97-AF65-F5344CB8AC3E}">
        <p14:creationId xmlns:p14="http://schemas.microsoft.com/office/powerpoint/2010/main" val="1463020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0">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sz="4000" dirty="0" smtClean="0">
                <a:solidFill>
                  <a:srgbClr val="376092"/>
                </a:solidFill>
              </a:rPr>
              <a:t>Doodle Box F: What makes these different cells do different things?</a:t>
            </a:r>
            <a:endParaRPr lang="en-US" altLang="en-US" sz="4000" u="sng" dirty="0">
              <a:solidFill>
                <a:srgbClr val="376092"/>
              </a:solidFill>
            </a:endParaRPr>
          </a:p>
        </p:txBody>
      </p:sp>
      <p:grpSp>
        <p:nvGrpSpPr>
          <p:cNvPr id="2" name="Group 1"/>
          <p:cNvGrpSpPr/>
          <p:nvPr/>
        </p:nvGrpSpPr>
        <p:grpSpPr>
          <a:xfrm>
            <a:off x="854765" y="1417638"/>
            <a:ext cx="7434470" cy="5250594"/>
            <a:chOff x="563218" y="1417638"/>
            <a:chExt cx="7434470" cy="5250594"/>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218" y="1417638"/>
              <a:ext cx="7434470" cy="5250594"/>
            </a:xfrm>
            <a:prstGeom prst="rect">
              <a:avLst/>
            </a:prstGeom>
          </p:spPr>
        </p:pic>
        <p:sp>
          <p:nvSpPr>
            <p:cNvPr id="7" name="TextBox 6"/>
            <p:cNvSpPr txBox="1"/>
            <p:nvPr/>
          </p:nvSpPr>
          <p:spPr>
            <a:xfrm>
              <a:off x="3578087" y="4495053"/>
              <a:ext cx="1669774" cy="523220"/>
            </a:xfrm>
            <a:prstGeom prst="rect">
              <a:avLst/>
            </a:prstGeom>
            <a:solidFill>
              <a:schemeClr val="bg1"/>
            </a:solidFill>
          </p:spPr>
          <p:txBody>
            <a:bodyPr wrap="square" rtlCol="0">
              <a:spAutoFit/>
            </a:bodyPr>
            <a:lstStyle/>
            <a:p>
              <a:r>
                <a:rPr lang="en-US" sz="2800" b="1" dirty="0" smtClean="0">
                  <a:latin typeface="Arial" panose="020B0604020202020204" pitchFamily="34" charset="0"/>
                  <a:cs typeface="Arial" panose="020B0604020202020204" pitchFamily="34" charset="0"/>
                </a:rPr>
                <a:t>ZYGOTE</a:t>
              </a:r>
              <a:endParaRPr lang="en-US" sz="2800" b="1" dirty="0">
                <a:latin typeface="Arial" panose="020B0604020202020204" pitchFamily="34" charset="0"/>
                <a:cs typeface="Arial" panose="020B0604020202020204" pitchFamily="34" charset="0"/>
              </a:endParaRPr>
            </a:p>
          </p:txBody>
        </p:sp>
        <p:grpSp>
          <p:nvGrpSpPr>
            <p:cNvPr id="9" name="Group 8"/>
            <p:cNvGrpSpPr/>
            <p:nvPr/>
          </p:nvGrpSpPr>
          <p:grpSpPr>
            <a:xfrm>
              <a:off x="3591339" y="2928730"/>
              <a:ext cx="1669774" cy="1669774"/>
              <a:chOff x="3591339" y="3008242"/>
              <a:chExt cx="1669774" cy="1669774"/>
            </a:xfrm>
          </p:grpSpPr>
          <p:sp>
            <p:nvSpPr>
              <p:cNvPr id="4" name="Oval 3"/>
              <p:cNvSpPr/>
              <p:nvPr/>
            </p:nvSpPr>
            <p:spPr>
              <a:xfrm>
                <a:off x="3591339" y="3008242"/>
                <a:ext cx="1669774" cy="166977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4461013" y="3551582"/>
                <a:ext cx="221974" cy="238538"/>
              </a:xfrm>
              <a:prstGeom prst="ellipse">
                <a:avLst/>
              </a:prstGeom>
              <a:solidFill>
                <a:schemeClr val="accent1"/>
              </a:solidFill>
              <a:ln>
                <a:solidFill>
                  <a:srgbClr val="37609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72394454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2054" y="871474"/>
            <a:ext cx="6096000" cy="1143000"/>
          </a:xfrm>
        </p:spPr>
        <p:txBody>
          <a:bodyPr/>
          <a:lstStyle/>
          <a:p>
            <a:r>
              <a:rPr lang="en-US" altLang="en-US" sz="3600" b="1" dirty="0">
                <a:latin typeface="Arial" panose="020B0604020202020204" pitchFamily="34" charset="0"/>
                <a:cs typeface="Arial" panose="020B0604020202020204" pitchFamily="34" charset="0"/>
              </a:rPr>
              <a:t>If DNA is in charge, </a:t>
            </a:r>
            <a:r>
              <a:rPr lang="en-US" altLang="en-US" sz="3600" b="1" dirty="0" smtClean="0">
                <a:latin typeface="Arial" panose="020B0604020202020204" pitchFamily="34" charset="0"/>
                <a:cs typeface="Arial" panose="020B0604020202020204" pitchFamily="34" charset="0"/>
              </a:rPr>
              <a:t/>
            </a:r>
            <a:br>
              <a:rPr lang="en-US" altLang="en-US" sz="3600" b="1" dirty="0" smtClean="0">
                <a:latin typeface="Arial" panose="020B0604020202020204" pitchFamily="34" charset="0"/>
                <a:cs typeface="Arial" panose="020B0604020202020204" pitchFamily="34" charset="0"/>
              </a:rPr>
            </a:br>
            <a:r>
              <a:rPr lang="en-US" altLang="en-US" sz="3600" b="1" dirty="0" smtClean="0">
                <a:latin typeface="Arial" panose="020B0604020202020204" pitchFamily="34" charset="0"/>
                <a:cs typeface="Arial" panose="020B0604020202020204" pitchFamily="34" charset="0"/>
              </a:rPr>
              <a:t>let’s </a:t>
            </a:r>
            <a:r>
              <a:rPr lang="en-US" altLang="en-US" sz="3600" b="1" dirty="0">
                <a:latin typeface="Arial" panose="020B0604020202020204" pitchFamily="34" charset="0"/>
                <a:cs typeface="Arial" panose="020B0604020202020204" pitchFamily="34" charset="0"/>
              </a:rPr>
              <a:t>review what we </a:t>
            </a:r>
            <a:r>
              <a:rPr lang="en-US" altLang="en-US" sz="3600" b="1" dirty="0" smtClean="0">
                <a:latin typeface="Arial" panose="020B0604020202020204" pitchFamily="34" charset="0"/>
                <a:cs typeface="Arial" panose="020B0604020202020204" pitchFamily="34" charset="0"/>
              </a:rPr>
              <a:t/>
            </a:r>
            <a:br>
              <a:rPr lang="en-US" altLang="en-US" sz="3600" b="1" dirty="0" smtClean="0">
                <a:latin typeface="Arial" panose="020B0604020202020204" pitchFamily="34" charset="0"/>
                <a:cs typeface="Arial" panose="020B0604020202020204" pitchFamily="34" charset="0"/>
              </a:rPr>
            </a:br>
            <a:r>
              <a:rPr lang="en-US" altLang="en-US" sz="3600" b="1" dirty="0" smtClean="0">
                <a:latin typeface="Arial" panose="020B0604020202020204" pitchFamily="34" charset="0"/>
                <a:cs typeface="Arial" panose="020B0604020202020204" pitchFamily="34" charset="0"/>
              </a:rPr>
              <a:t>know </a:t>
            </a:r>
            <a:r>
              <a:rPr lang="en-US" altLang="en-US" sz="3600" b="1" dirty="0">
                <a:latin typeface="Arial" panose="020B0604020202020204" pitchFamily="34" charset="0"/>
                <a:cs typeface="Arial" panose="020B0604020202020204" pitchFamily="34" charset="0"/>
              </a:rPr>
              <a:t>about it.</a:t>
            </a:r>
            <a:r>
              <a:rPr lang="en-US" altLang="en-US" b="1" dirty="0">
                <a:latin typeface="Arial" panose="020B0604020202020204" pitchFamily="34" charset="0"/>
                <a:cs typeface="Arial" panose="020B0604020202020204" pitchFamily="34" charset="0"/>
              </a:rPr>
              <a:t/>
            </a:r>
            <a:br>
              <a:rPr lang="en-US" altLang="en-US" b="1" dirty="0">
                <a:latin typeface="Arial" panose="020B0604020202020204" pitchFamily="34" charset="0"/>
                <a:cs typeface="Arial" panose="020B0604020202020204" pitchFamily="34" charset="0"/>
              </a:rPr>
            </a:br>
            <a:endParaRPr lang="en-US" dirty="0"/>
          </a:p>
        </p:txBody>
      </p:sp>
      <p:sp>
        <p:nvSpPr>
          <p:cNvPr id="18433" name="Content Placeholder 2"/>
          <p:cNvSpPr>
            <a:spLocks noGrp="1"/>
          </p:cNvSpPr>
          <p:nvPr>
            <p:ph idx="1"/>
          </p:nvPr>
        </p:nvSpPr>
        <p:spPr>
          <a:xfrm>
            <a:off x="1559858" y="1600200"/>
            <a:ext cx="7126941" cy="4525963"/>
          </a:xfrm>
        </p:spPr>
        <p:txBody>
          <a:bodyPr>
            <a:normAutofit lnSpcReduction="10000"/>
          </a:bodyPr>
          <a:lstStyle/>
          <a:p>
            <a:pPr marL="0" indent="0" eaLnBrk="1" hangingPunct="1">
              <a:spcBef>
                <a:spcPct val="0"/>
              </a:spcBef>
              <a:buFontTx/>
              <a:buNone/>
            </a:pPr>
            <a:endParaRPr lang="en-US" altLang="en-US" b="1" dirty="0" smtClean="0">
              <a:solidFill>
                <a:srgbClr val="583F34"/>
              </a:solidFill>
              <a:latin typeface="Arial" panose="020B0604020202020204" pitchFamily="34" charset="0"/>
              <a:cs typeface="Arial" panose="020B0604020202020204" pitchFamily="34" charset="0"/>
            </a:endParaRPr>
          </a:p>
          <a:p>
            <a:pPr marL="0" indent="0" eaLnBrk="1" hangingPunct="1">
              <a:spcBef>
                <a:spcPct val="0"/>
              </a:spcBef>
              <a:buFontTx/>
              <a:buNone/>
            </a:pPr>
            <a:endParaRPr lang="en-US" altLang="en-US" dirty="0">
              <a:solidFill>
                <a:srgbClr val="583F34"/>
              </a:solidFill>
              <a:latin typeface="Arial" panose="020B0604020202020204" pitchFamily="34" charset="0"/>
              <a:cs typeface="Arial" panose="020B0604020202020204" pitchFamily="34" charset="0"/>
            </a:endParaRPr>
          </a:p>
          <a:p>
            <a:pPr marL="0" indent="0" eaLnBrk="1" hangingPunct="1">
              <a:spcBef>
                <a:spcPct val="0"/>
              </a:spcBef>
              <a:buFontTx/>
              <a:buNone/>
            </a:pPr>
            <a:r>
              <a:rPr lang="en-US" altLang="en-US" dirty="0" smtClean="0">
                <a:latin typeface="Arial" panose="020B0604020202020204" pitchFamily="34" charset="0"/>
                <a:cs typeface="Arial" panose="020B0604020202020204" pitchFamily="34" charset="0"/>
              </a:rPr>
              <a:t>Two things to think about…</a:t>
            </a:r>
            <a:endParaRPr lang="en-US" altLang="en-US" dirty="0">
              <a:latin typeface="Arial" panose="020B0604020202020204" pitchFamily="34" charset="0"/>
              <a:cs typeface="Arial" panose="020B0604020202020204" pitchFamily="34" charset="0"/>
            </a:endParaRPr>
          </a:p>
          <a:p>
            <a:pPr marL="0" indent="0" eaLnBrk="1" hangingPunct="1">
              <a:spcBef>
                <a:spcPct val="0"/>
              </a:spcBef>
              <a:buFontTx/>
              <a:buNone/>
            </a:pPr>
            <a:endParaRPr lang="en-US" altLang="en-US" dirty="0">
              <a:latin typeface="Arial" panose="020B0604020202020204" pitchFamily="34" charset="0"/>
              <a:cs typeface="Arial" panose="020B0604020202020204" pitchFamily="34" charset="0"/>
            </a:endParaRPr>
          </a:p>
          <a:p>
            <a:pPr marL="0" indent="0" eaLnBrk="1" hangingPunct="1">
              <a:spcBef>
                <a:spcPct val="0"/>
              </a:spcBef>
              <a:buFontTx/>
              <a:buNone/>
            </a:pPr>
            <a:r>
              <a:rPr lang="en-US" altLang="en-US" dirty="0" smtClean="0">
                <a:solidFill>
                  <a:srgbClr val="376092"/>
                </a:solidFill>
                <a:latin typeface="Arial" panose="020B0604020202020204" pitchFamily="34" charset="0"/>
                <a:cs typeface="Arial" panose="020B0604020202020204" pitchFamily="34" charset="0"/>
              </a:rPr>
              <a:t>What </a:t>
            </a:r>
            <a:r>
              <a:rPr lang="en-US" altLang="en-US" dirty="0">
                <a:solidFill>
                  <a:srgbClr val="376092"/>
                </a:solidFill>
                <a:latin typeface="Arial" panose="020B0604020202020204" pitchFamily="34" charset="0"/>
                <a:cs typeface="Arial" panose="020B0604020202020204" pitchFamily="34" charset="0"/>
              </a:rPr>
              <a:t>does </a:t>
            </a:r>
            <a:r>
              <a:rPr lang="en-US" altLang="en-US" dirty="0" smtClean="0">
                <a:solidFill>
                  <a:srgbClr val="376092"/>
                </a:solidFill>
                <a:latin typeface="Arial" panose="020B0604020202020204" pitchFamily="34" charset="0"/>
                <a:cs typeface="Arial" panose="020B0604020202020204" pitchFamily="34" charset="0"/>
              </a:rPr>
              <a:t>DNA do? (Or what does the cell do with DNA?)</a:t>
            </a:r>
          </a:p>
          <a:p>
            <a:pPr marL="0" indent="0" eaLnBrk="1" hangingPunct="1">
              <a:spcBef>
                <a:spcPct val="0"/>
              </a:spcBef>
              <a:buFontTx/>
              <a:buNone/>
            </a:pPr>
            <a:r>
              <a:rPr lang="en-US" altLang="en-US" dirty="0" smtClean="0">
                <a:solidFill>
                  <a:srgbClr val="376092"/>
                </a:solidFill>
                <a:latin typeface="Arial" panose="020B0604020202020204" pitchFamily="34" charset="0"/>
                <a:cs typeface="Arial" panose="020B0604020202020204" pitchFamily="34" charset="0"/>
              </a:rPr>
              <a:t>Write ideas in Doodle Box </a:t>
            </a:r>
            <a:r>
              <a:rPr lang="en-US" altLang="en-US" dirty="0">
                <a:solidFill>
                  <a:srgbClr val="376092"/>
                </a:solidFill>
                <a:latin typeface="Arial" panose="020B0604020202020204" pitchFamily="34" charset="0"/>
                <a:cs typeface="Arial" panose="020B0604020202020204" pitchFamily="34" charset="0"/>
              </a:rPr>
              <a:t>G</a:t>
            </a:r>
            <a:r>
              <a:rPr lang="en-US" altLang="en-US" dirty="0" smtClean="0">
                <a:solidFill>
                  <a:srgbClr val="376092"/>
                </a:solidFill>
                <a:latin typeface="Arial" panose="020B0604020202020204" pitchFamily="34" charset="0"/>
                <a:cs typeface="Arial" panose="020B0604020202020204" pitchFamily="34" charset="0"/>
              </a:rPr>
              <a:t>.</a:t>
            </a:r>
            <a:endParaRPr lang="en-US" altLang="en-US" dirty="0">
              <a:solidFill>
                <a:srgbClr val="376092"/>
              </a:solidFill>
              <a:latin typeface="Arial" panose="020B0604020202020204" pitchFamily="34" charset="0"/>
              <a:cs typeface="Arial" panose="020B0604020202020204" pitchFamily="34" charset="0"/>
            </a:endParaRPr>
          </a:p>
          <a:p>
            <a:pPr marL="0" indent="0" eaLnBrk="1" hangingPunct="1">
              <a:spcBef>
                <a:spcPct val="0"/>
              </a:spcBef>
              <a:buFontTx/>
              <a:buNone/>
            </a:pPr>
            <a:endParaRPr lang="en-US" altLang="en-US" dirty="0">
              <a:latin typeface="Arial" panose="020B0604020202020204" pitchFamily="34" charset="0"/>
              <a:cs typeface="Arial" panose="020B0604020202020204" pitchFamily="34" charset="0"/>
            </a:endParaRPr>
          </a:p>
          <a:p>
            <a:pPr marL="0" indent="0" eaLnBrk="1" hangingPunct="1">
              <a:spcBef>
                <a:spcPct val="0"/>
              </a:spcBef>
              <a:buFontTx/>
              <a:buNone/>
            </a:pPr>
            <a:r>
              <a:rPr lang="en-US" altLang="en-US" dirty="0" smtClean="0">
                <a:solidFill>
                  <a:srgbClr val="376092"/>
                </a:solidFill>
                <a:latin typeface="Arial" panose="020B0604020202020204" pitchFamily="34" charset="0"/>
                <a:cs typeface="Arial" panose="020B0604020202020204" pitchFamily="34" charset="0"/>
              </a:rPr>
              <a:t>What </a:t>
            </a:r>
            <a:r>
              <a:rPr lang="en-US" altLang="en-US" dirty="0">
                <a:solidFill>
                  <a:srgbClr val="376092"/>
                </a:solidFill>
                <a:latin typeface="Arial" panose="020B0604020202020204" pitchFamily="34" charset="0"/>
                <a:cs typeface="Arial" panose="020B0604020202020204" pitchFamily="34" charset="0"/>
              </a:rPr>
              <a:t>do we know about the </a:t>
            </a:r>
            <a:r>
              <a:rPr lang="en-US" altLang="en-US" dirty="0" smtClean="0">
                <a:solidFill>
                  <a:srgbClr val="376092"/>
                </a:solidFill>
                <a:latin typeface="Arial" panose="020B0604020202020204" pitchFamily="34" charset="0"/>
                <a:cs typeface="Arial" panose="020B0604020202020204" pitchFamily="34" charset="0"/>
              </a:rPr>
              <a:t>information in the DNA </a:t>
            </a:r>
            <a:r>
              <a:rPr lang="en-US" altLang="en-US" dirty="0">
                <a:solidFill>
                  <a:srgbClr val="376092"/>
                </a:solidFill>
                <a:latin typeface="Arial" panose="020B0604020202020204" pitchFamily="34" charset="0"/>
                <a:cs typeface="Arial" panose="020B0604020202020204" pitchFamily="34" charset="0"/>
              </a:rPr>
              <a:t>in each cell</a:t>
            </a:r>
            <a:r>
              <a:rPr lang="en-US" altLang="en-US" dirty="0" smtClean="0">
                <a:solidFill>
                  <a:srgbClr val="376092"/>
                </a:solidFill>
                <a:latin typeface="Arial" panose="020B0604020202020204" pitchFamily="34" charset="0"/>
                <a:cs typeface="Arial" panose="020B0604020202020204" pitchFamily="34" charset="0"/>
              </a:rPr>
              <a:t>? </a:t>
            </a:r>
          </a:p>
          <a:p>
            <a:pPr marL="0" indent="0" eaLnBrk="1" hangingPunct="1">
              <a:spcBef>
                <a:spcPct val="0"/>
              </a:spcBef>
              <a:buFontTx/>
              <a:buNone/>
            </a:pPr>
            <a:r>
              <a:rPr lang="en-US" altLang="en-US" dirty="0" smtClean="0">
                <a:solidFill>
                  <a:srgbClr val="376092"/>
                </a:solidFill>
                <a:latin typeface="Arial" panose="020B0604020202020204" pitchFamily="34" charset="0"/>
                <a:cs typeface="Arial" panose="020B0604020202020204" pitchFamily="34" charset="0"/>
              </a:rPr>
              <a:t>Write ideas in Doodle Box </a:t>
            </a:r>
            <a:r>
              <a:rPr lang="en-US" altLang="en-US" dirty="0">
                <a:solidFill>
                  <a:srgbClr val="376092"/>
                </a:solidFill>
                <a:latin typeface="Arial" panose="020B0604020202020204" pitchFamily="34" charset="0"/>
                <a:cs typeface="Arial" panose="020B0604020202020204" pitchFamily="34" charset="0"/>
              </a:rPr>
              <a:t>G</a:t>
            </a:r>
            <a:r>
              <a:rPr lang="en-US" altLang="en-US" dirty="0" smtClean="0">
                <a:solidFill>
                  <a:srgbClr val="376092"/>
                </a:solidFill>
                <a:latin typeface="Arial" panose="020B0604020202020204" pitchFamily="34" charset="0"/>
                <a:cs typeface="Arial" panose="020B0604020202020204" pitchFamily="34" charset="0"/>
              </a:rPr>
              <a:t>.</a:t>
            </a:r>
            <a:endParaRPr lang="en-US" altLang="en-US" dirty="0">
              <a:solidFill>
                <a:srgbClr val="376092"/>
              </a:solidFill>
              <a:latin typeface="Arial" panose="020B0604020202020204" pitchFamily="34" charset="0"/>
              <a:cs typeface="Arial" panose="020B0604020202020204" pitchFamily="34" charset="0"/>
            </a:endParaRPr>
          </a:p>
        </p:txBody>
      </p:sp>
      <p:pic>
        <p:nvPicPr>
          <p:cNvPr id="3" name="pasted-image.pdf"/>
          <p:cNvPicPr>
            <a:picLocks noChangeAspect="1"/>
          </p:cNvPicPr>
          <p:nvPr/>
        </p:nvPicPr>
        <p:blipFill>
          <a:blip r:embed="rId3">
            <a:extLst/>
          </a:blip>
          <a:stretch>
            <a:fillRect/>
          </a:stretch>
        </p:blipFill>
        <p:spPr>
          <a:xfrm flipH="1">
            <a:off x="368947" y="1828818"/>
            <a:ext cx="888416" cy="899954"/>
          </a:xfrm>
          <a:prstGeom prst="rect">
            <a:avLst/>
          </a:prstGeom>
          <a:ln w="12700">
            <a:miter lim="400000"/>
          </a:ln>
        </p:spPr>
      </p:pic>
      <p:pic>
        <p:nvPicPr>
          <p:cNvPr id="4" name="pasted-image.pdf"/>
          <p:cNvPicPr>
            <a:picLocks noChangeAspect="1"/>
          </p:cNvPicPr>
          <p:nvPr/>
        </p:nvPicPr>
        <p:blipFill>
          <a:blip r:embed="rId4">
            <a:extLst/>
          </a:blip>
          <a:stretch>
            <a:fillRect/>
          </a:stretch>
        </p:blipFill>
        <p:spPr>
          <a:xfrm>
            <a:off x="484247" y="3443071"/>
            <a:ext cx="794324" cy="798863"/>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488084" y="5138286"/>
            <a:ext cx="794324" cy="798863"/>
          </a:xfrm>
          <a:prstGeom prst="rect">
            <a:avLst/>
          </a:prstGeom>
          <a:ln w="12700">
            <a:miter lim="400000"/>
          </a:ln>
        </p:spPr>
      </p:pic>
      <p:pic>
        <p:nvPicPr>
          <p:cNvPr id="2" name="Picture 1"/>
          <p:cNvPicPr>
            <a:picLocks noChangeAspect="1"/>
          </p:cNvPicPr>
          <p:nvPr/>
        </p:nvPicPr>
        <p:blipFill>
          <a:blip r:embed="rId5">
            <a:clrChange>
              <a:clrFrom>
                <a:srgbClr val="FEFFFD"/>
              </a:clrFrom>
              <a:clrTo>
                <a:srgbClr val="FEFFFD">
                  <a:alpha val="0"/>
                </a:srgbClr>
              </a:clrTo>
            </a:clrChange>
            <a:extLst>
              <a:ext uri="{28A0092B-C50C-407E-A947-70E740481C1C}">
                <a14:useLocalDpi xmlns:a14="http://schemas.microsoft.com/office/drawing/2010/main" val="0"/>
              </a:ext>
            </a:extLst>
          </a:blip>
          <a:stretch>
            <a:fillRect/>
          </a:stretch>
        </p:blipFill>
        <p:spPr>
          <a:xfrm>
            <a:off x="6547896" y="128466"/>
            <a:ext cx="1765177" cy="1886008"/>
          </a:xfrm>
          <a:prstGeom prst="rect">
            <a:avLst/>
          </a:prstGeom>
        </p:spPr>
      </p:pic>
    </p:spTree>
    <p:extLst>
      <p:ext uri="{BB962C8B-B14F-4D97-AF65-F5344CB8AC3E}">
        <p14:creationId xmlns:p14="http://schemas.microsoft.com/office/powerpoint/2010/main" val="3692582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43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3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9680B-55ED-4DA8-8F7C-38875352AB9F}"/>
              </a:ext>
            </a:extLst>
          </p:cNvPr>
          <p:cNvSpPr>
            <a:spLocks noGrp="1" noChangeArrowheads="1"/>
          </p:cNvSpPr>
          <p:nvPr>
            <p:ph idx="1"/>
          </p:nvPr>
        </p:nvSpPr>
        <p:spPr>
          <a:xfrm>
            <a:off x="354070" y="5130570"/>
            <a:ext cx="4104203" cy="1466020"/>
          </a:xfrm>
        </p:spPr>
        <p:txBody>
          <a:bodyPr>
            <a:normAutofit/>
          </a:bodyPr>
          <a:lstStyle/>
          <a:p>
            <a:pPr>
              <a:buFontTx/>
              <a:buNone/>
            </a:pPr>
            <a:r>
              <a:rPr lang="en-US" altLang="en-US" sz="3600" dirty="0">
                <a:solidFill>
                  <a:srgbClr val="376092"/>
                </a:solidFill>
                <a:latin typeface="Arial" panose="020B0604020202020204" pitchFamily="34" charset="0"/>
                <a:ea typeface="ＭＳ Ｐゴシック" panose="020B0600070205080204" pitchFamily="34" charset="-128"/>
                <a:cs typeface="Arial" panose="020B0604020202020204" pitchFamily="34" charset="0"/>
              </a:rPr>
              <a:t>Where in a cell are proteins made?</a:t>
            </a:r>
          </a:p>
        </p:txBody>
      </p:sp>
      <p:sp>
        <p:nvSpPr>
          <p:cNvPr id="6" name="Title 1">
            <a:extLst>
              <a:ext uri="{FF2B5EF4-FFF2-40B4-BE49-F238E27FC236}">
                <a16:creationId xmlns:a16="http://schemas.microsoft.com/office/drawing/2014/main" id="{8FBB3EA0-AEBE-4AC2-B8D2-B20B3B8968DA}"/>
              </a:ext>
            </a:extLst>
          </p:cNvPr>
          <p:cNvSpPr>
            <a:spLocks noGrp="1"/>
          </p:cNvSpPr>
          <p:nvPr>
            <p:ph type="title"/>
          </p:nvPr>
        </p:nvSpPr>
        <p:spPr>
          <a:xfrm>
            <a:off x="457200" y="-9353"/>
            <a:ext cx="8229600" cy="1143000"/>
          </a:xfrm>
        </p:spPr>
        <p:txBody>
          <a:bodyPr>
            <a:normAutofit/>
          </a:bodyPr>
          <a:lstStyle/>
          <a:p>
            <a:r>
              <a:rPr lang="en-US" dirty="0">
                <a:solidFill>
                  <a:srgbClr val="0070C0"/>
                </a:solidFill>
              </a:rPr>
              <a:t>Cell Structure Review</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071916" y="2883658"/>
            <a:ext cx="5072084" cy="3712932"/>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36533" y="526636"/>
            <a:ext cx="5239170" cy="3502429"/>
          </a:xfrm>
          <a:prstGeom prst="rect">
            <a:avLst/>
          </a:prstGeom>
        </p:spPr>
      </p:pic>
      <p:sp>
        <p:nvSpPr>
          <p:cNvPr id="12" name="TextBox 11"/>
          <p:cNvSpPr txBox="1"/>
          <p:nvPr/>
        </p:nvSpPr>
        <p:spPr>
          <a:xfrm>
            <a:off x="1098072" y="3274104"/>
            <a:ext cx="1539240"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Animal Cell</a:t>
            </a:r>
          </a:p>
        </p:txBody>
      </p:sp>
      <p:sp>
        <p:nvSpPr>
          <p:cNvPr id="13" name="Rectangle 12"/>
          <p:cNvSpPr/>
          <p:nvPr/>
        </p:nvSpPr>
        <p:spPr>
          <a:xfrm>
            <a:off x="6033169" y="3010860"/>
            <a:ext cx="1236236" cy="369332"/>
          </a:xfrm>
          <a:prstGeom prst="rect">
            <a:avLst/>
          </a:prstGeom>
        </p:spPr>
        <p:txBody>
          <a:bodyPr wrap="none">
            <a:spAutoFit/>
          </a:bodyPr>
          <a:lstStyle/>
          <a:p>
            <a:r>
              <a:rPr lang="en-US" b="1" dirty="0">
                <a:latin typeface="Arial" panose="020B0604020202020204" pitchFamily="34" charset="0"/>
                <a:cs typeface="Arial" panose="020B0604020202020204" pitchFamily="34" charset="0"/>
              </a:rPr>
              <a:t>Plant Cell</a:t>
            </a:r>
          </a:p>
        </p:txBody>
      </p:sp>
      <p:pic>
        <p:nvPicPr>
          <p:cNvPr id="14" name="Picture 13">
            <a:extLst>
              <a:ext uri="{FF2B5EF4-FFF2-40B4-BE49-F238E27FC236}">
                <a16:creationId xmlns:a16="http://schemas.microsoft.com/office/drawing/2014/main" id="{44D51F9C-3DB3-4D7E-B387-FB77D049746F}"/>
              </a:ext>
            </a:extLst>
          </p:cNvPr>
          <p:cNvPicPr>
            <a:picLocks noChangeAspect="1"/>
          </p:cNvPicPr>
          <p:nvPr/>
        </p:nvPicPr>
        <p:blipFill>
          <a:blip r:embed="rId5"/>
          <a:stretch>
            <a:fillRect/>
          </a:stretch>
        </p:blipFill>
        <p:spPr>
          <a:xfrm>
            <a:off x="1576151" y="4292452"/>
            <a:ext cx="830020" cy="838118"/>
          </a:xfrm>
          <a:prstGeom prst="rect">
            <a:avLst/>
          </a:prstGeom>
        </p:spPr>
      </p:pic>
      <p:sp>
        <p:nvSpPr>
          <p:cNvPr id="15" name="Content Placeholder 2">
            <a:extLst>
              <a:ext uri="{FF2B5EF4-FFF2-40B4-BE49-F238E27FC236}">
                <a16:creationId xmlns:a16="http://schemas.microsoft.com/office/drawing/2014/main" id="{4E39680B-55ED-4DA8-8F7C-38875352AB9F}"/>
              </a:ext>
            </a:extLst>
          </p:cNvPr>
          <p:cNvSpPr txBox="1">
            <a:spLocks noChangeArrowheads="1"/>
          </p:cNvSpPr>
          <p:nvPr/>
        </p:nvSpPr>
        <p:spPr>
          <a:xfrm>
            <a:off x="5176956" y="1834374"/>
            <a:ext cx="3967044" cy="146602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Tx/>
              <a:buNone/>
            </a:pPr>
            <a:r>
              <a:rPr lang="en-US" altLang="en-US" sz="3600" dirty="0" smtClean="0">
                <a:solidFill>
                  <a:srgbClr val="376092"/>
                </a:solidFill>
                <a:latin typeface="Arial" panose="020B0604020202020204" pitchFamily="34" charset="0"/>
                <a:ea typeface="ＭＳ Ｐゴシック" panose="020B0600070205080204" pitchFamily="34" charset="-128"/>
                <a:cs typeface="Arial" panose="020B0604020202020204" pitchFamily="34" charset="0"/>
              </a:rPr>
              <a:t>Where in a cell is the DNA found?          </a:t>
            </a:r>
            <a:endParaRPr lang="en-US" altLang="en-US" sz="3600" dirty="0">
              <a:solidFill>
                <a:srgbClr val="376092"/>
              </a:solidFill>
              <a:latin typeface="Arial" panose="020B0604020202020204" pitchFamily="34" charset="0"/>
              <a:ea typeface="ＭＳ Ｐゴシック" panose="020B0600070205080204" pitchFamily="34" charset="-128"/>
              <a:cs typeface="Arial" panose="020B0604020202020204" pitchFamily="34" charset="0"/>
            </a:endParaRPr>
          </a:p>
        </p:txBody>
      </p:sp>
      <p:pic>
        <p:nvPicPr>
          <p:cNvPr id="16" name="Picture 15">
            <a:extLst>
              <a:ext uri="{FF2B5EF4-FFF2-40B4-BE49-F238E27FC236}">
                <a16:creationId xmlns:a16="http://schemas.microsoft.com/office/drawing/2014/main" id="{44D51F9C-3DB3-4D7E-B387-FB77D049746F}"/>
              </a:ext>
            </a:extLst>
          </p:cNvPr>
          <p:cNvPicPr>
            <a:picLocks noChangeAspect="1"/>
          </p:cNvPicPr>
          <p:nvPr/>
        </p:nvPicPr>
        <p:blipFill>
          <a:blip r:embed="rId5"/>
          <a:stretch>
            <a:fillRect/>
          </a:stretch>
        </p:blipFill>
        <p:spPr>
          <a:xfrm>
            <a:off x="7269405" y="890673"/>
            <a:ext cx="830020" cy="838118"/>
          </a:xfrm>
          <a:prstGeom prst="rect">
            <a:avLst/>
          </a:prstGeom>
        </p:spPr>
      </p:pic>
    </p:spTree>
    <p:extLst>
      <p:ext uri="{BB962C8B-B14F-4D97-AF65-F5344CB8AC3E}">
        <p14:creationId xmlns:p14="http://schemas.microsoft.com/office/powerpoint/2010/main" val="262801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a:solidFill>
                  <a:schemeClr val="bg1"/>
                </a:solidFill>
              </a:rPr>
              <a:t>PQM [For Teachers Only]</a:t>
            </a:r>
            <a:endParaRPr sz="2800" dirty="0"/>
          </a:p>
        </p:txBody>
      </p:sp>
      <p:sp>
        <p:nvSpPr>
          <p:cNvPr id="4" name="Content Placeholder 2"/>
          <p:cNvSpPr txBox="1">
            <a:spLocks/>
          </p:cNvSpPr>
          <p:nvPr/>
        </p:nvSpPr>
        <p:spPr>
          <a:xfrm>
            <a:off x="261257" y="653143"/>
            <a:ext cx="8577943" cy="613437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None/>
            </a:pPr>
            <a:r>
              <a:rPr lang="en-US" sz="1600" b="1" dirty="0" smtClean="0"/>
              <a:t>Phenomenon: </a:t>
            </a:r>
            <a:r>
              <a:rPr lang="en-US" sz="1600" dirty="0" smtClean="0"/>
              <a:t>We observe and review how different organisms grow, develop and regenerate.</a:t>
            </a:r>
          </a:p>
          <a:p>
            <a:pPr marL="0" indent="0">
              <a:spcBef>
                <a:spcPts val="0"/>
              </a:spcBef>
              <a:spcAft>
                <a:spcPts val="600"/>
              </a:spcAft>
              <a:buNone/>
            </a:pPr>
            <a:r>
              <a:rPr lang="en-US" sz="1600" b="1" dirty="0" smtClean="0"/>
              <a:t>Question: </a:t>
            </a:r>
            <a:r>
              <a:rPr lang="en-US" sz="1600" dirty="0" smtClean="0"/>
              <a:t>How do organisms grow, develop, and regenerate? (There are a number of sub-questions generated in this unit, but this captures the gist of them all succinctly.)</a:t>
            </a:r>
          </a:p>
          <a:p>
            <a:pPr marL="0" indent="0">
              <a:spcBef>
                <a:spcPts val="0"/>
              </a:spcBef>
              <a:buNone/>
            </a:pPr>
            <a:r>
              <a:rPr lang="en-US" sz="1600" b="1" dirty="0" smtClean="0"/>
              <a:t>Model:</a:t>
            </a:r>
          </a:p>
          <a:p>
            <a:pPr>
              <a:spcBef>
                <a:spcPts val="0"/>
              </a:spcBef>
              <a:spcAft>
                <a:spcPts val="600"/>
              </a:spcAft>
              <a:buFont typeface="+mj-lt"/>
              <a:buAutoNum type="arabicPeriod"/>
            </a:pPr>
            <a:r>
              <a:rPr lang="en-US" sz="1600" dirty="0" smtClean="0"/>
              <a:t>Growth </a:t>
            </a:r>
            <a:r>
              <a:rPr lang="en-US" sz="1600" dirty="0"/>
              <a:t>mostly occurs because of cell </a:t>
            </a:r>
            <a:r>
              <a:rPr lang="en-US" sz="1600" dirty="0" smtClean="0"/>
              <a:t>division. Individual </a:t>
            </a:r>
            <a:r>
              <a:rPr lang="en-US" sz="1600" dirty="0"/>
              <a:t>cells can grow too (and this is important for single-celled life especially!), but there are limits to how big they can </a:t>
            </a:r>
            <a:r>
              <a:rPr lang="en-US" sz="1600" dirty="0" smtClean="0"/>
              <a:t>grow.</a:t>
            </a:r>
          </a:p>
          <a:p>
            <a:pPr>
              <a:spcBef>
                <a:spcPts val="0"/>
              </a:spcBef>
              <a:spcAft>
                <a:spcPts val="600"/>
              </a:spcAft>
              <a:buFont typeface="+mj-lt"/>
              <a:buAutoNum type="arabicPeriod"/>
            </a:pPr>
            <a:r>
              <a:rPr lang="en-US" sz="1600" dirty="0" smtClean="0"/>
              <a:t>When </a:t>
            </a:r>
            <a:r>
              <a:rPr lang="en-US" sz="1600" dirty="0"/>
              <a:t>a cell</a:t>
            </a:r>
            <a:r>
              <a:rPr lang="en-US" sz="1600" u="sng" dirty="0"/>
              <a:t> </a:t>
            </a:r>
            <a:r>
              <a:rPr lang="en-US" sz="1600" dirty="0"/>
              <a:t>divides to form two new cells, it gives each daughter cell identical DNA. (Their DNA is also identical to that of the original cell</a:t>
            </a:r>
            <a:r>
              <a:rPr lang="en-US" sz="1600" dirty="0" smtClean="0"/>
              <a:t>.</a:t>
            </a:r>
          </a:p>
          <a:p>
            <a:pPr>
              <a:spcBef>
                <a:spcPts val="0"/>
              </a:spcBef>
              <a:spcAft>
                <a:spcPts val="600"/>
              </a:spcAft>
              <a:buFont typeface="+mj-lt"/>
              <a:buAutoNum type="arabicPeriod"/>
            </a:pPr>
            <a:r>
              <a:rPr lang="en-US" sz="1600" dirty="0" smtClean="0"/>
              <a:t>[</a:t>
            </a:r>
            <a:r>
              <a:rPr lang="en-US" sz="1600" dirty="0"/>
              <a:t>From our model for DNA: DNA is the hereditary material in all cells and it codes for proteins</a:t>
            </a:r>
            <a:r>
              <a:rPr lang="en-US" sz="1600" dirty="0" smtClean="0"/>
              <a:t>.]</a:t>
            </a:r>
          </a:p>
          <a:p>
            <a:pPr>
              <a:spcBef>
                <a:spcPts val="0"/>
              </a:spcBef>
              <a:spcAft>
                <a:spcPts val="600"/>
              </a:spcAft>
              <a:buFont typeface="+mj-lt"/>
              <a:buAutoNum type="arabicPeriod"/>
            </a:pPr>
            <a:r>
              <a:rPr lang="en-US" sz="1600" dirty="0" smtClean="0"/>
              <a:t>Different </a:t>
            </a:r>
            <a:r>
              <a:rPr lang="en-US" sz="1600" dirty="0"/>
              <a:t>cells, however, may contain different proteins or different amounts of proteins. This allows cells to look different (form) and to behave differently (function) from one another. </a:t>
            </a:r>
            <a:endParaRPr lang="en-US" sz="1600" dirty="0" smtClean="0"/>
          </a:p>
          <a:p>
            <a:pPr>
              <a:spcBef>
                <a:spcPts val="0"/>
              </a:spcBef>
              <a:spcAft>
                <a:spcPts val="600"/>
              </a:spcAft>
              <a:buFont typeface="+mj-lt"/>
              <a:buAutoNum type="arabicPeriod"/>
            </a:pPr>
            <a:r>
              <a:rPr lang="en-US" sz="1600" dirty="0" smtClean="0"/>
              <a:t>The </a:t>
            </a:r>
            <a:r>
              <a:rPr lang="en-US" sz="1600" dirty="0"/>
              <a:t>differences in cell “phenotype” are due to differences in how the genes in the cell are turned on or off (expressed) so that they do or do not make the protein they code </a:t>
            </a:r>
            <a:r>
              <a:rPr lang="en-US" sz="1600" dirty="0" smtClean="0"/>
              <a:t>for.</a:t>
            </a:r>
          </a:p>
          <a:p>
            <a:pPr>
              <a:spcBef>
                <a:spcPts val="0"/>
              </a:spcBef>
              <a:spcAft>
                <a:spcPts val="600"/>
              </a:spcAft>
              <a:buFont typeface="+mj-lt"/>
              <a:buAutoNum type="arabicPeriod"/>
            </a:pPr>
            <a:r>
              <a:rPr lang="en-US" sz="1600" dirty="0" smtClean="0"/>
              <a:t>The </a:t>
            </a:r>
            <a:r>
              <a:rPr lang="en-US" sz="1600" dirty="0"/>
              <a:t>signal to turn genes on and off comes from the </a:t>
            </a:r>
            <a:r>
              <a:rPr lang="en-US" sz="1600" dirty="0" smtClean="0"/>
              <a:t>environment. </a:t>
            </a:r>
          </a:p>
          <a:p>
            <a:pPr>
              <a:spcBef>
                <a:spcPts val="0"/>
              </a:spcBef>
              <a:spcAft>
                <a:spcPts val="600"/>
              </a:spcAft>
              <a:buFont typeface="+mj-lt"/>
              <a:buAutoNum type="arabicPeriod"/>
            </a:pPr>
            <a:r>
              <a:rPr lang="en-US" sz="1600" dirty="0" smtClean="0"/>
              <a:t>Once cells begin to “differentiate”, they usually cannot go back. They have committed to a “fate”.</a:t>
            </a:r>
          </a:p>
          <a:p>
            <a:pPr>
              <a:spcBef>
                <a:spcPts val="0"/>
              </a:spcBef>
              <a:spcAft>
                <a:spcPts val="600"/>
              </a:spcAft>
              <a:buFont typeface="+mj-lt"/>
              <a:buAutoNum type="arabicPeriod"/>
            </a:pPr>
            <a:r>
              <a:rPr lang="en-US" sz="1600" dirty="0" smtClean="0"/>
              <a:t>Cell </a:t>
            </a:r>
            <a:r>
              <a:rPr lang="en-US" sz="1600" dirty="0"/>
              <a:t>division also allows organisms to regenerate </a:t>
            </a:r>
            <a:r>
              <a:rPr lang="en-US" sz="1600" dirty="0" smtClean="0"/>
              <a:t>tissue (but </a:t>
            </a:r>
            <a:r>
              <a:rPr lang="en-US" sz="1600" dirty="0"/>
              <a:t>most cells cannot divide to become any other kind of </a:t>
            </a:r>
            <a:r>
              <a:rPr lang="en-US" sz="1600" dirty="0" smtClean="0"/>
              <a:t>cell). Special </a:t>
            </a:r>
            <a:r>
              <a:rPr lang="en-US" sz="1600" dirty="0"/>
              <a:t>cells, called stem cells can become any cell type. </a:t>
            </a:r>
            <a:r>
              <a:rPr lang="en-US" sz="1600" dirty="0" smtClean="0"/>
              <a:t>(And some </a:t>
            </a:r>
            <a:r>
              <a:rPr lang="en-US" sz="1600" dirty="0"/>
              <a:t>cells are kind of like stem cells and can become lots of different kinds of cells, but not every kind of cell—e.g. bone marrow cells</a:t>
            </a:r>
            <a:r>
              <a:rPr lang="en-US" sz="1600" dirty="0" smtClean="0"/>
              <a:t>.)</a:t>
            </a:r>
          </a:p>
          <a:p>
            <a:pPr marL="0" indent="0">
              <a:spcBef>
                <a:spcPts val="0"/>
              </a:spcBef>
              <a:spcAft>
                <a:spcPts val="1800"/>
              </a:spcAft>
              <a:buNone/>
            </a:pPr>
            <a:endParaRPr lang="en-US" sz="1600" dirty="0" smtClean="0"/>
          </a:p>
        </p:txBody>
      </p:sp>
    </p:spTree>
    <p:extLst>
      <p:ext uri="{BB962C8B-B14F-4D97-AF65-F5344CB8AC3E}">
        <p14:creationId xmlns:p14="http://schemas.microsoft.com/office/powerpoint/2010/main" val="705580124"/>
      </p:ext>
    </p:extLst>
  </p:cSld>
  <p:clrMapOvr>
    <a:masterClrMapping/>
  </p:clrMapOvr>
  <p:transition spd="slow"/>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4770" y="369886"/>
            <a:ext cx="9212246" cy="6158464"/>
          </a:xfrm>
          <a:prstGeom prst="rect">
            <a:avLst/>
          </a:prstGeom>
        </p:spPr>
      </p:pic>
      <p:cxnSp>
        <p:nvCxnSpPr>
          <p:cNvPr id="10" name="Straight Arrow Connector 9">
            <a:extLst>
              <a:ext uri="{FF2B5EF4-FFF2-40B4-BE49-F238E27FC236}">
                <a16:creationId xmlns:a16="http://schemas.microsoft.com/office/drawing/2014/main" id="{43C029D1-36F3-40B2-B7B1-31F46A826605}"/>
              </a:ext>
            </a:extLst>
          </p:cNvPr>
          <p:cNvCxnSpPr>
            <a:cxnSpLocks noChangeShapeType="1"/>
          </p:cNvCxnSpPr>
          <p:nvPr/>
        </p:nvCxnSpPr>
        <p:spPr bwMode="auto">
          <a:xfrm flipH="1">
            <a:off x="4602481" y="764136"/>
            <a:ext cx="2270759" cy="2283864"/>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Arrow Connector 10">
            <a:extLst>
              <a:ext uri="{FF2B5EF4-FFF2-40B4-BE49-F238E27FC236}">
                <a16:creationId xmlns:a16="http://schemas.microsoft.com/office/drawing/2014/main" id="{0F38AC84-63B0-4FF5-9110-CF052CCD7138}"/>
              </a:ext>
            </a:extLst>
          </p:cNvPr>
          <p:cNvCxnSpPr>
            <a:cxnSpLocks noChangeShapeType="1"/>
          </p:cNvCxnSpPr>
          <p:nvPr/>
        </p:nvCxnSpPr>
        <p:spPr bwMode="auto">
          <a:xfrm flipH="1" flipV="1">
            <a:off x="5101591" y="3731578"/>
            <a:ext cx="628649" cy="2299652"/>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6" name="TextBox 15">
            <a:extLst>
              <a:ext uri="{FF2B5EF4-FFF2-40B4-BE49-F238E27FC236}">
                <a16:creationId xmlns:a16="http://schemas.microsoft.com/office/drawing/2014/main" id="{D631E31E-AADF-497A-9BF3-6310B0A27F77}"/>
              </a:ext>
            </a:extLst>
          </p:cNvPr>
          <p:cNvSpPr txBox="1">
            <a:spLocks noChangeArrowheads="1"/>
          </p:cNvSpPr>
          <p:nvPr/>
        </p:nvSpPr>
        <p:spPr bwMode="auto">
          <a:xfrm>
            <a:off x="5090160" y="302173"/>
            <a:ext cx="518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400" b="1" dirty="0">
                <a:solidFill>
                  <a:srgbClr val="C00000"/>
                </a:solidFill>
              </a:rPr>
              <a:t>Instructions here (in DNA)</a:t>
            </a:r>
          </a:p>
        </p:txBody>
      </p:sp>
      <p:sp>
        <p:nvSpPr>
          <p:cNvPr id="17" name="TextBox 16">
            <a:extLst>
              <a:ext uri="{FF2B5EF4-FFF2-40B4-BE49-F238E27FC236}">
                <a16:creationId xmlns:a16="http://schemas.microsoft.com/office/drawing/2014/main" id="{5636FFF7-3AD2-4466-BDA9-A29E95ECBDC8}"/>
              </a:ext>
            </a:extLst>
          </p:cNvPr>
          <p:cNvSpPr txBox="1">
            <a:spLocks noChangeArrowheads="1"/>
          </p:cNvSpPr>
          <p:nvPr/>
        </p:nvSpPr>
        <p:spPr bwMode="auto">
          <a:xfrm>
            <a:off x="3398912" y="6031230"/>
            <a:ext cx="531272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2800" b="1" dirty="0">
                <a:solidFill>
                  <a:srgbClr val="C00000"/>
                </a:solidFill>
              </a:rPr>
              <a:t>“Job sites” here (ribosomes)</a:t>
            </a:r>
          </a:p>
          <a:p>
            <a:pPr>
              <a:spcBef>
                <a:spcPct val="0"/>
              </a:spcBef>
              <a:buFontTx/>
              <a:buNone/>
            </a:pPr>
            <a:endParaRPr lang="en-US" altLang="en-US" sz="1800" dirty="0"/>
          </a:p>
        </p:txBody>
      </p:sp>
      <p:cxnSp>
        <p:nvCxnSpPr>
          <p:cNvPr id="14" name="Straight Arrow Connector 13">
            <a:extLst>
              <a:ext uri="{FF2B5EF4-FFF2-40B4-BE49-F238E27FC236}">
                <a16:creationId xmlns:a16="http://schemas.microsoft.com/office/drawing/2014/main" id="{0F38AC84-63B0-4FF5-9110-CF052CCD7138}"/>
              </a:ext>
            </a:extLst>
          </p:cNvPr>
          <p:cNvCxnSpPr>
            <a:cxnSpLocks noChangeShapeType="1"/>
            <a:stCxn id="17" idx="0"/>
          </p:cNvCxnSpPr>
          <p:nvPr/>
        </p:nvCxnSpPr>
        <p:spPr bwMode="auto">
          <a:xfrm flipV="1">
            <a:off x="6055276" y="2943901"/>
            <a:ext cx="0" cy="3087329"/>
          </a:xfrm>
          <a:prstGeom prst="straightConnector1">
            <a:avLst/>
          </a:prstGeom>
          <a:noFill/>
          <a:ln w="76200">
            <a:solidFill>
              <a:srgbClr val="C0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2170477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265"/>
            <a:ext cx="8229600" cy="1143000"/>
          </a:xfrm>
        </p:spPr>
        <p:txBody>
          <a:bodyPr/>
          <a:lstStyle/>
          <a:p>
            <a:r>
              <a:rPr lang="en-US" dirty="0" smtClean="0"/>
              <a:t>So many kinds of cells…</a:t>
            </a:r>
            <a:endParaRPr lang="en-US" dirty="0"/>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20463"/>
          <a:stretch/>
        </p:blipFill>
        <p:spPr>
          <a:xfrm>
            <a:off x="374070" y="2099699"/>
            <a:ext cx="8436334" cy="1585888"/>
          </a:xfrm>
          <a:prstGeom prst="rect">
            <a:avLst/>
          </a:prstGeom>
        </p:spPr>
      </p:pic>
      <p:sp>
        <p:nvSpPr>
          <p:cNvPr id="10" name="Rectangle 9"/>
          <p:cNvSpPr/>
          <p:nvPr/>
        </p:nvSpPr>
        <p:spPr>
          <a:xfrm>
            <a:off x="1143958" y="3933262"/>
            <a:ext cx="7666446" cy="954107"/>
          </a:xfrm>
          <a:prstGeom prst="rect">
            <a:avLst/>
          </a:prstGeom>
        </p:spPr>
        <p:txBody>
          <a:bodyPr wrap="square">
            <a:spAutoFit/>
          </a:bodyPr>
          <a:lstStyle/>
          <a:p>
            <a:r>
              <a:rPr lang="en-US" altLang="en-US" sz="2800" dirty="0" smtClean="0">
                <a:latin typeface="Arial" panose="020B0604020202020204" pitchFamily="34" charset="0"/>
                <a:cs typeface="Arial" panose="020B0604020202020204" pitchFamily="34" charset="0"/>
              </a:rPr>
              <a:t>So, if we compare the DNA from our </a:t>
            </a:r>
            <a:r>
              <a:rPr lang="en-US" altLang="en-US" sz="2800" dirty="0" smtClean="0">
                <a:solidFill>
                  <a:srgbClr val="C00000"/>
                </a:solidFill>
                <a:latin typeface="Arial" panose="020B0604020202020204" pitchFamily="34" charset="0"/>
                <a:cs typeface="Arial" panose="020B0604020202020204" pitchFamily="34" charset="0"/>
              </a:rPr>
              <a:t>skin</a:t>
            </a:r>
            <a:r>
              <a:rPr lang="en-US" altLang="en-US" sz="2800" dirty="0" smtClean="0">
                <a:latin typeface="Arial" panose="020B0604020202020204" pitchFamily="34" charset="0"/>
                <a:cs typeface="Arial" panose="020B0604020202020204" pitchFamily="34" charset="0"/>
              </a:rPr>
              <a:t> cells to the DNA of our </a:t>
            </a:r>
            <a:r>
              <a:rPr lang="en-US" altLang="en-US" sz="2800" dirty="0" smtClean="0">
                <a:solidFill>
                  <a:srgbClr val="376092"/>
                </a:solidFill>
                <a:latin typeface="Arial" panose="020B0604020202020204" pitchFamily="34" charset="0"/>
                <a:cs typeface="Arial" panose="020B0604020202020204" pitchFamily="34" charset="0"/>
              </a:rPr>
              <a:t>brain</a:t>
            </a:r>
            <a:r>
              <a:rPr lang="en-US" altLang="en-US" sz="2800" dirty="0" smtClean="0">
                <a:latin typeface="Arial" panose="020B0604020202020204" pitchFamily="34" charset="0"/>
                <a:cs typeface="Arial" panose="020B0604020202020204" pitchFamily="34" charset="0"/>
              </a:rPr>
              <a:t> cells what will we find?</a:t>
            </a:r>
            <a:endParaRPr lang="en-US" altLang="en-US" sz="2800" dirty="0" smtClean="0">
              <a:latin typeface="Arial" panose="020B0604020202020204" pitchFamily="34" charset="0"/>
              <a:ea typeface="Arial" charset="0"/>
              <a:cs typeface="Arial" panose="020B0604020202020204" pitchFamily="34" charset="0"/>
            </a:endParaRPr>
          </a:p>
        </p:txBody>
      </p:sp>
      <p:pic>
        <p:nvPicPr>
          <p:cNvPr id="11" name="pasted-image.pdf"/>
          <p:cNvPicPr>
            <a:picLocks noChangeAspect="1"/>
          </p:cNvPicPr>
          <p:nvPr/>
        </p:nvPicPr>
        <p:blipFill>
          <a:blip r:embed="rId4">
            <a:extLst/>
          </a:blip>
          <a:stretch>
            <a:fillRect/>
          </a:stretch>
        </p:blipFill>
        <p:spPr>
          <a:xfrm flipH="1">
            <a:off x="153893" y="3933262"/>
            <a:ext cx="888416" cy="899954"/>
          </a:xfrm>
          <a:prstGeom prst="rect">
            <a:avLst/>
          </a:prstGeom>
          <a:ln w="12700">
            <a:miter lim="400000"/>
          </a:ln>
        </p:spPr>
      </p:pic>
      <p:sp>
        <p:nvSpPr>
          <p:cNvPr id="4" name="Oval 3"/>
          <p:cNvSpPr/>
          <p:nvPr/>
        </p:nvSpPr>
        <p:spPr>
          <a:xfrm>
            <a:off x="6223813" y="1763596"/>
            <a:ext cx="1093695" cy="1721224"/>
          </a:xfrm>
          <a:prstGeom prst="ellipse">
            <a:avLst/>
          </a:prstGeom>
          <a:noFill/>
          <a:ln w="5080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7075461" y="1763596"/>
            <a:ext cx="1093695" cy="1721224"/>
          </a:xfrm>
          <a:prstGeom prst="ellipse">
            <a:avLst/>
          </a:prstGeom>
          <a:noFill/>
          <a:ln w="50800">
            <a:solidFill>
              <a:srgbClr val="37609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314692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Same DNA</a:t>
            </a:r>
            <a:endParaRPr lang="en-US" altLang="en-US" u="sng" dirty="0"/>
          </a:p>
        </p:txBody>
      </p:sp>
      <p:sp>
        <p:nvSpPr>
          <p:cNvPr id="17410" name="Content Placeholder 2"/>
          <p:cNvSpPr>
            <a:spLocks noGrp="1"/>
          </p:cNvSpPr>
          <p:nvPr>
            <p:ph idx="1"/>
          </p:nvPr>
        </p:nvSpPr>
        <p:spPr>
          <a:xfrm>
            <a:off x="457200" y="1215887"/>
            <a:ext cx="8229599" cy="4525963"/>
          </a:xfrm>
        </p:spPr>
        <p:txBody>
          <a:bodyPr/>
          <a:lstStyle/>
          <a:p>
            <a:pPr marL="0" indent="0">
              <a:spcBef>
                <a:spcPct val="0"/>
              </a:spcBef>
              <a:buNone/>
            </a:pPr>
            <a:r>
              <a:rPr lang="en-US" altLang="en-US" sz="2800" dirty="0" smtClean="0">
                <a:latin typeface="Arial" panose="020B0604020202020204" pitchFamily="34" charset="0"/>
                <a:cs typeface="Arial" panose="020B0604020202020204" pitchFamily="34" charset="0"/>
              </a:rPr>
              <a:t>OK, so</a:t>
            </a:r>
            <a:r>
              <a:rPr lang="en-US" altLang="en-US" sz="2800" dirty="0">
                <a:latin typeface="Arial" panose="020B0604020202020204" pitchFamily="34" charset="0"/>
                <a:cs typeface="Arial" panose="020B0604020202020204" pitchFamily="34" charset="0"/>
              </a:rPr>
              <a:t> </a:t>
            </a:r>
            <a:r>
              <a:rPr lang="en-US" altLang="en-US" sz="2800" dirty="0" smtClean="0">
                <a:latin typeface="Arial" panose="020B0604020202020204" pitchFamily="34" charset="0"/>
                <a:cs typeface="Arial" panose="020B0604020202020204" pitchFamily="34" charset="0"/>
              </a:rPr>
              <a:t>we agree that all of the cells in our body have the same DNA, because…</a:t>
            </a:r>
          </a:p>
          <a:p>
            <a:pPr marL="0" indent="0">
              <a:spcBef>
                <a:spcPct val="0"/>
              </a:spcBef>
              <a:buNone/>
            </a:pPr>
            <a:endParaRPr lang="en-US" altLang="en-US" sz="2800" dirty="0">
              <a:latin typeface="Arial" panose="020B0604020202020204" pitchFamily="34" charset="0"/>
              <a:cs typeface="Arial" panose="020B0604020202020204" pitchFamily="34" charset="0"/>
            </a:endParaRPr>
          </a:p>
          <a:p>
            <a:pPr marL="0" indent="0">
              <a:spcBef>
                <a:spcPct val="0"/>
              </a:spcBef>
              <a:buNone/>
            </a:pPr>
            <a:r>
              <a:rPr lang="en-US" altLang="en-US" sz="2800" b="1" dirty="0" smtClean="0">
                <a:latin typeface="Arial" panose="020B0604020202020204" pitchFamily="34" charset="0"/>
                <a:cs typeface="Arial" panose="020B0604020202020204" pitchFamily="34" charset="0"/>
              </a:rPr>
              <a:t>When a single cell divides in two, </a:t>
            </a:r>
          </a:p>
          <a:p>
            <a:pPr marL="0" indent="0">
              <a:spcBef>
                <a:spcPct val="0"/>
              </a:spcBef>
              <a:buNone/>
            </a:pPr>
            <a:r>
              <a:rPr lang="en-US" altLang="en-US" sz="2800" dirty="0" smtClean="0">
                <a:latin typeface="Arial" panose="020B0604020202020204" pitchFamily="34" charset="0"/>
                <a:cs typeface="Arial" panose="020B0604020202020204" pitchFamily="34" charset="0"/>
              </a:rPr>
              <a:t>it completely copies all of its DNA so that </a:t>
            </a:r>
            <a:r>
              <a:rPr lang="en-US" altLang="en-US" sz="2800" b="1" dirty="0" smtClean="0">
                <a:latin typeface="Arial" panose="020B0604020202020204" pitchFamily="34" charset="0"/>
                <a:cs typeface="Arial" panose="020B0604020202020204" pitchFamily="34" charset="0"/>
              </a:rPr>
              <a:t>each “daughter” cell has all of the instructions</a:t>
            </a:r>
            <a:r>
              <a:rPr lang="en-US" altLang="en-US" sz="2800" dirty="0" smtClean="0">
                <a:latin typeface="Arial" panose="020B0604020202020204" pitchFamily="34" charset="0"/>
                <a:cs typeface="Arial" panose="020B0604020202020204" pitchFamily="34" charset="0"/>
              </a:rPr>
              <a:t> to make all of the proteins that make up our bodies…</a:t>
            </a:r>
          </a:p>
          <a:p>
            <a:pPr marL="0" indent="0">
              <a:spcBef>
                <a:spcPct val="0"/>
              </a:spcBef>
              <a:buNone/>
            </a:pPr>
            <a:endParaRPr lang="en-US" altLang="en-US" sz="2800" dirty="0" smtClean="0">
              <a:solidFill>
                <a:srgbClr val="583F34"/>
              </a:solidFill>
              <a:latin typeface="Arial" panose="020B0604020202020204" pitchFamily="34" charset="0"/>
              <a:cs typeface="Arial" panose="020B0604020202020204" pitchFamily="34" charset="0"/>
            </a:endParaRPr>
          </a:p>
          <a:p>
            <a:pPr marL="0" indent="0">
              <a:buNone/>
            </a:pPr>
            <a:endParaRPr lang="en-US" altLang="en-US" dirty="0">
              <a:solidFill>
                <a:srgbClr val="583F34"/>
              </a:solidFill>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20463"/>
          <a:stretch/>
        </p:blipFill>
        <p:spPr>
          <a:xfrm>
            <a:off x="457200" y="4540275"/>
            <a:ext cx="8436334" cy="1585888"/>
          </a:xfrm>
          <a:prstGeom prst="rect">
            <a:avLst/>
          </a:prstGeom>
        </p:spPr>
      </p:pic>
      <p:sp>
        <p:nvSpPr>
          <p:cNvPr id="2" name="TextBox 1"/>
          <p:cNvSpPr txBox="1"/>
          <p:nvPr/>
        </p:nvSpPr>
        <p:spPr>
          <a:xfrm>
            <a:off x="1468040" y="6159879"/>
            <a:ext cx="5971309" cy="523220"/>
          </a:xfrm>
          <a:prstGeom prst="rect">
            <a:avLst/>
          </a:prstGeom>
          <a:noFill/>
        </p:spPr>
        <p:txBody>
          <a:bodyPr wrap="square" rtlCol="0">
            <a:spAutoFit/>
          </a:bodyPr>
          <a:lstStyle/>
          <a:p>
            <a:r>
              <a:rPr lang="en-US" sz="2800" b="1" dirty="0" smtClean="0"/>
              <a:t>ALL of these cells have the same DNA!</a:t>
            </a:r>
            <a:endParaRPr lang="en-US" sz="2800" b="1" dirty="0"/>
          </a:p>
        </p:txBody>
      </p:sp>
    </p:spTree>
    <p:extLst>
      <p:ext uri="{BB962C8B-B14F-4D97-AF65-F5344CB8AC3E}">
        <p14:creationId xmlns:p14="http://schemas.microsoft.com/office/powerpoint/2010/main" val="3719875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F6F77-A125-4239-B970-CFDAF9E3DD66}"/>
              </a:ext>
            </a:extLst>
          </p:cNvPr>
          <p:cNvSpPr>
            <a:spLocks noGrp="1"/>
          </p:cNvSpPr>
          <p:nvPr>
            <p:ph type="title"/>
          </p:nvPr>
        </p:nvSpPr>
        <p:spPr/>
        <p:txBody>
          <a:bodyPr>
            <a:noAutofit/>
          </a:bodyPr>
          <a:lstStyle/>
          <a:p>
            <a:r>
              <a:rPr lang="en-US" dirty="0" smtClean="0"/>
              <a:t>LS04 </a:t>
            </a:r>
            <a:r>
              <a:rPr lang="en-US" dirty="0"/>
              <a:t>Teacher Resources: What did we figure out?</a:t>
            </a:r>
          </a:p>
        </p:txBody>
      </p:sp>
      <p:sp>
        <p:nvSpPr>
          <p:cNvPr id="3" name="Text Placeholder 2">
            <a:extLst>
              <a:ext uri="{FF2B5EF4-FFF2-40B4-BE49-F238E27FC236}">
                <a16:creationId xmlns:a16="http://schemas.microsoft.com/office/drawing/2014/main" id="{3F4C54C8-6500-4FCD-9CD1-8774A086E187}"/>
              </a:ext>
            </a:extLst>
          </p:cNvPr>
          <p:cNvSpPr>
            <a:spLocks noGrp="1"/>
          </p:cNvSpPr>
          <p:nvPr>
            <p:ph type="body" sz="quarter" idx="11"/>
          </p:nvPr>
        </p:nvSpPr>
        <p:spPr/>
        <p:txBody>
          <a:bodyPr>
            <a:normAutofit/>
          </a:bodyPr>
          <a:lstStyle/>
          <a:p>
            <a:r>
              <a:rPr lang="en-US" sz="2000" b="1" dirty="0" smtClean="0">
                <a:cs typeface="Arial" panose="020B0604020202020204" pitchFamily="34" charset="0"/>
              </a:rPr>
              <a:t>GD LS04 </a:t>
            </a:r>
            <a:r>
              <a:rPr lang="en-US" sz="2000" b="1" dirty="0">
                <a:cs typeface="Arial" panose="020B0604020202020204" pitchFamily="34" charset="0"/>
              </a:rPr>
              <a:t>Teacher Reflection Notes:</a:t>
            </a:r>
          </a:p>
          <a:p>
            <a:endParaRPr lang="en-US" sz="2000" dirty="0">
              <a:cs typeface="Arial" panose="020B0604020202020204" pitchFamily="34" charset="0"/>
            </a:endParaRPr>
          </a:p>
          <a:p>
            <a:r>
              <a:rPr lang="en-US" sz="2000" i="1" dirty="0">
                <a:cs typeface="Arial" panose="020B0604020202020204" pitchFamily="34" charset="0"/>
              </a:rPr>
              <a:t>Things that went well…</a:t>
            </a:r>
          </a:p>
          <a:p>
            <a:endParaRPr lang="en-US" sz="2000" i="1" dirty="0">
              <a:cs typeface="Arial" panose="020B0604020202020204" pitchFamily="34" charset="0"/>
            </a:endParaRPr>
          </a:p>
          <a:p>
            <a:r>
              <a:rPr lang="en-US" sz="2000" i="1" dirty="0">
                <a:cs typeface="Arial" panose="020B0604020202020204" pitchFamily="34" charset="0"/>
              </a:rPr>
              <a:t>Things I would change…</a:t>
            </a:r>
          </a:p>
          <a:p>
            <a:endParaRPr lang="en-US" sz="2000" i="1" dirty="0">
              <a:solidFill>
                <a:srgbClr val="583F34"/>
              </a:solidFill>
              <a:cs typeface="Arial" panose="020B0604020202020204" pitchFamily="34" charset="0"/>
            </a:endParaRPr>
          </a:p>
          <a:p>
            <a:endParaRPr lang="en-US" sz="2000" dirty="0"/>
          </a:p>
          <a:p>
            <a:pPr marL="0" indent="0">
              <a:buNone/>
            </a:pPr>
            <a:endParaRPr lang="en-US" sz="2000" dirty="0"/>
          </a:p>
        </p:txBody>
      </p:sp>
      <p:sp>
        <p:nvSpPr>
          <p:cNvPr id="4" name="Text Placeholder 3">
            <a:extLst>
              <a:ext uri="{FF2B5EF4-FFF2-40B4-BE49-F238E27FC236}">
                <a16:creationId xmlns:a16="http://schemas.microsoft.com/office/drawing/2014/main" id="{A66CCBD9-0B3D-4294-9A88-24F1465560DB}"/>
              </a:ext>
            </a:extLst>
          </p:cNvPr>
          <p:cNvSpPr>
            <a:spLocks noGrp="1"/>
          </p:cNvSpPr>
          <p:nvPr>
            <p:ph type="body" sz="quarter" idx="10"/>
          </p:nvPr>
        </p:nvSpPr>
        <p:spPr/>
        <p:txBody>
          <a:bodyPr/>
          <a:lstStyle/>
          <a:p>
            <a:r>
              <a:rPr lang="en-US" b="1" dirty="0">
                <a:cs typeface="Arial" panose="020B0604020202020204" pitchFamily="34" charset="0"/>
              </a:rPr>
              <a:t>What did we figure out?</a:t>
            </a:r>
          </a:p>
          <a:p>
            <a:r>
              <a:rPr lang="en-US" dirty="0"/>
              <a:t>We’ve reviewed what we know about DNA so that we have the idea that it is the cell’s “controller” and that all of our DNA exists in every cell of the body, but we’ve run into a problem: our cells look very different despite having the same DNA.</a:t>
            </a:r>
          </a:p>
        </p:txBody>
      </p:sp>
    </p:spTree>
    <p:extLst>
      <p:ext uri="{BB962C8B-B14F-4D97-AF65-F5344CB8AC3E}">
        <p14:creationId xmlns:p14="http://schemas.microsoft.com/office/powerpoint/2010/main" val="2570726359"/>
      </p:ext>
    </p:extLst>
  </p:cSld>
  <p:clrMapOvr>
    <a:masterClrMapping/>
  </p:clrMapOvr>
  <p:transition spd="med"/>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cs typeface="Arial" panose="020B0604020202020204" pitchFamily="34" charset="0"/>
              </a:rPr>
              <a:t>LS05 </a:t>
            </a:r>
            <a:r>
              <a:rPr lang="en-US" dirty="0">
                <a:solidFill>
                  <a:schemeClr val="bg1"/>
                </a:solidFill>
                <a:cs typeface="Arial" panose="020B0604020202020204" pitchFamily="34" charset="0"/>
              </a:rPr>
              <a:t>Teacher Resource: Learning Segment Overview</a:t>
            </a:r>
            <a:endParaRPr lang="en-US" dirty="0"/>
          </a:p>
        </p:txBody>
      </p:sp>
      <p:sp>
        <p:nvSpPr>
          <p:cNvPr id="4" name="Text Placeholder 3"/>
          <p:cNvSpPr>
            <a:spLocks noGrp="1"/>
          </p:cNvSpPr>
          <p:nvPr>
            <p:ph type="body" sz="quarter" idx="10"/>
          </p:nvPr>
        </p:nvSpPr>
        <p:spPr/>
        <p:txBody>
          <a:bodyPr/>
          <a:lstStyle/>
          <a:p>
            <a:r>
              <a:rPr lang="en-US" b="1" dirty="0">
                <a:sym typeface="Wingdings" panose="05000000000000000000" pitchFamily="2" charset="2"/>
              </a:rPr>
              <a:t>PM: </a:t>
            </a:r>
            <a:r>
              <a:rPr lang="en-US" dirty="0"/>
              <a:t>Through a series of readings </a:t>
            </a:r>
            <a:r>
              <a:rPr lang="en-US" dirty="0" smtClean="0"/>
              <a:t>about four or five </a:t>
            </a:r>
            <a:r>
              <a:rPr lang="en-US" dirty="0"/>
              <a:t>different cell types in the human body, we come to the realization that our DNA is making different proteins in different amounts in our various cells.</a:t>
            </a:r>
          </a:p>
          <a:p>
            <a:endParaRPr lang="en-US" dirty="0"/>
          </a:p>
        </p:txBody>
      </p:sp>
      <p:sp>
        <p:nvSpPr>
          <p:cNvPr id="5" name="Text Placeholder 4"/>
          <p:cNvSpPr>
            <a:spLocks noGrp="1"/>
          </p:cNvSpPr>
          <p:nvPr>
            <p:ph type="body" sz="quarter" idx="11"/>
          </p:nvPr>
        </p:nvSpPr>
        <p:spPr/>
        <p:txBody>
          <a:bodyPr/>
          <a:lstStyle/>
          <a:p>
            <a:r>
              <a:rPr lang="en-US" dirty="0"/>
              <a:t>Time: 3</a:t>
            </a:r>
            <a:r>
              <a:rPr lang="en-US" dirty="0" smtClean="0"/>
              <a:t>5 </a:t>
            </a:r>
            <a:r>
              <a:rPr lang="en-US" dirty="0"/>
              <a:t>minutes</a:t>
            </a:r>
          </a:p>
          <a:p>
            <a:endParaRPr lang="en-US" dirty="0"/>
          </a:p>
        </p:txBody>
      </p:sp>
      <p:sp>
        <p:nvSpPr>
          <p:cNvPr id="6" name="Text Placeholder 5"/>
          <p:cNvSpPr>
            <a:spLocks noGrp="1"/>
          </p:cNvSpPr>
          <p:nvPr>
            <p:ph type="body" sz="quarter" idx="12"/>
          </p:nvPr>
        </p:nvSpPr>
        <p:spPr/>
        <p:txBody>
          <a:bodyPr/>
          <a:lstStyle/>
          <a:p>
            <a:pPr marL="0" indent="0">
              <a:buNone/>
            </a:pPr>
            <a:r>
              <a:rPr lang="en-US" i="1" u="sng" dirty="0"/>
              <a:t>Resources you will need:</a:t>
            </a:r>
          </a:p>
          <a:p>
            <a:pPr marL="0" indent="0">
              <a:buNone/>
            </a:pPr>
            <a:r>
              <a:rPr lang="en-US" dirty="0"/>
              <a:t>GD Doodle </a:t>
            </a:r>
            <a:r>
              <a:rPr lang="en-US" dirty="0" smtClean="0"/>
              <a:t>Sheet, GD 05 Readings on Cell Types, GD 05 Cell Type Discussion Questions</a:t>
            </a:r>
            <a:endParaRPr lang="en-US" dirty="0"/>
          </a:p>
          <a:p>
            <a:pPr marL="0" indent="0">
              <a:buNone/>
            </a:pPr>
            <a:endParaRPr lang="en-US" dirty="0"/>
          </a:p>
          <a:p>
            <a:pPr marL="0" indent="0">
              <a:buNone/>
            </a:pPr>
            <a:r>
              <a:rPr lang="en-US" i="1" u="sng" dirty="0"/>
              <a:t>Websites of interest:</a:t>
            </a:r>
          </a:p>
          <a:p>
            <a:pPr marL="0" indent="0">
              <a:buNone/>
            </a:pPr>
            <a:r>
              <a:rPr lang="en-US" dirty="0"/>
              <a:t>Check individual slides for resources. </a:t>
            </a:r>
          </a:p>
          <a:p>
            <a:pPr marL="0" indent="0">
              <a:buNone/>
            </a:pPr>
            <a:endParaRPr lang="en-US" dirty="0"/>
          </a:p>
          <a:p>
            <a:pPr marL="0" indent="0">
              <a:buNone/>
            </a:pPr>
            <a:r>
              <a:rPr lang="en-US" i="1" u="sng" dirty="0"/>
              <a:t>MBER Essentials:</a:t>
            </a:r>
          </a:p>
          <a:p>
            <a:pPr marL="0" indent="0">
              <a:buNone/>
            </a:pPr>
            <a:r>
              <a:rPr lang="en-US" dirty="0" smtClean="0"/>
              <a:t>Whiteboards, Norms </a:t>
            </a:r>
            <a:r>
              <a:rPr lang="en-US" dirty="0"/>
              <a:t>of Conversation</a:t>
            </a:r>
          </a:p>
          <a:p>
            <a:endParaRPr lang="en-US" dirty="0"/>
          </a:p>
        </p:txBody>
      </p:sp>
    </p:spTree>
    <p:extLst>
      <p:ext uri="{BB962C8B-B14F-4D97-AF65-F5344CB8AC3E}">
        <p14:creationId xmlns:p14="http://schemas.microsoft.com/office/powerpoint/2010/main" val="10831531"/>
      </p:ext>
    </p:extLst>
  </p:cSld>
  <p:clrMapOvr>
    <a:masterClrMapping/>
  </p:clrMapOvr>
  <p:transition spd="med"/>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LS05 </a:t>
            </a:r>
            <a:r>
              <a:rPr lang="en-US" sz="2800" dirty="0">
                <a:solidFill>
                  <a:schemeClr val="bg1"/>
                </a:solidFill>
              </a:rPr>
              <a:t>Teacher Resource: </a:t>
            </a:r>
            <a:r>
              <a:rPr lang="en-US" sz="2800" dirty="0" smtClean="0">
                <a:solidFill>
                  <a:schemeClr val="bg1"/>
                </a:solidFill>
              </a:rPr>
              <a:t>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540112"/>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smtClean="0"/>
              <a:t>We present students with a problem: How does the same DNA lead to so many different cell types in our body? If your students already have some ideas on the table that somehow all of the instructions are there but not all of them have to be used, that’s great. This is a chance for them to look at some readings that further the phenomenon.</a:t>
            </a:r>
          </a:p>
          <a:p>
            <a:pPr marL="0" indent="0">
              <a:buNone/>
            </a:pPr>
            <a:r>
              <a:rPr lang="en-US" sz="1600" dirty="0"/>
              <a:t>Review the readings on different tissue/cell types and the questions students will be expected to answer. The big idea they need to move toward is actually an expansion of the phenomenon we are already wondering about: cells look different but have the same DNA. We want to connect this difference among cells in form and function to the  different proteins they contain. This </a:t>
            </a:r>
            <a:r>
              <a:rPr lang="en-US" sz="1600" dirty="0" smtClean="0"/>
              <a:t>difference in protein content is </a:t>
            </a:r>
            <a:r>
              <a:rPr lang="en-US" sz="1600" dirty="0"/>
              <a:t>what leads to their differing phenotypes. This realization sets the stage for wondering how the same DNA can lead to different protein content among the body’s cells when we know that DNA is simply the coding instructions for protein. There must be something we’re missing in this puzzle</a:t>
            </a:r>
            <a:r>
              <a:rPr lang="en-US" sz="1600" dirty="0" smtClean="0"/>
              <a:t>.</a:t>
            </a:r>
          </a:p>
          <a:p>
            <a:pPr marL="0" indent="0">
              <a:buNone/>
            </a:pPr>
            <a:r>
              <a:rPr lang="en-US" sz="1600" dirty="0" smtClean="0"/>
              <a:t>Though the connections are laid out clearly in the readings, you may find your  classes will need help explicitly building the idea(s) in this Learning Segment. But in this unit, ideas are important to solidify as you go because the model gets more complicated in the coming learning segments. Growth and Development is one of the more complicated models in MBER-Biology, mostly because the connection between DNA and traits in our bodies is complicated and much of what we’ve learned has only been uncovered in the last few decades. And there’s still a lot we haven’t characterized. </a:t>
            </a:r>
          </a:p>
          <a:p>
            <a:pPr marL="0" indent="0">
              <a:buNone/>
            </a:pPr>
            <a:r>
              <a:rPr lang="en-US" sz="1600" dirty="0" smtClean="0"/>
              <a:t>However you intend to modify this Learning Segment and its materials,</a:t>
            </a:r>
            <a:r>
              <a:rPr lang="en-US" sz="1600" b="1" dirty="0" smtClean="0"/>
              <a:t> be sure you look over the readings and worksheets your students will engage with ahead of time.</a:t>
            </a:r>
            <a:r>
              <a:rPr lang="en-US" sz="1600" dirty="0" smtClean="0"/>
              <a:t> You may need to modify the language or the scope of analysis for your students. Remember, though, that we are ultimately trying to reach on model idea: </a:t>
            </a:r>
            <a:r>
              <a:rPr lang="en-US" sz="1600" b="1" dirty="0" smtClean="0"/>
              <a:t>Cells with the same DNA differ because they have different protein content (in identity and amount, called the “protein profile”).</a:t>
            </a:r>
          </a:p>
          <a:p>
            <a:pPr marL="0" indent="0">
              <a:buNone/>
            </a:pPr>
            <a:endParaRPr lang="en-US" sz="1600" b="1" dirty="0">
              <a:solidFill>
                <a:srgbClr val="584035"/>
              </a:solidFill>
            </a:endParaRPr>
          </a:p>
          <a:p>
            <a:pPr marL="0" indent="0">
              <a:buNone/>
            </a:pPr>
            <a:endParaRPr lang="en-US" sz="1600" dirty="0">
              <a:solidFill>
                <a:srgbClr val="584035"/>
              </a:solidFill>
            </a:endParaRPr>
          </a:p>
        </p:txBody>
      </p:sp>
    </p:spTree>
    <p:extLst>
      <p:ext uri="{BB962C8B-B14F-4D97-AF65-F5344CB8AC3E}">
        <p14:creationId xmlns:p14="http://schemas.microsoft.com/office/powerpoint/2010/main" val="3500339807"/>
      </p:ext>
    </p:extLst>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LS05 Tracking the Model</a:t>
            </a:r>
            <a:endParaRPr lang="en-US" dirty="0"/>
          </a:p>
        </p:txBody>
      </p:sp>
      <p:sp>
        <p:nvSpPr>
          <p:cNvPr id="4" name="Content Placeholder 3"/>
          <p:cNvSpPr txBox="1">
            <a:spLocks/>
          </p:cNvSpPr>
          <p:nvPr/>
        </p:nvSpPr>
        <p:spPr>
          <a:xfrm>
            <a:off x="280792" y="926286"/>
            <a:ext cx="1651703" cy="518296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DNA</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Gene</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Proteins</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Gene Expression</a:t>
            </a:r>
            <a:endParaRPr lang="en-US" altLang="en-US" sz="2000" b="1" dirty="0">
              <a:solidFill>
                <a:srgbClr val="376092"/>
              </a:solidFill>
              <a:latin typeface="Arial" panose="020B0604020202020204" pitchFamily="34" charset="0"/>
              <a:cs typeface="Arial" panose="020B0604020202020204" pitchFamily="34" charset="0"/>
            </a:endParaRPr>
          </a:p>
        </p:txBody>
      </p:sp>
      <p:cxnSp>
        <p:nvCxnSpPr>
          <p:cNvPr id="5" name="Straight Connector 4"/>
          <p:cNvCxnSpPr>
            <a:cxnSpLocks noChangeShapeType="1"/>
          </p:cNvCxnSpPr>
          <p:nvPr/>
        </p:nvCxnSpPr>
        <p:spPr bwMode="auto">
          <a:xfrm flipV="1">
            <a:off x="282804" y="742192"/>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926286"/>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so far:</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buFont typeface="Arial"/>
              <a:buNone/>
            </a:pPr>
            <a:r>
              <a:rPr lang="en-US" altLang="en-US" sz="1800" b="1" dirty="0" smtClean="0">
                <a:latin typeface="Arial" panose="020B0604020202020204" pitchFamily="34" charset="0"/>
                <a:ea typeface="Arial" charset="0"/>
                <a:cs typeface="Arial" panose="020B0604020202020204" pitchFamily="34" charset="0"/>
              </a:rPr>
              <a:t>Growth mostly occurs because of cell division.</a:t>
            </a:r>
          </a:p>
          <a:p>
            <a:pPr marL="0" indent="0">
              <a:spcBef>
                <a:spcPts val="0"/>
              </a:spcBef>
              <a:spcAft>
                <a:spcPts val="600"/>
              </a:spcAft>
              <a:buFont typeface="Arial"/>
              <a:buNone/>
            </a:pPr>
            <a:r>
              <a:rPr lang="en-US" altLang="en-US" sz="1200" b="1" dirty="0" smtClean="0">
                <a:latin typeface="Arial" panose="020B0604020202020204" pitchFamily="34" charset="0"/>
                <a:ea typeface="Arial" charset="0"/>
                <a:cs typeface="Arial" panose="020B0604020202020204" pitchFamily="34" charset="0"/>
              </a:rPr>
              <a:t>(Individual cells may grow as well, but there are limits to how big they can grow.)</a:t>
            </a:r>
          </a:p>
          <a:p>
            <a:pPr marL="0" indent="0">
              <a:spcBef>
                <a:spcPts val="0"/>
              </a:spcBef>
              <a:spcAft>
                <a:spcPts val="1200"/>
              </a:spcAft>
              <a:buNone/>
            </a:pPr>
            <a:r>
              <a:rPr lang="en-US" altLang="en-US" sz="1800" b="1" dirty="0" smtClean="0">
                <a:latin typeface="Arial" panose="020B0604020202020204" pitchFamily="34" charset="0"/>
                <a:ea typeface="Arial" charset="0"/>
                <a:cs typeface="Arial" panose="020B0604020202020204" pitchFamily="34" charset="0"/>
              </a:rPr>
              <a:t>When a cell</a:t>
            </a:r>
            <a:r>
              <a:rPr lang="en-US" altLang="en-US" sz="1800" b="1" u="sng" dirty="0" smtClean="0">
                <a:latin typeface="Arial" panose="020B0604020202020204" pitchFamily="34" charset="0"/>
                <a:ea typeface="Arial" charset="0"/>
                <a:cs typeface="Arial" panose="020B0604020202020204" pitchFamily="34" charset="0"/>
              </a:rPr>
              <a:t> </a:t>
            </a:r>
            <a:r>
              <a:rPr lang="en-US" altLang="en-US" sz="1800" b="1" dirty="0" smtClean="0">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 </a:t>
            </a:r>
            <a:r>
              <a:rPr lang="en-US" altLang="en-US" sz="1800" b="1" dirty="0">
                <a:latin typeface="Arial" panose="020B0604020202020204" pitchFamily="34" charset="0"/>
                <a:cs typeface="Arial" panose="020B0604020202020204" pitchFamily="34" charset="0"/>
              </a:rPr>
              <a:t>All cells in our body therefore have the same DNA</a:t>
            </a:r>
            <a:r>
              <a:rPr lang="en-US" altLang="en-US" sz="1800" b="1" dirty="0" smtClean="0">
                <a:latin typeface="Arial" panose="020B0604020202020204" pitchFamily="34" charset="0"/>
                <a:cs typeface="Arial" panose="020B0604020202020204" pitchFamily="34" charset="0"/>
              </a:rPr>
              <a:t>.</a:t>
            </a:r>
            <a:endParaRPr lang="en-US" altLang="en-US" sz="1800" b="1" dirty="0" smtClean="0">
              <a:latin typeface="Arial" panose="020B0604020202020204" pitchFamily="34" charset="0"/>
              <a:ea typeface="Arial" charset="0"/>
              <a:cs typeface="Arial" panose="020B0604020202020204" pitchFamily="34" charset="0"/>
            </a:endParaRPr>
          </a:p>
          <a:p>
            <a:pPr marL="0" indent="0">
              <a:spcBef>
                <a:spcPts val="0"/>
              </a:spcBef>
              <a:spcAft>
                <a:spcPts val="600"/>
              </a:spcAft>
              <a:buFontTx/>
              <a:buNone/>
            </a:pPr>
            <a:r>
              <a:rPr lang="en-US" altLang="en-US" sz="1800" b="1" dirty="0" smtClean="0">
                <a:latin typeface="Arial" panose="020B0604020202020204" pitchFamily="34" charset="0"/>
                <a:cs typeface="Arial" panose="020B0604020202020204" pitchFamily="34" charset="0"/>
              </a:rPr>
              <a:t>(Recall from our DNA model, that DNA is the hereditary material and that it codes for proteins.) </a:t>
            </a:r>
            <a:endParaRPr lang="en-US" altLang="en-US" sz="1800" b="1" dirty="0">
              <a:latin typeface="Arial" panose="020B0604020202020204" pitchFamily="34" charset="0"/>
              <a:cs typeface="Arial" panose="020B0604020202020204" pitchFamily="34" charset="0"/>
            </a:endParaRP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Different cells, however, contain different proteins or different amounts of proteins. This allows cells to look and function differently from one another.</a:t>
            </a:r>
          </a:p>
          <a:p>
            <a:pPr marL="0" indent="0">
              <a:spcBef>
                <a:spcPts val="0"/>
              </a:spcBef>
              <a:spcAft>
                <a:spcPts val="600"/>
              </a:spcAft>
              <a:buFont typeface="Arial"/>
              <a:buNone/>
            </a:pPr>
            <a:r>
              <a:rPr lang="en-US" altLang="en-US" sz="1800" b="1" dirty="0" smtClean="0">
                <a:solidFill>
                  <a:srgbClr val="376092"/>
                </a:solidFill>
                <a:latin typeface="Arial" panose="020B0604020202020204" pitchFamily="34" charset="0"/>
                <a:ea typeface="Arial" charset="0"/>
                <a:cs typeface="Arial" panose="020B0604020202020204" pitchFamily="34" charset="0"/>
              </a:rPr>
              <a:t>(You may have an idea about gene expression at the end of this learning segment, depending on what students know and what they say.)</a:t>
            </a:r>
          </a:p>
          <a:p>
            <a:pPr marL="0" indent="0">
              <a:lnSpc>
                <a:spcPct val="80000"/>
              </a:lnSpc>
              <a:buFont typeface="Arial"/>
              <a:buNone/>
            </a:pPr>
            <a:endParaRPr lang="en-US" altLang="en-US" sz="2600" b="1" dirty="0">
              <a:solidFill>
                <a:srgbClr val="583F34"/>
              </a:solidFill>
              <a:latin typeface="Arial" charset="0"/>
              <a:ea typeface="Arial" charset="0"/>
              <a:cs typeface="Arial" charset="0"/>
            </a:endParaRPr>
          </a:p>
        </p:txBody>
      </p:sp>
      <p:cxnSp>
        <p:nvCxnSpPr>
          <p:cNvPr id="9" name="Straight Connector 8"/>
          <p:cNvCxnSpPr/>
          <p:nvPr/>
        </p:nvCxnSpPr>
        <p:spPr>
          <a:xfrm>
            <a:off x="1932495" y="742192"/>
            <a:ext cx="0" cy="56188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6149439"/>
      </p:ext>
    </p:extLst>
  </p:cSld>
  <p:clrMapOvr>
    <a:masterClrMapping/>
  </p:clrMapOvr>
  <p:transition spd="med"/>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sz="4000" u="sng" dirty="0" smtClean="0"/>
              <a:t>Same DNA</a:t>
            </a:r>
            <a:r>
              <a:rPr lang="en-US" altLang="en-US" sz="4000" dirty="0" smtClean="0"/>
              <a:t> </a:t>
            </a:r>
            <a:r>
              <a:rPr lang="en-US" altLang="en-US" sz="4000" i="1" dirty="0" smtClean="0"/>
              <a:t>but</a:t>
            </a:r>
            <a:r>
              <a:rPr lang="en-US" altLang="en-US" sz="4000" dirty="0" smtClean="0"/>
              <a:t> </a:t>
            </a:r>
            <a:r>
              <a:rPr lang="en-US" altLang="en-US" sz="4000" u="sng" dirty="0" smtClean="0"/>
              <a:t>different kinds of cells</a:t>
            </a:r>
            <a:r>
              <a:rPr lang="en-US" altLang="en-US" sz="4000" dirty="0" smtClean="0"/>
              <a:t>.</a:t>
            </a:r>
            <a:endParaRPr lang="en-US" altLang="en-US" sz="4000" u="sng" dirty="0"/>
          </a:p>
        </p:txBody>
      </p:sp>
      <p:sp>
        <p:nvSpPr>
          <p:cNvPr id="17410" name="Content Placeholder 2"/>
          <p:cNvSpPr>
            <a:spLocks noGrp="1"/>
          </p:cNvSpPr>
          <p:nvPr>
            <p:ph idx="1"/>
          </p:nvPr>
        </p:nvSpPr>
        <p:spPr>
          <a:xfrm>
            <a:off x="563217" y="1417638"/>
            <a:ext cx="8229600" cy="3104667"/>
          </a:xfrm>
        </p:spPr>
        <p:txBody>
          <a:bodyPr/>
          <a:lstStyle/>
          <a:p>
            <a:pPr marL="0" indent="0">
              <a:spcBef>
                <a:spcPct val="0"/>
              </a:spcBef>
              <a:spcAft>
                <a:spcPts val="1200"/>
              </a:spcAft>
              <a:buNone/>
            </a:pPr>
            <a:r>
              <a:rPr lang="en-US" altLang="en-US" sz="2800" dirty="0">
                <a:latin typeface="Arial" panose="020B0604020202020204" pitchFamily="34" charset="0"/>
                <a:cs typeface="Arial" panose="020B0604020202020204" pitchFamily="34" charset="0"/>
              </a:rPr>
              <a:t>We’re going to continue to explore this by looking more closely at a variety of cell types in humans in </a:t>
            </a:r>
            <a:r>
              <a:rPr lang="en-US" altLang="en-US" sz="2800" dirty="0" smtClean="0">
                <a:latin typeface="Arial" panose="020B0604020202020204" pitchFamily="34" charset="0"/>
                <a:cs typeface="Arial" panose="020B0604020202020204" pitchFamily="34" charset="0"/>
              </a:rPr>
              <a:t>pairs or work </a:t>
            </a:r>
            <a:r>
              <a:rPr lang="en-US" altLang="en-US" sz="2800" dirty="0">
                <a:latin typeface="Arial" panose="020B0604020202020204" pitchFamily="34" charset="0"/>
                <a:cs typeface="Arial" panose="020B0604020202020204" pitchFamily="34" charset="0"/>
              </a:rPr>
              <a:t>groups.</a:t>
            </a:r>
            <a:endParaRPr lang="en-US" altLang="en-US" sz="2800" dirty="0">
              <a:solidFill>
                <a:srgbClr val="583F34"/>
              </a:solidFill>
            </a:endParaRPr>
          </a:p>
          <a:p>
            <a:pPr marL="0" indent="0">
              <a:spcBef>
                <a:spcPct val="0"/>
              </a:spcBef>
              <a:spcAft>
                <a:spcPts val="1200"/>
              </a:spcAft>
              <a:buNone/>
            </a:pPr>
            <a:r>
              <a:rPr lang="en-US" altLang="en-US" sz="2800" dirty="0" smtClean="0">
                <a:latin typeface="Arial" panose="020B0604020202020204" pitchFamily="34" charset="0"/>
                <a:cs typeface="Arial" panose="020B0604020202020204" pitchFamily="34" charset="0"/>
              </a:rPr>
              <a:t>Each person will be given a reading on different type of cell or tissue from the human body. </a:t>
            </a:r>
          </a:p>
          <a:p>
            <a:pPr marL="0" indent="0">
              <a:spcBef>
                <a:spcPct val="0"/>
              </a:spcBef>
              <a:spcAft>
                <a:spcPts val="1200"/>
              </a:spcAft>
              <a:buNone/>
            </a:pPr>
            <a:r>
              <a:rPr lang="en-US" altLang="en-US" sz="2800" dirty="0" smtClean="0">
                <a:latin typeface="Arial" panose="020B0604020202020204" pitchFamily="34" charset="0"/>
                <a:cs typeface="Arial" panose="020B0604020202020204" pitchFamily="34" charset="0"/>
              </a:rPr>
              <a:t>Work first on your own to summarize the information you’ve read.</a:t>
            </a:r>
          </a:p>
          <a:p>
            <a:pPr marL="0" indent="0">
              <a:spcBef>
                <a:spcPct val="0"/>
              </a:spcBef>
              <a:buNone/>
            </a:pPr>
            <a:r>
              <a:rPr lang="en-US" altLang="en-US" sz="2800" dirty="0">
                <a:latin typeface="Arial" panose="020B0604020202020204" pitchFamily="34" charset="0"/>
                <a:cs typeface="Arial" panose="020B0604020202020204" pitchFamily="34" charset="0"/>
              </a:rPr>
              <a:t>	</a:t>
            </a:r>
            <a:r>
              <a:rPr lang="en-US" altLang="en-US" sz="2400" dirty="0" smtClean="0">
                <a:latin typeface="Arial" panose="020B0604020202020204" pitchFamily="34" charset="0"/>
                <a:cs typeface="Arial" panose="020B0604020202020204" pitchFamily="34" charset="0"/>
              </a:rPr>
              <a:t>(We’ll have a chance to work with others in a minute.)</a:t>
            </a:r>
          </a:p>
          <a:p>
            <a:pPr marL="0" indent="0">
              <a:spcBef>
                <a:spcPct val="0"/>
              </a:spcBef>
              <a:buNone/>
            </a:pPr>
            <a:endParaRPr lang="en-US" altLang="en-US" sz="2400" dirty="0" smtClean="0">
              <a:solidFill>
                <a:srgbClr val="583F34"/>
              </a:solidFill>
              <a:latin typeface="Arial" panose="020B0604020202020204" pitchFamily="34" charset="0"/>
              <a:cs typeface="Arial" panose="020B0604020202020204" pitchFamily="34" charset="0"/>
            </a:endParaRPr>
          </a:p>
          <a:p>
            <a:pPr marL="0" indent="0">
              <a:buNone/>
            </a:pPr>
            <a:endParaRPr lang="en-US" altLang="en-US" dirty="0">
              <a:solidFill>
                <a:srgbClr val="583F34"/>
              </a:solidFill>
            </a:endParaRPr>
          </a:p>
        </p:txBody>
      </p:sp>
    </p:spTree>
    <p:extLst>
      <p:ext uri="{BB962C8B-B14F-4D97-AF65-F5344CB8AC3E}">
        <p14:creationId xmlns:p14="http://schemas.microsoft.com/office/powerpoint/2010/main" val="120591613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48146" y="0"/>
            <a:ext cx="8229600" cy="1143000"/>
          </a:xfrm>
        </p:spPr>
        <p:txBody>
          <a:bodyPr>
            <a:normAutofit/>
          </a:bodyPr>
          <a:lstStyle/>
          <a:p>
            <a:r>
              <a:rPr lang="en-US" altLang="en-US" sz="4000" u="sng" dirty="0" smtClean="0"/>
              <a:t>Same DNA</a:t>
            </a:r>
            <a:r>
              <a:rPr lang="en-US" altLang="en-US" sz="4000" dirty="0" smtClean="0"/>
              <a:t> </a:t>
            </a:r>
            <a:r>
              <a:rPr lang="en-US" altLang="en-US" sz="4000" i="1" dirty="0" smtClean="0"/>
              <a:t>but</a:t>
            </a:r>
            <a:r>
              <a:rPr lang="en-US" altLang="en-US" sz="4000" dirty="0" smtClean="0"/>
              <a:t> </a:t>
            </a:r>
            <a:r>
              <a:rPr lang="en-US" altLang="en-US" sz="4000" u="sng" dirty="0" smtClean="0"/>
              <a:t>different kinds of cells</a:t>
            </a:r>
            <a:r>
              <a:rPr lang="en-US" altLang="en-US" sz="4000" dirty="0" smtClean="0"/>
              <a:t>.</a:t>
            </a:r>
            <a:endParaRPr lang="en-US" altLang="en-US" sz="4000" u="sng" dirty="0"/>
          </a:p>
        </p:txBody>
      </p:sp>
      <p:sp>
        <p:nvSpPr>
          <p:cNvPr id="17410" name="Content Placeholder 2"/>
          <p:cNvSpPr>
            <a:spLocks noGrp="1"/>
          </p:cNvSpPr>
          <p:nvPr>
            <p:ph idx="1"/>
          </p:nvPr>
        </p:nvSpPr>
        <p:spPr>
          <a:xfrm>
            <a:off x="554163" y="1143000"/>
            <a:ext cx="8229600" cy="3104667"/>
          </a:xfrm>
        </p:spPr>
        <p:txBody>
          <a:bodyPr/>
          <a:lstStyle/>
          <a:p>
            <a:pPr marL="0" indent="0">
              <a:spcBef>
                <a:spcPct val="0"/>
              </a:spcBef>
              <a:spcAft>
                <a:spcPts val="1200"/>
              </a:spcAft>
              <a:buNone/>
            </a:pPr>
            <a:r>
              <a:rPr lang="en-US" altLang="en-US" sz="2800" dirty="0" smtClean="0">
                <a:latin typeface="Arial" panose="020B0604020202020204" pitchFamily="34" charset="0"/>
                <a:cs typeface="Arial" panose="020B0604020202020204" pitchFamily="34" charset="0"/>
              </a:rPr>
              <a:t>Instructions for the reading:</a:t>
            </a:r>
            <a:endParaRPr lang="en-US" altLang="en-US" sz="2800" dirty="0">
              <a:solidFill>
                <a:srgbClr val="583F34"/>
              </a:solidFill>
              <a:latin typeface="Arial" panose="020B0604020202020204" pitchFamily="34" charset="0"/>
              <a:cs typeface="Arial" panose="020B0604020202020204" pitchFamily="34" charset="0"/>
            </a:endParaRPr>
          </a:p>
          <a:p>
            <a:pPr marL="514350" indent="-514350">
              <a:spcBef>
                <a:spcPct val="0"/>
              </a:spcBef>
              <a:spcAft>
                <a:spcPts val="1200"/>
              </a:spcAft>
              <a:buFont typeface="+mj-lt"/>
              <a:buAutoNum type="arabicPeriod"/>
            </a:pPr>
            <a:r>
              <a:rPr lang="en-US" altLang="en-US" sz="2800" dirty="0" smtClean="0">
                <a:latin typeface="Arial" panose="020B0604020202020204" pitchFamily="34" charset="0"/>
                <a:cs typeface="Arial" panose="020B0604020202020204" pitchFamily="34" charset="0"/>
              </a:rPr>
              <a:t>As you read, identify the cell type and the main protein the reading talks about (we’ll call this the “focal protein” because the reading focuses on it). Make a note in the margin about each.</a:t>
            </a:r>
          </a:p>
          <a:p>
            <a:pPr marL="514350" indent="-514350">
              <a:spcBef>
                <a:spcPct val="0"/>
              </a:spcBef>
              <a:spcAft>
                <a:spcPts val="1200"/>
              </a:spcAft>
              <a:buFont typeface="+mj-lt"/>
              <a:buAutoNum type="arabicPeriod"/>
            </a:pPr>
            <a:r>
              <a:rPr lang="en-US" altLang="en-US" sz="2800" dirty="0" smtClean="0">
                <a:latin typeface="Arial" panose="020B0604020202020204" pitchFamily="34" charset="0"/>
                <a:cs typeface="Arial" panose="020B0604020202020204" pitchFamily="34" charset="0"/>
              </a:rPr>
              <a:t>Underline one sentence you find interesting or that surprises you.</a:t>
            </a:r>
          </a:p>
          <a:p>
            <a:pPr marL="514350" indent="-514350">
              <a:spcBef>
                <a:spcPct val="0"/>
              </a:spcBef>
              <a:spcAft>
                <a:spcPts val="1200"/>
              </a:spcAft>
              <a:buFont typeface="+mj-lt"/>
              <a:buAutoNum type="arabicPeriod"/>
            </a:pPr>
            <a:r>
              <a:rPr lang="en-US" altLang="en-US" sz="2800" dirty="0" smtClean="0">
                <a:latin typeface="Arial" panose="020B0604020202020204" pitchFamily="34" charset="0"/>
                <a:cs typeface="Arial" panose="020B0604020202020204" pitchFamily="34" charset="0"/>
              </a:rPr>
              <a:t>Star (*) the beginning of a sentence that confuses you or that you have questions about.</a:t>
            </a:r>
          </a:p>
          <a:p>
            <a:pPr marL="514350" indent="-514350">
              <a:spcBef>
                <a:spcPct val="0"/>
              </a:spcBef>
              <a:spcAft>
                <a:spcPts val="1200"/>
              </a:spcAft>
              <a:buFont typeface="+mj-lt"/>
              <a:buAutoNum type="arabicPeriod"/>
            </a:pPr>
            <a:r>
              <a:rPr lang="en-US" altLang="en-US" sz="2800" dirty="0" smtClean="0">
                <a:latin typeface="Arial" panose="020B0604020202020204" pitchFamily="34" charset="0"/>
                <a:cs typeface="Arial" panose="020B0604020202020204" pitchFamily="34" charset="0"/>
              </a:rPr>
              <a:t>When you finish, put down your pencil and wait for others in the group to finish.</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695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457201" y="3173692"/>
            <a:ext cx="8229599" cy="2708910"/>
          </a:xfrm>
        </p:spPr>
        <p:txBody>
          <a:bodyPr/>
          <a:lstStyle/>
          <a:p>
            <a:pPr marL="0" indent="0">
              <a:spcBef>
                <a:spcPct val="0"/>
              </a:spcBef>
              <a:buNone/>
            </a:pPr>
            <a:r>
              <a:rPr lang="en-US" altLang="en-US" sz="2800" dirty="0" smtClean="0">
                <a:latin typeface="Arial" panose="020B0604020202020204" pitchFamily="34" charset="0"/>
                <a:cs typeface="Arial" panose="020B0604020202020204" pitchFamily="34" charset="0"/>
              </a:rPr>
              <a:t>As you listen to others share, feel free to record some notes on your worksheet. Then work together to address the questions on the second page. Remember, we’re trying to understand:</a:t>
            </a:r>
          </a:p>
          <a:p>
            <a:pPr marL="0" indent="0">
              <a:spcBef>
                <a:spcPct val="0"/>
              </a:spcBef>
              <a:buNone/>
            </a:pPr>
            <a:endParaRPr lang="en-US" altLang="en-US" sz="2800" dirty="0" smtClean="0">
              <a:latin typeface="Arial" panose="020B0604020202020204" pitchFamily="34" charset="0"/>
              <a:cs typeface="Arial" panose="020B0604020202020204" pitchFamily="34" charset="0"/>
            </a:endParaRPr>
          </a:p>
          <a:p>
            <a:pPr marL="0" indent="0">
              <a:spcBef>
                <a:spcPct val="0"/>
              </a:spcBef>
              <a:buNone/>
            </a:pPr>
            <a:r>
              <a:rPr lang="en-US" altLang="en-US" sz="2800" i="1" dirty="0">
                <a:solidFill>
                  <a:srgbClr val="376092"/>
                </a:solidFill>
                <a:latin typeface="Arial" panose="020B0604020202020204" pitchFamily="34" charset="0"/>
                <a:cs typeface="Arial" panose="020B0604020202020204" pitchFamily="34" charset="0"/>
              </a:rPr>
              <a:t>H</a:t>
            </a:r>
            <a:r>
              <a:rPr lang="en-US" altLang="en-US" sz="2800" i="1" dirty="0" smtClean="0">
                <a:solidFill>
                  <a:srgbClr val="376092"/>
                </a:solidFill>
                <a:latin typeface="Arial" panose="020B0604020202020204" pitchFamily="34" charset="0"/>
                <a:cs typeface="Arial" panose="020B0604020202020204" pitchFamily="34" charset="0"/>
              </a:rPr>
              <a:t>ow cells with the same DNA lead to so many different cell types?</a:t>
            </a:r>
          </a:p>
          <a:p>
            <a:pPr marL="0" indent="0">
              <a:spcBef>
                <a:spcPct val="0"/>
              </a:spcBef>
              <a:buNone/>
            </a:pPr>
            <a:endParaRPr lang="en-US" altLang="en-US" sz="2800" dirty="0">
              <a:solidFill>
                <a:srgbClr val="583F34"/>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a:off x="6711472" y="1702356"/>
            <a:ext cx="901899" cy="901899"/>
          </a:xfrm>
          <a:prstGeom prst="rect">
            <a:avLst/>
          </a:prstGeom>
          <a:ln w="12700">
            <a:miter lim="400000"/>
          </a:ln>
        </p:spPr>
      </p:pic>
      <p:sp>
        <p:nvSpPr>
          <p:cNvPr id="5" name="Content Placeholder 2"/>
          <p:cNvSpPr txBox="1">
            <a:spLocks/>
          </p:cNvSpPr>
          <p:nvPr/>
        </p:nvSpPr>
        <p:spPr>
          <a:xfrm>
            <a:off x="457200" y="1417638"/>
            <a:ext cx="5764696" cy="1471336"/>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spcBef>
                <a:spcPct val="0"/>
              </a:spcBef>
              <a:buFont typeface="Arial"/>
              <a:buNone/>
            </a:pPr>
            <a:r>
              <a:rPr lang="en-US" altLang="en-US" sz="3000" dirty="0" smtClean="0">
                <a:latin typeface="Arial" panose="020B0604020202020204" pitchFamily="34" charset="0"/>
                <a:cs typeface="Arial" panose="020B0604020202020204" pitchFamily="34" charset="0"/>
              </a:rPr>
              <a:t>Now let’s work together to compare ideas and to summarize the information in pairs or groups.</a:t>
            </a:r>
          </a:p>
          <a:p>
            <a:pPr marL="0" indent="0">
              <a:buFont typeface="Arial"/>
              <a:buNone/>
            </a:pPr>
            <a:endParaRPr lang="en-US" altLang="en-US" dirty="0">
              <a:solidFill>
                <a:srgbClr val="583F34"/>
              </a:solidFill>
            </a:endParaRPr>
          </a:p>
        </p:txBody>
      </p:sp>
      <p:sp>
        <p:nvSpPr>
          <p:cNvPr id="7" name="Title 1"/>
          <p:cNvSpPr>
            <a:spLocks noGrp="1"/>
          </p:cNvSpPr>
          <p:nvPr>
            <p:ph type="title"/>
          </p:nvPr>
        </p:nvSpPr>
        <p:spPr>
          <a:xfrm>
            <a:off x="457200" y="274638"/>
            <a:ext cx="8229600" cy="1143000"/>
          </a:xfrm>
        </p:spPr>
        <p:txBody>
          <a:bodyPr>
            <a:normAutofit/>
          </a:bodyPr>
          <a:lstStyle/>
          <a:p>
            <a:r>
              <a:rPr lang="en-US" altLang="en-US" sz="4000" u="sng" dirty="0" smtClean="0"/>
              <a:t>Same DNA</a:t>
            </a:r>
            <a:r>
              <a:rPr lang="en-US" altLang="en-US" sz="4000" dirty="0" smtClean="0"/>
              <a:t> </a:t>
            </a:r>
            <a:r>
              <a:rPr lang="en-US" altLang="en-US" sz="4000" i="1" dirty="0" smtClean="0"/>
              <a:t>but</a:t>
            </a:r>
            <a:r>
              <a:rPr lang="en-US" altLang="en-US" sz="4000" dirty="0" smtClean="0"/>
              <a:t> </a:t>
            </a:r>
            <a:r>
              <a:rPr lang="en-US" altLang="en-US" sz="4000" u="sng" dirty="0" smtClean="0"/>
              <a:t>different kinds of cells</a:t>
            </a:r>
            <a:r>
              <a:rPr lang="en-US" altLang="en-US" sz="4000" dirty="0" smtClean="0"/>
              <a:t>.</a:t>
            </a:r>
            <a:endParaRPr lang="en-US" altLang="en-US" sz="4000" u="sng" dirty="0"/>
          </a:p>
        </p:txBody>
      </p:sp>
    </p:spTree>
    <p:extLst>
      <p:ext uri="{BB962C8B-B14F-4D97-AF65-F5344CB8AC3E}">
        <p14:creationId xmlns:p14="http://schemas.microsoft.com/office/powerpoint/2010/main" val="3688592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t>LS01 Teacher Resources: Learning Segment Overview</a:t>
            </a:r>
          </a:p>
        </p:txBody>
      </p:sp>
      <p:sp>
        <p:nvSpPr>
          <p:cNvPr id="3" name="Text Placeholder 2">
            <a:extLst>
              <a:ext uri="{FF2B5EF4-FFF2-40B4-BE49-F238E27FC236}">
                <a16:creationId xmlns:a16="http://schemas.microsoft.com/office/drawing/2014/main" id="{E383C8BA-F73E-4285-BC5F-3EFC81B2C385}"/>
              </a:ext>
            </a:extLst>
          </p:cNvPr>
          <p:cNvSpPr>
            <a:spLocks noGrp="1"/>
          </p:cNvSpPr>
          <p:nvPr>
            <p:ph type="body" sz="quarter" idx="10"/>
          </p:nvPr>
        </p:nvSpPr>
        <p:spPr/>
        <p:txBody>
          <a:bodyPr>
            <a:normAutofit/>
          </a:bodyPr>
          <a:lstStyle/>
          <a:p>
            <a:pPr>
              <a:spcBef>
                <a:spcPts val="0"/>
              </a:spcBef>
            </a:pPr>
            <a:r>
              <a:rPr lang="en-US" b="1" dirty="0" smtClean="0"/>
              <a:t>P</a:t>
            </a:r>
            <a:r>
              <a:rPr lang="en-US" b="1" dirty="0" smtClean="0">
                <a:solidFill>
                  <a:srgbClr val="583F34"/>
                </a:solidFill>
                <a:ea typeface="Arial" charset="0"/>
                <a:cs typeface="Arial" charset="0"/>
                <a:sym typeface="Helvetica Light"/>
              </a:rPr>
              <a:t>: </a:t>
            </a:r>
            <a:r>
              <a:rPr lang="en-US" dirty="0" smtClean="0"/>
              <a:t>We observe one or more phenomena tied to growth and development of organisms in order to motivate the model. The observations occur of the course of a couple of weeks, though short videos and readings can substitute in classrooms with limited time or resources.</a:t>
            </a:r>
          </a:p>
          <a:p>
            <a:pPr>
              <a:spcBef>
                <a:spcPts val="0"/>
              </a:spcBef>
            </a:pPr>
            <a:endParaRPr lang="en-US" dirty="0" smtClean="0"/>
          </a:p>
          <a:p>
            <a:r>
              <a:rPr lang="en-US" sz="1600" dirty="0" smtClean="0"/>
              <a:t>*Periodic 15-20 minutes spread over 2 weeks where we observing development / repair of an organism and taking notes about what we notice and wonder</a:t>
            </a:r>
          </a:p>
          <a:p>
            <a:pPr>
              <a:spcBef>
                <a:spcPts val="0"/>
              </a:spcBef>
            </a:pPr>
            <a:endParaRPr lang="en-US" dirty="0">
              <a:solidFill>
                <a:srgbClr val="583F34"/>
              </a:solidFill>
            </a:endParaRPr>
          </a:p>
        </p:txBody>
      </p:sp>
      <p:sp>
        <p:nvSpPr>
          <p:cNvPr id="4" name="Text Placeholder 3">
            <a:extLst>
              <a:ext uri="{FF2B5EF4-FFF2-40B4-BE49-F238E27FC236}">
                <a16:creationId xmlns:a16="http://schemas.microsoft.com/office/drawing/2014/main" id="{1484E056-9702-41EB-BFB3-59BE11670D4E}"/>
              </a:ext>
            </a:extLst>
          </p:cNvPr>
          <p:cNvSpPr>
            <a:spLocks noGrp="1"/>
          </p:cNvSpPr>
          <p:nvPr>
            <p:ph type="body" sz="quarter" idx="11"/>
          </p:nvPr>
        </p:nvSpPr>
        <p:spPr/>
        <p:txBody>
          <a:bodyPr/>
          <a:lstStyle/>
          <a:p>
            <a:r>
              <a:rPr lang="en-US" smtClean="0"/>
              <a:t>Time: 15-20* min</a:t>
            </a:r>
            <a:endParaRPr lang="en-US" dirty="0"/>
          </a:p>
        </p:txBody>
      </p:sp>
      <p:sp>
        <p:nvSpPr>
          <p:cNvPr id="7" name="Text Placeholder 2">
            <a:extLst>
              <a:ext uri="{FF2B5EF4-FFF2-40B4-BE49-F238E27FC236}">
                <a16:creationId xmlns:a16="http://schemas.microsoft.com/office/drawing/2014/main" id="{8F9B578E-4DF0-4F85-A379-E426FE6D8436}"/>
              </a:ext>
            </a:extLst>
          </p:cNvPr>
          <p:cNvSpPr>
            <a:spLocks noGrp="1"/>
          </p:cNvSpPr>
          <p:nvPr>
            <p:ph type="body" sz="quarter" idx="12"/>
          </p:nvPr>
        </p:nvSpPr>
        <p:spPr/>
        <p:txBody>
          <a:bodyPr>
            <a:normAutofit lnSpcReduction="10000"/>
          </a:bodyPr>
          <a:lstStyle/>
          <a:p>
            <a:pPr marL="0" indent="0">
              <a:lnSpc>
                <a:spcPct val="120000"/>
              </a:lnSpc>
              <a:spcBef>
                <a:spcPts val="0"/>
              </a:spcBef>
              <a:buNone/>
            </a:pPr>
            <a:r>
              <a:rPr lang="en-US" i="1" u="sng" dirty="0" smtClean="0">
                <a:cs typeface="Arial" panose="020B0604020202020204" pitchFamily="34" charset="0"/>
              </a:rPr>
              <a:t>Resources you will need:</a:t>
            </a:r>
          </a:p>
          <a:p>
            <a:pPr marL="0" indent="0" defTabSz="308048" hangingPunct="0">
              <a:buNone/>
            </a:pPr>
            <a:r>
              <a:rPr lang="en-US" dirty="0" smtClean="0">
                <a:ea typeface="Arial" charset="0"/>
                <a:cs typeface="Arial" charset="0"/>
              </a:rPr>
              <a:t>GD 01 Lab Observation Record; GD 01 Lab Observation Summary; GD 01 Lab Teacher Guides</a:t>
            </a:r>
          </a:p>
          <a:p>
            <a:pPr marL="0" lvl="0" indent="0">
              <a:buNone/>
            </a:pPr>
            <a:endParaRPr lang="en-US" i="1" u="sng" dirty="0" smtClean="0">
              <a:cs typeface="Arial" panose="020B0604020202020204" pitchFamily="34" charset="0"/>
            </a:endParaRPr>
          </a:p>
          <a:p>
            <a:pPr marL="0" indent="0">
              <a:buNone/>
            </a:pPr>
            <a:r>
              <a:rPr lang="en-US" i="1" u="sng" dirty="0" smtClean="0">
                <a:cs typeface="Arial" panose="020B0604020202020204" pitchFamily="34" charset="0"/>
              </a:rPr>
              <a:t>Websites of interest: </a:t>
            </a:r>
            <a:endParaRPr lang="en-US" dirty="0" smtClean="0"/>
          </a:p>
          <a:p>
            <a:pPr marL="0" indent="0">
              <a:buNone/>
            </a:pPr>
            <a:r>
              <a:rPr lang="en-US" dirty="0" smtClean="0"/>
              <a:t>Search the web for videos of vertebrate growth and development if you can’t afford the time and effort to have students track vertebrate development.</a:t>
            </a:r>
          </a:p>
          <a:p>
            <a:pPr marL="0" indent="0">
              <a:buNone/>
            </a:pPr>
            <a:endParaRPr lang="en-US" dirty="0" smtClean="0"/>
          </a:p>
          <a:p>
            <a:pPr marL="0" indent="0">
              <a:buNone/>
            </a:pPr>
            <a:r>
              <a:rPr lang="en-US" i="1" u="sng" dirty="0" smtClean="0">
                <a:cs typeface="Arial" panose="020B0604020202020204" pitchFamily="34" charset="0"/>
              </a:rPr>
              <a:t>MBER Essentials</a:t>
            </a:r>
            <a:r>
              <a:rPr lang="en-US" i="1" dirty="0" smtClean="0">
                <a:cs typeface="Arial" panose="020B0604020202020204" pitchFamily="34" charset="0"/>
              </a:rPr>
              <a:t>:</a:t>
            </a:r>
            <a:endParaRPr lang="en-US" dirty="0" smtClean="0">
              <a:cs typeface="Arial" panose="020B0604020202020204" pitchFamily="34" charset="0"/>
            </a:endParaRPr>
          </a:p>
          <a:p>
            <a:pPr marL="0" indent="0">
              <a:buNone/>
            </a:pPr>
            <a:r>
              <a:rPr lang="en-US" dirty="0" smtClean="0">
                <a:cs typeface="Arial" panose="020B0604020202020204" pitchFamily="34" charset="0"/>
              </a:rPr>
              <a:t>Whiteboards, Norms of Conversation</a:t>
            </a:r>
          </a:p>
          <a:p>
            <a:pPr marL="0" indent="0">
              <a:buNone/>
            </a:pPr>
            <a:endParaRPr lang="en-US" i="1" u="sng" dirty="0" smtClean="0">
              <a:cs typeface="Arial" panose="020B0604020202020204" pitchFamily="34" charset="0"/>
            </a:endParaRPr>
          </a:p>
        </p:txBody>
      </p:sp>
    </p:spTree>
    <p:extLst>
      <p:ext uri="{BB962C8B-B14F-4D97-AF65-F5344CB8AC3E}">
        <p14:creationId xmlns:p14="http://schemas.microsoft.com/office/powerpoint/2010/main" val="1366276968"/>
      </p:ext>
    </p:extLst>
  </p:cSld>
  <p:clrMapOvr>
    <a:masterClrMapping/>
  </p:clrMapOvr>
  <p:transition spd="med"/>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Same DNA, different cell types…</a:t>
            </a:r>
            <a:endParaRPr lang="en-US" altLang="en-US" u="sng" dirty="0"/>
          </a:p>
        </p:txBody>
      </p:sp>
      <p:sp>
        <p:nvSpPr>
          <p:cNvPr id="17410" name="Content Placeholder 2"/>
          <p:cNvSpPr>
            <a:spLocks noGrp="1"/>
          </p:cNvSpPr>
          <p:nvPr>
            <p:ph idx="1"/>
          </p:nvPr>
        </p:nvSpPr>
        <p:spPr>
          <a:xfrm>
            <a:off x="636105" y="1748944"/>
            <a:ext cx="8050695" cy="4670576"/>
          </a:xfrm>
        </p:spPr>
        <p:txBody>
          <a:bodyPr/>
          <a:lstStyle/>
          <a:p>
            <a:pPr marL="0" indent="0">
              <a:spcBef>
                <a:spcPct val="0"/>
              </a:spcBef>
              <a:buNone/>
            </a:pPr>
            <a:r>
              <a:rPr lang="en-US" altLang="en-US" sz="2800" dirty="0" smtClean="0">
                <a:latin typeface="Arial" panose="020B0604020202020204" pitchFamily="34" charset="0"/>
                <a:cs typeface="Arial" panose="020B0604020202020204" pitchFamily="34" charset="0"/>
              </a:rPr>
              <a:t>Just to be sure that we’re all on the same page, do we have an answer to this question?</a:t>
            </a:r>
            <a:endParaRPr lang="en-US" altLang="en-US" sz="2800" dirty="0">
              <a:latin typeface="Arial" panose="020B0604020202020204" pitchFamily="34" charset="0"/>
              <a:cs typeface="Arial" panose="020B0604020202020204" pitchFamily="34" charset="0"/>
            </a:endParaRPr>
          </a:p>
          <a:p>
            <a:pPr marL="0" indent="0">
              <a:spcBef>
                <a:spcPct val="0"/>
              </a:spcBef>
              <a:buNone/>
            </a:pPr>
            <a:endParaRPr lang="en-US" altLang="en-US" sz="2800" dirty="0" smtClean="0">
              <a:solidFill>
                <a:srgbClr val="376092"/>
              </a:solidFill>
              <a:latin typeface="Arial" panose="020B0604020202020204" pitchFamily="34" charset="0"/>
              <a:cs typeface="Arial" panose="020B0604020202020204" pitchFamily="34" charset="0"/>
            </a:endParaRPr>
          </a:p>
          <a:p>
            <a:pPr marL="0" indent="0">
              <a:spcBef>
                <a:spcPct val="0"/>
              </a:spcBef>
              <a:buNone/>
            </a:pPr>
            <a:r>
              <a:rPr lang="en-US" altLang="en-US" sz="2800" dirty="0" smtClean="0">
                <a:solidFill>
                  <a:srgbClr val="376092"/>
                </a:solidFill>
                <a:latin typeface="Arial" panose="020B0604020202020204" pitchFamily="34" charset="0"/>
                <a:cs typeface="Arial" panose="020B0604020202020204" pitchFamily="34" charset="0"/>
              </a:rPr>
              <a:t>“How do cells with the same DNA lead to so many different cell types?”</a:t>
            </a:r>
          </a:p>
          <a:p>
            <a:pPr marL="0" indent="0">
              <a:spcBef>
                <a:spcPct val="0"/>
              </a:spcBef>
              <a:buNone/>
            </a:pPr>
            <a:endParaRPr lang="en-US" altLang="en-US" sz="2800" dirty="0">
              <a:solidFill>
                <a:srgbClr val="376092"/>
              </a:solidFill>
              <a:latin typeface="Arial" panose="020B0604020202020204" pitchFamily="34" charset="0"/>
              <a:cs typeface="Arial" panose="020B0604020202020204" pitchFamily="34" charset="0"/>
            </a:endParaRPr>
          </a:p>
          <a:p>
            <a:pPr marL="0" indent="0">
              <a:spcBef>
                <a:spcPct val="0"/>
              </a:spcBef>
              <a:buNone/>
            </a:pPr>
            <a:r>
              <a:rPr lang="en-US" altLang="en-US" sz="2800" dirty="0" smtClean="0">
                <a:latin typeface="Arial" panose="020B0604020202020204" pitchFamily="34" charset="0"/>
                <a:cs typeface="Arial" panose="020B0604020202020204" pitchFamily="34" charset="0"/>
              </a:rPr>
              <a:t>Could you explain this to your parents or to a student outside our class?</a:t>
            </a:r>
          </a:p>
          <a:p>
            <a:pPr marL="0" indent="0">
              <a:spcBef>
                <a:spcPct val="0"/>
              </a:spcBef>
              <a:buNone/>
            </a:pPr>
            <a:endParaRPr lang="en-US" altLang="en-US" sz="2800" dirty="0" smtClean="0">
              <a:latin typeface="Arial" panose="020B0604020202020204" pitchFamily="34" charset="0"/>
              <a:cs typeface="Arial" panose="020B0604020202020204" pitchFamily="34" charset="0"/>
            </a:endParaRPr>
          </a:p>
          <a:p>
            <a:pPr marL="0" indent="0">
              <a:spcBef>
                <a:spcPct val="0"/>
              </a:spcBef>
              <a:buNone/>
            </a:pPr>
            <a:endParaRPr lang="en-US" altLang="en-US" sz="2800" dirty="0">
              <a:solidFill>
                <a:srgbClr val="583F34"/>
              </a:solidFill>
              <a:latin typeface="Arial" panose="020B0604020202020204" pitchFamily="34" charset="0"/>
              <a:cs typeface="Arial" panose="020B0604020202020204" pitchFamily="34" charset="0"/>
            </a:endParaRPr>
          </a:p>
          <a:p>
            <a:pPr marL="0" indent="0">
              <a:buNone/>
            </a:pPr>
            <a:endParaRPr lang="en-US" altLang="en-US" dirty="0">
              <a:solidFill>
                <a:srgbClr val="583F34"/>
              </a:solidFill>
            </a:endParaRPr>
          </a:p>
        </p:txBody>
      </p:sp>
    </p:spTree>
    <p:extLst>
      <p:ext uri="{BB962C8B-B14F-4D97-AF65-F5344CB8AC3E}">
        <p14:creationId xmlns:p14="http://schemas.microsoft.com/office/powerpoint/2010/main" val="28627939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normAutofit/>
          </a:bodyPr>
          <a:lstStyle/>
          <a:p>
            <a:r>
              <a:rPr lang="en-US" altLang="en-US" smtClean="0">
                <a:latin typeface="Arial" panose="020B0604020202020204" pitchFamily="34" charset="0"/>
                <a:cs typeface="Arial" panose="020B0604020202020204" pitchFamily="34" charset="0"/>
              </a:rPr>
              <a:t>Tracking </a:t>
            </a:r>
            <a:r>
              <a:rPr lang="en-US" altLang="en-US" dirty="0" smtClean="0">
                <a:latin typeface="Arial" panose="020B0604020202020204" pitchFamily="34" charset="0"/>
                <a:cs typeface="Arial" panose="020B0604020202020204" pitchFamily="34" charset="0"/>
              </a:rPr>
              <a:t>Our Model</a:t>
            </a:r>
            <a:endParaRPr lang="en-US" altLang="en-US" dirty="0">
              <a:latin typeface="Arial" panose="020B0604020202020204" pitchFamily="34" charset="0"/>
              <a:cs typeface="Arial" panose="020B0604020202020204" pitchFamily="34" charset="0"/>
            </a:endParaRPr>
          </a:p>
        </p:txBody>
      </p:sp>
      <p:sp>
        <p:nvSpPr>
          <p:cNvPr id="27650" name="Content Placeholder 2"/>
          <p:cNvSpPr>
            <a:spLocks noGrp="1"/>
          </p:cNvSpPr>
          <p:nvPr>
            <p:ph idx="1"/>
          </p:nvPr>
        </p:nvSpPr>
        <p:spPr>
          <a:xfrm>
            <a:off x="1520328" y="3239510"/>
            <a:ext cx="7166472" cy="3618490"/>
          </a:xfrm>
        </p:spPr>
        <p:txBody>
          <a:bodyPr/>
          <a:lstStyle/>
          <a:p>
            <a:pPr marL="0" indent="0">
              <a:buNone/>
            </a:pPr>
            <a:r>
              <a:rPr lang="en-US" altLang="en-US" dirty="0" smtClean="0">
                <a:solidFill>
                  <a:srgbClr val="376092"/>
                </a:solidFill>
                <a:latin typeface="Arial" panose="020B0604020202020204" pitchFamily="34" charset="0"/>
                <a:cs typeface="Arial" panose="020B0604020202020204" pitchFamily="34" charset="0"/>
              </a:rPr>
              <a:t>So </a:t>
            </a:r>
            <a:r>
              <a:rPr lang="en-US" altLang="en-US" dirty="0">
                <a:solidFill>
                  <a:srgbClr val="376092"/>
                </a:solidFill>
                <a:latin typeface="Arial" panose="020B0604020202020204" pitchFamily="34" charset="0"/>
                <a:cs typeface="Arial" panose="020B0604020202020204" pitchFamily="34" charset="0"/>
              </a:rPr>
              <a:t>what </a:t>
            </a:r>
            <a:r>
              <a:rPr lang="en-US" altLang="en-US" dirty="0" smtClean="0">
                <a:solidFill>
                  <a:srgbClr val="376092"/>
                </a:solidFill>
                <a:latin typeface="Arial" panose="020B0604020202020204" pitchFamily="34" charset="0"/>
                <a:cs typeface="Arial" panose="020B0604020202020204" pitchFamily="34" charset="0"/>
              </a:rPr>
              <a:t>ideas should we add to our model? </a:t>
            </a:r>
            <a:r>
              <a:rPr lang="en-US" altLang="en-US" dirty="0" smtClean="0">
                <a:latin typeface="Arial" panose="020B0604020202020204" pitchFamily="34" charset="0"/>
                <a:cs typeface="Arial" panose="020B0604020202020204" pitchFamily="34" charset="0"/>
              </a:rPr>
              <a:t>Let’s share out.</a:t>
            </a:r>
          </a:p>
          <a:p>
            <a:pPr marL="0" indent="0">
              <a:buNone/>
            </a:pPr>
            <a:endParaRPr lang="en-US" altLang="en-US" dirty="0" smtClean="0">
              <a:latin typeface="Arial" panose="020B0604020202020204" pitchFamily="34" charset="0"/>
              <a:cs typeface="Arial" panose="020B0604020202020204" pitchFamily="34" charset="0"/>
            </a:endParaRPr>
          </a:p>
          <a:p>
            <a:pPr marL="0" indent="0">
              <a:buNone/>
            </a:pPr>
            <a:r>
              <a:rPr lang="en-US" altLang="en-US" dirty="0" smtClean="0">
                <a:solidFill>
                  <a:srgbClr val="376092"/>
                </a:solidFill>
                <a:latin typeface="Arial" panose="020B0604020202020204" pitchFamily="34" charset="0"/>
                <a:cs typeface="Arial" panose="020B0604020202020204" pitchFamily="34" charset="0"/>
              </a:rPr>
              <a:t>Now please be sure to record our ideas in your model tracker.</a:t>
            </a:r>
            <a:endParaRPr lang="en-US" altLang="en-US" dirty="0">
              <a:solidFill>
                <a:srgbClr val="376092"/>
              </a:solidFill>
              <a:latin typeface="Arial" panose="020B0604020202020204" pitchFamily="34" charset="0"/>
              <a:cs typeface="Arial" panose="020B0604020202020204" pitchFamily="34" charset="0"/>
            </a:endParaRPr>
          </a:p>
        </p:txBody>
      </p:sp>
      <p:pic>
        <p:nvPicPr>
          <p:cNvPr id="4" name="pasted-image.pdf"/>
          <p:cNvPicPr>
            <a:picLocks noChangeAspect="1"/>
          </p:cNvPicPr>
          <p:nvPr/>
        </p:nvPicPr>
        <p:blipFill>
          <a:blip r:embed="rId3">
            <a:extLst/>
          </a:blip>
          <a:stretch>
            <a:fillRect/>
          </a:stretch>
        </p:blipFill>
        <p:spPr>
          <a:xfrm flipH="1">
            <a:off x="457200" y="3182945"/>
            <a:ext cx="888416" cy="899954"/>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551292" y="5049343"/>
            <a:ext cx="794324" cy="798863"/>
          </a:xfrm>
          <a:prstGeom prst="rect">
            <a:avLst/>
          </a:prstGeom>
          <a:ln w="12700">
            <a:miter lim="400000"/>
          </a:ln>
        </p:spPr>
      </p:pic>
      <p:pic>
        <p:nvPicPr>
          <p:cNvPr id="6" name="pasted-image.pdf"/>
          <p:cNvPicPr>
            <a:picLocks noChangeAspect="1"/>
          </p:cNvPicPr>
          <p:nvPr/>
        </p:nvPicPr>
        <p:blipFill>
          <a:blip r:embed="rId5">
            <a:extLst/>
          </a:blip>
          <a:stretch>
            <a:fillRect/>
          </a:stretch>
        </p:blipFill>
        <p:spPr>
          <a:xfrm>
            <a:off x="7904326" y="3855854"/>
            <a:ext cx="782474" cy="995924"/>
          </a:xfrm>
          <a:prstGeom prst="rect">
            <a:avLst/>
          </a:prstGeom>
          <a:ln w="12700">
            <a:miter lim="400000"/>
          </a:ln>
        </p:spPr>
      </p:pic>
      <p:sp>
        <p:nvSpPr>
          <p:cNvPr id="2" name="TextBox 1"/>
          <p:cNvSpPr txBox="1"/>
          <p:nvPr/>
        </p:nvSpPr>
        <p:spPr>
          <a:xfrm>
            <a:off x="734291" y="1233288"/>
            <a:ext cx="8409709" cy="1846659"/>
          </a:xfrm>
          <a:prstGeom prst="rect">
            <a:avLst/>
          </a:prstGeom>
          <a:noFill/>
        </p:spPr>
        <p:txBody>
          <a:bodyPr wrap="square" rtlCol="0">
            <a:spAutoFit/>
          </a:bodyPr>
          <a:lstStyle/>
          <a:p>
            <a:r>
              <a:rPr lang="en-US" altLang="en-US" sz="3200" dirty="0">
                <a:latin typeface="Arial" panose="020B0604020202020204" pitchFamily="34" charset="0"/>
                <a:cs typeface="Arial" panose="020B0604020202020204" pitchFamily="34" charset="0"/>
              </a:rPr>
              <a:t>Before we move on we need to come to a consensus about </a:t>
            </a:r>
            <a:r>
              <a:rPr lang="en-US" altLang="en-US" sz="3200" dirty="0" smtClean="0">
                <a:latin typeface="Arial" panose="020B0604020202020204" pitchFamily="34" charset="0"/>
                <a:cs typeface="Arial" panose="020B0604020202020204" pitchFamily="34" charset="0"/>
              </a:rPr>
              <a:t>adding a </a:t>
            </a:r>
            <a:r>
              <a:rPr lang="en-US" altLang="en-US" sz="3200" dirty="0">
                <a:latin typeface="Arial" panose="020B0604020202020204" pitchFamily="34" charset="0"/>
                <a:cs typeface="Arial" panose="020B0604020202020204" pitchFamily="34" charset="0"/>
              </a:rPr>
              <a:t>few key ideas to </a:t>
            </a:r>
            <a:r>
              <a:rPr lang="en-US" altLang="en-US" sz="3200" dirty="0" smtClean="0">
                <a:latin typeface="Arial" panose="020B0604020202020204" pitchFamily="34" charset="0"/>
                <a:cs typeface="Arial" panose="020B0604020202020204" pitchFamily="34" charset="0"/>
              </a:rPr>
              <a:t>our </a:t>
            </a:r>
            <a:r>
              <a:rPr lang="en-US" altLang="en-US" sz="3200" dirty="0">
                <a:latin typeface="Arial" panose="020B0604020202020204" pitchFamily="34" charset="0"/>
                <a:cs typeface="Arial" panose="020B0604020202020204" pitchFamily="34" charset="0"/>
              </a:rPr>
              <a:t>model.</a:t>
            </a:r>
          </a:p>
          <a:p>
            <a:endParaRPr lang="en-US" dirty="0"/>
          </a:p>
        </p:txBody>
      </p:sp>
    </p:spTree>
    <p:extLst>
      <p:ext uri="{BB962C8B-B14F-4D97-AF65-F5344CB8AC3E}">
        <p14:creationId xmlns:p14="http://schemas.microsoft.com/office/powerpoint/2010/main" val="3217324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2003426" y="1340227"/>
            <a:ext cx="6940550" cy="5392267"/>
          </a:xfrm>
        </p:spPr>
        <p:txBody>
          <a:bodyPr/>
          <a:lstStyle/>
          <a:p>
            <a:pPr marL="0" indent="0">
              <a:lnSpc>
                <a:spcPct val="80000"/>
              </a:lnSpc>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Our model so </a:t>
            </a:r>
            <a:r>
              <a:rPr lang="en-US" altLang="en-US" sz="2400" b="1" smtClean="0">
                <a:latin typeface="Arial" panose="020B0604020202020204" pitchFamily="34" charset="0"/>
                <a:ea typeface="Arial" charset="0"/>
                <a:cs typeface="Arial" panose="020B0604020202020204" pitchFamily="34" charset="0"/>
              </a:rPr>
              <a:t>far:</a:t>
            </a:r>
            <a:endParaRPr lang="en-US" altLang="en-US" sz="2400" b="1" dirty="0">
              <a:solidFill>
                <a:srgbClr val="583F34"/>
              </a:solidFill>
              <a:latin typeface="Arial" panose="020B0604020202020204" pitchFamily="34" charset="0"/>
              <a:cs typeface="Arial" panose="020B0604020202020204" pitchFamily="34" charset="0"/>
            </a:endParaRPr>
          </a:p>
          <a:p>
            <a:pPr marL="0" indent="0">
              <a:spcBef>
                <a:spcPts val="0"/>
              </a:spcBef>
              <a:spcAft>
                <a:spcPts val="600"/>
              </a:spcAft>
              <a:buNone/>
            </a:pPr>
            <a:r>
              <a:rPr lang="en-US" altLang="en-US" sz="2400" b="1" smtClean="0">
                <a:solidFill>
                  <a:srgbClr val="376092"/>
                </a:solidFill>
                <a:latin typeface="Arial" panose="020B0604020202020204" pitchFamily="34" charset="0"/>
                <a:ea typeface="Arial" charset="0"/>
                <a:cs typeface="Arial" panose="020B0604020202020204" pitchFamily="34" charset="0"/>
              </a:rPr>
              <a:t>[record model ideas]</a:t>
            </a:r>
            <a:endParaRPr lang="en-US" altLang="en-US" sz="2400" b="1" dirty="0">
              <a:solidFill>
                <a:srgbClr val="376092"/>
              </a:solidFill>
              <a:latin typeface="Arial" panose="020B0604020202020204" pitchFamily="34" charset="0"/>
              <a:ea typeface="Arial" charset="0"/>
              <a:cs typeface="Arial" panose="020B0604020202020204" pitchFamily="34" charset="0"/>
            </a:endParaRPr>
          </a:p>
          <a:p>
            <a:pPr marL="0" indent="0">
              <a:lnSpc>
                <a:spcPct val="80000"/>
              </a:lnSpc>
              <a:buNone/>
            </a:pPr>
            <a:endParaRPr lang="en-US" altLang="en-US" sz="2600" b="1" dirty="0">
              <a:solidFill>
                <a:srgbClr val="583F34"/>
              </a:solidFill>
              <a:latin typeface="Arial" charset="0"/>
              <a:ea typeface="Arial" charset="0"/>
              <a:cs typeface="Arial" charset="0"/>
            </a:endParaRPr>
          </a:p>
        </p:txBody>
      </p:sp>
      <p:cxnSp>
        <p:nvCxnSpPr>
          <p:cNvPr id="7" name="Straight Connector 6"/>
          <p:cNvCxnSpPr>
            <a:cxnSpLocks noChangeShapeType="1"/>
          </p:cNvCxnSpPr>
          <p:nvPr/>
        </p:nvCxnSpPr>
        <p:spPr bwMode="auto">
          <a:xfrm>
            <a:off x="261938" y="1187827"/>
            <a:ext cx="8466137" cy="17463"/>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9" name="Straight Connector 8"/>
          <p:cNvCxnSpPr>
            <a:cxnSpLocks noChangeShapeType="1"/>
          </p:cNvCxnSpPr>
          <p:nvPr/>
        </p:nvCxnSpPr>
        <p:spPr bwMode="auto">
          <a:xfrm>
            <a:off x="1947863" y="1171952"/>
            <a:ext cx="49110" cy="5078019"/>
          </a:xfrm>
          <a:prstGeom prst="line">
            <a:avLst/>
          </a:prstGeom>
          <a:ln>
            <a:headEnd/>
            <a:tailEnd/>
          </a:ln>
          <a:extLst/>
        </p:spPr>
        <p:style>
          <a:lnRef idx="2">
            <a:schemeClr val="dk1"/>
          </a:lnRef>
          <a:fillRef idx="0">
            <a:schemeClr val="dk1"/>
          </a:fillRef>
          <a:effectRef idx="1">
            <a:schemeClr val="dk1"/>
          </a:effectRef>
          <a:fontRef idx="minor">
            <a:schemeClr val="tx1"/>
          </a:fontRef>
        </p:style>
      </p:cxnSp>
      <p:sp>
        <p:nvSpPr>
          <p:cNvPr id="11" name="Content Placeholder 4"/>
          <p:cNvSpPr>
            <a:spLocks noGrp="1"/>
          </p:cNvSpPr>
          <p:nvPr>
            <p:ph sz="half" idx="2"/>
          </p:nvPr>
        </p:nvSpPr>
        <p:spPr>
          <a:xfrm>
            <a:off x="195051" y="1340226"/>
            <a:ext cx="1605469" cy="5392267"/>
          </a:xfrm>
        </p:spPr>
        <p:txBody>
          <a:bodyPr/>
          <a:lstStyle/>
          <a:p>
            <a:pPr marL="0" indent="0">
              <a:lnSpc>
                <a:spcPct val="80000"/>
              </a:lnSpc>
              <a:spcBef>
                <a:spcPts val="0"/>
              </a:spcBef>
              <a:spcAft>
                <a:spcPts val="600"/>
              </a:spcAft>
              <a:buFontTx/>
              <a:buNone/>
            </a:pPr>
            <a:r>
              <a:rPr lang="en-US" altLang="en-US" sz="2400" b="1" smtClean="0">
                <a:latin typeface="Arial" panose="020B0604020202020204" pitchFamily="34" charset="0"/>
                <a:ea typeface="Arial" charset="0"/>
                <a:cs typeface="Arial" panose="020B0604020202020204" pitchFamily="34" charset="0"/>
              </a:rPr>
              <a:t>Terms:</a:t>
            </a:r>
            <a:endParaRPr lang="en-US" altLang="en-US" sz="2400" b="1" dirty="0">
              <a:solidFill>
                <a:srgbClr val="583F34"/>
              </a:solidFill>
              <a:latin typeface="Arial" panose="020B0604020202020204" pitchFamily="34" charset="0"/>
              <a:cs typeface="Arial" panose="020B0604020202020204" pitchFamily="34" charset="0"/>
            </a:endParaRPr>
          </a:p>
          <a:p>
            <a:pPr marL="0" indent="0">
              <a:spcBef>
                <a:spcPts val="0"/>
              </a:spcBef>
              <a:spcAft>
                <a:spcPts val="600"/>
              </a:spcAft>
              <a:buNone/>
            </a:pPr>
            <a:r>
              <a:rPr lang="en-US" altLang="en-US" sz="2400" b="1" smtClean="0">
                <a:solidFill>
                  <a:srgbClr val="376092"/>
                </a:solidFill>
                <a:latin typeface="Arial" panose="020B0604020202020204" pitchFamily="34" charset="0"/>
                <a:ea typeface="Arial" charset="0"/>
                <a:cs typeface="Arial" panose="020B0604020202020204" pitchFamily="34" charset="0"/>
              </a:rPr>
              <a:t>[record]</a:t>
            </a:r>
            <a:endParaRPr lang="en-US" altLang="en-US" sz="2400" b="1" dirty="0">
              <a:solidFill>
                <a:srgbClr val="376092"/>
              </a:solidFill>
              <a:latin typeface="Arial" panose="020B0604020202020204" pitchFamily="34" charset="0"/>
              <a:ea typeface="Arial" charset="0"/>
              <a:cs typeface="Arial" panose="020B0604020202020204" pitchFamily="34" charset="0"/>
            </a:endParaRPr>
          </a:p>
          <a:p>
            <a:pPr marL="0" indent="0">
              <a:lnSpc>
                <a:spcPct val="80000"/>
              </a:lnSpc>
              <a:buNone/>
            </a:pPr>
            <a:endParaRPr lang="en-US" altLang="en-US" sz="2600" b="1" dirty="0">
              <a:solidFill>
                <a:srgbClr val="583F34"/>
              </a:solidFill>
              <a:latin typeface="Arial" charset="0"/>
              <a:ea typeface="Arial" charset="0"/>
              <a:cs typeface="Arial" charset="0"/>
            </a:endParaRPr>
          </a:p>
        </p:txBody>
      </p:sp>
      <p:sp>
        <p:nvSpPr>
          <p:cNvPr id="8" name="TextBox 7"/>
          <p:cNvSpPr txBox="1"/>
          <p:nvPr/>
        </p:nvSpPr>
        <p:spPr>
          <a:xfrm>
            <a:off x="261938" y="242185"/>
            <a:ext cx="8466137" cy="584775"/>
          </a:xfrm>
          <a:prstGeom prst="rect">
            <a:avLst/>
          </a:prstGeom>
          <a:noFill/>
        </p:spPr>
        <p:txBody>
          <a:bodyPr wrap="square" rtlCol="0">
            <a:spAutoFit/>
          </a:bodyPr>
          <a:lstStyle/>
          <a:p>
            <a:r>
              <a:rPr lang="en-US" sz="3200" b="1" i="1" smtClean="0">
                <a:solidFill>
                  <a:srgbClr val="00B0F0"/>
                </a:solidFill>
              </a:rPr>
              <a:t>[insert driving question or questions here]</a:t>
            </a:r>
            <a:endParaRPr lang="en-US" sz="3200" b="1" i="1">
              <a:solidFill>
                <a:srgbClr val="00B0F0"/>
              </a:solidFill>
            </a:endParaRPr>
          </a:p>
        </p:txBody>
      </p:sp>
    </p:spTree>
    <p:extLst>
      <p:ext uri="{BB962C8B-B14F-4D97-AF65-F5344CB8AC3E}">
        <p14:creationId xmlns:p14="http://schemas.microsoft.com/office/powerpoint/2010/main" val="57172765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Autofit/>
          </a:bodyPr>
          <a:lstStyle/>
          <a:p>
            <a:r>
              <a:rPr lang="en-US" dirty="0" smtClean="0">
                <a:solidFill>
                  <a:schemeClr val="bg1"/>
                </a:solidFill>
                <a:cs typeface="Arial" panose="020B0604020202020204" pitchFamily="34" charset="0"/>
              </a:rPr>
              <a:t>LS05 </a:t>
            </a:r>
            <a:r>
              <a:rPr lang="en-US" dirty="0">
                <a:solidFill>
                  <a:schemeClr val="bg1"/>
                </a:solidFill>
                <a:cs typeface="Arial" panose="020B0604020202020204" pitchFamily="34" charset="0"/>
              </a:rPr>
              <a:t>Teacher Resource: What did we figure out?</a:t>
            </a:r>
            <a:endParaRPr lang="en-US" dirty="0"/>
          </a:p>
        </p:txBody>
      </p:sp>
      <p:sp>
        <p:nvSpPr>
          <p:cNvPr id="13" name="Text Placeholder 12"/>
          <p:cNvSpPr>
            <a:spLocks noGrp="1"/>
          </p:cNvSpPr>
          <p:nvPr>
            <p:ph type="body" sz="quarter" idx="11"/>
          </p:nvPr>
        </p:nvSpPr>
        <p:spPr/>
        <p:txBody>
          <a:bodyPr/>
          <a:lstStyle/>
          <a:p>
            <a:r>
              <a:rPr lang="en-US" b="1" dirty="0">
                <a:cs typeface="Arial" panose="020B0604020202020204" pitchFamily="34" charset="0"/>
              </a:rPr>
              <a:t>GD LS05 Teacher Reflection Notes:</a:t>
            </a:r>
          </a:p>
          <a:p>
            <a:endParaRPr lang="en-US" dirty="0">
              <a:cs typeface="Arial" panose="020B0604020202020204" pitchFamily="34" charset="0"/>
            </a:endParaRPr>
          </a:p>
          <a:p>
            <a:r>
              <a:rPr lang="en-US" i="1" dirty="0">
                <a:cs typeface="Arial" panose="020B0604020202020204" pitchFamily="34" charset="0"/>
              </a:rPr>
              <a:t>Things that went well…</a:t>
            </a:r>
          </a:p>
          <a:p>
            <a:endParaRPr lang="en-US" i="1" dirty="0">
              <a:cs typeface="Arial" panose="020B0604020202020204" pitchFamily="34" charset="0"/>
            </a:endParaRPr>
          </a:p>
          <a:p>
            <a:r>
              <a:rPr lang="en-US" i="1" dirty="0">
                <a:cs typeface="Arial" panose="020B0604020202020204" pitchFamily="34" charset="0"/>
              </a:rPr>
              <a:t>Things I would change…</a:t>
            </a:r>
          </a:p>
          <a:p>
            <a:endParaRPr lang="en-US" dirty="0"/>
          </a:p>
        </p:txBody>
      </p:sp>
      <p:sp>
        <p:nvSpPr>
          <p:cNvPr id="2" name="Text Placeholder 1"/>
          <p:cNvSpPr>
            <a:spLocks noGrp="1"/>
          </p:cNvSpPr>
          <p:nvPr>
            <p:ph type="body" sz="quarter" idx="10"/>
          </p:nvPr>
        </p:nvSpPr>
        <p:spPr/>
        <p:txBody>
          <a:bodyPr/>
          <a:lstStyle/>
          <a:p>
            <a:r>
              <a:rPr lang="en-US" b="1" dirty="0">
                <a:cs typeface="Arial" panose="020B0604020202020204" pitchFamily="34" charset="0"/>
              </a:rPr>
              <a:t>What did we figure out?</a:t>
            </a:r>
          </a:p>
          <a:p>
            <a:r>
              <a:rPr lang="en-US" dirty="0"/>
              <a:t>We’ve realized that cells are different because they have different protein “profiles”. This probably has something to do with the genes that make the proteins.</a:t>
            </a:r>
          </a:p>
          <a:p>
            <a:endParaRPr lang="en-US" dirty="0"/>
          </a:p>
        </p:txBody>
      </p:sp>
    </p:spTree>
    <p:extLst>
      <p:ext uri="{BB962C8B-B14F-4D97-AF65-F5344CB8AC3E}">
        <p14:creationId xmlns:p14="http://schemas.microsoft.com/office/powerpoint/2010/main" val="238631658"/>
      </p:ext>
    </p:extLst>
  </p:cSld>
  <p:clrMapOvr>
    <a:masterClrMapping/>
  </p:clrMapOvr>
  <p:transition spd="med"/>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cs typeface="Arial" panose="020B0604020202020204" pitchFamily="34" charset="0"/>
              </a:rPr>
              <a:t>LS06 </a:t>
            </a:r>
            <a:r>
              <a:rPr lang="en-US" dirty="0">
                <a:solidFill>
                  <a:schemeClr val="bg1"/>
                </a:solidFill>
                <a:cs typeface="Arial" panose="020B0604020202020204" pitchFamily="34" charset="0"/>
              </a:rPr>
              <a:t>Teacher Resource: Learning Segment Overview</a:t>
            </a:r>
            <a:endParaRPr lang="en-US" dirty="0"/>
          </a:p>
        </p:txBody>
      </p:sp>
      <p:sp>
        <p:nvSpPr>
          <p:cNvPr id="4" name="Text Placeholder 3"/>
          <p:cNvSpPr>
            <a:spLocks noGrp="1"/>
          </p:cNvSpPr>
          <p:nvPr>
            <p:ph type="body" sz="quarter" idx="10"/>
          </p:nvPr>
        </p:nvSpPr>
        <p:spPr/>
        <p:txBody>
          <a:bodyPr/>
          <a:lstStyle/>
          <a:p>
            <a:r>
              <a:rPr lang="en-US" b="1" dirty="0">
                <a:sym typeface="Wingdings" panose="05000000000000000000" pitchFamily="2" charset="2"/>
              </a:rPr>
              <a:t>PM: </a:t>
            </a:r>
            <a:r>
              <a:rPr lang="en-US" dirty="0"/>
              <a:t>We go back to examine our list of focal proteins from the cell types we just explored and recognize that somehow the genes for these proteins must be acting like switches—on some of the </a:t>
            </a:r>
            <a:r>
              <a:rPr lang="en-US" dirty="0" smtClean="0"/>
              <a:t>time, </a:t>
            </a:r>
            <a:r>
              <a:rPr lang="en-US" dirty="0"/>
              <a:t>and off at others.</a:t>
            </a:r>
          </a:p>
        </p:txBody>
      </p:sp>
      <p:sp>
        <p:nvSpPr>
          <p:cNvPr id="5" name="Text Placeholder 4"/>
          <p:cNvSpPr>
            <a:spLocks noGrp="1"/>
          </p:cNvSpPr>
          <p:nvPr>
            <p:ph type="body" sz="quarter" idx="11"/>
          </p:nvPr>
        </p:nvSpPr>
        <p:spPr/>
        <p:txBody>
          <a:bodyPr/>
          <a:lstStyle/>
          <a:p>
            <a:r>
              <a:rPr lang="en-US" dirty="0"/>
              <a:t>Time: </a:t>
            </a:r>
            <a:r>
              <a:rPr lang="en-US" dirty="0" smtClean="0"/>
              <a:t>20 </a:t>
            </a:r>
            <a:r>
              <a:rPr lang="en-US" dirty="0"/>
              <a:t>minutes</a:t>
            </a:r>
          </a:p>
          <a:p>
            <a:endParaRPr lang="en-US" dirty="0"/>
          </a:p>
        </p:txBody>
      </p:sp>
      <p:sp>
        <p:nvSpPr>
          <p:cNvPr id="6" name="Text Placeholder 5"/>
          <p:cNvSpPr>
            <a:spLocks noGrp="1"/>
          </p:cNvSpPr>
          <p:nvPr>
            <p:ph type="body" sz="quarter" idx="12"/>
          </p:nvPr>
        </p:nvSpPr>
        <p:spPr/>
        <p:txBody>
          <a:bodyPr/>
          <a:lstStyle/>
          <a:p>
            <a:pPr marL="0" indent="0">
              <a:buNone/>
            </a:pPr>
            <a:r>
              <a:rPr lang="en-US" i="1" u="sng" dirty="0"/>
              <a:t>Resources you will need:</a:t>
            </a:r>
          </a:p>
          <a:p>
            <a:pPr marL="0" indent="0">
              <a:buNone/>
            </a:pPr>
            <a:r>
              <a:rPr lang="en-US" dirty="0"/>
              <a:t>GD Doodle </a:t>
            </a:r>
            <a:r>
              <a:rPr lang="en-US" dirty="0" smtClean="0"/>
              <a:t>Sheet, GD 05 Cell Types Readings (for review)</a:t>
            </a:r>
          </a:p>
          <a:p>
            <a:pPr marL="0" indent="0">
              <a:buNone/>
            </a:pPr>
            <a:endParaRPr lang="en-US" dirty="0"/>
          </a:p>
          <a:p>
            <a:pPr marL="0" indent="0">
              <a:buNone/>
            </a:pPr>
            <a:r>
              <a:rPr lang="en-US" i="1" u="sng" dirty="0"/>
              <a:t>Websites of interest:</a:t>
            </a:r>
          </a:p>
          <a:p>
            <a:pPr marL="0" indent="0">
              <a:buNone/>
            </a:pPr>
            <a:r>
              <a:rPr lang="en-US" dirty="0"/>
              <a:t>Check individual slides for resources. </a:t>
            </a:r>
          </a:p>
          <a:p>
            <a:pPr marL="0" indent="0">
              <a:buNone/>
            </a:pPr>
            <a:endParaRPr lang="en-US" dirty="0"/>
          </a:p>
          <a:p>
            <a:pPr marL="0" indent="0">
              <a:buNone/>
            </a:pPr>
            <a:r>
              <a:rPr lang="en-US" i="1" u="sng" dirty="0"/>
              <a:t>MBER Essentials:</a:t>
            </a:r>
          </a:p>
          <a:p>
            <a:pPr marL="0" indent="0">
              <a:buNone/>
            </a:pPr>
            <a:r>
              <a:rPr lang="en-US" dirty="0" smtClean="0"/>
              <a:t>Whiteboards, Norms </a:t>
            </a:r>
            <a:r>
              <a:rPr lang="en-US" dirty="0"/>
              <a:t>of Conversation</a:t>
            </a:r>
          </a:p>
          <a:p>
            <a:endParaRPr lang="en-US" dirty="0"/>
          </a:p>
        </p:txBody>
      </p:sp>
    </p:spTree>
    <p:extLst>
      <p:ext uri="{BB962C8B-B14F-4D97-AF65-F5344CB8AC3E}">
        <p14:creationId xmlns:p14="http://schemas.microsoft.com/office/powerpoint/2010/main" val="2932777951"/>
      </p:ext>
    </p:extLst>
  </p:cSld>
  <p:clrMapOvr>
    <a:masterClrMapping/>
  </p:clrMapOvr>
  <p:transition spd="med"/>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LS06 </a:t>
            </a:r>
            <a:r>
              <a:rPr lang="en-US" sz="2800" dirty="0">
                <a:solidFill>
                  <a:schemeClr val="bg1"/>
                </a:solidFill>
              </a:rPr>
              <a:t>Teacher Resource: </a:t>
            </a:r>
            <a:r>
              <a:rPr lang="en-US" sz="2800" dirty="0" smtClean="0">
                <a:solidFill>
                  <a:schemeClr val="bg1"/>
                </a:solidFill>
              </a:rPr>
              <a:t>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smtClean="0"/>
              <a:t>Students may have already offered the idea that genes are turned on and off like a switch in their attempts to make sense of the differing phenotype and protein content of cells, but this learning segment provides an opportunity to face the idea head-on. We establish the phenomenon through a re-examination of the readings on cell types through the lens of a particular question about the focal protein mentioned. Does this protein need to be made all of the time? For two of the examples—insulin in the pancreas and pepsin in the stomach—the clear answer is that the cells need to make a lot of the protein all at once. So, there must be a switch that turns a gene off in some cases, on in others, and maybe even “way up” when needed. </a:t>
            </a:r>
          </a:p>
          <a:p>
            <a:pPr marL="0" indent="0">
              <a:buNone/>
            </a:pPr>
            <a:r>
              <a:rPr lang="en-US" sz="1600" dirty="0" smtClean="0"/>
              <a:t>In the next Learning Segment, we’ll get into some details about how the switch works. In particular, the NGSS want us to engage students with the idea that genes are regulated by the environment. The examples of the proteins in the readings certainly begin to hint at some “environmental” cues.</a:t>
            </a:r>
          </a:p>
        </p:txBody>
      </p:sp>
    </p:spTree>
    <p:extLst>
      <p:ext uri="{BB962C8B-B14F-4D97-AF65-F5344CB8AC3E}">
        <p14:creationId xmlns:p14="http://schemas.microsoft.com/office/powerpoint/2010/main" val="1985501456"/>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LS06 Tracking the Model</a:t>
            </a:r>
            <a:endParaRPr lang="en-US" dirty="0"/>
          </a:p>
        </p:txBody>
      </p:sp>
      <p:sp>
        <p:nvSpPr>
          <p:cNvPr id="4" name="Content Placeholder 3"/>
          <p:cNvSpPr txBox="1">
            <a:spLocks/>
          </p:cNvSpPr>
          <p:nvPr/>
        </p:nvSpPr>
        <p:spPr>
          <a:xfrm>
            <a:off x="280792" y="926286"/>
            <a:ext cx="1651703" cy="518296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DNA</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Gene</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Proteins</a:t>
            </a:r>
          </a:p>
        </p:txBody>
      </p:sp>
      <p:cxnSp>
        <p:nvCxnSpPr>
          <p:cNvPr id="5" name="Straight Connector 4"/>
          <p:cNvCxnSpPr>
            <a:cxnSpLocks noChangeShapeType="1"/>
          </p:cNvCxnSpPr>
          <p:nvPr/>
        </p:nvCxnSpPr>
        <p:spPr bwMode="auto">
          <a:xfrm flipV="1">
            <a:off x="282804" y="742192"/>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926286"/>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so far:</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buNone/>
            </a:pPr>
            <a:r>
              <a:rPr lang="en-US" altLang="en-US" sz="1800" b="1" dirty="0">
                <a:latin typeface="Arial" panose="020B0604020202020204" pitchFamily="34" charset="0"/>
                <a:ea typeface="Arial" charset="0"/>
                <a:cs typeface="Arial" panose="020B0604020202020204" pitchFamily="34" charset="0"/>
              </a:rPr>
              <a:t>Growth mostly occurs because of cell division.</a:t>
            </a:r>
          </a:p>
          <a:p>
            <a:pPr marL="0" indent="0">
              <a:spcBef>
                <a:spcPts val="0"/>
              </a:spcBef>
              <a:spcAft>
                <a:spcPts val="600"/>
              </a:spcAft>
              <a:buNone/>
            </a:pPr>
            <a:r>
              <a:rPr lang="en-US" altLang="en-US" sz="1200" b="1" dirty="0">
                <a:latin typeface="Arial" panose="020B0604020202020204" pitchFamily="34" charset="0"/>
                <a:ea typeface="Arial" charset="0"/>
                <a:cs typeface="Arial" panose="020B0604020202020204" pitchFamily="34" charset="0"/>
              </a:rPr>
              <a:t>(Individual cells may grow as well, but there are limits to how big they can grow.)</a:t>
            </a:r>
          </a:p>
          <a:p>
            <a:pPr marL="0" indent="0">
              <a:spcBef>
                <a:spcPts val="0"/>
              </a:spcBef>
              <a:spcAft>
                <a:spcPts val="1200"/>
              </a:spcAft>
              <a:buNone/>
            </a:pPr>
            <a:r>
              <a:rPr lang="en-US" altLang="en-US" sz="1800" b="1" dirty="0">
                <a:latin typeface="Arial" panose="020B0604020202020204" pitchFamily="34" charset="0"/>
                <a:ea typeface="Arial" charset="0"/>
                <a:cs typeface="Arial" panose="020B0604020202020204" pitchFamily="34" charset="0"/>
              </a:rPr>
              <a:t>When a cell</a:t>
            </a:r>
            <a:r>
              <a:rPr lang="en-US" altLang="en-US" sz="1800" b="1" u="sng" dirty="0">
                <a:latin typeface="Arial" panose="020B0604020202020204" pitchFamily="34" charset="0"/>
                <a:ea typeface="Arial" charset="0"/>
                <a:cs typeface="Arial" panose="020B0604020202020204" pitchFamily="34" charset="0"/>
              </a:rPr>
              <a:t> </a:t>
            </a:r>
            <a:r>
              <a:rPr lang="en-US" altLang="en-US" sz="1800" b="1" dirty="0">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 </a:t>
            </a:r>
            <a:r>
              <a:rPr lang="en-US" altLang="en-US" sz="1800" b="1" dirty="0">
                <a:latin typeface="Arial" panose="020B0604020202020204" pitchFamily="34" charset="0"/>
                <a:cs typeface="Arial" panose="020B0604020202020204" pitchFamily="34" charset="0"/>
              </a:rPr>
              <a:t>All cells in our body therefore have the same DNA.</a:t>
            </a:r>
            <a:endParaRPr lang="en-US" altLang="en-US" sz="1800" b="1" dirty="0">
              <a:latin typeface="Arial" panose="020B0604020202020204" pitchFamily="34" charset="0"/>
              <a:ea typeface="Arial" charset="0"/>
              <a:cs typeface="Arial" panose="020B0604020202020204" pitchFamily="34" charset="0"/>
            </a:endParaRPr>
          </a:p>
          <a:p>
            <a:pPr marL="0" indent="0">
              <a:spcBef>
                <a:spcPts val="0"/>
              </a:spcBef>
              <a:spcAft>
                <a:spcPts val="600"/>
              </a:spcAft>
              <a:buFontTx/>
              <a:buNone/>
            </a:pPr>
            <a:r>
              <a:rPr lang="en-US" altLang="en-US" sz="1800" b="1" dirty="0">
                <a:latin typeface="Arial" panose="020B0604020202020204" pitchFamily="34" charset="0"/>
                <a:cs typeface="Arial" panose="020B0604020202020204" pitchFamily="34" charset="0"/>
              </a:rPr>
              <a:t>(Recall from our DNA model, that DNA is the hereditary material and that it codes for proteins.) </a:t>
            </a:r>
          </a:p>
          <a:p>
            <a:pPr marL="0" indent="0">
              <a:spcBef>
                <a:spcPts val="0"/>
              </a:spcBef>
              <a:spcAft>
                <a:spcPts val="600"/>
              </a:spcAft>
              <a:buFontTx/>
              <a:buNone/>
            </a:pPr>
            <a:r>
              <a:rPr lang="en-US" altLang="en-US" sz="1800" b="1" dirty="0">
                <a:latin typeface="Arial" panose="020B0604020202020204" pitchFamily="34" charset="0"/>
                <a:cs typeface="Arial" panose="020B0604020202020204" pitchFamily="34" charset="0"/>
              </a:rPr>
              <a:t>Different cells, however, contain different proteins or different amounts of proteins. This allows cells to look and function differently from one another.</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Genes work like switches and can be turned “off” or “on”… and maybe “up”.</a:t>
            </a:r>
            <a:endParaRPr lang="en-US" altLang="en-US" sz="2000" b="1" dirty="0" smtClean="0">
              <a:solidFill>
                <a:srgbClr val="376092"/>
              </a:solidFill>
              <a:latin typeface="Arial" panose="020B0604020202020204" pitchFamily="34" charset="0"/>
              <a:ea typeface="Arial" charset="0"/>
              <a:cs typeface="Arial" panose="020B0604020202020204" pitchFamily="34" charset="0"/>
            </a:endParaRPr>
          </a:p>
        </p:txBody>
      </p:sp>
      <p:cxnSp>
        <p:nvCxnSpPr>
          <p:cNvPr id="9" name="Straight Connector 8"/>
          <p:cNvCxnSpPr/>
          <p:nvPr/>
        </p:nvCxnSpPr>
        <p:spPr>
          <a:xfrm>
            <a:off x="1932495" y="742192"/>
            <a:ext cx="0" cy="56188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47970769"/>
      </p:ext>
    </p:extLst>
  </p:cSld>
  <p:clrMapOvr>
    <a:masterClrMapping/>
  </p:clrMapOvr>
  <p:transition spd="med"/>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138545" y="1285160"/>
            <a:ext cx="8866909" cy="4525963"/>
          </a:xfrm>
        </p:spPr>
        <p:txBody>
          <a:bodyPr/>
          <a:lstStyle/>
          <a:p>
            <a:pPr marL="0" indent="0">
              <a:spcBef>
                <a:spcPct val="0"/>
              </a:spcBef>
              <a:spcAft>
                <a:spcPts val="1200"/>
              </a:spcAft>
              <a:buNone/>
            </a:pPr>
            <a:r>
              <a:rPr lang="en-US" altLang="en-US" sz="2800" dirty="0" smtClean="0">
                <a:latin typeface="Arial" panose="020B0604020202020204" pitchFamily="34" charset="0"/>
                <a:cs typeface="Arial" panose="020B0604020202020204" pitchFamily="34" charset="0"/>
              </a:rPr>
              <a:t>We’ve recognized that:</a:t>
            </a:r>
          </a:p>
          <a:p>
            <a:pPr lvl="1">
              <a:spcBef>
                <a:spcPct val="0"/>
              </a:spcBef>
              <a:spcAft>
                <a:spcPts val="1200"/>
              </a:spcAft>
            </a:pPr>
            <a:r>
              <a:rPr lang="en-US" altLang="en-US" sz="2400" dirty="0">
                <a:latin typeface="Arial" panose="020B0604020202020204" pitchFamily="34" charset="0"/>
                <a:cs typeface="Arial" panose="020B0604020202020204" pitchFamily="34" charset="0"/>
              </a:rPr>
              <a:t>A</a:t>
            </a:r>
            <a:r>
              <a:rPr lang="en-US" altLang="en-US" sz="2400" dirty="0" smtClean="0">
                <a:latin typeface="Arial" panose="020B0604020202020204" pitchFamily="34" charset="0"/>
                <a:cs typeface="Arial" panose="020B0604020202020204" pitchFamily="34" charset="0"/>
              </a:rPr>
              <a:t>ll cells in the body have the </a:t>
            </a:r>
            <a:r>
              <a:rPr lang="en-US" altLang="en-US" sz="2400" b="1" dirty="0" smtClean="0">
                <a:latin typeface="Arial" panose="020B0604020202020204" pitchFamily="34" charset="0"/>
                <a:cs typeface="Arial" panose="020B0604020202020204" pitchFamily="34" charset="0"/>
              </a:rPr>
              <a:t>same DNA </a:t>
            </a:r>
            <a:r>
              <a:rPr lang="en-US" altLang="en-US" sz="2400" dirty="0" smtClean="0">
                <a:latin typeface="Arial" panose="020B0604020202020204" pitchFamily="34" charset="0"/>
                <a:cs typeface="Arial" panose="020B0604020202020204" pitchFamily="34" charset="0"/>
              </a:rPr>
              <a:t>and therefore all of the genes that make all of the proteins in our bodies,</a:t>
            </a:r>
          </a:p>
          <a:p>
            <a:pPr lvl="1">
              <a:spcBef>
                <a:spcPct val="0"/>
              </a:spcBef>
              <a:spcAft>
                <a:spcPts val="1200"/>
              </a:spcAft>
            </a:pPr>
            <a:r>
              <a:rPr lang="en-US" altLang="en-US" sz="2400" dirty="0" smtClean="0">
                <a:latin typeface="Arial" panose="020B0604020202020204" pitchFamily="34" charset="0"/>
                <a:cs typeface="Arial" panose="020B0604020202020204" pitchFamily="34" charset="0"/>
              </a:rPr>
              <a:t>BUT not all cells end up having the same proteins.</a:t>
            </a:r>
          </a:p>
          <a:p>
            <a:pPr marL="457200" lvl="1" indent="0">
              <a:spcBef>
                <a:spcPct val="0"/>
              </a:spcBef>
              <a:spcAft>
                <a:spcPts val="1200"/>
              </a:spcAft>
              <a:buNone/>
            </a:pPr>
            <a:r>
              <a:rPr lang="en-US" altLang="en-US" sz="3200" dirty="0" smtClean="0">
                <a:solidFill>
                  <a:srgbClr val="376092"/>
                </a:solidFill>
                <a:latin typeface="Arial" panose="020B0604020202020204" pitchFamily="34" charset="0"/>
                <a:cs typeface="Arial" panose="020B0604020202020204" pitchFamily="34" charset="0"/>
              </a:rPr>
              <a:t>			</a:t>
            </a:r>
          </a:p>
          <a:p>
            <a:pPr marL="457200" lvl="1" indent="0">
              <a:spcBef>
                <a:spcPct val="0"/>
              </a:spcBef>
              <a:spcAft>
                <a:spcPts val="1200"/>
              </a:spcAft>
              <a:buNone/>
            </a:pPr>
            <a:r>
              <a:rPr lang="en-US" altLang="en-US" sz="3200" dirty="0">
                <a:solidFill>
                  <a:srgbClr val="376092"/>
                </a:solidFill>
                <a:latin typeface="Arial" panose="020B0604020202020204" pitchFamily="34" charset="0"/>
                <a:cs typeface="Arial" panose="020B0604020202020204" pitchFamily="34" charset="0"/>
              </a:rPr>
              <a:t>	</a:t>
            </a:r>
            <a:r>
              <a:rPr lang="en-US" altLang="en-US" sz="3200" dirty="0" smtClean="0">
                <a:solidFill>
                  <a:srgbClr val="376092"/>
                </a:solidFill>
                <a:latin typeface="Arial" panose="020B0604020202020204" pitchFamily="34" charset="0"/>
                <a:cs typeface="Arial" panose="020B0604020202020204" pitchFamily="34" charset="0"/>
              </a:rPr>
              <a:t>		How can we explain this?</a:t>
            </a:r>
          </a:p>
          <a:p>
            <a:pPr marL="457200" lvl="1" indent="0">
              <a:spcBef>
                <a:spcPct val="0"/>
              </a:spcBef>
              <a:spcAft>
                <a:spcPts val="1200"/>
              </a:spcAft>
              <a:buNone/>
            </a:pPr>
            <a:endParaRPr lang="en-US" altLang="en-US" sz="2800" dirty="0" smtClean="0">
              <a:solidFill>
                <a:srgbClr val="376092"/>
              </a:solidFill>
              <a:latin typeface="Arial" panose="020B0604020202020204" pitchFamily="34" charset="0"/>
              <a:cs typeface="Arial" panose="020B0604020202020204" pitchFamily="34" charset="0"/>
            </a:endParaRPr>
          </a:p>
          <a:p>
            <a:pPr marL="0" indent="0">
              <a:spcBef>
                <a:spcPct val="0"/>
              </a:spcBef>
              <a:buNone/>
            </a:pPr>
            <a:r>
              <a:rPr lang="en-US" altLang="en-US" sz="2800" i="1" dirty="0" smtClean="0">
                <a:latin typeface="Arial" panose="020B0604020202020204" pitchFamily="34" charset="0"/>
                <a:cs typeface="Arial" panose="020B0604020202020204" pitchFamily="34" charset="0"/>
              </a:rPr>
              <a:t>Let’s quickly take another look at a few of the proteins we just investigated to see if we can get a clue…</a:t>
            </a:r>
          </a:p>
          <a:p>
            <a:pPr marL="0" indent="0">
              <a:buNone/>
            </a:pPr>
            <a:endParaRPr lang="en-US" altLang="en-US" dirty="0">
              <a:solidFill>
                <a:srgbClr val="583F34"/>
              </a:solidFill>
            </a:endParaRPr>
          </a:p>
        </p:txBody>
      </p:sp>
      <p:pic>
        <p:nvPicPr>
          <p:cNvPr id="4" name="pasted-image.pdf"/>
          <p:cNvPicPr>
            <a:picLocks noChangeAspect="1"/>
          </p:cNvPicPr>
          <p:nvPr/>
        </p:nvPicPr>
        <p:blipFill>
          <a:blip r:embed="rId3">
            <a:extLst/>
          </a:blip>
          <a:stretch>
            <a:fillRect/>
          </a:stretch>
        </p:blipFill>
        <p:spPr>
          <a:xfrm flipH="1">
            <a:off x="954423" y="3628398"/>
            <a:ext cx="888416" cy="899954"/>
          </a:xfrm>
          <a:prstGeom prst="rect">
            <a:avLst/>
          </a:prstGeom>
          <a:ln w="12700">
            <a:miter lim="400000"/>
          </a:ln>
        </p:spPr>
      </p:pic>
      <p:sp>
        <p:nvSpPr>
          <p:cNvPr id="6" name="Title 1"/>
          <p:cNvSpPr>
            <a:spLocks noGrp="1"/>
          </p:cNvSpPr>
          <p:nvPr>
            <p:ph type="title"/>
          </p:nvPr>
        </p:nvSpPr>
        <p:spPr>
          <a:xfrm>
            <a:off x="457199" y="0"/>
            <a:ext cx="8229600" cy="817418"/>
          </a:xfrm>
        </p:spPr>
        <p:txBody>
          <a:bodyPr>
            <a:normAutofit/>
          </a:bodyPr>
          <a:lstStyle/>
          <a:p>
            <a:r>
              <a:rPr lang="en-US" altLang="en-US" sz="3600" dirty="0"/>
              <a:t>All Genes but only Some Proteins</a:t>
            </a:r>
            <a:endParaRPr lang="en-US" altLang="en-US" sz="3600" u="sng" dirty="0"/>
          </a:p>
        </p:txBody>
      </p:sp>
    </p:spTree>
    <p:extLst>
      <p:ext uri="{BB962C8B-B14F-4D97-AF65-F5344CB8AC3E}">
        <p14:creationId xmlns:p14="http://schemas.microsoft.com/office/powerpoint/2010/main" val="3879888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199" y="0"/>
            <a:ext cx="8229600" cy="817418"/>
          </a:xfrm>
        </p:spPr>
        <p:txBody>
          <a:bodyPr>
            <a:normAutofit/>
          </a:bodyPr>
          <a:lstStyle/>
          <a:p>
            <a:r>
              <a:rPr lang="en-US" altLang="en-US" sz="3600" dirty="0"/>
              <a:t>All Genes but only Some Proteins</a:t>
            </a:r>
            <a:endParaRPr lang="en-US" altLang="en-US" sz="3600" u="sng" dirty="0"/>
          </a:p>
        </p:txBody>
      </p:sp>
      <p:sp>
        <p:nvSpPr>
          <p:cNvPr id="17410" name="Content Placeholder 2"/>
          <p:cNvSpPr>
            <a:spLocks noGrp="1"/>
          </p:cNvSpPr>
          <p:nvPr>
            <p:ph idx="1"/>
          </p:nvPr>
        </p:nvSpPr>
        <p:spPr>
          <a:xfrm>
            <a:off x="720435" y="817418"/>
            <a:ext cx="7703127" cy="4525963"/>
          </a:xfrm>
        </p:spPr>
        <p:txBody>
          <a:bodyPr/>
          <a:lstStyle/>
          <a:p>
            <a:pPr marL="0" indent="0">
              <a:spcBef>
                <a:spcPct val="0"/>
              </a:spcBef>
              <a:buNone/>
            </a:pPr>
            <a:r>
              <a:rPr lang="en-US" altLang="en-US" sz="2800" dirty="0" smtClean="0">
                <a:latin typeface="Arial" panose="020B0604020202020204" pitchFamily="34" charset="0"/>
                <a:cs typeface="Arial" panose="020B0604020202020204" pitchFamily="34" charset="0"/>
              </a:rPr>
              <a:t>Consider the following:</a:t>
            </a:r>
          </a:p>
          <a:p>
            <a:pPr marL="400050" lvl="1" indent="0">
              <a:spcBef>
                <a:spcPct val="0"/>
              </a:spcBef>
              <a:spcAft>
                <a:spcPts val="1800"/>
              </a:spcAft>
              <a:buNone/>
            </a:pPr>
            <a:r>
              <a:rPr lang="en-US" altLang="en-US" sz="2400" dirty="0" smtClean="0">
                <a:solidFill>
                  <a:srgbClr val="376092"/>
                </a:solidFill>
                <a:latin typeface="Arial" panose="020B0604020202020204" pitchFamily="34" charset="0"/>
                <a:cs typeface="Arial" panose="020B0604020202020204" pitchFamily="34" charset="0"/>
              </a:rPr>
              <a:t>What is special about the focal protein you read about? Is it found only in your cell type or is it also commonly found in all cells? And how much would you find?</a:t>
            </a:r>
            <a:endParaRPr lang="en-US" altLang="en-US" sz="2800" dirty="0">
              <a:latin typeface="Arial" panose="020B0604020202020204" pitchFamily="34" charset="0"/>
              <a:cs typeface="Arial" panose="020B0604020202020204" pitchFamily="34" charset="0"/>
            </a:endParaRPr>
          </a:p>
          <a:p>
            <a:pPr marL="0" indent="0">
              <a:spcBef>
                <a:spcPct val="0"/>
              </a:spcBef>
              <a:spcAft>
                <a:spcPts val="1200"/>
              </a:spcAft>
              <a:buNone/>
            </a:pPr>
            <a:r>
              <a:rPr lang="en-US" altLang="en-US" sz="2400" dirty="0" smtClean="0">
                <a:latin typeface="Arial" panose="020B0604020202020204" pitchFamily="34" charset="0"/>
                <a:cs typeface="Arial" panose="020B0604020202020204" pitchFamily="34" charset="0"/>
              </a:rPr>
              <a:t>Go back to your readings and decide if your gene makes a protein that (pick </a:t>
            </a:r>
            <a:r>
              <a:rPr lang="en-US" altLang="en-US" sz="2400" u="sng" dirty="0" smtClean="0">
                <a:latin typeface="Arial" panose="020B0604020202020204" pitchFamily="34" charset="0"/>
                <a:cs typeface="Arial" panose="020B0604020202020204" pitchFamily="34" charset="0"/>
              </a:rPr>
              <a:t>one</a:t>
            </a:r>
            <a:r>
              <a:rPr lang="en-US" altLang="en-US" sz="2400" dirty="0" smtClean="0">
                <a:latin typeface="Arial" panose="020B0604020202020204" pitchFamily="34" charset="0"/>
                <a:cs typeface="Arial" panose="020B0604020202020204" pitchFamily="34" charset="0"/>
              </a:rPr>
              <a:t>):</a:t>
            </a:r>
          </a:p>
          <a:p>
            <a:pPr marL="914400" lvl="1" indent="-514350">
              <a:spcBef>
                <a:spcPct val="0"/>
              </a:spcBef>
              <a:spcAft>
                <a:spcPts val="1200"/>
              </a:spcAft>
              <a:buFont typeface="+mj-lt"/>
              <a:buAutoNum type="alphaUcPeriod"/>
            </a:pPr>
            <a:r>
              <a:rPr lang="en-US" altLang="en-US" sz="2400" dirty="0" smtClean="0">
                <a:latin typeface="Arial" panose="020B0604020202020204" pitchFamily="34" charset="0"/>
                <a:cs typeface="Arial" panose="020B0604020202020204" pitchFamily="34" charset="0"/>
              </a:rPr>
              <a:t>Needs to be made in abundance and all of the time in the cell.</a:t>
            </a:r>
          </a:p>
          <a:p>
            <a:pPr marL="914400" lvl="1" indent="-514350">
              <a:spcBef>
                <a:spcPct val="0"/>
              </a:spcBef>
              <a:spcAft>
                <a:spcPts val="1200"/>
              </a:spcAft>
              <a:buFont typeface="+mj-lt"/>
              <a:buAutoNum type="alphaUcPeriod"/>
            </a:pPr>
            <a:r>
              <a:rPr lang="en-US" altLang="en-US" sz="2400" dirty="0" smtClean="0">
                <a:latin typeface="Arial" panose="020B0604020202020204" pitchFamily="34" charset="0"/>
                <a:cs typeface="Arial" panose="020B0604020202020204" pitchFamily="34" charset="0"/>
              </a:rPr>
              <a:t>Needs to be made more sparingly in the cell (lower amount) but still all of the time.</a:t>
            </a:r>
          </a:p>
          <a:p>
            <a:pPr marL="914400" lvl="1" indent="-514350">
              <a:spcBef>
                <a:spcPct val="0"/>
              </a:spcBef>
              <a:spcAft>
                <a:spcPts val="1200"/>
              </a:spcAft>
              <a:buFont typeface="+mj-lt"/>
              <a:buAutoNum type="alphaUcPeriod"/>
            </a:pPr>
            <a:r>
              <a:rPr lang="en-US" altLang="en-US" sz="2400" dirty="0" smtClean="0">
                <a:latin typeface="Arial" panose="020B0604020202020204" pitchFamily="34" charset="0"/>
                <a:cs typeface="Arial" panose="020B0604020202020204" pitchFamily="34" charset="0"/>
              </a:rPr>
              <a:t>Needs to be made in abundance, but only at specific times. (And then maybe quickly!) </a:t>
            </a:r>
          </a:p>
        </p:txBody>
      </p:sp>
      <p:pic>
        <p:nvPicPr>
          <p:cNvPr id="4" name="pasted-image.pdf"/>
          <p:cNvPicPr>
            <a:picLocks noChangeAspect="1"/>
          </p:cNvPicPr>
          <p:nvPr/>
        </p:nvPicPr>
        <p:blipFill>
          <a:blip r:embed="rId3">
            <a:extLst/>
          </a:blip>
          <a:stretch>
            <a:fillRect/>
          </a:stretch>
        </p:blipFill>
        <p:spPr>
          <a:xfrm flipH="1">
            <a:off x="144609" y="1292503"/>
            <a:ext cx="888416" cy="899954"/>
          </a:xfrm>
          <a:prstGeom prst="rect">
            <a:avLst/>
          </a:prstGeom>
          <a:ln w="12700">
            <a:miter lim="400000"/>
          </a:ln>
        </p:spPr>
      </p:pic>
    </p:spTree>
    <p:extLst>
      <p:ext uri="{BB962C8B-B14F-4D97-AF65-F5344CB8AC3E}">
        <p14:creationId xmlns:p14="http://schemas.microsoft.com/office/powerpoint/2010/main" val="1781284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17410">
                                            <p:txEl>
                                              <p:pRg st="3" end="3"/>
                                            </p:txEl>
                                          </p:spTgt>
                                        </p:tgtEl>
                                        <p:attrNameLst>
                                          <p:attrName>style.visibility</p:attrName>
                                        </p:attrNameLst>
                                      </p:cBhvr>
                                      <p:to>
                                        <p:strVal val="visible"/>
                                      </p:to>
                                    </p:set>
                                    <p:anim calcmode="lin" valueType="num">
                                      <p:cBhvr additive="base">
                                        <p:cTn id="11" dur="500" fill="hold"/>
                                        <p:tgtEl>
                                          <p:spTgt spid="17410">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4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7410">
                                            <p:txEl>
                                              <p:pRg st="4" end="4"/>
                                            </p:txEl>
                                          </p:spTgt>
                                        </p:tgtEl>
                                        <p:attrNameLst>
                                          <p:attrName>style.visibility</p:attrName>
                                        </p:attrNameLst>
                                      </p:cBhvr>
                                      <p:to>
                                        <p:strVal val="visible"/>
                                      </p:to>
                                    </p:set>
                                    <p:anim calcmode="lin" valueType="num">
                                      <p:cBhvr additive="base">
                                        <p:cTn id="17" dur="500" fill="hold"/>
                                        <p:tgtEl>
                                          <p:spTgt spid="17410">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4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7410">
                                            <p:txEl>
                                              <p:pRg st="5" end="5"/>
                                            </p:txEl>
                                          </p:spTgt>
                                        </p:tgtEl>
                                        <p:attrNameLst>
                                          <p:attrName>style.visibility</p:attrName>
                                        </p:attrNameLst>
                                      </p:cBhvr>
                                      <p:to>
                                        <p:strVal val="visible"/>
                                      </p:to>
                                    </p:set>
                                    <p:anim calcmode="lin" valueType="num">
                                      <p:cBhvr additive="base">
                                        <p:cTn id="23" dur="500" fill="hold"/>
                                        <p:tgtEl>
                                          <p:spTgt spid="17410">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74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720435" y="547598"/>
            <a:ext cx="7703127" cy="2909455"/>
          </a:xfrm>
        </p:spPr>
        <p:txBody>
          <a:bodyPr/>
          <a:lstStyle/>
          <a:p>
            <a:pPr marL="0" indent="0">
              <a:spcBef>
                <a:spcPct val="0"/>
              </a:spcBef>
              <a:spcAft>
                <a:spcPts val="1200"/>
              </a:spcAft>
              <a:buNone/>
            </a:pPr>
            <a:r>
              <a:rPr lang="en-US" altLang="en-US" sz="2800" dirty="0" smtClean="0">
                <a:latin typeface="Arial" panose="020B0604020202020204" pitchFamily="34" charset="0"/>
                <a:cs typeface="Arial" panose="020B0604020202020204" pitchFamily="34" charset="0"/>
              </a:rPr>
              <a:t>My gene probably:</a:t>
            </a:r>
          </a:p>
          <a:p>
            <a:pPr marL="914400" lvl="1" indent="-514350">
              <a:spcBef>
                <a:spcPct val="0"/>
              </a:spcBef>
              <a:spcAft>
                <a:spcPts val="1200"/>
              </a:spcAft>
              <a:buFont typeface="+mj-lt"/>
              <a:buAutoNum type="alphaUcPeriod"/>
            </a:pPr>
            <a:r>
              <a:rPr lang="en-US" altLang="en-US" sz="2400" dirty="0" smtClean="0">
                <a:latin typeface="Arial" panose="020B0604020202020204" pitchFamily="34" charset="0"/>
                <a:cs typeface="Arial" panose="020B0604020202020204" pitchFamily="34" charset="0"/>
              </a:rPr>
              <a:t>Needs to be made in abundance and all of the time.</a:t>
            </a:r>
          </a:p>
          <a:p>
            <a:pPr marL="914400" lvl="1" indent="-514350">
              <a:spcBef>
                <a:spcPct val="0"/>
              </a:spcBef>
              <a:spcAft>
                <a:spcPts val="1200"/>
              </a:spcAft>
              <a:buFont typeface="+mj-lt"/>
              <a:buAutoNum type="alphaUcPeriod"/>
            </a:pPr>
            <a:r>
              <a:rPr lang="en-US" altLang="en-US" sz="2400" dirty="0" smtClean="0">
                <a:latin typeface="Arial" panose="020B0604020202020204" pitchFamily="34" charset="0"/>
                <a:cs typeface="Arial" panose="020B0604020202020204" pitchFamily="34" charset="0"/>
              </a:rPr>
              <a:t>Needs to be made sparingly but all of the time.</a:t>
            </a:r>
          </a:p>
          <a:p>
            <a:pPr marL="914400" lvl="1" indent="-514350">
              <a:spcBef>
                <a:spcPct val="0"/>
              </a:spcBef>
              <a:spcAft>
                <a:spcPts val="1200"/>
              </a:spcAft>
              <a:buFont typeface="+mj-lt"/>
              <a:buAutoNum type="alphaUcPeriod"/>
            </a:pPr>
            <a:r>
              <a:rPr lang="en-US" altLang="en-US" sz="2400" dirty="0" smtClean="0">
                <a:latin typeface="Arial" panose="020B0604020202020204" pitchFamily="34" charset="0"/>
                <a:cs typeface="Arial" panose="020B0604020202020204" pitchFamily="34" charset="0"/>
              </a:rPr>
              <a:t>Needs to be made in abundance, but only at specific times. (And then maybe quickly!) </a:t>
            </a:r>
          </a:p>
        </p:txBody>
      </p:sp>
      <p:sp>
        <p:nvSpPr>
          <p:cNvPr id="2" name="TextBox 1"/>
          <p:cNvSpPr txBox="1"/>
          <p:nvPr/>
        </p:nvSpPr>
        <p:spPr>
          <a:xfrm>
            <a:off x="1898073" y="3678724"/>
            <a:ext cx="6525488" cy="2554545"/>
          </a:xfrm>
          <a:prstGeom prst="rect">
            <a:avLst/>
          </a:prstGeom>
          <a:noFill/>
        </p:spPr>
        <p:txBody>
          <a:bodyPr wrap="square" rtlCol="0">
            <a:spAutoFit/>
          </a:bodyPr>
          <a:lstStyle/>
          <a:p>
            <a:pPr>
              <a:spcBef>
                <a:spcPct val="0"/>
              </a:spcBef>
              <a:spcAft>
                <a:spcPts val="1200"/>
              </a:spcAft>
            </a:pPr>
            <a:r>
              <a:rPr lang="en-US" altLang="en-US" sz="2800" dirty="0">
                <a:solidFill>
                  <a:srgbClr val="376092"/>
                </a:solidFill>
                <a:latin typeface="Arial" panose="020B0604020202020204" pitchFamily="34" charset="0"/>
                <a:cs typeface="Arial" panose="020B0604020202020204" pitchFamily="34" charset="0"/>
              </a:rPr>
              <a:t>Write your protein and your answer in Doodle Box </a:t>
            </a:r>
            <a:r>
              <a:rPr lang="en-US" altLang="en-US" sz="2800" dirty="0" smtClean="0">
                <a:solidFill>
                  <a:srgbClr val="376092"/>
                </a:solidFill>
                <a:latin typeface="Arial" panose="020B0604020202020204" pitchFamily="34" charset="0"/>
                <a:cs typeface="Arial" panose="020B0604020202020204" pitchFamily="34" charset="0"/>
              </a:rPr>
              <a:t>H.</a:t>
            </a:r>
            <a:endParaRPr lang="en-US" altLang="en-US" sz="2800" dirty="0">
              <a:solidFill>
                <a:srgbClr val="376092"/>
              </a:solidFill>
              <a:latin typeface="Arial" panose="020B0604020202020204" pitchFamily="34" charset="0"/>
              <a:cs typeface="Arial" panose="020B0604020202020204" pitchFamily="34" charset="0"/>
            </a:endParaRPr>
          </a:p>
          <a:p>
            <a:pPr>
              <a:spcBef>
                <a:spcPct val="0"/>
              </a:spcBef>
              <a:spcAft>
                <a:spcPts val="1200"/>
              </a:spcAft>
            </a:pPr>
            <a:r>
              <a:rPr lang="en-US" altLang="en-US" sz="2800" dirty="0">
                <a:latin typeface="Arial" panose="020B0604020202020204" pitchFamily="34" charset="0"/>
                <a:cs typeface="Arial" panose="020B0604020202020204" pitchFamily="34" charset="0"/>
              </a:rPr>
              <a:t>Share your answer with your group. </a:t>
            </a:r>
          </a:p>
          <a:p>
            <a:pPr>
              <a:spcBef>
                <a:spcPct val="0"/>
              </a:spcBef>
              <a:spcAft>
                <a:spcPts val="1200"/>
              </a:spcAft>
            </a:pPr>
            <a:r>
              <a:rPr lang="en-US" altLang="en-US" sz="2800" dirty="0">
                <a:latin typeface="Arial" panose="020B0604020202020204" pitchFamily="34" charset="0"/>
                <a:cs typeface="Arial" panose="020B0604020202020204" pitchFamily="34" charset="0"/>
              </a:rPr>
              <a:t>Then as a group, decide on one answer you will share to the whole class</a:t>
            </a:r>
            <a:r>
              <a:rPr lang="en-US" altLang="en-US" dirty="0">
                <a:latin typeface="Arial" panose="020B0604020202020204" pitchFamily="34" charset="0"/>
                <a:cs typeface="Arial" panose="020B0604020202020204" pitchFamily="34" charset="0"/>
              </a:rPr>
              <a:t>. </a:t>
            </a:r>
          </a:p>
        </p:txBody>
      </p:sp>
      <p:pic>
        <p:nvPicPr>
          <p:cNvPr id="6" name="pasted-image.pdf"/>
          <p:cNvPicPr>
            <a:picLocks noChangeAspect="1"/>
          </p:cNvPicPr>
          <p:nvPr/>
        </p:nvPicPr>
        <p:blipFill>
          <a:blip r:embed="rId3">
            <a:extLst/>
          </a:blip>
          <a:stretch>
            <a:fillRect/>
          </a:stretch>
        </p:blipFill>
        <p:spPr>
          <a:xfrm>
            <a:off x="720435" y="3678724"/>
            <a:ext cx="794324" cy="798863"/>
          </a:xfrm>
          <a:prstGeom prst="rect">
            <a:avLst/>
          </a:prstGeom>
          <a:ln w="12700">
            <a:miter lim="400000"/>
          </a:ln>
        </p:spPr>
      </p:pic>
    </p:spTree>
    <p:extLst>
      <p:ext uri="{BB962C8B-B14F-4D97-AF65-F5344CB8AC3E}">
        <p14:creationId xmlns:p14="http://schemas.microsoft.com/office/powerpoint/2010/main" val="768745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rmAutofit fontScale="90000"/>
          </a:bodyPr>
          <a:lstStyle/>
          <a:p>
            <a:r>
              <a:rPr lang="en-US" dirty="0" smtClean="0"/>
              <a:t>LS01 </a:t>
            </a:r>
            <a:r>
              <a:rPr lang="en-US" dirty="0"/>
              <a:t>Overview Continued</a:t>
            </a:r>
          </a:p>
        </p:txBody>
      </p:sp>
      <p:sp>
        <p:nvSpPr>
          <p:cNvPr id="7" name="Text Placeholder 6">
            <a:extLst>
              <a:ext uri="{FF2B5EF4-FFF2-40B4-BE49-F238E27FC236}">
                <a16:creationId xmlns:a16="http://schemas.microsoft.com/office/drawing/2014/main" id="{FB8B7690-C7F2-4854-B546-2BB0EEDA333A}"/>
              </a:ext>
            </a:extLst>
          </p:cNvPr>
          <p:cNvSpPr>
            <a:spLocks noGrp="1"/>
          </p:cNvSpPr>
          <p:nvPr>
            <p:ph type="body" sz="quarter" idx="12"/>
          </p:nvPr>
        </p:nvSpPr>
        <p:spPr/>
        <p:txBody>
          <a:bodyPr>
            <a:normAutofit lnSpcReduction="10000"/>
          </a:bodyPr>
          <a:lstStyle/>
          <a:p>
            <a:pPr>
              <a:lnSpc>
                <a:spcPct val="110000"/>
              </a:lnSpc>
              <a:spcBef>
                <a:spcPts val="0"/>
              </a:spcBef>
              <a:spcAft>
                <a:spcPts val="600"/>
              </a:spcAft>
            </a:pPr>
            <a:r>
              <a:rPr lang="en-US" sz="1800" dirty="0" smtClean="0"/>
              <a:t>In the “standard” sequence, we </a:t>
            </a:r>
            <a:r>
              <a:rPr lang="en-US" sz="1800" dirty="0"/>
              <a:t>are coming into this unit from the molecular-level discussion of how DNA is linked to traits. </a:t>
            </a:r>
            <a:r>
              <a:rPr lang="en-US" sz="1800" dirty="0" smtClean="0"/>
              <a:t>(Perhaps something like: How </a:t>
            </a:r>
            <a:r>
              <a:rPr lang="en-US" sz="1800" dirty="0"/>
              <a:t>do FGRF1 alleles lead to people with achondroplasia and those without? How is that different from PKU heterozygotes?) Since the class </a:t>
            </a:r>
            <a:r>
              <a:rPr lang="en-US" sz="1800" dirty="0" smtClean="0"/>
              <a:t>has been building </a:t>
            </a:r>
            <a:r>
              <a:rPr lang="en-US" sz="1800" dirty="0"/>
              <a:t>ideas around inheritance and the link between DNA and </a:t>
            </a:r>
            <a:r>
              <a:rPr lang="en-US" sz="1800" dirty="0" smtClean="0"/>
              <a:t>traits, we hope that while </a:t>
            </a:r>
            <a:r>
              <a:rPr lang="en-US" sz="1800" dirty="0"/>
              <a:t>making observations and recording questions about organismal development</a:t>
            </a:r>
            <a:r>
              <a:rPr lang="en-US" sz="1800" dirty="0" smtClean="0"/>
              <a:t>, </a:t>
            </a:r>
            <a:r>
              <a:rPr lang="en-US" sz="1800" dirty="0"/>
              <a:t>some of the observations and questions tie back to the big models we’ve been exploring. </a:t>
            </a:r>
            <a:endParaRPr lang="en-US" sz="1800" dirty="0" smtClean="0"/>
          </a:p>
          <a:p>
            <a:pPr>
              <a:lnSpc>
                <a:spcPct val="110000"/>
              </a:lnSpc>
              <a:spcBef>
                <a:spcPts val="0"/>
              </a:spcBef>
              <a:spcAft>
                <a:spcPts val="600"/>
              </a:spcAft>
            </a:pPr>
            <a:r>
              <a:rPr lang="en-US" sz="1800" dirty="0" smtClean="0"/>
              <a:t>You might choose to explicitly have students refer to their Blue Loop models to see if there are any ideas they can use to explain their observations of growth and development—either as they make the observations during the labs, or as a post-lab conversation. The first slide of this learning segment is designed for this latter option.</a:t>
            </a:r>
            <a:endParaRPr lang="en-US" sz="1800" dirty="0"/>
          </a:p>
          <a:p>
            <a:pPr lvl="0" defTabSz="914400" eaLnBrk="0" fontAlgn="base" hangingPunct="0">
              <a:spcBef>
                <a:spcPct val="30000"/>
              </a:spcBef>
              <a:spcAft>
                <a:spcPct val="0"/>
              </a:spcAft>
              <a:defRPr/>
            </a:pPr>
            <a:r>
              <a:rPr lang="en-US" altLang="en-US" sz="1800" dirty="0" smtClean="0">
                <a:ea typeface="ＭＳ Ｐゴシック" charset="-128"/>
              </a:rPr>
              <a:t>In any event, you </a:t>
            </a:r>
            <a:r>
              <a:rPr lang="en-US" altLang="en-US" sz="1800" dirty="0">
                <a:ea typeface="ＭＳ Ｐゴシック" charset="-128"/>
              </a:rPr>
              <a:t>should feel free to make this transition </a:t>
            </a:r>
            <a:r>
              <a:rPr lang="en-US" altLang="en-US" sz="1800" dirty="0" smtClean="0">
                <a:ea typeface="ＭＳ Ｐゴシック" charset="-128"/>
              </a:rPr>
              <a:t>from prior models in any </a:t>
            </a:r>
            <a:r>
              <a:rPr lang="en-US" altLang="en-US" sz="1800" dirty="0">
                <a:ea typeface="ＭＳ Ｐゴシック" charset="-128"/>
              </a:rPr>
              <a:t>way you like. </a:t>
            </a:r>
            <a:r>
              <a:rPr lang="en-US" altLang="en-US" sz="1800" b="1" dirty="0">
                <a:ea typeface="ＭＳ Ｐゴシック" charset="-128"/>
              </a:rPr>
              <a:t>Be certain to attend to coherence from the student experience. </a:t>
            </a:r>
            <a:r>
              <a:rPr lang="en-US" altLang="en-US" sz="1800" dirty="0">
                <a:ea typeface="ＭＳ Ｐゴシック" charset="-128"/>
              </a:rPr>
              <a:t>What has your particular class figured out about the link between genes and traits. Now may be a good moment to leverage prior ideas and pick up questions from your classroom Parking Lot</a:t>
            </a:r>
            <a:r>
              <a:rPr lang="en-US" altLang="en-US" sz="1800" dirty="0" smtClean="0">
                <a:ea typeface="ＭＳ Ｐゴシック" charset="-128"/>
              </a:rPr>
              <a:t>!</a:t>
            </a:r>
            <a:endParaRPr lang="en-US" altLang="en-US" sz="1800" dirty="0">
              <a:ea typeface="ＭＳ Ｐゴシック" charset="-128"/>
            </a:endParaRPr>
          </a:p>
          <a:p>
            <a:pPr lvl="0" defTabSz="914400" eaLnBrk="0" fontAlgn="base" hangingPunct="0">
              <a:spcBef>
                <a:spcPct val="30000"/>
              </a:spcBef>
              <a:spcAft>
                <a:spcPct val="0"/>
              </a:spcAft>
              <a:defRPr/>
            </a:pPr>
            <a:r>
              <a:rPr lang="en-US" altLang="en-US" sz="1800" b="1" i="1" dirty="0" smtClean="0">
                <a:ea typeface="ＭＳ Ｐゴシック" charset="-128"/>
              </a:rPr>
              <a:t>Note: </a:t>
            </a:r>
            <a:r>
              <a:rPr lang="en-US" altLang="en-US" sz="1800" i="1" dirty="0" smtClean="0">
                <a:ea typeface="ＭＳ Ｐゴシック" charset="-128"/>
              </a:rPr>
              <a:t>The ensuing Teacher Slides orient you to some aspects of the phenomena used for Growth and Development. Be sure to also read the Teacher Guides provided for each lab and any accompanying </a:t>
            </a:r>
            <a:r>
              <a:rPr lang="en-US" altLang="en-US" sz="1800" i="1" u="sng" dirty="0" smtClean="0">
                <a:ea typeface="ＭＳ Ｐゴシック" charset="-128"/>
              </a:rPr>
              <a:t>instructions provided by the vendor</a:t>
            </a:r>
            <a:r>
              <a:rPr lang="en-US" altLang="en-US" sz="1800" i="1" dirty="0" smtClean="0">
                <a:ea typeface="ＭＳ Ｐゴシック" charset="-128"/>
              </a:rPr>
              <a:t> from which you purchased the organisms. We do not necessarily provide step-by-step procedural guides.</a:t>
            </a:r>
            <a:endParaRPr lang="en-US" altLang="en-US" sz="1800" i="1" dirty="0">
              <a:ea typeface="ＭＳ Ｐゴシック" charset="-128"/>
            </a:endParaRPr>
          </a:p>
        </p:txBody>
      </p:sp>
    </p:spTree>
    <p:extLst>
      <p:ext uri="{BB962C8B-B14F-4D97-AF65-F5344CB8AC3E}">
        <p14:creationId xmlns:p14="http://schemas.microsoft.com/office/powerpoint/2010/main" val="1687874175"/>
      </p:ext>
    </p:extLst>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a:xfrm>
            <a:off x="457199" y="0"/>
            <a:ext cx="8229600" cy="817418"/>
          </a:xfrm>
        </p:spPr>
        <p:txBody>
          <a:bodyPr>
            <a:normAutofit/>
          </a:bodyPr>
          <a:lstStyle/>
          <a:p>
            <a:r>
              <a:rPr lang="en-US" altLang="en-US" sz="3600" dirty="0" smtClean="0"/>
              <a:t>Focal Genes and Proteins</a:t>
            </a:r>
            <a:endParaRPr lang="en-US" altLang="en-US" sz="3600" u="sng" dirty="0"/>
          </a:p>
        </p:txBody>
      </p:sp>
      <p:sp>
        <p:nvSpPr>
          <p:cNvPr id="17410" name="Content Placeholder 2"/>
          <p:cNvSpPr>
            <a:spLocks noGrp="1"/>
          </p:cNvSpPr>
          <p:nvPr>
            <p:ph idx="1"/>
          </p:nvPr>
        </p:nvSpPr>
        <p:spPr>
          <a:xfrm>
            <a:off x="1274617" y="817418"/>
            <a:ext cx="7412182" cy="512618"/>
          </a:xfrm>
        </p:spPr>
        <p:txBody>
          <a:bodyPr/>
          <a:lstStyle/>
          <a:p>
            <a:pPr marL="0" indent="0">
              <a:spcBef>
                <a:spcPct val="0"/>
              </a:spcBef>
              <a:buNone/>
            </a:pPr>
            <a:r>
              <a:rPr lang="en-US" altLang="en-US" sz="2800" dirty="0" smtClean="0">
                <a:solidFill>
                  <a:srgbClr val="376092"/>
                </a:solidFill>
                <a:latin typeface="Arial" panose="020B0604020202020204" pitchFamily="34" charset="0"/>
                <a:cs typeface="Arial" panose="020B0604020202020204" pitchFamily="34" charset="0"/>
              </a:rPr>
              <a:t>Let’s share what we’ve learned as a class…</a:t>
            </a:r>
          </a:p>
          <a:p>
            <a:pPr marL="0" indent="0">
              <a:spcBef>
                <a:spcPct val="0"/>
              </a:spcBef>
              <a:buNone/>
            </a:pPr>
            <a:endParaRPr lang="en-US" altLang="en-US" sz="28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574627703"/>
              </p:ext>
            </p:extLst>
          </p:nvPr>
        </p:nvGraphicFramePr>
        <p:xfrm>
          <a:off x="457199" y="1590965"/>
          <a:ext cx="7999614" cy="2225040"/>
        </p:xfrm>
        <a:graphic>
          <a:graphicData uri="http://schemas.openxmlformats.org/drawingml/2006/table">
            <a:tbl>
              <a:tblPr firstRow="1" bandRow="1">
                <a:tableStyleId>{5C22544A-7EE6-4342-B048-85BDC9FD1C3A}</a:tableStyleId>
              </a:tblPr>
              <a:tblGrid>
                <a:gridCol w="997528">
                  <a:extLst>
                    <a:ext uri="{9D8B030D-6E8A-4147-A177-3AD203B41FA5}">
                      <a16:colId xmlns:a16="http://schemas.microsoft.com/office/drawing/2014/main" val="20000"/>
                    </a:ext>
                  </a:extLst>
                </a:gridCol>
                <a:gridCol w="900546">
                  <a:extLst>
                    <a:ext uri="{9D8B030D-6E8A-4147-A177-3AD203B41FA5}">
                      <a16:colId xmlns:a16="http://schemas.microsoft.com/office/drawing/2014/main" val="20001"/>
                    </a:ext>
                  </a:extLst>
                </a:gridCol>
                <a:gridCol w="2189018">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1554480">
                  <a:extLst>
                    <a:ext uri="{9D8B030D-6E8A-4147-A177-3AD203B41FA5}">
                      <a16:colId xmlns:a16="http://schemas.microsoft.com/office/drawing/2014/main" val="20004"/>
                    </a:ext>
                  </a:extLst>
                </a:gridCol>
                <a:gridCol w="803562">
                  <a:extLst>
                    <a:ext uri="{9D8B030D-6E8A-4147-A177-3AD203B41FA5}">
                      <a16:colId xmlns:a16="http://schemas.microsoft.com/office/drawing/2014/main" val="20005"/>
                    </a:ext>
                  </a:extLst>
                </a:gridCol>
              </a:tblGrid>
              <a:tr h="370840">
                <a:tc>
                  <a:txBody>
                    <a:bodyPr/>
                    <a:lstStyle/>
                    <a:p>
                      <a:r>
                        <a:rPr lang="en-US" dirty="0" smtClean="0"/>
                        <a:t>organ</a:t>
                      </a:r>
                      <a:endParaRPr lang="en-US" dirty="0"/>
                    </a:p>
                  </a:txBody>
                  <a:tcPr>
                    <a:solidFill>
                      <a:srgbClr val="376092"/>
                    </a:solidFill>
                  </a:tcPr>
                </a:tc>
                <a:tc>
                  <a:txBody>
                    <a:bodyPr/>
                    <a:lstStyle/>
                    <a:p>
                      <a:r>
                        <a:rPr lang="en-US" dirty="0" smtClean="0"/>
                        <a:t>gene</a:t>
                      </a:r>
                      <a:endParaRPr lang="en-US" dirty="0"/>
                    </a:p>
                  </a:txBody>
                  <a:tcPr>
                    <a:solidFill>
                      <a:srgbClr val="376092"/>
                    </a:solidFill>
                  </a:tcPr>
                </a:tc>
                <a:tc>
                  <a:txBody>
                    <a:bodyPr/>
                    <a:lstStyle/>
                    <a:p>
                      <a:r>
                        <a:rPr lang="en-US" dirty="0" smtClean="0"/>
                        <a:t>protein</a:t>
                      </a:r>
                      <a:endParaRPr lang="en-US" dirty="0"/>
                    </a:p>
                  </a:txBody>
                  <a:tcPr>
                    <a:solidFill>
                      <a:srgbClr val="376092"/>
                    </a:solidFill>
                  </a:tcPr>
                </a:tc>
                <a:tc>
                  <a:txBody>
                    <a:bodyPr/>
                    <a:lstStyle/>
                    <a:p>
                      <a:r>
                        <a:rPr lang="en-US" dirty="0" smtClean="0"/>
                        <a:t>when</a:t>
                      </a:r>
                      <a:r>
                        <a:rPr lang="en-US" baseline="0" dirty="0" smtClean="0"/>
                        <a:t> on?</a:t>
                      </a:r>
                    </a:p>
                  </a:txBody>
                  <a:tcPr>
                    <a:solidFill>
                      <a:srgbClr val="376092"/>
                    </a:solidFill>
                  </a:tcPr>
                </a:tc>
                <a:tc>
                  <a:txBody>
                    <a:bodyPr/>
                    <a:lstStyle/>
                    <a:p>
                      <a:r>
                        <a:rPr lang="en-US" dirty="0" smtClean="0"/>
                        <a:t>how much?</a:t>
                      </a:r>
                      <a:endParaRPr lang="en-US" dirty="0"/>
                    </a:p>
                  </a:txBody>
                  <a:tcPr>
                    <a:solidFill>
                      <a:srgbClr val="376092"/>
                    </a:solidFill>
                  </a:tcPr>
                </a:tc>
                <a:tc>
                  <a:txBody>
                    <a:bodyPr/>
                    <a:lstStyle/>
                    <a:p>
                      <a:r>
                        <a:rPr lang="en-US" dirty="0" smtClean="0"/>
                        <a:t>A/B/C</a:t>
                      </a:r>
                      <a:endParaRPr lang="en-US" dirty="0"/>
                    </a:p>
                  </a:txBody>
                  <a:tcPr>
                    <a:solidFill>
                      <a:srgbClr val="376092"/>
                    </a:solidFill>
                  </a:tcPr>
                </a:tc>
                <a:extLst>
                  <a:ext uri="{0D108BD9-81ED-4DB2-BD59-A6C34878D82A}">
                    <a16:rowId xmlns:a16="http://schemas.microsoft.com/office/drawing/2014/main" val="10000"/>
                  </a:ext>
                </a:extLst>
              </a:tr>
              <a:tr h="370840">
                <a:tc>
                  <a:txBody>
                    <a:bodyPr/>
                    <a:lstStyle/>
                    <a:p>
                      <a:r>
                        <a:rPr lang="en-US" sz="1600" dirty="0" smtClean="0"/>
                        <a:t>Eye</a:t>
                      </a:r>
                      <a:endParaRPr lang="en-US" sz="1600" dirty="0"/>
                    </a:p>
                  </a:txBody>
                  <a:tcPr/>
                </a:tc>
                <a:tc>
                  <a:txBody>
                    <a:bodyPr/>
                    <a:lstStyle/>
                    <a:p>
                      <a:r>
                        <a:rPr lang="en-US" dirty="0" smtClean="0"/>
                        <a:t>rho</a:t>
                      </a:r>
                      <a:endParaRPr lang="en-US" dirty="0"/>
                    </a:p>
                  </a:txBody>
                  <a:tcPr/>
                </a:tc>
                <a:tc>
                  <a:txBody>
                    <a:bodyPr/>
                    <a:lstStyle/>
                    <a:p>
                      <a:r>
                        <a:rPr lang="en-US" dirty="0" smtClean="0"/>
                        <a:t>rhodopsin</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r h="370840">
                <a:tc>
                  <a:txBody>
                    <a:bodyPr/>
                    <a:lstStyle/>
                    <a:p>
                      <a:r>
                        <a:rPr lang="en-US" sz="1600" dirty="0" smtClean="0"/>
                        <a:t>Stomach</a:t>
                      </a:r>
                      <a:endParaRPr lang="en-US" sz="1600" dirty="0"/>
                    </a:p>
                  </a:txBody>
                  <a:tcPr/>
                </a:tc>
                <a:tc>
                  <a:txBody>
                    <a:bodyPr/>
                    <a:lstStyle/>
                    <a:p>
                      <a:r>
                        <a:rPr lang="en-US" dirty="0" smtClean="0"/>
                        <a:t>PEP5</a:t>
                      </a:r>
                      <a:endParaRPr lang="en-US" dirty="0"/>
                    </a:p>
                  </a:txBody>
                  <a:tcPr/>
                </a:tc>
                <a:tc>
                  <a:txBody>
                    <a:bodyPr/>
                    <a:lstStyle/>
                    <a:p>
                      <a:r>
                        <a:rPr lang="en-US" dirty="0" smtClean="0"/>
                        <a:t>pepsinogen/pepsin</a:t>
                      </a:r>
                      <a:endParaRPr lang="en-US" dirty="0"/>
                    </a:p>
                  </a:txBody>
                  <a:tcPr/>
                </a:tc>
                <a:tc>
                  <a:txBody>
                    <a:bodyPr/>
                    <a:lstStyle/>
                    <a:p>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txBody>
                  <a:tcPr/>
                </a:tc>
                <a:tc>
                  <a:txBody>
                    <a:bodyPr/>
                    <a:lstStyle/>
                    <a:p>
                      <a:endParaRPr lang="en-US" dirty="0"/>
                    </a:p>
                  </a:txBody>
                  <a:tcPr/>
                </a:tc>
                <a:extLst>
                  <a:ext uri="{0D108BD9-81ED-4DB2-BD59-A6C34878D82A}">
                    <a16:rowId xmlns:a16="http://schemas.microsoft.com/office/drawing/2014/main" val="10004"/>
                  </a:ext>
                </a:extLst>
              </a:tr>
              <a:tr h="370840">
                <a:tc>
                  <a:txBody>
                    <a:bodyPr/>
                    <a:lstStyle/>
                    <a:p>
                      <a:r>
                        <a:rPr lang="en-US" sz="1600" dirty="0" smtClean="0"/>
                        <a:t>Skin</a:t>
                      </a:r>
                      <a:endParaRPr lang="en-US" sz="1600" dirty="0"/>
                    </a:p>
                  </a:txBody>
                  <a:tcPr/>
                </a:tc>
                <a:tc>
                  <a:txBody>
                    <a:bodyPr/>
                    <a:lstStyle/>
                    <a:p>
                      <a:r>
                        <a:rPr lang="en-US" dirty="0" err="1" smtClean="0"/>
                        <a:t>ker</a:t>
                      </a:r>
                      <a:endParaRPr lang="en-US" dirty="0"/>
                    </a:p>
                  </a:txBody>
                  <a:tcPr/>
                </a:tc>
                <a:tc>
                  <a:txBody>
                    <a:bodyPr/>
                    <a:lstStyle/>
                    <a:p>
                      <a:r>
                        <a:rPr lang="en-US" dirty="0" smtClean="0"/>
                        <a:t>keratin</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8"/>
                  </a:ext>
                </a:extLst>
              </a:tr>
              <a:tr h="370840">
                <a:tc>
                  <a:txBody>
                    <a:bodyPr/>
                    <a:lstStyle/>
                    <a:p>
                      <a:r>
                        <a:rPr lang="en-US" sz="1600" dirty="0" smtClean="0"/>
                        <a:t>Marrow</a:t>
                      </a:r>
                      <a:endParaRPr lang="en-US" sz="1600" dirty="0"/>
                    </a:p>
                  </a:txBody>
                  <a:tcPr/>
                </a:tc>
                <a:tc>
                  <a:txBody>
                    <a:bodyPr/>
                    <a:lstStyle/>
                    <a:p>
                      <a:r>
                        <a:rPr lang="en-US" dirty="0" smtClean="0"/>
                        <a:t>hem</a:t>
                      </a:r>
                      <a:endParaRPr lang="en-US" dirty="0"/>
                    </a:p>
                  </a:txBody>
                  <a:tcPr/>
                </a:tc>
                <a:tc>
                  <a:txBody>
                    <a:bodyPr/>
                    <a:lstStyle/>
                    <a:p>
                      <a:r>
                        <a:rPr lang="en-US" dirty="0" smtClean="0"/>
                        <a:t>hemoglobin</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10"/>
                  </a:ext>
                </a:extLst>
              </a:tr>
              <a:tr h="370840">
                <a:tc>
                  <a:txBody>
                    <a:bodyPr/>
                    <a:lstStyle/>
                    <a:p>
                      <a:r>
                        <a:rPr lang="en-US" sz="1600" dirty="0" smtClean="0"/>
                        <a:t>Pancreas</a:t>
                      </a:r>
                      <a:endParaRPr lang="en-US" sz="1600" dirty="0"/>
                    </a:p>
                  </a:txBody>
                  <a:tcPr/>
                </a:tc>
                <a:tc>
                  <a:txBody>
                    <a:bodyPr/>
                    <a:lstStyle/>
                    <a:p>
                      <a:r>
                        <a:rPr lang="en-US" dirty="0" smtClean="0"/>
                        <a:t>ins</a:t>
                      </a:r>
                      <a:endParaRPr lang="en-US" dirty="0"/>
                    </a:p>
                  </a:txBody>
                  <a:tcPr/>
                </a:tc>
                <a:tc>
                  <a:txBody>
                    <a:bodyPr/>
                    <a:lstStyle/>
                    <a:p>
                      <a:r>
                        <a:rPr lang="en-US" dirty="0" smtClean="0"/>
                        <a:t>insulin</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131625500"/>
                  </a:ext>
                </a:extLst>
              </a:tr>
            </a:tbl>
          </a:graphicData>
        </a:graphic>
      </p:graphicFrame>
      <p:pic>
        <p:nvPicPr>
          <p:cNvPr id="5" name="pasted-image.pdf"/>
          <p:cNvPicPr>
            <a:picLocks noChangeAspect="1"/>
          </p:cNvPicPr>
          <p:nvPr/>
        </p:nvPicPr>
        <p:blipFill>
          <a:blip r:embed="rId3">
            <a:extLst/>
          </a:blip>
          <a:stretch>
            <a:fillRect/>
          </a:stretch>
        </p:blipFill>
        <p:spPr>
          <a:xfrm>
            <a:off x="478968" y="646734"/>
            <a:ext cx="670957" cy="853987"/>
          </a:xfrm>
          <a:prstGeom prst="rect">
            <a:avLst/>
          </a:prstGeom>
          <a:ln w="12700">
            <a:miter lim="400000"/>
          </a:ln>
        </p:spPr>
      </p:pic>
      <p:sp>
        <p:nvSpPr>
          <p:cNvPr id="6" name="Content Placeholder 2"/>
          <p:cNvSpPr txBox="1">
            <a:spLocks/>
          </p:cNvSpPr>
          <p:nvPr/>
        </p:nvSpPr>
        <p:spPr>
          <a:xfrm>
            <a:off x="342206" y="3990907"/>
            <a:ext cx="8229599" cy="267946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ct val="0"/>
              </a:spcBef>
              <a:buFont typeface="Arial"/>
              <a:buNone/>
            </a:pPr>
            <a:r>
              <a:rPr lang="en-US" altLang="en-US" sz="2800" dirty="0" smtClean="0">
                <a:latin typeface="Arial" panose="020B0604020202020204" pitchFamily="34" charset="0"/>
                <a:cs typeface="Arial" panose="020B0604020202020204" pitchFamily="34" charset="0"/>
              </a:rPr>
              <a:t>Given the patterns we just uncovered, we have to conclude that some genes are making protein they code for some times and not making the protein at other times!</a:t>
            </a:r>
            <a:endParaRPr lang="en-US" altLang="en-US" sz="2800" dirty="0">
              <a:latin typeface="Arial" panose="020B0604020202020204" pitchFamily="34" charset="0"/>
              <a:cs typeface="Arial" panose="020B0604020202020204" pitchFamily="34" charset="0"/>
            </a:endParaRPr>
          </a:p>
          <a:p>
            <a:pPr marL="0" indent="0">
              <a:spcBef>
                <a:spcPct val="0"/>
              </a:spcBef>
              <a:buFont typeface="Arial"/>
              <a:buNone/>
            </a:pPr>
            <a:r>
              <a:rPr lang="en-US" altLang="en-US" sz="2800" dirty="0" smtClean="0">
                <a:solidFill>
                  <a:srgbClr val="376092"/>
                </a:solidFill>
                <a:latin typeface="Arial" panose="020B0604020202020204" pitchFamily="34" charset="0"/>
                <a:cs typeface="Arial" panose="020B0604020202020204" pitchFamily="34" charset="0"/>
              </a:rPr>
              <a:t>						Can we think of other examples?</a:t>
            </a:r>
          </a:p>
          <a:p>
            <a:pPr marL="0" indent="0">
              <a:spcBef>
                <a:spcPct val="0"/>
              </a:spcBef>
              <a:buFont typeface="Arial"/>
              <a:buNone/>
            </a:pPr>
            <a:endParaRPr lang="en-US" altLang="en-US" sz="2800" dirty="0" smtClean="0">
              <a:solidFill>
                <a:srgbClr val="583F34"/>
              </a:solidFill>
              <a:latin typeface="Arial" panose="020B0604020202020204" pitchFamily="34" charset="0"/>
              <a:cs typeface="Arial" panose="020B0604020202020204" pitchFamily="34" charset="0"/>
            </a:endParaRPr>
          </a:p>
          <a:p>
            <a:pPr marL="0" indent="0">
              <a:buFont typeface="Arial"/>
              <a:buNone/>
            </a:pPr>
            <a:endParaRPr lang="en-US" altLang="en-US" dirty="0">
              <a:solidFill>
                <a:srgbClr val="583F34"/>
              </a:solidFill>
            </a:endParaRPr>
          </a:p>
        </p:txBody>
      </p:sp>
      <p:pic>
        <p:nvPicPr>
          <p:cNvPr id="7" name="pasted-image.pdf"/>
          <p:cNvPicPr>
            <a:picLocks noChangeAspect="1"/>
          </p:cNvPicPr>
          <p:nvPr/>
        </p:nvPicPr>
        <p:blipFill>
          <a:blip r:embed="rId4">
            <a:extLst/>
          </a:blip>
          <a:stretch>
            <a:fillRect/>
          </a:stretch>
        </p:blipFill>
        <p:spPr>
          <a:xfrm flipH="1">
            <a:off x="2212571" y="5450052"/>
            <a:ext cx="888416" cy="899954"/>
          </a:xfrm>
          <a:prstGeom prst="rect">
            <a:avLst/>
          </a:prstGeom>
          <a:ln w="12700">
            <a:miter lim="400000"/>
          </a:ln>
        </p:spPr>
      </p:pic>
    </p:spTree>
    <p:extLst>
      <p:ext uri="{BB962C8B-B14F-4D97-AF65-F5344CB8AC3E}">
        <p14:creationId xmlns:p14="http://schemas.microsoft.com/office/powerpoint/2010/main" val="390004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Autofit/>
          </a:bodyPr>
          <a:lstStyle/>
          <a:p>
            <a:r>
              <a:rPr lang="en-US" altLang="en-US" sz="2800" dirty="0" smtClean="0">
                <a:latin typeface="+mj-lt"/>
              </a:rPr>
              <a:t>LS06: Explicitly Recognizing Gene Expression</a:t>
            </a:r>
            <a:endParaRPr lang="en-US" altLang="en-US" sz="2800" u="sng" dirty="0">
              <a:latin typeface="+mj-lt"/>
            </a:endParaRPr>
          </a:p>
        </p:txBody>
      </p:sp>
      <p:graphicFrame>
        <p:nvGraphicFramePr>
          <p:cNvPr id="2" name="Table 1"/>
          <p:cNvGraphicFramePr>
            <a:graphicFrameLocks noGrp="1"/>
          </p:cNvGraphicFramePr>
          <p:nvPr>
            <p:extLst>
              <p:ext uri="{D42A27DB-BD31-4B8C-83A1-F6EECF244321}">
                <p14:modId xmlns:p14="http://schemas.microsoft.com/office/powerpoint/2010/main" val="213157216"/>
              </p:ext>
            </p:extLst>
          </p:nvPr>
        </p:nvGraphicFramePr>
        <p:xfrm>
          <a:off x="457199" y="1590965"/>
          <a:ext cx="7999614" cy="2225040"/>
        </p:xfrm>
        <a:graphic>
          <a:graphicData uri="http://schemas.openxmlformats.org/drawingml/2006/table">
            <a:tbl>
              <a:tblPr firstRow="1" bandRow="1">
                <a:tableStyleId>{5C22544A-7EE6-4342-B048-85BDC9FD1C3A}</a:tableStyleId>
              </a:tblPr>
              <a:tblGrid>
                <a:gridCol w="997528">
                  <a:extLst>
                    <a:ext uri="{9D8B030D-6E8A-4147-A177-3AD203B41FA5}">
                      <a16:colId xmlns:a16="http://schemas.microsoft.com/office/drawing/2014/main" val="20000"/>
                    </a:ext>
                  </a:extLst>
                </a:gridCol>
                <a:gridCol w="900546">
                  <a:extLst>
                    <a:ext uri="{9D8B030D-6E8A-4147-A177-3AD203B41FA5}">
                      <a16:colId xmlns:a16="http://schemas.microsoft.com/office/drawing/2014/main" val="20001"/>
                    </a:ext>
                  </a:extLst>
                </a:gridCol>
                <a:gridCol w="2189018">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1554480">
                  <a:extLst>
                    <a:ext uri="{9D8B030D-6E8A-4147-A177-3AD203B41FA5}">
                      <a16:colId xmlns:a16="http://schemas.microsoft.com/office/drawing/2014/main" val="20004"/>
                    </a:ext>
                  </a:extLst>
                </a:gridCol>
                <a:gridCol w="803562">
                  <a:extLst>
                    <a:ext uri="{9D8B030D-6E8A-4147-A177-3AD203B41FA5}">
                      <a16:colId xmlns:a16="http://schemas.microsoft.com/office/drawing/2014/main" val="20005"/>
                    </a:ext>
                  </a:extLst>
                </a:gridCol>
              </a:tblGrid>
              <a:tr h="370840">
                <a:tc>
                  <a:txBody>
                    <a:bodyPr/>
                    <a:lstStyle/>
                    <a:p>
                      <a:r>
                        <a:rPr lang="en-US" dirty="0" smtClean="0"/>
                        <a:t>organ</a:t>
                      </a:r>
                      <a:endParaRPr lang="en-US" dirty="0"/>
                    </a:p>
                  </a:txBody>
                  <a:tcPr>
                    <a:solidFill>
                      <a:srgbClr val="376092"/>
                    </a:solidFill>
                  </a:tcPr>
                </a:tc>
                <a:tc>
                  <a:txBody>
                    <a:bodyPr/>
                    <a:lstStyle/>
                    <a:p>
                      <a:r>
                        <a:rPr lang="en-US" dirty="0" smtClean="0"/>
                        <a:t>gene</a:t>
                      </a:r>
                      <a:endParaRPr lang="en-US" dirty="0"/>
                    </a:p>
                  </a:txBody>
                  <a:tcPr>
                    <a:solidFill>
                      <a:srgbClr val="376092"/>
                    </a:solidFill>
                  </a:tcPr>
                </a:tc>
                <a:tc>
                  <a:txBody>
                    <a:bodyPr/>
                    <a:lstStyle/>
                    <a:p>
                      <a:r>
                        <a:rPr lang="en-US" dirty="0" smtClean="0"/>
                        <a:t>protein</a:t>
                      </a:r>
                      <a:endParaRPr lang="en-US" dirty="0"/>
                    </a:p>
                  </a:txBody>
                  <a:tcPr>
                    <a:solidFill>
                      <a:srgbClr val="376092"/>
                    </a:solidFill>
                  </a:tcPr>
                </a:tc>
                <a:tc>
                  <a:txBody>
                    <a:bodyPr/>
                    <a:lstStyle/>
                    <a:p>
                      <a:r>
                        <a:rPr lang="en-US" dirty="0" smtClean="0"/>
                        <a:t>when</a:t>
                      </a:r>
                      <a:r>
                        <a:rPr lang="en-US" baseline="0" dirty="0" smtClean="0"/>
                        <a:t> on?</a:t>
                      </a:r>
                    </a:p>
                  </a:txBody>
                  <a:tcPr>
                    <a:solidFill>
                      <a:srgbClr val="376092"/>
                    </a:solidFill>
                  </a:tcPr>
                </a:tc>
                <a:tc>
                  <a:txBody>
                    <a:bodyPr/>
                    <a:lstStyle/>
                    <a:p>
                      <a:r>
                        <a:rPr lang="en-US" dirty="0" smtClean="0"/>
                        <a:t>how much?</a:t>
                      </a:r>
                      <a:endParaRPr lang="en-US" dirty="0"/>
                    </a:p>
                  </a:txBody>
                  <a:tcPr>
                    <a:solidFill>
                      <a:srgbClr val="376092"/>
                    </a:solidFill>
                  </a:tcPr>
                </a:tc>
                <a:tc>
                  <a:txBody>
                    <a:bodyPr/>
                    <a:lstStyle/>
                    <a:p>
                      <a:r>
                        <a:rPr lang="en-US" dirty="0" smtClean="0"/>
                        <a:t>A/B/C</a:t>
                      </a:r>
                      <a:endParaRPr lang="en-US" dirty="0"/>
                    </a:p>
                  </a:txBody>
                  <a:tcPr>
                    <a:solidFill>
                      <a:srgbClr val="376092"/>
                    </a:solidFill>
                  </a:tcPr>
                </a:tc>
                <a:extLst>
                  <a:ext uri="{0D108BD9-81ED-4DB2-BD59-A6C34878D82A}">
                    <a16:rowId xmlns:a16="http://schemas.microsoft.com/office/drawing/2014/main" val="10000"/>
                  </a:ext>
                </a:extLst>
              </a:tr>
              <a:tr h="370840">
                <a:tc>
                  <a:txBody>
                    <a:bodyPr/>
                    <a:lstStyle/>
                    <a:p>
                      <a:r>
                        <a:rPr lang="en-US" sz="1600" dirty="0" smtClean="0"/>
                        <a:t>Eye</a:t>
                      </a:r>
                      <a:endParaRPr lang="en-US" sz="1600" dirty="0"/>
                    </a:p>
                  </a:txBody>
                  <a:tcPr/>
                </a:tc>
                <a:tc>
                  <a:txBody>
                    <a:bodyPr/>
                    <a:lstStyle/>
                    <a:p>
                      <a:r>
                        <a:rPr lang="en-US" dirty="0" smtClean="0"/>
                        <a:t>rho</a:t>
                      </a:r>
                      <a:endParaRPr lang="en-US" dirty="0"/>
                    </a:p>
                  </a:txBody>
                  <a:tcPr/>
                </a:tc>
                <a:tc>
                  <a:txBody>
                    <a:bodyPr/>
                    <a:lstStyle/>
                    <a:p>
                      <a:r>
                        <a:rPr lang="en-US" dirty="0" smtClean="0"/>
                        <a:t>rhodopsin</a:t>
                      </a:r>
                      <a:endParaRPr lang="en-US" dirty="0"/>
                    </a:p>
                  </a:txBody>
                  <a:tcPr/>
                </a:tc>
                <a:tc>
                  <a:txBody>
                    <a:bodyPr/>
                    <a:lstStyle/>
                    <a:p>
                      <a:r>
                        <a:rPr lang="en-US" dirty="0" smtClean="0"/>
                        <a:t>all</a:t>
                      </a:r>
                      <a:r>
                        <a:rPr lang="en-US" baseline="0" dirty="0" smtClean="0"/>
                        <a:t> of the time</a:t>
                      </a:r>
                      <a:endParaRPr lang="en-US" dirty="0"/>
                    </a:p>
                  </a:txBody>
                  <a:tcPr/>
                </a:tc>
                <a:tc>
                  <a:txBody>
                    <a:bodyPr/>
                    <a:lstStyle/>
                    <a:p>
                      <a:r>
                        <a:rPr lang="en-US" dirty="0" smtClean="0"/>
                        <a:t>a</a:t>
                      </a:r>
                      <a:r>
                        <a:rPr lang="en-US" baseline="0" dirty="0" smtClean="0"/>
                        <a:t> lot</a:t>
                      </a:r>
                      <a:endParaRPr lang="en-US" dirty="0"/>
                    </a:p>
                  </a:txBody>
                  <a:tcPr/>
                </a:tc>
                <a:tc>
                  <a:txBody>
                    <a:bodyPr/>
                    <a:lstStyle/>
                    <a:p>
                      <a:r>
                        <a:rPr lang="en-US" dirty="0" smtClean="0"/>
                        <a:t>A</a:t>
                      </a:r>
                      <a:endParaRPr lang="en-US" dirty="0"/>
                    </a:p>
                  </a:txBody>
                  <a:tcPr/>
                </a:tc>
                <a:extLst>
                  <a:ext uri="{0D108BD9-81ED-4DB2-BD59-A6C34878D82A}">
                    <a16:rowId xmlns:a16="http://schemas.microsoft.com/office/drawing/2014/main" val="10002"/>
                  </a:ext>
                </a:extLst>
              </a:tr>
              <a:tr h="370840">
                <a:tc>
                  <a:txBody>
                    <a:bodyPr/>
                    <a:lstStyle/>
                    <a:p>
                      <a:r>
                        <a:rPr lang="en-US" sz="1600" dirty="0" smtClean="0"/>
                        <a:t>Stomach</a:t>
                      </a:r>
                      <a:endParaRPr lang="en-US" sz="1600" dirty="0"/>
                    </a:p>
                  </a:txBody>
                  <a:tcPr/>
                </a:tc>
                <a:tc>
                  <a:txBody>
                    <a:bodyPr/>
                    <a:lstStyle/>
                    <a:p>
                      <a:r>
                        <a:rPr lang="en-US" dirty="0" smtClean="0"/>
                        <a:t>PEP5</a:t>
                      </a:r>
                      <a:endParaRPr lang="en-US" dirty="0"/>
                    </a:p>
                  </a:txBody>
                  <a:tcPr/>
                </a:tc>
                <a:tc>
                  <a:txBody>
                    <a:bodyPr/>
                    <a:lstStyle/>
                    <a:p>
                      <a:r>
                        <a:rPr lang="en-US" dirty="0" smtClean="0"/>
                        <a:t>pepsinogen/pepsin</a:t>
                      </a:r>
                      <a:endParaRPr lang="en-US" dirty="0"/>
                    </a:p>
                  </a:txBody>
                  <a:tcPr/>
                </a:tc>
                <a:tc>
                  <a:txBody>
                    <a:bodyPr/>
                    <a:lstStyle/>
                    <a:p>
                      <a:r>
                        <a:rPr lang="en-US" dirty="0" smtClean="0"/>
                        <a:t>occasionally</a:t>
                      </a:r>
                      <a:endParaRPr lang="en-US"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a:t>
                      </a:r>
                      <a:r>
                        <a:rPr lang="en-US" baseline="0" dirty="0" smtClean="0"/>
                        <a:t> lot (quickly)</a:t>
                      </a:r>
                      <a:endParaRPr lang="en-US" dirty="0" smtClean="0"/>
                    </a:p>
                  </a:txBody>
                  <a:tcPr/>
                </a:tc>
                <a:tc>
                  <a:txBody>
                    <a:bodyPr/>
                    <a:lstStyle/>
                    <a:p>
                      <a:r>
                        <a:rPr lang="en-US" dirty="0" smtClean="0"/>
                        <a:t>C</a:t>
                      </a:r>
                      <a:endParaRPr lang="en-US" dirty="0"/>
                    </a:p>
                  </a:txBody>
                  <a:tcPr/>
                </a:tc>
                <a:extLst>
                  <a:ext uri="{0D108BD9-81ED-4DB2-BD59-A6C34878D82A}">
                    <a16:rowId xmlns:a16="http://schemas.microsoft.com/office/drawing/2014/main" val="10004"/>
                  </a:ext>
                </a:extLst>
              </a:tr>
              <a:tr h="370840">
                <a:tc>
                  <a:txBody>
                    <a:bodyPr/>
                    <a:lstStyle/>
                    <a:p>
                      <a:r>
                        <a:rPr lang="en-US" sz="1600" dirty="0" smtClean="0"/>
                        <a:t>Skin</a:t>
                      </a:r>
                      <a:endParaRPr lang="en-US" sz="1600" dirty="0"/>
                    </a:p>
                  </a:txBody>
                  <a:tcPr/>
                </a:tc>
                <a:tc>
                  <a:txBody>
                    <a:bodyPr/>
                    <a:lstStyle/>
                    <a:p>
                      <a:r>
                        <a:rPr lang="en-US" dirty="0" err="1" smtClean="0"/>
                        <a:t>ker</a:t>
                      </a:r>
                      <a:endParaRPr lang="en-US" dirty="0"/>
                    </a:p>
                  </a:txBody>
                  <a:tcPr/>
                </a:tc>
                <a:tc>
                  <a:txBody>
                    <a:bodyPr/>
                    <a:lstStyle/>
                    <a:p>
                      <a:r>
                        <a:rPr lang="en-US" dirty="0" smtClean="0"/>
                        <a:t>keratin</a:t>
                      </a:r>
                      <a:endParaRPr lang="en-US" dirty="0"/>
                    </a:p>
                  </a:txBody>
                  <a:tcPr/>
                </a:tc>
                <a:tc>
                  <a:txBody>
                    <a:bodyPr/>
                    <a:lstStyle/>
                    <a:p>
                      <a:r>
                        <a:rPr lang="en-US" dirty="0" smtClean="0"/>
                        <a:t>all</a:t>
                      </a:r>
                      <a:r>
                        <a:rPr lang="en-US" baseline="0" dirty="0" smtClean="0"/>
                        <a:t> of the time</a:t>
                      </a:r>
                      <a:endParaRPr lang="en-US" dirty="0"/>
                    </a:p>
                  </a:txBody>
                  <a:tcPr/>
                </a:tc>
                <a:tc>
                  <a:txBody>
                    <a:bodyPr/>
                    <a:lstStyle/>
                    <a:p>
                      <a:r>
                        <a:rPr lang="en-US" dirty="0" smtClean="0"/>
                        <a:t>a</a:t>
                      </a:r>
                      <a:r>
                        <a:rPr lang="en-US" baseline="0" dirty="0" smtClean="0"/>
                        <a:t> lot</a:t>
                      </a:r>
                      <a:endParaRPr lang="en-US" dirty="0"/>
                    </a:p>
                  </a:txBody>
                  <a:tcPr/>
                </a:tc>
                <a:tc>
                  <a:txBody>
                    <a:bodyPr/>
                    <a:lstStyle/>
                    <a:p>
                      <a:r>
                        <a:rPr lang="en-US" dirty="0" smtClean="0"/>
                        <a:t>A</a:t>
                      </a:r>
                      <a:endParaRPr lang="en-US" dirty="0"/>
                    </a:p>
                  </a:txBody>
                  <a:tcPr/>
                </a:tc>
                <a:extLst>
                  <a:ext uri="{0D108BD9-81ED-4DB2-BD59-A6C34878D82A}">
                    <a16:rowId xmlns:a16="http://schemas.microsoft.com/office/drawing/2014/main" val="10008"/>
                  </a:ext>
                </a:extLst>
              </a:tr>
              <a:tr h="370840">
                <a:tc>
                  <a:txBody>
                    <a:bodyPr/>
                    <a:lstStyle/>
                    <a:p>
                      <a:r>
                        <a:rPr lang="en-US" sz="1600" dirty="0" smtClean="0"/>
                        <a:t>Marrow</a:t>
                      </a:r>
                      <a:endParaRPr lang="en-US" sz="1600" dirty="0"/>
                    </a:p>
                  </a:txBody>
                  <a:tcPr/>
                </a:tc>
                <a:tc>
                  <a:txBody>
                    <a:bodyPr/>
                    <a:lstStyle/>
                    <a:p>
                      <a:r>
                        <a:rPr lang="en-US" dirty="0" smtClean="0"/>
                        <a:t>hem</a:t>
                      </a:r>
                      <a:endParaRPr lang="en-US" dirty="0"/>
                    </a:p>
                  </a:txBody>
                  <a:tcPr/>
                </a:tc>
                <a:tc>
                  <a:txBody>
                    <a:bodyPr/>
                    <a:lstStyle/>
                    <a:p>
                      <a:r>
                        <a:rPr lang="en-US" dirty="0" smtClean="0"/>
                        <a:t>hemoglobin</a:t>
                      </a:r>
                      <a:endParaRPr lang="en-US" dirty="0"/>
                    </a:p>
                  </a:txBody>
                  <a:tcPr/>
                </a:tc>
                <a:tc>
                  <a:txBody>
                    <a:bodyPr/>
                    <a:lstStyle/>
                    <a:p>
                      <a:r>
                        <a:rPr lang="en-US" dirty="0" smtClean="0"/>
                        <a:t>all</a:t>
                      </a:r>
                      <a:r>
                        <a:rPr lang="en-US" baseline="0" dirty="0" smtClean="0"/>
                        <a:t> of the time</a:t>
                      </a:r>
                      <a:endParaRPr lang="en-US" dirty="0"/>
                    </a:p>
                  </a:txBody>
                  <a:tcPr/>
                </a:tc>
                <a:tc>
                  <a:txBody>
                    <a:bodyPr/>
                    <a:lstStyle/>
                    <a:p>
                      <a:r>
                        <a:rPr lang="en-US" dirty="0" smtClean="0"/>
                        <a:t>a</a:t>
                      </a:r>
                      <a:r>
                        <a:rPr lang="en-US" baseline="0" dirty="0" smtClean="0"/>
                        <a:t> lot</a:t>
                      </a:r>
                      <a:endParaRPr lang="en-US" dirty="0"/>
                    </a:p>
                  </a:txBody>
                  <a:tcPr/>
                </a:tc>
                <a:tc>
                  <a:txBody>
                    <a:bodyPr/>
                    <a:lstStyle/>
                    <a:p>
                      <a:r>
                        <a:rPr lang="en-US" dirty="0" smtClean="0"/>
                        <a:t>A</a:t>
                      </a:r>
                      <a:endParaRPr lang="en-US" dirty="0"/>
                    </a:p>
                  </a:txBody>
                  <a:tcPr/>
                </a:tc>
                <a:extLst>
                  <a:ext uri="{0D108BD9-81ED-4DB2-BD59-A6C34878D82A}">
                    <a16:rowId xmlns:a16="http://schemas.microsoft.com/office/drawing/2014/main" val="10010"/>
                  </a:ext>
                </a:extLst>
              </a:tr>
              <a:tr h="370840">
                <a:tc>
                  <a:txBody>
                    <a:bodyPr/>
                    <a:lstStyle/>
                    <a:p>
                      <a:r>
                        <a:rPr lang="en-US" sz="1600" dirty="0" smtClean="0"/>
                        <a:t>Pancreas</a:t>
                      </a:r>
                      <a:endParaRPr lang="en-US" sz="1600" dirty="0"/>
                    </a:p>
                  </a:txBody>
                  <a:tcPr/>
                </a:tc>
                <a:tc>
                  <a:txBody>
                    <a:bodyPr/>
                    <a:lstStyle/>
                    <a:p>
                      <a:r>
                        <a:rPr lang="en-US" dirty="0" smtClean="0"/>
                        <a:t>ins</a:t>
                      </a:r>
                      <a:endParaRPr lang="en-US" dirty="0"/>
                    </a:p>
                  </a:txBody>
                  <a:tcPr/>
                </a:tc>
                <a:tc>
                  <a:txBody>
                    <a:bodyPr/>
                    <a:lstStyle/>
                    <a:p>
                      <a:r>
                        <a:rPr lang="en-US" dirty="0" smtClean="0"/>
                        <a:t>insulin</a:t>
                      </a:r>
                      <a:endParaRPr lang="en-US" dirty="0"/>
                    </a:p>
                  </a:txBody>
                  <a:tcPr/>
                </a:tc>
                <a:tc>
                  <a:txBody>
                    <a:bodyPr/>
                    <a:lstStyle/>
                    <a:p>
                      <a:r>
                        <a:rPr lang="en-US" dirty="0" smtClean="0"/>
                        <a:t>occasionally</a:t>
                      </a:r>
                      <a:endParaRPr lang="en-US" dirty="0"/>
                    </a:p>
                  </a:txBody>
                  <a:tcPr/>
                </a:tc>
                <a:tc>
                  <a:txBody>
                    <a:bodyPr/>
                    <a:lstStyle/>
                    <a:p>
                      <a:r>
                        <a:rPr lang="en-US" dirty="0" smtClean="0"/>
                        <a:t>a</a:t>
                      </a:r>
                      <a:r>
                        <a:rPr lang="en-US" baseline="0" dirty="0" smtClean="0"/>
                        <a:t> lot (quickly)</a:t>
                      </a:r>
                      <a:endParaRPr lang="en-US" dirty="0"/>
                    </a:p>
                  </a:txBody>
                  <a:tcPr/>
                </a:tc>
                <a:tc>
                  <a:txBody>
                    <a:bodyPr/>
                    <a:lstStyle/>
                    <a:p>
                      <a:r>
                        <a:rPr lang="en-US" dirty="0" smtClean="0"/>
                        <a:t>C</a:t>
                      </a:r>
                      <a:endParaRPr lang="en-US" dirty="0"/>
                    </a:p>
                  </a:txBody>
                  <a:tcPr/>
                </a:tc>
                <a:extLst>
                  <a:ext uri="{0D108BD9-81ED-4DB2-BD59-A6C34878D82A}">
                    <a16:rowId xmlns:a16="http://schemas.microsoft.com/office/drawing/2014/main" val="782775164"/>
                  </a:ext>
                </a:extLst>
              </a:tr>
            </a:tbl>
          </a:graphicData>
        </a:graphic>
      </p:graphicFrame>
      <p:sp>
        <p:nvSpPr>
          <p:cNvPr id="4" name="TextBox 3"/>
          <p:cNvSpPr txBox="1"/>
          <p:nvPr/>
        </p:nvSpPr>
        <p:spPr>
          <a:xfrm>
            <a:off x="457199" y="872836"/>
            <a:ext cx="7999614" cy="646331"/>
          </a:xfrm>
          <a:prstGeom prst="rect">
            <a:avLst/>
          </a:prstGeom>
          <a:noFill/>
        </p:spPr>
        <p:txBody>
          <a:bodyPr wrap="square" rtlCol="0">
            <a:spAutoFit/>
          </a:bodyPr>
          <a:lstStyle/>
          <a:p>
            <a:r>
              <a:rPr lang="en-US" dirty="0" smtClean="0"/>
              <a:t>Sample table for the discussion about timing of gene expression. The patterns here will be used to infer that genes must be able to be turned on and turned off.</a:t>
            </a:r>
            <a:endParaRPr lang="en-US" dirty="0"/>
          </a:p>
        </p:txBody>
      </p:sp>
      <p:sp>
        <p:nvSpPr>
          <p:cNvPr id="5" name="TextBox 4"/>
          <p:cNvSpPr txBox="1"/>
          <p:nvPr/>
        </p:nvSpPr>
        <p:spPr>
          <a:xfrm>
            <a:off x="457199" y="4150686"/>
            <a:ext cx="7999614" cy="1200329"/>
          </a:xfrm>
          <a:prstGeom prst="rect">
            <a:avLst/>
          </a:prstGeom>
          <a:noFill/>
        </p:spPr>
        <p:txBody>
          <a:bodyPr wrap="square" rtlCol="0">
            <a:spAutoFit/>
          </a:bodyPr>
          <a:lstStyle/>
          <a:p>
            <a:r>
              <a:rPr lang="en-US" dirty="0" smtClean="0"/>
              <a:t>So, the question becomes, what’s up with pepsin and insulin? Not only are they unique to their respective tissues, they are not present all of the time… at least not in large amounts. This leads students to the idea of gene regulation—the on/off switch—if they haven’t already considered the possibility.</a:t>
            </a:r>
            <a:endParaRPr lang="en-US" dirty="0"/>
          </a:p>
        </p:txBody>
      </p:sp>
    </p:spTree>
    <p:extLst>
      <p:ext uri="{BB962C8B-B14F-4D97-AF65-F5344CB8AC3E}">
        <p14:creationId xmlns:p14="http://schemas.microsoft.com/office/powerpoint/2010/main" val="2584144222"/>
      </p:ext>
    </p:extLst>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On… Off… super on?</a:t>
            </a:r>
            <a:endParaRPr lang="en-US" altLang="en-US" u="sng" dirty="0"/>
          </a:p>
        </p:txBody>
      </p:sp>
      <p:sp>
        <p:nvSpPr>
          <p:cNvPr id="17410" name="Content Placeholder 2"/>
          <p:cNvSpPr>
            <a:spLocks noGrp="1"/>
          </p:cNvSpPr>
          <p:nvPr>
            <p:ph idx="1"/>
          </p:nvPr>
        </p:nvSpPr>
        <p:spPr>
          <a:xfrm>
            <a:off x="457200" y="1417639"/>
            <a:ext cx="8229599" cy="4670576"/>
          </a:xfrm>
        </p:spPr>
        <p:txBody>
          <a:bodyPr/>
          <a:lstStyle/>
          <a:p>
            <a:pPr marL="914400" indent="-914400">
              <a:spcBef>
                <a:spcPct val="0"/>
              </a:spcBef>
              <a:buNone/>
            </a:pPr>
            <a:r>
              <a:rPr lang="en-US" altLang="en-US" sz="2800" dirty="0" smtClean="0">
                <a:solidFill>
                  <a:srgbClr val="376092"/>
                </a:solidFill>
                <a:latin typeface="Arial" panose="020B0604020202020204" pitchFamily="34" charset="0"/>
                <a:cs typeface="Arial" panose="020B0604020202020204" pitchFamily="34" charset="0"/>
              </a:rPr>
              <a:t>	So, how can genes sometimes make proteins and sometimes not make proteins?</a:t>
            </a:r>
          </a:p>
          <a:p>
            <a:pPr marL="0" indent="0">
              <a:spcBef>
                <a:spcPct val="0"/>
              </a:spcBef>
              <a:buNone/>
            </a:pPr>
            <a:endParaRPr lang="en-US" altLang="en-US" sz="2800" dirty="0" smtClean="0">
              <a:solidFill>
                <a:srgbClr val="376092"/>
              </a:solidFill>
              <a:latin typeface="Arial" panose="020B0604020202020204" pitchFamily="34" charset="0"/>
              <a:cs typeface="Arial" panose="020B0604020202020204" pitchFamily="34" charset="0"/>
            </a:endParaRPr>
          </a:p>
          <a:p>
            <a:pPr marL="0" indent="0">
              <a:spcBef>
                <a:spcPct val="0"/>
              </a:spcBef>
              <a:buNone/>
            </a:pPr>
            <a:endParaRPr lang="en-US" altLang="en-US" sz="2800" dirty="0">
              <a:solidFill>
                <a:srgbClr val="376092"/>
              </a:solidFill>
              <a:latin typeface="Arial" panose="020B0604020202020204" pitchFamily="34" charset="0"/>
              <a:cs typeface="Arial" panose="020B0604020202020204" pitchFamily="34" charset="0"/>
            </a:endParaRPr>
          </a:p>
          <a:p>
            <a:pPr marL="0" indent="0">
              <a:spcBef>
                <a:spcPct val="0"/>
              </a:spcBef>
              <a:buNone/>
            </a:pPr>
            <a:r>
              <a:rPr lang="en-US" altLang="en-US" sz="2800" dirty="0" smtClean="0">
                <a:latin typeface="Arial" panose="020B0604020202020204" pitchFamily="34" charset="0"/>
                <a:cs typeface="Arial" panose="020B0604020202020204" pitchFamily="34" charset="0"/>
                <a:sym typeface="Wingdings" panose="05000000000000000000" pitchFamily="2" charset="2"/>
              </a:rPr>
              <a:t>		 </a:t>
            </a:r>
            <a:r>
              <a:rPr lang="en-US" altLang="en-US" sz="2800" dirty="0" smtClean="0">
                <a:latin typeface="Arial" panose="020B0604020202020204" pitchFamily="34" charset="0"/>
                <a:cs typeface="Arial" panose="020B0604020202020204" pitchFamily="34" charset="0"/>
              </a:rPr>
              <a:t>Genes seem to work like a switch.</a:t>
            </a:r>
          </a:p>
          <a:p>
            <a:pPr marL="0" indent="0">
              <a:spcBef>
                <a:spcPct val="0"/>
              </a:spcBef>
              <a:buNone/>
            </a:pPr>
            <a:endParaRPr lang="en-US" altLang="en-US" sz="2800" dirty="0">
              <a:solidFill>
                <a:srgbClr val="583F34"/>
              </a:solidFill>
              <a:latin typeface="Arial" panose="020B0604020202020204" pitchFamily="34" charset="0"/>
              <a:cs typeface="Arial" panose="020B0604020202020204" pitchFamily="34" charset="0"/>
            </a:endParaRPr>
          </a:p>
          <a:p>
            <a:pPr marL="0" indent="0">
              <a:buNone/>
            </a:pPr>
            <a:endParaRPr lang="en-US" altLang="en-US" dirty="0">
              <a:solidFill>
                <a:srgbClr val="583F34"/>
              </a:solidFill>
            </a:endParaRPr>
          </a:p>
        </p:txBody>
      </p:sp>
      <p:pic>
        <p:nvPicPr>
          <p:cNvPr id="4" name="pasted-image.pdf"/>
          <p:cNvPicPr>
            <a:picLocks noChangeAspect="1"/>
          </p:cNvPicPr>
          <p:nvPr/>
        </p:nvPicPr>
        <p:blipFill>
          <a:blip r:embed="rId3">
            <a:extLst/>
          </a:blip>
          <a:stretch>
            <a:fillRect/>
          </a:stretch>
        </p:blipFill>
        <p:spPr>
          <a:xfrm flipH="1">
            <a:off x="216131" y="1417638"/>
            <a:ext cx="888416" cy="899954"/>
          </a:xfrm>
          <a:prstGeom prst="rect">
            <a:avLst/>
          </a:prstGeom>
          <a:ln w="12700">
            <a:miter lim="400000"/>
          </a:ln>
        </p:spPr>
      </p:pic>
    </p:spTree>
    <p:extLst>
      <p:ext uri="{BB962C8B-B14F-4D97-AF65-F5344CB8AC3E}">
        <p14:creationId xmlns:p14="http://schemas.microsoft.com/office/powerpoint/2010/main" val="2160835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410">
                                            <p:txEl>
                                              <p:pRg st="3" end="3"/>
                                            </p:txEl>
                                          </p:spTgt>
                                        </p:tgtEl>
                                        <p:attrNameLst>
                                          <p:attrName>style.visibility</p:attrName>
                                        </p:attrNameLst>
                                      </p:cBhvr>
                                      <p:to>
                                        <p:strVal val="visible"/>
                                      </p:to>
                                    </p:set>
                                    <p:anim calcmode="lin" valueType="num">
                                      <p:cBhvr additive="base">
                                        <p:cTn id="7" dur="500" fill="hold"/>
                                        <p:tgtEl>
                                          <p:spTgt spid="17410">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7410">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noAutofit/>
          </a:bodyPr>
          <a:lstStyle/>
          <a:p>
            <a:r>
              <a:rPr lang="en-US" dirty="0" smtClean="0">
                <a:solidFill>
                  <a:schemeClr val="bg1"/>
                </a:solidFill>
                <a:latin typeface="+mn-lt"/>
                <a:cs typeface="Arial" panose="020B0604020202020204" pitchFamily="34" charset="0"/>
              </a:rPr>
              <a:t>LS06 </a:t>
            </a:r>
            <a:r>
              <a:rPr lang="en-US" dirty="0">
                <a:solidFill>
                  <a:schemeClr val="bg1"/>
                </a:solidFill>
                <a:latin typeface="+mn-lt"/>
                <a:cs typeface="Arial" panose="020B0604020202020204" pitchFamily="34" charset="0"/>
              </a:rPr>
              <a:t>Teacher Resource: What did we figure out?</a:t>
            </a:r>
            <a:endParaRPr lang="en-US" dirty="0">
              <a:latin typeface="+mn-lt"/>
            </a:endParaRPr>
          </a:p>
        </p:txBody>
      </p:sp>
      <p:sp>
        <p:nvSpPr>
          <p:cNvPr id="13" name="Text Placeholder 12"/>
          <p:cNvSpPr>
            <a:spLocks noGrp="1"/>
          </p:cNvSpPr>
          <p:nvPr>
            <p:ph type="body" sz="quarter" idx="11"/>
          </p:nvPr>
        </p:nvSpPr>
        <p:spPr/>
        <p:txBody>
          <a:bodyPr/>
          <a:lstStyle/>
          <a:p>
            <a:r>
              <a:rPr lang="en-US" sz="2000" b="1" dirty="0">
                <a:cs typeface="Arial" panose="020B0604020202020204" pitchFamily="34" charset="0"/>
              </a:rPr>
              <a:t>GD </a:t>
            </a:r>
            <a:r>
              <a:rPr lang="en-US" sz="2000" b="1" dirty="0" smtClean="0">
                <a:cs typeface="Arial" panose="020B0604020202020204" pitchFamily="34" charset="0"/>
              </a:rPr>
              <a:t>LS06 </a:t>
            </a:r>
            <a:r>
              <a:rPr lang="en-US" sz="2000" b="1" dirty="0">
                <a:cs typeface="Arial" panose="020B0604020202020204" pitchFamily="34" charset="0"/>
              </a:rPr>
              <a:t>Teacher Reflection Notes:</a:t>
            </a:r>
          </a:p>
          <a:p>
            <a:endParaRPr lang="en-US" sz="2000" dirty="0">
              <a:cs typeface="Arial" panose="020B0604020202020204" pitchFamily="34" charset="0"/>
            </a:endParaRPr>
          </a:p>
          <a:p>
            <a:r>
              <a:rPr lang="en-US" sz="2000" i="1" dirty="0">
                <a:cs typeface="Arial" panose="020B0604020202020204" pitchFamily="34" charset="0"/>
              </a:rPr>
              <a:t>Things that went well…</a:t>
            </a:r>
          </a:p>
          <a:p>
            <a:endParaRPr lang="en-US" sz="2000" i="1" dirty="0">
              <a:cs typeface="Arial" panose="020B0604020202020204" pitchFamily="34" charset="0"/>
            </a:endParaRPr>
          </a:p>
          <a:p>
            <a:r>
              <a:rPr lang="en-US" sz="2000" i="1" dirty="0">
                <a:cs typeface="Arial" panose="020B0604020202020204" pitchFamily="34" charset="0"/>
              </a:rPr>
              <a:t>Things I would change…</a:t>
            </a:r>
          </a:p>
          <a:p>
            <a:endParaRPr lang="en-US" dirty="0"/>
          </a:p>
        </p:txBody>
      </p:sp>
      <p:sp>
        <p:nvSpPr>
          <p:cNvPr id="2" name="Text Placeholder 1"/>
          <p:cNvSpPr>
            <a:spLocks noGrp="1"/>
          </p:cNvSpPr>
          <p:nvPr>
            <p:ph type="body" sz="quarter" idx="10"/>
          </p:nvPr>
        </p:nvSpPr>
        <p:spPr/>
        <p:txBody>
          <a:bodyPr/>
          <a:lstStyle/>
          <a:p>
            <a:r>
              <a:rPr lang="en-US" b="1" dirty="0">
                <a:cs typeface="Arial" panose="020B0604020202020204" pitchFamily="34" charset="0"/>
              </a:rPr>
              <a:t>What did we figure out?</a:t>
            </a:r>
          </a:p>
          <a:p>
            <a:r>
              <a:rPr lang="en-US" dirty="0"/>
              <a:t>We’ve </a:t>
            </a:r>
            <a:r>
              <a:rPr lang="en-US" dirty="0" smtClean="0"/>
              <a:t>recognized </a:t>
            </a:r>
            <a:r>
              <a:rPr lang="en-US" dirty="0"/>
              <a:t>that genes act like a switch and are now ready to consider what might turn them on or off.</a:t>
            </a:r>
          </a:p>
        </p:txBody>
      </p:sp>
    </p:spTree>
    <p:extLst>
      <p:ext uri="{BB962C8B-B14F-4D97-AF65-F5344CB8AC3E}">
        <p14:creationId xmlns:p14="http://schemas.microsoft.com/office/powerpoint/2010/main" val="2866754490"/>
      </p:ext>
    </p:extLst>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bg1"/>
                </a:solidFill>
                <a:cs typeface="Arial" panose="020B0604020202020204" pitchFamily="34" charset="0"/>
              </a:rPr>
              <a:t>LS07 </a:t>
            </a:r>
            <a:r>
              <a:rPr lang="en-US" dirty="0">
                <a:solidFill>
                  <a:schemeClr val="bg1"/>
                </a:solidFill>
                <a:cs typeface="Arial" panose="020B0604020202020204" pitchFamily="34" charset="0"/>
              </a:rPr>
              <a:t>Teacher Resource: Learning Segment Overview</a:t>
            </a:r>
            <a:endParaRPr lang="en-US" dirty="0"/>
          </a:p>
        </p:txBody>
      </p:sp>
      <p:sp>
        <p:nvSpPr>
          <p:cNvPr id="4" name="Text Placeholder 3"/>
          <p:cNvSpPr>
            <a:spLocks noGrp="1"/>
          </p:cNvSpPr>
          <p:nvPr>
            <p:ph type="body" sz="quarter" idx="10"/>
          </p:nvPr>
        </p:nvSpPr>
        <p:spPr/>
        <p:txBody>
          <a:bodyPr/>
          <a:lstStyle/>
          <a:p>
            <a:r>
              <a:rPr lang="en-US" b="1" dirty="0" smtClean="0">
                <a:sym typeface="Wingdings" panose="05000000000000000000" pitchFamily="2" charset="2"/>
              </a:rPr>
              <a:t>M</a:t>
            </a:r>
            <a:r>
              <a:rPr lang="en-US" b="1" dirty="0">
                <a:sym typeface="Wingdings" panose="05000000000000000000" pitchFamily="2" charset="2"/>
              </a:rPr>
              <a:t>: </a:t>
            </a:r>
            <a:r>
              <a:rPr lang="en-US" dirty="0" smtClean="0"/>
              <a:t>We explore some of the details of how the “on/off switch” for a gene works, including recognizing the role that signals from both the external and internal environment play in gene regulation.</a:t>
            </a:r>
            <a:endParaRPr lang="en-US" dirty="0"/>
          </a:p>
          <a:p>
            <a:endParaRPr lang="en-US" dirty="0"/>
          </a:p>
        </p:txBody>
      </p:sp>
      <p:sp>
        <p:nvSpPr>
          <p:cNvPr id="5" name="Text Placeholder 4"/>
          <p:cNvSpPr>
            <a:spLocks noGrp="1"/>
          </p:cNvSpPr>
          <p:nvPr>
            <p:ph type="body" sz="quarter" idx="11"/>
          </p:nvPr>
        </p:nvSpPr>
        <p:spPr/>
        <p:txBody>
          <a:bodyPr/>
          <a:lstStyle/>
          <a:p>
            <a:r>
              <a:rPr lang="en-US"/>
              <a:t>Time: </a:t>
            </a:r>
            <a:r>
              <a:rPr lang="en-US" smtClean="0"/>
              <a:t>55 </a:t>
            </a:r>
            <a:r>
              <a:rPr lang="en-US"/>
              <a:t>minutes</a:t>
            </a:r>
          </a:p>
          <a:p>
            <a:endParaRPr lang="en-US"/>
          </a:p>
        </p:txBody>
      </p:sp>
      <p:sp>
        <p:nvSpPr>
          <p:cNvPr id="6" name="Text Placeholder 5"/>
          <p:cNvSpPr>
            <a:spLocks noGrp="1"/>
          </p:cNvSpPr>
          <p:nvPr>
            <p:ph type="body" sz="quarter" idx="12"/>
          </p:nvPr>
        </p:nvSpPr>
        <p:spPr/>
        <p:txBody>
          <a:bodyPr/>
          <a:lstStyle/>
          <a:p>
            <a:pPr marL="0" indent="0">
              <a:buNone/>
            </a:pPr>
            <a:r>
              <a:rPr lang="en-US" i="1" u="sng" dirty="0"/>
              <a:t>Resources you will need:</a:t>
            </a:r>
          </a:p>
          <a:p>
            <a:pPr marL="0" indent="0">
              <a:buNone/>
            </a:pPr>
            <a:r>
              <a:rPr lang="en-US" dirty="0"/>
              <a:t>GD Doodle </a:t>
            </a:r>
            <a:r>
              <a:rPr lang="en-US" dirty="0" smtClean="0"/>
              <a:t>Sheet</a:t>
            </a:r>
          </a:p>
          <a:p>
            <a:pPr marL="0" indent="0">
              <a:buNone/>
            </a:pPr>
            <a:endParaRPr lang="en-US" dirty="0"/>
          </a:p>
          <a:p>
            <a:pPr marL="0" indent="0">
              <a:buNone/>
            </a:pPr>
            <a:r>
              <a:rPr lang="en-US" i="1" u="sng" dirty="0"/>
              <a:t>Websites of interest:</a:t>
            </a:r>
          </a:p>
          <a:p>
            <a:pPr marL="0" indent="0">
              <a:buNone/>
            </a:pPr>
            <a:r>
              <a:rPr lang="en-US" dirty="0"/>
              <a:t>Check individual slides for resources. </a:t>
            </a:r>
          </a:p>
          <a:p>
            <a:pPr marL="0" indent="0">
              <a:buNone/>
            </a:pPr>
            <a:endParaRPr lang="en-US" dirty="0"/>
          </a:p>
          <a:p>
            <a:pPr marL="0" indent="0">
              <a:buNone/>
            </a:pPr>
            <a:r>
              <a:rPr lang="en-US" i="1" u="sng" dirty="0"/>
              <a:t>MBER Essentials:</a:t>
            </a:r>
          </a:p>
          <a:p>
            <a:pPr marL="0" indent="0">
              <a:buNone/>
            </a:pPr>
            <a:r>
              <a:rPr lang="en-US" dirty="0" smtClean="0"/>
              <a:t>Whiteboards, Norms </a:t>
            </a:r>
            <a:r>
              <a:rPr lang="en-US" dirty="0"/>
              <a:t>of Conversation</a:t>
            </a:r>
          </a:p>
          <a:p>
            <a:endParaRPr lang="en-US" dirty="0"/>
          </a:p>
        </p:txBody>
      </p:sp>
    </p:spTree>
    <p:extLst>
      <p:ext uri="{BB962C8B-B14F-4D97-AF65-F5344CB8AC3E}">
        <p14:creationId xmlns:p14="http://schemas.microsoft.com/office/powerpoint/2010/main" val="1045385600"/>
      </p:ext>
    </p:extLst>
  </p:cSld>
  <p:clrMapOvr>
    <a:masterClrMapping/>
  </p:clrMapOvr>
  <p:transition spd="med"/>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LS07 </a:t>
            </a:r>
            <a:r>
              <a:rPr lang="en-US" sz="2800" dirty="0">
                <a:solidFill>
                  <a:schemeClr val="bg1"/>
                </a:solidFill>
              </a:rPr>
              <a:t>Teacher Resource: </a:t>
            </a:r>
            <a:r>
              <a:rPr lang="en-US" sz="2800" dirty="0" smtClean="0">
                <a:solidFill>
                  <a:schemeClr val="bg1"/>
                </a:solidFill>
              </a:rPr>
              <a:t>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95</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smtClean="0"/>
              <a:t>In </a:t>
            </a:r>
            <a:r>
              <a:rPr lang="en-US" sz="1600" dirty="0"/>
              <a:t>this learning segment, we get into some of the details of </a:t>
            </a:r>
            <a:r>
              <a:rPr lang="en-US" sz="1600" dirty="0" smtClean="0"/>
              <a:t>“the switch” and </a:t>
            </a:r>
            <a:r>
              <a:rPr lang="en-US" sz="1600" dirty="0"/>
              <a:t>explore the role of environmental induction of gene expression. Our entry point is to recall a phenomenon we left unresolved in the DNA unit: we </a:t>
            </a:r>
            <a:r>
              <a:rPr lang="en-US" sz="1600" dirty="0" smtClean="0"/>
              <a:t>were surprised to learn then </a:t>
            </a:r>
            <a:r>
              <a:rPr lang="en-US" sz="1600" dirty="0"/>
              <a:t>that only about 1.5% of </a:t>
            </a:r>
            <a:r>
              <a:rPr lang="en-US" sz="1600" dirty="0" smtClean="0"/>
              <a:t>our DNA is made up of genes—that </a:t>
            </a:r>
            <a:r>
              <a:rPr lang="en-US" sz="1600" dirty="0"/>
              <a:t>is, sequence that codes for proteins. </a:t>
            </a:r>
            <a:r>
              <a:rPr lang="en-US" sz="1600" dirty="0" smtClean="0"/>
              <a:t>Here we reveal that at </a:t>
            </a:r>
            <a:r>
              <a:rPr lang="en-US" sz="1600" dirty="0"/>
              <a:t>least some of the remaining 98.5% contains binding sites for the myriad of proteins involved in gene regulation. </a:t>
            </a:r>
            <a:r>
              <a:rPr lang="en-US" sz="1600" dirty="0" smtClean="0"/>
              <a:t>We help students make a very basic connection between proteins binding upstream of the gene and the subsequent transcription and translation that results in the creation of the gene product (the protein). The remaining slides have been designed to present students with a conceptual understanding of the role of environmental signals in gene regulation. Both the NRC Framework (the precursor to the reworking of the standards) and the NGSS highlight this interaction between our genes and the environment in their language. When the Human Genome Project produced the first complete, assembled human genome at the turn of the century, the paradigm that genes alone produce traits was finally put to rest. We had an entire sequence but less than adequate understanding of how the mere 15,000-20,000 genes might create a complex human being. Part of 21</a:t>
            </a:r>
            <a:r>
              <a:rPr lang="en-US" sz="1600" baseline="30000" dirty="0" smtClean="0"/>
              <a:t>st</a:t>
            </a:r>
            <a:r>
              <a:rPr lang="en-US" sz="1600" dirty="0" smtClean="0"/>
              <a:t> century genetic literacy then is to understand that much of organismal complexity grows out of the very complicated interactions between our genes and both our internal and external environment as mediated through the interactions of countless proteins and signal cascades.</a:t>
            </a:r>
          </a:p>
          <a:p>
            <a:pPr marL="0" indent="0">
              <a:buNone/>
            </a:pPr>
            <a:r>
              <a:rPr lang="en-US" sz="1600" dirty="0" smtClean="0"/>
              <a:t>Keep in mind, however, we are trying to get students to a big, conceptual understanding.</a:t>
            </a:r>
          </a:p>
          <a:p>
            <a:pPr marL="0" indent="0">
              <a:buNone/>
            </a:pPr>
            <a:r>
              <a:rPr lang="en-US" sz="1600" b="1" i="1" dirty="0"/>
              <a:t>Genes can be switched on and off </a:t>
            </a:r>
            <a:r>
              <a:rPr lang="en-US" sz="1600" b="1" i="1" u="sng" dirty="0"/>
              <a:t>by the environment</a:t>
            </a:r>
            <a:r>
              <a:rPr lang="en-US" sz="1600" b="1" i="1" dirty="0"/>
              <a:t>. (The environmental cue might start as an external cue but all cues eventually lead to some kind of biochemical cue inside the cell that turns the gene on or off</a:t>
            </a:r>
            <a:r>
              <a:rPr lang="en-US" sz="1600" b="1" i="1" dirty="0" smtClean="0"/>
              <a:t>.)</a:t>
            </a:r>
            <a:endParaRPr lang="en-US" sz="1600" b="1" dirty="0"/>
          </a:p>
        </p:txBody>
      </p:sp>
    </p:spTree>
    <p:extLst>
      <p:ext uri="{BB962C8B-B14F-4D97-AF65-F5344CB8AC3E}">
        <p14:creationId xmlns:p14="http://schemas.microsoft.com/office/powerpoint/2010/main" val="4080488335"/>
      </p:ext>
    </p:extLst>
  </p:cSld>
  <p:clrMapOvr>
    <a:masterClrMapping/>
  </p:clrMapOvr>
  <p:transition spd="slow"/>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xfrm>
            <a:off x="87703" y="70484"/>
            <a:ext cx="8932875" cy="469628"/>
          </a:xfrm>
          <a:prstGeom prst="rect">
            <a:avLst/>
          </a:prstGeom>
        </p:spPr>
        <p:txBody>
          <a:bodyPr>
            <a:noAutofit/>
          </a:bodyPr>
          <a:lstStyle>
            <a:lvl1pPr>
              <a:defRPr sz="3400"/>
            </a:lvl1pPr>
          </a:lstStyle>
          <a:p>
            <a:r>
              <a:rPr lang="en-US" sz="2800" dirty="0" smtClean="0">
                <a:solidFill>
                  <a:schemeClr val="bg1"/>
                </a:solidFill>
              </a:rPr>
              <a:t>LS07 </a:t>
            </a:r>
            <a:r>
              <a:rPr lang="en-US" sz="2800" dirty="0">
                <a:solidFill>
                  <a:schemeClr val="bg1"/>
                </a:solidFill>
              </a:rPr>
              <a:t>Teacher Resource: </a:t>
            </a:r>
            <a:r>
              <a:rPr lang="en-US" sz="2800" dirty="0" smtClean="0">
                <a:solidFill>
                  <a:schemeClr val="bg1"/>
                </a:solidFill>
              </a:rPr>
              <a:t>Notes and Details (continued)</a:t>
            </a:r>
            <a:endParaRPr sz="2800" dirty="0"/>
          </a:p>
        </p:txBody>
      </p:sp>
      <p:sp>
        <p:nvSpPr>
          <p:cNvPr id="6" name="Slide Number Placeholder 3"/>
          <p:cNvSpPr>
            <a:spLocks noGrp="1"/>
          </p:cNvSpPr>
          <p:nvPr>
            <p:ph type="sldNum" sz="quarter" idx="4294967295"/>
          </p:nvPr>
        </p:nvSpPr>
        <p:spPr>
          <a:xfrm>
            <a:off x="6457950" y="6356351"/>
            <a:ext cx="2057400" cy="365125"/>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8788DFF-D2C0-C240-B392-B5E1E1797469}" type="slidenum">
              <a:rPr kumimoji="0" lang="en-US" sz="9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96</a:t>
            </a:fld>
            <a:endParaRPr kumimoji="0" lang="en-US" sz="9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7" name="Content Placeholder 2"/>
          <p:cNvSpPr txBox="1">
            <a:spLocks/>
          </p:cNvSpPr>
          <p:nvPr/>
        </p:nvSpPr>
        <p:spPr>
          <a:xfrm>
            <a:off x="439340" y="656501"/>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u="sng" dirty="0" smtClean="0"/>
              <a:t>The Details and the Big Idea:</a:t>
            </a:r>
            <a:endParaRPr lang="en-US" sz="1600" b="1" u="sng" dirty="0"/>
          </a:p>
          <a:p>
            <a:pPr marL="0" indent="0">
              <a:buNone/>
            </a:pPr>
            <a:r>
              <a:rPr lang="en-US" sz="1600" dirty="0" smtClean="0"/>
              <a:t>As </a:t>
            </a:r>
            <a:r>
              <a:rPr lang="en-US" sz="1600" dirty="0"/>
              <a:t>you prepare to teach this learning segment, </a:t>
            </a:r>
            <a:r>
              <a:rPr lang="en-US" sz="1600" dirty="0" smtClean="0"/>
              <a:t>please keep in mind a few questions:</a:t>
            </a:r>
            <a:endParaRPr lang="en-US" sz="1600" dirty="0"/>
          </a:p>
          <a:p>
            <a:r>
              <a:rPr lang="en-US" sz="1600" dirty="0"/>
              <a:t>How might this material help my students get to the big </a:t>
            </a:r>
            <a:r>
              <a:rPr lang="en-US" sz="1600" dirty="0" smtClean="0"/>
              <a:t>idea—Genes are turned on and off (and sometime “way up”) in cells by signals in the environment. This creates a difference in both the function and form of the cells in our body. </a:t>
            </a:r>
          </a:p>
          <a:p>
            <a:r>
              <a:rPr lang="en-US" sz="1600" dirty="0" smtClean="0"/>
              <a:t>Which details address my students’ questions and curiosities (and which do not)?</a:t>
            </a:r>
          </a:p>
          <a:p>
            <a:r>
              <a:rPr lang="en-US" sz="1600" dirty="0" smtClean="0"/>
              <a:t>How can I be certain that my students will feel prepared for any assessment I have planned?</a:t>
            </a:r>
          </a:p>
          <a:p>
            <a:pPr marL="0" indent="0">
              <a:buNone/>
            </a:pPr>
            <a:r>
              <a:rPr lang="en-US" sz="1600" dirty="0" smtClean="0"/>
              <a:t>The </a:t>
            </a:r>
            <a:r>
              <a:rPr lang="en-US" sz="1600" dirty="0"/>
              <a:t>diagrams showing the architecture of regulatory regions will appear overly simplified to some biology teachers who </a:t>
            </a:r>
            <a:r>
              <a:rPr lang="en-US" sz="1600" dirty="0" smtClean="0"/>
              <a:t>are used to spending </a:t>
            </a:r>
            <a:r>
              <a:rPr lang="en-US" sz="1600" dirty="0"/>
              <a:t>a lot of time </a:t>
            </a:r>
            <a:r>
              <a:rPr lang="en-US" sz="1600" dirty="0" smtClean="0"/>
              <a:t>on TATA boxes, enhancers, insulators, etc. (especially </a:t>
            </a:r>
            <a:r>
              <a:rPr lang="en-US" sz="1600" dirty="0"/>
              <a:t>in AP </a:t>
            </a:r>
            <a:r>
              <a:rPr lang="en-US" sz="1600" dirty="0" smtClean="0"/>
              <a:t>courses), but for others they may </a:t>
            </a:r>
            <a:r>
              <a:rPr lang="en-US" sz="1600" dirty="0"/>
              <a:t>seem </a:t>
            </a:r>
            <a:r>
              <a:rPr lang="en-US" sz="1600" dirty="0" smtClean="0"/>
              <a:t>much too </a:t>
            </a:r>
            <a:r>
              <a:rPr lang="en-US" sz="1600" dirty="0"/>
              <a:t>detailed </a:t>
            </a:r>
            <a:r>
              <a:rPr lang="en-US" sz="1600" dirty="0" smtClean="0"/>
              <a:t>for your freshman and sophomores. Follow your instincts and your own commitments. We’ve </a:t>
            </a:r>
            <a:r>
              <a:rPr lang="en-US" sz="1600" dirty="0"/>
              <a:t>tried to strike a balance here, but keep in mind that the NGSS is really calling on students to </a:t>
            </a:r>
            <a:r>
              <a:rPr lang="en-US" sz="1600" dirty="0" smtClean="0"/>
              <a:t>understand a higher principle: </a:t>
            </a:r>
            <a:r>
              <a:rPr lang="en-US" sz="1600" dirty="0"/>
              <a:t>that genetics is not only about the genes, it’s about their </a:t>
            </a:r>
            <a:r>
              <a:rPr lang="en-US" sz="1600" dirty="0" smtClean="0"/>
              <a:t>regulation and expression.</a:t>
            </a:r>
          </a:p>
          <a:p>
            <a:pPr marL="0" indent="0">
              <a:buNone/>
            </a:pPr>
            <a:r>
              <a:rPr lang="en-US" sz="1600" dirty="0" smtClean="0"/>
              <a:t>In the slides discussing the role of the environment, we’ve chosen to focus on the role of internal signals since all cues—external or internal in their origin—must eventually become internal so that they can interact with other proteins in the cell and ultimately the DNA in our nuclei.</a:t>
            </a:r>
          </a:p>
          <a:p>
            <a:pPr marL="0" indent="0">
              <a:buNone/>
            </a:pPr>
            <a:r>
              <a:rPr lang="en-US" sz="1600" dirty="0" smtClean="0"/>
              <a:t>Were there more time in the curriculum, this would be an excellent opportunity to expose students to the connection between the external and internal environments—sensory organs, signal transduction, etc. Trust that students who go on in biology will have the fundamentals needed to explore these ideas in later courses. </a:t>
            </a:r>
            <a:r>
              <a:rPr lang="en-US" sz="1600" b="1" dirty="0" smtClean="0"/>
              <a:t>Keep </a:t>
            </a:r>
            <a:r>
              <a:rPr lang="en-US" sz="1600" b="1" dirty="0"/>
              <a:t>a good pace, going deeper into details only when student interest prompts you to pause and take the time needed to do so. If students leave with an understanding of </a:t>
            </a:r>
            <a:r>
              <a:rPr lang="en-US" sz="1600" b="1" dirty="0" smtClean="0"/>
              <a:t>the larger model idea, you’ve done your job.</a:t>
            </a:r>
          </a:p>
          <a:p>
            <a:pPr marL="0" indent="0">
              <a:buNone/>
            </a:pPr>
            <a:endParaRPr lang="en-US" sz="1600" dirty="0" smtClean="0"/>
          </a:p>
          <a:p>
            <a:pPr>
              <a:lnSpc>
                <a:spcPct val="110000"/>
              </a:lnSpc>
              <a:spcBef>
                <a:spcPts val="0"/>
              </a:spcBef>
              <a:spcAft>
                <a:spcPts val="600"/>
              </a:spcAft>
            </a:pPr>
            <a:endParaRPr lang="en-US" sz="1600" dirty="0"/>
          </a:p>
        </p:txBody>
      </p:sp>
    </p:spTree>
    <p:extLst>
      <p:ext uri="{BB962C8B-B14F-4D97-AF65-F5344CB8AC3E}">
        <p14:creationId xmlns:p14="http://schemas.microsoft.com/office/powerpoint/2010/main" val="1810239200"/>
      </p:ext>
    </p:extLst>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244162-23E9-40B5-AF81-D0B69DADF3C8}"/>
              </a:ext>
            </a:extLst>
          </p:cNvPr>
          <p:cNvSpPr>
            <a:spLocks noGrp="1"/>
          </p:cNvSpPr>
          <p:nvPr>
            <p:ph type="title"/>
          </p:nvPr>
        </p:nvSpPr>
        <p:spPr>
          <a:xfrm>
            <a:off x="87703" y="70484"/>
            <a:ext cx="8932876" cy="469627"/>
          </a:xfrm>
        </p:spPr>
        <p:txBody>
          <a:bodyPr>
            <a:noAutofit/>
          </a:bodyPr>
          <a:lstStyle/>
          <a:p>
            <a:r>
              <a:rPr lang="en-US" dirty="0" smtClean="0"/>
              <a:t>LS07 Tracking the Model</a:t>
            </a:r>
            <a:endParaRPr lang="en-US" dirty="0"/>
          </a:p>
        </p:txBody>
      </p:sp>
      <p:sp>
        <p:nvSpPr>
          <p:cNvPr id="4" name="Content Placeholder 3"/>
          <p:cNvSpPr txBox="1">
            <a:spLocks/>
          </p:cNvSpPr>
          <p:nvPr/>
        </p:nvSpPr>
        <p:spPr>
          <a:xfrm>
            <a:off x="280792" y="926286"/>
            <a:ext cx="1651703" cy="5182966"/>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600"/>
              </a:spcAft>
              <a:buFontTx/>
              <a:buNone/>
            </a:pPr>
            <a:r>
              <a:rPr lang="en-US" altLang="en-US" sz="2400" b="1" dirty="0" smtClean="0">
                <a:latin typeface="Arial" panose="020B0604020202020204" pitchFamily="34" charset="0"/>
                <a:ea typeface="Arial" charset="0"/>
                <a:cs typeface="Arial" panose="020B0604020202020204" pitchFamily="34" charset="0"/>
              </a:rPr>
              <a:t>Terms:</a:t>
            </a:r>
          </a:p>
          <a:p>
            <a:pPr marL="0" indent="0">
              <a:spcBef>
                <a:spcPts val="0"/>
              </a:spcBef>
              <a:spcAft>
                <a:spcPts val="600"/>
              </a:spcAft>
              <a:buFont typeface="Arial"/>
              <a:buNone/>
            </a:pPr>
            <a:r>
              <a:rPr lang="en-US" altLang="en-US" sz="2000" b="1" dirty="0" smtClean="0">
                <a:latin typeface="Arial" panose="020B0604020202020204" pitchFamily="34" charset="0"/>
                <a:cs typeface="Arial" panose="020B0604020202020204" pitchFamily="34" charset="0"/>
              </a:rPr>
              <a:t>Mitosis</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DNA</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Gene</a:t>
            </a:r>
          </a:p>
          <a:p>
            <a:pPr marL="0" indent="0">
              <a:spcBef>
                <a:spcPts val="0"/>
              </a:spcBef>
              <a:spcAft>
                <a:spcPts val="600"/>
              </a:spcAft>
              <a:buFontTx/>
              <a:buNone/>
            </a:pPr>
            <a:r>
              <a:rPr lang="en-US" altLang="en-US" sz="2000" b="1" dirty="0" smtClean="0">
                <a:latin typeface="Arial" panose="020B0604020202020204" pitchFamily="34" charset="0"/>
                <a:cs typeface="Arial" panose="020B0604020202020204" pitchFamily="34" charset="0"/>
              </a:rPr>
              <a:t>Proteins</a:t>
            </a:r>
          </a:p>
          <a:p>
            <a:pPr marL="0" indent="0">
              <a:spcBef>
                <a:spcPts val="0"/>
              </a:spcBef>
              <a:spcAft>
                <a:spcPts val="600"/>
              </a:spcAft>
              <a:buNone/>
            </a:pPr>
            <a:r>
              <a:rPr lang="en-US" altLang="en-US" sz="2000" b="1" dirty="0">
                <a:solidFill>
                  <a:srgbClr val="376092"/>
                </a:solidFill>
                <a:latin typeface="Arial" panose="020B0604020202020204" pitchFamily="34" charset="0"/>
                <a:cs typeface="Arial" panose="020B0604020202020204" pitchFamily="34" charset="0"/>
              </a:rPr>
              <a:t>Gene </a:t>
            </a:r>
            <a:r>
              <a:rPr lang="en-US" altLang="en-US" sz="2000" b="1" dirty="0" smtClean="0">
                <a:solidFill>
                  <a:srgbClr val="376092"/>
                </a:solidFill>
                <a:latin typeface="Arial" panose="020B0604020202020204" pitchFamily="34" charset="0"/>
                <a:cs typeface="Arial" panose="020B0604020202020204" pitchFamily="34" charset="0"/>
              </a:rPr>
              <a:t>Regulation</a:t>
            </a:r>
            <a:endParaRPr lang="en-US" altLang="en-US" sz="2000" b="1" dirty="0">
              <a:solidFill>
                <a:srgbClr val="376092"/>
              </a:solidFill>
              <a:latin typeface="Arial" panose="020B0604020202020204" pitchFamily="34" charset="0"/>
              <a:cs typeface="Arial" panose="020B0604020202020204" pitchFamily="34" charset="0"/>
            </a:endParaRP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Gene Expression</a:t>
            </a:r>
          </a:p>
          <a:p>
            <a:pPr marL="0" indent="0">
              <a:spcBef>
                <a:spcPts val="0"/>
              </a:spcBef>
              <a:spcAft>
                <a:spcPts val="600"/>
              </a:spcAft>
              <a:buFontTx/>
              <a:buNone/>
            </a:pPr>
            <a:r>
              <a:rPr lang="en-US" altLang="en-US" sz="1600" b="1" dirty="0" smtClean="0">
                <a:solidFill>
                  <a:srgbClr val="376092"/>
                </a:solidFill>
                <a:latin typeface="Arial" panose="020B0604020202020204" pitchFamily="34" charset="0"/>
                <a:cs typeface="Arial" panose="020B0604020202020204" pitchFamily="34" charset="0"/>
              </a:rPr>
              <a:t>Environmental</a:t>
            </a:r>
            <a:r>
              <a:rPr lang="en-US" altLang="en-US" sz="2000" b="1" dirty="0" smtClean="0">
                <a:solidFill>
                  <a:srgbClr val="376092"/>
                </a:solidFill>
                <a:latin typeface="Arial" panose="020B0604020202020204" pitchFamily="34" charset="0"/>
                <a:cs typeface="Arial" panose="020B0604020202020204" pitchFamily="34" charset="0"/>
              </a:rPr>
              <a:t> Signal</a:t>
            </a:r>
            <a:endParaRPr lang="en-US" altLang="en-US" sz="2000" b="1" dirty="0">
              <a:solidFill>
                <a:srgbClr val="376092"/>
              </a:solidFill>
              <a:latin typeface="Arial" panose="020B0604020202020204" pitchFamily="34" charset="0"/>
              <a:cs typeface="Arial" panose="020B0604020202020204" pitchFamily="34" charset="0"/>
            </a:endParaRPr>
          </a:p>
        </p:txBody>
      </p:sp>
      <p:cxnSp>
        <p:nvCxnSpPr>
          <p:cNvPr id="5" name="Straight Connector 4"/>
          <p:cNvCxnSpPr>
            <a:cxnSpLocks noChangeShapeType="1"/>
          </p:cNvCxnSpPr>
          <p:nvPr/>
        </p:nvCxnSpPr>
        <p:spPr bwMode="auto">
          <a:xfrm flipV="1">
            <a:off x="282804" y="742192"/>
            <a:ext cx="8107544" cy="4986"/>
          </a:xfrm>
          <a:prstGeom prst="line">
            <a:avLst/>
          </a:prstGeom>
          <a:noFill/>
          <a:ln w="25400">
            <a:solidFill>
              <a:srgbClr val="0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8" name="Content Placeholder 4"/>
          <p:cNvSpPr txBox="1">
            <a:spLocks/>
          </p:cNvSpPr>
          <p:nvPr/>
        </p:nvSpPr>
        <p:spPr>
          <a:xfrm>
            <a:off x="2133600" y="926286"/>
            <a:ext cx="6810375" cy="3659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spcAft>
                <a:spcPts val="1200"/>
              </a:spcAft>
              <a:buFontTx/>
              <a:buNone/>
            </a:pPr>
            <a:r>
              <a:rPr lang="en-US" altLang="en-US" sz="2400" b="1" dirty="0" smtClean="0">
                <a:latin typeface="Arial" panose="020B0604020202020204" pitchFamily="34" charset="0"/>
                <a:ea typeface="Arial" charset="0"/>
                <a:cs typeface="Arial" panose="020B0604020202020204" pitchFamily="34" charset="0"/>
              </a:rPr>
              <a:t>Our model so far:</a:t>
            </a:r>
            <a:endParaRPr lang="en-US" altLang="en-US" sz="2400" b="1" dirty="0" smtClean="0">
              <a:solidFill>
                <a:srgbClr val="583F34"/>
              </a:solidFill>
              <a:latin typeface="Arial" panose="020B0604020202020204" pitchFamily="34" charset="0"/>
              <a:cs typeface="Arial" panose="020B0604020202020204" pitchFamily="34" charset="0"/>
            </a:endParaRPr>
          </a:p>
          <a:p>
            <a:pPr marL="0" indent="0">
              <a:spcBef>
                <a:spcPts val="0"/>
              </a:spcBef>
              <a:buNone/>
            </a:pPr>
            <a:r>
              <a:rPr lang="en-US" altLang="en-US" sz="1800" b="1" dirty="0">
                <a:latin typeface="Arial" panose="020B0604020202020204" pitchFamily="34" charset="0"/>
                <a:ea typeface="Arial" charset="0"/>
                <a:cs typeface="Arial" panose="020B0604020202020204" pitchFamily="34" charset="0"/>
              </a:rPr>
              <a:t>Growth mostly occurs because of cell division.</a:t>
            </a:r>
          </a:p>
          <a:p>
            <a:pPr marL="0" indent="0">
              <a:spcBef>
                <a:spcPts val="0"/>
              </a:spcBef>
              <a:spcAft>
                <a:spcPts val="600"/>
              </a:spcAft>
              <a:buNone/>
            </a:pPr>
            <a:r>
              <a:rPr lang="en-US" altLang="en-US" sz="1200" b="1" dirty="0">
                <a:latin typeface="Arial" panose="020B0604020202020204" pitchFamily="34" charset="0"/>
                <a:ea typeface="Arial" charset="0"/>
                <a:cs typeface="Arial" panose="020B0604020202020204" pitchFamily="34" charset="0"/>
              </a:rPr>
              <a:t>(Individual cells may grow as well, but there are limits to how big they can grow.)</a:t>
            </a:r>
          </a:p>
          <a:p>
            <a:pPr marL="0" indent="0">
              <a:spcBef>
                <a:spcPts val="0"/>
              </a:spcBef>
              <a:spcAft>
                <a:spcPts val="1200"/>
              </a:spcAft>
              <a:buNone/>
            </a:pPr>
            <a:r>
              <a:rPr lang="en-US" altLang="en-US" sz="1800" b="1" dirty="0">
                <a:latin typeface="Arial" panose="020B0604020202020204" pitchFamily="34" charset="0"/>
                <a:ea typeface="Arial" charset="0"/>
                <a:cs typeface="Arial" panose="020B0604020202020204" pitchFamily="34" charset="0"/>
              </a:rPr>
              <a:t>When a cell</a:t>
            </a:r>
            <a:r>
              <a:rPr lang="en-US" altLang="en-US" sz="1800" b="1" u="sng" dirty="0">
                <a:latin typeface="Arial" panose="020B0604020202020204" pitchFamily="34" charset="0"/>
                <a:ea typeface="Arial" charset="0"/>
                <a:cs typeface="Arial" panose="020B0604020202020204" pitchFamily="34" charset="0"/>
              </a:rPr>
              <a:t> </a:t>
            </a:r>
            <a:r>
              <a:rPr lang="en-US" altLang="en-US" sz="1800" b="1" dirty="0">
                <a:latin typeface="Arial" panose="020B0604020202020204" pitchFamily="34" charset="0"/>
                <a:ea typeface="Arial" charset="0"/>
                <a:cs typeface="Arial" panose="020B0604020202020204" pitchFamily="34" charset="0"/>
              </a:rPr>
              <a:t>divides to form two new cells, it gives each daughter cell identical DNA. (Their DNA is also identical to that of the original cell.) </a:t>
            </a:r>
            <a:r>
              <a:rPr lang="en-US" altLang="en-US" sz="1800" b="1" dirty="0">
                <a:latin typeface="Arial" panose="020B0604020202020204" pitchFamily="34" charset="0"/>
                <a:cs typeface="Arial" panose="020B0604020202020204" pitchFamily="34" charset="0"/>
              </a:rPr>
              <a:t>All cells in our body therefore have the same DNA.</a:t>
            </a:r>
            <a:endParaRPr lang="en-US" altLang="en-US" sz="1800" b="1" dirty="0">
              <a:latin typeface="Arial" panose="020B0604020202020204" pitchFamily="34" charset="0"/>
              <a:ea typeface="Arial" charset="0"/>
              <a:cs typeface="Arial" panose="020B0604020202020204" pitchFamily="34" charset="0"/>
            </a:endParaRPr>
          </a:p>
          <a:p>
            <a:pPr marL="0" indent="0">
              <a:spcBef>
                <a:spcPts val="0"/>
              </a:spcBef>
              <a:spcAft>
                <a:spcPts val="600"/>
              </a:spcAft>
              <a:buFontTx/>
              <a:buNone/>
            </a:pPr>
            <a:r>
              <a:rPr lang="en-US" altLang="en-US" sz="1800" b="1" dirty="0">
                <a:latin typeface="Arial" panose="020B0604020202020204" pitchFamily="34" charset="0"/>
                <a:cs typeface="Arial" panose="020B0604020202020204" pitchFamily="34" charset="0"/>
              </a:rPr>
              <a:t>(Recall from our DNA model, that DNA is the hereditary material and that it codes for proteins.) </a:t>
            </a:r>
          </a:p>
          <a:p>
            <a:pPr marL="0" indent="0">
              <a:spcBef>
                <a:spcPts val="0"/>
              </a:spcBef>
              <a:spcAft>
                <a:spcPts val="600"/>
              </a:spcAft>
              <a:buFontTx/>
              <a:buNone/>
            </a:pPr>
            <a:r>
              <a:rPr lang="en-US" altLang="en-US" sz="1800" b="1" dirty="0">
                <a:latin typeface="Arial" panose="020B0604020202020204" pitchFamily="34" charset="0"/>
                <a:cs typeface="Arial" panose="020B0604020202020204" pitchFamily="34" charset="0"/>
              </a:rPr>
              <a:t>Different cells, however, contain different proteins or different amounts of proteins. This allows cells to look and function differently from one another.</a:t>
            </a:r>
          </a:p>
          <a:p>
            <a:pPr marL="0" indent="0">
              <a:spcBef>
                <a:spcPts val="0"/>
              </a:spcBef>
              <a:spcAft>
                <a:spcPts val="600"/>
              </a:spcAft>
              <a:buFontTx/>
              <a:buNone/>
            </a:pPr>
            <a:r>
              <a:rPr lang="en-US" altLang="en-US" sz="1800" b="1" dirty="0" smtClean="0">
                <a:latin typeface="Arial" panose="020B0604020202020204" pitchFamily="34" charset="0"/>
                <a:cs typeface="Arial" panose="020B0604020202020204" pitchFamily="34" charset="0"/>
              </a:rPr>
              <a:t>Genes work like switches and can be turned on or off.</a:t>
            </a:r>
          </a:p>
          <a:p>
            <a:pPr marL="0" indent="0">
              <a:spcBef>
                <a:spcPts val="0"/>
              </a:spcBef>
              <a:spcAft>
                <a:spcPts val="600"/>
              </a:spcAft>
              <a:buFontTx/>
              <a:buNone/>
            </a:pPr>
            <a:r>
              <a:rPr lang="en-US" altLang="en-US" sz="2000" b="1" dirty="0" smtClean="0">
                <a:solidFill>
                  <a:srgbClr val="376092"/>
                </a:solidFill>
                <a:latin typeface="Arial" panose="020B0604020202020204" pitchFamily="34" charset="0"/>
                <a:cs typeface="Arial" panose="020B0604020202020204" pitchFamily="34" charset="0"/>
              </a:rPr>
              <a:t>This process is called “gene regulation” or “gene expression” and is controlled by signals from the cell’s (or organism’s) environment.</a:t>
            </a:r>
            <a:endParaRPr lang="en-US" altLang="en-US" sz="2000" b="1" dirty="0">
              <a:solidFill>
                <a:srgbClr val="376092"/>
              </a:solidFill>
              <a:latin typeface="Arial" panose="020B0604020202020204" pitchFamily="34" charset="0"/>
              <a:cs typeface="Arial" panose="020B0604020202020204" pitchFamily="34" charset="0"/>
            </a:endParaRPr>
          </a:p>
          <a:p>
            <a:pPr marL="0" indent="0">
              <a:spcBef>
                <a:spcPts val="0"/>
              </a:spcBef>
              <a:spcAft>
                <a:spcPts val="600"/>
              </a:spcAft>
              <a:buFont typeface="Arial"/>
              <a:buNone/>
            </a:pPr>
            <a:endParaRPr lang="en-US" altLang="en-US" sz="2000" b="1" dirty="0" smtClean="0">
              <a:solidFill>
                <a:srgbClr val="376092"/>
              </a:solidFill>
              <a:latin typeface="Arial" panose="020B0604020202020204" pitchFamily="34" charset="0"/>
              <a:ea typeface="Arial" charset="0"/>
              <a:cs typeface="Arial" panose="020B0604020202020204" pitchFamily="34" charset="0"/>
            </a:endParaRPr>
          </a:p>
          <a:p>
            <a:pPr marL="0" indent="0">
              <a:lnSpc>
                <a:spcPct val="80000"/>
              </a:lnSpc>
              <a:buFont typeface="Arial"/>
              <a:buNone/>
            </a:pPr>
            <a:endParaRPr lang="en-US" altLang="en-US" sz="2600" b="1" dirty="0">
              <a:solidFill>
                <a:srgbClr val="583F34"/>
              </a:solidFill>
              <a:latin typeface="Arial" charset="0"/>
              <a:ea typeface="Arial" charset="0"/>
              <a:cs typeface="Arial" charset="0"/>
            </a:endParaRPr>
          </a:p>
        </p:txBody>
      </p:sp>
      <p:cxnSp>
        <p:nvCxnSpPr>
          <p:cNvPr id="9" name="Straight Connector 8"/>
          <p:cNvCxnSpPr/>
          <p:nvPr/>
        </p:nvCxnSpPr>
        <p:spPr>
          <a:xfrm>
            <a:off x="1932495" y="742192"/>
            <a:ext cx="0" cy="5618851"/>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28701813"/>
      </p:ext>
    </p:extLst>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normAutofit/>
          </a:bodyPr>
          <a:lstStyle/>
          <a:p>
            <a:r>
              <a:rPr lang="en-US" altLang="en-US" dirty="0" smtClean="0"/>
              <a:t>The </a:t>
            </a:r>
            <a:r>
              <a:rPr lang="en-US" altLang="en-US" dirty="0" smtClean="0">
                <a:solidFill>
                  <a:srgbClr val="376092"/>
                </a:solidFill>
              </a:rPr>
              <a:t>on / off</a:t>
            </a:r>
            <a:r>
              <a:rPr lang="en-US" altLang="en-US" dirty="0" smtClean="0"/>
              <a:t> Switch</a:t>
            </a:r>
            <a:endParaRPr lang="en-US" altLang="en-US" u="sng" dirty="0"/>
          </a:p>
        </p:txBody>
      </p:sp>
      <p:sp>
        <p:nvSpPr>
          <p:cNvPr id="17410" name="Content Placeholder 2"/>
          <p:cNvSpPr>
            <a:spLocks noGrp="1"/>
          </p:cNvSpPr>
          <p:nvPr>
            <p:ph idx="1"/>
          </p:nvPr>
        </p:nvSpPr>
        <p:spPr>
          <a:xfrm>
            <a:off x="457200" y="1417639"/>
            <a:ext cx="8229599" cy="4670576"/>
          </a:xfrm>
        </p:spPr>
        <p:txBody>
          <a:bodyPr/>
          <a:lstStyle/>
          <a:p>
            <a:pPr marL="0" indent="0">
              <a:spcBef>
                <a:spcPct val="0"/>
              </a:spcBef>
              <a:buNone/>
            </a:pPr>
            <a:r>
              <a:rPr lang="en-US" altLang="en-US" sz="2800" dirty="0" smtClean="0">
                <a:latin typeface="Arial" panose="020B0604020202020204" pitchFamily="34" charset="0"/>
                <a:cs typeface="Arial" panose="020B0604020202020204" pitchFamily="34" charset="0"/>
              </a:rPr>
              <a:t>If genes are turned on and turned off,</a:t>
            </a:r>
            <a:endParaRPr lang="en-US" altLang="en-US" sz="2800" dirty="0">
              <a:latin typeface="Arial" panose="020B0604020202020204" pitchFamily="34" charset="0"/>
              <a:cs typeface="Arial" panose="020B0604020202020204" pitchFamily="34" charset="0"/>
            </a:endParaRPr>
          </a:p>
          <a:p>
            <a:pPr marL="0" indent="0">
              <a:spcBef>
                <a:spcPct val="0"/>
              </a:spcBef>
              <a:buNone/>
            </a:pPr>
            <a:endParaRPr lang="en-US" altLang="en-US" sz="2800" dirty="0" smtClean="0">
              <a:solidFill>
                <a:srgbClr val="376092"/>
              </a:solidFill>
              <a:latin typeface="Arial" panose="020B0604020202020204" pitchFamily="34" charset="0"/>
              <a:cs typeface="Arial" panose="020B0604020202020204" pitchFamily="34" charset="0"/>
            </a:endParaRPr>
          </a:p>
          <a:p>
            <a:pPr marL="914400" indent="-914400">
              <a:spcBef>
                <a:spcPct val="0"/>
              </a:spcBef>
              <a:spcAft>
                <a:spcPts val="600"/>
              </a:spcAft>
              <a:buNone/>
            </a:pPr>
            <a:r>
              <a:rPr lang="en-US" altLang="en-US" sz="2800" dirty="0" smtClean="0">
                <a:solidFill>
                  <a:srgbClr val="376092"/>
                </a:solidFill>
                <a:latin typeface="Arial" panose="020B0604020202020204" pitchFamily="34" charset="0"/>
                <a:cs typeface="Arial" panose="020B0604020202020204" pitchFamily="34" charset="0"/>
              </a:rPr>
              <a:t>	How do you think this works? </a:t>
            </a:r>
          </a:p>
          <a:p>
            <a:pPr marL="914400" indent="-914400">
              <a:spcBef>
                <a:spcPct val="0"/>
              </a:spcBef>
              <a:spcAft>
                <a:spcPts val="600"/>
              </a:spcAft>
              <a:buNone/>
            </a:pPr>
            <a:r>
              <a:rPr lang="en-US" altLang="en-US" sz="2800" dirty="0">
                <a:solidFill>
                  <a:srgbClr val="376092"/>
                </a:solidFill>
                <a:latin typeface="Arial" panose="020B0604020202020204" pitchFamily="34" charset="0"/>
                <a:cs typeface="Arial" panose="020B0604020202020204" pitchFamily="34" charset="0"/>
              </a:rPr>
              <a:t>	</a:t>
            </a:r>
            <a:r>
              <a:rPr lang="en-US" altLang="en-US" sz="2800" u="sng" dirty="0" smtClean="0">
                <a:solidFill>
                  <a:srgbClr val="376092"/>
                </a:solidFill>
                <a:latin typeface="Arial" panose="020B0604020202020204" pitchFamily="34" charset="0"/>
                <a:cs typeface="Arial" panose="020B0604020202020204" pitchFamily="34" charset="0"/>
              </a:rPr>
              <a:t>What</a:t>
            </a:r>
            <a:r>
              <a:rPr lang="en-US" altLang="en-US" sz="2800" dirty="0" smtClean="0">
                <a:solidFill>
                  <a:srgbClr val="376092"/>
                </a:solidFill>
                <a:latin typeface="Arial" panose="020B0604020202020204" pitchFamily="34" charset="0"/>
                <a:cs typeface="Arial" panose="020B0604020202020204" pitchFamily="34" charset="0"/>
              </a:rPr>
              <a:t> turns the gene on or off?</a:t>
            </a:r>
          </a:p>
          <a:p>
            <a:pPr marL="914400" indent="-914400">
              <a:spcBef>
                <a:spcPct val="0"/>
              </a:spcBef>
              <a:spcAft>
                <a:spcPts val="600"/>
              </a:spcAft>
              <a:buNone/>
            </a:pPr>
            <a:r>
              <a:rPr lang="en-US" altLang="en-US" sz="2800" dirty="0">
                <a:solidFill>
                  <a:srgbClr val="376092"/>
                </a:solidFill>
                <a:latin typeface="Arial" panose="020B0604020202020204" pitchFamily="34" charset="0"/>
                <a:cs typeface="Arial" panose="020B0604020202020204" pitchFamily="34" charset="0"/>
              </a:rPr>
              <a:t>	</a:t>
            </a:r>
            <a:r>
              <a:rPr lang="en-US" altLang="en-US" sz="2800" dirty="0" smtClean="0">
                <a:solidFill>
                  <a:srgbClr val="376092"/>
                </a:solidFill>
                <a:latin typeface="Arial" panose="020B0604020202020204" pitchFamily="34" charset="0"/>
                <a:cs typeface="Arial" panose="020B0604020202020204" pitchFamily="34" charset="0"/>
              </a:rPr>
              <a:t>How does this “thing” know when to turn things on or off?</a:t>
            </a:r>
          </a:p>
          <a:p>
            <a:pPr marL="0" indent="0">
              <a:spcBef>
                <a:spcPct val="0"/>
              </a:spcBef>
              <a:buNone/>
            </a:pPr>
            <a:endParaRPr lang="en-US" altLang="en-US" sz="2800" dirty="0">
              <a:solidFill>
                <a:srgbClr val="376092"/>
              </a:solidFill>
              <a:latin typeface="Arial" panose="020B0604020202020204" pitchFamily="34" charset="0"/>
              <a:cs typeface="Arial" panose="020B0604020202020204" pitchFamily="34" charset="0"/>
            </a:endParaRPr>
          </a:p>
          <a:p>
            <a:pPr marL="0" indent="0">
              <a:spcBef>
                <a:spcPct val="0"/>
              </a:spcBef>
              <a:buNone/>
            </a:pPr>
            <a:r>
              <a:rPr lang="en-US" altLang="en-US" sz="2800" dirty="0" smtClean="0">
                <a:latin typeface="Arial" panose="020B0604020202020204" pitchFamily="34" charset="0"/>
                <a:cs typeface="Arial" panose="020B0604020202020204" pitchFamily="34" charset="0"/>
                <a:sym typeface="Wingdings" panose="05000000000000000000" pitchFamily="2" charset="2"/>
              </a:rPr>
              <a:t>Let’s get some ideas out.</a:t>
            </a:r>
            <a:endParaRPr lang="en-US" altLang="en-US" sz="2800" dirty="0" smtClean="0">
              <a:latin typeface="Arial" panose="020B0604020202020204" pitchFamily="34" charset="0"/>
              <a:cs typeface="Arial" panose="020B0604020202020204" pitchFamily="34" charset="0"/>
            </a:endParaRPr>
          </a:p>
          <a:p>
            <a:pPr marL="0" indent="0">
              <a:spcBef>
                <a:spcPct val="0"/>
              </a:spcBef>
              <a:buNone/>
            </a:pPr>
            <a:endParaRPr lang="en-US" altLang="en-US" sz="2800" dirty="0">
              <a:solidFill>
                <a:srgbClr val="583F34"/>
              </a:solidFill>
              <a:latin typeface="Arial" panose="020B0604020202020204" pitchFamily="34" charset="0"/>
              <a:cs typeface="Arial" panose="020B0604020202020204" pitchFamily="34" charset="0"/>
            </a:endParaRPr>
          </a:p>
          <a:p>
            <a:pPr marL="0" indent="0">
              <a:buNone/>
            </a:pPr>
            <a:endParaRPr lang="en-US" altLang="en-US" dirty="0">
              <a:solidFill>
                <a:srgbClr val="583F34"/>
              </a:solidFill>
            </a:endParaRPr>
          </a:p>
        </p:txBody>
      </p:sp>
      <p:pic>
        <p:nvPicPr>
          <p:cNvPr id="4" name="pasted-image.pdf"/>
          <p:cNvPicPr>
            <a:picLocks noChangeAspect="1"/>
          </p:cNvPicPr>
          <p:nvPr/>
        </p:nvPicPr>
        <p:blipFill>
          <a:blip r:embed="rId3">
            <a:extLst/>
          </a:blip>
          <a:stretch>
            <a:fillRect/>
          </a:stretch>
        </p:blipFill>
        <p:spPr>
          <a:xfrm flipH="1">
            <a:off x="316847" y="2546841"/>
            <a:ext cx="888416" cy="899954"/>
          </a:xfrm>
          <a:prstGeom prst="rect">
            <a:avLst/>
          </a:prstGeom>
          <a:ln w="12700">
            <a:miter lim="400000"/>
          </a:ln>
        </p:spPr>
      </p:pic>
      <p:pic>
        <p:nvPicPr>
          <p:cNvPr id="5" name="pasted-image.pdf"/>
          <p:cNvPicPr>
            <a:picLocks noChangeAspect="1"/>
          </p:cNvPicPr>
          <p:nvPr/>
        </p:nvPicPr>
        <p:blipFill>
          <a:blip r:embed="rId4">
            <a:extLst/>
          </a:blip>
          <a:stretch>
            <a:fillRect/>
          </a:stretch>
        </p:blipFill>
        <p:spPr>
          <a:xfrm>
            <a:off x="4851267" y="4101309"/>
            <a:ext cx="901772" cy="1147765"/>
          </a:xfrm>
          <a:prstGeom prst="rect">
            <a:avLst/>
          </a:prstGeom>
          <a:ln w="12700">
            <a:miter lim="400000"/>
          </a:ln>
        </p:spPr>
      </p:pic>
    </p:spTree>
    <p:extLst>
      <p:ext uri="{BB962C8B-B14F-4D97-AF65-F5344CB8AC3E}">
        <p14:creationId xmlns:p14="http://schemas.microsoft.com/office/powerpoint/2010/main" val="128969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0">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0">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410">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56FFFA0-9199-4395-B596-664DD7845687}"/>
              </a:ext>
            </a:extLst>
          </p:cNvPr>
          <p:cNvPicPr>
            <a:picLocks noGrp="1" noChangeAspect="1"/>
          </p:cNvPicPr>
          <p:nvPr>
            <p:ph idx="1"/>
          </p:nvPr>
        </p:nvPicPr>
        <p:blipFill>
          <a:blip r:embed="rId3"/>
          <a:stretch>
            <a:fillRect/>
          </a:stretch>
        </p:blipFill>
        <p:spPr>
          <a:xfrm>
            <a:off x="2523372" y="1179924"/>
            <a:ext cx="6620628" cy="4788720"/>
          </a:xfrm>
          <a:prstGeom prst="rect">
            <a:avLst/>
          </a:prstGeom>
        </p:spPr>
      </p:pic>
      <p:sp>
        <p:nvSpPr>
          <p:cNvPr id="6" name="Right Brace 5">
            <a:extLst>
              <a:ext uri="{FF2B5EF4-FFF2-40B4-BE49-F238E27FC236}">
                <a16:creationId xmlns:a16="http://schemas.microsoft.com/office/drawing/2014/main" id="{3B436F74-DEF8-4144-B523-93BC83D92A3C}"/>
              </a:ext>
            </a:extLst>
          </p:cNvPr>
          <p:cNvSpPr/>
          <p:nvPr/>
        </p:nvSpPr>
        <p:spPr>
          <a:xfrm rot="6512077">
            <a:off x="4650895" y="4755987"/>
            <a:ext cx="812019" cy="241917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C0983813-B35E-4351-B0D9-112DCEE2999A}"/>
              </a:ext>
            </a:extLst>
          </p:cNvPr>
          <p:cNvSpPr txBox="1"/>
          <p:nvPr/>
        </p:nvSpPr>
        <p:spPr>
          <a:xfrm>
            <a:off x="5775083" y="4101685"/>
            <a:ext cx="1810627" cy="707886"/>
          </a:xfrm>
          <a:prstGeom prst="rect">
            <a:avLst/>
          </a:prstGeom>
          <a:noFill/>
        </p:spPr>
        <p:txBody>
          <a:bodyPr wrap="square" rtlCol="0">
            <a:spAutoFit/>
          </a:bodyPr>
          <a:lstStyle/>
          <a:p>
            <a:r>
              <a:rPr lang="en-US" sz="4000" dirty="0">
                <a:solidFill>
                  <a:schemeClr val="accent4">
                    <a:lumMod val="50000"/>
                  </a:schemeClr>
                </a:solidFill>
                <a:latin typeface="Arial" panose="020B0604020202020204" pitchFamily="34" charset="0"/>
                <a:cs typeface="Arial" panose="020B0604020202020204" pitchFamily="34" charset="0"/>
              </a:rPr>
              <a:t>Gene</a:t>
            </a:r>
          </a:p>
        </p:txBody>
      </p:sp>
      <p:sp>
        <p:nvSpPr>
          <p:cNvPr id="12" name="TextBox 11">
            <a:extLst>
              <a:ext uri="{FF2B5EF4-FFF2-40B4-BE49-F238E27FC236}">
                <a16:creationId xmlns:a16="http://schemas.microsoft.com/office/drawing/2014/main" id="{5F73260A-D05F-491E-AD6D-C1AD8CD95CCA}"/>
              </a:ext>
            </a:extLst>
          </p:cNvPr>
          <p:cNvSpPr txBox="1"/>
          <p:nvPr/>
        </p:nvSpPr>
        <p:spPr>
          <a:xfrm>
            <a:off x="370352" y="97307"/>
            <a:ext cx="8491708" cy="1200329"/>
          </a:xfrm>
          <a:prstGeom prst="rect">
            <a:avLst/>
          </a:prstGeom>
          <a:noFill/>
        </p:spPr>
        <p:txBody>
          <a:bodyPr wrap="square" rtlCol="0">
            <a:spAutoFit/>
          </a:bodyPr>
          <a:lstStyle/>
          <a:p>
            <a:r>
              <a:rPr lang="en-US" sz="3600" dirty="0" smtClean="0">
                <a:latin typeface="Arial" panose="020B0604020202020204" pitchFamily="34" charset="0"/>
                <a:cs typeface="Arial" panose="020B0604020202020204" pitchFamily="34" charset="0"/>
              </a:rPr>
              <a:t>Recall what we learned about DNA and 								genes in the last unit…</a:t>
            </a:r>
            <a:endParaRPr lang="en-US" sz="3600" dirty="0">
              <a:latin typeface="Arial" panose="020B0604020202020204" pitchFamily="34" charset="0"/>
              <a:cs typeface="Arial" panose="020B0604020202020204" pitchFamily="34" charset="0"/>
            </a:endParaRPr>
          </a:p>
        </p:txBody>
      </p:sp>
      <p:sp>
        <p:nvSpPr>
          <p:cNvPr id="10" name="TextBox 9"/>
          <p:cNvSpPr txBox="1"/>
          <p:nvPr/>
        </p:nvSpPr>
        <p:spPr>
          <a:xfrm>
            <a:off x="289365" y="2759574"/>
            <a:ext cx="2951129" cy="923330"/>
          </a:xfrm>
          <a:prstGeom prst="rect">
            <a:avLst/>
          </a:prstGeom>
          <a:solidFill>
            <a:schemeClr val="bg1"/>
          </a:solidFill>
        </p:spPr>
        <p:txBody>
          <a:bodyPr wrap="square" rtlCol="0">
            <a:spAutoFit/>
          </a:bodyPr>
          <a:lstStyle/>
          <a:p>
            <a:r>
              <a:rPr lang="en-US" dirty="0"/>
              <a:t>Mexican axolotl </a:t>
            </a:r>
            <a:endParaRPr lang="en-US" dirty="0" smtClean="0"/>
          </a:p>
          <a:p>
            <a:r>
              <a:rPr lang="en-US" i="1" dirty="0" smtClean="0"/>
              <a:t>(</a:t>
            </a:r>
            <a:r>
              <a:rPr lang="en-US" i="1" dirty="0" err="1"/>
              <a:t>Ambystoma</a:t>
            </a:r>
            <a:r>
              <a:rPr lang="en-US" i="1" dirty="0"/>
              <a:t> </a:t>
            </a:r>
            <a:r>
              <a:rPr lang="en-US" i="1" dirty="0" err="1"/>
              <a:t>mexicanum</a:t>
            </a:r>
            <a:r>
              <a:rPr lang="en-US" i="1" dirty="0" smtClean="0"/>
              <a:t>)</a:t>
            </a:r>
          </a:p>
          <a:p>
            <a:r>
              <a:rPr lang="en-US" dirty="0" smtClean="0"/>
              <a:t>29 billion bases long</a:t>
            </a:r>
          </a:p>
        </p:txBody>
      </p:sp>
      <p:sp>
        <p:nvSpPr>
          <p:cNvPr id="11" name="TextBox 10"/>
          <p:cNvSpPr txBox="1"/>
          <p:nvPr/>
        </p:nvSpPr>
        <p:spPr>
          <a:xfrm>
            <a:off x="235174" y="5562054"/>
            <a:ext cx="3803426" cy="923330"/>
          </a:xfrm>
          <a:prstGeom prst="rect">
            <a:avLst/>
          </a:prstGeom>
          <a:solidFill>
            <a:schemeClr val="bg1"/>
          </a:solidFill>
        </p:spPr>
        <p:txBody>
          <a:bodyPr wrap="square" rtlCol="0">
            <a:spAutoFit/>
          </a:bodyPr>
          <a:lstStyle/>
          <a:p>
            <a:r>
              <a:rPr lang="en-US" i="1" dirty="0" err="1"/>
              <a:t>Kinugasasō</a:t>
            </a:r>
            <a:r>
              <a:rPr lang="en-US" dirty="0"/>
              <a:t>, </a:t>
            </a:r>
            <a:r>
              <a:rPr lang="en-US" dirty="0" smtClean="0"/>
              <a:t> or canopy plant</a:t>
            </a:r>
          </a:p>
          <a:p>
            <a:r>
              <a:rPr lang="en-US" dirty="0"/>
              <a:t> </a:t>
            </a:r>
            <a:r>
              <a:rPr lang="en-US" dirty="0" smtClean="0"/>
              <a:t>a Japanese flower</a:t>
            </a:r>
          </a:p>
          <a:p>
            <a:r>
              <a:rPr lang="en-US" i="1" dirty="0"/>
              <a:t>(Paris </a:t>
            </a:r>
            <a:r>
              <a:rPr lang="en-US" i="1" dirty="0" smtClean="0"/>
              <a:t>japonica)</a:t>
            </a:r>
            <a:r>
              <a:rPr lang="en-US" i="1" dirty="0"/>
              <a:t> </a:t>
            </a:r>
            <a:r>
              <a:rPr lang="en-US" dirty="0" smtClean="0"/>
              <a:t>149 billion bases long</a:t>
            </a:r>
          </a:p>
        </p:txBody>
      </p:sp>
      <p:pic>
        <p:nvPicPr>
          <p:cNvPr id="13" name="Picture 1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05800" y="4008010"/>
            <a:ext cx="2094196" cy="1570647"/>
          </a:xfrm>
          <a:prstGeom prst="rect">
            <a:avLst/>
          </a:prstGeom>
        </p:spPr>
      </p:pic>
      <p:pic>
        <p:nvPicPr>
          <p:cNvPr id="14" name="Picture 13"/>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289365" y="1034457"/>
            <a:ext cx="2874831" cy="1603721"/>
          </a:xfrm>
          <a:prstGeom prst="rect">
            <a:avLst/>
          </a:prstGeom>
        </p:spPr>
      </p:pic>
    </p:spTree>
    <p:extLst>
      <p:ext uri="{BB962C8B-B14F-4D97-AF65-F5344CB8AC3E}">
        <p14:creationId xmlns:p14="http://schemas.microsoft.com/office/powerpoint/2010/main" val="1073084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22425</TotalTime>
  <Words>39710</Words>
  <Application>Microsoft Office PowerPoint</Application>
  <PresentationFormat>On-screen Show (4:3)</PresentationFormat>
  <Paragraphs>2862</Paragraphs>
  <Slides>182</Slides>
  <Notes>172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182</vt:i4>
      </vt:variant>
    </vt:vector>
  </HeadingPairs>
  <TitlesOfParts>
    <vt:vector size="190" baseType="lpstr">
      <vt:lpstr>ＭＳ Ｐゴシック</vt:lpstr>
      <vt:lpstr>Arial</vt:lpstr>
      <vt:lpstr>Calibri</vt:lpstr>
      <vt:lpstr>Cambria</vt:lpstr>
      <vt:lpstr>Courier New</vt:lpstr>
      <vt:lpstr>Helvetica Light</vt:lpstr>
      <vt:lpstr>Wingdings</vt:lpstr>
      <vt:lpstr>1_Office Theme</vt:lpstr>
      <vt:lpstr>Growth and Development</vt:lpstr>
      <vt:lpstr>How to use these slides…</vt:lpstr>
      <vt:lpstr>How to use these slides… A note about coherence.</vt:lpstr>
      <vt:lpstr>Symbols We Use</vt:lpstr>
      <vt:lpstr>Teacher Resource: Overview for Triangle</vt:lpstr>
      <vt:lpstr>Teacher Resource: Overview for Triangle</vt:lpstr>
      <vt:lpstr>PQM [For Teachers Only]</vt:lpstr>
      <vt:lpstr>LS01 Teacher Resources: Learning Segment Overview</vt:lpstr>
      <vt:lpstr>LS01 Overview Continued</vt:lpstr>
      <vt:lpstr>LS01 Overview Continued</vt:lpstr>
      <vt:lpstr>LS01 Overview Continued</vt:lpstr>
      <vt:lpstr>LS01 Overview Continued</vt:lpstr>
      <vt:lpstr>LS01 Overview Continued</vt:lpstr>
      <vt:lpstr>LS01 Overview Continued</vt:lpstr>
      <vt:lpstr>What have we been figuring out?</vt:lpstr>
      <vt:lpstr>We’ve been observing phenomena  of growth and development.</vt:lpstr>
      <vt:lpstr>We’ve been observing phenomena  of growth and development.</vt:lpstr>
      <vt:lpstr>We’ve been observing phenomena  of growth and development.</vt:lpstr>
      <vt:lpstr>LS01 Teacher Resource: What did we figure out?</vt:lpstr>
      <vt:lpstr>LS02 Teacher resources: Learning Segment Overview</vt:lpstr>
      <vt:lpstr>LS02 Overview Continued</vt:lpstr>
      <vt:lpstr>LS02 Overview Continued</vt:lpstr>
      <vt:lpstr>LS02 Overview Continued</vt:lpstr>
      <vt:lpstr>LS02 Overview Continued</vt:lpstr>
      <vt:lpstr>LS02 Overview Continued</vt:lpstr>
      <vt:lpstr>LS02 Overview Continued</vt:lpstr>
      <vt:lpstr>Growth and Development: We Know Some Stuff…</vt:lpstr>
      <vt:lpstr>Growth and Development</vt:lpstr>
      <vt:lpstr>Pulling our ideas together…</vt:lpstr>
      <vt:lpstr>Pulling our ideas together…</vt:lpstr>
      <vt:lpstr>Group Instructions</vt:lpstr>
      <vt:lpstr>Our Observations…</vt:lpstr>
      <vt:lpstr>Our Questions…</vt:lpstr>
      <vt:lpstr>Our Driving Questions…</vt:lpstr>
      <vt:lpstr>Creating our Driving Question Board</vt:lpstr>
      <vt:lpstr>Organizing Our Ideas on the DQB</vt:lpstr>
      <vt:lpstr>Organizing Our Ideas</vt:lpstr>
      <vt:lpstr>LS02 Teacher Resource: What did we figure out?</vt:lpstr>
      <vt:lpstr>LS03 Teacher Resource: Learning Segment Overview</vt:lpstr>
      <vt:lpstr>LS03 Overview Continued</vt:lpstr>
      <vt:lpstr>LS03 Tracking the Model</vt:lpstr>
      <vt:lpstr>Focus on Growth</vt:lpstr>
      <vt:lpstr>Let’s think about our bodies…</vt:lpstr>
      <vt:lpstr>Growth</vt:lpstr>
      <vt:lpstr>Growth</vt:lpstr>
      <vt:lpstr>Mitosis: Growth by Division</vt:lpstr>
      <vt:lpstr>Cells in our bodies…</vt:lpstr>
      <vt:lpstr>Growth</vt:lpstr>
      <vt:lpstr>Some BIG Cells…</vt:lpstr>
      <vt:lpstr>Some LONG Plant Cells…</vt:lpstr>
      <vt:lpstr>Some BIG Plant Cells…</vt:lpstr>
      <vt:lpstr>Some BIG Algal Cells…</vt:lpstr>
      <vt:lpstr>PowerPoint Presentation</vt:lpstr>
      <vt:lpstr>Huge Cells</vt:lpstr>
      <vt:lpstr>Tracking Our Model</vt:lpstr>
      <vt:lpstr>PowerPoint Presentation</vt:lpstr>
      <vt:lpstr>LS03 Teacher Resources: What did we figure out?</vt:lpstr>
      <vt:lpstr>LS04 Teacher Resource: Learning Segment Overview</vt:lpstr>
      <vt:lpstr>LS04 Teacher Resource: Notes and Details (continued)</vt:lpstr>
      <vt:lpstr>LS04 Tracking the Model</vt:lpstr>
      <vt:lpstr>Many cells…</vt:lpstr>
      <vt:lpstr>Where do all of these different kinds of cells come from?</vt:lpstr>
      <vt:lpstr>From a single cell (fertilized egg)  to many types of cells…</vt:lpstr>
      <vt:lpstr>Many cells… many types.</vt:lpstr>
      <vt:lpstr>Doodle Box E: How does this happen?</vt:lpstr>
      <vt:lpstr>Many KINDS of cells…</vt:lpstr>
      <vt:lpstr>Doodle Box F: What makes these different cells do different things?</vt:lpstr>
      <vt:lpstr>If DNA is in charge,  let’s review what we  know about it. </vt:lpstr>
      <vt:lpstr>Cell Structure Review</vt:lpstr>
      <vt:lpstr>PowerPoint Presentation</vt:lpstr>
      <vt:lpstr>So many kinds of cells…</vt:lpstr>
      <vt:lpstr>Same DNA</vt:lpstr>
      <vt:lpstr>LS04 Teacher Resources: What did we figure out?</vt:lpstr>
      <vt:lpstr>LS05 Teacher Resource: Learning Segment Overview</vt:lpstr>
      <vt:lpstr>LS05 Teacher Resource: Notes and Details (continued)</vt:lpstr>
      <vt:lpstr>LS05 Tracking the Model</vt:lpstr>
      <vt:lpstr>Same DNA but different kinds of cells.</vt:lpstr>
      <vt:lpstr>Same DNA but different kinds of cells.</vt:lpstr>
      <vt:lpstr>Same DNA but different kinds of cells.</vt:lpstr>
      <vt:lpstr>Same DNA, different cell types…</vt:lpstr>
      <vt:lpstr>Tracking Our Model</vt:lpstr>
      <vt:lpstr>PowerPoint Presentation</vt:lpstr>
      <vt:lpstr>LS05 Teacher Resource: What did we figure out?</vt:lpstr>
      <vt:lpstr>LS06 Teacher Resource: Learning Segment Overview</vt:lpstr>
      <vt:lpstr>LS06 Teacher Resource: Notes and Details (continued)</vt:lpstr>
      <vt:lpstr>LS06 Tracking the Model</vt:lpstr>
      <vt:lpstr>All Genes but only Some Proteins</vt:lpstr>
      <vt:lpstr>All Genes but only Some Proteins</vt:lpstr>
      <vt:lpstr>PowerPoint Presentation</vt:lpstr>
      <vt:lpstr>Focal Genes and Proteins</vt:lpstr>
      <vt:lpstr>LS06: Explicitly Recognizing Gene Expression</vt:lpstr>
      <vt:lpstr>On… Off… super on?</vt:lpstr>
      <vt:lpstr>LS06 Teacher Resource: What did we figure out?</vt:lpstr>
      <vt:lpstr>LS07 Teacher Resource: Learning Segment Overview</vt:lpstr>
      <vt:lpstr>LS07 Teacher Resource: Notes and Details (continued)</vt:lpstr>
      <vt:lpstr>LS07 Teacher Resource: Notes and Details (continued)</vt:lpstr>
      <vt:lpstr>LS07 Tracking the Model</vt:lpstr>
      <vt:lpstr>The on / off Switch</vt:lpstr>
      <vt:lpstr>PowerPoint Presentation</vt:lpstr>
      <vt:lpstr>PowerPoint Presentation</vt:lpstr>
      <vt:lpstr>PowerPoint Presentation</vt:lpstr>
      <vt:lpstr>PowerPoint Presentation</vt:lpstr>
      <vt:lpstr>Some of  The rest of the DNA</vt:lpstr>
      <vt:lpstr>How does the switch work?</vt:lpstr>
      <vt:lpstr>Gene Regulation: How does the switch work?</vt:lpstr>
      <vt:lpstr>Gene Regulation: How does the switch work?</vt:lpstr>
      <vt:lpstr>PowerPoint Presentation</vt:lpstr>
      <vt:lpstr>Gene Regulation: How does the switch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Tracking Our Model</vt:lpstr>
      <vt:lpstr>LS07 Teacher Resource: What did we figure out?</vt:lpstr>
      <vt:lpstr>LS08 Teacher Resource: Learning Segment Overview</vt:lpstr>
      <vt:lpstr>LS08 Teacher Resource: Notes and Details (continued)</vt:lpstr>
      <vt:lpstr>LS08 Teacher Resource: Notes and Details (continued)</vt:lpstr>
      <vt:lpstr>LS08 Teacher Resource: Pulling Together Model and DQB</vt:lpstr>
      <vt:lpstr>LS08 Teacher Resource: Key to “Off With Their Heads!”</vt:lpstr>
      <vt:lpstr>LS08 Tracking the Model</vt:lpstr>
      <vt:lpstr>LS08 Tracking the Model</vt:lpstr>
      <vt:lpstr>This slide provides an alternate way to organize the model.</vt:lpstr>
      <vt:lpstr>This slide provides an alternate way to organize the model.</vt:lpstr>
      <vt:lpstr>“Off With Their Heads!”</vt:lpstr>
      <vt:lpstr>Off With Their Heads!</vt:lpstr>
      <vt:lpstr>Off With Their Heads!</vt:lpstr>
      <vt:lpstr>Off With Their Heads!</vt:lpstr>
      <vt:lpstr>PowerPoint Presentation</vt:lpstr>
      <vt:lpstr>Focus on Regeneration</vt:lpstr>
      <vt:lpstr>Human Regeneration</vt:lpstr>
      <vt:lpstr>Human Regeneration</vt:lpstr>
      <vt:lpstr>Human Regeneration</vt:lpstr>
      <vt:lpstr>Human Cells vs. Planaria Cells</vt:lpstr>
      <vt:lpstr>Human Cells vs. Planaria Cells</vt:lpstr>
      <vt:lpstr>PowerPoint Presentation</vt:lpstr>
      <vt:lpstr>Focus on Identical Twins</vt:lpstr>
      <vt:lpstr>Focus on Identical Twins</vt:lpstr>
      <vt:lpstr>How long can you split into twins?</vt:lpstr>
      <vt:lpstr>How long can you split into twins?</vt:lpstr>
      <vt:lpstr>Cell Fate = “Determination”</vt:lpstr>
      <vt:lpstr>Cell Fate = “Determination”</vt:lpstr>
      <vt:lpstr>Cell Fate = “Determination”</vt:lpstr>
      <vt:lpstr>PowerPoint Presentation</vt:lpstr>
      <vt:lpstr>PowerPoint Presentation</vt:lpstr>
      <vt:lpstr>PowerPoint Presentation</vt:lpstr>
      <vt:lpstr>PowerPoint Presentation</vt:lpstr>
      <vt:lpstr>Some cells retain special abilities all other cells lose. </vt:lpstr>
      <vt:lpstr>There are several kinds of stem cells: </vt:lpstr>
      <vt:lpstr>But the most versatile stem cells—those that can become anything—are called “totipotent”.</vt:lpstr>
      <vt:lpstr>But the most versatile stem cells—those that can become anything—are called “totipotent”.</vt:lpstr>
      <vt:lpstr>PowerPoint Presentation</vt:lpstr>
      <vt:lpstr>PowerPoint Presentation</vt:lpstr>
      <vt:lpstr>PowerPoint Presentation</vt:lpstr>
      <vt:lpstr>PowerPoint Presentation</vt:lpstr>
      <vt:lpstr>PowerPoint Presentation</vt:lpstr>
      <vt:lpstr>Planaria can grow new heads, new selves but we can’t.  WHY? What do they have that we don’t?</vt:lpstr>
      <vt:lpstr>A Model for Regeneration</vt:lpstr>
      <vt:lpstr>Our Model for Growth and Development</vt:lpstr>
      <vt:lpstr>Our Model for Growth and Development</vt:lpstr>
      <vt:lpstr>LS08 Teacher Resource: What did we figure out?</vt:lpstr>
      <vt:lpstr>LS09 Teacher resources: Learning Segment Overview</vt:lpstr>
      <vt:lpstr>LS09 Teacher Resource: Notes and Details (continued)</vt:lpstr>
      <vt:lpstr>A new phenomenon: The Power to Change</vt:lpstr>
      <vt:lpstr>A new phenomenon: The Power to Change</vt:lpstr>
      <vt:lpstr>The Power to Change</vt:lpstr>
      <vt:lpstr>Life Cycles</vt:lpstr>
      <vt:lpstr>Life Cycles</vt:lpstr>
      <vt:lpstr>Life Cycles</vt:lpstr>
      <vt:lpstr>Metamorphosis</vt:lpstr>
      <vt:lpstr>LS09 Teacher Resource: What did we figure out?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Hessam Ghanimi</dc:creator>
  <cp:lastModifiedBy>Chris Griesemer</cp:lastModifiedBy>
  <cp:revision>1118</cp:revision>
  <cp:lastPrinted>2019-11-01T16:28:44Z</cp:lastPrinted>
  <dcterms:created xsi:type="dcterms:W3CDTF">2019-09-09T20:48:46Z</dcterms:created>
  <dcterms:modified xsi:type="dcterms:W3CDTF">2021-04-16T03:59:57Z</dcterms:modified>
</cp:coreProperties>
</file>