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7"/>
  </p:notesMasterIdLst>
  <p:handoutMasterIdLst>
    <p:handoutMasterId r:id="rId128"/>
  </p:handoutMasterIdLst>
  <p:sldIdLst>
    <p:sldId id="396" r:id="rId2"/>
    <p:sldId id="468" r:id="rId3"/>
    <p:sldId id="340" r:id="rId4"/>
    <p:sldId id="464" r:id="rId5"/>
    <p:sldId id="743" r:id="rId6"/>
    <p:sldId id="739" r:id="rId7"/>
    <p:sldId id="576" r:id="rId8"/>
    <p:sldId id="457" r:id="rId9"/>
    <p:sldId id="469" r:id="rId10"/>
    <p:sldId id="460" r:id="rId11"/>
    <p:sldId id="470" r:id="rId12"/>
    <p:sldId id="721" r:id="rId13"/>
    <p:sldId id="722" r:id="rId14"/>
    <p:sldId id="465" r:id="rId15"/>
    <p:sldId id="466" r:id="rId16"/>
    <p:sldId id="691" r:id="rId17"/>
    <p:sldId id="467" r:id="rId18"/>
    <p:sldId id="447" r:id="rId19"/>
    <p:sldId id="570" r:id="rId20"/>
    <p:sldId id="643" r:id="rId21"/>
    <p:sldId id="644" r:id="rId22"/>
    <p:sldId id="646" r:id="rId23"/>
    <p:sldId id="607" r:id="rId24"/>
    <p:sldId id="657" r:id="rId25"/>
    <p:sldId id="608" r:id="rId26"/>
    <p:sldId id="615" r:id="rId27"/>
    <p:sldId id="611" r:id="rId28"/>
    <p:sldId id="616" r:id="rId29"/>
    <p:sldId id="684" r:id="rId30"/>
    <p:sldId id="677" r:id="rId31"/>
    <p:sldId id="674" r:id="rId32"/>
    <p:sldId id="680" r:id="rId33"/>
    <p:sldId id="681" r:id="rId34"/>
    <p:sldId id="679" r:id="rId35"/>
    <p:sldId id="683" r:id="rId36"/>
    <p:sldId id="675" r:id="rId37"/>
    <p:sldId id="670" r:id="rId38"/>
    <p:sldId id="698" r:id="rId39"/>
    <p:sldId id="682" r:id="rId40"/>
    <p:sldId id="612" r:id="rId41"/>
    <p:sldId id="585" r:id="rId42"/>
    <p:sldId id="571" r:id="rId43"/>
    <p:sldId id="572" r:id="rId44"/>
    <p:sldId id="610" r:id="rId45"/>
    <p:sldId id="655" r:id="rId46"/>
    <p:sldId id="492" r:id="rId47"/>
    <p:sldId id="546" r:id="rId48"/>
    <p:sldId id="522" r:id="rId49"/>
    <p:sldId id="577" r:id="rId50"/>
    <p:sldId id="578" r:id="rId51"/>
    <p:sldId id="579" r:id="rId52"/>
    <p:sldId id="580" r:id="rId53"/>
    <p:sldId id="547" r:id="rId54"/>
    <p:sldId id="524" r:id="rId55"/>
    <p:sldId id="525" r:id="rId56"/>
    <p:sldId id="613" r:id="rId57"/>
    <p:sldId id="495" r:id="rId58"/>
    <p:sldId id="493" r:id="rId59"/>
    <p:sldId id="548" r:id="rId60"/>
    <p:sldId id="534" r:id="rId61"/>
    <p:sldId id="581" r:id="rId62"/>
    <p:sldId id="536" r:id="rId63"/>
    <p:sldId id="481" r:id="rId64"/>
    <p:sldId id="582" r:id="rId65"/>
    <p:sldId id="483" r:id="rId66"/>
    <p:sldId id="720" r:id="rId67"/>
    <p:sldId id="574" r:id="rId68"/>
    <p:sldId id="553" r:id="rId69"/>
    <p:sldId id="740" r:id="rId70"/>
    <p:sldId id="541" r:id="rId71"/>
    <p:sldId id="741" r:id="rId72"/>
    <p:sldId id="782" r:id="rId73"/>
    <p:sldId id="742" r:id="rId74"/>
    <p:sldId id="550" r:id="rId75"/>
    <p:sldId id="600" r:id="rId76"/>
    <p:sldId id="596" r:id="rId77"/>
    <p:sldId id="601" r:id="rId78"/>
    <p:sldId id="597" r:id="rId79"/>
    <p:sldId id="602" r:id="rId80"/>
    <p:sldId id="598" r:id="rId81"/>
    <p:sldId id="603" r:id="rId82"/>
    <p:sldId id="599" r:id="rId83"/>
    <p:sldId id="538" r:id="rId84"/>
    <p:sldId id="556" r:id="rId85"/>
    <p:sldId id="540" r:id="rId86"/>
    <p:sldId id="567" r:id="rId87"/>
    <p:sldId id="604" r:id="rId88"/>
    <p:sldId id="528" r:id="rId89"/>
    <p:sldId id="560" r:id="rId90"/>
    <p:sldId id="605" r:id="rId91"/>
    <p:sldId id="561" r:id="rId92"/>
    <p:sldId id="562" r:id="rId93"/>
    <p:sldId id="724" r:id="rId94"/>
    <p:sldId id="725" r:id="rId95"/>
    <p:sldId id="530" r:id="rId96"/>
    <p:sldId id="778" r:id="rId97"/>
    <p:sldId id="564" r:id="rId98"/>
    <p:sldId id="531" r:id="rId99"/>
    <p:sldId id="726" r:id="rId100"/>
    <p:sldId id="575" r:id="rId101"/>
    <p:sldId id="532" r:id="rId102"/>
    <p:sldId id="566" r:id="rId103"/>
    <p:sldId id="781" r:id="rId104"/>
    <p:sldId id="744" r:id="rId105"/>
    <p:sldId id="748" r:id="rId106"/>
    <p:sldId id="750" r:id="rId107"/>
    <p:sldId id="753" r:id="rId108"/>
    <p:sldId id="755" r:id="rId109"/>
    <p:sldId id="752" r:id="rId110"/>
    <p:sldId id="754" r:id="rId111"/>
    <p:sldId id="751" r:id="rId112"/>
    <p:sldId id="756" r:id="rId113"/>
    <p:sldId id="757" r:id="rId114"/>
    <p:sldId id="758" r:id="rId115"/>
    <p:sldId id="759" r:id="rId116"/>
    <p:sldId id="766" r:id="rId117"/>
    <p:sldId id="760" r:id="rId118"/>
    <p:sldId id="775" r:id="rId119"/>
    <p:sldId id="728" r:id="rId120"/>
    <p:sldId id="768" r:id="rId121"/>
    <p:sldId id="769" r:id="rId122"/>
    <p:sldId id="770" r:id="rId123"/>
    <p:sldId id="771" r:id="rId124"/>
    <p:sldId id="773" r:id="rId125"/>
    <p:sldId id="749" r:id="rId1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396"/>
            <p14:sldId id="468"/>
            <p14:sldId id="340"/>
          </p14:sldIdLst>
        </p14:section>
        <p14:section name="Learning Segment 01 (P--&gt;Q)" id="{1C1FC10C-4AE7-4469-AC4F-09D0C261E378}">
          <p14:sldIdLst>
            <p14:sldId id="464"/>
            <p14:sldId id="743"/>
            <p14:sldId id="739"/>
            <p14:sldId id="576"/>
            <p14:sldId id="457"/>
            <p14:sldId id="469"/>
            <p14:sldId id="460"/>
            <p14:sldId id="470"/>
            <p14:sldId id="721"/>
          </p14:sldIdLst>
        </p14:section>
        <p14:section name="Learning Segment 02 (Q--&gt;M)" id="{8837349A-9491-4089-A49D-BF7E00B5858E}">
          <p14:sldIdLst>
            <p14:sldId id="722"/>
            <p14:sldId id="465"/>
            <p14:sldId id="466"/>
            <p14:sldId id="691"/>
            <p14:sldId id="467"/>
            <p14:sldId id="447"/>
            <p14:sldId id="570"/>
          </p14:sldIdLst>
        </p14:section>
        <p14:section name="Learning Segment 03 (M)" id="{C825A5AA-7E01-594D-A251-ABF19E995E9D}">
          <p14:sldIdLst>
            <p14:sldId id="643"/>
            <p14:sldId id="644"/>
            <p14:sldId id="646"/>
            <p14:sldId id="607"/>
            <p14:sldId id="657"/>
            <p14:sldId id="608"/>
          </p14:sldIdLst>
        </p14:section>
        <p14:section name="Learning Segment 04 (Q--&gt;M)" id="{50ACB323-D68A-4F53-A106-556FF9A81568}">
          <p14:sldIdLst>
            <p14:sldId id="615"/>
            <p14:sldId id="611"/>
            <p14:sldId id="616"/>
            <p14:sldId id="684"/>
            <p14:sldId id="677"/>
            <p14:sldId id="674"/>
            <p14:sldId id="680"/>
            <p14:sldId id="681"/>
            <p14:sldId id="679"/>
            <p14:sldId id="683"/>
            <p14:sldId id="675"/>
            <p14:sldId id="670"/>
            <p14:sldId id="698"/>
            <p14:sldId id="682"/>
            <p14:sldId id="612"/>
          </p14:sldIdLst>
        </p14:section>
        <p14:section name="Learning Segment 05 (M)" id="{E9548F04-12B0-412F-AC02-45D664332FFA}">
          <p14:sldIdLst>
            <p14:sldId id="585"/>
            <p14:sldId id="571"/>
            <p14:sldId id="572"/>
            <p14:sldId id="610"/>
            <p14:sldId id="655"/>
          </p14:sldIdLst>
        </p14:section>
        <p14:section name="Learning Segment 06 (Q--&gt;M)" id="{9B8CD9C6-FAC8-41A9-A7D7-58703361E191}">
          <p14:sldIdLst>
            <p14:sldId id="492"/>
            <p14:sldId id="546"/>
            <p14:sldId id="522"/>
            <p14:sldId id="577"/>
            <p14:sldId id="578"/>
            <p14:sldId id="579"/>
            <p14:sldId id="580"/>
            <p14:sldId id="547"/>
            <p14:sldId id="524"/>
            <p14:sldId id="525"/>
            <p14:sldId id="613"/>
            <p14:sldId id="495"/>
            <p14:sldId id="493"/>
            <p14:sldId id="548"/>
          </p14:sldIdLst>
        </p14:section>
        <p14:section name="Learning Segment 07 (M)" id="{4D920999-0B74-42CD-B275-DDA6B2D024F8}">
          <p14:sldIdLst>
            <p14:sldId id="534"/>
            <p14:sldId id="581"/>
            <p14:sldId id="536"/>
            <p14:sldId id="481"/>
            <p14:sldId id="582"/>
            <p14:sldId id="483"/>
            <p14:sldId id="720"/>
            <p14:sldId id="574"/>
            <p14:sldId id="553"/>
          </p14:sldIdLst>
        </p14:section>
        <p14:section name="Learning Segment 08 (P--&gt;M)" id="{81FA8BE8-BD2F-4B6B-9D1C-CF35B83E7BF0}">
          <p14:sldIdLst>
            <p14:sldId id="740"/>
            <p14:sldId id="541"/>
            <p14:sldId id="741"/>
            <p14:sldId id="782"/>
            <p14:sldId id="742"/>
            <p14:sldId id="550"/>
            <p14:sldId id="600"/>
            <p14:sldId id="596"/>
            <p14:sldId id="601"/>
            <p14:sldId id="597"/>
            <p14:sldId id="602"/>
            <p14:sldId id="598"/>
            <p14:sldId id="603"/>
            <p14:sldId id="599"/>
            <p14:sldId id="538"/>
            <p14:sldId id="556"/>
          </p14:sldIdLst>
        </p14:section>
        <p14:section name="Learning Segment 09 (P--&gt;M)" id="{C9BE178C-A205-4A8B-82DA-1E8A668E3DF2}">
          <p14:sldIdLst>
            <p14:sldId id="540"/>
            <p14:sldId id="567"/>
            <p14:sldId id="604"/>
            <p14:sldId id="528"/>
            <p14:sldId id="560"/>
            <p14:sldId id="605"/>
            <p14:sldId id="561"/>
            <p14:sldId id="562"/>
            <p14:sldId id="724"/>
            <p14:sldId id="725"/>
            <p14:sldId id="530"/>
            <p14:sldId id="778"/>
            <p14:sldId id="564"/>
            <p14:sldId id="531"/>
            <p14:sldId id="726"/>
            <p14:sldId id="575"/>
            <p14:sldId id="532"/>
            <p14:sldId id="566"/>
            <p14:sldId id="781"/>
          </p14:sldIdLst>
        </p14:section>
        <p14:section name="Learning Segment 09 (M--&gt;P)" id="{1AE394EE-BCDF-45CD-97F3-F1DACC2FA49A}">
          <p14:sldIdLst>
            <p14:sldId id="744"/>
            <p14:sldId id="748"/>
            <p14:sldId id="750"/>
            <p14:sldId id="753"/>
            <p14:sldId id="755"/>
            <p14:sldId id="752"/>
            <p14:sldId id="754"/>
            <p14:sldId id="751"/>
            <p14:sldId id="756"/>
            <p14:sldId id="757"/>
            <p14:sldId id="758"/>
            <p14:sldId id="759"/>
            <p14:sldId id="766"/>
            <p14:sldId id="760"/>
            <p14:sldId id="775"/>
          </p14:sldIdLst>
        </p14:section>
        <p14:section name="Learning Segment 10 (P)" id="{B352817D-8713-422C-B053-F06A2DC8D803}">
          <p14:sldIdLst>
            <p14:sldId id="728"/>
            <p14:sldId id="768"/>
            <p14:sldId id="769"/>
            <p14:sldId id="770"/>
            <p14:sldId id="771"/>
            <p14:sldId id="773"/>
            <p14:sldId id="74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Horton" initials="JH" lastIdx="0" clrIdx="0">
    <p:extLst>
      <p:ext uri="{19B8F6BF-5375-455C-9EA6-DF929625EA0E}">
        <p15:presenceInfo xmlns:p15="http://schemas.microsoft.com/office/powerpoint/2012/main" userId="1b4886b13bfc508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6EB3"/>
    <a:srgbClr val="584035"/>
    <a:srgbClr val="00B050"/>
    <a:srgbClr val="FFD10D"/>
    <a:srgbClr val="DAB000"/>
    <a:srgbClr val="FFD215"/>
    <a:srgbClr val="3333FF"/>
    <a:srgbClr val="252A3D"/>
    <a:srgbClr val="D794EA"/>
    <a:srgbClr val="2568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58" autoAdjust="0"/>
    <p:restoredTop sz="68017" autoAdjust="0"/>
  </p:normalViewPr>
  <p:slideViewPr>
    <p:cSldViewPr snapToGrid="0" snapToObjects="1">
      <p:cViewPr varScale="1">
        <p:scale>
          <a:sx n="65" d="100"/>
          <a:sy n="65" d="100"/>
        </p:scale>
        <p:origin x="1936" y="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809"/>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commentAuthors" Target="commentAuthor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10/5/2019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10/5/2019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2066498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Hopefully your students noticed that proteins were the underlying cause of the different conditions.  </a:t>
            </a:r>
          </a:p>
          <a:p>
            <a:r>
              <a:rPr lang="en-US" dirty="0"/>
              <a:t>If needed, here is a guide to help </a:t>
            </a:r>
            <a:r>
              <a:rPr lang="en-US" dirty="0" smtClean="0"/>
              <a:t>a</a:t>
            </a:r>
            <a:r>
              <a:rPr lang="en-US" baseline="0" dirty="0" smtClean="0"/>
              <a:t> sample</a:t>
            </a:r>
            <a:r>
              <a:rPr lang="en-US" dirty="0" smtClean="0"/>
              <a:t> conversation</a:t>
            </a:r>
            <a:r>
              <a:rPr lang="en-US" baseline="0" dirty="0" smtClean="0"/>
              <a:t> that might come up.</a:t>
            </a:r>
            <a:endParaRPr lang="en-US" dirty="0"/>
          </a:p>
          <a:p>
            <a:endParaRPr lang="en-US" dirty="0"/>
          </a:p>
          <a:p>
            <a:pPr marL="0" indent="0">
              <a:buNone/>
            </a:pPr>
            <a:r>
              <a:rPr lang="en-US" dirty="0">
                <a:latin typeface="Arial" panose="020B0604020202020204" pitchFamily="34" charset="0"/>
                <a:cs typeface="Arial" panose="020B0604020202020204" pitchFamily="34" charset="0"/>
              </a:rPr>
              <a:t>T: Were all the conditions are caused by dysfunctional proteins?   </a:t>
            </a:r>
          </a:p>
          <a:p>
            <a:pPr marL="0" indent="0">
              <a:buNone/>
            </a:pPr>
            <a:r>
              <a:rPr lang="en-US" dirty="0">
                <a:latin typeface="Arial" panose="020B0604020202020204" pitchFamily="34" charset="0"/>
                <a:cs typeface="Arial" panose="020B0604020202020204" pitchFamily="34" charset="0"/>
              </a:rPr>
              <a:t>	All of them?</a:t>
            </a:r>
          </a:p>
          <a:p>
            <a:pPr marL="0" indent="0">
              <a:buNone/>
            </a:pPr>
            <a:r>
              <a:rPr lang="en-US" dirty="0">
                <a:latin typeface="Arial" panose="020B0604020202020204" pitchFamily="34" charset="0"/>
                <a:cs typeface="Arial" panose="020B0604020202020204" pitchFamily="34" charset="0"/>
              </a:rPr>
              <a:t>S: (No, the blood type was not “bad” but still has something to do with a protein.)</a:t>
            </a:r>
          </a:p>
          <a:p>
            <a:pPr marL="0" indent="0">
              <a:buNone/>
            </a:pPr>
            <a:r>
              <a:rPr lang="en-US" dirty="0">
                <a:latin typeface="Arial" panose="020B0604020202020204" pitchFamily="34" charset="0"/>
                <a:cs typeface="Arial" panose="020B0604020202020204" pitchFamily="34" charset="0"/>
              </a:rPr>
              <a:t>T: Thinking back to our models, are proteins passed from parent to offspring?</a:t>
            </a:r>
          </a:p>
          <a:p>
            <a:pPr marL="0" indent="0">
              <a:buNone/>
            </a:pPr>
            <a:r>
              <a:rPr lang="en-US" dirty="0">
                <a:latin typeface="Arial" panose="020B0604020202020204" pitchFamily="34" charset="0"/>
                <a:cs typeface="Arial" panose="020B0604020202020204" pitchFamily="34" charset="0"/>
              </a:rPr>
              <a:t>	If not, then what?</a:t>
            </a:r>
          </a:p>
          <a:p>
            <a:pPr marL="0" indent="0">
              <a:buNone/>
            </a:pPr>
            <a:r>
              <a:rPr lang="en-US" dirty="0">
                <a:latin typeface="Arial" panose="020B0604020202020204" pitchFamily="34" charset="0"/>
                <a:cs typeface="Arial" panose="020B0604020202020204" pitchFamily="34" charset="0"/>
              </a:rPr>
              <a:t>S: (DNA, Chromosomes, Genes)</a:t>
            </a:r>
            <a:endParaRPr lang="en-US" dirty="0"/>
          </a:p>
          <a:p>
            <a:r>
              <a:rPr lang="en-US" dirty="0"/>
              <a:t>T: A protein causes the condition but is a protein being passed on from parent to offspring? </a:t>
            </a:r>
          </a:p>
          <a:p>
            <a:r>
              <a:rPr lang="en-US" dirty="0"/>
              <a:t>S: (No)</a:t>
            </a:r>
          </a:p>
          <a:p>
            <a:r>
              <a:rPr lang="en-US" dirty="0"/>
              <a:t>T: So what is?</a:t>
            </a:r>
          </a:p>
          <a:p>
            <a:r>
              <a:rPr lang="en-US" dirty="0"/>
              <a:t>S: Chromosome, gene, DNA</a:t>
            </a:r>
          </a:p>
          <a:p>
            <a:r>
              <a:rPr lang="en-US" dirty="0"/>
              <a:t>And this leads to our driving question:</a:t>
            </a:r>
          </a:p>
          <a:p>
            <a:r>
              <a:rPr lang="en-US" dirty="0"/>
              <a:t>If the DNA is passed on and not the protein, then how does the DNA become a protein?</a:t>
            </a:r>
          </a:p>
        </p:txBody>
      </p:sp>
      <p:sp>
        <p:nvSpPr>
          <p:cNvPr id="4" name="Slide Number Placeholder 3"/>
          <p:cNvSpPr>
            <a:spLocks noGrp="1"/>
          </p:cNvSpPr>
          <p:nvPr>
            <p:ph type="sldNum" sz="quarter" idx="10"/>
          </p:nvPr>
        </p:nvSpPr>
        <p:spPr/>
        <p:txBody>
          <a:bodyPr/>
          <a:lstStyle/>
          <a:p>
            <a:fld id="{C7BB21F4-C42E-3B40-9B33-CFE230F675D3}" type="slidenum">
              <a:rPr lang="en-US" smtClean="0"/>
              <a:t>10</a:t>
            </a:fld>
            <a:endParaRPr lang="en-US"/>
          </a:p>
        </p:txBody>
      </p:sp>
    </p:spTree>
    <p:extLst>
      <p:ext uri="{BB962C8B-B14F-4D97-AF65-F5344CB8AC3E}">
        <p14:creationId xmlns:p14="http://schemas.microsoft.com/office/powerpoint/2010/main" val="153362094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Just check for understanding following the whole</a:t>
            </a:r>
            <a:r>
              <a:rPr lang="en-US" baseline="0" dirty="0" smtClean="0"/>
              <a:t> class discussions. If you feel like only a few students are getting it, devise an activity such as returning students to small groups to work on a collective representation that answers our questions about mapping proteins to traits.</a:t>
            </a:r>
          </a:p>
          <a:p>
            <a:endParaRPr lang="en-US" baseline="0" dirty="0" smtClean="0"/>
          </a:p>
          <a:p>
            <a:r>
              <a:rPr lang="en-US" baseline="0" dirty="0" smtClean="0"/>
              <a:t>The next slide offers some ideas or patterns that may not have surfaced yet.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100</a:t>
            </a:fld>
            <a:endParaRPr lang="en-US"/>
          </a:p>
        </p:txBody>
      </p:sp>
    </p:spTree>
    <p:extLst>
      <p:ext uri="{BB962C8B-B14F-4D97-AF65-F5344CB8AC3E}">
        <p14:creationId xmlns:p14="http://schemas.microsoft.com/office/powerpoint/2010/main" val="5525181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a:extLst>
              <a:ext uri="{FF2B5EF4-FFF2-40B4-BE49-F238E27FC236}">
                <a16:creationId xmlns="" xmlns:a16="http://schemas.microsoft.com/office/drawing/2014/main" id="{73941CB9-1A59-4B23-A45B-0A1A41FD5B6C}"/>
              </a:ext>
            </a:extLst>
          </p:cNvPr>
          <p:cNvSpPr>
            <a:spLocks noGrp="1" noRot="1" noChangeAspect="1" noTextEdit="1"/>
          </p:cNvSpPr>
          <p:nvPr>
            <p:ph type="sldImg"/>
          </p:nvPr>
        </p:nvSpPr>
        <p:spPr>
          <a:ln/>
        </p:spPr>
      </p:sp>
      <p:sp>
        <p:nvSpPr>
          <p:cNvPr id="149507" name="Notes Placeholder 2">
            <a:extLst>
              <a:ext uri="{FF2B5EF4-FFF2-40B4-BE49-F238E27FC236}">
                <a16:creationId xmlns="" xmlns:a16="http://schemas.microsoft.com/office/drawing/2014/main" id="{53FF23C1-10E1-47DD-B2C1-E4E7F61D803C}"/>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Use this slide to help students make the connection between proteins that are structural and those that are enzymes.</a:t>
            </a:r>
          </a:p>
          <a:p>
            <a:r>
              <a:rPr lang="en-US" altLang="en-US" dirty="0">
                <a:latin typeface="Arial" panose="020B0604020202020204" pitchFamily="34" charset="0"/>
                <a:ea typeface="ＭＳ Ｐゴシック" panose="020B0600070205080204" pitchFamily="34" charset="-128"/>
              </a:rPr>
              <a:t>The next slide takes the explanation a bit further with analogies</a:t>
            </a:r>
            <a:r>
              <a:rPr lang="en-US" altLang="en-US" dirty="0" smtClean="0">
                <a:latin typeface="Arial" panose="020B0604020202020204" pitchFamily="34" charset="0"/>
                <a:ea typeface="ＭＳ Ｐゴシック" panose="020B0600070205080204" pitchFamily="34" charset="-128"/>
              </a:rPr>
              <a:t>.</a:t>
            </a: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Be careful to not over-generalize. </a:t>
            </a:r>
            <a:r>
              <a:rPr lang="en-US" altLang="en-US" dirty="0" smtClean="0">
                <a:latin typeface="Arial" panose="020B0604020202020204" pitchFamily="34" charset="0"/>
                <a:ea typeface="ＭＳ Ｐゴシック" panose="020B0600070205080204" pitchFamily="34" charset="-128"/>
              </a:rPr>
              <a:t>The ultimate point here is that dominance, </a:t>
            </a:r>
            <a:r>
              <a:rPr lang="en-US" altLang="en-US" dirty="0" err="1" smtClean="0">
                <a:latin typeface="Arial" panose="020B0604020202020204" pitchFamily="34" charset="0"/>
                <a:ea typeface="ＭＳ Ｐゴシック" panose="020B0600070205080204" pitchFamily="34" charset="-128"/>
              </a:rPr>
              <a:t>recessiveness</a:t>
            </a:r>
            <a:r>
              <a:rPr lang="en-US" altLang="en-US" dirty="0" smtClean="0">
                <a:latin typeface="Arial" panose="020B0604020202020204" pitchFamily="34" charset="0"/>
                <a:ea typeface="ＭＳ Ｐゴシック" panose="020B0600070205080204" pitchFamily="34" charset="-128"/>
              </a:rPr>
              <a:t>, codominance, etc. only make sense once you’ve reasoned</a:t>
            </a:r>
            <a:r>
              <a:rPr lang="en-US" altLang="en-US" baseline="0" dirty="0" smtClean="0">
                <a:latin typeface="Arial" panose="020B0604020202020204" pitchFamily="34" charset="0"/>
                <a:ea typeface="ＭＳ Ｐゴシック" panose="020B0600070205080204" pitchFamily="34" charset="-128"/>
              </a:rPr>
              <a:t> through what is happening at a molecular level. How alleles appear to interact at the phenotype level is an *emergent* property of their interaction at this level. In other words, you can’t really understand why until you look at the molecular level.</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9508" name="Footer Placeholder 1">
            <a:extLst>
              <a:ext uri="{FF2B5EF4-FFF2-40B4-BE49-F238E27FC236}">
                <a16:creationId xmlns="" xmlns:a16="http://schemas.microsoft.com/office/drawing/2014/main" id="{09E19617-F9EC-475D-95D9-DACBF3F09089}"/>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103982694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br>
              <a:rPr lang="en-US" dirty="0"/>
            </a:br>
            <a:r>
              <a:rPr lang="en-US" b="1" dirty="0" smtClean="0"/>
              <a:t>Optional slide.</a:t>
            </a:r>
            <a:r>
              <a:rPr lang="en-US" dirty="0" smtClean="0"/>
              <a:t> If </a:t>
            </a:r>
            <a:r>
              <a:rPr lang="en-US" dirty="0"/>
              <a:t>students are struggling try using this analogy: </a:t>
            </a:r>
            <a:r>
              <a:rPr lang="en-US" altLang="en-US" dirty="0">
                <a:latin typeface="Arial" panose="020B0604020202020204" pitchFamily="34" charset="0"/>
                <a:ea typeface="ＭＳ Ｐゴシック" panose="020B0600070205080204" pitchFamily="34" charset="-128"/>
              </a:rPr>
              <a:t>Enzymes are like the keys to a house (or keys to a car). If you have 2 sets of keys and you lose one, you’re still ok! Structural proteins are like the building materials that make up the house. If you’re trying to build a wooden house and you lose half of your nails or half the wood you can still build a it but it might be shaky and might not function very well. But if you lose ALL the nails (or all the wood…), you can’t build a house at all.</a:t>
            </a:r>
          </a:p>
          <a:p>
            <a:pPr marL="0" lvl="0" indent="0">
              <a:spcBef>
                <a:spcPts val="0"/>
              </a:spcBef>
              <a:spcAft>
                <a:spcPts val="0"/>
              </a:spcAft>
              <a:buNone/>
            </a:pP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You could ask students to reason</a:t>
            </a:r>
            <a:r>
              <a:rPr lang="en-US" baseline="0" dirty="0" smtClean="0">
                <a:latin typeface="Arial" panose="020B0604020202020204" pitchFamily="34" charset="0"/>
                <a:ea typeface="ＭＳ Ｐゴシック" panose="020B0600070205080204" pitchFamily="34" charset="-128"/>
              </a:rPr>
              <a:t> through an example—perhaps the purple versus white flower trait in Mendel’s peas. (Be warned that the genes and proteins involved can be a bit more complex if you choose to do some research, but as a superficial exercise, it works!)</a:t>
            </a: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endParaRPr lang="en-US" dirty="0">
              <a:latin typeface="Arial" panose="020B0604020202020204" pitchFamily="34" charset="0"/>
              <a:ea typeface="ＭＳ Ｐゴシック" panose="020B0600070205080204" pitchFamily="34" charset="-128"/>
            </a:endParaRPr>
          </a:p>
          <a:p>
            <a:pPr marL="0" lvl="0" indent="0">
              <a:spcBef>
                <a:spcPts val="0"/>
              </a:spcBef>
              <a:spcAft>
                <a:spcPts val="0"/>
              </a:spcAft>
              <a:buNone/>
            </a:pPr>
            <a:r>
              <a:rPr lang="en-US" dirty="0">
                <a:latin typeface="Arial" panose="020B0604020202020204" pitchFamily="34" charset="0"/>
                <a:ea typeface="ＭＳ Ｐゴシック" panose="020B0600070205080204" pitchFamily="34" charset="-128"/>
              </a:rPr>
              <a:t>SOURCES</a:t>
            </a:r>
            <a:r>
              <a:rPr lang="en-US" dirty="0" smtClean="0">
                <a:latin typeface="Arial" panose="020B0604020202020204" pitchFamily="34" charset="0"/>
                <a:ea typeface="ＭＳ Ｐゴシック" panose="020B0600070205080204" pitchFamily="34" charset="-128"/>
              </a:rPr>
              <a:t>:</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Image, “keys-open-locks-security-unlock”</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(https://pixabay.com/en/keys-open-locks-security-unlock-2959771/)</a:t>
            </a:r>
          </a:p>
          <a:p>
            <a:pPr marL="0" lvl="0" indent="0">
              <a:spcBef>
                <a:spcPts val="0"/>
              </a:spcBef>
              <a:spcAft>
                <a:spcPts val="0"/>
              </a:spcAft>
              <a:buNone/>
            </a:pPr>
            <a:r>
              <a:rPr lang="en-US" dirty="0" smtClean="0">
                <a:latin typeface="Arial" panose="020B0604020202020204" pitchFamily="34" charset="0"/>
                <a:ea typeface="ＭＳ Ｐゴシック" panose="020B0600070205080204" pitchFamily="34" charset="-128"/>
              </a:rPr>
              <a:t>By </a:t>
            </a:r>
            <a:r>
              <a:rPr lang="en-US" sz="1200" kern="1200" dirty="0" err="1" smtClean="0">
                <a:solidFill>
                  <a:schemeClr val="tx1"/>
                </a:solidFill>
                <a:effectLst/>
                <a:latin typeface="+mn-lt"/>
                <a:ea typeface="+mn-ea"/>
                <a:cs typeface="+mn-cs"/>
              </a:rPr>
              <a:t>brenkee</a:t>
            </a:r>
            <a:r>
              <a:rPr lang="en-US" sz="1200" kern="1200" dirty="0" smtClean="0">
                <a:solidFill>
                  <a:schemeClr val="tx1"/>
                </a:solidFill>
                <a:effectLst/>
                <a:latin typeface="+mn-lt"/>
                <a:ea typeface="+mn-ea"/>
                <a:cs typeface="+mn-cs"/>
              </a:rPr>
              <a:t> at </a:t>
            </a:r>
            <a:r>
              <a:rPr lang="en-US" sz="1200" kern="1200" dirty="0" err="1" smtClean="0">
                <a:solidFill>
                  <a:schemeClr val="tx1"/>
                </a:solidFill>
                <a:effectLst/>
                <a:latin typeface="+mn-lt"/>
                <a:ea typeface="+mn-ea"/>
                <a:cs typeface="+mn-cs"/>
              </a:rPr>
              <a:t>Pixabay</a:t>
            </a:r>
            <a:r>
              <a:rPr lang="en-US" sz="1200" kern="1200" dirty="0" smtClean="0">
                <a:solidFill>
                  <a:schemeClr val="tx1"/>
                </a:solidFill>
                <a:effectLst/>
                <a:latin typeface="+mn-lt"/>
                <a:ea typeface="+mn-ea"/>
                <a:cs typeface="+mn-cs"/>
              </a:rPr>
              <a:t> (No attribution needed.) [https://pixabay.com/en/service/license/]</a:t>
            </a:r>
            <a:endParaRPr lang="en-US" dirty="0" smtClean="0">
              <a:latin typeface="Arial" panose="020B0604020202020204" pitchFamily="34" charset="0"/>
              <a:ea typeface="ＭＳ Ｐゴシック" panose="020B0600070205080204" pitchFamily="34" charset="-128"/>
            </a:endParaRPr>
          </a:p>
          <a:p>
            <a:pPr marL="0" lvl="0" indent="0">
              <a:spcBef>
                <a:spcPts val="0"/>
              </a:spcBef>
              <a:spcAft>
                <a:spcPts val="0"/>
              </a:spcAft>
              <a:buNone/>
            </a:pPr>
            <a:endParaRPr lang="en-US" dirty="0" smtClean="0">
              <a:latin typeface="Arial" panose="020B0604020202020204" pitchFamily="34" charset="0"/>
              <a:ea typeface="ＭＳ Ｐゴシック" panose="020B0600070205080204" pitchFamily="34"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Arial" panose="020B0604020202020204" pitchFamily="34" charset="0"/>
                <a:ea typeface="ＭＳ Ｐゴシック" panose="020B0600070205080204" pitchFamily="34" charset="-128"/>
              </a:rPr>
              <a:t>Image, “</a:t>
            </a:r>
            <a:r>
              <a:rPr lang="en-US" dirty="0" smtClean="0">
                <a:effectLst/>
              </a:rPr>
              <a:t>An example of a California-style bungalow in the Del Ray neighborhood of Alexandria, Virginia.”</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ea typeface="ＭＳ Ｐゴシック" panose="020B0600070205080204" pitchFamily="34" charset="-128"/>
              </a:rPr>
              <a:t>(</a:t>
            </a:r>
            <a:r>
              <a:rPr lang="en-US" dirty="0" smtClean="0">
                <a:latin typeface="Arial" panose="020B0604020202020204" pitchFamily="34" charset="0"/>
                <a:ea typeface="ＭＳ Ｐゴシック" panose="020B0600070205080204" pitchFamily="34" charset="-128"/>
              </a:rPr>
              <a:t>https</a:t>
            </a:r>
            <a:r>
              <a:rPr lang="en-US" dirty="0">
                <a:latin typeface="Arial" panose="020B0604020202020204" pitchFamily="34" charset="0"/>
                <a:ea typeface="ＭＳ Ｐゴシック" panose="020B0600070205080204" pitchFamily="34" charset="-128"/>
              </a:rPr>
              <a:t>://commons.wikimedia.org/wiki/File:California_bungalow_in_Alexandria,_</a:t>
            </a:r>
            <a:r>
              <a:rPr lang="en-US" dirty="0" smtClean="0">
                <a:latin typeface="Arial" panose="020B0604020202020204" pitchFamily="34" charset="0"/>
                <a:ea typeface="ＭＳ Ｐゴシック" panose="020B0600070205080204" pitchFamily="34" charset="-128"/>
              </a:rPr>
              <a:t>Virginia.jpg)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Arial" panose="020B0604020202020204" pitchFamily="34" charset="0"/>
                <a:ea typeface="ＭＳ Ｐゴシック" panose="020B0600070205080204" pitchFamily="34" charset="-128"/>
              </a:rPr>
              <a:t>By </a:t>
            </a:r>
            <a:r>
              <a:rPr lang="en-US" dirty="0" err="1" smtClean="0">
                <a:latin typeface="Arial" panose="020B0604020202020204" pitchFamily="34" charset="0"/>
                <a:ea typeface="ＭＳ Ｐゴシック" panose="020B0600070205080204" pitchFamily="34" charset="-128"/>
              </a:rPr>
              <a:t>Deling</a:t>
            </a:r>
            <a:r>
              <a:rPr lang="en-US" dirty="0" smtClean="0">
                <a:latin typeface="Arial" panose="020B0604020202020204" pitchFamily="34" charset="0"/>
                <a:ea typeface="ＭＳ Ｐゴシック" panose="020B0600070205080204" pitchFamily="34" charset="-128"/>
              </a:rPr>
              <a:t> at the English language Wikipedia [CC BY-SA 3.0 (http://creativecommons.org/licenses/by-sa/3.0/)]</a:t>
            </a:r>
            <a:endParaRPr lang="en-US" dirty="0">
              <a:latin typeface="Arial" panose="020B0604020202020204" pitchFamily="34" charset="0"/>
              <a:ea typeface="ＭＳ Ｐゴシック" panose="020B0600070205080204" pitchFamily="34" charset="-128"/>
            </a:endParaRPr>
          </a:p>
          <a:p>
            <a:endParaRPr lang="en-US" sz="1200" u="none" strike="noStrike"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effectLst/>
                <a:latin typeface="+mn-lt"/>
                <a:ea typeface="+mn-ea"/>
                <a:cs typeface="+mn-cs"/>
              </a:rPr>
              <a:t>Image, “A nail</a:t>
            </a:r>
            <a:r>
              <a:rPr lang="en-US" dirty="0" smtClean="0">
                <a:effectLst/>
              </a:rPr>
              <a:t> sticking out from a block of wood.”</a:t>
            </a:r>
            <a:endParaRPr lang="en-US" sz="1200" u="none" strike="noStrike" kern="1200" dirty="0">
              <a:solidFill>
                <a:schemeClr val="tx1"/>
              </a:solidFill>
              <a:effectLst/>
              <a:latin typeface="+mn-lt"/>
              <a:ea typeface="+mn-ea"/>
              <a:cs typeface="+mn-cs"/>
            </a:endParaRPr>
          </a:p>
          <a:p>
            <a:r>
              <a:rPr lang="en-US" dirty="0" smtClean="0"/>
              <a:t>(https</a:t>
            </a:r>
            <a:r>
              <a:rPr lang="en-US" dirty="0"/>
              <a:t>://</a:t>
            </a:r>
            <a:r>
              <a:rPr lang="en-US" dirty="0" smtClean="0"/>
              <a:t>commons.wikimedia.org/wiki/File:Nail_in_a_block_of_wood.jpg)</a:t>
            </a:r>
          </a:p>
          <a:p>
            <a:r>
              <a:rPr lang="en-US" dirty="0" smtClean="0"/>
              <a:t>By </a:t>
            </a:r>
            <a:r>
              <a:rPr lang="pt-BR" dirty="0" smtClean="0"/>
              <a:t>Marcos André [CC BY 2.0 (https://creativecommons.org/licenses/by/2.0)]</a:t>
            </a:r>
            <a:endParaRPr lang="en-US" dirty="0"/>
          </a:p>
        </p:txBody>
      </p:sp>
      <p:sp>
        <p:nvSpPr>
          <p:cNvPr id="204" name="Shape 2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369233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Just another brief checkpoint for our model.</a:t>
            </a:r>
            <a:r>
              <a:rPr lang="en-US" baseline="0" dirty="0" smtClean="0"/>
              <a:t> You may have already added the ideas and can skip this.</a:t>
            </a:r>
            <a:endParaRPr lang="en-US" dirty="0"/>
          </a:p>
          <a:p>
            <a:endParaRPr lang="en-US" dirty="0"/>
          </a:p>
          <a:p>
            <a:r>
              <a:rPr lang="en-US" b="1" dirty="0"/>
              <a:t>New Model </a:t>
            </a:r>
            <a:r>
              <a:rPr lang="en-US" b="1" dirty="0" smtClean="0"/>
              <a:t>Ideas:</a:t>
            </a:r>
            <a:endParaRPr lang="en-US" b="1"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smtClean="0">
                <a:solidFill>
                  <a:srgbClr val="584035"/>
                </a:solidFill>
              </a:rPr>
              <a:t>Depending on the function of the protein, you will see different patterns of phenotypes (dominance versus codominance) in heterozygotes.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103</a:t>
            </a:fld>
            <a:endParaRPr lang="en-US"/>
          </a:p>
        </p:txBody>
      </p:sp>
    </p:spTree>
    <p:extLst>
      <p:ext uri="{BB962C8B-B14F-4D97-AF65-F5344CB8AC3E}">
        <p14:creationId xmlns:p14="http://schemas.microsoft.com/office/powerpoint/2010/main" val="184796310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Be sensitive to evaluating phenotypes</a:t>
            </a:r>
            <a:r>
              <a:rPr lang="en-US" baseline="0" dirty="0" smtClean="0"/>
              <a:t> such as achondroplasia as “abnormal” beyond the fact that they are rare. Yes, dwarfism may be accompanied by a suite of health issues that arise from having a mutated copy of the gene for FGFR3, but people who have achondroplasia are not somehow less than others and may even exhibit few differences other than their physical appearance.</a:t>
            </a:r>
          </a:p>
          <a:p>
            <a:endParaRPr lang="en-US" dirty="0" smtClean="0"/>
          </a:p>
          <a:p>
            <a:r>
              <a:rPr lang="en-US" dirty="0" smtClean="0"/>
              <a:t>Before this:</a:t>
            </a:r>
            <a:r>
              <a:rPr lang="en-US" baseline="0" dirty="0" smtClean="0"/>
              <a:t> where did the bigger beaks come from?</a:t>
            </a:r>
          </a:p>
          <a:p>
            <a:r>
              <a:rPr lang="en-US" baseline="0" dirty="0" smtClean="0"/>
              <a:t>Where did the black moths come from?</a:t>
            </a:r>
          </a:p>
          <a:p>
            <a:r>
              <a:rPr lang="en-US" baseline="0" dirty="0" smtClean="0"/>
              <a:t>(If these traits are heritable.)</a:t>
            </a:r>
          </a:p>
          <a:p>
            <a:r>
              <a:rPr lang="en-US" baseline="0" dirty="0" smtClean="0"/>
              <a:t>Has to be mutation.</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104</a:t>
            </a:fld>
            <a:endParaRPr lang="en-US"/>
          </a:p>
        </p:txBody>
      </p:sp>
    </p:spTree>
    <p:extLst>
      <p:ext uri="{BB962C8B-B14F-4D97-AF65-F5344CB8AC3E}">
        <p14:creationId xmlns:p14="http://schemas.microsoft.com/office/powerpoint/2010/main" val="140756691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Rephrase the prompt as, “Are all mutations harmful? Or is there something important about mutation we need to consider?” Have students write privately and then pair-share or work in groups. We’re asking students to connect this idea of mutation to other models we’ve explored– in particular, how is mutation related to the natural selection scenarios we explored in that unit?</a:t>
            </a:r>
          </a:p>
          <a:p>
            <a:endParaRPr lang="en-US" dirty="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105</a:t>
            </a:fld>
            <a:endParaRPr lang="en-US"/>
          </a:p>
        </p:txBody>
      </p:sp>
    </p:spTree>
    <p:extLst>
      <p:ext uri="{BB962C8B-B14F-4D97-AF65-F5344CB8AC3E}">
        <p14:creationId xmlns:p14="http://schemas.microsoft.com/office/powerpoint/2010/main" val="218197897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Follow the animation in the slide to get to first get to two ideas:</a:t>
            </a:r>
          </a:p>
          <a:p>
            <a:r>
              <a:rPr lang="en-US" baseline="0" dirty="0" smtClean="0"/>
              <a:t>1. Students should offer that variation comes from mutations in genes/mutations in the DNA.</a:t>
            </a:r>
          </a:p>
          <a:p>
            <a:r>
              <a:rPr lang="en-US" baseline="0" dirty="0" smtClean="0"/>
              <a:t>2. You need to help make the point that mutations do not (generally) arise in response to changes in the environment! The dark morph of the peppered moth pre-dates the industrial revolution when dark moths then began to increase in number. The variation already existed in the moth population. (We’ll return to this idea of “standing variation” in a later model on Population Variation.)</a:t>
            </a:r>
          </a:p>
          <a:p>
            <a:endParaRPr lang="en-US" baseline="0" dirty="0" smtClean="0"/>
          </a:p>
          <a:p>
            <a:r>
              <a:rPr lang="en-US" baseline="0" dirty="0" smtClean="0"/>
              <a:t>Once these ideas are established, you can now ask—which one is the mutant?</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106</a:t>
            </a:fld>
            <a:endParaRPr lang="en-US"/>
          </a:p>
        </p:txBody>
      </p:sp>
    </p:spTree>
    <p:extLst>
      <p:ext uri="{BB962C8B-B14F-4D97-AF65-F5344CB8AC3E}">
        <p14:creationId xmlns:p14="http://schemas.microsoft.com/office/powerpoint/2010/main" val="55983145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Sometimes students harbor ideas about recessive traits being the result of a mutation. The idea here is just to debate and to argue from evidence. Can we know which trait is because of the dominance versus </a:t>
            </a:r>
            <a:r>
              <a:rPr lang="en-US" baseline="0" dirty="0" err="1" smtClean="0"/>
              <a:t>recessiveness</a:t>
            </a:r>
            <a:r>
              <a:rPr lang="en-US" baseline="0" dirty="0" smtClean="0"/>
              <a:t>? Do we have any evidence we can draw from PKU? Does it apply here? How would we know?</a:t>
            </a:r>
          </a:p>
          <a:p>
            <a:endParaRPr lang="en-US" baseline="0" dirty="0" smtClean="0"/>
          </a:p>
          <a:p>
            <a:r>
              <a:rPr lang="en-US" baseline="0" dirty="0" smtClean="0"/>
              <a:t>Have students go back to Box V</a:t>
            </a:r>
            <a:endParaRPr lang="en-US" dirty="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107</a:t>
            </a:fld>
            <a:endParaRPr lang="en-US"/>
          </a:p>
        </p:txBody>
      </p:sp>
    </p:spTree>
    <p:extLst>
      <p:ext uri="{BB962C8B-B14F-4D97-AF65-F5344CB8AC3E}">
        <p14:creationId xmlns:p14="http://schemas.microsoft.com/office/powerpoint/2010/main" val="41676433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endParaRPr lang="en-US" dirty="0" smtClean="0"/>
          </a:p>
          <a:p>
            <a:r>
              <a:rPr lang="en-US" dirty="0" smtClean="0"/>
              <a:t>Before this:</a:t>
            </a:r>
            <a:r>
              <a:rPr lang="en-US" baseline="0" dirty="0" smtClean="0"/>
              <a:t> where did the bigger beaks come from?</a:t>
            </a:r>
          </a:p>
          <a:p>
            <a:r>
              <a:rPr lang="en-US" baseline="0" dirty="0" smtClean="0"/>
              <a:t>Where did the black moths come from?</a:t>
            </a:r>
          </a:p>
          <a:p>
            <a:r>
              <a:rPr lang="en-US" baseline="0" dirty="0" smtClean="0"/>
              <a:t>(If these traits are heritable.)</a:t>
            </a:r>
          </a:p>
          <a:p>
            <a:r>
              <a:rPr lang="en-US" baseline="0" dirty="0" smtClean="0"/>
              <a:t>Has to be mutation.</a:t>
            </a:r>
          </a:p>
          <a:p>
            <a:endParaRPr lang="en-US" baseline="0" dirty="0" smtClean="0"/>
          </a:p>
          <a:p>
            <a:r>
              <a:rPr lang="en-US" baseline="0" dirty="0" smtClean="0"/>
              <a:t/>
            </a:r>
            <a:br>
              <a:rPr lang="en-US" baseline="0" dirty="0" smtClean="0"/>
            </a:br>
            <a:r>
              <a:rPr lang="en-US" baseline="0" dirty="0" smtClean="0"/>
              <a:t>Ask students to connect this idea of mutation to other models </a:t>
            </a:r>
            <a:r>
              <a:rPr lang="en-US" baseline="0" dirty="0" err="1" smtClean="0"/>
              <a:t>we’ev</a:t>
            </a:r>
            <a:r>
              <a:rPr lang="en-US" baseline="0" dirty="0" smtClean="0"/>
              <a:t> explored.</a:t>
            </a:r>
            <a:endParaRPr lang="en-US" dirty="0"/>
          </a:p>
          <a:p>
            <a:r>
              <a:rPr lang="en-US" dirty="0"/>
              <a:t>Though we have focused on “bad” mutations in the case of diseases, we want to recognize that not all mutations are bad. Some mutations allow an organism to survive better than others when there is an environmental change. Ask students think about good mutations, using our models and their prior knowledge.  </a:t>
            </a:r>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108</a:t>
            </a:fld>
            <a:endParaRPr lang="en-US"/>
          </a:p>
        </p:txBody>
      </p:sp>
    </p:spTree>
    <p:extLst>
      <p:ext uri="{BB962C8B-B14F-4D97-AF65-F5344CB8AC3E}">
        <p14:creationId xmlns:p14="http://schemas.microsoft.com/office/powerpoint/2010/main" val="30286211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As</a:t>
            </a:r>
            <a:r>
              <a:rPr lang="en-US" baseline="0" dirty="0" smtClean="0"/>
              <a:t> you add the animated pieces of information to the slide, pause each time to ask the question again.</a:t>
            </a:r>
          </a:p>
          <a:p>
            <a:endParaRPr lang="en-US" baseline="0" dirty="0" smtClean="0"/>
          </a:p>
          <a:p>
            <a:r>
              <a:rPr lang="en-US" baseline="0" dirty="0" smtClean="0"/>
              <a:t>Here you can problematize back asking which scenario seems more plausible: Is it more likely that a piece was deleted or added? Why? (Our intuition that it is easier to lose DNA sequence than to create some new sequence is actually correct. But we’ll see in a moment what the story is here.)</a:t>
            </a:r>
          </a:p>
          <a:p>
            <a:endParaRPr lang="en-US" baseline="0" dirty="0" smtClean="0"/>
          </a:p>
          <a:p>
            <a:endParaRPr lang="en-US" dirty="0"/>
          </a:p>
          <a:p>
            <a:r>
              <a:rPr lang="en-US" dirty="0"/>
              <a:t>SOURCES:</a:t>
            </a:r>
          </a:p>
          <a:p>
            <a:r>
              <a:rPr lang="en-US" dirty="0"/>
              <a:t>Image, “The mutants!”</a:t>
            </a:r>
            <a:br>
              <a:rPr lang="en-US" dirty="0"/>
            </a:br>
            <a:r>
              <a:rPr lang="en-US" dirty="0"/>
              <a:t>(https://commons.wikimedia.org/wiki/File:The_mutants!_(9363719694).jpg)</a:t>
            </a:r>
          </a:p>
          <a:p>
            <a:r>
              <a:rPr lang="en-US" dirty="0"/>
              <a:t>By Pat </a:t>
            </a:r>
            <a:r>
              <a:rPr lang="en-US" dirty="0" err="1"/>
              <a:t>Loika</a:t>
            </a:r>
            <a:r>
              <a:rPr lang="en-US" dirty="0"/>
              <a:t> (The mutants!) [CC BY 2.0  (https://creativecommons.org/licenses/by/2.0)],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109</a:t>
            </a:fld>
            <a:endParaRPr lang="en-US"/>
          </a:p>
        </p:txBody>
      </p:sp>
    </p:spTree>
    <p:extLst>
      <p:ext uri="{BB962C8B-B14F-4D97-AF65-F5344CB8AC3E}">
        <p14:creationId xmlns:p14="http://schemas.microsoft.com/office/powerpoint/2010/main" val="1321448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Explicitly</a:t>
            </a:r>
            <a:r>
              <a:rPr lang="en-US" baseline="0" dirty="0" smtClean="0"/>
              <a:t> connecting chromosomes/genes with DNA and the traits with proteins should help to constrain student thinking about questions they now have at least a bit. We explore their questions on the next slide, but we do want to constrain the question space a bit. We specifically want them to begin to wonder about the gene/DNA to protein connection.</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The transition here is to have students recognize that in the families we studied, genes were passed from parent to offspring, yet disease was the result and that a protein actually caused the disease, so how does that all make sense? How does DNA become a protein?</a:t>
            </a:r>
          </a:p>
          <a:p>
            <a:endParaRPr lang="en-US" dirty="0" smtClean="0"/>
          </a:p>
          <a:p>
            <a:r>
              <a:rPr lang="en-US" dirty="0" smtClean="0"/>
              <a:t>There a couple of ways to go about this:</a:t>
            </a:r>
          </a:p>
          <a:p>
            <a:r>
              <a:rPr lang="en-US" dirty="0" smtClean="0"/>
              <a:t>1. Perhaps you have a question in your parking lot that already address the idea of the disease being caused by a protein: wonderful! Use the question as your intro to this model development. </a:t>
            </a:r>
          </a:p>
          <a:p>
            <a:r>
              <a:rPr lang="en-US" dirty="0" smtClean="0"/>
              <a:t>Or questions asking how a protein causes the disease but that is not what is passed on from parent to offspring. Another good place to start. </a:t>
            </a:r>
          </a:p>
          <a:p>
            <a:endParaRPr lang="en-US" dirty="0" smtClean="0"/>
          </a:p>
          <a:p>
            <a:r>
              <a:rPr lang="en-US" dirty="0" smtClean="0"/>
              <a:t>2. Or you can start with this slide and the following activity.</a:t>
            </a:r>
          </a:p>
          <a:p>
            <a:endParaRPr lang="en-US" dirty="0" smtClean="0"/>
          </a:p>
          <a:p>
            <a:r>
              <a:rPr lang="en-US" dirty="0" smtClean="0"/>
              <a:t>One conversation could go like this:</a:t>
            </a:r>
          </a:p>
          <a:p>
            <a:r>
              <a:rPr lang="en-US" sz="1200" dirty="0" smtClean="0">
                <a:latin typeface="Arial" panose="020B0604020202020204" pitchFamily="34" charset="0"/>
                <a:cs typeface="Arial" panose="020B0604020202020204" pitchFamily="34" charset="0"/>
              </a:rPr>
              <a:t>Looking back at the reason the families came to the genetic counselors in the first place.</a:t>
            </a:r>
          </a:p>
          <a:p>
            <a:r>
              <a:rPr lang="en-US" sz="1200" dirty="0" smtClean="0">
                <a:latin typeface="Arial" panose="020B0604020202020204" pitchFamily="34" charset="0"/>
                <a:cs typeface="Arial" panose="020B0604020202020204" pitchFamily="34" charset="0"/>
              </a:rPr>
              <a:t>What were their concerns?</a:t>
            </a:r>
          </a:p>
          <a:p>
            <a:r>
              <a:rPr lang="en-US" sz="1200" dirty="0" smtClean="0">
                <a:latin typeface="Arial" panose="020B0604020202020204" pitchFamily="34" charset="0"/>
                <a:cs typeface="Arial" panose="020B0604020202020204" pitchFamily="34" charset="0"/>
              </a:rPr>
              <a:t>What have we figured out?</a:t>
            </a:r>
          </a:p>
          <a:p>
            <a:r>
              <a:rPr lang="en-US" sz="1200" dirty="0" smtClean="0">
                <a:latin typeface="Arial" panose="020B0604020202020204" pitchFamily="34" charset="0"/>
                <a:cs typeface="Arial" panose="020B0604020202020204" pitchFamily="34" charset="0"/>
              </a:rPr>
              <a:t>The diseases are passed on differently based on how the 2 genes from the mom and dad interacted with each other </a:t>
            </a:r>
          </a:p>
          <a:p>
            <a:r>
              <a:rPr lang="en-US" sz="1200" dirty="0" smtClean="0">
                <a:latin typeface="Arial" panose="020B0604020202020204" pitchFamily="34" charset="0"/>
                <a:cs typeface="Arial" panose="020B0604020202020204" pitchFamily="34" charset="0"/>
              </a:rPr>
              <a:t>Ok so how were they passed on? Though what? Genes? And what is a gene made of?</a:t>
            </a:r>
          </a:p>
          <a:p>
            <a:r>
              <a:rPr lang="en-US" sz="1200" dirty="0" smtClean="0">
                <a:latin typeface="Arial" panose="020B0604020202020204" pitchFamily="34" charset="0"/>
                <a:cs typeface="Arial" panose="020B0604020202020204" pitchFamily="34" charset="0"/>
              </a:rPr>
              <a:t>DNA? </a:t>
            </a:r>
          </a:p>
          <a:p>
            <a:r>
              <a:rPr lang="en-US" sz="1200" dirty="0" smtClean="0">
                <a:latin typeface="Arial" panose="020B0604020202020204" pitchFamily="34" charset="0"/>
                <a:cs typeface="Arial" panose="020B0604020202020204" pitchFamily="34" charset="0"/>
              </a:rPr>
              <a:t>OK so the DNA is causing the problem? I thought the protein was?</a:t>
            </a:r>
          </a:p>
          <a:p>
            <a:r>
              <a:rPr lang="en-US" sz="1200" dirty="0" smtClean="0">
                <a:latin typeface="Arial" panose="020B0604020202020204" pitchFamily="34" charset="0"/>
                <a:cs typeface="Arial" panose="020B0604020202020204" pitchFamily="34" charset="0"/>
              </a:rPr>
              <a:t>So how does DNA become a protein.</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a:t>
            </a:fld>
            <a:endParaRPr lang="en-US"/>
          </a:p>
        </p:txBody>
      </p:sp>
    </p:spTree>
    <p:extLst>
      <p:ext uri="{BB962C8B-B14F-4D97-AF65-F5344CB8AC3E}">
        <p14:creationId xmlns:p14="http://schemas.microsoft.com/office/powerpoint/2010/main" val="255309041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Be sure you’ve exhausted the debate before you reveal this information.</a:t>
            </a:r>
            <a:r>
              <a:rPr lang="en-US" baseline="0" dirty="0" smtClean="0"/>
              <a:t> You do not need to explain transposable elements beyond what is said here, but it is a great research opportunity for an advanced student who needs further engagement.</a:t>
            </a:r>
          </a:p>
          <a:p>
            <a:endParaRPr lang="en-US" baseline="0" dirty="0" smtClean="0"/>
          </a:p>
          <a:p>
            <a:r>
              <a:rPr lang="en-US" baseline="0" dirty="0" smtClean="0"/>
              <a:t>SOURCES:</a:t>
            </a:r>
          </a:p>
          <a:p>
            <a:r>
              <a:rPr lang="en-US" baseline="0" dirty="0" smtClean="0"/>
              <a:t>Additional Reading</a:t>
            </a:r>
          </a:p>
          <a:p>
            <a:r>
              <a:rPr lang="en-US" baseline="0" dirty="0" smtClean="0"/>
              <a:t>https://www.nature.com/news/2011/110414/full/news.2011.238.html</a:t>
            </a:r>
          </a:p>
          <a:p>
            <a:r>
              <a:rPr lang="en-US" baseline="0" dirty="0" smtClean="0"/>
              <a:t>https://en.wikipedia.org/wiki/Peppered_moth_evolution</a:t>
            </a:r>
          </a:p>
        </p:txBody>
      </p:sp>
      <p:sp>
        <p:nvSpPr>
          <p:cNvPr id="4" name="Slide Number Placeholder 3"/>
          <p:cNvSpPr>
            <a:spLocks noGrp="1"/>
          </p:cNvSpPr>
          <p:nvPr>
            <p:ph type="sldNum" sz="quarter" idx="10"/>
          </p:nvPr>
        </p:nvSpPr>
        <p:spPr/>
        <p:txBody>
          <a:bodyPr/>
          <a:lstStyle/>
          <a:p>
            <a:fld id="{C7BB21F4-C42E-3B40-9B33-CFE230F675D3}" type="slidenum">
              <a:rPr lang="en-US" smtClean="0"/>
              <a:t>110</a:t>
            </a:fld>
            <a:endParaRPr lang="en-US"/>
          </a:p>
        </p:txBody>
      </p:sp>
    </p:spTree>
    <p:extLst>
      <p:ext uri="{BB962C8B-B14F-4D97-AF65-F5344CB8AC3E}">
        <p14:creationId xmlns:p14="http://schemas.microsoft.com/office/powerpoint/2010/main" val="341467943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 is tough. A lot of ideas may come up. The students don’t yet recognize that continuous</a:t>
            </a:r>
            <a:r>
              <a:rPr lang="en-US" baseline="0" dirty="0" smtClean="0"/>
              <a:t> traits (those that have enough gradation to be measured numerically rather than categorized) are the product of multiple genes. We unpack this a bit in the coming slides.</a:t>
            </a:r>
          </a:p>
          <a:p>
            <a:r>
              <a:rPr lang="en-US" baseline="0" dirty="0" smtClean="0"/>
              <a:t>Decide how much you want to converse with students here. At least get them to the point of wondering how this mutation thing works in the finches.</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111</a:t>
            </a:fld>
            <a:endParaRPr lang="en-US"/>
          </a:p>
        </p:txBody>
      </p:sp>
    </p:spTree>
    <p:extLst>
      <p:ext uri="{BB962C8B-B14F-4D97-AF65-F5344CB8AC3E}">
        <p14:creationId xmlns:p14="http://schemas.microsoft.com/office/powerpoint/2010/main" val="294455351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Walk through the animation here. There are at least 9 variants because of the way we binned the data in the graph. In reality,</a:t>
            </a:r>
            <a:r>
              <a:rPr lang="en-US" baseline="0" dirty="0" smtClean="0"/>
              <a:t> there are certainly more.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112</a:t>
            </a:fld>
            <a:endParaRPr lang="en-US"/>
          </a:p>
        </p:txBody>
      </p:sp>
    </p:spTree>
    <p:extLst>
      <p:ext uri="{BB962C8B-B14F-4D97-AF65-F5344CB8AC3E}">
        <p14:creationId xmlns:p14="http://schemas.microsoft.com/office/powerpoint/2010/main" val="46413020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Walk through the animation here. We know the trait is heritable (at least partly—the correlation looks pretty high). Rare for offspring to jump two “bins” (lower left graph) away from whichever bin their parents (well, the average of their parents) were in.</a:t>
            </a:r>
          </a:p>
        </p:txBody>
      </p:sp>
      <p:sp>
        <p:nvSpPr>
          <p:cNvPr id="4" name="Slide Number Placeholder 3"/>
          <p:cNvSpPr>
            <a:spLocks noGrp="1"/>
          </p:cNvSpPr>
          <p:nvPr>
            <p:ph type="sldNum" sz="quarter" idx="10"/>
          </p:nvPr>
        </p:nvSpPr>
        <p:spPr/>
        <p:txBody>
          <a:bodyPr/>
          <a:lstStyle/>
          <a:p>
            <a:fld id="{C7BB21F4-C42E-3B40-9B33-CFE230F675D3}" type="slidenum">
              <a:rPr lang="en-US" smtClean="0"/>
              <a:t>113</a:t>
            </a:fld>
            <a:endParaRPr lang="en-US"/>
          </a:p>
        </p:txBody>
      </p:sp>
    </p:spTree>
    <p:extLst>
      <p:ext uri="{BB962C8B-B14F-4D97-AF65-F5344CB8AC3E}">
        <p14:creationId xmlns:p14="http://schemas.microsoft.com/office/powerpoint/2010/main" val="72077245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We’re</a:t>
            </a:r>
            <a:r>
              <a:rPr lang="en-US" baseline="0" dirty="0" smtClean="0"/>
              <a:t> beginning to uncover the genetics of finch beak traits, but it certainly involves a number of genes. We’re exploring this to make a final point in this unit about the complexity of mapping genes to traits.</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114</a:t>
            </a:fld>
            <a:endParaRPr lang="en-US"/>
          </a:p>
        </p:txBody>
      </p:sp>
    </p:spTree>
    <p:extLst>
      <p:ext uri="{BB962C8B-B14F-4D97-AF65-F5344CB8AC3E}">
        <p14:creationId xmlns:p14="http://schemas.microsoft.com/office/powerpoint/2010/main" val="25354398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Review in order to prime students for the reasoning on the next slide.</a:t>
            </a:r>
          </a:p>
        </p:txBody>
      </p:sp>
      <p:sp>
        <p:nvSpPr>
          <p:cNvPr id="4" name="Slide Number Placeholder 3"/>
          <p:cNvSpPr>
            <a:spLocks noGrp="1"/>
          </p:cNvSpPr>
          <p:nvPr>
            <p:ph type="sldNum" sz="quarter" idx="10"/>
          </p:nvPr>
        </p:nvSpPr>
        <p:spPr/>
        <p:txBody>
          <a:bodyPr/>
          <a:lstStyle/>
          <a:p>
            <a:fld id="{C7BB21F4-C42E-3B40-9B33-CFE230F675D3}" type="slidenum">
              <a:rPr lang="en-US" smtClean="0"/>
              <a:t>115</a:t>
            </a:fld>
            <a:endParaRPr lang="en-US"/>
          </a:p>
        </p:txBody>
      </p:sp>
    </p:spTree>
    <p:extLst>
      <p:ext uri="{BB962C8B-B14F-4D97-AF65-F5344CB8AC3E}">
        <p14:creationId xmlns:p14="http://schemas.microsoft.com/office/powerpoint/2010/main" val="267871360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aseline="0" dirty="0" smtClean="0"/>
              <a:t>This is the main point—lots of underlying genes and thus lots of proteins interacting makes it very messy to map the effects of single mutations to variation in the visible traits.</a:t>
            </a:r>
          </a:p>
        </p:txBody>
      </p:sp>
      <p:sp>
        <p:nvSpPr>
          <p:cNvPr id="4" name="Slide Number Placeholder 3"/>
          <p:cNvSpPr>
            <a:spLocks noGrp="1"/>
          </p:cNvSpPr>
          <p:nvPr>
            <p:ph type="sldNum" sz="quarter" idx="10"/>
          </p:nvPr>
        </p:nvSpPr>
        <p:spPr/>
        <p:txBody>
          <a:bodyPr/>
          <a:lstStyle/>
          <a:p>
            <a:fld id="{C7BB21F4-C42E-3B40-9B33-CFE230F675D3}" type="slidenum">
              <a:rPr lang="en-US" smtClean="0"/>
              <a:t>116</a:t>
            </a:fld>
            <a:endParaRPr lang="en-US"/>
          </a:p>
        </p:txBody>
      </p:sp>
    </p:spTree>
    <p:extLst>
      <p:ext uri="{BB962C8B-B14F-4D97-AF65-F5344CB8AC3E}">
        <p14:creationId xmlns:p14="http://schemas.microsoft.com/office/powerpoint/2010/main" val="265667242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a:t>
            </a:r>
            <a:r>
              <a:rPr lang="en-US" baseline="0" dirty="0" smtClean="0"/>
              <a:t> should drive home the idea that many traits are more complex than a single gene. But help students to see this perhaps by mentioning how smart or lucky Mendel was in his work to find traits that (at least mostly) mapped back to a single mutation on a single gene. (This is connected of course to the fact that he picked traits that were “true breeding”. Most traits, including beak size in finches and height in humans are not… and because they are polygenic, they can’t really ever be made true breeding.)</a:t>
            </a:r>
          </a:p>
          <a:p>
            <a:endParaRPr lang="en-US" baseline="0" dirty="0" smtClean="0"/>
          </a:p>
          <a:p>
            <a:r>
              <a:rPr lang="en-US" baseline="0" dirty="0" smtClean="0"/>
              <a:t>You can have students go back and add to / revise the ideas in Box W, but we’ll be recording the whole model in Box X soon and these ideas will (or at least should) end up there. Decide how to wrap this conversation up before moving on to the fleshing-out </a:t>
            </a:r>
            <a:r>
              <a:rPr lang="en-US" baseline="0" smtClean="0"/>
              <a:t>the full model.</a:t>
            </a:r>
            <a:endParaRPr lang="en-US" dirty="0" smtClean="0"/>
          </a:p>
          <a:p>
            <a:endParaRPr lang="en-US" dirty="0" smtClean="0"/>
          </a:p>
          <a:p>
            <a:r>
              <a:rPr lang="en-US" dirty="0" smtClean="0"/>
              <a:t>The graphs here aren’t the best, but they were the ones most readily available as open source.</a:t>
            </a:r>
            <a:r>
              <a:rPr lang="en-US" baseline="0" dirty="0" smtClean="0"/>
              <a:t> Feel free to substitute with your own representations of the data when you modify for use in your classroom.</a:t>
            </a:r>
          </a:p>
          <a:p>
            <a:endParaRPr lang="en-US" dirty="0"/>
          </a:p>
          <a:p>
            <a:r>
              <a:rPr lang="en-US" dirty="0"/>
              <a:t>SOURCES</a:t>
            </a:r>
            <a:r>
              <a:rPr lang="en-US" dirty="0" smtClean="0"/>
              <a:t>:</a:t>
            </a:r>
          </a:p>
          <a:p>
            <a:r>
              <a:rPr lang="en-US" dirty="0" smtClean="0"/>
              <a:t>Image,</a:t>
            </a:r>
            <a:r>
              <a:rPr lang="en-US" baseline="0" dirty="0" smtClean="0"/>
              <a:t> “</a:t>
            </a:r>
            <a:r>
              <a:rPr lang="en-US" dirty="0" smtClean="0"/>
              <a:t>Sir Francis Galton's original (1889) graph of offspring height by parent height for 928 subjects.</a:t>
            </a:r>
            <a:r>
              <a:rPr lang="en-US" baseline="0" dirty="0" smtClean="0"/>
              <a:t>”</a:t>
            </a:r>
          </a:p>
          <a:p>
            <a:r>
              <a:rPr lang="en-US" baseline="0" dirty="0" smtClean="0"/>
              <a:t>(https://commons.wikimedia.org/wiki/File:Galton-height-regress.jpg)</a:t>
            </a:r>
          </a:p>
          <a:p>
            <a:r>
              <a:rPr lang="en-US" baseline="0" dirty="0" smtClean="0"/>
              <a:t>By The original uploader was </a:t>
            </a:r>
            <a:r>
              <a:rPr lang="en-US" baseline="0" dirty="0" err="1" smtClean="0"/>
              <a:t>Pete.Hurd</a:t>
            </a:r>
            <a:r>
              <a:rPr lang="en-US" baseline="0" dirty="0" smtClean="0"/>
              <a:t> at English Wikipedia. [Public domain]</a:t>
            </a:r>
          </a:p>
          <a:p>
            <a:endParaRPr lang="en-US" baseline="0" dirty="0" smtClean="0"/>
          </a:p>
          <a:p>
            <a:r>
              <a:rPr lang="en-US" baseline="0" dirty="0" smtClean="0"/>
              <a:t>Image, “</a:t>
            </a:r>
            <a:r>
              <a:rPr lang="en-US" dirty="0" smtClean="0"/>
              <a:t>Percentage distribution of human stature</a:t>
            </a:r>
            <a:r>
              <a:rPr lang="en-US" baseline="0" dirty="0" smtClean="0"/>
              <a:t>”</a:t>
            </a:r>
          </a:p>
          <a:p>
            <a:r>
              <a:rPr lang="en-US" baseline="0" dirty="0" smtClean="0"/>
              <a:t>(https://commons.wikimedia.org/wiki/File:PSM_V51_D207_Percentage_distribution_of_stature.png)</a:t>
            </a:r>
          </a:p>
          <a:p>
            <a:r>
              <a:rPr lang="en-US" baseline="0" dirty="0" smtClean="0"/>
              <a:t>By Popular Science Monthly Volume 51 [Public domain]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117</a:t>
            </a:fld>
            <a:endParaRPr lang="en-US"/>
          </a:p>
        </p:txBody>
      </p:sp>
    </p:spTree>
    <p:extLst>
      <p:ext uri="{BB962C8B-B14F-4D97-AF65-F5344CB8AC3E}">
        <p14:creationId xmlns:p14="http://schemas.microsoft.com/office/powerpoint/2010/main" val="29372291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Pull</a:t>
            </a:r>
            <a:r>
              <a:rPr lang="en-US" baseline="0" dirty="0" smtClean="0"/>
              <a:t> the remaining model ideas together as this effectively wraps-up the Model for DNA Structure and Function (at least for the moment). The next Learning Segment will simply present a “teaser” phenomenon that won’t be taken up until well into the Model for Growth and Development.</a:t>
            </a:r>
          </a:p>
          <a:p>
            <a:endParaRPr lang="en-US" baseline="0" dirty="0" smtClean="0"/>
          </a:p>
          <a:p>
            <a:r>
              <a:rPr lang="en-US" b="1" baseline="0" dirty="0" smtClean="0"/>
              <a:t>Possible Model Ideas to Add or Revise from the Previous Learning Segments:</a:t>
            </a:r>
          </a:p>
          <a:p>
            <a:pPr marL="0" indent="0">
              <a:buNone/>
            </a:pPr>
            <a:r>
              <a:rPr lang="en-US" b="1" dirty="0" smtClean="0">
                <a:solidFill>
                  <a:srgbClr val="7030A0"/>
                </a:solidFill>
              </a:rPr>
              <a:t>Mutations change the genetic code (the DNA sequence) at single points or often by adding to or deleting from portions of the sequence.</a:t>
            </a:r>
          </a:p>
          <a:p>
            <a:pPr marL="0" indent="0">
              <a:buNone/>
            </a:pPr>
            <a:r>
              <a:rPr lang="en-US" b="1" dirty="0" smtClean="0">
                <a:solidFill>
                  <a:srgbClr val="7030A0"/>
                </a:solidFill>
              </a:rPr>
              <a:t>In many cases (but not all) this causes a change in the amino acid sequence of the protein and therefore changes how the protein functions.</a:t>
            </a:r>
          </a:p>
          <a:p>
            <a:pPr marL="0" indent="0">
              <a:buNone/>
            </a:pPr>
            <a:r>
              <a:rPr lang="en-US" b="1" dirty="0" smtClean="0">
                <a:solidFill>
                  <a:srgbClr val="7030A0"/>
                </a:solidFill>
              </a:rPr>
              <a:t>In some cases, changes in genes (mutations) cause changes in proteins that then cause changes in traits, but the connections are complicated.</a:t>
            </a:r>
          </a:p>
          <a:p>
            <a:pPr marL="0" indent="0">
              <a:buNone/>
            </a:pPr>
            <a:r>
              <a:rPr lang="en-US" b="1" dirty="0" smtClean="0">
                <a:solidFill>
                  <a:srgbClr val="7030A0"/>
                </a:solidFill>
              </a:rPr>
              <a:t>If there is a protein change, there *may* be a change in a trait.</a:t>
            </a:r>
          </a:p>
          <a:p>
            <a:pPr marL="0" indent="0">
              <a:buNone/>
            </a:pPr>
            <a:r>
              <a:rPr lang="en-US" b="1" dirty="0" smtClean="0">
                <a:solidFill>
                  <a:srgbClr val="7030A0"/>
                </a:solidFill>
              </a:rPr>
              <a:t>For traits with only a single gene/protein involved, it can depend on how the protein products of different alleles interact to make the trait.</a:t>
            </a:r>
          </a:p>
          <a:p>
            <a:pPr marL="0" indent="0">
              <a:buNone/>
            </a:pPr>
            <a:r>
              <a:rPr lang="en-US" b="1" dirty="0" smtClean="0">
                <a:solidFill>
                  <a:srgbClr val="7030A0"/>
                </a:solidFill>
              </a:rPr>
              <a:t>For traits that involve multiple genes, it may also depend on how the proteins made by different genes interact to make the trait.</a:t>
            </a:r>
          </a:p>
          <a:p>
            <a:pPr marL="0" indent="0">
              <a:buNone/>
            </a:pPr>
            <a:r>
              <a:rPr lang="en-US" b="1" dirty="0" smtClean="0">
                <a:solidFill>
                  <a:srgbClr val="7030A0"/>
                </a:solidFill>
              </a:rPr>
              <a:t>Not all mutations are bad!</a:t>
            </a:r>
          </a:p>
          <a:p>
            <a:pPr marL="0" indent="0">
              <a:buNone/>
            </a:pPr>
            <a:r>
              <a:rPr lang="en-US" b="1" u="sng" dirty="0" smtClean="0">
                <a:solidFill>
                  <a:srgbClr val="7030A0"/>
                </a:solidFill>
              </a:rPr>
              <a:t>Mutations are the source of variation</a:t>
            </a:r>
            <a:r>
              <a:rPr lang="en-US" b="1" dirty="0" smtClean="0">
                <a:solidFill>
                  <a:srgbClr val="7030A0"/>
                </a:solidFill>
              </a:rPr>
              <a:t> (and if they change some trait/characteristic in the organism, they might be affected by natural selection).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118</a:t>
            </a:fld>
            <a:endParaRPr lang="en-US"/>
          </a:p>
        </p:txBody>
      </p:sp>
    </p:spTree>
    <p:extLst>
      <p:ext uri="{BB962C8B-B14F-4D97-AF65-F5344CB8AC3E}">
        <p14:creationId xmlns:p14="http://schemas.microsoft.com/office/powerpoint/2010/main" val="301368068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 be a useful analogy. In the latter statement, we make an important point: every cell has a full complement of the DNA instructions. This will</a:t>
            </a:r>
            <a:r>
              <a:rPr lang="en-US" baseline="0" dirty="0"/>
              <a:t> be revisited in the unit on Growth and Development.</a:t>
            </a:r>
            <a:endParaRPr lang="en-US" dirty="0"/>
          </a:p>
          <a:p>
            <a:endParaRPr lang="en-US" dirty="0"/>
          </a:p>
          <a:p>
            <a:r>
              <a:rPr lang="en-US" dirty="0"/>
              <a:t>SOURCES:</a:t>
            </a:r>
          </a:p>
          <a:p>
            <a:r>
              <a:rPr lang="en-US" dirty="0"/>
              <a:t>Modified</a:t>
            </a:r>
            <a:r>
              <a:rPr lang="en-US" baseline="0" dirty="0"/>
              <a:t> i</a:t>
            </a:r>
            <a:r>
              <a:rPr lang="en-US" dirty="0"/>
              <a:t>mage in common usage. Not traced to single source. Text/title</a:t>
            </a:r>
            <a:r>
              <a:rPr lang="en-US" baseline="0" dirty="0"/>
              <a:t> added by MBER-bio Development Team.</a:t>
            </a: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119</a:t>
            </a:fld>
            <a:endParaRPr lang="en-US"/>
          </a:p>
        </p:txBody>
      </p:sp>
    </p:spTree>
    <p:extLst>
      <p:ext uri="{BB962C8B-B14F-4D97-AF65-F5344CB8AC3E}">
        <p14:creationId xmlns:p14="http://schemas.microsoft.com/office/powerpoint/2010/main" val="170111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The goal here</a:t>
            </a:r>
            <a:r>
              <a:rPr lang="en-US" baseline="0" dirty="0" smtClean="0"/>
              <a:t> is to focus on a Driving Question or two. </a:t>
            </a:r>
            <a:r>
              <a:rPr lang="en-US" dirty="0" smtClean="0"/>
              <a:t>Students may</a:t>
            </a:r>
            <a:r>
              <a:rPr lang="en-US" baseline="0" dirty="0" smtClean="0"/>
              <a:t> </a:t>
            </a:r>
            <a:r>
              <a:rPr lang="en-US" dirty="0" smtClean="0"/>
              <a:t>have </a:t>
            </a:r>
            <a:r>
              <a:rPr lang="en-US" dirty="0"/>
              <a:t>lots of </a:t>
            </a:r>
            <a:r>
              <a:rPr lang="en-US" dirty="0" smtClean="0"/>
              <a:t>other good </a:t>
            </a:r>
            <a:r>
              <a:rPr lang="en-US" dirty="0"/>
              <a:t>questions at this point. Here is a place to record those questions. (Use</a:t>
            </a:r>
            <a:r>
              <a:rPr lang="en-US" baseline="0" dirty="0"/>
              <a:t> t</a:t>
            </a:r>
            <a:r>
              <a:rPr lang="en-US" dirty="0"/>
              <a:t>he Parking </a:t>
            </a:r>
            <a:r>
              <a:rPr lang="en-US" dirty="0" smtClean="0"/>
              <a:t>Lot</a:t>
            </a:r>
            <a:r>
              <a:rPr lang="en-US" baseline="0" dirty="0" smtClean="0"/>
              <a:t> as </a:t>
            </a:r>
            <a:r>
              <a:rPr lang="en-US" baseline="0" dirty="0"/>
              <a:t>appropriate.</a:t>
            </a:r>
            <a:r>
              <a:rPr lang="en-US" dirty="0"/>
              <a:t>)</a:t>
            </a:r>
          </a:p>
          <a:p>
            <a:r>
              <a:rPr lang="en-US" dirty="0"/>
              <a:t>The question we want to focus on , the driving question is: How does DNA make a protein? Or more simply, What</a:t>
            </a:r>
            <a:r>
              <a:rPr lang="en-US" baseline="0" dirty="0"/>
              <a:t> is the link between DNA and protein?</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a:t>
            </a:fld>
            <a:endParaRPr lang="en-US"/>
          </a:p>
        </p:txBody>
      </p:sp>
    </p:spTree>
    <p:extLst>
      <p:ext uri="{BB962C8B-B14F-4D97-AF65-F5344CB8AC3E}">
        <p14:creationId xmlns:p14="http://schemas.microsoft.com/office/powerpoint/2010/main" val="399187652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Some history about the human genome project. Scientists really though sequencing</a:t>
            </a:r>
            <a:r>
              <a:rPr lang="en-US" baseline="0" dirty="0" smtClean="0"/>
              <a:t> the genome was going to be the final frontier! (OF course many understood, and the genetics community now more readily acknowledges, that they key is in not only *having* the genome, but in *understanding* how it all works! You don’t need to get into all of this with your students, but were time no issue (ha!) you could certain expand this learning segment into a whole project on human genetics/genomics.</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120</a:t>
            </a:fld>
            <a:endParaRPr lang="en-US"/>
          </a:p>
        </p:txBody>
      </p:sp>
    </p:spTree>
    <p:extLst>
      <p:ext uri="{BB962C8B-B14F-4D97-AF65-F5344CB8AC3E}">
        <p14:creationId xmlns:p14="http://schemas.microsoft.com/office/powerpoint/2010/main" val="119257693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Only</a:t>
            </a:r>
            <a:r>
              <a:rPr lang="en-US" baseline="0" dirty="0" smtClean="0"/>
              <a:t> change on this slide is the equation, which is now filled out numerically.</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121</a:t>
            </a:fld>
            <a:endParaRPr lang="en-US"/>
          </a:p>
        </p:txBody>
      </p:sp>
    </p:spTree>
    <p:extLst>
      <p:ext uri="{BB962C8B-B14F-4D97-AF65-F5344CB8AC3E}">
        <p14:creationId xmlns:p14="http://schemas.microsoft.com/office/powerpoint/2010/main" val="68198039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This is the moment where you reveal humans have far fewer genes</a:t>
            </a:r>
            <a:r>
              <a:rPr lang="en-US" baseline="0" dirty="0" smtClean="0"/>
              <a:t> (protein coding regions) than we expected.</a:t>
            </a:r>
            <a:endParaRPr lang="en-US" dirty="0" smtClean="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122</a:t>
            </a:fld>
            <a:endParaRPr lang="en-US"/>
          </a:p>
        </p:txBody>
      </p:sp>
    </p:spTree>
    <p:extLst>
      <p:ext uri="{BB962C8B-B14F-4D97-AF65-F5344CB8AC3E}">
        <p14:creationId xmlns:p14="http://schemas.microsoft.com/office/powerpoint/2010/main" val="8157505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Humans come out on top in this slide, but quickly advance to the next one.</a:t>
            </a:r>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123</a:t>
            </a:fld>
            <a:endParaRPr lang="en-US"/>
          </a:p>
        </p:txBody>
      </p:sp>
    </p:spTree>
    <p:extLst>
      <p:ext uri="{BB962C8B-B14F-4D97-AF65-F5344CB8AC3E}">
        <p14:creationId xmlns:p14="http://schemas.microsoft.com/office/powerpoint/2010/main" val="97489760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Highlight</a:t>
            </a:r>
            <a:r>
              <a:rPr lang="en-US" baseline="0" dirty="0" smtClean="0"/>
              <a:t> these last two examples to show that other organisms—including many, many plants—have much more DNA (and many more genes) than humans. </a:t>
            </a:r>
            <a:endParaRPr lang="en-US" dirty="0" smtClean="0"/>
          </a:p>
          <a:p>
            <a:endParaRPr lang="en-US" dirty="0"/>
          </a:p>
          <a:p>
            <a:r>
              <a:rPr lang="en-US" dirty="0"/>
              <a:t>SOURCES:</a:t>
            </a:r>
          </a:p>
          <a:p>
            <a:r>
              <a:rPr lang="en-US" dirty="0" smtClean="0"/>
              <a:t>Image, “</a:t>
            </a:r>
            <a:r>
              <a:rPr lang="en-US" i="1" dirty="0" err="1" smtClean="0"/>
              <a:t>Kinugasa</a:t>
            </a:r>
            <a:r>
              <a:rPr lang="en-US" i="1" dirty="0" smtClean="0"/>
              <a:t> japonica</a:t>
            </a:r>
            <a:r>
              <a:rPr lang="en-US" dirty="0" smtClean="0"/>
              <a:t> (</a:t>
            </a:r>
            <a:r>
              <a:rPr lang="en-US" i="1" dirty="0" smtClean="0"/>
              <a:t>Paris japonica</a:t>
            </a:r>
            <a:r>
              <a:rPr lang="en-US" dirty="0" smtClean="0"/>
              <a:t>), in Mount </a:t>
            </a:r>
            <a:r>
              <a:rPr lang="en-US" dirty="0" err="1" smtClean="0"/>
              <a:t>Haku</a:t>
            </a:r>
            <a:r>
              <a:rPr lang="en-US" dirty="0" smtClean="0"/>
              <a:t>, </a:t>
            </a:r>
            <a:r>
              <a:rPr lang="en-US" dirty="0" err="1" smtClean="0"/>
              <a:t>Shirakawa</a:t>
            </a:r>
            <a:r>
              <a:rPr lang="en-US" dirty="0" smtClean="0"/>
              <a:t>, Gifu prefecture, Japan.”</a:t>
            </a:r>
          </a:p>
          <a:p>
            <a:r>
              <a:rPr lang="en-US" dirty="0" smtClean="0"/>
              <a:t>(https://commons.wikimedia.org/wiki/File:Paris_japonica_Kinugasasou_in_Hakusan_2008-7-1.jpg)</a:t>
            </a:r>
          </a:p>
          <a:p>
            <a:r>
              <a:rPr lang="en-US" dirty="0" smtClean="0"/>
              <a:t>By </a:t>
            </a:r>
            <a:r>
              <a:rPr lang="en-US" dirty="0" err="1" smtClean="0"/>
              <a:t>alpsdake</a:t>
            </a:r>
            <a:r>
              <a:rPr lang="en-US" dirty="0" smtClean="0"/>
              <a:t> via Wikimedia Commons [CC0]</a:t>
            </a:r>
          </a:p>
          <a:p>
            <a:endParaRPr lang="en-US" dirty="0" smtClean="0"/>
          </a:p>
          <a:p>
            <a:r>
              <a:rPr lang="en-US" dirty="0" smtClean="0"/>
              <a:t>Image, “Axolotl”</a:t>
            </a:r>
          </a:p>
          <a:p>
            <a:r>
              <a:rPr lang="en-US" dirty="0" smtClean="0"/>
              <a:t>(https://commons.wikimedia.org/wiki/File:Axolotl_ganz.jpg)</a:t>
            </a:r>
          </a:p>
          <a:p>
            <a:r>
              <a:rPr lang="en-US" dirty="0" smtClean="0"/>
              <a:t>By </a:t>
            </a:r>
            <a:r>
              <a:rPr lang="pl-PL" dirty="0" smtClean="0"/>
              <a:t>LoKiLeCh [CC BY-SA 3.0 (http://creativecommons.org/licenses/by-sa/3.0/)]</a:t>
            </a:r>
            <a:endParaRPr lang="en-US" dirty="0" smtClean="0"/>
          </a:p>
          <a:p>
            <a:endParaRPr lang="en-US" dirty="0" smtClean="0"/>
          </a:p>
          <a:p>
            <a:r>
              <a:rPr lang="en-US" dirty="0" smtClean="0"/>
              <a:t>Image</a:t>
            </a:r>
            <a:r>
              <a:rPr lang="en-US" dirty="0"/>
              <a:t>,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124</a:t>
            </a:fld>
            <a:endParaRPr lang="en-US"/>
          </a:p>
        </p:txBody>
      </p:sp>
    </p:spTree>
    <p:extLst>
      <p:ext uri="{BB962C8B-B14F-4D97-AF65-F5344CB8AC3E}">
        <p14:creationId xmlns:p14="http://schemas.microsoft.com/office/powerpoint/2010/main" val="221648522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Here’s our cliffhanger</a:t>
            </a:r>
            <a:r>
              <a:rPr lang="en-US" baseline="0" dirty="0" smtClean="0"/>
              <a:t> and transition into Growth and Development. You may need to create another transition slide depending on how you enter that unit. A logical transition is to say, “OK, so now that we understand so many things about DNA and how it codes for traits, we’re going to actually think about how all of that ‘trait-building’ plays out through the process of growth and development.”</a:t>
            </a:r>
          </a:p>
          <a:p>
            <a:endParaRPr lang="en-US" baseline="0" dirty="0" smtClean="0"/>
          </a:p>
          <a:p>
            <a:r>
              <a:rPr lang="en-US" baseline="0" dirty="0" smtClean="0"/>
              <a:t>Of course, you should have been building your phenomenon for that unit for the past week or more if you are able to engage in the </a:t>
            </a:r>
            <a:r>
              <a:rPr lang="en-US" baseline="0" dirty="0" err="1" smtClean="0"/>
              <a:t>Medaka</a:t>
            </a:r>
            <a:r>
              <a:rPr lang="en-US" baseline="0" dirty="0" smtClean="0"/>
              <a:t> or </a:t>
            </a:r>
            <a:r>
              <a:rPr lang="en-US" baseline="0" dirty="0" err="1" smtClean="0"/>
              <a:t>Planaria</a:t>
            </a:r>
            <a:r>
              <a:rPr lang="en-US" baseline="0" dirty="0" smtClean="0"/>
              <a:t> </a:t>
            </a:r>
            <a:r>
              <a:rPr lang="en-US" baseline="0" smtClean="0"/>
              <a:t>wet labs.</a:t>
            </a:r>
            <a:endParaRPr lang="en-US" dirty="0"/>
          </a:p>
          <a:p>
            <a:endParaRPr lang="en-US" dirty="0"/>
          </a:p>
          <a:p>
            <a:r>
              <a:rPr lang="en-US" dirty="0"/>
              <a:t>SOURCES:</a:t>
            </a:r>
          </a:p>
          <a:p>
            <a:r>
              <a:rPr lang="en-US" dirty="0"/>
              <a:t>Modified</a:t>
            </a:r>
            <a:r>
              <a:rPr lang="en-US" baseline="0" dirty="0"/>
              <a:t> i</a:t>
            </a:r>
            <a:r>
              <a:rPr lang="en-US" dirty="0"/>
              <a:t>mage in common usage. Not traced to single source. Text/title</a:t>
            </a:r>
            <a:r>
              <a:rPr lang="en-US" baseline="0" dirty="0"/>
              <a:t> added by MBER-bio Development Team.</a:t>
            </a: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125</a:t>
            </a:fld>
            <a:endParaRPr lang="en-US"/>
          </a:p>
        </p:txBody>
      </p:sp>
    </p:spTree>
    <p:extLst>
      <p:ext uri="{BB962C8B-B14F-4D97-AF65-F5344CB8AC3E}">
        <p14:creationId xmlns:p14="http://schemas.microsoft.com/office/powerpoint/2010/main" val="587038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smtClean="0"/>
              <a:t>Optional slide. </a:t>
            </a:r>
            <a:r>
              <a:rPr lang="en-US" dirty="0" smtClean="0"/>
              <a:t>Transition slide. You don’t need to show it, but you need to sa</a:t>
            </a:r>
            <a:r>
              <a:rPr lang="en-US" baseline="0" dirty="0" smtClean="0"/>
              <a:t>y it.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a:t>
            </a:fld>
            <a:endParaRPr lang="en-US"/>
          </a:p>
        </p:txBody>
      </p:sp>
    </p:spTree>
    <p:extLst>
      <p:ext uri="{BB962C8B-B14F-4D97-AF65-F5344CB8AC3E}">
        <p14:creationId xmlns:p14="http://schemas.microsoft.com/office/powerpoint/2010/main" val="12550658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dirty="0"/>
              <a:t>Students generally</a:t>
            </a:r>
            <a:r>
              <a:rPr lang="en-US" baseline="0" dirty="0"/>
              <a:t> </a:t>
            </a:r>
            <a:r>
              <a:rPr lang="en-US" dirty="0"/>
              <a:t>that heredity has something to do with DNA. We are now opening the “black box” of how DNA works. We have thought of DNA in it’s tightly coiled form, the chromosome and now we want to make sure students have figured out that</a:t>
            </a:r>
            <a:r>
              <a:rPr lang="en-US" baseline="0" dirty="0"/>
              <a:t> </a:t>
            </a:r>
            <a:r>
              <a:rPr lang="en-US" dirty="0"/>
              <a:t>genes are segments of chromosomes and are therefore segments of DNA.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Students can share their ideas, come to a consensus and then draw a group diagram on their whiteboards to share with the class. The next slide shows one representation.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rtl="0"/>
            <a:r>
              <a:rPr lang="en-US" dirty="0">
                <a:effectLst/>
              </a:rPr>
              <a:t>Image, ”Ideogram of human chromosome 9.”</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(https://commons.wikimedia.org/wiki/File:Human_chromosome_09_from_NCBI_Bookshelf.jpg)</a:t>
            </a:r>
          </a:p>
          <a:p>
            <a:pPr rtl="0"/>
            <a:r>
              <a:rPr lang="en-US" dirty="0">
                <a:effectLst/>
              </a:rPr>
              <a:t>By National Center for Biotechnology Information [Public domain],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14</a:t>
            </a:fld>
            <a:endParaRPr lang="en-US"/>
          </a:p>
        </p:txBody>
      </p:sp>
    </p:spTree>
    <p:extLst>
      <p:ext uri="{BB962C8B-B14F-4D97-AF65-F5344CB8AC3E}">
        <p14:creationId xmlns:p14="http://schemas.microsoft.com/office/powerpoint/2010/main" val="2653060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can compare their sketch or ideas to the drawing in this slide. It is important for the students to understand that a gene is a segment of DNA. </a:t>
            </a:r>
            <a:endParaRPr lang="en-US" dirty="0" smtClean="0"/>
          </a:p>
          <a:p>
            <a:endParaRPr lang="en-US" dirty="0"/>
          </a:p>
          <a:p>
            <a:r>
              <a:rPr lang="en-US" dirty="0"/>
              <a:t>Students should make the necessary edits to their own diagram / description on their Doodle Sheet</a:t>
            </a:r>
            <a:r>
              <a:rPr lang="en-US" baseline="0" dirty="0"/>
              <a:t> so that their drawing reflects the appropriate relationships. (Do not, however, have them copy this particular representation as the “right” answer. There is certainly more than one way to represent the correct information.)</a:t>
            </a:r>
            <a:endParaRPr lang="en-US" dirty="0"/>
          </a:p>
          <a:p>
            <a:endParaRPr lang="en-US" dirty="0"/>
          </a:p>
          <a:p>
            <a:r>
              <a:rPr lang="en-US" dirty="0"/>
              <a:t>SOURCES:</a:t>
            </a:r>
          </a:p>
          <a:p>
            <a:r>
              <a:rPr lang="en-US" dirty="0"/>
              <a:t>Image,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15</a:t>
            </a:fld>
            <a:endParaRPr lang="en-US"/>
          </a:p>
        </p:txBody>
      </p:sp>
    </p:spTree>
    <p:extLst>
      <p:ext uri="{BB962C8B-B14F-4D97-AF65-F5344CB8AC3E}">
        <p14:creationId xmlns:p14="http://schemas.microsoft.com/office/powerpoint/2010/main" val="2866610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a:t>
            </a:r>
            <a:r>
              <a:rPr lang="en-US" baseline="0" dirty="0" smtClean="0"/>
              <a:t> more complex version of the previous slide. Only appropriate to show if it better reflects the ideas that your students came up with. More likely than not, the previous slide will be more than adequate. This optional slide appears again later when it may be more appropriate to consider.</a:t>
            </a:r>
          </a:p>
          <a:p>
            <a:endParaRPr lang="en-US" baseline="0" dirty="0" smtClean="0"/>
          </a:p>
          <a:p>
            <a:r>
              <a:rPr lang="en-US" dirty="0" smtClean="0"/>
              <a:t>SOURCES:</a:t>
            </a:r>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22225498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dirty="0"/>
              <a:t>This slide is/should be hidden, but it is available if you have a commitment to reviewing these terms</a:t>
            </a:r>
            <a:r>
              <a:rPr lang="en-US" dirty="0" smtClean="0"/>
              <a:t>. If your exploration of DNA follows</a:t>
            </a:r>
            <a:r>
              <a:rPr lang="en-US" baseline="0" dirty="0" smtClean="0"/>
              <a:t> the Classical Genetics models, you may already have some of these vocabulary terms. If not, you could introduce them here. Just be certain you help students to map them onto the language you’ve been using to this point so that no one is lost.</a:t>
            </a:r>
            <a:endParaRPr lang="en-US"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rtl="0"/>
            <a:r>
              <a:rPr lang="en-US" dirty="0">
                <a:effectLst/>
              </a:rPr>
              <a:t>Image, ”Ideogram of human chromosome 9.”</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(https://commons.wikimedia.org/wiki/File:Human_chromosome_09_from_NCBI_Bookshelf.jpg)</a:t>
            </a:r>
          </a:p>
          <a:p>
            <a:pPr rtl="0"/>
            <a:r>
              <a:rPr lang="en-US" dirty="0">
                <a:effectLst/>
              </a:rPr>
              <a:t>By National Center for Biotechnology Information [Public domain],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a:t>
            </a:fld>
            <a:endParaRPr lang="en-US"/>
          </a:p>
        </p:txBody>
      </p:sp>
    </p:spTree>
    <p:extLst>
      <p:ext uri="{BB962C8B-B14F-4D97-AF65-F5344CB8AC3E}">
        <p14:creationId xmlns:p14="http://schemas.microsoft.com/office/powerpoint/2010/main" val="1958653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student ideas in this slide, a poster, or the classroom </a:t>
            </a:r>
            <a:r>
              <a:rPr lang="en-US" dirty="0" smtClean="0"/>
              <a:t>board.</a:t>
            </a:r>
            <a:r>
              <a:rPr lang="en-US" baseline="0" dirty="0" smtClean="0"/>
              <a:t> Title the poster, “</a:t>
            </a:r>
            <a:r>
              <a:rPr lang="en-US" dirty="0" smtClean="0"/>
              <a:t>What we know or think </a:t>
            </a:r>
            <a:r>
              <a:rPr lang="en-US" dirty="0"/>
              <a:t>about </a:t>
            </a:r>
            <a:r>
              <a:rPr lang="en-US" dirty="0" smtClean="0"/>
              <a:t>DNA”. </a:t>
            </a:r>
            <a:r>
              <a:rPr lang="en-US" dirty="0"/>
              <a:t>Depending on how much your students already know or think they know about DNA, may prompt you to ask different questions: What is DNA? Where is it found?  How does it work? What we want is a list of initial ideas. Even if students give information that is partially or completely incorrect, that is OK, these are our initial ideas and will be revised! </a:t>
            </a:r>
          </a:p>
          <a:p>
            <a:r>
              <a:rPr lang="en-US" dirty="0"/>
              <a:t>This should go fairly quickly as we are all bombarded with the word DNA in the media.</a:t>
            </a:r>
          </a:p>
          <a:p>
            <a:r>
              <a:rPr lang="en-US" dirty="0"/>
              <a:t>Students think and then record their ideas in Doodle Box </a:t>
            </a:r>
            <a:r>
              <a:rPr lang="en-US" dirty="0" smtClean="0"/>
              <a:t>E. </a:t>
            </a:r>
            <a:r>
              <a:rPr lang="en-US" dirty="0"/>
              <a:t>If students are having trouble coming up with ideas, they can always pair share.</a:t>
            </a:r>
          </a:p>
          <a:p>
            <a:r>
              <a:rPr lang="en-US" dirty="0" smtClean="0"/>
              <a:t>Then take a moment to share out and record</a:t>
            </a:r>
            <a:r>
              <a:rPr lang="en-US" baseline="0" dirty="0" smtClean="0"/>
              <a:t> some of the class ideas. Be sure to frame the sharing out as brainstorming, not evaluation.</a:t>
            </a:r>
            <a:endParaRPr lang="en-US" dirty="0"/>
          </a:p>
          <a:p>
            <a:r>
              <a:rPr lang="en-US" dirty="0" smtClean="0"/>
              <a:t>As</a:t>
            </a:r>
            <a:r>
              <a:rPr lang="en-US" baseline="0" dirty="0" smtClean="0"/>
              <a:t> mentioned in the teacher notes at the beginning of this Learning Segment, t</a:t>
            </a:r>
            <a:r>
              <a:rPr lang="en-US" dirty="0" smtClean="0"/>
              <a:t>his *is* likely the beginning of your model</a:t>
            </a:r>
            <a:r>
              <a:rPr lang="en-US" baseline="0" dirty="0" smtClean="0"/>
              <a:t> for DNA Structure and Function. Students will likely offer some initial pieces of a model that addresses the driving question about the link between DNA and traits. For now, keep the ideas coming. You can use many of them to formulate your model later.</a:t>
            </a:r>
          </a:p>
          <a:p>
            <a:endParaRPr lang="en-US" dirty="0"/>
          </a:p>
          <a:p>
            <a:r>
              <a:rPr lang="en-US" b="1" u="sng" dirty="0"/>
              <a:t>Here is a sample of student responses:</a:t>
            </a:r>
          </a:p>
          <a:p>
            <a:pPr marL="0" indent="0">
              <a:buFontTx/>
              <a:buNone/>
            </a:pPr>
            <a:r>
              <a:rPr lang="en-US" altLang="en-US" sz="1200" b="1" dirty="0">
                <a:ea typeface="ＭＳ Ｐゴシック" panose="020B0600070205080204" pitchFamily="34" charset="-128"/>
              </a:rPr>
              <a:t>Made of smaller pieces: A, T, C and G</a:t>
            </a:r>
          </a:p>
          <a:p>
            <a:pPr marL="0" indent="0">
              <a:buFontTx/>
              <a:buNone/>
            </a:pPr>
            <a:r>
              <a:rPr lang="en-US" altLang="en-US" sz="1200" b="1" dirty="0">
                <a:ea typeface="ＭＳ Ｐゴシック" panose="020B0600070205080204" pitchFamily="34" charset="-128"/>
              </a:rPr>
              <a:t>It is used to pass down traits</a:t>
            </a:r>
          </a:p>
          <a:p>
            <a:pPr marL="0" indent="0">
              <a:buFontTx/>
              <a:buNone/>
            </a:pPr>
            <a:r>
              <a:rPr lang="en-US" altLang="en-US" sz="1200" b="1" dirty="0">
                <a:ea typeface="ＭＳ Ｐゴシック" panose="020B0600070205080204" pitchFamily="34" charset="-128"/>
              </a:rPr>
              <a:t>It has different structures</a:t>
            </a:r>
          </a:p>
          <a:p>
            <a:pPr marL="0" indent="0">
              <a:buFontTx/>
              <a:buNone/>
            </a:pPr>
            <a:r>
              <a:rPr lang="en-US" altLang="en-US" sz="1200" b="1" dirty="0">
                <a:ea typeface="ＭＳ Ｐゴシック" panose="020B0600070205080204" pitchFamily="34" charset="-128"/>
              </a:rPr>
              <a:t>Contains genes</a:t>
            </a:r>
          </a:p>
          <a:p>
            <a:pPr marL="0" indent="0">
              <a:buFontTx/>
              <a:buNone/>
            </a:pPr>
            <a:r>
              <a:rPr lang="en-US" altLang="en-US" sz="1200" b="1" dirty="0">
                <a:ea typeface="ＭＳ Ｐゴシック" panose="020B0600070205080204" pitchFamily="34" charset="-128"/>
              </a:rPr>
              <a:t>Has both dominant and non-dominant (recessive) traits</a:t>
            </a:r>
          </a:p>
          <a:p>
            <a:pPr marL="0" indent="0">
              <a:buFontTx/>
              <a:buNone/>
            </a:pPr>
            <a:r>
              <a:rPr lang="en-US" altLang="en-US" sz="1200" b="1" dirty="0">
                <a:ea typeface="ＭＳ Ｐゴシック" panose="020B0600070205080204" pitchFamily="34" charset="-128"/>
              </a:rPr>
              <a:t>Has a special structure</a:t>
            </a:r>
          </a:p>
          <a:p>
            <a:pPr marL="0" indent="0">
              <a:buFontTx/>
              <a:buNone/>
            </a:pPr>
            <a:r>
              <a:rPr lang="en-US" altLang="en-US" sz="1200" b="1" dirty="0">
                <a:ea typeface="ＭＳ Ｐゴシック" panose="020B0600070205080204" pitchFamily="34" charset="-128"/>
              </a:rPr>
              <a:t>Has ribosomes</a:t>
            </a:r>
          </a:p>
          <a:p>
            <a:pPr marL="0" indent="0">
              <a:buFontTx/>
              <a:buNone/>
            </a:pPr>
            <a:r>
              <a:rPr lang="en-US" altLang="en-US" sz="1200" b="1" dirty="0">
                <a:ea typeface="ＭＳ Ｐゴシック" panose="020B0600070205080204" pitchFamily="34" charset="-128"/>
              </a:rPr>
              <a:t>Shape determines the gene</a:t>
            </a:r>
          </a:p>
          <a:p>
            <a:pPr marL="0" indent="0">
              <a:buFontTx/>
              <a:buNone/>
            </a:pPr>
            <a:r>
              <a:rPr lang="en-US" altLang="en-US" sz="1200" b="1" dirty="0">
                <a:ea typeface="ＭＳ Ｐゴシック" panose="020B0600070205080204" pitchFamily="34" charset="-128"/>
              </a:rPr>
              <a:t>Look like ladders and the letters A,T,C and G  connect them.</a:t>
            </a:r>
          </a:p>
          <a:p>
            <a:pPr marL="0" indent="0">
              <a:buFontTx/>
              <a:buNone/>
            </a:pPr>
            <a:r>
              <a:rPr lang="en-US" altLang="en-US" sz="1200" b="1" dirty="0">
                <a:ea typeface="ＭＳ Ｐゴシック" panose="020B0600070205080204" pitchFamily="34" charset="-128"/>
              </a:rPr>
              <a:t>Double helix</a:t>
            </a:r>
          </a:p>
          <a:p>
            <a:pPr marL="0" indent="0">
              <a:buFontTx/>
              <a:buNone/>
            </a:pPr>
            <a:r>
              <a:rPr lang="en-US" altLang="en-US" sz="1200" b="1" dirty="0">
                <a:ea typeface="ＭＳ Ｐゴシック" panose="020B0600070205080204" pitchFamily="34" charset="-128"/>
              </a:rPr>
              <a:t>It’s what makes you different from everyone else</a:t>
            </a:r>
          </a:p>
          <a:p>
            <a:pPr marL="0" indent="0">
              <a:buFontTx/>
              <a:buNone/>
            </a:pPr>
            <a:r>
              <a:rPr lang="en-US" altLang="en-US" sz="1200" b="1" dirty="0">
                <a:ea typeface="ＭＳ Ｐゴシック" panose="020B0600070205080204" pitchFamily="34" charset="-128"/>
              </a:rPr>
              <a:t>It contains chromosomes</a:t>
            </a:r>
          </a:p>
          <a:p>
            <a:pPr marL="0" indent="0">
              <a:buFontTx/>
              <a:buNone/>
            </a:pPr>
            <a:r>
              <a:rPr lang="en-US" altLang="en-US" sz="1200" b="1" dirty="0">
                <a:ea typeface="ＭＳ Ｐゴシック" panose="020B0600070205080204" pitchFamily="34" charset="-128"/>
              </a:rPr>
              <a:t>X and Y chromosomes control gender.</a:t>
            </a:r>
          </a:p>
          <a:p>
            <a:pPr marL="0" indent="0">
              <a:buFontTx/>
              <a:buNone/>
            </a:pPr>
            <a:r>
              <a:rPr lang="en-US" altLang="en-US" sz="1200" b="1" dirty="0">
                <a:ea typeface="ＭＳ Ｐゴシック" panose="020B0600070205080204" pitchFamily="34" charset="-128"/>
              </a:rPr>
              <a:t>Stands for Deoxyribonucleic Acid.</a:t>
            </a:r>
          </a:p>
          <a:p>
            <a:r>
              <a:rPr lang="en-US" b="1" dirty="0"/>
              <a:t>You can’t live without it</a:t>
            </a:r>
          </a:p>
          <a:p>
            <a:r>
              <a:rPr lang="en-US" b="1" dirty="0"/>
              <a:t>Only found in plant and animal cells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18</a:t>
            </a:fld>
            <a:endParaRPr lang="en-US"/>
          </a:p>
        </p:txBody>
      </p:sp>
    </p:spTree>
    <p:extLst>
      <p:ext uri="{BB962C8B-B14F-4D97-AF65-F5344CB8AC3E}">
        <p14:creationId xmlns:p14="http://schemas.microsoft.com/office/powerpoint/2010/main" val="8846099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Record student ideas in this slide, a poster, or the classroom board. What do you want to know about DNA? Your class may have already established a set of questions, if so, please skip this slide. </a:t>
            </a:r>
          </a:p>
          <a:p>
            <a:r>
              <a:rPr lang="en-US" dirty="0" smtClean="0"/>
              <a:t>Our</a:t>
            </a:r>
            <a:r>
              <a:rPr lang="en-US" baseline="0" dirty="0" smtClean="0"/>
              <a:t> current</a:t>
            </a:r>
            <a:r>
              <a:rPr lang="en-US" dirty="0" smtClean="0"/>
              <a:t> </a:t>
            </a:r>
            <a:r>
              <a:rPr lang="en-US" dirty="0"/>
              <a:t>question is still, “How does DNA code for a protein?”</a:t>
            </a:r>
            <a:r>
              <a:rPr lang="en-US" baseline="0" dirty="0"/>
              <a:t> or, “What is the link between DNA and protein</a:t>
            </a:r>
            <a:r>
              <a:rPr lang="en-US" baseline="0" dirty="0" smtClean="0"/>
              <a:t>?” Your students may have incorporated the word “trait” into the question. Just be clear what you are trying to answer, and what particular question you are focusing on at the moment.</a:t>
            </a:r>
            <a:endParaRPr lang="en-US" dirty="0"/>
          </a:p>
          <a:p>
            <a:endParaRPr lang="en-US" dirty="0"/>
          </a:p>
          <a:p>
            <a:r>
              <a:rPr lang="en-US" b="1" u="sng" dirty="0"/>
              <a:t>Here is a sample of student questions:</a:t>
            </a:r>
          </a:p>
          <a:p>
            <a:pPr>
              <a:defRPr/>
            </a:pPr>
            <a:r>
              <a:rPr lang="en-US" altLang="en-US" b="1" dirty="0">
                <a:ea typeface="+mn-ea"/>
              </a:rPr>
              <a:t>Do you get it from both parents?</a:t>
            </a:r>
          </a:p>
          <a:p>
            <a:pPr>
              <a:defRPr/>
            </a:pPr>
            <a:r>
              <a:rPr lang="en-US" altLang="en-US" b="1" dirty="0">
                <a:ea typeface="+mn-ea"/>
              </a:rPr>
              <a:t>Is it related to RNA?</a:t>
            </a:r>
          </a:p>
          <a:p>
            <a:pPr>
              <a:defRPr/>
            </a:pPr>
            <a:r>
              <a:rPr lang="en-US" altLang="en-US" b="1" dirty="0">
                <a:ea typeface="+mn-ea"/>
              </a:rPr>
              <a:t>How do you mix genes?</a:t>
            </a:r>
          </a:p>
          <a:p>
            <a:pPr>
              <a:defRPr/>
            </a:pPr>
            <a:r>
              <a:rPr lang="en-US" altLang="en-US" b="1" dirty="0">
                <a:ea typeface="+mn-ea"/>
              </a:rPr>
              <a:t>Why is DNA shaped the way it is? And is that related to its function?</a:t>
            </a:r>
          </a:p>
          <a:p>
            <a:pPr>
              <a:defRPr/>
            </a:pPr>
            <a:r>
              <a:rPr lang="en-US" altLang="en-US" b="1" dirty="0">
                <a:ea typeface="+mn-ea"/>
              </a:rPr>
              <a:t>How does it work????</a:t>
            </a:r>
          </a:p>
          <a:p>
            <a:pPr>
              <a:defRPr/>
            </a:pPr>
            <a:r>
              <a:rPr lang="en-US" altLang="en-US" b="1" dirty="0">
                <a:ea typeface="+mn-ea"/>
              </a:rPr>
              <a:t>How can it all fit into one cell?</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3624946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to show to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2665865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This can be revealed quickly as a simple piece of history</a:t>
            </a:r>
            <a:r>
              <a:rPr lang="en-US" baseline="0" dirty="0" smtClean="0"/>
              <a:t> without unpacking how it was resolved. Hold a brief discussion with the whole class as to why proteins might have been considered good candidates. You are pretty much asking them to </a:t>
            </a:r>
            <a:r>
              <a:rPr lang="en-US" baseline="0" dirty="0" err="1" smtClean="0"/>
              <a:t>revoice</a:t>
            </a:r>
            <a:r>
              <a:rPr lang="en-US" baseline="0" dirty="0" smtClean="0"/>
              <a:t> the conclusions we made in the first learning segment about the import of proteins and their link to traits.</a:t>
            </a:r>
          </a:p>
          <a:p>
            <a:r>
              <a:rPr lang="en-US" dirty="0" smtClean="0"/>
              <a:t> </a:t>
            </a:r>
          </a:p>
          <a:p>
            <a:r>
              <a:rPr lang="en-US" b="1" dirty="0" smtClean="0"/>
              <a:t>Optional.</a:t>
            </a:r>
            <a:r>
              <a:rPr lang="en-US" b="1" baseline="0" dirty="0" smtClean="0"/>
              <a:t> </a:t>
            </a:r>
            <a:r>
              <a:rPr lang="en-US" dirty="0" smtClean="0"/>
              <a:t>If you have time to walk through the</a:t>
            </a:r>
            <a:r>
              <a:rPr lang="en-US" baseline="0" dirty="0" smtClean="0"/>
              <a:t> steps the scientific community went through to determine that DNA was in fact the molecule of inheritance, consider the activities outlined in the optional learning segment at the end of this PowerPoint. Resources are included on the website and in the editable files.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20</a:t>
            </a:fld>
            <a:endParaRPr lang="en-US"/>
          </a:p>
        </p:txBody>
      </p:sp>
    </p:spTree>
    <p:extLst>
      <p:ext uri="{BB962C8B-B14F-4D97-AF65-F5344CB8AC3E}">
        <p14:creationId xmlns:p14="http://schemas.microsoft.com/office/powerpoint/2010/main" val="41214491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3701782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Don’t feel “tied” to the PowerPoint</a:t>
            </a:r>
            <a:r>
              <a:rPr lang="en-US" baseline="0" dirty="0" smtClean="0"/>
              <a:t> here. The point here is to take a moment to recognize that the history of science is driven by the same process we are engaging in in the MBER classroom—wondering about something and coming up with a model or revising an existing model. Take a moment to remind the class that we have a couple of driving questions and so did biologists in the 20</a:t>
            </a:r>
            <a:r>
              <a:rPr lang="en-US" baseline="30000" dirty="0" smtClean="0"/>
              <a:t>th</a:t>
            </a:r>
            <a:r>
              <a:rPr lang="en-US" baseline="0" dirty="0" smtClean="0"/>
              <a:t> century.</a:t>
            </a:r>
          </a:p>
          <a:p>
            <a:endParaRPr lang="en-US" baseline="0" dirty="0" smtClean="0"/>
          </a:p>
          <a:p>
            <a:r>
              <a:rPr lang="en-US" baseline="0" dirty="0" smtClean="0"/>
              <a:t>Of course if you don’t have question number one up in your classroom yet, this would be a great place to rework this slide as a chance to introduce the idea that one of the questions driving Watson and Crick’s work was tied to inheritance.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22</a:t>
            </a:fld>
            <a:endParaRPr lang="en-US"/>
          </a:p>
        </p:txBody>
      </p:sp>
    </p:spTree>
    <p:extLst>
      <p:ext uri="{BB962C8B-B14F-4D97-AF65-F5344CB8AC3E}">
        <p14:creationId xmlns:p14="http://schemas.microsoft.com/office/powerpoint/2010/main" val="22103558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Rather than just telling students the rules for DNA base pairing, we’d like for them work through some</a:t>
            </a:r>
            <a:r>
              <a:rPr lang="en-US" baseline="0" dirty="0" smtClean="0"/>
              <a:t> of the history and the natural base pairing using the manipulatives and the short piece about hydrogen bonding. If you feel the need to provide more information or some illustration as your students are trying to make sense of DNA structure, there are a number of optional slides you can use or modify for your purposes. Keep in mind the level of detail NGSS calls us to explore and balance this with your own teaching commitments.</a:t>
            </a:r>
          </a:p>
          <a:p>
            <a:endParaRPr lang="en-US" baseline="0" dirty="0" smtClean="0"/>
          </a:p>
          <a:p>
            <a:r>
              <a:rPr lang="en-US" baseline="0" dirty="0" smtClean="0"/>
              <a:t>Consider giving each pair of students a couple of sheets of nucleotide shapes if you like. Doing so will allow students to see some more variation among pairs in how the DNA strands are “sequenced” and may lead to conversation (with your facilitation) about whether there is a “correct” sequence.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23</a:t>
            </a:fld>
            <a:endParaRPr lang="en-US"/>
          </a:p>
        </p:txBody>
      </p:sp>
    </p:spTree>
    <p:extLst>
      <p:ext uri="{BB962C8B-B14F-4D97-AF65-F5344CB8AC3E}">
        <p14:creationId xmlns:p14="http://schemas.microsoft.com/office/powerpoint/2010/main" val="2130565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aseline="0" dirty="0" smtClean="0">
                <a:sym typeface="Wingdings" panose="05000000000000000000" pitchFamily="2" charset="2"/>
              </a:rPr>
              <a:t>If you need to walk your students through the cutting instructions, you may use this slide to do so.</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baseline="0" dirty="0" smtClean="0">
                <a:sym typeface="Wingdings" panose="05000000000000000000" pitchFamily="2" charset="2"/>
              </a:rPr>
              <a:t>Image, “scissors-cut-icon-symbol-sever”</a:t>
            </a:r>
          </a:p>
          <a:p>
            <a:r>
              <a:rPr lang="en-US" dirty="0" smtClean="0"/>
              <a:t>(https://pixabay.com/en/scissors-cut-icon-symbol-sever-1332795/)</a:t>
            </a:r>
          </a:p>
          <a:p>
            <a:r>
              <a:rPr lang="en-US" dirty="0" smtClean="0"/>
              <a:t>By </a:t>
            </a:r>
            <a:r>
              <a:rPr lang="en-US" dirty="0" err="1" smtClean="0"/>
              <a:t>Pixabay</a:t>
            </a:r>
            <a:r>
              <a:rPr lang="en-US" dirty="0" smtClean="0"/>
              <a:t>, No</a:t>
            </a:r>
            <a:r>
              <a:rPr lang="en-US" baseline="0" dirty="0" smtClean="0"/>
              <a:t> Attribution Needed. [https://pixabay.com/en/service/license/]</a:t>
            </a:r>
            <a:endParaRPr lang="en-US" dirty="0" smtClean="0"/>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24</a:t>
            </a:fld>
            <a:endParaRPr lang="en-US"/>
          </a:p>
        </p:txBody>
      </p:sp>
    </p:spTree>
    <p:extLst>
      <p:ext uri="{BB962C8B-B14F-4D97-AF65-F5344CB8AC3E}">
        <p14:creationId xmlns:p14="http://schemas.microsoft.com/office/powerpoint/2010/main" val="4920358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These base-pairing rules are an</a:t>
            </a:r>
            <a:r>
              <a:rPr lang="en-US" baseline="0" dirty="0" smtClean="0"/>
              <a:t> expansion</a:t>
            </a:r>
            <a:r>
              <a:rPr lang="en-US" dirty="0" smtClean="0"/>
              <a:t> of our model for DNA. After</a:t>
            </a:r>
            <a:r>
              <a:rPr lang="en-US" baseline="0" dirty="0" smtClean="0"/>
              <a:t> students have finished the DNA structure activity, d</a:t>
            </a:r>
            <a:r>
              <a:rPr lang="en-US" dirty="0" smtClean="0"/>
              <a:t>raw</a:t>
            </a:r>
            <a:r>
              <a:rPr lang="en-US" baseline="0" dirty="0" smtClean="0"/>
              <a:t> some of the class’s ideas out into the public space through a whole-class discussion. </a:t>
            </a:r>
            <a:r>
              <a:rPr lang="en-US" dirty="0" smtClean="0"/>
              <a:t>After</a:t>
            </a:r>
            <a:r>
              <a:rPr lang="en-US" baseline="0" dirty="0" smtClean="0"/>
              <a:t> students add some of the class “rules” to their Doodle sheet, i</a:t>
            </a:r>
            <a:r>
              <a:rPr lang="en-US" dirty="0" smtClean="0"/>
              <a:t>t’s probably a good idea to record them on the poster, “What we know/think about DNA”</a:t>
            </a:r>
            <a:r>
              <a:rPr lang="en-US" baseline="0" dirty="0" smtClean="0"/>
              <a:t>.</a:t>
            </a:r>
          </a:p>
          <a:p>
            <a:r>
              <a:rPr lang="en-US" baseline="0" dirty="0" smtClean="0"/>
              <a:t>This is probably a good time to ask students, “Are we building a model now?” The answer is yes if these ideas are helping us to address our driving questions! But it’s also OK if we aren’t sure yet.</a:t>
            </a:r>
          </a:p>
          <a:p>
            <a:r>
              <a:rPr lang="en-US" baseline="0" dirty="0" smtClean="0"/>
              <a:t>The next slide just forces that conversation a bit more… reminding students again that we are building a model FOR DNA. (As outlined in the notes at the beginning of this learning segment, we just want to help students keep this in mind—don’t harp on it too much or you’ll likely get eye rolls.) </a:t>
            </a:r>
          </a:p>
          <a:p>
            <a:r>
              <a:rPr lang="en-US" dirty="0"/>
              <a:t/>
            </a:r>
            <a:br>
              <a:rPr lang="en-US" dirty="0"/>
            </a:br>
            <a:r>
              <a:rPr lang="en-US" sz="1200" b="1" kern="1200" dirty="0">
                <a:solidFill>
                  <a:schemeClr val="tx1"/>
                </a:solidFill>
                <a:effectLst/>
                <a:latin typeface="+mn-lt"/>
                <a:ea typeface="+mn-ea"/>
                <a:cs typeface="+mn-cs"/>
              </a:rPr>
              <a:t>Sample Students Ideas:</a:t>
            </a:r>
          </a:p>
          <a:p>
            <a:pPr lvl="1"/>
            <a:r>
              <a:rPr lang="en-US" altLang="en-US" sz="1800" b="1" dirty="0">
                <a:ea typeface="ＭＳ Ｐゴシック" panose="020B0600070205080204" pitchFamily="34" charset="-128"/>
              </a:rPr>
              <a:t>T and A go together, G and C go together and they alternate every other time.</a:t>
            </a:r>
          </a:p>
          <a:p>
            <a:pPr lvl="1"/>
            <a:r>
              <a:rPr lang="en-US" altLang="en-US" sz="1800" b="1" dirty="0">
                <a:ea typeface="ＭＳ Ｐゴシック" panose="020B0600070205080204" pitchFamily="34" charset="-128"/>
              </a:rPr>
              <a:t>C and G have triple bond and A and T have double.</a:t>
            </a:r>
          </a:p>
          <a:p>
            <a:pPr lvl="1"/>
            <a:r>
              <a:rPr lang="en-US" altLang="en-US" sz="1800" b="1" dirty="0">
                <a:ea typeface="ＭＳ Ｐゴシック" panose="020B0600070205080204" pitchFamily="34" charset="-128"/>
              </a:rPr>
              <a:t>Strands are inverted to each other.</a:t>
            </a:r>
          </a:p>
          <a:p>
            <a:pPr lvl="1"/>
            <a:r>
              <a:rPr lang="en-US" altLang="en-US" sz="1800" b="1" dirty="0">
                <a:ea typeface="ＭＳ Ｐゴシック" panose="020B0600070205080204" pitchFamily="34" charset="-128"/>
              </a:rPr>
              <a:t>Phosphate and sugar acts as the outside structure surrounding the bases.</a:t>
            </a:r>
          </a:p>
          <a:p>
            <a:pPr lvl="1"/>
            <a:r>
              <a:rPr lang="en-US" altLang="en-US" sz="1800" b="1" dirty="0">
                <a:ea typeface="ＭＳ Ｐゴシック" panose="020B0600070205080204" pitchFamily="34" charset="-128"/>
              </a:rPr>
              <a:t>The order of </a:t>
            </a:r>
            <a:r>
              <a:rPr lang="en-US" altLang="en-US" sz="1800" b="1" dirty="0" smtClean="0">
                <a:ea typeface="ＭＳ Ｐゴシック" panose="020B0600070205080204" pitchFamily="34" charset="-128"/>
              </a:rPr>
              <a:t>the</a:t>
            </a:r>
            <a:r>
              <a:rPr lang="en-US" altLang="en-US" sz="1800" b="1" baseline="0" dirty="0" smtClean="0">
                <a:ea typeface="ＭＳ Ｐゴシック" panose="020B0600070205080204" pitchFamily="34" charset="-128"/>
              </a:rPr>
              <a:t> bases</a:t>
            </a:r>
            <a:r>
              <a:rPr lang="en-US" altLang="en-US" sz="1800" b="1" dirty="0" smtClean="0">
                <a:ea typeface="ＭＳ Ｐゴシック" panose="020B0600070205080204" pitchFamily="34" charset="-128"/>
              </a:rPr>
              <a:t> can</a:t>
            </a:r>
            <a:r>
              <a:rPr lang="en-US" altLang="en-US" sz="1800" b="1" baseline="0" dirty="0" smtClean="0">
                <a:ea typeface="ＭＳ Ｐゴシック" panose="020B0600070205080204" pitchFamily="34" charset="-128"/>
              </a:rPr>
              <a:t> be</a:t>
            </a:r>
            <a:r>
              <a:rPr lang="en-US" altLang="en-US" sz="1800" b="1" dirty="0" smtClean="0">
                <a:ea typeface="ＭＳ Ｐゴシック" panose="020B0600070205080204" pitchFamily="34" charset="-128"/>
              </a:rPr>
              <a:t> different (and we saw this among the pairs</a:t>
            </a:r>
            <a:r>
              <a:rPr lang="en-US" altLang="en-US" sz="1800" b="1" baseline="0" dirty="0" smtClean="0">
                <a:ea typeface="ＭＳ Ｐゴシック" panose="020B0600070205080204" pitchFamily="34" charset="-128"/>
              </a:rPr>
              <a:t> in our classroom).</a:t>
            </a:r>
            <a:endParaRPr lang="en-US" altLang="en-US" sz="1800" b="1" dirty="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2182614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u="sng" dirty="0" smtClean="0"/>
              <a:t>Skip this slide</a:t>
            </a:r>
            <a:r>
              <a:rPr lang="en-US" dirty="0" smtClean="0"/>
              <a:t> if you have recently had</a:t>
            </a:r>
            <a:r>
              <a:rPr lang="en-US" baseline="0" dirty="0" smtClean="0"/>
              <a:t> the conversation about how DNA (even the structure of DNA) is a model FOR answering our driving questions. The link comes through recognizing the relationship between structure and function. This is a Cross Cutting Concept in NGSS and perhaps nowhere more evident in the biology content standards than in this moment. </a:t>
            </a:r>
          </a:p>
          <a:p>
            <a:endParaRPr lang="en-US" baseline="0" dirty="0" smtClean="0"/>
          </a:p>
          <a:p>
            <a:r>
              <a:rPr lang="en-US" i="1" baseline="0" dirty="0" smtClean="0"/>
              <a:t>We are keeping in mind that we are trying to understand DNA replication/transmission and the l</a:t>
            </a:r>
            <a:r>
              <a:rPr lang="en-US" i="1" dirty="0" smtClean="0"/>
              <a:t>ink </a:t>
            </a:r>
            <a:r>
              <a:rPr lang="en-US" i="1" dirty="0"/>
              <a:t>between DNA and </a:t>
            </a:r>
            <a:r>
              <a:rPr lang="en-US" i="1" dirty="0" smtClean="0"/>
              <a:t>protein. We now</a:t>
            </a:r>
            <a:r>
              <a:rPr lang="en-US" i="1" baseline="0" dirty="0" smtClean="0"/>
              <a:t> address the first of these in the coming slides.</a:t>
            </a:r>
            <a:endParaRPr lang="en-US" i="1" dirty="0"/>
          </a:p>
        </p:txBody>
      </p:sp>
      <p:sp>
        <p:nvSpPr>
          <p:cNvPr id="4" name="Slide Number Placeholder 3"/>
          <p:cNvSpPr>
            <a:spLocks noGrp="1"/>
          </p:cNvSpPr>
          <p:nvPr>
            <p:ph type="sldNum" sz="quarter" idx="5"/>
          </p:nvPr>
        </p:nvSpPr>
        <p:spPr/>
        <p:txBody>
          <a:bodyPr/>
          <a:lstStyle/>
          <a:p>
            <a:fld id="{C7BB21F4-C42E-3B40-9B33-CFE230F675D3}" type="slidenum">
              <a:rPr lang="en-US" smtClean="0"/>
              <a:t>26</a:t>
            </a:fld>
            <a:endParaRPr lang="en-US"/>
          </a:p>
        </p:txBody>
      </p:sp>
    </p:spTree>
    <p:extLst>
      <p:ext uri="{BB962C8B-B14F-4D97-AF65-F5344CB8AC3E}">
        <p14:creationId xmlns:p14="http://schemas.microsoft.com/office/powerpoint/2010/main" val="20169926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Help students</a:t>
            </a:r>
            <a:r>
              <a:rPr lang="en-US" baseline="0" dirty="0" smtClean="0"/>
              <a:t> first understand what replication means. You probably have a student or two who can help the class. Once you’ve acknowledged that Watson and Crick had two questions and that one really has to do more with how DNA is passed along (and isn’t *directly* our driving question about the link to protein), launch them into the activity as prompted on this slide. </a:t>
            </a:r>
          </a:p>
          <a:p>
            <a:endParaRPr lang="en-US" baseline="0" dirty="0" smtClean="0"/>
          </a:p>
          <a:p>
            <a:r>
              <a:rPr lang="en-US" dirty="0" smtClean="0"/>
              <a:t>Hand students</a:t>
            </a:r>
            <a:r>
              <a:rPr lang="en-US" baseline="0" dirty="0" smtClean="0"/>
              <a:t> another couple of sheets of the Nucleotide Shapes handout or pre-cut them and hand students a large pool of nucleotides.</a:t>
            </a:r>
          </a:p>
          <a:p>
            <a:r>
              <a:rPr lang="en-US" dirty="0"/>
              <a:t/>
            </a:r>
            <a:br>
              <a:rPr lang="en-US" dirty="0"/>
            </a:br>
            <a:r>
              <a:rPr lang="en-US" dirty="0" smtClean="0"/>
              <a:t>Here</a:t>
            </a:r>
            <a:r>
              <a:rPr lang="en-US" baseline="0" dirty="0" smtClean="0"/>
              <a:t> we expand our work with the manipulatives to try to figure out how replication of an exact copy might work. This can be difficult for students. Let them first just try on their own. Some may remember how this works if they were shown in middle school / junior high. </a:t>
            </a:r>
          </a:p>
          <a:p>
            <a:r>
              <a:rPr lang="en-US" baseline="0" dirty="0" smtClean="0"/>
              <a:t>As you wander among groups, try introducing ideas by questioning, e.g. “Wait, is the DNA backbone breakable?” or “Where does the energy to break the bonds you’ve chosen to break come from?” and “Which bonds do you think are stronger–the covalent bonds or the hydrogen bonds? What did the reading on DNA structure say earlier?” In this way you’ll push the reasoning back onto them.</a:t>
            </a:r>
          </a:p>
          <a:p>
            <a:endParaRPr lang="en-US" baseline="0" dirty="0" smtClean="0"/>
          </a:p>
          <a:p>
            <a:r>
              <a:rPr lang="en-US" baseline="0" dirty="0" smtClean="0"/>
              <a:t>Pull the whole class together when you feel the time is right. The goal here is to generate some rules for replication, expanding our model.</a:t>
            </a:r>
          </a:p>
          <a:p>
            <a:r>
              <a:rPr lang="en-US" baseline="0" dirty="0" smtClean="0"/>
              <a:t>It is ok to attach questions to the model. For example, if your someone suggests adding the sentence, “The two sides of the DNA separate so that each side can be copied.” you might have some students wondering how this separation really happens or how the strands know when to separate. Adding the idea of hydrogen bonds to the model idea is a good first step, but there may still be questions about where the energy comes from. You might choose to attach a post-it with this question directly to the model (as recorded in the classroom) instead of simply putting it in the Parking Lot since this idea is germane to our reasoning about replication.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27</a:t>
            </a:fld>
            <a:endParaRPr lang="en-US"/>
          </a:p>
        </p:txBody>
      </p:sp>
    </p:spTree>
    <p:extLst>
      <p:ext uri="{BB962C8B-B14F-4D97-AF65-F5344CB8AC3E}">
        <p14:creationId xmlns:p14="http://schemas.microsoft.com/office/powerpoint/2010/main" val="3513941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39636102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29</a:t>
            </a:fld>
            <a:endParaRPr lang="en-US"/>
          </a:p>
        </p:txBody>
      </p:sp>
    </p:spTree>
    <p:extLst>
      <p:ext uri="{BB962C8B-B14F-4D97-AF65-F5344CB8AC3E}">
        <p14:creationId xmlns:p14="http://schemas.microsoft.com/office/powerpoint/2010/main" val="3621752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a:t>
            </a:fld>
            <a:endParaRPr lang="en-US"/>
          </a:p>
        </p:txBody>
      </p:sp>
    </p:spTree>
    <p:extLst>
      <p:ext uri="{BB962C8B-B14F-4D97-AF65-F5344CB8AC3E}">
        <p14:creationId xmlns:p14="http://schemas.microsoft.com/office/powerpoint/2010/main" val="28031061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30</a:t>
            </a:fld>
            <a:endParaRPr lang="en-US"/>
          </a:p>
        </p:txBody>
      </p:sp>
    </p:spTree>
    <p:extLst>
      <p:ext uri="{BB962C8B-B14F-4D97-AF65-F5344CB8AC3E}">
        <p14:creationId xmlns:p14="http://schemas.microsoft.com/office/powerpoint/2010/main" val="6770121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31</a:t>
            </a:fld>
            <a:endParaRPr lang="en-US"/>
          </a:p>
        </p:txBody>
      </p:sp>
    </p:spTree>
    <p:extLst>
      <p:ext uri="{BB962C8B-B14F-4D97-AF65-F5344CB8AC3E}">
        <p14:creationId xmlns:p14="http://schemas.microsoft.com/office/powerpoint/2010/main" val="2146094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r>
              <a:rPr lang="en-US" dirty="0" smtClean="0"/>
              <a:t>Image, “water-3d-chemistry-organic”</a:t>
            </a:r>
          </a:p>
          <a:p>
            <a:r>
              <a:rPr lang="en-US" dirty="0" smtClean="0"/>
              <a:t>(https://pixabay.com/en/water-3d-chemistry-organic-2876275/)</a:t>
            </a:r>
          </a:p>
          <a:p>
            <a:r>
              <a:rPr lang="en-US" dirty="0" err="1" smtClean="0"/>
              <a:t>Pixabay</a:t>
            </a:r>
            <a:r>
              <a:rPr lang="en-US" dirty="0" smtClean="0"/>
              <a:t>.</a:t>
            </a:r>
            <a:r>
              <a:rPr lang="en-US" baseline="0" dirty="0" smtClean="0"/>
              <a:t> Free for commercial use. No attribution required. [https://pixabay.com/en/service/license/]</a:t>
            </a:r>
            <a:endParaRPr lang="en-US" dirty="0" smtClean="0"/>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32</a:t>
            </a:fld>
            <a:endParaRPr lang="en-US"/>
          </a:p>
        </p:txBody>
      </p:sp>
    </p:spTree>
    <p:extLst>
      <p:ext uri="{BB962C8B-B14F-4D97-AF65-F5344CB8AC3E}">
        <p14:creationId xmlns:p14="http://schemas.microsoft.com/office/powerpoint/2010/main" val="747731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a:p>
        </p:txBody>
      </p:sp>
      <p:sp>
        <p:nvSpPr>
          <p:cNvPr id="4" name="Slide Number Placeholder 3"/>
          <p:cNvSpPr>
            <a:spLocks noGrp="1"/>
          </p:cNvSpPr>
          <p:nvPr>
            <p:ph type="sldNum" sz="quarter" idx="10"/>
          </p:nvPr>
        </p:nvSpPr>
        <p:spPr/>
        <p:txBody>
          <a:bodyPr/>
          <a:lstStyle/>
          <a:p>
            <a:fld id="{2C619687-E1DB-4641-89A6-843C135F693B}" type="slidenum">
              <a:rPr lang="en-US" smtClean="0"/>
              <a:t>33</a:t>
            </a:fld>
            <a:endParaRPr lang="en-US"/>
          </a:p>
        </p:txBody>
      </p:sp>
    </p:spTree>
    <p:extLst>
      <p:ext uri="{BB962C8B-B14F-4D97-AF65-F5344CB8AC3E}">
        <p14:creationId xmlns:p14="http://schemas.microsoft.com/office/powerpoint/2010/main" val="420407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34</a:t>
            </a:fld>
            <a:endParaRPr lang="en-US"/>
          </a:p>
        </p:txBody>
      </p:sp>
    </p:spTree>
    <p:extLst>
      <p:ext uri="{BB962C8B-B14F-4D97-AF65-F5344CB8AC3E}">
        <p14:creationId xmlns:p14="http://schemas.microsoft.com/office/powerpoint/2010/main" val="13096012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sym typeface="Wingdings" panose="05000000000000000000" pitchFamily="2" charset="2"/>
              </a:rPr>
              <a:t>TEACHER NOTES:</a:t>
            </a:r>
          </a:p>
          <a:p>
            <a:r>
              <a:rPr lang="en-US" b="1" baseline="0" dirty="0" smtClean="0">
                <a:sym typeface="Wingdings" panose="05000000000000000000" pitchFamily="2" charset="2"/>
              </a:rPr>
              <a:t>Optional slide. </a:t>
            </a:r>
            <a:r>
              <a:rPr lang="en-US" b="0" baseline="0" dirty="0" smtClean="0">
                <a:sym typeface="Wingdings" panose="05000000000000000000" pitchFamily="2" charset="2"/>
              </a:rPr>
              <a:t>This set of slides provides some scaffolding to help students make the connection between the cut-out manipulatives as a structure and the process of replication. In particular, the slides highlight the difference between stronger covalent bonds (that require a chemical reaction to break) and the weaker hydrogen bonds that require less energy. The slides are a resource but no imperative to show to students. The overall goal here is for the class to recognize that the weak hydrogen bonds allow DNA to come apart for replication.</a:t>
            </a:r>
          </a:p>
          <a:p>
            <a:endParaRPr lang="en-US" baseline="0" dirty="0" smtClean="0">
              <a:sym typeface="Wingdings" panose="05000000000000000000" pitchFamily="2" charset="2"/>
            </a:endParaRPr>
          </a:p>
          <a:p>
            <a:r>
              <a:rPr lang="en-US" baseline="0" dirty="0" smtClean="0">
                <a:sym typeface="Wingdings" panose="05000000000000000000" pitchFamily="2" charset="2"/>
              </a:rPr>
              <a:t>SOURCES:</a:t>
            </a:r>
          </a:p>
          <a:p>
            <a:r>
              <a:rPr lang="en-US" dirty="0" smtClean="0"/>
              <a:t>Image</a:t>
            </a:r>
            <a:r>
              <a:rPr lang="en-US" baseline="0" dirty="0" smtClean="0"/>
              <a:t> modified from,</a:t>
            </a:r>
            <a:r>
              <a:rPr lang="en-US" dirty="0" smtClean="0"/>
              <a:t>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p:txBody>
      </p:sp>
      <p:sp>
        <p:nvSpPr>
          <p:cNvPr id="4" name="Slide Number Placeholder 3"/>
          <p:cNvSpPr>
            <a:spLocks noGrp="1"/>
          </p:cNvSpPr>
          <p:nvPr>
            <p:ph type="sldNum" sz="quarter" idx="10"/>
          </p:nvPr>
        </p:nvSpPr>
        <p:spPr/>
        <p:txBody>
          <a:bodyPr/>
          <a:lstStyle/>
          <a:p>
            <a:fld id="{2C619687-E1DB-4641-89A6-843C135F693B}" type="slidenum">
              <a:rPr lang="en-US" smtClean="0"/>
              <a:t>35</a:t>
            </a:fld>
            <a:endParaRPr lang="en-US"/>
          </a:p>
        </p:txBody>
      </p:sp>
    </p:spTree>
    <p:extLst>
      <p:ext uri="{BB962C8B-B14F-4D97-AF65-F5344CB8AC3E}">
        <p14:creationId xmlns:p14="http://schemas.microsoft.com/office/powerpoint/2010/main" val="9838980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smtClean="0"/>
              <a:t>Optional slide. </a:t>
            </a:r>
            <a:r>
              <a:rPr lang="en-US" dirty="0" smtClean="0"/>
              <a:t>There are different types of bonds that hold the DNA molecule together and the amino acids together. This slide demonstrates the difference between the two.</a:t>
            </a:r>
          </a:p>
          <a:p>
            <a:r>
              <a:rPr lang="en-US" dirty="0" smtClean="0"/>
              <a:t>These concepts are covered in the readings thus far.</a:t>
            </a:r>
            <a:r>
              <a:rPr lang="en-US" baseline="0" dirty="0" smtClean="0"/>
              <a:t> The slide is here should you feel the need to reinforce these ideas about bonds with your students. If you have not engaged in the Model for Chemical Reactions, you may want to have a brief discussion about the energy needed to break bonds here. (Breaking bonds requires energy- it doesn’t release it!)</a:t>
            </a:r>
            <a:endParaRPr lang="en-US" baseline="0" dirty="0"/>
          </a:p>
          <a:p>
            <a:endParaRPr lang="en-US" dirty="0"/>
          </a:p>
          <a:p>
            <a:r>
              <a:rPr lang="en-US" dirty="0"/>
              <a:t>SOURCES:</a:t>
            </a:r>
          </a:p>
          <a:p>
            <a:endParaRPr lang="en-US" dirty="0"/>
          </a:p>
          <a:p>
            <a:r>
              <a:rPr lang="en-US" dirty="0"/>
              <a:t>Image modified from, “Adenine/Thymine Watson and Crick base pair. I made it with </a:t>
            </a:r>
            <a:r>
              <a:rPr lang="en-US" dirty="0" err="1"/>
              <a:t>ChemTool</a:t>
            </a:r>
            <a:r>
              <a:rPr lang="en-US" dirty="0"/>
              <a:t>, then modified with the help of </a:t>
            </a:r>
            <a:r>
              <a:rPr lang="en-US" dirty="0" err="1"/>
              <a:t>Inkscape</a:t>
            </a:r>
            <a:r>
              <a:rPr lang="en-US" dirty="0"/>
              <a:t>.”</a:t>
            </a:r>
          </a:p>
          <a:p>
            <a:r>
              <a:rPr lang="en-US" dirty="0"/>
              <a:t>(https://commons.wikimedia.org/wiki/File:AT_DNA_base_pair.svg)</a:t>
            </a:r>
          </a:p>
          <a:p>
            <a:r>
              <a:rPr lang="en-US" dirty="0"/>
              <a:t>By </a:t>
            </a:r>
            <a:r>
              <a:rPr lang="en-US" dirty="0" err="1"/>
              <a:t>Isilanes</a:t>
            </a:r>
            <a:r>
              <a:rPr lang="en-US" dirty="0"/>
              <a:t> [Public domain], from Wikimedia Commons</a:t>
            </a:r>
          </a:p>
          <a:p>
            <a:endParaRPr lang="en-US" dirty="0"/>
          </a:p>
          <a:p>
            <a:r>
              <a:rPr lang="en-US" dirty="0"/>
              <a:t>Image, ”A peptide bond generated in </a:t>
            </a:r>
            <a:r>
              <a:rPr lang="en-US" dirty="0" err="1"/>
              <a:t>PyMOL</a:t>
            </a:r>
            <a:r>
              <a:rPr lang="en-US" dirty="0"/>
              <a:t> from </a:t>
            </a:r>
            <a:r>
              <a:rPr lang="en-US" dirty="0" err="1"/>
              <a:t>pdb</a:t>
            </a:r>
            <a:r>
              <a:rPr lang="en-US" dirty="0"/>
              <a:t> 2I2Z and also written out. Color coding is standard.”</a:t>
            </a:r>
          </a:p>
          <a:p>
            <a:r>
              <a:rPr lang="en-US" dirty="0"/>
              <a:t>(https://commons.wikimedia.org/wiki/File:PEPTIDE-BOND-FIGURE.png)</a:t>
            </a:r>
          </a:p>
          <a:p>
            <a:r>
              <a:rPr lang="en-US" dirty="0"/>
              <a:t>By Chemistry-grad-student [CC BY-SA 3.0  (https://creativecommons.org/licenses/by-sa/3.0)], from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36</a:t>
            </a:fld>
            <a:endParaRPr lang="en-US"/>
          </a:p>
        </p:txBody>
      </p:sp>
    </p:spTree>
    <p:extLst>
      <p:ext uri="{BB962C8B-B14F-4D97-AF65-F5344CB8AC3E}">
        <p14:creationId xmlns:p14="http://schemas.microsoft.com/office/powerpoint/2010/main" val="24100582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a:t>
            </a:r>
            <a:r>
              <a:rPr lang="en-US" baseline="0" dirty="0" smtClean="0"/>
              <a:t> more complex version of the earlier slide reviewing the relationship between genes, DNA, and chromosomes in learning segment 2. Show this only if you have a personal commitment to revisiting the representation again, but this time incorporating our understanding of the molecular structure of DNA. You can also generate a handout from this slide if you want students to work through these representations more carefully. Decide first, however, where you want to take the activity and why. What are the learning goals you have in mind, and how do you plan to leverage this knowledge in sense-making later in the DNA triangle or later in the curriculum?</a:t>
            </a:r>
          </a:p>
          <a:p>
            <a:endParaRPr lang="en-US" baseline="0" dirty="0" smtClean="0"/>
          </a:p>
          <a:p>
            <a:r>
              <a:rPr lang="en-US" dirty="0" smtClean="0"/>
              <a:t>SOURCES:</a:t>
            </a:r>
          </a:p>
          <a:p>
            <a:r>
              <a:rPr lang="en-US" dirty="0" smtClean="0"/>
              <a:t>Image,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3156315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b="1" dirty="0"/>
              <a:t>Optional Slide. </a:t>
            </a:r>
            <a:r>
              <a:rPr lang="en-US" b="0" dirty="0"/>
              <a:t>This slide is/should be hidden.</a:t>
            </a:r>
            <a:r>
              <a:rPr lang="en-US" b="0" baseline="0" dirty="0"/>
              <a:t> </a:t>
            </a:r>
            <a:r>
              <a:rPr lang="en-US" dirty="0"/>
              <a:t>Use only</a:t>
            </a:r>
            <a:r>
              <a:rPr lang="en-US" baseline="0" dirty="0"/>
              <a:t> if you have a commitment to the vocabulary outlined here. NGSS does not require this level of detail and knowing the structure of DNA beyond the base pairings does not assist us in making sense of DNA structure-function nor any of the phenomena associated with DNA in the MBER materials.</a:t>
            </a:r>
          </a:p>
          <a:p>
            <a:endParaRPr lang="en-US" baseline="0" dirty="0"/>
          </a:p>
          <a:p>
            <a:r>
              <a:rPr lang="en-US" baseline="0" dirty="0"/>
              <a:t>SOURCES:</a:t>
            </a:r>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38</a:t>
            </a:fld>
            <a:endParaRPr lang="en-US"/>
          </a:p>
        </p:txBody>
      </p:sp>
    </p:spTree>
    <p:extLst>
      <p:ext uri="{BB962C8B-B14F-4D97-AF65-F5344CB8AC3E}">
        <p14:creationId xmlns:p14="http://schemas.microsoft.com/office/powerpoint/2010/main" val="41992425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slide</a:t>
            </a:r>
            <a:r>
              <a:rPr lang="en-US" baseline="0" dirty="0" smtClean="0"/>
              <a:t> and the next ask us to pull together our ideas about replication.</a:t>
            </a:r>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39</a:t>
            </a:fld>
            <a:endParaRPr lang="en-US"/>
          </a:p>
        </p:txBody>
      </p:sp>
    </p:spTree>
    <p:extLst>
      <p:ext uri="{BB962C8B-B14F-4D97-AF65-F5344CB8AC3E}">
        <p14:creationId xmlns:p14="http://schemas.microsoft.com/office/powerpoint/2010/main" val="45104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This</a:t>
            </a:r>
            <a:r>
              <a:rPr lang="en-US" baseline="0" dirty="0" smtClean="0"/>
              <a:t> is the transition in from…</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a:t>
            </a:fld>
            <a:endParaRPr lang="en-US"/>
          </a:p>
        </p:txBody>
      </p:sp>
    </p:spTree>
    <p:extLst>
      <p:ext uri="{BB962C8B-B14F-4D97-AF65-F5344CB8AC3E}">
        <p14:creationId xmlns:p14="http://schemas.microsoft.com/office/powerpoint/2010/main" val="2864307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We add</a:t>
            </a:r>
            <a:r>
              <a:rPr lang="en-US" baseline="0" dirty="0" smtClean="0"/>
              <a:t> still adding to our “Rules” which may be part of our poster “Stuff we know/think about DNA”. We are really getting to a model for DNA structure and function now, but the ideas are really more in response to Watson and Crick’s questions about DNA transmission and not our Driving Question about the link between DNA and proteins (or traits really). Just keep moving along at this point.</a:t>
            </a:r>
          </a:p>
          <a:p>
            <a:endParaRPr lang="en-US" baseline="0" dirty="0" smtClean="0"/>
          </a:p>
          <a:p>
            <a:r>
              <a:rPr lang="en-US" b="1" baseline="0" dirty="0" smtClean="0"/>
              <a:t>Ideas that might eventually make it into a Model for DNA:</a:t>
            </a:r>
          </a:p>
          <a:p>
            <a:pPr lvl="0"/>
            <a:r>
              <a:rPr lang="en-US" b="1" dirty="0" smtClean="0"/>
              <a:t>In DNA, there are four “bases”: A pairs with T and C pairs with G.</a:t>
            </a:r>
          </a:p>
          <a:p>
            <a:pPr lvl="0"/>
            <a:r>
              <a:rPr lang="en-US" b="1" dirty="0" smtClean="0"/>
              <a:t>The structure of DNA allows for easy replication because the weaker bonds between bases can pull apart</a:t>
            </a:r>
            <a:r>
              <a:rPr lang="en-US" b="1" baseline="0" dirty="0" smtClean="0"/>
              <a:t>.</a:t>
            </a:r>
          </a:p>
          <a:p>
            <a:pPr lvl="0"/>
            <a:r>
              <a:rPr lang="en-US" b="1" baseline="0" dirty="0" smtClean="0"/>
              <a:t>Each DNA “strand” still retains all of the information needed for replication.</a:t>
            </a:r>
            <a:endParaRPr lang="en-US" b="1" dirty="0" smtClean="0"/>
          </a:p>
          <a:p>
            <a:r>
              <a:rPr lang="en-US" dirty="0"/>
              <a:t/>
            </a:r>
            <a:br>
              <a:rPr lang="en-US" dirty="0"/>
            </a:br>
            <a:r>
              <a:rPr lang="en-US" sz="1200" b="1" kern="1200" dirty="0">
                <a:solidFill>
                  <a:schemeClr val="tx1"/>
                </a:solidFill>
                <a:effectLst/>
                <a:latin typeface="+mn-lt"/>
                <a:ea typeface="+mn-ea"/>
                <a:cs typeface="+mn-cs"/>
              </a:rPr>
              <a:t>Sample Students </a:t>
            </a:r>
            <a:r>
              <a:rPr lang="en-US" sz="1200" b="1" kern="1200" dirty="0" smtClean="0">
                <a:solidFill>
                  <a:schemeClr val="tx1"/>
                </a:solidFill>
                <a:effectLst/>
                <a:latin typeface="+mn-lt"/>
                <a:ea typeface="+mn-ea"/>
                <a:cs typeface="+mn-cs"/>
              </a:rPr>
              <a:t>Ideas at this</a:t>
            </a:r>
            <a:r>
              <a:rPr lang="en-US" sz="1200" b="1" kern="1200" baseline="0" dirty="0" smtClean="0">
                <a:solidFill>
                  <a:schemeClr val="tx1"/>
                </a:solidFill>
                <a:effectLst/>
                <a:latin typeface="+mn-lt"/>
                <a:ea typeface="+mn-ea"/>
                <a:cs typeface="+mn-cs"/>
              </a:rPr>
              <a:t> point</a:t>
            </a:r>
            <a:r>
              <a:rPr lang="en-US" sz="1200" b="1" kern="1200" dirty="0" smtClean="0">
                <a:solidFill>
                  <a:schemeClr val="tx1"/>
                </a:solidFill>
                <a:effectLst/>
                <a:latin typeface="+mn-lt"/>
                <a:ea typeface="+mn-ea"/>
                <a:cs typeface="+mn-cs"/>
              </a:rPr>
              <a:t>:</a:t>
            </a:r>
            <a:endParaRPr lang="en-US" sz="1200" b="1" kern="1200" dirty="0">
              <a:solidFill>
                <a:schemeClr val="tx1"/>
              </a:solidFill>
              <a:effectLst/>
              <a:latin typeface="+mn-lt"/>
              <a:ea typeface="+mn-ea"/>
              <a:cs typeface="+mn-cs"/>
            </a:endParaRPr>
          </a:p>
          <a:p>
            <a:pPr lvl="1"/>
            <a:r>
              <a:rPr lang="en-US" altLang="en-US" sz="1800" b="1" dirty="0">
                <a:ea typeface="ＭＳ Ｐゴシック" panose="020B0600070205080204" pitchFamily="34" charset="-128"/>
              </a:rPr>
              <a:t>T and A go together, G and C go together and they alternate every other time.</a:t>
            </a:r>
          </a:p>
          <a:p>
            <a:pPr lvl="1"/>
            <a:r>
              <a:rPr lang="en-US" altLang="en-US" sz="1800" b="1" dirty="0">
                <a:ea typeface="ＭＳ Ｐゴシック" panose="020B0600070205080204" pitchFamily="34" charset="-128"/>
              </a:rPr>
              <a:t>C and G have triple bond and A and T have double.</a:t>
            </a:r>
          </a:p>
          <a:p>
            <a:pPr lvl="1"/>
            <a:r>
              <a:rPr lang="en-US" altLang="en-US" sz="1800" b="1" dirty="0">
                <a:ea typeface="ＭＳ Ｐゴシック" panose="020B0600070205080204" pitchFamily="34" charset="-128"/>
              </a:rPr>
              <a:t>Strands are inverted to each other.</a:t>
            </a:r>
          </a:p>
          <a:p>
            <a:pPr lvl="1"/>
            <a:r>
              <a:rPr lang="en-US" altLang="en-US" sz="1800" b="1" dirty="0">
                <a:ea typeface="ＭＳ Ｐゴシック" panose="020B0600070205080204" pitchFamily="34" charset="-128"/>
              </a:rPr>
              <a:t>Phosphate and sugar acts as the outside structure surrounding the bases.</a:t>
            </a:r>
          </a:p>
          <a:p>
            <a:pPr lvl="1"/>
            <a:r>
              <a:rPr lang="en-US" altLang="en-US" sz="1800" b="1" dirty="0">
                <a:ea typeface="ＭＳ Ｐゴシック" panose="020B0600070205080204" pitchFamily="34" charset="-128"/>
              </a:rPr>
              <a:t>The order of each one is </a:t>
            </a:r>
            <a:r>
              <a:rPr lang="en-US" altLang="en-US" sz="1800" b="1" dirty="0" smtClean="0">
                <a:ea typeface="ＭＳ Ｐゴシック" panose="020B0600070205080204" pitchFamily="34" charset="-128"/>
              </a:rPr>
              <a:t>different.</a:t>
            </a:r>
          </a:p>
          <a:p>
            <a:pPr lvl="1"/>
            <a:endParaRPr lang="en-US" altLang="en-US" sz="1800" b="1" dirty="0" smtClean="0">
              <a:ea typeface="ＭＳ Ｐゴシック" panose="020B0600070205080204" pitchFamily="34" charset="-128"/>
            </a:endParaRPr>
          </a:p>
          <a:p>
            <a:pPr lvl="1"/>
            <a:endParaRPr lang="en-US" altLang="en-US" sz="1800" b="1" dirty="0">
              <a:ea typeface="ＭＳ Ｐゴシック" panose="020B0600070205080204" pitchFamily="34" charset="-128"/>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40</a:t>
            </a:fld>
            <a:endParaRPr lang="en-US"/>
          </a:p>
        </p:txBody>
      </p:sp>
    </p:spTree>
    <p:extLst>
      <p:ext uri="{BB962C8B-B14F-4D97-AF65-F5344CB8AC3E}">
        <p14:creationId xmlns:p14="http://schemas.microsoft.com/office/powerpoint/2010/main" val="18023771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After the brief history lesson, students read Francis Crick’s letter to his son.</a:t>
            </a:r>
          </a:p>
          <a:p>
            <a:endParaRPr lang="en-US" dirty="0"/>
          </a:p>
          <a:p>
            <a:r>
              <a:rPr lang="en-US" dirty="0"/>
              <a:t>SOURCES:</a:t>
            </a:r>
          </a:p>
          <a:p>
            <a:pPr rtl="0"/>
            <a:r>
              <a:rPr lang="en-US" dirty="0"/>
              <a:t>Image,</a:t>
            </a:r>
            <a:r>
              <a:rPr lang="en-US" baseline="0" dirty="0"/>
              <a:t> “</a:t>
            </a:r>
            <a:r>
              <a:rPr lang="en-US" dirty="0"/>
              <a:t>A- and B- DNA X-ray diffraction patterns</a:t>
            </a:r>
            <a:r>
              <a:rPr lang="en-US" baseline="0" dirty="0"/>
              <a:t>”</a:t>
            </a:r>
          </a:p>
          <a:p>
            <a:pPr rtl="0"/>
            <a:r>
              <a:rPr lang="en-US" baseline="0" dirty="0"/>
              <a:t>(https://commons.wikimedia.org/wiki/File:ABDNAxrgpj.jpg)</a:t>
            </a:r>
          </a:p>
          <a:p>
            <a:pPr rtl="0"/>
            <a:r>
              <a:rPr lang="en-US" dirty="0"/>
              <a:t>By I.C. </a:t>
            </a:r>
            <a:r>
              <a:rPr lang="en-US" dirty="0" err="1"/>
              <a:t>Baianu</a:t>
            </a:r>
            <a:r>
              <a:rPr lang="en-US" dirty="0"/>
              <a:t> et al. [GFDL (http://www.gnu.org/copyleft/fdl.html) or CC-BY-SA-3.0 (http://creativecommons.org/licenses/by-sa/3.0/)],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5086904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provides background information about Crick’s letter.</a:t>
            </a:r>
          </a:p>
          <a:p>
            <a:r>
              <a:rPr lang="en-US" dirty="0"/>
              <a:t>The next slide will give direction for reading the letter.</a:t>
            </a:r>
          </a:p>
        </p:txBody>
      </p:sp>
      <p:sp>
        <p:nvSpPr>
          <p:cNvPr id="4" name="Slide Number Placeholder 3"/>
          <p:cNvSpPr>
            <a:spLocks noGrp="1"/>
          </p:cNvSpPr>
          <p:nvPr>
            <p:ph type="sldNum" sz="quarter" idx="10"/>
          </p:nvPr>
        </p:nvSpPr>
        <p:spPr/>
        <p:txBody>
          <a:bodyPr/>
          <a:lstStyle/>
          <a:p>
            <a:fld id="{C7BB21F4-C42E-3B40-9B33-CFE230F675D3}" type="slidenum">
              <a:rPr lang="en-US" smtClean="0"/>
              <a:t>42</a:t>
            </a:fld>
            <a:endParaRPr lang="en-US"/>
          </a:p>
        </p:txBody>
      </p:sp>
    </p:spTree>
    <p:extLst>
      <p:ext uri="{BB962C8B-B14F-4D97-AF65-F5344CB8AC3E}">
        <p14:creationId xmlns:p14="http://schemas.microsoft.com/office/powerpoint/2010/main" val="9738880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make note of the main ideas of this letter as well as recording any questions. Once everyone in their group has finished reading, students have a discussion about the importance of the DNA structure Discovery. Then open this to a quick  whole class discussion. Next have students write to the idea of DNA being a code. Students record their ideas in Doodle Box G. This the foreshadowing to protein synthesis. </a:t>
            </a:r>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18797078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Optional slide.</a:t>
            </a:r>
            <a:r>
              <a:rPr lang="en-US" b="1" baseline="0" dirty="0" smtClean="0"/>
              <a:t> </a:t>
            </a:r>
            <a:r>
              <a:rPr lang="en-US" dirty="0" smtClean="0"/>
              <a:t>Revise </a:t>
            </a:r>
            <a:r>
              <a:rPr lang="en-US" dirty="0"/>
              <a:t>the initial ideas if needed. Students can optionally record revisions or</a:t>
            </a:r>
            <a:r>
              <a:rPr lang="en-US" baseline="0" dirty="0"/>
              <a:t> additions on their Doodle Sheet in Box D.</a:t>
            </a:r>
            <a:endParaRPr lang="en-US" dirty="0"/>
          </a:p>
          <a:p>
            <a:r>
              <a:rPr lang="en-US" dirty="0"/>
              <a:t>At the end of the DNA Doodle Sheet there is a space to write the model revisions</a:t>
            </a:r>
          </a:p>
          <a:p>
            <a:r>
              <a:rPr lang="en-US" dirty="0"/>
              <a:t>At this point in our model development students have the confirmed following ideas. (These should be in their own words)</a:t>
            </a:r>
          </a:p>
          <a:p>
            <a:endParaRPr lang="en-US" dirty="0"/>
          </a:p>
          <a:p>
            <a:r>
              <a:rPr lang="en-US" b="1" dirty="0"/>
              <a:t>Confirmed Model Ideas</a:t>
            </a:r>
          </a:p>
          <a:p>
            <a:pPr lvl="0"/>
            <a:r>
              <a:rPr lang="en-US" b="1" dirty="0"/>
              <a:t>DNA is in a </a:t>
            </a:r>
            <a:r>
              <a:rPr lang="en-US" b="1" dirty="0" smtClean="0"/>
              <a:t>code, </a:t>
            </a:r>
            <a:r>
              <a:rPr lang="en-US" b="1" dirty="0"/>
              <a:t>and it is read by the base pairing </a:t>
            </a:r>
            <a:r>
              <a:rPr lang="en-US" b="1" dirty="0" smtClean="0"/>
              <a:t>rules.</a:t>
            </a:r>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44</a:t>
            </a:fld>
            <a:endParaRPr lang="en-US"/>
          </a:p>
        </p:txBody>
      </p:sp>
    </p:spTree>
    <p:extLst>
      <p:ext uri="{BB962C8B-B14F-4D97-AF65-F5344CB8AC3E}">
        <p14:creationId xmlns:p14="http://schemas.microsoft.com/office/powerpoint/2010/main" val="33097824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 </a:t>
            </a:r>
            <a:r>
              <a:rPr lang="en-US" dirty="0" smtClean="0"/>
              <a:t>Again this is a</a:t>
            </a:r>
            <a:r>
              <a:rPr lang="en-US" baseline="0" dirty="0" smtClean="0"/>
              <a:t> more complex version of the earlier slide reviewing the relationship between genes, DNA, and chromosomes in learning segment 2. Here the details of the helical structure have been added since your students will have worked to generate a version of it on their own.</a:t>
            </a:r>
          </a:p>
          <a:p>
            <a:r>
              <a:rPr lang="en-US" baseline="0" dirty="0" smtClean="0"/>
              <a:t>Show this only if you have a personal commitment to revisiting the representation again, but this time incorporating our understanding of the molecular structure of DNA. You can also generate a handout from this slide if you want students to work through these representations more carefully. Decide first, however, where you want to take the activity and why. What are the learning goals you have in mind, and how do you plan to leverage this knowledge in sense-making later in the DNA triangle or later in the curriculum?</a:t>
            </a:r>
          </a:p>
          <a:p>
            <a:endParaRPr lang="en-US" baseline="0" dirty="0" smtClean="0"/>
          </a:p>
          <a:p>
            <a:r>
              <a:rPr lang="en-US" dirty="0" smtClean="0"/>
              <a:t>SOURCES:</a:t>
            </a:r>
          </a:p>
          <a:p>
            <a:r>
              <a:rPr lang="en-US" dirty="0" smtClean="0"/>
              <a:t>Image, “The structure of DNA showing with detail showing the structure of the four bases, adenine, cytosine, guanine and thymine, and the location of the major and minor groove.”</a:t>
            </a:r>
          </a:p>
          <a:p>
            <a:r>
              <a:rPr lang="en-US" dirty="0" smtClean="0"/>
              <a:t>(https://commons.wikimedia.org/wiki/File%3ADNA_Structure%2BKey%2BLabelled.pn_NoBB.png)</a:t>
            </a:r>
          </a:p>
          <a:p>
            <a:r>
              <a:rPr lang="en-US" dirty="0" smtClean="0"/>
              <a:t>By </a:t>
            </a:r>
            <a:r>
              <a:rPr lang="en-US" dirty="0" err="1" smtClean="0"/>
              <a:t>Zephyris</a:t>
            </a:r>
            <a:r>
              <a:rPr lang="en-US" dirty="0" smtClean="0"/>
              <a:t> (Own work) [CC BY-SA 3.0 (http://creativecommons.org/licenses/by-sa/3.0) or GFDL (http://www.gnu.org/copyleft/fdl.html)], via Wikimedia Commons</a:t>
            </a:r>
          </a:p>
          <a:p>
            <a:endParaRPr lang="en-US" dirty="0" smtClean="0"/>
          </a:p>
          <a:p>
            <a:pPr rtl="0"/>
            <a:r>
              <a:rPr lang="en-US" dirty="0" smtClean="0"/>
              <a:t>Image, “</a:t>
            </a:r>
            <a:r>
              <a:rPr lang="fr-FR" dirty="0" smtClean="0"/>
              <a:t>Organisation de l'ADN en chromosome</a:t>
            </a:r>
            <a:r>
              <a:rPr lang="en-US" dirty="0" smtClean="0"/>
              <a:t>”</a:t>
            </a:r>
          </a:p>
          <a:p>
            <a:r>
              <a:rPr lang="en-US" dirty="0" smtClean="0"/>
              <a:t>(https://commons.wikimedia.org/wiki/File%3AChromosome.gif)</a:t>
            </a:r>
          </a:p>
          <a:p>
            <a:r>
              <a:rPr lang="en-US" dirty="0" smtClean="0"/>
              <a:t>By www.genome.gov (National Human Genome Research (USA)) [Public domain], via Wikimedia Commons</a:t>
            </a:r>
          </a:p>
          <a:p>
            <a:endParaRPr lang="en-US" dirty="0" smtClean="0"/>
          </a:p>
          <a:p>
            <a:endParaRPr lang="en-US" dirty="0" smtClean="0"/>
          </a:p>
          <a:p>
            <a:r>
              <a:rPr lang="en-US" dirty="0" smtClean="0"/>
              <a:t>Image,” Ideogram of the human chromosome X”</a:t>
            </a:r>
          </a:p>
          <a:p>
            <a:r>
              <a:rPr lang="en-US" dirty="0" smtClean="0"/>
              <a:t>(https://commons.wikimedia.org/wiki/File%3AChromosome_X.svg)</a:t>
            </a:r>
          </a:p>
          <a:p>
            <a:r>
              <a:rPr lang="en-US" dirty="0" smtClean="0"/>
              <a:t>By Mysid [Public domain], via Wikimedia Commons</a:t>
            </a:r>
          </a:p>
          <a:p>
            <a:endParaRPr lang="en-US" dirty="0" smtClean="0"/>
          </a:p>
          <a:p>
            <a:r>
              <a:rPr lang="en-US" dirty="0" smtClean="0"/>
              <a:t>Image, “Scheme of a Chromosome. (1) Chromatid. One of the two identical parts of the chromosome after S phase. (2) Centromere. The point where the two chromatids touch, and where the microtubules attach. (3) Short arm (4) Long arm. In accordance with the display rules in Cytogenetics, the short arm is on top.”</a:t>
            </a:r>
          </a:p>
          <a:p>
            <a:r>
              <a:rPr lang="en-US" dirty="0" smtClean="0"/>
              <a:t>(https://commons.wikimedia.org/wiki/File%3AChromosome.svg)</a:t>
            </a:r>
          </a:p>
          <a:p>
            <a:pPr marL="0" marR="0" lvl="0" indent="0" defTabSz="457095" eaLnBrk="1" fontAlgn="auto" latinLnBrk="0" hangingPunct="1">
              <a:lnSpc>
                <a:spcPct val="117999"/>
              </a:lnSpc>
              <a:spcBef>
                <a:spcPts val="0"/>
              </a:spcBef>
              <a:spcAft>
                <a:spcPts val="0"/>
              </a:spcAft>
              <a:buClrTx/>
              <a:buSzTx/>
              <a:buFontTx/>
              <a:buNone/>
              <a:tabLst/>
              <a:defRPr/>
            </a:pPr>
            <a:r>
              <a:rPr lang="en-US" dirty="0" smtClean="0"/>
              <a:t>By derivative work: </a:t>
            </a:r>
            <a:r>
              <a:rPr lang="en-US" dirty="0" err="1" smtClean="0"/>
              <a:t>Tryphon</a:t>
            </a:r>
            <a:r>
              <a:rPr lang="en-US" dirty="0" smtClean="0"/>
              <a:t> (talk) Chromosome-upright.png: Original version: Magnus </a:t>
            </a:r>
            <a:r>
              <a:rPr lang="en-US" dirty="0" err="1" smtClean="0"/>
              <a:t>Manske</a:t>
            </a:r>
            <a:r>
              <a:rPr lang="en-US" dirty="0" smtClean="0"/>
              <a:t>, this version with upright chromosome: User:Dietzel65 [GFDL (http://www.gnu.org/copyleft/fdl.html) or CC-BY-SA-3.0 (http://creativecommons.org/licenses/by-sa/3.0/)], via Wikimedia Commons</a:t>
            </a:r>
          </a:p>
          <a:p>
            <a:endParaRPr lang="en-US" dirty="0"/>
          </a:p>
        </p:txBody>
      </p:sp>
    </p:spTree>
    <p:extLst>
      <p:ext uri="{BB962C8B-B14F-4D97-AF65-F5344CB8AC3E}">
        <p14:creationId xmlns:p14="http://schemas.microsoft.com/office/powerpoint/2010/main" val="37945997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still have some</a:t>
            </a:r>
            <a:r>
              <a:rPr lang="en-US" baseline="0" dirty="0"/>
              <a:t> things to figure </a:t>
            </a:r>
            <a:r>
              <a:rPr lang="en-US" baseline="0" dirty="0" smtClean="0"/>
              <a:t>out! This might be a moment to ask whether we’ve really started building the model or to acknowledge which ideas might be helpful. Don’t spend too much time evaluating ideas here as there is a step at the end of this learning segment where you’ll have a chance to begin drafting a model, including those parts that directly address the Driving Question.</a:t>
            </a:r>
            <a:endParaRPr lang="en-US" dirty="0"/>
          </a:p>
          <a:p>
            <a:endParaRPr lang="en-US" dirty="0"/>
          </a:p>
          <a:p>
            <a:pPr rtl="0"/>
            <a:r>
              <a:rPr lang="en-US" dirty="0"/>
              <a:t>SOURCES:</a:t>
            </a:r>
            <a:br>
              <a:rPr lang="en-US" dirty="0"/>
            </a:br>
            <a:r>
              <a:rPr lang="en-US" dirty="0"/>
              <a:t>Image,</a:t>
            </a:r>
            <a:r>
              <a:rPr lang="en-US" baseline="0" dirty="0"/>
              <a:t> “</a:t>
            </a:r>
            <a:r>
              <a:rPr lang="en-US" dirty="0"/>
              <a:t>A- and B- DNA X-ray diffraction patterns</a:t>
            </a:r>
            <a:r>
              <a:rPr lang="en-US" baseline="0" dirty="0"/>
              <a:t>”</a:t>
            </a:r>
          </a:p>
          <a:p>
            <a:pPr rtl="0"/>
            <a:r>
              <a:rPr lang="en-US" baseline="0" dirty="0"/>
              <a:t>(https://commons.wikimedia.org/wiki/File:ABDNAxrgpj.jpg)</a:t>
            </a:r>
          </a:p>
          <a:p>
            <a:pPr rtl="0"/>
            <a:r>
              <a:rPr lang="en-US" dirty="0"/>
              <a:t>By I.C. </a:t>
            </a:r>
            <a:r>
              <a:rPr lang="en-US" dirty="0" err="1"/>
              <a:t>Baianu</a:t>
            </a:r>
            <a:r>
              <a:rPr lang="en-US" dirty="0"/>
              <a:t> et al. [GFDL (http://www.gnu.org/copyleft/fdl.html) or CC-BY-SA-3.0 (http://creativecommons.org/licenses/by-sa/3.0/)],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46</a:t>
            </a:fld>
            <a:endParaRPr lang="en-US"/>
          </a:p>
        </p:txBody>
      </p:sp>
    </p:spTree>
    <p:extLst>
      <p:ext uri="{BB962C8B-B14F-4D97-AF65-F5344CB8AC3E}">
        <p14:creationId xmlns:p14="http://schemas.microsoft.com/office/powerpoint/2010/main" val="83190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r>
              <a:rPr lang="en-US" altLang="en-US" dirty="0">
                <a:latin typeface="Arial" pitchFamily="34" charset="0"/>
              </a:rPr>
              <a:t>TEACHER NOTES:</a:t>
            </a:r>
          </a:p>
          <a:p>
            <a:r>
              <a:rPr lang="en-US" altLang="en-US" dirty="0">
                <a:latin typeface="Arial" pitchFamily="34" charset="0"/>
              </a:rPr>
              <a:t>To help us make sense us how DNA is a code we start by looking at a protein and its monomers. The animation here highlights that both are complex molecules.</a:t>
            </a:r>
            <a:r>
              <a:rPr lang="en-US" altLang="en-US" baseline="0" dirty="0">
                <a:latin typeface="Arial" pitchFamily="34" charset="0"/>
              </a:rPr>
              <a:t> (The simple representation fades to a more complicated molecular representation of the double helix.)</a:t>
            </a:r>
            <a:endParaRPr lang="en-US" altLang="en-US" dirty="0">
              <a:latin typeface="Arial" pitchFamily="34" charset="0"/>
            </a:endParaRPr>
          </a:p>
          <a:p>
            <a:endParaRPr lang="en-US" altLang="en-US" dirty="0">
              <a:latin typeface="Arial" pitchFamily="34" charset="0"/>
            </a:endParaRPr>
          </a:p>
          <a:p>
            <a:r>
              <a:rPr lang="en-US" altLang="en-US" dirty="0">
                <a:latin typeface="Arial" pitchFamily="34" charset="0"/>
              </a:rPr>
              <a:t>SOURCES:</a:t>
            </a:r>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p:txBody>
      </p:sp>
      <p:sp>
        <p:nvSpPr>
          <p:cNvPr id="40964" name="Slide Number Placeholder 3"/>
          <p:cNvSpPr>
            <a:spLocks noGrp="1"/>
          </p:cNvSpPr>
          <p:nvPr>
            <p:ph type="sldNum" sz="quarter" idx="5"/>
          </p:nvPr>
        </p:nvSpPr>
        <p:spPr>
          <a:noFill/>
          <a:ln>
            <a:miter lim="800000"/>
            <a:headEnd/>
            <a:tailEnd/>
          </a:ln>
        </p:spPr>
        <p:txBody>
          <a:bodyPr/>
          <a:lstStyle/>
          <a:p>
            <a:fld id="{0787B1AC-1454-4FA8-B86B-613186472F9A}" type="slidenum">
              <a:rPr lang="en-US" altLang="en-US" smtClean="0">
                <a:latin typeface="Arial" pitchFamily="34" charset="0"/>
              </a:rPr>
              <a:pPr/>
              <a:t>47</a:t>
            </a:fld>
            <a:endParaRPr lang="en-US" altLang="en-US">
              <a:latin typeface="Arial" pitchFamily="34" charset="0"/>
            </a:endParaRPr>
          </a:p>
        </p:txBody>
      </p:sp>
    </p:spTree>
    <p:extLst>
      <p:ext uri="{BB962C8B-B14F-4D97-AF65-F5344CB8AC3E}">
        <p14:creationId xmlns:p14="http://schemas.microsoft.com/office/powerpoint/2010/main" val="5677550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 A.</a:t>
            </a:r>
            <a:r>
              <a:rPr lang="en-US" dirty="0"/>
              <a:t> If</a:t>
            </a:r>
            <a:r>
              <a:rPr lang="en-US" baseline="0" dirty="0"/>
              <a:t> you’ve already covered protein structure in your sequence, use this q</a:t>
            </a:r>
            <a:r>
              <a:rPr lang="en-US" dirty="0"/>
              <a:t>uick review and skip to the slide</a:t>
            </a:r>
            <a:r>
              <a:rPr lang="en-US" baseline="0" dirty="0"/>
              <a:t> about human insulin.</a:t>
            </a:r>
            <a:endParaRPr lang="en-US" dirty="0"/>
          </a:p>
          <a:p>
            <a:r>
              <a:rPr lang="en-US" b="1" dirty="0"/>
              <a:t>Option B.</a:t>
            </a:r>
            <a:r>
              <a:rPr lang="en-US" dirty="0"/>
              <a:t> If you have not already covered the components of protein in an earlier unit, this simple review slide may not be appropriate. Use instead the hidden slides that follow and the accompanying reading on proteins,</a:t>
            </a:r>
            <a:r>
              <a:rPr lang="en-US" baseline="0" dirty="0"/>
              <a:t> D 04 Student Reading Protein. These same materials appear in the unit on Chemical Reactions (</a:t>
            </a:r>
            <a:r>
              <a:rPr lang="en-US" baseline="0" dirty="0" err="1"/>
              <a:t>CRx</a:t>
            </a:r>
            <a:r>
              <a:rPr lang="en-US" baseline="0" dirty="0"/>
              <a: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547820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dirty="0"/>
              <a:t>Hand out</a:t>
            </a:r>
            <a:r>
              <a:rPr lang="en-US" baseline="0" dirty="0"/>
              <a:t> Protein Structure Reading Student Worksheet.</a:t>
            </a:r>
            <a:endParaRPr lang="en-US" dirty="0"/>
          </a:p>
          <a:p>
            <a:r>
              <a:rPr lang="en-US" dirty="0"/>
              <a:t>Protein reading is assigned as homework. Share out “big ideas” the next day.</a:t>
            </a:r>
          </a:p>
          <a:p>
            <a:endParaRPr lang="en-US" dirty="0"/>
          </a:p>
          <a:p>
            <a:r>
              <a:rPr lang="en-US" dirty="0"/>
              <a:t>Sample classroom Big Ideas:</a:t>
            </a:r>
          </a:p>
          <a:p>
            <a:r>
              <a:rPr lang="en-US" dirty="0"/>
              <a:t>Order of amino acids determines shape, and shape determines function.</a:t>
            </a:r>
          </a:p>
          <a:p>
            <a:r>
              <a:rPr lang="en-US" dirty="0"/>
              <a:t>Organic compounds are made of C, H, O. </a:t>
            </a:r>
          </a:p>
          <a:p>
            <a:r>
              <a:rPr lang="en-US" dirty="0"/>
              <a:t>Organic compounds make up the structures of cells, tissues and organs of all living things.</a:t>
            </a:r>
          </a:p>
          <a:p>
            <a:r>
              <a:rPr lang="en-US" dirty="0"/>
              <a:t>Proteins are polymers made of amino acid monomers.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49</a:t>
            </a:fld>
            <a:endParaRPr lang="en-US"/>
          </a:p>
        </p:txBody>
      </p:sp>
    </p:spTree>
    <p:extLst>
      <p:ext uri="{BB962C8B-B14F-4D97-AF65-F5344CB8AC3E}">
        <p14:creationId xmlns:p14="http://schemas.microsoft.com/office/powerpoint/2010/main" val="2140103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Follow</a:t>
            </a:r>
            <a:r>
              <a:rPr lang="en-US" baseline="0" dirty="0" smtClean="0"/>
              <a:t> student ideas about traits but encourage student-to-student evaluation. Paraphrase, ask the student, “Is that what you meant?” If so, then ask the class, “Does anyone agree, disagree or have anything to add to that?”</a:t>
            </a:r>
          </a:p>
          <a:p>
            <a:r>
              <a:rPr lang="en-US" baseline="0" dirty="0" smtClean="0"/>
              <a:t>You want to have a deep enough conversation about traits to problematize the concept a bit without coming to a “final consensus answer”. The goal isn’t to answer here but maybe to wonder a little together.</a:t>
            </a:r>
          </a:p>
          <a:p>
            <a:endParaRPr lang="en-US" baseline="0" dirty="0" smtClean="0"/>
          </a:p>
          <a:p>
            <a:r>
              <a:rPr lang="en-US" baseline="0" dirty="0" smtClean="0"/>
              <a:t>Examples of student ideas:</a:t>
            </a:r>
          </a:p>
          <a:p>
            <a:r>
              <a:rPr lang="en-US" baseline="0" dirty="0" smtClean="0"/>
              <a:t>Traits are things you can see.</a:t>
            </a:r>
          </a:p>
          <a:p>
            <a:r>
              <a:rPr lang="en-US" baseline="0" dirty="0" smtClean="0"/>
              <a:t>Traits make up an organism.</a:t>
            </a:r>
          </a:p>
          <a:p>
            <a:r>
              <a:rPr lang="en-US" baseline="0" dirty="0" smtClean="0"/>
              <a:t>Traits are things evolution can change.</a:t>
            </a:r>
          </a:p>
          <a:p>
            <a:r>
              <a:rPr lang="en-US" baseline="0" dirty="0" smtClean="0"/>
              <a:t>Traits are what make organisms distinct from one another.</a:t>
            </a:r>
          </a:p>
          <a:p>
            <a:endParaRPr lang="en-US" baseline="0" dirty="0" smtClean="0"/>
          </a:p>
          <a:p>
            <a:r>
              <a:rPr lang="en-US" baseline="0" dirty="0" smtClean="0"/>
              <a:t>A lot of what you will get in terms of general ideas will depend on the specific examples of traits students choose to talk about—which could range from flower color, to dragon bug antennal length to human height. You may also encounter the need to distinguish the “trait” from the “variations of the trait”. Use prior examples from Classical Genetics to illustrate (e.g. pea flower color is the trait and purple and white are the variants).</a:t>
            </a:r>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13427193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dirty="0"/>
              <a:t>Hand out</a:t>
            </a:r>
            <a:r>
              <a:rPr lang="en-US" baseline="0" dirty="0"/>
              <a:t> Protein Structure Reading Student Worksheet.</a:t>
            </a:r>
            <a:endParaRPr lang="en-US" dirty="0"/>
          </a:p>
          <a:p>
            <a:r>
              <a:rPr lang="en-US" dirty="0"/>
              <a:t>Protein reading can</a:t>
            </a:r>
            <a:r>
              <a:rPr lang="en-US" baseline="0" dirty="0"/>
              <a:t> be</a:t>
            </a:r>
            <a:r>
              <a:rPr lang="en-US" dirty="0"/>
              <a:t> assigned as homework. Share out “big ideas” the next day.</a:t>
            </a:r>
          </a:p>
          <a:p>
            <a:endParaRPr lang="en-US" dirty="0"/>
          </a:p>
          <a:p>
            <a:r>
              <a:rPr lang="en-US" dirty="0"/>
              <a:t>Sample classroom Big Ideas:</a:t>
            </a:r>
          </a:p>
          <a:p>
            <a:r>
              <a:rPr lang="en-US" dirty="0"/>
              <a:t>Order of amino acids determines shape, and shape determines function.</a:t>
            </a:r>
          </a:p>
          <a:p>
            <a:r>
              <a:rPr lang="en-US" dirty="0"/>
              <a:t>Organic compounds are made of C, H, O. </a:t>
            </a:r>
          </a:p>
          <a:p>
            <a:r>
              <a:rPr lang="en-US" dirty="0"/>
              <a:t>Organic </a:t>
            </a:r>
            <a:r>
              <a:rPr lang="en-US" dirty="0" err="1"/>
              <a:t>compunds</a:t>
            </a:r>
            <a:r>
              <a:rPr lang="en-US" dirty="0"/>
              <a:t> make up the structures of cells, tissues and organs of all living things.</a:t>
            </a:r>
          </a:p>
          <a:p>
            <a:r>
              <a:rPr lang="en-US" dirty="0"/>
              <a:t>Proteins are polymers made of amino acid monomers.</a:t>
            </a:r>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50</a:t>
            </a:fld>
            <a:endParaRPr lang="en-US"/>
          </a:p>
        </p:txBody>
      </p:sp>
    </p:spTree>
    <p:extLst>
      <p:ext uri="{BB962C8B-B14F-4D97-AF65-F5344CB8AC3E}">
        <p14:creationId xmlns:p14="http://schemas.microsoft.com/office/powerpoint/2010/main" val="21619420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r>
              <a:rPr lang="en-US" baseline="0" dirty="0"/>
              <a:t>The big idea here is that we’ve got C H and O bonded in multiple ways with a new element “N” added into the mix. </a:t>
            </a:r>
          </a:p>
          <a:p>
            <a:endParaRPr lang="en-US" baseline="0" dirty="0"/>
          </a:p>
          <a:p>
            <a:r>
              <a:rPr lang="en-US" baseline="0" dirty="0"/>
              <a:t>In MBER, we want students to recognize the commonality in organic molecules, but that there is diverse structure. Also, the structure is linked to function. That latter aspect will become apparent when talking about proteins and protein function in the coming learning segments.</a:t>
            </a:r>
          </a:p>
          <a:p>
            <a:endParaRPr lang="en-US" baseline="0" dirty="0"/>
          </a:p>
          <a:p>
            <a:r>
              <a:rPr lang="en-US" baseline="0" dirty="0"/>
              <a:t>SOURCES:</a:t>
            </a:r>
          </a:p>
          <a:p>
            <a:r>
              <a:rPr lang="en-US" dirty="0"/>
              <a:t>Image, “Glycine-3D-balls”</a:t>
            </a:r>
          </a:p>
          <a:p>
            <a:r>
              <a:rPr lang="en-US" dirty="0"/>
              <a:t>(https://commons.wikimedia.org/wiki/File%3AGlycine-3D-balls.png)</a:t>
            </a:r>
          </a:p>
          <a:p>
            <a:r>
              <a:rPr lang="en-US" dirty="0"/>
              <a:t>By Ben</a:t>
            </a:r>
            <a:r>
              <a:rPr lang="en-US" baseline="0" dirty="0"/>
              <a:t> Mills / </a:t>
            </a:r>
            <a:r>
              <a:rPr lang="en-US" dirty="0"/>
              <a:t>Benjah-bmm27 (Own work) [Public domain], via Wikimedia Commons</a:t>
            </a:r>
          </a:p>
          <a:p>
            <a:endParaRPr lang="en-US" dirty="0"/>
          </a:p>
          <a:p>
            <a:r>
              <a:rPr lang="en-US" dirty="0"/>
              <a:t>Image, “Isoleucine-3D-balls”</a:t>
            </a:r>
          </a:p>
          <a:p>
            <a:r>
              <a:rPr lang="en-US" dirty="0"/>
              <a:t>(https://commons.wikimedia.org/wiki/File%3AL-isoleucine-3D-balls.png)</a:t>
            </a:r>
          </a:p>
          <a:p>
            <a:r>
              <a:rPr lang="en-US" dirty="0"/>
              <a:t>By Ben</a:t>
            </a:r>
            <a:r>
              <a:rPr lang="en-US" baseline="0" dirty="0"/>
              <a:t> Mills / </a:t>
            </a:r>
            <a:r>
              <a:rPr lang="en-US" dirty="0"/>
              <a:t>Benjah-bmm27 (Own work) [Public domain], via Wikimedia Commons</a:t>
            </a:r>
          </a:p>
          <a:p>
            <a:endParaRPr lang="en-US" dirty="0"/>
          </a:p>
          <a:p>
            <a:r>
              <a:rPr lang="en-US" dirty="0"/>
              <a:t>Image, “</a:t>
            </a:r>
            <a:r>
              <a:rPr lang="en-US" b="0" dirty="0"/>
              <a:t>English: </a:t>
            </a:r>
            <a:r>
              <a:rPr lang="en-US" dirty="0"/>
              <a:t>3D model of a phenylalanine molecule. Made with Avogadro, Discovery Studio and GIMP from its SMILES code (due to it being a very simple molecule).”</a:t>
            </a:r>
          </a:p>
          <a:p>
            <a:r>
              <a:rPr lang="en-US" dirty="0"/>
              <a:t>(https://commons.wikimedia.org/wiki/File%3AFenilalanina-3D.png)</a:t>
            </a:r>
          </a:p>
          <a:p>
            <a:r>
              <a:rPr lang="en-US" dirty="0"/>
              <a:t>By Manuel </a:t>
            </a:r>
            <a:r>
              <a:rPr lang="en-US" dirty="0" err="1"/>
              <a:t>Almagro</a:t>
            </a:r>
            <a:r>
              <a:rPr lang="en-US" dirty="0"/>
              <a:t> Rivas (Own work) [CC BY-SA 4.0 (http://creativecommons.org/licenses/by-sa/4.0)], via Wikimedia Commons</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51</a:t>
            </a:fld>
            <a:endParaRPr lang="en-US"/>
          </a:p>
        </p:txBody>
      </p:sp>
    </p:spTree>
    <p:extLst>
      <p:ext uri="{BB962C8B-B14F-4D97-AF65-F5344CB8AC3E}">
        <p14:creationId xmlns:p14="http://schemas.microsoft.com/office/powerpoint/2010/main" val="12908436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Optional</a:t>
            </a:r>
            <a:r>
              <a:rPr lang="en-US" b="1" baseline="0" dirty="0"/>
              <a:t> Slide. </a:t>
            </a:r>
            <a:r>
              <a:rPr lang="en-US" baseline="0" dirty="0"/>
              <a:t>If you have not discussed the structure of proteins in a prior unit, you will need to take some time here to unpack some ideas.</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Another representation and a connection between the chemical formula for proteins and the identity of the individual amino acid components.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You may also choose to pull in optional materials from the model for Biosynthesis here. In one of the Learning Segments, there is an activity where students can assemble a protein. Be sure to read the teacher guide for that activity and modify the lesson as necessary to fit your needs here.</a:t>
            </a:r>
          </a:p>
          <a:p>
            <a:endParaRPr lang="en-US" baseline="0" dirty="0"/>
          </a:p>
          <a:p>
            <a:r>
              <a:rPr lang="en-US" baseline="0" dirty="0"/>
              <a:t>SOURCES:</a:t>
            </a:r>
          </a:p>
          <a:p>
            <a:r>
              <a:rPr lang="en-US" dirty="0"/>
              <a:t>Image, “</a:t>
            </a:r>
            <a:r>
              <a:rPr lang="en-US" dirty="0" err="1"/>
              <a:t>Tetrapeptide</a:t>
            </a:r>
            <a:r>
              <a:rPr lang="en-US" dirty="0"/>
              <a:t> structural formulae”</a:t>
            </a:r>
          </a:p>
          <a:p>
            <a:r>
              <a:rPr lang="en-US" dirty="0"/>
              <a:t>(https://commons.wikimedia.org/wiki/File:Tetrapeptide_structural_formulae_v.1.png)</a:t>
            </a:r>
          </a:p>
          <a:p>
            <a:r>
              <a:rPr lang="en-US" dirty="0"/>
              <a:t>By </a:t>
            </a:r>
            <a:r>
              <a:rPr lang="en-US" dirty="0" err="1"/>
              <a:t>Jü</a:t>
            </a:r>
            <a:r>
              <a:rPr lang="en-US" dirty="0"/>
              <a:t> (Own work) [Public domain], via Wikimedia Commons</a:t>
            </a:r>
          </a:p>
          <a:p>
            <a:endParaRPr lang="en-US" dirty="0"/>
          </a:p>
          <a:p>
            <a:r>
              <a:rPr lang="en-US" dirty="0"/>
              <a:t>If you want to read a bit more about variation</a:t>
            </a:r>
            <a:r>
              <a:rPr lang="en-US" baseline="0" dirty="0"/>
              <a:t> and typical sizes/lengths </a:t>
            </a:r>
            <a:r>
              <a:rPr lang="en-US" baseline="0" dirty="0" err="1"/>
              <a:t>orf</a:t>
            </a:r>
            <a:r>
              <a:rPr lang="en-US" baseline="0" dirty="0"/>
              <a:t> proteins, follow this link for Bio by the Numbers:</a:t>
            </a:r>
          </a:p>
          <a:p>
            <a:r>
              <a:rPr lang="en-US" baseline="0" dirty="0"/>
              <a:t>http://book.bionumbers.org/how-big-is-the-average-protein/</a:t>
            </a:r>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52</a:t>
            </a:fld>
            <a:endParaRPr lang="en-US"/>
          </a:p>
        </p:txBody>
      </p:sp>
    </p:spTree>
    <p:extLst>
      <p:ext uri="{BB962C8B-B14F-4D97-AF65-F5344CB8AC3E}">
        <p14:creationId xmlns:p14="http://schemas.microsoft.com/office/powerpoint/2010/main" val="16030209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altLang="en-US" dirty="0">
                <a:latin typeface="Arial" pitchFamily="34" charset="0"/>
              </a:rPr>
              <a:t>TEACHER NOTES:</a:t>
            </a:r>
          </a:p>
          <a:p>
            <a:r>
              <a:rPr lang="en-US" altLang="en-US" b="1" dirty="0">
                <a:latin typeface="Arial" pitchFamily="34" charset="0"/>
              </a:rPr>
              <a:t>Resume here if you skipped the last few slides.</a:t>
            </a:r>
          </a:p>
          <a:p>
            <a:r>
              <a:rPr lang="en-US" altLang="en-US" dirty="0">
                <a:latin typeface="Arial" pitchFamily="34" charset="0"/>
              </a:rPr>
              <a:t>Before showing the picture, have the students think about what a protein is made of: amino acids. Then orient them to this new representation.</a:t>
            </a:r>
            <a:r>
              <a:rPr lang="en-US" altLang="en-US" baseline="0" dirty="0">
                <a:latin typeface="Arial" pitchFamily="34" charset="0"/>
              </a:rPr>
              <a:t> With both DNA and proteins, students may need help in moving from one representation to another. It is </a:t>
            </a:r>
            <a:r>
              <a:rPr lang="en-US" altLang="en-US" baseline="0" dirty="0" smtClean="0">
                <a:latin typeface="Arial" pitchFamily="34" charset="0"/>
              </a:rPr>
              <a:t>absolutely OK (and often more productive) to </a:t>
            </a:r>
            <a:r>
              <a:rPr lang="en-US" altLang="en-US" baseline="0" dirty="0">
                <a:latin typeface="Arial" pitchFamily="34" charset="0"/>
              </a:rPr>
              <a:t>choose the simplest representations, but be certain that the representation you are using allows the class to make sense of whatever you are considering at the time. (For example, do not use the above representation if you are asking students which elements make up proteins</a:t>
            </a:r>
            <a:r>
              <a:rPr lang="en-US" altLang="en-US" baseline="0" dirty="0" smtClean="0">
                <a:latin typeface="Arial" pitchFamily="34" charset="0"/>
              </a:rPr>
              <a:t>!)</a:t>
            </a:r>
          </a:p>
          <a:p>
            <a:endParaRPr lang="en-US" altLang="en-US" baseline="0" dirty="0" smtClean="0">
              <a:latin typeface="Arial" pitchFamily="34" charset="0"/>
            </a:endParaRPr>
          </a:p>
          <a:p>
            <a:r>
              <a:rPr lang="en-US" altLang="en-US" baseline="0" dirty="0" smtClean="0">
                <a:latin typeface="Arial" pitchFamily="34" charset="0"/>
              </a:rPr>
              <a:t>Keep the conversation here quick in the whole group. We are just recognizing that we need to know something about how the DNA code tells us the sequence of the protein. The </a:t>
            </a:r>
            <a:r>
              <a:rPr lang="en-US" altLang="en-US" b="1" baseline="0" dirty="0" smtClean="0">
                <a:latin typeface="Arial" pitchFamily="34" charset="0"/>
              </a:rPr>
              <a:t>sequence</a:t>
            </a:r>
            <a:r>
              <a:rPr lang="en-US" altLang="en-US" baseline="0" dirty="0" smtClean="0">
                <a:latin typeface="Arial" pitchFamily="34" charset="0"/>
              </a:rPr>
              <a:t> of amino acids is key to making insulin what it is. You can’t just take the same amino acids in a different order! Make sure your students have this idea about proteins before moving further along.</a:t>
            </a:r>
            <a:endParaRPr lang="en-US" altLang="en-US" baseline="0" dirty="0">
              <a:latin typeface="Arial" pitchFamily="34" charset="0"/>
            </a:endParaRPr>
          </a:p>
          <a:p>
            <a:endParaRPr lang="en-US" altLang="en-US" baseline="0" dirty="0">
              <a:latin typeface="Arial" pitchFamily="34" charset="0"/>
            </a:endParaRPr>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p:txBody>
      </p:sp>
      <p:sp>
        <p:nvSpPr>
          <p:cNvPr id="43012" name="Slide Number Placeholder 3"/>
          <p:cNvSpPr>
            <a:spLocks noGrp="1"/>
          </p:cNvSpPr>
          <p:nvPr>
            <p:ph type="sldNum" sz="quarter" idx="5"/>
          </p:nvPr>
        </p:nvSpPr>
        <p:spPr>
          <a:noFill/>
          <a:ln>
            <a:miter lim="800000"/>
            <a:headEnd/>
            <a:tailEnd/>
          </a:ln>
        </p:spPr>
        <p:txBody>
          <a:bodyPr/>
          <a:lstStyle/>
          <a:p>
            <a:fld id="{6652FBC7-4AC5-46EE-BBA6-2AC33D2B4DB5}" type="slidenum">
              <a:rPr lang="en-US" altLang="en-US" smtClean="0">
                <a:latin typeface="Arial" pitchFamily="34" charset="0"/>
              </a:rPr>
              <a:pPr/>
              <a:t>53</a:t>
            </a:fld>
            <a:endParaRPr lang="en-US" altLang="en-US">
              <a:latin typeface="Arial" pitchFamily="34" charset="0"/>
            </a:endParaRPr>
          </a:p>
        </p:txBody>
      </p:sp>
    </p:spTree>
    <p:extLst>
      <p:ext uri="{BB962C8B-B14F-4D97-AF65-F5344CB8AC3E}">
        <p14:creationId xmlns:p14="http://schemas.microsoft.com/office/powerpoint/2010/main" val="9928550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r>
              <a:rPr lang="en-US" altLang="en-US" dirty="0">
                <a:latin typeface="Arial" pitchFamily="34" charset="0"/>
              </a:rPr>
              <a:t>TEACHER NOTES</a:t>
            </a:r>
            <a:r>
              <a:rPr lang="en-US" altLang="en-US" dirty="0" smtClean="0">
                <a:latin typeface="Arial" pitchFamily="34"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itchFamily="34" charset="0"/>
              </a:rPr>
              <a:t>Pass out the nucleotide sequence cards with examples of PKU and osteogenesis imperfecta amino acids and nucleotide bases. Students may also want calculators. Have students figure out the ratio of amino acids to nucleotides.</a:t>
            </a:r>
          </a:p>
          <a:p>
            <a:r>
              <a:rPr lang="en-US" altLang="en-US" dirty="0">
                <a:latin typeface="Arial" pitchFamily="34" charset="0"/>
              </a:rPr>
              <a:t/>
            </a:r>
            <a:br>
              <a:rPr lang="en-US" altLang="en-US" dirty="0">
                <a:latin typeface="Arial" pitchFamily="34" charset="0"/>
              </a:rPr>
            </a:br>
            <a:r>
              <a:rPr lang="en-US" altLang="en-US" dirty="0">
                <a:latin typeface="Arial" pitchFamily="34" charset="0"/>
              </a:rPr>
              <a:t>This slide is used to introduce the idea of comparing the number or amino acid to nucleotides, but not to make the connection that for every 3 bases is one amino acid.  </a:t>
            </a:r>
            <a:endParaRPr lang="en-US" altLang="en-US" dirty="0" smtClean="0">
              <a:latin typeface="Arial" pitchFamily="34" charset="0"/>
            </a:endParaRPr>
          </a:p>
          <a:p>
            <a:endParaRPr lang="en-US" altLang="en-US" dirty="0">
              <a:latin typeface="Arial" pitchFamily="34" charset="0"/>
            </a:endParaRPr>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altLang="en-US" dirty="0">
              <a:latin typeface="Arial" pitchFamily="34" charset="0"/>
            </a:endParaRPr>
          </a:p>
        </p:txBody>
      </p:sp>
      <p:sp>
        <p:nvSpPr>
          <p:cNvPr id="44036" name="Slide Number Placeholder 3"/>
          <p:cNvSpPr>
            <a:spLocks noGrp="1"/>
          </p:cNvSpPr>
          <p:nvPr>
            <p:ph type="sldNum" sz="quarter" idx="5"/>
          </p:nvPr>
        </p:nvSpPr>
        <p:spPr>
          <a:noFill/>
          <a:ln>
            <a:miter lim="800000"/>
            <a:headEnd/>
            <a:tailEnd/>
          </a:ln>
        </p:spPr>
        <p:txBody>
          <a:bodyPr/>
          <a:lstStyle/>
          <a:p>
            <a:fld id="{BE24DCA4-DAC7-4C03-8811-423B2391B798}" type="slidenum">
              <a:rPr lang="en-US" altLang="en-US" smtClean="0">
                <a:latin typeface="Arial" pitchFamily="34" charset="0"/>
              </a:rPr>
              <a:pPr/>
              <a:t>54</a:t>
            </a:fld>
            <a:endParaRPr lang="en-US" altLang="en-US">
              <a:latin typeface="Arial" pitchFamily="34" charset="0"/>
            </a:endParaRPr>
          </a:p>
        </p:txBody>
      </p:sp>
    </p:spTree>
    <p:extLst>
      <p:ext uri="{BB962C8B-B14F-4D97-AF65-F5344CB8AC3E}">
        <p14:creationId xmlns:p14="http://schemas.microsoft.com/office/powerpoint/2010/main" val="7403071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a:t>
            </a:r>
            <a:r>
              <a:rPr lang="en-US" dirty="0"/>
              <a:t>NOTES:</a:t>
            </a:r>
          </a:p>
          <a:p>
            <a:r>
              <a:rPr lang="en-US" dirty="0" smtClean="0"/>
              <a:t>Don’t reveal the 3 to 1 ratio until your students</a:t>
            </a:r>
            <a:r>
              <a:rPr lang="en-US" baseline="0" dirty="0" smtClean="0"/>
              <a:t> have had the chance to work it out on their own.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55</a:t>
            </a:fld>
            <a:endParaRPr lang="en-US"/>
          </a:p>
        </p:txBody>
      </p:sp>
    </p:spTree>
    <p:extLst>
      <p:ext uri="{BB962C8B-B14F-4D97-AF65-F5344CB8AC3E}">
        <p14:creationId xmlns:p14="http://schemas.microsoft.com/office/powerpoint/2010/main" val="33412855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TEACHER NOTES:</a:t>
            </a:r>
          </a:p>
          <a:p>
            <a:r>
              <a:rPr lang="en-US" b="0" dirty="0" smtClean="0"/>
              <a:t>Pass out the handout titled “How does the DNA Code Work?” (D 06 How the DNA Code Works).</a:t>
            </a:r>
          </a:p>
          <a:p>
            <a:r>
              <a:rPr lang="en-US" b="0" dirty="0" smtClean="0"/>
              <a:t>The</a:t>
            </a:r>
            <a:r>
              <a:rPr lang="en-US" b="0" baseline="0" dirty="0" smtClean="0"/>
              <a:t> idea behind this activity is to get students to at least do some of the decoding work to generate the representations we see on the coming slides. The activity points them toward noticing the redundancy in the code– an idea we’ll leverage when we discuss mutation toward the end of the model.</a:t>
            </a:r>
          </a:p>
          <a:p>
            <a:endParaRPr lang="en-US" b="0" baseline="0" dirty="0" smtClean="0"/>
          </a:p>
          <a:p>
            <a:r>
              <a:rPr lang="en-US" b="0" baseline="0" dirty="0" smtClean="0"/>
              <a:t>NOTE THAT WE DO NOT MENTION URACIL AT THIS POINT. Instead we choose to casually mention the substitution of the T for the U when we bring up RNA in a later learning segment. Please keep in mind this is a detail that really doesn’t affect students’ abilities to make sense of the code at this point. (Why would they need to know about uracil to uncover the code?)</a:t>
            </a:r>
            <a:endParaRPr lang="en-US" b="0" dirty="0"/>
          </a:p>
        </p:txBody>
      </p:sp>
      <p:sp>
        <p:nvSpPr>
          <p:cNvPr id="4" name="Slide Number Placeholder 3"/>
          <p:cNvSpPr>
            <a:spLocks noGrp="1"/>
          </p:cNvSpPr>
          <p:nvPr>
            <p:ph type="sldNum" sz="quarter" idx="5"/>
          </p:nvPr>
        </p:nvSpPr>
        <p:spPr/>
        <p:txBody>
          <a:bodyPr/>
          <a:lstStyle/>
          <a:p>
            <a:fld id="{C7BB21F4-C42E-3B40-9B33-CFE230F675D3}" type="slidenum">
              <a:rPr lang="en-US" smtClean="0"/>
              <a:t>56</a:t>
            </a:fld>
            <a:endParaRPr lang="en-US"/>
          </a:p>
        </p:txBody>
      </p:sp>
    </p:spTree>
    <p:extLst>
      <p:ext uri="{BB962C8B-B14F-4D97-AF65-F5344CB8AC3E}">
        <p14:creationId xmlns:p14="http://schemas.microsoft.com/office/powerpoint/2010/main" val="208547948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Have students observe the 2 Codon</a:t>
            </a:r>
            <a:r>
              <a:rPr lang="en-US" baseline="0" dirty="0"/>
              <a:t> </a:t>
            </a:r>
            <a:r>
              <a:rPr lang="en-US" dirty="0"/>
              <a:t>Charts. Point out the different </a:t>
            </a:r>
            <a:r>
              <a:rPr lang="en-US" dirty="0" smtClean="0"/>
              <a:t>proteins.</a:t>
            </a:r>
            <a:endParaRPr lang="en-US" dirty="0"/>
          </a:p>
          <a:p>
            <a:r>
              <a:rPr lang="en-US" dirty="0"/>
              <a:t>Ask,</a:t>
            </a:r>
            <a:r>
              <a:rPr lang="en-US" baseline="0" dirty="0"/>
              <a:t> Do you notice anything odd</a:t>
            </a:r>
            <a:r>
              <a:rPr lang="en-US" baseline="0" dirty="0" smtClean="0"/>
              <a:t>? We’re just trying to quickly surface the idea of redundancy… and hopefully to get them to recognize the pattern usually involves change at the third nucleotide position.</a:t>
            </a:r>
            <a:endParaRPr lang="en-US" dirty="0"/>
          </a:p>
        </p:txBody>
      </p:sp>
      <p:sp>
        <p:nvSpPr>
          <p:cNvPr id="4" name="Slide Number Placeholder 3"/>
          <p:cNvSpPr>
            <a:spLocks noGrp="1"/>
          </p:cNvSpPr>
          <p:nvPr>
            <p:ph type="sldNum" sz="quarter" idx="10"/>
          </p:nvPr>
        </p:nvSpPr>
        <p:spPr/>
        <p:txBody>
          <a:bodyPr/>
          <a:lstStyle/>
          <a:p>
            <a:fld id="{157200C6-05AA-49E1-8644-07AD06A495EA}" type="slidenum">
              <a:rPr lang="en-US" smtClean="0"/>
              <a:pPr/>
              <a:t>57</a:t>
            </a:fld>
            <a:endParaRPr lang="en-US"/>
          </a:p>
        </p:txBody>
      </p:sp>
    </p:spTree>
    <p:extLst>
      <p:ext uri="{BB962C8B-B14F-4D97-AF65-F5344CB8AC3E}">
        <p14:creationId xmlns:p14="http://schemas.microsoft.com/office/powerpoint/2010/main" val="3262578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smtClean="0"/>
              <a:t>You</a:t>
            </a:r>
            <a:r>
              <a:rPr lang="en-US" baseline="0" dirty="0" smtClean="0"/>
              <a:t> can h</a:t>
            </a:r>
            <a:r>
              <a:rPr lang="en-US" dirty="0" smtClean="0"/>
              <a:t>ave </a:t>
            </a:r>
            <a:r>
              <a:rPr lang="en-US" dirty="0"/>
              <a:t>students write their answers individually, then pair with a partner and share. </a:t>
            </a:r>
            <a:r>
              <a:rPr lang="en-US" dirty="0" smtClean="0"/>
              <a:t>Hopefully</a:t>
            </a:r>
            <a:r>
              <a:rPr lang="en-US" baseline="0" dirty="0" smtClean="0"/>
              <a:t> most of them will have noticed the patterns in doing the activity outlined on the “How does the DNA Code Work?” handout.</a:t>
            </a:r>
            <a:endParaRPr lang="en-US" dirty="0"/>
          </a:p>
          <a:p>
            <a:endParaRPr lang="en-US" dirty="0"/>
          </a:p>
          <a:p>
            <a:r>
              <a:rPr lang="en-US" dirty="0"/>
              <a:t>SOURCES:</a:t>
            </a:r>
          </a:p>
          <a:p>
            <a:r>
              <a:rPr lang="en-US" dirty="0"/>
              <a:t>Image,” Codons sun ("</a:t>
            </a:r>
            <a:r>
              <a:rPr lang="en-US" dirty="0" err="1"/>
              <a:t>codesonne</a:t>
            </a:r>
            <a:r>
              <a:rPr lang="en-US" dirty="0"/>
              <a:t>" in </a:t>
            </a:r>
            <a:r>
              <a:rPr lang="en-US" dirty="0" err="1"/>
              <a:t>german</a:t>
            </a:r>
            <a:r>
              <a:rPr lang="en-US" dirty="0"/>
              <a:t>); shows which base sequence encodes which amino acid; </a:t>
            </a:r>
            <a:r>
              <a:rPr lang="en-US" dirty="0" err="1"/>
              <a:t>vectorized</a:t>
            </a:r>
            <a:r>
              <a:rPr lang="en-US" dirty="0"/>
              <a:t> from </a:t>
            </a:r>
            <a:r>
              <a:rPr lang="en-US" dirty="0" err="1"/>
              <a:t>png</a:t>
            </a:r>
            <a:r>
              <a:rPr lang="en-US" dirty="0"/>
              <a:t> file”</a:t>
            </a:r>
          </a:p>
          <a:p>
            <a:r>
              <a:rPr lang="en-US" dirty="0"/>
              <a:t>(https://commons.wikimedia.org/wiki/File:Aminoacids_table.svg)</a:t>
            </a:r>
          </a:p>
          <a:p>
            <a:r>
              <a:rPr lang="en-US" dirty="0"/>
              <a:t>By </a:t>
            </a:r>
            <a:r>
              <a:rPr lang="en-US" dirty="0" err="1"/>
              <a:t>Mouagip</a:t>
            </a:r>
            <a:r>
              <a:rPr lang="en-US" dirty="0"/>
              <a:t> (talk)This W3C-unspecified vector image was created with Adobe Illustrator. (Codons_aminoacids_table.png)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58</a:t>
            </a:fld>
            <a:endParaRPr lang="en-US"/>
          </a:p>
        </p:txBody>
      </p:sp>
    </p:spTree>
    <p:extLst>
      <p:ext uri="{BB962C8B-B14F-4D97-AF65-F5344CB8AC3E}">
        <p14:creationId xmlns:p14="http://schemas.microsoft.com/office/powerpoint/2010/main" val="23660073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is a quick illustration on how to use the codon chart</a:t>
            </a:r>
            <a:r>
              <a:rPr lang="en-US" baseline="0" dirty="0"/>
              <a:t> a</a:t>
            </a:r>
            <a:r>
              <a:rPr lang="en-US" dirty="0"/>
              <a:t>nd a check for understanding</a:t>
            </a:r>
            <a:r>
              <a:rPr lang="en-US" dirty="0" smtClean="0"/>
              <a:t>. You can have students</a:t>
            </a:r>
            <a:r>
              <a:rPr lang="en-US" baseline="0" dirty="0" smtClean="0"/>
              <a:t> use whichever representation they prefer (i.e. you can use the one on the previous slide which many students find more intuitive).</a:t>
            </a:r>
            <a:endParaRPr lang="en-US" dirty="0"/>
          </a:p>
          <a:p>
            <a:r>
              <a:rPr lang="en-US" dirty="0"/>
              <a:t>For</a:t>
            </a:r>
            <a:r>
              <a:rPr lang="en-US" baseline="0" dirty="0"/>
              <a:t> e</a:t>
            </a:r>
            <a:r>
              <a:rPr lang="en-US" dirty="0"/>
              <a:t>x</a:t>
            </a:r>
            <a:r>
              <a:rPr lang="en-US" baseline="0" dirty="0"/>
              <a:t>ample, t</a:t>
            </a:r>
            <a:r>
              <a:rPr lang="en-US" dirty="0"/>
              <a:t>he amino acid for GUA is Valine (Val).</a:t>
            </a:r>
          </a:p>
          <a:p>
            <a:endParaRPr lang="en-US" dirty="0"/>
          </a:p>
          <a:p>
            <a:r>
              <a:rPr lang="en-US" dirty="0"/>
              <a:t>SOURCES:</a:t>
            </a:r>
          </a:p>
          <a:p>
            <a:r>
              <a:rPr lang="en-US" dirty="0"/>
              <a:t>Image,” Genetic Code Chart”</a:t>
            </a:r>
          </a:p>
          <a:p>
            <a:r>
              <a:rPr lang="en-US" dirty="0"/>
              <a:t>(https://commons.wikimedia.org/wiki/File:06_chart_pu3.png)</a:t>
            </a:r>
          </a:p>
          <a:p>
            <a:r>
              <a:rPr lang="en-US" dirty="0"/>
              <a:t>By NIH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59</a:t>
            </a:fld>
            <a:endParaRPr lang="en-US"/>
          </a:p>
        </p:txBody>
      </p:sp>
    </p:spTree>
    <p:extLst>
      <p:ext uri="{BB962C8B-B14F-4D97-AF65-F5344CB8AC3E}">
        <p14:creationId xmlns:p14="http://schemas.microsoft.com/office/powerpoint/2010/main" val="2430135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smtClean="0"/>
              <a:t>Review this concept quickly (hopefully you don’t need to do more than say the words and check for understanding) and move</a:t>
            </a:r>
            <a:r>
              <a:rPr lang="en-US" baseline="0" dirty="0" smtClean="0"/>
              <a:t> on.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140441997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60</a:t>
            </a:fld>
            <a:endParaRPr lang="en-US"/>
          </a:p>
        </p:txBody>
      </p:sp>
    </p:spTree>
    <p:extLst>
      <p:ext uri="{BB962C8B-B14F-4D97-AF65-F5344CB8AC3E}">
        <p14:creationId xmlns:p14="http://schemas.microsoft.com/office/powerpoint/2010/main" val="5674598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61</a:t>
            </a:fld>
            <a:endParaRPr lang="en-US"/>
          </a:p>
        </p:txBody>
      </p:sp>
    </p:spTree>
    <p:extLst>
      <p:ext uri="{BB962C8B-B14F-4D97-AF65-F5344CB8AC3E}">
        <p14:creationId xmlns:p14="http://schemas.microsoft.com/office/powerpoint/2010/main" val="29668573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a:spcBef>
                <a:spcPct val="0"/>
              </a:spcBef>
              <a:buFontTx/>
              <a:buNone/>
            </a:pPr>
            <a:r>
              <a:rPr lang="en-US" altLang="en-US" sz="1200" i="0" dirty="0" smtClean="0">
                <a:solidFill>
                  <a:srgbClr val="584035"/>
                </a:solidFill>
                <a:latin typeface="Cambria" panose="02040503050406030204" pitchFamily="18" charset="0"/>
              </a:rPr>
              <a:t>Proteins are built by ribosomes in the cytoplasm but instructions are stuck in the nucleus. How do the ribosomes know what to do? In other words, how do the instructions get from the DNA in the nucleus to the ribosomes??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62</a:t>
            </a:fld>
            <a:endParaRPr lang="en-US"/>
          </a:p>
        </p:txBody>
      </p:sp>
    </p:spTree>
    <p:extLst>
      <p:ext uri="{BB962C8B-B14F-4D97-AF65-F5344CB8AC3E}">
        <p14:creationId xmlns:p14="http://schemas.microsoft.com/office/powerpoint/2010/main" val="35933687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NOTES:</a:t>
            </a:r>
            <a:br>
              <a:rPr lang="en-US" dirty="0"/>
            </a:br>
            <a:r>
              <a:rPr lang="en-US" dirty="0" smtClean="0"/>
              <a:t>You may not need this slide. The </a:t>
            </a:r>
            <a:r>
              <a:rPr lang="en-US" dirty="0"/>
              <a:t>idea </a:t>
            </a:r>
            <a:r>
              <a:rPr lang="en-US" dirty="0" smtClean="0"/>
              <a:t>is to </a:t>
            </a:r>
            <a:r>
              <a:rPr lang="en-US" dirty="0"/>
              <a:t>diagram what information we do have and what we still need to figure out</a:t>
            </a:r>
            <a:r>
              <a:rPr lang="en-US" dirty="0" smtClean="0"/>
              <a:t>.</a:t>
            </a:r>
            <a:r>
              <a:rPr lang="en-US" baseline="0" dirty="0" smtClean="0"/>
              <a:t> You might have something like this already mapped in the classroom from Learning Segment 01. If so, please track student thinking there and skip this slide.</a:t>
            </a:r>
            <a:endParaRPr lang="en-US" dirty="0" smtClean="0"/>
          </a:p>
          <a:p>
            <a:endParaRPr lang="en-US" dirty="0"/>
          </a:p>
          <a:p>
            <a:r>
              <a:rPr lang="en-US" dirty="0" smtClean="0"/>
              <a:t>1. We </a:t>
            </a:r>
            <a:r>
              <a:rPr lang="en-US" dirty="0"/>
              <a:t>need to figure</a:t>
            </a:r>
            <a:r>
              <a:rPr lang="en-US" baseline="0" dirty="0"/>
              <a:t> out how the code </a:t>
            </a:r>
            <a:r>
              <a:rPr lang="en-US" baseline="0" dirty="0" smtClean="0"/>
              <a:t>/ information in DNA </a:t>
            </a:r>
            <a:r>
              <a:rPr lang="en-US" baseline="0" dirty="0"/>
              <a:t>travels from the nucleus to the cytoplasm</a:t>
            </a:r>
            <a:r>
              <a:rPr lang="en-US" baseline="0" dirty="0" smtClean="0"/>
              <a:t>. </a:t>
            </a:r>
          </a:p>
          <a:p>
            <a:r>
              <a:rPr lang="en-US" baseline="0" dirty="0" smtClean="0"/>
              <a:t>2. Students should also recognize that we still don’t have a fantastic idea about the connection between proteins and traits… at least not for most traits. Even the pedigree diseases/traits are a bit underexplored in terms of the direct effect of proteins on the trait. </a:t>
            </a:r>
          </a:p>
          <a:p>
            <a:r>
              <a:rPr lang="en-US" baseline="0" dirty="0" smtClean="0"/>
              <a:t>We will revisit this representation in the next Learning Segment and will go deeper for two of the pedigree diseases in the following Learning Segment.</a:t>
            </a:r>
            <a:endParaRPr lang="en-US" baseline="0" dirty="0"/>
          </a:p>
          <a:p>
            <a:endParaRPr lang="en-US" dirty="0"/>
          </a:p>
          <a:p>
            <a:r>
              <a:rPr lang="en-US" altLang="en-US" baseline="0" dirty="0">
                <a:latin typeface="Arial"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a:t>
            </a:r>
            <a:r>
              <a:rPr lang="en-US" altLang="en-US" b="0" baseline="0" dirty="0">
                <a:latin typeface="Arial" pitchFamily="34" charset="0"/>
              </a:rPr>
              <a:t> “</a:t>
            </a:r>
            <a:r>
              <a:rPr lang="en-US" b="0" dirty="0"/>
              <a:t>Human Insulin. Stylized chemical structure.</a:t>
            </a:r>
            <a:r>
              <a:rPr lang="en-US" altLang="en-US" b="0" baseline="0" dirty="0">
                <a:latin typeface="Arial" pitchFamily="34" charset="0"/>
              </a:rPr>
              <a:t>”</a:t>
            </a:r>
          </a:p>
          <a:p>
            <a:r>
              <a:rPr lang="en-US" altLang="en-US" baseline="0" dirty="0">
                <a:latin typeface="Arial" pitchFamily="34" charset="0"/>
              </a:rPr>
              <a:t>Purchased from https://www.fotosearch.com/CSP916/k9160207/ (low resolution)</a:t>
            </a:r>
          </a:p>
          <a:p>
            <a:r>
              <a:rPr lang="en-US" altLang="en-US" baseline="0" dirty="0">
                <a:latin typeface="Arial" pitchFamily="34" charset="0"/>
              </a:rPr>
              <a:t>By (artist) </a:t>
            </a:r>
            <a:r>
              <a:rPr lang="en-US" altLang="en-US" baseline="0" dirty="0" err="1">
                <a:latin typeface="Arial" pitchFamily="34" charset="0"/>
              </a:rPr>
              <a:t>csp_spline</a:t>
            </a:r>
            <a:endParaRPr lang="en-US" altLang="en-US" baseline="0" dirty="0">
              <a:latin typeface="Arial" pitchFamily="34" charset="0"/>
            </a:endParaRPr>
          </a:p>
          <a:p>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63</a:t>
            </a:fld>
            <a:endParaRPr lang="en-US"/>
          </a:p>
        </p:txBody>
      </p:sp>
    </p:spTree>
    <p:extLst>
      <p:ext uri="{BB962C8B-B14F-4D97-AF65-F5344CB8AC3E}">
        <p14:creationId xmlns:p14="http://schemas.microsoft.com/office/powerpoint/2010/main" val="127291751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indent="0">
              <a:buNone/>
            </a:pPr>
            <a:r>
              <a:rPr lang="en-US" dirty="0">
                <a:solidFill>
                  <a:srgbClr val="0070C0"/>
                </a:solidFill>
                <a:latin typeface="Aharoni"/>
              </a:rPr>
              <a:t>We might want to</a:t>
            </a:r>
            <a:r>
              <a:rPr lang="en-US" baseline="0" dirty="0">
                <a:solidFill>
                  <a:srgbClr val="0070C0"/>
                </a:solidFill>
                <a:latin typeface="Aharoni"/>
              </a:rPr>
              <a:t> figure out:</a:t>
            </a:r>
          </a:p>
          <a:p>
            <a:pPr marL="0" indent="0">
              <a:buNone/>
            </a:pPr>
            <a:r>
              <a:rPr lang="en-US" dirty="0" smtClean="0">
                <a:solidFill>
                  <a:srgbClr val="00B0F0"/>
                </a:solidFill>
                <a:latin typeface="Aharoni"/>
              </a:rPr>
              <a:t>How </a:t>
            </a:r>
            <a:r>
              <a:rPr lang="en-US" dirty="0">
                <a:solidFill>
                  <a:srgbClr val="00B0F0"/>
                </a:solidFill>
                <a:latin typeface="Aharoni"/>
              </a:rPr>
              <a:t>does the message get from the nucleus to the cytoplasm?</a:t>
            </a:r>
          </a:p>
          <a:p>
            <a:pPr marL="0" indent="0">
              <a:buNone/>
            </a:pPr>
            <a:endParaRPr lang="en-US" dirty="0">
              <a:solidFill>
                <a:srgbClr val="00B0F0"/>
              </a:solidFill>
              <a:latin typeface="Aharoni"/>
            </a:endParaRPr>
          </a:p>
          <a:p>
            <a:pPr marL="0" indent="0">
              <a:buNone/>
            </a:pPr>
            <a:r>
              <a:rPr lang="en-US" dirty="0" smtClean="0">
                <a:solidFill>
                  <a:srgbClr val="00B0F0"/>
                </a:solidFill>
                <a:latin typeface="Aharoni"/>
              </a:rPr>
              <a:t>This is a </a:t>
            </a:r>
            <a:r>
              <a:rPr lang="en-US" dirty="0">
                <a:solidFill>
                  <a:srgbClr val="00B0F0"/>
                </a:solidFill>
                <a:latin typeface="Aharoni"/>
              </a:rPr>
              <a:t>basic </a:t>
            </a:r>
            <a:r>
              <a:rPr lang="en-US" dirty="0" smtClean="0">
                <a:solidFill>
                  <a:srgbClr val="00B0F0"/>
                </a:solidFill>
                <a:latin typeface="Aharoni"/>
              </a:rPr>
              <a:t>question </a:t>
            </a:r>
            <a:r>
              <a:rPr lang="en-US" dirty="0">
                <a:solidFill>
                  <a:srgbClr val="00B0F0"/>
                </a:solidFill>
                <a:latin typeface="Aharoni"/>
              </a:rPr>
              <a:t>that will be explored in the coming </a:t>
            </a:r>
            <a:r>
              <a:rPr lang="en-US" dirty="0" smtClean="0">
                <a:solidFill>
                  <a:srgbClr val="00B0F0"/>
                </a:solidFill>
                <a:latin typeface="Aharoni"/>
              </a:rPr>
              <a:t>reading. </a:t>
            </a:r>
            <a:r>
              <a:rPr lang="en-US" dirty="0">
                <a:solidFill>
                  <a:srgbClr val="00B0F0"/>
                </a:solidFill>
                <a:latin typeface="Aharoni"/>
              </a:rPr>
              <a:t>If your class generates other questions about the broad connection between DNA and traits, you may choose to parking lot a number of them. You can also choose to take up some of their other questions now or in the coming segments with supplemental activities.</a:t>
            </a: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64</a:t>
            </a:fld>
            <a:endParaRPr lang="en-US"/>
          </a:p>
        </p:txBody>
      </p:sp>
    </p:spTree>
    <p:extLst>
      <p:ext uri="{BB962C8B-B14F-4D97-AF65-F5344CB8AC3E}">
        <p14:creationId xmlns:p14="http://schemas.microsoft.com/office/powerpoint/2010/main" val="203824114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u="sng" baseline="0" dirty="0" smtClean="0"/>
              <a:t>You DO NOT need to show this slide to students.</a:t>
            </a:r>
            <a:r>
              <a:rPr lang="en-US" baseline="0" dirty="0" smtClean="0"/>
              <a:t> Just be sure to say something along the lines of what is outlined here as a transition from the problematizing we’ve just done to the reading that will help us understand the solution.</a:t>
            </a:r>
            <a:endParaRPr lang="en-US" dirty="0" smtClean="0"/>
          </a:p>
          <a:p>
            <a:endParaRPr lang="en-US" baseline="0" dirty="0" smtClean="0"/>
          </a:p>
          <a:p>
            <a:r>
              <a:rPr lang="en-US" dirty="0" smtClean="0"/>
              <a:t>Pass out the Protein Synthesis</a:t>
            </a:r>
            <a:r>
              <a:rPr lang="en-US" baseline="0" dirty="0" smtClean="0"/>
              <a:t> Reading, being certain to use the simpler one associated with this learning segment and not the version associated with the optional learning segment at the end of this PowerPoint.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65</a:t>
            </a:fld>
            <a:endParaRPr lang="en-US"/>
          </a:p>
        </p:txBody>
      </p:sp>
    </p:spTree>
    <p:extLst>
      <p:ext uri="{BB962C8B-B14F-4D97-AF65-F5344CB8AC3E}">
        <p14:creationId xmlns:p14="http://schemas.microsoft.com/office/powerpoint/2010/main" val="37888294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TEACHER NOTES:</a:t>
            </a:r>
            <a:br>
              <a:rPr lang="en-US" dirty="0"/>
            </a:br>
            <a:r>
              <a:rPr lang="en-US" dirty="0"/>
              <a:t>Each student will need the text Protein Synthesis Reading and </a:t>
            </a:r>
            <a:r>
              <a:rPr lang="en-US" dirty="0" smtClean="0"/>
              <a:t>the </a:t>
            </a:r>
            <a:r>
              <a:rPr lang="en-US" dirty="0"/>
              <a:t>Protein Synthesis Summary Protocol.</a:t>
            </a:r>
          </a:p>
          <a:p>
            <a:r>
              <a:rPr lang="en-US" dirty="0" smtClean="0"/>
              <a:t>As</a:t>
            </a:r>
            <a:r>
              <a:rPr lang="en-US" baseline="0" dirty="0" smtClean="0"/>
              <a:t> suggested here, you might want to h</a:t>
            </a:r>
            <a:r>
              <a:rPr lang="en-US" dirty="0" smtClean="0"/>
              <a:t>ave</a:t>
            </a:r>
            <a:r>
              <a:rPr lang="en-US" baseline="0" dirty="0" smtClean="0"/>
              <a:t> students read the first paragraph aloud and then work as a class to fill out the table for paragraph one on the summary table.</a:t>
            </a:r>
            <a:endParaRPr lang="en-US" dirty="0" smtClean="0"/>
          </a:p>
        </p:txBody>
      </p:sp>
      <p:sp>
        <p:nvSpPr>
          <p:cNvPr id="4" name="Slide Number Placeholder 3"/>
          <p:cNvSpPr>
            <a:spLocks noGrp="1"/>
          </p:cNvSpPr>
          <p:nvPr>
            <p:ph type="sldNum" sz="quarter" idx="10"/>
          </p:nvPr>
        </p:nvSpPr>
        <p:spPr/>
        <p:txBody>
          <a:bodyPr/>
          <a:lstStyle/>
          <a:p>
            <a:fld id="{1A3CD500-CFBB-43EA-9677-18E94C8A1FD1}" type="slidenum">
              <a:rPr lang="en-US" smtClean="0"/>
              <a:pPr/>
              <a:t>66</a:t>
            </a:fld>
            <a:endParaRPr lang="en-US"/>
          </a:p>
        </p:txBody>
      </p:sp>
    </p:spTree>
    <p:extLst>
      <p:ext uri="{BB962C8B-B14F-4D97-AF65-F5344CB8AC3E}">
        <p14:creationId xmlns:p14="http://schemas.microsoft.com/office/powerpoint/2010/main" val="8773031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TEACHER NOTES:</a:t>
            </a:r>
          </a:p>
          <a:p>
            <a:pPr lvl="0"/>
            <a:r>
              <a:rPr lang="en-US" dirty="0"/>
              <a:t>Here is an opportunity to return to our model ideas and make revisions are to add new ideas. Have students modify their model on</a:t>
            </a:r>
            <a:r>
              <a:rPr lang="en-US" baseline="0" dirty="0"/>
              <a:t> their Doodle Sheets if you wish. </a:t>
            </a:r>
            <a:r>
              <a:rPr lang="en-US" baseline="0" dirty="0" smtClean="0"/>
              <a:t>However, be sure to </a:t>
            </a:r>
            <a:r>
              <a:rPr lang="en-US" baseline="0" dirty="0"/>
              <a:t>modify the public </a:t>
            </a:r>
            <a:r>
              <a:rPr lang="en-US" baseline="0" dirty="0" smtClean="0"/>
              <a:t>representation as well.</a:t>
            </a:r>
            <a:endParaRPr lang="en-US" dirty="0"/>
          </a:p>
          <a:p>
            <a:pPr lvl="0"/>
            <a:endParaRPr lang="en-US" dirty="0"/>
          </a:p>
          <a:p>
            <a:pPr lvl="0"/>
            <a:r>
              <a:rPr lang="en-US" dirty="0"/>
              <a:t>New ideas to add to or revise our </a:t>
            </a:r>
            <a:r>
              <a:rPr lang="en-US" dirty="0" smtClean="0"/>
              <a:t>model</a:t>
            </a:r>
            <a:r>
              <a:rPr lang="en-US" baseline="0" dirty="0" smtClean="0"/>
              <a:t> (paraphrased):</a:t>
            </a:r>
          </a:p>
          <a:p>
            <a:pPr marL="0" indent="0">
              <a:buNone/>
            </a:pPr>
            <a:r>
              <a:rPr lang="en-US" sz="1200" b="1" dirty="0" smtClean="0">
                <a:solidFill>
                  <a:srgbClr val="C00000"/>
                </a:solidFill>
              </a:rPr>
              <a:t>To read a gene and make a protein, the DNA unzips at the weak hydrogen bonds and uses base-pairing (complementarity) to make a temporary copy of the gene called a messenger RNA. This mRNA travels out of the nucleus to the cytoplasm where its copy sequence is decoded directly into the amino acid sequence of a protein.</a:t>
            </a:r>
          </a:p>
          <a:p>
            <a:pPr marL="0" indent="0">
              <a:buNone/>
            </a:pPr>
            <a:endParaRPr lang="en-US" sz="1200" b="1" dirty="0" smtClean="0">
              <a:solidFill>
                <a:srgbClr val="C00000"/>
              </a:solidFill>
            </a:endParaRPr>
          </a:p>
          <a:p>
            <a:pPr marL="0" indent="0">
              <a:buNone/>
            </a:pPr>
            <a:r>
              <a:rPr lang="en-US" sz="1200" b="1" dirty="0" smtClean="0">
                <a:solidFill>
                  <a:srgbClr val="C00000"/>
                </a:solidFill>
                <a:sym typeface="Wingdings" panose="05000000000000000000" pitchFamily="2" charset="2"/>
              </a:rPr>
              <a:t></a:t>
            </a:r>
            <a:r>
              <a:rPr lang="en-US" sz="1200" b="1" dirty="0" smtClean="0">
                <a:solidFill>
                  <a:srgbClr val="C00000"/>
                </a:solidFill>
              </a:rPr>
              <a:t>You may also want to have a conversation about</a:t>
            </a:r>
            <a:r>
              <a:rPr lang="en-US" sz="1200" b="1" baseline="0" dirty="0" smtClean="0">
                <a:solidFill>
                  <a:srgbClr val="C00000"/>
                </a:solidFill>
              </a:rPr>
              <a:t> how s</a:t>
            </a:r>
            <a:r>
              <a:rPr lang="en-US" sz="1200" b="1" dirty="0" smtClean="0">
                <a:solidFill>
                  <a:srgbClr val="C00000"/>
                </a:solidFill>
              </a:rPr>
              <a:t>tructure explains/relates to function</a:t>
            </a:r>
            <a:r>
              <a:rPr lang="en-US" sz="1200" b="1" baseline="0" dirty="0" smtClean="0">
                <a:solidFill>
                  <a:srgbClr val="C00000"/>
                </a:solidFill>
              </a:rPr>
              <a:t> yet again.</a:t>
            </a:r>
            <a:endParaRPr lang="en-US" sz="1200" b="1" dirty="0" smtClean="0">
              <a:solidFill>
                <a:srgbClr val="C00000"/>
              </a:solidFill>
            </a:endParaRPr>
          </a:p>
          <a:p>
            <a:pPr lvl="0"/>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67</a:t>
            </a:fld>
            <a:endParaRPr lang="en-US"/>
          </a:p>
        </p:txBody>
      </p:sp>
    </p:spTree>
    <p:extLst>
      <p:ext uri="{BB962C8B-B14F-4D97-AF65-F5344CB8AC3E}">
        <p14:creationId xmlns:p14="http://schemas.microsoft.com/office/powerpoint/2010/main" val="13110310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Possible summative </a:t>
            </a:r>
            <a:r>
              <a:rPr lang="en-US" dirty="0" smtClean="0"/>
              <a:t>assessment</a:t>
            </a:r>
            <a:r>
              <a:rPr lang="en-US" baseline="0" dirty="0" smtClean="0"/>
              <a:t> to check for student understanding. The rubric for such an assessment will depend on whether you engaged only in the Learning Segment or supplemented with materials from Optional Learning Segment B.</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68</a:t>
            </a:fld>
            <a:endParaRPr lang="en-US"/>
          </a:p>
        </p:txBody>
      </p:sp>
    </p:spTree>
    <p:extLst>
      <p:ext uri="{BB962C8B-B14F-4D97-AF65-F5344CB8AC3E}">
        <p14:creationId xmlns:p14="http://schemas.microsoft.com/office/powerpoint/2010/main" val="30633744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TEACHER </a:t>
            </a:r>
            <a:r>
              <a:rPr lang="en-US" dirty="0" smtClean="0"/>
              <a:t>NOTES:</a:t>
            </a:r>
          </a:p>
          <a:p>
            <a:r>
              <a:rPr lang="en-US" baseline="0" dirty="0" smtClean="0"/>
              <a:t>We still don’t have a fantastic idea about the connection between proteins and traits… at least not for most traits. Even the pedigree diseases/traits are a bit underexplored in terms of the direct effect of proteins on the trait. That’s OK. We’re going to start making connections in an upcoming activity in this learning segment. In the next learning segment, we will consider the connection for two of the families’ traits in even more depth!</a:t>
            </a:r>
            <a:endParaRPr lang="en-US" baseline="0" dirty="0"/>
          </a:p>
          <a:p>
            <a:endParaRPr lang="en-US" dirty="0"/>
          </a:p>
          <a:p>
            <a:r>
              <a:rPr lang="en-US" altLang="en-US" baseline="0" dirty="0">
                <a:latin typeface="Arial" pitchFamily="34" charset="0"/>
              </a:rPr>
              <a:t>SOURCES</a:t>
            </a:r>
            <a:r>
              <a:rPr lang="en-US" altLang="en-US" baseline="0" dirty="0" smtClean="0">
                <a:latin typeface="Arial" pitchFamily="34" charset="0"/>
              </a:rPr>
              <a:t>:</a:t>
            </a:r>
            <a:endParaRPr lang="en-US" dirty="0"/>
          </a:p>
          <a:p>
            <a:r>
              <a:rPr lang="en-US" altLang="en-US" dirty="0">
                <a:latin typeface="Arial" pitchFamily="34" charset="0"/>
              </a:rPr>
              <a:t>Image,”</a:t>
            </a:r>
            <a:r>
              <a:rPr lang="en-US" dirty="0"/>
              <a:t> Simple diagram of double-stranded DNA</a:t>
            </a:r>
            <a:r>
              <a:rPr lang="en-US" altLang="en-US" dirty="0">
                <a:latin typeface="Arial" pitchFamily="34" charset="0"/>
              </a:rPr>
              <a:t>”</a:t>
            </a:r>
          </a:p>
          <a:p>
            <a:r>
              <a:rPr lang="en-US" altLang="en-US" dirty="0">
                <a:latin typeface="Arial" pitchFamily="34" charset="0"/>
              </a:rPr>
              <a:t>(https://commons.wikimedia.org/wiki/File:DNA_simple2.svg)</a:t>
            </a:r>
          </a:p>
          <a:p>
            <a:r>
              <a:rPr lang="en-US" altLang="en-US" b="0" dirty="0">
                <a:latin typeface="Arial" pitchFamily="34" charset="0"/>
              </a:rPr>
              <a:t>By </a:t>
            </a:r>
            <a:r>
              <a:rPr lang="en-US" altLang="en-US" b="0" dirty="0" err="1">
                <a:latin typeface="Arial" pitchFamily="34" charset="0"/>
              </a:rPr>
              <a:t>Forluvoft</a:t>
            </a:r>
            <a:r>
              <a:rPr lang="en-US" altLang="en-US" b="0" dirty="0">
                <a:latin typeface="Arial" pitchFamily="34" charset="0"/>
              </a:rPr>
              <a:t> [Public domain], from Wikimedia Commons</a:t>
            </a:r>
          </a:p>
          <a:p>
            <a:endParaRPr lang="en-US" altLang="en-US" dirty="0" smtClean="0">
              <a:latin typeface="Arial" pitchFamily="34" charset="0"/>
            </a:endParaRPr>
          </a:p>
          <a:p>
            <a:r>
              <a:rPr lang="en-US" dirty="0" smtClean="0"/>
              <a:t>Image,</a:t>
            </a:r>
            <a:r>
              <a:rPr lang="en-US" baseline="0" dirty="0" smtClean="0"/>
              <a:t> “</a:t>
            </a:r>
            <a:r>
              <a:rPr lang="en-US" b="0" dirty="0" smtClean="0"/>
              <a:t>Nonsense mutations.</a:t>
            </a:r>
            <a:r>
              <a:rPr lang="en-US" b="0" baseline="0" dirty="0" smtClean="0"/>
              <a:t> </a:t>
            </a:r>
            <a:r>
              <a:rPr lang="en-US" b="0" dirty="0" smtClean="0"/>
              <a:t>This image was created by the NHS HEE Genomics Education </a:t>
            </a:r>
            <a:r>
              <a:rPr lang="en-US" b="0" dirty="0" err="1" smtClean="0"/>
              <a:t>Programme</a:t>
            </a:r>
            <a:r>
              <a:rPr lang="en-US" b="0" dirty="0" smtClean="0"/>
              <a:t>. For further information and resources please visit our website www.genomicseducation.hee.nhs.uk</a:t>
            </a:r>
            <a:r>
              <a:rPr lang="en-US" dirty="0" smtClean="0"/>
              <a:t>”</a:t>
            </a:r>
          </a:p>
          <a:p>
            <a:r>
              <a:rPr lang="en-US" dirty="0" smtClean="0"/>
              <a:t>(https://www.flickr.com/photos/genomicseducation/13080807795)</a:t>
            </a:r>
          </a:p>
          <a:p>
            <a:r>
              <a:rPr lang="en-US" dirty="0" smtClean="0"/>
              <a:t>By Genomics</a:t>
            </a:r>
            <a:r>
              <a:rPr lang="en-US" baseline="0" dirty="0" smtClean="0"/>
              <a:t> Education </a:t>
            </a:r>
            <a:r>
              <a:rPr lang="en-US" baseline="0" dirty="0" err="1" smtClean="0"/>
              <a:t>Programme</a:t>
            </a:r>
            <a:r>
              <a:rPr lang="en-US" baseline="0" dirty="0" smtClean="0"/>
              <a:t> via Flickr [CC2.0 (https://creativecommons.org/licenses/by/2.0/legalcode)]</a:t>
            </a:r>
            <a:endParaRPr lang="en-US" dirty="0" smtClean="0"/>
          </a:p>
          <a:p>
            <a:endParaRPr lang="en-US" altLang="en-US" dirty="0">
              <a:latin typeface="Arial" pitchFamily="34" charset="0"/>
            </a:endParaRPr>
          </a:p>
          <a:p>
            <a:r>
              <a:rPr lang="en-US" altLang="en-US" dirty="0">
                <a:latin typeface="Arial" pitchFamily="34" charset="0"/>
              </a:rPr>
              <a:t>Image,”</a:t>
            </a:r>
            <a:r>
              <a:rPr lang="en-US" dirty="0"/>
              <a:t> </a:t>
            </a:r>
            <a:r>
              <a:rPr lang="en-US" dirty="0" err="1"/>
              <a:t>SpaceFill</a:t>
            </a:r>
            <a:r>
              <a:rPr lang="en-US" dirty="0"/>
              <a:t> representation with ambient occlusion lighting w:Porin (protein). Done using the real time open source </a:t>
            </a:r>
            <a:r>
              <a:rPr lang="en-US" dirty="0" err="1"/>
              <a:t>QuteMol</a:t>
            </a:r>
            <a:r>
              <a:rPr lang="en-US" baseline="0" dirty="0"/>
              <a:t> </a:t>
            </a:r>
            <a:r>
              <a:rPr lang="en-US" dirty="0"/>
              <a:t>system.</a:t>
            </a:r>
            <a:r>
              <a:rPr lang="en-US" altLang="en-US" dirty="0">
                <a:latin typeface="Arial" pitchFamily="34" charset="0"/>
              </a:rPr>
              <a:t>”</a:t>
            </a:r>
          </a:p>
          <a:p>
            <a:r>
              <a:rPr lang="en-US" altLang="en-US" dirty="0">
                <a:latin typeface="Arial" pitchFamily="34" charset="0"/>
              </a:rPr>
              <a:t>https://commons.wikimedia.org/wiki/File:Porin.qutemol.ao.png</a:t>
            </a:r>
          </a:p>
          <a:p>
            <a:r>
              <a:rPr lang="en-US" altLang="en-US" dirty="0">
                <a:latin typeface="Arial" pitchFamily="34" charset="0"/>
              </a:rPr>
              <a:t>By </a:t>
            </a:r>
            <a:r>
              <a:rPr lang="en-US" altLang="en-US" dirty="0" err="1">
                <a:latin typeface="Arial" pitchFamily="34" charset="0"/>
              </a:rPr>
              <a:t>ALoopingIcon</a:t>
            </a:r>
            <a:r>
              <a:rPr lang="en-US" altLang="en-US" dirty="0">
                <a:latin typeface="Arial" pitchFamily="34" charset="0"/>
              </a:rPr>
              <a:t> (</a:t>
            </a:r>
            <a:r>
              <a:rPr lang="en-US" altLang="en-US" dirty="0" err="1">
                <a:latin typeface="Arial" pitchFamily="34" charset="0"/>
              </a:rPr>
              <a:t>QuteMol</a:t>
            </a:r>
            <a:r>
              <a:rPr lang="en-US" altLang="en-US" dirty="0">
                <a:latin typeface="Arial" pitchFamily="34" charset="0"/>
              </a:rPr>
              <a:t>) [CC BY-SA 2.5  (https://creativecommons.org/licenses/by-sa/2.5)], via Wikimedia Commons</a:t>
            </a:r>
          </a:p>
          <a:p>
            <a:endParaRPr lang="en-US" altLang="en-US" dirty="0">
              <a:latin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0" dirty="0">
                <a:latin typeface="Arial" pitchFamily="34" charset="0"/>
              </a:rPr>
              <a:t>Image, ”</a:t>
            </a:r>
            <a:r>
              <a:rPr lang="en-US" b="0" dirty="0"/>
              <a:t>Too-cute-doggone-it-video-playlist</a:t>
            </a:r>
            <a:r>
              <a:rPr lang="en-US" altLang="en-US" b="0" dirty="0">
                <a:latin typeface="Arial" pitchFamily="34" charset="0"/>
              </a:rPr>
              <a:t>”</a:t>
            </a:r>
          </a:p>
          <a:p>
            <a:r>
              <a:rPr lang="en-US" altLang="en-US" dirty="0">
                <a:latin typeface="Arial" pitchFamily="34" charset="0"/>
              </a:rPr>
              <a:t>(https://commons.wikimedia.org/wiki/File:Too-cute-doggone-it-video-playlist.jpg)</a:t>
            </a:r>
          </a:p>
          <a:p>
            <a:r>
              <a:rPr lang="en-US" altLang="en-US" dirty="0">
                <a:latin typeface="Arial" pitchFamily="34" charset="0"/>
              </a:rPr>
              <a:t>By SEO007 [CC BY-SA 4.0  (https://creativecommons.org/licenses/by-sa/4.0)], from Wikimedia Commons</a:t>
            </a:r>
          </a:p>
          <a:p>
            <a:endParaRPr lang="en-US" altLang="en-US" dirty="0">
              <a:latin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1A3CD500-CFBB-43EA-9677-18E94C8A1FD1}" type="slidenum">
              <a:rPr lang="en-US" smtClean="0"/>
              <a:pPr/>
              <a:t>69</a:t>
            </a:fld>
            <a:endParaRPr lang="en-US"/>
          </a:p>
        </p:txBody>
      </p:sp>
    </p:spTree>
    <p:extLst>
      <p:ext uri="{BB962C8B-B14F-4D97-AF65-F5344CB8AC3E}">
        <p14:creationId xmlns:p14="http://schemas.microsoft.com/office/powerpoint/2010/main" val="2659914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Print the “Underlying Causes of Some Genetic Conditions” hand out (1 per group) and cut into strips and pile in the center of the table. There should be 8 strips per table. Instructions for the activity are on the next slide</a:t>
            </a:r>
            <a:r>
              <a:rPr lang="en-US" dirty="0" smtClean="0"/>
              <a:t>.</a:t>
            </a:r>
          </a:p>
          <a:p>
            <a:endParaRPr lang="en-US" dirty="0" smtClean="0"/>
          </a:p>
          <a:p>
            <a:r>
              <a:rPr lang="en-US" dirty="0" smtClean="0"/>
              <a:t>Before moving on, it</a:t>
            </a:r>
            <a:r>
              <a:rPr lang="en-US" baseline="0" dirty="0" smtClean="0"/>
              <a:t> might be productive to pause and ask the class if the family diseases count as traits. Are they examples of what we just talked about when discussing the definition of “trait” a few slides ago? (But don’t move on until the class comes to a consensus that we think the diseases are traits… and heritable ones at that. This should be congruent with their thinking after Classical Genetics.)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a:t>
            </a:fld>
            <a:endParaRPr lang="en-US"/>
          </a:p>
        </p:txBody>
      </p:sp>
    </p:spTree>
    <p:extLst>
      <p:ext uri="{BB962C8B-B14F-4D97-AF65-F5344CB8AC3E}">
        <p14:creationId xmlns:p14="http://schemas.microsoft.com/office/powerpoint/2010/main" val="190934937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t>
            </a:r>
            <a:r>
              <a:rPr lang="en-US" dirty="0" smtClean="0"/>
              <a:t>NOTES:</a:t>
            </a:r>
          </a:p>
          <a:p>
            <a:r>
              <a:rPr lang="en-US" dirty="0" smtClean="0"/>
              <a:t>On the next slide, you’ll</a:t>
            </a:r>
            <a:r>
              <a:rPr lang="en-US" baseline="0" dirty="0" smtClean="0"/>
              <a:t> point students to Doodle N to address these questions.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70</a:t>
            </a:fld>
            <a:endParaRPr lang="en-US"/>
          </a:p>
        </p:txBody>
      </p:sp>
    </p:spTree>
    <p:extLst>
      <p:ext uri="{BB962C8B-B14F-4D97-AF65-F5344CB8AC3E}">
        <p14:creationId xmlns:p14="http://schemas.microsoft.com/office/powerpoint/2010/main" val="32972055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Refer students to the table in Doodle N. Ask them to characterize the traits for these diseases. This</a:t>
            </a:r>
            <a:r>
              <a:rPr lang="en-US" baseline="0" dirty="0" smtClean="0"/>
              <a:t> might be a bit of a struggle since we’ve talked about the proteins, and we’ve talked about the variants, but making some connections to what a “trait” is not straightforward. Have students pair share and then facilitate a whole-class conversation about variation in the traits.</a:t>
            </a:r>
          </a:p>
          <a:p>
            <a:endParaRPr lang="en-US" baseline="0" dirty="0" smtClean="0"/>
          </a:p>
          <a:p>
            <a:r>
              <a:rPr lang="en-US" baseline="0" dirty="0" smtClean="0"/>
              <a:t>The ultimate goal here is going to be to get to the idea of variation since we’re going to explore the source of that variation (mutation in the DNA). But this task may uncover a number of holes in student understanding. Try to anticipate what your students might say in the discussion and be ready to leverage productive ideas and table others.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71</a:t>
            </a:fld>
            <a:endParaRPr lang="en-US"/>
          </a:p>
        </p:txBody>
      </p:sp>
    </p:spTree>
    <p:extLst>
      <p:ext uri="{BB962C8B-B14F-4D97-AF65-F5344CB8AC3E}">
        <p14:creationId xmlns:p14="http://schemas.microsoft.com/office/powerpoint/2010/main" val="21170066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Refer students to the table in Doodle N. Ask them to characterize the traits for these diseases. This</a:t>
            </a:r>
            <a:r>
              <a:rPr lang="en-US" baseline="0" dirty="0" smtClean="0"/>
              <a:t> might be a bit of a struggle since we’ve talked about the proteins, and we’ve talked about the variants, but making some connections to what a “trait” is not straightforward. Have students pair share and then facilitate a whole-class conversation about variation in the traits.</a:t>
            </a:r>
          </a:p>
          <a:p>
            <a:endParaRPr lang="en-US" baseline="0" dirty="0" smtClean="0"/>
          </a:p>
          <a:p>
            <a:r>
              <a:rPr lang="en-US" baseline="0" dirty="0" smtClean="0"/>
              <a:t>The ultimate goal here is going to be to get to the idea of variation since we’re going to explore the source of that variation (mutation in the DNA). But this task may uncover a number of holes in student understanding. Try to anticipate what your students might say in the discussion and be ready to leverage productive ideas and table others.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72</a:t>
            </a:fld>
            <a:endParaRPr lang="en-US"/>
          </a:p>
        </p:txBody>
      </p:sp>
    </p:spTree>
    <p:extLst>
      <p:ext uri="{BB962C8B-B14F-4D97-AF65-F5344CB8AC3E}">
        <p14:creationId xmlns:p14="http://schemas.microsoft.com/office/powerpoint/2010/main" val="12248868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b="1" dirty="0" smtClean="0"/>
              <a:t>Optional</a:t>
            </a:r>
            <a:r>
              <a:rPr lang="en-US" b="1" baseline="0" dirty="0" smtClean="0"/>
              <a:t> slide. </a:t>
            </a:r>
            <a:r>
              <a:rPr lang="en-US" baseline="0" dirty="0" smtClean="0"/>
              <a:t>Ask students to be explicit about the variants for each disease, per the introduction to the family pedigrees. There should be no more than three variations for any of these. Filling this table out as a class might be an excellent way to get to the intended core of the last slide. We want students to return to thinking about variation as we continue to build our model in this unit.</a:t>
            </a:r>
          </a:p>
          <a:p>
            <a:r>
              <a:rPr lang="en-US" baseline="0" dirty="0" smtClean="0"/>
              <a:t>Achondroplasia has three variants of the trait, thus we’ve displayed three columns.</a:t>
            </a:r>
          </a:p>
          <a:p>
            <a:endParaRPr lang="en-US" baseline="0" dirty="0" smtClean="0"/>
          </a:p>
          <a:p>
            <a:r>
              <a:rPr lang="en-US" baseline="0" dirty="0" smtClean="0"/>
              <a:t>Ideas or confusion about the connection to the protein may arise. We’ll make this connection for achondroplasia and PKU in the next Learning Segment, so don’t get too hung up on reasoning all the way through it here.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38712000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Lead a</a:t>
            </a:r>
            <a:r>
              <a:rPr lang="en-US" baseline="0" dirty="0"/>
              <a:t> discussion in response to the last slide if you have not already. We are trying to make sense now of how mutations in the genes lead to changes in the traits.  We next tackle this concretely by having the students work through an investigation of changes in nucleotide sequence in four of our Classical Genetics families. Be certain you review the materials carefully before giving them to your students and modify/scaffold the activity appropriately. Many students will need some guidance in how to translate their work with DNA sequences up to this point with the representations in these materials. </a:t>
            </a:r>
          </a:p>
          <a:p>
            <a:endParaRPr lang="en-US" baseline="0" dirty="0"/>
          </a:p>
          <a:p>
            <a:r>
              <a:rPr lang="en-US" baseline="0" dirty="0"/>
              <a:t>After students have completed the “What does a mutation do?” worksheet, you will </a:t>
            </a:r>
            <a:r>
              <a:rPr lang="en-US" baseline="0" dirty="0" err="1"/>
              <a:t>needto</a:t>
            </a:r>
            <a:r>
              <a:rPr lang="en-US" baseline="0" dirty="0"/>
              <a:t> review the connections as a class. </a:t>
            </a:r>
          </a:p>
          <a:p>
            <a:r>
              <a:rPr lang="en-US" baseline="0" dirty="0"/>
              <a:t>Think of ways to scaffold this creatively, including a combination of group-to-group teaching, gallery walks, and whole class discussions.</a:t>
            </a:r>
          </a:p>
          <a:p>
            <a:r>
              <a:rPr lang="en-US" baseline="0" dirty="0"/>
              <a:t>Modify this slide and your class instructions accordingly.</a:t>
            </a:r>
          </a:p>
        </p:txBody>
      </p:sp>
      <p:sp>
        <p:nvSpPr>
          <p:cNvPr id="4" name="Slide Number Placeholder 3"/>
          <p:cNvSpPr>
            <a:spLocks noGrp="1"/>
          </p:cNvSpPr>
          <p:nvPr>
            <p:ph type="sldNum" sz="quarter" idx="10"/>
          </p:nvPr>
        </p:nvSpPr>
        <p:spPr/>
        <p:txBody>
          <a:bodyPr/>
          <a:lstStyle/>
          <a:p>
            <a:fld id="{C7BB21F4-C42E-3B40-9B33-CFE230F675D3}" type="slidenum">
              <a:rPr lang="en-US" smtClean="0"/>
              <a:t>74</a:t>
            </a:fld>
            <a:endParaRPr lang="en-US"/>
          </a:p>
        </p:txBody>
      </p:sp>
    </p:spTree>
    <p:extLst>
      <p:ext uri="{BB962C8B-B14F-4D97-AF65-F5344CB8AC3E}">
        <p14:creationId xmlns:p14="http://schemas.microsoft.com/office/powerpoint/2010/main" val="178957263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smtClean="0"/>
              <a:t>After </a:t>
            </a:r>
            <a:r>
              <a:rPr lang="en-US" baseline="0" dirty="0"/>
              <a:t>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a:t>This slide can be used to review the genetic variants and connect them explicitly to the trait variants.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75</a:t>
            </a:fld>
            <a:endParaRPr lang="en-US"/>
          </a:p>
        </p:txBody>
      </p:sp>
    </p:spTree>
    <p:extLst>
      <p:ext uri="{BB962C8B-B14F-4D97-AF65-F5344CB8AC3E}">
        <p14:creationId xmlns:p14="http://schemas.microsoft.com/office/powerpoint/2010/main" val="345737169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p:txBody>
      </p:sp>
      <p:sp>
        <p:nvSpPr>
          <p:cNvPr id="4" name="Slide Number Placeholder 3"/>
          <p:cNvSpPr>
            <a:spLocks noGrp="1"/>
          </p:cNvSpPr>
          <p:nvPr>
            <p:ph type="sldNum" sz="quarter" idx="10"/>
          </p:nvPr>
        </p:nvSpPr>
        <p:spPr/>
        <p:txBody>
          <a:bodyPr/>
          <a:lstStyle/>
          <a:p>
            <a:fld id="{C7BB21F4-C42E-3B40-9B33-CFE230F675D3}" type="slidenum">
              <a:rPr lang="en-US" smtClean="0"/>
              <a:t>76</a:t>
            </a:fld>
            <a:endParaRPr lang="en-US"/>
          </a:p>
        </p:txBody>
      </p:sp>
    </p:spTree>
    <p:extLst>
      <p:ext uri="{BB962C8B-B14F-4D97-AF65-F5344CB8AC3E}">
        <p14:creationId xmlns:p14="http://schemas.microsoft.com/office/powerpoint/2010/main" val="31021521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77</a:t>
            </a:fld>
            <a:endParaRPr lang="en-US"/>
          </a:p>
        </p:txBody>
      </p:sp>
    </p:spTree>
    <p:extLst>
      <p:ext uri="{BB962C8B-B14F-4D97-AF65-F5344CB8AC3E}">
        <p14:creationId xmlns:p14="http://schemas.microsoft.com/office/powerpoint/2010/main" val="41042753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78</a:t>
            </a:fld>
            <a:endParaRPr lang="en-US"/>
          </a:p>
        </p:txBody>
      </p:sp>
    </p:spTree>
    <p:extLst>
      <p:ext uri="{BB962C8B-B14F-4D97-AF65-F5344CB8AC3E}">
        <p14:creationId xmlns:p14="http://schemas.microsoft.com/office/powerpoint/2010/main" val="25227688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79</a:t>
            </a:fld>
            <a:endParaRPr lang="en-US"/>
          </a:p>
        </p:txBody>
      </p:sp>
    </p:spTree>
    <p:extLst>
      <p:ext uri="{BB962C8B-B14F-4D97-AF65-F5344CB8AC3E}">
        <p14:creationId xmlns:p14="http://schemas.microsoft.com/office/powerpoint/2010/main" val="1641419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At this point in the year you may be able to ask your students to jigsaw the reading, share what they have figured out and prepare to share with the whole class. Or you can use the guide on the next slide. </a:t>
            </a:r>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8237731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80</a:t>
            </a:fld>
            <a:endParaRPr lang="en-US"/>
          </a:p>
        </p:txBody>
      </p:sp>
    </p:spTree>
    <p:extLst>
      <p:ext uri="{BB962C8B-B14F-4D97-AF65-F5344CB8AC3E}">
        <p14:creationId xmlns:p14="http://schemas.microsoft.com/office/powerpoint/2010/main" val="6080207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r>
              <a:rPr lang="en-US" baseline="0" dirty="0" smtClean="0"/>
              <a:t>We are beginning to problematize the connection between gene sequence, protein sequence and variations in the trait itself. We further take up this work in the next Learning Segment.</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81</a:t>
            </a:fld>
            <a:endParaRPr lang="en-US"/>
          </a:p>
        </p:txBody>
      </p:sp>
    </p:spTree>
    <p:extLst>
      <p:ext uri="{BB962C8B-B14F-4D97-AF65-F5344CB8AC3E}">
        <p14:creationId xmlns:p14="http://schemas.microsoft.com/office/powerpoint/2010/main" val="182632379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TEACHERS</a:t>
            </a:r>
            <a:r>
              <a:rPr lang="en-US" baseline="0" dirty="0"/>
              <a:t> NOTES:</a:t>
            </a:r>
          </a:p>
          <a:p>
            <a:r>
              <a:rPr lang="en-US" baseline="0" dirty="0"/>
              <a:t>After students have completed the “What does a mutation do?” worksheet, you will likely want to review the connections as a class. Think of ways to scaffold this creatively, including a combination of group-to-group teaching, gallery walks, and whole class discussions.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82</a:t>
            </a:fld>
            <a:endParaRPr lang="en-US"/>
          </a:p>
        </p:txBody>
      </p:sp>
    </p:spTree>
    <p:extLst>
      <p:ext uri="{BB962C8B-B14F-4D97-AF65-F5344CB8AC3E}">
        <p14:creationId xmlns:p14="http://schemas.microsoft.com/office/powerpoint/2010/main" val="3329818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r>
              <a:rPr lang="en-US" altLang="en-US" dirty="0">
                <a:latin typeface="Arial" pitchFamily="34" charset="0"/>
              </a:rPr>
              <a:t>TEACHER NOTES :</a:t>
            </a:r>
          </a:p>
          <a:p>
            <a:r>
              <a:rPr lang="en-US" altLang="en-US" dirty="0" smtClean="0">
                <a:latin typeface="Arial" pitchFamily="34" charset="0"/>
              </a:rPr>
              <a:t>This slide</a:t>
            </a:r>
            <a:r>
              <a:rPr lang="en-US" altLang="en-US" baseline="0" dirty="0" smtClean="0">
                <a:latin typeface="Arial" pitchFamily="34" charset="0"/>
              </a:rPr>
              <a:t> provides a final chance to connect mutation in the DNA gene to a change (in this case deficit) in the protein. </a:t>
            </a:r>
          </a:p>
          <a:p>
            <a:endParaRPr lang="en-US" altLang="en-US" baseline="0" dirty="0">
              <a:latin typeface="Arial" pitchFamily="34" charset="0"/>
            </a:endParaRPr>
          </a:p>
          <a:p>
            <a:endParaRPr lang="en-US" altLang="en-US" dirty="0">
              <a:latin typeface="Arial" pitchFamily="34" charset="0"/>
            </a:endParaRPr>
          </a:p>
        </p:txBody>
      </p:sp>
      <p:sp>
        <p:nvSpPr>
          <p:cNvPr id="39940" name="Slide Number Placeholder 3"/>
          <p:cNvSpPr>
            <a:spLocks noGrp="1"/>
          </p:cNvSpPr>
          <p:nvPr>
            <p:ph type="sldNum" sz="quarter" idx="5"/>
          </p:nvPr>
        </p:nvSpPr>
        <p:spPr>
          <a:noFill/>
          <a:ln>
            <a:miter lim="800000"/>
            <a:headEnd/>
            <a:tailEnd/>
          </a:ln>
        </p:spPr>
        <p:txBody>
          <a:bodyPr/>
          <a:lstStyle/>
          <a:p>
            <a:fld id="{7569B47C-4BCE-4027-8D98-480EDFD43F04}" type="slidenum">
              <a:rPr lang="en-US" altLang="en-US" smtClean="0">
                <a:latin typeface="Arial" pitchFamily="34" charset="0"/>
              </a:rPr>
              <a:pPr/>
              <a:t>83</a:t>
            </a:fld>
            <a:endParaRPr lang="en-US" altLang="en-US">
              <a:latin typeface="Arial" pitchFamily="34" charset="0"/>
            </a:endParaRPr>
          </a:p>
        </p:txBody>
      </p:sp>
    </p:spTree>
    <p:extLst>
      <p:ext uri="{BB962C8B-B14F-4D97-AF65-F5344CB8AC3E}">
        <p14:creationId xmlns:p14="http://schemas.microsoft.com/office/powerpoint/2010/main" val="34119184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add a new model idea. You may also (as a class) want to check that you’ve incorporated all of the ideas that surfaced</a:t>
            </a:r>
            <a:r>
              <a:rPr lang="en-US" baseline="0" dirty="0"/>
              <a:t> in processing the activity “What does a mutation do?” We also need to somehow connect the idea of mutation to variation, which is the fuel for evolutionary processes such as Natural Selection.</a:t>
            </a:r>
            <a:endParaRPr lang="en-US" dirty="0"/>
          </a:p>
          <a:p>
            <a:endParaRPr lang="en-US" dirty="0"/>
          </a:p>
          <a:p>
            <a:r>
              <a:rPr lang="en-US" b="1" dirty="0"/>
              <a:t>New Model </a:t>
            </a:r>
            <a:r>
              <a:rPr lang="en-US" b="1" dirty="0" smtClean="0"/>
              <a:t>Ideas:</a:t>
            </a:r>
            <a:endParaRPr lang="en-US" b="1" dirty="0"/>
          </a:p>
          <a:p>
            <a:pPr marL="0" lvl="0" indent="0">
              <a:spcBef>
                <a:spcPts val="0"/>
              </a:spcBef>
              <a:buNone/>
            </a:pPr>
            <a:r>
              <a:rPr lang="en-US" sz="12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Errors in the processing of DNA can lead to changes in the genetic material and are called mutations</a:t>
            </a:r>
            <a:r>
              <a:rPr lang="en-US" sz="1200" b="1"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p>
          <a:p>
            <a:pPr marL="0" lvl="0" indent="0">
              <a:spcBef>
                <a:spcPts val="0"/>
              </a:spcBef>
              <a:buNone/>
            </a:pPr>
            <a:r>
              <a:rPr lang="en-US" sz="1200" b="1"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Mutations</a:t>
            </a: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 may be at single base pairs or may involve the addition to or the deletion from the normal gene sequence.</a:t>
            </a:r>
          </a:p>
          <a:p>
            <a:pPr marL="0" lvl="0" indent="0">
              <a:spcBef>
                <a:spcPts val="0"/>
              </a:spcBef>
              <a:buNone/>
            </a:pP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Some mutations in genes cause changes in the protein and some do not.</a:t>
            </a:r>
          </a:p>
          <a:p>
            <a:pPr marL="0" lvl="0" indent="0">
              <a:spcBef>
                <a:spcPts val="0"/>
              </a:spcBef>
              <a:buNone/>
            </a:pPr>
            <a:r>
              <a:rPr lang="en-US" sz="1200" b="1" baseline="0"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If there is a protein change, there may also be a trait change.</a:t>
            </a:r>
            <a:endParaRPr lang="en-US" sz="1100" b="1" dirty="0">
              <a:solidFill>
                <a:prstClr val="black"/>
              </a:solidFill>
              <a:latin typeface="Times New Roman" panose="02020603050405020304" pitchFamily="18" charset="0"/>
              <a:ea typeface="Times New Roman" panose="02020603050405020304" pitchFamily="18" charset="0"/>
            </a:endParaRPr>
          </a:p>
          <a:p>
            <a:pPr marL="0" lvl="0" indent="0">
              <a:spcBef>
                <a:spcPts val="0"/>
              </a:spcBef>
              <a:buNone/>
            </a:pPr>
            <a:r>
              <a:rPr lang="en-US" sz="1200" b="1"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Mutations are a source of genetic variation.</a:t>
            </a:r>
            <a:endParaRPr lang="en-US" sz="1200" b="1" i="1" dirty="0">
              <a:solidFill>
                <a:srgbClr val="583F34"/>
              </a:solidFill>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84</a:t>
            </a:fld>
            <a:endParaRPr lang="en-US"/>
          </a:p>
        </p:txBody>
      </p:sp>
    </p:spTree>
    <p:extLst>
      <p:ext uri="{BB962C8B-B14F-4D97-AF65-F5344CB8AC3E}">
        <p14:creationId xmlns:p14="http://schemas.microsoft.com/office/powerpoint/2010/main" val="33799659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p>
          <a:p>
            <a:r>
              <a:rPr lang="en-US" dirty="0" smtClean="0"/>
              <a:t>Kind of an optional slide. Transition into this conversation however you see fit.</a:t>
            </a:r>
            <a:endParaRPr lang="en-US" dirty="0"/>
          </a:p>
          <a:p>
            <a:r>
              <a:rPr lang="en-US" dirty="0" smtClean="0"/>
              <a:t>We are moving into problematizing</a:t>
            </a:r>
            <a:r>
              <a:rPr lang="en-US" baseline="0" dirty="0" smtClean="0"/>
              <a:t> the protein to trait connection in our DNA to trait model. In particular, we are again noticing that two variants at the protein level can yield a different number of variants at the trait level.</a:t>
            </a:r>
          </a:p>
          <a:p>
            <a:r>
              <a:rPr lang="en-US" baseline="0" dirty="0" smtClean="0"/>
              <a:t>Specifically, we are going to be </a:t>
            </a:r>
            <a:r>
              <a:rPr lang="en-US" dirty="0" smtClean="0"/>
              <a:t>wondering</a:t>
            </a:r>
            <a:r>
              <a:rPr lang="en-US" baseline="0" dirty="0" smtClean="0"/>
              <a:t> how two sets of DNA instructions </a:t>
            </a:r>
            <a:r>
              <a:rPr lang="en-US" dirty="0" smtClean="0"/>
              <a:t>(one </a:t>
            </a:r>
            <a:r>
              <a:rPr lang="en-US" dirty="0"/>
              <a:t>set of instructions inherited from mom’s DNA and one from dad’s DNA) interact to give us our traits or in the case of the different families some traits are expressed as simple dominance and as some </a:t>
            </a:r>
            <a:r>
              <a:rPr lang="en-US" dirty="0" smtClean="0"/>
              <a:t>codominance.</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85</a:t>
            </a:fld>
            <a:endParaRPr lang="en-US"/>
          </a:p>
        </p:txBody>
      </p:sp>
    </p:spTree>
    <p:extLst>
      <p:ext uri="{BB962C8B-B14F-4D97-AF65-F5344CB8AC3E}">
        <p14:creationId xmlns:p14="http://schemas.microsoft.com/office/powerpoint/2010/main" val="172932921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SLIDE:</a:t>
            </a:r>
          </a:p>
          <a:p>
            <a:r>
              <a:rPr lang="en-US" dirty="0"/>
              <a:t>If students have questions about how /why the two proteins (one set of instructions inherited from mom’s DNA and one from dad’s DNA) interact to give us our traits or in the case of the different families some traits are expressed as simple dominance and as some codominance, then use those questions as your transition into a deeper understanding of how proteins work together to express different patterns of inheritance (simple dominance  / co dominance).</a:t>
            </a:r>
          </a:p>
          <a:p>
            <a:endParaRPr lang="en-US" dirty="0"/>
          </a:p>
          <a:p>
            <a:r>
              <a:rPr lang="en-US" dirty="0"/>
              <a:t>If there are no questions use this slide for the transition and to guide the students to a similar Driving Question. </a:t>
            </a:r>
          </a:p>
        </p:txBody>
      </p:sp>
      <p:sp>
        <p:nvSpPr>
          <p:cNvPr id="4" name="Slide Number Placeholder 3"/>
          <p:cNvSpPr>
            <a:spLocks noGrp="1"/>
          </p:cNvSpPr>
          <p:nvPr>
            <p:ph type="sldNum" sz="quarter" idx="10"/>
          </p:nvPr>
        </p:nvSpPr>
        <p:spPr/>
        <p:txBody>
          <a:bodyPr/>
          <a:lstStyle/>
          <a:p>
            <a:fld id="{C7BB21F4-C42E-3B40-9B33-CFE230F675D3}" type="slidenum">
              <a:rPr lang="en-US" smtClean="0"/>
              <a:t>86</a:t>
            </a:fld>
            <a:endParaRPr lang="en-US"/>
          </a:p>
        </p:txBody>
      </p:sp>
    </p:spTree>
    <p:extLst>
      <p:ext uri="{BB962C8B-B14F-4D97-AF65-F5344CB8AC3E}">
        <p14:creationId xmlns:p14="http://schemas.microsoft.com/office/powerpoint/2010/main" val="14857978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SLIDE:</a:t>
            </a:r>
          </a:p>
          <a:p>
            <a:r>
              <a:rPr lang="en-US" dirty="0"/>
              <a:t>If students have questions about how /why the 2 proteins (one set of instructions inherited from mom’s DNA and one from dad’s DNA) interact to give us our traits or in the case of the different families some traits are expressed as simple dominance and as some codominance, then use those questions as your transition into a deeper understanding of how proteins work together to express different patterns of inheritance (simple dominance  / co dominance).</a:t>
            </a:r>
          </a:p>
          <a:p>
            <a:endParaRPr lang="en-US" dirty="0"/>
          </a:p>
          <a:p>
            <a:r>
              <a:rPr lang="en-US" dirty="0"/>
              <a:t>If there are no questions use this slide for the transition and to guide the students to a similar Driving Question. </a:t>
            </a:r>
          </a:p>
        </p:txBody>
      </p:sp>
      <p:sp>
        <p:nvSpPr>
          <p:cNvPr id="4" name="Slide Number Placeholder 3"/>
          <p:cNvSpPr>
            <a:spLocks noGrp="1"/>
          </p:cNvSpPr>
          <p:nvPr>
            <p:ph type="sldNum" sz="quarter" idx="10"/>
          </p:nvPr>
        </p:nvSpPr>
        <p:spPr/>
        <p:txBody>
          <a:bodyPr/>
          <a:lstStyle/>
          <a:p>
            <a:fld id="{C7BB21F4-C42E-3B40-9B33-CFE230F675D3}" type="slidenum">
              <a:rPr lang="en-US" smtClean="0"/>
              <a:t>87</a:t>
            </a:fld>
            <a:endParaRPr lang="en-US"/>
          </a:p>
        </p:txBody>
      </p:sp>
    </p:spTree>
    <p:extLst>
      <p:ext uri="{BB962C8B-B14F-4D97-AF65-F5344CB8AC3E}">
        <p14:creationId xmlns:p14="http://schemas.microsoft.com/office/powerpoint/2010/main" val="41096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a:extLst>
              <a:ext uri="{FF2B5EF4-FFF2-40B4-BE49-F238E27FC236}">
                <a16:creationId xmlns="" xmlns:a16="http://schemas.microsoft.com/office/drawing/2014/main" id="{B86C3B5A-0BAC-44A2-A4A7-FE8642B091CA}"/>
              </a:ext>
            </a:extLst>
          </p:cNvPr>
          <p:cNvSpPr>
            <a:spLocks noGrp="1" noRot="1" noChangeAspect="1" noTextEdit="1"/>
          </p:cNvSpPr>
          <p:nvPr>
            <p:ph type="sldImg"/>
          </p:nvPr>
        </p:nvSpPr>
        <p:spPr>
          <a:ln/>
        </p:spPr>
      </p:sp>
      <p:sp>
        <p:nvSpPr>
          <p:cNvPr id="141315" name="Notes Placeholder 2">
            <a:extLst>
              <a:ext uri="{FF2B5EF4-FFF2-40B4-BE49-F238E27FC236}">
                <a16:creationId xmlns="" xmlns:a16="http://schemas.microsoft.com/office/drawing/2014/main" id="{63A32C84-28E2-44D6-A79F-079646892D0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p>
          <a:p>
            <a:r>
              <a:rPr lang="en-US" altLang="en-US" dirty="0">
                <a:latin typeface="Arial" panose="020B0604020202020204" pitchFamily="34" charset="0"/>
                <a:ea typeface="ＭＳ Ｐゴシック" panose="020B0600070205080204" pitchFamily="34" charset="-128"/>
              </a:rPr>
              <a:t>This is a review of what we learned form the Marcus family.</a:t>
            </a:r>
          </a:p>
          <a:p>
            <a:r>
              <a:rPr lang="en-US" altLang="en-US" dirty="0">
                <a:latin typeface="Arial" panose="020B0604020202020204" pitchFamily="34" charset="0"/>
                <a:ea typeface="ＭＳ Ｐゴシック" panose="020B0600070205080204" pitchFamily="34" charset="-128"/>
              </a:rPr>
              <a:t>It is helpful to repost (unless it is already up) a Marcus Family Pedigree Poster.</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latin typeface="Arial" panose="020B0604020202020204" pitchFamily="34" charset="0"/>
                <a:ea typeface="ＭＳ Ｐゴシック" panose="020B0600070205080204" pitchFamily="34" charset="-128"/>
              </a:rPr>
              <a:t>Image, ”</a:t>
            </a:r>
            <a:r>
              <a:rPr lang="en-US" b="0" dirty="0" smtClean="0"/>
              <a:t>Peter Dinklage speaking at the 2013 San Diego Comic Con International, for "Game of Thrones", at the San Diego Convention Center in San Diego, California.</a:t>
            </a:r>
            <a:r>
              <a:rPr lang="en-US" altLang="en-US" b="0" dirty="0" smtClean="0">
                <a:latin typeface="Arial" panose="020B0604020202020204" pitchFamily="34" charset="0"/>
                <a:ea typeface="ＭＳ Ｐゴシック" panose="020B0600070205080204" pitchFamily="34" charset="-128"/>
              </a:rPr>
              <a:t>”</a:t>
            </a:r>
          </a:p>
          <a:p>
            <a:r>
              <a:rPr lang="en-US" altLang="en-US" dirty="0" smtClean="0">
                <a:latin typeface="Arial" panose="020B0604020202020204" pitchFamily="34" charset="0"/>
                <a:ea typeface="ＭＳ Ｐゴシック" panose="020B0600070205080204" pitchFamily="34" charset="-128"/>
              </a:rPr>
              <a:t>(https://www.flickr.com/photos/gageskidmore/9350751692)</a:t>
            </a:r>
          </a:p>
          <a:p>
            <a:r>
              <a:rPr lang="en-US" altLang="en-US" dirty="0" smtClean="0">
                <a:latin typeface="Arial" panose="020B0604020202020204" pitchFamily="34" charset="0"/>
                <a:ea typeface="ＭＳ Ｐゴシック" panose="020B0600070205080204" pitchFamily="34" charset="-128"/>
              </a:rPr>
              <a:t>By Gage Skidmore, via Flicker some rights reserved [CC2.0</a:t>
            </a:r>
            <a:r>
              <a:rPr lang="en-US" altLang="en-US" baseline="0" dirty="0" smtClean="0">
                <a:latin typeface="Arial" panose="020B0604020202020204" pitchFamily="34" charset="0"/>
                <a:ea typeface="ＭＳ Ｐゴシック" panose="020B0600070205080204" pitchFamily="34" charset="-128"/>
              </a:rPr>
              <a:t> (https://creativecommons.org/licenses/by-sa/2.0/)</a:t>
            </a:r>
            <a:r>
              <a:rPr lang="en-US" altLang="en-US" dirty="0" smtClean="0">
                <a:latin typeface="Arial" panose="020B0604020202020204" pitchFamily="34" charset="0"/>
                <a:ea typeface="ＭＳ Ｐゴシック" panose="020B0600070205080204" pitchFamily="34" charset="-128"/>
              </a:rPr>
              <a:t>]</a:t>
            </a:r>
          </a:p>
          <a:p>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Image, “</a:t>
            </a:r>
            <a:r>
              <a:rPr lang="en-US" dirty="0" smtClean="0"/>
              <a:t>Stars of Weekend # 4 -- Warwick Davis and Anthony Daniels (Disney's MGM Studios, Florida, USA).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(https://commons.wikimedia.org/wiki/File:Warwick_Davis_%26_Anthony_Daniels.jpg)</a:t>
            </a:r>
          </a:p>
          <a:p>
            <a:r>
              <a:rPr lang="en-US" dirty="0" smtClean="0"/>
              <a:t>Photo by Ron </a:t>
            </a:r>
            <a:r>
              <a:rPr lang="en-US" dirty="0" err="1" smtClean="0"/>
              <a:t>Riccio</a:t>
            </a:r>
            <a:r>
              <a:rPr lang="en-US" dirty="0" smtClean="0"/>
              <a:t>. </a:t>
            </a:r>
            <a:r>
              <a:rPr lang="en-US" altLang="en-US" dirty="0" smtClean="0">
                <a:latin typeface="Arial" panose="020B0604020202020204" pitchFamily="34" charset="0"/>
                <a:ea typeface="ＭＳ Ｐゴシック" panose="020B0600070205080204" pitchFamily="34" charset="-128"/>
              </a:rPr>
              <a:t>From Official Star Wars Blog [CC BY 2.0 (https://creativecommons.org/licenses/by/2.0)]</a:t>
            </a:r>
          </a:p>
          <a:p>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Image,” https://pixabay.com/photos/star-wars-c-3po-r2d2-film-starwars-1936225/”</a:t>
            </a:r>
          </a:p>
          <a:p>
            <a:r>
              <a:rPr lang="en-US" altLang="en-US" dirty="0" smtClean="0">
                <a:latin typeface="Arial" panose="020B0604020202020204" pitchFamily="34" charset="0"/>
                <a:ea typeface="ＭＳ Ｐゴシック" panose="020B0600070205080204" pitchFamily="34" charset="-128"/>
              </a:rPr>
              <a:t>(https://pixabay.com/photos/star-wars-c-3po-r2d2-film-starwars-1936225/)</a:t>
            </a:r>
          </a:p>
          <a:p>
            <a:r>
              <a:rPr lang="en-US" altLang="en-US" dirty="0" smtClean="0">
                <a:latin typeface="Arial" panose="020B0604020202020204" pitchFamily="34" charset="0"/>
                <a:ea typeface="ＭＳ Ｐゴシック" panose="020B0600070205080204" pitchFamily="34" charset="-128"/>
              </a:rPr>
              <a:t>By </a:t>
            </a:r>
            <a:r>
              <a:rPr lang="en-US" altLang="en-US" dirty="0" err="1" smtClean="0">
                <a:latin typeface="Arial" panose="020B0604020202020204" pitchFamily="34" charset="0"/>
                <a:ea typeface="ＭＳ Ｐゴシック" panose="020B0600070205080204" pitchFamily="34" charset="-128"/>
              </a:rPr>
              <a:t>Pixabay</a:t>
            </a:r>
            <a:r>
              <a:rPr lang="en-US" altLang="en-US" dirty="0" smtClean="0">
                <a:latin typeface="Arial" panose="020B0604020202020204" pitchFamily="34" charset="0"/>
                <a:ea typeface="ＭＳ Ｐゴシック" panose="020B0600070205080204" pitchFamily="34" charset="-128"/>
              </a:rPr>
              <a:t>. No attribution required. (https://pixabay.com/service/license/)</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1316" name="Footer Placeholder 1">
            <a:extLst>
              <a:ext uri="{FF2B5EF4-FFF2-40B4-BE49-F238E27FC236}">
                <a16:creationId xmlns="" xmlns:a16="http://schemas.microsoft.com/office/drawing/2014/main" id="{6DBEBB90-4B89-41EB-8C4F-E79D7D3D534A}"/>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67259821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Shape 1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01" name="Shape 101"/>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Arial"/>
                <a:ea typeface="Arial"/>
                <a:cs typeface="Arial"/>
                <a:sym typeface="Arial"/>
              </a:rPr>
              <a:t>TEACHER NOTES:  </a:t>
            </a:r>
          </a:p>
          <a:p>
            <a:pPr marL="0" marR="0" lvl="0" indent="0" algn="l" rtl="0">
              <a:spcBef>
                <a:spcPts val="0"/>
              </a:spcBef>
              <a:spcAft>
                <a:spcPts val="0"/>
              </a:spcAft>
              <a:buNone/>
            </a:pPr>
            <a:r>
              <a:rPr lang="en-US" sz="1200" b="0" i="0" u="none" strike="noStrike" cap="none" dirty="0">
                <a:solidFill>
                  <a:schemeClr val="dk1"/>
                </a:solidFill>
                <a:latin typeface="Arial"/>
                <a:cs typeface="Arial"/>
                <a:sym typeface="Arial"/>
              </a:rPr>
              <a:t>This is a quick </a:t>
            </a:r>
            <a:r>
              <a:rPr lang="en-US" sz="1200" b="0" i="0" u="none" strike="noStrike" cap="none" dirty="0" smtClean="0">
                <a:solidFill>
                  <a:schemeClr val="dk1"/>
                </a:solidFill>
                <a:latin typeface="Arial"/>
                <a:cs typeface="Arial"/>
                <a:sym typeface="Arial"/>
              </a:rPr>
              <a:t>review</a:t>
            </a:r>
            <a:r>
              <a:rPr lang="en-US" sz="1200" b="0" i="0" u="none" strike="noStrike" cap="none" baseline="0" dirty="0" smtClean="0">
                <a:solidFill>
                  <a:schemeClr val="dk1"/>
                </a:solidFill>
                <a:latin typeface="Arial"/>
                <a:cs typeface="Arial"/>
                <a:sym typeface="Arial"/>
              </a:rPr>
              <a:t> of stuff they already know- just need to prime them for the coming slides.</a:t>
            </a:r>
            <a:endParaRPr dirty="0"/>
          </a:p>
          <a:p>
            <a:pPr marL="0" marR="0" lvl="0" indent="0" algn="l" rtl="0">
              <a:spcBef>
                <a:spcPts val="0"/>
              </a:spcBef>
              <a:spcAft>
                <a:spcPts val="0"/>
              </a:spcAft>
              <a:buNone/>
            </a:pPr>
            <a:endParaRPr sz="1200" b="0" i="0" u="none" strike="noStrike" cap="none" dirty="0">
              <a:solidFill>
                <a:schemeClr val="dk1"/>
              </a:solidFill>
              <a:latin typeface="Arial"/>
              <a:ea typeface="Arial"/>
              <a:cs typeface="Arial"/>
              <a:sym typeface="Arial"/>
            </a:endParaRPr>
          </a:p>
        </p:txBody>
      </p:sp>
      <p:sp>
        <p:nvSpPr>
          <p:cNvPr id="102" name="Shape 102"/>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89</a:t>
            </a:fld>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2552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Print the “Underlying causes of genetic conditions” hand out (1 per group) and cut into strips and pile in the center of the table. There should be 8 strips per table. </a:t>
            </a:r>
          </a:p>
          <a:p>
            <a:r>
              <a:rPr lang="en-US" dirty="0"/>
              <a:t>If possible laminate or print on heavy paper so they can be reused. </a:t>
            </a:r>
          </a:p>
          <a:p>
            <a:r>
              <a:rPr lang="en-US" dirty="0"/>
              <a:t>Each student takes one segment and reads the text looking for the underlying cause of the inherited condition. </a:t>
            </a:r>
          </a:p>
          <a:p>
            <a:r>
              <a:rPr lang="en-US" dirty="0"/>
              <a:t>When a student finishes their first text, they read another section, looking for patterns between the 2 texts.</a:t>
            </a:r>
          </a:p>
          <a:p>
            <a:r>
              <a:rPr lang="en-US" dirty="0"/>
              <a:t>Students record their individual and group ideas in Doodle Box A. The have a class discussion and record the classes ideas on the next slide.</a:t>
            </a:r>
          </a:p>
        </p:txBody>
      </p:sp>
      <p:sp>
        <p:nvSpPr>
          <p:cNvPr id="4" name="Slide Number Placeholder 3"/>
          <p:cNvSpPr>
            <a:spLocks noGrp="1"/>
          </p:cNvSpPr>
          <p:nvPr>
            <p:ph type="sldNum" sz="quarter" idx="10"/>
          </p:nvPr>
        </p:nvSpPr>
        <p:spPr/>
        <p:txBody>
          <a:bodyPr/>
          <a:lstStyle/>
          <a:p>
            <a:fld id="{C7BB21F4-C42E-3B40-9B33-CFE230F675D3}" type="slidenum">
              <a:rPr lang="en-US" smtClean="0"/>
              <a:t>9</a:t>
            </a:fld>
            <a:endParaRPr lang="en-US"/>
          </a:p>
        </p:txBody>
      </p:sp>
    </p:spTree>
    <p:extLst>
      <p:ext uri="{BB962C8B-B14F-4D97-AF65-F5344CB8AC3E}">
        <p14:creationId xmlns:p14="http://schemas.microsoft.com/office/powerpoint/2010/main" val="252110327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dirty="0"/>
              <a:t>More </a:t>
            </a:r>
            <a:r>
              <a:rPr lang="en-US" dirty="0" smtClean="0"/>
              <a:t>review but likely</a:t>
            </a:r>
            <a:r>
              <a:rPr lang="en-US" baseline="0" dirty="0" smtClean="0"/>
              <a:t> necessary to review these details for the students who did not directly read about the Marcus family and achondroplasia at some point.</a:t>
            </a:r>
            <a:endParaRPr dirty="0"/>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737147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b="1" dirty="0" smtClean="0"/>
              <a:t>This</a:t>
            </a:r>
            <a:r>
              <a:rPr lang="en-US" b="1" baseline="0" dirty="0" smtClean="0"/>
              <a:t> is the heart of it. </a:t>
            </a:r>
            <a:r>
              <a:rPr lang="en-US" baseline="0" dirty="0" smtClean="0"/>
              <a:t>The coming slides essentially guide the classroom through some visualization and then throw this question back at them (Doodle Box Q), </a:t>
            </a:r>
            <a:r>
              <a:rPr lang="en-US" b="1" baseline="0" dirty="0" smtClean="0"/>
              <a:t>BUT…</a:t>
            </a:r>
          </a:p>
          <a:p>
            <a:pPr marL="0" lvl="0" indent="0">
              <a:spcBef>
                <a:spcPts val="0"/>
              </a:spcBef>
              <a:spcAft>
                <a:spcPts val="0"/>
              </a:spcAft>
              <a:buNone/>
            </a:pPr>
            <a:r>
              <a:rPr lang="en-US" baseline="0" dirty="0" smtClean="0"/>
              <a:t>If you feel your students are up to it, you could send them into small groups to discuss this without providing the visualization. (Add a more direct prompt or product as desired.) You could even run a whole class discussion or debate from evidence.</a:t>
            </a:r>
          </a:p>
          <a:p>
            <a:pPr marL="0" lvl="0" indent="0">
              <a:spcBef>
                <a:spcPts val="0"/>
              </a:spcBef>
              <a:spcAft>
                <a:spcPts val="0"/>
              </a:spcAft>
              <a:buNone/>
            </a:pPr>
            <a:r>
              <a:rPr lang="en-US" baseline="0" dirty="0" smtClean="0"/>
              <a:t>They do have some data already– </a:t>
            </a:r>
          </a:p>
          <a:p>
            <a:pPr marL="0" lvl="0" indent="0">
              <a:spcBef>
                <a:spcPts val="0"/>
              </a:spcBef>
              <a:spcAft>
                <a:spcPts val="0"/>
              </a:spcAft>
              <a:buNone/>
            </a:pPr>
            <a:r>
              <a:rPr lang="en-US" baseline="0" dirty="0" smtClean="0"/>
              <a:t>Achondroplasia has three variants where the dwarfed phenotype is different from the severely dwarfed and from those without the condition.</a:t>
            </a:r>
          </a:p>
          <a:p>
            <a:pPr marL="0" lvl="0" indent="0">
              <a:spcBef>
                <a:spcPts val="0"/>
              </a:spcBef>
              <a:spcAft>
                <a:spcPts val="0"/>
              </a:spcAft>
              <a:buNone/>
            </a:pPr>
            <a:r>
              <a:rPr lang="en-US" baseline="0" dirty="0" smtClean="0"/>
              <a:t>They’ve also explored gene sequences from family members in What Does a Mutation Do?</a:t>
            </a:r>
          </a:p>
          <a:p>
            <a:pPr marL="0" lvl="0" indent="0">
              <a:spcBef>
                <a:spcPts val="0"/>
              </a:spcBef>
              <a:spcAft>
                <a:spcPts val="0"/>
              </a:spcAft>
              <a:buNone/>
            </a:pPr>
            <a:endParaRPr lang="en-US" baseline="0" dirty="0" smtClean="0"/>
          </a:p>
          <a:p>
            <a:pPr marL="0" lvl="0" indent="0">
              <a:spcBef>
                <a:spcPts val="0"/>
              </a:spcBef>
              <a:spcAft>
                <a:spcPts val="0"/>
              </a:spcAft>
              <a:buNone/>
            </a:pPr>
            <a:r>
              <a:rPr lang="en-US" baseline="0" dirty="0" smtClean="0"/>
              <a:t>Groups could come up with a representation on their own… and could even use it as a model—reasoning through the answer with the diagram and data.</a:t>
            </a:r>
            <a:endParaRPr dirty="0"/>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966625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p>
          <a:p>
            <a:pPr marL="0" lvl="0" indent="0">
              <a:spcBef>
                <a:spcPts val="0"/>
              </a:spcBef>
              <a:spcAft>
                <a:spcPts val="0"/>
              </a:spcAft>
              <a:buNone/>
            </a:pPr>
            <a:r>
              <a:rPr lang="en-US" dirty="0" smtClean="0"/>
              <a:t>In</a:t>
            </a:r>
            <a:r>
              <a:rPr lang="en-US" baseline="0" dirty="0" smtClean="0"/>
              <a:t> the coming slides we walk students through the answer. Any way you might want to have them attempt to pull these pieces together on their own is highly encouraged, but we leave that up to you.</a:t>
            </a:r>
          </a:p>
          <a:p>
            <a:pPr marL="0" lvl="0" indent="0">
              <a:spcBef>
                <a:spcPts val="0"/>
              </a:spcBef>
              <a:spcAft>
                <a:spcPts val="0"/>
              </a:spcAft>
              <a:buNone/>
            </a:pPr>
            <a:r>
              <a:rPr lang="en-US" baseline="0" dirty="0" smtClean="0"/>
              <a:t>Even in walking through this with students or “telling” them, you are leveraging a number of ideas they have already figured out. There may be “aha” moments in the classroom where you might pause.</a:t>
            </a:r>
            <a:endParaRPr dirty="0"/>
          </a:p>
        </p:txBody>
      </p:sp>
      <p:sp>
        <p:nvSpPr>
          <p:cNvPr id="117" name="Shape 1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302411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 xmlns:a16="http://schemas.microsoft.com/office/drawing/2014/main"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 xmlns:a16="http://schemas.microsoft.com/office/drawing/2014/main"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This </a:t>
            </a:r>
            <a:r>
              <a:rPr lang="en-US" altLang="en-US" dirty="0">
                <a:latin typeface="Arial" panose="020B0604020202020204" pitchFamily="34" charset="0"/>
                <a:ea typeface="ＭＳ Ｐゴシック" panose="020B0600070205080204" pitchFamily="34" charset="-128"/>
              </a:rPr>
              <a:t>is to help students visualize the interaction of the normal and the mutated alleles.</a:t>
            </a:r>
          </a:p>
          <a:p>
            <a:r>
              <a:rPr lang="en-US" altLang="en-US" dirty="0">
                <a:latin typeface="Arial" panose="020B0604020202020204" pitchFamily="34" charset="0"/>
                <a:ea typeface="ＭＳ Ｐゴシック" panose="020B0600070205080204" pitchFamily="34" charset="-128"/>
              </a:rPr>
              <a:t>Students </a:t>
            </a:r>
            <a:r>
              <a:rPr lang="en-US" altLang="en-US" dirty="0" smtClean="0">
                <a:latin typeface="Arial" panose="020B0604020202020204" pitchFamily="34" charset="0"/>
                <a:ea typeface="ＭＳ Ｐゴシック" panose="020B0600070205080204" pitchFamily="34" charset="-128"/>
              </a:rPr>
              <a:t>will draw </a:t>
            </a:r>
            <a:r>
              <a:rPr lang="en-US" altLang="en-US" dirty="0">
                <a:latin typeface="Arial" panose="020B0604020202020204" pitchFamily="34" charset="0"/>
                <a:ea typeface="ＭＳ Ｐゴシック" panose="020B0600070205080204" pitchFamily="34" charset="-128"/>
              </a:rPr>
              <a:t>the normal allele and mutated alleles on the chromosomes on their doodle </a:t>
            </a:r>
            <a:r>
              <a:rPr lang="en-US" altLang="en-US" dirty="0" smtClean="0">
                <a:latin typeface="Arial" panose="020B0604020202020204" pitchFamily="34" charset="0"/>
                <a:ea typeface="ＭＳ Ｐゴシック" panose="020B0600070205080204" pitchFamily="34" charset="-128"/>
              </a:rPr>
              <a:t>sheet</a:t>
            </a:r>
            <a:r>
              <a:rPr lang="en-US" altLang="en-US" baseline="0" dirty="0" smtClean="0">
                <a:latin typeface="Arial" panose="020B0604020202020204" pitchFamily="34" charset="0"/>
                <a:ea typeface="ＭＳ Ｐゴシック" panose="020B0600070205080204" pitchFamily="34" charset="-128"/>
              </a:rPr>
              <a:t> in the coming slides.</a:t>
            </a:r>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 xmlns:a16="http://schemas.microsoft.com/office/drawing/2014/main"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3044030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 xmlns:a16="http://schemas.microsoft.com/office/drawing/2014/main"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 xmlns:a16="http://schemas.microsoft.com/office/drawing/2014/main"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 </a:t>
            </a:r>
            <a:endParaRPr lang="en-US" altLang="en-US" dirty="0" smtClean="0">
              <a:latin typeface="Arial" panose="020B0604020202020204" pitchFamily="34" charset="0"/>
              <a:ea typeface="ＭＳ Ｐゴシック" panose="020B0600070205080204" pitchFamily="34" charset="-128"/>
            </a:endParaRPr>
          </a:p>
          <a:p>
            <a:r>
              <a:rPr lang="en-US" altLang="en-US" dirty="0" smtClean="0">
                <a:latin typeface="Arial" panose="020B0604020202020204" pitchFamily="34" charset="0"/>
                <a:ea typeface="ＭＳ Ｐゴシック" panose="020B0600070205080204" pitchFamily="34" charset="-128"/>
              </a:rPr>
              <a:t>Using the 1-2 designation is imperative to connect back to</a:t>
            </a:r>
            <a:r>
              <a:rPr lang="en-US" altLang="en-US" baseline="0" dirty="0" smtClean="0">
                <a:latin typeface="Arial" panose="020B0604020202020204" pitchFamily="34" charset="0"/>
                <a:ea typeface="ＭＳ Ｐゴシック" panose="020B0600070205080204" pitchFamily="34" charset="-128"/>
              </a:rPr>
              <a:t> ideas about alleles explored in Classical Genetics.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latin typeface="Arial" panose="020B0604020202020204" pitchFamily="34" charset="0"/>
                <a:ea typeface="ＭＳ Ｐゴシック" panose="020B0600070205080204" pitchFamily="34" charset="-128"/>
              </a:rPr>
              <a:t>How you choose to display the locus on the chromosome and indicate a mutation is up to you.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latin typeface="Arial" panose="020B0604020202020204" pitchFamily="34" charset="0"/>
                <a:ea typeface="ＭＳ Ｐゴシック" panose="020B0600070205080204" pitchFamily="34" charset="-128"/>
              </a:rPr>
              <a:t>Eventually you may want to incorporate a double helix and the sequence data into these reputations. (This could be an interesting formative assessment for groups following this learning segment.)</a:t>
            </a:r>
            <a:endParaRPr lang="en-US" altLang="en-US" dirty="0" smtClean="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 xmlns:a16="http://schemas.microsoft.com/office/drawing/2014/main"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8761817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 xmlns:a16="http://schemas.microsoft.com/office/drawing/2014/main"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 xmlns:a16="http://schemas.microsoft.com/office/drawing/2014/main"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p>
          <a:p>
            <a:r>
              <a:rPr lang="en-US" altLang="en-US" dirty="0" smtClean="0">
                <a:latin typeface="Arial" panose="020B0604020202020204" pitchFamily="34" charset="0"/>
                <a:ea typeface="ＭＳ Ｐゴシック" panose="020B0600070205080204" pitchFamily="34" charset="-128"/>
              </a:rPr>
              <a:t>Don’t reveal this slide until student have had the chance to piece their own representations</a:t>
            </a:r>
            <a:r>
              <a:rPr lang="en-US" altLang="en-US" baseline="0" dirty="0" smtClean="0">
                <a:latin typeface="Arial" panose="020B0604020202020204" pitchFamily="34" charset="0"/>
                <a:ea typeface="ＭＳ Ｐゴシック" panose="020B0600070205080204" pitchFamily="34" charset="-128"/>
              </a:rPr>
              <a:t> together in Doodle P.</a:t>
            </a:r>
          </a:p>
          <a:p>
            <a:r>
              <a:rPr lang="en-US" altLang="en-US" dirty="0" smtClean="0">
                <a:latin typeface="Arial" panose="020B0604020202020204" pitchFamily="34" charset="0"/>
                <a:ea typeface="ＭＳ Ｐゴシック" panose="020B0600070205080204" pitchFamily="34" charset="-128"/>
              </a:rPr>
              <a:t/>
            </a:r>
            <a:br>
              <a:rPr lang="en-US" altLang="en-US" dirty="0" smtClean="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In</a:t>
            </a:r>
            <a:r>
              <a:rPr lang="en-US" altLang="en-US" baseline="0" dirty="0" smtClean="0">
                <a:latin typeface="Arial" panose="020B0604020202020204" pitchFamily="34" charset="0"/>
                <a:ea typeface="ＭＳ Ｐゴシック" panose="020B0600070205080204" pitchFamily="34" charset="-128"/>
              </a:rPr>
              <a:t> response to the prompt added here, s</a:t>
            </a:r>
            <a:r>
              <a:rPr lang="en-US" altLang="en-US" dirty="0" smtClean="0">
                <a:latin typeface="Arial" panose="020B0604020202020204" pitchFamily="34" charset="0"/>
                <a:ea typeface="ＭＳ Ｐゴシック" panose="020B0600070205080204" pitchFamily="34" charset="-128"/>
              </a:rPr>
              <a:t>tudents write individually and then can share their ideas using the talking sticks protocol. </a:t>
            </a:r>
          </a:p>
          <a:p>
            <a:r>
              <a:rPr lang="en-US" altLang="en-US" dirty="0" smtClean="0">
                <a:latin typeface="Arial" panose="020B0604020202020204" pitchFamily="34" charset="0"/>
                <a:ea typeface="ＭＳ Ｐゴシック" panose="020B0600070205080204" pitchFamily="34" charset="-128"/>
              </a:rPr>
              <a:t>Have a whole class discussion</a:t>
            </a:r>
            <a:r>
              <a:rPr lang="en-US" altLang="en-US" baseline="0" dirty="0" smtClean="0">
                <a:latin typeface="Arial" panose="020B0604020202020204" pitchFamily="34" charset="0"/>
                <a:ea typeface="ＭＳ Ｐゴシック" panose="020B0600070205080204" pitchFamily="34" charset="-128"/>
              </a:rPr>
              <a:t> prompted on the next slide.</a:t>
            </a:r>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response:</a:t>
            </a:r>
          </a:p>
          <a:p>
            <a:r>
              <a:rPr lang="en-US" altLang="en-US" b="1" dirty="0" smtClean="0">
                <a:latin typeface="Arial" panose="020B0604020202020204" pitchFamily="34" charset="0"/>
                <a:ea typeface="ＭＳ Ｐゴシック" panose="020B0600070205080204" pitchFamily="34" charset="-128"/>
              </a:rPr>
              <a:t>If you have 2 mutated alleles then you are then you are severally dwarfed because you have no normal growth factor, but if you have at least 1allele that is normal then you have at least enough to grow a little and you are dwarfed. Of course if you have 2 normal alleles then you grow to normal height.</a:t>
            </a: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 xmlns:a16="http://schemas.microsoft.com/office/drawing/2014/main"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24047643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a:extLst>
              <a:ext uri="{FF2B5EF4-FFF2-40B4-BE49-F238E27FC236}">
                <a16:creationId xmlns="" xmlns:a16="http://schemas.microsoft.com/office/drawing/2014/main" id="{28174094-AF2A-4877-8B09-0A8D481EA33E}"/>
              </a:ext>
            </a:extLst>
          </p:cNvPr>
          <p:cNvSpPr>
            <a:spLocks noGrp="1" noRot="1" noChangeAspect="1" noTextEdit="1"/>
          </p:cNvSpPr>
          <p:nvPr>
            <p:ph type="sldImg"/>
          </p:nvPr>
        </p:nvSpPr>
        <p:spPr>
          <a:ln/>
        </p:spPr>
      </p:sp>
      <p:sp>
        <p:nvSpPr>
          <p:cNvPr id="145411" name="Notes Placeholder 2">
            <a:extLst>
              <a:ext uri="{FF2B5EF4-FFF2-40B4-BE49-F238E27FC236}">
                <a16:creationId xmlns="" xmlns:a16="http://schemas.microsoft.com/office/drawing/2014/main" id="{AB4D445F-CF20-4E83-8FBC-33937F503BAB}"/>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p>
          <a:p>
            <a:r>
              <a:rPr lang="en-US" altLang="en-US" dirty="0" smtClean="0">
                <a:latin typeface="Arial" panose="020B0604020202020204" pitchFamily="34" charset="0"/>
                <a:ea typeface="ＭＳ Ｐゴシック" panose="020B0600070205080204" pitchFamily="34" charset="-128"/>
              </a:rPr>
              <a:t>Have a whole class discussion</a:t>
            </a:r>
            <a:r>
              <a:rPr lang="en-US" altLang="en-US" baseline="0" dirty="0" smtClean="0">
                <a:latin typeface="Arial" panose="020B0604020202020204" pitchFamily="34" charset="0"/>
                <a:ea typeface="ＭＳ Ｐゴシック" panose="020B0600070205080204" pitchFamily="34" charset="-128"/>
              </a:rPr>
              <a:t> (most likely after you’ve given students a chance to share/argue in small groups).</a:t>
            </a:r>
            <a:endParaRPr lang="en-US" altLang="en-US" dirty="0" smtClean="0">
              <a:latin typeface="Arial" panose="020B0604020202020204" pitchFamily="34" charset="0"/>
              <a:ea typeface="ＭＳ Ｐゴシック" panose="020B0600070205080204" pitchFamily="34" charset="-128"/>
            </a:endParaRP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response:</a:t>
            </a:r>
          </a:p>
          <a:p>
            <a:r>
              <a:rPr lang="en-US" altLang="en-US" b="1" dirty="0" smtClean="0">
                <a:latin typeface="Arial" panose="020B0604020202020204" pitchFamily="34" charset="0"/>
                <a:ea typeface="ＭＳ Ｐゴシック" panose="020B0600070205080204" pitchFamily="34" charset="-128"/>
              </a:rPr>
              <a:t>If you have 2 mutated alleles then you are then you are severally dwarfed because you have no normal growth factor, but if you have at least 1allele that is normal then you have at least enough to grow a little and you are dwarfed. Of course if you have 2 normal alleles then you grow to normal height.</a:t>
            </a:r>
          </a:p>
          <a:p>
            <a:endParaRPr lang="en-US" altLang="en-US" dirty="0">
              <a:latin typeface="Arial" panose="020B0604020202020204" pitchFamily="34" charset="0"/>
              <a:ea typeface="ＭＳ Ｐゴシック" panose="020B0600070205080204" pitchFamily="34" charset="-128"/>
            </a:endParaRPr>
          </a:p>
        </p:txBody>
      </p:sp>
      <p:sp>
        <p:nvSpPr>
          <p:cNvPr id="145412" name="Footer Placeholder 1">
            <a:extLst>
              <a:ext uri="{FF2B5EF4-FFF2-40B4-BE49-F238E27FC236}">
                <a16:creationId xmlns="" xmlns:a16="http://schemas.microsoft.com/office/drawing/2014/main" id="{E71980EA-0392-4608-AF21-7A6B6DEBA6ED}"/>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31867457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a:t>TEACHER NOTES:</a:t>
            </a:r>
            <a:br>
              <a:rPr lang="en-US" dirty="0"/>
            </a:br>
            <a:r>
              <a:rPr lang="en-US" dirty="0"/>
              <a:t>After reading the background information on PKU the students think about the key aspects of the </a:t>
            </a:r>
            <a:r>
              <a:rPr lang="en-US" dirty="0" smtClean="0"/>
              <a:t>text (here in the slide) </a:t>
            </a:r>
            <a:r>
              <a:rPr lang="en-US" dirty="0"/>
              <a:t>that will be helpful in figuring out why PKU is expressed as simple dominance and not codominance.</a:t>
            </a:r>
          </a:p>
          <a:p>
            <a:pPr marL="0" lvl="0" indent="0">
              <a:spcBef>
                <a:spcPts val="0"/>
              </a:spcBef>
              <a:spcAft>
                <a:spcPts val="0"/>
              </a:spcAft>
              <a:buNone/>
            </a:pPr>
            <a:r>
              <a:rPr lang="en-US" dirty="0"/>
              <a:t>Students then pair and share.</a:t>
            </a:r>
          </a:p>
          <a:p>
            <a:pPr marL="0" lvl="0" indent="0">
              <a:spcBef>
                <a:spcPts val="0"/>
              </a:spcBef>
              <a:spcAft>
                <a:spcPts val="0"/>
              </a:spcAft>
              <a:buNone/>
            </a:pPr>
            <a:endParaRPr dirty="0"/>
          </a:p>
        </p:txBody>
      </p:sp>
      <p:sp>
        <p:nvSpPr>
          <p:cNvPr id="148" name="Shape 1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2472168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 xmlns:a16="http://schemas.microsoft.com/office/drawing/2014/main" id="{11D2D3AB-057B-46BC-B6BA-614F84FF8DBA}"/>
              </a:ext>
            </a:extLst>
          </p:cNvPr>
          <p:cNvSpPr>
            <a:spLocks noGrp="1" noRot="1" noChangeAspect="1" noTextEdit="1"/>
          </p:cNvSpPr>
          <p:nvPr>
            <p:ph type="sldImg"/>
          </p:nvPr>
        </p:nvSpPr>
        <p:spPr>
          <a:ln/>
        </p:spPr>
      </p:sp>
      <p:sp>
        <p:nvSpPr>
          <p:cNvPr id="147459" name="Notes Placeholder 2">
            <a:extLst>
              <a:ext uri="{FF2B5EF4-FFF2-40B4-BE49-F238E27FC236}">
                <a16:creationId xmlns="" xmlns:a16="http://schemas.microsoft.com/office/drawing/2014/main" id="{A109BEA2-6D31-45AD-A9B4-EEA5E109D964}"/>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a:latin typeface="Arial" panose="020B0604020202020204" pitchFamily="34" charset="0"/>
                <a:ea typeface="ＭＳ Ｐゴシック" panose="020B0600070205080204" pitchFamily="34" charset="-128"/>
              </a:rPr>
              <a:t>TEACHER NOTES:</a:t>
            </a:r>
            <a:br>
              <a:rPr lang="en-US" altLang="en-US" dirty="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Here we are again helping students to physically visualize</a:t>
            </a:r>
            <a:r>
              <a:rPr lang="en-US" altLang="en-US" baseline="0" dirty="0" smtClean="0">
                <a:latin typeface="Arial" panose="020B0604020202020204" pitchFamily="34" charset="0"/>
                <a:ea typeface="ＭＳ Ｐゴシック" panose="020B0600070205080204" pitchFamily="34" charset="-128"/>
              </a:rPr>
              <a:t> the chromosomes and mutant alleles. The hope is they are using these representations as a model for making sense of the simple “recessive” nature of the mutated copy of PAH.</a:t>
            </a:r>
            <a:endParaRPr lang="en-US" altLang="en-US" dirty="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7460" name="Footer Placeholder 1">
            <a:extLst>
              <a:ext uri="{FF2B5EF4-FFF2-40B4-BE49-F238E27FC236}">
                <a16:creationId xmlns="" xmlns:a16="http://schemas.microsoft.com/office/drawing/2014/main" id="{3B8D9E8F-0CFE-486F-8E00-AE12A3A0EEDB}"/>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256039485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a:extLst>
              <a:ext uri="{FF2B5EF4-FFF2-40B4-BE49-F238E27FC236}">
                <a16:creationId xmlns="" xmlns:a16="http://schemas.microsoft.com/office/drawing/2014/main" id="{11D2D3AB-057B-46BC-B6BA-614F84FF8DBA}"/>
              </a:ext>
            </a:extLst>
          </p:cNvPr>
          <p:cNvSpPr>
            <a:spLocks noGrp="1" noRot="1" noChangeAspect="1" noTextEdit="1"/>
          </p:cNvSpPr>
          <p:nvPr>
            <p:ph type="sldImg"/>
          </p:nvPr>
        </p:nvSpPr>
        <p:spPr>
          <a:ln/>
        </p:spPr>
      </p:sp>
      <p:sp>
        <p:nvSpPr>
          <p:cNvPr id="147459" name="Notes Placeholder 2">
            <a:extLst>
              <a:ext uri="{FF2B5EF4-FFF2-40B4-BE49-F238E27FC236}">
                <a16:creationId xmlns="" xmlns:a16="http://schemas.microsoft.com/office/drawing/2014/main" id="{A109BEA2-6D31-45AD-A9B4-EEA5E109D964}"/>
              </a:ext>
            </a:extLst>
          </p:cNvPr>
          <p:cNvSpPr>
            <a:spLocks noGrp="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TEACHER NOTES:</a:t>
            </a:r>
            <a:br>
              <a:rPr lang="en-US" altLang="en-US" dirty="0" smtClean="0">
                <a:latin typeface="Arial" panose="020B0604020202020204" pitchFamily="34" charset="0"/>
                <a:ea typeface="ＭＳ Ｐゴシック" panose="020B0600070205080204" pitchFamily="34" charset="-128"/>
              </a:rPr>
            </a:br>
            <a:r>
              <a:rPr lang="en-US" altLang="en-US" dirty="0" smtClean="0">
                <a:latin typeface="Arial" panose="020B0604020202020204" pitchFamily="34" charset="0"/>
                <a:ea typeface="ＭＳ Ｐゴシック" panose="020B0600070205080204" pitchFamily="34" charset="-128"/>
              </a:rPr>
              <a:t>Students write their own ideas down and can</a:t>
            </a:r>
            <a:r>
              <a:rPr lang="en-US" altLang="en-US" baseline="0" dirty="0" smtClean="0">
                <a:latin typeface="Arial" panose="020B0604020202020204" pitchFamily="34" charset="0"/>
                <a:ea typeface="ＭＳ Ｐゴシック" panose="020B0600070205080204" pitchFamily="34" charset="-128"/>
              </a:rPr>
              <a:t> </a:t>
            </a:r>
            <a:r>
              <a:rPr lang="en-US" altLang="en-US" dirty="0" smtClean="0">
                <a:latin typeface="Arial" panose="020B0604020202020204" pitchFamily="34" charset="0"/>
                <a:ea typeface="ＭＳ Ｐゴシック" panose="020B0600070205080204" pitchFamily="34" charset="-128"/>
              </a:rPr>
              <a:t>share in their groups using the talking sticks protocol again if you like. </a:t>
            </a:r>
          </a:p>
          <a:p>
            <a:r>
              <a:rPr lang="en-US" altLang="en-US" dirty="0" smtClean="0">
                <a:latin typeface="Arial" panose="020B0604020202020204" pitchFamily="34" charset="0"/>
                <a:ea typeface="ＭＳ Ｐゴシック" panose="020B0600070205080204" pitchFamily="34" charset="-128"/>
              </a:rPr>
              <a:t>If students draw a blank have them think about the difference between what enzymes do and what structural proteins do. </a:t>
            </a:r>
          </a:p>
          <a:p>
            <a:r>
              <a:rPr lang="en-US" altLang="en-US" dirty="0" smtClean="0">
                <a:latin typeface="Arial" panose="020B0604020202020204" pitchFamily="34" charset="0"/>
                <a:ea typeface="ＭＳ Ｐゴシック" panose="020B0600070205080204" pitchFamily="34" charset="-128"/>
              </a:rPr>
              <a:t>Lead a whole group discussion before moving to the next slide.</a:t>
            </a:r>
          </a:p>
          <a:p>
            <a:r>
              <a:rPr lang="en-US" altLang="en-US" dirty="0" smtClean="0">
                <a:latin typeface="Arial" panose="020B0604020202020204" pitchFamily="34" charset="0"/>
                <a:ea typeface="ＭＳ Ｐゴシック" panose="020B0600070205080204" pitchFamily="34" charset="-128"/>
              </a:rPr>
              <a:t>(Go to next slide only after having this discussion.)</a:t>
            </a:r>
          </a:p>
          <a:p>
            <a:endParaRPr lang="en-US" altLang="en-US" dirty="0" smtClean="0">
              <a:latin typeface="Arial" panose="020B0604020202020204" pitchFamily="34" charset="0"/>
              <a:ea typeface="ＭＳ Ｐゴシック" panose="020B0600070205080204" pitchFamily="34" charset="-128"/>
            </a:endParaRPr>
          </a:p>
          <a:p>
            <a:r>
              <a:rPr lang="en-US" altLang="en-US" b="1" dirty="0" smtClean="0">
                <a:latin typeface="Arial" panose="020B0604020202020204" pitchFamily="34" charset="0"/>
                <a:ea typeface="ＭＳ Ｐゴシック" panose="020B0600070205080204" pitchFamily="34" charset="-128"/>
              </a:rPr>
              <a:t>Sample explanation: </a:t>
            </a:r>
          </a:p>
          <a:p>
            <a:r>
              <a:rPr lang="en-US" altLang="en-US" b="1" dirty="0" smtClean="0">
                <a:latin typeface="Arial" panose="020B0604020202020204" pitchFamily="34" charset="0"/>
                <a:ea typeface="ＭＳ Ｐゴシック" panose="020B0600070205080204" pitchFamily="34" charset="-128"/>
              </a:rPr>
              <a:t>If you have 2 mutated PAH genes then you body can not make the protein, </a:t>
            </a:r>
            <a:r>
              <a:rPr lang="en-US" altLang="en-US" sz="1200" b="1" i="1" dirty="0" smtClean="0">
                <a:latin typeface="Arial" panose="020B0604020202020204" pitchFamily="34" charset="0"/>
                <a:cs typeface="Arial" panose="020B0604020202020204" pitchFamily="34" charset="0"/>
              </a:rPr>
              <a:t>enzyme</a:t>
            </a:r>
            <a:r>
              <a:rPr lang="en-US" altLang="en-US" sz="1200" i="1" dirty="0" smtClean="0">
                <a:latin typeface="Arial" panose="020B0604020202020204" pitchFamily="34" charset="0"/>
                <a:cs typeface="Arial" panose="020B0604020202020204" pitchFamily="34" charset="0"/>
              </a:rPr>
              <a:t> </a:t>
            </a:r>
            <a:r>
              <a:rPr lang="en-US" altLang="en-US" sz="1200" b="1" i="1" dirty="0" smtClean="0">
                <a:latin typeface="Arial" panose="020B0604020202020204" pitchFamily="34" charset="0"/>
                <a:cs typeface="Arial" panose="020B0604020202020204" pitchFamily="34" charset="0"/>
              </a:rPr>
              <a:t>phenylalanine hydroxylase</a:t>
            </a:r>
            <a:r>
              <a:rPr lang="en-US" altLang="en-US" sz="1200" i="1" dirty="0" smtClean="0">
                <a:latin typeface="Arial" panose="020B0604020202020204" pitchFamily="34" charset="0"/>
                <a:cs typeface="Arial" panose="020B0604020202020204" pitchFamily="34" charset="0"/>
              </a:rPr>
              <a:t>. </a:t>
            </a:r>
            <a:r>
              <a:rPr lang="en-US" altLang="en-US" sz="1200" b="1" i="0" dirty="0" smtClean="0">
                <a:latin typeface="Arial" panose="020B0604020202020204" pitchFamily="34" charset="0"/>
                <a:cs typeface="Arial" panose="020B0604020202020204" pitchFamily="34" charset="0"/>
              </a:rPr>
              <a:t>If you can’t make the enzyme then you have PKU. If you only have one mutated gene then your body can make some of the enzyme and you only need to make ½ the amount the enzyme to break down the amino acid phenylalanine in the body</a:t>
            </a:r>
            <a:r>
              <a:rPr lang="en-US" altLang="en-US" sz="1200" i="1" dirty="0" smtClean="0">
                <a:latin typeface="Arial" panose="020B0604020202020204" pitchFamily="34" charset="0"/>
                <a:cs typeface="Arial" panose="020B0604020202020204" pitchFamily="34" charset="0"/>
              </a:rPr>
              <a:t>. </a:t>
            </a:r>
            <a:r>
              <a:rPr lang="en-US" altLang="en-US" sz="1200" b="1" i="0" dirty="0" smtClean="0">
                <a:latin typeface="Arial" panose="020B0604020202020204" pitchFamily="34" charset="0"/>
                <a:cs typeface="Arial" panose="020B0604020202020204" pitchFamily="34" charset="0"/>
              </a:rPr>
              <a:t> Because the protein codes for an enzyme (protein), half is good enough.</a:t>
            </a:r>
            <a:endParaRPr lang="en-US" altLang="en-US" b="1" i="0" dirty="0" smtClean="0">
              <a:latin typeface="Arial" panose="020B0604020202020204" pitchFamily="34" charset="0"/>
              <a:ea typeface="ＭＳ Ｐゴシック" panose="020B0600070205080204" pitchFamily="34" charset="-128"/>
            </a:endParaRPr>
          </a:p>
          <a:p>
            <a:endParaRPr lang="en-US" altLang="en-US" dirty="0">
              <a:latin typeface="Arial" panose="020B0604020202020204" pitchFamily="34" charset="0"/>
              <a:ea typeface="ＭＳ Ｐゴシック" panose="020B0600070205080204" pitchFamily="34" charset="-128"/>
            </a:endParaRPr>
          </a:p>
        </p:txBody>
      </p:sp>
      <p:sp>
        <p:nvSpPr>
          <p:cNvPr id="147460" name="Footer Placeholder 1">
            <a:extLst>
              <a:ext uri="{FF2B5EF4-FFF2-40B4-BE49-F238E27FC236}">
                <a16:creationId xmlns="" xmlns:a16="http://schemas.microsoft.com/office/drawing/2014/main" id="{3B8D9E8F-0CFE-486F-8E00-AE12A3A0EEDB}"/>
              </a:ext>
            </a:extLst>
          </p:cNvPr>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1200"/>
              <a:t>SIRC 2/28/2017    </a:t>
            </a:r>
          </a:p>
        </p:txBody>
      </p:sp>
    </p:spTree>
    <p:extLst>
      <p:ext uri="{BB962C8B-B14F-4D97-AF65-F5344CB8AC3E}">
        <p14:creationId xmlns:p14="http://schemas.microsoft.com/office/powerpoint/2010/main" val="8046128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E8DBCF4-7D9A-A24C-884A-8F6916FC91E1}" type="datetimeFigureOut">
              <a:rPr lang="en-US" smtClean="0"/>
              <a:t>10/5/2019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4175001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10/5/2019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77807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10/5/2019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657249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D06A28"/>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lstStyle>
            <a:lvl1pPr algn="l">
              <a:defRPr sz="2672">
                <a:solidFill>
                  <a:srgbClr val="FFFFFF"/>
                </a:solidFill>
                <a:latin typeface="Arial"/>
                <a:ea typeface="Arial"/>
                <a:cs typeface="Arial"/>
                <a:sym typeface="Arial"/>
              </a:defRPr>
            </a:lvl1pPr>
          </a:lstStyle>
          <a:p>
            <a:r>
              <a:t>Title Text</a:t>
            </a:r>
          </a:p>
        </p:txBody>
      </p:sp>
      <p:sp>
        <p:nvSpPr>
          <p:cNvPr id="120" name="Shape 120"/>
          <p:cNvSpPr/>
          <p:nvPr/>
        </p:nvSpPr>
        <p:spPr>
          <a:xfrm>
            <a:off x="88562" y="6253969"/>
            <a:ext cx="8931158" cy="1"/>
          </a:xfrm>
          <a:prstGeom prst="line">
            <a:avLst/>
          </a:prstGeom>
          <a:ln w="6350">
            <a:solidFill>
              <a:srgbClr val="583F34"/>
            </a:solidFill>
            <a:miter lim="400000"/>
          </a:ln>
        </p:spPr>
        <p:txBody>
          <a:bodyPr lIns="32145" tIns="32145" rIns="32145" bIns="32145"/>
          <a:lstStyle/>
          <a:p>
            <a:endParaRPr sz="984"/>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
        <p:nvSpPr>
          <p:cNvPr id="7" name="Shape 119"/>
          <p:cNvSpPr/>
          <p:nvPr userDrawn="1"/>
        </p:nvSpPr>
        <p:spPr>
          <a:xfrm>
            <a:off x="1" y="-30815"/>
            <a:ext cx="9144000" cy="591639"/>
          </a:xfrm>
          <a:prstGeom prst="rect">
            <a:avLst/>
          </a:prstGeom>
          <a:solidFill>
            <a:srgbClr val="3F6EB3"/>
          </a:solidFill>
          <a:ln w="12700">
            <a:miter lim="400000"/>
          </a:ln>
        </p:spPr>
        <p:txBody>
          <a:bodyPr lIns="50800" tIns="50800" rIns="50800" bIns="50800" anchor="ctr"/>
          <a:lstStyle/>
          <a:p>
            <a:pPr>
              <a:defRPr sz="2400"/>
            </a:pPr>
            <a:endParaRPr/>
          </a:p>
        </p:txBody>
      </p:sp>
    </p:spTree>
    <p:extLst>
      <p:ext uri="{BB962C8B-B14F-4D97-AF65-F5344CB8AC3E}">
        <p14:creationId xmlns:p14="http://schemas.microsoft.com/office/powerpoint/2010/main" val="940684610"/>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8DBCF4-7D9A-A24C-884A-8F6916FC91E1}" type="datetimeFigureOut">
              <a:rPr lang="en-US" smtClean="0"/>
              <a:t>10/5/2019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dirty="0"/>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1951394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8DBCF4-7D9A-A24C-884A-8F6916FC91E1}" type="datetimeFigureOut">
              <a:rPr lang="en-US" smtClean="0"/>
              <a:t>10/5/2019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2E373E-F60B-B846-8CC2-26F9EEB9C803}" type="slidenum">
              <a:rPr lang="en-US" smtClean="0"/>
              <a:t>‹#›</a:t>
            </a:fld>
            <a:endParaRPr lang="en-US"/>
          </a:p>
        </p:txBody>
      </p:sp>
      <p:sp>
        <p:nvSpPr>
          <p:cNvPr id="10"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1"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980129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8DBCF4-7D9A-A24C-884A-8F6916FC91E1}" type="datetimeFigureOut">
              <a:rPr lang="en-US" smtClean="0"/>
              <a:t>10/5/2019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292149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8DBCF4-7D9A-A24C-884A-8F6916FC91E1}" type="datetimeFigureOut">
              <a:rPr lang="en-US" smtClean="0"/>
              <a:t>10/5/2019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2E373E-F60B-B846-8CC2-26F9EEB9C803}" type="slidenum">
              <a:rPr lang="en-US" smtClean="0"/>
              <a:t>‹#›</a:t>
            </a:fld>
            <a:endParaRPr lang="en-US"/>
          </a:p>
        </p:txBody>
      </p:sp>
      <p:sp>
        <p:nvSpPr>
          <p:cNvPr id="13"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4"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2498289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8DBCF4-7D9A-A24C-884A-8F6916FC91E1}" type="datetimeFigureOut">
              <a:rPr lang="en-US" smtClean="0"/>
              <a:t>10/5/2019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2E373E-F60B-B846-8CC2-26F9EEB9C803}" type="slidenum">
              <a:rPr lang="en-US" smtClean="0"/>
              <a:t>‹#›</a:t>
            </a:fld>
            <a:endParaRPr lang="en-US"/>
          </a:p>
        </p:txBody>
      </p:sp>
      <p:sp>
        <p:nvSpPr>
          <p:cNvPr id="9"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0"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833145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8DBCF4-7D9A-A24C-884A-8F6916FC91E1}" type="datetimeFigureOut">
              <a:rPr lang="en-US" smtClean="0"/>
              <a:t>10/5/2019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2E373E-F60B-B846-8CC2-26F9EEB9C803}" type="slidenum">
              <a:rPr lang="en-US" smtClean="0"/>
              <a:t>‹#›</a:t>
            </a:fld>
            <a:endParaRPr lang="en-US"/>
          </a:p>
        </p:txBody>
      </p:sp>
      <p:sp>
        <p:nvSpPr>
          <p:cNvPr id="8"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9"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0372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10/5/2019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3829986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E8DBCF4-7D9A-A24C-884A-8F6916FC91E1}" type="datetimeFigureOut">
              <a:rPr lang="en-US" smtClean="0"/>
              <a:t>10/5/2019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2E373E-F60B-B846-8CC2-26F9EEB9C803}" type="slidenum">
              <a:rPr lang="en-US" smtClean="0"/>
              <a:t>‹#›</a:t>
            </a:fld>
            <a:endParaRPr lang="en-US"/>
          </a:p>
        </p:txBody>
      </p:sp>
      <p:sp>
        <p:nvSpPr>
          <p:cNvPr id="11" name="Shape 121"/>
          <p:cNvSpPr/>
          <p:nvPr userDrawn="1"/>
        </p:nvSpPr>
        <p:spPr>
          <a:xfrm>
            <a:off x="7084579" y="6603907"/>
            <a:ext cx="1979709" cy="24526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1600" i="1">
                <a:latin typeface="Arial"/>
                <a:ea typeface="Arial"/>
                <a:cs typeface="Arial"/>
                <a:sym typeface="Arial"/>
              </a:defRPr>
            </a:lvl1pPr>
          </a:lstStyle>
          <a:p>
            <a:r>
              <a:rPr sz="1125" dirty="0"/>
              <a:t>www.modelbasedbiology.com</a:t>
            </a:r>
          </a:p>
        </p:txBody>
      </p:sp>
      <p:pic>
        <p:nvPicPr>
          <p:cNvPr id="12" name="image2.png"/>
          <p:cNvPicPr>
            <a:picLocks noChangeAspect="1"/>
          </p:cNvPicPr>
          <p:nvPr userDrawn="1"/>
        </p:nvPicPr>
        <p:blipFill>
          <a:blip r:embed="rId2">
            <a:extLst/>
          </a:blip>
          <a:stretch>
            <a:fillRect/>
          </a:stretch>
        </p:blipFill>
        <p:spPr>
          <a:xfrm>
            <a:off x="8283267" y="6271259"/>
            <a:ext cx="733302" cy="344334"/>
          </a:xfrm>
          <a:prstGeom prst="rect">
            <a:avLst/>
          </a:prstGeom>
          <a:ln w="12700">
            <a:miter lim="400000"/>
          </a:ln>
        </p:spPr>
      </p:pic>
    </p:spTree>
    <p:extLst>
      <p:ext uri="{BB962C8B-B14F-4D97-AF65-F5344CB8AC3E}">
        <p14:creationId xmlns:p14="http://schemas.microsoft.com/office/powerpoint/2010/main" val="1123579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8DBCF4-7D9A-A24C-884A-8F6916FC91E1}" type="datetimeFigureOut">
              <a:rPr lang="en-US" smtClean="0"/>
              <a:t>10/5/2019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2E373E-F60B-B846-8CC2-26F9EEB9C803}" type="slidenum">
              <a:rPr lang="en-US" smtClean="0"/>
              <a:t>‹#›</a:t>
            </a:fld>
            <a:endParaRPr lang="en-US"/>
          </a:p>
        </p:txBody>
      </p:sp>
    </p:spTree>
    <p:extLst>
      <p:ext uri="{BB962C8B-B14F-4D97-AF65-F5344CB8AC3E}">
        <p14:creationId xmlns:p14="http://schemas.microsoft.com/office/powerpoint/2010/main" val="40582228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04.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10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43.png"/><Relationship Id="rId7" Type="http://schemas.openxmlformats.org/officeDocument/2006/relationships/image" Target="../media/image71.png"/><Relationship Id="rId2" Type="http://schemas.openxmlformats.org/officeDocument/2006/relationships/notesSlide" Target="../notesSlides/notesSlide105.xml"/><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jpeg"/><Relationship Id="rId9" Type="http://schemas.openxmlformats.org/officeDocument/2006/relationships/image" Target="../media/image55.png"/></Relationships>
</file>

<file path=ppt/slides/_rels/slide10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6.xml"/><Relationship Id="rId1" Type="http://schemas.openxmlformats.org/officeDocument/2006/relationships/slideLayout" Target="../slideLayouts/slideLayout4.xml"/><Relationship Id="rId5" Type="http://schemas.openxmlformats.org/officeDocument/2006/relationships/image" Target="../media/image74.jpeg"/><Relationship Id="rId4" Type="http://schemas.openxmlformats.org/officeDocument/2006/relationships/image" Target="../media/image73.jpeg"/></Relationships>
</file>

<file path=ppt/slides/_rels/slide10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55.png"/><Relationship Id="rId4" Type="http://schemas.openxmlformats.org/officeDocument/2006/relationships/image" Target="../media/image74.jpeg"/></Relationships>
</file>

<file path=ppt/slides/_rels/slide10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8.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55.png"/><Relationship Id="rId4" Type="http://schemas.openxmlformats.org/officeDocument/2006/relationships/image" Target="../media/image74.jpeg"/></Relationships>
</file>

<file path=ppt/slides/_rels/slide10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09.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55.png"/><Relationship Id="rId4" Type="http://schemas.openxmlformats.org/officeDocument/2006/relationships/image" Target="../media/image74.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image" Target="../media/image74.jpeg"/></Relationships>
</file>

<file path=ppt/slides/_rels/slide1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1.xml"/><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70.png"/><Relationship Id="rId4" Type="http://schemas.openxmlformats.org/officeDocument/2006/relationships/image" Target="../media/image69.png"/></Relationships>
</file>

<file path=ppt/slides/_rels/slide11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2.xml"/><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70.png"/></Relationships>
</file>

<file path=ppt/slides/_rels/slide1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3.xml"/><Relationship Id="rId1" Type="http://schemas.openxmlformats.org/officeDocument/2006/relationships/slideLayout" Target="../slideLayouts/slideLayout4.xml"/><Relationship Id="rId6" Type="http://schemas.openxmlformats.org/officeDocument/2006/relationships/image" Target="../media/image76.jpeg"/><Relationship Id="rId5" Type="http://schemas.openxmlformats.org/officeDocument/2006/relationships/image" Target="../media/image75.png"/><Relationship Id="rId4" Type="http://schemas.openxmlformats.org/officeDocument/2006/relationships/image" Target="../media/image70.png"/></Relationships>
</file>

<file path=ppt/slides/_rels/slide1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4.xml"/><Relationship Id="rId1" Type="http://schemas.openxmlformats.org/officeDocument/2006/relationships/slideLayout" Target="../slideLayouts/slideLayout4.xml"/><Relationship Id="rId6" Type="http://schemas.openxmlformats.org/officeDocument/2006/relationships/image" Target="../media/image77.jpeg"/><Relationship Id="rId5" Type="http://schemas.openxmlformats.org/officeDocument/2006/relationships/image" Target="../media/image75.png"/><Relationship Id="rId4" Type="http://schemas.openxmlformats.org/officeDocument/2006/relationships/image" Target="../media/image70.png"/></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9.jpeg"/><Relationship Id="rId2" Type="http://schemas.openxmlformats.org/officeDocument/2006/relationships/notesSlide" Target="../notesSlides/notesSlide115.xml"/><Relationship Id="rId1" Type="http://schemas.openxmlformats.org/officeDocument/2006/relationships/slideLayout" Target="../slideLayouts/slideLayout4.xml"/><Relationship Id="rId6" Type="http://schemas.openxmlformats.org/officeDocument/2006/relationships/image" Target="../media/image78.jpeg"/><Relationship Id="rId5" Type="http://schemas.openxmlformats.org/officeDocument/2006/relationships/image" Target="../media/image75.png"/><Relationship Id="rId4" Type="http://schemas.openxmlformats.org/officeDocument/2006/relationships/image" Target="../media/image70.png"/></Relationships>
</file>

<file path=ppt/slides/_rels/slide1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6.xml"/><Relationship Id="rId1" Type="http://schemas.openxmlformats.org/officeDocument/2006/relationships/slideLayout" Target="../slideLayouts/slideLayout4.xml"/><Relationship Id="rId5" Type="http://schemas.openxmlformats.org/officeDocument/2006/relationships/image" Target="../media/image75.png"/><Relationship Id="rId4" Type="http://schemas.openxmlformats.org/officeDocument/2006/relationships/image" Target="../media/image70.png"/></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7.xml"/><Relationship Id="rId1"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jpeg"/><Relationship Id="rId4" Type="http://schemas.openxmlformats.org/officeDocument/2006/relationships/image" Target="../media/image70.png"/></Relationships>
</file>

<file path=ppt/slides/_rels/slide1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1.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4.xml"/><Relationship Id="rId1" Type="http://schemas.openxmlformats.org/officeDocument/2006/relationships/slideLayout" Target="../slideLayouts/slideLayout2.xml"/><Relationship Id="rId5" Type="http://schemas.openxmlformats.org/officeDocument/2006/relationships/image" Target="../media/image84.jpeg"/><Relationship Id="rId4" Type="http://schemas.openxmlformats.org/officeDocument/2006/relationships/image" Target="../media/image83.jpeg"/></Relationships>
</file>

<file path=ppt/slides/_rels/slide12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10.gif"/><Relationship Id="rId4" Type="http://schemas.openxmlformats.org/officeDocument/2006/relationships/image" Target="../media/image25.tif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0.png"/><Relationship Id="rId7"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2.tiff"/></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41.tiff"/><Relationship Id="rId4" Type="http://schemas.openxmlformats.org/officeDocument/2006/relationships/image" Target="../media/image2.png"/></Relationships>
</file>

<file path=ppt/slides/_rels/slide59.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7.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0.jpg"/><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88.xml"/><Relationship Id="rId1" Type="http://schemas.openxmlformats.org/officeDocument/2006/relationships/slideLayout" Target="../slideLayouts/slideLayout2.xml"/><Relationship Id="rId5" Type="http://schemas.openxmlformats.org/officeDocument/2006/relationships/image" Target="../media/image54.jpeg"/><Relationship Id="rId4" Type="http://schemas.openxmlformats.org/officeDocument/2006/relationships/image" Target="../media/image53.jpg"/></Relationships>
</file>

<file path=ppt/slides/_rels/slide8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9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9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9.png"/><Relationship Id="rId4" Type="http://schemas.openxmlformats.org/officeDocument/2006/relationships/image" Target="../media/image58.png"/></Relationships>
</file>

<file path=ppt/slides/_rels/slide9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64.png"/><Relationship Id="rId4" Type="http://schemas.openxmlformats.org/officeDocument/2006/relationships/image" Target="../media/image63.png"/></Relationships>
</file>

<file path=ppt/slides/_rels/slide9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0.png"/><Relationship Id="rId2" Type="http://schemas.openxmlformats.org/officeDocument/2006/relationships/notesSlide" Target="../notesSlides/notesSlide99.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64.png"/><Relationship Id="rId4"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3F6EB3">
              <a:alpha val="49804"/>
            </a:srgbClr>
          </a:solidFill>
          <a:ln>
            <a:solidFill>
              <a:srgbClr val="3F6E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ctrTitle"/>
          </p:nvPr>
        </p:nvSpPr>
        <p:spPr>
          <a:xfrm>
            <a:off x="355601" y="1472703"/>
            <a:ext cx="8432798" cy="1470025"/>
          </a:xfrm>
        </p:spPr>
        <p:txBody>
          <a:bodyPr>
            <a:normAutofit/>
          </a:bodyPr>
          <a:lstStyle/>
          <a:p>
            <a:r>
              <a:rPr lang="en-US" sz="4000" dirty="0">
                <a:solidFill>
                  <a:srgbClr val="3F6EB3"/>
                </a:solidFill>
                <a:latin typeface="Arial" panose="020B0604020202020204" pitchFamily="34" charset="0"/>
                <a:cs typeface="Arial" panose="020B0604020202020204" pitchFamily="34" charset="0"/>
              </a:rPr>
              <a:t>DNA</a:t>
            </a:r>
            <a:br>
              <a:rPr lang="en-US" sz="4000" dirty="0">
                <a:solidFill>
                  <a:srgbClr val="3F6EB3"/>
                </a:solidFill>
                <a:latin typeface="Arial" panose="020B0604020202020204" pitchFamily="34" charset="0"/>
                <a:cs typeface="Arial" panose="020B0604020202020204" pitchFamily="34" charset="0"/>
              </a:rPr>
            </a:br>
            <a:r>
              <a:rPr lang="en-US" sz="4000" dirty="0">
                <a:solidFill>
                  <a:srgbClr val="3F6EB3"/>
                </a:solidFill>
                <a:latin typeface="Arial" panose="020B0604020202020204" pitchFamily="34" charset="0"/>
                <a:cs typeface="Arial" panose="020B0604020202020204" pitchFamily="34" charset="0"/>
              </a:rPr>
              <a:t>Structure and Function</a:t>
            </a:r>
          </a:p>
        </p:txBody>
      </p:sp>
      <p:sp>
        <p:nvSpPr>
          <p:cNvPr id="5" name="Subtitle 4"/>
          <p:cNvSpPr>
            <a:spLocks noGrp="1"/>
          </p:cNvSpPr>
          <p:nvPr>
            <p:ph type="subTitle" idx="1"/>
          </p:nvPr>
        </p:nvSpPr>
        <p:spPr>
          <a:xfrm>
            <a:off x="355600" y="3383158"/>
            <a:ext cx="8432799" cy="1752600"/>
          </a:xfrm>
        </p:spPr>
        <p:txBody>
          <a:bodyPr>
            <a:noAutofit/>
          </a:bodyPr>
          <a:lstStyle/>
          <a:p>
            <a:r>
              <a:rPr lang="en-US" sz="4000" dirty="0">
                <a:solidFill>
                  <a:srgbClr val="584035"/>
                </a:solidFill>
                <a:latin typeface="Arial" panose="020B0604020202020204" pitchFamily="34" charset="0"/>
                <a:cs typeface="Arial" panose="020B0604020202020204" pitchFamily="34" charset="0"/>
              </a:rPr>
              <a:t>What is DNA? </a:t>
            </a:r>
          </a:p>
          <a:p>
            <a:r>
              <a:rPr lang="en-US" sz="4000" dirty="0">
                <a:solidFill>
                  <a:srgbClr val="584035"/>
                </a:solidFill>
                <a:latin typeface="Arial" panose="020B0604020202020204" pitchFamily="34" charset="0"/>
                <a:cs typeface="Arial" panose="020B0604020202020204" pitchFamily="34" charset="0"/>
              </a:rPr>
              <a:t>How </a:t>
            </a:r>
            <a:r>
              <a:rPr lang="en-US" sz="4000" dirty="0" smtClean="0">
                <a:solidFill>
                  <a:srgbClr val="584035"/>
                </a:solidFill>
                <a:latin typeface="Arial" panose="020B0604020202020204" pitchFamily="34" charset="0"/>
                <a:cs typeface="Arial" panose="020B0604020202020204" pitchFamily="34" charset="0"/>
              </a:rPr>
              <a:t>is it linked protein?</a:t>
            </a:r>
          </a:p>
          <a:p>
            <a:r>
              <a:rPr lang="en-US" sz="4000" dirty="0" smtClean="0">
                <a:solidFill>
                  <a:srgbClr val="584035"/>
                </a:solidFill>
                <a:latin typeface="Arial" panose="020B0604020202020204" pitchFamily="34" charset="0"/>
                <a:cs typeface="Arial" panose="020B0604020202020204" pitchFamily="34" charset="0"/>
              </a:rPr>
              <a:t>How is it linked to traits?</a:t>
            </a:r>
            <a:endParaRPr lang="en-US" sz="4000" dirty="0">
              <a:solidFill>
                <a:srgbClr val="584035"/>
              </a:solidFill>
              <a:latin typeface="Arial" panose="020B0604020202020204" pitchFamily="34" charset="0"/>
              <a:cs typeface="Arial" panose="020B0604020202020204" pitchFamily="34" charset="0"/>
            </a:endParaRPr>
          </a:p>
        </p:txBody>
      </p:sp>
      <p:sp>
        <p:nvSpPr>
          <p:cNvPr id="6" name="Slide Number Placeholder 5"/>
          <p:cNvSpPr>
            <a:spLocks noGrp="1"/>
          </p:cNvSpPr>
          <p:nvPr>
            <p:ph type="sldNum" sz="quarter" idx="4294967295"/>
          </p:nvPr>
        </p:nvSpPr>
        <p:spPr>
          <a:xfrm>
            <a:off x="6553200" y="6356350"/>
            <a:ext cx="2133600" cy="365125"/>
          </a:xfrm>
        </p:spPr>
        <p:txBody>
          <a:bodyPr/>
          <a:lstStyle/>
          <a:p>
            <a:fld id="{F8788DFF-D2C0-C240-B392-B5E1E1797469}" type="slidenum">
              <a:rPr lang="en-US" smtClean="0"/>
              <a:pPr/>
              <a:t>1</a:t>
            </a:fld>
            <a:endParaRPr lang="en-US" dirty="0"/>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a:solidFill>
                  <a:srgbClr val="3F6EB3"/>
                </a:solidFill>
                <a:latin typeface="Arial" panose="020B0604020202020204" pitchFamily="34" charset="0"/>
                <a:cs typeface="Arial" panose="020B0604020202020204" pitchFamily="34" charset="0"/>
              </a:rPr>
              <a:t>Version </a:t>
            </a:r>
            <a:r>
              <a:rPr lang="en-US" sz="2800" i="1" dirty="0" smtClean="0">
                <a:solidFill>
                  <a:srgbClr val="3F6EB3"/>
                </a:solidFill>
                <a:latin typeface="Arial" panose="020B0604020202020204" pitchFamily="34" charset="0"/>
                <a:cs typeface="Arial" panose="020B0604020202020204" pitchFamily="34" charset="0"/>
              </a:rPr>
              <a:t>February 2019</a:t>
            </a:r>
            <a:endParaRPr lang="en-US" sz="2800" i="1"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3024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ABB1C-B915-4520-BFAD-A088B045E76D}"/>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What did you notice?</a:t>
            </a:r>
          </a:p>
        </p:txBody>
      </p:sp>
      <p:sp>
        <p:nvSpPr>
          <p:cNvPr id="3" name="Content Placeholder 2">
            <a:extLst>
              <a:ext uri="{FF2B5EF4-FFF2-40B4-BE49-F238E27FC236}">
                <a16:creationId xmlns="" xmlns:a16="http://schemas.microsoft.com/office/drawing/2014/main" id="{D1652240-EB13-422F-99B0-8C9151C4FF24}"/>
              </a:ext>
            </a:extLst>
          </p:cNvPr>
          <p:cNvSpPr>
            <a:spLocks noGrp="1"/>
          </p:cNvSpPr>
          <p:nvPr>
            <p:ph idx="1"/>
          </p:nvPr>
        </p:nvSpPr>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what the students noticed here or elsewhere in the classroom.]</a:t>
            </a:r>
          </a:p>
        </p:txBody>
      </p:sp>
    </p:spTree>
    <p:extLst>
      <p:ext uri="{BB962C8B-B14F-4D97-AF65-F5344CB8AC3E}">
        <p14:creationId xmlns:p14="http://schemas.microsoft.com/office/powerpoint/2010/main" val="172795233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1DF6B9B-9F3C-4E8F-A69D-6EAD7238F54F}"/>
              </a:ext>
            </a:extLst>
          </p:cNvPr>
          <p:cNvSpPr>
            <a:spLocks noGrp="1"/>
          </p:cNvSpPr>
          <p:nvPr>
            <p:ph idx="1"/>
          </p:nvPr>
        </p:nvSpPr>
        <p:spPr>
          <a:xfrm>
            <a:off x="457200" y="338204"/>
            <a:ext cx="8229600" cy="5787960"/>
          </a:xfrm>
        </p:spPr>
        <p:txBody>
          <a:bodyPr>
            <a:normAutofit/>
          </a:bodyPr>
          <a:lstStyle/>
          <a:p>
            <a:pPr marL="0" indent="0">
              <a:buNone/>
            </a:pPr>
            <a:r>
              <a:rPr lang="en-US" sz="4000" dirty="0" smtClean="0">
                <a:solidFill>
                  <a:srgbClr val="584035"/>
                </a:solidFill>
                <a:latin typeface="Arial" panose="020B0604020202020204" pitchFamily="34" charset="0"/>
                <a:cs typeface="Arial" panose="020B0604020202020204" pitchFamily="34" charset="0"/>
              </a:rPr>
              <a:t>A check for understanding…</a:t>
            </a:r>
          </a:p>
          <a:p>
            <a:pPr marL="0" indent="0">
              <a:buNone/>
            </a:pPr>
            <a:endParaRPr lang="en-US" sz="4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 xmlns:a16="http://schemas.microsoft.com/office/drawing/2014/main" id="{CD72ECB5-7FAD-4377-BAFF-0CD59FB208FF}"/>
              </a:ext>
            </a:extLst>
          </p:cNvPr>
          <p:cNvSpPr txBox="1"/>
          <p:nvPr/>
        </p:nvSpPr>
        <p:spPr>
          <a:xfrm>
            <a:off x="1586285" y="1494995"/>
            <a:ext cx="6563638" cy="5016758"/>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Why is a</a:t>
            </a:r>
            <a:r>
              <a:rPr lang="en-US" sz="3200" dirty="0" smtClean="0">
                <a:solidFill>
                  <a:srgbClr val="3F6EB3"/>
                </a:solidFill>
                <a:latin typeface="Arial" panose="020B0604020202020204" pitchFamily="34" charset="0"/>
                <a:cs typeface="Arial" panose="020B0604020202020204" pitchFamily="34" charset="0"/>
              </a:rPr>
              <a:t>chondroplasia </a:t>
            </a:r>
            <a:r>
              <a:rPr lang="en-US" sz="3200" dirty="0">
                <a:solidFill>
                  <a:srgbClr val="3F6EB3"/>
                </a:solidFill>
                <a:latin typeface="Arial" panose="020B0604020202020204" pitchFamily="34" charset="0"/>
                <a:cs typeface="Arial" panose="020B0604020202020204" pitchFamily="34" charset="0"/>
              </a:rPr>
              <a:t>expressed as codominance and PKU expressed as simple dominance</a:t>
            </a:r>
            <a:r>
              <a:rPr lang="en-US" sz="3200" dirty="0" smtClean="0">
                <a:solidFill>
                  <a:srgbClr val="3F6EB3"/>
                </a:solidFill>
                <a:latin typeface="Arial" panose="020B0604020202020204" pitchFamily="34" charset="0"/>
                <a:cs typeface="Arial" panose="020B0604020202020204" pitchFamily="34" charset="0"/>
              </a:rPr>
              <a:t>?</a:t>
            </a:r>
          </a:p>
          <a:p>
            <a:r>
              <a:rPr lang="en-US" sz="3200" dirty="0" smtClean="0">
                <a:solidFill>
                  <a:srgbClr val="3F6EB3"/>
                </a:solidFill>
                <a:latin typeface="Arial" panose="020B0604020202020204" pitchFamily="34" charset="0"/>
                <a:cs typeface="Arial" panose="020B0604020202020204" pitchFamily="34" charset="0"/>
              </a:rPr>
              <a:t> </a:t>
            </a:r>
            <a:endParaRPr lang="en-US" sz="3200" dirty="0">
              <a:solidFill>
                <a:srgbClr val="3F6EB3"/>
              </a:solidFill>
              <a:latin typeface="Arial" panose="020B0604020202020204" pitchFamily="34" charset="0"/>
              <a:cs typeface="Arial" panose="020B0604020202020204" pitchFamily="34" charset="0"/>
            </a:endParaRPr>
          </a:p>
          <a:p>
            <a:r>
              <a:rPr lang="en-US" sz="3200" dirty="0" smtClean="0">
                <a:solidFill>
                  <a:srgbClr val="3F6EB3"/>
                </a:solidFill>
                <a:latin typeface="Arial" panose="020B0604020202020204" pitchFamily="34" charset="0"/>
                <a:cs typeface="Arial" panose="020B0604020202020204" pitchFamily="34" charset="0"/>
              </a:rPr>
              <a:t>In </a:t>
            </a:r>
            <a:r>
              <a:rPr lang="en-US" sz="3200" dirty="0">
                <a:solidFill>
                  <a:srgbClr val="3F6EB3"/>
                </a:solidFill>
                <a:latin typeface="Arial" panose="020B0604020202020204" pitchFamily="34" charset="0"/>
                <a:cs typeface="Arial" panose="020B0604020202020204" pitchFamily="34" charset="0"/>
              </a:rPr>
              <a:t>other words, why is one heterozygote </a:t>
            </a:r>
            <a:r>
              <a:rPr lang="en-US" sz="3200" dirty="0" smtClean="0">
                <a:solidFill>
                  <a:srgbClr val="3F6EB3"/>
                </a:solidFill>
                <a:latin typeface="Arial" panose="020B0604020202020204" pitchFamily="34" charset="0"/>
                <a:cs typeface="Arial" panose="020B0604020202020204" pitchFamily="34" charset="0"/>
              </a:rPr>
              <a:t>“normal” </a:t>
            </a:r>
            <a:r>
              <a:rPr lang="en-US" sz="3200" dirty="0">
                <a:solidFill>
                  <a:srgbClr val="3F6EB3"/>
                </a:solidFill>
                <a:latin typeface="Arial" panose="020B0604020202020204" pitchFamily="34" charset="0"/>
                <a:cs typeface="Arial" panose="020B0604020202020204" pitchFamily="34" charset="0"/>
              </a:rPr>
              <a:t>and other is not</a:t>
            </a:r>
            <a:r>
              <a:rPr lang="en-US" sz="3200" dirty="0" smtClean="0">
                <a:solidFill>
                  <a:srgbClr val="3F6EB3"/>
                </a:solidFill>
                <a:latin typeface="Arial" panose="020B0604020202020204" pitchFamily="34" charset="0"/>
                <a:cs typeface="Arial" panose="020B0604020202020204" pitchFamily="34" charset="0"/>
              </a:rPr>
              <a:t>?</a:t>
            </a:r>
          </a:p>
          <a:p>
            <a:endParaRPr lang="en-US" sz="3200" dirty="0">
              <a:solidFill>
                <a:srgbClr val="3F6EB3"/>
              </a:solidFill>
              <a:latin typeface="Arial" panose="020B0604020202020204" pitchFamily="34" charset="0"/>
              <a:cs typeface="Arial" panose="020B0604020202020204" pitchFamily="34" charset="0"/>
            </a:endParaRPr>
          </a:p>
          <a:p>
            <a:endParaRPr lang="en-US" sz="3200" dirty="0">
              <a:solidFill>
                <a:srgbClr val="3F6EB3"/>
              </a:solidFill>
              <a:latin typeface="Arial" panose="020B0604020202020204" pitchFamily="34" charset="0"/>
              <a:cs typeface="Arial" panose="020B0604020202020204" pitchFamily="34" charset="0"/>
            </a:endParaRPr>
          </a:p>
          <a:p>
            <a:endParaRPr lang="en-US" sz="3200" dirty="0">
              <a:solidFill>
                <a:srgbClr val="3F6EB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 xmlns:a16="http://schemas.microsoft.com/office/drawing/2014/main" id="{39FAD21D-949E-4A68-B2EE-DC73F41B0513}"/>
              </a:ext>
            </a:extLst>
          </p:cNvPr>
          <p:cNvPicPr>
            <a:picLocks noChangeAspect="1"/>
          </p:cNvPicPr>
          <p:nvPr/>
        </p:nvPicPr>
        <p:blipFill>
          <a:blip r:embed="rId3"/>
          <a:stretch>
            <a:fillRect/>
          </a:stretch>
        </p:blipFill>
        <p:spPr>
          <a:xfrm>
            <a:off x="300041" y="1836901"/>
            <a:ext cx="987638" cy="999831"/>
          </a:xfrm>
          <a:prstGeom prst="rect">
            <a:avLst/>
          </a:prstGeom>
        </p:spPr>
      </p:pic>
      <p:pic>
        <p:nvPicPr>
          <p:cNvPr id="5" name="Picture 4">
            <a:extLst>
              <a:ext uri="{FF2B5EF4-FFF2-40B4-BE49-F238E27FC236}">
                <a16:creationId xmlns="" xmlns:a16="http://schemas.microsoft.com/office/drawing/2014/main" id="{39FAD21D-949E-4A68-B2EE-DC73F41B0513}"/>
              </a:ext>
            </a:extLst>
          </p:cNvPr>
          <p:cNvPicPr>
            <a:picLocks noChangeAspect="1"/>
          </p:cNvPicPr>
          <p:nvPr/>
        </p:nvPicPr>
        <p:blipFill>
          <a:blip r:embed="rId3"/>
          <a:stretch>
            <a:fillRect/>
          </a:stretch>
        </p:blipFill>
        <p:spPr>
          <a:xfrm>
            <a:off x="337654" y="3586607"/>
            <a:ext cx="987638" cy="999831"/>
          </a:xfrm>
          <a:prstGeom prst="rect">
            <a:avLst/>
          </a:prstGeom>
        </p:spPr>
      </p:pic>
    </p:spTree>
    <p:extLst>
      <p:ext uri="{BB962C8B-B14F-4D97-AF65-F5344CB8AC3E}">
        <p14:creationId xmlns:p14="http://schemas.microsoft.com/office/powerpoint/2010/main" val="289731579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4">
            <a:extLst>
              <a:ext uri="{FF2B5EF4-FFF2-40B4-BE49-F238E27FC236}">
                <a16:creationId xmlns="" xmlns:a16="http://schemas.microsoft.com/office/drawing/2014/main" id="{044D39FD-0938-468B-9CF2-EB311B32315F}"/>
              </a:ext>
            </a:extLst>
          </p:cNvPr>
          <p:cNvSpPr>
            <a:spLocks noGrp="1"/>
          </p:cNvSpPr>
          <p:nvPr>
            <p:ph type="title"/>
          </p:nvPr>
        </p:nvSpPr>
        <p:spPr>
          <a:xfrm>
            <a:off x="735495" y="524186"/>
            <a:ext cx="7996129" cy="1143000"/>
          </a:xfrm>
        </p:spPr>
        <p:txBody>
          <a:bodyPr>
            <a:normAutofit fontScale="90000"/>
          </a:bodyPr>
          <a:lstStyle/>
          <a:p>
            <a:pPr algn="l"/>
            <a:r>
              <a:rPr lang="en-US" altLang="en-US" sz="3600" dirty="0" smtClean="0">
                <a:solidFill>
                  <a:srgbClr val="C00000"/>
                </a:solidFill>
                <a:latin typeface="+mn-lt"/>
              </a:rPr>
              <a:t>In these two particular examples, </a:t>
            </a:r>
            <a:br>
              <a:rPr lang="en-US" altLang="en-US" sz="3600" dirty="0" smtClean="0">
                <a:solidFill>
                  <a:srgbClr val="C00000"/>
                </a:solidFill>
                <a:latin typeface="+mn-lt"/>
              </a:rPr>
            </a:br>
            <a:r>
              <a:rPr lang="en-US" altLang="en-US" sz="3600" dirty="0" smtClean="0">
                <a:solidFill>
                  <a:srgbClr val="C00000"/>
                </a:solidFill>
                <a:latin typeface="+mn-lt"/>
              </a:rPr>
              <a:t>part of the answer lies in what </a:t>
            </a:r>
            <a:br>
              <a:rPr lang="en-US" altLang="en-US" sz="3600" dirty="0" smtClean="0">
                <a:solidFill>
                  <a:srgbClr val="C00000"/>
                </a:solidFill>
                <a:latin typeface="+mn-lt"/>
              </a:rPr>
            </a:br>
            <a:r>
              <a:rPr lang="en-US" altLang="en-US" sz="3600" u="sng" dirty="0" smtClean="0">
                <a:solidFill>
                  <a:srgbClr val="C00000"/>
                </a:solidFill>
                <a:latin typeface="+mn-lt"/>
              </a:rPr>
              <a:t>kind of protein</a:t>
            </a:r>
            <a:r>
              <a:rPr lang="en-US" altLang="en-US" sz="3600" dirty="0" smtClean="0">
                <a:solidFill>
                  <a:srgbClr val="C00000"/>
                </a:solidFill>
                <a:latin typeface="+mn-lt"/>
              </a:rPr>
              <a:t> each of these genes codes for…</a:t>
            </a:r>
            <a:r>
              <a:rPr lang="en-US" altLang="en-US" sz="3200" dirty="0">
                <a:solidFill>
                  <a:srgbClr val="C00000"/>
                </a:solidFill>
                <a:latin typeface="Comic Sans MS" panose="030F0702030302020204" pitchFamily="66" charset="0"/>
              </a:rPr>
              <a:t/>
            </a:r>
            <a:br>
              <a:rPr lang="en-US" altLang="en-US" sz="3200" dirty="0">
                <a:solidFill>
                  <a:srgbClr val="C00000"/>
                </a:solidFill>
                <a:latin typeface="Comic Sans MS" panose="030F0702030302020204" pitchFamily="66" charset="0"/>
              </a:rPr>
            </a:br>
            <a:endParaRPr lang="en-US" altLang="en-US" sz="3200" dirty="0">
              <a:solidFill>
                <a:srgbClr val="C00000"/>
              </a:solidFill>
              <a:latin typeface="Comic Sans MS" panose="030F0702030302020204" pitchFamily="66" charset="0"/>
            </a:endParaRPr>
          </a:p>
        </p:txBody>
      </p:sp>
      <p:sp>
        <p:nvSpPr>
          <p:cNvPr id="6" name="Text Placeholder 5">
            <a:extLst>
              <a:ext uri="{FF2B5EF4-FFF2-40B4-BE49-F238E27FC236}">
                <a16:creationId xmlns="" xmlns:a16="http://schemas.microsoft.com/office/drawing/2014/main" id="{B10535AC-B52B-4E88-898A-9E225D0E93F9}"/>
              </a:ext>
            </a:extLst>
          </p:cNvPr>
          <p:cNvSpPr>
            <a:spLocks noGrp="1"/>
          </p:cNvSpPr>
          <p:nvPr>
            <p:ph type="body" idx="1"/>
          </p:nvPr>
        </p:nvSpPr>
        <p:spPr>
          <a:xfrm>
            <a:off x="735495" y="2154237"/>
            <a:ext cx="2166730" cy="639763"/>
          </a:xfrm>
        </p:spPr>
        <p:txBody>
          <a:bodyPr>
            <a:normAutofit fontScale="92500" lnSpcReduction="20000"/>
          </a:bodyPr>
          <a:lstStyle/>
          <a:p>
            <a:r>
              <a:rPr lang="en-US" altLang="en-US" sz="2800" dirty="0" smtClean="0">
                <a:solidFill>
                  <a:srgbClr val="0033CC"/>
                </a:solidFill>
              </a:rPr>
              <a:t>PAH codes for </a:t>
            </a:r>
          </a:p>
          <a:p>
            <a:r>
              <a:rPr lang="en-US" altLang="en-US" sz="2800" dirty="0" smtClean="0">
                <a:solidFill>
                  <a:srgbClr val="0033CC"/>
                </a:solidFill>
              </a:rPr>
              <a:t>an ENZYME:</a:t>
            </a:r>
            <a:endParaRPr lang="en-US" altLang="en-US" sz="2800" dirty="0">
              <a:solidFill>
                <a:srgbClr val="0033CC"/>
              </a:solidFill>
            </a:endParaRPr>
          </a:p>
        </p:txBody>
      </p:sp>
      <p:sp>
        <p:nvSpPr>
          <p:cNvPr id="7" name="Content Placeholder 6">
            <a:extLst>
              <a:ext uri="{FF2B5EF4-FFF2-40B4-BE49-F238E27FC236}">
                <a16:creationId xmlns="" xmlns:a16="http://schemas.microsoft.com/office/drawing/2014/main" id="{83CE1A86-6E4D-4795-9CC5-4C85124B8201}"/>
              </a:ext>
            </a:extLst>
          </p:cNvPr>
          <p:cNvSpPr>
            <a:spLocks noGrp="1"/>
          </p:cNvSpPr>
          <p:nvPr>
            <p:ph sz="half" idx="2"/>
          </p:nvPr>
        </p:nvSpPr>
        <p:spPr>
          <a:xfrm>
            <a:off x="381000" y="2794000"/>
            <a:ext cx="4040188" cy="3951287"/>
          </a:xfrm>
        </p:spPr>
        <p:txBody>
          <a:bodyPr/>
          <a:lstStyle/>
          <a:p>
            <a:r>
              <a:rPr lang="en-US" altLang="en-US" dirty="0" smtClean="0"/>
              <a:t>Enzymes make </a:t>
            </a:r>
            <a:r>
              <a:rPr lang="en-US" altLang="en-US" dirty="0"/>
              <a:t>all chemical reactions and processes happen in cells.</a:t>
            </a:r>
          </a:p>
          <a:p>
            <a:r>
              <a:rPr lang="en-US" altLang="en-US" dirty="0"/>
              <a:t>Can be used over and over because they are not used up or changed in reactions</a:t>
            </a:r>
            <a:r>
              <a:rPr lang="en-US" altLang="en-US" dirty="0" smtClean="0"/>
              <a:t>.</a:t>
            </a:r>
          </a:p>
          <a:p>
            <a:r>
              <a:rPr lang="en-US" altLang="en-US" dirty="0" smtClean="0"/>
              <a:t>So, half the number of good, functional enzymes is often enough to do the job.</a:t>
            </a:r>
            <a:endParaRPr lang="en-US" altLang="en-US" dirty="0"/>
          </a:p>
          <a:p>
            <a:endParaRPr lang="en-US" altLang="en-US" dirty="0"/>
          </a:p>
          <a:p>
            <a:endParaRPr lang="en-US" altLang="en-US" dirty="0"/>
          </a:p>
        </p:txBody>
      </p:sp>
      <p:sp>
        <p:nvSpPr>
          <p:cNvPr id="8" name="Text Placeholder 7">
            <a:extLst>
              <a:ext uri="{FF2B5EF4-FFF2-40B4-BE49-F238E27FC236}">
                <a16:creationId xmlns="" xmlns:a16="http://schemas.microsoft.com/office/drawing/2014/main" id="{B4BAF7A1-B7E7-4B7D-8181-792BCFE4C584}"/>
              </a:ext>
            </a:extLst>
          </p:cNvPr>
          <p:cNvSpPr>
            <a:spLocks noGrp="1"/>
          </p:cNvSpPr>
          <p:nvPr>
            <p:ph type="body" sz="quarter" idx="3"/>
          </p:nvPr>
        </p:nvSpPr>
        <p:spPr>
          <a:xfrm>
            <a:off x="4267200" y="2251931"/>
            <a:ext cx="4876800" cy="446088"/>
          </a:xfrm>
        </p:spPr>
        <p:txBody>
          <a:bodyPr>
            <a:normAutofit fontScale="92500" lnSpcReduction="20000"/>
          </a:bodyPr>
          <a:lstStyle/>
          <a:p>
            <a:r>
              <a:rPr lang="en-US" altLang="en-US" sz="2800" dirty="0" smtClean="0">
                <a:solidFill>
                  <a:srgbClr val="0033CC"/>
                </a:solidFill>
              </a:rPr>
              <a:t>FGFR3 codes for a receptor that affects STRUCTURAL </a:t>
            </a:r>
            <a:r>
              <a:rPr lang="en-US" altLang="en-US" sz="2800" dirty="0">
                <a:solidFill>
                  <a:srgbClr val="0033CC"/>
                </a:solidFill>
              </a:rPr>
              <a:t>PROTEINS:</a:t>
            </a:r>
          </a:p>
        </p:txBody>
      </p:sp>
      <p:sp>
        <p:nvSpPr>
          <p:cNvPr id="9" name="Content Placeholder 8">
            <a:extLst>
              <a:ext uri="{FF2B5EF4-FFF2-40B4-BE49-F238E27FC236}">
                <a16:creationId xmlns="" xmlns:a16="http://schemas.microsoft.com/office/drawing/2014/main" id="{AE3888FC-8519-4C61-830C-7F5FBE37E1EF}"/>
              </a:ext>
            </a:extLst>
          </p:cNvPr>
          <p:cNvSpPr>
            <a:spLocks noGrp="1"/>
          </p:cNvSpPr>
          <p:nvPr>
            <p:ph sz="quarter" idx="4"/>
          </p:nvPr>
        </p:nvSpPr>
        <p:spPr>
          <a:xfrm>
            <a:off x="4572000" y="2699344"/>
            <a:ext cx="4041775" cy="3951288"/>
          </a:xfrm>
        </p:spPr>
        <p:txBody>
          <a:bodyPr/>
          <a:lstStyle/>
          <a:p>
            <a:r>
              <a:rPr lang="en-US" altLang="en-US" dirty="0"/>
              <a:t>Building materials that make up structures of the body (muscles, bones, organs, blood cells etc</a:t>
            </a:r>
            <a:r>
              <a:rPr lang="en-US" altLang="en-US" dirty="0" smtClean="0"/>
              <a:t>.).</a:t>
            </a:r>
          </a:p>
          <a:p>
            <a:r>
              <a:rPr lang="en-US" altLang="en-US" dirty="0" smtClean="0"/>
              <a:t>Half the number of good structural proteins is a bad thing: your body will attempt to use the good and bad or will fall short of enough good material. </a:t>
            </a:r>
          </a:p>
          <a:p>
            <a:endParaRPr lang="en-US" altLang="en-US" dirty="0"/>
          </a:p>
        </p:txBody>
      </p:sp>
    </p:spTree>
    <p:extLst>
      <p:ext uri="{BB962C8B-B14F-4D97-AF65-F5344CB8AC3E}">
        <p14:creationId xmlns:p14="http://schemas.microsoft.com/office/powerpoint/2010/main" val="159854660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Shape 207"/>
          <p:cNvSpPr txBox="1">
            <a:spLocks noGrp="1"/>
          </p:cNvSpPr>
          <p:nvPr>
            <p:ph type="body" idx="1"/>
          </p:nvPr>
        </p:nvSpPr>
        <p:spPr>
          <a:xfrm>
            <a:off x="457200" y="722656"/>
            <a:ext cx="8229600" cy="572672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200"/>
              <a:buFont typeface="Arial"/>
              <a:buNone/>
            </a:pPr>
            <a:r>
              <a:rPr lang="en-US" sz="2800" b="0" i="0" u="none" strike="noStrike" cap="none" dirty="0" smtClean="0">
                <a:solidFill>
                  <a:schemeClr val="dk1"/>
                </a:solidFill>
                <a:ea typeface="Calibri"/>
                <a:cs typeface="Calibri"/>
                <a:sym typeface="Calibri"/>
              </a:rPr>
              <a:t>If </a:t>
            </a:r>
            <a:r>
              <a:rPr lang="en-US" sz="2800" b="0" i="0" u="none" strike="noStrike" cap="none" dirty="0">
                <a:solidFill>
                  <a:schemeClr val="dk1"/>
                </a:solidFill>
                <a:ea typeface="Calibri"/>
                <a:cs typeface="Calibri"/>
                <a:sym typeface="Calibri"/>
              </a:rPr>
              <a:t>a house has </a:t>
            </a:r>
            <a:r>
              <a:rPr lang="en-US" sz="2800" dirty="0">
                <a:solidFill>
                  <a:schemeClr val="dk1"/>
                </a:solidFill>
                <a:ea typeface="Calibri"/>
                <a:cs typeface="Calibri"/>
                <a:sym typeface="Calibri"/>
              </a:rPr>
              <a:t>3</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doors, how many keys do you need?</a:t>
            </a:r>
            <a:endParaRPr sz="2800" b="0" i="0" u="none" strike="noStrike" cap="none" dirty="0">
              <a:solidFill>
                <a:schemeClr val="dk1"/>
              </a:solidFill>
              <a:ea typeface="Calibri"/>
              <a:cs typeface="Calibri"/>
              <a:sym typeface="Calibri"/>
            </a:endParaRPr>
          </a:p>
          <a:p>
            <a:pPr marL="0" marR="0" lvl="0" indent="0" algn="l" rtl="0">
              <a:spcBef>
                <a:spcPts val="640"/>
              </a:spcBef>
              <a:spcAft>
                <a:spcPts val="0"/>
              </a:spcAft>
              <a:buClr>
                <a:schemeClr val="dk1"/>
              </a:buClr>
              <a:buSzPts val="3200"/>
              <a:buFont typeface="Arial"/>
              <a:buNone/>
            </a:pPr>
            <a:r>
              <a:rPr lang="en-US" sz="2800" b="0" i="0" u="none" strike="noStrike" cap="none" dirty="0">
                <a:solidFill>
                  <a:schemeClr val="dk1"/>
                </a:solidFill>
                <a:ea typeface="Calibri"/>
                <a:cs typeface="Calibri"/>
                <a:sym typeface="Calibri"/>
              </a:rPr>
              <a:t>If you have </a:t>
            </a:r>
            <a:r>
              <a:rPr lang="en-US" sz="2800" dirty="0">
                <a:solidFill>
                  <a:schemeClr val="dk1"/>
                </a:solidFill>
                <a:ea typeface="Calibri"/>
                <a:cs typeface="Calibri"/>
                <a:sym typeface="Calibri"/>
              </a:rPr>
              <a:t>1</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good key, you can use it to unlock all </a:t>
            </a:r>
            <a:r>
              <a:rPr lang="en-US" sz="2800" dirty="0">
                <a:solidFill>
                  <a:schemeClr val="dk1"/>
                </a:solidFill>
                <a:ea typeface="Calibri"/>
                <a:cs typeface="Calibri"/>
                <a:sym typeface="Calibri"/>
              </a:rPr>
              <a:t>3</a:t>
            </a:r>
            <a:r>
              <a:rPr lang="en-US" sz="2800" b="0" i="0" u="none" strike="noStrike" cap="none" dirty="0" smtClean="0">
                <a:solidFill>
                  <a:schemeClr val="dk1"/>
                </a:solidFill>
                <a:ea typeface="Calibri"/>
                <a:cs typeface="Calibri"/>
                <a:sym typeface="Calibri"/>
              </a:rPr>
              <a:t> </a:t>
            </a:r>
            <a:r>
              <a:rPr lang="en-US" sz="2800" b="0" i="0" u="none" strike="noStrike" cap="none" dirty="0">
                <a:solidFill>
                  <a:schemeClr val="dk1"/>
                </a:solidFill>
                <a:ea typeface="Calibri"/>
                <a:cs typeface="Calibri"/>
                <a:sym typeface="Calibri"/>
              </a:rPr>
              <a:t>doors.  </a:t>
            </a:r>
            <a:r>
              <a:rPr lang="en-US" sz="2800" b="0" i="0" u="none" strike="noStrike" cap="none" dirty="0" smtClean="0">
                <a:solidFill>
                  <a:schemeClr val="dk1"/>
                </a:solidFill>
                <a:ea typeface="Calibri"/>
                <a:cs typeface="Calibri"/>
                <a:sym typeface="Calibri"/>
              </a:rPr>
              <a:t>Enzymes </a:t>
            </a:r>
            <a:r>
              <a:rPr lang="en-US" sz="2800" b="0" i="0" u="none" strike="noStrike" cap="none" dirty="0">
                <a:solidFill>
                  <a:schemeClr val="dk1"/>
                </a:solidFill>
                <a:ea typeface="Calibri"/>
                <a:cs typeface="Calibri"/>
                <a:sym typeface="Calibri"/>
              </a:rPr>
              <a:t>are like keys, </a:t>
            </a:r>
            <a:r>
              <a:rPr lang="en-US" sz="2800" dirty="0" smtClean="0">
                <a:solidFill>
                  <a:srgbClr val="C00000"/>
                </a:solidFill>
                <a:ea typeface="Calibri"/>
                <a:cs typeface="Calibri"/>
                <a:sym typeface="Calibri"/>
              </a:rPr>
              <a:t>one</a:t>
            </a:r>
            <a:r>
              <a:rPr lang="en-US" sz="2800" b="0" i="0" u="none" strike="noStrike" cap="none" dirty="0" smtClean="0">
                <a:solidFill>
                  <a:srgbClr val="C00000"/>
                </a:solidFill>
                <a:ea typeface="Calibri"/>
                <a:cs typeface="Calibri"/>
                <a:sym typeface="Calibri"/>
              </a:rPr>
              <a:t> </a:t>
            </a:r>
            <a:r>
              <a:rPr lang="en-US" sz="2800" b="0" i="0" u="none" strike="noStrike" cap="none" dirty="0">
                <a:solidFill>
                  <a:srgbClr val="C00000"/>
                </a:solidFill>
                <a:ea typeface="Calibri"/>
                <a:cs typeface="Calibri"/>
                <a:sym typeface="Calibri"/>
              </a:rPr>
              <a:t>is </a:t>
            </a:r>
            <a:r>
              <a:rPr lang="en-US" sz="2800" b="0" i="0" u="none" strike="noStrike" cap="none" dirty="0" smtClean="0">
                <a:solidFill>
                  <a:srgbClr val="C00000"/>
                </a:solidFill>
                <a:ea typeface="Calibri"/>
                <a:cs typeface="Calibri"/>
                <a:sym typeface="Calibri"/>
              </a:rPr>
              <a:t>enough</a:t>
            </a:r>
            <a:r>
              <a:rPr lang="en-US" sz="2800" b="0" i="0" u="none" strike="noStrike" cap="none" dirty="0" smtClean="0">
                <a:solidFill>
                  <a:srgbClr val="FF0000"/>
                </a:solidFill>
                <a:ea typeface="Calibri"/>
                <a:cs typeface="Calibri"/>
                <a:sym typeface="Calibri"/>
              </a:rPr>
              <a:t>.</a:t>
            </a:r>
            <a:endParaRPr sz="2800" dirty="0"/>
          </a:p>
          <a:p>
            <a:pPr marL="0" marR="0" lvl="0" indent="0" algn="l" rtl="0">
              <a:spcBef>
                <a:spcPts val="640"/>
              </a:spcBef>
              <a:spcAft>
                <a:spcPts val="0"/>
              </a:spcAft>
              <a:buClr>
                <a:schemeClr val="dk1"/>
              </a:buClr>
              <a:buSzPts val="3200"/>
              <a:buFont typeface="Arial"/>
              <a:buNone/>
            </a:pPr>
            <a:endParaRPr sz="3200" b="0" i="0" u="none" strike="noStrike" cap="none" dirty="0">
              <a:solidFill>
                <a:schemeClr val="dk1"/>
              </a:solidFill>
              <a:latin typeface="Calibri"/>
              <a:ea typeface="Calibri"/>
              <a:cs typeface="Calibri"/>
              <a:sym typeface="Calibri"/>
            </a:endParaRPr>
          </a:p>
        </p:txBody>
      </p:sp>
      <p:sp>
        <p:nvSpPr>
          <p:cNvPr id="2" name="Title 1">
            <a:extLst>
              <a:ext uri="{FF2B5EF4-FFF2-40B4-BE49-F238E27FC236}">
                <a16:creationId xmlns="" xmlns:a16="http://schemas.microsoft.com/office/drawing/2014/main" id="{4C7E1E9B-C553-44B4-8D94-6CF262677637}"/>
              </a:ext>
            </a:extLst>
          </p:cNvPr>
          <p:cNvSpPr>
            <a:spLocks noGrp="1"/>
          </p:cNvSpPr>
          <p:nvPr>
            <p:ph type="title"/>
          </p:nvPr>
        </p:nvSpPr>
        <p:spPr>
          <a:xfrm>
            <a:off x="246185" y="136799"/>
            <a:ext cx="8229600" cy="715108"/>
          </a:xfrm>
        </p:spPr>
        <p:txBody>
          <a:bodyPr>
            <a:normAutofit fontScale="90000"/>
          </a:bodyPr>
          <a:lstStyle/>
          <a:p>
            <a:r>
              <a:rPr lang="en-US" dirty="0" smtClean="0">
                <a:solidFill>
                  <a:srgbClr val="584035"/>
                </a:solidFill>
                <a:ea typeface="Calibri"/>
                <a:cs typeface="Calibri"/>
                <a:sym typeface="Calibri"/>
              </a:rPr>
              <a:t>An Analogy</a:t>
            </a:r>
            <a:endParaRPr lang="en-US" dirty="0">
              <a:solidFill>
                <a:srgbClr val="584035"/>
              </a:solidFill>
            </a:endParaRPr>
          </a:p>
        </p:txBody>
      </p:sp>
      <p:pic>
        <p:nvPicPr>
          <p:cNvPr id="3" name="Picture 2">
            <a:extLst>
              <a:ext uri="{FF2B5EF4-FFF2-40B4-BE49-F238E27FC236}">
                <a16:creationId xmlns="" xmlns:a16="http://schemas.microsoft.com/office/drawing/2014/main" id="{896A5BF2-7F52-4C4B-B680-3710FCB734B4}"/>
              </a:ext>
            </a:extLst>
          </p:cNvPr>
          <p:cNvPicPr>
            <a:picLocks noChangeAspect="1"/>
          </p:cNvPicPr>
          <p:nvPr/>
        </p:nvPicPr>
        <p:blipFill>
          <a:blip r:embed="rId3"/>
          <a:stretch>
            <a:fillRect/>
          </a:stretch>
        </p:blipFill>
        <p:spPr>
          <a:xfrm>
            <a:off x="3830221" y="2354760"/>
            <a:ext cx="2466975" cy="1847850"/>
          </a:xfrm>
          <a:prstGeom prst="rect">
            <a:avLst/>
          </a:prstGeom>
        </p:spPr>
      </p:pic>
      <p:pic>
        <p:nvPicPr>
          <p:cNvPr id="5" name="Picture 4">
            <a:extLst>
              <a:ext uri="{FF2B5EF4-FFF2-40B4-BE49-F238E27FC236}">
                <a16:creationId xmlns="" xmlns:a16="http://schemas.microsoft.com/office/drawing/2014/main" id="{BA6A9699-29DA-4262-A9FC-96C29DC46F8A}"/>
              </a:ext>
            </a:extLst>
          </p:cNvPr>
          <p:cNvPicPr>
            <a:picLocks noChangeAspect="1"/>
          </p:cNvPicPr>
          <p:nvPr/>
        </p:nvPicPr>
        <p:blipFill>
          <a:blip r:embed="rId4"/>
          <a:stretch>
            <a:fillRect/>
          </a:stretch>
        </p:blipFill>
        <p:spPr>
          <a:xfrm rot="16200000" flipV="1">
            <a:off x="6475400" y="2602185"/>
            <a:ext cx="2033194" cy="1352999"/>
          </a:xfrm>
          <a:prstGeom prst="rect">
            <a:avLst/>
          </a:prstGeom>
        </p:spPr>
      </p:pic>
      <p:sp>
        <p:nvSpPr>
          <p:cNvPr id="6" name="TextBox 5">
            <a:extLst>
              <a:ext uri="{FF2B5EF4-FFF2-40B4-BE49-F238E27FC236}">
                <a16:creationId xmlns="" xmlns:a16="http://schemas.microsoft.com/office/drawing/2014/main" id="{4D36F4F5-C645-4EE3-80EC-01E19E2A8459}"/>
              </a:ext>
            </a:extLst>
          </p:cNvPr>
          <p:cNvSpPr txBox="1"/>
          <p:nvPr/>
        </p:nvSpPr>
        <p:spPr>
          <a:xfrm>
            <a:off x="457199" y="4387954"/>
            <a:ext cx="8440616" cy="2246769"/>
          </a:xfrm>
          <a:prstGeom prst="rect">
            <a:avLst/>
          </a:prstGeom>
          <a:noFill/>
        </p:spPr>
        <p:txBody>
          <a:bodyPr wrap="square" rtlCol="0">
            <a:spAutoFit/>
          </a:bodyPr>
          <a:lstStyle/>
          <a:p>
            <a:r>
              <a:rPr lang="en-US" sz="2800" dirty="0">
                <a:cs typeface="Arial" panose="020B0604020202020204" pitchFamily="34" charset="0"/>
              </a:rPr>
              <a:t>Structural proteins however are like  building materials of a house (wood and nails). </a:t>
            </a:r>
          </a:p>
          <a:p>
            <a:r>
              <a:rPr lang="en-US" sz="2800" dirty="0">
                <a:cs typeface="Arial" panose="020B0604020202020204" pitchFamily="34" charset="0"/>
              </a:rPr>
              <a:t>If you only have some of the parts, the structure is not as strong, and if you are missing all the parts you can not build a house at all.</a:t>
            </a:r>
          </a:p>
        </p:txBody>
      </p:sp>
      <p:pic>
        <p:nvPicPr>
          <p:cNvPr id="7" name="Picture 6"/>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57200" y="2262087"/>
            <a:ext cx="3002899" cy="2036341"/>
          </a:xfrm>
          <a:prstGeom prst="rect">
            <a:avLst/>
          </a:prstGeom>
        </p:spPr>
      </p:pic>
    </p:spTree>
    <p:extLst>
      <p:ext uri="{BB962C8B-B14F-4D97-AF65-F5344CB8AC3E}">
        <p14:creationId xmlns:p14="http://schemas.microsoft.com/office/powerpoint/2010/main" val="3008636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7C4578-9DB8-42D5-A806-A96E07E9D9FB}"/>
              </a:ext>
            </a:extLst>
          </p:cNvPr>
          <p:cNvSpPr>
            <a:spLocks noGrp="1"/>
          </p:cNvSpPr>
          <p:nvPr>
            <p:ph type="title"/>
          </p:nvPr>
        </p:nvSpPr>
        <p:spPr/>
        <p:txBody>
          <a:bodyPr/>
          <a:lstStyle/>
          <a:p>
            <a:r>
              <a:rPr lang="en-US" dirty="0" smtClean="0">
                <a:solidFill>
                  <a:srgbClr val="584035"/>
                </a:solidFill>
              </a:rPr>
              <a:t>Model Check</a:t>
            </a:r>
            <a:endParaRPr lang="en-US" dirty="0">
              <a:solidFill>
                <a:srgbClr val="584035"/>
              </a:solidFill>
            </a:endParaRPr>
          </a:p>
        </p:txBody>
      </p:sp>
      <p:sp>
        <p:nvSpPr>
          <p:cNvPr id="3" name="Content Placeholder 2">
            <a:extLst>
              <a:ext uri="{FF2B5EF4-FFF2-40B4-BE49-F238E27FC236}">
                <a16:creationId xmlns="" xmlns:a16="http://schemas.microsoft.com/office/drawing/2014/main" id="{1B9474EF-7BEC-4EC7-B11A-54DC6BFBDC67}"/>
              </a:ext>
            </a:extLst>
          </p:cNvPr>
          <p:cNvSpPr>
            <a:spLocks noGrp="1"/>
          </p:cNvSpPr>
          <p:nvPr>
            <p:ph idx="1"/>
          </p:nvPr>
        </p:nvSpPr>
        <p:spPr>
          <a:xfrm>
            <a:off x="457200" y="1600201"/>
            <a:ext cx="8229600" cy="4011706"/>
          </a:xfrm>
        </p:spPr>
        <p:txBody>
          <a:bodyPr/>
          <a:lstStyle/>
          <a:p>
            <a:pPr marL="0" indent="0">
              <a:buNone/>
            </a:pPr>
            <a:r>
              <a:rPr lang="en-US" dirty="0" smtClean="0">
                <a:solidFill>
                  <a:srgbClr val="00B0F0"/>
                </a:solidFill>
              </a:rPr>
              <a:t>[add ideas to the class model here]</a:t>
            </a:r>
            <a:endParaRPr lang="en-US" dirty="0">
              <a:solidFill>
                <a:srgbClr val="00B0F0"/>
              </a:solidFill>
            </a:endParaRPr>
          </a:p>
          <a:p>
            <a:endParaRPr lang="en-US" dirty="0"/>
          </a:p>
        </p:txBody>
      </p:sp>
    </p:spTree>
    <p:extLst>
      <p:ext uri="{BB962C8B-B14F-4D97-AF65-F5344CB8AC3E}">
        <p14:creationId xmlns:p14="http://schemas.microsoft.com/office/powerpoint/2010/main" val="227927984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smtClean="0">
                <a:solidFill>
                  <a:srgbClr val="584035"/>
                </a:solidFill>
              </a:rPr>
              <a:t>Mutations</a:t>
            </a:r>
            <a:endParaRPr lang="en-US" dirty="0">
              <a:solidFill>
                <a:srgbClr val="584035"/>
              </a:solidFill>
            </a:endParaRPr>
          </a:p>
        </p:txBody>
      </p:sp>
      <p:pic>
        <p:nvPicPr>
          <p:cNvPr id="13" name="Picture 12"/>
          <p:cNvPicPr>
            <a:picLocks noChangeAspect="1"/>
          </p:cNvPicPr>
          <p:nvPr/>
        </p:nvPicPr>
        <p:blipFill rotWithShape="1">
          <a:blip r:embed="rId3" cstate="email">
            <a:extLst>
              <a:ext uri="{28A0092B-C50C-407E-A947-70E740481C1C}">
                <a14:useLocalDpi xmlns:a14="http://schemas.microsoft.com/office/drawing/2010/main" val="0"/>
              </a:ext>
            </a:extLst>
          </a:blip>
          <a:srcRect l="5052" t="2672" r="14996"/>
          <a:stretch/>
        </p:blipFill>
        <p:spPr>
          <a:xfrm>
            <a:off x="2096362" y="2285994"/>
            <a:ext cx="5279571" cy="3411640"/>
          </a:xfrm>
          <a:prstGeom prst="rect">
            <a:avLst/>
          </a:prstGeom>
        </p:spPr>
      </p:pic>
      <p:sp>
        <p:nvSpPr>
          <p:cNvPr id="14"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339366" y="896741"/>
            <a:ext cx="8691218" cy="1147113"/>
          </a:xfrm>
        </p:spPr>
        <p:txBody>
          <a:bodyPr>
            <a:normAutofit fontScale="85000" lnSpcReduction="10000"/>
          </a:bodyPr>
          <a:lstStyle/>
          <a:p>
            <a:pPr marL="0" indent="0">
              <a:lnSpc>
                <a:spcPct val="110000"/>
              </a:lnSpc>
              <a:spcBef>
                <a:spcPts val="0"/>
              </a:spcBef>
              <a:spcAft>
                <a:spcPts val="600"/>
              </a:spcAft>
              <a:buNone/>
            </a:pPr>
            <a:r>
              <a:rPr lang="en-US" dirty="0" smtClean="0">
                <a:solidFill>
                  <a:srgbClr val="584035"/>
                </a:solidFill>
                <a:latin typeface="Arial" panose="020B0604020202020204" pitchFamily="34" charset="0"/>
                <a:cs typeface="Arial" panose="020B0604020202020204" pitchFamily="34" charset="0"/>
              </a:rPr>
              <a:t>We’ve just spent a lot of time talking about mutations that affect people in ways that challenge “normal” health or development.</a:t>
            </a:r>
          </a:p>
          <a:p>
            <a:pPr marL="0" indent="0">
              <a:buNone/>
            </a:pPr>
            <a:endParaRPr lang="en-US" dirty="0"/>
          </a:p>
          <a:p>
            <a:pPr marL="0" indent="0">
              <a:buNone/>
            </a:pPr>
            <a:endParaRPr lang="en-US" dirty="0"/>
          </a:p>
        </p:txBody>
      </p:sp>
      <p:sp>
        <p:nvSpPr>
          <p:cNvPr id="17"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2017336" y="5961585"/>
            <a:ext cx="6674177" cy="495776"/>
          </a:xfrm>
        </p:spPr>
        <p:txBody>
          <a:bodyPr>
            <a:normAutofit fontScale="85000" lnSpcReduction="10000"/>
          </a:bodyPr>
          <a:lstStyle/>
          <a:p>
            <a:pPr marL="0" indent="0">
              <a:buNone/>
            </a:pPr>
            <a:r>
              <a:rPr lang="en-US" sz="3800" dirty="0" smtClean="0">
                <a:solidFill>
                  <a:srgbClr val="3F6EB3"/>
                </a:solidFill>
                <a:latin typeface="Arial" panose="020B0604020202020204" pitchFamily="34" charset="0"/>
                <a:cs typeface="Arial" panose="020B0604020202020204" pitchFamily="34" charset="0"/>
              </a:rPr>
              <a:t>But are all mutations harmful?</a:t>
            </a:r>
          </a:p>
          <a:p>
            <a:pPr marL="0" indent="0">
              <a:buNone/>
            </a:pPr>
            <a:endParaRPr lang="en-US" dirty="0"/>
          </a:p>
          <a:p>
            <a:pPr marL="0" indent="0">
              <a:buNone/>
            </a:pPr>
            <a:endParaRPr lang="en-US" dirty="0"/>
          </a:p>
        </p:txBody>
      </p:sp>
      <p:pic>
        <p:nvPicPr>
          <p:cNvPr id="18" name="Picture 17">
            <a:extLst>
              <a:ext uri="{FF2B5EF4-FFF2-40B4-BE49-F238E27FC236}">
                <a16:creationId xmlns="" xmlns:a16="http://schemas.microsoft.com/office/drawing/2014/main" id="{39FAD21D-949E-4A68-B2EE-DC73F41B0513}"/>
              </a:ext>
            </a:extLst>
          </p:cNvPr>
          <p:cNvPicPr>
            <a:picLocks noChangeAspect="1"/>
          </p:cNvPicPr>
          <p:nvPr/>
        </p:nvPicPr>
        <p:blipFill>
          <a:blip r:embed="rId4"/>
          <a:stretch>
            <a:fillRect/>
          </a:stretch>
        </p:blipFill>
        <p:spPr>
          <a:xfrm>
            <a:off x="730457" y="5461670"/>
            <a:ext cx="987638" cy="999831"/>
          </a:xfrm>
          <a:prstGeom prst="rect">
            <a:avLst/>
          </a:prstGeom>
        </p:spPr>
      </p:pic>
    </p:spTree>
    <p:extLst>
      <p:ext uri="{BB962C8B-B14F-4D97-AF65-F5344CB8AC3E}">
        <p14:creationId xmlns:p14="http://schemas.microsoft.com/office/powerpoint/2010/main" val="35198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3F6EB3"/>
                </a:solidFill>
              </a:rPr>
              <a:t>Are all Mutations </a:t>
            </a:r>
            <a:r>
              <a:rPr lang="en-US" dirty="0" smtClean="0">
                <a:solidFill>
                  <a:srgbClr val="3F6EB3"/>
                </a:solidFill>
              </a:rPr>
              <a:t>Harmful?</a:t>
            </a:r>
            <a:endParaRPr lang="en-US" dirty="0">
              <a:solidFill>
                <a:srgbClr val="3F6EB3"/>
              </a:solidFill>
            </a:endParaRPr>
          </a:p>
        </p:txBody>
      </p:sp>
      <p:sp>
        <p:nvSpPr>
          <p:cNvPr id="5" name="TextBox 4">
            <a:extLst>
              <a:ext uri="{FF2B5EF4-FFF2-40B4-BE49-F238E27FC236}">
                <a16:creationId xmlns="" xmlns:a16="http://schemas.microsoft.com/office/drawing/2014/main" id="{47DC064B-47D3-490A-AEF1-6850819DFB06}"/>
              </a:ext>
            </a:extLst>
          </p:cNvPr>
          <p:cNvSpPr txBox="1"/>
          <p:nvPr/>
        </p:nvSpPr>
        <p:spPr>
          <a:xfrm>
            <a:off x="865546" y="5943831"/>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U.</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 xmlns:a16="http://schemas.microsoft.com/office/drawing/2014/main" id="{0E274BAB-2C73-41DB-97A4-1C91E45CE3A0}"/>
              </a:ext>
            </a:extLst>
          </p:cNvPr>
          <p:cNvPicPr>
            <a:picLocks noChangeAspect="1"/>
          </p:cNvPicPr>
          <p:nvPr/>
        </p:nvPicPr>
        <p:blipFill>
          <a:blip r:embed="rId3"/>
          <a:stretch>
            <a:fillRect/>
          </a:stretch>
        </p:blipFill>
        <p:spPr>
          <a:xfrm>
            <a:off x="204217" y="5890299"/>
            <a:ext cx="661330" cy="666795"/>
          </a:xfrm>
          <a:prstGeom prst="rect">
            <a:avLst/>
          </a:prstGeom>
        </p:spPr>
      </p:pic>
      <p:pic>
        <p:nvPicPr>
          <p:cNvPr id="13" name="Picture 12"/>
          <p:cNvPicPr>
            <a:picLocks noChangeAspect="1"/>
          </p:cNvPicPr>
          <p:nvPr/>
        </p:nvPicPr>
        <p:blipFill rotWithShape="1">
          <a:blip r:embed="rId4" cstate="email">
            <a:extLst>
              <a:ext uri="{28A0092B-C50C-407E-A947-70E740481C1C}">
                <a14:useLocalDpi xmlns:a14="http://schemas.microsoft.com/office/drawing/2010/main" val="0"/>
              </a:ext>
            </a:extLst>
          </a:blip>
          <a:srcRect l="5052" t="2672" r="14996"/>
          <a:stretch/>
        </p:blipFill>
        <p:spPr>
          <a:xfrm>
            <a:off x="534882" y="958316"/>
            <a:ext cx="5279571" cy="3411640"/>
          </a:xfrm>
          <a:prstGeom prst="rect">
            <a:avLst/>
          </a:prstGeom>
        </p:spPr>
      </p:pic>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5814453" y="1217082"/>
            <a:ext cx="3216130" cy="2689834"/>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Lets take </a:t>
            </a:r>
            <a:r>
              <a:rPr lang="en-US" dirty="0">
                <a:solidFill>
                  <a:srgbClr val="584035"/>
                </a:solidFill>
                <a:latin typeface="Arial" panose="020B0604020202020204" pitchFamily="34" charset="0"/>
                <a:cs typeface="Arial" panose="020B0604020202020204" pitchFamily="34" charset="0"/>
              </a:rPr>
              <a:t>a moment to look at all our models including, biodiversity and change in populations over time</a:t>
            </a:r>
            <a:r>
              <a:rPr lang="en-US" dirty="0" smtClean="0">
                <a:solidFill>
                  <a:srgbClr val="584035"/>
                </a:solidFill>
                <a:latin typeface="Arial" panose="020B0604020202020204" pitchFamily="34" charset="0"/>
                <a:cs typeface="Arial" panose="020B0604020202020204" pitchFamily="34" charset="0"/>
              </a:rPr>
              <a:t>.</a:t>
            </a:r>
          </a:p>
          <a:p>
            <a:pPr marL="0" indent="0">
              <a:buNone/>
            </a:pPr>
            <a:r>
              <a:rPr lang="en-US" dirty="0" smtClean="0">
                <a:solidFill>
                  <a:srgbClr val="584035"/>
                </a:solidFill>
                <a:latin typeface="Arial" panose="020B0604020202020204" pitchFamily="34" charset="0"/>
                <a:cs typeface="Arial" panose="020B0604020202020204" pitchFamily="34" charset="0"/>
              </a:rPr>
              <a:t>Maybe the pics will help remind you… </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5"/>
          <a:stretch>
            <a:fillRect/>
          </a:stretch>
        </p:blipFill>
        <p:spPr>
          <a:xfrm>
            <a:off x="5693615" y="4291240"/>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6"/>
          <a:stretch>
            <a:fillRect/>
          </a:stretch>
        </p:blipFill>
        <p:spPr>
          <a:xfrm>
            <a:off x="4962147" y="3652935"/>
            <a:ext cx="3277896" cy="1176228"/>
          </a:xfrm>
          <a:prstGeom prst="rect">
            <a:avLst/>
          </a:prstGeom>
        </p:spPr>
      </p:pic>
      <p:pic>
        <p:nvPicPr>
          <p:cNvPr id="15" name="Picture 14">
            <a:extLst>
              <a:ext uri="{FF2B5EF4-FFF2-40B4-BE49-F238E27FC236}">
                <a16:creationId xmlns="" xmlns:a16="http://schemas.microsoft.com/office/drawing/2014/main" id="{8762B898-16AA-4F41-88E0-A4ECB356670A}"/>
              </a:ext>
            </a:extLst>
          </p:cNvPr>
          <p:cNvPicPr>
            <a:picLocks noChangeAspect="1"/>
          </p:cNvPicPr>
          <p:nvPr/>
        </p:nvPicPr>
        <p:blipFill>
          <a:blip r:embed="rId7"/>
          <a:stretch>
            <a:fillRect/>
          </a:stretch>
        </p:blipFill>
        <p:spPr>
          <a:xfrm rot="20543420">
            <a:off x="753032" y="4394071"/>
            <a:ext cx="2210517" cy="1181990"/>
          </a:xfrm>
          <a:prstGeom prst="rect">
            <a:avLst/>
          </a:prstGeom>
        </p:spPr>
      </p:pic>
      <p:pic>
        <p:nvPicPr>
          <p:cNvPr id="16" name="Picture 15">
            <a:extLst>
              <a:ext uri="{FF2B5EF4-FFF2-40B4-BE49-F238E27FC236}">
                <a16:creationId xmlns="" xmlns:a16="http://schemas.microsoft.com/office/drawing/2014/main" id="{72A36899-1261-4A10-9984-36AA603A951A}"/>
              </a:ext>
            </a:extLst>
          </p:cNvPr>
          <p:cNvPicPr>
            <a:picLocks noChangeAspect="1"/>
          </p:cNvPicPr>
          <p:nvPr/>
        </p:nvPicPr>
        <p:blipFill>
          <a:blip r:embed="rId8"/>
          <a:stretch>
            <a:fillRect/>
          </a:stretch>
        </p:blipFill>
        <p:spPr>
          <a:xfrm rot="20501030">
            <a:off x="2641184" y="4377775"/>
            <a:ext cx="2091963" cy="1214582"/>
          </a:xfrm>
          <a:prstGeom prst="rect">
            <a:avLst/>
          </a:prstGeom>
        </p:spPr>
      </p:pic>
      <p:pic>
        <p:nvPicPr>
          <p:cNvPr id="12" name="Picture 11">
            <a:extLst>
              <a:ext uri="{FF2B5EF4-FFF2-40B4-BE49-F238E27FC236}">
                <a16:creationId xmlns="" xmlns:a16="http://schemas.microsoft.com/office/drawing/2014/main" id="{39FAD21D-949E-4A68-B2EE-DC73F41B0513}"/>
              </a:ext>
            </a:extLst>
          </p:cNvPr>
          <p:cNvPicPr>
            <a:picLocks noChangeAspect="1"/>
          </p:cNvPicPr>
          <p:nvPr/>
        </p:nvPicPr>
        <p:blipFill>
          <a:blip r:embed="rId9"/>
          <a:stretch>
            <a:fillRect/>
          </a:stretch>
        </p:blipFill>
        <p:spPr>
          <a:xfrm>
            <a:off x="651911" y="332843"/>
            <a:ext cx="987638" cy="999831"/>
          </a:xfrm>
          <a:prstGeom prst="rect">
            <a:avLst/>
          </a:prstGeom>
        </p:spPr>
      </p:pic>
    </p:spTree>
    <p:extLst>
      <p:ext uri="{BB962C8B-B14F-4D97-AF65-F5344CB8AC3E}">
        <p14:creationId xmlns:p14="http://schemas.microsoft.com/office/powerpoint/2010/main" val="1079938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smtClean="0">
                <a:solidFill>
                  <a:srgbClr val="584035"/>
                </a:solidFill>
              </a:rPr>
              <a:t>Mutations and Peppered Moths</a:t>
            </a:r>
            <a:endParaRPr lang="en-US" dirty="0">
              <a:solidFill>
                <a:srgbClr val="584035"/>
              </a:solidFill>
            </a:endParaRPr>
          </a:p>
        </p:txBody>
      </p:sp>
      <p:sp>
        <p:nvSpPr>
          <p:cNvPr id="5" name="TextBox 4">
            <a:extLst>
              <a:ext uri="{FF2B5EF4-FFF2-40B4-BE49-F238E27FC236}">
                <a16:creationId xmlns="" xmlns:a16="http://schemas.microsoft.com/office/drawing/2014/main"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 xmlns:a16="http://schemas.microsoft.com/office/drawing/2014/main" id="{0E274BAB-2C73-41DB-97A4-1C91E45CE3A0}"/>
              </a:ext>
            </a:extLst>
          </p:cNvPr>
          <p:cNvPicPr>
            <a:picLocks noChangeAspect="1"/>
          </p:cNvPicPr>
          <p:nvPr/>
        </p:nvPicPr>
        <p:blipFill>
          <a:blip r:embed="rId3"/>
          <a:stretch>
            <a:fillRect/>
          </a:stretch>
        </p:blipFill>
        <p:spPr>
          <a:xfrm>
            <a:off x="534882" y="5852646"/>
            <a:ext cx="661330" cy="666795"/>
          </a:xfrm>
          <a:prstGeom prst="rect">
            <a:avLst/>
          </a:prstGeom>
        </p:spPr>
      </p:pic>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607355" y="911093"/>
            <a:ext cx="7955927" cy="2689834"/>
          </a:xfrm>
        </p:spPr>
        <p:txBody>
          <a:bodyPr>
            <a:normAutofit fontScale="85000" lnSpcReduction="10000"/>
          </a:bodyPr>
          <a:lstStyle/>
          <a:p>
            <a:pPr marL="0" indent="0">
              <a:buNone/>
            </a:pPr>
            <a:r>
              <a:rPr lang="en-US" sz="3300" dirty="0" smtClean="0">
                <a:solidFill>
                  <a:srgbClr val="584035"/>
                </a:solidFill>
                <a:latin typeface="Arial" panose="020B0604020202020204" pitchFamily="34" charset="0"/>
                <a:cs typeface="Arial" panose="020B0604020202020204" pitchFamily="34" charset="0"/>
              </a:rPr>
              <a:t>Where do these variants in the trait come from?</a:t>
            </a:r>
            <a:endParaRPr lang="en-US" sz="3300" dirty="0">
              <a:solidFill>
                <a:srgbClr val="584035"/>
              </a:solidFill>
              <a:latin typeface="Arial" panose="020B0604020202020204" pitchFamily="34" charset="0"/>
              <a:cs typeface="Arial" panose="020B0604020202020204" pitchFamily="34" charset="0"/>
            </a:endParaRPr>
          </a:p>
          <a:p>
            <a:pPr marL="0" indent="0">
              <a:buNone/>
            </a:pPr>
            <a:endParaRPr lang="en-US" sz="3300"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r>
              <a:rPr lang="en-US" sz="3800" dirty="0" smtClean="0">
                <a:solidFill>
                  <a:srgbClr val="3F6EB3"/>
                </a:solidFill>
              </a:rPr>
              <a:t>Which one do you think is the “mutant”? </a:t>
            </a:r>
          </a:p>
          <a:p>
            <a:pPr marL="0" indent="0">
              <a:buNone/>
            </a:pPr>
            <a:r>
              <a:rPr lang="en-US" sz="3800" dirty="0" smtClean="0">
                <a:solidFill>
                  <a:srgbClr val="3F6EB3"/>
                </a:solidFill>
              </a:rPr>
              <a:t>That is, what is “normal”? Why?</a:t>
            </a:r>
            <a:endParaRPr lang="en-US" sz="3800" dirty="0">
              <a:solidFill>
                <a:srgbClr val="3F6EB3"/>
              </a:solidFill>
            </a:endParaRPr>
          </a:p>
          <a:p>
            <a:pPr marL="0" indent="0">
              <a:buNone/>
            </a:pPr>
            <a:endParaRPr lang="en-US" dirty="0"/>
          </a:p>
        </p:txBody>
      </p:sp>
      <p:pic>
        <p:nvPicPr>
          <p:cNvPr id="4" name="Picture 3"/>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sp>
        <p:nvSpPr>
          <p:cNvPr id="9" name="TextBox 8"/>
          <p:cNvSpPr txBox="1"/>
          <p:nvPr/>
        </p:nvSpPr>
        <p:spPr>
          <a:xfrm>
            <a:off x="3287210" y="1485170"/>
            <a:ext cx="5567423" cy="3046988"/>
          </a:xfrm>
          <a:prstGeom prst="rect">
            <a:avLst/>
          </a:prstGeom>
          <a:noFill/>
        </p:spPr>
        <p:txBody>
          <a:bodyPr wrap="square" rtlCol="0">
            <a:spAutoFit/>
          </a:bodyPr>
          <a:lstStyle/>
          <a:p>
            <a:r>
              <a:rPr lang="en-US" sz="2400" dirty="0" smtClean="0">
                <a:solidFill>
                  <a:srgbClr val="584035"/>
                </a:solidFill>
              </a:rPr>
              <a:t>Historical records show that both of these variations in moth color/pattern existed well before the industrial revolution. </a:t>
            </a:r>
          </a:p>
          <a:p>
            <a:endParaRPr lang="en-US" sz="2400" dirty="0" smtClean="0">
              <a:solidFill>
                <a:srgbClr val="584035"/>
              </a:solidFill>
            </a:endParaRPr>
          </a:p>
          <a:p>
            <a:r>
              <a:rPr lang="en-US" sz="2400" dirty="0" smtClean="0">
                <a:solidFill>
                  <a:srgbClr val="584035"/>
                </a:solidFill>
              </a:rPr>
              <a:t>So can we say that the dark moths were the result of pollution? </a:t>
            </a:r>
          </a:p>
          <a:p>
            <a:r>
              <a:rPr lang="en-US" sz="2400" dirty="0">
                <a:solidFill>
                  <a:srgbClr val="584035"/>
                </a:solidFill>
              </a:rPr>
              <a:t>	</a:t>
            </a:r>
            <a:r>
              <a:rPr lang="en-US" sz="2400" dirty="0" smtClean="0">
                <a:solidFill>
                  <a:srgbClr val="584035"/>
                </a:solidFill>
              </a:rPr>
              <a:t>					</a:t>
            </a:r>
            <a:r>
              <a:rPr lang="en-US" sz="2400" dirty="0" smtClean="0">
                <a:solidFill>
                  <a:srgbClr val="C00000"/>
                </a:solidFill>
              </a:rPr>
              <a:t>NO! Absolutely not.</a:t>
            </a:r>
            <a:endParaRPr lang="en-US" sz="2400" dirty="0">
              <a:solidFill>
                <a:srgbClr val="C00000"/>
              </a:solidFill>
            </a:endParaRPr>
          </a:p>
          <a:p>
            <a:r>
              <a:rPr lang="en-US" sz="2400" dirty="0" smtClean="0">
                <a:solidFill>
                  <a:srgbClr val="584035"/>
                </a:solidFill>
              </a:rPr>
              <a:t>Given both have existed for a long time…</a:t>
            </a:r>
            <a:endParaRPr lang="en-US" sz="2400" dirty="0">
              <a:solidFill>
                <a:srgbClr val="584035"/>
              </a:solidFill>
            </a:endParaRPr>
          </a:p>
        </p:txBody>
      </p:sp>
    </p:spTree>
    <p:extLst>
      <p:ext uri="{BB962C8B-B14F-4D97-AF65-F5344CB8AC3E}">
        <p14:creationId xmlns:p14="http://schemas.microsoft.com/office/powerpoint/2010/main" val="1061403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3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 calcmode="lin" valueType="num">
                                      <p:cBhvr>
                                        <p:cTn id="11" dur="1000" fill="hold"/>
                                        <p:tgtEl>
                                          <p:spTgt spid="4"/>
                                        </p:tgtEl>
                                        <p:attrNameLst>
                                          <p:attrName>style.rotation</p:attrName>
                                        </p:attrNameLst>
                                      </p:cBhvr>
                                      <p:tavLst>
                                        <p:tav tm="0">
                                          <p:val>
                                            <p:fltVal val="90"/>
                                          </p:val>
                                        </p:tav>
                                        <p:tav tm="100000">
                                          <p:val>
                                            <p:fltVal val="0"/>
                                          </p:val>
                                        </p:tav>
                                      </p:tavLst>
                                    </p:anim>
                                    <p:animEffect transition="in" filter="fade">
                                      <p:cBhvr>
                                        <p:cTn id="12" dur="1000"/>
                                        <p:tgtEl>
                                          <p:spTgt spid="4"/>
                                        </p:tgtEl>
                                      </p:cBhvr>
                                    </p:animEffect>
                                  </p:childTnLst>
                                </p:cTn>
                              </p:par>
                              <p:par>
                                <p:cTn id="13" presetID="3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1000"/>
                                        <p:tgtEl>
                                          <p:spTgt spid="9">
                                            <p:txEl>
                                              <p:pRg st="0" end="0"/>
                                            </p:txEl>
                                          </p:spTgt>
                                        </p:tgtEl>
                                      </p:cBhvr>
                                    </p:animEffect>
                                    <p:anim calcmode="lin" valueType="num">
                                      <p:cBhvr>
                                        <p:cTn id="24"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fade">
                                      <p:cBhvr>
                                        <p:cTn id="30" dur="500"/>
                                        <p:tgtEl>
                                          <p:spTgt spid="9">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9">
                                            <p:txEl>
                                              <p:pRg st="3" end="3"/>
                                            </p:txEl>
                                          </p:spTgt>
                                        </p:tgtEl>
                                        <p:attrNameLst>
                                          <p:attrName>style.visibility</p:attrName>
                                        </p:attrNameLst>
                                      </p:cBhvr>
                                      <p:to>
                                        <p:strVal val="visible"/>
                                      </p:to>
                                    </p:set>
                                    <p:anim calcmode="lin" valueType="num">
                                      <p:cBhvr additive="base">
                                        <p:cTn id="35"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9">
                                            <p:txEl>
                                              <p:pRg st="4" end="4"/>
                                            </p:txEl>
                                          </p:spTgt>
                                        </p:tgtEl>
                                        <p:attrNameLst>
                                          <p:attrName>style.visibility</p:attrName>
                                        </p:attrNameLst>
                                      </p:cBhvr>
                                      <p:to>
                                        <p:strVal val="visible"/>
                                      </p:to>
                                    </p:set>
                                    <p:animEffect transition="in" filter="fade">
                                      <p:cBhvr>
                                        <p:cTn id="41" dur="500"/>
                                        <p:tgtEl>
                                          <p:spTgt spid="9">
                                            <p:txEl>
                                              <p:pRg st="4" end="4"/>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500"/>
                                        <p:tgtEl>
                                          <p:spTgt spid="3">
                                            <p:txEl>
                                              <p:pRg st="9" end="9"/>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sp>
        <p:nvSpPr>
          <p:cNvPr id="13" name="TextBox 12">
            <a:extLst>
              <a:ext uri="{FF2B5EF4-FFF2-40B4-BE49-F238E27FC236}">
                <a16:creationId xmlns="" xmlns:a16="http://schemas.microsoft.com/office/drawing/2014/main" id="{47DC064B-47D3-490A-AEF1-6850819DFB06}"/>
              </a:ext>
            </a:extLst>
          </p:cNvPr>
          <p:cNvSpPr txBox="1"/>
          <p:nvPr/>
        </p:nvSpPr>
        <p:spPr>
          <a:xfrm>
            <a:off x="2330534" y="5138593"/>
            <a:ext cx="601481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Which one is the “mutant” now?</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 xmlns:a16="http://schemas.microsoft.com/office/drawing/2014/main"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sp>
        <p:nvSpPr>
          <p:cNvPr id="15" name="TextBox 14">
            <a:extLst>
              <a:ext uri="{FF2B5EF4-FFF2-40B4-BE49-F238E27FC236}">
                <a16:creationId xmlns="" xmlns:a16="http://schemas.microsoft.com/office/drawing/2014/main" id="{47DC064B-47D3-490A-AEF1-6850819DFB06}"/>
              </a:ext>
            </a:extLst>
          </p:cNvPr>
          <p:cNvSpPr txBox="1"/>
          <p:nvPr/>
        </p:nvSpPr>
        <p:spPr>
          <a:xfrm>
            <a:off x="3051895" y="1805194"/>
            <a:ext cx="2089066"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Recessive</a:t>
            </a:r>
            <a:endParaRPr lang="en-US" sz="3200" b="1" dirty="0">
              <a:solidFill>
                <a:srgbClr val="3F6EB3"/>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a16="http://schemas.microsoft.com/office/drawing/2014/main" id="{47DC064B-47D3-490A-AEF1-6850819DFB06}"/>
              </a:ext>
            </a:extLst>
          </p:cNvPr>
          <p:cNvSpPr txBox="1"/>
          <p:nvPr/>
        </p:nvSpPr>
        <p:spPr>
          <a:xfrm>
            <a:off x="3051894" y="3471893"/>
            <a:ext cx="2332905"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Dominant</a:t>
            </a:r>
            <a:endParaRPr lang="en-US" sz="3200" b="1" dirty="0">
              <a:solidFill>
                <a:srgbClr val="3F6EB3"/>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 xmlns:a16="http://schemas.microsoft.com/office/drawing/2014/main" id="{47DC064B-47D3-490A-AEF1-6850819DFB06}"/>
              </a:ext>
            </a:extLst>
          </p:cNvPr>
          <p:cNvSpPr txBox="1"/>
          <p:nvPr/>
        </p:nvSpPr>
        <p:spPr>
          <a:xfrm>
            <a:off x="534882" y="740183"/>
            <a:ext cx="8144426"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Turns out the peppered variant is recessive. </a:t>
            </a:r>
            <a:endParaRPr lang="en-US" sz="3200" b="1" dirty="0">
              <a:solidFill>
                <a:srgbClr val="3F6EB3"/>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 xmlns:a16="http://schemas.microsoft.com/office/drawing/2014/main"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 xmlns:a16="http://schemas.microsoft.com/office/drawing/2014/main"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21296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462856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527093" y="3600927"/>
            <a:ext cx="801278" cy="0"/>
          </a:xfrm>
          <a:prstGeom prst="line">
            <a:avLst/>
          </a:prstGeom>
          <a:ln w="158750">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125721" y="3810210"/>
            <a:ext cx="1651392" cy="646331"/>
          </a:xfrm>
          <a:prstGeom prst="rect">
            <a:avLst/>
          </a:prstGeom>
          <a:noFill/>
        </p:spPr>
        <p:txBody>
          <a:bodyPr wrap="square" rtlCol="0">
            <a:spAutoFit/>
          </a:bodyPr>
          <a:lstStyle/>
          <a:p>
            <a:pPr algn="ctr"/>
            <a:r>
              <a:rPr lang="en-US" dirty="0">
                <a:solidFill>
                  <a:srgbClr val="C00000"/>
                </a:solidFill>
              </a:rPr>
              <a:t>a</a:t>
            </a:r>
            <a:r>
              <a:rPr lang="en-US" dirty="0" smtClean="0">
                <a:solidFill>
                  <a:srgbClr val="C00000"/>
                </a:solidFill>
              </a:rPr>
              <a:t>dditional base pair sequence</a:t>
            </a:r>
            <a:endParaRPr lang="en-US" dirty="0">
              <a:solidFill>
                <a:srgbClr val="C00000"/>
              </a:solidFill>
            </a:endParaRPr>
          </a:p>
        </p:txBody>
      </p:sp>
      <p:sp>
        <p:nvSpPr>
          <p:cNvPr id="13" name="TextBox 12">
            <a:extLst>
              <a:ext uri="{FF2B5EF4-FFF2-40B4-BE49-F238E27FC236}">
                <a16:creationId xmlns="" xmlns:a16="http://schemas.microsoft.com/office/drawing/2014/main" id="{47DC064B-47D3-490A-AEF1-6850819DFB06}"/>
              </a:ext>
            </a:extLst>
          </p:cNvPr>
          <p:cNvSpPr txBox="1"/>
          <p:nvPr/>
        </p:nvSpPr>
        <p:spPr>
          <a:xfrm>
            <a:off x="2330534" y="5138593"/>
            <a:ext cx="580646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OK- which one is the “mutant”?</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 xmlns:a16="http://schemas.microsoft.com/office/drawing/2014/main"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sp>
        <p:nvSpPr>
          <p:cNvPr id="15" name="TextBox 14">
            <a:extLst>
              <a:ext uri="{FF2B5EF4-FFF2-40B4-BE49-F238E27FC236}">
                <a16:creationId xmlns="" xmlns:a16="http://schemas.microsoft.com/office/drawing/2014/main" id="{47DC064B-47D3-490A-AEF1-6850819DFB06}"/>
              </a:ext>
            </a:extLst>
          </p:cNvPr>
          <p:cNvSpPr txBox="1"/>
          <p:nvPr/>
        </p:nvSpPr>
        <p:spPr>
          <a:xfrm>
            <a:off x="2216716" y="921495"/>
            <a:ext cx="580646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look at the genes.</a:t>
            </a:r>
            <a:endParaRPr lang="en-US" sz="3200" b="1" dirty="0">
              <a:solidFill>
                <a:srgbClr val="3F6EB3"/>
              </a:solidFill>
              <a:latin typeface="Arial" panose="020B0604020202020204" pitchFamily="34" charset="0"/>
              <a:cs typeface="Arial" panose="020B0604020202020204" pitchFamily="34" charset="0"/>
            </a:endParaRPr>
          </a:p>
        </p:txBody>
      </p:sp>
      <p:sp>
        <p:nvSpPr>
          <p:cNvPr id="16" name="TextBox 15">
            <a:extLst>
              <a:ext uri="{FF2B5EF4-FFF2-40B4-BE49-F238E27FC236}">
                <a16:creationId xmlns="" xmlns:a16="http://schemas.microsoft.com/office/drawing/2014/main"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7" name="Picture 16">
            <a:extLst>
              <a:ext uri="{FF2B5EF4-FFF2-40B4-BE49-F238E27FC236}">
                <a16:creationId xmlns="" xmlns:a16="http://schemas.microsoft.com/office/drawing/2014/main"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409625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sp>
        <p:nvSpPr>
          <p:cNvPr id="5" name="TextBox 4">
            <a:extLst>
              <a:ext uri="{FF2B5EF4-FFF2-40B4-BE49-F238E27FC236}">
                <a16:creationId xmlns="" xmlns:a16="http://schemas.microsoft.com/office/drawing/2014/main" id="{47DC064B-47D3-490A-AEF1-6850819DFB06}"/>
              </a:ext>
            </a:extLst>
          </p:cNvPr>
          <p:cNvSpPr txBox="1"/>
          <p:nvPr/>
        </p:nvSpPr>
        <p:spPr>
          <a:xfrm>
            <a:off x="2330534" y="5138593"/>
            <a:ext cx="6327329"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Hmm, which one is the “mutant”?</a:t>
            </a:r>
            <a:endParaRPr lang="en-US" sz="3200" b="1" dirty="0">
              <a:solidFill>
                <a:srgbClr val="3F6EB3"/>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607355" y="911093"/>
            <a:ext cx="7955927" cy="2689834"/>
          </a:xfrm>
        </p:spPr>
        <p:txBody>
          <a:bodyPr>
            <a:normAutofit fontScale="85000" lnSpcReduction="10000"/>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smtClean="0"/>
          </a:p>
          <a:p>
            <a:pPr marL="0" indent="0">
              <a:buNone/>
            </a:pPr>
            <a:endParaRPr lang="en-US" dirty="0"/>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337854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5855917" y="2256010"/>
            <a:ext cx="2173204" cy="923330"/>
          </a:xfrm>
          <a:prstGeom prst="rect">
            <a:avLst/>
          </a:prstGeom>
          <a:noFill/>
        </p:spPr>
        <p:txBody>
          <a:bodyPr wrap="square" rtlCol="0">
            <a:spAutoFit/>
          </a:bodyPr>
          <a:lstStyle/>
          <a:p>
            <a:pPr algn="ctr"/>
            <a:r>
              <a:rPr lang="en-US" dirty="0" smtClean="0">
                <a:solidFill>
                  <a:srgbClr val="C00000"/>
                </a:solidFill>
              </a:rPr>
              <a:t>Could it actually be a sequence of missing bases, a deletion?</a:t>
            </a:r>
            <a:endParaRPr lang="en-US" dirty="0">
              <a:solidFill>
                <a:srgbClr val="C00000"/>
              </a:solidFill>
            </a:endParaRPr>
          </a:p>
        </p:txBody>
      </p:sp>
      <p:pic>
        <p:nvPicPr>
          <p:cNvPr id="16" name="Picture 15">
            <a:extLst>
              <a:ext uri="{FF2B5EF4-FFF2-40B4-BE49-F238E27FC236}">
                <a16:creationId xmlns="" xmlns:a16="http://schemas.microsoft.com/office/drawing/2014/main" id="{39FAD21D-949E-4A68-B2EE-DC73F41B0513}"/>
              </a:ext>
            </a:extLst>
          </p:cNvPr>
          <p:cNvPicPr>
            <a:picLocks noChangeAspect="1"/>
          </p:cNvPicPr>
          <p:nvPr/>
        </p:nvPicPr>
        <p:blipFill>
          <a:blip r:embed="rId5"/>
          <a:stretch>
            <a:fillRect/>
          </a:stretch>
        </p:blipFill>
        <p:spPr>
          <a:xfrm>
            <a:off x="887348" y="4931064"/>
            <a:ext cx="987638" cy="999831"/>
          </a:xfrm>
          <a:prstGeom prst="rect">
            <a:avLst/>
          </a:prstGeom>
        </p:spPr>
      </p:pic>
      <p:cxnSp>
        <p:nvCxnSpPr>
          <p:cNvPr id="17" name="Straight Connector 16"/>
          <p:cNvCxnSpPr/>
          <p:nvPr/>
        </p:nvCxnSpPr>
        <p:spPr>
          <a:xfrm>
            <a:off x="7328371" y="2092751"/>
            <a:ext cx="1234911" cy="0"/>
          </a:xfrm>
          <a:prstGeom prst="line">
            <a:avLst/>
          </a:prstGeom>
          <a:ln w="158750"/>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 xmlns:a16="http://schemas.microsoft.com/office/drawing/2014/main" id="{47DC064B-47D3-490A-AEF1-6850819DFB06}"/>
              </a:ext>
            </a:extLst>
          </p:cNvPr>
          <p:cNvSpPr txBox="1"/>
          <p:nvPr/>
        </p:nvSpPr>
        <p:spPr>
          <a:xfrm>
            <a:off x="2147268" y="835517"/>
            <a:ext cx="6327329" cy="584775"/>
          </a:xfrm>
          <a:prstGeom prst="rect">
            <a:avLst/>
          </a:prstGeom>
          <a:noFill/>
        </p:spPr>
        <p:txBody>
          <a:bodyPr wrap="square" rtlCol="0">
            <a:spAutoFit/>
          </a:bodyPr>
          <a:lstStyle/>
          <a:p>
            <a:r>
              <a:rPr lang="en-US" sz="3200" dirty="0">
                <a:solidFill>
                  <a:srgbClr val="C00000"/>
                </a:solidFill>
                <a:latin typeface="Arial" panose="020B0604020202020204" pitchFamily="34" charset="0"/>
                <a:cs typeface="Arial" panose="020B0604020202020204" pitchFamily="34" charset="0"/>
              </a:rPr>
              <a:t>a</a:t>
            </a:r>
            <a:r>
              <a:rPr lang="en-US" sz="3200" dirty="0" smtClean="0">
                <a:solidFill>
                  <a:srgbClr val="C00000"/>
                </a:solidFill>
                <a:latin typeface="Arial" panose="020B0604020202020204" pitchFamily="34" charset="0"/>
                <a:cs typeface="Arial" panose="020B0604020202020204" pitchFamily="34" charset="0"/>
              </a:rPr>
              <a:t>lternative perspective: </a:t>
            </a:r>
            <a:r>
              <a:rPr lang="en-US" sz="3200" u="sng" dirty="0" smtClean="0">
                <a:solidFill>
                  <a:srgbClr val="C00000"/>
                </a:solidFill>
                <a:latin typeface="Arial" panose="020B0604020202020204" pitchFamily="34" charset="0"/>
                <a:cs typeface="Arial" panose="020B0604020202020204" pitchFamily="34" charset="0"/>
              </a:rPr>
              <a:t>deletion</a:t>
            </a:r>
            <a:endParaRPr lang="en-US" sz="3200" b="1" u="sng" dirty="0">
              <a:solidFill>
                <a:srgbClr val="C00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 xmlns:a16="http://schemas.microsoft.com/office/drawing/2014/main" id="{47DC064B-47D3-490A-AEF1-6850819DFB06}"/>
              </a:ext>
            </a:extLst>
          </p:cNvPr>
          <p:cNvSpPr txBox="1"/>
          <p:nvPr/>
        </p:nvSpPr>
        <p:spPr>
          <a:xfrm>
            <a:off x="1312152" y="59232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ideas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V.</a:t>
            </a:r>
            <a:endParaRPr lang="en-US" sz="3200" b="1" dirty="0">
              <a:solidFill>
                <a:srgbClr val="3F6EB3"/>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 xmlns:a16="http://schemas.microsoft.com/office/drawing/2014/main" id="{0E274BAB-2C73-41DB-97A4-1C91E45CE3A0}"/>
              </a:ext>
            </a:extLst>
          </p:cNvPr>
          <p:cNvPicPr>
            <a:picLocks noChangeAspect="1"/>
          </p:cNvPicPr>
          <p:nvPr/>
        </p:nvPicPr>
        <p:blipFill>
          <a:blip r:embed="rId6"/>
          <a:stretch>
            <a:fillRect/>
          </a:stretch>
        </p:blipFill>
        <p:spPr>
          <a:xfrm>
            <a:off x="534882" y="5852646"/>
            <a:ext cx="661330" cy="666795"/>
          </a:xfrm>
          <a:prstGeom prst="rect">
            <a:avLst/>
          </a:prstGeom>
        </p:spPr>
      </p:pic>
    </p:spTree>
    <p:extLst>
      <p:ext uri="{BB962C8B-B14F-4D97-AF65-F5344CB8AC3E}">
        <p14:creationId xmlns:p14="http://schemas.microsoft.com/office/powerpoint/2010/main" val="1319576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FBA59F-FB7C-45C1-8C89-5846BA94AF2D}"/>
              </a:ext>
            </a:extLst>
          </p:cNvPr>
          <p:cNvSpPr>
            <a:spLocks noGrp="1"/>
          </p:cNvSpPr>
          <p:nvPr>
            <p:ph type="title"/>
          </p:nvPr>
        </p:nvSpPr>
        <p:spPr/>
        <p:txBody>
          <a:bodyPr/>
          <a:lstStyle/>
          <a:p>
            <a:r>
              <a:rPr lang="en-US" dirty="0" smtClean="0">
                <a:solidFill>
                  <a:srgbClr val="584035"/>
                </a:solidFill>
              </a:rPr>
              <a:t>Putting the Pieces Together</a:t>
            </a:r>
            <a:endParaRPr lang="en-US" dirty="0">
              <a:solidFill>
                <a:srgbClr val="584035"/>
              </a:solidFill>
            </a:endParaRPr>
          </a:p>
        </p:txBody>
      </p:sp>
      <p:sp>
        <p:nvSpPr>
          <p:cNvPr id="3" name="Content Placeholder 2">
            <a:extLst>
              <a:ext uri="{FF2B5EF4-FFF2-40B4-BE49-F238E27FC236}">
                <a16:creationId xmlns="" xmlns:a16="http://schemas.microsoft.com/office/drawing/2014/main" id="{58DE66AD-6C12-42F0-A212-287AA5D66E3E}"/>
              </a:ext>
            </a:extLst>
          </p:cNvPr>
          <p:cNvSpPr>
            <a:spLocks noGrp="1"/>
          </p:cNvSpPr>
          <p:nvPr>
            <p:ph idx="1"/>
          </p:nvPr>
        </p:nvSpPr>
        <p:spPr/>
        <p:txBody>
          <a:bodyPr>
            <a:normAutofit/>
          </a:bodyPr>
          <a:lstStyle/>
          <a:p>
            <a:pPr marL="0" indent="0">
              <a:buNone/>
            </a:pPr>
            <a:r>
              <a:rPr lang="en-US" sz="2800" dirty="0" smtClean="0">
                <a:solidFill>
                  <a:srgbClr val="584035"/>
                </a:solidFill>
                <a:latin typeface="Arial" panose="020B0604020202020204" pitchFamily="34" charset="0"/>
                <a:cs typeface="Arial" panose="020B0604020202020204" pitchFamily="34" charset="0"/>
              </a:rPr>
              <a:t>If proteins are at the root of these diseases or other kinds of traits, but we say that it’s the genes on chromosomes get passed down…</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How does it all fit together?</a:t>
            </a:r>
            <a:endParaRPr lang="en-US" sz="2800" dirty="0">
              <a:solidFill>
                <a:srgbClr val="3F6EB3"/>
              </a:solidFill>
              <a:latin typeface="Arial" panose="020B0604020202020204" pitchFamily="34" charset="0"/>
              <a:cs typeface="Arial" panose="020B0604020202020204" pitchFamily="34" charset="0"/>
            </a:endParaRPr>
          </a:p>
          <a:p>
            <a:r>
              <a:rPr lang="en-US" sz="2800" dirty="0" smtClean="0">
                <a:solidFill>
                  <a:srgbClr val="3F6EB3"/>
                </a:solidFill>
                <a:latin typeface="Arial" panose="020B0604020202020204" pitchFamily="34" charset="0"/>
                <a:cs typeface="Arial" panose="020B0604020202020204" pitchFamily="34" charset="0"/>
              </a:rPr>
              <a:t>Are proteins the same thing as genes?</a:t>
            </a:r>
          </a:p>
          <a:p>
            <a:r>
              <a:rPr lang="en-US" sz="2800" dirty="0" smtClean="0">
                <a:solidFill>
                  <a:srgbClr val="3F6EB3"/>
                </a:solidFill>
                <a:latin typeface="Arial" panose="020B0604020202020204" pitchFamily="34" charset="0"/>
                <a:cs typeface="Arial" panose="020B0604020202020204" pitchFamily="34" charset="0"/>
              </a:rPr>
              <a:t>Are proteins the same thing as traits?</a:t>
            </a:r>
          </a:p>
          <a:p>
            <a:r>
              <a:rPr lang="en-US" sz="2800" dirty="0" smtClean="0">
                <a:solidFill>
                  <a:srgbClr val="3F6EB3"/>
                </a:solidFill>
                <a:latin typeface="Arial" panose="020B0604020202020204" pitchFamily="34" charset="0"/>
                <a:cs typeface="Arial" panose="020B0604020202020204" pitchFamily="34" charset="0"/>
              </a:rPr>
              <a:t>What are genes or chromosomes made of?</a:t>
            </a:r>
            <a:endParaRPr lang="en-US" sz="2800" dirty="0">
              <a:solidFill>
                <a:srgbClr val="3F6EB3"/>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7324165" y="3492968"/>
            <a:ext cx="894376" cy="905991"/>
          </a:xfrm>
          <a:prstGeom prst="rect">
            <a:avLst/>
          </a:prstGeom>
          <a:ln w="12700">
            <a:miter lim="400000"/>
          </a:ln>
        </p:spPr>
      </p:pic>
    </p:spTree>
    <p:extLst>
      <p:ext uri="{BB962C8B-B14F-4D97-AF65-F5344CB8AC3E}">
        <p14:creationId xmlns:p14="http://schemas.microsoft.com/office/powerpoint/2010/main" val="133235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Peppered Moths</a:t>
            </a:r>
          </a:p>
        </p:txBody>
      </p:sp>
      <p:pic>
        <p:nvPicPr>
          <p:cNvPr id="4" name="Picture 3"/>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882" y="1506270"/>
            <a:ext cx="2212848" cy="1182624"/>
          </a:xfrm>
          <a:prstGeom prst="rect">
            <a:avLst/>
          </a:prstGeom>
        </p:spPr>
      </p:pic>
      <p:pic>
        <p:nvPicPr>
          <p:cNvPr id="7" name="Picture 6"/>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56802" y="2994375"/>
            <a:ext cx="2090928" cy="1213104"/>
          </a:xfrm>
          <a:prstGeom prst="rect">
            <a:avLst/>
          </a:prstGeom>
        </p:spPr>
      </p:pic>
      <p:cxnSp>
        <p:nvCxnSpPr>
          <p:cNvPr id="9" name="Straight Connector 8"/>
          <p:cNvCxnSpPr/>
          <p:nvPr/>
        </p:nvCxnSpPr>
        <p:spPr>
          <a:xfrm>
            <a:off x="3148553" y="2092751"/>
            <a:ext cx="4628560"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3148553" y="3600927"/>
            <a:ext cx="5414729" cy="0"/>
          </a:xfrm>
          <a:prstGeom prst="line">
            <a:avLst/>
          </a:prstGeom>
          <a:ln w="158750"/>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6527093" y="3600927"/>
            <a:ext cx="801278" cy="0"/>
          </a:xfrm>
          <a:prstGeom prst="line">
            <a:avLst/>
          </a:prstGeom>
          <a:ln w="158750">
            <a:solidFill>
              <a:srgbClr val="C00000"/>
            </a:solidFill>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125721" y="3810210"/>
            <a:ext cx="1651392" cy="646331"/>
          </a:xfrm>
          <a:prstGeom prst="rect">
            <a:avLst/>
          </a:prstGeom>
          <a:noFill/>
        </p:spPr>
        <p:txBody>
          <a:bodyPr wrap="square" rtlCol="0">
            <a:spAutoFit/>
          </a:bodyPr>
          <a:lstStyle/>
          <a:p>
            <a:pPr algn="ctr"/>
            <a:r>
              <a:rPr lang="en-US" dirty="0" smtClean="0">
                <a:solidFill>
                  <a:srgbClr val="C00000"/>
                </a:solidFill>
              </a:rPr>
              <a:t>Turns out it is an addition!</a:t>
            </a:r>
            <a:endParaRPr lang="en-US" dirty="0">
              <a:solidFill>
                <a:srgbClr val="C00000"/>
              </a:solidFill>
            </a:endParaRPr>
          </a:p>
        </p:txBody>
      </p:sp>
      <p:sp>
        <p:nvSpPr>
          <p:cNvPr id="13" name="TextBox 12">
            <a:extLst>
              <a:ext uri="{FF2B5EF4-FFF2-40B4-BE49-F238E27FC236}">
                <a16:creationId xmlns="" xmlns:a16="http://schemas.microsoft.com/office/drawing/2014/main" id="{47DC064B-47D3-490A-AEF1-6850819DFB06}"/>
              </a:ext>
            </a:extLst>
          </p:cNvPr>
          <p:cNvSpPr txBox="1"/>
          <p:nvPr/>
        </p:nvSpPr>
        <p:spPr>
          <a:xfrm>
            <a:off x="2629899" y="3863029"/>
            <a:ext cx="6099598" cy="1077218"/>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How do we know? </a:t>
            </a:r>
          </a:p>
          <a:p>
            <a:r>
              <a:rPr lang="en-US" sz="3200" b="1" dirty="0" smtClean="0">
                <a:solidFill>
                  <a:srgbClr val="3F6EB3"/>
                </a:solidFill>
                <a:latin typeface="Arial" panose="020B0604020202020204" pitchFamily="34" charset="0"/>
                <a:cs typeface="Arial" panose="020B0604020202020204" pitchFamily="34" charset="0"/>
              </a:rPr>
              <a:t>Two pieces of evidence.</a:t>
            </a:r>
            <a:endParaRPr lang="en-US" sz="3200" b="1" dirty="0">
              <a:solidFill>
                <a:srgbClr val="3F6EB3"/>
              </a:solidFill>
              <a:latin typeface="Arial" panose="020B0604020202020204" pitchFamily="34" charset="0"/>
              <a:cs typeface="Arial" panose="020B0604020202020204" pitchFamily="34" charset="0"/>
            </a:endParaRPr>
          </a:p>
        </p:txBody>
      </p:sp>
      <p:sp>
        <p:nvSpPr>
          <p:cNvPr id="15" name="TextBox 14"/>
          <p:cNvSpPr txBox="1"/>
          <p:nvPr/>
        </p:nvSpPr>
        <p:spPr>
          <a:xfrm>
            <a:off x="534882" y="5004194"/>
            <a:ext cx="8497358" cy="646331"/>
          </a:xfrm>
          <a:prstGeom prst="rect">
            <a:avLst/>
          </a:prstGeom>
          <a:noFill/>
        </p:spPr>
        <p:txBody>
          <a:bodyPr wrap="square" rtlCol="0">
            <a:spAutoFit/>
          </a:bodyPr>
          <a:lstStyle/>
          <a:p>
            <a:r>
              <a:rPr lang="en-US" dirty="0" smtClean="0">
                <a:solidFill>
                  <a:srgbClr val="C00000"/>
                </a:solidFill>
              </a:rPr>
              <a:t>The added sequence is an example of “jumping DNA”, also called a transposable element.</a:t>
            </a:r>
          </a:p>
          <a:p>
            <a:r>
              <a:rPr lang="en-US" dirty="0" smtClean="0">
                <a:solidFill>
                  <a:srgbClr val="C00000"/>
                </a:solidFill>
              </a:rPr>
              <a:t>It came from somewhere else in the DNA.</a:t>
            </a:r>
            <a:endParaRPr lang="en-US" dirty="0">
              <a:solidFill>
                <a:srgbClr val="C00000"/>
              </a:solidFill>
            </a:endParaRPr>
          </a:p>
        </p:txBody>
      </p:sp>
      <p:sp>
        <p:nvSpPr>
          <p:cNvPr id="16" name="TextBox 15"/>
          <p:cNvSpPr txBox="1"/>
          <p:nvPr/>
        </p:nvSpPr>
        <p:spPr>
          <a:xfrm>
            <a:off x="528108" y="5696583"/>
            <a:ext cx="8416079" cy="646331"/>
          </a:xfrm>
          <a:prstGeom prst="rect">
            <a:avLst/>
          </a:prstGeom>
          <a:noFill/>
        </p:spPr>
        <p:txBody>
          <a:bodyPr wrap="square" rtlCol="0">
            <a:spAutoFit/>
          </a:bodyPr>
          <a:lstStyle/>
          <a:p>
            <a:r>
              <a:rPr lang="en-US" dirty="0" smtClean="0">
                <a:solidFill>
                  <a:srgbClr val="C00000"/>
                </a:solidFill>
              </a:rPr>
              <a:t>The allele for the dark variant codes for a shorter (yes- even though the gene is longer!),</a:t>
            </a:r>
          </a:p>
          <a:p>
            <a:r>
              <a:rPr lang="en-US" dirty="0" smtClean="0">
                <a:solidFill>
                  <a:srgbClr val="C00000"/>
                </a:solidFill>
              </a:rPr>
              <a:t>non-functional protein. The loss of function leads to the darker color all over the wing.</a:t>
            </a:r>
            <a:endParaRPr lang="en-US" dirty="0">
              <a:solidFill>
                <a:srgbClr val="C00000"/>
              </a:solidFill>
            </a:endParaRPr>
          </a:p>
        </p:txBody>
      </p:sp>
    </p:spTree>
    <p:extLst>
      <p:ext uri="{BB962C8B-B14F-4D97-AF65-F5344CB8AC3E}">
        <p14:creationId xmlns:p14="http://schemas.microsoft.com/office/powerpoint/2010/main" val="13777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5" name="TextBox 4">
            <a:extLst>
              <a:ext uri="{FF2B5EF4-FFF2-40B4-BE49-F238E27FC236}">
                <a16:creationId xmlns="" xmlns:a16="http://schemas.microsoft.com/office/drawing/2014/main" id="{47DC064B-47D3-490A-AEF1-6850819DFB06}"/>
              </a:ext>
            </a:extLst>
          </p:cNvPr>
          <p:cNvSpPr txBox="1"/>
          <p:nvPr/>
        </p:nvSpPr>
        <p:spPr>
          <a:xfrm>
            <a:off x="865546" y="5943831"/>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b="1" u="sng" dirty="0" smtClean="0">
                <a:solidFill>
                  <a:srgbClr val="3F6EB3"/>
                </a:solidFill>
                <a:latin typeface="Arial" panose="020B0604020202020204" pitchFamily="34" charset="0"/>
                <a:cs typeface="Arial" panose="020B0604020202020204" pitchFamily="34" charset="0"/>
              </a:rPr>
              <a:t>ideas</a:t>
            </a:r>
            <a:r>
              <a:rPr lang="en-US" sz="3200" dirty="0" smtClean="0">
                <a:solidFill>
                  <a:srgbClr val="3F6EB3"/>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W.</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 xmlns:a16="http://schemas.microsoft.com/office/drawing/2014/main" id="{0E274BAB-2C73-41DB-97A4-1C91E45CE3A0}"/>
              </a:ext>
            </a:extLst>
          </p:cNvPr>
          <p:cNvPicPr>
            <a:picLocks noChangeAspect="1"/>
          </p:cNvPicPr>
          <p:nvPr/>
        </p:nvPicPr>
        <p:blipFill>
          <a:blip r:embed="rId3"/>
          <a:stretch>
            <a:fillRect/>
          </a:stretch>
        </p:blipFill>
        <p:spPr>
          <a:xfrm>
            <a:off x="204217" y="5890299"/>
            <a:ext cx="661330" cy="666795"/>
          </a:xfrm>
          <a:prstGeom prst="rect">
            <a:avLst/>
          </a:prstGeom>
        </p:spPr>
      </p:pic>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762003" y="4140653"/>
            <a:ext cx="795592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Okay, but what do we think about the small versus large beak variants in the finches?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3F6EB3"/>
                </a:solidFill>
                <a:latin typeface="Arial" panose="020B0604020202020204" pitchFamily="34" charset="0"/>
                <a:cs typeface="Arial" panose="020B0604020202020204" pitchFamily="34" charset="0"/>
              </a:rPr>
              <a:t>What’s going on here with mutation?</a:t>
            </a:r>
            <a:endParaRPr lang="en-US" dirty="0">
              <a:solidFill>
                <a:srgbClr val="3F6EB3"/>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4"/>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5"/>
          <a:stretch>
            <a:fillRect/>
          </a:stretch>
        </p:blipFill>
        <p:spPr>
          <a:xfrm>
            <a:off x="865547" y="2221568"/>
            <a:ext cx="3277896" cy="1176228"/>
          </a:xfrm>
          <a:prstGeom prst="rect">
            <a:avLst/>
          </a:prstGeom>
        </p:spPr>
      </p:pic>
      <p:pic>
        <p:nvPicPr>
          <p:cNvPr id="8" name="Picture 7">
            <a:extLst>
              <a:ext uri="{FF2B5EF4-FFF2-40B4-BE49-F238E27FC236}">
                <a16:creationId xmlns="" xmlns:a16="http://schemas.microsoft.com/office/drawing/2014/main" id="{39FAD21D-949E-4A68-B2EE-DC73F41B0513}"/>
              </a:ext>
            </a:extLst>
          </p:cNvPr>
          <p:cNvPicPr>
            <a:picLocks noChangeAspect="1"/>
          </p:cNvPicPr>
          <p:nvPr/>
        </p:nvPicPr>
        <p:blipFill>
          <a:blip r:embed="rId6"/>
          <a:stretch>
            <a:fillRect/>
          </a:stretch>
        </p:blipFill>
        <p:spPr>
          <a:xfrm>
            <a:off x="5985363" y="4854163"/>
            <a:ext cx="987638" cy="999831"/>
          </a:xfrm>
          <a:prstGeom prst="rect">
            <a:avLst/>
          </a:prstGeom>
        </p:spPr>
      </p:pic>
    </p:spTree>
    <p:extLst>
      <p:ext uri="{BB962C8B-B14F-4D97-AF65-F5344CB8AC3E}">
        <p14:creationId xmlns:p14="http://schemas.microsoft.com/office/powerpoint/2010/main" val="136439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Is there a gene for beak size?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Let’s start with asking how many variants there are…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In past examples of traits, we’ve considered 2 to 4 (for example, blood type) variants.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How many variations of beak size are there?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(9)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07054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6">
                                            <p:txEl>
                                              <p:pRg st="2" end="2"/>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How does this work?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Do we even know this trait is genetic? What evidence do we have?</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variations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grpSp>
        <p:nvGrpSpPr>
          <p:cNvPr id="4" name="Group 3"/>
          <p:cNvGrpSpPr/>
          <p:nvPr/>
        </p:nvGrpSpPr>
        <p:grpSpPr>
          <a:xfrm>
            <a:off x="5324472" y="2653028"/>
            <a:ext cx="3294094" cy="3004139"/>
            <a:chOff x="5324472" y="2653028"/>
            <a:chExt cx="3294094" cy="3004139"/>
          </a:xfrm>
        </p:grpSpPr>
        <p:pic>
          <p:nvPicPr>
            <p:cNvPr id="12" name="Picture 1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588647" y="2805544"/>
              <a:ext cx="2909598" cy="2851623"/>
            </a:xfrm>
            <a:prstGeom prst="rect">
              <a:avLst/>
            </a:prstGeom>
          </p:spPr>
        </p:pic>
        <p:sp>
          <p:nvSpPr>
            <p:cNvPr id="14" name="Shape 151"/>
            <p:cNvSpPr/>
            <p:nvPr/>
          </p:nvSpPr>
          <p:spPr>
            <a:xfrm flipV="1">
              <a:off x="6319777" y="3264060"/>
              <a:ext cx="2037145" cy="1817225"/>
            </a:xfrm>
            <a:prstGeom prst="line">
              <a:avLst/>
            </a:prstGeom>
            <a:ln w="50800">
              <a:solidFill>
                <a:srgbClr val="FF2600"/>
              </a:solidFill>
              <a:miter lim="400000"/>
            </a:ln>
          </p:spPr>
          <p:txBody>
            <a:bodyPr lIns="50800" tIns="50800" rIns="50800" bIns="50800" anchor="ctr"/>
            <a:lstStyle/>
            <a:p>
              <a:pPr>
                <a:defRPr sz="2400"/>
              </a:pPr>
              <a:endParaRPr/>
            </a:p>
          </p:txBody>
        </p:sp>
        <p:sp>
          <p:nvSpPr>
            <p:cNvPr id="17" name="Shape 158"/>
            <p:cNvSpPr/>
            <p:nvPr/>
          </p:nvSpPr>
          <p:spPr>
            <a:xfrm>
              <a:off x="5858143" y="5167330"/>
              <a:ext cx="2760423" cy="271869"/>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200" b="1">
                  <a:solidFill>
                    <a:srgbClr val="583F34"/>
                  </a:solidFill>
                  <a:latin typeface="Arial"/>
                  <a:ea typeface="Arial"/>
                  <a:cs typeface="Arial"/>
                  <a:sym typeface="Arial"/>
                </a:defRPr>
              </a:lvl1pPr>
            </a:lstStyle>
            <a:p>
              <a:r>
                <a:rPr sz="1050" dirty="0"/>
                <a:t>Average beak depth of both parents (mm)</a:t>
              </a:r>
            </a:p>
          </p:txBody>
        </p:sp>
        <p:sp>
          <p:nvSpPr>
            <p:cNvPr id="18" name="Shape 157"/>
            <p:cNvSpPr/>
            <p:nvPr/>
          </p:nvSpPr>
          <p:spPr>
            <a:xfrm rot="16200000">
              <a:off x="3974455" y="4003045"/>
              <a:ext cx="2964210" cy="264175"/>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gn="l">
                <a:defRPr sz="2200" b="1">
                  <a:solidFill>
                    <a:srgbClr val="583F34"/>
                  </a:solidFill>
                  <a:latin typeface="Arial"/>
                  <a:ea typeface="Arial"/>
                  <a:cs typeface="Arial"/>
                  <a:sym typeface="Arial"/>
                </a:defRPr>
              </a:lvl1pPr>
            </a:lstStyle>
            <a:p>
              <a:r>
                <a:rPr sz="1050" dirty="0"/>
                <a:t>Average beak depth of their offspring (mm)</a:t>
              </a:r>
            </a:p>
          </p:txBody>
        </p:sp>
      </p:grpSp>
    </p:spTree>
    <p:extLst>
      <p:ext uri="{BB962C8B-B14F-4D97-AF65-F5344CB8AC3E}">
        <p14:creationId xmlns:p14="http://schemas.microsoft.com/office/powerpoint/2010/main" val="2850797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OK, so how many genes?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Turns out we are just figuring this out. </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There are at least two very important genes that have a strong effect. There are likely many genes that “work with” those genes.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At least this many variations </a:t>
            </a:r>
          </a:p>
          <a:p>
            <a:pPr marL="0" indent="0">
              <a:buNone/>
            </a:pP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but probably more!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5" name="Picture 4"/>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0385740">
            <a:off x="64820" y="1434167"/>
            <a:ext cx="4324350" cy="1574800"/>
          </a:xfrm>
          <a:prstGeom prst="rect">
            <a:avLst/>
          </a:prstGeom>
        </p:spPr>
      </p:pic>
    </p:spTree>
    <p:extLst>
      <p:ext uri="{BB962C8B-B14F-4D97-AF65-F5344CB8AC3E}">
        <p14:creationId xmlns:p14="http://schemas.microsoft.com/office/powerpoint/2010/main" val="149202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1000" fill="hold"/>
                                        <p:tgtEl>
                                          <p:spTgt spid="5"/>
                                        </p:tgtEl>
                                        <p:attrNameLst>
                                          <p:attrName>ppt_w</p:attrName>
                                        </p:attrNameLst>
                                      </p:cBhvr>
                                      <p:tavLst>
                                        <p:tav tm="0">
                                          <p:val>
                                            <p:fltVal val="0"/>
                                          </p:val>
                                        </p:tav>
                                        <p:tav tm="100000">
                                          <p:val>
                                            <p:strVal val="#ppt_w"/>
                                          </p:val>
                                        </p:tav>
                                      </p:tavLst>
                                    </p:anim>
                                    <p:anim calcmode="lin" valueType="num">
                                      <p:cBhvr>
                                        <p:cTn id="40" dur="1000" fill="hold"/>
                                        <p:tgtEl>
                                          <p:spTgt spid="5"/>
                                        </p:tgtEl>
                                        <p:attrNameLst>
                                          <p:attrName>ppt_h</p:attrName>
                                        </p:attrNameLst>
                                      </p:cBhvr>
                                      <p:tavLst>
                                        <p:tav tm="0">
                                          <p:val>
                                            <p:fltVal val="0"/>
                                          </p:val>
                                        </p:tav>
                                        <p:tav tm="100000">
                                          <p:val>
                                            <p:strVal val="#ppt_h"/>
                                          </p:val>
                                        </p:tav>
                                      </p:tavLst>
                                    </p:anim>
                                    <p:anim calcmode="lin" valueType="num">
                                      <p:cBhvr>
                                        <p:cTn id="41" dur="1000" fill="hold"/>
                                        <p:tgtEl>
                                          <p:spTgt spid="5"/>
                                        </p:tgtEl>
                                        <p:attrNameLst>
                                          <p:attrName>style.rotation</p:attrName>
                                        </p:attrNameLst>
                                      </p:cBhvr>
                                      <p:tavLst>
                                        <p:tav tm="0">
                                          <p:val>
                                            <p:fltVal val="90"/>
                                          </p:val>
                                        </p:tav>
                                        <p:tav tm="100000">
                                          <p:val>
                                            <p:fltVal val="0"/>
                                          </p:val>
                                        </p:tav>
                                      </p:tavLst>
                                    </p:anim>
                                    <p:animEffect transition="in" filter="fade">
                                      <p:cBhvr>
                                        <p:cTn id="4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Variations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We saw earlier how </a:t>
            </a:r>
            <a:r>
              <a:rPr lang="en-US" u="sng" dirty="0" smtClean="0">
                <a:solidFill>
                  <a:srgbClr val="584035"/>
                </a:solidFill>
                <a:latin typeface="Arial" panose="020B0604020202020204" pitchFamily="34" charset="0"/>
                <a:cs typeface="Arial" panose="020B0604020202020204" pitchFamily="34" charset="0"/>
              </a:rPr>
              <a:t>a single mutation can lead to two or three variations</a:t>
            </a:r>
            <a:r>
              <a:rPr lang="en-US" dirty="0" smtClean="0">
                <a:solidFill>
                  <a:srgbClr val="584035"/>
                </a:solidFill>
                <a:latin typeface="Arial" panose="020B0604020202020204" pitchFamily="34" charset="0"/>
                <a:cs typeface="Arial" panose="020B0604020202020204" pitchFamily="34" charset="0"/>
              </a:rPr>
              <a:t> in a trait.</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did we explain this?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4609109"/>
            <a:ext cx="4377156" cy="770430"/>
          </a:xfrm>
        </p:spPr>
        <p:txBody>
          <a:bodyPr>
            <a:normAutofit fontScale="85000" lnSpcReduction="10000"/>
          </a:bodyPr>
          <a:lstStyle/>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4" name="Picture 3"/>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912103" y="3935392"/>
            <a:ext cx="3919380" cy="1730224"/>
          </a:xfrm>
          <a:prstGeom prst="rect">
            <a:avLst/>
          </a:prstGeom>
        </p:spPr>
      </p:pic>
      <p:pic>
        <p:nvPicPr>
          <p:cNvPr id="5" name="Picture 4"/>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172071" y="2268933"/>
            <a:ext cx="3566816" cy="1550478"/>
          </a:xfrm>
          <a:prstGeom prst="rect">
            <a:avLst/>
          </a:prstGeom>
        </p:spPr>
      </p:pic>
    </p:spTree>
    <p:extLst>
      <p:ext uri="{BB962C8B-B14F-4D97-AF65-F5344CB8AC3E}">
        <p14:creationId xmlns:p14="http://schemas.microsoft.com/office/powerpoint/2010/main" val="2881577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animEffect transition="in" filter="fade">
                                      <p:cBhvr>
                                        <p:cTn id="13" dur="1000"/>
                                        <p:tgtEl>
                                          <p:spTgt spid="3">
                                            <p:txEl>
                                              <p:pRg st="10" end="10"/>
                                            </p:txEl>
                                          </p:spTgt>
                                        </p:tgtEl>
                                      </p:cBhvr>
                                    </p:animEffect>
                                    <p:anim calcmode="lin" valueType="num">
                                      <p:cBhvr>
                                        <p:cTn id="1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Ground Finches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1248277"/>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We know:</a:t>
            </a:r>
          </a:p>
          <a:p>
            <a:pPr marL="0" indent="0">
              <a:buNone/>
            </a:pPr>
            <a:r>
              <a:rPr lang="en-US" sz="2400" i="1" dirty="0" smtClean="0">
                <a:solidFill>
                  <a:srgbClr val="584035"/>
                </a:solidFill>
                <a:latin typeface="Arial" panose="020B0604020202020204" pitchFamily="34" charset="0"/>
                <a:cs typeface="Arial" panose="020B0604020202020204" pitchFamily="34" charset="0"/>
              </a:rPr>
              <a:t>There are at least two very important genes that have a strong effect. There are likely many genes that “work with” those genes to determine beak size.</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pic>
        <p:nvPicPr>
          <p:cNvPr id="10" name="Picture 9">
            <a:extLst>
              <a:ext uri="{FF2B5EF4-FFF2-40B4-BE49-F238E27FC236}">
                <a16:creationId xmlns="" xmlns:a16="http://schemas.microsoft.com/office/drawing/2014/main" id="{0A9CCEB6-1E7E-4418-AF8B-358A8D6F7136}"/>
              </a:ext>
            </a:extLst>
          </p:cNvPr>
          <p:cNvPicPr>
            <a:picLocks noChangeAspect="1"/>
          </p:cNvPicPr>
          <p:nvPr/>
        </p:nvPicPr>
        <p:blipFill>
          <a:blip r:embed="rId3"/>
          <a:stretch>
            <a:fillRect/>
          </a:stretch>
        </p:blipFill>
        <p:spPr>
          <a:xfrm>
            <a:off x="865547" y="930264"/>
            <a:ext cx="3336968" cy="1103101"/>
          </a:xfrm>
          <a:prstGeom prst="rect">
            <a:avLst/>
          </a:prstGeom>
        </p:spPr>
      </p:pic>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stretch>
            <a:fillRect/>
          </a:stretch>
        </p:blipFill>
        <p:spPr>
          <a:xfrm>
            <a:off x="865547" y="2221568"/>
            <a:ext cx="3277896" cy="1176228"/>
          </a:xfrm>
          <a:prstGeom prst="rect">
            <a:avLst/>
          </a:prstGeom>
        </p:spPr>
      </p:pic>
      <p:grpSp>
        <p:nvGrpSpPr>
          <p:cNvPr id="8" name="Group 122"/>
          <p:cNvGrpSpPr/>
          <p:nvPr/>
        </p:nvGrpSpPr>
        <p:grpSpPr>
          <a:xfrm>
            <a:off x="393203" y="3935392"/>
            <a:ext cx="3667586" cy="2463876"/>
            <a:chOff x="0" y="3974555"/>
            <a:chExt cx="6078747" cy="4188289"/>
          </a:xfrm>
        </p:grpSpPr>
        <p:pic>
          <p:nvPicPr>
            <p:cNvPr id="15" name="pasted-image.pdf"/>
            <p:cNvPicPr>
              <a:picLocks noChangeAspect="1"/>
            </p:cNvPicPr>
            <p:nvPr/>
          </p:nvPicPr>
          <p:blipFill>
            <a:blip r:embed="rId5">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rgbClr val="FF2600"/>
              </a:solidFill>
              <a:custDash>
                <a:ds d="200000" sp="200000"/>
              </a:custDash>
              <a:miter lim="400000"/>
            </a:ln>
            <a:effectLst/>
          </p:spPr>
          <p:txBody>
            <a:bodyPr wrap="square" lIns="50800" tIns="50800" rIns="50800" bIns="50800" numCol="1" anchor="ctr">
              <a:noAutofit/>
            </a:bodyPr>
            <a:lstStyle/>
            <a:p>
              <a:pPr>
                <a:defRPr sz="2400"/>
              </a:pPr>
              <a:endParaRPr/>
            </a:p>
          </p:txBody>
        </p:sp>
      </p:grpSp>
      <p:sp>
        <p:nvSpPr>
          <p:cNvPr id="16"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5547315"/>
            <a:ext cx="4377156"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sym typeface="Wingdings" panose="05000000000000000000" pitchFamily="2" charset="2"/>
              </a:rPr>
              <a:t> </a:t>
            </a:r>
            <a:r>
              <a:rPr lang="en-US" dirty="0" smtClean="0">
                <a:solidFill>
                  <a:srgbClr val="584035"/>
                </a:solidFill>
                <a:latin typeface="Arial" panose="020B0604020202020204" pitchFamily="34" charset="0"/>
                <a:cs typeface="Arial" panose="020B0604020202020204" pitchFamily="34" charset="0"/>
              </a:rPr>
              <a:t>Is a lot of variation in beak size beginning to make sense?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sp>
        <p:nvSpPr>
          <p:cNvPr id="12"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361731" y="3397796"/>
            <a:ext cx="467809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So now, what might happen to the number of variations if more than one </a:t>
            </a:r>
            <a:r>
              <a:rPr lang="en-US" u="sng" dirty="0" smtClean="0">
                <a:solidFill>
                  <a:srgbClr val="584035"/>
                </a:solidFill>
                <a:latin typeface="Arial" panose="020B0604020202020204" pitchFamily="34" charset="0"/>
                <a:cs typeface="Arial" panose="020B0604020202020204" pitchFamily="34" charset="0"/>
              </a:rPr>
              <a:t>gene</a:t>
            </a:r>
            <a:r>
              <a:rPr lang="en-US" dirty="0" smtClean="0">
                <a:solidFill>
                  <a:srgbClr val="584035"/>
                </a:solidFill>
                <a:latin typeface="Arial" panose="020B0604020202020204" pitchFamily="34" charset="0"/>
                <a:cs typeface="Arial" panose="020B0604020202020204" pitchFamily="34" charset="0"/>
              </a:rPr>
              <a:t> is involved?</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spcAft>
                <a:spcPts val="1200"/>
              </a:spcAft>
              <a:buNone/>
            </a:pPr>
            <a:r>
              <a:rPr lang="en-US" sz="2400" i="1" dirty="0" smtClean="0">
                <a:solidFill>
                  <a:srgbClr val="584035"/>
                </a:solidFill>
                <a:latin typeface="Arial" panose="020B0604020202020204" pitchFamily="34" charset="0"/>
                <a:cs typeface="Arial" panose="020B0604020202020204" pitchFamily="34" charset="0"/>
              </a:rPr>
              <a:t>And then how many alleles can we get for each gene?</a:t>
            </a:r>
            <a:endParaRPr lang="en-US" dirty="0"/>
          </a:p>
          <a:p>
            <a:pPr marL="0" indent="0">
              <a:buNone/>
            </a:pPr>
            <a:endParaRPr lang="en-US" dirty="0"/>
          </a:p>
        </p:txBody>
      </p:sp>
    </p:spTree>
    <p:extLst>
      <p:ext uri="{BB962C8B-B14F-4D97-AF65-F5344CB8AC3E}">
        <p14:creationId xmlns:p14="http://schemas.microsoft.com/office/powerpoint/2010/main" val="176194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 calcmode="lin" valueType="num">
                                      <p:cBhvr additive="base">
                                        <p:cTn id="15" dur="500" fill="hold"/>
                                        <p:tgtEl>
                                          <p:spTgt spid="16">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C9C435-A994-4B07-906D-1561F67C176F}"/>
              </a:ext>
            </a:extLst>
          </p:cNvPr>
          <p:cNvSpPr>
            <a:spLocks noGrp="1"/>
          </p:cNvSpPr>
          <p:nvPr>
            <p:ph type="title"/>
          </p:nvPr>
        </p:nvSpPr>
        <p:spPr>
          <a:xfrm>
            <a:off x="243396" y="72146"/>
            <a:ext cx="8985504" cy="760613"/>
          </a:xfrm>
        </p:spPr>
        <p:txBody>
          <a:bodyPr>
            <a:normAutofit fontScale="90000"/>
          </a:bodyPr>
          <a:lstStyle/>
          <a:p>
            <a:r>
              <a:rPr lang="en-US" dirty="0">
                <a:solidFill>
                  <a:srgbClr val="584035"/>
                </a:solidFill>
              </a:rPr>
              <a:t>Mutations and </a:t>
            </a:r>
            <a:r>
              <a:rPr lang="en-US" dirty="0" smtClean="0">
                <a:solidFill>
                  <a:srgbClr val="584035"/>
                </a:solidFill>
              </a:rPr>
              <a:t>Human Traits</a:t>
            </a:r>
            <a:endParaRPr lang="en-US" dirty="0">
              <a:solidFill>
                <a:srgbClr val="584035"/>
              </a:solidFill>
            </a:endParaRPr>
          </a:p>
        </p:txBody>
      </p:sp>
      <p:sp>
        <p:nvSpPr>
          <p:cNvPr id="3" name="Content Placeholder 2">
            <a:extLst>
              <a:ext uri="{FF2B5EF4-FFF2-40B4-BE49-F238E27FC236}">
                <a16:creationId xmlns="" xmlns:a16="http://schemas.microsoft.com/office/drawing/2014/main" id="{43BF0ED2-65C7-4B52-A014-4DA5E579B2DF}"/>
              </a:ext>
            </a:extLst>
          </p:cNvPr>
          <p:cNvSpPr>
            <a:spLocks noGrp="1"/>
          </p:cNvSpPr>
          <p:nvPr>
            <p:ph sz="half" idx="1"/>
          </p:nvPr>
        </p:nvSpPr>
        <p:spPr>
          <a:xfrm>
            <a:off x="4465903" y="832759"/>
            <a:ext cx="4678097" cy="770430"/>
          </a:xfrm>
        </p:spPr>
        <p:txBody>
          <a:bodyPr>
            <a:normAutofit fontScale="85000" lnSpcReduction="10000"/>
          </a:bodyPr>
          <a:lstStyle/>
          <a:p>
            <a:pPr marL="0" indent="0">
              <a:buNone/>
            </a:pPr>
            <a:r>
              <a:rPr lang="en-US" dirty="0" smtClean="0">
                <a:solidFill>
                  <a:srgbClr val="584035"/>
                </a:solidFill>
                <a:latin typeface="Arial" panose="020B0604020202020204" pitchFamily="34" charset="0"/>
                <a:cs typeface="Arial" panose="020B0604020202020204" pitchFamily="34" charset="0"/>
              </a:rPr>
              <a:t>Let’s consider one last example, a human trait that we often notice—</a:t>
            </a:r>
            <a:r>
              <a:rPr lang="en-US" sz="3800" dirty="0" smtClean="0">
                <a:solidFill>
                  <a:srgbClr val="584035"/>
                </a:solidFill>
                <a:latin typeface="Arial" panose="020B0604020202020204" pitchFamily="34" charset="0"/>
                <a:cs typeface="Arial" panose="020B0604020202020204" pitchFamily="34" charset="0"/>
              </a:rPr>
              <a:t>height</a:t>
            </a:r>
            <a:r>
              <a:rPr lang="en-US" dirty="0" smtClean="0">
                <a:solidFill>
                  <a:srgbClr val="584035"/>
                </a:solidFill>
                <a:latin typeface="Arial" panose="020B0604020202020204" pitchFamily="34" charset="0"/>
                <a:cs typeface="Arial" panose="020B0604020202020204" pitchFamily="34" charset="0"/>
              </a:rPr>
              <a:t>.</a:t>
            </a: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many </a:t>
            </a:r>
            <a:r>
              <a:rPr lang="en-US" dirty="0" smtClean="0">
                <a:solidFill>
                  <a:srgbClr val="00B050"/>
                </a:solidFill>
                <a:latin typeface="Arial" panose="020B0604020202020204" pitchFamily="34" charset="0"/>
                <a:cs typeface="Arial" panose="020B0604020202020204" pitchFamily="34" charset="0"/>
              </a:rPr>
              <a:t>variations</a:t>
            </a:r>
            <a:r>
              <a:rPr lang="en-US" dirty="0">
                <a:solidFill>
                  <a:srgbClr val="584035"/>
                </a:solidFill>
                <a:latin typeface="Arial" panose="020B0604020202020204" pitchFamily="34" charset="0"/>
                <a:cs typeface="Arial" panose="020B0604020202020204" pitchFamily="34" charset="0"/>
              </a:rPr>
              <a:t> </a:t>
            </a:r>
            <a:r>
              <a:rPr lang="en-US" dirty="0" smtClean="0">
                <a:solidFill>
                  <a:srgbClr val="584035"/>
                </a:solidFill>
                <a:latin typeface="Arial" panose="020B0604020202020204" pitchFamily="34" charset="0"/>
                <a:cs typeface="Arial" panose="020B0604020202020204" pitchFamily="34" charset="0"/>
              </a:rPr>
              <a:t>are there?</a:t>
            </a: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Is it </a:t>
            </a:r>
            <a:r>
              <a:rPr lang="en-US" dirty="0" smtClean="0">
                <a:solidFill>
                  <a:schemeClr val="accent6">
                    <a:lumMod val="75000"/>
                  </a:schemeClr>
                </a:solidFill>
                <a:latin typeface="Arial" panose="020B0604020202020204" pitchFamily="34" charset="0"/>
                <a:cs typeface="Arial" panose="020B0604020202020204" pitchFamily="34" charset="0"/>
              </a:rPr>
              <a:t>inherited</a:t>
            </a:r>
            <a:r>
              <a:rPr lang="en-US" dirty="0" smtClean="0">
                <a:solidFill>
                  <a:srgbClr val="584035"/>
                </a:solidFill>
                <a:latin typeface="Arial" panose="020B0604020202020204" pitchFamily="34" charset="0"/>
                <a:cs typeface="Arial" panose="020B0604020202020204" pitchFamily="34" charset="0"/>
              </a:rPr>
              <a:t>?</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smtClean="0">
              <a:solidFill>
                <a:srgbClr val="584035"/>
              </a:solidFill>
              <a:latin typeface="Arial" panose="020B0604020202020204" pitchFamily="34" charset="0"/>
              <a:cs typeface="Arial" panose="020B0604020202020204" pitchFamily="34" charset="0"/>
            </a:endParaRP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How many </a:t>
            </a:r>
            <a:r>
              <a:rPr lang="en-US" dirty="0" smtClean="0">
                <a:solidFill>
                  <a:srgbClr val="7030A0"/>
                </a:solidFill>
                <a:latin typeface="Arial" panose="020B0604020202020204" pitchFamily="34" charset="0"/>
                <a:cs typeface="Arial" panose="020B0604020202020204" pitchFamily="34" charset="0"/>
              </a:rPr>
              <a:t>genes</a:t>
            </a:r>
            <a:r>
              <a:rPr lang="en-US" dirty="0" smtClean="0">
                <a:solidFill>
                  <a:srgbClr val="584035"/>
                </a:solidFill>
                <a:latin typeface="Arial" panose="020B0604020202020204" pitchFamily="34" charset="0"/>
                <a:cs typeface="Arial" panose="020B0604020202020204" pitchFamily="34" charset="0"/>
              </a:rPr>
              <a:t> are involved?</a:t>
            </a:r>
            <a:endParaRPr lang="en-US" dirty="0">
              <a:solidFill>
                <a:srgbClr val="584035"/>
              </a:solidFill>
              <a:latin typeface="Arial" panose="020B0604020202020204" pitchFamily="34" charset="0"/>
              <a:cs typeface="Arial" panose="020B0604020202020204" pitchFamily="34" charset="0"/>
            </a:endParaRPr>
          </a:p>
          <a:p>
            <a:pPr marL="0" indent="0">
              <a:buNone/>
            </a:pPr>
            <a:r>
              <a:rPr lang="en-US" sz="3300" dirty="0" smtClean="0">
                <a:solidFill>
                  <a:srgbClr val="7030A0"/>
                </a:solidFill>
                <a:latin typeface="Arial" panose="020B0604020202020204" pitchFamily="34" charset="0"/>
                <a:cs typeface="Arial" panose="020B0604020202020204" pitchFamily="34" charset="0"/>
              </a:rPr>
              <a:t>			OVER 200</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dirty="0"/>
          </a:p>
          <a:p>
            <a:pPr marL="0" indent="0">
              <a:buNone/>
            </a:pPr>
            <a:endParaRPr lang="en-US" dirty="0"/>
          </a:p>
        </p:txBody>
      </p:sp>
      <p:grpSp>
        <p:nvGrpSpPr>
          <p:cNvPr id="8" name="Group 122"/>
          <p:cNvGrpSpPr/>
          <p:nvPr/>
        </p:nvGrpSpPr>
        <p:grpSpPr>
          <a:xfrm>
            <a:off x="243396" y="1248277"/>
            <a:ext cx="3667586" cy="2463876"/>
            <a:chOff x="0" y="3974555"/>
            <a:chExt cx="6078747" cy="4188289"/>
          </a:xfrm>
        </p:grpSpPr>
        <p:pic>
          <p:nvPicPr>
            <p:cNvPr id="15" name="pasted-image.pdf"/>
            <p:cNvPicPr>
              <a:picLocks noChangeAspect="1"/>
            </p:cNvPicPr>
            <p:nvPr/>
          </p:nvPicPr>
          <p:blipFill>
            <a:blip r:embed="rId3">
              <a:duotone>
                <a:schemeClr val="bg2">
                  <a:shade val="45000"/>
                  <a:satMod val="135000"/>
                </a:schemeClr>
                <a:prstClr val="white"/>
              </a:duotone>
              <a:extLst/>
            </a:blip>
            <a:srcRect l="5428" t="2618" b="2618"/>
            <a:stretch>
              <a:fillRect/>
            </a:stretch>
          </p:blipFill>
          <p:spPr>
            <a:xfrm>
              <a:off x="0" y="3974555"/>
              <a:ext cx="6078747" cy="4188289"/>
            </a:xfrm>
            <a:prstGeom prst="rect">
              <a:avLst/>
            </a:prstGeom>
            <a:ln w="12700" cap="flat">
              <a:noFill/>
              <a:miter lim="400000"/>
            </a:ln>
            <a:effectLst/>
          </p:spPr>
        </p:pic>
        <p:sp>
          <p:nvSpPr>
            <p:cNvPr id="13" name="Shape 121"/>
            <p:cNvSpPr/>
            <p:nvPr/>
          </p:nvSpPr>
          <p:spPr>
            <a:xfrm flipV="1">
              <a:off x="3869567" y="4064086"/>
              <a:ext cx="1" cy="3421051"/>
            </a:xfrm>
            <a:prstGeom prst="line">
              <a:avLst/>
            </a:prstGeom>
            <a:noFill/>
            <a:ln w="50800" cap="flat">
              <a:solidFill>
                <a:schemeClr val="bg1">
                  <a:lumMod val="75000"/>
                </a:schemeClr>
              </a:solidFill>
              <a:custDash>
                <a:ds d="200000" sp="200000"/>
              </a:custDash>
              <a:miter lim="400000"/>
            </a:ln>
            <a:effectLst/>
          </p:spPr>
          <p:txBody>
            <a:bodyPr wrap="square" lIns="50800" tIns="50800" rIns="50800" bIns="50800" numCol="1" anchor="ctr">
              <a:noAutofit/>
            </a:bodyPr>
            <a:lstStyle/>
            <a:p>
              <a:pPr>
                <a:defRPr sz="2400"/>
              </a:pPr>
              <a:endParaRPr/>
            </a:p>
          </p:txBody>
        </p:sp>
      </p:grpSp>
      <p:pic>
        <p:nvPicPr>
          <p:cNvPr id="11" name="Picture 10">
            <a:extLst>
              <a:ext uri="{FF2B5EF4-FFF2-40B4-BE49-F238E27FC236}">
                <a16:creationId xmlns="" xmlns:a16="http://schemas.microsoft.com/office/drawing/2014/main" id="{540995FD-98EE-41B7-AD8B-1974B533DF20}"/>
              </a:ext>
            </a:extLst>
          </p:cNvPr>
          <p:cNvPicPr>
            <a:picLocks noChangeAspect="1"/>
          </p:cNvPicPr>
          <p:nvPr/>
        </p:nvPicPr>
        <p:blipFill>
          <a:blip r:embed="rId4">
            <a:duotone>
              <a:schemeClr val="bg2">
                <a:shade val="45000"/>
                <a:satMod val="135000"/>
              </a:schemeClr>
              <a:prstClr val="white"/>
            </a:duotone>
          </a:blip>
          <a:stretch>
            <a:fillRect/>
          </a:stretch>
        </p:blipFill>
        <p:spPr>
          <a:xfrm>
            <a:off x="715075" y="1385023"/>
            <a:ext cx="1862344" cy="66827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96417" y="3162696"/>
            <a:ext cx="2130706" cy="1927782"/>
          </a:xfrm>
          <a:prstGeom prst="rect">
            <a:avLst/>
          </a:prstGeom>
          <a:ln w="38100">
            <a:solidFill>
              <a:schemeClr val="accent6">
                <a:lumMod val="75000"/>
              </a:schemeClr>
            </a:solidFill>
          </a:ln>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17993" y="4126587"/>
            <a:ext cx="4143737" cy="2731413"/>
          </a:xfrm>
          <a:prstGeom prst="rect">
            <a:avLst/>
          </a:prstGeom>
          <a:ln w="38100">
            <a:solidFill>
              <a:srgbClr val="00B050"/>
            </a:solidFill>
          </a:ln>
        </p:spPr>
      </p:pic>
    </p:spTree>
    <p:extLst>
      <p:ext uri="{BB962C8B-B14F-4D97-AF65-F5344CB8AC3E}">
        <p14:creationId xmlns:p14="http://schemas.microsoft.com/office/powerpoint/2010/main" val="112209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 calcmode="lin" valueType="num">
                                      <p:cBhvr>
                                        <p:cTn id="29"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32"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867F25-895A-4865-B970-FDA4A1B90D01}"/>
              </a:ext>
            </a:extLst>
          </p:cNvPr>
          <p:cNvSpPr>
            <a:spLocks noGrp="1"/>
          </p:cNvSpPr>
          <p:nvPr>
            <p:ph type="title"/>
          </p:nvPr>
        </p:nvSpPr>
        <p:spPr/>
        <p:txBody>
          <a:bodyPr/>
          <a:lstStyle/>
          <a:p>
            <a:r>
              <a:rPr lang="en-US" dirty="0" smtClean="0">
                <a:solidFill>
                  <a:srgbClr val="584035"/>
                </a:solidFill>
              </a:rPr>
              <a:t>Revising Our Model</a:t>
            </a:r>
            <a:endParaRPr lang="en-US" dirty="0">
              <a:solidFill>
                <a:srgbClr val="584035"/>
              </a:solidFill>
            </a:endParaRPr>
          </a:p>
        </p:txBody>
      </p:sp>
      <p:sp>
        <p:nvSpPr>
          <p:cNvPr id="4" name="Content Placeholder 2">
            <a:extLst>
              <a:ext uri="{FF2B5EF4-FFF2-40B4-BE49-F238E27FC236}">
                <a16:creationId xmlns="" xmlns:a16="http://schemas.microsoft.com/office/drawing/2014/main" id="{9D0C89D8-FB11-4A2D-AEB8-739CCF45752D}"/>
              </a:ext>
            </a:extLst>
          </p:cNvPr>
          <p:cNvSpPr>
            <a:spLocks noGrp="1"/>
          </p:cNvSpPr>
          <p:nvPr>
            <p:ph idx="1"/>
          </p:nvPr>
        </p:nvSpPr>
        <p:spPr>
          <a:xfrm>
            <a:off x="457200" y="1257301"/>
            <a:ext cx="8229600" cy="5326062"/>
          </a:xfrm>
        </p:spPr>
        <p:txBody>
          <a:bodyPr/>
          <a:lstStyle/>
          <a:p>
            <a:pPr marL="0" indent="0">
              <a:buNone/>
            </a:pPr>
            <a:r>
              <a:rPr lang="en-US" sz="2800" dirty="0" smtClean="0">
                <a:solidFill>
                  <a:srgbClr val="00B0F0"/>
                </a:solidFill>
              </a:rPr>
              <a:t>[Pause here to make sure you have a coherent list of the model ideas you’ve generated so far in this unit.]</a:t>
            </a:r>
            <a:endParaRPr lang="en-US" sz="2800" dirty="0">
              <a:solidFill>
                <a:srgbClr val="00B0F0"/>
              </a:solidFill>
            </a:endParaRPr>
          </a:p>
          <a:p>
            <a:endParaRPr lang="en-US" dirty="0"/>
          </a:p>
        </p:txBody>
      </p:sp>
      <p:sp>
        <p:nvSpPr>
          <p:cNvPr id="5" name="TextBox 4">
            <a:extLst>
              <a:ext uri="{FF2B5EF4-FFF2-40B4-BE49-F238E27FC236}">
                <a16:creationId xmlns="" xmlns:a16="http://schemas.microsoft.com/office/drawing/2014/main" id="{47DC064B-47D3-490A-AEF1-6850819DFB06}"/>
              </a:ext>
            </a:extLst>
          </p:cNvPr>
          <p:cNvSpPr txBox="1"/>
          <p:nvPr/>
        </p:nvSpPr>
        <p:spPr>
          <a:xfrm>
            <a:off x="915136" y="5852646"/>
            <a:ext cx="774120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Record our class model in </a:t>
            </a:r>
            <a:r>
              <a:rPr lang="en-US" sz="3200" b="1" dirty="0">
                <a:solidFill>
                  <a:srgbClr val="3F6EB3"/>
                </a:solidFill>
                <a:latin typeface="Arial" panose="020B0604020202020204" pitchFamily="34" charset="0"/>
                <a:cs typeface="Arial" panose="020B0604020202020204" pitchFamily="34" charset="0"/>
              </a:rPr>
              <a:t>Doodle Box X</a:t>
            </a:r>
            <a:r>
              <a:rPr lang="en-US" sz="3200" b="1" dirty="0" smtClean="0">
                <a:solidFill>
                  <a:srgbClr val="3F6EB3"/>
                </a:solidFill>
                <a:latin typeface="Arial" panose="020B0604020202020204" pitchFamily="34" charset="0"/>
                <a:cs typeface="Arial" panose="020B0604020202020204" pitchFamily="34" charset="0"/>
              </a:rPr>
              <a:t>.</a:t>
            </a:r>
            <a:endParaRPr lang="en-US" sz="32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 xmlns:a16="http://schemas.microsoft.com/office/drawing/2014/main" id="{0E274BAB-2C73-41DB-97A4-1C91E45CE3A0}"/>
              </a:ext>
            </a:extLst>
          </p:cNvPr>
          <p:cNvPicPr>
            <a:picLocks noChangeAspect="1"/>
          </p:cNvPicPr>
          <p:nvPr/>
        </p:nvPicPr>
        <p:blipFill>
          <a:blip r:embed="rId3"/>
          <a:stretch>
            <a:fillRect/>
          </a:stretch>
        </p:blipFill>
        <p:spPr>
          <a:xfrm>
            <a:off x="223346" y="5852646"/>
            <a:ext cx="661330" cy="666795"/>
          </a:xfrm>
          <a:prstGeom prst="rect">
            <a:avLst/>
          </a:prstGeom>
        </p:spPr>
      </p:pic>
    </p:spTree>
    <p:extLst>
      <p:ext uri="{BB962C8B-B14F-4D97-AF65-F5344CB8AC3E}">
        <p14:creationId xmlns:p14="http://schemas.microsoft.com/office/powerpoint/2010/main" val="2895039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05F6FB80-50BF-4346-8F4F-3665BBFF967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98320" y="1388969"/>
            <a:ext cx="5379720" cy="4086479"/>
          </a:xfrm>
        </p:spPr>
      </p:pic>
      <p:sp>
        <p:nvSpPr>
          <p:cNvPr id="5" name="TextBox 4">
            <a:extLst>
              <a:ext uri="{FF2B5EF4-FFF2-40B4-BE49-F238E27FC236}">
                <a16:creationId xmlns="" xmlns:a16="http://schemas.microsoft.com/office/drawing/2014/main" id="{DC296642-38EF-4F98-9393-D7CEC16B042B}"/>
              </a:ext>
            </a:extLst>
          </p:cNvPr>
          <p:cNvSpPr txBox="1">
            <a:spLocks noChangeArrowheads="1"/>
          </p:cNvSpPr>
          <p:nvPr/>
        </p:nvSpPr>
        <p:spPr bwMode="auto">
          <a:xfrm rot="933934">
            <a:off x="3704220" y="1988545"/>
            <a:ext cx="1345509" cy="1323439"/>
          </a:xfrm>
          <a:prstGeom prst="rect">
            <a:avLst/>
          </a:prstGeom>
          <a:solidFill>
            <a:srgbClr val="252A3D"/>
          </a:solidFill>
          <a:ln>
            <a:noFill/>
          </a:ln>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000" b="1" i="1" dirty="0">
                <a:solidFill>
                  <a:srgbClr val="FFFF00"/>
                </a:solidFill>
              </a:rPr>
              <a:t>PROTEIN RECIPES FOR ONE HUMAN</a:t>
            </a:r>
          </a:p>
        </p:txBody>
      </p:sp>
      <p:sp>
        <p:nvSpPr>
          <p:cNvPr id="55299" name="TextBox 5">
            <a:extLst>
              <a:ext uri="{FF2B5EF4-FFF2-40B4-BE49-F238E27FC236}">
                <a16:creationId xmlns="" xmlns:a16="http://schemas.microsoft.com/office/drawing/2014/main" id="{8419F78F-59DA-4CBB-A4BE-4B2BA8740614}"/>
              </a:ext>
            </a:extLst>
          </p:cNvPr>
          <p:cNvSpPr txBox="1">
            <a:spLocks noChangeArrowheads="1"/>
          </p:cNvSpPr>
          <p:nvPr/>
        </p:nvSpPr>
        <p:spPr bwMode="auto">
          <a:xfrm>
            <a:off x="213360" y="288486"/>
            <a:ext cx="91897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584035"/>
                </a:solidFill>
              </a:rPr>
              <a:t>Our DNA is like a giant recipe book for all the proteins our body needs, and it is those proteins that make each of us unique.</a:t>
            </a:r>
          </a:p>
        </p:txBody>
      </p:sp>
      <p:sp>
        <p:nvSpPr>
          <p:cNvPr id="7" name="TextBox 6">
            <a:extLst>
              <a:ext uri="{FF2B5EF4-FFF2-40B4-BE49-F238E27FC236}">
                <a16:creationId xmlns="" xmlns:a16="http://schemas.microsoft.com/office/drawing/2014/main" id="{5D393A1D-2122-4E64-9E99-1C93D88EE9DD}"/>
              </a:ext>
            </a:extLst>
          </p:cNvPr>
          <p:cNvSpPr txBox="1">
            <a:spLocks noChangeArrowheads="1"/>
          </p:cNvSpPr>
          <p:nvPr/>
        </p:nvSpPr>
        <p:spPr bwMode="auto">
          <a:xfrm>
            <a:off x="213360" y="5780969"/>
            <a:ext cx="8077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dirty="0">
                <a:solidFill>
                  <a:srgbClr val="584035"/>
                </a:solidFill>
              </a:rPr>
              <a:t>E</a:t>
            </a:r>
            <a:r>
              <a:rPr lang="en-US" altLang="en-US" dirty="0" smtClean="0">
                <a:solidFill>
                  <a:srgbClr val="584035"/>
                </a:solidFill>
              </a:rPr>
              <a:t>very </a:t>
            </a:r>
            <a:r>
              <a:rPr lang="en-US" altLang="en-US" dirty="0">
                <a:solidFill>
                  <a:srgbClr val="584035"/>
                </a:solidFill>
              </a:rPr>
              <a:t>cell in our body has a complete set of </a:t>
            </a:r>
            <a:r>
              <a:rPr lang="en-US" altLang="en-US" dirty="0" smtClean="0">
                <a:solidFill>
                  <a:srgbClr val="584035"/>
                </a:solidFill>
              </a:rPr>
              <a:t>them, passed along through DNA replication during mitosis and meiosis.</a:t>
            </a:r>
            <a:endParaRPr lang="en-US" altLang="en-US" dirty="0">
              <a:solidFill>
                <a:srgbClr val="584035"/>
              </a:solidFill>
            </a:endParaRPr>
          </a:p>
        </p:txBody>
      </p:sp>
    </p:spTree>
    <p:extLst>
      <p:ext uri="{BB962C8B-B14F-4D97-AF65-F5344CB8AC3E}">
        <p14:creationId xmlns:p14="http://schemas.microsoft.com/office/powerpoint/2010/main" val="25604507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FBA59F-FB7C-45C1-8C89-5846BA94AF2D}"/>
              </a:ext>
            </a:extLst>
          </p:cNvPr>
          <p:cNvSpPr>
            <a:spLocks noGrp="1"/>
          </p:cNvSpPr>
          <p:nvPr>
            <p:ph type="title"/>
          </p:nvPr>
        </p:nvSpPr>
        <p:spPr/>
        <p:txBody>
          <a:bodyPr/>
          <a:lstStyle/>
          <a:p>
            <a:r>
              <a:rPr lang="en-US" dirty="0" smtClean="0">
                <a:solidFill>
                  <a:srgbClr val="584035"/>
                </a:solidFill>
              </a:rPr>
              <a:t>What can our driving question be?</a:t>
            </a:r>
            <a:endParaRPr lang="en-US" dirty="0">
              <a:solidFill>
                <a:srgbClr val="584035"/>
              </a:solidFill>
            </a:endParaRPr>
          </a:p>
        </p:txBody>
      </p:sp>
      <p:sp>
        <p:nvSpPr>
          <p:cNvPr id="3" name="Content Placeholder 2">
            <a:extLst>
              <a:ext uri="{FF2B5EF4-FFF2-40B4-BE49-F238E27FC236}">
                <a16:creationId xmlns="" xmlns:a16="http://schemas.microsoft.com/office/drawing/2014/main" id="{58DE66AD-6C12-42F0-A212-287AA5D66E3E}"/>
              </a:ext>
            </a:extLst>
          </p:cNvPr>
          <p:cNvSpPr>
            <a:spLocks noGrp="1"/>
          </p:cNvSpPr>
          <p:nvPr>
            <p:ph idx="1"/>
          </p:nvPr>
        </p:nvSpPr>
        <p:spPr>
          <a:xfrm>
            <a:off x="457200" y="1600201"/>
            <a:ext cx="8229600" cy="1295400"/>
          </a:xfrm>
        </p:spPr>
        <p:txBody>
          <a:bodyPr>
            <a:normAutofit/>
          </a:bodyPr>
          <a:lstStyle/>
          <a:p>
            <a:pPr marL="0" indent="0">
              <a:buNone/>
            </a:pPr>
            <a:r>
              <a:rPr lang="en-US" sz="2400" dirty="0" smtClean="0">
                <a:solidFill>
                  <a:srgbClr val="00B0F0"/>
                </a:solidFill>
                <a:latin typeface="Arial" panose="020B0604020202020204" pitchFamily="34" charset="0"/>
                <a:cs typeface="Arial" panose="020B0604020202020204" pitchFamily="34" charset="0"/>
              </a:rPr>
              <a:t>[Record </a:t>
            </a:r>
            <a:r>
              <a:rPr lang="en-US" sz="2400" dirty="0">
                <a:solidFill>
                  <a:srgbClr val="00B0F0"/>
                </a:solidFill>
                <a:latin typeface="Arial" panose="020B0604020202020204" pitchFamily="34" charset="0"/>
                <a:cs typeface="Arial" panose="020B0604020202020204" pitchFamily="34" charset="0"/>
              </a:rPr>
              <a:t>students </a:t>
            </a:r>
            <a:r>
              <a:rPr lang="en-US" sz="2400" dirty="0" smtClean="0">
                <a:solidFill>
                  <a:srgbClr val="00B0F0"/>
                </a:solidFill>
                <a:latin typeface="Arial" panose="020B0604020202020204" pitchFamily="34" charset="0"/>
                <a:cs typeface="Arial" panose="020B0604020202020204" pitchFamily="34" charset="0"/>
              </a:rPr>
              <a:t>ideas for questions </a:t>
            </a:r>
            <a:r>
              <a:rPr lang="en-US" sz="2400" dirty="0">
                <a:solidFill>
                  <a:srgbClr val="00B0F0"/>
                </a:solidFill>
                <a:latin typeface="Arial" panose="020B0604020202020204" pitchFamily="34" charset="0"/>
                <a:cs typeface="Arial" panose="020B0604020202020204" pitchFamily="34" charset="0"/>
              </a:rPr>
              <a:t>here or elsewhere in the classroom</a:t>
            </a:r>
            <a:r>
              <a:rPr lang="en-US" sz="2400" dirty="0" smtClean="0">
                <a:solidFill>
                  <a:srgbClr val="00B0F0"/>
                </a:solidFill>
                <a:latin typeface="Arial" panose="020B0604020202020204" pitchFamily="34" charset="0"/>
                <a:cs typeface="Arial" panose="020B0604020202020204" pitchFamily="34" charset="0"/>
              </a:rPr>
              <a:t>. Consider using a representation or diagram if helpful.]</a:t>
            </a: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a:p>
            <a:pPr marL="0" indent="0">
              <a:buNone/>
            </a:pPr>
            <a:endParaRPr lang="en-US" sz="2400" dirty="0">
              <a:solidFill>
                <a:srgbClr val="00B0F0"/>
              </a:solidFill>
              <a:latin typeface="Arial" panose="020B0604020202020204" pitchFamily="34" charset="0"/>
              <a:cs typeface="Arial" panose="020B0604020202020204" pitchFamily="34" charset="0"/>
            </a:endParaRPr>
          </a:p>
          <a:p>
            <a:pPr marL="0" indent="0">
              <a:buNone/>
            </a:pPr>
            <a:endParaRPr lang="en-US" sz="2400" dirty="0" smtClean="0">
              <a:solidFill>
                <a:srgbClr val="00B0F0"/>
              </a:solidFill>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 xmlns:a16="http://schemas.microsoft.com/office/drawing/2014/main" id="{58DE66AD-6C12-42F0-A212-287AA5D66E3E}"/>
              </a:ext>
            </a:extLst>
          </p:cNvPr>
          <p:cNvSpPr txBox="1">
            <a:spLocks/>
          </p:cNvSpPr>
          <p:nvPr/>
        </p:nvSpPr>
        <p:spPr>
          <a:xfrm>
            <a:off x="860611" y="5576049"/>
            <a:ext cx="8283389" cy="1295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800" dirty="0" smtClean="0">
                <a:solidFill>
                  <a:srgbClr val="3F6EB3"/>
                </a:solidFill>
                <a:latin typeface="Arial" panose="020B0604020202020204" pitchFamily="34" charset="0"/>
                <a:cs typeface="Arial" panose="020B0604020202020204" pitchFamily="34" charset="0"/>
              </a:rPr>
              <a:t>Lets record our Driving Question in Doodle Box C.</a:t>
            </a: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a:p>
            <a:pPr marL="0" indent="0">
              <a:buFont typeface="Arial"/>
              <a:buNone/>
            </a:pPr>
            <a:endParaRPr lang="en-US" sz="2400" dirty="0" smtClean="0">
              <a:solidFill>
                <a:srgbClr val="00B0F0"/>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01EFF4D7-09F5-4F80-A7BE-7926D4BB78D9}"/>
              </a:ext>
            </a:extLst>
          </p:cNvPr>
          <p:cNvPicPr>
            <a:picLocks noChangeAspect="1"/>
          </p:cNvPicPr>
          <p:nvPr/>
        </p:nvPicPr>
        <p:blipFill>
          <a:blip r:embed="rId3"/>
          <a:stretch>
            <a:fillRect/>
          </a:stretch>
        </p:blipFill>
        <p:spPr>
          <a:xfrm>
            <a:off x="271639" y="5452241"/>
            <a:ext cx="596952" cy="601885"/>
          </a:xfrm>
          <a:prstGeom prst="rect">
            <a:avLst/>
          </a:prstGeom>
        </p:spPr>
      </p:pic>
    </p:spTree>
    <p:extLst>
      <p:ext uri="{BB962C8B-B14F-4D97-AF65-F5344CB8AC3E}">
        <p14:creationId xmlns:p14="http://schemas.microsoft.com/office/powerpoint/2010/main" val="3522189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 xmlns:a16="http://schemas.microsoft.com/office/drawing/2014/main"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166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400" i="1" dirty="0" smtClean="0">
                              <a:latin typeface="Cambria Math" panose="02040503050406030204" pitchFamily="18" charset="0"/>
                            </a:rPr>
                          </m:ctrlPr>
                        </m:fPr>
                        <m:num>
                          <m:r>
                            <a:rPr lang="en-US" sz="1400" b="0" i="1" dirty="0" smtClean="0">
                              <a:latin typeface="Cambria Math" panose="02040503050406030204" pitchFamily="18" charset="0"/>
                            </a:rPr>
                            <m:t>𝑡𝑜𝑡𝑎𝑙</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𝑛𝑢𝑚𝑏𝑒𝑟</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𝑏𝑎𝑠𝑒𝑠</m:t>
                          </m:r>
                        </m:num>
                        <m:den>
                          <m:r>
                            <a:rPr lang="en-US" sz="1400" b="0" i="1" dirty="0" smtClean="0">
                              <a:latin typeface="Cambria Math" panose="02040503050406030204" pitchFamily="18" charset="0"/>
                            </a:rPr>
                            <m:t>𝑎𝑣𝑒𝑟𝑎𝑔𝑒</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𝑙𝑒𝑛𝑔𝑡h</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𝑎</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𝑔𝑒𝑛𝑒</m:t>
                          </m:r>
                        </m:den>
                      </m:f>
                      <m:r>
                        <a:rPr lang="en-US" sz="1400" b="0" i="1" dirty="0" smtClean="0">
                          <a:latin typeface="Cambria Math" panose="02040503050406030204" pitchFamily="18" charset="0"/>
                        </a:rPr>
                        <m:t>=</m:t>
                      </m:r>
                      <m:r>
                        <a:rPr lang="en-US" sz="1400" b="0" i="1" dirty="0" smtClean="0">
                          <a:latin typeface="Cambria Math" panose="02040503050406030204" pitchFamily="18" charset="0"/>
                        </a:rPr>
                        <m:t>𝑡𝑜𝑡𝑎𝑙</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𝑛𝑢𝑚𝑏𝑒𝑟</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𝑜𝑓</m:t>
                      </m:r>
                      <m:r>
                        <a:rPr lang="en-US" sz="1400" b="0" i="1" dirty="0" smtClean="0">
                          <a:latin typeface="Cambria Math" panose="02040503050406030204" pitchFamily="18" charset="0"/>
                        </a:rPr>
                        <m:t> </m:t>
                      </m:r>
                      <m:r>
                        <a:rPr lang="en-US" sz="1400" b="0" i="1" dirty="0" smtClean="0">
                          <a:latin typeface="Cambria Math" panose="02040503050406030204" pitchFamily="18" charset="0"/>
                        </a:rPr>
                        <m:t>𝑔𝑒𝑛𝑒𝑠</m:t>
                      </m:r>
                    </m:oMath>
                  </m:oMathPara>
                </a14:m>
                <a:endParaRPr lang="en-US" sz="1400" i="1" dirty="0" smtClean="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16634"/>
              </a:xfrm>
              <a:prstGeom prst="rect">
                <a:avLst/>
              </a:prstGeom>
              <a:blipFill rotWithShape="0">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40489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800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600" i="1" dirty="0" smtClean="0">
                              <a:latin typeface="Cambria Math" panose="02040503050406030204" pitchFamily="18" charset="0"/>
                            </a:rPr>
                          </m:ctrlPr>
                        </m:fPr>
                        <m:num>
                          <m:r>
                            <a:rPr lang="en-US" sz="1600" b="0" i="1" dirty="0" smtClean="0">
                              <a:latin typeface="Cambria Math" panose="02040503050406030204" pitchFamily="18" charset="0"/>
                            </a:rPr>
                            <m:t>3,200,000,000 </m:t>
                          </m:r>
                          <m:r>
                            <a:rPr lang="en-US" sz="1600" b="0" i="1" dirty="0" smtClean="0">
                              <a:latin typeface="Cambria Math" panose="02040503050406030204" pitchFamily="18" charset="0"/>
                            </a:rPr>
                            <m:t>𝑏𝑎𝑠𝑒𝑠</m:t>
                          </m:r>
                        </m:num>
                        <m:den>
                          <m:r>
                            <a:rPr lang="en-US" sz="1600" b="0" i="1" dirty="0" smtClean="0">
                              <a:latin typeface="Cambria Math" panose="02040503050406030204" pitchFamily="18" charset="0"/>
                            </a:rPr>
                            <m:t>10,000 </m:t>
                          </m:r>
                          <m:r>
                            <a:rPr lang="en-US" sz="1600" b="0" i="1" dirty="0" smtClean="0">
                              <a:latin typeface="Cambria Math" panose="02040503050406030204" pitchFamily="18" charset="0"/>
                            </a:rPr>
                            <m:t>𝑏𝑎𝑠𝑒𝑠</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𝑝𝑒𝑟</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𝑔𝑒𝑛𝑒</m:t>
                          </m:r>
                        </m:den>
                      </m:f>
                      <m:r>
                        <a:rPr lang="en-US" sz="1600" b="0" i="1" dirty="0" smtClean="0">
                          <a:latin typeface="Cambria Math" panose="02040503050406030204" pitchFamily="18" charset="0"/>
                        </a:rPr>
                        <m:t>=</m:t>
                      </m:r>
                      <m:r>
                        <a:rPr lang="en-US" sz="1600" b="0" i="1" dirty="0" smtClean="0">
                          <a:solidFill>
                            <a:srgbClr val="C00000"/>
                          </a:solidFill>
                          <a:latin typeface="Cambria Math" panose="02040503050406030204" pitchFamily="18" charset="0"/>
                        </a:rPr>
                        <m:t>320,000 </m:t>
                      </m:r>
                      <m:r>
                        <a:rPr lang="en-US" sz="1600" b="0" i="1" dirty="0" smtClean="0">
                          <a:solidFill>
                            <a:srgbClr val="C00000"/>
                          </a:solidFill>
                          <a:latin typeface="Cambria Math" panose="02040503050406030204" pitchFamily="18" charset="0"/>
                        </a:rPr>
                        <m:t>𝑔𝑒𝑛𝑒𝑠</m:t>
                      </m:r>
                      <m:r>
                        <a:rPr lang="en-US" sz="1600" b="0" i="1" dirty="0" smtClean="0">
                          <a:solidFill>
                            <a:srgbClr val="C00000"/>
                          </a:solidFill>
                          <a:latin typeface="Cambria Math" panose="02040503050406030204" pitchFamily="18" charset="0"/>
                        </a:rPr>
                        <m:t>?</m:t>
                      </m:r>
                    </m:oMath>
                  </m:oMathPara>
                </a14:m>
                <a:endParaRPr lang="en-US" sz="1600" i="1" dirty="0" smtClean="0">
                  <a:solidFill>
                    <a:srgbClr val="C00000"/>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80049"/>
              </a:xfrm>
              <a:prstGeom prst="rect">
                <a:avLst/>
              </a:prstGeom>
              <a:blipFill rotWithShape="0">
                <a:blip r:embed="rId4"/>
                <a:stretch>
                  <a:fillRect/>
                </a:stretch>
              </a:blipFill>
            </p:spPr>
            <p:txBody>
              <a:bodyPr/>
              <a:lstStyle/>
              <a:p>
                <a:r>
                  <a:rPr lang="en-US">
                    <a:noFill/>
                  </a:rPr>
                  <a:t> </a:t>
                </a:r>
              </a:p>
            </p:txBody>
          </p:sp>
        </mc:Fallback>
      </mc:AlternateContent>
      <p:sp>
        <p:nvSpPr>
          <p:cNvPr id="11" name="TextBox 10">
            <a:extLst>
              <a:ext uri="{FF2B5EF4-FFF2-40B4-BE49-F238E27FC236}">
                <a16:creationId xmlns="" xmlns:a16="http://schemas.microsoft.com/office/drawing/2014/main"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7852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2031325"/>
          </a:xfrm>
          <a:prstGeom prst="rect">
            <a:avLst/>
          </a:prstGeom>
          <a:noFill/>
        </p:spPr>
        <p:txBody>
          <a:bodyPr wrap="square" rtlCol="0">
            <a:spAutoFit/>
          </a:bodyPr>
          <a:lstStyle/>
          <a:p>
            <a:r>
              <a:rPr lang="en-US" dirty="0" smtClean="0"/>
              <a:t>Humans have 23 pairs of chromosomes, totaling </a:t>
            </a:r>
            <a:r>
              <a:rPr lang="en-US" dirty="0"/>
              <a:t>in </a:t>
            </a:r>
            <a:r>
              <a:rPr lang="en-US" dirty="0" smtClean="0"/>
              <a:t>3.23483 </a:t>
            </a:r>
            <a:r>
              <a:rPr lang="en-US" u="sng" dirty="0" err="1" smtClean="0"/>
              <a:t>gigabases</a:t>
            </a:r>
            <a:r>
              <a:rPr lang="en-US" dirty="0" smtClean="0"/>
              <a:t> of DNA. </a:t>
            </a:r>
          </a:p>
          <a:p>
            <a:endParaRPr lang="en-US" dirty="0"/>
          </a:p>
          <a:p>
            <a:endParaRPr lang="en-US" dirty="0" smtClean="0"/>
          </a:p>
          <a:p>
            <a:r>
              <a:rPr lang="en-US" dirty="0" smtClean="0"/>
              <a:t>That’s more than 3 billion base pairs!</a:t>
            </a:r>
          </a:p>
        </p:txBody>
      </p:sp>
      <p:sp>
        <p:nvSpPr>
          <p:cNvPr id="9" name="TextBox 8"/>
          <p:cNvSpPr txBox="1"/>
          <p:nvPr/>
        </p:nvSpPr>
        <p:spPr>
          <a:xfrm>
            <a:off x="3671515" y="3081963"/>
            <a:ext cx="5103380" cy="2031325"/>
          </a:xfrm>
          <a:prstGeom prst="rect">
            <a:avLst/>
          </a:prstGeom>
          <a:noFill/>
        </p:spPr>
        <p:txBody>
          <a:bodyPr wrap="square" rtlCol="0">
            <a:spAutoFit/>
          </a:bodyPr>
          <a:lstStyle/>
          <a:p>
            <a:r>
              <a:rPr lang="en-US" dirty="0" smtClean="0"/>
              <a:t>In the 1990s, scientists finally had the technology to put together the whole sequence of a human genome. The idea was to make a blueprint with the location of every gene.</a:t>
            </a:r>
          </a:p>
          <a:p>
            <a:endParaRPr lang="en-US" dirty="0"/>
          </a:p>
          <a:p>
            <a:r>
              <a:rPr lang="en-US" dirty="0" smtClean="0"/>
              <a:t>Since known genes were about 10,000 bases in length, scientists expected:</a:t>
            </a:r>
            <a:endParaRPr lang="en-US" dirty="0"/>
          </a:p>
        </p:txBody>
      </p:sp>
      <mc:AlternateContent xmlns:mc="http://schemas.openxmlformats.org/markup-compatibility/2006" xmlns:a14="http://schemas.microsoft.com/office/drawing/2010/main">
        <mc:Choice Requires="a14">
          <p:sp>
            <p:nvSpPr>
              <p:cNvPr id="10" name="TextBox 9"/>
              <p:cNvSpPr txBox="1"/>
              <p:nvPr/>
            </p:nvSpPr>
            <p:spPr>
              <a:xfrm>
                <a:off x="3147897" y="5956798"/>
                <a:ext cx="5996103" cy="8800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1600" i="1" dirty="0" smtClean="0">
                              <a:latin typeface="Cambria Math" panose="02040503050406030204" pitchFamily="18" charset="0"/>
                            </a:rPr>
                          </m:ctrlPr>
                        </m:fPr>
                        <m:num>
                          <m:r>
                            <a:rPr lang="en-US" sz="1600" b="0" i="1" dirty="0" smtClean="0">
                              <a:latin typeface="Cambria Math" panose="02040503050406030204" pitchFamily="18" charset="0"/>
                            </a:rPr>
                            <m:t>3,200,000,000 </m:t>
                          </m:r>
                          <m:r>
                            <a:rPr lang="en-US" sz="1600" b="0" i="1" dirty="0" smtClean="0">
                              <a:latin typeface="Cambria Math" panose="02040503050406030204" pitchFamily="18" charset="0"/>
                            </a:rPr>
                            <m:t>𝑏𝑎𝑠𝑒𝑠</m:t>
                          </m:r>
                        </m:num>
                        <m:den>
                          <m:r>
                            <a:rPr lang="en-US" sz="1600" b="0" i="1" dirty="0" smtClean="0">
                              <a:latin typeface="Cambria Math" panose="02040503050406030204" pitchFamily="18" charset="0"/>
                            </a:rPr>
                            <m:t>10,000 </m:t>
                          </m:r>
                          <m:r>
                            <a:rPr lang="en-US" sz="1600" b="0" i="1" dirty="0" smtClean="0">
                              <a:latin typeface="Cambria Math" panose="02040503050406030204" pitchFamily="18" charset="0"/>
                            </a:rPr>
                            <m:t>𝑏𝑎𝑠𝑒𝑠</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𝑝𝑒𝑟</m:t>
                          </m:r>
                          <m:r>
                            <a:rPr lang="en-US" sz="1600" b="0" i="1" dirty="0" smtClean="0">
                              <a:latin typeface="Cambria Math" panose="02040503050406030204" pitchFamily="18" charset="0"/>
                            </a:rPr>
                            <m:t> </m:t>
                          </m:r>
                          <m:r>
                            <a:rPr lang="en-US" sz="1600" b="0" i="1" dirty="0" smtClean="0">
                              <a:latin typeface="Cambria Math" panose="02040503050406030204" pitchFamily="18" charset="0"/>
                            </a:rPr>
                            <m:t>𝑔𝑒𝑛𝑒</m:t>
                          </m:r>
                        </m:den>
                      </m:f>
                      <m:r>
                        <a:rPr lang="en-US" sz="1600" b="0" i="1" dirty="0" smtClean="0">
                          <a:latin typeface="Cambria Math" panose="02040503050406030204" pitchFamily="18" charset="0"/>
                        </a:rPr>
                        <m:t>=</m:t>
                      </m:r>
                      <m:r>
                        <a:rPr lang="en-US" sz="1600" b="0" i="1" dirty="0" smtClean="0">
                          <a:solidFill>
                            <a:srgbClr val="C00000"/>
                          </a:solidFill>
                          <a:latin typeface="Cambria Math" panose="02040503050406030204" pitchFamily="18" charset="0"/>
                        </a:rPr>
                        <m:t>320,000 </m:t>
                      </m:r>
                      <m:r>
                        <a:rPr lang="en-US" sz="1600" b="0" i="1" dirty="0" smtClean="0">
                          <a:solidFill>
                            <a:srgbClr val="C00000"/>
                          </a:solidFill>
                          <a:latin typeface="Cambria Math" panose="02040503050406030204" pitchFamily="18" charset="0"/>
                        </a:rPr>
                        <m:t>𝑔𝑒𝑛𝑒𝑠</m:t>
                      </m:r>
                      <m:r>
                        <a:rPr lang="en-US" sz="1600" b="0" i="1" dirty="0" smtClean="0">
                          <a:solidFill>
                            <a:srgbClr val="C00000"/>
                          </a:solidFill>
                          <a:latin typeface="Cambria Math" panose="02040503050406030204" pitchFamily="18" charset="0"/>
                        </a:rPr>
                        <m:t>?</m:t>
                      </m:r>
                    </m:oMath>
                  </m:oMathPara>
                </a14:m>
                <a:endParaRPr lang="en-US" sz="1600" i="1" dirty="0" smtClean="0">
                  <a:solidFill>
                    <a:srgbClr val="C00000"/>
                  </a:solidFill>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dirty="0" smtClean="0">
                          <a:latin typeface="Cambria Math" panose="02040503050406030204" pitchFamily="18" charset="0"/>
                        </a:rPr>
                        <m:t> </m:t>
                      </m:r>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47897" y="5956798"/>
                <a:ext cx="5996103" cy="880049"/>
              </a:xfrm>
              <a:prstGeom prst="rect">
                <a:avLst/>
              </a:prstGeom>
              <a:blipFill rotWithShape="0">
                <a:blip r:embed="rId4"/>
                <a:stretch>
                  <a:fillRect/>
                </a:stretch>
              </a:blipFill>
            </p:spPr>
            <p:txBody>
              <a:bodyPr/>
              <a:lstStyle/>
              <a:p>
                <a:r>
                  <a:rPr lang="en-US">
                    <a:noFill/>
                  </a:rPr>
                  <a:t> </a:t>
                </a:r>
              </a:p>
            </p:txBody>
          </p:sp>
        </mc:Fallback>
      </mc:AlternateContent>
      <p:sp>
        <p:nvSpPr>
          <p:cNvPr id="11" name="TextBox 10">
            <a:extLst>
              <a:ext uri="{FF2B5EF4-FFF2-40B4-BE49-F238E27FC236}">
                <a16:creationId xmlns="" xmlns:a16="http://schemas.microsoft.com/office/drawing/2014/main" id="{5F73260A-D05F-491E-AD6D-C1AD8CD95CCA}"/>
              </a:ext>
            </a:extLst>
          </p:cNvPr>
          <p:cNvSpPr txBox="1"/>
          <p:nvPr/>
        </p:nvSpPr>
        <p:spPr>
          <a:xfrm>
            <a:off x="196768" y="152495"/>
            <a:ext cx="3817620"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Human DNA</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sp>
        <p:nvSpPr>
          <p:cNvPr id="5" name="TextBox 4"/>
          <p:cNvSpPr txBox="1"/>
          <p:nvPr/>
        </p:nvSpPr>
        <p:spPr>
          <a:xfrm>
            <a:off x="3671514" y="3080905"/>
            <a:ext cx="5194693" cy="2031325"/>
          </a:xfrm>
          <a:prstGeom prst="rect">
            <a:avLst/>
          </a:prstGeom>
          <a:solidFill>
            <a:schemeClr val="bg1"/>
          </a:solidFill>
        </p:spPr>
        <p:txBody>
          <a:bodyPr wrap="square" rtlCol="0">
            <a:spAutoFit/>
          </a:bodyPr>
          <a:lstStyle/>
          <a:p>
            <a:r>
              <a:rPr lang="en-US" dirty="0" smtClean="0"/>
              <a:t>However, human genetics researchers found approximately only 30,000 genes when the project was complete—one tenth the number they expected!</a:t>
            </a:r>
          </a:p>
          <a:p>
            <a:endParaRPr lang="en-US" dirty="0"/>
          </a:p>
          <a:p>
            <a:r>
              <a:rPr lang="en-US" dirty="0" smtClean="0"/>
              <a:t>And since then, the number has dropped to fewer than 20,000 genes (the regions that code for proteins). </a:t>
            </a:r>
            <a:endParaRPr lang="en-US" dirty="0"/>
          </a:p>
        </p:txBody>
      </p:sp>
    </p:spTree>
    <p:extLst>
      <p:ext uri="{BB962C8B-B14F-4D97-AF65-F5344CB8AC3E}">
        <p14:creationId xmlns:p14="http://schemas.microsoft.com/office/powerpoint/2010/main" val="3054875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196768" y="942349"/>
            <a:ext cx="2951129" cy="1477328"/>
          </a:xfrm>
          <a:prstGeom prst="rect">
            <a:avLst/>
          </a:prstGeom>
          <a:noFill/>
        </p:spPr>
        <p:txBody>
          <a:bodyPr wrap="square" rtlCol="0">
            <a:spAutoFit/>
          </a:bodyPr>
          <a:lstStyle/>
          <a:p>
            <a:r>
              <a:rPr lang="en-US" dirty="0" smtClean="0"/>
              <a:t>To make matters worse or more confusing, it turns out that other organisms have more chromosomes, more DNA, and more genes.</a:t>
            </a:r>
          </a:p>
        </p:txBody>
      </p:sp>
      <p:sp>
        <p:nvSpPr>
          <p:cNvPr id="11" name="TextBox 10">
            <a:extLst>
              <a:ext uri="{FF2B5EF4-FFF2-40B4-BE49-F238E27FC236}">
                <a16:creationId xmlns="" xmlns:a16="http://schemas.microsoft.com/office/drawing/2014/main" id="{5F73260A-D05F-491E-AD6D-C1AD8CD95CCA}"/>
              </a:ext>
            </a:extLst>
          </p:cNvPr>
          <p:cNvSpPr txBox="1"/>
          <p:nvPr/>
        </p:nvSpPr>
        <p:spPr>
          <a:xfrm>
            <a:off x="196768" y="152495"/>
            <a:ext cx="4236336"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Other Organisms</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06144825"/>
              </p:ext>
            </p:extLst>
          </p:nvPr>
        </p:nvGraphicFramePr>
        <p:xfrm>
          <a:off x="3884832" y="893172"/>
          <a:ext cx="4890063" cy="5289550"/>
        </p:xfrm>
        <a:graphic>
          <a:graphicData uri="http://schemas.openxmlformats.org/drawingml/2006/table">
            <a:tbl>
              <a:tblPr>
                <a:tableStyleId>{5C22544A-7EE6-4342-B048-85BDC9FD1C3A}</a:tableStyleId>
              </a:tblPr>
              <a:tblGrid>
                <a:gridCol w="2673753"/>
                <a:gridCol w="1337198"/>
                <a:gridCol w="879112"/>
              </a:tblGrid>
              <a:tr h="381000">
                <a:tc>
                  <a:txBody>
                    <a:bodyPr/>
                    <a:lstStyle/>
                    <a:p>
                      <a:pPr marL="274320" algn="l" fontAlgn="b"/>
                      <a:r>
                        <a:rPr lang="en-US" sz="1600" b="1" u="none" strike="noStrike" dirty="0">
                          <a:effectLst/>
                        </a:rPr>
                        <a:t>Species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Bases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Genes</a:t>
                      </a:r>
                      <a:endParaRPr lang="en-US" sz="1600" b="1" i="0" u="none" strike="noStrike" dirty="0">
                        <a:solidFill>
                          <a:srgbClr val="000000"/>
                        </a:solidFill>
                        <a:effectLst/>
                        <a:latin typeface="Calibri" panose="020F0502020204030204" pitchFamily="34" charset="0"/>
                      </a:endParaRPr>
                    </a:p>
                  </a:txBody>
                  <a:tcPr marL="6350" marR="6350" marT="6350" marB="0" anchor="b"/>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YEAST</a:t>
                      </a:r>
                    </a:p>
                    <a:p>
                      <a:pPr marL="274320" algn="l" fontAlgn="t"/>
                      <a:r>
                        <a:rPr lang="en-US" sz="1600" u="none" strike="noStrike" dirty="0" smtClean="0">
                          <a:effectLst/>
                        </a:rPr>
                        <a:t>Saccharomyces cerevisiae</a:t>
                      </a:r>
                    </a:p>
                    <a:p>
                      <a:pPr marL="274320" algn="l" fontAlgn="t"/>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12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6,000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FRUIT FLY</a:t>
                      </a:r>
                    </a:p>
                    <a:p>
                      <a:pPr marL="274320" algn="l" fontAlgn="t"/>
                      <a:r>
                        <a:rPr lang="en-US" sz="1600" u="none" strike="noStrike" dirty="0" smtClean="0">
                          <a:effectLst/>
                        </a:rPr>
                        <a:t>Drosophila </a:t>
                      </a:r>
                      <a:r>
                        <a:rPr lang="en-US" sz="1600" u="none" strike="noStrike" dirty="0">
                          <a:effectLst/>
                        </a:rPr>
                        <a:t>melanogaster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14,000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RICE</a:t>
                      </a:r>
                    </a:p>
                    <a:p>
                      <a:pPr marL="274320" algn="l" fontAlgn="t"/>
                      <a:r>
                        <a:rPr lang="en-US" sz="1600" u="none" strike="noStrike" dirty="0" err="1" smtClean="0">
                          <a:effectLst/>
                        </a:rPr>
                        <a:t>Oryza</a:t>
                      </a:r>
                      <a:r>
                        <a:rPr lang="en-US" sz="1600" u="none" strike="noStrike" dirty="0" smtClean="0">
                          <a:effectLst/>
                        </a:rPr>
                        <a:t> </a:t>
                      </a:r>
                      <a:r>
                        <a:rPr lang="en-US" sz="1600" u="none" strike="noStrike" dirty="0">
                          <a:effectLst/>
                        </a:rPr>
                        <a:t>sativa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470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51,000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CHICKEN</a:t>
                      </a:r>
                    </a:p>
                    <a:p>
                      <a:pPr marL="274320" algn="l" fontAlgn="t"/>
                      <a:r>
                        <a:rPr lang="en-US" sz="1600" u="none" strike="noStrike" dirty="0" smtClean="0">
                          <a:effectLst/>
                        </a:rPr>
                        <a:t>Gallus </a:t>
                      </a:r>
                      <a:r>
                        <a:rPr lang="en-US" sz="1600" u="none" strike="noStrike" dirty="0" err="1">
                          <a:effectLst/>
                        </a:rPr>
                        <a:t>gallus</a:t>
                      </a:r>
                      <a:r>
                        <a:rPr lang="en-US" sz="1600" u="none" strike="noStrike" dirty="0">
                          <a:effectLst/>
                        </a:rPr>
                        <a:t>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1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HUMAN</a:t>
                      </a:r>
                    </a:p>
                    <a:p>
                      <a:pPr marL="274320" algn="l" fontAlgn="t"/>
                      <a:r>
                        <a:rPr lang="en-US" sz="1600" u="none" strike="noStrike" dirty="0" smtClean="0">
                          <a:effectLst/>
                        </a:rPr>
                        <a:t>Homo </a:t>
                      </a:r>
                      <a:r>
                        <a:rPr lang="en-US" sz="1600" u="none" strike="noStrike" dirty="0">
                          <a:effectLst/>
                        </a:rPr>
                        <a:t>sapiens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2.9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bl>
          </a:graphicData>
        </a:graphic>
      </p:graphicFrame>
    </p:spTree>
    <p:extLst>
      <p:ext uri="{BB962C8B-B14F-4D97-AF65-F5344CB8AC3E}">
        <p14:creationId xmlns:p14="http://schemas.microsoft.com/office/powerpoint/2010/main" val="11449159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2" name="TextBox 1"/>
          <p:cNvSpPr txBox="1"/>
          <p:nvPr/>
        </p:nvSpPr>
        <p:spPr>
          <a:xfrm>
            <a:off x="289365" y="2759574"/>
            <a:ext cx="2951129" cy="923330"/>
          </a:xfrm>
          <a:prstGeom prst="rect">
            <a:avLst/>
          </a:prstGeom>
          <a:solidFill>
            <a:schemeClr val="bg1"/>
          </a:solidFill>
        </p:spPr>
        <p:txBody>
          <a:bodyPr wrap="square" rtlCol="0">
            <a:spAutoFit/>
          </a:bodyPr>
          <a:lstStyle/>
          <a:p>
            <a:r>
              <a:rPr lang="en-US" dirty="0"/>
              <a:t>Mexican axolotl </a:t>
            </a:r>
            <a:endParaRPr lang="en-US" dirty="0" smtClean="0"/>
          </a:p>
          <a:p>
            <a:r>
              <a:rPr lang="en-US" i="1" dirty="0" smtClean="0"/>
              <a:t>(</a:t>
            </a:r>
            <a:r>
              <a:rPr lang="en-US" i="1" dirty="0" err="1"/>
              <a:t>Ambystoma</a:t>
            </a:r>
            <a:r>
              <a:rPr lang="en-US" i="1" dirty="0"/>
              <a:t> </a:t>
            </a:r>
            <a:r>
              <a:rPr lang="en-US" i="1" dirty="0" err="1"/>
              <a:t>mexicanum</a:t>
            </a:r>
            <a:r>
              <a:rPr lang="en-US" i="1" dirty="0" smtClean="0"/>
              <a:t>)</a:t>
            </a:r>
          </a:p>
          <a:p>
            <a:r>
              <a:rPr lang="en-US" dirty="0" smtClean="0"/>
              <a:t>29 billion bases long</a:t>
            </a:r>
          </a:p>
        </p:txBody>
      </p:sp>
      <p:sp>
        <p:nvSpPr>
          <p:cNvPr id="11" name="TextBox 10">
            <a:extLst>
              <a:ext uri="{FF2B5EF4-FFF2-40B4-BE49-F238E27FC236}">
                <a16:creationId xmlns="" xmlns:a16="http://schemas.microsoft.com/office/drawing/2014/main" id="{5F73260A-D05F-491E-AD6D-C1AD8CD95CCA}"/>
              </a:ext>
            </a:extLst>
          </p:cNvPr>
          <p:cNvSpPr txBox="1"/>
          <p:nvPr/>
        </p:nvSpPr>
        <p:spPr>
          <a:xfrm>
            <a:off x="196768" y="152495"/>
            <a:ext cx="4236336" cy="707886"/>
          </a:xfrm>
          <a:prstGeom prst="rect">
            <a:avLst/>
          </a:prstGeom>
          <a:noFill/>
        </p:spPr>
        <p:txBody>
          <a:bodyPr wrap="square" rtlCol="0">
            <a:spAutoFit/>
          </a:bodyPr>
          <a:lstStyle/>
          <a:p>
            <a:r>
              <a:rPr lang="en-US" sz="4000" dirty="0" smtClean="0">
                <a:solidFill>
                  <a:schemeClr val="accent4">
                    <a:lumMod val="50000"/>
                  </a:schemeClr>
                </a:solidFill>
                <a:latin typeface="Arial" panose="020B0604020202020204" pitchFamily="34" charset="0"/>
                <a:cs typeface="Arial" panose="020B0604020202020204" pitchFamily="34" charset="0"/>
              </a:rPr>
              <a:t>Other Organisms</a:t>
            </a:r>
            <a:endParaRPr lang="en-US" sz="4000" dirty="0">
              <a:solidFill>
                <a:schemeClr val="accent4">
                  <a:lumMod val="50000"/>
                </a:schemeClr>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806144825"/>
              </p:ext>
            </p:extLst>
          </p:nvPr>
        </p:nvGraphicFramePr>
        <p:xfrm>
          <a:off x="3884832" y="893172"/>
          <a:ext cx="4890063" cy="5289550"/>
        </p:xfrm>
        <a:graphic>
          <a:graphicData uri="http://schemas.openxmlformats.org/drawingml/2006/table">
            <a:tbl>
              <a:tblPr>
                <a:tableStyleId>{5C22544A-7EE6-4342-B048-85BDC9FD1C3A}</a:tableStyleId>
              </a:tblPr>
              <a:tblGrid>
                <a:gridCol w="2673753"/>
                <a:gridCol w="1337198"/>
                <a:gridCol w="879112"/>
              </a:tblGrid>
              <a:tr h="381000">
                <a:tc>
                  <a:txBody>
                    <a:bodyPr/>
                    <a:lstStyle/>
                    <a:p>
                      <a:pPr marL="274320" algn="l" fontAlgn="b"/>
                      <a:r>
                        <a:rPr lang="en-US" sz="1600" b="1" u="none" strike="noStrike" dirty="0">
                          <a:effectLst/>
                        </a:rPr>
                        <a:t>Species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Bases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Genes</a:t>
                      </a:r>
                      <a:endParaRPr lang="en-US" sz="1600" b="1" i="0" u="none" strike="noStrike" dirty="0">
                        <a:solidFill>
                          <a:srgbClr val="000000"/>
                        </a:solidFill>
                        <a:effectLst/>
                        <a:latin typeface="Calibri" panose="020F0502020204030204" pitchFamily="34" charset="0"/>
                      </a:endParaRPr>
                    </a:p>
                  </a:txBody>
                  <a:tcPr marL="6350" marR="6350" marT="6350" marB="0" anchor="b"/>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YEAST</a:t>
                      </a:r>
                    </a:p>
                    <a:p>
                      <a:pPr marL="274320" algn="l" fontAlgn="t"/>
                      <a:r>
                        <a:rPr lang="en-US" sz="1600" u="none" strike="noStrike" dirty="0" smtClean="0">
                          <a:effectLst/>
                        </a:rPr>
                        <a:t>Saccharomyces cerevisiae</a:t>
                      </a:r>
                    </a:p>
                    <a:p>
                      <a:pPr marL="274320" algn="l" fontAlgn="t"/>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12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6,000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FRUIT FLY</a:t>
                      </a:r>
                    </a:p>
                    <a:p>
                      <a:pPr marL="274320" algn="l" fontAlgn="t"/>
                      <a:r>
                        <a:rPr lang="en-US" sz="1600" u="none" strike="noStrike" dirty="0" smtClean="0">
                          <a:effectLst/>
                        </a:rPr>
                        <a:t>Drosophila </a:t>
                      </a:r>
                      <a:r>
                        <a:rPr lang="en-US" sz="1600" u="none" strike="noStrike" dirty="0">
                          <a:effectLst/>
                        </a:rPr>
                        <a:t>melanogaster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14,000</a:t>
                      </a:r>
                      <a:endParaRPr lang="en-US" sz="1600" b="0" i="0" u="none" strike="noStrike">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RICE</a:t>
                      </a:r>
                    </a:p>
                    <a:p>
                      <a:pPr marL="274320" algn="l" fontAlgn="t"/>
                      <a:r>
                        <a:rPr lang="en-US" sz="1600" u="none" strike="noStrike" dirty="0" err="1" smtClean="0">
                          <a:effectLst/>
                        </a:rPr>
                        <a:t>Oryza</a:t>
                      </a:r>
                      <a:r>
                        <a:rPr lang="en-US" sz="1600" u="none" strike="noStrike" dirty="0" smtClean="0">
                          <a:effectLst/>
                        </a:rPr>
                        <a:t> </a:t>
                      </a:r>
                      <a:r>
                        <a:rPr lang="en-US" sz="1600" u="none" strike="noStrike" dirty="0">
                          <a:effectLst/>
                        </a:rPr>
                        <a:t>sativa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470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51,000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CHICKEN</a:t>
                      </a:r>
                    </a:p>
                    <a:p>
                      <a:pPr marL="274320" algn="l" fontAlgn="t"/>
                      <a:r>
                        <a:rPr lang="en-US" sz="1600" u="none" strike="noStrike" dirty="0" smtClean="0">
                          <a:effectLst/>
                        </a:rPr>
                        <a:t>Gallus </a:t>
                      </a:r>
                      <a:r>
                        <a:rPr lang="en-US" sz="1600" u="none" strike="noStrike" dirty="0" err="1">
                          <a:effectLst/>
                        </a:rPr>
                        <a:t>gallus</a:t>
                      </a:r>
                      <a:r>
                        <a:rPr lang="en-US" sz="1600" u="none" strike="noStrike" dirty="0">
                          <a:effectLst/>
                        </a:rPr>
                        <a:t>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1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HUMAN</a:t>
                      </a:r>
                    </a:p>
                    <a:p>
                      <a:pPr marL="274320" algn="l" fontAlgn="t"/>
                      <a:r>
                        <a:rPr lang="en-US" sz="1600" u="none" strike="noStrike" dirty="0" smtClean="0">
                          <a:effectLst/>
                        </a:rPr>
                        <a:t>Homo </a:t>
                      </a:r>
                      <a:r>
                        <a:rPr lang="en-US" sz="1600" u="none" strike="noStrike" dirty="0">
                          <a:effectLst/>
                        </a:rPr>
                        <a:t>sapiens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2.9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tr>
            </a:tbl>
          </a:graphicData>
        </a:graphic>
      </p:graphicFrame>
      <p:sp>
        <p:nvSpPr>
          <p:cNvPr id="9" name="TextBox 8"/>
          <p:cNvSpPr txBox="1"/>
          <p:nvPr/>
        </p:nvSpPr>
        <p:spPr>
          <a:xfrm>
            <a:off x="235174" y="5562054"/>
            <a:ext cx="3649658" cy="1200329"/>
          </a:xfrm>
          <a:prstGeom prst="rect">
            <a:avLst/>
          </a:prstGeom>
          <a:solidFill>
            <a:schemeClr val="bg1"/>
          </a:solidFill>
        </p:spPr>
        <p:txBody>
          <a:bodyPr wrap="square" rtlCol="0">
            <a:spAutoFit/>
          </a:bodyPr>
          <a:lstStyle/>
          <a:p>
            <a:r>
              <a:rPr lang="en-US" i="1" dirty="0" err="1"/>
              <a:t>Kinugasasō</a:t>
            </a:r>
            <a:r>
              <a:rPr lang="en-US" dirty="0"/>
              <a:t>, </a:t>
            </a:r>
            <a:r>
              <a:rPr lang="en-US" dirty="0" smtClean="0"/>
              <a:t> or canopy plant</a:t>
            </a:r>
          </a:p>
          <a:p>
            <a:r>
              <a:rPr lang="en-US" dirty="0"/>
              <a:t> </a:t>
            </a:r>
            <a:r>
              <a:rPr lang="en-US" dirty="0" smtClean="0"/>
              <a:t>a Japanese flower</a:t>
            </a:r>
          </a:p>
          <a:p>
            <a:r>
              <a:rPr lang="en-US" i="1" dirty="0"/>
              <a:t>(Paris japonica)</a:t>
            </a:r>
            <a:endParaRPr lang="en-US" i="1" dirty="0" smtClean="0"/>
          </a:p>
          <a:p>
            <a:r>
              <a:rPr lang="en-US" dirty="0" smtClean="0"/>
              <a:t>149 billion bases long</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5800" y="4008010"/>
            <a:ext cx="2094196" cy="157064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9365" y="1034457"/>
            <a:ext cx="2874831" cy="1603721"/>
          </a:xfrm>
          <a:prstGeom prst="rect">
            <a:avLst/>
          </a:prstGeom>
        </p:spPr>
      </p:pic>
    </p:spTree>
    <p:extLst>
      <p:ext uri="{BB962C8B-B14F-4D97-AF65-F5344CB8AC3E}">
        <p14:creationId xmlns:p14="http://schemas.microsoft.com/office/powerpoint/2010/main" val="1867223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Box 5">
            <a:extLst>
              <a:ext uri="{FF2B5EF4-FFF2-40B4-BE49-F238E27FC236}">
                <a16:creationId xmlns="" xmlns:a16="http://schemas.microsoft.com/office/drawing/2014/main" id="{8419F78F-59DA-4CBB-A4BE-4B2BA8740614}"/>
              </a:ext>
            </a:extLst>
          </p:cNvPr>
          <p:cNvSpPr txBox="1">
            <a:spLocks noChangeArrowheads="1"/>
          </p:cNvSpPr>
          <p:nvPr/>
        </p:nvSpPr>
        <p:spPr bwMode="auto">
          <a:xfrm>
            <a:off x="537451" y="635726"/>
            <a:ext cx="8077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00" dirty="0" smtClean="0">
                <a:solidFill>
                  <a:srgbClr val="584035"/>
                </a:solidFill>
              </a:rPr>
              <a:t>In the end, only </a:t>
            </a:r>
            <a:r>
              <a:rPr lang="en-US" altLang="en-US" sz="2800" dirty="0" smtClean="0">
                <a:solidFill>
                  <a:srgbClr val="C00000"/>
                </a:solidFill>
              </a:rPr>
              <a:t>1.5%</a:t>
            </a:r>
            <a:r>
              <a:rPr lang="en-US" altLang="en-US" sz="2800" dirty="0" smtClean="0">
                <a:solidFill>
                  <a:srgbClr val="584035"/>
                </a:solidFill>
              </a:rPr>
              <a:t> of the length of DNA in your cells contains bases that code for protein.</a:t>
            </a:r>
            <a:endParaRPr lang="en-US" altLang="en-US" sz="2800" dirty="0">
              <a:solidFill>
                <a:srgbClr val="584035"/>
              </a:solidFill>
            </a:endParaRPr>
          </a:p>
        </p:txBody>
      </p:sp>
      <p:sp>
        <p:nvSpPr>
          <p:cNvPr id="7" name="TextBox 6">
            <a:extLst>
              <a:ext uri="{FF2B5EF4-FFF2-40B4-BE49-F238E27FC236}">
                <a16:creationId xmlns="" xmlns:a16="http://schemas.microsoft.com/office/drawing/2014/main" id="{5D393A1D-2122-4E64-9E99-1C93D88EE9DD}"/>
              </a:ext>
            </a:extLst>
          </p:cNvPr>
          <p:cNvSpPr txBox="1">
            <a:spLocks noChangeArrowheads="1"/>
          </p:cNvSpPr>
          <p:nvPr/>
        </p:nvSpPr>
        <p:spPr bwMode="auto">
          <a:xfrm>
            <a:off x="2042160" y="2626282"/>
            <a:ext cx="640735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600" dirty="0" smtClean="0">
                <a:solidFill>
                  <a:srgbClr val="3F6EB3"/>
                </a:solidFill>
              </a:rPr>
              <a:t>So, what does the rest do?!?!?</a:t>
            </a:r>
          </a:p>
          <a:p>
            <a:endParaRPr lang="en-US" altLang="en-US" dirty="0">
              <a:solidFill>
                <a:srgbClr val="584035"/>
              </a:solidFill>
            </a:endParaRPr>
          </a:p>
          <a:p>
            <a:r>
              <a:rPr lang="en-US" altLang="en-US" dirty="0" smtClean="0">
                <a:solidFill>
                  <a:srgbClr val="584035"/>
                </a:solidFill>
              </a:rPr>
              <a:t>We leave this to explore later.</a:t>
            </a:r>
            <a:endParaRPr lang="en-US" altLang="en-US" dirty="0">
              <a:solidFill>
                <a:srgbClr val="584035"/>
              </a:solidFill>
            </a:endParaRPr>
          </a:p>
        </p:txBody>
      </p:sp>
      <p:pic>
        <p:nvPicPr>
          <p:cNvPr id="6" name="Picture 5">
            <a:extLst>
              <a:ext uri="{FF2B5EF4-FFF2-40B4-BE49-F238E27FC236}">
                <a16:creationId xmlns="" xmlns:a16="http://schemas.microsoft.com/office/drawing/2014/main" id="{39FAD21D-949E-4A68-B2EE-DC73F41B0513}"/>
              </a:ext>
            </a:extLst>
          </p:cNvPr>
          <p:cNvPicPr>
            <a:picLocks noChangeAspect="1"/>
          </p:cNvPicPr>
          <p:nvPr/>
        </p:nvPicPr>
        <p:blipFill>
          <a:blip r:embed="rId3"/>
          <a:stretch>
            <a:fillRect/>
          </a:stretch>
        </p:blipFill>
        <p:spPr>
          <a:xfrm>
            <a:off x="978515" y="2318948"/>
            <a:ext cx="987638" cy="999831"/>
          </a:xfrm>
          <a:prstGeom prst="rect">
            <a:avLst/>
          </a:prstGeom>
        </p:spPr>
      </p:pic>
    </p:spTree>
    <p:extLst>
      <p:ext uri="{BB962C8B-B14F-4D97-AF65-F5344CB8AC3E}">
        <p14:creationId xmlns:p14="http://schemas.microsoft.com/office/powerpoint/2010/main" val="2881937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CEBB4B-366B-432F-89AD-86AFAD17D1AD}"/>
              </a:ext>
            </a:extLst>
          </p:cNvPr>
          <p:cNvSpPr>
            <a:spLocks noGrp="1"/>
          </p:cNvSpPr>
          <p:nvPr>
            <p:ph type="title"/>
          </p:nvPr>
        </p:nvSpPr>
        <p:spPr>
          <a:xfrm>
            <a:off x="457200" y="65554"/>
            <a:ext cx="8229600" cy="1143000"/>
          </a:xfrm>
        </p:spPr>
        <p:txBody>
          <a:bodyPr>
            <a:noAutofit/>
          </a:bodyPr>
          <a:lstStyle/>
          <a:p>
            <a:r>
              <a:rPr lang="en-US" sz="3600" dirty="0" smtClean="0">
                <a:solidFill>
                  <a:srgbClr val="584035"/>
                </a:solidFill>
                <a:latin typeface="Arial" panose="020B0604020202020204" pitchFamily="34" charset="0"/>
                <a:cs typeface="Arial" panose="020B0604020202020204" pitchFamily="34" charset="0"/>
              </a:rPr>
              <a:t>What do we already know about DNA?</a:t>
            </a:r>
            <a:endParaRPr lang="en-US" sz="3600"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DAADB888-CDE4-4E5E-82C3-6B4DE6B12511}"/>
              </a:ext>
            </a:extLst>
          </p:cNvPr>
          <p:cNvSpPr>
            <a:spLocks noGrp="1"/>
          </p:cNvSpPr>
          <p:nvPr>
            <p:ph idx="1"/>
          </p:nvPr>
        </p:nvSpPr>
        <p:spPr>
          <a:xfrm>
            <a:off x="457200" y="1056746"/>
            <a:ext cx="8331958" cy="5268849"/>
          </a:xfrm>
          <a:effectLst/>
        </p:spPr>
        <p:txBody>
          <a:bodyPr/>
          <a:lstStyle/>
          <a:p>
            <a:pPr marL="0" indent="0">
              <a:buNone/>
            </a:pPr>
            <a:endParaRPr lang="en-US" dirty="0" smtClean="0">
              <a:solidFill>
                <a:srgbClr val="3F6EB3"/>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Before we dive into our questions, let’s take a moment to review what we already know about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005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ECEBB4B-366B-432F-89AD-86AFAD17D1AD}"/>
              </a:ext>
            </a:extLst>
          </p:cNvPr>
          <p:cNvSpPr>
            <a:spLocks noGrp="1"/>
          </p:cNvSpPr>
          <p:nvPr>
            <p:ph type="title"/>
          </p:nvPr>
        </p:nvSpPr>
        <p:spPr>
          <a:xfrm>
            <a:off x="457200" y="65554"/>
            <a:ext cx="8229600" cy="1143000"/>
          </a:xfrm>
        </p:spPr>
        <p:txBody>
          <a:bodyPr/>
          <a:lstStyle/>
          <a:p>
            <a:r>
              <a:rPr lang="en-US" dirty="0">
                <a:solidFill>
                  <a:srgbClr val="584035"/>
                </a:solidFill>
                <a:latin typeface="Arial" panose="020B0604020202020204" pitchFamily="34" charset="0"/>
                <a:cs typeface="Arial" panose="020B0604020202020204" pitchFamily="34" charset="0"/>
              </a:rPr>
              <a:t>DNA Review</a:t>
            </a:r>
          </a:p>
        </p:txBody>
      </p:sp>
      <p:sp>
        <p:nvSpPr>
          <p:cNvPr id="3" name="Content Placeholder 2">
            <a:extLst>
              <a:ext uri="{FF2B5EF4-FFF2-40B4-BE49-F238E27FC236}">
                <a16:creationId xmlns="" xmlns:a16="http://schemas.microsoft.com/office/drawing/2014/main" id="{DAADB888-CDE4-4E5E-82C3-6B4DE6B12511}"/>
              </a:ext>
            </a:extLst>
          </p:cNvPr>
          <p:cNvSpPr>
            <a:spLocks noGrp="1"/>
          </p:cNvSpPr>
          <p:nvPr>
            <p:ph idx="1"/>
          </p:nvPr>
        </p:nvSpPr>
        <p:spPr>
          <a:xfrm>
            <a:off x="457200" y="1056746"/>
            <a:ext cx="8331958" cy="5268849"/>
          </a:xfrm>
          <a:effectLst/>
        </p:spPr>
        <p:txBody>
          <a:bodyPr/>
          <a:lstStyle/>
          <a:p>
            <a:pPr marL="0" indent="0">
              <a:buNone/>
            </a:pPr>
            <a:r>
              <a:rPr lang="en-US" dirty="0">
                <a:solidFill>
                  <a:srgbClr val="584035"/>
                </a:solidFill>
                <a:latin typeface="Arial" panose="020B0604020202020204" pitchFamily="34" charset="0"/>
                <a:cs typeface="Arial" panose="020B0604020202020204" pitchFamily="34" charset="0"/>
              </a:rPr>
              <a:t>The Chromosome is tightly coiled DNA.</a:t>
            </a:r>
          </a:p>
        </p:txBody>
      </p:sp>
      <p:pic>
        <p:nvPicPr>
          <p:cNvPr id="12" name="Picture 11">
            <a:extLst>
              <a:ext uri="{FF2B5EF4-FFF2-40B4-BE49-F238E27FC236}">
                <a16:creationId xmlns="" xmlns:a16="http://schemas.microsoft.com/office/drawing/2014/main" id="{F847E45E-6CA2-493C-BC98-04BD3931DD57}"/>
              </a:ext>
            </a:extLst>
          </p:cNvPr>
          <p:cNvPicPr>
            <a:picLocks noChangeAspect="1"/>
          </p:cNvPicPr>
          <p:nvPr/>
        </p:nvPicPr>
        <p:blipFill>
          <a:blip r:embed="rId3"/>
          <a:stretch>
            <a:fillRect/>
          </a:stretch>
        </p:blipFill>
        <p:spPr>
          <a:xfrm>
            <a:off x="7040784" y="1988263"/>
            <a:ext cx="445257" cy="4704885"/>
          </a:xfrm>
          <a:prstGeom prst="rect">
            <a:avLst/>
          </a:prstGeom>
        </p:spPr>
      </p:pic>
      <p:sp>
        <p:nvSpPr>
          <p:cNvPr id="6" name="TextBox 5">
            <a:extLst>
              <a:ext uri="{FF2B5EF4-FFF2-40B4-BE49-F238E27FC236}">
                <a16:creationId xmlns="" xmlns:a16="http://schemas.microsoft.com/office/drawing/2014/main" id="{E7056043-BE79-4634-AB20-65B7FAF6BCB1}"/>
              </a:ext>
            </a:extLst>
          </p:cNvPr>
          <p:cNvSpPr txBox="1"/>
          <p:nvPr/>
        </p:nvSpPr>
        <p:spPr>
          <a:xfrm>
            <a:off x="1500469" y="1828982"/>
            <a:ext cx="5371490" cy="3539430"/>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So what does that have to do with genes? </a:t>
            </a:r>
          </a:p>
          <a:p>
            <a:endParaRPr lang="en-US" sz="3200" dirty="0">
              <a:solidFill>
                <a:srgbClr val="584035"/>
              </a:solidFill>
              <a:latin typeface="Arial" panose="020B0604020202020204" pitchFamily="34" charset="0"/>
              <a:cs typeface="Arial" panose="020B0604020202020204" pitchFamily="34" charset="0"/>
            </a:endParaRPr>
          </a:p>
          <a:p>
            <a:r>
              <a:rPr lang="en-US" sz="3200" dirty="0">
                <a:solidFill>
                  <a:srgbClr val="3F6EB3"/>
                </a:solidFill>
                <a:latin typeface="Arial" panose="020B0604020202020204" pitchFamily="34" charset="0"/>
                <a:cs typeface="Arial" panose="020B0604020202020204" pitchFamily="34" charset="0"/>
              </a:rPr>
              <a:t>Draw or describe the relationship between Chromosomes, DNA and Genes.</a:t>
            </a:r>
          </a:p>
        </p:txBody>
      </p:sp>
      <p:pic>
        <p:nvPicPr>
          <p:cNvPr id="5" name="Picture 4">
            <a:extLst>
              <a:ext uri="{FF2B5EF4-FFF2-40B4-BE49-F238E27FC236}">
                <a16:creationId xmlns="" xmlns:a16="http://schemas.microsoft.com/office/drawing/2014/main" id="{21FE2CA8-E00A-4E93-B1D9-9C908FE7462D}"/>
              </a:ext>
            </a:extLst>
          </p:cNvPr>
          <p:cNvPicPr>
            <a:picLocks noChangeAspect="1"/>
          </p:cNvPicPr>
          <p:nvPr/>
        </p:nvPicPr>
        <p:blipFill>
          <a:blip r:embed="rId4"/>
          <a:stretch>
            <a:fillRect/>
          </a:stretch>
        </p:blipFill>
        <p:spPr>
          <a:xfrm>
            <a:off x="288375" y="1751523"/>
            <a:ext cx="887784" cy="896445"/>
          </a:xfrm>
          <a:prstGeom prst="rect">
            <a:avLst/>
          </a:prstGeom>
        </p:spPr>
      </p:pic>
      <p:pic>
        <p:nvPicPr>
          <p:cNvPr id="7" name="Picture 6">
            <a:extLst>
              <a:ext uri="{FF2B5EF4-FFF2-40B4-BE49-F238E27FC236}">
                <a16:creationId xmlns="" xmlns:a16="http://schemas.microsoft.com/office/drawing/2014/main" id="{79C60300-D631-4DF4-99DB-1BE2E7D51BC5}"/>
              </a:ext>
            </a:extLst>
          </p:cNvPr>
          <p:cNvPicPr>
            <a:picLocks noChangeAspect="1"/>
          </p:cNvPicPr>
          <p:nvPr/>
        </p:nvPicPr>
        <p:blipFill>
          <a:blip r:embed="rId5"/>
          <a:stretch>
            <a:fillRect/>
          </a:stretch>
        </p:blipFill>
        <p:spPr>
          <a:xfrm>
            <a:off x="408269" y="5599591"/>
            <a:ext cx="767890" cy="767890"/>
          </a:xfrm>
          <a:prstGeom prst="rect">
            <a:avLst/>
          </a:prstGeom>
        </p:spPr>
      </p:pic>
      <p:sp>
        <p:nvSpPr>
          <p:cNvPr id="8" name="TextBox 7">
            <a:extLst>
              <a:ext uri="{FF2B5EF4-FFF2-40B4-BE49-F238E27FC236}">
                <a16:creationId xmlns="" xmlns:a16="http://schemas.microsoft.com/office/drawing/2014/main" id="{9BAE3567-DC72-4D16-9B04-64ADEB1B1D57}"/>
              </a:ext>
            </a:extLst>
          </p:cNvPr>
          <p:cNvSpPr txBox="1"/>
          <p:nvPr/>
        </p:nvSpPr>
        <p:spPr>
          <a:xfrm>
            <a:off x="1500468" y="5721926"/>
            <a:ext cx="4900332"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Draw in Doodle Box </a:t>
            </a:r>
            <a:r>
              <a:rPr lang="en-US" sz="3200" dirty="0" smtClean="0">
                <a:solidFill>
                  <a:srgbClr val="3F6EB3"/>
                </a:solidFill>
                <a:latin typeface="Arial" panose="020B0604020202020204" pitchFamily="34" charset="0"/>
                <a:cs typeface="Arial" panose="020B0604020202020204" pitchFamily="34" charset="0"/>
              </a:rPr>
              <a:t>D.     </a:t>
            </a:r>
            <a:endParaRPr lang="en-US" sz="32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008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 xmlns:a16="http://schemas.microsoft.com/office/drawing/2014/main" id="{5F73260A-D05F-491E-AD6D-C1AD8CD95CCA}"/>
              </a:ext>
            </a:extLst>
          </p:cNvPr>
          <p:cNvSpPr txBox="1"/>
          <p:nvPr/>
        </p:nvSpPr>
        <p:spPr>
          <a:xfrm>
            <a:off x="468630" y="337452"/>
            <a:ext cx="3817620"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DNA Review</a:t>
            </a:r>
          </a:p>
        </p:txBody>
      </p:sp>
      <p:sp>
        <p:nvSpPr>
          <p:cNvPr id="8" name="TextBox 7">
            <a:extLst>
              <a:ext uri="{FF2B5EF4-FFF2-40B4-BE49-F238E27FC236}">
                <a16:creationId xmlns="" xmlns:a16="http://schemas.microsoft.com/office/drawing/2014/main" id="{C0983813-B35E-4351-B0D9-112DCEE2999A}"/>
              </a:ext>
            </a:extLst>
          </p:cNvPr>
          <p:cNvSpPr txBox="1"/>
          <p:nvPr/>
        </p:nvSpPr>
        <p:spPr>
          <a:xfrm>
            <a:off x="2041283" y="5965577"/>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Tree>
    <p:extLst>
      <p:ext uri="{BB962C8B-B14F-4D97-AF65-F5344CB8AC3E}">
        <p14:creationId xmlns:p14="http://schemas.microsoft.com/office/powerpoint/2010/main" val="10880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8" name="Picture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5"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1782364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C1D794-AE29-4ACA-B060-0B8D0537699E}"/>
              </a:ext>
            </a:extLst>
          </p:cNvPr>
          <p:cNvSpPr>
            <a:spLocks noGrp="1"/>
          </p:cNvSpPr>
          <p:nvPr>
            <p:ph type="title"/>
          </p:nvPr>
        </p:nvSpPr>
        <p:spPr>
          <a:xfrm>
            <a:off x="457200" y="274638"/>
            <a:ext cx="8229600" cy="376872"/>
          </a:xfrm>
        </p:spPr>
        <p:txBody>
          <a:bodyPr>
            <a:normAutofit fontScale="90000"/>
          </a:bodyPr>
          <a:lstStyle/>
          <a:p>
            <a:r>
              <a:rPr lang="en-US" dirty="0">
                <a:solidFill>
                  <a:srgbClr val="3F6EB3"/>
                </a:solidFill>
              </a:rPr>
              <a:t>Science Terminology</a:t>
            </a:r>
          </a:p>
        </p:txBody>
      </p:sp>
      <p:graphicFrame>
        <p:nvGraphicFramePr>
          <p:cNvPr id="4" name="Content Placeholder 3">
            <a:extLst>
              <a:ext uri="{FF2B5EF4-FFF2-40B4-BE49-F238E27FC236}">
                <a16:creationId xmlns="" xmlns:a16="http://schemas.microsoft.com/office/drawing/2014/main" id="{F660A059-524C-4AA2-9796-4413398E83BF}"/>
              </a:ext>
            </a:extLst>
          </p:cNvPr>
          <p:cNvGraphicFramePr>
            <a:graphicFrameLocks noGrp="1"/>
          </p:cNvGraphicFramePr>
          <p:nvPr>
            <p:ph idx="1"/>
            <p:extLst>
              <p:ext uri="{D42A27DB-BD31-4B8C-83A1-F6EECF244321}">
                <p14:modId xmlns:p14="http://schemas.microsoft.com/office/powerpoint/2010/main" val="477637683"/>
              </p:ext>
            </p:extLst>
          </p:nvPr>
        </p:nvGraphicFramePr>
        <p:xfrm>
          <a:off x="457200" y="1002982"/>
          <a:ext cx="8229600" cy="5059680"/>
        </p:xfrm>
        <a:graphic>
          <a:graphicData uri="http://schemas.openxmlformats.org/drawingml/2006/table">
            <a:tbl>
              <a:tblPr firstRow="1" bandRow="1">
                <a:tableStyleId>{5C22544A-7EE6-4342-B048-85BDC9FD1C3A}</a:tableStyleId>
              </a:tblPr>
              <a:tblGrid>
                <a:gridCol w="1645920">
                  <a:extLst>
                    <a:ext uri="{9D8B030D-6E8A-4147-A177-3AD203B41FA5}">
                      <a16:colId xmlns="" xmlns:a16="http://schemas.microsoft.com/office/drawing/2014/main" val="1255974481"/>
                    </a:ext>
                  </a:extLst>
                </a:gridCol>
                <a:gridCol w="1645920">
                  <a:extLst>
                    <a:ext uri="{9D8B030D-6E8A-4147-A177-3AD203B41FA5}">
                      <a16:colId xmlns="" xmlns:a16="http://schemas.microsoft.com/office/drawing/2014/main" val="1589052452"/>
                    </a:ext>
                  </a:extLst>
                </a:gridCol>
                <a:gridCol w="4937760">
                  <a:extLst>
                    <a:ext uri="{9D8B030D-6E8A-4147-A177-3AD203B41FA5}">
                      <a16:colId xmlns="" xmlns:a16="http://schemas.microsoft.com/office/drawing/2014/main" val="666024139"/>
                    </a:ext>
                  </a:extLst>
                </a:gridCol>
              </a:tblGrid>
              <a:tr h="222250">
                <a:tc>
                  <a:txBody>
                    <a:bodyPr/>
                    <a:lstStyle/>
                    <a:p>
                      <a:r>
                        <a:rPr lang="en-US" sz="2000" dirty="0"/>
                        <a:t>Science Term</a:t>
                      </a:r>
                    </a:p>
                  </a:txBody>
                  <a:tcPr/>
                </a:tc>
                <a:tc>
                  <a:txBody>
                    <a:bodyPr/>
                    <a:lstStyle/>
                    <a:p>
                      <a:r>
                        <a:rPr lang="en-US" sz="2000" dirty="0"/>
                        <a:t>Example </a:t>
                      </a:r>
                    </a:p>
                  </a:txBody>
                  <a:tcPr/>
                </a:tc>
                <a:tc>
                  <a:txBody>
                    <a:bodyPr/>
                    <a:lstStyle/>
                    <a:p>
                      <a:r>
                        <a:rPr lang="en-US" sz="2000" dirty="0"/>
                        <a:t>Explanation</a:t>
                      </a:r>
                    </a:p>
                  </a:txBody>
                  <a:tcPr/>
                </a:tc>
                <a:extLst>
                  <a:ext uri="{0D108BD9-81ED-4DB2-BD59-A6C34878D82A}">
                    <a16:rowId xmlns="" xmlns:a16="http://schemas.microsoft.com/office/drawing/2014/main" val="3777777688"/>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Genes</a:t>
                      </a:r>
                    </a:p>
                  </a:txBody>
                  <a:tcPr/>
                </a:tc>
                <a:tc>
                  <a:txBody>
                    <a:bodyPr/>
                    <a:lstStyle/>
                    <a:p>
                      <a:endParaRPr lang="en-US" sz="18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Segments of chromosomes that carry the heritable information</a:t>
                      </a:r>
                    </a:p>
                    <a:p>
                      <a:endParaRPr lang="en-US" sz="1800" dirty="0">
                        <a:solidFill>
                          <a:schemeClr val="tx1"/>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3981321544"/>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Alleles</a:t>
                      </a:r>
                    </a:p>
                  </a:txBody>
                  <a:tcPr/>
                </a:tc>
                <a:tc>
                  <a:txBody>
                    <a:bodyPr/>
                    <a:lstStyle/>
                    <a:p>
                      <a:r>
                        <a:rPr lang="en-US" sz="1800" dirty="0">
                          <a:solidFill>
                            <a:schemeClr val="tx1"/>
                          </a:solidFill>
                          <a:latin typeface="Arial" panose="020B0604020202020204" pitchFamily="34" charset="0"/>
                          <a:cs typeface="Arial" panose="020B0604020202020204" pitchFamily="34" charset="0"/>
                        </a:rPr>
                        <a:t>1 or 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Different forms (versions) of a gene</a:t>
                      </a: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2402965486"/>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Genotype</a:t>
                      </a:r>
                    </a:p>
                  </a:txBody>
                  <a:tcPr/>
                </a:tc>
                <a:tc>
                  <a:txBody>
                    <a:bodyPr/>
                    <a:lstStyle/>
                    <a:p>
                      <a:r>
                        <a:rPr lang="en-US" sz="1800" dirty="0">
                          <a:solidFill>
                            <a:schemeClr val="tx1"/>
                          </a:solidFill>
                          <a:latin typeface="Arial" panose="020B0604020202020204" pitchFamily="34" charset="0"/>
                          <a:cs typeface="Arial" panose="020B0604020202020204" pitchFamily="34" charset="0"/>
                        </a:rPr>
                        <a:t>(1,1) or (1,2)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chemeClr val="tx1"/>
                          </a:solidFill>
                          <a:latin typeface="Arial" panose="020B0604020202020204" pitchFamily="34" charset="0"/>
                          <a:cs typeface="Arial" panose="020B0604020202020204" pitchFamily="34" charset="0"/>
                        </a:rPr>
                        <a:t>The allele or gene combinations</a:t>
                      </a: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972325426"/>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Phenotype</a:t>
                      </a:r>
                    </a:p>
                  </a:txBody>
                  <a:tcPr/>
                </a:tc>
                <a:tc>
                  <a:txBody>
                    <a:bodyPr/>
                    <a:lstStyle/>
                    <a:p>
                      <a:r>
                        <a:rPr lang="en-US" sz="1800" dirty="0">
                          <a:solidFill>
                            <a:schemeClr val="tx1"/>
                          </a:solidFill>
                          <a:latin typeface="Arial" panose="020B0604020202020204" pitchFamily="34" charset="0"/>
                          <a:cs typeface="Arial" panose="020B0604020202020204" pitchFamily="34" charset="0"/>
                        </a:rPr>
                        <a:t>purple or white flowers</a:t>
                      </a:r>
                    </a:p>
                  </a:txBody>
                  <a:tcPr/>
                </a:tc>
                <a:tc>
                  <a:txBody>
                    <a:bodyPr/>
                    <a:lstStyle/>
                    <a:p>
                      <a:r>
                        <a:rPr lang="en-US" sz="1800" dirty="0">
                          <a:solidFill>
                            <a:schemeClr val="tx1"/>
                          </a:solidFill>
                          <a:latin typeface="Arial" panose="020B0604020202020204" pitchFamily="34" charset="0"/>
                          <a:cs typeface="Arial" panose="020B0604020202020204" pitchFamily="34" charset="0"/>
                        </a:rPr>
                        <a:t>The physical expression</a:t>
                      </a:r>
                    </a:p>
                  </a:txBody>
                  <a:tcPr/>
                </a:tc>
                <a:extLst>
                  <a:ext uri="{0D108BD9-81ED-4DB2-BD59-A6C34878D82A}">
                    <a16:rowId xmlns="" xmlns:a16="http://schemas.microsoft.com/office/drawing/2014/main" val="2100598820"/>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Heterozygous</a:t>
                      </a:r>
                    </a:p>
                  </a:txBody>
                  <a:tcPr/>
                </a:tc>
                <a:tc>
                  <a:txBody>
                    <a:bodyPr/>
                    <a:lstStyle/>
                    <a:p>
                      <a:r>
                        <a:rPr lang="en-US" sz="1800" dirty="0">
                          <a:solidFill>
                            <a:schemeClr val="tx1"/>
                          </a:solidFill>
                          <a:latin typeface="Arial" panose="020B0604020202020204" pitchFamily="34" charset="0"/>
                          <a:cs typeface="Arial" panose="020B0604020202020204" pitchFamily="34" charset="0"/>
                        </a:rPr>
                        <a:t>(1,2)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rgbClr val="002060"/>
                          </a:solidFill>
                          <a:latin typeface="Arial" panose="020B0604020202020204" pitchFamily="34" charset="0"/>
                          <a:cs typeface="Arial" panose="020B0604020202020204" pitchFamily="34" charset="0"/>
                        </a:rPr>
                        <a:t>When the genotype has 2 different alleles</a:t>
                      </a:r>
                      <a:endParaRPr lang="en-US" sz="1800" b="1" dirty="0">
                        <a:solidFill>
                          <a:srgbClr val="002060"/>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616295910"/>
                  </a:ext>
                </a:extLst>
              </a:tr>
              <a:tr h="370840">
                <a:tc>
                  <a:txBody>
                    <a:bodyPr/>
                    <a:lstStyle/>
                    <a:p>
                      <a:r>
                        <a:rPr lang="en-US" sz="1800" dirty="0">
                          <a:solidFill>
                            <a:schemeClr val="tx1"/>
                          </a:solidFill>
                          <a:latin typeface="Arial" panose="020B0604020202020204" pitchFamily="34" charset="0"/>
                          <a:cs typeface="Arial" panose="020B0604020202020204" pitchFamily="34" charset="0"/>
                        </a:rPr>
                        <a:t>Homozygous</a:t>
                      </a:r>
                    </a:p>
                  </a:txBody>
                  <a:tcPr/>
                </a:tc>
                <a:tc>
                  <a:txBody>
                    <a:bodyPr/>
                    <a:lstStyle/>
                    <a:p>
                      <a:r>
                        <a:rPr lang="en-US" sz="1800" dirty="0">
                          <a:solidFill>
                            <a:schemeClr val="tx1"/>
                          </a:solidFill>
                          <a:latin typeface="Arial" panose="020B0604020202020204" pitchFamily="34" charset="0"/>
                          <a:cs typeface="Arial" panose="020B0604020202020204" pitchFamily="34" charset="0"/>
                        </a:rPr>
                        <a:t>(1,1) or (2,2)</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solidFill>
                            <a:srgbClr val="002060"/>
                          </a:solidFill>
                          <a:latin typeface="Arial" panose="020B0604020202020204" pitchFamily="34" charset="0"/>
                          <a:cs typeface="Arial" panose="020B0604020202020204" pitchFamily="34" charset="0"/>
                        </a:rPr>
                        <a:t>When the genotype has the same 2 alleles</a:t>
                      </a:r>
                      <a:endParaRPr lang="en-US" sz="1800" b="1" dirty="0">
                        <a:solidFill>
                          <a:srgbClr val="002060"/>
                        </a:solidFill>
                        <a:latin typeface="Arial" panose="020B0604020202020204" pitchFamily="34" charset="0"/>
                        <a:cs typeface="Arial" panose="020B0604020202020204" pitchFamily="34" charset="0"/>
                      </a:endParaRPr>
                    </a:p>
                    <a:p>
                      <a:endParaRPr lang="en-US" sz="18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59023729"/>
                  </a:ext>
                </a:extLst>
              </a:tr>
            </a:tbl>
          </a:graphicData>
        </a:graphic>
      </p:graphicFrame>
      <p:pic>
        <p:nvPicPr>
          <p:cNvPr id="5" name="Picture 4">
            <a:extLst>
              <a:ext uri="{FF2B5EF4-FFF2-40B4-BE49-F238E27FC236}">
                <a16:creationId xmlns="" xmlns:a16="http://schemas.microsoft.com/office/drawing/2014/main" id="{09C100B2-B6FA-4925-AF9F-A358CC5A050A}"/>
              </a:ext>
            </a:extLst>
          </p:cNvPr>
          <p:cNvPicPr>
            <a:picLocks noChangeAspect="1"/>
          </p:cNvPicPr>
          <p:nvPr/>
        </p:nvPicPr>
        <p:blipFill>
          <a:blip r:embed="rId3"/>
          <a:stretch>
            <a:fillRect/>
          </a:stretch>
        </p:blipFill>
        <p:spPr>
          <a:xfrm>
            <a:off x="2306134" y="1498600"/>
            <a:ext cx="121612" cy="1281430"/>
          </a:xfrm>
          <a:prstGeom prst="rect">
            <a:avLst/>
          </a:prstGeom>
        </p:spPr>
      </p:pic>
      <p:cxnSp>
        <p:nvCxnSpPr>
          <p:cNvPr id="7" name="Straight Arrow Connector 6">
            <a:extLst>
              <a:ext uri="{FF2B5EF4-FFF2-40B4-BE49-F238E27FC236}">
                <a16:creationId xmlns="" xmlns:a16="http://schemas.microsoft.com/office/drawing/2014/main" id="{9C5A954B-D073-47FC-B915-493F7941FFE8}"/>
              </a:ext>
            </a:extLst>
          </p:cNvPr>
          <p:cNvCxnSpPr/>
          <p:nvPr/>
        </p:nvCxnSpPr>
        <p:spPr>
          <a:xfrm flipH="1">
            <a:off x="2427746" y="1732280"/>
            <a:ext cx="133145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0072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37E3CE-8782-47BF-ADAF-FC5AB796A4F7}"/>
              </a:ext>
            </a:extLst>
          </p:cNvPr>
          <p:cNvSpPr>
            <a:spLocks noGrp="1"/>
          </p:cNvSpPr>
          <p:nvPr>
            <p:ph type="title"/>
          </p:nvPr>
        </p:nvSpPr>
        <p:spPr>
          <a:xfrm>
            <a:off x="1776182" y="747503"/>
            <a:ext cx="5930900" cy="534260"/>
          </a:xfrm>
        </p:spPr>
        <p:txBody>
          <a:bodyPr>
            <a:normAutofit fontScale="90000"/>
          </a:bodyPr>
          <a:lstStyle/>
          <a:p>
            <a:r>
              <a:rPr lang="en-US" sz="3600" dirty="0">
                <a:solidFill>
                  <a:srgbClr val="3F6EB3"/>
                </a:solidFill>
                <a:latin typeface="Arial" panose="020B0604020202020204" pitchFamily="34" charset="0"/>
                <a:cs typeface="Arial" panose="020B0604020202020204" pitchFamily="34" charset="0"/>
              </a:rPr>
              <a:t>What do you know about DNA?</a:t>
            </a:r>
            <a:endParaRPr lang="en-US" sz="3600" dirty="0">
              <a:solidFill>
                <a:srgbClr val="3F6EB3"/>
              </a:solidFill>
            </a:endParaRPr>
          </a:p>
        </p:txBody>
      </p:sp>
      <p:sp>
        <p:nvSpPr>
          <p:cNvPr id="3" name="Content Placeholder 2">
            <a:extLst>
              <a:ext uri="{FF2B5EF4-FFF2-40B4-BE49-F238E27FC236}">
                <a16:creationId xmlns="" xmlns:a16="http://schemas.microsoft.com/office/drawing/2014/main" id="{9D0C89D8-FB11-4A2D-AEB8-739CCF45752D}"/>
              </a:ext>
            </a:extLst>
          </p:cNvPr>
          <p:cNvSpPr>
            <a:spLocks noGrp="1"/>
          </p:cNvSpPr>
          <p:nvPr>
            <p:ph idx="1"/>
          </p:nvPr>
        </p:nvSpPr>
        <p:spPr>
          <a:xfrm>
            <a:off x="457200" y="2460775"/>
            <a:ext cx="8229600" cy="4122588"/>
          </a:xfrm>
        </p:spPr>
        <p:txBody>
          <a:bodyPr/>
          <a:lstStyle/>
          <a:p>
            <a:pPr marL="0" indent="0">
              <a:buNone/>
            </a:pPr>
            <a:r>
              <a:rPr lang="en-US" dirty="0">
                <a:solidFill>
                  <a:srgbClr val="00B0F0"/>
                </a:solidFill>
              </a:rPr>
              <a:t>[Record the class’s initial ideas here or somewhere publically in the classroom.]</a:t>
            </a:r>
          </a:p>
          <a:p>
            <a:endParaRPr lang="en-US" dirty="0"/>
          </a:p>
          <a:p>
            <a:pPr marL="0" indent="0">
              <a:buNone/>
            </a:pPr>
            <a:endParaRPr lang="en-US" dirty="0"/>
          </a:p>
        </p:txBody>
      </p:sp>
      <p:pic>
        <p:nvPicPr>
          <p:cNvPr id="8" name="Picture 7">
            <a:extLst>
              <a:ext uri="{FF2B5EF4-FFF2-40B4-BE49-F238E27FC236}">
                <a16:creationId xmlns="" xmlns:a16="http://schemas.microsoft.com/office/drawing/2014/main" id="{44D51F9C-3DB3-4D7E-B387-FB77D049746F}"/>
              </a:ext>
            </a:extLst>
          </p:cNvPr>
          <p:cNvPicPr>
            <a:picLocks noChangeAspect="1"/>
          </p:cNvPicPr>
          <p:nvPr/>
        </p:nvPicPr>
        <p:blipFill>
          <a:blip r:embed="rId3"/>
          <a:stretch>
            <a:fillRect/>
          </a:stretch>
        </p:blipFill>
        <p:spPr>
          <a:xfrm>
            <a:off x="737174" y="226599"/>
            <a:ext cx="830020" cy="838118"/>
          </a:xfrm>
          <a:prstGeom prst="rect">
            <a:avLst/>
          </a:prstGeom>
        </p:spPr>
      </p:pic>
      <p:sp>
        <p:nvSpPr>
          <p:cNvPr id="11" name="TextBox 10">
            <a:extLst>
              <a:ext uri="{FF2B5EF4-FFF2-40B4-BE49-F238E27FC236}">
                <a16:creationId xmlns="" xmlns:a16="http://schemas.microsoft.com/office/drawing/2014/main" id="{7A4DE96F-EE87-4886-98C8-434E3D93C791}"/>
              </a:ext>
            </a:extLst>
          </p:cNvPr>
          <p:cNvSpPr txBox="1"/>
          <p:nvPr/>
        </p:nvSpPr>
        <p:spPr>
          <a:xfrm>
            <a:off x="1776182" y="1270022"/>
            <a:ext cx="6453418"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Doodle Box </a:t>
            </a:r>
            <a:r>
              <a:rPr lang="en-US" sz="3200" dirty="0" smtClean="0">
                <a:solidFill>
                  <a:srgbClr val="3F6EB3"/>
                </a:solidFill>
                <a:latin typeface="Arial" panose="020B0604020202020204" pitchFamily="34" charset="0"/>
                <a:cs typeface="Arial" panose="020B0604020202020204" pitchFamily="34" charset="0"/>
              </a:rPr>
              <a:t>E.</a:t>
            </a:r>
            <a:endParaRPr lang="en-US" sz="3200" dirty="0">
              <a:solidFill>
                <a:srgbClr val="3F6EB3"/>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 xmlns:a16="http://schemas.microsoft.com/office/drawing/2014/main" id="{91651BB8-A263-4043-893F-7415339FCCF7}"/>
              </a:ext>
            </a:extLst>
          </p:cNvPr>
          <p:cNvPicPr>
            <a:picLocks noChangeAspect="1"/>
          </p:cNvPicPr>
          <p:nvPr/>
        </p:nvPicPr>
        <p:blipFill>
          <a:blip r:embed="rId4"/>
          <a:stretch>
            <a:fillRect/>
          </a:stretch>
        </p:blipFill>
        <p:spPr>
          <a:xfrm>
            <a:off x="827198" y="1367706"/>
            <a:ext cx="739996" cy="739996"/>
          </a:xfrm>
          <a:prstGeom prst="rect">
            <a:avLst/>
          </a:prstGeom>
        </p:spPr>
      </p:pic>
      <p:pic>
        <p:nvPicPr>
          <p:cNvPr id="7" name="Picture 6">
            <a:extLst>
              <a:ext uri="{FF2B5EF4-FFF2-40B4-BE49-F238E27FC236}">
                <a16:creationId xmlns="" xmlns:a16="http://schemas.microsoft.com/office/drawing/2014/main" id="{E2392BE3-AAA4-4197-9A50-8B8D5660FFDB}"/>
              </a:ext>
            </a:extLst>
          </p:cNvPr>
          <p:cNvPicPr>
            <a:picLocks noChangeAspect="1"/>
          </p:cNvPicPr>
          <p:nvPr/>
        </p:nvPicPr>
        <p:blipFill>
          <a:blip r:embed="rId4"/>
          <a:stretch>
            <a:fillRect/>
          </a:stretch>
        </p:blipFill>
        <p:spPr>
          <a:xfrm>
            <a:off x="846321" y="5743553"/>
            <a:ext cx="739996" cy="739996"/>
          </a:xfrm>
          <a:prstGeom prst="rect">
            <a:avLst/>
          </a:prstGeom>
        </p:spPr>
      </p:pic>
      <p:sp>
        <p:nvSpPr>
          <p:cNvPr id="9" name="TextBox 8">
            <a:extLst>
              <a:ext uri="{FF2B5EF4-FFF2-40B4-BE49-F238E27FC236}">
                <a16:creationId xmlns="" xmlns:a16="http://schemas.microsoft.com/office/drawing/2014/main" id="{4B6889BB-0A81-4288-91E3-B40FE219310F}"/>
              </a:ext>
            </a:extLst>
          </p:cNvPr>
          <p:cNvSpPr txBox="1"/>
          <p:nvPr/>
        </p:nvSpPr>
        <p:spPr>
          <a:xfrm>
            <a:off x="1776182" y="4871205"/>
            <a:ext cx="7268920" cy="1569660"/>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share out.</a:t>
            </a:r>
          </a:p>
          <a:p>
            <a:endParaRPr lang="en-US" sz="3200" dirty="0" smtClean="0">
              <a:solidFill>
                <a:srgbClr val="3F6EB3"/>
              </a:solidFill>
              <a:latin typeface="Arial" panose="020B0604020202020204" pitchFamily="34" charset="0"/>
              <a:cs typeface="Arial" panose="020B0604020202020204" pitchFamily="34" charset="0"/>
            </a:endParaRPr>
          </a:p>
          <a:p>
            <a:r>
              <a:rPr lang="en-US" sz="3200" dirty="0" smtClean="0">
                <a:solidFill>
                  <a:srgbClr val="3F6EB3"/>
                </a:solidFill>
                <a:latin typeface="Arial" panose="020B0604020202020204" pitchFamily="34" charset="0"/>
                <a:cs typeface="Arial" panose="020B0604020202020204" pitchFamily="34" charset="0"/>
              </a:rPr>
              <a:t>Add </a:t>
            </a:r>
            <a:r>
              <a:rPr lang="en-US" sz="3200" dirty="0">
                <a:solidFill>
                  <a:srgbClr val="3F6EB3"/>
                </a:solidFill>
                <a:latin typeface="Arial" panose="020B0604020202020204" pitchFamily="34" charset="0"/>
                <a:cs typeface="Arial" panose="020B0604020202020204" pitchFamily="34" charset="0"/>
              </a:rPr>
              <a:t>the class ideas </a:t>
            </a:r>
            <a:r>
              <a:rPr lang="en-US" sz="3200" dirty="0" smtClean="0">
                <a:solidFill>
                  <a:srgbClr val="3F6EB3"/>
                </a:solidFill>
                <a:latin typeface="Arial" panose="020B0604020202020204" pitchFamily="34" charset="0"/>
                <a:cs typeface="Arial" panose="020B0604020202020204" pitchFamily="34" charset="0"/>
              </a:rPr>
              <a:t>to Doodle </a:t>
            </a:r>
            <a:r>
              <a:rPr lang="en-US" sz="3200" dirty="0">
                <a:solidFill>
                  <a:srgbClr val="3F6EB3"/>
                </a:solidFill>
                <a:latin typeface="Arial" panose="020B0604020202020204" pitchFamily="34" charset="0"/>
                <a:cs typeface="Arial" panose="020B0604020202020204" pitchFamily="34" charset="0"/>
              </a:rPr>
              <a:t>Box E</a:t>
            </a:r>
            <a:r>
              <a:rPr lang="en-US" sz="3200" dirty="0" smtClean="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10" name="pasted-image.pdf"/>
          <p:cNvPicPr>
            <a:picLocks noChangeAspect="1"/>
          </p:cNvPicPr>
          <p:nvPr/>
        </p:nvPicPr>
        <p:blipFill>
          <a:blip r:embed="rId5">
            <a:extLst/>
          </a:blip>
          <a:stretch>
            <a:fillRect/>
          </a:stretch>
        </p:blipFill>
        <p:spPr>
          <a:xfrm>
            <a:off x="830538" y="4719618"/>
            <a:ext cx="643292" cy="818775"/>
          </a:xfrm>
          <a:prstGeom prst="rect">
            <a:avLst/>
          </a:prstGeom>
          <a:ln w="12700">
            <a:miter lim="400000"/>
          </a:ln>
        </p:spPr>
      </p:pic>
    </p:spTree>
    <p:extLst>
      <p:ext uri="{BB962C8B-B14F-4D97-AF65-F5344CB8AC3E}">
        <p14:creationId xmlns:p14="http://schemas.microsoft.com/office/powerpoint/2010/main" val="199229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E37E3CE-8782-47BF-ADAF-FC5AB796A4F7}"/>
              </a:ext>
            </a:extLst>
          </p:cNvPr>
          <p:cNvSpPr>
            <a:spLocks noGrp="1"/>
          </p:cNvSpPr>
          <p:nvPr>
            <p:ph type="title"/>
          </p:nvPr>
        </p:nvSpPr>
        <p:spPr>
          <a:xfrm>
            <a:off x="1417880" y="465264"/>
            <a:ext cx="7484820" cy="534260"/>
          </a:xfrm>
        </p:spPr>
        <p:txBody>
          <a:bodyPr>
            <a:normAutofit fontScale="90000"/>
          </a:bodyPr>
          <a:lstStyle/>
          <a:p>
            <a:r>
              <a:rPr lang="en-US" sz="3600" dirty="0">
                <a:solidFill>
                  <a:srgbClr val="3F6EB3"/>
                </a:solidFill>
                <a:latin typeface="Arial" panose="020B0604020202020204" pitchFamily="34" charset="0"/>
                <a:cs typeface="Arial" panose="020B0604020202020204" pitchFamily="34" charset="0"/>
              </a:rPr>
              <a:t>What do you want to know about DNA?</a:t>
            </a:r>
            <a:endParaRPr lang="en-US" sz="3600" dirty="0">
              <a:solidFill>
                <a:srgbClr val="3F6EB3"/>
              </a:solidFill>
            </a:endParaRPr>
          </a:p>
        </p:txBody>
      </p:sp>
      <p:sp>
        <p:nvSpPr>
          <p:cNvPr id="3" name="Content Placeholder 2">
            <a:extLst>
              <a:ext uri="{FF2B5EF4-FFF2-40B4-BE49-F238E27FC236}">
                <a16:creationId xmlns="" xmlns:a16="http://schemas.microsoft.com/office/drawing/2014/main" id="{9D0C89D8-FB11-4A2D-AEB8-739CCF45752D}"/>
              </a:ext>
            </a:extLst>
          </p:cNvPr>
          <p:cNvSpPr>
            <a:spLocks noGrp="1"/>
          </p:cNvSpPr>
          <p:nvPr>
            <p:ph idx="1"/>
          </p:nvPr>
        </p:nvSpPr>
        <p:spPr>
          <a:xfrm>
            <a:off x="457200" y="2389993"/>
            <a:ext cx="8229600" cy="4193369"/>
          </a:xfrm>
        </p:spPr>
        <p:txBody>
          <a:bodyPr/>
          <a:lstStyle/>
          <a:p>
            <a:pPr marL="0" indent="0">
              <a:buNone/>
            </a:pPr>
            <a:r>
              <a:rPr lang="en-US" dirty="0">
                <a:solidFill>
                  <a:srgbClr val="00B0F0"/>
                </a:solidFill>
              </a:rPr>
              <a:t>[Record student questions here or somewhere publically in the classroom.]</a:t>
            </a:r>
          </a:p>
          <a:p>
            <a:endParaRPr lang="en-US" dirty="0"/>
          </a:p>
        </p:txBody>
      </p:sp>
      <p:pic>
        <p:nvPicPr>
          <p:cNvPr id="8" name="Picture 7">
            <a:extLst>
              <a:ext uri="{FF2B5EF4-FFF2-40B4-BE49-F238E27FC236}">
                <a16:creationId xmlns="" xmlns:a16="http://schemas.microsoft.com/office/drawing/2014/main" id="{44D51F9C-3DB3-4D7E-B387-FB77D049746F}"/>
              </a:ext>
            </a:extLst>
          </p:cNvPr>
          <p:cNvPicPr>
            <a:picLocks noChangeAspect="1"/>
          </p:cNvPicPr>
          <p:nvPr/>
        </p:nvPicPr>
        <p:blipFill>
          <a:blip r:embed="rId3"/>
          <a:stretch>
            <a:fillRect/>
          </a:stretch>
        </p:blipFill>
        <p:spPr>
          <a:xfrm>
            <a:off x="367176" y="176515"/>
            <a:ext cx="830020" cy="838118"/>
          </a:xfrm>
          <a:prstGeom prst="rect">
            <a:avLst/>
          </a:prstGeom>
        </p:spPr>
      </p:pic>
      <p:sp>
        <p:nvSpPr>
          <p:cNvPr id="11" name="TextBox 10">
            <a:extLst>
              <a:ext uri="{FF2B5EF4-FFF2-40B4-BE49-F238E27FC236}">
                <a16:creationId xmlns="" xmlns:a16="http://schemas.microsoft.com/office/drawing/2014/main" id="{7A4DE96F-EE87-4886-98C8-434E3D93C791}"/>
              </a:ext>
            </a:extLst>
          </p:cNvPr>
          <p:cNvSpPr txBox="1"/>
          <p:nvPr/>
        </p:nvSpPr>
        <p:spPr>
          <a:xfrm>
            <a:off x="1487168" y="1455149"/>
            <a:ext cx="7346244"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questions in Doodle Box </a:t>
            </a:r>
            <a:r>
              <a:rPr lang="en-US" sz="3200" dirty="0" smtClean="0">
                <a:solidFill>
                  <a:srgbClr val="3F6EB3"/>
                </a:solidFill>
                <a:latin typeface="Arial" panose="020B0604020202020204" pitchFamily="34" charset="0"/>
                <a:cs typeface="Arial" panose="020B0604020202020204" pitchFamily="34" charset="0"/>
              </a:rPr>
              <a:t>F.</a:t>
            </a:r>
            <a:endParaRPr lang="en-US" sz="3200" dirty="0">
              <a:solidFill>
                <a:srgbClr val="3F6EB3"/>
              </a:solidFill>
              <a:latin typeface="Arial" panose="020B0604020202020204" pitchFamily="34" charset="0"/>
              <a:cs typeface="Arial" panose="020B0604020202020204" pitchFamily="34" charset="0"/>
            </a:endParaRPr>
          </a:p>
        </p:txBody>
      </p:sp>
      <p:pic>
        <p:nvPicPr>
          <p:cNvPr id="12" name="Picture 11">
            <a:extLst>
              <a:ext uri="{FF2B5EF4-FFF2-40B4-BE49-F238E27FC236}">
                <a16:creationId xmlns="" xmlns:a16="http://schemas.microsoft.com/office/drawing/2014/main" id="{91651BB8-A263-4043-893F-7415339FCCF7}"/>
              </a:ext>
            </a:extLst>
          </p:cNvPr>
          <p:cNvPicPr>
            <a:picLocks noChangeAspect="1"/>
          </p:cNvPicPr>
          <p:nvPr/>
        </p:nvPicPr>
        <p:blipFill>
          <a:blip r:embed="rId4"/>
          <a:stretch>
            <a:fillRect/>
          </a:stretch>
        </p:blipFill>
        <p:spPr>
          <a:xfrm>
            <a:off x="563770" y="1299928"/>
            <a:ext cx="739996" cy="739996"/>
          </a:xfrm>
          <a:prstGeom prst="rect">
            <a:avLst/>
          </a:prstGeom>
        </p:spPr>
      </p:pic>
    </p:spTree>
    <p:extLst>
      <p:ext uri="{BB962C8B-B14F-4D97-AF65-F5344CB8AC3E}">
        <p14:creationId xmlns:p14="http://schemas.microsoft.com/office/powerpoint/2010/main" val="43959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Teacher Resource: Overview for Triangle</a:t>
            </a:r>
            <a:endParaRPr sz="2400" dirty="0"/>
          </a:p>
        </p:txBody>
      </p:sp>
      <p:sp>
        <p:nvSpPr>
          <p:cNvPr id="6" name="Slide Number Placeholder 3"/>
          <p:cNvSpPr>
            <a:spLocks noGrp="1"/>
          </p:cNvSpPr>
          <p:nvPr>
            <p:ph type="sldNum" sz="quarter" idx="4294967295"/>
          </p:nvPr>
        </p:nvSpPr>
        <p:spPr>
          <a:xfrm>
            <a:off x="6457950" y="6356351"/>
            <a:ext cx="20574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rPr>
              <a:t>Overview for Triangle</a:t>
            </a:r>
          </a:p>
          <a:p>
            <a:pPr marL="0" indent="0">
              <a:buNone/>
            </a:pPr>
            <a:r>
              <a:rPr lang="en-US" sz="1600" dirty="0" smtClean="0">
                <a:solidFill>
                  <a:srgbClr val="584035"/>
                </a:solidFill>
                <a:cs typeface="Arial" panose="020B0604020202020204" pitchFamily="34" charset="0"/>
              </a:rPr>
              <a:t>We </a:t>
            </a:r>
            <a:r>
              <a:rPr lang="en-US" sz="1600" dirty="0">
                <a:solidFill>
                  <a:srgbClr val="584035"/>
                </a:solidFill>
                <a:cs typeface="Arial" panose="020B0604020202020204" pitchFamily="34" charset="0"/>
              </a:rPr>
              <a:t>have figured out that each parent contributes genes to their offspring and that those genes interact to cause the offspring to </a:t>
            </a:r>
            <a:r>
              <a:rPr lang="en-US" sz="1600" dirty="0" smtClean="0">
                <a:solidFill>
                  <a:srgbClr val="584035"/>
                </a:solidFill>
                <a:cs typeface="Arial" panose="020B0604020202020204" pitchFamily="34" charset="0"/>
              </a:rPr>
              <a:t>look </a:t>
            </a:r>
            <a:r>
              <a:rPr lang="en-US" sz="1600" dirty="0">
                <a:solidFill>
                  <a:srgbClr val="584035"/>
                </a:solidFill>
                <a:cs typeface="Arial" panose="020B0604020202020204" pitchFamily="34" charset="0"/>
              </a:rPr>
              <a:t>or behave a certain way</a:t>
            </a:r>
            <a:r>
              <a:rPr lang="en-US" sz="1600" dirty="0" smtClean="0">
                <a:solidFill>
                  <a:srgbClr val="584035"/>
                </a:solidFill>
                <a:cs typeface="Arial" panose="020B0604020202020204" pitchFamily="34" charset="0"/>
              </a:rPr>
              <a:t>. Basically, we inherit traits from our parents—a concept we’ve had a handle on for a while. But now we begin to wonder what the link might be between the genes we inherit and the traits that make us who we are. We recognize through examination that a number of the traits we’ve studied thus far can be linked back to a protein, spurring us to ask the more immediate question: how is </a:t>
            </a:r>
            <a:r>
              <a:rPr lang="en-US" sz="1600" dirty="0">
                <a:solidFill>
                  <a:srgbClr val="584035"/>
                </a:solidFill>
                <a:cs typeface="Arial" panose="020B0604020202020204" pitchFamily="34" charset="0"/>
              </a:rPr>
              <a:t>DNA </a:t>
            </a:r>
            <a:r>
              <a:rPr lang="en-US" sz="1600" dirty="0" smtClean="0">
                <a:solidFill>
                  <a:srgbClr val="584035"/>
                </a:solidFill>
                <a:cs typeface="Arial" panose="020B0604020202020204" pitchFamily="34" charset="0"/>
              </a:rPr>
              <a:t>linked to protein</a:t>
            </a:r>
            <a:r>
              <a:rPr lang="en-US" sz="1600" dirty="0">
                <a:solidFill>
                  <a:srgbClr val="584035"/>
                </a:solidFill>
                <a:cs typeface="Arial" panose="020B0604020202020204" pitchFamily="34" charset="0"/>
              </a:rPr>
              <a:t>?</a:t>
            </a:r>
          </a:p>
          <a:p>
            <a:pPr marL="0" indent="0">
              <a:buNone/>
            </a:pPr>
            <a:r>
              <a:rPr lang="en-US" sz="1600" dirty="0">
                <a:solidFill>
                  <a:srgbClr val="584035"/>
                </a:solidFill>
                <a:cs typeface="Arial" panose="020B0604020202020204" pitchFamily="34" charset="0"/>
              </a:rPr>
              <a:t>We do a bit of review about Chromosomes, genes, and DNA </a:t>
            </a:r>
            <a:r>
              <a:rPr lang="en-US" sz="1600" dirty="0" smtClean="0">
                <a:solidFill>
                  <a:srgbClr val="584035"/>
                </a:solidFill>
                <a:cs typeface="Arial" panose="020B0604020202020204" pitchFamily="34" charset="0"/>
              </a:rPr>
              <a:t>, we track the historical data that led to Watson and Crick’s model for DNA. With this we can reason first about how the cell makes an exact copy of the DNA every time it divides (in mitosis or meiosis) and then how it might be a code for assembling proteins. After working through some of those details, we spend some time thinking about the role mutations play in generating variation and how that variation may or may not affect the protein structure and function. We pull together our ideas about the links between DNA, proteins and traits by trying to understand more completely what is happening at the molecular level in achondroplasia and PKU, two heritable diseases we explored in Classical Genetics. </a:t>
            </a:r>
            <a:endParaRPr lang="en-US" sz="1200" dirty="0">
              <a:solidFill>
                <a:srgbClr val="583F34"/>
              </a:solidFill>
              <a:latin typeface="Arial" panose="020B0604020202020204" pitchFamily="34" charset="0"/>
              <a:cs typeface="Arial" panose="020B0604020202020204" pitchFamily="34" charset="0"/>
            </a:endParaRPr>
          </a:p>
          <a:p>
            <a:pPr marL="0" indent="0">
              <a:buNone/>
            </a:pPr>
            <a:r>
              <a:rPr lang="en-US" sz="1600" dirty="0" smtClean="0">
                <a:solidFill>
                  <a:srgbClr val="583F34"/>
                </a:solidFill>
                <a:cs typeface="Arial" panose="020B0604020202020204" pitchFamily="34" charset="0"/>
              </a:rPr>
              <a:t>Finally we wonder about the link between mutation, variation in traits, and evolution by natural selection. The unit ends with a bit of a new mystery: it turns out that most of our DNA (over 98% in humans) doesn’t directly code for protein at all. So what is it all for!?! We take up this phenomenon in Growth and Development, though not right away.</a:t>
            </a:r>
            <a:endParaRPr lang="en-US" sz="1600" dirty="0" smtClean="0">
              <a:solidFill>
                <a:srgbClr val="584035"/>
              </a:solidFill>
              <a:cs typeface="Arial" panose="020B0604020202020204" pitchFamily="34" charset="0"/>
            </a:endParaRPr>
          </a:p>
        </p:txBody>
      </p:sp>
    </p:spTree>
    <p:extLst>
      <p:ext uri="{BB962C8B-B14F-4D97-AF65-F5344CB8AC3E}">
        <p14:creationId xmlns:p14="http://schemas.microsoft.com/office/powerpoint/2010/main" val="2802533007"/>
      </p:ext>
    </p:extLst>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In the late 19</a:t>
            </a:r>
            <a:r>
              <a:rPr lang="en-US" baseline="30000" dirty="0" smtClean="0">
                <a:solidFill>
                  <a:srgbClr val="584035"/>
                </a:solidFill>
                <a:latin typeface="Arial" panose="020B0604020202020204" pitchFamily="34" charset="0"/>
                <a:cs typeface="Arial" panose="020B0604020202020204" pitchFamily="34" charset="0"/>
              </a:rPr>
              <a:t>th</a:t>
            </a:r>
            <a:r>
              <a:rPr lang="en-US" dirty="0" smtClean="0">
                <a:solidFill>
                  <a:srgbClr val="584035"/>
                </a:solidFill>
                <a:latin typeface="Arial" panose="020B0604020202020204" pitchFamily="34" charset="0"/>
                <a:cs typeface="Arial" panose="020B0604020202020204" pitchFamily="34" charset="0"/>
              </a:rPr>
              <a:t> and early 20</a:t>
            </a:r>
            <a:r>
              <a:rPr lang="en-US" baseline="30000" dirty="0" smtClean="0">
                <a:solidFill>
                  <a:srgbClr val="584035"/>
                </a:solidFill>
                <a:latin typeface="Arial" panose="020B0604020202020204" pitchFamily="34" charset="0"/>
                <a:cs typeface="Arial" panose="020B0604020202020204" pitchFamily="34" charset="0"/>
              </a:rPr>
              <a:t>th</a:t>
            </a:r>
            <a:r>
              <a:rPr lang="en-US" dirty="0" smtClean="0">
                <a:solidFill>
                  <a:srgbClr val="584035"/>
                </a:solidFill>
                <a:latin typeface="Arial" panose="020B0604020202020204" pitchFamily="34" charset="0"/>
                <a:cs typeface="Arial" panose="020B0604020202020204" pitchFamily="34" charset="0"/>
              </a:rPr>
              <a:t> centuries, scientists were also wondering about DNA. </a:t>
            </a: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In fact, there was some debate whether DNA or protein was the “molecule of inheritance”!</a:t>
            </a:r>
          </a:p>
          <a:p>
            <a:pPr>
              <a:buFont typeface="Wingdings" panose="05000000000000000000" pitchFamily="2" charset="2"/>
              <a:buChar char="Ø"/>
            </a:pPr>
            <a:endParaRPr lang="en-US"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Can you imagine why they thought proteins might be the way traits are passed down? </a:t>
            </a:r>
            <a:endParaRPr lang="en-US" dirty="0">
              <a:solidFill>
                <a:srgbClr val="584035"/>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 xmlns:a16="http://schemas.microsoft.com/office/drawing/2014/main"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1105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543480DC-397B-4701-9EC2-F38CF976CEA3}"/>
              </a:ext>
            </a:extLst>
          </p:cNvPr>
          <p:cNvSpPr>
            <a:spLocks noGrp="1"/>
          </p:cNvSpPr>
          <p:nvPr>
            <p:ph idx="1"/>
          </p:nvPr>
        </p:nvSpPr>
        <p:spPr>
          <a:xfrm>
            <a:off x="304060" y="851295"/>
            <a:ext cx="8535880" cy="5600542"/>
          </a:xfrm>
        </p:spPr>
        <p:txBody>
          <a:bodyPr>
            <a:normAutofit/>
          </a:bodyPr>
          <a:lstStyle/>
          <a:p>
            <a:pPr>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Once DNA was determined to be the molecule that passed information from one generation to the next, the scientific community had two major questions they were trying to address…</a:t>
            </a:r>
          </a:p>
          <a:p>
            <a:pPr>
              <a:buFont typeface="Wingdings" panose="05000000000000000000" pitchFamily="2" charset="2"/>
              <a:buChar char="Ø"/>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First, though, it is important to know that they already knew about chromosomes and could see them (through a microscope):</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(1) get passed along to new cells during cell division</a:t>
            </a:r>
          </a:p>
          <a:p>
            <a:pPr marL="0" indent="0">
              <a:buNone/>
            </a:pPr>
            <a:endParaRPr lang="en-US" sz="2800" dirty="0" smtClean="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584035"/>
                </a:solidFill>
                <a:latin typeface="Arial" panose="020B0604020202020204" pitchFamily="34" charset="0"/>
                <a:cs typeface="Arial" panose="020B0604020202020204" pitchFamily="34" charset="0"/>
              </a:rPr>
              <a:t>(2) get passed to eggs and sperm during meiosis</a:t>
            </a:r>
          </a:p>
        </p:txBody>
      </p:sp>
    </p:spTree>
    <p:extLst>
      <p:ext uri="{BB962C8B-B14F-4D97-AF65-F5344CB8AC3E}">
        <p14:creationId xmlns:p14="http://schemas.microsoft.com/office/powerpoint/2010/main" val="38134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wipe(left)">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wipe(left)">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sz="2800" dirty="0" smtClean="0">
                <a:solidFill>
                  <a:srgbClr val="584035"/>
                </a:solidFill>
                <a:latin typeface="Arial" panose="020B0604020202020204" pitchFamily="34" charset="0"/>
                <a:cs typeface="Arial" panose="020B0604020202020204" pitchFamily="34" charset="0"/>
              </a:rPr>
              <a:t>So, they knew chromosomes were made of DNA, but their model for DNA was incomplete.</a:t>
            </a:r>
          </a:p>
          <a:p>
            <a:pPr>
              <a:buFont typeface="Wingdings" panose="05000000000000000000" pitchFamily="2" charset="2"/>
              <a:buChar char="Ø"/>
            </a:pPr>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3F6EB3"/>
                </a:solidFill>
                <a:latin typeface="Arial" panose="020B0604020202020204" pitchFamily="34" charset="0"/>
                <a:cs typeface="Arial" panose="020B0604020202020204" pitchFamily="34" charset="0"/>
              </a:rPr>
              <a:t>Specifically, scientists were left wondering:</a:t>
            </a:r>
          </a:p>
          <a:p>
            <a:pPr marL="971550" lvl="1" indent="-514350">
              <a:buFont typeface="+mj-lt"/>
              <a:buAutoNum type="arabicPeriod"/>
            </a:pPr>
            <a:r>
              <a:rPr lang="en-US" dirty="0" smtClean="0">
                <a:solidFill>
                  <a:srgbClr val="3F6EB3"/>
                </a:solidFill>
                <a:latin typeface="Arial" panose="020B0604020202020204" pitchFamily="34" charset="0"/>
                <a:cs typeface="Arial" panose="020B0604020202020204" pitchFamily="34" charset="0"/>
              </a:rPr>
              <a:t>How does an exact copy of DNA get passed from cell to cell? (How does it replicate?)</a:t>
            </a:r>
          </a:p>
          <a:p>
            <a:pPr marL="971550" lvl="1" indent="-514350">
              <a:buFont typeface="+mj-lt"/>
              <a:buAutoNum type="arabicPeriod"/>
            </a:pPr>
            <a:r>
              <a:rPr lang="en-US" dirty="0" smtClean="0">
                <a:solidFill>
                  <a:srgbClr val="3F6EB3"/>
                </a:solidFill>
                <a:latin typeface="Arial" panose="020B0604020202020204" pitchFamily="34" charset="0"/>
                <a:cs typeface="Arial" panose="020B0604020202020204" pitchFamily="34" charset="0"/>
              </a:rPr>
              <a:t>How does the strand of DNA actually produce the traits? (What’s the connection?)</a:t>
            </a:r>
          </a:p>
          <a:p>
            <a:pPr marL="971550" lvl="1" indent="-514350">
              <a:buFont typeface="+mj-lt"/>
              <a:buAutoNum type="arabicPeriod"/>
            </a:pPr>
            <a:endParaRPr lang="en-US"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They needed to expand their model.</a:t>
            </a:r>
            <a:endParaRPr lang="en-US" dirty="0">
              <a:solidFill>
                <a:srgbClr val="584035"/>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 xmlns:a16="http://schemas.microsoft.com/office/drawing/2014/main" id="{96C701F6-9AF4-4A95-9AEB-2310BADA541A}"/>
              </a:ext>
            </a:extLst>
          </p:cNvPr>
          <p:cNvSpPr txBox="1">
            <a:spLocks/>
          </p:cNvSpPr>
          <p:nvPr/>
        </p:nvSpPr>
        <p:spPr>
          <a:xfrm>
            <a:off x="457200" y="18606"/>
            <a:ext cx="8229600" cy="705294"/>
          </a:xfrm>
          <a:prstGeom prst="rect">
            <a:avLst/>
          </a:prstGeom>
        </p:spPr>
        <p:txBody>
          <a:bodyPr vert="horz" lIns="91440" tIns="45720" rIns="91440" bIns="45720" rtlCol="0" anchor="ctr">
            <a:normAutofit fontScale="97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mtClean="0">
                <a:solidFill>
                  <a:srgbClr val="584035"/>
                </a:solidFill>
                <a:latin typeface="Arial" panose="020B0604020202020204" pitchFamily="34" charset="0"/>
                <a:cs typeface="Arial" panose="020B0604020202020204" pitchFamily="34" charset="0"/>
              </a:rPr>
              <a:t>The history of DNA</a:t>
            </a:r>
            <a:endParaRPr lang="en-US"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234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Determining the Structure of DNA</a:t>
            </a:r>
          </a:p>
        </p:txBody>
      </p:sp>
      <p:sp>
        <p:nvSpPr>
          <p:cNvPr id="3" name="Content Placeholder 2">
            <a:extLst>
              <a:ext uri="{FF2B5EF4-FFF2-40B4-BE49-F238E27FC236}">
                <a16:creationId xmlns="" xmlns:a16="http://schemas.microsoft.com/office/drawing/2014/main"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dirty="0">
                <a:solidFill>
                  <a:srgbClr val="584035"/>
                </a:solidFill>
                <a:latin typeface="Arial" panose="020B0604020202020204" pitchFamily="34" charset="0"/>
                <a:cs typeface="Arial" panose="020B0604020202020204" pitchFamily="34" charset="0"/>
              </a:rPr>
              <a:t>With a partner, read through observations and </a:t>
            </a:r>
            <a:r>
              <a:rPr lang="en-US" dirty="0" smtClean="0">
                <a:solidFill>
                  <a:srgbClr val="584035"/>
                </a:solidFill>
                <a:latin typeface="Arial" panose="020B0604020202020204" pitchFamily="34" charset="0"/>
                <a:cs typeface="Arial" panose="020B0604020202020204" pitchFamily="34" charset="0"/>
              </a:rPr>
              <a:t>evidence. Consider…</a:t>
            </a:r>
            <a:endParaRPr lang="en-US" dirty="0">
              <a:solidFill>
                <a:srgbClr val="584035"/>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 xmlns:a16="http://schemas.microsoft.com/office/drawing/2014/main" id="{8730E757-E04A-4A56-BCDF-130C8B98C516}"/>
              </a:ext>
            </a:extLst>
          </p:cNvPr>
          <p:cNvSpPr/>
          <p:nvPr/>
        </p:nvSpPr>
        <p:spPr>
          <a:xfrm>
            <a:off x="2054227" y="1959753"/>
            <a:ext cx="6632573" cy="1569660"/>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are the major takeaways from each section? What do they tell you about DNA’s structure?</a:t>
            </a:r>
          </a:p>
        </p:txBody>
      </p:sp>
      <p:sp>
        <p:nvSpPr>
          <p:cNvPr id="6" name="Content Placeholder 2">
            <a:extLst>
              <a:ext uri="{FF2B5EF4-FFF2-40B4-BE49-F238E27FC236}">
                <a16:creationId xmlns="" xmlns:a16="http://schemas.microsoft.com/office/drawing/2014/main" id="{543480DC-397B-4701-9EC2-F38CF976CEA3}"/>
              </a:ext>
            </a:extLst>
          </p:cNvPr>
          <p:cNvSpPr txBox="1">
            <a:spLocks/>
          </p:cNvSpPr>
          <p:nvPr/>
        </p:nvSpPr>
        <p:spPr>
          <a:xfrm>
            <a:off x="457200" y="3528977"/>
            <a:ext cx="8451908" cy="3368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Next cut </a:t>
            </a:r>
            <a:r>
              <a:rPr lang="en-US" dirty="0">
                <a:solidFill>
                  <a:srgbClr val="584035"/>
                </a:solidFill>
                <a:latin typeface="Arial" panose="020B0604020202020204" pitchFamily="34" charset="0"/>
                <a:cs typeface="Arial" panose="020B0604020202020204" pitchFamily="34" charset="0"/>
              </a:rPr>
              <a:t>out the nucleotides on the “Nucleotide Shapes” page. Put your nucleotides together based on your </a:t>
            </a:r>
            <a:r>
              <a:rPr lang="en-US" dirty="0" smtClean="0">
                <a:solidFill>
                  <a:srgbClr val="584035"/>
                </a:solidFill>
                <a:latin typeface="Arial" panose="020B0604020202020204" pitchFamily="34" charset="0"/>
                <a:cs typeface="Arial" panose="020B0604020202020204" pitchFamily="34" charset="0"/>
              </a:rPr>
              <a:t>reading.</a:t>
            </a:r>
            <a:endParaRPr lang="en-US"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dirty="0">
              <a:solidFill>
                <a:srgbClr val="584035"/>
              </a:solidFill>
              <a:latin typeface="Arial" panose="020B0604020202020204" pitchFamily="34" charset="0"/>
              <a:cs typeface="Arial" panose="020B0604020202020204" pitchFamily="34" charset="0"/>
            </a:endParaRPr>
          </a:p>
          <a:p>
            <a:pPr marL="0" indent="0">
              <a:buNone/>
            </a:pPr>
            <a:endParaRPr lang="en-US" sz="20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a:solidFill>
                  <a:srgbClr val="0070C0"/>
                </a:solidFill>
                <a:latin typeface="Arial" panose="020B0604020202020204" pitchFamily="34" charset="0"/>
                <a:cs typeface="Arial" panose="020B0604020202020204" pitchFamily="34" charset="0"/>
              </a:rPr>
              <a:t>Prepare to share with the whole class.</a:t>
            </a:r>
          </a:p>
          <a:p>
            <a:pPr marL="0" indent="0">
              <a:buFont typeface="Arial"/>
              <a:buNone/>
            </a:pPr>
            <a:endParaRPr lang="en-US" dirty="0">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3">
            <a:extLst/>
          </a:blip>
          <a:stretch>
            <a:fillRect/>
          </a:stretch>
        </p:blipFill>
        <p:spPr>
          <a:xfrm flipH="1">
            <a:off x="1055182" y="2173382"/>
            <a:ext cx="850223" cy="861265"/>
          </a:xfrm>
          <a:prstGeom prst="rect">
            <a:avLst/>
          </a:prstGeom>
          <a:ln w="12700">
            <a:miter lim="400000"/>
          </a:ln>
        </p:spPr>
      </p:pic>
      <p:pic>
        <p:nvPicPr>
          <p:cNvPr id="8" name="Picture 7">
            <a:extLst>
              <a:ext uri="{FF2B5EF4-FFF2-40B4-BE49-F238E27FC236}">
                <a16:creationId xmlns="" xmlns:a16="http://schemas.microsoft.com/office/drawing/2014/main" id="{4910730D-797C-C341-9875-45B931608699}"/>
              </a:ext>
            </a:extLst>
          </p:cNvPr>
          <p:cNvPicPr>
            <a:picLocks noChangeAspect="1"/>
          </p:cNvPicPr>
          <p:nvPr/>
        </p:nvPicPr>
        <p:blipFill>
          <a:blip r:embed="rId4"/>
          <a:stretch>
            <a:fillRect/>
          </a:stretch>
        </p:blipFill>
        <p:spPr>
          <a:xfrm>
            <a:off x="457200" y="5130915"/>
            <a:ext cx="737680" cy="737680"/>
          </a:xfrm>
          <a:prstGeom prst="rect">
            <a:avLst/>
          </a:prstGeom>
        </p:spPr>
      </p:pic>
      <p:sp>
        <p:nvSpPr>
          <p:cNvPr id="9" name="Rectangle 8">
            <a:extLst>
              <a:ext uri="{FF2B5EF4-FFF2-40B4-BE49-F238E27FC236}">
                <a16:creationId xmlns="" xmlns:a16="http://schemas.microsoft.com/office/drawing/2014/main" id="{D3936E67-04C0-3140-BD2A-41E60421723A}"/>
              </a:ext>
            </a:extLst>
          </p:cNvPr>
          <p:cNvSpPr/>
          <p:nvPr/>
        </p:nvSpPr>
        <p:spPr>
          <a:xfrm>
            <a:off x="1569845" y="5058352"/>
            <a:ext cx="7403826" cy="1077218"/>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are </a:t>
            </a:r>
            <a:r>
              <a:rPr lang="en-US" sz="3200" dirty="0" smtClean="0">
                <a:solidFill>
                  <a:srgbClr val="0070C0"/>
                </a:solidFill>
                <a:latin typeface="Arial" panose="020B0604020202020204" pitchFamily="34" charset="0"/>
                <a:cs typeface="Arial" panose="020B0604020202020204" pitchFamily="34" charset="0"/>
              </a:rPr>
              <a:t>some </a:t>
            </a:r>
            <a:r>
              <a:rPr lang="en-US" sz="3200" dirty="0">
                <a:solidFill>
                  <a:srgbClr val="0070C0"/>
                </a:solidFill>
                <a:latin typeface="Arial" panose="020B0604020202020204" pitchFamily="34" charset="0"/>
                <a:cs typeface="Arial" panose="020B0604020202020204" pitchFamily="34" charset="0"/>
              </a:rPr>
              <a:t>“rules” for the structure of DNA</a:t>
            </a:r>
            <a:r>
              <a:rPr lang="en-US" sz="3200" dirty="0" smtClean="0">
                <a:solidFill>
                  <a:srgbClr val="0070C0"/>
                </a:solidFill>
                <a:latin typeface="Arial" panose="020B0604020202020204" pitchFamily="34" charset="0"/>
                <a:cs typeface="Arial" panose="020B0604020202020204" pitchFamily="34" charset="0"/>
              </a:rPr>
              <a:t>? Record in </a:t>
            </a:r>
            <a:r>
              <a:rPr lang="en-US" sz="3200" b="1" dirty="0" smtClean="0">
                <a:solidFill>
                  <a:srgbClr val="0070C0"/>
                </a:solidFill>
                <a:latin typeface="Arial" panose="020B0604020202020204" pitchFamily="34" charset="0"/>
                <a:cs typeface="Arial" panose="020B0604020202020204" pitchFamily="34" charset="0"/>
              </a:rPr>
              <a:t>Doodle Box G.</a:t>
            </a:r>
            <a:endParaRPr lang="en-US" sz="3200" b="1"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4191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email">
            <a:extLst>
              <a:ext uri="{28A0092B-C50C-407E-A947-70E740481C1C}">
                <a14:useLocalDpi xmlns:a14="http://schemas.microsoft.com/office/drawing/2010/main" val="0"/>
              </a:ext>
            </a:extLst>
          </a:blip>
          <a:srcRect r="32775"/>
          <a:stretch/>
        </p:blipFill>
        <p:spPr>
          <a:xfrm rot="10800000">
            <a:off x="6744444" y="133146"/>
            <a:ext cx="1497536" cy="2227643"/>
          </a:xfrm>
          <a:prstGeom prst="rect">
            <a:avLst/>
          </a:prstGeom>
        </p:spPr>
      </p:pic>
      <p:grpSp>
        <p:nvGrpSpPr>
          <p:cNvPr id="18" name="Group 17"/>
          <p:cNvGrpSpPr/>
          <p:nvPr/>
        </p:nvGrpSpPr>
        <p:grpSpPr>
          <a:xfrm>
            <a:off x="382886" y="149433"/>
            <a:ext cx="3482340" cy="2060935"/>
            <a:chOff x="525304" y="429874"/>
            <a:chExt cx="3482340" cy="2060935"/>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grpSp>
      <p:grpSp>
        <p:nvGrpSpPr>
          <p:cNvPr id="87" name="Group 86"/>
          <p:cNvGrpSpPr/>
          <p:nvPr/>
        </p:nvGrpSpPr>
        <p:grpSpPr>
          <a:xfrm rot="10800000">
            <a:off x="363021" y="1326032"/>
            <a:ext cx="3496918" cy="2116392"/>
            <a:chOff x="525304" y="374417"/>
            <a:chExt cx="3496918" cy="2116392"/>
          </a:xfrm>
        </p:grpSpPr>
        <p:sp>
          <p:nvSpPr>
            <p:cNvPr id="93" name="Rectangle 92"/>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Rectangle 9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ectangle 10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3" name="Straight Connector 10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1" name="Straight Connector 11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113" name="TextBox 112"/>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114" name="TextBox 113"/>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115" name="TextBox 114"/>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16" name="TextBox 115"/>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117" name="TextBox 116"/>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118" name="TextBox 117"/>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119" name="Group 118"/>
          <p:cNvGrpSpPr/>
          <p:nvPr/>
        </p:nvGrpSpPr>
        <p:grpSpPr>
          <a:xfrm rot="10800000">
            <a:off x="395031" y="4623454"/>
            <a:ext cx="2592487" cy="2086020"/>
            <a:chOff x="517493" y="3895576"/>
            <a:chExt cx="2592487" cy="2086020"/>
          </a:xfrm>
        </p:grpSpPr>
        <p:sp>
          <p:nvSpPr>
            <p:cNvPr id="120" name="Rectangle 119"/>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1" name="Rectangle 120"/>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Rectangle 121"/>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3" name="Straight Connector 122"/>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1" name="Straight Connector 130"/>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133" name="TextBox 132"/>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134" name="TextBox 133"/>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135" name="TextBox 134"/>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136" name="TextBox 135"/>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137" name="TextBox 136"/>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138" name="TextBox 137"/>
            <p:cNvSpPr txBox="1"/>
            <p:nvPr/>
          </p:nvSpPr>
          <p:spPr>
            <a:xfrm>
              <a:off x="2153695" y="4218402"/>
              <a:ext cx="536406" cy="646331"/>
            </a:xfrm>
            <a:prstGeom prst="rect">
              <a:avLst/>
            </a:prstGeom>
            <a:noFill/>
          </p:spPr>
          <p:txBody>
            <a:bodyPr wrap="square" rtlCol="0">
              <a:spAutoFit/>
            </a:bodyPr>
            <a:lstStyle/>
            <a:p>
              <a:r>
                <a:rPr lang="en-US" sz="3600" dirty="0"/>
                <a:t>T</a:t>
              </a:r>
            </a:p>
          </p:txBody>
        </p:sp>
      </p:grpSp>
      <p:grpSp>
        <p:nvGrpSpPr>
          <p:cNvPr id="21" name="Group 20"/>
          <p:cNvGrpSpPr/>
          <p:nvPr/>
        </p:nvGrpSpPr>
        <p:grpSpPr>
          <a:xfrm>
            <a:off x="389852" y="3450267"/>
            <a:ext cx="2592324" cy="2054856"/>
            <a:chOff x="517493" y="3926740"/>
            <a:chExt cx="2592324" cy="2054856"/>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sp>
        <p:nvSpPr>
          <p:cNvPr id="24" name="TextBox 23"/>
          <p:cNvSpPr txBox="1"/>
          <p:nvPr/>
        </p:nvSpPr>
        <p:spPr>
          <a:xfrm>
            <a:off x="7319752" y="1179070"/>
            <a:ext cx="1634821" cy="2185214"/>
          </a:xfrm>
          <a:prstGeom prst="rect">
            <a:avLst/>
          </a:prstGeom>
          <a:noFill/>
        </p:spPr>
        <p:txBody>
          <a:bodyPr wrap="square" rtlCol="0">
            <a:spAutoFit/>
          </a:bodyPr>
          <a:lstStyle/>
          <a:p>
            <a:pPr>
              <a:spcAft>
                <a:spcPts val="600"/>
              </a:spcAft>
            </a:pPr>
            <a:r>
              <a:rPr lang="en-US" dirty="0" smtClean="0"/>
              <a:t>Cut </a:t>
            </a:r>
            <a:r>
              <a:rPr lang="en-US" u="sng" dirty="0" smtClean="0"/>
              <a:t>only</a:t>
            </a:r>
            <a:r>
              <a:rPr lang="en-US" dirty="0" smtClean="0"/>
              <a:t> on the dashed lines.</a:t>
            </a:r>
          </a:p>
          <a:p>
            <a:pPr>
              <a:spcAft>
                <a:spcPts val="600"/>
              </a:spcAft>
            </a:pPr>
            <a:r>
              <a:rPr lang="en-US" dirty="0" smtClean="0"/>
              <a:t>Leave the solid lines intact.</a:t>
            </a:r>
          </a:p>
          <a:p>
            <a:pPr>
              <a:spcAft>
                <a:spcPts val="600"/>
              </a:spcAft>
            </a:pPr>
            <a:r>
              <a:rPr lang="en-US" dirty="0" smtClean="0"/>
              <a:t>You should end up with several “L” shapes.</a:t>
            </a:r>
            <a:endParaRPr lang="en-US" dirty="0"/>
          </a:p>
        </p:txBody>
      </p:sp>
      <p:sp>
        <p:nvSpPr>
          <p:cNvPr id="164" name="TextBox 163"/>
          <p:cNvSpPr txBox="1"/>
          <p:nvPr/>
        </p:nvSpPr>
        <p:spPr>
          <a:xfrm rot="16200000">
            <a:off x="7028441" y="4242601"/>
            <a:ext cx="2043930" cy="1031051"/>
          </a:xfrm>
          <a:prstGeom prst="rect">
            <a:avLst/>
          </a:prstGeom>
          <a:noFill/>
        </p:spPr>
        <p:txBody>
          <a:bodyPr wrap="square" rtlCol="0">
            <a:spAutoFit/>
          </a:bodyPr>
          <a:lstStyle/>
          <a:p>
            <a:pPr algn="ctr">
              <a:spcAft>
                <a:spcPts val="600"/>
              </a:spcAft>
            </a:pPr>
            <a:r>
              <a:rPr lang="en-US" sz="2800" dirty="0" smtClean="0"/>
              <a:t>NUCLEOTIDE</a:t>
            </a:r>
          </a:p>
          <a:p>
            <a:pPr algn="ctr">
              <a:spcAft>
                <a:spcPts val="600"/>
              </a:spcAft>
            </a:pPr>
            <a:r>
              <a:rPr lang="en-US" sz="2800" dirty="0" smtClean="0"/>
              <a:t>SHAPES</a:t>
            </a:r>
            <a:endParaRPr lang="en-US" sz="2800" dirty="0"/>
          </a:p>
        </p:txBody>
      </p:sp>
      <p:grpSp>
        <p:nvGrpSpPr>
          <p:cNvPr id="315" name="Group 314"/>
          <p:cNvGrpSpPr/>
          <p:nvPr/>
        </p:nvGrpSpPr>
        <p:grpSpPr>
          <a:xfrm>
            <a:off x="3201401" y="3479784"/>
            <a:ext cx="3482340" cy="2060935"/>
            <a:chOff x="525304" y="429874"/>
            <a:chExt cx="3482340" cy="2060935"/>
          </a:xfrm>
        </p:grpSpPr>
        <p:sp>
          <p:nvSpPr>
            <p:cNvPr id="316" name="Rectangle 31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Rectangle 31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8" name="Rectangle 31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9" name="Straight Connector 31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5" name="Straight Connector 32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6" name="Straight Connector 32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27" name="Straight Connector 32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28" name="TextBox 32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29" name="TextBox 32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30" name="TextBox 32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31" name="TextBox 330"/>
            <p:cNvSpPr txBox="1"/>
            <p:nvPr/>
          </p:nvSpPr>
          <p:spPr>
            <a:xfrm>
              <a:off x="2593530" y="697583"/>
              <a:ext cx="536406" cy="646331"/>
            </a:xfrm>
            <a:prstGeom prst="rect">
              <a:avLst/>
            </a:prstGeom>
            <a:noFill/>
          </p:spPr>
          <p:txBody>
            <a:bodyPr wrap="square" rtlCol="0">
              <a:spAutoFit/>
            </a:bodyPr>
            <a:lstStyle/>
            <a:p>
              <a:r>
                <a:rPr lang="en-US" sz="3600" dirty="0"/>
                <a:t>G</a:t>
              </a:r>
            </a:p>
          </p:txBody>
        </p:sp>
      </p:grpSp>
      <p:grpSp>
        <p:nvGrpSpPr>
          <p:cNvPr id="335" name="Group 334"/>
          <p:cNvGrpSpPr/>
          <p:nvPr/>
        </p:nvGrpSpPr>
        <p:grpSpPr>
          <a:xfrm rot="10800000">
            <a:off x="3181536" y="4656383"/>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rot="10800000">
            <a:off x="4092260" y="1332928"/>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grpSp>
        <p:nvGrpSpPr>
          <p:cNvPr id="373" name="Group 372"/>
          <p:cNvGrpSpPr/>
          <p:nvPr/>
        </p:nvGrpSpPr>
        <p:grpSpPr>
          <a:xfrm>
            <a:off x="4087081" y="159741"/>
            <a:ext cx="2592324" cy="2054856"/>
            <a:chOff x="517493" y="3926740"/>
            <a:chExt cx="2592324" cy="2054856"/>
          </a:xfrm>
        </p:grpSpPr>
        <p:sp>
          <p:nvSpPr>
            <p:cNvPr id="374" name="Rectangle 373"/>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5" name="Rectangle 374"/>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6" name="Rectangle 375"/>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7" name="Straight Connector 37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79" name="Straight Connector 378"/>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0" name="Straight Connector 379"/>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81" name="Straight Connector 380"/>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2" name="Straight Connector 381"/>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4" name="Straight Connector 383"/>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86" name="TextBox 385"/>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87" name="TextBox 38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88" name="TextBox 387"/>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92" name="TextBox 391"/>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182" name="Group 181"/>
          <p:cNvGrpSpPr/>
          <p:nvPr/>
        </p:nvGrpSpPr>
        <p:grpSpPr>
          <a:xfrm>
            <a:off x="2544299" y="3371460"/>
            <a:ext cx="454475" cy="1277679"/>
            <a:chOff x="3433976" y="4476354"/>
            <a:chExt cx="454475" cy="1277679"/>
          </a:xfrm>
        </p:grpSpPr>
        <p:sp>
          <p:nvSpPr>
            <p:cNvPr id="183" name="TextBox 182"/>
            <p:cNvSpPr txBox="1"/>
            <p:nvPr/>
          </p:nvSpPr>
          <p:spPr>
            <a:xfrm>
              <a:off x="3433976" y="5107702"/>
              <a:ext cx="414508" cy="646331"/>
            </a:xfrm>
            <a:prstGeom prst="rect">
              <a:avLst/>
            </a:prstGeom>
            <a:noFill/>
          </p:spPr>
          <p:txBody>
            <a:bodyPr wrap="square" rtlCol="0">
              <a:spAutoFit/>
            </a:bodyPr>
            <a:lstStyle/>
            <a:p>
              <a:r>
                <a:rPr lang="en-US" sz="3600" dirty="0"/>
                <a:t>+</a:t>
              </a:r>
            </a:p>
          </p:txBody>
        </p:sp>
        <p:sp>
          <p:nvSpPr>
            <p:cNvPr id="184" name="TextBox 183"/>
            <p:cNvSpPr txBox="1"/>
            <p:nvPr/>
          </p:nvSpPr>
          <p:spPr>
            <a:xfrm>
              <a:off x="3473943" y="4768884"/>
              <a:ext cx="414508" cy="646331"/>
            </a:xfrm>
            <a:prstGeom prst="rect">
              <a:avLst/>
            </a:prstGeom>
            <a:noFill/>
          </p:spPr>
          <p:txBody>
            <a:bodyPr wrap="square" rtlCol="0">
              <a:spAutoFit/>
            </a:bodyPr>
            <a:lstStyle/>
            <a:p>
              <a:r>
                <a:rPr lang="en-US" sz="3600" dirty="0"/>
                <a:t>-</a:t>
              </a:r>
            </a:p>
          </p:txBody>
        </p:sp>
        <p:sp>
          <p:nvSpPr>
            <p:cNvPr id="185" name="TextBox 184"/>
            <p:cNvSpPr txBox="1"/>
            <p:nvPr/>
          </p:nvSpPr>
          <p:spPr>
            <a:xfrm>
              <a:off x="3475677" y="4476354"/>
              <a:ext cx="369856" cy="643527"/>
            </a:xfrm>
            <a:prstGeom prst="rect">
              <a:avLst/>
            </a:prstGeom>
            <a:noFill/>
          </p:spPr>
          <p:txBody>
            <a:bodyPr wrap="square" rtlCol="0">
              <a:spAutoFit/>
            </a:bodyPr>
            <a:lstStyle/>
            <a:p>
              <a:r>
                <a:rPr lang="en-US" sz="3600" dirty="0"/>
                <a:t>-</a:t>
              </a:r>
            </a:p>
          </p:txBody>
        </p:sp>
      </p:grpSp>
      <p:grpSp>
        <p:nvGrpSpPr>
          <p:cNvPr id="186" name="Group 185"/>
          <p:cNvGrpSpPr/>
          <p:nvPr/>
        </p:nvGrpSpPr>
        <p:grpSpPr>
          <a:xfrm>
            <a:off x="6251738" y="94933"/>
            <a:ext cx="454475" cy="1277679"/>
            <a:chOff x="3433976" y="4476354"/>
            <a:chExt cx="454475" cy="1277679"/>
          </a:xfrm>
        </p:grpSpPr>
        <p:sp>
          <p:nvSpPr>
            <p:cNvPr id="187" name="TextBox 186"/>
            <p:cNvSpPr txBox="1"/>
            <p:nvPr/>
          </p:nvSpPr>
          <p:spPr>
            <a:xfrm>
              <a:off x="3433976" y="5107702"/>
              <a:ext cx="414508" cy="646331"/>
            </a:xfrm>
            <a:prstGeom prst="rect">
              <a:avLst/>
            </a:prstGeom>
            <a:noFill/>
          </p:spPr>
          <p:txBody>
            <a:bodyPr wrap="square" rtlCol="0">
              <a:spAutoFit/>
            </a:bodyPr>
            <a:lstStyle/>
            <a:p>
              <a:r>
                <a:rPr lang="en-US" sz="3600" dirty="0"/>
                <a:t>+</a:t>
              </a:r>
            </a:p>
          </p:txBody>
        </p:sp>
        <p:sp>
          <p:nvSpPr>
            <p:cNvPr id="188" name="TextBox 187"/>
            <p:cNvSpPr txBox="1"/>
            <p:nvPr/>
          </p:nvSpPr>
          <p:spPr>
            <a:xfrm>
              <a:off x="3473943" y="4768884"/>
              <a:ext cx="414508" cy="646331"/>
            </a:xfrm>
            <a:prstGeom prst="rect">
              <a:avLst/>
            </a:prstGeom>
            <a:noFill/>
          </p:spPr>
          <p:txBody>
            <a:bodyPr wrap="square" rtlCol="0">
              <a:spAutoFit/>
            </a:bodyPr>
            <a:lstStyle/>
            <a:p>
              <a:r>
                <a:rPr lang="en-US" sz="3600" dirty="0"/>
                <a:t>-</a:t>
              </a:r>
            </a:p>
          </p:txBody>
        </p:sp>
        <p:sp>
          <p:nvSpPr>
            <p:cNvPr id="189" name="TextBox 188"/>
            <p:cNvSpPr txBox="1"/>
            <p:nvPr/>
          </p:nvSpPr>
          <p:spPr>
            <a:xfrm>
              <a:off x="3475677" y="4476354"/>
              <a:ext cx="369856" cy="643527"/>
            </a:xfrm>
            <a:prstGeom prst="rect">
              <a:avLst/>
            </a:prstGeom>
            <a:noFill/>
          </p:spPr>
          <p:txBody>
            <a:bodyPr wrap="square" rtlCol="0">
              <a:spAutoFit/>
            </a:bodyPr>
            <a:lstStyle/>
            <a:p>
              <a:r>
                <a:rPr lang="en-US" sz="3600" dirty="0"/>
                <a:t>-</a:t>
              </a:r>
            </a:p>
          </p:txBody>
        </p:sp>
      </p:grpSp>
      <p:grpSp>
        <p:nvGrpSpPr>
          <p:cNvPr id="190" name="Group 189"/>
          <p:cNvGrpSpPr/>
          <p:nvPr/>
        </p:nvGrpSpPr>
        <p:grpSpPr>
          <a:xfrm rot="10800000">
            <a:off x="6238997" y="3394413"/>
            <a:ext cx="467216" cy="1299985"/>
            <a:chOff x="3925524" y="4536690"/>
            <a:chExt cx="467216" cy="1299985"/>
          </a:xfrm>
        </p:grpSpPr>
        <p:sp>
          <p:nvSpPr>
            <p:cNvPr id="191" name="TextBox 190"/>
            <p:cNvSpPr txBox="1"/>
            <p:nvPr/>
          </p:nvSpPr>
          <p:spPr>
            <a:xfrm rot="10800000">
              <a:off x="3925524" y="5190344"/>
              <a:ext cx="414508" cy="646331"/>
            </a:xfrm>
            <a:prstGeom prst="rect">
              <a:avLst/>
            </a:prstGeom>
            <a:noFill/>
          </p:spPr>
          <p:txBody>
            <a:bodyPr wrap="square" rtlCol="0">
              <a:spAutoFit/>
            </a:bodyPr>
            <a:lstStyle/>
            <a:p>
              <a:r>
                <a:rPr lang="en-US" sz="3600" dirty="0" smtClean="0"/>
                <a:t>-</a:t>
              </a:r>
              <a:endParaRPr lang="en-US" sz="3600" dirty="0"/>
            </a:p>
          </p:txBody>
        </p:sp>
        <p:sp>
          <p:nvSpPr>
            <p:cNvPr id="192" name="TextBox 191"/>
            <p:cNvSpPr txBox="1"/>
            <p:nvPr/>
          </p:nvSpPr>
          <p:spPr>
            <a:xfrm rot="10800000">
              <a:off x="3978232" y="4839802"/>
              <a:ext cx="414508" cy="646331"/>
            </a:xfrm>
            <a:prstGeom prst="rect">
              <a:avLst/>
            </a:prstGeom>
            <a:noFill/>
          </p:spPr>
          <p:txBody>
            <a:bodyPr wrap="square" rtlCol="0">
              <a:spAutoFit/>
            </a:bodyPr>
            <a:lstStyle/>
            <a:p>
              <a:r>
                <a:rPr lang="en-US" sz="3600" dirty="0" smtClean="0"/>
                <a:t>+</a:t>
              </a:r>
              <a:endParaRPr lang="en-US" sz="3600" dirty="0"/>
            </a:p>
          </p:txBody>
        </p:sp>
        <p:sp>
          <p:nvSpPr>
            <p:cNvPr id="193" name="TextBox 192"/>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198" name="Group 197"/>
          <p:cNvGrpSpPr/>
          <p:nvPr/>
        </p:nvGrpSpPr>
        <p:grpSpPr>
          <a:xfrm rot="10800000">
            <a:off x="3430956" y="80240"/>
            <a:ext cx="467216" cy="1299985"/>
            <a:chOff x="3925524" y="4536690"/>
            <a:chExt cx="467216" cy="1299985"/>
          </a:xfrm>
        </p:grpSpPr>
        <p:sp>
          <p:nvSpPr>
            <p:cNvPr id="199" name="TextBox 198"/>
            <p:cNvSpPr txBox="1"/>
            <p:nvPr/>
          </p:nvSpPr>
          <p:spPr>
            <a:xfrm rot="10800000">
              <a:off x="3925524" y="5190344"/>
              <a:ext cx="414508" cy="646331"/>
            </a:xfrm>
            <a:prstGeom prst="rect">
              <a:avLst/>
            </a:prstGeom>
            <a:noFill/>
          </p:spPr>
          <p:txBody>
            <a:bodyPr wrap="square" rtlCol="0">
              <a:spAutoFit/>
            </a:bodyPr>
            <a:lstStyle/>
            <a:p>
              <a:r>
                <a:rPr lang="en-US" sz="3600" dirty="0" smtClean="0"/>
                <a:t>-</a:t>
              </a:r>
              <a:endParaRPr lang="en-US" sz="3600" dirty="0"/>
            </a:p>
          </p:txBody>
        </p:sp>
        <p:sp>
          <p:nvSpPr>
            <p:cNvPr id="200" name="TextBox 199"/>
            <p:cNvSpPr txBox="1"/>
            <p:nvPr/>
          </p:nvSpPr>
          <p:spPr>
            <a:xfrm rot="10800000">
              <a:off x="3978232" y="4839802"/>
              <a:ext cx="414508" cy="646331"/>
            </a:xfrm>
            <a:prstGeom prst="rect">
              <a:avLst/>
            </a:prstGeom>
            <a:noFill/>
          </p:spPr>
          <p:txBody>
            <a:bodyPr wrap="square" rtlCol="0">
              <a:spAutoFit/>
            </a:bodyPr>
            <a:lstStyle/>
            <a:p>
              <a:r>
                <a:rPr lang="en-US" sz="3600" dirty="0" smtClean="0"/>
                <a:t>+</a:t>
              </a:r>
              <a:endParaRPr lang="en-US" sz="3600" dirty="0"/>
            </a:p>
          </p:txBody>
        </p:sp>
        <p:sp>
          <p:nvSpPr>
            <p:cNvPr id="201" name="TextBox 200"/>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grpSp>
    </p:spTree>
    <p:extLst>
      <p:ext uri="{BB962C8B-B14F-4D97-AF65-F5344CB8AC3E}">
        <p14:creationId xmlns:p14="http://schemas.microsoft.com/office/powerpoint/2010/main" val="200779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ABB1C-B915-4520-BFAD-A088B045E76D}"/>
              </a:ext>
            </a:extLst>
          </p:cNvPr>
          <p:cNvSpPr>
            <a:spLocks noGrp="1"/>
          </p:cNvSpPr>
          <p:nvPr>
            <p:ph type="title"/>
          </p:nvPr>
        </p:nvSpPr>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What are the “rules” for the structure of DNA?</a:t>
            </a:r>
          </a:p>
        </p:txBody>
      </p:sp>
      <p:sp>
        <p:nvSpPr>
          <p:cNvPr id="3" name="Content Placeholder 2">
            <a:extLst>
              <a:ext uri="{FF2B5EF4-FFF2-40B4-BE49-F238E27FC236}">
                <a16:creationId xmlns="" xmlns:a16="http://schemas.microsoft.com/office/drawing/2014/main" id="{D1652240-EB13-422F-99B0-8C9151C4FF24}"/>
              </a:ext>
            </a:extLst>
          </p:cNvPr>
          <p:cNvSpPr>
            <a:spLocks noGrp="1"/>
          </p:cNvSpPr>
          <p:nvPr>
            <p:ph idx="1"/>
          </p:nvPr>
        </p:nvSpPr>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a:t>
            </a:r>
            <a:r>
              <a:rPr lang="en-US" sz="2400" dirty="0" smtClean="0">
                <a:solidFill>
                  <a:srgbClr val="00B0F0"/>
                </a:solidFill>
                <a:latin typeface="Arial" panose="020B0604020202020204" pitchFamily="34" charset="0"/>
                <a:cs typeface="Arial" panose="020B0604020202020204" pitchFamily="34" charset="0"/>
              </a:rPr>
              <a:t>students ideas </a:t>
            </a:r>
            <a:r>
              <a:rPr lang="en-US" sz="2400" dirty="0">
                <a:solidFill>
                  <a:srgbClr val="00B0F0"/>
                </a:solidFill>
                <a:latin typeface="Arial" panose="020B0604020202020204" pitchFamily="34" charset="0"/>
                <a:cs typeface="Arial" panose="020B0604020202020204" pitchFamily="34" charset="0"/>
              </a:rPr>
              <a:t>here </a:t>
            </a:r>
            <a:r>
              <a:rPr lang="en-US" sz="2400" dirty="0" smtClean="0">
                <a:solidFill>
                  <a:srgbClr val="00B0F0"/>
                </a:solidFill>
                <a:latin typeface="Arial" panose="020B0604020202020204" pitchFamily="34" charset="0"/>
                <a:cs typeface="Arial" panose="020B0604020202020204" pitchFamily="34" charset="0"/>
              </a:rPr>
              <a:t>and publically in the classroom if you can.]</a:t>
            </a:r>
            <a:endParaRPr lang="en-US" sz="2400" dirty="0">
              <a:solidFill>
                <a:srgbClr val="00B0F0"/>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 xmlns:a16="http://schemas.microsoft.com/office/drawing/2014/main" id="{BDF75499-24BB-8F49-BEC6-4C19DC10379C}"/>
              </a:ext>
            </a:extLst>
          </p:cNvPr>
          <p:cNvPicPr>
            <a:picLocks noChangeAspect="1"/>
          </p:cNvPicPr>
          <p:nvPr/>
        </p:nvPicPr>
        <p:blipFill>
          <a:blip r:embed="rId3"/>
          <a:stretch>
            <a:fillRect/>
          </a:stretch>
        </p:blipFill>
        <p:spPr>
          <a:xfrm>
            <a:off x="457200" y="5796513"/>
            <a:ext cx="737680" cy="737680"/>
          </a:xfrm>
          <a:prstGeom prst="rect">
            <a:avLst/>
          </a:prstGeom>
        </p:spPr>
      </p:pic>
      <p:sp>
        <p:nvSpPr>
          <p:cNvPr id="5" name="Rectangle 4">
            <a:extLst>
              <a:ext uri="{FF2B5EF4-FFF2-40B4-BE49-F238E27FC236}">
                <a16:creationId xmlns="" xmlns:a16="http://schemas.microsoft.com/office/drawing/2014/main" id="{C736D1FA-C42F-104C-AA7F-F1C46423A816}"/>
              </a:ext>
            </a:extLst>
          </p:cNvPr>
          <p:cNvSpPr/>
          <p:nvPr/>
        </p:nvSpPr>
        <p:spPr>
          <a:xfrm>
            <a:off x="1569845" y="5723950"/>
            <a:ext cx="7116955" cy="584775"/>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Add </a:t>
            </a:r>
            <a:r>
              <a:rPr lang="en-US" sz="3200" dirty="0">
                <a:solidFill>
                  <a:srgbClr val="0070C0"/>
                </a:solidFill>
                <a:latin typeface="Arial" panose="020B0604020202020204" pitchFamily="34" charset="0"/>
                <a:cs typeface="Arial" panose="020B0604020202020204" pitchFamily="34" charset="0"/>
              </a:rPr>
              <a:t>the </a:t>
            </a:r>
            <a:r>
              <a:rPr lang="en-US" sz="3200" dirty="0" smtClean="0">
                <a:solidFill>
                  <a:srgbClr val="0070C0"/>
                </a:solidFill>
                <a:latin typeface="Arial" panose="020B0604020202020204" pitchFamily="34" charset="0"/>
                <a:cs typeface="Arial" panose="020B0604020202020204" pitchFamily="34" charset="0"/>
              </a:rPr>
              <a:t>class “rules</a:t>
            </a:r>
            <a:r>
              <a:rPr lang="en-US" sz="3200" dirty="0">
                <a:solidFill>
                  <a:srgbClr val="0070C0"/>
                </a:solidFill>
                <a:latin typeface="Arial" panose="020B0604020202020204" pitchFamily="34" charset="0"/>
                <a:cs typeface="Arial" panose="020B0604020202020204" pitchFamily="34" charset="0"/>
              </a:rPr>
              <a:t>” </a:t>
            </a:r>
            <a:r>
              <a:rPr lang="en-US" sz="3200" dirty="0" smtClean="0">
                <a:solidFill>
                  <a:srgbClr val="0070C0"/>
                </a:solidFill>
                <a:latin typeface="Arial" panose="020B0604020202020204" pitchFamily="34" charset="0"/>
                <a:cs typeface="Arial" panose="020B0604020202020204" pitchFamily="34" charset="0"/>
              </a:rPr>
              <a:t>to </a:t>
            </a:r>
            <a:r>
              <a:rPr lang="en-US" sz="3200" dirty="0">
                <a:solidFill>
                  <a:srgbClr val="0070C0"/>
                </a:solidFill>
                <a:latin typeface="Arial" panose="020B0604020202020204" pitchFamily="34" charset="0"/>
                <a:cs typeface="Arial" panose="020B0604020202020204" pitchFamily="34" charset="0"/>
              </a:rPr>
              <a:t>Doodle G</a:t>
            </a:r>
            <a:r>
              <a:rPr lang="en-US" sz="3200" dirty="0" smtClean="0">
                <a:solidFill>
                  <a:srgbClr val="0070C0"/>
                </a:solidFill>
                <a:latin typeface="Arial" panose="020B0604020202020204" pitchFamily="34" charset="0"/>
                <a:cs typeface="Arial" panose="020B0604020202020204" pitchFamily="34" charset="0"/>
              </a:rPr>
              <a:t>.</a:t>
            </a:r>
            <a:endParaRPr lang="en-US" sz="32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08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EBAC461-0DF7-5A4D-819A-7394B9FCF539}"/>
              </a:ext>
            </a:extLst>
          </p:cNvPr>
          <p:cNvSpPr>
            <a:spLocks noGrp="1"/>
          </p:cNvSpPr>
          <p:nvPr>
            <p:ph type="title"/>
          </p:nvPr>
        </p:nvSpPr>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From Structure to Function</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F147B962-7027-F34A-888F-CC0D69A84D42}"/>
              </a:ext>
            </a:extLst>
          </p:cNvPr>
          <p:cNvSpPr>
            <a:spLocks noGrp="1"/>
          </p:cNvSpPr>
          <p:nvPr>
            <p:ph idx="1"/>
          </p:nvPr>
        </p:nvSpPr>
        <p:spPr/>
        <p:txBody>
          <a:bodyPr/>
          <a:lstStyle/>
          <a:p>
            <a:r>
              <a:rPr lang="en-US" sz="2800" dirty="0" smtClean="0">
                <a:solidFill>
                  <a:srgbClr val="584035"/>
                </a:solidFill>
                <a:latin typeface="Arial" panose="020B0604020202020204" pitchFamily="34" charset="0"/>
                <a:cs typeface="Arial" panose="020B0604020202020204" pitchFamily="34" charset="0"/>
              </a:rPr>
              <a:t>Remember, though, the scientists who were working on the structure—most famously James Watson and Francis Crick—weren’t really just interested in the </a:t>
            </a:r>
            <a:r>
              <a:rPr lang="en-US" sz="2800" u="sng" dirty="0" smtClean="0">
                <a:solidFill>
                  <a:srgbClr val="584035"/>
                </a:solidFill>
                <a:latin typeface="Arial" panose="020B0604020202020204" pitchFamily="34" charset="0"/>
                <a:cs typeface="Arial" panose="020B0604020202020204" pitchFamily="34" charset="0"/>
              </a:rPr>
              <a:t>structure</a:t>
            </a:r>
            <a:r>
              <a:rPr lang="en-US" sz="2800" dirty="0" smtClean="0">
                <a:solidFill>
                  <a:srgbClr val="584035"/>
                </a:solidFill>
                <a:latin typeface="Arial" panose="020B0604020202020204" pitchFamily="34" charset="0"/>
                <a:cs typeface="Arial" panose="020B0604020202020204" pitchFamily="34" charset="0"/>
              </a:rPr>
              <a:t> of DNA.</a:t>
            </a:r>
          </a:p>
          <a:p>
            <a:endParaRPr lang="en-US" sz="2800" dirty="0" smtClean="0">
              <a:solidFill>
                <a:srgbClr val="584035"/>
              </a:solidFill>
              <a:latin typeface="Arial" panose="020B0604020202020204" pitchFamily="34" charset="0"/>
              <a:cs typeface="Arial" panose="020B0604020202020204" pitchFamily="34" charset="0"/>
            </a:endParaRPr>
          </a:p>
          <a:p>
            <a:r>
              <a:rPr lang="en-US" dirty="0" smtClean="0">
                <a:solidFill>
                  <a:srgbClr val="584035"/>
                </a:solidFill>
                <a:latin typeface="Arial" panose="020B0604020202020204" pitchFamily="34" charset="0"/>
                <a:cs typeface="Arial" panose="020B0604020202020204" pitchFamily="34" charset="0"/>
              </a:rPr>
              <a:t>They were </a:t>
            </a:r>
            <a:r>
              <a:rPr lang="en-US" u="sng" dirty="0" smtClean="0">
                <a:solidFill>
                  <a:srgbClr val="584035"/>
                </a:solidFill>
                <a:latin typeface="Arial" panose="020B0604020202020204" pitchFamily="34" charset="0"/>
                <a:cs typeface="Arial" panose="020B0604020202020204" pitchFamily="34" charset="0"/>
              </a:rPr>
              <a:t>trying to understand how DNA accomplished two functions</a:t>
            </a:r>
            <a:r>
              <a:rPr lang="en-US" dirty="0" smtClean="0">
                <a:solidFill>
                  <a:srgbClr val="584035"/>
                </a:solidFill>
                <a:latin typeface="Arial" panose="020B0604020202020204" pitchFamily="34" charset="0"/>
                <a:cs typeface="Arial" panose="020B0604020202020204" pitchFamily="34" charset="0"/>
              </a:rPr>
              <a:t>:</a:t>
            </a:r>
          </a:p>
          <a:p>
            <a:endParaRPr lang="en-US" dirty="0" smtClean="0">
              <a:solidFill>
                <a:srgbClr val="584035"/>
              </a:solidFill>
              <a:latin typeface="Arial" panose="020B0604020202020204" pitchFamily="34" charset="0"/>
              <a:cs typeface="Arial" panose="020B0604020202020204" pitchFamily="34" charset="0"/>
            </a:endParaRPr>
          </a:p>
          <a:p>
            <a:pPr marL="0" indent="0">
              <a:buNone/>
            </a:pPr>
            <a:r>
              <a:rPr lang="en-US" dirty="0" smtClean="0">
                <a:solidFill>
                  <a:srgbClr val="584035"/>
                </a:solidFill>
                <a:latin typeface="Arial" panose="020B0604020202020204" pitchFamily="34" charset="0"/>
                <a:cs typeface="Arial" panose="020B0604020202020204" pitchFamily="34" charset="0"/>
              </a:rPr>
              <a:t>	1. </a:t>
            </a:r>
            <a:r>
              <a:rPr lang="en-US" u="sng" dirty="0">
                <a:solidFill>
                  <a:srgbClr val="584035"/>
                </a:solidFill>
                <a:latin typeface="Arial" panose="020B0604020202020204" pitchFamily="34" charset="0"/>
                <a:cs typeface="Arial" panose="020B0604020202020204" pitchFamily="34" charset="0"/>
              </a:rPr>
              <a:t>coding</a:t>
            </a:r>
            <a:r>
              <a:rPr lang="en-US" dirty="0">
                <a:solidFill>
                  <a:srgbClr val="584035"/>
                </a:solidFill>
                <a:latin typeface="Arial" panose="020B0604020202020204" pitchFamily="34" charset="0"/>
                <a:cs typeface="Arial" panose="020B0604020202020204" pitchFamily="34" charset="0"/>
              </a:rPr>
              <a:t> for traits</a:t>
            </a:r>
          </a:p>
          <a:p>
            <a:pPr marL="0" indent="0">
              <a:buNone/>
            </a:pPr>
            <a:r>
              <a:rPr lang="en-US" dirty="0" smtClean="0">
                <a:solidFill>
                  <a:srgbClr val="584035"/>
                </a:solidFill>
                <a:latin typeface="Arial" panose="020B0604020202020204" pitchFamily="34" charset="0"/>
                <a:cs typeface="Arial" panose="020B0604020202020204" pitchFamily="34" charset="0"/>
              </a:rPr>
              <a:t>	2. </a:t>
            </a:r>
            <a:r>
              <a:rPr lang="en-US" u="sng" dirty="0" smtClean="0">
                <a:solidFill>
                  <a:srgbClr val="584035"/>
                </a:solidFill>
                <a:latin typeface="Arial" panose="020B0604020202020204" pitchFamily="34" charset="0"/>
                <a:cs typeface="Arial" panose="020B0604020202020204" pitchFamily="34" charset="0"/>
              </a:rPr>
              <a:t>replication</a:t>
            </a:r>
            <a:endParaRPr lang="en-US" dirty="0">
              <a:solidFill>
                <a:srgbClr val="584035"/>
              </a:solidFill>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35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fade">
                                      <p:cBhvr>
                                        <p:cTn id="11" dur="500"/>
                                        <p:tgtEl>
                                          <p:spTgt spid="3">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ABB1C-B915-4520-BFAD-A088B045E76D}"/>
              </a:ext>
            </a:extLst>
          </p:cNvPr>
          <p:cNvSpPr>
            <a:spLocks noGrp="1"/>
          </p:cNvSpPr>
          <p:nvPr>
            <p:ph type="title"/>
          </p:nvPr>
        </p:nvSpPr>
        <p:spPr/>
        <p:txBody>
          <a:bodyPr>
            <a:normAutofit/>
          </a:bodyPr>
          <a:lstStyle/>
          <a:p>
            <a:r>
              <a:rPr lang="en-US" dirty="0">
                <a:solidFill>
                  <a:srgbClr val="584035"/>
                </a:solidFill>
                <a:latin typeface="Arial" panose="020B0604020202020204" pitchFamily="34" charset="0"/>
                <a:cs typeface="Arial" panose="020B0604020202020204" pitchFamily="34" charset="0"/>
              </a:rPr>
              <a:t>DNA Replication</a:t>
            </a:r>
          </a:p>
        </p:txBody>
      </p:sp>
      <p:sp>
        <p:nvSpPr>
          <p:cNvPr id="3" name="Content Placeholder 2">
            <a:extLst>
              <a:ext uri="{FF2B5EF4-FFF2-40B4-BE49-F238E27FC236}">
                <a16:creationId xmlns="" xmlns:a16="http://schemas.microsoft.com/office/drawing/2014/main" id="{D1652240-EB13-422F-99B0-8C9151C4FF24}"/>
              </a:ext>
            </a:extLst>
          </p:cNvPr>
          <p:cNvSpPr>
            <a:spLocks noGrp="1"/>
          </p:cNvSpPr>
          <p:nvPr>
            <p:ph idx="1"/>
          </p:nvPr>
        </p:nvSpPr>
        <p:spPr>
          <a:xfrm>
            <a:off x="457200" y="1417638"/>
            <a:ext cx="8229600" cy="4708525"/>
          </a:xfrm>
        </p:spPr>
        <p:txBody>
          <a:bodyPr>
            <a:normAutofit/>
          </a:bodyPr>
          <a:lstStyle/>
          <a:p>
            <a:pPr>
              <a:buFont typeface="Wingdings" panose="05000000000000000000" pitchFamily="2" charset="2"/>
              <a:buChar char="Ø"/>
            </a:pPr>
            <a:r>
              <a:rPr lang="en-US" dirty="0" smtClean="0">
                <a:solidFill>
                  <a:srgbClr val="584035"/>
                </a:solidFill>
                <a:latin typeface="Arial" panose="020B0604020202020204" pitchFamily="34" charset="0"/>
                <a:cs typeface="Arial" panose="020B0604020202020204" pitchFamily="34" charset="0"/>
              </a:rPr>
              <a:t>What does “replication” mean?</a:t>
            </a:r>
          </a:p>
          <a:p>
            <a:pPr>
              <a:buFont typeface="Wingdings" panose="05000000000000000000" pitchFamily="2" charset="2"/>
              <a:buChar char="Ø"/>
            </a:pPr>
            <a:endParaRPr lang="en-US" sz="2400"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solidFill>
                  <a:srgbClr val="584035"/>
                </a:solidFill>
                <a:latin typeface="Arial" panose="020B0604020202020204" pitchFamily="34" charset="0"/>
                <a:cs typeface="Arial" panose="020B0604020202020204" pitchFamily="34" charset="0"/>
              </a:rPr>
              <a:t>From </a:t>
            </a:r>
            <a:r>
              <a:rPr lang="en-US" sz="2400" dirty="0">
                <a:solidFill>
                  <a:srgbClr val="584035"/>
                </a:solidFill>
                <a:latin typeface="Arial" panose="020B0604020202020204" pitchFamily="34" charset="0"/>
                <a:cs typeface="Arial" panose="020B0604020202020204" pitchFamily="34" charset="0"/>
              </a:rPr>
              <a:t>our previous Meiosis model we know that chromosomes (DNA) must be able to </a:t>
            </a:r>
            <a:r>
              <a:rPr lang="en-US" sz="2400" u="sng" dirty="0" smtClean="0">
                <a:solidFill>
                  <a:srgbClr val="584035"/>
                </a:solidFill>
                <a:latin typeface="Arial" panose="020B0604020202020204" pitchFamily="34" charset="0"/>
                <a:cs typeface="Arial" panose="020B0604020202020204" pitchFamily="34" charset="0"/>
              </a:rPr>
              <a:t>make copies</a:t>
            </a:r>
            <a:r>
              <a:rPr lang="en-US" sz="2400" dirty="0" smtClean="0">
                <a:solidFill>
                  <a:srgbClr val="584035"/>
                </a:solidFill>
                <a:latin typeface="Arial" panose="020B0604020202020204" pitchFamily="34" charset="0"/>
                <a:cs typeface="Arial" panose="020B0604020202020204" pitchFamily="34" charset="0"/>
              </a:rPr>
              <a:t> of themselves somehow.</a:t>
            </a:r>
          </a:p>
          <a:p>
            <a:pPr>
              <a:buFont typeface="Wingdings" panose="05000000000000000000" pitchFamily="2" charset="2"/>
              <a:buChar char="Ø"/>
            </a:pPr>
            <a:endParaRPr lang="en-US" sz="2400" dirty="0" smtClean="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endParaRPr lang="en-US" sz="2400" dirty="0">
              <a:solidFill>
                <a:srgbClr val="584035"/>
              </a:solidFill>
              <a:latin typeface="Arial" panose="020B0604020202020204" pitchFamily="34" charset="0"/>
              <a:cs typeface="Arial" panose="020B0604020202020204" pitchFamily="34" charset="0"/>
            </a:endParaRPr>
          </a:p>
          <a:p>
            <a:pPr marL="0" indent="0">
              <a:buNone/>
            </a:pPr>
            <a:endParaRPr lang="en-US" sz="24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sz="2400" dirty="0" smtClean="0">
                <a:solidFill>
                  <a:srgbClr val="584035"/>
                </a:solidFill>
                <a:latin typeface="Arial" panose="020B0604020202020204" pitchFamily="34" charset="0"/>
                <a:cs typeface="Arial" panose="020B0604020202020204" pitchFamily="34" charset="0"/>
              </a:rPr>
              <a:t>You already have </a:t>
            </a:r>
            <a:r>
              <a:rPr lang="en-US" sz="2400" dirty="0">
                <a:solidFill>
                  <a:srgbClr val="584035"/>
                </a:solidFill>
                <a:latin typeface="Arial" panose="020B0604020202020204" pitchFamily="34" charset="0"/>
                <a:cs typeface="Arial" panose="020B0604020202020204" pitchFamily="34" charset="0"/>
              </a:rPr>
              <a:t>“Nucleotide Shapes” cutouts and a second set </a:t>
            </a:r>
            <a:r>
              <a:rPr lang="en-US" sz="2400" dirty="0" smtClean="0">
                <a:solidFill>
                  <a:srgbClr val="584035"/>
                </a:solidFill>
                <a:latin typeface="Arial" panose="020B0604020202020204" pitchFamily="34" charset="0"/>
                <a:cs typeface="Arial" panose="020B0604020202020204" pitchFamily="34" charset="0"/>
              </a:rPr>
              <a:t>will be given </a:t>
            </a:r>
            <a:r>
              <a:rPr lang="en-US" sz="2400" dirty="0">
                <a:solidFill>
                  <a:srgbClr val="584035"/>
                </a:solidFill>
                <a:latin typeface="Arial" panose="020B0604020202020204" pitchFamily="34" charset="0"/>
                <a:cs typeface="Arial" panose="020B0604020202020204" pitchFamily="34" charset="0"/>
              </a:rPr>
              <a:t>to you by your teacher, determine the “rules” for DNA replication. </a:t>
            </a:r>
          </a:p>
        </p:txBody>
      </p:sp>
      <p:sp>
        <p:nvSpPr>
          <p:cNvPr id="6" name="Rectangle 5">
            <a:extLst>
              <a:ext uri="{FF2B5EF4-FFF2-40B4-BE49-F238E27FC236}">
                <a16:creationId xmlns="" xmlns:a16="http://schemas.microsoft.com/office/drawing/2014/main" id="{6B7CEB81-9BBB-7047-9CCB-AEE2B689B6A5}"/>
              </a:ext>
            </a:extLst>
          </p:cNvPr>
          <p:cNvSpPr/>
          <p:nvPr/>
        </p:nvSpPr>
        <p:spPr>
          <a:xfrm>
            <a:off x="1992083" y="3545251"/>
            <a:ext cx="6632573" cy="1569660"/>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do you think are the “rules” that allow </a:t>
            </a:r>
            <a:r>
              <a:rPr lang="en-US" sz="3200" dirty="0" smtClean="0">
                <a:solidFill>
                  <a:srgbClr val="0070C0"/>
                </a:solidFill>
                <a:latin typeface="Arial" panose="020B0604020202020204" pitchFamily="34" charset="0"/>
                <a:cs typeface="Arial" panose="020B0604020202020204" pitchFamily="34" charset="0"/>
              </a:rPr>
              <a:t>the DNA or the cell to make an exact copy?</a:t>
            </a:r>
            <a:endParaRPr lang="en-US" sz="3200" dirty="0">
              <a:solidFill>
                <a:srgbClr val="0070C0"/>
              </a:solidFill>
              <a:latin typeface="Arial" panose="020B0604020202020204" pitchFamily="34" charset="0"/>
              <a:cs typeface="Arial" panose="020B0604020202020204" pitchFamily="34" charset="0"/>
            </a:endParaRPr>
          </a:p>
        </p:txBody>
      </p:sp>
      <p:pic>
        <p:nvPicPr>
          <p:cNvPr id="7" name="pasted-image.pdf">
            <a:extLst>
              <a:ext uri="{FF2B5EF4-FFF2-40B4-BE49-F238E27FC236}">
                <a16:creationId xmlns="" xmlns:a16="http://schemas.microsoft.com/office/drawing/2014/main" id="{31F1E3F4-E73F-4243-971C-257877CFE9CA}"/>
              </a:ext>
            </a:extLst>
          </p:cNvPr>
          <p:cNvPicPr>
            <a:picLocks noChangeAspect="1"/>
          </p:cNvPicPr>
          <p:nvPr/>
        </p:nvPicPr>
        <p:blipFill>
          <a:blip r:embed="rId3">
            <a:extLst/>
          </a:blip>
          <a:stretch>
            <a:fillRect/>
          </a:stretch>
        </p:blipFill>
        <p:spPr>
          <a:xfrm flipH="1">
            <a:off x="799530" y="3771900"/>
            <a:ext cx="850223" cy="861265"/>
          </a:xfrm>
          <a:prstGeom prst="rect">
            <a:avLst/>
          </a:prstGeom>
          <a:ln w="12700">
            <a:miter lim="400000"/>
          </a:ln>
        </p:spPr>
      </p:pic>
    </p:spTree>
    <p:extLst>
      <p:ext uri="{BB962C8B-B14F-4D97-AF65-F5344CB8AC3E}">
        <p14:creationId xmlns:p14="http://schemas.microsoft.com/office/powerpoint/2010/main" val="307657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5C214EA-37F5-0042-BDD7-FE118EE1B4DA}"/>
              </a:ext>
            </a:extLst>
          </p:cNvPr>
          <p:cNvSpPr>
            <a:spLocks noGrp="1"/>
          </p:cNvSpPr>
          <p:nvPr>
            <p:ph type="title"/>
          </p:nvPr>
        </p:nvSpPr>
        <p:spPr>
          <a:xfrm>
            <a:off x="457200" y="8307"/>
            <a:ext cx="3832412" cy="1143000"/>
          </a:xfrm>
        </p:spPr>
        <p:txBody>
          <a:bodyPr/>
          <a:lstStyle/>
          <a:p>
            <a:r>
              <a:rPr lang="en-US" dirty="0" smtClean="0">
                <a:solidFill>
                  <a:srgbClr val="584035"/>
                </a:solidFill>
              </a:rPr>
              <a:t>Think it over… </a:t>
            </a:r>
            <a:endParaRPr lang="en-US" dirty="0">
              <a:solidFill>
                <a:srgbClr val="584035"/>
              </a:solidFill>
            </a:endParaRPr>
          </a:p>
        </p:txBody>
      </p:sp>
      <p:sp>
        <p:nvSpPr>
          <p:cNvPr id="3" name="Content Placeholder 2">
            <a:extLst>
              <a:ext uri="{FF2B5EF4-FFF2-40B4-BE49-F238E27FC236}">
                <a16:creationId xmlns="" xmlns:a16="http://schemas.microsoft.com/office/drawing/2014/main" id="{4BD7F10A-CA5B-504F-BB60-8B72B6F1B433}"/>
              </a:ext>
            </a:extLst>
          </p:cNvPr>
          <p:cNvSpPr>
            <a:spLocks noGrp="1"/>
          </p:cNvSpPr>
          <p:nvPr>
            <p:ph idx="1"/>
          </p:nvPr>
        </p:nvSpPr>
        <p:spPr>
          <a:xfrm>
            <a:off x="1502285" y="1234054"/>
            <a:ext cx="7113493" cy="4525963"/>
          </a:xfrm>
        </p:spPr>
        <p:txBody>
          <a:bodyPr/>
          <a:lstStyle/>
          <a:p>
            <a:pPr marL="0" indent="0">
              <a:buNone/>
            </a:pPr>
            <a:r>
              <a:rPr lang="en-US" dirty="0">
                <a:solidFill>
                  <a:srgbClr val="3F6EB3"/>
                </a:solidFill>
              </a:rPr>
              <a:t>How do you get from one set to two sets?</a:t>
            </a:r>
          </a:p>
          <a:p>
            <a:pPr marL="0" indent="0">
              <a:buNone/>
            </a:pPr>
            <a:r>
              <a:rPr lang="en-US" dirty="0">
                <a:solidFill>
                  <a:srgbClr val="3F6EB3"/>
                </a:solidFill>
              </a:rPr>
              <a:t>What </a:t>
            </a:r>
            <a:r>
              <a:rPr lang="en-US" dirty="0" smtClean="0">
                <a:solidFill>
                  <a:srgbClr val="3F6EB3"/>
                </a:solidFill>
              </a:rPr>
              <a:t>needs to happen?</a:t>
            </a:r>
          </a:p>
          <a:p>
            <a:pPr marL="0" indent="0">
              <a:buNone/>
            </a:pPr>
            <a:r>
              <a:rPr lang="en-US" dirty="0" smtClean="0">
                <a:solidFill>
                  <a:srgbClr val="3F6EB3"/>
                </a:solidFill>
              </a:rPr>
              <a:t>How does it happen?</a:t>
            </a:r>
            <a:endParaRPr lang="en-US" dirty="0">
              <a:solidFill>
                <a:srgbClr val="3F6EB3"/>
              </a:solidFill>
            </a:endParaRPr>
          </a:p>
          <a:p>
            <a:pPr marL="0" indent="0">
              <a:buNone/>
            </a:pPr>
            <a:r>
              <a:rPr lang="en-US" dirty="0">
                <a:solidFill>
                  <a:srgbClr val="3F6EB3"/>
                </a:solidFill>
              </a:rPr>
              <a:t>How would you make an exact copy of the molecule</a:t>
            </a:r>
            <a:r>
              <a:rPr lang="en-US" dirty="0" smtClean="0">
                <a:solidFill>
                  <a:srgbClr val="3F6EB3"/>
                </a:solidFill>
              </a:rPr>
              <a:t>?</a:t>
            </a:r>
            <a:endParaRPr lang="en-US" dirty="0">
              <a:solidFill>
                <a:srgbClr val="584035"/>
              </a:solidFill>
            </a:endParaRPr>
          </a:p>
          <a:p>
            <a:pPr marL="0" indent="0">
              <a:buNone/>
            </a:pPr>
            <a:r>
              <a:rPr lang="en-US" dirty="0" smtClean="0">
                <a:solidFill>
                  <a:srgbClr val="584035"/>
                </a:solidFill>
              </a:rPr>
              <a:t>In your groups, use your manipulatives to see if you can </a:t>
            </a:r>
            <a:r>
              <a:rPr lang="en-US" u="sng" dirty="0" smtClean="0">
                <a:solidFill>
                  <a:srgbClr val="584035"/>
                </a:solidFill>
              </a:rPr>
              <a:t>figure out how to make one sequence into two</a:t>
            </a:r>
            <a:r>
              <a:rPr lang="en-US" dirty="0" smtClean="0">
                <a:solidFill>
                  <a:srgbClr val="584035"/>
                </a:solidFill>
              </a:rPr>
              <a:t>. </a:t>
            </a:r>
          </a:p>
          <a:p>
            <a:pPr marL="0" indent="0">
              <a:buNone/>
            </a:pPr>
            <a:r>
              <a:rPr lang="en-US" dirty="0" smtClean="0">
                <a:solidFill>
                  <a:srgbClr val="584035"/>
                </a:solidFill>
              </a:rPr>
              <a:t>Keep track of any rules you use and any additional rules you come up with.</a:t>
            </a:r>
            <a:endParaRPr lang="en-US" dirty="0">
              <a:solidFill>
                <a:srgbClr val="584035"/>
              </a:solidFill>
            </a:endParaRPr>
          </a:p>
        </p:txBody>
      </p:sp>
      <p:pic>
        <p:nvPicPr>
          <p:cNvPr id="4" name="pasted-image.pdf">
            <a:extLst>
              <a:ext uri="{FF2B5EF4-FFF2-40B4-BE49-F238E27FC236}">
                <a16:creationId xmlns="" xmlns:a16="http://schemas.microsoft.com/office/drawing/2014/main" id="{31F1E3F4-E73F-4243-971C-257877CFE9CA}"/>
              </a:ext>
            </a:extLst>
          </p:cNvPr>
          <p:cNvPicPr>
            <a:picLocks noChangeAspect="1"/>
          </p:cNvPicPr>
          <p:nvPr/>
        </p:nvPicPr>
        <p:blipFill>
          <a:blip r:embed="rId3">
            <a:extLst/>
          </a:blip>
          <a:stretch>
            <a:fillRect/>
          </a:stretch>
        </p:blipFill>
        <p:spPr>
          <a:xfrm flipH="1">
            <a:off x="457200" y="1621824"/>
            <a:ext cx="850223" cy="861265"/>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02955" y="5023169"/>
            <a:ext cx="901899" cy="901899"/>
          </a:xfrm>
          <a:prstGeom prst="rect">
            <a:avLst/>
          </a:prstGeom>
          <a:ln w="12700">
            <a:miter lim="400000"/>
          </a:ln>
        </p:spPr>
      </p:pic>
      <p:sp>
        <p:nvSpPr>
          <p:cNvPr id="6" name="Title 1">
            <a:extLst>
              <a:ext uri="{FF2B5EF4-FFF2-40B4-BE49-F238E27FC236}">
                <a16:creationId xmlns="" xmlns:a16="http://schemas.microsoft.com/office/drawing/2014/main" id="{55C214EA-37F5-0042-BDD7-FE118EE1B4DA}"/>
              </a:ext>
            </a:extLst>
          </p:cNvPr>
          <p:cNvSpPr txBox="1">
            <a:spLocks/>
          </p:cNvSpPr>
          <p:nvPr/>
        </p:nvSpPr>
        <p:spPr>
          <a:xfrm>
            <a:off x="2196351" y="177457"/>
            <a:ext cx="7620001" cy="804699"/>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584035"/>
                </a:solidFill>
              </a:rPr>
              <a:t>and work it out.</a:t>
            </a:r>
            <a:endParaRPr lang="en-US" dirty="0">
              <a:solidFill>
                <a:srgbClr val="584035"/>
              </a:solidFill>
            </a:endParaRPr>
          </a:p>
        </p:txBody>
      </p:sp>
    </p:spTree>
    <p:extLst>
      <p:ext uri="{BB962C8B-B14F-4D97-AF65-F5344CB8AC3E}">
        <p14:creationId xmlns:p14="http://schemas.microsoft.com/office/powerpoint/2010/main" val="3535380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42"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fade">
                                      <p:cBhvr>
                                        <p:cTn id="11" dur="1000"/>
                                        <p:tgtEl>
                                          <p:spTgt spid="3">
                                            <p:txEl>
                                              <p:pRg st="5" end="5"/>
                                            </p:txEl>
                                          </p:spTgt>
                                        </p:tgtEl>
                                      </p:cBhvr>
                                    </p:animEffect>
                                    <p:anim calcmode="lin" valueType="num">
                                      <p:cBhvr>
                                        <p:cTn id="1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5" end="5"/>
                                            </p:txEl>
                                          </p:spTgt>
                                        </p:tgtEl>
                                        <p:attrNameLst>
                                          <p:attrName>ppt_y</p:attrName>
                                        </p:attrNameLst>
                                      </p:cBhvr>
                                      <p:tavLst>
                                        <p:tav tm="0">
                                          <p:val>
                                            <p:strVal val="#ppt_y+.1"/>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8" name="Group 17"/>
          <p:cNvGrpSpPr/>
          <p:nvPr/>
        </p:nvGrpSpPr>
        <p:grpSpPr>
          <a:xfrm rot="10800000">
            <a:off x="3925524" y="3681576"/>
            <a:ext cx="3503231" cy="2155099"/>
            <a:chOff x="525304" y="335710"/>
            <a:chExt cx="3503231" cy="2155099"/>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sp>
          <p:nvSpPr>
            <p:cNvPr id="84" name="TextBox 83"/>
            <p:cNvSpPr txBox="1"/>
            <p:nvPr/>
          </p:nvSpPr>
          <p:spPr>
            <a:xfrm>
              <a:off x="3614027" y="335710"/>
              <a:ext cx="414508" cy="646331"/>
            </a:xfrm>
            <a:prstGeom prst="rect">
              <a:avLst/>
            </a:prstGeom>
            <a:noFill/>
          </p:spPr>
          <p:txBody>
            <a:bodyPr wrap="square" rtlCol="0">
              <a:spAutoFit/>
            </a:bodyPr>
            <a:lstStyle/>
            <a:p>
              <a:r>
                <a:rPr lang="en-US" sz="3600" dirty="0" smtClean="0"/>
                <a:t>-</a:t>
              </a:r>
              <a:endParaRPr lang="en-US" sz="3600" dirty="0"/>
            </a:p>
          </p:txBody>
        </p:sp>
        <p:sp>
          <p:nvSpPr>
            <p:cNvPr id="85" name="TextBox 84"/>
            <p:cNvSpPr txBox="1"/>
            <p:nvPr/>
          </p:nvSpPr>
          <p:spPr>
            <a:xfrm>
              <a:off x="3561319" y="686252"/>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21" name="Group 20"/>
          <p:cNvGrpSpPr/>
          <p:nvPr/>
        </p:nvGrpSpPr>
        <p:grpSpPr>
          <a:xfrm>
            <a:off x="1256160" y="4476354"/>
            <a:ext cx="2632291" cy="2101788"/>
            <a:chOff x="517493" y="3879808"/>
            <a:chExt cx="2632291" cy="2101788"/>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98" name="TextBox 97"/>
            <p:cNvSpPr txBox="1"/>
            <p:nvPr/>
          </p:nvSpPr>
          <p:spPr>
            <a:xfrm>
              <a:off x="2695309" y="4511156"/>
              <a:ext cx="414508" cy="646331"/>
            </a:xfrm>
            <a:prstGeom prst="rect">
              <a:avLst/>
            </a:prstGeom>
            <a:noFill/>
          </p:spPr>
          <p:txBody>
            <a:bodyPr wrap="square" rtlCol="0">
              <a:spAutoFit/>
            </a:bodyPr>
            <a:lstStyle/>
            <a:p>
              <a:r>
                <a:rPr lang="en-US" sz="3600" dirty="0"/>
                <a:t>+</a:t>
              </a:r>
            </a:p>
          </p:txBody>
        </p:sp>
        <p:sp>
          <p:nvSpPr>
            <p:cNvPr id="99" name="TextBox 98"/>
            <p:cNvSpPr txBox="1"/>
            <p:nvPr/>
          </p:nvSpPr>
          <p:spPr>
            <a:xfrm>
              <a:off x="2735276" y="4172338"/>
              <a:ext cx="414508" cy="646331"/>
            </a:xfrm>
            <a:prstGeom prst="rect">
              <a:avLst/>
            </a:prstGeom>
            <a:noFill/>
          </p:spPr>
          <p:txBody>
            <a:bodyPr wrap="square" rtlCol="0">
              <a:spAutoFit/>
            </a:bodyPr>
            <a:lstStyle/>
            <a:p>
              <a:r>
                <a:rPr lang="en-US" sz="3600" dirty="0"/>
                <a:t>-</a:t>
              </a:r>
            </a:p>
          </p:txBody>
        </p:sp>
        <p:sp>
          <p:nvSpPr>
            <p:cNvPr id="100" name="TextBox 99"/>
            <p:cNvSpPr txBox="1"/>
            <p:nvPr/>
          </p:nvSpPr>
          <p:spPr>
            <a:xfrm>
              <a:off x="2737010" y="3879808"/>
              <a:ext cx="369856" cy="643527"/>
            </a:xfrm>
            <a:prstGeom prst="rect">
              <a:avLst/>
            </a:prstGeom>
            <a:noFill/>
          </p:spPr>
          <p:txBody>
            <a:bodyPr wrap="square" rtlCol="0">
              <a:spAutoFit/>
            </a:bodyPr>
            <a:lstStyle/>
            <a:p>
              <a:r>
                <a:rPr lang="en-US" sz="3600" dirty="0"/>
                <a:t>-</a:t>
              </a:r>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335" name="Group 334"/>
          <p:cNvGrpSpPr/>
          <p:nvPr/>
        </p:nvGrpSpPr>
        <p:grpSpPr>
          <a:xfrm rot="10800000">
            <a:off x="3920630" y="1569961"/>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a:off x="1270385" y="2403672"/>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sp>
        <p:nvSpPr>
          <p:cNvPr id="162" name="TextBox 161"/>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sp>
        <p:nvSpPr>
          <p:cNvPr id="83" name="TextBox 82"/>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185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rmAutofit/>
          </a:bodyPr>
          <a:lstStyle>
            <a:lvl1pPr>
              <a:defRPr sz="3400"/>
            </a:lvl1pPr>
          </a:lstStyle>
          <a:p>
            <a:r>
              <a:rPr lang="en-US" sz="2400" dirty="0">
                <a:solidFill>
                  <a:schemeClr val="bg1"/>
                </a:solidFill>
              </a:rPr>
              <a:t>PQM [For Teachers Only]</a:t>
            </a:r>
            <a:endParaRPr sz="2400" dirty="0"/>
          </a:p>
        </p:txBody>
      </p:sp>
      <p:sp>
        <p:nvSpPr>
          <p:cNvPr id="4" name="Content Placeholder 2"/>
          <p:cNvSpPr txBox="1">
            <a:spLocks/>
          </p:cNvSpPr>
          <p:nvPr/>
        </p:nvSpPr>
        <p:spPr>
          <a:xfrm>
            <a:off x="439340" y="787046"/>
            <a:ext cx="8229600" cy="6000470"/>
          </a:xfrm>
          <a:prstGeom prst="rect">
            <a:avLst/>
          </a:prstGeom>
        </p:spPr>
        <p:txBody>
          <a:bodyPr>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800"/>
              </a:spcAft>
              <a:buNone/>
            </a:pPr>
            <a:r>
              <a:rPr lang="en-US" b="1" dirty="0">
                <a:solidFill>
                  <a:srgbClr val="583F34"/>
                </a:solidFill>
              </a:rPr>
              <a:t>Phenomena</a:t>
            </a:r>
            <a:r>
              <a:rPr lang="en-US" dirty="0">
                <a:solidFill>
                  <a:srgbClr val="583F34"/>
                </a:solidFill>
              </a:rPr>
              <a:t>: In our families we saw that proteins were causing problems yet DNA—not protein—is passed from parent to offspring.</a:t>
            </a:r>
          </a:p>
          <a:p>
            <a:pPr marL="0" indent="0">
              <a:spcBef>
                <a:spcPts val="0"/>
              </a:spcBef>
              <a:spcAft>
                <a:spcPts val="1800"/>
              </a:spcAft>
              <a:buNone/>
            </a:pPr>
            <a:r>
              <a:rPr lang="en-US" b="1" dirty="0">
                <a:solidFill>
                  <a:srgbClr val="583F34"/>
                </a:solidFill>
              </a:rPr>
              <a:t>Question</a:t>
            </a:r>
            <a:r>
              <a:rPr lang="en-US" b="1" dirty="0">
                <a:solidFill>
                  <a:srgbClr val="584035"/>
                </a:solidFill>
              </a:rPr>
              <a:t>: </a:t>
            </a:r>
            <a:r>
              <a:rPr lang="en-US" dirty="0" smtClean="0">
                <a:solidFill>
                  <a:srgbClr val="584035"/>
                </a:solidFill>
              </a:rPr>
              <a:t>What </a:t>
            </a:r>
            <a:r>
              <a:rPr lang="en-US" dirty="0">
                <a:solidFill>
                  <a:srgbClr val="584035"/>
                </a:solidFill>
              </a:rPr>
              <a:t>is the connection between DNA and protein</a:t>
            </a:r>
            <a:r>
              <a:rPr lang="en-US" dirty="0" smtClean="0">
                <a:solidFill>
                  <a:srgbClr val="584035"/>
                </a:solidFill>
              </a:rPr>
              <a:t>? What is the connection between DNA and traits?</a:t>
            </a:r>
            <a:endParaRPr lang="en-US" dirty="0">
              <a:solidFill>
                <a:srgbClr val="584035"/>
              </a:solidFill>
            </a:endParaRPr>
          </a:p>
          <a:p>
            <a:pPr marL="0" indent="0">
              <a:buNone/>
            </a:pPr>
            <a:r>
              <a:rPr lang="en-US" b="1" dirty="0">
                <a:solidFill>
                  <a:srgbClr val="583F34"/>
                </a:solidFill>
              </a:rPr>
              <a:t>Model:</a:t>
            </a:r>
            <a:endParaRPr lang="en-US" dirty="0">
              <a:solidFill>
                <a:srgbClr val="583F34"/>
              </a:solidFill>
            </a:endParaRPr>
          </a:p>
          <a:p>
            <a:pPr lvl="0"/>
            <a:r>
              <a:rPr lang="en-US" dirty="0">
                <a:solidFill>
                  <a:srgbClr val="584035"/>
                </a:solidFill>
              </a:rPr>
              <a:t>DNA is the hereditary material and it codes for the protein.</a:t>
            </a:r>
          </a:p>
          <a:p>
            <a:pPr lvl="0"/>
            <a:r>
              <a:rPr lang="en-US" dirty="0">
                <a:solidFill>
                  <a:srgbClr val="584035"/>
                </a:solidFill>
              </a:rPr>
              <a:t>DNA is in a code and it is read by the base pairing rules: A pairs with T and C pairs with G</a:t>
            </a:r>
            <a:r>
              <a:rPr lang="en-US" dirty="0" smtClean="0">
                <a:solidFill>
                  <a:srgbClr val="584035"/>
                </a:solidFill>
              </a:rPr>
              <a:t>. This base pairing allows the cell to make an exact copy of DNA to pass along to daughter cells.</a:t>
            </a:r>
            <a:endParaRPr lang="en-US" dirty="0">
              <a:solidFill>
                <a:srgbClr val="584035"/>
              </a:solidFill>
            </a:endParaRPr>
          </a:p>
          <a:p>
            <a:pPr lvl="0"/>
            <a:r>
              <a:rPr lang="en-US" dirty="0">
                <a:solidFill>
                  <a:srgbClr val="584035"/>
                </a:solidFill>
              </a:rPr>
              <a:t>Because DNA is in the cell’s nucleus and ribosomes (where proteins are made) are found in the cytoplasm, a messenger </a:t>
            </a:r>
            <a:r>
              <a:rPr lang="en-US" dirty="0" smtClean="0">
                <a:solidFill>
                  <a:srgbClr val="584035"/>
                </a:solidFill>
              </a:rPr>
              <a:t>RNA molecule transports </a:t>
            </a:r>
            <a:r>
              <a:rPr lang="en-US" dirty="0">
                <a:solidFill>
                  <a:srgbClr val="584035"/>
                </a:solidFill>
              </a:rPr>
              <a:t>the code from the nucleus to the ribosomes where translation of the code occurs.</a:t>
            </a:r>
          </a:p>
          <a:p>
            <a:pPr lvl="0"/>
            <a:r>
              <a:rPr lang="en-US" dirty="0" smtClean="0">
                <a:solidFill>
                  <a:srgbClr val="584035"/>
                </a:solidFill>
              </a:rPr>
              <a:t>The messenger RNA </a:t>
            </a:r>
            <a:r>
              <a:rPr lang="en-US" dirty="0">
                <a:solidFill>
                  <a:srgbClr val="584035"/>
                </a:solidFill>
              </a:rPr>
              <a:t>is read in groups of 3 bases, that corresponds to an amino acid, the ribosome then strings the amino acids together to make a protein.</a:t>
            </a:r>
          </a:p>
          <a:p>
            <a:pPr lvl="0"/>
            <a:r>
              <a:rPr lang="en-US" dirty="0">
                <a:solidFill>
                  <a:srgbClr val="584035"/>
                </a:solidFill>
              </a:rPr>
              <a:t>Depending on the function of the protein, you will see different patterns of phenotypes (</a:t>
            </a:r>
            <a:r>
              <a:rPr lang="en-US" dirty="0" smtClean="0">
                <a:solidFill>
                  <a:srgbClr val="584035"/>
                </a:solidFill>
              </a:rPr>
              <a:t>dominance versus codominance) in heterozygotes.</a:t>
            </a:r>
          </a:p>
          <a:p>
            <a:pPr lvl="0"/>
            <a:r>
              <a:rPr lang="en-US" dirty="0" smtClean="0">
                <a:solidFill>
                  <a:srgbClr val="584035"/>
                </a:solidFill>
              </a:rPr>
              <a:t>When multiple genes are involved in determining a trait, patterns of inheritance are more complex.</a:t>
            </a:r>
            <a:endParaRPr lang="en-US" dirty="0">
              <a:solidFill>
                <a:srgbClr val="584035"/>
              </a:solidFill>
            </a:endParaRPr>
          </a:p>
          <a:p>
            <a:pPr lvl="0"/>
            <a:r>
              <a:rPr lang="en-US" dirty="0" smtClean="0">
                <a:solidFill>
                  <a:srgbClr val="584035"/>
                </a:solidFill>
              </a:rPr>
              <a:t>Errors </a:t>
            </a:r>
            <a:r>
              <a:rPr lang="en-US" dirty="0">
                <a:solidFill>
                  <a:srgbClr val="584035"/>
                </a:solidFill>
              </a:rPr>
              <a:t>in the processing of DNA can lead to changes in the genetic material and are called mutations.</a:t>
            </a:r>
          </a:p>
          <a:p>
            <a:pPr lvl="0"/>
            <a:r>
              <a:rPr lang="en-US" dirty="0">
                <a:solidFill>
                  <a:srgbClr val="584035"/>
                </a:solidFill>
              </a:rPr>
              <a:t>Mutations are a source of genetic variation. </a:t>
            </a:r>
            <a:endParaRPr lang="en-US" dirty="0" smtClean="0">
              <a:solidFill>
                <a:srgbClr val="584035"/>
              </a:solidFill>
            </a:endParaRPr>
          </a:p>
          <a:p>
            <a:r>
              <a:rPr lang="en-US" dirty="0">
                <a:solidFill>
                  <a:srgbClr val="584035"/>
                </a:solidFill>
              </a:rPr>
              <a:t>Not all DNA codes for a </a:t>
            </a:r>
            <a:r>
              <a:rPr lang="en-US" dirty="0" smtClean="0">
                <a:solidFill>
                  <a:srgbClr val="584035"/>
                </a:solidFill>
              </a:rPr>
              <a:t>protein. (The reason behind this is left open for the moment and is picked up in other models.)</a:t>
            </a:r>
            <a:endParaRPr lang="en-US" dirty="0">
              <a:solidFill>
                <a:srgbClr val="584035"/>
              </a:solidFill>
            </a:endParaRPr>
          </a:p>
          <a:p>
            <a:pPr lvl="0"/>
            <a:endParaRPr lang="en-US" dirty="0">
              <a:solidFill>
                <a:srgbClr val="584035"/>
              </a:solidFill>
            </a:endParaRPr>
          </a:p>
          <a:p>
            <a:pPr marL="0" lvl="0" indent="0">
              <a:buNone/>
            </a:pPr>
            <a:endParaRPr lang="en-US" dirty="0"/>
          </a:p>
          <a:p>
            <a:pPr marL="0" indent="0">
              <a:buNone/>
            </a:pPr>
            <a:endParaRPr lang="en-US" dirty="0">
              <a:solidFill>
                <a:srgbClr val="583F34"/>
              </a:solidFill>
            </a:endParaRPr>
          </a:p>
        </p:txBody>
      </p:sp>
    </p:spTree>
    <p:extLst>
      <p:ext uri="{BB962C8B-B14F-4D97-AF65-F5344CB8AC3E}">
        <p14:creationId xmlns:p14="http://schemas.microsoft.com/office/powerpoint/2010/main" val="743777637"/>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8" name="Group 17"/>
          <p:cNvGrpSpPr/>
          <p:nvPr/>
        </p:nvGrpSpPr>
        <p:grpSpPr>
          <a:xfrm rot="10800000">
            <a:off x="3925524" y="3681576"/>
            <a:ext cx="3503231" cy="2155099"/>
            <a:chOff x="525304" y="335710"/>
            <a:chExt cx="3503231" cy="2155099"/>
          </a:xfrm>
        </p:grpSpPr>
        <p:sp>
          <p:nvSpPr>
            <p:cNvPr id="4" name="Rectangle 3"/>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 name="Straight Connector 2"/>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2" name="TextBox 1"/>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76" name="TextBox 75"/>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81" name="TextBox 80"/>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17" name="TextBox 16"/>
            <p:cNvSpPr txBox="1"/>
            <p:nvPr/>
          </p:nvSpPr>
          <p:spPr>
            <a:xfrm>
              <a:off x="2593530" y="697583"/>
              <a:ext cx="536406" cy="646331"/>
            </a:xfrm>
            <a:prstGeom prst="rect">
              <a:avLst/>
            </a:prstGeom>
            <a:noFill/>
          </p:spPr>
          <p:txBody>
            <a:bodyPr wrap="square" rtlCol="0">
              <a:spAutoFit/>
            </a:bodyPr>
            <a:lstStyle/>
            <a:p>
              <a:r>
                <a:rPr lang="en-US" sz="3600" dirty="0"/>
                <a:t>G</a:t>
              </a:r>
            </a:p>
          </p:txBody>
        </p:sp>
        <p:sp>
          <p:nvSpPr>
            <p:cNvPr id="84" name="TextBox 83"/>
            <p:cNvSpPr txBox="1"/>
            <p:nvPr/>
          </p:nvSpPr>
          <p:spPr>
            <a:xfrm>
              <a:off x="3614027" y="335710"/>
              <a:ext cx="414508" cy="646331"/>
            </a:xfrm>
            <a:prstGeom prst="rect">
              <a:avLst/>
            </a:prstGeom>
            <a:noFill/>
          </p:spPr>
          <p:txBody>
            <a:bodyPr wrap="square" rtlCol="0">
              <a:spAutoFit/>
            </a:bodyPr>
            <a:lstStyle/>
            <a:p>
              <a:r>
                <a:rPr lang="en-US" sz="3600" dirty="0" smtClean="0"/>
                <a:t>-</a:t>
              </a:r>
              <a:endParaRPr lang="en-US" sz="3600" dirty="0"/>
            </a:p>
          </p:txBody>
        </p:sp>
        <p:sp>
          <p:nvSpPr>
            <p:cNvPr id="85" name="TextBox 84"/>
            <p:cNvSpPr txBox="1"/>
            <p:nvPr/>
          </p:nvSpPr>
          <p:spPr>
            <a:xfrm>
              <a:off x="3561319" y="686252"/>
              <a:ext cx="414508" cy="646331"/>
            </a:xfrm>
            <a:prstGeom prst="rect">
              <a:avLst/>
            </a:prstGeom>
            <a:noFill/>
          </p:spPr>
          <p:txBody>
            <a:bodyPr wrap="square" rtlCol="0">
              <a:spAutoFit/>
            </a:bodyPr>
            <a:lstStyle/>
            <a:p>
              <a:r>
                <a:rPr lang="en-US" sz="3600" dirty="0" smtClean="0"/>
                <a:t>+</a:t>
              </a:r>
              <a:endParaRPr lang="en-US" sz="3600" dirty="0"/>
            </a:p>
          </p:txBody>
        </p:sp>
      </p:grpSp>
      <p:grpSp>
        <p:nvGrpSpPr>
          <p:cNvPr id="21" name="Group 20"/>
          <p:cNvGrpSpPr/>
          <p:nvPr/>
        </p:nvGrpSpPr>
        <p:grpSpPr>
          <a:xfrm>
            <a:off x="1256160" y="4476354"/>
            <a:ext cx="2632291" cy="2101788"/>
            <a:chOff x="517493" y="3879808"/>
            <a:chExt cx="2632291" cy="2101788"/>
          </a:xfrm>
        </p:grpSpPr>
        <p:sp>
          <p:nvSpPr>
            <p:cNvPr id="7" name="Rectangle 6"/>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Straight Connector 26"/>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74" name="TextBox 73"/>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77" name="TextBox 76"/>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82" name="TextBox 81"/>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98" name="TextBox 97"/>
            <p:cNvSpPr txBox="1"/>
            <p:nvPr/>
          </p:nvSpPr>
          <p:spPr>
            <a:xfrm>
              <a:off x="2695309" y="4511156"/>
              <a:ext cx="414508" cy="646331"/>
            </a:xfrm>
            <a:prstGeom prst="rect">
              <a:avLst/>
            </a:prstGeom>
            <a:noFill/>
          </p:spPr>
          <p:txBody>
            <a:bodyPr wrap="square" rtlCol="0">
              <a:spAutoFit/>
            </a:bodyPr>
            <a:lstStyle/>
            <a:p>
              <a:r>
                <a:rPr lang="en-US" sz="3600" dirty="0"/>
                <a:t>+</a:t>
              </a:r>
            </a:p>
          </p:txBody>
        </p:sp>
        <p:sp>
          <p:nvSpPr>
            <p:cNvPr id="99" name="TextBox 98"/>
            <p:cNvSpPr txBox="1"/>
            <p:nvPr/>
          </p:nvSpPr>
          <p:spPr>
            <a:xfrm>
              <a:off x="2735276" y="4172338"/>
              <a:ext cx="414508" cy="646331"/>
            </a:xfrm>
            <a:prstGeom prst="rect">
              <a:avLst/>
            </a:prstGeom>
            <a:noFill/>
          </p:spPr>
          <p:txBody>
            <a:bodyPr wrap="square" rtlCol="0">
              <a:spAutoFit/>
            </a:bodyPr>
            <a:lstStyle/>
            <a:p>
              <a:r>
                <a:rPr lang="en-US" sz="3600" dirty="0"/>
                <a:t>-</a:t>
              </a:r>
            </a:p>
          </p:txBody>
        </p:sp>
        <p:sp>
          <p:nvSpPr>
            <p:cNvPr id="100" name="TextBox 99"/>
            <p:cNvSpPr txBox="1"/>
            <p:nvPr/>
          </p:nvSpPr>
          <p:spPr>
            <a:xfrm>
              <a:off x="2737010" y="3879808"/>
              <a:ext cx="369856" cy="643527"/>
            </a:xfrm>
            <a:prstGeom prst="rect">
              <a:avLst/>
            </a:prstGeom>
            <a:noFill/>
          </p:spPr>
          <p:txBody>
            <a:bodyPr wrap="square" rtlCol="0">
              <a:spAutoFit/>
            </a:bodyPr>
            <a:lstStyle/>
            <a:p>
              <a:r>
                <a:rPr lang="en-US" sz="3600" dirty="0"/>
                <a:t>-</a:t>
              </a:r>
            </a:p>
          </p:txBody>
        </p:sp>
        <p:sp>
          <p:nvSpPr>
            <p:cNvPr id="101" name="TextBox 100"/>
            <p:cNvSpPr txBox="1"/>
            <p:nvPr/>
          </p:nvSpPr>
          <p:spPr>
            <a:xfrm>
              <a:off x="2153695" y="4218402"/>
              <a:ext cx="536406" cy="646331"/>
            </a:xfrm>
            <a:prstGeom prst="rect">
              <a:avLst/>
            </a:prstGeom>
            <a:noFill/>
          </p:spPr>
          <p:txBody>
            <a:bodyPr wrap="square" rtlCol="0">
              <a:spAutoFit/>
            </a:bodyPr>
            <a:lstStyle/>
            <a:p>
              <a:r>
                <a:rPr lang="en-US" sz="3600" dirty="0" smtClean="0"/>
                <a:t>C</a:t>
              </a:r>
              <a:endParaRPr lang="en-US" sz="3600" dirty="0"/>
            </a:p>
          </p:txBody>
        </p:sp>
      </p:grpSp>
      <p:grpSp>
        <p:nvGrpSpPr>
          <p:cNvPr id="335" name="Group 334"/>
          <p:cNvGrpSpPr/>
          <p:nvPr/>
        </p:nvGrpSpPr>
        <p:grpSpPr>
          <a:xfrm rot="10800000">
            <a:off x="3920630" y="1569961"/>
            <a:ext cx="3496918" cy="2116392"/>
            <a:chOff x="525304" y="374417"/>
            <a:chExt cx="3496918" cy="2116392"/>
          </a:xfrm>
        </p:grpSpPr>
        <p:sp>
          <p:nvSpPr>
            <p:cNvPr id="336" name="Rectangle 335"/>
            <p:cNvSpPr/>
            <p:nvPr/>
          </p:nvSpPr>
          <p:spPr>
            <a:xfrm>
              <a:off x="1721644" y="441528"/>
              <a:ext cx="227838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7" name="Rectangle 336"/>
            <p:cNvSpPr/>
            <p:nvPr/>
          </p:nvSpPr>
          <p:spPr>
            <a:xfrm>
              <a:off x="525304" y="437718"/>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Rectangle 337"/>
            <p:cNvSpPr/>
            <p:nvPr/>
          </p:nvSpPr>
          <p:spPr>
            <a:xfrm>
              <a:off x="534257" y="1622129"/>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Straight Connector 338"/>
            <p:cNvCxnSpPr/>
            <p:nvPr/>
          </p:nvCxnSpPr>
          <p:spPr>
            <a:xfrm>
              <a:off x="525304" y="437718"/>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0" name="Straight Connector 339"/>
            <p:cNvCxnSpPr/>
            <p:nvPr/>
          </p:nvCxnSpPr>
          <p:spPr>
            <a:xfrm>
              <a:off x="1721644" y="43771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1" name="Straight Connector 340"/>
            <p:cNvCxnSpPr/>
            <p:nvPr/>
          </p:nvCxnSpPr>
          <p:spPr>
            <a:xfrm>
              <a:off x="525304" y="1603578"/>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2" name="Straight Connector 341"/>
            <p:cNvCxnSpPr/>
            <p:nvPr/>
          </p:nvCxnSpPr>
          <p:spPr>
            <a:xfrm>
              <a:off x="1724050" y="1599968"/>
              <a:ext cx="2283594" cy="14839"/>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3" name="Straight Connector 342"/>
            <p:cNvCxnSpPr/>
            <p:nvPr/>
          </p:nvCxnSpPr>
          <p:spPr>
            <a:xfrm>
              <a:off x="525304" y="429874"/>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4" name="Straight Connector 343"/>
            <p:cNvCxnSpPr/>
            <p:nvPr/>
          </p:nvCxnSpPr>
          <p:spPr>
            <a:xfrm>
              <a:off x="1724050" y="432441"/>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p:nvCxnSpPr>
          <p:spPr>
            <a:xfrm>
              <a:off x="3996902" y="445137"/>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6" name="Straight Connector 345"/>
            <p:cNvCxnSpPr/>
            <p:nvPr/>
          </p:nvCxnSpPr>
          <p:spPr>
            <a:xfrm>
              <a:off x="1730597" y="161831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p:nvPr/>
          </p:nvCxnSpPr>
          <p:spPr>
            <a:xfrm>
              <a:off x="534257" y="1619555"/>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8" name="TextBox 347"/>
            <p:cNvSpPr txBox="1"/>
            <p:nvPr/>
          </p:nvSpPr>
          <p:spPr>
            <a:xfrm>
              <a:off x="534257" y="1844706"/>
              <a:ext cx="1489753" cy="369332"/>
            </a:xfrm>
            <a:prstGeom prst="rect">
              <a:avLst/>
            </a:prstGeom>
            <a:noFill/>
          </p:spPr>
          <p:txBody>
            <a:bodyPr wrap="square" rtlCol="0">
              <a:spAutoFit/>
            </a:bodyPr>
            <a:lstStyle/>
            <a:p>
              <a:r>
                <a:rPr lang="en-US" dirty="0" smtClean="0"/>
                <a:t>phosphate</a:t>
              </a:r>
              <a:endParaRPr lang="en-US" dirty="0"/>
            </a:p>
          </p:txBody>
        </p:sp>
        <p:sp>
          <p:nvSpPr>
            <p:cNvPr id="349" name="TextBox 348"/>
            <p:cNvSpPr txBox="1"/>
            <p:nvPr/>
          </p:nvSpPr>
          <p:spPr>
            <a:xfrm rot="19659905">
              <a:off x="734996" y="787490"/>
              <a:ext cx="794862" cy="369332"/>
            </a:xfrm>
            <a:prstGeom prst="rect">
              <a:avLst/>
            </a:prstGeom>
            <a:noFill/>
          </p:spPr>
          <p:txBody>
            <a:bodyPr wrap="square" rtlCol="0">
              <a:spAutoFit/>
            </a:bodyPr>
            <a:lstStyle/>
            <a:p>
              <a:r>
                <a:rPr lang="en-US" dirty="0" smtClean="0"/>
                <a:t>sugar</a:t>
              </a:r>
              <a:endParaRPr lang="en-US" dirty="0"/>
            </a:p>
          </p:txBody>
        </p:sp>
        <p:sp>
          <p:nvSpPr>
            <p:cNvPr id="350" name="TextBox 349"/>
            <p:cNvSpPr txBox="1"/>
            <p:nvPr/>
          </p:nvSpPr>
          <p:spPr>
            <a:xfrm rot="19659905">
              <a:off x="1868148" y="553841"/>
              <a:ext cx="794862" cy="369332"/>
            </a:xfrm>
            <a:prstGeom prst="rect">
              <a:avLst/>
            </a:prstGeom>
            <a:noFill/>
          </p:spPr>
          <p:txBody>
            <a:bodyPr wrap="square" rtlCol="0">
              <a:spAutoFit/>
            </a:bodyPr>
            <a:lstStyle/>
            <a:p>
              <a:r>
                <a:rPr lang="en-US" dirty="0" smtClean="0"/>
                <a:t>base</a:t>
              </a:r>
              <a:endParaRPr lang="en-US" dirty="0"/>
            </a:p>
          </p:txBody>
        </p:sp>
        <p:sp>
          <p:nvSpPr>
            <p:cNvPr id="351" name="TextBox 350"/>
            <p:cNvSpPr txBox="1"/>
            <p:nvPr/>
          </p:nvSpPr>
          <p:spPr>
            <a:xfrm>
              <a:off x="2593530" y="697583"/>
              <a:ext cx="536406" cy="646331"/>
            </a:xfrm>
            <a:prstGeom prst="rect">
              <a:avLst/>
            </a:prstGeom>
            <a:noFill/>
          </p:spPr>
          <p:txBody>
            <a:bodyPr wrap="square" rtlCol="0">
              <a:spAutoFit/>
            </a:bodyPr>
            <a:lstStyle/>
            <a:p>
              <a:r>
                <a:rPr lang="en-US" sz="3600" dirty="0" smtClean="0"/>
                <a:t>A</a:t>
              </a:r>
              <a:endParaRPr lang="en-US" sz="3600" dirty="0"/>
            </a:p>
          </p:txBody>
        </p:sp>
        <p:sp>
          <p:nvSpPr>
            <p:cNvPr id="352" name="TextBox 351"/>
            <p:cNvSpPr txBox="1"/>
            <p:nvPr/>
          </p:nvSpPr>
          <p:spPr>
            <a:xfrm>
              <a:off x="3564440" y="374417"/>
              <a:ext cx="414508" cy="646331"/>
            </a:xfrm>
            <a:prstGeom prst="rect">
              <a:avLst/>
            </a:prstGeom>
            <a:noFill/>
          </p:spPr>
          <p:txBody>
            <a:bodyPr wrap="square" rtlCol="0">
              <a:spAutoFit/>
            </a:bodyPr>
            <a:lstStyle/>
            <a:p>
              <a:r>
                <a:rPr lang="en-US" sz="3600" dirty="0" smtClean="0"/>
                <a:t>+</a:t>
              </a:r>
              <a:endParaRPr lang="en-US" sz="3600" dirty="0"/>
            </a:p>
          </p:txBody>
        </p:sp>
        <p:sp>
          <p:nvSpPr>
            <p:cNvPr id="353" name="TextBox 352"/>
            <p:cNvSpPr txBox="1"/>
            <p:nvPr/>
          </p:nvSpPr>
          <p:spPr>
            <a:xfrm>
              <a:off x="3607714" y="1024357"/>
              <a:ext cx="414508" cy="646331"/>
            </a:xfrm>
            <a:prstGeom prst="rect">
              <a:avLst/>
            </a:prstGeom>
            <a:noFill/>
          </p:spPr>
          <p:txBody>
            <a:bodyPr wrap="square" rtlCol="0">
              <a:spAutoFit/>
            </a:bodyPr>
            <a:lstStyle/>
            <a:p>
              <a:r>
                <a:rPr lang="en-US" sz="3600" dirty="0"/>
                <a:t>-</a:t>
              </a:r>
            </a:p>
          </p:txBody>
        </p:sp>
      </p:grpSp>
      <p:grpSp>
        <p:nvGrpSpPr>
          <p:cNvPr id="354" name="Group 353"/>
          <p:cNvGrpSpPr/>
          <p:nvPr/>
        </p:nvGrpSpPr>
        <p:grpSpPr>
          <a:xfrm>
            <a:off x="1270385" y="2403672"/>
            <a:ext cx="2592487" cy="2086020"/>
            <a:chOff x="517493" y="3895576"/>
            <a:chExt cx="2592487" cy="2086020"/>
          </a:xfrm>
        </p:grpSpPr>
        <p:sp>
          <p:nvSpPr>
            <p:cNvPr id="355" name="Rectangle 354"/>
            <p:cNvSpPr/>
            <p:nvPr/>
          </p:nvSpPr>
          <p:spPr>
            <a:xfrm>
              <a:off x="1730597" y="3943246"/>
              <a:ext cx="137922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Rectangle 355"/>
            <p:cNvSpPr/>
            <p:nvPr/>
          </p:nvSpPr>
          <p:spPr>
            <a:xfrm>
              <a:off x="534257" y="3943246"/>
              <a:ext cx="1196340" cy="116586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Rectangle 356"/>
            <p:cNvSpPr/>
            <p:nvPr/>
          </p:nvSpPr>
          <p:spPr>
            <a:xfrm>
              <a:off x="534257" y="5112916"/>
              <a:ext cx="1196340" cy="8686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8" name="Straight Connector 357"/>
            <p:cNvCxnSpPr/>
            <p:nvPr/>
          </p:nvCxnSpPr>
          <p:spPr>
            <a:xfrm>
              <a:off x="534257" y="5109106"/>
              <a:ext cx="1196340"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p:nvPr/>
          </p:nvCxnSpPr>
          <p:spPr>
            <a:xfrm>
              <a:off x="1730597" y="5112916"/>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p:nvCxnSpPr>
          <p:spPr>
            <a:xfrm>
              <a:off x="1730597" y="3935923"/>
              <a:ext cx="137922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1" name="Straight Connector 360"/>
            <p:cNvCxnSpPr/>
            <p:nvPr/>
          </p:nvCxnSpPr>
          <p:spPr>
            <a:xfrm>
              <a:off x="1730597" y="3943246"/>
              <a:ext cx="0" cy="118236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2" name="Straight Connector 361"/>
            <p:cNvCxnSpPr/>
            <p:nvPr/>
          </p:nvCxnSpPr>
          <p:spPr>
            <a:xfrm>
              <a:off x="534257" y="3926740"/>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3" name="Straight Connector 362"/>
            <p:cNvCxnSpPr/>
            <p:nvPr/>
          </p:nvCxnSpPr>
          <p:spPr>
            <a:xfrm>
              <a:off x="1730597" y="5112033"/>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4" name="Straight Connector 363"/>
            <p:cNvCxnSpPr/>
            <p:nvPr/>
          </p:nvCxnSpPr>
          <p:spPr>
            <a:xfrm>
              <a:off x="534257" y="5113269"/>
              <a:ext cx="0" cy="865168"/>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5" name="Straight Connector 364"/>
            <p:cNvCxnSpPr/>
            <p:nvPr/>
          </p:nvCxnSpPr>
          <p:spPr>
            <a:xfrm>
              <a:off x="3108600" y="3958005"/>
              <a:ext cx="0" cy="1182366"/>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365"/>
            <p:cNvCxnSpPr/>
            <p:nvPr/>
          </p:nvCxnSpPr>
          <p:spPr>
            <a:xfrm>
              <a:off x="534257" y="3935072"/>
              <a:ext cx="1196340" cy="0"/>
            </a:xfrm>
            <a:prstGeom prst="line">
              <a:avLst/>
            </a:prstGeom>
            <a:ln w="317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366"/>
            <p:cNvSpPr txBox="1"/>
            <p:nvPr/>
          </p:nvSpPr>
          <p:spPr>
            <a:xfrm>
              <a:off x="517493" y="5366740"/>
              <a:ext cx="1489753" cy="369332"/>
            </a:xfrm>
            <a:prstGeom prst="rect">
              <a:avLst/>
            </a:prstGeom>
            <a:noFill/>
          </p:spPr>
          <p:txBody>
            <a:bodyPr wrap="square" rtlCol="0">
              <a:spAutoFit/>
            </a:bodyPr>
            <a:lstStyle/>
            <a:p>
              <a:r>
                <a:rPr lang="en-US" dirty="0" smtClean="0"/>
                <a:t>phosphate</a:t>
              </a:r>
              <a:endParaRPr lang="en-US" dirty="0"/>
            </a:p>
          </p:txBody>
        </p:sp>
        <p:sp>
          <p:nvSpPr>
            <p:cNvPr id="368" name="TextBox 367"/>
            <p:cNvSpPr txBox="1"/>
            <p:nvPr/>
          </p:nvSpPr>
          <p:spPr>
            <a:xfrm rot="19659905">
              <a:off x="721302" y="4294842"/>
              <a:ext cx="794862" cy="369332"/>
            </a:xfrm>
            <a:prstGeom prst="rect">
              <a:avLst/>
            </a:prstGeom>
            <a:noFill/>
          </p:spPr>
          <p:txBody>
            <a:bodyPr wrap="square" rtlCol="0">
              <a:spAutoFit/>
            </a:bodyPr>
            <a:lstStyle/>
            <a:p>
              <a:r>
                <a:rPr lang="en-US" dirty="0" smtClean="0"/>
                <a:t>sugar</a:t>
              </a:r>
              <a:endParaRPr lang="en-US" dirty="0"/>
            </a:p>
          </p:txBody>
        </p:sp>
        <p:sp>
          <p:nvSpPr>
            <p:cNvPr id="369" name="TextBox 368"/>
            <p:cNvSpPr txBox="1"/>
            <p:nvPr/>
          </p:nvSpPr>
          <p:spPr>
            <a:xfrm rot="19659905">
              <a:off x="1741404" y="4016213"/>
              <a:ext cx="794862" cy="369332"/>
            </a:xfrm>
            <a:prstGeom prst="rect">
              <a:avLst/>
            </a:prstGeom>
            <a:noFill/>
          </p:spPr>
          <p:txBody>
            <a:bodyPr wrap="square" rtlCol="0">
              <a:spAutoFit/>
            </a:bodyPr>
            <a:lstStyle/>
            <a:p>
              <a:r>
                <a:rPr lang="en-US" dirty="0" smtClean="0"/>
                <a:t>base</a:t>
              </a:r>
              <a:endParaRPr lang="en-US" dirty="0"/>
            </a:p>
          </p:txBody>
        </p:sp>
        <p:sp>
          <p:nvSpPr>
            <p:cNvPr id="370" name="TextBox 369"/>
            <p:cNvSpPr txBox="1"/>
            <p:nvPr/>
          </p:nvSpPr>
          <p:spPr>
            <a:xfrm>
              <a:off x="2695472" y="3895576"/>
              <a:ext cx="414508" cy="646331"/>
            </a:xfrm>
            <a:prstGeom prst="rect">
              <a:avLst/>
            </a:prstGeom>
            <a:noFill/>
          </p:spPr>
          <p:txBody>
            <a:bodyPr wrap="square" rtlCol="0">
              <a:spAutoFit/>
            </a:bodyPr>
            <a:lstStyle/>
            <a:p>
              <a:r>
                <a:rPr lang="en-US" sz="3600" dirty="0" smtClean="0"/>
                <a:t>+</a:t>
              </a:r>
              <a:endParaRPr lang="en-US" sz="3600" dirty="0"/>
            </a:p>
          </p:txBody>
        </p:sp>
        <p:sp>
          <p:nvSpPr>
            <p:cNvPr id="371" name="TextBox 370"/>
            <p:cNvSpPr txBox="1"/>
            <p:nvPr/>
          </p:nvSpPr>
          <p:spPr>
            <a:xfrm>
              <a:off x="2735924" y="4487264"/>
              <a:ext cx="369856" cy="646331"/>
            </a:xfrm>
            <a:prstGeom prst="rect">
              <a:avLst/>
            </a:prstGeom>
            <a:noFill/>
          </p:spPr>
          <p:txBody>
            <a:bodyPr wrap="square" rtlCol="0">
              <a:spAutoFit/>
            </a:bodyPr>
            <a:lstStyle/>
            <a:p>
              <a:r>
                <a:rPr lang="en-US" sz="3600" dirty="0"/>
                <a:t>-</a:t>
              </a:r>
            </a:p>
          </p:txBody>
        </p:sp>
        <p:sp>
          <p:nvSpPr>
            <p:cNvPr id="372" name="TextBox 371"/>
            <p:cNvSpPr txBox="1"/>
            <p:nvPr/>
          </p:nvSpPr>
          <p:spPr>
            <a:xfrm>
              <a:off x="2153695" y="4218402"/>
              <a:ext cx="536406" cy="646331"/>
            </a:xfrm>
            <a:prstGeom prst="rect">
              <a:avLst/>
            </a:prstGeom>
            <a:noFill/>
          </p:spPr>
          <p:txBody>
            <a:bodyPr wrap="square" rtlCol="0">
              <a:spAutoFit/>
            </a:bodyPr>
            <a:lstStyle/>
            <a:p>
              <a:r>
                <a:rPr lang="en-US" sz="3600" dirty="0"/>
                <a:t>T</a:t>
              </a:r>
            </a:p>
          </p:txBody>
        </p:sp>
      </p:grpSp>
      <p:sp>
        <p:nvSpPr>
          <p:cNvPr id="162" name="TextBox 161"/>
          <p:cNvSpPr txBox="1"/>
          <p:nvPr/>
        </p:nvSpPr>
        <p:spPr>
          <a:xfrm rot="10800000">
            <a:off x="3978232" y="4536690"/>
            <a:ext cx="414508" cy="646331"/>
          </a:xfrm>
          <a:prstGeom prst="rect">
            <a:avLst/>
          </a:prstGeom>
          <a:noFill/>
        </p:spPr>
        <p:txBody>
          <a:bodyPr wrap="square" rtlCol="0">
            <a:spAutoFit/>
          </a:bodyPr>
          <a:lstStyle/>
          <a:p>
            <a:r>
              <a:rPr lang="en-US" sz="3600" dirty="0" smtClean="0"/>
              <a:t>+</a:t>
            </a:r>
            <a:endParaRPr lang="en-US" sz="3600" dirty="0"/>
          </a:p>
        </p:txBody>
      </p:sp>
      <p:sp>
        <p:nvSpPr>
          <p:cNvPr id="86" name="TextBox 85"/>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Tree>
    <p:extLst>
      <p:ext uri="{BB962C8B-B14F-4D97-AF65-F5344CB8AC3E}">
        <p14:creationId xmlns:p14="http://schemas.microsoft.com/office/powerpoint/2010/main" val="3007901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87" name="TextBox 86"/>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7597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2" name="Rectangle 1"/>
          <p:cNvSpPr/>
          <p:nvPr/>
        </p:nvSpPr>
        <p:spPr>
          <a:xfrm>
            <a:off x="6527800" y="3784600"/>
            <a:ext cx="419100" cy="1308100"/>
          </a:xfrm>
          <a:prstGeom prst="rect">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8076654" y="4075899"/>
            <a:ext cx="534491" cy="725502"/>
          </a:xfrm>
          <a:prstGeom prst="rect">
            <a:avLst/>
          </a:prstGeom>
        </p:spPr>
      </p:pic>
      <p:sp>
        <p:nvSpPr>
          <p:cNvPr id="12" name="Rectangle 11"/>
          <p:cNvSpPr/>
          <p:nvPr/>
        </p:nvSpPr>
        <p:spPr>
          <a:xfrm>
            <a:off x="6527800" y="3784600"/>
            <a:ext cx="419100" cy="130810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a:off x="7099300" y="4438650"/>
            <a:ext cx="74930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931043" y="4801401"/>
            <a:ext cx="1188102" cy="646331"/>
          </a:xfrm>
          <a:prstGeom prst="rect">
            <a:avLst/>
          </a:prstGeom>
          <a:noFill/>
        </p:spPr>
        <p:txBody>
          <a:bodyPr wrap="square" rtlCol="0">
            <a:spAutoFit/>
          </a:bodyPr>
          <a:lstStyle/>
          <a:p>
            <a:r>
              <a:rPr lang="en-US" dirty="0"/>
              <a:t>w</a:t>
            </a:r>
            <a:r>
              <a:rPr lang="en-US" dirty="0" smtClean="0"/>
              <a:t>ater</a:t>
            </a:r>
          </a:p>
          <a:p>
            <a:r>
              <a:rPr lang="en-US" dirty="0" smtClean="0"/>
              <a:t>molecule</a:t>
            </a:r>
            <a:endParaRPr lang="en-US" dirty="0"/>
          </a:p>
        </p:txBody>
      </p:sp>
      <p:sp>
        <p:nvSpPr>
          <p:cNvPr id="16" name="Rectangle 15"/>
          <p:cNvSpPr/>
          <p:nvPr/>
        </p:nvSpPr>
        <p:spPr>
          <a:xfrm rot="19887549">
            <a:off x="1334737" y="2086065"/>
            <a:ext cx="419100" cy="216539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04622" y="1892299"/>
            <a:ext cx="300184" cy="5842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H="1">
            <a:off x="711200" y="3371850"/>
            <a:ext cx="62589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171344" y="2956073"/>
            <a:ext cx="534491" cy="725502"/>
          </a:xfrm>
          <a:prstGeom prst="rect">
            <a:avLst/>
          </a:prstGeom>
        </p:spPr>
      </p:pic>
      <p:sp>
        <p:nvSpPr>
          <p:cNvPr id="22" name="TextBox 21"/>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443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print">
            <a:extLst>
              <a:ext uri="{28A0092B-C50C-407E-A947-70E740481C1C}">
                <a14:useLocalDpi xmlns:a14="http://schemas.microsoft.com/office/drawing/2010/main" val="0"/>
              </a:ext>
            </a:extLst>
          </a:blip>
          <a:srcRect l="55568" t="40955" r="-48" b="14937"/>
          <a:stretch/>
        </p:blipFill>
        <p:spPr>
          <a:xfrm>
            <a:off x="508000" y="182706"/>
            <a:ext cx="7231998" cy="6997739"/>
          </a:xfrm>
          <a:prstGeom prst="rect">
            <a:avLst/>
          </a:prstGeom>
        </p:spPr>
      </p:pic>
      <p:sp>
        <p:nvSpPr>
          <p:cNvPr id="164" name="TextBox 163"/>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
        <p:nvSpPr>
          <p:cNvPr id="2" name="Rectangle 1"/>
          <p:cNvSpPr/>
          <p:nvPr/>
        </p:nvSpPr>
        <p:spPr>
          <a:xfrm>
            <a:off x="6527800" y="3784600"/>
            <a:ext cx="419100" cy="1308100"/>
          </a:xfrm>
          <a:prstGeom prst="rect">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8076654" y="4075899"/>
            <a:ext cx="534491" cy="725502"/>
          </a:xfrm>
          <a:prstGeom prst="rect">
            <a:avLst/>
          </a:prstGeom>
        </p:spPr>
      </p:pic>
      <p:sp>
        <p:nvSpPr>
          <p:cNvPr id="12" name="Rectangle 11"/>
          <p:cNvSpPr/>
          <p:nvPr/>
        </p:nvSpPr>
        <p:spPr>
          <a:xfrm rot="5400000">
            <a:off x="6083300" y="4229100"/>
            <a:ext cx="1308100" cy="419100"/>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STRONG</a:t>
            </a:r>
            <a:endParaRPr lang="en-US" dirty="0"/>
          </a:p>
        </p:txBody>
      </p:sp>
      <p:cxnSp>
        <p:nvCxnSpPr>
          <p:cNvPr id="11" name="Straight Arrow Connector 10"/>
          <p:cNvCxnSpPr/>
          <p:nvPr/>
        </p:nvCxnSpPr>
        <p:spPr>
          <a:xfrm>
            <a:off x="7099300" y="4438650"/>
            <a:ext cx="74930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931043" y="4801401"/>
            <a:ext cx="1188102" cy="646331"/>
          </a:xfrm>
          <a:prstGeom prst="rect">
            <a:avLst/>
          </a:prstGeom>
          <a:noFill/>
        </p:spPr>
        <p:txBody>
          <a:bodyPr wrap="square" rtlCol="0">
            <a:spAutoFit/>
          </a:bodyPr>
          <a:lstStyle/>
          <a:p>
            <a:r>
              <a:rPr lang="en-US" dirty="0"/>
              <a:t>w</a:t>
            </a:r>
            <a:r>
              <a:rPr lang="en-US" dirty="0" smtClean="0"/>
              <a:t>ater</a:t>
            </a:r>
          </a:p>
          <a:p>
            <a:r>
              <a:rPr lang="en-US" dirty="0" smtClean="0"/>
              <a:t>molecule</a:t>
            </a:r>
            <a:endParaRPr lang="en-US" dirty="0"/>
          </a:p>
        </p:txBody>
      </p:sp>
      <p:sp>
        <p:nvSpPr>
          <p:cNvPr id="16" name="Rectangle 15"/>
          <p:cNvSpPr/>
          <p:nvPr/>
        </p:nvSpPr>
        <p:spPr>
          <a:xfrm rot="3781022">
            <a:off x="425153" y="2922189"/>
            <a:ext cx="2160528" cy="418029"/>
          </a:xfrm>
          <a:prstGeom prst="rect">
            <a:avLst/>
          </a:prstGeom>
          <a:solidFill>
            <a:schemeClr val="tx1"/>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STRONG</a:t>
            </a:r>
            <a:endParaRPr lang="en-US" dirty="0"/>
          </a:p>
        </p:txBody>
      </p:sp>
      <p:sp>
        <p:nvSpPr>
          <p:cNvPr id="17" name="Rectangle 16"/>
          <p:cNvSpPr/>
          <p:nvPr/>
        </p:nvSpPr>
        <p:spPr>
          <a:xfrm>
            <a:off x="504622" y="1892299"/>
            <a:ext cx="300184" cy="5842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flipH="1">
            <a:off x="711200" y="3371850"/>
            <a:ext cx="625890" cy="0"/>
          </a:xfrm>
          <a:prstGeom prst="straightConnector1">
            <a:avLst/>
          </a:prstGeom>
          <a:ln w="66675">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171344" y="2956073"/>
            <a:ext cx="534491" cy="725502"/>
          </a:xfrm>
          <a:prstGeom prst="rect">
            <a:avLst/>
          </a:prstGeom>
        </p:spPr>
      </p:pic>
      <p:sp>
        <p:nvSpPr>
          <p:cNvPr id="3" name="Cross 2"/>
          <p:cNvSpPr/>
          <p:nvPr/>
        </p:nvSpPr>
        <p:spPr>
          <a:xfrm>
            <a:off x="3289300" y="2184399"/>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ross 13"/>
          <p:cNvSpPr/>
          <p:nvPr/>
        </p:nvSpPr>
        <p:spPr>
          <a:xfrm>
            <a:off x="3244850" y="6071253"/>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Cross 14"/>
          <p:cNvSpPr/>
          <p:nvPr/>
        </p:nvSpPr>
        <p:spPr>
          <a:xfrm>
            <a:off x="4175903" y="5346699"/>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ross 18"/>
          <p:cNvSpPr/>
          <p:nvPr/>
        </p:nvSpPr>
        <p:spPr>
          <a:xfrm>
            <a:off x="4175903" y="4604551"/>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ross 19"/>
          <p:cNvSpPr/>
          <p:nvPr/>
        </p:nvSpPr>
        <p:spPr>
          <a:xfrm>
            <a:off x="4138911" y="2873781"/>
            <a:ext cx="393700" cy="393700"/>
          </a:xfrm>
          <a:prstGeom prst="plus">
            <a:avLst>
              <a:gd name="adj" fmla="val 38725"/>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3185955" y="4745922"/>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3263900" y="3003956"/>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3263900" y="5476874"/>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4123999" y="6201971"/>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4157961" y="2286407"/>
            <a:ext cx="393700" cy="133350"/>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3009900" y="3650674"/>
            <a:ext cx="1664431" cy="584775"/>
          </a:xfrm>
          <a:prstGeom prst="rect">
            <a:avLst/>
          </a:prstGeom>
          <a:noFill/>
        </p:spPr>
        <p:txBody>
          <a:bodyPr wrap="square" lIns="91440" tIns="45720" rIns="91440" bIns="45720">
            <a:spAutoFit/>
          </a:bodyPr>
          <a:lstStyle/>
          <a:p>
            <a:pPr algn="ctr"/>
            <a:r>
              <a:rPr lang="en-US" sz="3200" b="0" i="1" cap="none" spc="0" dirty="0" smtClean="0">
                <a:ln w="0"/>
                <a:solidFill>
                  <a:srgbClr val="00B050"/>
                </a:solidFill>
                <a:effectLst>
                  <a:reflection blurRad="6350" stA="53000" endA="300" endPos="35500" dir="5400000" sy="-90000" algn="bl" rotWithShape="0"/>
                </a:effectLst>
              </a:rPr>
              <a:t>weak</a:t>
            </a:r>
            <a:endParaRPr lang="en-US" sz="3200" b="0" i="1" cap="none" spc="0" dirty="0">
              <a:ln w="0"/>
              <a:solidFill>
                <a:srgbClr val="00B050"/>
              </a:solidFill>
              <a:effectLst>
                <a:reflection blurRad="6350" stA="53000" endA="300" endPos="35500" dir="5400000" sy="-90000" algn="bl" rotWithShape="0"/>
              </a:effectLst>
            </a:endParaRPr>
          </a:p>
        </p:txBody>
      </p:sp>
      <p:sp>
        <p:nvSpPr>
          <p:cNvPr id="7" name="Rectangle 6"/>
          <p:cNvSpPr/>
          <p:nvPr/>
        </p:nvSpPr>
        <p:spPr>
          <a:xfrm>
            <a:off x="3185955" y="1739900"/>
            <a:ext cx="1488376" cy="4978400"/>
          </a:xfrm>
          <a:prstGeom prst="rect">
            <a:avLst/>
          </a:prstGeom>
          <a:noFill/>
          <a:ln>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3157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email">
            <a:extLst>
              <a:ext uri="{28A0092B-C50C-407E-A947-70E740481C1C}">
                <a14:useLocalDpi xmlns:a14="http://schemas.microsoft.com/office/drawing/2010/main" val="0"/>
              </a:ext>
            </a:extLst>
          </a:blip>
          <a:srcRect l="5172" t="2256" r="-50" b="14936"/>
          <a:stretch/>
        </p:blipFill>
        <p:spPr>
          <a:xfrm>
            <a:off x="1828800" y="1259558"/>
            <a:ext cx="6254097" cy="5326245"/>
          </a:xfrm>
          <a:prstGeom prst="rect">
            <a:avLst/>
          </a:prstGeom>
        </p:spPr>
      </p:pic>
      <p:sp>
        <p:nvSpPr>
          <p:cNvPr id="5" name="TextBox 4"/>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7615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3" name="Picture 82"/>
          <p:cNvPicPr>
            <a:picLocks noChangeAspect="1"/>
          </p:cNvPicPr>
          <p:nvPr/>
        </p:nvPicPr>
        <p:blipFill rotWithShape="1">
          <a:blip r:embed="rId3" cstate="email">
            <a:extLst>
              <a:ext uri="{28A0092B-C50C-407E-A947-70E740481C1C}">
                <a14:useLocalDpi xmlns:a14="http://schemas.microsoft.com/office/drawing/2010/main" val="0"/>
              </a:ext>
            </a:extLst>
          </a:blip>
          <a:srcRect l="5172" t="2256" r="-50" b="14936"/>
          <a:stretch/>
        </p:blipFill>
        <p:spPr>
          <a:xfrm>
            <a:off x="1828800" y="1259558"/>
            <a:ext cx="6254097" cy="5326245"/>
          </a:xfrm>
          <a:prstGeom prst="rect">
            <a:avLst/>
          </a:prstGeom>
        </p:spPr>
      </p:pic>
      <p:sp>
        <p:nvSpPr>
          <p:cNvPr id="4" name="TextBox 3"/>
          <p:cNvSpPr txBox="1"/>
          <p:nvPr/>
        </p:nvSpPr>
        <p:spPr>
          <a:xfrm>
            <a:off x="2192307" y="234157"/>
            <a:ext cx="4754593" cy="954107"/>
          </a:xfrm>
          <a:prstGeom prst="rect">
            <a:avLst/>
          </a:prstGeom>
          <a:noFill/>
        </p:spPr>
        <p:txBody>
          <a:bodyPr wrap="square" rtlCol="0">
            <a:spAutoFit/>
          </a:bodyPr>
          <a:lstStyle/>
          <a:p>
            <a:pPr algn="ctr">
              <a:spcAft>
                <a:spcPts val="600"/>
              </a:spcAft>
            </a:pPr>
            <a:r>
              <a:rPr lang="en-US" sz="2800" dirty="0" smtClean="0">
                <a:solidFill>
                  <a:srgbClr val="584035"/>
                </a:solidFill>
                <a:latin typeface="Arial" panose="020B0604020202020204" pitchFamily="34" charset="0"/>
                <a:cs typeface="Arial" panose="020B0604020202020204" pitchFamily="34" charset="0"/>
              </a:rPr>
              <a:t>How are these pieces connected together?</a:t>
            </a:r>
            <a:endParaRPr lang="en-US" sz="2800" dirty="0">
              <a:solidFill>
                <a:srgbClr val="584035"/>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828800" y="1259558"/>
            <a:ext cx="6294715" cy="5356029"/>
          </a:xfrm>
          <a:prstGeom prst="rect">
            <a:avLst/>
          </a:prstGeom>
        </p:spPr>
      </p:pic>
    </p:spTree>
    <p:extLst>
      <p:ext uri="{BB962C8B-B14F-4D97-AF65-F5344CB8AC3E}">
        <p14:creationId xmlns:p14="http://schemas.microsoft.com/office/powerpoint/2010/main" val="799193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Bonding Vocabulary</a:t>
            </a:r>
          </a:p>
        </p:txBody>
      </p:sp>
      <p:sp>
        <p:nvSpPr>
          <p:cNvPr id="3" name="Content Placeholder 2"/>
          <p:cNvSpPr>
            <a:spLocks noGrp="1"/>
          </p:cNvSpPr>
          <p:nvPr>
            <p:ph idx="1"/>
          </p:nvPr>
        </p:nvSpPr>
        <p:spPr>
          <a:xfrm>
            <a:off x="196963" y="1522295"/>
            <a:ext cx="4834781" cy="2706805"/>
          </a:xfrm>
        </p:spPr>
        <p:txBody>
          <a:bodyPr>
            <a:normAutofit/>
          </a:bodyPr>
          <a:lstStyle/>
          <a:p>
            <a:pPr marL="0" indent="0">
              <a:buNone/>
            </a:pPr>
            <a:r>
              <a:rPr lang="en-US" dirty="0" smtClean="0">
                <a:solidFill>
                  <a:srgbClr val="584035"/>
                </a:solidFill>
              </a:rPr>
              <a:t>Recall that the </a:t>
            </a:r>
            <a:r>
              <a:rPr lang="en-US" dirty="0" smtClean="0">
                <a:solidFill>
                  <a:srgbClr val="00B050"/>
                </a:solidFill>
              </a:rPr>
              <a:t>weak </a:t>
            </a:r>
            <a:r>
              <a:rPr lang="en-US" dirty="0">
                <a:solidFill>
                  <a:srgbClr val="00B050"/>
                </a:solidFill>
              </a:rPr>
              <a:t>bonds </a:t>
            </a:r>
            <a:r>
              <a:rPr lang="en-US" dirty="0">
                <a:solidFill>
                  <a:srgbClr val="584035"/>
                </a:solidFill>
              </a:rPr>
              <a:t>between the bases </a:t>
            </a:r>
            <a:r>
              <a:rPr lang="en-US" dirty="0" smtClean="0">
                <a:solidFill>
                  <a:srgbClr val="584035"/>
                </a:solidFill>
              </a:rPr>
              <a:t>from the opposing strands of </a:t>
            </a:r>
            <a:r>
              <a:rPr lang="en-US" dirty="0">
                <a:solidFill>
                  <a:srgbClr val="584035"/>
                </a:solidFill>
              </a:rPr>
              <a:t>the </a:t>
            </a:r>
            <a:r>
              <a:rPr lang="en-US" dirty="0" smtClean="0">
                <a:solidFill>
                  <a:srgbClr val="584035"/>
                </a:solidFill>
              </a:rPr>
              <a:t>DNA are called </a:t>
            </a:r>
            <a:r>
              <a:rPr lang="en-US" u="sng" dirty="0" smtClean="0">
                <a:solidFill>
                  <a:srgbClr val="00B050"/>
                </a:solidFill>
              </a:rPr>
              <a:t>hydrogen bonds. </a:t>
            </a:r>
            <a:endParaRPr lang="en-US" dirty="0"/>
          </a:p>
        </p:txBody>
      </p:sp>
      <p:cxnSp>
        <p:nvCxnSpPr>
          <p:cNvPr id="5" name="Straight Arrow Connector 4"/>
          <p:cNvCxnSpPr/>
          <p:nvPr/>
        </p:nvCxnSpPr>
        <p:spPr>
          <a:xfrm flipH="1">
            <a:off x="7480501" y="662227"/>
            <a:ext cx="522837" cy="977389"/>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15901" y="5175947"/>
            <a:ext cx="8470900" cy="1846659"/>
          </a:xfrm>
          <a:prstGeom prst="rect">
            <a:avLst/>
          </a:prstGeom>
          <a:noFill/>
        </p:spPr>
        <p:txBody>
          <a:bodyPr wrap="square" rtlCol="0">
            <a:spAutoFit/>
          </a:bodyPr>
          <a:lstStyle/>
          <a:p>
            <a:r>
              <a:rPr lang="en-US" sz="3200" dirty="0" smtClean="0">
                <a:solidFill>
                  <a:srgbClr val="584035"/>
                </a:solidFill>
              </a:rPr>
              <a:t>All of the other bonds in DNA are strong bonds called </a:t>
            </a:r>
            <a:r>
              <a:rPr lang="en-US" sz="3200" b="1" dirty="0" smtClean="0"/>
              <a:t>“covalent” bonds</a:t>
            </a:r>
            <a:r>
              <a:rPr lang="en-US" sz="3200" dirty="0" smtClean="0">
                <a:solidFill>
                  <a:srgbClr val="584035"/>
                </a:solidFill>
              </a:rPr>
              <a:t>. A chemical reaction must take place to break them.</a:t>
            </a:r>
            <a:endParaRPr lang="en-US" sz="3200" dirty="0">
              <a:solidFill>
                <a:srgbClr val="584035"/>
              </a:solidFill>
            </a:endParaRPr>
          </a:p>
          <a:p>
            <a:endParaRPr lang="en-US" dirty="0"/>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37284" y="1329296"/>
            <a:ext cx="4496871" cy="2411431"/>
          </a:xfrm>
          <a:prstGeom prst="rect">
            <a:avLst/>
          </a:prstGeom>
        </p:spPr>
      </p:pic>
      <p:sp>
        <p:nvSpPr>
          <p:cNvPr id="14" name="Rectangle 13"/>
          <p:cNvSpPr/>
          <p:nvPr/>
        </p:nvSpPr>
        <p:spPr>
          <a:xfrm>
            <a:off x="6964071" y="180522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554974" y="2553576"/>
            <a:ext cx="731520" cy="1625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 name="Straight Connector 10"/>
          <p:cNvCxnSpPr>
            <a:endCxn id="14" idx="3"/>
          </p:cNvCxnSpPr>
          <p:nvPr/>
        </p:nvCxnSpPr>
        <p:spPr>
          <a:xfrm flipV="1">
            <a:off x="7026245" y="1886508"/>
            <a:ext cx="669346" cy="1466"/>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6570308" y="2608524"/>
            <a:ext cx="669346" cy="1466"/>
          </a:xfrm>
          <a:prstGeom prst="line">
            <a:avLst/>
          </a:prstGeom>
          <a:ln>
            <a:solidFill>
              <a:srgbClr val="00B050"/>
            </a:solidFill>
            <a:prstDash val="dash"/>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5215622" y="2634857"/>
            <a:ext cx="378456" cy="584775"/>
          </a:xfrm>
          <a:prstGeom prst="rect">
            <a:avLst/>
          </a:prstGeom>
          <a:noFill/>
        </p:spPr>
        <p:txBody>
          <a:bodyPr wrap="square" rtlCol="0">
            <a:spAutoFit/>
          </a:bodyPr>
          <a:lstStyle/>
          <a:p>
            <a:r>
              <a:rPr lang="en-US" sz="3200" b="1" dirty="0" smtClean="0">
                <a:solidFill>
                  <a:srgbClr val="3333FF"/>
                </a:solidFill>
              </a:rPr>
              <a:t>A</a:t>
            </a:r>
            <a:endParaRPr lang="en-US" sz="3200" b="1" dirty="0">
              <a:solidFill>
                <a:srgbClr val="3333FF"/>
              </a:solidFill>
            </a:endParaRPr>
          </a:p>
        </p:txBody>
      </p:sp>
      <p:sp>
        <p:nvSpPr>
          <p:cNvPr id="8" name="Rectangle 7"/>
          <p:cNvSpPr/>
          <p:nvPr/>
        </p:nvSpPr>
        <p:spPr>
          <a:xfrm>
            <a:off x="8585968" y="2716139"/>
            <a:ext cx="388248" cy="584775"/>
          </a:xfrm>
          <a:prstGeom prst="rect">
            <a:avLst/>
          </a:prstGeom>
        </p:spPr>
        <p:txBody>
          <a:bodyPr wrap="none">
            <a:spAutoFit/>
          </a:bodyPr>
          <a:lstStyle/>
          <a:p>
            <a:r>
              <a:rPr lang="en-US" sz="3200" b="1" dirty="0" smtClean="0">
                <a:solidFill>
                  <a:srgbClr val="3333FF"/>
                </a:solidFill>
              </a:rPr>
              <a:t>T</a:t>
            </a:r>
            <a:endParaRPr lang="en-US" b="1" dirty="0">
              <a:solidFill>
                <a:srgbClr val="3333FF"/>
              </a:solidFill>
            </a:endParaRPr>
          </a:p>
        </p:txBody>
      </p:sp>
      <p:sp>
        <p:nvSpPr>
          <p:cNvPr id="15" name="Content Placeholder 2"/>
          <p:cNvSpPr txBox="1">
            <a:spLocks/>
          </p:cNvSpPr>
          <p:nvPr/>
        </p:nvSpPr>
        <p:spPr>
          <a:xfrm>
            <a:off x="215901" y="4045210"/>
            <a:ext cx="8928100" cy="14316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584035"/>
                </a:solidFill>
              </a:rPr>
              <a:t>They form between separate molecules and are basically a force—like the pull between magnets.</a:t>
            </a:r>
          </a:p>
          <a:p>
            <a:endParaRPr lang="en-US" dirty="0" smtClean="0"/>
          </a:p>
          <a:p>
            <a:endParaRPr lang="en-US" dirty="0" smtClean="0"/>
          </a:p>
          <a:p>
            <a:endParaRPr lang="en-US" dirty="0"/>
          </a:p>
        </p:txBody>
      </p:sp>
      <p:sp>
        <p:nvSpPr>
          <p:cNvPr id="17" name="TextBox 16"/>
          <p:cNvSpPr txBox="1"/>
          <p:nvPr/>
        </p:nvSpPr>
        <p:spPr>
          <a:xfrm>
            <a:off x="5181904" y="3789025"/>
            <a:ext cx="3688681" cy="338554"/>
          </a:xfrm>
          <a:prstGeom prst="rect">
            <a:avLst/>
          </a:prstGeom>
          <a:noFill/>
        </p:spPr>
        <p:txBody>
          <a:bodyPr wrap="square" rtlCol="0">
            <a:spAutoFit/>
          </a:bodyPr>
          <a:lstStyle/>
          <a:p>
            <a:r>
              <a:rPr lang="en-US" sz="1600" dirty="0" smtClean="0">
                <a:solidFill>
                  <a:srgbClr val="3333FF"/>
                </a:solidFill>
              </a:rPr>
              <a:t>(sugar-phosphate backbone not shown) </a:t>
            </a:r>
            <a:endParaRPr lang="en-US" sz="1600" dirty="0">
              <a:solidFill>
                <a:srgbClr val="3333FF"/>
              </a:solidFill>
            </a:endParaRPr>
          </a:p>
        </p:txBody>
      </p:sp>
    </p:spTree>
    <p:extLst>
      <p:ext uri="{BB962C8B-B14F-4D97-AF65-F5344CB8AC3E}">
        <p14:creationId xmlns:p14="http://schemas.microsoft.com/office/powerpoint/2010/main" val="2755510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anim calcmode="lin" valueType="num">
                                      <p:cBhvr>
                                        <p:cTn id="1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5">
                                            <p:txEl>
                                              <p:pRg st="0" end="0"/>
                                            </p:txEl>
                                          </p:spTgt>
                                        </p:tgtEl>
                                        <p:attrNameLst>
                                          <p:attrName>style.visibility</p:attrName>
                                        </p:attrNameLst>
                                      </p:cBhvr>
                                      <p:to>
                                        <p:strVal val="visible"/>
                                      </p:to>
                                    </p:set>
                                    <p:animEffect transition="in" filter="fade">
                                      <p:cBhvr>
                                        <p:cTn id="30" dur="1000"/>
                                        <p:tgtEl>
                                          <p:spTgt spid="15">
                                            <p:txEl>
                                              <p:pRg st="0" end="0"/>
                                            </p:txEl>
                                          </p:spTgt>
                                        </p:tgtEl>
                                      </p:cBhvr>
                                    </p:animEffect>
                                    <p:anim calcmode="lin" valueType="num">
                                      <p:cBhvr>
                                        <p:cTn id="31"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7966" y="3200711"/>
            <a:ext cx="3275378" cy="3196052"/>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3838536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0"/>
            <a:ext cx="8229600" cy="914400"/>
          </a:xfrm>
        </p:spPr>
        <p:txBody>
          <a:bodyPr/>
          <a:lstStyle/>
          <a:p>
            <a:pPr eaLnBrk="1" hangingPunct="1"/>
            <a:r>
              <a:rPr lang="en-US" altLang="en-US" sz="2800"/>
              <a:t>Structure of </a:t>
            </a:r>
            <a:r>
              <a:rPr lang="en-US" altLang="en-US" sz="2800">
                <a:solidFill>
                  <a:srgbClr val="C00000"/>
                </a:solidFill>
              </a:rPr>
              <a:t>DNA</a:t>
            </a:r>
            <a:r>
              <a:rPr lang="en-US" altLang="en-US" sz="2800"/>
              <a:t>: </a:t>
            </a:r>
            <a:r>
              <a:rPr lang="en-US" altLang="en-US" sz="2800" b="1">
                <a:solidFill>
                  <a:srgbClr val="C00000"/>
                </a:solidFill>
              </a:rPr>
              <a:t>Deoxyribonucleic Acid</a:t>
            </a:r>
          </a:p>
        </p:txBody>
      </p:sp>
      <p:sp>
        <p:nvSpPr>
          <p:cNvPr id="9219" name="Rectangle 3"/>
          <p:cNvSpPr>
            <a:spLocks noGrp="1" noChangeArrowheads="1"/>
          </p:cNvSpPr>
          <p:nvPr>
            <p:ph type="body" idx="1"/>
          </p:nvPr>
        </p:nvSpPr>
        <p:spPr>
          <a:xfrm>
            <a:off x="304800" y="660400"/>
            <a:ext cx="8610600" cy="6172200"/>
          </a:xfrm>
        </p:spPr>
        <p:txBody>
          <a:bodyPr>
            <a:normAutofit lnSpcReduction="10000"/>
          </a:bodyPr>
          <a:lstStyle/>
          <a:p>
            <a:pPr eaLnBrk="1" hangingPunct="1">
              <a:lnSpc>
                <a:spcPct val="90000"/>
              </a:lnSpc>
              <a:buFontTx/>
              <a:buNone/>
            </a:pPr>
            <a:r>
              <a:rPr lang="en-US" altLang="en-US" sz="2400" dirty="0"/>
              <a:t>Structure</a:t>
            </a:r>
          </a:p>
          <a:p>
            <a:pPr eaLnBrk="1" hangingPunct="1">
              <a:lnSpc>
                <a:spcPct val="90000"/>
              </a:lnSpc>
              <a:buFontTx/>
              <a:buNone/>
            </a:pPr>
            <a:r>
              <a:rPr lang="en-US" altLang="en-US" sz="2400" dirty="0"/>
              <a:t>	Double Helix = 2 stranded spiral </a:t>
            </a:r>
          </a:p>
          <a:p>
            <a:pPr eaLnBrk="1" hangingPunct="1">
              <a:lnSpc>
                <a:spcPct val="90000"/>
              </a:lnSpc>
              <a:buFontTx/>
              <a:buNone/>
            </a:pPr>
            <a:r>
              <a:rPr lang="en-US" altLang="en-US" sz="2400" dirty="0"/>
              <a:t>    (like a ladder that has been twisted)</a:t>
            </a:r>
          </a:p>
          <a:p>
            <a:pPr eaLnBrk="1" hangingPunct="1">
              <a:lnSpc>
                <a:spcPct val="90000"/>
              </a:lnSpc>
              <a:buFontTx/>
              <a:buNone/>
            </a:pPr>
            <a:r>
              <a:rPr lang="en-US" altLang="en-US" sz="2400" dirty="0"/>
              <a:t>	</a:t>
            </a:r>
          </a:p>
          <a:p>
            <a:pPr eaLnBrk="1" hangingPunct="1">
              <a:lnSpc>
                <a:spcPct val="90000"/>
              </a:lnSpc>
              <a:buFontTx/>
              <a:buNone/>
            </a:pPr>
            <a:r>
              <a:rPr lang="en-US" altLang="en-US" sz="2400" dirty="0"/>
              <a:t>DNA is a </a:t>
            </a:r>
            <a:r>
              <a:rPr lang="en-US" altLang="en-US" sz="2400" b="1" dirty="0">
                <a:solidFill>
                  <a:srgbClr val="00B050"/>
                </a:solidFill>
              </a:rPr>
              <a:t>Polyme</a:t>
            </a:r>
            <a:r>
              <a:rPr lang="en-US" altLang="en-US" sz="2400" dirty="0">
                <a:solidFill>
                  <a:srgbClr val="00B050"/>
                </a:solidFill>
              </a:rPr>
              <a:t>r</a:t>
            </a:r>
            <a:r>
              <a:rPr lang="en-US" altLang="en-US" sz="2400" dirty="0"/>
              <a:t>:</a:t>
            </a:r>
          </a:p>
          <a:p>
            <a:pPr eaLnBrk="1" hangingPunct="1">
              <a:lnSpc>
                <a:spcPct val="90000"/>
              </a:lnSpc>
              <a:buFontTx/>
              <a:buNone/>
            </a:pPr>
            <a:r>
              <a:rPr lang="en-US" altLang="en-US" sz="2400" dirty="0"/>
              <a:t>			Its </a:t>
            </a:r>
            <a:r>
              <a:rPr lang="en-US" altLang="en-US" sz="2400" b="1" dirty="0">
                <a:solidFill>
                  <a:srgbClr val="00B050"/>
                </a:solidFill>
              </a:rPr>
              <a:t>monomer</a:t>
            </a:r>
            <a:r>
              <a:rPr lang="en-US" altLang="en-US" sz="2400" dirty="0"/>
              <a:t> is called a </a:t>
            </a:r>
            <a:r>
              <a:rPr lang="en-US" altLang="en-US" sz="2400" b="1" u="sng" dirty="0">
                <a:solidFill>
                  <a:srgbClr val="7030A0"/>
                </a:solidFill>
              </a:rPr>
              <a:t>Nucleotide</a:t>
            </a:r>
            <a:r>
              <a:rPr lang="en-US" altLang="en-US" sz="2400" b="1" dirty="0">
                <a:solidFill>
                  <a:srgbClr val="7030A0"/>
                </a:solidFill>
              </a:rPr>
              <a:t>.</a:t>
            </a:r>
          </a:p>
          <a:p>
            <a:pPr eaLnBrk="1" hangingPunct="1">
              <a:lnSpc>
                <a:spcPct val="90000"/>
              </a:lnSpc>
              <a:buFontTx/>
              <a:buNone/>
            </a:pPr>
            <a:r>
              <a:rPr lang="en-US" altLang="en-US" sz="2400" dirty="0"/>
              <a:t>	</a:t>
            </a:r>
          </a:p>
          <a:p>
            <a:pPr eaLnBrk="1" hangingPunct="1">
              <a:lnSpc>
                <a:spcPct val="90000"/>
              </a:lnSpc>
              <a:buFontTx/>
              <a:buNone/>
            </a:pPr>
            <a:r>
              <a:rPr lang="en-US" altLang="en-US" sz="2400" b="1" u="sng" dirty="0">
                <a:solidFill>
                  <a:srgbClr val="7030A0"/>
                </a:solidFill>
              </a:rPr>
              <a:t>Nucleotides</a:t>
            </a:r>
            <a:r>
              <a:rPr lang="en-US" altLang="en-US" sz="2400" dirty="0"/>
              <a:t> are composed of 3 things:</a:t>
            </a:r>
          </a:p>
          <a:p>
            <a:pPr eaLnBrk="1" hangingPunct="1">
              <a:lnSpc>
                <a:spcPct val="90000"/>
              </a:lnSpc>
              <a:buFontTx/>
              <a:buNone/>
            </a:pPr>
            <a:r>
              <a:rPr lang="en-US" altLang="en-US" sz="2400" dirty="0"/>
              <a:t>		1. Sugar = </a:t>
            </a:r>
            <a:r>
              <a:rPr lang="en-US" altLang="en-US" sz="2400" b="1" dirty="0">
                <a:solidFill>
                  <a:srgbClr val="C00000"/>
                </a:solidFill>
              </a:rPr>
              <a:t>Deoxyribose</a:t>
            </a:r>
          </a:p>
          <a:p>
            <a:pPr eaLnBrk="1" hangingPunct="1">
              <a:lnSpc>
                <a:spcPct val="90000"/>
              </a:lnSpc>
              <a:buFontTx/>
              <a:buNone/>
            </a:pPr>
            <a:r>
              <a:rPr lang="en-US" altLang="en-US" sz="2400" dirty="0"/>
              <a:t>		2. Phosphate group, PO</a:t>
            </a:r>
            <a:r>
              <a:rPr lang="en-US" altLang="en-US" sz="2400" baseline="-25000" dirty="0"/>
              <a:t>4</a:t>
            </a:r>
          </a:p>
          <a:p>
            <a:pPr eaLnBrk="1" hangingPunct="1">
              <a:lnSpc>
                <a:spcPct val="90000"/>
              </a:lnSpc>
              <a:buFontTx/>
              <a:buNone/>
            </a:pPr>
            <a:r>
              <a:rPr lang="en-US" altLang="en-US" sz="2400" dirty="0"/>
              <a:t>		3. Nitrogenous base – one of 4:</a:t>
            </a:r>
          </a:p>
          <a:p>
            <a:pPr eaLnBrk="1" hangingPunct="1">
              <a:lnSpc>
                <a:spcPct val="90000"/>
              </a:lnSpc>
              <a:buFontTx/>
              <a:buNone/>
            </a:pPr>
            <a:r>
              <a:rPr lang="en-US" altLang="en-US" sz="2400" dirty="0"/>
              <a:t>			Adenine = A</a:t>
            </a:r>
          </a:p>
          <a:p>
            <a:pPr eaLnBrk="1" hangingPunct="1">
              <a:lnSpc>
                <a:spcPct val="90000"/>
              </a:lnSpc>
              <a:buFontTx/>
              <a:buNone/>
            </a:pPr>
            <a:r>
              <a:rPr lang="en-US" altLang="en-US" sz="2400" dirty="0"/>
              <a:t>			Thymine =T</a:t>
            </a:r>
          </a:p>
          <a:p>
            <a:pPr eaLnBrk="1" hangingPunct="1">
              <a:lnSpc>
                <a:spcPct val="90000"/>
              </a:lnSpc>
              <a:buFontTx/>
              <a:buNone/>
            </a:pPr>
            <a:r>
              <a:rPr lang="en-US" altLang="en-US" sz="2400" dirty="0"/>
              <a:t>			Cytosine = C</a:t>
            </a:r>
          </a:p>
          <a:p>
            <a:pPr eaLnBrk="1" hangingPunct="1">
              <a:lnSpc>
                <a:spcPct val="90000"/>
              </a:lnSpc>
              <a:buFontTx/>
              <a:buNone/>
            </a:pPr>
            <a:r>
              <a:rPr lang="en-US" altLang="en-US" sz="2400" dirty="0"/>
              <a:t>			Guanine = G</a:t>
            </a:r>
          </a:p>
          <a:p>
            <a:pPr eaLnBrk="1" hangingPunct="1">
              <a:lnSpc>
                <a:spcPct val="90000"/>
              </a:lnSpc>
              <a:buFontTx/>
              <a:buNone/>
            </a:pPr>
            <a:r>
              <a:rPr lang="en-US" altLang="en-US" sz="2400" dirty="0"/>
              <a:t>			</a:t>
            </a:r>
          </a:p>
        </p:txBody>
      </p:sp>
      <p:pic>
        <p:nvPicPr>
          <p:cNvPr id="9220"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676900" y="914400"/>
            <a:ext cx="2887190" cy="3060700"/>
          </a:xfrm>
          <a:prstGeom prst="rect">
            <a:avLst/>
          </a:prstGeom>
          <a:noFill/>
          <a:ln w="9525">
            <a:noFill/>
            <a:miter lim="800000"/>
            <a:headEnd/>
            <a:tailEnd/>
          </a:ln>
        </p:spPr>
      </p:pic>
    </p:spTree>
    <p:extLst>
      <p:ext uri="{BB962C8B-B14F-4D97-AF65-F5344CB8AC3E}">
        <p14:creationId xmlns:p14="http://schemas.microsoft.com/office/powerpoint/2010/main" val="31542033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9220"/>
                                        </p:tgtEl>
                                        <p:attrNameLst>
                                          <p:attrName>style.visibility</p:attrName>
                                        </p:attrNameLst>
                                      </p:cBhvr>
                                      <p:to>
                                        <p:strVal val="visible"/>
                                      </p:to>
                                    </p:set>
                                    <p:animEffect transition="in" filter="fade">
                                      <p:cBhvr>
                                        <p:cTn id="15" dur="500"/>
                                        <p:tgtEl>
                                          <p:spTgt spid="922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9219">
                                            <p:txEl>
                                              <p:pRg st="5" end="5"/>
                                            </p:txEl>
                                          </p:spTgt>
                                        </p:tgtEl>
                                        <p:attrNameLst>
                                          <p:attrName>style.visibility</p:attrName>
                                        </p:attrNameLst>
                                      </p:cBhvr>
                                      <p:to>
                                        <p:strVal val="visible"/>
                                      </p:to>
                                    </p:set>
                                    <p:animEffect transition="in" filter="fade">
                                      <p:cBhvr>
                                        <p:cTn id="24" dur="500"/>
                                        <p:tgtEl>
                                          <p:spTgt spid="9219">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9219">
                                            <p:txEl>
                                              <p:pRg st="7" end="7"/>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9219">
                                            <p:txEl>
                                              <p:pRg st="8" end="8"/>
                                            </p:txEl>
                                          </p:spTgt>
                                        </p:tgtEl>
                                        <p:attrNameLst>
                                          <p:attrName>style.visibility</p:attrName>
                                        </p:attrNameLst>
                                      </p:cBhvr>
                                      <p:to>
                                        <p:strVal val="visible"/>
                                      </p:to>
                                    </p:set>
                                    <p:animEffect transition="in" filter="fade">
                                      <p:cBhvr>
                                        <p:cTn id="33" dur="500"/>
                                        <p:tgtEl>
                                          <p:spTgt spid="9219">
                                            <p:txEl>
                                              <p:pRg st="8" end="8"/>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nodeType="clickEffect">
                                  <p:stCondLst>
                                    <p:cond delay="0"/>
                                  </p:stCondLst>
                                  <p:childTnLst>
                                    <p:set>
                                      <p:cBhvr>
                                        <p:cTn id="37" dur="1" fill="hold">
                                          <p:stCondLst>
                                            <p:cond delay="0"/>
                                          </p:stCondLst>
                                        </p:cTn>
                                        <p:tgtEl>
                                          <p:spTgt spid="9219">
                                            <p:txEl>
                                              <p:pRg st="9" end="9"/>
                                            </p:txEl>
                                          </p:spTgt>
                                        </p:tgtEl>
                                        <p:attrNameLst>
                                          <p:attrName>style.visibility</p:attrName>
                                        </p:attrNameLst>
                                      </p:cBhvr>
                                      <p:to>
                                        <p:strVal val="visible"/>
                                      </p:to>
                                    </p:set>
                                    <p:animEffect transition="in" filter="fade">
                                      <p:cBhvr>
                                        <p:cTn id="38" dur="500"/>
                                        <p:tgtEl>
                                          <p:spTgt spid="9219">
                                            <p:txEl>
                                              <p:pRg st="9" end="9"/>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nodeType="clickEffect">
                                  <p:stCondLst>
                                    <p:cond delay="0"/>
                                  </p:stCondLst>
                                  <p:childTnLst>
                                    <p:set>
                                      <p:cBhvr>
                                        <p:cTn id="42" dur="1" fill="hold">
                                          <p:stCondLst>
                                            <p:cond delay="0"/>
                                          </p:stCondLst>
                                        </p:cTn>
                                        <p:tgtEl>
                                          <p:spTgt spid="9219">
                                            <p:txEl>
                                              <p:pRg st="10" end="10"/>
                                            </p:txEl>
                                          </p:spTgt>
                                        </p:tgtEl>
                                        <p:attrNameLst>
                                          <p:attrName>style.visibility</p:attrName>
                                        </p:attrNameLst>
                                      </p:cBhvr>
                                      <p:to>
                                        <p:strVal val="visible"/>
                                      </p:to>
                                    </p:set>
                                    <p:animEffect transition="in" filter="fade">
                                      <p:cBhvr>
                                        <p:cTn id="43" dur="500"/>
                                        <p:tgtEl>
                                          <p:spTgt spid="9219">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9219">
                                            <p:txEl>
                                              <p:pRg st="11" end="11"/>
                                            </p:txEl>
                                          </p:spTgt>
                                        </p:tgtEl>
                                        <p:attrNameLst>
                                          <p:attrName>style.visibility</p:attrName>
                                        </p:attrNameLst>
                                      </p:cBhvr>
                                      <p:to>
                                        <p:strVal val="visible"/>
                                      </p:to>
                                    </p:set>
                                    <p:animEffect transition="in" filter="fade">
                                      <p:cBhvr>
                                        <p:cTn id="46" dur="500"/>
                                        <p:tgtEl>
                                          <p:spTgt spid="9219">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9219">
                                            <p:txEl>
                                              <p:pRg st="12" end="12"/>
                                            </p:txEl>
                                          </p:spTgt>
                                        </p:tgtEl>
                                        <p:attrNameLst>
                                          <p:attrName>style.visibility</p:attrName>
                                        </p:attrNameLst>
                                      </p:cBhvr>
                                      <p:to>
                                        <p:strVal val="visible"/>
                                      </p:to>
                                    </p:set>
                                    <p:animEffect transition="in" filter="fade">
                                      <p:cBhvr>
                                        <p:cTn id="49" dur="500"/>
                                        <p:tgtEl>
                                          <p:spTgt spid="9219">
                                            <p:txEl>
                                              <p:pRg st="12" end="12"/>
                                            </p:txEl>
                                          </p:spTgt>
                                        </p:tgtEl>
                                      </p:cBhvr>
                                    </p:animEffect>
                                  </p:childTnLst>
                                </p:cTn>
                              </p:par>
                              <p:par>
                                <p:cTn id="50" presetID="10" presetClass="entr" presetSubtype="0" fill="hold" nodeType="withEffect">
                                  <p:stCondLst>
                                    <p:cond delay="0"/>
                                  </p:stCondLst>
                                  <p:childTnLst>
                                    <p:set>
                                      <p:cBhvr>
                                        <p:cTn id="51" dur="1" fill="hold">
                                          <p:stCondLst>
                                            <p:cond delay="0"/>
                                          </p:stCondLst>
                                        </p:cTn>
                                        <p:tgtEl>
                                          <p:spTgt spid="9219">
                                            <p:txEl>
                                              <p:pRg st="13" end="13"/>
                                            </p:txEl>
                                          </p:spTgt>
                                        </p:tgtEl>
                                        <p:attrNameLst>
                                          <p:attrName>style.visibility</p:attrName>
                                        </p:attrNameLst>
                                      </p:cBhvr>
                                      <p:to>
                                        <p:strVal val="visible"/>
                                      </p:to>
                                    </p:set>
                                    <p:animEffect transition="in" filter="fade">
                                      <p:cBhvr>
                                        <p:cTn id="52" dur="500"/>
                                        <p:tgtEl>
                                          <p:spTgt spid="9219">
                                            <p:txEl>
                                              <p:pRg st="13" end="13"/>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9219">
                                            <p:txEl>
                                              <p:pRg st="14" end="14"/>
                                            </p:txEl>
                                          </p:spTgt>
                                        </p:tgtEl>
                                        <p:attrNameLst>
                                          <p:attrName>style.visibility</p:attrName>
                                        </p:attrNameLst>
                                      </p:cBhvr>
                                      <p:to>
                                        <p:strVal val="visible"/>
                                      </p:to>
                                    </p:set>
                                    <p:animEffect transition="in" filter="fade">
                                      <p:cBhvr>
                                        <p:cTn id="55" dur="500"/>
                                        <p:tgtEl>
                                          <p:spTgt spid="921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EBAC461-0DF7-5A4D-819A-7394B9FCF539}"/>
              </a:ext>
            </a:extLst>
          </p:cNvPr>
          <p:cNvSpPr>
            <a:spLocks noGrp="1"/>
          </p:cNvSpPr>
          <p:nvPr>
            <p:ph type="title"/>
          </p:nvPr>
        </p:nvSpPr>
        <p:spPr/>
        <p:txBody>
          <a:bodyPr>
            <a:normAutofit fontScale="90000"/>
          </a:bodyPr>
          <a:lstStyle/>
          <a:p>
            <a:r>
              <a:rPr lang="en-US" dirty="0" smtClean="0">
                <a:solidFill>
                  <a:srgbClr val="584035"/>
                </a:solidFill>
              </a:rPr>
              <a:t>From Structure to Function</a:t>
            </a:r>
            <a:endParaRPr lang="en-US" dirty="0">
              <a:solidFill>
                <a:srgbClr val="584035"/>
              </a:solidFill>
            </a:endParaRPr>
          </a:p>
        </p:txBody>
      </p:sp>
      <p:sp>
        <p:nvSpPr>
          <p:cNvPr id="3" name="Content Placeholder 2">
            <a:extLst>
              <a:ext uri="{FF2B5EF4-FFF2-40B4-BE49-F238E27FC236}">
                <a16:creationId xmlns="" xmlns:a16="http://schemas.microsoft.com/office/drawing/2014/main" id="{F147B962-7027-F34A-888F-CC0D69A84D42}"/>
              </a:ext>
            </a:extLst>
          </p:cNvPr>
          <p:cNvSpPr>
            <a:spLocks noGrp="1"/>
          </p:cNvSpPr>
          <p:nvPr>
            <p:ph idx="1"/>
          </p:nvPr>
        </p:nvSpPr>
        <p:spPr/>
        <p:txBody>
          <a:bodyPr/>
          <a:lstStyle/>
          <a:p>
            <a:r>
              <a:rPr lang="en-US" dirty="0" smtClean="0">
                <a:solidFill>
                  <a:srgbClr val="584035"/>
                </a:solidFill>
              </a:rPr>
              <a:t>Now that we know the bases from opposite sides are weakly bonded…</a:t>
            </a:r>
          </a:p>
          <a:p>
            <a:r>
              <a:rPr lang="en-US" dirty="0" smtClean="0">
                <a:solidFill>
                  <a:srgbClr val="584035"/>
                </a:solidFill>
              </a:rPr>
              <a:t>And that the DNA backbone is strongly bonded all along its length…</a:t>
            </a:r>
          </a:p>
          <a:p>
            <a:endParaRPr lang="en-US" dirty="0" smtClean="0">
              <a:solidFill>
                <a:srgbClr val="584035"/>
              </a:solidFill>
            </a:endParaRPr>
          </a:p>
          <a:p>
            <a:pPr marL="0" indent="0">
              <a:buNone/>
            </a:pPr>
            <a:r>
              <a:rPr lang="en-US" dirty="0" smtClean="0">
                <a:solidFill>
                  <a:srgbClr val="584035"/>
                </a:solidFill>
              </a:rPr>
              <a:t>Do we have some model ideas to address our question about replication now?</a:t>
            </a:r>
          </a:p>
          <a:p>
            <a:endParaRPr lang="en-US" dirty="0">
              <a:solidFill>
                <a:srgbClr val="584035"/>
              </a:solidFill>
            </a:endParaRPr>
          </a:p>
          <a:p>
            <a:endParaRPr lang="en-US" dirty="0"/>
          </a:p>
        </p:txBody>
      </p:sp>
    </p:spTree>
    <p:extLst>
      <p:ext uri="{BB962C8B-B14F-4D97-AF65-F5344CB8AC3E}">
        <p14:creationId xmlns:p14="http://schemas.microsoft.com/office/powerpoint/2010/main" val="2977544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Review</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2696AC70-B9B2-41AC-8DA8-B3206BEB9F7A}"/>
              </a:ext>
            </a:extLst>
          </p:cNvPr>
          <p:cNvSpPr>
            <a:spLocks noGrp="1"/>
          </p:cNvSpPr>
          <p:nvPr>
            <p:ph idx="1"/>
          </p:nvPr>
        </p:nvSpPr>
        <p:spPr>
          <a:xfrm>
            <a:off x="356616" y="1371917"/>
            <a:ext cx="8229600" cy="5486083"/>
          </a:xfrm>
        </p:spPr>
        <p:txBody>
          <a:bodyPr>
            <a:normAutofit/>
          </a:bodyPr>
          <a:lstStyle/>
          <a:p>
            <a:pPr marL="0" indent="0">
              <a:buNone/>
            </a:pPr>
            <a:r>
              <a:rPr lang="en-US" sz="2800" dirty="0">
                <a:solidFill>
                  <a:srgbClr val="584035"/>
                </a:solidFill>
                <a:latin typeface="Arial" panose="020B0604020202020204" pitchFamily="34" charset="0"/>
                <a:cs typeface="Arial" panose="020B0604020202020204" pitchFamily="34" charset="0"/>
              </a:rPr>
              <a:t>Let’s review </a:t>
            </a:r>
            <a:r>
              <a:rPr lang="en-US" sz="2800" dirty="0" smtClean="0">
                <a:solidFill>
                  <a:srgbClr val="584035"/>
                </a:solidFill>
                <a:latin typeface="Arial" panose="020B0604020202020204" pitchFamily="34" charset="0"/>
                <a:cs typeface="Arial" panose="020B0604020202020204" pitchFamily="34" charset="0"/>
              </a:rPr>
              <a:t>some</a:t>
            </a:r>
            <a:r>
              <a:rPr lang="en-US" sz="2800" dirty="0">
                <a:solidFill>
                  <a:srgbClr val="584035"/>
                </a:solidFill>
                <a:latin typeface="Arial" panose="020B0604020202020204" pitchFamily="34" charset="0"/>
                <a:cs typeface="Arial" panose="020B0604020202020204" pitchFamily="34" charset="0"/>
              </a:rPr>
              <a:t> </a:t>
            </a:r>
            <a:r>
              <a:rPr lang="en-US" sz="2800" dirty="0" smtClean="0">
                <a:solidFill>
                  <a:srgbClr val="584035"/>
                </a:solidFill>
                <a:latin typeface="Arial" panose="020B0604020202020204" pitchFamily="34" charset="0"/>
                <a:cs typeface="Arial" panose="020B0604020202020204" pitchFamily="34" charset="0"/>
              </a:rPr>
              <a:t>ideas </a:t>
            </a:r>
            <a:r>
              <a:rPr lang="en-US" sz="2800" dirty="0">
                <a:solidFill>
                  <a:srgbClr val="584035"/>
                </a:solidFill>
                <a:latin typeface="Arial" panose="020B0604020202020204" pitchFamily="34" charset="0"/>
                <a:cs typeface="Arial" panose="020B0604020202020204" pitchFamily="34" charset="0"/>
              </a:rPr>
              <a:t>we have so far…</a:t>
            </a:r>
          </a:p>
          <a:p>
            <a:pPr marL="0" indent="0">
              <a:buNone/>
            </a:pPr>
            <a:endParaRPr lang="en-US" sz="2400" dirty="0">
              <a:solidFill>
                <a:srgbClr val="584035"/>
              </a:solidFill>
              <a:latin typeface="Arial" panose="020B0604020202020204" pitchFamily="34" charset="0"/>
              <a:cs typeface="Arial" panose="020B0604020202020204" pitchFamily="34" charset="0"/>
            </a:endParaRPr>
          </a:p>
          <a:p>
            <a:r>
              <a:rPr lang="en-US" sz="2400" dirty="0" smtClean="0">
                <a:solidFill>
                  <a:srgbClr val="584035"/>
                </a:solidFill>
                <a:latin typeface="Arial" panose="020B0604020202020204" pitchFamily="34" charset="0"/>
                <a:cs typeface="Arial" panose="020B0604020202020204" pitchFamily="34" charset="0"/>
              </a:rPr>
              <a:t>We’ve </a:t>
            </a:r>
            <a:r>
              <a:rPr lang="en-US" sz="2400" dirty="0">
                <a:solidFill>
                  <a:srgbClr val="584035"/>
                </a:solidFill>
                <a:latin typeface="Arial" panose="020B0604020202020204" pitchFamily="34" charset="0"/>
                <a:cs typeface="Arial" panose="020B0604020202020204" pitchFamily="34" charset="0"/>
              </a:rPr>
              <a:t>figured out how traits pass from parents to </a:t>
            </a:r>
            <a:r>
              <a:rPr lang="en-US" sz="2400" dirty="0" smtClean="0">
                <a:solidFill>
                  <a:srgbClr val="584035"/>
                </a:solidFill>
                <a:latin typeface="Arial" panose="020B0604020202020204" pitchFamily="34" charset="0"/>
                <a:cs typeface="Arial" panose="020B0604020202020204" pitchFamily="34" charset="0"/>
              </a:rPr>
              <a:t>offspring—via </a:t>
            </a:r>
            <a:r>
              <a:rPr lang="en-US" sz="2400" dirty="0">
                <a:solidFill>
                  <a:srgbClr val="584035"/>
                </a:solidFill>
                <a:latin typeface="Arial" panose="020B0604020202020204" pitchFamily="34" charset="0"/>
                <a:cs typeface="Arial" panose="020B0604020202020204" pitchFamily="34" charset="0"/>
              </a:rPr>
              <a:t>genes on chromosomes</a:t>
            </a:r>
            <a:r>
              <a:rPr lang="en-US" sz="2400" dirty="0" smtClean="0">
                <a:solidFill>
                  <a:srgbClr val="584035"/>
                </a:solidFill>
                <a:latin typeface="Arial" panose="020B0604020202020204" pitchFamily="34" charset="0"/>
                <a:cs typeface="Arial" panose="020B0604020202020204" pitchFamily="34" charset="0"/>
              </a:rPr>
              <a:t>.</a:t>
            </a:r>
            <a:endParaRPr lang="en-US" sz="2400" dirty="0">
              <a:solidFill>
                <a:srgbClr val="584035"/>
              </a:solidFill>
              <a:latin typeface="Arial" panose="020B0604020202020204" pitchFamily="34" charset="0"/>
              <a:cs typeface="Arial" panose="020B0604020202020204" pitchFamily="34" charset="0"/>
            </a:endParaRPr>
          </a:p>
          <a:p>
            <a:endParaRPr lang="en-US" sz="2400" dirty="0">
              <a:solidFill>
                <a:srgbClr val="584035"/>
              </a:solidFill>
              <a:latin typeface="Arial" panose="020B0604020202020204" pitchFamily="34" charset="0"/>
              <a:cs typeface="Arial" panose="020B0604020202020204" pitchFamily="34" charset="0"/>
            </a:endParaRPr>
          </a:p>
          <a:p>
            <a:r>
              <a:rPr lang="en-US" sz="2400" dirty="0" smtClean="0">
                <a:solidFill>
                  <a:srgbClr val="584035"/>
                </a:solidFill>
                <a:latin typeface="Arial" panose="020B0604020202020204" pitchFamily="34" charset="0"/>
                <a:cs typeface="Arial" panose="020B0604020202020204" pitchFamily="34" charset="0"/>
              </a:rPr>
              <a:t>We’re going to talk more about genes and chromosomes in a minute, but </a:t>
            </a:r>
            <a:r>
              <a:rPr lang="en-US" sz="2800" dirty="0" smtClean="0">
                <a:solidFill>
                  <a:srgbClr val="3F6EB3"/>
                </a:solidFill>
                <a:latin typeface="Arial" panose="020B0604020202020204" pitchFamily="34" charset="0"/>
                <a:cs typeface="Arial" panose="020B0604020202020204" pitchFamily="34" charset="0"/>
              </a:rPr>
              <a:t>lets first talk about </a:t>
            </a:r>
            <a:r>
              <a:rPr lang="en-US" sz="2800" u="sng" dirty="0" smtClean="0">
                <a:solidFill>
                  <a:srgbClr val="3F6EB3"/>
                </a:solidFill>
                <a:latin typeface="Arial" panose="020B0604020202020204" pitchFamily="34" charset="0"/>
                <a:cs typeface="Arial" panose="020B0604020202020204" pitchFamily="34" charset="0"/>
              </a:rPr>
              <a:t>traits</a:t>
            </a:r>
            <a:r>
              <a:rPr lang="en-US" sz="2400" dirty="0" smtClean="0">
                <a:solidFill>
                  <a:srgbClr val="3F6EB3"/>
                </a:solidFill>
                <a:latin typeface="Arial" panose="020B0604020202020204" pitchFamily="34" charset="0"/>
                <a:cs typeface="Arial" panose="020B0604020202020204" pitchFamily="34" charset="0"/>
              </a:rPr>
              <a:t>. </a:t>
            </a:r>
          </a:p>
          <a:p>
            <a:endParaRPr lang="en-US" sz="2400" dirty="0">
              <a:solidFill>
                <a:srgbClr val="584035"/>
              </a:solidFill>
              <a:latin typeface="Arial" panose="020B0604020202020204" pitchFamily="34" charset="0"/>
              <a:cs typeface="Arial" panose="020B0604020202020204" pitchFamily="34" charset="0"/>
            </a:endParaRPr>
          </a:p>
          <a:p>
            <a:pPr marL="0" indent="0">
              <a:buNone/>
            </a:pPr>
            <a:r>
              <a:rPr lang="en-US" sz="2400" dirty="0" smtClean="0">
                <a:solidFill>
                  <a:srgbClr val="584035"/>
                </a:solidFill>
                <a:latin typeface="Arial" panose="020B0604020202020204" pitchFamily="34" charset="0"/>
                <a:cs typeface="Arial" panose="020B0604020202020204" pitchFamily="34" charset="0"/>
              </a:rPr>
              <a:t>		</a:t>
            </a:r>
            <a:endParaRPr lang="en-US" sz="24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1963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73ABB1C-B915-4520-BFAD-A088B045E76D}"/>
              </a:ext>
            </a:extLst>
          </p:cNvPr>
          <p:cNvSpPr>
            <a:spLocks noGrp="1"/>
          </p:cNvSpPr>
          <p:nvPr>
            <p:ph type="title"/>
          </p:nvPr>
        </p:nvSpPr>
        <p:spPr/>
        <p:txBody>
          <a:bodyPr>
            <a:normAutofit fontScale="90000"/>
          </a:bodyPr>
          <a:lstStyle/>
          <a:p>
            <a:r>
              <a:rPr lang="en-US" dirty="0">
                <a:solidFill>
                  <a:srgbClr val="584035"/>
                </a:solidFill>
                <a:latin typeface="Arial" panose="020B0604020202020204" pitchFamily="34" charset="0"/>
                <a:cs typeface="Arial" panose="020B0604020202020204" pitchFamily="34" charset="0"/>
              </a:rPr>
              <a:t>What are the “rules” for DNA replication?</a:t>
            </a:r>
          </a:p>
        </p:txBody>
      </p:sp>
      <p:sp>
        <p:nvSpPr>
          <p:cNvPr id="3" name="Content Placeholder 2">
            <a:extLst>
              <a:ext uri="{FF2B5EF4-FFF2-40B4-BE49-F238E27FC236}">
                <a16:creationId xmlns="" xmlns:a16="http://schemas.microsoft.com/office/drawing/2014/main" id="{D1652240-EB13-422F-99B0-8C9151C4FF24}"/>
              </a:ext>
            </a:extLst>
          </p:cNvPr>
          <p:cNvSpPr>
            <a:spLocks noGrp="1"/>
          </p:cNvSpPr>
          <p:nvPr>
            <p:ph idx="1"/>
          </p:nvPr>
        </p:nvSpPr>
        <p:spPr>
          <a:xfrm>
            <a:off x="457200" y="1600200"/>
            <a:ext cx="8229600" cy="3550693"/>
          </a:xfrm>
        </p:spPr>
        <p:txBody>
          <a:bodyPr>
            <a:normAutofit/>
          </a:bodyPr>
          <a:lstStyle/>
          <a:p>
            <a:pPr marL="0" indent="0">
              <a:buNone/>
            </a:pPr>
            <a:r>
              <a:rPr lang="en-US" sz="2400" dirty="0">
                <a:solidFill>
                  <a:srgbClr val="00B0F0"/>
                </a:solidFill>
                <a:latin typeface="Arial" panose="020B0604020202020204" pitchFamily="34" charset="0"/>
                <a:cs typeface="Arial" panose="020B0604020202020204" pitchFamily="34" charset="0"/>
              </a:rPr>
              <a:t>[Record what the students noticed here or elsewhere in the classroom.]</a:t>
            </a:r>
          </a:p>
        </p:txBody>
      </p:sp>
      <p:pic>
        <p:nvPicPr>
          <p:cNvPr id="4" name="Picture 3">
            <a:extLst>
              <a:ext uri="{FF2B5EF4-FFF2-40B4-BE49-F238E27FC236}">
                <a16:creationId xmlns="" xmlns:a16="http://schemas.microsoft.com/office/drawing/2014/main" id="{BDF75499-24BB-8F49-BEC6-4C19DC10379C}"/>
              </a:ext>
            </a:extLst>
          </p:cNvPr>
          <p:cNvPicPr>
            <a:picLocks noChangeAspect="1"/>
          </p:cNvPicPr>
          <p:nvPr/>
        </p:nvPicPr>
        <p:blipFill>
          <a:blip r:embed="rId3"/>
          <a:stretch>
            <a:fillRect/>
          </a:stretch>
        </p:blipFill>
        <p:spPr>
          <a:xfrm>
            <a:off x="457200" y="5150893"/>
            <a:ext cx="737680" cy="737680"/>
          </a:xfrm>
          <a:prstGeom prst="rect">
            <a:avLst/>
          </a:prstGeom>
        </p:spPr>
      </p:pic>
      <p:sp>
        <p:nvSpPr>
          <p:cNvPr id="5" name="Rectangle 4">
            <a:extLst>
              <a:ext uri="{FF2B5EF4-FFF2-40B4-BE49-F238E27FC236}">
                <a16:creationId xmlns="" xmlns:a16="http://schemas.microsoft.com/office/drawing/2014/main" id="{C736D1FA-C42F-104C-AA7F-F1C46423A816}"/>
              </a:ext>
            </a:extLst>
          </p:cNvPr>
          <p:cNvSpPr/>
          <p:nvPr/>
        </p:nvSpPr>
        <p:spPr>
          <a:xfrm>
            <a:off x="1299882" y="5227346"/>
            <a:ext cx="7781365" cy="1077218"/>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Put these </a:t>
            </a:r>
            <a:r>
              <a:rPr lang="en-US" sz="3200" dirty="0">
                <a:solidFill>
                  <a:srgbClr val="0070C0"/>
                </a:solidFill>
                <a:latin typeface="Arial" panose="020B0604020202020204" pitchFamily="34" charset="0"/>
                <a:cs typeface="Arial" panose="020B0604020202020204" pitchFamily="34" charset="0"/>
              </a:rPr>
              <a:t>“rules” in Doodle Box </a:t>
            </a:r>
            <a:r>
              <a:rPr lang="en-US" sz="3200" dirty="0" smtClean="0">
                <a:solidFill>
                  <a:srgbClr val="0070C0"/>
                </a:solidFill>
                <a:latin typeface="Arial" panose="020B0604020202020204" pitchFamily="34" charset="0"/>
                <a:cs typeface="Arial" panose="020B0604020202020204" pitchFamily="34" charset="0"/>
              </a:rPr>
              <a:t>H.</a:t>
            </a:r>
          </a:p>
          <a:p>
            <a:r>
              <a:rPr lang="en-US" sz="3200" dirty="0" smtClean="0">
                <a:solidFill>
                  <a:srgbClr val="0070C0"/>
                </a:solidFill>
                <a:latin typeface="Arial" panose="020B0604020202020204" pitchFamily="34" charset="0"/>
                <a:cs typeface="Arial" panose="020B0604020202020204" pitchFamily="34" charset="0"/>
              </a:rPr>
              <a:t>How do they relate to the ideas in Box G?</a:t>
            </a:r>
          </a:p>
        </p:txBody>
      </p:sp>
    </p:spTree>
    <p:extLst>
      <p:ext uri="{BB962C8B-B14F-4D97-AF65-F5344CB8AC3E}">
        <p14:creationId xmlns:p14="http://schemas.microsoft.com/office/powerpoint/2010/main" val="253689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B6FCCC6-F9A3-4550-B4DB-AAA8D31A955C}"/>
              </a:ext>
            </a:extLst>
          </p:cNvPr>
          <p:cNvSpPr>
            <a:spLocks noGrp="1"/>
          </p:cNvSpPr>
          <p:nvPr>
            <p:ph type="title"/>
          </p:nvPr>
        </p:nvSpPr>
        <p:spPr>
          <a:xfrm>
            <a:off x="457200" y="-4762"/>
            <a:ext cx="8229600" cy="1143000"/>
          </a:xfrm>
        </p:spPr>
        <p:txBody>
          <a:bodyPr/>
          <a:lstStyle/>
          <a:p>
            <a:r>
              <a:rPr lang="en-US" dirty="0">
                <a:solidFill>
                  <a:srgbClr val="002060"/>
                </a:solidFill>
              </a:rPr>
              <a:t>A Bit of History</a:t>
            </a:r>
          </a:p>
        </p:txBody>
      </p:sp>
      <p:sp>
        <p:nvSpPr>
          <p:cNvPr id="3" name="Content Placeholder 2">
            <a:extLst>
              <a:ext uri="{FF2B5EF4-FFF2-40B4-BE49-F238E27FC236}">
                <a16:creationId xmlns="" xmlns:a16="http://schemas.microsoft.com/office/drawing/2014/main" id="{7D9DB139-027D-42C4-9F8A-CB9C5D379999}"/>
              </a:ext>
            </a:extLst>
          </p:cNvPr>
          <p:cNvSpPr>
            <a:spLocks noGrp="1"/>
          </p:cNvSpPr>
          <p:nvPr>
            <p:ph idx="1"/>
          </p:nvPr>
        </p:nvSpPr>
        <p:spPr>
          <a:xfrm>
            <a:off x="457200" y="1007782"/>
            <a:ext cx="8229600" cy="1704421"/>
          </a:xfrm>
        </p:spPr>
        <p:txBody>
          <a:bodyPr>
            <a:normAutofit lnSpcReduction="10000"/>
          </a:bodyPr>
          <a:lstStyle/>
          <a:p>
            <a:pPr marL="0" indent="0">
              <a:lnSpc>
                <a:spcPct val="120000"/>
              </a:lnSpc>
              <a:spcBef>
                <a:spcPts val="0"/>
              </a:spcBef>
              <a:spcAft>
                <a:spcPts val="1200"/>
              </a:spcAft>
              <a:buNone/>
            </a:pPr>
            <a:r>
              <a:rPr lang="en-US" sz="2800" dirty="0">
                <a:solidFill>
                  <a:srgbClr val="0070C0"/>
                </a:solidFill>
                <a:latin typeface="Arial" panose="020B0604020202020204" pitchFamily="34" charset="0"/>
                <a:cs typeface="Arial" panose="020B0604020202020204" pitchFamily="34" charset="0"/>
              </a:rPr>
              <a:t>In 1953 James Watson and Francis Crick put all the pieces </a:t>
            </a:r>
            <a:r>
              <a:rPr lang="en-US" sz="2800" dirty="0" smtClean="0">
                <a:solidFill>
                  <a:srgbClr val="0070C0"/>
                </a:solidFill>
                <a:latin typeface="Arial" panose="020B0604020202020204" pitchFamily="34" charset="0"/>
                <a:cs typeface="Arial" panose="020B0604020202020204" pitchFamily="34" charset="0"/>
              </a:rPr>
              <a:t>we read about together </a:t>
            </a:r>
            <a:r>
              <a:rPr lang="en-US" sz="2800" dirty="0">
                <a:solidFill>
                  <a:srgbClr val="0070C0"/>
                </a:solidFill>
                <a:latin typeface="Arial" panose="020B0604020202020204" pitchFamily="34" charset="0"/>
                <a:cs typeface="Arial" panose="020B0604020202020204" pitchFamily="34" charset="0"/>
              </a:rPr>
              <a:t>and figured out the complete structure of DNA.</a:t>
            </a:r>
          </a:p>
          <a:p>
            <a:pPr marL="0" indent="0">
              <a:buNone/>
            </a:pPr>
            <a:endParaRPr lang="en-US" dirty="0"/>
          </a:p>
        </p:txBody>
      </p:sp>
      <p:graphicFrame>
        <p:nvGraphicFramePr>
          <p:cNvPr id="8" name="Table 7">
            <a:extLst>
              <a:ext uri="{FF2B5EF4-FFF2-40B4-BE49-F238E27FC236}">
                <a16:creationId xmlns="" xmlns:a16="http://schemas.microsoft.com/office/drawing/2014/main" id="{B7A28D22-6C69-3646-96C4-6EBDE75E2F84}"/>
              </a:ext>
            </a:extLst>
          </p:cNvPr>
          <p:cNvGraphicFramePr>
            <a:graphicFrameLocks noGrp="1"/>
          </p:cNvGraphicFramePr>
          <p:nvPr>
            <p:extLst>
              <p:ext uri="{D42A27DB-BD31-4B8C-83A1-F6EECF244321}">
                <p14:modId xmlns:p14="http://schemas.microsoft.com/office/powerpoint/2010/main" val="611542577"/>
              </p:ext>
            </p:extLst>
          </p:nvPr>
        </p:nvGraphicFramePr>
        <p:xfrm>
          <a:off x="333214" y="2526223"/>
          <a:ext cx="8477571" cy="3916422"/>
        </p:xfrm>
        <a:graphic>
          <a:graphicData uri="http://schemas.openxmlformats.org/drawingml/2006/table">
            <a:tbl>
              <a:tblPr firstRow="1" bandRow="1">
                <a:tableStyleId>{5C22544A-7EE6-4342-B048-85BDC9FD1C3A}</a:tableStyleId>
              </a:tblPr>
              <a:tblGrid>
                <a:gridCol w="2825857">
                  <a:extLst>
                    <a:ext uri="{9D8B030D-6E8A-4147-A177-3AD203B41FA5}">
                      <a16:colId xmlns="" xmlns:a16="http://schemas.microsoft.com/office/drawing/2014/main" val="48106393"/>
                    </a:ext>
                  </a:extLst>
                </a:gridCol>
                <a:gridCol w="2825857">
                  <a:extLst>
                    <a:ext uri="{9D8B030D-6E8A-4147-A177-3AD203B41FA5}">
                      <a16:colId xmlns="" xmlns:a16="http://schemas.microsoft.com/office/drawing/2014/main" val="761040001"/>
                    </a:ext>
                  </a:extLst>
                </a:gridCol>
                <a:gridCol w="2825857">
                  <a:extLst>
                    <a:ext uri="{9D8B030D-6E8A-4147-A177-3AD203B41FA5}">
                      <a16:colId xmlns="" xmlns:a16="http://schemas.microsoft.com/office/drawing/2014/main" val="824198306"/>
                    </a:ext>
                  </a:extLst>
                </a:gridCol>
              </a:tblGrid>
              <a:tr h="2727702">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4135008587"/>
                  </a:ext>
                </a:extLst>
              </a:tr>
              <a:tr h="948928">
                <a:tc>
                  <a:txBody>
                    <a:bodyPr/>
                    <a:lstStyle/>
                    <a:p>
                      <a:pPr algn="ctr"/>
                      <a:r>
                        <a:rPr lang="en-US" sz="1800" dirty="0">
                          <a:solidFill>
                            <a:srgbClr val="002060"/>
                          </a:solidFill>
                          <a:latin typeface="Arial" panose="020B0604020202020204" pitchFamily="34" charset="0"/>
                          <a:cs typeface="Arial" panose="020B0604020202020204" pitchFamily="34" charset="0"/>
                        </a:rPr>
                        <a:t>Erwin Chargaff determines that in DNA there are equal numbers of C &amp; G and A &amp; 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rgbClr val="002060"/>
                          </a:solidFill>
                          <a:latin typeface="Arial" panose="020B0604020202020204" pitchFamily="34" charset="0"/>
                          <a:cs typeface="Arial" panose="020B0604020202020204" pitchFamily="34" charset="0"/>
                        </a:rPr>
                        <a:t>Rosalind Franklin makes an X-ray photograph of DNA</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a:solidFill>
                            <a:srgbClr val="002060"/>
                          </a:solidFill>
                          <a:latin typeface="Arial" panose="020B0604020202020204" pitchFamily="34" charset="0"/>
                          <a:cs typeface="Arial" panose="020B0604020202020204" pitchFamily="34" charset="0"/>
                        </a:rPr>
                        <a:t>James Watson &amp; Francis Crick put the pieces together to figure out the structure of DNA</a:t>
                      </a:r>
                      <a:endParaRPr lang="en-US" dirty="0">
                        <a:solidFill>
                          <a:srgbClr val="00206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938754264"/>
                  </a:ext>
                </a:extLst>
              </a:tr>
            </a:tbl>
          </a:graphicData>
        </a:graphic>
      </p:graphicFrame>
      <p:pic>
        <p:nvPicPr>
          <p:cNvPr id="10" name="Picture 9">
            <a:extLst>
              <a:ext uri="{FF2B5EF4-FFF2-40B4-BE49-F238E27FC236}">
                <a16:creationId xmlns="" xmlns:a16="http://schemas.microsoft.com/office/drawing/2014/main" id="{4C3B03BA-0167-0540-8D48-55C39F2A05B3}"/>
              </a:ext>
            </a:extLst>
          </p:cNvPr>
          <p:cNvPicPr>
            <a:picLocks noChangeAspect="1"/>
          </p:cNvPicPr>
          <p:nvPr/>
        </p:nvPicPr>
        <p:blipFill>
          <a:blip r:embed="rId3"/>
          <a:stretch>
            <a:fillRect/>
          </a:stretch>
        </p:blipFill>
        <p:spPr>
          <a:xfrm>
            <a:off x="3619000" y="2656679"/>
            <a:ext cx="1905998" cy="2541330"/>
          </a:xfrm>
          <a:prstGeom prst="rect">
            <a:avLst/>
          </a:prstGeom>
        </p:spPr>
      </p:pic>
      <p:pic>
        <p:nvPicPr>
          <p:cNvPr id="11" name="Picture 10">
            <a:extLst>
              <a:ext uri="{FF2B5EF4-FFF2-40B4-BE49-F238E27FC236}">
                <a16:creationId xmlns="" xmlns:a16="http://schemas.microsoft.com/office/drawing/2014/main" id="{71E2C182-E073-F945-9EEA-929966E38E2F}"/>
              </a:ext>
            </a:extLst>
          </p:cNvPr>
          <p:cNvPicPr>
            <a:picLocks noChangeAspect="1"/>
          </p:cNvPicPr>
          <p:nvPr/>
        </p:nvPicPr>
        <p:blipFill rotWithShape="1">
          <a:blip r:embed="rId4"/>
          <a:srcRect r="12062" b="9158"/>
          <a:stretch/>
        </p:blipFill>
        <p:spPr>
          <a:xfrm>
            <a:off x="565688" y="2937282"/>
            <a:ext cx="2386756" cy="1980124"/>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64512" r="34510"/>
          <a:stretch/>
        </p:blipFill>
        <p:spPr>
          <a:xfrm>
            <a:off x="5788220" y="3005954"/>
            <a:ext cx="3022565" cy="1911452"/>
          </a:xfrm>
          <a:prstGeom prst="rect">
            <a:avLst/>
          </a:prstGeom>
        </p:spPr>
      </p:pic>
    </p:spTree>
    <p:extLst>
      <p:ext uri="{BB962C8B-B14F-4D97-AF65-F5344CB8AC3E}">
        <p14:creationId xmlns:p14="http://schemas.microsoft.com/office/powerpoint/2010/main" val="348055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93478AE-B77F-4A94-A9A1-017EECABEB6F}"/>
              </a:ext>
            </a:extLst>
          </p:cNvPr>
          <p:cNvSpPr>
            <a:spLocks noGrp="1"/>
          </p:cNvSpPr>
          <p:nvPr>
            <p:ph type="title"/>
          </p:nvPr>
        </p:nvSpPr>
        <p:spPr>
          <a:xfrm>
            <a:off x="645952" y="274638"/>
            <a:ext cx="8040848" cy="1143000"/>
          </a:xfrm>
        </p:spPr>
        <p:txBody>
          <a:bodyPr>
            <a:normAutofit fontScale="90000"/>
          </a:bodyPr>
          <a:lstStyle/>
          <a:p>
            <a:r>
              <a:rPr lang="en-US" b="1" dirty="0">
                <a:solidFill>
                  <a:srgbClr val="3F6EB3"/>
                </a:solidFill>
              </a:rPr>
              <a:t>Letter from Francis Crick </a:t>
            </a:r>
            <a:br>
              <a:rPr lang="en-US" b="1" dirty="0">
                <a:solidFill>
                  <a:srgbClr val="3F6EB3"/>
                </a:solidFill>
              </a:rPr>
            </a:br>
            <a:r>
              <a:rPr lang="en-US" b="1" dirty="0">
                <a:solidFill>
                  <a:srgbClr val="3F6EB3"/>
                </a:solidFill>
              </a:rPr>
              <a:t>to his son Michael</a:t>
            </a:r>
            <a:endParaRPr lang="en-US" dirty="0">
              <a:solidFill>
                <a:srgbClr val="3F6EB3"/>
              </a:solidFill>
            </a:endParaRPr>
          </a:p>
        </p:txBody>
      </p:sp>
      <p:sp>
        <p:nvSpPr>
          <p:cNvPr id="3" name="Content Placeholder 2">
            <a:extLst>
              <a:ext uri="{FF2B5EF4-FFF2-40B4-BE49-F238E27FC236}">
                <a16:creationId xmlns="" xmlns:a16="http://schemas.microsoft.com/office/drawing/2014/main" id="{4EEAB284-B9A4-46AC-A63A-F11BF51B3D27}"/>
              </a:ext>
            </a:extLst>
          </p:cNvPr>
          <p:cNvSpPr>
            <a:spLocks noGrp="1"/>
          </p:cNvSpPr>
          <p:nvPr>
            <p:ph idx="1"/>
          </p:nvPr>
        </p:nvSpPr>
        <p:spPr>
          <a:xfrm>
            <a:off x="457200" y="1600200"/>
            <a:ext cx="8229600" cy="4983162"/>
          </a:xfrm>
        </p:spPr>
        <p:txBody>
          <a:bodyPr>
            <a:normAutofit fontScale="92500" lnSpcReduction="10000"/>
          </a:bodyPr>
          <a:lstStyle/>
          <a:p>
            <a:pPr marL="0" indent="0">
              <a:buNone/>
            </a:pPr>
            <a:r>
              <a:rPr lang="en-US" dirty="0">
                <a:solidFill>
                  <a:srgbClr val="584035"/>
                </a:solidFill>
              </a:rPr>
              <a:t>On March 19,1953, English biologist Francis Crick wrote a letter to his son Michael, describing a discovery he and his colleague had recently made. At the time of receiving the letter Michael was 12 years </a:t>
            </a:r>
            <a:r>
              <a:rPr lang="en-US" dirty="0" smtClean="0">
                <a:solidFill>
                  <a:srgbClr val="584035"/>
                </a:solidFill>
              </a:rPr>
              <a:t>old and </a:t>
            </a:r>
            <a:r>
              <a:rPr lang="en-US" dirty="0">
                <a:solidFill>
                  <a:srgbClr val="584035"/>
                </a:solidFill>
              </a:rPr>
              <a:t>attending boarding school in England. Sixty years after receiving the letter, on April 10, 2013 Michael put the letter up for auction. The letter sold for over $5 million and half of the proceeds went to the Salk Institute for Biological Studies in San Diego, California, where Francis Crick was a professor for 27 years.   </a:t>
            </a:r>
          </a:p>
          <a:p>
            <a:endParaRPr lang="en-US" dirty="0"/>
          </a:p>
        </p:txBody>
      </p:sp>
    </p:spTree>
    <p:extLst>
      <p:ext uri="{BB962C8B-B14F-4D97-AF65-F5344CB8AC3E}">
        <p14:creationId xmlns:p14="http://schemas.microsoft.com/office/powerpoint/2010/main" val="3046092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93478AE-B77F-4A94-A9A1-017EECABEB6F}"/>
              </a:ext>
            </a:extLst>
          </p:cNvPr>
          <p:cNvSpPr>
            <a:spLocks noGrp="1"/>
          </p:cNvSpPr>
          <p:nvPr>
            <p:ph type="title"/>
          </p:nvPr>
        </p:nvSpPr>
        <p:spPr>
          <a:xfrm>
            <a:off x="645952" y="274638"/>
            <a:ext cx="8040848" cy="1143000"/>
          </a:xfrm>
        </p:spPr>
        <p:txBody>
          <a:bodyPr>
            <a:normAutofit fontScale="90000"/>
          </a:bodyPr>
          <a:lstStyle/>
          <a:p>
            <a:r>
              <a:rPr lang="en-US" b="1" dirty="0">
                <a:solidFill>
                  <a:srgbClr val="3F6EB3"/>
                </a:solidFill>
              </a:rPr>
              <a:t>Letter from Francis Crick </a:t>
            </a:r>
            <a:br>
              <a:rPr lang="en-US" b="1" dirty="0">
                <a:solidFill>
                  <a:srgbClr val="3F6EB3"/>
                </a:solidFill>
              </a:rPr>
            </a:br>
            <a:r>
              <a:rPr lang="en-US" b="1" dirty="0">
                <a:solidFill>
                  <a:srgbClr val="3F6EB3"/>
                </a:solidFill>
              </a:rPr>
              <a:t>to his son Michael</a:t>
            </a:r>
            <a:endParaRPr lang="en-US" dirty="0">
              <a:solidFill>
                <a:srgbClr val="3F6EB3"/>
              </a:solidFill>
            </a:endParaRPr>
          </a:p>
        </p:txBody>
      </p:sp>
      <p:sp>
        <p:nvSpPr>
          <p:cNvPr id="3" name="Content Placeholder 2">
            <a:extLst>
              <a:ext uri="{FF2B5EF4-FFF2-40B4-BE49-F238E27FC236}">
                <a16:creationId xmlns="" xmlns:a16="http://schemas.microsoft.com/office/drawing/2014/main" id="{4EEAB284-B9A4-46AC-A63A-F11BF51B3D27}"/>
              </a:ext>
            </a:extLst>
          </p:cNvPr>
          <p:cNvSpPr>
            <a:spLocks noGrp="1"/>
          </p:cNvSpPr>
          <p:nvPr>
            <p:ph idx="1"/>
          </p:nvPr>
        </p:nvSpPr>
        <p:spPr>
          <a:xfrm>
            <a:off x="457200" y="1600201"/>
            <a:ext cx="8229600" cy="4316506"/>
          </a:xfrm>
        </p:spPr>
        <p:txBody>
          <a:bodyPr>
            <a:normAutofit fontScale="92500" lnSpcReduction="20000"/>
          </a:bodyPr>
          <a:lstStyle/>
          <a:p>
            <a:r>
              <a:rPr lang="en-US" dirty="0">
                <a:solidFill>
                  <a:srgbClr val="584035"/>
                </a:solidFill>
              </a:rPr>
              <a:t>While reading the letter make note of the main ideas in the margins.</a:t>
            </a:r>
          </a:p>
          <a:p>
            <a:pPr lvl="1"/>
            <a:r>
              <a:rPr lang="en-US" dirty="0">
                <a:solidFill>
                  <a:srgbClr val="584035"/>
                </a:solidFill>
              </a:rPr>
              <a:t>Record any questions you have at the bottom of the page</a:t>
            </a:r>
          </a:p>
          <a:p>
            <a:pPr lvl="0"/>
            <a:r>
              <a:rPr lang="en-US" dirty="0">
                <a:solidFill>
                  <a:srgbClr val="584035"/>
                </a:solidFill>
              </a:rPr>
              <a:t>Once everyone is finished reading the letter, discuss with your group </a:t>
            </a:r>
            <a:r>
              <a:rPr lang="en-US" u="sng" dirty="0">
                <a:solidFill>
                  <a:srgbClr val="584035"/>
                </a:solidFill>
              </a:rPr>
              <a:t>why</a:t>
            </a:r>
            <a:r>
              <a:rPr lang="en-US" dirty="0">
                <a:solidFill>
                  <a:srgbClr val="584035"/>
                </a:solidFill>
              </a:rPr>
              <a:t> do you think the discovery of DNA was so important. </a:t>
            </a:r>
          </a:p>
          <a:p>
            <a:pPr lvl="0"/>
            <a:r>
              <a:rPr lang="en-US" dirty="0">
                <a:solidFill>
                  <a:srgbClr val="584035"/>
                </a:solidFill>
              </a:rPr>
              <a:t>In this letter Crick refers to the molecule of DNA as a code. </a:t>
            </a:r>
            <a:r>
              <a:rPr lang="en-US" dirty="0" smtClean="0">
                <a:solidFill>
                  <a:srgbClr val="584035"/>
                </a:solidFill>
              </a:rPr>
              <a:t>What does he mean? </a:t>
            </a:r>
            <a:r>
              <a:rPr lang="en-US" dirty="0">
                <a:solidFill>
                  <a:srgbClr val="584035"/>
                </a:solidFill>
              </a:rPr>
              <a:t>Can you give an example? </a:t>
            </a:r>
          </a:p>
          <a:p>
            <a:pPr marL="0" indent="0">
              <a:buNone/>
            </a:pPr>
            <a:endParaRPr lang="en-US" dirty="0"/>
          </a:p>
          <a:p>
            <a:endParaRPr lang="en-US" dirty="0"/>
          </a:p>
        </p:txBody>
      </p:sp>
      <p:sp>
        <p:nvSpPr>
          <p:cNvPr id="4" name="TextBox 3">
            <a:extLst>
              <a:ext uri="{FF2B5EF4-FFF2-40B4-BE49-F238E27FC236}">
                <a16:creationId xmlns="" xmlns:a16="http://schemas.microsoft.com/office/drawing/2014/main" id="{A9ECA838-14AA-4205-933D-BDE8B76E93C0}"/>
              </a:ext>
            </a:extLst>
          </p:cNvPr>
          <p:cNvSpPr txBox="1"/>
          <p:nvPr/>
        </p:nvSpPr>
        <p:spPr>
          <a:xfrm>
            <a:off x="1792935" y="5678501"/>
            <a:ext cx="6831111"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a:t>
            </a:r>
            <a:r>
              <a:rPr lang="en-US" sz="3200" dirty="0" smtClean="0">
                <a:solidFill>
                  <a:srgbClr val="3F6EB3"/>
                </a:solidFill>
                <a:latin typeface="Arial" panose="020B0604020202020204" pitchFamily="34" charset="0"/>
                <a:cs typeface="Arial" panose="020B0604020202020204" pitchFamily="34" charset="0"/>
              </a:rPr>
              <a:t>response </a:t>
            </a:r>
            <a:r>
              <a:rPr lang="en-US" sz="3200" dirty="0">
                <a:solidFill>
                  <a:srgbClr val="3F6EB3"/>
                </a:solidFill>
                <a:latin typeface="Arial" panose="020B0604020202020204" pitchFamily="34" charset="0"/>
                <a:cs typeface="Arial" panose="020B0604020202020204" pitchFamily="34" charset="0"/>
              </a:rPr>
              <a:t>in Doodle Box I</a:t>
            </a:r>
            <a:r>
              <a:rPr lang="en-US" sz="3200" dirty="0" smtClean="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6FE24D3-2908-4122-9FB5-DCC867F7B1F1}"/>
              </a:ext>
            </a:extLst>
          </p:cNvPr>
          <p:cNvPicPr>
            <a:picLocks noChangeAspect="1"/>
          </p:cNvPicPr>
          <p:nvPr/>
        </p:nvPicPr>
        <p:blipFill>
          <a:blip r:embed="rId3"/>
          <a:stretch>
            <a:fillRect/>
          </a:stretch>
        </p:blipFill>
        <p:spPr>
          <a:xfrm>
            <a:off x="756228" y="5602048"/>
            <a:ext cx="737680" cy="737680"/>
          </a:xfrm>
          <a:prstGeom prst="rect">
            <a:avLst/>
          </a:prstGeom>
        </p:spPr>
      </p:pic>
      <p:pic>
        <p:nvPicPr>
          <p:cNvPr id="6" name="pasted-image.pdf"/>
          <p:cNvPicPr>
            <a:picLocks noChangeAspect="1"/>
          </p:cNvPicPr>
          <p:nvPr/>
        </p:nvPicPr>
        <p:blipFill>
          <a:blip r:embed="rId4">
            <a:extLst/>
          </a:blip>
          <a:stretch>
            <a:fillRect/>
          </a:stretch>
        </p:blipFill>
        <p:spPr>
          <a:xfrm>
            <a:off x="7967520" y="2845921"/>
            <a:ext cx="901899" cy="901899"/>
          </a:xfrm>
          <a:prstGeom prst="rect">
            <a:avLst/>
          </a:prstGeom>
          <a:ln w="12700">
            <a:miter lim="400000"/>
          </a:ln>
        </p:spPr>
      </p:pic>
    </p:spTree>
    <p:extLst>
      <p:ext uri="{BB962C8B-B14F-4D97-AF65-F5344CB8AC3E}">
        <p14:creationId xmlns:p14="http://schemas.microsoft.com/office/powerpoint/2010/main" val="118210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9867F25-895A-4865-B970-FDA4A1B90D01}"/>
              </a:ext>
            </a:extLst>
          </p:cNvPr>
          <p:cNvSpPr>
            <a:spLocks noGrp="1"/>
          </p:cNvSpPr>
          <p:nvPr>
            <p:ph type="title"/>
          </p:nvPr>
        </p:nvSpPr>
        <p:spPr/>
        <p:txBody>
          <a:bodyPr/>
          <a:lstStyle/>
          <a:p>
            <a:r>
              <a:rPr lang="en-US" dirty="0" smtClean="0">
                <a:solidFill>
                  <a:srgbClr val="584035"/>
                </a:solidFill>
              </a:rPr>
              <a:t>Do we need to add to our ideas?</a:t>
            </a:r>
            <a:endParaRPr lang="en-US" dirty="0">
              <a:solidFill>
                <a:srgbClr val="584035"/>
              </a:solidFill>
            </a:endParaRPr>
          </a:p>
        </p:txBody>
      </p:sp>
      <p:sp>
        <p:nvSpPr>
          <p:cNvPr id="4" name="Content Placeholder 2">
            <a:extLst>
              <a:ext uri="{FF2B5EF4-FFF2-40B4-BE49-F238E27FC236}">
                <a16:creationId xmlns="" xmlns:a16="http://schemas.microsoft.com/office/drawing/2014/main" id="{9D0C89D8-FB11-4A2D-AEB8-739CCF45752D}"/>
              </a:ext>
            </a:extLst>
          </p:cNvPr>
          <p:cNvSpPr>
            <a:spLocks noGrp="1"/>
          </p:cNvSpPr>
          <p:nvPr>
            <p:ph idx="1"/>
          </p:nvPr>
        </p:nvSpPr>
        <p:spPr>
          <a:xfrm>
            <a:off x="457200" y="1257301"/>
            <a:ext cx="8229600" cy="5326062"/>
          </a:xfrm>
        </p:spPr>
        <p:txBody>
          <a:bodyPr/>
          <a:lstStyle/>
          <a:p>
            <a:pPr marL="0" indent="0">
              <a:buNone/>
            </a:pPr>
            <a:r>
              <a:rPr lang="en-US" sz="2800" dirty="0" smtClean="0">
                <a:solidFill>
                  <a:srgbClr val="00B0F0"/>
                </a:solidFill>
              </a:rPr>
              <a:t>[Add ideas that came out of the discussion of Crick’s letter, especially if the class has clarified the structure-function connections between Crick’s reference to DNA as a “code” and the ability of the cell to make an exact copy.]</a:t>
            </a:r>
            <a:endParaRPr lang="en-US" sz="2800" dirty="0">
              <a:solidFill>
                <a:srgbClr val="00B0F0"/>
              </a:solidFill>
            </a:endParaRPr>
          </a:p>
          <a:p>
            <a:endParaRPr lang="en-US" dirty="0"/>
          </a:p>
        </p:txBody>
      </p:sp>
    </p:spTree>
    <p:extLst>
      <p:ext uri="{BB962C8B-B14F-4D97-AF65-F5344CB8AC3E}">
        <p14:creationId xmlns:p14="http://schemas.microsoft.com/office/powerpoint/2010/main" val="16164366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0200" y="738449"/>
            <a:ext cx="4615339" cy="5386188"/>
          </a:xfrm>
          <a:prstGeom prst="rect">
            <a:avLst/>
          </a:prstGeom>
        </p:spPr>
      </p:pic>
      <p:sp>
        <p:nvSpPr>
          <p:cNvPr id="3" name="Title 1"/>
          <p:cNvSpPr>
            <a:spLocks noGrp="1"/>
          </p:cNvSpPr>
          <p:nvPr>
            <p:ph type="title"/>
          </p:nvPr>
        </p:nvSpPr>
        <p:spPr>
          <a:xfrm>
            <a:off x="3760200" y="6047786"/>
            <a:ext cx="4154889" cy="498121"/>
          </a:xfrm>
        </p:spPr>
        <p:txBody>
          <a:bodyPr>
            <a:noAutofit/>
          </a:bodyPr>
          <a:lstStyle/>
          <a:p>
            <a:r>
              <a:rPr lang="en-US" sz="3094" dirty="0">
                <a:latin typeface="Arial" panose="020B0604020202020204" pitchFamily="34" charset="0"/>
                <a:cs typeface="Arial" panose="020B0604020202020204" pitchFamily="34" charset="0"/>
              </a:rPr>
              <a:t>The Structure of DNA</a:t>
            </a:r>
          </a:p>
        </p:txBody>
      </p:sp>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7966" y="3200711"/>
            <a:ext cx="3275378" cy="3196052"/>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683343" y="181700"/>
            <a:ext cx="1174028" cy="3019011"/>
          </a:xfrm>
          <a:prstGeom prst="rect">
            <a:avLst/>
          </a:prstGeom>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val="0"/>
              </a:ext>
            </a:extLst>
          </a:blip>
          <a:srcRect r="75961"/>
          <a:stretch/>
        </p:blipFill>
        <p:spPr>
          <a:xfrm>
            <a:off x="3386689" y="181700"/>
            <a:ext cx="282219" cy="3019011"/>
          </a:xfrm>
          <a:prstGeom prst="rect">
            <a:avLst/>
          </a:prstGeom>
        </p:spPr>
      </p:pic>
      <p:cxnSp>
        <p:nvCxnSpPr>
          <p:cNvPr id="12" name="Straight Arrow Connector 11"/>
          <p:cNvCxnSpPr/>
          <p:nvPr/>
        </p:nvCxnSpPr>
        <p:spPr>
          <a:xfrm>
            <a:off x="2871566" y="795345"/>
            <a:ext cx="500688" cy="224969"/>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4" name="TextBox 13"/>
          <p:cNvSpPr txBox="1"/>
          <p:nvPr/>
        </p:nvSpPr>
        <p:spPr>
          <a:xfrm>
            <a:off x="2432368" y="446197"/>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solidFill>
                  <a:srgbClr val="000000"/>
                </a:solidFill>
                <a:sym typeface="Helvetica Light"/>
              </a:rPr>
              <a:t>1</a:t>
            </a:r>
          </a:p>
        </p:txBody>
      </p:sp>
      <p:sp>
        <p:nvSpPr>
          <p:cNvPr id="15" name="TextBox 14"/>
          <p:cNvSpPr txBox="1"/>
          <p:nvPr/>
        </p:nvSpPr>
        <p:spPr>
          <a:xfrm>
            <a:off x="4867783" y="389338"/>
            <a:ext cx="635948" cy="4616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531" dirty="0">
                <a:solidFill>
                  <a:srgbClr val="000000"/>
                </a:solidFill>
                <a:sym typeface="Helvetica Light"/>
              </a:rPr>
              <a:t>X</a:t>
            </a:r>
            <a:r>
              <a:rPr lang="en-US" sz="2531" baseline="30000" dirty="0"/>
              <a:t>2</a:t>
            </a:r>
            <a:endParaRPr lang="en-US" sz="2531" baseline="30000" dirty="0">
              <a:solidFill>
                <a:srgbClr val="000000"/>
              </a:solidFill>
              <a:sym typeface="Helvetica Light"/>
            </a:endParaRPr>
          </a:p>
        </p:txBody>
      </p:sp>
      <p:sp>
        <p:nvSpPr>
          <p:cNvPr id="16" name="TextBox 15"/>
          <p:cNvSpPr txBox="1"/>
          <p:nvPr/>
        </p:nvSpPr>
        <p:spPr>
          <a:xfrm>
            <a:off x="3527799" y="3300855"/>
            <a:ext cx="1656262" cy="375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a:r>
              <a:rPr lang="en-US" sz="1969" dirty="0"/>
              <a:t>(X</a:t>
            </a:r>
            <a:r>
              <a:rPr lang="en-US" sz="1969" baseline="30000" dirty="0"/>
              <a:t>1</a:t>
            </a:r>
            <a:r>
              <a:rPr lang="en-US" sz="1969" dirty="0">
                <a:solidFill>
                  <a:srgbClr val="000000"/>
                </a:solidFill>
                <a:sym typeface="Helvetica Light"/>
              </a:rPr>
              <a:t>,X</a:t>
            </a:r>
            <a:r>
              <a:rPr lang="en-US" sz="1969" baseline="30000" dirty="0"/>
              <a:t>2</a:t>
            </a:r>
            <a:r>
              <a:rPr lang="en-US" sz="1969" dirty="0">
                <a:solidFill>
                  <a:srgbClr val="000000"/>
                </a:solidFill>
                <a:sym typeface="Helvetica Light"/>
              </a:rPr>
              <a:t>)</a:t>
            </a:r>
            <a:endParaRPr lang="en-US" sz="1969" baseline="30000" dirty="0">
              <a:solidFill>
                <a:srgbClr val="000000"/>
              </a:solidFill>
              <a:sym typeface="Helvetica Light"/>
            </a:endParaRPr>
          </a:p>
        </p:txBody>
      </p:sp>
      <p:cxnSp>
        <p:nvCxnSpPr>
          <p:cNvPr id="17" name="Straight Arrow Connector 16"/>
          <p:cNvCxnSpPr/>
          <p:nvPr/>
        </p:nvCxnSpPr>
        <p:spPr>
          <a:xfrm flipH="1">
            <a:off x="3991135" y="620138"/>
            <a:ext cx="991631" cy="38531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910943" y="920816"/>
            <a:ext cx="1975099" cy="2434310"/>
          </a:xfrm>
          <a:prstGeom prst="rect">
            <a:avLst/>
          </a:prstGeom>
        </p:spPr>
      </p:pic>
      <p:sp>
        <p:nvSpPr>
          <p:cNvPr id="21" name="TextBox 20"/>
          <p:cNvSpPr txBox="1"/>
          <p:nvPr/>
        </p:nvSpPr>
        <p:spPr>
          <a:xfrm>
            <a:off x="7283777" y="4243361"/>
            <a:ext cx="1523483" cy="16298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51" hangingPunct="0"/>
            <a:r>
              <a:rPr lang="en-US" sz="1687" u="sng" dirty="0" smtClean="0"/>
              <a:t>Terms</a:t>
            </a:r>
            <a:r>
              <a:rPr lang="en-US" sz="1687" dirty="0" smtClean="0"/>
              <a:t>:</a:t>
            </a:r>
          </a:p>
          <a:p>
            <a:pPr defTabSz="410751" hangingPunct="0"/>
            <a:r>
              <a:rPr lang="en-US" sz="1687" dirty="0" smtClean="0"/>
              <a:t>Chromosome</a:t>
            </a:r>
            <a:endParaRPr lang="en-US" sz="1687" dirty="0"/>
          </a:p>
          <a:p>
            <a:pPr defTabSz="410751" hangingPunct="0"/>
            <a:r>
              <a:rPr lang="en-US" sz="1687" dirty="0">
                <a:solidFill>
                  <a:srgbClr val="000000"/>
                </a:solidFill>
                <a:sym typeface="Helvetica Light"/>
              </a:rPr>
              <a:t>Gene / Locus</a:t>
            </a:r>
          </a:p>
          <a:p>
            <a:pPr defTabSz="410751" hangingPunct="0"/>
            <a:r>
              <a:rPr lang="en-US" sz="1687" dirty="0"/>
              <a:t>Allele</a:t>
            </a:r>
          </a:p>
          <a:p>
            <a:pPr defTabSz="410751" hangingPunct="0"/>
            <a:r>
              <a:rPr lang="en-US" sz="1687" dirty="0">
                <a:solidFill>
                  <a:srgbClr val="000000"/>
                </a:solidFill>
                <a:sym typeface="Helvetica Light"/>
              </a:rPr>
              <a:t>Double Helix</a:t>
            </a:r>
          </a:p>
          <a:p>
            <a:pPr defTabSz="410751" hangingPunct="0"/>
            <a:r>
              <a:rPr lang="en-US" sz="1687" dirty="0"/>
              <a:t>Base Pair</a:t>
            </a:r>
            <a:endParaRPr lang="en-US" sz="1687" dirty="0">
              <a:solidFill>
                <a:srgbClr val="000000"/>
              </a:solidFill>
              <a:sym typeface="Helvetica Light"/>
            </a:endParaRPr>
          </a:p>
        </p:txBody>
      </p:sp>
    </p:spTree>
    <p:extLst>
      <p:ext uri="{BB962C8B-B14F-4D97-AF65-F5344CB8AC3E}">
        <p14:creationId xmlns:p14="http://schemas.microsoft.com/office/powerpoint/2010/main" val="1188795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5FD2BD4-90BD-4271-864B-DD59C02521C6}"/>
              </a:ext>
            </a:extLst>
          </p:cNvPr>
          <p:cNvSpPr>
            <a:spLocks noGrp="1"/>
          </p:cNvSpPr>
          <p:nvPr>
            <p:ph type="title"/>
          </p:nvPr>
        </p:nvSpPr>
        <p:spPr>
          <a:xfrm>
            <a:off x="259975" y="954221"/>
            <a:ext cx="8636051" cy="1143000"/>
          </a:xfrm>
        </p:spPr>
        <p:txBody>
          <a:bodyPr>
            <a:normAutofit/>
          </a:bodyPr>
          <a:lstStyle/>
          <a:p>
            <a:r>
              <a:rPr lang="en-US" sz="3200" dirty="0">
                <a:solidFill>
                  <a:srgbClr val="584035"/>
                </a:solidFill>
                <a:latin typeface="Arial" panose="020B0604020202020204" pitchFamily="34" charset="0"/>
                <a:cs typeface="Arial" panose="020B0604020202020204" pitchFamily="34" charset="0"/>
              </a:rPr>
              <a:t>We now </a:t>
            </a:r>
            <a:r>
              <a:rPr lang="en-US" sz="3200" dirty="0" smtClean="0">
                <a:solidFill>
                  <a:srgbClr val="584035"/>
                </a:solidFill>
                <a:latin typeface="Arial" panose="020B0604020202020204" pitchFamily="34" charset="0"/>
                <a:cs typeface="Arial" panose="020B0604020202020204" pitchFamily="34" charset="0"/>
              </a:rPr>
              <a:t>know about </a:t>
            </a:r>
            <a:r>
              <a:rPr lang="en-US" sz="3200" dirty="0">
                <a:solidFill>
                  <a:srgbClr val="584035"/>
                </a:solidFill>
                <a:latin typeface="Arial" panose="020B0604020202020204" pitchFamily="34" charset="0"/>
                <a:cs typeface="Arial" panose="020B0604020202020204" pitchFamily="34" charset="0"/>
              </a:rPr>
              <a:t>the structure of </a:t>
            </a:r>
            <a:r>
              <a:rPr lang="en-US" sz="3200" dirty="0" smtClean="0">
                <a:solidFill>
                  <a:srgbClr val="584035"/>
                </a:solidFill>
                <a:latin typeface="Arial" panose="020B0604020202020204" pitchFamily="34" charset="0"/>
                <a:cs typeface="Arial" panose="020B0604020202020204" pitchFamily="34" charset="0"/>
              </a:rPr>
              <a:t>DNA. We’ve figured out how it replicates, but…</a:t>
            </a:r>
            <a:br>
              <a:rPr lang="en-US" sz="3200" dirty="0" smtClean="0">
                <a:solidFill>
                  <a:srgbClr val="584035"/>
                </a:solidFill>
                <a:latin typeface="Arial" panose="020B0604020202020204" pitchFamily="34" charset="0"/>
                <a:cs typeface="Arial" panose="020B0604020202020204" pitchFamily="34" charset="0"/>
              </a:rPr>
            </a:br>
            <a:r>
              <a:rPr lang="en-US" sz="3200" dirty="0">
                <a:solidFill>
                  <a:srgbClr val="584035"/>
                </a:solidFill>
                <a:latin typeface="Arial" panose="020B0604020202020204" pitchFamily="34" charset="0"/>
                <a:cs typeface="Arial" panose="020B0604020202020204" pitchFamily="34" charset="0"/>
              </a:rPr>
              <a:t/>
            </a:r>
            <a:br>
              <a:rPr lang="en-US" sz="3200" dirty="0">
                <a:solidFill>
                  <a:srgbClr val="584035"/>
                </a:solidFill>
                <a:latin typeface="Arial" panose="020B0604020202020204" pitchFamily="34" charset="0"/>
                <a:cs typeface="Arial" panose="020B0604020202020204" pitchFamily="34" charset="0"/>
              </a:rPr>
            </a:br>
            <a:endParaRPr lang="en-US" sz="3200"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1EBF71A2-AB18-4FCA-9FDC-BE0C3AAA6F6C}"/>
              </a:ext>
            </a:extLst>
          </p:cNvPr>
          <p:cNvSpPr>
            <a:spLocks noGrp="1"/>
          </p:cNvSpPr>
          <p:nvPr>
            <p:ph idx="1"/>
          </p:nvPr>
        </p:nvSpPr>
        <p:spPr>
          <a:xfrm>
            <a:off x="769250" y="1525721"/>
            <a:ext cx="8126776" cy="4045059"/>
          </a:xfrm>
        </p:spPr>
        <p:txBody>
          <a:bodyPr>
            <a:normAutofit/>
          </a:bodyPr>
          <a:lstStyle/>
          <a:p>
            <a:pPr marL="0" indent="0">
              <a:buNone/>
            </a:pPr>
            <a:r>
              <a:rPr lang="en-US" dirty="0">
                <a:solidFill>
                  <a:srgbClr val="3F6EB3"/>
                </a:solidFill>
                <a:latin typeface="Arial" panose="020B0604020202020204" pitchFamily="34" charset="0"/>
                <a:cs typeface="Arial" panose="020B0604020202020204" pitchFamily="34" charset="0"/>
              </a:rPr>
              <a:t>Does this tell us </a:t>
            </a:r>
            <a:r>
              <a:rPr lang="en-US" dirty="0" smtClean="0">
                <a:solidFill>
                  <a:srgbClr val="3F6EB3"/>
                </a:solidFill>
                <a:latin typeface="Arial" panose="020B0604020202020204" pitchFamily="34" charset="0"/>
                <a:cs typeface="Arial" panose="020B0604020202020204" pitchFamily="34" charset="0"/>
              </a:rPr>
              <a:t>about our Driving Question,</a:t>
            </a:r>
            <a:r>
              <a:rPr lang="en-US" dirty="0">
                <a:solidFill>
                  <a:srgbClr val="3F6EB3"/>
                </a:solidFill>
                <a:latin typeface="Arial" panose="020B0604020202020204" pitchFamily="34" charset="0"/>
                <a:cs typeface="Arial" panose="020B0604020202020204" pitchFamily="34" charset="0"/>
              </a:rPr>
              <a:t/>
            </a:r>
            <a:br>
              <a:rPr lang="en-US" dirty="0">
                <a:solidFill>
                  <a:srgbClr val="3F6EB3"/>
                </a:solidFill>
                <a:latin typeface="Arial" panose="020B0604020202020204" pitchFamily="34" charset="0"/>
                <a:cs typeface="Arial" panose="020B0604020202020204" pitchFamily="34" charset="0"/>
              </a:rPr>
            </a:br>
            <a:r>
              <a:rPr lang="en-US" dirty="0">
                <a:solidFill>
                  <a:srgbClr val="3F6EB3"/>
                </a:solidFill>
                <a:latin typeface="Arial" panose="020B0604020202020204" pitchFamily="34" charset="0"/>
                <a:cs typeface="Arial" panose="020B0604020202020204" pitchFamily="34" charset="0"/>
              </a:rPr>
              <a:t>how DNA and protein are connected</a:t>
            </a:r>
            <a:r>
              <a:rPr lang="en-US" dirty="0" smtClean="0">
                <a:solidFill>
                  <a:srgbClr val="3F6EB3"/>
                </a:solidFill>
                <a:latin typeface="Arial" panose="020B0604020202020204" pitchFamily="34" charset="0"/>
                <a:cs typeface="Arial" panose="020B0604020202020204" pitchFamily="34" charset="0"/>
              </a:rPr>
              <a:t>?</a:t>
            </a:r>
          </a:p>
          <a:p>
            <a:pPr marL="0" indent="0">
              <a:buNone/>
            </a:pPr>
            <a:endParaRPr lang="en-US" dirty="0" smtClean="0">
              <a:solidFill>
                <a:srgbClr val="3F6EB3"/>
              </a:solidFill>
              <a:latin typeface="Arial" panose="020B0604020202020204" pitchFamily="34" charset="0"/>
              <a:cs typeface="Arial" panose="020B0604020202020204" pitchFamily="34" charset="0"/>
            </a:endParaRPr>
          </a:p>
          <a:p>
            <a:pPr marL="0" indent="0" algn="ctr">
              <a:buNone/>
            </a:pPr>
            <a:r>
              <a:rPr lang="en-US" i="1" dirty="0" smtClean="0">
                <a:solidFill>
                  <a:srgbClr val="3F6EB3"/>
                </a:solidFill>
                <a:latin typeface="Arial" panose="020B0604020202020204" pitchFamily="34" charset="0"/>
                <a:cs typeface="Arial" panose="020B0604020202020204" pitchFamily="34" charset="0"/>
              </a:rPr>
              <a:t>(DNA </a:t>
            </a:r>
            <a:r>
              <a:rPr lang="en-US" i="1" dirty="0">
                <a:solidFill>
                  <a:srgbClr val="3F6EB3"/>
                </a:solidFill>
                <a:latin typeface="Arial" panose="020B0604020202020204" pitchFamily="34" charset="0"/>
                <a:cs typeface="Arial" panose="020B0604020202020204" pitchFamily="34" charset="0"/>
                <a:sym typeface="Wingdings" panose="05000000000000000000" pitchFamily="2" charset="2"/>
              </a:rPr>
              <a:t> Protein) </a:t>
            </a:r>
            <a:endParaRPr lang="en-US" sz="2000" dirty="0">
              <a:solidFill>
                <a:srgbClr val="3F6EB3"/>
              </a:solidFill>
              <a:latin typeface="Arial" panose="020B0604020202020204" pitchFamily="34" charset="0"/>
              <a:cs typeface="Arial" panose="020B0604020202020204" pitchFamily="34" charset="0"/>
            </a:endParaRPr>
          </a:p>
          <a:p>
            <a:pPr marL="0" indent="0" algn="ctr">
              <a:buNone/>
            </a:pPr>
            <a:r>
              <a:rPr lang="en-US" dirty="0" smtClean="0">
                <a:solidFill>
                  <a:srgbClr val="C00000"/>
                </a:solidFill>
                <a:latin typeface="Arial" panose="020B0604020202020204" pitchFamily="34" charset="0"/>
                <a:cs typeface="Arial" panose="020B0604020202020204" pitchFamily="34" charset="0"/>
              </a:rPr>
              <a:t>Do we really understand this yet? </a:t>
            </a:r>
          </a:p>
          <a:p>
            <a:pPr marL="0" indent="0" algn="ctr">
              <a:buNone/>
            </a:pPr>
            <a:r>
              <a:rPr lang="en-US" dirty="0" smtClean="0">
                <a:solidFill>
                  <a:srgbClr val="C00000"/>
                </a:solidFill>
                <a:latin typeface="Arial" panose="020B0604020202020204" pitchFamily="34" charset="0"/>
                <a:cs typeface="Arial" panose="020B0604020202020204" pitchFamily="34" charset="0"/>
              </a:rPr>
              <a:t>NO.</a:t>
            </a:r>
            <a:endParaRPr lang="en-US" dirty="0">
              <a:solidFill>
                <a:srgbClr val="C00000"/>
              </a:solidFill>
              <a:latin typeface="Arial" panose="020B0604020202020204" pitchFamily="34" charset="0"/>
              <a:cs typeface="Arial" panose="020B0604020202020204" pitchFamily="34" charset="0"/>
            </a:endParaRPr>
          </a:p>
          <a:p>
            <a:pPr marL="0" indent="0" algn="ctr">
              <a:buNone/>
            </a:pPr>
            <a:r>
              <a:rPr lang="en-US" sz="2800" dirty="0" smtClean="0">
                <a:solidFill>
                  <a:srgbClr val="3F6EB3"/>
                </a:solidFill>
                <a:latin typeface="Arial" panose="020B0604020202020204" pitchFamily="34" charset="0"/>
                <a:cs typeface="Arial" panose="020B0604020202020204" pitchFamily="34" charset="0"/>
              </a:rPr>
              <a:t>So </a:t>
            </a:r>
            <a:r>
              <a:rPr lang="en-US" sz="2800" dirty="0">
                <a:solidFill>
                  <a:srgbClr val="3F6EB3"/>
                </a:solidFill>
                <a:latin typeface="Arial" panose="020B0604020202020204" pitchFamily="34" charset="0"/>
                <a:cs typeface="Arial" panose="020B0604020202020204" pitchFamily="34" charset="0"/>
              </a:rPr>
              <a:t>we still have some things to figure out!</a:t>
            </a:r>
          </a:p>
        </p:txBody>
      </p:sp>
    </p:spTree>
    <p:extLst>
      <p:ext uri="{BB962C8B-B14F-4D97-AF65-F5344CB8AC3E}">
        <p14:creationId xmlns:p14="http://schemas.microsoft.com/office/powerpoint/2010/main" val="230088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214745" y="358613"/>
            <a:ext cx="8742317" cy="1157321"/>
          </a:xfrm>
        </p:spPr>
        <p:txBody>
          <a:bodyPr>
            <a:noAutofit/>
          </a:bodyPr>
          <a:lstStyle/>
          <a:p>
            <a:pPr algn="l"/>
            <a:r>
              <a:rPr lang="en-US" altLang="en-US" sz="2400" b="1" dirty="0">
                <a:solidFill>
                  <a:srgbClr val="584035"/>
                </a:solidFill>
                <a:latin typeface="Arial" panose="020B0604020202020204" pitchFamily="34" charset="0"/>
                <a:cs typeface="Arial" panose="020B0604020202020204" pitchFamily="34" charset="0"/>
              </a:rPr>
              <a:t>DNA has Cs, </a:t>
            </a:r>
            <a:r>
              <a:rPr lang="en-US" altLang="en-US" sz="2400" b="1" dirty="0" err="1">
                <a:solidFill>
                  <a:srgbClr val="584035"/>
                </a:solidFill>
                <a:latin typeface="Arial" panose="020B0604020202020204" pitchFamily="34" charset="0"/>
                <a:cs typeface="Arial" panose="020B0604020202020204" pitchFamily="34" charset="0"/>
              </a:rPr>
              <a:t>Ts</a:t>
            </a:r>
            <a:r>
              <a:rPr lang="en-US" altLang="en-US" sz="2400" b="1" dirty="0">
                <a:solidFill>
                  <a:srgbClr val="584035"/>
                </a:solidFill>
                <a:latin typeface="Arial" panose="020B0604020202020204" pitchFamily="34" charset="0"/>
                <a:cs typeface="Arial" panose="020B0604020202020204" pitchFamily="34" charset="0"/>
              </a:rPr>
              <a:t>, </a:t>
            </a:r>
            <a:r>
              <a:rPr lang="en-US" altLang="en-US" sz="2400" b="1" dirty="0" err="1">
                <a:solidFill>
                  <a:srgbClr val="584035"/>
                </a:solidFill>
                <a:latin typeface="Arial" panose="020B0604020202020204" pitchFamily="34" charset="0"/>
                <a:cs typeface="Arial" panose="020B0604020202020204" pitchFamily="34" charset="0"/>
              </a:rPr>
              <a:t>Gs</a:t>
            </a:r>
            <a:r>
              <a:rPr lang="en-US" altLang="en-US" sz="2400" b="1" dirty="0">
                <a:solidFill>
                  <a:srgbClr val="584035"/>
                </a:solidFill>
                <a:latin typeface="Arial" panose="020B0604020202020204" pitchFamily="34" charset="0"/>
                <a:cs typeface="Arial" panose="020B0604020202020204" pitchFamily="34" charset="0"/>
              </a:rPr>
              <a:t> and As, deoxyribose and phosphates, but then what is the link to making a protein? </a:t>
            </a:r>
            <a:br>
              <a:rPr lang="en-US" altLang="en-US" sz="2400" b="1" dirty="0">
                <a:solidFill>
                  <a:srgbClr val="584035"/>
                </a:solidFill>
                <a:latin typeface="Arial" panose="020B0604020202020204" pitchFamily="34" charset="0"/>
                <a:cs typeface="Arial" panose="020B0604020202020204" pitchFamily="34" charset="0"/>
              </a:rPr>
            </a:br>
            <a:r>
              <a:rPr lang="en-US" altLang="en-US" sz="2400" b="1" dirty="0">
                <a:solidFill>
                  <a:srgbClr val="584035"/>
                </a:solidFill>
                <a:latin typeface="Arial" panose="020B0604020202020204" pitchFamily="34" charset="0"/>
                <a:cs typeface="Arial" panose="020B0604020202020204" pitchFamily="34" charset="0"/>
              </a:rPr>
              <a:t>											</a:t>
            </a:r>
            <a:br>
              <a:rPr lang="en-US" altLang="en-US" sz="2400" b="1" dirty="0">
                <a:solidFill>
                  <a:srgbClr val="584035"/>
                </a:solidFill>
                <a:latin typeface="Arial" panose="020B0604020202020204" pitchFamily="34" charset="0"/>
                <a:cs typeface="Arial" panose="020B0604020202020204" pitchFamily="34" charset="0"/>
              </a:rPr>
            </a:br>
            <a:endParaRPr lang="en-US" altLang="en-US" sz="2400" b="1" dirty="0">
              <a:solidFill>
                <a:srgbClr val="584035"/>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6035582">
            <a:off x="5581814" y="2026505"/>
            <a:ext cx="2781227" cy="2945556"/>
          </a:xfr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90871" y="1855035"/>
            <a:ext cx="4221168" cy="4115982"/>
          </a:xfrm>
          <a:prstGeom prst="rect">
            <a:avLst/>
          </a:prstGeom>
        </p:spPr>
      </p:pic>
      <p:pic>
        <p:nvPicPr>
          <p:cNvPr id="9" name="Content Placeholder 7">
            <a:extLst>
              <a:ext uri="{FF2B5EF4-FFF2-40B4-BE49-F238E27FC236}">
                <a16:creationId xmlns="" xmlns:a16="http://schemas.microsoft.com/office/drawing/2014/main" id="{E9F0E714-432E-4C2D-85CA-FC8F019D3DB2}"/>
              </a:ext>
            </a:extLst>
          </p:cNvPr>
          <p:cNvPicPr>
            <a:picLocks noChangeAspect="1"/>
          </p:cNvPicPr>
          <p:nvPr/>
        </p:nvPicPr>
        <p:blipFill>
          <a:blip r:embed="rId5"/>
          <a:stretch>
            <a:fillRect/>
          </a:stretch>
        </p:blipFill>
        <p:spPr>
          <a:xfrm>
            <a:off x="267558" y="1738500"/>
            <a:ext cx="4221168" cy="4459237"/>
          </a:xfrm>
          <a:prstGeom prst="rect">
            <a:avLst/>
          </a:prstGeom>
        </p:spPr>
      </p:pic>
      <p:sp>
        <p:nvSpPr>
          <p:cNvPr id="7" name="TextBox 6"/>
          <p:cNvSpPr txBox="1"/>
          <p:nvPr/>
        </p:nvSpPr>
        <p:spPr>
          <a:xfrm>
            <a:off x="5402959" y="1049149"/>
            <a:ext cx="2200340" cy="523220"/>
          </a:xfrm>
          <a:prstGeom prst="rect">
            <a:avLst/>
          </a:prstGeom>
          <a:noFill/>
        </p:spPr>
        <p:txBody>
          <a:bodyPr wrap="square" rtlCol="0">
            <a:spAutoFit/>
          </a:bodyPr>
          <a:lstStyle/>
          <a:p>
            <a:r>
              <a:rPr lang="en-US" sz="2800" b="1" dirty="0">
                <a:solidFill>
                  <a:srgbClr val="584035"/>
                </a:solidFill>
              </a:rPr>
              <a:t>… for </a:t>
            </a:r>
            <a:r>
              <a:rPr lang="en-US" sz="2800" b="1" i="1" dirty="0">
                <a:solidFill>
                  <a:srgbClr val="584035"/>
                </a:solidFill>
              </a:rPr>
              <a:t>this</a:t>
            </a:r>
            <a:r>
              <a:rPr lang="en-US" sz="2800" b="1" dirty="0">
                <a:solidFill>
                  <a:srgbClr val="584035"/>
                </a:solidFill>
              </a:rPr>
              <a:t>?</a:t>
            </a:r>
          </a:p>
        </p:txBody>
      </p:sp>
      <p:sp>
        <p:nvSpPr>
          <p:cNvPr id="11" name="TextBox 10"/>
          <p:cNvSpPr txBox="1"/>
          <p:nvPr/>
        </p:nvSpPr>
        <p:spPr>
          <a:xfrm>
            <a:off x="6840014" y="1660562"/>
            <a:ext cx="1437055" cy="523220"/>
          </a:xfrm>
          <a:prstGeom prst="rect">
            <a:avLst/>
          </a:prstGeom>
          <a:noFill/>
        </p:spPr>
        <p:txBody>
          <a:bodyPr wrap="square" rtlCol="0">
            <a:spAutoFit/>
          </a:bodyPr>
          <a:lstStyle/>
          <a:p>
            <a:r>
              <a:rPr lang="en-US" sz="2800" b="1" dirty="0">
                <a:solidFill>
                  <a:srgbClr val="584035"/>
                </a:solidFill>
              </a:rPr>
              <a:t>protein</a:t>
            </a:r>
          </a:p>
        </p:txBody>
      </p:sp>
      <p:sp>
        <p:nvSpPr>
          <p:cNvPr id="12" name="TextBox 11"/>
          <p:cNvSpPr txBox="1"/>
          <p:nvPr/>
        </p:nvSpPr>
        <p:spPr>
          <a:xfrm>
            <a:off x="395270" y="1079926"/>
            <a:ext cx="3751103" cy="461665"/>
          </a:xfrm>
          <a:prstGeom prst="rect">
            <a:avLst/>
          </a:prstGeom>
          <a:noFill/>
        </p:spPr>
        <p:txBody>
          <a:bodyPr wrap="square" rtlCol="0">
            <a:spAutoFit/>
          </a:bodyPr>
          <a:lstStyle/>
          <a:p>
            <a:r>
              <a:rPr lang="en-US" altLang="en-US" sz="2400" b="1" dirty="0">
                <a:solidFill>
                  <a:srgbClr val="584035"/>
                </a:solidFill>
                <a:latin typeface="Arial" panose="020B0604020202020204" pitchFamily="34" charset="0"/>
                <a:cs typeface="Arial" panose="020B0604020202020204" pitchFamily="34" charset="0"/>
              </a:rPr>
              <a:t>How is </a:t>
            </a:r>
            <a:r>
              <a:rPr lang="en-US" altLang="en-US" sz="2400" b="1" i="1" dirty="0">
                <a:solidFill>
                  <a:srgbClr val="584035"/>
                </a:solidFill>
                <a:latin typeface="Arial" panose="020B0604020202020204" pitchFamily="34" charset="0"/>
                <a:cs typeface="Arial" panose="020B0604020202020204" pitchFamily="34" charset="0"/>
              </a:rPr>
              <a:t>this</a:t>
            </a:r>
            <a:r>
              <a:rPr lang="en-US" altLang="en-US" sz="2400" b="1" dirty="0">
                <a:solidFill>
                  <a:srgbClr val="584035"/>
                </a:solidFill>
                <a:latin typeface="Arial" panose="020B0604020202020204" pitchFamily="34" charset="0"/>
                <a:cs typeface="Arial" panose="020B0604020202020204" pitchFamily="34" charset="0"/>
              </a:rPr>
              <a:t> a code?</a:t>
            </a:r>
            <a:endParaRPr lang="en-US" sz="2400" b="1" dirty="0">
              <a:solidFill>
                <a:srgbClr val="584035"/>
              </a:solidFill>
            </a:endParaRPr>
          </a:p>
        </p:txBody>
      </p:sp>
      <p:sp>
        <p:nvSpPr>
          <p:cNvPr id="4" name="TextBox 3"/>
          <p:cNvSpPr txBox="1">
            <a:spLocks noChangeArrowheads="1"/>
          </p:cNvSpPr>
          <p:nvPr/>
        </p:nvSpPr>
        <p:spPr bwMode="auto">
          <a:xfrm>
            <a:off x="2761129" y="5333850"/>
            <a:ext cx="6113873" cy="830997"/>
          </a:xfrm>
          <a:prstGeom prst="rect">
            <a:avLst/>
          </a:prstGeom>
          <a:noFill/>
          <a:ln w="9525">
            <a:noFill/>
            <a:miter lim="800000"/>
            <a:headEnd/>
            <a:tailEnd/>
          </a:ln>
        </p:spPr>
        <p:txBody>
          <a:bodyPr wrap="square">
            <a:spAutoFit/>
          </a:bodyPr>
          <a:lstStyle/>
          <a:p>
            <a:r>
              <a:rPr lang="en-US" altLang="en-US" sz="2400" b="1" dirty="0">
                <a:solidFill>
                  <a:srgbClr val="584035"/>
                </a:solidFill>
                <a:latin typeface="Arial" panose="020B0604020202020204" pitchFamily="34" charset="0"/>
                <a:cs typeface="Arial" panose="020B0604020202020204" pitchFamily="34" charset="0"/>
              </a:rPr>
              <a:t>Lets see if we can work backwards, starting with the protein.</a:t>
            </a:r>
            <a:endParaRPr lang="en-US" altLang="en-US" sz="24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367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247972"/>
            <a:ext cx="8229600" cy="792162"/>
          </a:xfrm>
        </p:spPr>
        <p:txBody>
          <a:bodyPr/>
          <a:lstStyle/>
          <a:p>
            <a:r>
              <a:rPr lang="en-US" dirty="0">
                <a:solidFill>
                  <a:srgbClr val="584035"/>
                </a:solidFill>
              </a:rPr>
              <a:t>Protein Structure Review</a:t>
            </a:r>
          </a:p>
        </p:txBody>
      </p:sp>
      <p:sp>
        <p:nvSpPr>
          <p:cNvPr id="6" name="Content Placeholder 5"/>
          <p:cNvSpPr>
            <a:spLocks noGrp="1"/>
          </p:cNvSpPr>
          <p:nvPr>
            <p:ph idx="1"/>
          </p:nvPr>
        </p:nvSpPr>
        <p:spPr>
          <a:xfrm>
            <a:off x="381000" y="762000"/>
            <a:ext cx="8534400" cy="5791200"/>
          </a:xfrm>
        </p:spPr>
        <p:txBody>
          <a:bodyPr>
            <a:normAutofit/>
          </a:bodyPr>
          <a:lstStyle/>
          <a:p>
            <a:pPr>
              <a:lnSpc>
                <a:spcPct val="110000"/>
              </a:lnSpc>
              <a:spcBef>
                <a:spcPts val="0"/>
              </a:spcBef>
              <a:buNone/>
            </a:pPr>
            <a:endParaRPr lang="en-US" dirty="0">
              <a:latin typeface="Arial" panose="020B0604020202020204" pitchFamily="34" charset="0"/>
              <a:cs typeface="Arial" panose="020B0604020202020204" pitchFamily="34" charset="0"/>
            </a:endParaRPr>
          </a:p>
          <a:p>
            <a:pPr>
              <a:lnSpc>
                <a:spcPct val="110000"/>
              </a:lnSpc>
              <a:spcBef>
                <a:spcPts val="0"/>
              </a:spcBef>
              <a:buNone/>
            </a:pPr>
            <a:r>
              <a:rPr lang="en-US" dirty="0">
                <a:solidFill>
                  <a:srgbClr val="584035"/>
                </a:solidFill>
                <a:latin typeface="Arial" panose="020B0604020202020204" pitchFamily="34" charset="0"/>
                <a:cs typeface="Arial" panose="020B0604020202020204" pitchFamily="34" charset="0"/>
              </a:rPr>
              <a:t>What are proteins made of </a:t>
            </a:r>
          </a:p>
          <a:p>
            <a:pPr>
              <a:lnSpc>
                <a:spcPct val="110000"/>
              </a:lnSpc>
              <a:spcBef>
                <a:spcPts val="0"/>
              </a:spcBef>
              <a:buNone/>
            </a:pPr>
            <a:r>
              <a:rPr lang="en-US" sz="3200" dirty="0">
                <a:solidFill>
                  <a:srgbClr val="584035"/>
                </a:solidFill>
                <a:latin typeface="Arial" panose="020B0604020202020204" pitchFamily="34" charset="0"/>
                <a:cs typeface="Arial" panose="020B0604020202020204" pitchFamily="34" charset="0"/>
              </a:rPr>
              <a:t>(the monomers)?</a:t>
            </a:r>
          </a:p>
          <a:p>
            <a:pPr>
              <a:lnSpc>
                <a:spcPct val="110000"/>
              </a:lnSpc>
              <a:spcBef>
                <a:spcPts val="0"/>
              </a:spcBef>
              <a:buNone/>
            </a:pPr>
            <a:endParaRPr lang="en-US" dirty="0">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3F6EB3"/>
                </a:solidFill>
                <a:latin typeface="Arial" panose="020B0604020202020204" pitchFamily="34" charset="0"/>
                <a:cs typeface="Arial" panose="020B0604020202020204" pitchFamily="34" charset="0"/>
              </a:rPr>
              <a:t>										Amino Acids.</a:t>
            </a:r>
          </a:p>
          <a:p>
            <a:pPr>
              <a:lnSpc>
                <a:spcPct val="110000"/>
              </a:lnSpc>
              <a:spcBef>
                <a:spcPts val="0"/>
              </a:spcBef>
              <a:buNone/>
            </a:pPr>
            <a:endParaRPr lang="en-US" sz="3200" dirty="0">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584035"/>
                </a:solidFill>
                <a:latin typeface="Arial" panose="020B0604020202020204" pitchFamily="34" charset="0"/>
                <a:cs typeface="Arial" panose="020B0604020202020204" pitchFamily="34" charset="0"/>
              </a:rPr>
              <a:t>And where are they made?</a:t>
            </a:r>
          </a:p>
          <a:p>
            <a:pPr>
              <a:lnSpc>
                <a:spcPct val="110000"/>
              </a:lnSpc>
              <a:spcBef>
                <a:spcPts val="0"/>
              </a:spcBef>
              <a:buNone/>
            </a:pPr>
            <a:endParaRPr lang="en-US" sz="3200" dirty="0">
              <a:solidFill>
                <a:srgbClr val="584035"/>
              </a:solidFill>
              <a:latin typeface="Arial" panose="020B0604020202020204" pitchFamily="34" charset="0"/>
              <a:cs typeface="Arial" panose="020B0604020202020204" pitchFamily="34" charset="0"/>
            </a:endParaRPr>
          </a:p>
          <a:p>
            <a:pPr>
              <a:lnSpc>
                <a:spcPct val="110000"/>
              </a:lnSpc>
              <a:spcBef>
                <a:spcPts val="0"/>
              </a:spcBef>
              <a:buNone/>
            </a:pPr>
            <a:r>
              <a:rPr lang="en-US" sz="3200" dirty="0">
                <a:solidFill>
                  <a:srgbClr val="C00000"/>
                </a:solidFill>
                <a:latin typeface="Arial" panose="020B0604020202020204" pitchFamily="34" charset="0"/>
                <a:cs typeface="Arial" panose="020B0604020202020204" pitchFamily="34" charset="0"/>
              </a:rPr>
              <a:t>										</a:t>
            </a:r>
            <a:r>
              <a:rPr lang="en-US" sz="3200" dirty="0">
                <a:solidFill>
                  <a:srgbClr val="3F6EB3"/>
                </a:solidFill>
                <a:latin typeface="Arial" panose="020B0604020202020204" pitchFamily="34" charset="0"/>
                <a:cs typeface="Arial" panose="020B0604020202020204" pitchFamily="34" charset="0"/>
              </a:rPr>
              <a:t>In the </a:t>
            </a:r>
            <a:r>
              <a:rPr lang="en-US" dirty="0">
                <a:solidFill>
                  <a:srgbClr val="3F6EB3"/>
                </a:solidFill>
                <a:latin typeface="Arial" panose="020B0604020202020204" pitchFamily="34" charset="0"/>
                <a:cs typeface="Arial" panose="020B0604020202020204" pitchFamily="34" charset="0"/>
              </a:rPr>
              <a:t>c</a:t>
            </a:r>
            <a:r>
              <a:rPr lang="en-US" sz="3200" dirty="0">
                <a:solidFill>
                  <a:srgbClr val="3F6EB3"/>
                </a:solidFill>
                <a:latin typeface="Arial" panose="020B0604020202020204" pitchFamily="34" charset="0"/>
                <a:cs typeface="Arial" panose="020B0604020202020204" pitchFamily="34" charset="0"/>
              </a:rPr>
              <a:t>ell…</a:t>
            </a:r>
          </a:p>
          <a:p>
            <a:pPr>
              <a:lnSpc>
                <a:spcPct val="110000"/>
              </a:lnSpc>
              <a:spcBef>
                <a:spcPts val="0"/>
              </a:spcBef>
              <a:buNone/>
            </a:pPr>
            <a:r>
              <a:rPr lang="en-US" sz="3200" dirty="0">
                <a:solidFill>
                  <a:srgbClr val="3F6EB3"/>
                </a:solidFill>
                <a:latin typeface="Arial" panose="020B0604020202020204" pitchFamily="34" charset="0"/>
                <a:cs typeface="Arial" panose="020B0604020202020204" pitchFamily="34" charset="0"/>
              </a:rPr>
              <a:t>										(at the </a:t>
            </a:r>
            <a:r>
              <a:rPr lang="en-US" sz="3200" u="sng" dirty="0">
                <a:solidFill>
                  <a:srgbClr val="3F6EB3"/>
                </a:solidFill>
                <a:latin typeface="Arial" panose="020B0604020202020204" pitchFamily="34" charset="0"/>
                <a:cs typeface="Arial" panose="020B0604020202020204" pitchFamily="34" charset="0"/>
              </a:rPr>
              <a:t>RIBOSOME</a:t>
            </a:r>
            <a:r>
              <a:rPr lang="en-US" dirty="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9311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1328879">
            <a:off x="757972" y="179834"/>
            <a:ext cx="2969461" cy="3142592"/>
          </a:xfrm>
          <a:prstGeom prst="rect">
            <a:avLst/>
          </a:prstGeom>
        </p:spPr>
      </p:pic>
      <p:sp>
        <p:nvSpPr>
          <p:cNvPr id="2" name="Title 1"/>
          <p:cNvSpPr>
            <a:spLocks noGrp="1"/>
          </p:cNvSpPr>
          <p:nvPr>
            <p:ph type="title"/>
          </p:nvPr>
        </p:nvSpPr>
        <p:spPr>
          <a:xfrm>
            <a:off x="3487351" y="608130"/>
            <a:ext cx="5232400" cy="1143000"/>
          </a:xfrm>
        </p:spPr>
        <p:txBody>
          <a:bodyPr/>
          <a:lstStyle/>
          <a:p>
            <a:r>
              <a:rPr lang="en-US" dirty="0">
                <a:solidFill>
                  <a:srgbClr val="583F34"/>
                </a:solidFill>
                <a:latin typeface="Arial" panose="020B0604020202020204" pitchFamily="34" charset="0"/>
                <a:cs typeface="Arial" panose="020B0604020202020204" pitchFamily="34" charset="0"/>
              </a:rPr>
              <a:t>Proteins</a:t>
            </a:r>
          </a:p>
        </p:txBody>
      </p:sp>
      <p:sp>
        <p:nvSpPr>
          <p:cNvPr id="3" name="Content Placeholder 2"/>
          <p:cNvSpPr>
            <a:spLocks noGrp="1"/>
          </p:cNvSpPr>
          <p:nvPr>
            <p:ph idx="1"/>
          </p:nvPr>
        </p:nvSpPr>
        <p:spPr>
          <a:xfrm>
            <a:off x="494741" y="3356469"/>
            <a:ext cx="8077200" cy="2209800"/>
          </a:xfrm>
        </p:spPr>
        <p:txBody>
          <a:bodyPr>
            <a:normAutofit fontScale="47500" lnSpcReduction="20000"/>
          </a:bodyPr>
          <a:lstStyle/>
          <a:p>
            <a:pPr marL="0" indent="0">
              <a:buNone/>
            </a:pPr>
            <a:r>
              <a:rPr lang="en-US" sz="5100" dirty="0">
                <a:solidFill>
                  <a:srgbClr val="584035"/>
                </a:solidFill>
                <a:latin typeface="Arial" panose="020B0604020202020204" pitchFamily="34" charset="0"/>
                <a:cs typeface="Arial" panose="020B0604020202020204" pitchFamily="34" charset="0"/>
              </a:rPr>
              <a:t>Read the short piece about proteins.</a:t>
            </a:r>
            <a:endParaRPr lang="en-US" sz="5100" dirty="0">
              <a:solidFill>
                <a:srgbClr val="256800"/>
              </a:solidFill>
              <a:latin typeface="Arial" panose="020B0604020202020204" pitchFamily="34" charset="0"/>
              <a:cs typeface="Arial" panose="020B0604020202020204" pitchFamily="34" charset="0"/>
            </a:endParaRPr>
          </a:p>
          <a:p>
            <a:pPr marL="0" indent="0">
              <a:buNone/>
            </a:pPr>
            <a:r>
              <a:rPr lang="en-US" sz="5100" dirty="0">
                <a:solidFill>
                  <a:srgbClr val="584035"/>
                </a:solidFill>
                <a:latin typeface="Arial" panose="020B0604020202020204" pitchFamily="34" charset="0"/>
                <a:cs typeface="Arial" panose="020B0604020202020204" pitchFamily="34" charset="0"/>
              </a:rPr>
              <a:t>As you read, make a few notes in the bottom of the page about the following:</a:t>
            </a:r>
          </a:p>
          <a:p>
            <a:pPr marL="1027113" indent="0">
              <a:buNone/>
            </a:pPr>
            <a:endParaRPr lang="en-US" sz="5100" dirty="0">
              <a:solidFill>
                <a:srgbClr val="584035"/>
              </a:solidFill>
              <a:latin typeface="Arial" panose="020B0604020202020204" pitchFamily="34" charset="0"/>
              <a:cs typeface="Arial" panose="020B0604020202020204" pitchFamily="34" charset="0"/>
            </a:endParaRPr>
          </a:p>
          <a:p>
            <a:pPr marL="1027113" indent="0">
              <a:buNone/>
            </a:pPr>
            <a:r>
              <a:rPr lang="en-US" sz="5100" dirty="0">
                <a:solidFill>
                  <a:srgbClr val="3F6EB3"/>
                </a:solidFill>
                <a:latin typeface="Arial" panose="020B0604020202020204" pitchFamily="34" charset="0"/>
                <a:cs typeface="Arial" panose="020B0604020202020204" pitchFamily="34" charset="0"/>
              </a:rPr>
              <a:t>What are the “Big Ideas” from </a:t>
            </a:r>
          </a:p>
          <a:p>
            <a:pPr marL="1027113" indent="0">
              <a:buNone/>
            </a:pPr>
            <a:r>
              <a:rPr lang="en-US" sz="5100" dirty="0">
                <a:solidFill>
                  <a:srgbClr val="3F6EB3"/>
                </a:solidFill>
                <a:latin typeface="Arial" panose="020B0604020202020204" pitchFamily="34" charset="0"/>
                <a:cs typeface="Arial" panose="020B0604020202020204" pitchFamily="34" charset="0"/>
              </a:rPr>
              <a:t>the reading? </a:t>
            </a:r>
            <a:r>
              <a:rPr lang="en-US" sz="3400" dirty="0">
                <a:solidFill>
                  <a:srgbClr val="3F6EB3"/>
                </a:solidFill>
                <a:latin typeface="Arial" panose="020B0604020202020204" pitchFamily="34" charset="0"/>
                <a:cs typeface="Arial" panose="020B0604020202020204" pitchFamily="34" charset="0"/>
              </a:rPr>
              <a:t>(Notes go on Reading, not on Doodle.)</a:t>
            </a:r>
            <a:endParaRPr lang="en-US" sz="7600" dirty="0">
              <a:solidFill>
                <a:srgbClr val="3F6EB3"/>
              </a:solidFill>
              <a:latin typeface="Arial" panose="020B0604020202020204" pitchFamily="34" charset="0"/>
              <a:cs typeface="Arial" panose="020B0604020202020204" pitchFamily="34" charset="0"/>
            </a:endParaRPr>
          </a:p>
          <a:p>
            <a:endParaRPr lang="en-US" sz="4200" dirty="0"/>
          </a:p>
          <a:p>
            <a:endParaRPr lang="en-US" dirty="0"/>
          </a:p>
          <a:p>
            <a:endParaRPr lang="en-US" dirty="0"/>
          </a:p>
        </p:txBody>
      </p:sp>
      <p:grpSp>
        <p:nvGrpSpPr>
          <p:cNvPr id="5" name="Group 4"/>
          <p:cNvGrpSpPr/>
          <p:nvPr/>
        </p:nvGrpSpPr>
        <p:grpSpPr>
          <a:xfrm>
            <a:off x="7362525" y="6046621"/>
            <a:ext cx="1811748" cy="705523"/>
            <a:chOff x="7362525" y="6032766"/>
            <a:chExt cx="1811748" cy="705523"/>
          </a:xfrm>
        </p:grpSpPr>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7" name="TextBox 6"/>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pic>
        <p:nvPicPr>
          <p:cNvPr id="10" name="Picture 9">
            <a:extLst>
              <a:ext uri="{FF2B5EF4-FFF2-40B4-BE49-F238E27FC236}">
                <a16:creationId xmlns="" xmlns:a16="http://schemas.microsoft.com/office/drawing/2014/main" id="{66FE24D3-2908-4122-9FB5-DCC867F7B1F1}"/>
              </a:ext>
            </a:extLst>
          </p:cNvPr>
          <p:cNvPicPr>
            <a:picLocks noChangeAspect="1"/>
          </p:cNvPicPr>
          <p:nvPr/>
        </p:nvPicPr>
        <p:blipFill>
          <a:blip r:embed="rId5"/>
          <a:stretch>
            <a:fillRect/>
          </a:stretch>
        </p:blipFill>
        <p:spPr>
          <a:xfrm>
            <a:off x="638793" y="4795197"/>
            <a:ext cx="737680" cy="737680"/>
          </a:xfrm>
          <a:prstGeom prst="rect">
            <a:avLst/>
          </a:prstGeom>
        </p:spPr>
      </p:pic>
    </p:spTree>
    <p:extLst>
      <p:ext uri="{BB962C8B-B14F-4D97-AF65-F5344CB8AC3E}">
        <p14:creationId xmlns:p14="http://schemas.microsoft.com/office/powerpoint/2010/main" val="267027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What is a trait?</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2696AC70-B9B2-41AC-8DA8-B3206BEB9F7A}"/>
              </a:ext>
            </a:extLst>
          </p:cNvPr>
          <p:cNvSpPr>
            <a:spLocks noGrp="1"/>
          </p:cNvSpPr>
          <p:nvPr>
            <p:ph idx="1"/>
          </p:nvPr>
        </p:nvSpPr>
        <p:spPr>
          <a:xfrm>
            <a:off x="1398494" y="1371917"/>
            <a:ext cx="7187722" cy="5486083"/>
          </a:xfrm>
        </p:spPr>
        <p:txBody>
          <a:bodyPr>
            <a:normAutofit/>
          </a:bodyPr>
          <a:lstStyle/>
          <a:p>
            <a:endParaRPr lang="en-US" sz="2400" dirty="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What are traits again? What are some examples—either ones we’ve talked about or ones we haven’t?</a:t>
            </a:r>
          </a:p>
          <a:p>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Write a few examples of traits in </a:t>
            </a:r>
          </a:p>
          <a:p>
            <a:pPr marL="0" indent="0">
              <a:buNone/>
            </a:pPr>
            <a:r>
              <a:rPr lang="en-US" sz="2800" dirty="0">
                <a:solidFill>
                  <a:srgbClr val="3F6EB3"/>
                </a:solidFill>
                <a:latin typeface="Arial" panose="020B0604020202020204" pitchFamily="34" charset="0"/>
                <a:cs typeface="Arial" panose="020B0604020202020204" pitchFamily="34" charset="0"/>
              </a:rPr>
              <a:t>	</a:t>
            </a:r>
            <a:r>
              <a:rPr lang="en-US" sz="2800" dirty="0" smtClean="0">
                <a:solidFill>
                  <a:srgbClr val="3F6EB3"/>
                </a:solidFill>
                <a:latin typeface="Arial" panose="020B0604020202020204" pitchFamily="34" charset="0"/>
                <a:cs typeface="Arial" panose="020B0604020202020204" pitchFamily="34" charset="0"/>
              </a:rPr>
              <a:t>			Doodle Box A.</a:t>
            </a:r>
          </a:p>
          <a:p>
            <a:pPr marL="0" indent="0">
              <a:buNone/>
            </a:pPr>
            <a:endParaRPr lang="en-US" sz="2800" dirty="0">
              <a:solidFill>
                <a:srgbClr val="3F6EB3"/>
              </a:solidFill>
              <a:latin typeface="Arial" panose="020B0604020202020204" pitchFamily="34" charset="0"/>
              <a:cs typeface="Arial" panose="020B0604020202020204" pitchFamily="34" charset="0"/>
            </a:endParaRPr>
          </a:p>
          <a:p>
            <a:pPr marL="0" indent="0">
              <a:buNone/>
            </a:pPr>
            <a:r>
              <a:rPr lang="en-US" sz="2800" dirty="0" smtClean="0">
                <a:solidFill>
                  <a:srgbClr val="3F6EB3"/>
                </a:solidFill>
                <a:latin typeface="Arial" panose="020B0604020202020204" pitchFamily="34" charset="0"/>
                <a:cs typeface="Arial" panose="020B0604020202020204" pitchFamily="34" charset="0"/>
              </a:rPr>
              <a:t>Let’s share out.</a:t>
            </a:r>
          </a:p>
          <a:p>
            <a:pPr marL="0" indent="0">
              <a:buNone/>
            </a:pPr>
            <a:endParaRPr lang="en-US" sz="2800" dirty="0">
              <a:solidFill>
                <a:srgbClr val="3F6EB3"/>
              </a:solidFill>
              <a:latin typeface="Arial" panose="020B0604020202020204" pitchFamily="34" charset="0"/>
              <a:cs typeface="Arial" panose="020B0604020202020204" pitchFamily="34" charset="0"/>
            </a:endParaRPr>
          </a:p>
          <a:p>
            <a:pPr marL="0" indent="0">
              <a:buNone/>
            </a:pPr>
            <a:endParaRPr lang="en-US" sz="2400" dirty="0" smtClean="0">
              <a:solidFill>
                <a:srgbClr val="3F6EB3"/>
              </a:solidFill>
              <a:latin typeface="Arial" panose="020B0604020202020204" pitchFamily="34" charset="0"/>
              <a:cs typeface="Arial" panose="020B0604020202020204" pitchFamily="34" charset="0"/>
            </a:endParaRPr>
          </a:p>
          <a:p>
            <a:pPr marL="0" indent="0">
              <a:buNone/>
            </a:pPr>
            <a:r>
              <a:rPr lang="en-US" sz="2400" dirty="0">
                <a:solidFill>
                  <a:srgbClr val="3F6EB3"/>
                </a:solidFill>
                <a:latin typeface="Arial" panose="020B0604020202020204" pitchFamily="34" charset="0"/>
                <a:cs typeface="Arial" panose="020B0604020202020204" pitchFamily="34" charset="0"/>
              </a:rPr>
              <a:t>	</a:t>
            </a:r>
          </a:p>
        </p:txBody>
      </p:sp>
      <p:pic>
        <p:nvPicPr>
          <p:cNvPr id="4" name="pasted-image.pdf"/>
          <p:cNvPicPr>
            <a:picLocks noChangeAspect="1"/>
          </p:cNvPicPr>
          <p:nvPr/>
        </p:nvPicPr>
        <p:blipFill>
          <a:blip r:embed="rId3">
            <a:extLst/>
          </a:blip>
          <a:stretch>
            <a:fillRect/>
          </a:stretch>
        </p:blipFill>
        <p:spPr>
          <a:xfrm flipH="1">
            <a:off x="378481" y="1612748"/>
            <a:ext cx="894376" cy="905991"/>
          </a:xfrm>
          <a:prstGeom prst="rect">
            <a:avLst/>
          </a:prstGeom>
          <a:ln w="12700">
            <a:miter lim="400000"/>
          </a:ln>
        </p:spPr>
      </p:pic>
      <p:pic>
        <p:nvPicPr>
          <p:cNvPr id="5" name="Picture 4">
            <a:extLst>
              <a:ext uri="{FF2B5EF4-FFF2-40B4-BE49-F238E27FC236}">
                <a16:creationId xmlns="" xmlns:a16="http://schemas.microsoft.com/office/drawing/2014/main" id="{01EFF4D7-09F5-4F80-A7BE-7926D4BB78D9}"/>
              </a:ext>
            </a:extLst>
          </p:cNvPr>
          <p:cNvPicPr>
            <a:picLocks noChangeAspect="1"/>
          </p:cNvPicPr>
          <p:nvPr/>
        </p:nvPicPr>
        <p:blipFill>
          <a:blip r:embed="rId4"/>
          <a:stretch>
            <a:fillRect/>
          </a:stretch>
        </p:blipFill>
        <p:spPr>
          <a:xfrm>
            <a:off x="457200" y="3619841"/>
            <a:ext cx="596952" cy="601885"/>
          </a:xfrm>
          <a:prstGeom prst="rect">
            <a:avLst/>
          </a:prstGeom>
        </p:spPr>
      </p:pic>
      <p:pic>
        <p:nvPicPr>
          <p:cNvPr id="6" name="pasted-image.pdf"/>
          <p:cNvPicPr>
            <a:picLocks noChangeAspect="1"/>
          </p:cNvPicPr>
          <p:nvPr/>
        </p:nvPicPr>
        <p:blipFill>
          <a:blip r:embed="rId5">
            <a:extLst/>
          </a:blip>
          <a:stretch>
            <a:fillRect/>
          </a:stretch>
        </p:blipFill>
        <p:spPr>
          <a:xfrm>
            <a:off x="457200" y="4928846"/>
            <a:ext cx="760639" cy="968133"/>
          </a:xfrm>
          <a:prstGeom prst="rect">
            <a:avLst/>
          </a:prstGeom>
          <a:ln w="12700">
            <a:miter lim="400000"/>
          </a:ln>
        </p:spPr>
      </p:pic>
    </p:spTree>
    <p:extLst>
      <p:ext uri="{BB962C8B-B14F-4D97-AF65-F5344CB8AC3E}">
        <p14:creationId xmlns:p14="http://schemas.microsoft.com/office/powerpoint/2010/main" val="4173617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8" name="Group 7"/>
          <p:cNvGrpSpPr/>
          <p:nvPr/>
        </p:nvGrpSpPr>
        <p:grpSpPr>
          <a:xfrm>
            <a:off x="1162751" y="1418274"/>
            <a:ext cx="3407955" cy="1699672"/>
            <a:chOff x="273536" y="1242218"/>
            <a:chExt cx="3407955" cy="1699672"/>
          </a:xfrm>
        </p:grpSpPr>
        <p:pic>
          <p:nvPicPr>
            <p:cNvPr id="10" name="Picture 9"/>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73536" y="1443202"/>
              <a:ext cx="1249986" cy="813741"/>
            </a:xfrm>
            <a:prstGeom prst="rect">
              <a:avLst/>
            </a:prstGeom>
          </p:spPr>
        </p:pic>
        <p:pic>
          <p:nvPicPr>
            <p:cNvPr id="11" name="Picture 10"/>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9386" y="1349636"/>
              <a:ext cx="1249986" cy="813741"/>
            </a:xfrm>
            <a:prstGeom prst="rect">
              <a:avLst/>
            </a:prstGeom>
          </p:spPr>
        </p:pic>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431505" y="1242218"/>
              <a:ext cx="1249986" cy="813741"/>
            </a:xfrm>
            <a:prstGeom prst="rect">
              <a:avLst/>
            </a:prstGeom>
          </p:spPr>
        </p:pic>
        <p:sp>
          <p:nvSpPr>
            <p:cNvPr id="13" name="Trapezoid 12"/>
            <p:cNvSpPr/>
            <p:nvPr/>
          </p:nvSpPr>
          <p:spPr>
            <a:xfrm rot="10467485">
              <a:off x="589186" y="2171088"/>
              <a:ext cx="2848067" cy="770802"/>
            </a:xfrm>
            <a:prstGeom prst="trapezoid">
              <a:avLst>
                <a:gd name="adj" fmla="val 154027"/>
              </a:avLst>
            </a:prstGeom>
            <a:solidFill>
              <a:srgbClr val="FFC000">
                <a:alpha val="3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14" name="Straight Connector 13"/>
          <p:cNvCxnSpPr/>
          <p:nvPr/>
        </p:nvCxnSpPr>
        <p:spPr>
          <a:xfrm flipH="1" flipV="1">
            <a:off x="1470529" y="2552097"/>
            <a:ext cx="1259765" cy="580482"/>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V="1">
            <a:off x="3134009" y="2232015"/>
            <a:ext cx="1088170" cy="874953"/>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1529763" y="2314949"/>
            <a:ext cx="341632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(section stretched out)</a:t>
            </a:r>
          </a:p>
        </p:txBody>
      </p:sp>
      <p:pic>
        <p:nvPicPr>
          <p:cNvPr id="19" name="Picture 1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9591621">
            <a:off x="2635985" y="2784951"/>
            <a:ext cx="3361953" cy="3557968"/>
          </a:xfrm>
          <a:prstGeom prst="rect">
            <a:avLst/>
          </a:prstGeom>
        </p:spPr>
      </p:pic>
      <p:sp>
        <p:nvSpPr>
          <p:cNvPr id="2" name="Title 1"/>
          <p:cNvSpPr>
            <a:spLocks noGrp="1"/>
          </p:cNvSpPr>
          <p:nvPr>
            <p:ph type="title"/>
          </p:nvPr>
        </p:nvSpPr>
        <p:spPr>
          <a:xfrm>
            <a:off x="0" y="0"/>
            <a:ext cx="3198517" cy="1143000"/>
          </a:xfrm>
        </p:spPr>
        <p:txBody>
          <a:bodyPr/>
          <a:lstStyle/>
          <a:p>
            <a:r>
              <a:rPr lang="en-US" dirty="0">
                <a:solidFill>
                  <a:srgbClr val="583F34"/>
                </a:solidFill>
                <a:latin typeface="Arial" panose="020B0604020202020204" pitchFamily="34" charset="0"/>
                <a:cs typeface="Arial" panose="020B0604020202020204" pitchFamily="34" charset="0"/>
              </a:rPr>
              <a:t>Proteins</a:t>
            </a:r>
          </a:p>
        </p:txBody>
      </p:sp>
      <p:grpSp>
        <p:nvGrpSpPr>
          <p:cNvPr id="5" name="Group 4"/>
          <p:cNvGrpSpPr/>
          <p:nvPr/>
        </p:nvGrpSpPr>
        <p:grpSpPr>
          <a:xfrm>
            <a:off x="7362525" y="6046621"/>
            <a:ext cx="1811748" cy="705523"/>
            <a:chOff x="7362525" y="6032766"/>
            <a:chExt cx="1811748" cy="705523"/>
          </a:xfrm>
        </p:grpSpPr>
        <p:pic>
          <p:nvPicPr>
            <p:cNvPr id="6" name="Picture 5"/>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7" name="TextBox 6"/>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sp>
        <p:nvSpPr>
          <p:cNvPr id="30" name="TextBox 29"/>
          <p:cNvSpPr txBox="1"/>
          <p:nvPr/>
        </p:nvSpPr>
        <p:spPr>
          <a:xfrm>
            <a:off x="2762384" y="368332"/>
            <a:ext cx="5655572" cy="461665"/>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are made from chains of amino acids…</a:t>
            </a:r>
          </a:p>
        </p:txBody>
      </p:sp>
      <p:sp>
        <p:nvSpPr>
          <p:cNvPr id="31" name="TextBox 30"/>
          <p:cNvSpPr txBox="1"/>
          <p:nvPr/>
        </p:nvSpPr>
        <p:spPr>
          <a:xfrm>
            <a:off x="5478689" y="1471359"/>
            <a:ext cx="3138237" cy="830997"/>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three amino acids shown in chain</a:t>
            </a:r>
          </a:p>
        </p:txBody>
      </p:sp>
      <p:cxnSp>
        <p:nvCxnSpPr>
          <p:cNvPr id="44" name="Straight Arrow Connector 43"/>
          <p:cNvCxnSpPr/>
          <p:nvPr/>
        </p:nvCxnSpPr>
        <p:spPr>
          <a:xfrm flipH="1">
            <a:off x="4757417" y="1825144"/>
            <a:ext cx="536881"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45" name="TextBox 44"/>
          <p:cNvSpPr txBox="1"/>
          <p:nvPr/>
        </p:nvSpPr>
        <p:spPr>
          <a:xfrm>
            <a:off x="5918619" y="2601466"/>
            <a:ext cx="2489897" cy="830997"/>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protein is twisted and “folded”</a:t>
            </a:r>
          </a:p>
        </p:txBody>
      </p:sp>
      <p:sp>
        <p:nvSpPr>
          <p:cNvPr id="20" name="TextBox 19"/>
          <p:cNvSpPr txBox="1"/>
          <p:nvPr/>
        </p:nvSpPr>
        <p:spPr>
          <a:xfrm>
            <a:off x="521078" y="5223772"/>
            <a:ext cx="2489897" cy="1200329"/>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there are millions of kinds of proteins</a:t>
            </a:r>
          </a:p>
        </p:txBody>
      </p:sp>
      <p:sp>
        <p:nvSpPr>
          <p:cNvPr id="21" name="TextBox 20"/>
          <p:cNvSpPr txBox="1"/>
          <p:nvPr/>
        </p:nvSpPr>
        <p:spPr>
          <a:xfrm>
            <a:off x="6213149" y="3861408"/>
            <a:ext cx="2489897" cy="1938992"/>
          </a:xfrm>
          <a:prstGeom prst="rect">
            <a:avLst/>
          </a:prstGeom>
          <a:noFill/>
        </p:spPr>
        <p:txBody>
          <a:bodyPr wrap="square" rtlCol="0">
            <a:spAutoFit/>
          </a:bodyPr>
          <a:lstStyle/>
          <a:p>
            <a:r>
              <a:rPr lang="en-US" sz="2400" dirty="0">
                <a:solidFill>
                  <a:srgbClr val="583F34"/>
                </a:solidFill>
                <a:latin typeface="Arial" panose="020B0604020202020204" pitchFamily="34" charset="0"/>
                <a:cs typeface="Arial" panose="020B0604020202020204" pitchFamily="34" charset="0"/>
              </a:rPr>
              <a:t>each kind of protein has it’s own sequence and folds its own unique way</a:t>
            </a:r>
          </a:p>
        </p:txBody>
      </p:sp>
    </p:spTree>
    <p:extLst>
      <p:ext uri="{BB962C8B-B14F-4D97-AF65-F5344CB8AC3E}">
        <p14:creationId xmlns:p14="http://schemas.microsoft.com/office/powerpoint/2010/main" val="4227569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88" y="17225"/>
            <a:ext cx="9179820" cy="868362"/>
          </a:xfrm>
        </p:spPr>
        <p:txBody>
          <a:bodyPr>
            <a:normAutofit/>
          </a:bodyPr>
          <a:lstStyle/>
          <a:p>
            <a:pPr algn="l"/>
            <a:r>
              <a:rPr lang="en-US" sz="2400" b="1" dirty="0">
                <a:solidFill>
                  <a:srgbClr val="583F34"/>
                </a:solidFill>
              </a:rPr>
              <a:t>Proteins are chains of smaller molecules called</a:t>
            </a:r>
          </a:p>
        </p:txBody>
      </p:sp>
      <p:sp>
        <p:nvSpPr>
          <p:cNvPr id="4" name="TextBox 3"/>
          <p:cNvSpPr txBox="1"/>
          <p:nvPr/>
        </p:nvSpPr>
        <p:spPr>
          <a:xfrm>
            <a:off x="6040698" y="159018"/>
            <a:ext cx="2362200" cy="584776"/>
          </a:xfrm>
          <a:prstGeom prst="rect">
            <a:avLst/>
          </a:prstGeom>
          <a:noFill/>
        </p:spPr>
        <p:txBody>
          <a:bodyPr wrap="square" rtlCol="0">
            <a:spAutoFit/>
          </a:bodyPr>
          <a:lstStyle/>
          <a:p>
            <a:r>
              <a:rPr lang="en-US" sz="3200" b="1" dirty="0">
                <a:solidFill>
                  <a:srgbClr val="3F6EB3"/>
                </a:solidFill>
              </a:rPr>
              <a:t>amino acids</a:t>
            </a:r>
            <a:r>
              <a:rPr lang="en-US" sz="3200" b="1" dirty="0"/>
              <a:t>.</a:t>
            </a:r>
          </a:p>
        </p:txBody>
      </p:sp>
      <p:sp>
        <p:nvSpPr>
          <p:cNvPr id="6" name="TextBox 5"/>
          <p:cNvSpPr txBox="1"/>
          <p:nvPr/>
        </p:nvSpPr>
        <p:spPr>
          <a:xfrm>
            <a:off x="152955" y="671257"/>
            <a:ext cx="8919685" cy="954107"/>
          </a:xfrm>
          <a:prstGeom prst="rect">
            <a:avLst/>
          </a:prstGeom>
          <a:noFill/>
        </p:spPr>
        <p:txBody>
          <a:bodyPr wrap="square" rtlCol="0">
            <a:spAutoFit/>
          </a:bodyPr>
          <a:lstStyle/>
          <a:p>
            <a:r>
              <a:rPr lang="en-US" sz="2800" dirty="0"/>
              <a:t>	</a:t>
            </a:r>
            <a:r>
              <a:rPr lang="en-US" sz="2800" dirty="0">
                <a:solidFill>
                  <a:srgbClr val="583F34"/>
                </a:solidFill>
              </a:rPr>
              <a:t>There are 20 different amino acids that make up the 	proteins in most living things. Here are three of them.</a:t>
            </a:r>
          </a:p>
        </p:txBody>
      </p:sp>
      <p:grpSp>
        <p:nvGrpSpPr>
          <p:cNvPr id="7" name="Group 6"/>
          <p:cNvGrpSpPr/>
          <p:nvPr/>
        </p:nvGrpSpPr>
        <p:grpSpPr>
          <a:xfrm>
            <a:off x="7362525" y="6046621"/>
            <a:ext cx="1811748" cy="705523"/>
            <a:chOff x="7362525" y="6032766"/>
            <a:chExt cx="1811748" cy="705523"/>
          </a:xfrm>
        </p:grpSpPr>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835911" y="6032766"/>
              <a:ext cx="978144" cy="459302"/>
            </a:xfrm>
            <a:prstGeom prst="rect">
              <a:avLst/>
            </a:prstGeom>
          </p:spPr>
        </p:pic>
        <p:sp>
          <p:nvSpPr>
            <p:cNvPr id="9" name="TextBox 8"/>
            <p:cNvSpPr txBox="1"/>
            <p:nvPr/>
          </p:nvSpPr>
          <p:spPr>
            <a:xfrm>
              <a:off x="7362525" y="6492068"/>
              <a:ext cx="1811748" cy="246221"/>
            </a:xfrm>
            <a:prstGeom prst="rect">
              <a:avLst/>
            </a:prstGeom>
            <a:noFill/>
          </p:spPr>
          <p:txBody>
            <a:bodyPr wrap="square" rtlCol="0">
              <a:spAutoFit/>
            </a:bodyPr>
            <a:lstStyle/>
            <a:p>
              <a:r>
                <a:rPr lang="en-US" sz="1000" dirty="0"/>
                <a:t>www.modelbasedbiology.com</a:t>
              </a:r>
              <a:endParaRPr lang="en-US" sz="1200" dirty="0"/>
            </a:p>
          </p:txBody>
        </p:sp>
      </p:gr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638649" y="2588771"/>
            <a:ext cx="1333910" cy="1227198"/>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26657" y="2478213"/>
            <a:ext cx="1848103" cy="1871927"/>
          </a:xfrm>
          <a:prstGeom prst="rect">
            <a:avLst/>
          </a:prstGeom>
        </p:spPr>
      </p:pic>
      <p:sp>
        <p:nvSpPr>
          <p:cNvPr id="11" name="TextBox 10"/>
          <p:cNvSpPr txBox="1"/>
          <p:nvPr/>
        </p:nvSpPr>
        <p:spPr>
          <a:xfrm>
            <a:off x="6935095" y="2772871"/>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glycine</a:t>
            </a:r>
          </a:p>
        </p:txBody>
      </p:sp>
      <p:sp>
        <p:nvSpPr>
          <p:cNvPr id="14" name="TextBox 13"/>
          <p:cNvSpPr txBox="1"/>
          <p:nvPr/>
        </p:nvSpPr>
        <p:spPr>
          <a:xfrm>
            <a:off x="2300646" y="2365735"/>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isoleucine</a:t>
            </a:r>
          </a:p>
        </p:txBody>
      </p:sp>
      <p:pic>
        <p:nvPicPr>
          <p:cNvPr id="12" name="Picture 1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2371295" y="4312440"/>
            <a:ext cx="2700968" cy="1553956"/>
          </a:xfrm>
          <a:prstGeom prst="rect">
            <a:avLst/>
          </a:prstGeom>
        </p:spPr>
      </p:pic>
      <p:sp>
        <p:nvSpPr>
          <p:cNvPr id="15" name="TextBox 14"/>
          <p:cNvSpPr txBox="1"/>
          <p:nvPr/>
        </p:nvSpPr>
        <p:spPr>
          <a:xfrm>
            <a:off x="1170469" y="5170128"/>
            <a:ext cx="2059005"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phenylalanine</a:t>
            </a:r>
          </a:p>
        </p:txBody>
      </p:sp>
      <p:sp>
        <p:nvSpPr>
          <p:cNvPr id="16" name="Oval 15"/>
          <p:cNvSpPr/>
          <p:nvPr/>
        </p:nvSpPr>
        <p:spPr>
          <a:xfrm>
            <a:off x="5183260" y="3707755"/>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17" name="Oval 16"/>
          <p:cNvSpPr/>
          <p:nvPr/>
        </p:nvSpPr>
        <p:spPr>
          <a:xfrm>
            <a:off x="3569139" y="3192337"/>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18" name="Oval 17"/>
          <p:cNvSpPr/>
          <p:nvPr/>
        </p:nvSpPr>
        <p:spPr>
          <a:xfrm>
            <a:off x="7487209" y="3692813"/>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19" name="Oval 18"/>
          <p:cNvSpPr/>
          <p:nvPr/>
        </p:nvSpPr>
        <p:spPr>
          <a:xfrm>
            <a:off x="462256" y="4052034"/>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cxnSp>
        <p:nvCxnSpPr>
          <p:cNvPr id="21" name="Straight Arrow Connector 20"/>
          <p:cNvCxnSpPr/>
          <p:nvPr/>
        </p:nvCxnSpPr>
        <p:spPr>
          <a:xfrm flipV="1">
            <a:off x="1250062" y="3895390"/>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flipH="1" flipV="1">
            <a:off x="6946796" y="3629230"/>
            <a:ext cx="522915" cy="168066"/>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V="1">
            <a:off x="5998390" y="3657017"/>
            <a:ext cx="396240" cy="260664"/>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7"/>
          <a:stretch>
            <a:fillRect/>
          </a:stretch>
        </p:blipFill>
        <p:spPr>
          <a:xfrm>
            <a:off x="2451458" y="2631791"/>
            <a:ext cx="1556031" cy="475454"/>
          </a:xfrm>
          <a:prstGeom prst="rect">
            <a:avLst/>
          </a:prstGeom>
        </p:spPr>
      </p:pic>
      <p:pic>
        <p:nvPicPr>
          <p:cNvPr id="20" name="Picture 19"/>
          <p:cNvPicPr>
            <a:picLocks noChangeAspect="1"/>
          </p:cNvPicPr>
          <p:nvPr/>
        </p:nvPicPr>
        <p:blipFill>
          <a:blip r:embed="rId8"/>
          <a:stretch>
            <a:fillRect/>
          </a:stretch>
        </p:blipFill>
        <p:spPr>
          <a:xfrm>
            <a:off x="7003782" y="3109049"/>
            <a:ext cx="1432599" cy="492456"/>
          </a:xfrm>
          <a:prstGeom prst="rect">
            <a:avLst/>
          </a:prstGeom>
        </p:spPr>
      </p:pic>
      <p:pic>
        <p:nvPicPr>
          <p:cNvPr id="22" name="Picture 21"/>
          <p:cNvPicPr>
            <a:picLocks noChangeAspect="1"/>
          </p:cNvPicPr>
          <p:nvPr/>
        </p:nvPicPr>
        <p:blipFill>
          <a:blip r:embed="rId9"/>
          <a:stretch>
            <a:fillRect/>
          </a:stretch>
        </p:blipFill>
        <p:spPr>
          <a:xfrm>
            <a:off x="1118484" y="5527918"/>
            <a:ext cx="1557860" cy="489613"/>
          </a:xfrm>
          <a:prstGeom prst="rect">
            <a:avLst/>
          </a:prstGeom>
        </p:spPr>
      </p:pic>
      <p:cxnSp>
        <p:nvCxnSpPr>
          <p:cNvPr id="25" name="Straight Arrow Connector 24"/>
          <p:cNvCxnSpPr/>
          <p:nvPr/>
        </p:nvCxnSpPr>
        <p:spPr>
          <a:xfrm>
            <a:off x="4145468" y="4021382"/>
            <a:ext cx="186756" cy="410827"/>
          </a:xfrm>
          <a:prstGeom prst="straightConnector1">
            <a:avLst/>
          </a:prstGeom>
          <a:ln w="41275">
            <a:solidFill>
              <a:srgbClr val="0000FF"/>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2671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80783" y="189599"/>
            <a:ext cx="8562451" cy="534425"/>
          </a:xfrm>
        </p:spPr>
        <p:txBody>
          <a:bodyPr>
            <a:normAutofit fontScale="90000"/>
          </a:bodyPr>
          <a:lstStyle/>
          <a:p>
            <a:pPr algn="l"/>
            <a:r>
              <a:rPr lang="en-US" sz="3200" b="1" dirty="0"/>
              <a:t>Proteins are made up of amino acids.</a:t>
            </a:r>
          </a:p>
        </p:txBody>
      </p:sp>
      <p:sp>
        <p:nvSpPr>
          <p:cNvPr id="6" name="TextBox 5"/>
          <p:cNvSpPr txBox="1"/>
          <p:nvPr/>
        </p:nvSpPr>
        <p:spPr>
          <a:xfrm>
            <a:off x="216097" y="812643"/>
            <a:ext cx="8573920" cy="954107"/>
          </a:xfrm>
          <a:prstGeom prst="rect">
            <a:avLst/>
          </a:prstGeom>
          <a:noFill/>
        </p:spPr>
        <p:txBody>
          <a:bodyPr wrap="square" rtlCol="0">
            <a:spAutoFit/>
          </a:bodyPr>
          <a:lstStyle/>
          <a:p>
            <a:r>
              <a:rPr lang="en-US" sz="2800" dirty="0"/>
              <a:t>Amino acids get linked via bonds at the </a:t>
            </a:r>
            <a:r>
              <a:rPr lang="en-US" sz="2800" dirty="0" err="1"/>
              <a:t>nitrogens</a:t>
            </a:r>
            <a:r>
              <a:rPr lang="en-US" sz="2800" dirty="0"/>
              <a:t>.</a:t>
            </a:r>
          </a:p>
          <a:p>
            <a:r>
              <a:rPr lang="en-US" sz="2800" dirty="0"/>
              <a:t>How many amino acids are there in the molecule below?</a:t>
            </a:r>
          </a:p>
        </p:txBody>
      </p:sp>
      <p:grpSp>
        <p:nvGrpSpPr>
          <p:cNvPr id="4" name="Group 3"/>
          <p:cNvGrpSpPr/>
          <p:nvPr/>
        </p:nvGrpSpPr>
        <p:grpSpPr>
          <a:xfrm>
            <a:off x="1223745" y="1943987"/>
            <a:ext cx="6184483" cy="2844542"/>
            <a:chOff x="1223745" y="1943987"/>
            <a:chExt cx="6184483" cy="2844542"/>
          </a:xfrm>
        </p:grpSpPr>
        <p:pic>
          <p:nvPicPr>
            <p:cNvPr id="10" name="Picture 9"/>
            <p:cNvPicPr>
              <a:picLocks noChangeAspect="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23745" y="2406078"/>
              <a:ext cx="5996066" cy="1828800"/>
            </a:xfrm>
            <a:prstGeom prst="rect">
              <a:avLst/>
            </a:prstGeom>
          </p:spPr>
        </p:pic>
        <p:sp>
          <p:nvSpPr>
            <p:cNvPr id="20" name="Oval 19"/>
            <p:cNvSpPr/>
            <p:nvPr/>
          </p:nvSpPr>
          <p:spPr>
            <a:xfrm>
              <a:off x="1223745" y="2089645"/>
              <a:ext cx="1942014" cy="2698884"/>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3103165" y="2213282"/>
              <a:ext cx="1410778" cy="1959419"/>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503057" y="2024933"/>
              <a:ext cx="1373425" cy="2498007"/>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836239" y="1943987"/>
              <a:ext cx="1571989" cy="2498007"/>
            </a:xfrm>
            <a:prstGeom prst="ellipse">
              <a:avLst/>
            </a:prstGeom>
            <a:solidFill>
              <a:srgbClr val="3F6EB3">
                <a:alpha val="2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 name="Group 30"/>
            <p:cNvGrpSpPr/>
            <p:nvPr/>
          </p:nvGrpSpPr>
          <p:grpSpPr>
            <a:xfrm>
              <a:off x="2173908" y="2560977"/>
              <a:ext cx="4480891" cy="1168009"/>
              <a:chOff x="2173908" y="3679762"/>
              <a:chExt cx="4480891" cy="1168009"/>
            </a:xfrm>
          </p:grpSpPr>
          <p:sp>
            <p:nvSpPr>
              <p:cNvPr id="22" name="TextBox 21"/>
              <p:cNvSpPr txBox="1"/>
              <p:nvPr/>
            </p:nvSpPr>
            <p:spPr>
              <a:xfrm>
                <a:off x="2173908" y="4314371"/>
                <a:ext cx="351578" cy="533400"/>
              </a:xfrm>
              <a:prstGeom prst="rect">
                <a:avLst/>
              </a:prstGeom>
              <a:noFill/>
            </p:spPr>
            <p:txBody>
              <a:bodyPr wrap="square" rtlCol="0">
                <a:spAutoFit/>
              </a:bodyPr>
              <a:lstStyle/>
              <a:p>
                <a:r>
                  <a:rPr lang="en-US" sz="2800" b="1" dirty="0">
                    <a:solidFill>
                      <a:srgbClr val="3F6EB3"/>
                    </a:solidFill>
                  </a:rPr>
                  <a:t>1</a:t>
                </a:r>
              </a:p>
            </p:txBody>
          </p:sp>
          <p:sp>
            <p:nvSpPr>
              <p:cNvPr id="13" name="Rectangle 12"/>
              <p:cNvSpPr/>
              <p:nvPr/>
            </p:nvSpPr>
            <p:spPr>
              <a:xfrm>
                <a:off x="3303556" y="3679762"/>
                <a:ext cx="557243" cy="523220"/>
              </a:xfrm>
              <a:prstGeom prst="rect">
                <a:avLst/>
              </a:prstGeom>
            </p:spPr>
            <p:txBody>
              <a:bodyPr wrap="square">
                <a:spAutoFit/>
              </a:bodyPr>
              <a:lstStyle/>
              <a:p>
                <a:r>
                  <a:rPr lang="en-US" sz="2800" b="1" dirty="0">
                    <a:solidFill>
                      <a:srgbClr val="3F6EB3"/>
                    </a:solidFill>
                  </a:rPr>
                  <a:t>2</a:t>
                </a:r>
              </a:p>
            </p:txBody>
          </p:sp>
          <p:sp>
            <p:nvSpPr>
              <p:cNvPr id="25" name="Rectangle 24"/>
              <p:cNvSpPr/>
              <p:nvPr/>
            </p:nvSpPr>
            <p:spPr>
              <a:xfrm>
                <a:off x="4680429" y="3879336"/>
                <a:ext cx="557243" cy="523220"/>
              </a:xfrm>
              <a:prstGeom prst="rect">
                <a:avLst/>
              </a:prstGeom>
            </p:spPr>
            <p:txBody>
              <a:bodyPr wrap="square">
                <a:spAutoFit/>
              </a:bodyPr>
              <a:lstStyle/>
              <a:p>
                <a:r>
                  <a:rPr lang="en-US" sz="2800" b="1" dirty="0">
                    <a:solidFill>
                      <a:srgbClr val="3F6EB3"/>
                    </a:solidFill>
                  </a:rPr>
                  <a:t>3</a:t>
                </a:r>
              </a:p>
            </p:txBody>
          </p:sp>
          <p:sp>
            <p:nvSpPr>
              <p:cNvPr id="26" name="Rectangle 25"/>
              <p:cNvSpPr/>
              <p:nvPr/>
            </p:nvSpPr>
            <p:spPr>
              <a:xfrm>
                <a:off x="6097556" y="3791151"/>
                <a:ext cx="557243" cy="523220"/>
              </a:xfrm>
              <a:prstGeom prst="rect">
                <a:avLst/>
              </a:prstGeom>
            </p:spPr>
            <p:txBody>
              <a:bodyPr wrap="square">
                <a:spAutoFit/>
              </a:bodyPr>
              <a:lstStyle/>
              <a:p>
                <a:r>
                  <a:rPr lang="en-US" sz="2800" b="1" dirty="0">
                    <a:solidFill>
                      <a:srgbClr val="3F6EB3"/>
                    </a:solidFill>
                  </a:rPr>
                  <a:t>4</a:t>
                </a:r>
              </a:p>
            </p:txBody>
          </p:sp>
        </p:grpSp>
      </p:grpSp>
      <p:sp>
        <p:nvSpPr>
          <p:cNvPr id="33" name="TextBox 32"/>
          <p:cNvSpPr txBox="1"/>
          <p:nvPr/>
        </p:nvSpPr>
        <p:spPr>
          <a:xfrm>
            <a:off x="2349697" y="4740770"/>
            <a:ext cx="4548277" cy="523220"/>
          </a:xfrm>
          <a:prstGeom prst="rect">
            <a:avLst/>
          </a:prstGeom>
          <a:noFill/>
        </p:spPr>
        <p:txBody>
          <a:bodyPr wrap="square" rtlCol="0">
            <a:spAutoFit/>
          </a:bodyPr>
          <a:lstStyle/>
          <a:p>
            <a:r>
              <a:rPr lang="en-US" sz="2800" dirty="0"/>
              <a:t>valine-glycine-serine-alanine</a:t>
            </a:r>
          </a:p>
        </p:txBody>
      </p:sp>
      <p:sp>
        <p:nvSpPr>
          <p:cNvPr id="34" name="Title 1"/>
          <p:cNvSpPr txBox="1">
            <a:spLocks/>
          </p:cNvSpPr>
          <p:nvPr/>
        </p:nvSpPr>
        <p:spPr>
          <a:xfrm>
            <a:off x="342609" y="5191055"/>
            <a:ext cx="8562451" cy="1031017"/>
          </a:xfrm>
          <a:prstGeom prst="rect">
            <a:avLst/>
          </a:prstGeom>
        </p:spPr>
        <p:txBody>
          <a:bodyPr vert="horz" lIns="91440" tIns="45720" rIns="91440" bIns="45720" rtlCol="0" anchor="ctr">
            <a:normAutofit fontScale="7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b="1" dirty="0"/>
              <a:t>This chain of 4 amino acids is not long enough to make a real protein. Proteins are typically 100s of amino acids long.</a:t>
            </a:r>
          </a:p>
        </p:txBody>
      </p:sp>
    </p:spTree>
    <p:extLst>
      <p:ext uri="{BB962C8B-B14F-4D97-AF65-F5344CB8AC3E}">
        <p14:creationId xmlns:p14="http://schemas.microsoft.com/office/powerpoint/2010/main" val="20357455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Human-Insulin-Protein-Structure-917x1024.jpg"/>
          <p:cNvPicPr>
            <a:picLocks noGrp="1" noChangeAspect="1"/>
          </p:cNvPicPr>
          <p:nvPr>
            <p:ph sz="half" idx="2"/>
          </p:nvPr>
        </p:nvPicPr>
        <p:blipFill>
          <a:blip r:embed="rId3" cstate="print"/>
          <a:srcRect l="179" r="179"/>
          <a:stretch>
            <a:fillRect/>
          </a:stretch>
        </p:blipFill>
        <p:spPr>
          <a:xfrm>
            <a:off x="4779806" y="822812"/>
            <a:ext cx="4113834" cy="4609799"/>
          </a:xfrm>
        </p:spPr>
      </p:pic>
      <p:sp>
        <p:nvSpPr>
          <p:cNvPr id="2" name="Rectangle 1">
            <a:extLst>
              <a:ext uri="{FF2B5EF4-FFF2-40B4-BE49-F238E27FC236}">
                <a16:creationId xmlns="" xmlns:a16="http://schemas.microsoft.com/office/drawing/2014/main" id="{50BB5E59-3C2B-4640-9DA4-B5050E457412}"/>
              </a:ext>
            </a:extLst>
          </p:cNvPr>
          <p:cNvSpPr/>
          <p:nvPr/>
        </p:nvSpPr>
        <p:spPr>
          <a:xfrm>
            <a:off x="417374" y="4155339"/>
            <a:ext cx="3720353" cy="2554545"/>
          </a:xfrm>
          <a:prstGeom prst="rect">
            <a:avLst/>
          </a:prstGeom>
        </p:spPr>
        <p:txBody>
          <a:bodyPr wrap="square">
            <a:spAutoFit/>
          </a:bodyPr>
          <a:lstStyle/>
          <a:p>
            <a:r>
              <a:rPr lang="en-US" altLang="en-US" sz="3200" dirty="0">
                <a:solidFill>
                  <a:srgbClr val="3F6EB3"/>
                </a:solidFill>
                <a:latin typeface="Arial" panose="020B0604020202020204" pitchFamily="34" charset="0"/>
                <a:cs typeface="Arial" panose="020B0604020202020204" pitchFamily="34" charset="0"/>
              </a:rPr>
              <a:t>What </a:t>
            </a:r>
            <a:r>
              <a:rPr lang="en-US" altLang="en-US" sz="3200" dirty="0" smtClean="0">
                <a:solidFill>
                  <a:srgbClr val="3F6EB3"/>
                </a:solidFill>
                <a:latin typeface="Arial" panose="020B0604020202020204" pitchFamily="34" charset="0"/>
                <a:cs typeface="Arial" panose="020B0604020202020204" pitchFamily="34" charset="0"/>
              </a:rPr>
              <a:t>might </a:t>
            </a:r>
            <a:r>
              <a:rPr lang="en-US" altLang="en-US" sz="3200" dirty="0">
                <a:solidFill>
                  <a:srgbClr val="3F6EB3"/>
                </a:solidFill>
                <a:latin typeface="Arial" panose="020B0604020202020204" pitchFamily="34" charset="0"/>
                <a:cs typeface="Arial" panose="020B0604020202020204" pitchFamily="34" charset="0"/>
              </a:rPr>
              <a:t>we need to know if we wanted to build a certain protein, for example </a:t>
            </a:r>
            <a:r>
              <a:rPr lang="en-US" altLang="en-US" sz="3200" b="1" i="1" dirty="0">
                <a:solidFill>
                  <a:srgbClr val="3F6EB3"/>
                </a:solidFill>
                <a:latin typeface="Arial" panose="020B0604020202020204" pitchFamily="34" charset="0"/>
                <a:cs typeface="Arial" panose="020B0604020202020204" pitchFamily="34" charset="0"/>
              </a:rPr>
              <a:t>insulin</a:t>
            </a:r>
            <a:r>
              <a:rPr lang="en-US" altLang="en-US" sz="3200" dirty="0">
                <a:solidFill>
                  <a:srgbClr val="3F6EB3"/>
                </a:solidFill>
                <a:latin typeface="Arial" panose="020B0604020202020204" pitchFamily="34" charset="0"/>
                <a:cs typeface="Arial" panose="020B0604020202020204" pitchFamily="34" charset="0"/>
              </a:rPr>
              <a:t>?</a:t>
            </a:r>
            <a:endParaRPr lang="en-US" sz="3200" dirty="0">
              <a:solidFill>
                <a:srgbClr val="3F6EB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 xmlns:a16="http://schemas.microsoft.com/office/drawing/2014/main" id="{C42BAEE2-8A58-4743-A2E2-25D824C35204}"/>
              </a:ext>
            </a:extLst>
          </p:cNvPr>
          <p:cNvPicPr>
            <a:picLocks noChangeAspect="1"/>
          </p:cNvPicPr>
          <p:nvPr/>
        </p:nvPicPr>
        <p:blipFill>
          <a:blip r:embed="rId4"/>
          <a:stretch>
            <a:fillRect/>
          </a:stretch>
        </p:blipFill>
        <p:spPr>
          <a:xfrm>
            <a:off x="4137727" y="5649993"/>
            <a:ext cx="862010" cy="870420"/>
          </a:xfrm>
          <a:prstGeom prst="rect">
            <a:avLst/>
          </a:prstGeom>
        </p:spPr>
      </p:pic>
      <p:sp>
        <p:nvSpPr>
          <p:cNvPr id="7" name="Rectangle 6">
            <a:extLst>
              <a:ext uri="{FF2B5EF4-FFF2-40B4-BE49-F238E27FC236}">
                <a16:creationId xmlns="" xmlns:a16="http://schemas.microsoft.com/office/drawing/2014/main" id="{50BB5E59-3C2B-4640-9DA4-B5050E457412}"/>
              </a:ext>
            </a:extLst>
          </p:cNvPr>
          <p:cNvSpPr/>
          <p:nvPr/>
        </p:nvSpPr>
        <p:spPr>
          <a:xfrm>
            <a:off x="417374" y="542939"/>
            <a:ext cx="4362432" cy="3108543"/>
          </a:xfrm>
          <a:prstGeom prst="rect">
            <a:avLst/>
          </a:prstGeom>
        </p:spPr>
        <p:txBody>
          <a:bodyPr wrap="square">
            <a:spAutoFit/>
          </a:bodyPr>
          <a:lstStyle/>
          <a:p>
            <a:r>
              <a:rPr lang="en-US" altLang="en-US" sz="2800" dirty="0">
                <a:solidFill>
                  <a:srgbClr val="584035"/>
                </a:solidFill>
                <a:latin typeface="Arial" panose="020B0604020202020204" pitchFamily="34" charset="0"/>
                <a:cs typeface="Arial" panose="020B0604020202020204" pitchFamily="34" charset="0"/>
              </a:rPr>
              <a:t>Here’s </a:t>
            </a:r>
            <a:r>
              <a:rPr lang="en-US" altLang="en-US" sz="2800" dirty="0" smtClean="0">
                <a:solidFill>
                  <a:srgbClr val="584035"/>
                </a:solidFill>
                <a:latin typeface="Arial" panose="020B0604020202020204" pitchFamily="34" charset="0"/>
                <a:cs typeface="Arial" panose="020B0604020202020204" pitchFamily="34" charset="0"/>
              </a:rPr>
              <a:t>one other way </a:t>
            </a:r>
            <a:r>
              <a:rPr lang="en-US" altLang="en-US" sz="2800" dirty="0">
                <a:solidFill>
                  <a:srgbClr val="584035"/>
                </a:solidFill>
                <a:latin typeface="Arial" panose="020B0604020202020204" pitchFamily="34" charset="0"/>
                <a:cs typeface="Arial" panose="020B0604020202020204" pitchFamily="34" charset="0"/>
              </a:rPr>
              <a:t>to represent the amino acid chain that makes up a protein. </a:t>
            </a:r>
          </a:p>
          <a:p>
            <a:endParaRPr lang="en-US" altLang="en-US" sz="2800" dirty="0">
              <a:solidFill>
                <a:srgbClr val="584035"/>
              </a:solidFill>
              <a:latin typeface="Arial" panose="020B0604020202020204" pitchFamily="34" charset="0"/>
              <a:cs typeface="Arial" panose="020B0604020202020204" pitchFamily="34" charset="0"/>
            </a:endParaRPr>
          </a:p>
          <a:p>
            <a:r>
              <a:rPr lang="en-US" altLang="en-US" sz="2800" dirty="0">
                <a:solidFill>
                  <a:srgbClr val="584035"/>
                </a:solidFill>
                <a:latin typeface="Arial" panose="020B0604020202020204" pitchFamily="34" charset="0"/>
                <a:cs typeface="Arial" panose="020B0604020202020204" pitchFamily="34" charset="0"/>
              </a:rPr>
              <a:t>Note that each ball </a:t>
            </a:r>
            <a:r>
              <a:rPr lang="en-US" altLang="en-US" sz="2800" dirty="0" smtClean="0">
                <a:solidFill>
                  <a:srgbClr val="584035"/>
                </a:solidFill>
                <a:latin typeface="Arial" panose="020B0604020202020204" pitchFamily="34" charset="0"/>
                <a:cs typeface="Arial" panose="020B0604020202020204" pitchFamily="34" charset="0"/>
              </a:rPr>
              <a:t>represents </a:t>
            </a:r>
            <a:r>
              <a:rPr lang="en-US" altLang="en-US" sz="2800" dirty="0">
                <a:solidFill>
                  <a:srgbClr val="584035"/>
                </a:solidFill>
                <a:latin typeface="Arial" panose="020B0604020202020204" pitchFamily="34" charset="0"/>
                <a:cs typeface="Arial" panose="020B0604020202020204" pitchFamily="34" charset="0"/>
              </a:rPr>
              <a:t>an amino acid.</a:t>
            </a:r>
            <a:endParaRPr lang="en-US" sz="28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967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380618" y="274638"/>
            <a:ext cx="4038600" cy="6477000"/>
          </a:xfrm>
        </p:spPr>
        <p:txBody>
          <a:bodyPr>
            <a:normAutofit/>
          </a:bodyPr>
          <a:lstStyle/>
          <a:p>
            <a:pPr>
              <a:defRPr/>
            </a:pPr>
            <a:r>
              <a:rPr lang="en-US" dirty="0">
                <a:solidFill>
                  <a:srgbClr val="584035"/>
                </a:solidFill>
              </a:rPr>
              <a:t>How many amino acids total in the two chains of insulin?</a:t>
            </a:r>
          </a:p>
          <a:p>
            <a:pPr>
              <a:defRPr/>
            </a:pPr>
            <a:r>
              <a:rPr lang="en-US" dirty="0">
                <a:solidFill>
                  <a:srgbClr val="584035"/>
                </a:solidFill>
              </a:rPr>
              <a:t>The gene for insulin contains 153 nucleotides. </a:t>
            </a:r>
          </a:p>
          <a:p>
            <a:pPr>
              <a:defRPr/>
            </a:pPr>
            <a:r>
              <a:rPr lang="en-US" dirty="0">
                <a:solidFill>
                  <a:srgbClr val="584035"/>
                </a:solidFill>
              </a:rPr>
              <a:t>Let’s look at a couple of other examples of proteins and the genes that code for them.</a:t>
            </a:r>
          </a:p>
          <a:p>
            <a:pPr>
              <a:defRPr/>
            </a:pPr>
            <a:r>
              <a:rPr lang="en-US" dirty="0">
                <a:solidFill>
                  <a:srgbClr val="584035"/>
                </a:solidFill>
              </a:rPr>
              <a:t>Notice any similar patterns in the relationship of amino acids to nucleotides? </a:t>
            </a:r>
          </a:p>
        </p:txBody>
      </p:sp>
      <p:pic>
        <p:nvPicPr>
          <p:cNvPr id="6" name="Content Placeholder 5" descr="Human-Insulin-Protein-Structure-917x1024.jpg"/>
          <p:cNvPicPr>
            <a:picLocks noChangeAspect="1"/>
          </p:cNvPicPr>
          <p:nvPr/>
        </p:nvPicPr>
        <p:blipFill>
          <a:blip r:embed="rId3" cstate="print"/>
          <a:srcRect l="179" r="179"/>
          <a:stretch>
            <a:fillRect/>
          </a:stretch>
        </p:blipFill>
        <p:spPr>
          <a:xfrm>
            <a:off x="4779806" y="822812"/>
            <a:ext cx="4113834" cy="4609799"/>
          </a:xfrm>
          <a:prstGeom prst="rect">
            <a:avLst/>
          </a:prstGeom>
        </p:spPr>
      </p:pic>
    </p:spTree>
    <p:extLst>
      <p:ext uri="{BB962C8B-B14F-4D97-AF65-F5344CB8AC3E}">
        <p14:creationId xmlns:p14="http://schemas.microsoft.com/office/powerpoint/2010/main" val="33524575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4724400"/>
            <a:ext cx="8229600" cy="1752600"/>
          </a:xfrm>
        </p:spPr>
        <p:txBody>
          <a:bodyPr>
            <a:normAutofit fontScale="90000"/>
          </a:bodyPr>
          <a:lstStyle/>
          <a:p>
            <a:pPr>
              <a:defRPr/>
            </a:pPr>
            <a:r>
              <a:rPr lang="en-US" b="1" dirty="0">
                <a:solidFill>
                  <a:srgbClr val="584035"/>
                </a:solidFill>
              </a:rPr>
              <a:t>CODON: </a:t>
            </a:r>
            <a:r>
              <a:rPr lang="en-US" dirty="0">
                <a:solidFill>
                  <a:srgbClr val="584035"/>
                </a:solidFill>
              </a:rPr>
              <a:t>each 3-letter sequence in a DNA molecule codes for one of the 20 amino acids and is called a “codon”.</a:t>
            </a:r>
          </a:p>
        </p:txBody>
      </p:sp>
      <p:sp>
        <p:nvSpPr>
          <p:cNvPr id="3" name="TextBox 2"/>
          <p:cNvSpPr txBox="1"/>
          <p:nvPr/>
        </p:nvSpPr>
        <p:spPr>
          <a:xfrm>
            <a:off x="304801" y="304800"/>
            <a:ext cx="8153400" cy="1077218"/>
          </a:xfrm>
          <a:prstGeom prst="rect">
            <a:avLst/>
          </a:prstGeom>
          <a:noFill/>
        </p:spPr>
        <p:txBody>
          <a:bodyPr wrap="square" rtlCol="0">
            <a:spAutoFit/>
          </a:bodyPr>
          <a:lstStyle/>
          <a:p>
            <a:pPr algn="ctr"/>
            <a:r>
              <a:rPr lang="en-US" sz="3200" dirty="0">
                <a:solidFill>
                  <a:srgbClr val="584035"/>
                </a:solidFill>
                <a:latin typeface="Arial" panose="020B0604020202020204" pitchFamily="34" charset="0"/>
                <a:cs typeface="Arial" panose="020B0604020202020204" pitchFamily="34" charset="0"/>
              </a:rPr>
              <a:t>What is the relationship of </a:t>
            </a:r>
          </a:p>
          <a:p>
            <a:pPr algn="ctr"/>
            <a:r>
              <a:rPr lang="en-US" sz="3200" dirty="0">
                <a:solidFill>
                  <a:srgbClr val="584035"/>
                </a:solidFill>
                <a:latin typeface="Arial" panose="020B0604020202020204" pitchFamily="34" charset="0"/>
                <a:cs typeface="Arial" panose="020B0604020202020204" pitchFamily="34" charset="0"/>
              </a:rPr>
              <a:t>amino acids to nucleotides?</a:t>
            </a:r>
          </a:p>
        </p:txBody>
      </p:sp>
      <p:sp>
        <p:nvSpPr>
          <p:cNvPr id="4" name="TextBox 3"/>
          <p:cNvSpPr txBox="1"/>
          <p:nvPr/>
        </p:nvSpPr>
        <p:spPr>
          <a:xfrm>
            <a:off x="152158" y="2976942"/>
            <a:ext cx="8727141" cy="1569660"/>
          </a:xfrm>
          <a:prstGeom prst="rect">
            <a:avLst/>
          </a:prstGeom>
          <a:noFill/>
        </p:spPr>
        <p:txBody>
          <a:bodyPr wrap="square" rtlCol="0">
            <a:spAutoFit/>
          </a:bodyPr>
          <a:lstStyle/>
          <a:p>
            <a:pPr algn="ctr"/>
            <a:r>
              <a:rPr lang="en-US" sz="3200" dirty="0">
                <a:solidFill>
                  <a:srgbClr val="C00000"/>
                </a:solidFill>
                <a:latin typeface="Arial" panose="020B0604020202020204" pitchFamily="34" charset="0"/>
                <a:cs typeface="Arial" panose="020B0604020202020204" pitchFamily="34" charset="0"/>
              </a:rPr>
              <a:t>There are 3 bases</a:t>
            </a:r>
          </a:p>
          <a:p>
            <a:pPr algn="ctr"/>
            <a:r>
              <a:rPr lang="en-US" sz="3200" dirty="0">
                <a:solidFill>
                  <a:srgbClr val="C00000"/>
                </a:solidFill>
                <a:latin typeface="Arial" panose="020B0604020202020204" pitchFamily="34" charset="0"/>
                <a:cs typeface="Arial" panose="020B0604020202020204" pitchFamily="34" charset="0"/>
              </a:rPr>
              <a:t> (nucleotides)</a:t>
            </a:r>
          </a:p>
          <a:p>
            <a:pPr algn="ctr"/>
            <a:r>
              <a:rPr lang="en-US" sz="3200" dirty="0">
                <a:solidFill>
                  <a:srgbClr val="C00000"/>
                </a:solidFill>
                <a:latin typeface="Arial" panose="020B0604020202020204" pitchFamily="34" charset="0"/>
                <a:cs typeface="Arial" panose="020B0604020202020204" pitchFamily="34" charset="0"/>
              </a:rPr>
              <a:t>for every 1 amino acid.</a:t>
            </a:r>
          </a:p>
        </p:txBody>
      </p:sp>
      <p:sp>
        <p:nvSpPr>
          <p:cNvPr id="5" name="TextBox 4">
            <a:extLst>
              <a:ext uri="{FF2B5EF4-FFF2-40B4-BE49-F238E27FC236}">
                <a16:creationId xmlns="" xmlns:a16="http://schemas.microsoft.com/office/drawing/2014/main" id="{499C5BF7-9BE4-4705-9B81-A9857F406681}"/>
              </a:ext>
            </a:extLst>
          </p:cNvPr>
          <p:cNvSpPr txBox="1"/>
          <p:nvPr/>
        </p:nvSpPr>
        <p:spPr>
          <a:xfrm>
            <a:off x="1588957" y="1817961"/>
            <a:ext cx="7290342" cy="646331"/>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J.</a:t>
            </a:r>
            <a:endParaRPr lang="en-US" sz="3600" b="1" dirty="0">
              <a:solidFill>
                <a:srgbClr val="3F6EB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 xmlns:a16="http://schemas.microsoft.com/office/drawing/2014/main" id="{3D9A1E04-C72D-4AA3-9CEC-38B2CD1D3823}"/>
              </a:ext>
            </a:extLst>
          </p:cNvPr>
          <p:cNvPicPr>
            <a:picLocks noChangeAspect="1"/>
          </p:cNvPicPr>
          <p:nvPr/>
        </p:nvPicPr>
        <p:blipFill>
          <a:blip r:embed="rId3"/>
          <a:stretch>
            <a:fillRect/>
          </a:stretch>
        </p:blipFill>
        <p:spPr>
          <a:xfrm>
            <a:off x="718019" y="1801003"/>
            <a:ext cx="739996" cy="739996"/>
          </a:xfrm>
          <a:prstGeom prst="rect">
            <a:avLst/>
          </a:prstGeom>
        </p:spPr>
      </p:pic>
    </p:spTree>
    <p:extLst>
      <p:ext uri="{BB962C8B-B14F-4D97-AF65-F5344CB8AC3E}">
        <p14:creationId xmlns:p14="http://schemas.microsoft.com/office/powerpoint/2010/main" val="488612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C8AECE-FF64-CB49-9754-6C776310E8B3}"/>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How</a:t>
            </a:r>
            <a:r>
              <a:rPr lang="en-US" dirty="0">
                <a:solidFill>
                  <a:srgbClr val="584035"/>
                </a:solidFill>
              </a:rPr>
              <a:t> does the DNA code work?</a:t>
            </a:r>
          </a:p>
        </p:txBody>
      </p:sp>
      <p:sp>
        <p:nvSpPr>
          <p:cNvPr id="3" name="Content Placeholder 4">
            <a:extLst>
              <a:ext uri="{FF2B5EF4-FFF2-40B4-BE49-F238E27FC236}">
                <a16:creationId xmlns="" xmlns:a16="http://schemas.microsoft.com/office/drawing/2014/main" id="{8CC0DBB4-F64B-6641-9BAD-2E5C70C799D9}"/>
              </a:ext>
            </a:extLst>
          </p:cNvPr>
          <p:cNvSpPr txBox="1">
            <a:spLocks/>
          </p:cNvSpPr>
          <p:nvPr/>
        </p:nvSpPr>
        <p:spPr>
          <a:xfrm>
            <a:off x="380618" y="1417638"/>
            <a:ext cx="8306182" cy="4917848"/>
          </a:xfrm>
          <a:prstGeom prst="rect">
            <a:avLst/>
          </a:prstGeom>
        </p:spPr>
        <p:txBody>
          <a:bodyPr>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3000" dirty="0">
                <a:solidFill>
                  <a:srgbClr val="584035"/>
                </a:solidFill>
              </a:rPr>
              <a:t>Each person in a group of four will receive </a:t>
            </a:r>
            <a:r>
              <a:rPr lang="en-US" sz="3000" dirty="0" smtClean="0">
                <a:solidFill>
                  <a:srgbClr val="584035"/>
                </a:solidFill>
              </a:rPr>
              <a:t>the </a:t>
            </a:r>
            <a:r>
              <a:rPr lang="en-US" sz="3000" dirty="0">
                <a:solidFill>
                  <a:srgbClr val="584035"/>
                </a:solidFill>
              </a:rPr>
              <a:t>first 90 nucleotides and the first 30 amino acids for a </a:t>
            </a:r>
            <a:r>
              <a:rPr lang="en-US" sz="3000" dirty="0" smtClean="0">
                <a:solidFill>
                  <a:srgbClr val="584035"/>
                </a:solidFill>
              </a:rPr>
              <a:t>protein.</a:t>
            </a:r>
            <a:endParaRPr lang="en-US" sz="3000" dirty="0">
              <a:solidFill>
                <a:srgbClr val="584035"/>
              </a:solidFill>
            </a:endParaRPr>
          </a:p>
          <a:p>
            <a:pPr>
              <a:defRPr/>
            </a:pPr>
            <a:r>
              <a:rPr lang="en-US" sz="3000" dirty="0">
                <a:solidFill>
                  <a:srgbClr val="584035"/>
                </a:solidFill>
              </a:rPr>
              <a:t>Each </a:t>
            </a:r>
            <a:r>
              <a:rPr lang="en-US" sz="3000" dirty="0" smtClean="0">
                <a:solidFill>
                  <a:srgbClr val="584035"/>
                </a:solidFill>
              </a:rPr>
              <a:t>of you should </a:t>
            </a:r>
            <a:r>
              <a:rPr lang="en-US" sz="3000" dirty="0">
                <a:solidFill>
                  <a:srgbClr val="584035"/>
                </a:solidFill>
              </a:rPr>
              <a:t>choose </a:t>
            </a:r>
            <a:r>
              <a:rPr lang="en-US" sz="3000" dirty="0" smtClean="0">
                <a:solidFill>
                  <a:srgbClr val="584035"/>
                </a:solidFill>
              </a:rPr>
              <a:t>one </a:t>
            </a:r>
            <a:r>
              <a:rPr lang="en-US" sz="3000" dirty="0">
                <a:solidFill>
                  <a:srgbClr val="584035"/>
                </a:solidFill>
              </a:rPr>
              <a:t>sequence and pick </a:t>
            </a:r>
            <a:r>
              <a:rPr lang="en-US" sz="3000" u="sng" dirty="0">
                <a:solidFill>
                  <a:srgbClr val="584035"/>
                </a:solidFill>
              </a:rPr>
              <a:t>one amino acid</a:t>
            </a:r>
            <a:r>
              <a:rPr lang="en-US" sz="3000" dirty="0">
                <a:solidFill>
                  <a:srgbClr val="584035"/>
                </a:solidFill>
              </a:rPr>
              <a:t> and look for all the places it is repeated in the </a:t>
            </a:r>
            <a:r>
              <a:rPr lang="en-US" sz="3000" dirty="0" smtClean="0">
                <a:solidFill>
                  <a:srgbClr val="584035"/>
                </a:solidFill>
              </a:rPr>
              <a:t>amino acid sequence.</a:t>
            </a:r>
            <a:endParaRPr lang="en-US" sz="3000" dirty="0">
              <a:solidFill>
                <a:srgbClr val="584035"/>
              </a:solidFill>
            </a:endParaRPr>
          </a:p>
          <a:p>
            <a:pPr>
              <a:defRPr/>
            </a:pPr>
            <a:r>
              <a:rPr lang="en-US" sz="3000" dirty="0">
                <a:solidFill>
                  <a:srgbClr val="584035"/>
                </a:solidFill>
              </a:rPr>
              <a:t>Next, find the codon that corresponds with that amino acid – Is it the same every time?</a:t>
            </a:r>
          </a:p>
          <a:p>
            <a:pPr>
              <a:defRPr/>
            </a:pPr>
            <a:r>
              <a:rPr lang="en-US" sz="3000" dirty="0">
                <a:solidFill>
                  <a:srgbClr val="584035"/>
                </a:solidFill>
              </a:rPr>
              <a:t>Try to complete at least </a:t>
            </a:r>
            <a:r>
              <a:rPr lang="en-US" sz="3000" u="sng" dirty="0">
                <a:solidFill>
                  <a:srgbClr val="584035"/>
                </a:solidFill>
              </a:rPr>
              <a:t>four amino </a:t>
            </a:r>
            <a:r>
              <a:rPr lang="en-US" sz="3000" u="sng" dirty="0" smtClean="0">
                <a:solidFill>
                  <a:srgbClr val="584035"/>
                </a:solidFill>
              </a:rPr>
              <a:t>acids.</a:t>
            </a:r>
            <a:endParaRPr lang="en-US" sz="3000" dirty="0">
              <a:solidFill>
                <a:srgbClr val="584035"/>
              </a:solidFill>
            </a:endParaRPr>
          </a:p>
          <a:p>
            <a:pPr>
              <a:defRPr/>
            </a:pPr>
            <a:r>
              <a:rPr lang="en-US" sz="3000" dirty="0">
                <a:solidFill>
                  <a:srgbClr val="584035"/>
                </a:solidFill>
              </a:rPr>
              <a:t>Share codes with your group and work together to answer the analysis </a:t>
            </a:r>
            <a:r>
              <a:rPr lang="en-US" sz="3000" dirty="0" smtClean="0">
                <a:solidFill>
                  <a:srgbClr val="584035"/>
                </a:solidFill>
              </a:rPr>
              <a:t>questions.</a:t>
            </a:r>
            <a:endParaRPr lang="en-US" sz="3000" dirty="0">
              <a:solidFill>
                <a:srgbClr val="584035"/>
              </a:solidFill>
            </a:endParaRPr>
          </a:p>
        </p:txBody>
      </p:sp>
    </p:spTree>
    <p:extLst>
      <p:ext uri="{BB962C8B-B14F-4D97-AF65-F5344CB8AC3E}">
        <p14:creationId xmlns:p14="http://schemas.microsoft.com/office/powerpoint/2010/main" val="124696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0"/>
            <a:ext cx="8229600" cy="1143000"/>
          </a:xfrm>
        </p:spPr>
        <p:txBody>
          <a:bodyPr>
            <a:normAutofit/>
          </a:bodyPr>
          <a:lstStyle/>
          <a:p>
            <a:r>
              <a:rPr lang="en-US" sz="3600" dirty="0">
                <a:solidFill>
                  <a:srgbClr val="584035"/>
                </a:solidFill>
                <a:latin typeface="Arial" panose="020B0604020202020204" pitchFamily="34" charset="0"/>
                <a:cs typeface="Arial" panose="020B0604020202020204" pitchFamily="34" charset="0"/>
              </a:rPr>
              <a:t>Breaking the Code: Codon Chart</a:t>
            </a:r>
            <a:r>
              <a:rPr lang="en-US" dirty="0">
                <a:solidFill>
                  <a:srgbClr val="584035"/>
                </a:solidFill>
              </a:rPr>
              <a:t/>
            </a:r>
            <a:br>
              <a:rPr lang="en-US" dirty="0">
                <a:solidFill>
                  <a:srgbClr val="584035"/>
                </a:solidFill>
              </a:rPr>
            </a:br>
            <a:endParaRPr lang="en-US" sz="2200" dirty="0">
              <a:solidFill>
                <a:srgbClr val="584035"/>
              </a:solidFill>
              <a:cs typeface="Aharoni"/>
            </a:endParaRPr>
          </a:p>
        </p:txBody>
      </p:sp>
      <p:sp>
        <p:nvSpPr>
          <p:cNvPr id="4" name="Content Placeholder 3"/>
          <p:cNvSpPr>
            <a:spLocks noGrp="1"/>
          </p:cNvSpPr>
          <p:nvPr>
            <p:ph idx="1"/>
          </p:nvPr>
        </p:nvSpPr>
        <p:spPr>
          <a:xfrm>
            <a:off x="304800" y="627531"/>
            <a:ext cx="8686800" cy="6078069"/>
          </a:xfrm>
        </p:spPr>
        <p:txBody>
          <a:bodyPr>
            <a:normAutofit/>
          </a:bodyPr>
          <a:lstStyle/>
          <a:p>
            <a:pPr marL="0" indent="0">
              <a:buNone/>
            </a:pPr>
            <a:r>
              <a:rPr lang="en-US" sz="2400" dirty="0">
                <a:solidFill>
                  <a:srgbClr val="584035"/>
                </a:solidFill>
                <a:latin typeface="Arial" panose="020B0604020202020204" pitchFamily="34" charset="0"/>
                <a:cs typeface="Arial" panose="020B0604020202020204" pitchFamily="34" charset="0"/>
              </a:rPr>
              <a:t>This is a </a:t>
            </a:r>
            <a:r>
              <a:rPr lang="en-US" sz="2400" dirty="0" smtClean="0">
                <a:solidFill>
                  <a:srgbClr val="584035"/>
                </a:solidFill>
                <a:latin typeface="Arial" panose="020B0604020202020204" pitchFamily="34" charset="0"/>
                <a:cs typeface="Arial" panose="020B0604020202020204" pitchFamily="34" charset="0"/>
              </a:rPr>
              <a:t>chart showing how DNA bases code for amino </a:t>
            </a:r>
            <a:r>
              <a:rPr lang="en-US" sz="2400" dirty="0">
                <a:solidFill>
                  <a:srgbClr val="584035"/>
                </a:solidFill>
                <a:latin typeface="Arial" panose="020B0604020202020204" pitchFamily="34" charset="0"/>
                <a:cs typeface="Arial" panose="020B0604020202020204" pitchFamily="34" charset="0"/>
              </a:rPr>
              <a:t>acids.</a:t>
            </a:r>
          </a:p>
          <a:p>
            <a:pPr marL="0" indent="0">
              <a:buNone/>
            </a:pPr>
            <a:r>
              <a:rPr lang="en-US" sz="2400" i="1" dirty="0" smtClean="0">
                <a:solidFill>
                  <a:srgbClr val="584035"/>
                </a:solidFill>
                <a:latin typeface="Arial" panose="020B0604020202020204" pitchFamily="34" charset="0"/>
                <a:cs typeface="Arial" panose="020B0604020202020204" pitchFamily="34" charset="0"/>
              </a:rPr>
              <a:t>The </a:t>
            </a:r>
            <a:r>
              <a:rPr lang="en-US" sz="2400" i="1" dirty="0">
                <a:solidFill>
                  <a:srgbClr val="584035"/>
                </a:solidFill>
                <a:latin typeface="Arial" panose="020B0604020202020204" pitchFamily="34" charset="0"/>
                <a:cs typeface="Arial" panose="020B0604020202020204" pitchFamily="34" charset="0"/>
              </a:rPr>
              <a:t>amino acids then get put together to make a protein. </a:t>
            </a:r>
          </a:p>
        </p:txBody>
      </p:sp>
      <p:sp>
        <p:nvSpPr>
          <p:cNvPr id="2" name="TextBox 1"/>
          <p:cNvSpPr txBox="1"/>
          <p:nvPr/>
        </p:nvSpPr>
        <p:spPr>
          <a:xfrm>
            <a:off x="733023" y="5928948"/>
            <a:ext cx="7182172" cy="523220"/>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What </a:t>
            </a:r>
            <a:r>
              <a:rPr lang="en-US" sz="2800" dirty="0" smtClean="0">
                <a:solidFill>
                  <a:srgbClr val="3F6EB3"/>
                </a:solidFill>
                <a:latin typeface="Arial" panose="020B0604020202020204" pitchFamily="34" charset="0"/>
                <a:cs typeface="Arial" panose="020B0604020202020204" pitchFamily="34" charset="0"/>
              </a:rPr>
              <a:t>did </a:t>
            </a:r>
            <a:r>
              <a:rPr lang="en-US" sz="2800" dirty="0">
                <a:solidFill>
                  <a:srgbClr val="3F6EB3"/>
                </a:solidFill>
                <a:latin typeface="Arial" panose="020B0604020202020204" pitchFamily="34" charset="0"/>
                <a:cs typeface="Arial" panose="020B0604020202020204" pitchFamily="34" charset="0"/>
              </a:rPr>
              <a:t>you notice about these codons?</a:t>
            </a:r>
          </a:p>
        </p:txBody>
      </p:sp>
      <p:pic>
        <p:nvPicPr>
          <p:cNvPr id="6" name="Picture 5">
            <a:extLst>
              <a:ext uri="{FF2B5EF4-FFF2-40B4-BE49-F238E27FC236}">
                <a16:creationId xmlns="" xmlns:a16="http://schemas.microsoft.com/office/drawing/2014/main" id="{EE0A4FCD-0A89-CE45-8B46-8EDEB6E02F52}"/>
              </a:ext>
            </a:extLst>
          </p:cNvPr>
          <p:cNvPicPr>
            <a:picLocks noChangeAspect="1"/>
          </p:cNvPicPr>
          <p:nvPr/>
        </p:nvPicPr>
        <p:blipFill rotWithShape="1">
          <a:blip r:embed="rId3"/>
          <a:srcRect b="26463"/>
          <a:stretch/>
        </p:blipFill>
        <p:spPr>
          <a:xfrm>
            <a:off x="4877679" y="1946671"/>
            <a:ext cx="3732921" cy="3603786"/>
          </a:xfrm>
          <a:prstGeom prst="rect">
            <a:avLst/>
          </a:prstGeom>
        </p:spPr>
      </p:pic>
      <p:pic>
        <p:nvPicPr>
          <p:cNvPr id="7" name="Picture 6">
            <a:extLst>
              <a:ext uri="{FF2B5EF4-FFF2-40B4-BE49-F238E27FC236}">
                <a16:creationId xmlns="" xmlns:a16="http://schemas.microsoft.com/office/drawing/2014/main" id="{7B458B77-02BF-9841-8DA9-0ECF345DD0CF}"/>
              </a:ext>
            </a:extLst>
          </p:cNvPr>
          <p:cNvPicPr>
            <a:picLocks noChangeAspect="1"/>
          </p:cNvPicPr>
          <p:nvPr/>
        </p:nvPicPr>
        <p:blipFill>
          <a:blip r:embed="rId4"/>
          <a:stretch>
            <a:fillRect/>
          </a:stretch>
        </p:blipFill>
        <p:spPr>
          <a:xfrm>
            <a:off x="380999" y="1946671"/>
            <a:ext cx="4252993" cy="3726074"/>
          </a:xfrm>
          <a:prstGeom prst="rect">
            <a:avLst/>
          </a:prstGeom>
        </p:spPr>
      </p:pic>
    </p:spTree>
    <p:extLst>
      <p:ext uri="{BB962C8B-B14F-4D97-AF65-F5344CB8AC3E}">
        <p14:creationId xmlns:p14="http://schemas.microsoft.com/office/powerpoint/2010/main" val="155747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B7B292E5-8AC0-42A9-82F2-39CF9B02C50B}"/>
              </a:ext>
            </a:extLst>
          </p:cNvPr>
          <p:cNvPicPr>
            <a:picLocks noChangeAspect="1"/>
          </p:cNvPicPr>
          <p:nvPr/>
        </p:nvPicPr>
        <p:blipFill>
          <a:blip r:embed="rId3"/>
          <a:stretch>
            <a:fillRect/>
          </a:stretch>
        </p:blipFill>
        <p:spPr>
          <a:xfrm>
            <a:off x="256110" y="5789983"/>
            <a:ext cx="737680" cy="743776"/>
          </a:xfrm>
          <a:prstGeom prst="rect">
            <a:avLst/>
          </a:prstGeom>
        </p:spPr>
      </p:pic>
      <p:sp>
        <p:nvSpPr>
          <p:cNvPr id="6" name="TextBox 5">
            <a:extLst>
              <a:ext uri="{FF2B5EF4-FFF2-40B4-BE49-F238E27FC236}">
                <a16:creationId xmlns="" xmlns:a16="http://schemas.microsoft.com/office/drawing/2014/main" id="{6EFE1241-6764-4A3F-B148-4902740BC452}"/>
              </a:ext>
            </a:extLst>
          </p:cNvPr>
          <p:cNvSpPr txBox="1"/>
          <p:nvPr/>
        </p:nvSpPr>
        <p:spPr>
          <a:xfrm>
            <a:off x="1214676" y="5940020"/>
            <a:ext cx="7265936" cy="646331"/>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K. </a:t>
            </a:r>
            <a:endParaRPr lang="en-US" sz="3600" b="1" dirty="0">
              <a:solidFill>
                <a:srgbClr val="3F6EB3"/>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 xmlns:a16="http://schemas.microsoft.com/office/drawing/2014/main" id="{F40975D5-2C5B-4F80-9F92-0CF38565B105}"/>
              </a:ext>
            </a:extLst>
          </p:cNvPr>
          <p:cNvSpPr txBox="1"/>
          <p:nvPr/>
        </p:nvSpPr>
        <p:spPr>
          <a:xfrm>
            <a:off x="1136342" y="323859"/>
            <a:ext cx="8147358" cy="954107"/>
          </a:xfrm>
          <a:prstGeom prst="rect">
            <a:avLst/>
          </a:prstGeom>
          <a:noFill/>
        </p:spPr>
        <p:txBody>
          <a:bodyPr wrap="square" rtlCol="0">
            <a:spAutoFit/>
          </a:bodyPr>
          <a:lstStyle/>
          <a:p>
            <a:r>
              <a:rPr lang="en-US" sz="2800" dirty="0">
                <a:solidFill>
                  <a:srgbClr val="584035"/>
                </a:solidFill>
                <a:latin typeface="Arial" panose="020B0604020202020204" pitchFamily="34" charset="0"/>
                <a:cs typeface="Arial" panose="020B0604020202020204" pitchFamily="34" charset="0"/>
              </a:rPr>
              <a:t>Based on the ideas we have already generated, what is </a:t>
            </a:r>
            <a:r>
              <a:rPr lang="en-US" sz="2800" dirty="0" smtClean="0">
                <a:solidFill>
                  <a:srgbClr val="584035"/>
                </a:solidFill>
                <a:latin typeface="Arial" panose="020B0604020202020204" pitchFamily="34" charset="0"/>
                <a:cs typeface="Arial" panose="020B0604020202020204" pitchFamily="34" charset="0"/>
              </a:rPr>
              <a:t>odd or interesting </a:t>
            </a:r>
            <a:r>
              <a:rPr lang="en-US" sz="2800" dirty="0">
                <a:solidFill>
                  <a:srgbClr val="584035"/>
                </a:solidFill>
                <a:latin typeface="Arial" panose="020B0604020202020204" pitchFamily="34" charset="0"/>
                <a:cs typeface="Arial" panose="020B0604020202020204" pitchFamily="34" charset="0"/>
              </a:rPr>
              <a:t>about the Codon Chart?</a:t>
            </a:r>
          </a:p>
        </p:txBody>
      </p:sp>
      <p:pic>
        <p:nvPicPr>
          <p:cNvPr id="8" name="pasted-image.pdf"/>
          <p:cNvPicPr>
            <a:picLocks noChangeAspect="1"/>
          </p:cNvPicPr>
          <p:nvPr/>
        </p:nvPicPr>
        <p:blipFill>
          <a:blip r:embed="rId4">
            <a:extLst/>
          </a:blip>
          <a:stretch>
            <a:fillRect/>
          </a:stretch>
        </p:blipFill>
        <p:spPr>
          <a:xfrm flipH="1">
            <a:off x="92337" y="292109"/>
            <a:ext cx="1044005" cy="1057563"/>
          </a:xfrm>
          <a:prstGeom prst="rect">
            <a:avLst/>
          </a:prstGeom>
          <a:ln w="12700">
            <a:miter lim="400000"/>
          </a:ln>
        </p:spPr>
      </p:pic>
      <p:pic>
        <p:nvPicPr>
          <p:cNvPr id="9" name="Picture 8">
            <a:extLst>
              <a:ext uri="{FF2B5EF4-FFF2-40B4-BE49-F238E27FC236}">
                <a16:creationId xmlns="" xmlns:a16="http://schemas.microsoft.com/office/drawing/2014/main" id="{FDD6A6B3-2B02-A84A-B9A0-00F6912102B6}"/>
              </a:ext>
            </a:extLst>
          </p:cNvPr>
          <p:cNvPicPr>
            <a:picLocks noChangeAspect="1"/>
          </p:cNvPicPr>
          <p:nvPr/>
        </p:nvPicPr>
        <p:blipFill rotWithShape="1">
          <a:blip r:embed="rId5"/>
          <a:srcRect b="26463"/>
          <a:stretch/>
        </p:blipFill>
        <p:spPr>
          <a:xfrm>
            <a:off x="2410935" y="1349672"/>
            <a:ext cx="4754835" cy="4590348"/>
          </a:xfrm>
          <a:prstGeom prst="rect">
            <a:avLst/>
          </a:prstGeom>
        </p:spPr>
      </p:pic>
    </p:spTree>
    <p:extLst>
      <p:ext uri="{BB962C8B-B14F-4D97-AF65-F5344CB8AC3E}">
        <p14:creationId xmlns:p14="http://schemas.microsoft.com/office/powerpoint/2010/main" val="341274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 xmlns:a16="http://schemas.microsoft.com/office/drawing/2014/main" id="{4A7D2161-18B2-DF42-9F1D-2CD1AB8D9A46}"/>
              </a:ext>
            </a:extLst>
          </p:cNvPr>
          <p:cNvPicPr>
            <a:picLocks noChangeAspect="1"/>
          </p:cNvPicPr>
          <p:nvPr/>
        </p:nvPicPr>
        <p:blipFill>
          <a:blip r:embed="rId3"/>
          <a:stretch>
            <a:fillRect/>
          </a:stretch>
        </p:blipFill>
        <p:spPr>
          <a:xfrm>
            <a:off x="367200" y="1019711"/>
            <a:ext cx="4252993" cy="3726074"/>
          </a:xfrm>
          <a:prstGeom prst="rect">
            <a:avLst/>
          </a:prstGeom>
        </p:spPr>
      </p:pic>
      <p:sp>
        <p:nvSpPr>
          <p:cNvPr id="2" name="Title 1">
            <a:extLst>
              <a:ext uri="{FF2B5EF4-FFF2-40B4-BE49-F238E27FC236}">
                <a16:creationId xmlns="" xmlns:a16="http://schemas.microsoft.com/office/drawing/2014/main" id="{C6860B45-8D92-4F20-AC52-D57C031CB779}"/>
              </a:ext>
            </a:extLst>
          </p:cNvPr>
          <p:cNvSpPr>
            <a:spLocks noGrp="1"/>
          </p:cNvSpPr>
          <p:nvPr>
            <p:ph type="title"/>
          </p:nvPr>
        </p:nvSpPr>
        <p:spPr>
          <a:xfrm>
            <a:off x="528920" y="135193"/>
            <a:ext cx="8229600" cy="1143000"/>
          </a:xfrm>
        </p:spPr>
        <p:txBody>
          <a:bodyPr/>
          <a:lstStyle/>
          <a:p>
            <a:r>
              <a:rPr lang="en-US" dirty="0">
                <a:solidFill>
                  <a:srgbClr val="584035"/>
                </a:solidFill>
              </a:rPr>
              <a:t>Using the Code</a:t>
            </a:r>
          </a:p>
        </p:txBody>
      </p:sp>
      <p:sp>
        <p:nvSpPr>
          <p:cNvPr id="3" name="Content Placeholder 2">
            <a:extLst>
              <a:ext uri="{FF2B5EF4-FFF2-40B4-BE49-F238E27FC236}">
                <a16:creationId xmlns="" xmlns:a16="http://schemas.microsoft.com/office/drawing/2014/main" id="{13405E01-23A2-4E99-8BB8-EFFDE9CE3ED3}"/>
              </a:ext>
            </a:extLst>
          </p:cNvPr>
          <p:cNvSpPr>
            <a:spLocks noGrp="1"/>
          </p:cNvSpPr>
          <p:nvPr>
            <p:ph idx="1"/>
          </p:nvPr>
        </p:nvSpPr>
        <p:spPr>
          <a:xfrm>
            <a:off x="4710133" y="1360738"/>
            <a:ext cx="4186518" cy="3500718"/>
          </a:xfrm>
        </p:spPr>
        <p:txBody>
          <a:bodyPr>
            <a:normAutofit/>
          </a:bodyPr>
          <a:lstStyle/>
          <a:p>
            <a:pPr marL="0" indent="0">
              <a:buNone/>
            </a:pPr>
            <a:r>
              <a:rPr lang="en-US" sz="2800" dirty="0">
                <a:solidFill>
                  <a:srgbClr val="584035"/>
                </a:solidFill>
              </a:rPr>
              <a:t>We have figured out that </a:t>
            </a:r>
            <a:r>
              <a:rPr lang="en-US" sz="2800" b="1" dirty="0">
                <a:solidFill>
                  <a:srgbClr val="584035"/>
                </a:solidFill>
              </a:rPr>
              <a:t>for every 3 bases, there is one amino acid.</a:t>
            </a:r>
            <a:r>
              <a:rPr lang="en-US" sz="2800" dirty="0">
                <a:solidFill>
                  <a:srgbClr val="584035"/>
                </a:solidFill>
              </a:rPr>
              <a:t> </a:t>
            </a:r>
          </a:p>
          <a:p>
            <a:pPr marL="0" indent="0">
              <a:buNone/>
            </a:pPr>
            <a:endParaRPr lang="en-US" sz="2800" dirty="0">
              <a:solidFill>
                <a:srgbClr val="584035"/>
              </a:solidFill>
            </a:endParaRPr>
          </a:p>
          <a:p>
            <a:pPr marL="0" indent="0">
              <a:buNone/>
            </a:pPr>
            <a:r>
              <a:rPr lang="en-US" sz="2800" dirty="0">
                <a:solidFill>
                  <a:srgbClr val="584035"/>
                </a:solidFill>
              </a:rPr>
              <a:t>We can use the code to figure out which 3 bases code for each amino acid.</a:t>
            </a:r>
          </a:p>
        </p:txBody>
      </p:sp>
      <p:sp>
        <p:nvSpPr>
          <p:cNvPr id="5" name="TextBox 4">
            <a:extLst>
              <a:ext uri="{FF2B5EF4-FFF2-40B4-BE49-F238E27FC236}">
                <a16:creationId xmlns="" xmlns:a16="http://schemas.microsoft.com/office/drawing/2014/main" id="{2155BD59-EF1C-465F-A8D7-DEE9BA01456B}"/>
              </a:ext>
            </a:extLst>
          </p:cNvPr>
          <p:cNvSpPr txBox="1"/>
          <p:nvPr/>
        </p:nvSpPr>
        <p:spPr>
          <a:xfrm>
            <a:off x="587312" y="4752738"/>
            <a:ext cx="8077200" cy="830997"/>
          </a:xfrm>
          <a:prstGeom prst="rect">
            <a:avLst/>
          </a:prstGeom>
          <a:noFill/>
        </p:spPr>
        <p:txBody>
          <a:bodyPr wrap="square" rtlCol="0">
            <a:spAutoFit/>
          </a:bodyPr>
          <a:lstStyle/>
          <a:p>
            <a:r>
              <a:rPr lang="en-US" sz="2400" dirty="0">
                <a:solidFill>
                  <a:srgbClr val="584035"/>
                </a:solidFill>
                <a:latin typeface="Arial" panose="020B0604020202020204" pitchFamily="34" charset="0"/>
                <a:cs typeface="Arial" panose="020B0604020202020204" pitchFamily="34" charset="0"/>
              </a:rPr>
              <a:t>If we have the AGG, then we use the code breaker to determine the amino acid =   </a:t>
            </a:r>
          </a:p>
        </p:txBody>
      </p:sp>
      <p:sp>
        <p:nvSpPr>
          <p:cNvPr id="18" name="TextBox 17">
            <a:extLst>
              <a:ext uri="{FF2B5EF4-FFF2-40B4-BE49-F238E27FC236}">
                <a16:creationId xmlns="" xmlns:a16="http://schemas.microsoft.com/office/drawing/2014/main" id="{7F873810-AA5E-4B08-9A4A-61AB8FA75B0D}"/>
              </a:ext>
            </a:extLst>
          </p:cNvPr>
          <p:cNvSpPr txBox="1"/>
          <p:nvPr/>
        </p:nvSpPr>
        <p:spPr>
          <a:xfrm>
            <a:off x="4533840" y="5122070"/>
            <a:ext cx="2269552" cy="461665"/>
          </a:xfrm>
          <a:prstGeom prst="rect">
            <a:avLst/>
          </a:prstGeom>
          <a:noFill/>
        </p:spPr>
        <p:txBody>
          <a:bodyPr wrap="square" rtlCol="0">
            <a:spAutoFit/>
          </a:bodyPr>
          <a:lstStyle/>
          <a:p>
            <a:r>
              <a:rPr lang="en-US" sz="2400" dirty="0">
                <a:solidFill>
                  <a:srgbClr val="C00000"/>
                </a:solidFill>
                <a:latin typeface="Arial" panose="020B0604020202020204" pitchFamily="34" charset="0"/>
                <a:cs typeface="Arial" panose="020B0604020202020204" pitchFamily="34" charset="0"/>
              </a:rPr>
              <a:t>Arginine (</a:t>
            </a:r>
            <a:r>
              <a:rPr lang="en-US" sz="2400" dirty="0" err="1">
                <a:solidFill>
                  <a:srgbClr val="C00000"/>
                </a:solidFill>
                <a:latin typeface="Arial" panose="020B0604020202020204" pitchFamily="34" charset="0"/>
                <a:cs typeface="Arial" panose="020B0604020202020204" pitchFamily="34" charset="0"/>
              </a:rPr>
              <a:t>Arg</a:t>
            </a:r>
            <a:r>
              <a:rPr lang="en-US" sz="2400" dirty="0">
                <a:solidFill>
                  <a:srgbClr val="C00000"/>
                </a:solidFill>
                <a:latin typeface="Arial" panose="020B0604020202020204" pitchFamily="34" charset="0"/>
                <a:cs typeface="Arial" panose="020B0604020202020204" pitchFamily="34" charset="0"/>
              </a:rPr>
              <a:t>).</a:t>
            </a:r>
          </a:p>
        </p:txBody>
      </p:sp>
      <p:sp>
        <p:nvSpPr>
          <p:cNvPr id="11" name="TextBox 10">
            <a:extLst>
              <a:ext uri="{FF2B5EF4-FFF2-40B4-BE49-F238E27FC236}">
                <a16:creationId xmlns="" xmlns:a16="http://schemas.microsoft.com/office/drawing/2014/main" id="{39FA2E79-29DC-4F6B-8184-43C52F68B1EA}"/>
              </a:ext>
            </a:extLst>
          </p:cNvPr>
          <p:cNvSpPr txBox="1"/>
          <p:nvPr/>
        </p:nvSpPr>
        <p:spPr>
          <a:xfrm>
            <a:off x="555357" y="5653492"/>
            <a:ext cx="5738687" cy="461665"/>
          </a:xfrm>
          <a:prstGeom prst="rect">
            <a:avLst/>
          </a:prstGeom>
          <a:noFill/>
        </p:spPr>
        <p:txBody>
          <a:bodyPr wrap="none" rtlCol="0">
            <a:spAutoFit/>
          </a:bodyPr>
          <a:lstStyle/>
          <a:p>
            <a:r>
              <a:rPr lang="en-US" sz="2400" dirty="0">
                <a:solidFill>
                  <a:srgbClr val="584035"/>
                </a:solidFill>
                <a:latin typeface="Arial" panose="020B0604020202020204" pitchFamily="34" charset="0"/>
                <a:cs typeface="Arial" panose="020B0604020202020204" pitchFamily="34" charset="0"/>
              </a:rPr>
              <a:t>Now determine the amino acid for GTA.  </a:t>
            </a:r>
          </a:p>
        </p:txBody>
      </p:sp>
      <p:pic>
        <p:nvPicPr>
          <p:cNvPr id="13" name="Picture 12">
            <a:extLst>
              <a:ext uri="{FF2B5EF4-FFF2-40B4-BE49-F238E27FC236}">
                <a16:creationId xmlns="" xmlns:a16="http://schemas.microsoft.com/office/drawing/2014/main" id="{D0990B0B-58C8-43FE-BC68-B7B2579756CA}"/>
              </a:ext>
            </a:extLst>
          </p:cNvPr>
          <p:cNvPicPr>
            <a:picLocks noChangeAspect="1"/>
          </p:cNvPicPr>
          <p:nvPr/>
        </p:nvPicPr>
        <p:blipFill>
          <a:blip r:embed="rId4"/>
          <a:stretch>
            <a:fillRect/>
          </a:stretch>
        </p:blipFill>
        <p:spPr>
          <a:xfrm>
            <a:off x="412282" y="6173565"/>
            <a:ext cx="457882" cy="461666"/>
          </a:xfrm>
          <a:prstGeom prst="rect">
            <a:avLst/>
          </a:prstGeom>
        </p:spPr>
      </p:pic>
      <p:sp>
        <p:nvSpPr>
          <p:cNvPr id="20" name="TextBox 19">
            <a:extLst>
              <a:ext uri="{FF2B5EF4-FFF2-40B4-BE49-F238E27FC236}">
                <a16:creationId xmlns="" xmlns:a16="http://schemas.microsoft.com/office/drawing/2014/main" id="{1053E751-5A00-457D-8210-71F38A36343B}"/>
              </a:ext>
            </a:extLst>
          </p:cNvPr>
          <p:cNvSpPr txBox="1"/>
          <p:nvPr/>
        </p:nvSpPr>
        <p:spPr>
          <a:xfrm>
            <a:off x="971888" y="6090113"/>
            <a:ext cx="7147354" cy="523220"/>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Write your answer in </a:t>
            </a:r>
            <a:r>
              <a:rPr lang="en-US" sz="2800" b="1" dirty="0">
                <a:solidFill>
                  <a:srgbClr val="3F6EB3"/>
                </a:solidFill>
                <a:latin typeface="Arial" panose="020B0604020202020204" pitchFamily="34" charset="0"/>
                <a:cs typeface="Arial" panose="020B0604020202020204" pitchFamily="34" charset="0"/>
              </a:rPr>
              <a:t>Doodle Box </a:t>
            </a:r>
            <a:r>
              <a:rPr lang="en-US" sz="2800" b="1" dirty="0" smtClean="0">
                <a:solidFill>
                  <a:srgbClr val="3F6EB3"/>
                </a:solidFill>
                <a:latin typeface="Arial" panose="020B0604020202020204" pitchFamily="34" charset="0"/>
                <a:cs typeface="Arial" panose="020B0604020202020204" pitchFamily="34" charset="0"/>
              </a:rPr>
              <a:t>L. </a:t>
            </a:r>
            <a:endParaRPr lang="en-US" sz="2800" b="1" dirty="0">
              <a:solidFill>
                <a:srgbClr val="3F6EB3"/>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 xmlns:a16="http://schemas.microsoft.com/office/drawing/2014/main" id="{18AA46EE-47D8-4960-8636-D600C6AA3977}"/>
              </a:ext>
            </a:extLst>
          </p:cNvPr>
          <p:cNvSpPr/>
          <p:nvPr/>
        </p:nvSpPr>
        <p:spPr>
          <a:xfrm>
            <a:off x="587312" y="3300030"/>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 xmlns:a16="http://schemas.microsoft.com/office/drawing/2014/main" id="{FB775709-68CD-4A08-B29C-503E2B72113E}"/>
              </a:ext>
            </a:extLst>
          </p:cNvPr>
          <p:cNvCxnSpPr>
            <a:cxnSpLocks/>
            <a:endCxn id="7" idx="1"/>
          </p:cNvCxnSpPr>
          <p:nvPr/>
        </p:nvCxnSpPr>
        <p:spPr>
          <a:xfrm>
            <a:off x="515594" y="2922461"/>
            <a:ext cx="107821" cy="433365"/>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 xmlns:a16="http://schemas.microsoft.com/office/drawing/2014/main" id="{ED0CF440-8DA5-4EE8-9089-6359E3CD91C1}"/>
              </a:ext>
            </a:extLst>
          </p:cNvPr>
          <p:cNvCxnSpPr>
            <a:cxnSpLocks/>
          </p:cNvCxnSpPr>
          <p:nvPr/>
        </p:nvCxnSpPr>
        <p:spPr>
          <a:xfrm>
            <a:off x="3041477" y="1130938"/>
            <a:ext cx="535892" cy="183618"/>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 xmlns:a16="http://schemas.microsoft.com/office/drawing/2014/main" id="{254520DA-AC4F-48D3-9F09-A4C3EE73E28B}"/>
              </a:ext>
            </a:extLst>
          </p:cNvPr>
          <p:cNvCxnSpPr>
            <a:cxnSpLocks/>
          </p:cNvCxnSpPr>
          <p:nvPr/>
        </p:nvCxnSpPr>
        <p:spPr>
          <a:xfrm flipH="1">
            <a:off x="4457410" y="3455087"/>
            <a:ext cx="42086" cy="367963"/>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7" name="Oval 16">
            <a:extLst>
              <a:ext uri="{FF2B5EF4-FFF2-40B4-BE49-F238E27FC236}">
                <a16:creationId xmlns="" xmlns:a16="http://schemas.microsoft.com/office/drawing/2014/main" id="{18AA46EE-47D8-4960-8636-D600C6AA3977}"/>
              </a:ext>
            </a:extLst>
          </p:cNvPr>
          <p:cNvSpPr/>
          <p:nvPr/>
        </p:nvSpPr>
        <p:spPr>
          <a:xfrm>
            <a:off x="4155701" y="3603702"/>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 xmlns:a16="http://schemas.microsoft.com/office/drawing/2014/main" id="{18AA46EE-47D8-4960-8636-D600C6AA3977}"/>
              </a:ext>
            </a:extLst>
          </p:cNvPr>
          <p:cNvSpPr/>
          <p:nvPr/>
        </p:nvSpPr>
        <p:spPr>
          <a:xfrm>
            <a:off x="3603000" y="1116897"/>
            <a:ext cx="246527" cy="381000"/>
          </a:xfrm>
          <a:prstGeom prst="ellipse">
            <a:avLst/>
          </a:prstGeom>
          <a:noFill/>
          <a:ln w="190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tar: 5 Points 9">
            <a:extLst>
              <a:ext uri="{FF2B5EF4-FFF2-40B4-BE49-F238E27FC236}">
                <a16:creationId xmlns="" xmlns:a16="http://schemas.microsoft.com/office/drawing/2014/main" id="{5E993006-F4D2-45AE-8CB4-167AFF9A8859}"/>
              </a:ext>
            </a:extLst>
          </p:cNvPr>
          <p:cNvSpPr/>
          <p:nvPr/>
        </p:nvSpPr>
        <p:spPr>
          <a:xfrm>
            <a:off x="3464044" y="3423600"/>
            <a:ext cx="655436" cy="560067"/>
          </a:xfrm>
          <a:prstGeom prst="star5">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812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BE8108-F94A-42AB-BA3C-D394283D2BD0}"/>
              </a:ext>
            </a:extLst>
          </p:cNvPr>
          <p:cNvSpPr>
            <a:spLocks noGrp="1"/>
          </p:cNvSpPr>
          <p:nvPr>
            <p:ph type="title"/>
          </p:nvPr>
        </p:nvSpPr>
        <p:spPr/>
        <p:txBody>
          <a:bodyPr/>
          <a:lstStyle/>
          <a:p>
            <a:r>
              <a:rPr lang="en-US" dirty="0" smtClean="0">
                <a:solidFill>
                  <a:srgbClr val="584035"/>
                </a:solidFill>
                <a:latin typeface="Arial" panose="020B0604020202020204" pitchFamily="34" charset="0"/>
                <a:cs typeface="Arial" panose="020B0604020202020204" pitchFamily="34" charset="0"/>
              </a:rPr>
              <a:t>Review</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2696AC70-B9B2-41AC-8DA8-B3206BEB9F7A}"/>
              </a:ext>
            </a:extLst>
          </p:cNvPr>
          <p:cNvSpPr>
            <a:spLocks noGrp="1"/>
          </p:cNvSpPr>
          <p:nvPr>
            <p:ph idx="1"/>
          </p:nvPr>
        </p:nvSpPr>
        <p:spPr>
          <a:xfrm>
            <a:off x="356616" y="1554480"/>
            <a:ext cx="8229600" cy="5486083"/>
          </a:xfrm>
        </p:spPr>
        <p:txBody>
          <a:bodyPr>
            <a:normAutofit/>
          </a:bodyPr>
          <a:lstStyle/>
          <a:p>
            <a:pPr marL="0" indent="0">
              <a:buNone/>
            </a:pPr>
            <a:r>
              <a:rPr lang="en-US" sz="2800" dirty="0" smtClean="0">
                <a:solidFill>
                  <a:srgbClr val="584035"/>
                </a:solidFill>
                <a:latin typeface="Arial" panose="020B0604020202020204" pitchFamily="34" charset="0"/>
                <a:cs typeface="Arial" panose="020B0604020202020204" pitchFamily="34" charset="0"/>
              </a:rPr>
              <a:t>We </a:t>
            </a:r>
            <a:r>
              <a:rPr lang="en-US" sz="2800" dirty="0">
                <a:solidFill>
                  <a:srgbClr val="584035"/>
                </a:solidFill>
                <a:latin typeface="Arial" panose="020B0604020202020204" pitchFamily="34" charset="0"/>
                <a:cs typeface="Arial" panose="020B0604020202020204" pitchFamily="34" charset="0"/>
              </a:rPr>
              <a:t>have also figured out that when the gene from mom and the gene from dad interact there are different outcomes </a:t>
            </a:r>
            <a:r>
              <a:rPr lang="en-US" sz="2800" dirty="0" smtClean="0">
                <a:solidFill>
                  <a:srgbClr val="584035"/>
                </a:solidFill>
                <a:latin typeface="Arial" panose="020B0604020202020204" pitchFamily="34" charset="0"/>
                <a:cs typeface="Arial" panose="020B0604020202020204" pitchFamily="34" charset="0"/>
              </a:rPr>
              <a:t>for the trait depending </a:t>
            </a:r>
            <a:r>
              <a:rPr lang="en-US" sz="2800" dirty="0">
                <a:solidFill>
                  <a:srgbClr val="584035"/>
                </a:solidFill>
                <a:latin typeface="Arial" panose="020B0604020202020204" pitchFamily="34" charset="0"/>
                <a:cs typeface="Arial" panose="020B0604020202020204" pitchFamily="34" charset="0"/>
              </a:rPr>
              <a:t>on the pattern of inheritance.  </a:t>
            </a:r>
            <a:endParaRPr lang="en-US" sz="2800" dirty="0" smtClean="0">
              <a:solidFill>
                <a:srgbClr val="584035"/>
              </a:solidFill>
              <a:latin typeface="Arial" panose="020B0604020202020204" pitchFamily="34" charset="0"/>
              <a:cs typeface="Arial" panose="020B0604020202020204" pitchFamily="34" charset="0"/>
            </a:endParaRPr>
          </a:p>
          <a:p>
            <a:pPr marL="0" indent="0">
              <a:buNone/>
            </a:pPr>
            <a:endParaRPr lang="en-US" sz="2800" dirty="0">
              <a:solidFill>
                <a:srgbClr val="584035"/>
              </a:solidFill>
              <a:latin typeface="Arial" panose="020B0604020202020204" pitchFamily="34" charset="0"/>
              <a:cs typeface="Arial" panose="020B0604020202020204" pitchFamily="34" charset="0"/>
            </a:endParaRPr>
          </a:p>
          <a:p>
            <a:pPr marL="0" indent="0">
              <a:buNone/>
            </a:pPr>
            <a:endParaRPr lang="en-US" sz="2800" dirty="0">
              <a:solidFill>
                <a:srgbClr val="584035"/>
              </a:solidFill>
              <a:latin typeface="Arial" panose="020B0604020202020204" pitchFamily="34" charset="0"/>
              <a:cs typeface="Arial" panose="020B0604020202020204" pitchFamily="34" charset="0"/>
            </a:endParaRPr>
          </a:p>
          <a:p>
            <a:pPr marL="0" indent="0">
              <a:buNone/>
            </a:pPr>
            <a:endParaRPr lang="en-US" sz="2200" dirty="0">
              <a:solidFill>
                <a:srgbClr val="58403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41231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4E39680B-55ED-4DA8-8F7C-38875352AB9F}"/>
              </a:ext>
            </a:extLst>
          </p:cNvPr>
          <p:cNvSpPr>
            <a:spLocks noGrp="1" noChangeArrowheads="1"/>
          </p:cNvSpPr>
          <p:nvPr>
            <p:ph idx="1"/>
          </p:nvPr>
        </p:nvSpPr>
        <p:spPr>
          <a:xfrm>
            <a:off x="5039796" y="1544840"/>
            <a:ext cx="3967044"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is the DNA found?          </a:t>
            </a:r>
          </a:p>
        </p:txBody>
      </p:sp>
      <p:sp>
        <p:nvSpPr>
          <p:cNvPr id="6" name="Title 1">
            <a:extLst>
              <a:ext uri="{FF2B5EF4-FFF2-40B4-BE49-F238E27FC236}">
                <a16:creationId xmlns="" xmlns:a16="http://schemas.microsoft.com/office/drawing/2014/main"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 xmlns:a16="http://schemas.microsoft.com/office/drawing/2014/main"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Always?? </a:t>
            </a:r>
          </a:p>
          <a:p>
            <a:pPr>
              <a:buFontTx/>
              <a:buNone/>
            </a:pPr>
            <a:r>
              <a:rPr lang="en-US" altLang="en-US"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(Can it ever leave?) </a:t>
            </a: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 xmlns:a16="http://schemas.microsoft.com/office/drawing/2014/main"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49420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
                                            <p:txEl>
                                              <p:pRg st="0" end="0"/>
                                            </p:txEl>
                                          </p:spTgt>
                                        </p:tgtEl>
                                        <p:attrNameLst>
                                          <p:attrName>fill.type</p:attrName>
                                        </p:attrNameLst>
                                      </p:cBhvr>
                                      <p:to>
                                        <p:strVal val="solid"/>
                                      </p:to>
                                    </p:se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27" presetClass="entr" presetSubtype="0" fill="hold" nodeType="withEffect">
                                  <p:stCondLst>
                                    <p:cond delay="0"/>
                                  </p:stCondLst>
                                  <p:iterate type="lt">
                                    <p:tmPct val="50000"/>
                                  </p:iterate>
                                  <p:childTnLst>
                                    <p:set>
                                      <p:cBhvr>
                                        <p:cTn id="13" dur="1" fill="hold">
                                          <p:stCondLst>
                                            <p:cond delay="0"/>
                                          </p:stCondLst>
                                        </p:cTn>
                                        <p:tgtEl>
                                          <p:spTgt spid="11">
                                            <p:txEl>
                                              <p:pRg st="1" end="1"/>
                                            </p:txEl>
                                          </p:spTgt>
                                        </p:tgtEl>
                                        <p:attrNameLst>
                                          <p:attrName>style.visibility</p:attrName>
                                        </p:attrNameLst>
                                      </p:cBhvr>
                                      <p:to>
                                        <p:strVal val="visible"/>
                                      </p:to>
                                    </p:set>
                                    <p:anim calcmode="discrete" valueType="clr">
                                      <p:cBhvr override="childStyle">
                                        <p:cTn id="14" dur="80"/>
                                        <p:tgtEl>
                                          <p:spTgt spid="1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1">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1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4E39680B-55ED-4DA8-8F7C-38875352AB9F}"/>
              </a:ext>
            </a:extLst>
          </p:cNvPr>
          <p:cNvSpPr>
            <a:spLocks noGrp="1" noChangeArrowheads="1"/>
          </p:cNvSpPr>
          <p:nvPr>
            <p:ph idx="1"/>
          </p:nvPr>
        </p:nvSpPr>
        <p:spPr>
          <a:xfrm>
            <a:off x="4902637" y="1544840"/>
            <a:ext cx="4104203" cy="1466020"/>
          </a:xfrm>
        </p:spPr>
        <p:txBody>
          <a:bodyPr>
            <a:normAutofit/>
          </a:bodyPr>
          <a:lstStyle/>
          <a:p>
            <a:pPr>
              <a:buFontTx/>
              <a:buNone/>
            </a:pPr>
            <a:r>
              <a:rPr lang="en-US" altLang="en-US" sz="3600" dirty="0">
                <a:solidFill>
                  <a:srgbClr val="584035"/>
                </a:solidFill>
                <a:latin typeface="Arial" panose="020B0604020202020204" pitchFamily="34" charset="0"/>
                <a:ea typeface="ＭＳ Ｐゴシック" panose="020B0600070205080204" pitchFamily="34" charset="-128"/>
                <a:cs typeface="Arial" panose="020B0604020202020204" pitchFamily="34" charset="0"/>
              </a:rPr>
              <a:t>Where in a cell are proteins made?</a:t>
            </a:r>
          </a:p>
        </p:txBody>
      </p:sp>
      <p:sp>
        <p:nvSpPr>
          <p:cNvPr id="6" name="Title 1">
            <a:extLst>
              <a:ext uri="{FF2B5EF4-FFF2-40B4-BE49-F238E27FC236}">
                <a16:creationId xmlns="" xmlns:a16="http://schemas.microsoft.com/office/drawing/2014/main"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1" name="Content Placeholder 2">
            <a:extLst>
              <a:ext uri="{FF2B5EF4-FFF2-40B4-BE49-F238E27FC236}">
                <a16:creationId xmlns="" xmlns:a16="http://schemas.microsoft.com/office/drawing/2014/main" id="{4E39680B-55ED-4DA8-8F7C-38875352AB9F}"/>
              </a:ext>
            </a:extLst>
          </p:cNvPr>
          <p:cNvSpPr txBox="1">
            <a:spLocks noChangeArrowheads="1"/>
          </p:cNvSpPr>
          <p:nvPr/>
        </p:nvSpPr>
        <p:spPr>
          <a:xfrm>
            <a:off x="1234440" y="5320940"/>
            <a:ext cx="3937817" cy="143522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i="1" dirty="0">
                <a:solidFill>
                  <a:srgbClr val="3F6EB3"/>
                </a:solidFill>
                <a:latin typeface="Arial" panose="020B0604020202020204" pitchFamily="34" charset="0"/>
                <a:ea typeface="ＭＳ Ｐゴシック" panose="020B0600070205080204" pitchFamily="34" charset="-128"/>
                <a:cs typeface="Arial" panose="020B0604020202020204" pitchFamily="34" charset="0"/>
              </a:rPr>
              <a:t>So… what’s the problem then?</a:t>
            </a:r>
            <a:endParaRPr lang="en-US" altLang="en-US" dirty="0">
              <a:solidFill>
                <a:srgbClr val="3F6EB3"/>
              </a:solidFill>
              <a:latin typeface="Arial" panose="020B0604020202020204" pitchFamily="34" charset="0"/>
              <a:ea typeface="ＭＳ Ｐゴシック" panose="020B0600070205080204" pitchFamily="34" charset="-128"/>
              <a:cs typeface="Arial" panose="020B0604020202020204" pitchFamily="34" charset="0"/>
            </a:endParaRPr>
          </a:p>
          <a:p>
            <a:pPr>
              <a:buFontTx/>
              <a:buNone/>
            </a:pPr>
            <a:endParaRPr lang="en-US" altLang="en-US" sz="4000" i="1" dirty="0">
              <a:latin typeface="Arial Black" panose="020B0A04020102020204" pitchFamily="34" charset="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 xmlns:a16="http://schemas.microsoft.com/office/drawing/2014/main" id="{44D51F9C-3DB3-4D7E-B387-FB77D049746F}"/>
              </a:ext>
            </a:extLst>
          </p:cNvPr>
          <p:cNvPicPr>
            <a:picLocks noChangeAspect="1"/>
          </p:cNvPicPr>
          <p:nvPr/>
        </p:nvPicPr>
        <p:blipFill>
          <a:blip r:embed="rId5"/>
          <a:stretch>
            <a:fillRect/>
          </a:stretch>
        </p:blipFill>
        <p:spPr>
          <a:xfrm>
            <a:off x="268052" y="5420856"/>
            <a:ext cx="830020" cy="838118"/>
          </a:xfrm>
          <a:prstGeom prst="rect">
            <a:avLst/>
          </a:prstGeom>
        </p:spPr>
      </p:pic>
    </p:spTree>
    <p:extLst>
      <p:ext uri="{BB962C8B-B14F-4D97-AF65-F5344CB8AC3E}">
        <p14:creationId xmlns:p14="http://schemas.microsoft.com/office/powerpoint/2010/main" val="2843959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1">
                                            <p:txEl>
                                              <p:pRg st="0" end="0"/>
                                            </p:txEl>
                                          </p:spTgt>
                                        </p:tgtEl>
                                        <p:attrNameLst>
                                          <p:attrName>style.visibility</p:attrName>
                                        </p:attrNameLst>
                                      </p:cBhvr>
                                      <p:to>
                                        <p:strVal val="visible"/>
                                      </p:to>
                                    </p:set>
                                    <p:anim calcmode="discrete" valueType="clr">
                                      <p:cBhvr override="childStyle">
                                        <p:cTn id="7" dur="80"/>
                                        <p:tgtEl>
                                          <p:spTgt spid="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1">
                                            <p:txEl>
                                              <p:pRg st="0" end="0"/>
                                            </p:txEl>
                                          </p:spTgt>
                                        </p:tgtEl>
                                        <p:attrNameLst>
                                          <p:attrName>fill.type</p:attrName>
                                        </p:attrNameLst>
                                      </p:cBhvr>
                                      <p:to>
                                        <p:strVal val="solid"/>
                                      </p:to>
                                    </p:set>
                                  </p:childTnLst>
                                </p:cTn>
                              </p:par>
                              <p:par>
                                <p:cTn id="10" presetID="1"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770" y="369886"/>
            <a:ext cx="9212246" cy="6158464"/>
          </a:xfrm>
          <a:prstGeom prst="rect">
            <a:avLst/>
          </a:prstGeom>
        </p:spPr>
      </p:pic>
      <p:cxnSp>
        <p:nvCxnSpPr>
          <p:cNvPr id="10" name="Straight Arrow Connector 9">
            <a:extLst>
              <a:ext uri="{FF2B5EF4-FFF2-40B4-BE49-F238E27FC236}">
                <a16:creationId xmlns="" xmlns:a16="http://schemas.microsoft.com/office/drawing/2014/main" id="{43C029D1-36F3-40B2-B7B1-31F46A826605}"/>
              </a:ext>
            </a:extLst>
          </p:cNvPr>
          <p:cNvCxnSpPr>
            <a:cxnSpLocks noChangeShapeType="1"/>
          </p:cNvCxnSpPr>
          <p:nvPr/>
        </p:nvCxnSpPr>
        <p:spPr bwMode="auto">
          <a:xfrm flipH="1">
            <a:off x="4602481" y="764136"/>
            <a:ext cx="2270759" cy="2283864"/>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 xmlns:a16="http://schemas.microsoft.com/office/drawing/2014/main" id="{0F38AC84-63B0-4FF5-9110-CF052CCD7138}"/>
              </a:ext>
            </a:extLst>
          </p:cNvPr>
          <p:cNvCxnSpPr>
            <a:cxnSpLocks noChangeShapeType="1"/>
          </p:cNvCxnSpPr>
          <p:nvPr/>
        </p:nvCxnSpPr>
        <p:spPr bwMode="auto">
          <a:xfrm flipH="1" flipV="1">
            <a:off x="5101591" y="3731578"/>
            <a:ext cx="628649" cy="2299652"/>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6" name="TextBox 15">
            <a:extLst>
              <a:ext uri="{FF2B5EF4-FFF2-40B4-BE49-F238E27FC236}">
                <a16:creationId xmlns="" xmlns:a16="http://schemas.microsoft.com/office/drawing/2014/main" id="{D631E31E-AADF-497A-9BF3-6310B0A27F77}"/>
              </a:ext>
            </a:extLst>
          </p:cNvPr>
          <p:cNvSpPr txBox="1">
            <a:spLocks noChangeArrowheads="1"/>
          </p:cNvSpPr>
          <p:nvPr/>
        </p:nvSpPr>
        <p:spPr bwMode="auto">
          <a:xfrm>
            <a:off x="5090160" y="302173"/>
            <a:ext cx="518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Instructions here (in DNA)</a:t>
            </a:r>
          </a:p>
        </p:txBody>
      </p:sp>
      <p:sp>
        <p:nvSpPr>
          <p:cNvPr id="17" name="TextBox 16">
            <a:extLst>
              <a:ext uri="{FF2B5EF4-FFF2-40B4-BE49-F238E27FC236}">
                <a16:creationId xmlns="" xmlns:a16="http://schemas.microsoft.com/office/drawing/2014/main" id="{5636FFF7-3AD2-4466-BDA9-A29E95ECBDC8}"/>
              </a:ext>
            </a:extLst>
          </p:cNvPr>
          <p:cNvSpPr txBox="1">
            <a:spLocks noChangeArrowheads="1"/>
          </p:cNvSpPr>
          <p:nvPr/>
        </p:nvSpPr>
        <p:spPr bwMode="auto">
          <a:xfrm>
            <a:off x="3398912" y="6031230"/>
            <a:ext cx="531272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solidFill>
                  <a:srgbClr val="C00000"/>
                </a:solidFill>
              </a:rPr>
              <a:t>“Job sites” here (ribosomes)</a:t>
            </a:r>
          </a:p>
          <a:p>
            <a:pPr>
              <a:spcBef>
                <a:spcPct val="0"/>
              </a:spcBef>
              <a:buFontTx/>
              <a:buNone/>
            </a:pPr>
            <a:endParaRPr lang="en-US" altLang="en-US" sz="1800" dirty="0"/>
          </a:p>
        </p:txBody>
      </p:sp>
      <p:cxnSp>
        <p:nvCxnSpPr>
          <p:cNvPr id="14" name="Straight Arrow Connector 13">
            <a:extLst>
              <a:ext uri="{FF2B5EF4-FFF2-40B4-BE49-F238E27FC236}">
                <a16:creationId xmlns="" xmlns:a16="http://schemas.microsoft.com/office/drawing/2014/main" id="{0F38AC84-63B0-4FF5-9110-CF052CCD7138}"/>
              </a:ext>
            </a:extLst>
          </p:cNvPr>
          <p:cNvCxnSpPr>
            <a:cxnSpLocks noChangeShapeType="1"/>
            <a:stCxn id="17" idx="0"/>
          </p:cNvCxnSpPr>
          <p:nvPr/>
        </p:nvCxnSpPr>
        <p:spPr bwMode="auto">
          <a:xfrm flipV="1">
            <a:off x="6055276" y="2943901"/>
            <a:ext cx="0" cy="3087329"/>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302513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we know…</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74155" y="1701480"/>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194601" y="1508775"/>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175537" y="87742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7197955" y="3491791"/>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Traits</a:t>
            </a:r>
          </a:p>
        </p:txBody>
      </p:sp>
      <p:cxnSp>
        <p:nvCxnSpPr>
          <p:cNvPr id="12" name="Straight Arrow Connector 11"/>
          <p:cNvCxnSpPr>
            <a:cxnSpLocks/>
          </p:cNvCxnSpPr>
          <p:nvPr/>
        </p:nvCxnSpPr>
        <p:spPr>
          <a:xfrm flipV="1">
            <a:off x="1821066" y="136835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562515" y="3162931"/>
            <a:ext cx="4749508" cy="1446550"/>
          </a:xfrm>
          <a:prstGeom prst="rect">
            <a:avLst/>
          </a:prstGeom>
          <a:noFill/>
        </p:spPr>
        <p:txBody>
          <a:bodyPr wrap="square" rtlCol="0">
            <a:spAutoFit/>
          </a:bodyPr>
          <a:lstStyle/>
          <a:p>
            <a:r>
              <a:rPr lang="en-US" sz="4400" dirty="0" smtClean="0">
                <a:solidFill>
                  <a:srgbClr val="3F6EB3"/>
                </a:solidFill>
                <a:cs typeface="Aharoni"/>
              </a:rPr>
              <a:t>What do we still need to figure out? </a:t>
            </a:r>
            <a:endParaRPr lang="en-US" sz="4400" dirty="0">
              <a:solidFill>
                <a:srgbClr val="3F6EB3"/>
              </a:solidFill>
              <a:cs typeface="Aharoni"/>
            </a:endParaRPr>
          </a:p>
        </p:txBody>
      </p:sp>
      <p:pic>
        <p:nvPicPr>
          <p:cNvPr id="6" name="Picture 5">
            <a:extLst>
              <a:ext uri="{FF2B5EF4-FFF2-40B4-BE49-F238E27FC236}">
                <a16:creationId xmlns="" xmlns:a16="http://schemas.microsoft.com/office/drawing/2014/main" id="{D66A54E9-8532-49C3-ACEF-C83F10ED128F}"/>
              </a:ext>
            </a:extLst>
          </p:cNvPr>
          <p:cNvPicPr>
            <a:picLocks noChangeAspect="1"/>
          </p:cNvPicPr>
          <p:nvPr/>
        </p:nvPicPr>
        <p:blipFill>
          <a:blip r:embed="rId3"/>
          <a:stretch>
            <a:fillRect/>
          </a:stretch>
        </p:blipFill>
        <p:spPr>
          <a:xfrm>
            <a:off x="445057" y="5234599"/>
            <a:ext cx="736037" cy="742119"/>
          </a:xfrm>
          <a:prstGeom prst="rect">
            <a:avLst/>
          </a:prstGeom>
        </p:spPr>
      </p:pic>
      <p:sp>
        <p:nvSpPr>
          <p:cNvPr id="22" name="TextBox 21">
            <a:extLst>
              <a:ext uri="{FF2B5EF4-FFF2-40B4-BE49-F238E27FC236}">
                <a16:creationId xmlns="" xmlns:a16="http://schemas.microsoft.com/office/drawing/2014/main" id="{955950B5-25F6-4C7F-B9F4-F9B1187475AC}"/>
              </a:ext>
            </a:extLst>
          </p:cNvPr>
          <p:cNvSpPr txBox="1"/>
          <p:nvPr/>
        </p:nvSpPr>
        <p:spPr>
          <a:xfrm>
            <a:off x="1562515" y="5013783"/>
            <a:ext cx="4927061" cy="1200329"/>
          </a:xfrm>
          <a:prstGeom prst="rect">
            <a:avLst/>
          </a:prstGeom>
          <a:noFill/>
        </p:spPr>
        <p:txBody>
          <a:bodyPr wrap="square" rtlCol="0">
            <a:spAutoFit/>
          </a:bodyPr>
          <a:lstStyle/>
          <a:p>
            <a:r>
              <a:rPr lang="en-US" sz="3600" dirty="0">
                <a:solidFill>
                  <a:srgbClr val="3F6EB3"/>
                </a:solidFill>
                <a:latin typeface="Arial" panose="020B0604020202020204" pitchFamily="34" charset="0"/>
                <a:cs typeface="Arial" panose="020B0604020202020204" pitchFamily="34" charset="0"/>
              </a:rPr>
              <a:t>Write your ideas in </a:t>
            </a:r>
            <a:r>
              <a:rPr lang="en-US" sz="3600" b="1" dirty="0">
                <a:solidFill>
                  <a:srgbClr val="3F6EB3"/>
                </a:solidFill>
                <a:latin typeface="Arial" panose="020B0604020202020204" pitchFamily="34" charset="0"/>
                <a:cs typeface="Arial" panose="020B0604020202020204" pitchFamily="34" charset="0"/>
              </a:rPr>
              <a:t>Doodle Box </a:t>
            </a:r>
            <a:r>
              <a:rPr lang="en-US" sz="3600" b="1" dirty="0" smtClean="0">
                <a:solidFill>
                  <a:srgbClr val="3F6EB3"/>
                </a:solidFill>
                <a:latin typeface="Arial" panose="020B0604020202020204" pitchFamily="34" charset="0"/>
                <a:cs typeface="Arial" panose="020B0604020202020204" pitchFamily="34" charset="0"/>
              </a:rPr>
              <a:t>M.</a:t>
            </a:r>
            <a:endParaRPr lang="en-US" sz="3600" b="1" dirty="0">
              <a:solidFill>
                <a:srgbClr val="3F6EB3"/>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 xmlns:a16="http://schemas.microsoft.com/office/drawing/2014/main" id="{36581AAC-89B2-40D5-A867-E9CAE28F9578}"/>
              </a:ext>
            </a:extLst>
          </p:cNvPr>
          <p:cNvSpPr txBox="1"/>
          <p:nvPr/>
        </p:nvSpPr>
        <p:spPr>
          <a:xfrm>
            <a:off x="4226803" y="2274663"/>
            <a:ext cx="3144699" cy="830997"/>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and identifies amino acid.</a:t>
            </a:r>
          </a:p>
        </p:txBody>
      </p:sp>
      <p:pic>
        <p:nvPicPr>
          <p:cNvPr id="24" name="Picture 23">
            <a:extLst>
              <a:ext uri="{FF2B5EF4-FFF2-40B4-BE49-F238E27FC236}">
                <a16:creationId xmlns="" xmlns:a16="http://schemas.microsoft.com/office/drawing/2014/main" id="{44D51F9C-3DB3-4D7E-B387-FB77D049746F}"/>
              </a:ext>
            </a:extLst>
          </p:cNvPr>
          <p:cNvPicPr>
            <a:picLocks noChangeAspect="1"/>
          </p:cNvPicPr>
          <p:nvPr/>
        </p:nvPicPr>
        <p:blipFill>
          <a:blip r:embed="rId4"/>
          <a:stretch>
            <a:fillRect/>
          </a:stretch>
        </p:blipFill>
        <p:spPr>
          <a:xfrm>
            <a:off x="415916" y="3419158"/>
            <a:ext cx="993789" cy="1003485"/>
          </a:xfrm>
          <a:prstGeom prst="rect">
            <a:avLst/>
          </a:prstGeom>
        </p:spPr>
      </p:pic>
      <p:pic>
        <p:nvPicPr>
          <p:cNvPr id="15" name="Picture 14"/>
          <p:cNvPicPr>
            <a:picLocks noChangeAspect="1"/>
          </p:cNvPicPr>
          <p:nvPr/>
        </p:nvPicPr>
        <p:blipFill rotWithShape="1">
          <a:blip r:embed="rId5" cstate="email">
            <a:extLst>
              <a:ext uri="{28A0092B-C50C-407E-A947-70E740481C1C}">
                <a14:useLocalDpi xmlns:a14="http://schemas.microsoft.com/office/drawing/2010/main" val="0"/>
              </a:ext>
            </a:extLst>
          </a:blip>
          <a:srcRect t="6195" r="55098"/>
          <a:stretch/>
        </p:blipFill>
        <p:spPr>
          <a:xfrm rot="5400000">
            <a:off x="762382" y="-209466"/>
            <a:ext cx="837424" cy="1848093"/>
          </a:xfrm>
          <a:prstGeom prst="rect">
            <a:avLst/>
          </a:prstGeom>
        </p:spPr>
      </p:pic>
      <p:sp>
        <p:nvSpPr>
          <p:cNvPr id="27" name="TextBox 26"/>
          <p:cNvSpPr txBox="1"/>
          <p:nvPr/>
        </p:nvSpPr>
        <p:spPr>
          <a:xfrm>
            <a:off x="5511248" y="1458925"/>
            <a:ext cx="1981200" cy="830997"/>
          </a:xfrm>
          <a:prstGeom prst="rect">
            <a:avLst/>
          </a:prstGeom>
          <a:noFill/>
        </p:spPr>
        <p:txBody>
          <a:bodyPr wrap="square" rtlCol="0">
            <a:spAutoFit/>
          </a:bodyPr>
          <a:lstStyle/>
          <a:p>
            <a:r>
              <a:rPr lang="en-US" sz="2400" dirty="0"/>
              <a:t>Ribosome</a:t>
            </a:r>
          </a:p>
          <a:p>
            <a:r>
              <a:rPr lang="en-US" sz="2400" dirty="0" smtClean="0"/>
              <a:t>(In Cytoplasm)</a:t>
            </a:r>
            <a:endParaRPr lang="en-US" sz="2400" dirty="0"/>
          </a:p>
        </p:txBody>
      </p:sp>
      <p:pic>
        <p:nvPicPr>
          <p:cNvPr id="28" name="Picture 27"/>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7106526" y="4098707"/>
            <a:ext cx="1761795" cy="1761795"/>
          </a:xfrm>
          <a:prstGeom prst="rect">
            <a:avLst/>
          </a:prstGeom>
        </p:spPr>
      </p:pic>
    </p:spTree>
    <p:extLst>
      <p:ext uri="{BB962C8B-B14F-4D97-AF65-F5344CB8AC3E}">
        <p14:creationId xmlns:p14="http://schemas.microsoft.com/office/powerpoint/2010/main" val="18738229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9552" y="274638"/>
            <a:ext cx="7808259" cy="1143000"/>
          </a:xfrm>
        </p:spPr>
        <p:txBody>
          <a:bodyPr/>
          <a:lstStyle/>
          <a:p>
            <a:r>
              <a:rPr lang="en-US" dirty="0">
                <a:solidFill>
                  <a:srgbClr val="3F6EB3"/>
                </a:solidFill>
              </a:rPr>
              <a:t>What do we need to figure out?</a:t>
            </a:r>
          </a:p>
        </p:txBody>
      </p:sp>
      <p:sp>
        <p:nvSpPr>
          <p:cNvPr id="3" name="Content Placeholder 2"/>
          <p:cNvSpPr>
            <a:spLocks noGrp="1"/>
          </p:cNvSpPr>
          <p:nvPr>
            <p:ph idx="1"/>
          </p:nvPr>
        </p:nvSpPr>
        <p:spPr/>
        <p:txBody>
          <a:bodyPr/>
          <a:lstStyle/>
          <a:p>
            <a:r>
              <a:rPr lang="en-US" dirty="0">
                <a:solidFill>
                  <a:srgbClr val="00B0F0"/>
                </a:solidFill>
              </a:rPr>
              <a:t>[insert class ideas here]</a:t>
            </a:r>
          </a:p>
        </p:txBody>
      </p:sp>
      <p:pic>
        <p:nvPicPr>
          <p:cNvPr id="4" name="pasted-image.pdf"/>
          <p:cNvPicPr>
            <a:picLocks noChangeAspect="1"/>
          </p:cNvPicPr>
          <p:nvPr/>
        </p:nvPicPr>
        <p:blipFill>
          <a:blip r:embed="rId3">
            <a:extLst/>
          </a:blip>
          <a:stretch>
            <a:fillRect/>
          </a:stretch>
        </p:blipFill>
        <p:spPr>
          <a:xfrm>
            <a:off x="364171" y="402102"/>
            <a:ext cx="765381" cy="974168"/>
          </a:xfrm>
          <a:prstGeom prst="rect">
            <a:avLst/>
          </a:prstGeom>
          <a:ln w="12700">
            <a:miter lim="400000"/>
          </a:ln>
        </p:spPr>
      </p:pic>
    </p:spTree>
    <p:extLst>
      <p:ext uri="{BB962C8B-B14F-4D97-AF65-F5344CB8AC3E}">
        <p14:creationId xmlns:p14="http://schemas.microsoft.com/office/powerpoint/2010/main" val="364415632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F6EB3"/>
                </a:solidFill>
                <a:latin typeface="Arial" pitchFamily="34" charset="0"/>
                <a:cs typeface="Arial" pitchFamily="34" charset="0"/>
              </a:rPr>
              <a:t>Reading and Summary Protocol</a:t>
            </a:r>
          </a:p>
        </p:txBody>
      </p:sp>
      <p:sp>
        <p:nvSpPr>
          <p:cNvPr id="3" name="Content Placeholder 2"/>
          <p:cNvSpPr>
            <a:spLocks noGrp="1"/>
          </p:cNvSpPr>
          <p:nvPr>
            <p:ph idx="1"/>
          </p:nvPr>
        </p:nvSpPr>
        <p:spPr>
          <a:xfrm>
            <a:off x="579120" y="1402398"/>
            <a:ext cx="8229600" cy="4525963"/>
          </a:xfrm>
        </p:spPr>
        <p:txBody>
          <a:bodyPr>
            <a:normAutofit fontScale="77500" lnSpcReduction="20000"/>
          </a:bodyPr>
          <a:lstStyle/>
          <a:p>
            <a:pPr marL="0" indent="0">
              <a:lnSpc>
                <a:spcPct val="120000"/>
              </a:lnSpc>
              <a:spcBef>
                <a:spcPts val="0"/>
              </a:spcBef>
              <a:spcAft>
                <a:spcPts val="1200"/>
              </a:spcAft>
              <a:buNone/>
            </a:pPr>
            <a:r>
              <a:rPr lang="en-US" sz="3600" dirty="0" smtClean="0">
                <a:solidFill>
                  <a:srgbClr val="584035"/>
                </a:solidFill>
                <a:latin typeface="Arial" pitchFamily="34" charset="0"/>
                <a:cs typeface="Arial" pitchFamily="34" charset="0"/>
              </a:rPr>
              <a:t>Let’s go ahead and address our question/ideas about how the information travels from the nucleus to the cytoplasm through a reading.</a:t>
            </a:r>
          </a:p>
          <a:p>
            <a:pPr marL="0" indent="0">
              <a:lnSpc>
                <a:spcPct val="120000"/>
              </a:lnSpc>
              <a:spcBef>
                <a:spcPts val="0"/>
              </a:spcBef>
              <a:spcAft>
                <a:spcPts val="1200"/>
              </a:spcAft>
              <a:buNone/>
            </a:pPr>
            <a:endParaRPr lang="en-US" sz="3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3600" dirty="0" smtClean="0">
                <a:solidFill>
                  <a:srgbClr val="584035"/>
                </a:solidFill>
                <a:latin typeface="Arial" pitchFamily="34" charset="0"/>
                <a:cs typeface="Arial" pitchFamily="34" charset="0"/>
              </a:rPr>
              <a:t>Since some of the ideas are new and complex, we’re going to break up the reading into smaller chunks. We’re also going to work in groups to be certain everyone shares a common understanding before moving on.</a:t>
            </a:r>
          </a:p>
          <a:p>
            <a:pPr marL="0" indent="0">
              <a:lnSpc>
                <a:spcPct val="120000"/>
              </a:lnSpc>
              <a:spcBef>
                <a:spcPts val="0"/>
              </a:spcBef>
              <a:spcAft>
                <a:spcPts val="1200"/>
              </a:spcAft>
              <a:buNone/>
            </a:pPr>
            <a:endParaRPr lang="en-US" dirty="0">
              <a:latin typeface="Arial" pitchFamily="34" charset="0"/>
              <a:cs typeface="Arial" pitchFamily="34" charset="0"/>
            </a:endParaRPr>
          </a:p>
        </p:txBody>
      </p:sp>
    </p:spTree>
    <p:extLst>
      <p:ext uri="{BB962C8B-B14F-4D97-AF65-F5344CB8AC3E}">
        <p14:creationId xmlns:p14="http://schemas.microsoft.com/office/powerpoint/2010/main" val="371341618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3F6EB3"/>
                </a:solidFill>
                <a:latin typeface="Arial" pitchFamily="34" charset="0"/>
                <a:cs typeface="Arial" pitchFamily="34" charset="0"/>
              </a:rPr>
              <a:t>Reading and Summary Protocol</a:t>
            </a:r>
          </a:p>
        </p:txBody>
      </p:sp>
      <p:sp>
        <p:nvSpPr>
          <p:cNvPr id="3" name="Content Placeholder 2"/>
          <p:cNvSpPr>
            <a:spLocks noGrp="1"/>
          </p:cNvSpPr>
          <p:nvPr>
            <p:ph idx="1"/>
          </p:nvPr>
        </p:nvSpPr>
        <p:spPr>
          <a:xfrm>
            <a:off x="579120" y="1402398"/>
            <a:ext cx="8229600" cy="4525963"/>
          </a:xfrm>
        </p:spPr>
        <p:txBody>
          <a:bodyPr>
            <a:normAutofit fontScale="77500" lnSpcReduction="20000"/>
          </a:bodyPr>
          <a:lstStyle/>
          <a:p>
            <a:pPr marL="0" indent="0">
              <a:lnSpc>
                <a:spcPct val="120000"/>
              </a:lnSpc>
              <a:spcBef>
                <a:spcPts val="0"/>
              </a:spcBef>
              <a:spcAft>
                <a:spcPts val="1200"/>
              </a:spcAft>
              <a:buNone/>
            </a:pPr>
            <a:r>
              <a:rPr lang="en-US" sz="3100" dirty="0" smtClean="0">
                <a:solidFill>
                  <a:srgbClr val="584035"/>
                </a:solidFill>
                <a:latin typeface="Arial" pitchFamily="34" charset="0"/>
                <a:cs typeface="Arial" pitchFamily="34" charset="0"/>
              </a:rPr>
              <a:t>Form </a:t>
            </a:r>
            <a:r>
              <a:rPr lang="en-US" sz="3100" dirty="0">
                <a:solidFill>
                  <a:srgbClr val="584035"/>
                </a:solidFill>
                <a:latin typeface="Arial" pitchFamily="34" charset="0"/>
                <a:cs typeface="Arial" pitchFamily="34" charset="0"/>
              </a:rPr>
              <a:t>groups of three, one person keeps the group on task.</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Everyone in the group reads one marked section silently. </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Group discusses the content of the marked section.</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Group comes to a consensus about the main idea.</a:t>
            </a: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Talk about how to write the main </a:t>
            </a:r>
            <a:r>
              <a:rPr lang="en-US" sz="2600" dirty="0" smtClean="0">
                <a:solidFill>
                  <a:srgbClr val="584035"/>
                </a:solidFill>
                <a:latin typeface="Arial" pitchFamily="34" charset="0"/>
                <a:cs typeface="Arial" pitchFamily="34" charset="0"/>
              </a:rPr>
              <a:t>idea.</a:t>
            </a:r>
            <a:endParaRPr lang="en-US" sz="2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2600" dirty="0">
                <a:solidFill>
                  <a:srgbClr val="584035"/>
                </a:solidFill>
                <a:latin typeface="Arial" pitchFamily="34" charset="0"/>
                <a:cs typeface="Arial" pitchFamily="34" charset="0"/>
                <a:sym typeface="Wingdings" panose="05000000000000000000" pitchFamily="2" charset="2"/>
              </a:rPr>
              <a:t> </a:t>
            </a:r>
            <a:r>
              <a:rPr lang="en-US" sz="2600" dirty="0">
                <a:solidFill>
                  <a:srgbClr val="584035"/>
                </a:solidFill>
                <a:latin typeface="Arial" pitchFamily="34" charset="0"/>
                <a:cs typeface="Arial" pitchFamily="34" charset="0"/>
              </a:rPr>
              <a:t>Each group member writes the main idea down on their </a:t>
            </a:r>
            <a:r>
              <a:rPr lang="en-US" sz="2600" dirty="0" smtClean="0">
                <a:solidFill>
                  <a:srgbClr val="584035"/>
                </a:solidFill>
                <a:latin typeface="Arial" pitchFamily="34" charset="0"/>
                <a:cs typeface="Arial" pitchFamily="34" charset="0"/>
              </a:rPr>
              <a:t>own </a:t>
            </a:r>
            <a:r>
              <a:rPr lang="en-US" sz="2600" dirty="0">
                <a:solidFill>
                  <a:srgbClr val="584035"/>
                </a:solidFill>
                <a:latin typeface="Arial" pitchFamily="34" charset="0"/>
                <a:cs typeface="Arial" pitchFamily="34" charset="0"/>
              </a:rPr>
              <a:t>paper.</a:t>
            </a:r>
          </a:p>
          <a:p>
            <a:pPr marL="0" indent="0">
              <a:lnSpc>
                <a:spcPct val="120000"/>
              </a:lnSpc>
              <a:spcBef>
                <a:spcPts val="0"/>
              </a:spcBef>
              <a:spcAft>
                <a:spcPts val="1200"/>
              </a:spcAft>
              <a:buNone/>
            </a:pPr>
            <a:endParaRPr lang="en-US" sz="2600" dirty="0">
              <a:solidFill>
                <a:srgbClr val="584035"/>
              </a:solidFill>
              <a:latin typeface="Arial" pitchFamily="34" charset="0"/>
              <a:cs typeface="Arial" pitchFamily="34" charset="0"/>
            </a:endParaRPr>
          </a:p>
          <a:p>
            <a:pPr marL="0" indent="0">
              <a:lnSpc>
                <a:spcPct val="120000"/>
              </a:lnSpc>
              <a:spcBef>
                <a:spcPts val="0"/>
              </a:spcBef>
              <a:spcAft>
                <a:spcPts val="1200"/>
              </a:spcAft>
              <a:buNone/>
            </a:pPr>
            <a:r>
              <a:rPr lang="en-US" sz="3100" dirty="0">
                <a:solidFill>
                  <a:srgbClr val="584035"/>
                </a:solidFill>
                <a:latin typeface="Arial" pitchFamily="34" charset="0"/>
                <a:cs typeface="Arial" pitchFamily="34" charset="0"/>
              </a:rPr>
              <a:t>Repeat for each marked section.</a:t>
            </a:r>
          </a:p>
          <a:p>
            <a:pPr marL="0" indent="0">
              <a:lnSpc>
                <a:spcPct val="120000"/>
              </a:lnSpc>
              <a:spcBef>
                <a:spcPts val="0"/>
              </a:spcBef>
              <a:spcAft>
                <a:spcPts val="1200"/>
              </a:spcAft>
              <a:buNone/>
            </a:pPr>
            <a:r>
              <a:rPr lang="en-US" dirty="0">
                <a:solidFill>
                  <a:srgbClr val="584035"/>
                </a:solidFill>
                <a:latin typeface="Arial" pitchFamily="34" charset="0"/>
                <a:cs typeface="Arial" pitchFamily="34" charset="0"/>
              </a:rPr>
              <a:t>We will practice the  1</a:t>
            </a:r>
            <a:r>
              <a:rPr lang="en-US" baseline="30000" dirty="0">
                <a:solidFill>
                  <a:srgbClr val="584035"/>
                </a:solidFill>
                <a:latin typeface="Arial" pitchFamily="34" charset="0"/>
                <a:cs typeface="Arial" pitchFamily="34" charset="0"/>
              </a:rPr>
              <a:t>st</a:t>
            </a:r>
            <a:r>
              <a:rPr lang="en-US" dirty="0">
                <a:solidFill>
                  <a:srgbClr val="584035"/>
                </a:solidFill>
                <a:latin typeface="Arial" pitchFamily="34" charset="0"/>
                <a:cs typeface="Arial" pitchFamily="34" charset="0"/>
              </a:rPr>
              <a:t> section together!</a:t>
            </a:r>
          </a:p>
          <a:p>
            <a:pPr marL="0" indent="0">
              <a:lnSpc>
                <a:spcPct val="120000"/>
              </a:lnSpc>
              <a:spcBef>
                <a:spcPts val="0"/>
              </a:spcBef>
              <a:spcAft>
                <a:spcPts val="1200"/>
              </a:spcAft>
              <a:buNone/>
            </a:pPr>
            <a:endParaRPr lang="en-US" dirty="0">
              <a:latin typeface="Arial" pitchFamily="34" charset="0"/>
              <a:cs typeface="Arial" pitchFamily="34" charset="0"/>
            </a:endParaRPr>
          </a:p>
        </p:txBody>
      </p:sp>
    </p:spTree>
    <p:extLst>
      <p:ext uri="{BB962C8B-B14F-4D97-AF65-F5344CB8AC3E}">
        <p14:creationId xmlns:p14="http://schemas.microsoft.com/office/powerpoint/2010/main" val="53224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BBE63CC-83F1-41E7-8495-7575652F8BD5}"/>
              </a:ext>
            </a:extLst>
          </p:cNvPr>
          <p:cNvSpPr>
            <a:spLocks noGrp="1"/>
          </p:cNvSpPr>
          <p:nvPr>
            <p:ph type="title"/>
          </p:nvPr>
        </p:nvSpPr>
        <p:spPr/>
        <p:txBody>
          <a:bodyPr>
            <a:normAutofit fontScale="90000"/>
          </a:bodyPr>
          <a:lstStyle/>
          <a:p>
            <a:r>
              <a:rPr lang="en-US" u="sng" dirty="0" smtClean="0">
                <a:solidFill>
                  <a:srgbClr val="584035"/>
                </a:solidFill>
              </a:rPr>
              <a:t>Model Check</a:t>
            </a:r>
            <a:r>
              <a:rPr lang="en-US" dirty="0">
                <a:solidFill>
                  <a:srgbClr val="584035"/>
                </a:solidFill>
              </a:rPr>
              <a:t/>
            </a:r>
            <a:br>
              <a:rPr lang="en-US" dirty="0">
                <a:solidFill>
                  <a:srgbClr val="584035"/>
                </a:solidFill>
              </a:rPr>
            </a:br>
            <a:r>
              <a:rPr lang="en-US" sz="3600" dirty="0">
                <a:solidFill>
                  <a:srgbClr val="584035"/>
                </a:solidFill>
                <a:latin typeface="Arial" panose="020B0604020202020204" pitchFamily="34" charset="0"/>
                <a:cs typeface="Arial" panose="020B0604020202020204" pitchFamily="34" charset="0"/>
              </a:rPr>
              <a:t>Do we have new ideas to add to our model?</a:t>
            </a:r>
          </a:p>
        </p:txBody>
      </p:sp>
      <p:sp>
        <p:nvSpPr>
          <p:cNvPr id="3" name="Content Placeholder 2">
            <a:extLst>
              <a:ext uri="{FF2B5EF4-FFF2-40B4-BE49-F238E27FC236}">
                <a16:creationId xmlns="" xmlns:a16="http://schemas.microsoft.com/office/drawing/2014/main" id="{684878E8-4C65-4D15-B36E-EF63EDF81041}"/>
              </a:ext>
            </a:extLst>
          </p:cNvPr>
          <p:cNvSpPr>
            <a:spLocks noGrp="1"/>
          </p:cNvSpPr>
          <p:nvPr>
            <p:ph idx="1"/>
          </p:nvPr>
        </p:nvSpPr>
        <p:spPr/>
        <p:txBody>
          <a:bodyPr/>
          <a:lstStyle/>
          <a:p>
            <a:r>
              <a:rPr lang="en-US" dirty="0">
                <a:solidFill>
                  <a:srgbClr val="00B0F0"/>
                </a:solidFill>
              </a:rPr>
              <a:t>[insert class model here and make revisions]</a:t>
            </a:r>
          </a:p>
        </p:txBody>
      </p:sp>
    </p:spTree>
    <p:extLst>
      <p:ext uri="{BB962C8B-B14F-4D97-AF65-F5344CB8AC3E}">
        <p14:creationId xmlns:p14="http://schemas.microsoft.com/office/powerpoint/2010/main" val="8026077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226255-ED7E-4A85-934D-9F5114F5F503}"/>
              </a:ext>
            </a:extLst>
          </p:cNvPr>
          <p:cNvSpPr>
            <a:spLocks noGrp="1"/>
          </p:cNvSpPr>
          <p:nvPr>
            <p:ph type="title"/>
          </p:nvPr>
        </p:nvSpPr>
        <p:spPr/>
        <p:txBody>
          <a:bodyPr>
            <a:normAutofit/>
          </a:bodyPr>
          <a:lstStyle/>
          <a:p>
            <a:r>
              <a:rPr lang="en-US" dirty="0">
                <a:solidFill>
                  <a:srgbClr val="584035"/>
                </a:solidFill>
              </a:rPr>
              <a:t>How does DNA become a protein? </a:t>
            </a:r>
          </a:p>
        </p:txBody>
      </p:sp>
      <p:sp>
        <p:nvSpPr>
          <p:cNvPr id="3" name="Content Placeholder 2">
            <a:extLst>
              <a:ext uri="{FF2B5EF4-FFF2-40B4-BE49-F238E27FC236}">
                <a16:creationId xmlns="" xmlns:a16="http://schemas.microsoft.com/office/drawing/2014/main" id="{FD279A0D-AD3B-466F-90E5-C35A001357AE}"/>
              </a:ext>
            </a:extLst>
          </p:cNvPr>
          <p:cNvSpPr>
            <a:spLocks noGrp="1"/>
          </p:cNvSpPr>
          <p:nvPr>
            <p:ph idx="1"/>
          </p:nvPr>
        </p:nvSpPr>
        <p:spPr>
          <a:xfrm>
            <a:off x="457200" y="1600200"/>
            <a:ext cx="8229600" cy="4983162"/>
          </a:xfrm>
        </p:spPr>
        <p:txBody>
          <a:bodyPr/>
          <a:lstStyle/>
          <a:p>
            <a:pPr marL="0" indent="0">
              <a:buNone/>
            </a:pPr>
            <a:r>
              <a:rPr lang="en-US" dirty="0">
                <a:solidFill>
                  <a:srgbClr val="584035"/>
                </a:solidFill>
              </a:rPr>
              <a:t>Your role: scientist</a:t>
            </a:r>
          </a:p>
          <a:p>
            <a:pPr marL="0" indent="0">
              <a:buNone/>
            </a:pPr>
            <a:r>
              <a:rPr lang="en-US" dirty="0">
                <a:solidFill>
                  <a:srgbClr val="584035"/>
                </a:solidFill>
              </a:rPr>
              <a:t> </a:t>
            </a:r>
          </a:p>
          <a:p>
            <a:pPr marL="0" indent="0">
              <a:buNone/>
            </a:pPr>
            <a:r>
              <a:rPr lang="en-US" dirty="0">
                <a:solidFill>
                  <a:srgbClr val="584035"/>
                </a:solidFill>
              </a:rPr>
              <a:t>Your audience: your young child, niece, nephew, or grandchild</a:t>
            </a:r>
          </a:p>
          <a:p>
            <a:pPr marL="0" indent="0">
              <a:buNone/>
            </a:pPr>
            <a:endParaRPr lang="en-US" dirty="0">
              <a:solidFill>
                <a:srgbClr val="584035"/>
              </a:solidFill>
            </a:endParaRPr>
          </a:p>
          <a:p>
            <a:pPr marL="0" indent="0">
              <a:buNone/>
            </a:pPr>
            <a:r>
              <a:rPr lang="en-US" dirty="0">
                <a:solidFill>
                  <a:srgbClr val="584035"/>
                </a:solidFill>
              </a:rPr>
              <a:t>Format: letter / notecard</a:t>
            </a:r>
          </a:p>
        </p:txBody>
      </p:sp>
    </p:spTree>
    <p:extLst>
      <p:ext uri="{BB962C8B-B14F-4D97-AF65-F5344CB8AC3E}">
        <p14:creationId xmlns:p14="http://schemas.microsoft.com/office/powerpoint/2010/main" val="1237739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723218"/>
          </a:xfrm>
        </p:spPr>
        <p:txBody>
          <a:bodyPr>
            <a:normAutofit fontScale="90000"/>
          </a:bodyPr>
          <a:lstStyle/>
          <a:p>
            <a:r>
              <a:rPr lang="en-US" dirty="0">
                <a:latin typeface="Arial" panose="020B0604020202020204" pitchFamily="34" charset="0"/>
                <a:cs typeface="Arial" panose="020B0604020202020204" pitchFamily="34" charset="0"/>
              </a:rPr>
              <a:t>What </a:t>
            </a:r>
            <a:r>
              <a:rPr lang="en-US" dirty="0" smtClean="0">
                <a:latin typeface="Arial" panose="020B0604020202020204" pitchFamily="34" charset="0"/>
                <a:cs typeface="Arial" panose="020B0604020202020204" pitchFamily="34" charset="0"/>
              </a:rPr>
              <a:t>we’ve figured out…</a:t>
            </a:r>
            <a:endParaRPr lang="en-US" sz="2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274155" y="1701480"/>
            <a:ext cx="1905000" cy="762000"/>
          </a:xfrm>
        </p:spPr>
        <p:txBody>
          <a:bodyPr>
            <a:noAutofit/>
          </a:bodyPr>
          <a:lstStyle/>
          <a:p>
            <a:pPr algn="ctr">
              <a:buNone/>
            </a:pPr>
            <a:r>
              <a:rPr lang="en-US" dirty="0">
                <a:latin typeface="Arial" panose="020B0604020202020204" pitchFamily="34" charset="0"/>
                <a:cs typeface="Arial" panose="020B0604020202020204" pitchFamily="34" charset="0"/>
              </a:rPr>
              <a:t>Proteins</a:t>
            </a:r>
          </a:p>
        </p:txBody>
      </p:sp>
      <p:sp>
        <p:nvSpPr>
          <p:cNvPr id="7" name="Content Placeholder 2"/>
          <p:cNvSpPr txBox="1">
            <a:spLocks/>
          </p:cNvSpPr>
          <p:nvPr/>
        </p:nvSpPr>
        <p:spPr>
          <a:xfrm>
            <a:off x="-213451" y="1211453"/>
            <a:ext cx="2885726" cy="2036644"/>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4400" dirty="0">
                <a:latin typeface="Arial" panose="020B0604020202020204" pitchFamily="34" charset="0"/>
                <a:cs typeface="Arial" panose="020B0604020202020204" pitchFamily="34" charset="0"/>
              </a:rPr>
              <a:t>Gene</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Segment of</a:t>
            </a:r>
            <a:r>
              <a:rPr kumimoji="0" lang="en-US"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DNA</a:t>
            </a:r>
            <a:endParaRPr kumimoji="0" lang="en-US"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400" dirty="0">
                <a:latin typeface="Arial" panose="020B0604020202020204" pitchFamily="34" charset="0"/>
                <a:cs typeface="Arial" panose="020B0604020202020204" pitchFamily="34" charset="0"/>
              </a:rPr>
              <a:t>In Nucleus Only</a:t>
            </a:r>
            <a:endParaRPr kumimoji="0" lang="en-US" sz="24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8" name="Content Placeholder 2"/>
          <p:cNvSpPr txBox="1">
            <a:spLocks/>
          </p:cNvSpPr>
          <p:nvPr/>
        </p:nvSpPr>
        <p:spPr>
          <a:xfrm>
            <a:off x="4175537" y="877425"/>
            <a:ext cx="3048000" cy="511736"/>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Amino</a:t>
            </a:r>
            <a:r>
              <a:rPr kumimoji="0" lang="en-US" sz="2000" b="0" i="0" u="none" strike="noStrike" kern="1200" cap="none" spc="0" normalizeH="0" noProof="0" dirty="0">
                <a:ln>
                  <a:noFill/>
                </a:ln>
                <a:solidFill>
                  <a:schemeClr val="tx1"/>
                </a:solidFill>
                <a:effectLst/>
                <a:uLnTx/>
                <a:uFillTx/>
                <a:latin typeface="Arial" panose="020B0604020202020204" pitchFamily="34" charset="0"/>
                <a:cs typeface="Arial" panose="020B0604020202020204" pitchFamily="34" charset="0"/>
              </a:rPr>
              <a:t> </a:t>
            </a:r>
            <a:r>
              <a:rPr kumimoji="0" lang="en-US" sz="2000" b="0" i="0" u="none" strike="noStrike" kern="1200" cap="none" spc="0" normalizeH="0" noProof="0" dirty="0" smtClean="0">
                <a:ln>
                  <a:noFill/>
                </a:ln>
                <a:solidFill>
                  <a:schemeClr val="tx1"/>
                </a:solidFill>
                <a:effectLst/>
                <a:uLnTx/>
                <a:uFillTx/>
                <a:latin typeface="Arial" panose="020B0604020202020204" pitchFamily="34" charset="0"/>
                <a:cs typeface="Arial" panose="020B0604020202020204" pitchFamily="34" charset="0"/>
              </a:rPr>
              <a:t>Acids Assembled</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9" name="Content Placeholder 2"/>
          <p:cNvSpPr txBox="1">
            <a:spLocks/>
          </p:cNvSpPr>
          <p:nvPr/>
        </p:nvSpPr>
        <p:spPr>
          <a:xfrm>
            <a:off x="473019" y="5918852"/>
            <a:ext cx="144780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2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Traits</a:t>
            </a:r>
            <a:endPar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cxnSp>
        <p:nvCxnSpPr>
          <p:cNvPr id="12" name="Straight Arrow Connector 11"/>
          <p:cNvCxnSpPr>
            <a:cxnSpLocks/>
          </p:cNvCxnSpPr>
          <p:nvPr/>
        </p:nvCxnSpPr>
        <p:spPr>
          <a:xfrm flipV="1">
            <a:off x="1821066" y="1368359"/>
            <a:ext cx="5023637" cy="9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616953" y="3061421"/>
            <a:ext cx="6159939" cy="2308324"/>
          </a:xfrm>
          <a:prstGeom prst="rect">
            <a:avLst/>
          </a:prstGeom>
          <a:noFill/>
        </p:spPr>
        <p:txBody>
          <a:bodyPr wrap="square" rtlCol="0">
            <a:spAutoFit/>
          </a:bodyPr>
          <a:lstStyle/>
          <a:p>
            <a:r>
              <a:rPr lang="en-US" sz="3600" dirty="0" smtClean="0">
                <a:solidFill>
                  <a:srgbClr val="3F6EB3"/>
                </a:solidFill>
                <a:cs typeface="Aharoni"/>
              </a:rPr>
              <a:t>Let’s go back to our ideas about traits.</a:t>
            </a:r>
          </a:p>
          <a:p>
            <a:r>
              <a:rPr lang="en-US" sz="3600" dirty="0" smtClean="0">
                <a:solidFill>
                  <a:srgbClr val="3F6EB3"/>
                </a:solidFill>
                <a:cs typeface="Aharoni"/>
              </a:rPr>
              <a:t>We can track how genes code for proteins, but…</a:t>
            </a:r>
            <a:endParaRPr lang="en-US" sz="3600" dirty="0">
              <a:solidFill>
                <a:srgbClr val="3F6EB3"/>
              </a:solidFill>
              <a:cs typeface="Aharoni"/>
            </a:endParaRPr>
          </a:p>
        </p:txBody>
      </p:sp>
      <p:sp>
        <p:nvSpPr>
          <p:cNvPr id="23" name="TextBox 22">
            <a:extLst>
              <a:ext uri="{FF2B5EF4-FFF2-40B4-BE49-F238E27FC236}">
                <a16:creationId xmlns="" xmlns:a16="http://schemas.microsoft.com/office/drawing/2014/main" id="{36581AAC-89B2-40D5-A867-E9CAE28F9578}"/>
              </a:ext>
            </a:extLst>
          </p:cNvPr>
          <p:cNvSpPr txBox="1"/>
          <p:nvPr/>
        </p:nvSpPr>
        <p:spPr>
          <a:xfrm>
            <a:off x="3557612" y="2254935"/>
            <a:ext cx="5508868" cy="461665"/>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Codon read </a:t>
            </a:r>
            <a:r>
              <a:rPr lang="en-US" sz="2400" i="1" dirty="0" smtClean="0">
                <a:latin typeface="Arial" panose="020B0604020202020204" pitchFamily="34" charset="0"/>
                <a:cs typeface="Arial" panose="020B0604020202020204" pitchFamily="34" charset="0"/>
                <a:sym typeface="Wingdings" panose="05000000000000000000" pitchFamily="2" charset="2"/>
              </a:rPr>
              <a:t> </a:t>
            </a:r>
            <a:r>
              <a:rPr lang="en-US" sz="2400" i="1" dirty="0" smtClean="0">
                <a:latin typeface="Arial" panose="020B0604020202020204" pitchFamily="34" charset="0"/>
                <a:cs typeface="Arial" panose="020B0604020202020204" pitchFamily="34" charset="0"/>
              </a:rPr>
              <a:t>identifies </a:t>
            </a:r>
            <a:r>
              <a:rPr lang="en-US" sz="2400" i="1" dirty="0">
                <a:latin typeface="Arial" panose="020B0604020202020204" pitchFamily="34" charset="0"/>
                <a:cs typeface="Arial" panose="020B0604020202020204" pitchFamily="34" charset="0"/>
              </a:rPr>
              <a:t>amino acid.</a:t>
            </a:r>
          </a:p>
        </p:txBody>
      </p:sp>
      <p:pic>
        <p:nvPicPr>
          <p:cNvPr id="24" name="Picture 23">
            <a:extLst>
              <a:ext uri="{FF2B5EF4-FFF2-40B4-BE49-F238E27FC236}">
                <a16:creationId xmlns="" xmlns:a16="http://schemas.microsoft.com/office/drawing/2014/main" id="{44D51F9C-3DB3-4D7E-B387-FB77D049746F}"/>
              </a:ext>
            </a:extLst>
          </p:cNvPr>
          <p:cNvPicPr>
            <a:picLocks noChangeAspect="1"/>
          </p:cNvPicPr>
          <p:nvPr/>
        </p:nvPicPr>
        <p:blipFill>
          <a:blip r:embed="rId3"/>
          <a:stretch>
            <a:fillRect/>
          </a:stretch>
        </p:blipFill>
        <p:spPr>
          <a:xfrm>
            <a:off x="2787283" y="5597722"/>
            <a:ext cx="993789" cy="1003485"/>
          </a:xfrm>
          <a:prstGeom prst="rect">
            <a:avLst/>
          </a:prstGeom>
        </p:spPr>
      </p:pic>
      <p:pic>
        <p:nvPicPr>
          <p:cNvPr id="15" name="Picture 14"/>
          <p:cNvPicPr>
            <a:picLocks noChangeAspect="1"/>
          </p:cNvPicPr>
          <p:nvPr/>
        </p:nvPicPr>
        <p:blipFill rotWithShape="1">
          <a:blip r:embed="rId4" cstate="email">
            <a:extLst>
              <a:ext uri="{28A0092B-C50C-407E-A947-70E740481C1C}">
                <a14:useLocalDpi xmlns:a14="http://schemas.microsoft.com/office/drawing/2010/main" val="0"/>
              </a:ext>
            </a:extLst>
          </a:blip>
          <a:srcRect t="6195" r="55098"/>
          <a:stretch/>
        </p:blipFill>
        <p:spPr>
          <a:xfrm rot="5400000">
            <a:off x="742604" y="-67631"/>
            <a:ext cx="837424" cy="1848093"/>
          </a:xfrm>
          <a:prstGeom prst="rect">
            <a:avLst/>
          </a:prstGeom>
        </p:spPr>
      </p:pic>
      <p:sp>
        <p:nvSpPr>
          <p:cNvPr id="27" name="TextBox 26"/>
          <p:cNvSpPr txBox="1"/>
          <p:nvPr/>
        </p:nvSpPr>
        <p:spPr>
          <a:xfrm>
            <a:off x="5172157" y="1355091"/>
            <a:ext cx="1981200" cy="830997"/>
          </a:xfrm>
          <a:prstGeom prst="rect">
            <a:avLst/>
          </a:prstGeom>
          <a:noFill/>
        </p:spPr>
        <p:txBody>
          <a:bodyPr wrap="square" rtlCol="0">
            <a:spAutoFit/>
          </a:bodyPr>
          <a:lstStyle/>
          <a:p>
            <a:r>
              <a:rPr lang="en-US" sz="2400" dirty="0" smtClean="0"/>
              <a:t>At Ribosome</a:t>
            </a:r>
            <a:endParaRPr lang="en-US" sz="2400" dirty="0"/>
          </a:p>
          <a:p>
            <a:r>
              <a:rPr lang="en-US" sz="2400" dirty="0" smtClean="0"/>
              <a:t>(In Cytoplasm)</a:t>
            </a:r>
            <a:endParaRPr lang="en-US" sz="2400" dirty="0"/>
          </a:p>
        </p:txBody>
      </p:sp>
      <p:pic>
        <p:nvPicPr>
          <p:cNvPr id="28" name="Picture 27"/>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21328879">
            <a:off x="7256617" y="205208"/>
            <a:ext cx="1461614" cy="1546832"/>
          </a:xfrm>
          <a:prstGeom prst="rect">
            <a:avLst/>
          </a:prstGeom>
        </p:spPr>
      </p:pic>
      <p:pic>
        <p:nvPicPr>
          <p:cNvPr id="26" name="Picture 25"/>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367364" y="3835927"/>
            <a:ext cx="1761795" cy="1761795"/>
          </a:xfrm>
          <a:prstGeom prst="rect">
            <a:avLst/>
          </a:prstGeom>
        </p:spPr>
      </p:pic>
      <p:sp>
        <p:nvSpPr>
          <p:cNvPr id="17" name="TextBox 16"/>
          <p:cNvSpPr txBox="1"/>
          <p:nvPr/>
        </p:nvSpPr>
        <p:spPr>
          <a:xfrm>
            <a:off x="3937292" y="5507439"/>
            <a:ext cx="4749508" cy="1200329"/>
          </a:xfrm>
          <a:prstGeom prst="rect">
            <a:avLst/>
          </a:prstGeom>
          <a:noFill/>
        </p:spPr>
        <p:txBody>
          <a:bodyPr wrap="square" rtlCol="0">
            <a:spAutoFit/>
          </a:bodyPr>
          <a:lstStyle/>
          <a:p>
            <a:r>
              <a:rPr lang="en-US" sz="3600" dirty="0" smtClean="0">
                <a:solidFill>
                  <a:srgbClr val="3F6EB3"/>
                </a:solidFill>
                <a:cs typeface="Aharoni"/>
              </a:rPr>
              <a:t>How do genes code for traits?</a:t>
            </a:r>
            <a:endParaRPr lang="en-US" sz="3600" dirty="0">
              <a:solidFill>
                <a:srgbClr val="3F6EB3"/>
              </a:solidFill>
              <a:cs typeface="Aharoni"/>
            </a:endParaRPr>
          </a:p>
        </p:txBody>
      </p:sp>
      <p:pic>
        <p:nvPicPr>
          <p:cNvPr id="4" name="Picture 3"/>
          <p:cNvPicPr>
            <a:picLocks noChangeAspect="1"/>
          </p:cNvPicPr>
          <p:nvPr/>
        </p:nvPicPr>
        <p:blipFill rotWithShape="1">
          <a:blip r:embed="rId7">
            <a:extLst>
              <a:ext uri="{28A0092B-C50C-407E-A947-70E740481C1C}">
                <a14:useLocalDpi xmlns:a14="http://schemas.microsoft.com/office/drawing/2010/main" val="0"/>
              </a:ext>
            </a:extLst>
          </a:blip>
          <a:srcRect l="15233" t="12053" r="4364" b="71412"/>
          <a:stretch/>
        </p:blipFill>
        <p:spPr>
          <a:xfrm rot="2217283">
            <a:off x="2175027" y="1199436"/>
            <a:ext cx="2294966" cy="304801"/>
          </a:xfrm>
          <a:prstGeom prst="rect">
            <a:avLst/>
          </a:prstGeom>
        </p:spPr>
      </p:pic>
      <p:pic>
        <p:nvPicPr>
          <p:cNvPr id="20" name="Picture 19"/>
          <p:cNvPicPr>
            <a:picLocks noChangeAspect="1"/>
          </p:cNvPicPr>
          <p:nvPr/>
        </p:nvPicPr>
        <p:blipFill rotWithShape="1">
          <a:blip r:embed="rId7">
            <a:extLst>
              <a:ext uri="{28A0092B-C50C-407E-A947-70E740481C1C}">
                <a14:useLocalDpi xmlns:a14="http://schemas.microsoft.com/office/drawing/2010/main" val="0"/>
              </a:ext>
            </a:extLst>
          </a:blip>
          <a:srcRect l="22068" t="28312" r="5857" b="66024"/>
          <a:stretch/>
        </p:blipFill>
        <p:spPr>
          <a:xfrm>
            <a:off x="5644409" y="2674234"/>
            <a:ext cx="2820694" cy="143184"/>
          </a:xfrm>
          <a:prstGeom prst="rect">
            <a:avLst/>
          </a:prstGeom>
        </p:spPr>
      </p:pic>
      <p:sp>
        <p:nvSpPr>
          <p:cNvPr id="21" name="Content Placeholder 2"/>
          <p:cNvSpPr txBox="1">
            <a:spLocks/>
          </p:cNvSpPr>
          <p:nvPr/>
        </p:nvSpPr>
        <p:spPr>
          <a:xfrm>
            <a:off x="2242221" y="989613"/>
            <a:ext cx="2317437" cy="371293"/>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mRNA</a:t>
            </a:r>
          </a:p>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2000" noProof="0" dirty="0" smtClean="0">
                <a:latin typeface="Arial" panose="020B0604020202020204" pitchFamily="34" charset="0"/>
                <a:cs typeface="Arial" panose="020B0604020202020204" pitchFamily="34" charset="0"/>
              </a:rPr>
              <a:t>Carries the Code</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5" name="Content Placeholder 2"/>
          <p:cNvSpPr txBox="1">
            <a:spLocks/>
          </p:cNvSpPr>
          <p:nvPr/>
        </p:nvSpPr>
        <p:spPr>
          <a:xfrm>
            <a:off x="207257" y="5611927"/>
            <a:ext cx="2199256"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cs typeface="Arial" panose="020B0604020202020204" pitchFamily="34" charset="0"/>
              </a:rPr>
              <a:t>How do we get to </a:t>
            </a: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
        <p:nvSpPr>
          <p:cNvPr id="22" name="Content Placeholder 2"/>
          <p:cNvSpPr txBox="1">
            <a:spLocks/>
          </p:cNvSpPr>
          <p:nvPr/>
        </p:nvSpPr>
        <p:spPr>
          <a:xfrm>
            <a:off x="1518321" y="5904647"/>
            <a:ext cx="668260"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latin typeface="Arial" panose="020B0604020202020204" pitchFamily="34" charset="0"/>
                <a:cs typeface="Arial" panose="020B0604020202020204" pitchFamily="34" charset="0"/>
              </a:rPr>
              <a:t>?</a:t>
            </a:r>
            <a:endParaRPr kumimoji="0" lang="en-US" sz="3200" b="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0565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childTnLst>
                                </p:cTn>
                              </p:par>
                              <p:par>
                                <p:cTn id="56" presetID="1" presetClass="entr" presetSubtype="0" fill="hold" nodeType="withEffect">
                                  <p:stCondLst>
                                    <p:cond delay="0"/>
                                  </p:stCondLst>
                                  <p:childTnLst>
                                    <p:set>
                                      <p:cBhvr>
                                        <p:cTn id="57"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9">
                                            <p:txEl>
                                              <p:pRg st="1" end="1"/>
                                            </p:txEl>
                                          </p:spTgt>
                                        </p:tgtEl>
                                        <p:attrNameLst>
                                          <p:attrName>style.visibility</p:attrName>
                                        </p:attrNameLst>
                                      </p:cBhvr>
                                      <p:to>
                                        <p:strVal val="visible"/>
                                      </p:to>
                                    </p:set>
                                    <p:animEffect transition="in" filter="randombar(horizontal)">
                                      <p:cBhvr>
                                        <p:cTn id="62" dur="500"/>
                                        <p:tgtEl>
                                          <p:spTgt spid="19">
                                            <p:txEl>
                                              <p:pRg st="1" end="1"/>
                                            </p:txEl>
                                          </p:spTgt>
                                        </p:tgtEl>
                                      </p:cBhvr>
                                    </p:animEffect>
                                  </p:childTnLst>
                                </p:cTn>
                              </p:par>
                              <p:par>
                                <p:cTn id="63" presetID="14" presetClass="entr" presetSubtype="1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randombar(horizontal)">
                                      <p:cBhvr>
                                        <p:cTn id="65" dur="500"/>
                                        <p:tgtEl>
                                          <p:spTgt spid="24"/>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randombar(horizontal)">
                                      <p:cBhvr>
                                        <p:cTn id="68" dur="500"/>
                                        <p:tgtEl>
                                          <p:spTgt spid="17"/>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randombar(horizontal)">
                                      <p:cBhvr>
                                        <p:cTn id="71" dur="500"/>
                                        <p:tgtEl>
                                          <p:spTgt spid="25"/>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randombar(horizontal)">
                                      <p:cBhvr>
                                        <p:cTn id="7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P spid="23" grpId="0"/>
      <p:bldP spid="27" grpId="0"/>
      <p:bldP spid="17" grpId="0"/>
      <p:bldP spid="21" grpId="0"/>
      <p:bldP spid="25"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8BE8108-F94A-42AB-BA3C-D394283D2BD0}"/>
              </a:ext>
            </a:extLst>
          </p:cNvPr>
          <p:cNvSpPr>
            <a:spLocks noGrp="1"/>
          </p:cNvSpPr>
          <p:nvPr>
            <p:ph type="title"/>
          </p:nvPr>
        </p:nvSpPr>
        <p:spPr/>
        <p:txBody>
          <a:bodyPr/>
          <a:lstStyle/>
          <a:p>
            <a:r>
              <a:rPr lang="en-US" dirty="0">
                <a:solidFill>
                  <a:srgbClr val="584035"/>
                </a:solidFill>
                <a:latin typeface="Arial" panose="020B0604020202020204" pitchFamily="34" charset="0"/>
                <a:cs typeface="Arial" panose="020B0604020202020204" pitchFamily="34" charset="0"/>
              </a:rPr>
              <a:t>What is really going on?</a:t>
            </a:r>
          </a:p>
        </p:txBody>
      </p:sp>
      <p:sp>
        <p:nvSpPr>
          <p:cNvPr id="3" name="Content Placeholder 2">
            <a:extLst>
              <a:ext uri="{FF2B5EF4-FFF2-40B4-BE49-F238E27FC236}">
                <a16:creationId xmlns="" xmlns:a16="http://schemas.microsoft.com/office/drawing/2014/main" id="{2696AC70-B9B2-41AC-8DA8-B3206BEB9F7A}"/>
              </a:ext>
            </a:extLst>
          </p:cNvPr>
          <p:cNvSpPr>
            <a:spLocks noGrp="1"/>
          </p:cNvSpPr>
          <p:nvPr>
            <p:ph idx="1"/>
          </p:nvPr>
        </p:nvSpPr>
        <p:spPr>
          <a:xfrm>
            <a:off x="356616" y="1554480"/>
            <a:ext cx="8229600" cy="5486083"/>
          </a:xfrm>
        </p:spPr>
        <p:txBody>
          <a:bodyPr>
            <a:normAutofit/>
          </a:bodyPr>
          <a:lstStyle/>
          <a:p>
            <a:pPr marL="0" indent="0">
              <a:buNone/>
            </a:pPr>
            <a:r>
              <a:rPr lang="en-US" sz="2800" dirty="0">
                <a:solidFill>
                  <a:srgbClr val="584035"/>
                </a:solidFill>
                <a:latin typeface="Arial" panose="020B0604020202020204" pitchFamily="34" charset="0"/>
                <a:cs typeface="Arial" panose="020B0604020202020204" pitchFamily="34" charset="0"/>
              </a:rPr>
              <a:t>Now we go deeper and ask a couple of questions:</a:t>
            </a:r>
          </a:p>
          <a:p>
            <a:pPr marL="914400" lvl="1" indent="0">
              <a:buNone/>
            </a:pPr>
            <a:r>
              <a:rPr lang="en-US" dirty="0">
                <a:solidFill>
                  <a:srgbClr val="3F6EB3"/>
                </a:solidFill>
                <a:latin typeface="Arial" panose="020B0604020202020204" pitchFamily="34" charset="0"/>
                <a:cs typeface="Arial" panose="020B0604020202020204" pitchFamily="34" charset="0"/>
              </a:rPr>
              <a:t>How is all this happening at the molecular level? </a:t>
            </a:r>
          </a:p>
          <a:p>
            <a:pPr marL="914400" lvl="1" indent="0">
              <a:buNone/>
            </a:pPr>
            <a:r>
              <a:rPr lang="en-US" dirty="0">
                <a:solidFill>
                  <a:srgbClr val="3F6EB3"/>
                </a:solidFill>
                <a:latin typeface="Arial" panose="020B0604020202020204" pitchFamily="34" charset="0"/>
                <a:cs typeface="Arial" panose="020B0604020202020204" pitchFamily="34" charset="0"/>
              </a:rPr>
              <a:t>What is actually </a:t>
            </a:r>
            <a:r>
              <a:rPr lang="en-US" u="sng" dirty="0">
                <a:solidFill>
                  <a:srgbClr val="3F6EB3"/>
                </a:solidFill>
                <a:latin typeface="Arial" panose="020B0604020202020204" pitchFamily="34" charset="0"/>
                <a:cs typeface="Arial" panose="020B0604020202020204" pitchFamily="34" charset="0"/>
              </a:rPr>
              <a:t>causing</a:t>
            </a:r>
            <a:r>
              <a:rPr lang="en-US" dirty="0">
                <a:solidFill>
                  <a:srgbClr val="3F6EB3"/>
                </a:solidFill>
                <a:latin typeface="Arial" panose="020B0604020202020204" pitchFamily="34" charset="0"/>
                <a:cs typeface="Arial" panose="020B0604020202020204" pitchFamily="34" charset="0"/>
              </a:rPr>
              <a:t> the disease?</a:t>
            </a:r>
          </a:p>
          <a:p>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a:solidFill>
                  <a:srgbClr val="584035"/>
                </a:solidFill>
                <a:latin typeface="Arial" panose="020B0604020202020204" pitchFamily="34" charset="0"/>
                <a:cs typeface="Arial" panose="020B0604020202020204" pitchFamily="34" charset="0"/>
              </a:rPr>
              <a:t>Let’s take another look at the heritable diseases that plagued the families, and </a:t>
            </a:r>
            <a:r>
              <a:rPr lang="en-US" sz="2800" dirty="0" smtClean="0">
                <a:solidFill>
                  <a:srgbClr val="584035"/>
                </a:solidFill>
                <a:latin typeface="Arial" panose="020B0604020202020204" pitchFamily="34" charset="0"/>
                <a:cs typeface="Arial" panose="020B0604020202020204" pitchFamily="34" charset="0"/>
              </a:rPr>
              <a:t>a </a:t>
            </a:r>
            <a:r>
              <a:rPr lang="en-US" sz="2800" dirty="0">
                <a:solidFill>
                  <a:srgbClr val="584035"/>
                </a:solidFill>
                <a:latin typeface="Arial" panose="020B0604020202020204" pitchFamily="34" charset="0"/>
                <a:cs typeface="Arial" panose="020B0604020202020204" pitchFamily="34" charset="0"/>
              </a:rPr>
              <a:t>few </a:t>
            </a:r>
            <a:r>
              <a:rPr lang="en-US" sz="2800" dirty="0" smtClean="0">
                <a:solidFill>
                  <a:srgbClr val="584035"/>
                </a:solidFill>
                <a:latin typeface="Arial" panose="020B0604020202020204" pitchFamily="34" charset="0"/>
                <a:cs typeface="Arial" panose="020B0604020202020204" pitchFamily="34" charset="0"/>
              </a:rPr>
              <a:t>other examples of traits. </a:t>
            </a:r>
            <a:endParaRPr lang="en-US" sz="2800" dirty="0">
              <a:solidFill>
                <a:srgbClr val="584035"/>
              </a:solidFill>
              <a:latin typeface="Arial" panose="020B0604020202020204" pitchFamily="34" charset="0"/>
              <a:cs typeface="Arial" panose="020B0604020202020204" pitchFamily="34" charset="0"/>
            </a:endParaRPr>
          </a:p>
          <a:p>
            <a:pPr marL="0" indent="0">
              <a:buNone/>
            </a:pPr>
            <a:r>
              <a:rPr lang="en-US" sz="2800" dirty="0">
                <a:solidFill>
                  <a:srgbClr val="584035"/>
                </a:solidFill>
                <a:latin typeface="Arial" panose="020B0604020202020204" pitchFamily="34" charset="0"/>
                <a:cs typeface="Arial" panose="020B0604020202020204" pitchFamily="34" charset="0"/>
              </a:rPr>
              <a:t>While reading about the different </a:t>
            </a:r>
            <a:r>
              <a:rPr lang="en-US" sz="2800" dirty="0" smtClean="0">
                <a:solidFill>
                  <a:srgbClr val="584035"/>
                </a:solidFill>
                <a:latin typeface="Arial" panose="020B0604020202020204" pitchFamily="34" charset="0"/>
                <a:cs typeface="Arial" panose="020B0604020202020204" pitchFamily="34" charset="0"/>
              </a:rPr>
              <a:t>conditions or traits, </a:t>
            </a:r>
            <a:r>
              <a:rPr lang="en-US" sz="2800" dirty="0">
                <a:solidFill>
                  <a:srgbClr val="584035"/>
                </a:solidFill>
                <a:latin typeface="Arial" panose="020B0604020202020204" pitchFamily="34" charset="0"/>
                <a:cs typeface="Arial" panose="020B0604020202020204" pitchFamily="34" charset="0"/>
              </a:rPr>
              <a:t>look for patterns. </a:t>
            </a:r>
          </a:p>
          <a:p>
            <a:pPr marL="0" indent="0">
              <a:buNone/>
            </a:pPr>
            <a:endParaRPr lang="en-US" sz="2800" dirty="0">
              <a:solidFill>
                <a:srgbClr val="584035"/>
              </a:solidFill>
            </a:endParaRPr>
          </a:p>
        </p:txBody>
      </p:sp>
      <p:pic>
        <p:nvPicPr>
          <p:cNvPr id="4" name="pasted-image.pdf"/>
          <p:cNvPicPr>
            <a:picLocks noChangeAspect="1"/>
          </p:cNvPicPr>
          <p:nvPr/>
        </p:nvPicPr>
        <p:blipFill>
          <a:blip r:embed="rId3">
            <a:extLst/>
          </a:blip>
          <a:stretch>
            <a:fillRect/>
          </a:stretch>
        </p:blipFill>
        <p:spPr>
          <a:xfrm flipH="1">
            <a:off x="278369" y="2315818"/>
            <a:ext cx="894376" cy="905991"/>
          </a:xfrm>
          <a:prstGeom prst="rect">
            <a:avLst/>
          </a:prstGeom>
          <a:ln w="12700">
            <a:miter lim="400000"/>
          </a:ln>
        </p:spPr>
      </p:pic>
    </p:spTree>
    <p:extLst>
      <p:ext uri="{BB962C8B-B14F-4D97-AF65-F5344CB8AC3E}">
        <p14:creationId xmlns:p14="http://schemas.microsoft.com/office/powerpoint/2010/main" val="92293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2D8ECD-28FA-4E11-BE30-8F092EC01142}"/>
              </a:ext>
            </a:extLst>
          </p:cNvPr>
          <p:cNvSpPr>
            <a:spLocks noGrp="1"/>
          </p:cNvSpPr>
          <p:nvPr>
            <p:ph type="title"/>
          </p:nvPr>
        </p:nvSpPr>
        <p:spPr>
          <a:xfrm>
            <a:off x="1362636" y="883022"/>
            <a:ext cx="7673788" cy="1143000"/>
          </a:xfrm>
        </p:spPr>
        <p:txBody>
          <a:bodyPr>
            <a:noAutofit/>
          </a:bodyPr>
          <a:lstStyle/>
          <a:p>
            <a:pPr algn="l"/>
            <a:r>
              <a:rPr lang="en-US" sz="3600" dirty="0" smtClean="0">
                <a:solidFill>
                  <a:srgbClr val="3F6EB3"/>
                </a:solidFill>
              </a:rPr>
              <a:t>What were the </a:t>
            </a:r>
            <a:r>
              <a:rPr lang="en-US" sz="3600" u="sng" dirty="0" smtClean="0">
                <a:solidFill>
                  <a:srgbClr val="3F6EB3"/>
                </a:solidFill>
              </a:rPr>
              <a:t>traits</a:t>
            </a:r>
            <a:r>
              <a:rPr lang="en-US" sz="3600" dirty="0" smtClean="0">
                <a:solidFill>
                  <a:srgbClr val="3F6EB3"/>
                </a:solidFill>
              </a:rPr>
              <a:t> for these diseases? </a:t>
            </a:r>
            <a:br>
              <a:rPr lang="en-US" sz="3600" dirty="0" smtClean="0">
                <a:solidFill>
                  <a:srgbClr val="3F6EB3"/>
                </a:solidFill>
              </a:rPr>
            </a:br>
            <a:r>
              <a:rPr lang="en-US" sz="3600" dirty="0" smtClean="0">
                <a:solidFill>
                  <a:srgbClr val="3F6EB3"/>
                </a:solidFill>
              </a:rPr>
              <a:t>How would you describe them?</a:t>
            </a:r>
            <a:endParaRPr lang="en-US" sz="3600" dirty="0">
              <a:solidFill>
                <a:srgbClr val="3F6EB3"/>
              </a:solidFill>
            </a:endParaRPr>
          </a:p>
        </p:txBody>
      </p:sp>
      <p:sp>
        <p:nvSpPr>
          <p:cNvPr id="5" name="Content Placeholder 4">
            <a:extLst>
              <a:ext uri="{FF2B5EF4-FFF2-40B4-BE49-F238E27FC236}">
                <a16:creationId xmlns="" xmlns:a16="http://schemas.microsoft.com/office/drawing/2014/main" id="{85361DE4-4CDF-497D-A8FA-D5D08CAB49D1}"/>
              </a:ext>
            </a:extLst>
          </p:cNvPr>
          <p:cNvSpPr>
            <a:spLocks noGrp="1"/>
          </p:cNvSpPr>
          <p:nvPr>
            <p:ph sz="half" idx="2"/>
          </p:nvPr>
        </p:nvSpPr>
        <p:spPr>
          <a:xfrm>
            <a:off x="1362636" y="2752164"/>
            <a:ext cx="6481482" cy="2675965"/>
          </a:xfrm>
          <a:ln w="25400">
            <a:solidFill>
              <a:srgbClr val="584035"/>
            </a:solidFill>
          </a:ln>
        </p:spPr>
        <p:txBody>
          <a:bodyPr/>
          <a:lstStyle/>
          <a:p>
            <a:pPr marL="0" indent="0">
              <a:buNone/>
            </a:pPr>
            <a:r>
              <a:rPr lang="en-US" sz="3600" dirty="0" smtClean="0">
                <a:solidFill>
                  <a:srgbClr val="584035"/>
                </a:solidFill>
                <a:latin typeface="Arial" panose="020B0604020202020204" pitchFamily="34" charset="0"/>
                <a:cs typeface="Arial" panose="020B0604020202020204" pitchFamily="34" charset="0"/>
              </a:rPr>
              <a:t>Osteogenesis Imperfecta (OI)</a:t>
            </a:r>
          </a:p>
          <a:p>
            <a:pPr marL="0" indent="0">
              <a:buNone/>
            </a:pPr>
            <a:r>
              <a:rPr lang="en-US" sz="3600" dirty="0" smtClean="0">
                <a:solidFill>
                  <a:srgbClr val="584035"/>
                </a:solidFill>
                <a:latin typeface="Arial" panose="020B0604020202020204" pitchFamily="34" charset="0"/>
                <a:cs typeface="Arial" panose="020B0604020202020204" pitchFamily="34" charset="0"/>
              </a:rPr>
              <a:t>Phenylketonuria (PKU)</a:t>
            </a:r>
            <a:endParaRPr lang="en-US" sz="3600" dirty="0">
              <a:solidFill>
                <a:srgbClr val="584035"/>
              </a:solidFill>
              <a:latin typeface="Arial" panose="020B0604020202020204" pitchFamily="34" charset="0"/>
              <a:cs typeface="Arial" panose="020B0604020202020204" pitchFamily="34" charset="0"/>
            </a:endParaRPr>
          </a:p>
          <a:p>
            <a:pPr marL="0" indent="0">
              <a:buNone/>
            </a:pPr>
            <a:r>
              <a:rPr lang="en-US" sz="3600" dirty="0" smtClean="0">
                <a:solidFill>
                  <a:srgbClr val="584035"/>
                </a:solidFill>
                <a:latin typeface="Arial" panose="020B0604020202020204" pitchFamily="34" charset="0"/>
                <a:cs typeface="Arial" panose="020B0604020202020204" pitchFamily="34" charset="0"/>
              </a:rPr>
              <a:t>Achondroplasia</a:t>
            </a:r>
            <a:endParaRPr lang="en-US" sz="3600" dirty="0">
              <a:solidFill>
                <a:srgbClr val="584035"/>
              </a:solidFill>
              <a:latin typeface="Arial" panose="020B0604020202020204" pitchFamily="34" charset="0"/>
              <a:cs typeface="Arial" panose="020B0604020202020204" pitchFamily="34" charset="0"/>
            </a:endParaRPr>
          </a:p>
          <a:p>
            <a:pPr marL="0" indent="0">
              <a:buNone/>
            </a:pPr>
            <a:r>
              <a:rPr lang="en-US" sz="3600" dirty="0">
                <a:solidFill>
                  <a:srgbClr val="584035"/>
                </a:solidFill>
                <a:latin typeface="Arial" panose="020B0604020202020204" pitchFamily="34" charset="0"/>
                <a:cs typeface="Arial" panose="020B0604020202020204" pitchFamily="34" charset="0"/>
              </a:rPr>
              <a:t>Muscular </a:t>
            </a:r>
            <a:r>
              <a:rPr lang="en-US" sz="3600" dirty="0" smtClean="0">
                <a:solidFill>
                  <a:srgbClr val="584035"/>
                </a:solidFill>
                <a:latin typeface="Arial" panose="020B0604020202020204" pitchFamily="34" charset="0"/>
                <a:cs typeface="Arial" panose="020B0604020202020204" pitchFamily="34" charset="0"/>
              </a:rPr>
              <a:t>Dystrophy (DMD)</a:t>
            </a:r>
            <a:endParaRPr lang="en-US" sz="3600" dirty="0">
              <a:solidFill>
                <a:srgbClr val="584035"/>
              </a:solidFill>
              <a:latin typeface="Arial" panose="020B0604020202020204" pitchFamily="34" charset="0"/>
              <a:cs typeface="Arial" panose="020B0604020202020204" pitchFamily="34" charset="0"/>
            </a:endParaRPr>
          </a:p>
          <a:p>
            <a:pPr marL="0" indent="0">
              <a:buNone/>
            </a:pPr>
            <a:endParaRPr lang="en-US" dirty="0"/>
          </a:p>
        </p:txBody>
      </p:sp>
      <p:pic>
        <p:nvPicPr>
          <p:cNvPr id="7" name="Picture 6">
            <a:extLst>
              <a:ext uri="{FF2B5EF4-FFF2-40B4-BE49-F238E27FC236}">
                <a16:creationId xmlns="" xmlns:a16="http://schemas.microsoft.com/office/drawing/2014/main" id="{44D51F9C-3DB3-4D7E-B387-FB77D049746F}"/>
              </a:ext>
            </a:extLst>
          </p:cNvPr>
          <p:cNvPicPr>
            <a:picLocks noChangeAspect="1"/>
          </p:cNvPicPr>
          <p:nvPr/>
        </p:nvPicPr>
        <p:blipFill>
          <a:blip r:embed="rId3"/>
          <a:stretch>
            <a:fillRect/>
          </a:stretch>
        </p:blipFill>
        <p:spPr>
          <a:xfrm>
            <a:off x="268201" y="952779"/>
            <a:ext cx="993789" cy="1003485"/>
          </a:xfrm>
          <a:prstGeom prst="rect">
            <a:avLst/>
          </a:prstGeom>
        </p:spPr>
      </p:pic>
      <p:sp>
        <p:nvSpPr>
          <p:cNvPr id="6" name="Title 1">
            <a:extLst>
              <a:ext uri="{FF2B5EF4-FFF2-40B4-BE49-F238E27FC236}">
                <a16:creationId xmlns="" xmlns:a16="http://schemas.microsoft.com/office/drawing/2014/main" id="{8C2D8ECD-28FA-4E11-BE30-8F092EC01142}"/>
              </a:ext>
            </a:extLst>
          </p:cNvPr>
          <p:cNvSpPr txBox="1">
            <a:spLocks/>
          </p:cNvSpPr>
          <p:nvPr/>
        </p:nvSpPr>
        <p:spPr>
          <a:xfrm>
            <a:off x="1362636" y="28425"/>
            <a:ext cx="7673788"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600" dirty="0" smtClean="0">
                <a:solidFill>
                  <a:srgbClr val="584035"/>
                </a:solidFill>
              </a:rPr>
              <a:t>Stepping Back…</a:t>
            </a:r>
            <a:endParaRPr lang="en-US" sz="3600" dirty="0">
              <a:solidFill>
                <a:srgbClr val="584035"/>
              </a:solidFill>
            </a:endParaRPr>
          </a:p>
        </p:txBody>
      </p:sp>
    </p:spTree>
    <p:extLst>
      <p:ext uri="{BB962C8B-B14F-4D97-AF65-F5344CB8AC3E}">
        <p14:creationId xmlns:p14="http://schemas.microsoft.com/office/powerpoint/2010/main" val="290633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2D8ECD-28FA-4E11-BE30-8F092EC01142}"/>
              </a:ext>
            </a:extLst>
          </p:cNvPr>
          <p:cNvSpPr>
            <a:spLocks noGrp="1"/>
          </p:cNvSpPr>
          <p:nvPr>
            <p:ph type="title"/>
          </p:nvPr>
        </p:nvSpPr>
        <p:spPr/>
        <p:txBody>
          <a:bodyPr>
            <a:noAutofit/>
          </a:bodyPr>
          <a:lstStyle/>
          <a:p>
            <a:r>
              <a:rPr lang="en-US" dirty="0" smtClean="0">
                <a:solidFill>
                  <a:srgbClr val="3F6EB3"/>
                </a:solidFill>
              </a:rPr>
              <a:t>Focusing on Traits: Doodle Box N</a:t>
            </a:r>
            <a:endParaRPr lang="en-US" dirty="0">
              <a:solidFill>
                <a:srgbClr val="3F6EB3"/>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602498314"/>
              </p:ext>
            </p:extLst>
          </p:nvPr>
        </p:nvGraphicFramePr>
        <p:xfrm>
          <a:off x="777240" y="1852094"/>
          <a:ext cx="7680960" cy="3327400"/>
        </p:xfrm>
        <a:graphic>
          <a:graphicData uri="http://schemas.openxmlformats.org/drawingml/2006/table">
            <a:tbl>
              <a:tblPr firstRow="1" bandRow="1">
                <a:tableStyleId>{5C22544A-7EE6-4342-B048-85BDC9FD1C3A}</a:tableStyleId>
              </a:tblPr>
              <a:tblGrid>
                <a:gridCol w="2145254"/>
                <a:gridCol w="5535706"/>
              </a:tblGrid>
              <a:tr h="396240">
                <a:tc>
                  <a:txBody>
                    <a:bodyPr/>
                    <a:lstStyle/>
                    <a:p>
                      <a:r>
                        <a:rPr lang="en-US" dirty="0" smtClean="0"/>
                        <a:t>Disease</a:t>
                      </a:r>
                      <a:endParaRPr lang="en-US" dirty="0"/>
                    </a:p>
                  </a:txBody>
                  <a:tcPr/>
                </a:tc>
                <a:tc>
                  <a:txBody>
                    <a:bodyPr/>
                    <a:lstStyle/>
                    <a:p>
                      <a:r>
                        <a:rPr lang="en-US" dirty="0" smtClean="0"/>
                        <a:t>Trait</a:t>
                      </a:r>
                      <a:endParaRPr lang="en-US" dirty="0"/>
                    </a:p>
                  </a:txBody>
                  <a:tcPr/>
                </a:tc>
              </a:tr>
              <a:tr h="370840">
                <a:tc>
                  <a:txBody>
                    <a:bodyPr/>
                    <a:lstStyle/>
                    <a:p>
                      <a:r>
                        <a:rPr lang="en-US" dirty="0" smtClean="0"/>
                        <a:t>Osteogenesis </a:t>
                      </a:r>
                    </a:p>
                    <a:p>
                      <a:r>
                        <a:rPr lang="en-US" dirty="0" smtClean="0"/>
                        <a:t>Imperfecta</a:t>
                      </a:r>
                      <a:endParaRPr lang="en-US" dirty="0"/>
                    </a:p>
                  </a:txBody>
                  <a:tcPr/>
                </a:tc>
                <a:tc>
                  <a:txBody>
                    <a:bodyPr/>
                    <a:lstStyle/>
                    <a:p>
                      <a:endParaRPr lang="en-US" dirty="0"/>
                    </a:p>
                  </a:txBody>
                  <a:tcPr/>
                </a:tc>
              </a:tr>
              <a:tr h="370840">
                <a:tc>
                  <a:txBody>
                    <a:bodyPr/>
                    <a:lstStyle/>
                    <a:p>
                      <a:r>
                        <a:rPr lang="en-US" dirty="0" smtClean="0"/>
                        <a:t>Achondroplasia</a:t>
                      </a:r>
                      <a:endParaRPr lang="en-US" dirty="0"/>
                    </a:p>
                  </a:txBody>
                  <a:tcPr/>
                </a:tc>
                <a:tc>
                  <a:txBody>
                    <a:bodyPr/>
                    <a:lstStyle/>
                    <a:p>
                      <a:endParaRPr lang="en-US" dirty="0" smtClean="0"/>
                    </a:p>
                    <a:p>
                      <a:endParaRPr lang="en-US" dirty="0"/>
                    </a:p>
                  </a:txBody>
                  <a:tcPr/>
                </a:tc>
              </a:tr>
              <a:tr h="370840">
                <a:tc>
                  <a:txBody>
                    <a:bodyPr/>
                    <a:lstStyle/>
                    <a:p>
                      <a:r>
                        <a:rPr lang="en-US" dirty="0" smtClean="0"/>
                        <a:t>PKU</a:t>
                      </a:r>
                      <a:endParaRPr lang="en-US" dirty="0"/>
                    </a:p>
                  </a:txBody>
                  <a:tcPr/>
                </a:tc>
                <a:tc>
                  <a:txBody>
                    <a:bodyPr/>
                    <a:lstStyle/>
                    <a:p>
                      <a:endParaRPr lang="en-US" dirty="0" smtClean="0"/>
                    </a:p>
                    <a:p>
                      <a:endParaRPr lang="en-US" dirty="0"/>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r>
            </a:tbl>
          </a:graphicData>
        </a:graphic>
      </p:graphicFrame>
      <p:pic>
        <p:nvPicPr>
          <p:cNvPr id="11" name="Picture 10">
            <a:extLst>
              <a:ext uri="{FF2B5EF4-FFF2-40B4-BE49-F238E27FC236}">
                <a16:creationId xmlns="" xmlns:a16="http://schemas.microsoft.com/office/drawing/2014/main"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sp>
        <p:nvSpPr>
          <p:cNvPr id="12" name="Content Placeholder 2">
            <a:extLst>
              <a:ext uri="{FF2B5EF4-FFF2-40B4-BE49-F238E27FC236}">
                <a16:creationId xmlns="" xmlns:a16="http://schemas.microsoft.com/office/drawing/2014/main" id="{47ACF549-816D-4D09-BA3D-A264D21CE092}"/>
              </a:ext>
            </a:extLst>
          </p:cNvPr>
          <p:cNvSpPr>
            <a:spLocks noGrp="1"/>
          </p:cNvSpPr>
          <p:nvPr>
            <p:ph sz="half" idx="1"/>
          </p:nvPr>
        </p:nvSpPr>
        <p:spPr>
          <a:xfrm>
            <a:off x="2214282" y="5302624"/>
            <a:ext cx="5928360" cy="1196788"/>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Is there variation in these traits?</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088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2D8ECD-28FA-4E11-BE30-8F092EC01142}"/>
              </a:ext>
            </a:extLst>
          </p:cNvPr>
          <p:cNvSpPr>
            <a:spLocks noGrp="1"/>
          </p:cNvSpPr>
          <p:nvPr>
            <p:ph type="title"/>
          </p:nvPr>
        </p:nvSpPr>
        <p:spPr/>
        <p:txBody>
          <a:bodyPr>
            <a:noAutofit/>
          </a:bodyPr>
          <a:lstStyle/>
          <a:p>
            <a:r>
              <a:rPr lang="en-US" dirty="0" smtClean="0">
                <a:solidFill>
                  <a:srgbClr val="3F6EB3"/>
                </a:solidFill>
              </a:rPr>
              <a:t>Focusing on Traits: Doodle Box N</a:t>
            </a:r>
            <a:endParaRPr lang="en-US" dirty="0">
              <a:solidFill>
                <a:srgbClr val="3F6EB3"/>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114623573"/>
              </p:ext>
            </p:extLst>
          </p:nvPr>
        </p:nvGraphicFramePr>
        <p:xfrm>
          <a:off x="777240" y="1852094"/>
          <a:ext cx="7680960" cy="2956560"/>
        </p:xfrm>
        <a:graphic>
          <a:graphicData uri="http://schemas.openxmlformats.org/drawingml/2006/table">
            <a:tbl>
              <a:tblPr firstRow="1" bandRow="1">
                <a:tableStyleId>{2D5ABB26-0587-4C30-8999-92F81FD0307C}</a:tableStyleId>
              </a:tblPr>
              <a:tblGrid>
                <a:gridCol w="2145254"/>
                <a:gridCol w="5535706"/>
              </a:tblGrid>
              <a:tr h="396240">
                <a:tc>
                  <a:txBody>
                    <a:bodyPr/>
                    <a:lstStyle/>
                    <a:p>
                      <a:r>
                        <a:rPr lang="en-US" dirty="0" smtClean="0"/>
                        <a:t>Disease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smtClean="0"/>
                        <a:t>Trait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Osteogenesis </a:t>
                      </a:r>
                    </a:p>
                    <a:p>
                      <a:r>
                        <a:rPr lang="en-US" dirty="0" smtClean="0"/>
                        <a:t>Imperfecta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Achondroplasia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dirty="0" smtClean="0"/>
                        <a:t>PKU</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smtClean="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1" name="Picture 10">
            <a:extLst>
              <a:ext uri="{FF2B5EF4-FFF2-40B4-BE49-F238E27FC236}">
                <a16:creationId xmlns="" xmlns:a16="http://schemas.microsoft.com/office/drawing/2014/main"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sp>
        <p:nvSpPr>
          <p:cNvPr id="12" name="Content Placeholder 2">
            <a:extLst>
              <a:ext uri="{FF2B5EF4-FFF2-40B4-BE49-F238E27FC236}">
                <a16:creationId xmlns="" xmlns:a16="http://schemas.microsoft.com/office/drawing/2014/main" id="{47ACF549-816D-4D09-BA3D-A264D21CE092}"/>
              </a:ext>
            </a:extLst>
          </p:cNvPr>
          <p:cNvSpPr>
            <a:spLocks noGrp="1"/>
          </p:cNvSpPr>
          <p:nvPr>
            <p:ph sz="half" idx="1"/>
          </p:nvPr>
        </p:nvSpPr>
        <p:spPr>
          <a:xfrm>
            <a:off x="2214282" y="5302624"/>
            <a:ext cx="5928360" cy="1196788"/>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Is there variation in these traits?</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041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C2D8ECD-28FA-4E11-BE30-8F092EC01142}"/>
              </a:ext>
            </a:extLst>
          </p:cNvPr>
          <p:cNvSpPr>
            <a:spLocks noGrp="1"/>
          </p:cNvSpPr>
          <p:nvPr>
            <p:ph type="title"/>
          </p:nvPr>
        </p:nvSpPr>
        <p:spPr/>
        <p:txBody>
          <a:bodyPr>
            <a:noAutofit/>
          </a:bodyPr>
          <a:lstStyle/>
          <a:p>
            <a:r>
              <a:rPr lang="en-US" dirty="0">
                <a:solidFill>
                  <a:srgbClr val="584035"/>
                </a:solidFill>
              </a:rPr>
              <a:t>Focusing on Traits</a:t>
            </a:r>
          </a:p>
        </p:txBody>
      </p:sp>
      <p:pic>
        <p:nvPicPr>
          <p:cNvPr id="4" name="Picture 3">
            <a:extLst>
              <a:ext uri="{FF2B5EF4-FFF2-40B4-BE49-F238E27FC236}">
                <a16:creationId xmlns="" xmlns:a16="http://schemas.microsoft.com/office/drawing/2014/main" id="{DF65E3E6-A392-45E0-BAB6-497CF1AD68A6}"/>
              </a:ext>
            </a:extLst>
          </p:cNvPr>
          <p:cNvPicPr>
            <a:picLocks noChangeAspect="1"/>
          </p:cNvPicPr>
          <p:nvPr/>
        </p:nvPicPr>
        <p:blipFill>
          <a:blip r:embed="rId3"/>
          <a:stretch>
            <a:fillRect/>
          </a:stretch>
        </p:blipFill>
        <p:spPr>
          <a:xfrm>
            <a:off x="581736" y="5334000"/>
            <a:ext cx="1047614" cy="1057835"/>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1613204971"/>
              </p:ext>
            </p:extLst>
          </p:nvPr>
        </p:nvGraphicFramePr>
        <p:xfrm>
          <a:off x="777240" y="1852094"/>
          <a:ext cx="7589520" cy="3327400"/>
        </p:xfrm>
        <a:graphic>
          <a:graphicData uri="http://schemas.openxmlformats.org/drawingml/2006/table">
            <a:tbl>
              <a:tblPr firstRow="1" bandRow="1">
                <a:tableStyleId>{5C22544A-7EE6-4342-B048-85BDC9FD1C3A}</a:tableStyleId>
              </a:tblPr>
              <a:tblGrid>
                <a:gridCol w="1828800"/>
                <a:gridCol w="1920240"/>
                <a:gridCol w="1920240"/>
                <a:gridCol w="1920240"/>
              </a:tblGrid>
              <a:tr h="396240">
                <a:tc>
                  <a:txBody>
                    <a:bodyPr/>
                    <a:lstStyle/>
                    <a:p>
                      <a:r>
                        <a:rPr lang="en-US" dirty="0" smtClean="0"/>
                        <a:t>Disease</a:t>
                      </a:r>
                      <a:endParaRPr lang="en-US" dirty="0"/>
                    </a:p>
                  </a:txBody>
                  <a:tcPr/>
                </a:tc>
                <a:tc>
                  <a:txBody>
                    <a:bodyPr/>
                    <a:lstStyle/>
                    <a:p>
                      <a:r>
                        <a:rPr lang="en-US" dirty="0" smtClean="0"/>
                        <a:t>Trait (Variant 1)</a:t>
                      </a:r>
                      <a:endParaRPr lang="en-US" dirty="0"/>
                    </a:p>
                  </a:txBody>
                  <a:tcPr/>
                </a:tc>
                <a:tc>
                  <a:txBody>
                    <a:bodyPr/>
                    <a:lstStyle/>
                    <a:p>
                      <a:r>
                        <a:rPr lang="en-US" dirty="0" smtClean="0"/>
                        <a:t>Trait (Variant 2)</a:t>
                      </a:r>
                      <a:endParaRPr lang="en-US" dirty="0"/>
                    </a:p>
                  </a:txBody>
                  <a:tcPr/>
                </a:tc>
                <a:tc>
                  <a:txBody>
                    <a:bodyPr/>
                    <a:lstStyle/>
                    <a:p>
                      <a:r>
                        <a:rPr lang="en-US" dirty="0" smtClean="0"/>
                        <a:t>Trait (Variant 3)</a:t>
                      </a:r>
                      <a:endParaRPr lang="en-US" dirty="0"/>
                    </a:p>
                  </a:txBody>
                  <a:tcPr/>
                </a:tc>
              </a:tr>
              <a:tr h="370840">
                <a:tc>
                  <a:txBody>
                    <a:bodyPr/>
                    <a:lstStyle/>
                    <a:p>
                      <a:r>
                        <a:rPr lang="en-US" dirty="0" smtClean="0"/>
                        <a:t>Osteogenesis Imperfecta</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r>
                        <a:rPr lang="en-US" dirty="0" smtClean="0"/>
                        <a:t>Achondroplasia</a:t>
                      </a:r>
                      <a:endParaRPr lang="en-US" dirty="0"/>
                    </a:p>
                  </a:txBody>
                  <a:tcPr/>
                </a:tc>
                <a:tc>
                  <a:txBody>
                    <a:bodyPr/>
                    <a:lstStyle/>
                    <a:p>
                      <a:endParaRPr lang="en-US" dirty="0" smtClean="0"/>
                    </a:p>
                    <a:p>
                      <a:endParaRPr lang="en-US" dirty="0"/>
                    </a:p>
                  </a:txBody>
                  <a:tcPr/>
                </a:tc>
                <a:tc>
                  <a:txBody>
                    <a:bodyPr/>
                    <a:lstStyle/>
                    <a:p>
                      <a:endParaRPr lang="en-US" dirty="0"/>
                    </a:p>
                  </a:txBody>
                  <a:tcPr/>
                </a:tc>
                <a:tc>
                  <a:txBody>
                    <a:bodyPr/>
                    <a:lstStyle/>
                    <a:p>
                      <a:endParaRPr lang="en-US" dirty="0"/>
                    </a:p>
                  </a:txBody>
                  <a:tcPr/>
                </a:tc>
              </a:tr>
              <a:tr h="370840">
                <a:tc>
                  <a:txBody>
                    <a:bodyPr/>
                    <a:lstStyle/>
                    <a:p>
                      <a:r>
                        <a:rPr lang="en-US" dirty="0" smtClean="0"/>
                        <a:t>PKU</a:t>
                      </a:r>
                      <a:endParaRPr lang="en-US" dirty="0"/>
                    </a:p>
                  </a:txBody>
                  <a:tcPr/>
                </a:tc>
                <a:tc>
                  <a:txBody>
                    <a:bodyPr/>
                    <a:lstStyle/>
                    <a:p>
                      <a:endParaRPr lang="en-US" dirty="0" smtClean="0"/>
                    </a:p>
                    <a:p>
                      <a:endParaRPr lang="en-US" dirty="0"/>
                    </a:p>
                  </a:txBody>
                  <a:tcPr/>
                </a:tc>
                <a:tc>
                  <a:txBody>
                    <a:bodyPr/>
                    <a:lstStyle/>
                    <a:p>
                      <a:endParaRPr lang="en-US" dirty="0"/>
                    </a:p>
                  </a:txBody>
                  <a:tcPr/>
                </a:tc>
                <a:tc>
                  <a:txBody>
                    <a:bodyPr/>
                    <a:lstStyle/>
                    <a:p>
                      <a:endParaRPr lang="en-US" dirty="0"/>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Muscular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Dystrophy</a:t>
                      </a:r>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9" name="Content Placeholder 2">
            <a:extLst>
              <a:ext uri="{FF2B5EF4-FFF2-40B4-BE49-F238E27FC236}">
                <a16:creationId xmlns="" xmlns:a16="http://schemas.microsoft.com/office/drawing/2014/main" id="{47ACF549-816D-4D09-BA3D-A264D21CE092}"/>
              </a:ext>
            </a:extLst>
          </p:cNvPr>
          <p:cNvSpPr>
            <a:spLocks noGrp="1"/>
          </p:cNvSpPr>
          <p:nvPr>
            <p:ph sz="half" idx="1"/>
          </p:nvPr>
        </p:nvSpPr>
        <p:spPr>
          <a:xfrm>
            <a:off x="2214282" y="5302624"/>
            <a:ext cx="5928360" cy="1555376"/>
          </a:xfrm>
        </p:spPr>
        <p:txBody>
          <a:bodyPr>
            <a:normAutofit/>
          </a:bodyPr>
          <a:lstStyle/>
          <a:p>
            <a:pPr marL="0" indent="0">
              <a:buNone/>
            </a:pPr>
            <a:r>
              <a:rPr lang="en-US" sz="3600" dirty="0" smtClean="0">
                <a:solidFill>
                  <a:srgbClr val="3F6EB3"/>
                </a:solidFill>
                <a:latin typeface="Arial" panose="020B0604020202020204" pitchFamily="34" charset="0"/>
                <a:cs typeface="Arial" panose="020B0604020202020204" pitchFamily="34" charset="0"/>
              </a:rPr>
              <a:t>Where do these variations in the trait come from?</a:t>
            </a:r>
            <a:endParaRPr lang="en-US" sz="3600"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33809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AC26C84-D7DE-4311-B283-69FF2AF619F5}"/>
              </a:ext>
            </a:extLst>
          </p:cNvPr>
          <p:cNvSpPr>
            <a:spLocks noGrp="1"/>
          </p:cNvSpPr>
          <p:nvPr>
            <p:ph type="title"/>
          </p:nvPr>
        </p:nvSpPr>
        <p:spPr>
          <a:xfrm>
            <a:off x="913785" y="274638"/>
            <a:ext cx="7162799" cy="1143000"/>
          </a:xfrm>
        </p:spPr>
        <p:txBody>
          <a:bodyPr>
            <a:noAutofit/>
          </a:bodyPr>
          <a:lstStyle/>
          <a:p>
            <a:r>
              <a:rPr lang="en-US" sz="3600" dirty="0" smtClean="0">
                <a:solidFill>
                  <a:srgbClr val="3F6EB3"/>
                </a:solidFill>
                <a:latin typeface="Arial" panose="020B0604020202020204" pitchFamily="34" charset="0"/>
                <a:cs typeface="Arial" panose="020B0604020202020204" pitchFamily="34" charset="0"/>
              </a:rPr>
              <a:t>Where does variation start?</a:t>
            </a:r>
            <a:endParaRPr lang="en-US" sz="3600" dirty="0">
              <a:solidFill>
                <a:srgbClr val="3F6EB3"/>
              </a:solidFill>
              <a:latin typeface="Arial" panose="020B0604020202020204" pitchFamily="34" charset="0"/>
              <a:cs typeface="Arial" panose="020B0604020202020204" pitchFamily="34" charset="0"/>
            </a:endParaRPr>
          </a:p>
        </p:txBody>
      </p:sp>
      <p:sp>
        <p:nvSpPr>
          <p:cNvPr id="6" name="TextBox 5"/>
          <p:cNvSpPr txBox="1"/>
          <p:nvPr/>
        </p:nvSpPr>
        <p:spPr>
          <a:xfrm>
            <a:off x="1035161" y="1598498"/>
            <a:ext cx="7282542" cy="4308872"/>
          </a:xfrm>
          <a:prstGeom prst="rect">
            <a:avLst/>
          </a:prstGeom>
          <a:noFill/>
        </p:spPr>
        <p:txBody>
          <a:bodyPr wrap="square" rtlCol="0">
            <a:spAutoFit/>
          </a:bodyPr>
          <a:lstStyle/>
          <a:p>
            <a:r>
              <a:rPr lang="en-US" sz="2400" dirty="0">
                <a:solidFill>
                  <a:srgbClr val="584035"/>
                </a:solidFill>
                <a:latin typeface="Arial" panose="020B0604020202020204" pitchFamily="34" charset="0"/>
                <a:cs typeface="Arial" panose="020B0604020202020204" pitchFamily="34" charset="0"/>
              </a:rPr>
              <a:t>Let’s go back to the family pedigrees and dig a little deeper in order to understand </a:t>
            </a:r>
            <a:r>
              <a:rPr lang="en-US" sz="2400" dirty="0" smtClean="0">
                <a:solidFill>
                  <a:srgbClr val="584035"/>
                </a:solidFill>
                <a:latin typeface="Arial" panose="020B0604020202020204" pitchFamily="34" charset="0"/>
                <a:cs typeface="Arial" panose="020B0604020202020204" pitchFamily="34" charset="0"/>
              </a:rPr>
              <a:t>the root of variation.</a:t>
            </a:r>
            <a:endParaRPr lang="en-US" sz="2400" dirty="0">
              <a:solidFill>
                <a:srgbClr val="584035"/>
              </a:solidFill>
              <a:latin typeface="Arial" panose="020B0604020202020204" pitchFamily="34" charset="0"/>
              <a:cs typeface="Arial" panose="020B0604020202020204" pitchFamily="34" charset="0"/>
            </a:endParaRPr>
          </a:p>
          <a:p>
            <a:endParaRPr lang="en-US" sz="2400" dirty="0">
              <a:solidFill>
                <a:srgbClr val="584035"/>
              </a:solidFill>
              <a:latin typeface="Arial" panose="020B0604020202020204" pitchFamily="34" charset="0"/>
              <a:cs typeface="Arial" panose="020B0604020202020204" pitchFamily="34" charset="0"/>
            </a:endParaRPr>
          </a:p>
          <a:p>
            <a:r>
              <a:rPr lang="en-US" sz="2400" dirty="0">
                <a:solidFill>
                  <a:srgbClr val="584035"/>
                </a:solidFill>
                <a:latin typeface="Arial" panose="020B0604020202020204" pitchFamily="34" charset="0"/>
                <a:cs typeface="Arial" panose="020B0604020202020204" pitchFamily="34" charset="0"/>
              </a:rPr>
              <a:t>Work in groups on the handout </a:t>
            </a:r>
          </a:p>
          <a:p>
            <a:r>
              <a:rPr lang="en-US" sz="2400" b="1" dirty="0">
                <a:solidFill>
                  <a:srgbClr val="584035"/>
                </a:solidFill>
                <a:latin typeface="Arial" panose="020B0604020202020204" pitchFamily="34" charset="0"/>
                <a:cs typeface="Arial" panose="020B0604020202020204" pitchFamily="34" charset="0"/>
              </a:rPr>
              <a:t>				“What does a mutation do?”</a:t>
            </a:r>
          </a:p>
          <a:p>
            <a:endParaRPr lang="en-US" sz="2400" dirty="0">
              <a:solidFill>
                <a:srgbClr val="584035"/>
              </a:solidFill>
              <a:latin typeface="Arial" panose="020B0604020202020204" pitchFamily="34" charset="0"/>
              <a:cs typeface="Arial" panose="020B0604020202020204" pitchFamily="34" charset="0"/>
            </a:endParaRP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Each group will be assigned one family.</a:t>
            </a: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Review the information for your family and then fill out the appropriate row in the data table.</a:t>
            </a:r>
          </a:p>
          <a:p>
            <a:pPr marL="457200" indent="-457200">
              <a:spcAft>
                <a:spcPts val="600"/>
              </a:spcAft>
              <a:buFont typeface="+mj-lt"/>
              <a:buAutoNum type="arabicPeriod"/>
            </a:pPr>
            <a:r>
              <a:rPr lang="en-US" sz="2400" dirty="0">
                <a:solidFill>
                  <a:srgbClr val="584035"/>
                </a:solidFill>
                <a:latin typeface="Arial" panose="020B0604020202020204" pitchFamily="34" charset="0"/>
                <a:cs typeface="Arial" panose="020B0604020202020204" pitchFamily="34" charset="0"/>
              </a:rPr>
              <a:t>When all have finished, we’ll discuss the data for all families and our conclusions as a class.</a:t>
            </a:r>
          </a:p>
        </p:txBody>
      </p:sp>
      <p:pic>
        <p:nvPicPr>
          <p:cNvPr id="7" name="pasted-image.pdf"/>
          <p:cNvPicPr>
            <a:picLocks noChangeAspect="1"/>
          </p:cNvPicPr>
          <p:nvPr/>
        </p:nvPicPr>
        <p:blipFill>
          <a:blip r:embed="rId3">
            <a:extLst/>
          </a:blip>
          <a:stretch>
            <a:fillRect/>
          </a:stretch>
        </p:blipFill>
        <p:spPr>
          <a:xfrm>
            <a:off x="7415804" y="3035701"/>
            <a:ext cx="901899" cy="901899"/>
          </a:xfrm>
          <a:prstGeom prst="rect">
            <a:avLst/>
          </a:prstGeom>
          <a:ln w="12700">
            <a:miter lim="400000"/>
          </a:ln>
        </p:spPr>
      </p:pic>
    </p:spTree>
    <p:extLst>
      <p:ext uri="{BB962C8B-B14F-4D97-AF65-F5344CB8AC3E}">
        <p14:creationId xmlns:p14="http://schemas.microsoft.com/office/powerpoint/2010/main" val="113252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The Summers Family &amp; PKU</a:t>
            </a:r>
          </a:p>
        </p:txBody>
      </p:sp>
      <p:sp>
        <p:nvSpPr>
          <p:cNvPr id="4" name="Shape 484"/>
          <p:cNvSpPr/>
          <p:nvPr/>
        </p:nvSpPr>
        <p:spPr>
          <a:xfrm>
            <a:off x="280144" y="1417638"/>
            <a:ext cx="8776770" cy="301153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10000"/>
              </a:lnSpc>
              <a:defRPr sz="2300">
                <a:solidFill>
                  <a:srgbClr val="583F34"/>
                </a:solidFill>
                <a:latin typeface="Arial"/>
                <a:ea typeface="Arial"/>
                <a:cs typeface="Arial"/>
                <a:sym typeface="Arial"/>
              </a:defRPr>
            </a:pPr>
            <a:r>
              <a:rPr sz="1600" b="1" dirty="0"/>
              <a:t>Info about</a:t>
            </a:r>
            <a:r>
              <a:rPr sz="1600" dirty="0"/>
              <a:t> </a:t>
            </a:r>
            <a:r>
              <a:rPr sz="1600" b="1" i="1" dirty="0"/>
              <a:t>P</a:t>
            </a:r>
            <a:r>
              <a:rPr lang="en-US" sz="1600" b="1" i="1" dirty="0"/>
              <a:t>AH</a:t>
            </a:r>
            <a:r>
              <a:rPr sz="1600" b="1" i="1" dirty="0"/>
              <a:t> </a:t>
            </a:r>
            <a:r>
              <a:rPr sz="1600" b="1" dirty="0"/>
              <a:t>(Summers family):</a:t>
            </a:r>
          </a:p>
          <a:p>
            <a:pPr>
              <a:lnSpc>
                <a:spcPct val="110000"/>
              </a:lnSpc>
              <a:spcBef>
                <a:spcPts val="844"/>
              </a:spcBef>
              <a:defRPr sz="2300">
                <a:solidFill>
                  <a:srgbClr val="583F34"/>
                </a:solidFill>
                <a:latin typeface="Arial"/>
                <a:ea typeface="Arial"/>
                <a:cs typeface="Arial"/>
                <a:sym typeface="Arial"/>
              </a:defRPr>
            </a:pPr>
            <a:r>
              <a:rPr sz="1600" dirty="0"/>
              <a:t>PAH mutations reduce the activity of phenylalanine hydroxylase, preventing it from processing phenylalanine effectively. As a result, this amino acid can build up to toxic levels in the blood and other tissues. Because nerve cells in the brain are particularly sensitive to phenylalanine levels, excessive amounts of this substance can cause brain damage.</a:t>
            </a:r>
          </a:p>
          <a:p>
            <a:pPr algn="l">
              <a:lnSpc>
                <a:spcPct val="11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GCT GCC ACA ATA CCT CGG CCC TTC TCA GTT </a:t>
            </a:r>
          </a:p>
          <a:p>
            <a:pPr>
              <a:lnSpc>
                <a:spcPct val="120000"/>
              </a:lnSpc>
              <a:defRPr sz="2300">
                <a:solidFill>
                  <a:srgbClr val="583F34"/>
                </a:solidFill>
                <a:latin typeface="Arial"/>
                <a:ea typeface="Arial"/>
                <a:cs typeface="Arial"/>
                <a:sym typeface="Arial"/>
              </a:defRPr>
            </a:pPr>
            <a:r>
              <a:rPr lang="en-US" sz="1600" dirty="0"/>
              <a:t>Mutant sequence 1: 	GCT GCC ACT ATA CCT CGG CCC TTC TCA GTT </a:t>
            </a:r>
          </a:p>
          <a:p>
            <a:pPr>
              <a:lnSpc>
                <a:spcPct val="120000"/>
              </a:lnSpc>
              <a:defRPr sz="2300">
                <a:solidFill>
                  <a:srgbClr val="583F34"/>
                </a:solidFill>
                <a:latin typeface="Arial"/>
                <a:ea typeface="Arial"/>
                <a:cs typeface="Arial"/>
                <a:sym typeface="Arial"/>
              </a:defRPr>
            </a:pPr>
            <a:r>
              <a:rPr lang="en-US" sz="1600" dirty="0"/>
              <a:t>Mutant sequence 2:		</a:t>
            </a:r>
            <a:r>
              <a:rPr sz="1600" dirty="0"/>
              <a:t>GCT GCC ACA ATA CCT TGG CCC TTC TCA GTT</a:t>
            </a:r>
          </a:p>
        </p:txBody>
      </p:sp>
      <p:sp>
        <p:nvSpPr>
          <p:cNvPr id="5" name="Shape 484"/>
          <p:cNvSpPr/>
          <p:nvPr/>
        </p:nvSpPr>
        <p:spPr>
          <a:xfrm>
            <a:off x="2217802" y="4919142"/>
            <a:ext cx="6218627" cy="1061574"/>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pic>
        <p:nvPicPr>
          <p:cNvPr id="6"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28959500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84035"/>
                </a:solidFill>
              </a:rPr>
              <a:t>The Summers Family &amp; PKU</a:t>
            </a:r>
          </a:p>
        </p:txBody>
      </p:sp>
      <p:sp>
        <p:nvSpPr>
          <p:cNvPr id="4" name="Shape 484"/>
          <p:cNvSpPr/>
          <p:nvPr/>
        </p:nvSpPr>
        <p:spPr>
          <a:xfrm>
            <a:off x="280144" y="1417638"/>
            <a:ext cx="8776770" cy="301153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10000"/>
              </a:lnSpc>
              <a:defRPr sz="2300">
                <a:solidFill>
                  <a:srgbClr val="583F34"/>
                </a:solidFill>
                <a:latin typeface="Arial"/>
                <a:ea typeface="Arial"/>
                <a:cs typeface="Arial"/>
                <a:sym typeface="Arial"/>
              </a:defRPr>
            </a:pPr>
            <a:r>
              <a:rPr sz="1600" b="1" dirty="0"/>
              <a:t>Info about</a:t>
            </a:r>
            <a:r>
              <a:rPr sz="1600" dirty="0"/>
              <a:t> </a:t>
            </a:r>
            <a:r>
              <a:rPr sz="1600" b="1" i="1" dirty="0"/>
              <a:t>P</a:t>
            </a:r>
            <a:r>
              <a:rPr lang="en-US" sz="1600" b="1" i="1" dirty="0"/>
              <a:t>AH</a:t>
            </a:r>
            <a:r>
              <a:rPr sz="1600" b="1" i="1" dirty="0"/>
              <a:t> </a:t>
            </a:r>
            <a:r>
              <a:rPr sz="1600" b="1" dirty="0"/>
              <a:t>(Summers family):</a:t>
            </a:r>
          </a:p>
          <a:p>
            <a:pPr>
              <a:lnSpc>
                <a:spcPct val="110000"/>
              </a:lnSpc>
              <a:spcBef>
                <a:spcPts val="844"/>
              </a:spcBef>
              <a:defRPr sz="2300">
                <a:solidFill>
                  <a:srgbClr val="583F34"/>
                </a:solidFill>
                <a:latin typeface="Arial"/>
                <a:ea typeface="Arial"/>
                <a:cs typeface="Arial"/>
                <a:sym typeface="Arial"/>
              </a:defRPr>
            </a:pPr>
            <a:r>
              <a:rPr sz="1600" dirty="0"/>
              <a:t>PAH mutations reduce the activity of phenylalanine hydroxylase, preventing it from processing phenylalanine effectively. As a result, this amino acid can build up to toxic levels in the blood and other tissues. Because nerve cells in the brain are particularly sensitive to phenylalanine levels, excessive amounts of this substance can cause brain damage.</a:t>
            </a:r>
          </a:p>
          <a:p>
            <a:pPr algn="l">
              <a:lnSpc>
                <a:spcPct val="11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endParaRPr sz="1600" dirty="0"/>
          </a:p>
          <a:p>
            <a:pPr algn="l">
              <a:lnSpc>
                <a:spcPct val="12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GCT GCC ACA ATA CCT CGG CCC TTC TCA GTT </a:t>
            </a:r>
          </a:p>
          <a:p>
            <a:pPr>
              <a:lnSpc>
                <a:spcPct val="120000"/>
              </a:lnSpc>
              <a:defRPr sz="2300">
                <a:solidFill>
                  <a:srgbClr val="583F34"/>
                </a:solidFill>
                <a:latin typeface="Arial"/>
                <a:ea typeface="Arial"/>
                <a:cs typeface="Arial"/>
                <a:sym typeface="Arial"/>
              </a:defRPr>
            </a:pPr>
            <a:r>
              <a:rPr lang="en-US" sz="1600" dirty="0"/>
              <a:t>Mutant sequence 1: 	GCT GCC ACT ATA CCT CGG CCC TTC TCA GTT </a:t>
            </a:r>
          </a:p>
          <a:p>
            <a:pPr>
              <a:lnSpc>
                <a:spcPct val="120000"/>
              </a:lnSpc>
              <a:defRPr sz="2300">
                <a:solidFill>
                  <a:srgbClr val="583F34"/>
                </a:solidFill>
                <a:latin typeface="Arial"/>
                <a:ea typeface="Arial"/>
                <a:cs typeface="Arial"/>
                <a:sym typeface="Arial"/>
              </a:defRPr>
            </a:pPr>
            <a:r>
              <a:rPr lang="en-US" sz="1600" dirty="0"/>
              <a:t>Mutant sequence 2:		</a:t>
            </a:r>
            <a:r>
              <a:rPr sz="1600" dirty="0"/>
              <a:t>GCT GCC ACA ATA CCT TGG CCC TTC TCA GTT</a:t>
            </a:r>
          </a:p>
        </p:txBody>
      </p:sp>
      <p:sp>
        <p:nvSpPr>
          <p:cNvPr id="5" name="Shape 484"/>
          <p:cNvSpPr/>
          <p:nvPr/>
        </p:nvSpPr>
        <p:spPr>
          <a:xfrm>
            <a:off x="2217802" y="4804464"/>
            <a:ext cx="6218627" cy="129093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6"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212059949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584035"/>
                </a:solidFill>
              </a:rPr>
              <a:t>The Marcus Family &amp; Achondroplasia </a:t>
            </a:r>
          </a:p>
        </p:txBody>
      </p:sp>
      <p:sp>
        <p:nvSpPr>
          <p:cNvPr id="5" name="Shape 489"/>
          <p:cNvSpPr/>
          <p:nvPr/>
        </p:nvSpPr>
        <p:spPr>
          <a:xfrm>
            <a:off x="259815" y="1333865"/>
            <a:ext cx="8776770" cy="373320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00" dirty="0"/>
              <a:t>Info about </a:t>
            </a:r>
            <a:r>
              <a:rPr sz="1600" i="1" dirty="0"/>
              <a:t>FGFR3 </a:t>
            </a:r>
            <a:r>
              <a:rPr sz="1600" dirty="0"/>
              <a:t>(Marcus family): </a:t>
            </a:r>
            <a:endParaRPr sz="1600" i="1" dirty="0"/>
          </a:p>
          <a:p>
            <a:pPr>
              <a:lnSpc>
                <a:spcPct val="110000"/>
              </a:lnSpc>
              <a:spcBef>
                <a:spcPts val="844"/>
              </a:spcBef>
              <a:defRPr sz="2300">
                <a:solidFill>
                  <a:srgbClr val="583F34"/>
                </a:solidFill>
                <a:latin typeface="Arial"/>
                <a:ea typeface="Arial"/>
                <a:cs typeface="Arial"/>
                <a:sym typeface="Arial"/>
              </a:defRPr>
            </a:pPr>
            <a:r>
              <a:rPr sz="1600" dirty="0"/>
              <a:t>Two mutations in the FGFR3 gene cause more than 99 percent of cases of achondroplasia, which is a form of short-limbed dwarfism. Both mutations lead to the same change in the FGFR3 protein. Specifically, the protein building block (amino acid) glycine is replaced with the amino acid arginine at protein position 380 (written as Gly380Arg or G380R). Researchers believe that this genetic change causes the receptor to be overly active, which leads to the disturbances in bone growth that occur in this disorder.</a:t>
            </a:r>
          </a:p>
          <a:p>
            <a:pPr algn="l">
              <a:lnSpc>
                <a:spcPct val="110000"/>
              </a:lnSpc>
              <a:defRPr sz="2300">
                <a:solidFill>
                  <a:srgbClr val="583F34"/>
                </a:solidFill>
                <a:latin typeface="Arial"/>
                <a:ea typeface="Arial"/>
                <a:cs typeface="Arial"/>
                <a:sym typeface="Arial"/>
              </a:defRPr>
            </a:pPr>
            <a:endParaRPr sz="1600" dirty="0"/>
          </a:p>
          <a:p>
            <a:pPr algn="l">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GGC ATC CTC AGC TAC GGG GTG GGC TTC </a:t>
            </a:r>
            <a:r>
              <a:rPr sz="1600" dirty="0" err="1"/>
              <a:t>TTC</a:t>
            </a:r>
            <a:r>
              <a:rPr sz="1600" dirty="0"/>
              <a:t> </a:t>
            </a:r>
          </a:p>
          <a:p>
            <a:pPr>
              <a:lnSpc>
                <a:spcPct val="110000"/>
              </a:lnSpc>
              <a:defRPr sz="2300">
                <a:solidFill>
                  <a:srgbClr val="583F34"/>
                </a:solidFill>
                <a:latin typeface="Arial"/>
                <a:ea typeface="Arial"/>
                <a:cs typeface="Arial"/>
                <a:sym typeface="Arial"/>
              </a:defRPr>
            </a:pPr>
            <a:r>
              <a:rPr lang="en-US" sz="1600" dirty="0"/>
              <a:t>Mutant sequence 1:		GGC ATC CTG AGC TAC GGG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r>
              <a:rPr lang="en-US" sz="1600" dirty="0"/>
              <a:t>Mutant sequence 2:		GGC ATC CTG AGC TAC TGG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
        <p:nvSpPr>
          <p:cNvPr id="8" name="Shape 484"/>
          <p:cNvSpPr/>
          <p:nvPr/>
        </p:nvSpPr>
        <p:spPr>
          <a:xfrm>
            <a:off x="2217802" y="4919142"/>
            <a:ext cx="6218627" cy="1061574"/>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256411178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solidFill>
                  <a:srgbClr val="584035"/>
                </a:solidFill>
              </a:rPr>
              <a:t>The Marcus Family &amp; Achondroplasia </a:t>
            </a:r>
          </a:p>
        </p:txBody>
      </p:sp>
      <p:sp>
        <p:nvSpPr>
          <p:cNvPr id="5" name="Shape 489"/>
          <p:cNvSpPr/>
          <p:nvPr/>
        </p:nvSpPr>
        <p:spPr>
          <a:xfrm>
            <a:off x="259815" y="1333865"/>
            <a:ext cx="8776770" cy="373320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110000"/>
              </a:lnSpc>
              <a:defRPr sz="2300" b="1">
                <a:solidFill>
                  <a:srgbClr val="583F34"/>
                </a:solidFill>
                <a:latin typeface="Arial"/>
                <a:ea typeface="Arial"/>
                <a:cs typeface="Arial"/>
                <a:sym typeface="Arial"/>
              </a:defRPr>
            </a:pPr>
            <a:r>
              <a:rPr sz="1600" dirty="0"/>
              <a:t>Info about </a:t>
            </a:r>
            <a:r>
              <a:rPr sz="1600" i="1" dirty="0"/>
              <a:t>FGFR3 </a:t>
            </a:r>
            <a:r>
              <a:rPr sz="1600" dirty="0"/>
              <a:t>(Marcus family): </a:t>
            </a:r>
            <a:endParaRPr sz="1600" i="1" dirty="0"/>
          </a:p>
          <a:p>
            <a:pPr>
              <a:lnSpc>
                <a:spcPct val="110000"/>
              </a:lnSpc>
              <a:spcBef>
                <a:spcPts val="844"/>
              </a:spcBef>
              <a:defRPr sz="2300">
                <a:solidFill>
                  <a:srgbClr val="583F34"/>
                </a:solidFill>
                <a:latin typeface="Arial"/>
                <a:ea typeface="Arial"/>
                <a:cs typeface="Arial"/>
                <a:sym typeface="Arial"/>
              </a:defRPr>
            </a:pPr>
            <a:r>
              <a:rPr sz="1600" dirty="0"/>
              <a:t>Two mutations in the FGFR3 gene cause more than 99 percent of cases of achondroplasia, which is a form of short-limbed dwarfism. Both mutations lead to the same change in the FGFR3 protein. Specifically, the protein building block (amino acid) glycine is replaced with the amino acid arginine at protein position 380 (written as Gly380Arg or G380R). Researchers believe that this genetic change causes the receptor to be overly active, which leads to the disturbances in bone growth that occur in this disorder.</a:t>
            </a:r>
          </a:p>
          <a:p>
            <a:pPr algn="l">
              <a:lnSpc>
                <a:spcPct val="110000"/>
              </a:lnSpc>
              <a:defRPr sz="2300">
                <a:solidFill>
                  <a:srgbClr val="583F34"/>
                </a:solidFill>
                <a:latin typeface="Arial"/>
                <a:ea typeface="Arial"/>
                <a:cs typeface="Arial"/>
                <a:sym typeface="Arial"/>
              </a:defRPr>
            </a:pPr>
            <a:endParaRPr sz="1600" dirty="0"/>
          </a:p>
          <a:p>
            <a:pPr algn="l">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sz="1600" dirty="0"/>
              <a:t>GGC ATC CTC AGC TAC GGG GTG GGC TTC </a:t>
            </a:r>
            <a:r>
              <a:rPr sz="1600" dirty="0" err="1"/>
              <a:t>TTC</a:t>
            </a:r>
            <a:r>
              <a:rPr sz="1600" dirty="0"/>
              <a:t> </a:t>
            </a:r>
          </a:p>
          <a:p>
            <a:pPr>
              <a:lnSpc>
                <a:spcPct val="110000"/>
              </a:lnSpc>
              <a:defRPr sz="2300">
                <a:solidFill>
                  <a:srgbClr val="583F34"/>
                </a:solidFill>
                <a:latin typeface="Arial"/>
                <a:ea typeface="Arial"/>
                <a:cs typeface="Arial"/>
                <a:sym typeface="Arial"/>
              </a:defRPr>
            </a:pPr>
            <a:r>
              <a:rPr lang="en-US" sz="1600" dirty="0"/>
              <a:t>Mutant sequence 1:		GGC ATC CTG AGC TAC GGG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r>
              <a:rPr lang="en-US" sz="1600" dirty="0"/>
              <a:t>Mutant sequence 2:		GGC ATC CTG AGC TAC TGG GTG GGC TTC </a:t>
            </a:r>
            <a:r>
              <a:rPr lang="en-US" sz="1600" dirty="0" err="1"/>
              <a:t>TTC</a:t>
            </a:r>
            <a:r>
              <a:rPr lang="en-US" sz="1600" dirty="0"/>
              <a:t>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217802" y="4804462"/>
            <a:ext cx="6218627" cy="129093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38310633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637"/>
            <a:ext cx="8229600" cy="1143000"/>
          </a:xfrm>
        </p:spPr>
        <p:txBody>
          <a:bodyPr>
            <a:noAutofit/>
          </a:bodyPr>
          <a:lstStyle/>
          <a:p>
            <a:r>
              <a:rPr lang="en-US" sz="3200" dirty="0">
                <a:solidFill>
                  <a:srgbClr val="584035"/>
                </a:solidFill>
              </a:rPr>
              <a:t>The Reed Family &amp; Osteogenesis Imperfecta </a:t>
            </a:r>
          </a:p>
        </p:txBody>
      </p:sp>
      <p:sp>
        <p:nvSpPr>
          <p:cNvPr id="5" name="Shape 489"/>
          <p:cNvSpPr/>
          <p:nvPr/>
        </p:nvSpPr>
        <p:spPr>
          <a:xfrm>
            <a:off x="259815" y="1203523"/>
            <a:ext cx="8776770" cy="453861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2300" b="1">
                <a:solidFill>
                  <a:srgbClr val="583F34"/>
                </a:solidFill>
                <a:latin typeface="Arial"/>
                <a:ea typeface="Arial"/>
                <a:cs typeface="Arial"/>
                <a:sym typeface="Arial"/>
              </a:defRPr>
            </a:pPr>
            <a:r>
              <a:rPr lang="en-US" sz="1600" dirty="0"/>
              <a:t>Info about </a:t>
            </a:r>
            <a:r>
              <a:rPr lang="en-US" sz="1600" i="1" dirty="0"/>
              <a:t>COL1A1</a:t>
            </a:r>
            <a:r>
              <a:rPr lang="en-US" sz="1600" dirty="0"/>
              <a:t> (Reed family):</a:t>
            </a:r>
          </a:p>
          <a:p>
            <a:pPr>
              <a:spcBef>
                <a:spcPts val="844"/>
              </a:spcBef>
              <a:defRPr sz="2300">
                <a:solidFill>
                  <a:srgbClr val="583F34"/>
                </a:solidFill>
                <a:latin typeface="Arial"/>
                <a:ea typeface="Arial"/>
                <a:cs typeface="Arial"/>
                <a:sym typeface="Arial"/>
              </a:defRPr>
            </a:pPr>
            <a:r>
              <a:rPr lang="en-US" sz="1600" dirty="0"/>
              <a:t>Several kinds of mutations in the COL1A1 gene cause the more severe forms of osteogenesis imperfecta, including types II, III, and IV. Some of these mutations delete segments of DNA from the COL1A1 gene, resulting in an abnormally shortened pro-α1(I) chain. Other genetic changes alter the sequence of amino acids in the pro-α1(I) chain, usually replacing the amino acid glycine with a different amino acid. In some cases, amino acid substitutions alter one end of the protein chain (called the C-terminus), which interferes with the assembly of collagen molecules. These COL1A1 gene mutations lead to the production of abnormal versions of type I collagen. When this abnormal collagen is incorporated into developing bones and other connective tissues, it causes the serious health problems associated with severe forms of osteogenesis imperfecta.</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CCT GGT GCT CCT GGT GCC CCT GGC CCC GTT</a:t>
            </a:r>
            <a:endParaRPr sz="1600" dirty="0"/>
          </a:p>
          <a:p>
            <a:pPr>
              <a:lnSpc>
                <a:spcPct val="110000"/>
              </a:lnSpc>
              <a:defRPr sz="2300">
                <a:solidFill>
                  <a:srgbClr val="583F34"/>
                </a:solidFill>
                <a:latin typeface="Arial"/>
                <a:ea typeface="Arial"/>
                <a:cs typeface="Arial"/>
                <a:sym typeface="Arial"/>
              </a:defRPr>
            </a:pPr>
            <a:r>
              <a:rPr lang="en-US" sz="1600" dirty="0"/>
              <a:t>Mutant sequence 1:		 CCC GGT GCT CCT GGT GCC CCT GGC CCC GTT</a:t>
            </a:r>
          </a:p>
          <a:p>
            <a:pPr>
              <a:lnSpc>
                <a:spcPct val="110000"/>
              </a:lnSpc>
              <a:defRPr sz="2300">
                <a:solidFill>
                  <a:srgbClr val="583F34"/>
                </a:solidFill>
                <a:latin typeface="Arial"/>
                <a:ea typeface="Arial"/>
                <a:cs typeface="Arial"/>
                <a:sym typeface="Arial"/>
              </a:defRPr>
            </a:pPr>
            <a:r>
              <a:rPr lang="en-US" sz="1600" dirty="0"/>
              <a:t>Mutant sequence 2:		 CCT GGC CCT GGC CCC GTT</a:t>
            </a:r>
          </a:p>
          <a:p>
            <a:pPr>
              <a:lnSpc>
                <a:spcPct val="110000"/>
              </a:lnSpc>
              <a:defRPr sz="2300">
                <a:solidFill>
                  <a:srgbClr val="583F34"/>
                </a:solidFill>
                <a:latin typeface="Arial"/>
                <a:ea typeface="Arial"/>
                <a:cs typeface="Arial"/>
                <a:sym typeface="Arial"/>
              </a:defRPr>
            </a:pPr>
            <a:r>
              <a:rPr lang="en-US" sz="1600" dirty="0"/>
              <a:t>Mutant sequence 3:		 CCA GGT GCT CCT GGT GCC CCT GGC CCC GTT</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702376" y="5593308"/>
            <a:ext cx="725148" cy="922960"/>
          </a:xfrm>
          <a:prstGeom prst="rect">
            <a:avLst/>
          </a:prstGeom>
          <a:ln w="12700">
            <a:miter lim="400000"/>
          </a:ln>
        </p:spPr>
      </p:pic>
      <p:sp>
        <p:nvSpPr>
          <p:cNvPr id="8" name="Shape 484"/>
          <p:cNvSpPr/>
          <p:nvPr/>
        </p:nvSpPr>
        <p:spPr>
          <a:xfrm>
            <a:off x="2622741" y="5524001"/>
            <a:ext cx="6218627" cy="1061574"/>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35464390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618185B-D483-4EF7-9E57-E59A767B9366}"/>
              </a:ext>
            </a:extLst>
          </p:cNvPr>
          <p:cNvSpPr>
            <a:spLocks noGrp="1"/>
          </p:cNvSpPr>
          <p:nvPr>
            <p:ph type="title"/>
          </p:nvPr>
        </p:nvSpPr>
        <p:spPr/>
        <p:txBody>
          <a:bodyPr>
            <a:normAutofit/>
          </a:bodyPr>
          <a:lstStyle/>
          <a:p>
            <a:r>
              <a:rPr lang="en-US" dirty="0">
                <a:solidFill>
                  <a:srgbClr val="584035"/>
                </a:solidFill>
                <a:latin typeface="Arial" panose="020B0604020202020204" pitchFamily="34" charset="0"/>
                <a:cs typeface="Arial" panose="020B0604020202020204" pitchFamily="34" charset="0"/>
              </a:rPr>
              <a:t>What is really going on?</a:t>
            </a:r>
          </a:p>
        </p:txBody>
      </p:sp>
      <p:sp>
        <p:nvSpPr>
          <p:cNvPr id="3" name="Content Placeholder 2">
            <a:extLst>
              <a:ext uri="{FF2B5EF4-FFF2-40B4-BE49-F238E27FC236}">
                <a16:creationId xmlns="" xmlns:a16="http://schemas.microsoft.com/office/drawing/2014/main" id="{C1626816-545C-4ADB-94B3-51887B34C624}"/>
              </a:ext>
            </a:extLst>
          </p:cNvPr>
          <p:cNvSpPr>
            <a:spLocks noGrp="1"/>
          </p:cNvSpPr>
          <p:nvPr>
            <p:ph idx="1"/>
          </p:nvPr>
        </p:nvSpPr>
        <p:spPr/>
        <p:txBody>
          <a:bodyPr/>
          <a:lstStyle/>
          <a:p>
            <a:pPr marL="0" indent="0">
              <a:buNone/>
            </a:pPr>
            <a:r>
              <a:rPr lang="en-US" dirty="0">
                <a:solidFill>
                  <a:srgbClr val="584035"/>
                </a:solidFill>
                <a:latin typeface="Arial" panose="020B0604020202020204" pitchFamily="34" charset="0"/>
                <a:cs typeface="Arial" panose="020B0604020202020204" pitchFamily="34" charset="0"/>
              </a:rPr>
              <a:t>Each group will receive information on 8 different inherited conditions.</a:t>
            </a:r>
          </a:p>
          <a:p>
            <a:pPr marL="0" indent="0">
              <a:buNone/>
            </a:pPr>
            <a:r>
              <a:rPr lang="en-US" dirty="0">
                <a:solidFill>
                  <a:srgbClr val="584035"/>
                </a:solidFill>
                <a:latin typeface="Arial" panose="020B0604020202020204" pitchFamily="34" charset="0"/>
                <a:cs typeface="Arial" panose="020B0604020202020204" pitchFamily="34" charset="0"/>
              </a:rPr>
              <a:t> </a:t>
            </a:r>
          </a:p>
          <a:p>
            <a:pPr marL="0" indent="0">
              <a:buNone/>
            </a:pPr>
            <a:r>
              <a:rPr lang="en-US" dirty="0" smtClean="0">
                <a:solidFill>
                  <a:srgbClr val="584035"/>
                </a:solidFill>
                <a:latin typeface="Arial" panose="020B0604020202020204" pitchFamily="34" charset="0"/>
                <a:cs typeface="Arial" panose="020B0604020202020204" pitchFamily="34" charset="0"/>
              </a:rPr>
              <a:t>Jigsaw: Each person should read two of the slips. Then decide who will go first to share </a:t>
            </a:r>
            <a:r>
              <a:rPr lang="en-US" dirty="0">
                <a:solidFill>
                  <a:srgbClr val="584035"/>
                </a:solidFill>
                <a:latin typeface="Arial" panose="020B0604020202020204" pitchFamily="34" charset="0"/>
                <a:cs typeface="Arial" panose="020B0604020202020204" pitchFamily="34" charset="0"/>
              </a:rPr>
              <a:t>the information </a:t>
            </a:r>
            <a:r>
              <a:rPr lang="en-US" dirty="0" smtClean="0">
                <a:solidFill>
                  <a:srgbClr val="584035"/>
                </a:solidFill>
                <a:latin typeface="Arial" panose="020B0604020202020204" pitchFamily="34" charset="0"/>
                <a:cs typeface="Arial" panose="020B0604020202020204" pitchFamily="34" charset="0"/>
              </a:rPr>
              <a:t>with the group. Everyone gets a turn.</a:t>
            </a:r>
            <a:endParaRPr lang="en-US" dirty="0">
              <a:latin typeface="Arial" panose="020B0604020202020204" pitchFamily="34" charset="0"/>
              <a:cs typeface="Arial" panose="020B0604020202020204" pitchFamily="34" charset="0"/>
            </a:endParaRPr>
          </a:p>
          <a:p>
            <a:pPr marL="0" indent="0" algn="ctr">
              <a:buNone/>
            </a:pPr>
            <a:r>
              <a:rPr lang="en-US" u="sng" dirty="0">
                <a:solidFill>
                  <a:srgbClr val="584035"/>
                </a:solidFill>
                <a:latin typeface="Arial" panose="020B0604020202020204" pitchFamily="34" charset="0"/>
                <a:cs typeface="Arial" panose="020B0604020202020204" pitchFamily="34" charset="0"/>
              </a:rPr>
              <a:t>We are looking for </a:t>
            </a:r>
            <a:r>
              <a:rPr lang="en-US" i="1" u="sng" dirty="0">
                <a:solidFill>
                  <a:srgbClr val="584035"/>
                </a:solidFill>
                <a:latin typeface="Arial" panose="020B0604020202020204" pitchFamily="34" charset="0"/>
                <a:cs typeface="Arial" panose="020B0604020202020204" pitchFamily="34" charset="0"/>
              </a:rPr>
              <a:t>patterns</a:t>
            </a:r>
            <a:r>
              <a:rPr lang="en-US" u="sng" dirty="0">
                <a:solidFill>
                  <a:srgbClr val="584035"/>
                </a:solidFill>
                <a:latin typeface="Arial" panose="020B0604020202020204" pitchFamily="34" charset="0"/>
                <a:cs typeface="Arial" panose="020B0604020202020204" pitchFamily="34" charset="0"/>
              </a:rPr>
              <a:t>.</a:t>
            </a:r>
            <a:r>
              <a:rPr lang="en-US" dirty="0">
                <a:solidFill>
                  <a:srgbClr val="584035"/>
                </a:solidFill>
                <a:latin typeface="Arial" panose="020B0604020202020204" pitchFamily="34" charset="0"/>
                <a:cs typeface="Arial" panose="020B0604020202020204" pitchFamily="34" charset="0"/>
              </a:rPr>
              <a:t> </a:t>
            </a:r>
          </a:p>
        </p:txBody>
      </p:sp>
      <p:pic>
        <p:nvPicPr>
          <p:cNvPr id="4" name="pasted-image.pdf"/>
          <p:cNvPicPr>
            <a:picLocks noChangeAspect="1"/>
          </p:cNvPicPr>
          <p:nvPr/>
        </p:nvPicPr>
        <p:blipFill>
          <a:blip r:embed="rId3">
            <a:extLst/>
          </a:blip>
          <a:stretch>
            <a:fillRect/>
          </a:stretch>
        </p:blipFill>
        <p:spPr>
          <a:xfrm>
            <a:off x="7784901" y="4763953"/>
            <a:ext cx="901899" cy="901899"/>
          </a:xfrm>
          <a:prstGeom prst="rect">
            <a:avLst/>
          </a:prstGeom>
          <a:ln w="12700">
            <a:miter lim="400000"/>
          </a:ln>
        </p:spPr>
      </p:pic>
    </p:spTree>
    <p:extLst>
      <p:ext uri="{BB962C8B-B14F-4D97-AF65-F5344CB8AC3E}">
        <p14:creationId xmlns:p14="http://schemas.microsoft.com/office/powerpoint/2010/main" val="160251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1000"/>
                                        <p:tgtEl>
                                          <p:spTgt spid="3">
                                            <p:txEl>
                                              <p:pRg st="3" end="3"/>
                                            </p:txEl>
                                          </p:spTgt>
                                        </p:tgtEl>
                                      </p:cBhvr>
                                    </p:animEffect>
                                    <p:anim calcmode="lin" valueType="num">
                                      <p:cBhvr>
                                        <p:cTn id="1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637"/>
            <a:ext cx="8229600" cy="1143000"/>
          </a:xfrm>
        </p:spPr>
        <p:txBody>
          <a:bodyPr>
            <a:noAutofit/>
          </a:bodyPr>
          <a:lstStyle/>
          <a:p>
            <a:r>
              <a:rPr lang="en-US" sz="3200" dirty="0">
                <a:solidFill>
                  <a:srgbClr val="584035"/>
                </a:solidFill>
              </a:rPr>
              <a:t>The Reed Family &amp; Osteogenesis Imperfecta </a:t>
            </a:r>
          </a:p>
        </p:txBody>
      </p:sp>
      <p:sp>
        <p:nvSpPr>
          <p:cNvPr id="5" name="Shape 489"/>
          <p:cNvSpPr/>
          <p:nvPr/>
        </p:nvSpPr>
        <p:spPr>
          <a:xfrm>
            <a:off x="259815" y="1203523"/>
            <a:ext cx="8776770" cy="453861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2300" b="1">
                <a:solidFill>
                  <a:srgbClr val="583F34"/>
                </a:solidFill>
                <a:latin typeface="Arial"/>
                <a:ea typeface="Arial"/>
                <a:cs typeface="Arial"/>
                <a:sym typeface="Arial"/>
              </a:defRPr>
            </a:pPr>
            <a:r>
              <a:rPr lang="en-US" sz="1600" dirty="0"/>
              <a:t>Info about </a:t>
            </a:r>
            <a:r>
              <a:rPr lang="en-US" sz="1600" i="1" dirty="0"/>
              <a:t>COL1A1</a:t>
            </a:r>
            <a:r>
              <a:rPr lang="en-US" sz="1600" dirty="0"/>
              <a:t> (Reed family):</a:t>
            </a:r>
          </a:p>
          <a:p>
            <a:pPr>
              <a:spcBef>
                <a:spcPts val="844"/>
              </a:spcBef>
              <a:defRPr sz="2300">
                <a:solidFill>
                  <a:srgbClr val="583F34"/>
                </a:solidFill>
                <a:latin typeface="Arial"/>
                <a:ea typeface="Arial"/>
                <a:cs typeface="Arial"/>
                <a:sym typeface="Arial"/>
              </a:defRPr>
            </a:pPr>
            <a:r>
              <a:rPr lang="en-US" sz="1600" dirty="0"/>
              <a:t>Several kinds of mutations in the COL1A1 gene cause the more severe forms of osteogenesis imperfecta, including types II, III, and IV. Some of these mutations delete segments of DNA from the COL1A1 gene, resulting in an abnormally shortened pro-α1(I) chain. Other genetic changes alter the sequence of amino acids in the pro-α1(I) chain, usually replacing the amino acid glycine with a different amino acid. In some cases, amino acid substitutions alter one end of the protein chain (called the C-terminus), which interferes with the assembly of collagen molecules. These COL1A1 gene mutations lead to the production of abnormal versions of type I collagen. When this abnormal collagen is incorporated into developing bones and other connective tissues, it causes the serious health problems associated with severe forms of osteogenesis imperfecta.</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CCT GGT GCT CCT GGT GCC CCT GGC CCC GTT</a:t>
            </a:r>
            <a:endParaRPr sz="1600" dirty="0"/>
          </a:p>
          <a:p>
            <a:pPr>
              <a:lnSpc>
                <a:spcPct val="110000"/>
              </a:lnSpc>
              <a:defRPr sz="2300">
                <a:solidFill>
                  <a:srgbClr val="583F34"/>
                </a:solidFill>
                <a:latin typeface="Arial"/>
                <a:ea typeface="Arial"/>
                <a:cs typeface="Arial"/>
                <a:sym typeface="Arial"/>
              </a:defRPr>
            </a:pPr>
            <a:r>
              <a:rPr lang="en-US" sz="1600" dirty="0"/>
              <a:t>Mutant sequence 1:		 CCC GGT GCT CCT GGT GCC CCT GGC CCC GTT</a:t>
            </a:r>
          </a:p>
          <a:p>
            <a:pPr>
              <a:lnSpc>
                <a:spcPct val="110000"/>
              </a:lnSpc>
              <a:defRPr sz="2300">
                <a:solidFill>
                  <a:srgbClr val="583F34"/>
                </a:solidFill>
                <a:latin typeface="Arial"/>
                <a:ea typeface="Arial"/>
                <a:cs typeface="Arial"/>
                <a:sym typeface="Arial"/>
              </a:defRPr>
            </a:pPr>
            <a:r>
              <a:rPr lang="en-US" sz="1600" dirty="0"/>
              <a:t>Mutant sequence 2:		 CCT GGC CCT GGC CCC GTT</a:t>
            </a:r>
          </a:p>
          <a:p>
            <a:pPr>
              <a:lnSpc>
                <a:spcPct val="110000"/>
              </a:lnSpc>
              <a:defRPr sz="2300">
                <a:solidFill>
                  <a:srgbClr val="583F34"/>
                </a:solidFill>
                <a:latin typeface="Arial"/>
                <a:ea typeface="Arial"/>
                <a:cs typeface="Arial"/>
                <a:sym typeface="Arial"/>
              </a:defRPr>
            </a:pPr>
            <a:r>
              <a:rPr lang="en-US" sz="1600" dirty="0"/>
              <a:t>Mutant sequence 3:		 CCA GGT GCT CCT GGT GCC CCT GGC CCC GTT</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622741" y="5409323"/>
            <a:ext cx="6218627" cy="129093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702376" y="5593308"/>
            <a:ext cx="725148" cy="922960"/>
          </a:xfrm>
          <a:prstGeom prst="rect">
            <a:avLst/>
          </a:prstGeom>
          <a:ln w="12700">
            <a:miter lim="400000"/>
          </a:ln>
        </p:spPr>
      </p:pic>
    </p:spTree>
    <p:extLst>
      <p:ext uri="{BB962C8B-B14F-4D97-AF65-F5344CB8AC3E}">
        <p14:creationId xmlns:p14="http://schemas.microsoft.com/office/powerpoint/2010/main" val="5445521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584035"/>
                </a:solidFill>
              </a:rPr>
              <a:t>The Medeiros Family &amp; Muscular Dystrophy </a:t>
            </a:r>
          </a:p>
        </p:txBody>
      </p:sp>
      <p:sp>
        <p:nvSpPr>
          <p:cNvPr id="5" name="Shape 489"/>
          <p:cNvSpPr/>
          <p:nvPr/>
        </p:nvSpPr>
        <p:spPr>
          <a:xfrm>
            <a:off x="183615" y="1283977"/>
            <a:ext cx="8776770" cy="373320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110000"/>
              </a:lnSpc>
              <a:defRPr sz="2300" b="1">
                <a:solidFill>
                  <a:srgbClr val="583F34"/>
                </a:solidFill>
                <a:latin typeface="Arial"/>
                <a:ea typeface="Arial"/>
                <a:cs typeface="Arial"/>
                <a:sym typeface="Arial"/>
              </a:defRPr>
            </a:pPr>
            <a:r>
              <a:rPr lang="en-US" sz="1600" dirty="0"/>
              <a:t>Info about </a:t>
            </a:r>
            <a:r>
              <a:rPr lang="en-US" sz="1600" i="1" dirty="0"/>
              <a:t>Dystrophin </a:t>
            </a:r>
            <a:r>
              <a:rPr lang="en-US" sz="1600" dirty="0"/>
              <a:t>(Medeiros family)</a:t>
            </a:r>
            <a:r>
              <a:rPr lang="en-US" sz="1600" i="1" dirty="0"/>
              <a:t>: </a:t>
            </a:r>
          </a:p>
          <a:p>
            <a:pPr>
              <a:lnSpc>
                <a:spcPct val="110000"/>
              </a:lnSpc>
              <a:spcBef>
                <a:spcPts val="844"/>
              </a:spcBef>
              <a:defRPr sz="2300">
                <a:solidFill>
                  <a:srgbClr val="583F34"/>
                </a:solidFill>
                <a:latin typeface="Arial"/>
                <a:ea typeface="Arial"/>
                <a:cs typeface="Arial"/>
                <a:sym typeface="Arial"/>
              </a:defRPr>
            </a:pPr>
            <a:r>
              <a:rPr lang="en-US" sz="1600" dirty="0"/>
              <a:t>More than 2,000 mutations in the DMD gene have been identified in people with the Duchenne and Becker forms of muscular dystrophy. These conditions occur almost exclusively in males and are characterized by progressive muscle weakness and wasting (atrophy) and a heart condition called dilated cardiomyopathy. Most of the mutations that cause these conditions delete part of the DMD gene. Other mutations abnormally duplicate part of the gene or change a small number of DNA building blocks (nucleotides) in the gene.</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lang="fr-FR" sz="1600" dirty="0"/>
              <a:t>CAG GCC AAA TGT AAC ATC TG… </a:t>
            </a:r>
          </a:p>
          <a:p>
            <a:pPr>
              <a:lnSpc>
                <a:spcPct val="110000"/>
              </a:lnSpc>
              <a:defRPr sz="2300">
                <a:solidFill>
                  <a:srgbClr val="583F34"/>
                </a:solidFill>
                <a:latin typeface="Arial"/>
                <a:ea typeface="Arial"/>
                <a:cs typeface="Arial"/>
                <a:sym typeface="Arial"/>
              </a:defRPr>
            </a:pPr>
            <a:r>
              <a:rPr lang="en-US" sz="1600" dirty="0"/>
              <a:t>Mutant sequence 1:		 </a:t>
            </a:r>
            <a:r>
              <a:rPr lang="fr-FR" sz="1600" dirty="0"/>
              <a:t>CAG GCG AAA TGT AAC ATC TG…</a:t>
            </a:r>
            <a:endParaRPr lang="en-US" sz="1600" dirty="0"/>
          </a:p>
          <a:p>
            <a:pPr>
              <a:lnSpc>
                <a:spcPct val="110000"/>
              </a:lnSpc>
              <a:defRPr sz="2300">
                <a:solidFill>
                  <a:srgbClr val="583F34"/>
                </a:solidFill>
                <a:latin typeface="Arial"/>
                <a:ea typeface="Arial"/>
                <a:cs typeface="Arial"/>
                <a:sym typeface="Arial"/>
              </a:defRPr>
            </a:pPr>
            <a:r>
              <a:rPr lang="en-US" sz="1600" dirty="0"/>
              <a:t>Mutant sequence 2:		 </a:t>
            </a:r>
            <a:r>
              <a:rPr lang="fr-FR" sz="1600" dirty="0"/>
              <a:t>CAG GCC AAA TGT AAG TAA CAT CTG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
        <p:nvSpPr>
          <p:cNvPr id="8" name="Shape 484"/>
          <p:cNvSpPr/>
          <p:nvPr/>
        </p:nvSpPr>
        <p:spPr>
          <a:xfrm>
            <a:off x="2217802" y="4919142"/>
            <a:ext cx="6218627" cy="1061574"/>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trait?</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genetic sequence?</a:t>
            </a:r>
          </a:p>
          <a:p>
            <a:pPr algn="l">
              <a:lnSpc>
                <a:spcPct val="110000"/>
              </a:lnSpc>
              <a:defRPr sz="2300">
                <a:solidFill>
                  <a:srgbClr val="583F34"/>
                </a:solidFill>
                <a:latin typeface="Arial"/>
                <a:ea typeface="Arial"/>
                <a:cs typeface="Arial"/>
                <a:sym typeface="Arial"/>
              </a:defRPr>
            </a:pPr>
            <a:r>
              <a:rPr lang="en-US" sz="2000" b="1" dirty="0">
                <a:solidFill>
                  <a:srgbClr val="3F6EB3"/>
                </a:solidFill>
              </a:rPr>
              <a:t>How many variations in the protein sequence?</a:t>
            </a:r>
          </a:p>
        </p:txBody>
      </p:sp>
    </p:spTree>
    <p:extLst>
      <p:ext uri="{BB962C8B-B14F-4D97-AF65-F5344CB8AC3E}">
        <p14:creationId xmlns:p14="http://schemas.microsoft.com/office/powerpoint/2010/main" val="205235080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solidFill>
                  <a:srgbClr val="584035"/>
                </a:solidFill>
              </a:rPr>
              <a:t>The Medeiros Family &amp; Muscular Dystrophy </a:t>
            </a:r>
          </a:p>
        </p:txBody>
      </p:sp>
      <p:sp>
        <p:nvSpPr>
          <p:cNvPr id="5" name="Shape 489"/>
          <p:cNvSpPr/>
          <p:nvPr/>
        </p:nvSpPr>
        <p:spPr>
          <a:xfrm>
            <a:off x="183615" y="1283977"/>
            <a:ext cx="8776770" cy="373320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110000"/>
              </a:lnSpc>
              <a:defRPr sz="2300" b="1">
                <a:solidFill>
                  <a:srgbClr val="583F34"/>
                </a:solidFill>
                <a:latin typeface="Arial"/>
                <a:ea typeface="Arial"/>
                <a:cs typeface="Arial"/>
                <a:sym typeface="Arial"/>
              </a:defRPr>
            </a:pPr>
            <a:r>
              <a:rPr lang="en-US" sz="1600" dirty="0"/>
              <a:t>Info about </a:t>
            </a:r>
            <a:r>
              <a:rPr lang="en-US" sz="1600" i="1" dirty="0"/>
              <a:t>Dystrophin </a:t>
            </a:r>
            <a:r>
              <a:rPr lang="en-US" sz="1600" dirty="0"/>
              <a:t>(Medeiros family)</a:t>
            </a:r>
            <a:r>
              <a:rPr lang="en-US" sz="1600" i="1" dirty="0"/>
              <a:t>: </a:t>
            </a:r>
          </a:p>
          <a:p>
            <a:pPr>
              <a:lnSpc>
                <a:spcPct val="110000"/>
              </a:lnSpc>
              <a:spcBef>
                <a:spcPts val="844"/>
              </a:spcBef>
              <a:defRPr sz="2300">
                <a:solidFill>
                  <a:srgbClr val="583F34"/>
                </a:solidFill>
                <a:latin typeface="Arial"/>
                <a:ea typeface="Arial"/>
                <a:cs typeface="Arial"/>
                <a:sym typeface="Arial"/>
              </a:defRPr>
            </a:pPr>
            <a:r>
              <a:rPr lang="en-US" sz="1600" dirty="0"/>
              <a:t>More than 2,000 mutations in the DMD gene have been identified in people with the Duchenne and Becker forms of muscular dystrophy. These conditions occur almost exclusively in males and are characterized by progressive muscle weakness and wasting (atrophy) and a heart condition called dilated cardiomyopathy. Most of the mutations that cause these conditions delete part of the DMD gene. Other mutations abnormally duplicate part of the gene or change a small number of DNA building blocks (nucleotides) in the gene.</a:t>
            </a:r>
          </a:p>
          <a:p>
            <a:pPr algn="l">
              <a:lnSpc>
                <a:spcPct val="110000"/>
              </a:lnSpc>
              <a:defRPr sz="2300">
                <a:solidFill>
                  <a:srgbClr val="583F34"/>
                </a:solidFill>
                <a:latin typeface="Arial"/>
                <a:ea typeface="Arial"/>
                <a:cs typeface="Arial"/>
                <a:sym typeface="Arial"/>
              </a:defRPr>
            </a:pPr>
            <a:endParaRPr sz="1600" dirty="0"/>
          </a:p>
          <a:p>
            <a:pPr>
              <a:lnSpc>
                <a:spcPct val="110000"/>
              </a:lnSpc>
              <a:defRPr sz="2300">
                <a:solidFill>
                  <a:srgbClr val="583F34"/>
                </a:solidFill>
                <a:latin typeface="Arial"/>
                <a:ea typeface="Arial"/>
                <a:cs typeface="Arial"/>
                <a:sym typeface="Arial"/>
              </a:defRPr>
            </a:pPr>
            <a:r>
              <a:rPr lang="en-US" sz="1600" dirty="0"/>
              <a:t>Normal</a:t>
            </a:r>
            <a:r>
              <a:rPr sz="1600" dirty="0"/>
              <a:t> sequence: </a:t>
            </a:r>
            <a:r>
              <a:rPr lang="en-US" sz="1600" dirty="0"/>
              <a:t>		 </a:t>
            </a:r>
            <a:r>
              <a:rPr lang="fr-FR" sz="1600" dirty="0"/>
              <a:t>CAG GCC AAA TGT AAC ATC TG… </a:t>
            </a:r>
          </a:p>
          <a:p>
            <a:pPr>
              <a:lnSpc>
                <a:spcPct val="110000"/>
              </a:lnSpc>
              <a:defRPr sz="2300">
                <a:solidFill>
                  <a:srgbClr val="583F34"/>
                </a:solidFill>
                <a:latin typeface="Arial"/>
                <a:ea typeface="Arial"/>
                <a:cs typeface="Arial"/>
                <a:sym typeface="Arial"/>
              </a:defRPr>
            </a:pPr>
            <a:r>
              <a:rPr lang="en-US" sz="1600" dirty="0"/>
              <a:t>Mutant sequence 1:		 </a:t>
            </a:r>
            <a:r>
              <a:rPr lang="fr-FR" sz="1600" dirty="0"/>
              <a:t>CAG GCG AAA TGT AAC ATC TG…</a:t>
            </a:r>
            <a:endParaRPr lang="en-US" sz="1600" dirty="0"/>
          </a:p>
          <a:p>
            <a:pPr>
              <a:lnSpc>
                <a:spcPct val="110000"/>
              </a:lnSpc>
              <a:defRPr sz="2300">
                <a:solidFill>
                  <a:srgbClr val="583F34"/>
                </a:solidFill>
                <a:latin typeface="Arial"/>
                <a:ea typeface="Arial"/>
                <a:cs typeface="Arial"/>
                <a:sym typeface="Arial"/>
              </a:defRPr>
            </a:pPr>
            <a:r>
              <a:rPr lang="en-US" sz="1600" dirty="0"/>
              <a:t>Mutant sequence 2:		 </a:t>
            </a:r>
            <a:r>
              <a:rPr lang="fr-FR" sz="1600" dirty="0"/>
              <a:t>CAG GCC AAA TGT AAG TAA CAT CTG </a:t>
            </a:r>
          </a:p>
          <a:p>
            <a:pPr>
              <a:lnSpc>
                <a:spcPct val="110000"/>
              </a:lnSpc>
              <a:defRPr sz="2300">
                <a:solidFill>
                  <a:srgbClr val="583F34"/>
                </a:solidFill>
                <a:latin typeface="Arial"/>
                <a:ea typeface="Arial"/>
                <a:cs typeface="Arial"/>
                <a:sym typeface="Arial"/>
              </a:defRPr>
            </a:pPr>
            <a:endParaRPr lang="en-US" sz="1617" dirty="0"/>
          </a:p>
          <a:p>
            <a:pPr algn="l">
              <a:lnSpc>
                <a:spcPct val="110000"/>
              </a:lnSpc>
              <a:defRPr sz="2300">
                <a:solidFill>
                  <a:srgbClr val="583F34"/>
                </a:solidFill>
                <a:latin typeface="Arial"/>
                <a:ea typeface="Arial"/>
                <a:cs typeface="Arial"/>
                <a:sym typeface="Arial"/>
              </a:defRPr>
            </a:pPr>
            <a:endParaRPr sz="1617" dirty="0"/>
          </a:p>
        </p:txBody>
      </p:sp>
      <p:sp>
        <p:nvSpPr>
          <p:cNvPr id="6" name="Shape 484"/>
          <p:cNvSpPr/>
          <p:nvPr/>
        </p:nvSpPr>
        <p:spPr>
          <a:xfrm>
            <a:off x="2217802" y="4804462"/>
            <a:ext cx="6218627" cy="129093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110000"/>
              </a:lnSpc>
              <a:defRPr sz="2300">
                <a:solidFill>
                  <a:srgbClr val="583F34"/>
                </a:solidFill>
                <a:latin typeface="Arial"/>
                <a:ea typeface="Arial"/>
                <a:cs typeface="Arial"/>
                <a:sym typeface="Arial"/>
              </a:defRPr>
            </a:pPr>
            <a:r>
              <a:rPr lang="en-US" sz="2400" b="1" dirty="0">
                <a:solidFill>
                  <a:srgbClr val="3F6EB3"/>
                </a:solidFill>
              </a:rPr>
              <a:t>What has happened in this case?</a:t>
            </a:r>
          </a:p>
          <a:p>
            <a:pPr algn="l">
              <a:lnSpc>
                <a:spcPct val="110000"/>
              </a:lnSpc>
              <a:defRPr sz="2300">
                <a:solidFill>
                  <a:srgbClr val="583F34"/>
                </a:solidFill>
                <a:latin typeface="Arial"/>
                <a:ea typeface="Arial"/>
                <a:cs typeface="Arial"/>
                <a:sym typeface="Arial"/>
              </a:defRPr>
            </a:pPr>
            <a:r>
              <a:rPr lang="en-US" sz="2400" b="1" dirty="0">
                <a:solidFill>
                  <a:srgbClr val="3F6EB3"/>
                </a:solidFill>
              </a:rPr>
              <a:t>How does the mutation cause a problem with the protein?</a:t>
            </a:r>
            <a:endParaRPr sz="24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078704" y="4988447"/>
            <a:ext cx="725148" cy="922960"/>
          </a:xfrm>
          <a:prstGeom prst="rect">
            <a:avLst/>
          </a:prstGeom>
          <a:ln w="12700">
            <a:miter lim="400000"/>
          </a:ln>
        </p:spPr>
      </p:pic>
    </p:spTree>
    <p:extLst>
      <p:ext uri="{BB962C8B-B14F-4D97-AF65-F5344CB8AC3E}">
        <p14:creationId xmlns:p14="http://schemas.microsoft.com/office/powerpoint/2010/main" val="7172465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a:bodyPr>
          <a:lstStyle/>
          <a:p>
            <a:pPr>
              <a:defRPr/>
            </a:pPr>
            <a:r>
              <a:rPr lang="en-US" sz="2700" b="1" dirty="0">
                <a:solidFill>
                  <a:srgbClr val="3F6EB3"/>
                </a:solidFill>
              </a:rPr>
              <a:t>UNDERLYING CAUSES OF SOME GENETIC DISEASES</a:t>
            </a:r>
            <a:endParaRPr lang="en-US" dirty="0">
              <a:solidFill>
                <a:srgbClr val="3F6EB3"/>
              </a:solidFill>
            </a:endParaRPr>
          </a:p>
        </p:txBody>
      </p:sp>
      <p:sp>
        <p:nvSpPr>
          <p:cNvPr id="3" name="Content Placeholder 2"/>
          <p:cNvSpPr>
            <a:spLocks noGrp="1"/>
          </p:cNvSpPr>
          <p:nvPr>
            <p:ph idx="1"/>
          </p:nvPr>
        </p:nvSpPr>
        <p:spPr>
          <a:xfrm>
            <a:off x="381000" y="678745"/>
            <a:ext cx="8610600" cy="5410200"/>
          </a:xfrm>
        </p:spPr>
        <p:txBody>
          <a:bodyPr>
            <a:normAutofit fontScale="55000" lnSpcReduction="20000"/>
          </a:bodyPr>
          <a:lstStyle/>
          <a:p>
            <a:pPr>
              <a:defRPr/>
            </a:pPr>
            <a:r>
              <a:rPr lang="en-US" b="1" dirty="0">
                <a:solidFill>
                  <a:srgbClr val="584035"/>
                </a:solidFill>
              </a:rPr>
              <a:t>Huntington's Disease:</a:t>
            </a:r>
            <a:r>
              <a:rPr lang="en-US" dirty="0">
                <a:solidFill>
                  <a:srgbClr val="584035"/>
                </a:solidFill>
              </a:rPr>
              <a:t> defect in gene for the protein </a:t>
            </a:r>
            <a:r>
              <a:rPr lang="en-US" i="1" dirty="0" err="1">
                <a:solidFill>
                  <a:srgbClr val="584035"/>
                </a:solidFill>
                <a:latin typeface="Cambria" pitchFamily="18" charset="0"/>
              </a:rPr>
              <a:t>huntingtin</a:t>
            </a:r>
            <a:r>
              <a:rPr lang="en-US" i="1" dirty="0">
                <a:solidFill>
                  <a:srgbClr val="584035"/>
                </a:solidFill>
              </a:rPr>
              <a:t>.</a:t>
            </a:r>
            <a:r>
              <a:rPr lang="en-US" dirty="0">
                <a:solidFill>
                  <a:srgbClr val="584035"/>
                </a:solidFill>
              </a:rPr>
              <a:t> </a:t>
            </a:r>
          </a:p>
          <a:p>
            <a:pPr marL="0" indent="0">
              <a:buFontTx/>
              <a:buNone/>
              <a:defRPr/>
            </a:pPr>
            <a:r>
              <a:rPr lang="en-US" dirty="0">
                <a:solidFill>
                  <a:srgbClr val="584035"/>
                </a:solidFill>
              </a:rPr>
              <a:t> </a:t>
            </a:r>
          </a:p>
          <a:p>
            <a:pPr>
              <a:defRPr/>
            </a:pPr>
            <a:r>
              <a:rPr lang="en-US" b="1" dirty="0">
                <a:solidFill>
                  <a:srgbClr val="584035"/>
                </a:solidFill>
              </a:rPr>
              <a:t>PKU</a:t>
            </a:r>
            <a:r>
              <a:rPr lang="en-US" dirty="0">
                <a:solidFill>
                  <a:srgbClr val="584035"/>
                </a:solidFill>
              </a:rPr>
              <a:t>: defect in gene for the enzyme </a:t>
            </a:r>
            <a:r>
              <a:rPr lang="en-US" i="1" dirty="0">
                <a:solidFill>
                  <a:srgbClr val="584035"/>
                </a:solidFill>
                <a:latin typeface="Cambria" pitchFamily="18" charset="0"/>
              </a:rPr>
              <a:t>phenylalanine hydroxylase</a:t>
            </a:r>
            <a:r>
              <a:rPr lang="en-US" i="1" dirty="0">
                <a:solidFill>
                  <a:srgbClr val="584035"/>
                </a:solidFill>
              </a:rPr>
              <a:t>.</a:t>
            </a:r>
            <a:r>
              <a:rPr lang="en-US" dirty="0">
                <a:solidFill>
                  <a:srgbClr val="584035"/>
                </a:solidFill>
              </a:rPr>
              <a:t> </a:t>
            </a:r>
          </a:p>
          <a:p>
            <a:pPr marL="0" indent="0">
              <a:buFontTx/>
              <a:buNone/>
              <a:defRPr/>
            </a:pPr>
            <a:r>
              <a:rPr lang="en-US" dirty="0">
                <a:solidFill>
                  <a:srgbClr val="584035"/>
                </a:solidFill>
              </a:rPr>
              <a:t> </a:t>
            </a:r>
          </a:p>
          <a:p>
            <a:pPr>
              <a:defRPr/>
            </a:pPr>
            <a:r>
              <a:rPr lang="en-US" b="1" dirty="0">
                <a:solidFill>
                  <a:srgbClr val="584035"/>
                </a:solidFill>
              </a:rPr>
              <a:t>Sickle Cell Anemia</a:t>
            </a:r>
            <a:r>
              <a:rPr lang="en-US" dirty="0">
                <a:solidFill>
                  <a:srgbClr val="584035"/>
                </a:solidFill>
              </a:rPr>
              <a:t>: defect in gene for the protein </a:t>
            </a:r>
            <a:r>
              <a:rPr lang="en-US" i="1" dirty="0">
                <a:solidFill>
                  <a:srgbClr val="584035"/>
                </a:solidFill>
                <a:latin typeface="Cambria" pitchFamily="18" charset="0"/>
              </a:rPr>
              <a:t>hemoglobin</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Achondroplasia</a:t>
            </a:r>
            <a:r>
              <a:rPr lang="en-US" b="1" dirty="0">
                <a:solidFill>
                  <a:srgbClr val="584035"/>
                </a:solidFill>
              </a:rPr>
              <a:t> (dwarfism):</a:t>
            </a:r>
            <a:r>
              <a:rPr lang="en-US" dirty="0">
                <a:solidFill>
                  <a:srgbClr val="584035"/>
                </a:solidFill>
              </a:rPr>
              <a:t> defect in gene for the protein </a:t>
            </a:r>
            <a:r>
              <a:rPr lang="en-US" i="1" dirty="0">
                <a:solidFill>
                  <a:srgbClr val="584035"/>
                </a:solidFill>
                <a:latin typeface="Cambria" pitchFamily="18" charset="0"/>
              </a:rPr>
              <a:t>fibroblast growth factor.</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Marfan's</a:t>
            </a:r>
            <a:r>
              <a:rPr lang="en-US" b="1" dirty="0">
                <a:solidFill>
                  <a:srgbClr val="584035"/>
                </a:solidFill>
              </a:rPr>
              <a:t> disease:</a:t>
            </a:r>
            <a:r>
              <a:rPr lang="en-US" dirty="0">
                <a:solidFill>
                  <a:srgbClr val="584035"/>
                </a:solidFill>
              </a:rPr>
              <a:t> defect in the gene for protein </a:t>
            </a:r>
            <a:r>
              <a:rPr lang="en-US" i="1" dirty="0" err="1">
                <a:solidFill>
                  <a:srgbClr val="584035"/>
                </a:solidFill>
                <a:latin typeface="Cambria" pitchFamily="18" charset="0"/>
              </a:rPr>
              <a:t>fibrillin</a:t>
            </a:r>
            <a:r>
              <a:rPr lang="en-US" i="1" dirty="0">
                <a:solidFill>
                  <a:srgbClr val="584035"/>
                </a:solidFill>
                <a:latin typeface="Cambria" pitchFamily="18" charset="0"/>
              </a:rPr>
              <a:t>.</a:t>
            </a:r>
            <a:endParaRPr lang="en-US" dirty="0">
              <a:solidFill>
                <a:srgbClr val="584035"/>
              </a:solidFill>
              <a:latin typeface="Cambria" pitchFamily="18" charset="0"/>
            </a:endParaRPr>
          </a:p>
          <a:p>
            <a:pPr marL="0" indent="0">
              <a:buFontTx/>
              <a:buNone/>
              <a:defRPr/>
            </a:pPr>
            <a:endParaRPr lang="en-US" dirty="0">
              <a:solidFill>
                <a:srgbClr val="584035"/>
              </a:solidFill>
            </a:endParaRPr>
          </a:p>
          <a:p>
            <a:pPr>
              <a:defRPr/>
            </a:pPr>
            <a:r>
              <a:rPr lang="en-US" b="1" dirty="0">
                <a:solidFill>
                  <a:srgbClr val="584035"/>
                </a:solidFill>
              </a:rPr>
              <a:t>Cystic fibrosis:</a:t>
            </a:r>
            <a:r>
              <a:rPr lang="en-US" dirty="0">
                <a:solidFill>
                  <a:srgbClr val="584035"/>
                </a:solidFill>
              </a:rPr>
              <a:t> defect in the gene for protein </a:t>
            </a:r>
            <a:r>
              <a:rPr lang="en-US" i="1" dirty="0" err="1">
                <a:solidFill>
                  <a:srgbClr val="584035"/>
                </a:solidFill>
                <a:latin typeface="Cambria" pitchFamily="18" charset="0"/>
              </a:rPr>
              <a:t>transmembrane</a:t>
            </a:r>
            <a:r>
              <a:rPr lang="en-US" i="1" dirty="0">
                <a:solidFill>
                  <a:srgbClr val="584035"/>
                </a:solidFill>
                <a:latin typeface="Cambria" pitchFamily="18" charset="0"/>
              </a:rPr>
              <a:t> conductance regulator.</a:t>
            </a:r>
            <a:endParaRPr lang="en-US" dirty="0">
              <a:solidFill>
                <a:srgbClr val="584035"/>
              </a:solidFill>
              <a:latin typeface="Cambria" pitchFamily="18" charset="0"/>
            </a:endParaRPr>
          </a:p>
          <a:p>
            <a:pPr marL="0" indent="0">
              <a:buFontTx/>
              <a:buNone/>
              <a:defRPr/>
            </a:pPr>
            <a:r>
              <a:rPr lang="en-US" dirty="0">
                <a:solidFill>
                  <a:srgbClr val="584035"/>
                </a:solidFill>
              </a:rPr>
              <a:t> </a:t>
            </a:r>
          </a:p>
          <a:p>
            <a:pPr>
              <a:defRPr/>
            </a:pPr>
            <a:r>
              <a:rPr lang="en-US" b="1" dirty="0" err="1">
                <a:solidFill>
                  <a:srgbClr val="584035"/>
                </a:solidFill>
              </a:rPr>
              <a:t>Tay</a:t>
            </a:r>
            <a:r>
              <a:rPr lang="en-US" b="1" dirty="0">
                <a:solidFill>
                  <a:srgbClr val="584035"/>
                </a:solidFill>
              </a:rPr>
              <a:t> Sachs disease:</a:t>
            </a:r>
            <a:r>
              <a:rPr lang="en-US" dirty="0">
                <a:solidFill>
                  <a:srgbClr val="584035"/>
                </a:solidFill>
              </a:rPr>
              <a:t>  defect in the gene for the enzyme </a:t>
            </a:r>
            <a:r>
              <a:rPr lang="en-US" i="1" dirty="0">
                <a:solidFill>
                  <a:srgbClr val="584035"/>
                </a:solidFill>
                <a:latin typeface="Cambria" pitchFamily="18" charset="0"/>
              </a:rPr>
              <a:t>beta-</a:t>
            </a:r>
            <a:r>
              <a:rPr lang="en-US" i="1" dirty="0" err="1">
                <a:solidFill>
                  <a:srgbClr val="584035"/>
                </a:solidFill>
                <a:latin typeface="Cambria" pitchFamily="18" charset="0"/>
              </a:rPr>
              <a:t>hexosaminidase</a:t>
            </a:r>
            <a:r>
              <a:rPr lang="en-US" i="1" dirty="0">
                <a:solidFill>
                  <a:srgbClr val="584035"/>
                </a:solidFill>
                <a:latin typeface="Cambria" pitchFamily="18" charset="0"/>
              </a:rPr>
              <a:t> A</a:t>
            </a:r>
            <a:endParaRPr lang="en-US" dirty="0">
              <a:solidFill>
                <a:srgbClr val="584035"/>
              </a:solidFill>
              <a:latin typeface="Cambria" pitchFamily="18" charset="0"/>
            </a:endParaRPr>
          </a:p>
          <a:p>
            <a:pPr marL="0" indent="0">
              <a:buFontTx/>
              <a:buNone/>
              <a:defRPr/>
            </a:pPr>
            <a:r>
              <a:rPr lang="en-US" i="1" dirty="0">
                <a:solidFill>
                  <a:srgbClr val="584035"/>
                </a:solidFill>
              </a:rPr>
              <a:t> </a:t>
            </a:r>
            <a:endParaRPr lang="en-US" dirty="0">
              <a:solidFill>
                <a:srgbClr val="584035"/>
              </a:solidFill>
            </a:endParaRPr>
          </a:p>
          <a:p>
            <a:pPr>
              <a:defRPr/>
            </a:pPr>
            <a:r>
              <a:rPr lang="en-US" b="1" dirty="0" err="1">
                <a:solidFill>
                  <a:srgbClr val="584035"/>
                </a:solidFill>
              </a:rPr>
              <a:t>Progeria</a:t>
            </a:r>
            <a:r>
              <a:rPr lang="en-US" b="1" dirty="0">
                <a:solidFill>
                  <a:srgbClr val="584035"/>
                </a:solidFill>
              </a:rPr>
              <a:t>:</a:t>
            </a:r>
            <a:r>
              <a:rPr lang="en-US" dirty="0">
                <a:solidFill>
                  <a:srgbClr val="584035"/>
                </a:solidFill>
              </a:rPr>
              <a:t> defect in the gene for the protein </a:t>
            </a:r>
            <a:r>
              <a:rPr lang="en-US" i="1" dirty="0" err="1">
                <a:solidFill>
                  <a:srgbClr val="584035"/>
                </a:solidFill>
                <a:latin typeface="Cambria" pitchFamily="18" charset="0"/>
              </a:rPr>
              <a:t>progerin</a:t>
            </a:r>
            <a:r>
              <a:rPr lang="en-US" dirty="0">
                <a:solidFill>
                  <a:srgbClr val="584035"/>
                </a:solidFill>
                <a:latin typeface="Cambria" pitchFamily="18" charset="0"/>
              </a:rPr>
              <a:t>.</a:t>
            </a:r>
          </a:p>
          <a:p>
            <a:pPr>
              <a:defRPr/>
            </a:pPr>
            <a:endParaRPr lang="en-US" dirty="0">
              <a:solidFill>
                <a:srgbClr val="584035"/>
              </a:solidFill>
            </a:endParaRPr>
          </a:p>
          <a:p>
            <a:pPr>
              <a:defRPr/>
            </a:pPr>
            <a:r>
              <a:rPr lang="en-US" b="1" dirty="0">
                <a:solidFill>
                  <a:srgbClr val="584035"/>
                </a:solidFill>
              </a:rPr>
              <a:t>Neurofibromatosis: </a:t>
            </a:r>
            <a:r>
              <a:rPr lang="en-US" dirty="0">
                <a:solidFill>
                  <a:srgbClr val="584035"/>
                </a:solidFill>
              </a:rPr>
              <a:t>defect in the gene for protein </a:t>
            </a:r>
            <a:r>
              <a:rPr lang="en-US" i="1" dirty="0" err="1">
                <a:solidFill>
                  <a:srgbClr val="584035"/>
                </a:solidFill>
                <a:latin typeface="Cambria" pitchFamily="18" charset="0"/>
              </a:rPr>
              <a:t>neurofibromin</a:t>
            </a:r>
            <a:r>
              <a:rPr lang="en-US" i="1" dirty="0">
                <a:solidFill>
                  <a:srgbClr val="584035"/>
                </a:solidFill>
                <a:latin typeface="Cambria" pitchFamily="18" charset="0"/>
              </a:rPr>
              <a:t> 1.</a:t>
            </a:r>
            <a:endParaRPr lang="en-US" b="1" i="1" dirty="0">
              <a:solidFill>
                <a:srgbClr val="584035"/>
              </a:solidFill>
              <a:latin typeface="Cambria" pitchFamily="18" charset="0"/>
            </a:endParaRPr>
          </a:p>
          <a:p>
            <a:pPr>
              <a:defRPr/>
            </a:pPr>
            <a:endParaRPr lang="en-US" dirty="0"/>
          </a:p>
        </p:txBody>
      </p:sp>
      <p:sp>
        <p:nvSpPr>
          <p:cNvPr id="25604" name="Rectangle 3"/>
          <p:cNvSpPr>
            <a:spLocks noChangeArrowheads="1"/>
          </p:cNvSpPr>
          <p:nvPr/>
        </p:nvSpPr>
        <p:spPr bwMode="auto">
          <a:xfrm>
            <a:off x="2286000" y="-217488"/>
            <a:ext cx="4572000" cy="646113"/>
          </a:xfrm>
          <a:prstGeom prst="rect">
            <a:avLst/>
          </a:prstGeom>
          <a:noFill/>
          <a:ln w="9525">
            <a:noFill/>
            <a:miter lim="800000"/>
            <a:headEnd/>
            <a:tailEnd/>
          </a:ln>
        </p:spPr>
        <p:txBody>
          <a:bodyPr>
            <a:spAutoFit/>
          </a:bodyPr>
          <a:lstStyle/>
          <a:p>
            <a:r>
              <a:rPr lang="en-US" altLang="en-US"/>
              <a:t> </a:t>
            </a:r>
          </a:p>
          <a:p>
            <a:r>
              <a:rPr lang="en-US" altLang="en-US"/>
              <a:t> </a:t>
            </a:r>
          </a:p>
        </p:txBody>
      </p:sp>
      <p:sp>
        <p:nvSpPr>
          <p:cNvPr id="5" name="TextBox 4"/>
          <p:cNvSpPr txBox="1">
            <a:spLocks noChangeArrowheads="1"/>
          </p:cNvSpPr>
          <p:nvPr/>
        </p:nvSpPr>
        <p:spPr bwMode="auto">
          <a:xfrm>
            <a:off x="685800" y="5456236"/>
            <a:ext cx="7772400" cy="1569660"/>
          </a:xfrm>
          <a:prstGeom prst="rect">
            <a:avLst/>
          </a:prstGeom>
          <a:noFill/>
          <a:ln w="9525">
            <a:noFill/>
            <a:miter lim="800000"/>
            <a:headEnd/>
            <a:tailEnd/>
          </a:ln>
        </p:spPr>
        <p:txBody>
          <a:bodyPr>
            <a:spAutoFit/>
          </a:bodyPr>
          <a:lstStyle/>
          <a:p>
            <a:pPr marL="457200" indent="-457200">
              <a:buFont typeface="+mj-lt"/>
              <a:buAutoNum type="arabicPeriod"/>
            </a:pPr>
            <a:r>
              <a:rPr lang="en-US" altLang="en-US" sz="2400" dirty="0" smtClean="0">
                <a:solidFill>
                  <a:srgbClr val="C00000"/>
                </a:solidFill>
              </a:rPr>
              <a:t>What </a:t>
            </a:r>
            <a:r>
              <a:rPr lang="en-US" altLang="en-US" sz="2400" dirty="0">
                <a:solidFill>
                  <a:srgbClr val="C00000"/>
                </a:solidFill>
              </a:rPr>
              <a:t>is the </a:t>
            </a:r>
            <a:r>
              <a:rPr lang="en-US" altLang="en-US" sz="2400" dirty="0" smtClean="0">
                <a:solidFill>
                  <a:srgbClr val="C00000"/>
                </a:solidFill>
              </a:rPr>
              <a:t>pattern?</a:t>
            </a:r>
          </a:p>
          <a:p>
            <a:pPr marL="457200" indent="-457200">
              <a:buFont typeface="+mj-lt"/>
              <a:buAutoNum type="arabicPeriod"/>
            </a:pPr>
            <a:r>
              <a:rPr lang="en-US" altLang="en-US" sz="2400" dirty="0" smtClean="0">
                <a:solidFill>
                  <a:srgbClr val="C00000"/>
                </a:solidFill>
              </a:rPr>
              <a:t>We </a:t>
            </a:r>
            <a:r>
              <a:rPr lang="en-US" altLang="en-US" sz="2400" dirty="0">
                <a:solidFill>
                  <a:srgbClr val="C00000"/>
                </a:solidFill>
              </a:rPr>
              <a:t>know that a gene codes for amino acids that build a protein, but what is happening with these genes?</a:t>
            </a:r>
          </a:p>
          <a:p>
            <a:endParaRPr lang="en-US" altLang="en-US" sz="2400" dirty="0">
              <a:solidFill>
                <a:srgbClr val="C00000"/>
              </a:solidFill>
            </a:endParaRPr>
          </a:p>
        </p:txBody>
      </p:sp>
    </p:spTree>
    <p:extLst>
      <p:ext uri="{BB962C8B-B14F-4D97-AF65-F5344CB8AC3E}">
        <p14:creationId xmlns:p14="http://schemas.microsoft.com/office/powerpoint/2010/main" val="23686654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7C4578-9DB8-42D5-A806-A96E07E9D9FB}"/>
              </a:ext>
            </a:extLst>
          </p:cNvPr>
          <p:cNvSpPr>
            <a:spLocks noGrp="1"/>
          </p:cNvSpPr>
          <p:nvPr>
            <p:ph type="title"/>
          </p:nvPr>
        </p:nvSpPr>
        <p:spPr/>
        <p:txBody>
          <a:bodyPr/>
          <a:lstStyle/>
          <a:p>
            <a:r>
              <a:rPr lang="en-US" dirty="0" smtClean="0">
                <a:solidFill>
                  <a:srgbClr val="584035"/>
                </a:solidFill>
              </a:rPr>
              <a:t>Where does variation come from?</a:t>
            </a:r>
            <a:endParaRPr lang="en-US" dirty="0">
              <a:solidFill>
                <a:srgbClr val="584035"/>
              </a:solidFill>
            </a:endParaRPr>
          </a:p>
        </p:txBody>
      </p:sp>
      <p:sp>
        <p:nvSpPr>
          <p:cNvPr id="3" name="Content Placeholder 2">
            <a:extLst>
              <a:ext uri="{FF2B5EF4-FFF2-40B4-BE49-F238E27FC236}">
                <a16:creationId xmlns="" xmlns:a16="http://schemas.microsoft.com/office/drawing/2014/main" id="{1B9474EF-7BEC-4EC7-B11A-54DC6BFBDC67}"/>
              </a:ext>
            </a:extLst>
          </p:cNvPr>
          <p:cNvSpPr>
            <a:spLocks noGrp="1"/>
          </p:cNvSpPr>
          <p:nvPr>
            <p:ph idx="1"/>
          </p:nvPr>
        </p:nvSpPr>
        <p:spPr>
          <a:xfrm>
            <a:off x="457200" y="1600201"/>
            <a:ext cx="8229600" cy="4011706"/>
          </a:xfrm>
        </p:spPr>
        <p:txBody>
          <a:bodyPr/>
          <a:lstStyle/>
          <a:p>
            <a:pPr marL="0" indent="0">
              <a:buNone/>
            </a:pPr>
            <a:r>
              <a:rPr lang="en-US" dirty="0">
                <a:solidFill>
                  <a:srgbClr val="00B0F0"/>
                </a:solidFill>
              </a:rPr>
              <a:t>[insert class model </a:t>
            </a:r>
            <a:r>
              <a:rPr lang="en-US" dirty="0" smtClean="0">
                <a:solidFill>
                  <a:srgbClr val="00B0F0"/>
                </a:solidFill>
              </a:rPr>
              <a:t>ideas about variation and mutation here; add these to your public model now or later]</a:t>
            </a:r>
            <a:endParaRPr lang="en-US" dirty="0">
              <a:solidFill>
                <a:srgbClr val="00B0F0"/>
              </a:solidFill>
            </a:endParaRPr>
          </a:p>
          <a:p>
            <a:endParaRPr lang="en-US" dirty="0"/>
          </a:p>
        </p:txBody>
      </p:sp>
      <p:pic>
        <p:nvPicPr>
          <p:cNvPr id="4" name="Picture 3">
            <a:extLst>
              <a:ext uri="{FF2B5EF4-FFF2-40B4-BE49-F238E27FC236}">
                <a16:creationId xmlns="" xmlns:a16="http://schemas.microsoft.com/office/drawing/2014/main" id="{BDF75499-24BB-8F49-BEC6-4C19DC10379C}"/>
              </a:ext>
            </a:extLst>
          </p:cNvPr>
          <p:cNvPicPr>
            <a:picLocks noChangeAspect="1"/>
          </p:cNvPicPr>
          <p:nvPr/>
        </p:nvPicPr>
        <p:blipFill>
          <a:blip r:embed="rId3"/>
          <a:stretch>
            <a:fillRect/>
          </a:stretch>
        </p:blipFill>
        <p:spPr>
          <a:xfrm>
            <a:off x="537882" y="5647497"/>
            <a:ext cx="737680" cy="737680"/>
          </a:xfrm>
          <a:prstGeom prst="rect">
            <a:avLst/>
          </a:prstGeom>
        </p:spPr>
      </p:pic>
      <p:sp>
        <p:nvSpPr>
          <p:cNvPr id="5" name="Rectangle 4">
            <a:extLst>
              <a:ext uri="{FF2B5EF4-FFF2-40B4-BE49-F238E27FC236}">
                <a16:creationId xmlns="" xmlns:a16="http://schemas.microsoft.com/office/drawing/2014/main" id="{C736D1FA-C42F-104C-AA7F-F1C46423A816}"/>
              </a:ext>
            </a:extLst>
          </p:cNvPr>
          <p:cNvSpPr/>
          <p:nvPr/>
        </p:nvSpPr>
        <p:spPr>
          <a:xfrm>
            <a:off x="1362635" y="5723950"/>
            <a:ext cx="7324165" cy="584775"/>
          </a:xfrm>
          <a:prstGeom prst="rect">
            <a:avLst/>
          </a:prstGeom>
        </p:spPr>
        <p:txBody>
          <a:bodyPr wrap="square">
            <a:spAutoFit/>
          </a:bodyPr>
          <a:lstStyle/>
          <a:p>
            <a:r>
              <a:rPr lang="en-US" sz="3200" dirty="0" smtClean="0">
                <a:solidFill>
                  <a:srgbClr val="0070C0"/>
                </a:solidFill>
                <a:latin typeface="Arial" panose="020B0604020202020204" pitchFamily="34" charset="0"/>
                <a:cs typeface="Arial" panose="020B0604020202020204" pitchFamily="34" charset="0"/>
              </a:rPr>
              <a:t>Let’s record our ideas in Doodle Box O.</a:t>
            </a:r>
            <a:endParaRPr lang="en-US" sz="32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430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E8B7EAA-739F-44BD-B6DF-DCEC84305375}"/>
              </a:ext>
            </a:extLst>
          </p:cNvPr>
          <p:cNvSpPr>
            <a:spLocks noGrp="1"/>
          </p:cNvSpPr>
          <p:nvPr>
            <p:ph type="title"/>
          </p:nvPr>
        </p:nvSpPr>
        <p:spPr/>
        <p:txBody>
          <a:bodyPr/>
          <a:lstStyle/>
          <a:p>
            <a:r>
              <a:rPr lang="en-US" dirty="0">
                <a:solidFill>
                  <a:srgbClr val="584035"/>
                </a:solidFill>
              </a:rPr>
              <a:t>Trait Expression</a:t>
            </a:r>
          </a:p>
        </p:txBody>
      </p:sp>
      <p:sp>
        <p:nvSpPr>
          <p:cNvPr id="3" name="Content Placeholder 2">
            <a:extLst>
              <a:ext uri="{FF2B5EF4-FFF2-40B4-BE49-F238E27FC236}">
                <a16:creationId xmlns="" xmlns:a16="http://schemas.microsoft.com/office/drawing/2014/main" id="{B20295B9-6699-45B8-BC3F-595CF1C03523}"/>
              </a:ext>
            </a:extLst>
          </p:cNvPr>
          <p:cNvSpPr>
            <a:spLocks noGrp="1"/>
          </p:cNvSpPr>
          <p:nvPr>
            <p:ph idx="1"/>
          </p:nvPr>
        </p:nvSpPr>
        <p:spPr>
          <a:xfrm>
            <a:off x="457200" y="1209708"/>
            <a:ext cx="8229600" cy="4230699"/>
          </a:xfrm>
        </p:spPr>
        <p:txBody>
          <a:bodyPr>
            <a:noAutofit/>
          </a:bodyPr>
          <a:lstStyle/>
          <a:p>
            <a:pPr marL="0" indent="0">
              <a:buNone/>
            </a:pPr>
            <a:r>
              <a:rPr lang="en-US" sz="2000" dirty="0">
                <a:solidFill>
                  <a:srgbClr val="584035"/>
                </a:solidFill>
                <a:latin typeface="Arial" panose="020B0604020202020204" pitchFamily="34" charset="0"/>
                <a:cs typeface="Arial" panose="020B0604020202020204" pitchFamily="34" charset="0"/>
              </a:rPr>
              <a:t>We have figured out how traits are passed on and the role of DNA as the recipe book for all the proteins an organisms needs, while the gene is the recipe for each protein.</a:t>
            </a:r>
          </a:p>
          <a:p>
            <a:pPr marL="0" indent="0">
              <a:buNone/>
            </a:pPr>
            <a:r>
              <a:rPr lang="en-US" sz="2000" dirty="0">
                <a:solidFill>
                  <a:srgbClr val="584035"/>
                </a:solidFill>
                <a:latin typeface="Arial" panose="020B0604020202020204" pitchFamily="34" charset="0"/>
                <a:cs typeface="Arial" panose="020B0604020202020204" pitchFamily="34" charset="0"/>
              </a:rPr>
              <a:t> </a:t>
            </a:r>
          </a:p>
          <a:p>
            <a:pPr marL="0" indent="0">
              <a:buNone/>
            </a:pPr>
            <a:r>
              <a:rPr lang="en-US" sz="2000" dirty="0">
                <a:solidFill>
                  <a:srgbClr val="584035"/>
                </a:solidFill>
                <a:latin typeface="Arial" panose="020B0604020202020204" pitchFamily="34" charset="0"/>
                <a:cs typeface="Arial" panose="020B0604020202020204" pitchFamily="34" charset="0"/>
              </a:rPr>
              <a:t>We made sense of meiosis and that ½ our DNA (genes) comes from the mom and ½ from the dad. And we have seen that the combination of DNA (genes) is part of what makes sexual reproducing organisms unique.</a:t>
            </a:r>
          </a:p>
          <a:p>
            <a:pPr marL="0" indent="0">
              <a:buNone/>
            </a:pPr>
            <a:endParaRPr lang="en-US" sz="2000" dirty="0">
              <a:solidFill>
                <a:srgbClr val="584035"/>
              </a:solidFill>
              <a:latin typeface="Arial" panose="020B0604020202020204" pitchFamily="34" charset="0"/>
              <a:cs typeface="Arial" panose="020B0604020202020204" pitchFamily="34" charset="0"/>
            </a:endParaRPr>
          </a:p>
          <a:p>
            <a:pPr marL="0" indent="0">
              <a:buNone/>
            </a:pPr>
            <a:r>
              <a:rPr lang="en-US" sz="2000" dirty="0">
                <a:solidFill>
                  <a:srgbClr val="584035"/>
                </a:solidFill>
                <a:latin typeface="Arial" panose="020B0604020202020204" pitchFamily="34" charset="0"/>
                <a:cs typeface="Arial" panose="020B0604020202020204" pitchFamily="34" charset="0"/>
              </a:rPr>
              <a:t>Looking back to the families, we noticed different patterns of inheritance or trait expression: simple dominance, co-dominance, multiple alleles, and sex-linkage.</a:t>
            </a:r>
          </a:p>
        </p:txBody>
      </p:sp>
      <p:sp>
        <p:nvSpPr>
          <p:cNvPr id="4" name="TextBox 3"/>
          <p:cNvSpPr txBox="1"/>
          <p:nvPr/>
        </p:nvSpPr>
        <p:spPr>
          <a:xfrm>
            <a:off x="2173266" y="5502390"/>
            <a:ext cx="6620005" cy="1231106"/>
          </a:xfrm>
          <a:prstGeom prst="rect">
            <a:avLst/>
          </a:prstGeom>
          <a:noFill/>
        </p:spPr>
        <p:txBody>
          <a:bodyPr wrap="square" rtlCol="0">
            <a:spAutoFit/>
          </a:bodyPr>
          <a:lstStyle/>
          <a:p>
            <a:r>
              <a:rPr lang="en-US" sz="2800" dirty="0">
                <a:solidFill>
                  <a:srgbClr val="3F6EB3"/>
                </a:solidFill>
                <a:latin typeface="Arial" panose="020B0604020202020204" pitchFamily="34" charset="0"/>
                <a:cs typeface="Arial" panose="020B0604020202020204" pitchFamily="34" charset="0"/>
              </a:rPr>
              <a:t>Why do different combinations of proteins behave differently?  </a:t>
            </a:r>
          </a:p>
          <a:p>
            <a:endParaRPr lang="en-US" dirty="0"/>
          </a:p>
        </p:txBody>
      </p:sp>
      <p:pic>
        <p:nvPicPr>
          <p:cNvPr id="5" name="pasted-image.pdf"/>
          <p:cNvPicPr>
            <a:picLocks noChangeAspect="1"/>
          </p:cNvPicPr>
          <p:nvPr/>
        </p:nvPicPr>
        <p:blipFill>
          <a:blip r:embed="rId3">
            <a:extLst/>
          </a:blip>
          <a:stretch>
            <a:fillRect/>
          </a:stretch>
        </p:blipFill>
        <p:spPr>
          <a:xfrm flipH="1">
            <a:off x="870861" y="5502390"/>
            <a:ext cx="945411" cy="957689"/>
          </a:xfrm>
          <a:prstGeom prst="rect">
            <a:avLst/>
          </a:prstGeom>
          <a:ln w="12700">
            <a:miter lim="400000"/>
          </a:ln>
        </p:spPr>
      </p:pic>
    </p:spTree>
    <p:extLst>
      <p:ext uri="{BB962C8B-B14F-4D97-AF65-F5344CB8AC3E}">
        <p14:creationId xmlns:p14="http://schemas.microsoft.com/office/powerpoint/2010/main" val="366649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7F10BC-5D25-46F2-A98B-CA8312F7FA9F}"/>
              </a:ext>
            </a:extLst>
          </p:cNvPr>
          <p:cNvSpPr>
            <a:spLocks noGrp="1"/>
          </p:cNvSpPr>
          <p:nvPr>
            <p:ph type="title"/>
          </p:nvPr>
        </p:nvSpPr>
        <p:spPr/>
        <p:txBody>
          <a:bodyPr/>
          <a:lstStyle/>
          <a:p>
            <a:r>
              <a:rPr lang="en-US" dirty="0">
                <a:solidFill>
                  <a:srgbClr val="584035"/>
                </a:solidFill>
              </a:rPr>
              <a:t>Going Deeper</a:t>
            </a:r>
          </a:p>
        </p:txBody>
      </p:sp>
      <p:sp>
        <p:nvSpPr>
          <p:cNvPr id="3" name="Content Placeholder 2">
            <a:extLst>
              <a:ext uri="{FF2B5EF4-FFF2-40B4-BE49-F238E27FC236}">
                <a16:creationId xmlns="" xmlns:a16="http://schemas.microsoft.com/office/drawing/2014/main" id="{3F66BD68-522B-4D18-813B-37472347EBA6}"/>
              </a:ext>
            </a:extLst>
          </p:cNvPr>
          <p:cNvSpPr>
            <a:spLocks noGrp="1"/>
          </p:cNvSpPr>
          <p:nvPr>
            <p:ph idx="1"/>
          </p:nvPr>
        </p:nvSpPr>
        <p:spPr>
          <a:xfrm>
            <a:off x="557408" y="1500968"/>
            <a:ext cx="8229600" cy="5147109"/>
          </a:xfrm>
        </p:spPr>
        <p:txBody>
          <a:bodyPr>
            <a:noAutofit/>
          </a:bodyPr>
          <a:lstStyle/>
          <a:p>
            <a:pPr marL="0" indent="0">
              <a:buNone/>
            </a:pPr>
            <a:r>
              <a:rPr lang="en-US" dirty="0">
                <a:solidFill>
                  <a:srgbClr val="584035"/>
                </a:solidFill>
                <a:latin typeface="Arial" panose="020B0604020202020204" pitchFamily="34" charset="0"/>
                <a:cs typeface="Arial" panose="020B0604020202020204" pitchFamily="34" charset="0"/>
              </a:rPr>
              <a:t>We also saw that mutations are the root causes of the diseases in the families.</a:t>
            </a:r>
          </a:p>
          <a:p>
            <a:pPr marL="0" indent="0">
              <a:buNone/>
            </a:pPr>
            <a:endParaRPr lang="en-US" dirty="0">
              <a:solidFill>
                <a:srgbClr val="584035"/>
              </a:solidFill>
              <a:latin typeface="Arial" panose="020B0604020202020204" pitchFamily="34" charset="0"/>
              <a:cs typeface="Arial" panose="020B0604020202020204" pitchFamily="34" charset="0"/>
            </a:endParaRPr>
          </a:p>
          <a:p>
            <a:pPr marL="0" indent="0">
              <a:buNone/>
            </a:pPr>
            <a:r>
              <a:rPr lang="en-US" dirty="0">
                <a:solidFill>
                  <a:srgbClr val="584035"/>
                </a:solidFill>
                <a:latin typeface="Arial" panose="020B0604020202020204" pitchFamily="34" charset="0"/>
                <a:cs typeface="Arial" panose="020B0604020202020204" pitchFamily="34" charset="0"/>
              </a:rPr>
              <a:t>Though mutated DNA sequences caused problems in each of the families, we saw that the patterns of inheritance were different. </a:t>
            </a:r>
          </a:p>
        </p:txBody>
      </p:sp>
    </p:spTree>
    <p:extLst>
      <p:ext uri="{BB962C8B-B14F-4D97-AF65-F5344CB8AC3E}">
        <p14:creationId xmlns:p14="http://schemas.microsoft.com/office/powerpoint/2010/main" val="25776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67F10BC-5D25-46F2-A98B-CA8312F7FA9F}"/>
              </a:ext>
            </a:extLst>
          </p:cNvPr>
          <p:cNvSpPr>
            <a:spLocks noGrp="1"/>
          </p:cNvSpPr>
          <p:nvPr>
            <p:ph type="title"/>
          </p:nvPr>
        </p:nvSpPr>
        <p:spPr/>
        <p:txBody>
          <a:bodyPr/>
          <a:lstStyle/>
          <a:p>
            <a:r>
              <a:rPr lang="en-US" dirty="0">
                <a:solidFill>
                  <a:srgbClr val="584035"/>
                </a:solidFill>
              </a:rPr>
              <a:t>Going Deeper</a:t>
            </a:r>
          </a:p>
        </p:txBody>
      </p:sp>
      <p:sp>
        <p:nvSpPr>
          <p:cNvPr id="3" name="Content Placeholder 2">
            <a:extLst>
              <a:ext uri="{FF2B5EF4-FFF2-40B4-BE49-F238E27FC236}">
                <a16:creationId xmlns="" xmlns:a16="http://schemas.microsoft.com/office/drawing/2014/main" id="{3F66BD68-522B-4D18-813B-37472347EBA6}"/>
              </a:ext>
            </a:extLst>
          </p:cNvPr>
          <p:cNvSpPr>
            <a:spLocks noGrp="1"/>
          </p:cNvSpPr>
          <p:nvPr>
            <p:ph idx="1"/>
          </p:nvPr>
        </p:nvSpPr>
        <p:spPr>
          <a:xfrm>
            <a:off x="289368" y="1500969"/>
            <a:ext cx="8397432" cy="1890414"/>
          </a:xfrm>
        </p:spPr>
        <p:txBody>
          <a:bodyPr>
            <a:noAutofit/>
          </a:bodyPr>
          <a:lstStyle/>
          <a:p>
            <a:pPr marL="0" indent="0">
              <a:buNone/>
            </a:pPr>
            <a:r>
              <a:rPr lang="en-US" dirty="0">
                <a:solidFill>
                  <a:srgbClr val="584035"/>
                </a:solidFill>
                <a:latin typeface="Arial" panose="020B0604020202020204" pitchFamily="34" charset="0"/>
                <a:cs typeface="Arial" panose="020B0604020202020204" pitchFamily="34" charset="0"/>
              </a:rPr>
              <a:t>For example, in the family </a:t>
            </a:r>
          </a:p>
          <a:p>
            <a:pPr marL="0" indent="0">
              <a:buNone/>
            </a:pPr>
            <a:r>
              <a:rPr lang="en-US" dirty="0">
                <a:solidFill>
                  <a:srgbClr val="584035"/>
                </a:solidFill>
                <a:latin typeface="Arial" panose="020B0604020202020204" pitchFamily="34" charset="0"/>
                <a:cs typeface="Arial" panose="020B0604020202020204" pitchFamily="34" charset="0"/>
              </a:rPr>
              <a:t>with PKU we saw simple dominance and with achondroplasia we saw codominance. </a:t>
            </a:r>
          </a:p>
        </p:txBody>
      </p:sp>
      <p:pic>
        <p:nvPicPr>
          <p:cNvPr id="4" name="pasted-image.pdf"/>
          <p:cNvPicPr>
            <a:picLocks noChangeAspect="1"/>
          </p:cNvPicPr>
          <p:nvPr/>
        </p:nvPicPr>
        <p:blipFill>
          <a:blip r:embed="rId3">
            <a:extLst/>
          </a:blip>
          <a:stretch>
            <a:fillRect/>
          </a:stretch>
        </p:blipFill>
        <p:spPr>
          <a:xfrm flipH="1">
            <a:off x="289368" y="4003029"/>
            <a:ext cx="945411" cy="957689"/>
          </a:xfrm>
          <a:prstGeom prst="rect">
            <a:avLst/>
          </a:prstGeom>
          <a:ln w="12700">
            <a:miter lim="400000"/>
          </a:ln>
        </p:spPr>
      </p:pic>
      <p:sp>
        <p:nvSpPr>
          <p:cNvPr id="5" name="Content Placeholder 2">
            <a:extLst>
              <a:ext uri="{FF2B5EF4-FFF2-40B4-BE49-F238E27FC236}">
                <a16:creationId xmlns="" xmlns:a16="http://schemas.microsoft.com/office/drawing/2014/main" id="{3F66BD68-522B-4D18-813B-37472347EBA6}"/>
              </a:ext>
            </a:extLst>
          </p:cNvPr>
          <p:cNvSpPr txBox="1">
            <a:spLocks/>
          </p:cNvSpPr>
          <p:nvPr/>
        </p:nvSpPr>
        <p:spPr>
          <a:xfrm>
            <a:off x="1442976" y="4003029"/>
            <a:ext cx="7243824" cy="1356049"/>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smtClean="0">
                <a:solidFill>
                  <a:srgbClr val="3F6EB3"/>
                </a:solidFill>
                <a:latin typeface="Arial" panose="020B0604020202020204" pitchFamily="34" charset="0"/>
                <a:cs typeface="Arial" panose="020B0604020202020204" pitchFamily="34" charset="0"/>
              </a:rPr>
              <a:t>Why do we see these traits expressed differently in these two diseases?</a:t>
            </a:r>
            <a:endParaRPr lang="en-US"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4424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a:extLst>
              <a:ext uri="{FF2B5EF4-FFF2-40B4-BE49-F238E27FC236}">
                <a16:creationId xmlns="" xmlns:a16="http://schemas.microsoft.com/office/drawing/2014/main" id="{2910A13E-201E-4C0F-9498-54C981B1302B}"/>
              </a:ext>
            </a:extLst>
          </p:cNvPr>
          <p:cNvSpPr>
            <a:spLocks noGrp="1"/>
          </p:cNvSpPr>
          <p:nvPr>
            <p:ph type="title"/>
          </p:nvPr>
        </p:nvSpPr>
        <p:spPr>
          <a:xfrm>
            <a:off x="609600" y="152400"/>
            <a:ext cx="7772400" cy="1143000"/>
          </a:xfrm>
        </p:spPr>
        <p:txBody>
          <a:bodyPr>
            <a:noAutofit/>
          </a:bodyPr>
          <a:lstStyle/>
          <a:p>
            <a:r>
              <a:rPr lang="en-US" altLang="en-US" sz="2800" b="1" i="1" dirty="0">
                <a:solidFill>
                  <a:srgbClr val="584035"/>
                </a:solidFill>
                <a:latin typeface="Arial" panose="020B0604020202020204" pitchFamily="34" charset="0"/>
                <a:cs typeface="Arial" panose="020B0604020202020204" pitchFamily="34" charset="0"/>
              </a:rPr>
              <a:t>Return to </a:t>
            </a:r>
            <a:r>
              <a:rPr lang="en-US" altLang="en-US" sz="3600" b="1" i="1" dirty="0">
                <a:solidFill>
                  <a:srgbClr val="584035"/>
                </a:solidFill>
                <a:latin typeface="Arial" panose="020B0604020202020204" pitchFamily="34" charset="0"/>
                <a:cs typeface="Arial" panose="020B0604020202020204" pitchFamily="34" charset="0"/>
              </a:rPr>
              <a:t/>
            </a:r>
            <a:br>
              <a:rPr lang="en-US" altLang="en-US" sz="3600" b="1" i="1" dirty="0">
                <a:solidFill>
                  <a:srgbClr val="584035"/>
                </a:solidFill>
                <a:latin typeface="Arial" panose="020B0604020202020204" pitchFamily="34" charset="0"/>
                <a:cs typeface="Arial" panose="020B0604020202020204" pitchFamily="34" charset="0"/>
              </a:rPr>
            </a:br>
            <a:r>
              <a:rPr lang="en-US" altLang="en-US" sz="3200" b="1" dirty="0">
                <a:solidFill>
                  <a:srgbClr val="584035"/>
                </a:solidFill>
                <a:latin typeface="Arial" panose="020B0604020202020204" pitchFamily="34" charset="0"/>
                <a:cs typeface="Arial" panose="020B0604020202020204" pitchFamily="34" charset="0"/>
              </a:rPr>
              <a:t>The Marcus family and Achondroplasia</a:t>
            </a:r>
          </a:p>
        </p:txBody>
      </p:sp>
      <p:sp>
        <p:nvSpPr>
          <p:cNvPr id="3" name="Content Placeholder 2">
            <a:extLst>
              <a:ext uri="{FF2B5EF4-FFF2-40B4-BE49-F238E27FC236}">
                <a16:creationId xmlns="" xmlns:a16="http://schemas.microsoft.com/office/drawing/2014/main" id="{9B2696A5-6978-4076-8D4F-D11146885BA6}"/>
              </a:ext>
            </a:extLst>
          </p:cNvPr>
          <p:cNvSpPr>
            <a:spLocks noGrp="1"/>
          </p:cNvSpPr>
          <p:nvPr>
            <p:ph idx="1"/>
          </p:nvPr>
        </p:nvSpPr>
        <p:spPr>
          <a:xfrm>
            <a:off x="4020025" y="1518698"/>
            <a:ext cx="5123974" cy="5347915"/>
          </a:xfrm>
        </p:spPr>
        <p:txBody>
          <a:bodyPr>
            <a:normAutofit fontScale="92500" lnSpcReduction="10000"/>
          </a:bodyPr>
          <a:lstStyle/>
          <a:p>
            <a:r>
              <a:rPr lang="en-US" altLang="en-US" sz="2400" b="1" dirty="0">
                <a:solidFill>
                  <a:srgbClr val="584035"/>
                </a:solidFill>
              </a:rPr>
              <a:t>We concluded that:</a:t>
            </a:r>
          </a:p>
          <a:p>
            <a:pPr lvl="1"/>
            <a:r>
              <a:rPr lang="en-US" altLang="en-US" sz="2000" dirty="0">
                <a:solidFill>
                  <a:srgbClr val="584035"/>
                </a:solidFill>
              </a:rPr>
              <a:t> </a:t>
            </a:r>
            <a:r>
              <a:rPr lang="en-US" altLang="en-US" sz="2400" dirty="0">
                <a:solidFill>
                  <a:srgbClr val="584035"/>
                </a:solidFill>
              </a:rPr>
              <a:t>there are 3 variations of the trait (</a:t>
            </a:r>
            <a:r>
              <a:rPr lang="en-US" altLang="en-US" sz="2400" dirty="0" err="1">
                <a:solidFill>
                  <a:srgbClr val="584035"/>
                </a:solidFill>
              </a:rPr>
              <a:t>phenotoypes</a:t>
            </a:r>
            <a:r>
              <a:rPr lang="en-US" altLang="en-US" sz="2400" dirty="0">
                <a:solidFill>
                  <a:srgbClr val="584035"/>
                </a:solidFill>
              </a:rPr>
              <a:t>).</a:t>
            </a:r>
          </a:p>
          <a:p>
            <a:pPr lvl="1"/>
            <a:r>
              <a:rPr lang="en-US" altLang="en-US" sz="2400" dirty="0">
                <a:solidFill>
                  <a:srgbClr val="584035"/>
                </a:solidFill>
              </a:rPr>
              <a:t>each genotype has its own phenotype. </a:t>
            </a:r>
          </a:p>
          <a:p>
            <a:r>
              <a:rPr lang="en-US" altLang="en-US" sz="2400" dirty="0">
                <a:solidFill>
                  <a:srgbClr val="584035"/>
                </a:solidFill>
              </a:rPr>
              <a:t>W</a:t>
            </a:r>
            <a:r>
              <a:rPr lang="en-US" altLang="en-US" sz="2400" dirty="0" smtClean="0">
                <a:solidFill>
                  <a:srgbClr val="584035"/>
                </a:solidFill>
              </a:rPr>
              <a:t>e </a:t>
            </a:r>
            <a:r>
              <a:rPr lang="en-US" altLang="en-US" sz="2400" dirty="0">
                <a:solidFill>
                  <a:srgbClr val="584035"/>
                </a:solidFill>
              </a:rPr>
              <a:t>know that this is an example of </a:t>
            </a:r>
            <a:r>
              <a:rPr lang="en-US" altLang="en-US" sz="2400" b="1" u="sng" dirty="0" smtClean="0">
                <a:solidFill>
                  <a:srgbClr val="584035"/>
                </a:solidFill>
              </a:rPr>
              <a:t>codominance</a:t>
            </a:r>
            <a:r>
              <a:rPr lang="en-US" altLang="en-US" sz="2400" dirty="0" smtClean="0">
                <a:solidFill>
                  <a:srgbClr val="584035"/>
                </a:solidFill>
              </a:rPr>
              <a:t>.</a:t>
            </a:r>
            <a:endParaRPr lang="en-US" altLang="en-US" sz="2400" dirty="0">
              <a:solidFill>
                <a:srgbClr val="584035"/>
              </a:solidFill>
            </a:endParaRPr>
          </a:p>
          <a:p>
            <a:pPr>
              <a:buFontTx/>
              <a:buNone/>
            </a:pPr>
            <a:endParaRPr lang="en-US" altLang="en-US" sz="2400" dirty="0">
              <a:solidFill>
                <a:srgbClr val="584035"/>
              </a:solidFill>
            </a:endParaRPr>
          </a:p>
          <a:p>
            <a:pPr>
              <a:buFontTx/>
              <a:buNone/>
            </a:pPr>
            <a:r>
              <a:rPr lang="en-US" altLang="en-US" sz="2400" dirty="0">
                <a:solidFill>
                  <a:srgbClr val="584035"/>
                </a:solidFill>
              </a:rPr>
              <a:t> 	</a:t>
            </a:r>
            <a:r>
              <a:rPr lang="en-US" altLang="en-US" sz="2400" b="1" dirty="0">
                <a:solidFill>
                  <a:srgbClr val="584035"/>
                </a:solidFill>
              </a:rPr>
              <a:t>1 = achondroplasia     2 = normal</a:t>
            </a:r>
          </a:p>
          <a:p>
            <a:pPr>
              <a:buFontTx/>
              <a:buNone/>
            </a:pPr>
            <a:endParaRPr lang="en-US" altLang="en-US" sz="2400" dirty="0">
              <a:solidFill>
                <a:srgbClr val="584035"/>
              </a:solidFill>
            </a:endParaRPr>
          </a:p>
          <a:p>
            <a:pPr lvl="1">
              <a:buFontTx/>
              <a:buNone/>
            </a:pPr>
            <a:r>
              <a:rPr lang="en-US" altLang="en-US" sz="2400" b="1" dirty="0" smtClean="0">
                <a:solidFill>
                  <a:srgbClr val="584035"/>
                </a:solidFill>
              </a:rPr>
              <a:t>(</a:t>
            </a:r>
            <a:r>
              <a:rPr lang="en-US" altLang="en-US" sz="2400" b="1" dirty="0">
                <a:solidFill>
                  <a:srgbClr val="584035"/>
                </a:solidFill>
              </a:rPr>
              <a:t>1,1) = Severe </a:t>
            </a:r>
            <a:r>
              <a:rPr lang="en-US" altLang="en-US" sz="2400" dirty="0" smtClean="0">
                <a:solidFill>
                  <a:srgbClr val="584035"/>
                </a:solidFill>
              </a:rPr>
              <a:t>(</a:t>
            </a:r>
            <a:r>
              <a:rPr lang="en-US" altLang="en-US" sz="2400" dirty="0">
                <a:solidFill>
                  <a:srgbClr val="584035"/>
                </a:solidFill>
              </a:rPr>
              <a:t>lethal) </a:t>
            </a:r>
            <a:endParaRPr lang="en-US" altLang="en-US" sz="2400" dirty="0" smtClean="0">
              <a:solidFill>
                <a:srgbClr val="584035"/>
              </a:solidFill>
            </a:endParaRPr>
          </a:p>
          <a:p>
            <a:pPr lvl="1">
              <a:buFontTx/>
              <a:buNone/>
            </a:pPr>
            <a:r>
              <a:rPr lang="en-US" altLang="en-US" sz="2400" b="1" dirty="0" smtClean="0">
                <a:solidFill>
                  <a:srgbClr val="584035"/>
                </a:solidFill>
              </a:rPr>
              <a:t>		Achondroplasia</a:t>
            </a:r>
            <a:endParaRPr lang="en-US" altLang="en-US" sz="2400" b="1" dirty="0">
              <a:solidFill>
                <a:srgbClr val="584035"/>
              </a:solidFill>
            </a:endParaRPr>
          </a:p>
          <a:p>
            <a:pPr lvl="1">
              <a:buFontTx/>
              <a:buNone/>
            </a:pPr>
            <a:r>
              <a:rPr lang="en-US" altLang="en-US" sz="2400" b="1" dirty="0">
                <a:solidFill>
                  <a:srgbClr val="584035"/>
                </a:solidFill>
              </a:rPr>
              <a:t>(1,2) = Achondroplasia</a:t>
            </a:r>
          </a:p>
          <a:p>
            <a:pPr lvl="1">
              <a:buFontTx/>
              <a:buNone/>
            </a:pPr>
            <a:r>
              <a:rPr lang="en-US" altLang="en-US" sz="2400" b="1" dirty="0">
                <a:solidFill>
                  <a:srgbClr val="584035"/>
                </a:solidFill>
              </a:rPr>
              <a:t>(2,2) = Normal</a:t>
            </a:r>
            <a:endParaRPr lang="en-US" altLang="en-US" dirty="0">
              <a:solidFill>
                <a:srgbClr val="584035"/>
              </a:solidFill>
            </a:endParaRPr>
          </a:p>
          <a:p>
            <a:pPr>
              <a:buFontTx/>
              <a:buNone/>
            </a:pPr>
            <a:endParaRPr lang="en-US" altLang="en-US" dirty="0"/>
          </a:p>
          <a:p>
            <a:pPr lvl="1">
              <a:buFontTx/>
              <a:buNone/>
            </a:pPr>
            <a:r>
              <a:rPr lang="en-US" altLang="en-US" dirty="0"/>
              <a:t>    </a:t>
            </a:r>
          </a:p>
        </p:txBody>
      </p:sp>
      <p:sp>
        <p:nvSpPr>
          <p:cNvPr id="6" name="Rectangle 5">
            <a:extLst>
              <a:ext uri="{FF2B5EF4-FFF2-40B4-BE49-F238E27FC236}">
                <a16:creationId xmlns="" xmlns:a16="http://schemas.microsoft.com/office/drawing/2014/main" id="{AC5B0258-3631-4BD2-965B-F418F53811AC}"/>
              </a:ext>
            </a:extLst>
          </p:cNvPr>
          <p:cNvSpPr/>
          <p:nvPr/>
        </p:nvSpPr>
        <p:spPr>
          <a:xfrm>
            <a:off x="4453217" y="3244334"/>
            <a:ext cx="237566" cy="369332"/>
          </a:xfrm>
          <a:prstGeom prst="rect">
            <a:avLst/>
          </a:prstGeom>
        </p:spPr>
        <p:txBody>
          <a:bodyPr wrap="none">
            <a:spAutoFit/>
          </a:bodyPr>
          <a:lstStyle/>
          <a:p>
            <a:r>
              <a:rPr lang="en-US" dirty="0"/>
              <a:t> </a:t>
            </a:r>
          </a:p>
        </p:txBody>
      </p:sp>
      <p:sp>
        <p:nvSpPr>
          <p:cNvPr id="7" name="Rectangle 6">
            <a:extLst>
              <a:ext uri="{FF2B5EF4-FFF2-40B4-BE49-F238E27FC236}">
                <a16:creationId xmlns="" xmlns:a16="http://schemas.microsoft.com/office/drawing/2014/main" id="{7C1E7655-CDC6-4B08-A863-EF81906728F4}"/>
              </a:ext>
            </a:extLst>
          </p:cNvPr>
          <p:cNvSpPr/>
          <p:nvPr/>
        </p:nvSpPr>
        <p:spPr>
          <a:xfrm>
            <a:off x="4453217" y="3244334"/>
            <a:ext cx="237566" cy="369332"/>
          </a:xfrm>
          <a:prstGeom prst="rect">
            <a:avLst/>
          </a:prstGeom>
        </p:spPr>
        <p:txBody>
          <a:bodyPr wrap="none">
            <a:spAutoFit/>
          </a:bodyPr>
          <a:lstStyle/>
          <a:p>
            <a:r>
              <a:rPr lang="en-US" dirty="0"/>
              <a:t> </a:t>
            </a:r>
          </a:p>
        </p:txBody>
      </p:sp>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09600" y="3360875"/>
            <a:ext cx="2094207" cy="3141310"/>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8988" t="8191" r="26552"/>
          <a:stretch/>
        </p:blipFill>
        <p:spPr>
          <a:xfrm rot="20445745">
            <a:off x="773095" y="1509524"/>
            <a:ext cx="1603199" cy="179052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 name="Picture 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rot="852944">
            <a:off x="2130465" y="4705129"/>
            <a:ext cx="1844191" cy="122898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6367976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p:nvPr/>
        </p:nvSpPr>
        <p:spPr>
          <a:xfrm>
            <a:off x="3352800" y="3387625"/>
            <a:ext cx="2819400" cy="3582987"/>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05" name="Shape 105"/>
          <p:cNvSpPr/>
          <p:nvPr/>
        </p:nvSpPr>
        <p:spPr>
          <a:xfrm>
            <a:off x="6413500" y="3124200"/>
            <a:ext cx="2590800" cy="3667125"/>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06" name="Shape 106"/>
          <p:cNvSpPr txBox="1">
            <a:spLocks noGrp="1"/>
          </p:cNvSpPr>
          <p:nvPr>
            <p:ph type="title"/>
          </p:nvPr>
        </p:nvSpPr>
        <p:spPr>
          <a:xfrm>
            <a:off x="317500" y="0"/>
            <a:ext cx="8513763"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33CC"/>
              </a:buClr>
              <a:buSzPts val="3240"/>
              <a:buFont typeface="Comic Sans MS"/>
              <a:buNone/>
            </a:pP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What is behind the </a:t>
            </a:r>
            <a:r>
              <a:rPr lang="en-US" sz="4000" b="1" i="0" u="sng" strike="noStrike" cap="none" dirty="0">
                <a:solidFill>
                  <a:srgbClr val="3F6EB3"/>
                </a:solidFill>
                <a:latin typeface="Arial" panose="020B0604020202020204" pitchFamily="34" charset="0"/>
                <a:ea typeface="Comic Sans MS"/>
                <a:cs typeface="Arial" panose="020B0604020202020204" pitchFamily="34" charset="0"/>
                <a:sym typeface="Comic Sans MS"/>
              </a:rPr>
              <a:t>3</a:t>
            </a: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 phenotypes </a:t>
            </a:r>
            <a: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t/>
            </a:r>
            <a:b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br>
            <a:r>
              <a:rPr lang="en-US" sz="3200" b="1" i="0" u="none" strike="noStrike" cap="none" dirty="0" smtClean="0">
                <a:solidFill>
                  <a:srgbClr val="3F6EB3"/>
                </a:solidFill>
                <a:latin typeface="Arial" panose="020B0604020202020204" pitchFamily="34" charset="0"/>
                <a:ea typeface="Comic Sans MS"/>
                <a:cs typeface="Arial" panose="020B0604020202020204" pitchFamily="34" charset="0"/>
                <a:sym typeface="Comic Sans MS"/>
              </a:rPr>
              <a:t>for </a:t>
            </a:r>
            <a:r>
              <a:rPr lang="en-US" sz="3200" b="1" i="0" u="none" strike="noStrike" cap="none" dirty="0">
                <a:solidFill>
                  <a:srgbClr val="3F6EB3"/>
                </a:solidFill>
                <a:latin typeface="Arial" panose="020B0604020202020204" pitchFamily="34" charset="0"/>
                <a:ea typeface="Comic Sans MS"/>
                <a:cs typeface="Arial" panose="020B0604020202020204" pitchFamily="34" charset="0"/>
                <a:sym typeface="Comic Sans MS"/>
              </a:rPr>
              <a:t>achondroplasia?</a:t>
            </a:r>
            <a:endParaRPr sz="3200" dirty="0">
              <a:solidFill>
                <a:srgbClr val="3F6EB3"/>
              </a:solidFill>
              <a:latin typeface="Arial" panose="020B0604020202020204" pitchFamily="34" charset="0"/>
              <a:cs typeface="Arial" panose="020B0604020202020204" pitchFamily="34" charset="0"/>
            </a:endParaRPr>
          </a:p>
        </p:txBody>
      </p:sp>
      <p:sp>
        <p:nvSpPr>
          <p:cNvPr id="107" name="Shape 107"/>
          <p:cNvSpPr txBox="1"/>
          <p:nvPr/>
        </p:nvSpPr>
        <p:spPr>
          <a:xfrm>
            <a:off x="1571094" y="2746656"/>
            <a:ext cx="6891771" cy="5979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0" i="0" u="none" strike="noStrike" cap="none" dirty="0">
                <a:solidFill>
                  <a:srgbClr val="3F6EB3"/>
                </a:solidFill>
                <a:latin typeface="Arial" panose="020B0604020202020204" pitchFamily="34" charset="0"/>
                <a:ea typeface="Arial"/>
                <a:cs typeface="Arial" panose="020B0604020202020204" pitchFamily="34" charset="0"/>
                <a:sym typeface="Arial"/>
              </a:rPr>
              <a:t>What does a gene code for?</a:t>
            </a:r>
            <a:endParaRPr sz="3200" dirty="0">
              <a:solidFill>
                <a:srgbClr val="3F6EB3"/>
              </a:solidFill>
              <a:latin typeface="Arial" panose="020B0604020202020204" pitchFamily="34" charset="0"/>
              <a:cs typeface="Arial" panose="020B0604020202020204" pitchFamily="34" charset="0"/>
            </a:endParaRPr>
          </a:p>
        </p:txBody>
      </p:sp>
      <p:sp>
        <p:nvSpPr>
          <p:cNvPr id="108" name="Shape 108"/>
          <p:cNvSpPr txBox="1"/>
          <p:nvPr/>
        </p:nvSpPr>
        <p:spPr>
          <a:xfrm>
            <a:off x="317500" y="3835071"/>
            <a:ext cx="8826500" cy="255428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FF0000"/>
              </a:buClr>
              <a:buSzPts val="3200"/>
              <a:buFont typeface="Arial"/>
              <a:buNone/>
            </a:pPr>
            <a:r>
              <a:rPr lang="en-US" sz="3200" b="1" dirty="0">
                <a:solidFill>
                  <a:srgbClr val="C00000"/>
                </a:solidFill>
                <a:latin typeface="Arial"/>
                <a:ea typeface="Arial"/>
                <a:cs typeface="Arial"/>
                <a:sym typeface="Arial"/>
              </a:rPr>
              <a:t>a</a:t>
            </a:r>
            <a:r>
              <a:rPr lang="en-US" sz="3200" b="1" i="0" u="none" strike="noStrike" cap="none" dirty="0">
                <a:solidFill>
                  <a:srgbClr val="C00000"/>
                </a:solidFill>
                <a:latin typeface="Arial"/>
                <a:ea typeface="Arial"/>
                <a:cs typeface="Arial"/>
                <a:sym typeface="Arial"/>
              </a:rPr>
              <a:t> gene codes for a </a:t>
            </a:r>
            <a:r>
              <a:rPr lang="en-US" sz="3200" b="1" i="0" u="sng" strike="noStrike" cap="none" dirty="0">
                <a:solidFill>
                  <a:srgbClr val="C00000"/>
                </a:solidFill>
                <a:latin typeface="Arial"/>
                <a:ea typeface="Arial"/>
                <a:cs typeface="Arial"/>
                <a:sym typeface="Arial"/>
              </a:rPr>
              <a:t>protein</a:t>
            </a:r>
          </a:p>
          <a:p>
            <a:pPr marL="0" marR="0" lvl="0" indent="0" algn="ctr" rtl="0">
              <a:spcBef>
                <a:spcPts val="0"/>
              </a:spcBef>
              <a:spcAft>
                <a:spcPts val="0"/>
              </a:spcAft>
              <a:buClr>
                <a:srgbClr val="FF0000"/>
              </a:buClr>
              <a:buSzPts val="3200"/>
              <a:buFont typeface="Arial"/>
              <a:buNone/>
            </a:pPr>
            <a:r>
              <a:rPr lang="en-US" sz="2400" b="1" i="0" u="none" strike="noStrike" cap="none" dirty="0">
                <a:solidFill>
                  <a:srgbClr val="584035"/>
                </a:solidFill>
                <a:latin typeface="Arial" panose="020B0604020202020204" pitchFamily="34" charset="0"/>
                <a:ea typeface="Arial"/>
                <a:cs typeface="Arial" panose="020B0604020202020204" pitchFamily="34" charset="0"/>
                <a:sym typeface="Arial"/>
              </a:rPr>
              <a:t> </a:t>
            </a:r>
            <a:endParaRPr sz="2400" dirty="0">
              <a:solidFill>
                <a:srgbClr val="584035"/>
              </a:solidFill>
              <a:latin typeface="Arial" panose="020B0604020202020204" pitchFamily="34" charset="0"/>
              <a:cs typeface="Arial" panose="020B0604020202020204" pitchFamily="34" charset="0"/>
            </a:endParaRPr>
          </a:p>
          <a:p>
            <a:pPr marL="0" marR="0" lvl="0" indent="0" algn="l" rtl="0">
              <a:spcBef>
                <a:spcPts val="0"/>
              </a:spcBef>
              <a:spcAft>
                <a:spcPts val="0"/>
              </a:spcAft>
              <a:buClr>
                <a:schemeClr val="dk1"/>
              </a:buClr>
              <a:buSzPts val="3200"/>
              <a:buFont typeface="Arial"/>
              <a:buNone/>
            </a:pPr>
            <a:r>
              <a:rPr lang="en-US" sz="2400" b="1" i="0" u="none" strike="noStrike" cap="none" dirty="0">
                <a:solidFill>
                  <a:srgbClr val="584035"/>
                </a:solidFill>
                <a:latin typeface="Arial" panose="020B0604020202020204" pitchFamily="34" charset="0"/>
                <a:ea typeface="Arial"/>
                <a:cs typeface="Arial" panose="020B0604020202020204" pitchFamily="34" charset="0"/>
                <a:sym typeface="Arial"/>
              </a:rPr>
              <a:t>Once the code has been translated, the cell can then use that code to bring in amino acids to the ribosome and assemble a protein.</a:t>
            </a:r>
            <a:endParaRPr sz="2400" dirty="0">
              <a:solidFill>
                <a:srgbClr val="584035"/>
              </a:solidFill>
              <a:latin typeface="Arial" panose="020B0604020202020204" pitchFamily="34" charset="0"/>
              <a:cs typeface="Arial" panose="020B0604020202020204" pitchFamily="34" charset="0"/>
            </a:endParaRPr>
          </a:p>
        </p:txBody>
      </p:sp>
      <p:sp>
        <p:nvSpPr>
          <p:cNvPr id="109" name="Shape 109"/>
          <p:cNvSpPr txBox="1"/>
          <p:nvPr/>
        </p:nvSpPr>
        <p:spPr>
          <a:xfrm>
            <a:off x="317500" y="1460069"/>
            <a:ext cx="8374062" cy="9556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800"/>
              <a:buFont typeface="Arial"/>
              <a:buNone/>
            </a:pPr>
            <a:r>
              <a:rPr lang="en-US" sz="2800" b="0" i="0" u="none" strike="noStrike" cap="none" dirty="0">
                <a:solidFill>
                  <a:srgbClr val="584035"/>
                </a:solidFill>
                <a:latin typeface="Arial"/>
                <a:ea typeface="Arial"/>
                <a:cs typeface="Arial"/>
                <a:sym typeface="Arial"/>
              </a:rPr>
              <a:t>In order for us to make sense of this we should first quickly review the purpose of a gene.</a:t>
            </a:r>
            <a:endParaRPr dirty="0">
              <a:solidFill>
                <a:srgbClr val="584035"/>
              </a:solidFill>
            </a:endParaRPr>
          </a:p>
        </p:txBody>
      </p:sp>
      <p:pic>
        <p:nvPicPr>
          <p:cNvPr id="10" name="Picture 9">
            <a:extLst>
              <a:ext uri="{FF2B5EF4-FFF2-40B4-BE49-F238E27FC236}">
                <a16:creationId xmlns="" xmlns:a16="http://schemas.microsoft.com/office/drawing/2014/main" id="{6FA8E222-35CC-4BB3-BAF6-D1BAC931C3B5}"/>
              </a:ext>
            </a:extLst>
          </p:cNvPr>
          <p:cNvPicPr>
            <a:picLocks noChangeAspect="1"/>
          </p:cNvPicPr>
          <p:nvPr/>
        </p:nvPicPr>
        <p:blipFill>
          <a:blip r:embed="rId3"/>
          <a:stretch>
            <a:fillRect/>
          </a:stretch>
        </p:blipFill>
        <p:spPr>
          <a:xfrm>
            <a:off x="414248" y="2338918"/>
            <a:ext cx="989503" cy="999157"/>
          </a:xfrm>
          <a:prstGeom prst="rect">
            <a:avLst/>
          </a:prstGeom>
        </p:spPr>
      </p:pic>
    </p:spTree>
    <p:extLst>
      <p:ext uri="{BB962C8B-B14F-4D97-AF65-F5344CB8AC3E}">
        <p14:creationId xmlns:p14="http://schemas.microsoft.com/office/powerpoint/2010/main" val="4100904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701F6-9AF4-4A95-9AEB-2310BADA541A}"/>
              </a:ext>
            </a:extLst>
          </p:cNvPr>
          <p:cNvSpPr>
            <a:spLocks noGrp="1"/>
          </p:cNvSpPr>
          <p:nvPr>
            <p:ph type="title"/>
          </p:nvPr>
        </p:nvSpPr>
        <p:spPr>
          <a:xfrm>
            <a:off x="457200" y="18606"/>
            <a:ext cx="8229600" cy="705294"/>
          </a:xfrm>
        </p:spPr>
        <p:txBody>
          <a:bodyPr>
            <a:normAutofit fontScale="90000"/>
          </a:bodyPr>
          <a:lstStyle/>
          <a:p>
            <a:r>
              <a:rPr lang="en-US" dirty="0" smtClean="0">
                <a:solidFill>
                  <a:srgbClr val="584035"/>
                </a:solidFill>
                <a:latin typeface="Arial" panose="020B0604020202020204" pitchFamily="34" charset="0"/>
                <a:cs typeface="Arial" panose="020B0604020202020204" pitchFamily="34" charset="0"/>
              </a:rPr>
              <a:t>Instructions</a:t>
            </a:r>
            <a:endParaRPr lang="en-US" dirty="0">
              <a:solidFill>
                <a:srgbClr val="58403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543480DC-397B-4701-9EC2-F38CF976CEA3}"/>
              </a:ext>
            </a:extLst>
          </p:cNvPr>
          <p:cNvSpPr>
            <a:spLocks noGrp="1"/>
          </p:cNvSpPr>
          <p:nvPr>
            <p:ph idx="1"/>
          </p:nvPr>
        </p:nvSpPr>
        <p:spPr>
          <a:xfrm>
            <a:off x="457200" y="851295"/>
            <a:ext cx="8229600" cy="5600542"/>
          </a:xfrm>
        </p:spPr>
        <p:txBody>
          <a:bodyPr>
            <a:normAutofit/>
          </a:bodyPr>
          <a:lstStyle/>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Each group member takes one paper strip and reads the section of text. </a:t>
            </a:r>
          </a:p>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When you finish take the next paper strip, read and look for a pattern. </a:t>
            </a:r>
          </a:p>
          <a:p>
            <a:pPr marL="0" indent="0">
              <a:buNone/>
            </a:pPr>
            <a:endParaRPr lang="en-US"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 xmlns:a16="http://schemas.microsoft.com/office/drawing/2014/main" id="{01EFF4D7-09F5-4F80-A7BE-7926D4BB78D9}"/>
              </a:ext>
            </a:extLst>
          </p:cNvPr>
          <p:cNvPicPr>
            <a:picLocks noChangeAspect="1"/>
          </p:cNvPicPr>
          <p:nvPr/>
        </p:nvPicPr>
        <p:blipFill>
          <a:blip r:embed="rId3"/>
          <a:stretch>
            <a:fillRect/>
          </a:stretch>
        </p:blipFill>
        <p:spPr>
          <a:xfrm>
            <a:off x="868591" y="4089606"/>
            <a:ext cx="596952" cy="601885"/>
          </a:xfrm>
          <a:prstGeom prst="rect">
            <a:avLst/>
          </a:prstGeom>
        </p:spPr>
      </p:pic>
      <p:sp>
        <p:nvSpPr>
          <p:cNvPr id="5" name="Rectangle 4">
            <a:extLst>
              <a:ext uri="{FF2B5EF4-FFF2-40B4-BE49-F238E27FC236}">
                <a16:creationId xmlns="" xmlns:a16="http://schemas.microsoft.com/office/drawing/2014/main" id="{8730E757-E04A-4A56-BCDF-130C8B98C516}"/>
              </a:ext>
            </a:extLst>
          </p:cNvPr>
          <p:cNvSpPr/>
          <p:nvPr/>
        </p:nvSpPr>
        <p:spPr>
          <a:xfrm>
            <a:off x="1674147" y="2998579"/>
            <a:ext cx="6632573" cy="1692771"/>
          </a:xfrm>
          <a:prstGeom prst="rect">
            <a:avLst/>
          </a:prstGeom>
        </p:spPr>
        <p:txBody>
          <a:bodyPr wrap="square">
            <a:spAutoFit/>
          </a:bodyPr>
          <a:lstStyle/>
          <a:p>
            <a:r>
              <a:rPr lang="en-US" sz="3200" dirty="0">
                <a:solidFill>
                  <a:srgbClr val="0070C0"/>
                </a:solidFill>
                <a:latin typeface="Arial" panose="020B0604020202020204" pitchFamily="34" charset="0"/>
                <a:cs typeface="Arial" panose="020B0604020202020204" pitchFamily="34" charset="0"/>
              </a:rPr>
              <a:t>What did you notice was the same or similar between </a:t>
            </a:r>
            <a:r>
              <a:rPr lang="en-US" sz="3200" dirty="0" smtClean="0">
                <a:solidFill>
                  <a:srgbClr val="0070C0"/>
                </a:solidFill>
                <a:latin typeface="Arial" panose="020B0604020202020204" pitchFamily="34" charset="0"/>
                <a:cs typeface="Arial" panose="020B0604020202020204" pitchFamily="34" charset="0"/>
              </a:rPr>
              <a:t>your </a:t>
            </a:r>
            <a:r>
              <a:rPr lang="en-US" sz="3200" dirty="0">
                <a:solidFill>
                  <a:srgbClr val="0070C0"/>
                </a:solidFill>
                <a:latin typeface="Arial" panose="020B0604020202020204" pitchFamily="34" charset="0"/>
                <a:cs typeface="Arial" panose="020B0604020202020204" pitchFamily="34" charset="0"/>
              </a:rPr>
              <a:t>two texts?</a:t>
            </a:r>
          </a:p>
          <a:p>
            <a:endParaRPr lang="en-US" sz="800" dirty="0">
              <a:solidFill>
                <a:srgbClr val="0070C0"/>
              </a:solidFill>
              <a:latin typeface="Arial" panose="020B0604020202020204" pitchFamily="34" charset="0"/>
              <a:cs typeface="Arial" panose="020B0604020202020204" pitchFamily="34" charset="0"/>
            </a:endParaRPr>
          </a:p>
          <a:p>
            <a:r>
              <a:rPr lang="en-US" sz="3200" dirty="0">
                <a:solidFill>
                  <a:srgbClr val="0070C0"/>
                </a:solidFill>
                <a:latin typeface="Arial" panose="020B0604020202020204" pitchFamily="34" charset="0"/>
                <a:cs typeface="Arial" panose="020B0604020202020204" pitchFamily="34" charset="0"/>
              </a:rPr>
              <a:t>Write your ideas in Doodle Box </a:t>
            </a:r>
            <a:r>
              <a:rPr lang="en-US" sz="3200" dirty="0" smtClean="0">
                <a:solidFill>
                  <a:srgbClr val="0070C0"/>
                </a:solidFill>
                <a:latin typeface="Arial" panose="020B0604020202020204" pitchFamily="34" charset="0"/>
                <a:cs typeface="Arial" panose="020B0604020202020204" pitchFamily="34" charset="0"/>
              </a:rPr>
              <a:t>B.</a:t>
            </a:r>
            <a:endParaRPr lang="en-US" sz="3200" dirty="0">
              <a:solidFill>
                <a:srgbClr val="0070C0"/>
              </a:solidFill>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 xmlns:a16="http://schemas.microsoft.com/office/drawing/2014/main" id="{543480DC-397B-4701-9EC2-F38CF976CEA3}"/>
              </a:ext>
            </a:extLst>
          </p:cNvPr>
          <p:cNvSpPr txBox="1">
            <a:spLocks/>
          </p:cNvSpPr>
          <p:nvPr/>
        </p:nvSpPr>
        <p:spPr>
          <a:xfrm>
            <a:off x="457200" y="4691350"/>
            <a:ext cx="8229600" cy="336819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Ø"/>
            </a:pPr>
            <a:r>
              <a:rPr lang="en-US" sz="2800" dirty="0">
                <a:solidFill>
                  <a:srgbClr val="584035"/>
                </a:solidFill>
                <a:latin typeface="Arial" panose="020B0604020202020204" pitchFamily="34" charset="0"/>
                <a:cs typeface="Arial" panose="020B0604020202020204" pitchFamily="34" charset="0"/>
              </a:rPr>
              <a:t>When everyone in your group has read two </a:t>
            </a:r>
            <a:r>
              <a:rPr lang="en-US" sz="2800" dirty="0" smtClean="0">
                <a:solidFill>
                  <a:srgbClr val="584035"/>
                </a:solidFill>
                <a:latin typeface="Arial" panose="020B0604020202020204" pitchFamily="34" charset="0"/>
                <a:cs typeface="Arial" panose="020B0604020202020204" pitchFamily="34" charset="0"/>
              </a:rPr>
              <a:t>readings aloud, </a:t>
            </a:r>
            <a:r>
              <a:rPr lang="en-US" sz="2800" dirty="0">
                <a:solidFill>
                  <a:srgbClr val="584035"/>
                </a:solidFill>
                <a:latin typeface="Arial" panose="020B0604020202020204" pitchFamily="34" charset="0"/>
                <a:cs typeface="Arial" panose="020B0604020202020204" pitchFamily="34" charset="0"/>
              </a:rPr>
              <a:t>discuss what </a:t>
            </a:r>
            <a:r>
              <a:rPr lang="en-US" sz="2800" u="sng" dirty="0">
                <a:solidFill>
                  <a:srgbClr val="584035"/>
                </a:solidFill>
                <a:latin typeface="Arial" panose="020B0604020202020204" pitchFamily="34" charset="0"/>
                <a:cs typeface="Arial" panose="020B0604020202020204" pitchFamily="34" charset="0"/>
              </a:rPr>
              <a:t>patterns</a:t>
            </a:r>
            <a:r>
              <a:rPr lang="en-US" sz="2800" dirty="0">
                <a:solidFill>
                  <a:srgbClr val="584035"/>
                </a:solidFill>
                <a:latin typeface="Arial" panose="020B0604020202020204" pitchFamily="34" charset="0"/>
                <a:cs typeface="Arial" panose="020B0604020202020204" pitchFamily="34" charset="0"/>
              </a:rPr>
              <a:t> you </a:t>
            </a:r>
            <a:r>
              <a:rPr lang="en-US" sz="2800" dirty="0" smtClean="0">
                <a:solidFill>
                  <a:srgbClr val="584035"/>
                </a:solidFill>
                <a:latin typeface="Arial" panose="020B0604020202020204" pitchFamily="34" charset="0"/>
                <a:cs typeface="Arial" panose="020B0604020202020204" pitchFamily="34" charset="0"/>
              </a:rPr>
              <a:t>noticed as a group.</a:t>
            </a:r>
            <a:endParaRPr lang="en-US" sz="2800" dirty="0">
              <a:solidFill>
                <a:srgbClr val="584035"/>
              </a:solidFill>
              <a:latin typeface="Arial" panose="020B0604020202020204" pitchFamily="34" charset="0"/>
              <a:cs typeface="Arial" panose="020B0604020202020204" pitchFamily="34" charset="0"/>
            </a:endParaRPr>
          </a:p>
          <a:p>
            <a:pPr>
              <a:buFont typeface="Wingdings" panose="05000000000000000000" pitchFamily="2" charset="2"/>
              <a:buChar char="Ø"/>
            </a:pPr>
            <a:r>
              <a:rPr lang="en-US" dirty="0">
                <a:solidFill>
                  <a:srgbClr val="0070C0"/>
                </a:solidFill>
                <a:latin typeface="Arial" panose="020B0604020202020204" pitchFamily="34" charset="0"/>
                <a:cs typeface="Arial" panose="020B0604020202020204" pitchFamily="34" charset="0"/>
              </a:rPr>
              <a:t>Prepare to share with the whole class.</a:t>
            </a:r>
          </a:p>
          <a:p>
            <a:pPr marL="0" indent="0">
              <a:buFont typeface="Arial"/>
              <a:buNone/>
            </a:pPr>
            <a:endParaRPr lang="en-US" dirty="0">
              <a:latin typeface="Arial" panose="020B0604020202020204" pitchFamily="34" charset="0"/>
              <a:cs typeface="Arial" panose="020B0604020202020204" pitchFamily="34" charset="0"/>
            </a:endParaRPr>
          </a:p>
        </p:txBody>
      </p:sp>
      <p:pic>
        <p:nvPicPr>
          <p:cNvPr id="7" name="pasted-image.pdf"/>
          <p:cNvPicPr>
            <a:picLocks noChangeAspect="1"/>
          </p:cNvPicPr>
          <p:nvPr/>
        </p:nvPicPr>
        <p:blipFill>
          <a:blip r:embed="rId4">
            <a:extLst/>
          </a:blip>
          <a:stretch>
            <a:fillRect/>
          </a:stretch>
        </p:blipFill>
        <p:spPr>
          <a:xfrm flipH="1">
            <a:off x="719622" y="2983699"/>
            <a:ext cx="850223" cy="861265"/>
          </a:xfrm>
          <a:prstGeom prst="rect">
            <a:avLst/>
          </a:prstGeom>
          <a:ln w="12700">
            <a:miter lim="400000"/>
          </a:ln>
        </p:spPr>
      </p:pic>
      <p:pic>
        <p:nvPicPr>
          <p:cNvPr id="8" name="pasted-image.pdf"/>
          <p:cNvPicPr>
            <a:picLocks noChangeAspect="1"/>
          </p:cNvPicPr>
          <p:nvPr/>
        </p:nvPicPr>
        <p:blipFill>
          <a:blip r:embed="rId5">
            <a:extLst/>
          </a:blip>
          <a:stretch>
            <a:fillRect/>
          </a:stretch>
        </p:blipFill>
        <p:spPr>
          <a:xfrm>
            <a:off x="8064374" y="4755403"/>
            <a:ext cx="901899" cy="901899"/>
          </a:xfrm>
          <a:prstGeom prst="rect">
            <a:avLst/>
          </a:prstGeom>
          <a:ln w="12700">
            <a:miter lim="400000"/>
          </a:ln>
        </p:spPr>
      </p:pic>
    </p:spTree>
    <p:extLst>
      <p:ext uri="{BB962C8B-B14F-4D97-AF65-F5344CB8AC3E}">
        <p14:creationId xmlns:p14="http://schemas.microsoft.com/office/powerpoint/2010/main" val="90508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436341" y="198196"/>
            <a:ext cx="8229600" cy="649763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600"/>
              </a:spcAft>
              <a:buClr>
                <a:schemeClr val="dk1"/>
              </a:buClr>
              <a:buSzPts val="2960"/>
              <a:buNone/>
            </a:pPr>
            <a:r>
              <a:rPr lang="en-US" b="0" u="none" strike="noStrike" cap="none" dirty="0" smtClean="0">
                <a:solidFill>
                  <a:srgbClr val="584035"/>
                </a:solidFill>
                <a:latin typeface="Arial" panose="020B0604020202020204" pitchFamily="34" charset="0"/>
                <a:ea typeface="Cambria"/>
                <a:cs typeface="Arial" panose="020B0604020202020204" pitchFamily="34" charset="0"/>
                <a:sym typeface="Cambria"/>
              </a:rPr>
              <a:t>Focusing </a:t>
            </a:r>
            <a:r>
              <a:rPr lang="en-US" b="0" u="none" strike="noStrike" cap="none" dirty="0">
                <a:solidFill>
                  <a:srgbClr val="584035"/>
                </a:solidFill>
                <a:latin typeface="Arial" panose="020B0604020202020204" pitchFamily="34" charset="0"/>
                <a:ea typeface="Cambria"/>
                <a:cs typeface="Arial" panose="020B0604020202020204" pitchFamily="34" charset="0"/>
                <a:sym typeface="Cambria"/>
              </a:rPr>
              <a:t>on the Marcus family, what is the gene and what is the protein?</a:t>
            </a: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lnSpc>
                <a:spcPct val="80000"/>
              </a:lnSpc>
              <a:spcBef>
                <a:spcPts val="0"/>
              </a:spcBef>
              <a:spcAft>
                <a:spcPts val="0"/>
              </a:spcAft>
              <a:buClr>
                <a:schemeClr val="dk1"/>
              </a:buClr>
              <a:buSzPts val="2960"/>
              <a:buNone/>
            </a:pPr>
            <a:endParaRPr lang="en-US" sz="2800" i="1"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In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this case the gene </a:t>
            </a:r>
            <a:r>
              <a:rPr lang="en-US" sz="2800" b="1" u="none" strike="noStrike" cap="none" dirty="0" smtClean="0">
                <a:solidFill>
                  <a:srgbClr val="584035"/>
                </a:solidFill>
                <a:latin typeface="Arial" panose="020B0604020202020204" pitchFamily="34" charset="0"/>
                <a:ea typeface="Cambria"/>
                <a:cs typeface="Arial" panose="020B0604020202020204" pitchFamily="34" charset="0"/>
                <a:sym typeface="Cambria"/>
              </a:rPr>
              <a:t>FGFR3</a:t>
            </a: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codes for a protein (</a:t>
            </a:r>
            <a:r>
              <a:rPr lang="en-US" sz="2800" b="1" u="none" strike="noStrike" cap="none" dirty="0">
                <a:solidFill>
                  <a:srgbClr val="584035"/>
                </a:solidFill>
                <a:latin typeface="Arial" panose="020B0604020202020204" pitchFamily="34" charset="0"/>
                <a:ea typeface="Cambria"/>
                <a:cs typeface="Arial" panose="020B0604020202020204" pitchFamily="34" charset="0"/>
                <a:sym typeface="Cambria"/>
              </a:rPr>
              <a:t>fibroblast growth factor</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 necessary for the normal growth of certain bones, including those of the arms and legs. </a:t>
            </a:r>
            <a:endPar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endParaRPr lang="en-US" sz="2800" dirty="0">
              <a:solidFill>
                <a:srgbClr val="584035"/>
              </a:solidFill>
              <a:latin typeface="Arial" panose="020B0604020202020204" pitchFamily="34" charset="0"/>
              <a:ea typeface="Cambria"/>
              <a:cs typeface="Arial" panose="020B0604020202020204" pitchFamily="34" charset="0"/>
              <a:sym typeface="Cambria"/>
            </a:endParaRPr>
          </a:p>
          <a:p>
            <a:pPr marL="0" marR="0" lvl="0" indent="0" algn="l" rtl="0">
              <a:spcBef>
                <a:spcPts val="0"/>
              </a:spcBef>
              <a:spcAft>
                <a:spcPts val="600"/>
              </a:spcAft>
              <a:buClr>
                <a:schemeClr val="dk1"/>
              </a:buClr>
              <a:buSzPts val="2960"/>
              <a:buNone/>
            </a:pPr>
            <a:r>
              <a:rPr lang="en-US" sz="2800" b="0" u="none" strike="noStrike" cap="none" dirty="0" smtClean="0">
                <a:solidFill>
                  <a:srgbClr val="584035"/>
                </a:solidFill>
                <a:latin typeface="Arial" panose="020B0604020202020204" pitchFamily="34" charset="0"/>
                <a:ea typeface="Cambria"/>
                <a:cs typeface="Arial" panose="020B0604020202020204" pitchFamily="34" charset="0"/>
                <a:sym typeface="Cambria"/>
              </a:rPr>
              <a:t>The </a:t>
            </a:r>
            <a:r>
              <a:rPr lang="en-US" sz="2800" b="0" u="none" strike="noStrike" cap="none" dirty="0">
                <a:solidFill>
                  <a:srgbClr val="584035"/>
                </a:solidFill>
                <a:latin typeface="Arial" panose="020B0604020202020204" pitchFamily="34" charset="0"/>
                <a:ea typeface="Cambria"/>
                <a:cs typeface="Arial" panose="020B0604020202020204" pitchFamily="34" charset="0"/>
                <a:sym typeface="Cambria"/>
              </a:rPr>
              <a:t>achondroplasia allele produces a  protein  that no longer functions properly to produce the normal protein, resulting in disrupted, abnormal bone growth.</a:t>
            </a:r>
            <a:endParaRPr sz="2800" dirty="0">
              <a:solidFill>
                <a:srgbClr val="584035"/>
              </a:solidFill>
              <a:latin typeface="Arial" panose="020B0604020202020204" pitchFamily="34" charset="0"/>
              <a:cs typeface="Arial" panose="020B0604020202020204" pitchFamily="34" charset="0"/>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0" marR="0" lvl="0" indent="0" algn="l" rtl="0">
              <a:lnSpc>
                <a:spcPct val="80000"/>
              </a:lnSpc>
              <a:spcBef>
                <a:spcPts val="592"/>
              </a:spcBef>
              <a:spcAft>
                <a:spcPts val="0"/>
              </a:spcAft>
              <a:buClr>
                <a:schemeClr val="dk1"/>
              </a:buClr>
              <a:buSzPts val="2960"/>
              <a:buNone/>
            </a:pPr>
            <a:endParaRPr dirty="0"/>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599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331792" y="1593076"/>
            <a:ext cx="8812208" cy="1081377"/>
          </a:xfrm>
          <a:prstGeom prst="rect">
            <a:avLst/>
          </a:prstGeom>
          <a:noFill/>
          <a:ln>
            <a:noFill/>
          </a:ln>
        </p:spPr>
        <p:txBody>
          <a:bodyPr spcFirstLastPara="1" wrap="square" lIns="91425" tIns="45700" rIns="91425" bIns="45700" anchor="t" anchorCtr="0">
            <a:noAutofit/>
          </a:bodyPr>
          <a:lstStyle/>
          <a:p>
            <a:pPr marL="0" marR="0" lvl="0" indent="0" algn="l" rtl="0">
              <a:spcBef>
                <a:spcPts val="600"/>
              </a:spcBef>
              <a:spcAft>
                <a:spcPts val="600"/>
              </a:spcAft>
              <a:buClr>
                <a:schemeClr val="dk1"/>
              </a:buClr>
              <a:buSzPts val="2960"/>
              <a:buNone/>
            </a:pPr>
            <a:r>
              <a:rPr lang="en-US" sz="3600" b="0" i="0" u="none" strike="noStrike" cap="none" dirty="0" smtClean="0">
                <a:solidFill>
                  <a:srgbClr val="3F6EB3"/>
                </a:solidFill>
                <a:latin typeface="Calibri"/>
                <a:ea typeface="Calibri"/>
                <a:cs typeface="Calibri"/>
                <a:sym typeface="Calibri"/>
              </a:rPr>
              <a:t>So </a:t>
            </a:r>
            <a:r>
              <a:rPr lang="en-US" sz="3600" b="0" i="0" u="none" strike="noStrike" cap="none" dirty="0">
                <a:solidFill>
                  <a:srgbClr val="3F6EB3"/>
                </a:solidFill>
                <a:latin typeface="Calibri"/>
                <a:ea typeface="Calibri"/>
                <a:cs typeface="Calibri"/>
                <a:sym typeface="Calibri"/>
              </a:rPr>
              <a:t>if the allele that makes a protein doesn’t work right, what does that </a:t>
            </a:r>
            <a:r>
              <a:rPr lang="en-US" sz="3600" b="0" i="0" u="none" strike="noStrike" cap="none" dirty="0" smtClean="0">
                <a:solidFill>
                  <a:srgbClr val="3F6EB3"/>
                </a:solidFill>
                <a:latin typeface="Calibri"/>
                <a:ea typeface="Calibri"/>
                <a:cs typeface="Calibri"/>
                <a:sym typeface="Calibri"/>
              </a:rPr>
              <a:t>mean for the person carrying it? </a:t>
            </a:r>
          </a:p>
          <a:p>
            <a:pPr marL="0" marR="0" lvl="0" indent="0" algn="l" rtl="0">
              <a:spcBef>
                <a:spcPts val="600"/>
              </a:spcBef>
              <a:spcAft>
                <a:spcPts val="600"/>
              </a:spcAft>
              <a:buClr>
                <a:schemeClr val="dk1"/>
              </a:buClr>
              <a:buSzPts val="2960"/>
              <a:buNone/>
            </a:pPr>
            <a:endParaRPr lang="en-US" sz="3600" b="0" i="0" u="none" strike="noStrike" cap="none" dirty="0" smtClean="0">
              <a:solidFill>
                <a:srgbClr val="3F6EB3"/>
              </a:solidFill>
              <a:latin typeface="Calibri"/>
              <a:ea typeface="Calibri"/>
              <a:cs typeface="Calibri"/>
              <a:sym typeface="Calibri"/>
            </a:endParaRPr>
          </a:p>
          <a:p>
            <a:pPr marL="0" marR="0" lvl="0" indent="0" algn="l" rtl="0">
              <a:spcBef>
                <a:spcPts val="600"/>
              </a:spcBef>
              <a:spcAft>
                <a:spcPts val="600"/>
              </a:spcAft>
              <a:buClr>
                <a:schemeClr val="dk1"/>
              </a:buClr>
              <a:buSzPts val="2960"/>
              <a:buNone/>
            </a:pPr>
            <a:r>
              <a:rPr lang="en-US" sz="3600" b="0" i="0" u="none" strike="noStrike" cap="none" dirty="0" smtClean="0">
                <a:solidFill>
                  <a:srgbClr val="3F6EB3"/>
                </a:solidFill>
                <a:latin typeface="Calibri"/>
                <a:ea typeface="Calibri"/>
                <a:cs typeface="Calibri"/>
                <a:sym typeface="Calibri"/>
              </a:rPr>
              <a:t>Do you think it matters if there is one “good” copy of the gene that makes the normal FGFR3 protein and one “bad” copy that makes a non-functional protein?</a:t>
            </a:r>
            <a:endParaRPr sz="3600" dirty="0">
              <a:solidFill>
                <a:srgbClr val="3F6EB3"/>
              </a:solidFill>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1" u="none" strike="noStrike" cap="none" dirty="0">
              <a:solidFill>
                <a:schemeClr val="dk1"/>
              </a:solidFill>
              <a:latin typeface="Cambria"/>
              <a:ea typeface="Cambria"/>
              <a:cs typeface="Cambria"/>
              <a:sym typeface="Cambria"/>
            </a:endParaRPr>
          </a:p>
          <a:p>
            <a:pPr marL="342900" marR="0" lvl="0" indent="-154940" algn="l" rtl="0">
              <a:lnSpc>
                <a:spcPct val="80000"/>
              </a:lnSpc>
              <a:spcBef>
                <a:spcPts val="592"/>
              </a:spcBef>
              <a:spcAft>
                <a:spcPts val="0"/>
              </a:spcAft>
              <a:buClr>
                <a:schemeClr val="dk1"/>
              </a:buClr>
              <a:buSzPts val="2960"/>
              <a:buFont typeface="Arial"/>
              <a:buNone/>
            </a:pPr>
            <a:endParaRPr sz="2960" b="0" i="0" u="none" strike="noStrike" cap="none" dirty="0">
              <a:solidFill>
                <a:schemeClr val="dk1"/>
              </a:solidFill>
              <a:latin typeface="Calibri"/>
              <a:ea typeface="Calibri"/>
              <a:cs typeface="Calibri"/>
              <a:sym typeface="Calibri"/>
            </a:endParaRPr>
          </a:p>
        </p:txBody>
      </p:sp>
      <p:pic>
        <p:nvPicPr>
          <p:cNvPr id="2" name="Picture 1">
            <a:extLst>
              <a:ext uri="{FF2B5EF4-FFF2-40B4-BE49-F238E27FC236}">
                <a16:creationId xmlns="" xmlns:a16="http://schemas.microsoft.com/office/drawing/2014/main" id="{6FA8E222-35CC-4BB3-BAF6-D1BAC931C3B5}"/>
              </a:ext>
            </a:extLst>
          </p:cNvPr>
          <p:cNvPicPr>
            <a:picLocks noChangeAspect="1"/>
          </p:cNvPicPr>
          <p:nvPr/>
        </p:nvPicPr>
        <p:blipFill>
          <a:blip r:embed="rId3"/>
          <a:stretch>
            <a:fillRect/>
          </a:stretch>
        </p:blipFill>
        <p:spPr>
          <a:xfrm>
            <a:off x="3915092" y="577739"/>
            <a:ext cx="989503" cy="999157"/>
          </a:xfrm>
          <a:prstGeom prst="rect">
            <a:avLst/>
          </a:prstGeom>
        </p:spPr>
      </p:pic>
    </p:spTree>
    <p:extLst>
      <p:ext uri="{BB962C8B-B14F-4D97-AF65-F5344CB8AC3E}">
        <p14:creationId xmlns:p14="http://schemas.microsoft.com/office/powerpoint/2010/main" val="481065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2" name="Picture 1">
            <a:extLst>
              <a:ext uri="{FF2B5EF4-FFF2-40B4-BE49-F238E27FC236}">
                <a16:creationId xmlns="" xmlns:a16="http://schemas.microsoft.com/office/drawing/2014/main" id="{39FAD21D-949E-4A68-B2EE-DC73F41B0513}"/>
              </a:ext>
            </a:extLst>
          </p:cNvPr>
          <p:cNvPicPr>
            <a:picLocks noChangeAspect="1"/>
          </p:cNvPicPr>
          <p:nvPr/>
        </p:nvPicPr>
        <p:blipFill>
          <a:blip r:embed="rId3"/>
          <a:stretch>
            <a:fillRect/>
          </a:stretch>
        </p:blipFill>
        <p:spPr>
          <a:xfrm>
            <a:off x="372238" y="1255449"/>
            <a:ext cx="987638" cy="999831"/>
          </a:xfrm>
          <a:prstGeom prst="rect">
            <a:avLst/>
          </a:prstGeom>
        </p:spPr>
      </p:pic>
      <p:sp>
        <p:nvSpPr>
          <p:cNvPr id="3" name="TextBox 2">
            <a:extLst>
              <a:ext uri="{FF2B5EF4-FFF2-40B4-BE49-F238E27FC236}">
                <a16:creationId xmlns="" xmlns:a16="http://schemas.microsoft.com/office/drawing/2014/main" id="{73213775-9E43-49FC-A078-71D08A6E8ED1}"/>
              </a:ext>
            </a:extLst>
          </p:cNvPr>
          <p:cNvSpPr txBox="1"/>
          <p:nvPr/>
        </p:nvSpPr>
        <p:spPr>
          <a:xfrm>
            <a:off x="692364" y="4206240"/>
            <a:ext cx="7464084" cy="1754326"/>
          </a:xfrm>
          <a:prstGeom prst="rect">
            <a:avLst/>
          </a:prstGeom>
          <a:noFill/>
        </p:spPr>
        <p:txBody>
          <a:bodyPr wrap="square" rtlCol="0">
            <a:spAutoFit/>
          </a:bodyPr>
          <a:lstStyle/>
          <a:p>
            <a:r>
              <a:rPr lang="en-US" sz="3600" dirty="0">
                <a:solidFill>
                  <a:srgbClr val="584035"/>
                </a:solidFill>
                <a:latin typeface="Arial" panose="020B0604020202020204" pitchFamily="34" charset="0"/>
                <a:cs typeface="Arial" panose="020B0604020202020204" pitchFamily="34" charset="0"/>
              </a:rPr>
              <a:t>To help us figure this out let’s take a look at how the alleles interact with each other.</a:t>
            </a:r>
          </a:p>
        </p:txBody>
      </p:sp>
      <p:sp>
        <p:nvSpPr>
          <p:cNvPr id="6" name="Shape 119"/>
          <p:cNvSpPr txBox="1">
            <a:spLocks/>
          </p:cNvSpPr>
          <p:nvPr/>
        </p:nvSpPr>
        <p:spPr>
          <a:xfrm>
            <a:off x="1709528" y="753794"/>
            <a:ext cx="7333721" cy="3452446"/>
          </a:xfrm>
          <a:prstGeom prst="rect">
            <a:avLst/>
          </a:prstGeom>
          <a:noFill/>
          <a:ln>
            <a:noFill/>
          </a:ln>
        </p:spPr>
        <p:txBody>
          <a:bodyPr spcFirstLastPara="1" vert="horz" wrap="square"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dk1"/>
              </a:buClr>
              <a:buSzPts val="6000"/>
              <a:buFont typeface="Arial"/>
              <a:buNone/>
            </a:pPr>
            <a:r>
              <a:rPr lang="en-US" dirty="0" smtClean="0">
                <a:solidFill>
                  <a:srgbClr val="3F6EB3"/>
                </a:solidFill>
                <a:latin typeface="Arial"/>
                <a:ea typeface="Arial"/>
                <a:cs typeface="Arial"/>
                <a:sym typeface="Arial"/>
              </a:rPr>
              <a:t>Considering the function of </a:t>
            </a:r>
            <a:r>
              <a:rPr lang="en-US" i="1" dirty="0" smtClean="0">
                <a:solidFill>
                  <a:srgbClr val="3F6EB3"/>
                </a:solidFill>
                <a:latin typeface="Cambria"/>
                <a:ea typeface="Cambria"/>
                <a:cs typeface="Cambria"/>
                <a:sym typeface="Cambria"/>
              </a:rPr>
              <a:t>FGFR3 </a:t>
            </a:r>
            <a:r>
              <a:rPr lang="en-US" dirty="0" smtClean="0">
                <a:solidFill>
                  <a:srgbClr val="3F6EB3"/>
                </a:solidFill>
                <a:latin typeface="Arial"/>
                <a:ea typeface="Arial"/>
                <a:cs typeface="Arial"/>
                <a:sym typeface="Arial"/>
              </a:rPr>
              <a:t> in cells, how could we explain why there is a difference in severity between individuals who have one achondroplasia allele and those who have two achondroplasia alleles?</a:t>
            </a:r>
            <a:endParaRPr lang="en-US" dirty="0" smtClean="0">
              <a:solidFill>
                <a:srgbClr val="3F6EB3"/>
              </a:solidFill>
            </a:endParaRPr>
          </a:p>
          <a:p>
            <a:pPr marL="0" indent="0">
              <a:spcBef>
                <a:spcPts val="0"/>
              </a:spcBef>
              <a:buClr>
                <a:schemeClr val="dk1"/>
              </a:buClr>
              <a:buSzPts val="6000"/>
              <a:buFont typeface="Arial"/>
              <a:buNone/>
            </a:pPr>
            <a:endParaRPr lang="en-US" dirty="0" smtClean="0"/>
          </a:p>
          <a:p>
            <a:pPr marL="0" indent="0">
              <a:spcBef>
                <a:spcPts val="0"/>
              </a:spcBef>
              <a:buClr>
                <a:schemeClr val="dk1"/>
              </a:buClr>
              <a:buSzPts val="6000"/>
              <a:buFont typeface="Arial"/>
              <a:buNone/>
            </a:pPr>
            <a:endParaRPr lang="en-US" dirty="0" smtClean="0"/>
          </a:p>
          <a:p>
            <a:pPr marL="0" indent="0">
              <a:spcBef>
                <a:spcPts val="0"/>
              </a:spcBef>
              <a:buClr>
                <a:schemeClr val="dk1"/>
              </a:buClr>
              <a:buSzPts val="6000"/>
              <a:buFont typeface="Arial"/>
              <a:buNone/>
            </a:pPr>
            <a:endParaRPr lang="en-US" dirty="0"/>
          </a:p>
        </p:txBody>
      </p:sp>
    </p:spTree>
    <p:extLst>
      <p:ext uri="{BB962C8B-B14F-4D97-AF65-F5344CB8AC3E}">
        <p14:creationId xmlns:p14="http://schemas.microsoft.com/office/powerpoint/2010/main" val="264550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5ABB69B7-5CF3-4BD6-849E-278233067814}"/>
              </a:ext>
            </a:extLst>
          </p:cNvPr>
          <p:cNvSpPr>
            <a:spLocks noChangeArrowheads="1"/>
          </p:cNvSpPr>
          <p:nvPr/>
        </p:nvSpPr>
        <p:spPr bwMode="auto">
          <a:xfrm>
            <a:off x="6751638" y="2019300"/>
            <a:ext cx="2163762" cy="3148013"/>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 name="TextBox 1">
            <a:extLst>
              <a:ext uri="{FF2B5EF4-FFF2-40B4-BE49-F238E27FC236}">
                <a16:creationId xmlns="" xmlns:a16="http://schemas.microsoft.com/office/drawing/2014/main" id="{BD74EE73-FFAD-452A-AC98-E04EB1B7D3BB}"/>
              </a:ext>
            </a:extLst>
          </p:cNvPr>
          <p:cNvSpPr txBox="1">
            <a:spLocks noChangeArrowheads="1"/>
          </p:cNvSpPr>
          <p:nvPr/>
        </p:nvSpPr>
        <p:spPr bwMode="auto">
          <a:xfrm>
            <a:off x="1311965" y="298381"/>
            <a:ext cx="7854156"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3000" dirty="0" smtClean="0">
                <a:solidFill>
                  <a:srgbClr val="3F6EB3"/>
                </a:solidFill>
              </a:rPr>
              <a:t>First draw three pairs of (two) chromosomes in Doodle Box P. </a:t>
            </a:r>
          </a:p>
          <a:p>
            <a:pPr>
              <a:spcBef>
                <a:spcPct val="0"/>
              </a:spcBef>
              <a:buFontTx/>
              <a:buNone/>
            </a:pPr>
            <a:endParaRPr lang="en-US" altLang="en-US" sz="3000" dirty="0" smtClean="0">
              <a:solidFill>
                <a:srgbClr val="3F6EB3"/>
              </a:solidFill>
            </a:endParaRPr>
          </a:p>
          <a:p>
            <a:pPr>
              <a:spcBef>
                <a:spcPct val="0"/>
              </a:spcBef>
              <a:buFontTx/>
              <a:buNone/>
            </a:pPr>
            <a:r>
              <a:rPr lang="en-US" altLang="en-US" sz="3000" dirty="0" smtClean="0">
                <a:solidFill>
                  <a:srgbClr val="584035"/>
                </a:solidFill>
              </a:rPr>
              <a:t>These pairs of chromosomes represent those found in the nucleus of three individuals’ cells and contain the genes for FGFR3:</a:t>
            </a:r>
          </a:p>
          <a:p>
            <a:pPr>
              <a:spcBef>
                <a:spcPct val="0"/>
              </a:spcBef>
              <a:buFontTx/>
              <a:buNone/>
            </a:pPr>
            <a:endParaRPr lang="en-US" altLang="en-US" sz="3000" dirty="0" smtClean="0">
              <a:solidFill>
                <a:srgbClr val="584035"/>
              </a:solidFill>
            </a:endParaRPr>
          </a:p>
          <a:p>
            <a:pPr marL="514350" indent="-514350">
              <a:spcBef>
                <a:spcPct val="0"/>
              </a:spcBef>
              <a:buFont typeface="+mj-lt"/>
              <a:buAutoNum type="arabicPeriod"/>
            </a:pPr>
            <a:r>
              <a:rPr lang="en-US" altLang="en-US" sz="3000" dirty="0" smtClean="0">
                <a:solidFill>
                  <a:srgbClr val="584035"/>
                </a:solidFill>
              </a:rPr>
              <a:t>Joy (who has achondroplasia)</a:t>
            </a:r>
          </a:p>
          <a:p>
            <a:pPr marL="514350" indent="-514350">
              <a:spcBef>
                <a:spcPct val="0"/>
              </a:spcBef>
              <a:buFont typeface="+mj-lt"/>
              <a:buAutoNum type="arabicPeriod"/>
            </a:pPr>
            <a:r>
              <a:rPr lang="en-US" altLang="en-US" sz="3000" dirty="0" smtClean="0">
                <a:solidFill>
                  <a:srgbClr val="584035"/>
                </a:solidFill>
              </a:rPr>
              <a:t>Paul (her brother who died at birth)</a:t>
            </a:r>
          </a:p>
          <a:p>
            <a:pPr marL="514350" indent="-514350">
              <a:spcBef>
                <a:spcPct val="0"/>
              </a:spcBef>
              <a:buFont typeface="+mj-lt"/>
              <a:buAutoNum type="arabicPeriod"/>
            </a:pPr>
            <a:r>
              <a:rPr lang="en-US" altLang="en-US" sz="3000" dirty="0" smtClean="0">
                <a:solidFill>
                  <a:srgbClr val="584035"/>
                </a:solidFill>
              </a:rPr>
              <a:t>Kyle (her son who is normal height)</a:t>
            </a:r>
            <a:endParaRPr lang="en-US" altLang="en-US" sz="3000" dirty="0">
              <a:solidFill>
                <a:srgbClr val="584035"/>
              </a:solidFill>
            </a:endParaRPr>
          </a:p>
          <a:p>
            <a:pPr>
              <a:spcBef>
                <a:spcPct val="0"/>
              </a:spcBef>
              <a:buFontTx/>
              <a:buNone/>
            </a:pPr>
            <a:endParaRPr lang="en-US" altLang="en-US" sz="3000" dirty="0">
              <a:solidFill>
                <a:srgbClr val="3F6EB3"/>
              </a:solidFill>
            </a:endParaRPr>
          </a:p>
          <a:p>
            <a:pPr>
              <a:spcBef>
                <a:spcPct val="0"/>
              </a:spcBef>
              <a:buFontTx/>
              <a:buNone/>
            </a:pPr>
            <a:r>
              <a:rPr lang="en-US" altLang="en-US" sz="3000" dirty="0" smtClean="0">
                <a:solidFill>
                  <a:srgbClr val="3F6EB3"/>
                </a:solidFill>
              </a:rPr>
              <a:t>Recall: why do we draw a pair of chromosomes for each of them?</a:t>
            </a:r>
          </a:p>
          <a:p>
            <a:pPr>
              <a:spcBef>
                <a:spcPct val="0"/>
              </a:spcBef>
              <a:buFontTx/>
              <a:buNone/>
            </a:pPr>
            <a:endParaRPr lang="en-US" altLang="en-US" sz="3000" dirty="0" smtClean="0">
              <a:solidFill>
                <a:srgbClr val="3F6EB3"/>
              </a:solidFill>
            </a:endParaRPr>
          </a:p>
        </p:txBody>
      </p:sp>
      <p:pic>
        <p:nvPicPr>
          <p:cNvPr id="27" name="Picture 26">
            <a:extLst>
              <a:ext uri="{FF2B5EF4-FFF2-40B4-BE49-F238E27FC236}">
                <a16:creationId xmlns="" xmlns:a16="http://schemas.microsoft.com/office/drawing/2014/main" id="{154BF1F4-27EC-43C5-8D7D-79120FC632CF}"/>
              </a:ext>
            </a:extLst>
          </p:cNvPr>
          <p:cNvPicPr>
            <a:picLocks noChangeAspect="1"/>
          </p:cNvPicPr>
          <p:nvPr/>
        </p:nvPicPr>
        <p:blipFill>
          <a:blip r:embed="rId3"/>
          <a:stretch>
            <a:fillRect/>
          </a:stretch>
        </p:blipFill>
        <p:spPr>
          <a:xfrm>
            <a:off x="441070" y="745012"/>
            <a:ext cx="658425" cy="670618"/>
          </a:xfrm>
          <a:prstGeom prst="rect">
            <a:avLst/>
          </a:prstGeom>
        </p:spPr>
      </p:pic>
      <p:pic>
        <p:nvPicPr>
          <p:cNvPr id="25" name="Picture 24">
            <a:extLst>
              <a:ext uri="{FF2B5EF4-FFF2-40B4-BE49-F238E27FC236}">
                <a16:creationId xmlns="" xmlns:a16="http://schemas.microsoft.com/office/drawing/2014/main" id="{39FAD21D-949E-4A68-B2EE-DC73F41B0513}"/>
              </a:ext>
            </a:extLst>
          </p:cNvPr>
          <p:cNvPicPr>
            <a:picLocks noChangeAspect="1"/>
          </p:cNvPicPr>
          <p:nvPr/>
        </p:nvPicPr>
        <p:blipFill>
          <a:blip r:embed="rId4"/>
          <a:stretch>
            <a:fillRect/>
          </a:stretch>
        </p:blipFill>
        <p:spPr>
          <a:xfrm>
            <a:off x="218092" y="5167313"/>
            <a:ext cx="987638" cy="999831"/>
          </a:xfrm>
          <a:prstGeom prst="rect">
            <a:avLst/>
          </a:prstGeom>
        </p:spPr>
      </p:pic>
    </p:spTree>
    <p:extLst>
      <p:ext uri="{BB962C8B-B14F-4D97-AF65-F5344CB8AC3E}">
        <p14:creationId xmlns:p14="http://schemas.microsoft.com/office/powerpoint/2010/main" val="65704810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1000"/>
                                        <p:tgtEl>
                                          <p:spTgt spid="2">
                                            <p:txEl>
                                              <p:pRg st="8" end="8"/>
                                            </p:txEl>
                                          </p:spTgt>
                                        </p:tgtEl>
                                      </p:cBhvr>
                                    </p:animEffect>
                                    <p:anim calcmode="lin" valueType="num">
                                      <p:cBhvr>
                                        <p:cTn id="33"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34" dur="1000" fill="hold"/>
                                        <p:tgtEl>
                                          <p:spTgt spid="2">
                                            <p:txEl>
                                              <p:pRg st="8" end="8"/>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5ABB69B7-5CF3-4BD6-849E-278233067814}"/>
              </a:ext>
            </a:extLst>
          </p:cNvPr>
          <p:cNvSpPr>
            <a:spLocks noChangeArrowheads="1"/>
          </p:cNvSpPr>
          <p:nvPr/>
        </p:nvSpPr>
        <p:spPr bwMode="auto">
          <a:xfrm>
            <a:off x="6751638" y="2019300"/>
            <a:ext cx="2163762" cy="3148013"/>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9" name="Rectangle 8">
            <a:extLst>
              <a:ext uri="{FF2B5EF4-FFF2-40B4-BE49-F238E27FC236}">
                <a16:creationId xmlns="" xmlns:a16="http://schemas.microsoft.com/office/drawing/2014/main"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28" name="TextBox 27">
            <a:extLst>
              <a:ext uri="{FF2B5EF4-FFF2-40B4-BE49-F238E27FC236}">
                <a16:creationId xmlns="" xmlns:a16="http://schemas.microsoft.com/office/drawing/2014/main" id="{BD74EE73-FFAD-452A-AC98-E04EB1B7D3BB}"/>
              </a:ext>
            </a:extLst>
          </p:cNvPr>
          <p:cNvSpPr txBox="1">
            <a:spLocks noChangeArrowheads="1"/>
          </p:cNvSpPr>
          <p:nvPr/>
        </p:nvSpPr>
        <p:spPr bwMode="auto">
          <a:xfrm>
            <a:off x="1250087" y="365389"/>
            <a:ext cx="7854156"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dirty="0" smtClean="0">
                <a:solidFill>
                  <a:srgbClr val="3F6EB3"/>
                </a:solidFill>
              </a:rPr>
              <a:t>Next draw the FGFR3 gene at the same location on all 6 chromosomes (the ones in Box P).</a:t>
            </a:r>
          </a:p>
          <a:p>
            <a:pPr>
              <a:spcBef>
                <a:spcPct val="0"/>
              </a:spcBef>
              <a:buFontTx/>
              <a:buNone/>
            </a:pPr>
            <a:endParaRPr lang="en-US" altLang="en-US" sz="2800" dirty="0">
              <a:solidFill>
                <a:srgbClr val="3F6EB3"/>
              </a:solidFill>
            </a:endParaRPr>
          </a:p>
          <a:p>
            <a:pPr>
              <a:spcBef>
                <a:spcPct val="0"/>
              </a:spcBef>
              <a:buFontTx/>
              <a:buNone/>
            </a:pPr>
            <a:r>
              <a:rPr lang="en-US" altLang="en-US" sz="2800" dirty="0" smtClean="0">
                <a:solidFill>
                  <a:srgbClr val="3F6EB3"/>
                </a:solidFill>
              </a:rPr>
              <a:t>Label the alleles  for each individual appropriately in two different ways:</a:t>
            </a:r>
          </a:p>
          <a:p>
            <a:pPr>
              <a:spcBef>
                <a:spcPct val="0"/>
              </a:spcBef>
              <a:buFontTx/>
              <a:buNone/>
            </a:pPr>
            <a:endParaRPr lang="en-US" altLang="en-US" sz="2800" dirty="0" smtClean="0">
              <a:solidFill>
                <a:srgbClr val="3F6EB3"/>
              </a:solidFill>
            </a:endParaRPr>
          </a:p>
          <a:p>
            <a:pPr marL="514350" indent="-514350">
              <a:spcBef>
                <a:spcPct val="0"/>
              </a:spcBef>
              <a:buFont typeface="+mj-lt"/>
              <a:buAutoNum type="arabicPeriod"/>
            </a:pPr>
            <a:r>
              <a:rPr lang="en-US" altLang="en-US" sz="2800" dirty="0" smtClean="0">
                <a:solidFill>
                  <a:srgbClr val="3F6EB3"/>
                </a:solidFill>
              </a:rPr>
              <a:t>Using our 1 vs 2 designation, and</a:t>
            </a:r>
          </a:p>
          <a:p>
            <a:pPr marL="514350" indent="-514350">
              <a:spcBef>
                <a:spcPct val="0"/>
              </a:spcBef>
              <a:buFont typeface="+mj-lt"/>
              <a:buAutoNum type="arabicPeriod"/>
            </a:pPr>
            <a:endParaRPr lang="en-US" altLang="en-US" sz="2800" dirty="0" smtClean="0">
              <a:solidFill>
                <a:srgbClr val="3F6EB3"/>
              </a:solidFill>
            </a:endParaRPr>
          </a:p>
          <a:p>
            <a:pPr marL="514350" indent="-514350">
              <a:spcBef>
                <a:spcPct val="0"/>
              </a:spcBef>
              <a:buFont typeface="+mj-lt"/>
              <a:buAutoNum type="arabicPeriod"/>
            </a:pPr>
            <a:r>
              <a:rPr lang="en-US" altLang="en-US" sz="2800" dirty="0" smtClean="0">
                <a:solidFill>
                  <a:srgbClr val="3F6EB3"/>
                </a:solidFill>
              </a:rPr>
              <a:t>Visually by coloring the location of the gene in two different ways. For example:</a:t>
            </a:r>
          </a:p>
        </p:txBody>
      </p:sp>
      <p:pic>
        <p:nvPicPr>
          <p:cNvPr id="29" name="Picture 28">
            <a:extLst>
              <a:ext uri="{FF2B5EF4-FFF2-40B4-BE49-F238E27FC236}">
                <a16:creationId xmlns="" xmlns:a16="http://schemas.microsoft.com/office/drawing/2014/main" id="{154BF1F4-27EC-43C5-8D7D-79120FC632CF}"/>
              </a:ext>
            </a:extLst>
          </p:cNvPr>
          <p:cNvPicPr>
            <a:picLocks noChangeAspect="1"/>
          </p:cNvPicPr>
          <p:nvPr/>
        </p:nvPicPr>
        <p:blipFill>
          <a:blip r:embed="rId3"/>
          <a:stretch>
            <a:fillRect/>
          </a:stretch>
        </p:blipFill>
        <p:spPr>
          <a:xfrm>
            <a:off x="441070" y="745012"/>
            <a:ext cx="658425" cy="670618"/>
          </a:xfrm>
          <a:prstGeom prst="rect">
            <a:avLst/>
          </a:prstGeom>
        </p:spPr>
      </p:pic>
      <p:sp>
        <p:nvSpPr>
          <p:cNvPr id="25" name="Rectangle 24">
            <a:extLst>
              <a:ext uri="{FF2B5EF4-FFF2-40B4-BE49-F238E27FC236}">
                <a16:creationId xmlns="" xmlns:a16="http://schemas.microsoft.com/office/drawing/2014/main" id="{EEA7369E-2B73-4039-9987-9B199C22D96A}"/>
              </a:ext>
            </a:extLst>
          </p:cNvPr>
          <p:cNvSpPr/>
          <p:nvPr/>
        </p:nvSpPr>
        <p:spPr>
          <a:xfrm>
            <a:off x="1497012" y="5773411"/>
            <a:ext cx="706571" cy="300335"/>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 name="Group 2"/>
          <p:cNvGrpSpPr/>
          <p:nvPr/>
        </p:nvGrpSpPr>
        <p:grpSpPr>
          <a:xfrm>
            <a:off x="5216279" y="5703257"/>
            <a:ext cx="706571" cy="440642"/>
            <a:chOff x="5844455" y="5974651"/>
            <a:chExt cx="706571" cy="440642"/>
          </a:xfrm>
        </p:grpSpPr>
        <p:sp>
          <p:nvSpPr>
            <p:cNvPr id="26" name="Rectangle 25">
              <a:extLst>
                <a:ext uri="{FF2B5EF4-FFF2-40B4-BE49-F238E27FC236}">
                  <a16:creationId xmlns="" xmlns:a16="http://schemas.microsoft.com/office/drawing/2014/main" id="{EEA7369E-2B73-4039-9987-9B199C22D96A}"/>
                </a:ext>
              </a:extLst>
            </p:cNvPr>
            <p:cNvSpPr/>
            <p:nvPr/>
          </p:nvSpPr>
          <p:spPr>
            <a:xfrm>
              <a:off x="5844455" y="6044805"/>
              <a:ext cx="706571" cy="300335"/>
            </a:xfrm>
            <a:prstGeom prst="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Explosion 2 1"/>
            <p:cNvSpPr/>
            <p:nvPr/>
          </p:nvSpPr>
          <p:spPr>
            <a:xfrm rot="11921613">
              <a:off x="5900830" y="5974651"/>
              <a:ext cx="539840" cy="440642"/>
            </a:xfrm>
            <a:prstGeom prst="irregularSeal2">
              <a:avLst/>
            </a:prstGeom>
            <a:solidFill>
              <a:srgbClr val="FFD10D"/>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 name="TextBox 26"/>
          <p:cNvSpPr txBox="1"/>
          <p:nvPr/>
        </p:nvSpPr>
        <p:spPr>
          <a:xfrm>
            <a:off x="2325431" y="5583140"/>
            <a:ext cx="1801296" cy="646331"/>
          </a:xfrm>
          <a:prstGeom prst="rect">
            <a:avLst/>
          </a:prstGeom>
          <a:noFill/>
        </p:spPr>
        <p:txBody>
          <a:bodyPr wrap="square" rtlCol="0">
            <a:spAutoFit/>
          </a:bodyPr>
          <a:lstStyle/>
          <a:p>
            <a:r>
              <a:rPr lang="en-US" dirty="0" smtClean="0"/>
              <a:t>Normal</a:t>
            </a:r>
          </a:p>
          <a:p>
            <a:r>
              <a:rPr lang="en-US" dirty="0" smtClean="0"/>
              <a:t>FGFR3 Allele</a:t>
            </a:r>
          </a:p>
        </p:txBody>
      </p:sp>
      <p:sp>
        <p:nvSpPr>
          <p:cNvPr id="30" name="TextBox 29"/>
          <p:cNvSpPr txBox="1"/>
          <p:nvPr/>
        </p:nvSpPr>
        <p:spPr>
          <a:xfrm>
            <a:off x="6044329" y="5585829"/>
            <a:ext cx="1899381" cy="646331"/>
          </a:xfrm>
          <a:prstGeom prst="rect">
            <a:avLst/>
          </a:prstGeom>
          <a:noFill/>
        </p:spPr>
        <p:txBody>
          <a:bodyPr wrap="square" rtlCol="0">
            <a:spAutoFit/>
          </a:bodyPr>
          <a:lstStyle/>
          <a:p>
            <a:r>
              <a:rPr lang="en-US" dirty="0" smtClean="0"/>
              <a:t>Achondroplasia</a:t>
            </a:r>
          </a:p>
          <a:p>
            <a:r>
              <a:rPr lang="en-US" dirty="0" smtClean="0"/>
              <a:t>Allele</a:t>
            </a:r>
          </a:p>
        </p:txBody>
      </p:sp>
      <p:sp>
        <p:nvSpPr>
          <p:cNvPr id="31" name="TextBox 30"/>
          <p:cNvSpPr txBox="1"/>
          <p:nvPr/>
        </p:nvSpPr>
        <p:spPr>
          <a:xfrm>
            <a:off x="756016" y="5853105"/>
            <a:ext cx="900662" cy="707886"/>
          </a:xfrm>
          <a:prstGeom prst="rect">
            <a:avLst/>
          </a:prstGeom>
          <a:noFill/>
        </p:spPr>
        <p:txBody>
          <a:bodyPr wrap="square" rtlCol="0">
            <a:spAutoFit/>
          </a:bodyPr>
          <a:lstStyle/>
          <a:p>
            <a:r>
              <a:rPr lang="en-US" sz="4000" dirty="0" smtClean="0"/>
              <a:t>(1)</a:t>
            </a:r>
            <a:endParaRPr lang="en-US" sz="4000" dirty="0"/>
          </a:p>
        </p:txBody>
      </p:sp>
      <p:sp>
        <p:nvSpPr>
          <p:cNvPr id="32" name="TextBox 31"/>
          <p:cNvSpPr txBox="1"/>
          <p:nvPr/>
        </p:nvSpPr>
        <p:spPr>
          <a:xfrm>
            <a:off x="6958421" y="5864845"/>
            <a:ext cx="762296" cy="707886"/>
          </a:xfrm>
          <a:prstGeom prst="rect">
            <a:avLst/>
          </a:prstGeom>
          <a:noFill/>
        </p:spPr>
        <p:txBody>
          <a:bodyPr wrap="square" rtlCol="0">
            <a:spAutoFit/>
          </a:bodyPr>
          <a:lstStyle/>
          <a:p>
            <a:r>
              <a:rPr lang="en-US" sz="4000" dirty="0" smtClean="0"/>
              <a:t>(2)</a:t>
            </a:r>
            <a:endParaRPr lang="en-US" sz="4000" dirty="0"/>
          </a:p>
        </p:txBody>
      </p:sp>
    </p:spTree>
    <p:extLst>
      <p:ext uri="{BB962C8B-B14F-4D97-AF65-F5344CB8AC3E}">
        <p14:creationId xmlns:p14="http://schemas.microsoft.com/office/powerpoint/2010/main" val="112189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p:bldP spid="30" grpId="0"/>
      <p:bldP spid="31" grpId="0"/>
      <p:bldP spid="3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277D44CB-6450-4E74-A1FB-1E477563DD64}"/>
              </a:ext>
            </a:extLst>
          </p:cNvPr>
          <p:cNvSpPr>
            <a:spLocks noChangeArrowheads="1"/>
          </p:cNvSpPr>
          <p:nvPr/>
        </p:nvSpPr>
        <p:spPr bwMode="auto">
          <a:xfrm>
            <a:off x="2988603" y="248483"/>
            <a:ext cx="2667000" cy="3368840"/>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6" name="Picture 5" descr="Screen Shot 2015-04-28 at 7.12.03 PM.png">
            <a:extLst>
              <a:ext uri="{FF2B5EF4-FFF2-40B4-BE49-F238E27FC236}">
                <a16:creationId xmlns="" xmlns:a16="http://schemas.microsoft.com/office/drawing/2014/main" id="{42E1B127-8149-47C1-BC3A-620DA8686E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51301" y="399997"/>
            <a:ext cx="142240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 name="TextBox 7">
            <a:extLst>
              <a:ext uri="{FF2B5EF4-FFF2-40B4-BE49-F238E27FC236}">
                <a16:creationId xmlns="" xmlns:a16="http://schemas.microsoft.com/office/drawing/2014/main" id="{0234B60F-3745-4DBC-8748-4D12BF653229}"/>
              </a:ext>
            </a:extLst>
          </p:cNvPr>
          <p:cNvSpPr txBox="1">
            <a:spLocks noChangeArrowheads="1"/>
          </p:cNvSpPr>
          <p:nvPr/>
        </p:nvSpPr>
        <p:spPr bwMode="auto">
          <a:xfrm>
            <a:off x="5482633" y="542047"/>
            <a:ext cx="2057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latin typeface="Arial Narrow" panose="020B0606020202030204" pitchFamily="34" charset="0"/>
              </a:rPr>
              <a:t>FGFR3 gene</a:t>
            </a:r>
          </a:p>
        </p:txBody>
      </p:sp>
      <p:pic>
        <p:nvPicPr>
          <p:cNvPr id="7" name="Picture 6" descr="Screen Shot 2015-04-28 at 7.11.33 PM.png">
            <a:extLst>
              <a:ext uri="{FF2B5EF4-FFF2-40B4-BE49-F238E27FC236}">
                <a16:creationId xmlns="" xmlns:a16="http://schemas.microsoft.com/office/drawing/2014/main" id="{956B22DE-4654-44ED-ADDD-20AF11632D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79543" y="348715"/>
            <a:ext cx="584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reen Shot 2015-04-28 at 7.11.33 PM.png">
            <a:extLst>
              <a:ext uri="{FF2B5EF4-FFF2-40B4-BE49-F238E27FC236}">
                <a16:creationId xmlns="" xmlns:a16="http://schemas.microsoft.com/office/drawing/2014/main" id="{3660610E-E35F-4708-8057-F5E390B804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332840"/>
            <a:ext cx="5842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DB1570A-AB06-477E-8CE9-CB3F24F942EE}"/>
              </a:ext>
            </a:extLst>
          </p:cNvPr>
          <p:cNvSpPr txBox="1">
            <a:spLocks noChangeArrowheads="1"/>
          </p:cNvSpPr>
          <p:nvPr/>
        </p:nvSpPr>
        <p:spPr bwMode="auto">
          <a:xfrm>
            <a:off x="6671650" y="3359066"/>
            <a:ext cx="240252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 </a:t>
            </a:r>
            <a:r>
              <a:rPr lang="en-US" altLang="en-US" sz="2400" b="1" dirty="0" smtClean="0">
                <a:solidFill>
                  <a:srgbClr val="00B050"/>
                </a:solidFill>
              </a:rPr>
              <a:t>height</a:t>
            </a:r>
            <a:endParaRPr lang="en-US" altLang="en-US" sz="2400" b="1" dirty="0">
              <a:solidFill>
                <a:srgbClr val="00B050"/>
              </a:solidFill>
            </a:endParaRPr>
          </a:p>
        </p:txBody>
      </p:sp>
      <p:pic>
        <p:nvPicPr>
          <p:cNvPr id="11" name="Picture 10" descr="Screen Shot 2015-04-28 at 7.11.05 PM.png">
            <a:extLst>
              <a:ext uri="{FF2B5EF4-FFF2-40B4-BE49-F238E27FC236}">
                <a16:creationId xmlns="" xmlns:a16="http://schemas.microsoft.com/office/drawing/2014/main" id="{AEDFCEF3-E1B1-4A39-8D28-C096252899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13" y="380947"/>
            <a:ext cx="6985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 xmlns:a16="http://schemas.microsoft.com/office/drawing/2014/main" id="{2D0306E5-C0FA-4B99-9A25-918A56B5BD8F}"/>
              </a:ext>
            </a:extLst>
          </p:cNvPr>
          <p:cNvSpPr txBox="1">
            <a:spLocks noChangeArrowheads="1"/>
          </p:cNvSpPr>
          <p:nvPr/>
        </p:nvSpPr>
        <p:spPr bwMode="auto">
          <a:xfrm>
            <a:off x="3542165" y="3371686"/>
            <a:ext cx="2590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b="1" dirty="0" smtClean="0">
                <a:solidFill>
                  <a:srgbClr val="DAB000"/>
                </a:solidFill>
              </a:rPr>
              <a:t>Joy</a:t>
            </a:r>
          </a:p>
          <a:p>
            <a:pPr algn="ctr">
              <a:spcBef>
                <a:spcPct val="0"/>
              </a:spcBef>
              <a:buFontTx/>
              <a:buNone/>
            </a:pPr>
            <a:r>
              <a:rPr lang="en-US" altLang="en-US" sz="2400" b="1" dirty="0" smtClean="0">
                <a:solidFill>
                  <a:srgbClr val="DAB000"/>
                </a:solidFill>
              </a:rPr>
              <a:t>Achondroplasia</a:t>
            </a:r>
            <a:endParaRPr lang="en-US" altLang="en-US" sz="2400" b="1" dirty="0">
              <a:solidFill>
                <a:srgbClr val="DAB000"/>
              </a:solidFill>
            </a:endParaRPr>
          </a:p>
        </p:txBody>
      </p:sp>
      <p:sp>
        <p:nvSpPr>
          <p:cNvPr id="17" name="TextBox 16">
            <a:extLst>
              <a:ext uri="{FF2B5EF4-FFF2-40B4-BE49-F238E27FC236}">
                <a16:creationId xmlns="" xmlns:a16="http://schemas.microsoft.com/office/drawing/2014/main" id="{468135E5-A7C3-414C-AC21-14D148F7B3F4}"/>
              </a:ext>
            </a:extLst>
          </p:cNvPr>
          <p:cNvSpPr txBox="1">
            <a:spLocks noChangeArrowheads="1"/>
          </p:cNvSpPr>
          <p:nvPr/>
        </p:nvSpPr>
        <p:spPr bwMode="auto">
          <a:xfrm>
            <a:off x="2933700" y="537408"/>
            <a:ext cx="1447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dirty="0">
                <a:solidFill>
                  <a:srgbClr val="C00000"/>
                </a:solidFill>
              </a:rPr>
              <a:t>mutation</a:t>
            </a:r>
          </a:p>
        </p:txBody>
      </p:sp>
      <p:cxnSp>
        <p:nvCxnSpPr>
          <p:cNvPr id="19" name="Straight Arrow Connector 18">
            <a:extLst>
              <a:ext uri="{FF2B5EF4-FFF2-40B4-BE49-F238E27FC236}">
                <a16:creationId xmlns="" xmlns:a16="http://schemas.microsoft.com/office/drawing/2014/main" id="{B72639A3-F8C8-444C-BF3B-9F5E3B028C88}"/>
              </a:ext>
            </a:extLst>
          </p:cNvPr>
          <p:cNvCxnSpPr>
            <a:cxnSpLocks noChangeShapeType="1"/>
          </p:cNvCxnSpPr>
          <p:nvPr/>
        </p:nvCxnSpPr>
        <p:spPr bwMode="auto">
          <a:xfrm>
            <a:off x="3970338" y="707270"/>
            <a:ext cx="228600" cy="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0" name="TextBox 19">
            <a:extLst>
              <a:ext uri="{FF2B5EF4-FFF2-40B4-BE49-F238E27FC236}">
                <a16:creationId xmlns="" xmlns:a16="http://schemas.microsoft.com/office/drawing/2014/main" id="{794904BF-0CF1-411D-AC0B-CE114C1452CB}"/>
              </a:ext>
            </a:extLst>
          </p:cNvPr>
          <p:cNvSpPr txBox="1">
            <a:spLocks noChangeArrowheads="1"/>
          </p:cNvSpPr>
          <p:nvPr/>
        </p:nvSpPr>
        <p:spPr bwMode="auto">
          <a:xfrm>
            <a:off x="289267" y="3365156"/>
            <a:ext cx="274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Severe</a:t>
            </a:r>
            <a:r>
              <a:rPr lang="en-US" altLang="en-US" sz="2400" dirty="0">
                <a:solidFill>
                  <a:srgbClr val="C00000"/>
                </a:solidFill>
              </a:rPr>
              <a:t> (lethal) </a:t>
            </a:r>
            <a:r>
              <a:rPr lang="en-US" altLang="en-US" sz="2400" b="1" dirty="0">
                <a:solidFill>
                  <a:srgbClr val="C00000"/>
                </a:solidFill>
              </a:rPr>
              <a:t>achondroplasia</a:t>
            </a:r>
          </a:p>
        </p:txBody>
      </p:sp>
      <p:pic>
        <p:nvPicPr>
          <p:cNvPr id="18" name="Picture 17" descr="Screen Shot 2015-04-28 at 7.11.05 PM.png">
            <a:extLst>
              <a:ext uri="{FF2B5EF4-FFF2-40B4-BE49-F238E27FC236}">
                <a16:creationId xmlns="" xmlns:a16="http://schemas.microsoft.com/office/drawing/2014/main" id="{1B98E705-2178-40B1-A081-172C7EAF6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04950" y="399997"/>
            <a:ext cx="6985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F1442736-CAC7-4AFF-AA0A-E5D3E0019ADE}"/>
              </a:ext>
            </a:extLst>
          </p:cNvPr>
          <p:cNvSpPr txBox="1">
            <a:spLocks noChangeArrowheads="1"/>
          </p:cNvSpPr>
          <p:nvPr/>
        </p:nvSpPr>
        <p:spPr bwMode="auto">
          <a:xfrm>
            <a:off x="1028700" y="2871734"/>
            <a:ext cx="45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 xmlns:a16="http://schemas.microsoft.com/office/drawing/2014/main" id="{03F2AF52-2FE4-467C-A753-7720E830C5B3}"/>
              </a:ext>
            </a:extLst>
          </p:cNvPr>
          <p:cNvSpPr txBox="1">
            <a:spLocks noChangeArrowheads="1"/>
          </p:cNvSpPr>
          <p:nvPr/>
        </p:nvSpPr>
        <p:spPr bwMode="auto">
          <a:xfrm>
            <a:off x="1638300" y="2871734"/>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1" name="TextBox 20">
            <a:extLst>
              <a:ext uri="{FF2B5EF4-FFF2-40B4-BE49-F238E27FC236}">
                <a16:creationId xmlns="" xmlns:a16="http://schemas.microsoft.com/office/drawing/2014/main" id="{EBC03A15-FC7C-4F02-B932-2701AFECF315}"/>
              </a:ext>
            </a:extLst>
          </p:cNvPr>
          <p:cNvSpPr txBox="1">
            <a:spLocks noChangeArrowheads="1"/>
          </p:cNvSpPr>
          <p:nvPr/>
        </p:nvSpPr>
        <p:spPr bwMode="auto">
          <a:xfrm>
            <a:off x="4229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2" name="TextBox 21">
            <a:extLst>
              <a:ext uri="{FF2B5EF4-FFF2-40B4-BE49-F238E27FC236}">
                <a16:creationId xmlns="" xmlns:a16="http://schemas.microsoft.com/office/drawing/2014/main" id="{D551C8DD-C357-404E-9518-24A51F4AFA00}"/>
              </a:ext>
            </a:extLst>
          </p:cNvPr>
          <p:cNvSpPr txBox="1">
            <a:spLocks noChangeArrowheads="1"/>
          </p:cNvSpPr>
          <p:nvPr/>
        </p:nvSpPr>
        <p:spPr bwMode="auto">
          <a:xfrm>
            <a:off x="4991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23" name="TextBox 22">
            <a:extLst>
              <a:ext uri="{FF2B5EF4-FFF2-40B4-BE49-F238E27FC236}">
                <a16:creationId xmlns="" xmlns:a16="http://schemas.microsoft.com/office/drawing/2014/main" id="{E9932F7C-081E-4BA8-B469-D1B3DF8612FF}"/>
              </a:ext>
            </a:extLst>
          </p:cNvPr>
          <p:cNvSpPr txBox="1">
            <a:spLocks noChangeArrowheads="1"/>
          </p:cNvSpPr>
          <p:nvPr/>
        </p:nvSpPr>
        <p:spPr bwMode="auto">
          <a:xfrm>
            <a:off x="75819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a:p>
            <a:pPr>
              <a:spcBef>
                <a:spcPct val="0"/>
              </a:spcBef>
              <a:buFontTx/>
              <a:buNone/>
            </a:pPr>
            <a:endParaRPr lang="en-US" altLang="en-US" sz="2400"/>
          </a:p>
        </p:txBody>
      </p:sp>
      <p:sp>
        <p:nvSpPr>
          <p:cNvPr id="24" name="TextBox 23">
            <a:extLst>
              <a:ext uri="{FF2B5EF4-FFF2-40B4-BE49-F238E27FC236}">
                <a16:creationId xmlns="" xmlns:a16="http://schemas.microsoft.com/office/drawing/2014/main" id="{24808220-7D48-4463-A2C7-A142E212E204}"/>
              </a:ext>
            </a:extLst>
          </p:cNvPr>
          <p:cNvSpPr txBox="1">
            <a:spLocks noChangeArrowheads="1"/>
          </p:cNvSpPr>
          <p:nvPr/>
        </p:nvSpPr>
        <p:spPr bwMode="auto">
          <a:xfrm>
            <a:off x="82677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t>2</a:t>
            </a:r>
          </a:p>
          <a:p>
            <a:pPr>
              <a:spcBef>
                <a:spcPct val="0"/>
              </a:spcBef>
              <a:buFontTx/>
              <a:buNone/>
            </a:pPr>
            <a:endParaRPr lang="en-US" altLang="en-US" sz="2400" dirty="0"/>
          </a:p>
        </p:txBody>
      </p:sp>
      <p:sp>
        <p:nvSpPr>
          <p:cNvPr id="30" name="TextBox 29">
            <a:extLst>
              <a:ext uri="{FF2B5EF4-FFF2-40B4-BE49-F238E27FC236}">
                <a16:creationId xmlns="" xmlns:a16="http://schemas.microsoft.com/office/drawing/2014/main" id="{BD74EE73-FFAD-452A-AC98-E04EB1B7D3BB}"/>
              </a:ext>
            </a:extLst>
          </p:cNvPr>
          <p:cNvSpPr txBox="1">
            <a:spLocks noChangeArrowheads="1"/>
          </p:cNvSpPr>
          <p:nvPr/>
        </p:nvSpPr>
        <p:spPr bwMode="auto">
          <a:xfrm>
            <a:off x="289267" y="4221128"/>
            <a:ext cx="860262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600" b="1" dirty="0">
                <a:solidFill>
                  <a:srgbClr val="584035"/>
                </a:solidFill>
              </a:rPr>
              <a:t>Explain the difference in severity between people with one achondroplasia </a:t>
            </a:r>
            <a:r>
              <a:rPr lang="en-US" altLang="en-US" sz="2600" b="1" dirty="0" smtClean="0">
                <a:solidFill>
                  <a:srgbClr val="584035"/>
                </a:solidFill>
              </a:rPr>
              <a:t>allele and </a:t>
            </a:r>
            <a:r>
              <a:rPr lang="en-US" altLang="en-US" sz="2600" b="1" dirty="0">
                <a:solidFill>
                  <a:srgbClr val="584035"/>
                </a:solidFill>
              </a:rPr>
              <a:t>those with </a:t>
            </a:r>
            <a:r>
              <a:rPr lang="en-US" altLang="en-US" sz="2600" b="1" dirty="0" smtClean="0">
                <a:solidFill>
                  <a:srgbClr val="584035"/>
                </a:solidFill>
              </a:rPr>
              <a:t>two. </a:t>
            </a:r>
          </a:p>
          <a:p>
            <a:pPr>
              <a:spcBef>
                <a:spcPct val="0"/>
              </a:spcBef>
              <a:buFontTx/>
              <a:buNone/>
            </a:pPr>
            <a:r>
              <a:rPr lang="en-US" altLang="en-US" sz="2600" b="1" dirty="0" smtClean="0">
                <a:solidFill>
                  <a:srgbClr val="3F6EB3"/>
                </a:solidFill>
              </a:rPr>
              <a:t>In </a:t>
            </a:r>
            <a:r>
              <a:rPr lang="en-US" altLang="en-US" sz="2600" b="1" dirty="0">
                <a:solidFill>
                  <a:srgbClr val="3F6EB3"/>
                </a:solidFill>
              </a:rPr>
              <a:t>other words why is the heterozygote different from the normal </a:t>
            </a:r>
            <a:r>
              <a:rPr lang="en-US" altLang="en-US" sz="2600" b="1" dirty="0" smtClean="0">
                <a:solidFill>
                  <a:srgbClr val="3F6EB3"/>
                </a:solidFill>
              </a:rPr>
              <a:t>phenotype in this case?</a:t>
            </a:r>
            <a:endParaRPr lang="en-US" altLang="en-US" sz="2600" b="1" dirty="0">
              <a:solidFill>
                <a:srgbClr val="3F6EB3"/>
              </a:solidFill>
            </a:endParaRPr>
          </a:p>
        </p:txBody>
      </p:sp>
      <p:pic>
        <p:nvPicPr>
          <p:cNvPr id="31" name="Picture 30">
            <a:extLst>
              <a:ext uri="{FF2B5EF4-FFF2-40B4-BE49-F238E27FC236}">
                <a16:creationId xmlns="" xmlns:a16="http://schemas.microsoft.com/office/drawing/2014/main" id="{4A825237-A9D6-4BEA-901D-F28696B265EF}"/>
              </a:ext>
            </a:extLst>
          </p:cNvPr>
          <p:cNvPicPr>
            <a:picLocks noChangeAspect="1"/>
          </p:cNvPicPr>
          <p:nvPr/>
        </p:nvPicPr>
        <p:blipFill>
          <a:blip r:embed="rId6"/>
          <a:stretch>
            <a:fillRect/>
          </a:stretch>
        </p:blipFill>
        <p:spPr>
          <a:xfrm>
            <a:off x="674545" y="5966339"/>
            <a:ext cx="658425" cy="670618"/>
          </a:xfrm>
          <a:prstGeom prst="rect">
            <a:avLst/>
          </a:prstGeom>
        </p:spPr>
      </p:pic>
      <p:sp>
        <p:nvSpPr>
          <p:cNvPr id="32" name="TextBox 31">
            <a:extLst>
              <a:ext uri="{FF2B5EF4-FFF2-40B4-BE49-F238E27FC236}">
                <a16:creationId xmlns="" xmlns:a16="http://schemas.microsoft.com/office/drawing/2014/main" id="{B44D78E3-0B0B-4049-B55D-F6DF39FC2214}"/>
              </a:ext>
            </a:extLst>
          </p:cNvPr>
          <p:cNvSpPr txBox="1"/>
          <p:nvPr/>
        </p:nvSpPr>
        <p:spPr>
          <a:xfrm>
            <a:off x="1332970" y="5970534"/>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Q. </a:t>
            </a:r>
            <a:endParaRPr lang="en-US" sz="3200" b="1" dirty="0">
              <a:solidFill>
                <a:srgbClr val="3F6EB3"/>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 xmlns:a16="http://schemas.microsoft.com/office/drawing/2014/main" id="{794904BF-0CF1-411D-AC0B-CE114C1452CB}"/>
              </a:ext>
            </a:extLst>
          </p:cNvPr>
          <p:cNvSpPr txBox="1">
            <a:spLocks noChangeArrowheads="1"/>
          </p:cNvSpPr>
          <p:nvPr/>
        </p:nvSpPr>
        <p:spPr bwMode="auto">
          <a:xfrm>
            <a:off x="115028" y="2183441"/>
            <a:ext cx="933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Paul</a:t>
            </a:r>
            <a:endParaRPr lang="en-US" altLang="en-US" sz="2400" b="1" dirty="0">
              <a:solidFill>
                <a:srgbClr val="C00000"/>
              </a:solidFill>
            </a:endParaRPr>
          </a:p>
        </p:txBody>
      </p:sp>
      <p:sp>
        <p:nvSpPr>
          <p:cNvPr id="34" name="TextBox 33">
            <a:extLst>
              <a:ext uri="{FF2B5EF4-FFF2-40B4-BE49-F238E27FC236}">
                <a16:creationId xmlns="" xmlns:a16="http://schemas.microsoft.com/office/drawing/2014/main" id="{FDB1570A-AB06-477E-8CE9-CB3F24F942EE}"/>
              </a:ext>
            </a:extLst>
          </p:cNvPr>
          <p:cNvSpPr txBox="1">
            <a:spLocks noChangeArrowheads="1"/>
          </p:cNvSpPr>
          <p:nvPr/>
        </p:nvSpPr>
        <p:spPr bwMode="auto">
          <a:xfrm>
            <a:off x="6635015" y="2574702"/>
            <a:ext cx="84452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Kyle</a:t>
            </a:r>
            <a:endParaRPr lang="en-US" altLang="en-US" sz="2400" b="1" dirty="0">
              <a:solidFill>
                <a:srgbClr val="00B050"/>
              </a:solidFill>
            </a:endParaRPr>
          </a:p>
        </p:txBody>
      </p:sp>
    </p:spTree>
    <p:extLst>
      <p:ext uri="{BB962C8B-B14F-4D97-AF65-F5344CB8AC3E}">
        <p14:creationId xmlns:p14="http://schemas.microsoft.com/office/powerpoint/2010/main" val="302355668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1000"/>
                                        <p:tgtEl>
                                          <p:spTgt spid="31"/>
                                        </p:tgtEl>
                                      </p:cBhvr>
                                    </p:animEffect>
                                    <p:anim calcmode="lin" valueType="num">
                                      <p:cBhvr>
                                        <p:cTn id="17" dur="1000" fill="hold"/>
                                        <p:tgtEl>
                                          <p:spTgt spid="31"/>
                                        </p:tgtEl>
                                        <p:attrNameLst>
                                          <p:attrName>ppt_x</p:attrName>
                                        </p:attrNameLst>
                                      </p:cBhvr>
                                      <p:tavLst>
                                        <p:tav tm="0">
                                          <p:val>
                                            <p:strVal val="#ppt_x"/>
                                          </p:val>
                                        </p:tav>
                                        <p:tav tm="100000">
                                          <p:val>
                                            <p:strVal val="#ppt_x"/>
                                          </p:val>
                                        </p:tav>
                                      </p:tavLst>
                                    </p:anim>
                                    <p:anim calcmode="lin" valueType="num">
                                      <p:cBhvr>
                                        <p:cTn id="1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277D44CB-6450-4E74-A1FB-1E477563DD64}"/>
              </a:ext>
            </a:extLst>
          </p:cNvPr>
          <p:cNvSpPr>
            <a:spLocks noChangeArrowheads="1"/>
          </p:cNvSpPr>
          <p:nvPr/>
        </p:nvSpPr>
        <p:spPr bwMode="auto">
          <a:xfrm>
            <a:off x="2988603" y="248483"/>
            <a:ext cx="2667000" cy="3368840"/>
          </a:xfrm>
          <a:prstGeom prst="rect">
            <a:avLst/>
          </a:prstGeom>
          <a:solidFill>
            <a:srgbClr val="FFFFFF"/>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6" name="Picture 5" descr="Screen Shot 2015-04-28 at 7.12.03 PM.png">
            <a:extLst>
              <a:ext uri="{FF2B5EF4-FFF2-40B4-BE49-F238E27FC236}">
                <a16:creationId xmlns="" xmlns:a16="http://schemas.microsoft.com/office/drawing/2014/main" id="{42E1B127-8149-47C1-BC3A-620DA8686E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51301" y="399997"/>
            <a:ext cx="142240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 xmlns:a16="http://schemas.microsoft.com/office/drawing/2014/main" id="{975D311D-7E69-4E7E-9B2C-4E1B4B4BD6F6}"/>
              </a:ext>
            </a:extLst>
          </p:cNvPr>
          <p:cNvSpPr>
            <a:spLocks noChangeArrowheads="1"/>
          </p:cNvSpPr>
          <p:nvPr/>
        </p:nvSpPr>
        <p:spPr bwMode="auto">
          <a:xfrm>
            <a:off x="228600" y="2018298"/>
            <a:ext cx="2536825" cy="3886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8" name="TextBox 7">
            <a:extLst>
              <a:ext uri="{FF2B5EF4-FFF2-40B4-BE49-F238E27FC236}">
                <a16:creationId xmlns="" xmlns:a16="http://schemas.microsoft.com/office/drawing/2014/main" id="{0234B60F-3745-4DBC-8748-4D12BF653229}"/>
              </a:ext>
            </a:extLst>
          </p:cNvPr>
          <p:cNvSpPr txBox="1">
            <a:spLocks noChangeArrowheads="1"/>
          </p:cNvSpPr>
          <p:nvPr/>
        </p:nvSpPr>
        <p:spPr bwMode="auto">
          <a:xfrm>
            <a:off x="5482633" y="542047"/>
            <a:ext cx="2057400"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000" b="1" dirty="0">
                <a:latin typeface="Arial Narrow" panose="020B0606020202030204" pitchFamily="34" charset="0"/>
              </a:rPr>
              <a:t>FGFR3 gene</a:t>
            </a:r>
          </a:p>
        </p:txBody>
      </p:sp>
      <p:pic>
        <p:nvPicPr>
          <p:cNvPr id="7" name="Picture 6" descr="Screen Shot 2015-04-28 at 7.11.33 PM.png">
            <a:extLst>
              <a:ext uri="{FF2B5EF4-FFF2-40B4-BE49-F238E27FC236}">
                <a16:creationId xmlns="" xmlns:a16="http://schemas.microsoft.com/office/drawing/2014/main" id="{956B22DE-4654-44ED-ADDD-20AF11632D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79543" y="348715"/>
            <a:ext cx="584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reen Shot 2015-04-28 at 7.11.33 PM.png">
            <a:extLst>
              <a:ext uri="{FF2B5EF4-FFF2-40B4-BE49-F238E27FC236}">
                <a16:creationId xmlns="" xmlns:a16="http://schemas.microsoft.com/office/drawing/2014/main" id="{3660610E-E35F-4708-8057-F5E390B804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332840"/>
            <a:ext cx="584200" cy="304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 xmlns:a16="http://schemas.microsoft.com/office/drawing/2014/main" id="{FDB1570A-AB06-477E-8CE9-CB3F24F942EE}"/>
              </a:ext>
            </a:extLst>
          </p:cNvPr>
          <p:cNvSpPr txBox="1">
            <a:spLocks noChangeArrowheads="1"/>
          </p:cNvSpPr>
          <p:nvPr/>
        </p:nvSpPr>
        <p:spPr bwMode="auto">
          <a:xfrm>
            <a:off x="6671650" y="3359066"/>
            <a:ext cx="240252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 </a:t>
            </a:r>
            <a:r>
              <a:rPr lang="en-US" altLang="en-US" sz="2400" b="1" dirty="0" smtClean="0">
                <a:solidFill>
                  <a:srgbClr val="00B050"/>
                </a:solidFill>
              </a:rPr>
              <a:t>height</a:t>
            </a:r>
            <a:endParaRPr lang="en-US" altLang="en-US" sz="2400" b="1" dirty="0">
              <a:solidFill>
                <a:srgbClr val="00B050"/>
              </a:solidFill>
            </a:endParaRPr>
          </a:p>
        </p:txBody>
      </p:sp>
      <p:pic>
        <p:nvPicPr>
          <p:cNvPr id="11" name="Picture 10" descr="Screen Shot 2015-04-28 at 7.11.05 PM.png">
            <a:extLst>
              <a:ext uri="{FF2B5EF4-FFF2-40B4-BE49-F238E27FC236}">
                <a16:creationId xmlns="" xmlns:a16="http://schemas.microsoft.com/office/drawing/2014/main" id="{AEDFCEF3-E1B1-4A39-8D28-C096252899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2013" y="380947"/>
            <a:ext cx="6985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a:extLst>
              <a:ext uri="{FF2B5EF4-FFF2-40B4-BE49-F238E27FC236}">
                <a16:creationId xmlns="" xmlns:a16="http://schemas.microsoft.com/office/drawing/2014/main" id="{2D0306E5-C0FA-4B99-9A25-918A56B5BD8F}"/>
              </a:ext>
            </a:extLst>
          </p:cNvPr>
          <p:cNvSpPr txBox="1">
            <a:spLocks noChangeArrowheads="1"/>
          </p:cNvSpPr>
          <p:nvPr/>
        </p:nvSpPr>
        <p:spPr bwMode="auto">
          <a:xfrm>
            <a:off x="3542165" y="3371686"/>
            <a:ext cx="2590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US" altLang="en-US" sz="2400" b="1" dirty="0" smtClean="0">
                <a:solidFill>
                  <a:srgbClr val="DAB000"/>
                </a:solidFill>
              </a:rPr>
              <a:t>Joy</a:t>
            </a:r>
          </a:p>
          <a:p>
            <a:pPr algn="ctr">
              <a:spcBef>
                <a:spcPct val="0"/>
              </a:spcBef>
              <a:buFontTx/>
              <a:buNone/>
            </a:pPr>
            <a:r>
              <a:rPr lang="en-US" altLang="en-US" sz="2400" b="1" dirty="0" smtClean="0">
                <a:solidFill>
                  <a:srgbClr val="DAB000"/>
                </a:solidFill>
              </a:rPr>
              <a:t>Achondroplasia</a:t>
            </a:r>
            <a:endParaRPr lang="en-US" altLang="en-US" sz="2400" b="1" dirty="0">
              <a:solidFill>
                <a:srgbClr val="DAB000"/>
              </a:solidFill>
            </a:endParaRPr>
          </a:p>
        </p:txBody>
      </p:sp>
      <p:sp>
        <p:nvSpPr>
          <p:cNvPr id="17" name="TextBox 16">
            <a:extLst>
              <a:ext uri="{FF2B5EF4-FFF2-40B4-BE49-F238E27FC236}">
                <a16:creationId xmlns="" xmlns:a16="http://schemas.microsoft.com/office/drawing/2014/main" id="{468135E5-A7C3-414C-AC21-14D148F7B3F4}"/>
              </a:ext>
            </a:extLst>
          </p:cNvPr>
          <p:cNvSpPr txBox="1">
            <a:spLocks noChangeArrowheads="1"/>
          </p:cNvSpPr>
          <p:nvPr/>
        </p:nvSpPr>
        <p:spPr bwMode="auto">
          <a:xfrm>
            <a:off x="2933700" y="537408"/>
            <a:ext cx="1447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600" b="1" dirty="0">
                <a:solidFill>
                  <a:srgbClr val="C00000"/>
                </a:solidFill>
              </a:rPr>
              <a:t>mutation</a:t>
            </a:r>
          </a:p>
        </p:txBody>
      </p:sp>
      <p:cxnSp>
        <p:nvCxnSpPr>
          <p:cNvPr id="19" name="Straight Arrow Connector 18">
            <a:extLst>
              <a:ext uri="{FF2B5EF4-FFF2-40B4-BE49-F238E27FC236}">
                <a16:creationId xmlns="" xmlns:a16="http://schemas.microsoft.com/office/drawing/2014/main" id="{B72639A3-F8C8-444C-BF3B-9F5E3B028C88}"/>
              </a:ext>
            </a:extLst>
          </p:cNvPr>
          <p:cNvCxnSpPr>
            <a:cxnSpLocks noChangeShapeType="1"/>
          </p:cNvCxnSpPr>
          <p:nvPr/>
        </p:nvCxnSpPr>
        <p:spPr bwMode="auto">
          <a:xfrm>
            <a:off x="3970338" y="707270"/>
            <a:ext cx="228600" cy="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0" name="TextBox 19">
            <a:extLst>
              <a:ext uri="{FF2B5EF4-FFF2-40B4-BE49-F238E27FC236}">
                <a16:creationId xmlns="" xmlns:a16="http://schemas.microsoft.com/office/drawing/2014/main" id="{794904BF-0CF1-411D-AC0B-CE114C1452CB}"/>
              </a:ext>
            </a:extLst>
          </p:cNvPr>
          <p:cNvSpPr txBox="1">
            <a:spLocks noChangeArrowheads="1"/>
          </p:cNvSpPr>
          <p:nvPr/>
        </p:nvSpPr>
        <p:spPr bwMode="auto">
          <a:xfrm>
            <a:off x="289267" y="3365156"/>
            <a:ext cx="27432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Severe</a:t>
            </a:r>
            <a:r>
              <a:rPr lang="en-US" altLang="en-US" sz="2400" dirty="0">
                <a:solidFill>
                  <a:srgbClr val="C00000"/>
                </a:solidFill>
              </a:rPr>
              <a:t> (lethal) </a:t>
            </a:r>
            <a:r>
              <a:rPr lang="en-US" altLang="en-US" sz="2400" b="1" dirty="0">
                <a:solidFill>
                  <a:srgbClr val="C00000"/>
                </a:solidFill>
              </a:rPr>
              <a:t>achondroplasia</a:t>
            </a:r>
          </a:p>
        </p:txBody>
      </p:sp>
      <p:pic>
        <p:nvPicPr>
          <p:cNvPr id="18" name="Picture 17" descr="Screen Shot 2015-04-28 at 7.11.05 PM.png">
            <a:extLst>
              <a:ext uri="{FF2B5EF4-FFF2-40B4-BE49-F238E27FC236}">
                <a16:creationId xmlns="" xmlns:a16="http://schemas.microsoft.com/office/drawing/2014/main" id="{1B98E705-2178-40B1-A081-172C7EAF6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04950" y="399997"/>
            <a:ext cx="6985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 xmlns:a16="http://schemas.microsoft.com/office/drawing/2014/main" id="{F1442736-CAC7-4AFF-AA0A-E5D3E0019ADE}"/>
              </a:ext>
            </a:extLst>
          </p:cNvPr>
          <p:cNvSpPr txBox="1">
            <a:spLocks noChangeArrowheads="1"/>
          </p:cNvSpPr>
          <p:nvPr/>
        </p:nvSpPr>
        <p:spPr bwMode="auto">
          <a:xfrm>
            <a:off x="1028700" y="2871734"/>
            <a:ext cx="457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 xmlns:a16="http://schemas.microsoft.com/office/drawing/2014/main" id="{03F2AF52-2FE4-467C-A753-7720E830C5B3}"/>
              </a:ext>
            </a:extLst>
          </p:cNvPr>
          <p:cNvSpPr txBox="1">
            <a:spLocks noChangeArrowheads="1"/>
          </p:cNvSpPr>
          <p:nvPr/>
        </p:nvSpPr>
        <p:spPr bwMode="auto">
          <a:xfrm>
            <a:off x="1638300" y="2871734"/>
            <a:ext cx="76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1" name="TextBox 20">
            <a:extLst>
              <a:ext uri="{FF2B5EF4-FFF2-40B4-BE49-F238E27FC236}">
                <a16:creationId xmlns="" xmlns:a16="http://schemas.microsoft.com/office/drawing/2014/main" id="{EBC03A15-FC7C-4F02-B932-2701AFECF315}"/>
              </a:ext>
            </a:extLst>
          </p:cNvPr>
          <p:cNvSpPr txBox="1">
            <a:spLocks noChangeArrowheads="1"/>
          </p:cNvSpPr>
          <p:nvPr/>
        </p:nvSpPr>
        <p:spPr bwMode="auto">
          <a:xfrm>
            <a:off x="4229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22" name="TextBox 21">
            <a:extLst>
              <a:ext uri="{FF2B5EF4-FFF2-40B4-BE49-F238E27FC236}">
                <a16:creationId xmlns="" xmlns:a16="http://schemas.microsoft.com/office/drawing/2014/main" id="{D551C8DD-C357-404E-9518-24A51F4AFA00}"/>
              </a:ext>
            </a:extLst>
          </p:cNvPr>
          <p:cNvSpPr txBox="1">
            <a:spLocks noChangeArrowheads="1"/>
          </p:cNvSpPr>
          <p:nvPr/>
        </p:nvSpPr>
        <p:spPr bwMode="auto">
          <a:xfrm>
            <a:off x="4991100" y="2815470"/>
            <a:ext cx="533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23" name="TextBox 22">
            <a:extLst>
              <a:ext uri="{FF2B5EF4-FFF2-40B4-BE49-F238E27FC236}">
                <a16:creationId xmlns="" xmlns:a16="http://schemas.microsoft.com/office/drawing/2014/main" id="{E9932F7C-081E-4BA8-B469-D1B3DF8612FF}"/>
              </a:ext>
            </a:extLst>
          </p:cNvPr>
          <p:cNvSpPr txBox="1">
            <a:spLocks noChangeArrowheads="1"/>
          </p:cNvSpPr>
          <p:nvPr/>
        </p:nvSpPr>
        <p:spPr bwMode="auto">
          <a:xfrm>
            <a:off x="75819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a:p>
            <a:pPr>
              <a:spcBef>
                <a:spcPct val="0"/>
              </a:spcBef>
              <a:buFontTx/>
              <a:buNone/>
            </a:pPr>
            <a:endParaRPr lang="en-US" altLang="en-US" sz="2400"/>
          </a:p>
        </p:txBody>
      </p:sp>
      <p:sp>
        <p:nvSpPr>
          <p:cNvPr id="24" name="TextBox 23">
            <a:extLst>
              <a:ext uri="{FF2B5EF4-FFF2-40B4-BE49-F238E27FC236}">
                <a16:creationId xmlns="" xmlns:a16="http://schemas.microsoft.com/office/drawing/2014/main" id="{24808220-7D48-4463-A2C7-A142E212E204}"/>
              </a:ext>
            </a:extLst>
          </p:cNvPr>
          <p:cNvSpPr txBox="1">
            <a:spLocks noChangeArrowheads="1"/>
          </p:cNvSpPr>
          <p:nvPr/>
        </p:nvSpPr>
        <p:spPr bwMode="auto">
          <a:xfrm>
            <a:off x="8267700" y="2801402"/>
            <a:ext cx="609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t>2</a:t>
            </a:r>
          </a:p>
          <a:p>
            <a:pPr>
              <a:spcBef>
                <a:spcPct val="0"/>
              </a:spcBef>
              <a:buFontTx/>
              <a:buNone/>
            </a:pPr>
            <a:endParaRPr lang="en-US" altLang="en-US" sz="2400" dirty="0"/>
          </a:p>
        </p:txBody>
      </p:sp>
      <p:sp>
        <p:nvSpPr>
          <p:cNvPr id="30" name="TextBox 29">
            <a:extLst>
              <a:ext uri="{FF2B5EF4-FFF2-40B4-BE49-F238E27FC236}">
                <a16:creationId xmlns="" xmlns:a16="http://schemas.microsoft.com/office/drawing/2014/main" id="{BD74EE73-FFAD-452A-AC98-E04EB1B7D3BB}"/>
              </a:ext>
            </a:extLst>
          </p:cNvPr>
          <p:cNvSpPr txBox="1">
            <a:spLocks noChangeArrowheads="1"/>
          </p:cNvSpPr>
          <p:nvPr/>
        </p:nvSpPr>
        <p:spPr bwMode="auto">
          <a:xfrm>
            <a:off x="289267" y="4221128"/>
            <a:ext cx="86026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600" b="1" dirty="0" smtClean="0">
                <a:solidFill>
                  <a:srgbClr val="3F6EB3"/>
                </a:solidFill>
              </a:rPr>
              <a:t>Why is </a:t>
            </a:r>
            <a:r>
              <a:rPr lang="en-US" altLang="en-US" sz="2600" b="1" dirty="0">
                <a:solidFill>
                  <a:srgbClr val="3F6EB3"/>
                </a:solidFill>
              </a:rPr>
              <a:t>the heterozygote different from the normal </a:t>
            </a:r>
            <a:r>
              <a:rPr lang="en-US" altLang="en-US" sz="2600" b="1" dirty="0" smtClean="0">
                <a:solidFill>
                  <a:srgbClr val="3F6EB3"/>
                </a:solidFill>
              </a:rPr>
              <a:t>phenotype in this case?</a:t>
            </a:r>
            <a:endParaRPr lang="en-US" altLang="en-US" sz="2600" b="1" dirty="0">
              <a:solidFill>
                <a:srgbClr val="3F6EB3"/>
              </a:solidFill>
            </a:endParaRPr>
          </a:p>
        </p:txBody>
      </p:sp>
      <p:sp>
        <p:nvSpPr>
          <p:cNvPr id="32" name="TextBox 31">
            <a:extLst>
              <a:ext uri="{FF2B5EF4-FFF2-40B4-BE49-F238E27FC236}">
                <a16:creationId xmlns="" xmlns:a16="http://schemas.microsoft.com/office/drawing/2014/main" id="{B44D78E3-0B0B-4049-B55D-F6DF39FC2214}"/>
              </a:ext>
            </a:extLst>
          </p:cNvPr>
          <p:cNvSpPr txBox="1"/>
          <p:nvPr/>
        </p:nvSpPr>
        <p:spPr>
          <a:xfrm>
            <a:off x="1257300" y="5462137"/>
            <a:ext cx="7741203" cy="584775"/>
          </a:xfrm>
          <a:prstGeom prst="rect">
            <a:avLst/>
          </a:prstGeom>
          <a:noFill/>
        </p:spPr>
        <p:txBody>
          <a:bodyPr wrap="square" rtlCol="0">
            <a:spAutoFit/>
          </a:bodyPr>
          <a:lstStyle/>
          <a:p>
            <a:r>
              <a:rPr lang="en-US" sz="3200" dirty="0" smtClean="0">
                <a:solidFill>
                  <a:srgbClr val="3F6EB3"/>
                </a:solidFill>
                <a:latin typeface="Arial" panose="020B0604020202020204" pitchFamily="34" charset="0"/>
                <a:cs typeface="Arial" panose="020B0604020202020204" pitchFamily="34" charset="0"/>
              </a:rPr>
              <a:t>Let’s share out what you came up with!</a:t>
            </a:r>
            <a:endParaRPr lang="en-US" sz="3200" b="1" dirty="0">
              <a:solidFill>
                <a:srgbClr val="3F6EB3"/>
              </a:solidFill>
              <a:latin typeface="Arial" panose="020B0604020202020204" pitchFamily="34" charset="0"/>
              <a:cs typeface="Arial" panose="020B0604020202020204" pitchFamily="34" charset="0"/>
            </a:endParaRPr>
          </a:p>
        </p:txBody>
      </p:sp>
      <p:sp>
        <p:nvSpPr>
          <p:cNvPr id="33" name="TextBox 32">
            <a:extLst>
              <a:ext uri="{FF2B5EF4-FFF2-40B4-BE49-F238E27FC236}">
                <a16:creationId xmlns="" xmlns:a16="http://schemas.microsoft.com/office/drawing/2014/main" id="{794904BF-0CF1-411D-AC0B-CE114C1452CB}"/>
              </a:ext>
            </a:extLst>
          </p:cNvPr>
          <p:cNvSpPr txBox="1">
            <a:spLocks noChangeArrowheads="1"/>
          </p:cNvSpPr>
          <p:nvPr/>
        </p:nvSpPr>
        <p:spPr bwMode="auto">
          <a:xfrm>
            <a:off x="115028" y="2183441"/>
            <a:ext cx="9331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Paul</a:t>
            </a:r>
            <a:endParaRPr lang="en-US" altLang="en-US" sz="2400" b="1" dirty="0">
              <a:solidFill>
                <a:srgbClr val="C00000"/>
              </a:solidFill>
            </a:endParaRPr>
          </a:p>
        </p:txBody>
      </p:sp>
      <p:sp>
        <p:nvSpPr>
          <p:cNvPr id="34" name="TextBox 33">
            <a:extLst>
              <a:ext uri="{FF2B5EF4-FFF2-40B4-BE49-F238E27FC236}">
                <a16:creationId xmlns="" xmlns:a16="http://schemas.microsoft.com/office/drawing/2014/main" id="{FDB1570A-AB06-477E-8CE9-CB3F24F942EE}"/>
              </a:ext>
            </a:extLst>
          </p:cNvPr>
          <p:cNvSpPr txBox="1">
            <a:spLocks noChangeArrowheads="1"/>
          </p:cNvSpPr>
          <p:nvPr/>
        </p:nvSpPr>
        <p:spPr bwMode="auto">
          <a:xfrm>
            <a:off x="6635015" y="2574702"/>
            <a:ext cx="84452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Kyle</a:t>
            </a:r>
            <a:endParaRPr lang="en-US" altLang="en-US" sz="2400" b="1" dirty="0">
              <a:solidFill>
                <a:srgbClr val="00B050"/>
              </a:solidFill>
            </a:endParaRPr>
          </a:p>
        </p:txBody>
      </p:sp>
      <p:pic>
        <p:nvPicPr>
          <p:cNvPr id="26" name="pasted-image.pdf"/>
          <p:cNvPicPr>
            <a:picLocks noChangeAspect="1"/>
          </p:cNvPicPr>
          <p:nvPr/>
        </p:nvPicPr>
        <p:blipFill>
          <a:blip r:embed="rId6">
            <a:extLst/>
          </a:blip>
          <a:stretch>
            <a:fillRect/>
          </a:stretch>
        </p:blipFill>
        <p:spPr>
          <a:xfrm>
            <a:off x="457885" y="5379883"/>
            <a:ext cx="698680" cy="889272"/>
          </a:xfrm>
          <a:prstGeom prst="rect">
            <a:avLst/>
          </a:prstGeom>
          <a:ln w="12700">
            <a:miter lim="400000"/>
          </a:ln>
        </p:spPr>
      </p:pic>
    </p:spTree>
    <p:extLst>
      <p:ext uri="{BB962C8B-B14F-4D97-AF65-F5344CB8AC3E}">
        <p14:creationId xmlns:p14="http://schemas.microsoft.com/office/powerpoint/2010/main" val="3557214480"/>
      </p:ext>
    </p:extLst>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228600" y="262915"/>
            <a:ext cx="8686800" cy="979731"/>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3959"/>
              <a:buFont typeface="Calibri"/>
              <a:buNone/>
            </a:pPr>
            <a:r>
              <a:rPr lang="en-US" sz="2800" dirty="0" smtClean="0">
                <a:solidFill>
                  <a:schemeClr val="dk1"/>
                </a:solidFill>
                <a:latin typeface="Arial" panose="020B0604020202020204" pitchFamily="34" charset="0"/>
                <a:ea typeface="Calibri"/>
                <a:cs typeface="Arial" panose="020B0604020202020204" pitchFamily="34" charset="0"/>
                <a:sym typeface="Calibri"/>
              </a:rPr>
              <a:t>Next </a:t>
            </a:r>
            <a:r>
              <a:rPr lang="en-US" sz="2800" dirty="0">
                <a:solidFill>
                  <a:schemeClr val="dk1"/>
                </a:solidFill>
                <a:latin typeface="Arial" panose="020B0604020202020204" pitchFamily="34" charset="0"/>
                <a:ea typeface="Calibri"/>
                <a:cs typeface="Arial" panose="020B0604020202020204" pitchFamily="34" charset="0"/>
                <a:sym typeface="Calibri"/>
              </a:rPr>
              <a:t>lets take a look at </a:t>
            </a:r>
            <a:r>
              <a:rPr lang="en-US" sz="2800" b="0" i="0" u="none" strike="noStrike" cap="none" dirty="0">
                <a:solidFill>
                  <a:schemeClr val="dk1"/>
                </a:solidFill>
                <a:latin typeface="Arial" panose="020B0604020202020204" pitchFamily="34" charset="0"/>
                <a:ea typeface="Calibri"/>
                <a:cs typeface="Arial" panose="020B0604020202020204" pitchFamily="34" charset="0"/>
                <a:sym typeface="Calibri"/>
              </a:rPr>
              <a:t> </a:t>
            </a:r>
            <a:r>
              <a:rPr lang="en-US" sz="2800" b="0" i="0" u="none" strike="noStrike" cap="none" dirty="0" smtClean="0">
                <a:solidFill>
                  <a:schemeClr val="dk1"/>
                </a:solidFill>
                <a:latin typeface="Arial" panose="020B0604020202020204" pitchFamily="34" charset="0"/>
                <a:ea typeface="Calibri"/>
                <a:cs typeface="Arial" panose="020B0604020202020204" pitchFamily="34" charset="0"/>
                <a:sym typeface="Calibri"/>
              </a:rPr>
              <a:t>PKU, which we figured out follows simple dominance…</a:t>
            </a:r>
            <a:endParaRPr sz="2800" dirty="0">
              <a:latin typeface="Arial" panose="020B0604020202020204" pitchFamily="34" charset="0"/>
              <a:cs typeface="Arial" panose="020B0604020202020204" pitchFamily="34" charset="0"/>
            </a:endParaRPr>
          </a:p>
        </p:txBody>
      </p:sp>
      <p:sp>
        <p:nvSpPr>
          <p:cNvPr id="151" name="Shape 151"/>
          <p:cNvSpPr txBox="1">
            <a:spLocks noGrp="1"/>
          </p:cNvSpPr>
          <p:nvPr>
            <p:ph type="body" idx="1"/>
          </p:nvPr>
        </p:nvSpPr>
        <p:spPr>
          <a:xfrm>
            <a:off x="257908" y="1327970"/>
            <a:ext cx="8686800" cy="3305908"/>
          </a:xfrm>
          <a:prstGeom prst="rect">
            <a:avLst/>
          </a:prstGeom>
          <a:noFill/>
          <a:ln>
            <a:noFill/>
          </a:ln>
        </p:spPr>
        <p:txBody>
          <a:bodyPr spcFirstLastPara="1" wrap="square" lIns="91425" tIns="45700" rIns="91425" bIns="45700" anchor="t" anchorCtr="0">
            <a:noAutofit/>
          </a:bodyPr>
          <a:lstStyle/>
          <a:p>
            <a:pPr marL="0" indent="0">
              <a:spcBef>
                <a:spcPts val="0"/>
              </a:spcBef>
              <a:buClr>
                <a:schemeClr val="dk1"/>
              </a:buClr>
              <a:buSzPts val="3200"/>
              <a:buNone/>
            </a:pPr>
            <a:r>
              <a:rPr lang="en-US" sz="2400" b="0" i="0" u="none" strike="noStrike" cap="none" dirty="0">
                <a:solidFill>
                  <a:schemeClr val="dk1"/>
                </a:solidFill>
                <a:latin typeface="Arial" panose="020B0604020202020204" pitchFamily="34" charset="0"/>
                <a:ea typeface="Calibri"/>
                <a:cs typeface="Arial" panose="020B0604020202020204" pitchFamily="34" charset="0"/>
                <a:sym typeface="Calibri"/>
              </a:rPr>
              <a:t>PKU (phenylketonuria) is a disease that affects the way the body processes phenylalanine. The</a:t>
            </a:r>
            <a:r>
              <a:rPr lang="en-US" altLang="en-US" sz="2400" i="1" dirty="0">
                <a:latin typeface="Arial" panose="020B0604020202020204" pitchFamily="34" charset="0"/>
                <a:cs typeface="Arial" panose="020B0604020202020204" pitchFamily="34" charset="0"/>
              </a:rPr>
              <a:t> protein that the </a:t>
            </a:r>
            <a:r>
              <a:rPr lang="en-US" altLang="en-US" sz="2400" b="1" i="1" dirty="0">
                <a:latin typeface="Arial" panose="020B0604020202020204" pitchFamily="34" charset="0"/>
                <a:cs typeface="Arial" panose="020B0604020202020204" pitchFamily="34" charset="0"/>
              </a:rPr>
              <a:t>PAH</a:t>
            </a:r>
            <a:r>
              <a:rPr lang="en-US" altLang="en-US" sz="2400" i="1" dirty="0">
                <a:latin typeface="Arial" panose="020B0604020202020204" pitchFamily="34" charset="0"/>
                <a:cs typeface="Arial" panose="020B0604020202020204" pitchFamily="34" charset="0"/>
              </a:rPr>
              <a:t> gene codes for, is an </a:t>
            </a:r>
            <a:r>
              <a:rPr lang="en-US" altLang="en-US" sz="2400" b="1" i="1" dirty="0">
                <a:latin typeface="Arial" panose="020B0604020202020204" pitchFamily="34" charset="0"/>
                <a:cs typeface="Arial" panose="020B0604020202020204" pitchFamily="34" charset="0"/>
              </a:rPr>
              <a:t>enzyme</a:t>
            </a:r>
            <a:r>
              <a:rPr lang="en-US" altLang="en-US" sz="2400" i="1" dirty="0">
                <a:latin typeface="Arial" panose="020B0604020202020204" pitchFamily="34" charset="0"/>
                <a:cs typeface="Arial" panose="020B0604020202020204" pitchFamily="34" charset="0"/>
              </a:rPr>
              <a:t> (phenylalanine hydroxylase). It is needed to break down the amino acid phenylalanine in the body. In PKU, a mutation in the </a:t>
            </a:r>
            <a:r>
              <a:rPr lang="en-US" altLang="en-US" sz="2400" b="1" i="1" dirty="0">
                <a:latin typeface="Arial" panose="020B0604020202020204" pitchFamily="34" charset="0"/>
                <a:cs typeface="Arial" panose="020B0604020202020204" pitchFamily="34" charset="0"/>
              </a:rPr>
              <a:t>PAH</a:t>
            </a:r>
            <a:r>
              <a:rPr lang="en-US" altLang="en-US" sz="2400" i="1" dirty="0">
                <a:latin typeface="Arial" panose="020B0604020202020204" pitchFamily="34" charset="0"/>
                <a:cs typeface="Arial" panose="020B0604020202020204" pitchFamily="34" charset="0"/>
              </a:rPr>
              <a:t> gene makes it unable to produce a functioning enzyme. As a result, phenylalanine builds up in the bloodstream of people with PKU, causing brain damage and cognitive deficits. </a:t>
            </a:r>
          </a:p>
        </p:txBody>
      </p:sp>
      <p:sp>
        <p:nvSpPr>
          <p:cNvPr id="2" name="TextBox 1">
            <a:extLst>
              <a:ext uri="{FF2B5EF4-FFF2-40B4-BE49-F238E27FC236}">
                <a16:creationId xmlns="" xmlns:a16="http://schemas.microsoft.com/office/drawing/2014/main" id="{595164EF-BF12-4F83-9470-7B45657BBE48}"/>
              </a:ext>
            </a:extLst>
          </p:cNvPr>
          <p:cNvSpPr txBox="1"/>
          <p:nvPr/>
        </p:nvSpPr>
        <p:spPr>
          <a:xfrm>
            <a:off x="257909" y="4335866"/>
            <a:ext cx="8686799"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What are some key ideas from this text that you think will help us make sense of why PKU is expresses with simple dominance and not codominance.</a:t>
            </a:r>
            <a:r>
              <a:rPr lang="en-US" dirty="0"/>
              <a:t> </a:t>
            </a:r>
          </a:p>
        </p:txBody>
      </p:sp>
      <p:pic>
        <p:nvPicPr>
          <p:cNvPr id="3" name="Picture 2">
            <a:extLst>
              <a:ext uri="{FF2B5EF4-FFF2-40B4-BE49-F238E27FC236}">
                <a16:creationId xmlns="" xmlns:a16="http://schemas.microsoft.com/office/drawing/2014/main" id="{86A49AE7-DABF-4AC1-8A43-5292DEFF528D}"/>
              </a:ext>
            </a:extLst>
          </p:cNvPr>
          <p:cNvPicPr>
            <a:picLocks noChangeAspect="1"/>
          </p:cNvPicPr>
          <p:nvPr/>
        </p:nvPicPr>
        <p:blipFill>
          <a:blip r:embed="rId3"/>
          <a:stretch>
            <a:fillRect/>
          </a:stretch>
        </p:blipFill>
        <p:spPr>
          <a:xfrm>
            <a:off x="478895" y="5924467"/>
            <a:ext cx="658425" cy="670618"/>
          </a:xfrm>
          <a:prstGeom prst="rect">
            <a:avLst/>
          </a:prstGeom>
        </p:spPr>
      </p:pic>
      <p:sp>
        <p:nvSpPr>
          <p:cNvPr id="6" name="TextBox 5">
            <a:extLst>
              <a:ext uri="{FF2B5EF4-FFF2-40B4-BE49-F238E27FC236}">
                <a16:creationId xmlns="" xmlns:a16="http://schemas.microsoft.com/office/drawing/2014/main" id="{6C6CC63B-4E05-4FD5-89C2-138CAA48F1FF}"/>
              </a:ext>
            </a:extLst>
          </p:cNvPr>
          <p:cNvSpPr txBox="1"/>
          <p:nvPr/>
        </p:nvSpPr>
        <p:spPr>
          <a:xfrm>
            <a:off x="1402797" y="5967388"/>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a:t>
            </a:r>
            <a:r>
              <a:rPr lang="en-US" sz="3200" b="1" dirty="0" smtClean="0">
                <a:solidFill>
                  <a:srgbClr val="3F6EB3"/>
                </a:solidFill>
                <a:latin typeface="Arial" panose="020B0604020202020204" pitchFamily="34" charset="0"/>
                <a:cs typeface="Arial" panose="020B0604020202020204" pitchFamily="34" charset="0"/>
              </a:rPr>
              <a:t>R.</a:t>
            </a:r>
            <a:endParaRPr lang="en-US" sz="3200" b="1"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2180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7B992F12-7B6C-475C-894D-446D2FA34C9E}"/>
              </a:ext>
            </a:extLst>
          </p:cNvPr>
          <p:cNvSpPr>
            <a:spLocks noChangeArrowheads="1"/>
          </p:cNvSpPr>
          <p:nvPr/>
        </p:nvSpPr>
        <p:spPr bwMode="auto">
          <a:xfrm>
            <a:off x="415003" y="3518802"/>
            <a:ext cx="24384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 name="Rectangle 4">
            <a:extLst>
              <a:ext uri="{FF2B5EF4-FFF2-40B4-BE49-F238E27FC236}">
                <a16:creationId xmlns="" xmlns:a16="http://schemas.microsoft.com/office/drawing/2014/main" id="{1DFC9443-2A07-43C1-8221-0EB7014DBF36}"/>
              </a:ext>
            </a:extLst>
          </p:cNvPr>
          <p:cNvSpPr>
            <a:spLocks noChangeArrowheads="1"/>
          </p:cNvSpPr>
          <p:nvPr/>
        </p:nvSpPr>
        <p:spPr bwMode="auto">
          <a:xfrm>
            <a:off x="3392877" y="3564840"/>
            <a:ext cx="2273300" cy="3230562"/>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6" name="Rectangle 5">
            <a:extLst>
              <a:ext uri="{FF2B5EF4-FFF2-40B4-BE49-F238E27FC236}">
                <a16:creationId xmlns="" xmlns:a16="http://schemas.microsoft.com/office/drawing/2014/main" id="{711919B3-4570-4EE3-AEA4-DC317A265386}"/>
              </a:ext>
            </a:extLst>
          </p:cNvPr>
          <p:cNvSpPr>
            <a:spLocks noChangeArrowheads="1"/>
          </p:cNvSpPr>
          <p:nvPr/>
        </p:nvSpPr>
        <p:spPr bwMode="auto">
          <a:xfrm>
            <a:off x="6326577" y="3001967"/>
            <a:ext cx="22733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7" name="Picture 6" descr="Screen Shot 2015-04-29 at 5.26.49 PM.png">
            <a:extLst>
              <a:ext uri="{FF2B5EF4-FFF2-40B4-BE49-F238E27FC236}">
                <a16:creationId xmlns="" xmlns:a16="http://schemas.microsoft.com/office/drawing/2014/main" id="{BFA9B8D0-7F76-4AAC-82BA-72A68519B6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47277" y="3078167"/>
            <a:ext cx="10922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creen Shot 2015-04-29 at 5.26.32 PM.png">
            <a:extLst>
              <a:ext uri="{FF2B5EF4-FFF2-40B4-BE49-F238E27FC236}">
                <a16:creationId xmlns="" xmlns:a16="http://schemas.microsoft.com/office/drawing/2014/main" id="{ACF81417-044E-4DBA-84D2-CB426C5EE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4690" y="3621990"/>
            <a:ext cx="1068387"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creen Shot 2015-04-29 at 5.26.19 PM.png">
            <a:extLst>
              <a:ext uri="{FF2B5EF4-FFF2-40B4-BE49-F238E27FC236}">
                <a16:creationId xmlns="" xmlns:a16="http://schemas.microsoft.com/office/drawing/2014/main" id="{DCA15EB9-A03B-4A5B-A33F-3BE835A365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8278" y="3621990"/>
            <a:ext cx="1050925"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 xmlns:a16="http://schemas.microsoft.com/office/drawing/2014/main" id="{AC42EF99-3098-43BC-B678-BD3094EB36BF}"/>
              </a:ext>
            </a:extLst>
          </p:cNvPr>
          <p:cNvSpPr txBox="1">
            <a:spLocks noChangeArrowheads="1"/>
          </p:cNvSpPr>
          <p:nvPr/>
        </p:nvSpPr>
        <p:spPr bwMode="auto">
          <a:xfrm>
            <a:off x="1253203" y="5531752"/>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3" name="TextBox 12">
            <a:extLst>
              <a:ext uri="{FF2B5EF4-FFF2-40B4-BE49-F238E27FC236}">
                <a16:creationId xmlns="" xmlns:a16="http://schemas.microsoft.com/office/drawing/2014/main" id="{9137532C-F3B6-4483-B6B7-42D413DB0CD1}"/>
              </a:ext>
            </a:extLst>
          </p:cNvPr>
          <p:cNvSpPr txBox="1">
            <a:spLocks noChangeArrowheads="1"/>
          </p:cNvSpPr>
          <p:nvPr/>
        </p:nvSpPr>
        <p:spPr bwMode="auto">
          <a:xfrm>
            <a:off x="1786603" y="5511115"/>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4" name="TextBox 13">
            <a:extLst>
              <a:ext uri="{FF2B5EF4-FFF2-40B4-BE49-F238E27FC236}">
                <a16:creationId xmlns="" xmlns:a16="http://schemas.microsoft.com/office/drawing/2014/main" id="{4D3B2463-270E-4844-8558-2A55FA5B6DD5}"/>
              </a:ext>
            </a:extLst>
          </p:cNvPr>
          <p:cNvSpPr txBox="1">
            <a:spLocks noChangeArrowheads="1"/>
          </p:cNvSpPr>
          <p:nvPr/>
        </p:nvSpPr>
        <p:spPr bwMode="auto">
          <a:xfrm>
            <a:off x="3989777" y="553969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 xmlns:a16="http://schemas.microsoft.com/office/drawing/2014/main" id="{F683BE54-6453-449E-8ECB-6BB4BA661150}"/>
              </a:ext>
            </a:extLst>
          </p:cNvPr>
          <p:cNvSpPr txBox="1">
            <a:spLocks noChangeArrowheads="1"/>
          </p:cNvSpPr>
          <p:nvPr/>
        </p:nvSpPr>
        <p:spPr bwMode="auto">
          <a:xfrm>
            <a:off x="4523177" y="5539690"/>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6" name="TextBox 15">
            <a:extLst>
              <a:ext uri="{FF2B5EF4-FFF2-40B4-BE49-F238E27FC236}">
                <a16:creationId xmlns="" xmlns:a16="http://schemas.microsoft.com/office/drawing/2014/main" id="{B38B4423-2504-4F68-A2D2-41D5DF1E60BA}"/>
              </a:ext>
            </a:extLst>
          </p:cNvPr>
          <p:cNvSpPr txBox="1">
            <a:spLocks noChangeArrowheads="1"/>
          </p:cNvSpPr>
          <p:nvPr/>
        </p:nvSpPr>
        <p:spPr bwMode="auto">
          <a:xfrm>
            <a:off x="6923477" y="5092705"/>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7" name="TextBox 16">
            <a:extLst>
              <a:ext uri="{FF2B5EF4-FFF2-40B4-BE49-F238E27FC236}">
                <a16:creationId xmlns="" xmlns:a16="http://schemas.microsoft.com/office/drawing/2014/main" id="{63961CA8-2E44-45A4-BD5D-015CC82D50A0}"/>
              </a:ext>
            </a:extLst>
          </p:cNvPr>
          <p:cNvSpPr txBox="1">
            <a:spLocks noChangeArrowheads="1"/>
          </p:cNvSpPr>
          <p:nvPr/>
        </p:nvSpPr>
        <p:spPr bwMode="auto">
          <a:xfrm>
            <a:off x="7456877" y="510223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9" name="TextBox 18">
            <a:extLst>
              <a:ext uri="{FF2B5EF4-FFF2-40B4-BE49-F238E27FC236}">
                <a16:creationId xmlns="" xmlns:a16="http://schemas.microsoft.com/office/drawing/2014/main" id="{2363D1D1-F153-439B-BC97-86EB867A9A3B}"/>
              </a:ext>
            </a:extLst>
          </p:cNvPr>
          <p:cNvSpPr txBox="1">
            <a:spLocks noChangeArrowheads="1"/>
          </p:cNvSpPr>
          <p:nvPr/>
        </p:nvSpPr>
        <p:spPr bwMode="auto">
          <a:xfrm>
            <a:off x="519778" y="5011052"/>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latin typeface="Cambria" panose="02040503050406030204" pitchFamily="18" charset="0"/>
              </a:rPr>
              <a:t>PAH</a:t>
            </a:r>
            <a:endParaRPr lang="en-US" altLang="en-US" sz="2400">
              <a:latin typeface="Cambria" panose="02040503050406030204" pitchFamily="18" charset="0"/>
            </a:endParaRPr>
          </a:p>
        </p:txBody>
      </p:sp>
      <p:sp>
        <p:nvSpPr>
          <p:cNvPr id="20" name="TextBox 19">
            <a:extLst>
              <a:ext uri="{FF2B5EF4-FFF2-40B4-BE49-F238E27FC236}">
                <a16:creationId xmlns="" xmlns:a16="http://schemas.microsoft.com/office/drawing/2014/main" id="{45E1BA79-EB60-49D9-900E-588FB9BFC021}"/>
              </a:ext>
            </a:extLst>
          </p:cNvPr>
          <p:cNvSpPr txBox="1">
            <a:spLocks noChangeArrowheads="1"/>
          </p:cNvSpPr>
          <p:nvPr/>
        </p:nvSpPr>
        <p:spPr bwMode="auto">
          <a:xfrm>
            <a:off x="5132777" y="4707678"/>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dirty="0">
                <a:solidFill>
                  <a:srgbClr val="C00000"/>
                </a:solidFill>
              </a:rPr>
              <a:t>mutation</a:t>
            </a:r>
          </a:p>
        </p:txBody>
      </p:sp>
      <p:cxnSp>
        <p:nvCxnSpPr>
          <p:cNvPr id="22" name="Straight Arrow Connector 21">
            <a:extLst>
              <a:ext uri="{FF2B5EF4-FFF2-40B4-BE49-F238E27FC236}">
                <a16:creationId xmlns="" xmlns:a16="http://schemas.microsoft.com/office/drawing/2014/main" id="{FE0AB491-CAA6-47B2-B523-4438D825138C}"/>
              </a:ext>
            </a:extLst>
          </p:cNvPr>
          <p:cNvCxnSpPr>
            <a:cxnSpLocks noChangeShapeType="1"/>
          </p:cNvCxnSpPr>
          <p:nvPr/>
        </p:nvCxnSpPr>
        <p:spPr bwMode="auto">
          <a:xfrm flipH="1">
            <a:off x="4904177" y="5042802"/>
            <a:ext cx="381000" cy="22860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3" name="TextBox 22">
            <a:extLst>
              <a:ext uri="{FF2B5EF4-FFF2-40B4-BE49-F238E27FC236}">
                <a16:creationId xmlns="" xmlns:a16="http://schemas.microsoft.com/office/drawing/2014/main" id="{ADD4953F-A377-486D-BD92-9239475A5564}"/>
              </a:ext>
            </a:extLst>
          </p:cNvPr>
          <p:cNvSpPr txBox="1">
            <a:spLocks noChangeArrowheads="1"/>
          </p:cNvSpPr>
          <p:nvPr/>
        </p:nvSpPr>
        <p:spPr bwMode="auto">
          <a:xfrm>
            <a:off x="1208405" y="6246508"/>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p:txBody>
      </p:sp>
      <p:sp>
        <p:nvSpPr>
          <p:cNvPr id="24" name="TextBox 23">
            <a:extLst>
              <a:ext uri="{FF2B5EF4-FFF2-40B4-BE49-F238E27FC236}">
                <a16:creationId xmlns="" xmlns:a16="http://schemas.microsoft.com/office/drawing/2014/main" id="{D7809969-64F9-4B80-B5D1-D09A5EF58655}"/>
              </a:ext>
            </a:extLst>
          </p:cNvPr>
          <p:cNvSpPr txBox="1">
            <a:spLocks noChangeArrowheads="1"/>
          </p:cNvSpPr>
          <p:nvPr/>
        </p:nvSpPr>
        <p:spPr bwMode="auto">
          <a:xfrm>
            <a:off x="3802452" y="6206439"/>
            <a:ext cx="2057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a:p>
            <a:pPr>
              <a:spcBef>
                <a:spcPct val="0"/>
              </a:spcBef>
              <a:buFontTx/>
              <a:buNone/>
            </a:pPr>
            <a:endParaRPr lang="en-US" altLang="en-US" sz="2400" dirty="0"/>
          </a:p>
        </p:txBody>
      </p:sp>
      <p:sp>
        <p:nvSpPr>
          <p:cNvPr id="25" name="TextBox 24">
            <a:extLst>
              <a:ext uri="{FF2B5EF4-FFF2-40B4-BE49-F238E27FC236}">
                <a16:creationId xmlns="" xmlns:a16="http://schemas.microsoft.com/office/drawing/2014/main" id="{5B73AAF5-0AE6-4A9A-B1A3-168896334FEF}"/>
              </a:ext>
            </a:extLst>
          </p:cNvPr>
          <p:cNvSpPr txBox="1">
            <a:spLocks noChangeArrowheads="1"/>
          </p:cNvSpPr>
          <p:nvPr/>
        </p:nvSpPr>
        <p:spPr bwMode="auto">
          <a:xfrm>
            <a:off x="6694877" y="5745167"/>
            <a:ext cx="152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Has PKU</a:t>
            </a:r>
          </a:p>
          <a:p>
            <a:pPr>
              <a:spcBef>
                <a:spcPct val="0"/>
              </a:spcBef>
              <a:buFontTx/>
              <a:buNone/>
            </a:pPr>
            <a:endParaRPr lang="en-US" altLang="en-US" sz="2400" dirty="0"/>
          </a:p>
        </p:txBody>
      </p:sp>
      <p:sp>
        <p:nvSpPr>
          <p:cNvPr id="3" name="Rectangle 2">
            <a:extLst>
              <a:ext uri="{FF2B5EF4-FFF2-40B4-BE49-F238E27FC236}">
                <a16:creationId xmlns="" xmlns:a16="http://schemas.microsoft.com/office/drawing/2014/main" id="{04204A3A-B909-44C6-8322-B80589E2BFF4}"/>
              </a:ext>
            </a:extLst>
          </p:cNvPr>
          <p:cNvSpPr/>
          <p:nvPr/>
        </p:nvSpPr>
        <p:spPr>
          <a:xfrm>
            <a:off x="990600" y="321851"/>
            <a:ext cx="7936523" cy="3108543"/>
          </a:xfrm>
          <a:prstGeom prst="rect">
            <a:avLst/>
          </a:prstGeom>
        </p:spPr>
        <p:txBody>
          <a:bodyPr wrap="square">
            <a:spAutoFit/>
          </a:bodyPr>
          <a:lstStyle/>
          <a:p>
            <a:pPr>
              <a:spcBef>
                <a:spcPct val="0"/>
              </a:spcBef>
              <a:buFontTx/>
              <a:buNone/>
            </a:pPr>
            <a:r>
              <a:rPr lang="en-US" altLang="en-US" sz="2800" u="sng" dirty="0" smtClean="0">
                <a:solidFill>
                  <a:srgbClr val="3F6EB3"/>
                </a:solidFill>
                <a:latin typeface="Arial" panose="020B0604020202020204" pitchFamily="34" charset="0"/>
                <a:cs typeface="Arial" panose="020B0604020202020204" pitchFamily="34" charset="0"/>
              </a:rPr>
              <a:t>Doodle Box S</a:t>
            </a:r>
            <a:r>
              <a:rPr lang="en-US" altLang="en-US" sz="2800" dirty="0" smtClean="0">
                <a:solidFill>
                  <a:srgbClr val="3F6EB3"/>
                </a:solidFill>
                <a:latin typeface="Arial" panose="020B0604020202020204" pitchFamily="34" charset="0"/>
                <a:cs typeface="Arial" panose="020B0604020202020204" pitchFamily="34" charset="0"/>
              </a:rPr>
              <a:t>: Again, draw chromosomes for three members of the Summers family: Joe (1,2), Joe’s father William (1,1) and Joe’s daughter Jane (2,2) who has been diagnosed with PKU. Represent the PAH gene and the mutation visually in a similar way to what we just did with achondroplasia</a:t>
            </a:r>
            <a:r>
              <a:rPr lang="en-US" altLang="en-US" sz="2800" dirty="0">
                <a:solidFill>
                  <a:srgbClr val="3F6EB3"/>
                </a:solidFill>
                <a:latin typeface="Arial" panose="020B0604020202020204" pitchFamily="34" charset="0"/>
                <a:cs typeface="Arial" panose="020B0604020202020204" pitchFamily="34" charset="0"/>
              </a:rPr>
              <a:t>.</a:t>
            </a:r>
            <a:endParaRPr lang="en-US" altLang="en-US" sz="2800" dirty="0" smtClean="0">
              <a:solidFill>
                <a:srgbClr val="3F6EB3"/>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 xmlns:a16="http://schemas.microsoft.com/office/drawing/2014/main" id="{0C1FAF58-794E-4147-BA60-37C7718B0BF1}"/>
              </a:ext>
            </a:extLst>
          </p:cNvPr>
          <p:cNvPicPr>
            <a:picLocks noChangeAspect="1"/>
          </p:cNvPicPr>
          <p:nvPr/>
        </p:nvPicPr>
        <p:blipFill>
          <a:blip r:embed="rId6"/>
          <a:stretch>
            <a:fillRect/>
          </a:stretch>
        </p:blipFill>
        <p:spPr>
          <a:xfrm>
            <a:off x="190565" y="1277232"/>
            <a:ext cx="658425" cy="670618"/>
          </a:xfrm>
          <a:prstGeom prst="rect">
            <a:avLst/>
          </a:prstGeom>
        </p:spPr>
      </p:pic>
      <p:sp>
        <p:nvSpPr>
          <p:cNvPr id="27" name="TextBox 26">
            <a:extLst>
              <a:ext uri="{FF2B5EF4-FFF2-40B4-BE49-F238E27FC236}">
                <a16:creationId xmlns="" xmlns:a16="http://schemas.microsoft.com/office/drawing/2014/main" id="{ADD4953F-A377-486D-BD92-9239475A5564}"/>
              </a:ext>
            </a:extLst>
          </p:cNvPr>
          <p:cNvSpPr txBox="1">
            <a:spLocks noChangeArrowheads="1"/>
          </p:cNvSpPr>
          <p:nvPr/>
        </p:nvSpPr>
        <p:spPr bwMode="auto">
          <a:xfrm>
            <a:off x="-48823" y="4091869"/>
            <a:ext cx="1262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William</a:t>
            </a:r>
            <a:endParaRPr lang="en-US" altLang="en-US" sz="2400" b="1" dirty="0">
              <a:solidFill>
                <a:srgbClr val="00B050"/>
              </a:solidFill>
            </a:endParaRPr>
          </a:p>
        </p:txBody>
      </p:sp>
      <p:sp>
        <p:nvSpPr>
          <p:cNvPr id="28" name="TextBox 27">
            <a:extLst>
              <a:ext uri="{FF2B5EF4-FFF2-40B4-BE49-F238E27FC236}">
                <a16:creationId xmlns="" xmlns:a16="http://schemas.microsoft.com/office/drawing/2014/main" id="{ADD4953F-A377-486D-BD92-9239475A5564}"/>
              </a:ext>
            </a:extLst>
          </p:cNvPr>
          <p:cNvSpPr txBox="1">
            <a:spLocks noChangeArrowheads="1"/>
          </p:cNvSpPr>
          <p:nvPr/>
        </p:nvSpPr>
        <p:spPr bwMode="auto">
          <a:xfrm>
            <a:off x="4929345" y="4199735"/>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Joe</a:t>
            </a:r>
            <a:endParaRPr lang="en-US" altLang="en-US" sz="2400" b="1" dirty="0">
              <a:solidFill>
                <a:srgbClr val="00B050"/>
              </a:solidFill>
            </a:endParaRPr>
          </a:p>
        </p:txBody>
      </p:sp>
      <p:sp>
        <p:nvSpPr>
          <p:cNvPr id="29" name="TextBox 28">
            <a:extLst>
              <a:ext uri="{FF2B5EF4-FFF2-40B4-BE49-F238E27FC236}">
                <a16:creationId xmlns="" xmlns:a16="http://schemas.microsoft.com/office/drawing/2014/main" id="{5B73AAF5-0AE6-4A9A-B1A3-168896334FEF}"/>
              </a:ext>
            </a:extLst>
          </p:cNvPr>
          <p:cNvSpPr txBox="1">
            <a:spLocks noChangeArrowheads="1"/>
          </p:cNvSpPr>
          <p:nvPr/>
        </p:nvSpPr>
        <p:spPr bwMode="auto">
          <a:xfrm>
            <a:off x="7967467" y="3969051"/>
            <a:ext cx="985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Jane</a:t>
            </a:r>
            <a:endParaRPr lang="en-US" altLang="en-US" sz="2400" b="1" dirty="0">
              <a:solidFill>
                <a:srgbClr val="C00000"/>
              </a:solidFill>
            </a:endParaRPr>
          </a:p>
        </p:txBody>
      </p:sp>
    </p:spTree>
    <p:extLst>
      <p:ext uri="{BB962C8B-B14F-4D97-AF65-F5344CB8AC3E}">
        <p14:creationId xmlns:p14="http://schemas.microsoft.com/office/powerpoint/2010/main" val="40995264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2" grpId="0"/>
      <p:bldP spid="13" grpId="0"/>
      <p:bldP spid="14" grpId="0"/>
      <p:bldP spid="15" grpId="0"/>
      <p:bldP spid="16" grpId="0"/>
      <p:bldP spid="17" grpId="0"/>
      <p:bldP spid="19" grpId="0"/>
      <p:bldP spid="20" grpId="0"/>
      <p:bldP spid="23" grpId="0"/>
      <p:bldP spid="25" grpId="0"/>
      <p:bldP spid="27" grpId="0"/>
      <p:bldP spid="28" grpId="0"/>
      <p:bldP spid="2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7B992F12-7B6C-475C-894D-446D2FA34C9E}"/>
              </a:ext>
            </a:extLst>
          </p:cNvPr>
          <p:cNvSpPr>
            <a:spLocks noChangeArrowheads="1"/>
          </p:cNvSpPr>
          <p:nvPr/>
        </p:nvSpPr>
        <p:spPr bwMode="auto">
          <a:xfrm>
            <a:off x="415003" y="3518802"/>
            <a:ext cx="24384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5" name="Rectangle 4">
            <a:extLst>
              <a:ext uri="{FF2B5EF4-FFF2-40B4-BE49-F238E27FC236}">
                <a16:creationId xmlns="" xmlns:a16="http://schemas.microsoft.com/office/drawing/2014/main" id="{1DFC9443-2A07-43C1-8221-0EB7014DBF36}"/>
              </a:ext>
            </a:extLst>
          </p:cNvPr>
          <p:cNvSpPr>
            <a:spLocks noChangeArrowheads="1"/>
          </p:cNvSpPr>
          <p:nvPr/>
        </p:nvSpPr>
        <p:spPr bwMode="auto">
          <a:xfrm>
            <a:off x="3392877" y="3564840"/>
            <a:ext cx="2273300" cy="3230562"/>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6" name="Rectangle 5">
            <a:extLst>
              <a:ext uri="{FF2B5EF4-FFF2-40B4-BE49-F238E27FC236}">
                <a16:creationId xmlns="" xmlns:a16="http://schemas.microsoft.com/office/drawing/2014/main" id="{711919B3-4570-4EE3-AEA4-DC317A265386}"/>
              </a:ext>
            </a:extLst>
          </p:cNvPr>
          <p:cNvSpPr>
            <a:spLocks noChangeArrowheads="1"/>
          </p:cNvSpPr>
          <p:nvPr/>
        </p:nvSpPr>
        <p:spPr bwMode="auto">
          <a:xfrm>
            <a:off x="6326577" y="3001967"/>
            <a:ext cx="2273300" cy="3276600"/>
          </a:xfrm>
          <a:prstGeom prst="rect">
            <a:avLst/>
          </a:prstGeom>
          <a:solidFill>
            <a:schemeClr val="bg1"/>
          </a:solidFill>
          <a:ln w="9525">
            <a:solidFill>
              <a:srgbClr val="FFFFFF"/>
            </a:solidFill>
            <a:round/>
            <a:headEnd/>
            <a:tailEnd/>
          </a:ln>
        </p:spPr>
        <p:txBody>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pic>
        <p:nvPicPr>
          <p:cNvPr id="7" name="Picture 6" descr="Screen Shot 2015-04-29 at 5.26.49 PM.png">
            <a:extLst>
              <a:ext uri="{FF2B5EF4-FFF2-40B4-BE49-F238E27FC236}">
                <a16:creationId xmlns="" xmlns:a16="http://schemas.microsoft.com/office/drawing/2014/main" id="{BFA9B8D0-7F76-4AAC-82BA-72A68519B6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47277" y="3078167"/>
            <a:ext cx="10922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Screen Shot 2015-04-29 at 5.26.32 PM.png">
            <a:extLst>
              <a:ext uri="{FF2B5EF4-FFF2-40B4-BE49-F238E27FC236}">
                <a16:creationId xmlns="" xmlns:a16="http://schemas.microsoft.com/office/drawing/2014/main" id="{ACF81417-044E-4DBA-84D2-CB426C5EE99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24690" y="3621990"/>
            <a:ext cx="1068387" cy="269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Screen Shot 2015-04-29 at 5.26.19 PM.png">
            <a:extLst>
              <a:ext uri="{FF2B5EF4-FFF2-40B4-BE49-F238E27FC236}">
                <a16:creationId xmlns="" xmlns:a16="http://schemas.microsoft.com/office/drawing/2014/main" id="{DCA15EB9-A03B-4A5B-A33F-3BE835A365B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18278" y="3621990"/>
            <a:ext cx="1050925"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 xmlns:a16="http://schemas.microsoft.com/office/drawing/2014/main" id="{AC42EF99-3098-43BC-B678-BD3094EB36BF}"/>
              </a:ext>
            </a:extLst>
          </p:cNvPr>
          <p:cNvSpPr txBox="1">
            <a:spLocks noChangeArrowheads="1"/>
          </p:cNvSpPr>
          <p:nvPr/>
        </p:nvSpPr>
        <p:spPr bwMode="auto">
          <a:xfrm>
            <a:off x="1253203" y="5531752"/>
            <a:ext cx="53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3" name="TextBox 12">
            <a:extLst>
              <a:ext uri="{FF2B5EF4-FFF2-40B4-BE49-F238E27FC236}">
                <a16:creationId xmlns="" xmlns:a16="http://schemas.microsoft.com/office/drawing/2014/main" id="{9137532C-F3B6-4483-B6B7-42D413DB0CD1}"/>
              </a:ext>
            </a:extLst>
          </p:cNvPr>
          <p:cNvSpPr txBox="1">
            <a:spLocks noChangeArrowheads="1"/>
          </p:cNvSpPr>
          <p:nvPr/>
        </p:nvSpPr>
        <p:spPr bwMode="auto">
          <a:xfrm>
            <a:off x="1786603" y="5511115"/>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4" name="TextBox 13">
            <a:extLst>
              <a:ext uri="{FF2B5EF4-FFF2-40B4-BE49-F238E27FC236}">
                <a16:creationId xmlns="" xmlns:a16="http://schemas.microsoft.com/office/drawing/2014/main" id="{4D3B2463-270E-4844-8558-2A55FA5B6DD5}"/>
              </a:ext>
            </a:extLst>
          </p:cNvPr>
          <p:cNvSpPr txBox="1">
            <a:spLocks noChangeArrowheads="1"/>
          </p:cNvSpPr>
          <p:nvPr/>
        </p:nvSpPr>
        <p:spPr bwMode="auto">
          <a:xfrm>
            <a:off x="3989777" y="553969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1</a:t>
            </a:r>
          </a:p>
        </p:txBody>
      </p:sp>
      <p:sp>
        <p:nvSpPr>
          <p:cNvPr id="15" name="TextBox 14">
            <a:extLst>
              <a:ext uri="{FF2B5EF4-FFF2-40B4-BE49-F238E27FC236}">
                <a16:creationId xmlns="" xmlns:a16="http://schemas.microsoft.com/office/drawing/2014/main" id="{F683BE54-6453-449E-8ECB-6BB4BA661150}"/>
              </a:ext>
            </a:extLst>
          </p:cNvPr>
          <p:cNvSpPr txBox="1">
            <a:spLocks noChangeArrowheads="1"/>
          </p:cNvSpPr>
          <p:nvPr/>
        </p:nvSpPr>
        <p:spPr bwMode="auto">
          <a:xfrm>
            <a:off x="4523177" y="5539690"/>
            <a:ext cx="457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6" name="TextBox 15">
            <a:extLst>
              <a:ext uri="{FF2B5EF4-FFF2-40B4-BE49-F238E27FC236}">
                <a16:creationId xmlns="" xmlns:a16="http://schemas.microsoft.com/office/drawing/2014/main" id="{B38B4423-2504-4F68-A2D2-41D5DF1E60BA}"/>
              </a:ext>
            </a:extLst>
          </p:cNvPr>
          <p:cNvSpPr txBox="1">
            <a:spLocks noChangeArrowheads="1"/>
          </p:cNvSpPr>
          <p:nvPr/>
        </p:nvSpPr>
        <p:spPr bwMode="auto">
          <a:xfrm>
            <a:off x="6923477" y="5092705"/>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7" name="TextBox 16">
            <a:extLst>
              <a:ext uri="{FF2B5EF4-FFF2-40B4-BE49-F238E27FC236}">
                <a16:creationId xmlns="" xmlns:a16="http://schemas.microsoft.com/office/drawing/2014/main" id="{63961CA8-2E44-45A4-BD5D-015CC82D50A0}"/>
              </a:ext>
            </a:extLst>
          </p:cNvPr>
          <p:cNvSpPr txBox="1">
            <a:spLocks noChangeArrowheads="1"/>
          </p:cNvSpPr>
          <p:nvPr/>
        </p:nvSpPr>
        <p:spPr bwMode="auto">
          <a:xfrm>
            <a:off x="7456877" y="5102230"/>
            <a:ext cx="533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t>2</a:t>
            </a:r>
          </a:p>
        </p:txBody>
      </p:sp>
      <p:sp>
        <p:nvSpPr>
          <p:cNvPr id="19" name="TextBox 18">
            <a:extLst>
              <a:ext uri="{FF2B5EF4-FFF2-40B4-BE49-F238E27FC236}">
                <a16:creationId xmlns="" xmlns:a16="http://schemas.microsoft.com/office/drawing/2014/main" id="{2363D1D1-F153-439B-BC97-86EB867A9A3B}"/>
              </a:ext>
            </a:extLst>
          </p:cNvPr>
          <p:cNvSpPr txBox="1">
            <a:spLocks noChangeArrowheads="1"/>
          </p:cNvSpPr>
          <p:nvPr/>
        </p:nvSpPr>
        <p:spPr bwMode="auto">
          <a:xfrm>
            <a:off x="519778" y="5011052"/>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a:latin typeface="Cambria" panose="02040503050406030204" pitchFamily="18" charset="0"/>
              </a:rPr>
              <a:t>PAH</a:t>
            </a:r>
            <a:endParaRPr lang="en-US" altLang="en-US" sz="2400">
              <a:latin typeface="Cambria" panose="02040503050406030204" pitchFamily="18" charset="0"/>
            </a:endParaRPr>
          </a:p>
        </p:txBody>
      </p:sp>
      <p:sp>
        <p:nvSpPr>
          <p:cNvPr id="20" name="TextBox 19">
            <a:extLst>
              <a:ext uri="{FF2B5EF4-FFF2-40B4-BE49-F238E27FC236}">
                <a16:creationId xmlns="" xmlns:a16="http://schemas.microsoft.com/office/drawing/2014/main" id="{45E1BA79-EB60-49D9-900E-588FB9BFC021}"/>
              </a:ext>
            </a:extLst>
          </p:cNvPr>
          <p:cNvSpPr txBox="1">
            <a:spLocks noChangeArrowheads="1"/>
          </p:cNvSpPr>
          <p:nvPr/>
        </p:nvSpPr>
        <p:spPr bwMode="auto">
          <a:xfrm>
            <a:off x="5132777" y="4707678"/>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b="1" dirty="0">
                <a:solidFill>
                  <a:srgbClr val="C00000"/>
                </a:solidFill>
              </a:rPr>
              <a:t>mutation</a:t>
            </a:r>
          </a:p>
        </p:txBody>
      </p:sp>
      <p:cxnSp>
        <p:nvCxnSpPr>
          <p:cNvPr id="22" name="Straight Arrow Connector 21">
            <a:extLst>
              <a:ext uri="{FF2B5EF4-FFF2-40B4-BE49-F238E27FC236}">
                <a16:creationId xmlns="" xmlns:a16="http://schemas.microsoft.com/office/drawing/2014/main" id="{FE0AB491-CAA6-47B2-B523-4438D825138C}"/>
              </a:ext>
            </a:extLst>
          </p:cNvPr>
          <p:cNvCxnSpPr>
            <a:cxnSpLocks noChangeShapeType="1"/>
          </p:cNvCxnSpPr>
          <p:nvPr/>
        </p:nvCxnSpPr>
        <p:spPr bwMode="auto">
          <a:xfrm flipH="1">
            <a:off x="4904177" y="5042802"/>
            <a:ext cx="381000" cy="228600"/>
          </a:xfrm>
          <a:prstGeom prst="straightConnector1">
            <a:avLst/>
          </a:prstGeom>
          <a:noFill/>
          <a:ln w="38100">
            <a:solidFill>
              <a:srgbClr val="C00000"/>
            </a:solidFill>
            <a:round/>
            <a:headEnd/>
            <a:tailEnd type="arrow" w="med" len="med"/>
          </a:ln>
          <a:extLst>
            <a:ext uri="{909E8E84-426E-40DD-AFC4-6F175D3DCCD1}">
              <a14:hiddenFill xmlns:a14="http://schemas.microsoft.com/office/drawing/2010/main">
                <a:noFill/>
              </a14:hiddenFill>
            </a:ext>
          </a:extLst>
        </p:spPr>
      </p:cxnSp>
      <p:sp>
        <p:nvSpPr>
          <p:cNvPr id="23" name="TextBox 22">
            <a:extLst>
              <a:ext uri="{FF2B5EF4-FFF2-40B4-BE49-F238E27FC236}">
                <a16:creationId xmlns="" xmlns:a16="http://schemas.microsoft.com/office/drawing/2014/main" id="{ADD4953F-A377-486D-BD92-9239475A5564}"/>
              </a:ext>
            </a:extLst>
          </p:cNvPr>
          <p:cNvSpPr txBox="1">
            <a:spLocks noChangeArrowheads="1"/>
          </p:cNvSpPr>
          <p:nvPr/>
        </p:nvSpPr>
        <p:spPr bwMode="auto">
          <a:xfrm>
            <a:off x="1208405" y="6246508"/>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p:txBody>
      </p:sp>
      <p:sp>
        <p:nvSpPr>
          <p:cNvPr id="24" name="TextBox 23">
            <a:extLst>
              <a:ext uri="{FF2B5EF4-FFF2-40B4-BE49-F238E27FC236}">
                <a16:creationId xmlns="" xmlns:a16="http://schemas.microsoft.com/office/drawing/2014/main" id="{D7809969-64F9-4B80-B5D1-D09A5EF58655}"/>
              </a:ext>
            </a:extLst>
          </p:cNvPr>
          <p:cNvSpPr txBox="1">
            <a:spLocks noChangeArrowheads="1"/>
          </p:cNvSpPr>
          <p:nvPr/>
        </p:nvSpPr>
        <p:spPr bwMode="auto">
          <a:xfrm>
            <a:off x="3802452" y="6206439"/>
            <a:ext cx="2057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00B050"/>
                </a:solidFill>
              </a:rPr>
              <a:t>Normal</a:t>
            </a:r>
          </a:p>
          <a:p>
            <a:pPr>
              <a:spcBef>
                <a:spcPct val="0"/>
              </a:spcBef>
              <a:buFontTx/>
              <a:buNone/>
            </a:pPr>
            <a:endParaRPr lang="en-US" altLang="en-US" sz="2400" dirty="0"/>
          </a:p>
        </p:txBody>
      </p:sp>
      <p:sp>
        <p:nvSpPr>
          <p:cNvPr id="25" name="TextBox 24">
            <a:extLst>
              <a:ext uri="{FF2B5EF4-FFF2-40B4-BE49-F238E27FC236}">
                <a16:creationId xmlns="" xmlns:a16="http://schemas.microsoft.com/office/drawing/2014/main" id="{5B73AAF5-0AE6-4A9A-B1A3-168896334FEF}"/>
              </a:ext>
            </a:extLst>
          </p:cNvPr>
          <p:cNvSpPr txBox="1">
            <a:spLocks noChangeArrowheads="1"/>
          </p:cNvSpPr>
          <p:nvPr/>
        </p:nvSpPr>
        <p:spPr bwMode="auto">
          <a:xfrm>
            <a:off x="6694877" y="5745167"/>
            <a:ext cx="1524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Has PKU</a:t>
            </a:r>
          </a:p>
          <a:p>
            <a:pPr>
              <a:spcBef>
                <a:spcPct val="0"/>
              </a:spcBef>
              <a:buFontTx/>
              <a:buNone/>
            </a:pPr>
            <a:endParaRPr lang="en-US" altLang="en-US" sz="2400" dirty="0"/>
          </a:p>
        </p:txBody>
      </p:sp>
      <p:sp>
        <p:nvSpPr>
          <p:cNvPr id="3" name="Rectangle 2">
            <a:extLst>
              <a:ext uri="{FF2B5EF4-FFF2-40B4-BE49-F238E27FC236}">
                <a16:creationId xmlns="" xmlns:a16="http://schemas.microsoft.com/office/drawing/2014/main" id="{04204A3A-B909-44C6-8322-B80589E2BFF4}"/>
              </a:ext>
            </a:extLst>
          </p:cNvPr>
          <p:cNvSpPr/>
          <p:nvPr/>
        </p:nvSpPr>
        <p:spPr>
          <a:xfrm>
            <a:off x="663354" y="296172"/>
            <a:ext cx="7936523" cy="1384995"/>
          </a:xfrm>
          <a:prstGeom prst="rect">
            <a:avLst/>
          </a:prstGeom>
        </p:spPr>
        <p:txBody>
          <a:bodyPr wrap="square">
            <a:spAutoFit/>
          </a:bodyPr>
          <a:lstStyle/>
          <a:p>
            <a:pPr>
              <a:spcBef>
                <a:spcPct val="0"/>
              </a:spcBef>
              <a:buFontTx/>
              <a:buNone/>
            </a:pPr>
            <a:r>
              <a:rPr lang="en-US" altLang="en-US" sz="2800" dirty="0" smtClean="0">
                <a:solidFill>
                  <a:srgbClr val="584035"/>
                </a:solidFill>
              </a:rPr>
              <a:t>Recall</a:t>
            </a:r>
            <a:r>
              <a:rPr lang="en-US" altLang="en-US" sz="2800" i="1" dirty="0" smtClean="0">
                <a:solidFill>
                  <a:srgbClr val="584035"/>
                </a:solidFill>
              </a:rPr>
              <a:t> The </a:t>
            </a:r>
            <a:r>
              <a:rPr lang="en-US" altLang="en-US" sz="2800" i="1" dirty="0">
                <a:solidFill>
                  <a:srgbClr val="584035"/>
                </a:solidFill>
              </a:rPr>
              <a:t>Summers family groups found: </a:t>
            </a:r>
            <a:r>
              <a:rPr lang="en-US" altLang="en-US" sz="2800" dirty="0">
                <a:solidFill>
                  <a:srgbClr val="584035"/>
                </a:solidFill>
              </a:rPr>
              <a:t>the normal allele is dominant, the PKU mutant allele is recessive, and it fits Mendel’s model of simple dominance.</a:t>
            </a:r>
          </a:p>
        </p:txBody>
      </p:sp>
      <p:sp>
        <p:nvSpPr>
          <p:cNvPr id="27" name="TextBox 26">
            <a:extLst>
              <a:ext uri="{FF2B5EF4-FFF2-40B4-BE49-F238E27FC236}">
                <a16:creationId xmlns="" xmlns:a16="http://schemas.microsoft.com/office/drawing/2014/main" id="{ADD4953F-A377-486D-BD92-9239475A5564}"/>
              </a:ext>
            </a:extLst>
          </p:cNvPr>
          <p:cNvSpPr txBox="1">
            <a:spLocks noChangeArrowheads="1"/>
          </p:cNvSpPr>
          <p:nvPr/>
        </p:nvSpPr>
        <p:spPr bwMode="auto">
          <a:xfrm>
            <a:off x="-48823" y="4091869"/>
            <a:ext cx="1262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William</a:t>
            </a:r>
            <a:endParaRPr lang="en-US" altLang="en-US" sz="2400" b="1" dirty="0">
              <a:solidFill>
                <a:srgbClr val="00B050"/>
              </a:solidFill>
            </a:endParaRPr>
          </a:p>
        </p:txBody>
      </p:sp>
      <p:sp>
        <p:nvSpPr>
          <p:cNvPr id="28" name="TextBox 27">
            <a:extLst>
              <a:ext uri="{FF2B5EF4-FFF2-40B4-BE49-F238E27FC236}">
                <a16:creationId xmlns="" xmlns:a16="http://schemas.microsoft.com/office/drawing/2014/main" id="{ADD4953F-A377-486D-BD92-9239475A5564}"/>
              </a:ext>
            </a:extLst>
          </p:cNvPr>
          <p:cNvSpPr txBox="1">
            <a:spLocks noChangeArrowheads="1"/>
          </p:cNvSpPr>
          <p:nvPr/>
        </p:nvSpPr>
        <p:spPr bwMode="auto">
          <a:xfrm>
            <a:off x="4929345" y="4199735"/>
            <a:ext cx="132103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00B050"/>
                </a:solidFill>
              </a:rPr>
              <a:t>Joe</a:t>
            </a:r>
            <a:endParaRPr lang="en-US" altLang="en-US" sz="2400" b="1" dirty="0">
              <a:solidFill>
                <a:srgbClr val="00B050"/>
              </a:solidFill>
            </a:endParaRPr>
          </a:p>
        </p:txBody>
      </p:sp>
      <p:sp>
        <p:nvSpPr>
          <p:cNvPr id="29" name="TextBox 28">
            <a:extLst>
              <a:ext uri="{FF2B5EF4-FFF2-40B4-BE49-F238E27FC236}">
                <a16:creationId xmlns="" xmlns:a16="http://schemas.microsoft.com/office/drawing/2014/main" id="{5B73AAF5-0AE6-4A9A-B1A3-168896334FEF}"/>
              </a:ext>
            </a:extLst>
          </p:cNvPr>
          <p:cNvSpPr txBox="1">
            <a:spLocks noChangeArrowheads="1"/>
          </p:cNvSpPr>
          <p:nvPr/>
        </p:nvSpPr>
        <p:spPr bwMode="auto">
          <a:xfrm>
            <a:off x="7967467" y="3969051"/>
            <a:ext cx="9854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smtClean="0">
                <a:solidFill>
                  <a:srgbClr val="C00000"/>
                </a:solidFill>
              </a:rPr>
              <a:t>Jane</a:t>
            </a:r>
            <a:endParaRPr lang="en-US" altLang="en-US" sz="2400" b="1" dirty="0">
              <a:solidFill>
                <a:srgbClr val="C00000"/>
              </a:solidFill>
            </a:endParaRPr>
          </a:p>
        </p:txBody>
      </p:sp>
      <p:sp>
        <p:nvSpPr>
          <p:cNvPr id="26" name="TextBox 25">
            <a:extLst>
              <a:ext uri="{FF2B5EF4-FFF2-40B4-BE49-F238E27FC236}">
                <a16:creationId xmlns="" xmlns:a16="http://schemas.microsoft.com/office/drawing/2014/main" id="{70228589-5FBD-4864-BEED-2CCEB9D4A120}"/>
              </a:ext>
            </a:extLst>
          </p:cNvPr>
          <p:cNvSpPr txBox="1">
            <a:spLocks noChangeArrowheads="1"/>
          </p:cNvSpPr>
          <p:nvPr/>
        </p:nvSpPr>
        <p:spPr bwMode="auto">
          <a:xfrm>
            <a:off x="1664474" y="1595840"/>
            <a:ext cx="6434132"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500" b="1" dirty="0">
                <a:solidFill>
                  <a:srgbClr val="3F6EB3"/>
                </a:solidFill>
              </a:rPr>
              <a:t>Why can heterozygotes still function normally? Why is the pattern in PKU different from achondroplasia?</a:t>
            </a:r>
          </a:p>
        </p:txBody>
      </p:sp>
      <p:pic>
        <p:nvPicPr>
          <p:cNvPr id="30" name="Picture 29">
            <a:extLst>
              <a:ext uri="{FF2B5EF4-FFF2-40B4-BE49-F238E27FC236}">
                <a16:creationId xmlns="" xmlns:a16="http://schemas.microsoft.com/office/drawing/2014/main" id="{39FAD21D-949E-4A68-B2EE-DC73F41B0513}"/>
              </a:ext>
            </a:extLst>
          </p:cNvPr>
          <p:cNvPicPr>
            <a:picLocks noChangeAspect="1"/>
          </p:cNvPicPr>
          <p:nvPr/>
        </p:nvPicPr>
        <p:blipFill>
          <a:blip r:embed="rId6"/>
          <a:stretch>
            <a:fillRect/>
          </a:stretch>
        </p:blipFill>
        <p:spPr>
          <a:xfrm>
            <a:off x="372238" y="1614265"/>
            <a:ext cx="987638" cy="999831"/>
          </a:xfrm>
          <a:prstGeom prst="rect">
            <a:avLst/>
          </a:prstGeom>
        </p:spPr>
      </p:pic>
      <p:sp>
        <p:nvSpPr>
          <p:cNvPr id="31" name="TextBox 30">
            <a:extLst>
              <a:ext uri="{FF2B5EF4-FFF2-40B4-BE49-F238E27FC236}">
                <a16:creationId xmlns="" xmlns:a16="http://schemas.microsoft.com/office/drawing/2014/main" id="{7F06E58C-EAF3-4271-AAE3-196A253BE996}"/>
              </a:ext>
            </a:extLst>
          </p:cNvPr>
          <p:cNvSpPr txBox="1"/>
          <p:nvPr/>
        </p:nvSpPr>
        <p:spPr>
          <a:xfrm>
            <a:off x="385875" y="2846715"/>
            <a:ext cx="7741203" cy="584775"/>
          </a:xfrm>
          <a:prstGeom prst="rect">
            <a:avLst/>
          </a:prstGeom>
          <a:noFill/>
        </p:spPr>
        <p:txBody>
          <a:bodyPr wrap="square" rtlCol="0">
            <a:spAutoFit/>
          </a:bodyPr>
          <a:lstStyle/>
          <a:p>
            <a:r>
              <a:rPr lang="en-US" sz="3200" dirty="0">
                <a:solidFill>
                  <a:srgbClr val="3F6EB3"/>
                </a:solidFill>
                <a:latin typeface="Arial" panose="020B0604020202020204" pitchFamily="34" charset="0"/>
                <a:cs typeface="Arial" panose="020B0604020202020204" pitchFamily="34" charset="0"/>
              </a:rPr>
              <a:t>Write your ideas in </a:t>
            </a:r>
            <a:r>
              <a:rPr lang="en-US" sz="3200" b="1" dirty="0">
                <a:solidFill>
                  <a:srgbClr val="3F6EB3"/>
                </a:solidFill>
                <a:latin typeface="Arial" panose="020B0604020202020204" pitchFamily="34" charset="0"/>
                <a:cs typeface="Arial" panose="020B0604020202020204" pitchFamily="34" charset="0"/>
              </a:rPr>
              <a:t>Doodle Box T</a:t>
            </a:r>
            <a:r>
              <a:rPr lang="en-US" sz="3200" b="1" dirty="0" smtClean="0">
                <a:solidFill>
                  <a:srgbClr val="3F6EB3"/>
                </a:solidFill>
                <a:latin typeface="Arial" panose="020B0604020202020204" pitchFamily="34" charset="0"/>
                <a:cs typeface="Arial" panose="020B0604020202020204" pitchFamily="34" charset="0"/>
              </a:rPr>
              <a:t>.</a:t>
            </a:r>
            <a:endParaRPr lang="en-US" sz="3200" b="1" dirty="0">
              <a:solidFill>
                <a:srgbClr val="3F6EB3"/>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 xmlns:a16="http://schemas.microsoft.com/office/drawing/2014/main" id="{0C1FAF58-794E-4147-BA60-37C7718B0BF1}"/>
              </a:ext>
            </a:extLst>
          </p:cNvPr>
          <p:cNvPicPr>
            <a:picLocks noChangeAspect="1"/>
          </p:cNvPicPr>
          <p:nvPr/>
        </p:nvPicPr>
        <p:blipFill>
          <a:blip r:embed="rId7"/>
          <a:stretch>
            <a:fillRect/>
          </a:stretch>
        </p:blipFill>
        <p:spPr>
          <a:xfrm>
            <a:off x="7216107" y="2197999"/>
            <a:ext cx="658425" cy="670618"/>
          </a:xfrm>
          <a:prstGeom prst="rect">
            <a:avLst/>
          </a:prstGeom>
        </p:spPr>
      </p:pic>
    </p:spTree>
    <p:extLst>
      <p:ext uri="{BB962C8B-B14F-4D97-AF65-F5344CB8AC3E}">
        <p14:creationId xmlns:p14="http://schemas.microsoft.com/office/powerpoint/2010/main" val="369503029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33455</TotalTime>
  <Words>18903</Words>
  <Application>Microsoft Office PowerPoint</Application>
  <PresentationFormat>On-screen Show (4:3)</PresentationFormat>
  <Paragraphs>2085</Paragraphs>
  <Slides>125</Slides>
  <Notes>125</Notes>
  <HiddenSlides>19</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125</vt:i4>
      </vt:variant>
    </vt:vector>
  </HeadingPairs>
  <TitlesOfParts>
    <vt:vector size="138" baseType="lpstr">
      <vt:lpstr>ＭＳ Ｐゴシック</vt:lpstr>
      <vt:lpstr>Aharoni</vt:lpstr>
      <vt:lpstr>Arial</vt:lpstr>
      <vt:lpstr>Arial Black</vt:lpstr>
      <vt:lpstr>Arial Narrow</vt:lpstr>
      <vt:lpstr>Calibri</vt:lpstr>
      <vt:lpstr>Cambria</vt:lpstr>
      <vt:lpstr>Cambria Math</vt:lpstr>
      <vt:lpstr>Comic Sans MS</vt:lpstr>
      <vt:lpstr>Helvetica Light</vt:lpstr>
      <vt:lpstr>Times New Roman</vt:lpstr>
      <vt:lpstr>Wingdings</vt:lpstr>
      <vt:lpstr>Office Theme</vt:lpstr>
      <vt:lpstr>DNA Structure and Function</vt:lpstr>
      <vt:lpstr>Teacher Resource: Overview for Triangle</vt:lpstr>
      <vt:lpstr>PQM [For Teachers Only]</vt:lpstr>
      <vt:lpstr>Review</vt:lpstr>
      <vt:lpstr>What is a trait?</vt:lpstr>
      <vt:lpstr>Review</vt:lpstr>
      <vt:lpstr>What is really going on?</vt:lpstr>
      <vt:lpstr>What is really going on?</vt:lpstr>
      <vt:lpstr>Instructions</vt:lpstr>
      <vt:lpstr>What did you notice?</vt:lpstr>
      <vt:lpstr>Putting the Pieces Together</vt:lpstr>
      <vt:lpstr>What can our driving question be?</vt:lpstr>
      <vt:lpstr>What do we already know about DNA?</vt:lpstr>
      <vt:lpstr>DNA Review</vt:lpstr>
      <vt:lpstr>PowerPoint Presentation</vt:lpstr>
      <vt:lpstr>The Structure of DNA</vt:lpstr>
      <vt:lpstr>Science Terminology</vt:lpstr>
      <vt:lpstr>What do you know about DNA?</vt:lpstr>
      <vt:lpstr>What do you want to know about DNA?</vt:lpstr>
      <vt:lpstr>The history of DNA</vt:lpstr>
      <vt:lpstr>The history of DNA</vt:lpstr>
      <vt:lpstr>PowerPoint Presentation</vt:lpstr>
      <vt:lpstr>Determining the Structure of DNA</vt:lpstr>
      <vt:lpstr>PowerPoint Presentation</vt:lpstr>
      <vt:lpstr>What are the “rules” for the structure of DNA?</vt:lpstr>
      <vt:lpstr>From Structure to Function</vt:lpstr>
      <vt:lpstr>DNA Replication</vt:lpstr>
      <vt:lpstr>Think it over…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Bonding Vocabulary</vt:lpstr>
      <vt:lpstr>The Structure of DNA</vt:lpstr>
      <vt:lpstr>Structure of DNA: Deoxyribonucleic Acid</vt:lpstr>
      <vt:lpstr>From Structure to Function</vt:lpstr>
      <vt:lpstr>What are the “rules” for DNA replication?</vt:lpstr>
      <vt:lpstr>A Bit of History</vt:lpstr>
      <vt:lpstr>Letter from Francis Crick  to his son Michael</vt:lpstr>
      <vt:lpstr>Letter from Francis Crick  to his son Michael</vt:lpstr>
      <vt:lpstr>Do we need to add to our ideas?</vt:lpstr>
      <vt:lpstr>The Structure of DNA</vt:lpstr>
      <vt:lpstr>We now know about the structure of DNA. We’ve figured out how it replicates, but…  </vt:lpstr>
      <vt:lpstr>DNA has Cs, Ts, Gs and As, deoxyribose and phosphates, but then what is the link to making a protein?              </vt:lpstr>
      <vt:lpstr>Protein Structure Review</vt:lpstr>
      <vt:lpstr>Proteins</vt:lpstr>
      <vt:lpstr>Proteins</vt:lpstr>
      <vt:lpstr>Proteins are chains of smaller molecules called</vt:lpstr>
      <vt:lpstr>Proteins are made up of amino acids.</vt:lpstr>
      <vt:lpstr>PowerPoint Presentation</vt:lpstr>
      <vt:lpstr>PowerPoint Presentation</vt:lpstr>
      <vt:lpstr>CODON: each 3-letter sequence in a DNA molecule codes for one of the 20 amino acids and is called a “codon”.</vt:lpstr>
      <vt:lpstr>How does the DNA code work?</vt:lpstr>
      <vt:lpstr>Breaking the Code: Codon Chart </vt:lpstr>
      <vt:lpstr>PowerPoint Presentation</vt:lpstr>
      <vt:lpstr>Using the Code</vt:lpstr>
      <vt:lpstr>Cell Structure Review</vt:lpstr>
      <vt:lpstr>Cell Structure Review</vt:lpstr>
      <vt:lpstr>PowerPoint Presentation</vt:lpstr>
      <vt:lpstr>What we know…</vt:lpstr>
      <vt:lpstr>What do we need to figure out?</vt:lpstr>
      <vt:lpstr>Reading and Summary Protocol</vt:lpstr>
      <vt:lpstr>Reading and Summary Protocol</vt:lpstr>
      <vt:lpstr>Model Check Do we have new ideas to add to our model?</vt:lpstr>
      <vt:lpstr>How does DNA become a protein? </vt:lpstr>
      <vt:lpstr>What we’ve figured out…</vt:lpstr>
      <vt:lpstr>What were the traits for these diseases?  How would you describe them?</vt:lpstr>
      <vt:lpstr>Focusing on Traits: Doodle Box N</vt:lpstr>
      <vt:lpstr>Focusing on Traits: Doodle Box N</vt:lpstr>
      <vt:lpstr>Focusing on Traits</vt:lpstr>
      <vt:lpstr>Where does variation start?</vt:lpstr>
      <vt:lpstr>The Summers Family &amp; PKU</vt:lpstr>
      <vt:lpstr>The Summers Family &amp; PKU</vt:lpstr>
      <vt:lpstr>The Marcus Family &amp; Achondroplasia </vt:lpstr>
      <vt:lpstr>The Marcus Family &amp; Achondroplasia </vt:lpstr>
      <vt:lpstr>The Reed Family &amp; Osteogenesis Imperfecta </vt:lpstr>
      <vt:lpstr>The Reed Family &amp; Osteogenesis Imperfecta </vt:lpstr>
      <vt:lpstr>The Medeiros Family &amp; Muscular Dystrophy </vt:lpstr>
      <vt:lpstr>The Medeiros Family &amp; Muscular Dystrophy </vt:lpstr>
      <vt:lpstr>UNDERLYING CAUSES OF SOME GENETIC DISEASES</vt:lpstr>
      <vt:lpstr>Where does variation come from?</vt:lpstr>
      <vt:lpstr>Trait Expression</vt:lpstr>
      <vt:lpstr>Going Deeper</vt:lpstr>
      <vt:lpstr>Going Deeper</vt:lpstr>
      <vt:lpstr>Return to  The Marcus family and Achondroplasia</vt:lpstr>
      <vt:lpstr>What is behind the 3 phenotypes  for achondroplasia?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Next lets take a look at  PKU, which we figured out follows simple dominance…</vt:lpstr>
      <vt:lpstr>PowerPoint Presentation</vt:lpstr>
      <vt:lpstr>PowerPoint Presentation</vt:lpstr>
      <vt:lpstr>PowerPoint Presentation</vt:lpstr>
      <vt:lpstr>In these two particular examples,  part of the answer lies in what  kind of protein each of these genes codes for… </vt:lpstr>
      <vt:lpstr>An Analogy</vt:lpstr>
      <vt:lpstr>Model Check</vt:lpstr>
      <vt:lpstr>Mutations</vt:lpstr>
      <vt:lpstr>Are all Mutations Harmful?</vt:lpstr>
      <vt:lpstr>Mutations and Peppered Moths</vt:lpstr>
      <vt:lpstr>Mutations and Peppered Moths</vt:lpstr>
      <vt:lpstr>Mutations and Peppered Moths</vt:lpstr>
      <vt:lpstr>Mutations and Peppered Moths</vt:lpstr>
      <vt:lpstr>Mutations and Peppered Moths</vt:lpstr>
      <vt:lpstr>Mutations and Ground Finches</vt:lpstr>
      <vt:lpstr>Mutations and Ground Finches</vt:lpstr>
      <vt:lpstr>Mutations and Ground Finches</vt:lpstr>
      <vt:lpstr>Mutations and Ground Finches</vt:lpstr>
      <vt:lpstr>Mutations and Variations</vt:lpstr>
      <vt:lpstr>Mutations and Ground Finches</vt:lpstr>
      <vt:lpstr>Mutations and Human Traits</vt:lpstr>
      <vt:lpstr>Revising Our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Chris Griesemer</cp:lastModifiedBy>
  <cp:revision>999</cp:revision>
  <cp:lastPrinted>2015-11-08T19:26:46Z</cp:lastPrinted>
  <dcterms:created xsi:type="dcterms:W3CDTF">2014-11-13T04:27:20Z</dcterms:created>
  <dcterms:modified xsi:type="dcterms:W3CDTF">2019-10-05T15:57:54Z</dcterms:modified>
</cp:coreProperties>
</file>