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2"/>
  </p:notesMasterIdLst>
  <p:handoutMasterIdLst>
    <p:handoutMasterId r:id="rId153"/>
  </p:handoutMasterIdLst>
  <p:sldIdLst>
    <p:sldId id="396" r:id="rId2"/>
    <p:sldId id="338" r:id="rId3"/>
    <p:sldId id="339" r:id="rId4"/>
    <p:sldId id="340" r:id="rId5"/>
    <p:sldId id="321" r:id="rId6"/>
    <p:sldId id="322" r:id="rId7"/>
    <p:sldId id="446" r:id="rId8"/>
    <p:sldId id="495" r:id="rId9"/>
    <p:sldId id="609" r:id="rId10"/>
    <p:sldId id="497" r:id="rId11"/>
    <p:sldId id="610" r:id="rId12"/>
    <p:sldId id="607" r:id="rId13"/>
    <p:sldId id="511" r:id="rId14"/>
    <p:sldId id="498" r:id="rId15"/>
    <p:sldId id="606" r:id="rId16"/>
    <p:sldId id="603" r:id="rId17"/>
    <p:sldId id="604" r:id="rId18"/>
    <p:sldId id="499" r:id="rId19"/>
    <p:sldId id="500" r:id="rId20"/>
    <p:sldId id="502" r:id="rId21"/>
    <p:sldId id="501" r:id="rId22"/>
    <p:sldId id="504" r:id="rId23"/>
    <p:sldId id="503" r:id="rId24"/>
    <p:sldId id="505" r:id="rId25"/>
    <p:sldId id="506" r:id="rId26"/>
    <p:sldId id="527" r:id="rId27"/>
    <p:sldId id="528" r:id="rId28"/>
    <p:sldId id="529" r:id="rId29"/>
    <p:sldId id="530" r:id="rId30"/>
    <p:sldId id="510" r:id="rId31"/>
    <p:sldId id="456" r:id="rId32"/>
    <p:sldId id="526" r:id="rId33"/>
    <p:sldId id="457" r:id="rId34"/>
    <p:sldId id="458" r:id="rId35"/>
    <p:sldId id="512" r:id="rId36"/>
    <p:sldId id="461" r:id="rId37"/>
    <p:sldId id="452" r:id="rId38"/>
    <p:sldId id="605" r:id="rId39"/>
    <p:sldId id="409" r:id="rId40"/>
    <p:sldId id="410" r:id="rId41"/>
    <p:sldId id="588" r:id="rId42"/>
    <p:sldId id="590" r:id="rId43"/>
    <p:sldId id="591" r:id="rId44"/>
    <p:sldId id="462" r:id="rId45"/>
    <p:sldId id="531" r:id="rId46"/>
    <p:sldId id="464" r:id="rId47"/>
    <p:sldId id="465" r:id="rId48"/>
    <p:sldId id="466" r:id="rId49"/>
    <p:sldId id="586" r:id="rId50"/>
    <p:sldId id="467" r:id="rId51"/>
    <p:sldId id="468" r:id="rId52"/>
    <p:sldId id="612" r:id="rId53"/>
    <p:sldId id="469" r:id="rId54"/>
    <p:sldId id="470" r:id="rId55"/>
    <p:sldId id="614" r:id="rId56"/>
    <p:sldId id="615" r:id="rId57"/>
    <p:sldId id="616" r:id="rId58"/>
    <p:sldId id="472" r:id="rId59"/>
    <p:sldId id="473" r:id="rId60"/>
    <p:sldId id="617" r:id="rId61"/>
    <p:sldId id="475" r:id="rId62"/>
    <p:sldId id="619" r:id="rId63"/>
    <p:sldId id="618" r:id="rId64"/>
    <p:sldId id="620" r:id="rId65"/>
    <p:sldId id="629" r:id="rId66"/>
    <p:sldId id="478" r:id="rId67"/>
    <p:sldId id="630" r:id="rId68"/>
    <p:sldId id="587" r:id="rId69"/>
    <p:sldId id="622" r:id="rId70"/>
    <p:sldId id="437" r:id="rId71"/>
    <p:sldId id="429" r:id="rId72"/>
    <p:sldId id="412" r:id="rId73"/>
    <p:sldId id="480" r:id="rId74"/>
    <p:sldId id="481" r:id="rId75"/>
    <p:sldId id="482" r:id="rId76"/>
    <p:sldId id="514" r:id="rId77"/>
    <p:sldId id="485" r:id="rId78"/>
    <p:sldId id="626" r:id="rId79"/>
    <p:sldId id="631" r:id="rId80"/>
    <p:sldId id="628" r:id="rId81"/>
    <p:sldId id="486" r:id="rId82"/>
    <p:sldId id="438" r:id="rId83"/>
    <p:sldId id="636" r:id="rId84"/>
    <p:sldId id="633" r:id="rId85"/>
    <p:sldId id="634" r:id="rId86"/>
    <p:sldId id="635" r:id="rId87"/>
    <p:sldId id="638" r:id="rId88"/>
    <p:sldId id="637" r:id="rId89"/>
    <p:sldId id="430" r:id="rId90"/>
    <p:sldId id="416" r:id="rId91"/>
    <p:sldId id="592" r:id="rId92"/>
    <p:sldId id="593" r:id="rId93"/>
    <p:sldId id="594" r:id="rId94"/>
    <p:sldId id="595" r:id="rId95"/>
    <p:sldId id="487" r:id="rId96"/>
    <p:sldId id="632" r:id="rId97"/>
    <p:sldId id="596" r:id="rId98"/>
    <p:sldId id="597" r:id="rId99"/>
    <p:sldId id="489" r:id="rId100"/>
    <p:sldId id="519" r:id="rId101"/>
    <p:sldId id="598" r:id="rId102"/>
    <p:sldId id="640" r:id="rId103"/>
    <p:sldId id="639" r:id="rId104"/>
    <p:sldId id="439" r:id="rId105"/>
    <p:sldId id="431" r:id="rId106"/>
    <p:sldId id="521" r:id="rId107"/>
    <p:sldId id="493" r:id="rId108"/>
    <p:sldId id="524" r:id="rId109"/>
    <p:sldId id="571" r:id="rId110"/>
    <p:sldId id="641" r:id="rId111"/>
    <p:sldId id="643" r:id="rId112"/>
    <p:sldId id="650" r:id="rId113"/>
    <p:sldId id="642" r:id="rId114"/>
    <p:sldId id="645" r:id="rId115"/>
    <p:sldId id="646" r:id="rId116"/>
    <p:sldId id="649" r:id="rId117"/>
    <p:sldId id="543" r:id="rId118"/>
    <p:sldId id="544" r:id="rId119"/>
    <p:sldId id="600" r:id="rId120"/>
    <p:sldId id="569" r:id="rId121"/>
    <p:sldId id="545" r:id="rId122"/>
    <p:sldId id="546" r:id="rId123"/>
    <p:sldId id="652" r:id="rId124"/>
    <p:sldId id="580" r:id="rId125"/>
    <p:sldId id="547" r:id="rId126"/>
    <p:sldId id="548" r:id="rId127"/>
    <p:sldId id="584" r:id="rId128"/>
    <p:sldId id="654" r:id="rId129"/>
    <p:sldId id="655" r:id="rId130"/>
    <p:sldId id="656" r:id="rId131"/>
    <p:sldId id="661" r:id="rId132"/>
    <p:sldId id="659" r:id="rId133"/>
    <p:sldId id="660" r:id="rId134"/>
    <p:sldId id="581" r:id="rId135"/>
    <p:sldId id="550" r:id="rId136"/>
    <p:sldId id="663" r:id="rId137"/>
    <p:sldId id="664" r:id="rId138"/>
    <p:sldId id="666" r:id="rId139"/>
    <p:sldId id="553" r:id="rId140"/>
    <p:sldId id="554" r:id="rId141"/>
    <p:sldId id="668" r:id="rId142"/>
    <p:sldId id="667" r:id="rId143"/>
    <p:sldId id="556" r:id="rId144"/>
    <p:sldId id="557" r:id="rId145"/>
    <p:sldId id="558" r:id="rId146"/>
    <p:sldId id="560" r:id="rId147"/>
    <p:sldId id="647" r:id="rId148"/>
    <p:sldId id="432" r:id="rId149"/>
    <p:sldId id="578" r:id="rId150"/>
    <p:sldId id="669" r:id="rId1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396"/>
            <p14:sldId id="338"/>
            <p14:sldId id="339"/>
            <p14:sldId id="340"/>
          </p14:sldIdLst>
        </p14:section>
        <p14:section name="Learning Segment 01 (P--&gt;Q)" id="{1C1FC10C-4AE7-4469-AC4F-09D0C261E378}">
          <p14:sldIdLst>
            <p14:sldId id="321"/>
            <p14:sldId id="322"/>
            <p14:sldId id="446"/>
            <p14:sldId id="495"/>
            <p14:sldId id="609"/>
            <p14:sldId id="497"/>
            <p14:sldId id="610"/>
          </p14:sldIdLst>
        </p14:section>
        <p14:section name="Learning Segment 02 Q--&gt;M" id="{66B9C95E-9194-4CF6-9626-39F2C41BD383}">
          <p14:sldIdLst>
            <p14:sldId id="607"/>
            <p14:sldId id="511"/>
            <p14:sldId id="498"/>
            <p14:sldId id="606"/>
          </p14:sldIdLst>
        </p14:section>
        <p14:section name="Learning Segment 03 M--&gt;P" id="{B42B335F-603E-4F3D-9244-46A8D08B2E68}">
          <p14:sldIdLst>
            <p14:sldId id="603"/>
            <p14:sldId id="604"/>
            <p14:sldId id="499"/>
            <p14:sldId id="500"/>
            <p14:sldId id="502"/>
            <p14:sldId id="501"/>
            <p14:sldId id="504"/>
            <p14:sldId id="503"/>
            <p14:sldId id="505"/>
            <p14:sldId id="506"/>
            <p14:sldId id="527"/>
            <p14:sldId id="528"/>
            <p14:sldId id="529"/>
            <p14:sldId id="530"/>
            <p14:sldId id="510"/>
            <p14:sldId id="456"/>
            <p14:sldId id="526"/>
            <p14:sldId id="457"/>
            <p14:sldId id="458"/>
            <p14:sldId id="512"/>
            <p14:sldId id="461"/>
            <p14:sldId id="452"/>
            <p14:sldId id="605"/>
          </p14:sldIdLst>
        </p14:section>
        <p14:section name="Learning Segment 04 (P--&gt;M)" id="{8837349A-9491-4089-A49D-BF7E00B5858E}">
          <p14:sldIdLst>
            <p14:sldId id="409"/>
            <p14:sldId id="410"/>
            <p14:sldId id="588"/>
            <p14:sldId id="590"/>
            <p14:sldId id="591"/>
            <p14:sldId id="462"/>
            <p14:sldId id="531"/>
            <p14:sldId id="464"/>
            <p14:sldId id="465"/>
            <p14:sldId id="466"/>
            <p14:sldId id="586"/>
            <p14:sldId id="467"/>
            <p14:sldId id="468"/>
            <p14:sldId id="612"/>
            <p14:sldId id="469"/>
            <p14:sldId id="470"/>
            <p14:sldId id="614"/>
            <p14:sldId id="615"/>
            <p14:sldId id="616"/>
            <p14:sldId id="472"/>
            <p14:sldId id="473"/>
            <p14:sldId id="617"/>
            <p14:sldId id="475"/>
            <p14:sldId id="619"/>
            <p14:sldId id="618"/>
            <p14:sldId id="620"/>
            <p14:sldId id="629"/>
            <p14:sldId id="478"/>
            <p14:sldId id="630"/>
            <p14:sldId id="587"/>
            <p14:sldId id="622"/>
            <p14:sldId id="437"/>
          </p14:sldIdLst>
        </p14:section>
        <p14:section name="Learning Segment 05 (M-&gt;P)" id="{E9548F04-12B0-412F-AC02-45D664332FFA}">
          <p14:sldIdLst>
            <p14:sldId id="429"/>
            <p14:sldId id="412"/>
            <p14:sldId id="480"/>
            <p14:sldId id="481"/>
            <p14:sldId id="482"/>
            <p14:sldId id="514"/>
            <p14:sldId id="485"/>
            <p14:sldId id="626"/>
            <p14:sldId id="631"/>
            <p14:sldId id="628"/>
            <p14:sldId id="486"/>
            <p14:sldId id="438"/>
          </p14:sldIdLst>
        </p14:section>
        <p14:section name="Learnign Segment 06 (M)" id="{B6A727F6-53F0-4C4C-9B6E-F28C32A852E8}">
          <p14:sldIdLst>
            <p14:sldId id="636"/>
            <p14:sldId id="633"/>
            <p14:sldId id="634"/>
            <p14:sldId id="635"/>
            <p14:sldId id="638"/>
            <p14:sldId id="637"/>
          </p14:sldIdLst>
        </p14:section>
        <p14:section name="Learning Segment 07 (M -&gt; P)" id="{9B8CD9C6-FAC8-41A9-A7D7-58703361E191}">
          <p14:sldIdLst>
            <p14:sldId id="430"/>
            <p14:sldId id="416"/>
            <p14:sldId id="592"/>
            <p14:sldId id="593"/>
            <p14:sldId id="594"/>
            <p14:sldId id="595"/>
            <p14:sldId id="487"/>
            <p14:sldId id="632"/>
            <p14:sldId id="596"/>
            <p14:sldId id="597"/>
            <p14:sldId id="489"/>
            <p14:sldId id="519"/>
            <p14:sldId id="598"/>
            <p14:sldId id="640"/>
          </p14:sldIdLst>
        </p14:section>
        <p14:section name="Optional slide" id="{4E9C3C94-2FD2-4341-889E-C24475D115BA}">
          <p14:sldIdLst>
            <p14:sldId id="639"/>
            <p14:sldId id="439"/>
          </p14:sldIdLst>
        </p14:section>
        <p14:section name="Learning Segment 08 (M-&gt;P)" id="{4D920999-0B74-42CD-B275-DDA6B2D024F8}">
          <p14:sldIdLst>
            <p14:sldId id="431"/>
            <p14:sldId id="521"/>
            <p14:sldId id="493"/>
            <p14:sldId id="524"/>
            <p14:sldId id="571"/>
            <p14:sldId id="641"/>
          </p14:sldIdLst>
        </p14:section>
        <p14:section name="Learning Segment 09 M--&gt;Q" id="{D4F82E35-67FF-4A44-825F-9D4CEFC593C4}">
          <p14:sldIdLst>
            <p14:sldId id="643"/>
            <p14:sldId id="650"/>
            <p14:sldId id="642"/>
          </p14:sldIdLst>
        </p14:section>
        <p14:section name="Learning Segment (M-&gt;P)" id="{D60BAF8C-1E0A-45EA-B994-C1C1C2E4E07A}">
          <p14:sldIdLst>
            <p14:sldId id="645"/>
            <p14:sldId id="646"/>
            <p14:sldId id="649"/>
            <p14:sldId id="543"/>
            <p14:sldId id="544"/>
            <p14:sldId id="600"/>
            <p14:sldId id="569"/>
            <p14:sldId id="545"/>
            <p14:sldId id="546"/>
            <p14:sldId id="652"/>
            <p14:sldId id="580"/>
            <p14:sldId id="547"/>
            <p14:sldId id="548"/>
            <p14:sldId id="584"/>
            <p14:sldId id="654"/>
            <p14:sldId id="655"/>
            <p14:sldId id="656"/>
            <p14:sldId id="661"/>
            <p14:sldId id="659"/>
            <p14:sldId id="660"/>
            <p14:sldId id="581"/>
            <p14:sldId id="550"/>
            <p14:sldId id="663"/>
            <p14:sldId id="664"/>
            <p14:sldId id="666"/>
            <p14:sldId id="553"/>
            <p14:sldId id="554"/>
            <p14:sldId id="668"/>
            <p14:sldId id="667"/>
            <p14:sldId id="556"/>
            <p14:sldId id="557"/>
            <p14:sldId id="558"/>
            <p14:sldId id="560"/>
            <p14:sldId id="647"/>
          </p14:sldIdLst>
        </p14:section>
        <p14:section name="Learning Segment 11 (M-&gt;Q)" id="{5EFF577C-E9BB-487C-994F-9B86AA0D1F73}">
          <p14:sldIdLst>
            <p14:sldId id="432"/>
            <p14:sldId id="578"/>
            <p14:sldId id="66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6EB3"/>
    <a:srgbClr val="584035"/>
    <a:srgbClr val="D794EA"/>
    <a:srgbClr val="256800"/>
    <a:srgbClr val="583F34"/>
    <a:srgbClr val="FFD215"/>
    <a:srgbClr val="FFF43A"/>
    <a:srgbClr val="FAEB7C"/>
    <a:srgbClr val="F5FABF"/>
    <a:srgbClr val="A416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66778" autoAdjust="0"/>
  </p:normalViewPr>
  <p:slideViewPr>
    <p:cSldViewPr snapToGrid="0" snapToObjects="1">
      <p:cViewPr varScale="1">
        <p:scale>
          <a:sx n="85" d="100"/>
          <a:sy n="85" d="100"/>
        </p:scale>
        <p:origin x="3000" y="168"/>
      </p:cViewPr>
      <p:guideLst>
        <p:guide orient="horz" pos="2160"/>
        <p:guide pos="2880"/>
      </p:guideLst>
    </p:cSldViewPr>
  </p:slideViewPr>
  <p:notesTextViewPr>
    <p:cViewPr>
      <p:scale>
        <a:sx n="125" d="100"/>
        <a:sy n="125" d="100"/>
      </p:scale>
      <p:origin x="0" y="0"/>
    </p:cViewPr>
  </p:notesTextViewPr>
  <p:sorterViewPr>
    <p:cViewPr>
      <p:scale>
        <a:sx n="40" d="100"/>
        <a:sy n="40" d="100"/>
      </p:scale>
      <p:origin x="0" y="1552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presProps" Target="pres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3/25/19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3/25/19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ncbi.nlm.nih.gov/books/NBK22266/"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flickr.com/photos/wheatfields/2670660145/"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ommons.wikimedia.org/wiki/File:MajorEventsInMeiosis.sv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ommons.wikimedia.org/wiki/User:Pbsouthwoo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206649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student questions in the provided slide, classroom whiteboard or poster. </a:t>
            </a:r>
            <a:br>
              <a:rPr lang="en-US" dirty="0"/>
            </a:br>
            <a:r>
              <a:rPr lang="en-US" dirty="0"/>
              <a:t>We want students to ask questions: what are they curious about? Or perhaps there are questions that pertain to classical genetics in the parking lot. Either way we want to guide students to wondering about how the traits, one from mom and one from dad, come together in fertilization and work to make us look the way we do. </a:t>
            </a:r>
          </a:p>
          <a:p>
            <a:r>
              <a:rPr lang="en-US" dirty="0"/>
              <a:t>Student will have their own ideas and we will collect those in the next learning segment, so focus on the questions.</a:t>
            </a:r>
          </a:p>
          <a:p>
            <a:r>
              <a:rPr lang="en-US" dirty="0"/>
              <a:t>Target driving question: How do the trait's work together to make us to look the way we do?</a:t>
            </a:r>
          </a:p>
          <a:p>
            <a:endParaRPr lang="en-US" dirty="0"/>
          </a:p>
          <a:p>
            <a:r>
              <a:rPr lang="en-US" b="1" u="sng" dirty="0"/>
              <a:t>Sample Questions</a:t>
            </a:r>
          </a:p>
          <a:p>
            <a:r>
              <a:rPr lang="en-US" b="1" dirty="0">
                <a:latin typeface="Arial" panose="020B0604020202020204" pitchFamily="34" charset="0"/>
                <a:cs typeface="Arial" panose="020B0604020202020204" pitchFamily="34" charset="0"/>
              </a:rPr>
              <a:t>But how does that happen? </a:t>
            </a:r>
          </a:p>
          <a:p>
            <a:r>
              <a:rPr lang="en-US" b="1" dirty="0">
                <a:latin typeface="Arial" panose="020B0604020202020204" pitchFamily="34" charset="0"/>
                <a:cs typeface="Arial" panose="020B0604020202020204" pitchFamily="34" charset="0"/>
              </a:rPr>
              <a:t>What happens when the 2 chromosomes come together during fertilization?</a:t>
            </a:r>
          </a:p>
          <a:p>
            <a:pPr marL="0" indent="0">
              <a:buNone/>
            </a:pPr>
            <a:r>
              <a:rPr lang="en-US" b="1" dirty="0">
                <a:latin typeface="Arial" panose="020B0604020202020204" pitchFamily="34" charset="0"/>
                <a:cs typeface="Arial" panose="020B0604020202020204" pitchFamily="34" charset="0"/>
              </a:rPr>
              <a:t>*How do they (the traits) work together to have us look and behave the way we do?</a:t>
            </a: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10</a:t>
            </a:fld>
            <a:endParaRPr lang="en-US"/>
          </a:p>
        </p:txBody>
      </p:sp>
    </p:spTree>
    <p:extLst>
      <p:ext uri="{BB962C8B-B14F-4D97-AF65-F5344CB8AC3E}">
        <p14:creationId xmlns:p14="http://schemas.microsoft.com/office/powerpoint/2010/main" val="87647913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104</a:t>
            </a:fld>
            <a:endParaRPr lang="en-US"/>
          </a:p>
        </p:txBody>
      </p:sp>
    </p:spTree>
    <p:extLst>
      <p:ext uri="{BB962C8B-B14F-4D97-AF65-F5344CB8AC3E}">
        <p14:creationId xmlns:p14="http://schemas.microsoft.com/office/powerpoint/2010/main" val="222478131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105</a:t>
            </a:fld>
            <a:endParaRPr lang="en-US"/>
          </a:p>
        </p:txBody>
      </p:sp>
    </p:spTree>
    <p:extLst>
      <p:ext uri="{BB962C8B-B14F-4D97-AF65-F5344CB8AC3E}">
        <p14:creationId xmlns:p14="http://schemas.microsoft.com/office/powerpoint/2010/main" val="31164223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2AAAA9DA-16E5-46CE-B823-83C3285615C6}"/>
              </a:ext>
            </a:extLst>
          </p:cNvPr>
          <p:cNvSpPr>
            <a:spLocks noGrp="1" noRot="1" noChangeAspect="1" noChangeArrowheads="1" noTextEdit="1"/>
          </p:cNvSpPr>
          <p:nvPr>
            <p:ph type="sldImg"/>
          </p:nvPr>
        </p:nvSpPr>
        <p:spPr>
          <a:ln/>
        </p:spPr>
      </p:sp>
      <p:sp>
        <p:nvSpPr>
          <p:cNvPr id="64515" name="Notes Placeholder 2">
            <a:extLst>
              <a:ext uri="{FF2B5EF4-FFF2-40B4-BE49-F238E27FC236}">
                <a16:creationId xmlns:a16="http://schemas.microsoft.com/office/drawing/2014/main" id="{8CE397B9-0D8C-4051-B911-D38019F6522F}"/>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Students work in their small groups. The next slide provides instructions</a:t>
            </a:r>
          </a:p>
        </p:txBody>
      </p:sp>
      <p:sp>
        <p:nvSpPr>
          <p:cNvPr id="64516" name="Slide Number Placeholder 3">
            <a:extLst>
              <a:ext uri="{FF2B5EF4-FFF2-40B4-BE49-F238E27FC236}">
                <a16:creationId xmlns:a16="http://schemas.microsoft.com/office/drawing/2014/main" id="{654A7D96-8B54-4148-B07A-4BD048BE6D24}"/>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075A543-012F-4006-B30C-98AE0D3C1FA4}" type="slidenum">
              <a:rPr lang="en-US" altLang="en-US" sz="1200"/>
              <a:pPr/>
              <a:t>106</a:t>
            </a:fld>
            <a:endParaRPr lang="en-US" altLang="en-US" sz="1200"/>
          </a:p>
        </p:txBody>
      </p:sp>
    </p:spTree>
    <p:extLst>
      <p:ext uri="{BB962C8B-B14F-4D97-AF65-F5344CB8AC3E}">
        <p14:creationId xmlns:p14="http://schemas.microsoft.com/office/powerpoint/2010/main" val="61870833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E0A268E5-C072-4C4A-8E99-1622A7052DF3}"/>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Allow students to discuss in their research groups and then present to the whole class. We hope that students will realize that our model is not complete. Their model will explain the Summers family, but not the rest. What happens when we have traits that seem to be more common only in one sex? Or traits that have three phenotypes?</a:t>
            </a:r>
          </a:p>
          <a:p>
            <a:endParaRPr lang="en-US" dirty="0"/>
          </a:p>
        </p:txBody>
      </p:sp>
    </p:spTree>
    <p:extLst>
      <p:ext uri="{BB962C8B-B14F-4D97-AF65-F5344CB8AC3E}">
        <p14:creationId xmlns:p14="http://schemas.microsoft.com/office/powerpoint/2010/main" val="8149228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If you have more than one group working with the same family pedigree have them consolidate into one group, discuss their findings and prepare to share with the whole class.</a:t>
            </a:r>
          </a:p>
        </p:txBody>
      </p:sp>
      <p:sp>
        <p:nvSpPr>
          <p:cNvPr id="4" name="Slide Number Placeholder 3"/>
          <p:cNvSpPr>
            <a:spLocks noGrp="1"/>
          </p:cNvSpPr>
          <p:nvPr>
            <p:ph type="sldNum" sz="quarter" idx="10"/>
          </p:nvPr>
        </p:nvSpPr>
        <p:spPr/>
        <p:txBody>
          <a:bodyPr/>
          <a:lstStyle/>
          <a:p>
            <a:fld id="{C7BB21F4-C42E-3B40-9B33-CFE230F675D3}" type="slidenum">
              <a:rPr lang="en-US" smtClean="0"/>
              <a:t>108</a:t>
            </a:fld>
            <a:endParaRPr lang="en-US"/>
          </a:p>
        </p:txBody>
      </p:sp>
    </p:spTree>
    <p:extLst>
      <p:ext uri="{BB962C8B-B14F-4D97-AF65-F5344CB8AC3E}">
        <p14:creationId xmlns:p14="http://schemas.microsoft.com/office/powerpoint/2010/main" val="173398701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First ask which families’ pattern of inheritance can be explained using the model. </a:t>
            </a:r>
          </a:p>
          <a:p>
            <a:r>
              <a:rPr lang="en-US" dirty="0"/>
              <a:t>As the groups explain, type their answers and reasoning in the slide, poster, or whiteboard.</a:t>
            </a:r>
          </a:p>
          <a:p>
            <a:endParaRPr lang="en-US" dirty="0"/>
          </a:p>
          <a:p>
            <a:r>
              <a:rPr lang="en-US" b="1" dirty="0"/>
              <a:t>Possible Answers: </a:t>
            </a:r>
          </a:p>
          <a:p>
            <a:r>
              <a:rPr lang="en-US" b="1" u="none" dirty="0"/>
              <a:t>CAN EXPLAIN</a:t>
            </a:r>
          </a:p>
          <a:p>
            <a:r>
              <a:rPr lang="en-US" b="1" u="sng" dirty="0"/>
              <a:t>Summers Family</a:t>
            </a:r>
          </a:p>
          <a:p>
            <a:r>
              <a:rPr lang="en-US" b="1" dirty="0"/>
              <a:t>The Pattern from the Summers Family can be explained using Mendel’s Model of Simple Dominance: There are 2 forms of the trait (have PKU, don’t have PKU). Not having PKU (allele represented with a 1)  is dominant over having PKU (allele represented with a 2). If you don’t have PKU you received a 1 from both parents and are a (1,1) or you received a 1 from one parent and a 2 from the other and you are a (1,2). Since the 1 masks the 2 you don’t have PKU. The only way to have PKU is if you received a 2 from both of your parents (2,2). </a:t>
            </a:r>
          </a:p>
          <a:p>
            <a:r>
              <a:rPr lang="en-US" b="1" dirty="0"/>
              <a:t>2 versions of the trait, 2 alleles, and the 1 is dominate over the 2</a:t>
            </a:r>
          </a:p>
          <a:p>
            <a:r>
              <a:rPr lang="en-US" b="1" u="sng" dirty="0"/>
              <a:t>Reed Family</a:t>
            </a:r>
          </a:p>
          <a:p>
            <a:r>
              <a:rPr lang="en-US" b="1" dirty="0"/>
              <a:t>The pattern in the Reed</a:t>
            </a:r>
            <a:r>
              <a:rPr lang="en-US" b="1" baseline="0" dirty="0"/>
              <a:t> Family can be explained as well using simple dominance. There are 2 forms: have OI, don’t have OI. OI is a dominant (but rare) condition. If you have the OI allele, you have OI. It is only present on one side of this family.</a:t>
            </a:r>
            <a:endParaRPr lang="en-US" b="1" dirty="0"/>
          </a:p>
          <a:p>
            <a:endParaRPr lang="en-US" b="1" dirty="0"/>
          </a:p>
          <a:p>
            <a:r>
              <a:rPr lang="en-US" b="1" dirty="0"/>
              <a:t>CAN’T EXPLAIN</a:t>
            </a:r>
          </a:p>
          <a:p>
            <a:r>
              <a:rPr lang="en-US" b="1" u="sng" dirty="0"/>
              <a:t>Marcus Family</a:t>
            </a:r>
          </a:p>
          <a:p>
            <a:r>
              <a:rPr lang="en-US" b="1" dirty="0"/>
              <a:t>There are 3 versions of the trait with only 2 alleles, one does not appear to be dominate over the other</a:t>
            </a:r>
          </a:p>
          <a:p>
            <a:r>
              <a:rPr lang="en-US" b="1" u="sng" dirty="0"/>
              <a:t>Mc </a:t>
            </a:r>
            <a:r>
              <a:rPr lang="en-US" b="1" u="sng" dirty="0" err="1"/>
              <a:t>Cann</a:t>
            </a:r>
            <a:r>
              <a:rPr lang="en-US" b="1" u="sng" dirty="0"/>
              <a:t> Family</a:t>
            </a:r>
          </a:p>
          <a:p>
            <a:r>
              <a:rPr lang="en-US" b="1" u="none" dirty="0"/>
              <a:t>There are 4 versions of the trait</a:t>
            </a:r>
          </a:p>
          <a:p>
            <a:r>
              <a:rPr lang="en-US" b="1" u="sng" dirty="0" err="1"/>
              <a:t>Maderios</a:t>
            </a:r>
            <a:r>
              <a:rPr lang="en-US" b="1" u="sng" dirty="0"/>
              <a:t> Family</a:t>
            </a:r>
          </a:p>
          <a:p>
            <a:r>
              <a:rPr lang="en-US" b="1" dirty="0"/>
              <a:t>There are 2 versions of the trait, with 2 alleles, but only males have it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109</a:t>
            </a:fld>
            <a:endParaRPr lang="en-US"/>
          </a:p>
        </p:txBody>
      </p:sp>
    </p:spTree>
    <p:extLst>
      <p:ext uri="{BB962C8B-B14F-4D97-AF65-F5344CB8AC3E}">
        <p14:creationId xmlns:p14="http://schemas.microsoft.com/office/powerpoint/2010/main" val="259665133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for students. This slide</a:t>
            </a:r>
            <a:r>
              <a:rPr lang="en-US" baseline="0" dirty="0"/>
              <a:t> connects you to the description for the learning segment at hand.</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110</a:t>
            </a:fld>
            <a:endParaRPr lang="en-US"/>
          </a:p>
        </p:txBody>
      </p:sp>
    </p:spTree>
    <p:extLst>
      <p:ext uri="{BB962C8B-B14F-4D97-AF65-F5344CB8AC3E}">
        <p14:creationId xmlns:p14="http://schemas.microsoft.com/office/powerpoint/2010/main" val="366845487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111</a:t>
            </a:fld>
            <a:endParaRPr lang="en-US"/>
          </a:p>
        </p:txBody>
      </p:sp>
    </p:spTree>
    <p:extLst>
      <p:ext uri="{BB962C8B-B14F-4D97-AF65-F5344CB8AC3E}">
        <p14:creationId xmlns:p14="http://schemas.microsoft.com/office/powerpoint/2010/main" val="3128531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 fun with this assessment. You can provide ideas for formatting the letter, or have students design their own letterheads.</a:t>
            </a:r>
          </a:p>
        </p:txBody>
      </p:sp>
      <p:sp>
        <p:nvSpPr>
          <p:cNvPr id="4" name="Slide Number Placeholder 3"/>
          <p:cNvSpPr>
            <a:spLocks noGrp="1"/>
          </p:cNvSpPr>
          <p:nvPr>
            <p:ph type="sldNum" sz="quarter" idx="10"/>
          </p:nvPr>
        </p:nvSpPr>
        <p:spPr/>
        <p:txBody>
          <a:bodyPr/>
          <a:lstStyle/>
          <a:p>
            <a:fld id="{C7BB21F4-C42E-3B40-9B33-CFE230F675D3}" type="slidenum">
              <a:rPr lang="en-US" smtClean="0"/>
              <a:t>112</a:t>
            </a:fld>
            <a:endParaRPr lang="en-US"/>
          </a:p>
        </p:txBody>
      </p:sp>
    </p:spTree>
    <p:extLst>
      <p:ext uri="{BB962C8B-B14F-4D97-AF65-F5344CB8AC3E}">
        <p14:creationId xmlns:p14="http://schemas.microsoft.com/office/powerpoint/2010/main" val="12581580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for students. This slide</a:t>
            </a:r>
            <a:r>
              <a:rPr lang="en-US" baseline="0" dirty="0"/>
              <a:t> connects you to the description for the learning segment at hand.</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113</a:t>
            </a:fld>
            <a:endParaRPr lang="en-US"/>
          </a:p>
        </p:txBody>
      </p:sp>
    </p:spTree>
    <p:extLst>
      <p:ext uri="{BB962C8B-B14F-4D97-AF65-F5344CB8AC3E}">
        <p14:creationId xmlns:p14="http://schemas.microsoft.com/office/powerpoint/2010/main" val="1268120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a:t>
            </a:fld>
            <a:endParaRPr lang="en-US"/>
          </a:p>
        </p:txBody>
      </p:sp>
    </p:spTree>
    <p:extLst>
      <p:ext uri="{BB962C8B-B14F-4D97-AF65-F5344CB8AC3E}">
        <p14:creationId xmlns:p14="http://schemas.microsoft.com/office/powerpoint/2010/main" val="528385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114</a:t>
            </a:fld>
            <a:endParaRPr lang="en-US"/>
          </a:p>
        </p:txBody>
      </p:sp>
    </p:spTree>
    <p:extLst>
      <p:ext uri="{BB962C8B-B14F-4D97-AF65-F5344CB8AC3E}">
        <p14:creationId xmlns:p14="http://schemas.microsoft.com/office/powerpoint/2010/main" val="12666458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115</a:t>
            </a:fld>
            <a:endParaRPr lang="en-US"/>
          </a:p>
        </p:txBody>
      </p:sp>
    </p:spTree>
    <p:extLst>
      <p:ext uri="{BB962C8B-B14F-4D97-AF65-F5344CB8AC3E}">
        <p14:creationId xmlns:p14="http://schemas.microsoft.com/office/powerpoint/2010/main" val="178460307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 name="Shape 1315"/>
          <p:cNvSpPr>
            <a:spLocks noGrp="1" noRot="1" noChangeAspect="1"/>
          </p:cNvSpPr>
          <p:nvPr>
            <p:ph type="sldImg"/>
          </p:nvPr>
        </p:nvSpPr>
        <p:spPr>
          <a:prstGeom prst="rect">
            <a:avLst/>
          </a:prstGeom>
        </p:spPr>
        <p:txBody>
          <a:bodyPr/>
          <a:lstStyle/>
          <a:p>
            <a:endParaRPr/>
          </a:p>
        </p:txBody>
      </p:sp>
      <p:sp>
        <p:nvSpPr>
          <p:cNvPr id="1316" name="Shape 1316"/>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208299249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TREACHER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If possible, insert a picture of your student’s poster.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Have the group that is working with the Marcus Family review why this pattern does not fit with our model.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Then they can suggest explanations for how they could extend the model. “In some cases….”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Open the floor for others to suggest how they would extend the model.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How can you explain 3 phenotypes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It is important to only listen, do not encourage or refute anyone's ideas.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117</a:t>
            </a:fld>
            <a:endParaRPr lang="en-US"/>
          </a:p>
        </p:txBody>
      </p:sp>
    </p:spTree>
    <p:extLst>
      <p:ext uri="{BB962C8B-B14F-4D97-AF65-F5344CB8AC3E}">
        <p14:creationId xmlns:p14="http://schemas.microsoft.com/office/powerpoint/2010/main" val="170802400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slide can also be shone during the discussion</a:t>
            </a:r>
          </a:p>
        </p:txBody>
      </p:sp>
      <p:sp>
        <p:nvSpPr>
          <p:cNvPr id="4" name="Slide Number Placeholder 3"/>
          <p:cNvSpPr>
            <a:spLocks noGrp="1"/>
          </p:cNvSpPr>
          <p:nvPr>
            <p:ph type="sldNum" sz="quarter" idx="10"/>
          </p:nvPr>
        </p:nvSpPr>
        <p:spPr/>
        <p:txBody>
          <a:bodyPr/>
          <a:lstStyle/>
          <a:p>
            <a:fld id="{C7BB21F4-C42E-3B40-9B33-CFE230F675D3}" type="slidenum">
              <a:rPr lang="en-US" smtClean="0"/>
              <a:t>118</a:t>
            </a:fld>
            <a:endParaRPr lang="en-US"/>
          </a:p>
        </p:txBody>
      </p:sp>
    </p:spTree>
    <p:extLst>
      <p:ext uri="{BB962C8B-B14F-4D97-AF65-F5344CB8AC3E}">
        <p14:creationId xmlns:p14="http://schemas.microsoft.com/office/powerpoint/2010/main" val="324190320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Shape 1349"/>
          <p:cNvSpPr>
            <a:spLocks noGrp="1" noRot="1" noChangeAspect="1"/>
          </p:cNvSpPr>
          <p:nvPr>
            <p:ph type="sldImg"/>
          </p:nvPr>
        </p:nvSpPr>
        <p:spPr>
          <a:prstGeom prst="rect">
            <a:avLst/>
          </a:prstGeom>
        </p:spPr>
        <p:txBody>
          <a:bodyPr/>
          <a:lstStyle/>
          <a:p>
            <a:endParaRPr/>
          </a:p>
        </p:txBody>
      </p:sp>
      <p:sp>
        <p:nvSpPr>
          <p:cNvPr id="1350" name="Shape 1350"/>
          <p:cNvSpPr>
            <a:spLocks noGrp="1"/>
          </p:cNvSpPr>
          <p:nvPr>
            <p:ph type="body" sz="quarter" idx="1"/>
          </p:nvPr>
        </p:nvSpPr>
        <p:spPr>
          <a:prstGeom prst="rect">
            <a:avLst/>
          </a:prstGeom>
        </p:spPr>
        <p:txBody>
          <a:bodyPr/>
          <a:lstStyle/>
          <a:p>
            <a:r>
              <a:rPr lang="en-US" dirty="0"/>
              <a:t>TEACHER NOTES:</a:t>
            </a:r>
          </a:p>
          <a:p>
            <a:r>
              <a:rPr lang="en-US" dirty="0"/>
              <a:t>Depending on time and your access to computers you can have the students do their own crosses or you can run this as a demonstration. </a:t>
            </a:r>
          </a:p>
          <a:p>
            <a:br>
              <a:rPr lang="en-US" dirty="0"/>
            </a:br>
            <a:r>
              <a:rPr dirty="0"/>
              <a:t>The</a:t>
            </a:r>
            <a:r>
              <a:rPr lang="en-US" dirty="0"/>
              <a:t> 2</a:t>
            </a:r>
            <a:r>
              <a:rPr dirty="0"/>
              <a:t> problems for this section can be found in the folder VGL MBER Problem Set II</a:t>
            </a:r>
            <a:r>
              <a:rPr lang="en-US" dirty="0"/>
              <a:t>, “like Marcus.” </a:t>
            </a:r>
            <a:r>
              <a:rPr dirty="0"/>
              <a:t>You can assign </a:t>
            </a:r>
            <a:r>
              <a:rPr lang="en-US" dirty="0"/>
              <a:t>half of the class problem 1 and the other half problem 2. Then regroup, discuss and report to the class. </a:t>
            </a:r>
            <a:endParaRPr dirty="0"/>
          </a:p>
        </p:txBody>
      </p:sp>
    </p:spTree>
    <p:extLst>
      <p:ext uri="{BB962C8B-B14F-4D97-AF65-F5344CB8AC3E}">
        <p14:creationId xmlns:p14="http://schemas.microsoft.com/office/powerpoint/2010/main" val="344698076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These slides are set up for the class demo.</a:t>
            </a:r>
          </a:p>
        </p:txBody>
      </p:sp>
      <p:sp>
        <p:nvSpPr>
          <p:cNvPr id="4" name="Slide Number Placeholder 3"/>
          <p:cNvSpPr>
            <a:spLocks noGrp="1"/>
          </p:cNvSpPr>
          <p:nvPr>
            <p:ph type="sldNum" sz="quarter" idx="10"/>
          </p:nvPr>
        </p:nvSpPr>
        <p:spPr/>
        <p:txBody>
          <a:bodyPr/>
          <a:lstStyle/>
          <a:p>
            <a:fld id="{C7BB21F4-C42E-3B40-9B33-CFE230F675D3}" type="slidenum">
              <a:rPr lang="en-US" smtClean="0"/>
              <a:t>120</a:t>
            </a:fld>
            <a:endParaRPr lang="en-US"/>
          </a:p>
        </p:txBody>
      </p:sp>
    </p:spTree>
    <p:extLst>
      <p:ext uri="{BB962C8B-B14F-4D97-AF65-F5344CB8AC3E}">
        <p14:creationId xmlns:p14="http://schemas.microsoft.com/office/powerpoint/2010/main" val="45787032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just a sample of the different crosses.</a:t>
            </a:r>
          </a:p>
        </p:txBody>
      </p:sp>
      <p:sp>
        <p:nvSpPr>
          <p:cNvPr id="4" name="Slide Number Placeholder 3"/>
          <p:cNvSpPr>
            <a:spLocks noGrp="1"/>
          </p:cNvSpPr>
          <p:nvPr>
            <p:ph type="sldNum" sz="quarter" idx="10"/>
          </p:nvPr>
        </p:nvSpPr>
        <p:spPr/>
        <p:txBody>
          <a:bodyPr/>
          <a:lstStyle/>
          <a:p>
            <a:fld id="{C7BB21F4-C42E-3B40-9B33-CFE230F675D3}" type="slidenum">
              <a:rPr lang="en-US" smtClean="0"/>
              <a:t>121</a:t>
            </a:fld>
            <a:endParaRPr lang="en-US"/>
          </a:p>
        </p:txBody>
      </p:sp>
    </p:spTree>
    <p:extLst>
      <p:ext uri="{BB962C8B-B14F-4D97-AF65-F5344CB8AC3E}">
        <p14:creationId xmlns:p14="http://schemas.microsoft.com/office/powerpoint/2010/main" val="408246586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64F0052F-CFB6-4BB9-9C16-65A9A7A380C5}"/>
              </a:ext>
            </a:extLst>
          </p:cNvPr>
          <p:cNvSpPr>
            <a:spLocks noGrp="1" noRot="1" noChangeAspect="1" noTextEdit="1"/>
          </p:cNvSpPr>
          <p:nvPr>
            <p:ph type="sldImg"/>
          </p:nvPr>
        </p:nvSpPr>
        <p:spPr>
          <a:ln/>
        </p:spPr>
      </p:sp>
      <p:sp>
        <p:nvSpPr>
          <p:cNvPr id="107522" name="Notes Placeholder 2">
            <a:extLst>
              <a:ext uri="{FF2B5EF4-FFF2-40B4-BE49-F238E27FC236}">
                <a16:creationId xmlns:a16="http://schemas.microsoft.com/office/drawing/2014/main" id="{020EE543-F68E-4905-A211-A0DE0C35505A}"/>
              </a:ext>
            </a:extLst>
          </p:cNvPr>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If students are figuring this out on their own you may not need this slide. If they need some guidance then have them answer the questions on this slide and test their ideas on their group whiteboards.</a:t>
            </a:r>
          </a:p>
          <a:p>
            <a:endParaRPr lang="en-US" altLang="en-US" dirty="0">
              <a:latin typeface="Arial" panose="020B0604020202020204" pitchFamily="34" charset="0"/>
              <a:ea typeface="ＭＳ Ｐゴシック"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If you have 2 groups with different model ideas, have the students team up and develop an explanation that they present to the “other” half of the class. Then let students decide which model is best supported by the data.</a:t>
            </a:r>
          </a:p>
          <a:p>
            <a:endParaRPr lang="en-US" altLang="en-US" dirty="0">
              <a:latin typeface="Arial" panose="020B0604020202020204" pitchFamily="34" charset="0"/>
              <a:ea typeface="ＭＳ Ｐゴシック" panose="020B0600070205080204" pitchFamily="34" charset="-128"/>
            </a:endParaRPr>
          </a:p>
          <a:p>
            <a:pPr algn="l">
              <a:lnSpc>
                <a:spcPct val="120000"/>
              </a:lnSpc>
              <a:defRPr sz="2600">
                <a:solidFill>
                  <a:srgbClr val="583F34"/>
                </a:solidFill>
                <a:latin typeface="Arial"/>
                <a:ea typeface="Arial"/>
                <a:cs typeface="Arial"/>
                <a:sym typeface="Arial"/>
              </a:defRPr>
            </a:pPr>
            <a:r>
              <a:rPr lang="en-US" dirty="0"/>
              <a:t>For this case study, students ideas usually fall into two camps: 1) there are more than two alleles, or 2) </a:t>
            </a:r>
            <a:r>
              <a:rPr lang="en-US" b="1" dirty="0"/>
              <a:t>there are two alleles and neither is dominant, so the heterozygous has its own phenotype. </a:t>
            </a:r>
          </a:p>
          <a:p>
            <a:br>
              <a:rPr lang="en-US" altLang="en-US" dirty="0">
                <a:latin typeface="Arial" panose="020B0604020202020204" pitchFamily="34" charset="0"/>
                <a:ea typeface="ＭＳ Ｐゴシック" panose="020B0600070205080204" pitchFamily="34" charset="-128"/>
              </a:rPr>
            </a:br>
            <a:endParaRPr lang="en-US" altLang="en-US" dirty="0">
              <a:latin typeface="Arial" panose="020B0604020202020204" pitchFamily="34" charset="0"/>
              <a:ea typeface="ＭＳ Ｐゴシック" panose="020B0600070205080204" pitchFamily="34" charset="-128"/>
            </a:endParaRPr>
          </a:p>
        </p:txBody>
      </p:sp>
      <p:sp>
        <p:nvSpPr>
          <p:cNvPr id="107523" name="Slide Number Placeholder 3">
            <a:extLst>
              <a:ext uri="{FF2B5EF4-FFF2-40B4-BE49-F238E27FC236}">
                <a16:creationId xmlns:a16="http://schemas.microsoft.com/office/drawing/2014/main" id="{7947DAAB-6CD6-4DFB-9D99-1F27CD527727}"/>
              </a:ext>
            </a:extLst>
          </p:cNvPr>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055AED1-9FC5-47B4-B95B-0D6BCABC6887}" type="slidenum">
              <a:rPr lang="en-US" altLang="en-US" sz="1200" smtClean="0"/>
              <a:pPr/>
              <a:t>122</a:t>
            </a:fld>
            <a:endParaRPr lang="en-US" altLang="en-US" sz="1200"/>
          </a:p>
        </p:txBody>
      </p:sp>
    </p:spTree>
    <p:extLst>
      <p:ext uri="{BB962C8B-B14F-4D97-AF65-F5344CB8AC3E}">
        <p14:creationId xmlns:p14="http://schemas.microsoft.com/office/powerpoint/2010/main" val="59148889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20000"/>
              </a:lnSpc>
              <a:defRPr sz="2500" b="1">
                <a:solidFill>
                  <a:srgbClr val="583F34"/>
                </a:solidFill>
                <a:latin typeface="Arial"/>
                <a:ea typeface="Arial"/>
                <a:cs typeface="Arial"/>
                <a:sym typeface="Arial"/>
              </a:defRPr>
            </a:pPr>
            <a:r>
              <a:rPr lang="en-US" dirty="0"/>
              <a:t>TEACHER NOTES:</a:t>
            </a:r>
          </a:p>
          <a:p>
            <a:pPr algn="l">
              <a:lnSpc>
                <a:spcPct val="120000"/>
              </a:lnSpc>
              <a:defRPr sz="2500" b="1">
                <a:solidFill>
                  <a:srgbClr val="583F34"/>
                </a:solidFill>
                <a:latin typeface="Arial"/>
                <a:ea typeface="Arial"/>
                <a:cs typeface="Arial"/>
                <a:sym typeface="Arial"/>
              </a:defRPr>
            </a:pPr>
            <a:r>
              <a:rPr lang="en-US" b="0" dirty="0"/>
              <a:t>Do the model statements (ideas) also work to explain Achondroplasia in the Marcus family?</a:t>
            </a:r>
            <a:br>
              <a:rPr lang="en-US" dirty="0"/>
            </a:b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123</a:t>
            </a:fld>
            <a:endParaRPr lang="en-US"/>
          </a:p>
        </p:txBody>
      </p:sp>
    </p:spTree>
    <p:extLst>
      <p:ext uri="{BB962C8B-B14F-4D97-AF65-F5344CB8AC3E}">
        <p14:creationId xmlns:p14="http://schemas.microsoft.com/office/powerpoint/2010/main" val="253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a:t>
            </a:fld>
            <a:endParaRPr lang="en-US"/>
          </a:p>
        </p:txBody>
      </p:sp>
    </p:spTree>
    <p:extLst>
      <p:ext uri="{BB962C8B-B14F-4D97-AF65-F5344CB8AC3E}">
        <p14:creationId xmlns:p14="http://schemas.microsoft.com/office/powerpoint/2010/main" val="91136347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new model statement can be typed in this slide and then added to the class poster. Though the students should give the these new ideas their own name, it is also important that they recognize that it is called:</a:t>
            </a:r>
            <a:r>
              <a:rPr lang="en-US" u="sng" dirty="0"/>
              <a:t> </a:t>
            </a:r>
            <a:r>
              <a:rPr lang="en-US" b="1" u="sng" dirty="0"/>
              <a:t>Co-dominance</a:t>
            </a:r>
          </a:p>
          <a:p>
            <a:endParaRPr lang="en-US" b="1" u="sng" dirty="0"/>
          </a:p>
          <a:p>
            <a:r>
              <a:rPr lang="en-US" sz="1200" u="sng" dirty="0">
                <a:solidFill>
                  <a:srgbClr val="002060"/>
                </a:solidFill>
                <a:latin typeface="Arial" panose="020B0604020202020204" pitchFamily="34" charset="0"/>
                <a:cs typeface="Arial" panose="020B0604020202020204" pitchFamily="34" charset="0"/>
              </a:rPr>
              <a:t>Codominance Extension</a:t>
            </a:r>
            <a:r>
              <a:rPr lang="en-US" sz="1200" dirty="0">
                <a:solidFill>
                  <a:srgbClr val="002060"/>
                </a:solidFill>
                <a:latin typeface="Arial" panose="020B0604020202020204" pitchFamily="34" charset="0"/>
                <a:cs typeface="Arial" panose="020B0604020202020204" pitchFamily="34" charset="0"/>
              </a:rPr>
              <a:t>:</a:t>
            </a:r>
            <a:br>
              <a:rPr lang="en-US" sz="1200" dirty="0">
                <a:solidFill>
                  <a:srgbClr val="002060"/>
                </a:solidFill>
                <a:latin typeface="Arial" panose="020B0604020202020204" pitchFamily="34" charset="0"/>
                <a:cs typeface="Arial" panose="020B0604020202020204" pitchFamily="34" charset="0"/>
              </a:rPr>
            </a:br>
            <a:r>
              <a:rPr lang="en-US" sz="1200" dirty="0">
                <a:solidFill>
                  <a:srgbClr val="002060"/>
                </a:solidFill>
                <a:latin typeface="Arial" panose="020B0604020202020204" pitchFamily="34" charset="0"/>
                <a:cs typeface="Arial" panose="020B0604020202020204" pitchFamily="34" charset="0"/>
              </a:rPr>
              <a:t>When there are three variations of a trait and two alleles, each genotype [(1,1), (1,2), (2,2)] has a different phenotype. BOTH 1 and 2 are expressed so neither is dominant (co-dominance). </a:t>
            </a:r>
            <a:endParaRPr lang="en-US" b="1" u="sng" dirty="0"/>
          </a:p>
          <a:p>
            <a:r>
              <a:rPr lang="en-US" b="1" dirty="0"/>
              <a:t>Student Example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1" dirty="0"/>
              <a:t>When there are 3 variations of a trait and only 2 alleles, the 1 does not overpower the 2, but the 2 different alleles together create a third variation where both phenotypes </a:t>
            </a:r>
            <a:r>
              <a:rPr lang="en-US" altLang="en-US" sz="1100" b="1" dirty="0"/>
              <a:t>are expressed</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124</a:t>
            </a:fld>
            <a:endParaRPr lang="en-US"/>
          </a:p>
        </p:txBody>
      </p:sp>
    </p:spTree>
    <p:extLst>
      <p:ext uri="{BB962C8B-B14F-4D97-AF65-F5344CB8AC3E}">
        <p14:creationId xmlns:p14="http://schemas.microsoft.com/office/powerpoint/2010/main" val="13168004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728AB865-65B7-4015-9840-F7DAA4DD3F2D}"/>
              </a:ext>
            </a:extLst>
          </p:cNvPr>
          <p:cNvSpPr>
            <a:spLocks noGrp="1" noRot="1" noChangeAspect="1" noTextEdit="1"/>
          </p:cNvSpPr>
          <p:nvPr>
            <p:ph type="sldImg"/>
          </p:nvPr>
        </p:nvSpPr>
        <p:spPr>
          <a:ln/>
        </p:spPr>
      </p:sp>
      <p:sp>
        <p:nvSpPr>
          <p:cNvPr id="109570" name="Notes Placeholder 2">
            <a:extLst>
              <a:ext uri="{FF2B5EF4-FFF2-40B4-BE49-F238E27FC236}">
                <a16:creationId xmlns:a16="http://schemas.microsoft.com/office/drawing/2014/main" id="{7C96288B-2304-46F9-9133-442EC5F316F9}"/>
              </a:ext>
            </a:extLst>
          </p:cNvPr>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 </a:t>
            </a:r>
          </a:p>
          <a:p>
            <a:r>
              <a:rPr lang="en-US" altLang="en-US" dirty="0">
                <a:latin typeface="Arial" panose="020B0604020202020204" pitchFamily="34" charset="0"/>
                <a:ea typeface="ＭＳ Ｐゴシック" panose="020B0600070205080204" pitchFamily="34" charset="-128"/>
              </a:rPr>
              <a:t>This slide can be a review of ideas after the class has figured out the idea of co-dominance. You may want to alter it to fit your students words.</a:t>
            </a:r>
          </a:p>
        </p:txBody>
      </p:sp>
      <p:sp>
        <p:nvSpPr>
          <p:cNvPr id="109571" name="Slide Number Placeholder 3">
            <a:extLst>
              <a:ext uri="{FF2B5EF4-FFF2-40B4-BE49-F238E27FC236}">
                <a16:creationId xmlns:a16="http://schemas.microsoft.com/office/drawing/2014/main" id="{E84DF07F-DBD9-45AF-996C-125BE40F92FB}"/>
              </a:ext>
            </a:extLst>
          </p:cNvPr>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ADF6174-FBC2-46E6-BB34-FFD9A9FE45A6}" type="slidenum">
              <a:rPr lang="en-US" altLang="en-US" sz="1200" smtClean="0"/>
              <a:pPr/>
              <a:t>125</a:t>
            </a:fld>
            <a:endParaRPr lang="en-US" altLang="en-US" sz="1200"/>
          </a:p>
        </p:txBody>
      </p:sp>
    </p:spTree>
    <p:extLst>
      <p:ext uri="{BB962C8B-B14F-4D97-AF65-F5344CB8AC3E}">
        <p14:creationId xmlns:p14="http://schemas.microsoft.com/office/powerpoint/2010/main" val="356942232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735E9BDB-5411-4AEC-964A-39EB2619404A}"/>
              </a:ext>
            </a:extLst>
          </p:cNvPr>
          <p:cNvSpPr>
            <a:spLocks noGrp="1" noRot="1" noChangeAspect="1" noTextEdit="1"/>
          </p:cNvSpPr>
          <p:nvPr>
            <p:ph type="sldImg"/>
          </p:nvPr>
        </p:nvSpPr>
        <p:spPr>
          <a:ln/>
        </p:spPr>
      </p:sp>
      <p:sp>
        <p:nvSpPr>
          <p:cNvPr id="111618" name="Notes Placeholder 2">
            <a:extLst>
              <a:ext uri="{FF2B5EF4-FFF2-40B4-BE49-F238E27FC236}">
                <a16:creationId xmlns:a16="http://schemas.microsoft.com/office/drawing/2014/main" id="{D47E0883-EC82-441E-823F-D8DE5052089E}"/>
              </a:ext>
            </a:extLst>
          </p:cNvPr>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This slide is animated to provide think time.</a:t>
            </a:r>
          </a:p>
          <a:p>
            <a:r>
              <a:rPr lang="en-US" altLang="en-US" dirty="0">
                <a:latin typeface="Arial" panose="020B0604020202020204" pitchFamily="34" charset="0"/>
                <a:ea typeface="ＭＳ Ｐゴシック" panose="020B0600070205080204" pitchFamily="34" charset="-128"/>
              </a:rPr>
              <a:t>See if students can come up with how to modify this graphic organizer on their own before showing them the last animation. A pocket Mendel extension card is provided in the resources, but you may want to create one that reflects your students’ designs.</a:t>
            </a:r>
          </a:p>
          <a:p>
            <a:endParaRPr lang="en-US" altLang="en-US" dirty="0">
              <a:latin typeface="Arial" panose="020B0604020202020204" pitchFamily="34" charset="0"/>
              <a:ea typeface="ＭＳ Ｐゴシック" panose="020B0600070205080204" pitchFamily="34" charset="-128"/>
            </a:endParaRPr>
          </a:p>
        </p:txBody>
      </p:sp>
      <p:sp>
        <p:nvSpPr>
          <p:cNvPr id="111619" name="Slide Number Placeholder 3">
            <a:extLst>
              <a:ext uri="{FF2B5EF4-FFF2-40B4-BE49-F238E27FC236}">
                <a16:creationId xmlns:a16="http://schemas.microsoft.com/office/drawing/2014/main" id="{F5D8C9B4-6096-4334-960B-A83D542B2300}"/>
              </a:ext>
            </a:extLst>
          </p:cNvPr>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B08DAC2-1688-401D-A5B5-FC450B4ABF58}" type="slidenum">
              <a:rPr lang="en-US" altLang="en-US" sz="1200" smtClean="0"/>
              <a:pPr/>
              <a:t>126</a:t>
            </a:fld>
            <a:endParaRPr lang="en-US" altLang="en-US" sz="1200"/>
          </a:p>
        </p:txBody>
      </p:sp>
    </p:spTree>
    <p:extLst>
      <p:ext uri="{BB962C8B-B14F-4D97-AF65-F5344CB8AC3E}">
        <p14:creationId xmlns:p14="http://schemas.microsoft.com/office/powerpoint/2010/main" val="323344480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If possible insert a picture of one of your posters in this slide.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Have the group that worked with the McCann Family review why this pattern does not fit with our model of simple dominance.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Then they can suggest explanations for how they could extend the model. “In some cases….”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Open the floor for others to suggest how they would extend the model.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How can you explain 4 phenotypes?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It is important to only listen, do not encourage or refute anyone's ideas.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127</a:t>
            </a:fld>
            <a:endParaRPr lang="en-US"/>
          </a:p>
        </p:txBody>
      </p:sp>
    </p:spTree>
    <p:extLst>
      <p:ext uri="{BB962C8B-B14F-4D97-AF65-F5344CB8AC3E}">
        <p14:creationId xmlns:p14="http://schemas.microsoft.com/office/powerpoint/2010/main" val="25265825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slide can also be shone during the discussion</a:t>
            </a:r>
          </a:p>
        </p:txBody>
      </p:sp>
      <p:sp>
        <p:nvSpPr>
          <p:cNvPr id="4" name="Slide Number Placeholder 3"/>
          <p:cNvSpPr>
            <a:spLocks noGrp="1"/>
          </p:cNvSpPr>
          <p:nvPr>
            <p:ph type="sldNum" sz="quarter" idx="10"/>
          </p:nvPr>
        </p:nvSpPr>
        <p:spPr/>
        <p:txBody>
          <a:bodyPr/>
          <a:lstStyle/>
          <a:p>
            <a:fld id="{C7BB21F4-C42E-3B40-9B33-CFE230F675D3}" type="slidenum">
              <a:rPr lang="en-US" smtClean="0"/>
              <a:t>128</a:t>
            </a:fld>
            <a:endParaRPr lang="en-US"/>
          </a:p>
        </p:txBody>
      </p:sp>
    </p:spTree>
    <p:extLst>
      <p:ext uri="{BB962C8B-B14F-4D97-AF65-F5344CB8AC3E}">
        <p14:creationId xmlns:p14="http://schemas.microsoft.com/office/powerpoint/2010/main" val="273395256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Shape 1349"/>
          <p:cNvSpPr>
            <a:spLocks noGrp="1" noRot="1" noChangeAspect="1"/>
          </p:cNvSpPr>
          <p:nvPr>
            <p:ph type="sldImg"/>
          </p:nvPr>
        </p:nvSpPr>
        <p:spPr>
          <a:prstGeom prst="rect">
            <a:avLst/>
          </a:prstGeom>
        </p:spPr>
        <p:txBody>
          <a:bodyPr/>
          <a:lstStyle/>
          <a:p>
            <a:endParaRPr/>
          </a:p>
        </p:txBody>
      </p:sp>
      <p:sp>
        <p:nvSpPr>
          <p:cNvPr id="1350" name="Shape 1350"/>
          <p:cNvSpPr>
            <a:spLocks noGrp="1"/>
          </p:cNvSpPr>
          <p:nvPr>
            <p:ph type="body" sz="quarter" idx="1"/>
          </p:nvPr>
        </p:nvSpPr>
        <p:spPr>
          <a:prstGeom prst="rect">
            <a:avLst/>
          </a:prstGeom>
        </p:spPr>
        <p:txBody>
          <a:bodyPr/>
          <a:lstStyle/>
          <a:p>
            <a:r>
              <a:rPr lang="en-US" dirty="0"/>
              <a:t>TEACHER NOTES:</a:t>
            </a:r>
          </a:p>
          <a:p>
            <a:r>
              <a:rPr lang="en-US" dirty="0"/>
              <a:t>Depending on time and your access to computers you can have the students do their own crosses or you can run this as a demonstration. </a:t>
            </a:r>
          </a:p>
          <a:p>
            <a:br>
              <a:rPr lang="en-US" dirty="0"/>
            </a:br>
            <a:r>
              <a:rPr lang="en-US" dirty="0"/>
              <a:t>There is only one problem set for this type of inheritance.</a:t>
            </a:r>
          </a:p>
          <a:p>
            <a:endParaRPr dirty="0"/>
          </a:p>
        </p:txBody>
      </p:sp>
    </p:spTree>
    <p:extLst>
      <p:ext uri="{BB962C8B-B14F-4D97-AF65-F5344CB8AC3E}">
        <p14:creationId xmlns:p14="http://schemas.microsoft.com/office/powerpoint/2010/main" val="249475297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These slides are set up for the class demo.</a:t>
            </a:r>
          </a:p>
        </p:txBody>
      </p:sp>
      <p:sp>
        <p:nvSpPr>
          <p:cNvPr id="4" name="Slide Number Placeholder 3"/>
          <p:cNvSpPr>
            <a:spLocks noGrp="1"/>
          </p:cNvSpPr>
          <p:nvPr>
            <p:ph type="sldNum" sz="quarter" idx="10"/>
          </p:nvPr>
        </p:nvSpPr>
        <p:spPr/>
        <p:txBody>
          <a:bodyPr/>
          <a:lstStyle/>
          <a:p>
            <a:fld id="{C7BB21F4-C42E-3B40-9B33-CFE230F675D3}" type="slidenum">
              <a:rPr lang="en-US" smtClean="0"/>
              <a:t>130</a:t>
            </a:fld>
            <a:endParaRPr lang="en-US"/>
          </a:p>
        </p:txBody>
      </p:sp>
    </p:spTree>
    <p:extLst>
      <p:ext uri="{BB962C8B-B14F-4D97-AF65-F5344CB8AC3E}">
        <p14:creationId xmlns:p14="http://schemas.microsoft.com/office/powerpoint/2010/main" val="270252953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only a sample of possible crosses.</a:t>
            </a:r>
          </a:p>
        </p:txBody>
      </p:sp>
      <p:sp>
        <p:nvSpPr>
          <p:cNvPr id="4" name="Slide Number Placeholder 3"/>
          <p:cNvSpPr>
            <a:spLocks noGrp="1"/>
          </p:cNvSpPr>
          <p:nvPr>
            <p:ph type="sldNum" sz="quarter" idx="10"/>
          </p:nvPr>
        </p:nvSpPr>
        <p:spPr/>
        <p:txBody>
          <a:bodyPr/>
          <a:lstStyle/>
          <a:p>
            <a:fld id="{C7BB21F4-C42E-3B40-9B33-CFE230F675D3}" type="slidenum">
              <a:rPr lang="en-US" smtClean="0"/>
              <a:t>131</a:t>
            </a:fld>
            <a:endParaRPr lang="en-US"/>
          </a:p>
        </p:txBody>
      </p:sp>
    </p:spTree>
    <p:extLst>
      <p:ext uri="{BB962C8B-B14F-4D97-AF65-F5344CB8AC3E}">
        <p14:creationId xmlns:p14="http://schemas.microsoft.com/office/powerpoint/2010/main" val="146696232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64F0052F-CFB6-4BB9-9C16-65A9A7A380C5}"/>
              </a:ext>
            </a:extLst>
          </p:cNvPr>
          <p:cNvSpPr>
            <a:spLocks noGrp="1" noRot="1" noChangeAspect="1" noTextEdit="1"/>
          </p:cNvSpPr>
          <p:nvPr>
            <p:ph type="sldImg"/>
          </p:nvPr>
        </p:nvSpPr>
        <p:spPr>
          <a:ln/>
        </p:spPr>
      </p:sp>
      <p:sp>
        <p:nvSpPr>
          <p:cNvPr id="107522" name="Notes Placeholder 2">
            <a:extLst>
              <a:ext uri="{FF2B5EF4-FFF2-40B4-BE49-F238E27FC236}">
                <a16:creationId xmlns:a16="http://schemas.microsoft.com/office/drawing/2014/main" id="{020EE543-F68E-4905-A211-A0DE0C35505A}"/>
              </a:ext>
            </a:extLst>
          </p:cNvPr>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If students are figuring this out on their own you may not need this slide. If they need some guidance then have them answer the questions on this slide and test their ideas on their group whiteboards.</a:t>
            </a:r>
          </a:p>
          <a:p>
            <a:endParaRPr lang="en-US" altLang="en-US" dirty="0">
              <a:latin typeface="Arial" panose="020B0604020202020204" pitchFamily="34" charset="0"/>
              <a:ea typeface="ＭＳ Ｐゴシック"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For this case study, have students play around with different ideas. Provide them with plenty of time. Encourage them to try, even crazy ideas. If they say that this is not possible, ask them what would make it possible? What could you add to make this inheritance pattern work? When they say that they can’t just add another allele, ask them why not? When they wonder what to call it, ask them what makes the most sense?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Once they have the  idea of a third allele (3) they are usually able to reason that one element is recessive and the two others are co-dominant. </a:t>
            </a:r>
          </a:p>
          <a:p>
            <a:endParaRPr lang="en-US" altLang="en-US" dirty="0">
              <a:latin typeface="Arial" panose="020B0604020202020204" pitchFamily="34" charset="0"/>
              <a:ea typeface="ＭＳ Ｐゴシック" panose="020B0600070205080204" pitchFamily="34" charset="-128"/>
            </a:endParaRPr>
          </a:p>
        </p:txBody>
      </p:sp>
      <p:sp>
        <p:nvSpPr>
          <p:cNvPr id="107523" name="Slide Number Placeholder 3">
            <a:extLst>
              <a:ext uri="{FF2B5EF4-FFF2-40B4-BE49-F238E27FC236}">
                <a16:creationId xmlns:a16="http://schemas.microsoft.com/office/drawing/2014/main" id="{7947DAAB-6CD6-4DFB-9D99-1F27CD527727}"/>
              </a:ext>
            </a:extLst>
          </p:cNvPr>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055AED1-9FC5-47B4-B95B-0D6BCABC6887}" type="slidenum">
              <a:rPr lang="en-US" altLang="en-US" sz="1200" smtClean="0"/>
              <a:pPr/>
              <a:t>132</a:t>
            </a:fld>
            <a:endParaRPr lang="en-US" altLang="en-US" sz="1200"/>
          </a:p>
        </p:txBody>
      </p:sp>
    </p:spTree>
    <p:extLst>
      <p:ext uri="{BB962C8B-B14F-4D97-AF65-F5344CB8AC3E}">
        <p14:creationId xmlns:p14="http://schemas.microsoft.com/office/powerpoint/2010/main" val="125049713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new model statement can be typed in this slide and then added to the class poster. Though the students should give the this new idea it’s own name it is also important that they recognize it as</a:t>
            </a:r>
          </a:p>
          <a:p>
            <a:r>
              <a:rPr lang="en-US" b="1" dirty="0"/>
              <a:t>Multiple Alleles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sng" dirty="0">
                <a:solidFill>
                  <a:srgbClr val="002060"/>
                </a:solidFill>
                <a:latin typeface="Arial" panose="020B0604020202020204" pitchFamily="34" charset="0"/>
                <a:cs typeface="Arial" panose="020B0604020202020204" pitchFamily="34" charset="0"/>
              </a:rPr>
              <a:t>Multiple Alleles Extension</a:t>
            </a:r>
            <a:r>
              <a:rPr lang="en-US" sz="1200" dirty="0">
                <a:solidFill>
                  <a:srgbClr val="002060"/>
                </a:solidFill>
                <a:latin typeface="Arial" panose="020B0604020202020204" pitchFamily="34" charset="0"/>
                <a:cs typeface="Arial" panose="020B0604020202020204" pitchFamily="34" charset="0"/>
              </a:rPr>
              <a:t>:</a:t>
            </a:r>
            <a:br>
              <a:rPr lang="en-US" sz="1200" dirty="0">
                <a:solidFill>
                  <a:srgbClr val="002060"/>
                </a:solidFill>
                <a:latin typeface="Arial" panose="020B0604020202020204" pitchFamily="34" charset="0"/>
                <a:cs typeface="Arial" panose="020B0604020202020204" pitchFamily="34" charset="0"/>
              </a:rPr>
            </a:br>
            <a:r>
              <a:rPr lang="en-US" sz="1200" dirty="0">
                <a:solidFill>
                  <a:srgbClr val="002060"/>
                </a:solidFill>
                <a:latin typeface="Arial" panose="020B0604020202020204" pitchFamily="34" charset="0"/>
                <a:cs typeface="Arial" panose="020B0604020202020204" pitchFamily="34" charset="0"/>
              </a:rPr>
              <a:t>There can be more than 2 alleles for a trait, </a:t>
            </a:r>
            <a:r>
              <a:rPr lang="en-US" sz="1200" b="1" dirty="0">
                <a:solidFill>
                  <a:srgbClr val="002060"/>
                </a:solidFill>
                <a:latin typeface="Arial" panose="020B0604020202020204" pitchFamily="34" charset="0"/>
                <a:cs typeface="Arial" panose="020B0604020202020204" pitchFamily="34" charset="0"/>
              </a:rPr>
              <a:t>(</a:t>
            </a:r>
            <a:r>
              <a:rPr lang="en-US" sz="1200" b="1" u="sng" dirty="0">
                <a:solidFill>
                  <a:srgbClr val="002060"/>
                </a:solidFill>
                <a:latin typeface="Arial" panose="020B0604020202020204" pitchFamily="34" charset="0"/>
                <a:cs typeface="Arial" panose="020B0604020202020204" pitchFamily="34" charset="0"/>
              </a:rPr>
              <a:t>multiple alleles)</a:t>
            </a:r>
            <a:r>
              <a:rPr lang="en-US" sz="1200" dirty="0">
                <a:solidFill>
                  <a:srgbClr val="002060"/>
                </a:solidFill>
                <a:latin typeface="Arial" panose="020B0604020202020204" pitchFamily="34" charset="0"/>
                <a:cs typeface="Arial" panose="020B0604020202020204" pitchFamily="34" charset="0"/>
              </a:rPr>
              <a:t> This can result in more than three phenotypes. The alleles can be dominant/recessive or codominant.</a:t>
            </a:r>
          </a:p>
          <a:p>
            <a:endParaRPr lang="en-US" b="1" dirty="0"/>
          </a:p>
          <a:p>
            <a:r>
              <a:rPr lang="en-US" b="1" dirty="0"/>
              <a:t>Student Example:</a:t>
            </a:r>
          </a:p>
          <a:p>
            <a:pPr>
              <a:defRPr/>
            </a:pPr>
            <a:r>
              <a:rPr lang="en-US" altLang="en-US" b="1" dirty="0"/>
              <a:t>When there are 4 variations of a trait, there are 6 genotypes and 3 alleles</a:t>
            </a:r>
          </a:p>
          <a:p>
            <a:pPr>
              <a:defRPr/>
            </a:pPr>
            <a:r>
              <a:rPr lang="en-US" altLang="en-US" b="1" dirty="0"/>
              <a:t>Alleles 1 and 2  both contribute to the phenotype and is called co-dominance</a:t>
            </a:r>
          </a:p>
          <a:p>
            <a:pPr>
              <a:defRPr/>
            </a:pPr>
            <a:r>
              <a:rPr lang="en-US" altLang="en-US" b="1" dirty="0"/>
              <a:t>The 1 and the 2 overpower the 3rd allele  in simple dominance.</a:t>
            </a:r>
          </a:p>
          <a:p>
            <a:pPr>
              <a:defRPr/>
            </a:pPr>
            <a:r>
              <a:rPr lang="en-US" altLang="en-US" b="1" dirty="0"/>
              <a:t>Possible genotypes</a:t>
            </a:r>
          </a:p>
          <a:p>
            <a:pPr marL="0" indent="0">
              <a:buFont typeface="Arial" panose="020B0604020202020204" pitchFamily="34" charset="0"/>
              <a:buNone/>
              <a:defRPr/>
            </a:pPr>
            <a:r>
              <a:rPr lang="en-US" altLang="en-US" b="1" dirty="0"/>
              <a:t>(1,1)  or (1,3)</a:t>
            </a:r>
          </a:p>
          <a:p>
            <a:pPr marL="0" indent="0">
              <a:buFont typeface="Arial" panose="020B0604020202020204" pitchFamily="34" charset="0"/>
              <a:buNone/>
              <a:defRPr/>
            </a:pPr>
            <a:r>
              <a:rPr lang="en-US" altLang="en-US" b="1" dirty="0"/>
              <a:t>(2,2) or (2,3)</a:t>
            </a:r>
          </a:p>
          <a:p>
            <a:pPr marL="0" indent="0">
              <a:buFont typeface="Arial" panose="020B0604020202020204" pitchFamily="34" charset="0"/>
              <a:buNone/>
              <a:defRPr/>
            </a:pPr>
            <a:r>
              <a:rPr lang="en-US" altLang="en-US" b="1" dirty="0"/>
              <a:t>(1,2)</a:t>
            </a:r>
          </a:p>
          <a:p>
            <a:pPr marL="0" indent="0">
              <a:buFont typeface="Arial" panose="020B0604020202020204" pitchFamily="34" charset="0"/>
              <a:buNone/>
              <a:defRPr/>
            </a:pPr>
            <a:r>
              <a:rPr lang="en-US" altLang="en-US" b="1" dirty="0"/>
              <a:t>(3,3)</a:t>
            </a:r>
          </a:p>
          <a:p>
            <a:endParaRPr lang="en-US" b="0" dirty="0"/>
          </a:p>
          <a:p>
            <a:endParaRPr lang="en-US" b="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133</a:t>
            </a:fld>
            <a:endParaRPr lang="en-US"/>
          </a:p>
        </p:txBody>
      </p:sp>
    </p:spTree>
    <p:extLst>
      <p:ext uri="{BB962C8B-B14F-4D97-AF65-F5344CB8AC3E}">
        <p14:creationId xmlns:p14="http://schemas.microsoft.com/office/powerpoint/2010/main" val="1885433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are students thinking? Record student ideas on the next slide, classroom whiteboard or poster. These are initial ideas so it is ok if they are incomplete or incorrect. Students will most likely have lots of ideas so this can be done by “Popcorn Share.” When asked for their ideas, a student stands and shares, then the next, until all who want to share have had a chance. Students add ideas to their own Doodle B.</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 It is important to include some of the ideas from your gamete formation model.</a:t>
            </a:r>
          </a:p>
          <a:p>
            <a:pPr marL="0" lvl="0" indent="0">
              <a:buNone/>
            </a:pPr>
            <a:r>
              <a:rPr lang="en-US" b="1" dirty="0"/>
              <a:t>What we have so far :</a:t>
            </a:r>
          </a:p>
          <a:p>
            <a:pPr marL="0" lvl="0" indent="0">
              <a:buNone/>
            </a:pPr>
            <a:r>
              <a:rPr lang="en-US" b="1" dirty="0"/>
              <a:t>A parent passes only one of his/her two chromosomes to each offspring.</a:t>
            </a:r>
          </a:p>
          <a:p>
            <a:pPr marL="0" lvl="0" indent="0">
              <a:buNone/>
            </a:pPr>
            <a:r>
              <a:rPr lang="en-US" b="1" dirty="0"/>
              <a:t>Random chance determines which of the two chromosomes is passed to each offspring.</a:t>
            </a:r>
          </a:p>
          <a:p>
            <a:endParaRPr lang="en-US" dirty="0"/>
          </a:p>
          <a:p>
            <a:r>
              <a:rPr lang="en-US" dirty="0"/>
              <a:t>As we move through these lessons we will eventfully bring in science terminology and be more specific about genes and alleles as carriers of genetic information. At that time it will be important to revise the above statements to include the idea of alleles or versions of a gene. But for now we continue to use chromosomes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a:t>
            </a:fld>
            <a:endParaRPr lang="en-US"/>
          </a:p>
        </p:txBody>
      </p:sp>
    </p:spTree>
    <p:extLst>
      <p:ext uri="{BB962C8B-B14F-4D97-AF65-F5344CB8AC3E}">
        <p14:creationId xmlns:p14="http://schemas.microsoft.com/office/powerpoint/2010/main" val="424586831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altLang="en-US" dirty="0">
                <a:latin typeface="Arial" panose="020B0604020202020204" pitchFamily="34" charset="0"/>
                <a:ea typeface="ＭＳ Ｐゴシック" panose="020B0600070205080204" pitchFamily="34" charset="-128"/>
              </a:rPr>
              <a:t>If possible insert a picture of one of your posters in this slide.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Have the group that worked with the Medeiros Family review why this pattern does not fit with our model of simple dominance.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Then they can suggest explanations for how they could extend the model. “In some cases….”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Open the floor for others to suggest how they would extend the model.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How can you explain 4 phenotypes?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It is important to only listen, do not encourage or refute anyone's ideas.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134</a:t>
            </a:fld>
            <a:endParaRPr lang="en-US"/>
          </a:p>
        </p:txBody>
      </p:sp>
    </p:spTree>
    <p:extLst>
      <p:ext uri="{BB962C8B-B14F-4D97-AF65-F5344CB8AC3E}">
        <p14:creationId xmlns:p14="http://schemas.microsoft.com/office/powerpoint/2010/main" val="279963873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slide can also be shone during the discussion</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a:solidFill>
                  <a:schemeClr val="tx1"/>
                </a:solidFill>
                <a:effectLst/>
                <a:latin typeface="+mn-lt"/>
                <a:ea typeface="+mn-ea"/>
                <a:cs typeface="+mn-cs"/>
              </a:rPr>
              <a:t>X recessive carrier </a:t>
            </a:r>
            <a:r>
              <a:rPr lang="en-US" sz="1200" b="0" i="0" kern="1200" dirty="0" err="1">
                <a:solidFill>
                  <a:schemeClr val="tx1"/>
                </a:solidFill>
                <a:effectLst/>
                <a:latin typeface="+mn-lt"/>
                <a:ea typeface="+mn-ea"/>
                <a:cs typeface="+mn-cs"/>
              </a:rPr>
              <a:t>mother.svg</a:t>
            </a:r>
            <a:r>
              <a:rPr lang="en-US" sz="1200" b="0" i="0" kern="1200" dirty="0">
                <a:solidFill>
                  <a:schemeClr val="tx1"/>
                </a:solidFill>
                <a:effectLst/>
                <a:latin typeface="+mn-lt"/>
                <a:ea typeface="+mn-ea"/>
                <a:cs typeface="+mn-cs"/>
              </a:rPr>
              <a:t>”</a:t>
            </a:r>
            <a:endParaRPr lang="en-US" dirty="0"/>
          </a:p>
          <a:p>
            <a:r>
              <a:rPr lang="en-US" dirty="0"/>
              <a:t>https://</a:t>
            </a:r>
            <a:r>
              <a:rPr lang="en-US" dirty="0" err="1"/>
              <a:t>commons.wikimedia.org</a:t>
            </a:r>
            <a:r>
              <a:rPr lang="en-US" dirty="0"/>
              <a:t>/wiki/</a:t>
            </a:r>
            <a:r>
              <a:rPr lang="en-US" dirty="0" err="1"/>
              <a:t>File:X_recessive_carrier_mother.svg</a:t>
            </a:r>
            <a:endParaRPr lang="en-US" dirty="0"/>
          </a:p>
          <a:p>
            <a:r>
              <a:rPr lang="en-US" dirty="0"/>
              <a:t>By </a:t>
            </a:r>
            <a:r>
              <a:rPr lang="en-US" dirty="0" err="1"/>
              <a:t>YassineMrabet</a:t>
            </a:r>
            <a:r>
              <a:rPr lang="en-US" dirty="0"/>
              <a:t> (Own work based on NLM illustration) [Public domain or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135</a:t>
            </a:fld>
            <a:endParaRPr lang="en-US"/>
          </a:p>
        </p:txBody>
      </p:sp>
    </p:spTree>
    <p:extLst>
      <p:ext uri="{BB962C8B-B14F-4D97-AF65-F5344CB8AC3E}">
        <p14:creationId xmlns:p14="http://schemas.microsoft.com/office/powerpoint/2010/main" val="301948908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Shape 1349"/>
          <p:cNvSpPr>
            <a:spLocks noGrp="1" noRot="1" noChangeAspect="1"/>
          </p:cNvSpPr>
          <p:nvPr>
            <p:ph type="sldImg"/>
          </p:nvPr>
        </p:nvSpPr>
        <p:spPr>
          <a:prstGeom prst="rect">
            <a:avLst/>
          </a:prstGeom>
        </p:spPr>
        <p:txBody>
          <a:bodyPr/>
          <a:lstStyle/>
          <a:p>
            <a:endParaRPr/>
          </a:p>
        </p:txBody>
      </p:sp>
      <p:sp>
        <p:nvSpPr>
          <p:cNvPr id="1350" name="Shape 1350"/>
          <p:cNvSpPr>
            <a:spLocks noGrp="1"/>
          </p:cNvSpPr>
          <p:nvPr>
            <p:ph type="body" sz="quarter" idx="1"/>
          </p:nvPr>
        </p:nvSpPr>
        <p:spPr>
          <a:prstGeom prst="rect">
            <a:avLst/>
          </a:prstGeom>
        </p:spPr>
        <p:txBody>
          <a:bodyPr/>
          <a:lstStyle/>
          <a:p>
            <a:r>
              <a:rPr lang="en-US" dirty="0"/>
              <a:t>TEACHER NOTES:</a:t>
            </a:r>
          </a:p>
          <a:p>
            <a:r>
              <a:rPr lang="en-US" dirty="0"/>
              <a:t>Depending on time and your access to computers you can have the students do their own crosses or you can run this as a demonstration. </a:t>
            </a:r>
          </a:p>
          <a:p>
            <a:br>
              <a:rPr lang="en-US" dirty="0"/>
            </a:br>
            <a:r>
              <a:rPr lang="en-US" dirty="0"/>
              <a:t>There is only one problem set for this type of inheritance.</a:t>
            </a:r>
          </a:p>
          <a:p>
            <a:endParaRPr dirty="0"/>
          </a:p>
        </p:txBody>
      </p:sp>
    </p:spTree>
    <p:extLst>
      <p:ext uri="{BB962C8B-B14F-4D97-AF65-F5344CB8AC3E}">
        <p14:creationId xmlns:p14="http://schemas.microsoft.com/office/powerpoint/2010/main" val="54143977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These slides are set up for the class demo.</a:t>
            </a:r>
          </a:p>
        </p:txBody>
      </p:sp>
      <p:sp>
        <p:nvSpPr>
          <p:cNvPr id="4" name="Slide Number Placeholder 3"/>
          <p:cNvSpPr>
            <a:spLocks noGrp="1"/>
          </p:cNvSpPr>
          <p:nvPr>
            <p:ph type="sldNum" sz="quarter" idx="10"/>
          </p:nvPr>
        </p:nvSpPr>
        <p:spPr/>
        <p:txBody>
          <a:bodyPr/>
          <a:lstStyle/>
          <a:p>
            <a:fld id="{C7BB21F4-C42E-3B40-9B33-CFE230F675D3}" type="slidenum">
              <a:rPr lang="en-US" smtClean="0"/>
              <a:t>137</a:t>
            </a:fld>
            <a:endParaRPr lang="en-US"/>
          </a:p>
        </p:txBody>
      </p:sp>
    </p:spTree>
    <p:extLst>
      <p:ext uri="{BB962C8B-B14F-4D97-AF65-F5344CB8AC3E}">
        <p14:creationId xmlns:p14="http://schemas.microsoft.com/office/powerpoint/2010/main" val="310641628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64F0052F-CFB6-4BB9-9C16-65A9A7A380C5}"/>
              </a:ext>
            </a:extLst>
          </p:cNvPr>
          <p:cNvSpPr>
            <a:spLocks noGrp="1" noRot="1" noChangeAspect="1" noTextEdit="1"/>
          </p:cNvSpPr>
          <p:nvPr>
            <p:ph type="sldImg"/>
          </p:nvPr>
        </p:nvSpPr>
        <p:spPr>
          <a:ln/>
        </p:spPr>
      </p:sp>
      <p:sp>
        <p:nvSpPr>
          <p:cNvPr id="107522" name="Notes Placeholder 2">
            <a:extLst>
              <a:ext uri="{FF2B5EF4-FFF2-40B4-BE49-F238E27FC236}">
                <a16:creationId xmlns:a16="http://schemas.microsoft.com/office/drawing/2014/main" id="{020EE543-F68E-4905-A211-A0DE0C35505A}"/>
              </a:ext>
            </a:extLst>
          </p:cNvPr>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If students are figuring this out on their own you may not need this slide. If they need some guidance then have them answer the questions on this slide and test their ideas on their group whiteboards.</a:t>
            </a:r>
          </a:p>
          <a:p>
            <a:endParaRPr lang="en-US" altLang="en-US" dirty="0">
              <a:latin typeface="Arial" panose="020B0604020202020204" pitchFamily="34" charset="0"/>
              <a:ea typeface="ＭＳ Ｐゴシック" panose="020B0600070205080204" pitchFamily="34" charset="-128"/>
            </a:endParaRPr>
          </a:p>
          <a:p>
            <a:pPr algn="l">
              <a:lnSpc>
                <a:spcPct val="120000"/>
              </a:lnSpc>
              <a:defRPr sz="2500" b="1">
                <a:solidFill>
                  <a:srgbClr val="583F34"/>
                </a:solidFill>
                <a:latin typeface="Arial"/>
                <a:ea typeface="Arial"/>
                <a:cs typeface="Arial"/>
                <a:sym typeface="Arial"/>
              </a:defRPr>
            </a:pPr>
            <a:r>
              <a:rPr lang="en-US" dirty="0"/>
              <a:t>For this case study: Like Medeiros Family—Duchenne Muscular Dystrophy: </a:t>
            </a:r>
          </a:p>
          <a:p>
            <a:pPr algn="l">
              <a:lnSpc>
                <a:spcPct val="120000"/>
              </a:lnSpc>
              <a:defRPr sz="2600">
                <a:solidFill>
                  <a:srgbClr val="583F34"/>
                </a:solidFill>
                <a:latin typeface="Arial"/>
                <a:ea typeface="Arial"/>
                <a:cs typeface="Arial"/>
                <a:sym typeface="Arial"/>
              </a:defRPr>
            </a:pPr>
            <a:r>
              <a:rPr lang="en-US" dirty="0"/>
              <a:t>Students usually recognize that the sex of the individual is a factor in this trait. If you have not discussed reproduction, they might need a bit more guidance. When students have recognized that the sex of the individual plays a role in the inheritance of this trait you may remind them of our Gamete Formation Model and of what we saw with the pipe cleaner chromosomes. Were the chromosomes in each pair </a:t>
            </a:r>
            <a:r>
              <a:rPr lang="en-US" dirty="0">
                <a:latin typeface="Arial" panose="020B0604020202020204" pitchFamily="34" charset="0"/>
                <a:ea typeface="ＭＳ Ｐゴシック" panose="020B0600070205080204" pitchFamily="34" charset="-128"/>
              </a:rPr>
              <a:t>the same size? </a:t>
            </a:r>
          </a:p>
          <a:p>
            <a:pPr algn="l">
              <a:lnSpc>
                <a:spcPct val="120000"/>
              </a:lnSpc>
              <a:defRPr sz="2600">
                <a:solidFill>
                  <a:srgbClr val="583F34"/>
                </a:solidFill>
                <a:latin typeface="Arial"/>
                <a:ea typeface="Arial"/>
                <a:cs typeface="Arial"/>
                <a:sym typeface="Arial"/>
              </a:defRPr>
            </a:pPr>
            <a:r>
              <a:rPr lang="en-US" dirty="0">
                <a:latin typeface="Arial" panose="020B0604020202020204" pitchFamily="34" charset="0"/>
                <a:ea typeface="ＭＳ Ｐゴシック" panose="020B0600070205080204" pitchFamily="34" charset="-128"/>
              </a:rPr>
              <a:t>The next 2 slides can help illustrate this.</a:t>
            </a:r>
            <a:endParaRPr lang="en-US" dirty="0"/>
          </a:p>
        </p:txBody>
      </p:sp>
      <p:sp>
        <p:nvSpPr>
          <p:cNvPr id="107523" name="Slide Number Placeholder 3">
            <a:extLst>
              <a:ext uri="{FF2B5EF4-FFF2-40B4-BE49-F238E27FC236}">
                <a16:creationId xmlns:a16="http://schemas.microsoft.com/office/drawing/2014/main" id="{7947DAAB-6CD6-4DFB-9D99-1F27CD527727}"/>
              </a:ext>
            </a:extLst>
          </p:cNvPr>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055AED1-9FC5-47B4-B95B-0D6BCABC6887}" type="slidenum">
              <a:rPr lang="en-US" altLang="en-US" sz="1200" smtClean="0"/>
              <a:pPr/>
              <a:t>138</a:t>
            </a:fld>
            <a:endParaRPr lang="en-US" altLang="en-US" sz="1200"/>
          </a:p>
        </p:txBody>
      </p:sp>
    </p:spTree>
    <p:extLst>
      <p:ext uri="{BB962C8B-B14F-4D97-AF65-F5344CB8AC3E}">
        <p14:creationId xmlns:p14="http://schemas.microsoft.com/office/powerpoint/2010/main" val="425403022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a:extLst>
              <a:ext uri="{FF2B5EF4-FFF2-40B4-BE49-F238E27FC236}">
                <a16:creationId xmlns:a16="http://schemas.microsoft.com/office/drawing/2014/main" id="{FE04AE05-42E9-4AB3-B0A4-633196F26086}"/>
              </a:ext>
            </a:extLst>
          </p:cNvPr>
          <p:cNvSpPr>
            <a:spLocks noGrp="1" noRot="1" noChangeAspect="1" noChangeArrowheads="1" noTextEdit="1"/>
          </p:cNvSpPr>
          <p:nvPr>
            <p:ph type="sldImg"/>
          </p:nvPr>
        </p:nvSpPr>
        <p:spPr>
          <a:ln/>
        </p:spPr>
      </p:sp>
      <p:sp>
        <p:nvSpPr>
          <p:cNvPr id="136194" name="Rectangle 3">
            <a:extLst>
              <a:ext uri="{FF2B5EF4-FFF2-40B4-BE49-F238E27FC236}">
                <a16:creationId xmlns:a16="http://schemas.microsoft.com/office/drawing/2014/main" id="{ED436334-ADC7-415B-96E0-01752BE8094A}"/>
              </a:ext>
            </a:extLst>
          </p:cNvPr>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br>
              <a:rPr lang="en-US" altLang="en-US" dirty="0">
                <a:latin typeface="Arial" panose="020B0604020202020204" pitchFamily="34" charset="0"/>
                <a:ea typeface="ＭＳ Ｐゴシック" panose="020B0600070205080204" pitchFamily="34" charset="-128"/>
              </a:rPr>
            </a:br>
            <a:r>
              <a:rPr lang="en-US" altLang="en-US" dirty="0">
                <a:latin typeface="Arial" panose="020B0604020202020204" pitchFamily="34" charset="0"/>
                <a:ea typeface="ＭＳ Ｐゴシック" panose="020B0600070205080204" pitchFamily="34" charset="-128"/>
              </a:rPr>
              <a:t>Half of your inheritance come from your mom and half from your dad. So if you receive 2364 genes on the chromosome from your mom, you would also receive 2364 genes on the matching chromosome from your dad.</a:t>
            </a:r>
          </a:p>
        </p:txBody>
      </p:sp>
    </p:spTree>
    <p:extLst>
      <p:ext uri="{BB962C8B-B14F-4D97-AF65-F5344CB8AC3E}">
        <p14:creationId xmlns:p14="http://schemas.microsoft.com/office/powerpoint/2010/main" val="214521275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However, the sex chromosomes are a bit different.</a:t>
            </a:r>
          </a:p>
        </p:txBody>
      </p:sp>
      <p:sp>
        <p:nvSpPr>
          <p:cNvPr id="4" name="Slide Number Placeholder 3"/>
          <p:cNvSpPr>
            <a:spLocks noGrp="1"/>
          </p:cNvSpPr>
          <p:nvPr>
            <p:ph type="sldNum" sz="quarter" idx="10"/>
          </p:nvPr>
        </p:nvSpPr>
        <p:spPr/>
        <p:txBody>
          <a:bodyPr/>
          <a:lstStyle/>
          <a:p>
            <a:fld id="{C7BB21F4-C42E-3B40-9B33-CFE230F675D3}" type="slidenum">
              <a:rPr lang="en-US" smtClean="0"/>
              <a:t>140</a:t>
            </a:fld>
            <a:endParaRPr lang="en-US"/>
          </a:p>
        </p:txBody>
      </p:sp>
    </p:spTree>
    <p:extLst>
      <p:ext uri="{BB962C8B-B14F-4D97-AF65-F5344CB8AC3E}">
        <p14:creationId xmlns:p14="http://schemas.microsoft.com/office/powerpoint/2010/main" val="56824885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Insert an image of your own crosses, or write the information in red on the classroom whiteboard to show how this allele is associated with the sex chromosomes.</a:t>
            </a:r>
          </a:p>
        </p:txBody>
      </p:sp>
      <p:sp>
        <p:nvSpPr>
          <p:cNvPr id="4" name="Slide Number Placeholder 3"/>
          <p:cNvSpPr>
            <a:spLocks noGrp="1"/>
          </p:cNvSpPr>
          <p:nvPr>
            <p:ph type="sldNum" sz="quarter" idx="10"/>
          </p:nvPr>
        </p:nvSpPr>
        <p:spPr/>
        <p:txBody>
          <a:bodyPr/>
          <a:lstStyle/>
          <a:p>
            <a:fld id="{C7BB21F4-C42E-3B40-9B33-CFE230F675D3}" type="slidenum">
              <a:rPr lang="en-US" smtClean="0"/>
              <a:t>141</a:t>
            </a:fld>
            <a:endParaRPr lang="en-US"/>
          </a:p>
        </p:txBody>
      </p:sp>
    </p:spTree>
    <p:extLst>
      <p:ext uri="{BB962C8B-B14F-4D97-AF65-F5344CB8AC3E}">
        <p14:creationId xmlns:p14="http://schemas.microsoft.com/office/powerpoint/2010/main" val="20981814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new model statement can be typed in this slide and then added to the class poster. Though the students should give the this new idea its own name it is also important that they recognize it as a</a:t>
            </a:r>
          </a:p>
          <a:p>
            <a:r>
              <a:rPr lang="en-US" b="1" dirty="0"/>
              <a:t>Sex-linked trait</a:t>
            </a:r>
          </a:p>
          <a:p>
            <a:pPr marL="0" lvl="0" indent="0">
              <a:buNone/>
            </a:pPr>
            <a:r>
              <a:rPr lang="en-US" sz="1200" u="sng" dirty="0">
                <a:solidFill>
                  <a:srgbClr val="002060"/>
                </a:solidFill>
                <a:latin typeface="Arial" panose="020B0604020202020204" pitchFamily="34" charset="0"/>
                <a:cs typeface="Arial" panose="020B0604020202020204" pitchFamily="34" charset="0"/>
              </a:rPr>
              <a:t>Sex-linkage Extension</a:t>
            </a:r>
            <a:r>
              <a:rPr lang="en-US" sz="1200" dirty="0">
                <a:solidFill>
                  <a:srgbClr val="002060"/>
                </a:solidFill>
                <a:latin typeface="Arial" panose="020B0604020202020204" pitchFamily="34" charset="0"/>
                <a:cs typeface="Arial" panose="020B0604020202020204" pitchFamily="34" charset="0"/>
              </a:rPr>
              <a:t>:</a:t>
            </a:r>
          </a:p>
          <a:p>
            <a:pPr marL="0" indent="0">
              <a:buNone/>
            </a:pPr>
            <a:r>
              <a:rPr lang="en-US" sz="1200" dirty="0">
                <a:solidFill>
                  <a:srgbClr val="002060"/>
                </a:solidFill>
                <a:latin typeface="Arial" panose="020B0604020202020204" pitchFamily="34" charset="0"/>
                <a:cs typeface="Arial" panose="020B0604020202020204" pitchFamily="34" charset="0"/>
              </a:rPr>
              <a:t>Males receive only one allele for traits on the unmatched part of the X chromosome so that allele alone determines their phenotype, even if it is recessive. Such traits are said to be </a:t>
            </a:r>
            <a:r>
              <a:rPr lang="en-US" sz="1200" b="1" dirty="0">
                <a:solidFill>
                  <a:srgbClr val="002060"/>
                </a:solidFill>
                <a:latin typeface="Arial" panose="020B0604020202020204" pitchFamily="34" charset="0"/>
                <a:cs typeface="Arial" panose="020B0604020202020204" pitchFamily="34" charset="0"/>
              </a:rPr>
              <a:t>sex-linked.</a:t>
            </a:r>
            <a:endParaRPr lang="en-US" sz="1200" dirty="0">
              <a:solidFill>
                <a:srgbClr val="002060"/>
              </a:solidFill>
              <a:latin typeface="Arial" panose="020B0604020202020204" pitchFamily="34" charset="0"/>
              <a:cs typeface="Arial" panose="020B0604020202020204" pitchFamily="34" charset="0"/>
            </a:endParaRPr>
          </a:p>
          <a:p>
            <a:pPr marL="0" indent="0">
              <a:buNone/>
            </a:pPr>
            <a:r>
              <a:rPr lang="en-US" sz="1200" dirty="0">
                <a:solidFill>
                  <a:srgbClr val="002060"/>
                </a:solidFill>
                <a:latin typeface="Arial" panose="020B0604020202020204" pitchFamily="34" charset="0"/>
                <a:cs typeface="Arial" panose="020B0604020202020204" pitchFamily="34" charset="0"/>
              </a:rPr>
              <a:t> </a:t>
            </a:r>
            <a:endParaRPr lang="en-US" b="1" dirty="0"/>
          </a:p>
          <a:p>
            <a:r>
              <a:rPr lang="en-US" b="1" dirty="0"/>
              <a:t>Student Example:</a:t>
            </a:r>
          </a:p>
          <a:p>
            <a:r>
              <a:rPr lang="en-US" altLang="en-US" b="1" dirty="0"/>
              <a:t>In some cases males only receive one allele on their X chromosome, There is no match on the Y chromosome, therefor if they receive the recessive form (2) it will show because there is no dominant form (1) to overpower it.</a:t>
            </a:r>
          </a:p>
          <a:p>
            <a:r>
              <a:rPr lang="en-US" altLang="en-US" b="1" dirty="0"/>
              <a:t>This is called  a “sex linked” trait.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142</a:t>
            </a:fld>
            <a:endParaRPr lang="en-US"/>
          </a:p>
        </p:txBody>
      </p:sp>
    </p:spTree>
    <p:extLst>
      <p:ext uri="{BB962C8B-B14F-4D97-AF65-F5344CB8AC3E}">
        <p14:creationId xmlns:p14="http://schemas.microsoft.com/office/powerpoint/2010/main" val="7094312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a:extLst>
              <a:ext uri="{FF2B5EF4-FFF2-40B4-BE49-F238E27FC236}">
                <a16:creationId xmlns:a16="http://schemas.microsoft.com/office/drawing/2014/main" id="{69C988F5-E2ED-46EE-94CA-AA55B8F31717}"/>
              </a:ext>
            </a:extLst>
          </p:cNvPr>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9C30426-9971-42B9-A3B2-1D13099D24AE}" type="slidenum">
              <a:rPr lang="en-US" altLang="en-US" sz="1200" smtClean="0"/>
              <a:pPr/>
              <a:t>143</a:t>
            </a:fld>
            <a:endParaRPr lang="en-US" altLang="en-US" sz="1200"/>
          </a:p>
        </p:txBody>
      </p:sp>
      <p:sp>
        <p:nvSpPr>
          <p:cNvPr id="141314" name="Rectangle 2">
            <a:extLst>
              <a:ext uri="{FF2B5EF4-FFF2-40B4-BE49-F238E27FC236}">
                <a16:creationId xmlns:a16="http://schemas.microsoft.com/office/drawing/2014/main" id="{7C589F27-CFF6-4206-9A45-FF42E5693EE6}"/>
              </a:ext>
            </a:extLst>
          </p:cNvPr>
          <p:cNvSpPr>
            <a:spLocks noGrp="1" noRot="1" noChangeAspect="1" noChangeArrowheads="1" noTextEdit="1"/>
          </p:cNvSpPr>
          <p:nvPr>
            <p:ph type="sldImg"/>
          </p:nvPr>
        </p:nvSpPr>
        <p:spPr>
          <a:xfrm>
            <a:off x="1303338" y="698500"/>
            <a:ext cx="4471987" cy="3354388"/>
          </a:xfrm>
          <a:solidFill>
            <a:srgbClr val="FFFFFF"/>
          </a:solidFill>
          <a:ln/>
        </p:spPr>
      </p:sp>
      <p:sp>
        <p:nvSpPr>
          <p:cNvPr id="141315" name="Rectangle 3">
            <a:extLst>
              <a:ext uri="{FF2B5EF4-FFF2-40B4-BE49-F238E27FC236}">
                <a16:creationId xmlns:a16="http://schemas.microsoft.com/office/drawing/2014/main" id="{35C7F37F-FDAF-457B-B0BD-79B865137BB1}"/>
              </a:ext>
            </a:extLst>
          </p:cNvPr>
          <p:cNvSpPr>
            <a:spLocks noGrp="1" noChangeArrowheads="1"/>
          </p:cNvSpPr>
          <p:nvPr>
            <p:ph type="body" idx="1"/>
          </p:nvPr>
        </p:nvSpPr>
        <p:spPr>
          <a:xfrm>
            <a:off x="954088" y="4278313"/>
            <a:ext cx="5168900" cy="3979862"/>
          </a:xfrm>
          <a:solidFill>
            <a:srgbClr val="FFFFFF"/>
          </a:solidFill>
          <a:ln>
            <a:solidFill>
              <a:srgbClr val="000000"/>
            </a:solidFill>
            <a:miter lim="800000"/>
            <a:headEnd/>
            <a:tailEnd/>
          </a:ln>
        </p:spPr>
        <p:txBody>
          <a:bodyPr/>
          <a:lstStyle/>
          <a:p>
            <a:r>
              <a:rPr lang="en-US" altLang="en-US" dirty="0">
                <a:latin typeface="Arial" panose="020B0604020202020204" pitchFamily="34" charset="0"/>
                <a:ea typeface="ＭＳ Ｐゴシック" panose="020B0600070205080204" pitchFamily="34" charset="-128"/>
              </a:rPr>
              <a:t>TEACHER NOTES:</a:t>
            </a:r>
            <a:br>
              <a:rPr lang="en-US" altLang="en-US" dirty="0">
                <a:latin typeface="Arial" panose="020B0604020202020204" pitchFamily="34" charset="0"/>
                <a:ea typeface="ＭＳ Ｐゴシック" panose="020B0600070205080204" pitchFamily="34" charset="-128"/>
              </a:rPr>
            </a:br>
            <a:r>
              <a:rPr lang="en-US" altLang="en-US" dirty="0">
                <a:latin typeface="Arial" panose="020B0604020202020204" pitchFamily="34" charset="0"/>
                <a:ea typeface="ＭＳ Ｐゴシック" panose="020B0600070205080204" pitchFamily="34" charset="-128"/>
              </a:rPr>
              <a:t>These next 4 slides are optional. They discuss colorblindness and then end with a challenge question.</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Image, “Red</a:t>
            </a:r>
            <a:r>
              <a:rPr lang="en-US" altLang="en-US" baseline="0" dirty="0">
                <a:latin typeface="Arial" panose="020B0604020202020204" pitchFamily="34" charset="0"/>
                <a:ea typeface="ＭＳ Ｐゴシック" panose="020B0600070205080204" pitchFamily="34" charset="-128"/>
              </a:rPr>
              <a:t> to Green Colorblindness”</a:t>
            </a:r>
          </a:p>
          <a:p>
            <a:r>
              <a:rPr lang="en-US" altLang="en-US" dirty="0">
                <a:latin typeface="Arial" panose="020B0604020202020204" pitchFamily="34" charset="0"/>
                <a:ea typeface="ＭＳ Ｐゴシック" panose="020B0600070205080204" pitchFamily="34" charset="-128"/>
              </a:rPr>
              <a:t>https://</a:t>
            </a:r>
            <a:r>
              <a:rPr lang="en-US" altLang="en-US" dirty="0" err="1">
                <a:latin typeface="Arial" panose="020B0604020202020204" pitchFamily="34" charset="0"/>
                <a:ea typeface="ＭＳ Ｐゴシック" panose="020B0600070205080204" pitchFamily="34" charset="-128"/>
              </a:rPr>
              <a:t>upload.wikimedia.org</a:t>
            </a:r>
            <a:r>
              <a:rPr lang="en-US" altLang="en-US" dirty="0">
                <a:latin typeface="Arial" panose="020B0604020202020204" pitchFamily="34" charset="0"/>
                <a:ea typeface="ＭＳ Ｐゴシック" panose="020B0600070205080204" pitchFamily="34" charset="-128"/>
              </a:rPr>
              <a:t>/</a:t>
            </a:r>
            <a:r>
              <a:rPr lang="en-US" altLang="en-US" dirty="0" err="1">
                <a:latin typeface="Arial" panose="020B0604020202020204" pitchFamily="34" charset="0"/>
                <a:ea typeface="ＭＳ Ｐゴシック" panose="020B0600070205080204" pitchFamily="34" charset="-128"/>
              </a:rPr>
              <a:t>wikipedia</a:t>
            </a:r>
            <a:r>
              <a:rPr lang="en-US" altLang="en-US" dirty="0">
                <a:latin typeface="Arial" panose="020B0604020202020204" pitchFamily="34" charset="0"/>
                <a:ea typeface="ＭＳ Ｐゴシック" panose="020B0600070205080204" pitchFamily="34" charset="-128"/>
              </a:rPr>
              <a:t>/commons/d/d4/</a:t>
            </a:r>
            <a:r>
              <a:rPr lang="en-US" altLang="en-US" dirty="0" err="1">
                <a:latin typeface="Arial" panose="020B0604020202020204" pitchFamily="34" charset="0"/>
                <a:ea typeface="ＭＳ Ｐゴシック" panose="020B0600070205080204" pitchFamily="34" charset="-128"/>
              </a:rPr>
              <a:t>Red_to_Green_Color_Blindness.png</a:t>
            </a:r>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By Johannes </a:t>
            </a:r>
            <a:r>
              <a:rPr lang="en-US" altLang="en-US" dirty="0" err="1">
                <a:latin typeface="Arial" panose="020B0604020202020204" pitchFamily="34" charset="0"/>
                <a:ea typeface="ＭＳ Ｐゴシック" panose="020B0600070205080204" pitchFamily="34" charset="-128"/>
              </a:rPr>
              <a:t>Ahlmann</a:t>
            </a:r>
            <a:r>
              <a:rPr lang="en-US" altLang="en-US" dirty="0">
                <a:latin typeface="Arial" panose="020B0604020202020204" pitchFamily="34" charset="0"/>
                <a:ea typeface="ＭＳ Ｐゴシック" panose="020B0600070205080204" pitchFamily="34" charset="-128"/>
              </a:rPr>
              <a:t> [CC BY 2.0 (http://</a:t>
            </a:r>
            <a:r>
              <a:rPr lang="en-US" altLang="en-US" dirty="0" err="1">
                <a:latin typeface="Arial" panose="020B0604020202020204" pitchFamily="34" charset="0"/>
                <a:ea typeface="ＭＳ Ｐゴシック" panose="020B0600070205080204" pitchFamily="34" charset="-128"/>
              </a:rPr>
              <a:t>creativecommons.org</a:t>
            </a:r>
            <a:r>
              <a:rPr lang="en-US" altLang="en-US" dirty="0">
                <a:latin typeface="Arial" panose="020B0604020202020204" pitchFamily="34" charset="0"/>
                <a:ea typeface="ＭＳ Ｐゴシック" panose="020B0600070205080204" pitchFamily="34" charset="-128"/>
              </a:rPr>
              <a:t>/licenses/by/2.0)], via Wikimedia Commons</a:t>
            </a:r>
          </a:p>
        </p:txBody>
      </p:sp>
    </p:spTree>
    <p:extLst>
      <p:ext uri="{BB962C8B-B14F-4D97-AF65-F5344CB8AC3E}">
        <p14:creationId xmlns:p14="http://schemas.microsoft.com/office/powerpoint/2010/main" val="1442745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are students thinking? Record student ideas on this  slide, classroom whiteboard or poster. These are initial ideas so it is ok if they are incomplete or incorrect. Students will most likely have lots of ideas so this can be done by “Popcorn Share.” When asked for their ideas, a student stands and shares, then the next, until all who want to share have had a chance. Students add ideas to their own Doodle Box B.</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 It is important to include some of the ideas from your gamete formation model.</a:t>
            </a:r>
          </a:p>
          <a:p>
            <a:pPr marL="0" lvl="0" indent="0">
              <a:buNone/>
            </a:pPr>
            <a:r>
              <a:rPr lang="en-US" b="1" dirty="0"/>
              <a:t>What we have so far :</a:t>
            </a:r>
          </a:p>
          <a:p>
            <a:pPr marL="0" lvl="0" indent="0">
              <a:buNone/>
            </a:pPr>
            <a:r>
              <a:rPr lang="en-US" b="1" dirty="0"/>
              <a:t>A parent passes only one of his/her two chromosomes to each offspring.</a:t>
            </a:r>
          </a:p>
          <a:p>
            <a:pPr marL="0" lvl="0" indent="0">
              <a:buNone/>
            </a:pPr>
            <a:r>
              <a:rPr lang="en-US" b="1" dirty="0"/>
              <a:t>Random chance determines which of the two chromosomes is passed to each offspring.</a:t>
            </a:r>
          </a:p>
          <a:p>
            <a:endParaRPr lang="en-US" dirty="0"/>
          </a:p>
          <a:p>
            <a:r>
              <a:rPr lang="en-US" dirty="0"/>
              <a:t>As we move through these lessons we will eventfully bring in science terminology and be more specific about genes and alleles as carriers of genetic information. At that time it will be important to revise the above statements to include the idea of alleles or versions of a gene. But for now we continue to use chromosomes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14</a:t>
            </a:fld>
            <a:endParaRPr lang="en-US"/>
          </a:p>
        </p:txBody>
      </p:sp>
    </p:spTree>
    <p:extLst>
      <p:ext uri="{BB962C8B-B14F-4D97-AF65-F5344CB8AC3E}">
        <p14:creationId xmlns:p14="http://schemas.microsoft.com/office/powerpoint/2010/main" val="199480684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7">
            <a:extLst>
              <a:ext uri="{FF2B5EF4-FFF2-40B4-BE49-F238E27FC236}">
                <a16:creationId xmlns:a16="http://schemas.microsoft.com/office/drawing/2014/main" id="{F95863FC-BE40-4FBE-9C29-0E01A1653586}"/>
              </a:ext>
            </a:extLst>
          </p:cNvPr>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06A0C8B-8962-4120-A73F-BB4B68BE2845}" type="slidenum">
              <a:rPr lang="en-US" altLang="en-US" sz="1200" smtClean="0"/>
              <a:pPr/>
              <a:t>144</a:t>
            </a:fld>
            <a:endParaRPr lang="en-US" altLang="en-US" sz="1200"/>
          </a:p>
        </p:txBody>
      </p:sp>
      <p:sp>
        <p:nvSpPr>
          <p:cNvPr id="143362" name="Rectangle 2">
            <a:extLst>
              <a:ext uri="{FF2B5EF4-FFF2-40B4-BE49-F238E27FC236}">
                <a16:creationId xmlns:a16="http://schemas.microsoft.com/office/drawing/2014/main" id="{67FDE630-8366-4D59-9314-038FC5849D9D}"/>
              </a:ext>
            </a:extLst>
          </p:cNvPr>
          <p:cNvSpPr>
            <a:spLocks noGrp="1" noRot="1" noChangeAspect="1" noChangeArrowheads="1" noTextEdit="1"/>
          </p:cNvSpPr>
          <p:nvPr>
            <p:ph type="sldImg"/>
          </p:nvPr>
        </p:nvSpPr>
        <p:spPr>
          <a:ln/>
        </p:spPr>
      </p:sp>
      <p:sp>
        <p:nvSpPr>
          <p:cNvPr id="143363" name="Rectangle 3">
            <a:extLst>
              <a:ext uri="{FF2B5EF4-FFF2-40B4-BE49-F238E27FC236}">
                <a16:creationId xmlns:a16="http://schemas.microsoft.com/office/drawing/2014/main" id="{19AA09BC-0A41-4BB3-9EB9-D1E0CE3E3054}"/>
              </a:ext>
            </a:extLst>
          </p:cNvPr>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br>
              <a:rPr lang="en-US" altLang="en-US" dirty="0">
                <a:latin typeface="Arial" panose="020B0604020202020204" pitchFamily="34" charset="0"/>
                <a:ea typeface="ＭＳ Ｐゴシック" panose="020B0600070205080204" pitchFamily="34" charset="-128"/>
              </a:rPr>
            </a:br>
            <a:r>
              <a:rPr lang="en-US" altLang="en-US" dirty="0">
                <a:latin typeface="Arial" panose="020B0604020202020204" pitchFamily="34" charset="0"/>
                <a:ea typeface="ＭＳ Ｐゴシック" panose="020B0600070205080204" pitchFamily="34" charset="-128"/>
              </a:rPr>
              <a:t>Animated slide to let students test if they are color blind.</a:t>
            </a:r>
          </a:p>
          <a:p>
            <a:endParaRPr lang="en-US" altLang="en-US" dirty="0">
              <a:latin typeface="Arial" panose="020B0604020202020204" pitchFamily="34" charset="0"/>
              <a:ea typeface="ＭＳ Ｐゴシック" panose="020B0600070205080204" pitchFamily="34"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ea typeface="ＭＳ Ｐゴシック" panose="020B0600070205080204" pitchFamily="34" charset="-128"/>
              </a:rPr>
              <a:t>Image, “</a:t>
            </a:r>
            <a:r>
              <a:rPr lang="en-US" sz="1200" b="0" i="0" kern="1200" dirty="0">
                <a:solidFill>
                  <a:schemeClr val="tx1"/>
                </a:solidFill>
                <a:effectLst/>
                <a:latin typeface="+mn-lt"/>
                <a:ea typeface="+mn-ea"/>
                <a:cs typeface="+mn-cs"/>
              </a:rPr>
              <a:t>Ishihara 9.png</a:t>
            </a:r>
            <a:r>
              <a:rPr lang="en-US" sz="1200" b="0" i="0" kern="1200" dirty="0">
                <a:solidFill>
                  <a:schemeClr val="tx1"/>
                </a:solidFill>
                <a:effectLst/>
                <a:latin typeface="Arial" panose="020B0604020202020204" pitchFamily="34" charset="0"/>
                <a:ea typeface="ＭＳ Ｐゴシック" panose="020B0600070205080204" pitchFamily="34" charset="-128"/>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/wiki/File:Ishihara_9.png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Wikimedia</a:t>
            </a:r>
            <a:r>
              <a:rPr lang="en-US" sz="1200" b="0" i="0" kern="1200" baseline="0" dirty="0">
                <a:solidFill>
                  <a:schemeClr val="tx1"/>
                </a:solidFill>
                <a:effectLst/>
                <a:latin typeface="+mn-lt"/>
                <a:ea typeface="+mn-ea"/>
                <a:cs typeface="+mn-cs"/>
              </a:rPr>
              <a:t> Commons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5810407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a:extLst>
              <a:ext uri="{FF2B5EF4-FFF2-40B4-BE49-F238E27FC236}">
                <a16:creationId xmlns:a16="http://schemas.microsoft.com/office/drawing/2014/main" id="{895A4DE9-E104-4E68-A306-BB4FBD86D70B}"/>
              </a:ext>
            </a:extLst>
          </p:cNvPr>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E787A9C-6A1B-454D-AF82-55221FAE3306}" type="slidenum">
              <a:rPr lang="en-US" altLang="en-US" sz="1200" smtClean="0"/>
              <a:pPr/>
              <a:t>145</a:t>
            </a:fld>
            <a:endParaRPr lang="en-US" altLang="en-US" sz="1200"/>
          </a:p>
        </p:txBody>
      </p:sp>
      <p:sp>
        <p:nvSpPr>
          <p:cNvPr id="145410" name="Rectangle 2">
            <a:extLst>
              <a:ext uri="{FF2B5EF4-FFF2-40B4-BE49-F238E27FC236}">
                <a16:creationId xmlns:a16="http://schemas.microsoft.com/office/drawing/2014/main" id="{BD8F3EFE-6B7A-4DF1-BDE3-F4423AE37D17}"/>
              </a:ext>
            </a:extLst>
          </p:cNvPr>
          <p:cNvSpPr>
            <a:spLocks noGrp="1" noRot="1" noChangeAspect="1" noChangeArrowheads="1" noTextEdit="1"/>
          </p:cNvSpPr>
          <p:nvPr>
            <p:ph type="sldImg"/>
          </p:nvPr>
        </p:nvSpPr>
        <p:spPr>
          <a:ln/>
        </p:spPr>
      </p:sp>
      <p:sp>
        <p:nvSpPr>
          <p:cNvPr id="145411" name="Rectangle 3">
            <a:extLst>
              <a:ext uri="{FF2B5EF4-FFF2-40B4-BE49-F238E27FC236}">
                <a16:creationId xmlns:a16="http://schemas.microsoft.com/office/drawing/2014/main" id="{5B171B9C-003C-4415-89A9-9161D8DAA543}"/>
              </a:ext>
            </a:extLst>
          </p:cNvPr>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TEAHER NOTES:</a:t>
            </a:r>
            <a:br>
              <a:rPr lang="en-US" altLang="en-US" dirty="0">
                <a:latin typeface="Arial" panose="020B0604020202020204" pitchFamily="34" charset="0"/>
                <a:ea typeface="ＭＳ Ｐゴシック" panose="020B0600070205080204" pitchFamily="34" charset="-128"/>
              </a:rPr>
            </a:br>
            <a:r>
              <a:rPr lang="en-US" altLang="en-US" dirty="0">
                <a:latin typeface="Arial" panose="020B0604020202020204" pitchFamily="34" charset="0"/>
                <a:ea typeface="ＭＳ Ｐゴシック" panose="020B0600070205080204" pitchFamily="34" charset="-128"/>
              </a:rPr>
              <a:t>This information helps students to understand / reinforce how colorblind is inherited, and sets the stage for the challenge question.</a:t>
            </a:r>
          </a:p>
        </p:txBody>
      </p:sp>
    </p:spTree>
    <p:extLst>
      <p:ext uri="{BB962C8B-B14F-4D97-AF65-F5344CB8AC3E}">
        <p14:creationId xmlns:p14="http://schemas.microsoft.com/office/powerpoint/2010/main" val="179677544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To help answer this challenge question students may want to read the background information on DMD.</a:t>
            </a:r>
          </a:p>
        </p:txBody>
      </p:sp>
      <p:sp>
        <p:nvSpPr>
          <p:cNvPr id="4" name="Slide Number Placeholder 3"/>
          <p:cNvSpPr>
            <a:spLocks noGrp="1"/>
          </p:cNvSpPr>
          <p:nvPr>
            <p:ph type="sldNum" sz="quarter" idx="10"/>
          </p:nvPr>
        </p:nvSpPr>
        <p:spPr/>
        <p:txBody>
          <a:bodyPr/>
          <a:lstStyle/>
          <a:p>
            <a:fld id="{C7BB21F4-C42E-3B40-9B33-CFE230F675D3}" type="slidenum">
              <a:rPr lang="en-US" smtClean="0"/>
              <a:t>146</a:t>
            </a:fld>
            <a:endParaRPr lang="en-US"/>
          </a:p>
        </p:txBody>
      </p:sp>
    </p:spTree>
    <p:extLst>
      <p:ext uri="{BB962C8B-B14F-4D97-AF65-F5344CB8AC3E}">
        <p14:creationId xmlns:p14="http://schemas.microsoft.com/office/powerpoint/2010/main" val="133016852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148</a:t>
            </a:fld>
            <a:endParaRPr lang="en-US"/>
          </a:p>
        </p:txBody>
      </p:sp>
    </p:spTree>
    <p:extLst>
      <p:ext uri="{BB962C8B-B14F-4D97-AF65-F5344CB8AC3E}">
        <p14:creationId xmlns:p14="http://schemas.microsoft.com/office/powerpoint/2010/main" val="103406770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 Example:</a:t>
            </a:r>
          </a:p>
          <a:p>
            <a:r>
              <a:rPr lang="en-US" dirty="0"/>
              <a:t>Dear Mr. Gregory Mendel,</a:t>
            </a:r>
          </a:p>
          <a:p>
            <a:r>
              <a:rPr lang="en-US" dirty="0"/>
              <a:t>I hope this letter reaches you, the TARDIS is a bit unreliable sometimes. Anyway, my name is Amanda, a sophomore in my high school in the year 2016. And right now in Biology class we’re learning about genetics and your model. I'd like to first tell you that you are a great scientist and you made a very helpful model. But I'd like to tell you how you can expand your work. For example, your model only works when there are 2 possible variations of a trait, but if you had 3 then your model would no longer work. When you have 3 variations for a trait something called incomplete dominance can happen. That means that neither the 1 nor the 2 is dominant, but rather they work together to form a whole new phenotype.</a:t>
            </a:r>
          </a:p>
          <a:p>
            <a:r>
              <a:rPr lang="en-US" dirty="0"/>
              <a:t>For example, a red flower is (1,1) and a white flower is (2,2). If they mix and a pink flower came out its genotype would be (1,2), a mix of the red and the white flowers. In short, when you have 3 variations of a trait but only 2 alleles the 1 doesn’t overpower the 2, Instead the 2 alleles combine to make a third variation of the phenotype where the 1 and the 2 are expressed.</a:t>
            </a:r>
          </a:p>
          <a:p>
            <a:r>
              <a:rPr lang="en-US" dirty="0"/>
              <a:t>I hope I have been helpful. Again I thank you for the work you’ve done for genetics.</a:t>
            </a:r>
          </a:p>
          <a:p>
            <a:r>
              <a:rPr lang="en-US" dirty="0"/>
              <a:t>Sincerely,</a:t>
            </a:r>
          </a:p>
          <a:p>
            <a:r>
              <a:rPr lang="en-US" dirty="0"/>
              <a:t>Amanda</a:t>
            </a:r>
          </a:p>
        </p:txBody>
      </p:sp>
      <p:sp>
        <p:nvSpPr>
          <p:cNvPr id="4" name="Slide Number Placeholder 3"/>
          <p:cNvSpPr>
            <a:spLocks noGrp="1"/>
          </p:cNvSpPr>
          <p:nvPr>
            <p:ph type="sldNum" sz="quarter" idx="10"/>
          </p:nvPr>
        </p:nvSpPr>
        <p:spPr/>
        <p:txBody>
          <a:bodyPr/>
          <a:lstStyle/>
          <a:p>
            <a:fld id="{C7BB21F4-C42E-3B40-9B33-CFE230F675D3}" type="slidenum">
              <a:rPr lang="en-US" smtClean="0"/>
              <a:t>149</a:t>
            </a:fld>
            <a:endParaRPr lang="en-US"/>
          </a:p>
        </p:txBody>
      </p:sp>
    </p:spTree>
    <p:extLst>
      <p:ext uri="{BB962C8B-B14F-4D97-AF65-F5344CB8AC3E}">
        <p14:creationId xmlns:p14="http://schemas.microsoft.com/office/powerpoint/2010/main" val="325104107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for students. This slide</a:t>
            </a:r>
            <a:r>
              <a:rPr lang="en-US" baseline="0" dirty="0"/>
              <a:t> connects you to the description for the learning segment at hand.</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150</a:t>
            </a:fld>
            <a:endParaRPr lang="en-US"/>
          </a:p>
        </p:txBody>
      </p:sp>
    </p:spTree>
    <p:extLst>
      <p:ext uri="{BB962C8B-B14F-4D97-AF65-F5344CB8AC3E}">
        <p14:creationId xmlns:p14="http://schemas.microsoft.com/office/powerpoint/2010/main" val="2001248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15</a:t>
            </a:fld>
            <a:endParaRPr lang="en-US"/>
          </a:p>
        </p:txBody>
      </p:sp>
    </p:spTree>
    <p:extLst>
      <p:ext uri="{BB962C8B-B14F-4D97-AF65-F5344CB8AC3E}">
        <p14:creationId xmlns:p14="http://schemas.microsoft.com/office/powerpoint/2010/main" val="1655942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a:p>
        </p:txBody>
      </p:sp>
    </p:spTree>
    <p:extLst>
      <p:ext uri="{BB962C8B-B14F-4D97-AF65-F5344CB8AC3E}">
        <p14:creationId xmlns:p14="http://schemas.microsoft.com/office/powerpoint/2010/main" val="693782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a:t>
            </a:fld>
            <a:endParaRPr lang="en-US"/>
          </a:p>
        </p:txBody>
      </p:sp>
    </p:spTree>
    <p:extLst>
      <p:ext uri="{BB962C8B-B14F-4D97-AF65-F5344CB8AC3E}">
        <p14:creationId xmlns:p14="http://schemas.microsoft.com/office/powerpoint/2010/main" val="1220457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sz="2400">
                <a:solidFill>
                  <a:schemeClr val="tx1"/>
                </a:solidFill>
                <a:latin typeface="Arial" pitchFamily="34" charset="0"/>
                <a:ea typeface="ＭＳ Ｐゴシック" pitchFamily="-84" charset="-128"/>
              </a:defRPr>
            </a:lvl1pPr>
            <a:lvl2pPr marL="755060" indent="-290408">
              <a:defRPr sz="2400">
                <a:solidFill>
                  <a:schemeClr val="tx1"/>
                </a:solidFill>
                <a:latin typeface="Arial" pitchFamily="34" charset="0"/>
                <a:ea typeface="ＭＳ Ｐゴシック" pitchFamily="-84" charset="-128"/>
              </a:defRPr>
            </a:lvl2pPr>
            <a:lvl3pPr marL="1161631" indent="-232326">
              <a:defRPr sz="2400">
                <a:solidFill>
                  <a:schemeClr val="tx1"/>
                </a:solidFill>
                <a:latin typeface="Arial" pitchFamily="34" charset="0"/>
                <a:ea typeface="ＭＳ Ｐゴシック" pitchFamily="-84" charset="-128"/>
              </a:defRPr>
            </a:lvl3pPr>
            <a:lvl4pPr marL="1626283" indent="-232326">
              <a:defRPr sz="2400">
                <a:solidFill>
                  <a:schemeClr val="tx1"/>
                </a:solidFill>
                <a:latin typeface="Arial" pitchFamily="34" charset="0"/>
                <a:ea typeface="ＭＳ Ｐゴシック" pitchFamily="-84" charset="-128"/>
              </a:defRPr>
            </a:lvl4pPr>
            <a:lvl5pPr marL="2090936" indent="-232326">
              <a:defRPr sz="2400">
                <a:solidFill>
                  <a:schemeClr val="tx1"/>
                </a:solidFill>
                <a:latin typeface="Arial" pitchFamily="34" charset="0"/>
                <a:ea typeface="ＭＳ Ｐゴシック" pitchFamily="-84" charset="-128"/>
              </a:defRPr>
            </a:lvl5pPr>
            <a:lvl6pPr marL="2555588" indent="-232326"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3020240" indent="-232326"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84893" indent="-232326"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949545" indent="-232326"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fld id="{CFC24DAB-4884-4493-BF5D-31315E441478}" type="slidenum">
              <a:rPr lang="en-US" altLang="en-US" sz="1200"/>
              <a:pPr/>
              <a:t>18</a:t>
            </a:fld>
            <a:endParaRPr lang="en-US" altLang="en-US" sz="1200"/>
          </a:p>
        </p:txBody>
      </p:sp>
      <p:sp>
        <p:nvSpPr>
          <p:cNvPr id="2355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altLang="en-US" dirty="0">
                <a:latin typeface="Arial" pitchFamily="34" charset="0"/>
                <a:ea typeface="ＭＳ Ｐゴシック" pitchFamily="-84" charset="-128"/>
              </a:rPr>
              <a:t>TEACHER NOTES:</a:t>
            </a:r>
          </a:p>
          <a:p>
            <a:pPr eaLnBrk="1" hangingPunct="1"/>
            <a:r>
              <a:rPr lang="en-US" altLang="en-US" dirty="0">
                <a:latin typeface="Arial" pitchFamily="34" charset="0"/>
                <a:ea typeface="ＭＳ Ｐゴシック" pitchFamily="-84" charset="-128"/>
              </a:rPr>
              <a:t>This family has a distinctive trait known as Albinism. We will come back to this family Learning Segment 5</a:t>
            </a:r>
          </a:p>
          <a:p>
            <a:pPr eaLnBrk="1" hangingPunct="1"/>
            <a:endParaRPr lang="en-US" altLang="en-US" dirty="0">
              <a:latin typeface="Arial" pitchFamily="34" charset="0"/>
              <a:ea typeface="ＭＳ Ｐゴシック" pitchFamily="-84"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itchFamily="34" charset="0"/>
                <a:ea typeface="ＭＳ Ｐゴシック" pitchFamily="-84" charset="-128"/>
              </a:rPr>
              <a:t>Image,</a:t>
            </a:r>
            <a:r>
              <a:rPr lang="en-US" altLang="en-US" baseline="0" dirty="0">
                <a:latin typeface="Arial" pitchFamily="34" charset="0"/>
                <a:ea typeface="ＭＳ Ｐゴシック" pitchFamily="-84" charset="-128"/>
              </a:rPr>
              <a:t> “</a:t>
            </a:r>
            <a:r>
              <a:rPr lang="en-US" sz="1200" b="0" i="0" kern="1200" dirty="0">
                <a:solidFill>
                  <a:schemeClr val="tx1"/>
                </a:solidFill>
                <a:effectLst/>
                <a:latin typeface="+mn-lt"/>
                <a:ea typeface="+mn-ea"/>
                <a:cs typeface="+mn-cs"/>
              </a:rPr>
              <a:t>Albino Bennett's wallaby with joey in </a:t>
            </a:r>
            <a:r>
              <a:rPr lang="en-US" sz="1200" b="0" i="0" kern="1200" dirty="0" err="1">
                <a:solidFill>
                  <a:schemeClr val="tx1"/>
                </a:solidFill>
                <a:effectLst/>
                <a:latin typeface="+mn-lt"/>
                <a:ea typeface="+mn-ea"/>
                <a:cs typeface="+mn-cs"/>
              </a:rPr>
              <a:t>pouch.jpg</a:t>
            </a:r>
            <a:r>
              <a:rPr lang="en-US" altLang="en-US" baseline="0" dirty="0">
                <a:latin typeface="Arial" pitchFamily="34" charset="0"/>
                <a:ea typeface="ＭＳ Ｐゴシック" pitchFamily="-84" charset="-128"/>
              </a:rPr>
              <a:t>”</a:t>
            </a:r>
          </a:p>
          <a:p>
            <a:pPr eaLnBrk="1" hangingPunct="1"/>
            <a:r>
              <a:rPr lang="en-US" altLang="en-US" baseline="0" dirty="0">
                <a:latin typeface="Arial" pitchFamily="34" charset="0"/>
                <a:ea typeface="ＭＳ Ｐゴシック" pitchFamily="-84" charset="-128"/>
              </a:rPr>
              <a:t>(https://</a:t>
            </a:r>
            <a:r>
              <a:rPr lang="en-US" altLang="en-US" baseline="0" dirty="0" err="1">
                <a:latin typeface="Arial" pitchFamily="34" charset="0"/>
                <a:ea typeface="ＭＳ Ｐゴシック" pitchFamily="-84" charset="-128"/>
              </a:rPr>
              <a:t>commons.wikimedia.org</a:t>
            </a:r>
            <a:r>
              <a:rPr lang="en-US" altLang="en-US" baseline="0" dirty="0">
                <a:latin typeface="Arial" pitchFamily="34" charset="0"/>
                <a:ea typeface="ＭＳ Ｐゴシック" pitchFamily="-84" charset="-128"/>
              </a:rPr>
              <a:t>/wiki/File:Albino_Bennett%27s_wallaby_with_joey_in_pouch.jpg) </a:t>
            </a:r>
          </a:p>
          <a:p>
            <a:pPr eaLnBrk="1" hangingPunct="1"/>
            <a:r>
              <a:rPr lang="en-US" altLang="en-US" baseline="0" dirty="0">
                <a:latin typeface="Arial" pitchFamily="34" charset="0"/>
                <a:ea typeface="ＭＳ Ｐゴシック" pitchFamily="-84" charset="-128"/>
              </a:rPr>
              <a:t>By </a:t>
            </a:r>
            <a:r>
              <a:rPr lang="en-US" altLang="en-US" baseline="0" dirty="0" err="1">
                <a:latin typeface="Arial" pitchFamily="34" charset="0"/>
                <a:ea typeface="ＭＳ Ｐゴシック" pitchFamily="-84" charset="-128"/>
              </a:rPr>
              <a:t>Apdency</a:t>
            </a:r>
            <a:r>
              <a:rPr lang="en-US" altLang="en-US" baseline="0" dirty="0">
                <a:latin typeface="Arial" pitchFamily="34" charset="0"/>
                <a:ea typeface="ＭＳ Ｐゴシック" pitchFamily="-84" charset="-128"/>
              </a:rPr>
              <a:t> (Own work) [CC0], via Wikimedia Commons</a:t>
            </a:r>
            <a:endParaRPr lang="en-US" altLang="en-US" dirty="0">
              <a:latin typeface="Arial" pitchFamily="34" charset="0"/>
              <a:ea typeface="ＭＳ Ｐゴシック" pitchFamily="-84" charset="-128"/>
            </a:endParaRPr>
          </a:p>
        </p:txBody>
      </p:sp>
    </p:spTree>
    <p:extLst>
      <p:ext uri="{BB962C8B-B14F-4D97-AF65-F5344CB8AC3E}">
        <p14:creationId xmlns:p14="http://schemas.microsoft.com/office/powerpoint/2010/main" val="761360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solidFill>
                  <a:srgbClr val="0070C0"/>
                </a:solidFill>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solidFill>
                  <a:srgbClr val="0070C0"/>
                </a:solidFill>
                <a:latin typeface="Arial" panose="020B0604020202020204" pitchFamily="34" charset="0"/>
                <a:cs typeface="Arial" panose="020B0604020202020204" pitchFamily="34" charset="0"/>
              </a:rPr>
              <a:t>This slide is just an introduction to our next task. You can show the slide or keep the previous slide up as you describe what the students will be doing.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solidFill>
                  <a:srgbClr val="0070C0"/>
                </a:solidFill>
                <a:latin typeface="Arial" panose="020B0604020202020204" pitchFamily="34" charset="0"/>
                <a:cs typeface="Arial" panose="020B0604020202020204" pitchFamily="34" charset="0"/>
              </a:rPr>
              <a:t>The students will work in groups to create a </a:t>
            </a:r>
            <a:r>
              <a:rPr lang="en-US" altLang="en-US" b="1" dirty="0">
                <a:solidFill>
                  <a:srgbClr val="0070C0"/>
                </a:solidFill>
                <a:latin typeface="Arial" panose="020B0604020202020204" pitchFamily="34" charset="0"/>
                <a:cs typeface="Arial" panose="020B0604020202020204" pitchFamily="34" charset="0"/>
              </a:rPr>
              <a:t>pedigree</a:t>
            </a:r>
            <a:r>
              <a:rPr lang="en-US" altLang="en-US" dirty="0">
                <a:solidFill>
                  <a:srgbClr val="0070C0"/>
                </a:solidFill>
                <a:latin typeface="Arial" panose="020B0604020202020204" pitchFamily="34" charset="0"/>
                <a:cs typeface="Arial" panose="020B0604020202020204" pitchFamily="34" charset="0"/>
              </a:rPr>
              <a:t> for 1 of 5 families to help uncover the patterns of inheritance. A pedigree is like a family tree only it shows which family members have a particular genetic trait</a:t>
            </a:r>
            <a:r>
              <a:rPr lang="en-US" altLang="en-US" dirty="0">
                <a:solidFill>
                  <a:schemeClr val="tx2"/>
                </a:solidFill>
                <a:latin typeface="Arial" panose="020B0604020202020204" pitchFamily="34" charset="0"/>
                <a:cs typeface="Arial" panose="020B0604020202020204"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solidFill>
                  <a:schemeClr val="tx2"/>
                </a:solidFill>
                <a:latin typeface="Arial" panose="020B0604020202020204" pitchFamily="34" charset="0"/>
                <a:cs typeface="Arial" panose="020B0604020202020204" pitchFamily="34" charset="0"/>
              </a:rPr>
              <a:t>Groups of 4 work best with this activity which means some groups will be working with the same data. Let them work individually for now, and later in the lessons they will have a chance to consolidate their findings.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1611960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3478948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sz="2400">
                <a:solidFill>
                  <a:schemeClr val="tx1"/>
                </a:solidFill>
                <a:latin typeface="Arial" pitchFamily="34" charset="0"/>
                <a:ea typeface="ＭＳ Ｐゴシック" pitchFamily="-84" charset="-128"/>
              </a:defRPr>
            </a:lvl1pPr>
            <a:lvl2pPr marL="755060" indent="-290408">
              <a:defRPr sz="2400">
                <a:solidFill>
                  <a:schemeClr val="tx1"/>
                </a:solidFill>
                <a:latin typeface="Arial" pitchFamily="34" charset="0"/>
                <a:ea typeface="ＭＳ Ｐゴシック" pitchFamily="-84" charset="-128"/>
              </a:defRPr>
            </a:lvl2pPr>
            <a:lvl3pPr marL="1161631" indent="-232326">
              <a:defRPr sz="2400">
                <a:solidFill>
                  <a:schemeClr val="tx1"/>
                </a:solidFill>
                <a:latin typeface="Arial" pitchFamily="34" charset="0"/>
                <a:ea typeface="ＭＳ Ｐゴシック" pitchFamily="-84" charset="-128"/>
              </a:defRPr>
            </a:lvl3pPr>
            <a:lvl4pPr marL="1626283" indent="-232326">
              <a:defRPr sz="2400">
                <a:solidFill>
                  <a:schemeClr val="tx1"/>
                </a:solidFill>
                <a:latin typeface="Arial" pitchFamily="34" charset="0"/>
                <a:ea typeface="ＭＳ Ｐゴシック" pitchFamily="-84" charset="-128"/>
              </a:defRPr>
            </a:lvl4pPr>
            <a:lvl5pPr marL="2090936" indent="-232326">
              <a:defRPr sz="2400">
                <a:solidFill>
                  <a:schemeClr val="tx1"/>
                </a:solidFill>
                <a:latin typeface="Arial" pitchFamily="34" charset="0"/>
                <a:ea typeface="ＭＳ Ｐゴシック" pitchFamily="-84" charset="-128"/>
              </a:defRPr>
            </a:lvl5pPr>
            <a:lvl6pPr marL="2555588" indent="-232326"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3020240" indent="-232326"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84893" indent="-232326"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949545" indent="-232326"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fld id="{FF71E4AD-5B64-4749-BDB5-9793048389BA}" type="slidenum">
              <a:rPr lang="en-US" altLang="en-US" sz="1200"/>
              <a:pPr/>
              <a:t>20</a:t>
            </a:fld>
            <a:endParaRPr lang="en-US" altLang="en-US" sz="1200"/>
          </a:p>
        </p:txBody>
      </p:sp>
      <p:sp>
        <p:nvSpPr>
          <p:cNvPr id="2457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US" altLang="en-US" dirty="0">
                <a:latin typeface="Arial" pitchFamily="34" charset="0"/>
                <a:ea typeface="ＭＳ Ｐゴシック" pitchFamily="-84" charset="-128"/>
              </a:rPr>
              <a:t>TEACHER NOTES:</a:t>
            </a:r>
          </a:p>
          <a:p>
            <a:pPr eaLnBrk="1" hangingPunct="1"/>
            <a:r>
              <a:rPr lang="en-US" altLang="en-US" dirty="0">
                <a:latin typeface="Arial" pitchFamily="34" charset="0"/>
                <a:ea typeface="ＭＳ Ｐゴシック" pitchFamily="-84" charset="-128"/>
              </a:rPr>
              <a:t>These are the symbols we use in our pedigrees.</a:t>
            </a:r>
          </a:p>
        </p:txBody>
      </p:sp>
    </p:spTree>
    <p:extLst>
      <p:ext uri="{BB962C8B-B14F-4D97-AF65-F5344CB8AC3E}">
        <p14:creationId xmlns:p14="http://schemas.microsoft.com/office/powerpoint/2010/main" val="3010975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If your student know how to make pedigrees then of course you can skip this step, but please review the pedigree basics to ensure that the symbols we are using match those that you are familiar with.</a:t>
            </a:r>
          </a:p>
          <a:p>
            <a:r>
              <a:rPr lang="en-US" dirty="0"/>
              <a:t>The pedigree practice can be done several ways. Students can read the directions and figure it out on their own in class , for homework, or you can build the practice pedigree as a class. </a:t>
            </a:r>
          </a:p>
          <a:p>
            <a:r>
              <a:rPr lang="en-US" dirty="0"/>
              <a:t>If you build the pedigree together as a class you can draw it out on the class whiteboard or use the power point slides. </a:t>
            </a:r>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2642811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Follow the notes here or on the handout to build a pedigree for the Smith Family</a:t>
            </a:r>
          </a:p>
          <a:p>
            <a:pPr lvl="0"/>
            <a:r>
              <a:rPr lang="en-US" sz="1200" kern="1200" dirty="0">
                <a:solidFill>
                  <a:schemeClr val="tx1"/>
                </a:solidFill>
                <a:effectLst/>
                <a:latin typeface="+mn-lt"/>
                <a:ea typeface="+mn-ea"/>
                <a:cs typeface="+mn-cs"/>
              </a:rPr>
              <a:t>We will begin with a couple named John and Jane. They should be drawn in the middle of the page and connected with a horizontal line. On a pedigree this shows that they have had children together. </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Jane and John have two children, a boy and a girl. Their oldest child is a boy so he will be drawn on the left and the symbol for the girl will be drawn on the right. They should be drawn as branches off of a line that is connected to the line between their parents.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Next, work out the information on one member of the couple. We will start with Jane. She is the oldest of three girls, so we will put her sisters next to her at the same level on the page and connect them with branches from a common line above. This shows that they are siblings.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And of course, these three women have parents, so we will put them connected to each other directly with a horizontal line and to their children by a vertical line.</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The only other information we know about Jane’s family is that her youngest sister is married and has two daughters. To show this we connect the sister on the far right to a male with a horizontal line and we show their children as branches off of a vertical line. These children should be drawn on the same level on the page as the children of John and Jane because they are all in the same generation.</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Now we move on to John’s side of the family. He is the youngest of four children. The oldest is a boy, followed by a girl, then another boy, and then John. We connect them as branches off of a single line to show that they are siblings.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Next we put in John’s parents.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And finally we add that John’s oldest brother is married with one son. To show this we connect him to a wife with a horizontal line and draw a line down to their son. Notice here that the line does not have any branches because they have just one child.</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Now the pedigree is complete with all the information we have. All the people in the same generation should be level with one another on the page.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22</a:t>
            </a:fld>
            <a:endParaRPr lang="en-US"/>
          </a:p>
        </p:txBody>
      </p:sp>
    </p:spTree>
    <p:extLst>
      <p:ext uri="{BB962C8B-B14F-4D97-AF65-F5344CB8AC3E}">
        <p14:creationId xmlns:p14="http://schemas.microsoft.com/office/powerpoint/2010/main" val="3311577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Once students are proficient at building pedigrees they can add the trait of interest as they construct the pedigree.</a:t>
            </a:r>
          </a:p>
        </p:txBody>
      </p:sp>
      <p:sp>
        <p:nvSpPr>
          <p:cNvPr id="4" name="Slide Number Placeholder 3"/>
          <p:cNvSpPr>
            <a:spLocks noGrp="1"/>
          </p:cNvSpPr>
          <p:nvPr>
            <p:ph type="sldNum" sz="quarter" idx="10"/>
          </p:nvPr>
        </p:nvSpPr>
        <p:spPr/>
        <p:txBody>
          <a:bodyPr/>
          <a:lstStyle/>
          <a:p>
            <a:fld id="{C7BB21F4-C42E-3B40-9B33-CFE230F675D3}" type="slidenum">
              <a:rPr lang="en-US" smtClean="0"/>
              <a:t>23</a:t>
            </a:fld>
            <a:endParaRPr lang="en-US"/>
          </a:p>
        </p:txBody>
      </p:sp>
    </p:spTree>
    <p:extLst>
      <p:ext uri="{BB962C8B-B14F-4D97-AF65-F5344CB8AC3E}">
        <p14:creationId xmlns:p14="http://schemas.microsoft.com/office/powerpoint/2010/main" val="3660227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we add the trait indicator to our pedigree. The slide is animated to allow for think time. </a:t>
            </a:r>
          </a:p>
        </p:txBody>
      </p:sp>
      <p:sp>
        <p:nvSpPr>
          <p:cNvPr id="4" name="Slide Number Placeholder 3"/>
          <p:cNvSpPr>
            <a:spLocks noGrp="1"/>
          </p:cNvSpPr>
          <p:nvPr>
            <p:ph type="sldNum" sz="quarter" idx="10"/>
          </p:nvPr>
        </p:nvSpPr>
        <p:spPr/>
        <p:txBody>
          <a:bodyPr/>
          <a:lstStyle/>
          <a:p>
            <a:fld id="{1AD1B45A-DA36-2C4C-86C3-B74CE294C90B}" type="slidenum">
              <a:rPr lang="en-US" smtClean="0"/>
              <a:pPr/>
              <a:t>24</a:t>
            </a:fld>
            <a:endParaRPr lang="en-US"/>
          </a:p>
        </p:txBody>
      </p:sp>
    </p:spTree>
    <p:extLst>
      <p:ext uri="{BB962C8B-B14F-4D97-AF65-F5344CB8AC3E}">
        <p14:creationId xmlns:p14="http://schemas.microsoft.com/office/powerpoint/2010/main" val="4034757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next 4 slides have different patterns</a:t>
            </a:r>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3896758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Shape 525"/>
          <p:cNvSpPr>
            <a:spLocks noGrp="1" noRot="1" noChangeAspect="1"/>
          </p:cNvSpPr>
          <p:nvPr>
            <p:ph type="sldImg"/>
          </p:nvPr>
        </p:nvSpPr>
        <p:spPr>
          <a:prstGeom prst="rect">
            <a:avLst/>
          </a:prstGeom>
        </p:spPr>
        <p:txBody>
          <a:bodyPr/>
          <a:lstStyle/>
          <a:p>
            <a:endParaRPr/>
          </a:p>
        </p:txBody>
      </p:sp>
      <p:sp>
        <p:nvSpPr>
          <p:cNvPr id="526" name="Shape 526"/>
          <p:cNvSpPr>
            <a:spLocks noGrp="1"/>
          </p:cNvSpPr>
          <p:nvPr>
            <p:ph type="body" sz="quarter" idx="1"/>
          </p:nvPr>
        </p:nvSpPr>
        <p:spPr>
          <a:prstGeom prst="rect">
            <a:avLst/>
          </a:prstGeom>
        </p:spPr>
        <p:txBody>
          <a:bodyPr/>
          <a:lstStyle/>
          <a:p>
            <a:r>
              <a:rPr lang="en-US" dirty="0"/>
              <a:t>TEACHER NOTES:</a:t>
            </a:r>
          </a:p>
          <a:p>
            <a:r>
              <a:rPr dirty="0"/>
              <a:t>Trait occurs in all generations. Trait is present in males and females. </a:t>
            </a:r>
          </a:p>
        </p:txBody>
      </p:sp>
    </p:spTree>
    <p:extLst>
      <p:ext uri="{BB962C8B-B14F-4D97-AF65-F5344CB8AC3E}">
        <p14:creationId xmlns:p14="http://schemas.microsoft.com/office/powerpoint/2010/main" val="31469479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Shape 553"/>
          <p:cNvSpPr>
            <a:spLocks noGrp="1" noRot="1" noChangeAspect="1"/>
          </p:cNvSpPr>
          <p:nvPr>
            <p:ph type="sldImg"/>
          </p:nvPr>
        </p:nvSpPr>
        <p:spPr>
          <a:prstGeom prst="rect">
            <a:avLst/>
          </a:prstGeom>
        </p:spPr>
        <p:txBody>
          <a:bodyPr/>
          <a:lstStyle/>
          <a:p>
            <a:endParaRPr/>
          </a:p>
        </p:txBody>
      </p:sp>
      <p:sp>
        <p:nvSpPr>
          <p:cNvPr id="554" name="Shape 554"/>
          <p:cNvSpPr>
            <a:spLocks noGrp="1"/>
          </p:cNvSpPr>
          <p:nvPr>
            <p:ph type="body" sz="quarter" idx="1"/>
          </p:nvPr>
        </p:nvSpPr>
        <p:spPr>
          <a:prstGeom prst="rect">
            <a:avLst/>
          </a:prstGeom>
        </p:spPr>
        <p:txBody>
          <a:bodyPr/>
          <a:lstStyle/>
          <a:p>
            <a:r>
              <a:rPr lang="en-US" dirty="0"/>
              <a:t>TEACHER NOTES:</a:t>
            </a:r>
          </a:p>
          <a:p>
            <a:r>
              <a:rPr dirty="0"/>
              <a:t>Trait present only in males</a:t>
            </a:r>
            <a:r>
              <a:rPr lang="en-US" dirty="0"/>
              <a:t>. Father and son have it.</a:t>
            </a:r>
            <a:endParaRPr dirty="0"/>
          </a:p>
        </p:txBody>
      </p:sp>
    </p:spTree>
    <p:extLst>
      <p:ext uri="{BB962C8B-B14F-4D97-AF65-F5344CB8AC3E}">
        <p14:creationId xmlns:p14="http://schemas.microsoft.com/office/powerpoint/2010/main" val="629644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Trait occurs in both females and males. Sometimes parents and children have it , sometimes parents don’t have it, but children do </a:t>
            </a:r>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22853750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Only males have it. Parents don’t have it, but children do, or parents have it and children don’t</a:t>
            </a:r>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2089741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4024127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work in groups of 4. They first read the background information to find out what trait they are investigating and why the family has come to the genetic counselors in the first place.</a:t>
            </a:r>
          </a:p>
        </p:txBody>
      </p:sp>
      <p:sp>
        <p:nvSpPr>
          <p:cNvPr id="4" name="Slide Number Placeholder 3"/>
          <p:cNvSpPr>
            <a:spLocks noGrp="1"/>
          </p:cNvSpPr>
          <p:nvPr>
            <p:ph type="sldNum" sz="quarter" idx="10"/>
          </p:nvPr>
        </p:nvSpPr>
        <p:spPr/>
        <p:txBody>
          <a:bodyPr/>
          <a:lstStyle/>
          <a:p>
            <a:fld id="{C7BB21F4-C42E-3B40-9B33-CFE230F675D3}" type="slidenum">
              <a:rPr lang="en-US" smtClean="0"/>
              <a:t>30</a:t>
            </a:fld>
            <a:endParaRPr lang="en-US"/>
          </a:p>
        </p:txBody>
      </p:sp>
    </p:spTree>
    <p:extLst>
      <p:ext uri="{BB962C8B-B14F-4D97-AF65-F5344CB8AC3E}">
        <p14:creationId xmlns:p14="http://schemas.microsoft.com/office/powerpoint/2010/main" val="22265862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844E69E6-AEC2-4F3B-9195-29DD2D76F760}"/>
              </a:ext>
            </a:extLst>
          </p:cNvPr>
          <p:cNvSpPr>
            <a:spLocks noGrp="1"/>
          </p:cNvSpPr>
          <p:nvPr>
            <p:ph type="body" idx="1"/>
          </p:nvPr>
        </p:nvSpPr>
        <p:spPr/>
        <p:txBody>
          <a:bodyPr/>
          <a:lstStyle/>
          <a:p>
            <a:r>
              <a:rPr lang="en-US" dirty="0"/>
              <a:t>TEACHER NOTES:</a:t>
            </a:r>
          </a:p>
          <a:p>
            <a:r>
              <a:rPr lang="en-US" dirty="0"/>
              <a:t>Students work in groups of 4. They first read the background information to find out what trait they are following and why the family has come to the genetic counselors in the first place. Next they work on white boards to construct the pedigree. Once they are comfortable with the pedigree, they can transfer it to poster paper and include: the name of the family, the name of the trait, the # of variations of the trait and what they are. Also include any patterns noticed in the pedigree and write out at least one question. </a:t>
            </a:r>
          </a:p>
          <a:p>
            <a:r>
              <a:rPr lang="en-US" dirty="0"/>
              <a:t>The next slide provides a sample poster outline.</a:t>
            </a:r>
          </a:p>
          <a:p>
            <a:r>
              <a:rPr lang="en-US" altLang="en-US" b="1" i="1" dirty="0">
                <a:latin typeface="Arial" panose="020B0604020202020204" pitchFamily="34" charset="0"/>
                <a:cs typeface="Arial" panose="020B0604020202020204" pitchFamily="34" charset="0"/>
              </a:rPr>
              <a:t>	</a:t>
            </a:r>
            <a:endParaRPr lang="en-US" dirty="0"/>
          </a:p>
        </p:txBody>
      </p:sp>
    </p:spTree>
    <p:extLst>
      <p:ext uri="{BB962C8B-B14F-4D97-AF65-F5344CB8AC3E}">
        <p14:creationId xmlns:p14="http://schemas.microsoft.com/office/powerpoint/2010/main" val="1090148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a:spLocks noGrp="1" noRot="1" noChangeAspect="1"/>
          </p:cNvSpPr>
          <p:nvPr>
            <p:ph type="sldImg"/>
          </p:nvPr>
        </p:nvSpPr>
        <p:spPr>
          <a:prstGeom prst="rect">
            <a:avLst/>
          </a:prstGeom>
        </p:spPr>
        <p:txBody>
          <a:bodyPr/>
          <a:lstStyle/>
          <a:p>
            <a:endParaRPr/>
          </a:p>
        </p:txBody>
      </p:sp>
      <p:sp>
        <p:nvSpPr>
          <p:cNvPr id="456" name="Shape 456"/>
          <p:cNvSpPr>
            <a:spLocks noGrp="1"/>
          </p:cNvSpPr>
          <p:nvPr>
            <p:ph type="body" sz="quarter" idx="1"/>
          </p:nvPr>
        </p:nvSpPr>
        <p:spPr>
          <a:prstGeom prst="rect">
            <a:avLst/>
          </a:prstGeom>
        </p:spPr>
        <p:txBody>
          <a:bodyPr/>
          <a:lstStyle/>
          <a:p>
            <a:r>
              <a:rPr lang="en-US" dirty="0"/>
              <a:t>TEACHER NOTES:</a:t>
            </a:r>
            <a:br>
              <a:rPr lang="en-US" dirty="0"/>
            </a:br>
            <a:r>
              <a:rPr dirty="0"/>
              <a:t>Please modify the layout of the poster as you wish. </a:t>
            </a:r>
          </a:p>
          <a:p>
            <a:r>
              <a:rPr dirty="0"/>
              <a:t>You will be coming back to this poster several times throughout </a:t>
            </a:r>
            <a:r>
              <a:rPr lang="en-US" dirty="0"/>
              <a:t>the Blue Loop so it may be helpful to post the best posters from each family.</a:t>
            </a:r>
          </a:p>
          <a:p>
            <a:endParaRPr lang="en-US" dirty="0"/>
          </a:p>
          <a:p>
            <a:r>
              <a:rPr dirty="0"/>
              <a:t>You can find sample posters for family pedigrees on the website. </a:t>
            </a:r>
          </a:p>
        </p:txBody>
      </p:sp>
    </p:spTree>
    <p:extLst>
      <p:ext uri="{BB962C8B-B14F-4D97-AF65-F5344CB8AC3E}">
        <p14:creationId xmlns:p14="http://schemas.microsoft.com/office/powerpoint/2010/main" val="41484255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want students to observe at least 2 posters other that their own. The main point of this exercise is to produce 4 different phenomena and for  students to recognize that there is more than one pattern of inheritance.  </a:t>
            </a:r>
          </a:p>
          <a:p>
            <a:r>
              <a:rPr lang="en-US" dirty="0"/>
              <a:t>Students can use the </a:t>
            </a:r>
            <a:r>
              <a:rPr lang="en-US" b="1" dirty="0"/>
              <a:t>Doodle Box C </a:t>
            </a:r>
            <a:r>
              <a:rPr lang="en-US" dirty="0"/>
              <a:t>to take notes as they learn about the other families.</a:t>
            </a:r>
          </a:p>
          <a:p>
            <a:endParaRPr lang="en-US" dirty="0"/>
          </a:p>
          <a:p>
            <a:r>
              <a:rPr lang="en-US" dirty="0"/>
              <a:t>A Gallery Walk would also allow the students to observe all 4 phenomena, but the jig saw provides a chance for deeper understanding and time for questions/conversations between the students.</a:t>
            </a:r>
          </a:p>
        </p:txBody>
      </p:sp>
      <p:sp>
        <p:nvSpPr>
          <p:cNvPr id="4" name="Slide Number Placeholder 3"/>
          <p:cNvSpPr>
            <a:spLocks noGrp="1"/>
          </p:cNvSpPr>
          <p:nvPr>
            <p:ph type="sldNum" sz="quarter" idx="10"/>
          </p:nvPr>
        </p:nvSpPr>
        <p:spPr/>
        <p:txBody>
          <a:bodyPr/>
          <a:lstStyle/>
          <a:p>
            <a:fld id="{C7BB21F4-C42E-3B40-9B33-CFE230F675D3}" type="slidenum">
              <a:rPr lang="en-US" smtClean="0"/>
              <a:t>33</a:t>
            </a:fld>
            <a:endParaRPr lang="en-US"/>
          </a:p>
        </p:txBody>
      </p:sp>
    </p:spTree>
    <p:extLst>
      <p:ext uri="{BB962C8B-B14F-4D97-AF65-F5344CB8AC3E}">
        <p14:creationId xmlns:p14="http://schemas.microsoft.com/office/powerpoint/2010/main" val="3708505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AB67B8D3-FFD3-4976-A9A8-2382C75459CE}"/>
              </a:ext>
            </a:extLst>
          </p:cNvPr>
          <p:cNvSpPr>
            <a:spLocks noGrp="1"/>
          </p:cNvSpPr>
          <p:nvPr>
            <p:ph type="body" idx="1"/>
          </p:nvPr>
        </p:nvSpPr>
        <p:spPr/>
        <p:txBody>
          <a:bodyPr/>
          <a:lstStyle/>
          <a:p>
            <a:r>
              <a:rPr lang="en-US" dirty="0"/>
              <a:t>TEACHER NOTES: </a:t>
            </a:r>
          </a:p>
          <a:p>
            <a:r>
              <a:rPr lang="en-US" dirty="0"/>
              <a:t>After the students have had time to observe and discuss posters other than their own they come back together for a whole class discussion. When asked if there is just one pattern the answer should be a chorus of “NO.”</a:t>
            </a:r>
          </a:p>
          <a:p>
            <a:endParaRPr lang="en-US" dirty="0"/>
          </a:p>
          <a:p>
            <a:r>
              <a:rPr lang="en-US" dirty="0"/>
              <a:t>Next, students individually write down the similarities and differences between the posters and prepare to share with the whole class.</a:t>
            </a:r>
          </a:p>
        </p:txBody>
      </p:sp>
    </p:spTree>
    <p:extLst>
      <p:ext uri="{BB962C8B-B14F-4D97-AF65-F5344CB8AC3E}">
        <p14:creationId xmlns:p14="http://schemas.microsoft.com/office/powerpoint/2010/main" val="15061251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Record the similarities and differences of the different family inheritance patterns.</a:t>
            </a:r>
          </a:p>
          <a:p>
            <a:r>
              <a:rPr lang="en-US" dirty="0"/>
              <a:t>This will help determine and record that there are indeed different patterns of inheritance that we need to figure out .</a:t>
            </a:r>
          </a:p>
          <a:p>
            <a:endParaRPr lang="en-US" dirty="0"/>
          </a:p>
          <a:p>
            <a:r>
              <a:rPr lang="en-US" b="1" dirty="0"/>
              <a:t>Sample Similarities</a:t>
            </a:r>
          </a:p>
          <a:p>
            <a:r>
              <a:rPr lang="en-US" b="1" dirty="0"/>
              <a:t>	all have a problem</a:t>
            </a:r>
          </a:p>
          <a:p>
            <a:r>
              <a:rPr lang="en-US" b="1" dirty="0"/>
              <a:t>	at least 2 people have the same variation of for the trait</a:t>
            </a:r>
          </a:p>
          <a:p>
            <a:r>
              <a:rPr lang="en-US" b="1" dirty="0"/>
              <a:t>Sample Differences</a:t>
            </a:r>
          </a:p>
          <a:p>
            <a:r>
              <a:rPr lang="en-US" b="1" dirty="0"/>
              <a:t>2 variations of the trait </a:t>
            </a:r>
          </a:p>
          <a:p>
            <a:r>
              <a:rPr lang="en-US" b="1" dirty="0"/>
              <a:t>3 variations of the trait</a:t>
            </a:r>
          </a:p>
          <a:p>
            <a:r>
              <a:rPr lang="en-US" b="1" dirty="0"/>
              <a:t>4 variations of the trait</a:t>
            </a:r>
          </a:p>
          <a:p>
            <a:r>
              <a:rPr lang="en-US" b="1" dirty="0"/>
              <a:t>Only males have the trait</a:t>
            </a:r>
          </a:p>
        </p:txBody>
      </p:sp>
      <p:sp>
        <p:nvSpPr>
          <p:cNvPr id="4" name="Slide Number Placeholder 3"/>
          <p:cNvSpPr>
            <a:spLocks noGrp="1"/>
          </p:cNvSpPr>
          <p:nvPr>
            <p:ph type="sldNum" sz="quarter" idx="10"/>
          </p:nvPr>
        </p:nvSpPr>
        <p:spPr/>
        <p:txBody>
          <a:bodyPr/>
          <a:lstStyle/>
          <a:p>
            <a:fld id="{C7BB21F4-C42E-3B40-9B33-CFE230F675D3}" type="slidenum">
              <a:rPr lang="en-US" smtClean="0"/>
              <a:t>35</a:t>
            </a:fld>
            <a:endParaRPr lang="en-US"/>
          </a:p>
        </p:txBody>
      </p:sp>
    </p:spTree>
    <p:extLst>
      <p:ext uri="{BB962C8B-B14F-4D97-AF65-F5344CB8AC3E}">
        <p14:creationId xmlns:p14="http://schemas.microsoft.com/office/powerpoint/2010/main" val="1685130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Post the initial ideas and revise if needed but this is more of a check to notice that we need more information. </a:t>
            </a:r>
          </a:p>
        </p:txBody>
      </p:sp>
      <p:sp>
        <p:nvSpPr>
          <p:cNvPr id="4" name="Slide Number Placeholder 3"/>
          <p:cNvSpPr>
            <a:spLocks noGrp="1"/>
          </p:cNvSpPr>
          <p:nvPr>
            <p:ph type="sldNum" sz="quarter" idx="10"/>
          </p:nvPr>
        </p:nvSpPr>
        <p:spPr/>
        <p:txBody>
          <a:bodyPr/>
          <a:lstStyle/>
          <a:p>
            <a:fld id="{C7BB21F4-C42E-3B40-9B33-CFE230F675D3}" type="slidenum">
              <a:rPr lang="en-US" smtClean="0"/>
              <a:t>36</a:t>
            </a:fld>
            <a:endParaRPr lang="en-US"/>
          </a:p>
        </p:txBody>
      </p:sp>
    </p:spTree>
    <p:extLst>
      <p:ext uri="{BB962C8B-B14F-4D97-AF65-F5344CB8AC3E}">
        <p14:creationId xmlns:p14="http://schemas.microsoft.com/office/powerpoint/2010/main" val="21420883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 transition slide. In our next learning segment we will look at Mendel’s Data</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err="1">
                <a:solidFill>
                  <a:schemeClr val="tx1"/>
                </a:solidFill>
                <a:effectLst/>
                <a:latin typeface="+mn-lt"/>
                <a:ea typeface="+mn-ea"/>
                <a:cs typeface="+mn-cs"/>
              </a:rPr>
              <a:t>Gregor</a:t>
            </a:r>
            <a:r>
              <a:rPr lang="en-US" sz="1200" b="0" i="0" kern="1200" dirty="0">
                <a:solidFill>
                  <a:schemeClr val="tx1"/>
                </a:solidFill>
                <a:effectLst/>
                <a:latin typeface="+mn-lt"/>
                <a:ea typeface="+mn-ea"/>
                <a:cs typeface="+mn-cs"/>
              </a:rPr>
              <a:t> Mendel with </a:t>
            </a:r>
            <a:r>
              <a:rPr lang="en-US" sz="1200" b="0" i="0" kern="1200" dirty="0" err="1">
                <a:solidFill>
                  <a:schemeClr val="tx1"/>
                </a:solidFill>
                <a:effectLst/>
                <a:latin typeface="+mn-lt"/>
                <a:ea typeface="+mn-ea"/>
                <a:cs typeface="+mn-cs"/>
              </a:rPr>
              <a:t>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File:Gregor_Mendel_with_cross.jpg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Dominikmatus</a:t>
            </a:r>
            <a:r>
              <a:rPr lang="en-US" sz="1200" b="0" i="0" kern="1200" dirty="0">
                <a:solidFill>
                  <a:schemeClr val="tx1"/>
                </a:solidFill>
                <a:effectLst/>
                <a:latin typeface="+mn-lt"/>
                <a:ea typeface="+mn-ea"/>
                <a:cs typeface="+mn-cs"/>
              </a:rPr>
              <a:t> via</a:t>
            </a:r>
            <a:r>
              <a:rPr lang="en-US" sz="1200" b="0" i="0" kern="1200" baseline="0" dirty="0">
                <a:solidFill>
                  <a:schemeClr val="tx1"/>
                </a:solidFill>
                <a:effectLst/>
                <a:latin typeface="+mn-lt"/>
                <a:ea typeface="+mn-ea"/>
                <a:cs typeface="+mn-cs"/>
              </a:rPr>
              <a:t> Wikimedia Commons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B21F4-C42E-3B40-9B33-CFE230F675D3}" type="slidenum">
              <a:rPr lang="en-US" smtClean="0"/>
              <a:t>37</a:t>
            </a:fld>
            <a:endParaRPr lang="en-US"/>
          </a:p>
        </p:txBody>
      </p:sp>
    </p:spTree>
    <p:extLst>
      <p:ext uri="{BB962C8B-B14F-4D97-AF65-F5344CB8AC3E}">
        <p14:creationId xmlns:p14="http://schemas.microsoft.com/office/powerpoint/2010/main" val="6457307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39</a:t>
            </a:fld>
            <a:endParaRPr lang="en-US"/>
          </a:p>
        </p:txBody>
      </p:sp>
    </p:spTree>
    <p:extLst>
      <p:ext uri="{BB962C8B-B14F-4D97-AF65-F5344CB8AC3E}">
        <p14:creationId xmlns:p14="http://schemas.microsoft.com/office/powerpoint/2010/main" val="4215919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40</a:t>
            </a:fld>
            <a:endParaRPr lang="en-US"/>
          </a:p>
        </p:txBody>
      </p:sp>
    </p:spTree>
    <p:extLst>
      <p:ext uri="{BB962C8B-B14F-4D97-AF65-F5344CB8AC3E}">
        <p14:creationId xmlns:p14="http://schemas.microsoft.com/office/powerpoint/2010/main" val="49955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a:t>
            </a:fld>
            <a:endParaRPr lang="en-US"/>
          </a:p>
        </p:txBody>
      </p:sp>
    </p:spTree>
    <p:extLst>
      <p:ext uri="{BB962C8B-B14F-4D97-AF65-F5344CB8AC3E}">
        <p14:creationId xmlns:p14="http://schemas.microsoft.com/office/powerpoint/2010/main" val="17057801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0" name="Shape 1140"/>
          <p:cNvSpPr>
            <a:spLocks noGrp="1" noRot="1" noChangeAspect="1"/>
          </p:cNvSpPr>
          <p:nvPr>
            <p:ph type="sldImg"/>
          </p:nvPr>
        </p:nvSpPr>
        <p:spPr>
          <a:prstGeom prst="rect">
            <a:avLst/>
          </a:prstGeom>
        </p:spPr>
        <p:txBody>
          <a:bodyPr/>
          <a:lstStyle/>
          <a:p>
            <a:endParaRPr/>
          </a:p>
        </p:txBody>
      </p:sp>
      <p:sp>
        <p:nvSpPr>
          <p:cNvPr id="1141" name="Shape 1141"/>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2811086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1" name="Shape 1151"/>
          <p:cNvSpPr>
            <a:spLocks noGrp="1" noRot="1" noChangeAspect="1"/>
          </p:cNvSpPr>
          <p:nvPr>
            <p:ph type="sldImg"/>
          </p:nvPr>
        </p:nvSpPr>
        <p:spPr>
          <a:prstGeom prst="rect">
            <a:avLst/>
          </a:prstGeom>
        </p:spPr>
        <p:txBody>
          <a:bodyPr/>
          <a:lstStyle/>
          <a:p>
            <a:endParaRPr/>
          </a:p>
        </p:txBody>
      </p:sp>
      <p:sp>
        <p:nvSpPr>
          <p:cNvPr id="1152" name="Shape 1152"/>
          <p:cNvSpPr>
            <a:spLocks noGrp="1"/>
          </p:cNvSpPr>
          <p:nvPr>
            <p:ph type="body" sz="quarter" idx="1"/>
          </p:nvPr>
        </p:nvSpPr>
        <p:spPr>
          <a:prstGeom prst="rect">
            <a:avLst/>
          </a:prstGeom>
        </p:spPr>
        <p:txBody>
          <a:bodyPr/>
          <a:lstStyle/>
          <a:p>
            <a:r>
              <a:rPr dirty="0"/>
              <a:t>Not meant to show to students</a:t>
            </a:r>
          </a:p>
        </p:txBody>
      </p:sp>
    </p:spTree>
    <p:extLst>
      <p:ext uri="{BB962C8B-B14F-4D97-AF65-F5344CB8AC3E}">
        <p14:creationId xmlns:p14="http://schemas.microsoft.com/office/powerpoint/2010/main" val="3038634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 name="Shape 1158"/>
          <p:cNvSpPr>
            <a:spLocks noGrp="1" noRot="1" noChangeAspect="1"/>
          </p:cNvSpPr>
          <p:nvPr>
            <p:ph type="sldImg"/>
          </p:nvPr>
        </p:nvSpPr>
        <p:spPr>
          <a:prstGeom prst="rect">
            <a:avLst/>
          </a:prstGeom>
        </p:spPr>
        <p:txBody>
          <a:bodyPr/>
          <a:lstStyle/>
          <a:p>
            <a:endParaRPr/>
          </a:p>
        </p:txBody>
      </p:sp>
      <p:sp>
        <p:nvSpPr>
          <p:cNvPr id="1159" name="Shape 1159"/>
          <p:cNvSpPr>
            <a:spLocks noGrp="1"/>
          </p:cNvSpPr>
          <p:nvPr>
            <p:ph type="body" sz="quarter" idx="1"/>
          </p:nvPr>
        </p:nvSpPr>
        <p:spPr>
          <a:prstGeom prst="rect">
            <a:avLst/>
          </a:prstGeom>
        </p:spPr>
        <p:txBody>
          <a:bodyPr/>
          <a:lstStyle/>
          <a:p>
            <a:r>
              <a:rPr dirty="0"/>
              <a:t>Not meant to show to students</a:t>
            </a:r>
          </a:p>
        </p:txBody>
      </p:sp>
    </p:spTree>
    <p:extLst>
      <p:ext uri="{BB962C8B-B14F-4D97-AF65-F5344CB8AC3E}">
        <p14:creationId xmlns:p14="http://schemas.microsoft.com/office/powerpoint/2010/main" val="36905338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1BF5FB75-B15B-4053-B2EF-925C933237D3}"/>
              </a:ext>
            </a:extLst>
          </p:cNvPr>
          <p:cNvSpPr>
            <a:spLocks noGrp="1"/>
          </p:cNvSpPr>
          <p:nvPr>
            <p:ph type="body" idx="1"/>
          </p:nvPr>
        </p:nvSpPr>
        <p:spPr/>
        <p:txBody>
          <a:bodyPr/>
          <a:lstStyle/>
          <a:p>
            <a:r>
              <a:rPr lang="en-US" dirty="0"/>
              <a:t>TEACHER NOTES:</a:t>
            </a:r>
          </a:p>
          <a:p>
            <a:r>
              <a:rPr lang="en-US" dirty="0"/>
              <a:t>Introduction slide.</a:t>
            </a:r>
          </a:p>
          <a:p>
            <a:endParaRPr lang="en-US" dirty="0"/>
          </a:p>
          <a:p>
            <a:r>
              <a:rPr lang="en-US" dirty="0"/>
              <a:t>Image, “Green Pea Plant Pod”</a:t>
            </a:r>
          </a:p>
          <a:p>
            <a:r>
              <a:rPr lang="en-US" dirty="0"/>
              <a:t>(https://</a:t>
            </a:r>
            <a:r>
              <a:rPr lang="en-US" dirty="0" err="1"/>
              <a:t>www.pexels.com</a:t>
            </a:r>
            <a:r>
              <a:rPr lang="en-US" dirty="0"/>
              <a:t>/photo/green-pea-plant-pod-533338/)</a:t>
            </a:r>
          </a:p>
          <a:p>
            <a:r>
              <a:rPr lang="en-US" dirty="0"/>
              <a:t>By </a:t>
            </a:r>
            <a:r>
              <a:rPr lang="en-US" dirty="0" err="1"/>
              <a:t>Pixabay</a:t>
            </a:r>
            <a:r>
              <a:rPr lang="en-US" dirty="0"/>
              <a:t> CC0</a:t>
            </a:r>
            <a:r>
              <a:rPr lang="en-US" baseline="0" dirty="0"/>
              <a:t> (https://</a:t>
            </a:r>
            <a:r>
              <a:rPr lang="en-US" baseline="0" dirty="0" err="1"/>
              <a:t>pixabay.com</a:t>
            </a:r>
            <a:r>
              <a:rPr lang="en-US" baseline="0" dirty="0"/>
              <a:t>/en/service/terms/#usage)</a:t>
            </a:r>
            <a:endParaRPr lang="en-US" dirty="0"/>
          </a:p>
        </p:txBody>
      </p:sp>
    </p:spTree>
    <p:extLst>
      <p:ext uri="{BB962C8B-B14F-4D97-AF65-F5344CB8AC3E}">
        <p14:creationId xmlns:p14="http://schemas.microsoft.com/office/powerpoint/2010/main" val="1020732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Shape 673"/>
          <p:cNvSpPr>
            <a:spLocks noGrp="1" noRot="1" noChangeAspect="1"/>
          </p:cNvSpPr>
          <p:nvPr>
            <p:ph type="sldImg"/>
          </p:nvPr>
        </p:nvSpPr>
        <p:spPr>
          <a:prstGeom prst="rect">
            <a:avLst/>
          </a:prstGeom>
        </p:spPr>
        <p:txBody>
          <a:bodyPr/>
          <a:lstStyle/>
          <a:p>
            <a:endParaRPr/>
          </a:p>
        </p:txBody>
      </p:sp>
      <p:sp>
        <p:nvSpPr>
          <p:cNvPr id="674" name="Shape 674"/>
          <p:cNvSpPr>
            <a:spLocks noGrp="1"/>
          </p:cNvSpPr>
          <p:nvPr>
            <p:ph type="body" sz="quarter" idx="1"/>
          </p:nvPr>
        </p:nvSpPr>
        <p:spPr>
          <a:prstGeom prst="rect">
            <a:avLst/>
          </a:prstGeom>
        </p:spPr>
        <p:txBody>
          <a:bodyPr/>
          <a:lstStyle/>
          <a:p>
            <a:r>
              <a:rPr lang="en-US" dirty="0"/>
              <a:t>TEACHER NOTES:</a:t>
            </a:r>
            <a:br>
              <a:rPr lang="en-US" dirty="0"/>
            </a:br>
            <a:r>
              <a:rPr dirty="0"/>
              <a:t>How you describe </a:t>
            </a:r>
            <a:r>
              <a:rPr lang="en-US" dirty="0"/>
              <a:t>Mendel's</a:t>
            </a:r>
            <a:r>
              <a:rPr dirty="0"/>
              <a:t> work is up to you, however, it is important to stress that Mendel was a scientist. He experimented, collected and analyzed data to use as evidence to develop a model for how traits were passed from one generation to the next.</a:t>
            </a:r>
            <a:endParaRPr lang="en-US" dirty="0"/>
          </a:p>
          <a:p>
            <a:endParaRPr lang="en-US" dirty="0"/>
          </a:p>
          <a:p>
            <a:r>
              <a:rPr lang="en-US" altLang="en-US" sz="1200" dirty="0"/>
              <a:t>Gregor Mendel was a priest in what is now the Czech Republic. He was a high school science teacher and keeper of the monastery garden. His curiosity about heredity led him do numerous experiments on pea plants. His results and conclusions written in 1865 are the foundation of modern genetics.</a:t>
            </a:r>
          </a:p>
          <a:p>
            <a:endParaRPr lang="en-US" sz="1200"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err="1">
                <a:solidFill>
                  <a:schemeClr val="tx1"/>
                </a:solidFill>
                <a:effectLst/>
                <a:latin typeface="+mn-lt"/>
                <a:ea typeface="+mn-ea"/>
                <a:cs typeface="+mn-cs"/>
              </a:rPr>
              <a:t>Gregor</a:t>
            </a:r>
            <a:r>
              <a:rPr lang="en-US" sz="1200" b="0" i="0" kern="1200" dirty="0">
                <a:solidFill>
                  <a:schemeClr val="tx1"/>
                </a:solidFill>
                <a:effectLst/>
                <a:latin typeface="+mn-lt"/>
                <a:ea typeface="+mn-ea"/>
                <a:cs typeface="+mn-cs"/>
              </a:rPr>
              <a:t> Mendel with </a:t>
            </a:r>
            <a:r>
              <a:rPr lang="en-US" sz="1200" b="0" i="0" kern="1200" dirty="0" err="1">
                <a:solidFill>
                  <a:schemeClr val="tx1"/>
                </a:solidFill>
                <a:effectLst/>
                <a:latin typeface="+mn-lt"/>
                <a:ea typeface="+mn-ea"/>
                <a:cs typeface="+mn-cs"/>
              </a:rPr>
              <a:t>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File:Gregor_Mendel_with_cross.jpg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Dominikmatus</a:t>
            </a:r>
            <a:r>
              <a:rPr lang="en-US" sz="1200" b="0" i="0" kern="1200" dirty="0">
                <a:solidFill>
                  <a:schemeClr val="tx1"/>
                </a:solidFill>
                <a:effectLst/>
                <a:latin typeface="+mn-lt"/>
                <a:ea typeface="+mn-ea"/>
                <a:cs typeface="+mn-cs"/>
              </a:rPr>
              <a:t> via</a:t>
            </a:r>
            <a:r>
              <a:rPr lang="en-US" sz="1200" b="0" i="0" kern="1200" baseline="0" dirty="0">
                <a:solidFill>
                  <a:schemeClr val="tx1"/>
                </a:solidFill>
                <a:effectLst/>
                <a:latin typeface="+mn-lt"/>
                <a:ea typeface="+mn-ea"/>
                <a:cs typeface="+mn-cs"/>
              </a:rPr>
              <a:t> Wikimedia Commons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Image, “</a:t>
            </a:r>
            <a:r>
              <a:rPr lang="en-US" sz="1200" b="0" i="0" kern="1200" dirty="0" err="1">
                <a:solidFill>
                  <a:schemeClr val="tx1"/>
                </a:solidFill>
                <a:effectLst/>
                <a:latin typeface="+mn-lt"/>
                <a:ea typeface="+mn-ea"/>
                <a:cs typeface="+mn-cs"/>
              </a:rPr>
              <a:t>Boku</a:t>
            </a:r>
            <a:r>
              <a:rPr lang="en-US" sz="1200" b="0" i="0" kern="1200" dirty="0">
                <a:solidFill>
                  <a:schemeClr val="tx1"/>
                </a:solidFill>
                <a:effectLst/>
                <a:latin typeface="+mn-lt"/>
                <a:ea typeface="+mn-ea"/>
                <a:cs typeface="+mn-cs"/>
              </a:rPr>
              <a:t> Wien, </a:t>
            </a:r>
            <a:r>
              <a:rPr lang="en-US" sz="1200" b="0" i="0" kern="1200" dirty="0" err="1">
                <a:solidFill>
                  <a:schemeClr val="tx1"/>
                </a:solidFill>
                <a:effectLst/>
                <a:latin typeface="+mn-lt"/>
                <a:ea typeface="+mn-ea"/>
                <a:cs typeface="+mn-cs"/>
              </a:rPr>
              <a:t>Gregor</a:t>
            </a:r>
            <a:r>
              <a:rPr lang="en-US" sz="1200" b="0" i="0" kern="1200" dirty="0">
                <a:solidFill>
                  <a:schemeClr val="tx1"/>
                </a:solidFill>
                <a:effectLst/>
                <a:latin typeface="+mn-lt"/>
                <a:ea typeface="+mn-ea"/>
                <a:cs typeface="+mn-cs"/>
              </a:rPr>
              <a:t> Mendel </a:t>
            </a:r>
            <a:r>
              <a:rPr lang="en-US" sz="1200" b="0" i="0" kern="1200" dirty="0" err="1">
                <a:solidFill>
                  <a:schemeClr val="tx1"/>
                </a:solidFill>
                <a:effectLst/>
                <a:latin typeface="+mn-lt"/>
                <a:ea typeface="+mn-ea"/>
                <a:cs typeface="+mn-cs"/>
              </a:rPr>
              <a:t>Haus.jpg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(https://</a:t>
            </a:r>
            <a:r>
              <a:rPr lang="en-US" sz="1200" b="0" i="0" kern="1200" baseline="0" dirty="0" err="1">
                <a:solidFill>
                  <a:schemeClr val="tx1"/>
                </a:solidFill>
                <a:effectLst/>
                <a:latin typeface="+mn-lt"/>
                <a:ea typeface="+mn-ea"/>
                <a:cs typeface="+mn-cs"/>
              </a:rPr>
              <a:t>commons.wikimedia.org</a:t>
            </a:r>
            <a:r>
              <a:rPr lang="en-US" sz="1200" b="0" i="0" kern="1200" baseline="0" dirty="0">
                <a:solidFill>
                  <a:schemeClr val="tx1"/>
                </a:solidFill>
                <a:effectLst/>
                <a:latin typeface="+mn-lt"/>
                <a:ea typeface="+mn-ea"/>
                <a:cs typeface="+mn-cs"/>
              </a:rPr>
              <a:t>/wiki/File:Boku_Wien,_</a:t>
            </a:r>
            <a:r>
              <a:rPr lang="en-US" sz="1200" b="0" i="0" kern="1200" baseline="0" dirty="0" err="1">
                <a:solidFill>
                  <a:schemeClr val="tx1"/>
                </a:solidFill>
                <a:effectLst/>
                <a:latin typeface="+mn-lt"/>
                <a:ea typeface="+mn-ea"/>
                <a:cs typeface="+mn-cs"/>
              </a:rPr>
              <a:t>Gregor_Mendel_Haus.jpg</a:t>
            </a:r>
            <a:r>
              <a:rPr lang="en-US" sz="1200" b="0" i="0" kern="1200" baseline="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By </a:t>
            </a:r>
            <a:r>
              <a:rPr lang="en-US" sz="1200" b="0" i="0" kern="1200" baseline="0" dirty="0" err="1">
                <a:solidFill>
                  <a:schemeClr val="tx1"/>
                </a:solidFill>
                <a:effectLst/>
                <a:latin typeface="+mn-lt"/>
                <a:ea typeface="+mn-ea"/>
                <a:cs typeface="+mn-cs"/>
              </a:rPr>
              <a:t>Szojak</a:t>
            </a:r>
            <a:r>
              <a:rPr lang="en-US" sz="1200" b="0" i="0" kern="1200" baseline="0" dirty="0">
                <a:solidFill>
                  <a:schemeClr val="tx1"/>
                </a:solidFill>
                <a:effectLst/>
                <a:latin typeface="+mn-lt"/>
                <a:ea typeface="+mn-ea"/>
                <a:cs typeface="+mn-cs"/>
              </a:rPr>
              <a:t> (Own work) [CC BY-SA 4.0 (https://</a:t>
            </a:r>
            <a:r>
              <a:rPr lang="en-US" sz="1200" b="0" i="0" kern="1200" baseline="0" dirty="0" err="1">
                <a:solidFill>
                  <a:schemeClr val="tx1"/>
                </a:solidFill>
                <a:effectLst/>
                <a:latin typeface="+mn-lt"/>
                <a:ea typeface="+mn-ea"/>
                <a:cs typeface="+mn-cs"/>
              </a:rPr>
              <a:t>creativecommons.org</a:t>
            </a:r>
            <a:r>
              <a:rPr lang="en-US" sz="1200" b="0" i="0" kern="1200" baseline="0" dirty="0">
                <a:solidFill>
                  <a:schemeClr val="tx1"/>
                </a:solidFill>
                <a:effectLst/>
                <a:latin typeface="+mn-lt"/>
                <a:ea typeface="+mn-ea"/>
                <a:cs typeface="+mn-cs"/>
              </a:rPr>
              <a:t>/licenses/by-</a:t>
            </a:r>
            <a:r>
              <a:rPr lang="en-US" sz="1200" b="0" i="0" kern="1200" baseline="0" dirty="0" err="1">
                <a:solidFill>
                  <a:schemeClr val="tx1"/>
                </a:solidFill>
                <a:effectLst/>
                <a:latin typeface="+mn-lt"/>
                <a:ea typeface="+mn-ea"/>
                <a:cs typeface="+mn-cs"/>
              </a:rPr>
              <a:t>sa</a:t>
            </a:r>
            <a:r>
              <a:rPr lang="en-US" sz="1200" b="0" i="0" kern="1200" baseline="0" dirty="0">
                <a:solidFill>
                  <a:schemeClr val="tx1"/>
                </a:solidFill>
                <a:effectLst/>
                <a:latin typeface="+mn-lt"/>
                <a:ea typeface="+mn-ea"/>
                <a:cs typeface="+mn-cs"/>
              </a:rPr>
              <a:t>/4.0)], via Wikimedia Commons</a:t>
            </a:r>
          </a:p>
          <a:p>
            <a:endParaRPr dirty="0"/>
          </a:p>
        </p:txBody>
      </p:sp>
    </p:spTree>
    <p:extLst>
      <p:ext uri="{BB962C8B-B14F-4D97-AF65-F5344CB8AC3E}">
        <p14:creationId xmlns:p14="http://schemas.microsoft.com/office/powerpoint/2010/main" val="8023217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66C56854-AF99-4323-8D14-9E63144ED082}"/>
              </a:ext>
            </a:extLst>
          </p:cNvPr>
          <p:cNvSpPr>
            <a:spLocks noGrp="1"/>
          </p:cNvSpPr>
          <p:nvPr>
            <p:ph type="body" idx="1"/>
          </p:nvPr>
        </p:nvSpPr>
        <p:spPr/>
        <p:txBody>
          <a:bodyPr/>
          <a:lstStyle/>
          <a:p>
            <a:r>
              <a:rPr lang="en-US" dirty="0"/>
              <a:t>TEACHER NOTES: </a:t>
            </a:r>
          </a:p>
          <a:p>
            <a:r>
              <a:rPr lang="en-US" dirty="0"/>
              <a:t>This is background information on why and how  Mendel chose to work with pea plants</a:t>
            </a:r>
          </a:p>
          <a:p>
            <a:endParaRPr lang="en-US" dirty="0"/>
          </a:p>
          <a:p>
            <a:r>
              <a:rPr lang="en-US" dirty="0"/>
              <a:t>Image, “White Pea Flower”</a:t>
            </a:r>
          </a:p>
          <a:p>
            <a:r>
              <a:rPr lang="en-US" dirty="0"/>
              <a:t>(https://</a:t>
            </a:r>
            <a:r>
              <a:rPr lang="en-US" dirty="0" err="1"/>
              <a:t>commons.wikimedia.org</a:t>
            </a:r>
            <a:r>
              <a:rPr lang="en-US" dirty="0"/>
              <a:t>/wiki/</a:t>
            </a:r>
            <a:r>
              <a:rPr lang="en-US" dirty="0" err="1"/>
              <a:t>File:White_pea_flower.jpg</a:t>
            </a:r>
            <a:r>
              <a:rPr lang="en-US" dirty="0"/>
              <a:t>)</a:t>
            </a:r>
          </a:p>
          <a:p>
            <a:r>
              <a:rPr lang="en-US" dirty="0"/>
              <a:t>By </a:t>
            </a:r>
            <a:r>
              <a:rPr lang="en-US" dirty="0" err="1"/>
              <a:t>net_efekt</a:t>
            </a:r>
            <a:r>
              <a:rPr lang="en-US" dirty="0"/>
              <a:t> [CC BY 2.0 (http://</a:t>
            </a:r>
            <a:r>
              <a:rPr lang="en-US" dirty="0" err="1"/>
              <a:t>creativecommons.org</a:t>
            </a:r>
            <a:r>
              <a:rPr lang="en-US" dirty="0"/>
              <a:t>/licenses/by/2.0)], via Wikimedia Commons</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sz="1200" b="0" i="0" kern="1200" dirty="0">
                <a:solidFill>
                  <a:schemeClr val="tx1"/>
                </a:solidFill>
                <a:effectLst/>
                <a:latin typeface="+mn-lt"/>
                <a:ea typeface="+mn-ea"/>
                <a:cs typeface="+mn-cs"/>
              </a:rPr>
              <a:t>Wisteria </a:t>
            </a:r>
            <a:r>
              <a:rPr lang="en-US" sz="1200" b="0" i="0" kern="1200" dirty="0" err="1">
                <a:solidFill>
                  <a:schemeClr val="tx1"/>
                </a:solidFill>
                <a:effectLst/>
                <a:latin typeface="+mn-lt"/>
                <a:ea typeface="+mn-ea"/>
                <a:cs typeface="+mn-cs"/>
              </a:rPr>
              <a:t>sinensis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nobackground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labels.jpg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File:Wisteria_sinensis_nobackground_labels.jpg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By David Richfield based on work by </a:t>
            </a:r>
            <a:r>
              <a:rPr lang="en-US" dirty="0" err="1"/>
              <a:t>User:Aelwyn</a:t>
            </a:r>
            <a:r>
              <a:rPr lang="en-US" dirty="0"/>
              <a:t> (Transferred from </a:t>
            </a:r>
            <a:r>
              <a:rPr lang="en-US" dirty="0" err="1"/>
              <a:t>en.wikipedia</a:t>
            </a:r>
            <a:r>
              <a:rPr lang="en-US" dirty="0"/>
              <a:t> to Commons.) [GFDL (http://</a:t>
            </a:r>
            <a:r>
              <a:rPr lang="en-US" dirty="0" err="1"/>
              <a:t>www.gnu.org</a:t>
            </a:r>
            <a:r>
              <a:rPr lang="en-US" dirty="0"/>
              <a:t>/</a:t>
            </a:r>
            <a:r>
              <a:rPr lang="en-US" dirty="0" err="1"/>
              <a:t>copyleft</a:t>
            </a:r>
            <a:r>
              <a:rPr lang="en-US" dirty="0"/>
              <a:t>/</a:t>
            </a:r>
            <a:r>
              <a:rPr lang="en-US" dirty="0" err="1"/>
              <a:t>fdl.html</a:t>
            </a:r>
            <a:r>
              <a:rPr lang="en-US" dirty="0"/>
              <a:t>) or CC-BY-SA-3.0 (http://</a:t>
            </a:r>
            <a:r>
              <a:rPr lang="en-US" dirty="0" err="1"/>
              <a:t>creativecommons.org</a:t>
            </a:r>
            <a:r>
              <a:rPr lang="en-US" dirty="0"/>
              <a:t>/licenses/by-</a:t>
            </a:r>
            <a:r>
              <a:rPr lang="en-US" dirty="0" err="1"/>
              <a:t>sa</a:t>
            </a:r>
            <a:r>
              <a:rPr lang="en-US" dirty="0"/>
              <a:t>/3.0/)], via Wikimedia Commons</a:t>
            </a:r>
          </a:p>
          <a:p>
            <a:endParaRPr lang="en-US" dirty="0"/>
          </a:p>
          <a:p>
            <a:endParaRPr lang="en-US" dirty="0"/>
          </a:p>
        </p:txBody>
      </p:sp>
    </p:spTree>
    <p:extLst>
      <p:ext uri="{BB962C8B-B14F-4D97-AF65-F5344CB8AC3E}">
        <p14:creationId xmlns:p14="http://schemas.microsoft.com/office/powerpoint/2010/main" val="6223371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73345763-BF72-4DF4-B375-BD024A92C794}"/>
              </a:ext>
            </a:extLst>
          </p:cNvPr>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is background information on why and how  Mendel chose to work with pea plants</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err="1">
                <a:solidFill>
                  <a:schemeClr val="tx1"/>
                </a:solidFill>
                <a:effectLst/>
                <a:latin typeface="+mn-lt"/>
                <a:ea typeface="+mn-ea"/>
                <a:cs typeface="+mn-cs"/>
              </a:rPr>
              <a:t>Gregor</a:t>
            </a:r>
            <a:r>
              <a:rPr lang="en-US" sz="1200" b="0" i="0" kern="1200" dirty="0">
                <a:solidFill>
                  <a:schemeClr val="tx1"/>
                </a:solidFill>
                <a:effectLst/>
                <a:latin typeface="+mn-lt"/>
                <a:ea typeface="+mn-ea"/>
                <a:cs typeface="+mn-cs"/>
              </a:rPr>
              <a:t> Mendel with </a:t>
            </a:r>
            <a:r>
              <a:rPr lang="en-US" sz="1200" b="0" i="0" kern="1200" dirty="0" err="1">
                <a:solidFill>
                  <a:schemeClr val="tx1"/>
                </a:solidFill>
                <a:effectLst/>
                <a:latin typeface="+mn-lt"/>
                <a:ea typeface="+mn-ea"/>
                <a:cs typeface="+mn-cs"/>
              </a:rPr>
              <a:t>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File:Gregor_Mendel_with_cross.jpg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Dominikmatus</a:t>
            </a:r>
            <a:r>
              <a:rPr lang="en-US" sz="1200" b="0" i="0" kern="1200" dirty="0">
                <a:solidFill>
                  <a:schemeClr val="tx1"/>
                </a:solidFill>
                <a:effectLst/>
                <a:latin typeface="+mn-lt"/>
                <a:ea typeface="+mn-ea"/>
                <a:cs typeface="+mn-cs"/>
              </a:rPr>
              <a:t> via</a:t>
            </a:r>
            <a:r>
              <a:rPr lang="en-US" sz="1200" b="0" i="0" kern="1200" baseline="0" dirty="0">
                <a:solidFill>
                  <a:schemeClr val="tx1"/>
                </a:solidFill>
                <a:effectLst/>
                <a:latin typeface="+mn-lt"/>
                <a:ea typeface="+mn-ea"/>
                <a:cs typeface="+mn-cs"/>
              </a:rPr>
              <a:t> Wikimedia Commons </a:t>
            </a:r>
          </a:p>
          <a:p>
            <a:endParaRPr lang="en-US" dirty="0"/>
          </a:p>
          <a:p>
            <a:r>
              <a:rPr lang="en-US" dirty="0"/>
              <a:t>Image, “Pollen Tube”</a:t>
            </a:r>
          </a:p>
          <a:p>
            <a:r>
              <a:rPr lang="en-US" dirty="0"/>
              <a:t>(https://</a:t>
            </a:r>
            <a:r>
              <a:rPr lang="en-US" dirty="0" err="1"/>
              <a:t>en.wikipedia.org</a:t>
            </a:r>
            <a:r>
              <a:rPr lang="en-US" dirty="0"/>
              <a:t>/wiki/</a:t>
            </a:r>
            <a:r>
              <a:rPr lang="en-US" dirty="0" err="1"/>
              <a:t>Pollen_tube</a:t>
            </a:r>
            <a:r>
              <a:rPr lang="en-US" dirty="0"/>
              <a:t>)</a:t>
            </a:r>
          </a:p>
          <a:p>
            <a:r>
              <a:rPr lang="en-US" dirty="0"/>
              <a:t>By Wikimedia Commons</a:t>
            </a:r>
          </a:p>
        </p:txBody>
      </p:sp>
    </p:spTree>
    <p:extLst>
      <p:ext uri="{BB962C8B-B14F-4D97-AF65-F5344CB8AC3E}">
        <p14:creationId xmlns:p14="http://schemas.microsoft.com/office/powerpoint/2010/main" val="13756569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informational slide is to help remind students that as scientists we observe lots of phenomena and though we may not be able to explain it all, we can choose to work with the simplest case. Figure out what we can, back up our initial ideas with data, revise and then present a model. The model doesn't have to explain everything, Mendel’s model doesn’t. Over time we gain new information and tools to help us explore further. With this new insight we can revise our models and add to them. </a:t>
            </a:r>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3345733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 name="Shape 712"/>
          <p:cNvSpPr>
            <a:spLocks noGrp="1" noRot="1" noChangeAspect="1"/>
          </p:cNvSpPr>
          <p:nvPr>
            <p:ph type="sldImg"/>
          </p:nvPr>
        </p:nvSpPr>
        <p:spPr>
          <a:prstGeom prst="rect">
            <a:avLst/>
          </a:prstGeom>
        </p:spPr>
        <p:txBody>
          <a:bodyPr/>
          <a:lstStyle/>
          <a:p>
            <a:endParaRPr/>
          </a:p>
        </p:txBody>
      </p:sp>
      <p:sp>
        <p:nvSpPr>
          <p:cNvPr id="713" name="Shape 713"/>
          <p:cNvSpPr>
            <a:spLocks noGrp="1"/>
          </p:cNvSpPr>
          <p:nvPr>
            <p:ph type="body" sz="quarter" idx="1"/>
          </p:nvPr>
        </p:nvSpPr>
        <p:spPr>
          <a:prstGeom prst="rect">
            <a:avLst/>
          </a:prstGeom>
        </p:spPr>
        <p:txBody>
          <a:bodyPr/>
          <a:lstStyle/>
          <a:p>
            <a:r>
              <a:rPr lang="en-US" dirty="0"/>
              <a:t>TEACHER NOTES: </a:t>
            </a:r>
          </a:p>
          <a:p>
            <a:endParaRPr lang="en-US" dirty="0"/>
          </a:p>
          <a:p>
            <a:r>
              <a:rPr dirty="0"/>
              <a:t>S</a:t>
            </a:r>
            <a:r>
              <a:rPr lang="en-US" dirty="0"/>
              <a:t>OURCES: </a:t>
            </a:r>
          </a:p>
          <a:p>
            <a:r>
              <a:rPr lang="en-US" dirty="0"/>
              <a:t>Image, “Mendel seven</a:t>
            </a:r>
            <a:r>
              <a:rPr lang="en-US" baseline="0" dirty="0"/>
              <a:t> characters”</a:t>
            </a:r>
            <a:endParaRPr lang="en-US" dirty="0"/>
          </a:p>
          <a:p>
            <a:r>
              <a:rPr lang="en-US" dirty="0"/>
              <a:t>(</a:t>
            </a:r>
            <a:r>
              <a:rPr dirty="0"/>
              <a:t>https://commons.wikimedia.org/wiki/Gregor_Mendel#/media/</a:t>
            </a:r>
            <a:r>
              <a:rPr dirty="0" err="1"/>
              <a:t>File:Mendel_seven_characters.svg</a:t>
            </a:r>
            <a:r>
              <a:rPr lang="en-US" dirty="0"/>
              <a:t>)</a:t>
            </a:r>
          </a:p>
          <a:p>
            <a:r>
              <a:rPr lang="en-US" dirty="0"/>
              <a:t>By Mariana Ruiz </a:t>
            </a:r>
            <a:r>
              <a:rPr lang="en-US" dirty="0" err="1"/>
              <a:t>LadyofHats</a:t>
            </a:r>
            <a:r>
              <a:rPr lang="en-US" dirty="0"/>
              <a:t> [Public domain], via Wikimedia Commons</a:t>
            </a:r>
          </a:p>
          <a:p>
            <a:endParaRPr dirty="0"/>
          </a:p>
        </p:txBody>
      </p:sp>
    </p:spTree>
    <p:extLst>
      <p:ext uri="{BB962C8B-B14F-4D97-AF65-F5344CB8AC3E}">
        <p14:creationId xmlns:p14="http://schemas.microsoft.com/office/powerpoint/2010/main" val="1406023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0DE31F49-A24F-4C2C-A8D9-87262323615E}"/>
              </a:ext>
            </a:extLst>
          </p:cNvPr>
          <p:cNvSpPr>
            <a:spLocks noGrp="1"/>
          </p:cNvSpPr>
          <p:nvPr>
            <p:ph type="body" idx="1"/>
          </p:nvPr>
        </p:nvSpPr>
        <p:spPr/>
        <p:txBody>
          <a:bodyPr/>
          <a:lstStyle/>
          <a:p>
            <a:r>
              <a:rPr lang="en-US" dirty="0"/>
              <a:t>TEACHER NOTES: </a:t>
            </a:r>
          </a:p>
          <a:p>
            <a:r>
              <a:rPr lang="en-US" dirty="0"/>
              <a:t>At this point, we deliberately stay away from using the words alleles or gene. We want the students to fully understand the concept before inundating them with science words. Some students will want to use the science words and we ask them, “what does that mean?” Quite often they can’t explain, so if they can’t explain what the word means we ask them to not use it. If the majority of the class is comfortable using a science word, then norm it with the rest of the class and use it. We will add the science terminology in a later learning segment, but for now we concentrate on making sense of what is happening, after all, Mendel didn’t use the science terminology, but he did figure out some pretty important science concepts.</a:t>
            </a:r>
          </a:p>
          <a:p>
            <a:endParaRPr lang="en-US" dirty="0"/>
          </a:p>
          <a:p>
            <a:r>
              <a:rPr lang="en-US" dirty="0"/>
              <a:t>SOURSES:</a:t>
            </a:r>
          </a:p>
          <a:p>
            <a:r>
              <a:rPr lang="en-US" dirty="0"/>
              <a:t>Image, “White Pea Flower”</a:t>
            </a:r>
          </a:p>
          <a:p>
            <a:r>
              <a:rPr lang="en-US" dirty="0"/>
              <a:t>(https://</a:t>
            </a:r>
            <a:r>
              <a:rPr lang="en-US" dirty="0" err="1"/>
              <a:t>commons.wikimedia.org</a:t>
            </a:r>
            <a:r>
              <a:rPr lang="en-US" dirty="0"/>
              <a:t>/wiki/</a:t>
            </a:r>
            <a:r>
              <a:rPr lang="en-US" dirty="0" err="1"/>
              <a:t>File:White_pea_flower.jpg</a:t>
            </a:r>
            <a:r>
              <a:rPr lang="en-US" dirty="0"/>
              <a:t>)</a:t>
            </a:r>
          </a:p>
          <a:p>
            <a:r>
              <a:rPr lang="en-US" dirty="0"/>
              <a:t>By </a:t>
            </a:r>
            <a:r>
              <a:rPr lang="en-US" dirty="0" err="1"/>
              <a:t>net_efekt</a:t>
            </a:r>
            <a:r>
              <a:rPr lang="en-US" dirty="0"/>
              <a:t> [CC BY 2.0 (http://</a:t>
            </a:r>
            <a:r>
              <a:rPr lang="en-US" dirty="0" err="1"/>
              <a:t>creativecommons.org</a:t>
            </a:r>
            <a:r>
              <a:rPr lang="en-US" dirty="0"/>
              <a:t>/licenses/by/2.0)], via Wikimedia Commons</a:t>
            </a:r>
          </a:p>
          <a:p>
            <a:endParaRPr lang="en-US" dirty="0"/>
          </a:p>
          <a:p>
            <a:r>
              <a:rPr lang="en-US" dirty="0"/>
              <a:t>Image, “Sweet pea</a:t>
            </a:r>
            <a:r>
              <a:rPr lang="en-US" baseline="0" dirty="0"/>
              <a:t> flower” </a:t>
            </a:r>
          </a:p>
          <a:p>
            <a:r>
              <a:rPr lang="en-US" dirty="0"/>
              <a:t>(https://</a:t>
            </a:r>
            <a:r>
              <a:rPr lang="en-US" dirty="0" err="1"/>
              <a:t>commons.wikimedia.org</a:t>
            </a:r>
            <a:r>
              <a:rPr lang="en-US" dirty="0"/>
              <a:t>/wiki/</a:t>
            </a:r>
            <a:r>
              <a:rPr lang="en-US" dirty="0" err="1"/>
              <a:t>File:Sweet-pea-flower.jpg</a:t>
            </a:r>
            <a:r>
              <a:rPr lang="en-US" dirty="0"/>
              <a:t>)</a:t>
            </a:r>
          </a:p>
          <a:p>
            <a:r>
              <a:rPr lang="en-US" dirty="0"/>
              <a:t>By </a:t>
            </a:r>
            <a:r>
              <a:rPr lang="en-US" dirty="0" err="1"/>
              <a:t>Giligone</a:t>
            </a:r>
            <a:r>
              <a:rPr lang="en-US" dirty="0"/>
              <a:t> at English Wikipedia [CC BY-SA 3.0 (https://</a:t>
            </a:r>
            <a:r>
              <a:rPr lang="en-US" dirty="0" err="1"/>
              <a:t>creativecommons.org</a:t>
            </a:r>
            <a:r>
              <a:rPr lang="en-US" dirty="0"/>
              <a:t>/licenses/by-</a:t>
            </a:r>
            <a:r>
              <a:rPr lang="en-US" dirty="0" err="1"/>
              <a:t>sa</a:t>
            </a:r>
            <a:r>
              <a:rPr lang="en-US" dirty="0"/>
              <a:t>/3.0) or GFDL (http://</a:t>
            </a:r>
            <a:r>
              <a:rPr lang="en-US" dirty="0" err="1"/>
              <a:t>www.gnu.org</a:t>
            </a:r>
            <a:r>
              <a:rPr lang="en-US" dirty="0"/>
              <a:t>/</a:t>
            </a:r>
            <a:r>
              <a:rPr lang="en-US" dirty="0" err="1"/>
              <a:t>copyleft</a:t>
            </a:r>
            <a:r>
              <a:rPr lang="en-US" dirty="0"/>
              <a:t>/</a:t>
            </a:r>
            <a:r>
              <a:rPr lang="en-US" dirty="0" err="1"/>
              <a:t>fdl.html</a:t>
            </a:r>
            <a:r>
              <a:rPr lang="en-US" dirty="0"/>
              <a:t>)], via Wikimedia Commons</a:t>
            </a:r>
          </a:p>
          <a:p>
            <a:endParaRPr lang="en-US" dirty="0"/>
          </a:p>
        </p:txBody>
      </p:sp>
    </p:spTree>
    <p:extLst>
      <p:ext uri="{BB962C8B-B14F-4D97-AF65-F5344CB8AC3E}">
        <p14:creationId xmlns:p14="http://schemas.microsoft.com/office/powerpoint/2010/main" val="1342537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a:t>
            </a:fld>
            <a:endParaRPr lang="en-US"/>
          </a:p>
        </p:txBody>
      </p:sp>
    </p:spTree>
    <p:extLst>
      <p:ext uri="{BB962C8B-B14F-4D97-AF65-F5344CB8AC3E}">
        <p14:creationId xmlns:p14="http://schemas.microsoft.com/office/powerpoint/2010/main" val="41486408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AAB21C7F-1CE1-42D2-86CD-787815A560A0}"/>
              </a:ext>
            </a:extLst>
          </p:cNvPr>
          <p:cNvSpPr>
            <a:spLocks noGrp="1"/>
          </p:cNvSpPr>
          <p:nvPr>
            <p:ph type="body" idx="1"/>
          </p:nvPr>
        </p:nvSpPr>
        <p:spPr/>
        <p:txBody>
          <a:bodyPr/>
          <a:lstStyle/>
          <a:p>
            <a:r>
              <a:rPr lang="en-US" dirty="0"/>
              <a:t>TEACHER NOTES:</a:t>
            </a:r>
          </a:p>
          <a:p>
            <a:r>
              <a:rPr lang="en-US" dirty="0"/>
              <a:t>At this point is doesn't really mater if we call them versions or flavors or variations as long as the students understand that purple and white are 2 different variations for the trait, flower color.</a:t>
            </a:r>
          </a:p>
          <a:p>
            <a:endParaRPr lang="en-US" dirty="0"/>
          </a:p>
          <a:p>
            <a:r>
              <a:rPr lang="en-US" b="1" dirty="0"/>
              <a:t>Numbers verses letters to represent variations of a trait</a:t>
            </a:r>
          </a:p>
          <a:p>
            <a:r>
              <a:rPr lang="en-US" b="0" dirty="0"/>
              <a:t>We use numbers instead of letters to represent the different variations (alleles) of a trait. We do this for several reasons:</a:t>
            </a:r>
          </a:p>
          <a:p>
            <a:r>
              <a:rPr lang="en-US" b="0" dirty="0"/>
              <a:t>They are very easy to read and distinguish from each other</a:t>
            </a:r>
          </a:p>
          <a:p>
            <a:r>
              <a:rPr lang="en-US" b="0" dirty="0"/>
              <a:t>We can use the same notations over and over again and don’t have to worry about which letter to use</a:t>
            </a:r>
          </a:p>
          <a:p>
            <a:r>
              <a:rPr lang="en-US" b="0" dirty="0"/>
              <a:t>Students can focus on the concept and not the name (letter)</a:t>
            </a:r>
          </a:p>
          <a:p>
            <a:endParaRPr lang="en-US" b="1" dirty="0"/>
          </a:p>
          <a:p>
            <a:r>
              <a:rPr lang="en-US" b="0" i="1" dirty="0"/>
              <a:t>One teacher’s personal side note: I know it is hard to switch. I, like most of you, learned my Mendelian Genetics with Punnett squares and upper and lower case letters to represent alleles. We loved it, because we were already budding Biologists. Remember that most of the students you see are probably not like you. They are in your class because they need it to graduate. We want them to understand genetics so they can become well informed, critical thinking, citizens. The number notation will remove several barriers (mentioned above) and help students to truly make sense of Mendelian Genetics, not just memorize enough to pass a test and then forget. TRY IT!</a:t>
            </a:r>
          </a:p>
          <a:p>
            <a:endParaRPr lang="en-US" b="1" dirty="0"/>
          </a:p>
          <a:p>
            <a:r>
              <a:rPr lang="en-US" dirty="0"/>
              <a:t>Same message below as the last slide.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 this point, we deliberately stay away from using the words alleles or gene. We want the students to fully understand the concept before inundating them with science words. Some students will want to use the science words and we ask them, “what does that mean?” Quite often they can’t explain, so if they can’t explain what the word means we ask them to not use it. If the majority of the class is comfortable using a science word then norm it with the rest of the class and use it. We will add the science terminology in a later learning segment, but for now we concentrate on making sense of what is happening, after all, Mendel didn’t use the science terminology, but he did figure out some pretty important science concepts.</a:t>
            </a:r>
          </a:p>
          <a:p>
            <a:endParaRPr lang="en-US" dirty="0"/>
          </a:p>
          <a:p>
            <a:r>
              <a:rPr lang="en-US" dirty="0"/>
              <a:t>SOURSES:</a:t>
            </a:r>
          </a:p>
          <a:p>
            <a:r>
              <a:rPr lang="en-US" dirty="0"/>
              <a:t>Image, “White Pea Flower”</a:t>
            </a:r>
          </a:p>
          <a:p>
            <a:r>
              <a:rPr lang="en-US" dirty="0"/>
              <a:t>(https://</a:t>
            </a:r>
            <a:r>
              <a:rPr lang="en-US" dirty="0" err="1"/>
              <a:t>commons.wikimedia.org</a:t>
            </a:r>
            <a:r>
              <a:rPr lang="en-US" dirty="0"/>
              <a:t>/wiki/</a:t>
            </a:r>
            <a:r>
              <a:rPr lang="en-US" dirty="0" err="1"/>
              <a:t>File:White_pea_flower.jpg</a:t>
            </a:r>
            <a:r>
              <a:rPr lang="en-US" dirty="0"/>
              <a:t>)</a:t>
            </a:r>
          </a:p>
          <a:p>
            <a:r>
              <a:rPr lang="en-US" dirty="0"/>
              <a:t>By </a:t>
            </a:r>
            <a:r>
              <a:rPr lang="en-US" dirty="0" err="1"/>
              <a:t>net_efekt</a:t>
            </a:r>
            <a:r>
              <a:rPr lang="en-US" dirty="0"/>
              <a:t> [CC BY 2.0 (http://</a:t>
            </a:r>
            <a:r>
              <a:rPr lang="en-US" dirty="0" err="1"/>
              <a:t>creativecommons.org</a:t>
            </a:r>
            <a:r>
              <a:rPr lang="en-US" dirty="0"/>
              <a:t>/licenses/by/2.0)], via Wikimedia Commons</a:t>
            </a:r>
          </a:p>
          <a:p>
            <a:endParaRPr lang="en-US" dirty="0"/>
          </a:p>
          <a:p>
            <a:r>
              <a:rPr lang="en-US" dirty="0"/>
              <a:t>Image, “Sweet pea</a:t>
            </a:r>
            <a:r>
              <a:rPr lang="en-US" baseline="0" dirty="0"/>
              <a:t> flower” </a:t>
            </a:r>
          </a:p>
          <a:p>
            <a:r>
              <a:rPr lang="en-US" dirty="0"/>
              <a:t>(https://</a:t>
            </a:r>
            <a:r>
              <a:rPr lang="en-US" dirty="0" err="1"/>
              <a:t>commons.wikimedia.org</a:t>
            </a:r>
            <a:r>
              <a:rPr lang="en-US" dirty="0"/>
              <a:t>/wiki/</a:t>
            </a:r>
            <a:r>
              <a:rPr lang="en-US" dirty="0" err="1"/>
              <a:t>File:Sweet-pea-flower.jpg</a:t>
            </a:r>
            <a:r>
              <a:rPr lang="en-US" dirty="0"/>
              <a:t>)</a:t>
            </a:r>
          </a:p>
          <a:p>
            <a:r>
              <a:rPr lang="en-US" dirty="0"/>
              <a:t>By </a:t>
            </a:r>
            <a:r>
              <a:rPr lang="en-US" dirty="0" err="1"/>
              <a:t>Giligone</a:t>
            </a:r>
            <a:r>
              <a:rPr lang="en-US" dirty="0"/>
              <a:t> at English Wikipedia [CC BY-SA 3.0 (https://</a:t>
            </a:r>
            <a:r>
              <a:rPr lang="en-US" dirty="0" err="1"/>
              <a:t>creativecommons.org</a:t>
            </a:r>
            <a:r>
              <a:rPr lang="en-US" dirty="0"/>
              <a:t>/licenses/by-</a:t>
            </a:r>
            <a:r>
              <a:rPr lang="en-US" dirty="0" err="1"/>
              <a:t>sa</a:t>
            </a:r>
            <a:r>
              <a:rPr lang="en-US" dirty="0"/>
              <a:t>/3.0) or GFDL (http://</a:t>
            </a:r>
            <a:r>
              <a:rPr lang="en-US" dirty="0" err="1"/>
              <a:t>www.gnu.org</a:t>
            </a:r>
            <a:r>
              <a:rPr lang="en-US" dirty="0"/>
              <a:t>/</a:t>
            </a:r>
            <a:r>
              <a:rPr lang="en-US" dirty="0" err="1"/>
              <a:t>copyleft</a:t>
            </a:r>
            <a:r>
              <a:rPr lang="en-US" dirty="0"/>
              <a:t>/</a:t>
            </a:r>
            <a:r>
              <a:rPr lang="en-US" dirty="0" err="1"/>
              <a:t>fdl.html</a:t>
            </a:r>
            <a:r>
              <a:rPr lang="en-US" dirty="0"/>
              <a:t>)], via Wikimedia Commons</a:t>
            </a:r>
          </a:p>
          <a:p>
            <a:endParaRPr lang="en-US" dirty="0"/>
          </a:p>
          <a:p>
            <a:endParaRPr lang="en-US" dirty="0"/>
          </a:p>
        </p:txBody>
      </p:sp>
    </p:spTree>
    <p:extLst>
      <p:ext uri="{BB962C8B-B14F-4D97-AF65-F5344CB8AC3E}">
        <p14:creationId xmlns:p14="http://schemas.microsoft.com/office/powerpoint/2010/main" val="4144951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 brief review of chromosomes and a reminder that we get ½ our chromosomes from our Mother and ½ half from our Father. This slide shows that the chromosomes carry the versions of the trait.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br>
              <a:rPr lang="en-US" dirty="0"/>
            </a:br>
            <a:r>
              <a:rPr lang="en-US" dirty="0"/>
              <a:t>Https://commons.wikimedia.org/wiki/File:Human_chromosome_09_from_NCBI_Bookshelf.jpg</a:t>
            </a:r>
          </a:p>
          <a:p>
            <a:pPr rtl="0"/>
            <a:r>
              <a:rPr lang="en-US" b="1" dirty="0" err="1">
                <a:effectLst/>
              </a:rPr>
              <a:t>DescriptionEnglish</a:t>
            </a:r>
            <a:r>
              <a:rPr lang="en-US" b="1" dirty="0">
                <a:effectLst/>
              </a:rPr>
              <a:t>:</a:t>
            </a:r>
            <a:r>
              <a:rPr lang="en-US" dirty="0">
                <a:effectLst/>
              </a:rPr>
              <a:t> Ideogram of human chromosome 9.</a:t>
            </a:r>
          </a:p>
          <a:p>
            <a:r>
              <a:rPr lang="en-US" b="1" dirty="0">
                <a:effectLst/>
              </a:rPr>
              <a:t>Date</a:t>
            </a:r>
            <a:r>
              <a:rPr lang="en-US" dirty="0">
                <a:effectLst/>
              </a:rPr>
              <a:t>1998</a:t>
            </a:r>
            <a:r>
              <a:rPr lang="en-US" b="1" dirty="0">
                <a:effectLst/>
              </a:rPr>
              <a:t>Source</a:t>
            </a:r>
            <a:r>
              <a:rPr lang="en-US" dirty="0"/>
              <a:t>NCBI Bookshelf "Genes and Disease" (1998-). Available from: </a:t>
            </a:r>
            <a:r>
              <a:rPr lang="en-US" sz="1200" u="none" strike="noStrike" kern="1200" dirty="0">
                <a:solidFill>
                  <a:schemeClr val="tx1"/>
                </a:solidFill>
                <a:effectLst/>
                <a:latin typeface="+mn-lt"/>
                <a:ea typeface="+mn-ea"/>
                <a:cs typeface="+mn-cs"/>
                <a:hlinkClick r:id="rId3"/>
              </a:rPr>
              <a:t>http://www.ncbi.nlm.nih.gov/books/NBK22266/</a:t>
            </a:r>
            <a:r>
              <a:rPr lang="en-US" b="1" dirty="0">
                <a:effectLst/>
              </a:rPr>
              <a:t>Author</a:t>
            </a:r>
            <a:r>
              <a:rPr lang="en-US" dirty="0"/>
              <a:t>National Center for Biotechnology Information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52</a:t>
            </a:fld>
            <a:endParaRPr lang="en-US"/>
          </a:p>
        </p:txBody>
      </p:sp>
    </p:spTree>
    <p:extLst>
      <p:ext uri="{BB962C8B-B14F-4D97-AF65-F5344CB8AC3E}">
        <p14:creationId xmlns:p14="http://schemas.microsoft.com/office/powerpoint/2010/main" val="40360218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75FB1C5-A5BF-4697-83B0-010227FB6D3C}"/>
              </a:ext>
            </a:extLst>
          </p:cNvPr>
          <p:cNvSpPr>
            <a:spLocks noGrp="1"/>
          </p:cNvSpPr>
          <p:nvPr>
            <p:ph type="body" idx="1"/>
          </p:nvPr>
        </p:nvSpPr>
        <p:spPr/>
        <p:txBody>
          <a:bodyPr/>
          <a:lstStyle/>
          <a:p>
            <a:r>
              <a:rPr lang="en-US" dirty="0"/>
              <a:t>TEACHER NOTES:</a:t>
            </a:r>
          </a:p>
          <a:p>
            <a:r>
              <a:rPr lang="en-US" dirty="0"/>
              <a:t>This is just a quick discussion about pure-breeding or purebreds, when 2 parents with the same versions of a trait mate and have offspring. Both parents have the same number.</a:t>
            </a:r>
          </a:p>
          <a:p>
            <a:r>
              <a:rPr lang="en-US" dirty="0"/>
              <a:t>At this point we “NORM” the word purebred so we all understand its meaning and we can use it with confidence.</a:t>
            </a:r>
          </a:p>
          <a:p>
            <a:endParaRPr lang="en-US" dirty="0"/>
          </a:p>
          <a:p>
            <a:endParaRPr lang="en-US" dirty="0"/>
          </a:p>
          <a:p>
            <a:r>
              <a:rPr lang="en-US" dirty="0"/>
              <a:t>SOURCES:</a:t>
            </a:r>
            <a:br>
              <a:rPr lang="en-US" dirty="0"/>
            </a:br>
            <a:r>
              <a:rPr lang="en-US" dirty="0"/>
              <a:t>Image,</a:t>
            </a:r>
            <a:r>
              <a:rPr lang="en-US" baseline="0" dirty="0"/>
              <a:t> “Nature, group, play, puppy”</a:t>
            </a:r>
          </a:p>
          <a:p>
            <a:r>
              <a:rPr lang="en-US" baseline="0" dirty="0"/>
              <a:t>(https://</a:t>
            </a:r>
            <a:r>
              <a:rPr lang="en-US" baseline="0" dirty="0" err="1"/>
              <a:t>pxhere.com</a:t>
            </a:r>
            <a:r>
              <a:rPr lang="en-US" baseline="0" dirty="0"/>
              <a:t>/en/photo/652302)</a:t>
            </a:r>
          </a:p>
          <a:p>
            <a:r>
              <a:rPr lang="en-US" baseline="0" dirty="0"/>
              <a:t>By </a:t>
            </a:r>
            <a:r>
              <a:rPr lang="en-US" baseline="0" dirty="0" err="1"/>
              <a:t>Pxhere</a:t>
            </a:r>
            <a:endParaRPr lang="en-US" dirty="0"/>
          </a:p>
        </p:txBody>
      </p:sp>
    </p:spTree>
    <p:extLst>
      <p:ext uri="{BB962C8B-B14F-4D97-AF65-F5344CB8AC3E}">
        <p14:creationId xmlns:p14="http://schemas.microsoft.com/office/powerpoint/2010/main" val="18966463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C502605-5B0E-4224-9AE8-E34443091436}"/>
              </a:ext>
            </a:extLst>
          </p:cNvPr>
          <p:cNvSpPr>
            <a:spLocks noGrp="1"/>
          </p:cNvSpPr>
          <p:nvPr>
            <p:ph type="body" idx="1"/>
          </p:nvPr>
        </p:nvSpPr>
        <p:spPr/>
        <p:txBody>
          <a:bodyPr/>
          <a:lstStyle/>
          <a:p>
            <a:r>
              <a:rPr lang="en-US" dirty="0"/>
              <a:t>TEACHER NOTES: </a:t>
            </a:r>
          </a:p>
          <a:p>
            <a:r>
              <a:rPr lang="en-US" dirty="0"/>
              <a:t>Animated to provide think time</a:t>
            </a:r>
          </a:p>
          <a:p>
            <a:r>
              <a:rPr lang="en-US" dirty="0"/>
              <a:t>Mendel crossed purebred purple to purebred purple and only got purebred purple. He did the same for purebred white.</a:t>
            </a:r>
          </a:p>
          <a:p>
            <a:endParaRPr lang="en-US" dirty="0"/>
          </a:p>
          <a:p>
            <a:r>
              <a:rPr lang="en-US" dirty="0"/>
              <a:t>SOURCES:</a:t>
            </a:r>
          </a:p>
          <a:p>
            <a:r>
              <a:rPr lang="en-US" dirty="0"/>
              <a:t>https://commons.wikimedia.org/wiki/File:White_pea_flower.jpg</a:t>
            </a:r>
          </a:p>
          <a:p>
            <a:pPr rtl="0"/>
            <a:r>
              <a:rPr lang="en-US" b="1" dirty="0" err="1">
                <a:effectLst/>
              </a:rPr>
              <a:t>DescriptionEnglish</a:t>
            </a:r>
            <a:r>
              <a:rPr lang="en-US" b="1" dirty="0">
                <a:effectLst/>
              </a:rPr>
              <a:t>:</a:t>
            </a:r>
            <a:r>
              <a:rPr lang="en-US" dirty="0">
                <a:effectLst/>
              </a:rPr>
              <a:t> White pea flower</a:t>
            </a:r>
          </a:p>
          <a:p>
            <a:r>
              <a:rPr lang="en-US" b="1" dirty="0">
                <a:effectLst/>
              </a:rPr>
              <a:t>Date</a:t>
            </a:r>
            <a:r>
              <a:rPr lang="en-US" dirty="0">
                <a:effectLst/>
              </a:rPr>
              <a:t>15 July 2008</a:t>
            </a:r>
            <a:r>
              <a:rPr lang="en-US" b="1" dirty="0">
                <a:effectLst/>
              </a:rPr>
              <a:t>Source</a:t>
            </a:r>
            <a:r>
              <a:rPr lang="en-US" sz="1200" u="none" strike="noStrike" kern="1200" dirty="0">
                <a:solidFill>
                  <a:schemeClr val="tx1"/>
                </a:solidFill>
                <a:effectLst/>
                <a:latin typeface="+mn-lt"/>
                <a:ea typeface="+mn-ea"/>
                <a:cs typeface="+mn-cs"/>
                <a:hlinkClick r:id="rId3"/>
              </a:rPr>
              <a:t>http://www.flickr.com/photos/wheatfields/2670660145/</a:t>
            </a:r>
            <a:r>
              <a:rPr lang="en-US" b="1" dirty="0">
                <a:effectLst/>
              </a:rPr>
              <a:t>Author</a:t>
            </a:r>
            <a:r>
              <a:rPr lang="en-US" dirty="0"/>
              <a:t>net_efekt</a:t>
            </a:r>
          </a:p>
          <a:p>
            <a:endParaRPr lang="en-US" dirty="0"/>
          </a:p>
          <a:p>
            <a:r>
              <a:rPr lang="en-US" dirty="0"/>
              <a:t>Image, “White Pea Flower”</a:t>
            </a:r>
          </a:p>
          <a:p>
            <a:r>
              <a:rPr lang="en-US" dirty="0"/>
              <a:t>(https://</a:t>
            </a:r>
            <a:r>
              <a:rPr lang="en-US" dirty="0" err="1"/>
              <a:t>commons.wikimedia.org</a:t>
            </a:r>
            <a:r>
              <a:rPr lang="en-US" dirty="0"/>
              <a:t>/wiki/</a:t>
            </a:r>
            <a:r>
              <a:rPr lang="en-US" dirty="0" err="1"/>
              <a:t>File:White_pea_flower.jpg</a:t>
            </a:r>
            <a:r>
              <a:rPr lang="en-US" dirty="0"/>
              <a:t>)</a:t>
            </a:r>
          </a:p>
          <a:p>
            <a:r>
              <a:rPr lang="en-US" dirty="0"/>
              <a:t>By </a:t>
            </a:r>
            <a:r>
              <a:rPr lang="en-US" dirty="0" err="1"/>
              <a:t>net_efekt</a:t>
            </a:r>
            <a:r>
              <a:rPr lang="en-US" dirty="0"/>
              <a:t> [CC BY 2.0 (http://</a:t>
            </a:r>
            <a:r>
              <a:rPr lang="en-US" dirty="0" err="1"/>
              <a:t>creativecommons.org</a:t>
            </a:r>
            <a:r>
              <a:rPr lang="en-US" dirty="0"/>
              <a:t>/licenses/by/2.0)], via Wikimedia Commons</a:t>
            </a:r>
          </a:p>
          <a:p>
            <a:endParaRPr lang="en-US" dirty="0"/>
          </a:p>
          <a:p>
            <a:r>
              <a:rPr lang="en-US" dirty="0"/>
              <a:t>Image, “Sweet pea</a:t>
            </a:r>
            <a:r>
              <a:rPr lang="en-US" baseline="0" dirty="0"/>
              <a:t> flower” </a:t>
            </a:r>
          </a:p>
          <a:p>
            <a:r>
              <a:rPr lang="en-US" dirty="0"/>
              <a:t>(https://</a:t>
            </a:r>
            <a:r>
              <a:rPr lang="en-US" dirty="0" err="1"/>
              <a:t>commons.wikimedia.org</a:t>
            </a:r>
            <a:r>
              <a:rPr lang="en-US" dirty="0"/>
              <a:t>/wiki/</a:t>
            </a:r>
            <a:r>
              <a:rPr lang="en-US" dirty="0" err="1"/>
              <a:t>File:Sweet-pea-flower.jpg</a:t>
            </a:r>
            <a:r>
              <a:rPr lang="en-US" dirty="0"/>
              <a:t>)</a:t>
            </a:r>
          </a:p>
          <a:p>
            <a:r>
              <a:rPr lang="en-US" dirty="0"/>
              <a:t>By </a:t>
            </a:r>
            <a:r>
              <a:rPr lang="en-US" dirty="0" err="1"/>
              <a:t>Giligone</a:t>
            </a:r>
            <a:r>
              <a:rPr lang="en-US" dirty="0"/>
              <a:t> at English Wikipedia [CC BY-SA 3.0 (https://</a:t>
            </a:r>
            <a:r>
              <a:rPr lang="en-US" dirty="0" err="1"/>
              <a:t>creativecommons.org</a:t>
            </a:r>
            <a:r>
              <a:rPr lang="en-US" dirty="0"/>
              <a:t>/licenses/by-</a:t>
            </a:r>
            <a:r>
              <a:rPr lang="en-US" dirty="0" err="1"/>
              <a:t>sa</a:t>
            </a:r>
            <a:r>
              <a:rPr lang="en-US" dirty="0"/>
              <a:t>/3.0) or GFDL (http://</a:t>
            </a:r>
            <a:r>
              <a:rPr lang="en-US" dirty="0" err="1"/>
              <a:t>www.gnu.org</a:t>
            </a:r>
            <a:r>
              <a:rPr lang="en-US" dirty="0"/>
              <a:t>/</a:t>
            </a:r>
            <a:r>
              <a:rPr lang="en-US" dirty="0" err="1"/>
              <a:t>copyleft</a:t>
            </a:r>
            <a:r>
              <a:rPr lang="en-US" dirty="0"/>
              <a:t>/</a:t>
            </a:r>
            <a:r>
              <a:rPr lang="en-US" dirty="0" err="1"/>
              <a:t>fdl.html</a:t>
            </a:r>
            <a:r>
              <a:rPr lang="en-US" dirty="0"/>
              <a:t>)], via Wikimedia Commons</a:t>
            </a:r>
          </a:p>
          <a:p>
            <a:endParaRPr lang="en-US" dirty="0"/>
          </a:p>
        </p:txBody>
      </p:sp>
    </p:spTree>
    <p:extLst>
      <p:ext uri="{BB962C8B-B14F-4D97-AF65-F5344CB8AC3E}">
        <p14:creationId xmlns:p14="http://schemas.microsoft.com/office/powerpoint/2010/main" val="18362219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E401D280-C27E-4331-B1F2-287D2ABFCF16}"/>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TEACHER NOTES: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slide is animated to allow for think time. This should go fairly quickly and helps us to establish that Mendel started out with plants pure purple flower plants and pure white flower plants</a:t>
            </a:r>
          </a:p>
          <a:p>
            <a:r>
              <a:rPr lang="en-US" sz="1200" kern="1200" dirty="0">
                <a:solidFill>
                  <a:schemeClr val="tx1"/>
                </a:solidFill>
                <a:effectLst/>
                <a:latin typeface="+mn-lt"/>
                <a:ea typeface="+mn-ea"/>
                <a:cs typeface="+mn-cs"/>
              </a:rPr>
              <a:t>SOURCES: </a:t>
            </a:r>
          </a:p>
          <a:p>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endParaRPr lang="en-US" dirty="0"/>
          </a:p>
        </p:txBody>
      </p:sp>
    </p:spTree>
    <p:extLst>
      <p:ext uri="{BB962C8B-B14F-4D97-AF65-F5344CB8AC3E}">
        <p14:creationId xmlns:p14="http://schemas.microsoft.com/office/powerpoint/2010/main" val="21499923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TEACHER NOTES:</a:t>
            </a:r>
          </a:p>
          <a:p>
            <a:r>
              <a:rPr lang="en-US" sz="1200" kern="1200" dirty="0">
                <a:solidFill>
                  <a:schemeClr val="tx1"/>
                </a:solidFill>
                <a:effectLst/>
                <a:latin typeface="+mn-lt"/>
                <a:ea typeface="+mn-ea"/>
                <a:cs typeface="+mn-cs"/>
              </a:rPr>
              <a:t>The slide is animated to provide think time. </a:t>
            </a:r>
          </a:p>
          <a:p>
            <a:r>
              <a:rPr lang="en-US" sz="1200" kern="1200" dirty="0">
                <a:solidFill>
                  <a:schemeClr val="tx1"/>
                </a:solidFill>
                <a:effectLst/>
                <a:latin typeface="+mn-lt"/>
                <a:ea typeface="+mn-ea"/>
                <a:cs typeface="+mn-cs"/>
              </a:rPr>
              <a:t>Here we ask students to think about what the offspring of a purple flowered parent and white flowered parent will look like. Remind students to use the information they have on their Doodle. If students make a prediction that does not match the actual results, that’s OK.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next slide will ask students to record their predictions.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56</a:t>
            </a:fld>
            <a:endParaRPr lang="en-US"/>
          </a:p>
        </p:txBody>
      </p:sp>
    </p:spTree>
    <p:extLst>
      <p:ext uri="{BB962C8B-B14F-4D97-AF65-F5344CB8AC3E}">
        <p14:creationId xmlns:p14="http://schemas.microsoft.com/office/powerpoint/2010/main" val="11854865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TEACHER NOTES:</a:t>
            </a:r>
          </a:p>
          <a:p>
            <a:r>
              <a:rPr lang="en-US" sz="1200" kern="1200" dirty="0">
                <a:solidFill>
                  <a:schemeClr val="tx1"/>
                </a:solidFill>
                <a:effectLst/>
                <a:latin typeface="+mn-lt"/>
                <a:ea typeface="+mn-ea"/>
                <a:cs typeface="+mn-cs"/>
              </a:rPr>
              <a:t>The slide is animated to provide think time. </a:t>
            </a:r>
          </a:p>
          <a:p>
            <a:r>
              <a:rPr lang="en-US" sz="1200" kern="1200" dirty="0">
                <a:solidFill>
                  <a:schemeClr val="tx1"/>
                </a:solidFill>
                <a:effectLst/>
                <a:latin typeface="+mn-lt"/>
                <a:ea typeface="+mn-ea"/>
                <a:cs typeface="+mn-cs"/>
              </a:rPr>
              <a:t>Here we ask students to think about what the offspring of a purple flowered parent and white flowered parent will look like. Remind students to use the information they have on their Doodle. If students make a prediction that does not match the actual results, that’s OK. We will explore why the offspring are all purple in the next slide.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57</a:t>
            </a:fld>
            <a:endParaRPr lang="en-US"/>
          </a:p>
        </p:txBody>
      </p:sp>
    </p:spTree>
    <p:extLst>
      <p:ext uri="{BB962C8B-B14F-4D97-AF65-F5344CB8AC3E}">
        <p14:creationId xmlns:p14="http://schemas.microsoft.com/office/powerpoint/2010/main" val="15808665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EC76E30-1331-4B6D-824F-A4C84D00685A}"/>
              </a:ext>
            </a:extLst>
          </p:cNvPr>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slide is animated to provide think time. </a:t>
            </a:r>
          </a:p>
          <a:p>
            <a:r>
              <a:rPr lang="en-US" dirty="0"/>
              <a:t>Here we explore the different versions of flower color and using our Gamete Formation Model we know that we get ½ from Mom and ½ from Dad, so the offspring must have a 1 and a 2, even though the flowers are all purple. </a:t>
            </a:r>
          </a:p>
          <a:p>
            <a:endParaRPr lang="en-US" dirty="0"/>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r>
              <a:rPr lang="en-US" sz="1200" kern="1200" dirty="0">
                <a:solidFill>
                  <a:schemeClr val="tx1"/>
                </a:solidFill>
                <a:effectLst/>
                <a:latin typeface="+mn-lt"/>
                <a:ea typeface="+mn-ea"/>
                <a:cs typeface="+mn-cs"/>
              </a:rPr>
              <a:t> </a:t>
            </a:r>
          </a:p>
          <a:p>
            <a:endParaRPr lang="en-US" dirty="0"/>
          </a:p>
        </p:txBody>
      </p:sp>
    </p:spTree>
    <p:extLst>
      <p:ext uri="{BB962C8B-B14F-4D97-AF65-F5344CB8AC3E}">
        <p14:creationId xmlns:p14="http://schemas.microsoft.com/office/powerpoint/2010/main" val="5957857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3E5904E-7DF8-4113-8FD6-35C5284E6851}"/>
              </a:ext>
            </a:extLst>
          </p:cNvPr>
          <p:cNvSpPr>
            <a:spLocks noGrp="1"/>
          </p:cNvSpPr>
          <p:nvPr>
            <p:ph type="body" idx="1"/>
          </p:nvPr>
        </p:nvSpPr>
        <p:spPr/>
        <p:txBody>
          <a:bodyPr/>
          <a:lstStyle/>
          <a:p>
            <a:r>
              <a:rPr lang="en-US" dirty="0"/>
              <a:t>TEACHER NOTES: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slide is animated to provide think time. </a:t>
            </a:r>
            <a:endParaRPr lang="en-US" dirty="0"/>
          </a:p>
          <a:p>
            <a:r>
              <a:rPr lang="en-US" dirty="0"/>
              <a:t>We ask a very specific question to help the students focus the idea that 2 different versions of a trait can combine in 3 different ways. Then we add this idea to our model.</a:t>
            </a:r>
          </a:p>
        </p:txBody>
      </p:sp>
    </p:spTree>
    <p:extLst>
      <p:ext uri="{BB962C8B-B14F-4D97-AF65-F5344CB8AC3E}">
        <p14:creationId xmlns:p14="http://schemas.microsoft.com/office/powerpoint/2010/main" val="18022202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The revised/added model idea should be in your students words, but have the same idea as the one below</a:t>
            </a:r>
          </a:p>
          <a:p>
            <a:r>
              <a:rPr lang="en-US" b="1" dirty="0"/>
              <a:t>New ideas: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FF1E39"/>
                </a:solidFill>
                <a:effectLst>
                  <a:outerShdw blurRad="38100" dist="38100" dir="2700000" algn="tl">
                    <a:srgbClr val="000000"/>
                  </a:outerShdw>
                </a:effectLst>
                <a:cs typeface="ＭＳ Ｐゴシック" charset="0"/>
              </a:rPr>
              <a:t>When there are two variations of a trait</a:t>
            </a:r>
            <a:r>
              <a:rPr lang="en-US" b="1" i="1" dirty="0">
                <a:solidFill>
                  <a:srgbClr val="FF1E39"/>
                </a:solidFill>
                <a:effectLst>
                  <a:outerShdw blurRad="38100" dist="38100" dir="2700000" algn="tl">
                    <a:srgbClr val="000000"/>
                  </a:outerShdw>
                </a:effectLst>
                <a:latin typeface="Cambria" charset="0"/>
                <a:cs typeface="ＭＳ Ｐゴシック" charset="0"/>
              </a:rPr>
              <a:t> </a:t>
            </a:r>
            <a:r>
              <a:rPr lang="en-US" b="1" dirty="0">
                <a:solidFill>
                  <a:srgbClr val="FF1E39"/>
                </a:solidFill>
                <a:effectLst>
                  <a:outerShdw blurRad="38100" dist="38100" dir="2700000" algn="tl">
                    <a:srgbClr val="000000"/>
                  </a:outerShdw>
                </a:effectLst>
                <a:cs typeface="ＭＳ Ｐゴシック" charset="0"/>
              </a:rPr>
              <a:t>in a population, there are two versions (1 &amp; 2)  and three possible combinations of those versions an individuals can have: (1,1) or (2,2) or (1,2).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i="1" dirty="0">
              <a:solidFill>
                <a:srgbClr val="FF1E39"/>
              </a:solidFill>
              <a:effectLst>
                <a:outerShdw blurRad="38100" dist="38100" dir="2700000" algn="tl">
                  <a:srgbClr val="000000"/>
                </a:outerShdw>
              </a:effectLst>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i="1" dirty="0">
                <a:solidFill>
                  <a:srgbClr val="FF1E39"/>
                </a:solidFill>
                <a:effectLst>
                  <a:outerShdw blurRad="38100" dist="38100" dir="2700000" algn="tl">
                    <a:srgbClr val="000000"/>
                  </a:outerShdw>
                </a:effectLst>
                <a:cs typeface="ＭＳ Ｐゴシック" charset="0"/>
              </a:rPr>
              <a:t>Sample Student Version</a:t>
            </a:r>
          </a:p>
          <a:p>
            <a:pPr>
              <a:defRPr/>
            </a:pPr>
            <a:r>
              <a:rPr lang="en-US" altLang="en-US" sz="2800" b="0" dirty="0"/>
              <a:t>When there are 2 versions of the trait (purple and white) There are 3 combinations of the forms:</a:t>
            </a:r>
          </a:p>
          <a:p>
            <a:pPr lvl="1">
              <a:defRPr/>
            </a:pPr>
            <a:r>
              <a:rPr lang="en-US" altLang="en-US" sz="2400" b="0" dirty="0"/>
              <a:t>(1,1)  or (1,2) or (2,1) </a:t>
            </a:r>
            <a:r>
              <a:rPr lang="en-US" altLang="en-US" sz="2400" b="0" dirty="0">
                <a:sym typeface="Wingdings" panose="05000000000000000000" pitchFamily="2" charset="2"/>
              </a:rPr>
              <a:t></a:t>
            </a:r>
            <a:r>
              <a:rPr lang="en-US" altLang="en-US" sz="2400" b="0" dirty="0"/>
              <a:t> Purple</a:t>
            </a:r>
          </a:p>
          <a:p>
            <a:pPr lvl="1">
              <a:defRPr/>
            </a:pPr>
            <a:r>
              <a:rPr lang="en-US" altLang="en-US" sz="2400" b="0" dirty="0"/>
              <a:t>(2,2) </a:t>
            </a:r>
            <a:r>
              <a:rPr lang="en-US" altLang="en-US" sz="2400" b="0" dirty="0">
                <a:sym typeface="Wingdings" panose="05000000000000000000" pitchFamily="2" charset="2"/>
              </a:rPr>
              <a:t></a:t>
            </a:r>
            <a:r>
              <a:rPr lang="en-US" altLang="en-US" sz="2400" b="0" dirty="0"/>
              <a:t>  White</a:t>
            </a: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60</a:t>
            </a:fld>
            <a:endParaRPr lang="en-US"/>
          </a:p>
        </p:txBody>
      </p:sp>
    </p:spTree>
    <p:extLst>
      <p:ext uri="{BB962C8B-B14F-4D97-AF65-F5344CB8AC3E}">
        <p14:creationId xmlns:p14="http://schemas.microsoft.com/office/powerpoint/2010/main" val="3470118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a:p>
        </p:txBody>
      </p:sp>
    </p:spTree>
    <p:extLst>
      <p:ext uri="{BB962C8B-B14F-4D97-AF65-F5344CB8AC3E}">
        <p14:creationId xmlns:p14="http://schemas.microsoft.com/office/powerpoint/2010/main" val="10029740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DB9A9044-2F69-44E5-A3D2-22CBEE4B3F3E}"/>
              </a:ext>
            </a:extLst>
          </p:cNvPr>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slide is animated to provide think time. </a:t>
            </a:r>
            <a:endParaRPr lang="en-US" dirty="0"/>
          </a:p>
          <a:p>
            <a:r>
              <a:rPr lang="en-US" dirty="0"/>
              <a:t>Here we ask students to think about how you can have 3 combinations and only 2 different versions. The next slide will provide time to share with a partner.</a:t>
            </a:r>
          </a:p>
        </p:txBody>
      </p:sp>
    </p:spTree>
    <p:extLst>
      <p:ext uri="{BB962C8B-B14F-4D97-AF65-F5344CB8AC3E}">
        <p14:creationId xmlns:p14="http://schemas.microsoft.com/office/powerpoint/2010/main" val="6415011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slide is animated to provide think time.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students discuss with a partner have a few groups share out. Where the ideas all the same? Come to class consensus.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Students may pick up on the idea of a dominate trait, it not, you can ask the question: </a:t>
            </a:r>
            <a:r>
              <a:rPr lang="en-US" sz="1200" dirty="0">
                <a:latin typeface="Arial" panose="020B0604020202020204" pitchFamily="34" charset="0"/>
                <a:cs typeface="Arial" panose="020B0604020202020204" pitchFamily="34" charset="0"/>
              </a:rPr>
              <a:t>What does this say about the 1 version of the trait?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Next we will add this idea to model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62</a:t>
            </a:fld>
            <a:endParaRPr lang="en-US"/>
          </a:p>
        </p:txBody>
      </p:sp>
    </p:spTree>
    <p:extLst>
      <p:ext uri="{BB962C8B-B14F-4D97-AF65-F5344CB8AC3E}">
        <p14:creationId xmlns:p14="http://schemas.microsoft.com/office/powerpoint/2010/main" val="23130005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New ideas: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solidFill>
                  <a:srgbClr val="FF1E39"/>
                </a:solidFill>
                <a:effectLst>
                  <a:outerShdw blurRad="38100" dist="38100" dir="2700000" algn="tl">
                    <a:srgbClr val="000000"/>
                  </a:outerShdw>
                </a:effectLst>
                <a:cs typeface="ＭＳ Ｐゴシック" charset="0"/>
              </a:rPr>
              <a:t>When there are two variations of a trait</a:t>
            </a:r>
            <a:r>
              <a:rPr lang="en-US" b="0" i="1" dirty="0">
                <a:solidFill>
                  <a:srgbClr val="FF1E39"/>
                </a:solidFill>
                <a:effectLst>
                  <a:outerShdw blurRad="38100" dist="38100" dir="2700000" algn="tl">
                    <a:srgbClr val="000000"/>
                  </a:outerShdw>
                </a:effectLst>
                <a:latin typeface="Cambria" charset="0"/>
                <a:cs typeface="ＭＳ Ｐゴシック" charset="0"/>
              </a:rPr>
              <a:t> </a:t>
            </a:r>
            <a:r>
              <a:rPr lang="en-US" b="0" dirty="0">
                <a:solidFill>
                  <a:srgbClr val="FF1E39"/>
                </a:solidFill>
                <a:effectLst>
                  <a:outerShdw blurRad="38100" dist="38100" dir="2700000" algn="tl">
                    <a:srgbClr val="000000"/>
                  </a:outerShdw>
                </a:effectLst>
                <a:cs typeface="ＭＳ Ｐゴシック" charset="0"/>
              </a:rPr>
              <a:t>in a population, there are two versions (1 &amp; 2)  and three possible combinations of those versions an individuals can have: (1,1) or (2,2) or (1,2).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i="1" dirty="0">
                <a:solidFill>
                  <a:srgbClr val="FF0000"/>
                </a:solidFill>
                <a:effectLst>
                  <a:outerShdw blurRad="38100" dist="38100" dir="2700000" algn="tl">
                    <a:srgbClr val="000000"/>
                  </a:outerShdw>
                </a:effectLst>
                <a:cs typeface="ＭＳ Ｐゴシック" charset="0"/>
              </a:rPr>
              <a:t>This is the formal statement with science terms we have not yet introduced. The statement below is a student version.</a:t>
            </a:r>
          </a:p>
          <a:p>
            <a:pPr lvl="3">
              <a:spcAft>
                <a:spcPts val="1000"/>
              </a:spcAft>
              <a:buFont typeface="Arial" charset="0"/>
              <a:buAutoNum type="alphaLcPeriod"/>
              <a:defRPr/>
            </a:pPr>
            <a:r>
              <a:rPr lang="en-US" altLang="en-US" b="1" dirty="0">
                <a:solidFill>
                  <a:srgbClr val="FF1E39"/>
                </a:solidFill>
                <a:effectLst>
                  <a:outerShdw blurRad="38100" dist="38100" dir="2700000" algn="tl">
                    <a:srgbClr val="000000"/>
                  </a:outerShdw>
                </a:effectLst>
                <a:latin typeface="Arial Bold" charset="0"/>
              </a:rPr>
              <a:t>If (1,1) and (1,2) have one variation of the trait and (2,2) has the other, then 1 is the </a:t>
            </a:r>
            <a:r>
              <a:rPr lang="en-US" altLang="en-US" b="1" u="sng" dirty="0">
                <a:solidFill>
                  <a:srgbClr val="FF1E39"/>
                </a:solidFill>
                <a:effectLst>
                  <a:outerShdw blurRad="38100" dist="38100" dir="2700000" algn="tl">
                    <a:srgbClr val="000000"/>
                  </a:outerShdw>
                </a:effectLst>
                <a:latin typeface="Arial Bold" charset="0"/>
              </a:rPr>
              <a:t>dominant </a:t>
            </a:r>
            <a:r>
              <a:rPr lang="en-US" altLang="en-US" b="1" dirty="0">
                <a:solidFill>
                  <a:srgbClr val="FF1E39"/>
                </a:solidFill>
                <a:effectLst>
                  <a:outerShdw blurRad="38100" dist="38100" dir="2700000" algn="tl">
                    <a:srgbClr val="000000"/>
                  </a:outerShdw>
                </a:effectLst>
                <a:latin typeface="Arial Bold" charset="0"/>
              </a:rPr>
              <a:t>allele. It always shows when present.</a:t>
            </a:r>
          </a:p>
          <a:p>
            <a:pPr lvl="3">
              <a:spcAft>
                <a:spcPts val="1000"/>
              </a:spcAft>
              <a:buFont typeface="Arial" charset="0"/>
              <a:buAutoNum type="alphaLcPeriod"/>
              <a:defRPr/>
            </a:pPr>
            <a:endParaRPr lang="en-US" altLang="en-US" b="1" dirty="0">
              <a:solidFill>
                <a:srgbClr val="FF1E39"/>
              </a:solidFill>
              <a:effectLst>
                <a:outerShdw blurRad="38100" dist="38100" dir="2700000" algn="tl">
                  <a:srgbClr val="000000"/>
                </a:outerShdw>
              </a:effectLst>
              <a:latin typeface="Arial Bold" charset="0"/>
            </a:endParaRPr>
          </a:p>
          <a:p>
            <a:pPr marL="1371600" marR="0" lvl="3" indent="0" algn="l" defTabSz="457200" rtl="0" eaLnBrk="1" fontAlgn="auto" latinLnBrk="0" hangingPunct="1">
              <a:lnSpc>
                <a:spcPct val="100000"/>
              </a:lnSpc>
              <a:spcBef>
                <a:spcPts val="0"/>
              </a:spcBef>
              <a:spcAft>
                <a:spcPts val="1000"/>
              </a:spcAft>
              <a:buClrTx/>
              <a:buSzTx/>
              <a:buFont typeface="Arial" charset="0"/>
              <a:buAutoNum type="alphaLcPeriod"/>
              <a:tabLst/>
              <a:defRPr/>
            </a:pPr>
            <a:r>
              <a:rPr lang="en-US" sz="2800" b="1" dirty="0">
                <a:solidFill>
                  <a:srgbClr val="FF1E39"/>
                </a:solidFill>
                <a:effectLst>
                  <a:outerShdw blurRad="38100" dist="38100" dir="2700000" algn="tl">
                    <a:srgbClr val="000000"/>
                  </a:outerShdw>
                </a:effectLst>
                <a:latin typeface="Arial Bold" charset="0"/>
                <a:cs typeface="Times New Roman" charset="0"/>
              </a:rPr>
              <a:t> </a:t>
            </a:r>
            <a:r>
              <a:rPr lang="en-US" sz="2800" b="1" dirty="0">
                <a:solidFill>
                  <a:srgbClr val="FF1E39"/>
                </a:solidFill>
                <a:effectLst>
                  <a:outerShdw blurRad="38100" dist="38100" dir="2700000" algn="tl">
                    <a:srgbClr val="000000"/>
                  </a:outerShdw>
                </a:effectLst>
                <a:latin typeface="Arial Bold" charset="0"/>
                <a:cs typeface="ＭＳ Ｐゴシック" charset="0"/>
              </a:rPr>
              <a:t>2 is the </a:t>
            </a:r>
            <a:r>
              <a:rPr lang="en-US" sz="2800" b="1" u="sng" dirty="0">
                <a:solidFill>
                  <a:srgbClr val="FF1E39"/>
                </a:solidFill>
                <a:effectLst>
                  <a:outerShdw blurRad="38100" dist="38100" dir="2700000" algn="tl">
                    <a:srgbClr val="000000"/>
                  </a:outerShdw>
                </a:effectLst>
                <a:latin typeface="Arial Bold" charset="0"/>
                <a:cs typeface="ＭＳ Ｐゴシック" charset="0"/>
              </a:rPr>
              <a:t>recessive</a:t>
            </a:r>
            <a:r>
              <a:rPr lang="en-US" sz="2800" b="1" dirty="0">
                <a:solidFill>
                  <a:srgbClr val="FF1E39"/>
                </a:solidFill>
                <a:effectLst>
                  <a:outerShdw blurRad="38100" dist="38100" dir="2700000" algn="tl">
                    <a:srgbClr val="000000"/>
                  </a:outerShdw>
                </a:effectLst>
                <a:latin typeface="Arial Bold" charset="0"/>
                <a:cs typeface="ＭＳ Ｐゴシック" charset="0"/>
              </a:rPr>
              <a:t> allele. It only shows if no dominant allele is present.</a:t>
            </a:r>
          </a:p>
          <a:p>
            <a:pPr marL="1371600" marR="0" lvl="3" indent="0" algn="l" defTabSz="457200" rtl="0" eaLnBrk="1" fontAlgn="auto" latinLnBrk="0" hangingPunct="1">
              <a:lnSpc>
                <a:spcPct val="100000"/>
              </a:lnSpc>
              <a:spcBef>
                <a:spcPts val="0"/>
              </a:spcBef>
              <a:spcAft>
                <a:spcPts val="1000"/>
              </a:spcAft>
              <a:buClrTx/>
              <a:buSzTx/>
              <a:buFont typeface="Arial" charset="0"/>
              <a:buAutoNum type="alphaLcPeriod"/>
              <a:tabLst/>
              <a:defRPr/>
            </a:pPr>
            <a:endParaRPr lang="en-US" sz="2800" b="1" dirty="0">
              <a:solidFill>
                <a:srgbClr val="FF1E39"/>
              </a:solidFill>
              <a:effectLst>
                <a:outerShdw blurRad="38100" dist="38100" dir="2700000" algn="tl">
                  <a:srgbClr val="000000"/>
                </a:outerShdw>
              </a:effectLst>
              <a:latin typeface="Arial Bold" charset="0"/>
              <a:cs typeface="ＭＳ Ｐゴシック" charset="0"/>
            </a:endParaRPr>
          </a:p>
          <a:p>
            <a:pPr lvl="2">
              <a:spcAft>
                <a:spcPts val="1000"/>
              </a:spcAft>
              <a:defRPr/>
            </a:pPr>
            <a:endParaRPr lang="en-US" altLang="en-US" sz="2000" b="1" dirty="0">
              <a:solidFill>
                <a:srgbClr val="FF1E39"/>
              </a:solidFill>
              <a:effectLst>
                <a:outerShdw blurRad="38100" dist="38100" dir="2700000" algn="tl">
                  <a:srgbClr val="000000"/>
                </a:outerShdw>
              </a:effectLst>
            </a:endParaRPr>
          </a:p>
          <a:p>
            <a:r>
              <a:rPr lang="en-US" sz="2000" b="0" i="1" dirty="0"/>
              <a:t>Student Sample Version:</a:t>
            </a:r>
          </a:p>
          <a:p>
            <a:pPr>
              <a:defRPr/>
            </a:pPr>
            <a:r>
              <a:rPr lang="en-US" sz="2000" b="0" i="1" dirty="0"/>
              <a:t>1 is dominant, 2 is recessive</a:t>
            </a:r>
          </a:p>
          <a:p>
            <a:pPr marL="0" indent="0">
              <a:buFont typeface="Arial" panose="020B0604020202020204" pitchFamily="34" charset="0"/>
              <a:buNone/>
              <a:defRPr/>
            </a:pPr>
            <a:r>
              <a:rPr lang="en-US" sz="2000" b="0" i="1" dirty="0"/>
              <a:t>	1 is overpowering the 2 so if there is a (1, 2) or (2,1)        </a:t>
            </a:r>
          </a:p>
          <a:p>
            <a:pPr marL="0" indent="0">
              <a:buFont typeface="Arial" panose="020B0604020202020204" pitchFamily="34" charset="0"/>
              <a:buNone/>
              <a:defRPr/>
            </a:pPr>
            <a:r>
              <a:rPr lang="en-US" sz="2000" b="0" i="1" dirty="0"/>
              <a:t>            then the 1 always will show</a:t>
            </a:r>
          </a:p>
          <a:p>
            <a:pPr marL="0" indent="0">
              <a:buFont typeface="Arial" panose="020B0604020202020204" pitchFamily="34" charset="0"/>
              <a:buNone/>
              <a:defRPr/>
            </a:pPr>
            <a:r>
              <a:rPr lang="en-US" sz="2000" b="0" i="1" dirty="0"/>
              <a:t>	if there is no 1, then the recessive 2 will show</a:t>
            </a:r>
          </a:p>
          <a:p>
            <a:pPr eaLnBrk="1" hangingPunct="1">
              <a:lnSpc>
                <a:spcPct val="90000"/>
              </a:lnSpc>
              <a:spcBef>
                <a:spcPct val="20000"/>
              </a:spcBef>
              <a:defRPr/>
            </a:pPr>
            <a:r>
              <a:rPr lang="en-US" altLang="en-US" sz="2000" b="1" dirty="0">
                <a:solidFill>
                  <a:srgbClr val="FF1E39"/>
                </a:solidFill>
                <a:effectLst>
                  <a:outerShdw blurRad="38100" dist="38100" dir="2700000" algn="tl">
                    <a:srgbClr val="000000"/>
                  </a:outerShdw>
                </a:effectLst>
              </a:rPr>
              <a:t>	</a:t>
            </a: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63</a:t>
            </a:fld>
            <a:endParaRPr lang="en-US"/>
          </a:p>
        </p:txBody>
      </p:sp>
    </p:spTree>
    <p:extLst>
      <p:ext uri="{BB962C8B-B14F-4D97-AF65-F5344CB8AC3E}">
        <p14:creationId xmlns:p14="http://schemas.microsoft.com/office/powerpoint/2010/main" val="41710251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E3AA371-9036-42AA-8E00-0859DD6A276D}"/>
              </a:ext>
            </a:extLst>
          </p:cNvPr>
          <p:cNvSpPr>
            <a:spLocks noGrp="1"/>
          </p:cNvSpPr>
          <p:nvPr>
            <p:ph type="body" idx="1"/>
          </p:nvPr>
        </p:nvSpPr>
        <p:spPr/>
        <p:txBody>
          <a:bodyPr/>
          <a:lstStyle/>
          <a:p>
            <a:r>
              <a:rPr lang="en-US" dirty="0"/>
              <a:t>TEACHER NOTES:</a:t>
            </a:r>
          </a:p>
          <a:p>
            <a:r>
              <a:rPr lang="en-US" dirty="0"/>
              <a:t>Explain that self-pollination means that the male and female gametes from the same flower were used to make a new flower. Or it may helpful to show that the F1 purple contributes the male gamete and the female gamete. Let students work out the combinations, to see if a white flower is possible. In the next slide we ask students to explain why.</a:t>
            </a:r>
          </a:p>
          <a:p>
            <a:endParaRPr lang="en-US" dirty="0"/>
          </a:p>
          <a:p>
            <a:r>
              <a:rPr lang="en-US" dirty="0"/>
              <a:t>If students know how to use a Punnett square let them, but you don’t have to use this tool to figure out the combinations. A simple sorting works well too. (see Notes and details at the start of this learning segment)</a:t>
            </a:r>
          </a:p>
          <a:p>
            <a:endParaRPr lang="en-US" dirty="0"/>
          </a:p>
          <a:p>
            <a:r>
              <a:rPr lang="en-US" b="1" dirty="0"/>
              <a:t>After </a:t>
            </a:r>
            <a:r>
              <a:rPr lang="en-US" dirty="0"/>
              <a:t>students have had time to work this out on their own or with a partner, have one student demonstrate the sorting method on the class whiteboard. Then have another student demonstrate the Punnett square method.</a:t>
            </a:r>
          </a:p>
          <a:p>
            <a:endParaRPr lang="en-US" dirty="0"/>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r>
              <a:rPr lang="en-US" sz="1200" kern="1200" dirty="0">
                <a:solidFill>
                  <a:schemeClr val="tx1"/>
                </a:solidFill>
                <a:effectLst/>
                <a:latin typeface="+mn-lt"/>
                <a:ea typeface="+mn-ea"/>
                <a:cs typeface="+mn-cs"/>
              </a:rPr>
              <a:t> </a:t>
            </a:r>
          </a:p>
          <a:p>
            <a:endParaRPr lang="en-US" dirty="0"/>
          </a:p>
        </p:txBody>
      </p:sp>
    </p:spTree>
    <p:extLst>
      <p:ext uri="{BB962C8B-B14F-4D97-AF65-F5344CB8AC3E}">
        <p14:creationId xmlns:p14="http://schemas.microsoft.com/office/powerpoint/2010/main" val="4733383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E3AA371-9036-42AA-8E00-0859DD6A276D}"/>
              </a:ext>
            </a:extLst>
          </p:cNvPr>
          <p:cNvSpPr>
            <a:spLocks noGrp="1"/>
          </p:cNvSpPr>
          <p:nvPr>
            <p:ph type="body" idx="1"/>
          </p:nvPr>
        </p:nvSpPr>
        <p:spPr/>
        <p:txBody>
          <a:bodyPr/>
          <a:lstStyle/>
          <a:p>
            <a:r>
              <a:rPr lang="en-US" dirty="0"/>
              <a:t>TEACHER NOTES:</a:t>
            </a:r>
          </a:p>
          <a:p>
            <a:r>
              <a:rPr lang="en-US" dirty="0"/>
              <a:t>We want students to notice that there are 3 times more purple than white. If they come up with the 3:1 ratio, even better!</a:t>
            </a:r>
          </a:p>
          <a:p>
            <a:r>
              <a:rPr lang="en-US" dirty="0"/>
              <a:t>We will ask them to explain why in the next slide.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r>
              <a:rPr lang="en-US" sz="1200" kern="1200" dirty="0">
                <a:solidFill>
                  <a:schemeClr val="tx1"/>
                </a:solidFill>
                <a:effectLst/>
                <a:latin typeface="+mn-lt"/>
                <a:ea typeface="+mn-ea"/>
                <a:cs typeface="+mn-cs"/>
              </a:rPr>
              <a:t> </a:t>
            </a:r>
          </a:p>
          <a:p>
            <a:endParaRPr lang="en-US" dirty="0"/>
          </a:p>
        </p:txBody>
      </p:sp>
    </p:spTree>
    <p:extLst>
      <p:ext uri="{BB962C8B-B14F-4D97-AF65-F5344CB8AC3E}">
        <p14:creationId xmlns:p14="http://schemas.microsoft.com/office/powerpoint/2010/main" val="25087047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DA26FE0-8068-433E-A036-9A3FF24ABF75}"/>
              </a:ext>
            </a:extLst>
          </p:cNvPr>
          <p:cNvSpPr>
            <a:spLocks noGrp="1"/>
          </p:cNvSpPr>
          <p:nvPr>
            <p:ph type="body" idx="1"/>
          </p:nvPr>
        </p:nvSpPr>
        <p:spPr/>
        <p:txBody>
          <a:bodyPr/>
          <a:lstStyle/>
          <a:p>
            <a:r>
              <a:rPr lang="en-US" dirty="0"/>
              <a:t>TEACHER NOTES:</a:t>
            </a:r>
          </a:p>
          <a:p>
            <a:r>
              <a:rPr lang="en-US" dirty="0"/>
              <a:t>Here we ask students to explain why there are more purple than white. They can use the their diagrams as tools but still need to write out their explanation. Remind students to use their model and their Doodle. Have students work with a partner before sharing with the whole class. </a:t>
            </a:r>
          </a:p>
          <a:p>
            <a:endParaRPr lang="en-US" dirty="0"/>
          </a:p>
          <a:p>
            <a:r>
              <a:rPr lang="en-US" b="1" dirty="0"/>
              <a:t>Sample Explanation:</a:t>
            </a:r>
          </a:p>
          <a:p>
            <a:r>
              <a:rPr lang="en-US" b="1" dirty="0"/>
              <a:t>There are 3 times more purple than white because when the 1’s and 2’s come together, we have 1,1 ; 1,2 ; 1,2 &amp; 2,2 for possible combinations. The 1 shows over the 2 , so in the case of the 1,1 ; 1,2 ; and 1,2 they are all purple. There is only one chance to have a white flower with a 2,2.</a:t>
            </a:r>
          </a:p>
          <a:p>
            <a:endParaRPr lang="en-US" dirty="0"/>
          </a:p>
        </p:txBody>
      </p:sp>
    </p:spTree>
    <p:extLst>
      <p:ext uri="{BB962C8B-B14F-4D97-AF65-F5344CB8AC3E}">
        <p14:creationId xmlns:p14="http://schemas.microsoft.com/office/powerpoint/2010/main" val="15802817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4B4CCF2B-F4CA-4543-B01F-9CBA2760BC31}"/>
              </a:ext>
            </a:extLst>
          </p:cNvPr>
          <p:cNvSpPr>
            <a:spLocks noGrp="1"/>
          </p:cNvSpPr>
          <p:nvPr>
            <p:ph type="body" idx="1"/>
          </p:nvPr>
        </p:nvSpPr>
        <p:spPr/>
        <p:txBody>
          <a:bodyPr/>
          <a:lstStyle/>
          <a:p>
            <a:r>
              <a:rPr lang="en-US" dirty="0"/>
              <a:t>TEACHER NOTES:</a:t>
            </a:r>
          </a:p>
          <a:p>
            <a:r>
              <a:rPr lang="en-US" dirty="0"/>
              <a:t>This slide and the next have students look for patterns in Mendel's work to see the 3:1 ration held up again and again for several different traits.</a:t>
            </a:r>
          </a:p>
        </p:txBody>
      </p:sp>
    </p:spTree>
    <p:extLst>
      <p:ext uri="{BB962C8B-B14F-4D97-AF65-F5344CB8AC3E}">
        <p14:creationId xmlns:p14="http://schemas.microsoft.com/office/powerpoint/2010/main" val="12990962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Shape 857"/>
          <p:cNvSpPr>
            <a:spLocks noGrp="1" noRot="1" noChangeAspect="1"/>
          </p:cNvSpPr>
          <p:nvPr>
            <p:ph type="sldImg"/>
          </p:nvPr>
        </p:nvSpPr>
        <p:spPr>
          <a:prstGeom prst="rect">
            <a:avLst/>
          </a:prstGeom>
        </p:spPr>
        <p:txBody>
          <a:bodyPr/>
          <a:lstStyle/>
          <a:p>
            <a:endParaRPr/>
          </a:p>
        </p:txBody>
      </p:sp>
      <p:sp>
        <p:nvSpPr>
          <p:cNvPr id="858" name="Shape 858"/>
          <p:cNvSpPr>
            <a:spLocks noGrp="1"/>
          </p:cNvSpPr>
          <p:nvPr>
            <p:ph type="body" sz="quarter" idx="1"/>
          </p:nvPr>
        </p:nvSpPr>
        <p:spPr>
          <a:prstGeom prst="rect">
            <a:avLst/>
          </a:prstGeom>
        </p:spPr>
        <p:txBody>
          <a:bodyPr/>
          <a:lstStyle/>
          <a:p>
            <a:r>
              <a:rPr lang="en-US" dirty="0"/>
              <a:t>TEACHER NOTES:</a:t>
            </a:r>
          </a:p>
          <a:p>
            <a:r>
              <a:rPr lang="en-US" dirty="0"/>
              <a:t>The first pattern is that one version of the trait disappears in the F1 generation and then shows up again in the F2</a:t>
            </a:r>
          </a:p>
          <a:p>
            <a:r>
              <a:rPr lang="en-US" dirty="0"/>
              <a:t>The second pattern is that there is a 3:1 ratio of the different versions</a:t>
            </a:r>
          </a:p>
          <a:p>
            <a:r>
              <a:rPr lang="en-US" dirty="0"/>
              <a:t>Students can calculate the ratios to see that there is not a perfect 3:1 ratio every time but a pattern of one version of the trait showing up 3 times more than the other.</a:t>
            </a:r>
          </a:p>
          <a:p>
            <a:r>
              <a:rPr lang="en-US" dirty="0"/>
              <a:t>Flower color - 3.14 : 1</a:t>
            </a:r>
          </a:p>
          <a:p>
            <a:r>
              <a:rPr lang="en-US" dirty="0"/>
              <a:t>Seed shape – 2.96 : 1</a:t>
            </a:r>
          </a:p>
          <a:p>
            <a:r>
              <a:rPr lang="en-US" dirty="0"/>
              <a:t>Seed color – 3.01 : 1</a:t>
            </a:r>
          </a:p>
          <a:p>
            <a:r>
              <a:rPr lang="en-US" dirty="0"/>
              <a:t>Pod shape – 2.95 : 1</a:t>
            </a:r>
          </a:p>
          <a:p>
            <a:r>
              <a:rPr lang="en-US" dirty="0"/>
              <a:t>Pod color – 2.86 : 1</a:t>
            </a:r>
          </a:p>
          <a:p>
            <a:r>
              <a:rPr lang="en-US" dirty="0"/>
              <a:t>Plant Height – 2.84 : 1</a:t>
            </a:r>
          </a:p>
          <a:p>
            <a:endParaRPr lang="en-US" dirty="0"/>
          </a:p>
          <a:p>
            <a:endParaRPr lang="en-US" dirty="0"/>
          </a:p>
          <a:p>
            <a:r>
              <a:rPr lang="en-US" sz="1200" kern="1200" dirty="0">
                <a:solidFill>
                  <a:schemeClr val="tx1"/>
                </a:solidFill>
                <a:effectLst/>
                <a:latin typeface="+mn-lt"/>
                <a:ea typeface="+mn-ea"/>
                <a:cs typeface="+mn-cs"/>
              </a:rPr>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r>
              <a:rPr lang="en-US" sz="1200" kern="1200" dirty="0">
                <a:solidFill>
                  <a:schemeClr val="tx1"/>
                </a:solidFill>
                <a:effectLst/>
                <a:latin typeface="+mn-lt"/>
                <a:ea typeface="+mn-ea"/>
                <a:cs typeface="+mn-cs"/>
              </a:rPr>
              <a:t> </a:t>
            </a:r>
          </a:p>
          <a:p>
            <a:endParaRPr dirty="0"/>
          </a:p>
        </p:txBody>
      </p:sp>
    </p:spTree>
    <p:extLst>
      <p:ext uri="{BB962C8B-B14F-4D97-AF65-F5344CB8AC3E}">
        <p14:creationId xmlns:p14="http://schemas.microsoft.com/office/powerpoint/2010/main" val="11617192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4B4CCF2B-F4CA-4543-B01F-9CBA2760BC31}"/>
              </a:ext>
            </a:extLst>
          </p:cNvPr>
          <p:cNvSpPr>
            <a:spLocks noGrp="1"/>
          </p:cNvSpPr>
          <p:nvPr>
            <p:ph type="body" idx="1"/>
          </p:nvPr>
        </p:nvSpPr>
        <p:spPr/>
        <p:txBody>
          <a:bodyPr/>
          <a:lstStyle/>
          <a:p>
            <a:r>
              <a:rPr lang="en-US" dirty="0"/>
              <a:t>TEACHER NOTES:</a:t>
            </a:r>
          </a:p>
          <a:p>
            <a:r>
              <a:rPr lang="en-US" dirty="0"/>
              <a:t>This slide and the next have students look for patterns in Mendel's work to see the 3:1 ration held up again and again for several different traits.</a:t>
            </a:r>
          </a:p>
          <a:p>
            <a:endParaRPr lang="en-US" dirty="0"/>
          </a:p>
          <a:p>
            <a:r>
              <a:rPr lang="en-US" dirty="0"/>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Mendel seven </a:t>
            </a:r>
            <a:r>
              <a:rPr lang="en-US" sz="1200" b="0" i="0" kern="1200" dirty="0" err="1">
                <a:solidFill>
                  <a:schemeClr val="tx1"/>
                </a:solidFill>
                <a:effectLst/>
                <a:latin typeface="+mn-lt"/>
                <a:ea typeface="+mn-ea"/>
                <a:cs typeface="+mn-cs"/>
              </a:rPr>
              <a:t>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File:Mendel_seven_characters.svg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Mariana Ruiz </a:t>
            </a:r>
            <a:r>
              <a:rPr lang="en-US" sz="1200" kern="1200" dirty="0" err="1">
                <a:solidFill>
                  <a:schemeClr val="tx1"/>
                </a:solidFill>
                <a:effectLst/>
                <a:latin typeface="+mn-lt"/>
                <a:ea typeface="+mn-ea"/>
                <a:cs typeface="+mn-cs"/>
              </a:rPr>
              <a:t>LadyofHats</a:t>
            </a:r>
            <a:r>
              <a:rPr lang="en-US" sz="1200" kern="1200" dirty="0">
                <a:solidFill>
                  <a:schemeClr val="tx1"/>
                </a:solidFill>
                <a:effectLst/>
                <a:latin typeface="+mn-lt"/>
                <a:ea typeface="+mn-ea"/>
                <a:cs typeface="+mn-cs"/>
              </a:rPr>
              <a:t> [Public domain], via Wikimedia Commons </a:t>
            </a:r>
          </a:p>
          <a:p>
            <a:endParaRPr lang="en-US" dirty="0"/>
          </a:p>
        </p:txBody>
      </p:sp>
    </p:spTree>
    <p:extLst>
      <p:ext uri="{BB962C8B-B14F-4D97-AF65-F5344CB8AC3E}">
        <p14:creationId xmlns:p14="http://schemas.microsoft.com/office/powerpoint/2010/main" val="15120681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71</a:t>
            </a:fld>
            <a:endParaRPr lang="en-US"/>
          </a:p>
        </p:txBody>
      </p:sp>
    </p:spTree>
    <p:extLst>
      <p:ext uri="{BB962C8B-B14F-4D97-AF65-F5344CB8AC3E}">
        <p14:creationId xmlns:p14="http://schemas.microsoft.com/office/powerpoint/2010/main" val="979795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1639A496-8CE3-4EC6-A54C-4606A9572185}"/>
              </a:ext>
            </a:extLst>
          </p:cNvPr>
          <p:cNvSpPr>
            <a:spLocks noGrp="1"/>
          </p:cNvSpPr>
          <p:nvPr>
            <p:ph type="body" idx="1"/>
          </p:nvPr>
        </p:nvSpPr>
        <p:spPr/>
        <p:txBody>
          <a:bodyPr/>
          <a:lstStyle/>
          <a:p>
            <a:r>
              <a:rPr lang="en-US" dirty="0"/>
              <a:t>TEACHER NOTES:</a:t>
            </a:r>
          </a:p>
          <a:p>
            <a:r>
              <a:rPr lang="en-US" dirty="0"/>
              <a:t>A transition slide to help move from, how the traits are passed from parent to offspring to how traits are expressed.</a:t>
            </a:r>
          </a:p>
          <a:p>
            <a:endParaRPr lang="en-US" dirty="0"/>
          </a:p>
          <a:p>
            <a:r>
              <a:rPr lang="en-US" dirty="0"/>
              <a:t>SOURCES: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a:solidFill>
                  <a:schemeClr val="tx1"/>
                </a:solidFill>
                <a:effectLst/>
                <a:latin typeface="+mn-lt"/>
                <a:ea typeface="+mn-ea"/>
                <a:cs typeface="+mn-cs"/>
              </a:rPr>
              <a:t>The </a:t>
            </a:r>
            <a:r>
              <a:rPr lang="en-US" sz="1200" b="0" i="0" kern="1200" dirty="0" err="1">
                <a:solidFill>
                  <a:schemeClr val="tx1"/>
                </a:solidFill>
                <a:effectLst/>
                <a:latin typeface="+mn-lt"/>
                <a:ea typeface="+mn-ea"/>
                <a:cs typeface="+mn-cs"/>
              </a:rPr>
              <a:t>Ayoub</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Sisters.jpg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File:The_Ayoub_Sisters.jpg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FarleyFestival</a:t>
            </a:r>
            <a:r>
              <a:rPr lang="en-US" sz="1200" b="0" i="0" kern="1200" dirty="0">
                <a:solidFill>
                  <a:schemeClr val="tx1"/>
                </a:solidFill>
                <a:effectLst/>
                <a:latin typeface="+mn-lt"/>
                <a:ea typeface="+mn-ea"/>
                <a:cs typeface="+mn-cs"/>
              </a:rPr>
              <a:t> (Own work) [CC BY-SA 4.0 (https://</a:t>
            </a:r>
            <a:r>
              <a:rPr lang="en-US" sz="1200" b="0" i="0" kern="1200" dirty="0" err="1">
                <a:solidFill>
                  <a:schemeClr val="tx1"/>
                </a:solidFill>
                <a:effectLst/>
                <a:latin typeface="+mn-lt"/>
                <a:ea typeface="+mn-ea"/>
                <a:cs typeface="+mn-cs"/>
              </a:rPr>
              <a:t>creativecommons.org</a:t>
            </a:r>
            <a:r>
              <a:rPr lang="en-US" sz="1200" b="0" i="0" kern="1200" dirty="0">
                <a:solidFill>
                  <a:schemeClr val="tx1"/>
                </a:solidFill>
                <a:effectLst/>
                <a:latin typeface="+mn-lt"/>
                <a:ea typeface="+mn-ea"/>
                <a:cs typeface="+mn-cs"/>
              </a:rPr>
              <a:t>/licenses/by-</a:t>
            </a:r>
            <a:r>
              <a:rPr lang="en-US" sz="1200" b="0" i="0" kern="1200" dirty="0" err="1">
                <a:solidFill>
                  <a:schemeClr val="tx1"/>
                </a:solidFill>
                <a:effectLst/>
                <a:latin typeface="+mn-lt"/>
                <a:ea typeface="+mn-ea"/>
                <a:cs typeface="+mn-cs"/>
              </a:rPr>
              <a:t>sa</a:t>
            </a:r>
            <a:r>
              <a:rPr lang="en-US" sz="1200" b="0" i="0" kern="1200" dirty="0">
                <a:solidFill>
                  <a:schemeClr val="tx1"/>
                </a:solidFill>
                <a:effectLst/>
                <a:latin typeface="+mn-lt"/>
                <a:ea typeface="+mn-ea"/>
                <a:cs typeface="+mn-cs"/>
              </a:rPr>
              <a:t>/4.0)], via Wikimedia Commons</a:t>
            </a:r>
            <a:endParaRPr lang="en-US" dirty="0"/>
          </a:p>
          <a:p>
            <a:endParaRPr lang="en-US" sz="1200" u="none" strike="noStrike" kern="1200" dirty="0">
              <a:solidFill>
                <a:schemeClr val="tx1"/>
              </a:solidFill>
              <a:effectLst/>
              <a:latin typeface="+mn-lt"/>
              <a:ea typeface="+mn-ea"/>
              <a:cs typeface="+mn-cs"/>
            </a:endParaRPr>
          </a:p>
          <a:p>
            <a:r>
              <a:rPr lang="en-US" sz="1200" u="none" strike="noStrike" kern="1200" dirty="0">
                <a:solidFill>
                  <a:schemeClr val="tx1"/>
                </a:solidFill>
                <a:effectLst/>
                <a:latin typeface="+mn-lt"/>
                <a:ea typeface="+mn-ea"/>
                <a:cs typeface="+mn-cs"/>
              </a:rPr>
              <a:t>Image, “2 Girls Hugging</a:t>
            </a:r>
            <a:r>
              <a:rPr lang="en-US" sz="1200" u="none" strike="noStrike" kern="1200" baseline="0" dirty="0">
                <a:solidFill>
                  <a:schemeClr val="tx1"/>
                </a:solidFill>
                <a:effectLst/>
                <a:latin typeface="+mn-lt"/>
                <a:ea typeface="+mn-ea"/>
                <a:cs typeface="+mn-cs"/>
              </a:rPr>
              <a:t> </a:t>
            </a:r>
            <a:r>
              <a:rPr lang="en-US" sz="1200" u="none" strike="noStrike" kern="1200" baseline="0" dirty="0" err="1">
                <a:solidFill>
                  <a:schemeClr val="tx1"/>
                </a:solidFill>
                <a:effectLst/>
                <a:latin typeface="+mn-lt"/>
                <a:ea typeface="+mn-ea"/>
                <a:cs typeface="+mn-cs"/>
              </a:rPr>
              <a:t>Eachother</a:t>
            </a:r>
            <a:r>
              <a:rPr lang="en-US" sz="1200" u="none" strike="noStrike" kern="1200" baseline="0" dirty="0">
                <a:solidFill>
                  <a:schemeClr val="tx1"/>
                </a:solidFill>
                <a:effectLst/>
                <a:latin typeface="+mn-lt"/>
                <a:ea typeface="+mn-ea"/>
                <a:cs typeface="+mn-cs"/>
              </a:rPr>
              <a:t> during daytime”</a:t>
            </a:r>
          </a:p>
          <a:p>
            <a:r>
              <a:rPr lang="en-US" sz="1200" u="none" strike="noStrike" kern="1200" baseline="0" dirty="0">
                <a:solidFill>
                  <a:schemeClr val="tx1"/>
                </a:solidFill>
                <a:effectLst/>
                <a:latin typeface="+mn-lt"/>
                <a:ea typeface="+mn-ea"/>
                <a:cs typeface="+mn-cs"/>
              </a:rPr>
              <a:t>(https://</a:t>
            </a:r>
            <a:r>
              <a:rPr lang="en-US" sz="1200" u="none" strike="noStrike" kern="1200" baseline="0" dirty="0" err="1">
                <a:solidFill>
                  <a:schemeClr val="tx1"/>
                </a:solidFill>
                <a:effectLst/>
                <a:latin typeface="+mn-lt"/>
                <a:ea typeface="+mn-ea"/>
                <a:cs typeface="+mn-cs"/>
              </a:rPr>
              <a:t>www.pexels.com</a:t>
            </a:r>
            <a:r>
              <a:rPr lang="en-US" sz="1200" u="none" strike="noStrike" kern="1200" baseline="0" dirty="0">
                <a:solidFill>
                  <a:schemeClr val="tx1"/>
                </a:solidFill>
                <a:effectLst/>
                <a:latin typeface="+mn-lt"/>
                <a:ea typeface="+mn-ea"/>
                <a:cs typeface="+mn-cs"/>
              </a:rPr>
              <a:t>/photo/2-girls-hugging-each-other-outdoor-during-daytime-225017/)</a:t>
            </a:r>
          </a:p>
          <a:p>
            <a:r>
              <a:rPr lang="en-US" sz="1200" u="none" strike="noStrike" kern="1200" baseline="0" dirty="0">
                <a:solidFill>
                  <a:schemeClr val="tx1"/>
                </a:solidFill>
                <a:effectLst/>
                <a:latin typeface="+mn-lt"/>
                <a:ea typeface="+mn-ea"/>
                <a:cs typeface="+mn-cs"/>
              </a:rPr>
              <a:t>By </a:t>
            </a:r>
            <a:r>
              <a:rPr lang="en-US" sz="1200" u="none" strike="noStrike" kern="1200" baseline="0" dirty="0" err="1">
                <a:solidFill>
                  <a:schemeClr val="tx1"/>
                </a:solidFill>
                <a:effectLst/>
                <a:latin typeface="+mn-lt"/>
                <a:ea typeface="+mn-ea"/>
                <a:cs typeface="+mn-cs"/>
              </a:rPr>
              <a:t>Pexels</a:t>
            </a:r>
            <a:r>
              <a:rPr lang="en-US" sz="1200" u="none" strike="noStrike" kern="1200" baseline="0" dirty="0">
                <a:solidFill>
                  <a:schemeClr val="tx1"/>
                </a:solidFill>
                <a:effectLst/>
                <a:latin typeface="+mn-lt"/>
                <a:ea typeface="+mn-ea"/>
                <a:cs typeface="+mn-cs"/>
              </a:rPr>
              <a:t>, CC0 License (https://</a:t>
            </a:r>
            <a:r>
              <a:rPr lang="en-US" sz="1200" u="none" strike="noStrike" kern="1200" baseline="0" dirty="0" err="1">
                <a:solidFill>
                  <a:schemeClr val="tx1"/>
                </a:solidFill>
                <a:effectLst/>
                <a:latin typeface="+mn-lt"/>
                <a:ea typeface="+mn-ea"/>
                <a:cs typeface="+mn-cs"/>
              </a:rPr>
              <a:t>www.pexels.com</a:t>
            </a:r>
            <a:r>
              <a:rPr lang="en-US" sz="1200" u="none" strike="noStrike" kern="1200" baseline="0" dirty="0">
                <a:solidFill>
                  <a:schemeClr val="tx1"/>
                </a:solidFill>
                <a:effectLst/>
                <a:latin typeface="+mn-lt"/>
                <a:ea typeface="+mn-ea"/>
                <a:cs typeface="+mn-cs"/>
              </a:rPr>
              <a:t>/photo-license/)</a:t>
            </a:r>
          </a:p>
          <a:p>
            <a:endParaRPr lang="en-US" sz="1200" u="none" strike="noStrike"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u="none" strike="noStrike" kern="1200" baseline="0" dirty="0">
                <a:solidFill>
                  <a:schemeClr val="tx1"/>
                </a:solidFill>
                <a:effectLst/>
                <a:latin typeface="+mn-lt"/>
                <a:ea typeface="+mn-ea"/>
                <a:cs typeface="+mn-cs"/>
              </a:rPr>
              <a:t>Image, “</a:t>
            </a:r>
            <a:r>
              <a:rPr lang="en-US" sz="1200" b="0" i="0" kern="1200" dirty="0">
                <a:solidFill>
                  <a:schemeClr val="tx1"/>
                </a:solidFill>
                <a:effectLst/>
                <a:latin typeface="+mn-lt"/>
                <a:ea typeface="+mn-ea"/>
                <a:cs typeface="+mn-cs"/>
              </a:rPr>
              <a:t>Meiosis main </a:t>
            </a:r>
            <a:r>
              <a:rPr lang="en-US" sz="1200" b="0" i="0" kern="1200" dirty="0" err="1">
                <a:solidFill>
                  <a:schemeClr val="tx1"/>
                </a:solidFill>
                <a:effectLst/>
                <a:latin typeface="+mn-lt"/>
                <a:ea typeface="+mn-ea"/>
                <a:cs typeface="+mn-cs"/>
              </a:rPr>
              <a:t>steps.svg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effectLst/>
                <a:latin typeface="+mn-lt"/>
                <a:ea typeface="+mn-ea"/>
                <a:cs typeface="+mn-cs"/>
              </a:rPr>
              <a:t>(https://</a:t>
            </a:r>
            <a:r>
              <a:rPr lang="en-US" sz="1200" b="0" i="0" u="none" strike="noStrike" kern="1200" baseline="0" dirty="0" err="1">
                <a:solidFill>
                  <a:schemeClr val="tx1"/>
                </a:solidFill>
                <a:effectLst/>
                <a:latin typeface="+mn-lt"/>
                <a:ea typeface="+mn-ea"/>
                <a:cs typeface="+mn-cs"/>
              </a:rPr>
              <a:t>commons.wikimedia.org</a:t>
            </a:r>
            <a:r>
              <a:rPr lang="en-US" sz="1200" b="0" i="0" u="none" strike="noStrike" kern="1200" baseline="0" dirty="0">
                <a:solidFill>
                  <a:schemeClr val="tx1"/>
                </a:solidFill>
                <a:effectLst/>
                <a:latin typeface="+mn-lt"/>
                <a:ea typeface="+mn-ea"/>
                <a:cs typeface="+mn-cs"/>
              </a:rPr>
              <a:t>/wiki/</a:t>
            </a:r>
            <a:r>
              <a:rPr lang="en-US" sz="1200" b="0" i="0" u="none" strike="noStrike" kern="1200" baseline="0" dirty="0" err="1">
                <a:solidFill>
                  <a:schemeClr val="tx1"/>
                </a:solidFill>
                <a:effectLst/>
                <a:latin typeface="+mn-lt"/>
                <a:ea typeface="+mn-ea"/>
                <a:cs typeface="+mn-cs"/>
              </a:rPr>
              <a:t>File:Meiosis_main_steps.svg</a:t>
            </a:r>
            <a:r>
              <a:rPr lang="en-US" sz="1200" b="0" i="0" u="none" strike="noStrike" kern="1200" baseline="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u="none" strike="noStrike" kern="1200" baseline="0" dirty="0">
                <a:solidFill>
                  <a:schemeClr val="tx1"/>
                </a:solidFill>
                <a:effectLst/>
                <a:latin typeface="+mn-lt"/>
                <a:ea typeface="+mn-ea"/>
                <a:cs typeface="+mn-cs"/>
              </a:rPr>
              <a:t>By Peter </a:t>
            </a:r>
            <a:r>
              <a:rPr lang="en-US" sz="1200" u="none" strike="noStrike" kern="1200" baseline="0" dirty="0" err="1">
                <a:solidFill>
                  <a:schemeClr val="tx1"/>
                </a:solidFill>
                <a:effectLst/>
                <a:latin typeface="+mn-lt"/>
                <a:ea typeface="+mn-ea"/>
                <a:cs typeface="+mn-cs"/>
              </a:rPr>
              <a:t>coxhead</a:t>
            </a:r>
            <a:r>
              <a:rPr lang="en-US" sz="1200" u="none" strike="noStrike" kern="1200" baseline="0" dirty="0">
                <a:solidFill>
                  <a:schemeClr val="tx1"/>
                </a:solidFill>
                <a:effectLst/>
                <a:latin typeface="+mn-lt"/>
                <a:ea typeface="+mn-ea"/>
                <a:cs typeface="+mn-cs"/>
              </a:rPr>
              <a:t> [CC0], via Wikimedia Commons</a:t>
            </a:r>
          </a:p>
          <a:p>
            <a:endParaRPr lang="en-US" sz="1200" u="none" strike="noStrike" kern="1200" baseline="0" dirty="0">
              <a:solidFill>
                <a:schemeClr val="tx1"/>
              </a:solidFill>
              <a:effectLst/>
              <a:latin typeface="+mn-lt"/>
              <a:ea typeface="+mn-ea"/>
              <a:cs typeface="+mn-cs"/>
            </a:endParaRPr>
          </a:p>
          <a:p>
            <a:pPr rtl="0"/>
            <a:r>
              <a:rPr lang="en-US" b="1" dirty="0" err="1">
                <a:effectLst/>
              </a:rPr>
              <a:t>DescriptionEnglish</a:t>
            </a:r>
            <a:r>
              <a:rPr lang="en-US" b="1" dirty="0">
                <a:effectLst/>
              </a:rPr>
              <a:t>:</a:t>
            </a:r>
            <a:r>
              <a:rPr lang="en-US" dirty="0">
                <a:effectLst/>
              </a:rPr>
              <a:t> Schematic overview of the main steps involved in meiosis. Completely re-drawn and expanded from </a:t>
            </a:r>
            <a:r>
              <a:rPr lang="en-US" sz="1200" u="none" strike="noStrike" kern="1200" dirty="0">
                <a:solidFill>
                  <a:schemeClr val="tx1"/>
                </a:solidFill>
                <a:effectLst/>
                <a:latin typeface="+mn-lt"/>
                <a:ea typeface="+mn-ea"/>
                <a:cs typeface="+mn-cs"/>
                <a:hlinkClick r:id="rId3" tooltip="File:MajorEventsInMeiosis.svg"/>
              </a:rPr>
              <a:t>File:MajorEventsInMeiosis.svg</a:t>
            </a:r>
            <a:r>
              <a:rPr lang="en-US" dirty="0">
                <a:effectLst/>
              </a:rPr>
              <a:t> to show more clearly the pairing of homologous chromosomes and crossing-over.</a:t>
            </a:r>
            <a:br>
              <a:rPr lang="en-US" dirty="0">
                <a:effectLst/>
              </a:rPr>
            </a:br>
            <a:r>
              <a:rPr lang="en-US" dirty="0">
                <a:effectLst/>
              </a:rPr>
              <a:t>1: Chromosome duplication; 2: pairing of homologous chromosomes; 3: crossing-over; 4: first division – one of each duplicated chromosome per daughter; 5: second division – one of each chromosome per daughter.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dirty="0"/>
          </a:p>
          <a:p>
            <a:endParaRPr lang="en-US" dirty="0"/>
          </a:p>
        </p:txBody>
      </p:sp>
    </p:spTree>
    <p:extLst>
      <p:ext uri="{BB962C8B-B14F-4D97-AF65-F5344CB8AC3E}">
        <p14:creationId xmlns:p14="http://schemas.microsoft.com/office/powerpoint/2010/main" val="6343703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72</a:t>
            </a:fld>
            <a:endParaRPr lang="en-US"/>
          </a:p>
        </p:txBody>
      </p:sp>
    </p:spTree>
    <p:extLst>
      <p:ext uri="{BB962C8B-B14F-4D97-AF65-F5344CB8AC3E}">
        <p14:creationId xmlns:p14="http://schemas.microsoft.com/office/powerpoint/2010/main" val="337407937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360FA27-E808-4F73-9720-3C321EA04177}"/>
              </a:ext>
            </a:extLst>
          </p:cNvPr>
          <p:cNvSpPr>
            <a:spLocks noGrp="1"/>
          </p:cNvSpPr>
          <p:nvPr>
            <p:ph type="body" idx="1"/>
          </p:nvPr>
        </p:nvSpPr>
        <p:spPr/>
        <p:txBody>
          <a:bodyPr/>
          <a:lstStyle/>
          <a:p>
            <a:r>
              <a:rPr lang="en-US" dirty="0"/>
              <a:t>TEACHER NOTES:</a:t>
            </a:r>
          </a:p>
          <a:p>
            <a:r>
              <a:rPr lang="en-US" dirty="0"/>
              <a:t>We are going to apply our model to make sense of albinism in the Kendrick family. We are unable to find an open source image of a family with</a:t>
            </a:r>
            <a:r>
              <a:rPr lang="en-US" baseline="0" dirty="0"/>
              <a:t> albinism and so we have left this slide without an image. If you would like to move the pedigree here, that is fine, or find another suitable image at your discretion.</a:t>
            </a:r>
            <a:br>
              <a:rPr lang="en-US" dirty="0"/>
            </a:br>
            <a:endParaRPr lang="en-US" dirty="0"/>
          </a:p>
        </p:txBody>
      </p:sp>
    </p:spTree>
    <p:extLst>
      <p:ext uri="{BB962C8B-B14F-4D97-AF65-F5344CB8AC3E}">
        <p14:creationId xmlns:p14="http://schemas.microsoft.com/office/powerpoint/2010/main" val="69950234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A861A05C-41BD-4B6C-AE5C-E5504B5F064F}"/>
              </a:ext>
            </a:extLst>
          </p:cNvPr>
          <p:cNvSpPr>
            <a:spLocks noGrp="1"/>
          </p:cNvSpPr>
          <p:nvPr>
            <p:ph type="body" idx="1"/>
          </p:nvPr>
        </p:nvSpPr>
        <p:spPr/>
        <p:txBody>
          <a:bodyPr/>
          <a:lstStyle/>
          <a:p>
            <a:r>
              <a:rPr lang="en-US" dirty="0"/>
              <a:t>TEACHER NOTES:</a:t>
            </a:r>
          </a:p>
          <a:p>
            <a:r>
              <a:rPr lang="en-US" dirty="0"/>
              <a:t>Here we have basic information on albinism.</a:t>
            </a:r>
          </a:p>
          <a:p>
            <a:r>
              <a:rPr lang="en-US" dirty="0"/>
              <a:t>For more information you can check out these websites: http://www.albinism.org/site/c.flKYIdOUIhJ4H/b.9253761/k.24EE/Information_Bulletin__What_is_Albinism.htm</a:t>
            </a:r>
          </a:p>
          <a:p>
            <a:r>
              <a:rPr lang="en-US" dirty="0"/>
              <a:t>https://www.mayoclinic.org/diseases-conditions/albinism/symptoms-causes/syc-20369184</a:t>
            </a:r>
          </a:p>
          <a:p>
            <a:r>
              <a:rPr lang="en-US" dirty="0"/>
              <a:t>https://rarediseases.info.nih.gov/diseases/5768/albinism</a:t>
            </a:r>
          </a:p>
          <a:p>
            <a:endParaRPr lang="en-US" dirty="0"/>
          </a:p>
          <a:p>
            <a:r>
              <a:rPr lang="en-US" dirty="0"/>
              <a:t>SOURCES:</a:t>
            </a:r>
          </a:p>
          <a:p>
            <a:r>
              <a:rPr lang="en-US" dirty="0"/>
              <a:t>Image,</a:t>
            </a:r>
            <a:r>
              <a:rPr lang="en-US" baseline="0" dirty="0"/>
              <a:t> “Albinism in Biology” </a:t>
            </a:r>
          </a:p>
          <a:p>
            <a:r>
              <a:rPr lang="en-US" dirty="0"/>
              <a:t>https://</a:t>
            </a:r>
            <a:r>
              <a:rPr lang="en-US" dirty="0" err="1"/>
              <a:t>en.wikipedia.org</a:t>
            </a:r>
            <a:r>
              <a:rPr lang="en-US" dirty="0"/>
              <a:t>/wiki/</a:t>
            </a:r>
            <a:r>
              <a:rPr lang="en-US" dirty="0" err="1"/>
              <a:t>Albinism_in_biology</a:t>
            </a:r>
            <a:endParaRPr lang="en-US" dirty="0"/>
          </a:p>
          <a:p>
            <a:r>
              <a:rPr lang="en-US" dirty="0"/>
              <a:t>By Wikimedia Commons</a:t>
            </a:r>
          </a:p>
          <a:p>
            <a:endParaRPr lang="en-US" dirty="0"/>
          </a:p>
          <a:p>
            <a:r>
              <a:rPr lang="en-US" dirty="0"/>
              <a:t>Image, “</a:t>
            </a:r>
            <a:r>
              <a:rPr lang="en-US" dirty="0" err="1"/>
              <a:t>Vinca</a:t>
            </a:r>
            <a:r>
              <a:rPr lang="en-US" dirty="0"/>
              <a:t> major showing</a:t>
            </a:r>
            <a:r>
              <a:rPr lang="en-US" baseline="0" dirty="0"/>
              <a:t> albinism”</a:t>
            </a:r>
          </a:p>
          <a:p>
            <a:r>
              <a:rPr lang="en-US" dirty="0"/>
              <a:t>https://</a:t>
            </a:r>
            <a:r>
              <a:rPr lang="en-US" dirty="0" err="1"/>
              <a:t>commons.wikimedia.org</a:t>
            </a:r>
            <a:r>
              <a:rPr lang="en-US" dirty="0"/>
              <a:t>/wiki/</a:t>
            </a:r>
            <a:r>
              <a:rPr lang="en-US" dirty="0" err="1"/>
              <a:t>File:Vinca_major_showing_albinism.JPG</a:t>
            </a:r>
            <a:endParaRPr lang="en-US" dirty="0"/>
          </a:p>
          <a:p>
            <a:r>
              <a:rPr lang="en-US" dirty="0"/>
              <a:t>By Rosser1954 (Own work) [CC BY-SA 3.0 (https://</a:t>
            </a:r>
            <a:r>
              <a:rPr lang="en-US" dirty="0" err="1"/>
              <a:t>creativecommons.org</a:t>
            </a:r>
            <a:r>
              <a:rPr lang="en-US" dirty="0"/>
              <a:t>/licenses/by-</a:t>
            </a:r>
            <a:r>
              <a:rPr lang="en-US" dirty="0" err="1"/>
              <a:t>sa</a:t>
            </a:r>
            <a:r>
              <a:rPr lang="en-US" dirty="0"/>
              <a:t>/3.0)], via Wikimedia Commons</a:t>
            </a:r>
          </a:p>
          <a:p>
            <a:endParaRPr lang="en-US" dirty="0"/>
          </a:p>
          <a:p>
            <a:r>
              <a:rPr lang="en-US" dirty="0"/>
              <a:t>Image,</a:t>
            </a:r>
            <a:r>
              <a:rPr lang="en-US" baseline="0" dirty="0"/>
              <a:t> “Albino Hedgehog”</a:t>
            </a:r>
          </a:p>
          <a:p>
            <a:r>
              <a:rPr lang="en-US" dirty="0"/>
              <a:t>https://</a:t>
            </a:r>
            <a:r>
              <a:rPr lang="en-US" dirty="0" err="1"/>
              <a:t>commons.wikimedia.org</a:t>
            </a:r>
            <a:r>
              <a:rPr lang="en-US" dirty="0"/>
              <a:t>/wiki/</a:t>
            </a:r>
            <a:r>
              <a:rPr lang="en-US" dirty="0" err="1"/>
              <a:t>File:Albino_Hedgehog.jpg</a:t>
            </a:r>
            <a:endParaRPr lang="en-US" dirty="0"/>
          </a:p>
          <a:p>
            <a:r>
              <a:rPr lang="en-US" dirty="0"/>
              <a:t>By </a:t>
            </a:r>
            <a:r>
              <a:rPr lang="en-US" dirty="0" err="1"/>
              <a:t>Dunpharlain</a:t>
            </a:r>
            <a:r>
              <a:rPr lang="en-US" dirty="0"/>
              <a:t> (Own work) [CC BY-SA 4.0 (https://</a:t>
            </a:r>
            <a:r>
              <a:rPr lang="en-US" dirty="0" err="1"/>
              <a:t>creativecommons.org</a:t>
            </a:r>
            <a:r>
              <a:rPr lang="en-US" dirty="0"/>
              <a:t>/licenses/by-</a:t>
            </a:r>
            <a:r>
              <a:rPr lang="en-US" dirty="0" err="1"/>
              <a:t>sa</a:t>
            </a:r>
            <a:r>
              <a:rPr lang="en-US" dirty="0"/>
              <a:t>/4.0)], via Wikimedia Commons</a:t>
            </a:r>
          </a:p>
        </p:txBody>
      </p:sp>
    </p:spTree>
    <p:extLst>
      <p:ext uri="{BB962C8B-B14F-4D97-AF65-F5344CB8AC3E}">
        <p14:creationId xmlns:p14="http://schemas.microsoft.com/office/powerpoint/2010/main" val="12104287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EF954FD-C946-4ADC-BC79-8E9C3E310DE9}"/>
              </a:ext>
            </a:extLst>
          </p:cNvPr>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look for patterns in the Kenrick Family Pedigree</a:t>
            </a:r>
          </a:p>
          <a:p>
            <a:r>
              <a:rPr lang="en-US" dirty="0"/>
              <a:t>The pattern is that the trait skips a generation. Parents have it and offspring don’t or offspring have it and parents don’t.</a:t>
            </a:r>
          </a:p>
        </p:txBody>
      </p:sp>
    </p:spTree>
    <p:extLst>
      <p:ext uri="{BB962C8B-B14F-4D97-AF65-F5344CB8AC3E}">
        <p14:creationId xmlns:p14="http://schemas.microsoft.com/office/powerpoint/2010/main" val="5631947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4FDF455F-ECC3-492D-81A1-84D40C783E09}"/>
              </a:ext>
            </a:extLst>
          </p:cNvPr>
          <p:cNvSpPr>
            <a:spLocks noGrp="1" noRot="1" noChangeAspect="1" noChangeArrowheads="1" noTextEdit="1"/>
          </p:cNvSpPr>
          <p:nvPr>
            <p:ph type="sldImg"/>
          </p:nvPr>
        </p:nvSpPr>
        <p:spPr>
          <a:ln/>
        </p:spPr>
      </p:sp>
      <p:sp>
        <p:nvSpPr>
          <p:cNvPr id="54275" name="Rectangle 3">
            <a:extLst>
              <a:ext uri="{FF2B5EF4-FFF2-40B4-BE49-F238E27FC236}">
                <a16:creationId xmlns:a16="http://schemas.microsoft.com/office/drawing/2014/main" id="{9587D8BB-9BFF-4351-8117-3234D80F39E9}"/>
              </a:ext>
            </a:extLst>
          </p:cNvPr>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Students can do this for homework and then have a whole class discussion the next day, or it can be done in class in groups or all together. </a:t>
            </a:r>
          </a:p>
          <a:p>
            <a:r>
              <a:rPr lang="en-US" altLang="en-US" dirty="0">
                <a:latin typeface="Arial" panose="020B0604020202020204" pitchFamily="34" charset="0"/>
                <a:ea typeface="ＭＳ Ｐゴシック" panose="020B0600070205080204" pitchFamily="34" charset="-128"/>
              </a:rPr>
              <a:t>After students have had a chance to demonstrate their understanding of the inheritance pattern, then we can introduce and norm science terminology.</a:t>
            </a:r>
          </a:p>
          <a:p>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525250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6A1FA65-FB5E-483D-9838-9F67282A163A}"/>
              </a:ext>
            </a:extLst>
          </p:cNvPr>
          <p:cNvSpPr>
            <a:spLocks noGrp="1"/>
          </p:cNvSpPr>
          <p:nvPr>
            <p:ph type="body" idx="1"/>
          </p:nvPr>
        </p:nvSpPr>
        <p:spPr/>
        <p:txBody>
          <a:bodyPr/>
          <a:lstStyle/>
          <a:p>
            <a:r>
              <a:rPr lang="en-US" dirty="0"/>
              <a:t>TEACHER NOTES:</a:t>
            </a:r>
          </a:p>
          <a:p>
            <a:r>
              <a:rPr lang="en-US" dirty="0"/>
              <a:t>This slide is animated so if it is needed you can get your students started but not give away all the answers.</a:t>
            </a:r>
          </a:p>
          <a:p>
            <a:r>
              <a:rPr lang="en-US" dirty="0"/>
              <a:t>Once students have had a chance to figure it out they can double check their work with this animated slide.</a:t>
            </a:r>
          </a:p>
          <a:p>
            <a:endParaRPr lang="en-US" dirty="0"/>
          </a:p>
          <a:p>
            <a:r>
              <a:rPr lang="en-US" dirty="0"/>
              <a:t>We start with the key, then the easiest combination to assign is those with albinism, because we know they have to have a 2,2. Since none of George and Arlene’s children have albinism, then they must all have a 1 because the 1 is dominant over the 2 and they all received a 2 from Arlene, so they must all be 1,2 and George then has a 1 that he passed on to his children. He is most likely a 1,1 but we don’t know for sure so we leave the other space blank. We then fill in the rest.</a:t>
            </a:r>
          </a:p>
          <a:p>
            <a:endParaRPr lang="en-US" dirty="0"/>
          </a:p>
        </p:txBody>
      </p:sp>
    </p:spTree>
    <p:extLst>
      <p:ext uri="{BB962C8B-B14F-4D97-AF65-F5344CB8AC3E}">
        <p14:creationId xmlns:p14="http://schemas.microsoft.com/office/powerpoint/2010/main" val="17502252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6A1FA65-FB5E-483D-9838-9F67282A163A}"/>
              </a:ext>
            </a:extLst>
          </p:cNvPr>
          <p:cNvSpPr>
            <a:spLocks noGrp="1"/>
          </p:cNvSpPr>
          <p:nvPr>
            <p:ph type="body" idx="1"/>
          </p:nvPr>
        </p:nvSpPr>
        <p:spPr/>
        <p:txBody>
          <a:bodyPr/>
          <a:lstStyle/>
          <a:p>
            <a:r>
              <a:rPr lang="en-US" dirty="0"/>
              <a:t>TEACHER NOTES:</a:t>
            </a:r>
            <a:br>
              <a:rPr lang="en-US" dirty="0"/>
            </a:br>
            <a:r>
              <a:rPr lang="en-US" dirty="0"/>
              <a:t>Now that we have the concepts down, we introduce the science terminology. Often students have heard of these words and are ready to use them. </a:t>
            </a:r>
          </a:p>
          <a:p>
            <a:r>
              <a:rPr lang="en-US" dirty="0"/>
              <a:t>Explain what each term means and how we can use it when explaining inheritance.</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3F6EB3"/>
                </a:solidFill>
              </a:rPr>
              <a:t>1.Genes are on chromosomes and carry the heritable information</a:t>
            </a:r>
            <a:endParaRPr lang="en-US" dirty="0"/>
          </a:p>
          <a:p>
            <a:pPr marL="0" indent="0">
              <a:buNone/>
            </a:pPr>
            <a:r>
              <a:rPr lang="en-US" dirty="0">
                <a:solidFill>
                  <a:srgbClr val="002060"/>
                </a:solidFill>
              </a:rPr>
              <a:t>2. Alleles</a:t>
            </a:r>
            <a:r>
              <a:rPr lang="en-US" dirty="0"/>
              <a:t> </a:t>
            </a:r>
            <a:r>
              <a:rPr lang="en-US" dirty="0">
                <a:solidFill>
                  <a:srgbClr val="002060"/>
                </a:solidFill>
              </a:rPr>
              <a:t>are different forms (versions) of a gene</a:t>
            </a:r>
          </a:p>
          <a:p>
            <a:pPr marL="0" indent="0">
              <a:buNone/>
            </a:pPr>
            <a:r>
              <a:rPr lang="en-US" dirty="0">
                <a:solidFill>
                  <a:srgbClr val="002060"/>
                </a:solidFill>
              </a:rPr>
              <a:t>3. Genotypes are the allele or gene combinations</a:t>
            </a:r>
          </a:p>
          <a:p>
            <a:pPr marL="0" indent="0">
              <a:buNone/>
            </a:pPr>
            <a:r>
              <a:rPr lang="en-US" dirty="0">
                <a:solidFill>
                  <a:srgbClr val="0070C0"/>
                </a:solidFill>
              </a:rPr>
              <a:t>4. Phenotypes are the physical expression.</a:t>
            </a:r>
          </a:p>
          <a:p>
            <a:pPr marL="0" indent="0">
              <a:buNone/>
            </a:pPr>
            <a:r>
              <a:rPr lang="en-US" dirty="0">
                <a:solidFill>
                  <a:srgbClr val="002060"/>
                </a:solidFill>
                <a:latin typeface="Arial" panose="020B0604020202020204" pitchFamily="34" charset="0"/>
                <a:cs typeface="Arial" panose="020B0604020202020204" pitchFamily="34" charset="0"/>
              </a:rPr>
              <a:t>5. If the 2 alleles are different then the genotype is </a:t>
            </a:r>
            <a:r>
              <a:rPr lang="en-US" b="1" dirty="0">
                <a:solidFill>
                  <a:srgbClr val="002060"/>
                </a:solidFill>
                <a:latin typeface="Arial" panose="020B0604020202020204" pitchFamily="34" charset="0"/>
                <a:cs typeface="Arial" panose="020B0604020202020204" pitchFamily="34" charset="0"/>
              </a:rPr>
              <a:t>heterozygous</a:t>
            </a:r>
          </a:p>
          <a:p>
            <a:pPr marL="0" indent="0">
              <a:buNone/>
            </a:pPr>
            <a:r>
              <a:rPr lang="en-US" dirty="0">
                <a:solidFill>
                  <a:srgbClr val="0070C0"/>
                </a:solidFill>
                <a:latin typeface="Arial" panose="020B0604020202020204" pitchFamily="34" charset="0"/>
                <a:cs typeface="Arial" panose="020B0604020202020204" pitchFamily="34" charset="0"/>
              </a:rPr>
              <a:t>6. If the 2 alleles are the same then the genotype is </a:t>
            </a:r>
            <a:r>
              <a:rPr lang="en-US" b="1" dirty="0">
                <a:solidFill>
                  <a:srgbClr val="0070C0"/>
                </a:solidFill>
                <a:latin typeface="Arial" panose="020B0604020202020204" pitchFamily="34" charset="0"/>
                <a:cs typeface="Arial" panose="020B0604020202020204" pitchFamily="34" charset="0"/>
              </a:rPr>
              <a:t>homozygous</a:t>
            </a:r>
          </a:p>
          <a:p>
            <a:endParaRPr lang="en-US" dirty="0"/>
          </a:p>
          <a:p>
            <a:r>
              <a:rPr lang="en-US" dirty="0"/>
              <a:t> Have the students add the terms to their own paper. </a:t>
            </a:r>
          </a:p>
          <a:p>
            <a:endParaRPr lang="en-US" dirty="0"/>
          </a:p>
        </p:txBody>
      </p:sp>
    </p:spTree>
    <p:extLst>
      <p:ext uri="{BB962C8B-B14F-4D97-AF65-F5344CB8AC3E}">
        <p14:creationId xmlns:p14="http://schemas.microsoft.com/office/powerpoint/2010/main" val="10613809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At this point you may want to go back to your model and add the terms.</a:t>
            </a:r>
          </a:p>
        </p:txBody>
      </p:sp>
      <p:sp>
        <p:nvSpPr>
          <p:cNvPr id="4" name="Slide Number Placeholder 3"/>
          <p:cNvSpPr>
            <a:spLocks noGrp="1"/>
          </p:cNvSpPr>
          <p:nvPr>
            <p:ph type="sldNum" sz="quarter" idx="10"/>
          </p:nvPr>
        </p:nvSpPr>
        <p:spPr/>
        <p:txBody>
          <a:bodyPr/>
          <a:lstStyle/>
          <a:p>
            <a:fld id="{C7BB21F4-C42E-3B40-9B33-CFE230F675D3}" type="slidenum">
              <a:rPr lang="en-US" smtClean="0"/>
              <a:t>79</a:t>
            </a:fld>
            <a:endParaRPr lang="en-US"/>
          </a:p>
        </p:txBody>
      </p:sp>
    </p:spTree>
    <p:extLst>
      <p:ext uri="{BB962C8B-B14F-4D97-AF65-F5344CB8AC3E}">
        <p14:creationId xmlns:p14="http://schemas.microsoft.com/office/powerpoint/2010/main" val="39277918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we can go back to our model and add in the science terminology. We can add the terms or make a separate poster with the terms, definitions and examples.</a:t>
            </a:r>
          </a:p>
          <a:p>
            <a:endParaRPr lang="en-US" dirty="0"/>
          </a:p>
          <a:p>
            <a:r>
              <a:rPr lang="en-US" dirty="0"/>
              <a:t>Student example: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2800" b="1" dirty="0"/>
              <a:t>Genes control traits (flower color) and come in different forms called alleles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800" b="1" dirty="0"/>
              <a:t>Your mom gives you only 1 of her 2 alleles for each trait, same for your dad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800" b="1" dirty="0"/>
              <a:t>Which allele you get from each parent is completely random</a:t>
            </a:r>
          </a:p>
          <a:p>
            <a:pPr>
              <a:defRPr/>
            </a:pPr>
            <a:r>
              <a:rPr lang="en-US" altLang="en-US" sz="2800" b="1" dirty="0"/>
              <a:t>When there are 2 phenotypes or variations of the trait (purple and white) There are 3 genotypes or combinations of the forms (alleles):</a:t>
            </a:r>
          </a:p>
          <a:p>
            <a:pPr lvl="1">
              <a:defRPr/>
            </a:pPr>
            <a:r>
              <a:rPr lang="en-US" altLang="en-US" sz="2400" b="1" u="sng" dirty="0"/>
              <a:t>Genotypes  </a:t>
            </a:r>
            <a:r>
              <a:rPr lang="en-US" altLang="en-US" sz="2400" b="1" u="none" dirty="0"/>
              <a:t>                               </a:t>
            </a:r>
            <a:r>
              <a:rPr lang="en-US" altLang="en-US" sz="2400" b="1" u="sng" dirty="0"/>
              <a:t>Phenotypes</a:t>
            </a:r>
          </a:p>
          <a:p>
            <a:pPr lvl="1">
              <a:defRPr/>
            </a:pPr>
            <a:r>
              <a:rPr lang="en-US" altLang="en-US" sz="2400" b="1" dirty="0"/>
              <a:t>(1,1)  or (1,2) or (2,1)                 Purple</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altLang="en-US" sz="2400" b="1" dirty="0"/>
              <a:t>(2,2)                                             White  </a:t>
            </a:r>
          </a:p>
          <a:p>
            <a:pPr lvl="1">
              <a:defRPr/>
            </a:pPr>
            <a:endParaRPr lang="en-US" altLang="en-US" sz="2400" b="1" dirty="0"/>
          </a:p>
          <a:p>
            <a:pPr>
              <a:defRPr/>
            </a:pPr>
            <a:r>
              <a:rPr lang="en-US" sz="2800" b="1" dirty="0"/>
              <a:t>1 is dominant, 2 is recessive</a:t>
            </a:r>
          </a:p>
          <a:p>
            <a:pPr marL="0" indent="0">
              <a:buFont typeface="Arial" panose="020B0604020202020204" pitchFamily="34" charset="0"/>
              <a:buNone/>
              <a:defRPr/>
            </a:pPr>
            <a:r>
              <a:rPr lang="en-US" sz="2800" b="1" dirty="0"/>
              <a:t>	1 is overpowering the 2 so if there is a (1, 2) or (2,1) then the 1 always will show</a:t>
            </a:r>
          </a:p>
          <a:p>
            <a:pPr marL="0" indent="0">
              <a:buFont typeface="Arial" panose="020B0604020202020204" pitchFamily="34" charset="0"/>
              <a:buNone/>
              <a:defRPr/>
            </a:pPr>
            <a:r>
              <a:rPr lang="en-US" sz="2800" b="1" dirty="0"/>
              <a:t>	if there is no 1, then the recessive 2 will show</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80</a:t>
            </a:fld>
            <a:endParaRPr lang="en-US"/>
          </a:p>
        </p:txBody>
      </p:sp>
    </p:spTree>
    <p:extLst>
      <p:ext uri="{BB962C8B-B14F-4D97-AF65-F5344CB8AC3E}">
        <p14:creationId xmlns:p14="http://schemas.microsoft.com/office/powerpoint/2010/main" val="21450191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an exemplary answer for the Kendrick Family explanation.</a:t>
            </a:r>
          </a:p>
          <a:p>
            <a:pPr marL="0" indent="0">
              <a:buFontTx/>
              <a:buNone/>
            </a:pPr>
            <a:r>
              <a:rPr lang="en-US" altLang="en-US" sz="1200" i="1" dirty="0"/>
              <a:t>There are two variations of this trait in the Kendrick family (normal and albino) so there are two alleles for pigment: normal and albino. I believe the albino allele (2) is recessive and the normal allele (1) is dominant and that is why it skips a generation. This is what happened:</a:t>
            </a:r>
          </a:p>
          <a:p>
            <a:pPr marL="0" indent="0">
              <a:buFontTx/>
              <a:buNone/>
            </a:pPr>
            <a:endParaRPr lang="en-US" altLang="en-US" sz="1200" i="1" dirty="0"/>
          </a:p>
          <a:p>
            <a:pPr marL="0" indent="0">
              <a:buFontTx/>
              <a:buNone/>
            </a:pPr>
            <a:r>
              <a:rPr lang="en-US" altLang="en-US" sz="1200" i="1" dirty="0"/>
              <a:t>Everyone has two genes for each trait so family members are either 1,1 or 1,2 or 2,2. Since normal is dominant, anyone with 1,1 or 1,2 will be normal and albinos are 2,2. Arlene is albino so she is 2,2. George is normal so he is either 1,1 or 1,2 (probably 1,1 but we can’t be sure). Parents give just one of their two genes for a trait to each offspring by random chance, and since Arlene has only 2’s, she gave each of her children a 2 allele. Since the children are all normal George must have given them each a 1. That means all the children have 1,2 – they don’t show the albino trait but they all carry the allele. Ann married a normal man, Michael and one of their children, Christopher, is albino (meaning he is 2,2). This is only possible if Michael is 1,2 because Christopher had to get one of his 2 genes from his father. Because the albino allele is recessive, the second generation all carry it but look normal. The trait showed up again in the 3</a:t>
            </a:r>
            <a:r>
              <a:rPr lang="en-US" altLang="en-US" sz="1200" i="1" baseline="30000" dirty="0"/>
              <a:t>rd</a:t>
            </a:r>
            <a:r>
              <a:rPr lang="en-US" altLang="en-US" sz="1200" i="1" dirty="0"/>
              <a:t> generation because Ann happened to mate with another carrier.</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81</a:t>
            </a:fld>
            <a:endParaRPr lang="en-US"/>
          </a:p>
        </p:txBody>
      </p:sp>
    </p:spTree>
    <p:extLst>
      <p:ext uri="{BB962C8B-B14F-4D97-AF65-F5344CB8AC3E}">
        <p14:creationId xmlns:p14="http://schemas.microsoft.com/office/powerpoint/2010/main" val="3735171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Have fun! There are so many different traits to explore. Have students discover what variations they have for: widows peak, attached or unattached earlobes, hitchhikers thumb, tongue rolling and many more see: http://learn.genetics.utah.edu/content/basics/observable/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Discover and play, but don’t get caught up with dominant / recessive or notations for genes. This is all about observation and wondering.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You may want to record how many students have each variation of a trait. You can then use this data when exploring population genetics.</a:t>
            </a:r>
          </a:p>
          <a:p>
            <a:endParaRPr lang="en-US" dirty="0"/>
          </a:p>
          <a:p>
            <a:r>
              <a:rPr lang="en-US" dirty="0"/>
              <a:t>SOURCES:</a:t>
            </a:r>
          </a:p>
          <a:p>
            <a:r>
              <a:rPr lang="en-US" dirty="0"/>
              <a:t>http://learn.genetics.utah.edu/content/basics/observable/</a:t>
            </a:r>
          </a:p>
          <a:p>
            <a:endParaRPr lang="en-US" dirty="0"/>
          </a:p>
          <a:p>
            <a:r>
              <a:rPr lang="en-US" dirty="0"/>
              <a:t>Image,</a:t>
            </a:r>
            <a:r>
              <a:rPr lang="en-US" baseline="0" dirty="0"/>
              <a:t> “Asian girl with dimples”</a:t>
            </a:r>
            <a:br>
              <a:rPr lang="en-US" dirty="0"/>
            </a:br>
            <a:r>
              <a:rPr lang="en-US" dirty="0"/>
              <a:t>(https://</a:t>
            </a:r>
            <a:r>
              <a:rPr lang="en-US" dirty="0" err="1"/>
              <a:t>commons.wikimedia.org</a:t>
            </a:r>
            <a:r>
              <a:rPr lang="en-US" dirty="0"/>
              <a:t>/wiki/</a:t>
            </a:r>
            <a:r>
              <a:rPr lang="en-US" dirty="0" err="1"/>
              <a:t>File:Asian_girl_with_dimples.jpg</a:t>
            </a:r>
            <a:r>
              <a:rPr lang="en-US" dirty="0"/>
              <a:t>)</a:t>
            </a:r>
          </a:p>
          <a:p>
            <a:r>
              <a:rPr lang="en-US" sz="1200" b="0" i="0" kern="1200" dirty="0">
                <a:solidFill>
                  <a:schemeClr val="tx1"/>
                </a:solidFill>
                <a:effectLst/>
                <a:latin typeface="+mn-lt"/>
                <a:ea typeface="+mn-ea"/>
                <a:cs typeface="+mn-cs"/>
              </a:rPr>
              <a:t>By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Howcheng</a:t>
            </a:r>
            <a:r>
              <a:rPr lang="en-US" sz="1200" b="0" i="0" kern="1200" baseline="0" dirty="0">
                <a:solidFill>
                  <a:schemeClr val="tx1"/>
                </a:solidFill>
                <a:effectLst/>
                <a:latin typeface="+mn-lt"/>
                <a:ea typeface="+mn-ea"/>
                <a:cs typeface="+mn-cs"/>
              </a:rPr>
              <a:t> via Wikimedia Commons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Image,</a:t>
            </a:r>
            <a:r>
              <a:rPr lang="en-US" baseline="0" dirty="0"/>
              <a:t> “A smiling baby”</a:t>
            </a:r>
          </a:p>
          <a:p>
            <a:r>
              <a:rPr lang="en-US" baseline="0" dirty="0"/>
              <a:t>(</a:t>
            </a:r>
            <a:r>
              <a:rPr lang="en-US" dirty="0"/>
              <a:t>https://</a:t>
            </a:r>
            <a:r>
              <a:rPr lang="en-US" dirty="0" err="1"/>
              <a:t>commons.wikimedia.org</a:t>
            </a:r>
            <a:r>
              <a:rPr lang="en-US" dirty="0"/>
              <a:t>/wiki/</a:t>
            </a:r>
            <a:r>
              <a:rPr lang="en-US" dirty="0" err="1"/>
              <a:t>File:A_smiling_baby.jpg</a:t>
            </a:r>
            <a:r>
              <a:rPr lang="en-US" dirty="0"/>
              <a:t>)</a:t>
            </a:r>
          </a:p>
          <a:p>
            <a:r>
              <a:rPr lang="en-US" sz="1200" b="0" i="0" kern="1200" dirty="0">
                <a:solidFill>
                  <a:schemeClr val="tx1"/>
                </a:solidFill>
                <a:effectLst/>
                <a:latin typeface="+mn-lt"/>
                <a:ea typeface="+mn-ea"/>
                <a:cs typeface="+mn-cs"/>
              </a:rPr>
              <a:t>By</a:t>
            </a:r>
            <a:r>
              <a:rPr lang="en-US" sz="1200" b="0" i="0" kern="1200" baseline="0" dirty="0">
                <a:solidFill>
                  <a:schemeClr val="tx1"/>
                </a:solidFill>
                <a:effectLst/>
                <a:latin typeface="+mn-lt"/>
                <a:ea typeface="+mn-ea"/>
                <a:cs typeface="+mn-cs"/>
              </a:rPr>
              <a:t> Kenny Louie via Wikimedia Commons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“Big Haired Beckham</a:t>
            </a:r>
            <a:r>
              <a:rPr lang="en-US" sz="1200" b="0" i="0" kern="1200" baseline="0" dirty="0">
                <a:solidFill>
                  <a:schemeClr val="tx1"/>
                </a:solidFill>
                <a:effectLst/>
                <a:latin typeface="+mn-lt"/>
                <a:ea typeface="+mn-ea"/>
                <a:cs typeface="+mn-cs"/>
              </a:rPr>
              <a:t> Brighton Pride”</a:t>
            </a:r>
            <a:endParaRPr lang="en-US" sz="1200" b="0" i="0" kern="1200" dirty="0">
              <a:solidFill>
                <a:schemeClr val="tx1"/>
              </a:solidFill>
              <a:effectLst/>
              <a:latin typeface="+mn-lt"/>
              <a:ea typeface="+mn-ea"/>
              <a:cs typeface="+mn-cs"/>
            </a:endParaRPr>
          </a:p>
          <a:p>
            <a:r>
              <a:rPr lang="en-US" dirty="0"/>
              <a:t>(https://commons.wikimedia.org/wiki/File:Big_Haired_Beckham,_Brighton_Pride_2013_(9431934336).jpg)</a:t>
            </a:r>
          </a:p>
          <a:p>
            <a:r>
              <a:rPr lang="en-US" dirty="0">
                <a:effectLst/>
              </a:rPr>
              <a:t>By</a:t>
            </a:r>
            <a:r>
              <a:rPr lang="en-US" baseline="0" dirty="0">
                <a:effectLst/>
              </a:rPr>
              <a:t> </a:t>
            </a:r>
            <a:r>
              <a:rPr lang="en-US" baseline="0" dirty="0" err="1">
                <a:effectLst/>
              </a:rPr>
              <a:t>vic</a:t>
            </a:r>
            <a:r>
              <a:rPr lang="en-US" baseline="0" dirty="0">
                <a:effectLst/>
              </a:rPr>
              <a:t>-burton via Wikimedia </a:t>
            </a:r>
          </a:p>
          <a:p>
            <a:endParaRPr lang="en-US" baseline="0" dirty="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effectLst/>
              </a:rPr>
              <a:t>Image, “</a:t>
            </a:r>
            <a:r>
              <a:rPr lang="en-US" dirty="0" err="1">
                <a:effectLst/>
              </a:rPr>
              <a:t>Chiwetel_Ejiofor_by_Gage_Skidmore.jpg</a:t>
            </a:r>
            <a:r>
              <a:rPr lang="en-US" dirty="0">
                <a:effectLst/>
              </a:rPr>
              <a:t>”</a:t>
            </a:r>
          </a:p>
          <a:p>
            <a:r>
              <a:rPr lang="en-US" dirty="0">
                <a:effectLst/>
              </a:rPr>
              <a:t>(https://</a:t>
            </a:r>
            <a:r>
              <a:rPr lang="en-US" dirty="0" err="1">
                <a:effectLst/>
              </a:rPr>
              <a:t>commons.wikimedia.org</a:t>
            </a:r>
            <a:r>
              <a:rPr lang="en-US" dirty="0">
                <a:effectLst/>
              </a:rPr>
              <a:t>/wiki/</a:t>
            </a:r>
            <a:r>
              <a:rPr lang="en-US" dirty="0" err="1">
                <a:effectLst/>
              </a:rPr>
              <a:t>File:Chiwetel_Ejiofor_by_Gage_Skidmore.jpg</a:t>
            </a:r>
            <a:r>
              <a:rPr lang="en-US" dirty="0">
                <a:effectLst/>
              </a:rPr>
              <a:t>)</a:t>
            </a:r>
          </a:p>
          <a:p>
            <a:pPr rtl="0"/>
            <a:r>
              <a:rPr lang="en-US" dirty="0"/>
              <a:t>By</a:t>
            </a:r>
            <a:r>
              <a:rPr lang="en-US" baseline="0" dirty="0"/>
              <a:t> </a:t>
            </a:r>
            <a:r>
              <a:rPr lang="en-US" dirty="0"/>
              <a:t>Gage via</a:t>
            </a:r>
            <a:r>
              <a:rPr lang="en-US" baseline="0" dirty="0"/>
              <a:t> </a:t>
            </a:r>
            <a:r>
              <a:rPr lang="en-US" dirty="0">
                <a:effectLst/>
              </a:rPr>
              <a:t>Wikimedia</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dirty="0" err="1"/>
              <a:t>Red_Headed_Young_Man.jpg</a:t>
            </a:r>
            <a:r>
              <a:rPr lang="en-US" dirty="0"/>
              <a:t>”</a:t>
            </a:r>
            <a:br>
              <a:rPr lang="en-US" dirty="0"/>
            </a:br>
            <a:r>
              <a:rPr lang="en-US" dirty="0"/>
              <a:t>(https://</a:t>
            </a:r>
            <a:r>
              <a:rPr lang="en-US" dirty="0" err="1"/>
              <a:t>commons.wikimedia.org</a:t>
            </a:r>
            <a:r>
              <a:rPr lang="en-US" dirty="0"/>
              <a:t>/wiki/</a:t>
            </a:r>
            <a:r>
              <a:rPr lang="en-US" dirty="0" err="1"/>
              <a:t>File:Red_Headed_Young_Man.jpg</a:t>
            </a:r>
            <a:r>
              <a:rPr lang="en-US" dirty="0"/>
              <a:t>)</a:t>
            </a:r>
          </a:p>
          <a:p>
            <a:r>
              <a:rPr lang="en-US" sz="1200" u="none" strike="noStrike" kern="1200" dirty="0">
                <a:solidFill>
                  <a:schemeClr val="tx1"/>
                </a:solidFill>
                <a:effectLst/>
                <a:latin typeface="+mn-lt"/>
                <a:ea typeface="+mn-ea"/>
                <a:cs typeface="+mn-cs"/>
              </a:rPr>
              <a:t>By</a:t>
            </a:r>
            <a:r>
              <a:rPr lang="en-US" sz="1200" u="none" strike="noStrike" kern="1200" baseline="0" dirty="0">
                <a:solidFill>
                  <a:schemeClr val="tx1"/>
                </a:solidFill>
                <a:effectLst/>
                <a:latin typeface="+mn-lt"/>
                <a:ea typeface="+mn-ea"/>
                <a:cs typeface="+mn-cs"/>
              </a:rPr>
              <a:t> </a:t>
            </a:r>
            <a:r>
              <a:rPr lang="en-US" sz="1200" u="none" strike="noStrike" kern="1200" baseline="0" dirty="0" err="1">
                <a:solidFill>
                  <a:schemeClr val="tx1"/>
                </a:solidFill>
                <a:effectLst/>
                <a:latin typeface="+mn-lt"/>
                <a:ea typeface="+mn-ea"/>
                <a:cs typeface="+mn-cs"/>
              </a:rPr>
              <a:t>Schwingy</a:t>
            </a:r>
            <a:r>
              <a:rPr lang="en-US" sz="1200" u="none" strike="noStrike" kern="1200" baseline="0" dirty="0">
                <a:solidFill>
                  <a:schemeClr val="tx1"/>
                </a:solidFill>
                <a:effectLst/>
                <a:latin typeface="+mn-lt"/>
                <a:ea typeface="+mn-ea"/>
                <a:cs typeface="+mn-cs"/>
              </a:rPr>
              <a:t> via Wikimedia</a:t>
            </a:r>
            <a:endParaRPr lang="en-US" sz="1200" u="none" strike="noStrike" kern="1200" dirty="0">
              <a:solidFill>
                <a:schemeClr val="tx1"/>
              </a:solidFill>
              <a:effectLst/>
              <a:latin typeface="+mn-lt"/>
              <a:ea typeface="+mn-ea"/>
              <a:cs typeface="+mn-cs"/>
            </a:endParaRPr>
          </a:p>
          <a:p>
            <a:endParaRPr lang="en-US" sz="1200" u="none" strike="noStrike"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Image, “Alisar_Ailabouni_08.jpg”</a:t>
            </a:r>
          </a:p>
          <a:p>
            <a:r>
              <a:rPr lang="en-US" sz="1200" u="none" strike="noStrike" kern="1200" dirty="0">
                <a:solidFill>
                  <a:schemeClr val="tx1"/>
                </a:solidFill>
                <a:effectLst/>
                <a:latin typeface="+mn-lt"/>
                <a:ea typeface="+mn-ea"/>
                <a:cs typeface="+mn-cs"/>
              </a:rPr>
              <a:t>(https://</a:t>
            </a:r>
            <a:r>
              <a:rPr lang="en-US" sz="1200" u="none" strike="noStrike" kern="1200" dirty="0" err="1">
                <a:solidFill>
                  <a:schemeClr val="tx1"/>
                </a:solidFill>
                <a:effectLst/>
                <a:latin typeface="+mn-lt"/>
                <a:ea typeface="+mn-ea"/>
                <a:cs typeface="+mn-cs"/>
              </a:rPr>
              <a:t>commons.wikimedia.org</a:t>
            </a:r>
            <a:r>
              <a:rPr lang="en-US" sz="1200" u="none" strike="noStrike" kern="1200" dirty="0">
                <a:solidFill>
                  <a:schemeClr val="tx1"/>
                </a:solidFill>
                <a:effectLst/>
                <a:latin typeface="+mn-lt"/>
                <a:ea typeface="+mn-ea"/>
                <a:cs typeface="+mn-cs"/>
              </a:rPr>
              <a:t>/wiki/File:Alisar_Ailabouni_08.jpg)</a:t>
            </a:r>
          </a:p>
          <a:p>
            <a:r>
              <a:rPr lang="en-US" sz="1200" u="none" strike="noStrike" kern="1200" dirty="0">
                <a:solidFill>
                  <a:schemeClr val="tx1"/>
                </a:solidFill>
                <a:effectLst/>
                <a:latin typeface="+mn-lt"/>
                <a:ea typeface="+mn-ea"/>
                <a:cs typeface="+mn-cs"/>
              </a:rPr>
              <a:t>By</a:t>
            </a:r>
            <a:r>
              <a:rPr lang="en-US" sz="1200" u="none" strike="noStrike" kern="1200" baseline="0" dirty="0">
                <a:solidFill>
                  <a:schemeClr val="tx1"/>
                </a:solidFill>
                <a:effectLst/>
                <a:latin typeface="+mn-lt"/>
                <a:ea typeface="+mn-ea"/>
                <a:cs typeface="+mn-cs"/>
              </a:rPr>
              <a:t> </a:t>
            </a:r>
            <a:r>
              <a:rPr lang="en-US" sz="1200" u="none" strike="noStrike" kern="1200" baseline="0" dirty="0" err="1">
                <a:solidFill>
                  <a:schemeClr val="tx1"/>
                </a:solidFill>
                <a:effectLst/>
                <a:latin typeface="+mn-lt"/>
                <a:ea typeface="+mn-ea"/>
                <a:cs typeface="+mn-cs"/>
              </a:rPr>
              <a:t>Kuebi</a:t>
            </a:r>
            <a:r>
              <a:rPr lang="en-US" sz="1200" u="none" strike="noStrike" kern="1200" baseline="0" dirty="0">
                <a:solidFill>
                  <a:schemeClr val="tx1"/>
                </a:solidFill>
                <a:effectLst/>
                <a:latin typeface="+mn-lt"/>
                <a:ea typeface="+mn-ea"/>
                <a:cs typeface="+mn-cs"/>
              </a:rPr>
              <a:t> via Wikimedia</a:t>
            </a:r>
            <a:endParaRPr lang="en-US" sz="120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3236393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83</a:t>
            </a:fld>
            <a:endParaRPr lang="en-US"/>
          </a:p>
        </p:txBody>
      </p:sp>
    </p:spTree>
    <p:extLst>
      <p:ext uri="{BB962C8B-B14F-4D97-AF65-F5344CB8AC3E}">
        <p14:creationId xmlns:p14="http://schemas.microsoft.com/office/powerpoint/2010/main" val="41347046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br>
              <a:rPr lang="en-US" dirty="0"/>
            </a:br>
            <a:r>
              <a:rPr lang="en-US" dirty="0"/>
              <a:t>There are several ways to approach this learning segment. The slides direct students to read about Mendel and his “laws” in their text book and then see where their model and his “laws” match. There a few reasons for this. 1) it is important for students to have strategies for reading science texts. 2) It is important to see that their model ideas are the same as Mendel's. 3) It is important to connect their ideas to the science terminology that they will encounter. </a:t>
            </a:r>
          </a:p>
          <a:p>
            <a:endParaRPr lang="en-US" dirty="0"/>
          </a:p>
          <a:p>
            <a:r>
              <a:rPr lang="en-US" dirty="0"/>
              <a:t>You will need to fill in the page numbers for your text (or website). </a:t>
            </a:r>
          </a:p>
          <a:p>
            <a:endParaRPr lang="en-US" dirty="0"/>
          </a:p>
          <a:p>
            <a:r>
              <a:rPr lang="en-US" dirty="0"/>
              <a:t>You may also want to revise the reading guide with your students model statements</a:t>
            </a:r>
          </a:p>
        </p:txBody>
      </p:sp>
      <p:sp>
        <p:nvSpPr>
          <p:cNvPr id="4" name="Slide Number Placeholder 3"/>
          <p:cNvSpPr>
            <a:spLocks noGrp="1"/>
          </p:cNvSpPr>
          <p:nvPr>
            <p:ph type="sldNum" sz="quarter" idx="10"/>
          </p:nvPr>
        </p:nvSpPr>
        <p:spPr/>
        <p:txBody>
          <a:bodyPr/>
          <a:lstStyle/>
          <a:p>
            <a:fld id="{C7BB21F4-C42E-3B40-9B33-CFE230F675D3}" type="slidenum">
              <a:rPr lang="en-US" smtClean="0"/>
              <a:t>84</a:t>
            </a:fld>
            <a:endParaRPr lang="en-US"/>
          </a:p>
        </p:txBody>
      </p:sp>
    </p:spTree>
    <p:extLst>
      <p:ext uri="{BB962C8B-B14F-4D97-AF65-F5344CB8AC3E}">
        <p14:creationId xmlns:p14="http://schemas.microsoft.com/office/powerpoint/2010/main" val="245998946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is a summery of Mendel’s Laws.</a:t>
            </a:r>
          </a:p>
        </p:txBody>
      </p:sp>
      <p:sp>
        <p:nvSpPr>
          <p:cNvPr id="4" name="Slide Number Placeholder 3"/>
          <p:cNvSpPr>
            <a:spLocks noGrp="1"/>
          </p:cNvSpPr>
          <p:nvPr>
            <p:ph type="sldNum" sz="quarter" idx="10"/>
          </p:nvPr>
        </p:nvSpPr>
        <p:spPr/>
        <p:txBody>
          <a:bodyPr/>
          <a:lstStyle/>
          <a:p>
            <a:fld id="{C7BB21F4-C42E-3B40-9B33-CFE230F675D3}" type="slidenum">
              <a:rPr lang="en-US" smtClean="0"/>
              <a:t>85</a:t>
            </a:fld>
            <a:endParaRPr lang="en-US"/>
          </a:p>
        </p:txBody>
      </p:sp>
    </p:spTree>
    <p:extLst>
      <p:ext uri="{BB962C8B-B14F-4D97-AF65-F5344CB8AC3E}">
        <p14:creationId xmlns:p14="http://schemas.microsoft.com/office/powerpoint/2010/main" val="19860423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29ABE523-2FBC-4883-BEA4-50DF9FC0D2E0}"/>
              </a:ext>
            </a:extLst>
          </p:cNvPr>
          <p:cNvSpPr>
            <a:spLocks noGrp="1"/>
          </p:cNvSpPr>
          <p:nvPr>
            <p:ph type="body" idx="1"/>
          </p:nvPr>
        </p:nvSpPr>
        <p:spPr/>
        <p:txBody>
          <a:bodyPr/>
          <a:lstStyle/>
          <a:p>
            <a:r>
              <a:rPr lang="en-US" dirty="0"/>
              <a:t>TEACHER NOTES:</a:t>
            </a:r>
          </a:p>
          <a:p>
            <a:r>
              <a:rPr lang="en-US" dirty="0"/>
              <a:t>Insert your student’s model ideas into this slide and find the connections to Mendel’s 2 Laws.</a:t>
            </a:r>
          </a:p>
        </p:txBody>
      </p:sp>
    </p:spTree>
    <p:extLst>
      <p:ext uri="{BB962C8B-B14F-4D97-AF65-F5344CB8AC3E}">
        <p14:creationId xmlns:p14="http://schemas.microsoft.com/office/powerpoint/2010/main" val="27771092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will be using this model, a lot. We found it helpful for students to have a pocket guide. </a:t>
            </a:r>
            <a:r>
              <a:rPr lang="en-US" sz="1200" b="0" dirty="0">
                <a:solidFill>
                  <a:srgbClr val="583F34"/>
                </a:solidFill>
              </a:rPr>
              <a:t>There are 4 Pocket Mendel pages per sheet of copy paper. The front and back of the Pocket Mendel are separate documents so you can print them out and then run copies so they are printed front to back. We recommend printing them on cardstock and if you have the means, laminating them. </a:t>
            </a:r>
          </a:p>
          <a:p>
            <a:endParaRPr lang="en-US" sz="1200" b="0" dirty="0">
              <a:solidFill>
                <a:srgbClr val="583F34"/>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kern="1200" dirty="0" err="1">
                <a:solidFill>
                  <a:schemeClr val="tx1"/>
                </a:solidFill>
                <a:effectLst/>
                <a:latin typeface="+mn-lt"/>
                <a:ea typeface="+mn-ea"/>
                <a:cs typeface="+mn-cs"/>
              </a:rPr>
              <a:t>Gregor</a:t>
            </a:r>
            <a:r>
              <a:rPr lang="en-US" sz="1200" b="0" i="0" kern="1200" dirty="0">
                <a:solidFill>
                  <a:schemeClr val="tx1"/>
                </a:solidFill>
                <a:effectLst/>
                <a:latin typeface="+mn-lt"/>
                <a:ea typeface="+mn-ea"/>
                <a:cs typeface="+mn-cs"/>
              </a:rPr>
              <a:t> Mendel with </a:t>
            </a:r>
            <a:r>
              <a:rPr lang="en-US" sz="1200" b="0" i="0" kern="1200" dirty="0" err="1">
                <a:solidFill>
                  <a:schemeClr val="tx1"/>
                </a:solidFill>
                <a:effectLst/>
                <a:latin typeface="+mn-lt"/>
                <a:ea typeface="+mn-ea"/>
                <a:cs typeface="+mn-cs"/>
              </a:rPr>
              <a:t>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a:t>
            </a:r>
            <a:r>
              <a:rPr lang="en-US" sz="1200" b="0" i="0" kern="1200" dirty="0" err="1">
                <a:solidFill>
                  <a:schemeClr val="tx1"/>
                </a:solidFill>
                <a:effectLst/>
                <a:latin typeface="+mn-lt"/>
                <a:ea typeface="+mn-ea"/>
                <a:cs typeface="+mn-cs"/>
              </a:rPr>
              <a:t>File:Gregor_Mendel_with_cross.jpg</a:t>
            </a:r>
            <a:r>
              <a:rPr lang="en-US" sz="1200" b="0" i="0" kern="1200" dirty="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Dominikmatus</a:t>
            </a:r>
            <a:r>
              <a:rPr lang="en-US" sz="1200" b="0" i="0" kern="1200" dirty="0">
                <a:solidFill>
                  <a:schemeClr val="tx1"/>
                </a:solidFill>
                <a:effectLst/>
                <a:latin typeface="+mn-lt"/>
                <a:ea typeface="+mn-ea"/>
                <a:cs typeface="+mn-cs"/>
              </a:rPr>
              <a:t> via</a:t>
            </a:r>
            <a:r>
              <a:rPr lang="en-US" sz="1200" b="0" i="0" kern="1200" baseline="0" dirty="0">
                <a:solidFill>
                  <a:schemeClr val="tx1"/>
                </a:solidFill>
                <a:effectLst/>
                <a:latin typeface="+mn-lt"/>
                <a:ea typeface="+mn-ea"/>
                <a:cs typeface="+mn-cs"/>
              </a:rPr>
              <a:t> Wikimedia Commons </a:t>
            </a:r>
          </a:p>
          <a:p>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87</a:t>
            </a:fld>
            <a:endParaRPr lang="en-US"/>
          </a:p>
        </p:txBody>
      </p:sp>
    </p:spTree>
    <p:extLst>
      <p:ext uri="{BB962C8B-B14F-4D97-AF65-F5344CB8AC3E}">
        <p14:creationId xmlns:p14="http://schemas.microsoft.com/office/powerpoint/2010/main" val="108863454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89</a:t>
            </a:fld>
            <a:endParaRPr lang="en-US"/>
          </a:p>
        </p:txBody>
      </p:sp>
    </p:spTree>
    <p:extLst>
      <p:ext uri="{BB962C8B-B14F-4D97-AF65-F5344CB8AC3E}">
        <p14:creationId xmlns:p14="http://schemas.microsoft.com/office/powerpoint/2010/main" val="36386717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90</a:t>
            </a:fld>
            <a:endParaRPr lang="en-US"/>
          </a:p>
        </p:txBody>
      </p:sp>
    </p:spTree>
    <p:extLst>
      <p:ext uri="{BB962C8B-B14F-4D97-AF65-F5344CB8AC3E}">
        <p14:creationId xmlns:p14="http://schemas.microsoft.com/office/powerpoint/2010/main" val="18930097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 name="Shape 1206"/>
          <p:cNvSpPr>
            <a:spLocks noGrp="1" noRot="1" noChangeAspect="1"/>
          </p:cNvSpPr>
          <p:nvPr>
            <p:ph type="sldImg"/>
          </p:nvPr>
        </p:nvSpPr>
        <p:spPr>
          <a:prstGeom prst="rect">
            <a:avLst/>
          </a:prstGeom>
        </p:spPr>
        <p:txBody>
          <a:bodyPr/>
          <a:lstStyle/>
          <a:p>
            <a:endParaRPr/>
          </a:p>
        </p:txBody>
      </p:sp>
      <p:sp>
        <p:nvSpPr>
          <p:cNvPr id="1207" name="Shape 1207"/>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276948777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9" name="Shape 1219"/>
          <p:cNvSpPr>
            <a:spLocks noGrp="1" noRot="1" noChangeAspect="1"/>
          </p:cNvSpPr>
          <p:nvPr>
            <p:ph type="sldImg"/>
          </p:nvPr>
        </p:nvSpPr>
        <p:spPr>
          <a:prstGeom prst="rect">
            <a:avLst/>
          </a:prstGeom>
        </p:spPr>
        <p:txBody>
          <a:bodyPr/>
          <a:lstStyle/>
          <a:p>
            <a:endParaRPr/>
          </a:p>
        </p:txBody>
      </p:sp>
      <p:sp>
        <p:nvSpPr>
          <p:cNvPr id="1220" name="Shape 1220"/>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1136942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prstGeom prst="rect">
            <a:avLst/>
          </a:prstGeom>
        </p:spPr>
        <p:txBody>
          <a:bodyPr/>
          <a:lstStyle/>
          <a:p>
            <a:endParaRPr/>
          </a:p>
        </p:txBody>
      </p:sp>
      <p:sp>
        <p:nvSpPr>
          <p:cNvPr id="1233" name="Shape 1233"/>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1462135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Before showing the picture ask students to quickly clasp their hands together and hold them. Then show the pictures of the clasped hands and ask how many have left on top and then right on top.</a:t>
            </a:r>
          </a:p>
          <a:p>
            <a:endParaRPr lang="en-US" dirty="0"/>
          </a:p>
          <a:p>
            <a:r>
              <a:rPr lang="en-US" dirty="0"/>
              <a:t>Pick a student who has Right</a:t>
            </a:r>
            <a:r>
              <a:rPr lang="en-US" baseline="0" dirty="0"/>
              <a:t> on top. Ask “How many chromosomes carried this trait from your parents to you?”  Ans.: 2. “So let’s just assume he/she has two for Right.” Give student two cards that say “Right”. Do the same for a student who has Left on top. </a:t>
            </a:r>
            <a:r>
              <a:rPr lang="en-US" dirty="0"/>
              <a:t> Now say “Pretend I’m going to be</a:t>
            </a:r>
            <a:r>
              <a:rPr lang="en-US" baseline="0" dirty="0"/>
              <a:t> the offspring of you two. How many chromosomes carrying this trait will you each give me? (1). OK, let’s do it”. Take a card from each student. Hold up the two cards. “So I have one Right and one Left. Using what we have learned so far, can you tell me whether I’ll be Right or Left?”. Hopefully students recognize the answer is “NO!”. They will often say something like “it depends”. Establish that although we know now how the traits get to the offspring we don’t yet understand how they work together to determine a trait once they get there. And that is the place we’re headed now…GENETICS!!</a:t>
            </a:r>
          </a:p>
          <a:p>
            <a:endParaRPr lang="en-US" baseline="0" dirty="0"/>
          </a:p>
          <a:p>
            <a:r>
              <a:rPr lang="en-US" baseline="0" dirty="0"/>
              <a:t>SOURCES:</a:t>
            </a:r>
          </a:p>
          <a:p>
            <a:r>
              <a:rPr lang="en-US" dirty="0"/>
              <a:t>https://commons.wikimedia.org/wiki/File:Chironomia_HandGestures.PNG</a:t>
            </a:r>
          </a:p>
          <a:p>
            <a:endParaRPr lang="en-US" dirty="0"/>
          </a:p>
          <a:p>
            <a:r>
              <a:rPr lang="en-US" dirty="0"/>
              <a:t>https://commons.wikimedia.org/wiki/File:Dive_hand_signal_Hold_on_to_each_other.png</a:t>
            </a:r>
          </a:p>
          <a:p>
            <a:pPr rtl="0"/>
            <a:r>
              <a:rPr lang="en-US" b="1" dirty="0" err="1">
                <a:effectLst/>
              </a:rPr>
              <a:t>DescriptionEnglish</a:t>
            </a:r>
            <a:r>
              <a:rPr lang="en-US" b="1" dirty="0">
                <a:effectLst/>
              </a:rPr>
              <a:t>:</a:t>
            </a:r>
            <a:r>
              <a:rPr lang="en-US" dirty="0">
                <a:effectLst/>
              </a:rPr>
              <a:t> RSTC standard hand signal for scuba diving - Hold on to each other</a:t>
            </a:r>
          </a:p>
          <a:p>
            <a:r>
              <a:rPr lang="en-US" b="1" dirty="0">
                <a:effectLst/>
              </a:rPr>
              <a:t>Date</a:t>
            </a:r>
            <a:r>
              <a:rPr lang="en-US" dirty="0">
                <a:effectLst/>
              </a:rPr>
              <a:t>25 November 2011</a:t>
            </a:r>
            <a:r>
              <a:rPr lang="en-US" b="1" dirty="0">
                <a:effectLst/>
              </a:rPr>
              <a:t>Source</a:t>
            </a:r>
            <a:r>
              <a:rPr lang="en-US" dirty="0"/>
              <a:t>Own </a:t>
            </a:r>
            <a:r>
              <a:rPr lang="en-US" dirty="0" err="1"/>
              <a:t>work</a:t>
            </a:r>
            <a:r>
              <a:rPr lang="en-US" b="1" dirty="0" err="1">
                <a:effectLst/>
              </a:rPr>
              <a:t>Author</a:t>
            </a:r>
            <a:r>
              <a:rPr lang="en-US" sz="1200" u="none" strike="noStrike" kern="1200" dirty="0" err="1">
                <a:solidFill>
                  <a:schemeClr val="tx1"/>
                </a:solidFill>
                <a:effectLst/>
                <a:latin typeface="+mn-lt"/>
                <a:ea typeface="+mn-ea"/>
                <a:cs typeface="+mn-cs"/>
                <a:hlinkClick r:id="rId3" tooltip="User:Pbsouthwood"/>
              </a:rPr>
              <a:t>Peter</a:t>
            </a:r>
            <a:r>
              <a:rPr lang="en-US" sz="1200" u="none" strike="noStrike" kern="1200" dirty="0">
                <a:solidFill>
                  <a:schemeClr val="tx1"/>
                </a:solidFill>
                <a:effectLst/>
                <a:latin typeface="+mn-lt"/>
                <a:ea typeface="+mn-ea"/>
                <a:cs typeface="+mn-cs"/>
                <a:hlinkClick r:id="rId3" tooltip="User:Pbsouthwood"/>
              </a:rPr>
              <a:t> Southwood</a:t>
            </a:r>
            <a:endParaRPr lang="en-US" dirty="0"/>
          </a:p>
        </p:txBody>
      </p:sp>
      <p:sp>
        <p:nvSpPr>
          <p:cNvPr id="4" name="Slide Number Placeholder 3"/>
          <p:cNvSpPr>
            <a:spLocks noGrp="1"/>
          </p:cNvSpPr>
          <p:nvPr>
            <p:ph type="sldNum" sz="quarter" idx="10"/>
          </p:nvPr>
        </p:nvSpPr>
        <p:spPr/>
        <p:txBody>
          <a:bodyPr/>
          <a:lstStyle/>
          <a:p>
            <a:fld id="{1AD1B45A-DA36-2C4C-86C3-B74CE294C90B}" type="slidenum">
              <a:rPr lang="en-US" smtClean="0"/>
              <a:pPr/>
              <a:t>9</a:t>
            </a:fld>
            <a:endParaRPr lang="en-US"/>
          </a:p>
        </p:txBody>
      </p:sp>
    </p:spTree>
    <p:extLst>
      <p:ext uri="{BB962C8B-B14F-4D97-AF65-F5344CB8AC3E}">
        <p14:creationId xmlns:p14="http://schemas.microsoft.com/office/powerpoint/2010/main" val="40639050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 name="Shape 1240"/>
          <p:cNvSpPr>
            <a:spLocks noGrp="1" noRot="1" noChangeAspect="1"/>
          </p:cNvSpPr>
          <p:nvPr>
            <p:ph type="sldImg"/>
          </p:nvPr>
        </p:nvSpPr>
        <p:spPr>
          <a:prstGeom prst="rect">
            <a:avLst/>
          </a:prstGeom>
        </p:spPr>
        <p:txBody>
          <a:bodyPr/>
          <a:lstStyle/>
          <a:p>
            <a:endParaRPr/>
          </a:p>
        </p:txBody>
      </p:sp>
      <p:sp>
        <p:nvSpPr>
          <p:cNvPr id="1241" name="Shape 1241"/>
          <p:cNvSpPr>
            <a:spLocks noGrp="1"/>
          </p:cNvSpPr>
          <p:nvPr>
            <p:ph type="body" sz="quarter" idx="1"/>
          </p:nvPr>
        </p:nvSpPr>
        <p:spPr>
          <a:prstGeom prst="rect">
            <a:avLst/>
          </a:prstGeom>
        </p:spPr>
        <p:txBody>
          <a:bodyPr/>
          <a:lstStyle/>
          <a:p>
            <a:r>
              <a:t>Not meant to show to students</a:t>
            </a:r>
          </a:p>
        </p:txBody>
      </p:sp>
    </p:spTree>
    <p:extLst>
      <p:ext uri="{BB962C8B-B14F-4D97-AF65-F5344CB8AC3E}">
        <p14:creationId xmlns:p14="http://schemas.microsoft.com/office/powerpoint/2010/main" val="42068191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Please note that this simulation can not be run on iPads or Chromebooks.  </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SOURCES:</a:t>
            </a:r>
            <a:r>
              <a:rPr lang="en-US" baseline="0" dirty="0"/>
              <a:t> </a:t>
            </a:r>
            <a:br>
              <a:rPr lang="en-US" baseline="0" dirty="0"/>
            </a:br>
            <a:r>
              <a:rPr lang="en-US" baseline="0" dirty="0"/>
              <a:t>Image, “</a:t>
            </a:r>
            <a:r>
              <a:rPr lang="en-US" sz="1200" b="0" i="0" kern="1200" dirty="0">
                <a:solidFill>
                  <a:schemeClr val="tx1"/>
                </a:solidFill>
                <a:effectLst/>
                <a:latin typeface="+mn-lt"/>
                <a:ea typeface="+mn-ea"/>
                <a:cs typeface="+mn-cs"/>
              </a:rPr>
              <a:t>Dragonfly-Brown-070624.jpg”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t>
            </a:r>
            <a:r>
              <a:rPr lang="en-US" sz="1200" b="0" i="0" kern="1200" dirty="0" err="1">
                <a:solidFill>
                  <a:schemeClr val="tx1"/>
                </a:solidFill>
                <a:effectLst/>
                <a:latin typeface="+mn-lt"/>
                <a:ea typeface="+mn-ea"/>
                <a:cs typeface="+mn-cs"/>
              </a:rPr>
              <a:t>commons.wikimedia.org</a:t>
            </a:r>
            <a:r>
              <a:rPr lang="en-US" sz="1200" b="0" i="0" kern="1200" dirty="0">
                <a:solidFill>
                  <a:schemeClr val="tx1"/>
                </a:solidFill>
                <a:effectLst/>
                <a:latin typeface="+mn-lt"/>
                <a:ea typeface="+mn-ea"/>
                <a:cs typeface="+mn-cs"/>
              </a:rPr>
              <a:t>/wiki/File:Dragonfly-Brown-070624.jpg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By Loadmaster (David R. </a:t>
            </a:r>
            <a:r>
              <a:rPr lang="en-US" sz="1200" b="0" i="0" kern="1200" dirty="0" err="1">
                <a:solidFill>
                  <a:schemeClr val="tx1"/>
                </a:solidFill>
                <a:effectLst/>
                <a:latin typeface="+mn-lt"/>
                <a:ea typeface="+mn-ea"/>
                <a:cs typeface="+mn-cs"/>
              </a:rPr>
              <a:t>Tribble</a:t>
            </a:r>
            <a:r>
              <a:rPr lang="en-US" sz="1200" b="0" i="0" kern="1200" dirty="0">
                <a:solidFill>
                  <a:schemeClr val="tx1"/>
                </a:solidFill>
                <a:effectLst/>
                <a:latin typeface="+mn-lt"/>
                <a:ea typeface="+mn-ea"/>
                <a:cs typeface="+mn-cs"/>
              </a:rPr>
              <a:t>)    This image was made by Loadmaster (David R. </a:t>
            </a:r>
            <a:r>
              <a:rPr lang="en-US" sz="1200" b="0" i="0" kern="1200" dirty="0" err="1">
                <a:solidFill>
                  <a:schemeClr val="tx1"/>
                </a:solidFill>
                <a:effectLst/>
                <a:latin typeface="+mn-lt"/>
                <a:ea typeface="+mn-ea"/>
                <a:cs typeface="+mn-cs"/>
              </a:rPr>
              <a:t>Tribble</a:t>
            </a:r>
            <a:r>
              <a:rPr lang="en-US" sz="1200" b="0" i="0" kern="1200" dirty="0">
                <a:solidFill>
                  <a:schemeClr val="tx1"/>
                </a:solidFill>
                <a:effectLst/>
                <a:latin typeface="+mn-lt"/>
                <a:ea typeface="+mn-ea"/>
                <a:cs typeface="+mn-cs"/>
              </a:rPr>
              <a:t>) Email the author:  David R. </a:t>
            </a:r>
            <a:r>
              <a:rPr lang="en-US" sz="1200" b="0" i="0" kern="1200" dirty="0" err="1">
                <a:solidFill>
                  <a:schemeClr val="tx1"/>
                </a:solidFill>
                <a:effectLst/>
                <a:latin typeface="+mn-lt"/>
                <a:ea typeface="+mn-ea"/>
                <a:cs typeface="+mn-cs"/>
              </a:rPr>
              <a:t>Tribble</a:t>
            </a:r>
            <a:r>
              <a:rPr lang="en-US" sz="1200" b="0" i="0" kern="1200" dirty="0">
                <a:solidFill>
                  <a:schemeClr val="tx1"/>
                </a:solidFill>
                <a:effectLst/>
                <a:latin typeface="+mn-lt"/>
                <a:ea typeface="+mn-ea"/>
                <a:cs typeface="+mn-cs"/>
              </a:rPr>
              <a:t> Also see my personal gallery at Google Photos (Own work) [GFDL (http://</a:t>
            </a:r>
            <a:r>
              <a:rPr lang="en-US" sz="1200" b="0" i="0" kern="1200" dirty="0" err="1">
                <a:solidFill>
                  <a:schemeClr val="tx1"/>
                </a:solidFill>
                <a:effectLst/>
                <a:latin typeface="+mn-lt"/>
                <a:ea typeface="+mn-ea"/>
                <a:cs typeface="+mn-cs"/>
              </a:rPr>
              <a:t>www.gnu.org</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copyleft</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fdl.html</a:t>
            </a:r>
            <a:r>
              <a:rPr lang="en-US" sz="1200" b="0" i="0" kern="1200" dirty="0">
                <a:solidFill>
                  <a:schemeClr val="tx1"/>
                </a:solidFill>
                <a:effectLst/>
                <a:latin typeface="+mn-lt"/>
                <a:ea typeface="+mn-ea"/>
                <a:cs typeface="+mn-cs"/>
              </a:rPr>
              <a:t>) or CC BY-SA 4.0-3.0-2.5-2.0-1.0 (https://</a:t>
            </a:r>
            <a:r>
              <a:rPr lang="en-US" sz="1200" b="0" i="0" kern="1200" dirty="0" err="1">
                <a:solidFill>
                  <a:schemeClr val="tx1"/>
                </a:solidFill>
                <a:effectLst/>
                <a:latin typeface="+mn-lt"/>
                <a:ea typeface="+mn-ea"/>
                <a:cs typeface="+mn-cs"/>
              </a:rPr>
              <a:t>creativecommons.org</a:t>
            </a:r>
            <a:r>
              <a:rPr lang="en-US" sz="1200" b="0" i="0" kern="1200" dirty="0">
                <a:solidFill>
                  <a:schemeClr val="tx1"/>
                </a:solidFill>
                <a:effectLst/>
                <a:latin typeface="+mn-lt"/>
                <a:ea typeface="+mn-ea"/>
                <a:cs typeface="+mn-cs"/>
              </a:rPr>
              <a:t>/licenses/by-</a:t>
            </a:r>
            <a:r>
              <a:rPr lang="en-US" sz="1200" b="0" i="0" kern="1200" dirty="0" err="1">
                <a:solidFill>
                  <a:schemeClr val="tx1"/>
                </a:solidFill>
                <a:effectLst/>
                <a:latin typeface="+mn-lt"/>
                <a:ea typeface="+mn-ea"/>
                <a:cs typeface="+mn-cs"/>
              </a:rPr>
              <a:t>sa</a:t>
            </a:r>
            <a:r>
              <a:rPr lang="en-US" sz="1200" b="0" i="0" kern="1200" dirty="0">
                <a:solidFill>
                  <a:schemeClr val="tx1"/>
                </a:solidFill>
                <a:effectLst/>
                <a:latin typeface="+mn-lt"/>
                <a:ea typeface="+mn-ea"/>
                <a:cs typeface="+mn-cs"/>
              </a:rPr>
              <a:t>/4.0-3.0-2.5-2.0-1.0)],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95</a:t>
            </a:fld>
            <a:endParaRPr lang="en-US"/>
          </a:p>
        </p:txBody>
      </p:sp>
    </p:spTree>
    <p:extLst>
      <p:ext uri="{BB962C8B-B14F-4D97-AF65-F5344CB8AC3E}">
        <p14:creationId xmlns:p14="http://schemas.microsoft.com/office/powerpoint/2010/main" val="42777498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p:txBody>
      </p:sp>
      <p:sp>
        <p:nvSpPr>
          <p:cNvPr id="4" name="Slide Number Placeholder 3"/>
          <p:cNvSpPr>
            <a:spLocks noGrp="1"/>
          </p:cNvSpPr>
          <p:nvPr>
            <p:ph type="sldNum" sz="quarter" idx="10"/>
          </p:nvPr>
        </p:nvSpPr>
        <p:spPr/>
        <p:txBody>
          <a:bodyPr/>
          <a:lstStyle/>
          <a:p>
            <a:fld id="{C7BB21F4-C42E-3B40-9B33-CFE230F675D3}" type="slidenum">
              <a:rPr lang="en-US" smtClean="0"/>
              <a:t>96</a:t>
            </a:fld>
            <a:endParaRPr lang="en-US"/>
          </a:p>
        </p:txBody>
      </p:sp>
    </p:spTree>
    <p:extLst>
      <p:ext uri="{BB962C8B-B14F-4D97-AF65-F5344CB8AC3E}">
        <p14:creationId xmlns:p14="http://schemas.microsoft.com/office/powerpoint/2010/main" val="20339649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Shape 1253"/>
          <p:cNvSpPr>
            <a:spLocks noGrp="1" noRot="1" noChangeAspect="1"/>
          </p:cNvSpPr>
          <p:nvPr>
            <p:ph type="sldImg"/>
          </p:nvPr>
        </p:nvSpPr>
        <p:spPr>
          <a:prstGeom prst="rect">
            <a:avLst/>
          </a:prstGeom>
        </p:spPr>
        <p:txBody>
          <a:bodyPr/>
          <a:lstStyle/>
          <a:p>
            <a:endParaRPr/>
          </a:p>
        </p:txBody>
      </p:sp>
      <p:sp>
        <p:nvSpPr>
          <p:cNvPr id="1254" name="Shape 1254"/>
          <p:cNvSpPr>
            <a:spLocks noGrp="1"/>
          </p:cNvSpPr>
          <p:nvPr>
            <p:ph type="body" sz="quarter" idx="1"/>
          </p:nvPr>
        </p:nvSpPr>
        <p:spPr>
          <a:prstGeom prst="rect">
            <a:avLst/>
          </a:prstGeom>
        </p:spPr>
        <p:txBody>
          <a:bodyPr/>
          <a:lstStyle/>
          <a:p>
            <a:r>
              <a:rPr lang="en-US" dirty="0"/>
              <a:t>TEACHER NOTES:</a:t>
            </a:r>
            <a:br>
              <a:rPr lang="en-US" dirty="0"/>
            </a:br>
            <a:r>
              <a:rPr lang="en-US" dirty="0"/>
              <a:t>Once the VGL software has been downloaded from the VGL website and the VGL MBER Problem Set I has been downloaded from the MBER website your students will be ready to go. It is helpful if the VGL and the problem set are in the same, well labeled folder on the desk top of the student computers. The instructions on this slide should help students to open their first problem. You can assign the same type of </a:t>
            </a:r>
            <a:r>
              <a:rPr lang="en-US" dirty="0" err="1"/>
              <a:t>dragonbugs</a:t>
            </a:r>
            <a:r>
              <a:rPr lang="en-US" dirty="0"/>
              <a:t> (bent zigzag antenna) to everyone or you can assign different groups different types of </a:t>
            </a:r>
            <a:r>
              <a:rPr lang="en-US" dirty="0" err="1"/>
              <a:t>dragonbugs</a:t>
            </a:r>
            <a:r>
              <a:rPr lang="en-US" dirty="0"/>
              <a:t>. </a:t>
            </a:r>
            <a:endParaRPr dirty="0"/>
          </a:p>
        </p:txBody>
      </p:sp>
    </p:spTree>
    <p:extLst>
      <p:ext uri="{BB962C8B-B14F-4D97-AF65-F5344CB8AC3E}">
        <p14:creationId xmlns:p14="http://schemas.microsoft.com/office/powerpoint/2010/main" val="380447474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 name="Shape 1266"/>
          <p:cNvSpPr>
            <a:spLocks noGrp="1" noRot="1" noChangeAspect="1"/>
          </p:cNvSpPr>
          <p:nvPr>
            <p:ph type="sldImg"/>
          </p:nvPr>
        </p:nvSpPr>
        <p:spPr>
          <a:prstGeom prst="rect">
            <a:avLst/>
          </a:prstGeom>
        </p:spPr>
        <p:txBody>
          <a:bodyPr/>
          <a:lstStyle/>
          <a:p>
            <a:endParaRPr/>
          </a:p>
        </p:txBody>
      </p:sp>
      <p:sp>
        <p:nvSpPr>
          <p:cNvPr id="1267" name="Shape 1267"/>
          <p:cNvSpPr>
            <a:spLocks noGrp="1"/>
          </p:cNvSpPr>
          <p:nvPr>
            <p:ph type="body" sz="quarter" idx="1"/>
          </p:nvPr>
        </p:nvSpPr>
        <p:spPr>
          <a:prstGeom prst="rect">
            <a:avLst/>
          </a:prstGeom>
        </p:spPr>
        <p:txBody>
          <a:bodyPr/>
          <a:lstStyle/>
          <a:p>
            <a:r>
              <a:rPr lang="en-US" dirty="0"/>
              <a:t>TEACHER NOTES: Very Important! When you are done working with your </a:t>
            </a:r>
            <a:r>
              <a:rPr lang="en-US" dirty="0" err="1"/>
              <a:t>dragonbugs</a:t>
            </a:r>
            <a:r>
              <a:rPr lang="en-US" dirty="0"/>
              <a:t> and close your work, DO NOT SAVE! Simply click on </a:t>
            </a:r>
            <a:r>
              <a:rPr lang="en-US" u="sng" dirty="0"/>
              <a:t>NO</a:t>
            </a:r>
            <a:r>
              <a:rPr lang="en-US" dirty="0"/>
              <a:t> .</a:t>
            </a:r>
            <a:endParaRPr dirty="0"/>
          </a:p>
        </p:txBody>
      </p:sp>
    </p:spTree>
    <p:extLst>
      <p:ext uri="{BB962C8B-B14F-4D97-AF65-F5344CB8AC3E}">
        <p14:creationId xmlns:p14="http://schemas.microsoft.com/office/powerpoint/2010/main" val="9050846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CCA2592F-144D-40D7-A04A-F09238C412E1}"/>
              </a:ext>
            </a:extLst>
          </p:cNvPr>
          <p:cNvSpPr>
            <a:spLocks noGrp="1"/>
          </p:cNvSpPr>
          <p:nvPr>
            <p:ph type="body" idx="1"/>
          </p:nvPr>
        </p:nvSpPr>
        <p:spPr/>
        <p:txBody>
          <a:bodyPr/>
          <a:lstStyle/>
          <a:p>
            <a:r>
              <a:rPr lang="en-US" dirty="0"/>
              <a:t>TEACHER NOTES:</a:t>
            </a:r>
          </a:p>
          <a:p>
            <a:r>
              <a:rPr lang="en-US" dirty="0"/>
              <a:t>Very Important! When you are done working with your </a:t>
            </a:r>
            <a:r>
              <a:rPr lang="en-US" dirty="0" err="1"/>
              <a:t>dragonbugs</a:t>
            </a:r>
            <a:r>
              <a:rPr lang="en-US" dirty="0"/>
              <a:t> and close your work, DO NOT SAVE! Simply click on </a:t>
            </a:r>
            <a:r>
              <a:rPr lang="en-US" u="sng" dirty="0"/>
              <a:t>NO</a:t>
            </a:r>
            <a:r>
              <a:rPr lang="en-US" dirty="0"/>
              <a:t> .</a:t>
            </a:r>
          </a:p>
        </p:txBody>
      </p:sp>
    </p:spTree>
    <p:extLst>
      <p:ext uri="{BB962C8B-B14F-4D97-AF65-F5344CB8AC3E}">
        <p14:creationId xmlns:p14="http://schemas.microsoft.com/office/powerpoint/2010/main" val="15946817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Students should have time to individually (or in pairs) play with their first problem. Just let them explore and get use to the program. Students record their observations in their field notebooks.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Allow students to work for a bit, before reminding them that the first step in Mendel’s experiments was to generate “purebred” organisms. Starting with homozygous individuals makes the analysis much easier.</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100</a:t>
            </a:fld>
            <a:endParaRPr lang="en-US"/>
          </a:p>
        </p:txBody>
      </p:sp>
    </p:spTree>
    <p:extLst>
      <p:ext uri="{BB962C8B-B14F-4D97-AF65-F5344CB8AC3E}">
        <p14:creationId xmlns:p14="http://schemas.microsoft.com/office/powerpoint/2010/main" val="324182838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3" name="Shape 1273"/>
          <p:cNvSpPr>
            <a:spLocks noGrp="1" noRot="1" noChangeAspect="1"/>
          </p:cNvSpPr>
          <p:nvPr>
            <p:ph type="sldImg"/>
          </p:nvPr>
        </p:nvSpPr>
        <p:spPr>
          <a:prstGeom prst="rect">
            <a:avLst/>
          </a:prstGeom>
        </p:spPr>
        <p:txBody>
          <a:bodyPr/>
          <a:lstStyle/>
          <a:p>
            <a:endParaRPr/>
          </a:p>
        </p:txBody>
      </p:sp>
      <p:sp>
        <p:nvSpPr>
          <p:cNvPr id="1274" name="Shape 1274"/>
          <p:cNvSpPr>
            <a:spLocks noGrp="1"/>
          </p:cNvSpPr>
          <p:nvPr>
            <p:ph type="body" sz="quarter" idx="1"/>
          </p:nvPr>
        </p:nvSpPr>
        <p:spPr>
          <a:prstGeom prst="rect">
            <a:avLst/>
          </a:prstGeom>
        </p:spPr>
        <p:txBody>
          <a:bodyPr/>
          <a:lstStyle/>
          <a:p>
            <a:r>
              <a:rPr lang="en-US" dirty="0"/>
              <a:t>TEACHER NOTES:</a:t>
            </a:r>
            <a:br>
              <a:rPr lang="en-US" dirty="0"/>
            </a:br>
            <a:r>
              <a:rPr lang="en-US" dirty="0"/>
              <a:t>There are several problems for students to work through. Once they have figured out how to identify which phenotypes are dominant and recessive, challenge them to figure out the dominant and recessive phenotypes of a different trait in the least amount of crosses. </a:t>
            </a:r>
          </a:p>
          <a:p>
            <a:endParaRPr lang="en-US" dirty="0"/>
          </a:p>
          <a:p>
            <a:r>
              <a:rPr lang="en-US" dirty="0"/>
              <a:t>Students may ask if they, got it “right.” Instead of telling them yes or no, ask them if their results make sense in terms of their model. Remind them that scientists do not get to “peak” and see if they are “right,” they have to trust their models. </a:t>
            </a:r>
            <a:endParaRPr dirty="0"/>
          </a:p>
        </p:txBody>
      </p:sp>
    </p:spTree>
    <p:extLst>
      <p:ext uri="{BB962C8B-B14F-4D97-AF65-F5344CB8AC3E}">
        <p14:creationId xmlns:p14="http://schemas.microsoft.com/office/powerpoint/2010/main" val="17268974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Students return to their groups to discuss their findings and check each others work to make sure their findings can be supported with their model. A whole class discussion will help them feel confident with their results. Again, the idea is not to tell them they got it right, but to ask questions and guide them to using their model to make sense of their data.</a:t>
            </a:r>
          </a:p>
        </p:txBody>
      </p:sp>
      <p:sp>
        <p:nvSpPr>
          <p:cNvPr id="4" name="Slide Number Placeholder 3"/>
          <p:cNvSpPr>
            <a:spLocks noGrp="1"/>
          </p:cNvSpPr>
          <p:nvPr>
            <p:ph type="sldNum" sz="quarter" idx="10"/>
          </p:nvPr>
        </p:nvSpPr>
        <p:spPr/>
        <p:txBody>
          <a:bodyPr/>
          <a:lstStyle/>
          <a:p>
            <a:fld id="{C7BB21F4-C42E-3B40-9B33-CFE230F675D3}" type="slidenum">
              <a:rPr lang="en-US" smtClean="0"/>
              <a:t>102</a:t>
            </a:fld>
            <a:endParaRPr lang="en-US"/>
          </a:p>
        </p:txBody>
      </p:sp>
    </p:spTree>
    <p:extLst>
      <p:ext uri="{BB962C8B-B14F-4D97-AF65-F5344CB8AC3E}">
        <p14:creationId xmlns:p14="http://schemas.microsoft.com/office/powerpoint/2010/main" val="82616557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an optional slide, a place for a formative assessment. You can use the slide and have students answer on their own paper or use the </a:t>
            </a:r>
            <a:r>
              <a:rPr lang="en-US" dirty="0" err="1"/>
              <a:t>Dragonbug</a:t>
            </a:r>
            <a:r>
              <a:rPr lang="en-US" dirty="0"/>
              <a:t> Formative Assessment in the resource folder.</a:t>
            </a:r>
          </a:p>
          <a:p>
            <a:r>
              <a:rPr lang="en-US" dirty="0"/>
              <a:t>The idea is to make sure all students understand how to use the model to solve simple dominance genetic problems before going back to the family pedigrees.</a:t>
            </a:r>
          </a:p>
          <a:p>
            <a:endParaRPr lang="en-US" dirty="0"/>
          </a:p>
          <a:p>
            <a:r>
              <a:rPr lang="en-US" b="1" dirty="0"/>
              <a:t>Answer:</a:t>
            </a:r>
          </a:p>
          <a:p>
            <a:r>
              <a:rPr lang="en-US" b="1" dirty="0"/>
              <a:t>Yes I have enough information, and green is the dominant phenotype</a:t>
            </a:r>
          </a:p>
          <a:p>
            <a:r>
              <a:rPr lang="en-US" b="1" dirty="0"/>
              <a:t>When a green is crossed with a green the outcome is blue and green. For this to happen, the Green allele is represented with a 1 (dominate allele)and the blue is represented with a 2 (the recessive allele), and according to our model, a 1,1 or a 1,2 will be green (dominant) and a 2,2 will be blue. The 1 overshadows the 2.  When a 1,2(green) is crossed with a 1,2 (green) the possible outcomes are 1,1 green, 1,2, green, and 2,2 blue and in this case a 3:1 ratio which we have 6: 21 (3.5:1).</a:t>
            </a:r>
          </a:p>
          <a:p>
            <a:r>
              <a:rPr lang="en-US" b="1" dirty="0"/>
              <a:t>The green allele masks the blue allele in the parents, but 6 of the progeny have two, 2 alleles and are blue. Since one of the alleles came from each parent, each  green parent must have had a 2 to give to their blue offspring and thus the green is dominant over the blue.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103</a:t>
            </a:fld>
            <a:endParaRPr lang="en-US"/>
          </a:p>
        </p:txBody>
      </p:sp>
    </p:spTree>
    <p:extLst>
      <p:ext uri="{BB962C8B-B14F-4D97-AF65-F5344CB8AC3E}">
        <p14:creationId xmlns:p14="http://schemas.microsoft.com/office/powerpoint/2010/main" val="16288442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E8DBCF4-7D9A-A24C-884A-8F6916FC91E1}" type="datetimeFigureOut">
              <a:rPr lang="en-US" smtClean="0"/>
              <a:t>3/25/19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4175001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3/25/19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77807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3/25/19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657249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
        <p:nvSpPr>
          <p:cNvPr id="7" name="Shape 119"/>
          <p:cNvSpPr/>
          <p:nvPr userDrawn="1"/>
        </p:nvSpPr>
        <p:spPr>
          <a:xfrm>
            <a:off x="1" y="-30815"/>
            <a:ext cx="9144000" cy="591639"/>
          </a:xfrm>
          <a:prstGeom prst="rect">
            <a:avLst/>
          </a:prstGeom>
          <a:solidFill>
            <a:srgbClr val="3F6EB3"/>
          </a:solidFill>
          <a:ln w="12700">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94068461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copy 2">
    <p:spTree>
      <p:nvGrpSpPr>
        <p:cNvPr id="1" name=""/>
        <p:cNvGrpSpPr/>
        <p:nvPr/>
      </p:nvGrpSpPr>
      <p:grpSpPr>
        <a:xfrm>
          <a:off x="0" y="0"/>
          <a:ext cx="0" cy="0"/>
          <a:chOff x="0" y="0"/>
          <a:chExt cx="0" cy="0"/>
        </a:xfrm>
      </p:grpSpPr>
      <p:pic>
        <p:nvPicPr>
          <p:cNvPr id="129" name="image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
        <p:nvSpPr>
          <p:cNvPr id="130" name="Shape 13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1266"/>
          </a:p>
        </p:txBody>
      </p:sp>
      <p:sp>
        <p:nvSpPr>
          <p:cNvPr id="131" name="Shape 131"/>
          <p:cNvSpPr/>
          <p:nvPr/>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a:t>www.modelbasedbiology.com</a:t>
            </a:r>
          </a:p>
        </p:txBody>
      </p:sp>
      <p:sp>
        <p:nvSpPr>
          <p:cNvPr id="132" name="Shape 13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5145684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77724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4114800"/>
            <a:ext cx="77724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BB9A1AF-2463-4604-A6BB-3BE750A9FD3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1DDE7E0-9CC3-495F-9C4E-8D5CC5B53A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35787FD-8816-4D46-93A6-5AA199FD0980}"/>
              </a:ext>
            </a:extLst>
          </p:cNvPr>
          <p:cNvSpPr>
            <a:spLocks noGrp="1" noChangeArrowheads="1"/>
          </p:cNvSpPr>
          <p:nvPr>
            <p:ph type="sldNum" sz="quarter" idx="12"/>
          </p:nvPr>
        </p:nvSpPr>
        <p:spPr>
          <a:ln/>
        </p:spPr>
        <p:txBody>
          <a:bodyPr/>
          <a:lstStyle>
            <a:lvl1pPr>
              <a:defRPr/>
            </a:lvl1pPr>
          </a:lstStyle>
          <a:p>
            <a:pPr>
              <a:defRPr/>
            </a:pPr>
            <a:fld id="{B53B7021-53DC-4441-B0EF-594856534B98}" type="slidenum">
              <a:rPr lang="en-US" altLang="en-US"/>
              <a:pPr>
                <a:defRPr/>
              </a:pPr>
              <a:t>‹#›</a:t>
            </a:fld>
            <a:endParaRPr lang="en-US" altLang="en-US"/>
          </a:p>
        </p:txBody>
      </p:sp>
    </p:spTree>
    <p:extLst>
      <p:ext uri="{BB962C8B-B14F-4D97-AF65-F5344CB8AC3E}">
        <p14:creationId xmlns:p14="http://schemas.microsoft.com/office/powerpoint/2010/main" val="40180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3/25/19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dirty="0"/>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19513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DBCF4-7D9A-A24C-884A-8F6916FC91E1}" type="datetimeFigureOut">
              <a:rPr lang="en-US" smtClean="0"/>
              <a:t>3/25/19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980129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8DBCF4-7D9A-A24C-884A-8F6916FC91E1}" type="datetimeFigureOut">
              <a:rPr lang="en-US" smtClean="0"/>
              <a:t>3/25/19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292149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8DBCF4-7D9A-A24C-884A-8F6916FC91E1}" type="datetimeFigureOut">
              <a:rPr lang="en-US" smtClean="0"/>
              <a:t>3/25/19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E373E-F60B-B846-8CC2-26F9EEB9C803}" type="slidenum">
              <a:rPr lang="en-US" smtClean="0"/>
              <a:t>‹#›</a:t>
            </a:fld>
            <a:endParaRPr lang="en-US"/>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24982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8DBCF4-7D9A-A24C-884A-8F6916FC91E1}" type="datetimeFigureOut">
              <a:rPr lang="en-US" smtClean="0"/>
              <a:t>3/25/19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E373E-F60B-B846-8CC2-26F9EEB9C803}" type="slidenum">
              <a:rPr lang="en-US" smtClean="0"/>
              <a:t>‹#›</a:t>
            </a:fld>
            <a:endParaRPr lang="en-US"/>
          </a:p>
        </p:txBody>
      </p:sp>
      <p:sp>
        <p:nvSpPr>
          <p:cNvPr id="9"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0"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33145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8DBCF4-7D9A-A24C-884A-8F6916FC91E1}" type="datetimeFigureOut">
              <a:rPr lang="en-US" smtClean="0"/>
              <a:t>3/25/19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E373E-F60B-B846-8CC2-26F9EEB9C803}" type="slidenum">
              <a:rPr lang="en-US" smtClean="0"/>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0372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3/25/19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829986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3/25/19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123579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8DBCF4-7D9A-A24C-884A-8F6916FC91E1}" type="datetimeFigureOut">
              <a:rPr lang="en-US" smtClean="0"/>
              <a:t>3/25/19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E373E-F60B-B846-8CC2-26F9EEB9C803}" type="slidenum">
              <a:rPr lang="en-US" smtClean="0"/>
              <a:t>‹#›</a:t>
            </a:fld>
            <a:endParaRPr lang="en-US"/>
          </a:p>
        </p:txBody>
      </p:sp>
    </p:spTree>
    <p:extLst>
      <p:ext uri="{BB962C8B-B14F-4D97-AF65-F5344CB8AC3E}">
        <p14:creationId xmlns:p14="http://schemas.microsoft.com/office/powerpoint/2010/main" val="4058222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0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97.xml"/><Relationship Id="rId1" Type="http://schemas.openxmlformats.org/officeDocument/2006/relationships/slideLayout" Target="../slideLayouts/slideLayout13.xml"/><Relationship Id="rId4" Type="http://schemas.openxmlformats.org/officeDocument/2006/relationships/image" Target="../media/image118.png"/></Relationships>
</file>

<file path=ppt/slides/_rels/slide10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8.xml"/><Relationship Id="rId1" Type="http://schemas.openxmlformats.org/officeDocument/2006/relationships/slideLayout" Target="../slideLayouts/slideLayout13.xml"/><Relationship Id="rId4" Type="http://schemas.openxmlformats.org/officeDocument/2006/relationships/image" Target="../media/image123.png"/></Relationships>
</file>

<file path=ppt/slides/_rels/slide10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27.png"/><Relationship Id="rId4" Type="http://schemas.openxmlformats.org/officeDocument/2006/relationships/image" Target="../media/image129.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12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22.xml"/><Relationship Id="rId1" Type="http://schemas.openxmlformats.org/officeDocument/2006/relationships/slideLayout" Target="../slideLayouts/slideLayout4.xml"/><Relationship Id="rId4" Type="http://schemas.openxmlformats.org/officeDocument/2006/relationships/image" Target="../media/image136.png"/></Relationships>
</file>

<file path=ppt/slides/_rels/slide12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13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41.tiff"/><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32.xml"/><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138.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6.xml"/><Relationship Id="rId1" Type="http://schemas.openxmlformats.org/officeDocument/2006/relationships/slideLayout" Target="../slideLayouts/slideLayout7.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jpeg"/></Relationships>
</file>

<file path=ppt/slides/_rels/slide14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37.xml"/><Relationship Id="rId1" Type="http://schemas.openxmlformats.org/officeDocument/2006/relationships/slideLayout" Target="../slideLayouts/slideLayout7.xml"/><Relationship Id="rId5" Type="http://schemas.openxmlformats.org/officeDocument/2006/relationships/image" Target="../media/image149.png"/><Relationship Id="rId4" Type="http://schemas.openxmlformats.org/officeDocument/2006/relationships/image" Target="../media/image148.pn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50.tiff"/><Relationship Id="rId2" Type="http://schemas.openxmlformats.org/officeDocument/2006/relationships/notesSlide" Target="../notesSlides/notesSlide139.xml"/><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3" Type="http://schemas.openxmlformats.org/officeDocument/2006/relationships/image" Target="../media/image151.tiff"/><Relationship Id="rId2" Type="http://schemas.openxmlformats.org/officeDocument/2006/relationships/notesSlide" Target="../notesSlides/notesSlide140.xml"/><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3.tif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51.tiff"/></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45.png"/><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60.png"/><Relationship Id="rId7"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5.png"/><Relationship Id="rId7" Type="http://schemas.openxmlformats.org/officeDocument/2006/relationships/image" Target="../media/image63.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7.png"/><Relationship Id="rId4" Type="http://schemas.openxmlformats.org/officeDocument/2006/relationships/image" Target="../media/image60.png"/><Relationship Id="rId9"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6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75.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92.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95.jpeg"/><Relationship Id="rId4" Type="http://schemas.openxmlformats.org/officeDocument/2006/relationships/image" Target="../media/image94.jpeg"/></Relationships>
</file>

<file path=ppt/slides/_rels/slide75.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6.jpeg"/><Relationship Id="rId3" Type="http://schemas.openxmlformats.org/officeDocument/2006/relationships/image" Target="../media/image96.jpeg"/><Relationship Id="rId7" Type="http://schemas.openxmlformats.org/officeDocument/2006/relationships/image" Target="../media/image100.jpeg"/><Relationship Id="rId12" Type="http://schemas.openxmlformats.org/officeDocument/2006/relationships/image" Target="../media/image105.png"/><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99.jpeg"/><Relationship Id="rId11" Type="http://schemas.openxmlformats.org/officeDocument/2006/relationships/image" Target="../media/image104.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97.jpeg"/><Relationship Id="rId9" Type="http://schemas.openxmlformats.org/officeDocument/2006/relationships/image" Target="../media/image102.jpeg"/><Relationship Id="rId14" Type="http://schemas.openxmlformats.org/officeDocument/2006/relationships/image" Target="../media/image107.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6.jpeg"/><Relationship Id="rId3" Type="http://schemas.openxmlformats.org/officeDocument/2006/relationships/image" Target="../media/image96.jpeg"/><Relationship Id="rId7" Type="http://schemas.openxmlformats.org/officeDocument/2006/relationships/image" Target="../media/image100.jpeg"/><Relationship Id="rId12" Type="http://schemas.openxmlformats.org/officeDocument/2006/relationships/image" Target="../media/image105.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99.jpeg"/><Relationship Id="rId11" Type="http://schemas.openxmlformats.org/officeDocument/2006/relationships/image" Target="../media/image104.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97.jpeg"/><Relationship Id="rId9" Type="http://schemas.openxmlformats.org/officeDocument/2006/relationships/image" Target="../media/image102.jpeg"/><Relationship Id="rId14" Type="http://schemas.openxmlformats.org/officeDocument/2006/relationships/image" Target="../media/image107.jpeg"/></Relationships>
</file>

<file path=ppt/slides/_rels/slide78.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6.jpeg"/><Relationship Id="rId3" Type="http://schemas.openxmlformats.org/officeDocument/2006/relationships/image" Target="../media/image96.jpeg"/><Relationship Id="rId7" Type="http://schemas.openxmlformats.org/officeDocument/2006/relationships/image" Target="../media/image100.jpeg"/><Relationship Id="rId12" Type="http://schemas.openxmlformats.org/officeDocument/2006/relationships/image" Target="../media/image105.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99.jpeg"/><Relationship Id="rId11" Type="http://schemas.openxmlformats.org/officeDocument/2006/relationships/image" Target="../media/image104.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97.jpeg"/><Relationship Id="rId9" Type="http://schemas.openxmlformats.org/officeDocument/2006/relationships/image" Target="../media/image102.jpeg"/><Relationship Id="rId14" Type="http://schemas.openxmlformats.org/officeDocument/2006/relationships/image" Target="../media/image107.jpeg"/></Relationships>
</file>

<file path=ppt/slides/_rels/slide7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88.xml"/><Relationship Id="rId1" Type="http://schemas.openxmlformats.org/officeDocument/2006/relationships/slideLayout" Target="../slideLayouts/slideLayout1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9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9.xml"/><Relationship Id="rId1" Type="http://schemas.openxmlformats.org/officeDocument/2006/relationships/slideLayout" Target="../slideLayouts/slideLayout12.xml"/><Relationship Id="rId4" Type="http://schemas.openxmlformats.org/officeDocument/2006/relationships/image" Target="../media/image116.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8.png"/><Relationship Id="rId2" Type="http://schemas.openxmlformats.org/officeDocument/2006/relationships/notesSlide" Target="../notesSlides/notesSlide93.xml"/><Relationship Id="rId1" Type="http://schemas.openxmlformats.org/officeDocument/2006/relationships/slideLayout" Target="../slideLayouts/slideLayout13.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9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4.xml"/><Relationship Id="rId1" Type="http://schemas.openxmlformats.org/officeDocument/2006/relationships/slideLayout" Target="../slideLayouts/slideLayout13.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6.png"/></Relationships>
</file>

<file path=ppt/slides/_rels/slide9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3F6EB3">
              <a:alpha val="49804"/>
            </a:srgbClr>
          </a:solidFill>
          <a:ln>
            <a:solidFill>
              <a:srgbClr val="3F6E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355601" y="1472703"/>
            <a:ext cx="8432798" cy="1470025"/>
          </a:xfrm>
        </p:spPr>
        <p:txBody>
          <a:bodyPr>
            <a:normAutofit/>
          </a:bodyPr>
          <a:lstStyle/>
          <a:p>
            <a:r>
              <a:rPr lang="en-US" sz="4000" dirty="0">
                <a:solidFill>
                  <a:srgbClr val="002060"/>
                </a:solidFill>
                <a:latin typeface="Arial" panose="020B0604020202020204" pitchFamily="34" charset="0"/>
                <a:cs typeface="Arial" panose="020B0604020202020204" pitchFamily="34" charset="0"/>
              </a:rPr>
              <a:t>Genetics</a:t>
            </a:r>
            <a:br>
              <a:rPr lang="en-US" sz="4000" dirty="0">
                <a:solidFill>
                  <a:srgbClr val="002060"/>
                </a:solidFill>
                <a:latin typeface="Arial" panose="020B0604020202020204" pitchFamily="34" charset="0"/>
                <a:cs typeface="Arial" panose="020B0604020202020204" pitchFamily="34" charset="0"/>
              </a:rPr>
            </a:br>
            <a:r>
              <a:rPr lang="en-US" sz="4000" dirty="0">
                <a:solidFill>
                  <a:srgbClr val="002060"/>
                </a:solidFill>
                <a:latin typeface="Arial" panose="020B0604020202020204" pitchFamily="34" charset="0"/>
                <a:cs typeface="Arial" panose="020B0604020202020204" pitchFamily="34" charset="0"/>
              </a:rPr>
              <a:t>Allele Interactions that Create Traits</a:t>
            </a:r>
          </a:p>
        </p:txBody>
      </p:sp>
      <p:sp>
        <p:nvSpPr>
          <p:cNvPr id="5" name="Subtitle 4"/>
          <p:cNvSpPr>
            <a:spLocks noGrp="1"/>
          </p:cNvSpPr>
          <p:nvPr>
            <p:ph type="subTitle" idx="1"/>
          </p:nvPr>
        </p:nvSpPr>
        <p:spPr>
          <a:xfrm>
            <a:off x="411672" y="2942728"/>
            <a:ext cx="8432799" cy="3012302"/>
          </a:xfrm>
        </p:spPr>
        <p:txBody>
          <a:bodyPr>
            <a:noAutofit/>
          </a:bodyPr>
          <a:lstStyle/>
          <a:p>
            <a:r>
              <a:rPr lang="en-US" sz="2000" dirty="0">
                <a:solidFill>
                  <a:schemeClr val="tx1"/>
                </a:solidFill>
                <a:latin typeface="Arial" panose="020B0604020202020204" pitchFamily="34" charset="0"/>
                <a:cs typeface="Arial" panose="020B0604020202020204" pitchFamily="34" charset="0"/>
              </a:rPr>
              <a:t>How are traits passed from parents to offspring?</a:t>
            </a:r>
          </a:p>
          <a:p>
            <a:r>
              <a:rPr lang="en-US" sz="2000" dirty="0">
                <a:solidFill>
                  <a:schemeClr val="tx2"/>
                </a:solidFill>
                <a:latin typeface="Arial" panose="020B0604020202020204" pitchFamily="34" charset="0"/>
                <a:cs typeface="Arial" panose="020B0604020202020204" pitchFamily="34" charset="0"/>
              </a:rPr>
              <a:t>How does the DNA from 2 parents work together to determine an offspring’s traits?</a:t>
            </a:r>
            <a:endParaRPr lang="en-US" sz="2000" dirty="0">
              <a:solidFill>
                <a:schemeClr val="tx1"/>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Why do siblings share some traits and not others?</a:t>
            </a:r>
          </a:p>
          <a:p>
            <a:r>
              <a:rPr lang="en-US" sz="2000" dirty="0">
                <a:solidFill>
                  <a:schemeClr val="tx1"/>
                </a:solidFill>
                <a:latin typeface="Arial" panose="020B0604020202020204" pitchFamily="34" charset="0"/>
                <a:cs typeface="Arial" panose="020B0604020202020204" pitchFamily="34" charset="0"/>
              </a:rPr>
              <a:t>Why are some traits common in families and others rare?</a:t>
            </a:r>
          </a:p>
          <a:p>
            <a:r>
              <a:rPr lang="en-US" sz="2000" dirty="0">
                <a:solidFill>
                  <a:schemeClr val="tx1"/>
                </a:solidFill>
                <a:latin typeface="Arial" panose="020B0604020202020204" pitchFamily="34" charset="0"/>
                <a:cs typeface="Arial" panose="020B0604020202020204" pitchFamily="34" charset="0"/>
              </a:rPr>
              <a:t>Specific question: </a:t>
            </a:r>
          </a:p>
          <a:p>
            <a:r>
              <a:rPr lang="en-US" sz="2000" dirty="0">
                <a:solidFill>
                  <a:schemeClr val="tx1"/>
                </a:solidFill>
                <a:latin typeface="Arial" panose="020B0604020202020204" pitchFamily="34" charset="0"/>
                <a:cs typeface="Arial" panose="020B0604020202020204" pitchFamily="34" charset="0"/>
              </a:rPr>
              <a:t>How can we explain the patterns of inheritance observed for  different medical conditions ?</a:t>
            </a:r>
          </a:p>
          <a:p>
            <a:endParaRPr lang="en-US" sz="2000" dirty="0">
              <a:solidFill>
                <a:schemeClr val="tx1"/>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200210" y="6166820"/>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3F6EB3"/>
                </a:solidFill>
                <a:latin typeface="Arial" panose="020B0604020202020204" pitchFamily="34" charset="0"/>
                <a:cs typeface="Arial" panose="020B0604020202020204" pitchFamily="34" charset="0"/>
              </a:rPr>
              <a:t>December Version  2017</a:t>
            </a:r>
          </a:p>
        </p:txBody>
      </p:sp>
    </p:spTree>
    <p:extLst>
      <p:ext uri="{BB962C8B-B14F-4D97-AF65-F5344CB8AC3E}">
        <p14:creationId xmlns:p14="http://schemas.microsoft.com/office/powerpoint/2010/main" val="184630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B5DA3E-BB2A-491C-954D-4FE7E44069B5}"/>
              </a:ext>
            </a:extLst>
          </p:cNvPr>
          <p:cNvSpPr>
            <a:spLocks noGrp="1"/>
          </p:cNvSpPr>
          <p:nvPr>
            <p:ph type="title"/>
          </p:nvPr>
        </p:nvSpPr>
        <p:spPr/>
        <p:txBody>
          <a:bodyPr/>
          <a:lstStyle/>
          <a:p>
            <a:r>
              <a:rPr lang="en-US" dirty="0"/>
              <a:t>What questions do you have?</a:t>
            </a:r>
          </a:p>
        </p:txBody>
      </p:sp>
      <p:sp>
        <p:nvSpPr>
          <p:cNvPr id="4" name="Content Placeholder 3">
            <a:extLst>
              <a:ext uri="{FF2B5EF4-FFF2-40B4-BE49-F238E27FC236}">
                <a16:creationId xmlns:a16="http://schemas.microsoft.com/office/drawing/2014/main" id="{114974FC-25AE-4F99-BC2A-58668998304C}"/>
              </a:ext>
            </a:extLst>
          </p:cNvPr>
          <p:cNvSpPr>
            <a:spLocks noGrp="1"/>
          </p:cNvSpPr>
          <p:nvPr>
            <p:ph idx="1"/>
          </p:nvPr>
        </p:nvSpPr>
        <p:spPr/>
        <p:txBody>
          <a:bodyPr/>
          <a:lstStyle/>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08933750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85D268AE-F717-4055-A62D-5A19D3C24194}"/>
              </a:ext>
            </a:extLst>
          </p:cNvPr>
          <p:cNvSpPr>
            <a:spLocks noGrp="1"/>
          </p:cNvSpPr>
          <p:nvPr>
            <p:ph type="title"/>
          </p:nvPr>
        </p:nvSpPr>
        <p:spPr>
          <a:xfrm>
            <a:off x="457200" y="160337"/>
            <a:ext cx="8229600" cy="1143000"/>
          </a:xfrm>
        </p:spPr>
        <p:txBody>
          <a:bodyPr/>
          <a:lstStyle/>
          <a:p>
            <a:r>
              <a:rPr lang="en-US" altLang="en-US" dirty="0"/>
              <a:t>Dragonbugs</a:t>
            </a:r>
          </a:p>
        </p:txBody>
      </p:sp>
      <p:sp>
        <p:nvSpPr>
          <p:cNvPr id="60419" name="Content Placeholder 2">
            <a:extLst>
              <a:ext uri="{FF2B5EF4-FFF2-40B4-BE49-F238E27FC236}">
                <a16:creationId xmlns:a16="http://schemas.microsoft.com/office/drawing/2014/main" id="{F62FF0D5-8978-4786-8BEA-7C492269CA1D}"/>
              </a:ext>
            </a:extLst>
          </p:cNvPr>
          <p:cNvSpPr>
            <a:spLocks noGrp="1"/>
          </p:cNvSpPr>
          <p:nvPr>
            <p:ph idx="1"/>
          </p:nvPr>
        </p:nvSpPr>
        <p:spPr>
          <a:xfrm>
            <a:off x="1723293" y="1563183"/>
            <a:ext cx="7420707" cy="5134480"/>
          </a:xfrm>
        </p:spPr>
        <p:txBody>
          <a:bodyPr>
            <a:normAutofit/>
          </a:bodyPr>
          <a:lstStyle/>
          <a:p>
            <a:pPr marL="0" indent="0">
              <a:buNone/>
            </a:pPr>
            <a:r>
              <a:rPr lang="en-US" dirty="0"/>
              <a:t>Open the assigned problem</a:t>
            </a:r>
          </a:p>
          <a:p>
            <a:pPr marL="0" indent="0">
              <a:buNone/>
            </a:pPr>
            <a:endParaRPr lang="en-US" altLang="en-US" sz="1400" dirty="0"/>
          </a:p>
          <a:p>
            <a:pPr marL="0" indent="0">
              <a:buNone/>
            </a:pPr>
            <a:r>
              <a:rPr lang="en-US" altLang="en-US" dirty="0"/>
              <a:t>Make observations about who you breed and what their offspring look like.</a:t>
            </a:r>
          </a:p>
          <a:p>
            <a:pPr marL="0" indent="0">
              <a:buNone/>
            </a:pPr>
            <a:endParaRPr lang="en-US" altLang="en-US" sz="2000" dirty="0"/>
          </a:p>
          <a:p>
            <a:pPr marL="0" indent="0">
              <a:buNone/>
            </a:pPr>
            <a:r>
              <a:rPr lang="en-US" altLang="en-US" dirty="0"/>
              <a:t> Record your observations in your field notebook </a:t>
            </a:r>
          </a:p>
          <a:p>
            <a:pPr marL="0" indent="0">
              <a:buNone/>
            </a:pPr>
            <a:endParaRPr lang="en-US" altLang="en-US" sz="2000" dirty="0"/>
          </a:p>
          <a:p>
            <a:pPr marL="0" indent="0">
              <a:buNone/>
            </a:pPr>
            <a:r>
              <a:rPr lang="en-US" altLang="en-US" dirty="0"/>
              <a:t>Now use your model to figure out which trait is dominant and which is recessive.</a:t>
            </a:r>
          </a:p>
          <a:p>
            <a:pPr marL="514350" indent="-514350">
              <a:buFont typeface="Arial" panose="020B0604020202020204" pitchFamily="34" charset="0"/>
              <a:buAutoNum type="arabicPeriod"/>
            </a:pPr>
            <a:endParaRPr lang="en-US" altLang="en-US" dirty="0"/>
          </a:p>
        </p:txBody>
      </p:sp>
      <p:pic>
        <p:nvPicPr>
          <p:cNvPr id="2" name="Picture 1">
            <a:extLst>
              <a:ext uri="{FF2B5EF4-FFF2-40B4-BE49-F238E27FC236}">
                <a16:creationId xmlns:a16="http://schemas.microsoft.com/office/drawing/2014/main" id="{11894F3E-CF60-4AF3-85AD-F2A61A3E03DE}"/>
              </a:ext>
            </a:extLst>
          </p:cNvPr>
          <p:cNvPicPr>
            <a:picLocks noChangeAspect="1"/>
          </p:cNvPicPr>
          <p:nvPr/>
        </p:nvPicPr>
        <p:blipFill>
          <a:blip r:embed="rId3"/>
          <a:stretch>
            <a:fillRect/>
          </a:stretch>
        </p:blipFill>
        <p:spPr>
          <a:xfrm>
            <a:off x="232731" y="93920"/>
            <a:ext cx="2066723" cy="1469263"/>
          </a:xfrm>
          <a:prstGeom prst="rect">
            <a:avLst/>
          </a:prstGeom>
        </p:spPr>
      </p:pic>
      <p:pic>
        <p:nvPicPr>
          <p:cNvPr id="3" name="Picture 2">
            <a:extLst>
              <a:ext uri="{FF2B5EF4-FFF2-40B4-BE49-F238E27FC236}">
                <a16:creationId xmlns:a16="http://schemas.microsoft.com/office/drawing/2014/main" id="{E8999B93-9EB0-4987-8FC8-62734B1D1677}"/>
              </a:ext>
            </a:extLst>
          </p:cNvPr>
          <p:cNvPicPr>
            <a:picLocks noChangeAspect="1"/>
          </p:cNvPicPr>
          <p:nvPr/>
        </p:nvPicPr>
        <p:blipFill>
          <a:blip r:embed="rId4"/>
          <a:stretch>
            <a:fillRect/>
          </a:stretch>
        </p:blipFill>
        <p:spPr>
          <a:xfrm>
            <a:off x="566497" y="4130423"/>
            <a:ext cx="823031" cy="835224"/>
          </a:xfrm>
          <a:prstGeom prst="rect">
            <a:avLst/>
          </a:prstGeom>
        </p:spPr>
      </p:pic>
    </p:spTree>
    <p:extLst>
      <p:ext uri="{BB962C8B-B14F-4D97-AF65-F5344CB8AC3E}">
        <p14:creationId xmlns:p14="http://schemas.microsoft.com/office/powerpoint/2010/main" val="65812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4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1" name="image59.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7584" y="117162"/>
            <a:ext cx="825621" cy="832402"/>
          </a:xfrm>
          <a:prstGeom prst="rect">
            <a:avLst/>
          </a:prstGeom>
          <a:ln w="12700">
            <a:miter lim="400000"/>
          </a:ln>
        </p:spPr>
      </p:pic>
      <p:sp>
        <p:nvSpPr>
          <p:cNvPr id="1272" name="Shape 1272"/>
          <p:cNvSpPr/>
          <p:nvPr/>
        </p:nvSpPr>
        <p:spPr>
          <a:xfrm>
            <a:off x="386860" y="1537268"/>
            <a:ext cx="8484495" cy="439331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120000"/>
              </a:lnSpc>
              <a:buSzPct val="100000"/>
              <a:defRPr>
                <a:solidFill>
                  <a:srgbClr val="583F34"/>
                </a:solidFill>
                <a:latin typeface="Arial"/>
                <a:ea typeface="Arial"/>
                <a:cs typeface="Arial"/>
                <a:sym typeface="Arial"/>
              </a:defRPr>
            </a:pPr>
            <a:r>
              <a:rPr lang="en-US" sz="2800" dirty="0"/>
              <a:t>Once you have figured out which phenotype is dominant, make a note in your field notebook and choose another problem.</a:t>
            </a:r>
          </a:p>
          <a:p>
            <a:pPr>
              <a:lnSpc>
                <a:spcPct val="120000"/>
              </a:lnSpc>
              <a:buSzPct val="100000"/>
              <a:defRPr>
                <a:solidFill>
                  <a:srgbClr val="583F34"/>
                </a:solidFill>
                <a:latin typeface="Arial"/>
                <a:ea typeface="Arial"/>
                <a:cs typeface="Arial"/>
                <a:sym typeface="Arial"/>
              </a:defRPr>
            </a:pPr>
            <a:endParaRPr lang="en-US" sz="2800" dirty="0"/>
          </a:p>
          <a:p>
            <a:pPr>
              <a:lnSpc>
                <a:spcPct val="120000"/>
              </a:lnSpc>
              <a:buSzPct val="100000"/>
              <a:defRPr>
                <a:solidFill>
                  <a:srgbClr val="583F34"/>
                </a:solidFill>
                <a:latin typeface="Arial"/>
                <a:ea typeface="Arial"/>
                <a:cs typeface="Arial"/>
                <a:sym typeface="Arial"/>
              </a:defRPr>
            </a:pPr>
            <a:endParaRPr lang="en-US" sz="1000" dirty="0"/>
          </a:p>
          <a:p>
            <a:pPr>
              <a:lnSpc>
                <a:spcPct val="120000"/>
              </a:lnSpc>
              <a:buSzPct val="100000"/>
              <a:defRPr>
                <a:solidFill>
                  <a:srgbClr val="583F34"/>
                </a:solidFill>
                <a:latin typeface="Arial"/>
                <a:ea typeface="Arial"/>
                <a:cs typeface="Arial"/>
                <a:sym typeface="Arial"/>
              </a:defRPr>
            </a:pPr>
            <a:r>
              <a:rPr lang="en-US" sz="2800" dirty="0"/>
              <a:t>This time, see how few crosses it takes to figure out the dominant phenotype</a:t>
            </a:r>
          </a:p>
          <a:p>
            <a:pPr>
              <a:lnSpc>
                <a:spcPct val="120000"/>
              </a:lnSpc>
              <a:buSzPct val="100000"/>
              <a:defRPr>
                <a:solidFill>
                  <a:srgbClr val="583F34"/>
                </a:solidFill>
                <a:latin typeface="Arial"/>
                <a:ea typeface="Arial"/>
                <a:cs typeface="Arial"/>
                <a:sym typeface="Arial"/>
              </a:defRPr>
            </a:pPr>
            <a:endParaRPr lang="en-US" sz="2800" dirty="0"/>
          </a:p>
          <a:p>
            <a:pPr>
              <a:lnSpc>
                <a:spcPct val="120000"/>
              </a:lnSpc>
              <a:buSzPct val="100000"/>
              <a:defRPr>
                <a:solidFill>
                  <a:srgbClr val="583F34"/>
                </a:solidFill>
                <a:latin typeface="Arial"/>
                <a:ea typeface="Arial"/>
                <a:cs typeface="Arial"/>
                <a:sym typeface="Arial"/>
              </a:defRPr>
            </a:pPr>
            <a:endParaRPr sz="2800" dirty="0"/>
          </a:p>
        </p:txBody>
      </p:sp>
      <p:sp>
        <p:nvSpPr>
          <p:cNvPr id="7" name="Title 1">
            <a:extLst>
              <a:ext uri="{FF2B5EF4-FFF2-40B4-BE49-F238E27FC236}">
                <a16:creationId xmlns:a16="http://schemas.microsoft.com/office/drawing/2014/main" id="{99800C4D-5067-4691-81CF-DFBD2D750D1B}"/>
              </a:ext>
            </a:extLst>
          </p:cNvPr>
          <p:cNvSpPr txBox="1">
            <a:spLocks/>
          </p:cNvSpPr>
          <p:nvPr/>
        </p:nvSpPr>
        <p:spPr>
          <a:xfrm>
            <a:off x="457200" y="160337"/>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dirty="0"/>
              <a:t>Dragonbugs</a:t>
            </a:r>
          </a:p>
        </p:txBody>
      </p:sp>
      <p:pic>
        <p:nvPicPr>
          <p:cNvPr id="3" name="Picture 2">
            <a:extLst>
              <a:ext uri="{FF2B5EF4-FFF2-40B4-BE49-F238E27FC236}">
                <a16:creationId xmlns:a16="http://schemas.microsoft.com/office/drawing/2014/main" id="{F0D9B68F-CD5B-41E5-98CD-57FD266806E3}"/>
              </a:ext>
            </a:extLst>
          </p:cNvPr>
          <p:cNvPicPr>
            <a:picLocks noChangeAspect="1"/>
          </p:cNvPicPr>
          <p:nvPr/>
        </p:nvPicPr>
        <p:blipFill>
          <a:blip r:embed="rId4"/>
          <a:stretch>
            <a:fillRect/>
          </a:stretch>
        </p:blipFill>
        <p:spPr>
          <a:xfrm>
            <a:off x="777853" y="127972"/>
            <a:ext cx="2066723" cy="1469263"/>
          </a:xfrm>
          <a:prstGeom prst="rect">
            <a:avLst/>
          </a:prstGeom>
        </p:spPr>
      </p:pic>
    </p:spTree>
    <p:extLst>
      <p:ext uri="{BB962C8B-B14F-4D97-AF65-F5344CB8AC3E}">
        <p14:creationId xmlns:p14="http://schemas.microsoft.com/office/powerpoint/2010/main" val="26944423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7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7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E70BB6-3113-4BA3-97ED-9953F96E8F87}"/>
              </a:ext>
            </a:extLst>
          </p:cNvPr>
          <p:cNvSpPr txBox="1"/>
          <p:nvPr/>
        </p:nvSpPr>
        <p:spPr>
          <a:xfrm>
            <a:off x="1943100" y="302061"/>
            <a:ext cx="5791200"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Back to Your Groups</a:t>
            </a:r>
          </a:p>
        </p:txBody>
      </p:sp>
      <p:sp>
        <p:nvSpPr>
          <p:cNvPr id="3" name="TextBox 2">
            <a:extLst>
              <a:ext uri="{FF2B5EF4-FFF2-40B4-BE49-F238E27FC236}">
                <a16:creationId xmlns:a16="http://schemas.microsoft.com/office/drawing/2014/main" id="{AA017F8A-A467-4E0E-9F87-B371F864F224}"/>
              </a:ext>
            </a:extLst>
          </p:cNvPr>
          <p:cNvSpPr txBox="1"/>
          <p:nvPr/>
        </p:nvSpPr>
        <p:spPr>
          <a:xfrm>
            <a:off x="2152649" y="1843950"/>
            <a:ext cx="6928143" cy="3170099"/>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In your groups, use the data in your field notebooks to discuss which phenotypes are dominant. Support your findings with evidence.</a:t>
            </a:r>
          </a:p>
        </p:txBody>
      </p:sp>
      <p:pic>
        <p:nvPicPr>
          <p:cNvPr id="4" name="Picture 3">
            <a:extLst>
              <a:ext uri="{FF2B5EF4-FFF2-40B4-BE49-F238E27FC236}">
                <a16:creationId xmlns:a16="http://schemas.microsoft.com/office/drawing/2014/main" id="{D2F75599-2232-4CB5-BA49-F5305C8F4EA7}"/>
              </a:ext>
            </a:extLst>
          </p:cNvPr>
          <p:cNvPicPr>
            <a:picLocks noChangeAspect="1"/>
          </p:cNvPicPr>
          <p:nvPr/>
        </p:nvPicPr>
        <p:blipFill>
          <a:blip r:embed="rId3"/>
          <a:stretch>
            <a:fillRect/>
          </a:stretch>
        </p:blipFill>
        <p:spPr>
          <a:xfrm>
            <a:off x="533400" y="1991960"/>
            <a:ext cx="1181100" cy="1181100"/>
          </a:xfrm>
          <a:prstGeom prst="rect">
            <a:avLst/>
          </a:prstGeom>
        </p:spPr>
      </p:pic>
      <p:sp>
        <p:nvSpPr>
          <p:cNvPr id="5" name="TextBox 4">
            <a:extLst>
              <a:ext uri="{FF2B5EF4-FFF2-40B4-BE49-F238E27FC236}">
                <a16:creationId xmlns:a16="http://schemas.microsoft.com/office/drawing/2014/main" id="{E348E014-19A4-44D2-9381-9B84FD9CE09A}"/>
              </a:ext>
            </a:extLst>
          </p:cNvPr>
          <p:cNvSpPr txBox="1"/>
          <p:nvPr/>
        </p:nvSpPr>
        <p:spPr>
          <a:xfrm>
            <a:off x="1714500" y="5132457"/>
            <a:ext cx="7696200"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Be prepared to share out</a:t>
            </a:r>
          </a:p>
        </p:txBody>
      </p:sp>
      <p:pic>
        <p:nvPicPr>
          <p:cNvPr id="6" name="Picture 5">
            <a:extLst>
              <a:ext uri="{FF2B5EF4-FFF2-40B4-BE49-F238E27FC236}">
                <a16:creationId xmlns:a16="http://schemas.microsoft.com/office/drawing/2014/main" id="{B398D6B0-7CD1-4EC6-9347-EDEA2396A8E6}"/>
              </a:ext>
            </a:extLst>
          </p:cNvPr>
          <p:cNvPicPr>
            <a:picLocks noChangeAspect="1"/>
          </p:cNvPicPr>
          <p:nvPr/>
        </p:nvPicPr>
        <p:blipFill>
          <a:blip r:embed="rId4"/>
          <a:stretch>
            <a:fillRect/>
          </a:stretch>
        </p:blipFill>
        <p:spPr>
          <a:xfrm>
            <a:off x="457200" y="4688099"/>
            <a:ext cx="902286" cy="1152244"/>
          </a:xfrm>
          <a:prstGeom prst="rect">
            <a:avLst/>
          </a:prstGeom>
        </p:spPr>
      </p:pic>
    </p:spTree>
    <p:extLst>
      <p:ext uri="{BB962C8B-B14F-4D97-AF65-F5344CB8AC3E}">
        <p14:creationId xmlns:p14="http://schemas.microsoft.com/office/powerpoint/2010/main" val="7456229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BCBC93C-5A52-4070-802D-A2E7E79416F0}"/>
              </a:ext>
            </a:extLst>
          </p:cNvPr>
          <p:cNvSpPr>
            <a:spLocks noGrp="1"/>
          </p:cNvSpPr>
          <p:nvPr>
            <p:ph idx="1"/>
          </p:nvPr>
        </p:nvSpPr>
        <p:spPr>
          <a:xfrm>
            <a:off x="457200" y="304800"/>
            <a:ext cx="8229600" cy="5821363"/>
          </a:xfrm>
        </p:spPr>
        <p:txBody>
          <a:bodyPr/>
          <a:lstStyle/>
          <a:p>
            <a:pPr marL="0" indent="0">
              <a:buNone/>
            </a:pPr>
            <a:r>
              <a:rPr lang="en-US" dirty="0">
                <a:latin typeface="Arial" panose="020B0604020202020204" pitchFamily="34" charset="0"/>
                <a:cs typeface="Arial" panose="020B0604020202020204" pitchFamily="34" charset="0"/>
              </a:rPr>
              <a:t>You are trying to determine whether blue or green body is the dominant trait in dragon bugs. Does this give you enough information to determine the answer? Explain why or why not. Support your answer by showing genotypes, phenotypes and if helpful, a diagram or Punnett square.</a:t>
            </a:r>
          </a:p>
          <a:p>
            <a:pPr marL="0" indent="0">
              <a:buNone/>
            </a:pPr>
            <a:r>
              <a:rPr lang="en-US" dirty="0">
                <a:latin typeface="Arial" panose="020B0604020202020204" pitchFamily="34" charset="0"/>
                <a:cs typeface="Arial" panose="020B0604020202020204" pitchFamily="34" charset="0"/>
              </a:rPr>
              <a:t> </a:t>
            </a:r>
          </a:p>
          <a:p>
            <a:endParaRPr lang="en-US" dirty="0"/>
          </a:p>
        </p:txBody>
      </p:sp>
      <p:pic>
        <p:nvPicPr>
          <p:cNvPr id="6" name="Picture 5">
            <a:extLst>
              <a:ext uri="{FF2B5EF4-FFF2-40B4-BE49-F238E27FC236}">
                <a16:creationId xmlns:a16="http://schemas.microsoft.com/office/drawing/2014/main" id="{78A77C0D-A1DB-4191-B947-E4EA9F5D9680}"/>
              </a:ext>
            </a:extLst>
          </p:cNvPr>
          <p:cNvPicPr>
            <a:picLocks noChangeAspect="1"/>
          </p:cNvPicPr>
          <p:nvPr/>
        </p:nvPicPr>
        <p:blipFill>
          <a:blip r:embed="rId3"/>
          <a:stretch>
            <a:fillRect/>
          </a:stretch>
        </p:blipFill>
        <p:spPr>
          <a:xfrm>
            <a:off x="2119831" y="3982466"/>
            <a:ext cx="4817997" cy="2570734"/>
          </a:xfrm>
          <a:prstGeom prst="rect">
            <a:avLst/>
          </a:prstGeom>
        </p:spPr>
      </p:pic>
      <p:pic>
        <p:nvPicPr>
          <p:cNvPr id="3" name="Picture 2">
            <a:extLst>
              <a:ext uri="{FF2B5EF4-FFF2-40B4-BE49-F238E27FC236}">
                <a16:creationId xmlns:a16="http://schemas.microsoft.com/office/drawing/2014/main" id="{A7A9AB3B-5D27-4E07-BC86-44254C9F4CC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1257" y="4303410"/>
            <a:ext cx="1734921" cy="1329872"/>
          </a:xfrm>
          <a:prstGeom prst="rect">
            <a:avLst/>
          </a:prstGeom>
        </p:spPr>
      </p:pic>
      <p:pic>
        <p:nvPicPr>
          <p:cNvPr id="4" name="Picture 3">
            <a:extLst>
              <a:ext uri="{FF2B5EF4-FFF2-40B4-BE49-F238E27FC236}">
                <a16:creationId xmlns:a16="http://schemas.microsoft.com/office/drawing/2014/main" id="{C69C645B-D1AB-4573-997D-AF65DCF323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37828" y="4359085"/>
            <a:ext cx="2076450" cy="1397805"/>
          </a:xfrm>
          <a:prstGeom prst="rect">
            <a:avLst/>
          </a:prstGeom>
        </p:spPr>
      </p:pic>
    </p:spTree>
    <p:extLst>
      <p:ext uri="{BB962C8B-B14F-4D97-AF65-F5344CB8AC3E}">
        <p14:creationId xmlns:p14="http://schemas.microsoft.com/office/powerpoint/2010/main" val="348452460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LS07 Teacher Resource: What did we figure out?</a:t>
            </a:r>
            <a:endParaRPr lang="en-US" dirty="0"/>
          </a:p>
        </p:txBody>
      </p:sp>
      <p:sp>
        <p:nvSpPr>
          <p:cNvPr id="4"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We used our model of simple dominance to determine which phenotype is dominate and  recessive by breeding and analyzing the crosses of  Dragonbugs</a:t>
            </a:r>
          </a:p>
        </p:txBody>
      </p:sp>
      <p:sp>
        <p:nvSpPr>
          <p:cNvPr id="5"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LS07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623383" y="1036928"/>
            <a:ext cx="2571024" cy="2219577"/>
            <a:chOff x="747009" y="3418868"/>
            <a:chExt cx="2571024" cy="2219577"/>
          </a:xfrm>
        </p:grpSpPr>
        <p:grpSp>
          <p:nvGrpSpPr>
            <p:cNvPr id="7" name="Group 6"/>
            <p:cNvGrpSpPr/>
            <p:nvPr/>
          </p:nvGrpSpPr>
          <p:grpSpPr>
            <a:xfrm>
              <a:off x="747009" y="3448204"/>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8" name="Oval 7"/>
            <p:cNvSpPr/>
            <p:nvPr/>
          </p:nvSpPr>
          <p:spPr>
            <a:xfrm>
              <a:off x="1748549" y="3418868"/>
              <a:ext cx="466455" cy="466455"/>
            </a:xfrm>
            <a:prstGeom prst="ellipse">
              <a:avLst/>
            </a:prstGeom>
            <a:noFill/>
            <a:ln w="19050">
              <a:solidFill>
                <a:srgbClr val="4F8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29031935"/>
      </p:ext>
    </p:ext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LS08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MP</a:t>
            </a:r>
            <a:r>
              <a:rPr lang="en-US" sz="1800" b="1" dirty="0">
                <a:solidFill>
                  <a:srgbClr val="583F34"/>
                </a:solidFill>
              </a:rPr>
              <a:t>: We use the model to see if we can make sense of the 4 different families and their patterns of inheritance.</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55  minutes</a:t>
            </a:r>
          </a:p>
        </p:txBody>
      </p:sp>
      <p:sp>
        <p:nvSpPr>
          <p:cNvPr id="2" name="Rectangle 1"/>
          <p:cNvSpPr/>
          <p:nvPr/>
        </p:nvSpPr>
        <p:spPr>
          <a:xfrm>
            <a:off x="458479" y="3273999"/>
            <a:ext cx="3554851" cy="2800767"/>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Pocket Mendel</a:t>
            </a:r>
          </a:p>
          <a:p>
            <a:r>
              <a:rPr lang="en-US" sz="1600" dirty="0">
                <a:solidFill>
                  <a:srgbClr val="583F34"/>
                </a:solidFill>
              </a:rPr>
              <a:t>Family Pedigree Posters</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a:p>
            <a:endParaRPr lang="en-US" sz="1600" dirty="0">
              <a:solidFill>
                <a:srgbClr val="583F34"/>
              </a:solidFill>
            </a:endParaRPr>
          </a:p>
        </p:txBody>
      </p:sp>
      <p:sp>
        <p:nvSpPr>
          <p:cNvPr id="36" name="Content Placeholder 2"/>
          <p:cNvSpPr txBox="1">
            <a:spLocks/>
          </p:cNvSpPr>
          <p:nvPr/>
        </p:nvSpPr>
        <p:spPr>
          <a:xfrm>
            <a:off x="4204629" y="2621959"/>
            <a:ext cx="4520582" cy="344192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spcBef>
                <a:spcPts val="0"/>
              </a:spcBef>
              <a:buNone/>
            </a:pPr>
            <a:r>
              <a:rPr lang="en-US" sz="1600" dirty="0">
                <a:solidFill>
                  <a:srgbClr val="583F34"/>
                </a:solidFill>
              </a:rPr>
              <a:t>We work in our small groups with our different family pedigrees. If we can use our model to explain the pattern we then assign alleles, and figure as much as we can about family member’s genotypes.</a:t>
            </a:r>
          </a:p>
          <a:p>
            <a:pPr marL="0" indent="0">
              <a:spcBef>
                <a:spcPts val="0"/>
              </a:spcBef>
              <a:buNone/>
            </a:pPr>
            <a:r>
              <a:rPr lang="en-US" sz="1600" dirty="0">
                <a:solidFill>
                  <a:srgbClr val="583F34"/>
                </a:solidFill>
              </a:rPr>
              <a:t>If we can’t use the model to explain the pattern, then  we explain why and try to figure out how we could extend our model. Next we combine like groups, share our findings with the whole class and record them on the provided slide, poster, or class whiteboard..</a:t>
            </a:r>
          </a:p>
          <a:p>
            <a:pPr marL="0" indent="0">
              <a:spcBef>
                <a:spcPts val="0"/>
              </a:spcBef>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637045"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1659647292"/>
      </p:ext>
    </p:extLst>
  </p:cSld>
  <p:clrMapOvr>
    <a:masterClrMapping/>
  </p:clrMapOvr>
  <p:transition spd="slow"/>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FECF892F-C29D-46E1-B422-A9BFE5ADBC6D}"/>
              </a:ext>
            </a:extLst>
          </p:cNvPr>
          <p:cNvSpPr>
            <a:spLocks noGrp="1"/>
          </p:cNvSpPr>
          <p:nvPr>
            <p:ph type="title"/>
          </p:nvPr>
        </p:nvSpPr>
        <p:spPr>
          <a:xfrm>
            <a:off x="265113" y="342900"/>
            <a:ext cx="8574087" cy="1582738"/>
          </a:xfrm>
        </p:spPr>
        <p:txBody>
          <a:bodyPr/>
          <a:lstStyle/>
          <a:p>
            <a:pPr eaLnBrk="1" hangingPunct="1"/>
            <a:r>
              <a:rPr lang="en-US" altLang="en-US" sz="3600" b="1">
                <a:latin typeface="Aharoni" pitchFamily="2" charset="0"/>
                <a:cs typeface="Aharoni" pitchFamily="2" charset="0"/>
              </a:rPr>
              <a:t>Lets take another look at our Families</a:t>
            </a:r>
          </a:p>
        </p:txBody>
      </p:sp>
      <p:sp>
        <p:nvSpPr>
          <p:cNvPr id="3" name="Content Placeholder 2">
            <a:extLst>
              <a:ext uri="{FF2B5EF4-FFF2-40B4-BE49-F238E27FC236}">
                <a16:creationId xmlns:a16="http://schemas.microsoft.com/office/drawing/2014/main" id="{B02AE2FD-7478-4E2D-9783-AC093C94868D}"/>
              </a:ext>
            </a:extLst>
          </p:cNvPr>
          <p:cNvSpPr>
            <a:spLocks noGrp="1"/>
          </p:cNvSpPr>
          <p:nvPr>
            <p:ph idx="1"/>
          </p:nvPr>
        </p:nvSpPr>
        <p:spPr>
          <a:xfrm>
            <a:off x="457200" y="1925638"/>
            <a:ext cx="8686800" cy="4246562"/>
          </a:xfrm>
        </p:spPr>
        <p:txBody>
          <a:bodyPr>
            <a:normAutofit fontScale="92500"/>
          </a:bodyPr>
          <a:lstStyle/>
          <a:p>
            <a:pPr marL="0" indent="0" eaLnBrk="1" hangingPunct="1">
              <a:buFontTx/>
              <a:buNone/>
              <a:defRPr/>
            </a:pPr>
            <a:r>
              <a:rPr lang="en-US" altLang="en-US" sz="3600" dirty="0">
                <a:latin typeface="Aharoni" pitchFamily="2" charset="-79"/>
                <a:cs typeface="Aharoni" pitchFamily="2" charset="-79"/>
              </a:rPr>
              <a:t>Now that we have a model to explain how traits are passed down, please go to your group’s Family Pedigree and </a:t>
            </a:r>
            <a:r>
              <a:rPr lang="en-US" altLang="ja-JP" sz="3600" dirty="0">
                <a:latin typeface="Aharoni" pitchFamily="2" charset="-79"/>
                <a:cs typeface="Aharoni" pitchFamily="2" charset="-79"/>
              </a:rPr>
              <a:t>take another look.</a:t>
            </a:r>
          </a:p>
          <a:p>
            <a:pPr marL="0" indent="0" eaLnBrk="1" hangingPunct="1">
              <a:buFontTx/>
              <a:buNone/>
              <a:defRPr/>
            </a:pPr>
            <a:endParaRPr lang="en-US" altLang="ja-JP" sz="3600" u="sng" dirty="0">
              <a:latin typeface="Aharoni" pitchFamily="2" charset="-79"/>
              <a:cs typeface="Aharoni" pitchFamily="2" charset="-79"/>
            </a:endParaRPr>
          </a:p>
          <a:p>
            <a:pPr marL="0" indent="0" eaLnBrk="1" hangingPunct="1">
              <a:buFontTx/>
              <a:buNone/>
              <a:defRPr/>
            </a:pPr>
            <a:r>
              <a:rPr lang="en-US" altLang="ja-JP" sz="3600" dirty="0">
                <a:latin typeface="Aharoni" pitchFamily="2" charset="-79"/>
                <a:cs typeface="Aharoni" pitchFamily="2" charset="-79"/>
              </a:rPr>
              <a:t>Can you use Mendel’s model to explain the pattern seen in your group’s family pedigree?</a:t>
            </a:r>
          </a:p>
        </p:txBody>
      </p:sp>
    </p:spTree>
    <p:extLst>
      <p:ext uri="{BB962C8B-B14F-4D97-AF65-F5344CB8AC3E}">
        <p14:creationId xmlns:p14="http://schemas.microsoft.com/office/powerpoint/2010/main" val="12073102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a:extLst>
              <a:ext uri="{FF2B5EF4-FFF2-40B4-BE49-F238E27FC236}">
                <a16:creationId xmlns:a16="http://schemas.microsoft.com/office/drawing/2014/main" id="{3665FA16-6248-4D1C-9311-F9A15F1E1A28}"/>
              </a:ext>
            </a:extLst>
          </p:cNvPr>
          <p:cNvSpPr>
            <a:spLocks noGrp="1"/>
          </p:cNvSpPr>
          <p:nvPr>
            <p:ph type="title"/>
          </p:nvPr>
        </p:nvSpPr>
        <p:spPr>
          <a:xfrm>
            <a:off x="685800" y="400051"/>
            <a:ext cx="7772400" cy="571500"/>
          </a:xfrm>
        </p:spPr>
        <p:txBody>
          <a:bodyPr>
            <a:normAutofit fontScale="90000"/>
          </a:bodyPr>
          <a:lstStyle/>
          <a:p>
            <a:r>
              <a:rPr lang="en-US" altLang="en-US" sz="3200" b="1" dirty="0">
                <a:latin typeface="Arial" panose="020B0604020202020204" pitchFamily="34" charset="0"/>
                <a:cs typeface="Arial" panose="020B0604020202020204" pitchFamily="34" charset="0"/>
              </a:rPr>
              <a:t>Your Group’s Next task</a:t>
            </a:r>
          </a:p>
        </p:txBody>
      </p:sp>
      <p:sp>
        <p:nvSpPr>
          <p:cNvPr id="3" name="Content Placeholder 2">
            <a:extLst>
              <a:ext uri="{FF2B5EF4-FFF2-40B4-BE49-F238E27FC236}">
                <a16:creationId xmlns:a16="http://schemas.microsoft.com/office/drawing/2014/main" id="{A07F3BBD-52DB-48AF-BB69-E46C57E4BDCF}"/>
              </a:ext>
            </a:extLst>
          </p:cNvPr>
          <p:cNvSpPr>
            <a:spLocks noGrp="1"/>
          </p:cNvSpPr>
          <p:nvPr>
            <p:ph idx="1"/>
          </p:nvPr>
        </p:nvSpPr>
        <p:spPr>
          <a:xfrm>
            <a:off x="457200" y="1604548"/>
            <a:ext cx="8382000" cy="5083629"/>
          </a:xfrm>
        </p:spPr>
        <p:txBody>
          <a:bodyPr>
            <a:normAutofit fontScale="92500" lnSpcReduction="20000"/>
          </a:bodyPr>
          <a:lstStyle/>
          <a:p>
            <a:pPr marL="0" indent="0">
              <a:buFontTx/>
              <a:buAutoNum type="arabicPeriod"/>
            </a:pPr>
            <a:r>
              <a:rPr lang="en-US" altLang="en-US" sz="2200" b="1" dirty="0">
                <a:latin typeface="Arial" panose="020B0604020202020204" pitchFamily="34" charset="0"/>
                <a:cs typeface="Arial" panose="020B0604020202020204" pitchFamily="34" charset="0"/>
              </a:rPr>
              <a:t>Compare the pattern of inheritance from your group’s family pedigree to Mendel’</a:t>
            </a:r>
            <a:r>
              <a:rPr lang="en-US" altLang="ja-JP" sz="2200" b="1" dirty="0">
                <a:latin typeface="Arial" panose="020B0604020202020204" pitchFamily="34" charset="0"/>
                <a:cs typeface="Arial" panose="020B0604020202020204" pitchFamily="34" charset="0"/>
              </a:rPr>
              <a:t>s model.</a:t>
            </a:r>
          </a:p>
          <a:p>
            <a:pPr marL="0" indent="0">
              <a:buNone/>
            </a:pPr>
            <a:endParaRPr lang="en-US" altLang="ja-JP" sz="2200" b="1" dirty="0">
              <a:latin typeface="Arial" panose="020B0604020202020204" pitchFamily="34" charset="0"/>
              <a:cs typeface="Arial" panose="020B0604020202020204" pitchFamily="34" charset="0"/>
            </a:endParaRPr>
          </a:p>
          <a:p>
            <a:pPr marL="0" indent="0">
              <a:buNone/>
            </a:pPr>
            <a:r>
              <a:rPr lang="en-US" altLang="en-US" sz="2200" b="1" dirty="0">
                <a:latin typeface="Arial" panose="020B0604020202020204" pitchFamily="34" charset="0"/>
                <a:cs typeface="Arial" panose="020B0604020202020204" pitchFamily="34" charset="0"/>
              </a:rPr>
              <a:t>2. Can you fully explain the pattern using Mendel’s model?</a:t>
            </a:r>
          </a:p>
          <a:p>
            <a:pPr marL="914400" lvl="1" indent="-457200">
              <a:buFontTx/>
              <a:buAutoNum type="alphaLcParenR"/>
            </a:pPr>
            <a:r>
              <a:rPr lang="en-US" altLang="en-US" sz="2200" b="1" i="1" dirty="0">
                <a:solidFill>
                  <a:srgbClr val="002060"/>
                </a:solidFill>
                <a:latin typeface="Arial" panose="020B0604020202020204" pitchFamily="34" charset="0"/>
                <a:cs typeface="Arial" panose="020B0604020202020204" pitchFamily="34" charset="0"/>
              </a:rPr>
              <a:t>If yes:</a:t>
            </a:r>
          </a:p>
          <a:p>
            <a:pPr marL="1314450" lvl="2" indent="-457200">
              <a:buFontTx/>
              <a:buAutoNum type="arabicParenR"/>
            </a:pPr>
            <a:r>
              <a:rPr lang="en-US" altLang="en-US" sz="2200" dirty="0">
                <a:latin typeface="Arial" panose="020B0604020202020204" pitchFamily="34" charset="0"/>
                <a:cs typeface="Arial" panose="020B0604020202020204" pitchFamily="34" charset="0"/>
              </a:rPr>
              <a:t>Identify the alleles for the trait and assign symbols to them (use the 1,2 system where 1= dominant allele). </a:t>
            </a:r>
          </a:p>
          <a:p>
            <a:pPr marL="1314450" lvl="2" indent="-457200">
              <a:buFontTx/>
              <a:buAutoNum type="arabicParenR"/>
            </a:pPr>
            <a:r>
              <a:rPr lang="en-US" altLang="en-US" sz="2200" dirty="0">
                <a:latin typeface="Arial" panose="020B0604020202020204" pitchFamily="34" charset="0"/>
                <a:cs typeface="Arial" panose="020B0604020202020204" pitchFamily="34" charset="0"/>
              </a:rPr>
              <a:t>Figure out as much as you can about the genotypes of the family members. Write these on your poster.</a:t>
            </a:r>
          </a:p>
          <a:p>
            <a:pPr marL="914400" lvl="1" indent="-457200">
              <a:buFontTx/>
              <a:buAutoNum type="alphaLcParenR"/>
              <a:defRPr/>
            </a:pPr>
            <a:r>
              <a:rPr lang="en-US" altLang="en-US" sz="2400" b="1" i="1" dirty="0">
                <a:solidFill>
                  <a:srgbClr val="002060"/>
                </a:solidFill>
                <a:latin typeface="Arial" panose="020B0604020202020204" pitchFamily="34" charset="0"/>
                <a:cs typeface="Arial" panose="020B0604020202020204" pitchFamily="34" charset="0"/>
              </a:rPr>
              <a:t>If no:</a:t>
            </a:r>
          </a:p>
          <a:p>
            <a:pPr marL="1314450" lvl="2" indent="-457200">
              <a:buFontTx/>
              <a:buAutoNum type="arabicParenR"/>
              <a:defRPr/>
            </a:pPr>
            <a:r>
              <a:rPr lang="en-US" altLang="en-US" dirty="0">
                <a:latin typeface="Arial" panose="020B0604020202020204" pitchFamily="34" charset="0"/>
                <a:cs typeface="Arial" panose="020B0604020202020204" pitchFamily="34" charset="0"/>
              </a:rPr>
              <a:t> How is the pattern in your family different from Mendel’s model? Write your thoughts on your poster.</a:t>
            </a:r>
          </a:p>
          <a:p>
            <a:pPr marL="1314450" lvl="2" indent="-457200">
              <a:buFontTx/>
              <a:buAutoNum type="arabicParenR"/>
              <a:defRPr/>
            </a:pPr>
            <a:r>
              <a:rPr lang="en-US" altLang="en-US" dirty="0">
                <a:latin typeface="Arial" panose="020B0604020202020204" pitchFamily="34" charset="0"/>
                <a:cs typeface="Arial" panose="020B0604020202020204" pitchFamily="34" charset="0"/>
              </a:rPr>
              <a:t>Look carefully at your pocket Mendel. Try to think of a statement or statements we could add to the model so that it would include your family’s pattern of inheritance. It might help you to start with something like “In some cases…”</a:t>
            </a:r>
          </a:p>
        </p:txBody>
      </p:sp>
      <p:pic>
        <p:nvPicPr>
          <p:cNvPr id="2" name="Picture 1">
            <a:extLst>
              <a:ext uri="{FF2B5EF4-FFF2-40B4-BE49-F238E27FC236}">
                <a16:creationId xmlns:a16="http://schemas.microsoft.com/office/drawing/2014/main" id="{1B62AF92-F3DD-4660-B9E9-9EAA2E771D32}"/>
              </a:ext>
            </a:extLst>
          </p:cNvPr>
          <p:cNvPicPr>
            <a:picLocks noChangeAspect="1"/>
          </p:cNvPicPr>
          <p:nvPr/>
        </p:nvPicPr>
        <p:blipFill>
          <a:blip r:embed="rId3"/>
          <a:stretch>
            <a:fillRect/>
          </a:stretch>
        </p:blipFill>
        <p:spPr>
          <a:xfrm>
            <a:off x="457200" y="221531"/>
            <a:ext cx="1176630" cy="1182727"/>
          </a:xfrm>
          <a:prstGeom prst="rect">
            <a:avLst/>
          </a:prstGeom>
        </p:spPr>
      </p:pic>
    </p:spTree>
    <p:extLst>
      <p:ext uri="{BB962C8B-B14F-4D97-AF65-F5344CB8AC3E}">
        <p14:creationId xmlns:p14="http://schemas.microsoft.com/office/powerpoint/2010/main" val="3589506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7B8D6BD6-28C4-4047-89F3-5739DC2CE21D}"/>
              </a:ext>
            </a:extLst>
          </p:cNvPr>
          <p:cNvSpPr>
            <a:spLocks noGrp="1"/>
          </p:cNvSpPr>
          <p:nvPr>
            <p:ph type="title"/>
          </p:nvPr>
        </p:nvSpPr>
        <p:spPr>
          <a:xfrm>
            <a:off x="457200" y="274638"/>
            <a:ext cx="8229600" cy="715962"/>
          </a:xfrm>
        </p:spPr>
        <p:txBody>
          <a:bodyPr>
            <a:normAutofit fontScale="90000"/>
          </a:bodyPr>
          <a:lstStyle/>
          <a:p>
            <a:r>
              <a:rPr lang="en-US" altLang="en-US" dirty="0"/>
              <a:t>Share the Knowledge</a:t>
            </a:r>
          </a:p>
        </p:txBody>
      </p:sp>
      <p:sp>
        <p:nvSpPr>
          <p:cNvPr id="3" name="Content Placeholder 2">
            <a:extLst>
              <a:ext uri="{FF2B5EF4-FFF2-40B4-BE49-F238E27FC236}">
                <a16:creationId xmlns:a16="http://schemas.microsoft.com/office/drawing/2014/main" id="{1865DCC0-8D70-4F01-AF66-949B0BFED759}"/>
              </a:ext>
            </a:extLst>
          </p:cNvPr>
          <p:cNvSpPr>
            <a:spLocks noGrp="1"/>
          </p:cNvSpPr>
          <p:nvPr>
            <p:ph idx="1"/>
          </p:nvPr>
        </p:nvSpPr>
        <p:spPr>
          <a:xfrm>
            <a:off x="1883229" y="1828801"/>
            <a:ext cx="6651171" cy="4547734"/>
          </a:xfrm>
        </p:spPr>
        <p:txBody>
          <a:bodyPr>
            <a:normAutofit fontScale="92500" lnSpcReduction="10000"/>
          </a:bodyPr>
          <a:lstStyle/>
          <a:p>
            <a:pPr marL="514350" indent="-514350">
              <a:buFont typeface="Arial" panose="020B0604020202020204" pitchFamily="34" charset="0"/>
              <a:buNone/>
              <a:defRPr/>
            </a:pPr>
            <a:r>
              <a:rPr lang="en-US" b="1" dirty="0">
                <a:solidFill>
                  <a:schemeClr val="tx2"/>
                </a:solidFill>
                <a:effectLst>
                  <a:outerShdw blurRad="38100" dist="38100" dir="2700000" algn="tl">
                    <a:srgbClr val="000000">
                      <a:alpha val="43137"/>
                    </a:srgbClr>
                  </a:outerShdw>
                </a:effectLst>
              </a:rPr>
              <a:t>A</a:t>
            </a:r>
            <a:r>
              <a:rPr lang="en-US" b="1" dirty="0">
                <a:solidFill>
                  <a:srgbClr val="002060"/>
                </a:solidFill>
                <a:effectLst>
                  <a:outerShdw blurRad="38100" dist="38100" dir="2700000" algn="tl">
                    <a:srgbClr val="000000">
                      <a:alpha val="43137"/>
                    </a:srgbClr>
                  </a:outerShdw>
                </a:effectLst>
              </a:rPr>
              <a:t>. Consolidate groups, discuss, choose spokesperson</a:t>
            </a:r>
          </a:p>
          <a:p>
            <a:pPr>
              <a:buFont typeface="Arial" panose="020B0604020202020204" pitchFamily="34" charset="0"/>
              <a:buNone/>
              <a:defRPr/>
            </a:pPr>
            <a:endParaRPr lang="en-US" b="1" dirty="0">
              <a:solidFill>
                <a:srgbClr val="002060"/>
              </a:solidFill>
              <a:effectLst>
                <a:outerShdw blurRad="38100" dist="38100" dir="2700000" algn="tl">
                  <a:srgbClr val="000000">
                    <a:alpha val="43137"/>
                  </a:srgbClr>
                </a:outerShdw>
              </a:effectLst>
            </a:endParaRP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B.  Briefly tell us </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1. about the trait in question</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2. the pattern you identified</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3. does it fit Mendel’s Model?</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If so, explain</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If not, explain</a:t>
            </a:r>
          </a:p>
          <a:p>
            <a:pPr>
              <a:buFont typeface="Arial" panose="020B0604020202020204" pitchFamily="34" charset="0"/>
              <a:buNone/>
              <a:defRPr/>
            </a:pPr>
            <a:endParaRPr lang="en-US" dirty="0"/>
          </a:p>
        </p:txBody>
      </p:sp>
      <p:pic>
        <p:nvPicPr>
          <p:cNvPr id="4" name="Picture 3" descr="20150422_114448.jpg">
            <a:extLst>
              <a:ext uri="{FF2B5EF4-FFF2-40B4-BE49-F238E27FC236}">
                <a16:creationId xmlns:a16="http://schemas.microsoft.com/office/drawing/2014/main" id="{9128734C-C5BB-4A8D-A0D2-4712850776D3}"/>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62800" y="228600"/>
            <a:ext cx="17272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20150422_113533.jpg">
            <a:extLst>
              <a:ext uri="{FF2B5EF4-FFF2-40B4-BE49-F238E27FC236}">
                <a16:creationId xmlns:a16="http://schemas.microsoft.com/office/drawing/2014/main" id="{E35A4212-77C3-480F-8F40-65E08EF564D6}"/>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28600" y="228600"/>
            <a:ext cx="1752600" cy="1314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DEA6FB49-D9C1-48AF-8C5E-4D059DD33224}"/>
              </a:ext>
            </a:extLst>
          </p:cNvPr>
          <p:cNvPicPr>
            <a:picLocks noChangeAspect="1"/>
          </p:cNvPicPr>
          <p:nvPr/>
        </p:nvPicPr>
        <p:blipFill>
          <a:blip r:embed="rId5"/>
          <a:stretch>
            <a:fillRect/>
          </a:stretch>
        </p:blipFill>
        <p:spPr>
          <a:xfrm>
            <a:off x="440871" y="1995902"/>
            <a:ext cx="1176630" cy="1182727"/>
          </a:xfrm>
          <a:prstGeom prst="rect">
            <a:avLst/>
          </a:prstGeom>
        </p:spPr>
      </p:pic>
      <p:pic>
        <p:nvPicPr>
          <p:cNvPr id="2" name="Picture 1">
            <a:extLst>
              <a:ext uri="{FF2B5EF4-FFF2-40B4-BE49-F238E27FC236}">
                <a16:creationId xmlns:a16="http://schemas.microsoft.com/office/drawing/2014/main" id="{C02138FD-8708-4C62-BCB9-4506A4F147CB}"/>
              </a:ext>
            </a:extLst>
          </p:cNvPr>
          <p:cNvPicPr>
            <a:picLocks noChangeAspect="1"/>
          </p:cNvPicPr>
          <p:nvPr/>
        </p:nvPicPr>
        <p:blipFill>
          <a:blip r:embed="rId6"/>
          <a:stretch>
            <a:fillRect/>
          </a:stretch>
        </p:blipFill>
        <p:spPr>
          <a:xfrm>
            <a:off x="555171" y="4005122"/>
            <a:ext cx="902286" cy="1152244"/>
          </a:xfrm>
          <a:prstGeom prst="rect">
            <a:avLst/>
          </a:prstGeom>
        </p:spPr>
      </p:pic>
      <p:sp>
        <p:nvSpPr>
          <p:cNvPr id="13" name="Content Placeholder 2">
            <a:extLst>
              <a:ext uri="{FF2B5EF4-FFF2-40B4-BE49-F238E27FC236}">
                <a16:creationId xmlns:a16="http://schemas.microsoft.com/office/drawing/2014/main" id="{0FFD1949-5B20-4E77-968C-4C2CC0299AF9}"/>
              </a:ext>
            </a:extLst>
          </p:cNvPr>
          <p:cNvSpPr txBox="1">
            <a:spLocks/>
          </p:cNvSpPr>
          <p:nvPr/>
        </p:nvSpPr>
        <p:spPr>
          <a:xfrm>
            <a:off x="1883228" y="1809751"/>
            <a:ext cx="6651171" cy="4547734"/>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Arial" panose="020B0604020202020204" pitchFamily="34" charset="0"/>
              <a:buNone/>
              <a:defRPr/>
            </a:pPr>
            <a:r>
              <a:rPr lang="en-US" b="1" dirty="0">
                <a:solidFill>
                  <a:schemeClr val="tx2"/>
                </a:solidFill>
                <a:effectLst>
                  <a:outerShdw blurRad="38100" dist="38100" dir="2700000" algn="tl">
                    <a:srgbClr val="000000">
                      <a:alpha val="43137"/>
                    </a:srgbClr>
                  </a:outerShdw>
                </a:effectLst>
              </a:rPr>
              <a:t>A</a:t>
            </a:r>
            <a:r>
              <a:rPr lang="en-US" b="1" dirty="0">
                <a:solidFill>
                  <a:srgbClr val="002060"/>
                </a:solidFill>
                <a:effectLst>
                  <a:outerShdw blurRad="38100" dist="38100" dir="2700000" algn="tl">
                    <a:srgbClr val="000000">
                      <a:alpha val="43137"/>
                    </a:srgbClr>
                  </a:outerShdw>
                </a:effectLst>
              </a:rPr>
              <a:t>. Consolidate groups, discuss, choose spokesperson</a:t>
            </a:r>
          </a:p>
          <a:p>
            <a:pPr>
              <a:buFont typeface="Arial" panose="020B0604020202020204" pitchFamily="34" charset="0"/>
              <a:buNone/>
              <a:defRPr/>
            </a:pPr>
            <a:endParaRPr lang="en-US" b="1" dirty="0">
              <a:solidFill>
                <a:srgbClr val="002060"/>
              </a:solidFill>
              <a:effectLst>
                <a:outerShdw blurRad="38100" dist="38100" dir="2700000" algn="tl">
                  <a:srgbClr val="000000">
                    <a:alpha val="43137"/>
                  </a:srgbClr>
                </a:outerShdw>
              </a:effectLst>
            </a:endParaRP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B.  Briefly tell us </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1. about the trait in question</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2. the pattern you identified</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3. does it fit Mendel’s Model?</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If so, explain</a:t>
            </a:r>
          </a:p>
          <a:p>
            <a:pPr>
              <a:buFont typeface="Arial" panose="020B0604020202020204" pitchFamily="34" charset="0"/>
              <a:buNone/>
              <a:defRPr/>
            </a:pPr>
            <a:r>
              <a:rPr lang="en-US" b="1" dirty="0">
                <a:solidFill>
                  <a:srgbClr val="002060"/>
                </a:solidFill>
                <a:effectLst>
                  <a:outerShdw blurRad="38100" dist="38100" dir="2700000" algn="tl">
                    <a:srgbClr val="000000">
                      <a:alpha val="43137"/>
                    </a:srgbClr>
                  </a:outerShdw>
                </a:effectLst>
              </a:rPr>
              <a:t>				If not, explain</a:t>
            </a:r>
          </a:p>
          <a:p>
            <a:pPr>
              <a:buFont typeface="Arial" panose="020B0604020202020204" pitchFamily="34" charset="0"/>
              <a:buNone/>
              <a:defRPr/>
            </a:pPr>
            <a:endParaRPr lang="en-US" dirty="0"/>
          </a:p>
        </p:txBody>
      </p:sp>
    </p:spTree>
    <p:extLst>
      <p:ext uri="{BB962C8B-B14F-4D97-AF65-F5344CB8AC3E}">
        <p14:creationId xmlns:p14="http://schemas.microsoft.com/office/powerpoint/2010/main" val="40863639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971F4-1B07-4C09-ACED-FD8617436071}"/>
              </a:ext>
            </a:extLst>
          </p:cNvPr>
          <p:cNvSpPr>
            <a:spLocks noGrp="1"/>
          </p:cNvSpPr>
          <p:nvPr>
            <p:ph type="title"/>
          </p:nvPr>
        </p:nvSpPr>
        <p:spPr>
          <a:xfrm>
            <a:off x="457200" y="92076"/>
            <a:ext cx="8229600" cy="639761"/>
          </a:xfrm>
        </p:spPr>
        <p:txBody>
          <a:bodyPr>
            <a:normAutofit fontScale="90000"/>
          </a:bodyPr>
          <a:lstStyle/>
          <a:p>
            <a:r>
              <a:rPr lang="en-US" dirty="0">
                <a:latin typeface="Arial" panose="020B0604020202020204" pitchFamily="34" charset="0"/>
                <a:cs typeface="Arial" panose="020B0604020202020204" pitchFamily="34" charset="0"/>
              </a:rPr>
              <a:t>Using our Model</a:t>
            </a:r>
          </a:p>
        </p:txBody>
      </p:sp>
      <p:sp>
        <p:nvSpPr>
          <p:cNvPr id="4" name="Text Placeholder 3">
            <a:extLst>
              <a:ext uri="{FF2B5EF4-FFF2-40B4-BE49-F238E27FC236}">
                <a16:creationId xmlns:a16="http://schemas.microsoft.com/office/drawing/2014/main" id="{485EE612-05A7-40C3-818C-EA82F760BCFF}"/>
              </a:ext>
            </a:extLst>
          </p:cNvPr>
          <p:cNvSpPr>
            <a:spLocks noGrp="1"/>
          </p:cNvSpPr>
          <p:nvPr>
            <p:ph type="body" idx="1"/>
          </p:nvPr>
        </p:nvSpPr>
        <p:spPr>
          <a:xfrm>
            <a:off x="531812" y="960893"/>
            <a:ext cx="4040188" cy="639762"/>
          </a:xfrm>
        </p:spPr>
        <p:txBody>
          <a:bodyPr>
            <a:normAutofit/>
          </a:bodyPr>
          <a:lstStyle/>
          <a:p>
            <a:r>
              <a:rPr lang="en-US" dirty="0">
                <a:latin typeface="Arial" panose="020B0604020202020204" pitchFamily="34" charset="0"/>
                <a:cs typeface="Arial" panose="020B0604020202020204" pitchFamily="34" charset="0"/>
              </a:rPr>
              <a:t>Can explain the Pattern</a:t>
            </a:r>
          </a:p>
        </p:txBody>
      </p:sp>
      <p:sp>
        <p:nvSpPr>
          <p:cNvPr id="3" name="Content Placeholder 2">
            <a:extLst>
              <a:ext uri="{FF2B5EF4-FFF2-40B4-BE49-F238E27FC236}">
                <a16:creationId xmlns:a16="http://schemas.microsoft.com/office/drawing/2014/main" id="{CE06506A-C970-44FB-95FF-DD084E89C00F}"/>
              </a:ext>
            </a:extLst>
          </p:cNvPr>
          <p:cNvSpPr>
            <a:spLocks noGrp="1"/>
          </p:cNvSpPr>
          <p:nvPr>
            <p:ph sz="half" idx="2"/>
          </p:nvPr>
        </p:nvSpPr>
        <p:spPr>
          <a:xfrm>
            <a:off x="457200" y="1600655"/>
            <a:ext cx="4040188" cy="4525508"/>
          </a:xfrm>
        </p:spPr>
        <p:txBody>
          <a:bodyPr/>
          <a:lstStyle/>
          <a:p>
            <a:pPr marL="0" indent="0">
              <a:buNone/>
            </a:pPr>
            <a:endParaRPr lang="en-US" dirty="0"/>
          </a:p>
          <a:p>
            <a:endParaRPr lang="en-US" dirty="0"/>
          </a:p>
        </p:txBody>
      </p:sp>
      <p:sp>
        <p:nvSpPr>
          <p:cNvPr id="5" name="Text Placeholder 4">
            <a:extLst>
              <a:ext uri="{FF2B5EF4-FFF2-40B4-BE49-F238E27FC236}">
                <a16:creationId xmlns:a16="http://schemas.microsoft.com/office/drawing/2014/main" id="{30CC7F5D-38CD-4495-8321-EBEEAB199218}"/>
              </a:ext>
            </a:extLst>
          </p:cNvPr>
          <p:cNvSpPr>
            <a:spLocks noGrp="1"/>
          </p:cNvSpPr>
          <p:nvPr>
            <p:ph type="body" sz="quarter" idx="3"/>
          </p:nvPr>
        </p:nvSpPr>
        <p:spPr>
          <a:xfrm>
            <a:off x="4645024" y="960893"/>
            <a:ext cx="4041775" cy="639762"/>
          </a:xfrm>
        </p:spPr>
        <p:txBody>
          <a:bodyPr>
            <a:normAutofit fontScale="92500"/>
          </a:bodyPr>
          <a:lstStyle/>
          <a:p>
            <a:r>
              <a:rPr lang="en-US" dirty="0">
                <a:latin typeface="Arial" panose="020B0604020202020204" pitchFamily="34" charset="0"/>
                <a:cs typeface="Arial" panose="020B0604020202020204" pitchFamily="34" charset="0"/>
              </a:rPr>
              <a:t>Does not explain the pattern</a:t>
            </a:r>
          </a:p>
        </p:txBody>
      </p:sp>
      <p:sp>
        <p:nvSpPr>
          <p:cNvPr id="6" name="Content Placeholder 5">
            <a:extLst>
              <a:ext uri="{FF2B5EF4-FFF2-40B4-BE49-F238E27FC236}">
                <a16:creationId xmlns:a16="http://schemas.microsoft.com/office/drawing/2014/main" id="{A71476AF-5651-4A25-BC7E-9CE81DE0830F}"/>
              </a:ext>
            </a:extLst>
          </p:cNvPr>
          <p:cNvSpPr>
            <a:spLocks noGrp="1"/>
          </p:cNvSpPr>
          <p:nvPr>
            <p:ph sz="quarter" idx="4"/>
          </p:nvPr>
        </p:nvSpPr>
        <p:spPr>
          <a:xfrm>
            <a:off x="4645025" y="1600655"/>
            <a:ext cx="4041775" cy="4525508"/>
          </a:xfrm>
        </p:spPr>
        <p:txBody>
          <a:bodyPr/>
          <a:lstStyle/>
          <a:p>
            <a:endParaRPr lang="en-US" dirty="0"/>
          </a:p>
        </p:txBody>
      </p:sp>
    </p:spTree>
    <p:extLst>
      <p:ext uri="{BB962C8B-B14F-4D97-AF65-F5344CB8AC3E}">
        <p14:creationId xmlns:p14="http://schemas.microsoft.com/office/powerpoint/2010/main" val="3443266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247857" y="798208"/>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chemeClr val="tx2"/>
                </a:solidFill>
                <a:cs typeface="Arial" panose="020B0604020202020204" pitchFamily="34" charset="0"/>
              </a:rPr>
              <a:t>What did we figure out? </a:t>
            </a:r>
          </a:p>
          <a:p>
            <a:pPr marL="0" indent="0">
              <a:buNone/>
            </a:pPr>
            <a:r>
              <a:rPr lang="en-US" sz="2000" i="1" dirty="0">
                <a:solidFill>
                  <a:schemeClr val="tx2"/>
                </a:solidFill>
                <a:cs typeface="Arial" panose="020B0604020202020204" pitchFamily="34" charset="0"/>
              </a:rPr>
              <a:t>We observed variations of several human traits. We know that we receive ½ of our DNA from our mother and ½ from our father but we are still wondering, how does the DNA from 2 parents work together </a:t>
            </a:r>
            <a:r>
              <a:rPr lang="en-US" sz="2000" i="1" dirty="0">
                <a:solidFill>
                  <a:schemeClr val="tx2"/>
                </a:solidFill>
              </a:rPr>
              <a:t>to make us to look the way we do?</a:t>
            </a:r>
          </a:p>
          <a:p>
            <a:pPr marL="0" indent="0">
              <a:buNone/>
            </a:pPr>
            <a:br>
              <a:rPr lang="en-US" sz="2000" i="1" dirty="0">
                <a:solidFill>
                  <a:schemeClr val="tx2"/>
                </a:solidFill>
                <a:cs typeface="Arial" panose="020B0604020202020204" pitchFamily="34" charset="0"/>
              </a:rPr>
            </a:br>
            <a:endParaRPr lang="en-US" sz="2000" i="1" dirty="0">
              <a:solidFill>
                <a:schemeClr val="tx2"/>
              </a:solidFill>
              <a:cs typeface="Arial" panose="020B0604020202020204" pitchFamily="34" charset="0"/>
            </a:endParaRPr>
          </a:p>
        </p:txBody>
      </p:sp>
      <p:sp>
        <p:nvSpPr>
          <p:cNvPr id="36"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cs typeface="Arial" panose="020B0604020202020204" pitchFamily="34" charset="0"/>
              </a:rPr>
              <a:t>GD LS01 Teacher Reflection Notes:</a:t>
            </a:r>
          </a:p>
          <a:p>
            <a:pPr marL="0" indent="0">
              <a:buNone/>
            </a:pPr>
            <a:endParaRPr lang="en-US" sz="1600"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that went well…</a:t>
            </a:r>
          </a:p>
          <a:p>
            <a:pPr marL="0" indent="0">
              <a:buNone/>
            </a:pPr>
            <a:endParaRPr lang="en-US" sz="1600" i="1"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28" name="Triangle 34"/>
          <p:cNvSpPr/>
          <p:nvPr/>
        </p:nvSpPr>
        <p:spPr>
          <a:xfrm>
            <a:off x="6731215" y="1297192"/>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17" name="Group 16"/>
          <p:cNvGrpSpPr/>
          <p:nvPr/>
        </p:nvGrpSpPr>
        <p:grpSpPr>
          <a:xfrm>
            <a:off x="6190100" y="1009149"/>
            <a:ext cx="2571024" cy="2190240"/>
            <a:chOff x="1029484" y="1311626"/>
            <a:chExt cx="2571024" cy="2190240"/>
          </a:xfrm>
          <a:noFill/>
        </p:grpSpPr>
        <p:sp>
          <p:nvSpPr>
            <p:cNvPr id="19"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2" name="Rectangle 21"/>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3" name="Rectangle 22"/>
            <p:cNvSpPr/>
            <p:nvPr/>
          </p:nvSpPr>
          <p:spPr>
            <a:xfrm>
              <a:off x="1029484" y="3068583"/>
              <a:ext cx="317716" cy="400110"/>
            </a:xfrm>
            <a:prstGeom prst="rect">
              <a:avLst/>
            </a:prstGeom>
            <a:grpFill/>
            <a:ln>
              <a:noFill/>
            </a:ln>
          </p:spPr>
          <p:txBody>
            <a:bodyPr wrap="none">
              <a:spAutoFit/>
            </a:bodyPr>
            <a:lstStyle/>
            <a:p>
              <a:r>
                <a:rPr lang="en-US" sz="2000" dirty="0">
                  <a:solidFill>
                    <a:srgbClr val="4F83C1"/>
                  </a:solidFill>
                </a:rPr>
                <a:t>P</a:t>
              </a:r>
            </a:p>
          </p:txBody>
        </p:sp>
        <p:sp>
          <p:nvSpPr>
            <p:cNvPr id="24" name="Rectangle 23"/>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1505955585"/>
      </p:ext>
    </p:extLst>
  </p:cSld>
  <p:clrMapOvr>
    <a:masterClrMapping/>
  </p:clrMapOvr>
  <p:transition spd="slow"/>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LS08 Teacher Resource: What did we figure out?</a:t>
            </a:r>
            <a:endParaRPr lang="en-US" dirty="0"/>
          </a:p>
        </p:txBody>
      </p:sp>
      <p:sp>
        <p:nvSpPr>
          <p:cNvPr id="4"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We can use our Model  of Simple Dominance to explain the pattern of inheritance in the Summers Family but not the others.</a:t>
            </a:r>
          </a:p>
        </p:txBody>
      </p:sp>
      <p:sp>
        <p:nvSpPr>
          <p:cNvPr id="5"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LS08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530523" y="923839"/>
            <a:ext cx="2571024" cy="2190241"/>
            <a:chOff x="6130598" y="1013188"/>
            <a:chExt cx="2571024" cy="2190241"/>
          </a:xfrm>
        </p:grpSpPr>
        <p:grpSp>
          <p:nvGrpSpPr>
            <p:cNvPr id="7" name="Group 6"/>
            <p:cNvGrpSpPr/>
            <p:nvPr/>
          </p:nvGrpSpPr>
          <p:grpSpPr>
            <a:xfrm>
              <a:off x="6130598" y="1013188"/>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8" name="Straight Arrow Connector 7">
              <a:extLst>
                <a:ext uri="{FF2B5EF4-FFF2-40B4-BE49-F238E27FC236}">
                  <a16:creationId xmlns:a16="http://schemas.microsoft.com/office/drawing/2014/main" id="{340F8EC4-0971-48ED-99C2-3BB50521A7AC}"/>
                </a:ext>
              </a:extLst>
            </p:cNvPr>
            <p:cNvCxnSpPr/>
            <p:nvPr/>
          </p:nvCxnSpPr>
          <p:spPr>
            <a:xfrm flipV="1">
              <a:off x="6407013" y="1393832"/>
              <a:ext cx="839189" cy="1411972"/>
            </a:xfrm>
            <a:prstGeom prst="straightConnector1">
              <a:avLst/>
            </a:prstGeom>
            <a:noFill/>
            <a:ln w="31750" cap="flat">
              <a:solidFill>
                <a:srgbClr val="4F83C1"/>
              </a:solidFill>
              <a:prstDash val="solid"/>
              <a:miter lim="400000"/>
              <a:headEnd type="triangle"/>
              <a:tailEnd type="none" w="med" len="med"/>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226843462"/>
      </p:ext>
    </p:extLst>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LS09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MQ</a:t>
            </a:r>
            <a:r>
              <a:rPr lang="en-US" sz="1800" b="1" dirty="0">
                <a:solidFill>
                  <a:srgbClr val="583F34"/>
                </a:solidFill>
              </a:rPr>
              <a:t>: We use our model to explain to the Summers Family why their daughter has PKU and their son does not.</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25  minutes</a:t>
            </a:r>
          </a:p>
        </p:txBody>
      </p:sp>
      <p:sp>
        <p:nvSpPr>
          <p:cNvPr id="2" name="Rectangle 1"/>
          <p:cNvSpPr/>
          <p:nvPr/>
        </p:nvSpPr>
        <p:spPr>
          <a:xfrm>
            <a:off x="458479" y="3273999"/>
            <a:ext cx="3554851" cy="2308324"/>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Letter to Summers Family Handout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a:p>
            <a:endParaRPr lang="en-US" sz="1600" dirty="0">
              <a:solidFill>
                <a:srgbClr val="583F34"/>
              </a:solidFill>
            </a:endParaRP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take the role of a genetics counselor to write a formal letter to Joe and Angie Summers to explain how neither of them, nor their son has PKU, yet their daughter does. </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637045"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2647158866"/>
      </p:ext>
    </p:extLst>
  </p:cSld>
  <p:clrMapOvr>
    <a:masterClrMapping/>
  </p:clrMapOvr>
  <p:transition spd="slow"/>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75A2041-666B-47D9-90D2-CD0E95189DA0}"/>
              </a:ext>
            </a:extLst>
          </p:cNvPr>
          <p:cNvSpPr>
            <a:spLocks noGrp="1"/>
          </p:cNvSpPr>
          <p:nvPr>
            <p:ph type="title"/>
          </p:nvPr>
        </p:nvSpPr>
        <p:spPr>
          <a:xfrm>
            <a:off x="457200" y="274638"/>
            <a:ext cx="8229600" cy="712333"/>
          </a:xfrm>
        </p:spPr>
        <p:txBody>
          <a:bodyPr>
            <a:normAutofit fontScale="90000"/>
          </a:bodyPr>
          <a:lstStyle/>
          <a:p>
            <a:r>
              <a:rPr lang="en-US" dirty="0">
                <a:latin typeface="Arial" panose="020B0604020202020204" pitchFamily="34" charset="0"/>
                <a:cs typeface="Arial" panose="020B0604020202020204" pitchFamily="34" charset="0"/>
              </a:rPr>
              <a:t>Explaining Simple Dominance</a:t>
            </a:r>
          </a:p>
        </p:txBody>
      </p:sp>
      <p:sp>
        <p:nvSpPr>
          <p:cNvPr id="3" name="Content Placeholder 2">
            <a:extLst>
              <a:ext uri="{FF2B5EF4-FFF2-40B4-BE49-F238E27FC236}">
                <a16:creationId xmlns:a16="http://schemas.microsoft.com/office/drawing/2014/main" id="{CE06506A-C970-44FB-95FF-DD084E89C00F}"/>
              </a:ext>
            </a:extLst>
          </p:cNvPr>
          <p:cNvSpPr>
            <a:spLocks noGrp="1"/>
          </p:cNvSpPr>
          <p:nvPr>
            <p:ph idx="1"/>
          </p:nvPr>
        </p:nvSpPr>
        <p:spPr>
          <a:xfrm>
            <a:off x="457200" y="986971"/>
            <a:ext cx="8229600" cy="5596391"/>
          </a:xfrm>
        </p:spPr>
        <p:txBody>
          <a:bodyPr>
            <a:normAutofit fontScale="55000" lnSpcReduction="20000"/>
          </a:bodyPr>
          <a:lstStyle/>
          <a:p>
            <a:pPr marL="0" indent="0">
              <a:buNone/>
            </a:pPr>
            <a:r>
              <a:rPr lang="en-US" sz="4700" dirty="0">
                <a:latin typeface="Arial" panose="020B0604020202020204" pitchFamily="34" charset="0"/>
                <a:cs typeface="Arial" panose="020B0604020202020204" pitchFamily="34" charset="0"/>
              </a:rPr>
              <a:t>Joe and Angie Summers would like to know how their daughter Jane has PKU when her brother Josh does not. They do not understand how neither of them could have PKU and then have a daughter who does. </a:t>
            </a:r>
          </a:p>
          <a:p>
            <a:pPr marL="0" indent="0">
              <a:buNone/>
            </a:pPr>
            <a:endParaRPr lang="en-US" sz="4700" dirty="0">
              <a:latin typeface="Arial" panose="020B0604020202020204" pitchFamily="34" charset="0"/>
              <a:cs typeface="Arial" panose="020B0604020202020204" pitchFamily="34" charset="0"/>
            </a:endParaRPr>
          </a:p>
          <a:p>
            <a:pPr marL="0" indent="0">
              <a:buNone/>
            </a:pPr>
            <a:r>
              <a:rPr lang="en-US" sz="4700" dirty="0">
                <a:latin typeface="Arial" panose="020B0604020202020204" pitchFamily="34" charset="0"/>
                <a:cs typeface="Arial" panose="020B0604020202020204" pitchFamily="34" charset="0"/>
              </a:rPr>
              <a:t>Your task is to help Joe and Angie understand how this has happened.</a:t>
            </a:r>
          </a:p>
          <a:p>
            <a:pPr marL="0" indent="0">
              <a:buNone/>
            </a:pPr>
            <a:endParaRPr lang="en-US" sz="4700" dirty="0">
              <a:latin typeface="Arial" panose="020B0604020202020204" pitchFamily="34" charset="0"/>
              <a:cs typeface="Arial" panose="020B0604020202020204" pitchFamily="34" charset="0"/>
            </a:endParaRPr>
          </a:p>
          <a:p>
            <a:pPr marL="0" indent="0" eaLnBrk="0" fontAlgn="base" hangingPunct="0">
              <a:buNone/>
            </a:pPr>
            <a:r>
              <a:rPr lang="en-US" sz="4700" dirty="0">
                <a:latin typeface="Arial" panose="020B0604020202020204" pitchFamily="34" charset="0"/>
                <a:cs typeface="Arial" panose="020B0604020202020204" pitchFamily="34" charset="0"/>
              </a:rPr>
              <a:t>Write a letter to Joe and Angie Summers explaining how the PKU trait was passed down to their daughter, Jane. Use our model to support your claims</a:t>
            </a:r>
          </a:p>
          <a:p>
            <a:pPr marL="0" indent="0" eaLnBrk="0" fontAlgn="base" hangingPunct="0">
              <a:buNone/>
            </a:pPr>
            <a:endParaRPr lang="en-US" sz="4700" dirty="0">
              <a:latin typeface="Arial" panose="020B0604020202020204" pitchFamily="34" charset="0"/>
              <a:cs typeface="Arial" panose="020B0604020202020204" pitchFamily="34" charset="0"/>
            </a:endParaRPr>
          </a:p>
          <a:p>
            <a:pPr marL="0" indent="0" algn="ctr" eaLnBrk="0" fontAlgn="base" hangingPunct="0">
              <a:buNone/>
            </a:pPr>
            <a:r>
              <a:rPr lang="en-US" sz="4700" b="1" dirty="0">
                <a:latin typeface="Arial" panose="020B0604020202020204" pitchFamily="34" charset="0"/>
                <a:cs typeface="Arial" panose="020B0604020202020204" pitchFamily="34" charset="0"/>
              </a:rPr>
              <a:t>Your role: Genetics Counselor</a:t>
            </a:r>
          </a:p>
          <a:p>
            <a:pPr marL="0" indent="0" algn="ctr" eaLnBrk="0" fontAlgn="base" hangingPunct="0">
              <a:buNone/>
            </a:pPr>
            <a:r>
              <a:rPr lang="en-US" sz="4700" b="1" dirty="0">
                <a:latin typeface="Arial" panose="020B0604020202020204" pitchFamily="34" charset="0"/>
                <a:cs typeface="Arial" panose="020B0604020202020204" pitchFamily="34" charset="0"/>
              </a:rPr>
              <a:t>Audience: Joe and Angie Summers</a:t>
            </a:r>
          </a:p>
          <a:p>
            <a:pPr marL="0" indent="0" algn="ctr" eaLnBrk="0" fontAlgn="base" hangingPunct="0">
              <a:buNone/>
            </a:pPr>
            <a:r>
              <a:rPr lang="en-US" sz="4700" b="1" dirty="0">
                <a:latin typeface="Arial" panose="020B0604020202020204" pitchFamily="34" charset="0"/>
                <a:cs typeface="Arial" panose="020B0604020202020204" pitchFamily="34" charset="0"/>
              </a:rPr>
              <a:t>Format: A formal letter</a:t>
            </a:r>
          </a:p>
        </p:txBody>
      </p:sp>
    </p:spTree>
    <p:extLst>
      <p:ext uri="{BB962C8B-B14F-4D97-AF65-F5344CB8AC3E}">
        <p14:creationId xmlns:p14="http://schemas.microsoft.com/office/powerpoint/2010/main" val="370059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LS09 Teacher Resource: What did we figure out?</a:t>
            </a:r>
            <a:endParaRPr lang="en-US" dirty="0"/>
          </a:p>
        </p:txBody>
      </p:sp>
      <p:sp>
        <p:nvSpPr>
          <p:cNvPr id="4" name="Content Placeholder 2"/>
          <p:cNvSpPr txBox="1">
            <a:spLocks/>
          </p:cNvSpPr>
          <p:nvPr/>
        </p:nvSpPr>
        <p:spPr>
          <a:xfrm>
            <a:off x="467668" y="1179353"/>
            <a:ext cx="4961368" cy="253630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Students have written a letter to the Summers Family which entails a complete explanation of how Jane has PKU when neither her parents nor her brother has the disease . We have used our model statements to support our claims. We may have also practiced how to write a formal letter.</a:t>
            </a:r>
          </a:p>
        </p:txBody>
      </p:sp>
      <p:sp>
        <p:nvSpPr>
          <p:cNvPr id="5" name="Content Placeholder 2"/>
          <p:cNvSpPr txBox="1">
            <a:spLocks/>
          </p:cNvSpPr>
          <p:nvPr/>
        </p:nvSpPr>
        <p:spPr>
          <a:xfrm>
            <a:off x="434145" y="3896972"/>
            <a:ext cx="8414665" cy="234924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LS09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7" name="Group 6"/>
          <p:cNvGrpSpPr/>
          <p:nvPr/>
        </p:nvGrpSpPr>
        <p:grpSpPr>
          <a:xfrm>
            <a:off x="5530523" y="923839"/>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2342211861"/>
      </p:ext>
    </p:extLst>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LS10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MP</a:t>
            </a:r>
            <a:r>
              <a:rPr lang="en-US" sz="1800" b="1" dirty="0">
                <a:solidFill>
                  <a:srgbClr val="583F34"/>
                </a:solidFill>
              </a:rPr>
              <a:t>: We use our model and the Marcus Family Pattern of inheritance to make sense of the 3 phenotypes. Then we use our model and the McCann Family Pattern of inheritance to make sense of the 4 phenotypes multiple alleles. Finally we make sense the Medeiros Family and sex-linked traits</a:t>
            </a:r>
          </a:p>
          <a:p>
            <a:pPr marL="0" indent="0">
              <a:spcBef>
                <a:spcPts val="0"/>
              </a:spcBef>
              <a:buNone/>
            </a:pPr>
            <a:endParaRPr lang="en-US" sz="1800" b="1" dirty="0">
              <a:solidFill>
                <a:srgbClr val="583F34"/>
              </a:solidFill>
            </a:endParaRPr>
          </a:p>
          <a:p>
            <a:pPr marL="0" indent="0">
              <a:spcBef>
                <a:spcPts val="0"/>
              </a:spcBef>
              <a:buNone/>
            </a:pPr>
            <a:r>
              <a:rPr lang="en-US" sz="1800" dirty="0"/>
              <a:t> </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55-180  minutes</a:t>
            </a:r>
          </a:p>
        </p:txBody>
      </p:sp>
      <p:sp>
        <p:nvSpPr>
          <p:cNvPr id="2" name="Rectangle 1"/>
          <p:cNvSpPr/>
          <p:nvPr/>
        </p:nvSpPr>
        <p:spPr>
          <a:xfrm>
            <a:off x="458479" y="3273999"/>
            <a:ext cx="3554851" cy="3539430"/>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Pocket Mendel</a:t>
            </a:r>
          </a:p>
          <a:p>
            <a:r>
              <a:rPr lang="en-US" sz="1600" dirty="0">
                <a:solidFill>
                  <a:srgbClr val="583F34"/>
                </a:solidFill>
              </a:rPr>
              <a:t>Family Pedigree Posters</a:t>
            </a:r>
          </a:p>
          <a:p>
            <a:r>
              <a:rPr lang="en-US" sz="1600" dirty="0">
                <a:solidFill>
                  <a:srgbClr val="583F34"/>
                </a:solidFill>
              </a:rPr>
              <a:t>VGL website</a:t>
            </a:r>
          </a:p>
          <a:p>
            <a:r>
              <a:rPr lang="en-US" sz="1600" dirty="0">
                <a:solidFill>
                  <a:srgbClr val="583F34"/>
                </a:solidFill>
              </a:rPr>
              <a:t>VGL MBER Problem Set II</a:t>
            </a: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a:p>
            <a:endParaRPr lang="en-US" sz="1600" dirty="0">
              <a:solidFill>
                <a:srgbClr val="583F34"/>
              </a:solidFill>
            </a:endParaRP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use the VGL simulator to help us understand what is happening when there are 2 alleles and 3 versions of a phenotype.  We then  developed</a:t>
            </a:r>
            <a:r>
              <a:rPr lang="en-US" sz="1600" dirty="0"/>
              <a:t> the model ideas for co-dominance and add the extension to our model.</a:t>
            </a: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637045"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3271711237"/>
      </p:ext>
    </p:extLst>
  </p:cSld>
  <p:clrMapOvr>
    <a:masterClrMapping/>
  </p:clrMapOvr>
  <p:transition spd="slow"/>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LS010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a:lnSpc>
                <a:spcPct val="120000"/>
              </a:lnSpc>
              <a:defRPr sz="2600">
                <a:solidFill>
                  <a:srgbClr val="583F34"/>
                </a:solidFill>
                <a:latin typeface="Arial"/>
                <a:ea typeface="Arial"/>
                <a:cs typeface="Arial"/>
                <a:sym typeface="Arial"/>
              </a:defRPr>
            </a:pPr>
            <a:r>
              <a:rPr lang="en-US" sz="1600" dirty="0"/>
              <a:t>Students will experiment again with VGL to develop the model ideas of co-dominance. Use the appropriate VGL MBER problems (MBER VGL Problem </a:t>
            </a:r>
            <a:r>
              <a:rPr lang="en-US" sz="1600" b="1" dirty="0"/>
              <a:t>Set II</a:t>
            </a:r>
            <a:r>
              <a:rPr lang="en-US" sz="1600" dirty="0"/>
              <a:t>) for the scenarios.</a:t>
            </a:r>
          </a:p>
          <a:p>
            <a:pPr marL="271637" indent="-271637">
              <a:lnSpc>
                <a:spcPct val="120000"/>
              </a:lnSpc>
              <a:buSzPct val="75000"/>
              <a:defRPr sz="2200">
                <a:solidFill>
                  <a:srgbClr val="583F34"/>
                </a:solidFill>
                <a:latin typeface="Arial"/>
                <a:ea typeface="Arial"/>
                <a:cs typeface="Arial"/>
                <a:sym typeface="Arial"/>
              </a:defRPr>
            </a:pPr>
            <a:r>
              <a:rPr lang="en-US" sz="1600" dirty="0"/>
              <a:t>Although there is a difference between codominance and incomplete dominance, for simplification we are not making that difference in this model. This website explains well the difference: </a:t>
            </a:r>
            <a:r>
              <a:rPr lang="en-US" sz="1600" b="1" dirty="0"/>
              <a:t>https://www.nature.com/scitable/topicpage/genetic-dominance-genotype-phenotype-relationships-489</a:t>
            </a:r>
            <a:r>
              <a:rPr lang="en-US" sz="1600" dirty="0"/>
              <a:t> </a:t>
            </a:r>
          </a:p>
          <a:p>
            <a:pPr marL="271637" indent="-271637">
              <a:lnSpc>
                <a:spcPct val="120000"/>
              </a:lnSpc>
              <a:buSzPct val="75000"/>
              <a:defRPr sz="2200">
                <a:solidFill>
                  <a:srgbClr val="583F34"/>
                </a:solidFill>
                <a:latin typeface="Arial"/>
                <a:ea typeface="Arial"/>
                <a:cs typeface="Arial"/>
                <a:sym typeface="Arial"/>
              </a:defRPr>
            </a:pPr>
            <a:r>
              <a:rPr lang="en-US" sz="1600" dirty="0"/>
              <a:t>If there is time students will complete similar activities to make sense of the McCann Family and Medeiros Family patterns of inheritance.</a:t>
            </a:r>
          </a:p>
          <a:p>
            <a:pPr marL="0" indent="0">
              <a:lnSpc>
                <a:spcPct val="120000"/>
              </a:lnSpc>
              <a:buSzPct val="75000"/>
              <a:buNone/>
              <a:defRPr sz="2200">
                <a:solidFill>
                  <a:srgbClr val="583F34"/>
                </a:solidFill>
                <a:latin typeface="Arial"/>
                <a:ea typeface="Arial"/>
                <a:cs typeface="Arial"/>
                <a:sym typeface="Arial"/>
              </a:defRPr>
            </a:pPr>
            <a:endParaRPr lang="en-US" sz="1600" dirty="0"/>
          </a:p>
          <a:p>
            <a:pPr marL="0" indent="0">
              <a:buNone/>
            </a:pPr>
            <a:endParaRPr lang="en-US" sz="1600" b="1" dirty="0">
              <a:solidFill>
                <a:srgbClr val="584035"/>
              </a:solidFill>
            </a:endParaRPr>
          </a:p>
        </p:txBody>
      </p:sp>
    </p:spTree>
    <p:extLst>
      <p:ext uri="{BB962C8B-B14F-4D97-AF65-F5344CB8AC3E}">
        <p14:creationId xmlns:p14="http://schemas.microsoft.com/office/powerpoint/2010/main" val="2627799225"/>
      </p:ext>
    </p:extLst>
  </p:cSld>
  <p:clrMapOvr>
    <a:masterClrMapping/>
  </p:clrMapOvr>
  <p:transition spd="slow"/>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9" name="Shape 1309"/>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310" name="Shape 1310"/>
          <p:cNvSpPr/>
          <p:nvPr/>
        </p:nvSpPr>
        <p:spPr>
          <a:xfrm>
            <a:off x="146143" y="1247898"/>
            <a:ext cx="8674270" cy="72141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a:solidFill>
                  <a:srgbClr val="583F34"/>
                </a:solidFill>
                <a:latin typeface="Arial"/>
                <a:ea typeface="Arial"/>
                <a:cs typeface="Arial"/>
                <a:sym typeface="Arial"/>
              </a:defRPr>
            </a:lvl1pPr>
          </a:lstStyle>
          <a:p>
            <a:r>
              <a:rPr sz="1758" dirty="0"/>
              <a:t>Use the following VGL MBER Problems to develop the model ideas of co-dominance</a:t>
            </a:r>
            <a:r>
              <a:rPr lang="en-US" sz="1758" dirty="0"/>
              <a:t>, multiple allele,</a:t>
            </a:r>
            <a:r>
              <a:rPr sz="1758" dirty="0"/>
              <a:t> and sex linkage:</a:t>
            </a:r>
          </a:p>
        </p:txBody>
      </p:sp>
      <p:graphicFrame>
        <p:nvGraphicFramePr>
          <p:cNvPr id="1311" name="Table 1311"/>
          <p:cNvGraphicFramePr/>
          <p:nvPr>
            <p:extLst>
              <p:ext uri="{D42A27DB-BD31-4B8C-83A1-F6EECF244321}">
                <p14:modId xmlns:p14="http://schemas.microsoft.com/office/powerpoint/2010/main" val="304793495"/>
              </p:ext>
            </p:extLst>
          </p:nvPr>
        </p:nvGraphicFramePr>
        <p:xfrm>
          <a:off x="837805" y="2676303"/>
          <a:ext cx="7438430" cy="2514458"/>
        </p:xfrm>
        <a:graphic>
          <a:graphicData uri="http://schemas.openxmlformats.org/drawingml/2006/table">
            <a:tbl>
              <a:tblPr/>
              <a:tblGrid>
                <a:gridCol w="2509946">
                  <a:extLst>
                    <a:ext uri="{9D8B030D-6E8A-4147-A177-3AD203B41FA5}">
                      <a16:colId xmlns:a16="http://schemas.microsoft.com/office/drawing/2014/main" val="20000"/>
                    </a:ext>
                  </a:extLst>
                </a:gridCol>
                <a:gridCol w="4928484">
                  <a:extLst>
                    <a:ext uri="{9D8B030D-6E8A-4147-A177-3AD203B41FA5}">
                      <a16:colId xmlns:a16="http://schemas.microsoft.com/office/drawing/2014/main" val="20001"/>
                    </a:ext>
                  </a:extLst>
                </a:gridCol>
              </a:tblGrid>
              <a:tr h="1287290">
                <a:tc>
                  <a:txBody>
                    <a:bodyPr/>
                    <a:lstStyle/>
                    <a:p>
                      <a:pPr algn="l" defTabSz="914400">
                        <a:defRPr sz="2600">
                          <a:solidFill>
                            <a:srgbClr val="583F34"/>
                          </a:solidFill>
                          <a:latin typeface="Arial"/>
                          <a:ea typeface="Arial"/>
                          <a:cs typeface="Arial"/>
                          <a:sym typeface="Arial"/>
                        </a:defRPr>
                      </a:pPr>
                      <a:r>
                        <a:rPr sz="1800" dirty="0"/>
                        <a:t>like Marcus</a:t>
                      </a:r>
                    </a:p>
                    <a:p>
                      <a:pPr marL="213589" indent="-150090" algn="l" defTabSz="914400">
                        <a:buSzPct val="75000"/>
                        <a:buChar char="•"/>
                        <a:defRPr sz="2600">
                          <a:solidFill>
                            <a:srgbClr val="583F34"/>
                          </a:solidFill>
                          <a:latin typeface="Arial"/>
                          <a:ea typeface="Arial"/>
                          <a:cs typeface="Arial"/>
                          <a:sym typeface="Arial"/>
                        </a:defRPr>
                      </a:pPr>
                      <a:r>
                        <a:rPr sz="1800" dirty="0"/>
                        <a:t>bent long short body</a:t>
                      </a:r>
                    </a:p>
                    <a:p>
                      <a:pPr marL="213589" indent="-150090" algn="l" defTabSz="914400">
                        <a:buSzPct val="75000"/>
                        <a:buChar char="•"/>
                        <a:defRPr sz="2600">
                          <a:solidFill>
                            <a:srgbClr val="583F34"/>
                          </a:solidFill>
                          <a:latin typeface="Arial"/>
                          <a:ea typeface="Arial"/>
                          <a:cs typeface="Arial"/>
                          <a:sym typeface="Arial"/>
                        </a:defRPr>
                      </a:pPr>
                      <a:r>
                        <a:rPr sz="1800" dirty="0"/>
                        <a:t>knobbed fork pointy wings</a:t>
                      </a:r>
                    </a:p>
                  </a:txBody>
                  <a:tcPr marL="35719" marR="35719" marT="35719" marB="35719" anchor="ctr" horzOverflow="overflow">
                    <a:lnL w="6350">
                      <a:solidFill>
                        <a:srgbClr val="583F34"/>
                      </a:solidFill>
                      <a:miter lim="400000"/>
                    </a:lnL>
                    <a:lnR w="6350" cap="flat" cmpd="sng" algn="ctr">
                      <a:solidFill>
                        <a:srgbClr val="583F34"/>
                      </a:solidFill>
                      <a:prstDash val="solid"/>
                      <a:miter lim="400000"/>
                      <a:headEnd type="none" w="med" len="med"/>
                      <a:tailEnd type="none" w="med" len="med"/>
                    </a:lnR>
                    <a:lnT w="6350">
                      <a:solidFill>
                        <a:srgbClr val="583F34"/>
                      </a:solidFill>
                      <a:miter lim="400000"/>
                    </a:lnT>
                    <a:lnB w="6350">
                      <a:solidFill>
                        <a:srgbClr val="583F34"/>
                      </a:solidFill>
                      <a:miter lim="400000"/>
                    </a:lnB>
                    <a:noFill/>
                  </a:tcPr>
                </a:tc>
                <a:tc>
                  <a:txBody>
                    <a:bodyPr/>
                    <a:lstStyle/>
                    <a:p>
                      <a:pPr algn="l" defTabSz="914400">
                        <a:defRPr sz="2600">
                          <a:solidFill>
                            <a:srgbClr val="583F34"/>
                          </a:solidFill>
                          <a:latin typeface="Arial"/>
                          <a:ea typeface="Arial"/>
                          <a:cs typeface="Arial"/>
                          <a:sym typeface="Arial"/>
                        </a:defRPr>
                      </a:pPr>
                      <a:r>
                        <a:rPr sz="1800" dirty="0"/>
                        <a:t>Co-dominant </a:t>
                      </a:r>
                    </a:p>
                    <a:p>
                      <a:pPr algn="l" defTabSz="914400">
                        <a:defRPr sz="2600">
                          <a:solidFill>
                            <a:srgbClr val="583F34"/>
                          </a:solidFill>
                          <a:latin typeface="Arial"/>
                          <a:ea typeface="Arial"/>
                          <a:cs typeface="Arial"/>
                          <a:sym typeface="Arial"/>
                        </a:defRPr>
                      </a:pPr>
                      <a:r>
                        <a:rPr sz="1800" dirty="0"/>
                        <a:t>two </a:t>
                      </a:r>
                      <a:r>
                        <a:rPr lang="en-US" sz="1800" dirty="0"/>
                        <a:t>alleles</a:t>
                      </a:r>
                      <a:r>
                        <a:rPr sz="1800" dirty="0"/>
                        <a:t>, three phenotypes</a:t>
                      </a:r>
                    </a:p>
                    <a:p>
                      <a:pPr algn="l" defTabSz="914400">
                        <a:defRPr sz="2600">
                          <a:solidFill>
                            <a:srgbClr val="583F34"/>
                          </a:solidFill>
                          <a:latin typeface="Arial"/>
                          <a:ea typeface="Arial"/>
                          <a:cs typeface="Arial"/>
                          <a:sym typeface="Arial"/>
                        </a:defRPr>
                      </a:pPr>
                      <a:r>
                        <a:rPr sz="1800" dirty="0"/>
                        <a:t>fork + pointy = knobbed</a:t>
                      </a:r>
                    </a:p>
                  </a:txBody>
                  <a:tcPr marL="35719" marR="35719" marT="35719" marB="35719" anchor="ctr" horzOverflow="overflow">
                    <a:lnL w="6350" cap="flat" cmpd="sng" algn="ctr">
                      <a:solidFill>
                        <a:srgbClr val="583F34"/>
                      </a:solidFill>
                      <a:prstDash val="solid"/>
                      <a:miter lim="400000"/>
                      <a:headEnd type="none" w="med" len="med"/>
                      <a:tailEnd type="none" w="med" len="med"/>
                    </a:lnL>
                    <a:lnR w="6350">
                      <a:solidFill>
                        <a:srgbClr val="583F34"/>
                      </a:solidFill>
                      <a:miter lim="400000"/>
                    </a:lnR>
                    <a:lnT w="6350">
                      <a:solidFill>
                        <a:srgbClr val="583F34"/>
                      </a:solidFill>
                      <a:miter lim="400000"/>
                    </a:lnT>
                    <a:lnB w="6350">
                      <a:solidFill>
                        <a:srgbClr val="583F34"/>
                      </a:solidFill>
                      <a:miter lim="400000"/>
                    </a:lnB>
                    <a:noFill/>
                  </a:tcPr>
                </a:tc>
                <a:extLst>
                  <a:ext uri="{0D108BD9-81ED-4DB2-BD59-A6C34878D82A}">
                    <a16:rowId xmlns:a16="http://schemas.microsoft.com/office/drawing/2014/main" val="10001"/>
                  </a:ext>
                </a:extLst>
              </a:tr>
              <a:tr h="1227168">
                <a:tc>
                  <a:txBody>
                    <a:bodyPr/>
                    <a:lstStyle/>
                    <a:p>
                      <a:pPr algn="l" defTabSz="914400"/>
                      <a:r>
                        <a:rPr sz="1800" dirty="0">
                          <a:solidFill>
                            <a:srgbClr val="583F34"/>
                          </a:solidFill>
                          <a:latin typeface="Arial"/>
                          <a:ea typeface="Arial"/>
                          <a:cs typeface="Arial"/>
                          <a:sym typeface="Arial"/>
                        </a:rPr>
                        <a:t>like McCann</a:t>
                      </a:r>
                    </a:p>
                  </a:txBody>
                  <a:tcPr marL="35719" marR="35719" marT="35719" marB="35719" anchor="ctr" horzOverflow="overflow">
                    <a:lnL w="6350">
                      <a:solidFill>
                        <a:srgbClr val="583F34"/>
                      </a:solidFill>
                      <a:miter lim="400000"/>
                    </a:lnL>
                    <a:lnR w="6350">
                      <a:solidFill>
                        <a:srgbClr val="583F34"/>
                      </a:solidFill>
                      <a:miter lim="400000"/>
                    </a:lnR>
                    <a:lnT w="6350">
                      <a:solidFill>
                        <a:srgbClr val="583F34"/>
                      </a:solidFill>
                      <a:miter lim="400000"/>
                    </a:lnT>
                    <a:lnB w="6350">
                      <a:solidFill>
                        <a:srgbClr val="583F34"/>
                      </a:solidFill>
                      <a:miter lim="400000"/>
                    </a:lnB>
                    <a:noFill/>
                  </a:tcPr>
                </a:tc>
                <a:tc>
                  <a:txBody>
                    <a:bodyPr/>
                    <a:lstStyle/>
                    <a:p>
                      <a:pPr algn="l" defTabSz="914400">
                        <a:defRPr sz="2600">
                          <a:solidFill>
                            <a:srgbClr val="583F34"/>
                          </a:solidFill>
                          <a:latin typeface="Arial"/>
                          <a:ea typeface="Arial"/>
                          <a:cs typeface="Arial"/>
                          <a:sym typeface="Arial"/>
                        </a:defRPr>
                      </a:pPr>
                      <a:r>
                        <a:rPr sz="1800" dirty="0"/>
                        <a:t>Multiple elements - blood types (fork + long = knobbed, short - recessive)</a:t>
                      </a:r>
                    </a:p>
                    <a:p>
                      <a:pPr algn="l" defTabSz="914400">
                        <a:defRPr sz="2600">
                          <a:solidFill>
                            <a:srgbClr val="583F34"/>
                          </a:solidFill>
                          <a:latin typeface="Arial"/>
                          <a:ea typeface="Arial"/>
                          <a:cs typeface="Arial"/>
                          <a:sym typeface="Arial"/>
                        </a:defRPr>
                      </a:pPr>
                      <a:r>
                        <a:rPr sz="1800" dirty="0"/>
                        <a:t>three </a:t>
                      </a:r>
                      <a:r>
                        <a:rPr lang="en-US" sz="1800" dirty="0"/>
                        <a:t>alleles</a:t>
                      </a:r>
                      <a:r>
                        <a:rPr sz="1800" dirty="0"/>
                        <a:t>, four phenotypes</a:t>
                      </a:r>
                    </a:p>
                  </a:txBody>
                  <a:tcPr marL="35719" marR="35719" marT="35719" marB="35719" anchor="ctr" horzOverflow="overflow">
                    <a:lnL w="6350">
                      <a:solidFill>
                        <a:srgbClr val="583F34"/>
                      </a:solidFill>
                      <a:miter lim="400000"/>
                    </a:lnL>
                    <a:lnR w="6350">
                      <a:solidFill>
                        <a:srgbClr val="583F34"/>
                      </a:solidFill>
                      <a:miter lim="400000"/>
                    </a:lnR>
                    <a:lnT w="6350">
                      <a:solidFill>
                        <a:srgbClr val="583F34"/>
                      </a:solidFill>
                      <a:miter lim="400000"/>
                    </a:lnT>
                    <a:lnB w="6350">
                      <a:solidFill>
                        <a:srgbClr val="583F34"/>
                      </a:solidFill>
                      <a:miter lim="400000"/>
                    </a:lnB>
                    <a:noFill/>
                  </a:tcPr>
                </a:tc>
                <a:extLst>
                  <a:ext uri="{0D108BD9-81ED-4DB2-BD59-A6C34878D82A}">
                    <a16:rowId xmlns:a16="http://schemas.microsoft.com/office/drawing/2014/main" val="10002"/>
                  </a:ext>
                </a:extLst>
              </a:tr>
            </a:tbl>
          </a:graphicData>
        </a:graphic>
      </p:graphicFrame>
      <p:sp>
        <p:nvSpPr>
          <p:cNvPr id="1312" name="Shape 1312"/>
          <p:cNvSpPr/>
          <p:nvPr/>
        </p:nvSpPr>
        <p:spPr>
          <a:xfrm>
            <a:off x="3490837" y="2279775"/>
            <a:ext cx="1043780" cy="39677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b="1">
                <a:solidFill>
                  <a:srgbClr val="583F34"/>
                </a:solidFill>
                <a:latin typeface="Arial"/>
                <a:ea typeface="Arial"/>
                <a:cs typeface="Arial"/>
                <a:sym typeface="Arial"/>
              </a:defRPr>
            </a:lvl1pPr>
          </a:lstStyle>
          <a:p>
            <a:r>
              <a:rPr sz="1758"/>
              <a:t>Key</a:t>
            </a:r>
          </a:p>
        </p:txBody>
      </p:sp>
      <p:sp>
        <p:nvSpPr>
          <p:cNvPr id="1313" name="Shape 1313"/>
          <p:cNvSpPr/>
          <p:nvPr/>
        </p:nvSpPr>
        <p:spPr>
          <a:xfrm>
            <a:off x="832046" y="2279775"/>
            <a:ext cx="2286588" cy="396776"/>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2500" b="1">
                <a:solidFill>
                  <a:srgbClr val="583F34"/>
                </a:solidFill>
                <a:latin typeface="Arial"/>
                <a:ea typeface="Arial"/>
                <a:cs typeface="Arial"/>
                <a:sym typeface="Arial"/>
              </a:defRPr>
            </a:lvl1pPr>
          </a:lstStyle>
          <a:p>
            <a:r>
              <a:rPr sz="1758" dirty="0"/>
              <a:t>VGL MBER Problem </a:t>
            </a:r>
          </a:p>
        </p:txBody>
      </p:sp>
      <p:graphicFrame>
        <p:nvGraphicFramePr>
          <p:cNvPr id="2" name="Table 1">
            <a:extLst>
              <a:ext uri="{FF2B5EF4-FFF2-40B4-BE49-F238E27FC236}">
                <a16:creationId xmlns:a16="http://schemas.microsoft.com/office/drawing/2014/main" id="{BB162360-EEC3-4785-85F7-B1C14DA0A3F4}"/>
              </a:ext>
            </a:extLst>
          </p:cNvPr>
          <p:cNvGraphicFramePr>
            <a:graphicFrameLocks noGrp="1"/>
          </p:cNvGraphicFramePr>
          <p:nvPr>
            <p:extLst>
              <p:ext uri="{D42A27DB-BD31-4B8C-83A1-F6EECF244321}">
                <p14:modId xmlns:p14="http://schemas.microsoft.com/office/powerpoint/2010/main" val="2498813369"/>
              </p:ext>
            </p:extLst>
          </p:nvPr>
        </p:nvGraphicFramePr>
        <p:xfrm>
          <a:off x="852785" y="5194390"/>
          <a:ext cx="7438430" cy="670522"/>
        </p:xfrm>
        <a:graphic>
          <a:graphicData uri="http://schemas.openxmlformats.org/drawingml/2006/table">
            <a:tbl>
              <a:tblPr/>
              <a:tblGrid>
                <a:gridCol w="2509946">
                  <a:extLst>
                    <a:ext uri="{9D8B030D-6E8A-4147-A177-3AD203B41FA5}">
                      <a16:colId xmlns:a16="http://schemas.microsoft.com/office/drawing/2014/main" val="3685242607"/>
                    </a:ext>
                  </a:extLst>
                </a:gridCol>
                <a:gridCol w="4928484">
                  <a:extLst>
                    <a:ext uri="{9D8B030D-6E8A-4147-A177-3AD203B41FA5}">
                      <a16:colId xmlns:a16="http://schemas.microsoft.com/office/drawing/2014/main" val="3791672755"/>
                    </a:ext>
                  </a:extLst>
                </a:gridCol>
              </a:tblGrid>
              <a:tr h="670522">
                <a:tc>
                  <a:txBody>
                    <a:bodyPr/>
                    <a:lstStyle/>
                    <a:p>
                      <a:pPr algn="l" defTabSz="914400"/>
                      <a:r>
                        <a:rPr sz="1800">
                          <a:solidFill>
                            <a:srgbClr val="583F34"/>
                          </a:solidFill>
                          <a:latin typeface="Arial"/>
                          <a:ea typeface="Arial"/>
                          <a:cs typeface="Arial"/>
                          <a:sym typeface="Arial"/>
                        </a:rPr>
                        <a:t>like Madeiros DMD</a:t>
                      </a:r>
                    </a:p>
                  </a:txBody>
                  <a:tcPr marL="35719" marR="35719" marT="35719" marB="35719" anchor="ctr" horzOverflow="overflow">
                    <a:lnL w="6350">
                      <a:solidFill>
                        <a:srgbClr val="583F34"/>
                      </a:solidFill>
                      <a:miter lim="400000"/>
                    </a:lnL>
                    <a:lnR w="6350">
                      <a:solidFill>
                        <a:srgbClr val="583F34"/>
                      </a:solidFill>
                      <a:miter lim="400000"/>
                    </a:lnR>
                    <a:lnT w="6350">
                      <a:solidFill>
                        <a:srgbClr val="583F34"/>
                      </a:solidFill>
                      <a:miter lim="400000"/>
                    </a:lnT>
                    <a:lnB w="6350">
                      <a:solidFill>
                        <a:srgbClr val="583F34"/>
                      </a:solidFill>
                      <a:miter lim="400000"/>
                    </a:lnB>
                    <a:noFill/>
                  </a:tcPr>
                </a:tc>
                <a:tc>
                  <a:txBody>
                    <a:bodyPr/>
                    <a:lstStyle/>
                    <a:p>
                      <a:pPr algn="l" defTabSz="914400"/>
                      <a:r>
                        <a:rPr sz="1800" dirty="0">
                          <a:solidFill>
                            <a:srgbClr val="583F34"/>
                          </a:solidFill>
                          <a:latin typeface="Arial"/>
                          <a:ea typeface="Arial"/>
                          <a:cs typeface="Arial"/>
                          <a:sym typeface="Arial"/>
                        </a:rPr>
                        <a:t>Sex linked (brown dominant)</a:t>
                      </a:r>
                    </a:p>
                  </a:txBody>
                  <a:tcPr marL="35719" marR="35719" marT="35719" marB="35719" anchor="ctr" horzOverflow="overflow">
                    <a:lnL w="6350">
                      <a:solidFill>
                        <a:srgbClr val="583F34"/>
                      </a:solidFill>
                      <a:miter lim="400000"/>
                    </a:lnL>
                    <a:lnR w="6350">
                      <a:solidFill>
                        <a:srgbClr val="583F34"/>
                      </a:solidFill>
                      <a:miter lim="400000"/>
                    </a:lnR>
                    <a:lnT w="6350">
                      <a:solidFill>
                        <a:srgbClr val="583F34"/>
                      </a:solidFill>
                      <a:miter lim="400000"/>
                    </a:lnT>
                    <a:lnB w="6350">
                      <a:solidFill>
                        <a:srgbClr val="583F34"/>
                      </a:solidFill>
                      <a:miter lim="400000"/>
                    </a:lnB>
                    <a:noFill/>
                  </a:tcPr>
                </a:tc>
                <a:extLst>
                  <a:ext uri="{0D108BD9-81ED-4DB2-BD59-A6C34878D82A}">
                    <a16:rowId xmlns:a16="http://schemas.microsoft.com/office/drawing/2014/main" val="2642187295"/>
                  </a:ext>
                </a:extLst>
              </a:tr>
            </a:tbl>
          </a:graphicData>
        </a:graphic>
      </p:graphicFrame>
    </p:spTree>
    <p:extLst>
      <p:ext uri="{BB962C8B-B14F-4D97-AF65-F5344CB8AC3E}">
        <p14:creationId xmlns:p14="http://schemas.microsoft.com/office/powerpoint/2010/main" val="1748079557"/>
      </p:ext>
    </p:extLst>
  </p:cSld>
  <p:clrMapOvr>
    <a:masterClrMapping/>
  </p:clrMapOvr>
  <p:transition spd="slow"/>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66004-F1AD-4FEE-B489-08284F29A244}"/>
              </a:ext>
            </a:extLst>
          </p:cNvPr>
          <p:cNvSpPr>
            <a:spLocks noGrp="1"/>
          </p:cNvSpPr>
          <p:nvPr>
            <p:ph type="title"/>
          </p:nvPr>
        </p:nvSpPr>
        <p:spPr>
          <a:xfrm>
            <a:off x="457200" y="71438"/>
            <a:ext cx="8229600" cy="639761"/>
          </a:xfrm>
        </p:spPr>
        <p:txBody>
          <a:bodyPr>
            <a:normAutofit fontScale="90000"/>
          </a:bodyPr>
          <a:lstStyle/>
          <a:p>
            <a:r>
              <a:rPr lang="en-US" dirty="0"/>
              <a:t>Lets look at the Marcus family first</a:t>
            </a:r>
          </a:p>
        </p:txBody>
      </p:sp>
      <p:pic>
        <p:nvPicPr>
          <p:cNvPr id="6" name="Content Placeholder 5">
            <a:extLst>
              <a:ext uri="{FF2B5EF4-FFF2-40B4-BE49-F238E27FC236}">
                <a16:creationId xmlns:a16="http://schemas.microsoft.com/office/drawing/2014/main" id="{2EEAF3AE-6C1A-4A64-8A59-E8626677B65E}"/>
              </a:ext>
            </a:extLst>
          </p:cNvPr>
          <p:cNvPicPr>
            <a:picLocks noGrp="1" noChangeAspect="1"/>
          </p:cNvPicPr>
          <p:nvPr>
            <p:ph idx="1"/>
          </p:nvPr>
        </p:nvPicPr>
        <p:blipFill>
          <a:blip r:embed="rId3"/>
          <a:stretch>
            <a:fillRect/>
          </a:stretch>
        </p:blipFill>
        <p:spPr>
          <a:xfrm>
            <a:off x="1654374" y="777761"/>
            <a:ext cx="6038451" cy="4525963"/>
          </a:xfrm>
          <a:prstGeom prst="rect">
            <a:avLst/>
          </a:prstGeom>
        </p:spPr>
      </p:pic>
      <p:sp>
        <p:nvSpPr>
          <p:cNvPr id="7" name="Content Placeholder 2">
            <a:extLst>
              <a:ext uri="{FF2B5EF4-FFF2-40B4-BE49-F238E27FC236}">
                <a16:creationId xmlns:a16="http://schemas.microsoft.com/office/drawing/2014/main" id="{9946F9E2-9A5D-4358-8B52-6A1386661F08}"/>
              </a:ext>
            </a:extLst>
          </p:cNvPr>
          <p:cNvSpPr txBox="1">
            <a:spLocks/>
          </p:cNvSpPr>
          <p:nvPr/>
        </p:nvSpPr>
        <p:spPr>
          <a:xfrm>
            <a:off x="457200" y="5700485"/>
            <a:ext cx="8229600" cy="53340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panose="020B0604020202020204" pitchFamily="34" charset="0"/>
              <a:buNone/>
            </a:pPr>
            <a:r>
              <a:rPr lang="en-US" altLang="en-US" dirty="0"/>
              <a:t>How can we explain 3 variations of a trait?</a:t>
            </a:r>
          </a:p>
        </p:txBody>
      </p:sp>
    </p:spTree>
    <p:extLst>
      <p:ext uri="{BB962C8B-B14F-4D97-AF65-F5344CB8AC3E}">
        <p14:creationId xmlns:p14="http://schemas.microsoft.com/office/powerpoint/2010/main" val="3044813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3B55AE91-3C8D-495E-A15D-6B181655BF64}"/>
              </a:ext>
            </a:extLst>
          </p:cNvPr>
          <p:cNvSpPr>
            <a:spLocks noGrp="1"/>
          </p:cNvSpPr>
          <p:nvPr>
            <p:ph type="title"/>
          </p:nvPr>
        </p:nvSpPr>
        <p:spPr>
          <a:xfrm>
            <a:off x="174168" y="381000"/>
            <a:ext cx="8839200" cy="1219200"/>
          </a:xfrm>
        </p:spPr>
        <p:txBody>
          <a:bodyPr>
            <a:normAutofit fontScale="90000"/>
          </a:bodyPr>
          <a:lstStyle/>
          <a:p>
            <a:r>
              <a:rPr lang="en-US" altLang="en-US" dirty="0"/>
              <a:t>What is going on with the Marcus family?</a:t>
            </a:r>
          </a:p>
        </p:txBody>
      </p:sp>
      <p:sp>
        <p:nvSpPr>
          <p:cNvPr id="99330" name="Content Placeholder 2">
            <a:extLst>
              <a:ext uri="{FF2B5EF4-FFF2-40B4-BE49-F238E27FC236}">
                <a16:creationId xmlns:a16="http://schemas.microsoft.com/office/drawing/2014/main" id="{6C4DC5D0-7D7B-47DB-ABEC-E37CD0EFF8F9}"/>
              </a:ext>
            </a:extLst>
          </p:cNvPr>
          <p:cNvSpPr>
            <a:spLocks noGrp="1"/>
          </p:cNvSpPr>
          <p:nvPr>
            <p:ph idx="1"/>
          </p:nvPr>
        </p:nvSpPr>
        <p:spPr>
          <a:xfrm>
            <a:off x="533400" y="1600200"/>
            <a:ext cx="7772400" cy="4876799"/>
          </a:xfrm>
        </p:spPr>
        <p:txBody>
          <a:bodyPr>
            <a:normAutofit/>
          </a:bodyPr>
          <a:lstStyle/>
          <a:p>
            <a:pPr marL="0" indent="0">
              <a:buNone/>
            </a:pPr>
            <a:r>
              <a:rPr lang="en-US" altLang="en-US" sz="3600" dirty="0">
                <a:latin typeface="Arial" panose="020B0604020202020204" pitchFamily="34" charset="0"/>
                <a:cs typeface="Arial" panose="020B0604020202020204" pitchFamily="34" charset="0"/>
              </a:rPr>
              <a:t>Trait is achondroplasia.</a:t>
            </a:r>
          </a:p>
          <a:p>
            <a:pPr marL="0" indent="0">
              <a:buNone/>
            </a:pPr>
            <a:endParaRPr lang="en-US" altLang="en-US" sz="3600" dirty="0">
              <a:latin typeface="Arial" panose="020B0604020202020204" pitchFamily="34" charset="0"/>
              <a:cs typeface="Arial" panose="020B0604020202020204" pitchFamily="34" charset="0"/>
            </a:endParaRPr>
          </a:p>
          <a:p>
            <a:pPr marL="0" indent="0">
              <a:buNone/>
            </a:pPr>
            <a:r>
              <a:rPr lang="en-US" altLang="en-US" sz="3600" dirty="0">
                <a:latin typeface="Arial" panose="020B0604020202020204" pitchFamily="34" charset="0"/>
                <a:cs typeface="Arial" panose="020B0604020202020204" pitchFamily="34" charset="0"/>
              </a:rPr>
              <a:t>3 phenotypes:</a:t>
            </a:r>
          </a:p>
          <a:p>
            <a:pPr lvl="1"/>
            <a:r>
              <a:rPr lang="en-US" altLang="en-US" sz="3600" dirty="0">
                <a:latin typeface="Arial" panose="020B0604020202020204" pitchFamily="34" charset="0"/>
                <a:cs typeface="Arial" panose="020B0604020202020204" pitchFamily="34" charset="0"/>
              </a:rPr>
              <a:t>Normal</a:t>
            </a:r>
          </a:p>
          <a:p>
            <a:pPr lvl="1"/>
            <a:r>
              <a:rPr lang="en-US" altLang="en-US" sz="3600" dirty="0">
                <a:latin typeface="Arial" panose="020B0604020202020204" pitchFamily="34" charset="0"/>
                <a:cs typeface="Arial" panose="020B0604020202020204" pitchFamily="34" charset="0"/>
              </a:rPr>
              <a:t>Dwarf</a:t>
            </a:r>
          </a:p>
          <a:p>
            <a:pPr lvl="1"/>
            <a:r>
              <a:rPr lang="en-US" altLang="en-US" sz="3600" dirty="0">
                <a:latin typeface="Arial" panose="020B0604020202020204" pitchFamily="34" charset="0"/>
                <a:cs typeface="Arial" panose="020B0604020202020204" pitchFamily="34" charset="0"/>
              </a:rPr>
              <a:t>Severe dwarf/death in infancy.</a:t>
            </a:r>
          </a:p>
        </p:txBody>
      </p:sp>
    </p:spTree>
    <p:extLst>
      <p:ext uri="{BB962C8B-B14F-4D97-AF65-F5344CB8AC3E}">
        <p14:creationId xmlns:p14="http://schemas.microsoft.com/office/powerpoint/2010/main" val="162001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3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3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3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93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 name="Shape 1345"/>
          <p:cNvSpPr/>
          <p:nvPr/>
        </p:nvSpPr>
        <p:spPr>
          <a:xfrm>
            <a:off x="665611" y="206145"/>
            <a:ext cx="7812777" cy="130324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defRPr sz="4000" b="1">
                <a:solidFill>
                  <a:srgbClr val="583F34"/>
                </a:solidFill>
                <a:latin typeface="Arial"/>
                <a:ea typeface="Arial"/>
                <a:cs typeface="Arial"/>
                <a:sym typeface="Arial"/>
              </a:defRPr>
            </a:lvl1pPr>
          </a:lstStyle>
          <a:p>
            <a:pPr algn="ctr"/>
            <a:r>
              <a:rPr dirty="0"/>
              <a:t>Let’s experiment a bit more with the  “</a:t>
            </a:r>
            <a:r>
              <a:rPr lang="en-US" dirty="0" err="1"/>
              <a:t>D</a:t>
            </a:r>
            <a:r>
              <a:rPr dirty="0" err="1"/>
              <a:t>ragonbugs</a:t>
            </a:r>
            <a:r>
              <a:rPr dirty="0"/>
              <a:t>"</a:t>
            </a:r>
          </a:p>
        </p:txBody>
      </p:sp>
      <p:pic>
        <p:nvPicPr>
          <p:cNvPr id="1347" name="image59.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5611" y="2840545"/>
            <a:ext cx="825621" cy="832402"/>
          </a:xfrm>
          <a:prstGeom prst="rect">
            <a:avLst/>
          </a:prstGeom>
          <a:ln w="12700">
            <a:miter lim="400000"/>
          </a:ln>
        </p:spPr>
      </p:pic>
      <p:sp>
        <p:nvSpPr>
          <p:cNvPr id="1348" name="Shape 1348"/>
          <p:cNvSpPr/>
          <p:nvPr/>
        </p:nvSpPr>
        <p:spPr>
          <a:xfrm>
            <a:off x="1756229" y="2174138"/>
            <a:ext cx="6722159" cy="2509726"/>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nSpc>
                <a:spcPct val="120000"/>
              </a:lnSpc>
              <a:defRPr sz="4000">
                <a:solidFill>
                  <a:srgbClr val="583F34"/>
                </a:solidFill>
                <a:latin typeface="Arial"/>
                <a:ea typeface="Arial"/>
                <a:cs typeface="Arial"/>
                <a:sym typeface="Arial"/>
              </a:defRPr>
            </a:lvl1pPr>
          </a:lstStyle>
          <a:p>
            <a:r>
              <a:rPr sz="4400" dirty="0"/>
              <a:t>Remember to </a:t>
            </a:r>
            <a:r>
              <a:rPr lang="en-US" sz="4400" dirty="0"/>
              <a:t>record your observations and results in your field notebook</a:t>
            </a:r>
            <a:endParaRPr sz="4400" dirty="0"/>
          </a:p>
        </p:txBody>
      </p:sp>
    </p:spTree>
    <p:extLst>
      <p:ext uri="{BB962C8B-B14F-4D97-AF65-F5344CB8AC3E}">
        <p14:creationId xmlns:p14="http://schemas.microsoft.com/office/powerpoint/2010/main" val="390500461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50974" y="1464147"/>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b="1" dirty="0">
                <a:solidFill>
                  <a:schemeClr val="tx2"/>
                </a:solidFill>
              </a:rPr>
              <a:t>Q</a:t>
            </a:r>
            <a:r>
              <a:rPr lang="en-US" sz="1600" b="1" dirty="0">
                <a:solidFill>
                  <a:schemeClr val="tx2"/>
                </a:solidFill>
                <a:sym typeface="Wingdings" panose="05000000000000000000" pitchFamily="2" charset="2"/>
              </a:rPr>
              <a:t></a:t>
            </a:r>
            <a:r>
              <a:rPr lang="en-US" sz="1600" b="1" dirty="0">
                <a:solidFill>
                  <a:schemeClr val="tx2"/>
                </a:solidFill>
              </a:rPr>
              <a:t>M: We asked: </a:t>
            </a:r>
            <a:r>
              <a:rPr lang="en-US" sz="1600" b="1" dirty="0">
                <a:solidFill>
                  <a:schemeClr val="tx2"/>
                </a:solidFill>
                <a:cs typeface="Arial" panose="020B0604020202020204" pitchFamily="34" charset="0"/>
              </a:rPr>
              <a:t>How does the DNA from 2 parents work together to determine an offspring’s traits?</a:t>
            </a:r>
            <a:br>
              <a:rPr lang="en-US" sz="1600" b="1" dirty="0">
                <a:solidFill>
                  <a:schemeClr val="tx2"/>
                </a:solidFill>
                <a:cs typeface="Arial" panose="020B0604020202020204" pitchFamily="34" charset="0"/>
              </a:rPr>
            </a:br>
            <a:r>
              <a:rPr lang="en-US" sz="1600" b="1" dirty="0"/>
              <a:t> </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a:solidFill>
                  <a:srgbClr val="583F34"/>
                </a:solidFill>
              </a:rPr>
              <a:t>Time: 10  minutes</a:t>
            </a:r>
            <a:endParaRPr lang="en-US" dirty="0">
              <a:solidFill>
                <a:srgbClr val="583F34"/>
              </a:solidFill>
            </a:endParaRPr>
          </a:p>
        </p:txBody>
      </p:sp>
      <p:sp>
        <p:nvSpPr>
          <p:cNvPr id="2" name="Rectangle 1"/>
          <p:cNvSpPr/>
          <p:nvPr/>
        </p:nvSpPr>
        <p:spPr>
          <a:xfrm>
            <a:off x="282908" y="3454961"/>
            <a:ext cx="4558616" cy="2062103"/>
          </a:xfrm>
          <a:prstGeom prst="rect">
            <a:avLst/>
          </a:prstGeom>
        </p:spPr>
        <p:txBody>
          <a:bodyPr wrap="square">
            <a:spAutoFit/>
          </a:bodyPr>
          <a:lstStyle/>
          <a:p>
            <a:r>
              <a:rPr lang="en-US" sz="1600" i="1" u="sng" dirty="0">
                <a:solidFill>
                  <a:schemeClr val="tx2"/>
                </a:solidFill>
              </a:rPr>
              <a:t>Resources you will need:</a:t>
            </a:r>
          </a:p>
          <a:p>
            <a:r>
              <a:rPr lang="en-US" sz="1600" dirty="0">
                <a:solidFill>
                  <a:schemeClr val="tx2"/>
                </a:solidFill>
              </a:rPr>
              <a:t>G Doodle Sheet</a:t>
            </a:r>
          </a:p>
          <a:p>
            <a:r>
              <a:rPr lang="en-US" sz="1600" i="1" u="sng" dirty="0">
                <a:solidFill>
                  <a:schemeClr val="tx2"/>
                </a:solidFill>
              </a:rPr>
              <a:t>Websites of interest:</a:t>
            </a:r>
          </a:p>
          <a:p>
            <a:r>
              <a:rPr lang="en-US" sz="1600" dirty="0">
                <a:solidFill>
                  <a:schemeClr val="tx2"/>
                </a:solidFill>
              </a:rPr>
              <a:t>Check individual slides for resources. </a:t>
            </a:r>
          </a:p>
          <a:p>
            <a:endParaRPr lang="en-US" sz="1600" dirty="0">
              <a:solidFill>
                <a:schemeClr val="tx2"/>
              </a:solidFill>
            </a:endParaRPr>
          </a:p>
          <a:p>
            <a:r>
              <a:rPr lang="en-US" sz="1600" i="1" u="sng" dirty="0">
                <a:solidFill>
                  <a:schemeClr val="tx2"/>
                </a:solidFill>
              </a:rPr>
              <a:t>MBER Essentials:</a:t>
            </a:r>
          </a:p>
          <a:p>
            <a:r>
              <a:rPr lang="en-US" sz="1600" dirty="0">
                <a:solidFill>
                  <a:schemeClr val="tx2"/>
                </a:solidFill>
              </a:rPr>
              <a:t>Whiteboards</a:t>
            </a:r>
          </a:p>
          <a:p>
            <a:r>
              <a:rPr lang="en-US" sz="1600" dirty="0">
                <a:solidFill>
                  <a:schemeClr val="tx2"/>
                </a:solidFill>
              </a:rPr>
              <a:t>Norms of Conversation</a:t>
            </a:r>
          </a:p>
        </p:txBody>
      </p:sp>
      <p:sp>
        <p:nvSpPr>
          <p:cNvPr id="36" name="Content Placeholder 2"/>
          <p:cNvSpPr txBox="1">
            <a:spLocks/>
          </p:cNvSpPr>
          <p:nvPr/>
        </p:nvSpPr>
        <p:spPr>
          <a:xfrm>
            <a:off x="4340510" y="3403039"/>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rPr>
              <a:t>Notes and Details:</a:t>
            </a:r>
          </a:p>
          <a:p>
            <a:pPr marL="0" indent="0">
              <a:buNone/>
            </a:pPr>
            <a:r>
              <a:rPr lang="en-US" sz="1600" dirty="0">
                <a:solidFill>
                  <a:schemeClr val="tx2"/>
                </a:solidFill>
              </a:rPr>
              <a:t>We work individually to record our ideas about how the DNA from 2 parents come together to make us look the way we do. We then publicly record and display all our initial ideas.</a:t>
            </a:r>
          </a:p>
          <a:p>
            <a:pPr marL="0" indent="0">
              <a:buNone/>
            </a:pPr>
            <a:r>
              <a:rPr lang="en-US" sz="1600" dirty="0">
                <a:solidFill>
                  <a:schemeClr val="tx2"/>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9"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2280962834"/>
      </p:ext>
    </p:extLst>
  </p:cSld>
  <p:clrMapOvr>
    <a:masterClrMapping/>
  </p:clrMapOvr>
  <p:transition spd="slow"/>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73252806-3CF2-45CA-A43E-CD75C943CC47}"/>
              </a:ext>
            </a:extLst>
          </p:cNvPr>
          <p:cNvSpPr>
            <a:spLocks noGrp="1"/>
          </p:cNvSpPr>
          <p:nvPr>
            <p:ph type="title"/>
          </p:nvPr>
        </p:nvSpPr>
        <p:spPr>
          <a:xfrm>
            <a:off x="457200" y="71438"/>
            <a:ext cx="8229600" cy="1143000"/>
          </a:xfrm>
        </p:spPr>
        <p:txBody>
          <a:bodyPr/>
          <a:lstStyle/>
          <a:p>
            <a:r>
              <a:rPr lang="en-US" altLang="en-US" dirty="0"/>
              <a:t>Lets use the VGL to help</a:t>
            </a:r>
          </a:p>
        </p:txBody>
      </p:sp>
      <p:sp>
        <p:nvSpPr>
          <p:cNvPr id="69635" name="Content Placeholder 2">
            <a:extLst>
              <a:ext uri="{FF2B5EF4-FFF2-40B4-BE49-F238E27FC236}">
                <a16:creationId xmlns:a16="http://schemas.microsoft.com/office/drawing/2014/main" id="{36D372E1-2EDE-4472-974A-B117CF9C0357}"/>
              </a:ext>
            </a:extLst>
          </p:cNvPr>
          <p:cNvSpPr>
            <a:spLocks noGrp="1"/>
          </p:cNvSpPr>
          <p:nvPr>
            <p:ph idx="1"/>
          </p:nvPr>
        </p:nvSpPr>
        <p:spPr>
          <a:xfrm>
            <a:off x="1607791" y="1600200"/>
            <a:ext cx="7315200" cy="4525963"/>
          </a:xfrm>
        </p:spPr>
        <p:txBody>
          <a:bodyPr>
            <a:noAutofit/>
          </a:bodyPr>
          <a:lstStyle/>
          <a:p>
            <a:pPr marL="0" indent="0">
              <a:buNone/>
            </a:pPr>
            <a:r>
              <a:rPr lang="en-US" altLang="en-US" dirty="0">
                <a:latin typeface="Arial" panose="020B0604020202020204" pitchFamily="34" charset="0"/>
                <a:cs typeface="Arial" panose="020B0604020202020204" pitchFamily="34" charset="0"/>
              </a:rPr>
              <a:t>I will make the crosses you suggest. </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As  a group record observations and ideas on your whiteboard.</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Then discuss what cross you would like to do next. </a:t>
            </a:r>
          </a:p>
        </p:txBody>
      </p:sp>
      <p:pic>
        <p:nvPicPr>
          <p:cNvPr id="4" name="Picture 3">
            <a:extLst>
              <a:ext uri="{FF2B5EF4-FFF2-40B4-BE49-F238E27FC236}">
                <a16:creationId xmlns:a16="http://schemas.microsoft.com/office/drawing/2014/main" id="{0E991287-85EA-4404-8EB4-AA9A4B0544C9}"/>
              </a:ext>
            </a:extLst>
          </p:cNvPr>
          <p:cNvPicPr>
            <a:picLocks noChangeAspect="1"/>
          </p:cNvPicPr>
          <p:nvPr/>
        </p:nvPicPr>
        <p:blipFill>
          <a:blip r:embed="rId3"/>
          <a:stretch>
            <a:fillRect/>
          </a:stretch>
        </p:blipFill>
        <p:spPr>
          <a:xfrm>
            <a:off x="1" y="130937"/>
            <a:ext cx="1607790" cy="1143001"/>
          </a:xfrm>
          <a:prstGeom prst="rect">
            <a:avLst/>
          </a:prstGeom>
        </p:spPr>
      </p:pic>
      <p:pic>
        <p:nvPicPr>
          <p:cNvPr id="5" name="Picture 4">
            <a:extLst>
              <a:ext uri="{FF2B5EF4-FFF2-40B4-BE49-F238E27FC236}">
                <a16:creationId xmlns:a16="http://schemas.microsoft.com/office/drawing/2014/main" id="{1224738F-28D6-4E33-B67B-47AFA55091F5}"/>
              </a:ext>
            </a:extLst>
          </p:cNvPr>
          <p:cNvPicPr>
            <a:picLocks noChangeAspect="1"/>
          </p:cNvPicPr>
          <p:nvPr/>
        </p:nvPicPr>
        <p:blipFill>
          <a:blip r:embed="rId4"/>
          <a:stretch>
            <a:fillRect/>
          </a:stretch>
        </p:blipFill>
        <p:spPr>
          <a:xfrm>
            <a:off x="378849" y="2285999"/>
            <a:ext cx="1013361" cy="2725049"/>
          </a:xfrm>
          <a:prstGeom prst="rect">
            <a:avLst/>
          </a:prstGeom>
        </p:spPr>
      </p:pic>
    </p:spTree>
    <p:extLst>
      <p:ext uri="{BB962C8B-B14F-4D97-AF65-F5344CB8AC3E}">
        <p14:creationId xmlns:p14="http://schemas.microsoft.com/office/powerpoint/2010/main" val="13328656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6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6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425" name="Picture 1" descr="Screen Shot 2016-04-19 at 11.54.11 AM.png">
            <a:extLst>
              <a:ext uri="{FF2B5EF4-FFF2-40B4-BE49-F238E27FC236}">
                <a16:creationId xmlns:a16="http://schemas.microsoft.com/office/drawing/2014/main" id="{1B6059E8-72BE-419B-9A31-CBB5A5E9851C}"/>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279401"/>
            <a:ext cx="9144000" cy="5887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6177518"/>
      </p:ext>
    </p:extLst>
  </p:cSld>
  <p:clrMapOvr>
    <a:masterClrMapping/>
  </p:clrMapOvr>
  <p:transition spd="slow"/>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3">
            <a:extLst>
              <a:ext uri="{FF2B5EF4-FFF2-40B4-BE49-F238E27FC236}">
                <a16:creationId xmlns:a16="http://schemas.microsoft.com/office/drawing/2014/main" id="{E0C00155-1068-4197-B392-6BE71DA79428}"/>
              </a:ext>
            </a:extLst>
          </p:cNvPr>
          <p:cNvSpPr>
            <a:spLocks noGrp="1"/>
          </p:cNvSpPr>
          <p:nvPr>
            <p:ph type="title"/>
          </p:nvPr>
        </p:nvSpPr>
        <p:spPr>
          <a:xfrm>
            <a:off x="609600" y="-228600"/>
            <a:ext cx="7772400" cy="1143000"/>
          </a:xfrm>
        </p:spPr>
        <p:txBody>
          <a:bodyPr/>
          <a:lstStyle/>
          <a:p>
            <a:r>
              <a:rPr lang="en-US" altLang="en-US" sz="3200" b="1"/>
              <a:t>Analyzing the VGL data:</a:t>
            </a:r>
          </a:p>
        </p:txBody>
      </p:sp>
      <p:sp>
        <p:nvSpPr>
          <p:cNvPr id="100354" name="Content Placeholder 4">
            <a:extLst>
              <a:ext uri="{FF2B5EF4-FFF2-40B4-BE49-F238E27FC236}">
                <a16:creationId xmlns:a16="http://schemas.microsoft.com/office/drawing/2014/main" id="{06064234-0704-43D2-AB58-949A1368D773}"/>
              </a:ext>
            </a:extLst>
          </p:cNvPr>
          <p:cNvSpPr>
            <a:spLocks noGrp="1"/>
          </p:cNvSpPr>
          <p:nvPr>
            <p:ph sz="half" idx="1"/>
          </p:nvPr>
        </p:nvSpPr>
        <p:spPr>
          <a:xfrm>
            <a:off x="152400" y="685800"/>
            <a:ext cx="5562600" cy="5181600"/>
          </a:xfrm>
        </p:spPr>
        <p:txBody>
          <a:bodyPr/>
          <a:lstStyle/>
          <a:p>
            <a:pPr marL="0" indent="0">
              <a:buFontTx/>
              <a:buNone/>
            </a:pPr>
            <a:r>
              <a:rPr lang="en-US" altLang="en-US" sz="2400"/>
              <a:t>What might explain the results of these crosses?</a:t>
            </a:r>
          </a:p>
          <a:p>
            <a:pPr marL="0" indent="0">
              <a:buFontTx/>
              <a:buAutoNum type="arabicPeriod"/>
            </a:pPr>
            <a:r>
              <a:rPr lang="en-US" altLang="en-US" sz="2400"/>
              <a:t>What are the phenotypes?</a:t>
            </a:r>
          </a:p>
          <a:p>
            <a:pPr marL="0" indent="0">
              <a:buFontTx/>
              <a:buAutoNum type="arabicPeriod"/>
            </a:pPr>
            <a:r>
              <a:rPr lang="en-US" altLang="en-US" sz="2400"/>
              <a:t>What are the alleles?</a:t>
            </a:r>
          </a:p>
          <a:p>
            <a:pPr marL="0" indent="0">
              <a:buFontTx/>
              <a:buAutoNum type="arabicPeriod"/>
            </a:pPr>
            <a:r>
              <a:rPr lang="en-US" altLang="en-US" sz="2400"/>
              <a:t>What are the possible genotypes and what phenotype goes with each?</a:t>
            </a:r>
          </a:p>
          <a:p>
            <a:pPr marL="0" indent="0">
              <a:buFontTx/>
              <a:buAutoNum type="arabicPeriod"/>
            </a:pPr>
            <a:r>
              <a:rPr lang="en-US" altLang="en-US" sz="2400"/>
              <a:t>Test your ideas by trying the crosses we made with the VGL to see if you get the same results. </a:t>
            </a:r>
          </a:p>
          <a:p>
            <a:pPr marL="0" indent="0">
              <a:buFontTx/>
              <a:buAutoNum type="arabicPeriod"/>
            </a:pPr>
            <a:r>
              <a:rPr lang="en-US" altLang="en-US" sz="2400">
                <a:solidFill>
                  <a:srgbClr val="FF0000"/>
                </a:solidFill>
              </a:rPr>
              <a:t>What statement could we add to Mendel’s model to explain this pattern?</a:t>
            </a:r>
          </a:p>
          <a:p>
            <a:pPr marL="0" indent="0">
              <a:buFontTx/>
              <a:buAutoNum type="arabicPeriod"/>
            </a:pPr>
            <a:r>
              <a:rPr lang="en-US" altLang="en-US" sz="2400">
                <a:solidFill>
                  <a:srgbClr val="FF0000"/>
                </a:solidFill>
              </a:rPr>
              <a:t>What could we call it?</a:t>
            </a:r>
          </a:p>
          <a:p>
            <a:pPr marL="0" indent="0">
              <a:buFontTx/>
              <a:buAutoNum type="arabicPeriod"/>
            </a:pPr>
            <a:endParaRPr lang="en-US" altLang="en-US" sz="2400"/>
          </a:p>
        </p:txBody>
      </p:sp>
      <p:pic>
        <p:nvPicPr>
          <p:cNvPr id="106499" name="Picture 6">
            <a:extLst>
              <a:ext uri="{FF2B5EF4-FFF2-40B4-BE49-F238E27FC236}">
                <a16:creationId xmlns:a16="http://schemas.microsoft.com/office/drawing/2014/main" id="{CA4C4782-DFBC-4EB6-B583-170CA16C85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42000" y="1295400"/>
            <a:ext cx="33020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62284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E7E41-9445-4C38-99CF-381E4FCD25A6}"/>
              </a:ext>
            </a:extLst>
          </p:cNvPr>
          <p:cNvSpPr>
            <a:spLocks noGrp="1"/>
          </p:cNvSpPr>
          <p:nvPr>
            <p:ph type="title"/>
          </p:nvPr>
        </p:nvSpPr>
        <p:spPr/>
        <p:txBody>
          <a:bodyPr/>
          <a:lstStyle/>
          <a:p>
            <a:r>
              <a:rPr lang="en-US" dirty="0"/>
              <a:t>How can we explain 3 phenotypes?</a:t>
            </a:r>
          </a:p>
        </p:txBody>
      </p:sp>
      <p:pic>
        <p:nvPicPr>
          <p:cNvPr id="4" name="Content Placeholder 3">
            <a:extLst>
              <a:ext uri="{FF2B5EF4-FFF2-40B4-BE49-F238E27FC236}">
                <a16:creationId xmlns:a16="http://schemas.microsoft.com/office/drawing/2014/main" id="{B5D22056-8906-498D-85C3-55C1B0AC61B3}"/>
              </a:ext>
            </a:extLst>
          </p:cNvPr>
          <p:cNvPicPr>
            <a:picLocks noGrp="1" noChangeAspect="1"/>
          </p:cNvPicPr>
          <p:nvPr>
            <p:ph idx="1"/>
          </p:nvPr>
        </p:nvPicPr>
        <p:blipFill>
          <a:blip r:embed="rId3"/>
          <a:stretch>
            <a:fillRect/>
          </a:stretch>
        </p:blipFill>
        <p:spPr>
          <a:xfrm>
            <a:off x="950964" y="1417638"/>
            <a:ext cx="7242071" cy="5098585"/>
          </a:xfrm>
          <a:prstGeom prst="rect">
            <a:avLst/>
          </a:prstGeom>
        </p:spPr>
      </p:pic>
    </p:spTree>
    <p:extLst>
      <p:ext uri="{BB962C8B-B14F-4D97-AF65-F5344CB8AC3E}">
        <p14:creationId xmlns:p14="http://schemas.microsoft.com/office/powerpoint/2010/main" val="217168653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291C706-EDB1-4A23-8E46-EDFA011794D4}"/>
              </a:ext>
            </a:extLst>
          </p:cNvPr>
          <p:cNvSpPr>
            <a:spLocks noGrp="1"/>
          </p:cNvSpPr>
          <p:nvPr>
            <p:ph type="title"/>
          </p:nvPr>
        </p:nvSpPr>
        <p:spPr/>
        <p:txBody>
          <a:bodyPr/>
          <a:lstStyle/>
          <a:p>
            <a:r>
              <a:rPr lang="en-US" altLang="en-US" dirty="0"/>
              <a:t>Model Extension #1</a:t>
            </a:r>
          </a:p>
        </p:txBody>
      </p:sp>
      <p:sp>
        <p:nvSpPr>
          <p:cNvPr id="81923" name="Content Placeholder 2">
            <a:extLst>
              <a:ext uri="{FF2B5EF4-FFF2-40B4-BE49-F238E27FC236}">
                <a16:creationId xmlns:a16="http://schemas.microsoft.com/office/drawing/2014/main" id="{58938714-09D9-4E7D-94D4-C56FBD0976EF}"/>
              </a:ext>
            </a:extLst>
          </p:cNvPr>
          <p:cNvSpPr>
            <a:spLocks noGrp="1"/>
          </p:cNvSpPr>
          <p:nvPr>
            <p:ph idx="1"/>
          </p:nvPr>
        </p:nvSpPr>
        <p:spPr/>
        <p:txBody>
          <a:bodyPr/>
          <a:lstStyle/>
          <a:p>
            <a:pPr marL="0" indent="0">
              <a:buFont typeface="Arial" panose="020B0604020202020204" pitchFamily="34" charset="0"/>
              <a:buNone/>
            </a:pPr>
            <a:endParaRPr lang="en-US" altLang="en-US" sz="2800" dirty="0"/>
          </a:p>
        </p:txBody>
      </p:sp>
    </p:spTree>
    <p:extLst>
      <p:ext uri="{BB962C8B-B14F-4D97-AF65-F5344CB8AC3E}">
        <p14:creationId xmlns:p14="http://schemas.microsoft.com/office/powerpoint/2010/main" val="3346679256"/>
      </p:ext>
    </p:extLst>
  </p:cSld>
  <p:clrMapOvr>
    <a:masterClrMapping/>
  </p:clrMapOvr>
  <p:transition spd="slow"/>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Box 2">
            <a:extLst>
              <a:ext uri="{FF2B5EF4-FFF2-40B4-BE49-F238E27FC236}">
                <a16:creationId xmlns:a16="http://schemas.microsoft.com/office/drawing/2014/main" id="{E9DBF81E-1098-4E43-BA3F-544182A3AF1D}"/>
              </a:ext>
            </a:extLst>
          </p:cNvPr>
          <p:cNvSpPr txBox="1">
            <a:spLocks noChangeArrowheads="1"/>
          </p:cNvSpPr>
          <p:nvPr/>
        </p:nvSpPr>
        <p:spPr bwMode="auto">
          <a:xfrm>
            <a:off x="76200" y="785950"/>
            <a:ext cx="8686800" cy="206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dirty="0"/>
              <a:t>How did we explain 3 variations of a trait?</a:t>
            </a:r>
          </a:p>
          <a:p>
            <a:pPr>
              <a:spcBef>
                <a:spcPct val="0"/>
              </a:spcBef>
            </a:pPr>
            <a:r>
              <a:rPr lang="en-US" altLang="en-US" sz="2800" dirty="0"/>
              <a:t> </a:t>
            </a:r>
            <a:r>
              <a:rPr lang="en-US" altLang="en-US" sz="2400" i="1" dirty="0">
                <a:latin typeface="Cambria" panose="02040503050406030204" pitchFamily="18" charset="0"/>
              </a:rPr>
              <a:t>there are two alleles (1 and 2) </a:t>
            </a:r>
          </a:p>
          <a:p>
            <a:pPr>
              <a:spcBef>
                <a:spcPct val="0"/>
              </a:spcBef>
            </a:pPr>
            <a:r>
              <a:rPr lang="en-US" altLang="en-US" sz="2400" i="1" dirty="0">
                <a:latin typeface="Cambria" panose="02040503050406030204" pitchFamily="18" charset="0"/>
              </a:rPr>
              <a:t> each of the three genotypes (1,1), (1,2) and (2,2), has its own phenotype. </a:t>
            </a:r>
          </a:p>
          <a:p>
            <a:pPr>
              <a:spcBef>
                <a:spcPct val="0"/>
              </a:spcBef>
            </a:pPr>
            <a:r>
              <a:rPr lang="en-US" altLang="en-US" sz="2400" i="1" dirty="0">
                <a:latin typeface="Cambria" panose="02040503050406030204" pitchFamily="18" charset="0"/>
              </a:rPr>
              <a:t>Neither allele is dominant.</a:t>
            </a:r>
          </a:p>
        </p:txBody>
      </p:sp>
      <p:sp>
        <p:nvSpPr>
          <p:cNvPr id="5" name="TextBox 4">
            <a:extLst>
              <a:ext uri="{FF2B5EF4-FFF2-40B4-BE49-F238E27FC236}">
                <a16:creationId xmlns:a16="http://schemas.microsoft.com/office/drawing/2014/main" id="{61AD8FBE-C172-420D-A8C6-41663F669A79}"/>
              </a:ext>
            </a:extLst>
          </p:cNvPr>
          <p:cNvSpPr txBox="1">
            <a:spLocks noChangeArrowheads="1"/>
          </p:cNvSpPr>
          <p:nvPr/>
        </p:nvSpPr>
        <p:spPr bwMode="auto">
          <a:xfrm>
            <a:off x="152400" y="5096035"/>
            <a:ext cx="89916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t>Some groups suggested there might be 3 alleles. Can we prove this is not the case? Why did you prefer the 2 allele explanation?</a:t>
            </a:r>
          </a:p>
        </p:txBody>
      </p:sp>
      <p:sp>
        <p:nvSpPr>
          <p:cNvPr id="10" name="TextBox 9">
            <a:extLst>
              <a:ext uri="{FF2B5EF4-FFF2-40B4-BE49-F238E27FC236}">
                <a16:creationId xmlns:a16="http://schemas.microsoft.com/office/drawing/2014/main" id="{E0D0F569-AC96-4365-AD62-F9D8631A4FCD}"/>
              </a:ext>
            </a:extLst>
          </p:cNvPr>
          <p:cNvSpPr txBox="1">
            <a:spLocks noChangeArrowheads="1"/>
          </p:cNvSpPr>
          <p:nvPr/>
        </p:nvSpPr>
        <p:spPr bwMode="auto">
          <a:xfrm>
            <a:off x="2321419" y="3532535"/>
            <a:ext cx="6441581"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solidFill>
                  <a:srgbClr val="FF0000"/>
                </a:solidFill>
              </a:rPr>
              <a:t>With 3 variations, unlike Mendel, the HETEROZYGOTES have their own phenotype.  </a:t>
            </a:r>
          </a:p>
        </p:txBody>
      </p:sp>
    </p:spTree>
    <p:extLst>
      <p:ext uri="{BB962C8B-B14F-4D97-AF65-F5344CB8AC3E}">
        <p14:creationId xmlns:p14="http://schemas.microsoft.com/office/powerpoint/2010/main" val="8976495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059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059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059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6">
            <a:extLst>
              <a:ext uri="{FF2B5EF4-FFF2-40B4-BE49-F238E27FC236}">
                <a16:creationId xmlns:a16="http://schemas.microsoft.com/office/drawing/2014/main" id="{67454096-E2F0-436C-82A2-0AA0665351D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6400" y="1524000"/>
            <a:ext cx="3746500" cy="480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4D7F34A2-6921-4E2A-A39F-164BB63EC7D9}"/>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737100" y="1492250"/>
            <a:ext cx="4140200" cy="483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595" name="TextBox 6">
            <a:extLst>
              <a:ext uri="{FF2B5EF4-FFF2-40B4-BE49-F238E27FC236}">
                <a16:creationId xmlns:a16="http://schemas.microsoft.com/office/drawing/2014/main" id="{BA60895E-EF49-4F9A-823D-3A2AD77A3E72}"/>
              </a:ext>
            </a:extLst>
          </p:cNvPr>
          <p:cNvSpPr txBox="1">
            <a:spLocks noChangeArrowheads="1"/>
          </p:cNvSpPr>
          <p:nvPr/>
        </p:nvSpPr>
        <p:spPr bwMode="auto">
          <a:xfrm>
            <a:off x="617538" y="381000"/>
            <a:ext cx="3344862"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solidFill>
                  <a:srgbClr val="FF0000"/>
                </a:solidFill>
              </a:rPr>
              <a:t>MENDEL’S model of </a:t>
            </a:r>
          </a:p>
          <a:p>
            <a:pPr>
              <a:spcBef>
                <a:spcPct val="0"/>
              </a:spcBef>
              <a:buFontTx/>
              <a:buNone/>
            </a:pPr>
            <a:r>
              <a:rPr lang="en-US" altLang="en-US" sz="2400" b="1">
                <a:solidFill>
                  <a:srgbClr val="FF0000"/>
                </a:solidFill>
              </a:rPr>
              <a:t>Simple Dominance:</a:t>
            </a:r>
          </a:p>
        </p:txBody>
      </p:sp>
      <p:sp>
        <p:nvSpPr>
          <p:cNvPr id="11" name="TextBox 10">
            <a:extLst>
              <a:ext uri="{FF2B5EF4-FFF2-40B4-BE49-F238E27FC236}">
                <a16:creationId xmlns:a16="http://schemas.microsoft.com/office/drawing/2014/main" id="{895B52C2-6BC4-4716-8C5D-1515864DC98F}"/>
              </a:ext>
            </a:extLst>
          </p:cNvPr>
          <p:cNvSpPr txBox="1">
            <a:spLocks noChangeArrowheads="1"/>
          </p:cNvSpPr>
          <p:nvPr/>
        </p:nvSpPr>
        <p:spPr bwMode="auto">
          <a:xfrm>
            <a:off x="4876800" y="292100"/>
            <a:ext cx="42672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FF0000"/>
                </a:solidFill>
              </a:rPr>
              <a:t>How could we modify it to reflect what happens in codominance?</a:t>
            </a:r>
          </a:p>
        </p:txBody>
      </p:sp>
    </p:spTree>
    <p:extLst>
      <p:ext uri="{BB962C8B-B14F-4D97-AF65-F5344CB8AC3E}">
        <p14:creationId xmlns:p14="http://schemas.microsoft.com/office/powerpoint/2010/main" val="36443262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575C0762-5640-4BA6-8A17-5A1A7D58FD6D}"/>
              </a:ext>
            </a:extLst>
          </p:cNvPr>
          <p:cNvSpPr>
            <a:spLocks noGrp="1"/>
          </p:cNvSpPr>
          <p:nvPr>
            <p:ph type="title"/>
          </p:nvPr>
        </p:nvSpPr>
        <p:spPr>
          <a:xfrm>
            <a:off x="533400" y="0"/>
            <a:ext cx="8229600" cy="1143000"/>
          </a:xfrm>
        </p:spPr>
        <p:txBody>
          <a:bodyPr/>
          <a:lstStyle/>
          <a:p>
            <a:pPr eaLnBrk="1" hangingPunct="1"/>
            <a:r>
              <a:rPr lang="en-US" altLang="en-US"/>
              <a:t>Blood Type</a:t>
            </a:r>
          </a:p>
        </p:txBody>
      </p:sp>
      <p:pic>
        <p:nvPicPr>
          <p:cNvPr id="100355" name="Content Placeholder 3" descr="20150422_114651 (1).jpg">
            <a:extLst>
              <a:ext uri="{FF2B5EF4-FFF2-40B4-BE49-F238E27FC236}">
                <a16:creationId xmlns:a16="http://schemas.microsoft.com/office/drawing/2014/main" id="{BC242215-E7C2-4347-8077-8C66193E9320}"/>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812800" y="914400"/>
            <a:ext cx="8026400" cy="6019800"/>
          </a:xfrm>
        </p:spPr>
      </p:pic>
    </p:spTree>
    <p:extLst>
      <p:ext uri="{BB962C8B-B14F-4D97-AF65-F5344CB8AC3E}">
        <p14:creationId xmlns:p14="http://schemas.microsoft.com/office/powerpoint/2010/main" val="2544616782"/>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3B55AE91-3C8D-495E-A15D-6B181655BF64}"/>
              </a:ext>
            </a:extLst>
          </p:cNvPr>
          <p:cNvSpPr>
            <a:spLocks noGrp="1"/>
          </p:cNvSpPr>
          <p:nvPr>
            <p:ph type="title"/>
          </p:nvPr>
        </p:nvSpPr>
        <p:spPr>
          <a:xfrm>
            <a:off x="174168" y="381000"/>
            <a:ext cx="8839200" cy="1219200"/>
          </a:xfrm>
        </p:spPr>
        <p:txBody>
          <a:bodyPr>
            <a:normAutofit/>
          </a:bodyPr>
          <a:lstStyle/>
          <a:p>
            <a:r>
              <a:rPr lang="en-US" altLang="en-US" sz="3600" dirty="0">
                <a:latin typeface="Arial" panose="020B0604020202020204" pitchFamily="34" charset="0"/>
                <a:cs typeface="Arial" panose="020B0604020202020204" pitchFamily="34" charset="0"/>
              </a:rPr>
              <a:t>What is going on with the McCann family?</a:t>
            </a:r>
          </a:p>
        </p:txBody>
      </p:sp>
      <p:sp>
        <p:nvSpPr>
          <p:cNvPr id="99330" name="Content Placeholder 2">
            <a:extLst>
              <a:ext uri="{FF2B5EF4-FFF2-40B4-BE49-F238E27FC236}">
                <a16:creationId xmlns:a16="http://schemas.microsoft.com/office/drawing/2014/main" id="{6C4DC5D0-7D7B-47DB-ABEC-E37CD0EFF8F9}"/>
              </a:ext>
            </a:extLst>
          </p:cNvPr>
          <p:cNvSpPr>
            <a:spLocks noGrp="1"/>
          </p:cNvSpPr>
          <p:nvPr>
            <p:ph idx="1"/>
          </p:nvPr>
        </p:nvSpPr>
        <p:spPr>
          <a:xfrm>
            <a:off x="533400" y="1600200"/>
            <a:ext cx="7772400" cy="4876799"/>
          </a:xfrm>
        </p:spPr>
        <p:txBody>
          <a:bodyPr>
            <a:normAutofit/>
          </a:bodyPr>
          <a:lstStyle/>
          <a:p>
            <a:pPr marL="0" indent="0">
              <a:buNone/>
            </a:pPr>
            <a:r>
              <a:rPr lang="en-US" altLang="en-US" sz="3600" dirty="0">
                <a:latin typeface="Arial" panose="020B0604020202020204" pitchFamily="34" charset="0"/>
                <a:cs typeface="Arial" panose="020B0604020202020204" pitchFamily="34" charset="0"/>
              </a:rPr>
              <a:t>Trait is blood type</a:t>
            </a:r>
          </a:p>
          <a:p>
            <a:pPr marL="0" indent="0">
              <a:buNone/>
            </a:pPr>
            <a:endParaRPr lang="en-US" altLang="en-US" sz="3600" dirty="0">
              <a:latin typeface="Arial" panose="020B0604020202020204" pitchFamily="34" charset="0"/>
              <a:cs typeface="Arial" panose="020B0604020202020204" pitchFamily="34" charset="0"/>
            </a:endParaRPr>
          </a:p>
          <a:p>
            <a:pPr marL="0" indent="0">
              <a:buNone/>
            </a:pPr>
            <a:r>
              <a:rPr lang="en-US" altLang="en-US" sz="3600" dirty="0">
                <a:latin typeface="Arial" panose="020B0604020202020204" pitchFamily="34" charset="0"/>
                <a:cs typeface="Arial" panose="020B0604020202020204" pitchFamily="34" charset="0"/>
              </a:rPr>
              <a:t>4 phenotypes:</a:t>
            </a:r>
          </a:p>
          <a:p>
            <a:pPr lvl="1"/>
            <a:r>
              <a:rPr lang="en-US" altLang="en-US" sz="3600" dirty="0">
                <a:latin typeface="Arial" panose="020B0604020202020204" pitchFamily="34" charset="0"/>
                <a:cs typeface="Arial" panose="020B0604020202020204" pitchFamily="34" charset="0"/>
              </a:rPr>
              <a:t>A</a:t>
            </a:r>
          </a:p>
          <a:p>
            <a:pPr lvl="1"/>
            <a:r>
              <a:rPr lang="en-US" altLang="en-US" sz="3600" dirty="0">
                <a:latin typeface="Arial" panose="020B0604020202020204" pitchFamily="34" charset="0"/>
                <a:cs typeface="Arial" panose="020B0604020202020204" pitchFamily="34" charset="0"/>
              </a:rPr>
              <a:t>B</a:t>
            </a:r>
          </a:p>
          <a:p>
            <a:pPr lvl="1"/>
            <a:r>
              <a:rPr lang="en-US" altLang="en-US" sz="3600" dirty="0">
                <a:latin typeface="Arial" panose="020B0604020202020204" pitchFamily="34" charset="0"/>
                <a:cs typeface="Arial" panose="020B0604020202020204" pitchFamily="34" charset="0"/>
              </a:rPr>
              <a:t>AB</a:t>
            </a:r>
          </a:p>
          <a:p>
            <a:pPr lvl="1"/>
            <a:r>
              <a:rPr lang="en-US" altLang="en-US" sz="3600" dirty="0">
                <a:latin typeface="Arial" panose="020B0604020202020204" pitchFamily="34" charset="0"/>
                <a:cs typeface="Arial" panose="020B0604020202020204" pitchFamily="34" charset="0"/>
              </a:rPr>
              <a:t>O</a:t>
            </a:r>
          </a:p>
        </p:txBody>
      </p:sp>
      <p:pic>
        <p:nvPicPr>
          <p:cNvPr id="2" name="Picture 1">
            <a:extLst>
              <a:ext uri="{FF2B5EF4-FFF2-40B4-BE49-F238E27FC236}">
                <a16:creationId xmlns:a16="http://schemas.microsoft.com/office/drawing/2014/main" id="{D8C9454C-3FEB-47AE-A80E-0DBABFEC926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08" y="2532183"/>
            <a:ext cx="4420827" cy="3316459"/>
          </a:xfrm>
          <a:prstGeom prst="rect">
            <a:avLst/>
          </a:prstGeom>
        </p:spPr>
      </p:pic>
    </p:spTree>
    <p:extLst>
      <p:ext uri="{BB962C8B-B14F-4D97-AF65-F5344CB8AC3E}">
        <p14:creationId xmlns:p14="http://schemas.microsoft.com/office/powerpoint/2010/main" val="297459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3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3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3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93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933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 name="Shape 1345"/>
          <p:cNvSpPr/>
          <p:nvPr/>
        </p:nvSpPr>
        <p:spPr>
          <a:xfrm>
            <a:off x="665611" y="206145"/>
            <a:ext cx="7812777" cy="130324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defRPr sz="4000" b="1">
                <a:solidFill>
                  <a:srgbClr val="583F34"/>
                </a:solidFill>
                <a:latin typeface="Arial"/>
                <a:ea typeface="Arial"/>
                <a:cs typeface="Arial"/>
                <a:sym typeface="Arial"/>
              </a:defRPr>
            </a:lvl1pPr>
          </a:lstStyle>
          <a:p>
            <a:pPr algn="ctr"/>
            <a:r>
              <a:rPr dirty="0"/>
              <a:t>Let’s experiment a bit more with the  “</a:t>
            </a:r>
            <a:r>
              <a:rPr lang="en-US" dirty="0" err="1"/>
              <a:t>D</a:t>
            </a:r>
            <a:r>
              <a:rPr dirty="0" err="1"/>
              <a:t>ragonbugs</a:t>
            </a:r>
            <a:r>
              <a:rPr dirty="0"/>
              <a:t>"</a:t>
            </a:r>
          </a:p>
        </p:txBody>
      </p:sp>
      <p:pic>
        <p:nvPicPr>
          <p:cNvPr id="1347" name="image59.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5611" y="2840545"/>
            <a:ext cx="825621" cy="832402"/>
          </a:xfrm>
          <a:prstGeom prst="rect">
            <a:avLst/>
          </a:prstGeom>
          <a:ln w="12700">
            <a:miter lim="400000"/>
          </a:ln>
        </p:spPr>
      </p:pic>
      <p:sp>
        <p:nvSpPr>
          <p:cNvPr id="1348" name="Shape 1348"/>
          <p:cNvSpPr/>
          <p:nvPr/>
        </p:nvSpPr>
        <p:spPr>
          <a:xfrm>
            <a:off x="1756229" y="2174138"/>
            <a:ext cx="6722159" cy="2509726"/>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nSpc>
                <a:spcPct val="120000"/>
              </a:lnSpc>
              <a:defRPr sz="4000">
                <a:solidFill>
                  <a:srgbClr val="583F34"/>
                </a:solidFill>
                <a:latin typeface="Arial"/>
                <a:ea typeface="Arial"/>
                <a:cs typeface="Arial"/>
                <a:sym typeface="Arial"/>
              </a:defRPr>
            </a:lvl1pPr>
          </a:lstStyle>
          <a:p>
            <a:r>
              <a:rPr sz="4400" dirty="0"/>
              <a:t>Remember to </a:t>
            </a:r>
            <a:r>
              <a:rPr lang="en-US" sz="4400" dirty="0"/>
              <a:t>record your observations and results in your field notebook</a:t>
            </a:r>
            <a:endParaRPr sz="4400" dirty="0"/>
          </a:p>
        </p:txBody>
      </p:sp>
    </p:spTree>
    <p:extLst>
      <p:ext uri="{BB962C8B-B14F-4D97-AF65-F5344CB8AC3E}">
        <p14:creationId xmlns:p14="http://schemas.microsoft.com/office/powerpoint/2010/main" val="231571555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079E6-FFEC-4FEE-B932-A2016D582C9E}"/>
              </a:ext>
            </a:extLst>
          </p:cNvPr>
          <p:cNvSpPr>
            <a:spLocks noGrp="1"/>
          </p:cNvSpPr>
          <p:nvPr>
            <p:ph type="title"/>
          </p:nvPr>
        </p:nvSpPr>
        <p:spPr>
          <a:xfrm>
            <a:off x="1469571" y="274638"/>
            <a:ext cx="7217229" cy="2457676"/>
          </a:xfrm>
        </p:spPr>
        <p:txBody>
          <a:bodyPr>
            <a:normAutofit fontScale="90000"/>
          </a:bodyPr>
          <a:lstStyle/>
          <a:p>
            <a:r>
              <a:rPr lang="en-US" dirty="0">
                <a:solidFill>
                  <a:schemeClr val="tx2"/>
                </a:solidFill>
                <a:latin typeface="Arial" panose="020B0604020202020204" pitchFamily="34" charset="0"/>
                <a:cs typeface="Arial" panose="020B0604020202020204" pitchFamily="34" charset="0"/>
              </a:rPr>
              <a:t>How does the DNA from 2 parents work together to determine an offspring’s traits?</a:t>
            </a:r>
            <a:br>
              <a:rPr lang="en-US" dirty="0">
                <a:solidFill>
                  <a:schemeClr val="tx2"/>
                </a:solidFill>
                <a:latin typeface="Arial" panose="020B0604020202020204" pitchFamily="34" charset="0"/>
                <a:cs typeface="Arial" panose="020B0604020202020204" pitchFamily="34" charset="0"/>
              </a:rPr>
            </a:br>
            <a:r>
              <a:rPr lang="en-US" sz="1200" dirty="0">
                <a:solidFill>
                  <a:srgbClr val="00B0F0"/>
                </a:solidFill>
                <a:latin typeface="Arial" panose="020B0604020202020204" pitchFamily="34" charset="0"/>
                <a:cs typeface="Arial" panose="020B0604020202020204" pitchFamily="34" charset="0"/>
              </a:rPr>
              <a:t>[Insert class Driving Question]</a:t>
            </a:r>
            <a:endParaRPr lang="en-US" dirty="0">
              <a:solidFill>
                <a:schemeClr val="tx2"/>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6936E7-E60E-4A19-8087-ABB6B786AE5C}"/>
              </a:ext>
            </a:extLst>
          </p:cNvPr>
          <p:cNvSpPr>
            <a:spLocks noGrp="1"/>
          </p:cNvSpPr>
          <p:nvPr>
            <p:ph idx="1"/>
          </p:nvPr>
        </p:nvSpPr>
        <p:spPr>
          <a:xfrm>
            <a:off x="1561066" y="2841171"/>
            <a:ext cx="7180208" cy="3742191"/>
          </a:xfrm>
        </p:spPr>
        <p:txBody>
          <a:bodyPr/>
          <a:lstStyle/>
          <a:p>
            <a:pPr marL="0" indent="0">
              <a:buNone/>
            </a:pPr>
            <a:r>
              <a:rPr lang="en-US" dirty="0">
                <a:solidFill>
                  <a:srgbClr val="0070C0"/>
                </a:solidFill>
                <a:latin typeface="Arial" panose="020B0604020202020204" pitchFamily="34" charset="0"/>
                <a:cs typeface="Arial" panose="020B0604020202020204" pitchFamily="34" charset="0"/>
              </a:rPr>
              <a:t>What we already have:</a:t>
            </a:r>
            <a:endParaRPr lang="en-US" sz="1200" dirty="0">
              <a:solidFill>
                <a:srgbClr val="00B0F0"/>
              </a:solidFill>
              <a:latin typeface="Arial" panose="020B0604020202020204" pitchFamily="34" charset="0"/>
              <a:cs typeface="Arial" panose="020B0604020202020204" pitchFamily="34" charset="0"/>
            </a:endParaRPr>
          </a:p>
          <a:p>
            <a:pPr marL="0" indent="0">
              <a:buNone/>
            </a:pPr>
            <a:r>
              <a:rPr lang="en-US" sz="1200" dirty="0">
                <a:solidFill>
                  <a:srgbClr val="00B0F0"/>
                </a:solidFill>
                <a:latin typeface="Arial" panose="020B0604020202020204" pitchFamily="34" charset="0"/>
                <a:cs typeface="Arial" panose="020B0604020202020204" pitchFamily="34" charset="0"/>
              </a:rPr>
              <a:t>[Insert class model statement(s) that are similar to the one below ]</a:t>
            </a:r>
            <a:endParaRPr lang="en-US" sz="1200" dirty="0">
              <a:solidFill>
                <a:srgbClr val="0070C0"/>
              </a:solidFill>
              <a:latin typeface="Arial" panose="020B0604020202020204" pitchFamily="34" charset="0"/>
              <a:cs typeface="Arial" panose="020B0604020202020204" pitchFamily="34" charset="0"/>
            </a:endParaRPr>
          </a:p>
          <a:p>
            <a:pPr marL="0" indent="0">
              <a:buNone/>
            </a:pPr>
            <a:r>
              <a:rPr lang="en-US" sz="2000" b="1" dirty="0">
                <a:latin typeface="Arial" panose="020B0604020202020204" pitchFamily="34" charset="0"/>
                <a:cs typeface="Arial" panose="020B0604020202020204" pitchFamily="34" charset="0"/>
              </a:rPr>
              <a:t>Genetic information is passed to the offspring through the process of gamete formation when the sperm cell fertilizes the egg (1/2 from the mother and ½ from the father)</a:t>
            </a:r>
          </a:p>
          <a:p>
            <a:pPr marL="0" indent="0">
              <a:buNone/>
            </a:pPr>
            <a:endParaRPr lang="en-US" sz="2000" b="1" dirty="0">
              <a:latin typeface="Arial" panose="020B0604020202020204" pitchFamily="34" charset="0"/>
              <a:cs typeface="Arial" panose="020B0604020202020204" pitchFamily="34" charset="0"/>
            </a:endParaRPr>
          </a:p>
          <a:p>
            <a:pPr marL="0" indent="0">
              <a:buNone/>
            </a:pPr>
            <a:endParaRPr lang="en-US" sz="2000" b="1" dirty="0">
              <a:latin typeface="Arial" panose="020B0604020202020204" pitchFamily="34" charset="0"/>
              <a:cs typeface="Arial" panose="020B0604020202020204" pitchFamily="34" charset="0"/>
            </a:endParaRPr>
          </a:p>
          <a:p>
            <a:pPr marL="0" indent="0">
              <a:buNone/>
            </a:pPr>
            <a:r>
              <a:rPr lang="en-US" dirty="0">
                <a:solidFill>
                  <a:srgbClr val="0070C0"/>
                </a:solidFill>
                <a:latin typeface="Arial" panose="020B0604020202020204" pitchFamily="34" charset="0"/>
                <a:cs typeface="Arial" panose="020B0604020202020204" pitchFamily="34" charset="0"/>
              </a:rPr>
              <a:t>Write your ideas in </a:t>
            </a:r>
            <a:r>
              <a:rPr lang="en-US" b="1" dirty="0">
                <a:solidFill>
                  <a:srgbClr val="0070C0"/>
                </a:solidFill>
                <a:latin typeface="Arial" panose="020B0604020202020204" pitchFamily="34" charset="0"/>
                <a:cs typeface="Arial" panose="020B0604020202020204" pitchFamily="34" charset="0"/>
              </a:rPr>
              <a:t>Doodle Box A</a:t>
            </a:r>
          </a:p>
        </p:txBody>
      </p:sp>
      <p:pic>
        <p:nvPicPr>
          <p:cNvPr id="4" name="Picture 3">
            <a:extLst>
              <a:ext uri="{FF2B5EF4-FFF2-40B4-BE49-F238E27FC236}">
                <a16:creationId xmlns:a16="http://schemas.microsoft.com/office/drawing/2014/main" id="{77C47D04-1048-4457-AA3F-D72200CA818B}"/>
              </a:ext>
            </a:extLst>
          </p:cNvPr>
          <p:cNvPicPr>
            <a:picLocks noChangeAspect="1"/>
          </p:cNvPicPr>
          <p:nvPr/>
        </p:nvPicPr>
        <p:blipFill>
          <a:blip r:embed="rId3"/>
          <a:stretch>
            <a:fillRect/>
          </a:stretch>
        </p:blipFill>
        <p:spPr>
          <a:xfrm>
            <a:off x="311278" y="501123"/>
            <a:ext cx="1249788" cy="1261981"/>
          </a:xfrm>
          <a:prstGeom prst="rect">
            <a:avLst/>
          </a:prstGeom>
        </p:spPr>
      </p:pic>
      <p:pic>
        <p:nvPicPr>
          <p:cNvPr id="5" name="Picture 4">
            <a:extLst>
              <a:ext uri="{FF2B5EF4-FFF2-40B4-BE49-F238E27FC236}">
                <a16:creationId xmlns:a16="http://schemas.microsoft.com/office/drawing/2014/main" id="{CADE1DF4-6A3F-4579-BA74-2DB663333215}"/>
              </a:ext>
            </a:extLst>
          </p:cNvPr>
          <p:cNvPicPr>
            <a:picLocks noChangeAspect="1"/>
          </p:cNvPicPr>
          <p:nvPr/>
        </p:nvPicPr>
        <p:blipFill>
          <a:blip r:embed="rId4"/>
          <a:stretch>
            <a:fillRect/>
          </a:stretch>
        </p:blipFill>
        <p:spPr>
          <a:xfrm>
            <a:off x="402726" y="5283888"/>
            <a:ext cx="1066892" cy="1072989"/>
          </a:xfrm>
          <a:prstGeom prst="rect">
            <a:avLst/>
          </a:prstGeom>
        </p:spPr>
      </p:pic>
    </p:spTree>
    <p:extLst>
      <p:ext uri="{BB962C8B-B14F-4D97-AF65-F5344CB8AC3E}">
        <p14:creationId xmlns:p14="http://schemas.microsoft.com/office/powerpoint/2010/main" val="3342244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73252806-3CF2-45CA-A43E-CD75C943CC47}"/>
              </a:ext>
            </a:extLst>
          </p:cNvPr>
          <p:cNvSpPr>
            <a:spLocks noGrp="1"/>
          </p:cNvSpPr>
          <p:nvPr>
            <p:ph type="title"/>
          </p:nvPr>
        </p:nvSpPr>
        <p:spPr>
          <a:xfrm>
            <a:off x="457200" y="71438"/>
            <a:ext cx="8229600" cy="1143000"/>
          </a:xfrm>
        </p:spPr>
        <p:txBody>
          <a:bodyPr/>
          <a:lstStyle/>
          <a:p>
            <a:r>
              <a:rPr lang="en-US" altLang="en-US" dirty="0"/>
              <a:t>Lets use the VGL to help</a:t>
            </a:r>
          </a:p>
        </p:txBody>
      </p:sp>
      <p:sp>
        <p:nvSpPr>
          <p:cNvPr id="69635" name="Content Placeholder 2">
            <a:extLst>
              <a:ext uri="{FF2B5EF4-FFF2-40B4-BE49-F238E27FC236}">
                <a16:creationId xmlns:a16="http://schemas.microsoft.com/office/drawing/2014/main" id="{36D372E1-2EDE-4472-974A-B117CF9C0357}"/>
              </a:ext>
            </a:extLst>
          </p:cNvPr>
          <p:cNvSpPr>
            <a:spLocks noGrp="1"/>
          </p:cNvSpPr>
          <p:nvPr>
            <p:ph idx="1"/>
          </p:nvPr>
        </p:nvSpPr>
        <p:spPr>
          <a:xfrm>
            <a:off x="1607791" y="1600200"/>
            <a:ext cx="7315200" cy="4525963"/>
          </a:xfrm>
        </p:spPr>
        <p:txBody>
          <a:bodyPr>
            <a:noAutofit/>
          </a:bodyPr>
          <a:lstStyle/>
          <a:p>
            <a:pPr marL="0" indent="0">
              <a:buNone/>
            </a:pPr>
            <a:r>
              <a:rPr lang="en-US" altLang="en-US" dirty="0">
                <a:latin typeface="Arial" panose="020B0604020202020204" pitchFamily="34" charset="0"/>
                <a:cs typeface="Arial" panose="020B0604020202020204" pitchFamily="34" charset="0"/>
              </a:rPr>
              <a:t>I will make the crosses you suggest. </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As  a group record observations and ideas on your whiteboard.</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Then discuss what cross you would like to do next. </a:t>
            </a:r>
          </a:p>
        </p:txBody>
      </p:sp>
      <p:pic>
        <p:nvPicPr>
          <p:cNvPr id="4" name="Picture 3">
            <a:extLst>
              <a:ext uri="{FF2B5EF4-FFF2-40B4-BE49-F238E27FC236}">
                <a16:creationId xmlns:a16="http://schemas.microsoft.com/office/drawing/2014/main" id="{0E991287-85EA-4404-8EB4-AA9A4B0544C9}"/>
              </a:ext>
            </a:extLst>
          </p:cNvPr>
          <p:cNvPicPr>
            <a:picLocks noChangeAspect="1"/>
          </p:cNvPicPr>
          <p:nvPr/>
        </p:nvPicPr>
        <p:blipFill>
          <a:blip r:embed="rId3"/>
          <a:stretch>
            <a:fillRect/>
          </a:stretch>
        </p:blipFill>
        <p:spPr>
          <a:xfrm>
            <a:off x="1" y="130937"/>
            <a:ext cx="1607790" cy="1143001"/>
          </a:xfrm>
          <a:prstGeom prst="rect">
            <a:avLst/>
          </a:prstGeom>
        </p:spPr>
      </p:pic>
      <p:pic>
        <p:nvPicPr>
          <p:cNvPr id="5" name="Picture 4">
            <a:extLst>
              <a:ext uri="{FF2B5EF4-FFF2-40B4-BE49-F238E27FC236}">
                <a16:creationId xmlns:a16="http://schemas.microsoft.com/office/drawing/2014/main" id="{1224738F-28D6-4E33-B67B-47AFA55091F5}"/>
              </a:ext>
            </a:extLst>
          </p:cNvPr>
          <p:cNvPicPr>
            <a:picLocks noChangeAspect="1"/>
          </p:cNvPicPr>
          <p:nvPr/>
        </p:nvPicPr>
        <p:blipFill>
          <a:blip r:embed="rId4"/>
          <a:stretch>
            <a:fillRect/>
          </a:stretch>
        </p:blipFill>
        <p:spPr>
          <a:xfrm>
            <a:off x="378849" y="2285999"/>
            <a:ext cx="1013361" cy="2725049"/>
          </a:xfrm>
          <a:prstGeom prst="rect">
            <a:avLst/>
          </a:prstGeom>
        </p:spPr>
      </p:pic>
    </p:spTree>
    <p:extLst>
      <p:ext uri="{BB962C8B-B14F-4D97-AF65-F5344CB8AC3E}">
        <p14:creationId xmlns:p14="http://schemas.microsoft.com/office/powerpoint/2010/main" val="3070087002"/>
      </p:ext>
    </p:extLst>
  </p:cSld>
  <p:clrMapOvr>
    <a:masterClrMapping/>
  </p:clrMapOvr>
  <p:transition spd="slow"/>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94AF8-77AF-4347-A659-6FA491CBF972}"/>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AF9C72AA-E22D-4117-9946-CC69BBE30FB5}"/>
              </a:ext>
            </a:extLst>
          </p:cNvPr>
          <p:cNvPicPr>
            <a:picLocks noGrp="1" noChangeAspect="1"/>
          </p:cNvPicPr>
          <p:nvPr>
            <p:ph idx="1"/>
          </p:nvPr>
        </p:nvPicPr>
        <p:blipFill>
          <a:blip r:embed="rId3"/>
          <a:stretch>
            <a:fillRect/>
          </a:stretch>
        </p:blipFill>
        <p:spPr>
          <a:xfrm>
            <a:off x="248920" y="274638"/>
            <a:ext cx="8783320" cy="5927510"/>
          </a:xfrm>
          <a:prstGeom prst="rect">
            <a:avLst/>
          </a:prstGeom>
        </p:spPr>
      </p:pic>
    </p:spTree>
    <p:extLst>
      <p:ext uri="{BB962C8B-B14F-4D97-AF65-F5344CB8AC3E}">
        <p14:creationId xmlns:p14="http://schemas.microsoft.com/office/powerpoint/2010/main" val="363942581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3">
            <a:extLst>
              <a:ext uri="{FF2B5EF4-FFF2-40B4-BE49-F238E27FC236}">
                <a16:creationId xmlns:a16="http://schemas.microsoft.com/office/drawing/2014/main" id="{E0C00155-1068-4197-B392-6BE71DA79428}"/>
              </a:ext>
            </a:extLst>
          </p:cNvPr>
          <p:cNvSpPr>
            <a:spLocks noGrp="1"/>
          </p:cNvSpPr>
          <p:nvPr>
            <p:ph type="title"/>
          </p:nvPr>
        </p:nvSpPr>
        <p:spPr>
          <a:xfrm>
            <a:off x="609600" y="-228600"/>
            <a:ext cx="7772400" cy="1143000"/>
          </a:xfrm>
        </p:spPr>
        <p:txBody>
          <a:bodyPr/>
          <a:lstStyle/>
          <a:p>
            <a:r>
              <a:rPr lang="en-US" altLang="en-US" sz="3200" b="1"/>
              <a:t>Analyzing the VGL data:</a:t>
            </a:r>
          </a:p>
        </p:txBody>
      </p:sp>
      <p:sp>
        <p:nvSpPr>
          <p:cNvPr id="100354" name="Content Placeholder 4">
            <a:extLst>
              <a:ext uri="{FF2B5EF4-FFF2-40B4-BE49-F238E27FC236}">
                <a16:creationId xmlns:a16="http://schemas.microsoft.com/office/drawing/2014/main" id="{06064234-0704-43D2-AB58-949A1368D773}"/>
              </a:ext>
            </a:extLst>
          </p:cNvPr>
          <p:cNvSpPr>
            <a:spLocks noGrp="1"/>
          </p:cNvSpPr>
          <p:nvPr>
            <p:ph sz="half" idx="1"/>
          </p:nvPr>
        </p:nvSpPr>
        <p:spPr>
          <a:xfrm>
            <a:off x="152400" y="685800"/>
            <a:ext cx="5562600" cy="5181600"/>
          </a:xfrm>
        </p:spPr>
        <p:txBody>
          <a:bodyPr/>
          <a:lstStyle/>
          <a:p>
            <a:pPr marL="0" indent="0">
              <a:buFontTx/>
              <a:buNone/>
            </a:pPr>
            <a:r>
              <a:rPr lang="en-US" altLang="en-US" sz="2400" dirty="0"/>
              <a:t>What might explain the results of these crosses?</a:t>
            </a:r>
          </a:p>
          <a:p>
            <a:pPr marL="0" indent="0">
              <a:buFontTx/>
              <a:buAutoNum type="arabicPeriod"/>
            </a:pPr>
            <a:r>
              <a:rPr lang="en-US" altLang="en-US" sz="2400" dirty="0"/>
              <a:t>What are the phenotypes?</a:t>
            </a:r>
          </a:p>
          <a:p>
            <a:pPr marL="0" indent="0">
              <a:buFontTx/>
              <a:buAutoNum type="arabicPeriod"/>
            </a:pPr>
            <a:r>
              <a:rPr lang="en-US" altLang="en-US" sz="2400" dirty="0"/>
              <a:t>What are the alleles?</a:t>
            </a:r>
          </a:p>
          <a:p>
            <a:pPr marL="0" indent="0">
              <a:buFontTx/>
              <a:buAutoNum type="arabicPeriod"/>
            </a:pPr>
            <a:r>
              <a:rPr lang="en-US" altLang="en-US" sz="2400" dirty="0"/>
              <a:t>What are the possible genotypes and what phenotype goes with each?</a:t>
            </a:r>
          </a:p>
          <a:p>
            <a:pPr marL="0" indent="0">
              <a:buFontTx/>
              <a:buAutoNum type="arabicPeriod"/>
            </a:pPr>
            <a:r>
              <a:rPr lang="en-US" altLang="en-US" sz="2400" dirty="0"/>
              <a:t>Test your ideas by trying the crosses we made with the VGL to see if you get the same results. </a:t>
            </a:r>
          </a:p>
          <a:p>
            <a:pPr marL="0" indent="0">
              <a:buFontTx/>
              <a:buAutoNum type="arabicPeriod"/>
            </a:pPr>
            <a:r>
              <a:rPr lang="en-US" altLang="en-US" sz="2400" dirty="0">
                <a:solidFill>
                  <a:srgbClr val="FF0000"/>
                </a:solidFill>
              </a:rPr>
              <a:t>What statement could we add to Mendel’s model to explain this pattern?</a:t>
            </a:r>
          </a:p>
          <a:p>
            <a:pPr marL="0" indent="0">
              <a:buFontTx/>
              <a:buAutoNum type="arabicPeriod"/>
            </a:pPr>
            <a:r>
              <a:rPr lang="en-US" altLang="en-US" sz="2400" dirty="0">
                <a:solidFill>
                  <a:srgbClr val="FF0000"/>
                </a:solidFill>
              </a:rPr>
              <a:t>What could we call it?</a:t>
            </a:r>
          </a:p>
          <a:p>
            <a:pPr marL="0" indent="0">
              <a:buFontTx/>
              <a:buAutoNum type="arabicPeriod"/>
            </a:pPr>
            <a:endParaRPr lang="en-US" altLang="en-US" sz="2400" dirty="0"/>
          </a:p>
        </p:txBody>
      </p:sp>
      <p:pic>
        <p:nvPicPr>
          <p:cNvPr id="106499" name="Picture 6">
            <a:extLst>
              <a:ext uri="{FF2B5EF4-FFF2-40B4-BE49-F238E27FC236}">
                <a16:creationId xmlns:a16="http://schemas.microsoft.com/office/drawing/2014/main" id="{CA4C4782-DFBC-4EB6-B583-170CA16C85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42000" y="1295400"/>
            <a:ext cx="33020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450798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291C706-EDB1-4A23-8E46-EDFA011794D4}"/>
              </a:ext>
            </a:extLst>
          </p:cNvPr>
          <p:cNvSpPr>
            <a:spLocks noGrp="1"/>
          </p:cNvSpPr>
          <p:nvPr>
            <p:ph type="title"/>
          </p:nvPr>
        </p:nvSpPr>
        <p:spPr/>
        <p:txBody>
          <a:bodyPr/>
          <a:lstStyle/>
          <a:p>
            <a:r>
              <a:rPr lang="en-US" altLang="en-US" dirty="0"/>
              <a:t>Model Extension #2</a:t>
            </a:r>
          </a:p>
        </p:txBody>
      </p:sp>
      <p:sp>
        <p:nvSpPr>
          <p:cNvPr id="81923" name="Content Placeholder 2">
            <a:extLst>
              <a:ext uri="{FF2B5EF4-FFF2-40B4-BE49-F238E27FC236}">
                <a16:creationId xmlns:a16="http://schemas.microsoft.com/office/drawing/2014/main" id="{58938714-09D9-4E7D-94D4-C56FBD0976EF}"/>
              </a:ext>
            </a:extLst>
          </p:cNvPr>
          <p:cNvSpPr>
            <a:spLocks noGrp="1"/>
          </p:cNvSpPr>
          <p:nvPr>
            <p:ph idx="1"/>
          </p:nvPr>
        </p:nvSpPr>
        <p:spPr/>
        <p:txBody>
          <a:bodyPr/>
          <a:lstStyle/>
          <a:p>
            <a:pPr marL="0" indent="0">
              <a:buFont typeface="Arial" panose="020B0604020202020204" pitchFamily="34" charset="0"/>
              <a:buNone/>
            </a:pPr>
            <a:endParaRPr lang="en-US" altLang="en-US" sz="2800" dirty="0"/>
          </a:p>
        </p:txBody>
      </p:sp>
    </p:spTree>
    <p:extLst>
      <p:ext uri="{BB962C8B-B14F-4D97-AF65-F5344CB8AC3E}">
        <p14:creationId xmlns:p14="http://schemas.microsoft.com/office/powerpoint/2010/main" val="760444718"/>
      </p:ext>
    </p:extLst>
  </p:cSld>
  <p:clrMapOvr>
    <a:masterClrMapping/>
  </p:clrMapOvr>
  <p:transition spd="slow"/>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5C69BF3E-41B0-4804-B5DA-F20C39639372}"/>
              </a:ext>
            </a:extLst>
          </p:cNvPr>
          <p:cNvSpPr>
            <a:spLocks noGrp="1"/>
          </p:cNvSpPr>
          <p:nvPr>
            <p:ph type="title"/>
          </p:nvPr>
        </p:nvSpPr>
        <p:spPr>
          <a:xfrm>
            <a:off x="457200" y="0"/>
            <a:ext cx="8229600" cy="792163"/>
          </a:xfrm>
        </p:spPr>
        <p:txBody>
          <a:bodyPr/>
          <a:lstStyle/>
          <a:p>
            <a:r>
              <a:rPr lang="en-US" altLang="en-US"/>
              <a:t>DMD</a:t>
            </a:r>
          </a:p>
        </p:txBody>
      </p:sp>
      <p:pic>
        <p:nvPicPr>
          <p:cNvPr id="108547" name="Content Placeholder 3" descr="20150422_113625.jpg">
            <a:extLst>
              <a:ext uri="{FF2B5EF4-FFF2-40B4-BE49-F238E27FC236}">
                <a16:creationId xmlns:a16="http://schemas.microsoft.com/office/drawing/2014/main" id="{EB584A38-E602-47C8-B7A2-F9112E3C103D}"/>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842963" y="1066800"/>
            <a:ext cx="7767637" cy="5826125"/>
          </a:xfrm>
        </p:spPr>
      </p:pic>
    </p:spTree>
    <p:extLst>
      <p:ext uri="{BB962C8B-B14F-4D97-AF65-F5344CB8AC3E}">
        <p14:creationId xmlns:p14="http://schemas.microsoft.com/office/powerpoint/2010/main" val="583651828"/>
      </p:ext>
    </p:extLst>
  </p:cSld>
  <p:clrMapOvr>
    <a:masterClrMapping/>
  </p:clrMapOvr>
  <p:transition spd="slow"/>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6">
            <a:extLst>
              <a:ext uri="{FF2B5EF4-FFF2-40B4-BE49-F238E27FC236}">
                <a16:creationId xmlns:a16="http://schemas.microsoft.com/office/drawing/2014/main" id="{9AC8EAD4-143A-41D9-B969-A3B7D8003689}"/>
              </a:ext>
            </a:extLst>
          </p:cNvPr>
          <p:cNvSpPr>
            <a:spLocks noGrp="1"/>
          </p:cNvSpPr>
          <p:nvPr>
            <p:ph type="title"/>
          </p:nvPr>
        </p:nvSpPr>
        <p:spPr>
          <a:xfrm>
            <a:off x="400050" y="-34925"/>
            <a:ext cx="8420100" cy="1143000"/>
          </a:xfrm>
        </p:spPr>
        <p:txBody>
          <a:bodyPr/>
          <a:lstStyle/>
          <a:p>
            <a:r>
              <a:rPr lang="en-US" altLang="en-US" dirty="0"/>
              <a:t>Now back to the Medeiros family.</a:t>
            </a:r>
          </a:p>
        </p:txBody>
      </p:sp>
      <p:sp>
        <p:nvSpPr>
          <p:cNvPr id="8" name="Content Placeholder 7">
            <a:extLst>
              <a:ext uri="{FF2B5EF4-FFF2-40B4-BE49-F238E27FC236}">
                <a16:creationId xmlns:a16="http://schemas.microsoft.com/office/drawing/2014/main" id="{A9583F2C-7512-452C-AB13-077E949ACC11}"/>
              </a:ext>
            </a:extLst>
          </p:cNvPr>
          <p:cNvSpPr>
            <a:spLocks noGrp="1"/>
          </p:cNvSpPr>
          <p:nvPr>
            <p:ph idx="1"/>
          </p:nvPr>
        </p:nvSpPr>
        <p:spPr>
          <a:xfrm>
            <a:off x="228600" y="1143000"/>
            <a:ext cx="8763000" cy="4572000"/>
          </a:xfrm>
        </p:spPr>
        <p:txBody>
          <a:bodyPr/>
          <a:lstStyle/>
          <a:p>
            <a:r>
              <a:rPr lang="en-US" altLang="en-US" dirty="0"/>
              <a:t>Trait: </a:t>
            </a:r>
            <a:r>
              <a:rPr lang="en-US" altLang="en-US" b="1" dirty="0"/>
              <a:t>Duchenne’s Muscular Dystrophy</a:t>
            </a:r>
          </a:p>
          <a:p>
            <a:r>
              <a:rPr lang="en-US" altLang="en-US" dirty="0"/>
              <a:t>Patterns:</a:t>
            </a:r>
          </a:p>
          <a:p>
            <a:pPr lvl="1"/>
            <a:r>
              <a:rPr lang="en-US" altLang="en-US" b="1" dirty="0">
                <a:solidFill>
                  <a:srgbClr val="0033CC"/>
                </a:solidFill>
              </a:rPr>
              <a:t>Kids have it even when neither parent has it.</a:t>
            </a:r>
          </a:p>
          <a:p>
            <a:pPr lvl="1"/>
            <a:r>
              <a:rPr lang="en-US" altLang="en-US" b="1" dirty="0">
                <a:solidFill>
                  <a:srgbClr val="0033CC"/>
                </a:solidFill>
              </a:rPr>
              <a:t>Only males in the family have it.</a:t>
            </a:r>
          </a:p>
          <a:p>
            <a:pPr lvl="1"/>
            <a:endParaRPr lang="en-US" altLang="en-US" dirty="0"/>
          </a:p>
        </p:txBody>
      </p:sp>
      <p:pic>
        <p:nvPicPr>
          <p:cNvPr id="2" name="Picture 1"/>
          <p:cNvPicPr>
            <a:picLocks noChangeAspect="1"/>
          </p:cNvPicPr>
          <p:nvPr/>
        </p:nvPicPr>
        <p:blipFill>
          <a:blip r:embed="rId3"/>
          <a:stretch>
            <a:fillRect/>
          </a:stretch>
        </p:blipFill>
        <p:spPr>
          <a:xfrm>
            <a:off x="5818910" y="2951966"/>
            <a:ext cx="2871355" cy="2901580"/>
          </a:xfrm>
          <a:prstGeom prst="rect">
            <a:avLst/>
          </a:prstGeom>
        </p:spPr>
      </p:pic>
    </p:spTree>
    <p:extLst>
      <p:ext uri="{BB962C8B-B14F-4D97-AF65-F5344CB8AC3E}">
        <p14:creationId xmlns:p14="http://schemas.microsoft.com/office/powerpoint/2010/main" val="3278750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 name="Shape 1345"/>
          <p:cNvSpPr/>
          <p:nvPr/>
        </p:nvSpPr>
        <p:spPr>
          <a:xfrm>
            <a:off x="665611" y="206145"/>
            <a:ext cx="7812777" cy="130324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defRPr sz="4000" b="1">
                <a:solidFill>
                  <a:srgbClr val="583F34"/>
                </a:solidFill>
                <a:latin typeface="Arial"/>
                <a:ea typeface="Arial"/>
                <a:cs typeface="Arial"/>
                <a:sym typeface="Arial"/>
              </a:defRPr>
            </a:lvl1pPr>
          </a:lstStyle>
          <a:p>
            <a:pPr algn="ctr"/>
            <a:r>
              <a:rPr dirty="0"/>
              <a:t>Let’s experiment a bit more with the  “</a:t>
            </a:r>
            <a:r>
              <a:rPr lang="en-US" dirty="0" err="1"/>
              <a:t>D</a:t>
            </a:r>
            <a:r>
              <a:rPr dirty="0" err="1"/>
              <a:t>ragonbugs</a:t>
            </a:r>
            <a:r>
              <a:rPr dirty="0"/>
              <a:t>"</a:t>
            </a:r>
          </a:p>
        </p:txBody>
      </p:sp>
      <p:pic>
        <p:nvPicPr>
          <p:cNvPr id="1347" name="image59.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5611" y="2840545"/>
            <a:ext cx="825621" cy="832402"/>
          </a:xfrm>
          <a:prstGeom prst="rect">
            <a:avLst/>
          </a:prstGeom>
          <a:ln w="12700">
            <a:miter lim="400000"/>
          </a:ln>
        </p:spPr>
      </p:pic>
      <p:sp>
        <p:nvSpPr>
          <p:cNvPr id="1348" name="Shape 1348"/>
          <p:cNvSpPr/>
          <p:nvPr/>
        </p:nvSpPr>
        <p:spPr>
          <a:xfrm>
            <a:off x="1756229" y="2174138"/>
            <a:ext cx="6722159" cy="2509726"/>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nSpc>
                <a:spcPct val="120000"/>
              </a:lnSpc>
              <a:defRPr sz="4000">
                <a:solidFill>
                  <a:srgbClr val="583F34"/>
                </a:solidFill>
                <a:latin typeface="Arial"/>
                <a:ea typeface="Arial"/>
                <a:cs typeface="Arial"/>
                <a:sym typeface="Arial"/>
              </a:defRPr>
            </a:lvl1pPr>
          </a:lstStyle>
          <a:p>
            <a:r>
              <a:rPr sz="4400" dirty="0"/>
              <a:t>Remember to </a:t>
            </a:r>
            <a:r>
              <a:rPr lang="en-US" sz="4400" dirty="0"/>
              <a:t>record your observations and results in your field notebook</a:t>
            </a:r>
            <a:endParaRPr sz="4400" dirty="0"/>
          </a:p>
        </p:txBody>
      </p:sp>
    </p:spTree>
    <p:extLst>
      <p:ext uri="{BB962C8B-B14F-4D97-AF65-F5344CB8AC3E}">
        <p14:creationId xmlns:p14="http://schemas.microsoft.com/office/powerpoint/2010/main" val="261011985"/>
      </p:ext>
    </p:extLst>
  </p:cSld>
  <p:clrMapOvr>
    <a:masterClrMapping/>
  </p:clrMapOvr>
  <p:transition spd="slow"/>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73252806-3CF2-45CA-A43E-CD75C943CC47}"/>
              </a:ext>
            </a:extLst>
          </p:cNvPr>
          <p:cNvSpPr>
            <a:spLocks noGrp="1"/>
          </p:cNvSpPr>
          <p:nvPr>
            <p:ph type="title"/>
          </p:nvPr>
        </p:nvSpPr>
        <p:spPr>
          <a:xfrm>
            <a:off x="457200" y="71438"/>
            <a:ext cx="8229600" cy="1143000"/>
          </a:xfrm>
        </p:spPr>
        <p:txBody>
          <a:bodyPr/>
          <a:lstStyle/>
          <a:p>
            <a:r>
              <a:rPr lang="en-US" altLang="en-US" dirty="0"/>
              <a:t>Lets use the VGL to help</a:t>
            </a:r>
          </a:p>
        </p:txBody>
      </p:sp>
      <p:sp>
        <p:nvSpPr>
          <p:cNvPr id="69635" name="Content Placeholder 2">
            <a:extLst>
              <a:ext uri="{FF2B5EF4-FFF2-40B4-BE49-F238E27FC236}">
                <a16:creationId xmlns:a16="http://schemas.microsoft.com/office/drawing/2014/main" id="{36D372E1-2EDE-4472-974A-B117CF9C0357}"/>
              </a:ext>
            </a:extLst>
          </p:cNvPr>
          <p:cNvSpPr>
            <a:spLocks noGrp="1"/>
          </p:cNvSpPr>
          <p:nvPr>
            <p:ph idx="1"/>
          </p:nvPr>
        </p:nvSpPr>
        <p:spPr>
          <a:xfrm>
            <a:off x="1607791" y="1600200"/>
            <a:ext cx="7315200" cy="4525963"/>
          </a:xfrm>
        </p:spPr>
        <p:txBody>
          <a:bodyPr>
            <a:noAutofit/>
          </a:bodyPr>
          <a:lstStyle/>
          <a:p>
            <a:pPr marL="0" indent="0">
              <a:buNone/>
            </a:pPr>
            <a:r>
              <a:rPr lang="en-US" altLang="en-US" dirty="0">
                <a:latin typeface="Arial" panose="020B0604020202020204" pitchFamily="34" charset="0"/>
                <a:cs typeface="Arial" panose="020B0604020202020204" pitchFamily="34" charset="0"/>
              </a:rPr>
              <a:t>I will make the crosses you suggest. </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As  a group record observations and ideas on your whiteboard.</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Then discuss what cross you would like to do next. </a:t>
            </a:r>
          </a:p>
        </p:txBody>
      </p:sp>
      <p:pic>
        <p:nvPicPr>
          <p:cNvPr id="4" name="Picture 3">
            <a:extLst>
              <a:ext uri="{FF2B5EF4-FFF2-40B4-BE49-F238E27FC236}">
                <a16:creationId xmlns:a16="http://schemas.microsoft.com/office/drawing/2014/main" id="{0E991287-85EA-4404-8EB4-AA9A4B0544C9}"/>
              </a:ext>
            </a:extLst>
          </p:cNvPr>
          <p:cNvPicPr>
            <a:picLocks noChangeAspect="1"/>
          </p:cNvPicPr>
          <p:nvPr/>
        </p:nvPicPr>
        <p:blipFill>
          <a:blip r:embed="rId3"/>
          <a:stretch>
            <a:fillRect/>
          </a:stretch>
        </p:blipFill>
        <p:spPr>
          <a:xfrm>
            <a:off x="1" y="130937"/>
            <a:ext cx="1607790" cy="1143001"/>
          </a:xfrm>
          <a:prstGeom prst="rect">
            <a:avLst/>
          </a:prstGeom>
        </p:spPr>
      </p:pic>
      <p:pic>
        <p:nvPicPr>
          <p:cNvPr id="5" name="Picture 4">
            <a:extLst>
              <a:ext uri="{FF2B5EF4-FFF2-40B4-BE49-F238E27FC236}">
                <a16:creationId xmlns:a16="http://schemas.microsoft.com/office/drawing/2014/main" id="{1224738F-28D6-4E33-B67B-47AFA55091F5}"/>
              </a:ext>
            </a:extLst>
          </p:cNvPr>
          <p:cNvPicPr>
            <a:picLocks noChangeAspect="1"/>
          </p:cNvPicPr>
          <p:nvPr/>
        </p:nvPicPr>
        <p:blipFill>
          <a:blip r:embed="rId4"/>
          <a:stretch>
            <a:fillRect/>
          </a:stretch>
        </p:blipFill>
        <p:spPr>
          <a:xfrm>
            <a:off x="378849" y="2285999"/>
            <a:ext cx="1013361" cy="2725049"/>
          </a:xfrm>
          <a:prstGeom prst="rect">
            <a:avLst/>
          </a:prstGeom>
        </p:spPr>
      </p:pic>
    </p:spTree>
    <p:extLst>
      <p:ext uri="{BB962C8B-B14F-4D97-AF65-F5344CB8AC3E}">
        <p14:creationId xmlns:p14="http://schemas.microsoft.com/office/powerpoint/2010/main" val="4047703449"/>
      </p:ext>
    </p:extLst>
  </p:cSld>
  <p:clrMapOvr>
    <a:masterClrMapping/>
  </p:clrMapOvr>
  <p:transition spd="slow"/>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3">
            <a:extLst>
              <a:ext uri="{FF2B5EF4-FFF2-40B4-BE49-F238E27FC236}">
                <a16:creationId xmlns:a16="http://schemas.microsoft.com/office/drawing/2014/main" id="{E0C00155-1068-4197-B392-6BE71DA79428}"/>
              </a:ext>
            </a:extLst>
          </p:cNvPr>
          <p:cNvSpPr>
            <a:spLocks noGrp="1"/>
          </p:cNvSpPr>
          <p:nvPr>
            <p:ph type="title"/>
          </p:nvPr>
        </p:nvSpPr>
        <p:spPr>
          <a:xfrm>
            <a:off x="609600" y="-228600"/>
            <a:ext cx="7772400" cy="1143000"/>
          </a:xfrm>
        </p:spPr>
        <p:txBody>
          <a:bodyPr/>
          <a:lstStyle/>
          <a:p>
            <a:r>
              <a:rPr lang="en-US" altLang="en-US" sz="3200" b="1"/>
              <a:t>Analyzing the VGL data:</a:t>
            </a:r>
          </a:p>
        </p:txBody>
      </p:sp>
      <p:sp>
        <p:nvSpPr>
          <p:cNvPr id="100354" name="Content Placeholder 4">
            <a:extLst>
              <a:ext uri="{FF2B5EF4-FFF2-40B4-BE49-F238E27FC236}">
                <a16:creationId xmlns:a16="http://schemas.microsoft.com/office/drawing/2014/main" id="{06064234-0704-43D2-AB58-949A1368D773}"/>
              </a:ext>
            </a:extLst>
          </p:cNvPr>
          <p:cNvSpPr>
            <a:spLocks noGrp="1"/>
          </p:cNvSpPr>
          <p:nvPr>
            <p:ph sz="half" idx="1"/>
          </p:nvPr>
        </p:nvSpPr>
        <p:spPr>
          <a:xfrm>
            <a:off x="152400" y="685800"/>
            <a:ext cx="5562600" cy="5943600"/>
          </a:xfrm>
        </p:spPr>
        <p:txBody>
          <a:bodyPr>
            <a:normAutofit/>
          </a:bodyPr>
          <a:lstStyle/>
          <a:p>
            <a:pPr marL="0" indent="0">
              <a:buFontTx/>
              <a:buNone/>
            </a:pPr>
            <a:r>
              <a:rPr lang="en-US" altLang="en-US" sz="2400" dirty="0"/>
              <a:t>What might explain the results of these crosses?</a:t>
            </a:r>
          </a:p>
          <a:p>
            <a:pPr marL="0" indent="0">
              <a:buFontTx/>
              <a:buAutoNum type="arabicPeriod"/>
            </a:pPr>
            <a:r>
              <a:rPr lang="en-US" altLang="en-US" sz="2400" dirty="0"/>
              <a:t>What are the phenotypes?</a:t>
            </a:r>
          </a:p>
          <a:p>
            <a:pPr marL="0" indent="0">
              <a:buFontTx/>
              <a:buAutoNum type="arabicPeriod"/>
            </a:pPr>
            <a:r>
              <a:rPr lang="en-US" altLang="en-US" sz="2400" dirty="0"/>
              <a:t>What are the alleles?</a:t>
            </a:r>
          </a:p>
          <a:p>
            <a:pPr marL="0" indent="0">
              <a:buFontTx/>
              <a:buAutoNum type="arabicPeriod"/>
            </a:pPr>
            <a:r>
              <a:rPr lang="en-US" altLang="en-US" sz="2400" dirty="0"/>
              <a:t>What are the possible genotypes and what phenotype goes with each?</a:t>
            </a:r>
          </a:p>
          <a:p>
            <a:pPr marL="0" indent="0">
              <a:buFontTx/>
              <a:buAutoNum type="arabicPeriod"/>
            </a:pPr>
            <a:r>
              <a:rPr lang="en-US" altLang="en-US" sz="2400" dirty="0"/>
              <a:t> If the sex of the individual affects the inheritance, what chromosomes are we dealing with?</a:t>
            </a:r>
          </a:p>
          <a:p>
            <a:pPr marL="0" indent="0">
              <a:buFontTx/>
              <a:buAutoNum type="arabicPeriod"/>
            </a:pPr>
            <a:r>
              <a:rPr lang="en-US" altLang="en-US" sz="2400" dirty="0"/>
              <a:t>Test your ideas by trying the crosses we made with the VGL to see if you get the same results. </a:t>
            </a:r>
          </a:p>
          <a:p>
            <a:pPr marL="0" indent="0">
              <a:buNone/>
            </a:pPr>
            <a:endParaRPr lang="en-US" altLang="en-US" sz="2400" dirty="0"/>
          </a:p>
        </p:txBody>
      </p:sp>
      <p:pic>
        <p:nvPicPr>
          <p:cNvPr id="106499" name="Picture 6">
            <a:extLst>
              <a:ext uri="{FF2B5EF4-FFF2-40B4-BE49-F238E27FC236}">
                <a16:creationId xmlns:a16="http://schemas.microsoft.com/office/drawing/2014/main" id="{CA4C4782-DFBC-4EB6-B583-170CA16C85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42000" y="1295400"/>
            <a:ext cx="33020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9384363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ext Box 4">
            <a:extLst>
              <a:ext uri="{FF2B5EF4-FFF2-40B4-BE49-F238E27FC236}">
                <a16:creationId xmlns:a16="http://schemas.microsoft.com/office/drawing/2014/main" id="{1B12E2FC-6B89-40F7-8022-26115CF86C22}"/>
              </a:ext>
            </a:extLst>
          </p:cNvPr>
          <p:cNvSpPr txBox="1">
            <a:spLocks noChangeArrowheads="1"/>
          </p:cNvSpPr>
          <p:nvPr/>
        </p:nvSpPr>
        <p:spPr bwMode="auto">
          <a:xfrm>
            <a:off x="1143000" y="3048000"/>
            <a:ext cx="152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50000"/>
              </a:spcBef>
              <a:buFontTx/>
              <a:buNone/>
            </a:pPr>
            <a:endParaRPr lang="en-US" altLang="en-US" sz="2400"/>
          </a:p>
        </p:txBody>
      </p:sp>
      <p:sp>
        <p:nvSpPr>
          <p:cNvPr id="135170" name="Text Box 17">
            <a:extLst>
              <a:ext uri="{FF2B5EF4-FFF2-40B4-BE49-F238E27FC236}">
                <a16:creationId xmlns:a16="http://schemas.microsoft.com/office/drawing/2014/main" id="{A26568ED-D2F4-4EC6-BCAA-6D36AF09CB16}"/>
              </a:ext>
            </a:extLst>
          </p:cNvPr>
          <p:cNvSpPr txBox="1">
            <a:spLocks noChangeArrowheads="1"/>
          </p:cNvSpPr>
          <p:nvPr/>
        </p:nvSpPr>
        <p:spPr bwMode="auto">
          <a:xfrm>
            <a:off x="1279525" y="1266825"/>
            <a:ext cx="68738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135171" name="Picture 1" descr="homologous pairs.jpg">
            <a:extLst>
              <a:ext uri="{FF2B5EF4-FFF2-40B4-BE49-F238E27FC236}">
                <a16:creationId xmlns:a16="http://schemas.microsoft.com/office/drawing/2014/main" id="{5EB168C2-C8AC-47E6-A6A7-660D5F71AAB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95400" y="152400"/>
            <a:ext cx="6705600" cy="574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a:extLst>
              <a:ext uri="{FF2B5EF4-FFF2-40B4-BE49-F238E27FC236}">
                <a16:creationId xmlns:a16="http://schemas.microsoft.com/office/drawing/2014/main" id="{4581D8C1-F7D9-4202-83FC-AE4CA14D40CB}"/>
              </a:ext>
            </a:extLst>
          </p:cNvPr>
          <p:cNvSpPr>
            <a:spLocks noChangeArrowheads="1"/>
          </p:cNvSpPr>
          <p:nvPr/>
        </p:nvSpPr>
        <p:spPr bwMode="auto">
          <a:xfrm>
            <a:off x="6553200" y="2057400"/>
            <a:ext cx="304800" cy="152400"/>
          </a:xfrm>
          <a:prstGeom prst="rect">
            <a:avLst/>
          </a:prstGeom>
          <a:solidFill>
            <a:srgbClr val="FF0000"/>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9" name="Rectangle 18">
            <a:extLst>
              <a:ext uri="{FF2B5EF4-FFF2-40B4-BE49-F238E27FC236}">
                <a16:creationId xmlns:a16="http://schemas.microsoft.com/office/drawing/2014/main" id="{22849CAE-568E-4C02-8BF0-88DF988FA9F4}"/>
              </a:ext>
            </a:extLst>
          </p:cNvPr>
          <p:cNvSpPr>
            <a:spLocks noChangeArrowheads="1"/>
          </p:cNvSpPr>
          <p:nvPr/>
        </p:nvSpPr>
        <p:spPr bwMode="auto">
          <a:xfrm>
            <a:off x="6019800" y="2057400"/>
            <a:ext cx="304800" cy="152400"/>
          </a:xfrm>
          <a:prstGeom prst="rect">
            <a:avLst/>
          </a:prstGeom>
          <a:solidFill>
            <a:srgbClr val="FF0000"/>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6" name="TextBox 5">
            <a:extLst>
              <a:ext uri="{FF2B5EF4-FFF2-40B4-BE49-F238E27FC236}">
                <a16:creationId xmlns:a16="http://schemas.microsoft.com/office/drawing/2014/main" id="{1CC6472B-8BAB-4124-8986-EA81A2DD4C82}"/>
              </a:ext>
            </a:extLst>
          </p:cNvPr>
          <p:cNvSpPr txBox="1">
            <a:spLocks noChangeArrowheads="1"/>
          </p:cNvSpPr>
          <p:nvPr/>
        </p:nvSpPr>
        <p:spPr bwMode="auto">
          <a:xfrm>
            <a:off x="152400" y="2819400"/>
            <a:ext cx="1524000" cy="64611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solidFill>
                  <a:srgbClr val="000000"/>
                </a:solidFill>
              </a:rPr>
              <a:t>2364 genes     from mom</a:t>
            </a:r>
          </a:p>
        </p:txBody>
      </p:sp>
      <p:sp>
        <p:nvSpPr>
          <p:cNvPr id="7" name="Left Brace 6">
            <a:extLst>
              <a:ext uri="{FF2B5EF4-FFF2-40B4-BE49-F238E27FC236}">
                <a16:creationId xmlns:a16="http://schemas.microsoft.com/office/drawing/2014/main" id="{83739CC2-50DF-4C76-A787-F7E6205B185D}"/>
              </a:ext>
            </a:extLst>
          </p:cNvPr>
          <p:cNvSpPr>
            <a:spLocks/>
          </p:cNvSpPr>
          <p:nvPr/>
        </p:nvSpPr>
        <p:spPr bwMode="auto">
          <a:xfrm>
            <a:off x="1676400" y="1295400"/>
            <a:ext cx="533400" cy="3581400"/>
          </a:xfrm>
          <a:prstGeom prst="leftBrace">
            <a:avLst>
              <a:gd name="adj1" fmla="val 8331"/>
              <a:gd name="adj2" fmla="val 50000"/>
            </a:avLst>
          </a:prstGeom>
          <a:noFill/>
          <a:ln w="381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3" name="Left Brace 22">
            <a:extLst>
              <a:ext uri="{FF2B5EF4-FFF2-40B4-BE49-F238E27FC236}">
                <a16:creationId xmlns:a16="http://schemas.microsoft.com/office/drawing/2014/main" id="{4E5BA22E-BF38-4C01-B224-0FF9AF9935E9}"/>
              </a:ext>
            </a:extLst>
          </p:cNvPr>
          <p:cNvSpPr>
            <a:spLocks/>
          </p:cNvSpPr>
          <p:nvPr/>
        </p:nvSpPr>
        <p:spPr bwMode="auto">
          <a:xfrm rot="10800000">
            <a:off x="3429000" y="1295400"/>
            <a:ext cx="533400" cy="3581400"/>
          </a:xfrm>
          <a:prstGeom prst="leftBrace">
            <a:avLst>
              <a:gd name="adj1" fmla="val 8331"/>
              <a:gd name="adj2" fmla="val 51074"/>
            </a:avLst>
          </a:prstGeom>
          <a:noFill/>
          <a:ln w="3810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sp>
        <p:nvSpPr>
          <p:cNvPr id="9" name="TextBox 8">
            <a:extLst>
              <a:ext uri="{FF2B5EF4-FFF2-40B4-BE49-F238E27FC236}">
                <a16:creationId xmlns:a16="http://schemas.microsoft.com/office/drawing/2014/main" id="{C5C26C66-444B-4A2E-A276-885166FA7A7B}"/>
              </a:ext>
            </a:extLst>
          </p:cNvPr>
          <p:cNvSpPr txBox="1">
            <a:spLocks noChangeArrowheads="1"/>
          </p:cNvSpPr>
          <p:nvPr/>
        </p:nvSpPr>
        <p:spPr bwMode="auto">
          <a:xfrm>
            <a:off x="4191000" y="1828800"/>
            <a:ext cx="14478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solidFill>
                  <a:srgbClr val="FF0000"/>
                </a:solidFill>
                <a:latin typeface="Cambria" panose="02040503050406030204" pitchFamily="18" charset="0"/>
              </a:rPr>
              <a:t>O.I. allele from mom</a:t>
            </a:r>
          </a:p>
        </p:txBody>
      </p:sp>
      <p:sp>
        <p:nvSpPr>
          <p:cNvPr id="10" name="TextBox 9">
            <a:extLst>
              <a:ext uri="{FF2B5EF4-FFF2-40B4-BE49-F238E27FC236}">
                <a16:creationId xmlns:a16="http://schemas.microsoft.com/office/drawing/2014/main" id="{01709BAA-45A3-4EFF-8D70-DBD801C95A12}"/>
              </a:ext>
            </a:extLst>
          </p:cNvPr>
          <p:cNvSpPr txBox="1">
            <a:spLocks noChangeArrowheads="1"/>
          </p:cNvSpPr>
          <p:nvPr/>
        </p:nvSpPr>
        <p:spPr bwMode="auto">
          <a:xfrm>
            <a:off x="7391400" y="1752600"/>
            <a:ext cx="1600200" cy="1138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FF0000"/>
                </a:solidFill>
                <a:latin typeface="Cambria" panose="02040503050406030204" pitchFamily="18" charset="0"/>
              </a:rPr>
              <a:t>O.I. allele from  dad</a:t>
            </a:r>
          </a:p>
          <a:p>
            <a:pPr>
              <a:spcBef>
                <a:spcPct val="0"/>
              </a:spcBef>
              <a:buFontTx/>
              <a:buNone/>
            </a:pPr>
            <a:endParaRPr lang="en-US" altLang="en-US" sz="2800"/>
          </a:p>
        </p:txBody>
      </p:sp>
      <p:cxnSp>
        <p:nvCxnSpPr>
          <p:cNvPr id="12" name="Straight Arrow Connector 11">
            <a:extLst>
              <a:ext uri="{FF2B5EF4-FFF2-40B4-BE49-F238E27FC236}">
                <a16:creationId xmlns:a16="http://schemas.microsoft.com/office/drawing/2014/main" id="{7A2B5C73-3605-4B6D-9D41-43DDA93F138A}"/>
              </a:ext>
            </a:extLst>
          </p:cNvPr>
          <p:cNvCxnSpPr>
            <a:cxnSpLocks noChangeShapeType="1"/>
          </p:cNvCxnSpPr>
          <p:nvPr/>
        </p:nvCxnSpPr>
        <p:spPr bwMode="auto">
          <a:xfrm>
            <a:off x="5334000" y="2133600"/>
            <a:ext cx="457200" cy="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cxnSp>
        <p:nvCxnSpPr>
          <p:cNvPr id="30" name="Straight Arrow Connector 29">
            <a:extLst>
              <a:ext uri="{FF2B5EF4-FFF2-40B4-BE49-F238E27FC236}">
                <a16:creationId xmlns:a16="http://schemas.microsoft.com/office/drawing/2014/main" id="{B355E781-D98E-439D-8132-8CD39ACF846A}"/>
              </a:ext>
            </a:extLst>
          </p:cNvPr>
          <p:cNvCxnSpPr>
            <a:cxnSpLocks noChangeShapeType="1"/>
          </p:cNvCxnSpPr>
          <p:nvPr/>
        </p:nvCxnSpPr>
        <p:spPr bwMode="auto">
          <a:xfrm flipH="1">
            <a:off x="7010400" y="2133600"/>
            <a:ext cx="457200" cy="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
        <p:nvSpPr>
          <p:cNvPr id="16" name="TextBox 15">
            <a:extLst>
              <a:ext uri="{FF2B5EF4-FFF2-40B4-BE49-F238E27FC236}">
                <a16:creationId xmlns:a16="http://schemas.microsoft.com/office/drawing/2014/main" id="{043326E6-8B3B-4129-8184-48CBD6244D14}"/>
              </a:ext>
            </a:extLst>
          </p:cNvPr>
          <p:cNvSpPr txBox="1">
            <a:spLocks noChangeArrowheads="1"/>
          </p:cNvSpPr>
          <p:nvPr/>
        </p:nvSpPr>
        <p:spPr bwMode="auto">
          <a:xfrm>
            <a:off x="4114800" y="2819400"/>
            <a:ext cx="1447800" cy="64611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t>2364 genes from dad</a:t>
            </a:r>
            <a:endParaRPr lang="en-US" altLang="en-US" sz="1600" b="1"/>
          </a:p>
        </p:txBody>
      </p:sp>
      <p:sp>
        <p:nvSpPr>
          <p:cNvPr id="17" name="TextBox 16">
            <a:extLst>
              <a:ext uri="{FF2B5EF4-FFF2-40B4-BE49-F238E27FC236}">
                <a16:creationId xmlns:a16="http://schemas.microsoft.com/office/drawing/2014/main" id="{970694C3-593B-41A8-B40F-AE3AA2005753}"/>
              </a:ext>
            </a:extLst>
          </p:cNvPr>
          <p:cNvSpPr txBox="1">
            <a:spLocks noChangeArrowheads="1"/>
          </p:cNvSpPr>
          <p:nvPr/>
        </p:nvSpPr>
        <p:spPr bwMode="auto">
          <a:xfrm>
            <a:off x="1600200" y="5943600"/>
            <a:ext cx="2971800" cy="7080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All chromosome #11’s </a:t>
            </a:r>
          </a:p>
          <a:p>
            <a:pPr>
              <a:spcBef>
                <a:spcPct val="0"/>
              </a:spcBef>
              <a:buFontTx/>
              <a:buNone/>
            </a:pPr>
            <a:r>
              <a:rPr lang="en-US" altLang="en-US" sz="2000" b="1"/>
              <a:t>have 2364 genes.</a:t>
            </a:r>
          </a:p>
        </p:txBody>
      </p:sp>
      <p:sp>
        <p:nvSpPr>
          <p:cNvPr id="35" name="TextBox 34">
            <a:extLst>
              <a:ext uri="{FF2B5EF4-FFF2-40B4-BE49-F238E27FC236}">
                <a16:creationId xmlns:a16="http://schemas.microsoft.com/office/drawing/2014/main" id="{04AB39FF-B309-4B10-B91C-6E8783FE53E9}"/>
              </a:ext>
            </a:extLst>
          </p:cNvPr>
          <p:cNvSpPr txBox="1">
            <a:spLocks noChangeArrowheads="1"/>
          </p:cNvSpPr>
          <p:nvPr/>
        </p:nvSpPr>
        <p:spPr bwMode="auto">
          <a:xfrm>
            <a:off x="5257800" y="5943600"/>
            <a:ext cx="2971800" cy="7080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All chromosome #17’s </a:t>
            </a:r>
          </a:p>
          <a:p>
            <a:pPr>
              <a:spcBef>
                <a:spcPct val="0"/>
              </a:spcBef>
              <a:buFontTx/>
              <a:buNone/>
            </a:pPr>
            <a:r>
              <a:rPr lang="en-US" altLang="en-US" sz="2000" b="1"/>
              <a:t>have 2010 genes.</a:t>
            </a:r>
          </a:p>
        </p:txBody>
      </p:sp>
    </p:spTree>
    <p:extLst>
      <p:ext uri="{BB962C8B-B14F-4D97-AF65-F5344CB8AC3E}">
        <p14:creationId xmlns:p14="http://schemas.microsoft.com/office/powerpoint/2010/main" val="3252895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P spid="6" grpId="0" animBg="1"/>
      <p:bldP spid="7" grpId="0" animBg="1"/>
      <p:bldP spid="23" grpId="0" animBg="1"/>
      <p:bldP spid="9" grpId="0"/>
      <p:bldP spid="10" grpId="0"/>
      <p:bldP spid="16" grpId="0" animBg="1"/>
      <p:bldP spid="17"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ED890-A4D5-49E9-854E-13DBC94DB002}"/>
              </a:ext>
            </a:extLst>
          </p:cNvPr>
          <p:cNvSpPr>
            <a:spLocks noGrp="1"/>
          </p:cNvSpPr>
          <p:nvPr>
            <p:ph type="title"/>
          </p:nvPr>
        </p:nvSpPr>
        <p:spPr>
          <a:xfrm>
            <a:off x="457200" y="274638"/>
            <a:ext cx="8229600" cy="1531302"/>
          </a:xfrm>
        </p:spPr>
        <p:txBody>
          <a:bodyPr>
            <a:normAutofit/>
          </a:bodyPr>
          <a:lstStyle/>
          <a:p>
            <a:r>
              <a:rPr lang="en-US" sz="3600" dirty="0">
                <a:latin typeface="Arial" panose="020B0604020202020204" pitchFamily="34" charset="0"/>
                <a:cs typeface="Arial" panose="020B0604020202020204" pitchFamily="34" charset="0"/>
              </a:rPr>
              <a:t>Our Ideas</a:t>
            </a:r>
            <a:br>
              <a:rPr lang="en-US" sz="3600" dirty="0">
                <a:latin typeface="Arial" panose="020B0604020202020204" pitchFamily="34" charset="0"/>
                <a:cs typeface="Arial" panose="020B0604020202020204" pitchFamily="34" charset="0"/>
              </a:rPr>
            </a:br>
            <a:r>
              <a:rPr lang="en-US" sz="3600" dirty="0">
                <a:solidFill>
                  <a:schemeClr val="tx2"/>
                </a:solidFill>
                <a:latin typeface="Arial" panose="020B0604020202020204" pitchFamily="34" charset="0"/>
                <a:cs typeface="Arial" panose="020B0604020202020204" pitchFamily="34" charset="0"/>
              </a:rPr>
              <a:t>Model of Inheritance</a:t>
            </a:r>
            <a:br>
              <a:rPr lang="en-US" sz="36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Important to review what we have for gamete formation</a:t>
            </a:r>
          </a:p>
        </p:txBody>
      </p:sp>
      <p:pic>
        <p:nvPicPr>
          <p:cNvPr id="5" name="Content Placeholder 4">
            <a:extLst>
              <a:ext uri="{FF2B5EF4-FFF2-40B4-BE49-F238E27FC236}">
                <a16:creationId xmlns:a16="http://schemas.microsoft.com/office/drawing/2014/main" id="{ECABA79A-5830-4472-A33E-1BFAC6D2CBB7}"/>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729497" y="6244526"/>
            <a:ext cx="459042" cy="461665"/>
          </a:xfrm>
          <a:prstGeom prst="rect">
            <a:avLst/>
          </a:prstGeom>
        </p:spPr>
      </p:pic>
      <p:sp>
        <p:nvSpPr>
          <p:cNvPr id="4" name="TextBox 3">
            <a:extLst>
              <a:ext uri="{FF2B5EF4-FFF2-40B4-BE49-F238E27FC236}">
                <a16:creationId xmlns:a16="http://schemas.microsoft.com/office/drawing/2014/main" id="{91F03340-826A-406A-9681-E2781B6B4B20}"/>
              </a:ext>
            </a:extLst>
          </p:cNvPr>
          <p:cNvSpPr txBox="1"/>
          <p:nvPr/>
        </p:nvSpPr>
        <p:spPr>
          <a:xfrm>
            <a:off x="1617260" y="6244527"/>
            <a:ext cx="6448568" cy="461665"/>
          </a:xfrm>
          <a:prstGeom prst="rect">
            <a:avLst/>
          </a:prstGeom>
          <a:noFill/>
        </p:spPr>
        <p:txBody>
          <a:bodyPr wrap="square" rtlCol="0">
            <a:spAutoFit/>
          </a:bodyPr>
          <a:lstStyle/>
          <a:p>
            <a:r>
              <a:rPr lang="en-US" sz="2400" dirty="0">
                <a:solidFill>
                  <a:srgbClr val="0070C0"/>
                </a:solidFill>
                <a:latin typeface="Arial" panose="020B0604020202020204" pitchFamily="34" charset="0"/>
                <a:cs typeface="Arial" panose="020B0604020202020204" pitchFamily="34" charset="0"/>
              </a:rPr>
              <a:t>Write the class ideas in Doodle Box B</a:t>
            </a:r>
          </a:p>
        </p:txBody>
      </p:sp>
    </p:spTree>
    <p:extLst>
      <p:ext uri="{BB962C8B-B14F-4D97-AF65-F5344CB8AC3E}">
        <p14:creationId xmlns:p14="http://schemas.microsoft.com/office/powerpoint/2010/main" val="255091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1" descr="chrom-x.gif">
            <a:extLst>
              <a:ext uri="{FF2B5EF4-FFF2-40B4-BE49-F238E27FC236}">
                <a16:creationId xmlns:a16="http://schemas.microsoft.com/office/drawing/2014/main" id="{F93CBEF4-452B-4562-989A-B4E8CE0137DC}"/>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914400" y="381000"/>
            <a:ext cx="13620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218" name="Picture 2" descr="chrom-x.gif">
            <a:extLst>
              <a:ext uri="{FF2B5EF4-FFF2-40B4-BE49-F238E27FC236}">
                <a16:creationId xmlns:a16="http://schemas.microsoft.com/office/drawing/2014/main" id="{27142BDE-20A4-4FAE-9365-F973CB6DE6D1}"/>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981200" y="381000"/>
            <a:ext cx="13620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219" name="Picture 3" descr="chrom-x.gif">
            <a:extLst>
              <a:ext uri="{FF2B5EF4-FFF2-40B4-BE49-F238E27FC236}">
                <a16:creationId xmlns:a16="http://schemas.microsoft.com/office/drawing/2014/main" id="{DA474F59-C9FA-431C-8D56-C9E7A0111602}"/>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867400" y="381000"/>
            <a:ext cx="13620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7220" name="Rectangle 5">
            <a:extLst>
              <a:ext uri="{FF2B5EF4-FFF2-40B4-BE49-F238E27FC236}">
                <a16:creationId xmlns:a16="http://schemas.microsoft.com/office/drawing/2014/main" id="{E8FAF5EB-F0D2-44E9-8EB9-F2ECEAA7D1BB}"/>
              </a:ext>
            </a:extLst>
          </p:cNvPr>
          <p:cNvSpPr>
            <a:spLocks noChangeArrowheads="1"/>
          </p:cNvSpPr>
          <p:nvPr/>
        </p:nvSpPr>
        <p:spPr bwMode="auto">
          <a:xfrm>
            <a:off x="7162800" y="381000"/>
            <a:ext cx="914400" cy="4114800"/>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137221" name="Picture 6" descr="chr-Y.jpeg">
            <a:extLst>
              <a:ext uri="{FF2B5EF4-FFF2-40B4-BE49-F238E27FC236}">
                <a16:creationId xmlns:a16="http://schemas.microsoft.com/office/drawing/2014/main" id="{E1D1A144-A60C-4E46-9998-9D90D2867783}"/>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2514600"/>
            <a:ext cx="658813" cy="1327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9" name="Straight Arrow Connector 8">
            <a:extLst>
              <a:ext uri="{FF2B5EF4-FFF2-40B4-BE49-F238E27FC236}">
                <a16:creationId xmlns:a16="http://schemas.microsoft.com/office/drawing/2014/main" id="{29E5DB78-818F-43ED-A003-605156724DB8}"/>
              </a:ext>
            </a:extLst>
          </p:cNvPr>
          <p:cNvCxnSpPr>
            <a:cxnSpLocks noChangeShapeType="1"/>
          </p:cNvCxnSpPr>
          <p:nvPr/>
        </p:nvCxnSpPr>
        <p:spPr bwMode="auto">
          <a:xfrm flipV="1">
            <a:off x="838200" y="3962400"/>
            <a:ext cx="609600" cy="68580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cxnSp>
        <p:nvCxnSpPr>
          <p:cNvPr id="11" name="Straight Arrow Connector 10">
            <a:extLst>
              <a:ext uri="{FF2B5EF4-FFF2-40B4-BE49-F238E27FC236}">
                <a16:creationId xmlns:a16="http://schemas.microsoft.com/office/drawing/2014/main" id="{713C9F89-700E-42DA-B6B4-0FF11AE4E58D}"/>
              </a:ext>
            </a:extLst>
          </p:cNvPr>
          <p:cNvCxnSpPr>
            <a:cxnSpLocks noChangeShapeType="1"/>
          </p:cNvCxnSpPr>
          <p:nvPr/>
        </p:nvCxnSpPr>
        <p:spPr bwMode="auto">
          <a:xfrm flipH="1" flipV="1">
            <a:off x="2971800" y="3962400"/>
            <a:ext cx="609600" cy="60960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cxnSp>
        <p:nvCxnSpPr>
          <p:cNvPr id="12" name="Straight Arrow Connector 11">
            <a:extLst>
              <a:ext uri="{FF2B5EF4-FFF2-40B4-BE49-F238E27FC236}">
                <a16:creationId xmlns:a16="http://schemas.microsoft.com/office/drawing/2014/main" id="{AFBB14AB-7E96-4F43-A30C-0514E50AF1F7}"/>
              </a:ext>
            </a:extLst>
          </p:cNvPr>
          <p:cNvCxnSpPr>
            <a:cxnSpLocks noChangeShapeType="1"/>
          </p:cNvCxnSpPr>
          <p:nvPr/>
        </p:nvCxnSpPr>
        <p:spPr bwMode="auto">
          <a:xfrm flipV="1">
            <a:off x="5715000" y="3886200"/>
            <a:ext cx="685800" cy="68580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cxnSp>
        <p:nvCxnSpPr>
          <p:cNvPr id="13" name="Straight Arrow Connector 12">
            <a:extLst>
              <a:ext uri="{FF2B5EF4-FFF2-40B4-BE49-F238E27FC236}">
                <a16:creationId xmlns:a16="http://schemas.microsoft.com/office/drawing/2014/main" id="{F0244DEF-0304-4C24-88C0-37C49A2F1193}"/>
              </a:ext>
            </a:extLst>
          </p:cNvPr>
          <p:cNvCxnSpPr>
            <a:cxnSpLocks noChangeShapeType="1"/>
          </p:cNvCxnSpPr>
          <p:nvPr/>
        </p:nvCxnSpPr>
        <p:spPr bwMode="auto">
          <a:xfrm flipH="1" flipV="1">
            <a:off x="7848600" y="3886200"/>
            <a:ext cx="609600" cy="68580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
        <p:nvSpPr>
          <p:cNvPr id="19" name="TextBox 18">
            <a:extLst>
              <a:ext uri="{FF2B5EF4-FFF2-40B4-BE49-F238E27FC236}">
                <a16:creationId xmlns:a16="http://schemas.microsoft.com/office/drawing/2014/main" id="{7944AF2A-1F95-46CD-92B0-4801B488C1B9}"/>
              </a:ext>
            </a:extLst>
          </p:cNvPr>
          <p:cNvSpPr txBox="1">
            <a:spLocks noChangeArrowheads="1"/>
          </p:cNvSpPr>
          <p:nvPr/>
        </p:nvSpPr>
        <p:spPr bwMode="auto">
          <a:xfrm>
            <a:off x="152400" y="4572000"/>
            <a:ext cx="1828800" cy="769938"/>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X</a:t>
            </a:r>
            <a:r>
              <a:rPr lang="en-US" altLang="en-US" sz="2000">
                <a:solidFill>
                  <a:srgbClr val="FF0000"/>
                </a:solidFill>
              </a:rPr>
              <a:t> from </a:t>
            </a:r>
            <a:r>
              <a:rPr lang="en-US" altLang="en-US" sz="2000" b="1">
                <a:solidFill>
                  <a:srgbClr val="FF0000"/>
                </a:solidFill>
              </a:rPr>
              <a:t>mom</a:t>
            </a:r>
            <a:r>
              <a:rPr lang="en-US" altLang="en-US" sz="2000">
                <a:solidFill>
                  <a:srgbClr val="FF0000"/>
                </a:solidFill>
              </a:rPr>
              <a:t> (2000 genes</a:t>
            </a:r>
            <a:r>
              <a:rPr lang="en-US" altLang="en-US" sz="2400">
                <a:solidFill>
                  <a:srgbClr val="FF0000"/>
                </a:solidFill>
              </a:rPr>
              <a:t>)</a:t>
            </a:r>
          </a:p>
        </p:txBody>
      </p:sp>
      <p:sp>
        <p:nvSpPr>
          <p:cNvPr id="20" name="TextBox 19">
            <a:extLst>
              <a:ext uri="{FF2B5EF4-FFF2-40B4-BE49-F238E27FC236}">
                <a16:creationId xmlns:a16="http://schemas.microsoft.com/office/drawing/2014/main" id="{80FCEA6F-6304-4F80-97CA-5EDBB854F744}"/>
              </a:ext>
            </a:extLst>
          </p:cNvPr>
          <p:cNvSpPr txBox="1">
            <a:spLocks noChangeArrowheads="1"/>
          </p:cNvSpPr>
          <p:nvPr/>
        </p:nvSpPr>
        <p:spPr bwMode="auto">
          <a:xfrm>
            <a:off x="2743200" y="4572000"/>
            <a:ext cx="1752600" cy="708025"/>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X</a:t>
            </a:r>
            <a:r>
              <a:rPr lang="en-US" altLang="en-US" sz="2000">
                <a:solidFill>
                  <a:srgbClr val="FF0000"/>
                </a:solidFill>
              </a:rPr>
              <a:t> from </a:t>
            </a:r>
            <a:r>
              <a:rPr lang="en-US" altLang="en-US" sz="2000" b="1">
                <a:solidFill>
                  <a:srgbClr val="FF0000"/>
                </a:solidFill>
              </a:rPr>
              <a:t>dad</a:t>
            </a:r>
            <a:r>
              <a:rPr lang="en-US" altLang="en-US" sz="2000">
                <a:solidFill>
                  <a:srgbClr val="FF0000"/>
                </a:solidFill>
              </a:rPr>
              <a:t> (2000 genes)</a:t>
            </a:r>
            <a:endParaRPr lang="en-US" altLang="en-US" sz="2400">
              <a:solidFill>
                <a:srgbClr val="FF0000"/>
              </a:solidFill>
            </a:endParaRPr>
          </a:p>
        </p:txBody>
      </p:sp>
      <p:sp>
        <p:nvSpPr>
          <p:cNvPr id="21" name="TextBox 20">
            <a:extLst>
              <a:ext uri="{FF2B5EF4-FFF2-40B4-BE49-F238E27FC236}">
                <a16:creationId xmlns:a16="http://schemas.microsoft.com/office/drawing/2014/main" id="{8249D16F-5A8E-448D-A869-0291B293FB19}"/>
              </a:ext>
            </a:extLst>
          </p:cNvPr>
          <p:cNvSpPr txBox="1">
            <a:spLocks noChangeArrowheads="1"/>
          </p:cNvSpPr>
          <p:nvPr/>
        </p:nvSpPr>
        <p:spPr bwMode="auto">
          <a:xfrm>
            <a:off x="5105400" y="4572000"/>
            <a:ext cx="1828800" cy="708025"/>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X</a:t>
            </a:r>
            <a:r>
              <a:rPr lang="en-US" altLang="en-US" sz="2000">
                <a:solidFill>
                  <a:srgbClr val="FF0000"/>
                </a:solidFill>
              </a:rPr>
              <a:t> from </a:t>
            </a:r>
            <a:r>
              <a:rPr lang="en-US" altLang="en-US" sz="2000" b="1">
                <a:solidFill>
                  <a:srgbClr val="FF0000"/>
                </a:solidFill>
              </a:rPr>
              <a:t>mom</a:t>
            </a:r>
            <a:r>
              <a:rPr lang="en-US" altLang="en-US" sz="2000">
                <a:solidFill>
                  <a:srgbClr val="FF0000"/>
                </a:solidFill>
              </a:rPr>
              <a:t> (2000genes)</a:t>
            </a:r>
            <a:endParaRPr lang="en-US" altLang="en-US" sz="2400">
              <a:solidFill>
                <a:srgbClr val="FF0000"/>
              </a:solidFill>
            </a:endParaRPr>
          </a:p>
        </p:txBody>
      </p:sp>
      <p:pic>
        <p:nvPicPr>
          <p:cNvPr id="137229" name="Picture 21" descr="2000px-Venus_symbol.svg.png">
            <a:extLst>
              <a:ext uri="{FF2B5EF4-FFF2-40B4-BE49-F238E27FC236}">
                <a16:creationId xmlns:a16="http://schemas.microsoft.com/office/drawing/2014/main" id="{929D3DD0-8600-4094-9A24-2D2DF832E274}"/>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24000" y="5486400"/>
            <a:ext cx="11430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230" name="Picture 22" descr="2000px-Mars_symbol.svg.png">
            <a:extLst>
              <a:ext uri="{FF2B5EF4-FFF2-40B4-BE49-F238E27FC236}">
                <a16:creationId xmlns:a16="http://schemas.microsoft.com/office/drawing/2014/main" id="{17288363-58CA-4CD2-BAE9-9FE7E3787CBE}"/>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6743700" y="5392738"/>
            <a:ext cx="1181100" cy="118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a:extLst>
              <a:ext uri="{FF2B5EF4-FFF2-40B4-BE49-F238E27FC236}">
                <a16:creationId xmlns:a16="http://schemas.microsoft.com/office/drawing/2014/main" id="{5E1798BA-BA77-45FA-A0D8-083C2C0058A9}"/>
              </a:ext>
            </a:extLst>
          </p:cNvPr>
          <p:cNvSpPr txBox="1">
            <a:spLocks noChangeArrowheads="1"/>
          </p:cNvSpPr>
          <p:nvPr/>
        </p:nvSpPr>
        <p:spPr bwMode="auto">
          <a:xfrm>
            <a:off x="7429500" y="4572000"/>
            <a:ext cx="1676400" cy="769938"/>
          </a:xfrm>
          <a:prstGeom prst="rect">
            <a:avLst/>
          </a:prstGeom>
          <a:solidFill>
            <a:srgbClr val="6CFF3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Y</a:t>
            </a:r>
            <a:r>
              <a:rPr lang="en-US" altLang="en-US" sz="2000">
                <a:solidFill>
                  <a:srgbClr val="FF0000"/>
                </a:solidFill>
              </a:rPr>
              <a:t> from </a:t>
            </a:r>
            <a:r>
              <a:rPr lang="en-US" altLang="en-US" sz="2000" b="1">
                <a:solidFill>
                  <a:srgbClr val="FF0000"/>
                </a:solidFill>
              </a:rPr>
              <a:t>dad</a:t>
            </a:r>
            <a:r>
              <a:rPr lang="en-US" altLang="en-US" sz="2000">
                <a:solidFill>
                  <a:srgbClr val="FF0000"/>
                </a:solidFill>
              </a:rPr>
              <a:t> (72 genes</a:t>
            </a:r>
            <a:r>
              <a:rPr lang="en-US" altLang="en-US" sz="2400">
                <a:solidFill>
                  <a:srgbClr val="FF0000"/>
                </a:solidFill>
              </a:rPr>
              <a:t>)</a:t>
            </a:r>
          </a:p>
        </p:txBody>
      </p:sp>
      <p:sp>
        <p:nvSpPr>
          <p:cNvPr id="2" name="TextBox 1">
            <a:extLst>
              <a:ext uri="{FF2B5EF4-FFF2-40B4-BE49-F238E27FC236}">
                <a16:creationId xmlns:a16="http://schemas.microsoft.com/office/drawing/2014/main" id="{6B611976-9902-4DD8-AE1A-157765105598}"/>
              </a:ext>
            </a:extLst>
          </p:cNvPr>
          <p:cNvSpPr txBox="1">
            <a:spLocks noChangeArrowheads="1"/>
          </p:cNvSpPr>
          <p:nvPr/>
        </p:nvSpPr>
        <p:spPr bwMode="auto">
          <a:xfrm>
            <a:off x="2819400" y="5226050"/>
            <a:ext cx="3927475"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Our model says there are 2 genes controlling each trait. Do traits whose genes are located on the X chromosome fit our model in all cases?</a:t>
            </a:r>
          </a:p>
        </p:txBody>
      </p:sp>
    </p:spTree>
    <p:extLst>
      <p:ext uri="{BB962C8B-B14F-4D97-AF65-F5344CB8AC3E}">
        <p14:creationId xmlns:p14="http://schemas.microsoft.com/office/powerpoint/2010/main" val="5299835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4" grpId="0" animBg="1"/>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6433" name="Picture 3">
            <a:extLst>
              <a:ext uri="{FF2B5EF4-FFF2-40B4-BE49-F238E27FC236}">
                <a16:creationId xmlns:a16="http://schemas.microsoft.com/office/drawing/2014/main" id="{719ED8CA-5AE6-45AF-9257-F0C7FD737D1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04800" y="1371600"/>
            <a:ext cx="8180388"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a:extLst>
              <a:ext uri="{FF2B5EF4-FFF2-40B4-BE49-F238E27FC236}">
                <a16:creationId xmlns:a16="http://schemas.microsoft.com/office/drawing/2014/main" id="{0D24713C-1E77-4989-8F0B-30A4F1906A03}"/>
              </a:ext>
            </a:extLst>
          </p:cNvPr>
          <p:cNvSpPr txBox="1">
            <a:spLocks noChangeArrowheads="1"/>
          </p:cNvSpPr>
          <p:nvPr/>
        </p:nvSpPr>
        <p:spPr bwMode="auto">
          <a:xfrm>
            <a:off x="152400" y="152400"/>
            <a:ext cx="2667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 = brown</a:t>
            </a:r>
          </a:p>
          <a:p>
            <a:pPr>
              <a:spcBef>
                <a:spcPct val="0"/>
              </a:spcBef>
              <a:buFontTx/>
              <a:buNone/>
            </a:pPr>
            <a:r>
              <a:rPr lang="en-US" altLang="en-US" sz="2000" b="1">
                <a:solidFill>
                  <a:srgbClr val="FF0000"/>
                </a:solidFill>
              </a:rPr>
              <a:t>X</a:t>
            </a:r>
            <a:r>
              <a:rPr lang="en-US" altLang="en-US" sz="2000" b="1" baseline="30000">
                <a:solidFill>
                  <a:srgbClr val="FF0000"/>
                </a:solidFill>
              </a:rPr>
              <a:t>2</a:t>
            </a:r>
            <a:r>
              <a:rPr lang="en-US" altLang="en-US" sz="2000" b="1">
                <a:solidFill>
                  <a:srgbClr val="FF0000"/>
                </a:solidFill>
              </a:rPr>
              <a:t> = purple</a:t>
            </a:r>
            <a:endParaRPr lang="en-US" altLang="en-US" sz="2000">
              <a:solidFill>
                <a:srgbClr val="FF0000"/>
              </a:solidFill>
            </a:endParaRPr>
          </a:p>
        </p:txBody>
      </p:sp>
      <p:sp>
        <p:nvSpPr>
          <p:cNvPr id="6" name="TextBox 5">
            <a:extLst>
              <a:ext uri="{FF2B5EF4-FFF2-40B4-BE49-F238E27FC236}">
                <a16:creationId xmlns:a16="http://schemas.microsoft.com/office/drawing/2014/main" id="{3A59A5F6-487E-4003-9134-627B8EC6DF63}"/>
              </a:ext>
            </a:extLst>
          </p:cNvPr>
          <p:cNvSpPr txBox="1">
            <a:spLocks noChangeArrowheads="1"/>
          </p:cNvSpPr>
          <p:nvPr/>
        </p:nvSpPr>
        <p:spPr bwMode="auto">
          <a:xfrm>
            <a:off x="3352800" y="88900"/>
            <a:ext cx="2438400" cy="141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 </a:t>
            </a:r>
            <a:r>
              <a:rPr lang="en-US" altLang="en-US" sz="2000">
                <a:solidFill>
                  <a:srgbClr val="FF0000"/>
                </a:solidFill>
              </a:rPr>
              <a:t>= brown</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X</a:t>
            </a:r>
            <a:r>
              <a:rPr lang="en-US" altLang="en-US" sz="2000" b="1" baseline="30000">
                <a:solidFill>
                  <a:srgbClr val="FF0000"/>
                </a:solidFill>
              </a:rPr>
              <a:t>2</a:t>
            </a:r>
            <a:r>
              <a:rPr lang="en-US" altLang="en-US" sz="2000">
                <a:solidFill>
                  <a:srgbClr val="FF0000"/>
                </a:solidFill>
              </a:rPr>
              <a:t>= brown</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2</a:t>
            </a:r>
            <a:r>
              <a:rPr lang="en-US" altLang="en-US" sz="2000" b="1">
                <a:solidFill>
                  <a:srgbClr val="FF0000"/>
                </a:solidFill>
              </a:rPr>
              <a:t>X</a:t>
            </a:r>
            <a:r>
              <a:rPr lang="en-US" altLang="en-US" sz="2000" b="1" baseline="30000">
                <a:solidFill>
                  <a:srgbClr val="FF0000"/>
                </a:solidFill>
              </a:rPr>
              <a:t>2</a:t>
            </a:r>
            <a:r>
              <a:rPr lang="en-US" altLang="en-US" sz="2000">
                <a:solidFill>
                  <a:srgbClr val="FF0000"/>
                </a:solidFill>
              </a:rPr>
              <a:t>= purple</a:t>
            </a:r>
          </a:p>
          <a:p>
            <a:pPr>
              <a:spcBef>
                <a:spcPct val="0"/>
              </a:spcBef>
              <a:buFontTx/>
              <a:buNone/>
            </a:pPr>
            <a:endParaRPr lang="en-US" altLang="en-US" sz="2400"/>
          </a:p>
        </p:txBody>
      </p:sp>
      <p:sp>
        <p:nvSpPr>
          <p:cNvPr id="7" name="TextBox 6">
            <a:extLst>
              <a:ext uri="{FF2B5EF4-FFF2-40B4-BE49-F238E27FC236}">
                <a16:creationId xmlns:a16="http://schemas.microsoft.com/office/drawing/2014/main" id="{BC0007EC-77BA-426A-A2BD-F4C653D11369}"/>
              </a:ext>
            </a:extLst>
          </p:cNvPr>
          <p:cNvSpPr txBox="1">
            <a:spLocks noChangeArrowheads="1"/>
          </p:cNvSpPr>
          <p:nvPr/>
        </p:nvSpPr>
        <p:spPr bwMode="auto">
          <a:xfrm>
            <a:off x="6604000" y="152400"/>
            <a:ext cx="251460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Y = brown</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2</a:t>
            </a:r>
            <a:r>
              <a:rPr lang="en-US" altLang="en-US" sz="2000" b="1">
                <a:solidFill>
                  <a:srgbClr val="FF0000"/>
                </a:solidFill>
              </a:rPr>
              <a:t>Y = purple</a:t>
            </a:r>
          </a:p>
          <a:p>
            <a:pPr>
              <a:spcBef>
                <a:spcPct val="0"/>
              </a:spcBef>
              <a:buFontTx/>
              <a:buNone/>
            </a:pPr>
            <a:endParaRPr lang="en-US" altLang="en-US" sz="2400"/>
          </a:p>
        </p:txBody>
      </p:sp>
      <p:pic>
        <p:nvPicPr>
          <p:cNvPr id="8" name="Picture 7">
            <a:extLst>
              <a:ext uri="{FF2B5EF4-FFF2-40B4-BE49-F238E27FC236}">
                <a16:creationId xmlns:a16="http://schemas.microsoft.com/office/drawing/2014/main" id="{49C65F1B-760E-4D6C-9896-D114969A617F}"/>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568575" y="80963"/>
            <a:ext cx="9144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a:extLst>
              <a:ext uri="{FF2B5EF4-FFF2-40B4-BE49-F238E27FC236}">
                <a16:creationId xmlns:a16="http://schemas.microsoft.com/office/drawing/2014/main" id="{EDCA0E91-9F50-42D5-AA62-FC4CABCCB45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789613" y="12700"/>
            <a:ext cx="785812" cy="785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1082474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291C706-EDB1-4A23-8E46-EDFA011794D4}"/>
              </a:ext>
            </a:extLst>
          </p:cNvPr>
          <p:cNvSpPr>
            <a:spLocks noGrp="1"/>
          </p:cNvSpPr>
          <p:nvPr>
            <p:ph type="title"/>
          </p:nvPr>
        </p:nvSpPr>
        <p:spPr/>
        <p:txBody>
          <a:bodyPr/>
          <a:lstStyle/>
          <a:p>
            <a:r>
              <a:rPr lang="en-US" altLang="en-US" dirty="0"/>
              <a:t>Model Extension #3</a:t>
            </a:r>
          </a:p>
        </p:txBody>
      </p:sp>
      <p:sp>
        <p:nvSpPr>
          <p:cNvPr id="81923" name="Content Placeholder 2">
            <a:extLst>
              <a:ext uri="{FF2B5EF4-FFF2-40B4-BE49-F238E27FC236}">
                <a16:creationId xmlns:a16="http://schemas.microsoft.com/office/drawing/2014/main" id="{58938714-09D9-4E7D-94D4-C56FBD0976EF}"/>
              </a:ext>
            </a:extLst>
          </p:cNvPr>
          <p:cNvSpPr>
            <a:spLocks noGrp="1"/>
          </p:cNvSpPr>
          <p:nvPr>
            <p:ph idx="1"/>
          </p:nvPr>
        </p:nvSpPr>
        <p:spPr/>
        <p:txBody>
          <a:bodyPr/>
          <a:lstStyle/>
          <a:p>
            <a:pPr marL="0" indent="0">
              <a:buFont typeface="Arial" panose="020B0604020202020204" pitchFamily="34" charset="0"/>
              <a:buNone/>
            </a:pPr>
            <a:endParaRPr lang="en-US" altLang="en-US" sz="2800" dirty="0"/>
          </a:p>
        </p:txBody>
      </p:sp>
    </p:spTree>
    <p:extLst>
      <p:ext uri="{BB962C8B-B14F-4D97-AF65-F5344CB8AC3E}">
        <p14:creationId xmlns:p14="http://schemas.microsoft.com/office/powerpoint/2010/main" val="3151500614"/>
      </p:ext>
    </p:extLst>
  </p:cSld>
  <p:clrMapOvr>
    <a:masterClrMapping/>
  </p:clrMapOvr>
  <p:transition spd="slow"/>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Text Box 5">
            <a:extLst>
              <a:ext uri="{FF2B5EF4-FFF2-40B4-BE49-F238E27FC236}">
                <a16:creationId xmlns:a16="http://schemas.microsoft.com/office/drawing/2014/main" id="{CFC31AFB-50F7-471D-9C93-9A3E6F0CEDA5}"/>
              </a:ext>
            </a:extLst>
          </p:cNvPr>
          <p:cNvSpPr txBox="1">
            <a:spLocks noChangeArrowheads="1"/>
          </p:cNvSpPr>
          <p:nvPr/>
        </p:nvSpPr>
        <p:spPr bwMode="auto">
          <a:xfrm>
            <a:off x="858838" y="6705600"/>
            <a:ext cx="18415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en-US" altLang="en-US" sz="3600" b="1">
              <a:solidFill>
                <a:srgbClr val="FFFF00"/>
              </a:solidFill>
            </a:endParaRPr>
          </a:p>
        </p:txBody>
      </p:sp>
      <p:sp>
        <p:nvSpPr>
          <p:cNvPr id="140292" name="Rectangle 7">
            <a:extLst>
              <a:ext uri="{FF2B5EF4-FFF2-40B4-BE49-F238E27FC236}">
                <a16:creationId xmlns:a16="http://schemas.microsoft.com/office/drawing/2014/main" id="{D4982242-E0F8-4D6E-9ABB-41AF98C3B866}"/>
              </a:ext>
            </a:extLst>
          </p:cNvPr>
          <p:cNvSpPr>
            <a:spLocks noGrp="1" noChangeArrowheads="1"/>
          </p:cNvSpPr>
          <p:nvPr>
            <p:ph type="body" sz="half" idx="1"/>
          </p:nvPr>
        </p:nvSpPr>
        <p:spPr>
          <a:xfrm flipV="1">
            <a:off x="0" y="6858000"/>
            <a:ext cx="6019800" cy="76200"/>
          </a:xfrm>
        </p:spPr>
        <p:txBody>
          <a:bodyPr>
            <a:normAutofit fontScale="25000" lnSpcReduction="20000"/>
          </a:bodyPr>
          <a:lstStyle/>
          <a:p>
            <a:pPr>
              <a:lnSpc>
                <a:spcPct val="90000"/>
              </a:lnSpc>
              <a:buFontTx/>
              <a:buNone/>
            </a:pPr>
            <a:endParaRPr lang="en-US" altLang="en-US" sz="2400"/>
          </a:p>
        </p:txBody>
      </p:sp>
      <p:sp>
        <p:nvSpPr>
          <p:cNvPr id="3081" name="Text Box 9">
            <a:extLst>
              <a:ext uri="{FF2B5EF4-FFF2-40B4-BE49-F238E27FC236}">
                <a16:creationId xmlns:a16="http://schemas.microsoft.com/office/drawing/2014/main" id="{0705305B-9A3D-4503-BF1F-7807406E4E9C}"/>
              </a:ext>
            </a:extLst>
          </p:cNvPr>
          <p:cNvSpPr txBox="1">
            <a:spLocks noChangeArrowheads="1"/>
          </p:cNvSpPr>
          <p:nvPr/>
        </p:nvSpPr>
        <p:spPr bwMode="auto">
          <a:xfrm>
            <a:off x="381000" y="79375"/>
            <a:ext cx="8763000" cy="13843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800"/>
              <a:t>A common, relatively harmless, sex-linked trait in humans is </a:t>
            </a:r>
            <a:r>
              <a:rPr lang="en-US" altLang="en-US" sz="2800" b="1"/>
              <a:t>red-green </a:t>
            </a:r>
            <a:r>
              <a:rPr lang="en-US" altLang="en-US" sz="2800"/>
              <a:t>color blindness. </a:t>
            </a:r>
          </a:p>
          <a:p>
            <a:pPr>
              <a:spcBef>
                <a:spcPct val="0"/>
              </a:spcBef>
              <a:buFontTx/>
              <a:buNone/>
            </a:pPr>
            <a:r>
              <a:rPr lang="en-US" altLang="en-US" sz="2800">
                <a:solidFill>
                  <a:schemeClr val="bg1"/>
                </a:solidFill>
              </a:rPr>
              <a:t>			</a:t>
            </a:r>
          </a:p>
        </p:txBody>
      </p:sp>
      <p:sp>
        <p:nvSpPr>
          <p:cNvPr id="140297" name="Rectangle 14">
            <a:extLst>
              <a:ext uri="{FF2B5EF4-FFF2-40B4-BE49-F238E27FC236}">
                <a16:creationId xmlns:a16="http://schemas.microsoft.com/office/drawing/2014/main" id="{FCA610F9-9A28-41D7-9E79-8AA83C46BCC4}"/>
              </a:ext>
            </a:extLst>
          </p:cNvPr>
          <p:cNvSpPr>
            <a:spLocks noChangeArrowheads="1"/>
          </p:cNvSpPr>
          <p:nvPr/>
        </p:nvSpPr>
        <p:spPr bwMode="auto">
          <a:xfrm>
            <a:off x="2638425" y="3057525"/>
            <a:ext cx="18415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40300" name="Rectangle 17">
            <a:extLst>
              <a:ext uri="{FF2B5EF4-FFF2-40B4-BE49-F238E27FC236}">
                <a16:creationId xmlns:a16="http://schemas.microsoft.com/office/drawing/2014/main" id="{93FB74B7-67E7-480B-AF62-B89EC41672F5}"/>
              </a:ext>
            </a:extLst>
          </p:cNvPr>
          <p:cNvSpPr>
            <a:spLocks noChangeArrowheads="1"/>
          </p:cNvSpPr>
          <p:nvPr/>
        </p:nvSpPr>
        <p:spPr bwMode="auto">
          <a:xfrm>
            <a:off x="6629400" y="4953000"/>
            <a:ext cx="18415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3091" name="Text Box 19">
            <a:extLst>
              <a:ext uri="{FF2B5EF4-FFF2-40B4-BE49-F238E27FC236}">
                <a16:creationId xmlns:a16="http://schemas.microsoft.com/office/drawing/2014/main" id="{E37AFE20-7012-4CA7-894D-4D059EC96C62}"/>
              </a:ext>
            </a:extLst>
          </p:cNvPr>
          <p:cNvSpPr txBox="1">
            <a:spLocks noChangeArrowheads="1"/>
          </p:cNvSpPr>
          <p:nvPr/>
        </p:nvSpPr>
        <p:spPr bwMode="auto">
          <a:xfrm>
            <a:off x="533400" y="6019800"/>
            <a:ext cx="1068388" cy="4000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0033CC"/>
                </a:solidFill>
              </a:rPr>
              <a:t>Normal</a:t>
            </a:r>
          </a:p>
        </p:txBody>
      </p:sp>
      <p:sp>
        <p:nvSpPr>
          <p:cNvPr id="3092" name="Text Box 20">
            <a:extLst>
              <a:ext uri="{FF2B5EF4-FFF2-40B4-BE49-F238E27FC236}">
                <a16:creationId xmlns:a16="http://schemas.microsoft.com/office/drawing/2014/main" id="{AC0ADDF8-EC3C-49EA-AB7A-C24274E83CE9}"/>
              </a:ext>
            </a:extLst>
          </p:cNvPr>
          <p:cNvSpPr txBox="1">
            <a:spLocks noChangeArrowheads="1"/>
          </p:cNvSpPr>
          <p:nvPr/>
        </p:nvSpPr>
        <p:spPr bwMode="auto">
          <a:xfrm>
            <a:off x="2362200" y="6019800"/>
            <a:ext cx="1963738" cy="4000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0033CC"/>
                </a:solidFill>
              </a:rPr>
              <a:t>R-G colorblind</a:t>
            </a:r>
            <a:endParaRPr lang="en-US" altLang="en-US" sz="2400" b="1">
              <a:solidFill>
                <a:srgbClr val="0033CC"/>
              </a:solidFill>
            </a:endParaRPr>
          </a:p>
        </p:txBody>
      </p:sp>
      <p:pic>
        <p:nvPicPr>
          <p:cNvPr id="3" name="Picture 2"/>
          <p:cNvPicPr>
            <a:picLocks noChangeAspect="1"/>
          </p:cNvPicPr>
          <p:nvPr/>
        </p:nvPicPr>
        <p:blipFill>
          <a:blip r:embed="rId3"/>
          <a:stretch>
            <a:fillRect/>
          </a:stretch>
        </p:blipFill>
        <p:spPr>
          <a:xfrm>
            <a:off x="2088285" y="1370807"/>
            <a:ext cx="5053012" cy="4210843"/>
          </a:xfrm>
          <a:prstGeom prst="rect">
            <a:avLst/>
          </a:prstGeom>
        </p:spPr>
      </p:pic>
    </p:spTree>
    <p:extLst>
      <p:ext uri="{BB962C8B-B14F-4D97-AF65-F5344CB8AC3E}">
        <p14:creationId xmlns:p14="http://schemas.microsoft.com/office/powerpoint/2010/main" val="24875684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8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p:bldP spid="3091" grpId="0"/>
      <p:bldP spid="309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8FF8363-72B7-4B6C-B924-2223FE9BD6A6}"/>
              </a:ext>
            </a:extLst>
          </p:cNvPr>
          <p:cNvSpPr>
            <a:spLocks noGrp="1" noChangeArrowheads="1"/>
          </p:cNvSpPr>
          <p:nvPr>
            <p:ph type="title"/>
          </p:nvPr>
        </p:nvSpPr>
        <p:spPr>
          <a:xfrm>
            <a:off x="609600" y="152400"/>
            <a:ext cx="7772400" cy="1143000"/>
          </a:xfrm>
        </p:spPr>
        <p:txBody>
          <a:bodyPr/>
          <a:lstStyle/>
          <a:p>
            <a:r>
              <a:rPr lang="en-US" altLang="en-US" sz="4000">
                <a:solidFill>
                  <a:schemeClr val="tx1"/>
                </a:solidFill>
              </a:rPr>
              <a:t>Take the test…what do you see?</a:t>
            </a:r>
            <a:endParaRPr lang="en-US" altLang="en-US">
              <a:solidFill>
                <a:schemeClr val="tx1"/>
              </a:solidFill>
            </a:endParaRPr>
          </a:p>
        </p:txBody>
      </p:sp>
      <p:sp>
        <p:nvSpPr>
          <p:cNvPr id="16392" name="Text Box 8">
            <a:extLst>
              <a:ext uri="{FF2B5EF4-FFF2-40B4-BE49-F238E27FC236}">
                <a16:creationId xmlns:a16="http://schemas.microsoft.com/office/drawing/2014/main" id="{D332BC62-3C2C-4AEB-905F-1C112F2770CF}"/>
              </a:ext>
            </a:extLst>
          </p:cNvPr>
          <p:cNvSpPr txBox="1">
            <a:spLocks noChangeArrowheads="1"/>
          </p:cNvSpPr>
          <p:nvPr/>
        </p:nvSpPr>
        <p:spPr bwMode="auto">
          <a:xfrm>
            <a:off x="4800600" y="5867400"/>
            <a:ext cx="4151313" cy="7016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a:t>This is what the test looks like to a</a:t>
            </a:r>
          </a:p>
          <a:p>
            <a:pPr>
              <a:spcBef>
                <a:spcPct val="0"/>
              </a:spcBef>
              <a:buFontTx/>
              <a:buNone/>
            </a:pPr>
            <a:r>
              <a:rPr lang="en-US" altLang="en-US" sz="2000"/>
              <a:t>person who is red-green colorblind.</a:t>
            </a: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80456" y="1371600"/>
            <a:ext cx="4495800" cy="4495800"/>
          </a:xfrm>
          <a:prstGeom prst="rect">
            <a:avLst/>
          </a:prstGeom>
        </p:spPr>
      </p:pic>
    </p:spTree>
    <p:extLst>
      <p:ext uri="{BB962C8B-B14F-4D97-AF65-F5344CB8AC3E}">
        <p14:creationId xmlns:p14="http://schemas.microsoft.com/office/powerpoint/2010/main" val="3609968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9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864EF3C1-CBF9-4759-A128-87392A84FE11}"/>
              </a:ext>
            </a:extLst>
          </p:cNvPr>
          <p:cNvSpPr>
            <a:spLocks noGrp="1" noChangeArrowheads="1"/>
          </p:cNvSpPr>
          <p:nvPr>
            <p:ph type="title"/>
          </p:nvPr>
        </p:nvSpPr>
        <p:spPr>
          <a:xfrm>
            <a:off x="0" y="-304800"/>
            <a:ext cx="6172200" cy="1371600"/>
          </a:xfrm>
        </p:spPr>
        <p:txBody>
          <a:bodyPr/>
          <a:lstStyle/>
          <a:p>
            <a:r>
              <a:rPr lang="en-US" altLang="en-US" sz="2000" b="1">
                <a:solidFill>
                  <a:schemeClr val="tx1"/>
                </a:solidFill>
                <a:latin typeface="Comic Sans MS" panose="030F0702030302020204" pitchFamily="66" charset="0"/>
              </a:rPr>
              <a:t>We symbolize the alleles differently but work problems the same as for any other trait:</a:t>
            </a:r>
            <a:endParaRPr lang="en-US" altLang="en-US" b="1">
              <a:solidFill>
                <a:schemeClr val="tx1"/>
              </a:solidFill>
            </a:endParaRPr>
          </a:p>
        </p:txBody>
      </p:sp>
      <p:sp>
        <p:nvSpPr>
          <p:cNvPr id="21507" name="Rectangle 3">
            <a:extLst>
              <a:ext uri="{FF2B5EF4-FFF2-40B4-BE49-F238E27FC236}">
                <a16:creationId xmlns:a16="http://schemas.microsoft.com/office/drawing/2014/main" id="{A1FF85F5-F9EF-40E9-B0A8-B70573B8750E}"/>
              </a:ext>
            </a:extLst>
          </p:cNvPr>
          <p:cNvSpPr>
            <a:spLocks noGrp="1" noChangeArrowheads="1"/>
          </p:cNvSpPr>
          <p:nvPr>
            <p:ph type="body" sz="half" idx="1"/>
          </p:nvPr>
        </p:nvSpPr>
        <p:spPr>
          <a:xfrm>
            <a:off x="228600" y="733425"/>
            <a:ext cx="4876800" cy="4800600"/>
          </a:xfrm>
        </p:spPr>
        <p:txBody>
          <a:bodyPr>
            <a:normAutofit fontScale="92500" lnSpcReduction="20000"/>
          </a:bodyPr>
          <a:lstStyle/>
          <a:p>
            <a:pPr>
              <a:lnSpc>
                <a:spcPct val="90000"/>
              </a:lnSpc>
              <a:buFontTx/>
              <a:buNone/>
            </a:pPr>
            <a:r>
              <a:rPr lang="en-US" altLang="en-US" sz="2400" b="1">
                <a:solidFill>
                  <a:srgbClr val="FF0000"/>
                </a:solidFill>
              </a:rPr>
              <a:t>Sample problem:</a:t>
            </a:r>
          </a:p>
          <a:p>
            <a:pPr>
              <a:lnSpc>
                <a:spcPct val="90000"/>
              </a:lnSpc>
            </a:pPr>
            <a:r>
              <a:rPr lang="en-US" altLang="en-US" sz="1800" i="1">
                <a:solidFill>
                  <a:srgbClr val="0033CC"/>
                </a:solidFill>
              </a:rPr>
              <a:t>A woman heterozygous for colorblindness (a “carrier”) marries a man with normal color vision. If they have a son, what is the probability he will be colorblind?</a:t>
            </a:r>
            <a:endParaRPr lang="en-US" altLang="en-US" sz="1800">
              <a:solidFill>
                <a:srgbClr val="0033CC"/>
              </a:solidFill>
            </a:endParaRPr>
          </a:p>
          <a:p>
            <a:pPr>
              <a:lnSpc>
                <a:spcPct val="90000"/>
              </a:lnSpc>
              <a:buFontTx/>
              <a:buNone/>
            </a:pPr>
            <a:endParaRPr lang="en-US" altLang="en-US" sz="2000">
              <a:solidFill>
                <a:srgbClr val="14E4FF"/>
              </a:solidFill>
            </a:endParaRPr>
          </a:p>
          <a:p>
            <a:pPr>
              <a:lnSpc>
                <a:spcPct val="90000"/>
              </a:lnSpc>
              <a:buFontTx/>
              <a:buNone/>
            </a:pPr>
            <a:endParaRPr lang="en-US" altLang="en-US" sz="2400">
              <a:solidFill>
                <a:srgbClr val="14E4FF"/>
              </a:solidFill>
            </a:endParaRPr>
          </a:p>
          <a:p>
            <a:pPr>
              <a:lnSpc>
                <a:spcPct val="90000"/>
              </a:lnSpc>
              <a:buFontTx/>
              <a:buNone/>
            </a:pPr>
            <a:endParaRPr lang="en-US" altLang="en-US" sz="2400">
              <a:solidFill>
                <a:srgbClr val="14E4FF"/>
              </a:solidFill>
            </a:endParaRPr>
          </a:p>
          <a:p>
            <a:pPr>
              <a:lnSpc>
                <a:spcPct val="90000"/>
              </a:lnSpc>
              <a:buFontTx/>
              <a:buNone/>
            </a:pPr>
            <a:endParaRPr lang="en-US" altLang="en-US" sz="2400">
              <a:solidFill>
                <a:srgbClr val="14E4FF"/>
              </a:solidFill>
            </a:endParaRPr>
          </a:p>
          <a:p>
            <a:pPr>
              <a:lnSpc>
                <a:spcPct val="90000"/>
              </a:lnSpc>
              <a:buFontTx/>
              <a:buNone/>
            </a:pPr>
            <a:endParaRPr lang="en-US" altLang="en-US" sz="2400">
              <a:solidFill>
                <a:srgbClr val="14E4FF"/>
              </a:solidFill>
            </a:endParaRPr>
          </a:p>
          <a:p>
            <a:pPr>
              <a:lnSpc>
                <a:spcPct val="90000"/>
              </a:lnSpc>
              <a:buFontTx/>
              <a:buNone/>
            </a:pPr>
            <a:endParaRPr lang="en-US" altLang="en-US" sz="2400">
              <a:solidFill>
                <a:srgbClr val="14E4FF"/>
              </a:solidFill>
            </a:endParaRPr>
          </a:p>
          <a:p>
            <a:pPr>
              <a:lnSpc>
                <a:spcPct val="90000"/>
              </a:lnSpc>
              <a:buFontTx/>
              <a:buNone/>
            </a:pPr>
            <a:endParaRPr lang="en-US" altLang="en-US" sz="2400"/>
          </a:p>
          <a:p>
            <a:pPr>
              <a:lnSpc>
                <a:spcPct val="90000"/>
              </a:lnSpc>
              <a:buFontTx/>
              <a:buNone/>
            </a:pPr>
            <a:endParaRPr lang="en-US" altLang="en-US" sz="2400"/>
          </a:p>
          <a:p>
            <a:pPr>
              <a:lnSpc>
                <a:spcPct val="90000"/>
              </a:lnSpc>
              <a:buFontTx/>
              <a:buNone/>
            </a:pPr>
            <a:r>
              <a:rPr lang="en-US" altLang="en-US" sz="2000" b="1"/>
              <a:t>3. Show the cross</a:t>
            </a:r>
            <a:r>
              <a:rPr lang="en-US" altLang="en-US" sz="2400"/>
              <a:t>:</a:t>
            </a:r>
          </a:p>
          <a:p>
            <a:pPr>
              <a:lnSpc>
                <a:spcPct val="90000"/>
              </a:lnSpc>
              <a:buFontTx/>
              <a:buNone/>
            </a:pPr>
            <a:r>
              <a:rPr lang="en-US" altLang="en-US" sz="2000" b="1" i="1">
                <a:solidFill>
                  <a:srgbClr val="0033CC"/>
                </a:solidFill>
              </a:rPr>
              <a:t>heterozygous female </a:t>
            </a:r>
            <a:r>
              <a:rPr lang="en-US" altLang="en-US" sz="2000" b="1">
                <a:solidFill>
                  <a:srgbClr val="0033CC"/>
                </a:solidFill>
              </a:rPr>
              <a:t> </a:t>
            </a:r>
            <a:r>
              <a:rPr lang="en-US" altLang="en-US" sz="2400" b="1">
                <a:solidFill>
                  <a:srgbClr val="0033CC"/>
                </a:solidFill>
              </a:rPr>
              <a:t>x</a:t>
            </a:r>
            <a:r>
              <a:rPr lang="en-US" altLang="en-US" sz="2000" b="1">
                <a:solidFill>
                  <a:srgbClr val="0033CC"/>
                </a:solidFill>
              </a:rPr>
              <a:t>   </a:t>
            </a:r>
            <a:r>
              <a:rPr lang="en-US" altLang="en-US" sz="2000" b="1" i="1">
                <a:solidFill>
                  <a:srgbClr val="0033CC"/>
                </a:solidFill>
              </a:rPr>
              <a:t>normal male</a:t>
            </a:r>
            <a:endParaRPr lang="en-US" altLang="en-US" sz="2000" b="1">
              <a:solidFill>
                <a:srgbClr val="0033CC"/>
              </a:solidFill>
            </a:endParaRPr>
          </a:p>
          <a:p>
            <a:pPr>
              <a:lnSpc>
                <a:spcPct val="90000"/>
              </a:lnSpc>
              <a:buFontTx/>
              <a:buNone/>
            </a:pPr>
            <a:r>
              <a:rPr lang="en-US" altLang="en-US" sz="2000">
                <a:solidFill>
                  <a:schemeClr val="folHlink"/>
                </a:solidFill>
              </a:rPr>
              <a:t>	           </a:t>
            </a:r>
            <a:r>
              <a:rPr lang="en-US" altLang="en-US" sz="3600" b="1">
                <a:solidFill>
                  <a:srgbClr val="FF0000"/>
                </a:solidFill>
              </a:rPr>
              <a:t>X</a:t>
            </a:r>
            <a:r>
              <a:rPr lang="en-US" altLang="en-US" sz="3600" b="1" baseline="30000">
                <a:solidFill>
                  <a:srgbClr val="FF0000"/>
                </a:solidFill>
              </a:rPr>
              <a:t>1</a:t>
            </a:r>
            <a:r>
              <a:rPr lang="en-US" altLang="en-US" sz="3600" b="1">
                <a:solidFill>
                  <a:srgbClr val="FF0000"/>
                </a:solidFill>
              </a:rPr>
              <a:t>X</a:t>
            </a:r>
            <a:r>
              <a:rPr lang="en-US" altLang="en-US" sz="3600" b="1" baseline="30000">
                <a:solidFill>
                  <a:srgbClr val="FF0000"/>
                </a:solidFill>
              </a:rPr>
              <a:t>2</a:t>
            </a:r>
            <a:r>
              <a:rPr lang="en-US" altLang="en-US" sz="3200" b="1">
                <a:solidFill>
                  <a:srgbClr val="FF0000"/>
                </a:solidFill>
              </a:rPr>
              <a:t>   </a:t>
            </a:r>
            <a:r>
              <a:rPr lang="en-US" altLang="en-US" sz="2400" b="1">
                <a:solidFill>
                  <a:srgbClr val="FF0000"/>
                </a:solidFill>
              </a:rPr>
              <a:t>x</a:t>
            </a:r>
            <a:r>
              <a:rPr lang="en-US" altLang="en-US" sz="3200" b="1">
                <a:solidFill>
                  <a:srgbClr val="FF0000"/>
                </a:solidFill>
              </a:rPr>
              <a:t>     </a:t>
            </a:r>
            <a:r>
              <a:rPr lang="en-US" altLang="en-US" sz="3600" b="1">
                <a:solidFill>
                  <a:srgbClr val="FF0000"/>
                </a:solidFill>
              </a:rPr>
              <a:t>X</a:t>
            </a:r>
            <a:r>
              <a:rPr lang="en-US" altLang="en-US" sz="3600" b="1" baseline="30000">
                <a:solidFill>
                  <a:srgbClr val="FF0000"/>
                </a:solidFill>
              </a:rPr>
              <a:t>1</a:t>
            </a:r>
            <a:r>
              <a:rPr lang="en-US" altLang="en-US" sz="3600" b="1">
                <a:solidFill>
                  <a:srgbClr val="FF0000"/>
                </a:solidFill>
              </a:rPr>
              <a:t>Y</a:t>
            </a:r>
            <a:endParaRPr lang="en-US" altLang="en-US" sz="2000" b="1">
              <a:solidFill>
                <a:srgbClr val="FF0000"/>
              </a:solidFill>
            </a:endParaRPr>
          </a:p>
          <a:p>
            <a:pPr>
              <a:lnSpc>
                <a:spcPct val="90000"/>
              </a:lnSpc>
              <a:buFontTx/>
              <a:buNone/>
            </a:pPr>
            <a:endParaRPr lang="en-US" altLang="en-US" sz="2400"/>
          </a:p>
        </p:txBody>
      </p:sp>
      <p:sp>
        <p:nvSpPr>
          <p:cNvPr id="21508" name="Rectangle 4">
            <a:extLst>
              <a:ext uri="{FF2B5EF4-FFF2-40B4-BE49-F238E27FC236}">
                <a16:creationId xmlns:a16="http://schemas.microsoft.com/office/drawing/2014/main" id="{A238A04A-3FAB-48E7-8A75-13AF55FF3744}"/>
              </a:ext>
            </a:extLst>
          </p:cNvPr>
          <p:cNvSpPr>
            <a:spLocks noGrp="1" noChangeArrowheads="1"/>
          </p:cNvSpPr>
          <p:nvPr>
            <p:ph type="body" sz="half" idx="2"/>
          </p:nvPr>
        </p:nvSpPr>
        <p:spPr>
          <a:xfrm>
            <a:off x="5372100" y="1985963"/>
            <a:ext cx="4038600" cy="457200"/>
          </a:xfrm>
        </p:spPr>
        <p:txBody>
          <a:bodyPr/>
          <a:lstStyle/>
          <a:p>
            <a:pPr>
              <a:buFontTx/>
              <a:buNone/>
            </a:pPr>
            <a:r>
              <a:rPr lang="en-US" altLang="en-US" sz="2000" b="1"/>
              <a:t>4. Punnett square:</a:t>
            </a:r>
          </a:p>
        </p:txBody>
      </p:sp>
      <p:sp>
        <p:nvSpPr>
          <p:cNvPr id="21509" name="Line 5">
            <a:extLst>
              <a:ext uri="{FF2B5EF4-FFF2-40B4-BE49-F238E27FC236}">
                <a16:creationId xmlns:a16="http://schemas.microsoft.com/office/drawing/2014/main" id="{E904E44A-5EED-4AF1-AE57-0EBB51378A29}"/>
              </a:ext>
            </a:extLst>
          </p:cNvPr>
          <p:cNvSpPr>
            <a:spLocks noChangeShapeType="1"/>
          </p:cNvSpPr>
          <p:nvPr/>
        </p:nvSpPr>
        <p:spPr bwMode="auto">
          <a:xfrm>
            <a:off x="5867400" y="2971800"/>
            <a:ext cx="0" cy="251460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0" name="Line 6">
            <a:extLst>
              <a:ext uri="{FF2B5EF4-FFF2-40B4-BE49-F238E27FC236}">
                <a16:creationId xmlns:a16="http://schemas.microsoft.com/office/drawing/2014/main" id="{81A8B3AF-4524-4015-AB41-E8461AC749BE}"/>
              </a:ext>
            </a:extLst>
          </p:cNvPr>
          <p:cNvSpPr>
            <a:spLocks noChangeShapeType="1"/>
          </p:cNvSpPr>
          <p:nvPr/>
        </p:nvSpPr>
        <p:spPr bwMode="auto">
          <a:xfrm>
            <a:off x="5867400" y="2971800"/>
            <a:ext cx="2514600" cy="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1" name="Line 7">
            <a:extLst>
              <a:ext uri="{FF2B5EF4-FFF2-40B4-BE49-F238E27FC236}">
                <a16:creationId xmlns:a16="http://schemas.microsoft.com/office/drawing/2014/main" id="{5D73D23C-E2B4-40DC-AA9C-FE707D8230A0}"/>
              </a:ext>
            </a:extLst>
          </p:cNvPr>
          <p:cNvSpPr>
            <a:spLocks noChangeShapeType="1"/>
          </p:cNvSpPr>
          <p:nvPr/>
        </p:nvSpPr>
        <p:spPr bwMode="auto">
          <a:xfrm>
            <a:off x="8382000" y="2971800"/>
            <a:ext cx="0" cy="251460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2" name="Line 8">
            <a:extLst>
              <a:ext uri="{FF2B5EF4-FFF2-40B4-BE49-F238E27FC236}">
                <a16:creationId xmlns:a16="http://schemas.microsoft.com/office/drawing/2014/main" id="{09A90CD4-2D05-4EF9-9AEC-11977E7E6EFC}"/>
              </a:ext>
            </a:extLst>
          </p:cNvPr>
          <p:cNvSpPr>
            <a:spLocks noChangeShapeType="1"/>
          </p:cNvSpPr>
          <p:nvPr/>
        </p:nvSpPr>
        <p:spPr bwMode="auto">
          <a:xfrm flipH="1">
            <a:off x="5867400" y="5486400"/>
            <a:ext cx="2514600" cy="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3" name="Line 9">
            <a:extLst>
              <a:ext uri="{FF2B5EF4-FFF2-40B4-BE49-F238E27FC236}">
                <a16:creationId xmlns:a16="http://schemas.microsoft.com/office/drawing/2014/main" id="{7D838C10-0145-4973-8FFF-687847E72F72}"/>
              </a:ext>
            </a:extLst>
          </p:cNvPr>
          <p:cNvSpPr>
            <a:spLocks noChangeShapeType="1"/>
          </p:cNvSpPr>
          <p:nvPr/>
        </p:nvSpPr>
        <p:spPr bwMode="auto">
          <a:xfrm>
            <a:off x="7162800" y="2971800"/>
            <a:ext cx="0" cy="251460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4" name="Line 10">
            <a:extLst>
              <a:ext uri="{FF2B5EF4-FFF2-40B4-BE49-F238E27FC236}">
                <a16:creationId xmlns:a16="http://schemas.microsoft.com/office/drawing/2014/main" id="{915DB919-9E7A-423B-9637-8ED0A6BEDCF6}"/>
              </a:ext>
            </a:extLst>
          </p:cNvPr>
          <p:cNvSpPr>
            <a:spLocks noChangeShapeType="1"/>
          </p:cNvSpPr>
          <p:nvPr/>
        </p:nvSpPr>
        <p:spPr bwMode="auto">
          <a:xfrm>
            <a:off x="5867400" y="4191000"/>
            <a:ext cx="2514600" cy="0"/>
          </a:xfrm>
          <a:prstGeom prst="line">
            <a:avLst/>
          </a:prstGeom>
          <a:noFill/>
          <a:ln w="19050">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15" name="Text Box 11">
            <a:extLst>
              <a:ext uri="{FF2B5EF4-FFF2-40B4-BE49-F238E27FC236}">
                <a16:creationId xmlns:a16="http://schemas.microsoft.com/office/drawing/2014/main" id="{AB5461A6-1232-42F7-B920-95E944C22A86}"/>
              </a:ext>
            </a:extLst>
          </p:cNvPr>
          <p:cNvSpPr txBox="1">
            <a:spLocks noChangeArrowheads="1"/>
          </p:cNvSpPr>
          <p:nvPr/>
        </p:nvSpPr>
        <p:spPr bwMode="auto">
          <a:xfrm>
            <a:off x="5241925" y="3152775"/>
            <a:ext cx="611188"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1</a:t>
            </a:r>
            <a:endParaRPr lang="en-US" altLang="en-US" sz="2400" b="1">
              <a:solidFill>
                <a:srgbClr val="FF0000"/>
              </a:solidFill>
            </a:endParaRPr>
          </a:p>
        </p:txBody>
      </p:sp>
      <p:sp>
        <p:nvSpPr>
          <p:cNvPr id="21516" name="Text Box 12">
            <a:extLst>
              <a:ext uri="{FF2B5EF4-FFF2-40B4-BE49-F238E27FC236}">
                <a16:creationId xmlns:a16="http://schemas.microsoft.com/office/drawing/2014/main" id="{64CC07DC-60F9-4CAF-9B89-A9979DA8E50E}"/>
              </a:ext>
            </a:extLst>
          </p:cNvPr>
          <p:cNvSpPr txBox="1">
            <a:spLocks noChangeArrowheads="1"/>
          </p:cNvSpPr>
          <p:nvPr/>
        </p:nvSpPr>
        <p:spPr bwMode="auto">
          <a:xfrm>
            <a:off x="5318125" y="4371975"/>
            <a:ext cx="455613" cy="5794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Y</a:t>
            </a:r>
            <a:endParaRPr lang="en-US" altLang="en-US" sz="2400" b="1">
              <a:solidFill>
                <a:srgbClr val="FF0000"/>
              </a:solidFill>
            </a:endParaRPr>
          </a:p>
        </p:txBody>
      </p:sp>
      <p:sp>
        <p:nvSpPr>
          <p:cNvPr id="21517" name="Text Box 13">
            <a:extLst>
              <a:ext uri="{FF2B5EF4-FFF2-40B4-BE49-F238E27FC236}">
                <a16:creationId xmlns:a16="http://schemas.microsoft.com/office/drawing/2014/main" id="{0AC6A1AD-EF51-44DF-9197-0B9D1984F1D9}"/>
              </a:ext>
            </a:extLst>
          </p:cNvPr>
          <p:cNvSpPr txBox="1">
            <a:spLocks noChangeArrowheads="1"/>
          </p:cNvSpPr>
          <p:nvPr/>
        </p:nvSpPr>
        <p:spPr bwMode="auto">
          <a:xfrm>
            <a:off x="6248400" y="2343150"/>
            <a:ext cx="611188"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1</a:t>
            </a:r>
            <a:endParaRPr lang="en-US" altLang="en-US" sz="2400" b="1">
              <a:solidFill>
                <a:srgbClr val="FF0000"/>
              </a:solidFill>
            </a:endParaRPr>
          </a:p>
        </p:txBody>
      </p:sp>
      <p:sp>
        <p:nvSpPr>
          <p:cNvPr id="21518" name="Text Box 14">
            <a:extLst>
              <a:ext uri="{FF2B5EF4-FFF2-40B4-BE49-F238E27FC236}">
                <a16:creationId xmlns:a16="http://schemas.microsoft.com/office/drawing/2014/main" id="{28F677D2-E72A-4C66-8B02-F642DECF24AB}"/>
              </a:ext>
            </a:extLst>
          </p:cNvPr>
          <p:cNvSpPr txBox="1">
            <a:spLocks noChangeArrowheads="1"/>
          </p:cNvSpPr>
          <p:nvPr/>
        </p:nvSpPr>
        <p:spPr bwMode="auto">
          <a:xfrm>
            <a:off x="7391400" y="2343150"/>
            <a:ext cx="611188"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2</a:t>
            </a:r>
            <a:endParaRPr lang="en-US" altLang="en-US" sz="2400" b="1">
              <a:solidFill>
                <a:srgbClr val="FF0000"/>
              </a:solidFill>
            </a:endParaRPr>
          </a:p>
        </p:txBody>
      </p:sp>
      <p:sp>
        <p:nvSpPr>
          <p:cNvPr id="21519" name="Text Box 15">
            <a:extLst>
              <a:ext uri="{FF2B5EF4-FFF2-40B4-BE49-F238E27FC236}">
                <a16:creationId xmlns:a16="http://schemas.microsoft.com/office/drawing/2014/main" id="{479EC241-FB07-42C4-96E3-B0AF3DA1BC94}"/>
              </a:ext>
            </a:extLst>
          </p:cNvPr>
          <p:cNvSpPr txBox="1">
            <a:spLocks noChangeArrowheads="1"/>
          </p:cNvSpPr>
          <p:nvPr/>
        </p:nvSpPr>
        <p:spPr bwMode="auto">
          <a:xfrm>
            <a:off x="6019800" y="2971800"/>
            <a:ext cx="1038225"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1</a:t>
            </a:r>
            <a:r>
              <a:rPr lang="en-US" altLang="en-US" b="1">
                <a:solidFill>
                  <a:srgbClr val="FF0000"/>
                </a:solidFill>
              </a:rPr>
              <a:t>X</a:t>
            </a:r>
            <a:r>
              <a:rPr lang="en-US" altLang="en-US" b="1" baseline="30000">
                <a:solidFill>
                  <a:srgbClr val="FF0000"/>
                </a:solidFill>
              </a:rPr>
              <a:t>1</a:t>
            </a:r>
            <a:endParaRPr lang="en-US" altLang="en-US" sz="2400" b="1">
              <a:solidFill>
                <a:srgbClr val="FF0000"/>
              </a:solidFill>
            </a:endParaRPr>
          </a:p>
        </p:txBody>
      </p:sp>
      <p:sp>
        <p:nvSpPr>
          <p:cNvPr id="21520" name="Text Box 16">
            <a:extLst>
              <a:ext uri="{FF2B5EF4-FFF2-40B4-BE49-F238E27FC236}">
                <a16:creationId xmlns:a16="http://schemas.microsoft.com/office/drawing/2014/main" id="{3709660F-5629-49C2-8E04-9A5210D8BA53}"/>
              </a:ext>
            </a:extLst>
          </p:cNvPr>
          <p:cNvSpPr txBox="1">
            <a:spLocks noChangeArrowheads="1"/>
          </p:cNvSpPr>
          <p:nvPr/>
        </p:nvSpPr>
        <p:spPr bwMode="auto">
          <a:xfrm>
            <a:off x="7239000" y="2971800"/>
            <a:ext cx="1052513"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1</a:t>
            </a:r>
            <a:r>
              <a:rPr lang="en-US" altLang="en-US" b="1">
                <a:solidFill>
                  <a:srgbClr val="FF0000"/>
                </a:solidFill>
              </a:rPr>
              <a:t>X</a:t>
            </a:r>
            <a:r>
              <a:rPr lang="en-US" altLang="en-US" b="1" baseline="30000">
                <a:solidFill>
                  <a:srgbClr val="FF0000"/>
                </a:solidFill>
              </a:rPr>
              <a:t>2</a:t>
            </a:r>
            <a:endParaRPr lang="en-US" altLang="en-US" sz="2400" b="1">
              <a:solidFill>
                <a:srgbClr val="FF0000"/>
              </a:solidFill>
            </a:endParaRPr>
          </a:p>
        </p:txBody>
      </p:sp>
      <p:sp>
        <p:nvSpPr>
          <p:cNvPr id="21521" name="Text Box 17">
            <a:extLst>
              <a:ext uri="{FF2B5EF4-FFF2-40B4-BE49-F238E27FC236}">
                <a16:creationId xmlns:a16="http://schemas.microsoft.com/office/drawing/2014/main" id="{B35189F7-094D-43E3-ADB5-46F3CB3F7185}"/>
              </a:ext>
            </a:extLst>
          </p:cNvPr>
          <p:cNvSpPr txBox="1">
            <a:spLocks noChangeArrowheads="1"/>
          </p:cNvSpPr>
          <p:nvPr/>
        </p:nvSpPr>
        <p:spPr bwMode="auto">
          <a:xfrm>
            <a:off x="6019800" y="3505200"/>
            <a:ext cx="979488" cy="6461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t>Normal</a:t>
            </a:r>
          </a:p>
          <a:p>
            <a:pPr>
              <a:spcBef>
                <a:spcPct val="0"/>
              </a:spcBef>
              <a:buFontTx/>
              <a:buNone/>
            </a:pPr>
            <a:r>
              <a:rPr lang="en-US" altLang="en-US" sz="1800" b="1"/>
              <a:t>female</a:t>
            </a:r>
            <a:endParaRPr lang="en-US" altLang="en-US" sz="2000" b="1"/>
          </a:p>
        </p:txBody>
      </p:sp>
      <p:sp>
        <p:nvSpPr>
          <p:cNvPr id="21522" name="Text Box 18">
            <a:extLst>
              <a:ext uri="{FF2B5EF4-FFF2-40B4-BE49-F238E27FC236}">
                <a16:creationId xmlns:a16="http://schemas.microsoft.com/office/drawing/2014/main" id="{89114982-93F2-4C18-9318-0E853F6900FC}"/>
              </a:ext>
            </a:extLst>
          </p:cNvPr>
          <p:cNvSpPr txBox="1">
            <a:spLocks noChangeArrowheads="1"/>
          </p:cNvSpPr>
          <p:nvPr/>
        </p:nvSpPr>
        <p:spPr bwMode="auto">
          <a:xfrm>
            <a:off x="7315200" y="3505200"/>
            <a:ext cx="941388" cy="6461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t>Carrier</a:t>
            </a:r>
          </a:p>
          <a:p>
            <a:pPr>
              <a:spcBef>
                <a:spcPct val="0"/>
              </a:spcBef>
              <a:buFontTx/>
              <a:buNone/>
            </a:pPr>
            <a:r>
              <a:rPr lang="en-US" altLang="en-US" sz="1800" b="1"/>
              <a:t>female</a:t>
            </a:r>
          </a:p>
        </p:txBody>
      </p:sp>
      <p:sp>
        <p:nvSpPr>
          <p:cNvPr id="21523" name="Text Box 19">
            <a:extLst>
              <a:ext uri="{FF2B5EF4-FFF2-40B4-BE49-F238E27FC236}">
                <a16:creationId xmlns:a16="http://schemas.microsoft.com/office/drawing/2014/main" id="{80E21D4C-A194-48B8-943D-F698C5D242BA}"/>
              </a:ext>
            </a:extLst>
          </p:cNvPr>
          <p:cNvSpPr txBox="1">
            <a:spLocks noChangeArrowheads="1"/>
          </p:cNvSpPr>
          <p:nvPr/>
        </p:nvSpPr>
        <p:spPr bwMode="auto">
          <a:xfrm>
            <a:off x="6096000" y="4221163"/>
            <a:ext cx="885825"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1</a:t>
            </a:r>
            <a:r>
              <a:rPr lang="en-US" altLang="en-US" b="1">
                <a:solidFill>
                  <a:srgbClr val="FF0000"/>
                </a:solidFill>
              </a:rPr>
              <a:t>Y</a:t>
            </a:r>
            <a:endParaRPr lang="en-US" altLang="en-US" sz="2400" b="1">
              <a:solidFill>
                <a:srgbClr val="FF0000"/>
              </a:solidFill>
            </a:endParaRPr>
          </a:p>
        </p:txBody>
      </p:sp>
      <p:sp>
        <p:nvSpPr>
          <p:cNvPr id="21524" name="Text Box 20">
            <a:extLst>
              <a:ext uri="{FF2B5EF4-FFF2-40B4-BE49-F238E27FC236}">
                <a16:creationId xmlns:a16="http://schemas.microsoft.com/office/drawing/2014/main" id="{42F05FFB-7629-4350-9E20-9E4B9735F9E5}"/>
              </a:ext>
            </a:extLst>
          </p:cNvPr>
          <p:cNvSpPr txBox="1">
            <a:spLocks noChangeArrowheads="1"/>
          </p:cNvSpPr>
          <p:nvPr/>
        </p:nvSpPr>
        <p:spPr bwMode="auto">
          <a:xfrm>
            <a:off x="7315200" y="4221163"/>
            <a:ext cx="900113" cy="584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a:solidFill>
                  <a:srgbClr val="FF0000"/>
                </a:solidFill>
              </a:rPr>
              <a:t>X</a:t>
            </a:r>
            <a:r>
              <a:rPr lang="en-US" altLang="en-US" b="1" baseline="30000">
                <a:solidFill>
                  <a:srgbClr val="FF0000"/>
                </a:solidFill>
              </a:rPr>
              <a:t>2</a:t>
            </a:r>
            <a:r>
              <a:rPr lang="en-US" altLang="en-US" b="1">
                <a:solidFill>
                  <a:srgbClr val="FF0000"/>
                </a:solidFill>
              </a:rPr>
              <a:t>Y</a:t>
            </a:r>
            <a:endParaRPr lang="en-US" altLang="en-US" sz="2400" b="1">
              <a:solidFill>
                <a:srgbClr val="FF0000"/>
              </a:solidFill>
            </a:endParaRPr>
          </a:p>
        </p:txBody>
      </p:sp>
      <p:sp>
        <p:nvSpPr>
          <p:cNvPr id="21525" name="Text Box 21">
            <a:extLst>
              <a:ext uri="{FF2B5EF4-FFF2-40B4-BE49-F238E27FC236}">
                <a16:creationId xmlns:a16="http://schemas.microsoft.com/office/drawing/2014/main" id="{4428E8EF-39D4-4F3A-A089-D6963F510786}"/>
              </a:ext>
            </a:extLst>
          </p:cNvPr>
          <p:cNvSpPr txBox="1">
            <a:spLocks noChangeArrowheads="1"/>
          </p:cNvSpPr>
          <p:nvPr/>
        </p:nvSpPr>
        <p:spPr bwMode="auto">
          <a:xfrm>
            <a:off x="6003925" y="4691063"/>
            <a:ext cx="979488" cy="6461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t>Normal</a:t>
            </a:r>
          </a:p>
          <a:p>
            <a:pPr>
              <a:spcBef>
                <a:spcPct val="0"/>
              </a:spcBef>
              <a:buFontTx/>
              <a:buNone/>
            </a:pPr>
            <a:r>
              <a:rPr lang="en-US" altLang="en-US" sz="1800" b="1"/>
              <a:t>  male</a:t>
            </a:r>
          </a:p>
        </p:txBody>
      </p:sp>
      <p:sp>
        <p:nvSpPr>
          <p:cNvPr id="21526" name="Text Box 22">
            <a:extLst>
              <a:ext uri="{FF2B5EF4-FFF2-40B4-BE49-F238E27FC236}">
                <a16:creationId xmlns:a16="http://schemas.microsoft.com/office/drawing/2014/main" id="{F5DEE52F-C6CB-45E7-9647-1F6BC775F433}"/>
              </a:ext>
            </a:extLst>
          </p:cNvPr>
          <p:cNvSpPr txBox="1">
            <a:spLocks noChangeArrowheads="1"/>
          </p:cNvSpPr>
          <p:nvPr/>
        </p:nvSpPr>
        <p:spPr bwMode="auto">
          <a:xfrm>
            <a:off x="7162800" y="4724400"/>
            <a:ext cx="1338263" cy="6461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a:t>Colorblind</a:t>
            </a:r>
          </a:p>
          <a:p>
            <a:pPr>
              <a:spcBef>
                <a:spcPct val="0"/>
              </a:spcBef>
              <a:buFontTx/>
              <a:buNone/>
            </a:pPr>
            <a:r>
              <a:rPr lang="en-US" altLang="en-US" sz="1800" b="1"/>
              <a:t>   male</a:t>
            </a:r>
          </a:p>
        </p:txBody>
      </p:sp>
      <p:sp>
        <p:nvSpPr>
          <p:cNvPr id="144406" name="Text Box 23">
            <a:extLst>
              <a:ext uri="{FF2B5EF4-FFF2-40B4-BE49-F238E27FC236}">
                <a16:creationId xmlns:a16="http://schemas.microsoft.com/office/drawing/2014/main" id="{F6619AE2-F4D1-4145-85AB-C8B8D436F7A9}"/>
              </a:ext>
            </a:extLst>
          </p:cNvPr>
          <p:cNvSpPr txBox="1">
            <a:spLocks noChangeArrowheads="1"/>
          </p:cNvSpPr>
          <p:nvPr/>
        </p:nvSpPr>
        <p:spPr bwMode="auto">
          <a:xfrm>
            <a:off x="5105400" y="5638800"/>
            <a:ext cx="9144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44407" name="Text Box 24">
            <a:extLst>
              <a:ext uri="{FF2B5EF4-FFF2-40B4-BE49-F238E27FC236}">
                <a16:creationId xmlns:a16="http://schemas.microsoft.com/office/drawing/2014/main" id="{971DCB88-DB16-4C4D-BB9E-2DAA3C0C16AD}"/>
              </a:ext>
            </a:extLst>
          </p:cNvPr>
          <p:cNvSpPr txBox="1">
            <a:spLocks noChangeArrowheads="1"/>
          </p:cNvSpPr>
          <p:nvPr/>
        </p:nvSpPr>
        <p:spPr bwMode="auto">
          <a:xfrm>
            <a:off x="4343400" y="5534025"/>
            <a:ext cx="48514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t> </a:t>
            </a:r>
          </a:p>
        </p:txBody>
      </p:sp>
      <p:sp>
        <p:nvSpPr>
          <p:cNvPr id="21529" name="Text Box 25">
            <a:extLst>
              <a:ext uri="{FF2B5EF4-FFF2-40B4-BE49-F238E27FC236}">
                <a16:creationId xmlns:a16="http://schemas.microsoft.com/office/drawing/2014/main" id="{9602DD53-F19A-4700-84E3-A3D3A1C27EC8}"/>
              </a:ext>
            </a:extLst>
          </p:cNvPr>
          <p:cNvSpPr txBox="1">
            <a:spLocks noChangeArrowheads="1"/>
          </p:cNvSpPr>
          <p:nvPr/>
        </p:nvSpPr>
        <p:spPr bwMode="auto">
          <a:xfrm>
            <a:off x="4487863" y="5551488"/>
            <a:ext cx="4656137" cy="4000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a:solidFill>
                  <a:srgbClr val="FFD334"/>
                </a:solidFill>
              </a:rPr>
              <a:t>          </a:t>
            </a:r>
            <a:r>
              <a:rPr lang="en-US" altLang="en-US" sz="2000" b="1"/>
              <a:t>Number of colorblind sons = 1.</a:t>
            </a:r>
          </a:p>
        </p:txBody>
      </p:sp>
      <p:sp>
        <p:nvSpPr>
          <p:cNvPr id="21530" name="Text Box 26">
            <a:extLst>
              <a:ext uri="{FF2B5EF4-FFF2-40B4-BE49-F238E27FC236}">
                <a16:creationId xmlns:a16="http://schemas.microsoft.com/office/drawing/2014/main" id="{9AEC1849-74CF-474D-BE03-55D062E14B25}"/>
              </a:ext>
            </a:extLst>
          </p:cNvPr>
          <p:cNvSpPr txBox="1">
            <a:spLocks noChangeArrowheads="1"/>
          </p:cNvSpPr>
          <p:nvPr/>
        </p:nvSpPr>
        <p:spPr bwMode="auto">
          <a:xfrm>
            <a:off x="4583113" y="6273800"/>
            <a:ext cx="4568825" cy="400050"/>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i="1">
                <a:solidFill>
                  <a:srgbClr val="FF0000"/>
                </a:solidFill>
              </a:rPr>
              <a:t>Probability son will be colorblind </a:t>
            </a:r>
            <a:r>
              <a:rPr lang="en-US" altLang="en-US" sz="2000" b="1" i="1">
                <a:solidFill>
                  <a:srgbClr val="FF0000"/>
                </a:solidFill>
              </a:rPr>
              <a:t>= 1/2</a:t>
            </a:r>
            <a:r>
              <a:rPr lang="en-US" altLang="en-US" sz="2000" i="1">
                <a:solidFill>
                  <a:srgbClr val="FF0000"/>
                </a:solidFill>
              </a:rPr>
              <a:t>.</a:t>
            </a:r>
            <a:endParaRPr lang="en-US" altLang="en-US" sz="2000">
              <a:solidFill>
                <a:srgbClr val="FF0000"/>
              </a:solidFill>
            </a:endParaRPr>
          </a:p>
        </p:txBody>
      </p:sp>
      <p:sp>
        <p:nvSpPr>
          <p:cNvPr id="21531" name="AutoShape 27">
            <a:extLst>
              <a:ext uri="{FF2B5EF4-FFF2-40B4-BE49-F238E27FC236}">
                <a16:creationId xmlns:a16="http://schemas.microsoft.com/office/drawing/2014/main" id="{569AFF45-5A93-4C34-9747-729D878DF97A}"/>
              </a:ext>
            </a:extLst>
          </p:cNvPr>
          <p:cNvSpPr>
            <a:spLocks noChangeArrowheads="1"/>
          </p:cNvSpPr>
          <p:nvPr/>
        </p:nvSpPr>
        <p:spPr bwMode="auto">
          <a:xfrm>
            <a:off x="8001000" y="5029200"/>
            <a:ext cx="304800" cy="304800"/>
          </a:xfrm>
          <a:prstGeom prst="star5">
            <a:avLst/>
          </a:prstGeom>
          <a:solidFill>
            <a:srgbClr val="FFD334"/>
          </a:solidFill>
          <a:ln w="9525">
            <a:solidFill>
              <a:schemeClr val="tx1"/>
            </a:solidFill>
            <a:miter lim="800000"/>
            <a:headEnd/>
            <a:tailEnd/>
          </a:ln>
        </p:spPr>
        <p:txBody>
          <a:bodyPr wrap="none" anchor="ctr"/>
          <a:lstStyle/>
          <a:p>
            <a:pPr algn="ctr">
              <a:defRPr/>
            </a:pPr>
            <a:endParaRPr lang="en-US">
              <a:solidFill>
                <a:srgbClr val="FFAF34"/>
              </a:solidFill>
              <a:ea typeface="ＭＳ Ｐゴシック" charset="-128"/>
            </a:endParaRPr>
          </a:p>
        </p:txBody>
      </p:sp>
      <p:sp>
        <p:nvSpPr>
          <p:cNvPr id="21533" name="Text Box 29">
            <a:extLst>
              <a:ext uri="{FF2B5EF4-FFF2-40B4-BE49-F238E27FC236}">
                <a16:creationId xmlns:a16="http://schemas.microsoft.com/office/drawing/2014/main" id="{4DB1871D-0BEF-4214-B619-90DA63D2FB1B}"/>
              </a:ext>
            </a:extLst>
          </p:cNvPr>
          <p:cNvSpPr txBox="1">
            <a:spLocks noChangeArrowheads="1"/>
          </p:cNvSpPr>
          <p:nvPr/>
        </p:nvSpPr>
        <p:spPr bwMode="auto">
          <a:xfrm>
            <a:off x="3886200" y="5867400"/>
            <a:ext cx="4800600" cy="7699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a:solidFill>
                  <a:srgbClr val="FFD334"/>
                </a:solidFill>
              </a:rPr>
              <a:t>                             </a:t>
            </a:r>
            <a:r>
              <a:rPr lang="en-US" altLang="en-US" sz="2000" b="1"/>
              <a:t>Total # of sons = 2</a:t>
            </a:r>
          </a:p>
          <a:p>
            <a:pPr>
              <a:spcBef>
                <a:spcPct val="0"/>
              </a:spcBef>
              <a:buFontTx/>
              <a:buNone/>
            </a:pPr>
            <a:endParaRPr lang="en-US" altLang="en-US" sz="2400"/>
          </a:p>
        </p:txBody>
      </p:sp>
      <p:sp>
        <p:nvSpPr>
          <p:cNvPr id="21534" name="Text Box 30">
            <a:extLst>
              <a:ext uri="{FF2B5EF4-FFF2-40B4-BE49-F238E27FC236}">
                <a16:creationId xmlns:a16="http://schemas.microsoft.com/office/drawing/2014/main" id="{9103DCC3-97ED-4943-91D0-604228EDA92E}"/>
              </a:ext>
            </a:extLst>
          </p:cNvPr>
          <p:cNvSpPr txBox="1">
            <a:spLocks noChangeArrowheads="1"/>
          </p:cNvSpPr>
          <p:nvPr/>
        </p:nvSpPr>
        <p:spPr bwMode="auto">
          <a:xfrm>
            <a:off x="100013" y="2214563"/>
            <a:ext cx="5257800" cy="1047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t>1. Alleles:   </a:t>
            </a:r>
            <a:r>
              <a:rPr lang="en-US" altLang="en-US" sz="1800" b="1">
                <a:solidFill>
                  <a:srgbClr val="FF0000"/>
                </a:solidFill>
              </a:rPr>
              <a:t>X</a:t>
            </a:r>
            <a:r>
              <a:rPr lang="en-US" altLang="en-US" sz="1800" b="1" baseline="30000">
                <a:solidFill>
                  <a:srgbClr val="FF0000"/>
                </a:solidFill>
              </a:rPr>
              <a:t>1</a:t>
            </a:r>
            <a:r>
              <a:rPr lang="en-US" altLang="en-US" sz="1800" b="1">
                <a:solidFill>
                  <a:srgbClr val="FF0000"/>
                </a:solidFill>
              </a:rPr>
              <a:t> = normal</a:t>
            </a:r>
          </a:p>
          <a:p>
            <a:pPr>
              <a:spcBef>
                <a:spcPct val="0"/>
              </a:spcBef>
              <a:buFontTx/>
              <a:buNone/>
            </a:pPr>
            <a:r>
              <a:rPr lang="en-US" altLang="en-US" sz="1800" b="1">
                <a:solidFill>
                  <a:srgbClr val="FF0000"/>
                </a:solidFill>
              </a:rPr>
              <a:t>	       X</a:t>
            </a:r>
            <a:r>
              <a:rPr lang="en-US" altLang="en-US" sz="1800" b="1" baseline="30000">
                <a:solidFill>
                  <a:srgbClr val="FF0000"/>
                </a:solidFill>
              </a:rPr>
              <a:t>2</a:t>
            </a:r>
            <a:r>
              <a:rPr lang="en-US" altLang="en-US" sz="1800" b="1">
                <a:solidFill>
                  <a:srgbClr val="FF0000"/>
                </a:solidFill>
              </a:rPr>
              <a:t> =colorblind</a:t>
            </a:r>
            <a:endParaRPr lang="en-US" altLang="en-US" sz="2400">
              <a:solidFill>
                <a:srgbClr val="FF0000"/>
              </a:solidFill>
            </a:endParaRPr>
          </a:p>
          <a:p>
            <a:pPr>
              <a:spcBef>
                <a:spcPct val="0"/>
              </a:spcBef>
              <a:buFontTx/>
              <a:buNone/>
            </a:pPr>
            <a:r>
              <a:rPr lang="en-US" altLang="en-US" sz="1800" b="1"/>
              <a:t>2. Possible genotypes and phenotypes:</a:t>
            </a:r>
            <a:r>
              <a:rPr lang="en-US" altLang="en-US" sz="1800"/>
              <a:t>    </a:t>
            </a:r>
            <a:r>
              <a:rPr lang="en-US" altLang="en-US" sz="2400">
                <a:solidFill>
                  <a:srgbClr val="14E4FF"/>
                </a:solidFill>
              </a:rPr>
              <a:t>	</a:t>
            </a:r>
          </a:p>
        </p:txBody>
      </p:sp>
      <p:sp>
        <p:nvSpPr>
          <p:cNvPr id="21536" name="Oval 32">
            <a:extLst>
              <a:ext uri="{FF2B5EF4-FFF2-40B4-BE49-F238E27FC236}">
                <a16:creationId xmlns:a16="http://schemas.microsoft.com/office/drawing/2014/main" id="{E83C20EC-6E86-45AE-88BB-285E523F2DA5}"/>
              </a:ext>
            </a:extLst>
          </p:cNvPr>
          <p:cNvSpPr>
            <a:spLocks noChangeArrowheads="1"/>
          </p:cNvSpPr>
          <p:nvPr/>
        </p:nvSpPr>
        <p:spPr bwMode="auto">
          <a:xfrm>
            <a:off x="2951163" y="3557588"/>
            <a:ext cx="304800" cy="304800"/>
          </a:xfrm>
          <a:prstGeom prst="ellipse">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1537" name="Line 33">
            <a:extLst>
              <a:ext uri="{FF2B5EF4-FFF2-40B4-BE49-F238E27FC236}">
                <a16:creationId xmlns:a16="http://schemas.microsoft.com/office/drawing/2014/main" id="{5B8803E5-27D5-4081-8A5D-D008E6884D92}"/>
              </a:ext>
            </a:extLst>
          </p:cNvPr>
          <p:cNvSpPr>
            <a:spLocks noChangeShapeType="1"/>
          </p:cNvSpPr>
          <p:nvPr/>
        </p:nvSpPr>
        <p:spPr bwMode="auto">
          <a:xfrm flipV="1">
            <a:off x="3200400" y="3352800"/>
            <a:ext cx="228600" cy="228600"/>
          </a:xfrm>
          <a:prstGeom prst="line">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1538" name="Line 34">
            <a:extLst>
              <a:ext uri="{FF2B5EF4-FFF2-40B4-BE49-F238E27FC236}">
                <a16:creationId xmlns:a16="http://schemas.microsoft.com/office/drawing/2014/main" id="{221B1CF7-9062-4296-BEB4-7E6D76CA95F2}"/>
              </a:ext>
            </a:extLst>
          </p:cNvPr>
          <p:cNvSpPr>
            <a:spLocks noChangeShapeType="1"/>
          </p:cNvSpPr>
          <p:nvPr/>
        </p:nvSpPr>
        <p:spPr bwMode="auto">
          <a:xfrm>
            <a:off x="914400" y="36576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39" name="Line 35">
            <a:extLst>
              <a:ext uri="{FF2B5EF4-FFF2-40B4-BE49-F238E27FC236}">
                <a16:creationId xmlns:a16="http://schemas.microsoft.com/office/drawing/2014/main" id="{57E9425A-875F-413C-9F53-E0AD5858F358}"/>
              </a:ext>
            </a:extLst>
          </p:cNvPr>
          <p:cNvSpPr>
            <a:spLocks noChangeShapeType="1"/>
          </p:cNvSpPr>
          <p:nvPr/>
        </p:nvSpPr>
        <p:spPr bwMode="auto">
          <a:xfrm>
            <a:off x="838200" y="3733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542" name="Oval 38">
            <a:extLst>
              <a:ext uri="{FF2B5EF4-FFF2-40B4-BE49-F238E27FC236}">
                <a16:creationId xmlns:a16="http://schemas.microsoft.com/office/drawing/2014/main" id="{19F843D0-2C68-425E-B922-C679676EC732}"/>
              </a:ext>
            </a:extLst>
          </p:cNvPr>
          <p:cNvSpPr>
            <a:spLocks noChangeArrowheads="1"/>
          </p:cNvSpPr>
          <p:nvPr/>
        </p:nvSpPr>
        <p:spPr bwMode="auto">
          <a:xfrm>
            <a:off x="762000" y="3352800"/>
            <a:ext cx="304800" cy="304800"/>
          </a:xfrm>
          <a:prstGeom prst="ellipse">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solidFill>
                <a:schemeClr val="bg1"/>
              </a:solidFill>
            </a:endParaRPr>
          </a:p>
        </p:txBody>
      </p:sp>
      <p:sp>
        <p:nvSpPr>
          <p:cNvPr id="21544" name="Text Box 40">
            <a:extLst>
              <a:ext uri="{FF2B5EF4-FFF2-40B4-BE49-F238E27FC236}">
                <a16:creationId xmlns:a16="http://schemas.microsoft.com/office/drawing/2014/main" id="{36ADBB43-DE1E-4124-8980-4B15EA1F83B3}"/>
              </a:ext>
            </a:extLst>
          </p:cNvPr>
          <p:cNvSpPr txBox="1">
            <a:spLocks noChangeArrowheads="1"/>
          </p:cNvSpPr>
          <p:nvPr/>
        </p:nvSpPr>
        <p:spPr bwMode="auto">
          <a:xfrm>
            <a:off x="100013" y="3962400"/>
            <a:ext cx="2036762" cy="10461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 </a:t>
            </a:r>
            <a:r>
              <a:rPr lang="en-US" altLang="en-US" sz="2000">
                <a:solidFill>
                  <a:srgbClr val="FF0000"/>
                </a:solidFill>
              </a:rPr>
              <a:t>= normal</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X</a:t>
            </a:r>
            <a:r>
              <a:rPr lang="en-US" altLang="en-US" sz="2000" b="1" baseline="30000">
                <a:solidFill>
                  <a:srgbClr val="FF0000"/>
                </a:solidFill>
              </a:rPr>
              <a:t>2</a:t>
            </a:r>
            <a:r>
              <a:rPr lang="en-US" altLang="en-US" sz="2000">
                <a:solidFill>
                  <a:srgbClr val="FF0000"/>
                </a:solidFill>
              </a:rPr>
              <a:t>= normal</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2</a:t>
            </a:r>
            <a:r>
              <a:rPr lang="en-US" altLang="en-US" sz="2000" b="1">
                <a:solidFill>
                  <a:srgbClr val="FF0000"/>
                </a:solidFill>
              </a:rPr>
              <a:t>X</a:t>
            </a:r>
            <a:r>
              <a:rPr lang="en-US" altLang="en-US" sz="2000" b="1" baseline="30000">
                <a:solidFill>
                  <a:srgbClr val="FF0000"/>
                </a:solidFill>
              </a:rPr>
              <a:t>2</a:t>
            </a:r>
            <a:r>
              <a:rPr lang="en-US" altLang="en-US" sz="2000">
                <a:solidFill>
                  <a:srgbClr val="FF0000"/>
                </a:solidFill>
              </a:rPr>
              <a:t>= colorblind</a:t>
            </a:r>
          </a:p>
        </p:txBody>
      </p:sp>
      <p:sp>
        <p:nvSpPr>
          <p:cNvPr id="21545" name="Text Box 41">
            <a:extLst>
              <a:ext uri="{FF2B5EF4-FFF2-40B4-BE49-F238E27FC236}">
                <a16:creationId xmlns:a16="http://schemas.microsoft.com/office/drawing/2014/main" id="{541AFAE2-859C-4EAF-9027-B0BF1B5C4B59}"/>
              </a:ext>
            </a:extLst>
          </p:cNvPr>
          <p:cNvSpPr txBox="1">
            <a:spLocks noChangeArrowheads="1"/>
          </p:cNvSpPr>
          <p:nvPr/>
        </p:nvSpPr>
        <p:spPr bwMode="auto">
          <a:xfrm>
            <a:off x="2438400" y="3962400"/>
            <a:ext cx="2011363" cy="7080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1</a:t>
            </a:r>
            <a:r>
              <a:rPr lang="en-US" altLang="en-US" sz="2000" b="1">
                <a:solidFill>
                  <a:srgbClr val="FF0000"/>
                </a:solidFill>
              </a:rPr>
              <a:t>Y</a:t>
            </a:r>
            <a:r>
              <a:rPr lang="en-US" altLang="en-US" sz="2000">
                <a:solidFill>
                  <a:srgbClr val="FF0000"/>
                </a:solidFill>
              </a:rPr>
              <a:t> = normal</a:t>
            </a:r>
          </a:p>
          <a:p>
            <a:pPr eaLnBrk="1" hangingPunct="1">
              <a:lnSpc>
                <a:spcPct val="90000"/>
              </a:lnSpc>
              <a:buFontTx/>
              <a:buNone/>
            </a:pPr>
            <a:r>
              <a:rPr lang="en-US" altLang="en-US" sz="2000" b="1">
                <a:solidFill>
                  <a:srgbClr val="FF0000"/>
                </a:solidFill>
              </a:rPr>
              <a:t>X</a:t>
            </a:r>
            <a:r>
              <a:rPr lang="en-US" altLang="en-US" sz="2000" b="1" baseline="30000">
                <a:solidFill>
                  <a:srgbClr val="FF0000"/>
                </a:solidFill>
              </a:rPr>
              <a:t>2</a:t>
            </a:r>
            <a:r>
              <a:rPr lang="en-US" altLang="en-US" sz="2000" b="1">
                <a:solidFill>
                  <a:srgbClr val="FF0000"/>
                </a:solidFill>
              </a:rPr>
              <a:t>Y</a:t>
            </a:r>
            <a:r>
              <a:rPr lang="en-US" altLang="en-US" sz="2000">
                <a:solidFill>
                  <a:srgbClr val="FF0000"/>
                </a:solidFill>
              </a:rPr>
              <a:t> = colorblind</a:t>
            </a:r>
          </a:p>
        </p:txBody>
      </p:sp>
    </p:spTree>
    <p:extLst>
      <p:ext uri="{BB962C8B-B14F-4D97-AF65-F5344CB8AC3E}">
        <p14:creationId xmlns:p14="http://schemas.microsoft.com/office/powerpoint/2010/main" val="1789169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3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5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53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544"/>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53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5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545"/>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507">
                                            <p:txEl>
                                              <p:pRg st="10" end="10"/>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507">
                                            <p:txEl>
                                              <p:pRg st="11" end="11"/>
                                            </p:txEl>
                                          </p:spTgt>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507">
                                            <p:txEl>
                                              <p:pRg st="12" end="12"/>
                                            </p:txEl>
                                          </p:spTgt>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508">
                                            <p:txEl>
                                              <p:pRg st="0" end="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1509"/>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151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1511"/>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1512"/>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1513"/>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1514"/>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151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1516"/>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51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1518"/>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1519"/>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1521"/>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1520"/>
                                        </p:tgtEl>
                                        <p:attrNameLst>
                                          <p:attrName>style.visibility</p:attrName>
                                        </p:attrNameLst>
                                      </p:cBhvr>
                                      <p:to>
                                        <p:strVal val="visible"/>
                                      </p:to>
                                    </p:se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1522"/>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21523"/>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21525"/>
                                        </p:tgtEl>
                                        <p:attrNameLst>
                                          <p:attrName>style.visibility</p:attrName>
                                        </p:attrNameLst>
                                      </p:cBhvr>
                                      <p:to>
                                        <p:strVal val="visible"/>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21524"/>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21526"/>
                                        </p:tgtEl>
                                        <p:attrNameLst>
                                          <p:attrName>style.visibility</p:attrName>
                                        </p:attrNameLst>
                                      </p:cBhvr>
                                      <p:to>
                                        <p:strVal val="visible"/>
                                      </p:to>
                                    </p:se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21529"/>
                                        </p:tgtEl>
                                        <p:attrNameLst>
                                          <p:attrName>style.visibility</p:attrName>
                                        </p:attrNameLst>
                                      </p:cBhvr>
                                      <p:to>
                                        <p:strVal val="visible"/>
                                      </p:to>
                                    </p:set>
                                  </p:childTnLst>
                                </p:cTn>
                              </p:par>
                            </p:childTnLst>
                          </p:cTn>
                        </p:par>
                        <p:par>
                          <p:cTn id="113" fill="hold" nodeType="afterGroup">
                            <p:stCondLst>
                              <p:cond delay="0"/>
                            </p:stCondLst>
                            <p:childTnLst>
                              <p:par>
                                <p:cTn id="114" presetID="12" presetClass="entr" presetSubtype="4" fill="hold" nodeType="afterEffect">
                                  <p:stCondLst>
                                    <p:cond delay="0"/>
                                  </p:stCondLst>
                                  <p:childTnLst>
                                    <p:set>
                                      <p:cBhvr>
                                        <p:cTn id="115" dur="1" fill="hold">
                                          <p:stCondLst>
                                            <p:cond delay="0"/>
                                          </p:stCondLst>
                                        </p:cTn>
                                        <p:tgtEl>
                                          <p:spTgt spid="21531"/>
                                        </p:tgtEl>
                                        <p:attrNameLst>
                                          <p:attrName>style.visibility</p:attrName>
                                        </p:attrNameLst>
                                      </p:cBhvr>
                                      <p:to>
                                        <p:strVal val="visible"/>
                                      </p:to>
                                    </p:set>
                                    <p:animEffect transition="in" filter="slide(fromBottom)">
                                      <p:cBhvr>
                                        <p:cTn id="116" dur="500"/>
                                        <p:tgtEl>
                                          <p:spTgt spid="21531"/>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21533"/>
                                        </p:tgtEl>
                                        <p:attrNameLst>
                                          <p:attrName>style.visibility</p:attrName>
                                        </p:attrNameLst>
                                      </p:cBhvr>
                                      <p:to>
                                        <p:strVal val="visible"/>
                                      </p:to>
                                    </p:se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21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P spid="21508" grpId="0" build="p"/>
      <p:bldP spid="21515" grpId="0"/>
      <p:bldP spid="21516" grpId="0"/>
      <p:bldP spid="21517" grpId="0"/>
      <p:bldP spid="21518" grpId="0"/>
      <p:bldP spid="21519" grpId="0"/>
      <p:bldP spid="21520" grpId="0"/>
      <p:bldP spid="21521" grpId="0"/>
      <p:bldP spid="21522" grpId="0"/>
      <p:bldP spid="21523" grpId="0"/>
      <p:bldP spid="21524" grpId="0"/>
      <p:bldP spid="21525" grpId="0"/>
      <p:bldP spid="21526" grpId="0"/>
      <p:bldP spid="21529" grpId="0"/>
      <p:bldP spid="21530" grpId="0" animBg="1"/>
      <p:bldP spid="21533" grpId="0"/>
      <p:bldP spid="21534" grpId="0"/>
      <p:bldP spid="21536" grpId="0" animBg="1"/>
      <p:bldP spid="21542" grpId="0" animBg="1"/>
      <p:bldP spid="21544" grpId="0"/>
      <p:bldP spid="21545"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Title 4">
            <a:extLst>
              <a:ext uri="{FF2B5EF4-FFF2-40B4-BE49-F238E27FC236}">
                <a16:creationId xmlns:a16="http://schemas.microsoft.com/office/drawing/2014/main" id="{0BF49043-4481-4E23-ABD4-AC522ABBB45B}"/>
              </a:ext>
            </a:extLst>
          </p:cNvPr>
          <p:cNvSpPr>
            <a:spLocks noGrp="1"/>
          </p:cNvSpPr>
          <p:nvPr>
            <p:ph type="title"/>
          </p:nvPr>
        </p:nvSpPr>
        <p:spPr>
          <a:xfrm>
            <a:off x="152400" y="0"/>
            <a:ext cx="8991600" cy="1143000"/>
          </a:xfrm>
        </p:spPr>
        <p:txBody>
          <a:bodyPr/>
          <a:lstStyle/>
          <a:p>
            <a:br>
              <a:rPr lang="en-US" altLang="en-US" sz="3200" b="1" dirty="0"/>
            </a:br>
            <a:r>
              <a:rPr lang="en-US" altLang="en-US" sz="3200" b="1" dirty="0"/>
              <a:t>Why are sex-linked traits rare in females?</a:t>
            </a:r>
          </a:p>
        </p:txBody>
      </p:sp>
      <p:sp>
        <p:nvSpPr>
          <p:cNvPr id="6" name="Content Placeholder 5">
            <a:extLst>
              <a:ext uri="{FF2B5EF4-FFF2-40B4-BE49-F238E27FC236}">
                <a16:creationId xmlns:a16="http://schemas.microsoft.com/office/drawing/2014/main" id="{618D0F93-3A75-4209-9805-7C442F88D45E}"/>
              </a:ext>
            </a:extLst>
          </p:cNvPr>
          <p:cNvSpPr>
            <a:spLocks noGrp="1"/>
          </p:cNvSpPr>
          <p:nvPr>
            <p:ph idx="1"/>
          </p:nvPr>
        </p:nvSpPr>
        <p:spPr>
          <a:xfrm>
            <a:off x="685800" y="1295400"/>
            <a:ext cx="7772400" cy="4114800"/>
          </a:xfrm>
        </p:spPr>
        <p:txBody>
          <a:bodyPr>
            <a:normAutofit lnSpcReduction="10000"/>
          </a:bodyPr>
          <a:lstStyle/>
          <a:p>
            <a:r>
              <a:rPr lang="en-US" altLang="en-US" b="1" dirty="0"/>
              <a:t>Example: colorblindness</a:t>
            </a:r>
            <a:endParaRPr lang="en-US" altLang="en-US" dirty="0"/>
          </a:p>
          <a:p>
            <a:r>
              <a:rPr lang="en-US" altLang="en-US" dirty="0"/>
              <a:t>1/100 </a:t>
            </a:r>
            <a:r>
              <a:rPr lang="en-US" altLang="en-US" sz="3600" b="1" dirty="0"/>
              <a:t>X</a:t>
            </a:r>
            <a:r>
              <a:rPr lang="en-US" altLang="en-US" dirty="0"/>
              <a:t> chromosomes carry colorblind allele.</a:t>
            </a:r>
          </a:p>
          <a:p>
            <a:pPr lvl="1"/>
            <a:r>
              <a:rPr lang="en-US" altLang="en-US" dirty="0"/>
              <a:t>Males get just one </a:t>
            </a:r>
            <a:r>
              <a:rPr lang="en-US" altLang="en-US" sz="3200" b="1" dirty="0"/>
              <a:t>X</a:t>
            </a:r>
            <a:r>
              <a:rPr lang="en-US" altLang="en-US" dirty="0"/>
              <a:t> so chance is </a:t>
            </a:r>
            <a:r>
              <a:rPr lang="en-US" altLang="en-US" dirty="0">
                <a:solidFill>
                  <a:srgbClr val="FF0000"/>
                </a:solidFill>
              </a:rPr>
              <a:t>1/100</a:t>
            </a:r>
            <a:r>
              <a:rPr lang="en-US" altLang="en-US" dirty="0"/>
              <a:t> it will have the allele and they’ll be colorblind.</a:t>
            </a:r>
          </a:p>
          <a:p>
            <a:pPr lvl="1"/>
            <a:r>
              <a:rPr lang="en-US" altLang="en-US" dirty="0"/>
              <a:t>Females get two X’s and </a:t>
            </a:r>
            <a:r>
              <a:rPr lang="en-US" altLang="en-US" u="sng" dirty="0"/>
              <a:t>both</a:t>
            </a:r>
            <a:r>
              <a:rPr lang="en-US" altLang="en-US" dirty="0"/>
              <a:t> must have the allele so:</a:t>
            </a:r>
          </a:p>
          <a:p>
            <a:pPr lvl="2"/>
            <a:r>
              <a:rPr lang="en-US" altLang="en-US" sz="2800" dirty="0"/>
              <a:t>1/100 x 1/100 = </a:t>
            </a:r>
            <a:r>
              <a:rPr lang="en-US" altLang="en-US" sz="2800" dirty="0">
                <a:solidFill>
                  <a:srgbClr val="FF0000"/>
                </a:solidFill>
              </a:rPr>
              <a:t>1/10,000 chance.</a:t>
            </a:r>
          </a:p>
        </p:txBody>
      </p:sp>
      <p:sp>
        <p:nvSpPr>
          <p:cNvPr id="65540" name="TextBox 6">
            <a:extLst>
              <a:ext uri="{FF2B5EF4-FFF2-40B4-BE49-F238E27FC236}">
                <a16:creationId xmlns:a16="http://schemas.microsoft.com/office/drawing/2014/main" id="{C1EEC102-2DA3-4E51-B5E6-BBD7188DFE06}"/>
              </a:ext>
            </a:extLst>
          </p:cNvPr>
          <p:cNvSpPr txBox="1">
            <a:spLocks noChangeArrowheads="1"/>
          </p:cNvSpPr>
          <p:nvPr/>
        </p:nvSpPr>
        <p:spPr bwMode="auto">
          <a:xfrm>
            <a:off x="381000" y="5099139"/>
            <a:ext cx="87630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t>Challenge Question</a:t>
            </a:r>
            <a:endParaRPr lang="en-US" altLang="en-US" sz="2400" b="1" i="1" dirty="0">
              <a:solidFill>
                <a:srgbClr val="0033CC"/>
              </a:solidFill>
              <a:latin typeface="Cambria" panose="02040503050406030204" pitchFamily="18" charset="0"/>
            </a:endParaRPr>
          </a:p>
          <a:p>
            <a:pPr>
              <a:spcBef>
                <a:spcPct val="0"/>
              </a:spcBef>
              <a:buFontTx/>
              <a:buNone/>
            </a:pPr>
            <a:r>
              <a:rPr lang="en-US" altLang="en-US" sz="2400" b="1" i="1" dirty="0">
                <a:solidFill>
                  <a:srgbClr val="0033CC"/>
                </a:solidFill>
                <a:latin typeface="Cambria" panose="02040503050406030204" pitchFamily="18" charset="0"/>
              </a:rPr>
              <a:t>Colorblindness occurs in about 1/10,000 females, but DMD </a:t>
            </a:r>
            <a:r>
              <a:rPr lang="en-US" altLang="en-US" sz="2400" b="1" i="1" u="sng" dirty="0">
                <a:solidFill>
                  <a:srgbClr val="0033CC"/>
                </a:solidFill>
                <a:latin typeface="Cambria" panose="02040503050406030204" pitchFamily="18" charset="0"/>
              </a:rPr>
              <a:t>never</a:t>
            </a:r>
            <a:r>
              <a:rPr lang="en-US" altLang="en-US" sz="2400" b="1" i="1" dirty="0">
                <a:solidFill>
                  <a:srgbClr val="0033CC"/>
                </a:solidFill>
                <a:latin typeface="Cambria" panose="02040503050406030204" pitchFamily="18" charset="0"/>
              </a:rPr>
              <a:t> is seen in females. Why?</a:t>
            </a:r>
          </a:p>
        </p:txBody>
      </p:sp>
    </p:spTree>
    <p:extLst>
      <p:ext uri="{BB962C8B-B14F-4D97-AF65-F5344CB8AC3E}">
        <p14:creationId xmlns:p14="http://schemas.microsoft.com/office/powerpoint/2010/main" val="1077484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5540"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LS10 Teacher Resource: What did we figure out?</a:t>
            </a:r>
            <a:endParaRPr lang="en-US" dirty="0"/>
          </a:p>
        </p:txBody>
      </p:sp>
      <p:sp>
        <p:nvSpPr>
          <p:cNvPr id="4" name="Content Placeholder 2"/>
          <p:cNvSpPr txBox="1">
            <a:spLocks/>
          </p:cNvSpPr>
          <p:nvPr/>
        </p:nvSpPr>
        <p:spPr>
          <a:xfrm>
            <a:off x="467668" y="1179354"/>
            <a:ext cx="496136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We figured out that simple dominance is not the only explanation for  patterns of inheritance.  The ideas of co-dominance, multiple alleles, and sex-linked traits can be used to explain other patterns of inheritance.</a:t>
            </a:r>
          </a:p>
          <a:p>
            <a:pPr marL="0" indent="0">
              <a:buNone/>
            </a:pPr>
            <a:r>
              <a:rPr lang="en-US" sz="2000" dirty="0">
                <a:solidFill>
                  <a:srgbClr val="002060"/>
                </a:solidFill>
                <a:latin typeface="Arial" panose="020B0604020202020204" pitchFamily="34" charset="0"/>
                <a:cs typeface="Arial" panose="020B0604020202020204" pitchFamily="34" charset="0"/>
              </a:rPr>
              <a:t> </a:t>
            </a:r>
          </a:p>
          <a:p>
            <a:pPr marL="0" indent="0">
              <a:buNone/>
            </a:pPr>
            <a:endParaRPr lang="en-US" sz="2000" i="1" dirty="0">
              <a:solidFill>
                <a:srgbClr val="583F34"/>
              </a:solidFill>
              <a:cs typeface="Arial" panose="020B0604020202020204" pitchFamily="34" charset="0"/>
            </a:endParaRPr>
          </a:p>
        </p:txBody>
      </p:sp>
      <p:sp>
        <p:nvSpPr>
          <p:cNvPr id="5"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LS010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530523" y="923839"/>
            <a:ext cx="2571024" cy="2190241"/>
            <a:chOff x="6130598" y="1013188"/>
            <a:chExt cx="2571024" cy="2190241"/>
          </a:xfrm>
        </p:grpSpPr>
        <p:grpSp>
          <p:nvGrpSpPr>
            <p:cNvPr id="7" name="Group 6"/>
            <p:cNvGrpSpPr/>
            <p:nvPr/>
          </p:nvGrpSpPr>
          <p:grpSpPr>
            <a:xfrm>
              <a:off x="6130598" y="1013188"/>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8" name="Straight Arrow Connector 7">
              <a:extLst>
                <a:ext uri="{FF2B5EF4-FFF2-40B4-BE49-F238E27FC236}">
                  <a16:creationId xmlns:a16="http://schemas.microsoft.com/office/drawing/2014/main" id="{340F8EC4-0971-48ED-99C2-3BB50521A7AC}"/>
                </a:ext>
              </a:extLst>
            </p:cNvPr>
            <p:cNvCxnSpPr/>
            <p:nvPr/>
          </p:nvCxnSpPr>
          <p:spPr>
            <a:xfrm flipV="1">
              <a:off x="6407013" y="1393832"/>
              <a:ext cx="839189" cy="1411972"/>
            </a:xfrm>
            <a:prstGeom prst="straightConnector1">
              <a:avLst/>
            </a:prstGeom>
            <a:noFill/>
            <a:ln w="31750" cap="flat">
              <a:solidFill>
                <a:srgbClr val="4F83C1"/>
              </a:solidFill>
              <a:prstDash val="solid"/>
              <a:miter lim="400000"/>
              <a:headEnd type="triangle"/>
              <a:tailEnd type="none" w="med" len="med"/>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673283136"/>
      </p:ext>
    </p:extLst>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LS011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MP</a:t>
            </a:r>
            <a:r>
              <a:rPr lang="en-US" sz="1800" b="1" dirty="0">
                <a:solidFill>
                  <a:srgbClr val="583F34"/>
                </a:solidFill>
              </a:rPr>
              <a:t>:</a:t>
            </a:r>
            <a:r>
              <a:rPr lang="en-US" sz="1800" dirty="0"/>
              <a:t> Applying our model extensions.</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25  minutes</a:t>
            </a:r>
          </a:p>
        </p:txBody>
      </p:sp>
      <p:sp>
        <p:nvSpPr>
          <p:cNvPr id="2" name="Rectangle 1"/>
          <p:cNvSpPr/>
          <p:nvPr/>
        </p:nvSpPr>
        <p:spPr>
          <a:xfrm>
            <a:off x="282908" y="3454961"/>
            <a:ext cx="3415635" cy="1569660"/>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Letter to Mendel Assessment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b="1" dirty="0">
                <a:solidFill>
                  <a:srgbClr val="583F34"/>
                </a:solidFill>
              </a:rPr>
              <a:t>We write a letter to Gregor Mendel explaining how we have extended the model of simple dominance to help explain other inheritance patterns</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587048" y="868183"/>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388992240"/>
      </p:ext>
    </p:extLst>
  </p:cSld>
  <p:clrMapOvr>
    <a:masterClrMapping/>
  </p:clrMapOvr>
  <p:transition spd="slow"/>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A2E8503D-E65D-42FA-B169-67D718141A39}"/>
              </a:ext>
            </a:extLst>
          </p:cNvPr>
          <p:cNvSpPr>
            <a:spLocks noGrp="1"/>
          </p:cNvSpPr>
          <p:nvPr>
            <p:ph type="title"/>
          </p:nvPr>
        </p:nvSpPr>
        <p:spPr>
          <a:xfrm>
            <a:off x="457200" y="274638"/>
            <a:ext cx="8229600" cy="815126"/>
          </a:xfrm>
        </p:spPr>
        <p:txBody>
          <a:bodyPr/>
          <a:lstStyle/>
          <a:p>
            <a:r>
              <a:rPr lang="en-US" altLang="en-US" dirty="0"/>
              <a:t>Letter to Mendel</a:t>
            </a:r>
          </a:p>
        </p:txBody>
      </p:sp>
      <p:sp>
        <p:nvSpPr>
          <p:cNvPr id="75779" name="Content Placeholder 2">
            <a:extLst>
              <a:ext uri="{FF2B5EF4-FFF2-40B4-BE49-F238E27FC236}">
                <a16:creationId xmlns:a16="http://schemas.microsoft.com/office/drawing/2014/main" id="{B22F1C68-EC92-4F81-B0D5-A887235B7246}"/>
              </a:ext>
            </a:extLst>
          </p:cNvPr>
          <p:cNvSpPr>
            <a:spLocks noGrp="1"/>
          </p:cNvSpPr>
          <p:nvPr>
            <p:ph idx="1"/>
          </p:nvPr>
        </p:nvSpPr>
        <p:spPr>
          <a:xfrm>
            <a:off x="457200" y="1089764"/>
            <a:ext cx="8229600" cy="5611661"/>
          </a:xfrm>
        </p:spPr>
        <p:txBody>
          <a:bodyPr>
            <a:normAutofit fontScale="85000" lnSpcReduction="20000"/>
          </a:bodyPr>
          <a:lstStyle/>
          <a:p>
            <a:pPr marL="0" indent="0" eaLnBrk="0" fontAlgn="base" hangingPunct="0">
              <a:buNone/>
            </a:pPr>
            <a:r>
              <a:rPr lang="en-US" dirty="0">
                <a:latin typeface="Arial" panose="020B0604020202020204" pitchFamily="34" charset="0"/>
                <a:cs typeface="Arial" panose="020B0604020202020204" pitchFamily="34" charset="0"/>
              </a:rPr>
              <a:t>You have the ability to send a letter back in time.</a:t>
            </a:r>
          </a:p>
          <a:p>
            <a:pPr marL="0" indent="0" eaLnBrk="0" fontAlgn="base" hangingPunct="0">
              <a:buNone/>
            </a:pPr>
            <a:endParaRPr lang="en-US" dirty="0">
              <a:latin typeface="Arial" panose="020B0604020202020204" pitchFamily="34" charset="0"/>
              <a:cs typeface="Arial" panose="020B0604020202020204" pitchFamily="34" charset="0"/>
            </a:endParaRPr>
          </a:p>
          <a:p>
            <a:pPr marL="0" indent="0" eaLnBrk="0" fontAlgn="base" hangingPunct="0">
              <a:buNone/>
            </a:pPr>
            <a:r>
              <a:rPr lang="en-US" dirty="0">
                <a:latin typeface="Arial" panose="020B0604020202020204" pitchFamily="34" charset="0"/>
                <a:cs typeface="Arial" panose="020B0604020202020204" pitchFamily="34" charset="0"/>
              </a:rPr>
              <a:t>You will write a letter to Gregor Mendel to describe how you have extended his model of inheritance to explain some modern-day phenomena.  </a:t>
            </a:r>
          </a:p>
          <a:p>
            <a:pPr marL="0" indent="0" eaLnBrk="0" fontAlgn="base" hangingPunct="0">
              <a:buNone/>
            </a:pPr>
            <a:endParaRPr lang="en-US" dirty="0">
              <a:latin typeface="Arial" panose="020B0604020202020204" pitchFamily="34" charset="0"/>
              <a:cs typeface="Arial" panose="020B0604020202020204" pitchFamily="34" charset="0"/>
            </a:endParaRPr>
          </a:p>
          <a:p>
            <a:pPr marL="0" indent="0" eaLnBrk="0" fontAlgn="base" hangingPunct="0">
              <a:buNone/>
            </a:pPr>
            <a:r>
              <a:rPr lang="en-US" dirty="0">
                <a:latin typeface="Arial" panose="020B0604020202020204" pitchFamily="34" charset="0"/>
                <a:cs typeface="Arial" panose="020B0604020202020204" pitchFamily="34" charset="0"/>
              </a:rPr>
              <a:t>Choose 1 of the Model Extensions we developed in class and write a letter to Mendel explaining how his model can be extended to help understand the phenomenon seen in either the Marcus, McCann, or Medeiros family pedigrees.</a:t>
            </a:r>
          </a:p>
          <a:p>
            <a:pPr marL="0" indent="0" eaLnBrk="0" fontAlgn="base" hangingPunct="0">
              <a:buNone/>
            </a:pPr>
            <a:endParaRPr lang="en-US" dirty="0">
              <a:latin typeface="Arial" panose="020B0604020202020204" pitchFamily="34" charset="0"/>
              <a:cs typeface="Arial" panose="020B0604020202020204" pitchFamily="34" charset="0"/>
            </a:endParaRPr>
          </a:p>
          <a:p>
            <a:pPr marL="0" indent="0" eaLnBrk="0" fontAlgn="base" hangingPunct="0">
              <a:buNone/>
            </a:pPr>
            <a:r>
              <a:rPr lang="en-US" dirty="0">
                <a:latin typeface="Arial" panose="020B0604020202020204" pitchFamily="34" charset="0"/>
                <a:cs typeface="Arial" panose="020B0604020202020204" pitchFamily="34" charset="0"/>
              </a:rPr>
              <a:t>This is a professional letter from one scientist to another.  </a:t>
            </a:r>
          </a:p>
          <a:p>
            <a:pPr marL="0" indent="0">
              <a:buFont typeface="Arial" panose="020B0604020202020204" pitchFamily="34" charset="0"/>
              <a:buNone/>
            </a:pPr>
            <a:endParaRPr lang="en-US" altLang="en-US" dirty="0"/>
          </a:p>
        </p:txBody>
      </p:sp>
    </p:spTree>
    <p:extLst>
      <p:ext uri="{BB962C8B-B14F-4D97-AF65-F5344CB8AC3E}">
        <p14:creationId xmlns:p14="http://schemas.microsoft.com/office/powerpoint/2010/main" val="2861467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16199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chemeClr val="tx2"/>
                </a:solidFill>
                <a:cs typeface="Arial" panose="020B0604020202020204" pitchFamily="34" charset="0"/>
              </a:rPr>
              <a:t>What did we figure out? </a:t>
            </a:r>
          </a:p>
          <a:p>
            <a:pPr marL="0" indent="0">
              <a:buNone/>
            </a:pPr>
            <a:r>
              <a:rPr lang="en-US" sz="2000" dirty="0">
                <a:solidFill>
                  <a:schemeClr val="tx2"/>
                </a:solidFill>
              </a:rPr>
              <a:t>We have several initial ideas about how the DNA from 2 parents come together and  make us look the way we do.</a:t>
            </a:r>
            <a:endParaRPr lang="en-US" sz="2000" i="1" dirty="0">
              <a:solidFill>
                <a:schemeClr val="tx2"/>
              </a:solidFill>
              <a:cs typeface="Arial" panose="020B0604020202020204" pitchFamily="34" charset="0"/>
            </a:endParaRPr>
          </a:p>
        </p:txBody>
      </p:sp>
      <p:sp>
        <p:nvSpPr>
          <p:cNvPr id="36"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cs typeface="Arial" panose="020B0604020202020204" pitchFamily="34" charset="0"/>
              </a:rPr>
              <a:t>GD LS02 Teacher Reflection Notes:</a:t>
            </a:r>
          </a:p>
          <a:p>
            <a:pPr marL="0" indent="0">
              <a:buNone/>
            </a:pPr>
            <a:endParaRPr lang="en-US" sz="1600"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that went well…</a:t>
            </a:r>
          </a:p>
          <a:p>
            <a:pPr marL="0" indent="0">
              <a:buNone/>
            </a:pPr>
            <a:endParaRPr lang="en-US" sz="1600" i="1"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28" name="Triangle 34"/>
          <p:cNvSpPr/>
          <p:nvPr/>
        </p:nvSpPr>
        <p:spPr>
          <a:xfrm>
            <a:off x="6731215" y="1297192"/>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17" name="Group 16"/>
          <p:cNvGrpSpPr/>
          <p:nvPr/>
        </p:nvGrpSpPr>
        <p:grpSpPr>
          <a:xfrm>
            <a:off x="6190100" y="1009149"/>
            <a:ext cx="2571024" cy="2190241"/>
            <a:chOff x="1029484" y="1311626"/>
            <a:chExt cx="2571024" cy="2190241"/>
          </a:xfrm>
          <a:noFill/>
        </p:grpSpPr>
        <p:sp>
          <p:nvSpPr>
            <p:cNvPr id="19"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2" name="Rectangle 21"/>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3" name="Rectangle 22"/>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4" name="Rectangle 23"/>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2315445844"/>
      </p:ext>
    </p:extLst>
  </p:cSld>
  <p:clrMapOvr>
    <a:masterClrMapping/>
  </p:clrMapOvr>
  <p:transition spd="slow"/>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LS11 Teacher Resource: What did we figure out?</a:t>
            </a:r>
            <a:endParaRPr lang="en-US" dirty="0"/>
          </a:p>
        </p:txBody>
      </p:sp>
      <p:sp>
        <p:nvSpPr>
          <p:cNvPr id="4" name="Content Placeholder 2"/>
          <p:cNvSpPr txBox="1">
            <a:spLocks/>
          </p:cNvSpPr>
          <p:nvPr/>
        </p:nvSpPr>
        <p:spPr>
          <a:xfrm>
            <a:off x="467668" y="1179354"/>
            <a:ext cx="496136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Students have written a letter to Mendel to explain how we extended his model to explain different patterns of inheritance beyond simple dominance.</a:t>
            </a:r>
          </a:p>
        </p:txBody>
      </p:sp>
      <p:sp>
        <p:nvSpPr>
          <p:cNvPr id="5" name="Content Placeholder 2"/>
          <p:cNvSpPr txBox="1">
            <a:spLocks/>
          </p:cNvSpPr>
          <p:nvPr/>
        </p:nvSpPr>
        <p:spPr>
          <a:xfrm>
            <a:off x="434145" y="3896972"/>
            <a:ext cx="8414665" cy="234924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LS011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7" name="Group 6"/>
          <p:cNvGrpSpPr/>
          <p:nvPr/>
        </p:nvGrpSpPr>
        <p:grpSpPr>
          <a:xfrm>
            <a:off x="5530523" y="923839"/>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341453456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chemeClr val="tx2"/>
                </a:solidFill>
              </a:rPr>
              <a:t>M</a:t>
            </a:r>
            <a:r>
              <a:rPr lang="en-US" sz="1800" b="1" dirty="0">
                <a:solidFill>
                  <a:schemeClr val="tx2"/>
                </a:solidFill>
                <a:sym typeface="Wingdings" panose="05000000000000000000" pitchFamily="2" charset="2"/>
              </a:rPr>
              <a:t>P</a:t>
            </a:r>
            <a:r>
              <a:rPr lang="en-US" sz="1800" b="1" dirty="0">
                <a:solidFill>
                  <a:schemeClr val="tx2"/>
                </a:solidFill>
              </a:rPr>
              <a:t>: We have an initial set of ideas to explain how traits are expressed but we before we explore those ideas we look at more phenomena from 4 family pedigrees. </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chemeClr val="tx2"/>
                </a:solidFill>
              </a:rPr>
              <a:t>Time: 130 minutes</a:t>
            </a:r>
          </a:p>
        </p:txBody>
      </p:sp>
      <p:sp>
        <p:nvSpPr>
          <p:cNvPr id="2" name="Rectangle 1"/>
          <p:cNvSpPr/>
          <p:nvPr/>
        </p:nvSpPr>
        <p:spPr>
          <a:xfrm>
            <a:off x="282908" y="3170647"/>
            <a:ext cx="3421989" cy="3046988"/>
          </a:xfrm>
          <a:prstGeom prst="rect">
            <a:avLst/>
          </a:prstGeom>
        </p:spPr>
        <p:txBody>
          <a:bodyPr wrap="square">
            <a:spAutoFit/>
          </a:bodyPr>
          <a:lstStyle/>
          <a:p>
            <a:r>
              <a:rPr lang="en-US" sz="1600" i="1" u="sng" dirty="0">
                <a:solidFill>
                  <a:schemeClr val="tx2"/>
                </a:solidFill>
              </a:rPr>
              <a:t>Resources you will need:</a:t>
            </a:r>
          </a:p>
          <a:p>
            <a:r>
              <a:rPr lang="en-US" sz="1600" dirty="0">
                <a:solidFill>
                  <a:schemeClr val="tx2"/>
                </a:solidFill>
              </a:rPr>
              <a:t>G Doodle Sheet</a:t>
            </a:r>
          </a:p>
          <a:p>
            <a:r>
              <a:rPr lang="en-US" sz="1600" dirty="0">
                <a:solidFill>
                  <a:schemeClr val="tx2"/>
                </a:solidFill>
              </a:rPr>
              <a:t>Practice Pedigree Instructions </a:t>
            </a:r>
          </a:p>
          <a:p>
            <a:r>
              <a:rPr lang="en-US" sz="1600" dirty="0">
                <a:solidFill>
                  <a:schemeClr val="tx2"/>
                </a:solidFill>
              </a:rPr>
              <a:t>Practice Pedigree Handout</a:t>
            </a:r>
          </a:p>
          <a:p>
            <a:r>
              <a:rPr lang="en-US" sz="1600" dirty="0">
                <a:solidFill>
                  <a:schemeClr val="tx2"/>
                </a:solidFill>
              </a:rPr>
              <a:t>4 Family Histories</a:t>
            </a:r>
          </a:p>
          <a:p>
            <a:endParaRPr lang="en-US" sz="1600" dirty="0">
              <a:solidFill>
                <a:schemeClr val="tx2"/>
              </a:solidFill>
            </a:endParaRPr>
          </a:p>
          <a:p>
            <a:r>
              <a:rPr lang="en-US" sz="1600" i="1" u="sng" dirty="0">
                <a:solidFill>
                  <a:schemeClr val="tx2"/>
                </a:solidFill>
              </a:rPr>
              <a:t>Websites of interest:</a:t>
            </a:r>
          </a:p>
          <a:p>
            <a:r>
              <a:rPr lang="en-US" sz="1600" dirty="0">
                <a:solidFill>
                  <a:schemeClr val="tx2"/>
                </a:solidFill>
              </a:rPr>
              <a:t>Check individual slides for resources. </a:t>
            </a:r>
          </a:p>
          <a:p>
            <a:endParaRPr lang="en-US" sz="1600" dirty="0">
              <a:solidFill>
                <a:schemeClr val="tx2"/>
              </a:solidFill>
            </a:endParaRPr>
          </a:p>
          <a:p>
            <a:r>
              <a:rPr lang="en-US" sz="1600" i="1" u="sng" dirty="0">
                <a:solidFill>
                  <a:schemeClr val="tx2"/>
                </a:solidFill>
              </a:rPr>
              <a:t>MBER Essentials:</a:t>
            </a:r>
          </a:p>
          <a:p>
            <a:r>
              <a:rPr lang="en-US" sz="1600" dirty="0">
                <a:solidFill>
                  <a:schemeClr val="tx2"/>
                </a:solidFill>
              </a:rPr>
              <a:t>Whiteboards</a:t>
            </a:r>
          </a:p>
          <a:p>
            <a:r>
              <a:rPr lang="en-US" sz="1600" dirty="0">
                <a:solidFill>
                  <a:schemeClr val="tx2"/>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rPr>
              <a:t>Notes and Details:</a:t>
            </a:r>
          </a:p>
          <a:p>
            <a:pPr marL="0" indent="0">
              <a:buNone/>
            </a:pPr>
            <a:r>
              <a:rPr lang="en-US" sz="1800" dirty="0">
                <a:solidFill>
                  <a:schemeClr val="tx2"/>
                </a:solidFill>
              </a:rPr>
              <a:t>We have a set of initial ideas for how traits work together to make us look the way  do, but we have only looked at the traits we have. Now we take the opportunity for a broader look. We will take the role of genetic counselors and study 4 different families through pedigrees.	</a:t>
            </a:r>
            <a:r>
              <a:rPr lang="en-US" sz="1600" dirty="0">
                <a:solidFill>
                  <a:schemeClr val="tx2"/>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9"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18766496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LS03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790978" y="1423954"/>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rPr>
              <a:t>Notes and Details (continued):</a:t>
            </a:r>
            <a:r>
              <a:rPr lang="en-US" sz="1600" dirty="0">
                <a:solidFill>
                  <a:schemeClr val="tx2"/>
                </a:solidFill>
              </a:rPr>
              <a:t>. </a:t>
            </a:r>
            <a:endParaRPr lang="en-US" sz="1600" b="1" dirty="0">
              <a:solidFill>
                <a:schemeClr val="tx2"/>
              </a:solidFill>
            </a:endParaRPr>
          </a:p>
        </p:txBody>
      </p:sp>
      <p:sp>
        <p:nvSpPr>
          <p:cNvPr id="2" name="Rectangle 1">
            <a:extLst>
              <a:ext uri="{FF2B5EF4-FFF2-40B4-BE49-F238E27FC236}">
                <a16:creationId xmlns:a16="http://schemas.microsoft.com/office/drawing/2014/main" id="{7EFCC45D-8E2F-4F5C-9598-217BDE1F1CCD}"/>
              </a:ext>
            </a:extLst>
          </p:cNvPr>
          <p:cNvSpPr/>
          <p:nvPr/>
        </p:nvSpPr>
        <p:spPr>
          <a:xfrm>
            <a:off x="790978" y="1659285"/>
            <a:ext cx="8001992" cy="3539430"/>
          </a:xfrm>
          <a:prstGeom prst="rect">
            <a:avLst/>
          </a:prstGeom>
        </p:spPr>
        <p:txBody>
          <a:bodyPr wrap="square">
            <a:spAutoFit/>
          </a:bodyPr>
          <a:lstStyle/>
          <a:p>
            <a:r>
              <a:rPr lang="en-US" sz="2800" dirty="0">
                <a:solidFill>
                  <a:schemeClr val="tx2"/>
                </a:solidFill>
              </a:rPr>
              <a:t>First we practice making a simple pedigree for the Smith family. We then break into our groups and each group will study 1 of 4 different families and the trait of interest. Next we map out the family pedigree, indicate the trait of interest and then look for patterns. We recognize that this phenomena is even more puzzling and we need more information. </a:t>
            </a:r>
          </a:p>
          <a:p>
            <a:endParaRPr lang="en-US" sz="2800" dirty="0">
              <a:solidFill>
                <a:schemeClr val="tx2"/>
              </a:solidFill>
            </a:endParaRPr>
          </a:p>
        </p:txBody>
      </p:sp>
    </p:spTree>
    <p:extLst>
      <p:ext uri="{BB962C8B-B14F-4D97-AF65-F5344CB8AC3E}">
        <p14:creationId xmlns:p14="http://schemas.microsoft.com/office/powerpoint/2010/main" val="228910667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457200"/>
            <a:ext cx="7772400" cy="1143000"/>
          </a:xfrm>
        </p:spPr>
        <p:txBody>
          <a:bodyPr/>
          <a:lstStyle/>
          <a:p>
            <a:pPr eaLnBrk="1" hangingPunct="1"/>
            <a:r>
              <a:rPr lang="en-US" altLang="en-US">
                <a:latin typeface="Arial Black" pitchFamily="34" charset="0"/>
              </a:rPr>
              <a:t>Traits and Families</a:t>
            </a:r>
            <a:endParaRPr lang="en-US" altLang="en-US"/>
          </a:p>
        </p:txBody>
      </p:sp>
      <p:sp>
        <p:nvSpPr>
          <p:cNvPr id="2051" name="Rectangle 3"/>
          <p:cNvSpPr>
            <a:spLocks noGrp="1" noChangeArrowheads="1"/>
          </p:cNvSpPr>
          <p:nvPr>
            <p:ph type="subTitle" idx="1"/>
          </p:nvPr>
        </p:nvSpPr>
        <p:spPr>
          <a:xfrm>
            <a:off x="1447800" y="4953000"/>
            <a:ext cx="6400800" cy="1752600"/>
          </a:xfrm>
        </p:spPr>
        <p:txBody>
          <a:bodyPr/>
          <a:lstStyle/>
          <a:p>
            <a:pPr eaLnBrk="1" hangingPunct="1"/>
            <a:endParaRPr lang="en-US" altLang="en-US" sz="2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81600" y="1636011"/>
            <a:ext cx="3200400" cy="4138448"/>
          </a:xfrm>
          <a:prstGeom prst="rect">
            <a:avLst/>
          </a:prstGeom>
        </p:spPr>
      </p:pic>
    </p:spTree>
    <p:extLst>
      <p:ext uri="{BB962C8B-B14F-4D97-AF65-F5344CB8AC3E}">
        <p14:creationId xmlns:p14="http://schemas.microsoft.com/office/powerpoint/2010/main" val="1674532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Content Placeholder 1"/>
          <p:cNvSpPr>
            <a:spLocks noGrp="1"/>
          </p:cNvSpPr>
          <p:nvPr>
            <p:ph idx="1"/>
          </p:nvPr>
        </p:nvSpPr>
        <p:spPr>
          <a:xfrm>
            <a:off x="381000" y="609599"/>
            <a:ext cx="8077200" cy="5964621"/>
          </a:xfrm>
        </p:spPr>
        <p:txBody>
          <a:bodyPr>
            <a:normAutofit/>
          </a:bodyPr>
          <a:lstStyle/>
          <a:p>
            <a:pPr marL="0" indent="0">
              <a:buNone/>
            </a:pPr>
            <a:r>
              <a:rPr lang="en-US" altLang="en-US" dirty="0">
                <a:solidFill>
                  <a:srgbClr val="002060"/>
                </a:solidFill>
                <a:latin typeface="Arial" panose="020B0604020202020204" pitchFamily="34" charset="0"/>
                <a:cs typeface="Arial" panose="020B0604020202020204" pitchFamily="34" charset="0"/>
              </a:rPr>
              <a:t>To help us make sense of traits in families we will do the work of a genetic counselor.</a:t>
            </a:r>
          </a:p>
          <a:p>
            <a:pPr marL="0" indent="0">
              <a:buNone/>
            </a:pPr>
            <a:endParaRPr lang="en-US" altLang="en-US" dirty="0">
              <a:solidFill>
                <a:schemeClr val="tx2"/>
              </a:solidFill>
              <a:latin typeface="Arial" panose="020B0604020202020204" pitchFamily="34" charset="0"/>
              <a:cs typeface="Arial" panose="020B0604020202020204" pitchFamily="34" charset="0"/>
            </a:endParaRPr>
          </a:p>
          <a:p>
            <a:pPr marL="0" indent="0">
              <a:buNone/>
            </a:pPr>
            <a:r>
              <a:rPr lang="en-US" altLang="en-US" dirty="0">
                <a:solidFill>
                  <a:srgbClr val="0070C0"/>
                </a:solidFill>
                <a:latin typeface="Arial" panose="020B0604020202020204" pitchFamily="34" charset="0"/>
                <a:cs typeface="Arial" panose="020B0604020202020204" pitchFamily="34" charset="0"/>
              </a:rPr>
              <a:t> </a:t>
            </a:r>
            <a:r>
              <a:rPr lang="en-US" altLang="en-US" dirty="0">
                <a:solidFill>
                  <a:schemeClr val="tx2"/>
                </a:solidFill>
                <a:latin typeface="Arial" panose="020B0604020202020204" pitchFamily="34" charset="0"/>
                <a:cs typeface="Arial" panose="020B0604020202020204" pitchFamily="34" charset="0"/>
              </a:rPr>
              <a:t>Each group will work with a family to see if there are any patterns that might help us understand how that trait is passed down in the family.</a:t>
            </a:r>
          </a:p>
          <a:p>
            <a:pPr marL="0" indent="0">
              <a:buNone/>
            </a:pPr>
            <a:br>
              <a:rPr lang="en-US" altLang="en-US" dirty="0">
                <a:solidFill>
                  <a:schemeClr val="tx2"/>
                </a:solidFill>
                <a:latin typeface="Arial" panose="020B0604020202020204" pitchFamily="34" charset="0"/>
                <a:cs typeface="Arial" panose="020B0604020202020204" pitchFamily="34" charset="0"/>
              </a:rPr>
            </a:br>
            <a:r>
              <a:rPr lang="en-US" altLang="en-US" dirty="0">
                <a:solidFill>
                  <a:srgbClr val="3F6EB3"/>
                </a:solidFill>
                <a:latin typeface="Arial" panose="020B0604020202020204" pitchFamily="34" charset="0"/>
                <a:cs typeface="Arial" panose="020B0604020202020204" pitchFamily="34" charset="0"/>
              </a:rPr>
              <a:t>To do this work, we will map out a family tree or pedigree.</a:t>
            </a:r>
            <a:endParaRPr lang="en-US" altLang="en-US" dirty="0">
              <a:solidFill>
                <a:schemeClr val="tx2"/>
              </a:solidFill>
              <a:latin typeface="Arial" panose="020B0604020202020204" pitchFamily="34" charset="0"/>
              <a:cs typeface="Arial" panose="020B0604020202020204" pitchFamily="34" charset="0"/>
            </a:endParaRPr>
          </a:p>
          <a:p>
            <a:pPr marL="0" indent="0">
              <a:buNone/>
            </a:pP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6121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3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583F34"/>
                </a:solidFill>
              </a:rPr>
              <a:t>The following presentation </a:t>
            </a:r>
            <a:r>
              <a:rPr lang="en-US" sz="1300" dirty="0">
                <a:solidFill>
                  <a:srgbClr val="583F34"/>
                </a:solidFill>
              </a:rPr>
              <a:t>was </a:t>
            </a:r>
            <a:r>
              <a:rPr sz="1300" dirty="0">
                <a:solidFill>
                  <a:srgbClr val="583F34"/>
                </a:solidFill>
              </a:rPr>
              <a:t>designed to support the implementation of the MBER</a:t>
            </a:r>
            <a:r>
              <a:rPr lang="en-US" sz="1300" dirty="0">
                <a:solidFill>
                  <a:srgbClr val="583F34"/>
                </a:solidFill>
              </a:rPr>
              <a:t>-Biology</a:t>
            </a:r>
            <a:r>
              <a:rPr sz="1300" dirty="0">
                <a:solidFill>
                  <a:srgbClr val="583F34"/>
                </a:solidFill>
              </a:rPr>
              <a:t> curriculum—a student-centered sense-making classroom.</a:t>
            </a:r>
            <a:r>
              <a:rPr lang="en-US" sz="1300" dirty="0">
                <a:solidFill>
                  <a:srgbClr val="583F34"/>
                </a:solidFill>
              </a:rPr>
              <a:t> It is </a:t>
            </a:r>
            <a:r>
              <a:rPr lang="en-US" sz="1300" u="sng" dirty="0">
                <a:solidFill>
                  <a:srgbClr val="583F34"/>
                </a:solidFill>
              </a:rPr>
              <a:t>NOT</a:t>
            </a:r>
            <a:r>
              <a:rPr lang="en-US" sz="1300" dirty="0">
                <a:solidFill>
                  <a:srgbClr val="583F34"/>
                </a:solidFill>
              </a:rPr>
              <a:t> ready to show to students in its current form.</a:t>
            </a:r>
            <a:r>
              <a:rPr sz="1300" dirty="0">
                <a:solidFill>
                  <a:srgbClr val="583F34"/>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(1) </a:t>
            </a:r>
            <a:r>
              <a:rPr sz="1300" b="1" dirty="0">
                <a:solidFill>
                  <a:srgbClr val="583F34"/>
                </a:solidFill>
              </a:rPr>
              <a:t>Teacher Notes slides </a:t>
            </a:r>
            <a:r>
              <a:rPr sz="1300" dirty="0">
                <a:solidFill>
                  <a:srgbClr val="583F34"/>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(2) </a:t>
            </a:r>
            <a:r>
              <a:rPr sz="1300" b="1" dirty="0">
                <a:solidFill>
                  <a:srgbClr val="583F34"/>
                </a:solidFill>
              </a:rPr>
              <a:t>Student slides </a:t>
            </a:r>
            <a:r>
              <a:rPr sz="1300" dirty="0">
                <a:solidFill>
                  <a:srgbClr val="583F34"/>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We have combined teacher slides and student slides so you can have </a:t>
            </a:r>
            <a:r>
              <a:rPr lang="en-US" sz="1300" dirty="0">
                <a:solidFill>
                  <a:srgbClr val="583F34"/>
                </a:solidFill>
              </a:rPr>
              <a:t>almost </a:t>
            </a:r>
            <a:r>
              <a:rPr sz="1300" dirty="0">
                <a:solidFill>
                  <a:srgbClr val="583F34"/>
                </a:solidFill>
              </a:rPr>
              <a:t>everything you need in one place as you explore the flow of each triangle. You will need to either hide</a:t>
            </a:r>
            <a:r>
              <a:rPr lang="en-US" sz="1300" dirty="0">
                <a:solidFill>
                  <a:srgbClr val="583F34"/>
                </a:solidFill>
              </a:rPr>
              <a:t> (see note below)</a:t>
            </a:r>
            <a:r>
              <a:rPr sz="1300" dirty="0">
                <a:solidFill>
                  <a:srgbClr val="583F34"/>
                </a:solidFill>
              </a:rPr>
              <a:t> or delete the </a:t>
            </a:r>
            <a:r>
              <a:rPr sz="1300" b="1" dirty="0">
                <a:solidFill>
                  <a:srgbClr val="583F34"/>
                </a:solidFill>
              </a:rPr>
              <a:t>Teacher Notes </a:t>
            </a:r>
            <a:r>
              <a:rPr sz="1300" dirty="0">
                <a:solidFill>
                  <a:srgbClr val="583F34"/>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583F34"/>
                </a:solidFill>
              </a:rPr>
              <a:t>This presentation </a:t>
            </a:r>
            <a:r>
              <a:rPr sz="1300" b="1" dirty="0">
                <a:solidFill>
                  <a:srgbClr val="583F34"/>
                </a:solidFill>
              </a:rPr>
              <a:t>is not meant to stand alone</a:t>
            </a:r>
            <a:r>
              <a:rPr lang="en-US" sz="1300" b="1" dirty="0">
                <a:solidFill>
                  <a:srgbClr val="583F34"/>
                </a:solidFill>
              </a:rPr>
              <a:t>,</a:t>
            </a:r>
            <a:r>
              <a:rPr lang="en-US" sz="1300" dirty="0">
                <a:solidFill>
                  <a:srgbClr val="583F34"/>
                </a:solidFill>
              </a:rPr>
              <a:t> however</a:t>
            </a:r>
            <a:r>
              <a:rPr sz="1300" dirty="0">
                <a:solidFill>
                  <a:srgbClr val="583F34"/>
                </a:solidFill>
              </a:rPr>
              <a:t>. Instead we hope you use it in conjunction with the website. As you step through the slides, reference the table on the triangle webpage</a:t>
            </a:r>
            <a:r>
              <a:rPr lang="en-US" sz="1300" dirty="0">
                <a:solidFill>
                  <a:srgbClr val="583F34"/>
                </a:solidFill>
              </a:rPr>
              <a:t> (https://www.modelbasedbiology.com/content/research-team/model-3-chemical-reactions-burning-ethanol)</a:t>
            </a:r>
            <a:r>
              <a:rPr sz="1300" dirty="0">
                <a:solidFill>
                  <a:srgbClr val="583F34"/>
                </a:solidFill>
              </a:rPr>
              <a:t>. The Learning Segments and associated resources outlined in the PowerPoint directly correspond to the Learning Segments described in the table featured on the webpage. </a:t>
            </a:r>
            <a:r>
              <a:rPr lang="en-US" sz="1300" dirty="0">
                <a:solidFill>
                  <a:srgbClr val="583F34"/>
                </a:solidFill>
              </a:rPr>
              <a:t>It may also help you to print out and have the student Doodle Sheet in front of you. </a:t>
            </a:r>
            <a:r>
              <a:rPr sz="1300" dirty="0">
                <a:solidFill>
                  <a:srgbClr val="583F34"/>
                </a:solidFill>
              </a:rPr>
              <a:t>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583F34"/>
                </a:solidFill>
              </a:rPr>
              <a:t>We expect (and hope) you will modify this presentation</a:t>
            </a:r>
            <a:r>
              <a:rPr sz="1300" dirty="0">
                <a:solidFill>
                  <a:srgbClr val="583F34"/>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Thanks!</a:t>
            </a:r>
            <a:endParaRPr lang="en-US" sz="13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The MBER team </a:t>
            </a:r>
          </a:p>
        </p:txBody>
      </p:sp>
      <p:pic>
        <p:nvPicPr>
          <p:cNvPr id="7" name="Picture 6">
            <a:extLst>
              <a:ext uri="{FF2B5EF4-FFF2-40B4-BE49-F238E27FC236}">
                <a16:creationId xmlns:a16="http://schemas.microsoft.com/office/drawing/2014/main" id="{4419895D-357E-4B03-92B3-5E3BD92E0801}"/>
              </a:ext>
            </a:extLst>
          </p:cNvPr>
          <p:cNvPicPr>
            <a:picLocks noChangeAspect="1"/>
          </p:cNvPicPr>
          <p:nvPr/>
        </p:nvPicPr>
        <p:blipFill>
          <a:blip r:embed="rId3"/>
          <a:stretch>
            <a:fillRect/>
          </a:stretch>
        </p:blipFill>
        <p:spPr>
          <a:xfrm>
            <a:off x="-1429173" y="3428999"/>
            <a:ext cx="1633870" cy="1091279"/>
          </a:xfrm>
          <a:prstGeom prst="rect">
            <a:avLst/>
          </a:prstGeom>
        </p:spPr>
      </p:pic>
    </p:spTree>
    <p:extLst>
      <p:ext uri="{BB962C8B-B14F-4D97-AF65-F5344CB8AC3E}">
        <p14:creationId xmlns:p14="http://schemas.microsoft.com/office/powerpoint/2010/main" val="299827096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04800"/>
            <a:ext cx="7772400" cy="1143000"/>
          </a:xfrm>
        </p:spPr>
        <p:txBody>
          <a:bodyPr/>
          <a:lstStyle/>
          <a:p>
            <a:pPr eaLnBrk="1" hangingPunct="1"/>
            <a:r>
              <a:rPr lang="en-US" altLang="en-US"/>
              <a:t>Pedigree Basics</a:t>
            </a:r>
          </a:p>
        </p:txBody>
      </p:sp>
      <p:sp>
        <p:nvSpPr>
          <p:cNvPr id="3075" name="Rectangle 4"/>
          <p:cNvSpPr>
            <a:spLocks noChangeArrowheads="1"/>
          </p:cNvSpPr>
          <p:nvPr/>
        </p:nvSpPr>
        <p:spPr bwMode="auto">
          <a:xfrm>
            <a:off x="685800" y="1598613"/>
            <a:ext cx="457200" cy="4572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76" name="Rectangle 5"/>
          <p:cNvSpPr>
            <a:spLocks noChangeArrowheads="1"/>
          </p:cNvSpPr>
          <p:nvPr/>
        </p:nvSpPr>
        <p:spPr bwMode="auto">
          <a:xfrm>
            <a:off x="4732338" y="4206875"/>
            <a:ext cx="457200" cy="4572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77" name="Rectangle 7"/>
          <p:cNvSpPr>
            <a:spLocks noChangeArrowheads="1"/>
          </p:cNvSpPr>
          <p:nvPr/>
        </p:nvSpPr>
        <p:spPr bwMode="auto">
          <a:xfrm>
            <a:off x="4732338" y="3224213"/>
            <a:ext cx="457200" cy="4572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78" name="Rectangle 9"/>
          <p:cNvSpPr>
            <a:spLocks noChangeArrowheads="1"/>
          </p:cNvSpPr>
          <p:nvPr/>
        </p:nvSpPr>
        <p:spPr bwMode="auto">
          <a:xfrm>
            <a:off x="685800" y="3840163"/>
            <a:ext cx="457200" cy="45720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79" name="Rectangle 10"/>
          <p:cNvSpPr>
            <a:spLocks noChangeArrowheads="1"/>
          </p:cNvSpPr>
          <p:nvPr/>
        </p:nvSpPr>
        <p:spPr bwMode="auto">
          <a:xfrm>
            <a:off x="4768850" y="1905000"/>
            <a:ext cx="457200" cy="4572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0" name="Oval 11"/>
          <p:cNvSpPr>
            <a:spLocks noChangeArrowheads="1"/>
          </p:cNvSpPr>
          <p:nvPr/>
        </p:nvSpPr>
        <p:spPr bwMode="auto">
          <a:xfrm>
            <a:off x="647700" y="2454275"/>
            <a:ext cx="533400" cy="53340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1" name="Oval 12"/>
          <p:cNvSpPr>
            <a:spLocks noChangeArrowheads="1"/>
          </p:cNvSpPr>
          <p:nvPr/>
        </p:nvSpPr>
        <p:spPr bwMode="auto">
          <a:xfrm>
            <a:off x="5619750" y="4198938"/>
            <a:ext cx="533400" cy="53340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2" name="Oval 13"/>
          <p:cNvSpPr>
            <a:spLocks noChangeArrowheads="1"/>
          </p:cNvSpPr>
          <p:nvPr/>
        </p:nvSpPr>
        <p:spPr bwMode="auto">
          <a:xfrm>
            <a:off x="5759450" y="1827213"/>
            <a:ext cx="533400" cy="53340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3" name="Oval 14"/>
          <p:cNvSpPr>
            <a:spLocks noChangeArrowheads="1"/>
          </p:cNvSpPr>
          <p:nvPr/>
        </p:nvSpPr>
        <p:spPr bwMode="auto">
          <a:xfrm>
            <a:off x="685800" y="4702175"/>
            <a:ext cx="533400" cy="533400"/>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4" name="Oval 16"/>
          <p:cNvSpPr>
            <a:spLocks noChangeArrowheads="1"/>
          </p:cNvSpPr>
          <p:nvPr/>
        </p:nvSpPr>
        <p:spPr bwMode="auto">
          <a:xfrm>
            <a:off x="5722938" y="3186113"/>
            <a:ext cx="533400" cy="53340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085" name="Text Box 20"/>
          <p:cNvSpPr txBox="1">
            <a:spLocks noChangeArrowheads="1"/>
          </p:cNvSpPr>
          <p:nvPr/>
        </p:nvSpPr>
        <p:spPr bwMode="auto">
          <a:xfrm>
            <a:off x="1295400" y="1658938"/>
            <a:ext cx="681038"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male </a:t>
            </a:r>
          </a:p>
        </p:txBody>
      </p:sp>
      <p:sp>
        <p:nvSpPr>
          <p:cNvPr id="3086" name="Text Box 21"/>
          <p:cNvSpPr txBox="1">
            <a:spLocks noChangeArrowheads="1"/>
          </p:cNvSpPr>
          <p:nvPr/>
        </p:nvSpPr>
        <p:spPr bwMode="auto">
          <a:xfrm>
            <a:off x="1295400" y="2552700"/>
            <a:ext cx="850900"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female </a:t>
            </a:r>
          </a:p>
        </p:txBody>
      </p:sp>
      <p:sp>
        <p:nvSpPr>
          <p:cNvPr id="3087" name="Text Box 22"/>
          <p:cNvSpPr txBox="1">
            <a:spLocks noChangeArrowheads="1"/>
          </p:cNvSpPr>
          <p:nvPr/>
        </p:nvSpPr>
        <p:spPr bwMode="auto">
          <a:xfrm>
            <a:off x="1304925" y="3900488"/>
            <a:ext cx="1460500"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affected male </a:t>
            </a:r>
          </a:p>
        </p:txBody>
      </p:sp>
      <p:sp>
        <p:nvSpPr>
          <p:cNvPr id="3088" name="Text Box 23"/>
          <p:cNvSpPr txBox="1">
            <a:spLocks noChangeArrowheads="1"/>
          </p:cNvSpPr>
          <p:nvPr/>
        </p:nvSpPr>
        <p:spPr bwMode="auto">
          <a:xfrm>
            <a:off x="1304925" y="4800600"/>
            <a:ext cx="1630363"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affected female </a:t>
            </a:r>
          </a:p>
        </p:txBody>
      </p:sp>
      <p:sp>
        <p:nvSpPr>
          <p:cNvPr id="3089" name="Text Box 25"/>
          <p:cNvSpPr txBox="1">
            <a:spLocks noChangeArrowheads="1"/>
          </p:cNvSpPr>
          <p:nvPr/>
        </p:nvSpPr>
        <p:spPr bwMode="auto">
          <a:xfrm>
            <a:off x="6324600" y="4297363"/>
            <a:ext cx="1020763"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offspring </a:t>
            </a:r>
          </a:p>
        </p:txBody>
      </p:sp>
      <p:sp>
        <p:nvSpPr>
          <p:cNvPr id="3090" name="Line 26"/>
          <p:cNvSpPr>
            <a:spLocks noChangeShapeType="1"/>
          </p:cNvSpPr>
          <p:nvPr/>
        </p:nvSpPr>
        <p:spPr bwMode="auto">
          <a:xfrm>
            <a:off x="5226050" y="2093913"/>
            <a:ext cx="5334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1" name="Line 27"/>
          <p:cNvSpPr>
            <a:spLocks noChangeShapeType="1"/>
          </p:cNvSpPr>
          <p:nvPr/>
        </p:nvSpPr>
        <p:spPr bwMode="auto">
          <a:xfrm flipV="1">
            <a:off x="4997450" y="3886200"/>
            <a:ext cx="869950" cy="1587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2" name="Line 28"/>
          <p:cNvSpPr>
            <a:spLocks noChangeShapeType="1"/>
          </p:cNvSpPr>
          <p:nvPr/>
        </p:nvSpPr>
        <p:spPr bwMode="auto">
          <a:xfrm>
            <a:off x="5189538" y="3452813"/>
            <a:ext cx="5334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3" name="Line 29"/>
          <p:cNvSpPr>
            <a:spLocks noChangeShapeType="1"/>
          </p:cNvSpPr>
          <p:nvPr/>
        </p:nvSpPr>
        <p:spPr bwMode="auto">
          <a:xfrm>
            <a:off x="5472113" y="3452813"/>
            <a:ext cx="0" cy="4572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4" name="Line 30"/>
          <p:cNvSpPr>
            <a:spLocks noChangeShapeType="1"/>
          </p:cNvSpPr>
          <p:nvPr/>
        </p:nvSpPr>
        <p:spPr bwMode="auto">
          <a:xfrm>
            <a:off x="5006975" y="3902075"/>
            <a:ext cx="0" cy="30480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5" name="Line 31"/>
          <p:cNvSpPr>
            <a:spLocks noChangeShapeType="1"/>
          </p:cNvSpPr>
          <p:nvPr/>
        </p:nvSpPr>
        <p:spPr bwMode="auto">
          <a:xfrm>
            <a:off x="5867400" y="3886200"/>
            <a:ext cx="0" cy="28892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96" name="Text Box 33"/>
          <p:cNvSpPr txBox="1">
            <a:spLocks noChangeArrowheads="1"/>
          </p:cNvSpPr>
          <p:nvPr/>
        </p:nvSpPr>
        <p:spPr bwMode="auto">
          <a:xfrm>
            <a:off x="4960938" y="4876800"/>
            <a:ext cx="862012"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siblings</a:t>
            </a:r>
          </a:p>
        </p:txBody>
      </p:sp>
      <p:sp>
        <p:nvSpPr>
          <p:cNvPr id="3097" name="Text Box 34"/>
          <p:cNvSpPr txBox="1">
            <a:spLocks noChangeArrowheads="1"/>
          </p:cNvSpPr>
          <p:nvPr/>
        </p:nvSpPr>
        <p:spPr bwMode="auto">
          <a:xfrm>
            <a:off x="6375400" y="3221038"/>
            <a:ext cx="919163"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parents </a:t>
            </a:r>
          </a:p>
        </p:txBody>
      </p:sp>
      <p:sp>
        <p:nvSpPr>
          <p:cNvPr id="3098" name="Text Box 35"/>
          <p:cNvSpPr txBox="1">
            <a:spLocks noChangeArrowheads="1"/>
          </p:cNvSpPr>
          <p:nvPr/>
        </p:nvSpPr>
        <p:spPr bwMode="auto">
          <a:xfrm>
            <a:off x="6477000" y="1935163"/>
            <a:ext cx="1020763"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r>
              <a:rPr lang="en-US" altLang="en-US" sz="1600"/>
              <a:t>a mating </a:t>
            </a:r>
          </a:p>
        </p:txBody>
      </p:sp>
      <p:sp>
        <p:nvSpPr>
          <p:cNvPr id="2" name="Oval 11"/>
          <p:cNvSpPr>
            <a:spLocks noChangeArrowheads="1"/>
          </p:cNvSpPr>
          <p:nvPr/>
        </p:nvSpPr>
        <p:spPr bwMode="auto">
          <a:xfrm>
            <a:off x="2971800" y="5638800"/>
            <a:ext cx="533400" cy="533400"/>
          </a:xfrm>
          <a:prstGeom prst="ellipse">
            <a:avLst/>
          </a:prstGeom>
          <a:solidFill>
            <a:schemeClr val="bg1"/>
          </a:solidFill>
          <a:ln w="9525">
            <a:solidFill>
              <a:schemeClr val="tx1"/>
            </a:solidFill>
            <a:round/>
            <a:headEnd/>
            <a:tailEnd/>
          </a:ln>
        </p:spPr>
        <p:txBody>
          <a:bodyPr wrap="none" anchor="ct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endParaRPr lang="en-US" altLang="en-US"/>
          </a:p>
        </p:txBody>
      </p:sp>
      <p:sp>
        <p:nvSpPr>
          <p:cNvPr id="3100" name="Line 28"/>
          <p:cNvSpPr>
            <a:spLocks noChangeShapeType="1"/>
          </p:cNvSpPr>
          <p:nvPr/>
        </p:nvSpPr>
        <p:spPr bwMode="auto">
          <a:xfrm flipH="1">
            <a:off x="2895600" y="5638800"/>
            <a:ext cx="685800" cy="60960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cs typeface="ＭＳ Ｐゴシック" charset="0"/>
            </a:endParaRPr>
          </a:p>
        </p:txBody>
      </p:sp>
      <p:sp>
        <p:nvSpPr>
          <p:cNvPr id="3101" name="Text Box 29"/>
          <p:cNvSpPr txBox="1">
            <a:spLocks noChangeArrowheads="1"/>
          </p:cNvSpPr>
          <p:nvPr/>
        </p:nvSpPr>
        <p:spPr bwMode="auto">
          <a:xfrm>
            <a:off x="3581400" y="5715000"/>
            <a:ext cx="1065213"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latin typeface="Arial" charset="0"/>
                <a:ea typeface="ＭＳ Ｐゴシック" charset="0"/>
                <a:cs typeface="ＭＳ Ｐゴシック" charset="0"/>
              </a:rPr>
              <a:t>deceased</a:t>
            </a:r>
          </a:p>
        </p:txBody>
      </p:sp>
    </p:spTree>
    <p:extLst>
      <p:ext uri="{BB962C8B-B14F-4D97-AF65-F5344CB8AC3E}">
        <p14:creationId xmlns:p14="http://schemas.microsoft.com/office/powerpoint/2010/main" val="9027053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8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8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8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8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08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8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7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9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8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9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9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9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9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9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7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07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8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084"/>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09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089"/>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096"/>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10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P spid="3076" grpId="0" animBg="1"/>
      <p:bldP spid="3077" grpId="0" animBg="1"/>
      <p:bldP spid="3078" grpId="0" animBg="1"/>
      <p:bldP spid="3079" grpId="0" animBg="1"/>
      <p:bldP spid="3080" grpId="0" animBg="1"/>
      <p:bldP spid="3081" grpId="0" animBg="1"/>
      <p:bldP spid="3082" grpId="0" animBg="1"/>
      <p:bldP spid="3083" grpId="0" animBg="1"/>
      <p:bldP spid="3084" grpId="0" animBg="1"/>
      <p:bldP spid="3085" grpId="0"/>
      <p:bldP spid="3086" grpId="0"/>
      <p:bldP spid="3087" grpId="0"/>
      <p:bldP spid="3088" grpId="0"/>
      <p:bldP spid="3089" grpId="0"/>
      <p:bldP spid="3090" grpId="0" animBg="1"/>
      <p:bldP spid="3091" grpId="0" animBg="1"/>
      <p:bldP spid="3092" grpId="0" animBg="1"/>
      <p:bldP spid="3093" grpId="0" animBg="1"/>
      <p:bldP spid="3094" grpId="0" animBg="1"/>
      <p:bldP spid="3095" grpId="0" animBg="1"/>
      <p:bldP spid="3096" grpId="0"/>
      <p:bldP spid="3097" grpId="0"/>
      <p:bldP spid="3098" grpId="0"/>
      <p:bldP spid="2" grpId="0" animBg="1"/>
      <p:bldP spid="310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643"/>
            <a:ext cx="8229600" cy="1143000"/>
          </a:xfrm>
        </p:spPr>
        <p:txBody>
          <a:bodyPr>
            <a:normAutofit/>
          </a:bodyPr>
          <a:lstStyle/>
          <a:p>
            <a:pPr algn="l"/>
            <a:r>
              <a:rPr lang="en-US" sz="4000" dirty="0"/>
              <a:t>Practice with Pedigrees</a:t>
            </a:r>
          </a:p>
        </p:txBody>
      </p:sp>
      <p:sp>
        <p:nvSpPr>
          <p:cNvPr id="5" name="Content Placeholder 4"/>
          <p:cNvSpPr>
            <a:spLocks noGrp="1"/>
          </p:cNvSpPr>
          <p:nvPr>
            <p:ph idx="1"/>
          </p:nvPr>
        </p:nvSpPr>
        <p:spPr>
          <a:xfrm>
            <a:off x="2085278" y="3010829"/>
            <a:ext cx="6845780" cy="3753226"/>
          </a:xfrm>
        </p:spPr>
        <p:txBody>
          <a:bodyPr>
            <a:normAutofit/>
          </a:bodyPr>
          <a:lstStyle/>
          <a:p>
            <a:pPr marL="0" indent="0">
              <a:buNone/>
            </a:pPr>
            <a:endParaRPr lang="en-US" dirty="0"/>
          </a:p>
          <a:p>
            <a:pPr marL="0" indent="0">
              <a:buNone/>
            </a:pPr>
            <a:r>
              <a:rPr lang="en-US" dirty="0"/>
              <a:t>We will start with a simple pedigree, please follow the directions on your handout to make a pedigree.</a:t>
            </a:r>
          </a:p>
          <a:p>
            <a:pPr marL="0" indent="0">
              <a:buNone/>
            </a:pPr>
            <a:endParaRPr lang="en-US" dirty="0"/>
          </a:p>
          <a:p>
            <a:pPr marL="0" indent="0">
              <a:buNone/>
            </a:pPr>
            <a:endParaRPr lang="en-US" dirty="0"/>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74550" y="280595"/>
            <a:ext cx="2047875" cy="22383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 name="Picture 2">
            <a:extLst>
              <a:ext uri="{FF2B5EF4-FFF2-40B4-BE49-F238E27FC236}">
                <a16:creationId xmlns:a16="http://schemas.microsoft.com/office/drawing/2014/main" id="{073AE29F-95F1-44AA-90DA-9323852D62DA}"/>
              </a:ext>
            </a:extLst>
          </p:cNvPr>
          <p:cNvPicPr>
            <a:picLocks noChangeAspect="1"/>
          </p:cNvPicPr>
          <p:nvPr/>
        </p:nvPicPr>
        <p:blipFill>
          <a:blip r:embed="rId4"/>
          <a:stretch>
            <a:fillRect/>
          </a:stretch>
        </p:blipFill>
        <p:spPr>
          <a:xfrm>
            <a:off x="693188" y="3617335"/>
            <a:ext cx="1066892" cy="1072989"/>
          </a:xfrm>
          <a:prstGeom prst="rect">
            <a:avLst/>
          </a:prstGeom>
        </p:spPr>
      </p:pic>
    </p:spTree>
    <p:extLst>
      <p:ext uri="{BB962C8B-B14F-4D97-AF65-F5344CB8AC3E}">
        <p14:creationId xmlns:p14="http://schemas.microsoft.com/office/powerpoint/2010/main" val="27609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77"/>
                                        </p:tgtEl>
                                        <p:attrNameLst>
                                          <p:attrName>style.visibility</p:attrName>
                                        </p:attrNameLst>
                                      </p:cBhvr>
                                      <p:to>
                                        <p:strVal val="visible"/>
                                      </p:to>
                                    </p:set>
                                    <p:animEffect transition="in" filter="fade">
                                      <p:cBhvr>
                                        <p:cTn id="11" dur="500"/>
                                        <p:tgtEl>
                                          <p:spTgt spid="307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222"/>
            <a:ext cx="8229600" cy="451872"/>
          </a:xfrm>
        </p:spPr>
        <p:txBody>
          <a:bodyPr>
            <a:noAutofit/>
          </a:bodyPr>
          <a:lstStyle/>
          <a:p>
            <a:r>
              <a:rPr lang="en-US" sz="3600" dirty="0"/>
              <a:t>Smith Family Pedigree</a:t>
            </a:r>
          </a:p>
        </p:txBody>
      </p:sp>
      <p:sp>
        <p:nvSpPr>
          <p:cNvPr id="5" name="Oval 4"/>
          <p:cNvSpPr/>
          <p:nvPr/>
        </p:nvSpPr>
        <p:spPr>
          <a:xfrm>
            <a:off x="4979096" y="2653272"/>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008328" y="2723289"/>
            <a:ext cx="651354" cy="5949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241152" y="2657212"/>
            <a:ext cx="611688" cy="5928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002068" y="2670862"/>
            <a:ext cx="659704" cy="626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00061" y="2705644"/>
            <a:ext cx="649332" cy="649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Rectangle 9"/>
          <p:cNvSpPr/>
          <p:nvPr/>
        </p:nvSpPr>
        <p:spPr>
          <a:xfrm>
            <a:off x="1696463" y="1043486"/>
            <a:ext cx="617951" cy="6138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058432" y="4106361"/>
            <a:ext cx="651354" cy="626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979096" y="4116282"/>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2027127" y="2678348"/>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6144016" y="2707856"/>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7204692" y="2680566"/>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0" y="2685952"/>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60538" y="1060952"/>
            <a:ext cx="762000" cy="706438"/>
          </a:xfrm>
          <a:prstGeom prst="rect">
            <a:avLst/>
          </a:prstGeom>
          <a:noFill/>
          <a:ln>
            <a:noFill/>
          </a:ln>
          <a:effectLst/>
        </p:spPr>
      </p:pic>
      <p:sp>
        <p:nvSpPr>
          <p:cNvPr id="18" name="Oval 17"/>
          <p:cNvSpPr/>
          <p:nvPr/>
        </p:nvSpPr>
        <p:spPr>
          <a:xfrm>
            <a:off x="7173272" y="3990911"/>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8128418" y="3980635"/>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2962402" y="1022719"/>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3196" y="1093868"/>
            <a:ext cx="652463" cy="652462"/>
          </a:xfrm>
          <a:prstGeom prst="rect">
            <a:avLst/>
          </a:prstGeom>
          <a:solidFill>
            <a:schemeClr val="tx1"/>
          </a:solidFill>
          <a:ln>
            <a:noFill/>
          </a:ln>
          <a:effec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7304" y="4039257"/>
            <a:ext cx="652463" cy="652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24" name="Straight Connector 23"/>
          <p:cNvCxnSpPr>
            <a:stCxn id="10" idx="3"/>
          </p:cNvCxnSpPr>
          <p:nvPr/>
        </p:nvCxnSpPr>
        <p:spPr>
          <a:xfrm flipV="1">
            <a:off x="2314414" y="1350406"/>
            <a:ext cx="65855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6401979" y="1438096"/>
            <a:ext cx="65855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7911873" y="2966182"/>
            <a:ext cx="329279"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649815" y="3052255"/>
            <a:ext cx="32928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0344" y="3004021"/>
            <a:ext cx="261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flipH="1">
            <a:off x="833536" y="3004018"/>
            <a:ext cx="17320" cy="102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cxnSpLocks/>
          </p:cNvCxnSpPr>
          <p:nvPr/>
        </p:nvCxnSpPr>
        <p:spPr>
          <a:xfrm flipV="1">
            <a:off x="4384109" y="3887552"/>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cxnSpLocks/>
          </p:cNvCxnSpPr>
          <p:nvPr/>
        </p:nvCxnSpPr>
        <p:spPr>
          <a:xfrm flipV="1">
            <a:off x="5348614" y="3873906"/>
            <a:ext cx="0" cy="215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384109" y="3873900"/>
            <a:ext cx="9645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7561683" y="3736903"/>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514707" y="3737849"/>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36" name="Picture 1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61683" y="3724206"/>
            <a:ext cx="969963" cy="12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857701" y="3052243"/>
            <a:ext cx="0" cy="802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p:cNvCxnSpPr>
          <p:nvPr/>
        </p:nvCxnSpPr>
        <p:spPr>
          <a:xfrm>
            <a:off x="8033828" y="2962114"/>
            <a:ext cx="12837" cy="7620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324727" y="2207494"/>
            <a:ext cx="30092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324727" y="2234800"/>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cxnSpLocks/>
          </p:cNvCxnSpPr>
          <p:nvPr/>
        </p:nvCxnSpPr>
        <p:spPr>
          <a:xfrm>
            <a:off x="2396645" y="2206380"/>
            <a:ext cx="0" cy="4446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331920" y="2227308"/>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34005" y="2207496"/>
            <a:ext cx="0" cy="515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348614" y="2175902"/>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98317" y="2203190"/>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527203" y="2215110"/>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flipV="1">
            <a:off x="5348614" y="2187808"/>
            <a:ext cx="224970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2642048" y="1364048"/>
            <a:ext cx="1645" cy="8254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31258" y="1456016"/>
            <a:ext cx="0" cy="718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4022060" y="3441101"/>
            <a:ext cx="623889" cy="369332"/>
          </a:xfrm>
          <a:prstGeom prst="rect">
            <a:avLst/>
          </a:prstGeom>
          <a:noFill/>
        </p:spPr>
        <p:txBody>
          <a:bodyPr wrap="none" rtlCol="0">
            <a:spAutoFit/>
          </a:bodyPr>
          <a:lstStyle/>
          <a:p>
            <a:r>
              <a:rPr lang="en-US" dirty="0"/>
              <a:t>John</a:t>
            </a:r>
          </a:p>
        </p:txBody>
      </p:sp>
      <p:sp>
        <p:nvSpPr>
          <p:cNvPr id="76" name="TextBox 75"/>
          <p:cNvSpPr txBox="1"/>
          <p:nvPr/>
        </p:nvSpPr>
        <p:spPr>
          <a:xfrm>
            <a:off x="5045486" y="3377947"/>
            <a:ext cx="606256" cy="369332"/>
          </a:xfrm>
          <a:prstGeom prst="rect">
            <a:avLst/>
          </a:prstGeom>
          <a:noFill/>
        </p:spPr>
        <p:txBody>
          <a:bodyPr wrap="none" rtlCol="0">
            <a:spAutoFit/>
          </a:bodyPr>
          <a:lstStyle/>
          <a:p>
            <a:r>
              <a:rPr lang="en-US" dirty="0"/>
              <a:t>Jane</a:t>
            </a:r>
          </a:p>
        </p:txBody>
      </p:sp>
      <p:sp>
        <p:nvSpPr>
          <p:cNvPr id="55" name="Title 1">
            <a:extLst>
              <a:ext uri="{FF2B5EF4-FFF2-40B4-BE49-F238E27FC236}">
                <a16:creationId xmlns:a16="http://schemas.microsoft.com/office/drawing/2014/main" id="{E2E919BC-7CB4-43AE-B8E9-30078195F922}"/>
              </a:ext>
            </a:extLst>
          </p:cNvPr>
          <p:cNvSpPr txBox="1">
            <a:spLocks/>
          </p:cNvSpPr>
          <p:nvPr/>
        </p:nvSpPr>
        <p:spPr>
          <a:xfrm>
            <a:off x="768951" y="5686131"/>
            <a:ext cx="8229600" cy="45187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We are not quite done</a:t>
            </a:r>
          </a:p>
        </p:txBody>
      </p:sp>
    </p:spTree>
    <p:extLst>
      <p:ext uri="{BB962C8B-B14F-4D97-AF65-F5344CB8AC3E}">
        <p14:creationId xmlns:p14="http://schemas.microsoft.com/office/powerpoint/2010/main" val="322204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9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8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8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2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2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9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6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03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60"/>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61"/>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026"/>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13"/>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8"/>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4"/>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5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78"/>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81"/>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nodeType="clickEffect">
                                  <p:stCondLst>
                                    <p:cond delay="0"/>
                                  </p:stCondLst>
                                  <p:childTnLst>
                                    <p:set>
                                      <p:cBhvr>
                                        <p:cTn id="150" dur="1" fill="hold">
                                          <p:stCondLst>
                                            <p:cond delay="0"/>
                                          </p:stCondLst>
                                        </p:cTn>
                                        <p:tgtEl>
                                          <p:spTgt spid="82"/>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10"/>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20"/>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24"/>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nodeType="clickEffect">
                                  <p:stCondLst>
                                    <p:cond delay="0"/>
                                  </p:stCondLst>
                                  <p:childTnLst>
                                    <p:set>
                                      <p:cBhvr>
                                        <p:cTn id="166" dur="1" fill="hold">
                                          <p:stCondLst>
                                            <p:cond delay="0"/>
                                          </p:stCondLst>
                                        </p:cTn>
                                        <p:tgtEl>
                                          <p:spTgt spid="94"/>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16"/>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3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39"/>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1030"/>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P spid="75" grpId="0"/>
      <p:bldP spid="76"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377"/>
            <a:ext cx="8229600" cy="1143000"/>
          </a:xfrm>
        </p:spPr>
        <p:txBody>
          <a:bodyPr/>
          <a:lstStyle/>
          <a:p>
            <a:r>
              <a:rPr lang="en-US" dirty="0"/>
              <a:t> </a:t>
            </a:r>
            <a:r>
              <a:rPr lang="en-US" dirty="0">
                <a:latin typeface="Arial" panose="020B0604020202020204" pitchFamily="34" charset="0"/>
                <a:cs typeface="Arial" panose="020B0604020202020204" pitchFamily="34" charset="0"/>
              </a:rPr>
              <a:t>Indicating Traits on Pedigrees</a:t>
            </a:r>
          </a:p>
        </p:txBody>
      </p:sp>
      <p:sp>
        <p:nvSpPr>
          <p:cNvPr id="3" name="Content Placeholder 2"/>
          <p:cNvSpPr>
            <a:spLocks noGrp="1"/>
          </p:cNvSpPr>
          <p:nvPr>
            <p:ph idx="1"/>
          </p:nvPr>
        </p:nvSpPr>
        <p:spPr>
          <a:xfrm>
            <a:off x="457200" y="1600200"/>
            <a:ext cx="8229600" cy="5138803"/>
          </a:xfrm>
        </p:spPr>
        <p:txBody>
          <a:bodyPr/>
          <a:lstStyle/>
          <a:p>
            <a:pPr marL="0" indent="0">
              <a:buNone/>
            </a:pPr>
            <a:r>
              <a:rPr lang="en-US" dirty="0">
                <a:latin typeface="Arial" panose="020B0604020202020204" pitchFamily="34" charset="0"/>
                <a:cs typeface="Arial" panose="020B0604020202020204" pitchFamily="34" charset="0"/>
              </a:rPr>
              <a:t>Once a pedigree has been constructed, or even as it is being constructed the trait of interest is added. </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Lets go back to our Smith family pedigree</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We want to see who in the Smith Family has dimples. </a:t>
            </a:r>
          </a:p>
          <a:p>
            <a:endParaRPr lang="en-US" dirty="0"/>
          </a:p>
        </p:txBody>
      </p:sp>
    </p:spTree>
    <p:extLst>
      <p:ext uri="{BB962C8B-B14F-4D97-AF65-F5344CB8AC3E}">
        <p14:creationId xmlns:p14="http://schemas.microsoft.com/office/powerpoint/2010/main" val="355579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222"/>
            <a:ext cx="8229600" cy="451872"/>
          </a:xfrm>
        </p:spPr>
        <p:txBody>
          <a:bodyPr>
            <a:noAutofit/>
          </a:bodyPr>
          <a:lstStyle/>
          <a:p>
            <a:r>
              <a:rPr lang="en-US" sz="3600" dirty="0"/>
              <a:t>Smith Family Pedigree for the Dimples trait</a:t>
            </a:r>
          </a:p>
        </p:txBody>
      </p:sp>
      <p:sp>
        <p:nvSpPr>
          <p:cNvPr id="4" name="TextBox 3"/>
          <p:cNvSpPr txBox="1"/>
          <p:nvPr/>
        </p:nvSpPr>
        <p:spPr>
          <a:xfrm>
            <a:off x="6127916" y="752077"/>
            <a:ext cx="290335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Trait: Dimples</a:t>
            </a:r>
          </a:p>
        </p:txBody>
      </p:sp>
      <p:sp>
        <p:nvSpPr>
          <p:cNvPr id="5" name="Oval 4"/>
          <p:cNvSpPr/>
          <p:nvPr/>
        </p:nvSpPr>
        <p:spPr>
          <a:xfrm>
            <a:off x="4979096" y="4509370"/>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008328" y="4565737"/>
            <a:ext cx="651354" cy="5949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241152" y="4554254"/>
            <a:ext cx="611688" cy="5928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002068" y="4554254"/>
            <a:ext cx="659704" cy="626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00061" y="4507152"/>
            <a:ext cx="649332" cy="649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Rectangle 9"/>
          <p:cNvSpPr/>
          <p:nvPr/>
        </p:nvSpPr>
        <p:spPr>
          <a:xfrm>
            <a:off x="1696463" y="2913230"/>
            <a:ext cx="617951" cy="6138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058432" y="5880575"/>
            <a:ext cx="651354" cy="626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979096" y="5876850"/>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2027127" y="4507152"/>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6144016" y="4509370"/>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7204692" y="4509370"/>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0" y="4473814"/>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60538" y="2889754"/>
            <a:ext cx="762000" cy="706438"/>
          </a:xfrm>
          <a:prstGeom prst="rect">
            <a:avLst/>
          </a:prstGeom>
          <a:noFill/>
          <a:ln>
            <a:noFill/>
          </a:ln>
          <a:effectLst/>
        </p:spPr>
      </p:pic>
      <p:sp>
        <p:nvSpPr>
          <p:cNvPr id="18" name="Oval 17"/>
          <p:cNvSpPr/>
          <p:nvPr/>
        </p:nvSpPr>
        <p:spPr>
          <a:xfrm>
            <a:off x="7173272" y="5874312"/>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8128418" y="5836733"/>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2962402" y="2878817"/>
            <a:ext cx="739036" cy="68266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3196" y="2909024"/>
            <a:ext cx="652463" cy="652462"/>
          </a:xfrm>
          <a:prstGeom prst="rect">
            <a:avLst/>
          </a:prstGeom>
          <a:solidFill>
            <a:schemeClr val="tx1"/>
          </a:solidFill>
          <a:ln>
            <a:noFill/>
          </a:ln>
          <a:effec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7304" y="5854415"/>
            <a:ext cx="652463" cy="652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24" name="Straight Connector 23"/>
          <p:cNvCxnSpPr>
            <a:stCxn id="10" idx="3"/>
          </p:cNvCxnSpPr>
          <p:nvPr/>
        </p:nvCxnSpPr>
        <p:spPr>
          <a:xfrm flipV="1">
            <a:off x="2314414" y="3220150"/>
            <a:ext cx="65855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6401979" y="3280551"/>
            <a:ext cx="658559"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7911873" y="4863228"/>
            <a:ext cx="329279"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649815" y="4867405"/>
            <a:ext cx="32928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20344" y="4832828"/>
            <a:ext cx="2610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endCxn id="1030" idx="0"/>
          </p:cNvCxnSpPr>
          <p:nvPr/>
        </p:nvCxnSpPr>
        <p:spPr>
          <a:xfrm flipH="1">
            <a:off x="833536" y="4832828"/>
            <a:ext cx="17320" cy="102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1" idx="0"/>
          </p:cNvCxnSpPr>
          <p:nvPr/>
        </p:nvCxnSpPr>
        <p:spPr>
          <a:xfrm flipV="1">
            <a:off x="4384109" y="5661764"/>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2" idx="0"/>
          </p:cNvCxnSpPr>
          <p:nvPr/>
        </p:nvCxnSpPr>
        <p:spPr>
          <a:xfrm flipV="1">
            <a:off x="5348614" y="5661764"/>
            <a:ext cx="0" cy="215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384109" y="5661764"/>
            <a:ext cx="9645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7561683" y="5633951"/>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514707" y="5621251"/>
            <a:ext cx="0" cy="2188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36" name="Picture 1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61683" y="5621251"/>
            <a:ext cx="969963" cy="12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5" name="Straight Connector 64"/>
          <p:cNvCxnSpPr/>
          <p:nvPr/>
        </p:nvCxnSpPr>
        <p:spPr>
          <a:xfrm>
            <a:off x="4857701" y="4867406"/>
            <a:ext cx="0" cy="8026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1036" idx="0"/>
          </p:cNvCxnSpPr>
          <p:nvPr/>
        </p:nvCxnSpPr>
        <p:spPr>
          <a:xfrm>
            <a:off x="8033828" y="4859157"/>
            <a:ext cx="12837" cy="7620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324727" y="4049952"/>
            <a:ext cx="30092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324727" y="4049952"/>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13" idx="0"/>
          </p:cNvCxnSpPr>
          <p:nvPr/>
        </p:nvCxnSpPr>
        <p:spPr>
          <a:xfrm>
            <a:off x="2396645" y="4062478"/>
            <a:ext cx="0" cy="4446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331920" y="4097054"/>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34005" y="4049952"/>
            <a:ext cx="0" cy="515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5348614" y="4045646"/>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98317" y="4045646"/>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527203" y="4016614"/>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flipV="1">
            <a:off x="5348614" y="4016614"/>
            <a:ext cx="224970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2642048" y="3220151"/>
            <a:ext cx="1645" cy="8254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31258" y="3298471"/>
            <a:ext cx="0" cy="718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4022060" y="5160724"/>
            <a:ext cx="623889" cy="369332"/>
          </a:xfrm>
          <a:prstGeom prst="rect">
            <a:avLst/>
          </a:prstGeom>
          <a:noFill/>
        </p:spPr>
        <p:txBody>
          <a:bodyPr wrap="none" rtlCol="0">
            <a:spAutoFit/>
          </a:bodyPr>
          <a:lstStyle/>
          <a:p>
            <a:r>
              <a:rPr lang="en-US" dirty="0"/>
              <a:t>John</a:t>
            </a:r>
          </a:p>
        </p:txBody>
      </p:sp>
      <p:sp>
        <p:nvSpPr>
          <p:cNvPr id="76" name="TextBox 75"/>
          <p:cNvSpPr txBox="1"/>
          <p:nvPr/>
        </p:nvSpPr>
        <p:spPr>
          <a:xfrm>
            <a:off x="5045486" y="5206752"/>
            <a:ext cx="606256" cy="369332"/>
          </a:xfrm>
          <a:prstGeom prst="rect">
            <a:avLst/>
          </a:prstGeom>
          <a:noFill/>
        </p:spPr>
        <p:txBody>
          <a:bodyPr wrap="none" rtlCol="0">
            <a:spAutoFit/>
          </a:bodyPr>
          <a:lstStyle/>
          <a:p>
            <a:r>
              <a:rPr lang="en-US" dirty="0"/>
              <a:t>Jane</a:t>
            </a:r>
          </a:p>
        </p:txBody>
      </p:sp>
      <p:sp>
        <p:nvSpPr>
          <p:cNvPr id="77" name="TextBox 76"/>
          <p:cNvSpPr txBox="1"/>
          <p:nvPr/>
        </p:nvSpPr>
        <p:spPr>
          <a:xfrm>
            <a:off x="139816" y="741233"/>
            <a:ext cx="5756384" cy="1938992"/>
          </a:xfrm>
          <a:prstGeom prst="rect">
            <a:avLst/>
          </a:prstGeom>
          <a:noFill/>
          <a:ln>
            <a:solidFill>
              <a:schemeClr val="tx1"/>
            </a:solidFill>
          </a:ln>
        </p:spPr>
        <p:txBody>
          <a:bodyPr wrap="none" rtlCol="0">
            <a:spAutoFit/>
          </a:bodyPr>
          <a:lstStyle/>
          <a:p>
            <a:r>
              <a:rPr lang="en-US" sz="2000" dirty="0"/>
              <a:t>Both John and Jane have dimples, but neither of their</a:t>
            </a:r>
          </a:p>
          <a:p>
            <a:r>
              <a:rPr lang="en-US" sz="2000" dirty="0"/>
              <a:t>children do. The only other people on Jane's side </a:t>
            </a:r>
          </a:p>
          <a:p>
            <a:r>
              <a:rPr lang="en-US" sz="2000" dirty="0"/>
              <a:t>of the family to have dimples are her father</a:t>
            </a:r>
          </a:p>
          <a:p>
            <a:r>
              <a:rPr lang="en-US" sz="2000" dirty="0"/>
              <a:t> and youngest sister.</a:t>
            </a:r>
          </a:p>
          <a:p>
            <a:r>
              <a:rPr lang="en-US" sz="2000" dirty="0"/>
              <a:t>On John’s side of the family, his mother, and sister</a:t>
            </a:r>
          </a:p>
          <a:p>
            <a:r>
              <a:rPr lang="en-US" sz="2000" dirty="0"/>
              <a:t> have dimples</a:t>
            </a:r>
          </a:p>
        </p:txBody>
      </p:sp>
      <p:sp>
        <p:nvSpPr>
          <p:cNvPr id="101" name="Rectangle 100"/>
          <p:cNvSpPr/>
          <p:nvPr/>
        </p:nvSpPr>
        <p:spPr>
          <a:xfrm>
            <a:off x="5765182" y="2935119"/>
            <a:ext cx="617951" cy="61384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4008328" y="4554255"/>
            <a:ext cx="651354" cy="6524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Oval 102"/>
          <p:cNvSpPr/>
          <p:nvPr/>
        </p:nvSpPr>
        <p:spPr>
          <a:xfrm>
            <a:off x="4979096" y="4497887"/>
            <a:ext cx="739036" cy="6826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p:cNvSpPr/>
          <p:nvPr/>
        </p:nvSpPr>
        <p:spPr>
          <a:xfrm>
            <a:off x="7204692" y="4512363"/>
            <a:ext cx="739036" cy="6826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40" name="Picture 16"/>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972973" y="2882036"/>
            <a:ext cx="762000" cy="706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015645" y="4474455"/>
            <a:ext cx="762000" cy="706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878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101" grpId="0" animBg="1"/>
      <p:bldP spid="102" grpId="0" animBg="1"/>
      <p:bldP spid="103" grpId="0" animBg="1"/>
      <p:bldP spid="10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Patterns</a:t>
            </a:r>
          </a:p>
        </p:txBody>
      </p:sp>
      <p:sp>
        <p:nvSpPr>
          <p:cNvPr id="3" name="Content Placeholder 2"/>
          <p:cNvSpPr>
            <a:spLocks noGrp="1"/>
          </p:cNvSpPr>
          <p:nvPr>
            <p:ph idx="1"/>
          </p:nvPr>
        </p:nvSpPr>
        <p:spPr/>
        <p:txBody>
          <a:bodyPr>
            <a:normAutofit/>
          </a:bodyPr>
          <a:lstStyle/>
          <a:p>
            <a:pPr marL="0" indent="0" algn="ctr">
              <a:buNone/>
            </a:pPr>
            <a:r>
              <a:rPr lang="en-US" sz="4000" dirty="0">
                <a:latin typeface="Arial" panose="020B0604020202020204" pitchFamily="34" charset="0"/>
                <a:cs typeface="Arial" panose="020B0604020202020204" pitchFamily="34" charset="0"/>
              </a:rPr>
              <a:t>Now that we can see who has the trait and who doesn’t, we can look for patterns.</a:t>
            </a:r>
          </a:p>
          <a:p>
            <a:pPr marL="0" indent="0" algn="ctr">
              <a:buNone/>
            </a:pPr>
            <a:endParaRPr lang="en-US" sz="4000" dirty="0">
              <a:latin typeface="Arial" panose="020B0604020202020204" pitchFamily="34" charset="0"/>
              <a:cs typeface="Arial" panose="020B0604020202020204" pitchFamily="34" charset="0"/>
            </a:endParaRPr>
          </a:p>
          <a:p>
            <a:pPr marL="0" indent="0" algn="ctr">
              <a:buNone/>
            </a:pPr>
            <a:r>
              <a:rPr lang="en-US" sz="4000" dirty="0">
                <a:latin typeface="Arial" panose="020B0604020202020204" pitchFamily="34" charset="0"/>
                <a:cs typeface="Arial" panose="020B0604020202020204" pitchFamily="34" charset="0"/>
              </a:rPr>
              <a:t>Lets take a look at a few different families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38366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Shape 508"/>
          <p:cNvSpPr/>
          <p:nvPr/>
        </p:nvSpPr>
        <p:spPr>
          <a:xfrm>
            <a:off x="2834215" y="154133"/>
            <a:ext cx="3556423" cy="60273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500" b="1">
                <a:solidFill>
                  <a:srgbClr val="583F34"/>
                </a:solidFill>
                <a:latin typeface="Arial"/>
                <a:ea typeface="Arial"/>
                <a:cs typeface="Arial"/>
                <a:sym typeface="Arial"/>
              </a:defRPr>
            </a:lvl1pPr>
          </a:lstStyle>
          <a:p>
            <a:r>
              <a:rPr sz="3164" dirty="0"/>
              <a:t>Pedigree </a:t>
            </a:r>
            <a:r>
              <a:rPr lang="en-US" sz="3164" dirty="0"/>
              <a:t>A</a:t>
            </a:r>
            <a:r>
              <a:rPr sz="3164" dirty="0"/>
              <a:t>nalysis</a:t>
            </a:r>
          </a:p>
        </p:txBody>
      </p:sp>
      <p:grpSp>
        <p:nvGrpSpPr>
          <p:cNvPr id="523" name="Group 523"/>
          <p:cNvGrpSpPr/>
          <p:nvPr/>
        </p:nvGrpSpPr>
        <p:grpSpPr>
          <a:xfrm>
            <a:off x="1661023" y="1533401"/>
            <a:ext cx="5821954" cy="3150730"/>
            <a:chOff x="0" y="0"/>
            <a:chExt cx="8280110" cy="4481037"/>
          </a:xfrm>
        </p:grpSpPr>
        <p:sp>
          <p:nvSpPr>
            <p:cNvPr id="509" name="Shape 509"/>
            <p:cNvSpPr/>
            <p:nvPr/>
          </p:nvSpPr>
          <p:spPr>
            <a:xfrm>
              <a:off x="3467411" y="0"/>
              <a:ext cx="1179756"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10" name="Shape 510"/>
            <p:cNvSpPr/>
            <p:nvPr/>
          </p:nvSpPr>
          <p:spPr>
            <a:xfrm>
              <a:off x="4648677" y="570522"/>
              <a:ext cx="67788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11" name="Shape 511"/>
            <p:cNvSpPr/>
            <p:nvPr/>
          </p:nvSpPr>
          <p:spPr>
            <a:xfrm flipV="1">
              <a:off x="4987621" y="553478"/>
              <a:ext cx="2" cy="1563363"/>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12" name="Shape 512"/>
            <p:cNvSpPr/>
            <p:nvPr/>
          </p:nvSpPr>
          <p:spPr>
            <a:xfrm>
              <a:off x="4491984" y="2092856"/>
              <a:ext cx="988907"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13" name="Shape 513"/>
            <p:cNvSpPr/>
            <p:nvPr/>
          </p:nvSpPr>
          <p:spPr>
            <a:xfrm>
              <a:off x="1692764" y="1997433"/>
              <a:ext cx="1179753" cy="1179755"/>
            </a:xfrm>
            <a:prstGeom prst="ellipse">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14" name="Shape 514"/>
            <p:cNvSpPr/>
            <p:nvPr/>
          </p:nvSpPr>
          <p:spPr>
            <a:xfrm>
              <a:off x="-1" y="2092856"/>
              <a:ext cx="988907"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15" name="Shape 515"/>
            <p:cNvSpPr/>
            <p:nvPr/>
          </p:nvSpPr>
          <p:spPr>
            <a:xfrm>
              <a:off x="2245324" y="1574539"/>
              <a:ext cx="5459194" cy="1"/>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16" name="Shape 516"/>
            <p:cNvSpPr/>
            <p:nvPr/>
          </p:nvSpPr>
          <p:spPr>
            <a:xfrm flipV="1">
              <a:off x="2269940" y="1547053"/>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17" name="Shape 517"/>
            <p:cNvSpPr/>
            <p:nvPr/>
          </p:nvSpPr>
          <p:spPr>
            <a:xfrm>
              <a:off x="7100358" y="1997433"/>
              <a:ext cx="1179753"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18" name="Shape 518"/>
            <p:cNvSpPr/>
            <p:nvPr/>
          </p:nvSpPr>
          <p:spPr>
            <a:xfrm flipV="1">
              <a:off x="7692602" y="1559753"/>
              <a:ext cx="2" cy="451620"/>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19" name="Shape 519"/>
            <p:cNvSpPr/>
            <p:nvPr/>
          </p:nvSpPr>
          <p:spPr>
            <a:xfrm>
              <a:off x="994174" y="2587309"/>
              <a:ext cx="67788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20" name="Shape 520"/>
            <p:cNvSpPr/>
            <p:nvPr/>
          </p:nvSpPr>
          <p:spPr>
            <a:xfrm flipV="1">
              <a:off x="1340835" y="2577011"/>
              <a:ext cx="2" cy="889746"/>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21" name="Shape 521"/>
            <p:cNvSpPr/>
            <p:nvPr/>
          </p:nvSpPr>
          <p:spPr>
            <a:xfrm>
              <a:off x="5328078" y="64574"/>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22" name="Shape 522"/>
            <p:cNvSpPr/>
            <p:nvPr/>
          </p:nvSpPr>
          <p:spPr>
            <a:xfrm>
              <a:off x="846382" y="3492130"/>
              <a:ext cx="988907"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grpSp>
      <p:sp>
        <p:nvSpPr>
          <p:cNvPr id="524" name="Shape 524"/>
          <p:cNvSpPr/>
          <p:nvPr/>
        </p:nvSpPr>
        <p:spPr>
          <a:xfrm>
            <a:off x="1516030" y="5128631"/>
            <a:ext cx="6827190" cy="105875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a:solidFill>
                  <a:srgbClr val="583F34"/>
                </a:solidFill>
                <a:latin typeface="Arial"/>
                <a:ea typeface="Arial"/>
                <a:cs typeface="Arial"/>
                <a:sym typeface="Arial"/>
              </a:defRPr>
            </a:lvl1pPr>
          </a:lstStyle>
          <a:p>
            <a:r>
              <a:rPr lang="en-US" altLang="en-US" sz="2800" dirty="0"/>
              <a:t>What patterns do you notice in this family?</a:t>
            </a:r>
          </a:p>
          <a:p>
            <a:r>
              <a:rPr sz="2800" dirty="0"/>
              <a:t> </a:t>
            </a:r>
          </a:p>
        </p:txBody>
      </p:sp>
      <p:pic>
        <p:nvPicPr>
          <p:cNvPr id="2" name="Picture 1">
            <a:extLst>
              <a:ext uri="{FF2B5EF4-FFF2-40B4-BE49-F238E27FC236}">
                <a16:creationId xmlns:a16="http://schemas.microsoft.com/office/drawing/2014/main" id="{FEC15949-5A77-4699-813A-5BE61A230CDB}"/>
              </a:ext>
            </a:extLst>
          </p:cNvPr>
          <p:cNvPicPr>
            <a:picLocks noChangeAspect="1"/>
          </p:cNvPicPr>
          <p:nvPr/>
        </p:nvPicPr>
        <p:blipFill>
          <a:blip r:embed="rId3"/>
          <a:stretch>
            <a:fillRect/>
          </a:stretch>
        </p:blipFill>
        <p:spPr>
          <a:xfrm>
            <a:off x="266242" y="4925402"/>
            <a:ext cx="1249788" cy="1261981"/>
          </a:xfrm>
          <a:prstGeom prst="rect">
            <a:avLst/>
          </a:prstGeom>
        </p:spPr>
      </p:pic>
    </p:spTree>
    <p:extLst>
      <p:ext uri="{BB962C8B-B14F-4D97-AF65-F5344CB8AC3E}">
        <p14:creationId xmlns:p14="http://schemas.microsoft.com/office/powerpoint/2010/main" val="39530315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Shape 528"/>
          <p:cNvSpPr/>
          <p:nvPr/>
        </p:nvSpPr>
        <p:spPr>
          <a:xfrm>
            <a:off x="2856682" y="123395"/>
            <a:ext cx="3556423" cy="60273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500" b="1">
                <a:solidFill>
                  <a:srgbClr val="583F34"/>
                </a:solidFill>
                <a:latin typeface="Arial"/>
                <a:ea typeface="Arial"/>
                <a:cs typeface="Arial"/>
                <a:sym typeface="Arial"/>
              </a:defRPr>
            </a:lvl1pPr>
          </a:lstStyle>
          <a:p>
            <a:r>
              <a:rPr sz="3164" dirty="0"/>
              <a:t>Pedigree </a:t>
            </a:r>
            <a:r>
              <a:rPr lang="en-US" sz="3164" dirty="0"/>
              <a:t>A</a:t>
            </a:r>
            <a:r>
              <a:rPr sz="3164" dirty="0"/>
              <a:t>nalysis</a:t>
            </a:r>
          </a:p>
        </p:txBody>
      </p:sp>
      <p:sp>
        <p:nvSpPr>
          <p:cNvPr id="529" name="Shape 529"/>
          <p:cNvSpPr/>
          <p:nvPr/>
        </p:nvSpPr>
        <p:spPr>
          <a:xfrm>
            <a:off x="1920930" y="5584463"/>
            <a:ext cx="5907066" cy="54168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a:solidFill>
                  <a:srgbClr val="583F34"/>
                </a:solidFill>
                <a:latin typeface="Arial"/>
                <a:ea typeface="Arial"/>
                <a:cs typeface="Arial"/>
                <a:sym typeface="Arial"/>
              </a:defRPr>
            </a:lvl1pPr>
          </a:lstStyle>
          <a:p>
            <a:r>
              <a:rPr sz="2800" dirty="0"/>
              <a:t>What are the patterns in this family? </a:t>
            </a:r>
          </a:p>
        </p:txBody>
      </p:sp>
      <p:grpSp>
        <p:nvGrpSpPr>
          <p:cNvPr id="552" name="Group 552"/>
          <p:cNvGrpSpPr/>
          <p:nvPr/>
        </p:nvGrpSpPr>
        <p:grpSpPr>
          <a:xfrm>
            <a:off x="1835173" y="1201535"/>
            <a:ext cx="4962328" cy="3920332"/>
            <a:chOff x="0" y="0"/>
            <a:chExt cx="7057531" cy="5575582"/>
          </a:xfrm>
        </p:grpSpPr>
        <p:sp>
          <p:nvSpPr>
            <p:cNvPr id="530" name="Shape 530"/>
            <p:cNvSpPr/>
            <p:nvPr/>
          </p:nvSpPr>
          <p:spPr>
            <a:xfrm>
              <a:off x="5381309" y="76069"/>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31" name="Shape 531"/>
            <p:cNvSpPr/>
            <p:nvPr/>
          </p:nvSpPr>
          <p:spPr>
            <a:xfrm>
              <a:off x="3516260" y="0"/>
              <a:ext cx="1179753"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32" name="Shape 532"/>
            <p:cNvSpPr/>
            <p:nvPr/>
          </p:nvSpPr>
          <p:spPr>
            <a:xfrm>
              <a:off x="4697525" y="570521"/>
              <a:ext cx="677888"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33" name="Shape 533"/>
            <p:cNvSpPr/>
            <p:nvPr/>
          </p:nvSpPr>
          <p:spPr>
            <a:xfrm flipV="1">
              <a:off x="3765043" y="1919179"/>
              <a:ext cx="2" cy="520937"/>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34" name="Shape 534"/>
            <p:cNvSpPr/>
            <p:nvPr/>
          </p:nvSpPr>
          <p:spPr>
            <a:xfrm>
              <a:off x="3269405" y="2416132"/>
              <a:ext cx="988907"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35" name="Shape 535"/>
            <p:cNvSpPr/>
            <p:nvPr/>
          </p:nvSpPr>
          <p:spPr>
            <a:xfrm>
              <a:off x="3748589" y="1897814"/>
              <a:ext cx="2733351"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36" name="Shape 536"/>
            <p:cNvSpPr/>
            <p:nvPr/>
          </p:nvSpPr>
          <p:spPr>
            <a:xfrm>
              <a:off x="5877779" y="2320709"/>
              <a:ext cx="1179754"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37" name="Shape 537"/>
            <p:cNvSpPr/>
            <p:nvPr/>
          </p:nvSpPr>
          <p:spPr>
            <a:xfrm flipV="1">
              <a:off x="6470023" y="1883028"/>
              <a:ext cx="2" cy="451620"/>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38" name="Shape 538"/>
            <p:cNvSpPr/>
            <p:nvPr/>
          </p:nvSpPr>
          <p:spPr>
            <a:xfrm>
              <a:off x="2588754" y="2910584"/>
              <a:ext cx="677889" cy="3"/>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39" name="Shape 539"/>
            <p:cNvSpPr/>
            <p:nvPr/>
          </p:nvSpPr>
          <p:spPr>
            <a:xfrm>
              <a:off x="1406240" y="2320709"/>
              <a:ext cx="1179753"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40" name="Shape 540"/>
            <p:cNvSpPr/>
            <p:nvPr/>
          </p:nvSpPr>
          <p:spPr>
            <a:xfrm flipV="1">
              <a:off x="2927698" y="2892391"/>
              <a:ext cx="2" cy="889747"/>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41" name="Shape 541"/>
            <p:cNvSpPr/>
            <p:nvPr/>
          </p:nvSpPr>
          <p:spPr>
            <a:xfrm flipV="1">
              <a:off x="5036468" y="553395"/>
              <a:ext cx="2" cy="1376214"/>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nvGrpSpPr>
            <p:cNvPr id="551" name="Group 551"/>
            <p:cNvGrpSpPr/>
            <p:nvPr/>
          </p:nvGrpSpPr>
          <p:grpSpPr>
            <a:xfrm>
              <a:off x="0" y="3789901"/>
              <a:ext cx="5855401" cy="1785682"/>
              <a:chOff x="0" y="0"/>
              <a:chExt cx="5855400" cy="1785680"/>
            </a:xfrm>
          </p:grpSpPr>
          <p:sp>
            <p:nvSpPr>
              <p:cNvPr id="542" name="Shape 542"/>
              <p:cNvSpPr/>
              <p:nvPr/>
            </p:nvSpPr>
            <p:spPr>
              <a:xfrm>
                <a:off x="-1" y="701349"/>
                <a:ext cx="988907"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43" name="Shape 543"/>
              <p:cNvSpPr/>
              <p:nvPr/>
            </p:nvSpPr>
            <p:spPr>
              <a:xfrm flipV="1">
                <a:off x="494453" y="0"/>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44" name="Shape 544"/>
              <p:cNvSpPr/>
              <p:nvPr/>
            </p:nvSpPr>
            <p:spPr>
              <a:xfrm>
                <a:off x="4866493" y="701349"/>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45" name="Shape 545"/>
              <p:cNvSpPr/>
              <p:nvPr/>
            </p:nvSpPr>
            <p:spPr>
              <a:xfrm>
                <a:off x="1622163" y="701349"/>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46" name="Shape 546"/>
              <p:cNvSpPr/>
              <p:nvPr/>
            </p:nvSpPr>
            <p:spPr>
              <a:xfrm>
                <a:off x="3148905" y="605927"/>
                <a:ext cx="1179755"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47" name="Shape 547"/>
              <p:cNvSpPr/>
              <p:nvPr/>
            </p:nvSpPr>
            <p:spPr>
              <a:xfrm flipV="1">
                <a:off x="2116616" y="0"/>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48" name="Shape 548"/>
              <p:cNvSpPr/>
              <p:nvPr/>
            </p:nvSpPr>
            <p:spPr>
              <a:xfrm flipV="1">
                <a:off x="5360946" y="0"/>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49" name="Shape 549"/>
              <p:cNvSpPr/>
              <p:nvPr/>
            </p:nvSpPr>
            <p:spPr>
              <a:xfrm flipV="1">
                <a:off x="3738781" y="0"/>
                <a:ext cx="2" cy="6397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50" name="Shape 550"/>
              <p:cNvSpPr/>
              <p:nvPr/>
            </p:nvSpPr>
            <p:spPr>
              <a:xfrm flipV="1">
                <a:off x="484448" y="18105"/>
                <a:ext cx="4889951"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grpSp>
      <p:pic>
        <p:nvPicPr>
          <p:cNvPr id="2" name="Picture 1">
            <a:extLst>
              <a:ext uri="{FF2B5EF4-FFF2-40B4-BE49-F238E27FC236}">
                <a16:creationId xmlns:a16="http://schemas.microsoft.com/office/drawing/2014/main" id="{BDB4087C-D1E1-4A26-83D1-E33A6A568F30}"/>
              </a:ext>
            </a:extLst>
          </p:cNvPr>
          <p:cNvPicPr>
            <a:picLocks noChangeAspect="1"/>
          </p:cNvPicPr>
          <p:nvPr/>
        </p:nvPicPr>
        <p:blipFill>
          <a:blip r:embed="rId3"/>
          <a:stretch>
            <a:fillRect/>
          </a:stretch>
        </p:blipFill>
        <p:spPr>
          <a:xfrm>
            <a:off x="308228" y="4953472"/>
            <a:ext cx="1249788" cy="1261981"/>
          </a:xfrm>
          <a:prstGeom prst="rect">
            <a:avLst/>
          </a:prstGeom>
        </p:spPr>
      </p:pic>
    </p:spTree>
    <p:extLst>
      <p:ext uri="{BB962C8B-B14F-4D97-AF65-F5344CB8AC3E}">
        <p14:creationId xmlns:p14="http://schemas.microsoft.com/office/powerpoint/2010/main" val="318984086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Shape 556"/>
          <p:cNvSpPr/>
          <p:nvPr/>
        </p:nvSpPr>
        <p:spPr>
          <a:xfrm>
            <a:off x="2834215" y="95517"/>
            <a:ext cx="3556423" cy="60273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500" b="1">
                <a:solidFill>
                  <a:srgbClr val="583F34"/>
                </a:solidFill>
                <a:latin typeface="Arial"/>
                <a:ea typeface="Arial"/>
                <a:cs typeface="Arial"/>
                <a:sym typeface="Arial"/>
              </a:defRPr>
            </a:lvl1pPr>
          </a:lstStyle>
          <a:p>
            <a:r>
              <a:rPr sz="3164" dirty="0"/>
              <a:t>Pedigree </a:t>
            </a:r>
            <a:r>
              <a:rPr lang="en-US" sz="3164" dirty="0"/>
              <a:t>A</a:t>
            </a:r>
            <a:r>
              <a:rPr sz="3164" dirty="0"/>
              <a:t>nalysis</a:t>
            </a:r>
          </a:p>
        </p:txBody>
      </p:sp>
      <p:grpSp>
        <p:nvGrpSpPr>
          <p:cNvPr id="587" name="Group 587"/>
          <p:cNvGrpSpPr/>
          <p:nvPr/>
        </p:nvGrpSpPr>
        <p:grpSpPr>
          <a:xfrm>
            <a:off x="927937" y="930396"/>
            <a:ext cx="7713080" cy="4278206"/>
            <a:chOff x="0" y="0"/>
            <a:chExt cx="10969712" cy="6084558"/>
          </a:xfrm>
        </p:grpSpPr>
        <p:sp>
          <p:nvSpPr>
            <p:cNvPr id="557" name="Shape 557"/>
            <p:cNvSpPr/>
            <p:nvPr/>
          </p:nvSpPr>
          <p:spPr>
            <a:xfrm flipV="1">
              <a:off x="10475259" y="1906347"/>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58" name="Shape 558"/>
            <p:cNvSpPr/>
            <p:nvPr/>
          </p:nvSpPr>
          <p:spPr>
            <a:xfrm>
              <a:off x="2457641" y="290690"/>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59" name="Shape 559"/>
            <p:cNvSpPr/>
            <p:nvPr/>
          </p:nvSpPr>
          <p:spPr>
            <a:xfrm>
              <a:off x="592591" y="214621"/>
              <a:ext cx="1179753"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60" name="Shape 560"/>
            <p:cNvSpPr/>
            <p:nvPr/>
          </p:nvSpPr>
          <p:spPr>
            <a:xfrm>
              <a:off x="1773857" y="785144"/>
              <a:ext cx="677888"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1" name="Shape 561"/>
            <p:cNvSpPr/>
            <p:nvPr/>
          </p:nvSpPr>
          <p:spPr>
            <a:xfrm flipV="1">
              <a:off x="2112800" y="768018"/>
              <a:ext cx="2" cy="1376213"/>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2" name="Shape 562"/>
            <p:cNvSpPr/>
            <p:nvPr/>
          </p:nvSpPr>
          <p:spPr>
            <a:xfrm>
              <a:off x="-1" y="2626409"/>
              <a:ext cx="988907"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63" name="Shape 563"/>
            <p:cNvSpPr/>
            <p:nvPr/>
          </p:nvSpPr>
          <p:spPr>
            <a:xfrm flipV="1">
              <a:off x="494452" y="1925059"/>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4" name="Shape 564"/>
            <p:cNvSpPr/>
            <p:nvPr/>
          </p:nvSpPr>
          <p:spPr>
            <a:xfrm>
              <a:off x="3148905" y="2543686"/>
              <a:ext cx="1179753"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65" name="Shape 565"/>
            <p:cNvSpPr/>
            <p:nvPr/>
          </p:nvSpPr>
          <p:spPr>
            <a:xfrm flipV="1">
              <a:off x="2116616" y="1925059"/>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6" name="Shape 566"/>
            <p:cNvSpPr/>
            <p:nvPr/>
          </p:nvSpPr>
          <p:spPr>
            <a:xfrm flipV="1">
              <a:off x="3738780" y="1925059"/>
              <a:ext cx="2" cy="6397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7" name="Shape 567"/>
            <p:cNvSpPr/>
            <p:nvPr/>
          </p:nvSpPr>
          <p:spPr>
            <a:xfrm>
              <a:off x="484447" y="1943165"/>
              <a:ext cx="326433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68" name="Shape 568"/>
            <p:cNvSpPr/>
            <p:nvPr/>
          </p:nvSpPr>
          <p:spPr>
            <a:xfrm>
              <a:off x="9197937" y="76068"/>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69" name="Shape 569"/>
            <p:cNvSpPr/>
            <p:nvPr/>
          </p:nvSpPr>
          <p:spPr>
            <a:xfrm>
              <a:off x="7332886" y="-1"/>
              <a:ext cx="1179755"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70" name="Shape 570"/>
            <p:cNvSpPr/>
            <p:nvPr/>
          </p:nvSpPr>
          <p:spPr>
            <a:xfrm>
              <a:off x="8514151" y="570521"/>
              <a:ext cx="67788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71" name="Shape 571"/>
            <p:cNvSpPr/>
            <p:nvPr/>
          </p:nvSpPr>
          <p:spPr>
            <a:xfrm flipV="1">
              <a:off x="8853095" y="553395"/>
              <a:ext cx="2" cy="1376214"/>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72" name="Shape 572"/>
            <p:cNvSpPr/>
            <p:nvPr/>
          </p:nvSpPr>
          <p:spPr>
            <a:xfrm>
              <a:off x="9980805" y="2594997"/>
              <a:ext cx="988908" cy="988908"/>
            </a:xfrm>
            <a:prstGeom prst="rect">
              <a:avLst/>
            </a:prstGeom>
            <a:solidFill>
              <a:srgbClr val="FFFFFF"/>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73" name="Shape 573"/>
            <p:cNvSpPr/>
            <p:nvPr/>
          </p:nvSpPr>
          <p:spPr>
            <a:xfrm>
              <a:off x="6736477" y="2594997"/>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74" name="Shape 574"/>
            <p:cNvSpPr/>
            <p:nvPr/>
          </p:nvSpPr>
          <p:spPr>
            <a:xfrm>
              <a:off x="8263219" y="2512274"/>
              <a:ext cx="1179753" cy="1179753"/>
            </a:xfrm>
            <a:prstGeom prst="ellipse">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75" name="Shape 575"/>
            <p:cNvSpPr/>
            <p:nvPr/>
          </p:nvSpPr>
          <p:spPr>
            <a:xfrm flipV="1">
              <a:off x="7230931" y="1906347"/>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76" name="Shape 576"/>
            <p:cNvSpPr/>
            <p:nvPr/>
          </p:nvSpPr>
          <p:spPr>
            <a:xfrm flipV="1">
              <a:off x="8853095" y="1906347"/>
              <a:ext cx="2" cy="6397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77" name="Shape 577"/>
            <p:cNvSpPr/>
            <p:nvPr/>
          </p:nvSpPr>
          <p:spPr>
            <a:xfrm>
              <a:off x="7217479" y="1924452"/>
              <a:ext cx="3271233"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78" name="Shape 578"/>
            <p:cNvSpPr/>
            <p:nvPr/>
          </p:nvSpPr>
          <p:spPr>
            <a:xfrm>
              <a:off x="1526741" y="2608057"/>
              <a:ext cx="1179753" cy="1179753"/>
            </a:xfrm>
            <a:prstGeom prst="ellipse">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79" name="Shape 579"/>
            <p:cNvSpPr/>
            <p:nvPr/>
          </p:nvSpPr>
          <p:spPr>
            <a:xfrm>
              <a:off x="6959975" y="4974829"/>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80" name="Shape 580"/>
            <p:cNvSpPr/>
            <p:nvPr/>
          </p:nvSpPr>
          <p:spPr>
            <a:xfrm>
              <a:off x="3715647" y="4974829"/>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81" name="Shape 581"/>
            <p:cNvSpPr/>
            <p:nvPr/>
          </p:nvSpPr>
          <p:spPr>
            <a:xfrm>
              <a:off x="5242387" y="4904806"/>
              <a:ext cx="1179755"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82" name="Shape 582"/>
            <p:cNvSpPr/>
            <p:nvPr/>
          </p:nvSpPr>
          <p:spPr>
            <a:xfrm flipV="1">
              <a:off x="4210100" y="4286179"/>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83" name="Shape 583"/>
            <p:cNvSpPr/>
            <p:nvPr/>
          </p:nvSpPr>
          <p:spPr>
            <a:xfrm flipV="1">
              <a:off x="7454428" y="4286179"/>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84" name="Shape 584"/>
            <p:cNvSpPr/>
            <p:nvPr/>
          </p:nvSpPr>
          <p:spPr>
            <a:xfrm>
              <a:off x="4196647" y="4304284"/>
              <a:ext cx="3271234"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85" name="Shape 585"/>
            <p:cNvSpPr/>
            <p:nvPr/>
          </p:nvSpPr>
          <p:spPr>
            <a:xfrm>
              <a:off x="4323051" y="3120862"/>
              <a:ext cx="2444434" cy="3"/>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86" name="Shape 586"/>
            <p:cNvSpPr/>
            <p:nvPr/>
          </p:nvSpPr>
          <p:spPr>
            <a:xfrm flipV="1">
              <a:off x="5832265" y="3160381"/>
              <a:ext cx="2" cy="1776156"/>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sp>
        <p:nvSpPr>
          <p:cNvPr id="588" name="Shape 588"/>
          <p:cNvSpPr/>
          <p:nvPr/>
        </p:nvSpPr>
        <p:spPr>
          <a:xfrm>
            <a:off x="1961874" y="5584463"/>
            <a:ext cx="5907066" cy="54168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a:solidFill>
                  <a:srgbClr val="583F34"/>
                </a:solidFill>
                <a:latin typeface="Arial"/>
                <a:ea typeface="Arial"/>
                <a:cs typeface="Arial"/>
                <a:sym typeface="Arial"/>
              </a:defRPr>
            </a:lvl1pPr>
          </a:lstStyle>
          <a:p>
            <a:r>
              <a:rPr sz="2800" dirty="0"/>
              <a:t>What are the patterns in this family? </a:t>
            </a:r>
          </a:p>
        </p:txBody>
      </p:sp>
      <p:pic>
        <p:nvPicPr>
          <p:cNvPr id="2" name="Picture 1">
            <a:extLst>
              <a:ext uri="{FF2B5EF4-FFF2-40B4-BE49-F238E27FC236}">
                <a16:creationId xmlns:a16="http://schemas.microsoft.com/office/drawing/2014/main" id="{42F3D588-747C-4F83-8D6D-869DC62F5A4B}"/>
              </a:ext>
            </a:extLst>
          </p:cNvPr>
          <p:cNvPicPr>
            <a:picLocks noChangeAspect="1"/>
          </p:cNvPicPr>
          <p:nvPr/>
        </p:nvPicPr>
        <p:blipFill>
          <a:blip r:embed="rId3"/>
          <a:stretch>
            <a:fillRect/>
          </a:stretch>
        </p:blipFill>
        <p:spPr>
          <a:xfrm>
            <a:off x="403916" y="5123650"/>
            <a:ext cx="1154822" cy="1166089"/>
          </a:xfrm>
          <a:prstGeom prst="rect">
            <a:avLst/>
          </a:prstGeom>
        </p:spPr>
      </p:pic>
    </p:spTree>
    <p:extLst>
      <p:ext uri="{BB962C8B-B14F-4D97-AF65-F5344CB8AC3E}">
        <p14:creationId xmlns:p14="http://schemas.microsoft.com/office/powerpoint/2010/main" val="205977944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p:nvPr/>
        </p:nvSpPr>
        <p:spPr>
          <a:xfrm>
            <a:off x="2973161" y="14395"/>
            <a:ext cx="3556423" cy="60273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500" b="1">
                <a:solidFill>
                  <a:srgbClr val="583F34"/>
                </a:solidFill>
                <a:latin typeface="Arial"/>
                <a:ea typeface="Arial"/>
                <a:cs typeface="Arial"/>
                <a:sym typeface="Arial"/>
              </a:defRPr>
            </a:lvl1pPr>
          </a:lstStyle>
          <a:p>
            <a:r>
              <a:rPr sz="3164" dirty="0"/>
              <a:t>Pedigree </a:t>
            </a:r>
            <a:r>
              <a:rPr lang="en-US" sz="3164" dirty="0"/>
              <a:t>A</a:t>
            </a:r>
            <a:r>
              <a:rPr sz="3164" dirty="0"/>
              <a:t>nalysis</a:t>
            </a:r>
          </a:p>
        </p:txBody>
      </p:sp>
      <p:sp>
        <p:nvSpPr>
          <p:cNvPr id="591" name="Shape 591"/>
          <p:cNvSpPr/>
          <p:nvPr/>
        </p:nvSpPr>
        <p:spPr>
          <a:xfrm>
            <a:off x="1916752" y="5655580"/>
            <a:ext cx="5907066" cy="54168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a:solidFill>
                  <a:srgbClr val="583F34"/>
                </a:solidFill>
                <a:latin typeface="Arial"/>
                <a:ea typeface="Arial"/>
                <a:cs typeface="Arial"/>
                <a:sym typeface="Arial"/>
              </a:defRPr>
            </a:lvl1pPr>
          </a:lstStyle>
          <a:p>
            <a:r>
              <a:rPr sz="2800" dirty="0"/>
              <a:t>What are the patterns in this family? </a:t>
            </a:r>
          </a:p>
        </p:txBody>
      </p:sp>
      <p:grpSp>
        <p:nvGrpSpPr>
          <p:cNvPr id="625" name="Group 625"/>
          <p:cNvGrpSpPr/>
          <p:nvPr/>
        </p:nvGrpSpPr>
        <p:grpSpPr>
          <a:xfrm>
            <a:off x="450166" y="770535"/>
            <a:ext cx="8568543" cy="4836723"/>
            <a:chOff x="0" y="0"/>
            <a:chExt cx="12186370" cy="6878894"/>
          </a:xfrm>
        </p:grpSpPr>
        <p:sp>
          <p:nvSpPr>
            <p:cNvPr id="592" name="Shape 592"/>
            <p:cNvSpPr/>
            <p:nvPr/>
          </p:nvSpPr>
          <p:spPr>
            <a:xfrm>
              <a:off x="7065126" y="76068"/>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93" name="Shape 593"/>
            <p:cNvSpPr/>
            <p:nvPr/>
          </p:nvSpPr>
          <p:spPr>
            <a:xfrm>
              <a:off x="5200076" y="-1"/>
              <a:ext cx="1179753"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94" name="Shape 594"/>
            <p:cNvSpPr/>
            <p:nvPr/>
          </p:nvSpPr>
          <p:spPr>
            <a:xfrm>
              <a:off x="6381341" y="570521"/>
              <a:ext cx="67788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95" name="Shape 595"/>
            <p:cNvSpPr/>
            <p:nvPr/>
          </p:nvSpPr>
          <p:spPr>
            <a:xfrm flipV="1">
              <a:off x="6737438" y="581434"/>
              <a:ext cx="2" cy="1846146"/>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96" name="Shape 596"/>
            <p:cNvSpPr/>
            <p:nvPr/>
          </p:nvSpPr>
          <p:spPr>
            <a:xfrm flipV="1">
              <a:off x="4357090" y="1738476"/>
              <a:ext cx="2" cy="6778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97" name="Shape 597"/>
            <p:cNvSpPr/>
            <p:nvPr/>
          </p:nvSpPr>
          <p:spPr>
            <a:xfrm>
              <a:off x="3763333" y="2432181"/>
              <a:ext cx="1179755"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598" name="Shape 598"/>
            <p:cNvSpPr/>
            <p:nvPr/>
          </p:nvSpPr>
          <p:spPr>
            <a:xfrm>
              <a:off x="4346508" y="1759774"/>
              <a:ext cx="4879530" cy="1"/>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599" name="Shape 599"/>
            <p:cNvSpPr/>
            <p:nvPr/>
          </p:nvSpPr>
          <p:spPr>
            <a:xfrm>
              <a:off x="10427613" y="2432181"/>
              <a:ext cx="1179753"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00" name="Shape 600"/>
            <p:cNvSpPr/>
            <p:nvPr/>
          </p:nvSpPr>
          <p:spPr>
            <a:xfrm>
              <a:off x="9694853" y="3022057"/>
              <a:ext cx="711701"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01" name="Shape 601"/>
            <p:cNvSpPr/>
            <p:nvPr/>
          </p:nvSpPr>
          <p:spPr>
            <a:xfrm>
              <a:off x="6184195" y="2432181"/>
              <a:ext cx="1179753" cy="1179755"/>
            </a:xfrm>
            <a:prstGeom prst="ellipse">
              <a:avLst/>
            </a:prstGeom>
            <a:solidFill>
              <a:srgbClr val="FFFFFF"/>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02" name="Shape 602"/>
            <p:cNvSpPr/>
            <p:nvPr/>
          </p:nvSpPr>
          <p:spPr>
            <a:xfrm>
              <a:off x="11197463" y="4702133"/>
              <a:ext cx="988908" cy="988908"/>
            </a:xfrm>
            <a:prstGeom prst="rect">
              <a:avLst/>
            </a:prstGeom>
            <a:solidFill>
              <a:srgbClr val="FFFFFF"/>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03" name="Shape 603"/>
            <p:cNvSpPr/>
            <p:nvPr/>
          </p:nvSpPr>
          <p:spPr>
            <a:xfrm>
              <a:off x="7953137" y="4702133"/>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04" name="Shape 604"/>
            <p:cNvSpPr/>
            <p:nvPr/>
          </p:nvSpPr>
          <p:spPr>
            <a:xfrm>
              <a:off x="9479877" y="4606711"/>
              <a:ext cx="1179753"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05" name="Shape 605"/>
            <p:cNvSpPr/>
            <p:nvPr/>
          </p:nvSpPr>
          <p:spPr>
            <a:xfrm flipV="1">
              <a:off x="8447589" y="3994955"/>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06" name="Shape 606"/>
            <p:cNvSpPr/>
            <p:nvPr/>
          </p:nvSpPr>
          <p:spPr>
            <a:xfrm flipV="1">
              <a:off x="11691917" y="3994955"/>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07" name="Shape 607"/>
            <p:cNvSpPr/>
            <p:nvPr/>
          </p:nvSpPr>
          <p:spPr>
            <a:xfrm>
              <a:off x="8434137" y="4013060"/>
              <a:ext cx="3271234" cy="3"/>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08" name="Shape 608"/>
            <p:cNvSpPr/>
            <p:nvPr/>
          </p:nvSpPr>
          <p:spPr>
            <a:xfrm flipV="1">
              <a:off x="10069755" y="3009180"/>
              <a:ext cx="2" cy="161073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09" name="Shape 609"/>
            <p:cNvSpPr/>
            <p:nvPr/>
          </p:nvSpPr>
          <p:spPr>
            <a:xfrm>
              <a:off x="1774588" y="4606711"/>
              <a:ext cx="1179755" cy="117975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10" name="Shape 610"/>
            <p:cNvSpPr/>
            <p:nvPr/>
          </p:nvSpPr>
          <p:spPr>
            <a:xfrm>
              <a:off x="728848" y="4006188"/>
              <a:ext cx="1637285"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1" name="Shape 611"/>
            <p:cNvSpPr/>
            <p:nvPr/>
          </p:nvSpPr>
          <p:spPr>
            <a:xfrm flipV="1">
              <a:off x="742300" y="3994955"/>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2" name="Shape 612"/>
            <p:cNvSpPr/>
            <p:nvPr/>
          </p:nvSpPr>
          <p:spPr>
            <a:xfrm flipV="1">
              <a:off x="2364464" y="3980125"/>
              <a:ext cx="2" cy="63978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3" name="Shape 613"/>
            <p:cNvSpPr/>
            <p:nvPr/>
          </p:nvSpPr>
          <p:spPr>
            <a:xfrm flipV="1">
              <a:off x="1528440" y="3005813"/>
              <a:ext cx="2" cy="1027008"/>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4" name="Shape 614"/>
            <p:cNvSpPr/>
            <p:nvPr/>
          </p:nvSpPr>
          <p:spPr>
            <a:xfrm>
              <a:off x="2962382" y="5196586"/>
              <a:ext cx="1027008"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5" name="Shape 615"/>
            <p:cNvSpPr/>
            <p:nvPr/>
          </p:nvSpPr>
          <p:spPr>
            <a:xfrm>
              <a:off x="3980278" y="4702133"/>
              <a:ext cx="988908"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16" name="Shape 616"/>
            <p:cNvSpPr/>
            <p:nvPr/>
          </p:nvSpPr>
          <p:spPr>
            <a:xfrm>
              <a:off x="2981432" y="5889986"/>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17" name="Shape 617"/>
            <p:cNvSpPr/>
            <p:nvPr/>
          </p:nvSpPr>
          <p:spPr>
            <a:xfrm flipV="1">
              <a:off x="3475886" y="5201337"/>
              <a:ext cx="2" cy="677889"/>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18" name="Shape 618"/>
            <p:cNvSpPr/>
            <p:nvPr/>
          </p:nvSpPr>
          <p:spPr>
            <a:xfrm>
              <a:off x="270486" y="4702133"/>
              <a:ext cx="988908"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19" name="Shape 619"/>
            <p:cNvSpPr/>
            <p:nvPr/>
          </p:nvSpPr>
          <p:spPr>
            <a:xfrm>
              <a:off x="1886434" y="2527604"/>
              <a:ext cx="988907" cy="988908"/>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20" name="Shape 620"/>
            <p:cNvSpPr/>
            <p:nvPr/>
          </p:nvSpPr>
          <p:spPr>
            <a:xfrm>
              <a:off x="-1" y="2432181"/>
              <a:ext cx="1179753" cy="1179755"/>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21" name="Shape 621"/>
            <p:cNvSpPr/>
            <p:nvPr/>
          </p:nvSpPr>
          <p:spPr>
            <a:xfrm>
              <a:off x="1189496" y="3022057"/>
              <a:ext cx="677889"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22" name="Shape 622"/>
            <p:cNvSpPr/>
            <p:nvPr/>
          </p:nvSpPr>
          <p:spPr>
            <a:xfrm flipV="1">
              <a:off x="9194931" y="1738476"/>
              <a:ext cx="2" cy="743305"/>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623" name="Shape 623"/>
            <p:cNvSpPr/>
            <p:nvPr/>
          </p:nvSpPr>
          <p:spPr>
            <a:xfrm>
              <a:off x="8700479" y="2527604"/>
              <a:ext cx="988907" cy="988908"/>
            </a:xfrm>
            <a:prstGeom prst="rect">
              <a:avLst/>
            </a:prstGeom>
            <a:solidFill>
              <a:srgbClr val="583F34"/>
            </a:solid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624" name="Shape 624"/>
            <p:cNvSpPr/>
            <p:nvPr/>
          </p:nvSpPr>
          <p:spPr>
            <a:xfrm>
              <a:off x="2876699" y="3022057"/>
              <a:ext cx="887308"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pic>
        <p:nvPicPr>
          <p:cNvPr id="2" name="Picture 1">
            <a:extLst>
              <a:ext uri="{FF2B5EF4-FFF2-40B4-BE49-F238E27FC236}">
                <a16:creationId xmlns:a16="http://schemas.microsoft.com/office/drawing/2014/main" id="{8B691F5F-3111-4791-ACDB-2B868E6CB01C}"/>
              </a:ext>
            </a:extLst>
          </p:cNvPr>
          <p:cNvPicPr>
            <a:picLocks noChangeAspect="1"/>
          </p:cNvPicPr>
          <p:nvPr/>
        </p:nvPicPr>
        <p:blipFill>
          <a:blip r:embed="rId3"/>
          <a:stretch>
            <a:fillRect/>
          </a:stretch>
        </p:blipFill>
        <p:spPr>
          <a:xfrm>
            <a:off x="423364" y="4976267"/>
            <a:ext cx="1249788" cy="1261981"/>
          </a:xfrm>
          <a:prstGeom prst="rect">
            <a:avLst/>
          </a:prstGeom>
        </p:spPr>
      </p:pic>
    </p:spTree>
    <p:extLst>
      <p:ext uri="{BB962C8B-B14F-4D97-AF65-F5344CB8AC3E}">
        <p14:creationId xmlns:p14="http://schemas.microsoft.com/office/powerpoint/2010/main" val="28458612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t>Teacher notes</a:t>
            </a:r>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ma14="http://schemas.microsoft.com/office/mac/drawingml/2011/main" xmlns=""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symbols</a:t>
            </a:r>
            <a:r>
              <a:rPr lang="en-US" dirty="0"/>
              <a:t> on student slides</a:t>
            </a:r>
            <a:r>
              <a:rPr dirty="0"/>
              <a:t> to communicate to </a:t>
            </a:r>
            <a:r>
              <a:rPr lang="en-US" dirty="0"/>
              <a:t>them</a:t>
            </a:r>
            <a:r>
              <a:rPr dirty="0"/>
              <a:t> 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ma14="http://schemas.microsoft.com/office/mac/drawingml/2011/main" xmlns=""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a:p>
        </p:txBody>
      </p:sp>
      <p:pic>
        <p:nvPicPr>
          <p:cNvPr id="22" name="pasted-image.pdf"/>
          <p:cNvPicPr>
            <a:picLocks noChangeAspect="1"/>
          </p:cNvPicPr>
          <p:nvPr/>
        </p:nvPicPr>
        <p:blipFill>
          <a:blip r:embed="rId5">
            <a:extLst/>
          </a:blip>
          <a:stretch>
            <a:fillRect/>
          </a:stretch>
        </p:blipFill>
        <p:spPr>
          <a:xfrm>
            <a:off x="2717667" y="2921865"/>
            <a:ext cx="901772" cy="1147765"/>
          </a:xfrm>
          <a:prstGeom prst="rect">
            <a:avLst/>
          </a:prstGeom>
          <a:ln w="12700">
            <a:miter lim="400000"/>
          </a:ln>
        </p:spPr>
      </p:pic>
      <p:pic>
        <p:nvPicPr>
          <p:cNvPr id="23" name="pasted-image.pdf"/>
          <p:cNvPicPr>
            <a:picLocks noChangeAspect="1"/>
          </p:cNvPicPr>
          <p:nvPr/>
        </p:nvPicPr>
        <p:blipFill>
          <a:blip r:embed="rId6">
            <a:extLst/>
          </a:blip>
          <a:stretch>
            <a:fillRect/>
          </a:stretch>
        </p:blipFill>
        <p:spPr>
          <a:xfrm>
            <a:off x="4591632" y="2933308"/>
            <a:ext cx="1065375" cy="1071463"/>
          </a:xfrm>
          <a:prstGeom prst="rect">
            <a:avLst/>
          </a:prstGeom>
          <a:ln w="12700">
            <a:miter lim="400000"/>
          </a:ln>
        </p:spPr>
      </p:pic>
      <p:pic>
        <p:nvPicPr>
          <p:cNvPr id="24" name="pasted-image.pdf"/>
          <p:cNvPicPr>
            <a:picLocks noChangeAspect="1"/>
          </p:cNvPicPr>
          <p:nvPr/>
        </p:nvPicPr>
        <p:blipFill>
          <a:blip r:embed="rId7">
            <a:extLst/>
          </a:blip>
          <a:stretch>
            <a:fillRect/>
          </a:stretch>
        </p:blipFill>
        <p:spPr>
          <a:xfrm flipH="1">
            <a:off x="783181" y="2915922"/>
            <a:ext cx="1243889" cy="1260043"/>
          </a:xfrm>
          <a:prstGeom prst="rect">
            <a:avLst/>
          </a:prstGeom>
          <a:ln w="12700">
            <a:miter lim="400000"/>
          </a:ln>
        </p:spPr>
      </p:pic>
    </p:spTree>
    <p:extLst>
      <p:ext uri="{BB962C8B-B14F-4D97-AF65-F5344CB8AC3E}">
        <p14:creationId xmlns:p14="http://schemas.microsoft.com/office/powerpoint/2010/main" val="388898482"/>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solidFill>
                  <a:schemeClr val="tx2"/>
                </a:solidFill>
              </a:rPr>
              <a:t>Lets get to work</a:t>
            </a:r>
          </a:p>
        </p:txBody>
      </p:sp>
      <p:sp>
        <p:nvSpPr>
          <p:cNvPr id="3" name="Content Placeholder 2"/>
          <p:cNvSpPr>
            <a:spLocks noGrp="1"/>
          </p:cNvSpPr>
          <p:nvPr>
            <p:ph idx="1"/>
          </p:nvPr>
        </p:nvSpPr>
        <p:spPr>
          <a:xfrm>
            <a:off x="1869742" y="1143000"/>
            <a:ext cx="7042246" cy="5612642"/>
          </a:xfrm>
        </p:spPr>
        <p:txBody>
          <a:bodyPr>
            <a:normAutofit/>
          </a:bodyPr>
          <a:lstStyle/>
          <a:p>
            <a:pPr marL="0" indent="0">
              <a:buNone/>
            </a:pPr>
            <a:r>
              <a:rPr lang="en-US" sz="3600" dirty="0">
                <a:solidFill>
                  <a:srgbClr val="3F6EB3"/>
                </a:solidFill>
              </a:rPr>
              <a:t>You are now genetic counselors </a:t>
            </a:r>
          </a:p>
          <a:p>
            <a:pPr marL="0" indent="0">
              <a:buNone/>
            </a:pPr>
            <a:r>
              <a:rPr lang="en-US" sz="3600" dirty="0">
                <a:solidFill>
                  <a:srgbClr val="3F6EB3"/>
                </a:solidFill>
              </a:rPr>
              <a:t>Each group will work with 1 of 5 Families</a:t>
            </a:r>
          </a:p>
          <a:p>
            <a:pPr marL="0" indent="0">
              <a:buNone/>
            </a:pPr>
            <a:r>
              <a:rPr lang="en-US" sz="3600" dirty="0">
                <a:solidFill>
                  <a:srgbClr val="3F6EB3"/>
                </a:solidFill>
              </a:rPr>
              <a:t>First read the background information about your family.</a:t>
            </a:r>
          </a:p>
          <a:p>
            <a:pPr marL="0" indent="0">
              <a:buNone/>
            </a:pPr>
            <a:endParaRPr lang="en-US" sz="3600" dirty="0">
              <a:solidFill>
                <a:srgbClr val="3F6EB3"/>
              </a:solidFill>
            </a:endParaRPr>
          </a:p>
          <a:p>
            <a:pPr marL="0" indent="0">
              <a:buNone/>
            </a:pPr>
            <a:r>
              <a:rPr lang="en-US" sz="3600" dirty="0">
                <a:solidFill>
                  <a:srgbClr val="3F6EB3"/>
                </a:solidFill>
              </a:rPr>
              <a:t>Next, read through the family history document and begin constructing the pedigree on your whiteboard.</a:t>
            </a:r>
          </a:p>
          <a:p>
            <a:pPr marL="0" indent="0">
              <a:buNone/>
            </a:pPr>
            <a:endParaRPr lang="en-US" sz="3600" dirty="0">
              <a:solidFill>
                <a:srgbClr val="3F6EB3"/>
              </a:solidFill>
            </a:endParaRPr>
          </a:p>
          <a:p>
            <a:pPr marL="0" indent="0">
              <a:buNone/>
            </a:pPr>
            <a:endParaRPr lang="en-US" sz="3600" dirty="0">
              <a:solidFill>
                <a:srgbClr val="3F6EB3"/>
              </a:solidFill>
            </a:endParaRPr>
          </a:p>
          <a:p>
            <a:pPr marL="0" indent="0">
              <a:buNone/>
            </a:pPr>
            <a:endParaRPr lang="en-US" sz="4800" dirty="0"/>
          </a:p>
        </p:txBody>
      </p:sp>
      <p:pic>
        <p:nvPicPr>
          <p:cNvPr id="4" name="Picture 3">
            <a:extLst>
              <a:ext uri="{FF2B5EF4-FFF2-40B4-BE49-F238E27FC236}">
                <a16:creationId xmlns:a16="http://schemas.microsoft.com/office/drawing/2014/main" id="{23B68FCE-70C2-41D3-8173-8FD065C11962}"/>
              </a:ext>
            </a:extLst>
          </p:cNvPr>
          <p:cNvPicPr>
            <a:picLocks noChangeAspect="1"/>
          </p:cNvPicPr>
          <p:nvPr/>
        </p:nvPicPr>
        <p:blipFill>
          <a:blip r:embed="rId3"/>
          <a:stretch>
            <a:fillRect/>
          </a:stretch>
        </p:blipFill>
        <p:spPr>
          <a:xfrm>
            <a:off x="726359" y="1624428"/>
            <a:ext cx="874224" cy="902286"/>
          </a:xfrm>
          <a:prstGeom prst="rect">
            <a:avLst/>
          </a:prstGeom>
        </p:spPr>
      </p:pic>
    </p:spTree>
    <p:extLst>
      <p:ext uri="{BB962C8B-B14F-4D97-AF65-F5344CB8AC3E}">
        <p14:creationId xmlns:p14="http://schemas.microsoft.com/office/powerpoint/2010/main" val="2283123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D76E029A-F5EF-4E4B-96F5-72CCCD8D02DA}"/>
              </a:ext>
            </a:extLst>
          </p:cNvPr>
          <p:cNvSpPr>
            <a:spLocks noGrp="1"/>
          </p:cNvSpPr>
          <p:nvPr>
            <p:ph type="title"/>
          </p:nvPr>
        </p:nvSpPr>
        <p:spPr>
          <a:xfrm>
            <a:off x="609600" y="-228600"/>
            <a:ext cx="7772400" cy="1143000"/>
          </a:xfrm>
        </p:spPr>
        <p:txBody>
          <a:bodyPr/>
          <a:lstStyle/>
          <a:p>
            <a:r>
              <a:rPr lang="en-US" altLang="en-US" b="1" dirty="0">
                <a:solidFill>
                  <a:srgbClr val="002060"/>
                </a:solidFill>
              </a:rPr>
              <a:t>DIRECTIONS:</a:t>
            </a:r>
          </a:p>
        </p:txBody>
      </p:sp>
      <p:sp>
        <p:nvSpPr>
          <p:cNvPr id="20482" name="Content Placeholder 2">
            <a:extLst>
              <a:ext uri="{FF2B5EF4-FFF2-40B4-BE49-F238E27FC236}">
                <a16:creationId xmlns:a16="http://schemas.microsoft.com/office/drawing/2014/main" id="{73F15323-9370-4BCA-92F0-BD97ED341C75}"/>
              </a:ext>
            </a:extLst>
          </p:cNvPr>
          <p:cNvSpPr>
            <a:spLocks noGrp="1"/>
          </p:cNvSpPr>
          <p:nvPr>
            <p:ph idx="1"/>
          </p:nvPr>
        </p:nvSpPr>
        <p:spPr>
          <a:xfrm>
            <a:off x="322263" y="609600"/>
            <a:ext cx="8458200" cy="5562600"/>
          </a:xfrm>
        </p:spPr>
        <p:txBody>
          <a:bodyPr>
            <a:normAutofit lnSpcReduction="10000"/>
          </a:bodyPr>
          <a:lstStyle/>
          <a:p>
            <a:pPr marL="514350" indent="-514350">
              <a:buFontTx/>
              <a:buAutoNum type="arabicPeriod"/>
            </a:pPr>
            <a:r>
              <a:rPr lang="en-US" altLang="en-US" sz="2400" dirty="0">
                <a:latin typeface="Arial" panose="020B0604020202020204" pitchFamily="34" charset="0"/>
                <a:cs typeface="Arial" panose="020B0604020202020204" pitchFamily="34" charset="0"/>
              </a:rPr>
              <a:t>Figure out the pedigree on your whiteboard first, indicate who has the trait</a:t>
            </a:r>
          </a:p>
          <a:p>
            <a:pPr marL="514350" indent="-514350">
              <a:buFontTx/>
              <a:buAutoNum type="arabicPeriod"/>
            </a:pPr>
            <a:r>
              <a:rPr lang="en-US" altLang="en-US" sz="2400" dirty="0">
                <a:latin typeface="Arial" panose="020B0604020202020204" pitchFamily="34" charset="0"/>
                <a:cs typeface="Arial" panose="020B0604020202020204" pitchFamily="34" charset="0"/>
              </a:rPr>
              <a:t>Identify all family members on the pedigree </a:t>
            </a:r>
            <a:r>
              <a:rPr lang="en-US" altLang="en-US" sz="2400" b="1" u="sng" dirty="0">
                <a:latin typeface="Arial" panose="020B0604020202020204" pitchFamily="34" charset="0"/>
                <a:cs typeface="Arial" panose="020B0604020202020204" pitchFamily="34" charset="0"/>
              </a:rPr>
              <a:t>by name</a:t>
            </a:r>
            <a:r>
              <a:rPr lang="en-US" altLang="en-US" sz="2400" dirty="0">
                <a:latin typeface="Arial" panose="020B0604020202020204" pitchFamily="34" charset="0"/>
                <a:cs typeface="Arial" panose="020B0604020202020204" pitchFamily="34" charset="0"/>
              </a:rPr>
              <a:t>.</a:t>
            </a:r>
          </a:p>
          <a:p>
            <a:pPr marL="514350" indent="-514350">
              <a:buFontTx/>
              <a:buAutoNum type="arabicPeriod"/>
            </a:pPr>
            <a:r>
              <a:rPr lang="en-US" altLang="en-US" sz="2400" dirty="0">
                <a:latin typeface="Arial" panose="020B0604020202020204" pitchFamily="34" charset="0"/>
                <a:cs typeface="Arial" panose="020B0604020202020204" pitchFamily="34" charset="0"/>
              </a:rPr>
              <a:t>Once you have it competed, transfer the pedigree to poster paper.</a:t>
            </a:r>
            <a:endParaRPr lang="en-US" altLang="en-US" sz="2000" dirty="0">
              <a:latin typeface="Arial" panose="020B0604020202020204" pitchFamily="34" charset="0"/>
              <a:cs typeface="Arial" panose="020B0604020202020204" pitchFamily="34" charset="0"/>
            </a:endParaRPr>
          </a:p>
          <a:p>
            <a:pPr marL="971550" lvl="1" indent="-514350">
              <a:buFontTx/>
              <a:buAutoNum type="alphaLcPeriod"/>
            </a:pPr>
            <a:r>
              <a:rPr lang="en-US" altLang="en-US" b="1" i="1" dirty="0">
                <a:latin typeface="Arial" panose="020B0604020202020204" pitchFamily="34" charset="0"/>
                <a:cs typeface="Arial" panose="020B0604020202020204" pitchFamily="34" charset="0"/>
              </a:rPr>
              <a:t>At the top of the paper write: </a:t>
            </a:r>
          </a:p>
          <a:p>
            <a:pPr marL="1371600" lvl="2" indent="-514350">
              <a:buFontTx/>
              <a:buAutoNum type="arabicParenR"/>
            </a:pPr>
            <a:r>
              <a:rPr lang="en-US" altLang="en-US" dirty="0">
                <a:latin typeface="Arial" panose="020B0604020202020204" pitchFamily="34" charset="0"/>
                <a:cs typeface="Arial" panose="020B0604020202020204" pitchFamily="34" charset="0"/>
              </a:rPr>
              <a:t>the name of the family.</a:t>
            </a:r>
          </a:p>
          <a:p>
            <a:pPr marL="1371600" lvl="2" indent="-514350">
              <a:buFontTx/>
              <a:buAutoNum type="arabicParenR"/>
            </a:pPr>
            <a:r>
              <a:rPr lang="en-US" altLang="en-US" dirty="0">
                <a:latin typeface="Arial" panose="020B0604020202020204" pitchFamily="34" charset="0"/>
                <a:cs typeface="Arial" panose="020B0604020202020204" pitchFamily="34" charset="0"/>
              </a:rPr>
              <a:t>The name of the trait.</a:t>
            </a:r>
          </a:p>
          <a:p>
            <a:pPr marL="1371600" lvl="2" indent="-514350">
              <a:buFontTx/>
              <a:buAutoNum type="arabicParenR"/>
            </a:pPr>
            <a:r>
              <a:rPr lang="en-US" altLang="en-US" dirty="0">
                <a:latin typeface="Arial" panose="020B0604020202020204" pitchFamily="34" charset="0"/>
                <a:cs typeface="Arial" panose="020B0604020202020204" pitchFamily="34" charset="0"/>
              </a:rPr>
              <a:t>The # of variations of the trait and what they are.</a:t>
            </a:r>
          </a:p>
          <a:p>
            <a:pPr marL="971550" lvl="1" indent="-514350">
              <a:buFontTx/>
              <a:buAutoNum type="alphaLcPeriod"/>
            </a:pPr>
            <a:r>
              <a:rPr lang="en-US" altLang="en-US" b="1" i="1" dirty="0">
                <a:latin typeface="Arial" panose="020B0604020202020204" pitchFamily="34" charset="0"/>
                <a:cs typeface="Arial" panose="020B0604020202020204" pitchFamily="34" charset="0"/>
              </a:rPr>
              <a:t>At the bottom, write:</a:t>
            </a:r>
          </a:p>
          <a:p>
            <a:pPr marL="1371600" lvl="2" indent="-514350">
              <a:buFontTx/>
              <a:buAutoNum type="arabicParenR"/>
            </a:pPr>
            <a:r>
              <a:rPr lang="en-US" altLang="en-US" b="1" dirty="0">
                <a:latin typeface="Arial" panose="020B0604020202020204" pitchFamily="34" charset="0"/>
                <a:cs typeface="Arial" panose="020B0604020202020204" pitchFamily="34" charset="0"/>
              </a:rPr>
              <a:t>PATTERNS:</a:t>
            </a:r>
            <a:r>
              <a:rPr lang="en-US" altLang="en-US" dirty="0">
                <a:latin typeface="Arial" panose="020B0604020202020204" pitchFamily="34" charset="0"/>
                <a:cs typeface="Arial" panose="020B0604020202020204" pitchFamily="34" charset="0"/>
              </a:rPr>
              <a:t> list any patterns you noticed in the occurrence of the trait in the family.</a:t>
            </a:r>
          </a:p>
          <a:p>
            <a:pPr marL="1371600" lvl="2" indent="-514350">
              <a:buFontTx/>
              <a:buAutoNum type="arabicParenR"/>
            </a:pPr>
            <a:r>
              <a:rPr lang="en-US" altLang="en-US" b="1" dirty="0">
                <a:latin typeface="Arial" panose="020B0604020202020204" pitchFamily="34" charset="0"/>
                <a:cs typeface="Arial" panose="020B0604020202020204" pitchFamily="34" charset="0"/>
              </a:rPr>
              <a:t>QUESTIONS:</a:t>
            </a:r>
            <a:r>
              <a:rPr lang="en-US" altLang="en-US" dirty="0">
                <a:latin typeface="Arial" panose="020B0604020202020204" pitchFamily="34" charset="0"/>
                <a:cs typeface="Arial" panose="020B0604020202020204" pitchFamily="34" charset="0"/>
              </a:rPr>
              <a:t> list any questions you have (at LEAST one question required). </a:t>
            </a:r>
          </a:p>
        </p:txBody>
      </p:sp>
      <p:sp>
        <p:nvSpPr>
          <p:cNvPr id="29699" name="TextBox 1">
            <a:extLst>
              <a:ext uri="{FF2B5EF4-FFF2-40B4-BE49-F238E27FC236}">
                <a16:creationId xmlns:a16="http://schemas.microsoft.com/office/drawing/2014/main" id="{04C879D8-06EA-448A-8540-1E5644D60F94}"/>
              </a:ext>
            </a:extLst>
          </p:cNvPr>
          <p:cNvSpPr txBox="1">
            <a:spLocks noChangeArrowheads="1"/>
          </p:cNvSpPr>
          <p:nvPr/>
        </p:nvSpPr>
        <p:spPr bwMode="auto">
          <a:xfrm>
            <a:off x="685800" y="5986462"/>
            <a:ext cx="77724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i="1" dirty="0">
                <a:latin typeface="Cambria" panose="02040503050406030204" pitchFamily="18" charset="0"/>
              </a:rPr>
              <a:t>Write </a:t>
            </a:r>
            <a:r>
              <a:rPr lang="en-US" altLang="en-US" sz="2800" b="1" i="1" dirty="0">
                <a:solidFill>
                  <a:srgbClr val="FF0000"/>
                </a:solidFill>
                <a:latin typeface="Cambria" panose="02040503050406030204" pitchFamily="18" charset="0"/>
              </a:rPr>
              <a:t>Period</a:t>
            </a:r>
            <a:r>
              <a:rPr lang="en-US" altLang="en-US" sz="2800" i="1" dirty="0">
                <a:latin typeface="Cambria" panose="02040503050406030204" pitchFamily="18" charset="0"/>
              </a:rPr>
              <a:t> and </a:t>
            </a:r>
            <a:r>
              <a:rPr lang="en-US" altLang="en-US" sz="2800" b="1" i="1" dirty="0">
                <a:solidFill>
                  <a:srgbClr val="FF0000"/>
                </a:solidFill>
                <a:latin typeface="Cambria" panose="02040503050406030204" pitchFamily="18" charset="0"/>
              </a:rPr>
              <a:t>Group # </a:t>
            </a:r>
            <a:r>
              <a:rPr lang="en-US" altLang="en-US" sz="2800" i="1" dirty="0">
                <a:latin typeface="Cambria" panose="02040503050406030204" pitchFamily="18" charset="0"/>
              </a:rPr>
              <a:t>somewhere on the front.</a:t>
            </a:r>
          </a:p>
        </p:txBody>
      </p:sp>
      <p:pic>
        <p:nvPicPr>
          <p:cNvPr id="3" name="Picture 2">
            <a:extLst>
              <a:ext uri="{FF2B5EF4-FFF2-40B4-BE49-F238E27FC236}">
                <a16:creationId xmlns:a16="http://schemas.microsoft.com/office/drawing/2014/main" id="{4DEF4F3A-B656-4871-BB3C-ED88E906E50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5329" y="75511"/>
            <a:ext cx="520324" cy="534777"/>
          </a:xfrm>
          <a:prstGeom prst="rect">
            <a:avLst/>
          </a:prstGeom>
        </p:spPr>
      </p:pic>
    </p:spTree>
    <p:extLst>
      <p:ext uri="{BB962C8B-B14F-4D97-AF65-F5344CB8AC3E}">
        <p14:creationId xmlns:p14="http://schemas.microsoft.com/office/powerpoint/2010/main" val="22824899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48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482">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482">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482">
                                            <p:txEl>
                                              <p:pRg st="7" end="7"/>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482">
                                            <p:txEl>
                                              <p:pRg st="8" end="8"/>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482">
                                            <p:txEl>
                                              <p:pRg st="9" end="9"/>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9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P spid="2969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434"/>
          <p:cNvSpPr>
            <a:spLocks noGrp="1"/>
          </p:cNvSpPr>
          <p:nvPr>
            <p:ph type="title" idx="4294967295"/>
          </p:nvPr>
        </p:nvSpPr>
        <p:spPr>
          <a:xfrm>
            <a:off x="2230607" y="0"/>
            <a:ext cx="5120468" cy="727560"/>
          </a:xfrm>
          <a:prstGeom prst="rect">
            <a:avLst/>
          </a:prstGeom>
        </p:spPr>
        <p:txBody>
          <a:bodyPr>
            <a:normAutofit fontScale="90000"/>
          </a:bodyPr>
          <a:lstStyle>
            <a:lvl1pPr algn="l">
              <a:defRPr sz="4000" b="1">
                <a:solidFill>
                  <a:srgbClr val="583F34"/>
                </a:solidFill>
                <a:latin typeface="Arial"/>
                <a:ea typeface="Arial"/>
                <a:cs typeface="Arial"/>
                <a:sym typeface="Arial"/>
              </a:defRPr>
            </a:lvl1pPr>
          </a:lstStyle>
          <a:p>
            <a:r>
              <a:rPr lang="en-US" dirty="0">
                <a:solidFill>
                  <a:srgbClr val="002060"/>
                </a:solidFill>
              </a:rPr>
              <a:t>Sample Poster Outline</a:t>
            </a:r>
            <a:endParaRPr dirty="0">
              <a:solidFill>
                <a:srgbClr val="002060"/>
              </a:solidFill>
            </a:endParaRPr>
          </a:p>
        </p:txBody>
      </p:sp>
      <p:sp>
        <p:nvSpPr>
          <p:cNvPr id="435" name="Shape 435"/>
          <p:cNvSpPr/>
          <p:nvPr/>
        </p:nvSpPr>
        <p:spPr>
          <a:xfrm>
            <a:off x="1211983" y="843431"/>
            <a:ext cx="7322344" cy="5300987"/>
          </a:xfrm>
          <a:prstGeom prst="rect">
            <a:avLst/>
          </a:prstGeom>
          <a:solidFill>
            <a:srgbClr val="DCDEE0"/>
          </a:solidFill>
          <a:ln w="25400">
            <a:solidFill>
              <a:srgbClr val="53585F"/>
            </a:solidFill>
            <a:miter lim="400000"/>
          </a:ln>
        </p:spPr>
        <p:txBody>
          <a:bodyPr lIns="35719" tIns="35719" rIns="35719" bIns="35719" anchor="ctr"/>
          <a:lstStyle/>
          <a:p>
            <a:pPr>
              <a:defRPr sz="2400"/>
            </a:pPr>
            <a:endParaRPr sz="1687"/>
          </a:p>
        </p:txBody>
      </p:sp>
      <p:grpSp>
        <p:nvGrpSpPr>
          <p:cNvPr id="448" name="Group 448"/>
          <p:cNvGrpSpPr/>
          <p:nvPr/>
        </p:nvGrpSpPr>
        <p:grpSpPr>
          <a:xfrm>
            <a:off x="3876587" y="2528045"/>
            <a:ext cx="2528494" cy="1931307"/>
            <a:chOff x="0" y="0"/>
            <a:chExt cx="3596080" cy="2746747"/>
          </a:xfrm>
        </p:grpSpPr>
        <p:sp>
          <p:nvSpPr>
            <p:cNvPr id="436" name="Shape 436"/>
            <p:cNvSpPr/>
            <p:nvPr/>
          </p:nvSpPr>
          <p:spPr>
            <a:xfrm>
              <a:off x="2107031" y="60411"/>
              <a:ext cx="785350" cy="785350"/>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437" name="Shape 437"/>
            <p:cNvSpPr/>
            <p:nvPr/>
          </p:nvSpPr>
          <p:spPr>
            <a:xfrm>
              <a:off x="625885" y="0"/>
              <a:ext cx="936913" cy="93691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438" name="Shape 438"/>
            <p:cNvSpPr/>
            <p:nvPr/>
          </p:nvSpPr>
          <p:spPr>
            <a:xfrm>
              <a:off x="1563998" y="453085"/>
              <a:ext cx="538351" cy="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439" name="Shape 439"/>
            <p:cNvSpPr/>
            <p:nvPr/>
          </p:nvSpPr>
          <p:spPr>
            <a:xfrm flipV="1">
              <a:off x="1833173" y="439550"/>
              <a:ext cx="2" cy="820484"/>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nvGrpSpPr>
            <p:cNvPr id="447" name="Group 447"/>
            <p:cNvGrpSpPr/>
            <p:nvPr/>
          </p:nvGrpSpPr>
          <p:grpSpPr>
            <a:xfrm>
              <a:off x="-1" y="1278237"/>
              <a:ext cx="3596082" cy="1468511"/>
              <a:chOff x="0" y="0"/>
              <a:chExt cx="3596080" cy="1468509"/>
            </a:xfrm>
          </p:grpSpPr>
          <p:sp>
            <p:nvSpPr>
              <p:cNvPr id="440" name="Shape 440"/>
              <p:cNvSpPr/>
              <p:nvPr/>
            </p:nvSpPr>
            <p:spPr>
              <a:xfrm>
                <a:off x="1443255" y="531597"/>
                <a:ext cx="785350" cy="785351"/>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441" name="Shape 441"/>
              <p:cNvSpPr/>
              <p:nvPr/>
            </p:nvSpPr>
            <p:spPr>
              <a:xfrm>
                <a:off x="-1" y="531597"/>
                <a:ext cx="936912" cy="936913"/>
              </a:xfrm>
              <a:prstGeom prst="ellipse">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442" name="Shape 442"/>
              <p:cNvSpPr/>
              <p:nvPr/>
            </p:nvSpPr>
            <p:spPr>
              <a:xfrm>
                <a:off x="2810730" y="531597"/>
                <a:ext cx="785351" cy="785351"/>
              </a:xfrm>
              <a:prstGeom prst="rect">
                <a:avLst/>
              </a:prstGeom>
              <a:noFill/>
              <a:ln w="38100" cap="flat">
                <a:solidFill>
                  <a:srgbClr val="583F34"/>
                </a:solidFill>
                <a:prstDash val="solid"/>
                <a:miter lim="400000"/>
              </a:ln>
              <a:effectLst/>
            </p:spPr>
            <p:txBody>
              <a:bodyPr wrap="square" lIns="35719" tIns="35719" rIns="35719" bIns="35719" numCol="1" anchor="ctr">
                <a:noAutofit/>
              </a:bodyPr>
              <a:lstStyle/>
              <a:p>
                <a:pPr>
                  <a:defRPr sz="2400"/>
                </a:pPr>
                <a:endParaRPr sz="1687"/>
              </a:p>
            </p:txBody>
          </p:sp>
          <p:sp>
            <p:nvSpPr>
              <p:cNvPr id="443" name="Shape 443"/>
              <p:cNvSpPr/>
              <p:nvPr/>
            </p:nvSpPr>
            <p:spPr>
              <a:xfrm>
                <a:off x="443478" y="0"/>
                <a:ext cx="2773194" cy="1"/>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444" name="Shape 444"/>
              <p:cNvSpPr/>
              <p:nvPr/>
            </p:nvSpPr>
            <p:spPr>
              <a:xfrm flipV="1">
                <a:off x="3203404" y="12825"/>
                <a:ext cx="2" cy="53835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445" name="Shape 445"/>
              <p:cNvSpPr/>
              <p:nvPr/>
            </p:nvSpPr>
            <p:spPr>
              <a:xfrm flipV="1">
                <a:off x="1835930" y="12825"/>
                <a:ext cx="2" cy="53835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sp>
            <p:nvSpPr>
              <p:cNvPr id="446" name="Shape 446"/>
              <p:cNvSpPr/>
              <p:nvPr/>
            </p:nvSpPr>
            <p:spPr>
              <a:xfrm flipV="1">
                <a:off x="468454" y="12825"/>
                <a:ext cx="2" cy="538352"/>
              </a:xfrm>
              <a:prstGeom prst="line">
                <a:avLst/>
              </a:prstGeom>
              <a:noFill/>
              <a:ln w="50800" cap="flat">
                <a:solidFill>
                  <a:srgbClr val="583F34"/>
                </a:solidFill>
                <a:prstDash val="solid"/>
                <a:miter lim="400000"/>
              </a:ln>
              <a:effectLst/>
            </p:spPr>
            <p:txBody>
              <a:bodyPr wrap="square" lIns="32145" tIns="32145" rIns="32145" bIns="32145" numCol="1" anchor="t">
                <a:noAutofit/>
              </a:bodyPr>
              <a:lstStyle/>
              <a:p>
                <a:endParaRPr sz="1266"/>
              </a:p>
            </p:txBody>
          </p:sp>
        </p:grpSp>
      </p:grpSp>
      <p:sp>
        <p:nvSpPr>
          <p:cNvPr id="449" name="Shape 449"/>
          <p:cNvSpPr/>
          <p:nvPr/>
        </p:nvSpPr>
        <p:spPr>
          <a:xfrm>
            <a:off x="1271279" y="801629"/>
            <a:ext cx="6534145" cy="124053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20000"/>
              </a:lnSpc>
              <a:defRPr sz="3000">
                <a:solidFill>
                  <a:srgbClr val="583F34"/>
                </a:solidFill>
                <a:latin typeface="Arial"/>
                <a:ea typeface="Arial"/>
                <a:cs typeface="Arial"/>
                <a:sym typeface="Arial"/>
              </a:defRPr>
            </a:pPr>
            <a:r>
              <a:rPr sz="2109" dirty="0"/>
              <a:t>Name of the family</a:t>
            </a:r>
          </a:p>
          <a:p>
            <a:pPr algn="l">
              <a:lnSpc>
                <a:spcPct val="120000"/>
              </a:lnSpc>
              <a:defRPr sz="3000">
                <a:solidFill>
                  <a:srgbClr val="583F34"/>
                </a:solidFill>
                <a:latin typeface="Arial"/>
                <a:ea typeface="Arial"/>
                <a:cs typeface="Arial"/>
                <a:sym typeface="Arial"/>
              </a:defRPr>
            </a:pPr>
            <a:r>
              <a:rPr sz="2109" dirty="0"/>
              <a:t>Name of the trait</a:t>
            </a:r>
          </a:p>
          <a:p>
            <a:pPr algn="l">
              <a:lnSpc>
                <a:spcPct val="120000"/>
              </a:lnSpc>
              <a:defRPr sz="3000">
                <a:solidFill>
                  <a:srgbClr val="583F34"/>
                </a:solidFill>
                <a:latin typeface="Arial"/>
                <a:ea typeface="Arial"/>
                <a:cs typeface="Arial"/>
                <a:sym typeface="Arial"/>
              </a:defRPr>
            </a:pPr>
            <a:r>
              <a:rPr sz="2109" dirty="0"/>
              <a:t>The number of variations of the trait and what they are  </a:t>
            </a:r>
          </a:p>
        </p:txBody>
      </p:sp>
      <p:sp>
        <p:nvSpPr>
          <p:cNvPr id="450" name="Shape 450"/>
          <p:cNvSpPr/>
          <p:nvPr/>
        </p:nvSpPr>
        <p:spPr>
          <a:xfrm>
            <a:off x="1271279" y="4945235"/>
            <a:ext cx="7277432" cy="124053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20000"/>
              </a:lnSpc>
              <a:defRPr sz="3000" b="1">
                <a:solidFill>
                  <a:srgbClr val="583F34"/>
                </a:solidFill>
                <a:latin typeface="Arial"/>
                <a:ea typeface="Arial"/>
                <a:cs typeface="Arial"/>
                <a:sym typeface="Arial"/>
              </a:defRPr>
            </a:pPr>
            <a:r>
              <a:rPr sz="2109" dirty="0"/>
              <a:t>Patterns: list any patterns you noticed in the occurrence of the trait in your family. </a:t>
            </a:r>
          </a:p>
          <a:p>
            <a:pPr algn="l">
              <a:lnSpc>
                <a:spcPct val="120000"/>
              </a:lnSpc>
              <a:defRPr sz="3000" b="1">
                <a:solidFill>
                  <a:srgbClr val="583F34"/>
                </a:solidFill>
                <a:latin typeface="Arial"/>
                <a:ea typeface="Arial"/>
                <a:cs typeface="Arial"/>
                <a:sym typeface="Arial"/>
              </a:defRPr>
            </a:pPr>
            <a:r>
              <a:rPr sz="2109" dirty="0"/>
              <a:t>Questions: List any questions you have.</a:t>
            </a:r>
          </a:p>
        </p:txBody>
      </p:sp>
      <p:sp>
        <p:nvSpPr>
          <p:cNvPr id="451" name="Shape 451"/>
          <p:cNvSpPr/>
          <p:nvPr/>
        </p:nvSpPr>
        <p:spPr>
          <a:xfrm rot="18900000">
            <a:off x="3906264" y="3263653"/>
            <a:ext cx="2469138"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b="1">
                <a:solidFill>
                  <a:srgbClr val="583F34"/>
                </a:solidFill>
                <a:latin typeface="Arial"/>
                <a:ea typeface="Arial"/>
                <a:cs typeface="Arial"/>
                <a:sym typeface="Arial"/>
              </a:defRPr>
            </a:lvl1pPr>
          </a:lstStyle>
          <a:p>
            <a:r>
              <a:rPr sz="2812"/>
              <a:t>Your pedigree</a:t>
            </a:r>
          </a:p>
        </p:txBody>
      </p:sp>
      <p:sp>
        <p:nvSpPr>
          <p:cNvPr id="452" name="Shape 452"/>
          <p:cNvSpPr/>
          <p:nvPr/>
        </p:nvSpPr>
        <p:spPr>
          <a:xfrm>
            <a:off x="247196" y="581707"/>
            <a:ext cx="547394"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583F34"/>
                </a:solidFill>
                <a:latin typeface="Arial"/>
                <a:ea typeface="Arial"/>
                <a:cs typeface="Arial"/>
                <a:sym typeface="Arial"/>
              </a:defRPr>
            </a:lvl1pPr>
          </a:lstStyle>
          <a:p>
            <a:r>
              <a:rPr sz="2109" dirty="0"/>
              <a:t>Top</a:t>
            </a:r>
          </a:p>
        </p:txBody>
      </p:sp>
      <p:sp>
        <p:nvSpPr>
          <p:cNvPr id="453" name="Shape 453"/>
          <p:cNvSpPr/>
          <p:nvPr/>
        </p:nvSpPr>
        <p:spPr>
          <a:xfrm>
            <a:off x="6072081" y="774699"/>
            <a:ext cx="258404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583F34"/>
                </a:solidFill>
                <a:latin typeface="Arial"/>
                <a:ea typeface="Arial"/>
                <a:cs typeface="Arial"/>
                <a:sym typeface="Arial"/>
              </a:defRPr>
            </a:lvl1pPr>
          </a:lstStyle>
          <a:p>
            <a:r>
              <a:rPr sz="2109" dirty="0"/>
              <a:t>Period and </a:t>
            </a:r>
            <a:r>
              <a:rPr lang="en-US" sz="2109" dirty="0"/>
              <a:t>Group</a:t>
            </a:r>
            <a:r>
              <a:rPr sz="2109" dirty="0"/>
              <a:t> #</a:t>
            </a:r>
          </a:p>
        </p:txBody>
      </p:sp>
      <p:sp>
        <p:nvSpPr>
          <p:cNvPr id="454" name="Shape 454"/>
          <p:cNvSpPr/>
          <p:nvPr/>
        </p:nvSpPr>
        <p:spPr>
          <a:xfrm>
            <a:off x="81749" y="5822739"/>
            <a:ext cx="1093249"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583F34"/>
                </a:solidFill>
                <a:latin typeface="Arial"/>
                <a:ea typeface="Arial"/>
                <a:cs typeface="Arial"/>
                <a:sym typeface="Arial"/>
              </a:defRPr>
            </a:lvl1pPr>
          </a:lstStyle>
          <a:p>
            <a:r>
              <a:rPr sz="2109"/>
              <a:t>Bottom </a:t>
            </a:r>
          </a:p>
        </p:txBody>
      </p:sp>
    </p:spTree>
    <p:extLst>
      <p:ext uri="{BB962C8B-B14F-4D97-AF65-F5344CB8AC3E}">
        <p14:creationId xmlns:p14="http://schemas.microsoft.com/office/powerpoint/2010/main" val="102170142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id="{B58E06EA-62B9-41E5-B13C-4B2469072810}"/>
              </a:ext>
            </a:extLst>
          </p:cNvPr>
          <p:cNvSpPr>
            <a:spLocks noGrp="1"/>
          </p:cNvSpPr>
          <p:nvPr>
            <p:ph type="title"/>
          </p:nvPr>
        </p:nvSpPr>
        <p:spPr>
          <a:xfrm>
            <a:off x="649288" y="-152400"/>
            <a:ext cx="7772400" cy="1143000"/>
          </a:xfrm>
        </p:spPr>
        <p:txBody>
          <a:bodyPr/>
          <a:lstStyle/>
          <a:p>
            <a:r>
              <a:rPr lang="en-US" altLang="en-US" sz="4000" b="1" dirty="0">
                <a:latin typeface="Arial" panose="020B0604020202020204" pitchFamily="34" charset="0"/>
                <a:cs typeface="Arial" panose="020B0604020202020204" pitchFamily="34" charset="0"/>
              </a:rPr>
              <a:t>Learn about 2 other families.</a:t>
            </a:r>
          </a:p>
        </p:txBody>
      </p:sp>
      <p:sp>
        <p:nvSpPr>
          <p:cNvPr id="3" name="Content Placeholder 2">
            <a:extLst>
              <a:ext uri="{FF2B5EF4-FFF2-40B4-BE49-F238E27FC236}">
                <a16:creationId xmlns:a16="http://schemas.microsoft.com/office/drawing/2014/main" id="{5921952D-3B52-4BF5-A130-88E90E644242}"/>
              </a:ext>
            </a:extLst>
          </p:cNvPr>
          <p:cNvSpPr>
            <a:spLocks noGrp="1"/>
          </p:cNvSpPr>
          <p:nvPr>
            <p:ph idx="1"/>
          </p:nvPr>
        </p:nvSpPr>
        <p:spPr>
          <a:xfrm>
            <a:off x="880064" y="685800"/>
            <a:ext cx="8263935" cy="6172200"/>
          </a:xfrm>
        </p:spPr>
        <p:txBody>
          <a:bodyPr/>
          <a:lstStyle/>
          <a:p>
            <a:pPr marL="0" indent="0">
              <a:buNone/>
            </a:pPr>
            <a:r>
              <a:rPr lang="en-US" altLang="en-US" dirty="0">
                <a:latin typeface="Arial" panose="020B0604020202020204" pitchFamily="34" charset="0"/>
                <a:cs typeface="Arial" panose="020B0604020202020204" pitchFamily="34" charset="0"/>
              </a:rPr>
              <a:t>A and B partners rotate to the next table. C and D partners stay to teach other groups about your family.</a:t>
            </a:r>
          </a:p>
          <a:p>
            <a:pPr lvl="1"/>
            <a:r>
              <a:rPr lang="en-US" altLang="en-US" dirty="0">
                <a:latin typeface="Arial" panose="020B0604020202020204" pitchFamily="34" charset="0"/>
                <a:cs typeface="Arial" panose="020B0604020202020204" pitchFamily="34" charset="0"/>
              </a:rPr>
              <a:t>“Teachers,” explain what the trait is and what symptoms it causes.</a:t>
            </a:r>
          </a:p>
          <a:p>
            <a:pPr lvl="2"/>
            <a:r>
              <a:rPr lang="en-US" altLang="en-US" dirty="0">
                <a:latin typeface="Arial" panose="020B0604020202020204" pitchFamily="34" charset="0"/>
                <a:cs typeface="Arial" panose="020B0604020202020204" pitchFamily="34" charset="0"/>
              </a:rPr>
              <a:t>Tell how many variations of the trait are in the family and what they are.</a:t>
            </a:r>
          </a:p>
          <a:p>
            <a:pPr lvl="2"/>
            <a:r>
              <a:rPr lang="en-US" altLang="en-US" dirty="0">
                <a:latin typeface="Arial" panose="020B0604020202020204" pitchFamily="34" charset="0"/>
                <a:cs typeface="Arial" panose="020B0604020202020204" pitchFamily="34" charset="0"/>
              </a:rPr>
              <a:t>Point out any patterns you identified.</a:t>
            </a:r>
          </a:p>
          <a:p>
            <a:pPr lvl="1"/>
            <a:r>
              <a:rPr lang="en-US" altLang="en-US" dirty="0">
                <a:latin typeface="Arial" panose="020B0604020202020204" pitchFamily="34" charset="0"/>
                <a:cs typeface="Arial" panose="020B0604020202020204" pitchFamily="34" charset="0"/>
              </a:rPr>
              <a:t>“Learners”, feel free to ask questions. </a:t>
            </a:r>
          </a:p>
          <a:p>
            <a:pPr lvl="1"/>
            <a:r>
              <a:rPr lang="en-US" altLang="en-US" dirty="0">
                <a:latin typeface="Arial" panose="020B0604020202020204" pitchFamily="34" charset="0"/>
                <a:cs typeface="Arial" panose="020B0604020202020204" pitchFamily="34" charset="0"/>
              </a:rPr>
              <a:t>Write down what you learned at each table.</a:t>
            </a:r>
          </a:p>
          <a:p>
            <a:pPr marL="457200" lvl="1" indent="0">
              <a:buNone/>
            </a:pPr>
            <a:r>
              <a:rPr lang="en-US" altLang="en-US" dirty="0">
                <a:latin typeface="Arial" panose="020B0604020202020204" pitchFamily="34" charset="0"/>
                <a:cs typeface="Arial" panose="020B0604020202020204" pitchFamily="34" charset="0"/>
              </a:rPr>
              <a:t>	</a:t>
            </a:r>
            <a:r>
              <a:rPr lang="en-US" altLang="en-US" dirty="0">
                <a:solidFill>
                  <a:srgbClr val="0070C0"/>
                </a:solidFill>
                <a:latin typeface="Arial" panose="020B0604020202020204" pitchFamily="34" charset="0"/>
                <a:cs typeface="Arial" panose="020B0604020202020204" pitchFamily="34" charset="0"/>
              </a:rPr>
              <a:t>Take notes in </a:t>
            </a:r>
            <a:r>
              <a:rPr lang="en-US" altLang="en-US" b="1" dirty="0">
                <a:solidFill>
                  <a:srgbClr val="0070C0"/>
                </a:solidFill>
                <a:latin typeface="Arial" panose="020B0604020202020204" pitchFamily="34" charset="0"/>
                <a:cs typeface="Arial" panose="020B0604020202020204" pitchFamily="34" charset="0"/>
              </a:rPr>
              <a:t>Doodle Box C</a:t>
            </a:r>
          </a:p>
          <a:p>
            <a:pPr marL="0" indent="0">
              <a:buNone/>
            </a:pPr>
            <a:r>
              <a:rPr lang="en-US" altLang="en-US" dirty="0">
                <a:latin typeface="Arial" panose="020B0604020202020204" pitchFamily="34" charset="0"/>
                <a:cs typeface="Arial" panose="020B0604020202020204" pitchFamily="34" charset="0"/>
              </a:rPr>
              <a:t>Then we will reverse roles</a:t>
            </a:r>
            <a:r>
              <a:rPr lang="en-US" altLang="en-US" dirty="0"/>
              <a:t>.</a:t>
            </a:r>
          </a:p>
        </p:txBody>
      </p:sp>
      <p:pic>
        <p:nvPicPr>
          <p:cNvPr id="2" name="Picture 1">
            <a:extLst>
              <a:ext uri="{FF2B5EF4-FFF2-40B4-BE49-F238E27FC236}">
                <a16:creationId xmlns:a16="http://schemas.microsoft.com/office/drawing/2014/main" id="{14397193-FD91-448F-9945-901617B9C5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8511" y="211425"/>
            <a:ext cx="461554" cy="474375"/>
          </a:xfrm>
          <a:prstGeom prst="rect">
            <a:avLst/>
          </a:prstGeom>
        </p:spPr>
      </p:pic>
      <p:pic>
        <p:nvPicPr>
          <p:cNvPr id="4" name="Picture 3">
            <a:extLst>
              <a:ext uri="{FF2B5EF4-FFF2-40B4-BE49-F238E27FC236}">
                <a16:creationId xmlns:a16="http://schemas.microsoft.com/office/drawing/2014/main" id="{C30857FA-B4F9-4408-A06A-623E4A55D0A7}"/>
              </a:ext>
            </a:extLst>
          </p:cNvPr>
          <p:cNvPicPr>
            <a:picLocks noChangeAspect="1"/>
          </p:cNvPicPr>
          <p:nvPr/>
        </p:nvPicPr>
        <p:blipFill>
          <a:blip r:embed="rId4"/>
          <a:stretch>
            <a:fillRect/>
          </a:stretch>
        </p:blipFill>
        <p:spPr>
          <a:xfrm>
            <a:off x="880065" y="5305097"/>
            <a:ext cx="627942" cy="627942"/>
          </a:xfrm>
          <a:prstGeom prst="rect">
            <a:avLst/>
          </a:prstGeom>
        </p:spPr>
      </p:pic>
    </p:spTree>
    <p:extLst>
      <p:ext uri="{BB962C8B-B14F-4D97-AF65-F5344CB8AC3E}">
        <p14:creationId xmlns:p14="http://schemas.microsoft.com/office/powerpoint/2010/main" val="37688376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a16="http://schemas.microsoft.com/office/drawing/2014/main" id="{7A3033A8-BD31-4BF2-816E-05B7DEEDA1F7}"/>
              </a:ext>
            </a:extLst>
          </p:cNvPr>
          <p:cNvSpPr>
            <a:spLocks noGrp="1"/>
          </p:cNvSpPr>
          <p:nvPr>
            <p:ph type="title"/>
          </p:nvPr>
        </p:nvSpPr>
        <p:spPr>
          <a:xfrm>
            <a:off x="152400" y="148459"/>
            <a:ext cx="8686800" cy="1143000"/>
          </a:xfrm>
        </p:spPr>
        <p:txBody>
          <a:bodyPr>
            <a:noAutofit/>
          </a:bodyPr>
          <a:lstStyle/>
          <a:p>
            <a:r>
              <a:rPr lang="en-US" altLang="en-US" sz="3600" b="1" dirty="0">
                <a:latin typeface="Arial" panose="020B0604020202020204" pitchFamily="34" charset="0"/>
                <a:cs typeface="Arial" panose="020B0604020202020204" pitchFamily="34" charset="0"/>
              </a:rPr>
              <a:t>What did you notice when looking at all these families and their traits?</a:t>
            </a:r>
          </a:p>
        </p:txBody>
      </p:sp>
      <p:sp>
        <p:nvSpPr>
          <p:cNvPr id="88066" name="Content Placeholder 2">
            <a:extLst>
              <a:ext uri="{FF2B5EF4-FFF2-40B4-BE49-F238E27FC236}">
                <a16:creationId xmlns:a16="http://schemas.microsoft.com/office/drawing/2014/main" id="{359F2DC1-D950-46EF-A39A-B59627CF173A}"/>
              </a:ext>
            </a:extLst>
          </p:cNvPr>
          <p:cNvSpPr>
            <a:spLocks noGrp="1"/>
          </p:cNvSpPr>
          <p:nvPr>
            <p:ph idx="1"/>
          </p:nvPr>
        </p:nvSpPr>
        <p:spPr>
          <a:xfrm>
            <a:off x="1647891" y="1591005"/>
            <a:ext cx="7260021" cy="4846582"/>
          </a:xfrm>
        </p:spPr>
        <p:txBody>
          <a:bodyPr/>
          <a:lstStyle/>
          <a:p>
            <a:pPr marL="0" indent="0">
              <a:buNone/>
            </a:pPr>
            <a:r>
              <a:rPr lang="en-US" altLang="en-US" dirty="0">
                <a:latin typeface="Arial" panose="020B0604020202020204" pitchFamily="34" charset="0"/>
                <a:cs typeface="Arial" panose="020B0604020202020204" pitchFamily="34" charset="0"/>
              </a:rPr>
              <a:t>Is there just one pattern? Just one way that traits are passed down in families?</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What are some of the differences you noticed between the 3 families you observed? Similarities?</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Record your ideas in </a:t>
            </a:r>
            <a:r>
              <a:rPr lang="en-US" altLang="en-US" b="1" dirty="0">
                <a:solidFill>
                  <a:srgbClr val="0070C0"/>
                </a:solidFill>
                <a:latin typeface="Arial" panose="020B0604020202020204" pitchFamily="34" charset="0"/>
                <a:cs typeface="Arial" panose="020B0604020202020204" pitchFamily="34" charset="0"/>
              </a:rPr>
              <a:t>Doodle Box D</a:t>
            </a:r>
          </a:p>
        </p:txBody>
      </p:sp>
      <p:pic>
        <p:nvPicPr>
          <p:cNvPr id="2" name="Picture 1">
            <a:extLst>
              <a:ext uri="{FF2B5EF4-FFF2-40B4-BE49-F238E27FC236}">
                <a16:creationId xmlns:a16="http://schemas.microsoft.com/office/drawing/2014/main" id="{5AA5DCB0-651D-49F1-9D2C-28534F4277F4}"/>
              </a:ext>
            </a:extLst>
          </p:cNvPr>
          <p:cNvPicPr>
            <a:picLocks noChangeAspect="1"/>
          </p:cNvPicPr>
          <p:nvPr/>
        </p:nvPicPr>
        <p:blipFill>
          <a:blip r:embed="rId3"/>
          <a:stretch>
            <a:fillRect/>
          </a:stretch>
        </p:blipFill>
        <p:spPr>
          <a:xfrm>
            <a:off x="304800" y="3603486"/>
            <a:ext cx="1249788" cy="1261981"/>
          </a:xfrm>
          <a:prstGeom prst="rect">
            <a:avLst/>
          </a:prstGeom>
        </p:spPr>
      </p:pic>
      <p:pic>
        <p:nvPicPr>
          <p:cNvPr id="3" name="Picture 2">
            <a:extLst>
              <a:ext uri="{FF2B5EF4-FFF2-40B4-BE49-F238E27FC236}">
                <a16:creationId xmlns:a16="http://schemas.microsoft.com/office/drawing/2014/main" id="{E55FB83D-C2A6-4A31-85C0-1105165C6303}"/>
              </a:ext>
            </a:extLst>
          </p:cNvPr>
          <p:cNvPicPr>
            <a:picLocks noChangeAspect="1"/>
          </p:cNvPicPr>
          <p:nvPr/>
        </p:nvPicPr>
        <p:blipFill>
          <a:blip r:embed="rId3"/>
          <a:stretch>
            <a:fillRect/>
          </a:stretch>
        </p:blipFill>
        <p:spPr>
          <a:xfrm>
            <a:off x="236088" y="1594397"/>
            <a:ext cx="1249788" cy="1261981"/>
          </a:xfrm>
          <a:prstGeom prst="rect">
            <a:avLst/>
          </a:prstGeom>
        </p:spPr>
      </p:pic>
      <p:pic>
        <p:nvPicPr>
          <p:cNvPr id="4" name="Picture 3">
            <a:extLst>
              <a:ext uri="{FF2B5EF4-FFF2-40B4-BE49-F238E27FC236}">
                <a16:creationId xmlns:a16="http://schemas.microsoft.com/office/drawing/2014/main" id="{2FE481EE-A155-4396-BAA9-CD37B9139DC7}"/>
              </a:ext>
            </a:extLst>
          </p:cNvPr>
          <p:cNvPicPr>
            <a:picLocks noChangeAspect="1"/>
          </p:cNvPicPr>
          <p:nvPr/>
        </p:nvPicPr>
        <p:blipFill>
          <a:blip r:embed="rId4"/>
          <a:stretch>
            <a:fillRect/>
          </a:stretch>
        </p:blipFill>
        <p:spPr>
          <a:xfrm>
            <a:off x="624971" y="5612575"/>
            <a:ext cx="627942" cy="627942"/>
          </a:xfrm>
          <a:prstGeom prst="rect">
            <a:avLst/>
          </a:prstGeom>
        </p:spPr>
      </p:pic>
    </p:spTree>
    <p:extLst>
      <p:ext uri="{BB962C8B-B14F-4D97-AF65-F5344CB8AC3E}">
        <p14:creationId xmlns:p14="http://schemas.microsoft.com/office/powerpoint/2010/main" val="26213821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06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806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80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C244A-8CC6-4CCF-BD1A-3517A08C320B}"/>
              </a:ext>
            </a:extLst>
          </p:cNvPr>
          <p:cNvSpPr>
            <a:spLocks noGrp="1"/>
          </p:cNvSpPr>
          <p:nvPr>
            <p:ph type="title"/>
          </p:nvPr>
        </p:nvSpPr>
        <p:spPr>
          <a:xfrm>
            <a:off x="457200" y="274638"/>
            <a:ext cx="8229600" cy="639762"/>
          </a:xfrm>
        </p:spPr>
        <p:txBody>
          <a:bodyPr>
            <a:normAutofit fontScale="90000"/>
          </a:bodyPr>
          <a:lstStyle/>
          <a:p>
            <a:r>
              <a:rPr lang="en-US" dirty="0">
                <a:latin typeface="Arial" panose="020B0604020202020204" pitchFamily="34" charset="0"/>
                <a:cs typeface="Arial" panose="020B0604020202020204" pitchFamily="34" charset="0"/>
              </a:rPr>
              <a:t>Patterns</a:t>
            </a:r>
          </a:p>
        </p:txBody>
      </p:sp>
      <p:sp>
        <p:nvSpPr>
          <p:cNvPr id="3" name="Text Placeholder 2">
            <a:extLst>
              <a:ext uri="{FF2B5EF4-FFF2-40B4-BE49-F238E27FC236}">
                <a16:creationId xmlns:a16="http://schemas.microsoft.com/office/drawing/2014/main" id="{5AADC857-CF91-44EF-B34C-DED26B4DABCF}"/>
              </a:ext>
            </a:extLst>
          </p:cNvPr>
          <p:cNvSpPr>
            <a:spLocks noGrp="1"/>
          </p:cNvSpPr>
          <p:nvPr>
            <p:ph type="body" idx="1"/>
          </p:nvPr>
        </p:nvSpPr>
        <p:spPr>
          <a:xfrm>
            <a:off x="457200" y="896801"/>
            <a:ext cx="4040188" cy="639762"/>
          </a:xfrm>
        </p:spPr>
        <p:txBody>
          <a:bodyPr>
            <a:normAutofit/>
          </a:bodyPr>
          <a:lstStyle/>
          <a:p>
            <a:r>
              <a:rPr lang="en-US" sz="2800" dirty="0">
                <a:latin typeface="Arial" panose="020B0604020202020204" pitchFamily="34" charset="0"/>
                <a:cs typeface="Arial" panose="020B0604020202020204" pitchFamily="34" charset="0"/>
              </a:rPr>
              <a:t>Similarities</a:t>
            </a:r>
          </a:p>
        </p:txBody>
      </p:sp>
      <p:sp>
        <p:nvSpPr>
          <p:cNvPr id="4" name="Content Placeholder 3">
            <a:extLst>
              <a:ext uri="{FF2B5EF4-FFF2-40B4-BE49-F238E27FC236}">
                <a16:creationId xmlns:a16="http://schemas.microsoft.com/office/drawing/2014/main" id="{0DEF4DE6-402B-46A0-A767-FD2CCBAA8BE9}"/>
              </a:ext>
            </a:extLst>
          </p:cNvPr>
          <p:cNvSpPr>
            <a:spLocks noGrp="1"/>
          </p:cNvSpPr>
          <p:nvPr>
            <p:ph sz="half" idx="2"/>
          </p:nvPr>
        </p:nvSpPr>
        <p:spPr>
          <a:xfrm>
            <a:off x="457200" y="1518963"/>
            <a:ext cx="4040188" cy="4607200"/>
          </a:xfrm>
        </p:spPr>
        <p:txBody>
          <a:bodyPr/>
          <a:lstStyle/>
          <a:p>
            <a:endParaRPr lang="en-US" dirty="0"/>
          </a:p>
        </p:txBody>
      </p:sp>
      <p:sp>
        <p:nvSpPr>
          <p:cNvPr id="5" name="Text Placeholder 4">
            <a:extLst>
              <a:ext uri="{FF2B5EF4-FFF2-40B4-BE49-F238E27FC236}">
                <a16:creationId xmlns:a16="http://schemas.microsoft.com/office/drawing/2014/main" id="{2A6657D1-B721-41D0-8A4D-E39D2A3CA3A2}"/>
              </a:ext>
            </a:extLst>
          </p:cNvPr>
          <p:cNvSpPr>
            <a:spLocks noGrp="1"/>
          </p:cNvSpPr>
          <p:nvPr>
            <p:ph type="body" sz="quarter" idx="3"/>
          </p:nvPr>
        </p:nvSpPr>
        <p:spPr>
          <a:xfrm>
            <a:off x="4718843" y="879201"/>
            <a:ext cx="4041775" cy="639762"/>
          </a:xfrm>
        </p:spPr>
        <p:txBody>
          <a:bodyPr>
            <a:normAutofit/>
          </a:bodyPr>
          <a:lstStyle/>
          <a:p>
            <a:r>
              <a:rPr lang="en-US" sz="2800" dirty="0">
                <a:latin typeface="Arial" panose="020B0604020202020204" pitchFamily="34" charset="0"/>
                <a:cs typeface="Arial" panose="020B0604020202020204" pitchFamily="34" charset="0"/>
              </a:rPr>
              <a:t>Differences</a:t>
            </a:r>
          </a:p>
        </p:txBody>
      </p:sp>
      <p:sp>
        <p:nvSpPr>
          <p:cNvPr id="6" name="Content Placeholder 5">
            <a:extLst>
              <a:ext uri="{FF2B5EF4-FFF2-40B4-BE49-F238E27FC236}">
                <a16:creationId xmlns:a16="http://schemas.microsoft.com/office/drawing/2014/main" id="{B8067C4F-86DC-4781-B59B-48EBF9EC8FE3}"/>
              </a:ext>
            </a:extLst>
          </p:cNvPr>
          <p:cNvSpPr>
            <a:spLocks noGrp="1"/>
          </p:cNvSpPr>
          <p:nvPr>
            <p:ph sz="quarter" idx="4"/>
          </p:nvPr>
        </p:nvSpPr>
        <p:spPr>
          <a:xfrm>
            <a:off x="4645025" y="1518963"/>
            <a:ext cx="4041775" cy="4607200"/>
          </a:xfrm>
        </p:spPr>
        <p:txBody>
          <a:bodyPr/>
          <a:lstStyle/>
          <a:p>
            <a:endParaRPr lang="en-US" dirty="0"/>
          </a:p>
        </p:txBody>
      </p:sp>
    </p:spTree>
    <p:extLst>
      <p:ext uri="{BB962C8B-B14F-4D97-AF65-F5344CB8AC3E}">
        <p14:creationId xmlns:p14="http://schemas.microsoft.com/office/powerpoint/2010/main" val="2746462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0AF12-4D96-45EA-AD32-66E2D32C8304}"/>
              </a:ext>
            </a:extLst>
          </p:cNvPr>
          <p:cNvSpPr>
            <a:spLocks noGrp="1"/>
          </p:cNvSpPr>
          <p:nvPr>
            <p:ph type="title"/>
          </p:nvPr>
        </p:nvSpPr>
        <p:spPr>
          <a:xfrm>
            <a:off x="457200" y="257973"/>
            <a:ext cx="8229600" cy="1731536"/>
          </a:xfrm>
        </p:spPr>
        <p:txBody>
          <a:bodyPr>
            <a:normAutofit fontScale="90000"/>
          </a:bodyPr>
          <a:lstStyle/>
          <a:p>
            <a:r>
              <a:rPr lang="en-US" altLang="en-US" dirty="0">
                <a:latin typeface="Arial" panose="020B0604020202020204" pitchFamily="34" charset="0"/>
                <a:cs typeface="Arial" panose="020B0604020202020204" pitchFamily="34" charset="0"/>
              </a:rPr>
              <a:t>Do we have all the ideas we need to explain all the different patterns?</a:t>
            </a:r>
            <a:br>
              <a:rPr lang="en-US" altLang="en-US"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C8CECB5C-B54E-45FA-8755-22EB08AF0B21}"/>
              </a:ext>
            </a:extLst>
          </p:cNvPr>
          <p:cNvSpPr>
            <a:spLocks noGrp="1"/>
          </p:cNvSpPr>
          <p:nvPr>
            <p:ph idx="1"/>
          </p:nvPr>
        </p:nvSpPr>
        <p:spPr>
          <a:xfrm>
            <a:off x="457200" y="1501254"/>
            <a:ext cx="8229600" cy="5098773"/>
          </a:xfrm>
        </p:spPr>
        <p:txBody>
          <a:bodyPr/>
          <a:lstStyle/>
          <a:p>
            <a:pPr marL="0" indent="0">
              <a:buNone/>
            </a:pPr>
            <a:r>
              <a:rPr lang="en-US" dirty="0">
                <a:solidFill>
                  <a:srgbClr val="00B0F0"/>
                </a:solidFill>
              </a:rPr>
              <a:t>[Insert initial model ideas here]</a:t>
            </a:r>
          </a:p>
        </p:txBody>
      </p:sp>
    </p:spTree>
    <p:extLst>
      <p:ext uri="{BB962C8B-B14F-4D97-AF65-F5344CB8AC3E}">
        <p14:creationId xmlns:p14="http://schemas.microsoft.com/office/powerpoint/2010/main" val="11246999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1E4F87-6C33-4C43-B161-23722CAA289C}"/>
              </a:ext>
            </a:extLst>
          </p:cNvPr>
          <p:cNvSpPr>
            <a:spLocks noGrp="1"/>
          </p:cNvSpPr>
          <p:nvPr>
            <p:ph idx="1"/>
          </p:nvPr>
        </p:nvSpPr>
        <p:spPr>
          <a:xfrm>
            <a:off x="457200" y="696036"/>
            <a:ext cx="8229600" cy="5430127"/>
          </a:xfrm>
        </p:spPr>
        <p:txBody>
          <a:bodyPr/>
          <a:lstStyle/>
          <a:p>
            <a:pPr marL="0" indent="0">
              <a:buNone/>
            </a:pPr>
            <a:r>
              <a:rPr lang="en-US" sz="4000" dirty="0">
                <a:solidFill>
                  <a:srgbClr val="002060"/>
                </a:solidFill>
                <a:latin typeface="Arial" panose="020B0604020202020204" pitchFamily="34" charset="0"/>
                <a:cs typeface="Arial" panose="020B0604020202020204" pitchFamily="34" charset="0"/>
              </a:rPr>
              <a:t>Lets look at some data to help us make sense of these patterns.</a:t>
            </a:r>
          </a:p>
          <a:p>
            <a:pPr marL="0" indent="0">
              <a:buNone/>
            </a:pPr>
            <a:endParaRPr lang="en-US" dirty="0">
              <a:latin typeface="Arial" panose="020B0604020202020204" pitchFamily="34" charset="0"/>
              <a:cs typeface="Arial" panose="020B0604020202020204" pitchFamily="34" charset="0"/>
            </a:endParaRPr>
          </a:p>
          <a:p>
            <a:pPr marL="0" indent="0">
              <a:buNone/>
            </a:pPr>
            <a:r>
              <a:rPr lang="en-US" sz="4000" dirty="0">
                <a:solidFill>
                  <a:srgbClr val="0070C0"/>
                </a:solidFill>
                <a:latin typeface="Arial" panose="020B0604020202020204" pitchFamily="34" charset="0"/>
                <a:cs typeface="Arial" panose="020B0604020202020204" pitchFamily="34" charset="0"/>
              </a:rPr>
              <a:t>These data come from a very famous scientist, </a:t>
            </a:r>
          </a:p>
          <a:p>
            <a:pPr marL="0" indent="0">
              <a:buNone/>
            </a:pPr>
            <a:r>
              <a:rPr lang="en-US" sz="4000" dirty="0">
                <a:solidFill>
                  <a:srgbClr val="0070C0"/>
                </a:solidFill>
                <a:latin typeface="Arial" panose="020B0604020202020204" pitchFamily="34" charset="0"/>
                <a:cs typeface="Arial" panose="020B0604020202020204" pitchFamily="34" charset="0"/>
              </a:rPr>
              <a:t>Gregor Mendel</a:t>
            </a:r>
          </a:p>
          <a:p>
            <a:endParaRPr lang="en-US" dirty="0"/>
          </a:p>
        </p:txBody>
      </p:sp>
      <p:pic>
        <p:nvPicPr>
          <p:cNvPr id="2" name="Picture 1"/>
          <p:cNvPicPr>
            <a:picLocks noChangeAspect="1"/>
          </p:cNvPicPr>
          <p:nvPr/>
        </p:nvPicPr>
        <p:blipFill>
          <a:blip r:embed="rId3"/>
          <a:stretch>
            <a:fillRect/>
          </a:stretch>
        </p:blipFill>
        <p:spPr>
          <a:xfrm>
            <a:off x="4805436" y="3411099"/>
            <a:ext cx="1997145" cy="3197351"/>
          </a:xfrm>
          <a:prstGeom prst="rect">
            <a:avLst/>
          </a:prstGeom>
        </p:spPr>
      </p:pic>
    </p:spTree>
    <p:extLst>
      <p:ext uri="{BB962C8B-B14F-4D97-AF65-F5344CB8AC3E}">
        <p14:creationId xmlns:p14="http://schemas.microsoft.com/office/powerpoint/2010/main" val="177723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LS03 Teacher Resource: What did we figure out?</a:t>
            </a:r>
            <a:endParaRPr lang="en-US" dirty="0"/>
          </a:p>
        </p:txBody>
      </p:sp>
      <p:sp>
        <p:nvSpPr>
          <p:cNvPr id="4"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chemeClr val="tx2"/>
                </a:solidFill>
                <a:cs typeface="Arial" panose="020B0604020202020204" pitchFamily="34" charset="0"/>
              </a:rPr>
              <a:t>What did we figure out? </a:t>
            </a:r>
          </a:p>
          <a:p>
            <a:pPr marL="0" indent="0">
              <a:buNone/>
            </a:pPr>
            <a:r>
              <a:rPr lang="en-US" sz="2000" i="1" dirty="0">
                <a:solidFill>
                  <a:schemeClr val="tx2"/>
                </a:solidFill>
                <a:cs typeface="Arial" panose="020B0604020202020204" pitchFamily="34" charset="0"/>
              </a:rPr>
              <a:t>We have made and analyzed pedigrees and have seen 4 different patterns of inheritance in 4 different families</a:t>
            </a:r>
          </a:p>
        </p:txBody>
      </p:sp>
      <p:sp>
        <p:nvSpPr>
          <p:cNvPr id="5"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cs typeface="Arial" panose="020B0604020202020204" pitchFamily="34" charset="0"/>
              </a:rPr>
              <a:t>GD LS03 Teacher Reflection Notes:</a:t>
            </a:r>
          </a:p>
          <a:p>
            <a:pPr marL="0" indent="0">
              <a:buNone/>
            </a:pPr>
            <a:endParaRPr lang="en-US" sz="1600"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that went well…</a:t>
            </a:r>
          </a:p>
          <a:p>
            <a:pPr marL="0" indent="0">
              <a:buNone/>
            </a:pPr>
            <a:endParaRPr lang="en-US" sz="1600" i="1"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I would change…</a:t>
            </a:r>
          </a:p>
          <a:p>
            <a:pPr marL="0" indent="0">
              <a:buNone/>
            </a:pPr>
            <a:endParaRPr lang="en-US" sz="1600" i="1" dirty="0">
              <a:solidFill>
                <a:schemeClr val="tx2"/>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7" name="Group 6"/>
          <p:cNvGrpSpPr/>
          <p:nvPr/>
        </p:nvGrpSpPr>
        <p:grpSpPr>
          <a:xfrm>
            <a:off x="5251909" y="923839"/>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3995241991"/>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LS04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PM</a:t>
            </a:r>
            <a:r>
              <a:rPr lang="en-US" sz="1800" b="1" dirty="0">
                <a:solidFill>
                  <a:srgbClr val="583F34"/>
                </a:solidFill>
              </a:rPr>
              <a:t>: We now explore Mendel’s data to help us explain the patterns we saw in the 4 families.</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chemeClr val="tx2"/>
                </a:solidFill>
              </a:rPr>
              <a:t>Time: 55  minutes</a:t>
            </a:r>
          </a:p>
        </p:txBody>
      </p:sp>
      <p:sp>
        <p:nvSpPr>
          <p:cNvPr id="2" name="Rectangle 1"/>
          <p:cNvSpPr/>
          <p:nvPr/>
        </p:nvSpPr>
        <p:spPr>
          <a:xfrm>
            <a:off x="282908" y="3454961"/>
            <a:ext cx="4558616" cy="2062103"/>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 Doodle Sheet</a:t>
            </a: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start with a brief introduction to Mendel and pea plants. Then we explore the idea of traits having 2 different versions. We are steering clear of scientific terminology until we have a good grasp of the science concepts. When we look at Mendel’s experiments we make predictions for the outcomes and then explain the results. We add 2 new model statements to our model.</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3" name="Group 2"/>
          <p:cNvGrpSpPr/>
          <p:nvPr/>
        </p:nvGrpSpPr>
        <p:grpSpPr>
          <a:xfrm>
            <a:off x="451309" y="962448"/>
            <a:ext cx="2571024" cy="2190241"/>
            <a:chOff x="451309" y="962448"/>
            <a:chExt cx="2571024" cy="2190241"/>
          </a:xfrm>
        </p:grpSpPr>
        <p:grpSp>
          <p:nvGrpSpPr>
            <p:cNvPr id="15" name="Group 14"/>
            <p:cNvGrpSpPr/>
            <p:nvPr/>
          </p:nvGrpSpPr>
          <p:grpSpPr>
            <a:xfrm>
              <a:off x="451309" y="962448"/>
              <a:ext cx="2571024" cy="2190241"/>
              <a:chOff x="1029484" y="1311626"/>
              <a:chExt cx="2571024" cy="2190241"/>
            </a:xfrm>
            <a:noFill/>
          </p:grpSpPr>
          <p:sp>
            <p:nvSpPr>
              <p:cNvPr id="17" name="Triangle 16"/>
              <p:cNvSpPr/>
              <p:nvPr/>
            </p:nvSpPr>
            <p:spPr>
              <a:xfrm>
                <a:off x="1385668" y="1689784"/>
                <a:ext cx="1757169" cy="1484854"/>
              </a:xfrm>
              <a:prstGeom prst="triangle">
                <a:avLst/>
              </a:prstGeom>
              <a:grpFill/>
              <a:ln w="25400" cap="flat">
                <a:solidFill>
                  <a:srgbClr val="3F6E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Rectangle 17"/>
              <p:cNvSpPr/>
              <p:nvPr/>
            </p:nvSpPr>
            <p:spPr>
              <a:xfrm>
                <a:off x="2065319" y="1311626"/>
                <a:ext cx="404278" cy="400110"/>
              </a:xfrm>
              <a:prstGeom prst="rect">
                <a:avLst/>
              </a:prstGeom>
              <a:grpFill/>
              <a:ln>
                <a:noFill/>
              </a:ln>
            </p:spPr>
            <p:txBody>
              <a:bodyPr wrap="none">
                <a:spAutoFit/>
              </a:bodyPr>
              <a:lstStyle/>
              <a:p>
                <a:r>
                  <a:rPr lang="en-US" sz="2000" dirty="0">
                    <a:solidFill>
                      <a:srgbClr val="3F6EB3"/>
                    </a:solidFill>
                  </a:rPr>
                  <a:t>M</a:t>
                </a:r>
              </a:p>
            </p:txBody>
          </p:sp>
          <p:sp>
            <p:nvSpPr>
              <p:cNvPr id="19" name="Rectangle 18"/>
              <p:cNvSpPr/>
              <p:nvPr/>
            </p:nvSpPr>
            <p:spPr>
              <a:xfrm>
                <a:off x="1029484" y="3101757"/>
                <a:ext cx="317716" cy="400110"/>
              </a:xfrm>
              <a:prstGeom prst="rect">
                <a:avLst/>
              </a:prstGeom>
              <a:grpFill/>
              <a:ln>
                <a:noFill/>
              </a:ln>
            </p:spPr>
            <p:txBody>
              <a:bodyPr wrap="none">
                <a:spAutoFit/>
              </a:bodyPr>
              <a:lstStyle/>
              <a:p>
                <a:r>
                  <a:rPr lang="en-US" sz="2000" dirty="0">
                    <a:solidFill>
                      <a:srgbClr val="3F6EB3"/>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3F6EB3"/>
                    </a:solidFill>
                  </a:rPr>
                  <a:t>Q</a:t>
                </a:r>
              </a:p>
            </p:txBody>
          </p:sp>
        </p:grpSp>
        <p:cxnSp>
          <p:nvCxnSpPr>
            <p:cNvPr id="23" name="Straight Arrow Connector 22"/>
            <p:cNvCxnSpPr>
              <a:cxnSpLocks/>
            </p:cNvCxnSpPr>
            <p:nvPr/>
          </p:nvCxnSpPr>
          <p:spPr>
            <a:xfrm flipV="1">
              <a:off x="807492" y="1454697"/>
              <a:ext cx="679652" cy="1083360"/>
            </a:xfrm>
            <a:prstGeom prst="straightConnector1">
              <a:avLst/>
            </a:prstGeom>
            <a:noFill/>
            <a:ln w="31750" cap="flat">
              <a:solidFill>
                <a:srgbClr val="3F6EB3"/>
              </a:solidFill>
              <a:prstDash val="solid"/>
              <a:miter lim="400000"/>
              <a:headEnd type="none"/>
              <a:tailEnd type="triangle"/>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9349505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567259"/>
            <a:ext cx="8229600" cy="5723482"/>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spcAft>
                <a:spcPts val="1800"/>
              </a:spcAft>
              <a:buNone/>
            </a:pPr>
            <a:r>
              <a:rPr lang="en-US" sz="4800" b="1" dirty="0">
                <a:solidFill>
                  <a:srgbClr val="002060"/>
                </a:solidFill>
                <a:latin typeface="Arial" panose="020B0604020202020204" pitchFamily="34" charset="0"/>
                <a:cs typeface="Arial" panose="020B0604020202020204" pitchFamily="34" charset="0"/>
              </a:rPr>
              <a:t>Phenomena</a:t>
            </a:r>
            <a:r>
              <a:rPr lang="en-US" sz="4800" dirty="0">
                <a:solidFill>
                  <a:srgbClr val="002060"/>
                </a:solidFill>
                <a:latin typeface="Arial" panose="020B0604020202020204" pitchFamily="34" charset="0"/>
                <a:cs typeface="Arial" panose="020B0604020202020204" pitchFamily="34" charset="0"/>
              </a:rPr>
              <a:t>: As seen form our family pedigrees: Sometimes parents and offspring share traits and sometimes they don’t.</a:t>
            </a:r>
          </a:p>
          <a:p>
            <a:pPr marL="0" indent="0">
              <a:lnSpc>
                <a:spcPct val="120000"/>
              </a:lnSpc>
              <a:spcBef>
                <a:spcPts val="0"/>
              </a:spcBef>
              <a:spcAft>
                <a:spcPts val="1800"/>
              </a:spcAft>
              <a:buNone/>
            </a:pPr>
            <a:r>
              <a:rPr lang="en-US" sz="4800" b="1" dirty="0">
                <a:solidFill>
                  <a:srgbClr val="002060"/>
                </a:solidFill>
                <a:latin typeface="Arial" panose="020B0604020202020204" pitchFamily="34" charset="0"/>
                <a:cs typeface="Arial" panose="020B0604020202020204" pitchFamily="34" charset="0"/>
              </a:rPr>
              <a:t>Question: How</a:t>
            </a:r>
            <a:r>
              <a:rPr lang="en-US" sz="4800" dirty="0">
                <a:solidFill>
                  <a:srgbClr val="002060"/>
                </a:solidFill>
                <a:latin typeface="Arial" panose="020B0604020202020204" pitchFamily="34" charset="0"/>
                <a:cs typeface="Arial" panose="020B0604020202020204" pitchFamily="34" charset="0"/>
              </a:rPr>
              <a:t> does the DNA from 2 parents work together to determine an offspring’s traits?</a:t>
            </a:r>
          </a:p>
          <a:p>
            <a:pPr marL="0" indent="0">
              <a:lnSpc>
                <a:spcPct val="120000"/>
              </a:lnSpc>
              <a:spcBef>
                <a:spcPts val="0"/>
              </a:spcBef>
              <a:spcAft>
                <a:spcPts val="1800"/>
              </a:spcAft>
              <a:buNone/>
            </a:pPr>
            <a:r>
              <a:rPr lang="en-US" sz="4800" b="1" dirty="0">
                <a:solidFill>
                  <a:srgbClr val="002060"/>
                </a:solidFill>
                <a:latin typeface="Arial" panose="020B0604020202020204" pitchFamily="34" charset="0"/>
                <a:cs typeface="Arial" panose="020B0604020202020204" pitchFamily="34" charset="0"/>
              </a:rPr>
              <a:t>Model: Classical</a:t>
            </a:r>
            <a:r>
              <a:rPr lang="en-US" sz="4800" b="1" u="sng" dirty="0">
                <a:solidFill>
                  <a:srgbClr val="002060"/>
                </a:solidFill>
                <a:latin typeface="Arial" panose="020B0604020202020204" pitchFamily="34" charset="0"/>
                <a:cs typeface="Arial" panose="020B0604020202020204" pitchFamily="34" charset="0"/>
              </a:rPr>
              <a:t> Genetics </a:t>
            </a:r>
            <a:r>
              <a:rPr lang="en-US" sz="4800" dirty="0">
                <a:solidFill>
                  <a:srgbClr val="002060"/>
                </a:solidFill>
                <a:latin typeface="Arial" panose="020B0604020202020204" pitchFamily="34" charset="0"/>
                <a:cs typeface="Arial" panose="020B0604020202020204" pitchFamily="34" charset="0"/>
              </a:rPr>
              <a:t>(Meiosis is about gamete formation while genetics is about fertilization and how the alleles are expressed)</a:t>
            </a:r>
          </a:p>
          <a:p>
            <a:pPr marL="0" lvl="0" indent="0">
              <a:buNone/>
            </a:pPr>
            <a:r>
              <a:rPr lang="en-US" sz="4800" dirty="0">
                <a:solidFill>
                  <a:srgbClr val="002060"/>
                </a:solidFill>
                <a:latin typeface="Arial" panose="020B0604020202020204" pitchFamily="34" charset="0"/>
                <a:cs typeface="Arial" panose="020B0604020202020204" pitchFamily="34" charset="0"/>
              </a:rPr>
              <a:t>When gametes come together the new organism has two alleles that determine each trait (or characteristic), one from each parent.</a:t>
            </a:r>
          </a:p>
          <a:p>
            <a:pPr marL="0" lvl="0" indent="0">
              <a:buNone/>
            </a:pPr>
            <a:r>
              <a:rPr lang="en-US" sz="4800" dirty="0">
                <a:solidFill>
                  <a:srgbClr val="002060"/>
                </a:solidFill>
                <a:latin typeface="Arial" panose="020B0604020202020204" pitchFamily="34" charset="0"/>
                <a:cs typeface="Arial" panose="020B0604020202020204" pitchFamily="34" charset="0"/>
              </a:rPr>
              <a:t>A parent passes only one of his/her two alleles for a trait to each offspring.</a:t>
            </a:r>
          </a:p>
          <a:p>
            <a:pPr marL="0" lvl="0" indent="0">
              <a:buNone/>
            </a:pPr>
            <a:r>
              <a:rPr lang="en-US" sz="4800" dirty="0">
                <a:solidFill>
                  <a:srgbClr val="002060"/>
                </a:solidFill>
                <a:latin typeface="Arial" panose="020B0604020202020204" pitchFamily="34" charset="0"/>
                <a:cs typeface="Arial" panose="020B0604020202020204" pitchFamily="34" charset="0"/>
              </a:rPr>
              <a:t>Random chance determines which of the two alleles is passed to each offspring.</a:t>
            </a:r>
          </a:p>
          <a:p>
            <a:pPr marL="0" indent="0">
              <a:buNone/>
            </a:pPr>
            <a:r>
              <a:rPr lang="en-US" sz="4800" dirty="0">
                <a:solidFill>
                  <a:srgbClr val="002060"/>
                </a:solidFill>
                <a:latin typeface="Arial" panose="020B0604020202020204" pitchFamily="34" charset="0"/>
                <a:cs typeface="Arial" panose="020B0604020202020204" pitchFamily="34" charset="0"/>
              </a:rPr>
              <a:t> </a:t>
            </a:r>
          </a:p>
          <a:p>
            <a:pPr marL="0" lvl="0" indent="0">
              <a:buNone/>
            </a:pPr>
            <a:r>
              <a:rPr lang="en-US" sz="4800" dirty="0">
                <a:solidFill>
                  <a:srgbClr val="002060"/>
                </a:solidFill>
                <a:latin typeface="Arial" panose="020B0604020202020204" pitchFamily="34" charset="0"/>
                <a:cs typeface="Arial" panose="020B0604020202020204" pitchFamily="34" charset="0"/>
              </a:rPr>
              <a:t>A gene for a trait can occur in different forms called alleles.</a:t>
            </a:r>
          </a:p>
          <a:p>
            <a:pPr marL="0" indent="0">
              <a:buNone/>
            </a:pPr>
            <a:r>
              <a:rPr lang="en-US" sz="4800" dirty="0">
                <a:solidFill>
                  <a:srgbClr val="002060"/>
                </a:solidFill>
                <a:latin typeface="Arial" panose="020B0604020202020204" pitchFamily="34" charset="0"/>
                <a:cs typeface="Arial" panose="020B0604020202020204" pitchFamily="34" charset="0"/>
              </a:rPr>
              <a:t>When there are two variations for a trait (two phenotypes) in a population, there are two alleles (1 and 2) and three possible allele combinations (genotypes): (1,1), (2,2) and (1,2):</a:t>
            </a:r>
          </a:p>
          <a:p>
            <a:pPr marL="0" lvl="0" indent="0">
              <a:buNone/>
            </a:pPr>
            <a:r>
              <a:rPr lang="en-US" sz="4800" dirty="0">
                <a:solidFill>
                  <a:srgbClr val="002060"/>
                </a:solidFill>
                <a:latin typeface="Arial" panose="020B0604020202020204" pitchFamily="34" charset="0"/>
                <a:cs typeface="Arial" panose="020B0604020202020204" pitchFamily="34" charset="0"/>
              </a:rPr>
              <a:t>If (1,1) and (1,2) have one phenotype and (2,2) has the other, then 1 is the dominant allele. It always shows when present. 2 is the recessive allele and will only show if no dominant allele is present​</a:t>
            </a:r>
          </a:p>
          <a:p>
            <a:pPr marL="0" indent="0">
              <a:buNone/>
            </a:pPr>
            <a:r>
              <a:rPr lang="en-US" sz="4800" dirty="0">
                <a:solidFill>
                  <a:srgbClr val="002060"/>
                </a:solidFill>
                <a:latin typeface="Arial" panose="020B0604020202020204" pitchFamily="34" charset="0"/>
                <a:cs typeface="Arial" panose="020B0604020202020204" pitchFamily="34" charset="0"/>
              </a:rPr>
              <a:t> </a:t>
            </a:r>
          </a:p>
          <a:p>
            <a:pPr marL="0" lvl="0" indent="0">
              <a:buNone/>
            </a:pPr>
            <a:r>
              <a:rPr lang="en-US" sz="4800" u="sng" dirty="0">
                <a:solidFill>
                  <a:srgbClr val="002060"/>
                </a:solidFill>
                <a:latin typeface="Arial" panose="020B0604020202020204" pitchFamily="34" charset="0"/>
                <a:cs typeface="Arial" panose="020B0604020202020204" pitchFamily="34" charset="0"/>
              </a:rPr>
              <a:t>Codominance Extension</a:t>
            </a:r>
            <a:r>
              <a:rPr lang="en-US" sz="4800" dirty="0">
                <a:solidFill>
                  <a:srgbClr val="002060"/>
                </a:solidFill>
                <a:latin typeface="Arial" panose="020B0604020202020204" pitchFamily="34" charset="0"/>
                <a:cs typeface="Arial" panose="020B0604020202020204" pitchFamily="34" charset="0"/>
              </a:rPr>
              <a:t>:</a:t>
            </a:r>
            <a:br>
              <a:rPr lang="en-US" sz="4800" dirty="0">
                <a:solidFill>
                  <a:srgbClr val="002060"/>
                </a:solidFill>
                <a:latin typeface="Arial" panose="020B0604020202020204" pitchFamily="34" charset="0"/>
                <a:cs typeface="Arial" panose="020B0604020202020204" pitchFamily="34" charset="0"/>
              </a:rPr>
            </a:br>
            <a:r>
              <a:rPr lang="en-US" sz="4800" dirty="0">
                <a:solidFill>
                  <a:srgbClr val="002060"/>
                </a:solidFill>
                <a:latin typeface="Arial" panose="020B0604020202020204" pitchFamily="34" charset="0"/>
                <a:cs typeface="Arial" panose="020B0604020202020204" pitchFamily="34" charset="0"/>
              </a:rPr>
              <a:t>When there are three variations of a trait and two alleles, each genotype [(1,1), (1,2), (2,2)] has a different phenotype. BOTH 1 and 2 are expressed so neither is dominant (co-dominance). </a:t>
            </a:r>
          </a:p>
          <a:p>
            <a:pPr marL="0" indent="0">
              <a:buNone/>
            </a:pPr>
            <a:r>
              <a:rPr lang="en-US" sz="4800" dirty="0">
                <a:solidFill>
                  <a:srgbClr val="002060"/>
                </a:solidFill>
                <a:latin typeface="Arial" panose="020B0604020202020204" pitchFamily="34" charset="0"/>
                <a:cs typeface="Arial" panose="020B0604020202020204" pitchFamily="34" charset="0"/>
              </a:rPr>
              <a:t>  </a:t>
            </a:r>
          </a:p>
          <a:p>
            <a:pPr marL="0" lvl="0" indent="0">
              <a:buNone/>
            </a:pPr>
            <a:r>
              <a:rPr lang="en-US" sz="4800" u="sng" dirty="0">
                <a:solidFill>
                  <a:srgbClr val="002060"/>
                </a:solidFill>
                <a:latin typeface="Arial" panose="020B0604020202020204" pitchFamily="34" charset="0"/>
                <a:cs typeface="Arial" panose="020B0604020202020204" pitchFamily="34" charset="0"/>
              </a:rPr>
              <a:t>Sex-linkage Extension</a:t>
            </a:r>
            <a:r>
              <a:rPr lang="en-US" sz="4800" dirty="0">
                <a:solidFill>
                  <a:srgbClr val="002060"/>
                </a:solidFill>
                <a:latin typeface="Arial" panose="020B0604020202020204" pitchFamily="34" charset="0"/>
                <a:cs typeface="Arial" panose="020B0604020202020204" pitchFamily="34" charset="0"/>
              </a:rPr>
              <a:t>:</a:t>
            </a:r>
          </a:p>
          <a:p>
            <a:pPr marL="0" indent="0">
              <a:buNone/>
            </a:pPr>
            <a:r>
              <a:rPr lang="en-US" sz="4800" dirty="0">
                <a:solidFill>
                  <a:srgbClr val="002060"/>
                </a:solidFill>
                <a:latin typeface="Arial" panose="020B0604020202020204" pitchFamily="34" charset="0"/>
                <a:cs typeface="Arial" panose="020B0604020202020204" pitchFamily="34" charset="0"/>
              </a:rPr>
              <a:t>Males receive only one allele for traits on the unmatched part of the X chromosome so that allele alone determines their phenotype, even if it is recessive. Such traits are said to be </a:t>
            </a:r>
            <a:r>
              <a:rPr lang="en-US" sz="4800" b="1" dirty="0">
                <a:solidFill>
                  <a:srgbClr val="002060"/>
                </a:solidFill>
                <a:latin typeface="Arial" panose="020B0604020202020204" pitchFamily="34" charset="0"/>
                <a:cs typeface="Arial" panose="020B0604020202020204" pitchFamily="34" charset="0"/>
              </a:rPr>
              <a:t>sex-linked.</a:t>
            </a:r>
            <a:endParaRPr lang="en-US" sz="4800" dirty="0">
              <a:solidFill>
                <a:srgbClr val="002060"/>
              </a:solidFill>
              <a:latin typeface="Arial" panose="020B0604020202020204" pitchFamily="34" charset="0"/>
              <a:cs typeface="Arial" panose="020B0604020202020204" pitchFamily="34" charset="0"/>
            </a:endParaRPr>
          </a:p>
          <a:p>
            <a:pPr marL="0" indent="0">
              <a:buNone/>
            </a:pPr>
            <a:r>
              <a:rPr lang="en-US" sz="4800" dirty="0">
                <a:solidFill>
                  <a:srgbClr val="002060"/>
                </a:solidFill>
                <a:latin typeface="Arial" panose="020B0604020202020204" pitchFamily="34" charset="0"/>
                <a:cs typeface="Arial" panose="020B0604020202020204" pitchFamily="34" charset="0"/>
              </a:rPr>
              <a:t> </a:t>
            </a:r>
          </a:p>
          <a:p>
            <a:pPr marL="0" lvl="0" indent="0">
              <a:buNone/>
            </a:pPr>
            <a:r>
              <a:rPr lang="en-US" sz="4800" u="sng" dirty="0">
                <a:solidFill>
                  <a:srgbClr val="002060"/>
                </a:solidFill>
                <a:latin typeface="Arial" panose="020B0604020202020204" pitchFamily="34" charset="0"/>
                <a:cs typeface="Arial" panose="020B0604020202020204" pitchFamily="34" charset="0"/>
              </a:rPr>
              <a:t>Multiple Alleles Extension</a:t>
            </a:r>
            <a:r>
              <a:rPr lang="en-US" sz="4800" dirty="0">
                <a:solidFill>
                  <a:srgbClr val="002060"/>
                </a:solidFill>
                <a:latin typeface="Arial" panose="020B0604020202020204" pitchFamily="34" charset="0"/>
                <a:cs typeface="Arial" panose="020B0604020202020204" pitchFamily="34" charset="0"/>
              </a:rPr>
              <a:t>:</a:t>
            </a:r>
            <a:br>
              <a:rPr lang="en-US" sz="4800" dirty="0">
                <a:solidFill>
                  <a:srgbClr val="002060"/>
                </a:solidFill>
                <a:latin typeface="Arial" panose="020B0604020202020204" pitchFamily="34" charset="0"/>
                <a:cs typeface="Arial" panose="020B0604020202020204" pitchFamily="34" charset="0"/>
              </a:rPr>
            </a:br>
            <a:r>
              <a:rPr lang="en-US" sz="4800" dirty="0">
                <a:solidFill>
                  <a:srgbClr val="002060"/>
                </a:solidFill>
                <a:latin typeface="Arial" panose="020B0604020202020204" pitchFamily="34" charset="0"/>
                <a:cs typeface="Arial" panose="020B0604020202020204" pitchFamily="34" charset="0"/>
              </a:rPr>
              <a:t>There can be more than 2 alleles for a trait, </a:t>
            </a:r>
            <a:r>
              <a:rPr lang="en-US" sz="4800" b="1" dirty="0">
                <a:solidFill>
                  <a:srgbClr val="002060"/>
                </a:solidFill>
                <a:latin typeface="Arial" panose="020B0604020202020204" pitchFamily="34" charset="0"/>
                <a:cs typeface="Arial" panose="020B0604020202020204" pitchFamily="34" charset="0"/>
              </a:rPr>
              <a:t>(</a:t>
            </a:r>
            <a:r>
              <a:rPr lang="en-US" sz="4800" b="1" u="sng" dirty="0">
                <a:solidFill>
                  <a:srgbClr val="002060"/>
                </a:solidFill>
                <a:latin typeface="Arial" panose="020B0604020202020204" pitchFamily="34" charset="0"/>
                <a:cs typeface="Arial" panose="020B0604020202020204" pitchFamily="34" charset="0"/>
              </a:rPr>
              <a:t>multiple alleles)</a:t>
            </a:r>
            <a:r>
              <a:rPr lang="en-US" sz="4800" dirty="0">
                <a:solidFill>
                  <a:srgbClr val="002060"/>
                </a:solidFill>
                <a:latin typeface="Arial" panose="020B0604020202020204" pitchFamily="34" charset="0"/>
                <a:cs typeface="Arial" panose="020B0604020202020204" pitchFamily="34" charset="0"/>
              </a:rPr>
              <a:t> This can result in more than three phenotypes. The alleles can be dominant/recessive or codominant.</a:t>
            </a:r>
          </a:p>
          <a:p>
            <a:pPr marL="0" indent="0">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LS04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r>
              <a:rPr lang="en-US" sz="1600" dirty="0">
                <a:solidFill>
                  <a:srgbClr val="583F34"/>
                </a:solidFill>
              </a:rPr>
              <a:t>The next couple of slides have diagrams that may help your students think through  Mendel’s Principles. Don’t show them the diagrams unless they are truly struggling. We want students to figure this out on their own, but not to the point of complete frustration. Most students have had some exposure to Mendel and can “recite” aspects of his model or “do” a Punnett square, but can they make sense of why the Punnett Square is a useful tool? Can they explain in words, why a trait seems to disappear in one generation and then reappears in the next? This learning segment will guide students to an understanding of simple dominance .</a:t>
            </a:r>
            <a:endParaRPr lang="en-US" sz="1600" dirty="0">
              <a:solidFill>
                <a:srgbClr val="584035"/>
              </a:solidFill>
            </a:endParaRPr>
          </a:p>
        </p:txBody>
      </p:sp>
    </p:spTree>
    <p:extLst>
      <p:ext uri="{BB962C8B-B14F-4D97-AF65-F5344CB8AC3E}">
        <p14:creationId xmlns:p14="http://schemas.microsoft.com/office/powerpoint/2010/main" val="243233927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 name="Shape 1136"/>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137" name="Shape 1137"/>
          <p:cNvSpPr/>
          <p:nvPr/>
        </p:nvSpPr>
        <p:spPr>
          <a:xfrm>
            <a:off x="375692" y="977487"/>
            <a:ext cx="7726551" cy="30591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b="1">
                <a:solidFill>
                  <a:srgbClr val="583F34"/>
                </a:solidFill>
                <a:latin typeface="Arial"/>
                <a:ea typeface="Arial"/>
                <a:cs typeface="Arial"/>
                <a:sym typeface="Arial"/>
              </a:defRPr>
            </a:lvl1pPr>
          </a:lstStyle>
          <a:p>
            <a:r>
              <a:rPr sz="1266" dirty="0"/>
              <a:t>Mendel’s </a:t>
            </a:r>
            <a:r>
              <a:rPr lang="en-US" sz="1266" dirty="0"/>
              <a:t>model of simple</a:t>
            </a:r>
            <a:r>
              <a:rPr sz="1266" dirty="0"/>
              <a:t> dominance:</a:t>
            </a:r>
          </a:p>
        </p:txBody>
      </p:sp>
      <p:pic>
        <p:nvPicPr>
          <p:cNvPr id="1138" name="image55.png"/>
          <p:cNvPicPr>
            <a:picLocks noChangeAspect="1"/>
          </p:cNvPicPr>
          <p:nvPr/>
        </p:nvPicPr>
        <p:blipFill>
          <a:blip r:embed="rId3">
            <a:extLst/>
          </a:blip>
          <a:stretch>
            <a:fillRect/>
          </a:stretch>
        </p:blipFill>
        <p:spPr>
          <a:xfrm>
            <a:off x="1822325" y="1527603"/>
            <a:ext cx="4833286" cy="3558414"/>
          </a:xfrm>
          <a:prstGeom prst="rect">
            <a:avLst/>
          </a:prstGeom>
          <a:ln w="12700">
            <a:miter lim="400000"/>
          </a:ln>
        </p:spPr>
      </p:pic>
      <p:sp>
        <p:nvSpPr>
          <p:cNvPr id="1139" name="Shape 1139"/>
          <p:cNvSpPr/>
          <p:nvPr/>
        </p:nvSpPr>
        <p:spPr>
          <a:xfrm>
            <a:off x="1775186" y="5793438"/>
            <a:ext cx="6821676" cy="353046"/>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defTabSz="457200">
              <a:lnSpc>
                <a:spcPct val="117999"/>
              </a:lnSpc>
              <a:defRPr sz="2200">
                <a:latin typeface="+mj-lt"/>
                <a:ea typeface="+mj-ea"/>
                <a:cs typeface="+mj-cs"/>
                <a:sym typeface="Helvetica Neue"/>
              </a:defRPr>
            </a:lvl1pPr>
          </a:lstStyle>
          <a:p>
            <a:r>
              <a:rPr sz="1547" dirty="0"/>
              <a:t>In this case we say that</a:t>
            </a:r>
            <a:r>
              <a:rPr lang="en-US" sz="1547" dirty="0"/>
              <a:t> version or </a:t>
            </a:r>
            <a:r>
              <a:rPr sz="1547" dirty="0"/>
              <a:t>element 1 is dominant over </a:t>
            </a:r>
            <a:r>
              <a:rPr lang="en-US" sz="1547" dirty="0"/>
              <a:t>version or </a:t>
            </a:r>
            <a:r>
              <a:rPr sz="1547" dirty="0"/>
              <a:t>element 2. </a:t>
            </a:r>
          </a:p>
        </p:txBody>
      </p:sp>
    </p:spTree>
    <p:extLst>
      <p:ext uri="{BB962C8B-B14F-4D97-AF65-F5344CB8AC3E}">
        <p14:creationId xmlns:p14="http://schemas.microsoft.com/office/powerpoint/2010/main" val="240464126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 name="Shape 1148"/>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149" name="Shape 1149"/>
          <p:cNvSpPr/>
          <p:nvPr/>
        </p:nvSpPr>
        <p:spPr>
          <a:xfrm>
            <a:off x="820485" y="689468"/>
            <a:ext cx="7726551" cy="30591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b="1">
                <a:solidFill>
                  <a:srgbClr val="583F34"/>
                </a:solidFill>
                <a:latin typeface="Arial"/>
                <a:ea typeface="Arial"/>
                <a:cs typeface="Arial"/>
                <a:sym typeface="Arial"/>
              </a:defRPr>
            </a:lvl1pPr>
          </a:lstStyle>
          <a:p>
            <a:r>
              <a:rPr sz="1266" dirty="0"/>
              <a:t>Mendel’s principle of segregation:</a:t>
            </a:r>
          </a:p>
        </p:txBody>
      </p:sp>
      <p:pic>
        <p:nvPicPr>
          <p:cNvPr id="1150" name="image56.png"/>
          <p:cNvPicPr>
            <a:picLocks noChangeAspect="1"/>
          </p:cNvPicPr>
          <p:nvPr/>
        </p:nvPicPr>
        <p:blipFill>
          <a:blip r:embed="rId3">
            <a:extLst/>
          </a:blip>
          <a:stretch>
            <a:fillRect/>
          </a:stretch>
        </p:blipFill>
        <p:spPr>
          <a:xfrm>
            <a:off x="3972560" y="689467"/>
            <a:ext cx="4763719" cy="2481773"/>
          </a:xfrm>
          <a:prstGeom prst="rect">
            <a:avLst/>
          </a:prstGeom>
          <a:ln w="12700">
            <a:miter lim="400000"/>
          </a:ln>
        </p:spPr>
      </p:pic>
      <p:sp>
        <p:nvSpPr>
          <p:cNvPr id="2" name="Oval 1">
            <a:extLst>
              <a:ext uri="{FF2B5EF4-FFF2-40B4-BE49-F238E27FC236}">
                <a16:creationId xmlns:a16="http://schemas.microsoft.com/office/drawing/2014/main" id="{67FF8B30-2852-4D1C-AE1A-14745CBBDEC8}"/>
              </a:ext>
            </a:extLst>
          </p:cNvPr>
          <p:cNvSpPr/>
          <p:nvPr/>
        </p:nvSpPr>
        <p:spPr>
          <a:xfrm>
            <a:off x="1686560" y="3395858"/>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B10BC20-7A45-4F9F-8FBE-6B7C6F12B081}"/>
              </a:ext>
            </a:extLst>
          </p:cNvPr>
          <p:cNvSpPr txBox="1"/>
          <p:nvPr/>
        </p:nvSpPr>
        <p:spPr>
          <a:xfrm>
            <a:off x="2936650" y="3398019"/>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2, 2</a:t>
            </a:r>
          </a:p>
        </p:txBody>
      </p:sp>
      <p:sp>
        <p:nvSpPr>
          <p:cNvPr id="8" name="Oval 7">
            <a:extLst>
              <a:ext uri="{FF2B5EF4-FFF2-40B4-BE49-F238E27FC236}">
                <a16:creationId xmlns:a16="http://schemas.microsoft.com/office/drawing/2014/main" id="{DE932120-2DAF-42A3-87D3-CC8085519F35}"/>
              </a:ext>
            </a:extLst>
          </p:cNvPr>
          <p:cNvSpPr/>
          <p:nvPr/>
        </p:nvSpPr>
        <p:spPr>
          <a:xfrm>
            <a:off x="579120" y="4765296"/>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B4DE341-6A28-4FE3-9DD7-18DB3615577A}"/>
              </a:ext>
            </a:extLst>
          </p:cNvPr>
          <p:cNvSpPr/>
          <p:nvPr/>
        </p:nvSpPr>
        <p:spPr>
          <a:xfrm>
            <a:off x="2682240" y="4765296"/>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481CD29-15AE-4772-9915-79D42CD968AC}"/>
              </a:ext>
            </a:extLst>
          </p:cNvPr>
          <p:cNvSpPr/>
          <p:nvPr/>
        </p:nvSpPr>
        <p:spPr>
          <a:xfrm>
            <a:off x="1549435" y="4765296"/>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09E2016-E77D-40F3-921A-55B9D54A77A3}"/>
              </a:ext>
            </a:extLst>
          </p:cNvPr>
          <p:cNvSpPr/>
          <p:nvPr/>
        </p:nvSpPr>
        <p:spPr>
          <a:xfrm>
            <a:off x="3873420" y="4764121"/>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DB6F291-F262-4714-AC5A-0AD49C5A2C19}"/>
              </a:ext>
            </a:extLst>
          </p:cNvPr>
          <p:cNvSpPr txBox="1"/>
          <p:nvPr/>
        </p:nvSpPr>
        <p:spPr>
          <a:xfrm>
            <a:off x="317501" y="1275304"/>
            <a:ext cx="3418838" cy="707886"/>
          </a:xfrm>
          <a:prstGeom prst="rect">
            <a:avLst/>
          </a:prstGeom>
          <a:noFill/>
          <a:ln>
            <a:solidFill>
              <a:schemeClr val="tx1"/>
            </a:solidFill>
          </a:ln>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Can be demonstrate like this</a:t>
            </a:r>
          </a:p>
          <a:p>
            <a:r>
              <a:rPr lang="en-US" sz="2000" dirty="0">
                <a:solidFill>
                  <a:schemeClr val="tx2"/>
                </a:solidFill>
                <a:latin typeface="Arial" panose="020B0604020202020204" pitchFamily="34" charset="0"/>
                <a:cs typeface="Arial" panose="020B0604020202020204" pitchFamily="34" charset="0"/>
              </a:rPr>
              <a:t>Or this</a:t>
            </a:r>
          </a:p>
        </p:txBody>
      </p:sp>
      <p:cxnSp>
        <p:nvCxnSpPr>
          <p:cNvPr id="7" name="Straight Arrow Connector 6">
            <a:extLst>
              <a:ext uri="{FF2B5EF4-FFF2-40B4-BE49-F238E27FC236}">
                <a16:creationId xmlns:a16="http://schemas.microsoft.com/office/drawing/2014/main" id="{C2B0ADE6-2CAD-4E9B-9866-D9FE2078D587}"/>
              </a:ext>
            </a:extLst>
          </p:cNvPr>
          <p:cNvCxnSpPr/>
          <p:nvPr/>
        </p:nvCxnSpPr>
        <p:spPr>
          <a:xfrm>
            <a:off x="3362960" y="1629247"/>
            <a:ext cx="11759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9E8FE15A-A5A5-4834-8D5C-97086AB094EA}"/>
              </a:ext>
            </a:extLst>
          </p:cNvPr>
          <p:cNvCxnSpPr/>
          <p:nvPr/>
        </p:nvCxnSpPr>
        <p:spPr>
          <a:xfrm>
            <a:off x="1188720" y="1899920"/>
            <a:ext cx="497840" cy="9986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763E95F3-6F5F-4A46-BA6D-6D8A22001CF0}"/>
              </a:ext>
            </a:extLst>
          </p:cNvPr>
          <p:cNvSpPr txBox="1"/>
          <p:nvPr/>
        </p:nvSpPr>
        <p:spPr>
          <a:xfrm>
            <a:off x="636327" y="4880201"/>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1, 2</a:t>
            </a:r>
          </a:p>
        </p:txBody>
      </p:sp>
      <p:sp>
        <p:nvSpPr>
          <p:cNvPr id="18" name="TextBox 17">
            <a:extLst>
              <a:ext uri="{FF2B5EF4-FFF2-40B4-BE49-F238E27FC236}">
                <a16:creationId xmlns:a16="http://schemas.microsoft.com/office/drawing/2014/main" id="{2D398645-BC0D-48C6-8569-D6FA1653C383}"/>
              </a:ext>
            </a:extLst>
          </p:cNvPr>
          <p:cNvSpPr txBox="1"/>
          <p:nvPr/>
        </p:nvSpPr>
        <p:spPr>
          <a:xfrm>
            <a:off x="1595120" y="4879026"/>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1, 2</a:t>
            </a:r>
          </a:p>
        </p:txBody>
      </p:sp>
      <p:sp>
        <p:nvSpPr>
          <p:cNvPr id="19" name="TextBox 18">
            <a:extLst>
              <a:ext uri="{FF2B5EF4-FFF2-40B4-BE49-F238E27FC236}">
                <a16:creationId xmlns:a16="http://schemas.microsoft.com/office/drawing/2014/main" id="{FADAED9B-FD20-420A-ADAE-A3DA0CAE1D22}"/>
              </a:ext>
            </a:extLst>
          </p:cNvPr>
          <p:cNvSpPr txBox="1"/>
          <p:nvPr/>
        </p:nvSpPr>
        <p:spPr>
          <a:xfrm>
            <a:off x="2712720" y="4880201"/>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2, 2</a:t>
            </a:r>
          </a:p>
        </p:txBody>
      </p:sp>
      <p:sp>
        <p:nvSpPr>
          <p:cNvPr id="20" name="TextBox 19">
            <a:extLst>
              <a:ext uri="{FF2B5EF4-FFF2-40B4-BE49-F238E27FC236}">
                <a16:creationId xmlns:a16="http://schemas.microsoft.com/office/drawing/2014/main" id="{BFE7ED46-3484-4EEA-A617-206E06356838}"/>
              </a:ext>
            </a:extLst>
          </p:cNvPr>
          <p:cNvSpPr txBox="1"/>
          <p:nvPr/>
        </p:nvSpPr>
        <p:spPr>
          <a:xfrm>
            <a:off x="3891280" y="4879026"/>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2, 2</a:t>
            </a:r>
          </a:p>
        </p:txBody>
      </p:sp>
      <p:cxnSp>
        <p:nvCxnSpPr>
          <p:cNvPr id="15" name="Straight Arrow Connector 14">
            <a:extLst>
              <a:ext uri="{FF2B5EF4-FFF2-40B4-BE49-F238E27FC236}">
                <a16:creationId xmlns:a16="http://schemas.microsoft.com/office/drawing/2014/main" id="{F3CB08C9-C32D-4EE2-9D40-A644AA4ADB67}"/>
              </a:ext>
            </a:extLst>
          </p:cNvPr>
          <p:cNvCxnSpPr>
            <a:cxnSpLocks/>
          </p:cNvCxnSpPr>
          <p:nvPr/>
        </p:nvCxnSpPr>
        <p:spPr>
          <a:xfrm flipH="1">
            <a:off x="820485" y="3777492"/>
            <a:ext cx="948647" cy="11015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a:extLst>
              <a:ext uri="{FF2B5EF4-FFF2-40B4-BE49-F238E27FC236}">
                <a16:creationId xmlns:a16="http://schemas.microsoft.com/office/drawing/2014/main" id="{F2C953F2-9478-48FC-B264-131D3ECD492E}"/>
              </a:ext>
            </a:extLst>
          </p:cNvPr>
          <p:cNvCxnSpPr>
            <a:cxnSpLocks/>
          </p:cNvCxnSpPr>
          <p:nvPr/>
        </p:nvCxnSpPr>
        <p:spPr>
          <a:xfrm flipH="1">
            <a:off x="1106805" y="3673863"/>
            <a:ext cx="1883885" cy="129893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a:extLst>
              <a:ext uri="{FF2B5EF4-FFF2-40B4-BE49-F238E27FC236}">
                <a16:creationId xmlns:a16="http://schemas.microsoft.com/office/drawing/2014/main" id="{737EEA71-0435-4757-BDE9-22C8E2D4259A}"/>
              </a:ext>
            </a:extLst>
          </p:cNvPr>
          <p:cNvCxnSpPr>
            <a:cxnSpLocks/>
          </p:cNvCxnSpPr>
          <p:nvPr/>
        </p:nvCxnSpPr>
        <p:spPr>
          <a:xfrm>
            <a:off x="1747464" y="3809318"/>
            <a:ext cx="3899" cy="11015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6" name="Straight Arrow Connector 25">
            <a:extLst>
              <a:ext uri="{FF2B5EF4-FFF2-40B4-BE49-F238E27FC236}">
                <a16:creationId xmlns:a16="http://schemas.microsoft.com/office/drawing/2014/main" id="{61125B6B-8A03-47A9-9433-E5B2D4915D47}"/>
              </a:ext>
            </a:extLst>
          </p:cNvPr>
          <p:cNvCxnSpPr>
            <a:cxnSpLocks/>
          </p:cNvCxnSpPr>
          <p:nvPr/>
        </p:nvCxnSpPr>
        <p:spPr>
          <a:xfrm>
            <a:off x="2973620" y="3697988"/>
            <a:ext cx="199216" cy="12748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a:extLst>
              <a:ext uri="{FF2B5EF4-FFF2-40B4-BE49-F238E27FC236}">
                <a16:creationId xmlns:a16="http://schemas.microsoft.com/office/drawing/2014/main" id="{631DEAFB-0046-4D7B-A4EA-C17CDF95DB11}"/>
              </a:ext>
            </a:extLst>
          </p:cNvPr>
          <p:cNvCxnSpPr>
            <a:cxnSpLocks/>
          </p:cNvCxnSpPr>
          <p:nvPr/>
        </p:nvCxnSpPr>
        <p:spPr>
          <a:xfrm flipH="1">
            <a:off x="2118275" y="3809318"/>
            <a:ext cx="1262545" cy="10809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1C384F0B-8C96-4FE6-8445-A954B2F8DAED}"/>
              </a:ext>
            </a:extLst>
          </p:cNvPr>
          <p:cNvCxnSpPr>
            <a:cxnSpLocks/>
          </p:cNvCxnSpPr>
          <p:nvPr/>
        </p:nvCxnSpPr>
        <p:spPr>
          <a:xfrm>
            <a:off x="3370753" y="3805103"/>
            <a:ext cx="817309" cy="110574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5" name="Straight Arrow Connector 34">
            <a:extLst>
              <a:ext uri="{FF2B5EF4-FFF2-40B4-BE49-F238E27FC236}">
                <a16:creationId xmlns:a16="http://schemas.microsoft.com/office/drawing/2014/main" id="{FAA5EB47-7A77-499F-B92E-5C0E47C274AF}"/>
              </a:ext>
            </a:extLst>
          </p:cNvPr>
          <p:cNvCxnSpPr>
            <a:cxnSpLocks/>
          </p:cNvCxnSpPr>
          <p:nvPr/>
        </p:nvCxnSpPr>
        <p:spPr>
          <a:xfrm>
            <a:off x="2225687" y="3866771"/>
            <a:ext cx="1793851" cy="107590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6" name="Straight Arrow Connector 35">
            <a:extLst>
              <a:ext uri="{FF2B5EF4-FFF2-40B4-BE49-F238E27FC236}">
                <a16:creationId xmlns:a16="http://schemas.microsoft.com/office/drawing/2014/main" id="{68939F1C-E7E5-40B0-B608-227C19F6116B}"/>
              </a:ext>
            </a:extLst>
          </p:cNvPr>
          <p:cNvCxnSpPr>
            <a:cxnSpLocks/>
          </p:cNvCxnSpPr>
          <p:nvPr/>
        </p:nvCxnSpPr>
        <p:spPr>
          <a:xfrm>
            <a:off x="2221218" y="3844770"/>
            <a:ext cx="552462" cy="10782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4" name="TextBox 43">
            <a:extLst>
              <a:ext uri="{FF2B5EF4-FFF2-40B4-BE49-F238E27FC236}">
                <a16:creationId xmlns:a16="http://schemas.microsoft.com/office/drawing/2014/main" id="{DAE41757-23A1-4A39-AE72-10D024919C8E}"/>
              </a:ext>
            </a:extLst>
          </p:cNvPr>
          <p:cNvSpPr txBox="1"/>
          <p:nvPr/>
        </p:nvSpPr>
        <p:spPr>
          <a:xfrm>
            <a:off x="1747464" y="3469982"/>
            <a:ext cx="68072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1, 2</a:t>
            </a:r>
          </a:p>
        </p:txBody>
      </p:sp>
      <p:sp>
        <p:nvSpPr>
          <p:cNvPr id="45" name="Oval 44">
            <a:extLst>
              <a:ext uri="{FF2B5EF4-FFF2-40B4-BE49-F238E27FC236}">
                <a16:creationId xmlns:a16="http://schemas.microsoft.com/office/drawing/2014/main" id="{3AF54692-AABB-4F19-B601-BA6F283DFB59}"/>
              </a:ext>
            </a:extLst>
          </p:cNvPr>
          <p:cNvSpPr/>
          <p:nvPr/>
        </p:nvSpPr>
        <p:spPr>
          <a:xfrm>
            <a:off x="2885258" y="3290040"/>
            <a:ext cx="680720" cy="62992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20476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 name="Shape 1154"/>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155" name="Shape 1155"/>
          <p:cNvSpPr/>
          <p:nvPr/>
        </p:nvSpPr>
        <p:spPr>
          <a:xfrm>
            <a:off x="583118" y="1405302"/>
            <a:ext cx="7726551" cy="30591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b="1">
                <a:solidFill>
                  <a:srgbClr val="583F34"/>
                </a:solidFill>
                <a:latin typeface="Arial"/>
                <a:ea typeface="Arial"/>
                <a:cs typeface="Arial"/>
                <a:sym typeface="Arial"/>
              </a:defRPr>
            </a:lvl1pPr>
          </a:lstStyle>
          <a:p>
            <a:r>
              <a:rPr sz="1266"/>
              <a:t>Mendel’s principle of independent assortment:</a:t>
            </a:r>
          </a:p>
        </p:txBody>
      </p:sp>
      <p:pic>
        <p:nvPicPr>
          <p:cNvPr id="1156" name="image57.png"/>
          <p:cNvPicPr>
            <a:picLocks noChangeAspect="1"/>
          </p:cNvPicPr>
          <p:nvPr/>
        </p:nvPicPr>
        <p:blipFill>
          <a:blip r:embed="rId3">
            <a:extLst/>
          </a:blip>
          <a:stretch>
            <a:fillRect/>
          </a:stretch>
        </p:blipFill>
        <p:spPr>
          <a:xfrm>
            <a:off x="1916150" y="1929277"/>
            <a:ext cx="5540091" cy="2712148"/>
          </a:xfrm>
          <a:prstGeom prst="rect">
            <a:avLst/>
          </a:prstGeom>
          <a:ln w="12700">
            <a:miter lim="400000"/>
          </a:ln>
        </p:spPr>
      </p:pic>
      <p:sp>
        <p:nvSpPr>
          <p:cNvPr id="1157" name="Shape 1157"/>
          <p:cNvSpPr/>
          <p:nvPr/>
        </p:nvSpPr>
        <p:spPr>
          <a:xfrm>
            <a:off x="387470" y="5169673"/>
            <a:ext cx="8597450" cy="91486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defTabSz="457200">
              <a:lnSpc>
                <a:spcPct val="117999"/>
              </a:lnSpc>
              <a:defRPr sz="2200">
                <a:latin typeface="+mj-lt"/>
                <a:ea typeface="+mj-ea"/>
                <a:cs typeface="+mj-cs"/>
                <a:sym typeface="Helvetica Neue"/>
              </a:defRPr>
            </a:lvl1pPr>
          </a:lstStyle>
          <a:p>
            <a:r>
              <a:rPr sz="1547"/>
              <a:t>This principle describes Mendel’s observation that the inheritance of any one trait seemed to be independent of the inheritance of any other trait. In other words, seed texture was passed on to plant offspring without interfering with the passing on of seed color. </a:t>
            </a:r>
          </a:p>
        </p:txBody>
      </p:sp>
    </p:spTree>
    <p:extLst>
      <p:ext uri="{BB962C8B-B14F-4D97-AF65-F5344CB8AC3E}">
        <p14:creationId xmlns:p14="http://schemas.microsoft.com/office/powerpoint/2010/main" val="1118818617"/>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WordArt 3">
            <a:extLst>
              <a:ext uri="{FF2B5EF4-FFF2-40B4-BE49-F238E27FC236}">
                <a16:creationId xmlns:a16="http://schemas.microsoft.com/office/drawing/2014/main" id="{D5CE2DFB-7A38-471F-9B3D-8F95C866AD01}"/>
              </a:ext>
            </a:extLst>
          </p:cNvPr>
          <p:cNvSpPr>
            <a:spLocks noChangeArrowheads="1" noChangeShapeType="1" noTextEdit="1"/>
          </p:cNvSpPr>
          <p:nvPr/>
        </p:nvSpPr>
        <p:spPr bwMode="auto">
          <a:xfrm>
            <a:off x="1295400" y="838200"/>
            <a:ext cx="6299200" cy="10668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endParaRPr lang="en-US" sz="3600" kern="10" spc="720">
              <a:effectLst>
                <a:outerShdw dist="35921" dir="2700000" algn="ctr" rotWithShape="0">
                  <a:srgbClr val="C0C0C0">
                    <a:alpha val="74997"/>
                  </a:srgbClr>
                </a:outerShdw>
              </a:effectLst>
              <a:latin typeface="Impact" panose="020B0806030902050204" pitchFamily="34" charset="0"/>
            </a:endParaRPr>
          </a:p>
        </p:txBody>
      </p:sp>
      <p:sp>
        <p:nvSpPr>
          <p:cNvPr id="36868" name="Text Box 7">
            <a:extLst>
              <a:ext uri="{FF2B5EF4-FFF2-40B4-BE49-F238E27FC236}">
                <a16:creationId xmlns:a16="http://schemas.microsoft.com/office/drawing/2014/main" id="{3B49C41B-11D2-43F2-B312-69B00B01FF43}"/>
              </a:ext>
            </a:extLst>
          </p:cNvPr>
          <p:cNvSpPr txBox="1">
            <a:spLocks noChangeArrowheads="1"/>
          </p:cNvSpPr>
          <p:nvPr/>
        </p:nvSpPr>
        <p:spPr bwMode="auto">
          <a:xfrm>
            <a:off x="34925" y="130175"/>
            <a:ext cx="9190038" cy="4619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i="1">
                <a:latin typeface="Times New Roman" panose="02020603050405020304" pitchFamily="18" charset="0"/>
              </a:rPr>
              <a:t>We will start by looking at the most famous genetics data ever gathered...</a:t>
            </a:r>
            <a:endParaRPr lang="en-US" altLang="en-US" sz="2400"/>
          </a:p>
        </p:txBody>
      </p:sp>
      <p:sp>
        <p:nvSpPr>
          <p:cNvPr id="36869" name="Text Box 6">
            <a:extLst>
              <a:ext uri="{FF2B5EF4-FFF2-40B4-BE49-F238E27FC236}">
                <a16:creationId xmlns:a16="http://schemas.microsoft.com/office/drawing/2014/main" id="{9A80D767-03C9-4F71-871C-0D5C72E46E43}"/>
              </a:ext>
            </a:extLst>
          </p:cNvPr>
          <p:cNvSpPr txBox="1">
            <a:spLocks noChangeArrowheads="1"/>
          </p:cNvSpPr>
          <p:nvPr/>
        </p:nvSpPr>
        <p:spPr bwMode="auto">
          <a:xfrm>
            <a:off x="304800" y="762000"/>
            <a:ext cx="8650288"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dirty="0">
                <a:latin typeface="Impact" panose="020B0806030902050204" pitchFamily="34" charset="0"/>
              </a:rPr>
              <a:t>Gregor Mendel</a:t>
            </a:r>
            <a:r>
              <a:rPr lang="ja-JP" altLang="en-US" sz="3600" dirty="0">
                <a:latin typeface="Impact" panose="020B0806030902050204" pitchFamily="34" charset="0"/>
              </a:rPr>
              <a:t>’</a:t>
            </a:r>
            <a:r>
              <a:rPr lang="en-US" altLang="ja-JP" sz="3600" dirty="0">
                <a:latin typeface="Impact" panose="020B0806030902050204" pitchFamily="34" charset="0"/>
              </a:rPr>
              <a:t>s Experiments with Pea Plants </a:t>
            </a:r>
          </a:p>
          <a:p>
            <a:pPr>
              <a:spcBef>
                <a:spcPct val="0"/>
              </a:spcBef>
              <a:buFontTx/>
              <a:buNone/>
            </a:pPr>
            <a:r>
              <a:rPr lang="en-US" altLang="en-US" sz="2400" dirty="0">
                <a:latin typeface="Arial Bold" panose="020B0704020202020204" pitchFamily="34" charset="0"/>
              </a:rPr>
              <a:t>(published 1865)</a:t>
            </a:r>
            <a:endParaRPr lang="en-US" altLang="en-US" sz="2000" dirty="0"/>
          </a:p>
        </p:txBody>
      </p:sp>
    </p:spTree>
    <p:extLst>
      <p:ext uri="{BB962C8B-B14F-4D97-AF65-F5344CB8AC3E}">
        <p14:creationId xmlns:p14="http://schemas.microsoft.com/office/powerpoint/2010/main" val="248420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p:nvPr/>
        </p:nvSpPr>
        <p:spPr>
          <a:xfrm>
            <a:off x="3221115" y="219352"/>
            <a:ext cx="3295775"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b="1">
                <a:solidFill>
                  <a:srgbClr val="583F34"/>
                </a:solidFill>
                <a:latin typeface="Arial"/>
                <a:ea typeface="Arial"/>
                <a:cs typeface="Arial"/>
                <a:sym typeface="Arial"/>
              </a:defRPr>
            </a:lvl1pPr>
          </a:lstStyle>
          <a:p>
            <a:r>
              <a:rPr sz="2812"/>
              <a:t>Who was Mendel? </a:t>
            </a:r>
          </a:p>
        </p:txBody>
      </p:sp>
      <p:pic>
        <p:nvPicPr>
          <p:cNvPr id="9" name="Picture 8"/>
          <p:cNvPicPr>
            <a:picLocks noChangeAspect="1"/>
          </p:cNvPicPr>
          <p:nvPr/>
        </p:nvPicPr>
        <p:blipFill>
          <a:blip r:embed="rId3"/>
          <a:stretch>
            <a:fillRect/>
          </a:stretch>
        </p:blipFill>
        <p:spPr>
          <a:xfrm>
            <a:off x="1037001" y="1333512"/>
            <a:ext cx="1997145" cy="3197351"/>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84865" y="1634837"/>
            <a:ext cx="4852554" cy="3235036"/>
          </a:xfrm>
          <a:prstGeom prst="rect">
            <a:avLst/>
          </a:prstGeom>
        </p:spPr>
      </p:pic>
    </p:spTree>
    <p:extLst>
      <p:ext uri="{BB962C8B-B14F-4D97-AF65-F5344CB8AC3E}">
        <p14:creationId xmlns:p14="http://schemas.microsoft.com/office/powerpoint/2010/main" val="20752893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Box 5">
            <a:extLst>
              <a:ext uri="{FF2B5EF4-FFF2-40B4-BE49-F238E27FC236}">
                <a16:creationId xmlns:a16="http://schemas.microsoft.com/office/drawing/2014/main" id="{FBA21313-C1B1-4524-8B3A-E46A2464CAE2}"/>
              </a:ext>
            </a:extLst>
          </p:cNvPr>
          <p:cNvSpPr txBox="1">
            <a:spLocks noChangeArrowheads="1"/>
          </p:cNvSpPr>
          <p:nvPr/>
        </p:nvSpPr>
        <p:spPr bwMode="auto">
          <a:xfrm>
            <a:off x="4327525" y="652463"/>
            <a:ext cx="4206875"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76806" name="Text Box 6">
            <a:extLst>
              <a:ext uri="{FF2B5EF4-FFF2-40B4-BE49-F238E27FC236}">
                <a16:creationId xmlns:a16="http://schemas.microsoft.com/office/drawing/2014/main" id="{0AFE747A-9865-4A32-BC67-F62E5038A53E}"/>
              </a:ext>
            </a:extLst>
          </p:cNvPr>
          <p:cNvSpPr txBox="1">
            <a:spLocks noChangeArrowheads="1"/>
          </p:cNvSpPr>
          <p:nvPr/>
        </p:nvSpPr>
        <p:spPr bwMode="auto">
          <a:xfrm>
            <a:off x="3886200" y="381000"/>
            <a:ext cx="5257800" cy="155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solidFill>
                  <a:srgbClr val="4FC8FF"/>
                </a:solidFill>
              </a:rPr>
              <a:t>    </a:t>
            </a:r>
            <a:r>
              <a:rPr lang="en-US" altLang="en-US" sz="2400" dirty="0"/>
              <a:t>He chose pea plants because of the structure of their flowers. Male and  female reproductive parts are enclosed by petals. </a:t>
            </a:r>
            <a:endParaRPr lang="en-US" altLang="en-US" sz="1800" dirty="0"/>
          </a:p>
        </p:txBody>
      </p:sp>
      <p:sp>
        <p:nvSpPr>
          <p:cNvPr id="40966" name="Text Box 7">
            <a:extLst>
              <a:ext uri="{FF2B5EF4-FFF2-40B4-BE49-F238E27FC236}">
                <a16:creationId xmlns:a16="http://schemas.microsoft.com/office/drawing/2014/main" id="{92DFBE2F-FA7A-477C-B7D5-8A14ED89A0B2}"/>
              </a:ext>
            </a:extLst>
          </p:cNvPr>
          <p:cNvSpPr txBox="1">
            <a:spLocks noChangeArrowheads="1"/>
          </p:cNvSpPr>
          <p:nvPr/>
        </p:nvSpPr>
        <p:spPr bwMode="auto">
          <a:xfrm>
            <a:off x="2667000" y="6248400"/>
            <a:ext cx="61055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000">
              <a:solidFill>
                <a:srgbClr val="4FC8FF"/>
              </a:solidFill>
            </a:endParaRPr>
          </a:p>
        </p:txBody>
      </p:sp>
      <p:sp>
        <p:nvSpPr>
          <p:cNvPr id="76808" name="Text Box 8">
            <a:extLst>
              <a:ext uri="{FF2B5EF4-FFF2-40B4-BE49-F238E27FC236}">
                <a16:creationId xmlns:a16="http://schemas.microsoft.com/office/drawing/2014/main" id="{E3FC8830-2588-4B1F-9E0A-CC2A98D70092}"/>
              </a:ext>
            </a:extLst>
          </p:cNvPr>
          <p:cNvSpPr txBox="1">
            <a:spLocks noChangeArrowheads="1"/>
          </p:cNvSpPr>
          <p:nvPr/>
        </p:nvSpPr>
        <p:spPr bwMode="auto">
          <a:xfrm>
            <a:off x="4038600" y="3147071"/>
            <a:ext cx="4892675"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t>He saw that this would allow him to control the parent plants in a cross.</a:t>
            </a:r>
            <a:endParaRPr lang="en-US" altLang="en-US" sz="2400" dirty="0">
              <a:solidFill>
                <a:srgbClr val="FFB12C"/>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55" y="835819"/>
            <a:ext cx="3262745" cy="4350327"/>
          </a:xfrm>
          <a:prstGeom prst="rect">
            <a:avLst/>
          </a:prstGeom>
        </p:spPr>
      </p:pic>
    </p:spTree>
    <p:extLst>
      <p:ext uri="{BB962C8B-B14F-4D97-AF65-F5344CB8AC3E}">
        <p14:creationId xmlns:p14="http://schemas.microsoft.com/office/powerpoint/2010/main" val="10862832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768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6" grpId="0"/>
      <p:bldP spid="7680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4EEC2E29-1FE4-4A3F-BA3F-8EFB6D453277}"/>
              </a:ext>
            </a:extLst>
          </p:cNvPr>
          <p:cNvSpPr>
            <a:spLocks noGrp="1" noChangeArrowheads="1"/>
          </p:cNvSpPr>
          <p:nvPr>
            <p:ph type="title"/>
          </p:nvPr>
        </p:nvSpPr>
        <p:spPr>
          <a:xfrm>
            <a:off x="685800" y="609600"/>
            <a:ext cx="2806700" cy="411163"/>
          </a:xfrm>
        </p:spPr>
        <p:txBody>
          <a:bodyPr>
            <a:normAutofit fontScale="90000"/>
          </a:bodyPr>
          <a:lstStyle/>
          <a:p>
            <a:endParaRPr lang="en-US" altLang="en-US"/>
          </a:p>
        </p:txBody>
      </p:sp>
      <p:sp>
        <p:nvSpPr>
          <p:cNvPr id="78853" name="Text Box 5">
            <a:extLst>
              <a:ext uri="{FF2B5EF4-FFF2-40B4-BE49-F238E27FC236}">
                <a16:creationId xmlns:a16="http://schemas.microsoft.com/office/drawing/2014/main" id="{23062DC0-6F0A-4172-A7FB-4F5474CEEB0F}"/>
              </a:ext>
            </a:extLst>
          </p:cNvPr>
          <p:cNvSpPr>
            <a:spLocks noGrp="1" noChangeArrowheads="1"/>
          </p:cNvSpPr>
          <p:nvPr>
            <p:ph type="body" idx="1"/>
          </p:nvPr>
        </p:nvSpPr>
        <p:spPr>
          <a:xfrm>
            <a:off x="3733800" y="228600"/>
            <a:ext cx="5791200" cy="1524000"/>
          </a:xfrm>
        </p:spPr>
        <p:txBody>
          <a:bodyPr/>
          <a:lstStyle/>
          <a:p>
            <a:pPr>
              <a:spcBef>
                <a:spcPct val="0"/>
              </a:spcBef>
              <a:buFontTx/>
              <a:buNone/>
            </a:pPr>
            <a:r>
              <a:rPr lang="en-US" altLang="en-US" sz="2400" dirty="0">
                <a:solidFill>
                  <a:srgbClr val="FFB12C"/>
                </a:solidFill>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He meticulously clipped off the stamens </a:t>
            </a:r>
          </a:p>
          <a:p>
            <a:pPr>
              <a:spcBef>
                <a:spcPct val="0"/>
              </a:spcBef>
              <a:buFontTx/>
              <a:buNone/>
            </a:pPr>
            <a:r>
              <a:rPr lang="en-US" altLang="en-US" sz="2000" dirty="0">
                <a:latin typeface="Arial" panose="020B0604020202020204" pitchFamily="34" charset="0"/>
                <a:cs typeface="Arial" panose="020B0604020202020204" pitchFamily="34" charset="0"/>
              </a:rPr>
              <a:t>	of a plant</a:t>
            </a:r>
            <a:r>
              <a:rPr lang="ja-JP" altLang="en-US" sz="2000" dirty="0">
                <a:latin typeface="Arial" panose="020B0604020202020204" pitchFamily="34" charset="0"/>
                <a:cs typeface="Arial" panose="020B0604020202020204" pitchFamily="34" charset="0"/>
              </a:rPr>
              <a:t>’</a:t>
            </a:r>
            <a:r>
              <a:rPr lang="en-US" altLang="ja-JP" sz="2000" dirty="0">
                <a:latin typeface="Arial" panose="020B0604020202020204" pitchFamily="34" charset="0"/>
                <a:cs typeface="Arial" panose="020B0604020202020204" pitchFamily="34" charset="0"/>
              </a:rPr>
              <a:t>s flowers to prevent self-pollination</a:t>
            </a:r>
            <a:r>
              <a:rPr lang="en-US" altLang="ja-JP" sz="2400" dirty="0">
                <a:latin typeface="Arial" panose="020B0604020202020204" pitchFamily="34" charset="0"/>
                <a:cs typeface="Arial" panose="020B0604020202020204" pitchFamily="34" charset="0"/>
              </a:rPr>
              <a:t>…</a:t>
            </a:r>
            <a:r>
              <a:rPr lang="en-US" altLang="ja-JP" sz="2400" dirty="0">
                <a:solidFill>
                  <a:srgbClr val="FFD851"/>
                </a:solidFill>
                <a:latin typeface="Arial" panose="020B0604020202020204" pitchFamily="34" charset="0"/>
                <a:cs typeface="Arial" panose="020B0604020202020204" pitchFamily="34" charset="0"/>
              </a:rPr>
              <a:t> </a:t>
            </a:r>
            <a:endParaRPr lang="en-US" altLang="en-US" sz="2400" dirty="0">
              <a:solidFill>
                <a:srgbClr val="FF6600"/>
              </a:solidFill>
              <a:latin typeface="Arial" panose="020B0604020202020204" pitchFamily="34" charset="0"/>
              <a:cs typeface="Arial" panose="020B0604020202020204" pitchFamily="34" charset="0"/>
            </a:endParaRPr>
          </a:p>
        </p:txBody>
      </p:sp>
      <p:sp>
        <p:nvSpPr>
          <p:cNvPr id="78854" name="Text Box 6">
            <a:extLst>
              <a:ext uri="{FF2B5EF4-FFF2-40B4-BE49-F238E27FC236}">
                <a16:creationId xmlns:a16="http://schemas.microsoft.com/office/drawing/2014/main" id="{36284565-526C-4F7C-A77F-47525E2DAAEF}"/>
              </a:ext>
            </a:extLst>
          </p:cNvPr>
          <p:cNvSpPr txBox="1">
            <a:spLocks noChangeArrowheads="1"/>
          </p:cNvSpPr>
          <p:nvPr/>
        </p:nvSpPr>
        <p:spPr bwMode="auto">
          <a:xfrm>
            <a:off x="152400" y="5105400"/>
            <a:ext cx="4191000" cy="822325"/>
          </a:xfrm>
          <a:prstGeom prst="rect">
            <a:avLst/>
          </a:prstGeom>
          <a:noFill/>
          <a:ln>
            <a:noFill/>
          </a:ln>
          <a:effectLs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i="1">
                <a:solidFill>
                  <a:srgbClr val="FF530F"/>
                </a:solidFill>
                <a:effectLst>
                  <a:outerShdw blurRad="38100" dist="38100" dir="2700000" algn="tl">
                    <a:srgbClr val="000000"/>
                  </a:outerShdw>
                </a:effectLst>
              </a:rPr>
              <a:t>He tested more than 70,000 pea plants!!</a:t>
            </a:r>
            <a:endParaRPr lang="en-US" sz="2000">
              <a:solidFill>
                <a:srgbClr val="FF530F"/>
              </a:solidFill>
            </a:endParaRPr>
          </a:p>
        </p:txBody>
      </p:sp>
      <p:sp>
        <p:nvSpPr>
          <p:cNvPr id="78855" name="Text Box 7">
            <a:extLst>
              <a:ext uri="{FF2B5EF4-FFF2-40B4-BE49-F238E27FC236}">
                <a16:creationId xmlns:a16="http://schemas.microsoft.com/office/drawing/2014/main" id="{945E7690-52CC-4E7A-8447-F43F0464F36E}"/>
              </a:ext>
            </a:extLst>
          </p:cNvPr>
          <p:cNvSpPr txBox="1">
            <a:spLocks noChangeArrowheads="1"/>
          </p:cNvSpPr>
          <p:nvPr/>
        </p:nvSpPr>
        <p:spPr bwMode="auto">
          <a:xfrm>
            <a:off x="4343400" y="5418733"/>
            <a:ext cx="4448175" cy="122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spcBef>
                <a:spcPct val="0"/>
              </a:spcBef>
              <a:buFontTx/>
              <a:buNone/>
            </a:pPr>
            <a:r>
              <a:rPr lang="en-US" altLang="en-US" sz="2000" dirty="0">
                <a:solidFill>
                  <a:srgbClr val="FFD851"/>
                </a:solidFill>
              </a:rPr>
              <a:t>     </a:t>
            </a:r>
            <a:r>
              <a:rPr lang="en-US" altLang="en-US" sz="2000" dirty="0"/>
              <a:t>… then with a small brush moved </a:t>
            </a:r>
          </a:p>
          <a:p>
            <a:pPr eaLnBrk="1" hangingPunct="1">
              <a:lnSpc>
                <a:spcPct val="90000"/>
              </a:lnSpc>
              <a:spcBef>
                <a:spcPct val="0"/>
              </a:spcBef>
              <a:buFontTx/>
              <a:buNone/>
            </a:pPr>
            <a:r>
              <a:rPr lang="en-US" altLang="en-US" sz="2000" dirty="0"/>
              <a:t>pollen from the stamen of the desired </a:t>
            </a:r>
          </a:p>
          <a:p>
            <a:pPr eaLnBrk="1" hangingPunct="1">
              <a:lnSpc>
                <a:spcPct val="90000"/>
              </a:lnSpc>
              <a:spcBef>
                <a:spcPct val="0"/>
              </a:spcBef>
              <a:buFontTx/>
              <a:buNone/>
            </a:pPr>
            <a:r>
              <a:rPr lang="en-US" altLang="en-US" sz="2000" dirty="0"/>
              <a:t>parent to the stigma of the first plant.</a:t>
            </a:r>
          </a:p>
          <a:p>
            <a:pPr eaLnBrk="1" hangingPunct="1">
              <a:spcBef>
                <a:spcPct val="0"/>
              </a:spcBef>
              <a:buFontTx/>
              <a:buNone/>
            </a:pPr>
            <a:endParaRPr lang="en-US" altLang="en-US" sz="2000" dirty="0"/>
          </a:p>
        </p:txBody>
      </p:sp>
      <p:pic>
        <p:nvPicPr>
          <p:cNvPr id="8" name="Picture 7"/>
          <p:cNvPicPr>
            <a:picLocks noChangeAspect="1"/>
          </p:cNvPicPr>
          <p:nvPr/>
        </p:nvPicPr>
        <p:blipFill>
          <a:blip r:embed="rId3"/>
          <a:stretch>
            <a:fillRect/>
          </a:stretch>
        </p:blipFill>
        <p:spPr>
          <a:xfrm>
            <a:off x="797432" y="420066"/>
            <a:ext cx="2815718" cy="4507854"/>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94570" y="1433946"/>
            <a:ext cx="3469660" cy="3990109"/>
          </a:xfrm>
          <a:prstGeom prst="rect">
            <a:avLst/>
          </a:prstGeom>
        </p:spPr>
      </p:pic>
    </p:spTree>
    <p:extLst>
      <p:ext uri="{BB962C8B-B14F-4D97-AF65-F5344CB8AC3E}">
        <p14:creationId xmlns:p14="http://schemas.microsoft.com/office/powerpoint/2010/main" val="921129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85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885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8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build="p"/>
      <p:bldP spid="78854" grpId="0"/>
      <p:bldP spid="7885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6F3F219E-58F9-41A3-B929-A0388271AF36}"/>
              </a:ext>
            </a:extLst>
          </p:cNvPr>
          <p:cNvSpPr>
            <a:spLocks noGrp="1"/>
          </p:cNvSpPr>
          <p:nvPr>
            <p:ph type="title"/>
          </p:nvPr>
        </p:nvSpPr>
        <p:spPr>
          <a:xfrm>
            <a:off x="381000" y="485274"/>
            <a:ext cx="8305800" cy="1066800"/>
          </a:xfrm>
        </p:spPr>
        <p:txBody>
          <a:bodyPr>
            <a:normAutofit/>
          </a:bodyPr>
          <a:lstStyle/>
          <a:p>
            <a:r>
              <a:rPr lang="en-US" altLang="en-US" sz="3200" b="1" dirty="0">
                <a:solidFill>
                  <a:schemeClr val="tx2"/>
                </a:solidFill>
                <a:latin typeface="Arial" panose="020B0604020202020204" pitchFamily="34" charset="0"/>
                <a:cs typeface="Arial" panose="020B0604020202020204" pitchFamily="34" charset="0"/>
              </a:rPr>
              <a:t>Pea plants have many traits that Mendel could have chosen to study.</a:t>
            </a:r>
          </a:p>
        </p:txBody>
      </p:sp>
      <p:sp>
        <p:nvSpPr>
          <p:cNvPr id="3" name="Content Placeholder 2">
            <a:extLst>
              <a:ext uri="{FF2B5EF4-FFF2-40B4-BE49-F238E27FC236}">
                <a16:creationId xmlns:a16="http://schemas.microsoft.com/office/drawing/2014/main" id="{CD663686-A6AC-4935-A08A-290C6666CF83}"/>
              </a:ext>
            </a:extLst>
          </p:cNvPr>
          <p:cNvSpPr>
            <a:spLocks noGrp="1"/>
          </p:cNvSpPr>
          <p:nvPr>
            <p:ph idx="1"/>
          </p:nvPr>
        </p:nvSpPr>
        <p:spPr>
          <a:xfrm>
            <a:off x="685800" y="1752600"/>
            <a:ext cx="7772400" cy="4114800"/>
          </a:xfrm>
        </p:spPr>
        <p:txBody>
          <a:bodyPr>
            <a:normAutofit fontScale="92500"/>
          </a:bodyPr>
          <a:lstStyle/>
          <a:p>
            <a:pPr marL="0" indent="0">
              <a:buNone/>
            </a:pPr>
            <a:r>
              <a:rPr lang="en-US" altLang="en-US" sz="2800" dirty="0">
                <a:latin typeface="Arial" panose="020B0604020202020204" pitchFamily="34" charset="0"/>
                <a:cs typeface="Arial" panose="020B0604020202020204" pitchFamily="34" charset="0"/>
              </a:rPr>
              <a:t>Just like the families we studied, he observed many different patterns in the occurrence of the various traits. </a:t>
            </a:r>
          </a:p>
          <a:p>
            <a:pPr>
              <a:buFontTx/>
              <a:buNone/>
            </a:pPr>
            <a:endParaRPr lang="en-US" altLang="en-US" sz="2800" dirty="0">
              <a:latin typeface="Arial" panose="020B0604020202020204" pitchFamily="34" charset="0"/>
              <a:cs typeface="Arial" panose="020B0604020202020204" pitchFamily="34" charset="0"/>
            </a:endParaRPr>
          </a:p>
          <a:p>
            <a:pPr marL="0" indent="0">
              <a:buNone/>
            </a:pPr>
            <a:r>
              <a:rPr lang="en-US" altLang="en-US" sz="2800" dirty="0">
                <a:latin typeface="Arial" panose="020B0604020202020204" pitchFamily="34" charset="0"/>
                <a:cs typeface="Arial" panose="020B0604020202020204" pitchFamily="34" charset="0"/>
              </a:rPr>
              <a:t>But, he decided the best way to uncover what was going on was to begin with the </a:t>
            </a:r>
            <a:r>
              <a:rPr lang="en-US" altLang="en-US" sz="2800" b="1" dirty="0">
                <a:latin typeface="Arial" panose="020B0604020202020204" pitchFamily="34" charset="0"/>
                <a:cs typeface="Arial" panose="020B0604020202020204" pitchFamily="34" charset="0"/>
              </a:rPr>
              <a:t>simplest</a:t>
            </a:r>
            <a:r>
              <a:rPr lang="en-US" altLang="en-US" sz="2800" dirty="0">
                <a:latin typeface="Arial" panose="020B0604020202020204" pitchFamily="34" charset="0"/>
                <a:cs typeface="Arial" panose="020B0604020202020204" pitchFamily="34" charset="0"/>
              </a:rPr>
              <a:t> case.</a:t>
            </a:r>
          </a:p>
          <a:p>
            <a:pPr>
              <a:buFontTx/>
              <a:buNone/>
            </a:pPr>
            <a:endParaRPr lang="en-US" altLang="en-US" sz="2800" dirty="0">
              <a:latin typeface="Arial" panose="020B0604020202020204" pitchFamily="34" charset="0"/>
              <a:cs typeface="Arial" panose="020B0604020202020204" pitchFamily="34" charset="0"/>
            </a:endParaRPr>
          </a:p>
          <a:p>
            <a:pPr marL="0" indent="0">
              <a:buNone/>
            </a:pPr>
            <a:r>
              <a:rPr lang="en-US" altLang="en-US" sz="2800" dirty="0">
                <a:latin typeface="Arial" panose="020B0604020202020204" pitchFamily="34" charset="0"/>
                <a:cs typeface="Arial" panose="020B0604020202020204" pitchFamily="34" charset="0"/>
              </a:rPr>
              <a:t>So, he decided to focus on traits that occurred in just two distinct variations.</a:t>
            </a:r>
          </a:p>
        </p:txBody>
      </p:sp>
    </p:spTree>
    <p:extLst>
      <p:ext uri="{BB962C8B-B14F-4D97-AF65-F5344CB8AC3E}">
        <p14:creationId xmlns:p14="http://schemas.microsoft.com/office/powerpoint/2010/main" val="17793735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p:nvPr/>
        </p:nvSpPr>
        <p:spPr>
          <a:xfrm>
            <a:off x="314321" y="259096"/>
            <a:ext cx="8515357" cy="184492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120000"/>
              </a:lnSpc>
              <a:defRPr>
                <a:solidFill>
                  <a:srgbClr val="583F34"/>
                </a:solidFill>
                <a:latin typeface="Arial"/>
                <a:ea typeface="Arial"/>
                <a:cs typeface="Arial"/>
                <a:sym typeface="Arial"/>
              </a:defRPr>
            </a:lvl1pPr>
          </a:lstStyle>
          <a:p>
            <a:pPr algn="ctr"/>
            <a:r>
              <a:rPr lang="en-US" sz="2400" dirty="0">
                <a:solidFill>
                  <a:schemeClr val="tx2"/>
                </a:solidFill>
              </a:rPr>
              <a:t>START SIMPLE! </a:t>
            </a:r>
          </a:p>
          <a:p>
            <a:r>
              <a:rPr sz="2400" dirty="0">
                <a:solidFill>
                  <a:schemeClr val="tx2"/>
                </a:solidFill>
              </a:rPr>
              <a:t>Pea plants have many traits that Mendel could have chosen to study</a:t>
            </a:r>
            <a:r>
              <a:rPr lang="en-US" sz="2400" dirty="0">
                <a:solidFill>
                  <a:schemeClr val="tx2"/>
                </a:solidFill>
              </a:rPr>
              <a:t>,</a:t>
            </a:r>
            <a:r>
              <a:rPr sz="2400" dirty="0">
                <a:solidFill>
                  <a:schemeClr val="tx2"/>
                </a:solidFill>
              </a:rPr>
              <a:t> but to uncover what was going on</a:t>
            </a:r>
            <a:r>
              <a:rPr lang="en-US" sz="2400" dirty="0">
                <a:solidFill>
                  <a:schemeClr val="tx2"/>
                </a:solidFill>
              </a:rPr>
              <a:t>,</a:t>
            </a:r>
            <a:r>
              <a:rPr sz="2400" dirty="0">
                <a:solidFill>
                  <a:schemeClr val="tx2"/>
                </a:solidFill>
              </a:rPr>
              <a:t> he focused on traits that occurred in just two distinct variations.</a:t>
            </a:r>
            <a:r>
              <a:rPr lang="en-US" sz="2400" dirty="0">
                <a:solidFill>
                  <a:schemeClr val="tx2"/>
                </a:solidFill>
              </a:rPr>
              <a:t> </a:t>
            </a:r>
            <a:endParaRPr sz="2400" dirty="0">
              <a:solidFill>
                <a:schemeClr val="tx2"/>
              </a:solidFill>
            </a:endParaRPr>
          </a:p>
        </p:txBody>
      </p:sp>
      <p:pic>
        <p:nvPicPr>
          <p:cNvPr id="711" name="image37.png"/>
          <p:cNvPicPr>
            <a:picLocks noChangeAspect="1"/>
          </p:cNvPicPr>
          <p:nvPr/>
        </p:nvPicPr>
        <p:blipFill>
          <a:blip r:embed="rId3">
            <a:extLst/>
          </a:blip>
          <a:stretch>
            <a:fillRect/>
          </a:stretch>
        </p:blipFill>
        <p:spPr>
          <a:xfrm>
            <a:off x="314320" y="2458018"/>
            <a:ext cx="8515357" cy="3650627"/>
          </a:xfrm>
          <a:prstGeom prst="rect">
            <a:avLst/>
          </a:prstGeom>
          <a:ln w="12700">
            <a:miter lim="400000"/>
          </a:ln>
        </p:spPr>
      </p:pic>
    </p:spTree>
    <p:extLst>
      <p:ext uri="{BB962C8B-B14F-4D97-AF65-F5344CB8AC3E}">
        <p14:creationId xmlns:p14="http://schemas.microsoft.com/office/powerpoint/2010/main" val="4020731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507484"/>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chemeClr val="tx2"/>
                </a:solidFill>
                <a:sym typeface="Wingdings" panose="05000000000000000000" pitchFamily="2" charset="2"/>
              </a:rPr>
              <a:t>PQ</a:t>
            </a:r>
            <a:r>
              <a:rPr lang="en-US" sz="1800" b="1" dirty="0">
                <a:solidFill>
                  <a:schemeClr val="tx2"/>
                </a:solidFill>
              </a:rPr>
              <a:t>: We observe the variations of several human traits, realize that trait expression is not so simple as receiving ½ from each parent so we then ask: How do the variations work together to make us to look the way we do?</a:t>
            </a:r>
          </a:p>
        </p:txBody>
      </p:sp>
      <p:sp>
        <p:nvSpPr>
          <p:cNvPr id="31" name="TextBox 30"/>
          <p:cNvSpPr txBox="1"/>
          <p:nvPr/>
        </p:nvSpPr>
        <p:spPr>
          <a:xfrm>
            <a:off x="3022333" y="846861"/>
            <a:ext cx="5998245" cy="584775"/>
          </a:xfrm>
          <a:prstGeom prst="rect">
            <a:avLst/>
          </a:prstGeom>
          <a:noFill/>
        </p:spPr>
        <p:txBody>
          <a:bodyPr wrap="square" rtlCol="0">
            <a:spAutoFit/>
          </a:bodyPr>
          <a:lstStyle/>
          <a:p>
            <a:r>
              <a:rPr lang="en-US" dirty="0">
                <a:solidFill>
                  <a:srgbClr val="583F34"/>
                </a:solidFill>
              </a:rPr>
              <a:t>Time:15 minutes.</a:t>
            </a:r>
          </a:p>
          <a:p>
            <a:endParaRPr lang="en-US" sz="1400" dirty="0">
              <a:solidFill>
                <a:srgbClr val="583F34"/>
              </a:solidFill>
            </a:endParaRPr>
          </a:p>
        </p:txBody>
      </p:sp>
      <p:sp>
        <p:nvSpPr>
          <p:cNvPr id="2" name="Rectangle 1"/>
          <p:cNvSpPr/>
          <p:nvPr/>
        </p:nvSpPr>
        <p:spPr>
          <a:xfrm>
            <a:off x="282908" y="3454961"/>
            <a:ext cx="3852364" cy="2062103"/>
          </a:xfrm>
          <a:prstGeom prst="rect">
            <a:avLst/>
          </a:prstGeom>
        </p:spPr>
        <p:txBody>
          <a:bodyPr wrap="square">
            <a:spAutoFit/>
          </a:bodyPr>
          <a:lstStyle/>
          <a:p>
            <a:r>
              <a:rPr lang="en-US" sz="1600" i="1" u="sng" dirty="0">
                <a:solidFill>
                  <a:schemeClr val="tx2"/>
                </a:solidFill>
              </a:rPr>
              <a:t>Resources you will need:</a:t>
            </a:r>
          </a:p>
          <a:p>
            <a:r>
              <a:rPr lang="en-US" sz="1600" dirty="0">
                <a:solidFill>
                  <a:schemeClr val="tx2"/>
                </a:solidFill>
              </a:rPr>
              <a:t>Left and Right Cards</a:t>
            </a:r>
          </a:p>
          <a:p>
            <a:endParaRPr lang="en-US" sz="1600" dirty="0">
              <a:solidFill>
                <a:schemeClr val="tx2"/>
              </a:solidFill>
            </a:endParaRPr>
          </a:p>
          <a:p>
            <a:endParaRPr lang="en-US" sz="1600" dirty="0">
              <a:solidFill>
                <a:schemeClr val="tx2"/>
              </a:solidFill>
            </a:endParaRPr>
          </a:p>
          <a:p>
            <a:r>
              <a:rPr lang="en-US" sz="1600" i="1" u="sng" dirty="0">
                <a:solidFill>
                  <a:schemeClr val="tx2"/>
                </a:solidFill>
              </a:rPr>
              <a:t>Websites of interest:</a:t>
            </a:r>
          </a:p>
          <a:p>
            <a:r>
              <a:rPr lang="en-US" sz="1600" dirty="0">
                <a:solidFill>
                  <a:schemeClr val="tx2"/>
                </a:solidFill>
              </a:rPr>
              <a:t>Check individual slides for resources. </a:t>
            </a:r>
          </a:p>
          <a:p>
            <a:endParaRPr lang="en-US" sz="1600" dirty="0">
              <a:solidFill>
                <a:schemeClr val="tx2"/>
              </a:solidFill>
            </a:endParaRPr>
          </a:p>
          <a:p>
            <a:r>
              <a:rPr lang="en-US" sz="1600" i="1" u="sng" dirty="0">
                <a:solidFill>
                  <a:schemeClr val="tx2"/>
                </a:solidFill>
              </a:rPr>
              <a:t>MBER Essentials:</a:t>
            </a:r>
          </a:p>
        </p:txBody>
      </p:sp>
      <p:sp>
        <p:nvSpPr>
          <p:cNvPr id="36" name="Content Placeholder 2"/>
          <p:cNvSpPr txBox="1">
            <a:spLocks/>
          </p:cNvSpPr>
          <p:nvPr/>
        </p:nvSpPr>
        <p:spPr>
          <a:xfrm>
            <a:off x="4340510" y="3397959"/>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rPr>
              <a:t>Notes and Details:</a:t>
            </a:r>
          </a:p>
          <a:p>
            <a:pPr marL="0" indent="0">
              <a:buNone/>
            </a:pPr>
            <a:r>
              <a:rPr lang="en-US" sz="1600" b="1" dirty="0">
                <a:solidFill>
                  <a:schemeClr val="tx2"/>
                </a:solidFill>
              </a:rPr>
              <a:t>We understand that parents pass on hereditable material to their  offspring in gametes and that due to random assortment and crossing over of chromosomes offspring may not look anything alike or they may look a lot alike. We now focus what happens when those chromosomes come together and how  they interact. </a:t>
            </a:r>
            <a:r>
              <a:rPr lang="en-US" sz="1600" dirty="0">
                <a:solidFill>
                  <a:schemeClr val="tx2"/>
                </a:solidFill>
              </a:rPr>
              <a:t>				&lt;continued on next slide&gt;</a:t>
            </a:r>
          </a:p>
        </p:txBody>
      </p:sp>
      <p:grpSp>
        <p:nvGrpSpPr>
          <p:cNvPr id="47" name="Group 46"/>
          <p:cNvGrpSpPr/>
          <p:nvPr/>
        </p:nvGrpSpPr>
        <p:grpSpPr>
          <a:xfrm>
            <a:off x="560546" y="937002"/>
            <a:ext cx="2571024" cy="2190241"/>
            <a:chOff x="1029484" y="1311626"/>
            <a:chExt cx="2571024" cy="2190241"/>
          </a:xfrm>
          <a:noFill/>
        </p:grpSpPr>
        <p:sp>
          <p:nvSpPr>
            <p:cNvPr id="49" name="Triangle 4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50" name="Rectangle 4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51" name="Rectangle 5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52" name="Rectangle 5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595768581"/>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a:extLst>
              <a:ext uri="{FF2B5EF4-FFF2-40B4-BE49-F238E27FC236}">
                <a16:creationId xmlns:a16="http://schemas.microsoft.com/office/drawing/2014/main" id="{89F41D10-96F0-4AD4-B07F-2DDC368D9A28}"/>
              </a:ext>
            </a:extLst>
          </p:cNvPr>
          <p:cNvSpPr>
            <a:spLocks noGrp="1" noChangeArrowheads="1"/>
          </p:cNvSpPr>
          <p:nvPr>
            <p:ph type="title"/>
          </p:nvPr>
        </p:nvSpPr>
        <p:spPr>
          <a:xfrm>
            <a:off x="152400" y="0"/>
            <a:ext cx="8305800" cy="1524000"/>
          </a:xfrm>
        </p:spPr>
        <p:txBody>
          <a:bodyPr/>
          <a:lstStyle/>
          <a:p>
            <a:pPr eaLnBrk="1" hangingPunct="1"/>
            <a:r>
              <a:rPr lang="en-US" altLang="en-US" sz="2800" dirty="0"/>
              <a:t>One of those traits was flower color. Mendel observed that there were only two colors of flowers in his pea plants: either </a:t>
            </a:r>
            <a:r>
              <a:rPr lang="en-US" altLang="en-US" sz="2800" b="1" dirty="0"/>
              <a:t>white</a:t>
            </a:r>
            <a:r>
              <a:rPr lang="en-US" altLang="en-US" sz="2800" dirty="0"/>
              <a:t> or </a:t>
            </a:r>
            <a:r>
              <a:rPr lang="en-US" altLang="en-US" sz="2800" b="1" dirty="0"/>
              <a:t>purple</a:t>
            </a:r>
            <a:r>
              <a:rPr lang="en-US" altLang="en-US" sz="2800" dirty="0"/>
              <a:t>.</a:t>
            </a:r>
            <a:endParaRPr lang="en-US" altLang="en-US" dirty="0"/>
          </a:p>
        </p:txBody>
      </p:sp>
      <p:sp>
        <p:nvSpPr>
          <p:cNvPr id="43020" name="Text Box 12">
            <a:extLst>
              <a:ext uri="{FF2B5EF4-FFF2-40B4-BE49-F238E27FC236}">
                <a16:creationId xmlns:a16="http://schemas.microsoft.com/office/drawing/2014/main" id="{C5224217-E946-4D9B-87AE-A42D36A88E27}"/>
              </a:ext>
            </a:extLst>
          </p:cNvPr>
          <p:cNvSpPr txBox="1">
            <a:spLocks noChangeArrowheads="1"/>
          </p:cNvSpPr>
          <p:nvPr/>
        </p:nvSpPr>
        <p:spPr bwMode="auto">
          <a:xfrm>
            <a:off x="190500" y="4805187"/>
            <a:ext cx="8763000" cy="18158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i="1" dirty="0"/>
              <a:t>Mendel didn’t know about chromosomes and that they come in pairs, but </a:t>
            </a:r>
            <a:r>
              <a:rPr lang="en-US" altLang="en-US" sz="2800" b="1" i="1" u="sng" dirty="0"/>
              <a:t>we</a:t>
            </a:r>
            <a:r>
              <a:rPr lang="en-US" altLang="en-US" sz="2800" b="1" i="1" dirty="0"/>
              <a:t> do. So how many versions of the flower color do you think there are in pea plants?</a:t>
            </a:r>
          </a:p>
        </p:txBody>
      </p:sp>
      <p:pic>
        <p:nvPicPr>
          <p:cNvPr id="2" name="Picture 1">
            <a:extLst>
              <a:ext uri="{FF2B5EF4-FFF2-40B4-BE49-F238E27FC236}">
                <a16:creationId xmlns:a16="http://schemas.microsoft.com/office/drawing/2014/main" id="{9146F097-503D-43FB-B51B-11C2E491F66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2399" y="4020341"/>
            <a:ext cx="707571" cy="71501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74618" y="1593827"/>
            <a:ext cx="2223655" cy="2964874"/>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572000" y="2135424"/>
            <a:ext cx="3786370" cy="2423277"/>
          </a:xfrm>
          <a:prstGeom prst="rect">
            <a:avLst/>
          </a:prstGeom>
        </p:spPr>
      </p:pic>
    </p:spTree>
    <p:extLst>
      <p:ext uri="{BB962C8B-B14F-4D97-AF65-F5344CB8AC3E}">
        <p14:creationId xmlns:p14="http://schemas.microsoft.com/office/powerpoint/2010/main" val="4026328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35B8C6C9-D602-4A96-A209-2C458C450EAD}"/>
              </a:ext>
            </a:extLst>
          </p:cNvPr>
          <p:cNvSpPr>
            <a:spLocks noChangeArrowheads="1"/>
          </p:cNvSpPr>
          <p:nvPr/>
        </p:nvSpPr>
        <p:spPr bwMode="auto">
          <a:xfrm>
            <a:off x="360666" y="439221"/>
            <a:ext cx="4886248" cy="4912114"/>
          </a:xfrm>
          <a:prstGeom prst="rect">
            <a:avLst/>
          </a:prstGeom>
          <a:noFill/>
          <a:ln>
            <a:noFill/>
          </a:ln>
          <a:effectLst/>
          <a:extLst/>
        </p:spPr>
        <p:txBody>
          <a:bodyPr wrap="square">
            <a:spAutoFit/>
          </a:bodyPr>
          <a:lstStyle>
            <a:lvl1pPr>
              <a:defRPr sz="2400">
                <a:solidFill>
                  <a:schemeClr val="tx1"/>
                </a:solidFill>
                <a:latin typeface="Arial" charset="0"/>
                <a:ea typeface="ＭＳ Ｐゴシック" charset="-128"/>
              </a:defRPr>
            </a:lvl1pPr>
            <a:lvl2pPr>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lnSpc>
                <a:spcPct val="90000"/>
              </a:lnSpc>
              <a:spcBef>
                <a:spcPct val="20000"/>
              </a:spcBef>
              <a:defRPr/>
            </a:pPr>
            <a:r>
              <a:rPr lang="en-US" altLang="en-US" sz="3600" dirty="0"/>
              <a:t>Yes, there are two </a:t>
            </a:r>
            <a:r>
              <a:rPr lang="en-US" altLang="en-US" sz="3600" u="sng" dirty="0"/>
              <a:t>versions or flavors</a:t>
            </a:r>
            <a:r>
              <a:rPr lang="en-US" altLang="en-US" sz="3600" dirty="0"/>
              <a:t> for color:</a:t>
            </a:r>
            <a:endParaRPr lang="en-US" altLang="en-US" sz="3200" dirty="0"/>
          </a:p>
          <a:p>
            <a:pPr eaLnBrk="1" hangingPunct="1">
              <a:lnSpc>
                <a:spcPct val="90000"/>
              </a:lnSpc>
              <a:spcBef>
                <a:spcPct val="20000"/>
              </a:spcBef>
              <a:defRPr/>
            </a:pPr>
            <a:endParaRPr lang="en-US" altLang="en-US" sz="3600" dirty="0"/>
          </a:p>
          <a:p>
            <a:pPr eaLnBrk="1" hangingPunct="1">
              <a:lnSpc>
                <a:spcPct val="90000"/>
              </a:lnSpc>
              <a:spcBef>
                <a:spcPct val="20000"/>
              </a:spcBef>
              <a:defRPr/>
            </a:pPr>
            <a:r>
              <a:rPr lang="en-US" altLang="en-US" sz="3600" dirty="0"/>
              <a:t>We will represent the purple version with a </a:t>
            </a:r>
            <a:r>
              <a:rPr lang="en-US" altLang="en-US" sz="3600" b="1" dirty="0"/>
              <a:t>1</a:t>
            </a:r>
            <a:r>
              <a:rPr lang="en-US" altLang="en-US" sz="3600" dirty="0"/>
              <a:t> and the white version with a </a:t>
            </a:r>
            <a:r>
              <a:rPr lang="en-US" altLang="en-US" sz="3600" b="1" dirty="0"/>
              <a:t>2</a:t>
            </a:r>
            <a:r>
              <a:rPr lang="en-US" altLang="en-US" sz="3600" dirty="0"/>
              <a:t>.</a:t>
            </a:r>
          </a:p>
          <a:p>
            <a:pPr lvl="1" eaLnBrk="1" hangingPunct="1">
              <a:lnSpc>
                <a:spcPct val="90000"/>
              </a:lnSpc>
              <a:spcBef>
                <a:spcPct val="20000"/>
              </a:spcBef>
              <a:defRPr/>
            </a:pPr>
            <a:r>
              <a:rPr lang="en-US" altLang="en-US" sz="3600" b="1" dirty="0">
                <a:solidFill>
                  <a:srgbClr val="7030A0"/>
                </a:solidFill>
                <a:effectLst>
                  <a:outerShdw blurRad="38100" dist="38100" dir="2700000" algn="tl">
                    <a:srgbClr val="000000"/>
                  </a:outerShdw>
                </a:effectLst>
              </a:rPr>
              <a:t>     </a:t>
            </a:r>
          </a:p>
        </p:txBody>
      </p:sp>
      <p:sp>
        <p:nvSpPr>
          <p:cNvPr id="48132" name="Rectangle 4">
            <a:extLst>
              <a:ext uri="{FF2B5EF4-FFF2-40B4-BE49-F238E27FC236}">
                <a16:creationId xmlns:a16="http://schemas.microsoft.com/office/drawing/2014/main" id="{B6C846D1-7BD3-44FD-87DC-E55253FFCC28}"/>
              </a:ext>
            </a:extLst>
          </p:cNvPr>
          <p:cNvSpPr>
            <a:spLocks noChangeArrowheads="1"/>
          </p:cNvSpPr>
          <p:nvPr/>
        </p:nvSpPr>
        <p:spPr bwMode="auto">
          <a:xfrm>
            <a:off x="290348" y="5501457"/>
            <a:ext cx="8369968" cy="535531"/>
          </a:xfrm>
          <a:prstGeom prst="rect">
            <a:avLst/>
          </a:prstGeom>
          <a:noFill/>
          <a:ln>
            <a:noFill/>
          </a:ln>
          <a:effectLst/>
          <a:extLst/>
        </p:spPr>
        <p:txBody>
          <a:bodyPr wrap="square">
            <a:spAutoFit/>
          </a:bodyPr>
          <a:lstStyle/>
          <a:p>
            <a:pPr lvl="1" eaLnBrk="1" hangingPunct="1">
              <a:lnSpc>
                <a:spcPct val="90000"/>
              </a:lnSpc>
              <a:spcBef>
                <a:spcPct val="20000"/>
              </a:spcBef>
              <a:defRPr/>
            </a:pPr>
            <a:r>
              <a:rPr lang="en-US" sz="3200" b="1" dirty="0">
                <a:solidFill>
                  <a:srgbClr val="7030A0"/>
                </a:solidFill>
                <a:effectLst>
                  <a:outerShdw blurRad="38100" dist="38100" dir="2700000" algn="tl">
                    <a:srgbClr val="000000"/>
                  </a:outerShdw>
                </a:effectLst>
                <a:latin typeface="Arial" charset="0"/>
                <a:ea typeface="ＭＳ Ｐゴシック" charset="0"/>
                <a:cs typeface="ＭＳ Ｐゴシック" charset="0"/>
              </a:rPr>
              <a:t>1 = purple version</a:t>
            </a:r>
            <a:r>
              <a:rPr lang="en-US" sz="3200" dirty="0">
                <a:solidFill>
                  <a:srgbClr val="7030A0"/>
                </a:solidFill>
                <a:latin typeface="Arial" charset="0"/>
                <a:ea typeface="ＭＳ Ｐゴシック" charset="0"/>
                <a:cs typeface="ＭＳ Ｐゴシック" charset="0"/>
              </a:rPr>
              <a:t>	   </a:t>
            </a:r>
            <a:r>
              <a:rPr lang="en-US" sz="3200" b="1" dirty="0">
                <a:solidFill>
                  <a:schemeClr val="bg1"/>
                </a:solidFill>
                <a:effectLst>
                  <a:outerShdw blurRad="38100" dist="38100" dir="2700000" algn="tl">
                    <a:srgbClr val="000000"/>
                  </a:outerShdw>
                </a:effectLst>
                <a:latin typeface="Arial" charset="0"/>
                <a:ea typeface="ＭＳ Ｐゴシック" charset="0"/>
                <a:cs typeface="ＭＳ Ｐゴシック" charset="0"/>
              </a:rPr>
              <a:t>2 = white version</a:t>
            </a:r>
            <a:endParaRPr lang="en-US" b="1" dirty="0">
              <a:solidFill>
                <a:schemeClr val="bg1"/>
              </a:solidFill>
              <a:effectLst>
                <a:outerShdw blurRad="38100" dist="38100" dir="2700000" algn="tl">
                  <a:srgbClr val="000000"/>
                </a:outerShdw>
              </a:effectLst>
              <a:latin typeface="Arial" charset="0"/>
              <a:ea typeface="ＭＳ Ｐゴシック" charset="0"/>
              <a:cs typeface="ＭＳ Ｐゴシック" charset="0"/>
            </a:endParaRPr>
          </a:p>
        </p:txBody>
      </p:sp>
      <p:pic>
        <p:nvPicPr>
          <p:cNvPr id="3" name="Picture 2">
            <a:extLst>
              <a:ext uri="{FF2B5EF4-FFF2-40B4-BE49-F238E27FC236}">
                <a16:creationId xmlns:a16="http://schemas.microsoft.com/office/drawing/2014/main" id="{9AA5CD79-8706-42E3-A222-EEC7848D6B26}"/>
              </a:ext>
            </a:extLst>
          </p:cNvPr>
          <p:cNvPicPr>
            <a:picLocks noChangeAspect="1"/>
          </p:cNvPicPr>
          <p:nvPr/>
        </p:nvPicPr>
        <p:blipFill>
          <a:blip r:embed="rId3"/>
          <a:stretch>
            <a:fillRect/>
          </a:stretch>
        </p:blipFill>
        <p:spPr>
          <a:xfrm>
            <a:off x="5246914" y="289099"/>
            <a:ext cx="2249619" cy="2999492"/>
          </a:xfrm>
          <a:prstGeom prst="rect">
            <a:avLst/>
          </a:prstGeom>
        </p:spPr>
      </p:pic>
      <p:sp>
        <p:nvSpPr>
          <p:cNvPr id="2" name="TextBox 1">
            <a:extLst>
              <a:ext uri="{FF2B5EF4-FFF2-40B4-BE49-F238E27FC236}">
                <a16:creationId xmlns:a16="http://schemas.microsoft.com/office/drawing/2014/main" id="{7E7E458B-74F3-4A29-839D-6CE54823C78D}"/>
              </a:ext>
            </a:extLst>
          </p:cNvPr>
          <p:cNvSpPr txBox="1"/>
          <p:nvPr/>
        </p:nvSpPr>
        <p:spPr>
          <a:xfrm>
            <a:off x="1573425" y="1384774"/>
            <a:ext cx="3434004" cy="615553"/>
          </a:xfrm>
          <a:prstGeom prst="rect">
            <a:avLst/>
          </a:prstGeom>
          <a:noFill/>
        </p:spPr>
        <p:txBody>
          <a:bodyPr wrap="square" rtlCol="0">
            <a:spAutoFit/>
          </a:bodyPr>
          <a:lstStyle/>
          <a:p>
            <a:r>
              <a:rPr lang="en-US" altLang="en-US" sz="3400" b="1" dirty="0">
                <a:solidFill>
                  <a:srgbClr val="7030A0"/>
                </a:solidFill>
                <a:effectLst>
                  <a:outerShdw blurRad="38100" dist="38100" dir="2700000" algn="tl">
                    <a:srgbClr val="000000"/>
                  </a:outerShdw>
                </a:effectLst>
              </a:rPr>
              <a:t>purple</a:t>
            </a:r>
            <a:r>
              <a:rPr lang="en-US" altLang="en-US" sz="3400" dirty="0">
                <a:solidFill>
                  <a:prstClr val="black"/>
                </a:solidFill>
              </a:rPr>
              <a:t> and </a:t>
            </a:r>
            <a:r>
              <a:rPr lang="en-US" altLang="en-US" sz="3400" b="1" dirty="0">
                <a:solidFill>
                  <a:srgbClr val="FFFFFF"/>
                </a:solidFill>
                <a:effectLst>
                  <a:outerShdw blurRad="38100" dist="38100" dir="2700000" algn="tl">
                    <a:srgbClr val="000000"/>
                  </a:outerShdw>
                </a:effectLst>
              </a:rPr>
              <a:t>white</a:t>
            </a:r>
            <a:r>
              <a:rPr lang="en-US" altLang="en-US" sz="3400" dirty="0">
                <a:solidFill>
                  <a:prstClr val="black"/>
                </a:solidFill>
              </a:rPr>
              <a:t>.</a:t>
            </a:r>
            <a:endParaRPr lang="en-US" sz="34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791199" y="3161286"/>
            <a:ext cx="3131248" cy="2003999"/>
          </a:xfrm>
          <a:prstGeom prst="rect">
            <a:avLst/>
          </a:prstGeom>
        </p:spPr>
      </p:pic>
    </p:spTree>
    <p:extLst>
      <p:ext uri="{BB962C8B-B14F-4D97-AF65-F5344CB8AC3E}">
        <p14:creationId xmlns:p14="http://schemas.microsoft.com/office/powerpoint/2010/main" val="20945873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BC886B36-E742-4F1C-8002-50429278F1F7}"/>
              </a:ext>
            </a:extLst>
          </p:cNvPr>
          <p:cNvPicPr>
            <a:picLocks noGrp="1" noChangeAspect="1"/>
          </p:cNvPicPr>
          <p:nvPr>
            <p:ph idx="1"/>
          </p:nvPr>
        </p:nvPicPr>
        <p:blipFill>
          <a:blip r:embed="rId3"/>
          <a:stretch>
            <a:fillRect/>
          </a:stretch>
        </p:blipFill>
        <p:spPr>
          <a:xfrm flipH="1">
            <a:off x="4947270" y="3154528"/>
            <a:ext cx="330180" cy="3505004"/>
          </a:xfrm>
          <a:prstGeom prst="rect">
            <a:avLst/>
          </a:prstGeom>
        </p:spPr>
      </p:pic>
      <p:pic>
        <p:nvPicPr>
          <p:cNvPr id="4" name="Picture 3">
            <a:extLst>
              <a:ext uri="{FF2B5EF4-FFF2-40B4-BE49-F238E27FC236}">
                <a16:creationId xmlns:a16="http://schemas.microsoft.com/office/drawing/2014/main" id="{15D1FB7D-6C2E-48D7-A47C-096A4C84D8A7}"/>
              </a:ext>
            </a:extLst>
          </p:cNvPr>
          <p:cNvPicPr>
            <a:picLocks noChangeAspect="1"/>
          </p:cNvPicPr>
          <p:nvPr/>
        </p:nvPicPr>
        <p:blipFill>
          <a:blip r:embed="rId3"/>
          <a:stretch>
            <a:fillRect/>
          </a:stretch>
        </p:blipFill>
        <p:spPr>
          <a:xfrm>
            <a:off x="4214340" y="3155905"/>
            <a:ext cx="327180" cy="3473147"/>
          </a:xfrm>
          <a:prstGeom prst="rect">
            <a:avLst/>
          </a:prstGeom>
        </p:spPr>
      </p:pic>
      <p:sp>
        <p:nvSpPr>
          <p:cNvPr id="5" name="Rectangle 2">
            <a:extLst>
              <a:ext uri="{FF2B5EF4-FFF2-40B4-BE49-F238E27FC236}">
                <a16:creationId xmlns:a16="http://schemas.microsoft.com/office/drawing/2014/main" id="{FB77CB7C-4847-441A-B3FE-2E318C46DF4F}"/>
              </a:ext>
            </a:extLst>
          </p:cNvPr>
          <p:cNvSpPr>
            <a:spLocks noChangeArrowheads="1"/>
          </p:cNvSpPr>
          <p:nvPr/>
        </p:nvSpPr>
        <p:spPr bwMode="auto">
          <a:xfrm>
            <a:off x="464225" y="876513"/>
            <a:ext cx="8686800" cy="30223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buFontTx/>
              <a:buNone/>
            </a:pPr>
            <a:r>
              <a:rPr lang="en-US" altLang="en-US" dirty="0">
                <a:solidFill>
                  <a:srgbClr val="002060"/>
                </a:solidFill>
              </a:rPr>
              <a:t>Our Gamete Formation model says each plant receives 2 chromosomes (one chromosome from each parent)</a:t>
            </a:r>
          </a:p>
          <a:p>
            <a:pPr eaLnBrk="1" hangingPunct="1">
              <a:buFontTx/>
              <a:buNone/>
            </a:pPr>
            <a:r>
              <a:rPr lang="en-US" altLang="en-US" dirty="0">
                <a:solidFill>
                  <a:schemeClr val="tx2">
                    <a:lumMod val="50000"/>
                  </a:schemeClr>
                </a:solidFill>
              </a:rPr>
              <a:t>The chromosomes carry the versions of the trait.</a:t>
            </a:r>
          </a:p>
          <a:p>
            <a:pPr eaLnBrk="1" hangingPunct="1">
              <a:buFontTx/>
              <a:buNone/>
            </a:pPr>
            <a:endParaRPr lang="en-US" altLang="en-US" sz="2000" dirty="0"/>
          </a:p>
        </p:txBody>
      </p:sp>
      <p:sp>
        <p:nvSpPr>
          <p:cNvPr id="9" name="TextBox 8">
            <a:extLst>
              <a:ext uri="{FF2B5EF4-FFF2-40B4-BE49-F238E27FC236}">
                <a16:creationId xmlns:a16="http://schemas.microsoft.com/office/drawing/2014/main" id="{8B36110B-E58C-4B08-B3CC-144D747BEF83}"/>
              </a:ext>
            </a:extLst>
          </p:cNvPr>
          <p:cNvSpPr txBox="1"/>
          <p:nvPr/>
        </p:nvSpPr>
        <p:spPr>
          <a:xfrm>
            <a:off x="521715" y="4190747"/>
            <a:ext cx="2817790" cy="1077218"/>
          </a:xfrm>
          <a:prstGeom prst="rect">
            <a:avLst/>
          </a:prstGeom>
          <a:noFill/>
          <a:ln>
            <a:solidFill>
              <a:schemeClr val="tx1"/>
            </a:solidFill>
          </a:ln>
        </p:spPr>
        <p:txBody>
          <a:bodyPr wrap="square" rtlCol="0">
            <a:spAutoFit/>
          </a:bodyPr>
          <a:lstStyle/>
          <a:p>
            <a:pPr algn="ctr"/>
            <a:r>
              <a:rPr lang="en-US" sz="3200" b="1" dirty="0">
                <a:latin typeface="Arial" panose="020B0604020202020204" pitchFamily="34" charset="0"/>
                <a:cs typeface="Arial" panose="020B0604020202020204" pitchFamily="34" charset="0"/>
              </a:rPr>
              <a:t>Flower Color</a:t>
            </a:r>
          </a:p>
          <a:p>
            <a:pPr algn="ctr"/>
            <a:r>
              <a:rPr lang="en-US" sz="3200" dirty="0">
                <a:latin typeface="Arial" panose="020B0604020202020204" pitchFamily="34" charset="0"/>
                <a:cs typeface="Arial" panose="020B0604020202020204" pitchFamily="34" charset="0"/>
              </a:rPr>
              <a:t>from Mom</a:t>
            </a:r>
          </a:p>
        </p:txBody>
      </p:sp>
      <p:sp>
        <p:nvSpPr>
          <p:cNvPr id="10" name="TextBox 9">
            <a:extLst>
              <a:ext uri="{FF2B5EF4-FFF2-40B4-BE49-F238E27FC236}">
                <a16:creationId xmlns:a16="http://schemas.microsoft.com/office/drawing/2014/main" id="{B8AB0759-9BDC-4147-945D-16DA0486630E}"/>
              </a:ext>
            </a:extLst>
          </p:cNvPr>
          <p:cNvSpPr txBox="1"/>
          <p:nvPr/>
        </p:nvSpPr>
        <p:spPr>
          <a:xfrm>
            <a:off x="5940725" y="4190747"/>
            <a:ext cx="2817790" cy="1077218"/>
          </a:xfrm>
          <a:prstGeom prst="rect">
            <a:avLst/>
          </a:prstGeom>
          <a:noFill/>
          <a:ln>
            <a:solidFill>
              <a:schemeClr val="tx1"/>
            </a:solidFill>
          </a:ln>
        </p:spPr>
        <p:txBody>
          <a:bodyPr wrap="square" rtlCol="0">
            <a:spAutoFit/>
          </a:bodyPr>
          <a:lstStyle/>
          <a:p>
            <a:pPr algn="ctr"/>
            <a:r>
              <a:rPr lang="en-US" sz="3200" b="1" dirty="0">
                <a:latin typeface="Arial" panose="020B0604020202020204" pitchFamily="34" charset="0"/>
                <a:cs typeface="Arial" panose="020B0604020202020204" pitchFamily="34" charset="0"/>
              </a:rPr>
              <a:t>Flower Color</a:t>
            </a:r>
          </a:p>
          <a:p>
            <a:pPr algn="ctr"/>
            <a:r>
              <a:rPr lang="en-US" sz="3200" dirty="0">
                <a:latin typeface="Arial" panose="020B0604020202020204" pitchFamily="34" charset="0"/>
                <a:cs typeface="Arial" panose="020B0604020202020204" pitchFamily="34" charset="0"/>
              </a:rPr>
              <a:t>from Dad</a:t>
            </a:r>
          </a:p>
        </p:txBody>
      </p:sp>
      <p:cxnSp>
        <p:nvCxnSpPr>
          <p:cNvPr id="12" name="Straight Arrow Connector 11">
            <a:extLst>
              <a:ext uri="{FF2B5EF4-FFF2-40B4-BE49-F238E27FC236}">
                <a16:creationId xmlns:a16="http://schemas.microsoft.com/office/drawing/2014/main" id="{FB57333C-260F-4ED7-B9BE-68A9E9DD4A85}"/>
              </a:ext>
            </a:extLst>
          </p:cNvPr>
          <p:cNvCxnSpPr>
            <a:cxnSpLocks/>
          </p:cNvCxnSpPr>
          <p:nvPr/>
        </p:nvCxnSpPr>
        <p:spPr>
          <a:xfrm flipV="1">
            <a:off x="3041223" y="3788140"/>
            <a:ext cx="1183277" cy="5023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F98D8B26-44A1-440A-906F-41FB5E7A90DE}"/>
              </a:ext>
            </a:extLst>
          </p:cNvPr>
          <p:cNvCxnSpPr>
            <a:cxnSpLocks/>
          </p:cNvCxnSpPr>
          <p:nvPr/>
        </p:nvCxnSpPr>
        <p:spPr>
          <a:xfrm flipH="1" flipV="1">
            <a:off x="5244213" y="3738264"/>
            <a:ext cx="879510" cy="55223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1A31F1D5-1C5C-4C2A-954D-0C6E7CC630B5}"/>
              </a:ext>
            </a:extLst>
          </p:cNvPr>
          <p:cNvSpPr txBox="1"/>
          <p:nvPr/>
        </p:nvSpPr>
        <p:spPr>
          <a:xfrm>
            <a:off x="3403945" y="254059"/>
            <a:ext cx="1947969" cy="461665"/>
          </a:xfrm>
          <a:prstGeom prst="rect">
            <a:avLst/>
          </a:prstGeom>
          <a:noFill/>
        </p:spPr>
        <p:txBody>
          <a:bodyPr wrap="none" rtlCol="0">
            <a:spAutoFit/>
          </a:bodyPr>
          <a:lstStyle/>
          <a:p>
            <a:r>
              <a:rPr lang="en-US" sz="2400" dirty="0">
                <a:solidFill>
                  <a:srgbClr val="0070C0"/>
                </a:solidFill>
                <a:latin typeface="Arial" panose="020B0604020202020204" pitchFamily="34" charset="0"/>
                <a:cs typeface="Arial" panose="020B0604020202020204" pitchFamily="34" charset="0"/>
              </a:rPr>
              <a:t>Quick review</a:t>
            </a:r>
          </a:p>
        </p:txBody>
      </p:sp>
    </p:spTree>
    <p:extLst>
      <p:ext uri="{BB962C8B-B14F-4D97-AF65-F5344CB8AC3E}">
        <p14:creationId xmlns:p14="http://schemas.microsoft.com/office/powerpoint/2010/main" val="98128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a:extLst>
              <a:ext uri="{FF2B5EF4-FFF2-40B4-BE49-F238E27FC236}">
                <a16:creationId xmlns:a16="http://schemas.microsoft.com/office/drawing/2014/main" id="{FEF723E4-C8EC-456E-91D5-6D5799DFC2AB}"/>
              </a:ext>
            </a:extLst>
          </p:cNvPr>
          <p:cNvSpPr>
            <a:spLocks noGrp="1" noChangeArrowheads="1"/>
          </p:cNvSpPr>
          <p:nvPr>
            <p:ph type="title"/>
          </p:nvPr>
        </p:nvSpPr>
        <p:spPr>
          <a:xfrm>
            <a:off x="457200" y="228600"/>
            <a:ext cx="8458200" cy="990600"/>
          </a:xfrm>
        </p:spPr>
        <p:txBody>
          <a:bodyPr>
            <a:normAutofit fontScale="90000"/>
          </a:bodyPr>
          <a:lstStyle/>
          <a:p>
            <a:pPr algn="l" eaLnBrk="1" hangingPunct="1"/>
            <a:r>
              <a:rPr lang="en-US" altLang="en-US" sz="3200"/>
              <a:t>Mendel began by creating lines of plants that were </a:t>
            </a:r>
            <a:r>
              <a:rPr lang="en-US" altLang="en-US" sz="3200" b="1"/>
              <a:t>pure-breeding</a:t>
            </a:r>
            <a:r>
              <a:rPr lang="en-US" altLang="en-US" sz="3200"/>
              <a:t> for purple flowers and </a:t>
            </a:r>
            <a:r>
              <a:rPr lang="en-US" altLang="en-US" sz="3200" b="1"/>
              <a:t>pure-breeding</a:t>
            </a:r>
            <a:r>
              <a:rPr lang="en-US" altLang="en-US" sz="3200"/>
              <a:t> for white flowers. </a:t>
            </a:r>
            <a:endParaRPr lang="en-US" altLang="en-US" sz="4000"/>
          </a:p>
        </p:txBody>
      </p:sp>
      <p:sp>
        <p:nvSpPr>
          <p:cNvPr id="45059" name="Rectangle 3">
            <a:extLst>
              <a:ext uri="{FF2B5EF4-FFF2-40B4-BE49-F238E27FC236}">
                <a16:creationId xmlns:a16="http://schemas.microsoft.com/office/drawing/2014/main" id="{8F69062D-B586-42C6-921D-5F53091139BC}"/>
              </a:ext>
            </a:extLst>
          </p:cNvPr>
          <p:cNvSpPr>
            <a:spLocks noGrp="1" noChangeArrowheads="1"/>
          </p:cNvSpPr>
          <p:nvPr>
            <p:ph type="body" sz="half" idx="1"/>
          </p:nvPr>
        </p:nvSpPr>
        <p:spPr>
          <a:xfrm>
            <a:off x="1524000" y="1768928"/>
            <a:ext cx="7620000" cy="653143"/>
          </a:xfrm>
        </p:spPr>
        <p:txBody>
          <a:bodyPr>
            <a:normAutofit fontScale="85000" lnSpcReduction="10000"/>
          </a:bodyPr>
          <a:lstStyle/>
          <a:p>
            <a:pPr marL="0" indent="0" eaLnBrk="1" hangingPunct="1">
              <a:buFontTx/>
              <a:buNone/>
            </a:pPr>
            <a:r>
              <a:rPr lang="en-US" altLang="en-US" sz="3200" b="1" i="1" dirty="0">
                <a:latin typeface="Arial" panose="020B0604020202020204" pitchFamily="34" charset="0"/>
                <a:cs typeface="Arial" panose="020B0604020202020204" pitchFamily="34" charset="0"/>
              </a:rPr>
              <a:t>What do you think </a:t>
            </a:r>
            <a:r>
              <a:rPr lang="ja-JP" altLang="en-US" sz="3200" b="1" i="1" dirty="0">
                <a:latin typeface="Arial" panose="020B0604020202020204" pitchFamily="34" charset="0"/>
                <a:cs typeface="Arial" panose="020B0604020202020204" pitchFamily="34" charset="0"/>
              </a:rPr>
              <a:t>“</a:t>
            </a:r>
            <a:r>
              <a:rPr lang="en-US" altLang="ja-JP" sz="3200" b="1" i="1" dirty="0">
                <a:latin typeface="Arial" panose="020B0604020202020204" pitchFamily="34" charset="0"/>
                <a:cs typeface="Arial" panose="020B0604020202020204" pitchFamily="34" charset="0"/>
              </a:rPr>
              <a:t>pure-breeding</a:t>
            </a:r>
            <a:r>
              <a:rPr lang="ja-JP" altLang="en-US" sz="3200" b="1" i="1" dirty="0">
                <a:latin typeface="Arial" panose="020B0604020202020204" pitchFamily="34" charset="0"/>
                <a:cs typeface="Arial" panose="020B0604020202020204" pitchFamily="34" charset="0"/>
              </a:rPr>
              <a:t>”</a:t>
            </a:r>
            <a:r>
              <a:rPr lang="en-US" altLang="ja-JP" sz="3200" b="1" i="1" dirty="0">
                <a:latin typeface="Arial" panose="020B0604020202020204" pitchFamily="34" charset="0"/>
                <a:cs typeface="Arial" panose="020B0604020202020204" pitchFamily="34" charset="0"/>
              </a:rPr>
              <a:t> means?</a:t>
            </a:r>
            <a:endParaRPr lang="en-US" altLang="en-US" sz="32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7E89489-F8A4-49E1-AF4A-58F2C55F0825}"/>
              </a:ext>
            </a:extLst>
          </p:cNvPr>
          <p:cNvPicPr>
            <a:picLocks noChangeAspect="1"/>
          </p:cNvPicPr>
          <p:nvPr/>
        </p:nvPicPr>
        <p:blipFill>
          <a:blip r:embed="rId3"/>
          <a:stretch>
            <a:fillRect/>
          </a:stretch>
        </p:blipFill>
        <p:spPr>
          <a:xfrm>
            <a:off x="302573" y="1562197"/>
            <a:ext cx="1158340" cy="1170533"/>
          </a:xfrm>
          <a:prstGeom prst="rect">
            <a:avLst/>
          </a:prstGeom>
        </p:spPr>
      </p:pic>
      <p:pic>
        <p:nvPicPr>
          <p:cNvPr id="4" name="Picture 3"/>
          <p:cNvPicPr>
            <a:picLocks noChangeAspect="1"/>
          </p:cNvPicPr>
          <p:nvPr/>
        </p:nvPicPr>
        <p:blipFill>
          <a:blip r:embed="rId4"/>
          <a:stretch>
            <a:fillRect/>
          </a:stretch>
        </p:blipFill>
        <p:spPr>
          <a:xfrm>
            <a:off x="2299854" y="2197455"/>
            <a:ext cx="5306291" cy="3829373"/>
          </a:xfrm>
          <a:prstGeom prst="rect">
            <a:avLst/>
          </a:prstGeom>
        </p:spPr>
      </p:pic>
    </p:spTree>
    <p:extLst>
      <p:ext uri="{BB962C8B-B14F-4D97-AF65-F5344CB8AC3E}">
        <p14:creationId xmlns:p14="http://schemas.microsoft.com/office/powerpoint/2010/main" val="13018676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05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a:extLst>
              <a:ext uri="{FF2B5EF4-FFF2-40B4-BE49-F238E27FC236}">
                <a16:creationId xmlns:a16="http://schemas.microsoft.com/office/drawing/2014/main" id="{4AC29257-A21B-4532-8E75-D8C7F167EF75}"/>
              </a:ext>
            </a:extLst>
          </p:cNvPr>
          <p:cNvSpPr>
            <a:spLocks noChangeArrowheads="1"/>
          </p:cNvSpPr>
          <p:nvPr/>
        </p:nvSpPr>
        <p:spPr bwMode="auto">
          <a:xfrm>
            <a:off x="1404257" y="156160"/>
            <a:ext cx="7592422"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buFontTx/>
              <a:buNone/>
            </a:pPr>
            <a:r>
              <a:rPr lang="en-US" altLang="en-US" sz="2400" b="1" i="1" dirty="0"/>
              <a:t>What two versions do you think a </a:t>
            </a:r>
            <a:r>
              <a:rPr lang="en-US" altLang="en-US" sz="2400" b="1" i="1" u="sng" dirty="0"/>
              <a:t>pure-breeding </a:t>
            </a:r>
            <a:r>
              <a:rPr lang="en-US" altLang="en-US" sz="2400" b="1" i="1" dirty="0"/>
              <a:t>purple plant has? What two versions do you think a </a:t>
            </a:r>
            <a:r>
              <a:rPr lang="en-US" altLang="en-US" sz="2400" b="1" i="1" u="sng" dirty="0"/>
              <a:t>pure-breeding </a:t>
            </a:r>
            <a:r>
              <a:rPr lang="en-US" altLang="en-US" sz="2400" b="1" i="1" dirty="0"/>
              <a:t>white plant has?</a:t>
            </a:r>
            <a:r>
              <a:rPr lang="en-US" altLang="en-US" sz="2400" dirty="0"/>
              <a:t> </a:t>
            </a:r>
          </a:p>
          <a:p>
            <a:pPr eaLnBrk="1" hangingPunct="1">
              <a:buFontTx/>
              <a:buNone/>
            </a:pPr>
            <a:r>
              <a:rPr lang="en-US" altLang="en-US" sz="2400" dirty="0"/>
              <a:t>(Remember 1= purple version, 2 = white version)</a:t>
            </a:r>
          </a:p>
        </p:txBody>
      </p:sp>
      <p:sp>
        <p:nvSpPr>
          <p:cNvPr id="52228" name="Text Box 5">
            <a:extLst>
              <a:ext uri="{FF2B5EF4-FFF2-40B4-BE49-F238E27FC236}">
                <a16:creationId xmlns:a16="http://schemas.microsoft.com/office/drawing/2014/main" id="{39FF2095-537C-4884-BE35-8E71EFE02A43}"/>
              </a:ext>
            </a:extLst>
          </p:cNvPr>
          <p:cNvSpPr txBox="1">
            <a:spLocks noChangeArrowheads="1"/>
          </p:cNvSpPr>
          <p:nvPr/>
        </p:nvSpPr>
        <p:spPr bwMode="auto">
          <a:xfrm>
            <a:off x="1752600" y="3200400"/>
            <a:ext cx="13192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t>Purple:  </a:t>
            </a:r>
          </a:p>
        </p:txBody>
      </p:sp>
      <p:sp>
        <p:nvSpPr>
          <p:cNvPr id="52229" name="Text Box 6">
            <a:extLst>
              <a:ext uri="{FF2B5EF4-FFF2-40B4-BE49-F238E27FC236}">
                <a16:creationId xmlns:a16="http://schemas.microsoft.com/office/drawing/2014/main" id="{2BD7DA78-85DD-4239-9CAF-E0D962BE59E5}"/>
              </a:ext>
            </a:extLst>
          </p:cNvPr>
          <p:cNvSpPr txBox="1">
            <a:spLocks noChangeArrowheads="1"/>
          </p:cNvSpPr>
          <p:nvPr/>
        </p:nvSpPr>
        <p:spPr bwMode="auto">
          <a:xfrm>
            <a:off x="6019800" y="3200400"/>
            <a:ext cx="10477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t>White:</a:t>
            </a:r>
          </a:p>
        </p:txBody>
      </p:sp>
      <p:sp>
        <p:nvSpPr>
          <p:cNvPr id="52230" name="AutoShape 7">
            <a:extLst>
              <a:ext uri="{FF2B5EF4-FFF2-40B4-BE49-F238E27FC236}">
                <a16:creationId xmlns:a16="http://schemas.microsoft.com/office/drawing/2014/main" id="{C48B77DE-F922-4940-A2B6-06DD3CBFBAAB}"/>
              </a:ext>
            </a:extLst>
          </p:cNvPr>
          <p:cNvSpPr>
            <a:spLocks noChangeArrowheads="1"/>
          </p:cNvSpPr>
          <p:nvPr/>
        </p:nvSpPr>
        <p:spPr bwMode="auto">
          <a:xfrm rot="5400000">
            <a:off x="876300" y="4229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1" name="AutoShape 8">
            <a:extLst>
              <a:ext uri="{FF2B5EF4-FFF2-40B4-BE49-F238E27FC236}">
                <a16:creationId xmlns:a16="http://schemas.microsoft.com/office/drawing/2014/main" id="{2B845BBA-54E0-405F-AF84-FB13B7B4633F}"/>
              </a:ext>
            </a:extLst>
          </p:cNvPr>
          <p:cNvSpPr>
            <a:spLocks noChangeArrowheads="1"/>
          </p:cNvSpPr>
          <p:nvPr/>
        </p:nvSpPr>
        <p:spPr bwMode="auto">
          <a:xfrm rot="-5495154">
            <a:off x="896620" y="4991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2" name="Rectangle 10">
            <a:extLst>
              <a:ext uri="{FF2B5EF4-FFF2-40B4-BE49-F238E27FC236}">
                <a16:creationId xmlns:a16="http://schemas.microsoft.com/office/drawing/2014/main" id="{56FCBE36-4B79-4BA4-959C-87EF247DAE8E}"/>
              </a:ext>
            </a:extLst>
          </p:cNvPr>
          <p:cNvSpPr>
            <a:spLocks noChangeArrowheads="1"/>
          </p:cNvSpPr>
          <p:nvPr/>
        </p:nvSpPr>
        <p:spPr bwMode="auto">
          <a:xfrm>
            <a:off x="1295400" y="4572000"/>
            <a:ext cx="381000" cy="228600"/>
          </a:xfrm>
          <a:prstGeom prst="rect">
            <a:avLst/>
          </a:prstGeom>
          <a:solidFill>
            <a:schemeClr val="tx2"/>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3" name="AutoShape 11">
            <a:extLst>
              <a:ext uri="{FF2B5EF4-FFF2-40B4-BE49-F238E27FC236}">
                <a16:creationId xmlns:a16="http://schemas.microsoft.com/office/drawing/2014/main" id="{519386BD-6915-464D-8DFF-3B138DE44D7F}"/>
              </a:ext>
            </a:extLst>
          </p:cNvPr>
          <p:cNvSpPr>
            <a:spLocks noChangeArrowheads="1"/>
          </p:cNvSpPr>
          <p:nvPr/>
        </p:nvSpPr>
        <p:spPr bwMode="auto">
          <a:xfrm rot="5400000">
            <a:off x="2476500" y="4229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4" name="AutoShape 12">
            <a:extLst>
              <a:ext uri="{FF2B5EF4-FFF2-40B4-BE49-F238E27FC236}">
                <a16:creationId xmlns:a16="http://schemas.microsoft.com/office/drawing/2014/main" id="{199DEC68-3026-4124-A0F2-9939B690E90F}"/>
              </a:ext>
            </a:extLst>
          </p:cNvPr>
          <p:cNvSpPr>
            <a:spLocks noChangeArrowheads="1"/>
          </p:cNvSpPr>
          <p:nvPr/>
        </p:nvSpPr>
        <p:spPr bwMode="auto">
          <a:xfrm rot="5400000">
            <a:off x="5143500" y="4229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5" name="AutoShape 13">
            <a:extLst>
              <a:ext uri="{FF2B5EF4-FFF2-40B4-BE49-F238E27FC236}">
                <a16:creationId xmlns:a16="http://schemas.microsoft.com/office/drawing/2014/main" id="{69F86814-B9A0-417F-88F4-46CE805BBAE9}"/>
              </a:ext>
            </a:extLst>
          </p:cNvPr>
          <p:cNvSpPr>
            <a:spLocks noChangeArrowheads="1"/>
          </p:cNvSpPr>
          <p:nvPr/>
        </p:nvSpPr>
        <p:spPr bwMode="auto">
          <a:xfrm rot="5400000">
            <a:off x="6667500" y="41529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6" name="AutoShape 14">
            <a:extLst>
              <a:ext uri="{FF2B5EF4-FFF2-40B4-BE49-F238E27FC236}">
                <a16:creationId xmlns:a16="http://schemas.microsoft.com/office/drawing/2014/main" id="{920AAAF5-DE79-4217-B43E-CE225A71D1F5}"/>
              </a:ext>
            </a:extLst>
          </p:cNvPr>
          <p:cNvSpPr>
            <a:spLocks noChangeArrowheads="1"/>
          </p:cNvSpPr>
          <p:nvPr/>
        </p:nvSpPr>
        <p:spPr bwMode="auto">
          <a:xfrm rot="-5495154">
            <a:off x="2486660" y="4991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7" name="AutoShape 15">
            <a:extLst>
              <a:ext uri="{FF2B5EF4-FFF2-40B4-BE49-F238E27FC236}">
                <a16:creationId xmlns:a16="http://schemas.microsoft.com/office/drawing/2014/main" id="{911255A5-AE1D-4874-9664-E1DA5C4A0898}"/>
              </a:ext>
            </a:extLst>
          </p:cNvPr>
          <p:cNvSpPr>
            <a:spLocks noChangeArrowheads="1"/>
          </p:cNvSpPr>
          <p:nvPr/>
        </p:nvSpPr>
        <p:spPr bwMode="auto">
          <a:xfrm rot="-5495154">
            <a:off x="5163820" y="4991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8" name="AutoShape 16">
            <a:extLst>
              <a:ext uri="{FF2B5EF4-FFF2-40B4-BE49-F238E27FC236}">
                <a16:creationId xmlns:a16="http://schemas.microsoft.com/office/drawing/2014/main" id="{0C7B6B54-E151-4DBC-9611-B7968BE9BC13}"/>
              </a:ext>
            </a:extLst>
          </p:cNvPr>
          <p:cNvSpPr>
            <a:spLocks noChangeArrowheads="1"/>
          </p:cNvSpPr>
          <p:nvPr/>
        </p:nvSpPr>
        <p:spPr bwMode="auto">
          <a:xfrm rot="-5495154">
            <a:off x="6687820" y="4991100"/>
            <a:ext cx="1219200" cy="381000"/>
          </a:xfrm>
          <a:prstGeom prst="flowChartOnlineStorage">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39" name="Rectangle 17">
            <a:extLst>
              <a:ext uri="{FF2B5EF4-FFF2-40B4-BE49-F238E27FC236}">
                <a16:creationId xmlns:a16="http://schemas.microsoft.com/office/drawing/2014/main" id="{C6B4147E-61D1-4F2E-81AC-5B5DF8187994}"/>
              </a:ext>
            </a:extLst>
          </p:cNvPr>
          <p:cNvSpPr>
            <a:spLocks noChangeArrowheads="1"/>
          </p:cNvSpPr>
          <p:nvPr/>
        </p:nvSpPr>
        <p:spPr bwMode="auto">
          <a:xfrm>
            <a:off x="2895600" y="4572000"/>
            <a:ext cx="381000" cy="228600"/>
          </a:xfrm>
          <a:prstGeom prst="rect">
            <a:avLst/>
          </a:prstGeom>
          <a:solidFill>
            <a:schemeClr val="tx2"/>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40" name="Rectangle 18">
            <a:extLst>
              <a:ext uri="{FF2B5EF4-FFF2-40B4-BE49-F238E27FC236}">
                <a16:creationId xmlns:a16="http://schemas.microsoft.com/office/drawing/2014/main" id="{C6C9D17F-DD51-4979-8C94-DA8F347A8917}"/>
              </a:ext>
            </a:extLst>
          </p:cNvPr>
          <p:cNvSpPr>
            <a:spLocks noChangeArrowheads="1"/>
          </p:cNvSpPr>
          <p:nvPr/>
        </p:nvSpPr>
        <p:spPr bwMode="auto">
          <a:xfrm>
            <a:off x="5562600" y="4572000"/>
            <a:ext cx="381000" cy="228600"/>
          </a:xfrm>
          <a:prstGeom prst="rect">
            <a:avLst/>
          </a:prstGeom>
          <a:solidFill>
            <a:schemeClr val="tx2"/>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41" name="Rectangle 19">
            <a:extLst>
              <a:ext uri="{FF2B5EF4-FFF2-40B4-BE49-F238E27FC236}">
                <a16:creationId xmlns:a16="http://schemas.microsoft.com/office/drawing/2014/main" id="{36FA52B1-FF6E-419E-A777-F93AFAF7C406}"/>
              </a:ext>
            </a:extLst>
          </p:cNvPr>
          <p:cNvSpPr>
            <a:spLocks noChangeArrowheads="1"/>
          </p:cNvSpPr>
          <p:nvPr/>
        </p:nvSpPr>
        <p:spPr bwMode="auto">
          <a:xfrm>
            <a:off x="7086600" y="4572000"/>
            <a:ext cx="381000" cy="228600"/>
          </a:xfrm>
          <a:prstGeom prst="rect">
            <a:avLst/>
          </a:prstGeom>
          <a:solidFill>
            <a:schemeClr val="tx2"/>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42" name="Line 21">
            <a:extLst>
              <a:ext uri="{FF2B5EF4-FFF2-40B4-BE49-F238E27FC236}">
                <a16:creationId xmlns:a16="http://schemas.microsoft.com/office/drawing/2014/main" id="{1F5978B6-B7FD-4FCA-974A-03ACF958CD62}"/>
              </a:ext>
            </a:extLst>
          </p:cNvPr>
          <p:cNvSpPr>
            <a:spLocks noChangeShapeType="1"/>
          </p:cNvSpPr>
          <p:nvPr/>
        </p:nvSpPr>
        <p:spPr bwMode="auto">
          <a:xfrm>
            <a:off x="1676400" y="47244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52243" name="Line 22">
            <a:extLst>
              <a:ext uri="{FF2B5EF4-FFF2-40B4-BE49-F238E27FC236}">
                <a16:creationId xmlns:a16="http://schemas.microsoft.com/office/drawing/2014/main" id="{1CE32808-81C5-4A52-A863-A87B6B31EB72}"/>
              </a:ext>
            </a:extLst>
          </p:cNvPr>
          <p:cNvSpPr>
            <a:spLocks noChangeShapeType="1"/>
          </p:cNvSpPr>
          <p:nvPr/>
        </p:nvSpPr>
        <p:spPr bwMode="auto">
          <a:xfrm>
            <a:off x="3276600" y="47244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52244" name="Rectangle 23">
            <a:extLst>
              <a:ext uri="{FF2B5EF4-FFF2-40B4-BE49-F238E27FC236}">
                <a16:creationId xmlns:a16="http://schemas.microsoft.com/office/drawing/2014/main" id="{169CA0F6-BEA1-4AC6-A0D1-5E8668254437}"/>
              </a:ext>
            </a:extLst>
          </p:cNvPr>
          <p:cNvSpPr>
            <a:spLocks noChangeArrowheads="1"/>
          </p:cNvSpPr>
          <p:nvPr/>
        </p:nvSpPr>
        <p:spPr bwMode="auto">
          <a:xfrm>
            <a:off x="2057400" y="45720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t>?</a:t>
            </a:r>
          </a:p>
        </p:txBody>
      </p:sp>
      <p:sp>
        <p:nvSpPr>
          <p:cNvPr id="52245" name="Rectangle 25">
            <a:extLst>
              <a:ext uri="{FF2B5EF4-FFF2-40B4-BE49-F238E27FC236}">
                <a16:creationId xmlns:a16="http://schemas.microsoft.com/office/drawing/2014/main" id="{FDC53001-EC39-4674-B8A6-578ACF94A947}"/>
              </a:ext>
            </a:extLst>
          </p:cNvPr>
          <p:cNvSpPr>
            <a:spLocks noChangeArrowheads="1"/>
          </p:cNvSpPr>
          <p:nvPr/>
        </p:nvSpPr>
        <p:spPr bwMode="auto">
          <a:xfrm>
            <a:off x="7848600" y="44958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a:t>?</a:t>
            </a:r>
          </a:p>
        </p:txBody>
      </p:sp>
      <p:sp>
        <p:nvSpPr>
          <p:cNvPr id="52246" name="Rectangle 26">
            <a:extLst>
              <a:ext uri="{FF2B5EF4-FFF2-40B4-BE49-F238E27FC236}">
                <a16:creationId xmlns:a16="http://schemas.microsoft.com/office/drawing/2014/main" id="{05E6529F-2613-42C1-9FAC-8655E215A918}"/>
              </a:ext>
            </a:extLst>
          </p:cNvPr>
          <p:cNvSpPr>
            <a:spLocks noChangeArrowheads="1"/>
          </p:cNvSpPr>
          <p:nvPr/>
        </p:nvSpPr>
        <p:spPr bwMode="auto">
          <a:xfrm>
            <a:off x="6324600" y="44958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a:t>?</a:t>
            </a:r>
          </a:p>
        </p:txBody>
      </p:sp>
      <p:sp>
        <p:nvSpPr>
          <p:cNvPr id="52247" name="Rectangle 27">
            <a:extLst>
              <a:ext uri="{FF2B5EF4-FFF2-40B4-BE49-F238E27FC236}">
                <a16:creationId xmlns:a16="http://schemas.microsoft.com/office/drawing/2014/main" id="{FC17D0DF-F939-4B91-AE05-414E0C82278D}"/>
              </a:ext>
            </a:extLst>
          </p:cNvPr>
          <p:cNvSpPr>
            <a:spLocks noChangeArrowheads="1"/>
          </p:cNvSpPr>
          <p:nvPr/>
        </p:nvSpPr>
        <p:spPr bwMode="auto">
          <a:xfrm>
            <a:off x="3657600" y="45720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t>?</a:t>
            </a:r>
          </a:p>
        </p:txBody>
      </p:sp>
      <p:sp>
        <p:nvSpPr>
          <p:cNvPr id="52248" name="Line 28">
            <a:extLst>
              <a:ext uri="{FF2B5EF4-FFF2-40B4-BE49-F238E27FC236}">
                <a16:creationId xmlns:a16="http://schemas.microsoft.com/office/drawing/2014/main" id="{1545FE0C-3E11-431E-8E72-3647FC869C34}"/>
              </a:ext>
            </a:extLst>
          </p:cNvPr>
          <p:cNvSpPr>
            <a:spLocks noChangeShapeType="1"/>
          </p:cNvSpPr>
          <p:nvPr/>
        </p:nvSpPr>
        <p:spPr bwMode="auto">
          <a:xfrm>
            <a:off x="5943600" y="46482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52249" name="Line 29">
            <a:extLst>
              <a:ext uri="{FF2B5EF4-FFF2-40B4-BE49-F238E27FC236}">
                <a16:creationId xmlns:a16="http://schemas.microsoft.com/office/drawing/2014/main" id="{1ECF132E-7EDC-4750-8E26-C41809905AA1}"/>
              </a:ext>
            </a:extLst>
          </p:cNvPr>
          <p:cNvSpPr>
            <a:spLocks noChangeShapeType="1"/>
          </p:cNvSpPr>
          <p:nvPr/>
        </p:nvSpPr>
        <p:spPr bwMode="auto">
          <a:xfrm>
            <a:off x="7467600" y="46482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52250" name="Rectangle 31">
            <a:extLst>
              <a:ext uri="{FF2B5EF4-FFF2-40B4-BE49-F238E27FC236}">
                <a16:creationId xmlns:a16="http://schemas.microsoft.com/office/drawing/2014/main" id="{825603FC-8B76-4A68-A65C-4D893350CFD5}"/>
              </a:ext>
            </a:extLst>
          </p:cNvPr>
          <p:cNvSpPr>
            <a:spLocks noChangeArrowheads="1"/>
          </p:cNvSpPr>
          <p:nvPr/>
        </p:nvSpPr>
        <p:spPr bwMode="auto">
          <a:xfrm>
            <a:off x="990600" y="3657600"/>
            <a:ext cx="3200400" cy="2362200"/>
          </a:xfrm>
          <a:prstGeom prst="rect">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2251" name="Rectangle 32">
            <a:extLst>
              <a:ext uri="{FF2B5EF4-FFF2-40B4-BE49-F238E27FC236}">
                <a16:creationId xmlns:a16="http://schemas.microsoft.com/office/drawing/2014/main" id="{34E2ADF2-47E6-4203-92FE-527B42B2675A}"/>
              </a:ext>
            </a:extLst>
          </p:cNvPr>
          <p:cNvSpPr>
            <a:spLocks noChangeArrowheads="1"/>
          </p:cNvSpPr>
          <p:nvPr/>
        </p:nvSpPr>
        <p:spPr bwMode="auto">
          <a:xfrm>
            <a:off x="5257800" y="3657600"/>
            <a:ext cx="3200400" cy="2362200"/>
          </a:xfrm>
          <a:prstGeom prst="rect">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2" name="Picture 1">
            <a:extLst>
              <a:ext uri="{FF2B5EF4-FFF2-40B4-BE49-F238E27FC236}">
                <a16:creationId xmlns:a16="http://schemas.microsoft.com/office/drawing/2014/main" id="{37C15A5A-DB49-4DAA-BB34-53C82CECC9E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72187" y="1751489"/>
            <a:ext cx="1319213" cy="1487011"/>
          </a:xfrm>
          <a:prstGeom prst="rect">
            <a:avLst/>
          </a:prstGeom>
        </p:spPr>
      </p:pic>
      <p:sp>
        <p:nvSpPr>
          <p:cNvPr id="4" name="TextBox 3">
            <a:extLst>
              <a:ext uri="{FF2B5EF4-FFF2-40B4-BE49-F238E27FC236}">
                <a16:creationId xmlns:a16="http://schemas.microsoft.com/office/drawing/2014/main" id="{BB936BE9-5E77-41AB-AC57-A29F643109DF}"/>
              </a:ext>
            </a:extLst>
          </p:cNvPr>
          <p:cNvSpPr txBox="1"/>
          <p:nvPr/>
        </p:nvSpPr>
        <p:spPr>
          <a:xfrm>
            <a:off x="2494280" y="6190883"/>
            <a:ext cx="5323840" cy="461665"/>
          </a:xfrm>
          <a:prstGeom prst="rect">
            <a:avLst/>
          </a:prstGeom>
          <a:noFill/>
        </p:spPr>
        <p:txBody>
          <a:bodyPr wrap="square" rtlCol="0">
            <a:spAutoFit/>
          </a:bodyPr>
          <a:lstStyle/>
          <a:p>
            <a:r>
              <a:rPr lang="en-US" sz="2400" dirty="0">
                <a:solidFill>
                  <a:schemeClr val="tx2"/>
                </a:solidFill>
                <a:latin typeface="Arial" panose="020B0604020202020204" pitchFamily="34" charset="0"/>
                <a:cs typeface="Arial" panose="020B0604020202020204" pitchFamily="34" charset="0"/>
              </a:rPr>
              <a:t>Write you ideas in Doodle Box E </a:t>
            </a:r>
          </a:p>
        </p:txBody>
      </p:sp>
      <p:pic>
        <p:nvPicPr>
          <p:cNvPr id="5" name="Picture 4">
            <a:extLst>
              <a:ext uri="{FF2B5EF4-FFF2-40B4-BE49-F238E27FC236}">
                <a16:creationId xmlns:a16="http://schemas.microsoft.com/office/drawing/2014/main" id="{D91B08D2-9AFF-4A18-9D48-96634245C290}"/>
              </a:ext>
            </a:extLst>
          </p:cNvPr>
          <p:cNvPicPr>
            <a:picLocks noChangeAspect="1"/>
          </p:cNvPicPr>
          <p:nvPr/>
        </p:nvPicPr>
        <p:blipFill>
          <a:blip r:embed="rId4"/>
          <a:stretch>
            <a:fillRect/>
          </a:stretch>
        </p:blipFill>
        <p:spPr>
          <a:xfrm>
            <a:off x="1485900" y="6148819"/>
            <a:ext cx="627942" cy="627942"/>
          </a:xfrm>
          <a:prstGeom prst="rect">
            <a:avLst/>
          </a:prstGeom>
        </p:spPr>
      </p:pic>
      <p:sp>
        <p:nvSpPr>
          <p:cNvPr id="35" name="Rectangle 23">
            <a:extLst>
              <a:ext uri="{FF2B5EF4-FFF2-40B4-BE49-F238E27FC236}">
                <a16:creationId xmlns:a16="http://schemas.microsoft.com/office/drawing/2014/main" id="{A0958342-248D-4830-8779-2117D7E58C37}"/>
              </a:ext>
            </a:extLst>
          </p:cNvPr>
          <p:cNvSpPr>
            <a:spLocks noChangeArrowheads="1"/>
          </p:cNvSpPr>
          <p:nvPr/>
        </p:nvSpPr>
        <p:spPr bwMode="auto">
          <a:xfrm>
            <a:off x="3646459" y="4563542"/>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solidFill>
                  <a:srgbClr val="FF0000"/>
                </a:solidFill>
              </a:rPr>
              <a:t>1</a:t>
            </a:r>
          </a:p>
        </p:txBody>
      </p:sp>
      <p:sp>
        <p:nvSpPr>
          <p:cNvPr id="37" name="Rectangle 23">
            <a:extLst>
              <a:ext uri="{FF2B5EF4-FFF2-40B4-BE49-F238E27FC236}">
                <a16:creationId xmlns:a16="http://schemas.microsoft.com/office/drawing/2014/main" id="{85B44651-A432-417A-B60D-AC9EAE246523}"/>
              </a:ext>
            </a:extLst>
          </p:cNvPr>
          <p:cNvSpPr>
            <a:spLocks noChangeArrowheads="1"/>
          </p:cNvSpPr>
          <p:nvPr/>
        </p:nvSpPr>
        <p:spPr bwMode="auto">
          <a:xfrm>
            <a:off x="2063877" y="4563542"/>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solidFill>
                  <a:srgbClr val="FF0000"/>
                </a:solidFill>
              </a:rPr>
              <a:t>1</a:t>
            </a:r>
          </a:p>
        </p:txBody>
      </p:sp>
      <p:sp>
        <p:nvSpPr>
          <p:cNvPr id="38" name="Rectangle 23">
            <a:extLst>
              <a:ext uri="{FF2B5EF4-FFF2-40B4-BE49-F238E27FC236}">
                <a16:creationId xmlns:a16="http://schemas.microsoft.com/office/drawing/2014/main" id="{73CA3264-3179-45CC-8107-9C6F530338D5}"/>
              </a:ext>
            </a:extLst>
          </p:cNvPr>
          <p:cNvSpPr>
            <a:spLocks noChangeArrowheads="1"/>
          </p:cNvSpPr>
          <p:nvPr/>
        </p:nvSpPr>
        <p:spPr bwMode="auto">
          <a:xfrm>
            <a:off x="7845079" y="44958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solidFill>
                  <a:srgbClr val="FF0000"/>
                </a:solidFill>
              </a:rPr>
              <a:t>2</a:t>
            </a:r>
          </a:p>
        </p:txBody>
      </p:sp>
      <p:sp>
        <p:nvSpPr>
          <p:cNvPr id="39" name="Rectangle 23">
            <a:extLst>
              <a:ext uri="{FF2B5EF4-FFF2-40B4-BE49-F238E27FC236}">
                <a16:creationId xmlns:a16="http://schemas.microsoft.com/office/drawing/2014/main" id="{AFE91124-59CE-4790-8F36-26C3730F254E}"/>
              </a:ext>
            </a:extLst>
          </p:cNvPr>
          <p:cNvSpPr>
            <a:spLocks noChangeArrowheads="1"/>
          </p:cNvSpPr>
          <p:nvPr/>
        </p:nvSpPr>
        <p:spPr bwMode="auto">
          <a:xfrm>
            <a:off x="6321388" y="4495800"/>
            <a:ext cx="381000" cy="3810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dirty="0">
                <a:solidFill>
                  <a:srgbClr val="FF0000"/>
                </a:solidFill>
              </a:rPr>
              <a:t>2</a:t>
            </a:r>
          </a:p>
        </p:txBody>
      </p:sp>
      <p:pic>
        <p:nvPicPr>
          <p:cNvPr id="6" name="Picture 5">
            <a:extLst>
              <a:ext uri="{FF2B5EF4-FFF2-40B4-BE49-F238E27FC236}">
                <a16:creationId xmlns:a16="http://schemas.microsoft.com/office/drawing/2014/main" id="{3E4CDF10-6412-4C6E-892D-7492C3D4B1B3}"/>
              </a:ext>
            </a:extLst>
          </p:cNvPr>
          <p:cNvPicPr>
            <a:picLocks noChangeAspect="1"/>
          </p:cNvPicPr>
          <p:nvPr/>
        </p:nvPicPr>
        <p:blipFill>
          <a:blip r:embed="rId5"/>
          <a:stretch>
            <a:fillRect/>
          </a:stretch>
        </p:blipFill>
        <p:spPr>
          <a:xfrm>
            <a:off x="283029" y="326686"/>
            <a:ext cx="1012371" cy="1023027"/>
          </a:xfrm>
          <a:prstGeom prst="rect">
            <a:avLst/>
          </a:prstGeom>
        </p:spPr>
      </p:pic>
      <p:pic>
        <p:nvPicPr>
          <p:cNvPr id="36" name="Picture 3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205405" y="1920674"/>
            <a:ext cx="2071195" cy="1325565"/>
          </a:xfrm>
          <a:prstGeom prst="rect">
            <a:avLst/>
          </a:prstGeom>
        </p:spPr>
      </p:pic>
    </p:spTree>
    <p:extLst>
      <p:ext uri="{BB962C8B-B14F-4D97-AF65-F5344CB8AC3E}">
        <p14:creationId xmlns:p14="http://schemas.microsoft.com/office/powerpoint/2010/main" val="226125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22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22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22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2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2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2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2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2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24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2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24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24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225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222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223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22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223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223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24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224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24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224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224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24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25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29" grpId="0"/>
      <p:bldP spid="52230" grpId="0" animBg="1"/>
      <p:bldP spid="52231" grpId="0" animBg="1"/>
      <p:bldP spid="52232" grpId="0" animBg="1"/>
      <p:bldP spid="52233" grpId="0" animBg="1"/>
      <p:bldP spid="52234" grpId="0" animBg="1"/>
      <p:bldP spid="52235" grpId="0" animBg="1"/>
      <p:bldP spid="52236" grpId="0" animBg="1"/>
      <p:bldP spid="52237" grpId="0" animBg="1"/>
      <p:bldP spid="52238" grpId="0" animBg="1"/>
      <p:bldP spid="52239" grpId="0" animBg="1"/>
      <p:bldP spid="52240" grpId="0" animBg="1"/>
      <p:bldP spid="52241" grpId="0" animBg="1"/>
      <p:bldP spid="52242" grpId="0" animBg="1"/>
      <p:bldP spid="52243" grpId="0" animBg="1"/>
      <p:bldP spid="52244" grpId="0" animBg="1"/>
      <p:bldP spid="52245" grpId="0" animBg="1"/>
      <p:bldP spid="52246" grpId="0" animBg="1"/>
      <p:bldP spid="52247" grpId="0" animBg="1"/>
      <p:bldP spid="52248" grpId="0" animBg="1"/>
      <p:bldP spid="52249" grpId="0" animBg="1"/>
      <p:bldP spid="52250" grpId="0" animBg="1"/>
      <p:bldP spid="52251" grpId="0" animBg="1"/>
      <p:bldP spid="4" grpId="0"/>
      <p:bldP spid="35" grpId="0" animBg="1"/>
      <p:bldP spid="37" grpId="0" animBg="1"/>
      <p:bldP spid="38" grpId="0" animBg="1"/>
      <p:bldP spid="3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9" name="Text Box 13">
            <a:extLst>
              <a:ext uri="{FF2B5EF4-FFF2-40B4-BE49-F238E27FC236}">
                <a16:creationId xmlns:a16="http://schemas.microsoft.com/office/drawing/2014/main" id="{822F1DBB-5C66-4B53-B08E-E0505958865B}"/>
              </a:ext>
            </a:extLst>
          </p:cNvPr>
          <p:cNvSpPr txBox="1">
            <a:spLocks noChangeArrowheads="1"/>
          </p:cNvSpPr>
          <p:nvPr/>
        </p:nvSpPr>
        <p:spPr bwMode="auto">
          <a:xfrm>
            <a:off x="517525" y="5457825"/>
            <a:ext cx="1841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1" name="Text Box 5">
            <a:extLst>
              <a:ext uri="{FF2B5EF4-FFF2-40B4-BE49-F238E27FC236}">
                <a16:creationId xmlns:a16="http://schemas.microsoft.com/office/drawing/2014/main" id="{5DBADB46-7DDD-4CA8-A5EB-4DE8514A0DE5}"/>
              </a:ext>
            </a:extLst>
          </p:cNvPr>
          <p:cNvSpPr txBox="1">
            <a:spLocks noChangeArrowheads="1"/>
          </p:cNvSpPr>
          <p:nvPr/>
        </p:nvSpPr>
        <p:spPr bwMode="auto">
          <a:xfrm>
            <a:off x="1430192" y="218299"/>
            <a:ext cx="7754566" cy="1723549"/>
          </a:xfrm>
          <a:prstGeom prst="rect">
            <a:avLst/>
          </a:prstGeom>
          <a:noFill/>
          <a:ln>
            <a:noFill/>
          </a:ln>
          <a:effectLst/>
          <a:extLst/>
        </p:spPr>
        <p:txBody>
          <a:bodyPr wrap="square">
            <a:spAutoFit/>
          </a:bodyPr>
          <a:lstStyle>
            <a:lvl1pPr marL="457200" indent="-457200">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dirty="0"/>
              <a:t>	</a:t>
            </a:r>
            <a:r>
              <a:rPr lang="en-US" altLang="en-US" sz="2600" dirty="0"/>
              <a:t>What happened when Mendel</a:t>
            </a:r>
            <a:r>
              <a:rPr lang="en-US" sz="2600" dirty="0"/>
              <a:t> crossed</a:t>
            </a:r>
            <a:r>
              <a:rPr lang="en-US" altLang="en-US" sz="2600" dirty="0"/>
              <a:t> </a:t>
            </a:r>
          </a:p>
          <a:p>
            <a:r>
              <a:rPr lang="en-US" altLang="en-US" sz="2000" dirty="0"/>
              <a:t>(</a:t>
            </a:r>
            <a:r>
              <a:rPr lang="en-US" altLang="en-US" sz="2000" i="1" dirty="0">
                <a:latin typeface="Times New Roman" charset="0"/>
              </a:rPr>
              <a:t>symbolize by </a:t>
            </a:r>
            <a:r>
              <a:rPr lang="ja-JP" altLang="en-US" sz="2000" i="1" dirty="0">
                <a:latin typeface="Times New Roman" charset="0"/>
              </a:rPr>
              <a:t>“</a:t>
            </a:r>
            <a:r>
              <a:rPr lang="en-US" altLang="ja-JP" sz="2000" dirty="0">
                <a:latin typeface="Times New Roman" charset="0"/>
              </a:rPr>
              <a:t>X</a:t>
            </a:r>
            <a:r>
              <a:rPr lang="ja-JP" altLang="en-US" sz="2000" i="1" dirty="0">
                <a:latin typeface="Times New Roman" charset="0"/>
              </a:rPr>
              <a:t>”</a:t>
            </a:r>
            <a:r>
              <a:rPr lang="en-US" altLang="ja-JP" sz="2000" dirty="0"/>
              <a:t>)</a:t>
            </a:r>
            <a:r>
              <a:rPr lang="en-US" sz="2000" dirty="0"/>
              <a:t> </a:t>
            </a:r>
            <a:r>
              <a:rPr lang="en-US" sz="2600" dirty="0"/>
              <a:t>purebred purple to purebred purple? </a:t>
            </a:r>
          </a:p>
          <a:p>
            <a:endParaRPr lang="en-US" sz="2800" dirty="0"/>
          </a:p>
          <a:p>
            <a:pPr eaLnBrk="1" hangingPunct="1">
              <a:defRPr/>
            </a:pPr>
            <a:endParaRPr lang="en-US" altLang="en-US" dirty="0"/>
          </a:p>
        </p:txBody>
      </p:sp>
      <p:pic>
        <p:nvPicPr>
          <p:cNvPr id="3" name="Picture 2">
            <a:extLst>
              <a:ext uri="{FF2B5EF4-FFF2-40B4-BE49-F238E27FC236}">
                <a16:creationId xmlns:a16="http://schemas.microsoft.com/office/drawing/2014/main" id="{2553F858-B6F4-4FD1-9604-26C490D67230}"/>
              </a:ext>
            </a:extLst>
          </p:cNvPr>
          <p:cNvPicPr>
            <a:picLocks noChangeAspect="1"/>
          </p:cNvPicPr>
          <p:nvPr/>
        </p:nvPicPr>
        <p:blipFill>
          <a:blip r:embed="rId3"/>
          <a:stretch>
            <a:fillRect/>
          </a:stretch>
        </p:blipFill>
        <p:spPr>
          <a:xfrm>
            <a:off x="1493247" y="1473849"/>
            <a:ext cx="945351" cy="1103734"/>
          </a:xfrm>
          <a:prstGeom prst="rect">
            <a:avLst/>
          </a:prstGeom>
        </p:spPr>
      </p:pic>
      <p:pic>
        <p:nvPicPr>
          <p:cNvPr id="4" name="Picture 3">
            <a:extLst>
              <a:ext uri="{FF2B5EF4-FFF2-40B4-BE49-F238E27FC236}">
                <a16:creationId xmlns:a16="http://schemas.microsoft.com/office/drawing/2014/main" id="{0EB1BA24-20C8-4439-A5C0-BD2D4B7CCA4D}"/>
              </a:ext>
            </a:extLst>
          </p:cNvPr>
          <p:cNvPicPr>
            <a:picLocks noChangeAspect="1"/>
          </p:cNvPicPr>
          <p:nvPr/>
        </p:nvPicPr>
        <p:blipFill>
          <a:blip r:embed="rId4"/>
          <a:stretch>
            <a:fillRect/>
          </a:stretch>
        </p:blipFill>
        <p:spPr>
          <a:xfrm>
            <a:off x="4228896" y="1443726"/>
            <a:ext cx="824832" cy="924209"/>
          </a:xfrm>
          <a:prstGeom prst="rect">
            <a:avLst/>
          </a:prstGeom>
        </p:spPr>
      </p:pic>
      <p:pic>
        <p:nvPicPr>
          <p:cNvPr id="5" name="Picture 4">
            <a:extLst>
              <a:ext uri="{FF2B5EF4-FFF2-40B4-BE49-F238E27FC236}">
                <a16:creationId xmlns:a16="http://schemas.microsoft.com/office/drawing/2014/main" id="{89063C50-CDDA-45B4-89A4-5B84B95FEC7F}"/>
              </a:ext>
            </a:extLst>
          </p:cNvPr>
          <p:cNvPicPr>
            <a:picLocks noChangeAspect="1"/>
          </p:cNvPicPr>
          <p:nvPr/>
        </p:nvPicPr>
        <p:blipFill>
          <a:blip r:embed="rId5"/>
          <a:stretch>
            <a:fillRect/>
          </a:stretch>
        </p:blipFill>
        <p:spPr>
          <a:xfrm>
            <a:off x="4338411" y="2375823"/>
            <a:ext cx="554784" cy="1012024"/>
          </a:xfrm>
          <a:prstGeom prst="rect">
            <a:avLst/>
          </a:prstGeom>
        </p:spPr>
      </p:pic>
      <p:pic>
        <p:nvPicPr>
          <p:cNvPr id="6" name="Picture 5">
            <a:extLst>
              <a:ext uri="{FF2B5EF4-FFF2-40B4-BE49-F238E27FC236}">
                <a16:creationId xmlns:a16="http://schemas.microsoft.com/office/drawing/2014/main" id="{01DEAC14-3811-4362-8F64-6681A76E6697}"/>
              </a:ext>
            </a:extLst>
          </p:cNvPr>
          <p:cNvPicPr>
            <a:picLocks noChangeAspect="1"/>
          </p:cNvPicPr>
          <p:nvPr/>
        </p:nvPicPr>
        <p:blipFill>
          <a:blip r:embed="rId6"/>
          <a:stretch>
            <a:fillRect/>
          </a:stretch>
        </p:blipFill>
        <p:spPr>
          <a:xfrm>
            <a:off x="4121576" y="3329450"/>
            <a:ext cx="988454" cy="1154060"/>
          </a:xfrm>
          <a:prstGeom prst="rect">
            <a:avLst/>
          </a:prstGeom>
        </p:spPr>
      </p:pic>
      <p:sp>
        <p:nvSpPr>
          <p:cNvPr id="17" name="Text Box 5">
            <a:extLst>
              <a:ext uri="{FF2B5EF4-FFF2-40B4-BE49-F238E27FC236}">
                <a16:creationId xmlns:a16="http://schemas.microsoft.com/office/drawing/2014/main" id="{B7019A82-C821-4016-9817-72D228725DAB}"/>
              </a:ext>
            </a:extLst>
          </p:cNvPr>
          <p:cNvSpPr txBox="1">
            <a:spLocks noChangeArrowheads="1"/>
          </p:cNvSpPr>
          <p:nvPr/>
        </p:nvSpPr>
        <p:spPr bwMode="auto">
          <a:xfrm>
            <a:off x="417934" y="5384776"/>
            <a:ext cx="8452871" cy="954107"/>
          </a:xfrm>
          <a:prstGeom prst="rect">
            <a:avLst/>
          </a:prstGeom>
          <a:noFill/>
          <a:ln>
            <a:noFill/>
          </a:ln>
          <a:effectLst/>
          <a:extLst/>
        </p:spPr>
        <p:txBody>
          <a:bodyPr wrap="square">
            <a:spAutoFit/>
          </a:bodyPr>
          <a:lstStyle>
            <a:lvl1pPr marL="457200" indent="-457200">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2800" dirty="0"/>
              <a:t>The offspring were pure-breeding  purple.</a:t>
            </a:r>
          </a:p>
          <a:p>
            <a:r>
              <a:rPr lang="en-US" altLang="en-US" sz="2800" dirty="0"/>
              <a:t>He did the same for white and had the same results   </a:t>
            </a:r>
            <a:endParaRPr lang="en-US" sz="2800" dirty="0"/>
          </a:p>
        </p:txBody>
      </p:sp>
      <p:pic>
        <p:nvPicPr>
          <p:cNvPr id="10" name="Picture 9">
            <a:extLst>
              <a:ext uri="{FF2B5EF4-FFF2-40B4-BE49-F238E27FC236}">
                <a16:creationId xmlns:a16="http://schemas.microsoft.com/office/drawing/2014/main" id="{3CC27B26-3835-4BFB-A799-1BE2CA2BB75B}"/>
              </a:ext>
            </a:extLst>
          </p:cNvPr>
          <p:cNvPicPr>
            <a:picLocks noChangeAspect="1"/>
          </p:cNvPicPr>
          <p:nvPr/>
        </p:nvPicPr>
        <p:blipFill>
          <a:blip r:embed="rId7"/>
          <a:stretch>
            <a:fillRect/>
          </a:stretch>
        </p:blipFill>
        <p:spPr>
          <a:xfrm>
            <a:off x="273195" y="212516"/>
            <a:ext cx="956024" cy="966087"/>
          </a:xfrm>
          <a:prstGeom prst="rect">
            <a:avLst/>
          </a:prstGeom>
        </p:spPr>
      </p:pic>
      <p:pic>
        <p:nvPicPr>
          <p:cNvPr id="12" name="Picture 11">
            <a:extLst>
              <a:ext uri="{FF2B5EF4-FFF2-40B4-BE49-F238E27FC236}">
                <a16:creationId xmlns:a16="http://schemas.microsoft.com/office/drawing/2014/main" id="{CB7C3C71-AE12-4726-91B5-7F03C33C366C}"/>
              </a:ext>
            </a:extLst>
          </p:cNvPr>
          <p:cNvPicPr>
            <a:picLocks noChangeAspect="1"/>
          </p:cNvPicPr>
          <p:nvPr/>
        </p:nvPicPr>
        <p:blipFill>
          <a:blip r:embed="rId3"/>
          <a:stretch>
            <a:fillRect/>
          </a:stretch>
        </p:blipFill>
        <p:spPr>
          <a:xfrm>
            <a:off x="6630393" y="1502373"/>
            <a:ext cx="945351" cy="1103734"/>
          </a:xfrm>
          <a:prstGeom prst="rect">
            <a:avLst/>
          </a:prstGeom>
        </p:spPr>
      </p:pic>
      <p:sp>
        <p:nvSpPr>
          <p:cNvPr id="23" name="Shape 868">
            <a:extLst>
              <a:ext uri="{FF2B5EF4-FFF2-40B4-BE49-F238E27FC236}">
                <a16:creationId xmlns:a16="http://schemas.microsoft.com/office/drawing/2014/main" id="{78B1AABF-439F-4273-BC05-0F1153F7F0A6}"/>
              </a:ext>
            </a:extLst>
          </p:cNvPr>
          <p:cNvSpPr/>
          <p:nvPr/>
        </p:nvSpPr>
        <p:spPr>
          <a:xfrm>
            <a:off x="5485348" y="2751703"/>
            <a:ext cx="3385457" cy="367601"/>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1600" b="1" dirty="0"/>
              <a:t>P</a:t>
            </a:r>
            <a:r>
              <a:rPr sz="1600" b="1" dirty="0"/>
              <a:t>ure</a:t>
            </a:r>
            <a:r>
              <a:rPr lang="en-US" sz="1600" b="1" dirty="0"/>
              <a:t>-</a:t>
            </a:r>
            <a:r>
              <a:rPr sz="1600" b="1" dirty="0"/>
              <a:t>bre</a:t>
            </a:r>
            <a:r>
              <a:rPr lang="en-US" sz="1600" b="1" dirty="0"/>
              <a:t>eding</a:t>
            </a:r>
            <a:r>
              <a:rPr sz="1600" dirty="0"/>
              <a:t> purple flower plant</a:t>
            </a:r>
          </a:p>
        </p:txBody>
      </p:sp>
      <p:sp>
        <p:nvSpPr>
          <p:cNvPr id="25" name="Shape 868">
            <a:extLst>
              <a:ext uri="{FF2B5EF4-FFF2-40B4-BE49-F238E27FC236}">
                <a16:creationId xmlns:a16="http://schemas.microsoft.com/office/drawing/2014/main" id="{B1C704F5-9AE9-434A-A055-D15CEB3A3360}"/>
              </a:ext>
            </a:extLst>
          </p:cNvPr>
          <p:cNvSpPr/>
          <p:nvPr/>
        </p:nvSpPr>
        <p:spPr>
          <a:xfrm>
            <a:off x="2316345" y="4538292"/>
            <a:ext cx="4649934" cy="461601"/>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109" b="1" dirty="0"/>
              <a:t>Pure-breeding</a:t>
            </a:r>
            <a:r>
              <a:rPr sz="2109" dirty="0"/>
              <a:t> purple flower plant</a:t>
            </a:r>
          </a:p>
        </p:txBody>
      </p:sp>
      <p:sp>
        <p:nvSpPr>
          <p:cNvPr id="14" name="Shape 868">
            <a:extLst>
              <a:ext uri="{FF2B5EF4-FFF2-40B4-BE49-F238E27FC236}">
                <a16:creationId xmlns:a16="http://schemas.microsoft.com/office/drawing/2014/main" id="{2C2426AD-B73F-474C-9A02-86ADB0F05AA3}"/>
              </a:ext>
            </a:extLst>
          </p:cNvPr>
          <p:cNvSpPr/>
          <p:nvPr/>
        </p:nvSpPr>
        <p:spPr>
          <a:xfrm>
            <a:off x="273195" y="2751704"/>
            <a:ext cx="3385457" cy="367601"/>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1600" b="1" dirty="0"/>
              <a:t>P</a:t>
            </a:r>
            <a:r>
              <a:rPr sz="1600" b="1" dirty="0"/>
              <a:t>ure</a:t>
            </a:r>
            <a:r>
              <a:rPr lang="en-US" sz="1600" b="1" dirty="0"/>
              <a:t>-</a:t>
            </a:r>
            <a:r>
              <a:rPr sz="1600" b="1" dirty="0"/>
              <a:t>bre</a:t>
            </a:r>
            <a:r>
              <a:rPr lang="en-US" sz="1600" b="1" dirty="0"/>
              <a:t>eding</a:t>
            </a:r>
            <a:r>
              <a:rPr sz="1600" dirty="0"/>
              <a:t> purple flower plant</a:t>
            </a:r>
          </a:p>
        </p:txBody>
      </p:sp>
    </p:spTree>
    <p:extLst>
      <p:ext uri="{BB962C8B-B14F-4D97-AF65-F5344CB8AC3E}">
        <p14:creationId xmlns:p14="http://schemas.microsoft.com/office/powerpoint/2010/main" val="403992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570F171-294B-462F-A68C-5F6B0C730E86}"/>
              </a:ext>
            </a:extLst>
          </p:cNvPr>
          <p:cNvPicPr>
            <a:picLocks noGrp="1" noChangeAspect="1"/>
          </p:cNvPicPr>
          <p:nvPr>
            <p:ph idx="1"/>
          </p:nvPr>
        </p:nvPicPr>
        <p:blipFill>
          <a:blip r:embed="rId3"/>
          <a:stretch>
            <a:fillRect/>
          </a:stretch>
        </p:blipFill>
        <p:spPr>
          <a:xfrm>
            <a:off x="3702138" y="2539914"/>
            <a:ext cx="1158340" cy="1353429"/>
          </a:xfrm>
          <a:prstGeom prst="rect">
            <a:avLst/>
          </a:prstGeom>
        </p:spPr>
      </p:pic>
      <p:pic>
        <p:nvPicPr>
          <p:cNvPr id="6" name="Picture 5">
            <a:extLst>
              <a:ext uri="{FF2B5EF4-FFF2-40B4-BE49-F238E27FC236}">
                <a16:creationId xmlns:a16="http://schemas.microsoft.com/office/drawing/2014/main" id="{086FF945-BEBB-4B7F-A1C7-57402F4D6BC1}"/>
              </a:ext>
            </a:extLst>
          </p:cNvPr>
          <p:cNvPicPr>
            <a:picLocks noChangeAspect="1"/>
          </p:cNvPicPr>
          <p:nvPr/>
        </p:nvPicPr>
        <p:blipFill>
          <a:blip r:embed="rId4"/>
          <a:stretch>
            <a:fillRect/>
          </a:stretch>
        </p:blipFill>
        <p:spPr>
          <a:xfrm>
            <a:off x="7179746" y="2489812"/>
            <a:ext cx="1158340" cy="1359526"/>
          </a:xfrm>
          <a:prstGeom prst="rect">
            <a:avLst/>
          </a:prstGeom>
        </p:spPr>
      </p:pic>
      <p:pic>
        <p:nvPicPr>
          <p:cNvPr id="7" name="Picture 6">
            <a:extLst>
              <a:ext uri="{FF2B5EF4-FFF2-40B4-BE49-F238E27FC236}">
                <a16:creationId xmlns:a16="http://schemas.microsoft.com/office/drawing/2014/main" id="{0C71A8B6-8A17-4785-BAAB-A7262FF48E7E}"/>
              </a:ext>
            </a:extLst>
          </p:cNvPr>
          <p:cNvPicPr>
            <a:picLocks noChangeAspect="1"/>
          </p:cNvPicPr>
          <p:nvPr/>
        </p:nvPicPr>
        <p:blipFill>
          <a:blip r:embed="rId5"/>
          <a:stretch>
            <a:fillRect/>
          </a:stretch>
        </p:blipFill>
        <p:spPr>
          <a:xfrm>
            <a:off x="5815328" y="2846855"/>
            <a:ext cx="958449" cy="1164290"/>
          </a:xfrm>
          <a:prstGeom prst="rect">
            <a:avLst/>
          </a:prstGeom>
        </p:spPr>
      </p:pic>
      <p:pic>
        <p:nvPicPr>
          <p:cNvPr id="8" name="Picture 7">
            <a:extLst>
              <a:ext uri="{FF2B5EF4-FFF2-40B4-BE49-F238E27FC236}">
                <a16:creationId xmlns:a16="http://schemas.microsoft.com/office/drawing/2014/main" id="{EAA3C20A-58ED-4375-B0E5-7A89163EC348}"/>
              </a:ext>
            </a:extLst>
          </p:cNvPr>
          <p:cNvPicPr>
            <a:picLocks noChangeAspect="1"/>
          </p:cNvPicPr>
          <p:nvPr/>
        </p:nvPicPr>
        <p:blipFill>
          <a:blip r:embed="rId6"/>
          <a:stretch>
            <a:fillRect/>
          </a:stretch>
        </p:blipFill>
        <p:spPr>
          <a:xfrm>
            <a:off x="6017161" y="4236147"/>
            <a:ext cx="554784" cy="1018120"/>
          </a:xfrm>
          <a:prstGeom prst="rect">
            <a:avLst/>
          </a:prstGeom>
        </p:spPr>
      </p:pic>
      <p:sp>
        <p:nvSpPr>
          <p:cNvPr id="13" name="Shape 868">
            <a:extLst>
              <a:ext uri="{FF2B5EF4-FFF2-40B4-BE49-F238E27FC236}">
                <a16:creationId xmlns:a16="http://schemas.microsoft.com/office/drawing/2014/main" id="{26BE84AD-4ACA-4787-8509-FAC0A776FBE9}"/>
              </a:ext>
            </a:extLst>
          </p:cNvPr>
          <p:cNvSpPr/>
          <p:nvPr/>
        </p:nvSpPr>
        <p:spPr>
          <a:xfrm>
            <a:off x="3874474" y="3991170"/>
            <a:ext cx="1940854" cy="810799"/>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000" b="1" dirty="0"/>
              <a:t>Pure-breeding</a:t>
            </a:r>
            <a:r>
              <a:rPr lang="en-US" sz="2000" dirty="0"/>
              <a:t> </a:t>
            </a:r>
            <a:r>
              <a:rPr sz="2000" dirty="0"/>
              <a:t>purple flower</a:t>
            </a:r>
          </a:p>
        </p:txBody>
      </p:sp>
      <p:sp>
        <p:nvSpPr>
          <p:cNvPr id="14" name="Shape 868">
            <a:extLst>
              <a:ext uri="{FF2B5EF4-FFF2-40B4-BE49-F238E27FC236}">
                <a16:creationId xmlns:a16="http://schemas.microsoft.com/office/drawing/2014/main" id="{398604A5-EE1F-468F-9548-0649A0CE8AE6}"/>
              </a:ext>
            </a:extLst>
          </p:cNvPr>
          <p:cNvSpPr/>
          <p:nvPr/>
        </p:nvSpPr>
        <p:spPr>
          <a:xfrm>
            <a:off x="7091680" y="3934408"/>
            <a:ext cx="1811487" cy="810799"/>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000" b="1" dirty="0"/>
              <a:t>Pure-breeding</a:t>
            </a:r>
            <a:r>
              <a:rPr sz="2000" dirty="0"/>
              <a:t> </a:t>
            </a:r>
            <a:endParaRPr lang="en-US" sz="2000" dirty="0"/>
          </a:p>
          <a:p>
            <a:pPr>
              <a:lnSpc>
                <a:spcPct val="120000"/>
              </a:lnSpc>
              <a:defRPr sz="3000">
                <a:solidFill>
                  <a:srgbClr val="583F34"/>
                </a:solidFill>
                <a:latin typeface="Arial"/>
                <a:ea typeface="Arial"/>
                <a:cs typeface="Arial"/>
                <a:sym typeface="Arial"/>
              </a:defRPr>
            </a:pPr>
            <a:r>
              <a:rPr lang="en-US" sz="2000" dirty="0"/>
              <a:t>white</a:t>
            </a:r>
            <a:r>
              <a:rPr sz="2000" dirty="0"/>
              <a:t> flower </a:t>
            </a:r>
          </a:p>
        </p:txBody>
      </p:sp>
      <p:sp>
        <p:nvSpPr>
          <p:cNvPr id="15" name="Text Box 17">
            <a:extLst>
              <a:ext uri="{FF2B5EF4-FFF2-40B4-BE49-F238E27FC236}">
                <a16:creationId xmlns:a16="http://schemas.microsoft.com/office/drawing/2014/main" id="{97C139EF-9BD6-4BE4-A2A2-DA754AA2680C}"/>
              </a:ext>
            </a:extLst>
          </p:cNvPr>
          <p:cNvSpPr txBox="1">
            <a:spLocks noChangeArrowheads="1"/>
          </p:cNvSpPr>
          <p:nvPr/>
        </p:nvSpPr>
        <p:spPr bwMode="auto">
          <a:xfrm>
            <a:off x="240833" y="3083415"/>
            <a:ext cx="2486025" cy="1068388"/>
          </a:xfrm>
          <a:prstGeom prst="rect">
            <a:avLst/>
          </a:prstGeom>
          <a:noFill/>
          <a:ln>
            <a:noFill/>
          </a:ln>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3200" b="1" dirty="0">
                <a:solidFill>
                  <a:srgbClr val="FF1E39"/>
                </a:solidFill>
                <a:effectLst>
                  <a:outerShdw blurRad="38100" dist="38100" dir="2700000" algn="tl">
                    <a:srgbClr val="000000"/>
                  </a:outerShdw>
                </a:effectLst>
                <a:latin typeface="Times New Roman" charset="0"/>
              </a:rPr>
              <a:t>		</a:t>
            </a:r>
            <a:r>
              <a:rPr lang="en-US" sz="3600" b="1" dirty="0">
                <a:solidFill>
                  <a:srgbClr val="FF1E39"/>
                </a:solidFill>
                <a:effectLst>
                  <a:outerShdw blurRad="38100" dist="38100" dir="2700000" algn="tl">
                    <a:srgbClr val="000000"/>
                  </a:outerShdw>
                </a:effectLst>
                <a:latin typeface="Times New Roman" charset="0"/>
              </a:rPr>
              <a:t>P</a:t>
            </a:r>
            <a:r>
              <a:rPr lang="en-US" sz="3200" b="1" dirty="0">
                <a:solidFill>
                  <a:srgbClr val="FF1E39"/>
                </a:solidFill>
                <a:effectLst>
                  <a:outerShdw blurRad="38100" dist="38100" dir="2700000" algn="tl">
                    <a:srgbClr val="000000"/>
                  </a:outerShdw>
                </a:effectLst>
                <a:latin typeface="Times New Roman" charset="0"/>
              </a:rPr>
              <a:t> </a:t>
            </a:r>
          </a:p>
          <a:p>
            <a:pPr>
              <a:defRPr/>
            </a:pPr>
            <a:r>
              <a:rPr lang="en-US" sz="2800" b="1" i="1" dirty="0">
                <a:solidFill>
                  <a:srgbClr val="FF1E39"/>
                </a:solidFill>
                <a:effectLst>
                  <a:outerShdw blurRad="38100" dist="38100" dir="2700000" algn="tl">
                    <a:srgbClr val="000000"/>
                  </a:outerShdw>
                </a:effectLst>
                <a:latin typeface="Times New Roman" charset="0"/>
              </a:rPr>
              <a:t>(parental cross)</a:t>
            </a:r>
            <a:endParaRPr lang="en-US" dirty="0"/>
          </a:p>
        </p:txBody>
      </p:sp>
      <p:sp>
        <p:nvSpPr>
          <p:cNvPr id="17" name="Text Box 12">
            <a:extLst>
              <a:ext uri="{FF2B5EF4-FFF2-40B4-BE49-F238E27FC236}">
                <a16:creationId xmlns:a16="http://schemas.microsoft.com/office/drawing/2014/main" id="{938CC93F-3632-4D7C-BB25-1F21342A92E0}"/>
              </a:ext>
            </a:extLst>
          </p:cNvPr>
          <p:cNvSpPr txBox="1">
            <a:spLocks noChangeArrowheads="1"/>
          </p:cNvSpPr>
          <p:nvPr/>
        </p:nvSpPr>
        <p:spPr bwMode="auto">
          <a:xfrm>
            <a:off x="177799" y="5222101"/>
            <a:ext cx="3910013" cy="1066800"/>
          </a:xfrm>
          <a:prstGeom prst="rect">
            <a:avLst/>
          </a:prstGeom>
          <a:noFill/>
          <a:ln>
            <a:noFill/>
          </a:ln>
          <a:effectLs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altLang="en-US" sz="4000" b="1" dirty="0">
                <a:solidFill>
                  <a:srgbClr val="FF1E39"/>
                </a:solidFill>
                <a:effectLst>
                  <a:outerShdw blurRad="38100" dist="38100" dir="2700000" algn="tl">
                    <a:srgbClr val="000000"/>
                  </a:outerShdw>
                </a:effectLst>
                <a:latin typeface="Times New Roman" charset="0"/>
              </a:rPr>
              <a:t>		     F</a:t>
            </a:r>
            <a:r>
              <a:rPr lang="en-US" altLang="en-US" sz="3200" b="1" dirty="0">
                <a:solidFill>
                  <a:srgbClr val="FF1E39"/>
                </a:solidFill>
                <a:effectLst>
                  <a:outerShdw blurRad="38100" dist="38100" dir="2700000" algn="tl">
                    <a:srgbClr val="000000"/>
                  </a:outerShdw>
                </a:effectLst>
                <a:latin typeface="Times New Roman" charset="0"/>
              </a:rPr>
              <a:t>1</a:t>
            </a:r>
            <a:r>
              <a:rPr lang="en-US" altLang="en-US" sz="3200" dirty="0">
                <a:solidFill>
                  <a:srgbClr val="FF1E39"/>
                </a:solidFill>
                <a:effectLst>
                  <a:outerShdw blurRad="38100" dist="38100" dir="2700000" algn="tl">
                    <a:srgbClr val="000000"/>
                  </a:outerShdw>
                </a:effectLst>
                <a:latin typeface="Times New Roman" charset="0"/>
              </a:rPr>
              <a:t> </a:t>
            </a:r>
          </a:p>
          <a:p>
            <a:pPr>
              <a:defRPr/>
            </a:pPr>
            <a:r>
              <a:rPr lang="en-US" altLang="en-US" b="1" i="1" dirty="0">
                <a:solidFill>
                  <a:srgbClr val="FF1E39"/>
                </a:solidFill>
                <a:effectLst>
                  <a:outerShdw blurRad="38100" dist="38100" dir="2700000" algn="tl">
                    <a:srgbClr val="000000"/>
                  </a:outerShdw>
                </a:effectLst>
                <a:latin typeface="Times New Roman" charset="0"/>
              </a:rPr>
              <a:t>(offspring of parental cross)</a:t>
            </a:r>
          </a:p>
        </p:txBody>
      </p:sp>
      <p:sp>
        <p:nvSpPr>
          <p:cNvPr id="18" name="Rectangle 17">
            <a:extLst>
              <a:ext uri="{FF2B5EF4-FFF2-40B4-BE49-F238E27FC236}">
                <a16:creationId xmlns:a16="http://schemas.microsoft.com/office/drawing/2014/main" id="{2AD759BD-14B3-4865-B7BC-DC58EFA3F78F}"/>
              </a:ext>
            </a:extLst>
          </p:cNvPr>
          <p:cNvSpPr/>
          <p:nvPr/>
        </p:nvSpPr>
        <p:spPr>
          <a:xfrm>
            <a:off x="4236720" y="5528588"/>
            <a:ext cx="4716565" cy="830997"/>
          </a:xfrm>
          <a:prstGeom prst="rect">
            <a:avLst/>
          </a:prstGeom>
        </p:spPr>
        <p:txBody>
          <a:bodyPr wrap="square">
            <a:spAutoFit/>
          </a:bodyPr>
          <a:lstStyle/>
          <a:p>
            <a:pPr>
              <a:spcBef>
                <a:spcPct val="0"/>
              </a:spcBef>
              <a:buFontTx/>
              <a:buNone/>
            </a:pPr>
            <a:r>
              <a:rPr lang="en-US" altLang="en-US" sz="2400" dirty="0">
                <a:latin typeface="Arial" panose="020B0604020202020204" pitchFamily="34" charset="0"/>
                <a:cs typeface="Arial" panose="020B0604020202020204" pitchFamily="34" charset="0"/>
              </a:rPr>
              <a:t>What do you think happened in the F1generation?</a:t>
            </a:r>
          </a:p>
        </p:txBody>
      </p:sp>
      <p:sp>
        <p:nvSpPr>
          <p:cNvPr id="3" name="TextBox 2">
            <a:extLst>
              <a:ext uri="{FF2B5EF4-FFF2-40B4-BE49-F238E27FC236}">
                <a16:creationId xmlns:a16="http://schemas.microsoft.com/office/drawing/2014/main" id="{CFDD2553-362C-4F67-93D3-87D50143A09C}"/>
              </a:ext>
            </a:extLst>
          </p:cNvPr>
          <p:cNvSpPr txBox="1"/>
          <p:nvPr/>
        </p:nvSpPr>
        <p:spPr>
          <a:xfrm>
            <a:off x="849085" y="245933"/>
            <a:ext cx="8184710" cy="830997"/>
          </a:xfrm>
          <a:prstGeom prst="rect">
            <a:avLst/>
          </a:prstGeom>
          <a:noFill/>
        </p:spPr>
        <p:txBody>
          <a:bodyPr wrap="square" rtlCol="0">
            <a:spAutoFit/>
          </a:bodyPr>
          <a:lstStyle/>
          <a:p>
            <a:r>
              <a:rPr lang="en-US" altLang="en-US" sz="2400" dirty="0">
                <a:latin typeface="Arial" panose="020B0604020202020204" pitchFamily="34" charset="0"/>
                <a:cs typeface="Arial" panose="020B0604020202020204" pitchFamily="34" charset="0"/>
              </a:rPr>
              <a:t>Mendel then crossed (</a:t>
            </a:r>
            <a:r>
              <a:rPr lang="en-US" altLang="en-US" sz="2400" i="1" dirty="0">
                <a:latin typeface="Arial" panose="020B0604020202020204" pitchFamily="34" charset="0"/>
                <a:cs typeface="Arial" panose="020B0604020202020204" pitchFamily="34" charset="0"/>
              </a:rPr>
              <a:t>symbolize by </a:t>
            </a:r>
            <a:r>
              <a:rPr lang="ja-JP" altLang="en-US" sz="2400" i="1" dirty="0">
                <a:latin typeface="Arial" panose="020B0604020202020204" pitchFamily="34" charset="0"/>
                <a:cs typeface="Arial" panose="020B0604020202020204" pitchFamily="34" charset="0"/>
              </a:rPr>
              <a:t>“</a:t>
            </a:r>
            <a:r>
              <a:rPr lang="en-US" altLang="ja-JP" sz="2400" dirty="0">
                <a:latin typeface="Arial" panose="020B0604020202020204" pitchFamily="34" charset="0"/>
                <a:cs typeface="Arial" panose="020B0604020202020204" pitchFamily="34" charset="0"/>
              </a:rPr>
              <a:t>X</a:t>
            </a:r>
            <a:r>
              <a:rPr lang="ja-JP" altLang="en-US" sz="2400" i="1" dirty="0">
                <a:latin typeface="Arial" panose="020B0604020202020204" pitchFamily="34" charset="0"/>
                <a:cs typeface="Arial" panose="020B0604020202020204" pitchFamily="34" charset="0"/>
              </a:rPr>
              <a:t>”</a:t>
            </a:r>
            <a:r>
              <a:rPr lang="en-US" altLang="ja-JP" sz="2400" dirty="0">
                <a:latin typeface="Arial" panose="020B0604020202020204" pitchFamily="34" charset="0"/>
                <a:cs typeface="Arial" panose="020B0604020202020204" pitchFamily="34" charset="0"/>
              </a:rPr>
              <a:t>) </a:t>
            </a:r>
            <a:r>
              <a:rPr lang="en-US" altLang="ja-JP" sz="2400" dirty="0">
                <a:solidFill>
                  <a:srgbClr val="672EFF"/>
                </a:solidFill>
                <a:effectLst>
                  <a:outerShdw blurRad="38100" dist="38100" dir="2700000" algn="tl">
                    <a:srgbClr val="000000"/>
                  </a:outerShdw>
                </a:effectLst>
                <a:latin typeface="Arial" panose="020B0604020202020204" pitchFamily="34" charset="0"/>
                <a:cs typeface="Arial" panose="020B0604020202020204" pitchFamily="34" charset="0"/>
              </a:rPr>
              <a:t>pure</a:t>
            </a:r>
            <a:r>
              <a:rPr lang="en-US" altLang="ja-JP" sz="2400" dirty="0">
                <a:latin typeface="Arial" panose="020B0604020202020204" pitchFamily="34" charset="0"/>
                <a:cs typeface="Arial" panose="020B0604020202020204" pitchFamily="34" charset="0"/>
              </a:rPr>
              <a:t> </a:t>
            </a:r>
            <a:r>
              <a:rPr lang="en-US" altLang="ja-JP" sz="2400" dirty="0">
                <a:solidFill>
                  <a:srgbClr val="672EFF"/>
                </a:solidFill>
                <a:effectLst>
                  <a:outerShdw blurRad="38100" dist="38100" dir="2700000" algn="tl">
                    <a:srgbClr val="000000"/>
                  </a:outerShdw>
                </a:effectLst>
                <a:latin typeface="Arial" panose="020B0604020202020204" pitchFamily="34" charset="0"/>
                <a:cs typeface="Arial" panose="020B0604020202020204" pitchFamily="34" charset="0"/>
              </a:rPr>
              <a:t>-breeding purple flowers </a:t>
            </a:r>
            <a:r>
              <a:rPr lang="en-US" altLang="ja-JP" sz="2400" dirty="0">
                <a:latin typeface="Arial" panose="020B0604020202020204" pitchFamily="34" charset="0"/>
                <a:cs typeface="Arial" panose="020B0604020202020204" pitchFamily="34" charset="0"/>
              </a:rPr>
              <a:t>with </a:t>
            </a:r>
            <a:r>
              <a:rPr lang="en-US" altLang="ja-JP" sz="2400" dirty="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rPr>
              <a:t>pure-breeding white flowers</a:t>
            </a:r>
            <a:r>
              <a:rPr lang="en-US" altLang="ja-JP" sz="2400"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E4C5FC1B-C7E5-4E35-930C-28446800A94A}"/>
              </a:ext>
            </a:extLst>
          </p:cNvPr>
          <p:cNvSpPr txBox="1"/>
          <p:nvPr/>
        </p:nvSpPr>
        <p:spPr>
          <a:xfrm>
            <a:off x="849085" y="1072769"/>
            <a:ext cx="5971432" cy="461665"/>
          </a:xfrm>
          <a:prstGeom prst="rect">
            <a:avLst/>
          </a:prstGeom>
          <a:noFill/>
        </p:spPr>
        <p:txBody>
          <a:bodyPr wrap="square" rtlCol="0">
            <a:spAutoFit/>
          </a:bodyPr>
          <a:lstStyle/>
          <a:p>
            <a:r>
              <a:rPr lang="en-US" altLang="ja-JP" sz="2400" dirty="0">
                <a:latin typeface="Arial" panose="020B0604020202020204" pitchFamily="34" charset="0"/>
                <a:cs typeface="Arial" panose="020B0604020202020204" pitchFamily="34" charset="0"/>
              </a:rPr>
              <a:t>He called this  a </a:t>
            </a:r>
            <a:r>
              <a:rPr lang="ja-JP" altLang="en-US" sz="2400"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Parental Cross</a:t>
            </a:r>
            <a:r>
              <a:rPr lang="ja-JP" altLang="en-US" sz="2400" dirty="0">
                <a:latin typeface="Arial" panose="020B0604020202020204" pitchFamily="34" charset="0"/>
                <a:cs typeface="Arial" panose="020B0604020202020204" pitchFamily="34" charset="0"/>
              </a:rPr>
              <a:t>”</a:t>
            </a:r>
            <a:r>
              <a:rPr lang="en-US" altLang="ja-JP" sz="2400" dirty="0">
                <a:latin typeface="Arial" panose="020B0604020202020204" pitchFamily="34" charset="0"/>
                <a:cs typeface="Arial" panose="020B0604020202020204" pitchFamily="34" charset="0"/>
              </a:rPr>
              <a:t> (</a:t>
            </a:r>
            <a:r>
              <a:rPr lang="ja-JP" altLang="en-US" sz="2400"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P</a:t>
            </a:r>
            <a:r>
              <a:rPr lang="ja-JP" altLang="en-US" sz="2400" dirty="0">
                <a:latin typeface="Arial" panose="020B0604020202020204" pitchFamily="34" charset="0"/>
                <a:cs typeface="Arial" panose="020B0604020202020204" pitchFamily="34" charset="0"/>
              </a:rPr>
              <a:t>”</a:t>
            </a:r>
            <a:r>
              <a:rPr lang="en-US" altLang="ja-JP"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04A7F257-2B5C-436B-803D-2CEF6AA8B2D0}"/>
              </a:ext>
            </a:extLst>
          </p:cNvPr>
          <p:cNvSpPr txBox="1"/>
          <p:nvPr/>
        </p:nvSpPr>
        <p:spPr>
          <a:xfrm>
            <a:off x="840354" y="1549201"/>
            <a:ext cx="8202171" cy="830997"/>
          </a:xfrm>
          <a:prstGeom prst="rect">
            <a:avLst/>
          </a:prstGeom>
          <a:noFill/>
        </p:spPr>
        <p:txBody>
          <a:bodyPr wrap="square" rtlCol="0">
            <a:spAutoFit/>
          </a:bodyPr>
          <a:lstStyle/>
          <a:p>
            <a:r>
              <a:rPr lang="en-US" altLang="ja-JP" sz="2400" dirty="0">
                <a:latin typeface="Arial" panose="020B0604020202020204" pitchFamily="34" charset="0"/>
                <a:cs typeface="Arial" panose="020B0604020202020204" pitchFamily="34" charset="0"/>
              </a:rPr>
              <a:t>He called their offspring the </a:t>
            </a:r>
            <a:r>
              <a:rPr lang="ja-JP" altLang="en-US" sz="2400"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F1</a:t>
            </a:r>
            <a:r>
              <a:rPr lang="ja-JP" altLang="en-US" sz="2400"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generation (</a:t>
            </a:r>
            <a:r>
              <a:rPr lang="en-US" altLang="ja-JP" sz="2400" i="1" dirty="0">
                <a:latin typeface="Arial" panose="020B0604020202020204" pitchFamily="34" charset="0"/>
                <a:cs typeface="Arial" panose="020B0604020202020204" pitchFamily="34" charset="0"/>
              </a:rPr>
              <a:t>from Latin </a:t>
            </a:r>
            <a:r>
              <a:rPr lang="ja-JP" altLang="en-US" sz="2400" i="1" dirty="0">
                <a:latin typeface="Arial" panose="020B0604020202020204" pitchFamily="34" charset="0"/>
                <a:cs typeface="Arial" panose="020B0604020202020204" pitchFamily="34" charset="0"/>
              </a:rPr>
              <a:t>“</a:t>
            </a:r>
            <a:r>
              <a:rPr lang="en-US" altLang="ja-JP" sz="2400" i="1" dirty="0" err="1">
                <a:latin typeface="Arial" panose="020B0604020202020204" pitchFamily="34" charset="0"/>
                <a:cs typeface="Arial" panose="020B0604020202020204" pitchFamily="34" charset="0"/>
              </a:rPr>
              <a:t>Filia</a:t>
            </a:r>
            <a:r>
              <a:rPr lang="ja-JP" altLang="en-US" sz="2400" i="1" dirty="0">
                <a:latin typeface="Arial" panose="020B0604020202020204" pitchFamily="34" charset="0"/>
                <a:cs typeface="Arial" panose="020B0604020202020204" pitchFamily="34" charset="0"/>
              </a:rPr>
              <a:t>”</a:t>
            </a:r>
            <a:r>
              <a:rPr lang="en-US" altLang="ja-JP" sz="2400" i="1" dirty="0">
                <a:latin typeface="Arial" panose="020B0604020202020204" pitchFamily="34" charset="0"/>
                <a:cs typeface="Arial" panose="020B0604020202020204" pitchFamily="34" charset="0"/>
              </a:rPr>
              <a:t>, meaning daughter</a:t>
            </a:r>
            <a:r>
              <a:rPr lang="en-US" altLang="ja-JP"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115AA841-766C-40E3-8169-5EB3A80841C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444995" y="5297175"/>
            <a:ext cx="642817" cy="646911"/>
          </a:xfrm>
          <a:prstGeom prst="rect">
            <a:avLst/>
          </a:prstGeom>
        </p:spPr>
      </p:pic>
    </p:spTree>
    <p:extLst>
      <p:ext uri="{BB962C8B-B14F-4D97-AF65-F5344CB8AC3E}">
        <p14:creationId xmlns:p14="http://schemas.microsoft.com/office/powerpoint/2010/main" val="3761281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7"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570F171-294B-462F-A68C-5F6B0C730E86}"/>
              </a:ext>
            </a:extLst>
          </p:cNvPr>
          <p:cNvPicPr>
            <a:picLocks noGrp="1" noChangeAspect="1"/>
          </p:cNvPicPr>
          <p:nvPr>
            <p:ph idx="1"/>
          </p:nvPr>
        </p:nvPicPr>
        <p:blipFill>
          <a:blip r:embed="rId3"/>
          <a:stretch>
            <a:fillRect/>
          </a:stretch>
        </p:blipFill>
        <p:spPr>
          <a:xfrm>
            <a:off x="3834218" y="1676314"/>
            <a:ext cx="1158340" cy="1353429"/>
          </a:xfrm>
          <a:prstGeom prst="rect">
            <a:avLst/>
          </a:prstGeom>
        </p:spPr>
      </p:pic>
      <p:pic>
        <p:nvPicPr>
          <p:cNvPr id="6" name="Picture 5">
            <a:extLst>
              <a:ext uri="{FF2B5EF4-FFF2-40B4-BE49-F238E27FC236}">
                <a16:creationId xmlns:a16="http://schemas.microsoft.com/office/drawing/2014/main" id="{086FF945-BEBB-4B7F-A1C7-57402F4D6BC1}"/>
              </a:ext>
            </a:extLst>
          </p:cNvPr>
          <p:cNvPicPr>
            <a:picLocks noChangeAspect="1"/>
          </p:cNvPicPr>
          <p:nvPr/>
        </p:nvPicPr>
        <p:blipFill>
          <a:blip r:embed="rId4"/>
          <a:stretch>
            <a:fillRect/>
          </a:stretch>
        </p:blipFill>
        <p:spPr>
          <a:xfrm>
            <a:off x="7179746" y="1697332"/>
            <a:ext cx="1158340" cy="1359526"/>
          </a:xfrm>
          <a:prstGeom prst="rect">
            <a:avLst/>
          </a:prstGeom>
        </p:spPr>
      </p:pic>
      <p:pic>
        <p:nvPicPr>
          <p:cNvPr id="7" name="Picture 6">
            <a:extLst>
              <a:ext uri="{FF2B5EF4-FFF2-40B4-BE49-F238E27FC236}">
                <a16:creationId xmlns:a16="http://schemas.microsoft.com/office/drawing/2014/main" id="{0C71A8B6-8A17-4785-BAAB-A7262FF48E7E}"/>
              </a:ext>
            </a:extLst>
          </p:cNvPr>
          <p:cNvPicPr>
            <a:picLocks noChangeAspect="1"/>
          </p:cNvPicPr>
          <p:nvPr/>
        </p:nvPicPr>
        <p:blipFill>
          <a:blip r:embed="rId5"/>
          <a:stretch>
            <a:fillRect/>
          </a:stretch>
        </p:blipFill>
        <p:spPr>
          <a:xfrm>
            <a:off x="5815328" y="1952775"/>
            <a:ext cx="958449" cy="1164290"/>
          </a:xfrm>
          <a:prstGeom prst="rect">
            <a:avLst/>
          </a:prstGeom>
        </p:spPr>
      </p:pic>
      <p:pic>
        <p:nvPicPr>
          <p:cNvPr id="8" name="Picture 7">
            <a:extLst>
              <a:ext uri="{FF2B5EF4-FFF2-40B4-BE49-F238E27FC236}">
                <a16:creationId xmlns:a16="http://schemas.microsoft.com/office/drawing/2014/main" id="{EAA3C20A-58ED-4375-B0E5-7A89163EC348}"/>
              </a:ext>
            </a:extLst>
          </p:cNvPr>
          <p:cNvPicPr>
            <a:picLocks noChangeAspect="1"/>
          </p:cNvPicPr>
          <p:nvPr/>
        </p:nvPicPr>
        <p:blipFill>
          <a:blip r:embed="rId6"/>
          <a:stretch>
            <a:fillRect/>
          </a:stretch>
        </p:blipFill>
        <p:spPr>
          <a:xfrm>
            <a:off x="6017161" y="3220147"/>
            <a:ext cx="554784" cy="1018120"/>
          </a:xfrm>
          <a:prstGeom prst="rect">
            <a:avLst/>
          </a:prstGeom>
        </p:spPr>
      </p:pic>
      <p:sp>
        <p:nvSpPr>
          <p:cNvPr id="13" name="Shape 868">
            <a:extLst>
              <a:ext uri="{FF2B5EF4-FFF2-40B4-BE49-F238E27FC236}">
                <a16:creationId xmlns:a16="http://schemas.microsoft.com/office/drawing/2014/main" id="{26BE84AD-4ACA-4787-8509-FAC0A776FBE9}"/>
              </a:ext>
            </a:extLst>
          </p:cNvPr>
          <p:cNvSpPr/>
          <p:nvPr/>
        </p:nvSpPr>
        <p:spPr>
          <a:xfrm>
            <a:off x="3549628" y="2995490"/>
            <a:ext cx="1920721" cy="810799"/>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000" b="1" dirty="0"/>
              <a:t>Pure-breeding</a:t>
            </a:r>
            <a:r>
              <a:rPr lang="en-US" sz="2000" dirty="0"/>
              <a:t> </a:t>
            </a:r>
            <a:r>
              <a:rPr sz="2000" dirty="0"/>
              <a:t>purple flower</a:t>
            </a:r>
          </a:p>
        </p:txBody>
      </p:sp>
      <p:sp>
        <p:nvSpPr>
          <p:cNvPr id="14" name="Shape 868">
            <a:extLst>
              <a:ext uri="{FF2B5EF4-FFF2-40B4-BE49-F238E27FC236}">
                <a16:creationId xmlns:a16="http://schemas.microsoft.com/office/drawing/2014/main" id="{398604A5-EE1F-468F-9548-0649A0CE8AE6}"/>
              </a:ext>
            </a:extLst>
          </p:cNvPr>
          <p:cNvSpPr/>
          <p:nvPr/>
        </p:nvSpPr>
        <p:spPr>
          <a:xfrm>
            <a:off x="6996314" y="2991975"/>
            <a:ext cx="1906853" cy="810799"/>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000" b="1" dirty="0"/>
              <a:t>Pure-breeding</a:t>
            </a:r>
            <a:r>
              <a:rPr lang="en-US" sz="2000" dirty="0"/>
              <a:t> white</a:t>
            </a:r>
            <a:r>
              <a:rPr sz="2000" dirty="0"/>
              <a:t> flower </a:t>
            </a:r>
          </a:p>
        </p:txBody>
      </p:sp>
      <p:sp>
        <p:nvSpPr>
          <p:cNvPr id="15" name="Text Box 17">
            <a:extLst>
              <a:ext uri="{FF2B5EF4-FFF2-40B4-BE49-F238E27FC236}">
                <a16:creationId xmlns:a16="http://schemas.microsoft.com/office/drawing/2014/main" id="{97C139EF-9BD6-4BE4-A2A2-DA754AA2680C}"/>
              </a:ext>
            </a:extLst>
          </p:cNvPr>
          <p:cNvSpPr txBox="1">
            <a:spLocks noChangeArrowheads="1"/>
          </p:cNvSpPr>
          <p:nvPr/>
        </p:nvSpPr>
        <p:spPr bwMode="auto">
          <a:xfrm>
            <a:off x="240833" y="3083415"/>
            <a:ext cx="2486025" cy="1068388"/>
          </a:xfrm>
          <a:prstGeom prst="rect">
            <a:avLst/>
          </a:prstGeom>
          <a:noFill/>
          <a:ln>
            <a:noFill/>
          </a:ln>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3200" b="1" dirty="0">
                <a:solidFill>
                  <a:srgbClr val="FF1E39"/>
                </a:solidFill>
                <a:effectLst>
                  <a:outerShdw blurRad="38100" dist="38100" dir="2700000" algn="tl">
                    <a:srgbClr val="000000"/>
                  </a:outerShdw>
                </a:effectLst>
                <a:latin typeface="Times New Roman" charset="0"/>
              </a:rPr>
              <a:t>		</a:t>
            </a:r>
            <a:r>
              <a:rPr lang="en-US" sz="3600" b="1" dirty="0">
                <a:solidFill>
                  <a:srgbClr val="FF1E39"/>
                </a:solidFill>
                <a:effectLst>
                  <a:outerShdw blurRad="38100" dist="38100" dir="2700000" algn="tl">
                    <a:srgbClr val="000000"/>
                  </a:outerShdw>
                </a:effectLst>
                <a:latin typeface="Times New Roman" charset="0"/>
              </a:rPr>
              <a:t>P</a:t>
            </a:r>
            <a:r>
              <a:rPr lang="en-US" sz="3200" b="1" dirty="0">
                <a:solidFill>
                  <a:srgbClr val="FF1E39"/>
                </a:solidFill>
                <a:effectLst>
                  <a:outerShdw blurRad="38100" dist="38100" dir="2700000" algn="tl">
                    <a:srgbClr val="000000"/>
                  </a:outerShdw>
                </a:effectLst>
                <a:latin typeface="Times New Roman" charset="0"/>
              </a:rPr>
              <a:t> </a:t>
            </a:r>
          </a:p>
          <a:p>
            <a:pPr>
              <a:defRPr/>
            </a:pPr>
            <a:r>
              <a:rPr lang="en-US" sz="2800" b="1" i="1" dirty="0">
                <a:solidFill>
                  <a:srgbClr val="FF1E39"/>
                </a:solidFill>
                <a:effectLst>
                  <a:outerShdw blurRad="38100" dist="38100" dir="2700000" algn="tl">
                    <a:srgbClr val="000000"/>
                  </a:outerShdw>
                </a:effectLst>
                <a:latin typeface="Times New Roman" charset="0"/>
              </a:rPr>
              <a:t>(parental cross)</a:t>
            </a:r>
            <a:endParaRPr lang="en-US" dirty="0"/>
          </a:p>
        </p:txBody>
      </p:sp>
      <p:sp>
        <p:nvSpPr>
          <p:cNvPr id="17" name="Text Box 12">
            <a:extLst>
              <a:ext uri="{FF2B5EF4-FFF2-40B4-BE49-F238E27FC236}">
                <a16:creationId xmlns:a16="http://schemas.microsoft.com/office/drawing/2014/main" id="{938CC93F-3632-4D7C-BB25-1F21342A92E0}"/>
              </a:ext>
            </a:extLst>
          </p:cNvPr>
          <p:cNvSpPr txBox="1">
            <a:spLocks noChangeArrowheads="1"/>
          </p:cNvSpPr>
          <p:nvPr/>
        </p:nvSpPr>
        <p:spPr bwMode="auto">
          <a:xfrm>
            <a:off x="177799" y="5222101"/>
            <a:ext cx="3910013" cy="1066800"/>
          </a:xfrm>
          <a:prstGeom prst="rect">
            <a:avLst/>
          </a:prstGeom>
          <a:noFill/>
          <a:ln>
            <a:noFill/>
          </a:ln>
          <a:effectLs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altLang="en-US" sz="4000" b="1" dirty="0">
                <a:solidFill>
                  <a:srgbClr val="FF1E39"/>
                </a:solidFill>
                <a:effectLst>
                  <a:outerShdw blurRad="38100" dist="38100" dir="2700000" algn="tl">
                    <a:srgbClr val="000000"/>
                  </a:outerShdw>
                </a:effectLst>
                <a:latin typeface="Times New Roman" charset="0"/>
              </a:rPr>
              <a:t>		     F</a:t>
            </a:r>
            <a:r>
              <a:rPr lang="en-US" altLang="en-US" sz="3200" b="1" dirty="0">
                <a:solidFill>
                  <a:srgbClr val="FF1E39"/>
                </a:solidFill>
                <a:effectLst>
                  <a:outerShdw blurRad="38100" dist="38100" dir="2700000" algn="tl">
                    <a:srgbClr val="000000"/>
                  </a:outerShdw>
                </a:effectLst>
                <a:latin typeface="Times New Roman" charset="0"/>
              </a:rPr>
              <a:t>1</a:t>
            </a:r>
            <a:r>
              <a:rPr lang="en-US" altLang="en-US" sz="3200" dirty="0">
                <a:solidFill>
                  <a:srgbClr val="FF1E39"/>
                </a:solidFill>
                <a:effectLst>
                  <a:outerShdw blurRad="38100" dist="38100" dir="2700000" algn="tl">
                    <a:srgbClr val="000000"/>
                  </a:outerShdw>
                </a:effectLst>
                <a:latin typeface="Times New Roman" charset="0"/>
              </a:rPr>
              <a:t> </a:t>
            </a:r>
          </a:p>
          <a:p>
            <a:pPr>
              <a:defRPr/>
            </a:pPr>
            <a:r>
              <a:rPr lang="en-US" altLang="en-US" b="1" i="1" dirty="0">
                <a:solidFill>
                  <a:srgbClr val="FF1E39"/>
                </a:solidFill>
                <a:effectLst>
                  <a:outerShdw blurRad="38100" dist="38100" dir="2700000" algn="tl">
                    <a:srgbClr val="000000"/>
                  </a:outerShdw>
                </a:effectLst>
                <a:latin typeface="Times New Roman" charset="0"/>
              </a:rPr>
              <a:t>(offspring of parental cross)</a:t>
            </a:r>
          </a:p>
        </p:txBody>
      </p:sp>
      <p:sp>
        <p:nvSpPr>
          <p:cNvPr id="18" name="Rectangle 17">
            <a:extLst>
              <a:ext uri="{FF2B5EF4-FFF2-40B4-BE49-F238E27FC236}">
                <a16:creationId xmlns:a16="http://schemas.microsoft.com/office/drawing/2014/main" id="{2AD759BD-14B3-4865-B7BC-DC58EFA3F78F}"/>
              </a:ext>
            </a:extLst>
          </p:cNvPr>
          <p:cNvSpPr/>
          <p:nvPr/>
        </p:nvSpPr>
        <p:spPr>
          <a:xfrm>
            <a:off x="1824461" y="309334"/>
            <a:ext cx="7291776" cy="461665"/>
          </a:xfrm>
          <a:prstGeom prst="rect">
            <a:avLst/>
          </a:prstGeom>
        </p:spPr>
        <p:txBody>
          <a:bodyPr wrap="square">
            <a:spAutoFit/>
          </a:bodyPr>
          <a:lstStyle/>
          <a:p>
            <a:pPr>
              <a:spcBef>
                <a:spcPct val="0"/>
              </a:spcBef>
              <a:buFontTx/>
              <a:buNone/>
            </a:pPr>
            <a:r>
              <a:rPr lang="en-US" altLang="en-US" sz="2400" dirty="0">
                <a:latin typeface="Arial" panose="020B0604020202020204" pitchFamily="34" charset="0"/>
                <a:cs typeface="Arial" panose="020B0604020202020204" pitchFamily="34" charset="0"/>
              </a:rPr>
              <a:t>What do you think happened in the F1generation?</a:t>
            </a:r>
          </a:p>
        </p:txBody>
      </p:sp>
      <p:pic>
        <p:nvPicPr>
          <p:cNvPr id="2" name="Picture 1">
            <a:extLst>
              <a:ext uri="{FF2B5EF4-FFF2-40B4-BE49-F238E27FC236}">
                <a16:creationId xmlns:a16="http://schemas.microsoft.com/office/drawing/2014/main" id="{C2BC83BB-E490-40F7-B060-EB868F90E50D}"/>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4297" y="200458"/>
            <a:ext cx="729602" cy="737282"/>
          </a:xfrm>
          <a:prstGeom prst="rect">
            <a:avLst/>
          </a:prstGeom>
        </p:spPr>
      </p:pic>
      <p:sp>
        <p:nvSpPr>
          <p:cNvPr id="16" name="TextBox 15">
            <a:extLst>
              <a:ext uri="{FF2B5EF4-FFF2-40B4-BE49-F238E27FC236}">
                <a16:creationId xmlns:a16="http://schemas.microsoft.com/office/drawing/2014/main" id="{8704D190-890C-4374-B135-6FB496BC6824}"/>
              </a:ext>
            </a:extLst>
          </p:cNvPr>
          <p:cNvSpPr txBox="1"/>
          <p:nvPr/>
        </p:nvSpPr>
        <p:spPr>
          <a:xfrm>
            <a:off x="2132805" y="973712"/>
            <a:ext cx="5323840" cy="461665"/>
          </a:xfrm>
          <a:prstGeom prst="rect">
            <a:avLst/>
          </a:prstGeom>
          <a:noFill/>
        </p:spPr>
        <p:txBody>
          <a:bodyPr wrap="square" rtlCol="0">
            <a:spAutoFit/>
          </a:bodyPr>
          <a:lstStyle/>
          <a:p>
            <a:r>
              <a:rPr lang="en-US" sz="2400" dirty="0">
                <a:solidFill>
                  <a:schemeClr val="tx2"/>
                </a:solidFill>
                <a:latin typeface="Arial" panose="020B0604020202020204" pitchFamily="34" charset="0"/>
                <a:cs typeface="Arial" panose="020B0604020202020204" pitchFamily="34" charset="0"/>
              </a:rPr>
              <a:t>Write you ideas in Doodle Box F </a:t>
            </a:r>
          </a:p>
        </p:txBody>
      </p:sp>
      <p:pic>
        <p:nvPicPr>
          <p:cNvPr id="19" name="Picture 18">
            <a:extLst>
              <a:ext uri="{FF2B5EF4-FFF2-40B4-BE49-F238E27FC236}">
                <a16:creationId xmlns:a16="http://schemas.microsoft.com/office/drawing/2014/main" id="{C4D15CAE-431A-4377-8954-076D718D8AD9}"/>
              </a:ext>
            </a:extLst>
          </p:cNvPr>
          <p:cNvPicPr>
            <a:picLocks noChangeAspect="1"/>
          </p:cNvPicPr>
          <p:nvPr/>
        </p:nvPicPr>
        <p:blipFill>
          <a:blip r:embed="rId8"/>
          <a:stretch>
            <a:fillRect/>
          </a:stretch>
        </p:blipFill>
        <p:spPr>
          <a:xfrm>
            <a:off x="756969" y="1068664"/>
            <a:ext cx="627942" cy="627942"/>
          </a:xfrm>
          <a:prstGeom prst="rect">
            <a:avLst/>
          </a:prstGeom>
        </p:spPr>
      </p:pic>
      <p:pic>
        <p:nvPicPr>
          <p:cNvPr id="20" name="Content Placeholder 4">
            <a:extLst>
              <a:ext uri="{FF2B5EF4-FFF2-40B4-BE49-F238E27FC236}">
                <a16:creationId xmlns:a16="http://schemas.microsoft.com/office/drawing/2014/main" id="{9E1D6D39-689F-4F06-A6A5-4BF47AAFBD00}"/>
              </a:ext>
            </a:extLst>
          </p:cNvPr>
          <p:cNvPicPr>
            <a:picLocks noChangeAspect="1"/>
          </p:cNvPicPr>
          <p:nvPr/>
        </p:nvPicPr>
        <p:blipFill>
          <a:blip r:embed="rId3"/>
          <a:stretch>
            <a:fillRect/>
          </a:stretch>
        </p:blipFill>
        <p:spPr>
          <a:xfrm>
            <a:off x="5837974" y="4151803"/>
            <a:ext cx="1158340" cy="1353429"/>
          </a:xfrm>
          <a:prstGeom prst="rect">
            <a:avLst/>
          </a:prstGeom>
        </p:spPr>
      </p:pic>
      <p:sp>
        <p:nvSpPr>
          <p:cNvPr id="21" name="Shape 868">
            <a:extLst>
              <a:ext uri="{FF2B5EF4-FFF2-40B4-BE49-F238E27FC236}">
                <a16:creationId xmlns:a16="http://schemas.microsoft.com/office/drawing/2014/main" id="{89543BFB-4157-4B07-9987-4200F5B24EF6}"/>
              </a:ext>
            </a:extLst>
          </p:cNvPr>
          <p:cNvSpPr/>
          <p:nvPr/>
        </p:nvSpPr>
        <p:spPr>
          <a:xfrm>
            <a:off x="5364481" y="5495369"/>
            <a:ext cx="3055436" cy="441468"/>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2000" b="1" dirty="0"/>
              <a:t>All purple flower plants</a:t>
            </a:r>
            <a:endParaRPr sz="2000" dirty="0"/>
          </a:p>
        </p:txBody>
      </p:sp>
      <p:sp>
        <p:nvSpPr>
          <p:cNvPr id="22" name="Text Box 11">
            <a:extLst>
              <a:ext uri="{FF2B5EF4-FFF2-40B4-BE49-F238E27FC236}">
                <a16:creationId xmlns:a16="http://schemas.microsoft.com/office/drawing/2014/main" id="{CF649201-C65E-4FC4-9DE4-466479F1B3B7}"/>
              </a:ext>
            </a:extLst>
          </p:cNvPr>
          <p:cNvSpPr txBox="1">
            <a:spLocks noChangeArrowheads="1"/>
          </p:cNvSpPr>
          <p:nvPr/>
        </p:nvSpPr>
        <p:spPr bwMode="auto">
          <a:xfrm>
            <a:off x="3762243" y="6210548"/>
            <a:ext cx="415146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i="1" u="sng" dirty="0"/>
              <a:t>All</a:t>
            </a:r>
            <a:r>
              <a:rPr lang="en-US" altLang="en-US" sz="2000" i="1" dirty="0"/>
              <a:t> of the F1 offspring were purple!</a:t>
            </a:r>
            <a:endParaRPr lang="en-US" altLang="en-US" sz="2000" dirty="0"/>
          </a:p>
        </p:txBody>
      </p:sp>
    </p:spTree>
    <p:extLst>
      <p:ext uri="{BB962C8B-B14F-4D97-AF65-F5344CB8AC3E}">
        <p14:creationId xmlns:p14="http://schemas.microsoft.com/office/powerpoint/2010/main" val="78226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5" name="Text Box 17">
            <a:extLst>
              <a:ext uri="{FF2B5EF4-FFF2-40B4-BE49-F238E27FC236}">
                <a16:creationId xmlns:a16="http://schemas.microsoft.com/office/drawing/2014/main" id="{7C5EEDC6-27FF-4E68-8B20-D56A176178B2}"/>
              </a:ext>
            </a:extLst>
          </p:cNvPr>
          <p:cNvSpPr txBox="1">
            <a:spLocks noChangeArrowheads="1"/>
          </p:cNvSpPr>
          <p:nvPr/>
        </p:nvSpPr>
        <p:spPr bwMode="auto">
          <a:xfrm>
            <a:off x="2133600" y="1434840"/>
            <a:ext cx="523875" cy="823913"/>
          </a:xfrm>
          <a:prstGeom prst="rect">
            <a:avLst/>
          </a:prstGeom>
          <a:noFill/>
          <a:ln>
            <a:noFill/>
          </a:ln>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4800" dirty="0">
                <a:solidFill>
                  <a:srgbClr val="FF1E39"/>
                </a:solidFill>
                <a:effectLst>
                  <a:outerShdw blurRad="38100" dist="38100" dir="2700000" algn="tl">
                    <a:srgbClr val="000000"/>
                  </a:outerShdw>
                </a:effectLst>
                <a:latin typeface="Times New Roman" charset="0"/>
              </a:rPr>
              <a:t>P</a:t>
            </a:r>
            <a:endParaRPr lang="en-US" dirty="0"/>
          </a:p>
        </p:txBody>
      </p:sp>
      <p:sp>
        <p:nvSpPr>
          <p:cNvPr id="12306" name="Text Box 18">
            <a:extLst>
              <a:ext uri="{FF2B5EF4-FFF2-40B4-BE49-F238E27FC236}">
                <a16:creationId xmlns:a16="http://schemas.microsoft.com/office/drawing/2014/main" id="{DD7901FC-C101-42E1-BF8C-E79C76CD3F60}"/>
              </a:ext>
            </a:extLst>
          </p:cNvPr>
          <p:cNvSpPr txBox="1">
            <a:spLocks noChangeArrowheads="1"/>
          </p:cNvSpPr>
          <p:nvPr/>
        </p:nvSpPr>
        <p:spPr bwMode="auto">
          <a:xfrm>
            <a:off x="2133600" y="3267083"/>
            <a:ext cx="723900" cy="762000"/>
          </a:xfrm>
          <a:prstGeom prst="rect">
            <a:avLst/>
          </a:prstGeom>
          <a:noFill/>
          <a:ln>
            <a:noFill/>
          </a:ln>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US" sz="4400" dirty="0">
                <a:solidFill>
                  <a:srgbClr val="FF1E39"/>
                </a:solidFill>
                <a:effectLst>
                  <a:outerShdw blurRad="38100" dist="38100" dir="2700000" algn="tl">
                    <a:srgbClr val="000000"/>
                  </a:outerShdw>
                </a:effectLst>
                <a:latin typeface="Times New Roman" charset="0"/>
              </a:rPr>
              <a:t>F</a:t>
            </a:r>
            <a:r>
              <a:rPr lang="en-US" sz="3600" dirty="0">
                <a:solidFill>
                  <a:srgbClr val="FF1E39"/>
                </a:solidFill>
                <a:effectLst>
                  <a:outerShdw blurRad="38100" dist="38100" dir="2700000" algn="tl">
                    <a:srgbClr val="000000"/>
                  </a:outerShdw>
                </a:effectLst>
                <a:latin typeface="Times New Roman" charset="0"/>
              </a:rPr>
              <a:t>1</a:t>
            </a:r>
            <a:endParaRPr lang="en-US" dirty="0">
              <a:solidFill>
                <a:srgbClr val="FF1E39"/>
              </a:solidFill>
              <a:effectLst>
                <a:outerShdw blurRad="38100" dist="38100" dir="2700000" algn="tl">
                  <a:srgbClr val="000000"/>
                </a:outerShdw>
              </a:effectLst>
              <a:latin typeface="Times New Roman" charset="0"/>
            </a:endParaRPr>
          </a:p>
        </p:txBody>
      </p:sp>
      <p:sp>
        <p:nvSpPr>
          <p:cNvPr id="56328" name="Text Box 19">
            <a:extLst>
              <a:ext uri="{FF2B5EF4-FFF2-40B4-BE49-F238E27FC236}">
                <a16:creationId xmlns:a16="http://schemas.microsoft.com/office/drawing/2014/main" id="{1380ACD7-B3FD-449F-BDE8-EE36C33F814C}"/>
              </a:ext>
            </a:extLst>
          </p:cNvPr>
          <p:cNvSpPr txBox="1">
            <a:spLocks noChangeArrowheads="1"/>
          </p:cNvSpPr>
          <p:nvPr/>
        </p:nvSpPr>
        <p:spPr bwMode="auto">
          <a:xfrm>
            <a:off x="457200" y="609600"/>
            <a:ext cx="8686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6329" name="Text Box 1034">
            <a:extLst>
              <a:ext uri="{FF2B5EF4-FFF2-40B4-BE49-F238E27FC236}">
                <a16:creationId xmlns:a16="http://schemas.microsoft.com/office/drawing/2014/main" id="{ABF1134F-618A-4A01-8C18-987D620AFAE9}"/>
              </a:ext>
            </a:extLst>
          </p:cNvPr>
          <p:cNvSpPr txBox="1">
            <a:spLocks noChangeArrowheads="1"/>
          </p:cNvSpPr>
          <p:nvPr/>
        </p:nvSpPr>
        <p:spPr bwMode="auto">
          <a:xfrm>
            <a:off x="772160" y="152400"/>
            <a:ext cx="824992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t> Based on this data, our model, and the versions of the two </a:t>
            </a:r>
          </a:p>
          <a:p>
            <a:pPr>
              <a:spcBef>
                <a:spcPct val="0"/>
              </a:spcBef>
              <a:buFontTx/>
              <a:buNone/>
            </a:pPr>
            <a:r>
              <a:rPr lang="en-US" altLang="en-US" sz="2400" dirty="0"/>
              <a:t>pure-breeding parents, </a:t>
            </a:r>
            <a:r>
              <a:rPr lang="en-US" altLang="en-US" sz="2400" b="1" i="1" dirty="0"/>
              <a:t>what two versions do the purple </a:t>
            </a:r>
          </a:p>
          <a:p>
            <a:pPr>
              <a:spcBef>
                <a:spcPct val="0"/>
              </a:spcBef>
              <a:buFontTx/>
              <a:buNone/>
            </a:pPr>
            <a:r>
              <a:rPr lang="en-US" altLang="en-US" sz="2400" b="1" i="1" dirty="0"/>
              <a:t>flowers in the F</a:t>
            </a:r>
            <a:r>
              <a:rPr lang="en-US" altLang="en-US" sz="1800" b="1" i="1" dirty="0"/>
              <a:t>1</a:t>
            </a:r>
            <a:r>
              <a:rPr lang="en-US" altLang="en-US" sz="2400" b="1" i="1" dirty="0"/>
              <a:t> generation have?</a:t>
            </a:r>
            <a:endParaRPr lang="en-US" altLang="en-US" sz="2400" dirty="0"/>
          </a:p>
        </p:txBody>
      </p:sp>
      <p:sp>
        <p:nvSpPr>
          <p:cNvPr id="56330" name="TextBox 1">
            <a:extLst>
              <a:ext uri="{FF2B5EF4-FFF2-40B4-BE49-F238E27FC236}">
                <a16:creationId xmlns:a16="http://schemas.microsoft.com/office/drawing/2014/main" id="{C2A3A18D-764B-46CC-93D1-0435F3A1FF45}"/>
              </a:ext>
            </a:extLst>
          </p:cNvPr>
          <p:cNvSpPr txBox="1">
            <a:spLocks noChangeArrowheads="1"/>
          </p:cNvSpPr>
          <p:nvPr/>
        </p:nvSpPr>
        <p:spPr bwMode="auto">
          <a:xfrm>
            <a:off x="1930400" y="5791200"/>
            <a:ext cx="1841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56331" name="Picture 2" descr="Screen Shot 2015-04-14 at 10.53.34 PM.png">
            <a:extLst>
              <a:ext uri="{FF2B5EF4-FFF2-40B4-BE49-F238E27FC236}">
                <a16:creationId xmlns:a16="http://schemas.microsoft.com/office/drawing/2014/main" id="{BC56A4D0-7C05-46CA-BDA2-78F96DAA277E}"/>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218970" y="4380253"/>
            <a:ext cx="7032625"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a:extLst>
              <a:ext uri="{FF2B5EF4-FFF2-40B4-BE49-F238E27FC236}">
                <a16:creationId xmlns:a16="http://schemas.microsoft.com/office/drawing/2014/main" id="{717A8D31-C923-4202-B2F0-4F570848C4EC}"/>
              </a:ext>
            </a:extLst>
          </p:cNvPr>
          <p:cNvSpPr txBox="1">
            <a:spLocks noChangeArrowheads="1"/>
          </p:cNvSpPr>
          <p:nvPr/>
        </p:nvSpPr>
        <p:spPr bwMode="auto">
          <a:xfrm>
            <a:off x="2133600" y="5391150"/>
            <a:ext cx="6350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solidFill>
                  <a:srgbClr val="FF0000"/>
                </a:solidFill>
              </a:rPr>
              <a:t>1,1</a:t>
            </a:r>
          </a:p>
        </p:txBody>
      </p:sp>
      <p:sp>
        <p:nvSpPr>
          <p:cNvPr id="13" name="TextBox 12">
            <a:extLst>
              <a:ext uri="{FF2B5EF4-FFF2-40B4-BE49-F238E27FC236}">
                <a16:creationId xmlns:a16="http://schemas.microsoft.com/office/drawing/2014/main" id="{EB19C36A-D985-44B6-B861-D732D1BE418F}"/>
              </a:ext>
            </a:extLst>
          </p:cNvPr>
          <p:cNvSpPr txBox="1">
            <a:spLocks noChangeArrowheads="1"/>
          </p:cNvSpPr>
          <p:nvPr/>
        </p:nvSpPr>
        <p:spPr bwMode="auto">
          <a:xfrm>
            <a:off x="4800599" y="5391150"/>
            <a:ext cx="6350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solidFill>
                  <a:srgbClr val="FF0000"/>
                </a:solidFill>
              </a:rPr>
              <a:t>2,2</a:t>
            </a:r>
          </a:p>
        </p:txBody>
      </p:sp>
      <p:sp>
        <p:nvSpPr>
          <p:cNvPr id="15" name="TextBox 14">
            <a:extLst>
              <a:ext uri="{FF2B5EF4-FFF2-40B4-BE49-F238E27FC236}">
                <a16:creationId xmlns:a16="http://schemas.microsoft.com/office/drawing/2014/main" id="{A70DB360-8FB5-41E4-AC82-005E52E537BF}"/>
              </a:ext>
            </a:extLst>
          </p:cNvPr>
          <p:cNvSpPr txBox="1">
            <a:spLocks noChangeArrowheads="1"/>
          </p:cNvSpPr>
          <p:nvPr/>
        </p:nvSpPr>
        <p:spPr bwMode="auto">
          <a:xfrm>
            <a:off x="6803571" y="5391150"/>
            <a:ext cx="95370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solidFill>
                  <a:srgbClr val="FF0000"/>
                </a:solidFill>
              </a:rPr>
              <a:t>?    ?</a:t>
            </a:r>
          </a:p>
        </p:txBody>
      </p:sp>
      <p:sp>
        <p:nvSpPr>
          <p:cNvPr id="3" name="TextBox 2">
            <a:extLst>
              <a:ext uri="{FF2B5EF4-FFF2-40B4-BE49-F238E27FC236}">
                <a16:creationId xmlns:a16="http://schemas.microsoft.com/office/drawing/2014/main" id="{B353B644-BC7A-4BE9-A15F-ED62DACE5DFF}"/>
              </a:ext>
            </a:extLst>
          </p:cNvPr>
          <p:cNvSpPr txBox="1">
            <a:spLocks noChangeArrowheads="1"/>
          </p:cNvSpPr>
          <p:nvPr/>
        </p:nvSpPr>
        <p:spPr bwMode="auto">
          <a:xfrm>
            <a:off x="6866462" y="5447207"/>
            <a:ext cx="787400" cy="40011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solidFill>
                  <a:srgbClr val="FF0000"/>
                </a:solidFill>
              </a:rPr>
              <a:t>1,  2</a:t>
            </a:r>
          </a:p>
        </p:txBody>
      </p:sp>
      <p:pic>
        <p:nvPicPr>
          <p:cNvPr id="21" name="Content Placeholder 4">
            <a:extLst>
              <a:ext uri="{FF2B5EF4-FFF2-40B4-BE49-F238E27FC236}">
                <a16:creationId xmlns:a16="http://schemas.microsoft.com/office/drawing/2014/main" id="{71177934-6761-4707-BA93-99D62B07E5CA}"/>
              </a:ext>
            </a:extLst>
          </p:cNvPr>
          <p:cNvPicPr>
            <a:picLocks noChangeAspect="1"/>
          </p:cNvPicPr>
          <p:nvPr/>
        </p:nvPicPr>
        <p:blipFill>
          <a:blip r:embed="rId4"/>
          <a:stretch>
            <a:fillRect/>
          </a:stretch>
        </p:blipFill>
        <p:spPr>
          <a:xfrm>
            <a:off x="3816654" y="1352096"/>
            <a:ext cx="846786" cy="989403"/>
          </a:xfrm>
          <a:prstGeom prst="rect">
            <a:avLst/>
          </a:prstGeom>
        </p:spPr>
      </p:pic>
      <p:pic>
        <p:nvPicPr>
          <p:cNvPr id="22" name="Picture 21">
            <a:extLst>
              <a:ext uri="{FF2B5EF4-FFF2-40B4-BE49-F238E27FC236}">
                <a16:creationId xmlns:a16="http://schemas.microsoft.com/office/drawing/2014/main" id="{EF597BBE-859A-42EF-A603-6F075E0042CA}"/>
              </a:ext>
            </a:extLst>
          </p:cNvPr>
          <p:cNvPicPr>
            <a:picLocks noChangeAspect="1"/>
          </p:cNvPicPr>
          <p:nvPr/>
        </p:nvPicPr>
        <p:blipFill>
          <a:blip r:embed="rId5"/>
          <a:stretch>
            <a:fillRect/>
          </a:stretch>
        </p:blipFill>
        <p:spPr>
          <a:xfrm>
            <a:off x="7208631" y="1354178"/>
            <a:ext cx="890463" cy="1045122"/>
          </a:xfrm>
          <a:prstGeom prst="rect">
            <a:avLst/>
          </a:prstGeom>
        </p:spPr>
      </p:pic>
      <p:pic>
        <p:nvPicPr>
          <p:cNvPr id="23" name="Picture 22">
            <a:extLst>
              <a:ext uri="{FF2B5EF4-FFF2-40B4-BE49-F238E27FC236}">
                <a16:creationId xmlns:a16="http://schemas.microsoft.com/office/drawing/2014/main" id="{366CDD2F-16AB-4359-AA7E-B6CE23EBA89B}"/>
              </a:ext>
            </a:extLst>
          </p:cNvPr>
          <p:cNvPicPr>
            <a:picLocks noChangeAspect="1"/>
          </p:cNvPicPr>
          <p:nvPr/>
        </p:nvPicPr>
        <p:blipFill>
          <a:blip r:embed="rId6"/>
          <a:stretch>
            <a:fillRect/>
          </a:stretch>
        </p:blipFill>
        <p:spPr>
          <a:xfrm>
            <a:off x="5722150" y="1563905"/>
            <a:ext cx="756616" cy="919110"/>
          </a:xfrm>
          <a:prstGeom prst="rect">
            <a:avLst/>
          </a:prstGeom>
        </p:spPr>
      </p:pic>
      <p:pic>
        <p:nvPicPr>
          <p:cNvPr id="24" name="Picture 23">
            <a:extLst>
              <a:ext uri="{FF2B5EF4-FFF2-40B4-BE49-F238E27FC236}">
                <a16:creationId xmlns:a16="http://schemas.microsoft.com/office/drawing/2014/main" id="{3C18A9F9-111B-4F4D-B033-B7C31DE7E2CB}"/>
              </a:ext>
            </a:extLst>
          </p:cNvPr>
          <p:cNvPicPr>
            <a:picLocks noChangeAspect="1"/>
          </p:cNvPicPr>
          <p:nvPr/>
        </p:nvPicPr>
        <p:blipFill>
          <a:blip r:embed="rId7"/>
          <a:stretch>
            <a:fillRect/>
          </a:stretch>
        </p:blipFill>
        <p:spPr>
          <a:xfrm>
            <a:off x="5867718" y="2500500"/>
            <a:ext cx="454076" cy="833305"/>
          </a:xfrm>
          <a:prstGeom prst="rect">
            <a:avLst/>
          </a:prstGeom>
        </p:spPr>
      </p:pic>
      <p:sp>
        <p:nvSpPr>
          <p:cNvPr id="25" name="Shape 868">
            <a:extLst>
              <a:ext uri="{FF2B5EF4-FFF2-40B4-BE49-F238E27FC236}">
                <a16:creationId xmlns:a16="http://schemas.microsoft.com/office/drawing/2014/main" id="{2264401C-4EF1-460E-B638-C5AE12422B15}"/>
              </a:ext>
            </a:extLst>
          </p:cNvPr>
          <p:cNvSpPr/>
          <p:nvPr/>
        </p:nvSpPr>
        <p:spPr>
          <a:xfrm>
            <a:off x="3733213" y="2290706"/>
            <a:ext cx="1503680" cy="6630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1600" b="1" dirty="0"/>
              <a:t>Pure-breeding</a:t>
            </a:r>
            <a:r>
              <a:rPr lang="en-US" sz="1600" dirty="0"/>
              <a:t> </a:t>
            </a:r>
            <a:r>
              <a:rPr sz="1600" dirty="0"/>
              <a:t>purple flower</a:t>
            </a:r>
          </a:p>
        </p:txBody>
      </p:sp>
      <p:sp>
        <p:nvSpPr>
          <p:cNvPr id="26" name="Shape 868">
            <a:extLst>
              <a:ext uri="{FF2B5EF4-FFF2-40B4-BE49-F238E27FC236}">
                <a16:creationId xmlns:a16="http://schemas.microsoft.com/office/drawing/2014/main" id="{37888112-9CE1-4471-A57D-0E4D7702C7D3}"/>
              </a:ext>
            </a:extLst>
          </p:cNvPr>
          <p:cNvSpPr/>
          <p:nvPr/>
        </p:nvSpPr>
        <p:spPr>
          <a:xfrm>
            <a:off x="7122278" y="2313759"/>
            <a:ext cx="1503681" cy="6630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1600" b="1" dirty="0"/>
              <a:t>Pure-breeding</a:t>
            </a:r>
            <a:r>
              <a:rPr lang="en-US" sz="1600" dirty="0"/>
              <a:t> white</a:t>
            </a:r>
            <a:r>
              <a:rPr sz="1600" dirty="0"/>
              <a:t> flower </a:t>
            </a:r>
          </a:p>
        </p:txBody>
      </p:sp>
      <p:pic>
        <p:nvPicPr>
          <p:cNvPr id="27" name="Content Placeholder 4">
            <a:extLst>
              <a:ext uri="{FF2B5EF4-FFF2-40B4-BE49-F238E27FC236}">
                <a16:creationId xmlns:a16="http://schemas.microsoft.com/office/drawing/2014/main" id="{D510C888-6A86-4A65-A816-21C3482CCE7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694145" y="3127572"/>
            <a:ext cx="784621" cy="916767"/>
          </a:xfrm>
          <a:prstGeom prst="rect">
            <a:avLst/>
          </a:prstGeom>
        </p:spPr>
      </p:pic>
      <p:sp>
        <p:nvSpPr>
          <p:cNvPr id="28" name="Shape 868">
            <a:extLst>
              <a:ext uri="{FF2B5EF4-FFF2-40B4-BE49-F238E27FC236}">
                <a16:creationId xmlns:a16="http://schemas.microsoft.com/office/drawing/2014/main" id="{7808BB20-ACAC-4BB1-85E7-464372AD3629}"/>
              </a:ext>
            </a:extLst>
          </p:cNvPr>
          <p:cNvSpPr/>
          <p:nvPr/>
        </p:nvSpPr>
        <p:spPr>
          <a:xfrm>
            <a:off x="5064770" y="3964719"/>
            <a:ext cx="2412355" cy="367601"/>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nSpc>
                <a:spcPct val="120000"/>
              </a:lnSpc>
              <a:defRPr sz="3000">
                <a:solidFill>
                  <a:srgbClr val="583F34"/>
                </a:solidFill>
                <a:latin typeface="Arial"/>
                <a:ea typeface="Arial"/>
                <a:cs typeface="Arial"/>
                <a:sym typeface="Arial"/>
              </a:defRPr>
            </a:pPr>
            <a:r>
              <a:rPr lang="en-US" sz="1600" b="1" dirty="0"/>
              <a:t>All purple flower plants</a:t>
            </a:r>
            <a:endParaRPr sz="1600" dirty="0"/>
          </a:p>
        </p:txBody>
      </p:sp>
      <p:sp>
        <p:nvSpPr>
          <p:cNvPr id="29" name="TextBox 28">
            <a:extLst>
              <a:ext uri="{FF2B5EF4-FFF2-40B4-BE49-F238E27FC236}">
                <a16:creationId xmlns:a16="http://schemas.microsoft.com/office/drawing/2014/main" id="{F6039455-8C42-4EA6-8DB7-3A1BC5F2593E}"/>
              </a:ext>
            </a:extLst>
          </p:cNvPr>
          <p:cNvSpPr txBox="1"/>
          <p:nvPr/>
        </p:nvSpPr>
        <p:spPr>
          <a:xfrm>
            <a:off x="2558342" y="6194665"/>
            <a:ext cx="5323840" cy="461665"/>
          </a:xfrm>
          <a:prstGeom prst="rect">
            <a:avLst/>
          </a:prstGeom>
          <a:noFill/>
        </p:spPr>
        <p:txBody>
          <a:bodyPr wrap="square" rtlCol="0">
            <a:spAutoFit/>
          </a:bodyPr>
          <a:lstStyle/>
          <a:p>
            <a:r>
              <a:rPr lang="en-US" sz="2400" dirty="0">
                <a:solidFill>
                  <a:schemeClr val="tx2"/>
                </a:solidFill>
                <a:latin typeface="Arial" panose="020B0604020202020204" pitchFamily="34" charset="0"/>
                <a:cs typeface="Arial" panose="020B0604020202020204" pitchFamily="34" charset="0"/>
              </a:rPr>
              <a:t>Write you ideas in Doodle Box G </a:t>
            </a:r>
          </a:p>
        </p:txBody>
      </p:sp>
      <p:pic>
        <p:nvPicPr>
          <p:cNvPr id="30" name="Picture 29">
            <a:extLst>
              <a:ext uri="{FF2B5EF4-FFF2-40B4-BE49-F238E27FC236}">
                <a16:creationId xmlns:a16="http://schemas.microsoft.com/office/drawing/2014/main" id="{2C209643-E3A2-4F96-BCB3-7253E21E9C15}"/>
              </a:ext>
            </a:extLst>
          </p:cNvPr>
          <p:cNvPicPr>
            <a:picLocks noChangeAspect="1"/>
          </p:cNvPicPr>
          <p:nvPr/>
        </p:nvPicPr>
        <p:blipFill>
          <a:blip r:embed="rId9"/>
          <a:stretch>
            <a:fillRect/>
          </a:stretch>
        </p:blipFill>
        <p:spPr>
          <a:xfrm>
            <a:off x="1325880" y="6062618"/>
            <a:ext cx="627942" cy="627942"/>
          </a:xfrm>
          <a:prstGeom prst="rect">
            <a:avLst/>
          </a:prstGeom>
        </p:spPr>
      </p:pic>
      <p:pic>
        <p:nvPicPr>
          <p:cNvPr id="4" name="Picture 3">
            <a:extLst>
              <a:ext uri="{FF2B5EF4-FFF2-40B4-BE49-F238E27FC236}">
                <a16:creationId xmlns:a16="http://schemas.microsoft.com/office/drawing/2014/main" id="{9F8825A4-3F5A-40A3-8E1F-62938B39636D}"/>
              </a:ext>
            </a:extLst>
          </p:cNvPr>
          <p:cNvPicPr>
            <a:picLocks noChangeAspect="1"/>
          </p:cNvPicPr>
          <p:nvPr/>
        </p:nvPicPr>
        <p:blipFill>
          <a:blip r:embed="rId10"/>
          <a:stretch>
            <a:fillRect/>
          </a:stretch>
        </p:blipFill>
        <p:spPr>
          <a:xfrm>
            <a:off x="186945" y="295364"/>
            <a:ext cx="613919" cy="619036"/>
          </a:xfrm>
          <a:prstGeom prst="rect">
            <a:avLst/>
          </a:prstGeom>
        </p:spPr>
      </p:pic>
    </p:spTree>
    <p:extLst>
      <p:ext uri="{BB962C8B-B14F-4D97-AF65-F5344CB8AC3E}">
        <p14:creationId xmlns:p14="http://schemas.microsoft.com/office/powerpoint/2010/main" val="221717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3" grpId="0" animBg="1"/>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8F86BD-2570-45D3-B9ED-89B08C619995}"/>
              </a:ext>
            </a:extLst>
          </p:cNvPr>
          <p:cNvSpPr>
            <a:spLocks noGrp="1"/>
          </p:cNvSpPr>
          <p:nvPr>
            <p:ph idx="1"/>
          </p:nvPr>
        </p:nvSpPr>
        <p:spPr>
          <a:xfrm>
            <a:off x="1808480" y="355601"/>
            <a:ext cx="6878320" cy="5016320"/>
          </a:xfrm>
        </p:spPr>
        <p:txBody>
          <a:bodyPr/>
          <a:lstStyle/>
          <a:p>
            <a:pPr marL="0" indent="0">
              <a:buFontTx/>
              <a:buNone/>
            </a:pPr>
            <a:r>
              <a:rPr lang="en-US" altLang="en-US" dirty="0">
                <a:latin typeface="Arial" panose="020B0604020202020204" pitchFamily="34" charset="0"/>
                <a:cs typeface="Arial" panose="020B0604020202020204" pitchFamily="34" charset="0"/>
              </a:rPr>
              <a:t>So, when there are two versions for a trait (1 &amp; 2 in this case).</a:t>
            </a:r>
          </a:p>
          <a:p>
            <a:pPr marL="0" indent="0">
              <a:buFontTx/>
              <a:buNone/>
            </a:pPr>
            <a:r>
              <a:rPr lang="en-US" altLang="en-US" dirty="0">
                <a:latin typeface="Arial" panose="020B0604020202020204" pitchFamily="34" charset="0"/>
                <a:cs typeface="Arial" panose="020B0604020202020204" pitchFamily="34" charset="0"/>
              </a:rPr>
              <a:t>How many different combinations of the versions are possible for individuals to have? </a:t>
            </a:r>
          </a:p>
          <a:p>
            <a:pPr marL="0" indent="0">
              <a:buFontTx/>
              <a:buNone/>
            </a:pPr>
            <a:endParaRPr lang="en-US" altLang="en-US" dirty="0">
              <a:latin typeface="Arial" panose="020B0604020202020204" pitchFamily="34" charset="0"/>
              <a:cs typeface="Arial" panose="020B0604020202020204" pitchFamily="34" charset="0"/>
            </a:endParaRPr>
          </a:p>
          <a:p>
            <a:pPr marL="0" indent="0">
              <a:buFontTx/>
              <a:buNone/>
            </a:pPr>
            <a:r>
              <a:rPr lang="en-US" altLang="en-US" dirty="0">
                <a:latin typeface="Arial" panose="020B0604020202020204" pitchFamily="34" charset="0"/>
                <a:cs typeface="Arial" panose="020B0604020202020204" pitchFamily="34" charset="0"/>
              </a:rPr>
              <a:t>What are they?</a:t>
            </a:r>
          </a:p>
        </p:txBody>
      </p:sp>
      <p:sp>
        <p:nvSpPr>
          <p:cNvPr id="2" name="TextBox 1">
            <a:extLst>
              <a:ext uri="{FF2B5EF4-FFF2-40B4-BE49-F238E27FC236}">
                <a16:creationId xmlns:a16="http://schemas.microsoft.com/office/drawing/2014/main" id="{59D36A3E-0C78-4FF6-8E8C-72AFEAE4B1D8}"/>
              </a:ext>
            </a:extLst>
          </p:cNvPr>
          <p:cNvSpPr txBox="1">
            <a:spLocks noChangeArrowheads="1"/>
          </p:cNvSpPr>
          <p:nvPr/>
        </p:nvSpPr>
        <p:spPr bwMode="auto">
          <a:xfrm>
            <a:off x="3931920" y="4136740"/>
            <a:ext cx="41503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b="1" dirty="0">
                <a:solidFill>
                  <a:srgbClr val="FF0000"/>
                </a:solidFill>
              </a:rPr>
              <a:t>1,1    2,2  and  1,2</a:t>
            </a:r>
          </a:p>
        </p:txBody>
      </p:sp>
      <p:pic>
        <p:nvPicPr>
          <p:cNvPr id="4" name="Picture 3">
            <a:extLst>
              <a:ext uri="{FF2B5EF4-FFF2-40B4-BE49-F238E27FC236}">
                <a16:creationId xmlns:a16="http://schemas.microsoft.com/office/drawing/2014/main" id="{7AB6E35E-8BC1-404A-B0F0-64109C3B633E}"/>
              </a:ext>
            </a:extLst>
          </p:cNvPr>
          <p:cNvPicPr>
            <a:picLocks noChangeAspect="1"/>
          </p:cNvPicPr>
          <p:nvPr/>
        </p:nvPicPr>
        <p:blipFill>
          <a:blip r:embed="rId3"/>
          <a:stretch>
            <a:fillRect/>
          </a:stretch>
        </p:blipFill>
        <p:spPr>
          <a:xfrm>
            <a:off x="613100" y="1560056"/>
            <a:ext cx="731583" cy="737680"/>
          </a:xfrm>
          <a:prstGeom prst="rect">
            <a:avLst/>
          </a:prstGeom>
        </p:spPr>
      </p:pic>
      <p:pic>
        <p:nvPicPr>
          <p:cNvPr id="5" name="Picture 4">
            <a:extLst>
              <a:ext uri="{FF2B5EF4-FFF2-40B4-BE49-F238E27FC236}">
                <a16:creationId xmlns:a16="http://schemas.microsoft.com/office/drawing/2014/main" id="{62D127A2-E4FA-41FE-A0D2-31A2DF2A2316}"/>
              </a:ext>
            </a:extLst>
          </p:cNvPr>
          <p:cNvPicPr>
            <a:picLocks noChangeAspect="1"/>
          </p:cNvPicPr>
          <p:nvPr/>
        </p:nvPicPr>
        <p:blipFill>
          <a:blip r:embed="rId4"/>
          <a:stretch>
            <a:fillRect/>
          </a:stretch>
        </p:blipFill>
        <p:spPr>
          <a:xfrm>
            <a:off x="685800" y="5444749"/>
            <a:ext cx="627942" cy="627942"/>
          </a:xfrm>
          <a:prstGeom prst="rect">
            <a:avLst/>
          </a:prstGeom>
        </p:spPr>
      </p:pic>
      <p:sp>
        <p:nvSpPr>
          <p:cNvPr id="7" name="TextBox 6">
            <a:extLst>
              <a:ext uri="{FF2B5EF4-FFF2-40B4-BE49-F238E27FC236}">
                <a16:creationId xmlns:a16="http://schemas.microsoft.com/office/drawing/2014/main" id="{52246219-B029-4C16-99B5-E747ACCD34E3}"/>
              </a:ext>
            </a:extLst>
          </p:cNvPr>
          <p:cNvSpPr txBox="1"/>
          <p:nvPr/>
        </p:nvSpPr>
        <p:spPr>
          <a:xfrm>
            <a:off x="1635760" y="5371920"/>
            <a:ext cx="6878320" cy="646331"/>
          </a:xfrm>
          <a:prstGeom prst="rect">
            <a:avLst/>
          </a:prstGeom>
          <a:noFill/>
        </p:spPr>
        <p:txBody>
          <a:bodyPr wrap="square" rtlCol="0">
            <a:spAutoFit/>
          </a:bodyPr>
          <a:lstStyle/>
          <a:p>
            <a:r>
              <a:rPr lang="en-US" sz="3600" dirty="0">
                <a:solidFill>
                  <a:schemeClr val="tx2"/>
                </a:solidFill>
                <a:latin typeface="Arial" panose="020B0604020202020204" pitchFamily="34" charset="0"/>
                <a:cs typeface="Arial" panose="020B0604020202020204" pitchFamily="34" charset="0"/>
              </a:rPr>
              <a:t>Write you ideas in Doodle Box H </a:t>
            </a:r>
          </a:p>
        </p:txBody>
      </p:sp>
      <p:sp>
        <p:nvSpPr>
          <p:cNvPr id="8" name="TextBox 7">
            <a:extLst>
              <a:ext uri="{FF2B5EF4-FFF2-40B4-BE49-F238E27FC236}">
                <a16:creationId xmlns:a16="http://schemas.microsoft.com/office/drawing/2014/main" id="{DB5E611D-DDD5-4CB0-86F4-7DFC1122B0A3}"/>
              </a:ext>
            </a:extLst>
          </p:cNvPr>
          <p:cNvSpPr txBox="1">
            <a:spLocks noChangeArrowheads="1"/>
          </p:cNvSpPr>
          <p:nvPr/>
        </p:nvSpPr>
        <p:spPr bwMode="auto">
          <a:xfrm>
            <a:off x="4079240" y="2948502"/>
            <a:ext cx="362204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dirty="0">
                <a:solidFill>
                  <a:srgbClr val="FF0000"/>
                </a:solidFill>
              </a:rPr>
              <a:t>There are three</a:t>
            </a:r>
            <a:endParaRPr lang="en-US" altLang="en-US" sz="3600" b="1" dirty="0">
              <a:solidFill>
                <a:srgbClr val="FF0000"/>
              </a:solidFill>
            </a:endParaRPr>
          </a:p>
        </p:txBody>
      </p:sp>
    </p:spTree>
    <p:extLst>
      <p:ext uri="{BB962C8B-B14F-4D97-AF65-F5344CB8AC3E}">
        <p14:creationId xmlns:p14="http://schemas.microsoft.com/office/powerpoint/2010/main" val="344636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LS01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002060"/>
                </a:solidFill>
              </a:rPr>
              <a:t>Notes and Details (continued):</a:t>
            </a:r>
          </a:p>
          <a:p>
            <a:pPr marL="0" indent="0">
              <a:buNone/>
            </a:pPr>
            <a:endParaRPr lang="en-US" sz="1600" b="1" dirty="0">
              <a:solidFill>
                <a:srgbClr val="002060"/>
              </a:solidFill>
            </a:endParaRPr>
          </a:p>
          <a:p>
            <a:pPr marL="0" indent="0">
              <a:buNone/>
            </a:pPr>
            <a:r>
              <a:rPr lang="en-US" sz="1600" b="1" dirty="0">
                <a:solidFill>
                  <a:srgbClr val="583F34"/>
                </a:solidFill>
              </a:rPr>
              <a:t> </a:t>
            </a:r>
            <a:r>
              <a:rPr lang="en-US" sz="1600" b="1" dirty="0">
                <a:solidFill>
                  <a:srgbClr val="002060"/>
                </a:solidFill>
              </a:rPr>
              <a:t>We observe several variations of several human traits. Then we do a quick, hand clasping inheritance activity to establish that we know  how the traits get to the offspring, but we don’t understand how they work together to determine a trait. </a:t>
            </a:r>
          </a:p>
          <a:p>
            <a:pPr marL="0" indent="0">
              <a:buNone/>
            </a:pPr>
            <a:endParaRPr lang="en-US" sz="1600" b="1" dirty="0">
              <a:solidFill>
                <a:srgbClr val="002060"/>
              </a:solidFill>
            </a:endParaRPr>
          </a:p>
          <a:p>
            <a:pPr marL="0" indent="0">
              <a:buNone/>
            </a:pPr>
            <a:endParaRPr lang="en-US" sz="1600" b="1" dirty="0">
              <a:solidFill>
                <a:srgbClr val="002060"/>
              </a:solidFill>
            </a:endParaRPr>
          </a:p>
          <a:p>
            <a:pPr marL="0" indent="0">
              <a:buNone/>
            </a:pPr>
            <a:endParaRPr lang="en-US" sz="1600" b="1" dirty="0">
              <a:solidFill>
                <a:srgbClr val="583F34"/>
              </a:solidFill>
            </a:endParaRPr>
          </a:p>
          <a:p>
            <a:pPr marL="0" indent="0">
              <a:buNone/>
            </a:pPr>
            <a:endParaRPr lang="en-US" sz="1600" b="1" dirty="0">
              <a:solidFill>
                <a:srgbClr val="583F34"/>
              </a:solidFill>
            </a:endParaRPr>
          </a:p>
          <a:p>
            <a:pPr marL="0" indent="0">
              <a:buNone/>
            </a:pPr>
            <a:endParaRPr lang="en-US" sz="1600" b="1" dirty="0">
              <a:solidFill>
                <a:srgbClr val="583F34"/>
              </a:solidFill>
            </a:endParaRPr>
          </a:p>
          <a:p>
            <a:pPr marL="0" indent="0">
              <a:buNone/>
            </a:pPr>
            <a:endParaRPr lang="en-US" sz="1600" b="1" dirty="0">
              <a:solidFill>
                <a:srgbClr val="583F34"/>
              </a:solidFill>
            </a:endParaRPr>
          </a:p>
          <a:p>
            <a:pPr marL="0" indent="0">
              <a:buNone/>
            </a:pPr>
            <a:endParaRPr lang="en-US" sz="1600" b="1" dirty="0">
              <a:solidFill>
                <a:srgbClr val="002060"/>
              </a:solidFill>
            </a:endParaRPr>
          </a:p>
          <a:p>
            <a:pPr marL="0" indent="0" algn="r">
              <a:buNone/>
            </a:pPr>
            <a:r>
              <a:rPr lang="en-US" sz="1600" b="1" dirty="0">
                <a:solidFill>
                  <a:srgbClr val="002060"/>
                </a:solidFill>
              </a:rPr>
              <a:t>&lt;more notes can be found in the “presenter notes” associated with each slide&gt;</a:t>
            </a:r>
          </a:p>
        </p:txBody>
      </p:sp>
    </p:spTree>
    <p:extLst>
      <p:ext uri="{BB962C8B-B14F-4D97-AF65-F5344CB8AC3E}">
        <p14:creationId xmlns:p14="http://schemas.microsoft.com/office/powerpoint/2010/main" val="1772778340"/>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95E8-7E12-42FA-97B4-C8402A44A382}"/>
              </a:ext>
            </a:extLst>
          </p:cNvPr>
          <p:cNvSpPr>
            <a:spLocks noGrp="1"/>
          </p:cNvSpPr>
          <p:nvPr>
            <p:ph type="title"/>
          </p:nvPr>
        </p:nvSpPr>
        <p:spPr>
          <a:xfrm>
            <a:off x="457200" y="198437"/>
            <a:ext cx="8229600" cy="1807027"/>
          </a:xfrm>
        </p:spPr>
        <p:txBody>
          <a:bodyPr>
            <a:normAutofit/>
          </a:bodyPr>
          <a:lstStyle/>
          <a:p>
            <a:r>
              <a:rPr lang="en-US" dirty="0"/>
              <a:t>What can we revise/add to our </a:t>
            </a:r>
            <a:br>
              <a:rPr lang="en-US" dirty="0"/>
            </a:br>
            <a:r>
              <a:rPr lang="en-US" dirty="0"/>
              <a:t>Model Of Inheritance</a:t>
            </a:r>
            <a:br>
              <a:rPr lang="en-US" dirty="0"/>
            </a:br>
            <a:r>
              <a:rPr lang="en-US" sz="1300" dirty="0">
                <a:solidFill>
                  <a:srgbClr val="00B0F0"/>
                </a:solidFill>
                <a:latin typeface="Arial" panose="020B0604020202020204" pitchFamily="34" charset="0"/>
                <a:cs typeface="Arial" panose="020B0604020202020204" pitchFamily="34" charset="0"/>
              </a:rPr>
              <a:t>[Insert class model statement(s) ]</a:t>
            </a:r>
            <a:endParaRPr lang="en-US" dirty="0"/>
          </a:p>
        </p:txBody>
      </p:sp>
      <p:sp>
        <p:nvSpPr>
          <p:cNvPr id="3" name="Content Placeholder 2">
            <a:extLst>
              <a:ext uri="{FF2B5EF4-FFF2-40B4-BE49-F238E27FC236}">
                <a16:creationId xmlns:a16="http://schemas.microsoft.com/office/drawing/2014/main" id="{8BBB1B98-32D4-4797-808F-082646628553}"/>
              </a:ext>
            </a:extLst>
          </p:cNvPr>
          <p:cNvSpPr>
            <a:spLocks noGrp="1"/>
          </p:cNvSpPr>
          <p:nvPr>
            <p:ph idx="1"/>
          </p:nvPr>
        </p:nvSpPr>
        <p:spPr>
          <a:xfrm>
            <a:off x="457200" y="2231571"/>
            <a:ext cx="8229600" cy="4427992"/>
          </a:xfrm>
        </p:spPr>
        <p:txBody>
          <a:bodyPr/>
          <a:lstStyle/>
          <a:p>
            <a:endParaRPr lang="en-US" dirty="0"/>
          </a:p>
        </p:txBody>
      </p:sp>
    </p:spTree>
    <p:extLst>
      <p:ext uri="{BB962C8B-B14F-4D97-AF65-F5344CB8AC3E}">
        <p14:creationId xmlns:p14="http://schemas.microsoft.com/office/powerpoint/2010/main" val="38233988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9FEDAEDF-F82A-439B-8452-6245C686A8A4}"/>
              </a:ext>
            </a:extLst>
          </p:cNvPr>
          <p:cNvSpPr>
            <a:spLocks noChangeArrowheads="1"/>
          </p:cNvSpPr>
          <p:nvPr/>
        </p:nvSpPr>
        <p:spPr bwMode="auto">
          <a:xfrm>
            <a:off x="1578429" y="58738"/>
            <a:ext cx="7478485" cy="3231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t>There are </a:t>
            </a:r>
            <a:r>
              <a:rPr lang="en-US" altLang="en-US" sz="2400" b="1" dirty="0"/>
              <a:t>3</a:t>
            </a:r>
            <a:r>
              <a:rPr lang="en-US" altLang="en-US" sz="2400" dirty="0"/>
              <a:t> combinations of the versions: </a:t>
            </a:r>
          </a:p>
          <a:p>
            <a:pPr>
              <a:spcBef>
                <a:spcPct val="0"/>
              </a:spcBef>
              <a:buFontTx/>
              <a:buNone/>
            </a:pPr>
            <a:r>
              <a:rPr lang="en-US" altLang="en-US" sz="2400" dirty="0">
                <a:solidFill>
                  <a:srgbClr val="FF0000"/>
                </a:solidFill>
              </a:rPr>
              <a:t>1,1 and 2,2 and 1,2.  </a:t>
            </a:r>
          </a:p>
          <a:p>
            <a:pPr>
              <a:spcBef>
                <a:spcPct val="0"/>
              </a:spcBef>
              <a:buFontTx/>
              <a:buNone/>
            </a:pPr>
            <a:endParaRPr lang="en-US" altLang="en-US" sz="2400" dirty="0"/>
          </a:p>
          <a:p>
            <a:pPr>
              <a:spcBef>
                <a:spcPct val="0"/>
              </a:spcBef>
              <a:buFontTx/>
              <a:buNone/>
            </a:pPr>
            <a:r>
              <a:rPr lang="en-US" altLang="en-US" sz="2400" dirty="0"/>
              <a:t>But there are only </a:t>
            </a:r>
            <a:r>
              <a:rPr lang="en-US" altLang="en-US" sz="2400" b="1" dirty="0"/>
              <a:t>2</a:t>
            </a:r>
            <a:r>
              <a:rPr lang="en-US" altLang="en-US" sz="2400" dirty="0"/>
              <a:t> variations of the trait: </a:t>
            </a:r>
          </a:p>
          <a:p>
            <a:pPr>
              <a:spcBef>
                <a:spcPct val="0"/>
              </a:spcBef>
              <a:buFontTx/>
              <a:buNone/>
            </a:pPr>
            <a:r>
              <a:rPr lang="en-US" altLang="en-US" sz="2400" dirty="0">
                <a:solidFill>
                  <a:srgbClr val="FF0000"/>
                </a:solidFill>
              </a:rPr>
              <a:t>purple and white. </a:t>
            </a:r>
          </a:p>
          <a:p>
            <a:pPr>
              <a:spcBef>
                <a:spcPct val="0"/>
              </a:spcBef>
              <a:buFontTx/>
              <a:buNone/>
            </a:pPr>
            <a:endParaRPr lang="en-US" altLang="en-US" sz="2400" b="1" i="1" dirty="0">
              <a:solidFill>
                <a:srgbClr val="FF0000"/>
              </a:solidFill>
            </a:endParaRPr>
          </a:p>
          <a:p>
            <a:pPr>
              <a:spcBef>
                <a:spcPct val="0"/>
              </a:spcBef>
              <a:buFontTx/>
              <a:buNone/>
            </a:pPr>
            <a:r>
              <a:rPr lang="en-US" altLang="en-US" sz="2800" b="1" i="1" dirty="0"/>
              <a:t>What do you think might explain this?</a:t>
            </a:r>
          </a:p>
          <a:p>
            <a:pPr>
              <a:spcBef>
                <a:spcPct val="0"/>
              </a:spcBef>
              <a:buFontTx/>
              <a:buNone/>
            </a:pPr>
            <a:endParaRPr lang="en-US" altLang="en-US" dirty="0"/>
          </a:p>
        </p:txBody>
      </p:sp>
      <p:graphicFrame>
        <p:nvGraphicFramePr>
          <p:cNvPr id="61487" name="Group 47">
            <a:extLst>
              <a:ext uri="{FF2B5EF4-FFF2-40B4-BE49-F238E27FC236}">
                <a16:creationId xmlns:a16="http://schemas.microsoft.com/office/drawing/2014/main" id="{F876DB92-BDA0-4FB5-B8BD-40F93B674932}"/>
              </a:ext>
            </a:extLst>
          </p:cNvPr>
          <p:cNvGraphicFramePr>
            <a:graphicFrameLocks noGrp="1"/>
          </p:cNvGraphicFramePr>
          <p:nvPr>
            <p:extLst>
              <p:ext uri="{D42A27DB-BD31-4B8C-83A1-F6EECF244321}">
                <p14:modId xmlns:p14="http://schemas.microsoft.com/office/powerpoint/2010/main" val="3183497356"/>
              </p:ext>
            </p:extLst>
          </p:nvPr>
        </p:nvGraphicFramePr>
        <p:xfrm>
          <a:off x="609599" y="3946072"/>
          <a:ext cx="8077200" cy="2211388"/>
        </p:xfrm>
        <a:graphic>
          <a:graphicData uri="http://schemas.openxmlformats.org/drawingml/2006/table">
            <a:tbl>
              <a:tblPr/>
              <a:tblGrid>
                <a:gridCol w="24384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tblGrid>
              <a:tr h="835116">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Arial" charset="0"/>
                          <a:ea typeface="ＭＳ Ｐゴシック" charset="-128"/>
                        </a:rPr>
                        <a:t>PURE-BREEDING PURPLE PARENT</a:t>
                      </a:r>
                      <a:endParaRPr kumimoji="0" lang="en-US" altLang="en-US" sz="2400" b="0" i="0" u="none" strike="noStrike" cap="none" normalizeH="0" baseline="0">
                        <a:ln>
                          <a:noFill/>
                        </a:ln>
                        <a:solidFill>
                          <a:schemeClr val="tx1"/>
                        </a:solidFill>
                        <a:effectLst/>
                        <a:latin typeface="Arial" charset="0"/>
                        <a:ea typeface="ＭＳ Ｐゴシック" charset="-128"/>
                      </a:endParaRP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B9B9"/>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charset="0"/>
                        <a:ea typeface="ＭＳ Ｐゴシック" charset="-128"/>
                      </a:endParaRP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B9B9"/>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charset="0"/>
                          <a:ea typeface="ＭＳ Ｐゴシック" charset="-128"/>
                        </a:rPr>
                        <a:t>PURE-BREEDING WHITE PARENT</a:t>
                      </a: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B9B9"/>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Arial" charset="0"/>
                          <a:ea typeface="ＭＳ Ｐゴシック" charset="-128"/>
                        </a:rPr>
                        <a:t>F</a:t>
                      </a:r>
                      <a:r>
                        <a:rPr kumimoji="0" lang="en-US" altLang="en-US" sz="2000" b="0" i="0" u="none" strike="noStrike" cap="none" normalizeH="0" baseline="-25000" dirty="0">
                          <a:ln>
                            <a:noFill/>
                          </a:ln>
                          <a:solidFill>
                            <a:schemeClr val="tx1"/>
                          </a:solidFill>
                          <a:effectLst/>
                          <a:latin typeface="Arial" charset="0"/>
                          <a:ea typeface="ＭＳ Ｐゴシック" charset="-128"/>
                        </a:rPr>
                        <a:t>1</a:t>
                      </a:r>
                      <a:r>
                        <a:rPr kumimoji="0" lang="en-US" altLang="en-US" sz="2000" b="0" i="0" u="none" strike="noStrike" cap="none" normalizeH="0" baseline="0" dirty="0">
                          <a:ln>
                            <a:noFill/>
                          </a:ln>
                          <a:solidFill>
                            <a:schemeClr val="tx1"/>
                          </a:solidFill>
                          <a:effectLst/>
                          <a:latin typeface="Arial" charset="0"/>
                          <a:ea typeface="ＭＳ Ｐゴシック" charset="-128"/>
                        </a:rPr>
                        <a:t> OFFSPRING</a:t>
                      </a:r>
                      <a:endParaRPr kumimoji="0" lang="en-US" altLang="en-US" sz="2800" b="0" i="0" u="none" strike="noStrike" cap="none" normalizeH="0" baseline="0" dirty="0">
                        <a:ln>
                          <a:noFill/>
                        </a:ln>
                        <a:solidFill>
                          <a:schemeClr val="tx1"/>
                        </a:solidFill>
                        <a:effectLst/>
                        <a:latin typeface="Arial" charset="0"/>
                        <a:ea typeface="ＭＳ Ｐゴシック"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400" b="0" i="0" u="none" strike="noStrike" cap="none" normalizeH="0" baseline="0" dirty="0">
                          <a:ln>
                            <a:noFill/>
                          </a:ln>
                          <a:solidFill>
                            <a:schemeClr val="tx1"/>
                          </a:solidFill>
                          <a:effectLst/>
                          <a:latin typeface="Arial" charset="0"/>
                          <a:ea typeface="ＭＳ Ｐゴシック" charset="-128"/>
                        </a:rPr>
                        <a:t>PURPLE</a:t>
                      </a:r>
                      <a:endParaRPr kumimoji="0" lang="en-US" altLang="en-US" sz="1800" b="0" i="0" u="none" strike="noStrike" cap="none" normalizeH="0" baseline="0" dirty="0">
                        <a:ln>
                          <a:noFill/>
                        </a:ln>
                        <a:solidFill>
                          <a:schemeClr val="tx1"/>
                        </a:solidFill>
                        <a:effectLst/>
                        <a:latin typeface="Arial" charset="0"/>
                        <a:ea typeface="ＭＳ Ｐゴシック" charset="-128"/>
                      </a:endParaRP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B9B9"/>
                    </a:solidFill>
                  </a:tcPr>
                </a:tc>
                <a:extLst>
                  <a:ext uri="{0D108BD9-81ED-4DB2-BD59-A6C34878D82A}">
                    <a16:rowId xmlns:a16="http://schemas.microsoft.com/office/drawing/2014/main" val="10000"/>
                  </a:ext>
                </a:extLst>
              </a:tr>
              <a:tr h="1376272">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charset="0"/>
                        <a:ea typeface="ＭＳ Ｐゴシック"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800" b="0" i="0" u="none" strike="noStrike" cap="none" normalizeH="0" baseline="0">
                          <a:ln>
                            <a:noFill/>
                          </a:ln>
                          <a:solidFill>
                            <a:schemeClr val="tx1"/>
                          </a:solidFill>
                          <a:effectLst/>
                          <a:latin typeface="Arial" charset="0"/>
                          <a:ea typeface="ＭＳ Ｐゴシック" charset="-128"/>
                        </a:rPr>
                        <a:t>  (1,1)</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charset="0"/>
                        <a:ea typeface="ＭＳ Ｐゴシック"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800" b="0" i="0" u="none" strike="noStrike" cap="none" normalizeH="0" baseline="0">
                          <a:ln>
                            <a:noFill/>
                          </a:ln>
                          <a:solidFill>
                            <a:schemeClr val="tx1"/>
                          </a:solidFill>
                          <a:effectLst/>
                          <a:latin typeface="Arial" charset="0"/>
                          <a:ea typeface="ＭＳ Ｐゴシック" charset="-128"/>
                        </a:rPr>
                        <a:t>X</a:t>
                      </a: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charset="0"/>
                        <a:ea typeface="ＭＳ Ｐゴシック"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charset="0"/>
                          <a:ea typeface="ＭＳ Ｐゴシック" charset="-128"/>
                        </a:rPr>
                        <a:t>  (2,2)</a:t>
                      </a: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charset="0"/>
                        <a:ea typeface="ＭＳ Ｐゴシック"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2800" b="0" i="0" u="none" strike="noStrike" cap="none" normalizeH="0" baseline="0" dirty="0">
                          <a:ln>
                            <a:noFill/>
                          </a:ln>
                          <a:solidFill>
                            <a:schemeClr val="tx1"/>
                          </a:solidFill>
                          <a:effectLst/>
                          <a:latin typeface="Arial" charset="0"/>
                          <a:ea typeface="ＭＳ Ｐゴシック" charset="-128"/>
                        </a:rPr>
                        <a:t>  (1,2)</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pic>
        <p:nvPicPr>
          <p:cNvPr id="2" name="Picture 1">
            <a:extLst>
              <a:ext uri="{FF2B5EF4-FFF2-40B4-BE49-F238E27FC236}">
                <a16:creationId xmlns:a16="http://schemas.microsoft.com/office/drawing/2014/main" id="{2BF8621B-17FD-48F5-95D4-37A41FDE6CCE}"/>
              </a:ext>
            </a:extLst>
          </p:cNvPr>
          <p:cNvPicPr>
            <a:picLocks noChangeAspect="1"/>
          </p:cNvPicPr>
          <p:nvPr/>
        </p:nvPicPr>
        <p:blipFill>
          <a:blip r:embed="rId3"/>
          <a:stretch>
            <a:fillRect/>
          </a:stretch>
        </p:blipFill>
        <p:spPr>
          <a:xfrm>
            <a:off x="387669" y="2076392"/>
            <a:ext cx="731583" cy="737680"/>
          </a:xfrm>
          <a:prstGeom prst="rect">
            <a:avLst/>
          </a:prstGeom>
        </p:spPr>
      </p:pic>
      <p:pic>
        <p:nvPicPr>
          <p:cNvPr id="3" name="Picture 2">
            <a:extLst>
              <a:ext uri="{FF2B5EF4-FFF2-40B4-BE49-F238E27FC236}">
                <a16:creationId xmlns:a16="http://schemas.microsoft.com/office/drawing/2014/main" id="{5B7ED0F6-0AA9-4C74-A475-E33A98C46BE0}"/>
              </a:ext>
            </a:extLst>
          </p:cNvPr>
          <p:cNvPicPr>
            <a:picLocks noChangeAspect="1"/>
          </p:cNvPicPr>
          <p:nvPr/>
        </p:nvPicPr>
        <p:blipFill>
          <a:blip r:embed="rId4"/>
          <a:stretch>
            <a:fillRect/>
          </a:stretch>
        </p:blipFill>
        <p:spPr>
          <a:xfrm>
            <a:off x="553159" y="3027398"/>
            <a:ext cx="627942" cy="627942"/>
          </a:xfrm>
          <a:prstGeom prst="rect">
            <a:avLst/>
          </a:prstGeom>
        </p:spPr>
      </p:pic>
      <p:sp>
        <p:nvSpPr>
          <p:cNvPr id="6" name="TextBox 5">
            <a:extLst>
              <a:ext uri="{FF2B5EF4-FFF2-40B4-BE49-F238E27FC236}">
                <a16:creationId xmlns:a16="http://schemas.microsoft.com/office/drawing/2014/main" id="{F40BA512-4E4A-4A5F-B9ED-B81EE1800E20}"/>
              </a:ext>
            </a:extLst>
          </p:cNvPr>
          <p:cNvSpPr txBox="1"/>
          <p:nvPr/>
        </p:nvSpPr>
        <p:spPr>
          <a:xfrm>
            <a:off x="1578429" y="3015876"/>
            <a:ext cx="6527800" cy="523220"/>
          </a:xfrm>
          <a:prstGeom prst="rect">
            <a:avLst/>
          </a:prstGeom>
          <a:noFill/>
        </p:spPr>
        <p:txBody>
          <a:bodyPr wrap="square" rtlCol="0">
            <a:spAutoFit/>
          </a:bodyPr>
          <a:lstStyle/>
          <a:p>
            <a:r>
              <a:rPr lang="en-US" sz="2800" dirty="0">
                <a:solidFill>
                  <a:schemeClr val="tx2"/>
                </a:solidFill>
                <a:latin typeface="Arial" panose="020B0604020202020204" pitchFamily="34" charset="0"/>
                <a:cs typeface="Arial" panose="020B0604020202020204" pitchFamily="34" charset="0"/>
              </a:rPr>
              <a:t>Write you ideas in Doodle Box I </a:t>
            </a:r>
          </a:p>
        </p:txBody>
      </p:sp>
    </p:spTree>
    <p:extLst>
      <p:ext uri="{BB962C8B-B14F-4D97-AF65-F5344CB8AC3E}">
        <p14:creationId xmlns:p14="http://schemas.microsoft.com/office/powerpoint/2010/main" val="12641005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4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4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4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B81E0-9987-49A2-96B4-6FA7242C39CE}"/>
              </a:ext>
            </a:extLst>
          </p:cNvPr>
          <p:cNvSpPr>
            <a:spLocks noGrp="1"/>
          </p:cNvSpPr>
          <p:nvPr>
            <p:ph type="title"/>
          </p:nvPr>
        </p:nvSpPr>
        <p:spPr>
          <a:xfrm>
            <a:off x="1447800" y="274638"/>
            <a:ext cx="7239000" cy="1143000"/>
          </a:xfrm>
        </p:spPr>
        <p:txBody>
          <a:bodyPr/>
          <a:lstStyle/>
          <a:p>
            <a:pPr algn="l"/>
            <a:r>
              <a:rPr lang="en-US" dirty="0">
                <a:solidFill>
                  <a:schemeClr val="tx2"/>
                </a:solidFill>
              </a:rPr>
              <a:t>Share you ideas with a partner</a:t>
            </a:r>
          </a:p>
        </p:txBody>
      </p:sp>
      <p:pic>
        <p:nvPicPr>
          <p:cNvPr id="5" name="Content Placeholder 4">
            <a:extLst>
              <a:ext uri="{FF2B5EF4-FFF2-40B4-BE49-F238E27FC236}">
                <a16:creationId xmlns:a16="http://schemas.microsoft.com/office/drawing/2014/main" id="{DE4AD627-B5BF-4CF1-8DA1-AD36B6E9778E}"/>
              </a:ext>
            </a:extLst>
          </p:cNvPr>
          <p:cNvPicPr>
            <a:picLocks noGrp="1" noChangeAspect="1"/>
          </p:cNvPicPr>
          <p:nvPr>
            <p:ph idx="1"/>
          </p:nvPr>
        </p:nvPicPr>
        <p:blipFill>
          <a:blip r:embed="rId3"/>
          <a:stretch>
            <a:fillRect/>
          </a:stretch>
        </p:blipFill>
        <p:spPr>
          <a:xfrm>
            <a:off x="693721" y="2062151"/>
            <a:ext cx="8126672" cy="2274005"/>
          </a:xfrm>
          <a:prstGeom prst="rect">
            <a:avLst/>
          </a:prstGeom>
        </p:spPr>
      </p:pic>
      <p:pic>
        <p:nvPicPr>
          <p:cNvPr id="4" name="Picture 3">
            <a:extLst>
              <a:ext uri="{FF2B5EF4-FFF2-40B4-BE49-F238E27FC236}">
                <a16:creationId xmlns:a16="http://schemas.microsoft.com/office/drawing/2014/main" id="{19BE334B-1268-41F4-A766-26CFD59C6875}"/>
              </a:ext>
            </a:extLst>
          </p:cNvPr>
          <p:cNvPicPr>
            <a:picLocks noChangeAspect="1"/>
          </p:cNvPicPr>
          <p:nvPr/>
        </p:nvPicPr>
        <p:blipFill>
          <a:blip r:embed="rId4"/>
          <a:stretch>
            <a:fillRect/>
          </a:stretch>
        </p:blipFill>
        <p:spPr>
          <a:xfrm>
            <a:off x="457200" y="274638"/>
            <a:ext cx="902286" cy="1152244"/>
          </a:xfrm>
          <a:prstGeom prst="rect">
            <a:avLst/>
          </a:prstGeom>
        </p:spPr>
      </p:pic>
      <p:sp>
        <p:nvSpPr>
          <p:cNvPr id="6" name="TextBox 5">
            <a:extLst>
              <a:ext uri="{FF2B5EF4-FFF2-40B4-BE49-F238E27FC236}">
                <a16:creationId xmlns:a16="http://schemas.microsoft.com/office/drawing/2014/main" id="{039F25F7-03E6-4FA3-BC16-E23D95394F87}"/>
              </a:ext>
            </a:extLst>
          </p:cNvPr>
          <p:cNvSpPr txBox="1"/>
          <p:nvPr/>
        </p:nvSpPr>
        <p:spPr>
          <a:xfrm>
            <a:off x="1359486" y="5140289"/>
            <a:ext cx="7663543"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does this say about the 1 version of the trait?</a:t>
            </a:r>
          </a:p>
          <a:p>
            <a:endParaRPr lang="en-US" sz="2400" dirty="0">
              <a:latin typeface="Arial" panose="020B0604020202020204" pitchFamily="34" charset="0"/>
              <a:cs typeface="Arial" panose="020B0604020202020204" pitchFamily="34" charset="0"/>
            </a:endParaRPr>
          </a:p>
          <a:p>
            <a:r>
              <a:rPr lang="en-US" sz="2400" dirty="0">
                <a:solidFill>
                  <a:srgbClr val="FF0000"/>
                </a:solidFill>
                <a:latin typeface="Arial" panose="020B0604020202020204" pitchFamily="34" charset="0"/>
                <a:cs typeface="Arial" panose="020B0604020202020204" pitchFamily="34" charset="0"/>
              </a:rPr>
              <a:t>The 1 version shows over the 2 version</a:t>
            </a:r>
          </a:p>
        </p:txBody>
      </p:sp>
      <p:pic>
        <p:nvPicPr>
          <p:cNvPr id="7" name="Picture 6">
            <a:extLst>
              <a:ext uri="{FF2B5EF4-FFF2-40B4-BE49-F238E27FC236}">
                <a16:creationId xmlns:a16="http://schemas.microsoft.com/office/drawing/2014/main" id="{CD334F24-01D6-4685-9CE4-90D6D17EC5A1}"/>
              </a:ext>
            </a:extLst>
          </p:cNvPr>
          <p:cNvPicPr>
            <a:picLocks noChangeAspect="1"/>
          </p:cNvPicPr>
          <p:nvPr/>
        </p:nvPicPr>
        <p:blipFill>
          <a:blip r:embed="rId5"/>
          <a:stretch>
            <a:fillRect/>
          </a:stretch>
        </p:blipFill>
        <p:spPr>
          <a:xfrm>
            <a:off x="542551" y="4876434"/>
            <a:ext cx="731583" cy="737680"/>
          </a:xfrm>
          <a:prstGeom prst="rect">
            <a:avLst/>
          </a:prstGeom>
        </p:spPr>
      </p:pic>
    </p:spTree>
    <p:extLst>
      <p:ext uri="{BB962C8B-B14F-4D97-AF65-F5344CB8AC3E}">
        <p14:creationId xmlns:p14="http://schemas.microsoft.com/office/powerpoint/2010/main" val="92396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95E8-7E12-42FA-97B4-C8402A44A382}"/>
              </a:ext>
            </a:extLst>
          </p:cNvPr>
          <p:cNvSpPr>
            <a:spLocks noGrp="1"/>
          </p:cNvSpPr>
          <p:nvPr>
            <p:ph type="title"/>
          </p:nvPr>
        </p:nvSpPr>
        <p:spPr>
          <a:xfrm>
            <a:off x="457200" y="198437"/>
            <a:ext cx="8229600" cy="1807027"/>
          </a:xfrm>
        </p:spPr>
        <p:txBody>
          <a:bodyPr>
            <a:normAutofit/>
          </a:bodyPr>
          <a:lstStyle/>
          <a:p>
            <a:r>
              <a:rPr lang="en-US" dirty="0"/>
              <a:t>What can we add to our </a:t>
            </a:r>
            <a:br>
              <a:rPr lang="en-US" dirty="0"/>
            </a:br>
            <a:r>
              <a:rPr lang="en-US" dirty="0"/>
              <a:t>Model Of Inheritance</a:t>
            </a:r>
            <a:br>
              <a:rPr lang="en-US" dirty="0"/>
            </a:br>
            <a:r>
              <a:rPr lang="en-US" sz="1300" dirty="0">
                <a:solidFill>
                  <a:srgbClr val="00B0F0"/>
                </a:solidFill>
                <a:latin typeface="Arial" panose="020B0604020202020204" pitchFamily="34" charset="0"/>
                <a:cs typeface="Arial" panose="020B0604020202020204" pitchFamily="34" charset="0"/>
              </a:rPr>
              <a:t>[Insert class model statement(s) ]</a:t>
            </a:r>
            <a:endParaRPr lang="en-US" dirty="0"/>
          </a:p>
        </p:txBody>
      </p:sp>
      <p:sp>
        <p:nvSpPr>
          <p:cNvPr id="3" name="Content Placeholder 2">
            <a:extLst>
              <a:ext uri="{FF2B5EF4-FFF2-40B4-BE49-F238E27FC236}">
                <a16:creationId xmlns:a16="http://schemas.microsoft.com/office/drawing/2014/main" id="{8BBB1B98-32D4-4797-808F-082646628553}"/>
              </a:ext>
            </a:extLst>
          </p:cNvPr>
          <p:cNvSpPr>
            <a:spLocks noGrp="1"/>
          </p:cNvSpPr>
          <p:nvPr>
            <p:ph idx="1"/>
          </p:nvPr>
        </p:nvSpPr>
        <p:spPr>
          <a:xfrm>
            <a:off x="457200" y="2231571"/>
            <a:ext cx="8229600" cy="4427992"/>
          </a:xfrm>
        </p:spPr>
        <p:txBody>
          <a:bodyPr/>
          <a:lstStyle/>
          <a:p>
            <a:endParaRPr lang="en-US" dirty="0"/>
          </a:p>
        </p:txBody>
      </p:sp>
    </p:spTree>
    <p:extLst>
      <p:ext uri="{BB962C8B-B14F-4D97-AF65-F5344CB8AC3E}">
        <p14:creationId xmlns:p14="http://schemas.microsoft.com/office/powerpoint/2010/main" val="4570934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a:extLst>
              <a:ext uri="{FF2B5EF4-FFF2-40B4-BE49-F238E27FC236}">
                <a16:creationId xmlns:a16="http://schemas.microsoft.com/office/drawing/2014/main" id="{70D29E0B-AC71-4CC7-857F-2E5E9E971FF6}"/>
              </a:ext>
            </a:extLst>
          </p:cNvPr>
          <p:cNvSpPr txBox="1">
            <a:spLocks noChangeArrowheads="1"/>
          </p:cNvSpPr>
          <p:nvPr/>
        </p:nvSpPr>
        <p:spPr bwMode="auto">
          <a:xfrm>
            <a:off x="228600" y="152400"/>
            <a:ext cx="89154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solidFill>
                  <a:srgbClr val="002060"/>
                </a:solidFill>
              </a:rPr>
              <a:t>In further experiments Mendel allowed the F</a:t>
            </a:r>
            <a:r>
              <a:rPr lang="en-US" altLang="en-US" sz="2000" dirty="0">
                <a:solidFill>
                  <a:srgbClr val="002060"/>
                </a:solidFill>
              </a:rPr>
              <a:t>1</a:t>
            </a:r>
            <a:r>
              <a:rPr lang="en-US" altLang="en-US" sz="2400" dirty="0">
                <a:solidFill>
                  <a:srgbClr val="002060"/>
                </a:solidFill>
              </a:rPr>
              <a:t> purple flowers to </a:t>
            </a:r>
            <a:r>
              <a:rPr lang="en-US" altLang="en-US" sz="2400" u="sng" dirty="0">
                <a:solidFill>
                  <a:srgbClr val="002060"/>
                </a:solidFill>
              </a:rPr>
              <a:t>self-pollinate</a:t>
            </a:r>
            <a:r>
              <a:rPr lang="en-US" altLang="en-US" sz="2400" dirty="0">
                <a:solidFill>
                  <a:srgbClr val="002060"/>
                </a:solidFill>
              </a:rPr>
              <a:t>.</a:t>
            </a:r>
            <a:r>
              <a:rPr lang="en-US" altLang="en-US" sz="2000" dirty="0">
                <a:solidFill>
                  <a:srgbClr val="002060"/>
                </a:solidFill>
              </a:rPr>
              <a:t> </a:t>
            </a:r>
          </a:p>
        </p:txBody>
      </p:sp>
      <p:sp>
        <p:nvSpPr>
          <p:cNvPr id="14341" name="Text Box 5">
            <a:extLst>
              <a:ext uri="{FF2B5EF4-FFF2-40B4-BE49-F238E27FC236}">
                <a16:creationId xmlns:a16="http://schemas.microsoft.com/office/drawing/2014/main" id="{8A7DE02E-39F7-4AF5-A3B9-6825FBD5538D}"/>
              </a:ext>
            </a:extLst>
          </p:cNvPr>
          <p:cNvSpPr txBox="1">
            <a:spLocks noChangeArrowheads="1"/>
          </p:cNvSpPr>
          <p:nvPr/>
        </p:nvSpPr>
        <p:spPr bwMode="auto">
          <a:xfrm>
            <a:off x="2346316" y="1737815"/>
            <a:ext cx="1066800" cy="701675"/>
          </a:xfrm>
          <a:prstGeom prst="rect">
            <a:avLst/>
          </a:prstGeom>
          <a:noFill/>
          <a:ln>
            <a:noFill/>
          </a:ln>
          <a:effectLs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4000" b="1" dirty="0">
                <a:solidFill>
                  <a:srgbClr val="FF1E39"/>
                </a:solidFill>
                <a:effectLst>
                  <a:outerShdw blurRad="38100" dist="38100" dir="2700000" algn="tl">
                    <a:srgbClr val="000000"/>
                  </a:outerShdw>
                </a:effectLst>
                <a:latin typeface="Times New Roman" charset="0"/>
              </a:rPr>
              <a:t>F</a:t>
            </a:r>
            <a:r>
              <a:rPr lang="en-US" sz="3200" b="1" dirty="0">
                <a:solidFill>
                  <a:srgbClr val="FF1E39"/>
                </a:solidFill>
                <a:effectLst>
                  <a:outerShdw blurRad="38100" dist="38100" dir="2700000" algn="tl">
                    <a:srgbClr val="000000"/>
                  </a:outerShdw>
                </a:effectLst>
                <a:latin typeface="Times New Roman" charset="0"/>
              </a:rPr>
              <a:t>1</a:t>
            </a:r>
            <a:endParaRPr lang="en-US" sz="2000" dirty="0"/>
          </a:p>
        </p:txBody>
      </p:sp>
      <p:sp>
        <p:nvSpPr>
          <p:cNvPr id="14345" name="Rectangle 9">
            <a:extLst>
              <a:ext uri="{FF2B5EF4-FFF2-40B4-BE49-F238E27FC236}">
                <a16:creationId xmlns:a16="http://schemas.microsoft.com/office/drawing/2014/main" id="{62F47A94-DE22-4F1E-8C4D-9E7E179DC448}"/>
              </a:ext>
            </a:extLst>
          </p:cNvPr>
          <p:cNvSpPr>
            <a:spLocks noChangeArrowheads="1"/>
          </p:cNvSpPr>
          <p:nvPr/>
        </p:nvSpPr>
        <p:spPr bwMode="auto">
          <a:xfrm>
            <a:off x="-179021" y="3296618"/>
            <a:ext cx="2216150" cy="1431925"/>
          </a:xfrm>
          <a:prstGeom prst="rect">
            <a:avLst/>
          </a:prstGeom>
          <a:noFill/>
          <a:ln>
            <a:noFill/>
          </a:ln>
          <a:extLst/>
        </p:spPr>
        <p:txBody>
          <a:bodyPr wrap="none">
            <a:spAutoFit/>
          </a:bodyPr>
          <a:lstStyle/>
          <a:p>
            <a:pPr algn="ctr">
              <a:defRPr/>
            </a:pPr>
            <a:r>
              <a:rPr lang="en-US" sz="4000" b="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F</a:t>
            </a:r>
            <a:r>
              <a:rPr lang="en-US" sz="3200" b="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2</a:t>
            </a:r>
            <a:endPar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endParaRPr>
          </a:p>
          <a:p>
            <a:pPr algn="ctr">
              <a:defRPr/>
            </a:pPr>
            <a:r>
              <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(2nd generation </a:t>
            </a:r>
          </a:p>
          <a:p>
            <a:pPr algn="ctr">
              <a:defRPr/>
            </a:pPr>
            <a:r>
              <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offspring)</a:t>
            </a:r>
            <a:endParaRPr lang="en-US"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endParaRPr>
          </a:p>
        </p:txBody>
      </p:sp>
      <p:sp>
        <p:nvSpPr>
          <p:cNvPr id="18442" name="Text Box 10">
            <a:extLst>
              <a:ext uri="{FF2B5EF4-FFF2-40B4-BE49-F238E27FC236}">
                <a16:creationId xmlns:a16="http://schemas.microsoft.com/office/drawing/2014/main" id="{3D1E8293-E72E-4F1A-A2B6-2A4D5BA71A0B}"/>
              </a:ext>
            </a:extLst>
          </p:cNvPr>
          <p:cNvSpPr txBox="1">
            <a:spLocks noChangeArrowheads="1"/>
          </p:cNvSpPr>
          <p:nvPr/>
        </p:nvSpPr>
        <p:spPr bwMode="auto">
          <a:xfrm>
            <a:off x="1333123" y="1151051"/>
            <a:ext cx="586548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800" i="1" dirty="0">
                <a:solidFill>
                  <a:srgbClr val="0070C0"/>
                </a:solidFill>
              </a:rPr>
              <a:t>What do you think happened?</a:t>
            </a:r>
            <a:endParaRPr lang="en-US" altLang="en-US" sz="2800" dirty="0">
              <a:solidFill>
                <a:srgbClr val="0070C0"/>
              </a:solidFill>
            </a:endParaRPr>
          </a:p>
        </p:txBody>
      </p:sp>
      <p:sp>
        <p:nvSpPr>
          <p:cNvPr id="2" name="TextBox 1">
            <a:extLst>
              <a:ext uri="{FF2B5EF4-FFF2-40B4-BE49-F238E27FC236}">
                <a16:creationId xmlns:a16="http://schemas.microsoft.com/office/drawing/2014/main" id="{7EEF8CA9-E466-4E17-A808-876F270EE140}"/>
              </a:ext>
            </a:extLst>
          </p:cNvPr>
          <p:cNvSpPr txBox="1">
            <a:spLocks noChangeArrowheads="1"/>
          </p:cNvSpPr>
          <p:nvPr/>
        </p:nvSpPr>
        <p:spPr bwMode="auto">
          <a:xfrm>
            <a:off x="228600" y="4733310"/>
            <a:ext cx="88392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t>Using the model, predict whether or not it is possible for these parents to have white offspring.</a:t>
            </a:r>
          </a:p>
        </p:txBody>
      </p:sp>
      <p:pic>
        <p:nvPicPr>
          <p:cNvPr id="3" name="Picture 2">
            <a:extLst>
              <a:ext uri="{FF2B5EF4-FFF2-40B4-BE49-F238E27FC236}">
                <a16:creationId xmlns:a16="http://schemas.microsoft.com/office/drawing/2014/main" id="{BC9E1DF0-B8FD-4119-B323-AD94A19EB614}"/>
              </a:ext>
            </a:extLst>
          </p:cNvPr>
          <p:cNvPicPr>
            <a:picLocks noChangeAspect="1"/>
          </p:cNvPicPr>
          <p:nvPr/>
        </p:nvPicPr>
        <p:blipFill>
          <a:blip r:embed="rId3"/>
          <a:stretch>
            <a:fillRect/>
          </a:stretch>
        </p:blipFill>
        <p:spPr>
          <a:xfrm>
            <a:off x="4080332" y="1745960"/>
            <a:ext cx="812834" cy="954011"/>
          </a:xfrm>
          <a:prstGeom prst="rect">
            <a:avLst/>
          </a:prstGeom>
        </p:spPr>
      </p:pic>
      <p:pic>
        <p:nvPicPr>
          <p:cNvPr id="11" name="image38.png">
            <a:extLst>
              <a:ext uri="{FF2B5EF4-FFF2-40B4-BE49-F238E27FC236}">
                <a16:creationId xmlns:a16="http://schemas.microsoft.com/office/drawing/2014/main" id="{CADC503F-F4C7-4B43-8310-71D149ED3BBE}"/>
              </a:ext>
            </a:extLst>
          </p:cNvPr>
          <p:cNvPicPr>
            <a:picLocks noChangeAspect="1"/>
          </p:cNvPicPr>
          <p:nvPr/>
        </p:nvPicPr>
        <p:blipFill>
          <a:blip r:embed="rId4">
            <a:extLst/>
          </a:blip>
          <a:stretch>
            <a:fillRect/>
          </a:stretch>
        </p:blipFill>
        <p:spPr>
          <a:xfrm>
            <a:off x="2190198" y="3340000"/>
            <a:ext cx="817208" cy="954108"/>
          </a:xfrm>
          <a:prstGeom prst="rect">
            <a:avLst/>
          </a:prstGeom>
          <a:ln w="12700">
            <a:miter lim="400000"/>
          </a:ln>
        </p:spPr>
      </p:pic>
      <p:pic>
        <p:nvPicPr>
          <p:cNvPr id="12" name="image39.png">
            <a:extLst>
              <a:ext uri="{FF2B5EF4-FFF2-40B4-BE49-F238E27FC236}">
                <a16:creationId xmlns:a16="http://schemas.microsoft.com/office/drawing/2014/main" id="{54D8E9EF-795B-42FD-92E2-15A3C152F20A}"/>
              </a:ext>
            </a:extLst>
          </p:cNvPr>
          <p:cNvPicPr>
            <a:picLocks noChangeAspect="1"/>
          </p:cNvPicPr>
          <p:nvPr/>
        </p:nvPicPr>
        <p:blipFill>
          <a:blip r:embed="rId5">
            <a:extLst/>
          </a:blip>
          <a:stretch>
            <a:fillRect/>
          </a:stretch>
        </p:blipFill>
        <p:spPr>
          <a:xfrm>
            <a:off x="5926035" y="3326199"/>
            <a:ext cx="840870" cy="981711"/>
          </a:xfrm>
          <a:prstGeom prst="rect">
            <a:avLst/>
          </a:prstGeom>
          <a:ln w="12700">
            <a:miter lim="400000"/>
          </a:ln>
        </p:spPr>
      </p:pic>
      <p:pic>
        <p:nvPicPr>
          <p:cNvPr id="13" name="image38.png">
            <a:extLst>
              <a:ext uri="{FF2B5EF4-FFF2-40B4-BE49-F238E27FC236}">
                <a16:creationId xmlns:a16="http://schemas.microsoft.com/office/drawing/2014/main" id="{88152136-47EA-4B36-87BE-DA2A5A82FCD3}"/>
              </a:ext>
            </a:extLst>
          </p:cNvPr>
          <p:cNvPicPr>
            <a:picLocks noChangeAspect="1"/>
          </p:cNvPicPr>
          <p:nvPr/>
        </p:nvPicPr>
        <p:blipFill>
          <a:blip r:embed="rId4">
            <a:extLst/>
          </a:blip>
          <a:stretch>
            <a:fillRect/>
          </a:stretch>
        </p:blipFill>
        <p:spPr>
          <a:xfrm>
            <a:off x="4265865" y="3343367"/>
            <a:ext cx="840870" cy="981734"/>
          </a:xfrm>
          <a:prstGeom prst="rect">
            <a:avLst/>
          </a:prstGeom>
          <a:ln w="12700">
            <a:miter lim="400000"/>
          </a:ln>
        </p:spPr>
      </p:pic>
      <p:pic>
        <p:nvPicPr>
          <p:cNvPr id="14" name="image38.png">
            <a:extLst>
              <a:ext uri="{FF2B5EF4-FFF2-40B4-BE49-F238E27FC236}">
                <a16:creationId xmlns:a16="http://schemas.microsoft.com/office/drawing/2014/main" id="{31BC6AD1-D9BB-4C25-A01E-D07E7EF2917C}"/>
              </a:ext>
            </a:extLst>
          </p:cNvPr>
          <p:cNvPicPr>
            <a:picLocks noChangeAspect="1"/>
          </p:cNvPicPr>
          <p:nvPr/>
        </p:nvPicPr>
        <p:blipFill>
          <a:blip r:embed="rId4">
            <a:extLst/>
          </a:blip>
          <a:stretch>
            <a:fillRect/>
          </a:stretch>
        </p:blipFill>
        <p:spPr>
          <a:xfrm>
            <a:off x="3238203" y="3351901"/>
            <a:ext cx="817126" cy="954012"/>
          </a:xfrm>
          <a:prstGeom prst="rect">
            <a:avLst/>
          </a:prstGeom>
          <a:ln w="12700">
            <a:miter lim="400000"/>
          </a:ln>
        </p:spPr>
      </p:pic>
      <p:sp>
        <p:nvSpPr>
          <p:cNvPr id="15" name="Shape 880">
            <a:extLst>
              <a:ext uri="{FF2B5EF4-FFF2-40B4-BE49-F238E27FC236}">
                <a16:creationId xmlns:a16="http://schemas.microsoft.com/office/drawing/2014/main" id="{C3A4C87E-C090-40A6-A05A-3D197B7FCF3A}"/>
              </a:ext>
            </a:extLst>
          </p:cNvPr>
          <p:cNvSpPr/>
          <p:nvPr/>
        </p:nvSpPr>
        <p:spPr>
          <a:xfrm>
            <a:off x="2234629" y="4314447"/>
            <a:ext cx="3691406" cy="266933"/>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b="1">
                <a:solidFill>
                  <a:srgbClr val="583F34"/>
                </a:solidFill>
                <a:latin typeface="Arial"/>
                <a:ea typeface="Arial"/>
                <a:cs typeface="Arial"/>
                <a:sym typeface="Arial"/>
              </a:defRPr>
            </a:pPr>
            <a:r>
              <a:rPr sz="1266" dirty="0"/>
              <a:t>3/4 plants had purple flowers</a:t>
            </a:r>
          </a:p>
        </p:txBody>
      </p:sp>
      <p:sp>
        <p:nvSpPr>
          <p:cNvPr id="16" name="Shape 881">
            <a:extLst>
              <a:ext uri="{FF2B5EF4-FFF2-40B4-BE49-F238E27FC236}">
                <a16:creationId xmlns:a16="http://schemas.microsoft.com/office/drawing/2014/main" id="{197C39E6-D92D-4C92-AC50-5C5BE94C61C1}"/>
              </a:ext>
            </a:extLst>
          </p:cNvPr>
          <p:cNvSpPr/>
          <p:nvPr/>
        </p:nvSpPr>
        <p:spPr>
          <a:xfrm>
            <a:off x="6126329" y="4314215"/>
            <a:ext cx="2022206" cy="266933"/>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b="1">
                <a:solidFill>
                  <a:srgbClr val="583F34"/>
                </a:solidFill>
                <a:latin typeface="Arial"/>
                <a:ea typeface="Arial"/>
                <a:cs typeface="Arial"/>
                <a:sym typeface="Arial"/>
              </a:defRPr>
            </a:pPr>
            <a:r>
              <a:rPr sz="1266" dirty="0"/>
              <a:t>1/4 had white flowers</a:t>
            </a:r>
          </a:p>
        </p:txBody>
      </p:sp>
      <p:pic>
        <p:nvPicPr>
          <p:cNvPr id="4" name="Picture 3">
            <a:extLst>
              <a:ext uri="{FF2B5EF4-FFF2-40B4-BE49-F238E27FC236}">
                <a16:creationId xmlns:a16="http://schemas.microsoft.com/office/drawing/2014/main" id="{B29A7306-FD2C-4422-922F-4B2C453F4B26}"/>
              </a:ext>
            </a:extLst>
          </p:cNvPr>
          <p:cNvPicPr>
            <a:picLocks noChangeAspect="1"/>
          </p:cNvPicPr>
          <p:nvPr/>
        </p:nvPicPr>
        <p:blipFill>
          <a:blip r:embed="rId6"/>
          <a:stretch>
            <a:fillRect/>
          </a:stretch>
        </p:blipFill>
        <p:spPr>
          <a:xfrm>
            <a:off x="4537797" y="2752061"/>
            <a:ext cx="408138" cy="699664"/>
          </a:xfrm>
          <a:prstGeom prst="rect">
            <a:avLst/>
          </a:prstGeom>
        </p:spPr>
      </p:pic>
      <p:sp>
        <p:nvSpPr>
          <p:cNvPr id="18" name="TextBox 17">
            <a:extLst>
              <a:ext uri="{FF2B5EF4-FFF2-40B4-BE49-F238E27FC236}">
                <a16:creationId xmlns:a16="http://schemas.microsoft.com/office/drawing/2014/main" id="{911B040C-AB6C-4CA9-BD6A-C5700AA243F0}"/>
              </a:ext>
            </a:extLst>
          </p:cNvPr>
          <p:cNvSpPr txBox="1"/>
          <p:nvPr/>
        </p:nvSpPr>
        <p:spPr>
          <a:xfrm>
            <a:off x="1842835" y="6120440"/>
            <a:ext cx="6527800" cy="523220"/>
          </a:xfrm>
          <a:prstGeom prst="rect">
            <a:avLst/>
          </a:prstGeom>
          <a:noFill/>
        </p:spPr>
        <p:txBody>
          <a:bodyPr wrap="square" rtlCol="0">
            <a:spAutoFit/>
          </a:bodyPr>
          <a:lstStyle/>
          <a:p>
            <a:r>
              <a:rPr lang="en-US" sz="2800" dirty="0">
                <a:solidFill>
                  <a:schemeClr val="tx2"/>
                </a:solidFill>
                <a:latin typeface="Arial" panose="020B0604020202020204" pitchFamily="34" charset="0"/>
                <a:cs typeface="Arial" panose="020B0604020202020204" pitchFamily="34" charset="0"/>
              </a:rPr>
              <a:t>Write you ideas in Doodle Box J </a:t>
            </a:r>
          </a:p>
        </p:txBody>
      </p:sp>
      <p:pic>
        <p:nvPicPr>
          <p:cNvPr id="5" name="Picture 4">
            <a:extLst>
              <a:ext uri="{FF2B5EF4-FFF2-40B4-BE49-F238E27FC236}">
                <a16:creationId xmlns:a16="http://schemas.microsoft.com/office/drawing/2014/main" id="{8BC2D5FE-8200-4F80-95C1-59801D6396D3}"/>
              </a:ext>
            </a:extLst>
          </p:cNvPr>
          <p:cNvPicPr>
            <a:picLocks noChangeAspect="1"/>
          </p:cNvPicPr>
          <p:nvPr/>
        </p:nvPicPr>
        <p:blipFill>
          <a:blip r:embed="rId7"/>
          <a:stretch>
            <a:fillRect/>
          </a:stretch>
        </p:blipFill>
        <p:spPr>
          <a:xfrm>
            <a:off x="598728" y="5876594"/>
            <a:ext cx="627942" cy="627942"/>
          </a:xfrm>
          <a:prstGeom prst="rect">
            <a:avLst/>
          </a:prstGeom>
        </p:spPr>
      </p:pic>
      <p:pic>
        <p:nvPicPr>
          <p:cNvPr id="6" name="Picture 5">
            <a:extLst>
              <a:ext uri="{FF2B5EF4-FFF2-40B4-BE49-F238E27FC236}">
                <a16:creationId xmlns:a16="http://schemas.microsoft.com/office/drawing/2014/main" id="{75E09AA0-B005-459C-8460-C57DCECD3300}"/>
              </a:ext>
            </a:extLst>
          </p:cNvPr>
          <p:cNvPicPr>
            <a:picLocks noChangeAspect="1"/>
          </p:cNvPicPr>
          <p:nvPr/>
        </p:nvPicPr>
        <p:blipFill>
          <a:blip r:embed="rId8"/>
          <a:stretch>
            <a:fillRect/>
          </a:stretch>
        </p:blipFill>
        <p:spPr>
          <a:xfrm>
            <a:off x="860878" y="949359"/>
            <a:ext cx="731583" cy="737680"/>
          </a:xfrm>
          <a:prstGeom prst="rect">
            <a:avLst/>
          </a:prstGeom>
        </p:spPr>
      </p:pic>
    </p:spTree>
    <p:extLst>
      <p:ext uri="{BB962C8B-B14F-4D97-AF65-F5344CB8AC3E}">
        <p14:creationId xmlns:p14="http://schemas.microsoft.com/office/powerpoint/2010/main" val="237370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5" grpId="0"/>
      <p:bldP spid="18442" grpId="0"/>
      <p:bldP spid="15" grpId="0" animBg="1"/>
      <p:bldP spid="16" grpId="0" animBg="1"/>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a:extLst>
              <a:ext uri="{FF2B5EF4-FFF2-40B4-BE49-F238E27FC236}">
                <a16:creationId xmlns:a16="http://schemas.microsoft.com/office/drawing/2014/main" id="{70D29E0B-AC71-4CC7-857F-2E5E9E971FF6}"/>
              </a:ext>
            </a:extLst>
          </p:cNvPr>
          <p:cNvSpPr txBox="1">
            <a:spLocks noChangeArrowheads="1"/>
          </p:cNvSpPr>
          <p:nvPr/>
        </p:nvSpPr>
        <p:spPr bwMode="auto">
          <a:xfrm>
            <a:off x="1257300" y="141433"/>
            <a:ext cx="66294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2800" dirty="0">
                <a:solidFill>
                  <a:srgbClr val="002060"/>
                </a:solidFill>
              </a:rPr>
              <a:t>Both purple and white offspring resulted</a:t>
            </a:r>
          </a:p>
        </p:txBody>
      </p:sp>
      <p:sp>
        <p:nvSpPr>
          <p:cNvPr id="14341" name="Text Box 5">
            <a:extLst>
              <a:ext uri="{FF2B5EF4-FFF2-40B4-BE49-F238E27FC236}">
                <a16:creationId xmlns:a16="http://schemas.microsoft.com/office/drawing/2014/main" id="{8A7DE02E-39F7-4AF5-A3B9-6825FBD5538D}"/>
              </a:ext>
            </a:extLst>
          </p:cNvPr>
          <p:cNvSpPr txBox="1">
            <a:spLocks noChangeArrowheads="1"/>
          </p:cNvSpPr>
          <p:nvPr/>
        </p:nvSpPr>
        <p:spPr bwMode="auto">
          <a:xfrm>
            <a:off x="2524736" y="632559"/>
            <a:ext cx="1066800" cy="701675"/>
          </a:xfrm>
          <a:prstGeom prst="rect">
            <a:avLst/>
          </a:prstGeom>
          <a:noFill/>
          <a:ln>
            <a:noFill/>
          </a:ln>
          <a:effectLs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4000" b="1" dirty="0">
                <a:solidFill>
                  <a:srgbClr val="FF1E39"/>
                </a:solidFill>
                <a:effectLst>
                  <a:outerShdw blurRad="38100" dist="38100" dir="2700000" algn="tl">
                    <a:srgbClr val="000000"/>
                  </a:outerShdw>
                </a:effectLst>
                <a:latin typeface="Times New Roman" charset="0"/>
              </a:rPr>
              <a:t>F</a:t>
            </a:r>
            <a:r>
              <a:rPr lang="en-US" sz="3200" b="1" dirty="0">
                <a:solidFill>
                  <a:srgbClr val="FF1E39"/>
                </a:solidFill>
                <a:effectLst>
                  <a:outerShdw blurRad="38100" dist="38100" dir="2700000" algn="tl">
                    <a:srgbClr val="000000"/>
                  </a:outerShdw>
                </a:effectLst>
                <a:latin typeface="Times New Roman" charset="0"/>
              </a:rPr>
              <a:t>1</a:t>
            </a:r>
            <a:endParaRPr lang="en-US" sz="2000" dirty="0"/>
          </a:p>
        </p:txBody>
      </p:sp>
      <p:sp>
        <p:nvSpPr>
          <p:cNvPr id="14342" name="Text Box 6">
            <a:extLst>
              <a:ext uri="{FF2B5EF4-FFF2-40B4-BE49-F238E27FC236}">
                <a16:creationId xmlns:a16="http://schemas.microsoft.com/office/drawing/2014/main" id="{AF11EA76-98A1-440F-B3FE-234A5681FC72}"/>
              </a:ext>
            </a:extLst>
          </p:cNvPr>
          <p:cNvSpPr txBox="1">
            <a:spLocks noChangeArrowheads="1"/>
          </p:cNvSpPr>
          <p:nvPr/>
        </p:nvSpPr>
        <p:spPr bwMode="auto">
          <a:xfrm>
            <a:off x="190500" y="5670550"/>
            <a:ext cx="86106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t> </a:t>
            </a:r>
            <a:r>
              <a:rPr lang="en-US" altLang="en-US" sz="2400" b="1" i="1" dirty="0">
                <a:solidFill>
                  <a:srgbClr val="FF0000"/>
                </a:solidFill>
              </a:rPr>
              <a:t>3 times more</a:t>
            </a:r>
            <a:r>
              <a:rPr lang="en-US" altLang="en-US" sz="2400" dirty="0">
                <a:solidFill>
                  <a:srgbClr val="FF0000"/>
                </a:solidFill>
              </a:rPr>
              <a:t> </a:t>
            </a:r>
            <a:r>
              <a:rPr lang="en-US" altLang="en-US" sz="2400" b="1" i="1" dirty="0">
                <a:solidFill>
                  <a:srgbClr val="FF0000"/>
                </a:solidFill>
              </a:rPr>
              <a:t>purple than white</a:t>
            </a:r>
            <a:r>
              <a:rPr lang="en-US" altLang="en-US" sz="2400" dirty="0">
                <a:solidFill>
                  <a:srgbClr val="FF0000"/>
                </a:solidFill>
              </a:rPr>
              <a:t>. In other words, the ratio of purple to white was 3:1.</a:t>
            </a:r>
            <a:r>
              <a:rPr lang="en-US" altLang="en-US" sz="2000" dirty="0">
                <a:solidFill>
                  <a:srgbClr val="FF0000"/>
                </a:solidFill>
              </a:rPr>
              <a:t> </a:t>
            </a:r>
          </a:p>
        </p:txBody>
      </p:sp>
      <p:sp>
        <p:nvSpPr>
          <p:cNvPr id="14345" name="Rectangle 9">
            <a:extLst>
              <a:ext uri="{FF2B5EF4-FFF2-40B4-BE49-F238E27FC236}">
                <a16:creationId xmlns:a16="http://schemas.microsoft.com/office/drawing/2014/main" id="{62F47A94-DE22-4F1E-8C4D-9E7E179DC448}"/>
              </a:ext>
            </a:extLst>
          </p:cNvPr>
          <p:cNvSpPr>
            <a:spLocks noChangeArrowheads="1"/>
          </p:cNvSpPr>
          <p:nvPr/>
        </p:nvSpPr>
        <p:spPr bwMode="auto">
          <a:xfrm>
            <a:off x="-11153" y="2289136"/>
            <a:ext cx="2216150" cy="1431925"/>
          </a:xfrm>
          <a:prstGeom prst="rect">
            <a:avLst/>
          </a:prstGeom>
          <a:noFill/>
          <a:ln>
            <a:noFill/>
          </a:ln>
          <a:extLst/>
        </p:spPr>
        <p:txBody>
          <a:bodyPr wrap="none">
            <a:spAutoFit/>
          </a:bodyPr>
          <a:lstStyle/>
          <a:p>
            <a:pPr algn="ctr">
              <a:defRPr/>
            </a:pPr>
            <a:r>
              <a:rPr lang="en-US" sz="4000" b="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F</a:t>
            </a:r>
            <a:r>
              <a:rPr lang="en-US" sz="3200" b="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2</a:t>
            </a:r>
            <a:endPar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endParaRPr>
          </a:p>
          <a:p>
            <a:pPr algn="ctr">
              <a:defRPr/>
            </a:pPr>
            <a:r>
              <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(2nd generation </a:t>
            </a:r>
          </a:p>
          <a:p>
            <a:pPr algn="ctr">
              <a:defRPr/>
            </a:pPr>
            <a:r>
              <a:rPr lang="en-US" i="1"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rPr>
              <a:t>offspring)</a:t>
            </a:r>
            <a:endParaRPr lang="en-US" dirty="0">
              <a:solidFill>
                <a:srgbClr val="FF1E39"/>
              </a:solidFill>
              <a:effectLst>
                <a:outerShdw blurRad="38100" dist="38100" dir="2700000" algn="tl">
                  <a:srgbClr val="000000"/>
                </a:outerShdw>
              </a:effectLst>
              <a:latin typeface="Times New Roman" charset="0"/>
              <a:ea typeface="ＭＳ Ｐゴシック" charset="0"/>
              <a:cs typeface="ＭＳ Ｐゴシック" charset="0"/>
            </a:endParaRPr>
          </a:p>
        </p:txBody>
      </p:sp>
      <p:sp>
        <p:nvSpPr>
          <p:cNvPr id="2" name="TextBox 1">
            <a:extLst>
              <a:ext uri="{FF2B5EF4-FFF2-40B4-BE49-F238E27FC236}">
                <a16:creationId xmlns:a16="http://schemas.microsoft.com/office/drawing/2014/main" id="{7EEF8CA9-E466-4E17-A808-876F270EE140}"/>
              </a:ext>
            </a:extLst>
          </p:cNvPr>
          <p:cNvSpPr txBox="1">
            <a:spLocks noChangeArrowheads="1"/>
          </p:cNvSpPr>
          <p:nvPr/>
        </p:nvSpPr>
        <p:spPr bwMode="auto">
          <a:xfrm>
            <a:off x="1257300" y="3815799"/>
            <a:ext cx="7460698"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t>What do you notice about the number of purple and the number of white offspring?</a:t>
            </a:r>
          </a:p>
        </p:txBody>
      </p:sp>
      <p:pic>
        <p:nvPicPr>
          <p:cNvPr id="3" name="Picture 2">
            <a:extLst>
              <a:ext uri="{FF2B5EF4-FFF2-40B4-BE49-F238E27FC236}">
                <a16:creationId xmlns:a16="http://schemas.microsoft.com/office/drawing/2014/main" id="{BC9E1DF0-B8FD-4119-B323-AD94A19EB614}"/>
              </a:ext>
            </a:extLst>
          </p:cNvPr>
          <p:cNvPicPr>
            <a:picLocks noChangeAspect="1"/>
          </p:cNvPicPr>
          <p:nvPr/>
        </p:nvPicPr>
        <p:blipFill>
          <a:blip r:embed="rId3"/>
          <a:stretch>
            <a:fillRect/>
          </a:stretch>
        </p:blipFill>
        <p:spPr>
          <a:xfrm>
            <a:off x="4080332" y="708897"/>
            <a:ext cx="812834" cy="954011"/>
          </a:xfrm>
          <a:prstGeom prst="rect">
            <a:avLst/>
          </a:prstGeom>
        </p:spPr>
      </p:pic>
      <p:pic>
        <p:nvPicPr>
          <p:cNvPr id="11" name="image38.png">
            <a:extLst>
              <a:ext uri="{FF2B5EF4-FFF2-40B4-BE49-F238E27FC236}">
                <a16:creationId xmlns:a16="http://schemas.microsoft.com/office/drawing/2014/main" id="{CADC503F-F4C7-4B43-8310-71D149ED3BBE}"/>
              </a:ext>
            </a:extLst>
          </p:cNvPr>
          <p:cNvPicPr>
            <a:picLocks noChangeAspect="1"/>
          </p:cNvPicPr>
          <p:nvPr/>
        </p:nvPicPr>
        <p:blipFill>
          <a:blip r:embed="rId4">
            <a:extLst/>
          </a:blip>
          <a:stretch>
            <a:fillRect/>
          </a:stretch>
        </p:blipFill>
        <p:spPr>
          <a:xfrm>
            <a:off x="2190198" y="2302937"/>
            <a:ext cx="817208" cy="954108"/>
          </a:xfrm>
          <a:prstGeom prst="rect">
            <a:avLst/>
          </a:prstGeom>
          <a:ln w="12700">
            <a:miter lim="400000"/>
          </a:ln>
        </p:spPr>
      </p:pic>
      <p:pic>
        <p:nvPicPr>
          <p:cNvPr id="12" name="image39.png">
            <a:extLst>
              <a:ext uri="{FF2B5EF4-FFF2-40B4-BE49-F238E27FC236}">
                <a16:creationId xmlns:a16="http://schemas.microsoft.com/office/drawing/2014/main" id="{54D8E9EF-795B-42FD-92E2-15A3C152F20A}"/>
              </a:ext>
            </a:extLst>
          </p:cNvPr>
          <p:cNvPicPr>
            <a:picLocks noChangeAspect="1"/>
          </p:cNvPicPr>
          <p:nvPr/>
        </p:nvPicPr>
        <p:blipFill>
          <a:blip r:embed="rId5">
            <a:extLst/>
          </a:blip>
          <a:stretch>
            <a:fillRect/>
          </a:stretch>
        </p:blipFill>
        <p:spPr>
          <a:xfrm>
            <a:off x="5926035" y="2289136"/>
            <a:ext cx="840870" cy="981711"/>
          </a:xfrm>
          <a:prstGeom prst="rect">
            <a:avLst/>
          </a:prstGeom>
          <a:ln w="12700">
            <a:miter lim="400000"/>
          </a:ln>
        </p:spPr>
      </p:pic>
      <p:pic>
        <p:nvPicPr>
          <p:cNvPr id="13" name="image38.png">
            <a:extLst>
              <a:ext uri="{FF2B5EF4-FFF2-40B4-BE49-F238E27FC236}">
                <a16:creationId xmlns:a16="http://schemas.microsoft.com/office/drawing/2014/main" id="{88152136-47EA-4B36-87BE-DA2A5A82FCD3}"/>
              </a:ext>
            </a:extLst>
          </p:cNvPr>
          <p:cNvPicPr>
            <a:picLocks noChangeAspect="1"/>
          </p:cNvPicPr>
          <p:nvPr/>
        </p:nvPicPr>
        <p:blipFill>
          <a:blip r:embed="rId4">
            <a:extLst/>
          </a:blip>
          <a:stretch>
            <a:fillRect/>
          </a:stretch>
        </p:blipFill>
        <p:spPr>
          <a:xfrm>
            <a:off x="4265865" y="2306304"/>
            <a:ext cx="840870" cy="981734"/>
          </a:xfrm>
          <a:prstGeom prst="rect">
            <a:avLst/>
          </a:prstGeom>
          <a:ln w="12700">
            <a:miter lim="400000"/>
          </a:ln>
        </p:spPr>
      </p:pic>
      <p:pic>
        <p:nvPicPr>
          <p:cNvPr id="14" name="image38.png">
            <a:extLst>
              <a:ext uri="{FF2B5EF4-FFF2-40B4-BE49-F238E27FC236}">
                <a16:creationId xmlns:a16="http://schemas.microsoft.com/office/drawing/2014/main" id="{31BC6AD1-D9BB-4C25-A01E-D07E7EF2917C}"/>
              </a:ext>
            </a:extLst>
          </p:cNvPr>
          <p:cNvPicPr>
            <a:picLocks noChangeAspect="1"/>
          </p:cNvPicPr>
          <p:nvPr/>
        </p:nvPicPr>
        <p:blipFill>
          <a:blip r:embed="rId4">
            <a:extLst/>
          </a:blip>
          <a:stretch>
            <a:fillRect/>
          </a:stretch>
        </p:blipFill>
        <p:spPr>
          <a:xfrm>
            <a:off x="3238203" y="2314838"/>
            <a:ext cx="817126" cy="954012"/>
          </a:xfrm>
          <a:prstGeom prst="rect">
            <a:avLst/>
          </a:prstGeom>
          <a:ln w="12700">
            <a:miter lim="400000"/>
          </a:ln>
        </p:spPr>
      </p:pic>
      <p:sp>
        <p:nvSpPr>
          <p:cNvPr id="15" name="Shape 880">
            <a:extLst>
              <a:ext uri="{FF2B5EF4-FFF2-40B4-BE49-F238E27FC236}">
                <a16:creationId xmlns:a16="http://schemas.microsoft.com/office/drawing/2014/main" id="{C3A4C87E-C090-40A6-A05A-3D197B7FCF3A}"/>
              </a:ext>
            </a:extLst>
          </p:cNvPr>
          <p:cNvSpPr/>
          <p:nvPr/>
        </p:nvSpPr>
        <p:spPr>
          <a:xfrm>
            <a:off x="2234629" y="3277384"/>
            <a:ext cx="3691406" cy="266933"/>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b="1">
                <a:solidFill>
                  <a:srgbClr val="583F34"/>
                </a:solidFill>
                <a:latin typeface="Arial"/>
                <a:ea typeface="Arial"/>
                <a:cs typeface="Arial"/>
                <a:sym typeface="Arial"/>
              </a:defRPr>
            </a:pPr>
            <a:r>
              <a:rPr sz="1266" dirty="0"/>
              <a:t>3/4 plants had purple flowers</a:t>
            </a:r>
          </a:p>
        </p:txBody>
      </p:sp>
      <p:sp>
        <p:nvSpPr>
          <p:cNvPr id="16" name="Shape 881">
            <a:extLst>
              <a:ext uri="{FF2B5EF4-FFF2-40B4-BE49-F238E27FC236}">
                <a16:creationId xmlns:a16="http://schemas.microsoft.com/office/drawing/2014/main" id="{197C39E6-D92D-4C92-AC50-5C5BE94C61C1}"/>
              </a:ext>
            </a:extLst>
          </p:cNvPr>
          <p:cNvSpPr/>
          <p:nvPr/>
        </p:nvSpPr>
        <p:spPr>
          <a:xfrm>
            <a:off x="6126329" y="3277152"/>
            <a:ext cx="2022206" cy="266933"/>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b="1">
                <a:solidFill>
                  <a:srgbClr val="583F34"/>
                </a:solidFill>
                <a:latin typeface="Arial"/>
                <a:ea typeface="Arial"/>
                <a:cs typeface="Arial"/>
                <a:sym typeface="Arial"/>
              </a:defRPr>
            </a:pPr>
            <a:r>
              <a:rPr sz="1266" dirty="0"/>
              <a:t>1/4 had white flowers</a:t>
            </a:r>
          </a:p>
        </p:txBody>
      </p:sp>
      <p:pic>
        <p:nvPicPr>
          <p:cNvPr id="4" name="Picture 3">
            <a:extLst>
              <a:ext uri="{FF2B5EF4-FFF2-40B4-BE49-F238E27FC236}">
                <a16:creationId xmlns:a16="http://schemas.microsoft.com/office/drawing/2014/main" id="{B29A7306-FD2C-4422-922F-4B2C453F4B26}"/>
              </a:ext>
            </a:extLst>
          </p:cNvPr>
          <p:cNvPicPr>
            <a:picLocks noChangeAspect="1"/>
          </p:cNvPicPr>
          <p:nvPr/>
        </p:nvPicPr>
        <p:blipFill>
          <a:blip r:embed="rId6"/>
          <a:stretch>
            <a:fillRect/>
          </a:stretch>
        </p:blipFill>
        <p:spPr>
          <a:xfrm>
            <a:off x="4537797" y="1714998"/>
            <a:ext cx="408138" cy="699664"/>
          </a:xfrm>
          <a:prstGeom prst="rect">
            <a:avLst/>
          </a:prstGeom>
        </p:spPr>
      </p:pic>
      <p:sp>
        <p:nvSpPr>
          <p:cNvPr id="18" name="TextBox 17">
            <a:extLst>
              <a:ext uri="{FF2B5EF4-FFF2-40B4-BE49-F238E27FC236}">
                <a16:creationId xmlns:a16="http://schemas.microsoft.com/office/drawing/2014/main" id="{911B040C-AB6C-4CA9-BD6A-C5700AA243F0}"/>
              </a:ext>
            </a:extLst>
          </p:cNvPr>
          <p:cNvSpPr txBox="1"/>
          <p:nvPr/>
        </p:nvSpPr>
        <p:spPr>
          <a:xfrm>
            <a:off x="2190198" y="4950390"/>
            <a:ext cx="6527800" cy="523220"/>
          </a:xfrm>
          <a:prstGeom prst="rect">
            <a:avLst/>
          </a:prstGeom>
          <a:noFill/>
        </p:spPr>
        <p:txBody>
          <a:bodyPr wrap="square" rtlCol="0">
            <a:spAutoFit/>
          </a:bodyPr>
          <a:lstStyle/>
          <a:p>
            <a:r>
              <a:rPr lang="en-US" sz="2800" dirty="0">
                <a:solidFill>
                  <a:schemeClr val="tx2"/>
                </a:solidFill>
                <a:latin typeface="Arial" panose="020B0604020202020204" pitchFamily="34" charset="0"/>
                <a:cs typeface="Arial" panose="020B0604020202020204" pitchFamily="34" charset="0"/>
              </a:rPr>
              <a:t>Write you ideas in Doodle Box K </a:t>
            </a:r>
          </a:p>
        </p:txBody>
      </p:sp>
      <p:pic>
        <p:nvPicPr>
          <p:cNvPr id="5" name="Picture 4">
            <a:extLst>
              <a:ext uri="{FF2B5EF4-FFF2-40B4-BE49-F238E27FC236}">
                <a16:creationId xmlns:a16="http://schemas.microsoft.com/office/drawing/2014/main" id="{8BC2D5FE-8200-4F80-95C1-59801D6396D3}"/>
              </a:ext>
            </a:extLst>
          </p:cNvPr>
          <p:cNvPicPr>
            <a:picLocks noChangeAspect="1"/>
          </p:cNvPicPr>
          <p:nvPr/>
        </p:nvPicPr>
        <p:blipFill>
          <a:blip r:embed="rId7"/>
          <a:stretch>
            <a:fillRect/>
          </a:stretch>
        </p:blipFill>
        <p:spPr>
          <a:xfrm>
            <a:off x="810601" y="4898029"/>
            <a:ext cx="627942" cy="627942"/>
          </a:xfrm>
          <a:prstGeom prst="rect">
            <a:avLst/>
          </a:prstGeom>
        </p:spPr>
      </p:pic>
      <p:pic>
        <p:nvPicPr>
          <p:cNvPr id="6" name="Picture 5">
            <a:extLst>
              <a:ext uri="{FF2B5EF4-FFF2-40B4-BE49-F238E27FC236}">
                <a16:creationId xmlns:a16="http://schemas.microsoft.com/office/drawing/2014/main" id="{202B2D12-2930-42E9-920B-7E63D6FD1603}"/>
              </a:ext>
            </a:extLst>
          </p:cNvPr>
          <p:cNvPicPr>
            <a:picLocks noChangeAspect="1"/>
          </p:cNvPicPr>
          <p:nvPr/>
        </p:nvPicPr>
        <p:blipFill>
          <a:blip r:embed="rId8"/>
          <a:stretch>
            <a:fillRect/>
          </a:stretch>
        </p:blipFill>
        <p:spPr>
          <a:xfrm>
            <a:off x="294951" y="3865640"/>
            <a:ext cx="731583" cy="737680"/>
          </a:xfrm>
          <a:prstGeom prst="rect">
            <a:avLst/>
          </a:prstGeom>
        </p:spPr>
      </p:pic>
    </p:spTree>
    <p:extLst>
      <p:ext uri="{BB962C8B-B14F-4D97-AF65-F5344CB8AC3E}">
        <p14:creationId xmlns:p14="http://schemas.microsoft.com/office/powerpoint/2010/main" val="1521118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2" grpId="0"/>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4">
            <a:extLst>
              <a:ext uri="{FF2B5EF4-FFF2-40B4-BE49-F238E27FC236}">
                <a16:creationId xmlns:a16="http://schemas.microsoft.com/office/drawing/2014/main" id="{6979B9E9-094A-4542-9DC7-9F647F6710FB}"/>
              </a:ext>
            </a:extLst>
          </p:cNvPr>
          <p:cNvSpPr txBox="1">
            <a:spLocks noChangeArrowheads="1"/>
          </p:cNvSpPr>
          <p:nvPr/>
        </p:nvSpPr>
        <p:spPr bwMode="auto">
          <a:xfrm>
            <a:off x="1301964" y="598715"/>
            <a:ext cx="7587343" cy="120032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b="1" i="1" dirty="0"/>
              <a:t>Explain why there are three times more purple offspring than white.</a:t>
            </a:r>
            <a:endParaRPr lang="en-US" altLang="en-US" sz="4000" b="1" i="1" dirty="0"/>
          </a:p>
        </p:txBody>
      </p:sp>
      <p:pic>
        <p:nvPicPr>
          <p:cNvPr id="2" name="Picture 1">
            <a:extLst>
              <a:ext uri="{FF2B5EF4-FFF2-40B4-BE49-F238E27FC236}">
                <a16:creationId xmlns:a16="http://schemas.microsoft.com/office/drawing/2014/main" id="{5F78C773-17A1-4B55-BFF3-DBA17CBFF387}"/>
              </a:ext>
            </a:extLst>
          </p:cNvPr>
          <p:cNvPicPr>
            <a:picLocks noChangeAspect="1"/>
          </p:cNvPicPr>
          <p:nvPr/>
        </p:nvPicPr>
        <p:blipFill>
          <a:blip r:embed="rId3"/>
          <a:stretch>
            <a:fillRect/>
          </a:stretch>
        </p:blipFill>
        <p:spPr>
          <a:xfrm>
            <a:off x="254693" y="830039"/>
            <a:ext cx="731583" cy="737680"/>
          </a:xfrm>
          <a:prstGeom prst="rect">
            <a:avLst/>
          </a:prstGeom>
        </p:spPr>
      </p:pic>
      <p:pic>
        <p:nvPicPr>
          <p:cNvPr id="4" name="Picture 3">
            <a:extLst>
              <a:ext uri="{FF2B5EF4-FFF2-40B4-BE49-F238E27FC236}">
                <a16:creationId xmlns:a16="http://schemas.microsoft.com/office/drawing/2014/main" id="{4B45633B-1E2E-40F5-8157-1F825D870724}"/>
              </a:ext>
            </a:extLst>
          </p:cNvPr>
          <p:cNvPicPr>
            <a:picLocks noChangeAspect="1"/>
          </p:cNvPicPr>
          <p:nvPr/>
        </p:nvPicPr>
        <p:blipFill>
          <a:blip r:embed="rId4"/>
          <a:stretch>
            <a:fillRect/>
          </a:stretch>
        </p:blipFill>
        <p:spPr>
          <a:xfrm>
            <a:off x="603037" y="2655112"/>
            <a:ext cx="902285" cy="902285"/>
          </a:xfrm>
          <a:prstGeom prst="rect">
            <a:avLst/>
          </a:prstGeom>
        </p:spPr>
      </p:pic>
      <p:pic>
        <p:nvPicPr>
          <p:cNvPr id="5" name="Picture 4">
            <a:extLst>
              <a:ext uri="{FF2B5EF4-FFF2-40B4-BE49-F238E27FC236}">
                <a16:creationId xmlns:a16="http://schemas.microsoft.com/office/drawing/2014/main" id="{E7C61A5D-14EE-46C9-8B3A-6FC465AA3702}"/>
              </a:ext>
            </a:extLst>
          </p:cNvPr>
          <p:cNvPicPr>
            <a:picLocks noChangeAspect="1"/>
          </p:cNvPicPr>
          <p:nvPr/>
        </p:nvPicPr>
        <p:blipFill>
          <a:blip r:embed="rId5"/>
          <a:stretch>
            <a:fillRect/>
          </a:stretch>
        </p:blipFill>
        <p:spPr>
          <a:xfrm>
            <a:off x="399678" y="4853946"/>
            <a:ext cx="902286" cy="1152244"/>
          </a:xfrm>
          <a:prstGeom prst="rect">
            <a:avLst/>
          </a:prstGeom>
        </p:spPr>
      </p:pic>
      <p:sp>
        <p:nvSpPr>
          <p:cNvPr id="7" name="Title 1">
            <a:extLst>
              <a:ext uri="{FF2B5EF4-FFF2-40B4-BE49-F238E27FC236}">
                <a16:creationId xmlns:a16="http://schemas.microsoft.com/office/drawing/2014/main" id="{C92CEF7F-D102-4927-8FD9-FBC56DA36DF4}"/>
              </a:ext>
            </a:extLst>
          </p:cNvPr>
          <p:cNvSpPr>
            <a:spLocks noGrp="1"/>
          </p:cNvSpPr>
          <p:nvPr>
            <p:ph type="title"/>
          </p:nvPr>
        </p:nvSpPr>
        <p:spPr>
          <a:xfrm>
            <a:off x="1505322" y="4749368"/>
            <a:ext cx="7239000" cy="1143000"/>
          </a:xfrm>
        </p:spPr>
        <p:txBody>
          <a:bodyPr/>
          <a:lstStyle/>
          <a:p>
            <a:pPr algn="l"/>
            <a:r>
              <a:rPr lang="en-US" dirty="0">
                <a:solidFill>
                  <a:schemeClr val="tx2"/>
                </a:solidFill>
              </a:rPr>
              <a:t>Share you ideas with a partner</a:t>
            </a:r>
          </a:p>
        </p:txBody>
      </p:sp>
      <p:sp>
        <p:nvSpPr>
          <p:cNvPr id="8" name="Title 1">
            <a:extLst>
              <a:ext uri="{FF2B5EF4-FFF2-40B4-BE49-F238E27FC236}">
                <a16:creationId xmlns:a16="http://schemas.microsoft.com/office/drawing/2014/main" id="{24071BC4-7CA8-432C-A21B-A328DDE42E4D}"/>
              </a:ext>
            </a:extLst>
          </p:cNvPr>
          <p:cNvSpPr txBox="1">
            <a:spLocks/>
          </p:cNvSpPr>
          <p:nvPr/>
        </p:nvSpPr>
        <p:spPr>
          <a:xfrm>
            <a:off x="1650307" y="2501874"/>
            <a:ext cx="72390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dirty="0">
                <a:solidFill>
                  <a:schemeClr val="tx2"/>
                </a:solidFill>
                <a:latin typeface="Arial" panose="020B0604020202020204" pitchFamily="34" charset="0"/>
                <a:cs typeface="Arial" panose="020B0604020202020204" pitchFamily="34" charset="0"/>
              </a:rPr>
              <a:t>Write your ideas in Doodle Box L </a:t>
            </a:r>
          </a:p>
        </p:txBody>
      </p:sp>
    </p:spTree>
    <p:extLst>
      <p:ext uri="{BB962C8B-B14F-4D97-AF65-F5344CB8AC3E}">
        <p14:creationId xmlns:p14="http://schemas.microsoft.com/office/powerpoint/2010/main" val="737845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a:extLst>
              <a:ext uri="{FF2B5EF4-FFF2-40B4-BE49-F238E27FC236}">
                <a16:creationId xmlns:a16="http://schemas.microsoft.com/office/drawing/2014/main" id="{911FF5CE-681F-45C8-BCDD-6A675F4835A3}"/>
              </a:ext>
            </a:extLst>
          </p:cNvPr>
          <p:cNvSpPr>
            <a:spLocks noGrp="1" noChangeArrowheads="1"/>
          </p:cNvSpPr>
          <p:nvPr>
            <p:ph type="title"/>
          </p:nvPr>
        </p:nvSpPr>
        <p:spPr>
          <a:xfrm>
            <a:off x="664028" y="400275"/>
            <a:ext cx="7728858" cy="1744210"/>
          </a:xfrm>
          <a:noFill/>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oAutofit/>
          </a:bodyPr>
          <a:lstStyle/>
          <a:p>
            <a:pPr eaLnBrk="1" hangingPunct="1"/>
            <a:r>
              <a:rPr lang="en-US" altLang="en-US" sz="3600" dirty="0">
                <a:solidFill>
                  <a:schemeClr val="tx2"/>
                </a:solidFill>
                <a:latin typeface="Arial" panose="020B0604020202020204" pitchFamily="34" charset="0"/>
                <a:cs typeface="Arial" panose="020B0604020202020204" pitchFamily="34" charset="0"/>
              </a:rPr>
              <a:t>Mendel did the same experiments with several other traits in pea plants.</a:t>
            </a:r>
          </a:p>
        </p:txBody>
      </p:sp>
      <p:sp>
        <p:nvSpPr>
          <p:cNvPr id="16389" name="Text Box 5">
            <a:extLst>
              <a:ext uri="{FF2B5EF4-FFF2-40B4-BE49-F238E27FC236}">
                <a16:creationId xmlns:a16="http://schemas.microsoft.com/office/drawing/2014/main" id="{7047A32E-909F-41D6-B232-ABCD96E56843}"/>
              </a:ext>
            </a:extLst>
          </p:cNvPr>
          <p:cNvSpPr txBox="1">
            <a:spLocks noChangeArrowheads="1"/>
          </p:cNvSpPr>
          <p:nvPr/>
        </p:nvSpPr>
        <p:spPr bwMode="auto">
          <a:xfrm>
            <a:off x="1386807" y="2636516"/>
            <a:ext cx="7354422" cy="34163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i="1" dirty="0">
                <a:solidFill>
                  <a:schemeClr val="tx2">
                    <a:lumMod val="75000"/>
                  </a:schemeClr>
                </a:solidFill>
                <a:cs typeface="Arial" panose="020B0604020202020204" pitchFamily="34" charset="0"/>
              </a:rPr>
              <a:t>The next slide shows 2nd generation data for 6 different traits</a:t>
            </a:r>
          </a:p>
          <a:p>
            <a:pPr>
              <a:spcBef>
                <a:spcPct val="0"/>
              </a:spcBef>
              <a:buFontTx/>
              <a:buNone/>
            </a:pPr>
            <a:endParaRPr lang="en-US" altLang="en-US" sz="3600" i="1" dirty="0">
              <a:solidFill>
                <a:schemeClr val="tx2">
                  <a:lumMod val="75000"/>
                </a:schemeClr>
              </a:solidFill>
              <a:cs typeface="Arial" panose="020B0604020202020204" pitchFamily="34" charset="0"/>
            </a:endParaRPr>
          </a:p>
          <a:p>
            <a:pPr>
              <a:spcBef>
                <a:spcPct val="0"/>
              </a:spcBef>
              <a:buFontTx/>
              <a:buNone/>
            </a:pPr>
            <a:endParaRPr lang="en-US" altLang="en-US" sz="3600" i="1" dirty="0">
              <a:solidFill>
                <a:schemeClr val="tx2">
                  <a:lumMod val="75000"/>
                </a:schemeClr>
              </a:solidFill>
              <a:cs typeface="Arial" panose="020B0604020202020204" pitchFamily="34" charset="0"/>
            </a:endParaRPr>
          </a:p>
          <a:p>
            <a:pPr>
              <a:spcBef>
                <a:spcPct val="0"/>
              </a:spcBef>
              <a:buFontTx/>
              <a:buNone/>
            </a:pPr>
            <a:r>
              <a:rPr lang="en-US" altLang="en-US" sz="3600" i="1" dirty="0">
                <a:solidFill>
                  <a:schemeClr val="tx2">
                    <a:lumMod val="75000"/>
                  </a:schemeClr>
                </a:solidFill>
                <a:cs typeface="Arial" panose="020B0604020202020204" pitchFamily="34" charset="0"/>
              </a:rPr>
              <a:t>     Look for patterns.</a:t>
            </a:r>
          </a:p>
          <a:p>
            <a:pPr>
              <a:spcBef>
                <a:spcPct val="0"/>
              </a:spcBef>
              <a:buFontTx/>
              <a:buNone/>
            </a:pPr>
            <a:endParaRPr lang="en-US" altLang="en-US" sz="3600" dirty="0">
              <a:solidFill>
                <a:schemeClr val="tx2">
                  <a:lumMod val="75000"/>
                </a:schemeClr>
              </a:solidFill>
              <a:cs typeface="Arial" panose="020B0604020202020204" pitchFamily="34" charset="0"/>
            </a:endParaRPr>
          </a:p>
        </p:txBody>
      </p:sp>
      <p:pic>
        <p:nvPicPr>
          <p:cNvPr id="2" name="Picture 1">
            <a:extLst>
              <a:ext uri="{FF2B5EF4-FFF2-40B4-BE49-F238E27FC236}">
                <a16:creationId xmlns:a16="http://schemas.microsoft.com/office/drawing/2014/main" id="{132FD024-B996-4290-ADD4-4519F7F9EB05}"/>
              </a:ext>
            </a:extLst>
          </p:cNvPr>
          <p:cNvPicPr>
            <a:picLocks noChangeAspect="1"/>
          </p:cNvPicPr>
          <p:nvPr/>
        </p:nvPicPr>
        <p:blipFill>
          <a:blip r:embed="rId3"/>
          <a:stretch>
            <a:fillRect/>
          </a:stretch>
        </p:blipFill>
        <p:spPr>
          <a:xfrm>
            <a:off x="808693" y="4713516"/>
            <a:ext cx="1025598" cy="1034145"/>
          </a:xfrm>
          <a:prstGeom prst="rect">
            <a:avLst/>
          </a:prstGeom>
        </p:spPr>
      </p:pic>
    </p:spTree>
    <p:extLst>
      <p:ext uri="{BB962C8B-B14F-4D97-AF65-F5344CB8AC3E}">
        <p14:creationId xmlns:p14="http://schemas.microsoft.com/office/powerpoint/2010/main" val="3626619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7" name="image41.png"/>
          <p:cNvPicPr>
            <a:picLocks noChangeAspect="1"/>
          </p:cNvPicPr>
          <p:nvPr/>
        </p:nvPicPr>
        <p:blipFill>
          <a:blip r:embed="rId3">
            <a:extLst/>
          </a:blip>
          <a:stretch>
            <a:fillRect/>
          </a:stretch>
        </p:blipFill>
        <p:spPr>
          <a:xfrm>
            <a:off x="5961852" y="4440914"/>
            <a:ext cx="1521505" cy="486044"/>
          </a:xfrm>
          <a:prstGeom prst="rect">
            <a:avLst/>
          </a:prstGeom>
          <a:ln w="12700">
            <a:miter lim="400000"/>
          </a:ln>
        </p:spPr>
      </p:pic>
      <p:pic>
        <p:nvPicPr>
          <p:cNvPr id="798" name="image42.png"/>
          <p:cNvPicPr>
            <a:picLocks noChangeAspect="1"/>
          </p:cNvPicPr>
          <p:nvPr/>
        </p:nvPicPr>
        <p:blipFill>
          <a:blip r:embed="rId4">
            <a:extLst/>
          </a:blip>
          <a:stretch>
            <a:fillRect/>
          </a:stretch>
        </p:blipFill>
        <p:spPr>
          <a:xfrm>
            <a:off x="7567731" y="4440916"/>
            <a:ext cx="1521505" cy="486039"/>
          </a:xfrm>
          <a:prstGeom prst="rect">
            <a:avLst/>
          </a:prstGeom>
          <a:ln w="12700">
            <a:miter lim="400000"/>
          </a:ln>
        </p:spPr>
      </p:pic>
      <p:sp>
        <p:nvSpPr>
          <p:cNvPr id="799" name="Shape 799"/>
          <p:cNvSpPr/>
          <p:nvPr/>
        </p:nvSpPr>
        <p:spPr>
          <a:xfrm>
            <a:off x="1660455" y="1686021"/>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a:t>X</a:t>
            </a:r>
          </a:p>
        </p:txBody>
      </p:sp>
      <p:sp>
        <p:nvSpPr>
          <p:cNvPr id="800" name="Shape 800"/>
          <p:cNvSpPr/>
          <p:nvPr/>
        </p:nvSpPr>
        <p:spPr>
          <a:xfrm>
            <a:off x="5717815" y="950925"/>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705</a:t>
            </a:r>
          </a:p>
        </p:txBody>
      </p:sp>
      <p:sp>
        <p:nvSpPr>
          <p:cNvPr id="801" name="Shape 801"/>
          <p:cNvSpPr/>
          <p:nvPr/>
        </p:nvSpPr>
        <p:spPr>
          <a:xfrm>
            <a:off x="7469831" y="950925"/>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224</a:t>
            </a:r>
          </a:p>
        </p:txBody>
      </p:sp>
      <p:sp>
        <p:nvSpPr>
          <p:cNvPr id="802" name="Shape 802"/>
          <p:cNvSpPr/>
          <p:nvPr/>
        </p:nvSpPr>
        <p:spPr>
          <a:xfrm>
            <a:off x="5325398" y="276210"/>
            <a:ext cx="3770231" cy="39677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120000"/>
              </a:lnSpc>
              <a:defRPr sz="2500">
                <a:solidFill>
                  <a:srgbClr val="583F34"/>
                </a:solidFill>
                <a:latin typeface="Arial"/>
                <a:ea typeface="Arial"/>
                <a:cs typeface="Arial"/>
                <a:sym typeface="Arial"/>
              </a:defRPr>
            </a:lvl1pPr>
          </a:lstStyle>
          <a:p>
            <a:r>
              <a:rPr sz="1758"/>
              <a:t>(self fertilized F1)</a:t>
            </a:r>
          </a:p>
        </p:txBody>
      </p:sp>
      <p:pic>
        <p:nvPicPr>
          <p:cNvPr id="803" name="image43.png"/>
          <p:cNvPicPr>
            <a:picLocks noChangeAspect="1"/>
          </p:cNvPicPr>
          <p:nvPr/>
        </p:nvPicPr>
        <p:blipFill>
          <a:blip r:embed="rId5">
            <a:extLst/>
          </a:blip>
          <a:stretch>
            <a:fillRect/>
          </a:stretch>
        </p:blipFill>
        <p:spPr>
          <a:xfrm>
            <a:off x="574127" y="1683488"/>
            <a:ext cx="596516" cy="596512"/>
          </a:xfrm>
          <a:prstGeom prst="rect">
            <a:avLst/>
          </a:prstGeom>
          <a:ln w="12700">
            <a:miter lim="400000"/>
          </a:ln>
        </p:spPr>
      </p:pic>
      <p:pic>
        <p:nvPicPr>
          <p:cNvPr id="804" name="image44.png"/>
          <p:cNvPicPr>
            <a:picLocks noChangeAspect="1"/>
          </p:cNvPicPr>
          <p:nvPr/>
        </p:nvPicPr>
        <p:blipFill>
          <a:blip r:embed="rId6">
            <a:extLst/>
          </a:blip>
          <a:stretch>
            <a:fillRect/>
          </a:stretch>
        </p:blipFill>
        <p:spPr>
          <a:xfrm>
            <a:off x="2365261" y="1663352"/>
            <a:ext cx="745700" cy="636783"/>
          </a:xfrm>
          <a:prstGeom prst="rect">
            <a:avLst/>
          </a:prstGeom>
          <a:ln w="12700">
            <a:miter lim="400000"/>
          </a:ln>
        </p:spPr>
      </p:pic>
      <p:pic>
        <p:nvPicPr>
          <p:cNvPr id="805" name="image43.png"/>
          <p:cNvPicPr>
            <a:picLocks noChangeAspect="1"/>
          </p:cNvPicPr>
          <p:nvPr/>
        </p:nvPicPr>
        <p:blipFill>
          <a:blip r:embed="rId5">
            <a:extLst/>
          </a:blip>
          <a:stretch>
            <a:fillRect/>
          </a:stretch>
        </p:blipFill>
        <p:spPr>
          <a:xfrm>
            <a:off x="4157640" y="1683488"/>
            <a:ext cx="596516" cy="596512"/>
          </a:xfrm>
          <a:prstGeom prst="rect">
            <a:avLst/>
          </a:prstGeom>
          <a:ln w="12700">
            <a:miter lim="400000"/>
          </a:ln>
        </p:spPr>
      </p:pic>
      <p:pic>
        <p:nvPicPr>
          <p:cNvPr id="806" name="image43.png"/>
          <p:cNvPicPr>
            <a:picLocks noChangeAspect="1"/>
          </p:cNvPicPr>
          <p:nvPr/>
        </p:nvPicPr>
        <p:blipFill>
          <a:blip r:embed="rId5">
            <a:extLst/>
          </a:blip>
          <a:stretch>
            <a:fillRect/>
          </a:stretch>
        </p:blipFill>
        <p:spPr>
          <a:xfrm>
            <a:off x="6424346" y="1683488"/>
            <a:ext cx="596516" cy="596512"/>
          </a:xfrm>
          <a:prstGeom prst="rect">
            <a:avLst/>
          </a:prstGeom>
          <a:ln w="12700">
            <a:miter lim="400000"/>
          </a:ln>
        </p:spPr>
      </p:pic>
      <p:pic>
        <p:nvPicPr>
          <p:cNvPr id="807" name="image44.png"/>
          <p:cNvPicPr>
            <a:picLocks noChangeAspect="1"/>
          </p:cNvPicPr>
          <p:nvPr/>
        </p:nvPicPr>
        <p:blipFill>
          <a:blip r:embed="rId6">
            <a:extLst/>
          </a:blip>
          <a:stretch>
            <a:fillRect/>
          </a:stretch>
        </p:blipFill>
        <p:spPr>
          <a:xfrm>
            <a:off x="8071719" y="1663352"/>
            <a:ext cx="745701" cy="636783"/>
          </a:xfrm>
          <a:prstGeom prst="rect">
            <a:avLst/>
          </a:prstGeom>
          <a:ln w="12700">
            <a:miter lim="400000"/>
          </a:ln>
        </p:spPr>
      </p:pic>
      <p:pic>
        <p:nvPicPr>
          <p:cNvPr id="808" name="image45.png"/>
          <p:cNvPicPr>
            <a:picLocks noChangeAspect="1"/>
          </p:cNvPicPr>
          <p:nvPr/>
        </p:nvPicPr>
        <p:blipFill>
          <a:blip r:embed="rId7">
            <a:extLst/>
          </a:blip>
          <a:stretch>
            <a:fillRect/>
          </a:stretch>
        </p:blipFill>
        <p:spPr>
          <a:xfrm>
            <a:off x="2155615" y="2492197"/>
            <a:ext cx="1120341" cy="573650"/>
          </a:xfrm>
          <a:prstGeom prst="rect">
            <a:avLst/>
          </a:prstGeom>
          <a:ln w="12700">
            <a:miter lim="400000"/>
          </a:ln>
        </p:spPr>
      </p:pic>
      <p:pic>
        <p:nvPicPr>
          <p:cNvPr id="809" name="image46.png"/>
          <p:cNvPicPr>
            <a:picLocks noChangeAspect="1"/>
          </p:cNvPicPr>
          <p:nvPr/>
        </p:nvPicPr>
        <p:blipFill>
          <a:blip r:embed="rId8">
            <a:extLst/>
          </a:blip>
          <a:stretch>
            <a:fillRect/>
          </a:stretch>
        </p:blipFill>
        <p:spPr>
          <a:xfrm>
            <a:off x="243772" y="2472881"/>
            <a:ext cx="1203649" cy="608076"/>
          </a:xfrm>
          <a:prstGeom prst="rect">
            <a:avLst/>
          </a:prstGeom>
          <a:ln w="12700">
            <a:miter lim="400000"/>
          </a:ln>
        </p:spPr>
      </p:pic>
      <p:pic>
        <p:nvPicPr>
          <p:cNvPr id="810" name="image47.png"/>
          <p:cNvPicPr>
            <a:picLocks noChangeAspect="1"/>
          </p:cNvPicPr>
          <p:nvPr/>
        </p:nvPicPr>
        <p:blipFill>
          <a:blip r:embed="rId9">
            <a:extLst/>
          </a:blip>
          <a:stretch>
            <a:fillRect/>
          </a:stretch>
        </p:blipFill>
        <p:spPr>
          <a:xfrm>
            <a:off x="111633" y="3553581"/>
            <a:ext cx="1521504" cy="494323"/>
          </a:xfrm>
          <a:prstGeom prst="rect">
            <a:avLst/>
          </a:prstGeom>
          <a:ln w="12700">
            <a:miter lim="400000"/>
          </a:ln>
        </p:spPr>
      </p:pic>
      <p:pic>
        <p:nvPicPr>
          <p:cNvPr id="811" name="image48.png"/>
          <p:cNvPicPr>
            <a:picLocks noChangeAspect="1"/>
          </p:cNvPicPr>
          <p:nvPr/>
        </p:nvPicPr>
        <p:blipFill>
          <a:blip r:embed="rId10">
            <a:extLst/>
          </a:blip>
          <a:stretch>
            <a:fillRect/>
          </a:stretch>
        </p:blipFill>
        <p:spPr>
          <a:xfrm>
            <a:off x="1977359" y="3557718"/>
            <a:ext cx="1521504" cy="486049"/>
          </a:xfrm>
          <a:prstGeom prst="rect">
            <a:avLst/>
          </a:prstGeom>
          <a:ln w="12700">
            <a:miter lim="400000"/>
          </a:ln>
        </p:spPr>
      </p:pic>
      <p:pic>
        <p:nvPicPr>
          <p:cNvPr id="812" name="image49.png"/>
          <p:cNvPicPr>
            <a:picLocks noChangeAspect="1"/>
          </p:cNvPicPr>
          <p:nvPr/>
        </p:nvPicPr>
        <p:blipFill>
          <a:blip r:embed="rId11">
            <a:extLst/>
          </a:blip>
          <a:stretch>
            <a:fillRect/>
          </a:stretch>
        </p:blipFill>
        <p:spPr>
          <a:xfrm>
            <a:off x="515210" y="5125718"/>
            <a:ext cx="714350" cy="1111196"/>
          </a:xfrm>
          <a:prstGeom prst="rect">
            <a:avLst/>
          </a:prstGeom>
          <a:ln w="12700">
            <a:miter lim="400000"/>
          </a:ln>
        </p:spPr>
      </p:pic>
      <p:pic>
        <p:nvPicPr>
          <p:cNvPr id="813" name="image50.png"/>
          <p:cNvPicPr>
            <a:picLocks noChangeAspect="1"/>
          </p:cNvPicPr>
          <p:nvPr/>
        </p:nvPicPr>
        <p:blipFill>
          <a:blip r:embed="rId12">
            <a:extLst/>
          </a:blip>
          <a:stretch>
            <a:fillRect/>
          </a:stretch>
        </p:blipFill>
        <p:spPr>
          <a:xfrm>
            <a:off x="8020745" y="5450787"/>
            <a:ext cx="615478" cy="461057"/>
          </a:xfrm>
          <a:prstGeom prst="rect">
            <a:avLst/>
          </a:prstGeom>
          <a:ln w="12700">
            <a:miter lim="400000"/>
          </a:ln>
        </p:spPr>
      </p:pic>
      <p:pic>
        <p:nvPicPr>
          <p:cNvPr id="814" name="image41.png"/>
          <p:cNvPicPr>
            <a:picLocks noChangeAspect="1"/>
          </p:cNvPicPr>
          <p:nvPr/>
        </p:nvPicPr>
        <p:blipFill>
          <a:blip r:embed="rId3">
            <a:extLst/>
          </a:blip>
          <a:stretch>
            <a:fillRect/>
          </a:stretch>
        </p:blipFill>
        <p:spPr>
          <a:xfrm>
            <a:off x="111633" y="4440914"/>
            <a:ext cx="1521504" cy="486044"/>
          </a:xfrm>
          <a:prstGeom prst="rect">
            <a:avLst/>
          </a:prstGeom>
          <a:ln w="12700">
            <a:miter lim="400000"/>
          </a:ln>
        </p:spPr>
      </p:pic>
      <p:pic>
        <p:nvPicPr>
          <p:cNvPr id="815" name="image42.png"/>
          <p:cNvPicPr>
            <a:picLocks noChangeAspect="1"/>
          </p:cNvPicPr>
          <p:nvPr/>
        </p:nvPicPr>
        <p:blipFill>
          <a:blip r:embed="rId4">
            <a:extLst/>
          </a:blip>
          <a:stretch>
            <a:fillRect/>
          </a:stretch>
        </p:blipFill>
        <p:spPr>
          <a:xfrm>
            <a:off x="1977355" y="4440916"/>
            <a:ext cx="1521505" cy="486039"/>
          </a:xfrm>
          <a:prstGeom prst="rect">
            <a:avLst/>
          </a:prstGeom>
          <a:ln w="12700">
            <a:miter lim="400000"/>
          </a:ln>
        </p:spPr>
      </p:pic>
      <p:pic>
        <p:nvPicPr>
          <p:cNvPr id="816" name="image38.png"/>
          <p:cNvPicPr>
            <a:picLocks noChangeAspect="1"/>
          </p:cNvPicPr>
          <p:nvPr/>
        </p:nvPicPr>
        <p:blipFill>
          <a:blip r:embed="rId13">
            <a:extLst/>
          </a:blip>
          <a:stretch>
            <a:fillRect/>
          </a:stretch>
        </p:blipFill>
        <p:spPr>
          <a:xfrm>
            <a:off x="515197" y="764700"/>
            <a:ext cx="714376" cy="834050"/>
          </a:xfrm>
          <a:prstGeom prst="rect">
            <a:avLst/>
          </a:prstGeom>
          <a:ln w="12700">
            <a:miter lim="400000"/>
          </a:ln>
        </p:spPr>
      </p:pic>
      <p:pic>
        <p:nvPicPr>
          <p:cNvPr id="817" name="image39.png"/>
          <p:cNvPicPr>
            <a:picLocks noChangeAspect="1"/>
          </p:cNvPicPr>
          <p:nvPr/>
        </p:nvPicPr>
        <p:blipFill>
          <a:blip r:embed="rId14">
            <a:extLst/>
          </a:blip>
          <a:stretch>
            <a:fillRect/>
          </a:stretch>
        </p:blipFill>
        <p:spPr>
          <a:xfrm>
            <a:off x="2380921" y="764710"/>
            <a:ext cx="714376" cy="834031"/>
          </a:xfrm>
          <a:prstGeom prst="rect">
            <a:avLst/>
          </a:prstGeom>
          <a:ln w="12700">
            <a:miter lim="400000"/>
          </a:ln>
        </p:spPr>
      </p:pic>
      <p:pic>
        <p:nvPicPr>
          <p:cNvPr id="818" name="image49.png"/>
          <p:cNvPicPr>
            <a:picLocks noChangeAspect="1"/>
          </p:cNvPicPr>
          <p:nvPr/>
        </p:nvPicPr>
        <p:blipFill>
          <a:blip r:embed="rId11">
            <a:extLst/>
          </a:blip>
          <a:stretch>
            <a:fillRect/>
          </a:stretch>
        </p:blipFill>
        <p:spPr>
          <a:xfrm>
            <a:off x="4098723" y="5125718"/>
            <a:ext cx="714350" cy="1111196"/>
          </a:xfrm>
          <a:prstGeom prst="rect">
            <a:avLst/>
          </a:prstGeom>
          <a:ln w="12700">
            <a:miter lim="400000"/>
          </a:ln>
        </p:spPr>
      </p:pic>
      <p:sp>
        <p:nvSpPr>
          <p:cNvPr id="819" name="Shape 819"/>
          <p:cNvSpPr/>
          <p:nvPr/>
        </p:nvSpPr>
        <p:spPr>
          <a:xfrm>
            <a:off x="569775" y="-31575"/>
            <a:ext cx="2755659" cy="48763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120000"/>
              </a:lnSpc>
              <a:defRPr sz="3200" b="1">
                <a:solidFill>
                  <a:srgbClr val="583F34"/>
                </a:solidFill>
                <a:latin typeface="Arial"/>
                <a:ea typeface="Arial"/>
                <a:cs typeface="Arial"/>
                <a:sym typeface="Arial"/>
              </a:defRPr>
            </a:lvl1pPr>
          </a:lstStyle>
          <a:p>
            <a:r>
              <a:rPr sz="2250"/>
              <a:t>Parental cross</a:t>
            </a:r>
          </a:p>
        </p:txBody>
      </p:sp>
      <p:sp>
        <p:nvSpPr>
          <p:cNvPr id="820" name="Shape 820"/>
          <p:cNvSpPr/>
          <p:nvPr/>
        </p:nvSpPr>
        <p:spPr>
          <a:xfrm>
            <a:off x="3695141" y="-31575"/>
            <a:ext cx="1521512" cy="48763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120000"/>
              </a:lnSpc>
              <a:defRPr sz="3200" b="1">
                <a:solidFill>
                  <a:srgbClr val="583F34"/>
                </a:solidFill>
                <a:latin typeface="Arial"/>
                <a:ea typeface="Arial"/>
                <a:cs typeface="Arial"/>
                <a:sym typeface="Arial"/>
              </a:defRPr>
            </a:lvl1pPr>
          </a:lstStyle>
          <a:p>
            <a:r>
              <a:rPr sz="2250"/>
              <a:t>F1</a:t>
            </a:r>
          </a:p>
        </p:txBody>
      </p:sp>
      <p:sp>
        <p:nvSpPr>
          <p:cNvPr id="821" name="Shape 821"/>
          <p:cNvSpPr/>
          <p:nvPr/>
        </p:nvSpPr>
        <p:spPr>
          <a:xfrm>
            <a:off x="6405127" y="-31575"/>
            <a:ext cx="1951905" cy="48763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120000"/>
              </a:lnSpc>
              <a:defRPr sz="3200" b="1">
                <a:solidFill>
                  <a:srgbClr val="583F34"/>
                </a:solidFill>
                <a:latin typeface="Arial"/>
                <a:ea typeface="Arial"/>
                <a:cs typeface="Arial"/>
                <a:sym typeface="Arial"/>
              </a:defRPr>
            </a:lvl1pPr>
          </a:lstStyle>
          <a:p>
            <a:r>
              <a:rPr sz="2250"/>
              <a:t>F2</a:t>
            </a:r>
          </a:p>
        </p:txBody>
      </p:sp>
      <p:pic>
        <p:nvPicPr>
          <p:cNvPr id="822" name="image45.png"/>
          <p:cNvPicPr>
            <a:picLocks noChangeAspect="1"/>
          </p:cNvPicPr>
          <p:nvPr/>
        </p:nvPicPr>
        <p:blipFill>
          <a:blip r:embed="rId7">
            <a:extLst/>
          </a:blip>
          <a:stretch>
            <a:fillRect/>
          </a:stretch>
        </p:blipFill>
        <p:spPr>
          <a:xfrm>
            <a:off x="3873402" y="2492197"/>
            <a:ext cx="1120342" cy="573650"/>
          </a:xfrm>
          <a:prstGeom prst="rect">
            <a:avLst/>
          </a:prstGeom>
          <a:ln w="12700">
            <a:miter lim="400000"/>
          </a:ln>
        </p:spPr>
      </p:pic>
      <p:pic>
        <p:nvPicPr>
          <p:cNvPr id="823" name="image48.png"/>
          <p:cNvPicPr>
            <a:picLocks noChangeAspect="1"/>
          </p:cNvPicPr>
          <p:nvPr/>
        </p:nvPicPr>
        <p:blipFill>
          <a:blip r:embed="rId10">
            <a:extLst/>
          </a:blip>
          <a:stretch>
            <a:fillRect/>
          </a:stretch>
        </p:blipFill>
        <p:spPr>
          <a:xfrm>
            <a:off x="3695149" y="3557718"/>
            <a:ext cx="1521504" cy="486049"/>
          </a:xfrm>
          <a:prstGeom prst="rect">
            <a:avLst/>
          </a:prstGeom>
          <a:ln w="12700">
            <a:miter lim="400000"/>
          </a:ln>
        </p:spPr>
      </p:pic>
      <p:pic>
        <p:nvPicPr>
          <p:cNvPr id="824" name="image41.png"/>
          <p:cNvPicPr>
            <a:picLocks noChangeAspect="1"/>
          </p:cNvPicPr>
          <p:nvPr/>
        </p:nvPicPr>
        <p:blipFill>
          <a:blip r:embed="rId3">
            <a:extLst/>
          </a:blip>
          <a:stretch>
            <a:fillRect/>
          </a:stretch>
        </p:blipFill>
        <p:spPr>
          <a:xfrm>
            <a:off x="3695141" y="4440914"/>
            <a:ext cx="1521505" cy="486044"/>
          </a:xfrm>
          <a:prstGeom prst="rect">
            <a:avLst/>
          </a:prstGeom>
          <a:ln w="12700">
            <a:miter lim="400000"/>
          </a:ln>
        </p:spPr>
      </p:pic>
      <p:pic>
        <p:nvPicPr>
          <p:cNvPr id="825" name="image38.png"/>
          <p:cNvPicPr>
            <a:picLocks noChangeAspect="1"/>
          </p:cNvPicPr>
          <p:nvPr/>
        </p:nvPicPr>
        <p:blipFill>
          <a:blip r:embed="rId13">
            <a:extLst/>
          </a:blip>
          <a:stretch>
            <a:fillRect/>
          </a:stretch>
        </p:blipFill>
        <p:spPr>
          <a:xfrm>
            <a:off x="4098709" y="764700"/>
            <a:ext cx="714376" cy="834050"/>
          </a:xfrm>
          <a:prstGeom prst="rect">
            <a:avLst/>
          </a:prstGeom>
          <a:ln w="12700">
            <a:miter lim="400000"/>
          </a:ln>
        </p:spPr>
      </p:pic>
      <p:pic>
        <p:nvPicPr>
          <p:cNvPr id="826" name="image38.png"/>
          <p:cNvPicPr>
            <a:picLocks noChangeAspect="1"/>
          </p:cNvPicPr>
          <p:nvPr/>
        </p:nvPicPr>
        <p:blipFill>
          <a:blip r:embed="rId13">
            <a:extLst/>
          </a:blip>
          <a:stretch>
            <a:fillRect/>
          </a:stretch>
        </p:blipFill>
        <p:spPr>
          <a:xfrm>
            <a:off x="6365417" y="764700"/>
            <a:ext cx="714376" cy="834050"/>
          </a:xfrm>
          <a:prstGeom prst="rect">
            <a:avLst/>
          </a:prstGeom>
          <a:ln w="12700">
            <a:miter lim="400000"/>
          </a:ln>
        </p:spPr>
      </p:pic>
      <p:pic>
        <p:nvPicPr>
          <p:cNvPr id="827" name="image39.png"/>
          <p:cNvPicPr>
            <a:picLocks noChangeAspect="1"/>
          </p:cNvPicPr>
          <p:nvPr/>
        </p:nvPicPr>
        <p:blipFill>
          <a:blip r:embed="rId14">
            <a:extLst/>
          </a:blip>
          <a:stretch>
            <a:fillRect/>
          </a:stretch>
        </p:blipFill>
        <p:spPr>
          <a:xfrm>
            <a:off x="7971295" y="764710"/>
            <a:ext cx="714376" cy="834031"/>
          </a:xfrm>
          <a:prstGeom prst="rect">
            <a:avLst/>
          </a:prstGeom>
          <a:ln w="12700">
            <a:miter lim="400000"/>
          </a:ln>
        </p:spPr>
      </p:pic>
      <p:pic>
        <p:nvPicPr>
          <p:cNvPr id="828" name="image45.png"/>
          <p:cNvPicPr>
            <a:picLocks noChangeAspect="1"/>
          </p:cNvPicPr>
          <p:nvPr/>
        </p:nvPicPr>
        <p:blipFill>
          <a:blip r:embed="rId7">
            <a:extLst/>
          </a:blip>
          <a:stretch>
            <a:fillRect/>
          </a:stretch>
        </p:blipFill>
        <p:spPr>
          <a:xfrm>
            <a:off x="7966335" y="2503627"/>
            <a:ext cx="1120342" cy="573650"/>
          </a:xfrm>
          <a:prstGeom prst="rect">
            <a:avLst/>
          </a:prstGeom>
          <a:ln w="12700">
            <a:miter lim="400000"/>
          </a:ln>
        </p:spPr>
      </p:pic>
      <p:pic>
        <p:nvPicPr>
          <p:cNvPr id="829" name="image46.png"/>
          <p:cNvPicPr>
            <a:picLocks noChangeAspect="1"/>
          </p:cNvPicPr>
          <p:nvPr/>
        </p:nvPicPr>
        <p:blipFill>
          <a:blip r:embed="rId8">
            <a:extLst/>
          </a:blip>
          <a:stretch>
            <a:fillRect/>
          </a:stretch>
        </p:blipFill>
        <p:spPr>
          <a:xfrm>
            <a:off x="6076148" y="2474984"/>
            <a:ext cx="1203648" cy="608076"/>
          </a:xfrm>
          <a:prstGeom prst="rect">
            <a:avLst/>
          </a:prstGeom>
          <a:ln w="12700">
            <a:miter lim="400000"/>
          </a:ln>
        </p:spPr>
      </p:pic>
      <p:pic>
        <p:nvPicPr>
          <p:cNvPr id="830" name="image47.png"/>
          <p:cNvPicPr>
            <a:picLocks noChangeAspect="1"/>
          </p:cNvPicPr>
          <p:nvPr/>
        </p:nvPicPr>
        <p:blipFill>
          <a:blip r:embed="rId9">
            <a:extLst/>
          </a:blip>
          <a:stretch>
            <a:fillRect/>
          </a:stretch>
        </p:blipFill>
        <p:spPr>
          <a:xfrm>
            <a:off x="5961852" y="3553581"/>
            <a:ext cx="1521505" cy="494323"/>
          </a:xfrm>
          <a:prstGeom prst="rect">
            <a:avLst/>
          </a:prstGeom>
          <a:ln w="12700">
            <a:miter lim="400000"/>
          </a:ln>
        </p:spPr>
      </p:pic>
      <p:pic>
        <p:nvPicPr>
          <p:cNvPr id="831" name="image48.png"/>
          <p:cNvPicPr>
            <a:picLocks noChangeAspect="1"/>
          </p:cNvPicPr>
          <p:nvPr/>
        </p:nvPicPr>
        <p:blipFill>
          <a:blip r:embed="rId10">
            <a:extLst/>
          </a:blip>
          <a:stretch>
            <a:fillRect/>
          </a:stretch>
        </p:blipFill>
        <p:spPr>
          <a:xfrm>
            <a:off x="7567731" y="3557718"/>
            <a:ext cx="1521505" cy="486049"/>
          </a:xfrm>
          <a:prstGeom prst="rect">
            <a:avLst/>
          </a:prstGeom>
          <a:ln w="12700">
            <a:miter lim="400000"/>
          </a:ln>
        </p:spPr>
      </p:pic>
      <p:pic>
        <p:nvPicPr>
          <p:cNvPr id="832" name="image49.png"/>
          <p:cNvPicPr>
            <a:picLocks noChangeAspect="1"/>
          </p:cNvPicPr>
          <p:nvPr/>
        </p:nvPicPr>
        <p:blipFill>
          <a:blip r:embed="rId11">
            <a:extLst/>
          </a:blip>
          <a:stretch>
            <a:fillRect/>
          </a:stretch>
        </p:blipFill>
        <p:spPr>
          <a:xfrm>
            <a:off x="6365430" y="5125718"/>
            <a:ext cx="714350" cy="1111196"/>
          </a:xfrm>
          <a:prstGeom prst="rect">
            <a:avLst/>
          </a:prstGeom>
          <a:ln w="12700">
            <a:miter lim="400000"/>
          </a:ln>
        </p:spPr>
      </p:pic>
      <p:pic>
        <p:nvPicPr>
          <p:cNvPr id="833" name="image50.png"/>
          <p:cNvPicPr>
            <a:picLocks noChangeAspect="1"/>
          </p:cNvPicPr>
          <p:nvPr/>
        </p:nvPicPr>
        <p:blipFill>
          <a:blip r:embed="rId12">
            <a:extLst/>
          </a:blip>
          <a:stretch>
            <a:fillRect/>
          </a:stretch>
        </p:blipFill>
        <p:spPr>
          <a:xfrm>
            <a:off x="2430372" y="5450787"/>
            <a:ext cx="615478" cy="461057"/>
          </a:xfrm>
          <a:prstGeom prst="rect">
            <a:avLst/>
          </a:prstGeom>
          <a:ln w="12700">
            <a:miter lim="400000"/>
          </a:ln>
        </p:spPr>
      </p:pic>
      <p:sp>
        <p:nvSpPr>
          <p:cNvPr id="834" name="Shape 834"/>
          <p:cNvSpPr/>
          <p:nvPr/>
        </p:nvSpPr>
        <p:spPr>
          <a:xfrm>
            <a:off x="5602099" y="5450515"/>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787</a:t>
            </a:r>
          </a:p>
        </p:txBody>
      </p:sp>
      <p:sp>
        <p:nvSpPr>
          <p:cNvPr id="835" name="Shape 835"/>
          <p:cNvSpPr/>
          <p:nvPr/>
        </p:nvSpPr>
        <p:spPr>
          <a:xfrm>
            <a:off x="7520002" y="5415633"/>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277</a:t>
            </a:r>
          </a:p>
        </p:txBody>
      </p:sp>
      <p:sp>
        <p:nvSpPr>
          <p:cNvPr id="836" name="Shape 836"/>
          <p:cNvSpPr/>
          <p:nvPr/>
        </p:nvSpPr>
        <p:spPr>
          <a:xfrm>
            <a:off x="6532007" y="3373488"/>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299</a:t>
            </a:r>
          </a:p>
        </p:txBody>
      </p:sp>
      <p:sp>
        <p:nvSpPr>
          <p:cNvPr id="837" name="Shape 837"/>
          <p:cNvSpPr/>
          <p:nvPr/>
        </p:nvSpPr>
        <p:spPr>
          <a:xfrm>
            <a:off x="8020745" y="3366420"/>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882</a:t>
            </a:r>
          </a:p>
        </p:txBody>
      </p:sp>
      <p:sp>
        <p:nvSpPr>
          <p:cNvPr id="838" name="Shape 838"/>
          <p:cNvSpPr/>
          <p:nvPr/>
        </p:nvSpPr>
        <p:spPr>
          <a:xfrm>
            <a:off x="6532007" y="4184478"/>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152</a:t>
            </a:r>
          </a:p>
        </p:txBody>
      </p:sp>
      <p:sp>
        <p:nvSpPr>
          <p:cNvPr id="839" name="Shape 839"/>
          <p:cNvSpPr/>
          <p:nvPr/>
        </p:nvSpPr>
        <p:spPr>
          <a:xfrm>
            <a:off x="8020745" y="4225661"/>
            <a:ext cx="524182"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428</a:t>
            </a:r>
          </a:p>
        </p:txBody>
      </p:sp>
      <p:sp>
        <p:nvSpPr>
          <p:cNvPr id="840" name="Shape 840"/>
          <p:cNvSpPr/>
          <p:nvPr/>
        </p:nvSpPr>
        <p:spPr>
          <a:xfrm>
            <a:off x="5378230" y="2559651"/>
            <a:ext cx="674865"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2001</a:t>
            </a:r>
          </a:p>
        </p:txBody>
      </p:sp>
      <p:sp>
        <p:nvSpPr>
          <p:cNvPr id="841" name="Shape 841"/>
          <p:cNvSpPr/>
          <p:nvPr/>
        </p:nvSpPr>
        <p:spPr>
          <a:xfrm>
            <a:off x="7301393" y="2559651"/>
            <a:ext cx="674865"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6022</a:t>
            </a:r>
          </a:p>
        </p:txBody>
      </p:sp>
      <p:sp>
        <p:nvSpPr>
          <p:cNvPr id="842" name="Shape 842"/>
          <p:cNvSpPr/>
          <p:nvPr/>
        </p:nvSpPr>
        <p:spPr>
          <a:xfrm>
            <a:off x="5627093" y="1750944"/>
            <a:ext cx="674865"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5474</a:t>
            </a:r>
          </a:p>
        </p:txBody>
      </p:sp>
      <p:sp>
        <p:nvSpPr>
          <p:cNvPr id="843" name="Shape 843"/>
          <p:cNvSpPr/>
          <p:nvPr/>
        </p:nvSpPr>
        <p:spPr>
          <a:xfrm>
            <a:off x="7395338" y="1750944"/>
            <a:ext cx="674865"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120000"/>
              </a:lnSpc>
              <a:defRPr sz="3000" b="1">
                <a:solidFill>
                  <a:srgbClr val="583F34"/>
                </a:solidFill>
                <a:latin typeface="Arial"/>
                <a:ea typeface="Arial"/>
                <a:cs typeface="Arial"/>
                <a:sym typeface="Arial"/>
              </a:defRPr>
            </a:lvl1pPr>
          </a:lstStyle>
          <a:p>
            <a:r>
              <a:rPr sz="2109"/>
              <a:t>1850</a:t>
            </a:r>
          </a:p>
        </p:txBody>
      </p:sp>
      <p:sp>
        <p:nvSpPr>
          <p:cNvPr id="844" name="Shape 844"/>
          <p:cNvSpPr/>
          <p:nvPr/>
        </p:nvSpPr>
        <p:spPr>
          <a:xfrm flipH="1">
            <a:off x="3562339" y="109029"/>
            <a:ext cx="1" cy="6045535"/>
          </a:xfrm>
          <a:prstGeom prst="line">
            <a:avLst/>
          </a:prstGeom>
          <a:ln w="50800">
            <a:solidFill>
              <a:srgbClr val="583F34"/>
            </a:solidFill>
            <a:miter lim="400000"/>
          </a:ln>
        </p:spPr>
        <p:txBody>
          <a:bodyPr lIns="32145" tIns="32145" rIns="32145" bIns="32145"/>
          <a:lstStyle/>
          <a:p>
            <a:endParaRPr sz="1266"/>
          </a:p>
        </p:txBody>
      </p:sp>
      <p:sp>
        <p:nvSpPr>
          <p:cNvPr id="845" name="Shape 845"/>
          <p:cNvSpPr/>
          <p:nvPr/>
        </p:nvSpPr>
        <p:spPr>
          <a:xfrm flipH="1">
            <a:off x="5297921" y="109029"/>
            <a:ext cx="1" cy="6045535"/>
          </a:xfrm>
          <a:prstGeom prst="line">
            <a:avLst/>
          </a:prstGeom>
          <a:ln w="50800">
            <a:solidFill>
              <a:srgbClr val="583F34"/>
            </a:solidFill>
            <a:miter lim="400000"/>
          </a:ln>
        </p:spPr>
        <p:txBody>
          <a:bodyPr lIns="32145" tIns="32145" rIns="32145" bIns="32145"/>
          <a:lstStyle/>
          <a:p>
            <a:endParaRPr sz="1266"/>
          </a:p>
        </p:txBody>
      </p:sp>
      <p:sp>
        <p:nvSpPr>
          <p:cNvPr id="846" name="Shape 846"/>
          <p:cNvSpPr/>
          <p:nvPr/>
        </p:nvSpPr>
        <p:spPr>
          <a:xfrm>
            <a:off x="35718" y="649367"/>
            <a:ext cx="9081496" cy="1"/>
          </a:xfrm>
          <a:prstGeom prst="line">
            <a:avLst/>
          </a:prstGeom>
          <a:ln w="50800">
            <a:solidFill>
              <a:srgbClr val="583F34"/>
            </a:solidFill>
            <a:miter lim="400000"/>
          </a:ln>
        </p:spPr>
        <p:txBody>
          <a:bodyPr lIns="32145" tIns="32145" rIns="32145" bIns="32145"/>
          <a:lstStyle/>
          <a:p>
            <a:endParaRPr sz="1266"/>
          </a:p>
        </p:txBody>
      </p:sp>
      <p:sp>
        <p:nvSpPr>
          <p:cNvPr id="847" name="Shape 847"/>
          <p:cNvSpPr/>
          <p:nvPr/>
        </p:nvSpPr>
        <p:spPr>
          <a:xfrm>
            <a:off x="1660455" y="783994"/>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a:t>X</a:t>
            </a:r>
          </a:p>
        </p:txBody>
      </p:sp>
      <p:sp>
        <p:nvSpPr>
          <p:cNvPr id="848" name="Shape 848"/>
          <p:cNvSpPr/>
          <p:nvPr/>
        </p:nvSpPr>
        <p:spPr>
          <a:xfrm>
            <a:off x="1660455" y="2483298"/>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a:t>X</a:t>
            </a:r>
          </a:p>
        </p:txBody>
      </p:sp>
      <p:sp>
        <p:nvSpPr>
          <p:cNvPr id="849" name="Shape 849"/>
          <p:cNvSpPr/>
          <p:nvPr/>
        </p:nvSpPr>
        <p:spPr>
          <a:xfrm>
            <a:off x="1660455" y="3488652"/>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dirty="0"/>
              <a:t>X</a:t>
            </a:r>
          </a:p>
        </p:txBody>
      </p:sp>
      <p:sp>
        <p:nvSpPr>
          <p:cNvPr id="850" name="Shape 850"/>
          <p:cNvSpPr/>
          <p:nvPr/>
        </p:nvSpPr>
        <p:spPr>
          <a:xfrm>
            <a:off x="1660455" y="4335054"/>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a:t>X</a:t>
            </a:r>
          </a:p>
        </p:txBody>
      </p:sp>
      <p:sp>
        <p:nvSpPr>
          <p:cNvPr id="851" name="Shape 851"/>
          <p:cNvSpPr/>
          <p:nvPr/>
        </p:nvSpPr>
        <p:spPr>
          <a:xfrm>
            <a:off x="1660455" y="5350709"/>
            <a:ext cx="312586" cy="59144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a:solidFill>
                  <a:srgbClr val="583F34"/>
                </a:solidFill>
                <a:latin typeface="Arial"/>
                <a:ea typeface="Arial"/>
                <a:cs typeface="Arial"/>
                <a:sym typeface="Arial"/>
              </a:defRPr>
            </a:lvl1pPr>
          </a:lstStyle>
          <a:p>
            <a:r>
              <a:rPr sz="2812"/>
              <a:t>X</a:t>
            </a:r>
          </a:p>
        </p:txBody>
      </p:sp>
      <p:sp>
        <p:nvSpPr>
          <p:cNvPr id="852" name="Shape 852"/>
          <p:cNvSpPr/>
          <p:nvPr/>
        </p:nvSpPr>
        <p:spPr>
          <a:xfrm>
            <a:off x="40165" y="1631046"/>
            <a:ext cx="9081495" cy="1"/>
          </a:xfrm>
          <a:prstGeom prst="line">
            <a:avLst/>
          </a:prstGeom>
          <a:ln w="3175">
            <a:solidFill>
              <a:srgbClr val="583F34"/>
            </a:solidFill>
            <a:miter lim="400000"/>
          </a:ln>
        </p:spPr>
        <p:txBody>
          <a:bodyPr lIns="32145" tIns="32145" rIns="32145" bIns="32145"/>
          <a:lstStyle/>
          <a:p>
            <a:endParaRPr sz="1266"/>
          </a:p>
        </p:txBody>
      </p:sp>
      <p:sp>
        <p:nvSpPr>
          <p:cNvPr id="853" name="Shape 853"/>
          <p:cNvSpPr/>
          <p:nvPr/>
        </p:nvSpPr>
        <p:spPr>
          <a:xfrm>
            <a:off x="40165" y="2396166"/>
            <a:ext cx="9081495" cy="1"/>
          </a:xfrm>
          <a:prstGeom prst="line">
            <a:avLst/>
          </a:prstGeom>
          <a:ln w="3175">
            <a:solidFill>
              <a:srgbClr val="583F34"/>
            </a:solidFill>
            <a:miter lim="400000"/>
          </a:ln>
        </p:spPr>
        <p:txBody>
          <a:bodyPr lIns="32145" tIns="32145" rIns="32145" bIns="32145"/>
          <a:lstStyle/>
          <a:p>
            <a:endParaRPr sz="1266"/>
          </a:p>
        </p:txBody>
      </p:sp>
      <p:sp>
        <p:nvSpPr>
          <p:cNvPr id="854" name="Shape 854"/>
          <p:cNvSpPr/>
          <p:nvPr/>
        </p:nvSpPr>
        <p:spPr>
          <a:xfrm>
            <a:off x="40165" y="3265656"/>
            <a:ext cx="9081495" cy="1"/>
          </a:xfrm>
          <a:prstGeom prst="line">
            <a:avLst/>
          </a:prstGeom>
          <a:ln w="3175">
            <a:solidFill>
              <a:srgbClr val="583F34"/>
            </a:solidFill>
            <a:miter lim="400000"/>
          </a:ln>
        </p:spPr>
        <p:txBody>
          <a:bodyPr lIns="32145" tIns="32145" rIns="32145" bIns="32145"/>
          <a:lstStyle/>
          <a:p>
            <a:endParaRPr sz="1266"/>
          </a:p>
        </p:txBody>
      </p:sp>
      <p:sp>
        <p:nvSpPr>
          <p:cNvPr id="855" name="Shape 855"/>
          <p:cNvSpPr/>
          <p:nvPr/>
        </p:nvSpPr>
        <p:spPr>
          <a:xfrm>
            <a:off x="40165" y="4190452"/>
            <a:ext cx="9081495" cy="1"/>
          </a:xfrm>
          <a:prstGeom prst="line">
            <a:avLst/>
          </a:prstGeom>
          <a:ln w="3175">
            <a:solidFill>
              <a:srgbClr val="583F34"/>
            </a:solidFill>
            <a:miter lim="400000"/>
          </a:ln>
        </p:spPr>
        <p:txBody>
          <a:bodyPr lIns="32145" tIns="32145" rIns="32145" bIns="32145"/>
          <a:lstStyle/>
          <a:p>
            <a:endParaRPr sz="1266"/>
          </a:p>
        </p:txBody>
      </p:sp>
      <p:sp>
        <p:nvSpPr>
          <p:cNvPr id="856" name="Shape 856"/>
          <p:cNvSpPr/>
          <p:nvPr/>
        </p:nvSpPr>
        <p:spPr>
          <a:xfrm>
            <a:off x="40165" y="5044078"/>
            <a:ext cx="9081495" cy="1"/>
          </a:xfrm>
          <a:prstGeom prst="line">
            <a:avLst/>
          </a:prstGeom>
          <a:ln w="3175">
            <a:solidFill>
              <a:srgbClr val="583F34"/>
            </a:solidFill>
            <a:miter lim="400000"/>
          </a:ln>
        </p:spPr>
        <p:txBody>
          <a:bodyPr lIns="32145" tIns="32145" rIns="32145" bIns="32145"/>
          <a:lstStyle/>
          <a:p>
            <a:endParaRPr sz="1266"/>
          </a:p>
        </p:txBody>
      </p:sp>
    </p:spTree>
    <p:extLst>
      <p:ext uri="{BB962C8B-B14F-4D97-AF65-F5344CB8AC3E}">
        <p14:creationId xmlns:p14="http://schemas.microsoft.com/office/powerpoint/2010/main" val="1091419733"/>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 Box 5">
            <a:extLst>
              <a:ext uri="{FF2B5EF4-FFF2-40B4-BE49-F238E27FC236}">
                <a16:creationId xmlns:a16="http://schemas.microsoft.com/office/drawing/2014/main" id="{7047A32E-909F-41D6-B232-ABCD96E56843}"/>
              </a:ext>
            </a:extLst>
          </p:cNvPr>
          <p:cNvSpPr txBox="1">
            <a:spLocks noChangeArrowheads="1"/>
          </p:cNvSpPr>
          <p:nvPr/>
        </p:nvSpPr>
        <p:spPr bwMode="auto">
          <a:xfrm>
            <a:off x="5731496" y="721010"/>
            <a:ext cx="3154114" cy="95410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i="1" dirty="0">
                <a:solidFill>
                  <a:schemeClr val="tx2">
                    <a:lumMod val="75000"/>
                  </a:schemeClr>
                </a:solidFill>
                <a:cs typeface="Arial" panose="020B0604020202020204" pitchFamily="34" charset="0"/>
              </a:rPr>
              <a:t>What patterns do you notice?</a:t>
            </a:r>
          </a:p>
        </p:txBody>
      </p:sp>
      <p:sp>
        <p:nvSpPr>
          <p:cNvPr id="5" name="Title 1">
            <a:extLst>
              <a:ext uri="{FF2B5EF4-FFF2-40B4-BE49-F238E27FC236}">
                <a16:creationId xmlns:a16="http://schemas.microsoft.com/office/drawing/2014/main" id="{1AFA5B92-9570-4F6E-9086-1C24CE51EBB7}"/>
              </a:ext>
            </a:extLst>
          </p:cNvPr>
          <p:cNvSpPr txBox="1">
            <a:spLocks/>
          </p:cNvSpPr>
          <p:nvPr/>
        </p:nvSpPr>
        <p:spPr>
          <a:xfrm>
            <a:off x="5937863" y="2051952"/>
            <a:ext cx="2947747"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solidFill>
                  <a:schemeClr val="tx2"/>
                </a:solidFill>
                <a:latin typeface="Arial" panose="020B0604020202020204" pitchFamily="34" charset="0"/>
                <a:cs typeface="Arial" panose="020B0604020202020204" pitchFamily="34" charset="0"/>
              </a:rPr>
              <a:t>Write your ideas in Doodle Box M </a:t>
            </a:r>
          </a:p>
        </p:txBody>
      </p:sp>
      <p:pic>
        <p:nvPicPr>
          <p:cNvPr id="3" name="Picture 2">
            <a:extLst>
              <a:ext uri="{FF2B5EF4-FFF2-40B4-BE49-F238E27FC236}">
                <a16:creationId xmlns:a16="http://schemas.microsoft.com/office/drawing/2014/main" id="{49D3DE1E-3455-47EE-A890-080F6172DA84}"/>
              </a:ext>
            </a:extLst>
          </p:cNvPr>
          <p:cNvPicPr>
            <a:picLocks noChangeAspect="1"/>
          </p:cNvPicPr>
          <p:nvPr/>
        </p:nvPicPr>
        <p:blipFill>
          <a:blip r:embed="rId3"/>
          <a:stretch>
            <a:fillRect/>
          </a:stretch>
        </p:blipFill>
        <p:spPr>
          <a:xfrm>
            <a:off x="5051733" y="2197800"/>
            <a:ext cx="627942" cy="627942"/>
          </a:xfrm>
          <a:prstGeom prst="rect">
            <a:avLst/>
          </a:prstGeom>
        </p:spPr>
      </p:pic>
      <p:pic>
        <p:nvPicPr>
          <p:cNvPr id="7" name="Picture 6">
            <a:extLst>
              <a:ext uri="{FF2B5EF4-FFF2-40B4-BE49-F238E27FC236}">
                <a16:creationId xmlns:a16="http://schemas.microsoft.com/office/drawing/2014/main" id="{0162AF33-F677-46B4-B810-406F59C5B178}"/>
              </a:ext>
            </a:extLst>
          </p:cNvPr>
          <p:cNvPicPr>
            <a:picLocks noChangeAspect="1"/>
          </p:cNvPicPr>
          <p:nvPr/>
        </p:nvPicPr>
        <p:blipFill>
          <a:blip r:embed="rId4"/>
          <a:stretch>
            <a:fillRect/>
          </a:stretch>
        </p:blipFill>
        <p:spPr>
          <a:xfrm>
            <a:off x="407053" y="316808"/>
            <a:ext cx="4281883" cy="2671451"/>
          </a:xfrm>
          <a:prstGeom prst="rect">
            <a:avLst/>
          </a:prstGeom>
        </p:spPr>
      </p:pic>
      <p:pic>
        <p:nvPicPr>
          <p:cNvPr id="2" name="Picture 1">
            <a:extLst>
              <a:ext uri="{FF2B5EF4-FFF2-40B4-BE49-F238E27FC236}">
                <a16:creationId xmlns:a16="http://schemas.microsoft.com/office/drawing/2014/main" id="{132FD024-B996-4290-ADD4-4519F7F9EB05}"/>
              </a:ext>
            </a:extLst>
          </p:cNvPr>
          <p:cNvPicPr>
            <a:picLocks noChangeAspect="1"/>
          </p:cNvPicPr>
          <p:nvPr/>
        </p:nvPicPr>
        <p:blipFill>
          <a:blip r:embed="rId5"/>
          <a:stretch>
            <a:fillRect/>
          </a:stretch>
        </p:blipFill>
        <p:spPr>
          <a:xfrm>
            <a:off x="4999913" y="336778"/>
            <a:ext cx="731583" cy="737680"/>
          </a:xfrm>
          <a:prstGeom prst="rect">
            <a:avLst/>
          </a:prstGeom>
        </p:spPr>
      </p:pic>
      <p:sp>
        <p:nvSpPr>
          <p:cNvPr id="10" name="Text Box 3">
            <a:extLst>
              <a:ext uri="{FF2B5EF4-FFF2-40B4-BE49-F238E27FC236}">
                <a16:creationId xmlns:a16="http://schemas.microsoft.com/office/drawing/2014/main" id="{D0EB5F34-746F-49EF-B142-48A2CE838430}"/>
              </a:ext>
            </a:extLst>
          </p:cNvPr>
          <p:cNvSpPr>
            <a:spLocks noGrp="1" noChangeArrowheads="1"/>
          </p:cNvSpPr>
          <p:nvPr>
            <p:ph type="title"/>
          </p:nvPr>
        </p:nvSpPr>
        <p:spPr>
          <a:xfrm>
            <a:off x="407053" y="3108389"/>
            <a:ext cx="7565571" cy="1744210"/>
          </a:xfrm>
          <a:noFill/>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oAutofit/>
          </a:bodyPr>
          <a:lstStyle/>
          <a:p>
            <a:pPr algn="l" eaLnBrk="1" hangingPunct="1"/>
            <a:r>
              <a:rPr lang="en-US" altLang="en-US" sz="2800" dirty="0">
                <a:solidFill>
                  <a:schemeClr val="tx1"/>
                </a:solidFill>
                <a:latin typeface="Arial" panose="020B0604020202020204" pitchFamily="34" charset="0"/>
                <a:cs typeface="Arial" panose="020B0604020202020204" pitchFamily="34" charset="0"/>
              </a:rPr>
              <a:t>Mendel did the same experiments with several other traits in</a:t>
            </a:r>
            <a:r>
              <a:rPr lang="en-US" altLang="en-US" sz="2800" dirty="0">
                <a:latin typeface="Arial" panose="020B0604020202020204" pitchFamily="34" charset="0"/>
                <a:cs typeface="Arial" panose="020B0604020202020204" pitchFamily="34" charset="0"/>
              </a:rPr>
              <a:t> </a:t>
            </a:r>
            <a:r>
              <a:rPr lang="en-US" altLang="en-US" sz="2800" dirty="0">
                <a:solidFill>
                  <a:schemeClr val="tx1"/>
                </a:solidFill>
                <a:latin typeface="Arial" panose="020B0604020202020204" pitchFamily="34" charset="0"/>
                <a:cs typeface="Arial" panose="020B0604020202020204" pitchFamily="34" charset="0"/>
              </a:rPr>
              <a:t>pea plants. All produced the same result: 	</a:t>
            </a:r>
          </a:p>
        </p:txBody>
      </p:sp>
      <p:sp>
        <p:nvSpPr>
          <p:cNvPr id="11" name="Text Box 4">
            <a:extLst>
              <a:ext uri="{FF2B5EF4-FFF2-40B4-BE49-F238E27FC236}">
                <a16:creationId xmlns:a16="http://schemas.microsoft.com/office/drawing/2014/main" id="{42885D78-609D-4FDE-ACBC-A414E8D6AB7B}"/>
              </a:ext>
            </a:extLst>
          </p:cNvPr>
          <p:cNvSpPr txBox="1">
            <a:spLocks noChangeArrowheads="1"/>
          </p:cNvSpPr>
          <p:nvPr/>
        </p:nvSpPr>
        <p:spPr bwMode="auto">
          <a:xfrm>
            <a:off x="343927" y="4716211"/>
            <a:ext cx="8831262" cy="1569660"/>
          </a:xfrm>
          <a:prstGeom prst="rect">
            <a:avLst/>
          </a:prstGeom>
          <a:noFill/>
          <a:ln>
            <a:noFill/>
          </a:ln>
          <a:effectLs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3200" b="1" dirty="0">
                <a:solidFill>
                  <a:srgbClr val="FF1E39"/>
                </a:solidFill>
                <a:effectLst>
                  <a:outerShdw blurRad="38100" dist="38100" dir="2700000" algn="tl">
                    <a:srgbClr val="000000"/>
                  </a:outerShdw>
                </a:effectLst>
              </a:rPr>
              <a:t>One variation of the trait disappeared in the 1st generation then reappeared in the 2nd. The ratio was always 3:1.</a:t>
            </a:r>
            <a:endParaRPr lang="en-US" sz="3200" b="1" dirty="0">
              <a:solidFill>
                <a:schemeClr val="folHlink"/>
              </a:solidFill>
              <a:effectLst>
                <a:outerShdw blurRad="38100" dist="38100" dir="2700000" algn="tl">
                  <a:srgbClr val="000000"/>
                </a:outerShdw>
              </a:effectLst>
            </a:endParaRPr>
          </a:p>
        </p:txBody>
      </p:sp>
    </p:spTree>
    <p:extLst>
      <p:ext uri="{BB962C8B-B14F-4D97-AF65-F5344CB8AC3E}">
        <p14:creationId xmlns:p14="http://schemas.microsoft.com/office/powerpoint/2010/main" val="33026616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p:nvPr/>
        </p:nvSpPr>
        <p:spPr>
          <a:xfrm>
            <a:off x="1419241" y="2579"/>
            <a:ext cx="72200" cy="54374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4000" b="1">
                <a:solidFill>
                  <a:srgbClr val="583F34"/>
                </a:solidFill>
                <a:latin typeface="Arial"/>
                <a:ea typeface="Arial"/>
                <a:cs typeface="Arial"/>
                <a:sym typeface="Arial"/>
              </a:defRPr>
            </a:lvl1pPr>
          </a:lstStyle>
          <a:p>
            <a:endParaRPr sz="2812" dirty="0"/>
          </a:p>
        </p:txBody>
      </p:sp>
      <p:sp>
        <p:nvSpPr>
          <p:cNvPr id="425" name="Shape 425"/>
          <p:cNvSpPr/>
          <p:nvPr/>
        </p:nvSpPr>
        <p:spPr>
          <a:xfrm>
            <a:off x="807105" y="655025"/>
            <a:ext cx="7016095" cy="625135"/>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marL="243076" indent="-243076">
              <a:lnSpc>
                <a:spcPct val="120000"/>
              </a:lnSpc>
              <a:buSzPct val="75000"/>
              <a:buChar char="•"/>
              <a:defRPr sz="2800" b="1">
                <a:solidFill>
                  <a:schemeClr val="accent1"/>
                </a:solidFill>
                <a:latin typeface="Arial"/>
                <a:ea typeface="Arial"/>
                <a:cs typeface="Arial"/>
                <a:sym typeface="Arial"/>
              </a:defRPr>
            </a:pPr>
            <a:endParaRPr sz="1969" dirty="0"/>
          </a:p>
        </p:txBody>
      </p:sp>
      <p:sp>
        <p:nvSpPr>
          <p:cNvPr id="6" name="Content Placeholder 5">
            <a:extLst>
              <a:ext uri="{FF2B5EF4-FFF2-40B4-BE49-F238E27FC236}">
                <a16:creationId xmlns:a16="http://schemas.microsoft.com/office/drawing/2014/main" id="{E23A2969-7D1A-480C-A6C1-D69A071FF00B}"/>
              </a:ext>
            </a:extLst>
          </p:cNvPr>
          <p:cNvSpPr>
            <a:spLocks noGrp="1"/>
          </p:cNvSpPr>
          <p:nvPr>
            <p:ph idx="1"/>
          </p:nvPr>
        </p:nvSpPr>
        <p:spPr>
          <a:xfrm>
            <a:off x="457200" y="289878"/>
            <a:ext cx="8229600" cy="6319928"/>
          </a:xfrm>
        </p:spPr>
        <p:txBody>
          <a:bodyPr>
            <a:normAutofit lnSpcReduction="10000"/>
          </a:bodyPr>
          <a:lstStyle/>
          <a:p>
            <a:pPr marL="0" indent="0" algn="ctr">
              <a:buNone/>
            </a:pPr>
            <a:r>
              <a:rPr lang="en-US" sz="2800" dirty="0">
                <a:solidFill>
                  <a:schemeClr val="tx2"/>
                </a:solidFill>
                <a:latin typeface="Arial" panose="020B0604020202020204" pitchFamily="34" charset="0"/>
                <a:cs typeface="Arial" panose="020B0604020202020204" pitchFamily="34" charset="0"/>
              </a:rPr>
              <a:t>We can now explain how two siblings with the same parents can look nothing alike, </a:t>
            </a:r>
          </a:p>
          <a:p>
            <a:pPr marL="0" indent="0" algn="ctr">
              <a:buNone/>
            </a:pPr>
            <a:r>
              <a:rPr lang="en-US" sz="2800" dirty="0">
                <a:solidFill>
                  <a:schemeClr val="tx2"/>
                </a:solidFill>
                <a:latin typeface="Arial" panose="020B0604020202020204" pitchFamily="34" charset="0"/>
                <a:cs typeface="Arial" panose="020B0604020202020204" pitchFamily="34" charset="0"/>
              </a:rPr>
              <a:t>or look a lot alike. </a:t>
            </a:r>
          </a:p>
          <a:p>
            <a:pPr marL="0" indent="0" algn="ctr">
              <a:buNone/>
            </a:pPr>
            <a:endParaRPr lang="en-US" sz="2800" dirty="0">
              <a:solidFill>
                <a:schemeClr val="tx2"/>
              </a:solidFill>
              <a:latin typeface="Arial" panose="020B0604020202020204" pitchFamily="34" charset="0"/>
              <a:cs typeface="Arial" panose="020B0604020202020204" pitchFamily="34" charset="0"/>
            </a:endParaRPr>
          </a:p>
          <a:p>
            <a:pPr marL="0" indent="0" algn="ctr">
              <a:buNone/>
            </a:pPr>
            <a:endParaRPr lang="en-US" sz="2800" dirty="0">
              <a:solidFill>
                <a:schemeClr val="tx2"/>
              </a:solidFill>
              <a:latin typeface="Arial" panose="020B0604020202020204" pitchFamily="34" charset="0"/>
              <a:cs typeface="Arial" panose="020B0604020202020204" pitchFamily="34" charset="0"/>
            </a:endParaRPr>
          </a:p>
          <a:p>
            <a:pPr marL="0" indent="0" algn="ctr">
              <a:buNone/>
            </a:pPr>
            <a:endParaRPr lang="en-US" sz="2800" dirty="0">
              <a:solidFill>
                <a:schemeClr val="tx2"/>
              </a:solidFill>
              <a:latin typeface="Arial" panose="020B0604020202020204" pitchFamily="34" charset="0"/>
              <a:cs typeface="Arial" panose="020B0604020202020204" pitchFamily="34" charset="0"/>
            </a:endParaRPr>
          </a:p>
          <a:p>
            <a:pPr marL="0" indent="0" algn="ctr">
              <a:buNone/>
            </a:pPr>
            <a:r>
              <a:rPr lang="en-US" sz="2800" dirty="0">
                <a:solidFill>
                  <a:srgbClr val="0070C0"/>
                </a:solidFill>
                <a:latin typeface="Arial" panose="020B0604020202020204" pitchFamily="34" charset="0"/>
                <a:cs typeface="Arial" panose="020B0604020202020204" pitchFamily="34" charset="0"/>
              </a:rPr>
              <a:t>We have also figured out how traits are passed from parent to offspring. </a:t>
            </a:r>
          </a:p>
          <a:p>
            <a:pPr marL="0" indent="0" algn="ctr">
              <a:buNone/>
            </a:pPr>
            <a:endParaRPr lang="en-US" sz="2800" dirty="0">
              <a:solidFill>
                <a:srgbClr val="0070C0"/>
              </a:solidFill>
              <a:latin typeface="Arial" panose="020B0604020202020204" pitchFamily="34" charset="0"/>
              <a:cs typeface="Arial" panose="020B0604020202020204" pitchFamily="34" charset="0"/>
            </a:endParaRPr>
          </a:p>
          <a:p>
            <a:pPr marL="0" indent="0" algn="ctr">
              <a:buNone/>
            </a:pPr>
            <a:endParaRPr lang="en-US" sz="2800" dirty="0">
              <a:solidFill>
                <a:schemeClr val="tx2"/>
              </a:solidFill>
              <a:latin typeface="Arial" panose="020B0604020202020204" pitchFamily="34" charset="0"/>
              <a:cs typeface="Arial" panose="020B0604020202020204" pitchFamily="34" charset="0"/>
            </a:endParaRPr>
          </a:p>
          <a:p>
            <a:pPr marL="0" indent="0" algn="ctr">
              <a:buNone/>
            </a:pPr>
            <a:endParaRPr lang="en-US" sz="2800" dirty="0">
              <a:solidFill>
                <a:schemeClr val="tx2"/>
              </a:solidFill>
              <a:latin typeface="Arial" panose="020B0604020202020204" pitchFamily="34" charset="0"/>
              <a:cs typeface="Arial" panose="020B0604020202020204" pitchFamily="34" charset="0"/>
            </a:endParaRPr>
          </a:p>
          <a:p>
            <a:pPr marL="0" indent="0" algn="ctr">
              <a:buNone/>
            </a:pPr>
            <a:r>
              <a:rPr lang="en-US" sz="2800" dirty="0">
                <a:solidFill>
                  <a:schemeClr val="tx2"/>
                </a:solidFill>
                <a:latin typeface="Arial" panose="020B0604020202020204" pitchFamily="34" charset="0"/>
                <a:cs typeface="Arial" panose="020B0604020202020204" pitchFamily="34" charset="0"/>
              </a:rPr>
              <a:t>Lets take a closer look at what happens after the traits have been passed on, by observing some individual human traits and their variations.</a:t>
            </a:r>
            <a:endParaRPr lang="en-US" sz="2800" dirty="0">
              <a:solidFill>
                <a:schemeClr val="tx2"/>
              </a:solidFill>
            </a:endParaRPr>
          </a:p>
        </p:txBody>
      </p:sp>
      <p:pic>
        <p:nvPicPr>
          <p:cNvPr id="3" name="Picture 2">
            <a:extLst>
              <a:ext uri="{FF2B5EF4-FFF2-40B4-BE49-F238E27FC236}">
                <a16:creationId xmlns:a16="http://schemas.microsoft.com/office/drawing/2014/main" id="{F845C987-DD46-4559-B1A7-863C8D082A9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6571605" y="1280160"/>
            <a:ext cx="2427261" cy="161817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 y="1220181"/>
            <a:ext cx="2607198" cy="173813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757054" y="3805588"/>
            <a:ext cx="3594403" cy="1696109"/>
          </a:xfrm>
          <a:prstGeom prst="rect">
            <a:avLst/>
          </a:prstGeom>
        </p:spPr>
      </p:pic>
    </p:spTree>
    <p:extLst>
      <p:ext uri="{BB962C8B-B14F-4D97-AF65-F5344CB8AC3E}">
        <p14:creationId xmlns:p14="http://schemas.microsoft.com/office/powerpoint/2010/main" val="41278683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LS04 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chemeClr val="tx2"/>
                </a:solidFill>
                <a:cs typeface="Arial" panose="020B0604020202020204" pitchFamily="34" charset="0"/>
              </a:rPr>
              <a:t>What did we figure out? </a:t>
            </a:r>
          </a:p>
          <a:p>
            <a:pPr marL="0" indent="0">
              <a:buNone/>
            </a:pPr>
            <a:r>
              <a:rPr lang="en-US" sz="2000" dirty="0">
                <a:solidFill>
                  <a:schemeClr val="tx2"/>
                </a:solidFill>
              </a:rPr>
              <a:t>We have added to our Model of Inheritance that there are 2 different versions for a trait and that when one version is dominant over the other, the dominant version of the trait is expressed. We also figured out Mendel’s 3:1 ratio</a:t>
            </a:r>
            <a:endParaRPr lang="en-US" sz="2000" i="1" dirty="0">
              <a:solidFill>
                <a:schemeClr val="tx2"/>
              </a:solidFill>
              <a:cs typeface="Arial" panose="020B0604020202020204" pitchFamily="34" charset="0"/>
            </a:endParaRP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2"/>
                </a:solidFill>
                <a:cs typeface="Arial" panose="020B0604020202020204" pitchFamily="34" charset="0"/>
              </a:rPr>
              <a:t>GD LS04 Teacher Reflection Notes:</a:t>
            </a:r>
          </a:p>
          <a:p>
            <a:pPr marL="0" indent="0">
              <a:buNone/>
            </a:pPr>
            <a:endParaRPr lang="en-US" sz="1600"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that went well…</a:t>
            </a:r>
          </a:p>
          <a:p>
            <a:pPr marL="0" indent="0">
              <a:buNone/>
            </a:pPr>
            <a:endParaRPr lang="en-US" sz="1600" i="1" dirty="0">
              <a:solidFill>
                <a:schemeClr val="tx2"/>
              </a:solidFill>
              <a:cs typeface="Arial" panose="020B0604020202020204" pitchFamily="34" charset="0"/>
            </a:endParaRPr>
          </a:p>
          <a:p>
            <a:pPr marL="0" indent="0">
              <a:buNone/>
            </a:pPr>
            <a:r>
              <a:rPr lang="en-US" sz="1600" i="1" dirty="0">
                <a:solidFill>
                  <a:schemeClr val="tx2"/>
                </a:solidFill>
                <a:cs typeface="Arial" panose="020B0604020202020204" pitchFamily="34" charset="0"/>
              </a:rPr>
              <a:t>Things I would change…</a:t>
            </a:r>
          </a:p>
          <a:p>
            <a:pPr marL="0" indent="0">
              <a:buNone/>
            </a:pPr>
            <a:endParaRPr lang="en-US" sz="1600" i="1" dirty="0">
              <a:solidFill>
                <a:schemeClr val="tx2"/>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937709" y="1179354"/>
            <a:ext cx="2571024" cy="2190241"/>
            <a:chOff x="1029484" y="1311626"/>
            <a:chExt cx="2571024" cy="2190241"/>
          </a:xfrm>
          <a:noFill/>
        </p:grpSpPr>
        <p:sp>
          <p:nvSpPr>
            <p:cNvPr id="8" name="Triangle 7"/>
            <p:cNvSpPr/>
            <p:nvPr/>
          </p:nvSpPr>
          <p:spPr>
            <a:xfrm>
              <a:off x="1385668" y="1689784"/>
              <a:ext cx="1757169" cy="1484854"/>
            </a:xfrm>
            <a:prstGeom prst="triangle">
              <a:avLst/>
            </a:prstGeom>
            <a:grpFill/>
            <a:ln w="25400" cap="flat">
              <a:solidFill>
                <a:srgbClr val="3F6E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9" name="Rectangle 8"/>
            <p:cNvSpPr/>
            <p:nvPr/>
          </p:nvSpPr>
          <p:spPr>
            <a:xfrm>
              <a:off x="2065319" y="1311626"/>
              <a:ext cx="404278" cy="400110"/>
            </a:xfrm>
            <a:prstGeom prst="rect">
              <a:avLst/>
            </a:prstGeom>
            <a:grpFill/>
            <a:ln>
              <a:noFill/>
            </a:ln>
          </p:spPr>
          <p:txBody>
            <a:bodyPr wrap="none">
              <a:spAutoFit/>
            </a:bodyPr>
            <a:lstStyle/>
            <a:p>
              <a:r>
                <a:rPr lang="en-US" sz="2000" dirty="0">
                  <a:solidFill>
                    <a:srgbClr val="3F6EB3"/>
                  </a:solidFill>
                </a:rPr>
                <a:t>M</a:t>
              </a:r>
            </a:p>
          </p:txBody>
        </p:sp>
        <p:sp>
          <p:nvSpPr>
            <p:cNvPr id="10" name="Rectangle 9"/>
            <p:cNvSpPr/>
            <p:nvPr/>
          </p:nvSpPr>
          <p:spPr>
            <a:xfrm>
              <a:off x="1029484" y="3101757"/>
              <a:ext cx="317716" cy="400110"/>
            </a:xfrm>
            <a:prstGeom prst="rect">
              <a:avLst/>
            </a:prstGeom>
            <a:grpFill/>
            <a:ln>
              <a:noFill/>
            </a:ln>
          </p:spPr>
          <p:txBody>
            <a:bodyPr wrap="none">
              <a:spAutoFit/>
            </a:bodyPr>
            <a:lstStyle/>
            <a:p>
              <a:r>
                <a:rPr lang="en-US" sz="2000" dirty="0">
                  <a:solidFill>
                    <a:srgbClr val="3F6EB3"/>
                  </a:solidFill>
                </a:rPr>
                <a:t>P</a:t>
              </a:r>
            </a:p>
          </p:txBody>
        </p:sp>
        <p:sp>
          <p:nvSpPr>
            <p:cNvPr id="11" name="Rectangle 10"/>
            <p:cNvSpPr/>
            <p:nvPr/>
          </p:nvSpPr>
          <p:spPr>
            <a:xfrm>
              <a:off x="3074737" y="3101756"/>
              <a:ext cx="525771" cy="400110"/>
            </a:xfrm>
            <a:prstGeom prst="rect">
              <a:avLst/>
            </a:prstGeom>
            <a:grpFill/>
            <a:ln>
              <a:noFill/>
            </a:ln>
          </p:spPr>
          <p:txBody>
            <a:bodyPr wrap="square">
              <a:spAutoFit/>
            </a:bodyPr>
            <a:lstStyle/>
            <a:p>
              <a:r>
                <a:rPr lang="en-US" sz="2000" dirty="0">
                  <a:solidFill>
                    <a:srgbClr val="3F6EB3"/>
                  </a:solidFill>
                </a:rPr>
                <a:t>Q</a:t>
              </a:r>
            </a:p>
          </p:txBody>
        </p:sp>
      </p:grpSp>
    </p:spTree>
    <p:extLst>
      <p:ext uri="{BB962C8B-B14F-4D97-AF65-F5344CB8AC3E}">
        <p14:creationId xmlns:p14="http://schemas.microsoft.com/office/powerpoint/2010/main" val="718058944"/>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LS05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MP</a:t>
            </a:r>
            <a:r>
              <a:rPr lang="en-US" sz="1800" b="1" dirty="0">
                <a:solidFill>
                  <a:srgbClr val="583F34"/>
                </a:solidFill>
              </a:rPr>
              <a:t>: We now use our model to explain how the trait of albinism is inherited in the Kendrick family. Once we have a better understanding of how our model works to explain the phenomenon we introduce science terminology.</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55  minutes</a:t>
            </a:r>
          </a:p>
        </p:txBody>
      </p:sp>
      <p:sp>
        <p:nvSpPr>
          <p:cNvPr id="2" name="Rectangle 1"/>
          <p:cNvSpPr/>
          <p:nvPr/>
        </p:nvSpPr>
        <p:spPr>
          <a:xfrm>
            <a:off x="282908" y="3454961"/>
            <a:ext cx="4558616"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G Doodle Sheet</a:t>
            </a:r>
          </a:p>
          <a:p>
            <a:r>
              <a:rPr lang="en-US" sz="1600" dirty="0">
                <a:solidFill>
                  <a:srgbClr val="583F34"/>
                </a:solidFill>
              </a:rPr>
              <a:t>Kendrick Family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After we understand what albinism is we take a look at the Kendrick family and their pattern of inheritance for albinism.  We use our model to assign 1’s and 2’s to the individuals in the Kendrick family to help us explain how only the grandma and grandson have albinism.  Next we add science terminology to the family pedigree and to our model.</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8" y="1028436"/>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420648544"/>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LS05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endParaRPr lang="en-US" sz="1600" b="1" dirty="0">
              <a:solidFill>
                <a:srgbClr val="584035"/>
              </a:solidFill>
            </a:endParaRPr>
          </a:p>
        </p:txBody>
      </p:sp>
    </p:spTree>
    <p:extLst>
      <p:ext uri="{BB962C8B-B14F-4D97-AF65-F5344CB8AC3E}">
        <p14:creationId xmlns:p14="http://schemas.microsoft.com/office/powerpoint/2010/main" val="386897366"/>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a:extLst>
              <a:ext uri="{FF2B5EF4-FFF2-40B4-BE49-F238E27FC236}">
                <a16:creationId xmlns:a16="http://schemas.microsoft.com/office/drawing/2014/main" id="{422ADDB7-1BB9-47BC-A126-9679C777E884}"/>
              </a:ext>
            </a:extLst>
          </p:cNvPr>
          <p:cNvSpPr>
            <a:spLocks noGrp="1"/>
          </p:cNvSpPr>
          <p:nvPr>
            <p:ph type="title"/>
          </p:nvPr>
        </p:nvSpPr>
        <p:spPr>
          <a:xfrm>
            <a:off x="0" y="370608"/>
            <a:ext cx="9144000" cy="2078182"/>
          </a:xfrm>
        </p:spPr>
        <p:txBody>
          <a:bodyPr>
            <a:normAutofit fontScale="90000"/>
          </a:bodyPr>
          <a:lstStyle/>
          <a:p>
            <a:r>
              <a:rPr lang="en-US" altLang="en-US" sz="3600" b="1" dirty="0">
                <a:latin typeface="Arial" panose="020B0604020202020204" pitchFamily="34" charset="0"/>
                <a:cs typeface="Arial" panose="020B0604020202020204" pitchFamily="34" charset="0"/>
              </a:rPr>
              <a:t>Let’s look at the inheritance of albinism in a family. What patterns do we see? Can we apply our model and explain the pattern? </a:t>
            </a:r>
            <a:br>
              <a:rPr lang="en-US" altLang="en-US" sz="4000" b="1" i="1" dirty="0">
                <a:latin typeface="Cambria" panose="02040503050406030204" pitchFamily="18" charset="0"/>
              </a:rPr>
            </a:br>
            <a:endParaRPr lang="en-US" altLang="en-US" sz="4000" i="1" dirty="0">
              <a:latin typeface="Cambria" panose="02040503050406030204" pitchFamily="18" charset="0"/>
            </a:endParaRPr>
          </a:p>
        </p:txBody>
      </p:sp>
      <p:sp>
        <p:nvSpPr>
          <p:cNvPr id="73730" name="Rectangle 3">
            <a:extLst>
              <a:ext uri="{FF2B5EF4-FFF2-40B4-BE49-F238E27FC236}">
                <a16:creationId xmlns:a16="http://schemas.microsoft.com/office/drawing/2014/main" id="{8B4E842C-F3A5-4757-8855-4FF3E715ABA0}"/>
              </a:ext>
            </a:extLst>
          </p:cNvPr>
          <p:cNvSpPr>
            <a:spLocks noGrp="1" noChangeArrowheads="1"/>
          </p:cNvSpPr>
          <p:nvPr>
            <p:ph idx="1"/>
          </p:nvPr>
        </p:nvSpPr>
        <p:spPr>
          <a:xfrm>
            <a:off x="17463" y="2743200"/>
            <a:ext cx="8763000" cy="4648200"/>
          </a:xfrm>
        </p:spPr>
        <p:txBody>
          <a:bodyPr/>
          <a:lstStyle/>
          <a:p>
            <a:pPr marL="0" indent="0" eaLnBrk="1" hangingPunct="1">
              <a:buFontTx/>
              <a:buNone/>
            </a:pPr>
            <a:endParaRPr lang="en-US" altLang="en-US" sz="4000" b="1" i="1" dirty="0"/>
          </a:p>
          <a:p>
            <a:pPr marL="0" indent="0" eaLnBrk="1" hangingPunct="1">
              <a:buFontTx/>
              <a:buNone/>
            </a:pPr>
            <a:endParaRPr lang="en-US" altLang="en-US" sz="2400" b="1" i="1" dirty="0"/>
          </a:p>
        </p:txBody>
      </p:sp>
      <p:sp>
        <p:nvSpPr>
          <p:cNvPr id="2" name="Wave 1">
            <a:extLst>
              <a:ext uri="{FF2B5EF4-FFF2-40B4-BE49-F238E27FC236}">
                <a16:creationId xmlns:a16="http://schemas.microsoft.com/office/drawing/2014/main" id="{BB9C3282-5F7E-428B-A84A-A9EC33FA00AE}"/>
              </a:ext>
            </a:extLst>
          </p:cNvPr>
          <p:cNvSpPr/>
          <p:nvPr/>
        </p:nvSpPr>
        <p:spPr>
          <a:xfrm>
            <a:off x="2384828" y="2701634"/>
            <a:ext cx="3674225" cy="1842655"/>
          </a:xfrm>
          <a:prstGeom prst="wav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Picture of a family with Albinism</a:t>
            </a:r>
          </a:p>
        </p:txBody>
      </p:sp>
    </p:spTree>
    <p:extLst>
      <p:ext uri="{BB962C8B-B14F-4D97-AF65-F5344CB8AC3E}">
        <p14:creationId xmlns:p14="http://schemas.microsoft.com/office/powerpoint/2010/main" val="22475602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1026">
            <a:extLst>
              <a:ext uri="{FF2B5EF4-FFF2-40B4-BE49-F238E27FC236}">
                <a16:creationId xmlns:a16="http://schemas.microsoft.com/office/drawing/2014/main" id="{9BC5CF01-DBDE-4BE5-B10E-01114D3030BF}"/>
              </a:ext>
            </a:extLst>
          </p:cNvPr>
          <p:cNvSpPr txBox="1">
            <a:spLocks noChangeArrowheads="1"/>
          </p:cNvSpPr>
          <p:nvPr/>
        </p:nvSpPr>
        <p:spPr bwMode="auto">
          <a:xfrm>
            <a:off x="381000" y="152400"/>
            <a:ext cx="8915400" cy="155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u="sng"/>
              <a:t>ALBINISM</a:t>
            </a:r>
            <a:r>
              <a:rPr lang="en-US" altLang="en-US" sz="2400"/>
              <a:t> is a rare genetic trait found in many species. </a:t>
            </a:r>
          </a:p>
          <a:p>
            <a:pPr>
              <a:spcBef>
                <a:spcPct val="0"/>
              </a:spcBef>
              <a:buFontTx/>
              <a:buNone/>
            </a:pPr>
            <a:r>
              <a:rPr lang="en-US" altLang="en-US" sz="2400"/>
              <a:t>Organisms with albinism are unable to produce pigment </a:t>
            </a:r>
          </a:p>
          <a:p>
            <a:pPr>
              <a:spcBef>
                <a:spcPct val="0"/>
              </a:spcBef>
              <a:buFontTx/>
              <a:buNone/>
            </a:pPr>
            <a:r>
              <a:rPr lang="en-US" altLang="en-US" sz="2400"/>
              <a:t>proteins. In animals the protein affected is </a:t>
            </a:r>
            <a:r>
              <a:rPr lang="en-US" altLang="en-US" sz="2400" b="1"/>
              <a:t>melanin</a:t>
            </a:r>
            <a:r>
              <a:rPr lang="en-US" altLang="en-US" sz="2400"/>
              <a:t>, in plants </a:t>
            </a:r>
          </a:p>
          <a:p>
            <a:pPr>
              <a:spcBef>
                <a:spcPct val="0"/>
              </a:spcBef>
              <a:buFontTx/>
              <a:buNone/>
            </a:pPr>
            <a:r>
              <a:rPr lang="en-US" altLang="en-US" sz="2400"/>
              <a:t>it is </a:t>
            </a:r>
            <a:r>
              <a:rPr lang="en-US" altLang="en-US" sz="2400" b="1"/>
              <a:t>chlorophyll</a:t>
            </a:r>
            <a:r>
              <a:rPr lang="en-US" altLang="en-US" sz="2400"/>
              <a:t>.</a:t>
            </a:r>
          </a:p>
        </p:txBody>
      </p:sp>
      <p:sp>
        <p:nvSpPr>
          <p:cNvPr id="75783" name="Rectangle 1036">
            <a:extLst>
              <a:ext uri="{FF2B5EF4-FFF2-40B4-BE49-F238E27FC236}">
                <a16:creationId xmlns:a16="http://schemas.microsoft.com/office/drawing/2014/main" id="{089AC3F0-55C3-4A22-9687-B1D093F7F39B}"/>
              </a:ext>
            </a:extLst>
          </p:cNvPr>
          <p:cNvSpPr>
            <a:spLocks noChangeArrowheads="1"/>
          </p:cNvSpPr>
          <p:nvPr/>
        </p:nvSpPr>
        <p:spPr bwMode="auto">
          <a:xfrm>
            <a:off x="6651625" y="3686175"/>
            <a:ext cx="1841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51418" y="1721457"/>
            <a:ext cx="2770908" cy="1948236"/>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29890" y="3686175"/>
            <a:ext cx="2807927" cy="210068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0693" y="1973839"/>
            <a:ext cx="2832293" cy="2169536"/>
          </a:xfrm>
          <a:prstGeom prst="rect">
            <a:avLst/>
          </a:prstGeom>
        </p:spPr>
      </p:pic>
    </p:spTree>
    <p:extLst>
      <p:ext uri="{BB962C8B-B14F-4D97-AF65-F5344CB8AC3E}">
        <p14:creationId xmlns:p14="http://schemas.microsoft.com/office/powerpoint/2010/main" val="42110289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Oval 8">
            <a:extLst>
              <a:ext uri="{FF2B5EF4-FFF2-40B4-BE49-F238E27FC236}">
                <a16:creationId xmlns:a16="http://schemas.microsoft.com/office/drawing/2014/main" id="{1137A570-D8DE-4912-9DEA-F8EE6DD4033F}"/>
              </a:ext>
            </a:extLst>
          </p:cNvPr>
          <p:cNvSpPr>
            <a:spLocks noChangeArrowheads="1"/>
          </p:cNvSpPr>
          <p:nvPr/>
        </p:nvSpPr>
        <p:spPr bwMode="auto">
          <a:xfrm>
            <a:off x="16764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26" name="Oval 10">
            <a:extLst>
              <a:ext uri="{FF2B5EF4-FFF2-40B4-BE49-F238E27FC236}">
                <a16:creationId xmlns:a16="http://schemas.microsoft.com/office/drawing/2014/main" id="{88B49143-A738-4407-81C9-B69AA3D89511}"/>
              </a:ext>
            </a:extLst>
          </p:cNvPr>
          <p:cNvSpPr>
            <a:spLocks noChangeArrowheads="1"/>
          </p:cNvSpPr>
          <p:nvPr/>
        </p:nvSpPr>
        <p:spPr bwMode="auto">
          <a:xfrm>
            <a:off x="50292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27" name="Oval 11">
            <a:extLst>
              <a:ext uri="{FF2B5EF4-FFF2-40B4-BE49-F238E27FC236}">
                <a16:creationId xmlns:a16="http://schemas.microsoft.com/office/drawing/2014/main" id="{40AE7FA4-EF2B-4F70-8B93-DF5B3686F83A}"/>
              </a:ext>
            </a:extLst>
          </p:cNvPr>
          <p:cNvSpPr>
            <a:spLocks noChangeArrowheads="1"/>
          </p:cNvSpPr>
          <p:nvPr/>
        </p:nvSpPr>
        <p:spPr bwMode="auto">
          <a:xfrm>
            <a:off x="5181600" y="1219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77828" name="Oval 12">
            <a:extLst>
              <a:ext uri="{FF2B5EF4-FFF2-40B4-BE49-F238E27FC236}">
                <a16:creationId xmlns:a16="http://schemas.microsoft.com/office/drawing/2014/main" id="{A0C69892-6718-451F-859E-FB3EFFC80AB1}"/>
              </a:ext>
            </a:extLst>
          </p:cNvPr>
          <p:cNvSpPr>
            <a:spLocks noChangeArrowheads="1"/>
          </p:cNvSpPr>
          <p:nvPr/>
        </p:nvSpPr>
        <p:spPr bwMode="auto">
          <a:xfrm>
            <a:off x="60960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29" name="Rectangle 13">
            <a:extLst>
              <a:ext uri="{FF2B5EF4-FFF2-40B4-BE49-F238E27FC236}">
                <a16:creationId xmlns:a16="http://schemas.microsoft.com/office/drawing/2014/main" id="{09628E14-54BE-47FF-B49C-84A67C8BE9BD}"/>
              </a:ext>
            </a:extLst>
          </p:cNvPr>
          <p:cNvSpPr>
            <a:spLocks noChangeArrowheads="1"/>
          </p:cNvSpPr>
          <p:nvPr/>
        </p:nvSpPr>
        <p:spPr bwMode="auto">
          <a:xfrm>
            <a:off x="28194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0" name="Rectangle 14">
            <a:extLst>
              <a:ext uri="{FF2B5EF4-FFF2-40B4-BE49-F238E27FC236}">
                <a16:creationId xmlns:a16="http://schemas.microsoft.com/office/drawing/2014/main" id="{67326EC1-9ABF-4251-B9C8-F47CA1EFCFE9}"/>
              </a:ext>
            </a:extLst>
          </p:cNvPr>
          <p:cNvSpPr>
            <a:spLocks noChangeArrowheads="1"/>
          </p:cNvSpPr>
          <p:nvPr/>
        </p:nvSpPr>
        <p:spPr bwMode="auto">
          <a:xfrm>
            <a:off x="18288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1" name="Rectangle 15">
            <a:extLst>
              <a:ext uri="{FF2B5EF4-FFF2-40B4-BE49-F238E27FC236}">
                <a16:creationId xmlns:a16="http://schemas.microsoft.com/office/drawing/2014/main" id="{03D56F7C-C00C-4352-B47B-00542E38A6A9}"/>
              </a:ext>
            </a:extLst>
          </p:cNvPr>
          <p:cNvSpPr>
            <a:spLocks noChangeArrowheads="1"/>
          </p:cNvSpPr>
          <p:nvPr/>
        </p:nvSpPr>
        <p:spPr bwMode="auto">
          <a:xfrm>
            <a:off x="7315200" y="4267200"/>
            <a:ext cx="457200" cy="4572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2" name="Rectangle 16">
            <a:extLst>
              <a:ext uri="{FF2B5EF4-FFF2-40B4-BE49-F238E27FC236}">
                <a16:creationId xmlns:a16="http://schemas.microsoft.com/office/drawing/2014/main" id="{4AD6169E-D258-4F21-A435-7AF28B13C96A}"/>
              </a:ext>
            </a:extLst>
          </p:cNvPr>
          <p:cNvSpPr>
            <a:spLocks noChangeArrowheads="1"/>
          </p:cNvSpPr>
          <p:nvPr/>
        </p:nvSpPr>
        <p:spPr bwMode="auto">
          <a:xfrm>
            <a:off x="4114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3" name="Rectangle 17">
            <a:extLst>
              <a:ext uri="{FF2B5EF4-FFF2-40B4-BE49-F238E27FC236}">
                <a16:creationId xmlns:a16="http://schemas.microsoft.com/office/drawing/2014/main" id="{A71FA953-93DD-4D16-9D87-B4DF56EBBA0F}"/>
              </a:ext>
            </a:extLst>
          </p:cNvPr>
          <p:cNvSpPr>
            <a:spLocks noChangeArrowheads="1"/>
          </p:cNvSpPr>
          <p:nvPr/>
        </p:nvSpPr>
        <p:spPr bwMode="auto">
          <a:xfrm>
            <a:off x="73914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4" name="Rectangle 18">
            <a:extLst>
              <a:ext uri="{FF2B5EF4-FFF2-40B4-BE49-F238E27FC236}">
                <a16:creationId xmlns:a16="http://schemas.microsoft.com/office/drawing/2014/main" id="{CC54BA74-CB2F-4C04-882A-412DC7C509E0}"/>
              </a:ext>
            </a:extLst>
          </p:cNvPr>
          <p:cNvSpPr>
            <a:spLocks noChangeArrowheads="1"/>
          </p:cNvSpPr>
          <p:nvPr/>
        </p:nvSpPr>
        <p:spPr bwMode="auto">
          <a:xfrm>
            <a:off x="3962400" y="12192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35" name="Rectangle 19">
            <a:extLst>
              <a:ext uri="{FF2B5EF4-FFF2-40B4-BE49-F238E27FC236}">
                <a16:creationId xmlns:a16="http://schemas.microsoft.com/office/drawing/2014/main" id="{70FEB887-3B0F-4A9C-9E9D-4C9CE251D5BB}"/>
              </a:ext>
            </a:extLst>
          </p:cNvPr>
          <p:cNvSpPr>
            <a:spLocks noChangeArrowheads="1"/>
          </p:cNvSpPr>
          <p:nvPr/>
        </p:nvSpPr>
        <p:spPr bwMode="auto">
          <a:xfrm>
            <a:off x="2971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4109" name="Picture 23" descr="middle aged albino woman">
            <a:extLst>
              <a:ext uri="{FF2B5EF4-FFF2-40B4-BE49-F238E27FC236}">
                <a16:creationId xmlns:a16="http://schemas.microsoft.com/office/drawing/2014/main" id="{42F6F2F3-9813-4687-A8E1-3780BC0D7BE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15000" y="152400"/>
            <a:ext cx="1028700" cy="1066800"/>
          </a:xfrm>
          <a:prstGeom prst="rect">
            <a:avLst/>
          </a:prstGeom>
          <a:noFill/>
          <a:ln>
            <a:noFill/>
          </a:ln>
          <a:effectLst>
            <a:outerShdw blurRad="63500" dist="38099" dir="2700000" algn="ctr" rotWithShape="0">
              <a:srgbClr val="000000">
                <a:alpha val="74997"/>
              </a:srgbClr>
            </a:outerShdw>
          </a:effectLst>
          <a:extLst/>
        </p:spPr>
      </p:pic>
      <p:sp>
        <p:nvSpPr>
          <p:cNvPr id="77837" name="Line 26">
            <a:extLst>
              <a:ext uri="{FF2B5EF4-FFF2-40B4-BE49-F238E27FC236}">
                <a16:creationId xmlns:a16="http://schemas.microsoft.com/office/drawing/2014/main" id="{CFBF2DE0-18D9-445A-88AE-A748354FD3F8}"/>
              </a:ext>
            </a:extLst>
          </p:cNvPr>
          <p:cNvSpPr>
            <a:spLocks noChangeShapeType="1"/>
          </p:cNvSpPr>
          <p:nvPr/>
        </p:nvSpPr>
        <p:spPr bwMode="auto">
          <a:xfrm>
            <a:off x="4419600" y="14478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38" name="Line 28">
            <a:extLst>
              <a:ext uri="{FF2B5EF4-FFF2-40B4-BE49-F238E27FC236}">
                <a16:creationId xmlns:a16="http://schemas.microsoft.com/office/drawing/2014/main" id="{8896539D-38D0-4F17-ADD5-AE4649DAF662}"/>
              </a:ext>
            </a:extLst>
          </p:cNvPr>
          <p:cNvSpPr>
            <a:spLocks noChangeShapeType="1"/>
          </p:cNvSpPr>
          <p:nvPr/>
        </p:nvSpPr>
        <p:spPr bwMode="auto">
          <a:xfrm>
            <a:off x="22098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39" name="Line 29">
            <a:extLst>
              <a:ext uri="{FF2B5EF4-FFF2-40B4-BE49-F238E27FC236}">
                <a16:creationId xmlns:a16="http://schemas.microsoft.com/office/drawing/2014/main" id="{D87FDE61-0299-446C-A0C9-4D7B20F9518F}"/>
              </a:ext>
            </a:extLst>
          </p:cNvPr>
          <p:cNvSpPr>
            <a:spLocks noChangeShapeType="1"/>
          </p:cNvSpPr>
          <p:nvPr/>
        </p:nvSpPr>
        <p:spPr bwMode="auto">
          <a:xfrm>
            <a:off x="66294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0" name="Line 30">
            <a:extLst>
              <a:ext uri="{FF2B5EF4-FFF2-40B4-BE49-F238E27FC236}">
                <a16:creationId xmlns:a16="http://schemas.microsoft.com/office/drawing/2014/main" id="{1417D133-02A7-4B07-A037-C931A39589D6}"/>
              </a:ext>
            </a:extLst>
          </p:cNvPr>
          <p:cNvSpPr>
            <a:spLocks noChangeShapeType="1"/>
          </p:cNvSpPr>
          <p:nvPr/>
        </p:nvSpPr>
        <p:spPr bwMode="auto">
          <a:xfrm>
            <a:off x="4800600" y="1447800"/>
            <a:ext cx="0" cy="4572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1" name="Line 31">
            <a:extLst>
              <a:ext uri="{FF2B5EF4-FFF2-40B4-BE49-F238E27FC236}">
                <a16:creationId xmlns:a16="http://schemas.microsoft.com/office/drawing/2014/main" id="{7B4D09A4-3C88-4EB6-83C1-4DB4934AA5AD}"/>
              </a:ext>
            </a:extLst>
          </p:cNvPr>
          <p:cNvSpPr>
            <a:spLocks noChangeShapeType="1"/>
          </p:cNvSpPr>
          <p:nvPr/>
        </p:nvSpPr>
        <p:spPr bwMode="auto">
          <a:xfrm>
            <a:off x="52578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2" name="Line 32">
            <a:extLst>
              <a:ext uri="{FF2B5EF4-FFF2-40B4-BE49-F238E27FC236}">
                <a16:creationId xmlns:a16="http://schemas.microsoft.com/office/drawing/2014/main" id="{8E4B2578-6AB8-423E-B9FA-ED9EA1C322A7}"/>
              </a:ext>
            </a:extLst>
          </p:cNvPr>
          <p:cNvSpPr>
            <a:spLocks noChangeShapeType="1"/>
          </p:cNvSpPr>
          <p:nvPr/>
        </p:nvSpPr>
        <p:spPr bwMode="auto">
          <a:xfrm>
            <a:off x="42672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3" name="Line 33">
            <a:extLst>
              <a:ext uri="{FF2B5EF4-FFF2-40B4-BE49-F238E27FC236}">
                <a16:creationId xmlns:a16="http://schemas.microsoft.com/office/drawing/2014/main" id="{86A115A6-6133-4584-9051-0C5EB8F7C2BB}"/>
              </a:ext>
            </a:extLst>
          </p:cNvPr>
          <p:cNvSpPr>
            <a:spLocks noChangeShapeType="1"/>
          </p:cNvSpPr>
          <p:nvPr/>
        </p:nvSpPr>
        <p:spPr bwMode="auto">
          <a:xfrm>
            <a:off x="32004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4" name="Line 34">
            <a:extLst>
              <a:ext uri="{FF2B5EF4-FFF2-40B4-BE49-F238E27FC236}">
                <a16:creationId xmlns:a16="http://schemas.microsoft.com/office/drawing/2014/main" id="{CC63024A-2F38-4D38-A1EF-05BB608AF877}"/>
              </a:ext>
            </a:extLst>
          </p:cNvPr>
          <p:cNvSpPr>
            <a:spLocks noChangeShapeType="1"/>
          </p:cNvSpPr>
          <p:nvPr/>
        </p:nvSpPr>
        <p:spPr bwMode="auto">
          <a:xfrm>
            <a:off x="25908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5" name="Line 35">
            <a:extLst>
              <a:ext uri="{FF2B5EF4-FFF2-40B4-BE49-F238E27FC236}">
                <a16:creationId xmlns:a16="http://schemas.microsoft.com/office/drawing/2014/main" id="{694EF0C4-E4E7-4127-B2DB-FD4BB4E1910C}"/>
              </a:ext>
            </a:extLst>
          </p:cNvPr>
          <p:cNvSpPr>
            <a:spLocks noChangeShapeType="1"/>
          </p:cNvSpPr>
          <p:nvPr/>
        </p:nvSpPr>
        <p:spPr bwMode="auto">
          <a:xfrm>
            <a:off x="70104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6" name="Line 36">
            <a:extLst>
              <a:ext uri="{FF2B5EF4-FFF2-40B4-BE49-F238E27FC236}">
                <a16:creationId xmlns:a16="http://schemas.microsoft.com/office/drawing/2014/main" id="{3324FEC1-C3EB-4A26-88C4-244BF26848A6}"/>
              </a:ext>
            </a:extLst>
          </p:cNvPr>
          <p:cNvSpPr>
            <a:spLocks noChangeShapeType="1"/>
          </p:cNvSpPr>
          <p:nvPr/>
        </p:nvSpPr>
        <p:spPr bwMode="auto">
          <a:xfrm>
            <a:off x="63246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7" name="Line 37">
            <a:extLst>
              <a:ext uri="{FF2B5EF4-FFF2-40B4-BE49-F238E27FC236}">
                <a16:creationId xmlns:a16="http://schemas.microsoft.com/office/drawing/2014/main" id="{7F3579B8-E8B1-4EF7-8E59-B8A3E719F756}"/>
              </a:ext>
            </a:extLst>
          </p:cNvPr>
          <p:cNvSpPr>
            <a:spLocks noChangeShapeType="1"/>
          </p:cNvSpPr>
          <p:nvPr/>
        </p:nvSpPr>
        <p:spPr bwMode="auto">
          <a:xfrm>
            <a:off x="3200400" y="1905000"/>
            <a:ext cx="31242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8" name="Line 38">
            <a:extLst>
              <a:ext uri="{FF2B5EF4-FFF2-40B4-BE49-F238E27FC236}">
                <a16:creationId xmlns:a16="http://schemas.microsoft.com/office/drawing/2014/main" id="{C0F3978A-0AFC-48EA-BFC0-B9F022D8F810}"/>
              </a:ext>
            </a:extLst>
          </p:cNvPr>
          <p:cNvSpPr>
            <a:spLocks noChangeShapeType="1"/>
          </p:cNvSpPr>
          <p:nvPr/>
        </p:nvSpPr>
        <p:spPr bwMode="auto">
          <a:xfrm>
            <a:off x="20574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49" name="Line 39">
            <a:extLst>
              <a:ext uri="{FF2B5EF4-FFF2-40B4-BE49-F238E27FC236}">
                <a16:creationId xmlns:a16="http://schemas.microsoft.com/office/drawing/2014/main" id="{86D93585-02BA-481F-A406-FE3B07D9B220}"/>
              </a:ext>
            </a:extLst>
          </p:cNvPr>
          <p:cNvSpPr>
            <a:spLocks noChangeShapeType="1"/>
          </p:cNvSpPr>
          <p:nvPr/>
        </p:nvSpPr>
        <p:spPr bwMode="auto">
          <a:xfrm>
            <a:off x="30480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50" name="Line 41">
            <a:extLst>
              <a:ext uri="{FF2B5EF4-FFF2-40B4-BE49-F238E27FC236}">
                <a16:creationId xmlns:a16="http://schemas.microsoft.com/office/drawing/2014/main" id="{999AAA4A-3615-4AE2-AEBB-884246379A8A}"/>
              </a:ext>
            </a:extLst>
          </p:cNvPr>
          <p:cNvSpPr>
            <a:spLocks noChangeShapeType="1"/>
          </p:cNvSpPr>
          <p:nvPr/>
        </p:nvSpPr>
        <p:spPr bwMode="auto">
          <a:xfrm>
            <a:off x="2057400" y="3962400"/>
            <a:ext cx="9906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51" name="Text Box 42">
            <a:extLst>
              <a:ext uri="{FF2B5EF4-FFF2-40B4-BE49-F238E27FC236}">
                <a16:creationId xmlns:a16="http://schemas.microsoft.com/office/drawing/2014/main" id="{80694E53-8D89-4A9C-9C6A-C328A42C7C94}"/>
              </a:ext>
            </a:extLst>
          </p:cNvPr>
          <p:cNvSpPr txBox="1">
            <a:spLocks noChangeArrowheads="1"/>
          </p:cNvSpPr>
          <p:nvPr/>
        </p:nvSpPr>
        <p:spPr bwMode="auto">
          <a:xfrm>
            <a:off x="3124200" y="1219200"/>
            <a:ext cx="7778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George</a:t>
            </a:r>
            <a:endParaRPr lang="en-US" altLang="en-US" sz="1600"/>
          </a:p>
        </p:txBody>
      </p:sp>
      <p:sp>
        <p:nvSpPr>
          <p:cNvPr id="77852" name="Text Box 45">
            <a:extLst>
              <a:ext uri="{FF2B5EF4-FFF2-40B4-BE49-F238E27FC236}">
                <a16:creationId xmlns:a16="http://schemas.microsoft.com/office/drawing/2014/main" id="{4A2BCA1B-AC5D-4F8A-AC25-E783B2D1FB30}"/>
              </a:ext>
            </a:extLst>
          </p:cNvPr>
          <p:cNvSpPr txBox="1">
            <a:spLocks noChangeArrowheads="1"/>
          </p:cNvSpPr>
          <p:nvPr/>
        </p:nvSpPr>
        <p:spPr bwMode="auto">
          <a:xfrm>
            <a:off x="5715000" y="1219200"/>
            <a:ext cx="69850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Arlene</a:t>
            </a:r>
          </a:p>
        </p:txBody>
      </p:sp>
      <p:sp>
        <p:nvSpPr>
          <p:cNvPr id="77853" name="Text Box 47">
            <a:extLst>
              <a:ext uri="{FF2B5EF4-FFF2-40B4-BE49-F238E27FC236}">
                <a16:creationId xmlns:a16="http://schemas.microsoft.com/office/drawing/2014/main" id="{90D72B89-55AE-4F3A-949C-304DEF7659BA}"/>
              </a:ext>
            </a:extLst>
          </p:cNvPr>
          <p:cNvSpPr txBox="1">
            <a:spLocks noChangeArrowheads="1"/>
          </p:cNvSpPr>
          <p:nvPr/>
        </p:nvSpPr>
        <p:spPr bwMode="auto">
          <a:xfrm>
            <a:off x="6172200" y="2743200"/>
            <a:ext cx="5000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Ann</a:t>
            </a:r>
          </a:p>
        </p:txBody>
      </p:sp>
      <p:sp>
        <p:nvSpPr>
          <p:cNvPr id="77854" name="Text Box 51">
            <a:extLst>
              <a:ext uri="{FF2B5EF4-FFF2-40B4-BE49-F238E27FC236}">
                <a16:creationId xmlns:a16="http://schemas.microsoft.com/office/drawing/2014/main" id="{D810E5E3-23CE-410E-BB7D-5087099C1E20}"/>
              </a:ext>
            </a:extLst>
          </p:cNvPr>
          <p:cNvSpPr txBox="1">
            <a:spLocks noChangeArrowheads="1"/>
          </p:cNvSpPr>
          <p:nvPr/>
        </p:nvSpPr>
        <p:spPr bwMode="auto">
          <a:xfrm>
            <a:off x="1600200" y="2743200"/>
            <a:ext cx="757238"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Sandra</a:t>
            </a:r>
          </a:p>
        </p:txBody>
      </p:sp>
      <p:sp>
        <p:nvSpPr>
          <p:cNvPr id="77855" name="Text Box 52">
            <a:extLst>
              <a:ext uri="{FF2B5EF4-FFF2-40B4-BE49-F238E27FC236}">
                <a16:creationId xmlns:a16="http://schemas.microsoft.com/office/drawing/2014/main" id="{CF5A7BE0-D8CF-4962-941B-163395DAE8E0}"/>
              </a:ext>
            </a:extLst>
          </p:cNvPr>
          <p:cNvSpPr txBox="1">
            <a:spLocks noChangeArrowheads="1"/>
          </p:cNvSpPr>
          <p:nvPr/>
        </p:nvSpPr>
        <p:spPr bwMode="auto">
          <a:xfrm>
            <a:off x="4953000" y="2743200"/>
            <a:ext cx="6778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Wilma</a:t>
            </a:r>
          </a:p>
        </p:txBody>
      </p:sp>
      <p:sp>
        <p:nvSpPr>
          <p:cNvPr id="77856" name="Text Box 53">
            <a:extLst>
              <a:ext uri="{FF2B5EF4-FFF2-40B4-BE49-F238E27FC236}">
                <a16:creationId xmlns:a16="http://schemas.microsoft.com/office/drawing/2014/main" id="{C6D0423D-D57D-4670-969A-71408510D938}"/>
              </a:ext>
            </a:extLst>
          </p:cNvPr>
          <p:cNvSpPr txBox="1">
            <a:spLocks noChangeArrowheads="1"/>
          </p:cNvSpPr>
          <p:nvPr/>
        </p:nvSpPr>
        <p:spPr bwMode="auto">
          <a:xfrm>
            <a:off x="4038600" y="2743200"/>
            <a:ext cx="5492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Sam</a:t>
            </a:r>
          </a:p>
        </p:txBody>
      </p:sp>
      <p:sp>
        <p:nvSpPr>
          <p:cNvPr id="77857" name="Text Box 54">
            <a:extLst>
              <a:ext uri="{FF2B5EF4-FFF2-40B4-BE49-F238E27FC236}">
                <a16:creationId xmlns:a16="http://schemas.microsoft.com/office/drawing/2014/main" id="{48255182-678C-473A-93A0-A9621A1A947C}"/>
              </a:ext>
            </a:extLst>
          </p:cNvPr>
          <p:cNvSpPr txBox="1">
            <a:spLocks noChangeArrowheads="1"/>
          </p:cNvSpPr>
          <p:nvPr/>
        </p:nvSpPr>
        <p:spPr bwMode="auto">
          <a:xfrm>
            <a:off x="2895600" y="27432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Tom</a:t>
            </a:r>
          </a:p>
        </p:txBody>
      </p:sp>
      <p:sp>
        <p:nvSpPr>
          <p:cNvPr id="77858" name="Text Box 55">
            <a:extLst>
              <a:ext uri="{FF2B5EF4-FFF2-40B4-BE49-F238E27FC236}">
                <a16:creationId xmlns:a16="http://schemas.microsoft.com/office/drawing/2014/main" id="{C9DFBB27-F75F-4C0D-87FF-5CA296E0BD62}"/>
              </a:ext>
            </a:extLst>
          </p:cNvPr>
          <p:cNvSpPr txBox="1">
            <a:spLocks noChangeArrowheads="1"/>
          </p:cNvSpPr>
          <p:nvPr/>
        </p:nvSpPr>
        <p:spPr bwMode="auto">
          <a:xfrm>
            <a:off x="2743200" y="48006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Alan</a:t>
            </a:r>
          </a:p>
        </p:txBody>
      </p:sp>
      <p:sp>
        <p:nvSpPr>
          <p:cNvPr id="77859" name="Text Box 56">
            <a:extLst>
              <a:ext uri="{FF2B5EF4-FFF2-40B4-BE49-F238E27FC236}">
                <a16:creationId xmlns:a16="http://schemas.microsoft.com/office/drawing/2014/main" id="{B8367DF8-58F9-49AC-8588-043CC3BCE2D0}"/>
              </a:ext>
            </a:extLst>
          </p:cNvPr>
          <p:cNvSpPr txBox="1">
            <a:spLocks noChangeArrowheads="1"/>
          </p:cNvSpPr>
          <p:nvPr/>
        </p:nvSpPr>
        <p:spPr bwMode="auto">
          <a:xfrm>
            <a:off x="1676400" y="4800600"/>
            <a:ext cx="6889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Daniel</a:t>
            </a:r>
          </a:p>
        </p:txBody>
      </p:sp>
      <p:sp>
        <p:nvSpPr>
          <p:cNvPr id="77860" name="Text Box 58">
            <a:extLst>
              <a:ext uri="{FF2B5EF4-FFF2-40B4-BE49-F238E27FC236}">
                <a16:creationId xmlns:a16="http://schemas.microsoft.com/office/drawing/2014/main" id="{04B030FD-44D5-419F-A566-8CF60B180315}"/>
              </a:ext>
            </a:extLst>
          </p:cNvPr>
          <p:cNvSpPr txBox="1">
            <a:spLocks noChangeArrowheads="1"/>
          </p:cNvSpPr>
          <p:nvPr/>
        </p:nvSpPr>
        <p:spPr bwMode="auto">
          <a:xfrm>
            <a:off x="7239000" y="2743200"/>
            <a:ext cx="79692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Michael</a:t>
            </a:r>
          </a:p>
        </p:txBody>
      </p:sp>
      <p:sp>
        <p:nvSpPr>
          <p:cNvPr id="77861" name="Text Box 59">
            <a:extLst>
              <a:ext uri="{FF2B5EF4-FFF2-40B4-BE49-F238E27FC236}">
                <a16:creationId xmlns:a16="http://schemas.microsoft.com/office/drawing/2014/main" id="{5973C88B-4A85-4C28-8A2B-8912BD34377C}"/>
              </a:ext>
            </a:extLst>
          </p:cNvPr>
          <p:cNvSpPr txBox="1">
            <a:spLocks noChangeArrowheads="1"/>
          </p:cNvSpPr>
          <p:nvPr/>
        </p:nvSpPr>
        <p:spPr bwMode="auto">
          <a:xfrm>
            <a:off x="7162800" y="4724400"/>
            <a:ext cx="110331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Christopher</a:t>
            </a:r>
          </a:p>
        </p:txBody>
      </p:sp>
      <p:pic>
        <p:nvPicPr>
          <p:cNvPr id="4135" name="Picture 64" descr="blue-eyes-makeup">
            <a:extLst>
              <a:ext uri="{FF2B5EF4-FFF2-40B4-BE49-F238E27FC236}">
                <a16:creationId xmlns:a16="http://schemas.microsoft.com/office/drawing/2014/main" id="{B0C32381-4A32-4C01-AF29-54B6ED609A1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19800" y="3124200"/>
            <a:ext cx="838200" cy="630238"/>
          </a:xfrm>
          <a:prstGeom prst="rect">
            <a:avLst/>
          </a:prstGeom>
          <a:noFill/>
          <a:ln>
            <a:noFill/>
          </a:ln>
          <a:effectLst>
            <a:outerShdw blurRad="63500" dist="38099" dir="2700000" algn="ctr" rotWithShape="0">
              <a:srgbClr val="000000">
                <a:alpha val="74997"/>
              </a:srgbClr>
            </a:outerShdw>
          </a:effectLst>
          <a:extLst/>
        </p:spPr>
      </p:pic>
      <p:pic>
        <p:nvPicPr>
          <p:cNvPr id="4136" name="Picture 68" descr="young blue-eyed woman">
            <a:extLst>
              <a:ext uri="{FF2B5EF4-FFF2-40B4-BE49-F238E27FC236}">
                <a16:creationId xmlns:a16="http://schemas.microsoft.com/office/drawing/2014/main" id="{22B3BBA7-DB45-48A2-BCE0-AA4E6AC4B18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29200" y="3048000"/>
            <a:ext cx="676275" cy="762000"/>
          </a:xfrm>
          <a:prstGeom prst="rect">
            <a:avLst/>
          </a:prstGeom>
          <a:noFill/>
          <a:ln>
            <a:noFill/>
          </a:ln>
          <a:effectLst>
            <a:outerShdw blurRad="63500" dist="38099" dir="2700000" algn="ctr" rotWithShape="0">
              <a:srgbClr val="000000">
                <a:alpha val="74997"/>
              </a:srgbClr>
            </a:outerShdw>
          </a:effectLst>
          <a:extLst/>
        </p:spPr>
      </p:pic>
      <p:pic>
        <p:nvPicPr>
          <p:cNvPr id="4137" name="Picture 70" descr="-young-men">
            <a:extLst>
              <a:ext uri="{FF2B5EF4-FFF2-40B4-BE49-F238E27FC236}">
                <a16:creationId xmlns:a16="http://schemas.microsoft.com/office/drawing/2014/main" id="{F1D2530B-9CF0-43F5-8FA0-1C34F6203E42}"/>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895600" y="3048000"/>
            <a:ext cx="747713" cy="762000"/>
          </a:xfrm>
          <a:prstGeom prst="rect">
            <a:avLst/>
          </a:prstGeom>
          <a:noFill/>
          <a:ln>
            <a:noFill/>
          </a:ln>
          <a:effectLst>
            <a:outerShdw blurRad="63500" dist="38099" dir="2700000" algn="ctr" rotWithShape="0">
              <a:srgbClr val="000000">
                <a:alpha val="74997"/>
              </a:srgbClr>
            </a:outerShdw>
          </a:effectLst>
          <a:extLst/>
        </p:spPr>
      </p:pic>
      <p:pic>
        <p:nvPicPr>
          <p:cNvPr id="4138" name="Picture 71" descr="cute little girlcropped">
            <a:extLst>
              <a:ext uri="{FF2B5EF4-FFF2-40B4-BE49-F238E27FC236}">
                <a16:creationId xmlns:a16="http://schemas.microsoft.com/office/drawing/2014/main" id="{5580FD60-0827-4509-9407-CED0E6771171}"/>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91200" y="5105400"/>
            <a:ext cx="1295400" cy="1025525"/>
          </a:xfrm>
          <a:prstGeom prst="rect">
            <a:avLst/>
          </a:prstGeom>
          <a:noFill/>
          <a:ln>
            <a:noFill/>
          </a:ln>
          <a:effectLst>
            <a:outerShdw blurRad="63500" dist="38099" dir="2700000" algn="ctr" rotWithShape="0">
              <a:srgbClr val="000000">
                <a:alpha val="74997"/>
              </a:srgbClr>
            </a:outerShdw>
          </a:effectLst>
          <a:extLst/>
        </p:spPr>
      </p:pic>
      <p:pic>
        <p:nvPicPr>
          <p:cNvPr id="4139" name="Picture 72" descr="ordinary man">
            <a:extLst>
              <a:ext uri="{FF2B5EF4-FFF2-40B4-BE49-F238E27FC236}">
                <a16:creationId xmlns:a16="http://schemas.microsoft.com/office/drawing/2014/main" id="{3D5E80BA-4264-4811-AD3E-1EA1D5D41145}"/>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913063" y="152400"/>
            <a:ext cx="941387" cy="1066800"/>
          </a:xfrm>
          <a:prstGeom prst="rect">
            <a:avLst/>
          </a:prstGeom>
          <a:noFill/>
          <a:ln>
            <a:noFill/>
          </a:ln>
          <a:effectLst>
            <a:outerShdw blurRad="63500" dist="38099" dir="2700000" algn="ctr" rotWithShape="0">
              <a:srgbClr val="000000">
                <a:alpha val="74997"/>
              </a:srgbClr>
            </a:outerShdw>
          </a:effectLst>
          <a:extLst/>
        </p:spPr>
      </p:pic>
      <p:pic>
        <p:nvPicPr>
          <p:cNvPr id="4140" name="Picture 73" descr="young woman">
            <a:extLst>
              <a:ext uri="{FF2B5EF4-FFF2-40B4-BE49-F238E27FC236}">
                <a16:creationId xmlns:a16="http://schemas.microsoft.com/office/drawing/2014/main" id="{69D11AF4-2D67-4845-A778-8E5B1B33C11B}"/>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600200" y="3048000"/>
            <a:ext cx="727075" cy="762000"/>
          </a:xfrm>
          <a:prstGeom prst="rect">
            <a:avLst/>
          </a:prstGeom>
          <a:noFill/>
          <a:ln>
            <a:noFill/>
          </a:ln>
          <a:effectLst>
            <a:outerShdw blurRad="63500" dist="38099" dir="2700000" algn="ctr" rotWithShape="0">
              <a:srgbClr val="000000">
                <a:alpha val="74997"/>
              </a:srgbClr>
            </a:outerShdw>
          </a:effectLst>
          <a:extLst/>
        </p:spPr>
      </p:pic>
      <p:pic>
        <p:nvPicPr>
          <p:cNvPr id="4141" name="Picture 75" descr="little_boys_caesar_haircut110">
            <a:extLst>
              <a:ext uri="{FF2B5EF4-FFF2-40B4-BE49-F238E27FC236}">
                <a16:creationId xmlns:a16="http://schemas.microsoft.com/office/drawing/2014/main" id="{99EC898A-2193-4A26-BFEA-79F6BC7AEF5E}"/>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743200" y="5105400"/>
            <a:ext cx="889000" cy="1066800"/>
          </a:xfrm>
          <a:prstGeom prst="rect">
            <a:avLst/>
          </a:prstGeom>
          <a:noFill/>
          <a:ln>
            <a:noFill/>
          </a:ln>
          <a:effectLst>
            <a:outerShdw blurRad="63500" dist="38099" dir="2700000" algn="ctr" rotWithShape="0">
              <a:srgbClr val="000000">
                <a:alpha val="74997"/>
              </a:srgbClr>
            </a:outerShdw>
          </a:effectLst>
          <a:extLst/>
        </p:spPr>
      </p:pic>
      <p:pic>
        <p:nvPicPr>
          <p:cNvPr id="4142" name="Picture 76" descr="baby">
            <a:extLst>
              <a:ext uri="{FF2B5EF4-FFF2-40B4-BE49-F238E27FC236}">
                <a16:creationId xmlns:a16="http://schemas.microsoft.com/office/drawing/2014/main" id="{0183474C-3FC2-4AFB-82FB-DE516B33ACEF}"/>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524000" y="5181600"/>
            <a:ext cx="990600" cy="990600"/>
          </a:xfrm>
          <a:prstGeom prst="rect">
            <a:avLst/>
          </a:prstGeom>
          <a:noFill/>
          <a:ln>
            <a:noFill/>
          </a:ln>
          <a:effectLst>
            <a:outerShdw blurRad="63500" dist="38099" dir="2700000" algn="ctr" rotWithShape="0">
              <a:srgbClr val="000000">
                <a:alpha val="74997"/>
              </a:srgbClr>
            </a:outerShdw>
          </a:effectLst>
          <a:extLst/>
        </p:spPr>
      </p:pic>
      <p:pic>
        <p:nvPicPr>
          <p:cNvPr id="4143" name="Picture 77" descr="ca_youngMan">
            <a:extLst>
              <a:ext uri="{FF2B5EF4-FFF2-40B4-BE49-F238E27FC236}">
                <a16:creationId xmlns:a16="http://schemas.microsoft.com/office/drawing/2014/main" id="{DFE55869-ADEB-43BC-83CE-67432F92076D}"/>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962400" y="3048000"/>
            <a:ext cx="709613" cy="762000"/>
          </a:xfrm>
          <a:prstGeom prst="rect">
            <a:avLst/>
          </a:prstGeom>
          <a:solidFill>
            <a:schemeClr val="bg1"/>
          </a:solidFill>
          <a:ln>
            <a:noFill/>
          </a:ln>
          <a:effectLst>
            <a:outerShdw blurRad="63500" dist="38099" dir="2700000" algn="ctr" rotWithShape="0">
              <a:srgbClr val="000000">
                <a:alpha val="74997"/>
              </a:srgbClr>
            </a:outerShdw>
          </a:effectLst>
          <a:extLst/>
        </p:spPr>
      </p:pic>
      <p:pic>
        <p:nvPicPr>
          <p:cNvPr id="4144" name="Picture 80" descr="young man">
            <a:extLst>
              <a:ext uri="{FF2B5EF4-FFF2-40B4-BE49-F238E27FC236}">
                <a16:creationId xmlns:a16="http://schemas.microsoft.com/office/drawing/2014/main" id="{75CAFB21-5746-4424-8000-9EA76F0E3680}"/>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7315200" y="3048000"/>
            <a:ext cx="682625" cy="762000"/>
          </a:xfrm>
          <a:prstGeom prst="rect">
            <a:avLst/>
          </a:prstGeom>
          <a:noFill/>
          <a:ln>
            <a:noFill/>
          </a:ln>
          <a:effectLst>
            <a:outerShdw blurRad="63500" dist="38099" dir="2700000" algn="ctr" rotWithShape="0">
              <a:srgbClr val="000000">
                <a:alpha val="74997"/>
              </a:srgbClr>
            </a:outerShdw>
          </a:effectLst>
          <a:extLst/>
        </p:spPr>
      </p:pic>
      <p:sp>
        <p:nvSpPr>
          <p:cNvPr id="77872" name="Line 81">
            <a:extLst>
              <a:ext uri="{FF2B5EF4-FFF2-40B4-BE49-F238E27FC236}">
                <a16:creationId xmlns:a16="http://schemas.microsoft.com/office/drawing/2014/main" id="{7B490EB4-B130-4390-AEBA-D169461036E6}"/>
              </a:ext>
            </a:extLst>
          </p:cNvPr>
          <p:cNvSpPr>
            <a:spLocks noChangeShapeType="1"/>
          </p:cNvSpPr>
          <p:nvPr/>
        </p:nvSpPr>
        <p:spPr bwMode="auto">
          <a:xfrm>
            <a:off x="6553200" y="3962400"/>
            <a:ext cx="9144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73" name="Oval 82">
            <a:extLst>
              <a:ext uri="{FF2B5EF4-FFF2-40B4-BE49-F238E27FC236}">
                <a16:creationId xmlns:a16="http://schemas.microsoft.com/office/drawing/2014/main" id="{A8ACC937-EE1E-4704-B91C-EB65773D493E}"/>
              </a:ext>
            </a:extLst>
          </p:cNvPr>
          <p:cNvSpPr>
            <a:spLocks noChangeArrowheads="1"/>
          </p:cNvSpPr>
          <p:nvPr/>
        </p:nvSpPr>
        <p:spPr bwMode="auto">
          <a:xfrm>
            <a:off x="6324600" y="4267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77874" name="Line 83">
            <a:extLst>
              <a:ext uri="{FF2B5EF4-FFF2-40B4-BE49-F238E27FC236}">
                <a16:creationId xmlns:a16="http://schemas.microsoft.com/office/drawing/2014/main" id="{E1A1EDDA-C7A8-4B01-95E0-32B3B2F1C862}"/>
              </a:ext>
            </a:extLst>
          </p:cNvPr>
          <p:cNvSpPr>
            <a:spLocks noChangeShapeType="1"/>
          </p:cNvSpPr>
          <p:nvPr/>
        </p:nvSpPr>
        <p:spPr bwMode="auto">
          <a:xfrm>
            <a:off x="65532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75" name="Line 84">
            <a:extLst>
              <a:ext uri="{FF2B5EF4-FFF2-40B4-BE49-F238E27FC236}">
                <a16:creationId xmlns:a16="http://schemas.microsoft.com/office/drawing/2014/main" id="{77214327-2972-42B7-8F69-63943D245586}"/>
              </a:ext>
            </a:extLst>
          </p:cNvPr>
          <p:cNvSpPr>
            <a:spLocks noChangeShapeType="1"/>
          </p:cNvSpPr>
          <p:nvPr/>
        </p:nvSpPr>
        <p:spPr bwMode="auto">
          <a:xfrm>
            <a:off x="74676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876" name="Text Box 86">
            <a:extLst>
              <a:ext uri="{FF2B5EF4-FFF2-40B4-BE49-F238E27FC236}">
                <a16:creationId xmlns:a16="http://schemas.microsoft.com/office/drawing/2014/main" id="{9C911673-68E4-4111-A9BE-686F2047F6FE}"/>
              </a:ext>
            </a:extLst>
          </p:cNvPr>
          <p:cNvSpPr txBox="1">
            <a:spLocks noChangeArrowheads="1"/>
          </p:cNvSpPr>
          <p:nvPr/>
        </p:nvSpPr>
        <p:spPr bwMode="auto">
          <a:xfrm>
            <a:off x="6248400" y="4724400"/>
            <a:ext cx="7175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Abigail</a:t>
            </a:r>
          </a:p>
        </p:txBody>
      </p:sp>
      <p:sp>
        <p:nvSpPr>
          <p:cNvPr id="77877" name="Text Box 87">
            <a:extLst>
              <a:ext uri="{FF2B5EF4-FFF2-40B4-BE49-F238E27FC236}">
                <a16:creationId xmlns:a16="http://schemas.microsoft.com/office/drawing/2014/main" id="{38E4C283-2D84-4A47-84A3-B0E978F1F0E6}"/>
              </a:ext>
            </a:extLst>
          </p:cNvPr>
          <p:cNvSpPr txBox="1">
            <a:spLocks noChangeArrowheads="1"/>
          </p:cNvSpPr>
          <p:nvPr/>
        </p:nvSpPr>
        <p:spPr bwMode="auto">
          <a:xfrm>
            <a:off x="2841625" y="6340475"/>
            <a:ext cx="3622675"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latin typeface="Arial Black" panose="020B0A04020102020204" pitchFamily="34" charset="0"/>
              </a:rPr>
              <a:t>The Kendrick Family</a:t>
            </a:r>
            <a:endParaRPr lang="en-US" altLang="en-US" sz="2400"/>
          </a:p>
        </p:txBody>
      </p:sp>
      <p:pic>
        <p:nvPicPr>
          <p:cNvPr id="4151" name="Picture 89" descr="albino-child-b">
            <a:extLst>
              <a:ext uri="{FF2B5EF4-FFF2-40B4-BE49-F238E27FC236}">
                <a16:creationId xmlns:a16="http://schemas.microsoft.com/office/drawing/2014/main" id="{66CEBFB7-F3E9-4A70-BDB1-04F959F1C821}"/>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315200" y="5105400"/>
            <a:ext cx="939800" cy="1143000"/>
          </a:xfrm>
          <a:prstGeom prst="rect">
            <a:avLst/>
          </a:prstGeom>
          <a:noFill/>
          <a:ln>
            <a:noFill/>
          </a:ln>
          <a:effectLst>
            <a:outerShdw blurRad="63500" dist="38099" dir="2700000" algn="ctr" rotWithShape="0">
              <a:srgbClr val="000000">
                <a:alpha val="74997"/>
              </a:srgbClr>
            </a:outerShdw>
          </a:effectLst>
          <a:extLst/>
        </p:spPr>
      </p:pic>
      <p:sp>
        <p:nvSpPr>
          <p:cNvPr id="77879" name="Text Box 90">
            <a:extLst>
              <a:ext uri="{FF2B5EF4-FFF2-40B4-BE49-F238E27FC236}">
                <a16:creationId xmlns:a16="http://schemas.microsoft.com/office/drawing/2014/main" id="{F1FDF126-FC6B-4DE7-AF52-1CA2A96A3094}"/>
              </a:ext>
            </a:extLst>
          </p:cNvPr>
          <p:cNvSpPr txBox="1">
            <a:spLocks noChangeArrowheads="1"/>
          </p:cNvSpPr>
          <p:nvPr/>
        </p:nvSpPr>
        <p:spPr bwMode="auto">
          <a:xfrm>
            <a:off x="430213" y="274411"/>
            <a:ext cx="1835150" cy="396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i="1" dirty="0">
                <a:latin typeface="Times New Roman" panose="02020603050405020304" pitchFamily="18" charset="0"/>
              </a:rPr>
              <a:t>Trait:</a:t>
            </a:r>
            <a:r>
              <a:rPr lang="en-US" altLang="en-US" sz="2000" dirty="0"/>
              <a:t> </a:t>
            </a:r>
            <a:r>
              <a:rPr lang="en-US" altLang="en-US" sz="2000" b="1" dirty="0">
                <a:latin typeface="Times New Roman" panose="02020603050405020304" pitchFamily="18" charset="0"/>
              </a:rPr>
              <a:t>Albinism</a:t>
            </a:r>
            <a:endParaRPr lang="en-US" altLang="en-US" sz="2400" dirty="0"/>
          </a:p>
        </p:txBody>
      </p:sp>
      <p:sp>
        <p:nvSpPr>
          <p:cNvPr id="58" name="Oval 11">
            <a:extLst>
              <a:ext uri="{FF2B5EF4-FFF2-40B4-BE49-F238E27FC236}">
                <a16:creationId xmlns:a16="http://schemas.microsoft.com/office/drawing/2014/main" id="{AEB16414-BE50-46D5-914C-5673B3120C42}"/>
              </a:ext>
            </a:extLst>
          </p:cNvPr>
          <p:cNvSpPr>
            <a:spLocks noChangeArrowheads="1"/>
          </p:cNvSpPr>
          <p:nvPr/>
        </p:nvSpPr>
        <p:spPr bwMode="auto">
          <a:xfrm>
            <a:off x="5181600" y="1219200"/>
            <a:ext cx="533400" cy="457200"/>
          </a:xfrm>
          <a:prstGeom prst="ellipse">
            <a:avLst/>
          </a:prstGeom>
          <a:solidFill>
            <a:schemeClr val="tx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59" name="Rectangle 15">
            <a:extLst>
              <a:ext uri="{FF2B5EF4-FFF2-40B4-BE49-F238E27FC236}">
                <a16:creationId xmlns:a16="http://schemas.microsoft.com/office/drawing/2014/main" id="{E53942F7-7CAA-4922-BADB-6C6F8BB45208}"/>
              </a:ext>
            </a:extLst>
          </p:cNvPr>
          <p:cNvSpPr>
            <a:spLocks noChangeArrowheads="1"/>
          </p:cNvSpPr>
          <p:nvPr/>
        </p:nvSpPr>
        <p:spPr bwMode="auto">
          <a:xfrm>
            <a:off x="7315200" y="4267200"/>
            <a:ext cx="457200" cy="457200"/>
          </a:xfrm>
          <a:prstGeom prst="rect">
            <a:avLst/>
          </a:prstGeom>
          <a:solidFill>
            <a:schemeClr val="tx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 name="TextBox 1">
            <a:extLst>
              <a:ext uri="{FF2B5EF4-FFF2-40B4-BE49-F238E27FC236}">
                <a16:creationId xmlns:a16="http://schemas.microsoft.com/office/drawing/2014/main" id="{F727CDE0-BBBD-49F9-B60A-2A3E029A978D}"/>
              </a:ext>
            </a:extLst>
          </p:cNvPr>
          <p:cNvSpPr txBox="1"/>
          <p:nvPr/>
        </p:nvSpPr>
        <p:spPr>
          <a:xfrm>
            <a:off x="87086" y="1448359"/>
            <a:ext cx="3005364" cy="400110"/>
          </a:xfrm>
          <a:prstGeom prst="rect">
            <a:avLst/>
          </a:prstGeom>
          <a:noFill/>
        </p:spPr>
        <p:txBody>
          <a:bodyPr wrap="square" rtlCol="0">
            <a:spAutoFit/>
          </a:bodyPr>
          <a:lstStyle/>
          <a:p>
            <a:r>
              <a:rPr lang="en-US" sz="2000" b="1" dirty="0">
                <a:solidFill>
                  <a:srgbClr val="002060"/>
                </a:solidFill>
                <a:latin typeface="Arial" panose="020B0604020202020204" pitchFamily="34" charset="0"/>
                <a:cs typeface="Arial" panose="020B0604020202020204" pitchFamily="34" charset="0"/>
              </a:rPr>
              <a:t>What is the pattern?</a:t>
            </a:r>
          </a:p>
        </p:txBody>
      </p:sp>
    </p:spTree>
    <p:extLst>
      <p:ext uri="{BB962C8B-B14F-4D97-AF65-F5344CB8AC3E}">
        <p14:creationId xmlns:p14="http://schemas.microsoft.com/office/powerpoint/2010/main" val="2130671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B360833E-ADA0-4BFE-A99F-B8D7A179A7DA}"/>
              </a:ext>
            </a:extLst>
          </p:cNvPr>
          <p:cNvSpPr>
            <a:spLocks noGrp="1"/>
          </p:cNvSpPr>
          <p:nvPr>
            <p:ph type="title"/>
          </p:nvPr>
        </p:nvSpPr>
        <p:spPr>
          <a:xfrm>
            <a:off x="0" y="-7938"/>
            <a:ext cx="9144000" cy="1143001"/>
          </a:xfrm>
        </p:spPr>
        <p:txBody>
          <a:bodyPr/>
          <a:lstStyle/>
          <a:p>
            <a:pPr eaLnBrk="1" hangingPunct="1"/>
            <a:r>
              <a:rPr lang="en-US" altLang="en-US" sz="3200" i="1">
                <a:latin typeface="Cambria" panose="02040503050406030204" pitchFamily="18" charset="0"/>
              </a:rPr>
              <a:t>Use </a:t>
            </a:r>
            <a:r>
              <a:rPr lang="en-US" altLang="en-US" sz="3200" i="1" u="sng">
                <a:latin typeface="Cambria" panose="02040503050406030204" pitchFamily="18" charset="0"/>
              </a:rPr>
              <a:t>our model</a:t>
            </a:r>
            <a:r>
              <a:rPr lang="en-US" altLang="en-US" sz="3200" i="1">
                <a:latin typeface="Cambria" panose="02040503050406030204" pitchFamily="18" charset="0"/>
              </a:rPr>
              <a:t> to explain the inheritance of albinism in the Kendrick family.</a:t>
            </a:r>
          </a:p>
        </p:txBody>
      </p:sp>
      <p:sp>
        <p:nvSpPr>
          <p:cNvPr id="70657" name="Rectangle 3">
            <a:extLst>
              <a:ext uri="{FF2B5EF4-FFF2-40B4-BE49-F238E27FC236}">
                <a16:creationId xmlns:a16="http://schemas.microsoft.com/office/drawing/2014/main" id="{4C2894A1-D35A-4501-A628-90016B1ED235}"/>
              </a:ext>
            </a:extLst>
          </p:cNvPr>
          <p:cNvSpPr>
            <a:spLocks noGrp="1"/>
          </p:cNvSpPr>
          <p:nvPr>
            <p:ph idx="1"/>
          </p:nvPr>
        </p:nvSpPr>
        <p:spPr>
          <a:xfrm>
            <a:off x="152400" y="609600"/>
            <a:ext cx="8763000" cy="5867400"/>
          </a:xfrm>
        </p:spPr>
        <p:txBody>
          <a:bodyPr/>
          <a:lstStyle/>
          <a:p>
            <a:pPr marL="0" indent="0" eaLnBrk="1" hangingPunct="1">
              <a:buFontTx/>
              <a:buNone/>
            </a:pPr>
            <a:endParaRPr lang="en-US" altLang="en-US" sz="4000" b="1" i="1" dirty="0"/>
          </a:p>
          <a:p>
            <a:pPr marL="0" indent="0" eaLnBrk="1" hangingPunct="1">
              <a:buFontTx/>
              <a:buNone/>
            </a:pPr>
            <a:r>
              <a:rPr lang="en-US" altLang="en-US" sz="2800" b="1" i="1" dirty="0"/>
              <a:t>STRATEGY:</a:t>
            </a:r>
          </a:p>
          <a:p>
            <a:pPr marL="0" indent="0" eaLnBrk="1" hangingPunct="1">
              <a:buFontTx/>
              <a:buNone/>
            </a:pPr>
            <a:r>
              <a:rPr lang="en-US" altLang="en-US" sz="2400" b="1" dirty="0"/>
              <a:t>1. First figure out what the variations are for this trait. </a:t>
            </a:r>
          </a:p>
          <a:p>
            <a:pPr marL="0" indent="0" eaLnBrk="1" hangingPunct="1">
              <a:buFontTx/>
              <a:buNone/>
            </a:pPr>
            <a:r>
              <a:rPr lang="en-US" altLang="en-US" sz="2400" b="1" dirty="0"/>
              <a:t>2. What are the versions? Assign numbers to the versions.</a:t>
            </a:r>
          </a:p>
          <a:p>
            <a:pPr marL="0" indent="0" eaLnBrk="1" hangingPunct="1">
              <a:buFontTx/>
              <a:buNone/>
            </a:pPr>
            <a:r>
              <a:rPr lang="en-US" altLang="en-US" sz="2400" b="1" dirty="0"/>
              <a:t>3. Study the pattern. What is dominant and what is recessive? </a:t>
            </a:r>
          </a:p>
          <a:p>
            <a:pPr marL="0" indent="0" eaLnBrk="1" hangingPunct="1">
              <a:buFontTx/>
              <a:buNone/>
            </a:pPr>
            <a:r>
              <a:rPr lang="en-US" altLang="en-US" sz="2400" b="1" dirty="0"/>
              <a:t>4. What variations of the trait results from each of the 3 possible combinations?</a:t>
            </a:r>
          </a:p>
          <a:p>
            <a:pPr marL="0" indent="0" eaLnBrk="1" hangingPunct="1">
              <a:buFontTx/>
              <a:buNone/>
            </a:pPr>
            <a:r>
              <a:rPr lang="en-US" altLang="en-US" sz="2400" b="1" dirty="0"/>
              <a:t>5. Now, go to the pedigree and fill in the versions (combination of numbers) (as much as you can know for sure) of each member of the family. </a:t>
            </a:r>
          </a:p>
          <a:p>
            <a:pPr marL="0" indent="0" eaLnBrk="1" hangingPunct="1">
              <a:buFontTx/>
              <a:buNone/>
            </a:pPr>
            <a:r>
              <a:rPr lang="en-US" altLang="en-US" sz="2400" b="1" dirty="0"/>
              <a:t>6. Explain how a grandma and her grandson have albinism while everyone else in the family has normal skin pigment.</a:t>
            </a:r>
          </a:p>
          <a:p>
            <a:pPr marL="0" indent="0" eaLnBrk="1" hangingPunct="1">
              <a:buFontTx/>
              <a:buNone/>
            </a:pPr>
            <a:endParaRPr lang="en-US" altLang="en-US" sz="2000" b="1" i="1" dirty="0"/>
          </a:p>
        </p:txBody>
      </p:sp>
    </p:spTree>
    <p:extLst>
      <p:ext uri="{BB962C8B-B14F-4D97-AF65-F5344CB8AC3E}">
        <p14:creationId xmlns:p14="http://schemas.microsoft.com/office/powerpoint/2010/main" val="3772552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65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65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65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65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657">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657">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65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7"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Oval 8">
            <a:extLst>
              <a:ext uri="{FF2B5EF4-FFF2-40B4-BE49-F238E27FC236}">
                <a16:creationId xmlns:a16="http://schemas.microsoft.com/office/drawing/2014/main" id="{9AF23FD2-38DC-496E-833B-F000965D13A6}"/>
              </a:ext>
            </a:extLst>
          </p:cNvPr>
          <p:cNvSpPr>
            <a:spLocks noChangeArrowheads="1"/>
          </p:cNvSpPr>
          <p:nvPr/>
        </p:nvSpPr>
        <p:spPr bwMode="auto">
          <a:xfrm>
            <a:off x="16764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0" name="Oval 10">
            <a:extLst>
              <a:ext uri="{FF2B5EF4-FFF2-40B4-BE49-F238E27FC236}">
                <a16:creationId xmlns:a16="http://schemas.microsoft.com/office/drawing/2014/main" id="{0BB31FD6-19C5-462D-AFBD-50D43CD27697}"/>
              </a:ext>
            </a:extLst>
          </p:cNvPr>
          <p:cNvSpPr>
            <a:spLocks noChangeArrowheads="1"/>
          </p:cNvSpPr>
          <p:nvPr/>
        </p:nvSpPr>
        <p:spPr bwMode="auto">
          <a:xfrm>
            <a:off x="50292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1" name="Oval 11">
            <a:extLst>
              <a:ext uri="{FF2B5EF4-FFF2-40B4-BE49-F238E27FC236}">
                <a16:creationId xmlns:a16="http://schemas.microsoft.com/office/drawing/2014/main" id="{552D275E-A51D-4B6C-A971-B73BF990A911}"/>
              </a:ext>
            </a:extLst>
          </p:cNvPr>
          <p:cNvSpPr>
            <a:spLocks noChangeArrowheads="1"/>
          </p:cNvSpPr>
          <p:nvPr/>
        </p:nvSpPr>
        <p:spPr bwMode="auto">
          <a:xfrm>
            <a:off x="5181600" y="1219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83972" name="Oval 12">
            <a:extLst>
              <a:ext uri="{FF2B5EF4-FFF2-40B4-BE49-F238E27FC236}">
                <a16:creationId xmlns:a16="http://schemas.microsoft.com/office/drawing/2014/main" id="{E8BE8388-3731-4988-A5CE-840DC00A0AFE}"/>
              </a:ext>
            </a:extLst>
          </p:cNvPr>
          <p:cNvSpPr>
            <a:spLocks noChangeArrowheads="1"/>
          </p:cNvSpPr>
          <p:nvPr/>
        </p:nvSpPr>
        <p:spPr bwMode="auto">
          <a:xfrm>
            <a:off x="60960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3" name="Rectangle 13">
            <a:extLst>
              <a:ext uri="{FF2B5EF4-FFF2-40B4-BE49-F238E27FC236}">
                <a16:creationId xmlns:a16="http://schemas.microsoft.com/office/drawing/2014/main" id="{116E6BD2-8471-4A88-A50E-4907E4DE16B9}"/>
              </a:ext>
            </a:extLst>
          </p:cNvPr>
          <p:cNvSpPr>
            <a:spLocks noChangeArrowheads="1"/>
          </p:cNvSpPr>
          <p:nvPr/>
        </p:nvSpPr>
        <p:spPr bwMode="auto">
          <a:xfrm>
            <a:off x="28194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4" name="Rectangle 14">
            <a:extLst>
              <a:ext uri="{FF2B5EF4-FFF2-40B4-BE49-F238E27FC236}">
                <a16:creationId xmlns:a16="http://schemas.microsoft.com/office/drawing/2014/main" id="{348B35FA-4F2F-4671-9B92-41CF5A089819}"/>
              </a:ext>
            </a:extLst>
          </p:cNvPr>
          <p:cNvSpPr>
            <a:spLocks noChangeArrowheads="1"/>
          </p:cNvSpPr>
          <p:nvPr/>
        </p:nvSpPr>
        <p:spPr bwMode="auto">
          <a:xfrm>
            <a:off x="18288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5" name="Rectangle 15">
            <a:extLst>
              <a:ext uri="{FF2B5EF4-FFF2-40B4-BE49-F238E27FC236}">
                <a16:creationId xmlns:a16="http://schemas.microsoft.com/office/drawing/2014/main" id="{AFE1AF1C-925D-461A-B815-F4E28374C3AF}"/>
              </a:ext>
            </a:extLst>
          </p:cNvPr>
          <p:cNvSpPr>
            <a:spLocks noChangeArrowheads="1"/>
          </p:cNvSpPr>
          <p:nvPr/>
        </p:nvSpPr>
        <p:spPr bwMode="auto">
          <a:xfrm>
            <a:off x="7315200" y="4267200"/>
            <a:ext cx="457200" cy="4572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6" name="Rectangle 16">
            <a:extLst>
              <a:ext uri="{FF2B5EF4-FFF2-40B4-BE49-F238E27FC236}">
                <a16:creationId xmlns:a16="http://schemas.microsoft.com/office/drawing/2014/main" id="{C0CB97D5-968C-4F1F-91B5-5E270517D01B}"/>
              </a:ext>
            </a:extLst>
          </p:cNvPr>
          <p:cNvSpPr>
            <a:spLocks noChangeArrowheads="1"/>
          </p:cNvSpPr>
          <p:nvPr/>
        </p:nvSpPr>
        <p:spPr bwMode="auto">
          <a:xfrm>
            <a:off x="4114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7" name="Rectangle 17">
            <a:extLst>
              <a:ext uri="{FF2B5EF4-FFF2-40B4-BE49-F238E27FC236}">
                <a16:creationId xmlns:a16="http://schemas.microsoft.com/office/drawing/2014/main" id="{D5750346-34D8-4C51-90AA-86DAB766B95D}"/>
              </a:ext>
            </a:extLst>
          </p:cNvPr>
          <p:cNvSpPr>
            <a:spLocks noChangeArrowheads="1"/>
          </p:cNvSpPr>
          <p:nvPr/>
        </p:nvSpPr>
        <p:spPr bwMode="auto">
          <a:xfrm>
            <a:off x="73914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8" name="Rectangle 18">
            <a:extLst>
              <a:ext uri="{FF2B5EF4-FFF2-40B4-BE49-F238E27FC236}">
                <a16:creationId xmlns:a16="http://schemas.microsoft.com/office/drawing/2014/main" id="{8CFC0DBD-6C84-4F06-AB5B-D3766EEEE41B}"/>
              </a:ext>
            </a:extLst>
          </p:cNvPr>
          <p:cNvSpPr>
            <a:spLocks noChangeArrowheads="1"/>
          </p:cNvSpPr>
          <p:nvPr/>
        </p:nvSpPr>
        <p:spPr bwMode="auto">
          <a:xfrm>
            <a:off x="3962400" y="12192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9" name="Rectangle 19">
            <a:extLst>
              <a:ext uri="{FF2B5EF4-FFF2-40B4-BE49-F238E27FC236}">
                <a16:creationId xmlns:a16="http://schemas.microsoft.com/office/drawing/2014/main" id="{F6F660DD-A050-4A69-A266-273ADEED3F99}"/>
              </a:ext>
            </a:extLst>
          </p:cNvPr>
          <p:cNvSpPr>
            <a:spLocks noChangeArrowheads="1"/>
          </p:cNvSpPr>
          <p:nvPr/>
        </p:nvSpPr>
        <p:spPr bwMode="auto">
          <a:xfrm>
            <a:off x="2971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4109" name="Picture 23" descr="middle aged albino woman">
            <a:extLst>
              <a:ext uri="{FF2B5EF4-FFF2-40B4-BE49-F238E27FC236}">
                <a16:creationId xmlns:a16="http://schemas.microsoft.com/office/drawing/2014/main" id="{4D0ADF85-200C-4E0C-AA03-56E94B0BA2D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15000" y="152400"/>
            <a:ext cx="1028700" cy="1066800"/>
          </a:xfrm>
          <a:prstGeom prst="rect">
            <a:avLst/>
          </a:prstGeom>
          <a:noFill/>
          <a:ln>
            <a:noFill/>
          </a:ln>
          <a:effectLst>
            <a:outerShdw blurRad="63500" dist="38099" dir="2700000" algn="ctr" rotWithShape="0">
              <a:srgbClr val="000000">
                <a:alpha val="74997"/>
              </a:srgbClr>
            </a:outerShdw>
          </a:effectLst>
          <a:extLst/>
        </p:spPr>
      </p:pic>
      <p:sp>
        <p:nvSpPr>
          <p:cNvPr id="83981" name="Line 26">
            <a:extLst>
              <a:ext uri="{FF2B5EF4-FFF2-40B4-BE49-F238E27FC236}">
                <a16:creationId xmlns:a16="http://schemas.microsoft.com/office/drawing/2014/main" id="{224D3A8F-7FCE-4C01-8B60-51BAB8034191}"/>
              </a:ext>
            </a:extLst>
          </p:cNvPr>
          <p:cNvSpPr>
            <a:spLocks noChangeShapeType="1"/>
          </p:cNvSpPr>
          <p:nvPr/>
        </p:nvSpPr>
        <p:spPr bwMode="auto">
          <a:xfrm>
            <a:off x="4419600" y="14478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2" name="Line 28">
            <a:extLst>
              <a:ext uri="{FF2B5EF4-FFF2-40B4-BE49-F238E27FC236}">
                <a16:creationId xmlns:a16="http://schemas.microsoft.com/office/drawing/2014/main" id="{7718F4EC-F4F8-405C-A58E-89FB91230876}"/>
              </a:ext>
            </a:extLst>
          </p:cNvPr>
          <p:cNvSpPr>
            <a:spLocks noChangeShapeType="1"/>
          </p:cNvSpPr>
          <p:nvPr/>
        </p:nvSpPr>
        <p:spPr bwMode="auto">
          <a:xfrm>
            <a:off x="22098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3" name="Line 29">
            <a:extLst>
              <a:ext uri="{FF2B5EF4-FFF2-40B4-BE49-F238E27FC236}">
                <a16:creationId xmlns:a16="http://schemas.microsoft.com/office/drawing/2014/main" id="{AD5C3DC4-D8C0-4D9C-8D85-71537AB65F27}"/>
              </a:ext>
            </a:extLst>
          </p:cNvPr>
          <p:cNvSpPr>
            <a:spLocks noChangeShapeType="1"/>
          </p:cNvSpPr>
          <p:nvPr/>
        </p:nvSpPr>
        <p:spPr bwMode="auto">
          <a:xfrm>
            <a:off x="66294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4" name="Line 30">
            <a:extLst>
              <a:ext uri="{FF2B5EF4-FFF2-40B4-BE49-F238E27FC236}">
                <a16:creationId xmlns:a16="http://schemas.microsoft.com/office/drawing/2014/main" id="{56129052-6955-42ED-B897-37ECED6D3239}"/>
              </a:ext>
            </a:extLst>
          </p:cNvPr>
          <p:cNvSpPr>
            <a:spLocks noChangeShapeType="1"/>
          </p:cNvSpPr>
          <p:nvPr/>
        </p:nvSpPr>
        <p:spPr bwMode="auto">
          <a:xfrm>
            <a:off x="4800600" y="1447800"/>
            <a:ext cx="0" cy="4572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5" name="Line 31">
            <a:extLst>
              <a:ext uri="{FF2B5EF4-FFF2-40B4-BE49-F238E27FC236}">
                <a16:creationId xmlns:a16="http://schemas.microsoft.com/office/drawing/2014/main" id="{1BB2F2CB-0F77-4E65-901D-4532BD3B3573}"/>
              </a:ext>
            </a:extLst>
          </p:cNvPr>
          <p:cNvSpPr>
            <a:spLocks noChangeShapeType="1"/>
          </p:cNvSpPr>
          <p:nvPr/>
        </p:nvSpPr>
        <p:spPr bwMode="auto">
          <a:xfrm>
            <a:off x="52578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6" name="Line 32">
            <a:extLst>
              <a:ext uri="{FF2B5EF4-FFF2-40B4-BE49-F238E27FC236}">
                <a16:creationId xmlns:a16="http://schemas.microsoft.com/office/drawing/2014/main" id="{F330FA01-FE6F-45B4-8FD6-F9BC7CAF255C}"/>
              </a:ext>
            </a:extLst>
          </p:cNvPr>
          <p:cNvSpPr>
            <a:spLocks noChangeShapeType="1"/>
          </p:cNvSpPr>
          <p:nvPr/>
        </p:nvSpPr>
        <p:spPr bwMode="auto">
          <a:xfrm>
            <a:off x="42672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7" name="Line 33">
            <a:extLst>
              <a:ext uri="{FF2B5EF4-FFF2-40B4-BE49-F238E27FC236}">
                <a16:creationId xmlns:a16="http://schemas.microsoft.com/office/drawing/2014/main" id="{218608D8-EB69-470B-9D79-ED479F19E4F7}"/>
              </a:ext>
            </a:extLst>
          </p:cNvPr>
          <p:cNvSpPr>
            <a:spLocks noChangeShapeType="1"/>
          </p:cNvSpPr>
          <p:nvPr/>
        </p:nvSpPr>
        <p:spPr bwMode="auto">
          <a:xfrm>
            <a:off x="32004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8" name="Line 34">
            <a:extLst>
              <a:ext uri="{FF2B5EF4-FFF2-40B4-BE49-F238E27FC236}">
                <a16:creationId xmlns:a16="http://schemas.microsoft.com/office/drawing/2014/main" id="{49D1D14C-EE50-4263-B0A8-5BDC8C2C017F}"/>
              </a:ext>
            </a:extLst>
          </p:cNvPr>
          <p:cNvSpPr>
            <a:spLocks noChangeShapeType="1"/>
          </p:cNvSpPr>
          <p:nvPr/>
        </p:nvSpPr>
        <p:spPr bwMode="auto">
          <a:xfrm>
            <a:off x="25908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9" name="Line 35">
            <a:extLst>
              <a:ext uri="{FF2B5EF4-FFF2-40B4-BE49-F238E27FC236}">
                <a16:creationId xmlns:a16="http://schemas.microsoft.com/office/drawing/2014/main" id="{604C848B-4BE5-45E7-9D1C-36651C2863F4}"/>
              </a:ext>
            </a:extLst>
          </p:cNvPr>
          <p:cNvSpPr>
            <a:spLocks noChangeShapeType="1"/>
          </p:cNvSpPr>
          <p:nvPr/>
        </p:nvSpPr>
        <p:spPr bwMode="auto">
          <a:xfrm>
            <a:off x="70104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0" name="Line 36">
            <a:extLst>
              <a:ext uri="{FF2B5EF4-FFF2-40B4-BE49-F238E27FC236}">
                <a16:creationId xmlns:a16="http://schemas.microsoft.com/office/drawing/2014/main" id="{DBCC6A21-E42F-4603-9733-907E99A45465}"/>
              </a:ext>
            </a:extLst>
          </p:cNvPr>
          <p:cNvSpPr>
            <a:spLocks noChangeShapeType="1"/>
          </p:cNvSpPr>
          <p:nvPr/>
        </p:nvSpPr>
        <p:spPr bwMode="auto">
          <a:xfrm>
            <a:off x="63246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1" name="Line 37">
            <a:extLst>
              <a:ext uri="{FF2B5EF4-FFF2-40B4-BE49-F238E27FC236}">
                <a16:creationId xmlns:a16="http://schemas.microsoft.com/office/drawing/2014/main" id="{563F130F-47C6-4F0B-8DC1-18CC8DA28EAB}"/>
              </a:ext>
            </a:extLst>
          </p:cNvPr>
          <p:cNvSpPr>
            <a:spLocks noChangeShapeType="1"/>
          </p:cNvSpPr>
          <p:nvPr/>
        </p:nvSpPr>
        <p:spPr bwMode="auto">
          <a:xfrm>
            <a:off x="3200400" y="1905000"/>
            <a:ext cx="31242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2" name="Line 38">
            <a:extLst>
              <a:ext uri="{FF2B5EF4-FFF2-40B4-BE49-F238E27FC236}">
                <a16:creationId xmlns:a16="http://schemas.microsoft.com/office/drawing/2014/main" id="{42A8227C-7BA7-400E-9E9B-7ADECE6B1773}"/>
              </a:ext>
            </a:extLst>
          </p:cNvPr>
          <p:cNvSpPr>
            <a:spLocks noChangeShapeType="1"/>
          </p:cNvSpPr>
          <p:nvPr/>
        </p:nvSpPr>
        <p:spPr bwMode="auto">
          <a:xfrm>
            <a:off x="20574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3" name="Line 39">
            <a:extLst>
              <a:ext uri="{FF2B5EF4-FFF2-40B4-BE49-F238E27FC236}">
                <a16:creationId xmlns:a16="http://schemas.microsoft.com/office/drawing/2014/main" id="{8D57DF90-1E40-4E6C-8315-02F1755ED2F8}"/>
              </a:ext>
            </a:extLst>
          </p:cNvPr>
          <p:cNvSpPr>
            <a:spLocks noChangeShapeType="1"/>
          </p:cNvSpPr>
          <p:nvPr/>
        </p:nvSpPr>
        <p:spPr bwMode="auto">
          <a:xfrm>
            <a:off x="30480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4" name="Line 41">
            <a:extLst>
              <a:ext uri="{FF2B5EF4-FFF2-40B4-BE49-F238E27FC236}">
                <a16:creationId xmlns:a16="http://schemas.microsoft.com/office/drawing/2014/main" id="{D8149F27-8C30-4837-B04B-6F106558F5EC}"/>
              </a:ext>
            </a:extLst>
          </p:cNvPr>
          <p:cNvSpPr>
            <a:spLocks noChangeShapeType="1"/>
          </p:cNvSpPr>
          <p:nvPr/>
        </p:nvSpPr>
        <p:spPr bwMode="auto">
          <a:xfrm>
            <a:off x="2057400" y="3962400"/>
            <a:ext cx="9906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5" name="Text Box 42">
            <a:extLst>
              <a:ext uri="{FF2B5EF4-FFF2-40B4-BE49-F238E27FC236}">
                <a16:creationId xmlns:a16="http://schemas.microsoft.com/office/drawing/2014/main" id="{8E7BD507-F9DD-4461-814C-A72AAB816AC3}"/>
              </a:ext>
            </a:extLst>
          </p:cNvPr>
          <p:cNvSpPr txBox="1">
            <a:spLocks noChangeArrowheads="1"/>
          </p:cNvSpPr>
          <p:nvPr/>
        </p:nvSpPr>
        <p:spPr bwMode="auto">
          <a:xfrm>
            <a:off x="3124200" y="1219200"/>
            <a:ext cx="7778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George</a:t>
            </a:r>
            <a:endParaRPr lang="en-US" altLang="en-US" sz="1600"/>
          </a:p>
        </p:txBody>
      </p:sp>
      <p:sp>
        <p:nvSpPr>
          <p:cNvPr id="83996" name="Text Box 45">
            <a:extLst>
              <a:ext uri="{FF2B5EF4-FFF2-40B4-BE49-F238E27FC236}">
                <a16:creationId xmlns:a16="http://schemas.microsoft.com/office/drawing/2014/main" id="{1C137CBA-F8E7-4EF1-B57E-56EA65744953}"/>
              </a:ext>
            </a:extLst>
          </p:cNvPr>
          <p:cNvSpPr txBox="1">
            <a:spLocks noChangeArrowheads="1"/>
          </p:cNvSpPr>
          <p:nvPr/>
        </p:nvSpPr>
        <p:spPr bwMode="auto">
          <a:xfrm>
            <a:off x="5715000" y="1219200"/>
            <a:ext cx="69850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Arlene</a:t>
            </a:r>
          </a:p>
        </p:txBody>
      </p:sp>
      <p:sp>
        <p:nvSpPr>
          <p:cNvPr id="83997" name="Text Box 47">
            <a:extLst>
              <a:ext uri="{FF2B5EF4-FFF2-40B4-BE49-F238E27FC236}">
                <a16:creationId xmlns:a16="http://schemas.microsoft.com/office/drawing/2014/main" id="{BD344CEB-1916-4FCC-8A38-9CAF90367490}"/>
              </a:ext>
            </a:extLst>
          </p:cNvPr>
          <p:cNvSpPr txBox="1">
            <a:spLocks noChangeArrowheads="1"/>
          </p:cNvSpPr>
          <p:nvPr/>
        </p:nvSpPr>
        <p:spPr bwMode="auto">
          <a:xfrm>
            <a:off x="6172200" y="2743200"/>
            <a:ext cx="5000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Ann</a:t>
            </a:r>
          </a:p>
        </p:txBody>
      </p:sp>
      <p:sp>
        <p:nvSpPr>
          <p:cNvPr id="83998" name="Text Box 51">
            <a:extLst>
              <a:ext uri="{FF2B5EF4-FFF2-40B4-BE49-F238E27FC236}">
                <a16:creationId xmlns:a16="http://schemas.microsoft.com/office/drawing/2014/main" id="{8C2CED9E-EE65-4E4A-840B-E94F39950AAA}"/>
              </a:ext>
            </a:extLst>
          </p:cNvPr>
          <p:cNvSpPr txBox="1">
            <a:spLocks noChangeArrowheads="1"/>
          </p:cNvSpPr>
          <p:nvPr/>
        </p:nvSpPr>
        <p:spPr bwMode="auto">
          <a:xfrm>
            <a:off x="1600200" y="2743200"/>
            <a:ext cx="757238"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Sandra</a:t>
            </a:r>
          </a:p>
        </p:txBody>
      </p:sp>
      <p:sp>
        <p:nvSpPr>
          <p:cNvPr id="83999" name="Text Box 52">
            <a:extLst>
              <a:ext uri="{FF2B5EF4-FFF2-40B4-BE49-F238E27FC236}">
                <a16:creationId xmlns:a16="http://schemas.microsoft.com/office/drawing/2014/main" id="{FDB2A7E1-C2B7-4FC9-B926-E17BF513DD2D}"/>
              </a:ext>
            </a:extLst>
          </p:cNvPr>
          <p:cNvSpPr txBox="1">
            <a:spLocks noChangeArrowheads="1"/>
          </p:cNvSpPr>
          <p:nvPr/>
        </p:nvSpPr>
        <p:spPr bwMode="auto">
          <a:xfrm>
            <a:off x="4953000" y="2743200"/>
            <a:ext cx="6778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Wilma</a:t>
            </a:r>
          </a:p>
        </p:txBody>
      </p:sp>
      <p:sp>
        <p:nvSpPr>
          <p:cNvPr id="84000" name="Text Box 53">
            <a:extLst>
              <a:ext uri="{FF2B5EF4-FFF2-40B4-BE49-F238E27FC236}">
                <a16:creationId xmlns:a16="http://schemas.microsoft.com/office/drawing/2014/main" id="{2FAC4BAF-99B3-4B0B-81BE-7CBB6D28E6A0}"/>
              </a:ext>
            </a:extLst>
          </p:cNvPr>
          <p:cNvSpPr txBox="1">
            <a:spLocks noChangeArrowheads="1"/>
          </p:cNvSpPr>
          <p:nvPr/>
        </p:nvSpPr>
        <p:spPr bwMode="auto">
          <a:xfrm>
            <a:off x="4038600" y="2743200"/>
            <a:ext cx="5492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Sam</a:t>
            </a:r>
          </a:p>
        </p:txBody>
      </p:sp>
      <p:sp>
        <p:nvSpPr>
          <p:cNvPr id="84001" name="Text Box 54">
            <a:extLst>
              <a:ext uri="{FF2B5EF4-FFF2-40B4-BE49-F238E27FC236}">
                <a16:creationId xmlns:a16="http://schemas.microsoft.com/office/drawing/2014/main" id="{08876823-4D97-4525-A57D-8FAC562C662F}"/>
              </a:ext>
            </a:extLst>
          </p:cNvPr>
          <p:cNvSpPr txBox="1">
            <a:spLocks noChangeArrowheads="1"/>
          </p:cNvSpPr>
          <p:nvPr/>
        </p:nvSpPr>
        <p:spPr bwMode="auto">
          <a:xfrm>
            <a:off x="2895600" y="27432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Tom</a:t>
            </a:r>
          </a:p>
        </p:txBody>
      </p:sp>
      <p:sp>
        <p:nvSpPr>
          <p:cNvPr id="84002" name="Text Box 55">
            <a:extLst>
              <a:ext uri="{FF2B5EF4-FFF2-40B4-BE49-F238E27FC236}">
                <a16:creationId xmlns:a16="http://schemas.microsoft.com/office/drawing/2014/main" id="{D9A00319-5A53-47DE-B929-3B2D6DC09787}"/>
              </a:ext>
            </a:extLst>
          </p:cNvPr>
          <p:cNvSpPr txBox="1">
            <a:spLocks noChangeArrowheads="1"/>
          </p:cNvSpPr>
          <p:nvPr/>
        </p:nvSpPr>
        <p:spPr bwMode="auto">
          <a:xfrm>
            <a:off x="2743200" y="48006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Alan</a:t>
            </a:r>
          </a:p>
        </p:txBody>
      </p:sp>
      <p:sp>
        <p:nvSpPr>
          <p:cNvPr id="84003" name="Text Box 56">
            <a:extLst>
              <a:ext uri="{FF2B5EF4-FFF2-40B4-BE49-F238E27FC236}">
                <a16:creationId xmlns:a16="http://schemas.microsoft.com/office/drawing/2014/main" id="{62457F64-6788-42E6-A928-4D7D2EBE3C1E}"/>
              </a:ext>
            </a:extLst>
          </p:cNvPr>
          <p:cNvSpPr txBox="1">
            <a:spLocks noChangeArrowheads="1"/>
          </p:cNvSpPr>
          <p:nvPr/>
        </p:nvSpPr>
        <p:spPr bwMode="auto">
          <a:xfrm>
            <a:off x="1676400" y="4800600"/>
            <a:ext cx="6889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Daniel</a:t>
            </a:r>
          </a:p>
        </p:txBody>
      </p:sp>
      <p:sp>
        <p:nvSpPr>
          <p:cNvPr id="84004" name="Text Box 58">
            <a:extLst>
              <a:ext uri="{FF2B5EF4-FFF2-40B4-BE49-F238E27FC236}">
                <a16:creationId xmlns:a16="http://schemas.microsoft.com/office/drawing/2014/main" id="{BEFB81AD-EDCD-4F40-85F6-26DAC9E349D2}"/>
              </a:ext>
            </a:extLst>
          </p:cNvPr>
          <p:cNvSpPr txBox="1">
            <a:spLocks noChangeArrowheads="1"/>
          </p:cNvSpPr>
          <p:nvPr/>
        </p:nvSpPr>
        <p:spPr bwMode="auto">
          <a:xfrm>
            <a:off x="7239000" y="2743200"/>
            <a:ext cx="79692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Michael</a:t>
            </a:r>
          </a:p>
        </p:txBody>
      </p:sp>
      <p:sp>
        <p:nvSpPr>
          <p:cNvPr id="84005" name="Text Box 59">
            <a:extLst>
              <a:ext uri="{FF2B5EF4-FFF2-40B4-BE49-F238E27FC236}">
                <a16:creationId xmlns:a16="http://schemas.microsoft.com/office/drawing/2014/main" id="{45EB7CFB-1079-4DFA-A9BF-2B5D359F7FF1}"/>
              </a:ext>
            </a:extLst>
          </p:cNvPr>
          <p:cNvSpPr txBox="1">
            <a:spLocks noChangeArrowheads="1"/>
          </p:cNvSpPr>
          <p:nvPr/>
        </p:nvSpPr>
        <p:spPr bwMode="auto">
          <a:xfrm>
            <a:off x="7162800" y="4724400"/>
            <a:ext cx="110331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Christopher</a:t>
            </a:r>
          </a:p>
        </p:txBody>
      </p:sp>
      <p:pic>
        <p:nvPicPr>
          <p:cNvPr id="4135" name="Picture 64" descr="blue-eyes-makeup">
            <a:extLst>
              <a:ext uri="{FF2B5EF4-FFF2-40B4-BE49-F238E27FC236}">
                <a16:creationId xmlns:a16="http://schemas.microsoft.com/office/drawing/2014/main" id="{BCABEE87-CAEF-47C9-ACBA-218CF977186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19800" y="3124200"/>
            <a:ext cx="838200" cy="630238"/>
          </a:xfrm>
          <a:prstGeom prst="rect">
            <a:avLst/>
          </a:prstGeom>
          <a:noFill/>
          <a:ln>
            <a:noFill/>
          </a:ln>
          <a:effectLst>
            <a:outerShdw blurRad="63500" dist="38099" dir="2700000" algn="ctr" rotWithShape="0">
              <a:srgbClr val="000000">
                <a:alpha val="74997"/>
              </a:srgbClr>
            </a:outerShdw>
          </a:effectLst>
          <a:extLst/>
        </p:spPr>
      </p:pic>
      <p:pic>
        <p:nvPicPr>
          <p:cNvPr id="4136" name="Picture 68" descr="young blue-eyed woman">
            <a:extLst>
              <a:ext uri="{FF2B5EF4-FFF2-40B4-BE49-F238E27FC236}">
                <a16:creationId xmlns:a16="http://schemas.microsoft.com/office/drawing/2014/main" id="{8C2A3BE3-534C-443F-A436-3ADF8D55FD4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29200" y="3048000"/>
            <a:ext cx="676275" cy="762000"/>
          </a:xfrm>
          <a:prstGeom prst="rect">
            <a:avLst/>
          </a:prstGeom>
          <a:noFill/>
          <a:ln>
            <a:noFill/>
          </a:ln>
          <a:effectLst>
            <a:outerShdw blurRad="63500" dist="38099" dir="2700000" algn="ctr" rotWithShape="0">
              <a:srgbClr val="000000">
                <a:alpha val="74997"/>
              </a:srgbClr>
            </a:outerShdw>
          </a:effectLst>
          <a:extLst/>
        </p:spPr>
      </p:pic>
      <p:pic>
        <p:nvPicPr>
          <p:cNvPr id="4137" name="Picture 70" descr="-young-men">
            <a:extLst>
              <a:ext uri="{FF2B5EF4-FFF2-40B4-BE49-F238E27FC236}">
                <a16:creationId xmlns:a16="http://schemas.microsoft.com/office/drawing/2014/main" id="{08A2B82F-4D89-4237-BA5D-C2FD8E97EA8D}"/>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895600" y="3048000"/>
            <a:ext cx="747713" cy="762000"/>
          </a:xfrm>
          <a:prstGeom prst="rect">
            <a:avLst/>
          </a:prstGeom>
          <a:noFill/>
          <a:ln>
            <a:noFill/>
          </a:ln>
          <a:effectLst>
            <a:outerShdw blurRad="63500" dist="38099" dir="2700000" algn="ctr" rotWithShape="0">
              <a:srgbClr val="000000">
                <a:alpha val="74997"/>
              </a:srgbClr>
            </a:outerShdw>
          </a:effectLst>
          <a:extLst/>
        </p:spPr>
      </p:pic>
      <p:pic>
        <p:nvPicPr>
          <p:cNvPr id="4138" name="Picture 71" descr="cute little girlcropped">
            <a:extLst>
              <a:ext uri="{FF2B5EF4-FFF2-40B4-BE49-F238E27FC236}">
                <a16:creationId xmlns:a16="http://schemas.microsoft.com/office/drawing/2014/main" id="{A799AD8E-232B-4781-8B57-E6D53F8A6C9B}"/>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91200" y="5105400"/>
            <a:ext cx="1295400" cy="1025525"/>
          </a:xfrm>
          <a:prstGeom prst="rect">
            <a:avLst/>
          </a:prstGeom>
          <a:noFill/>
          <a:ln>
            <a:noFill/>
          </a:ln>
          <a:effectLst>
            <a:outerShdw blurRad="63500" dist="38099" dir="2700000" algn="ctr" rotWithShape="0">
              <a:srgbClr val="000000">
                <a:alpha val="74997"/>
              </a:srgbClr>
            </a:outerShdw>
          </a:effectLst>
          <a:extLst/>
        </p:spPr>
      </p:pic>
      <p:pic>
        <p:nvPicPr>
          <p:cNvPr id="4139" name="Picture 72" descr="ordinary man">
            <a:extLst>
              <a:ext uri="{FF2B5EF4-FFF2-40B4-BE49-F238E27FC236}">
                <a16:creationId xmlns:a16="http://schemas.microsoft.com/office/drawing/2014/main" id="{6535DE96-FAF3-4F2A-9AE4-C395F81F5C0A}"/>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913063" y="152400"/>
            <a:ext cx="941387" cy="1066800"/>
          </a:xfrm>
          <a:prstGeom prst="rect">
            <a:avLst/>
          </a:prstGeom>
          <a:noFill/>
          <a:ln>
            <a:noFill/>
          </a:ln>
          <a:effectLst>
            <a:outerShdw blurRad="63500" dist="38099" dir="2700000" algn="ctr" rotWithShape="0">
              <a:srgbClr val="000000">
                <a:alpha val="74997"/>
              </a:srgbClr>
            </a:outerShdw>
          </a:effectLst>
          <a:extLst/>
        </p:spPr>
      </p:pic>
      <p:pic>
        <p:nvPicPr>
          <p:cNvPr id="4140" name="Picture 73" descr="young woman">
            <a:extLst>
              <a:ext uri="{FF2B5EF4-FFF2-40B4-BE49-F238E27FC236}">
                <a16:creationId xmlns:a16="http://schemas.microsoft.com/office/drawing/2014/main" id="{48161234-0763-4882-A4A3-51BC2B2FF2DF}"/>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600200" y="3048000"/>
            <a:ext cx="727075" cy="762000"/>
          </a:xfrm>
          <a:prstGeom prst="rect">
            <a:avLst/>
          </a:prstGeom>
          <a:noFill/>
          <a:ln>
            <a:noFill/>
          </a:ln>
          <a:effectLst>
            <a:outerShdw blurRad="63500" dist="38099" dir="2700000" algn="ctr" rotWithShape="0">
              <a:srgbClr val="000000">
                <a:alpha val="74997"/>
              </a:srgbClr>
            </a:outerShdw>
          </a:effectLst>
          <a:extLst/>
        </p:spPr>
      </p:pic>
      <p:pic>
        <p:nvPicPr>
          <p:cNvPr id="4141" name="Picture 75" descr="little_boys_caesar_haircut110">
            <a:extLst>
              <a:ext uri="{FF2B5EF4-FFF2-40B4-BE49-F238E27FC236}">
                <a16:creationId xmlns:a16="http://schemas.microsoft.com/office/drawing/2014/main" id="{86715E5F-CBAF-48B4-8F59-CC87492A49AF}"/>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743200" y="5105400"/>
            <a:ext cx="889000" cy="1066800"/>
          </a:xfrm>
          <a:prstGeom prst="rect">
            <a:avLst/>
          </a:prstGeom>
          <a:noFill/>
          <a:ln>
            <a:noFill/>
          </a:ln>
          <a:effectLst>
            <a:outerShdw blurRad="63500" dist="38099" dir="2700000" algn="ctr" rotWithShape="0">
              <a:srgbClr val="000000">
                <a:alpha val="74997"/>
              </a:srgbClr>
            </a:outerShdw>
          </a:effectLst>
          <a:extLst/>
        </p:spPr>
      </p:pic>
      <p:pic>
        <p:nvPicPr>
          <p:cNvPr id="4142" name="Picture 76" descr="baby">
            <a:extLst>
              <a:ext uri="{FF2B5EF4-FFF2-40B4-BE49-F238E27FC236}">
                <a16:creationId xmlns:a16="http://schemas.microsoft.com/office/drawing/2014/main" id="{0E7D0209-AA57-4121-A427-4284367685EC}"/>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524000" y="5181600"/>
            <a:ext cx="990600" cy="990600"/>
          </a:xfrm>
          <a:prstGeom prst="rect">
            <a:avLst/>
          </a:prstGeom>
          <a:noFill/>
          <a:ln>
            <a:noFill/>
          </a:ln>
          <a:effectLst>
            <a:outerShdw blurRad="63500" dist="38099" dir="2700000" algn="ctr" rotWithShape="0">
              <a:srgbClr val="000000">
                <a:alpha val="74997"/>
              </a:srgbClr>
            </a:outerShdw>
          </a:effectLst>
          <a:extLst/>
        </p:spPr>
      </p:pic>
      <p:pic>
        <p:nvPicPr>
          <p:cNvPr id="4143" name="Picture 77" descr="ca_youngMan">
            <a:extLst>
              <a:ext uri="{FF2B5EF4-FFF2-40B4-BE49-F238E27FC236}">
                <a16:creationId xmlns:a16="http://schemas.microsoft.com/office/drawing/2014/main" id="{8A4F10B2-BB79-4C40-9601-9F295169120A}"/>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962400" y="3048000"/>
            <a:ext cx="709613" cy="762000"/>
          </a:xfrm>
          <a:prstGeom prst="rect">
            <a:avLst/>
          </a:prstGeom>
          <a:solidFill>
            <a:schemeClr val="bg1"/>
          </a:solidFill>
          <a:ln>
            <a:noFill/>
          </a:ln>
          <a:effectLst>
            <a:outerShdw blurRad="63500" dist="38099" dir="2700000" algn="ctr" rotWithShape="0">
              <a:srgbClr val="000000">
                <a:alpha val="74997"/>
              </a:srgbClr>
            </a:outerShdw>
          </a:effectLst>
          <a:extLst/>
        </p:spPr>
      </p:pic>
      <p:pic>
        <p:nvPicPr>
          <p:cNvPr id="4144" name="Picture 80" descr="young man">
            <a:extLst>
              <a:ext uri="{FF2B5EF4-FFF2-40B4-BE49-F238E27FC236}">
                <a16:creationId xmlns:a16="http://schemas.microsoft.com/office/drawing/2014/main" id="{6B5D9724-96F6-4B8B-BCD3-DF313143759D}"/>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7315200" y="3048000"/>
            <a:ext cx="682625" cy="762000"/>
          </a:xfrm>
          <a:prstGeom prst="rect">
            <a:avLst/>
          </a:prstGeom>
          <a:noFill/>
          <a:ln>
            <a:noFill/>
          </a:ln>
          <a:effectLst>
            <a:outerShdw blurRad="63500" dist="38099" dir="2700000" algn="ctr" rotWithShape="0">
              <a:srgbClr val="000000">
                <a:alpha val="74997"/>
              </a:srgbClr>
            </a:outerShdw>
          </a:effectLst>
          <a:extLst/>
        </p:spPr>
      </p:pic>
      <p:sp>
        <p:nvSpPr>
          <p:cNvPr id="84016" name="Line 81">
            <a:extLst>
              <a:ext uri="{FF2B5EF4-FFF2-40B4-BE49-F238E27FC236}">
                <a16:creationId xmlns:a16="http://schemas.microsoft.com/office/drawing/2014/main" id="{CFD4062B-D3B9-4AED-8DF4-BC930C8459C7}"/>
              </a:ext>
            </a:extLst>
          </p:cNvPr>
          <p:cNvSpPr>
            <a:spLocks noChangeShapeType="1"/>
          </p:cNvSpPr>
          <p:nvPr/>
        </p:nvSpPr>
        <p:spPr bwMode="auto">
          <a:xfrm>
            <a:off x="6553200" y="3962400"/>
            <a:ext cx="9144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17" name="Oval 82">
            <a:extLst>
              <a:ext uri="{FF2B5EF4-FFF2-40B4-BE49-F238E27FC236}">
                <a16:creationId xmlns:a16="http://schemas.microsoft.com/office/drawing/2014/main" id="{5DEF252E-2E6D-499B-9DAB-4F3941725A04}"/>
              </a:ext>
            </a:extLst>
          </p:cNvPr>
          <p:cNvSpPr>
            <a:spLocks noChangeArrowheads="1"/>
          </p:cNvSpPr>
          <p:nvPr/>
        </p:nvSpPr>
        <p:spPr bwMode="auto">
          <a:xfrm>
            <a:off x="6324600" y="4267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4018" name="Line 83">
            <a:extLst>
              <a:ext uri="{FF2B5EF4-FFF2-40B4-BE49-F238E27FC236}">
                <a16:creationId xmlns:a16="http://schemas.microsoft.com/office/drawing/2014/main" id="{837D4DD5-99E8-4103-9301-0E1FFFC5A80B}"/>
              </a:ext>
            </a:extLst>
          </p:cNvPr>
          <p:cNvSpPr>
            <a:spLocks noChangeShapeType="1"/>
          </p:cNvSpPr>
          <p:nvPr/>
        </p:nvSpPr>
        <p:spPr bwMode="auto">
          <a:xfrm>
            <a:off x="65532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19" name="Line 84">
            <a:extLst>
              <a:ext uri="{FF2B5EF4-FFF2-40B4-BE49-F238E27FC236}">
                <a16:creationId xmlns:a16="http://schemas.microsoft.com/office/drawing/2014/main" id="{40350CFE-5E31-4836-A17B-966E19A6CF4A}"/>
              </a:ext>
            </a:extLst>
          </p:cNvPr>
          <p:cNvSpPr>
            <a:spLocks noChangeShapeType="1"/>
          </p:cNvSpPr>
          <p:nvPr/>
        </p:nvSpPr>
        <p:spPr bwMode="auto">
          <a:xfrm>
            <a:off x="74676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20" name="Text Box 86">
            <a:extLst>
              <a:ext uri="{FF2B5EF4-FFF2-40B4-BE49-F238E27FC236}">
                <a16:creationId xmlns:a16="http://schemas.microsoft.com/office/drawing/2014/main" id="{B62568C9-23DB-482A-864D-AE1BEB76F7AC}"/>
              </a:ext>
            </a:extLst>
          </p:cNvPr>
          <p:cNvSpPr txBox="1">
            <a:spLocks noChangeArrowheads="1"/>
          </p:cNvSpPr>
          <p:nvPr/>
        </p:nvSpPr>
        <p:spPr bwMode="auto">
          <a:xfrm>
            <a:off x="6248400" y="4724400"/>
            <a:ext cx="7175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Abigail</a:t>
            </a:r>
          </a:p>
        </p:txBody>
      </p:sp>
      <p:sp>
        <p:nvSpPr>
          <p:cNvPr id="84021" name="Text Box 87">
            <a:extLst>
              <a:ext uri="{FF2B5EF4-FFF2-40B4-BE49-F238E27FC236}">
                <a16:creationId xmlns:a16="http://schemas.microsoft.com/office/drawing/2014/main" id="{B81100A2-B4F9-493D-B079-6D4B2D9840FC}"/>
              </a:ext>
            </a:extLst>
          </p:cNvPr>
          <p:cNvSpPr txBox="1">
            <a:spLocks noChangeArrowheads="1"/>
          </p:cNvSpPr>
          <p:nvPr/>
        </p:nvSpPr>
        <p:spPr bwMode="auto">
          <a:xfrm>
            <a:off x="339725" y="6340475"/>
            <a:ext cx="3622675"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latin typeface="Arial Black" panose="020B0A04020102020204" pitchFamily="34" charset="0"/>
              </a:rPr>
              <a:t>The Kendrick Family</a:t>
            </a:r>
            <a:endParaRPr lang="en-US" altLang="en-US" sz="2400" dirty="0"/>
          </a:p>
        </p:txBody>
      </p:sp>
      <p:pic>
        <p:nvPicPr>
          <p:cNvPr id="4151" name="Picture 89" descr="albino-child-b">
            <a:extLst>
              <a:ext uri="{FF2B5EF4-FFF2-40B4-BE49-F238E27FC236}">
                <a16:creationId xmlns:a16="http://schemas.microsoft.com/office/drawing/2014/main" id="{45EE9115-B904-4525-9027-1D6CAAE2EBD3}"/>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315200" y="5105400"/>
            <a:ext cx="939800" cy="1143000"/>
          </a:xfrm>
          <a:prstGeom prst="rect">
            <a:avLst/>
          </a:prstGeom>
          <a:noFill/>
          <a:ln>
            <a:noFill/>
          </a:ln>
          <a:effectLst>
            <a:outerShdw blurRad="63500" dist="38099" dir="2700000" algn="ctr" rotWithShape="0">
              <a:srgbClr val="000000">
                <a:alpha val="74997"/>
              </a:srgbClr>
            </a:outerShdw>
          </a:effectLst>
          <a:extLst/>
        </p:spPr>
      </p:pic>
      <p:sp>
        <p:nvSpPr>
          <p:cNvPr id="84023" name="Text Box 90">
            <a:extLst>
              <a:ext uri="{FF2B5EF4-FFF2-40B4-BE49-F238E27FC236}">
                <a16:creationId xmlns:a16="http://schemas.microsoft.com/office/drawing/2014/main" id="{29A74E9D-94CB-4BB5-9A09-309960E46969}"/>
              </a:ext>
            </a:extLst>
          </p:cNvPr>
          <p:cNvSpPr txBox="1">
            <a:spLocks noChangeArrowheads="1"/>
          </p:cNvSpPr>
          <p:nvPr/>
        </p:nvSpPr>
        <p:spPr bwMode="auto">
          <a:xfrm>
            <a:off x="4645025" y="6413144"/>
            <a:ext cx="1835150" cy="396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i="1" dirty="0">
                <a:latin typeface="Times New Roman" panose="02020603050405020304" pitchFamily="18" charset="0"/>
              </a:rPr>
              <a:t>Trait:</a:t>
            </a:r>
            <a:r>
              <a:rPr lang="en-US" altLang="en-US" sz="2000" dirty="0"/>
              <a:t> </a:t>
            </a:r>
            <a:r>
              <a:rPr lang="en-US" altLang="en-US" sz="2000" b="1" dirty="0">
                <a:latin typeface="Times New Roman" panose="02020603050405020304" pitchFamily="18" charset="0"/>
              </a:rPr>
              <a:t>Albinism</a:t>
            </a:r>
            <a:endParaRPr lang="en-US" altLang="en-US" sz="2400" dirty="0"/>
          </a:p>
        </p:txBody>
      </p:sp>
      <p:sp>
        <p:nvSpPr>
          <p:cNvPr id="84024" name="TextBox 1">
            <a:extLst>
              <a:ext uri="{FF2B5EF4-FFF2-40B4-BE49-F238E27FC236}">
                <a16:creationId xmlns:a16="http://schemas.microsoft.com/office/drawing/2014/main" id="{1ED6861A-D4DE-41C2-AEE7-EAEC95405ED2}"/>
              </a:ext>
            </a:extLst>
          </p:cNvPr>
          <p:cNvSpPr txBox="1">
            <a:spLocks noChangeArrowheads="1"/>
          </p:cNvSpPr>
          <p:nvPr/>
        </p:nvSpPr>
        <p:spPr bwMode="auto">
          <a:xfrm>
            <a:off x="25400" y="0"/>
            <a:ext cx="15748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b="1" dirty="0">
                <a:solidFill>
                  <a:srgbClr val="FF0000"/>
                </a:solidFill>
              </a:rPr>
              <a:t>KEY</a:t>
            </a:r>
          </a:p>
        </p:txBody>
      </p:sp>
      <p:sp>
        <p:nvSpPr>
          <p:cNvPr id="84025" name="Oval 11">
            <a:extLst>
              <a:ext uri="{FF2B5EF4-FFF2-40B4-BE49-F238E27FC236}">
                <a16:creationId xmlns:a16="http://schemas.microsoft.com/office/drawing/2014/main" id="{FB3A1B22-026D-4105-AA90-E4A60877EDCF}"/>
              </a:ext>
            </a:extLst>
          </p:cNvPr>
          <p:cNvSpPr>
            <a:spLocks noChangeArrowheads="1"/>
          </p:cNvSpPr>
          <p:nvPr/>
        </p:nvSpPr>
        <p:spPr bwMode="auto">
          <a:xfrm>
            <a:off x="5181600" y="1219200"/>
            <a:ext cx="533400" cy="457200"/>
          </a:xfrm>
          <a:prstGeom prst="ellipse">
            <a:avLst/>
          </a:prstGeom>
          <a:solidFill>
            <a:schemeClr val="tx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84026" name="Rectangle 15">
            <a:extLst>
              <a:ext uri="{FF2B5EF4-FFF2-40B4-BE49-F238E27FC236}">
                <a16:creationId xmlns:a16="http://schemas.microsoft.com/office/drawing/2014/main" id="{DA5942FA-DDA8-4D2E-B818-2A4EBB400010}"/>
              </a:ext>
            </a:extLst>
          </p:cNvPr>
          <p:cNvSpPr>
            <a:spLocks noChangeArrowheads="1"/>
          </p:cNvSpPr>
          <p:nvPr/>
        </p:nvSpPr>
        <p:spPr bwMode="auto">
          <a:xfrm>
            <a:off x="7315200" y="4267200"/>
            <a:ext cx="457200" cy="457200"/>
          </a:xfrm>
          <a:prstGeom prst="rect">
            <a:avLst/>
          </a:prstGeom>
          <a:solidFill>
            <a:schemeClr val="tx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4027" name="TextBox 1">
            <a:extLst>
              <a:ext uri="{FF2B5EF4-FFF2-40B4-BE49-F238E27FC236}">
                <a16:creationId xmlns:a16="http://schemas.microsoft.com/office/drawing/2014/main" id="{23D8B126-62BC-4C16-BBAF-EC2AB7655B60}"/>
              </a:ext>
            </a:extLst>
          </p:cNvPr>
          <p:cNvSpPr txBox="1">
            <a:spLocks noChangeArrowheads="1"/>
          </p:cNvSpPr>
          <p:nvPr/>
        </p:nvSpPr>
        <p:spPr bwMode="auto">
          <a:xfrm>
            <a:off x="5181600" y="1219200"/>
            <a:ext cx="609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2,2</a:t>
            </a:r>
          </a:p>
        </p:txBody>
      </p:sp>
      <p:sp>
        <p:nvSpPr>
          <p:cNvPr id="84028" name="Rectangle 2">
            <a:extLst>
              <a:ext uri="{FF2B5EF4-FFF2-40B4-BE49-F238E27FC236}">
                <a16:creationId xmlns:a16="http://schemas.microsoft.com/office/drawing/2014/main" id="{219076D8-326F-444E-A255-1FF39EF705EB}"/>
              </a:ext>
            </a:extLst>
          </p:cNvPr>
          <p:cNvSpPr>
            <a:spLocks noChangeArrowheads="1"/>
          </p:cNvSpPr>
          <p:nvPr/>
        </p:nvSpPr>
        <p:spPr bwMode="auto">
          <a:xfrm>
            <a:off x="7239000" y="4267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2,2</a:t>
            </a:r>
          </a:p>
        </p:txBody>
      </p:sp>
      <p:sp>
        <p:nvSpPr>
          <p:cNvPr id="84029" name="Rectangle 3">
            <a:extLst>
              <a:ext uri="{FF2B5EF4-FFF2-40B4-BE49-F238E27FC236}">
                <a16:creationId xmlns:a16="http://schemas.microsoft.com/office/drawing/2014/main" id="{A58FCE52-1A20-4238-AEC3-6584D0015A8A}"/>
              </a:ext>
            </a:extLst>
          </p:cNvPr>
          <p:cNvSpPr>
            <a:spLocks noChangeArrowheads="1"/>
          </p:cNvSpPr>
          <p:nvPr/>
        </p:nvSpPr>
        <p:spPr bwMode="auto">
          <a:xfrm>
            <a:off x="60198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1,2</a:t>
            </a:r>
          </a:p>
        </p:txBody>
      </p:sp>
      <p:sp>
        <p:nvSpPr>
          <p:cNvPr id="84030" name="Rectangle 4">
            <a:extLst>
              <a:ext uri="{FF2B5EF4-FFF2-40B4-BE49-F238E27FC236}">
                <a16:creationId xmlns:a16="http://schemas.microsoft.com/office/drawing/2014/main" id="{005BFFB9-E3FB-42B8-819D-9AA13CF8CE6F}"/>
              </a:ext>
            </a:extLst>
          </p:cNvPr>
          <p:cNvSpPr>
            <a:spLocks noChangeArrowheads="1"/>
          </p:cNvSpPr>
          <p:nvPr/>
        </p:nvSpPr>
        <p:spPr bwMode="auto">
          <a:xfrm>
            <a:off x="49530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1,2</a:t>
            </a:r>
          </a:p>
        </p:txBody>
      </p:sp>
      <p:sp>
        <p:nvSpPr>
          <p:cNvPr id="84031" name="Rectangle 5">
            <a:extLst>
              <a:ext uri="{FF2B5EF4-FFF2-40B4-BE49-F238E27FC236}">
                <a16:creationId xmlns:a16="http://schemas.microsoft.com/office/drawing/2014/main" id="{6CCCEF0B-6E22-4A0B-8DB0-26B87D2210EA}"/>
              </a:ext>
            </a:extLst>
          </p:cNvPr>
          <p:cNvSpPr>
            <a:spLocks noChangeArrowheads="1"/>
          </p:cNvSpPr>
          <p:nvPr/>
        </p:nvSpPr>
        <p:spPr bwMode="auto">
          <a:xfrm>
            <a:off x="40386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1,2</a:t>
            </a:r>
          </a:p>
        </p:txBody>
      </p:sp>
      <p:sp>
        <p:nvSpPr>
          <p:cNvPr id="84032" name="Rectangle 6">
            <a:extLst>
              <a:ext uri="{FF2B5EF4-FFF2-40B4-BE49-F238E27FC236}">
                <a16:creationId xmlns:a16="http://schemas.microsoft.com/office/drawing/2014/main" id="{F54F4ED9-C10B-4848-8C26-99B4E6626695}"/>
              </a:ext>
            </a:extLst>
          </p:cNvPr>
          <p:cNvSpPr>
            <a:spLocks noChangeArrowheads="1"/>
          </p:cNvSpPr>
          <p:nvPr/>
        </p:nvSpPr>
        <p:spPr bwMode="auto">
          <a:xfrm>
            <a:off x="28956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1,2</a:t>
            </a:r>
          </a:p>
        </p:txBody>
      </p:sp>
      <p:sp>
        <p:nvSpPr>
          <p:cNvPr id="84033" name="Rectangle 7">
            <a:extLst>
              <a:ext uri="{FF2B5EF4-FFF2-40B4-BE49-F238E27FC236}">
                <a16:creationId xmlns:a16="http://schemas.microsoft.com/office/drawing/2014/main" id="{96B89B82-CB04-4AB5-8D6E-F22489D24F15}"/>
              </a:ext>
            </a:extLst>
          </p:cNvPr>
          <p:cNvSpPr>
            <a:spLocks noChangeArrowheads="1"/>
          </p:cNvSpPr>
          <p:nvPr/>
        </p:nvSpPr>
        <p:spPr bwMode="auto">
          <a:xfrm>
            <a:off x="73152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1,2</a:t>
            </a:r>
          </a:p>
        </p:txBody>
      </p:sp>
      <p:sp>
        <p:nvSpPr>
          <p:cNvPr id="84034" name="Rectangle 8">
            <a:extLst>
              <a:ext uri="{FF2B5EF4-FFF2-40B4-BE49-F238E27FC236}">
                <a16:creationId xmlns:a16="http://schemas.microsoft.com/office/drawing/2014/main" id="{98E79031-4E29-48D5-BB68-237BCBD05882}"/>
              </a:ext>
            </a:extLst>
          </p:cNvPr>
          <p:cNvSpPr>
            <a:spLocks noChangeArrowheads="1"/>
          </p:cNvSpPr>
          <p:nvPr/>
        </p:nvSpPr>
        <p:spPr bwMode="auto">
          <a:xfrm>
            <a:off x="3886200" y="1219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1,_</a:t>
            </a:r>
          </a:p>
        </p:txBody>
      </p:sp>
      <p:sp>
        <p:nvSpPr>
          <p:cNvPr id="84035" name="Rectangle 10">
            <a:extLst>
              <a:ext uri="{FF2B5EF4-FFF2-40B4-BE49-F238E27FC236}">
                <a16:creationId xmlns:a16="http://schemas.microsoft.com/office/drawing/2014/main" id="{549BA982-94A5-4761-81FF-0DCE2FDFA229}"/>
              </a:ext>
            </a:extLst>
          </p:cNvPr>
          <p:cNvSpPr>
            <a:spLocks noChangeArrowheads="1"/>
          </p:cNvSpPr>
          <p:nvPr/>
        </p:nvSpPr>
        <p:spPr bwMode="auto">
          <a:xfrm>
            <a:off x="16002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1,_    </a:t>
            </a:r>
          </a:p>
        </p:txBody>
      </p:sp>
      <p:sp>
        <p:nvSpPr>
          <p:cNvPr id="84036" name="Rectangle 11">
            <a:extLst>
              <a:ext uri="{FF2B5EF4-FFF2-40B4-BE49-F238E27FC236}">
                <a16:creationId xmlns:a16="http://schemas.microsoft.com/office/drawing/2014/main" id="{2AEB422B-3AC1-44F8-BB5D-A38E83726A01}"/>
              </a:ext>
            </a:extLst>
          </p:cNvPr>
          <p:cNvSpPr>
            <a:spLocks noChangeArrowheads="1"/>
          </p:cNvSpPr>
          <p:nvPr/>
        </p:nvSpPr>
        <p:spPr bwMode="auto">
          <a:xfrm>
            <a:off x="1752600" y="43434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1,_</a:t>
            </a:r>
          </a:p>
        </p:txBody>
      </p:sp>
      <p:sp>
        <p:nvSpPr>
          <p:cNvPr id="84037" name="Rectangle 12">
            <a:extLst>
              <a:ext uri="{FF2B5EF4-FFF2-40B4-BE49-F238E27FC236}">
                <a16:creationId xmlns:a16="http://schemas.microsoft.com/office/drawing/2014/main" id="{6FFFA5F5-D4BE-4371-BACA-9FC499639A70}"/>
              </a:ext>
            </a:extLst>
          </p:cNvPr>
          <p:cNvSpPr>
            <a:spLocks noChangeArrowheads="1"/>
          </p:cNvSpPr>
          <p:nvPr/>
        </p:nvSpPr>
        <p:spPr bwMode="auto">
          <a:xfrm>
            <a:off x="2743200" y="43434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a:t>
            </a:r>
            <a:r>
              <a:rPr lang="en-US" altLang="en-US" sz="2400" u="sng" dirty="0">
                <a:solidFill>
                  <a:srgbClr val="FF0000"/>
                </a:solidFill>
              </a:rPr>
              <a:t>,_</a:t>
            </a:r>
            <a:endParaRPr lang="en-US" altLang="en-US" sz="2400" dirty="0">
              <a:solidFill>
                <a:srgbClr val="FF0000"/>
              </a:solidFill>
            </a:endParaRPr>
          </a:p>
        </p:txBody>
      </p:sp>
      <p:sp>
        <p:nvSpPr>
          <p:cNvPr id="84038" name="Rectangle 13">
            <a:extLst>
              <a:ext uri="{FF2B5EF4-FFF2-40B4-BE49-F238E27FC236}">
                <a16:creationId xmlns:a16="http://schemas.microsoft.com/office/drawing/2014/main" id="{6A208A24-F112-4785-A058-BCBC42756105}"/>
              </a:ext>
            </a:extLst>
          </p:cNvPr>
          <p:cNvSpPr>
            <a:spLocks noChangeArrowheads="1"/>
          </p:cNvSpPr>
          <p:nvPr/>
        </p:nvSpPr>
        <p:spPr bwMode="auto">
          <a:xfrm>
            <a:off x="6324600" y="4267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1,_</a:t>
            </a:r>
          </a:p>
        </p:txBody>
      </p:sp>
      <p:sp>
        <p:nvSpPr>
          <p:cNvPr id="84039" name="TextBox 9">
            <a:extLst>
              <a:ext uri="{FF2B5EF4-FFF2-40B4-BE49-F238E27FC236}">
                <a16:creationId xmlns:a16="http://schemas.microsoft.com/office/drawing/2014/main" id="{DB781D9F-E5C9-4677-83EB-4CEB98482EF6}"/>
              </a:ext>
            </a:extLst>
          </p:cNvPr>
          <p:cNvSpPr txBox="1">
            <a:spLocks noChangeArrowheads="1"/>
          </p:cNvSpPr>
          <p:nvPr/>
        </p:nvSpPr>
        <p:spPr bwMode="auto">
          <a:xfrm>
            <a:off x="-69057" y="730359"/>
            <a:ext cx="3490913"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i="1" dirty="0">
                <a:latin typeface="Cambria" panose="02040503050406030204" pitchFamily="18" charset="0"/>
              </a:rPr>
              <a:t>Versions</a:t>
            </a:r>
            <a:r>
              <a:rPr lang="en-US" altLang="en-US" sz="1600" b="1" i="1" dirty="0"/>
              <a:t>:</a:t>
            </a:r>
            <a:r>
              <a:rPr lang="en-US" altLang="en-US" sz="1600" i="1" dirty="0"/>
              <a:t> </a:t>
            </a:r>
          </a:p>
          <a:p>
            <a:pPr>
              <a:spcBef>
                <a:spcPct val="0"/>
              </a:spcBef>
              <a:buFontTx/>
              <a:buNone/>
            </a:pPr>
            <a:r>
              <a:rPr lang="en-US" altLang="en-US" sz="1800" dirty="0"/>
              <a:t>    </a:t>
            </a:r>
            <a:r>
              <a:rPr lang="en-US" altLang="en-US" sz="1600" dirty="0"/>
              <a:t>1=normal</a:t>
            </a:r>
          </a:p>
          <a:p>
            <a:pPr>
              <a:spcBef>
                <a:spcPct val="0"/>
              </a:spcBef>
              <a:buFontTx/>
              <a:buNone/>
            </a:pPr>
            <a:r>
              <a:rPr lang="en-US" altLang="en-US" sz="1600" dirty="0"/>
              <a:t>    2=albino</a:t>
            </a:r>
          </a:p>
          <a:p>
            <a:pPr>
              <a:spcBef>
                <a:spcPct val="0"/>
              </a:spcBef>
              <a:buFontTx/>
              <a:buNone/>
            </a:pPr>
            <a:r>
              <a:rPr lang="en-US" altLang="en-US" sz="1200" b="1" i="1" dirty="0">
                <a:latin typeface="Cambria" panose="02040503050406030204" pitchFamily="18" charset="0"/>
              </a:rPr>
              <a:t>Combinations and Variations of the Traits:</a:t>
            </a:r>
          </a:p>
          <a:p>
            <a:pPr>
              <a:spcBef>
                <a:spcPct val="0"/>
              </a:spcBef>
              <a:buFontTx/>
              <a:buNone/>
            </a:pPr>
            <a:r>
              <a:rPr lang="en-US" altLang="en-US" sz="1800" dirty="0"/>
              <a:t>    </a:t>
            </a:r>
            <a:r>
              <a:rPr lang="en-US" altLang="en-US" sz="1600" dirty="0"/>
              <a:t>1,1</a:t>
            </a:r>
          </a:p>
          <a:p>
            <a:pPr>
              <a:spcBef>
                <a:spcPct val="0"/>
              </a:spcBef>
              <a:buFontTx/>
              <a:buNone/>
            </a:pPr>
            <a:r>
              <a:rPr lang="en-US" altLang="en-US" sz="1600" dirty="0"/>
              <a:t>    1,2</a:t>
            </a:r>
          </a:p>
          <a:p>
            <a:pPr>
              <a:spcBef>
                <a:spcPct val="0"/>
              </a:spcBef>
              <a:buFontTx/>
              <a:buNone/>
            </a:pPr>
            <a:r>
              <a:rPr lang="en-US" altLang="en-US" sz="1600" dirty="0"/>
              <a:t>    2,2 = albino</a:t>
            </a:r>
          </a:p>
        </p:txBody>
      </p:sp>
      <p:cxnSp>
        <p:nvCxnSpPr>
          <p:cNvPr id="84040" name="Straight Connector 15">
            <a:extLst>
              <a:ext uri="{FF2B5EF4-FFF2-40B4-BE49-F238E27FC236}">
                <a16:creationId xmlns:a16="http://schemas.microsoft.com/office/drawing/2014/main" id="{3DCCDBA0-9DBB-4B90-9A97-6E3E270080AB}"/>
              </a:ext>
            </a:extLst>
          </p:cNvPr>
          <p:cNvCxnSpPr>
            <a:cxnSpLocks noChangeShapeType="1"/>
          </p:cNvCxnSpPr>
          <p:nvPr/>
        </p:nvCxnSpPr>
        <p:spPr bwMode="auto">
          <a:xfrm>
            <a:off x="577850" y="1836738"/>
            <a:ext cx="244475" cy="1905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84041" name="Straight Connector 74">
            <a:extLst>
              <a:ext uri="{FF2B5EF4-FFF2-40B4-BE49-F238E27FC236}">
                <a16:creationId xmlns:a16="http://schemas.microsoft.com/office/drawing/2014/main" id="{21C48C88-4823-4415-A07B-CCCE02ACC4F3}"/>
              </a:ext>
            </a:extLst>
          </p:cNvPr>
          <p:cNvCxnSpPr>
            <a:cxnSpLocks noChangeShapeType="1"/>
          </p:cNvCxnSpPr>
          <p:nvPr/>
        </p:nvCxnSpPr>
        <p:spPr bwMode="auto">
          <a:xfrm flipV="1">
            <a:off x="577850" y="2027238"/>
            <a:ext cx="244475"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sp>
        <p:nvSpPr>
          <p:cNvPr id="84042" name="TextBox 21">
            <a:extLst>
              <a:ext uri="{FF2B5EF4-FFF2-40B4-BE49-F238E27FC236}">
                <a16:creationId xmlns:a16="http://schemas.microsoft.com/office/drawing/2014/main" id="{69F00AE2-8415-4AC4-9AB8-FB8F383DD748}"/>
              </a:ext>
            </a:extLst>
          </p:cNvPr>
          <p:cNvSpPr txBox="1">
            <a:spLocks noChangeArrowheads="1"/>
          </p:cNvSpPr>
          <p:nvPr/>
        </p:nvSpPr>
        <p:spPr bwMode="auto">
          <a:xfrm>
            <a:off x="762000" y="1836738"/>
            <a:ext cx="83820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dirty="0"/>
              <a:t>normal</a:t>
            </a:r>
          </a:p>
        </p:txBody>
      </p:sp>
    </p:spTree>
    <p:extLst>
      <p:ext uri="{BB962C8B-B14F-4D97-AF65-F5344CB8AC3E}">
        <p14:creationId xmlns:p14="http://schemas.microsoft.com/office/powerpoint/2010/main" val="862719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0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03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403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40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039">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403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403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4039">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40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4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40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40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40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40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397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403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40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403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8402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840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840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8403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840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840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nimBg="1"/>
      <p:bldP spid="84024" grpId="0"/>
      <p:bldP spid="84027" grpId="0"/>
      <p:bldP spid="84028" grpId="0"/>
      <p:bldP spid="84029" grpId="0"/>
      <p:bldP spid="84030" grpId="0"/>
      <p:bldP spid="84031" grpId="0"/>
      <p:bldP spid="84032" grpId="0"/>
      <p:bldP spid="84033" grpId="0"/>
      <p:bldP spid="84034" grpId="0"/>
      <p:bldP spid="84035" grpId="0"/>
      <p:bldP spid="84036" grpId="0"/>
      <p:bldP spid="84037" grpId="0"/>
      <p:bldP spid="84038" grpId="0"/>
      <p:bldP spid="8404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Oval 8">
            <a:extLst>
              <a:ext uri="{FF2B5EF4-FFF2-40B4-BE49-F238E27FC236}">
                <a16:creationId xmlns:a16="http://schemas.microsoft.com/office/drawing/2014/main" id="{9AF23FD2-38DC-496E-833B-F000965D13A6}"/>
              </a:ext>
            </a:extLst>
          </p:cNvPr>
          <p:cNvSpPr>
            <a:spLocks noChangeArrowheads="1"/>
          </p:cNvSpPr>
          <p:nvPr/>
        </p:nvSpPr>
        <p:spPr bwMode="auto">
          <a:xfrm>
            <a:off x="16764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0" name="Oval 10">
            <a:extLst>
              <a:ext uri="{FF2B5EF4-FFF2-40B4-BE49-F238E27FC236}">
                <a16:creationId xmlns:a16="http://schemas.microsoft.com/office/drawing/2014/main" id="{0BB31FD6-19C5-462D-AFBD-50D43CD27697}"/>
              </a:ext>
            </a:extLst>
          </p:cNvPr>
          <p:cNvSpPr>
            <a:spLocks noChangeArrowheads="1"/>
          </p:cNvSpPr>
          <p:nvPr/>
        </p:nvSpPr>
        <p:spPr bwMode="auto">
          <a:xfrm>
            <a:off x="50292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1" name="Oval 11">
            <a:extLst>
              <a:ext uri="{FF2B5EF4-FFF2-40B4-BE49-F238E27FC236}">
                <a16:creationId xmlns:a16="http://schemas.microsoft.com/office/drawing/2014/main" id="{552D275E-A51D-4B6C-A971-B73BF990A911}"/>
              </a:ext>
            </a:extLst>
          </p:cNvPr>
          <p:cNvSpPr>
            <a:spLocks noChangeArrowheads="1"/>
          </p:cNvSpPr>
          <p:nvPr/>
        </p:nvSpPr>
        <p:spPr bwMode="auto">
          <a:xfrm>
            <a:off x="5181600" y="1219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83972" name="Oval 12">
            <a:extLst>
              <a:ext uri="{FF2B5EF4-FFF2-40B4-BE49-F238E27FC236}">
                <a16:creationId xmlns:a16="http://schemas.microsoft.com/office/drawing/2014/main" id="{E8BE8388-3731-4988-A5CE-840DC00A0AFE}"/>
              </a:ext>
            </a:extLst>
          </p:cNvPr>
          <p:cNvSpPr>
            <a:spLocks noChangeArrowheads="1"/>
          </p:cNvSpPr>
          <p:nvPr/>
        </p:nvSpPr>
        <p:spPr bwMode="auto">
          <a:xfrm>
            <a:off x="6096000" y="22860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3" name="Rectangle 13">
            <a:extLst>
              <a:ext uri="{FF2B5EF4-FFF2-40B4-BE49-F238E27FC236}">
                <a16:creationId xmlns:a16="http://schemas.microsoft.com/office/drawing/2014/main" id="{116E6BD2-8471-4A88-A50E-4907E4DE16B9}"/>
              </a:ext>
            </a:extLst>
          </p:cNvPr>
          <p:cNvSpPr>
            <a:spLocks noChangeArrowheads="1"/>
          </p:cNvSpPr>
          <p:nvPr/>
        </p:nvSpPr>
        <p:spPr bwMode="auto">
          <a:xfrm>
            <a:off x="28194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4" name="Rectangle 14">
            <a:extLst>
              <a:ext uri="{FF2B5EF4-FFF2-40B4-BE49-F238E27FC236}">
                <a16:creationId xmlns:a16="http://schemas.microsoft.com/office/drawing/2014/main" id="{348B35FA-4F2F-4671-9B92-41CF5A089819}"/>
              </a:ext>
            </a:extLst>
          </p:cNvPr>
          <p:cNvSpPr>
            <a:spLocks noChangeArrowheads="1"/>
          </p:cNvSpPr>
          <p:nvPr/>
        </p:nvSpPr>
        <p:spPr bwMode="auto">
          <a:xfrm>
            <a:off x="1828800" y="43434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5" name="Rectangle 15">
            <a:extLst>
              <a:ext uri="{FF2B5EF4-FFF2-40B4-BE49-F238E27FC236}">
                <a16:creationId xmlns:a16="http://schemas.microsoft.com/office/drawing/2014/main" id="{AFE1AF1C-925D-461A-B815-F4E28374C3AF}"/>
              </a:ext>
            </a:extLst>
          </p:cNvPr>
          <p:cNvSpPr>
            <a:spLocks noChangeArrowheads="1"/>
          </p:cNvSpPr>
          <p:nvPr/>
        </p:nvSpPr>
        <p:spPr bwMode="auto">
          <a:xfrm>
            <a:off x="7315200" y="4267200"/>
            <a:ext cx="457200" cy="4572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6" name="Rectangle 16">
            <a:extLst>
              <a:ext uri="{FF2B5EF4-FFF2-40B4-BE49-F238E27FC236}">
                <a16:creationId xmlns:a16="http://schemas.microsoft.com/office/drawing/2014/main" id="{C0CB97D5-968C-4F1F-91B5-5E270517D01B}"/>
              </a:ext>
            </a:extLst>
          </p:cNvPr>
          <p:cNvSpPr>
            <a:spLocks noChangeArrowheads="1"/>
          </p:cNvSpPr>
          <p:nvPr/>
        </p:nvSpPr>
        <p:spPr bwMode="auto">
          <a:xfrm>
            <a:off x="4114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7" name="Rectangle 17">
            <a:extLst>
              <a:ext uri="{FF2B5EF4-FFF2-40B4-BE49-F238E27FC236}">
                <a16:creationId xmlns:a16="http://schemas.microsoft.com/office/drawing/2014/main" id="{D5750346-34D8-4C51-90AA-86DAB766B95D}"/>
              </a:ext>
            </a:extLst>
          </p:cNvPr>
          <p:cNvSpPr>
            <a:spLocks noChangeArrowheads="1"/>
          </p:cNvSpPr>
          <p:nvPr/>
        </p:nvSpPr>
        <p:spPr bwMode="auto">
          <a:xfrm>
            <a:off x="73914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8" name="Rectangle 18">
            <a:extLst>
              <a:ext uri="{FF2B5EF4-FFF2-40B4-BE49-F238E27FC236}">
                <a16:creationId xmlns:a16="http://schemas.microsoft.com/office/drawing/2014/main" id="{8CFC0DBD-6C84-4F06-AB5B-D3766EEEE41B}"/>
              </a:ext>
            </a:extLst>
          </p:cNvPr>
          <p:cNvSpPr>
            <a:spLocks noChangeArrowheads="1"/>
          </p:cNvSpPr>
          <p:nvPr/>
        </p:nvSpPr>
        <p:spPr bwMode="auto">
          <a:xfrm>
            <a:off x="3962400" y="12192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3979" name="Rectangle 19">
            <a:extLst>
              <a:ext uri="{FF2B5EF4-FFF2-40B4-BE49-F238E27FC236}">
                <a16:creationId xmlns:a16="http://schemas.microsoft.com/office/drawing/2014/main" id="{F6F660DD-A050-4A69-A266-273ADEED3F99}"/>
              </a:ext>
            </a:extLst>
          </p:cNvPr>
          <p:cNvSpPr>
            <a:spLocks noChangeArrowheads="1"/>
          </p:cNvSpPr>
          <p:nvPr/>
        </p:nvSpPr>
        <p:spPr bwMode="auto">
          <a:xfrm>
            <a:off x="2971800" y="22860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4109" name="Picture 23" descr="middle aged albino woman">
            <a:extLst>
              <a:ext uri="{FF2B5EF4-FFF2-40B4-BE49-F238E27FC236}">
                <a16:creationId xmlns:a16="http://schemas.microsoft.com/office/drawing/2014/main" id="{4D0ADF85-200C-4E0C-AA03-56E94B0BA2D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15000" y="152400"/>
            <a:ext cx="1028700" cy="1066800"/>
          </a:xfrm>
          <a:prstGeom prst="rect">
            <a:avLst/>
          </a:prstGeom>
          <a:noFill/>
          <a:ln>
            <a:noFill/>
          </a:ln>
          <a:effectLst>
            <a:outerShdw blurRad="63500" dist="38099" dir="2700000" algn="ctr" rotWithShape="0">
              <a:srgbClr val="000000">
                <a:alpha val="74997"/>
              </a:srgbClr>
            </a:outerShdw>
          </a:effectLst>
          <a:extLst/>
        </p:spPr>
      </p:pic>
      <p:sp>
        <p:nvSpPr>
          <p:cNvPr id="83981" name="Line 26">
            <a:extLst>
              <a:ext uri="{FF2B5EF4-FFF2-40B4-BE49-F238E27FC236}">
                <a16:creationId xmlns:a16="http://schemas.microsoft.com/office/drawing/2014/main" id="{224D3A8F-7FCE-4C01-8B60-51BAB8034191}"/>
              </a:ext>
            </a:extLst>
          </p:cNvPr>
          <p:cNvSpPr>
            <a:spLocks noChangeShapeType="1"/>
          </p:cNvSpPr>
          <p:nvPr/>
        </p:nvSpPr>
        <p:spPr bwMode="auto">
          <a:xfrm>
            <a:off x="4419600" y="14478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2" name="Line 28">
            <a:extLst>
              <a:ext uri="{FF2B5EF4-FFF2-40B4-BE49-F238E27FC236}">
                <a16:creationId xmlns:a16="http://schemas.microsoft.com/office/drawing/2014/main" id="{7718F4EC-F4F8-405C-A58E-89FB91230876}"/>
              </a:ext>
            </a:extLst>
          </p:cNvPr>
          <p:cNvSpPr>
            <a:spLocks noChangeShapeType="1"/>
          </p:cNvSpPr>
          <p:nvPr/>
        </p:nvSpPr>
        <p:spPr bwMode="auto">
          <a:xfrm>
            <a:off x="22098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3" name="Line 29">
            <a:extLst>
              <a:ext uri="{FF2B5EF4-FFF2-40B4-BE49-F238E27FC236}">
                <a16:creationId xmlns:a16="http://schemas.microsoft.com/office/drawing/2014/main" id="{AD5C3DC4-D8C0-4D9C-8D85-71537AB65F27}"/>
              </a:ext>
            </a:extLst>
          </p:cNvPr>
          <p:cNvSpPr>
            <a:spLocks noChangeShapeType="1"/>
          </p:cNvSpPr>
          <p:nvPr/>
        </p:nvSpPr>
        <p:spPr bwMode="auto">
          <a:xfrm>
            <a:off x="6629400" y="2514600"/>
            <a:ext cx="7620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4" name="Line 30">
            <a:extLst>
              <a:ext uri="{FF2B5EF4-FFF2-40B4-BE49-F238E27FC236}">
                <a16:creationId xmlns:a16="http://schemas.microsoft.com/office/drawing/2014/main" id="{56129052-6955-42ED-B897-37ECED6D3239}"/>
              </a:ext>
            </a:extLst>
          </p:cNvPr>
          <p:cNvSpPr>
            <a:spLocks noChangeShapeType="1"/>
          </p:cNvSpPr>
          <p:nvPr/>
        </p:nvSpPr>
        <p:spPr bwMode="auto">
          <a:xfrm>
            <a:off x="4800600" y="1447800"/>
            <a:ext cx="0" cy="4572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5" name="Line 31">
            <a:extLst>
              <a:ext uri="{FF2B5EF4-FFF2-40B4-BE49-F238E27FC236}">
                <a16:creationId xmlns:a16="http://schemas.microsoft.com/office/drawing/2014/main" id="{1BB2F2CB-0F77-4E65-901D-4532BD3B3573}"/>
              </a:ext>
            </a:extLst>
          </p:cNvPr>
          <p:cNvSpPr>
            <a:spLocks noChangeShapeType="1"/>
          </p:cNvSpPr>
          <p:nvPr/>
        </p:nvSpPr>
        <p:spPr bwMode="auto">
          <a:xfrm>
            <a:off x="52578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6" name="Line 32">
            <a:extLst>
              <a:ext uri="{FF2B5EF4-FFF2-40B4-BE49-F238E27FC236}">
                <a16:creationId xmlns:a16="http://schemas.microsoft.com/office/drawing/2014/main" id="{F330FA01-FE6F-45B4-8FD6-F9BC7CAF255C}"/>
              </a:ext>
            </a:extLst>
          </p:cNvPr>
          <p:cNvSpPr>
            <a:spLocks noChangeShapeType="1"/>
          </p:cNvSpPr>
          <p:nvPr/>
        </p:nvSpPr>
        <p:spPr bwMode="auto">
          <a:xfrm>
            <a:off x="42672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7" name="Line 33">
            <a:extLst>
              <a:ext uri="{FF2B5EF4-FFF2-40B4-BE49-F238E27FC236}">
                <a16:creationId xmlns:a16="http://schemas.microsoft.com/office/drawing/2014/main" id="{218608D8-EB69-470B-9D79-ED479F19E4F7}"/>
              </a:ext>
            </a:extLst>
          </p:cNvPr>
          <p:cNvSpPr>
            <a:spLocks noChangeShapeType="1"/>
          </p:cNvSpPr>
          <p:nvPr/>
        </p:nvSpPr>
        <p:spPr bwMode="auto">
          <a:xfrm>
            <a:off x="32004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8" name="Line 34">
            <a:extLst>
              <a:ext uri="{FF2B5EF4-FFF2-40B4-BE49-F238E27FC236}">
                <a16:creationId xmlns:a16="http://schemas.microsoft.com/office/drawing/2014/main" id="{49D1D14C-EE50-4263-B0A8-5BDC8C2C017F}"/>
              </a:ext>
            </a:extLst>
          </p:cNvPr>
          <p:cNvSpPr>
            <a:spLocks noChangeShapeType="1"/>
          </p:cNvSpPr>
          <p:nvPr/>
        </p:nvSpPr>
        <p:spPr bwMode="auto">
          <a:xfrm>
            <a:off x="25908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89" name="Line 35">
            <a:extLst>
              <a:ext uri="{FF2B5EF4-FFF2-40B4-BE49-F238E27FC236}">
                <a16:creationId xmlns:a16="http://schemas.microsoft.com/office/drawing/2014/main" id="{604C848B-4BE5-45E7-9D1C-36651C2863F4}"/>
              </a:ext>
            </a:extLst>
          </p:cNvPr>
          <p:cNvSpPr>
            <a:spLocks noChangeShapeType="1"/>
          </p:cNvSpPr>
          <p:nvPr/>
        </p:nvSpPr>
        <p:spPr bwMode="auto">
          <a:xfrm>
            <a:off x="7010400" y="2514600"/>
            <a:ext cx="0" cy="1447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0" name="Line 36">
            <a:extLst>
              <a:ext uri="{FF2B5EF4-FFF2-40B4-BE49-F238E27FC236}">
                <a16:creationId xmlns:a16="http://schemas.microsoft.com/office/drawing/2014/main" id="{DBCC6A21-E42F-4603-9733-907E99A45465}"/>
              </a:ext>
            </a:extLst>
          </p:cNvPr>
          <p:cNvSpPr>
            <a:spLocks noChangeShapeType="1"/>
          </p:cNvSpPr>
          <p:nvPr/>
        </p:nvSpPr>
        <p:spPr bwMode="auto">
          <a:xfrm>
            <a:off x="6324600" y="19050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1" name="Line 37">
            <a:extLst>
              <a:ext uri="{FF2B5EF4-FFF2-40B4-BE49-F238E27FC236}">
                <a16:creationId xmlns:a16="http://schemas.microsoft.com/office/drawing/2014/main" id="{563F130F-47C6-4F0B-8DC1-18CC8DA28EAB}"/>
              </a:ext>
            </a:extLst>
          </p:cNvPr>
          <p:cNvSpPr>
            <a:spLocks noChangeShapeType="1"/>
          </p:cNvSpPr>
          <p:nvPr/>
        </p:nvSpPr>
        <p:spPr bwMode="auto">
          <a:xfrm>
            <a:off x="3200400" y="1905000"/>
            <a:ext cx="31242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2" name="Line 38">
            <a:extLst>
              <a:ext uri="{FF2B5EF4-FFF2-40B4-BE49-F238E27FC236}">
                <a16:creationId xmlns:a16="http://schemas.microsoft.com/office/drawing/2014/main" id="{42A8227C-7BA7-400E-9E9B-7ADECE6B1773}"/>
              </a:ext>
            </a:extLst>
          </p:cNvPr>
          <p:cNvSpPr>
            <a:spLocks noChangeShapeType="1"/>
          </p:cNvSpPr>
          <p:nvPr/>
        </p:nvSpPr>
        <p:spPr bwMode="auto">
          <a:xfrm>
            <a:off x="20574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3" name="Line 39">
            <a:extLst>
              <a:ext uri="{FF2B5EF4-FFF2-40B4-BE49-F238E27FC236}">
                <a16:creationId xmlns:a16="http://schemas.microsoft.com/office/drawing/2014/main" id="{8D57DF90-1E40-4E6C-8315-02F1755ED2F8}"/>
              </a:ext>
            </a:extLst>
          </p:cNvPr>
          <p:cNvSpPr>
            <a:spLocks noChangeShapeType="1"/>
          </p:cNvSpPr>
          <p:nvPr/>
        </p:nvSpPr>
        <p:spPr bwMode="auto">
          <a:xfrm>
            <a:off x="3048000" y="3962400"/>
            <a:ext cx="0" cy="381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4" name="Line 41">
            <a:extLst>
              <a:ext uri="{FF2B5EF4-FFF2-40B4-BE49-F238E27FC236}">
                <a16:creationId xmlns:a16="http://schemas.microsoft.com/office/drawing/2014/main" id="{D8149F27-8C30-4837-B04B-6F106558F5EC}"/>
              </a:ext>
            </a:extLst>
          </p:cNvPr>
          <p:cNvSpPr>
            <a:spLocks noChangeShapeType="1"/>
          </p:cNvSpPr>
          <p:nvPr/>
        </p:nvSpPr>
        <p:spPr bwMode="auto">
          <a:xfrm>
            <a:off x="2057400" y="3962400"/>
            <a:ext cx="9906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995" name="Text Box 42">
            <a:extLst>
              <a:ext uri="{FF2B5EF4-FFF2-40B4-BE49-F238E27FC236}">
                <a16:creationId xmlns:a16="http://schemas.microsoft.com/office/drawing/2014/main" id="{8E7BD507-F9DD-4461-814C-A72AAB816AC3}"/>
              </a:ext>
            </a:extLst>
          </p:cNvPr>
          <p:cNvSpPr txBox="1">
            <a:spLocks noChangeArrowheads="1"/>
          </p:cNvSpPr>
          <p:nvPr/>
        </p:nvSpPr>
        <p:spPr bwMode="auto">
          <a:xfrm>
            <a:off x="3124200" y="1219200"/>
            <a:ext cx="7778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George</a:t>
            </a:r>
            <a:endParaRPr lang="en-US" altLang="en-US" sz="1600"/>
          </a:p>
        </p:txBody>
      </p:sp>
      <p:sp>
        <p:nvSpPr>
          <p:cNvPr id="83996" name="Text Box 45">
            <a:extLst>
              <a:ext uri="{FF2B5EF4-FFF2-40B4-BE49-F238E27FC236}">
                <a16:creationId xmlns:a16="http://schemas.microsoft.com/office/drawing/2014/main" id="{1C137CBA-F8E7-4EF1-B57E-56EA65744953}"/>
              </a:ext>
            </a:extLst>
          </p:cNvPr>
          <p:cNvSpPr txBox="1">
            <a:spLocks noChangeArrowheads="1"/>
          </p:cNvSpPr>
          <p:nvPr/>
        </p:nvSpPr>
        <p:spPr bwMode="auto">
          <a:xfrm>
            <a:off x="5715000" y="1219200"/>
            <a:ext cx="69850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Arlene</a:t>
            </a:r>
          </a:p>
        </p:txBody>
      </p:sp>
      <p:sp>
        <p:nvSpPr>
          <p:cNvPr id="83997" name="Text Box 47">
            <a:extLst>
              <a:ext uri="{FF2B5EF4-FFF2-40B4-BE49-F238E27FC236}">
                <a16:creationId xmlns:a16="http://schemas.microsoft.com/office/drawing/2014/main" id="{BD344CEB-1916-4FCC-8A38-9CAF90367490}"/>
              </a:ext>
            </a:extLst>
          </p:cNvPr>
          <p:cNvSpPr txBox="1">
            <a:spLocks noChangeArrowheads="1"/>
          </p:cNvSpPr>
          <p:nvPr/>
        </p:nvSpPr>
        <p:spPr bwMode="auto">
          <a:xfrm>
            <a:off x="6172200" y="2743200"/>
            <a:ext cx="5000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Ann</a:t>
            </a:r>
          </a:p>
        </p:txBody>
      </p:sp>
      <p:sp>
        <p:nvSpPr>
          <p:cNvPr id="83998" name="Text Box 51">
            <a:extLst>
              <a:ext uri="{FF2B5EF4-FFF2-40B4-BE49-F238E27FC236}">
                <a16:creationId xmlns:a16="http://schemas.microsoft.com/office/drawing/2014/main" id="{8C2CED9E-EE65-4E4A-840B-E94F39950AAA}"/>
              </a:ext>
            </a:extLst>
          </p:cNvPr>
          <p:cNvSpPr txBox="1">
            <a:spLocks noChangeArrowheads="1"/>
          </p:cNvSpPr>
          <p:nvPr/>
        </p:nvSpPr>
        <p:spPr bwMode="auto">
          <a:xfrm>
            <a:off x="1600200" y="2743200"/>
            <a:ext cx="757238"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Sandra</a:t>
            </a:r>
          </a:p>
        </p:txBody>
      </p:sp>
      <p:sp>
        <p:nvSpPr>
          <p:cNvPr id="83999" name="Text Box 52">
            <a:extLst>
              <a:ext uri="{FF2B5EF4-FFF2-40B4-BE49-F238E27FC236}">
                <a16:creationId xmlns:a16="http://schemas.microsoft.com/office/drawing/2014/main" id="{FDB2A7E1-C2B7-4FC9-B926-E17BF513DD2D}"/>
              </a:ext>
            </a:extLst>
          </p:cNvPr>
          <p:cNvSpPr txBox="1">
            <a:spLocks noChangeArrowheads="1"/>
          </p:cNvSpPr>
          <p:nvPr/>
        </p:nvSpPr>
        <p:spPr bwMode="auto">
          <a:xfrm>
            <a:off x="4953000" y="2743200"/>
            <a:ext cx="67786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Wilma</a:t>
            </a:r>
          </a:p>
        </p:txBody>
      </p:sp>
      <p:sp>
        <p:nvSpPr>
          <p:cNvPr id="84000" name="Text Box 53">
            <a:extLst>
              <a:ext uri="{FF2B5EF4-FFF2-40B4-BE49-F238E27FC236}">
                <a16:creationId xmlns:a16="http://schemas.microsoft.com/office/drawing/2014/main" id="{2FAC4BAF-99B3-4B0B-81BE-7CBB6D28E6A0}"/>
              </a:ext>
            </a:extLst>
          </p:cNvPr>
          <p:cNvSpPr txBox="1">
            <a:spLocks noChangeArrowheads="1"/>
          </p:cNvSpPr>
          <p:nvPr/>
        </p:nvSpPr>
        <p:spPr bwMode="auto">
          <a:xfrm>
            <a:off x="4038600" y="2743200"/>
            <a:ext cx="5492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Sam</a:t>
            </a:r>
          </a:p>
        </p:txBody>
      </p:sp>
      <p:sp>
        <p:nvSpPr>
          <p:cNvPr id="84001" name="Text Box 54">
            <a:extLst>
              <a:ext uri="{FF2B5EF4-FFF2-40B4-BE49-F238E27FC236}">
                <a16:creationId xmlns:a16="http://schemas.microsoft.com/office/drawing/2014/main" id="{08876823-4D97-4525-A57D-8FAC562C662F}"/>
              </a:ext>
            </a:extLst>
          </p:cNvPr>
          <p:cNvSpPr txBox="1">
            <a:spLocks noChangeArrowheads="1"/>
          </p:cNvSpPr>
          <p:nvPr/>
        </p:nvSpPr>
        <p:spPr bwMode="auto">
          <a:xfrm>
            <a:off x="2895600" y="27432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Tom</a:t>
            </a:r>
          </a:p>
        </p:txBody>
      </p:sp>
      <p:sp>
        <p:nvSpPr>
          <p:cNvPr id="84002" name="Text Box 55">
            <a:extLst>
              <a:ext uri="{FF2B5EF4-FFF2-40B4-BE49-F238E27FC236}">
                <a16:creationId xmlns:a16="http://schemas.microsoft.com/office/drawing/2014/main" id="{D9A00319-5A53-47DE-B929-3B2D6DC09787}"/>
              </a:ext>
            </a:extLst>
          </p:cNvPr>
          <p:cNvSpPr txBox="1">
            <a:spLocks noChangeArrowheads="1"/>
          </p:cNvSpPr>
          <p:nvPr/>
        </p:nvSpPr>
        <p:spPr bwMode="auto">
          <a:xfrm>
            <a:off x="2743200" y="4800600"/>
            <a:ext cx="5397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Alan</a:t>
            </a:r>
          </a:p>
        </p:txBody>
      </p:sp>
      <p:sp>
        <p:nvSpPr>
          <p:cNvPr id="84003" name="Text Box 56">
            <a:extLst>
              <a:ext uri="{FF2B5EF4-FFF2-40B4-BE49-F238E27FC236}">
                <a16:creationId xmlns:a16="http://schemas.microsoft.com/office/drawing/2014/main" id="{62457F64-6788-42E6-A928-4D7D2EBE3C1E}"/>
              </a:ext>
            </a:extLst>
          </p:cNvPr>
          <p:cNvSpPr txBox="1">
            <a:spLocks noChangeArrowheads="1"/>
          </p:cNvSpPr>
          <p:nvPr/>
        </p:nvSpPr>
        <p:spPr bwMode="auto">
          <a:xfrm>
            <a:off x="1676400" y="4800600"/>
            <a:ext cx="68897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Daniel</a:t>
            </a:r>
          </a:p>
        </p:txBody>
      </p:sp>
      <p:sp>
        <p:nvSpPr>
          <p:cNvPr id="84004" name="Text Box 58">
            <a:extLst>
              <a:ext uri="{FF2B5EF4-FFF2-40B4-BE49-F238E27FC236}">
                <a16:creationId xmlns:a16="http://schemas.microsoft.com/office/drawing/2014/main" id="{BEFB81AD-EDCD-4F40-85F6-26DAC9E349D2}"/>
              </a:ext>
            </a:extLst>
          </p:cNvPr>
          <p:cNvSpPr txBox="1">
            <a:spLocks noChangeArrowheads="1"/>
          </p:cNvSpPr>
          <p:nvPr/>
        </p:nvSpPr>
        <p:spPr bwMode="auto">
          <a:xfrm>
            <a:off x="7239000" y="2743200"/>
            <a:ext cx="796925"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Michael</a:t>
            </a:r>
          </a:p>
        </p:txBody>
      </p:sp>
      <p:sp>
        <p:nvSpPr>
          <p:cNvPr id="84005" name="Text Box 59">
            <a:extLst>
              <a:ext uri="{FF2B5EF4-FFF2-40B4-BE49-F238E27FC236}">
                <a16:creationId xmlns:a16="http://schemas.microsoft.com/office/drawing/2014/main" id="{45EB7CFB-1079-4DFA-A9BF-2B5D359F7FF1}"/>
              </a:ext>
            </a:extLst>
          </p:cNvPr>
          <p:cNvSpPr txBox="1">
            <a:spLocks noChangeArrowheads="1"/>
          </p:cNvSpPr>
          <p:nvPr/>
        </p:nvSpPr>
        <p:spPr bwMode="auto">
          <a:xfrm>
            <a:off x="7162800" y="4724400"/>
            <a:ext cx="1103313"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Christopher</a:t>
            </a:r>
          </a:p>
        </p:txBody>
      </p:sp>
      <p:pic>
        <p:nvPicPr>
          <p:cNvPr id="4135" name="Picture 64" descr="blue-eyes-makeup">
            <a:extLst>
              <a:ext uri="{FF2B5EF4-FFF2-40B4-BE49-F238E27FC236}">
                <a16:creationId xmlns:a16="http://schemas.microsoft.com/office/drawing/2014/main" id="{BCABEE87-CAEF-47C9-ACBA-218CF977186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19800" y="3124200"/>
            <a:ext cx="838200" cy="630238"/>
          </a:xfrm>
          <a:prstGeom prst="rect">
            <a:avLst/>
          </a:prstGeom>
          <a:noFill/>
          <a:ln>
            <a:noFill/>
          </a:ln>
          <a:effectLst>
            <a:outerShdw blurRad="63500" dist="38099" dir="2700000" algn="ctr" rotWithShape="0">
              <a:srgbClr val="000000">
                <a:alpha val="74997"/>
              </a:srgbClr>
            </a:outerShdw>
          </a:effectLst>
          <a:extLst/>
        </p:spPr>
      </p:pic>
      <p:pic>
        <p:nvPicPr>
          <p:cNvPr id="4136" name="Picture 68" descr="young blue-eyed woman">
            <a:extLst>
              <a:ext uri="{FF2B5EF4-FFF2-40B4-BE49-F238E27FC236}">
                <a16:creationId xmlns:a16="http://schemas.microsoft.com/office/drawing/2014/main" id="{8C2A3BE3-534C-443F-A436-3ADF8D55FD4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029200" y="3048000"/>
            <a:ext cx="676275" cy="762000"/>
          </a:xfrm>
          <a:prstGeom prst="rect">
            <a:avLst/>
          </a:prstGeom>
          <a:noFill/>
          <a:ln>
            <a:noFill/>
          </a:ln>
          <a:effectLst>
            <a:outerShdw blurRad="63500" dist="38099" dir="2700000" algn="ctr" rotWithShape="0">
              <a:srgbClr val="000000">
                <a:alpha val="74997"/>
              </a:srgbClr>
            </a:outerShdw>
          </a:effectLst>
          <a:extLst/>
        </p:spPr>
      </p:pic>
      <p:pic>
        <p:nvPicPr>
          <p:cNvPr id="4137" name="Picture 70" descr="-young-men">
            <a:extLst>
              <a:ext uri="{FF2B5EF4-FFF2-40B4-BE49-F238E27FC236}">
                <a16:creationId xmlns:a16="http://schemas.microsoft.com/office/drawing/2014/main" id="{08A2B82F-4D89-4237-BA5D-C2FD8E97EA8D}"/>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895600" y="3048000"/>
            <a:ext cx="747713" cy="762000"/>
          </a:xfrm>
          <a:prstGeom prst="rect">
            <a:avLst/>
          </a:prstGeom>
          <a:noFill/>
          <a:ln>
            <a:noFill/>
          </a:ln>
          <a:effectLst>
            <a:outerShdw blurRad="63500" dist="38099" dir="2700000" algn="ctr" rotWithShape="0">
              <a:srgbClr val="000000">
                <a:alpha val="74997"/>
              </a:srgbClr>
            </a:outerShdw>
          </a:effectLst>
          <a:extLst/>
        </p:spPr>
      </p:pic>
      <p:pic>
        <p:nvPicPr>
          <p:cNvPr id="4138" name="Picture 71" descr="cute little girlcropped">
            <a:extLst>
              <a:ext uri="{FF2B5EF4-FFF2-40B4-BE49-F238E27FC236}">
                <a16:creationId xmlns:a16="http://schemas.microsoft.com/office/drawing/2014/main" id="{A799AD8E-232B-4781-8B57-E6D53F8A6C9B}"/>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91200" y="5105400"/>
            <a:ext cx="1295400" cy="1025525"/>
          </a:xfrm>
          <a:prstGeom prst="rect">
            <a:avLst/>
          </a:prstGeom>
          <a:noFill/>
          <a:ln>
            <a:noFill/>
          </a:ln>
          <a:effectLst>
            <a:outerShdw blurRad="63500" dist="38099" dir="2700000" algn="ctr" rotWithShape="0">
              <a:srgbClr val="000000">
                <a:alpha val="74997"/>
              </a:srgbClr>
            </a:outerShdw>
          </a:effectLst>
          <a:extLst/>
        </p:spPr>
      </p:pic>
      <p:pic>
        <p:nvPicPr>
          <p:cNvPr id="4139" name="Picture 72" descr="ordinary man">
            <a:extLst>
              <a:ext uri="{FF2B5EF4-FFF2-40B4-BE49-F238E27FC236}">
                <a16:creationId xmlns:a16="http://schemas.microsoft.com/office/drawing/2014/main" id="{6535DE96-FAF3-4F2A-9AE4-C395F81F5C0A}"/>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913063" y="152400"/>
            <a:ext cx="941387" cy="1066800"/>
          </a:xfrm>
          <a:prstGeom prst="rect">
            <a:avLst/>
          </a:prstGeom>
          <a:noFill/>
          <a:ln>
            <a:noFill/>
          </a:ln>
          <a:effectLst>
            <a:outerShdw blurRad="63500" dist="38099" dir="2700000" algn="ctr" rotWithShape="0">
              <a:srgbClr val="000000">
                <a:alpha val="74997"/>
              </a:srgbClr>
            </a:outerShdw>
          </a:effectLst>
          <a:extLst/>
        </p:spPr>
      </p:pic>
      <p:pic>
        <p:nvPicPr>
          <p:cNvPr id="4140" name="Picture 73" descr="young woman">
            <a:extLst>
              <a:ext uri="{FF2B5EF4-FFF2-40B4-BE49-F238E27FC236}">
                <a16:creationId xmlns:a16="http://schemas.microsoft.com/office/drawing/2014/main" id="{48161234-0763-4882-A4A3-51BC2B2FF2DF}"/>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600200" y="3048000"/>
            <a:ext cx="727075" cy="762000"/>
          </a:xfrm>
          <a:prstGeom prst="rect">
            <a:avLst/>
          </a:prstGeom>
          <a:noFill/>
          <a:ln>
            <a:noFill/>
          </a:ln>
          <a:effectLst>
            <a:outerShdw blurRad="63500" dist="38099" dir="2700000" algn="ctr" rotWithShape="0">
              <a:srgbClr val="000000">
                <a:alpha val="74997"/>
              </a:srgbClr>
            </a:outerShdw>
          </a:effectLst>
          <a:extLst/>
        </p:spPr>
      </p:pic>
      <p:pic>
        <p:nvPicPr>
          <p:cNvPr id="4141" name="Picture 75" descr="little_boys_caesar_haircut110">
            <a:extLst>
              <a:ext uri="{FF2B5EF4-FFF2-40B4-BE49-F238E27FC236}">
                <a16:creationId xmlns:a16="http://schemas.microsoft.com/office/drawing/2014/main" id="{86715E5F-CBAF-48B4-8F59-CC87492A49AF}"/>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743200" y="5105400"/>
            <a:ext cx="889000" cy="1066800"/>
          </a:xfrm>
          <a:prstGeom prst="rect">
            <a:avLst/>
          </a:prstGeom>
          <a:noFill/>
          <a:ln>
            <a:noFill/>
          </a:ln>
          <a:effectLst>
            <a:outerShdw blurRad="63500" dist="38099" dir="2700000" algn="ctr" rotWithShape="0">
              <a:srgbClr val="000000">
                <a:alpha val="74997"/>
              </a:srgbClr>
            </a:outerShdw>
          </a:effectLst>
          <a:extLst/>
        </p:spPr>
      </p:pic>
      <p:pic>
        <p:nvPicPr>
          <p:cNvPr id="4142" name="Picture 76" descr="baby">
            <a:extLst>
              <a:ext uri="{FF2B5EF4-FFF2-40B4-BE49-F238E27FC236}">
                <a16:creationId xmlns:a16="http://schemas.microsoft.com/office/drawing/2014/main" id="{0E7D0209-AA57-4121-A427-4284367685EC}"/>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524000" y="5181600"/>
            <a:ext cx="990600" cy="990600"/>
          </a:xfrm>
          <a:prstGeom prst="rect">
            <a:avLst/>
          </a:prstGeom>
          <a:noFill/>
          <a:ln>
            <a:noFill/>
          </a:ln>
          <a:effectLst>
            <a:outerShdw blurRad="63500" dist="38099" dir="2700000" algn="ctr" rotWithShape="0">
              <a:srgbClr val="000000">
                <a:alpha val="74997"/>
              </a:srgbClr>
            </a:outerShdw>
          </a:effectLst>
          <a:extLst/>
        </p:spPr>
      </p:pic>
      <p:pic>
        <p:nvPicPr>
          <p:cNvPr id="4143" name="Picture 77" descr="ca_youngMan">
            <a:extLst>
              <a:ext uri="{FF2B5EF4-FFF2-40B4-BE49-F238E27FC236}">
                <a16:creationId xmlns:a16="http://schemas.microsoft.com/office/drawing/2014/main" id="{8A4F10B2-BB79-4C40-9601-9F295169120A}"/>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962400" y="3048000"/>
            <a:ext cx="709613" cy="762000"/>
          </a:xfrm>
          <a:prstGeom prst="rect">
            <a:avLst/>
          </a:prstGeom>
          <a:solidFill>
            <a:schemeClr val="bg1"/>
          </a:solidFill>
          <a:ln>
            <a:noFill/>
          </a:ln>
          <a:effectLst>
            <a:outerShdw blurRad="63500" dist="38099" dir="2700000" algn="ctr" rotWithShape="0">
              <a:srgbClr val="000000">
                <a:alpha val="74997"/>
              </a:srgbClr>
            </a:outerShdw>
          </a:effectLst>
          <a:extLst/>
        </p:spPr>
      </p:pic>
      <p:pic>
        <p:nvPicPr>
          <p:cNvPr id="4144" name="Picture 80" descr="young man">
            <a:extLst>
              <a:ext uri="{FF2B5EF4-FFF2-40B4-BE49-F238E27FC236}">
                <a16:creationId xmlns:a16="http://schemas.microsoft.com/office/drawing/2014/main" id="{6B5D9724-96F6-4B8B-BCD3-DF313143759D}"/>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7315200" y="3048000"/>
            <a:ext cx="682625" cy="762000"/>
          </a:xfrm>
          <a:prstGeom prst="rect">
            <a:avLst/>
          </a:prstGeom>
          <a:noFill/>
          <a:ln>
            <a:noFill/>
          </a:ln>
          <a:effectLst>
            <a:outerShdw blurRad="63500" dist="38099" dir="2700000" algn="ctr" rotWithShape="0">
              <a:srgbClr val="000000">
                <a:alpha val="74997"/>
              </a:srgbClr>
            </a:outerShdw>
          </a:effectLst>
          <a:extLst/>
        </p:spPr>
      </p:pic>
      <p:sp>
        <p:nvSpPr>
          <p:cNvPr id="84016" name="Line 81">
            <a:extLst>
              <a:ext uri="{FF2B5EF4-FFF2-40B4-BE49-F238E27FC236}">
                <a16:creationId xmlns:a16="http://schemas.microsoft.com/office/drawing/2014/main" id="{CFD4062B-D3B9-4AED-8DF4-BC930C8459C7}"/>
              </a:ext>
            </a:extLst>
          </p:cNvPr>
          <p:cNvSpPr>
            <a:spLocks noChangeShapeType="1"/>
          </p:cNvSpPr>
          <p:nvPr/>
        </p:nvSpPr>
        <p:spPr bwMode="auto">
          <a:xfrm>
            <a:off x="6553200" y="3962400"/>
            <a:ext cx="9144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17" name="Oval 82">
            <a:extLst>
              <a:ext uri="{FF2B5EF4-FFF2-40B4-BE49-F238E27FC236}">
                <a16:creationId xmlns:a16="http://schemas.microsoft.com/office/drawing/2014/main" id="{5DEF252E-2E6D-499B-9DAB-4F3941725A04}"/>
              </a:ext>
            </a:extLst>
          </p:cNvPr>
          <p:cNvSpPr>
            <a:spLocks noChangeArrowheads="1"/>
          </p:cNvSpPr>
          <p:nvPr/>
        </p:nvSpPr>
        <p:spPr bwMode="auto">
          <a:xfrm>
            <a:off x="6324600" y="4267200"/>
            <a:ext cx="533400" cy="45720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4018" name="Line 83">
            <a:extLst>
              <a:ext uri="{FF2B5EF4-FFF2-40B4-BE49-F238E27FC236}">
                <a16:creationId xmlns:a16="http://schemas.microsoft.com/office/drawing/2014/main" id="{837D4DD5-99E8-4103-9301-0E1FFFC5A80B}"/>
              </a:ext>
            </a:extLst>
          </p:cNvPr>
          <p:cNvSpPr>
            <a:spLocks noChangeShapeType="1"/>
          </p:cNvSpPr>
          <p:nvPr/>
        </p:nvSpPr>
        <p:spPr bwMode="auto">
          <a:xfrm>
            <a:off x="65532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19" name="Line 84">
            <a:extLst>
              <a:ext uri="{FF2B5EF4-FFF2-40B4-BE49-F238E27FC236}">
                <a16:creationId xmlns:a16="http://schemas.microsoft.com/office/drawing/2014/main" id="{40350CFE-5E31-4836-A17B-966E19A6CF4A}"/>
              </a:ext>
            </a:extLst>
          </p:cNvPr>
          <p:cNvSpPr>
            <a:spLocks noChangeShapeType="1"/>
          </p:cNvSpPr>
          <p:nvPr/>
        </p:nvSpPr>
        <p:spPr bwMode="auto">
          <a:xfrm>
            <a:off x="7467600" y="3962400"/>
            <a:ext cx="0"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020" name="Text Box 86">
            <a:extLst>
              <a:ext uri="{FF2B5EF4-FFF2-40B4-BE49-F238E27FC236}">
                <a16:creationId xmlns:a16="http://schemas.microsoft.com/office/drawing/2014/main" id="{B62568C9-23DB-482A-864D-AE1BEB76F7AC}"/>
              </a:ext>
            </a:extLst>
          </p:cNvPr>
          <p:cNvSpPr txBox="1">
            <a:spLocks noChangeArrowheads="1"/>
          </p:cNvSpPr>
          <p:nvPr/>
        </p:nvSpPr>
        <p:spPr bwMode="auto">
          <a:xfrm>
            <a:off x="6248400" y="4724400"/>
            <a:ext cx="717550" cy="30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400"/>
              <a:t>Abigail</a:t>
            </a:r>
          </a:p>
        </p:txBody>
      </p:sp>
      <p:sp>
        <p:nvSpPr>
          <p:cNvPr id="84021" name="Text Box 87">
            <a:extLst>
              <a:ext uri="{FF2B5EF4-FFF2-40B4-BE49-F238E27FC236}">
                <a16:creationId xmlns:a16="http://schemas.microsoft.com/office/drawing/2014/main" id="{B81100A2-B4F9-493D-B079-6D4B2D9840FC}"/>
              </a:ext>
            </a:extLst>
          </p:cNvPr>
          <p:cNvSpPr txBox="1">
            <a:spLocks noChangeArrowheads="1"/>
          </p:cNvSpPr>
          <p:nvPr/>
        </p:nvSpPr>
        <p:spPr bwMode="auto">
          <a:xfrm>
            <a:off x="339725" y="6340475"/>
            <a:ext cx="3622675"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latin typeface="Arial Black" panose="020B0A04020102020204" pitchFamily="34" charset="0"/>
              </a:rPr>
              <a:t>The Kendrick Family</a:t>
            </a:r>
            <a:endParaRPr lang="en-US" altLang="en-US" sz="2400" dirty="0"/>
          </a:p>
        </p:txBody>
      </p:sp>
      <p:pic>
        <p:nvPicPr>
          <p:cNvPr id="4151" name="Picture 89" descr="albino-child-b">
            <a:extLst>
              <a:ext uri="{FF2B5EF4-FFF2-40B4-BE49-F238E27FC236}">
                <a16:creationId xmlns:a16="http://schemas.microsoft.com/office/drawing/2014/main" id="{45EE9115-B904-4525-9027-1D6CAAE2EBD3}"/>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315200" y="5105400"/>
            <a:ext cx="939800" cy="1143000"/>
          </a:xfrm>
          <a:prstGeom prst="rect">
            <a:avLst/>
          </a:prstGeom>
          <a:noFill/>
          <a:ln>
            <a:noFill/>
          </a:ln>
          <a:effectLst>
            <a:outerShdw blurRad="63500" dist="38099" dir="2700000" algn="ctr" rotWithShape="0">
              <a:srgbClr val="000000">
                <a:alpha val="74997"/>
              </a:srgbClr>
            </a:outerShdw>
          </a:effectLst>
          <a:extLst/>
        </p:spPr>
      </p:pic>
      <p:sp>
        <p:nvSpPr>
          <p:cNvPr id="84023" name="Text Box 90">
            <a:extLst>
              <a:ext uri="{FF2B5EF4-FFF2-40B4-BE49-F238E27FC236}">
                <a16:creationId xmlns:a16="http://schemas.microsoft.com/office/drawing/2014/main" id="{29A74E9D-94CB-4BB5-9A09-309960E46969}"/>
              </a:ext>
            </a:extLst>
          </p:cNvPr>
          <p:cNvSpPr txBox="1">
            <a:spLocks noChangeArrowheads="1"/>
          </p:cNvSpPr>
          <p:nvPr/>
        </p:nvSpPr>
        <p:spPr bwMode="auto">
          <a:xfrm>
            <a:off x="4645025" y="6413144"/>
            <a:ext cx="1835150" cy="396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i="1">
                <a:latin typeface="Times New Roman" panose="02020603050405020304" pitchFamily="18" charset="0"/>
              </a:rPr>
              <a:t>Trait:</a:t>
            </a:r>
            <a:r>
              <a:rPr lang="en-US" altLang="en-US" sz="2000"/>
              <a:t> </a:t>
            </a:r>
            <a:r>
              <a:rPr lang="en-US" altLang="en-US" sz="2000" b="1">
                <a:latin typeface="Times New Roman" panose="02020603050405020304" pitchFamily="18" charset="0"/>
              </a:rPr>
              <a:t>Albinism</a:t>
            </a:r>
            <a:endParaRPr lang="en-US" altLang="en-US" sz="2400"/>
          </a:p>
        </p:txBody>
      </p:sp>
      <p:sp>
        <p:nvSpPr>
          <p:cNvPr id="84025" name="Oval 11">
            <a:extLst>
              <a:ext uri="{FF2B5EF4-FFF2-40B4-BE49-F238E27FC236}">
                <a16:creationId xmlns:a16="http://schemas.microsoft.com/office/drawing/2014/main" id="{FB3A1B22-026D-4105-AA90-E4A60877EDCF}"/>
              </a:ext>
            </a:extLst>
          </p:cNvPr>
          <p:cNvSpPr>
            <a:spLocks noChangeArrowheads="1"/>
          </p:cNvSpPr>
          <p:nvPr/>
        </p:nvSpPr>
        <p:spPr bwMode="auto">
          <a:xfrm>
            <a:off x="5181600" y="1219200"/>
            <a:ext cx="533400" cy="457200"/>
          </a:xfrm>
          <a:prstGeom prst="ellipse">
            <a:avLst/>
          </a:prstGeom>
          <a:solidFill>
            <a:schemeClr val="tx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endParaRPr lang="en-US" altLang="en-US" sz="2400"/>
          </a:p>
        </p:txBody>
      </p:sp>
      <p:sp>
        <p:nvSpPr>
          <p:cNvPr id="84026" name="Rectangle 15">
            <a:extLst>
              <a:ext uri="{FF2B5EF4-FFF2-40B4-BE49-F238E27FC236}">
                <a16:creationId xmlns:a16="http://schemas.microsoft.com/office/drawing/2014/main" id="{DA5942FA-DDA8-4D2E-B818-2A4EBB400010}"/>
              </a:ext>
            </a:extLst>
          </p:cNvPr>
          <p:cNvSpPr>
            <a:spLocks noChangeArrowheads="1"/>
          </p:cNvSpPr>
          <p:nvPr/>
        </p:nvSpPr>
        <p:spPr bwMode="auto">
          <a:xfrm>
            <a:off x="7315200" y="4267200"/>
            <a:ext cx="457200" cy="457200"/>
          </a:xfrm>
          <a:prstGeom prst="rect">
            <a:avLst/>
          </a:prstGeom>
          <a:solidFill>
            <a:schemeClr val="tx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4027" name="TextBox 1">
            <a:extLst>
              <a:ext uri="{FF2B5EF4-FFF2-40B4-BE49-F238E27FC236}">
                <a16:creationId xmlns:a16="http://schemas.microsoft.com/office/drawing/2014/main" id="{23D8B126-62BC-4C16-BBAF-EC2AB7655B60}"/>
              </a:ext>
            </a:extLst>
          </p:cNvPr>
          <p:cNvSpPr txBox="1">
            <a:spLocks noChangeArrowheads="1"/>
          </p:cNvSpPr>
          <p:nvPr/>
        </p:nvSpPr>
        <p:spPr bwMode="auto">
          <a:xfrm>
            <a:off x="5181600" y="1219200"/>
            <a:ext cx="609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2,2</a:t>
            </a:r>
          </a:p>
        </p:txBody>
      </p:sp>
      <p:sp>
        <p:nvSpPr>
          <p:cNvPr id="84028" name="Rectangle 2">
            <a:extLst>
              <a:ext uri="{FF2B5EF4-FFF2-40B4-BE49-F238E27FC236}">
                <a16:creationId xmlns:a16="http://schemas.microsoft.com/office/drawing/2014/main" id="{219076D8-326F-444E-A255-1FF39EF705EB}"/>
              </a:ext>
            </a:extLst>
          </p:cNvPr>
          <p:cNvSpPr>
            <a:spLocks noChangeArrowheads="1"/>
          </p:cNvSpPr>
          <p:nvPr/>
        </p:nvSpPr>
        <p:spPr bwMode="auto">
          <a:xfrm>
            <a:off x="7239000" y="4267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2,2</a:t>
            </a:r>
          </a:p>
        </p:txBody>
      </p:sp>
      <p:sp>
        <p:nvSpPr>
          <p:cNvPr id="84029" name="Rectangle 3">
            <a:extLst>
              <a:ext uri="{FF2B5EF4-FFF2-40B4-BE49-F238E27FC236}">
                <a16:creationId xmlns:a16="http://schemas.microsoft.com/office/drawing/2014/main" id="{A58FCE52-1A20-4238-AEC3-6584D0015A8A}"/>
              </a:ext>
            </a:extLst>
          </p:cNvPr>
          <p:cNvSpPr>
            <a:spLocks noChangeArrowheads="1"/>
          </p:cNvSpPr>
          <p:nvPr/>
        </p:nvSpPr>
        <p:spPr bwMode="auto">
          <a:xfrm>
            <a:off x="60198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1,2</a:t>
            </a:r>
          </a:p>
        </p:txBody>
      </p:sp>
      <p:sp>
        <p:nvSpPr>
          <p:cNvPr id="84030" name="Rectangle 4">
            <a:extLst>
              <a:ext uri="{FF2B5EF4-FFF2-40B4-BE49-F238E27FC236}">
                <a16:creationId xmlns:a16="http://schemas.microsoft.com/office/drawing/2014/main" id="{005BFFB9-E3FB-42B8-819D-9AA13CF8CE6F}"/>
              </a:ext>
            </a:extLst>
          </p:cNvPr>
          <p:cNvSpPr>
            <a:spLocks noChangeArrowheads="1"/>
          </p:cNvSpPr>
          <p:nvPr/>
        </p:nvSpPr>
        <p:spPr bwMode="auto">
          <a:xfrm>
            <a:off x="49530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1,2</a:t>
            </a:r>
          </a:p>
        </p:txBody>
      </p:sp>
      <p:sp>
        <p:nvSpPr>
          <p:cNvPr id="84031" name="Rectangle 5">
            <a:extLst>
              <a:ext uri="{FF2B5EF4-FFF2-40B4-BE49-F238E27FC236}">
                <a16:creationId xmlns:a16="http://schemas.microsoft.com/office/drawing/2014/main" id="{6CCCEF0B-6E22-4A0B-8DB0-26B87D2210EA}"/>
              </a:ext>
            </a:extLst>
          </p:cNvPr>
          <p:cNvSpPr>
            <a:spLocks noChangeArrowheads="1"/>
          </p:cNvSpPr>
          <p:nvPr/>
        </p:nvSpPr>
        <p:spPr bwMode="auto">
          <a:xfrm>
            <a:off x="40386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1,2</a:t>
            </a:r>
          </a:p>
        </p:txBody>
      </p:sp>
      <p:sp>
        <p:nvSpPr>
          <p:cNvPr id="84032" name="Rectangle 6">
            <a:extLst>
              <a:ext uri="{FF2B5EF4-FFF2-40B4-BE49-F238E27FC236}">
                <a16:creationId xmlns:a16="http://schemas.microsoft.com/office/drawing/2014/main" id="{F54F4ED9-C10B-4848-8C26-99B4E6626695}"/>
              </a:ext>
            </a:extLst>
          </p:cNvPr>
          <p:cNvSpPr>
            <a:spLocks noChangeArrowheads="1"/>
          </p:cNvSpPr>
          <p:nvPr/>
        </p:nvSpPr>
        <p:spPr bwMode="auto">
          <a:xfrm>
            <a:off x="28956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1,2</a:t>
            </a:r>
          </a:p>
        </p:txBody>
      </p:sp>
      <p:sp>
        <p:nvSpPr>
          <p:cNvPr id="84033" name="Rectangle 7">
            <a:extLst>
              <a:ext uri="{FF2B5EF4-FFF2-40B4-BE49-F238E27FC236}">
                <a16:creationId xmlns:a16="http://schemas.microsoft.com/office/drawing/2014/main" id="{96B89B82-CB04-4AB5-8D6E-F22489D24F15}"/>
              </a:ext>
            </a:extLst>
          </p:cNvPr>
          <p:cNvSpPr>
            <a:spLocks noChangeArrowheads="1"/>
          </p:cNvSpPr>
          <p:nvPr/>
        </p:nvSpPr>
        <p:spPr bwMode="auto">
          <a:xfrm>
            <a:off x="73152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1,2</a:t>
            </a:r>
          </a:p>
        </p:txBody>
      </p:sp>
      <p:sp>
        <p:nvSpPr>
          <p:cNvPr id="84034" name="Rectangle 8">
            <a:extLst>
              <a:ext uri="{FF2B5EF4-FFF2-40B4-BE49-F238E27FC236}">
                <a16:creationId xmlns:a16="http://schemas.microsoft.com/office/drawing/2014/main" id="{98E79031-4E29-48D5-BB68-237BCBD05882}"/>
              </a:ext>
            </a:extLst>
          </p:cNvPr>
          <p:cNvSpPr>
            <a:spLocks noChangeArrowheads="1"/>
          </p:cNvSpPr>
          <p:nvPr/>
        </p:nvSpPr>
        <p:spPr bwMode="auto">
          <a:xfrm>
            <a:off x="3886200" y="1219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1,_</a:t>
            </a:r>
          </a:p>
        </p:txBody>
      </p:sp>
      <p:sp>
        <p:nvSpPr>
          <p:cNvPr id="84035" name="Rectangle 10">
            <a:extLst>
              <a:ext uri="{FF2B5EF4-FFF2-40B4-BE49-F238E27FC236}">
                <a16:creationId xmlns:a16="http://schemas.microsoft.com/office/drawing/2014/main" id="{549BA982-94A5-4761-81FF-0DCE2FDFA229}"/>
              </a:ext>
            </a:extLst>
          </p:cNvPr>
          <p:cNvSpPr>
            <a:spLocks noChangeArrowheads="1"/>
          </p:cNvSpPr>
          <p:nvPr/>
        </p:nvSpPr>
        <p:spPr bwMode="auto">
          <a:xfrm>
            <a:off x="1600200" y="22098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1,_    </a:t>
            </a:r>
          </a:p>
        </p:txBody>
      </p:sp>
      <p:sp>
        <p:nvSpPr>
          <p:cNvPr id="84036" name="Rectangle 11">
            <a:extLst>
              <a:ext uri="{FF2B5EF4-FFF2-40B4-BE49-F238E27FC236}">
                <a16:creationId xmlns:a16="http://schemas.microsoft.com/office/drawing/2014/main" id="{2AEB422B-3AC1-44F8-BB5D-A38E83726A01}"/>
              </a:ext>
            </a:extLst>
          </p:cNvPr>
          <p:cNvSpPr>
            <a:spLocks noChangeArrowheads="1"/>
          </p:cNvSpPr>
          <p:nvPr/>
        </p:nvSpPr>
        <p:spPr bwMode="auto">
          <a:xfrm>
            <a:off x="1752600" y="43434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1,_</a:t>
            </a:r>
          </a:p>
        </p:txBody>
      </p:sp>
      <p:sp>
        <p:nvSpPr>
          <p:cNvPr id="84037" name="Rectangle 12">
            <a:extLst>
              <a:ext uri="{FF2B5EF4-FFF2-40B4-BE49-F238E27FC236}">
                <a16:creationId xmlns:a16="http://schemas.microsoft.com/office/drawing/2014/main" id="{6FFFA5F5-D4BE-4371-BACA-9FC499639A70}"/>
              </a:ext>
            </a:extLst>
          </p:cNvPr>
          <p:cNvSpPr>
            <a:spLocks noChangeArrowheads="1"/>
          </p:cNvSpPr>
          <p:nvPr/>
        </p:nvSpPr>
        <p:spPr bwMode="auto">
          <a:xfrm>
            <a:off x="2743200" y="4343400"/>
            <a:ext cx="61266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dirty="0">
                <a:solidFill>
                  <a:srgbClr val="FF0000"/>
                </a:solidFill>
              </a:rPr>
              <a:t>1</a:t>
            </a:r>
            <a:r>
              <a:rPr lang="en-US" altLang="en-US" sz="2400" u="sng" dirty="0">
                <a:solidFill>
                  <a:srgbClr val="FF0000"/>
                </a:solidFill>
              </a:rPr>
              <a:t>,1</a:t>
            </a:r>
            <a:endParaRPr lang="en-US" altLang="en-US" sz="2400" dirty="0">
              <a:solidFill>
                <a:srgbClr val="FF0000"/>
              </a:solidFill>
            </a:endParaRPr>
          </a:p>
        </p:txBody>
      </p:sp>
      <p:sp>
        <p:nvSpPr>
          <p:cNvPr id="84038" name="Rectangle 13">
            <a:extLst>
              <a:ext uri="{FF2B5EF4-FFF2-40B4-BE49-F238E27FC236}">
                <a16:creationId xmlns:a16="http://schemas.microsoft.com/office/drawing/2014/main" id="{6A208A24-F112-4785-A058-BCBC42756105}"/>
              </a:ext>
            </a:extLst>
          </p:cNvPr>
          <p:cNvSpPr>
            <a:spLocks noChangeArrowheads="1"/>
          </p:cNvSpPr>
          <p:nvPr/>
        </p:nvSpPr>
        <p:spPr bwMode="auto">
          <a:xfrm>
            <a:off x="6324600" y="4267200"/>
            <a:ext cx="6127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a:solidFill>
                  <a:srgbClr val="FF0000"/>
                </a:solidFill>
              </a:rPr>
              <a:t>1,_</a:t>
            </a:r>
          </a:p>
        </p:txBody>
      </p:sp>
      <p:sp>
        <p:nvSpPr>
          <p:cNvPr id="84039" name="TextBox 9">
            <a:extLst>
              <a:ext uri="{FF2B5EF4-FFF2-40B4-BE49-F238E27FC236}">
                <a16:creationId xmlns:a16="http://schemas.microsoft.com/office/drawing/2014/main" id="{DB781D9F-E5C9-4677-83EB-4CEB98482EF6}"/>
              </a:ext>
            </a:extLst>
          </p:cNvPr>
          <p:cNvSpPr txBox="1">
            <a:spLocks noChangeArrowheads="1"/>
          </p:cNvSpPr>
          <p:nvPr/>
        </p:nvSpPr>
        <p:spPr bwMode="auto">
          <a:xfrm>
            <a:off x="-69850" y="685800"/>
            <a:ext cx="3490913"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i="1" dirty="0">
                <a:latin typeface="Cambria" panose="02040503050406030204" pitchFamily="18" charset="0"/>
              </a:rPr>
              <a:t>Versions</a:t>
            </a:r>
            <a:r>
              <a:rPr lang="en-US" altLang="en-US" sz="1600" b="1" i="1" dirty="0"/>
              <a:t>:</a:t>
            </a:r>
            <a:r>
              <a:rPr lang="en-US" altLang="en-US" sz="1600" i="1" dirty="0"/>
              <a:t> </a:t>
            </a:r>
          </a:p>
          <a:p>
            <a:pPr>
              <a:spcBef>
                <a:spcPct val="0"/>
              </a:spcBef>
              <a:buFontTx/>
              <a:buNone/>
            </a:pPr>
            <a:r>
              <a:rPr lang="en-US" altLang="en-US" sz="1800" dirty="0"/>
              <a:t>    </a:t>
            </a:r>
            <a:r>
              <a:rPr lang="en-US" altLang="en-US" sz="1600" dirty="0"/>
              <a:t>1=normal</a:t>
            </a:r>
          </a:p>
          <a:p>
            <a:pPr>
              <a:spcBef>
                <a:spcPct val="0"/>
              </a:spcBef>
              <a:buFontTx/>
              <a:buNone/>
            </a:pPr>
            <a:r>
              <a:rPr lang="en-US" altLang="en-US" sz="1600" dirty="0"/>
              <a:t>    2=albino</a:t>
            </a:r>
          </a:p>
          <a:p>
            <a:pPr>
              <a:spcBef>
                <a:spcPct val="0"/>
              </a:spcBef>
              <a:buFontTx/>
              <a:buNone/>
            </a:pPr>
            <a:r>
              <a:rPr lang="en-US" altLang="en-US" sz="1200" b="1" i="1" dirty="0">
                <a:latin typeface="Cambria" panose="02040503050406030204" pitchFamily="18" charset="0"/>
              </a:rPr>
              <a:t>Combinations and Variations of the Traits:</a:t>
            </a:r>
          </a:p>
          <a:p>
            <a:pPr>
              <a:spcBef>
                <a:spcPct val="0"/>
              </a:spcBef>
              <a:buFontTx/>
              <a:buNone/>
            </a:pPr>
            <a:r>
              <a:rPr lang="en-US" altLang="en-US" sz="1800" dirty="0"/>
              <a:t>    </a:t>
            </a:r>
            <a:r>
              <a:rPr lang="en-US" altLang="en-US" sz="1600" dirty="0"/>
              <a:t>1,1</a:t>
            </a:r>
          </a:p>
          <a:p>
            <a:pPr>
              <a:spcBef>
                <a:spcPct val="0"/>
              </a:spcBef>
              <a:buFontTx/>
              <a:buNone/>
            </a:pPr>
            <a:r>
              <a:rPr lang="en-US" altLang="en-US" sz="1600" dirty="0"/>
              <a:t>    1,2</a:t>
            </a:r>
          </a:p>
          <a:p>
            <a:pPr>
              <a:spcBef>
                <a:spcPct val="0"/>
              </a:spcBef>
              <a:buFontTx/>
              <a:buNone/>
            </a:pPr>
            <a:r>
              <a:rPr lang="en-US" altLang="en-US" sz="1600" dirty="0"/>
              <a:t>    2,2 = albino</a:t>
            </a:r>
          </a:p>
        </p:txBody>
      </p:sp>
      <p:cxnSp>
        <p:nvCxnSpPr>
          <p:cNvPr id="84040" name="Straight Connector 15">
            <a:extLst>
              <a:ext uri="{FF2B5EF4-FFF2-40B4-BE49-F238E27FC236}">
                <a16:creationId xmlns:a16="http://schemas.microsoft.com/office/drawing/2014/main" id="{3DCCDBA0-9DBB-4B90-9A97-6E3E270080AB}"/>
              </a:ext>
            </a:extLst>
          </p:cNvPr>
          <p:cNvCxnSpPr>
            <a:cxnSpLocks noChangeShapeType="1"/>
          </p:cNvCxnSpPr>
          <p:nvPr/>
        </p:nvCxnSpPr>
        <p:spPr bwMode="auto">
          <a:xfrm>
            <a:off x="577850" y="1836738"/>
            <a:ext cx="244475" cy="1905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84041" name="Straight Connector 74">
            <a:extLst>
              <a:ext uri="{FF2B5EF4-FFF2-40B4-BE49-F238E27FC236}">
                <a16:creationId xmlns:a16="http://schemas.microsoft.com/office/drawing/2014/main" id="{21C48C88-4823-4415-A07B-CCCE02ACC4F3}"/>
              </a:ext>
            </a:extLst>
          </p:cNvPr>
          <p:cNvCxnSpPr>
            <a:cxnSpLocks noChangeShapeType="1"/>
          </p:cNvCxnSpPr>
          <p:nvPr/>
        </p:nvCxnSpPr>
        <p:spPr bwMode="auto">
          <a:xfrm flipV="1">
            <a:off x="577850" y="2027238"/>
            <a:ext cx="244475"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sp>
        <p:nvSpPr>
          <p:cNvPr id="84042" name="TextBox 21">
            <a:extLst>
              <a:ext uri="{FF2B5EF4-FFF2-40B4-BE49-F238E27FC236}">
                <a16:creationId xmlns:a16="http://schemas.microsoft.com/office/drawing/2014/main" id="{69F00AE2-8415-4AC4-9AB8-FB8F383DD748}"/>
              </a:ext>
            </a:extLst>
          </p:cNvPr>
          <p:cNvSpPr txBox="1">
            <a:spLocks noChangeArrowheads="1"/>
          </p:cNvSpPr>
          <p:nvPr/>
        </p:nvSpPr>
        <p:spPr bwMode="auto">
          <a:xfrm>
            <a:off x="762000" y="1836738"/>
            <a:ext cx="83820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a:t>normal</a:t>
            </a:r>
          </a:p>
        </p:txBody>
      </p:sp>
      <p:sp>
        <p:nvSpPr>
          <p:cNvPr id="2" name="TextBox 1">
            <a:extLst>
              <a:ext uri="{FF2B5EF4-FFF2-40B4-BE49-F238E27FC236}">
                <a16:creationId xmlns:a16="http://schemas.microsoft.com/office/drawing/2014/main" id="{F8892CED-03F2-4664-A3A6-EF9BD26B2937}"/>
              </a:ext>
            </a:extLst>
          </p:cNvPr>
          <p:cNvSpPr txBox="1"/>
          <p:nvPr/>
        </p:nvSpPr>
        <p:spPr>
          <a:xfrm>
            <a:off x="8164088" y="2373868"/>
            <a:ext cx="906886" cy="369332"/>
          </a:xfrm>
          <a:prstGeom prst="rect">
            <a:avLst/>
          </a:prstGeom>
          <a:noFill/>
          <a:ln>
            <a:solidFill>
              <a:srgbClr val="002060"/>
            </a:solidFill>
          </a:ln>
        </p:spPr>
        <p:txBody>
          <a:bodyPr wrap="square" rtlCol="0">
            <a:spAutoFit/>
          </a:bodyPr>
          <a:lstStyle/>
          <a:p>
            <a:r>
              <a:rPr lang="en-US" b="1" dirty="0">
                <a:solidFill>
                  <a:srgbClr val="0070C0"/>
                </a:solidFill>
                <a:latin typeface="Arial" panose="020B0604020202020204" pitchFamily="34" charset="0"/>
                <a:cs typeface="Arial" panose="020B0604020202020204" pitchFamily="34" charset="0"/>
              </a:rPr>
              <a:t>alleles</a:t>
            </a:r>
          </a:p>
        </p:txBody>
      </p:sp>
      <p:sp>
        <p:nvSpPr>
          <p:cNvPr id="77" name="TextBox 76">
            <a:extLst>
              <a:ext uri="{FF2B5EF4-FFF2-40B4-BE49-F238E27FC236}">
                <a16:creationId xmlns:a16="http://schemas.microsoft.com/office/drawing/2014/main" id="{9E706B18-0678-4F64-B139-D4361675327E}"/>
              </a:ext>
            </a:extLst>
          </p:cNvPr>
          <p:cNvSpPr txBox="1"/>
          <p:nvPr/>
        </p:nvSpPr>
        <p:spPr>
          <a:xfrm>
            <a:off x="160893" y="99686"/>
            <a:ext cx="2752169" cy="646331"/>
          </a:xfrm>
          <a:prstGeom prst="rect">
            <a:avLst/>
          </a:prstGeom>
          <a:noFill/>
          <a:ln>
            <a:solidFill>
              <a:srgbClr val="002060"/>
            </a:solidFill>
          </a:ln>
        </p:spPr>
        <p:txBody>
          <a:bodyPr wrap="square" rtlCol="0">
            <a:spAutoFit/>
          </a:bodyPr>
          <a:lstStyle/>
          <a:p>
            <a:r>
              <a:rPr lang="en-US" dirty="0">
                <a:solidFill>
                  <a:srgbClr val="0070C0"/>
                </a:solidFill>
                <a:latin typeface="Arial" panose="020B0604020202020204" pitchFamily="34" charset="0"/>
                <a:cs typeface="Arial" panose="020B0604020202020204" pitchFamily="34" charset="0"/>
              </a:rPr>
              <a:t>Genes come in different forms called </a:t>
            </a:r>
            <a:r>
              <a:rPr lang="en-US" b="1" dirty="0">
                <a:solidFill>
                  <a:srgbClr val="0070C0"/>
                </a:solidFill>
                <a:latin typeface="Arial" panose="020B0604020202020204" pitchFamily="34" charset="0"/>
                <a:cs typeface="Arial" panose="020B0604020202020204" pitchFamily="34" charset="0"/>
              </a:rPr>
              <a:t>alleles </a:t>
            </a:r>
          </a:p>
        </p:txBody>
      </p:sp>
      <p:sp>
        <p:nvSpPr>
          <p:cNvPr id="78" name="TextBox 77">
            <a:extLst>
              <a:ext uri="{FF2B5EF4-FFF2-40B4-BE49-F238E27FC236}">
                <a16:creationId xmlns:a16="http://schemas.microsoft.com/office/drawing/2014/main" id="{EFD275DB-FB9E-4CC9-9A65-B8F633E3D718}"/>
              </a:ext>
            </a:extLst>
          </p:cNvPr>
          <p:cNvSpPr txBox="1"/>
          <p:nvPr/>
        </p:nvSpPr>
        <p:spPr>
          <a:xfrm>
            <a:off x="1405207" y="1631088"/>
            <a:ext cx="1538763" cy="369332"/>
          </a:xfrm>
          <a:prstGeom prst="rect">
            <a:avLst/>
          </a:prstGeom>
          <a:noFill/>
          <a:ln>
            <a:solidFill>
              <a:srgbClr val="002060"/>
            </a:solidFill>
          </a:ln>
        </p:spPr>
        <p:txBody>
          <a:bodyPr wrap="square" rtlCol="0">
            <a:spAutoFit/>
          </a:bodyPr>
          <a:lstStyle/>
          <a:p>
            <a:r>
              <a:rPr lang="en-US" b="1" dirty="0">
                <a:solidFill>
                  <a:srgbClr val="0070C0"/>
                </a:solidFill>
                <a:latin typeface="Arial" panose="020B0604020202020204" pitchFamily="34" charset="0"/>
                <a:cs typeface="Arial" panose="020B0604020202020204" pitchFamily="34" charset="0"/>
              </a:rPr>
              <a:t>phenotypes</a:t>
            </a:r>
          </a:p>
        </p:txBody>
      </p:sp>
      <p:sp>
        <p:nvSpPr>
          <p:cNvPr id="79" name="TextBox 78">
            <a:extLst>
              <a:ext uri="{FF2B5EF4-FFF2-40B4-BE49-F238E27FC236}">
                <a16:creationId xmlns:a16="http://schemas.microsoft.com/office/drawing/2014/main" id="{BDA8777A-4AB3-499E-AA1B-468AA45C38C9}"/>
              </a:ext>
            </a:extLst>
          </p:cNvPr>
          <p:cNvSpPr txBox="1"/>
          <p:nvPr/>
        </p:nvSpPr>
        <p:spPr>
          <a:xfrm>
            <a:off x="64850" y="2963619"/>
            <a:ext cx="1382949" cy="369332"/>
          </a:xfrm>
          <a:prstGeom prst="rect">
            <a:avLst/>
          </a:prstGeom>
          <a:noFill/>
          <a:ln>
            <a:solidFill>
              <a:srgbClr val="002060"/>
            </a:solidFill>
          </a:ln>
        </p:spPr>
        <p:txBody>
          <a:bodyPr wrap="square" rtlCol="0">
            <a:spAutoFit/>
          </a:bodyPr>
          <a:lstStyle/>
          <a:p>
            <a:r>
              <a:rPr lang="en-US" b="1" dirty="0">
                <a:solidFill>
                  <a:srgbClr val="0070C0"/>
                </a:solidFill>
                <a:latin typeface="Arial" panose="020B0604020202020204" pitchFamily="34" charset="0"/>
                <a:cs typeface="Arial" panose="020B0604020202020204" pitchFamily="34" charset="0"/>
              </a:rPr>
              <a:t>Genotypes</a:t>
            </a:r>
          </a:p>
        </p:txBody>
      </p:sp>
      <p:cxnSp>
        <p:nvCxnSpPr>
          <p:cNvPr id="4" name="Straight Arrow Connector 3">
            <a:extLst>
              <a:ext uri="{FF2B5EF4-FFF2-40B4-BE49-F238E27FC236}">
                <a16:creationId xmlns:a16="http://schemas.microsoft.com/office/drawing/2014/main" id="{B676F482-5667-4709-A5F9-892A279F7428}"/>
              </a:ext>
            </a:extLst>
          </p:cNvPr>
          <p:cNvCxnSpPr>
            <a:cxnSpLocks/>
          </p:cNvCxnSpPr>
          <p:nvPr/>
        </p:nvCxnSpPr>
        <p:spPr>
          <a:xfrm flipH="1">
            <a:off x="371475" y="672882"/>
            <a:ext cx="1493439" cy="4011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2" name="Straight Arrow Connector 81">
            <a:extLst>
              <a:ext uri="{FF2B5EF4-FFF2-40B4-BE49-F238E27FC236}">
                <a16:creationId xmlns:a16="http://schemas.microsoft.com/office/drawing/2014/main" id="{9C840706-E2B1-4177-A954-D9C8753E48EF}"/>
              </a:ext>
            </a:extLst>
          </p:cNvPr>
          <p:cNvCxnSpPr>
            <a:cxnSpLocks/>
          </p:cNvCxnSpPr>
          <p:nvPr/>
        </p:nvCxnSpPr>
        <p:spPr>
          <a:xfrm flipH="1">
            <a:off x="379413" y="650875"/>
            <a:ext cx="1524000" cy="6593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6" name="Straight Arrow Connector 85">
            <a:extLst>
              <a:ext uri="{FF2B5EF4-FFF2-40B4-BE49-F238E27FC236}">
                <a16:creationId xmlns:a16="http://schemas.microsoft.com/office/drawing/2014/main" id="{5AD18A42-8177-431E-9D65-DBFB7EEDC20A}"/>
              </a:ext>
            </a:extLst>
          </p:cNvPr>
          <p:cNvCxnSpPr>
            <a:cxnSpLocks/>
          </p:cNvCxnSpPr>
          <p:nvPr/>
        </p:nvCxnSpPr>
        <p:spPr>
          <a:xfrm flipH="1" flipV="1">
            <a:off x="379413" y="2440782"/>
            <a:ext cx="492760" cy="5638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9" name="Straight Arrow Connector 88">
            <a:extLst>
              <a:ext uri="{FF2B5EF4-FFF2-40B4-BE49-F238E27FC236}">
                <a16:creationId xmlns:a16="http://schemas.microsoft.com/office/drawing/2014/main" id="{07101E78-42EA-497B-A8C4-4A87F19E5025}"/>
              </a:ext>
            </a:extLst>
          </p:cNvPr>
          <p:cNvCxnSpPr>
            <a:cxnSpLocks/>
          </p:cNvCxnSpPr>
          <p:nvPr/>
        </p:nvCxnSpPr>
        <p:spPr>
          <a:xfrm flipH="1">
            <a:off x="1489710" y="1905266"/>
            <a:ext cx="342902" cy="893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3" name="Straight Arrow Connector 92">
            <a:extLst>
              <a:ext uri="{FF2B5EF4-FFF2-40B4-BE49-F238E27FC236}">
                <a16:creationId xmlns:a16="http://schemas.microsoft.com/office/drawing/2014/main" id="{F6444F9A-1208-4A39-9E35-1B57A26734DE}"/>
              </a:ext>
            </a:extLst>
          </p:cNvPr>
          <p:cNvCxnSpPr>
            <a:cxnSpLocks/>
          </p:cNvCxnSpPr>
          <p:nvPr/>
        </p:nvCxnSpPr>
        <p:spPr>
          <a:xfrm flipH="1">
            <a:off x="1352075" y="1907382"/>
            <a:ext cx="667226" cy="3786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6" name="Straight Arrow Connector 95">
            <a:extLst>
              <a:ext uri="{FF2B5EF4-FFF2-40B4-BE49-F238E27FC236}">
                <a16:creationId xmlns:a16="http://schemas.microsoft.com/office/drawing/2014/main" id="{768C6B8B-A662-48B5-A554-91017D574C17}"/>
              </a:ext>
            </a:extLst>
          </p:cNvPr>
          <p:cNvCxnSpPr>
            <a:cxnSpLocks/>
          </p:cNvCxnSpPr>
          <p:nvPr/>
        </p:nvCxnSpPr>
        <p:spPr>
          <a:xfrm flipH="1" flipV="1">
            <a:off x="513795" y="2163820"/>
            <a:ext cx="296943" cy="8643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7" name="Straight Arrow Connector 96">
            <a:extLst>
              <a:ext uri="{FF2B5EF4-FFF2-40B4-BE49-F238E27FC236}">
                <a16:creationId xmlns:a16="http://schemas.microsoft.com/office/drawing/2014/main" id="{15EC0DFD-90CF-48DB-87E6-AC36AC718FF8}"/>
              </a:ext>
            </a:extLst>
          </p:cNvPr>
          <p:cNvCxnSpPr>
            <a:cxnSpLocks/>
          </p:cNvCxnSpPr>
          <p:nvPr/>
        </p:nvCxnSpPr>
        <p:spPr>
          <a:xfrm flipH="1" flipV="1">
            <a:off x="540108" y="1813204"/>
            <a:ext cx="291446" cy="12149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4" name="Straight Arrow Connector 113">
            <a:extLst>
              <a:ext uri="{FF2B5EF4-FFF2-40B4-BE49-F238E27FC236}">
                <a16:creationId xmlns:a16="http://schemas.microsoft.com/office/drawing/2014/main" id="{DDEADD5D-720D-4051-A13C-25DAD39B1EE8}"/>
              </a:ext>
            </a:extLst>
          </p:cNvPr>
          <p:cNvCxnSpPr>
            <a:cxnSpLocks/>
          </p:cNvCxnSpPr>
          <p:nvPr/>
        </p:nvCxnSpPr>
        <p:spPr>
          <a:xfrm flipH="1">
            <a:off x="5527678" y="1641684"/>
            <a:ext cx="1558922" cy="6755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6" name="Straight Arrow Connector 115">
            <a:extLst>
              <a:ext uri="{FF2B5EF4-FFF2-40B4-BE49-F238E27FC236}">
                <a16:creationId xmlns:a16="http://schemas.microsoft.com/office/drawing/2014/main" id="{ADE8B364-6891-414F-88E2-EFED5A83F13B}"/>
              </a:ext>
            </a:extLst>
          </p:cNvPr>
          <p:cNvCxnSpPr>
            <a:cxnSpLocks/>
          </p:cNvCxnSpPr>
          <p:nvPr/>
        </p:nvCxnSpPr>
        <p:spPr>
          <a:xfrm flipV="1">
            <a:off x="4986286" y="4576010"/>
            <a:ext cx="2299705" cy="993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9" name="TextBox 118">
            <a:extLst>
              <a:ext uri="{FF2B5EF4-FFF2-40B4-BE49-F238E27FC236}">
                <a16:creationId xmlns:a16="http://schemas.microsoft.com/office/drawing/2014/main" id="{5FE3E84B-8F6A-45B2-866B-893C7844A438}"/>
              </a:ext>
            </a:extLst>
          </p:cNvPr>
          <p:cNvSpPr txBox="1"/>
          <p:nvPr/>
        </p:nvSpPr>
        <p:spPr>
          <a:xfrm>
            <a:off x="3478162" y="3913383"/>
            <a:ext cx="2930365" cy="923330"/>
          </a:xfrm>
          <a:prstGeom prst="rect">
            <a:avLst/>
          </a:prstGeom>
          <a:noFill/>
          <a:ln>
            <a:solidFill>
              <a:srgbClr val="002060"/>
            </a:solidFill>
          </a:ln>
        </p:spPr>
        <p:txBody>
          <a:bodyPr wrap="square" rtlCol="0">
            <a:spAutoFit/>
          </a:bodyPr>
          <a:lstStyle/>
          <a:p>
            <a:r>
              <a:rPr lang="en-US" dirty="0">
                <a:solidFill>
                  <a:srgbClr val="0070C0"/>
                </a:solidFill>
                <a:latin typeface="Arial" panose="020B0604020202020204" pitchFamily="34" charset="0"/>
                <a:cs typeface="Arial" panose="020B0604020202020204" pitchFamily="34" charset="0"/>
              </a:rPr>
              <a:t>If the 2 alleles are the same then the genotype is </a:t>
            </a:r>
            <a:r>
              <a:rPr lang="en-US" b="1" dirty="0">
                <a:solidFill>
                  <a:srgbClr val="0070C0"/>
                </a:solidFill>
                <a:latin typeface="Arial" panose="020B0604020202020204" pitchFamily="34" charset="0"/>
                <a:cs typeface="Arial" panose="020B0604020202020204" pitchFamily="34" charset="0"/>
              </a:rPr>
              <a:t>homozygous</a:t>
            </a:r>
          </a:p>
        </p:txBody>
      </p:sp>
      <p:sp>
        <p:nvSpPr>
          <p:cNvPr id="120" name="TextBox 119">
            <a:extLst>
              <a:ext uri="{FF2B5EF4-FFF2-40B4-BE49-F238E27FC236}">
                <a16:creationId xmlns:a16="http://schemas.microsoft.com/office/drawing/2014/main" id="{7BC46609-A52A-4003-889D-648911F6C043}"/>
              </a:ext>
            </a:extLst>
          </p:cNvPr>
          <p:cNvSpPr txBox="1"/>
          <p:nvPr/>
        </p:nvSpPr>
        <p:spPr>
          <a:xfrm>
            <a:off x="6994526" y="264539"/>
            <a:ext cx="1778000" cy="1477328"/>
          </a:xfrm>
          <a:prstGeom prst="rect">
            <a:avLst/>
          </a:prstGeom>
          <a:noFill/>
          <a:ln>
            <a:solidFill>
              <a:srgbClr val="002060"/>
            </a:solidFill>
          </a:ln>
        </p:spPr>
        <p:txBody>
          <a:bodyPr wrap="square" rtlCol="0">
            <a:spAutoFit/>
          </a:bodyPr>
          <a:lstStyle/>
          <a:p>
            <a:r>
              <a:rPr lang="en-US" dirty="0">
                <a:solidFill>
                  <a:srgbClr val="0070C0"/>
                </a:solidFill>
                <a:latin typeface="Arial" panose="020B0604020202020204" pitchFamily="34" charset="0"/>
                <a:cs typeface="Arial" panose="020B0604020202020204" pitchFamily="34" charset="0"/>
              </a:rPr>
              <a:t>If the 2 alleles are different then the genotype is </a:t>
            </a:r>
            <a:r>
              <a:rPr lang="en-US" b="1" dirty="0">
                <a:solidFill>
                  <a:srgbClr val="0070C0"/>
                </a:solidFill>
                <a:latin typeface="Arial" panose="020B0604020202020204" pitchFamily="34" charset="0"/>
                <a:cs typeface="Arial" panose="020B0604020202020204" pitchFamily="34" charset="0"/>
              </a:rPr>
              <a:t>heterozygous</a:t>
            </a:r>
          </a:p>
        </p:txBody>
      </p:sp>
      <p:cxnSp>
        <p:nvCxnSpPr>
          <p:cNvPr id="125" name="Straight Arrow Connector 124">
            <a:extLst>
              <a:ext uri="{FF2B5EF4-FFF2-40B4-BE49-F238E27FC236}">
                <a16:creationId xmlns:a16="http://schemas.microsoft.com/office/drawing/2014/main" id="{5C30DADD-5F4D-486A-A616-67535B143A03}"/>
              </a:ext>
            </a:extLst>
          </p:cNvPr>
          <p:cNvCxnSpPr>
            <a:cxnSpLocks/>
          </p:cNvCxnSpPr>
          <p:nvPr/>
        </p:nvCxnSpPr>
        <p:spPr>
          <a:xfrm flipH="1" flipV="1">
            <a:off x="3187594" y="4598628"/>
            <a:ext cx="353430" cy="1082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E015E621-C590-4F15-A697-A43E71B64FF4}"/>
              </a:ext>
            </a:extLst>
          </p:cNvPr>
          <p:cNvCxnSpPr>
            <a:cxnSpLocks/>
          </p:cNvCxnSpPr>
          <p:nvPr/>
        </p:nvCxnSpPr>
        <p:spPr>
          <a:xfrm flipH="1">
            <a:off x="7772400" y="2420693"/>
            <a:ext cx="493713" cy="2008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1E42204C-9D67-437C-8F7E-C3102AC13D4D}"/>
              </a:ext>
            </a:extLst>
          </p:cNvPr>
          <p:cNvCxnSpPr>
            <a:cxnSpLocks/>
          </p:cNvCxnSpPr>
          <p:nvPr/>
        </p:nvCxnSpPr>
        <p:spPr>
          <a:xfrm flipH="1" flipV="1">
            <a:off x="7519563" y="2514600"/>
            <a:ext cx="789411" cy="2286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598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8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7" grpId="0" animBg="1"/>
      <p:bldP spid="78" grpId="0" animBg="1"/>
      <p:bldP spid="79" grpId="0" animBg="1"/>
      <p:bldP spid="119" grpId="0" animBg="1"/>
      <p:bldP spid="12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1D794-AE29-4ACA-B060-0B8D0537699E}"/>
              </a:ext>
            </a:extLst>
          </p:cNvPr>
          <p:cNvSpPr>
            <a:spLocks noGrp="1"/>
          </p:cNvSpPr>
          <p:nvPr>
            <p:ph type="title"/>
          </p:nvPr>
        </p:nvSpPr>
        <p:spPr>
          <a:xfrm>
            <a:off x="457200" y="274638"/>
            <a:ext cx="8229600" cy="376872"/>
          </a:xfrm>
        </p:spPr>
        <p:txBody>
          <a:bodyPr>
            <a:normAutofit fontScale="90000"/>
          </a:bodyPr>
          <a:lstStyle/>
          <a:p>
            <a:r>
              <a:rPr lang="en-US" dirty="0"/>
              <a:t>Science Terminology</a:t>
            </a:r>
          </a:p>
        </p:txBody>
      </p:sp>
      <p:graphicFrame>
        <p:nvGraphicFramePr>
          <p:cNvPr id="4" name="Content Placeholder 3">
            <a:extLst>
              <a:ext uri="{FF2B5EF4-FFF2-40B4-BE49-F238E27FC236}">
                <a16:creationId xmlns:a16="http://schemas.microsoft.com/office/drawing/2014/main" id="{F660A059-524C-4AA2-9796-4413398E83BF}"/>
              </a:ext>
            </a:extLst>
          </p:cNvPr>
          <p:cNvGraphicFramePr>
            <a:graphicFrameLocks noGrp="1"/>
          </p:cNvGraphicFramePr>
          <p:nvPr>
            <p:ph idx="1"/>
            <p:extLst>
              <p:ext uri="{D42A27DB-BD31-4B8C-83A1-F6EECF244321}">
                <p14:modId xmlns:p14="http://schemas.microsoft.com/office/powerpoint/2010/main" val="2061880637"/>
              </p:ext>
            </p:extLst>
          </p:nvPr>
        </p:nvGraphicFramePr>
        <p:xfrm>
          <a:off x="457200" y="761682"/>
          <a:ext cx="8229600" cy="582168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1255974481"/>
                    </a:ext>
                  </a:extLst>
                </a:gridCol>
                <a:gridCol w="1645920">
                  <a:extLst>
                    <a:ext uri="{9D8B030D-6E8A-4147-A177-3AD203B41FA5}">
                      <a16:colId xmlns:a16="http://schemas.microsoft.com/office/drawing/2014/main" val="1589052452"/>
                    </a:ext>
                  </a:extLst>
                </a:gridCol>
                <a:gridCol w="4937760">
                  <a:extLst>
                    <a:ext uri="{9D8B030D-6E8A-4147-A177-3AD203B41FA5}">
                      <a16:colId xmlns:a16="http://schemas.microsoft.com/office/drawing/2014/main" val="666024139"/>
                    </a:ext>
                  </a:extLst>
                </a:gridCol>
              </a:tblGrid>
              <a:tr h="222250">
                <a:tc>
                  <a:txBody>
                    <a:bodyPr/>
                    <a:lstStyle/>
                    <a:p>
                      <a:r>
                        <a:rPr lang="en-US" sz="2000" dirty="0"/>
                        <a:t>Science Term</a:t>
                      </a:r>
                    </a:p>
                  </a:txBody>
                  <a:tcPr/>
                </a:tc>
                <a:tc>
                  <a:txBody>
                    <a:bodyPr/>
                    <a:lstStyle/>
                    <a:p>
                      <a:r>
                        <a:rPr lang="en-US" sz="2000" dirty="0"/>
                        <a:t>Example </a:t>
                      </a:r>
                    </a:p>
                  </a:txBody>
                  <a:tcPr/>
                </a:tc>
                <a:tc>
                  <a:txBody>
                    <a:bodyPr/>
                    <a:lstStyle/>
                    <a:p>
                      <a:r>
                        <a:rPr lang="en-US" sz="2000" dirty="0"/>
                        <a:t>Explanation</a:t>
                      </a:r>
                    </a:p>
                  </a:txBody>
                  <a:tcPr/>
                </a:tc>
                <a:extLst>
                  <a:ext uri="{0D108BD9-81ED-4DB2-BD59-A6C34878D82A}">
                    <a16:rowId xmlns:a16="http://schemas.microsoft.com/office/drawing/2014/main" val="3777777688"/>
                  </a:ext>
                </a:extLst>
              </a:tr>
              <a:tr h="370840">
                <a:tc>
                  <a:txBody>
                    <a:bodyPr/>
                    <a:lstStyle/>
                    <a:p>
                      <a:r>
                        <a:rPr lang="en-US" sz="2000" dirty="0">
                          <a:solidFill>
                            <a:schemeClr val="tx1"/>
                          </a:solidFill>
                        </a:rPr>
                        <a:t>Genes</a:t>
                      </a:r>
                    </a:p>
                  </a:txBody>
                  <a:tcPr/>
                </a:tc>
                <a:tc>
                  <a:txBody>
                    <a:bodyPr/>
                    <a:lstStyle/>
                    <a:p>
                      <a:endParaRPr lang="en-US" sz="200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Segments of chromosomes that carry the heritable information</a:t>
                      </a:r>
                    </a:p>
                    <a:p>
                      <a:endParaRPr lang="en-US" sz="2000" dirty="0">
                        <a:solidFill>
                          <a:schemeClr val="tx1"/>
                        </a:solidFill>
                      </a:endParaRPr>
                    </a:p>
                    <a:p>
                      <a:endParaRPr lang="en-US" sz="2000" dirty="0">
                        <a:solidFill>
                          <a:schemeClr val="tx1"/>
                        </a:solidFill>
                      </a:endParaRPr>
                    </a:p>
                    <a:p>
                      <a:endParaRPr lang="en-US" sz="2000" dirty="0">
                        <a:solidFill>
                          <a:schemeClr val="tx1"/>
                        </a:solidFill>
                      </a:endParaRPr>
                    </a:p>
                  </a:txBody>
                  <a:tcPr/>
                </a:tc>
                <a:extLst>
                  <a:ext uri="{0D108BD9-81ED-4DB2-BD59-A6C34878D82A}">
                    <a16:rowId xmlns:a16="http://schemas.microsoft.com/office/drawing/2014/main" val="3981321544"/>
                  </a:ext>
                </a:extLst>
              </a:tr>
              <a:tr h="370840">
                <a:tc>
                  <a:txBody>
                    <a:bodyPr/>
                    <a:lstStyle/>
                    <a:p>
                      <a:r>
                        <a:rPr lang="en-US" sz="2000" dirty="0">
                          <a:solidFill>
                            <a:schemeClr val="tx1"/>
                          </a:solidFill>
                        </a:rPr>
                        <a:t>Alleles</a:t>
                      </a:r>
                    </a:p>
                  </a:txBody>
                  <a:tcPr/>
                </a:tc>
                <a:tc>
                  <a:txBody>
                    <a:bodyPr/>
                    <a:lstStyle/>
                    <a:p>
                      <a:r>
                        <a:rPr lang="en-US" sz="2000" dirty="0">
                          <a:solidFill>
                            <a:schemeClr val="tx1"/>
                          </a:solidFill>
                        </a:rPr>
                        <a:t>1 or 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Different forms (versions) of a gene</a:t>
                      </a:r>
                    </a:p>
                    <a:p>
                      <a:endParaRPr lang="en-US" sz="2000" dirty="0">
                        <a:solidFill>
                          <a:schemeClr val="tx1"/>
                        </a:solidFill>
                      </a:endParaRPr>
                    </a:p>
                  </a:txBody>
                  <a:tcPr/>
                </a:tc>
                <a:extLst>
                  <a:ext uri="{0D108BD9-81ED-4DB2-BD59-A6C34878D82A}">
                    <a16:rowId xmlns:a16="http://schemas.microsoft.com/office/drawing/2014/main" val="2402965486"/>
                  </a:ext>
                </a:extLst>
              </a:tr>
              <a:tr h="370840">
                <a:tc>
                  <a:txBody>
                    <a:bodyPr/>
                    <a:lstStyle/>
                    <a:p>
                      <a:r>
                        <a:rPr lang="en-US" sz="2000" dirty="0">
                          <a:solidFill>
                            <a:schemeClr val="tx1"/>
                          </a:solidFill>
                        </a:rPr>
                        <a:t>Genotype</a:t>
                      </a:r>
                    </a:p>
                  </a:txBody>
                  <a:tcPr/>
                </a:tc>
                <a:tc>
                  <a:txBody>
                    <a:bodyPr/>
                    <a:lstStyle/>
                    <a:p>
                      <a:r>
                        <a:rPr lang="en-US" sz="2000" dirty="0">
                          <a:solidFill>
                            <a:schemeClr val="tx1"/>
                          </a:solidFill>
                        </a:rPr>
                        <a:t>(1,1) or (1,2)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The allele or gene combinations</a:t>
                      </a:r>
                    </a:p>
                    <a:p>
                      <a:endParaRPr lang="en-US" sz="2000" dirty="0">
                        <a:solidFill>
                          <a:schemeClr val="tx1"/>
                        </a:solidFill>
                      </a:endParaRPr>
                    </a:p>
                  </a:txBody>
                  <a:tcPr/>
                </a:tc>
                <a:extLst>
                  <a:ext uri="{0D108BD9-81ED-4DB2-BD59-A6C34878D82A}">
                    <a16:rowId xmlns:a16="http://schemas.microsoft.com/office/drawing/2014/main" val="1972325426"/>
                  </a:ext>
                </a:extLst>
              </a:tr>
              <a:tr h="370840">
                <a:tc>
                  <a:txBody>
                    <a:bodyPr/>
                    <a:lstStyle/>
                    <a:p>
                      <a:r>
                        <a:rPr lang="en-US" sz="2000" dirty="0">
                          <a:solidFill>
                            <a:schemeClr val="tx1"/>
                          </a:solidFill>
                        </a:rPr>
                        <a:t>Phenotype</a:t>
                      </a:r>
                    </a:p>
                  </a:txBody>
                  <a:tcPr/>
                </a:tc>
                <a:tc>
                  <a:txBody>
                    <a:bodyPr/>
                    <a:lstStyle/>
                    <a:p>
                      <a:r>
                        <a:rPr lang="en-US" sz="2000" dirty="0">
                          <a:solidFill>
                            <a:schemeClr val="tx1"/>
                          </a:solidFill>
                        </a:rPr>
                        <a:t>Purple or white</a:t>
                      </a:r>
                    </a:p>
                  </a:txBody>
                  <a:tcPr/>
                </a:tc>
                <a:tc>
                  <a:txBody>
                    <a:bodyPr/>
                    <a:lstStyle/>
                    <a:p>
                      <a:r>
                        <a:rPr lang="en-US" sz="2000" dirty="0">
                          <a:solidFill>
                            <a:schemeClr val="tx1"/>
                          </a:solidFill>
                        </a:rPr>
                        <a:t>The physical expression</a:t>
                      </a:r>
                    </a:p>
                  </a:txBody>
                  <a:tcPr/>
                </a:tc>
                <a:extLst>
                  <a:ext uri="{0D108BD9-81ED-4DB2-BD59-A6C34878D82A}">
                    <a16:rowId xmlns:a16="http://schemas.microsoft.com/office/drawing/2014/main" val="2100598820"/>
                  </a:ext>
                </a:extLst>
              </a:tr>
              <a:tr h="370840">
                <a:tc>
                  <a:txBody>
                    <a:bodyPr/>
                    <a:lstStyle/>
                    <a:p>
                      <a:r>
                        <a:rPr lang="en-US" sz="2000" dirty="0">
                          <a:solidFill>
                            <a:schemeClr val="tx1"/>
                          </a:solidFill>
                        </a:rPr>
                        <a:t>Heterozygous</a:t>
                      </a:r>
                    </a:p>
                  </a:txBody>
                  <a:tcPr/>
                </a:tc>
                <a:tc>
                  <a:txBody>
                    <a:bodyPr/>
                    <a:lstStyle/>
                    <a:p>
                      <a:r>
                        <a:rPr lang="en-US" sz="2000" dirty="0">
                          <a:solidFill>
                            <a:schemeClr val="tx1"/>
                          </a:solidFill>
                        </a:rPr>
                        <a:t>(1,2)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002060"/>
                          </a:solidFill>
                          <a:latin typeface="Arial" panose="020B0604020202020204" pitchFamily="34" charset="0"/>
                          <a:cs typeface="Arial" panose="020B0604020202020204" pitchFamily="34" charset="0"/>
                        </a:rPr>
                        <a:t>When the genotype has 2 different alleles</a:t>
                      </a:r>
                      <a:endParaRPr lang="en-US" sz="2000" b="1" dirty="0">
                        <a:solidFill>
                          <a:srgbClr val="002060"/>
                        </a:solidFill>
                        <a:latin typeface="Arial" panose="020B0604020202020204" pitchFamily="34" charset="0"/>
                        <a:cs typeface="Arial" panose="020B0604020202020204" pitchFamily="34" charset="0"/>
                      </a:endParaRPr>
                    </a:p>
                    <a:p>
                      <a:endParaRPr lang="en-US" sz="2000" dirty="0">
                        <a:solidFill>
                          <a:schemeClr val="tx1"/>
                        </a:solidFill>
                      </a:endParaRPr>
                    </a:p>
                  </a:txBody>
                  <a:tcPr/>
                </a:tc>
                <a:extLst>
                  <a:ext uri="{0D108BD9-81ED-4DB2-BD59-A6C34878D82A}">
                    <a16:rowId xmlns:a16="http://schemas.microsoft.com/office/drawing/2014/main" val="1616295910"/>
                  </a:ext>
                </a:extLst>
              </a:tr>
              <a:tr h="370840">
                <a:tc>
                  <a:txBody>
                    <a:bodyPr/>
                    <a:lstStyle/>
                    <a:p>
                      <a:r>
                        <a:rPr lang="en-US" sz="2000" dirty="0">
                          <a:solidFill>
                            <a:schemeClr val="tx1"/>
                          </a:solidFill>
                        </a:rPr>
                        <a:t>Homozygous</a:t>
                      </a:r>
                    </a:p>
                  </a:txBody>
                  <a:tcPr/>
                </a:tc>
                <a:tc>
                  <a:txBody>
                    <a:bodyPr/>
                    <a:lstStyle/>
                    <a:p>
                      <a:r>
                        <a:rPr lang="en-US" sz="2000" dirty="0">
                          <a:solidFill>
                            <a:schemeClr val="tx1"/>
                          </a:solidFill>
                        </a:rPr>
                        <a:t>(1,1)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002060"/>
                          </a:solidFill>
                          <a:latin typeface="Arial" panose="020B0604020202020204" pitchFamily="34" charset="0"/>
                          <a:cs typeface="Arial" panose="020B0604020202020204" pitchFamily="34" charset="0"/>
                        </a:rPr>
                        <a:t>When the genotype has the same 2 alleles</a:t>
                      </a:r>
                      <a:endParaRPr lang="en-US" sz="2000" b="1" dirty="0">
                        <a:solidFill>
                          <a:srgbClr val="002060"/>
                        </a:solidFill>
                        <a:latin typeface="Arial" panose="020B0604020202020204" pitchFamily="34" charset="0"/>
                        <a:cs typeface="Arial" panose="020B0604020202020204" pitchFamily="34" charset="0"/>
                      </a:endParaRPr>
                    </a:p>
                    <a:p>
                      <a:endParaRPr lang="en-US" sz="2000" dirty="0">
                        <a:solidFill>
                          <a:schemeClr val="tx1"/>
                        </a:solidFill>
                      </a:endParaRPr>
                    </a:p>
                  </a:txBody>
                  <a:tcPr/>
                </a:tc>
                <a:extLst>
                  <a:ext uri="{0D108BD9-81ED-4DB2-BD59-A6C34878D82A}">
                    <a16:rowId xmlns:a16="http://schemas.microsoft.com/office/drawing/2014/main" val="1059023729"/>
                  </a:ext>
                </a:extLst>
              </a:tr>
            </a:tbl>
          </a:graphicData>
        </a:graphic>
      </p:graphicFrame>
      <p:pic>
        <p:nvPicPr>
          <p:cNvPr id="5" name="Picture 4">
            <a:extLst>
              <a:ext uri="{FF2B5EF4-FFF2-40B4-BE49-F238E27FC236}">
                <a16:creationId xmlns:a16="http://schemas.microsoft.com/office/drawing/2014/main" id="{09C100B2-B6FA-4925-AF9F-A358CC5A050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6133" y="1358900"/>
            <a:ext cx="121612" cy="1281430"/>
          </a:xfrm>
          <a:prstGeom prst="rect">
            <a:avLst/>
          </a:prstGeom>
        </p:spPr>
      </p:pic>
      <p:cxnSp>
        <p:nvCxnSpPr>
          <p:cNvPr id="7" name="Straight Arrow Connector 6">
            <a:extLst>
              <a:ext uri="{FF2B5EF4-FFF2-40B4-BE49-F238E27FC236}">
                <a16:creationId xmlns:a16="http://schemas.microsoft.com/office/drawing/2014/main" id="{9C5A954B-D073-47FC-B915-493F7941FFE8}"/>
              </a:ext>
            </a:extLst>
          </p:cNvPr>
          <p:cNvCxnSpPr/>
          <p:nvPr/>
        </p:nvCxnSpPr>
        <p:spPr>
          <a:xfrm flipH="1">
            <a:off x="2427745" y="1577340"/>
            <a:ext cx="144702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76112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75574"/>
            <a:ext cx="8229600" cy="5850590"/>
          </a:xfrm>
        </p:spPr>
        <p:txBody>
          <a:bodyPr>
            <a:normAutofit/>
          </a:bodyPr>
          <a:lstStyle/>
          <a:p>
            <a:pPr marL="0" indent="0" algn="ctr">
              <a:buNone/>
            </a:pPr>
            <a:r>
              <a:rPr lang="en-US" dirty="0">
                <a:solidFill>
                  <a:schemeClr val="tx2"/>
                </a:solidFill>
                <a:latin typeface="Arial" panose="020B0604020202020204" pitchFamily="34" charset="0"/>
                <a:cs typeface="Arial" panose="020B0604020202020204" pitchFamily="34" charset="0"/>
              </a:rPr>
              <a:t>We get our traits from our parents.</a:t>
            </a:r>
          </a:p>
          <a:p>
            <a:pPr marL="0" indent="0" algn="ctr">
              <a:buNone/>
            </a:pPr>
            <a:r>
              <a:rPr lang="en-US" dirty="0">
                <a:solidFill>
                  <a:schemeClr val="tx2"/>
                </a:solidFill>
                <a:latin typeface="Arial" panose="020B0604020202020204" pitchFamily="34" charset="0"/>
                <a:cs typeface="Arial" panose="020B0604020202020204" pitchFamily="34" charset="0"/>
              </a:rPr>
              <a:t>Traits may have a couple variations or many.</a:t>
            </a:r>
          </a:p>
        </p:txBody>
      </p:sp>
      <p:sp>
        <p:nvSpPr>
          <p:cNvPr id="4" name="Rectangle 3"/>
          <p:cNvSpPr/>
          <p:nvPr/>
        </p:nvSpPr>
        <p:spPr>
          <a:xfrm>
            <a:off x="2442752" y="1405443"/>
            <a:ext cx="4467890" cy="584775"/>
          </a:xfrm>
          <a:prstGeom prst="rect">
            <a:avLst/>
          </a:prstGeom>
        </p:spPr>
        <p:txBody>
          <a:bodyPr wrap="none">
            <a:spAutoFit/>
          </a:bodyPr>
          <a:lstStyle/>
          <a:p>
            <a:r>
              <a:rPr lang="en-US" sz="3200" dirty="0">
                <a:solidFill>
                  <a:schemeClr val="tx2"/>
                </a:solidFill>
                <a:latin typeface="Arial" panose="020B0604020202020204" pitchFamily="34" charset="0"/>
                <a:cs typeface="Arial" panose="020B0604020202020204" pitchFamily="34" charset="0"/>
              </a:rPr>
              <a:t>Dimples vs. no Dimples</a:t>
            </a:r>
          </a:p>
        </p:txBody>
      </p:sp>
      <p:sp>
        <p:nvSpPr>
          <p:cNvPr id="5" name="Rectangle 4"/>
          <p:cNvSpPr/>
          <p:nvPr/>
        </p:nvSpPr>
        <p:spPr>
          <a:xfrm>
            <a:off x="2996821" y="3575408"/>
            <a:ext cx="2416046" cy="646331"/>
          </a:xfrm>
          <a:prstGeom prst="rect">
            <a:avLst/>
          </a:prstGeom>
        </p:spPr>
        <p:txBody>
          <a:bodyPr wrap="none">
            <a:spAutoFit/>
          </a:bodyPr>
          <a:lstStyle/>
          <a:p>
            <a:r>
              <a:rPr lang="en-US" sz="3600" b="1" dirty="0">
                <a:solidFill>
                  <a:schemeClr val="tx2"/>
                </a:solidFill>
                <a:latin typeface="Arial" panose="020B0604020202020204" pitchFamily="34" charset="0"/>
                <a:cs typeface="Arial" panose="020B0604020202020204" pitchFamily="34" charset="0"/>
              </a:rPr>
              <a:t>Hair Color</a:t>
            </a:r>
          </a:p>
        </p:txBody>
      </p:sp>
      <p:pic>
        <p:nvPicPr>
          <p:cNvPr id="6" name="Picture 5">
            <a:extLst>
              <a:ext uri="{FF2B5EF4-FFF2-40B4-BE49-F238E27FC236}">
                <a16:creationId xmlns:a16="http://schemas.microsoft.com/office/drawing/2014/main" id="{62B4EA9D-438E-4ABF-86FA-1715B81813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8462" y="1421389"/>
            <a:ext cx="2100263" cy="2800350"/>
          </a:xfrm>
          <a:prstGeom prst="rect">
            <a:avLst/>
          </a:prstGeom>
        </p:spPr>
      </p:pic>
      <p:pic>
        <p:nvPicPr>
          <p:cNvPr id="7" name="Picture 6">
            <a:extLst>
              <a:ext uri="{FF2B5EF4-FFF2-40B4-BE49-F238E27FC236}">
                <a16:creationId xmlns:a16="http://schemas.microsoft.com/office/drawing/2014/main" id="{FA26EC58-5423-493B-AB81-CD3169462FB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10964" y="1990218"/>
            <a:ext cx="2636523" cy="1757682"/>
          </a:xfrm>
          <a:prstGeom prst="rect">
            <a:avLst/>
          </a:prstGeom>
        </p:spPr>
      </p:pic>
      <p:pic>
        <p:nvPicPr>
          <p:cNvPr id="8" name="Picture 7">
            <a:extLst>
              <a:ext uri="{FF2B5EF4-FFF2-40B4-BE49-F238E27FC236}">
                <a16:creationId xmlns:a16="http://schemas.microsoft.com/office/drawing/2014/main" id="{A3BF392D-ADF4-47C1-ADAC-366A9F82300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96495" y="4400710"/>
            <a:ext cx="1407126" cy="2110690"/>
          </a:xfrm>
          <a:prstGeom prst="rect">
            <a:avLst/>
          </a:prstGeom>
        </p:spPr>
      </p:pic>
      <p:pic>
        <p:nvPicPr>
          <p:cNvPr id="9" name="Picture 8">
            <a:extLst>
              <a:ext uri="{FF2B5EF4-FFF2-40B4-BE49-F238E27FC236}">
                <a16:creationId xmlns:a16="http://schemas.microsoft.com/office/drawing/2014/main" id="{5A1EA3ED-993F-4BF2-BD43-47ED4596AFA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389334" y="4494478"/>
            <a:ext cx="1384663" cy="2057583"/>
          </a:xfrm>
          <a:prstGeom prst="rect">
            <a:avLst/>
          </a:prstGeom>
        </p:spPr>
      </p:pic>
      <p:pic>
        <p:nvPicPr>
          <p:cNvPr id="10" name="Picture 9">
            <a:extLst>
              <a:ext uri="{FF2B5EF4-FFF2-40B4-BE49-F238E27FC236}">
                <a16:creationId xmlns:a16="http://schemas.microsoft.com/office/drawing/2014/main" id="{F8EB0C19-C5DA-4FA2-9315-B232D5E96BBA}"/>
              </a:ext>
            </a:extLst>
          </p:cNvPr>
          <p:cNvPicPr>
            <a:picLocks noChangeAspect="1"/>
          </p:cNvPicPr>
          <p:nvPr/>
        </p:nvPicPr>
        <p:blipFill>
          <a:blip r:embed="rId7"/>
          <a:stretch>
            <a:fillRect/>
          </a:stretch>
        </p:blipFill>
        <p:spPr>
          <a:xfrm>
            <a:off x="449755" y="4494478"/>
            <a:ext cx="1568968" cy="2060888"/>
          </a:xfrm>
          <a:prstGeom prst="rect">
            <a:avLst/>
          </a:prstGeom>
        </p:spPr>
      </p:pic>
      <p:pic>
        <p:nvPicPr>
          <p:cNvPr id="11" name="Picture 10">
            <a:extLst>
              <a:ext uri="{FF2B5EF4-FFF2-40B4-BE49-F238E27FC236}">
                <a16:creationId xmlns:a16="http://schemas.microsoft.com/office/drawing/2014/main" id="{1C6F62E7-0D3D-480C-BC2A-15D462C1787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214764" y="4518371"/>
            <a:ext cx="1990036" cy="1990036"/>
          </a:xfrm>
          <a:prstGeom prst="rect">
            <a:avLst/>
          </a:prstGeom>
        </p:spPr>
      </p:pic>
    </p:spTree>
    <p:extLst>
      <p:ext uri="{BB962C8B-B14F-4D97-AF65-F5344CB8AC3E}">
        <p14:creationId xmlns:p14="http://schemas.microsoft.com/office/powerpoint/2010/main" val="429390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BF160-CC6B-41DE-9521-09EEEF585D85}"/>
              </a:ext>
            </a:extLst>
          </p:cNvPr>
          <p:cNvSpPr>
            <a:spLocks noGrp="1"/>
          </p:cNvSpPr>
          <p:nvPr>
            <p:ph type="title"/>
          </p:nvPr>
        </p:nvSpPr>
        <p:spPr>
          <a:xfrm>
            <a:off x="457200" y="117883"/>
            <a:ext cx="8229600" cy="1384346"/>
          </a:xfrm>
        </p:spPr>
        <p:txBody>
          <a:bodyPr>
            <a:normAutofit fontScale="90000"/>
          </a:bodyPr>
          <a:lstStyle/>
          <a:p>
            <a:r>
              <a:rPr lang="en-US" sz="3200" dirty="0">
                <a:latin typeface="Arial" panose="020B0604020202020204" pitchFamily="34" charset="0"/>
                <a:cs typeface="Arial" panose="020B0604020202020204" pitchFamily="34" charset="0"/>
              </a:rPr>
              <a:t>Now that we have normed these science words lets add them to our Inheritance Model</a:t>
            </a:r>
          </a:p>
        </p:txBody>
      </p:sp>
      <p:sp>
        <p:nvSpPr>
          <p:cNvPr id="3" name="Content Placeholder 2">
            <a:extLst>
              <a:ext uri="{FF2B5EF4-FFF2-40B4-BE49-F238E27FC236}">
                <a16:creationId xmlns:a16="http://schemas.microsoft.com/office/drawing/2014/main" id="{821B538A-7475-4E56-895A-AB4FA454507F}"/>
              </a:ext>
            </a:extLst>
          </p:cNvPr>
          <p:cNvSpPr>
            <a:spLocks noGrp="1"/>
          </p:cNvSpPr>
          <p:nvPr>
            <p:ph idx="1"/>
          </p:nvPr>
        </p:nvSpPr>
        <p:spPr>
          <a:xfrm>
            <a:off x="457200" y="1345475"/>
            <a:ext cx="8229600" cy="4937759"/>
          </a:xfrm>
        </p:spPr>
        <p:txBody>
          <a:bodyPr/>
          <a:lstStyle/>
          <a:p>
            <a:endParaRPr lang="en-US" dirty="0"/>
          </a:p>
        </p:txBody>
      </p:sp>
    </p:spTree>
    <p:extLst>
      <p:ext uri="{BB962C8B-B14F-4D97-AF65-F5344CB8AC3E}">
        <p14:creationId xmlns:p14="http://schemas.microsoft.com/office/powerpoint/2010/main" val="17594650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968FCEBD-A3A0-4624-95F3-239215EB5499}"/>
              </a:ext>
            </a:extLst>
          </p:cNvPr>
          <p:cNvSpPr>
            <a:spLocks noGrp="1"/>
          </p:cNvSpPr>
          <p:nvPr>
            <p:ph type="title"/>
          </p:nvPr>
        </p:nvSpPr>
        <p:spPr>
          <a:xfrm>
            <a:off x="152400" y="-228600"/>
            <a:ext cx="8991600" cy="1143000"/>
          </a:xfrm>
        </p:spPr>
        <p:txBody>
          <a:bodyPr/>
          <a:lstStyle/>
          <a:p>
            <a:pPr algn="l"/>
            <a:r>
              <a:rPr lang="en-US" altLang="en-US" sz="2400" b="1" dirty="0">
                <a:solidFill>
                  <a:srgbClr val="0033CC"/>
                </a:solidFill>
              </a:rPr>
              <a:t>Kendrick Family: </a:t>
            </a:r>
            <a:r>
              <a:rPr lang="en-US" altLang="en-US" sz="2000" dirty="0">
                <a:solidFill>
                  <a:srgbClr val="0033CC"/>
                </a:solidFill>
              </a:rPr>
              <a:t>Use our inheritance model to explain why the trait of albinism skips a generation in the Kendrick family. </a:t>
            </a:r>
          </a:p>
        </p:txBody>
      </p:sp>
      <p:sp>
        <p:nvSpPr>
          <p:cNvPr id="86019" name="Content Placeholder 2">
            <a:extLst>
              <a:ext uri="{FF2B5EF4-FFF2-40B4-BE49-F238E27FC236}">
                <a16:creationId xmlns:a16="http://schemas.microsoft.com/office/drawing/2014/main" id="{EEF6E7F8-DA24-4E41-AF7D-58EC63CBB0D1}"/>
              </a:ext>
            </a:extLst>
          </p:cNvPr>
          <p:cNvSpPr>
            <a:spLocks noGrp="1"/>
          </p:cNvSpPr>
          <p:nvPr>
            <p:ph idx="1"/>
          </p:nvPr>
        </p:nvSpPr>
        <p:spPr>
          <a:xfrm>
            <a:off x="155575" y="685800"/>
            <a:ext cx="8991600" cy="5486400"/>
          </a:xfrm>
        </p:spPr>
        <p:txBody>
          <a:bodyPr>
            <a:normAutofit/>
          </a:bodyPr>
          <a:lstStyle/>
          <a:p>
            <a:pPr marL="0" indent="0">
              <a:buFontTx/>
              <a:buNone/>
            </a:pPr>
            <a:endParaRPr lang="en-US" altLang="en-US" sz="2000" i="1" dirty="0"/>
          </a:p>
        </p:txBody>
      </p:sp>
    </p:spTree>
    <p:extLst>
      <p:ext uri="{BB962C8B-B14F-4D97-AF65-F5344CB8AC3E}">
        <p14:creationId xmlns:p14="http://schemas.microsoft.com/office/powerpoint/2010/main" val="15485517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LS05 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rgbClr val="583F34"/>
                </a:solidFill>
                <a:cs typeface="Arial" panose="020B0604020202020204" pitchFamily="34" charset="0"/>
              </a:rPr>
              <a:t>We have successfully used our model to explain how the grandma and the grandson are the only family members with albinism. We have also added science terminology to our model statements.</a:t>
            </a: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LS5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623383" y="1066264"/>
            <a:ext cx="2571024" cy="2190241"/>
            <a:chOff x="1029484" y="1311626"/>
            <a:chExt cx="2571024" cy="2190241"/>
          </a:xfrm>
          <a:noFill/>
        </p:grpSpPr>
        <p:sp>
          <p:nvSpPr>
            <p:cNvPr id="8" name="Triangle 7"/>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9" name="Rectangle 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0" name="Rectangle 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1" name="Rectangle 10"/>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956921008"/>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LS06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 We read about Mendel and his laws to see if his ideas match our model ideas.  </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15  minutes</a:t>
            </a:r>
          </a:p>
        </p:txBody>
      </p:sp>
      <p:sp>
        <p:nvSpPr>
          <p:cNvPr id="2" name="Rectangle 1"/>
          <p:cNvSpPr/>
          <p:nvPr/>
        </p:nvSpPr>
        <p:spPr>
          <a:xfrm>
            <a:off x="282908" y="3264396"/>
            <a:ext cx="4558616" cy="3046988"/>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Mendel Reading Guide</a:t>
            </a:r>
          </a:p>
          <a:p>
            <a:r>
              <a:rPr lang="en-US" sz="1600" dirty="0">
                <a:solidFill>
                  <a:srgbClr val="583F34"/>
                </a:solidFill>
              </a:rPr>
              <a:t>Classroom Biology Textbook or other sourced reading on Mendel’s Laws</a:t>
            </a:r>
          </a:p>
          <a:p>
            <a:r>
              <a:rPr lang="en-US" sz="1600" dirty="0">
                <a:solidFill>
                  <a:srgbClr val="583F34"/>
                </a:solidFill>
              </a:rPr>
              <a:t>Pocket Mendel</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2714619"/>
            <a:ext cx="4520582" cy="334663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a:t>
            </a:r>
          </a:p>
          <a:p>
            <a:pPr marL="0" indent="0">
              <a:buNone/>
            </a:pPr>
            <a:r>
              <a:rPr lang="en-US" sz="1600" b="1" dirty="0">
                <a:solidFill>
                  <a:srgbClr val="583F34"/>
                </a:solidFill>
              </a:rPr>
              <a:t>We use a reading guide to help understand text on Mendel and his laws.</a:t>
            </a:r>
          </a:p>
          <a:p>
            <a:pPr marL="0" indent="0">
              <a:buNone/>
            </a:pPr>
            <a:r>
              <a:rPr lang="en-US" sz="1600" b="1" dirty="0">
                <a:solidFill>
                  <a:srgbClr val="583F34"/>
                </a:solidFill>
              </a:rPr>
              <a:t>After recognizing that our ideas are very similar to Mendel’s ideas we distribute the Pocket Mendel. A quick reference guide to help us apply the model to new phenomenon. There are 4 Pocket Mendel pages per sheet of copy paper. The front and back of the Pocket Mendel are separate documents so you can print them out and then run copies so they are printed front to back. We recommend printing them on cardstock and if you have the means, laminating them. </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8" y="1028436"/>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3116980906"/>
      </p:ext>
    </p:extLst>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9B563F-0FC8-40ED-8381-BB862E016C91}"/>
              </a:ext>
            </a:extLst>
          </p:cNvPr>
          <p:cNvSpPr>
            <a:spLocks noGrp="1"/>
          </p:cNvSpPr>
          <p:nvPr>
            <p:ph idx="1"/>
          </p:nvPr>
        </p:nvSpPr>
        <p:spPr>
          <a:xfrm>
            <a:off x="152400" y="1497330"/>
            <a:ext cx="8763000" cy="5208270"/>
          </a:xfrm>
        </p:spPr>
        <p:txBody>
          <a:bodyPr>
            <a:normAutofit/>
          </a:bodyPr>
          <a:lstStyle/>
          <a:p>
            <a:pPr algn="ctr">
              <a:buFont typeface="Wingdings" panose="05000000000000000000" pitchFamily="2" charset="2"/>
              <a:buChar char="v"/>
            </a:pPr>
            <a:endParaRPr lang="en-US" altLang="en-US" dirty="0">
              <a:latin typeface="Comic Sans MS" panose="030F0702030302020204" pitchFamily="66" charset="0"/>
            </a:endParaRPr>
          </a:p>
          <a:p>
            <a:pPr algn="ctr">
              <a:buFont typeface="Wingdings" panose="05000000000000000000" pitchFamily="2" charset="2"/>
              <a:buChar char="v"/>
            </a:pPr>
            <a:r>
              <a:rPr lang="en-US" altLang="en-US" dirty="0">
                <a:latin typeface="Comic Sans MS" panose="030F0702030302020204" pitchFamily="66" charset="0"/>
              </a:rPr>
              <a:t>Read: _______________________on Page _______</a:t>
            </a:r>
          </a:p>
          <a:p>
            <a:pPr algn="ctr">
              <a:buFont typeface="Wingdings" panose="05000000000000000000" pitchFamily="2" charset="2"/>
              <a:buChar char="v"/>
            </a:pPr>
            <a:endParaRPr lang="en-US" altLang="en-US" dirty="0">
              <a:latin typeface="Comic Sans MS" panose="030F0702030302020204" pitchFamily="66" charset="0"/>
            </a:endParaRPr>
          </a:p>
          <a:p>
            <a:pPr algn="ctr">
              <a:buFont typeface="Wingdings" panose="05000000000000000000" pitchFamily="2" charset="2"/>
              <a:buChar char="v"/>
            </a:pPr>
            <a:r>
              <a:rPr lang="en-US" altLang="en-US" dirty="0">
                <a:latin typeface="Comic Sans MS" panose="030F0702030302020204" pitchFamily="66" charset="0"/>
              </a:rPr>
              <a:t>As you read ask yourself, does Mendel’s ideas match ours?</a:t>
            </a:r>
          </a:p>
          <a:p>
            <a:pPr algn="ctr">
              <a:buFont typeface="Wingdings" panose="05000000000000000000" pitchFamily="2" charset="2"/>
              <a:buChar char="v"/>
            </a:pPr>
            <a:r>
              <a:rPr lang="en-US" altLang="en-US" dirty="0">
                <a:latin typeface="Comic Sans MS" panose="030F0702030302020204" pitchFamily="66" charset="0"/>
              </a:rPr>
              <a:t>If so, how ?</a:t>
            </a:r>
          </a:p>
          <a:p>
            <a:pPr algn="ctr">
              <a:buFont typeface="Wingdings" panose="05000000000000000000" pitchFamily="2" charset="2"/>
              <a:buChar char="v"/>
            </a:pPr>
            <a:endParaRPr lang="en-US" altLang="en-US" dirty="0">
              <a:latin typeface="Comic Sans MS" panose="030F0702030302020204" pitchFamily="66" charset="0"/>
            </a:endParaRPr>
          </a:p>
          <a:p>
            <a:pPr algn="ctr">
              <a:buFont typeface="Wingdings" panose="05000000000000000000" pitchFamily="2" charset="2"/>
              <a:buChar char="v"/>
            </a:pPr>
            <a:r>
              <a:rPr lang="en-US" altLang="en-US" dirty="0">
                <a:latin typeface="Comic Sans MS" panose="030F0702030302020204" pitchFamily="66" charset="0"/>
              </a:rPr>
              <a:t>Fill in the your reading guide</a:t>
            </a:r>
          </a:p>
          <a:p>
            <a:pPr algn="ctr">
              <a:buFont typeface="Wingdings" panose="05000000000000000000" pitchFamily="2" charset="2"/>
              <a:buChar char="v"/>
            </a:pPr>
            <a:endParaRPr lang="en-US" altLang="en-US" dirty="0">
              <a:latin typeface="Comic Sans MS" panose="030F0702030302020204" pitchFamily="66" charset="0"/>
            </a:endParaRPr>
          </a:p>
          <a:p>
            <a:endParaRPr lang="en-US" altLang="en-US" dirty="0"/>
          </a:p>
        </p:txBody>
      </p:sp>
      <p:sp>
        <p:nvSpPr>
          <p:cNvPr id="62467" name="Title 1">
            <a:extLst>
              <a:ext uri="{FF2B5EF4-FFF2-40B4-BE49-F238E27FC236}">
                <a16:creationId xmlns:a16="http://schemas.microsoft.com/office/drawing/2014/main" id="{2237F0BD-E22B-42F1-80F8-FDCEB9BAD048}"/>
              </a:ext>
            </a:extLst>
          </p:cNvPr>
          <p:cNvSpPr>
            <a:spLocks noGrp="1"/>
          </p:cNvSpPr>
          <p:nvPr>
            <p:ph type="title"/>
          </p:nvPr>
        </p:nvSpPr>
        <p:spPr>
          <a:xfrm>
            <a:off x="457200" y="152400"/>
            <a:ext cx="8229600" cy="1344930"/>
          </a:xfrm>
        </p:spPr>
        <p:txBody>
          <a:bodyPr>
            <a:normAutofit fontScale="90000"/>
          </a:bodyPr>
          <a:lstStyle/>
          <a:p>
            <a:r>
              <a:rPr lang="en-US" altLang="en-US" sz="3200" dirty="0">
                <a:solidFill>
                  <a:srgbClr val="002060"/>
                </a:solidFill>
                <a:latin typeface="Arial" panose="020B0604020202020204" pitchFamily="34" charset="0"/>
                <a:cs typeface="Arial" panose="020B0604020202020204" pitchFamily="34" charset="0"/>
              </a:rPr>
              <a:t>Reflection</a:t>
            </a:r>
            <a:br>
              <a:rPr lang="en-US" altLang="en-US" sz="3200" dirty="0">
                <a:solidFill>
                  <a:srgbClr val="002060"/>
                </a:solidFill>
                <a:latin typeface="Arial" panose="020B0604020202020204" pitchFamily="34" charset="0"/>
                <a:cs typeface="Arial" panose="020B0604020202020204" pitchFamily="34" charset="0"/>
              </a:rPr>
            </a:br>
            <a:r>
              <a:rPr lang="en-US" altLang="en-US" sz="3200" dirty="0">
                <a:solidFill>
                  <a:srgbClr val="002060"/>
                </a:solidFill>
                <a:latin typeface="Arial" panose="020B0604020202020204" pitchFamily="34" charset="0"/>
                <a:cs typeface="Arial" panose="020B0604020202020204" pitchFamily="34" charset="0"/>
              </a:rPr>
              <a:t>To help us see connections between our ideas and Mendel's:</a:t>
            </a:r>
          </a:p>
        </p:txBody>
      </p:sp>
      <p:sp>
        <p:nvSpPr>
          <p:cNvPr id="2" name="Wave 1">
            <a:extLst>
              <a:ext uri="{FF2B5EF4-FFF2-40B4-BE49-F238E27FC236}">
                <a16:creationId xmlns:a16="http://schemas.microsoft.com/office/drawing/2014/main" id="{C4199B8B-E7DB-468F-9527-E63C8BC0E221}"/>
              </a:ext>
            </a:extLst>
          </p:cNvPr>
          <p:cNvSpPr/>
          <p:nvPr/>
        </p:nvSpPr>
        <p:spPr>
          <a:xfrm>
            <a:off x="8991600" y="960461"/>
            <a:ext cx="3278875" cy="2811439"/>
          </a:xfrm>
          <a:prstGeom prst="wav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this segment to read about </a:t>
            </a:r>
            <a:r>
              <a:rPr lang="en-US" dirty="0" err="1"/>
              <a:t>Mendels</a:t>
            </a:r>
            <a:r>
              <a:rPr lang="en-US" dirty="0"/>
              <a:t> Principals / laws and map them to our model</a:t>
            </a:r>
          </a:p>
          <a:p>
            <a:pPr algn="ctr"/>
            <a:r>
              <a:rPr lang="en-US" dirty="0"/>
              <a:t>Chance for students to decipher their text</a:t>
            </a:r>
          </a:p>
          <a:p>
            <a:pPr algn="ctr"/>
            <a:r>
              <a:rPr lang="en-US" dirty="0"/>
              <a:t>Find reading guide?</a:t>
            </a:r>
          </a:p>
        </p:txBody>
      </p:sp>
    </p:spTree>
    <p:extLst>
      <p:ext uri="{BB962C8B-B14F-4D97-AF65-F5344CB8AC3E}">
        <p14:creationId xmlns:p14="http://schemas.microsoft.com/office/powerpoint/2010/main" val="1863515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a16="http://schemas.microsoft.com/office/drawing/2014/main" id="{3834E43C-8AAE-4B24-A016-1C830501A8A9}"/>
              </a:ext>
            </a:extLst>
          </p:cNvPr>
          <p:cNvSpPr>
            <a:spLocks noGrp="1"/>
          </p:cNvSpPr>
          <p:nvPr>
            <p:ph type="title"/>
          </p:nvPr>
        </p:nvSpPr>
        <p:spPr>
          <a:xfrm>
            <a:off x="0" y="152400"/>
            <a:ext cx="9296400" cy="1676400"/>
          </a:xfrm>
        </p:spPr>
        <p:txBody>
          <a:bodyPr/>
          <a:lstStyle/>
          <a:p>
            <a:pPr algn="l"/>
            <a:r>
              <a:rPr lang="en-US" altLang="en-US" sz="3200" b="1"/>
              <a:t>     Mendel figured out 3 REALLY IMPORTANT things that </a:t>
            </a:r>
            <a:r>
              <a:rPr lang="en-US" altLang="en-US" sz="3200" b="1" u="sng"/>
              <a:t>no one </a:t>
            </a:r>
            <a:r>
              <a:rPr lang="en-US" altLang="en-US" sz="3200" b="1"/>
              <a:t>before him had discovered. He called them “Laws of Inheritance”</a:t>
            </a:r>
          </a:p>
        </p:txBody>
      </p:sp>
      <p:sp>
        <p:nvSpPr>
          <p:cNvPr id="3" name="Content Placeholder 2">
            <a:extLst>
              <a:ext uri="{FF2B5EF4-FFF2-40B4-BE49-F238E27FC236}">
                <a16:creationId xmlns:a16="http://schemas.microsoft.com/office/drawing/2014/main" id="{B0A30730-0006-4FC3-A6E3-7BDFC7334B67}"/>
              </a:ext>
            </a:extLst>
          </p:cNvPr>
          <p:cNvSpPr>
            <a:spLocks noGrp="1"/>
          </p:cNvSpPr>
          <p:nvPr>
            <p:ph idx="1"/>
          </p:nvPr>
        </p:nvSpPr>
        <p:spPr>
          <a:xfrm>
            <a:off x="152400" y="1828800"/>
            <a:ext cx="8991600" cy="4800600"/>
          </a:xfrm>
        </p:spPr>
        <p:txBody>
          <a:bodyPr/>
          <a:lstStyle/>
          <a:p>
            <a:pPr marL="0" indent="0">
              <a:buFontTx/>
              <a:buNone/>
            </a:pPr>
            <a:r>
              <a:rPr lang="en-US" altLang="en-US" b="1"/>
              <a:t>1</a:t>
            </a:r>
            <a:r>
              <a:rPr lang="en-US" altLang="en-US" b="1" baseline="30000"/>
              <a:t>st</a:t>
            </a:r>
            <a:r>
              <a:rPr lang="en-US" altLang="en-US" b="1"/>
              <a:t> Law: </a:t>
            </a:r>
            <a:r>
              <a:rPr lang="en-US" altLang="en-US" i="1">
                <a:latin typeface="Cambria" panose="02040503050406030204" pitchFamily="18" charset="0"/>
              </a:rPr>
              <a:t>We have two genes (he called them “factors”) for each trait. A parent gives just one of them to each child - which one is determined by random chance.</a:t>
            </a:r>
          </a:p>
          <a:p>
            <a:pPr marL="0" indent="0">
              <a:buFontTx/>
              <a:buNone/>
            </a:pPr>
            <a:r>
              <a:rPr lang="en-US" altLang="en-US" b="1"/>
              <a:t>2</a:t>
            </a:r>
            <a:r>
              <a:rPr lang="en-US" altLang="en-US" b="1" baseline="30000"/>
              <a:t>nd</a:t>
            </a:r>
            <a:r>
              <a:rPr lang="en-US" altLang="en-US" b="1"/>
              <a:t> Law: </a:t>
            </a:r>
            <a:r>
              <a:rPr lang="en-US" altLang="en-US" i="1">
                <a:latin typeface="Cambria" panose="02040503050406030204" pitchFamily="18" charset="0"/>
              </a:rPr>
              <a:t>Law of dominance. Some versions of genes are dominant to others.</a:t>
            </a:r>
          </a:p>
          <a:p>
            <a:pPr marL="0" indent="0">
              <a:buFontTx/>
              <a:buNone/>
            </a:pPr>
            <a:r>
              <a:rPr lang="en-US" altLang="en-US" b="1"/>
              <a:t>3</a:t>
            </a:r>
            <a:r>
              <a:rPr lang="en-US" altLang="en-US" b="1" baseline="30000"/>
              <a:t>rd</a:t>
            </a:r>
            <a:r>
              <a:rPr lang="en-US" altLang="en-US" b="1"/>
              <a:t> Law: </a:t>
            </a:r>
            <a:r>
              <a:rPr lang="en-US" altLang="en-US" i="1">
                <a:latin typeface="Cambria" panose="02040503050406030204" pitchFamily="18" charset="0"/>
              </a:rPr>
              <a:t>Traits are inherited independently of one another (so each is a separate random chance event).</a:t>
            </a:r>
          </a:p>
        </p:txBody>
      </p:sp>
    </p:spTree>
    <p:extLst>
      <p:ext uri="{BB962C8B-B14F-4D97-AF65-F5344CB8AC3E}">
        <p14:creationId xmlns:p14="http://schemas.microsoft.com/office/powerpoint/2010/main" val="36086539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a:extLst>
              <a:ext uri="{FF2B5EF4-FFF2-40B4-BE49-F238E27FC236}">
                <a16:creationId xmlns:a16="http://schemas.microsoft.com/office/drawing/2014/main" id="{084846AD-6AB7-4240-974A-B5ABC3E35B18}"/>
              </a:ext>
            </a:extLst>
          </p:cNvPr>
          <p:cNvSpPr>
            <a:spLocks noGrp="1" noChangeArrowheads="1"/>
          </p:cNvSpPr>
          <p:nvPr>
            <p:ph type="title" idx="4294967295"/>
          </p:nvPr>
        </p:nvSpPr>
        <p:spPr>
          <a:xfrm>
            <a:off x="838200" y="-457200"/>
            <a:ext cx="7772400" cy="457200"/>
          </a:xfrm>
        </p:spPr>
        <p:txBody>
          <a:bodyPr>
            <a:normAutofit fontScale="90000"/>
          </a:bodyPr>
          <a:lstStyle/>
          <a:p>
            <a:pPr eaLnBrk="1" hangingPunct="1"/>
            <a:br>
              <a:rPr lang="en-US" altLang="en-US" sz="3600"/>
            </a:br>
            <a:br>
              <a:rPr lang="en-US" altLang="en-US" sz="3600"/>
            </a:br>
            <a:r>
              <a:rPr lang="en-US" altLang="en-US" sz="3200">
                <a:latin typeface="Rockwell Extra Bold" panose="02060903040505020403" pitchFamily="18" charset="0"/>
              </a:rPr>
              <a:t>Model of Inheritance (so far...)</a:t>
            </a:r>
            <a:endParaRPr lang="en-US" altLang="en-US"/>
          </a:p>
        </p:txBody>
      </p:sp>
      <p:sp>
        <p:nvSpPr>
          <p:cNvPr id="24580" name="Rectangle 4">
            <a:extLst>
              <a:ext uri="{FF2B5EF4-FFF2-40B4-BE49-F238E27FC236}">
                <a16:creationId xmlns:a16="http://schemas.microsoft.com/office/drawing/2014/main" id="{11ADA937-C4E5-45BF-A53D-48ADE9CE1A1E}"/>
              </a:ext>
            </a:extLst>
          </p:cNvPr>
          <p:cNvSpPr>
            <a:spLocks noGrp="1" noChangeArrowheads="1"/>
          </p:cNvSpPr>
          <p:nvPr>
            <p:ph type="body" sz="half" idx="4294967295"/>
          </p:nvPr>
        </p:nvSpPr>
        <p:spPr>
          <a:xfrm>
            <a:off x="2057400" y="609600"/>
            <a:ext cx="7086600" cy="4572000"/>
          </a:xfrm>
        </p:spPr>
        <p:txBody>
          <a:bodyPr/>
          <a:lstStyle/>
          <a:p>
            <a:pPr marL="457200" indent="-457200" eaLnBrk="1" hangingPunct="1">
              <a:buFontTx/>
              <a:buNone/>
              <a:defRPr/>
            </a:pPr>
            <a:r>
              <a:rPr lang="en-US" sz="1800" dirty="0"/>
              <a:t>	</a:t>
            </a:r>
            <a:r>
              <a:rPr lang="en-US" sz="1600" dirty="0"/>
              <a:t>1.Sexually reproducing organisms have two </a:t>
            </a:r>
            <a:r>
              <a:rPr lang="en-US" sz="1600" u="sng" dirty="0"/>
              <a:t>genes</a:t>
            </a:r>
            <a:r>
              <a:rPr lang="en-US" sz="1600" dirty="0"/>
              <a:t> that determine each </a:t>
            </a:r>
            <a:r>
              <a:rPr lang="en-US" sz="1600" u="sng" dirty="0"/>
              <a:t>trait</a:t>
            </a:r>
            <a:r>
              <a:rPr lang="en-US" sz="1600" dirty="0"/>
              <a:t>, one from each parent.</a:t>
            </a:r>
          </a:p>
          <a:p>
            <a:pPr marL="838200" lvl="1" indent="-381000" eaLnBrk="1" hangingPunct="1">
              <a:buFontTx/>
              <a:buAutoNum type="alphaLcPeriod"/>
              <a:defRPr/>
            </a:pPr>
            <a:r>
              <a:rPr lang="en-US" sz="1400" dirty="0"/>
              <a:t>A parent passes only one of his/her two genes for a trait to each offspring.</a:t>
            </a:r>
          </a:p>
          <a:p>
            <a:pPr marL="838200" lvl="1" indent="-381000" eaLnBrk="1" hangingPunct="1">
              <a:buFontTx/>
              <a:buAutoNum type="alphaLcPeriod"/>
              <a:defRPr/>
            </a:pPr>
            <a:r>
              <a:rPr lang="en-US" sz="1400" dirty="0"/>
              <a:t>Random chance determines which of the two genes is passed to each offspring.</a:t>
            </a:r>
          </a:p>
          <a:p>
            <a:pPr marL="838200" lvl="1" indent="-381000" eaLnBrk="1" hangingPunct="1">
              <a:buFontTx/>
              <a:buNone/>
              <a:defRPr/>
            </a:pPr>
            <a:r>
              <a:rPr lang="en-US" sz="1600" dirty="0"/>
              <a:t>2.</a:t>
            </a:r>
            <a:r>
              <a:rPr lang="en-US" sz="1600" dirty="0">
                <a:latin typeface="Constantia" charset="0"/>
              </a:rPr>
              <a:t> </a:t>
            </a:r>
            <a:r>
              <a:rPr lang="en-US" sz="1800" dirty="0"/>
              <a:t>Genes for a trait can occur in different forms called </a:t>
            </a:r>
            <a:r>
              <a:rPr lang="en-US" sz="1800" u="sng" dirty="0"/>
              <a:t>alleles</a:t>
            </a:r>
            <a:r>
              <a:rPr lang="en-US" sz="1800" dirty="0"/>
              <a:t>.</a:t>
            </a:r>
          </a:p>
          <a:p>
            <a:pPr marL="838200" lvl="1" indent="-381000" eaLnBrk="1" hangingPunct="1">
              <a:buFontTx/>
              <a:buNone/>
              <a:defRPr/>
            </a:pPr>
            <a:r>
              <a:rPr lang="en-US" sz="1600" dirty="0"/>
              <a:t>3. </a:t>
            </a:r>
            <a:r>
              <a:rPr lang="en-US" sz="1800" dirty="0"/>
              <a:t>When there are two variations of a trait (phenotypes) in a population then there are two alleles (1 and 2)  and three possible combinations of alleles (genotypes) that individuals can have: (1,1) or (2,2) or (1,2).</a:t>
            </a:r>
            <a:endParaRPr lang="en-US" sz="1800" b="1" i="1" dirty="0">
              <a:effectLst>
                <a:outerShdw blurRad="38100" dist="38100" dir="2700000" algn="tl">
                  <a:srgbClr val="FFFFFF"/>
                </a:outerShdw>
              </a:effectLst>
            </a:endParaRPr>
          </a:p>
          <a:p>
            <a:pPr marL="838200" lvl="1" indent="-381000" eaLnBrk="1" hangingPunct="1">
              <a:buFontTx/>
              <a:buNone/>
              <a:defRPr/>
            </a:pPr>
            <a:endParaRPr lang="en-US" sz="1600" dirty="0"/>
          </a:p>
          <a:p>
            <a:pPr marL="838200" lvl="1" indent="-381000" eaLnBrk="1" hangingPunct="1">
              <a:buFontTx/>
              <a:buNone/>
              <a:defRPr/>
            </a:pPr>
            <a:endParaRPr lang="en-US" sz="1600" u="sng" dirty="0"/>
          </a:p>
          <a:p>
            <a:pPr marL="457200" indent="-457200" eaLnBrk="1" hangingPunct="1">
              <a:buFontTx/>
              <a:buNone/>
              <a:defRPr/>
            </a:pPr>
            <a:endParaRPr lang="en-US" sz="1800" dirty="0"/>
          </a:p>
          <a:p>
            <a:pPr marL="457200" indent="-457200" eaLnBrk="1" hangingPunct="1">
              <a:buFontTx/>
              <a:buNone/>
              <a:defRPr/>
            </a:pPr>
            <a:endParaRPr lang="en-US" sz="1800" dirty="0"/>
          </a:p>
        </p:txBody>
      </p:sp>
      <p:sp>
        <p:nvSpPr>
          <p:cNvPr id="95236" name="Line 5">
            <a:extLst>
              <a:ext uri="{FF2B5EF4-FFF2-40B4-BE49-F238E27FC236}">
                <a16:creationId xmlns:a16="http://schemas.microsoft.com/office/drawing/2014/main" id="{6D06DB17-8E8F-42D4-9BF2-4E76F9BF04D7}"/>
              </a:ext>
            </a:extLst>
          </p:cNvPr>
          <p:cNvSpPr>
            <a:spLocks noChangeShapeType="1"/>
          </p:cNvSpPr>
          <p:nvPr/>
        </p:nvSpPr>
        <p:spPr bwMode="auto">
          <a:xfrm>
            <a:off x="2057400" y="1066800"/>
            <a:ext cx="0" cy="5105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51208" name="Text Box 8">
            <a:extLst>
              <a:ext uri="{FF2B5EF4-FFF2-40B4-BE49-F238E27FC236}">
                <a16:creationId xmlns:a16="http://schemas.microsoft.com/office/drawing/2014/main" id="{78EA61CB-3B0F-4092-A89C-096883F15903}"/>
              </a:ext>
            </a:extLst>
          </p:cNvPr>
          <p:cNvSpPr txBox="1">
            <a:spLocks noChangeArrowheads="1"/>
          </p:cNvSpPr>
          <p:nvPr/>
        </p:nvSpPr>
        <p:spPr bwMode="auto">
          <a:xfrm>
            <a:off x="685800" y="3708400"/>
            <a:ext cx="8458200" cy="2420938"/>
          </a:xfrm>
          <a:prstGeom prst="rect">
            <a:avLst/>
          </a:prstGeom>
          <a:noFill/>
          <a:ln>
            <a:noFill/>
          </a:ln>
          <a:effectLst/>
          <a:extLst/>
        </p:spPr>
        <p:txBody>
          <a:bodyPr>
            <a:spAutoFit/>
          </a:bodyPr>
          <a:lstStyle>
            <a:lvl1pPr marL="457200" indent="-457200">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371600" indent="-457200">
              <a:defRPr sz="2400">
                <a:solidFill>
                  <a:schemeClr val="tx1"/>
                </a:solidFill>
                <a:latin typeface="Arial" charset="0"/>
                <a:ea typeface="ＭＳ Ｐゴシック" charset="-128"/>
              </a:defRPr>
            </a:lvl3pPr>
            <a:lvl4pPr marL="1828800" indent="-4572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lvl="3">
              <a:spcAft>
                <a:spcPts val="1000"/>
              </a:spcAft>
              <a:buFont typeface="Arial" charset="0"/>
              <a:buAutoNum type="alphaLcPeriod"/>
              <a:defRPr/>
            </a:pPr>
            <a:r>
              <a:rPr lang="en-US" altLang="en-US" sz="2000" b="1" dirty="0">
                <a:solidFill>
                  <a:srgbClr val="FF1E39"/>
                </a:solidFill>
                <a:effectLst>
                  <a:outerShdw blurRad="38100" dist="38100" dir="2700000" algn="tl">
                    <a:srgbClr val="000000"/>
                  </a:outerShdw>
                </a:effectLst>
                <a:latin typeface="Arial Bold" charset="0"/>
              </a:rPr>
              <a:t>If (1,1) and (1,2) have one phenotype and (2,2) has the other, then 1 is the </a:t>
            </a:r>
            <a:r>
              <a:rPr lang="en-US" altLang="en-US" sz="2000" b="1" u="sng" dirty="0">
                <a:solidFill>
                  <a:srgbClr val="FF1E39"/>
                </a:solidFill>
                <a:effectLst>
                  <a:outerShdw blurRad="38100" dist="38100" dir="2700000" algn="tl">
                    <a:srgbClr val="000000"/>
                  </a:outerShdw>
                </a:effectLst>
                <a:latin typeface="Arial Bold" charset="0"/>
              </a:rPr>
              <a:t>dominant </a:t>
            </a:r>
            <a:r>
              <a:rPr lang="en-US" altLang="en-US" sz="2000" b="1" dirty="0">
                <a:solidFill>
                  <a:srgbClr val="FF1E39"/>
                </a:solidFill>
                <a:effectLst>
                  <a:outerShdw blurRad="38100" dist="38100" dir="2700000" algn="tl">
                    <a:srgbClr val="000000"/>
                  </a:outerShdw>
                </a:effectLst>
                <a:latin typeface="Arial Bold" charset="0"/>
              </a:rPr>
              <a:t>allele. It always shows when present.</a:t>
            </a:r>
            <a:endParaRPr lang="en-US" altLang="en-US" dirty="0">
              <a:latin typeface="Arial Bold" charset="0"/>
            </a:endParaRPr>
          </a:p>
          <a:p>
            <a:pPr lvl="2">
              <a:spcAft>
                <a:spcPts val="1000"/>
              </a:spcAft>
              <a:defRPr/>
            </a:pPr>
            <a:endParaRPr lang="en-US" altLang="en-US" dirty="0">
              <a:latin typeface="Times New Roman" charset="0"/>
            </a:endParaRPr>
          </a:p>
          <a:p>
            <a:pPr lvl="2">
              <a:spcAft>
                <a:spcPts val="1000"/>
              </a:spcAft>
              <a:defRPr/>
            </a:pPr>
            <a:endParaRPr lang="en-US" altLang="en-US" sz="2000" b="1" dirty="0">
              <a:solidFill>
                <a:srgbClr val="FF1E39"/>
              </a:solidFill>
              <a:effectLst>
                <a:outerShdw blurRad="38100" dist="38100" dir="2700000" algn="tl">
                  <a:srgbClr val="000000"/>
                </a:outerShdw>
              </a:effectLst>
            </a:endParaRPr>
          </a:p>
          <a:p>
            <a:pPr eaLnBrk="1" hangingPunct="1">
              <a:lnSpc>
                <a:spcPct val="90000"/>
              </a:lnSpc>
              <a:spcBef>
                <a:spcPct val="20000"/>
              </a:spcBef>
              <a:defRPr/>
            </a:pPr>
            <a:r>
              <a:rPr lang="en-US" altLang="en-US" sz="2000" b="1" dirty="0">
                <a:solidFill>
                  <a:srgbClr val="FF1E39"/>
                </a:solidFill>
                <a:effectLst>
                  <a:outerShdw blurRad="38100" dist="38100" dir="2700000" algn="tl">
                    <a:srgbClr val="000000"/>
                  </a:outerShdw>
                </a:effectLst>
              </a:rPr>
              <a:t>	</a:t>
            </a:r>
          </a:p>
        </p:txBody>
      </p:sp>
      <p:sp>
        <p:nvSpPr>
          <p:cNvPr id="51210" name="Text Box 10">
            <a:extLst>
              <a:ext uri="{FF2B5EF4-FFF2-40B4-BE49-F238E27FC236}">
                <a16:creationId xmlns:a16="http://schemas.microsoft.com/office/drawing/2014/main" id="{7299802B-0757-41D2-8300-EF2F7420E4DA}"/>
              </a:ext>
            </a:extLst>
          </p:cNvPr>
          <p:cNvSpPr txBox="1">
            <a:spLocks noChangeArrowheads="1"/>
          </p:cNvSpPr>
          <p:nvPr/>
        </p:nvSpPr>
        <p:spPr bwMode="auto">
          <a:xfrm>
            <a:off x="685800" y="4876800"/>
            <a:ext cx="8305800" cy="1144588"/>
          </a:xfrm>
          <a:prstGeom prst="rect">
            <a:avLst/>
          </a:prstGeom>
          <a:noFill/>
          <a:ln>
            <a:noFill/>
          </a:ln>
          <a:effectLst/>
          <a:extLst/>
        </p:spPr>
        <p:txBody>
          <a:bodyPr>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lvl="3">
              <a:spcAft>
                <a:spcPts val="1000"/>
              </a:spcAft>
              <a:defRPr/>
            </a:pPr>
            <a:r>
              <a:rPr lang="en-US" sz="2000" b="1">
                <a:solidFill>
                  <a:srgbClr val="FF1E39"/>
                </a:solidFill>
                <a:effectLst>
                  <a:outerShdw blurRad="38100" dist="38100" dir="2700000" algn="tl">
                    <a:srgbClr val="000000"/>
                  </a:outerShdw>
                </a:effectLst>
                <a:latin typeface="Arial Bold" charset="0"/>
                <a:cs typeface="Times New Roman" charset="0"/>
              </a:rPr>
              <a:t>b.	 </a:t>
            </a:r>
            <a:r>
              <a:rPr lang="en-US" sz="2000" b="1">
                <a:solidFill>
                  <a:srgbClr val="FF1E39"/>
                </a:solidFill>
                <a:effectLst>
                  <a:outerShdw blurRad="38100" dist="38100" dir="2700000" algn="tl">
                    <a:srgbClr val="000000"/>
                  </a:outerShdw>
                </a:effectLst>
                <a:latin typeface="Arial Bold" charset="0"/>
                <a:cs typeface="ＭＳ Ｐゴシック" charset="0"/>
              </a:rPr>
              <a:t>2 is the </a:t>
            </a:r>
            <a:r>
              <a:rPr lang="en-US" sz="2000" b="1" u="sng">
                <a:solidFill>
                  <a:srgbClr val="FF1E39"/>
                </a:solidFill>
                <a:effectLst>
                  <a:outerShdw blurRad="38100" dist="38100" dir="2700000" algn="tl">
                    <a:srgbClr val="000000"/>
                  </a:outerShdw>
                </a:effectLst>
                <a:latin typeface="Arial Bold" charset="0"/>
                <a:cs typeface="ＭＳ Ｐゴシック" charset="0"/>
              </a:rPr>
              <a:t>recessive</a:t>
            </a:r>
            <a:r>
              <a:rPr lang="en-US" sz="2000" b="1">
                <a:solidFill>
                  <a:srgbClr val="FF1E39"/>
                </a:solidFill>
                <a:effectLst>
                  <a:outerShdw blurRad="38100" dist="38100" dir="2700000" algn="tl">
                    <a:srgbClr val="000000"/>
                  </a:outerShdw>
                </a:effectLst>
                <a:latin typeface="Arial Bold" charset="0"/>
                <a:cs typeface="ＭＳ Ｐゴシック" charset="0"/>
              </a:rPr>
              <a:t> allele. It only shows if no dominant allele is present.</a:t>
            </a:r>
          </a:p>
          <a:p>
            <a:pPr lvl="2">
              <a:spcAft>
                <a:spcPts val="1000"/>
              </a:spcAft>
              <a:defRPr/>
            </a:pPr>
            <a:endParaRPr lang="en-US" sz="2000">
              <a:latin typeface="Times New Roman" charset="0"/>
              <a:cs typeface="ＭＳ Ｐゴシック" charset="0"/>
            </a:endParaRPr>
          </a:p>
        </p:txBody>
      </p:sp>
      <p:sp>
        <p:nvSpPr>
          <p:cNvPr id="2" name="Rounded Rectangle 1">
            <a:extLst>
              <a:ext uri="{FF2B5EF4-FFF2-40B4-BE49-F238E27FC236}">
                <a16:creationId xmlns:a16="http://schemas.microsoft.com/office/drawing/2014/main" id="{8BA1D1CC-68FA-4608-B498-70D68E3BE8B2}"/>
              </a:ext>
            </a:extLst>
          </p:cNvPr>
          <p:cNvSpPr>
            <a:spLocks noChangeArrowheads="1"/>
          </p:cNvSpPr>
          <p:nvPr/>
        </p:nvSpPr>
        <p:spPr bwMode="auto">
          <a:xfrm>
            <a:off x="2057400" y="5638800"/>
            <a:ext cx="6858000" cy="1066800"/>
          </a:xfrm>
          <a:prstGeom prst="roundRect">
            <a:avLst>
              <a:gd name="adj" fmla="val 16667"/>
            </a:avLst>
          </a:prstGeom>
          <a:noFill/>
          <a:ln w="28575">
            <a:solidFill>
              <a:srgbClr val="FF530F"/>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2" name="Rounded Rectangle 11">
            <a:extLst>
              <a:ext uri="{FF2B5EF4-FFF2-40B4-BE49-F238E27FC236}">
                <a16:creationId xmlns:a16="http://schemas.microsoft.com/office/drawing/2014/main" id="{A48C5D84-3303-4FD8-83D7-4B869F4F79BE}"/>
              </a:ext>
            </a:extLst>
          </p:cNvPr>
          <p:cNvSpPr>
            <a:spLocks noChangeArrowheads="1"/>
          </p:cNvSpPr>
          <p:nvPr/>
        </p:nvSpPr>
        <p:spPr bwMode="auto">
          <a:xfrm>
            <a:off x="2057400" y="2387600"/>
            <a:ext cx="7061200" cy="3251200"/>
          </a:xfrm>
          <a:prstGeom prst="roundRect">
            <a:avLst>
              <a:gd name="adj" fmla="val 16667"/>
            </a:avLst>
          </a:prstGeom>
          <a:noFill/>
          <a:ln w="28575">
            <a:solidFill>
              <a:srgbClr val="FF530F"/>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3" name="TextBox 2">
            <a:extLst>
              <a:ext uri="{FF2B5EF4-FFF2-40B4-BE49-F238E27FC236}">
                <a16:creationId xmlns:a16="http://schemas.microsoft.com/office/drawing/2014/main" id="{CD9B341A-DD03-4DF6-887F-142D9E52C44A}"/>
              </a:ext>
            </a:extLst>
          </p:cNvPr>
          <p:cNvSpPr txBox="1"/>
          <p:nvPr/>
        </p:nvSpPr>
        <p:spPr>
          <a:xfrm>
            <a:off x="2209800" y="5867400"/>
            <a:ext cx="6934200" cy="708025"/>
          </a:xfrm>
          <a:prstGeom prst="rect">
            <a:avLst/>
          </a:prstGeom>
          <a:noFill/>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altLang="en-US" sz="2000" b="1">
                <a:solidFill>
                  <a:srgbClr val="FF0000"/>
                </a:solidFill>
                <a:effectLst>
                  <a:outerShdw blurRad="38100" dist="38100" dir="2700000" algn="tl">
                    <a:srgbClr val="000000"/>
                  </a:outerShdw>
                </a:effectLst>
              </a:rPr>
              <a:t>4. Traits are USUALLY inherited independently  of one another.</a:t>
            </a:r>
          </a:p>
        </p:txBody>
      </p:sp>
      <p:sp>
        <p:nvSpPr>
          <p:cNvPr id="14" name="Rounded Rectangle 13">
            <a:extLst>
              <a:ext uri="{FF2B5EF4-FFF2-40B4-BE49-F238E27FC236}">
                <a16:creationId xmlns:a16="http://schemas.microsoft.com/office/drawing/2014/main" id="{B073749D-4DFA-4C76-BC77-947457D2A1CD}"/>
              </a:ext>
            </a:extLst>
          </p:cNvPr>
          <p:cNvSpPr>
            <a:spLocks noChangeArrowheads="1"/>
          </p:cNvSpPr>
          <p:nvPr/>
        </p:nvSpPr>
        <p:spPr bwMode="auto">
          <a:xfrm>
            <a:off x="2209800" y="990600"/>
            <a:ext cx="6934200" cy="1371600"/>
          </a:xfrm>
          <a:prstGeom prst="roundRect">
            <a:avLst>
              <a:gd name="adj" fmla="val 16667"/>
            </a:avLst>
          </a:prstGeom>
          <a:noFill/>
          <a:ln w="28575">
            <a:solidFill>
              <a:srgbClr val="FF530F"/>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4" name="TextBox 3">
            <a:extLst>
              <a:ext uri="{FF2B5EF4-FFF2-40B4-BE49-F238E27FC236}">
                <a16:creationId xmlns:a16="http://schemas.microsoft.com/office/drawing/2014/main" id="{09EF9F09-7CD1-4373-98AB-5F56863BB79B}"/>
              </a:ext>
            </a:extLst>
          </p:cNvPr>
          <p:cNvSpPr txBox="1">
            <a:spLocks noChangeArrowheads="1"/>
          </p:cNvSpPr>
          <p:nvPr/>
        </p:nvSpPr>
        <p:spPr bwMode="auto">
          <a:xfrm>
            <a:off x="1165225" y="1425575"/>
            <a:ext cx="13716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FF530F"/>
                </a:solidFill>
              </a:rPr>
              <a:t>1</a:t>
            </a:r>
            <a:r>
              <a:rPr lang="en-US" altLang="en-US" sz="2000" b="1" baseline="30000">
                <a:solidFill>
                  <a:srgbClr val="FF530F"/>
                </a:solidFill>
              </a:rPr>
              <a:t>st</a:t>
            </a:r>
            <a:r>
              <a:rPr lang="en-US" altLang="en-US" sz="2000" b="1">
                <a:solidFill>
                  <a:srgbClr val="FF530F"/>
                </a:solidFill>
              </a:rPr>
              <a:t> law</a:t>
            </a:r>
          </a:p>
        </p:txBody>
      </p:sp>
      <p:sp>
        <p:nvSpPr>
          <p:cNvPr id="5" name="TextBox 4">
            <a:extLst>
              <a:ext uri="{FF2B5EF4-FFF2-40B4-BE49-F238E27FC236}">
                <a16:creationId xmlns:a16="http://schemas.microsoft.com/office/drawing/2014/main" id="{315D0FF5-325B-41CE-974A-09E601F4435A}"/>
              </a:ext>
            </a:extLst>
          </p:cNvPr>
          <p:cNvSpPr txBox="1">
            <a:spLocks noChangeArrowheads="1"/>
          </p:cNvSpPr>
          <p:nvPr/>
        </p:nvSpPr>
        <p:spPr bwMode="auto">
          <a:xfrm>
            <a:off x="993775" y="4013200"/>
            <a:ext cx="14986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FF530F"/>
                </a:solidFill>
              </a:rPr>
              <a:t>2nd law</a:t>
            </a:r>
          </a:p>
          <a:p>
            <a:pPr>
              <a:spcBef>
                <a:spcPct val="0"/>
              </a:spcBef>
              <a:buFontTx/>
              <a:buNone/>
            </a:pPr>
            <a:endParaRPr lang="en-US" altLang="en-US" sz="2400"/>
          </a:p>
        </p:txBody>
      </p:sp>
      <p:sp>
        <p:nvSpPr>
          <p:cNvPr id="6" name="TextBox 5">
            <a:extLst>
              <a:ext uri="{FF2B5EF4-FFF2-40B4-BE49-F238E27FC236}">
                <a16:creationId xmlns:a16="http://schemas.microsoft.com/office/drawing/2014/main" id="{2761214C-B27D-4DA5-93CF-5CD25179F276}"/>
              </a:ext>
            </a:extLst>
          </p:cNvPr>
          <p:cNvSpPr txBox="1">
            <a:spLocks noChangeArrowheads="1"/>
          </p:cNvSpPr>
          <p:nvPr/>
        </p:nvSpPr>
        <p:spPr bwMode="auto">
          <a:xfrm>
            <a:off x="952500" y="5867400"/>
            <a:ext cx="114300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a:solidFill>
                  <a:srgbClr val="FF530F"/>
                </a:solidFill>
              </a:rPr>
              <a:t>3rd law</a:t>
            </a:r>
          </a:p>
          <a:p>
            <a:pPr>
              <a:spcBef>
                <a:spcPct val="0"/>
              </a:spcBef>
              <a:buFontTx/>
              <a:buNone/>
            </a:pPr>
            <a:endParaRPr lang="en-US" altLang="en-US" sz="2400"/>
          </a:p>
        </p:txBody>
      </p:sp>
    </p:spTree>
    <p:extLst>
      <p:ext uri="{BB962C8B-B14F-4D97-AF65-F5344CB8AC3E}">
        <p14:creationId xmlns:p14="http://schemas.microsoft.com/office/powerpoint/2010/main" val="34670574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12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21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p:bldP spid="51210" grpId="0"/>
      <p:bldP spid="2" grpId="0" animBg="1"/>
      <p:bldP spid="12" grpId="0" animBg="1"/>
      <p:bldP spid="3" grpId="0"/>
      <p:bldP spid="14" grpId="0" animBg="1"/>
      <p:bldP spid="4" grpId="0"/>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68CB26F-BA81-41C3-857F-5AA683342A63}"/>
              </a:ext>
            </a:extLst>
          </p:cNvPr>
          <p:cNvPicPr>
            <a:picLocks noGrp="1" noChangeAspect="1"/>
          </p:cNvPicPr>
          <p:nvPr>
            <p:ph idx="1"/>
          </p:nvPr>
        </p:nvPicPr>
        <p:blipFill>
          <a:blip r:embed="rId3"/>
          <a:stretch>
            <a:fillRect/>
          </a:stretch>
        </p:blipFill>
        <p:spPr>
          <a:xfrm>
            <a:off x="4572000" y="1166018"/>
            <a:ext cx="3995353" cy="4934531"/>
          </a:xfrm>
          <a:prstGeom prst="rect">
            <a:avLst/>
          </a:prstGeom>
        </p:spPr>
      </p:pic>
      <p:sp>
        <p:nvSpPr>
          <p:cNvPr id="2" name="Title 1">
            <a:extLst>
              <a:ext uri="{FF2B5EF4-FFF2-40B4-BE49-F238E27FC236}">
                <a16:creationId xmlns:a16="http://schemas.microsoft.com/office/drawing/2014/main" id="{40DB59F0-52E8-4F3D-800A-9707C5ED50B3}"/>
              </a:ext>
            </a:extLst>
          </p:cNvPr>
          <p:cNvSpPr>
            <a:spLocks noGrp="1"/>
          </p:cNvSpPr>
          <p:nvPr>
            <p:ph type="title"/>
          </p:nvPr>
        </p:nvSpPr>
        <p:spPr/>
        <p:txBody>
          <a:bodyPr/>
          <a:lstStyle/>
          <a:p>
            <a:r>
              <a:rPr lang="en-US" dirty="0"/>
              <a:t>The Pocket Mendel</a:t>
            </a:r>
          </a:p>
        </p:txBody>
      </p:sp>
      <p:pic>
        <p:nvPicPr>
          <p:cNvPr id="5" name="Picture 4">
            <a:extLst>
              <a:ext uri="{FF2B5EF4-FFF2-40B4-BE49-F238E27FC236}">
                <a16:creationId xmlns:a16="http://schemas.microsoft.com/office/drawing/2014/main" id="{20457DD5-D631-425E-A479-19822B44081D}"/>
              </a:ext>
            </a:extLst>
          </p:cNvPr>
          <p:cNvPicPr>
            <a:picLocks noChangeAspect="1"/>
          </p:cNvPicPr>
          <p:nvPr/>
        </p:nvPicPr>
        <p:blipFill>
          <a:blip r:embed="rId4"/>
          <a:stretch>
            <a:fillRect/>
          </a:stretch>
        </p:blipFill>
        <p:spPr>
          <a:xfrm>
            <a:off x="457200" y="1166018"/>
            <a:ext cx="3739691" cy="4934531"/>
          </a:xfrm>
          <a:prstGeom prst="rect">
            <a:avLst/>
          </a:prstGeom>
        </p:spPr>
      </p:pic>
    </p:spTree>
    <p:extLst>
      <p:ext uri="{BB962C8B-B14F-4D97-AF65-F5344CB8AC3E}">
        <p14:creationId xmlns:p14="http://schemas.microsoft.com/office/powerpoint/2010/main" val="34875252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LS06 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i="1" dirty="0">
                <a:solidFill>
                  <a:schemeClr val="tx2"/>
                </a:solidFill>
                <a:cs typeface="Arial" panose="020B0604020202020204" pitchFamily="34" charset="0"/>
              </a:rPr>
              <a:t>We read about Mendel and his laws and figured out that we have very similar statements in our model.</a:t>
            </a: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GD LS06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6" name="Group 5"/>
          <p:cNvGrpSpPr/>
          <p:nvPr/>
        </p:nvGrpSpPr>
        <p:grpSpPr>
          <a:xfrm>
            <a:off x="5623383" y="1066264"/>
            <a:ext cx="2571024" cy="2190241"/>
            <a:chOff x="1029484" y="1311626"/>
            <a:chExt cx="2571024" cy="2190241"/>
          </a:xfrm>
          <a:noFill/>
        </p:grpSpPr>
        <p:sp>
          <p:nvSpPr>
            <p:cNvPr id="8" name="Triangle 7"/>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9" name="Rectangle 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0" name="Rectangle 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1" name="Rectangle 10"/>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2008557464"/>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LS07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MP</a:t>
            </a:r>
            <a:r>
              <a:rPr lang="en-US" sz="1800" b="1" dirty="0">
                <a:solidFill>
                  <a:srgbClr val="583F34"/>
                </a:solidFill>
              </a:rPr>
              <a:t>: We apply our model to figure out which traits of the fictitious </a:t>
            </a:r>
            <a:r>
              <a:rPr lang="en-US" sz="1800" b="1" dirty="0" err="1">
                <a:solidFill>
                  <a:srgbClr val="583F34"/>
                </a:solidFill>
              </a:rPr>
              <a:t>Dragonbug</a:t>
            </a:r>
            <a:r>
              <a:rPr lang="en-US" sz="1800" b="1" dirty="0">
                <a:solidFill>
                  <a:srgbClr val="583F34"/>
                </a:solidFill>
              </a:rPr>
              <a:t>  are dominant and which are recessive .</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55  minutes</a:t>
            </a:r>
          </a:p>
        </p:txBody>
      </p:sp>
      <p:sp>
        <p:nvSpPr>
          <p:cNvPr id="2" name="Rectangle 1"/>
          <p:cNvSpPr/>
          <p:nvPr/>
        </p:nvSpPr>
        <p:spPr>
          <a:xfrm>
            <a:off x="282908" y="3454961"/>
            <a:ext cx="4558616" cy="3046988"/>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VGL website</a:t>
            </a:r>
          </a:p>
          <a:p>
            <a:r>
              <a:rPr lang="en-US" sz="1600" dirty="0">
                <a:solidFill>
                  <a:srgbClr val="583F34"/>
                </a:solidFill>
              </a:rPr>
              <a:t>VGL MBER Problem Set I</a:t>
            </a:r>
          </a:p>
          <a:p>
            <a:r>
              <a:rPr lang="en-US" sz="1600" dirty="0">
                <a:solidFill>
                  <a:srgbClr val="583F34"/>
                </a:solidFill>
              </a:rPr>
              <a:t>Pocket Mendel</a:t>
            </a:r>
          </a:p>
          <a:p>
            <a:r>
              <a:rPr lang="en-US" sz="1600" dirty="0" err="1">
                <a:solidFill>
                  <a:srgbClr val="583F34"/>
                </a:solidFill>
              </a:rPr>
              <a:t>Dragonbug</a:t>
            </a:r>
            <a:r>
              <a:rPr lang="en-US" sz="1600" dirty="0">
                <a:solidFill>
                  <a:srgbClr val="583F34"/>
                </a:solidFill>
              </a:rPr>
              <a:t> Field  Notebook Handout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t>Students will use the Virtual Genetics Lab (VGL</a:t>
            </a:r>
            <a:r>
              <a:rPr lang="en-US" sz="1600" b="1" dirty="0"/>
              <a:t>*</a:t>
            </a:r>
            <a:r>
              <a:rPr lang="en-US" sz="1600" dirty="0"/>
              <a:t>) software to go on a “field trip” to collect “Dragonbugs”. They will cross the “Dragonbugs” and record the results in their “</a:t>
            </a:r>
            <a:r>
              <a:rPr lang="en-US" sz="1600" dirty="0" err="1"/>
              <a:t>Dragonbug</a:t>
            </a:r>
            <a:r>
              <a:rPr lang="en-US" sz="1600" dirty="0"/>
              <a:t> notebook”. Students use their model to figure out which variation of a </a:t>
            </a:r>
            <a:r>
              <a:rPr lang="en-US" sz="1600" dirty="0" err="1"/>
              <a:t>Dragonbug</a:t>
            </a:r>
            <a:r>
              <a:rPr lang="en-US" sz="1600" dirty="0"/>
              <a:t> trait is dominant and which is recessive. We provide several problems designed for this curriculum that can be found in the website resources (</a:t>
            </a:r>
            <a:r>
              <a:rPr lang="en-US" sz="1600" b="1" dirty="0"/>
              <a:t>VGL MBER problems</a:t>
            </a:r>
            <a:r>
              <a:rPr lang="en-US" sz="1600" dirty="0"/>
              <a:t>). </a:t>
            </a: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00565" y="917084"/>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Tree>
    <p:extLst>
      <p:ext uri="{BB962C8B-B14F-4D97-AF65-F5344CB8AC3E}">
        <p14:creationId xmlns:p14="http://schemas.microsoft.com/office/powerpoint/2010/main" val="66889092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Hand clasp</a:t>
            </a:r>
          </a:p>
        </p:txBody>
      </p:sp>
      <p:pic>
        <p:nvPicPr>
          <p:cNvPr id="4" name="Picture 3">
            <a:extLst>
              <a:ext uri="{FF2B5EF4-FFF2-40B4-BE49-F238E27FC236}">
                <a16:creationId xmlns:a16="http://schemas.microsoft.com/office/drawing/2014/main" id="{ED2CF6AD-3505-4922-9954-670717C9FADC}"/>
              </a:ext>
            </a:extLst>
          </p:cNvPr>
          <p:cNvPicPr>
            <a:picLocks noChangeAspect="1"/>
          </p:cNvPicPr>
          <p:nvPr/>
        </p:nvPicPr>
        <p:blipFill>
          <a:blip r:embed="rId3"/>
          <a:stretch>
            <a:fillRect/>
          </a:stretch>
        </p:blipFill>
        <p:spPr>
          <a:xfrm>
            <a:off x="751112" y="1561042"/>
            <a:ext cx="6599913" cy="3316983"/>
          </a:xfrm>
          <a:prstGeom prst="rect">
            <a:avLst/>
          </a:prstGeom>
        </p:spPr>
      </p:pic>
      <p:pic>
        <p:nvPicPr>
          <p:cNvPr id="5" name="Picture 4">
            <a:extLst>
              <a:ext uri="{FF2B5EF4-FFF2-40B4-BE49-F238E27FC236}">
                <a16:creationId xmlns:a16="http://schemas.microsoft.com/office/drawing/2014/main" id="{533724FF-0D2D-4D3D-B4CC-552146E8F61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7057" y="1189593"/>
            <a:ext cx="3964218" cy="3964218"/>
          </a:xfrm>
          <a:prstGeom prst="rect">
            <a:avLst/>
          </a:prstGeom>
        </p:spPr>
      </p:pic>
      <p:sp>
        <p:nvSpPr>
          <p:cNvPr id="6" name="TextBox 5">
            <a:extLst>
              <a:ext uri="{FF2B5EF4-FFF2-40B4-BE49-F238E27FC236}">
                <a16:creationId xmlns:a16="http://schemas.microsoft.com/office/drawing/2014/main" id="{3C138109-72B5-4777-B055-EFFDA1A7A9C9}"/>
              </a:ext>
            </a:extLst>
          </p:cNvPr>
          <p:cNvSpPr txBox="1"/>
          <p:nvPr/>
        </p:nvSpPr>
        <p:spPr>
          <a:xfrm>
            <a:off x="3282562" y="6253104"/>
            <a:ext cx="5964677" cy="338554"/>
          </a:xfrm>
          <a:prstGeom prst="rect">
            <a:avLst/>
          </a:prstGeom>
          <a:noFill/>
        </p:spPr>
        <p:txBody>
          <a:bodyPr wrap="square" rtlCol="0">
            <a:spAutoFit/>
          </a:bodyPr>
          <a:lstStyle/>
          <a:p>
            <a:r>
              <a:rPr lang="en-US" sz="1600" dirty="0">
                <a:solidFill>
                  <a:schemeClr val="tx2"/>
                </a:solidFill>
                <a:latin typeface="Arial" panose="020B0604020202020204" pitchFamily="34" charset="0"/>
                <a:cs typeface="Arial" panose="020B0604020202020204" pitchFamily="34" charset="0"/>
              </a:rPr>
              <a:t>Hand clasping inheritance activity</a:t>
            </a:r>
          </a:p>
        </p:txBody>
      </p:sp>
      <p:sp>
        <p:nvSpPr>
          <p:cNvPr id="7" name="TextBox 6">
            <a:extLst>
              <a:ext uri="{FF2B5EF4-FFF2-40B4-BE49-F238E27FC236}">
                <a16:creationId xmlns:a16="http://schemas.microsoft.com/office/drawing/2014/main" id="{FBF83210-B0A0-4F5F-BB87-B3A1675E6097}"/>
              </a:ext>
            </a:extLst>
          </p:cNvPr>
          <p:cNvSpPr txBox="1"/>
          <p:nvPr/>
        </p:nvSpPr>
        <p:spPr>
          <a:xfrm>
            <a:off x="1792975" y="5091402"/>
            <a:ext cx="2461771" cy="830997"/>
          </a:xfrm>
          <a:prstGeom prst="rect">
            <a:avLst/>
          </a:prstGeom>
          <a:noFill/>
        </p:spPr>
        <p:txBody>
          <a:bodyPr wrap="square" rtlCol="0">
            <a:spAutoFit/>
          </a:bodyPr>
          <a:lstStyle/>
          <a:p>
            <a:r>
              <a:rPr lang="en-US" sz="2400" dirty="0">
                <a:solidFill>
                  <a:schemeClr val="tx2">
                    <a:lumMod val="60000"/>
                    <a:lumOff val="40000"/>
                  </a:schemeClr>
                </a:solidFill>
                <a:latin typeface="Arial" panose="020B0604020202020204" pitchFamily="34" charset="0"/>
                <a:cs typeface="Arial" panose="020B0604020202020204" pitchFamily="34" charset="0"/>
              </a:rPr>
              <a:t>Left thumb over right thumb</a:t>
            </a:r>
          </a:p>
        </p:txBody>
      </p:sp>
      <p:sp>
        <p:nvSpPr>
          <p:cNvPr id="8" name="TextBox 7">
            <a:extLst>
              <a:ext uri="{FF2B5EF4-FFF2-40B4-BE49-F238E27FC236}">
                <a16:creationId xmlns:a16="http://schemas.microsoft.com/office/drawing/2014/main" id="{44488646-33B2-45C3-8461-77508F1C1F57}"/>
              </a:ext>
            </a:extLst>
          </p:cNvPr>
          <p:cNvSpPr txBox="1"/>
          <p:nvPr/>
        </p:nvSpPr>
        <p:spPr>
          <a:xfrm>
            <a:off x="5987404" y="5097104"/>
            <a:ext cx="2461771" cy="830997"/>
          </a:xfrm>
          <a:prstGeom prst="rect">
            <a:avLst/>
          </a:prstGeom>
          <a:noFill/>
        </p:spPr>
        <p:txBody>
          <a:bodyPr wrap="square" rtlCol="0">
            <a:spAutoFit/>
          </a:bodyPr>
          <a:lstStyle/>
          <a:p>
            <a:r>
              <a:rPr lang="en-US" sz="2400" dirty="0">
                <a:solidFill>
                  <a:srgbClr val="0070C0"/>
                </a:solidFill>
                <a:latin typeface="Arial" panose="020B0604020202020204" pitchFamily="34" charset="0"/>
                <a:cs typeface="Arial" panose="020B0604020202020204" pitchFamily="34" charset="0"/>
              </a:rPr>
              <a:t>Right thumb over left thumb</a:t>
            </a:r>
          </a:p>
        </p:txBody>
      </p:sp>
    </p:spTree>
    <p:extLst>
      <p:ext uri="{BB962C8B-B14F-4D97-AF65-F5344CB8AC3E}">
        <p14:creationId xmlns:p14="http://schemas.microsoft.com/office/powerpoint/2010/main" val="418055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LS07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lnSpc>
                <a:spcPct val="120000"/>
              </a:lnSpc>
              <a:buNone/>
              <a:defRPr sz="2500">
                <a:solidFill>
                  <a:srgbClr val="583F34"/>
                </a:solidFill>
                <a:latin typeface="Arial"/>
                <a:ea typeface="Arial"/>
                <a:cs typeface="Arial"/>
                <a:sym typeface="Arial"/>
              </a:defRPr>
            </a:pPr>
            <a:r>
              <a:rPr lang="en-US" sz="1600" dirty="0"/>
              <a:t>You can assign students different exercises and then use a similar jigsaw strategy as used with the family pedigrees in learning segment 3. During this segment we will only focus on simple dominance. Co-dominance, sex-linkage, and multiple elements will be reviewed in following segments.</a:t>
            </a:r>
          </a:p>
          <a:p>
            <a:pPr marL="0" indent="0">
              <a:lnSpc>
                <a:spcPct val="120000"/>
              </a:lnSpc>
              <a:buNone/>
              <a:defRPr sz="2500">
                <a:solidFill>
                  <a:srgbClr val="583F34"/>
                </a:solidFill>
                <a:latin typeface="Arial"/>
                <a:ea typeface="Arial"/>
                <a:cs typeface="Arial"/>
                <a:sym typeface="Arial"/>
              </a:defRPr>
            </a:pPr>
            <a:endParaRPr lang="en-US" sz="1600" dirty="0"/>
          </a:p>
          <a:p>
            <a:pPr marL="0" indent="0">
              <a:lnSpc>
                <a:spcPct val="120000"/>
              </a:lnSpc>
              <a:buNone/>
              <a:defRPr sz="2500">
                <a:solidFill>
                  <a:srgbClr val="583F34"/>
                </a:solidFill>
                <a:latin typeface="Arial"/>
                <a:ea typeface="Arial"/>
                <a:cs typeface="Arial"/>
                <a:sym typeface="Arial"/>
              </a:defRPr>
            </a:pPr>
            <a:r>
              <a:rPr lang="en-US" sz="1600" dirty="0"/>
              <a:t>The VGL website has extensive instructions and videos, and we also provide instructions on how to get started on the crosses. We have designed specific problems for this curriculum that can be found in the website resources.</a:t>
            </a:r>
          </a:p>
          <a:p>
            <a:pPr marL="0" indent="0">
              <a:lnSpc>
                <a:spcPct val="120000"/>
              </a:lnSpc>
              <a:buNone/>
              <a:defRPr sz="2500">
                <a:solidFill>
                  <a:srgbClr val="583F34"/>
                </a:solidFill>
                <a:latin typeface="Arial"/>
                <a:ea typeface="Arial"/>
                <a:cs typeface="Arial"/>
                <a:sym typeface="Arial"/>
              </a:defRPr>
            </a:pPr>
            <a:endParaRPr lang="en-US" sz="1600" dirty="0"/>
          </a:p>
          <a:p>
            <a:pPr marL="0" indent="0">
              <a:lnSpc>
                <a:spcPct val="120000"/>
              </a:lnSpc>
              <a:buNone/>
              <a:defRPr sz="2500">
                <a:solidFill>
                  <a:srgbClr val="583F34"/>
                </a:solidFill>
                <a:latin typeface="Arial"/>
                <a:ea typeface="Arial"/>
                <a:cs typeface="Arial"/>
                <a:sym typeface="Arial"/>
              </a:defRPr>
            </a:pPr>
            <a:endParaRPr lang="en-US" sz="1600" dirty="0"/>
          </a:p>
          <a:p>
            <a:pPr marL="0" indent="0">
              <a:buNone/>
            </a:pPr>
            <a:endParaRPr lang="en-US" sz="1600" b="1" dirty="0">
              <a:solidFill>
                <a:srgbClr val="584035"/>
              </a:solidFill>
            </a:endParaRPr>
          </a:p>
        </p:txBody>
      </p:sp>
      <p:sp>
        <p:nvSpPr>
          <p:cNvPr id="10" name="Shape 1192">
            <a:extLst>
              <a:ext uri="{FF2B5EF4-FFF2-40B4-BE49-F238E27FC236}">
                <a16:creationId xmlns:a16="http://schemas.microsoft.com/office/drawing/2014/main" id="{476C7CA3-66A2-4942-A9A0-518818F72D3F}"/>
              </a:ext>
            </a:extLst>
          </p:cNvPr>
          <p:cNvSpPr/>
          <p:nvPr/>
        </p:nvSpPr>
        <p:spPr>
          <a:xfrm>
            <a:off x="1297776" y="4018649"/>
            <a:ext cx="6859656" cy="128445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lnSpc>
                <a:spcPct val="120000"/>
              </a:lnSpc>
              <a:defRPr sz="2200">
                <a:solidFill>
                  <a:srgbClr val="583F34"/>
                </a:solidFill>
                <a:latin typeface="Arial"/>
                <a:ea typeface="Arial"/>
                <a:cs typeface="Arial"/>
                <a:sym typeface="Arial"/>
              </a:defRPr>
            </a:pPr>
            <a:r>
              <a:rPr sz="1600" dirty="0"/>
              <a:t>*</a:t>
            </a:r>
            <a:r>
              <a:rPr sz="1600" b="1" dirty="0"/>
              <a:t>Note:</a:t>
            </a:r>
            <a:r>
              <a:rPr sz="1600" dirty="0"/>
              <a:t> VGL is a free software that will not run on Chromebooks or iPads. An alternative is to run the crosses as a demo on your computer and students can take notes of the results </a:t>
            </a:r>
            <a:r>
              <a:rPr lang="en-US" sz="1600" dirty="0"/>
              <a:t>on their Field Notebook Handout</a:t>
            </a:r>
            <a:r>
              <a:rPr sz="1600" dirty="0"/>
              <a:t>. A good option, but probably not as fun.</a:t>
            </a:r>
          </a:p>
        </p:txBody>
      </p:sp>
    </p:spTree>
    <p:extLst>
      <p:ext uri="{BB962C8B-B14F-4D97-AF65-F5344CB8AC3E}">
        <p14:creationId xmlns:p14="http://schemas.microsoft.com/office/powerpoint/2010/main" val="4246520262"/>
      </p:ext>
    </p:extLst>
  </p:cSld>
  <p:clrMapOvr>
    <a:masterClrMapping/>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4" name="Shape 1204"/>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205" name="Shape 1205"/>
          <p:cNvSpPr/>
          <p:nvPr/>
        </p:nvSpPr>
        <p:spPr>
          <a:xfrm>
            <a:off x="217005" y="540112"/>
            <a:ext cx="8674270" cy="549868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20000"/>
              </a:lnSpc>
              <a:defRPr sz="2800" b="1">
                <a:solidFill>
                  <a:srgbClr val="583F34"/>
                </a:solidFill>
                <a:latin typeface="Arial"/>
                <a:ea typeface="Arial"/>
                <a:cs typeface="Arial"/>
                <a:sym typeface="Arial"/>
              </a:defRPr>
            </a:pPr>
            <a:r>
              <a:rPr sz="1969" dirty="0"/>
              <a:t>Getting started on VGL: </a:t>
            </a:r>
          </a:p>
          <a:p>
            <a:pPr marL="322449" indent="-322449">
              <a:lnSpc>
                <a:spcPct val="120000"/>
              </a:lnSpc>
              <a:buSzPct val="100000"/>
              <a:buAutoNum type="arabicPeriod"/>
              <a:defRPr sz="2600">
                <a:solidFill>
                  <a:srgbClr val="583F34"/>
                </a:solidFill>
                <a:latin typeface="Arial"/>
                <a:ea typeface="Arial"/>
                <a:cs typeface="Arial"/>
                <a:sym typeface="Arial"/>
              </a:defRPr>
            </a:pPr>
            <a:r>
              <a:rPr sz="1828" dirty="0"/>
              <a:t>Download the appropriate VGL version for your system from the website:  http://vgl.umb.edu/ </a:t>
            </a:r>
          </a:p>
          <a:p>
            <a:pPr marL="538242" lvl="1" indent="-225714">
              <a:lnSpc>
                <a:spcPct val="120000"/>
              </a:lnSpc>
              <a:buSzPct val="75000"/>
              <a:buChar char="•"/>
              <a:defRPr sz="2600">
                <a:solidFill>
                  <a:srgbClr val="583F34"/>
                </a:solidFill>
                <a:latin typeface="Arial"/>
                <a:ea typeface="Arial"/>
                <a:cs typeface="Arial"/>
                <a:sym typeface="Arial"/>
              </a:defRPr>
            </a:pPr>
            <a:r>
              <a:rPr sz="1828" dirty="0"/>
              <a:t>Left side menu&gt; Download &amp; Lab Manuals</a:t>
            </a:r>
          </a:p>
          <a:p>
            <a:pPr marL="538242" lvl="1" indent="-225714">
              <a:lnSpc>
                <a:spcPct val="120000"/>
              </a:lnSpc>
              <a:buSzPct val="75000"/>
              <a:buChar char="•"/>
              <a:defRPr sz="2600">
                <a:solidFill>
                  <a:srgbClr val="583F34"/>
                </a:solidFill>
                <a:latin typeface="Arial"/>
                <a:ea typeface="Arial"/>
                <a:cs typeface="Arial"/>
                <a:sym typeface="Arial"/>
              </a:defRPr>
            </a:pPr>
            <a:r>
              <a:rPr sz="1828" dirty="0"/>
              <a:t>Download Java if you haven’t already</a:t>
            </a:r>
          </a:p>
          <a:p>
            <a:pPr marL="538242" lvl="1" indent="-225714">
              <a:lnSpc>
                <a:spcPct val="120000"/>
              </a:lnSpc>
              <a:buSzPct val="75000"/>
              <a:buChar char="•"/>
              <a:defRPr sz="2600">
                <a:solidFill>
                  <a:srgbClr val="583F34"/>
                </a:solidFill>
                <a:latin typeface="Arial"/>
                <a:ea typeface="Arial"/>
                <a:cs typeface="Arial"/>
                <a:sym typeface="Arial"/>
              </a:defRPr>
            </a:pPr>
            <a:r>
              <a:rPr sz="1828" dirty="0"/>
              <a:t>Select the Basic version for Mac (but both versions will work) </a:t>
            </a:r>
          </a:p>
          <a:p>
            <a:pPr marL="538242" lvl="1" indent="-225714">
              <a:lnSpc>
                <a:spcPct val="120000"/>
              </a:lnSpc>
              <a:buSzPct val="75000"/>
              <a:buChar char="•"/>
              <a:defRPr sz="2600">
                <a:solidFill>
                  <a:srgbClr val="583F34"/>
                </a:solidFill>
                <a:latin typeface="Arial"/>
                <a:ea typeface="Arial"/>
                <a:cs typeface="Arial"/>
                <a:sym typeface="Arial"/>
              </a:defRPr>
            </a:pPr>
            <a:r>
              <a:rPr sz="1828" dirty="0"/>
              <a:t>This software does </a:t>
            </a:r>
            <a:r>
              <a:rPr sz="1828" b="1" dirty="0"/>
              <a:t>NOT run on Chromebooks nor iPads</a:t>
            </a:r>
            <a:r>
              <a:rPr sz="1828" dirty="0"/>
              <a:t>. </a:t>
            </a:r>
          </a:p>
          <a:p>
            <a:pPr marL="322449" indent="-322449">
              <a:lnSpc>
                <a:spcPct val="120000"/>
              </a:lnSpc>
              <a:buSzPct val="100000"/>
              <a:buAutoNum type="arabicPeriod"/>
              <a:defRPr sz="2600">
                <a:solidFill>
                  <a:srgbClr val="583F34"/>
                </a:solidFill>
                <a:latin typeface="Arial"/>
                <a:ea typeface="Arial"/>
                <a:cs typeface="Arial"/>
                <a:sym typeface="Arial"/>
              </a:defRPr>
            </a:pPr>
            <a:r>
              <a:rPr sz="1828" dirty="0"/>
              <a:t>Install the software to your computer following the instructions they provide.</a:t>
            </a:r>
          </a:p>
          <a:p>
            <a:pPr marL="322449" indent="-322449">
              <a:lnSpc>
                <a:spcPct val="120000"/>
              </a:lnSpc>
              <a:buSzPct val="100000"/>
              <a:buAutoNum type="arabicPeriod"/>
              <a:defRPr sz="2600">
                <a:solidFill>
                  <a:srgbClr val="583F34"/>
                </a:solidFill>
                <a:latin typeface="Arial"/>
                <a:ea typeface="Arial"/>
                <a:cs typeface="Arial"/>
                <a:sym typeface="Arial"/>
              </a:defRPr>
            </a:pPr>
            <a:r>
              <a:rPr sz="1828" dirty="0"/>
              <a:t>Download the VGL problems from the website resources (</a:t>
            </a:r>
            <a:r>
              <a:rPr sz="1828" b="1" dirty="0"/>
              <a:t>VGL MBER Problems</a:t>
            </a:r>
            <a:r>
              <a:rPr sz="1828" dirty="0"/>
              <a:t>) and save them on </a:t>
            </a:r>
            <a:r>
              <a:rPr lang="en-US" sz="1828" dirty="0"/>
              <a:t>the </a:t>
            </a:r>
            <a:r>
              <a:rPr sz="1828" dirty="0"/>
              <a:t>desktop</a:t>
            </a:r>
            <a:r>
              <a:rPr lang="en-US" sz="1828" dirty="0"/>
              <a:t> of the computers you will use, or a place where they are easy to find.</a:t>
            </a:r>
            <a:r>
              <a:rPr sz="1828" dirty="0"/>
              <a:t>  </a:t>
            </a:r>
          </a:p>
          <a:p>
            <a:pPr marL="322449" indent="-322449">
              <a:lnSpc>
                <a:spcPct val="120000"/>
              </a:lnSpc>
              <a:buSzPct val="100000"/>
              <a:buAutoNum type="arabicPeriod"/>
              <a:defRPr sz="2600">
                <a:solidFill>
                  <a:srgbClr val="583F34"/>
                </a:solidFill>
                <a:latin typeface="Arial"/>
                <a:ea typeface="Arial"/>
                <a:cs typeface="Arial"/>
                <a:sym typeface="Arial"/>
              </a:defRPr>
            </a:pPr>
            <a:r>
              <a:rPr sz="1828" dirty="0"/>
              <a:t>Open VG</a:t>
            </a:r>
            <a:r>
              <a:rPr lang="en-US" sz="1828" dirty="0"/>
              <a:t>L                </a:t>
            </a:r>
            <a:r>
              <a:rPr sz="1828" dirty="0"/>
              <a:t>(instructions</a:t>
            </a:r>
            <a:r>
              <a:rPr lang="en-US" sz="1828" dirty="0"/>
              <a:t> with pictures are on the following slide)</a:t>
            </a:r>
          </a:p>
          <a:p>
            <a:pPr marL="322449" indent="-322449">
              <a:lnSpc>
                <a:spcPct val="120000"/>
              </a:lnSpc>
              <a:buSzPct val="100000"/>
              <a:buAutoNum type="arabicPeriod"/>
              <a:defRPr sz="2600">
                <a:solidFill>
                  <a:srgbClr val="583F34"/>
                </a:solidFill>
                <a:latin typeface="Arial"/>
                <a:ea typeface="Arial"/>
                <a:cs typeface="Arial"/>
                <a:sym typeface="Arial"/>
              </a:defRPr>
            </a:pPr>
            <a:r>
              <a:rPr lang="en-US" sz="1828" dirty="0"/>
              <a:t>Open work, select the file VGL MBER Problem Set 1</a:t>
            </a:r>
          </a:p>
          <a:p>
            <a:pPr marL="322449" indent="-322449">
              <a:lnSpc>
                <a:spcPct val="120000"/>
              </a:lnSpc>
              <a:buSzPct val="100000"/>
              <a:buAutoNum type="arabicPeriod"/>
              <a:defRPr sz="2600">
                <a:solidFill>
                  <a:srgbClr val="583F34"/>
                </a:solidFill>
                <a:latin typeface="Arial"/>
                <a:ea typeface="Arial"/>
                <a:cs typeface="Arial"/>
                <a:sym typeface="Arial"/>
              </a:defRPr>
            </a:pPr>
            <a:r>
              <a:rPr lang="en-US" sz="1828" dirty="0"/>
              <a:t>Choose 1 of 6 different traits to test, click on the file to begin.</a:t>
            </a:r>
          </a:p>
          <a:p>
            <a:pPr marL="322449" indent="-322449">
              <a:lnSpc>
                <a:spcPct val="120000"/>
              </a:lnSpc>
              <a:buSzPct val="100000"/>
              <a:buAutoNum type="arabicPeriod"/>
              <a:defRPr sz="2600">
                <a:solidFill>
                  <a:srgbClr val="583F34"/>
                </a:solidFill>
                <a:latin typeface="Arial"/>
                <a:ea typeface="Arial"/>
                <a:cs typeface="Arial"/>
                <a:sym typeface="Arial"/>
              </a:defRPr>
            </a:pPr>
            <a:r>
              <a:rPr lang="en-US" sz="1828" dirty="0"/>
              <a:t>A cage with the </a:t>
            </a:r>
            <a:r>
              <a:rPr lang="en-US" sz="1828" dirty="0" err="1"/>
              <a:t>dragonbugs</a:t>
            </a:r>
            <a:r>
              <a:rPr lang="en-US" sz="1828" dirty="0"/>
              <a:t> will appear</a:t>
            </a:r>
            <a:endParaRPr sz="1828" dirty="0"/>
          </a:p>
          <a:p>
            <a:pPr marL="322449" indent="-322449">
              <a:lnSpc>
                <a:spcPct val="120000"/>
              </a:lnSpc>
              <a:buSzPct val="100000"/>
              <a:buAutoNum type="arabicPeriod"/>
              <a:defRPr sz="2600">
                <a:solidFill>
                  <a:srgbClr val="583F34"/>
                </a:solidFill>
                <a:latin typeface="Arial"/>
                <a:ea typeface="Arial"/>
                <a:cs typeface="Arial"/>
                <a:sym typeface="Arial"/>
              </a:defRPr>
            </a:pPr>
            <a:r>
              <a:rPr sz="1828" dirty="0"/>
              <a:t>When closing the problems </a:t>
            </a:r>
            <a:r>
              <a:rPr sz="1828" b="1" dirty="0"/>
              <a:t>don’t save </a:t>
            </a:r>
            <a:r>
              <a:rPr sz="1828" dirty="0"/>
              <a:t>otherwise you will override the problems.</a:t>
            </a:r>
          </a:p>
        </p:txBody>
      </p:sp>
      <p:pic>
        <p:nvPicPr>
          <p:cNvPr id="2" name="Picture 1">
            <a:extLst>
              <a:ext uri="{FF2B5EF4-FFF2-40B4-BE49-F238E27FC236}">
                <a16:creationId xmlns:a16="http://schemas.microsoft.com/office/drawing/2014/main" id="{E51F1638-0D6A-4A20-8D39-57BC351A860A}"/>
              </a:ext>
            </a:extLst>
          </p:cNvPr>
          <p:cNvPicPr>
            <a:picLocks noChangeAspect="1"/>
          </p:cNvPicPr>
          <p:nvPr/>
        </p:nvPicPr>
        <p:blipFill>
          <a:blip r:embed="rId3"/>
          <a:stretch>
            <a:fillRect/>
          </a:stretch>
        </p:blipFill>
        <p:spPr>
          <a:xfrm>
            <a:off x="1737359" y="4313895"/>
            <a:ext cx="831531" cy="312713"/>
          </a:xfrm>
          <a:prstGeom prst="rect">
            <a:avLst/>
          </a:prstGeom>
        </p:spPr>
      </p:pic>
    </p:spTree>
    <p:extLst>
      <p:ext uri="{BB962C8B-B14F-4D97-AF65-F5344CB8AC3E}">
        <p14:creationId xmlns:p14="http://schemas.microsoft.com/office/powerpoint/2010/main" val="369386416"/>
      </p:ext>
    </p:extLst>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 name="Shape 1209"/>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210" name="Shape 1210"/>
          <p:cNvSpPr/>
          <p:nvPr/>
        </p:nvSpPr>
        <p:spPr>
          <a:xfrm>
            <a:off x="48738" y="1071632"/>
            <a:ext cx="8674268" cy="39677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20000"/>
              </a:lnSpc>
              <a:defRPr sz="2500" b="1">
                <a:solidFill>
                  <a:srgbClr val="583F34"/>
                </a:solidFill>
                <a:latin typeface="Arial"/>
                <a:ea typeface="Arial"/>
                <a:cs typeface="Arial"/>
                <a:sym typeface="Arial"/>
              </a:defRPr>
            </a:pPr>
            <a:r>
              <a:rPr sz="1758"/>
              <a:t>How to start a problem set: this is one way of starting a problem in VGL: </a:t>
            </a:r>
          </a:p>
        </p:txBody>
      </p:sp>
      <p:sp>
        <p:nvSpPr>
          <p:cNvPr id="1211" name="Shape 1211"/>
          <p:cNvSpPr/>
          <p:nvPr/>
        </p:nvSpPr>
        <p:spPr>
          <a:xfrm>
            <a:off x="138178" y="1604943"/>
            <a:ext cx="2920929" cy="40966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lnSpc>
                <a:spcPct val="120000"/>
              </a:lnSpc>
              <a:buSzPct val="100000"/>
              <a:buAutoNum type="arabicPeriod"/>
              <a:defRPr sz="2600">
                <a:solidFill>
                  <a:srgbClr val="583F34"/>
                </a:solidFill>
                <a:latin typeface="Arial"/>
                <a:ea typeface="Arial"/>
                <a:cs typeface="Arial"/>
                <a:sym typeface="Arial"/>
              </a:defRPr>
            </a:lvl1pPr>
          </a:lstStyle>
          <a:p>
            <a:r>
              <a:rPr sz="1828"/>
              <a:t>Go to file &gt; Open Work</a:t>
            </a:r>
          </a:p>
        </p:txBody>
      </p:sp>
      <p:sp>
        <p:nvSpPr>
          <p:cNvPr id="1212" name="Shape 1212"/>
          <p:cNvSpPr/>
          <p:nvPr/>
        </p:nvSpPr>
        <p:spPr>
          <a:xfrm>
            <a:off x="85201" y="4336222"/>
            <a:ext cx="4085029" cy="40966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lnSpc>
                <a:spcPct val="120000"/>
              </a:lnSpc>
              <a:buSzPct val="100000"/>
              <a:buAutoNum type="arabicPeriod" startAt="2"/>
              <a:defRPr sz="2600">
                <a:solidFill>
                  <a:srgbClr val="583F34"/>
                </a:solidFill>
                <a:latin typeface="Arial"/>
                <a:ea typeface="Arial"/>
                <a:cs typeface="Arial"/>
                <a:sym typeface="Arial"/>
              </a:defRPr>
            </a:lvl1pPr>
          </a:lstStyle>
          <a:p>
            <a:r>
              <a:rPr sz="1828"/>
              <a:t>Open VGL MBER Problems folder</a:t>
            </a:r>
          </a:p>
        </p:txBody>
      </p:sp>
      <p:sp>
        <p:nvSpPr>
          <p:cNvPr id="1213" name="Shape 1213"/>
          <p:cNvSpPr/>
          <p:nvPr/>
        </p:nvSpPr>
        <p:spPr>
          <a:xfrm>
            <a:off x="4216652" y="1604943"/>
            <a:ext cx="3723456" cy="40966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lnSpc>
                <a:spcPct val="120000"/>
              </a:lnSpc>
              <a:buSzPct val="100000"/>
              <a:buAutoNum type="arabicPeriod" startAt="3"/>
              <a:defRPr sz="2600">
                <a:solidFill>
                  <a:srgbClr val="583F34"/>
                </a:solidFill>
                <a:latin typeface="Arial"/>
                <a:ea typeface="Arial"/>
                <a:cs typeface="Arial"/>
                <a:sym typeface="Arial"/>
              </a:defRPr>
            </a:lvl1pPr>
          </a:lstStyle>
          <a:p>
            <a:r>
              <a:rPr sz="1828"/>
              <a:t>Open bent zigzag antenna.wr2</a:t>
            </a:r>
          </a:p>
        </p:txBody>
      </p:sp>
      <p:sp>
        <p:nvSpPr>
          <p:cNvPr id="1214" name="Shape 1214"/>
          <p:cNvSpPr/>
          <p:nvPr/>
        </p:nvSpPr>
        <p:spPr>
          <a:xfrm>
            <a:off x="4350585" y="4336222"/>
            <a:ext cx="4868000" cy="40966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lnSpc>
                <a:spcPct val="120000"/>
              </a:lnSpc>
              <a:buSzPct val="100000"/>
              <a:buAutoNum type="arabicPeriod" startAt="4"/>
              <a:defRPr sz="2600">
                <a:solidFill>
                  <a:srgbClr val="583F34"/>
                </a:solidFill>
                <a:latin typeface="Arial"/>
                <a:ea typeface="Arial"/>
                <a:cs typeface="Arial"/>
                <a:sym typeface="Arial"/>
              </a:defRPr>
            </a:lvl1pPr>
          </a:lstStyle>
          <a:p>
            <a:r>
              <a:rPr sz="1828"/>
              <a:t>Cage 1 shows the organism you collected</a:t>
            </a:r>
          </a:p>
        </p:txBody>
      </p:sp>
      <p:pic>
        <p:nvPicPr>
          <p:cNvPr id="1215" name="image60.png"/>
          <p:cNvPicPr>
            <a:picLocks noChangeAspect="1"/>
          </p:cNvPicPr>
          <p:nvPr/>
        </p:nvPicPr>
        <p:blipFill>
          <a:blip r:embed="rId3">
            <a:extLst/>
          </a:blip>
          <a:stretch>
            <a:fillRect/>
          </a:stretch>
        </p:blipFill>
        <p:spPr>
          <a:xfrm>
            <a:off x="393348" y="4926205"/>
            <a:ext cx="2527103" cy="1053705"/>
          </a:xfrm>
          <a:prstGeom prst="rect">
            <a:avLst/>
          </a:prstGeom>
          <a:ln w="12700">
            <a:miter lim="400000"/>
          </a:ln>
        </p:spPr>
      </p:pic>
      <p:pic>
        <p:nvPicPr>
          <p:cNvPr id="1216" name="image61.png"/>
          <p:cNvPicPr>
            <a:picLocks noChangeAspect="1"/>
          </p:cNvPicPr>
          <p:nvPr/>
        </p:nvPicPr>
        <p:blipFill>
          <a:blip r:embed="rId4">
            <a:extLst/>
          </a:blip>
          <a:stretch>
            <a:fillRect/>
          </a:stretch>
        </p:blipFill>
        <p:spPr>
          <a:xfrm>
            <a:off x="4664710" y="2050607"/>
            <a:ext cx="1951905" cy="1958707"/>
          </a:xfrm>
          <a:prstGeom prst="rect">
            <a:avLst/>
          </a:prstGeom>
          <a:ln w="12700">
            <a:miter lim="400000"/>
          </a:ln>
        </p:spPr>
      </p:pic>
      <p:pic>
        <p:nvPicPr>
          <p:cNvPr id="1217" name="image62.png"/>
          <p:cNvPicPr>
            <a:picLocks noChangeAspect="1"/>
          </p:cNvPicPr>
          <p:nvPr/>
        </p:nvPicPr>
        <p:blipFill>
          <a:blip r:embed="rId5">
            <a:extLst/>
          </a:blip>
          <a:stretch>
            <a:fillRect/>
          </a:stretch>
        </p:blipFill>
        <p:spPr>
          <a:xfrm>
            <a:off x="4693186" y="4810527"/>
            <a:ext cx="2678413" cy="1285063"/>
          </a:xfrm>
          <a:prstGeom prst="rect">
            <a:avLst/>
          </a:prstGeom>
          <a:ln w="12700">
            <a:miter lim="400000"/>
          </a:ln>
        </p:spPr>
      </p:pic>
      <p:pic>
        <p:nvPicPr>
          <p:cNvPr id="1218" name="image63.png"/>
          <p:cNvPicPr>
            <a:picLocks noChangeAspect="1"/>
          </p:cNvPicPr>
          <p:nvPr/>
        </p:nvPicPr>
        <p:blipFill>
          <a:blip r:embed="rId6">
            <a:extLst/>
          </a:blip>
          <a:stretch>
            <a:fillRect/>
          </a:stretch>
        </p:blipFill>
        <p:spPr>
          <a:xfrm>
            <a:off x="588272" y="1944124"/>
            <a:ext cx="1542965" cy="2044982"/>
          </a:xfrm>
          <a:prstGeom prst="rect">
            <a:avLst/>
          </a:prstGeom>
          <a:ln w="12700">
            <a:miter lim="400000"/>
          </a:ln>
        </p:spPr>
      </p:pic>
    </p:spTree>
    <p:extLst>
      <p:ext uri="{BB962C8B-B14F-4D97-AF65-F5344CB8AC3E}">
        <p14:creationId xmlns:p14="http://schemas.microsoft.com/office/powerpoint/2010/main" val="2867171565"/>
      </p:ext>
    </p:extLst>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2" name="image62.png"/>
          <p:cNvPicPr>
            <a:picLocks noChangeAspect="1"/>
          </p:cNvPicPr>
          <p:nvPr/>
        </p:nvPicPr>
        <p:blipFill>
          <a:blip r:embed="rId3">
            <a:extLst/>
          </a:blip>
          <a:stretch>
            <a:fillRect/>
          </a:stretch>
        </p:blipFill>
        <p:spPr>
          <a:xfrm>
            <a:off x="1187435" y="2830961"/>
            <a:ext cx="5839697" cy="2801796"/>
          </a:xfrm>
          <a:prstGeom prst="rect">
            <a:avLst/>
          </a:prstGeom>
          <a:ln w="12700">
            <a:miter lim="400000"/>
          </a:ln>
        </p:spPr>
      </p:pic>
      <p:sp>
        <p:nvSpPr>
          <p:cNvPr id="1223" name="Shape 1223"/>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224" name="Shape 1224"/>
          <p:cNvSpPr/>
          <p:nvPr/>
        </p:nvSpPr>
        <p:spPr>
          <a:xfrm>
            <a:off x="146143" y="900162"/>
            <a:ext cx="8674270" cy="72141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a:solidFill>
                  <a:srgbClr val="583F34"/>
                </a:solidFill>
                <a:latin typeface="Arial"/>
                <a:ea typeface="Arial"/>
                <a:cs typeface="Arial"/>
                <a:sym typeface="Arial"/>
              </a:defRPr>
            </a:lvl1pPr>
          </a:lstStyle>
          <a:p>
            <a:r>
              <a:rPr sz="1758" dirty="0"/>
              <a:t>Cage 1 will show the phenotypes and gender for the </a:t>
            </a:r>
            <a:r>
              <a:rPr sz="1758" dirty="0" err="1"/>
              <a:t>dragonbugs</a:t>
            </a:r>
            <a:r>
              <a:rPr sz="1758" dirty="0"/>
              <a:t> collected. From the organisms box select a male and a female and then click cross. </a:t>
            </a:r>
          </a:p>
        </p:txBody>
      </p:sp>
      <p:sp>
        <p:nvSpPr>
          <p:cNvPr id="1225" name="Shape 1225"/>
          <p:cNvSpPr/>
          <p:nvPr/>
        </p:nvSpPr>
        <p:spPr>
          <a:xfrm rot="16200000">
            <a:off x="337290" y="4415784"/>
            <a:ext cx="1606210" cy="4616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256800"/>
                </a:solidFill>
                <a:latin typeface="Arial"/>
                <a:ea typeface="Arial"/>
                <a:cs typeface="Arial"/>
                <a:sym typeface="Arial"/>
              </a:defRPr>
            </a:lvl1pPr>
          </a:lstStyle>
          <a:p>
            <a:r>
              <a:rPr sz="2109"/>
              <a:t>Phenotypes</a:t>
            </a:r>
          </a:p>
        </p:txBody>
      </p:sp>
      <p:sp>
        <p:nvSpPr>
          <p:cNvPr id="1226" name="Shape 1226"/>
          <p:cNvSpPr/>
          <p:nvPr/>
        </p:nvSpPr>
        <p:spPr>
          <a:xfrm>
            <a:off x="7257421" y="3708830"/>
            <a:ext cx="1293484" cy="1046057"/>
          </a:xfrm>
          <a:prstGeom prst="rect">
            <a:avLst/>
          </a:prstGeom>
          <a:ln w="3175">
            <a:solidFill>
              <a:srgbClr val="256800"/>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a:solidFill>
                  <a:srgbClr val="256800"/>
                </a:solidFill>
                <a:latin typeface="Arial"/>
                <a:ea typeface="Arial"/>
                <a:cs typeface="Arial"/>
                <a:sym typeface="Arial"/>
              </a:defRPr>
            </a:lvl1pPr>
          </a:lstStyle>
          <a:p>
            <a:r>
              <a:rPr sz="1758" dirty="0"/>
              <a:t>Click here to see the phenotypes</a:t>
            </a:r>
          </a:p>
        </p:txBody>
      </p:sp>
      <p:sp>
        <p:nvSpPr>
          <p:cNvPr id="1227" name="Shape 1227"/>
          <p:cNvSpPr/>
          <p:nvPr/>
        </p:nvSpPr>
        <p:spPr>
          <a:xfrm flipH="1">
            <a:off x="6657165" y="4204140"/>
            <a:ext cx="593029" cy="303193"/>
          </a:xfrm>
          <a:prstGeom prst="line">
            <a:avLst/>
          </a:prstGeom>
          <a:ln w="63500">
            <a:solidFill>
              <a:srgbClr val="256800"/>
            </a:solidFill>
            <a:miter lim="400000"/>
            <a:tailEnd type="triangle"/>
          </a:ln>
        </p:spPr>
        <p:txBody>
          <a:bodyPr lIns="32145" tIns="32145" rIns="32145" bIns="32145"/>
          <a:lstStyle/>
          <a:p>
            <a:endParaRPr sz="1266"/>
          </a:p>
        </p:txBody>
      </p:sp>
      <p:pic>
        <p:nvPicPr>
          <p:cNvPr id="1228" name="image64.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312770" y="1812921"/>
            <a:ext cx="5255343" cy="782107"/>
          </a:xfrm>
          <a:prstGeom prst="rect">
            <a:avLst/>
          </a:prstGeom>
          <a:ln w="12700">
            <a:miter lim="400000"/>
          </a:ln>
        </p:spPr>
      </p:pic>
      <p:sp>
        <p:nvSpPr>
          <p:cNvPr id="1229" name="Shape 1229"/>
          <p:cNvSpPr/>
          <p:nvPr/>
        </p:nvSpPr>
        <p:spPr>
          <a:xfrm flipH="1">
            <a:off x="5332917" y="1600620"/>
            <a:ext cx="475887" cy="354959"/>
          </a:xfrm>
          <a:prstGeom prst="line">
            <a:avLst/>
          </a:prstGeom>
          <a:ln w="63500">
            <a:solidFill>
              <a:srgbClr val="256800"/>
            </a:solidFill>
            <a:miter lim="400000"/>
            <a:tailEnd type="triangle"/>
          </a:ln>
        </p:spPr>
        <p:txBody>
          <a:bodyPr lIns="32145" tIns="32145" rIns="32145" bIns="32145"/>
          <a:lstStyle/>
          <a:p>
            <a:endParaRPr sz="1266"/>
          </a:p>
        </p:txBody>
      </p:sp>
      <p:sp>
        <p:nvSpPr>
          <p:cNvPr id="1230" name="Shape 1230"/>
          <p:cNvSpPr/>
          <p:nvPr/>
        </p:nvSpPr>
        <p:spPr>
          <a:xfrm>
            <a:off x="400173" y="5758766"/>
            <a:ext cx="8609729" cy="3669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2500">
                <a:solidFill>
                  <a:srgbClr val="583F34"/>
                </a:solidFill>
                <a:latin typeface="Arial"/>
                <a:ea typeface="Arial"/>
                <a:cs typeface="Arial"/>
                <a:sym typeface="Arial"/>
              </a:defRPr>
            </a:lvl1pPr>
          </a:lstStyle>
          <a:p>
            <a:r>
              <a:rPr sz="1758" dirty="0"/>
              <a:t>Perform as many crosses as needed to find out </a:t>
            </a:r>
            <a:r>
              <a:rPr lang="en-US" sz="1758" dirty="0"/>
              <a:t>which version of the trait is dominant</a:t>
            </a:r>
            <a:r>
              <a:rPr sz="1758" dirty="0"/>
              <a:t>. </a:t>
            </a:r>
          </a:p>
        </p:txBody>
      </p:sp>
      <p:sp>
        <p:nvSpPr>
          <p:cNvPr id="1231" name="Shape 1231"/>
          <p:cNvSpPr/>
          <p:nvPr/>
        </p:nvSpPr>
        <p:spPr>
          <a:xfrm>
            <a:off x="4709952" y="1978777"/>
            <a:ext cx="892970" cy="654663"/>
          </a:xfrm>
          <a:prstGeom prst="rect">
            <a:avLst/>
          </a:prstGeom>
          <a:ln w="50800">
            <a:solidFill>
              <a:srgbClr val="256800"/>
            </a:solidFill>
            <a:miter lim="400000"/>
          </a:ln>
        </p:spPr>
        <p:txBody>
          <a:bodyPr lIns="35719" tIns="35719" rIns="35719" bIns="35719" anchor="ctr"/>
          <a:lstStyle/>
          <a:p>
            <a:pPr>
              <a:defRPr sz="2400"/>
            </a:pPr>
            <a:endParaRPr sz="1687"/>
          </a:p>
        </p:txBody>
      </p:sp>
    </p:spTree>
    <p:extLst>
      <p:ext uri="{BB962C8B-B14F-4D97-AF65-F5344CB8AC3E}">
        <p14:creationId xmlns:p14="http://schemas.microsoft.com/office/powerpoint/2010/main" val="4178108160"/>
      </p:ext>
    </p:extLst>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5" name="Shape 1235"/>
          <p:cNvSpPr>
            <a:spLocks noGrp="1"/>
          </p:cNvSpPr>
          <p:nvPr>
            <p:ph type="title"/>
          </p:nvPr>
        </p:nvSpPr>
        <p:spPr>
          <a:xfrm>
            <a:off x="87703" y="70484"/>
            <a:ext cx="8932875" cy="469628"/>
          </a:xfrm>
          <a:prstGeom prst="rect">
            <a:avLst/>
          </a:prstGeom>
        </p:spPr>
        <p:txBody>
          <a:bodyPr>
            <a:normAutofit fontScale="90000"/>
          </a:bodyPr>
          <a:lstStyle>
            <a:lvl1pPr>
              <a:defRPr sz="3400"/>
            </a:lvl1pPr>
          </a:lstStyle>
          <a:p>
            <a:r>
              <a:t>Teacher notes</a:t>
            </a:r>
          </a:p>
        </p:txBody>
      </p:sp>
      <p:sp>
        <p:nvSpPr>
          <p:cNvPr id="1236" name="Shape 1236"/>
          <p:cNvSpPr/>
          <p:nvPr/>
        </p:nvSpPr>
        <p:spPr>
          <a:xfrm>
            <a:off x="3135485" y="1875028"/>
            <a:ext cx="2278863" cy="39677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b="1">
                <a:solidFill>
                  <a:srgbClr val="583F34"/>
                </a:solidFill>
                <a:latin typeface="Arial"/>
                <a:ea typeface="Arial"/>
                <a:cs typeface="Arial"/>
                <a:sym typeface="Arial"/>
              </a:defRPr>
            </a:lvl1pPr>
          </a:lstStyle>
          <a:p>
            <a:r>
              <a:rPr sz="1758"/>
              <a:t>Dominant trait</a:t>
            </a:r>
          </a:p>
        </p:txBody>
      </p:sp>
      <p:graphicFrame>
        <p:nvGraphicFramePr>
          <p:cNvPr id="1237" name="Table 1237"/>
          <p:cNvGraphicFramePr/>
          <p:nvPr>
            <p:extLst>
              <p:ext uri="{D42A27DB-BD31-4B8C-83A1-F6EECF244321}">
                <p14:modId xmlns:p14="http://schemas.microsoft.com/office/powerpoint/2010/main" val="1520234776"/>
              </p:ext>
            </p:extLst>
          </p:nvPr>
        </p:nvGraphicFramePr>
        <p:xfrm>
          <a:off x="832642" y="2295863"/>
          <a:ext cx="5047039" cy="3064111"/>
        </p:xfrm>
        <a:graphic>
          <a:graphicData uri="http://schemas.openxmlformats.org/drawingml/2006/table">
            <a:tbl>
              <a:tblPr/>
              <a:tblGrid>
                <a:gridCol w="2301327">
                  <a:extLst>
                    <a:ext uri="{9D8B030D-6E8A-4147-A177-3AD203B41FA5}">
                      <a16:colId xmlns:a16="http://schemas.microsoft.com/office/drawing/2014/main" val="20000"/>
                    </a:ext>
                  </a:extLst>
                </a:gridCol>
                <a:gridCol w="2745712">
                  <a:extLst>
                    <a:ext uri="{9D8B030D-6E8A-4147-A177-3AD203B41FA5}">
                      <a16:colId xmlns:a16="http://schemas.microsoft.com/office/drawing/2014/main" val="20001"/>
                    </a:ext>
                  </a:extLst>
                </a:gridCol>
              </a:tblGrid>
              <a:tr h="442534">
                <a:tc>
                  <a:txBody>
                    <a:bodyPr/>
                    <a:lstStyle/>
                    <a:p>
                      <a:pPr algn="l" defTabSz="914400"/>
                      <a:r>
                        <a:rPr sz="1500">
                          <a:solidFill>
                            <a:srgbClr val="583F34"/>
                          </a:solidFill>
                          <a:latin typeface="Arial"/>
                          <a:ea typeface="Arial"/>
                          <a:cs typeface="Arial"/>
                          <a:sym typeface="Arial"/>
                        </a:rPr>
                        <a:t>bent zigzag antenna</a:t>
                      </a:r>
                    </a:p>
                  </a:txBody>
                  <a:tcPr marL="35719" marR="35719" marT="35719" marB="35719" anchor="ctr" horzOverflow="overflow">
                    <a:lnL w="6350">
                      <a:solidFill>
                        <a:srgbClr val="583F34"/>
                      </a:solidFill>
                      <a:miter lim="400000"/>
                    </a:lnL>
                    <a:lnR w="3175">
                      <a:solidFill>
                        <a:srgbClr val="B8B8B8"/>
                      </a:solidFill>
                      <a:miter lim="400000"/>
                    </a:lnR>
                    <a:lnT w="6350">
                      <a:solidFill>
                        <a:srgbClr val="583F34"/>
                      </a:solidFill>
                      <a:miter lim="400000"/>
                    </a:lnT>
                    <a:lnB w="3175">
                      <a:solidFill>
                        <a:srgbClr val="B8B8B8"/>
                      </a:solidFill>
                      <a:miter lim="400000"/>
                    </a:lnB>
                    <a:noFill/>
                  </a:tcPr>
                </a:tc>
                <a:tc>
                  <a:txBody>
                    <a:bodyPr/>
                    <a:lstStyle/>
                    <a:p>
                      <a:pPr algn="l" defTabSz="914400"/>
                      <a:r>
                        <a:rPr sz="1500">
                          <a:solidFill>
                            <a:srgbClr val="583F34"/>
                          </a:solidFill>
                          <a:latin typeface="Arial"/>
                          <a:ea typeface="Arial"/>
                          <a:cs typeface="Arial"/>
                          <a:sym typeface="Arial"/>
                        </a:rPr>
                        <a:t>bent antenna</a:t>
                      </a:r>
                    </a:p>
                  </a:txBody>
                  <a:tcPr marL="35719" marR="35719" marT="35719" marB="35719" anchor="ctr" horzOverflow="overflow">
                    <a:lnL w="3175">
                      <a:solidFill>
                        <a:srgbClr val="B8B8B8"/>
                      </a:solidFill>
                      <a:miter lim="400000"/>
                    </a:lnL>
                    <a:lnR w="6350">
                      <a:solidFill>
                        <a:srgbClr val="606060"/>
                      </a:solidFill>
                      <a:miter lim="400000"/>
                    </a:lnR>
                    <a:lnT w="6350">
                      <a:solidFill>
                        <a:srgbClr val="583F34"/>
                      </a:solidFill>
                      <a:miter lim="400000"/>
                    </a:lnT>
                    <a:lnB w="3175">
                      <a:solidFill>
                        <a:srgbClr val="583F34"/>
                      </a:solidFill>
                      <a:miter lim="400000"/>
                    </a:lnB>
                    <a:noFill/>
                  </a:tcPr>
                </a:tc>
                <a:extLst>
                  <a:ext uri="{0D108BD9-81ED-4DB2-BD59-A6C34878D82A}">
                    <a16:rowId xmlns:a16="http://schemas.microsoft.com/office/drawing/2014/main" val="10000"/>
                  </a:ext>
                </a:extLst>
              </a:tr>
              <a:tr h="442534">
                <a:tc>
                  <a:txBody>
                    <a:bodyPr/>
                    <a:lstStyle/>
                    <a:p>
                      <a:pPr algn="l" defTabSz="914400"/>
                      <a:r>
                        <a:rPr sz="1500">
                          <a:solidFill>
                            <a:srgbClr val="583F34"/>
                          </a:solidFill>
                          <a:latin typeface="Arial"/>
                          <a:ea typeface="Arial"/>
                          <a:cs typeface="Arial"/>
                          <a:sym typeface="Arial"/>
                        </a:rPr>
                        <a:t>blue brown wing</a:t>
                      </a: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3175">
                      <a:solidFill>
                        <a:srgbClr val="B8B8B8"/>
                      </a:solidFill>
                      <a:miter lim="400000"/>
                    </a:lnB>
                    <a:noFill/>
                  </a:tcPr>
                </a:tc>
                <a:tc>
                  <a:txBody>
                    <a:bodyPr/>
                    <a:lstStyle/>
                    <a:p>
                      <a:pPr algn="l" defTabSz="914400"/>
                      <a:r>
                        <a:rPr sz="1500">
                          <a:solidFill>
                            <a:srgbClr val="583F34"/>
                          </a:solidFill>
                          <a:latin typeface="Arial"/>
                          <a:ea typeface="Arial"/>
                          <a:cs typeface="Arial"/>
                          <a:sym typeface="Arial"/>
                        </a:rPr>
                        <a:t>brown wing</a:t>
                      </a:r>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3175">
                      <a:solidFill>
                        <a:srgbClr val="583F34"/>
                      </a:solidFill>
                      <a:miter lim="400000"/>
                    </a:lnB>
                    <a:noFill/>
                  </a:tcPr>
                </a:tc>
                <a:extLst>
                  <a:ext uri="{0D108BD9-81ED-4DB2-BD59-A6C34878D82A}">
                    <a16:rowId xmlns:a16="http://schemas.microsoft.com/office/drawing/2014/main" val="10001"/>
                  </a:ext>
                </a:extLst>
              </a:tr>
              <a:tr h="442534">
                <a:tc>
                  <a:txBody>
                    <a:bodyPr/>
                    <a:lstStyle/>
                    <a:p>
                      <a:pPr algn="l" defTabSz="914400"/>
                      <a:r>
                        <a:rPr sz="1500">
                          <a:solidFill>
                            <a:srgbClr val="583F34"/>
                          </a:solidFill>
                          <a:latin typeface="Arial"/>
                          <a:ea typeface="Arial"/>
                          <a:cs typeface="Arial"/>
                          <a:sym typeface="Arial"/>
                        </a:rPr>
                        <a:t>blue gray antenna</a:t>
                      </a: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3175">
                      <a:solidFill>
                        <a:srgbClr val="B8B8B8"/>
                      </a:solidFill>
                      <a:miter lim="400000"/>
                    </a:lnB>
                    <a:noFill/>
                  </a:tcPr>
                </a:tc>
                <a:tc>
                  <a:txBody>
                    <a:bodyPr/>
                    <a:lstStyle/>
                    <a:p>
                      <a:pPr algn="l" defTabSz="914400"/>
                      <a:r>
                        <a:rPr sz="1500">
                          <a:solidFill>
                            <a:srgbClr val="583F34"/>
                          </a:solidFill>
                          <a:latin typeface="Arial"/>
                          <a:ea typeface="Arial"/>
                          <a:cs typeface="Arial"/>
                          <a:sym typeface="Arial"/>
                        </a:rPr>
                        <a:t>grey antenna</a:t>
                      </a:r>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3175">
                      <a:solidFill>
                        <a:srgbClr val="583F34"/>
                      </a:solidFill>
                      <a:miter lim="400000"/>
                    </a:lnB>
                    <a:noFill/>
                  </a:tcPr>
                </a:tc>
                <a:extLst>
                  <a:ext uri="{0D108BD9-81ED-4DB2-BD59-A6C34878D82A}">
                    <a16:rowId xmlns:a16="http://schemas.microsoft.com/office/drawing/2014/main" val="10002"/>
                  </a:ext>
                </a:extLst>
              </a:tr>
              <a:tr h="442534">
                <a:tc>
                  <a:txBody>
                    <a:bodyPr/>
                    <a:lstStyle/>
                    <a:p>
                      <a:pPr algn="l" defTabSz="914400"/>
                      <a:r>
                        <a:rPr sz="1500">
                          <a:solidFill>
                            <a:srgbClr val="583F34"/>
                          </a:solidFill>
                          <a:latin typeface="Arial"/>
                          <a:ea typeface="Arial"/>
                          <a:cs typeface="Arial"/>
                          <a:sym typeface="Arial"/>
                        </a:rPr>
                        <a:t>blue green body</a:t>
                      </a: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3175">
                      <a:solidFill>
                        <a:srgbClr val="B8B8B8"/>
                      </a:solidFill>
                      <a:miter lim="400000"/>
                    </a:lnB>
                    <a:noFill/>
                  </a:tcPr>
                </a:tc>
                <a:tc>
                  <a:txBody>
                    <a:bodyPr/>
                    <a:lstStyle/>
                    <a:p>
                      <a:pPr algn="l" defTabSz="914400">
                        <a:defRPr sz="2200">
                          <a:solidFill>
                            <a:srgbClr val="583F34"/>
                          </a:solidFill>
                          <a:latin typeface="Arial"/>
                          <a:ea typeface="Arial"/>
                          <a:cs typeface="Arial"/>
                          <a:sym typeface="Arial"/>
                        </a:defRPr>
                      </a:pPr>
                      <a:r>
                        <a:rPr lang="en-US" sz="1500" dirty="0"/>
                        <a:t>Green body</a:t>
                      </a:r>
                      <a:endParaRPr sz="1500" dirty="0"/>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3175">
                      <a:solidFill>
                        <a:srgbClr val="583F34"/>
                      </a:solidFill>
                      <a:miter lim="400000"/>
                    </a:lnB>
                    <a:noFill/>
                  </a:tcPr>
                </a:tc>
                <a:extLst>
                  <a:ext uri="{0D108BD9-81ED-4DB2-BD59-A6C34878D82A}">
                    <a16:rowId xmlns:a16="http://schemas.microsoft.com/office/drawing/2014/main" val="10003"/>
                  </a:ext>
                </a:extLst>
              </a:tr>
              <a:tr h="442534">
                <a:tc>
                  <a:txBody>
                    <a:bodyPr/>
                    <a:lstStyle/>
                    <a:p>
                      <a:pPr algn="l" defTabSz="914400"/>
                      <a:r>
                        <a:rPr sz="1500">
                          <a:solidFill>
                            <a:srgbClr val="583F34"/>
                          </a:solidFill>
                          <a:latin typeface="Arial"/>
                          <a:ea typeface="Arial"/>
                          <a:cs typeface="Arial"/>
                          <a:sym typeface="Arial"/>
                        </a:rPr>
                        <a:t>forked knobbed body</a:t>
                      </a: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3175">
                      <a:solidFill>
                        <a:srgbClr val="B8B8B8"/>
                      </a:solidFill>
                      <a:miter lim="400000"/>
                    </a:lnB>
                    <a:noFill/>
                  </a:tcPr>
                </a:tc>
                <a:tc>
                  <a:txBody>
                    <a:bodyPr/>
                    <a:lstStyle/>
                    <a:p>
                      <a:pPr algn="l" defTabSz="914400"/>
                      <a:r>
                        <a:rPr sz="1500">
                          <a:solidFill>
                            <a:srgbClr val="583F34"/>
                          </a:solidFill>
                          <a:latin typeface="Arial"/>
                          <a:ea typeface="Arial"/>
                          <a:cs typeface="Arial"/>
                          <a:sym typeface="Arial"/>
                        </a:rPr>
                        <a:t>knobbed body</a:t>
                      </a:r>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3175">
                      <a:solidFill>
                        <a:srgbClr val="583F34"/>
                      </a:solidFill>
                      <a:miter lim="400000"/>
                    </a:lnB>
                    <a:noFill/>
                  </a:tcPr>
                </a:tc>
                <a:extLst>
                  <a:ext uri="{0D108BD9-81ED-4DB2-BD59-A6C34878D82A}">
                    <a16:rowId xmlns:a16="http://schemas.microsoft.com/office/drawing/2014/main" val="10004"/>
                  </a:ext>
                </a:extLst>
              </a:tr>
              <a:tr h="408907">
                <a:tc>
                  <a:txBody>
                    <a:bodyPr/>
                    <a:lstStyle/>
                    <a:p>
                      <a:pPr algn="l" defTabSz="914400"/>
                      <a:r>
                        <a:rPr sz="1500">
                          <a:solidFill>
                            <a:srgbClr val="583F34"/>
                          </a:solidFill>
                          <a:latin typeface="Arial"/>
                          <a:ea typeface="Arial"/>
                          <a:cs typeface="Arial"/>
                          <a:sym typeface="Arial"/>
                        </a:rPr>
                        <a:t>long short body</a:t>
                      </a: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3175">
                      <a:solidFill>
                        <a:srgbClr val="B8B8B8"/>
                      </a:solidFill>
                      <a:miter lim="400000"/>
                    </a:lnB>
                    <a:noFill/>
                  </a:tcPr>
                </a:tc>
                <a:tc>
                  <a:txBody>
                    <a:bodyPr/>
                    <a:lstStyle/>
                    <a:p>
                      <a:pPr algn="l" defTabSz="914400"/>
                      <a:r>
                        <a:rPr sz="1500">
                          <a:solidFill>
                            <a:srgbClr val="583F34"/>
                          </a:solidFill>
                          <a:latin typeface="Arial"/>
                          <a:ea typeface="Arial"/>
                          <a:cs typeface="Arial"/>
                          <a:sym typeface="Arial"/>
                        </a:rPr>
                        <a:t>short body</a:t>
                      </a:r>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3175">
                      <a:solidFill>
                        <a:srgbClr val="583F34"/>
                      </a:solidFill>
                      <a:miter lim="400000"/>
                    </a:lnB>
                    <a:noFill/>
                  </a:tcPr>
                </a:tc>
                <a:extLst>
                  <a:ext uri="{0D108BD9-81ED-4DB2-BD59-A6C34878D82A}">
                    <a16:rowId xmlns:a16="http://schemas.microsoft.com/office/drawing/2014/main" val="10005"/>
                  </a:ext>
                </a:extLst>
              </a:tr>
              <a:tr h="442534">
                <a:tc>
                  <a:txBody>
                    <a:bodyPr/>
                    <a:lstStyle/>
                    <a:p>
                      <a:pPr algn="l" defTabSz="914400"/>
                      <a:endParaRPr sz="1500" dirty="0">
                        <a:solidFill>
                          <a:srgbClr val="583F34"/>
                        </a:solidFill>
                        <a:latin typeface="Arial"/>
                        <a:ea typeface="Arial"/>
                        <a:cs typeface="Arial"/>
                        <a:sym typeface="Arial"/>
                      </a:endParaRPr>
                    </a:p>
                  </a:txBody>
                  <a:tcPr marL="35719" marR="35719" marT="35719" marB="35719" anchor="ctr" horzOverflow="overflow">
                    <a:lnL w="6350">
                      <a:solidFill>
                        <a:srgbClr val="583F34"/>
                      </a:solidFill>
                      <a:miter lim="400000"/>
                    </a:lnL>
                    <a:lnR w="3175">
                      <a:solidFill>
                        <a:srgbClr val="B8B8B8"/>
                      </a:solidFill>
                      <a:miter lim="400000"/>
                    </a:lnR>
                    <a:lnT w="3175">
                      <a:solidFill>
                        <a:srgbClr val="B8B8B8"/>
                      </a:solidFill>
                      <a:miter lim="400000"/>
                    </a:lnT>
                    <a:lnB w="6350">
                      <a:solidFill>
                        <a:srgbClr val="583F34"/>
                      </a:solidFill>
                      <a:miter lim="400000"/>
                    </a:lnB>
                    <a:noFill/>
                  </a:tcPr>
                </a:tc>
                <a:tc>
                  <a:txBody>
                    <a:bodyPr/>
                    <a:lstStyle/>
                    <a:p>
                      <a:pPr algn="l" defTabSz="914400">
                        <a:defRPr sz="2200">
                          <a:solidFill>
                            <a:srgbClr val="583F34"/>
                          </a:solidFill>
                          <a:latin typeface="Arial"/>
                          <a:ea typeface="Arial"/>
                          <a:cs typeface="Arial"/>
                          <a:sym typeface="Arial"/>
                        </a:defRPr>
                      </a:pPr>
                      <a:endParaRPr sz="1500" dirty="0"/>
                    </a:p>
                  </a:txBody>
                  <a:tcPr marL="35719" marR="35719" marT="35719" marB="35719" anchor="ctr" horzOverflow="overflow">
                    <a:lnL w="3175">
                      <a:solidFill>
                        <a:srgbClr val="B8B8B8"/>
                      </a:solidFill>
                      <a:miter lim="400000"/>
                    </a:lnL>
                    <a:lnR w="6350">
                      <a:solidFill>
                        <a:srgbClr val="606060"/>
                      </a:solidFill>
                      <a:miter lim="400000"/>
                    </a:lnR>
                    <a:lnT w="3175">
                      <a:solidFill>
                        <a:srgbClr val="583F34"/>
                      </a:solidFill>
                      <a:miter lim="400000"/>
                    </a:lnT>
                    <a:lnB w="6350">
                      <a:solidFill>
                        <a:srgbClr val="606060"/>
                      </a:solidFill>
                      <a:miter lim="400000"/>
                    </a:lnB>
                    <a:noFill/>
                  </a:tcPr>
                </a:tc>
                <a:extLst>
                  <a:ext uri="{0D108BD9-81ED-4DB2-BD59-A6C34878D82A}">
                    <a16:rowId xmlns:a16="http://schemas.microsoft.com/office/drawing/2014/main" val="10006"/>
                  </a:ext>
                </a:extLst>
              </a:tr>
            </a:tbl>
          </a:graphicData>
        </a:graphic>
      </p:graphicFrame>
      <p:sp>
        <p:nvSpPr>
          <p:cNvPr id="1238" name="Shape 1238"/>
          <p:cNvSpPr/>
          <p:nvPr/>
        </p:nvSpPr>
        <p:spPr>
          <a:xfrm>
            <a:off x="146143" y="550999"/>
            <a:ext cx="8674270" cy="137069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500">
                <a:solidFill>
                  <a:srgbClr val="583F34"/>
                </a:solidFill>
                <a:latin typeface="Arial"/>
                <a:ea typeface="Arial"/>
                <a:cs typeface="Arial"/>
                <a:sym typeface="Arial"/>
              </a:defRPr>
            </a:lvl1pPr>
          </a:lstStyle>
          <a:p>
            <a:r>
              <a:rPr sz="1758" dirty="0"/>
              <a:t>Problem set I has several problems that follow simple dominance</a:t>
            </a:r>
            <a:r>
              <a:rPr lang="en-US" sz="1758" dirty="0"/>
              <a:t>.</a:t>
            </a:r>
          </a:p>
          <a:p>
            <a:r>
              <a:rPr lang="en-US" sz="1758" dirty="0"/>
              <a:t>We encourage you to figure out which trait is dominant, but if time constraints keep from trying it out we have the dominant traits listed below. Click and hold on the blue screen and move it out of the way.</a:t>
            </a:r>
            <a:endParaRPr sz="1758" dirty="0"/>
          </a:p>
        </p:txBody>
      </p:sp>
      <p:sp>
        <p:nvSpPr>
          <p:cNvPr id="1239" name="Shape 1239"/>
          <p:cNvSpPr/>
          <p:nvPr/>
        </p:nvSpPr>
        <p:spPr>
          <a:xfrm>
            <a:off x="792161" y="1875028"/>
            <a:ext cx="2224071" cy="396776"/>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2500" b="1">
                <a:solidFill>
                  <a:srgbClr val="583F34"/>
                </a:solidFill>
                <a:latin typeface="Arial"/>
                <a:ea typeface="Arial"/>
                <a:cs typeface="Arial"/>
                <a:sym typeface="Arial"/>
              </a:defRPr>
            </a:lvl1pPr>
          </a:lstStyle>
          <a:p>
            <a:r>
              <a:rPr sz="1758"/>
              <a:t>VGL MBER Problem</a:t>
            </a:r>
          </a:p>
        </p:txBody>
      </p:sp>
      <p:sp>
        <p:nvSpPr>
          <p:cNvPr id="2" name="Rectangle 1">
            <a:extLst>
              <a:ext uri="{FF2B5EF4-FFF2-40B4-BE49-F238E27FC236}">
                <a16:creationId xmlns:a16="http://schemas.microsoft.com/office/drawing/2014/main" id="{670FBAF6-45C1-441E-8381-C5A351D0589A}"/>
              </a:ext>
            </a:extLst>
          </p:cNvPr>
          <p:cNvSpPr/>
          <p:nvPr/>
        </p:nvSpPr>
        <p:spPr>
          <a:xfrm>
            <a:off x="3117625" y="2295863"/>
            <a:ext cx="1436515" cy="294027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9633850"/>
      </p:ext>
    </p:extLst>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36D1E78A-99DD-4093-A393-25DAD7AC99D7}"/>
              </a:ext>
            </a:extLst>
          </p:cNvPr>
          <p:cNvSpPr>
            <a:spLocks noGrp="1"/>
          </p:cNvSpPr>
          <p:nvPr>
            <p:ph type="title"/>
          </p:nvPr>
        </p:nvSpPr>
        <p:spPr>
          <a:xfrm>
            <a:off x="114300" y="457200"/>
            <a:ext cx="9144000" cy="1676400"/>
          </a:xfrm>
        </p:spPr>
        <p:txBody>
          <a:bodyPr>
            <a:normAutofit fontScale="90000"/>
          </a:bodyPr>
          <a:lstStyle/>
          <a:p>
            <a:pPr algn="l"/>
            <a:r>
              <a:rPr lang="en-US" altLang="en-US" sz="3200" dirty="0"/>
              <a:t>Now that we have Mendel’s model, let’s take a trip “into the wild” (nature!). You will collect organisms (</a:t>
            </a:r>
            <a:r>
              <a:rPr lang="en-US" altLang="en-US" sz="3200" i="1" dirty="0" err="1">
                <a:latin typeface="Cambria" panose="02040503050406030204" pitchFamily="18" charset="0"/>
              </a:rPr>
              <a:t>dragonbugs</a:t>
            </a:r>
            <a:r>
              <a:rPr lang="en-US" altLang="en-US" sz="3200" dirty="0"/>
              <a:t>) in their natural habitat, mate them, then observe the traits of their offspring.</a:t>
            </a:r>
            <a:endParaRPr lang="en-US" altLang="en-US" sz="3600" i="1" dirty="0">
              <a:latin typeface="Cambria" panose="02040503050406030204" pitchFamily="18"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87681" y="2393234"/>
            <a:ext cx="5597237" cy="3722163"/>
          </a:xfrm>
          <a:prstGeom prst="rect">
            <a:avLst/>
          </a:prstGeom>
        </p:spPr>
      </p:pic>
    </p:spTree>
    <p:extLst>
      <p:ext uri="{BB962C8B-B14F-4D97-AF65-F5344CB8AC3E}">
        <p14:creationId xmlns:p14="http://schemas.microsoft.com/office/powerpoint/2010/main" val="181859288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36D1E78A-99DD-4093-A393-25DAD7AC99D7}"/>
              </a:ext>
            </a:extLst>
          </p:cNvPr>
          <p:cNvSpPr>
            <a:spLocks noGrp="1"/>
          </p:cNvSpPr>
          <p:nvPr>
            <p:ph type="title"/>
          </p:nvPr>
        </p:nvSpPr>
        <p:spPr>
          <a:xfrm>
            <a:off x="845820" y="457200"/>
            <a:ext cx="7898130" cy="1676400"/>
          </a:xfrm>
        </p:spPr>
        <p:txBody>
          <a:bodyPr>
            <a:normAutofit/>
          </a:bodyPr>
          <a:lstStyle/>
          <a:p>
            <a:pPr algn="l"/>
            <a:r>
              <a:rPr lang="en-US" altLang="en-US" sz="3200" dirty="0"/>
              <a:t>Your task is to use our model to figure out which </a:t>
            </a:r>
            <a:r>
              <a:rPr lang="en-US" altLang="en-US" sz="3200" dirty="0" err="1"/>
              <a:t>dragonbug</a:t>
            </a:r>
            <a:r>
              <a:rPr lang="en-US" altLang="en-US" sz="3200" dirty="0"/>
              <a:t> traits are dominate and which are recessive</a:t>
            </a:r>
            <a:endParaRPr lang="en-US" altLang="en-US" sz="3600" i="1" dirty="0">
              <a:latin typeface="Cambria" panose="020405030504060302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87681" y="2393234"/>
            <a:ext cx="5597237" cy="3722163"/>
          </a:xfrm>
          <a:prstGeom prst="rect">
            <a:avLst/>
          </a:prstGeom>
        </p:spPr>
      </p:pic>
    </p:spTree>
    <p:extLst>
      <p:ext uri="{BB962C8B-B14F-4D97-AF65-F5344CB8AC3E}">
        <p14:creationId xmlns:p14="http://schemas.microsoft.com/office/powerpoint/2010/main" val="229249069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 name="Shape 1243"/>
          <p:cNvSpPr/>
          <p:nvPr/>
        </p:nvSpPr>
        <p:spPr>
          <a:xfrm>
            <a:off x="2717233" y="467222"/>
            <a:ext cx="5846861" cy="50488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defRPr sz="4000" b="1">
                <a:solidFill>
                  <a:srgbClr val="583F34"/>
                </a:solidFill>
                <a:latin typeface="Arial"/>
                <a:ea typeface="Arial"/>
                <a:cs typeface="Arial"/>
                <a:sym typeface="Arial"/>
              </a:defRPr>
            </a:lvl1pPr>
          </a:lstStyle>
          <a:p>
            <a:r>
              <a:rPr sz="2812" dirty="0"/>
              <a:t>How to collect “</a:t>
            </a:r>
            <a:r>
              <a:rPr sz="2812" dirty="0" err="1"/>
              <a:t>dragonbugs</a:t>
            </a:r>
            <a:r>
              <a:rPr sz="2812" dirty="0"/>
              <a:t>”</a:t>
            </a:r>
          </a:p>
        </p:txBody>
      </p:sp>
      <p:sp>
        <p:nvSpPr>
          <p:cNvPr id="1245" name="Shape 1245"/>
          <p:cNvSpPr/>
          <p:nvPr/>
        </p:nvSpPr>
        <p:spPr>
          <a:xfrm>
            <a:off x="138179" y="1621578"/>
            <a:ext cx="3288978" cy="39671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buSzPct val="100000"/>
              <a:buAutoNum type="arabicPeriod"/>
              <a:defRPr sz="3000">
                <a:solidFill>
                  <a:srgbClr val="583F34"/>
                </a:solidFill>
                <a:latin typeface="Arial"/>
                <a:ea typeface="Arial"/>
                <a:cs typeface="Arial"/>
                <a:sym typeface="Arial"/>
              </a:defRPr>
            </a:lvl1pPr>
          </a:lstStyle>
          <a:p>
            <a:r>
              <a:rPr sz="2109" dirty="0"/>
              <a:t>Go to file &gt; Open Work</a:t>
            </a:r>
          </a:p>
        </p:txBody>
      </p:sp>
      <p:sp>
        <p:nvSpPr>
          <p:cNvPr id="1246" name="Shape 1246"/>
          <p:cNvSpPr/>
          <p:nvPr/>
        </p:nvSpPr>
        <p:spPr>
          <a:xfrm>
            <a:off x="85201" y="4180410"/>
            <a:ext cx="3812901" cy="72128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marL="458611" indent="-458611" algn="l">
              <a:buSzPct val="100000"/>
              <a:buAutoNum type="arabicPeriod" startAt="2"/>
              <a:defRPr sz="3000">
                <a:solidFill>
                  <a:srgbClr val="583F34"/>
                </a:solidFill>
                <a:latin typeface="Arial"/>
                <a:ea typeface="Arial"/>
                <a:cs typeface="Arial"/>
                <a:sym typeface="Arial"/>
              </a:defRPr>
            </a:lvl1pPr>
          </a:lstStyle>
          <a:p>
            <a:r>
              <a:rPr sz="2109" dirty="0"/>
              <a:t>Open VGL MBER Problems folder</a:t>
            </a:r>
          </a:p>
        </p:txBody>
      </p:sp>
      <p:sp>
        <p:nvSpPr>
          <p:cNvPr id="1247" name="Shape 1247"/>
          <p:cNvSpPr/>
          <p:nvPr/>
        </p:nvSpPr>
        <p:spPr>
          <a:xfrm>
            <a:off x="4216442" y="1611418"/>
            <a:ext cx="4221990" cy="39671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marL="458611" indent="-458611" algn="l">
              <a:buSzPct val="100000"/>
              <a:buAutoNum type="arabicPeriod" startAt="3"/>
              <a:defRPr sz="3000">
                <a:solidFill>
                  <a:srgbClr val="583F34"/>
                </a:solidFill>
                <a:latin typeface="Arial"/>
                <a:ea typeface="Arial"/>
                <a:cs typeface="Arial"/>
                <a:sym typeface="Arial"/>
              </a:defRPr>
            </a:lvl1pPr>
          </a:lstStyle>
          <a:p>
            <a:r>
              <a:rPr sz="2109" dirty="0"/>
              <a:t>Open bent zigzag antenna.wr2</a:t>
            </a:r>
          </a:p>
        </p:txBody>
      </p:sp>
      <p:sp>
        <p:nvSpPr>
          <p:cNvPr id="1248" name="Shape 1248"/>
          <p:cNvSpPr/>
          <p:nvPr/>
        </p:nvSpPr>
        <p:spPr>
          <a:xfrm>
            <a:off x="4216442" y="4180410"/>
            <a:ext cx="4052081" cy="72128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marL="458611" indent="-458611" algn="l">
              <a:buSzPct val="100000"/>
              <a:buAutoNum type="arabicPeriod" startAt="4"/>
              <a:defRPr sz="3000">
                <a:solidFill>
                  <a:srgbClr val="583F34"/>
                </a:solidFill>
                <a:latin typeface="Arial"/>
                <a:ea typeface="Arial"/>
                <a:cs typeface="Arial"/>
                <a:sym typeface="Arial"/>
              </a:defRPr>
            </a:lvl1pPr>
          </a:lstStyle>
          <a:p>
            <a:r>
              <a:rPr sz="2109" dirty="0"/>
              <a:t>Cage 1 shows the organism you collected</a:t>
            </a:r>
          </a:p>
        </p:txBody>
      </p:sp>
      <p:pic>
        <p:nvPicPr>
          <p:cNvPr id="1249" name="image60.png"/>
          <p:cNvPicPr>
            <a:picLocks noChangeAspect="1"/>
          </p:cNvPicPr>
          <p:nvPr/>
        </p:nvPicPr>
        <p:blipFill>
          <a:blip r:embed="rId3">
            <a:extLst/>
          </a:blip>
          <a:stretch>
            <a:fillRect/>
          </a:stretch>
        </p:blipFill>
        <p:spPr>
          <a:xfrm>
            <a:off x="393348" y="4926205"/>
            <a:ext cx="2527103" cy="1053705"/>
          </a:xfrm>
          <a:prstGeom prst="rect">
            <a:avLst/>
          </a:prstGeom>
          <a:ln w="12700">
            <a:miter lim="400000"/>
          </a:ln>
        </p:spPr>
      </p:pic>
      <p:pic>
        <p:nvPicPr>
          <p:cNvPr id="1250" name="image61.png"/>
          <p:cNvPicPr>
            <a:picLocks noChangeAspect="1"/>
          </p:cNvPicPr>
          <p:nvPr/>
        </p:nvPicPr>
        <p:blipFill>
          <a:blip r:embed="rId4">
            <a:extLst/>
          </a:blip>
          <a:stretch>
            <a:fillRect/>
          </a:stretch>
        </p:blipFill>
        <p:spPr>
          <a:xfrm>
            <a:off x="5084089" y="2120159"/>
            <a:ext cx="1951905" cy="1958707"/>
          </a:xfrm>
          <a:prstGeom prst="rect">
            <a:avLst/>
          </a:prstGeom>
          <a:ln w="12700">
            <a:miter lim="400000"/>
          </a:ln>
        </p:spPr>
      </p:pic>
      <p:pic>
        <p:nvPicPr>
          <p:cNvPr id="1251" name="image62.png"/>
          <p:cNvPicPr>
            <a:picLocks noChangeAspect="1"/>
          </p:cNvPicPr>
          <p:nvPr/>
        </p:nvPicPr>
        <p:blipFill>
          <a:blip r:embed="rId5">
            <a:extLst/>
          </a:blip>
          <a:stretch>
            <a:fillRect/>
          </a:stretch>
        </p:blipFill>
        <p:spPr>
          <a:xfrm>
            <a:off x="4720835" y="4908162"/>
            <a:ext cx="2678413" cy="1285062"/>
          </a:xfrm>
          <a:prstGeom prst="rect">
            <a:avLst/>
          </a:prstGeom>
          <a:ln w="12700">
            <a:miter lim="400000"/>
          </a:ln>
        </p:spPr>
      </p:pic>
      <p:pic>
        <p:nvPicPr>
          <p:cNvPr id="1252" name="image63.png"/>
          <p:cNvPicPr>
            <a:picLocks noChangeAspect="1"/>
          </p:cNvPicPr>
          <p:nvPr/>
        </p:nvPicPr>
        <p:blipFill>
          <a:blip r:embed="rId6">
            <a:extLst/>
          </a:blip>
          <a:stretch>
            <a:fillRect/>
          </a:stretch>
        </p:blipFill>
        <p:spPr>
          <a:xfrm>
            <a:off x="885416" y="2110919"/>
            <a:ext cx="1542965" cy="2044982"/>
          </a:xfrm>
          <a:prstGeom prst="rect">
            <a:avLst/>
          </a:prstGeom>
          <a:ln w="12700">
            <a:miter lim="400000"/>
          </a:ln>
        </p:spPr>
      </p:pic>
      <p:pic>
        <p:nvPicPr>
          <p:cNvPr id="2" name="Picture 1">
            <a:extLst>
              <a:ext uri="{FF2B5EF4-FFF2-40B4-BE49-F238E27FC236}">
                <a16:creationId xmlns:a16="http://schemas.microsoft.com/office/drawing/2014/main" id="{C3C40814-5E6D-4E05-82AA-DB887263EBB2}"/>
              </a:ext>
            </a:extLst>
          </p:cNvPr>
          <p:cNvPicPr>
            <a:picLocks noChangeAspect="1"/>
          </p:cNvPicPr>
          <p:nvPr/>
        </p:nvPicPr>
        <p:blipFill>
          <a:blip r:embed="rId7"/>
          <a:stretch>
            <a:fillRect/>
          </a:stretch>
        </p:blipFill>
        <p:spPr>
          <a:xfrm>
            <a:off x="361658" y="152315"/>
            <a:ext cx="2066723" cy="1469263"/>
          </a:xfrm>
          <a:prstGeom prst="rect">
            <a:avLst/>
          </a:prstGeom>
        </p:spPr>
      </p:pic>
    </p:spTree>
    <p:extLst>
      <p:ext uri="{BB962C8B-B14F-4D97-AF65-F5344CB8AC3E}">
        <p14:creationId xmlns:p14="http://schemas.microsoft.com/office/powerpoint/2010/main" val="29882499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4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4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5" grpId="0" animBg="1"/>
      <p:bldP spid="1246" grpId="0" animBg="1"/>
      <p:bldP spid="1247" grpId="0" animBg="1"/>
      <p:bldP spid="124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6" name="Shape 1256"/>
          <p:cNvSpPr/>
          <p:nvPr/>
        </p:nvSpPr>
        <p:spPr>
          <a:xfrm>
            <a:off x="2580074" y="371209"/>
            <a:ext cx="5846859" cy="50488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defRPr sz="4000" b="1">
                <a:solidFill>
                  <a:srgbClr val="583F34"/>
                </a:solidFill>
                <a:latin typeface="Arial"/>
                <a:ea typeface="Arial"/>
                <a:cs typeface="Arial"/>
                <a:sym typeface="Arial"/>
              </a:defRPr>
            </a:lvl1pPr>
          </a:lstStyle>
          <a:p>
            <a:r>
              <a:rPr sz="2812" dirty="0"/>
              <a:t>How to cross “</a:t>
            </a:r>
            <a:r>
              <a:rPr sz="2812" dirty="0" err="1"/>
              <a:t>dragonbugs</a:t>
            </a:r>
            <a:r>
              <a:rPr sz="2812" dirty="0"/>
              <a:t>”</a:t>
            </a:r>
          </a:p>
        </p:txBody>
      </p:sp>
      <p:pic>
        <p:nvPicPr>
          <p:cNvPr id="1258" name="image62.png"/>
          <p:cNvPicPr>
            <a:picLocks noChangeAspect="1"/>
          </p:cNvPicPr>
          <p:nvPr/>
        </p:nvPicPr>
        <p:blipFill>
          <a:blip r:embed="rId3">
            <a:extLst/>
          </a:blip>
          <a:stretch>
            <a:fillRect/>
          </a:stretch>
        </p:blipFill>
        <p:spPr>
          <a:xfrm>
            <a:off x="1187435" y="3009555"/>
            <a:ext cx="5839697" cy="2801796"/>
          </a:xfrm>
          <a:prstGeom prst="rect">
            <a:avLst/>
          </a:prstGeom>
          <a:ln w="12700">
            <a:miter lim="400000"/>
          </a:ln>
        </p:spPr>
      </p:pic>
      <p:sp>
        <p:nvSpPr>
          <p:cNvPr id="1259" name="Shape 1259"/>
          <p:cNvSpPr/>
          <p:nvPr/>
        </p:nvSpPr>
        <p:spPr>
          <a:xfrm rot="16200000">
            <a:off x="241277" y="4680847"/>
            <a:ext cx="1606210" cy="42582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256800"/>
                </a:solidFill>
                <a:latin typeface="Arial"/>
                <a:ea typeface="Arial"/>
                <a:cs typeface="Arial"/>
                <a:sym typeface="Arial"/>
              </a:defRPr>
            </a:lvl1pPr>
          </a:lstStyle>
          <a:p>
            <a:r>
              <a:rPr sz="2109" dirty="0">
                <a:solidFill>
                  <a:srgbClr val="3F6EB3"/>
                </a:solidFill>
              </a:rPr>
              <a:t>Phenotypes</a:t>
            </a:r>
          </a:p>
        </p:txBody>
      </p:sp>
      <p:sp>
        <p:nvSpPr>
          <p:cNvPr id="1260" name="Shape 1260"/>
          <p:cNvSpPr/>
          <p:nvPr/>
        </p:nvSpPr>
        <p:spPr>
          <a:xfrm>
            <a:off x="7262505" y="4960082"/>
            <a:ext cx="1671983" cy="1163012"/>
          </a:xfrm>
          <a:prstGeom prst="rect">
            <a:avLst/>
          </a:prstGeom>
          <a:ln w="3175">
            <a:solidFill>
              <a:srgbClr val="256800"/>
            </a:solidFill>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120000"/>
              </a:lnSpc>
              <a:defRPr sz="2800">
                <a:solidFill>
                  <a:srgbClr val="256800"/>
                </a:solidFill>
                <a:latin typeface="Arial"/>
                <a:ea typeface="Arial"/>
                <a:cs typeface="Arial"/>
                <a:sym typeface="Arial"/>
              </a:defRPr>
            </a:lvl1pPr>
          </a:lstStyle>
          <a:p>
            <a:r>
              <a:rPr lang="en-US" sz="1969" dirty="0"/>
              <a:t>1. </a:t>
            </a:r>
            <a:r>
              <a:rPr sz="1969" dirty="0"/>
              <a:t>Select one male and one female</a:t>
            </a:r>
          </a:p>
        </p:txBody>
      </p:sp>
      <p:sp>
        <p:nvSpPr>
          <p:cNvPr id="1261" name="Shape 1261"/>
          <p:cNvSpPr/>
          <p:nvPr/>
        </p:nvSpPr>
        <p:spPr>
          <a:xfrm flipH="1" flipV="1">
            <a:off x="3585492" y="4457905"/>
            <a:ext cx="3714136" cy="1111817"/>
          </a:xfrm>
          <a:prstGeom prst="line">
            <a:avLst/>
          </a:prstGeom>
          <a:ln w="63500">
            <a:solidFill>
              <a:srgbClr val="256800"/>
            </a:solidFill>
            <a:miter lim="400000"/>
            <a:tailEnd type="triangle"/>
          </a:ln>
        </p:spPr>
        <p:txBody>
          <a:bodyPr lIns="32145" tIns="32145" rIns="32145" bIns="32145"/>
          <a:lstStyle/>
          <a:p>
            <a:endParaRPr sz="1266"/>
          </a:p>
        </p:txBody>
      </p:sp>
      <p:pic>
        <p:nvPicPr>
          <p:cNvPr id="1262" name="image64.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491364" y="1812921"/>
            <a:ext cx="5255343" cy="782107"/>
          </a:xfrm>
          <a:prstGeom prst="rect">
            <a:avLst/>
          </a:prstGeom>
          <a:ln w="12700">
            <a:miter lim="400000"/>
          </a:ln>
        </p:spPr>
      </p:pic>
      <p:sp>
        <p:nvSpPr>
          <p:cNvPr id="1263" name="Shape 1263"/>
          <p:cNvSpPr/>
          <p:nvPr/>
        </p:nvSpPr>
        <p:spPr>
          <a:xfrm flipH="1">
            <a:off x="5243620" y="1600620"/>
            <a:ext cx="475887" cy="354959"/>
          </a:xfrm>
          <a:prstGeom prst="line">
            <a:avLst/>
          </a:prstGeom>
          <a:ln w="63500">
            <a:solidFill>
              <a:srgbClr val="256800"/>
            </a:solidFill>
            <a:miter lim="400000"/>
            <a:tailEnd type="triangle"/>
          </a:ln>
        </p:spPr>
        <p:txBody>
          <a:bodyPr lIns="32145" tIns="32145" rIns="32145" bIns="32145"/>
          <a:lstStyle/>
          <a:p>
            <a:endParaRPr sz="1266"/>
          </a:p>
        </p:txBody>
      </p:sp>
      <p:sp>
        <p:nvSpPr>
          <p:cNvPr id="1264" name="Shape 1264"/>
          <p:cNvSpPr/>
          <p:nvPr/>
        </p:nvSpPr>
        <p:spPr>
          <a:xfrm>
            <a:off x="4888546" y="1978777"/>
            <a:ext cx="892970" cy="654663"/>
          </a:xfrm>
          <a:prstGeom prst="rect">
            <a:avLst/>
          </a:prstGeom>
          <a:ln w="50800">
            <a:solidFill>
              <a:srgbClr val="256800"/>
            </a:solidFill>
            <a:miter lim="400000"/>
          </a:ln>
        </p:spPr>
        <p:txBody>
          <a:bodyPr lIns="35719" tIns="35719" rIns="35719" bIns="35719" anchor="ctr"/>
          <a:lstStyle/>
          <a:p>
            <a:pPr>
              <a:defRPr sz="2400"/>
            </a:pPr>
            <a:endParaRPr sz="1687"/>
          </a:p>
        </p:txBody>
      </p:sp>
      <p:sp>
        <p:nvSpPr>
          <p:cNvPr id="1265" name="Shape 1265"/>
          <p:cNvSpPr/>
          <p:nvPr/>
        </p:nvSpPr>
        <p:spPr>
          <a:xfrm>
            <a:off x="5851673" y="1112585"/>
            <a:ext cx="2898899" cy="799386"/>
          </a:xfrm>
          <a:prstGeom prst="rect">
            <a:avLst/>
          </a:prstGeom>
          <a:ln w="3175">
            <a:solidFill>
              <a:srgbClr val="256800"/>
            </a:solidFill>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256800"/>
                </a:solidFill>
                <a:latin typeface="Arial"/>
                <a:ea typeface="Arial"/>
                <a:cs typeface="Arial"/>
                <a:sym typeface="Arial"/>
              </a:defRPr>
            </a:lvl1pPr>
          </a:lstStyle>
          <a:p>
            <a:r>
              <a:rPr lang="en-US" sz="1969" dirty="0"/>
              <a:t>2. </a:t>
            </a:r>
            <a:r>
              <a:rPr sz="1969" dirty="0"/>
              <a:t>Click here to cross the individuals you selected. </a:t>
            </a:r>
          </a:p>
        </p:txBody>
      </p:sp>
      <p:pic>
        <p:nvPicPr>
          <p:cNvPr id="2" name="Picture 1">
            <a:extLst>
              <a:ext uri="{FF2B5EF4-FFF2-40B4-BE49-F238E27FC236}">
                <a16:creationId xmlns:a16="http://schemas.microsoft.com/office/drawing/2014/main" id="{4B7D333C-4907-4714-A668-FF69D6746D94}"/>
              </a:ext>
            </a:extLst>
          </p:cNvPr>
          <p:cNvPicPr>
            <a:picLocks noChangeAspect="1"/>
          </p:cNvPicPr>
          <p:nvPr/>
        </p:nvPicPr>
        <p:blipFill>
          <a:blip r:embed="rId5"/>
          <a:stretch>
            <a:fillRect/>
          </a:stretch>
        </p:blipFill>
        <p:spPr>
          <a:xfrm>
            <a:off x="154073" y="155600"/>
            <a:ext cx="2066723" cy="1469263"/>
          </a:xfrm>
          <a:prstGeom prst="rect">
            <a:avLst/>
          </a:prstGeom>
        </p:spPr>
      </p:pic>
      <p:pic>
        <p:nvPicPr>
          <p:cNvPr id="3" name="Picture 2">
            <a:extLst>
              <a:ext uri="{FF2B5EF4-FFF2-40B4-BE49-F238E27FC236}">
                <a16:creationId xmlns:a16="http://schemas.microsoft.com/office/drawing/2014/main" id="{0E5635E3-8A53-49E3-892B-9880286FE575}"/>
              </a:ext>
            </a:extLst>
          </p:cNvPr>
          <p:cNvPicPr>
            <a:picLocks noChangeAspect="1"/>
          </p:cNvPicPr>
          <p:nvPr/>
        </p:nvPicPr>
        <p:blipFill>
          <a:blip r:embed="rId6"/>
          <a:stretch>
            <a:fillRect/>
          </a:stretch>
        </p:blipFill>
        <p:spPr>
          <a:xfrm>
            <a:off x="7501805" y="2968752"/>
            <a:ext cx="1432684" cy="1121761"/>
          </a:xfrm>
          <a:prstGeom prst="rect">
            <a:avLst/>
          </a:prstGeom>
        </p:spPr>
      </p:pic>
      <p:sp>
        <p:nvSpPr>
          <p:cNvPr id="14" name="Shape 1261">
            <a:extLst>
              <a:ext uri="{FF2B5EF4-FFF2-40B4-BE49-F238E27FC236}">
                <a16:creationId xmlns:a16="http://schemas.microsoft.com/office/drawing/2014/main" id="{86FD4CF6-1988-4A2B-ADA2-C50AE1D027B1}"/>
              </a:ext>
            </a:extLst>
          </p:cNvPr>
          <p:cNvSpPr/>
          <p:nvPr/>
        </p:nvSpPr>
        <p:spPr>
          <a:xfrm flipH="1">
            <a:off x="6339144" y="3692612"/>
            <a:ext cx="1226868" cy="624530"/>
          </a:xfrm>
          <a:prstGeom prst="line">
            <a:avLst/>
          </a:prstGeom>
          <a:ln w="63500">
            <a:solidFill>
              <a:srgbClr val="256800"/>
            </a:solidFill>
            <a:miter lim="400000"/>
            <a:tailEnd type="triangle"/>
          </a:ln>
        </p:spPr>
        <p:txBody>
          <a:bodyPr lIns="32145" tIns="32145" rIns="32145" bIns="32145"/>
          <a:lstStyle/>
          <a:p>
            <a:endParaRPr sz="1266"/>
          </a:p>
        </p:txBody>
      </p:sp>
      <p:sp>
        <p:nvSpPr>
          <p:cNvPr id="15" name="Shape 1261">
            <a:extLst>
              <a:ext uri="{FF2B5EF4-FFF2-40B4-BE49-F238E27FC236}">
                <a16:creationId xmlns:a16="http://schemas.microsoft.com/office/drawing/2014/main" id="{56302895-6273-4B8E-9491-FC94484D8E18}"/>
              </a:ext>
            </a:extLst>
          </p:cNvPr>
          <p:cNvSpPr/>
          <p:nvPr/>
        </p:nvSpPr>
        <p:spPr>
          <a:xfrm flipH="1">
            <a:off x="6611640" y="3722204"/>
            <a:ext cx="954372" cy="1471404"/>
          </a:xfrm>
          <a:prstGeom prst="line">
            <a:avLst/>
          </a:prstGeom>
          <a:ln w="63500">
            <a:solidFill>
              <a:srgbClr val="256800"/>
            </a:solidFill>
            <a:miter lim="400000"/>
            <a:tailEnd type="triangle"/>
          </a:ln>
        </p:spPr>
        <p:txBody>
          <a:bodyPr lIns="32145" tIns="32145" rIns="32145" bIns="32145"/>
          <a:lstStyle/>
          <a:p>
            <a:endParaRPr sz="1266"/>
          </a:p>
        </p:txBody>
      </p:sp>
      <p:cxnSp>
        <p:nvCxnSpPr>
          <p:cNvPr id="5" name="Straight Arrow Connector 4">
            <a:extLst>
              <a:ext uri="{FF2B5EF4-FFF2-40B4-BE49-F238E27FC236}">
                <a16:creationId xmlns:a16="http://schemas.microsoft.com/office/drawing/2014/main" id="{9BFDA149-1E65-4317-A43A-1D45B2D7EF68}"/>
              </a:ext>
            </a:extLst>
          </p:cNvPr>
          <p:cNvCxnSpPr/>
          <p:nvPr/>
        </p:nvCxnSpPr>
        <p:spPr>
          <a:xfrm>
            <a:off x="952062" y="3692612"/>
            <a:ext cx="625926" cy="312265"/>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19" name="Shape 1259">
            <a:extLst>
              <a:ext uri="{FF2B5EF4-FFF2-40B4-BE49-F238E27FC236}">
                <a16:creationId xmlns:a16="http://schemas.microsoft.com/office/drawing/2014/main" id="{4F049913-0DE5-4CA1-949C-23F3BFED8274}"/>
              </a:ext>
            </a:extLst>
          </p:cNvPr>
          <p:cNvSpPr/>
          <p:nvPr/>
        </p:nvSpPr>
        <p:spPr>
          <a:xfrm>
            <a:off x="306091" y="3409032"/>
            <a:ext cx="643895" cy="42582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nSpc>
                <a:spcPct val="120000"/>
              </a:lnSpc>
              <a:defRPr sz="3000" b="1">
                <a:solidFill>
                  <a:srgbClr val="256800"/>
                </a:solidFill>
                <a:latin typeface="Arial"/>
                <a:ea typeface="Arial"/>
                <a:cs typeface="Arial"/>
                <a:sym typeface="Arial"/>
              </a:defRPr>
            </a:lvl1pPr>
          </a:lstStyle>
          <a:p>
            <a:r>
              <a:rPr lang="en-US" sz="2109" dirty="0">
                <a:solidFill>
                  <a:srgbClr val="3F6EB3"/>
                </a:solidFill>
              </a:rPr>
              <a:t>Trait</a:t>
            </a:r>
            <a:endParaRPr sz="2109" dirty="0">
              <a:solidFill>
                <a:srgbClr val="3F6EB3"/>
              </a:solidFill>
            </a:endParaRPr>
          </a:p>
        </p:txBody>
      </p:sp>
      <p:sp>
        <p:nvSpPr>
          <p:cNvPr id="17" name="Shape 1261">
            <a:extLst>
              <a:ext uri="{FF2B5EF4-FFF2-40B4-BE49-F238E27FC236}">
                <a16:creationId xmlns:a16="http://schemas.microsoft.com/office/drawing/2014/main" id="{1D9A63E6-15C8-403D-8FA5-1F65411C9D46}"/>
              </a:ext>
            </a:extLst>
          </p:cNvPr>
          <p:cNvSpPr/>
          <p:nvPr/>
        </p:nvSpPr>
        <p:spPr>
          <a:xfrm flipH="1" flipV="1">
            <a:off x="2897503" y="5285034"/>
            <a:ext cx="4365001" cy="667080"/>
          </a:xfrm>
          <a:prstGeom prst="line">
            <a:avLst/>
          </a:prstGeom>
          <a:ln w="63500">
            <a:solidFill>
              <a:srgbClr val="92D050"/>
            </a:solidFill>
            <a:miter lim="400000"/>
            <a:tailEnd type="triangle"/>
          </a:ln>
        </p:spPr>
        <p:txBody>
          <a:bodyPr lIns="32145" tIns="32145" rIns="32145" bIns="32145"/>
          <a:lstStyle/>
          <a:p>
            <a:endParaRPr sz="1266"/>
          </a:p>
        </p:txBody>
      </p:sp>
    </p:spTree>
    <p:extLst>
      <p:ext uri="{BB962C8B-B14F-4D97-AF65-F5344CB8AC3E}">
        <p14:creationId xmlns:p14="http://schemas.microsoft.com/office/powerpoint/2010/main" val="7603742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5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6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6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6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 grpId="0" animBg="1"/>
      <p:bldP spid="1260" grpId="0" animBg="1"/>
      <p:bldP spid="1261" grpId="0" animBg="1"/>
      <p:bldP spid="1263" grpId="0" animBg="1"/>
      <p:bldP spid="1264" grpId="0" animBg="1"/>
      <p:bldP spid="1265" grpId="0" animBg="1"/>
      <p:bldP spid="14" grpId="0" animBg="1"/>
      <p:bldP spid="15" grpId="0" animBg="1"/>
      <p:bldP spid="19" grpId="0" animBg="1"/>
      <p:bldP spid="17"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4" name="Picture 7" descr="Screen Shot 2015-04-15 at 6.49.07 PM.png">
            <a:extLst>
              <a:ext uri="{FF2B5EF4-FFF2-40B4-BE49-F238E27FC236}">
                <a16:creationId xmlns:a16="http://schemas.microsoft.com/office/drawing/2014/main" id="{D898683B-5F5C-4FBD-972E-91717F687B95}"/>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914400" y="2209800"/>
            <a:ext cx="7629525"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0114" name="TextBox 3">
            <a:extLst>
              <a:ext uri="{FF2B5EF4-FFF2-40B4-BE49-F238E27FC236}">
                <a16:creationId xmlns:a16="http://schemas.microsoft.com/office/drawing/2014/main" id="{F900DE72-F577-471C-BD93-66CBC14A0CDA}"/>
              </a:ext>
            </a:extLst>
          </p:cNvPr>
          <p:cNvSpPr txBox="1">
            <a:spLocks noChangeArrowheads="1"/>
          </p:cNvSpPr>
          <p:nvPr/>
        </p:nvSpPr>
        <p:spPr bwMode="auto">
          <a:xfrm>
            <a:off x="0" y="609600"/>
            <a:ext cx="8991600" cy="1262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a:t>To close a problem:</a:t>
            </a:r>
          </a:p>
          <a:p>
            <a:pPr>
              <a:spcBef>
                <a:spcPct val="0"/>
              </a:spcBef>
              <a:buFontTx/>
              <a:buNone/>
            </a:pPr>
            <a:endParaRPr lang="en-US" altLang="en-US" sz="2400"/>
          </a:p>
          <a:p>
            <a:pPr>
              <a:spcBef>
                <a:spcPct val="0"/>
              </a:spcBef>
              <a:buFontTx/>
              <a:buNone/>
            </a:pPr>
            <a:r>
              <a:rPr lang="en-US" altLang="en-US" sz="2400"/>
              <a:t>	Click on the </a:t>
            </a:r>
            <a:r>
              <a:rPr lang="en-US" altLang="en-US" sz="2400">
                <a:solidFill>
                  <a:srgbClr val="FF0000"/>
                </a:solidFill>
              </a:rPr>
              <a:t>“Save Work” </a:t>
            </a:r>
            <a:r>
              <a:rPr lang="en-US" altLang="en-US" sz="2400"/>
              <a:t>folder </a:t>
            </a:r>
          </a:p>
        </p:txBody>
      </p:sp>
      <p:cxnSp>
        <p:nvCxnSpPr>
          <p:cNvPr id="21" name="Straight Arrow Connector 10">
            <a:extLst>
              <a:ext uri="{FF2B5EF4-FFF2-40B4-BE49-F238E27FC236}">
                <a16:creationId xmlns:a16="http://schemas.microsoft.com/office/drawing/2014/main" id="{2392060C-9CA0-4301-BEAF-CE5DDDAE7038}"/>
              </a:ext>
            </a:extLst>
          </p:cNvPr>
          <p:cNvCxnSpPr>
            <a:cxnSpLocks noChangeShapeType="1"/>
          </p:cNvCxnSpPr>
          <p:nvPr/>
        </p:nvCxnSpPr>
        <p:spPr bwMode="auto">
          <a:xfrm flipH="1">
            <a:off x="2971800" y="1828800"/>
            <a:ext cx="381000" cy="83820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xmlns="">
                <a:noFill/>
              </a14:hiddenFill>
            </a:ext>
          </a:extLst>
        </p:spPr>
      </p:cxnSp>
      <p:sp>
        <p:nvSpPr>
          <p:cNvPr id="90116" name="TextBox 13">
            <a:extLst>
              <a:ext uri="{FF2B5EF4-FFF2-40B4-BE49-F238E27FC236}">
                <a16:creationId xmlns:a16="http://schemas.microsoft.com/office/drawing/2014/main" id="{F333F9A6-EE28-4D92-B238-A2ED36A2FF21}"/>
              </a:ext>
            </a:extLst>
          </p:cNvPr>
          <p:cNvSpPr txBox="1">
            <a:spLocks noChangeArrowheads="1"/>
          </p:cNvSpPr>
          <p:nvPr/>
        </p:nvSpPr>
        <p:spPr bwMode="auto">
          <a:xfrm>
            <a:off x="838200" y="3733800"/>
            <a:ext cx="7543800"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600" i="1" dirty="0"/>
              <a:t>“Do you wish to save?”</a:t>
            </a:r>
            <a:r>
              <a:rPr lang="en-US" altLang="ja-JP" sz="3600" dirty="0"/>
              <a:t>. Select </a:t>
            </a:r>
            <a:r>
              <a:rPr lang="en-US" altLang="ja-JP" sz="3600" b="1" dirty="0">
                <a:solidFill>
                  <a:srgbClr val="FF0000"/>
                </a:solidFill>
              </a:rPr>
              <a:t>NO</a:t>
            </a:r>
            <a:r>
              <a:rPr lang="en-US" altLang="ja-JP" sz="3600" dirty="0"/>
              <a:t>.</a:t>
            </a:r>
          </a:p>
          <a:p>
            <a:pPr>
              <a:spcBef>
                <a:spcPct val="0"/>
              </a:spcBef>
              <a:buFontTx/>
              <a:buNone/>
            </a:pPr>
            <a:endParaRPr lang="en-US" altLang="en-US" sz="2400" dirty="0"/>
          </a:p>
          <a:p>
            <a:pPr>
              <a:spcBef>
                <a:spcPct val="0"/>
              </a:spcBef>
              <a:buFontTx/>
              <a:buNone/>
            </a:pPr>
            <a:r>
              <a:rPr lang="en-US" altLang="en-US" sz="2400" b="1" i="1" dirty="0"/>
              <a:t>Now you will be able to open the next problem.</a:t>
            </a:r>
          </a:p>
        </p:txBody>
      </p:sp>
    </p:spTree>
    <p:extLst>
      <p:ext uri="{BB962C8B-B14F-4D97-AF65-F5344CB8AC3E}">
        <p14:creationId xmlns:p14="http://schemas.microsoft.com/office/powerpoint/2010/main" val="33257579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9728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11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1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13824</TotalTime>
  <Words>16560</Words>
  <Application>Microsoft Macintosh PowerPoint</Application>
  <PresentationFormat>On-screen Show (4:3)</PresentationFormat>
  <Paragraphs>2045</Paragraphs>
  <Slides>150</Slides>
  <Notes>145</Notes>
  <HiddenSlides>2</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150</vt:i4>
      </vt:variant>
    </vt:vector>
  </HeadingPairs>
  <TitlesOfParts>
    <vt:vector size="166" baseType="lpstr">
      <vt:lpstr>ＭＳ Ｐゴシック</vt:lpstr>
      <vt:lpstr>Aharoni</vt:lpstr>
      <vt:lpstr>Arial</vt:lpstr>
      <vt:lpstr>Arial Black</vt:lpstr>
      <vt:lpstr>Arial Bold</vt:lpstr>
      <vt:lpstr>Calibri</vt:lpstr>
      <vt:lpstr>Cambria</vt:lpstr>
      <vt:lpstr>Comic Sans MS</vt:lpstr>
      <vt:lpstr>Constantia</vt:lpstr>
      <vt:lpstr>Helvetica Light</vt:lpstr>
      <vt:lpstr>Helvetica Neue</vt:lpstr>
      <vt:lpstr>Impact</vt:lpstr>
      <vt:lpstr>Rockwell Extra Bold</vt:lpstr>
      <vt:lpstr>Times New Roman</vt:lpstr>
      <vt:lpstr>Wingdings</vt:lpstr>
      <vt:lpstr>Office Theme</vt:lpstr>
      <vt:lpstr>Genetics Allele Interactions that Create Traits</vt:lpstr>
      <vt:lpstr>How to use these slides…</vt:lpstr>
      <vt:lpstr>Teacher notes</vt:lpstr>
      <vt:lpstr>PQM [For Teachers Only]</vt:lpstr>
      <vt:lpstr>LS01 Teacher Resource: Learning Segment Overview</vt:lpstr>
      <vt:lpstr>LS01 Teacher Resource: Notes and Details (continued)</vt:lpstr>
      <vt:lpstr>PowerPoint Presentation</vt:lpstr>
      <vt:lpstr>PowerPoint Presentation</vt:lpstr>
      <vt:lpstr>Hand clasp</vt:lpstr>
      <vt:lpstr>What questions do you have?</vt:lpstr>
      <vt:lpstr>LS01 Teacher Resource: What did we figure out?</vt:lpstr>
      <vt:lpstr>LS02 Teacher Resource: Learning Segment Overview</vt:lpstr>
      <vt:lpstr>How does the DNA from 2 parents work together to determine an offspring’s traits? [Insert class Driving Question]</vt:lpstr>
      <vt:lpstr>Our Ideas Model of Inheritance Important to review what we have for gamete formation</vt:lpstr>
      <vt:lpstr>LS02 Teacher Resource: What did we figure out?</vt:lpstr>
      <vt:lpstr>LS03 Teacher Resource: Learning Segment Overview</vt:lpstr>
      <vt:lpstr>LS03 Teacher Resource: Notes and Details (continued)</vt:lpstr>
      <vt:lpstr>Traits and Families</vt:lpstr>
      <vt:lpstr>PowerPoint Presentation</vt:lpstr>
      <vt:lpstr>Pedigree Basics</vt:lpstr>
      <vt:lpstr>Practice with Pedigrees</vt:lpstr>
      <vt:lpstr>Smith Family Pedigree</vt:lpstr>
      <vt:lpstr> Indicating Traits on Pedigrees</vt:lpstr>
      <vt:lpstr>Smith Family Pedigree for the Dimples trait</vt:lpstr>
      <vt:lpstr>Patterns</vt:lpstr>
      <vt:lpstr>PowerPoint Presentation</vt:lpstr>
      <vt:lpstr>PowerPoint Presentation</vt:lpstr>
      <vt:lpstr>PowerPoint Presentation</vt:lpstr>
      <vt:lpstr>PowerPoint Presentation</vt:lpstr>
      <vt:lpstr>Lets get to work</vt:lpstr>
      <vt:lpstr>DIRECTIONS:</vt:lpstr>
      <vt:lpstr>Sample Poster Outline</vt:lpstr>
      <vt:lpstr>Learn about 2 other families.</vt:lpstr>
      <vt:lpstr>What did you notice when looking at all these families and their traits?</vt:lpstr>
      <vt:lpstr>Patterns</vt:lpstr>
      <vt:lpstr>Do we have all the ideas we need to explain all the different patterns? </vt:lpstr>
      <vt:lpstr>PowerPoint Presentation</vt:lpstr>
      <vt:lpstr>LS03 Teacher Resource: What did we figure out?</vt:lpstr>
      <vt:lpstr>LS04 Teacher Resource: Learning Segment Overview</vt:lpstr>
      <vt:lpstr>LS04 Teacher Resource: Notes and Details (continued)</vt:lpstr>
      <vt:lpstr>Teacher notes</vt:lpstr>
      <vt:lpstr>Teacher notes</vt:lpstr>
      <vt:lpstr>Teacher notes</vt:lpstr>
      <vt:lpstr>PowerPoint Presentation</vt:lpstr>
      <vt:lpstr>PowerPoint Presentation</vt:lpstr>
      <vt:lpstr>PowerPoint Presentation</vt:lpstr>
      <vt:lpstr>PowerPoint Presentation</vt:lpstr>
      <vt:lpstr>Pea plants have many traits that Mendel could have chosen to study.</vt:lpstr>
      <vt:lpstr>PowerPoint Presentation</vt:lpstr>
      <vt:lpstr>One of those traits was flower color. Mendel observed that there were only two colors of flowers in his pea plants: either white or purple.</vt:lpstr>
      <vt:lpstr>PowerPoint Presentation</vt:lpstr>
      <vt:lpstr>PowerPoint Presentation</vt:lpstr>
      <vt:lpstr>Mendel began by creating lines of plants that were pure-breeding for purple flowers and pure-breeding for white flowers. </vt:lpstr>
      <vt:lpstr>PowerPoint Presentation</vt:lpstr>
      <vt:lpstr>PowerPoint Presentation</vt:lpstr>
      <vt:lpstr>PowerPoint Presentation</vt:lpstr>
      <vt:lpstr>PowerPoint Presentation</vt:lpstr>
      <vt:lpstr>PowerPoint Presentation</vt:lpstr>
      <vt:lpstr>PowerPoint Presentation</vt:lpstr>
      <vt:lpstr>What can we revise/add to our  Model Of Inheritance [Insert class model statement(s) ]</vt:lpstr>
      <vt:lpstr>PowerPoint Presentation</vt:lpstr>
      <vt:lpstr>Share you ideas with a partner</vt:lpstr>
      <vt:lpstr>What can we add to our  Model Of Inheritance [Insert class model statement(s) ]</vt:lpstr>
      <vt:lpstr>PowerPoint Presentation</vt:lpstr>
      <vt:lpstr>PowerPoint Presentation</vt:lpstr>
      <vt:lpstr>Share you ideas with a partner</vt:lpstr>
      <vt:lpstr>Mendel did the same experiments with several other traits in pea plants.</vt:lpstr>
      <vt:lpstr>PowerPoint Presentation</vt:lpstr>
      <vt:lpstr>Mendel did the same experiments with several other traits in pea plants. All produced the same result:  </vt:lpstr>
      <vt:lpstr>LS04 Teacher Resource: What did we figure out?</vt:lpstr>
      <vt:lpstr>LS05 Teacher Resource: Learning Segment Overview</vt:lpstr>
      <vt:lpstr>LS05 Teacher Resource: Notes and Details (continued)</vt:lpstr>
      <vt:lpstr>Let’s look at the inheritance of albinism in a family. What patterns do we see? Can we apply our model and explain the pattern?  </vt:lpstr>
      <vt:lpstr>PowerPoint Presentation</vt:lpstr>
      <vt:lpstr>PowerPoint Presentation</vt:lpstr>
      <vt:lpstr>Use our model to explain the inheritance of albinism in the Kendrick family.</vt:lpstr>
      <vt:lpstr>PowerPoint Presentation</vt:lpstr>
      <vt:lpstr>PowerPoint Presentation</vt:lpstr>
      <vt:lpstr>Science Terminology</vt:lpstr>
      <vt:lpstr>Now that we have normed these science words lets add them to our Inheritance Model</vt:lpstr>
      <vt:lpstr>Kendrick Family: Use our inheritance model to explain why the trait of albinism skips a generation in the Kendrick family. </vt:lpstr>
      <vt:lpstr>LS05 Teacher Resource: What did we figure out?</vt:lpstr>
      <vt:lpstr>LS06 Teacher Resource: Learning Segment Overview</vt:lpstr>
      <vt:lpstr>Reflection To help us see connections between our ideas and Mendel's:</vt:lpstr>
      <vt:lpstr>     Mendel figured out 3 REALLY IMPORTANT things that no one before him had discovered. He called them “Laws of Inheritance”</vt:lpstr>
      <vt:lpstr>  Model of Inheritance (so far...)</vt:lpstr>
      <vt:lpstr>The Pocket Mendel</vt:lpstr>
      <vt:lpstr>LS06 Teacher Resource: What did we figure out?</vt:lpstr>
      <vt:lpstr>LS07 Teacher Resource: Learning Segment Overview</vt:lpstr>
      <vt:lpstr>LS07 Teacher Resource: Notes and Details (continued)</vt:lpstr>
      <vt:lpstr>Teacher notes</vt:lpstr>
      <vt:lpstr>Teacher notes</vt:lpstr>
      <vt:lpstr>Teacher notes</vt:lpstr>
      <vt:lpstr>Teacher notes</vt:lpstr>
      <vt:lpstr>Now that we have Mendel’s model, let’s take a trip “into the wild” (nature!). You will collect organisms (dragonbugs) in their natural habitat, mate them, then observe the traits of their offspring.</vt:lpstr>
      <vt:lpstr>Your task is to use our model to figure out which dragonbug traits are dominate and which are recessive</vt:lpstr>
      <vt:lpstr>PowerPoint Presentation</vt:lpstr>
      <vt:lpstr>PowerPoint Presentation</vt:lpstr>
      <vt:lpstr>PowerPoint Presentation</vt:lpstr>
      <vt:lpstr>Dragonbugs</vt:lpstr>
      <vt:lpstr>PowerPoint Presentation</vt:lpstr>
      <vt:lpstr>PowerPoint Presentation</vt:lpstr>
      <vt:lpstr>PowerPoint Presentation</vt:lpstr>
      <vt:lpstr>LS07 Teacher Resource: What did we figure out?</vt:lpstr>
      <vt:lpstr>LS08 Teacher Resource: Learning Segment Overview</vt:lpstr>
      <vt:lpstr>Lets take another look at our Families</vt:lpstr>
      <vt:lpstr>Your Group’s Next task</vt:lpstr>
      <vt:lpstr>Share the Knowledge</vt:lpstr>
      <vt:lpstr>Using our Model</vt:lpstr>
      <vt:lpstr>LS08 Teacher Resource: What did we figure out?</vt:lpstr>
      <vt:lpstr>LS09 Teacher Resource: Learning Segment Overview</vt:lpstr>
      <vt:lpstr>Explaining Simple Dominance</vt:lpstr>
      <vt:lpstr>LS09 Teacher Resource: What did we figure out?</vt:lpstr>
      <vt:lpstr>LS10 Teacher Resource: Learning Segment Overview</vt:lpstr>
      <vt:lpstr>LS010 Teacher Resource: Notes and Details (continued)</vt:lpstr>
      <vt:lpstr>Teacher notes</vt:lpstr>
      <vt:lpstr>Lets look at the Marcus family first</vt:lpstr>
      <vt:lpstr>What is going on with the Marcus family?</vt:lpstr>
      <vt:lpstr>PowerPoint Presentation</vt:lpstr>
      <vt:lpstr>Lets use the VGL to help</vt:lpstr>
      <vt:lpstr>PowerPoint Presentation</vt:lpstr>
      <vt:lpstr>Analyzing the VGL data:</vt:lpstr>
      <vt:lpstr>How can we explain 3 phenotypes?</vt:lpstr>
      <vt:lpstr>Model Extension #1</vt:lpstr>
      <vt:lpstr>PowerPoint Presentation</vt:lpstr>
      <vt:lpstr>PowerPoint Presentation</vt:lpstr>
      <vt:lpstr>Blood Type</vt:lpstr>
      <vt:lpstr>What is going on with the McCann family?</vt:lpstr>
      <vt:lpstr>PowerPoint Presentation</vt:lpstr>
      <vt:lpstr>Lets use the VGL to help</vt:lpstr>
      <vt:lpstr>PowerPoint Presentation</vt:lpstr>
      <vt:lpstr>Analyzing the VGL data:</vt:lpstr>
      <vt:lpstr>Model Extension #2</vt:lpstr>
      <vt:lpstr>DMD</vt:lpstr>
      <vt:lpstr>Now back to the Medeiros family.</vt:lpstr>
      <vt:lpstr>PowerPoint Presentation</vt:lpstr>
      <vt:lpstr>Lets use the VGL to help</vt:lpstr>
      <vt:lpstr>Analyzing the VGL data:</vt:lpstr>
      <vt:lpstr>PowerPoint Presentation</vt:lpstr>
      <vt:lpstr>PowerPoint Presentation</vt:lpstr>
      <vt:lpstr>PowerPoint Presentation</vt:lpstr>
      <vt:lpstr>Model Extension #3</vt:lpstr>
      <vt:lpstr>PowerPoint Presentation</vt:lpstr>
      <vt:lpstr>Take the test…what do you see?</vt:lpstr>
      <vt:lpstr>We symbolize the alleles differently but work problems the same as for any other trait:</vt:lpstr>
      <vt:lpstr> Why are sex-linked traits rare in females?</vt:lpstr>
      <vt:lpstr>LS10 Teacher Resource: What did we figure out?</vt:lpstr>
      <vt:lpstr>LS011 Teacher Resource: Learning Segment Overview</vt:lpstr>
      <vt:lpstr>Letter to Mendel</vt:lpstr>
      <vt:lpstr>LS11 Teacher Resource: What did we figure out?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Microsoft Office User</cp:lastModifiedBy>
  <cp:revision>714</cp:revision>
  <cp:lastPrinted>2015-11-08T19:26:46Z</cp:lastPrinted>
  <dcterms:created xsi:type="dcterms:W3CDTF">2014-11-13T04:27:20Z</dcterms:created>
  <dcterms:modified xsi:type="dcterms:W3CDTF">2019-03-25T20:39:14Z</dcterms:modified>
</cp:coreProperties>
</file>