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  <p:sldId id="269" r:id="rId9"/>
    <p:sldId id="270" r:id="rId10"/>
    <p:sldId id="311" r:id="rId11"/>
    <p:sldId id="261" r:id="rId12"/>
    <p:sldId id="300" r:id="rId13"/>
    <p:sldId id="278" r:id="rId14"/>
    <p:sldId id="279" r:id="rId15"/>
    <p:sldId id="280" r:id="rId16"/>
    <p:sldId id="273" r:id="rId17"/>
    <p:sldId id="282" r:id="rId18"/>
    <p:sldId id="277" r:id="rId19"/>
    <p:sldId id="297" r:id="rId20"/>
    <p:sldId id="274" r:id="rId21"/>
    <p:sldId id="275" r:id="rId22"/>
    <p:sldId id="301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E7D"/>
    <a:srgbClr val="A90009"/>
    <a:srgbClr val="FFFA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86"/>
    <p:restoredTop sz="92427"/>
  </p:normalViewPr>
  <p:slideViewPr>
    <p:cSldViewPr snapToGrid="0" snapToObjects="1">
      <p:cViewPr>
        <p:scale>
          <a:sx n="126" d="100"/>
          <a:sy n="126" d="100"/>
        </p:scale>
        <p:origin x="14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C341EC-7627-184F-9A56-B960D8560B48}" type="datetimeFigureOut">
              <a:rPr lang="en-US" smtClean="0"/>
              <a:t>7/12/18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C978A-8AAA-0E49-8724-85A50E74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02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AD64E26-A16E-A540-B2FE-CD33B590DF24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0" cy="0"/>
          </a:xfrm>
          <a:ln/>
        </p:spPr>
      </p:sp>
      <p:sp>
        <p:nvSpPr>
          <p:cNvPr id="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/>
              <a:t>Have up as students enter room.</a:t>
            </a:r>
          </a:p>
        </p:txBody>
      </p:sp>
    </p:spTree>
    <p:extLst>
      <p:ext uri="{BB962C8B-B14F-4D97-AF65-F5344CB8AC3E}">
        <p14:creationId xmlns:p14="http://schemas.microsoft.com/office/powerpoint/2010/main" val="473730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DF485EF-B298-6C4C-A352-75F554D43293}" type="slidenum">
              <a:rPr lang="en-US" sz="1200"/>
              <a:pPr/>
              <a:t>18</a:t>
            </a:fld>
            <a:endParaRPr lang="en-US" sz="1200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We can</a:t>
            </a:r>
            <a:r>
              <a:rPr lang="ja-JP" altLang="en-US" dirty="0"/>
              <a:t>’</a:t>
            </a:r>
            <a:r>
              <a:rPr lang="en-US" altLang="ja-JP" dirty="0"/>
              <a:t>t know because we can</a:t>
            </a:r>
            <a:r>
              <a:rPr lang="ja-JP" altLang="en-US" dirty="0"/>
              <a:t>’</a:t>
            </a:r>
            <a:r>
              <a:rPr lang="en-US" altLang="ja-JP" dirty="0"/>
              <a:t>t break the </a:t>
            </a:r>
            <a:r>
              <a:rPr lang="en-US" altLang="ja-JP" dirty="0" smtClean="0"/>
              <a:t>tubes open </a:t>
            </a:r>
            <a:r>
              <a:rPr lang="en-US" altLang="ja-JP" dirty="0"/>
              <a:t>and see for ourselves. In science the mechanisms behind phenomena usually cannot be seen directly. Examples: matter is made of particles. Earth orbits the sun. The universe was formed when the Big Bang occurred.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109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033B405-489E-D44C-9443-1AA019E76C45}" type="slidenum">
              <a:rPr lang="en-US" sz="1200"/>
              <a:pPr/>
              <a:t>20</a:t>
            </a:fld>
            <a:endParaRPr lang="en-US" sz="12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/>
              <a:t>Beginning of Day 2. Before showing students the model, give them a chance to come up with it themselves. </a:t>
            </a:r>
          </a:p>
        </p:txBody>
      </p:sp>
    </p:spTree>
    <p:extLst>
      <p:ext uri="{BB962C8B-B14F-4D97-AF65-F5344CB8AC3E}">
        <p14:creationId xmlns:p14="http://schemas.microsoft.com/office/powerpoint/2010/main" val="4529515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C978A-8AAA-0E49-8724-85A50E74ED3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463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200"/>
              <a:t>SIRC 2/28/2017    </a:t>
            </a:r>
          </a:p>
        </p:txBody>
      </p:sp>
    </p:spTree>
    <p:extLst>
      <p:ext uri="{BB962C8B-B14F-4D97-AF65-F5344CB8AC3E}">
        <p14:creationId xmlns:p14="http://schemas.microsoft.com/office/powerpoint/2010/main" val="1242407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Alternative to slide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C978A-8AAA-0E49-8724-85A50E74E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3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will do both this year: learning science content and 2k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C978A-8AAA-0E49-8724-85A50E74E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11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C978A-8AAA-0E49-8724-85A50E74E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73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C978A-8AAA-0E49-8724-85A50E74ED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65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92BCBD2-F115-D347-A5E2-0973846ECE45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0" cy="0"/>
          </a:xfrm>
          <a:ln/>
        </p:spPr>
      </p:sp>
      <p:sp>
        <p:nvSpPr>
          <p:cNvPr id="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After 1st day of school business is completed.</a:t>
            </a:r>
          </a:p>
          <a:p>
            <a:pPr eaLnBrk="1" hangingPunct="1"/>
            <a:r>
              <a:rPr lang="en-US" dirty="0"/>
              <a:t>Ask them to stack playing cards on end of table once they get there. </a:t>
            </a:r>
          </a:p>
        </p:txBody>
      </p:sp>
    </p:spTree>
    <p:extLst>
      <p:ext uri="{BB962C8B-B14F-4D97-AF65-F5344CB8AC3E}">
        <p14:creationId xmlns:p14="http://schemas.microsoft.com/office/powerpoint/2010/main" val="639630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B0E4066-C81E-E043-8B41-81C11A73B546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0" cy="0"/>
          </a:xfrm>
          <a:ln/>
        </p:spPr>
      </p:sp>
      <p:sp>
        <p:nvSpPr>
          <p:cNvPr id="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/>
              <a:t>5-10 minutes. Write questions they come up with on white board first. Guide them to choose one. Guiding questions: - </a:t>
            </a:r>
            <a:r>
              <a:rPr lang="ja-JP" altLang="en-US"/>
              <a:t>“</a:t>
            </a:r>
            <a:r>
              <a:rPr lang="en-US" altLang="ja-JP"/>
              <a:t>which is the most general?</a:t>
            </a:r>
            <a:r>
              <a:rPr lang="ja-JP" altLang="en-US"/>
              <a:t>”</a:t>
            </a:r>
            <a:r>
              <a:rPr lang="en-US" altLang="ja-JP"/>
              <a:t> - </a:t>
            </a:r>
            <a:r>
              <a:rPr lang="ja-JP" altLang="en-US"/>
              <a:t>“</a:t>
            </a:r>
            <a:r>
              <a:rPr lang="en-US" altLang="ja-JP"/>
              <a:t>if we answer this question will we also answer the other questions?</a:t>
            </a:r>
            <a:r>
              <a:rPr lang="ja-JP" altLang="en-US"/>
              <a:t>”</a:t>
            </a:r>
            <a:r>
              <a:rPr lang="en-US" altLang="ja-JP"/>
              <a:t> Enter the question chosen on the ppt where it says </a:t>
            </a:r>
            <a:r>
              <a:rPr lang="ja-JP" altLang="en-US"/>
              <a:t>“</a:t>
            </a:r>
            <a:r>
              <a:rPr lang="en-US" altLang="ja-JP"/>
              <a:t>DRIVING QUESTION</a:t>
            </a:r>
            <a:r>
              <a:rPr lang="ja-JP" altLang="en-US"/>
              <a:t>”</a:t>
            </a:r>
            <a:endParaRPr lang="en-US" altLang="ja-JP"/>
          </a:p>
          <a:p>
            <a:pPr eaLnBrk="1" hangingPunct="1"/>
            <a:r>
              <a:rPr lang="en-US"/>
              <a:t>Pass out scratch paper and have them do writing at their desks.</a:t>
            </a:r>
          </a:p>
        </p:txBody>
      </p:sp>
    </p:spTree>
    <p:extLst>
      <p:ext uri="{BB962C8B-B14F-4D97-AF65-F5344CB8AC3E}">
        <p14:creationId xmlns:p14="http://schemas.microsoft.com/office/powerpoint/2010/main" val="1407732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459FB16-F1DA-5D44-8DB3-290C7358ABE6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0" cy="0"/>
          </a:xfrm>
          <a:ln/>
        </p:spPr>
      </p:sp>
      <p:sp>
        <p:nvSpPr>
          <p:cNvPr id="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971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</a:t>
            </a:r>
            <a:r>
              <a:rPr lang="en-US" baseline="0" dirty="0" smtClean="0"/>
              <a:t> we share out their whiteboards</a:t>
            </a:r>
            <a:r>
              <a:rPr lang="is-IS" baseline="0" dirty="0" smtClean="0"/>
              <a:t>…or do a gallery walk.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C978A-8AAA-0E49-8724-85A50E74ED3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404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802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37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26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0C88E-D4B9-654C-B57F-D72DB300F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046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5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07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57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34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697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454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042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47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1E49F-2B8F-F749-8030-14A7B69434DB}" type="datetimeFigureOut">
              <a:rPr lang="en-US" smtClean="0"/>
              <a:t>7/12/18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C82BE-F55B-3949-9886-B623719CEE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3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4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tif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399" y="1371600"/>
            <a:ext cx="7298267" cy="3200400"/>
          </a:xfrm>
        </p:spPr>
        <p:txBody>
          <a:bodyPr>
            <a:normAutofit fontScale="77500" lnSpcReduction="20000"/>
          </a:bodyPr>
          <a:lstStyle/>
          <a:p>
            <a:pPr marL="457200" indent="-457200" algn="l" eaLnBrk="1" hangingPunct="1">
              <a:buFont typeface="Arial"/>
              <a:buChar char="•"/>
              <a:defRPr/>
            </a:pPr>
            <a:r>
              <a:rPr lang="en-US" sz="4100" b="1" dirty="0" smtClean="0">
                <a:solidFill>
                  <a:srgbClr val="FFFCF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Take </a:t>
            </a:r>
            <a:r>
              <a:rPr lang="en-US" sz="4100" b="1" dirty="0">
                <a:solidFill>
                  <a:srgbClr val="FFFCF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any seat for now. </a:t>
            </a:r>
            <a:endParaRPr lang="en-US" sz="3600" b="1" i="1" dirty="0">
              <a:solidFill>
                <a:srgbClr val="FFFEF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457200" indent="-457200" algn="l" eaLnBrk="1" hangingPunct="1">
              <a:buFont typeface="Arial"/>
              <a:buChar char="•"/>
              <a:defRPr/>
            </a:pPr>
            <a:r>
              <a:rPr lang="en-US" sz="4100" b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Begin </a:t>
            </a:r>
            <a:r>
              <a:rPr lang="en-US" sz="4100" b="1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filling out the </a:t>
            </a:r>
            <a:r>
              <a:rPr lang="en-US" sz="3600" b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Student Info Sheet. </a:t>
            </a:r>
            <a:r>
              <a:rPr lang="en-US" sz="2400" b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</a:p>
          <a:p>
            <a:pPr algn="l" eaLnBrk="1" hangingPunct="1">
              <a:defRPr/>
            </a:pPr>
            <a:r>
              <a:rPr lang="en-US" b="1" i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	</a:t>
            </a:r>
            <a:r>
              <a:rPr lang="en-US" sz="2100" b="1" i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NOTE</a:t>
            </a:r>
            <a:r>
              <a:rPr lang="en-US" sz="2800" b="1" i="1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:</a:t>
            </a:r>
            <a:r>
              <a:rPr lang="en-US" sz="2800" b="1" i="1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 b="1" i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the front of </a:t>
            </a:r>
            <a:r>
              <a:rPr lang="en-US" sz="2800" b="1" i="1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the sheet is </a:t>
            </a:r>
            <a:r>
              <a:rPr lang="en-US" sz="2800" b="1" i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confidential</a:t>
            </a:r>
            <a:r>
              <a:rPr lang="en-US" sz="2800" b="1" i="1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. No one </a:t>
            </a:r>
            <a:r>
              <a:rPr lang="en-US" sz="2800" b="1" i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	will </a:t>
            </a:r>
            <a:r>
              <a:rPr lang="en-US" sz="2800" b="1" i="1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see it but me</a:t>
            </a:r>
            <a:r>
              <a:rPr lang="en-US" sz="2800" b="1" i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charset="0"/>
              </a:rPr>
              <a:t>.</a:t>
            </a:r>
          </a:p>
          <a:p>
            <a:pPr algn="l" eaLnBrk="1" hangingPunct="1">
              <a:defRPr/>
            </a:pPr>
            <a:endParaRPr lang="en-US" sz="2800" b="1" i="1" dirty="0">
              <a:solidFill>
                <a:srgbClr val="FFFEF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mbria" charset="0"/>
            </a:endParaRPr>
          </a:p>
          <a:p>
            <a:pPr marL="457200" indent="-457200" algn="l" eaLnBrk="1" hangingPunct="1">
              <a:buFont typeface="Arial"/>
              <a:buChar char="•"/>
              <a:defRPr/>
            </a:pPr>
            <a:r>
              <a:rPr lang="en-US" sz="3600" b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When </a:t>
            </a:r>
            <a:r>
              <a:rPr lang="en-US" sz="3600" b="1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 finish this part, work on the SCIENCE  </a:t>
            </a:r>
            <a:r>
              <a:rPr lang="en-US" sz="3600" b="1" dirty="0" smtClean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HISTORY on the back.</a:t>
            </a:r>
            <a:endParaRPr lang="en-US" sz="3600" b="1" dirty="0">
              <a:solidFill>
                <a:srgbClr val="FFFEF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 eaLnBrk="1" hangingPunct="1">
              <a:defRPr/>
            </a:pPr>
            <a:r>
              <a:rPr lang="en-US" sz="3600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US" sz="2300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endParaRPr lang="en-US" sz="3600" dirty="0">
              <a:solidFill>
                <a:srgbClr val="FFFEF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411" name="WordArt 4"/>
          <p:cNvSpPr>
            <a:spLocks noChangeArrowheads="1" noChangeShapeType="1" noTextEdit="1"/>
          </p:cNvSpPr>
          <p:nvPr/>
        </p:nvSpPr>
        <p:spPr bwMode="auto">
          <a:xfrm>
            <a:off x="381000" y="304800"/>
            <a:ext cx="8382000" cy="9144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74997"/>
                    </a:srgbClr>
                  </a:outerShdw>
                </a:effectLst>
                <a:latin typeface="Impact"/>
                <a:ea typeface="Impact"/>
                <a:cs typeface="Impact"/>
              </a:rPr>
              <a:t>Welcome to Molecular Biology !</a:t>
            </a:r>
          </a:p>
        </p:txBody>
      </p:sp>
      <p:sp>
        <p:nvSpPr>
          <p:cNvPr id="17412" name="WordArt 7"/>
          <p:cNvSpPr>
            <a:spLocks noChangeArrowheads="1" noChangeShapeType="1" noTextEdit="1"/>
          </p:cNvSpPr>
          <p:nvPr/>
        </p:nvSpPr>
        <p:spPr bwMode="auto">
          <a:xfrm>
            <a:off x="2827867" y="5148263"/>
            <a:ext cx="2667000" cy="4572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74997"/>
                    </a:srgbClr>
                  </a:outerShdw>
                </a:effectLst>
                <a:latin typeface="Impact"/>
                <a:ea typeface="Impact"/>
                <a:cs typeface="Impact"/>
              </a:rPr>
              <a:t>Ms. </a:t>
            </a:r>
            <a:r>
              <a:rPr lang="en-US" sz="2000" kern="1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63500" dist="38099" dir="2700000" algn="ctr" rotWithShape="0">
                    <a:srgbClr val="C0C0C0">
                      <a:alpha val="74997"/>
                    </a:srgbClr>
                  </a:outerShdw>
                </a:effectLst>
                <a:latin typeface="Impact"/>
                <a:ea typeface="Impact"/>
                <a:cs typeface="Impact"/>
              </a:rPr>
              <a:t>Coleman</a:t>
            </a:r>
            <a:endParaRPr lang="en-US" sz="20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blurRad="63500" dist="38099" dir="2700000" algn="ctr" rotWithShape="0">
                  <a:srgbClr val="C0C0C0">
                    <a:alpha val="74997"/>
                  </a:srgbClr>
                </a:outerShdw>
              </a:effectLst>
              <a:latin typeface="Impact"/>
              <a:ea typeface="Impact"/>
              <a:cs typeface="Impac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981200" y="4843463"/>
            <a:ext cx="609600" cy="533400"/>
          </a:xfrm>
          <a:custGeom>
            <a:avLst/>
            <a:gdLst>
              <a:gd name="T0" fmla="*/ 2147483647 w 21600"/>
              <a:gd name="T1" fmla="*/ 813294587 h 21600"/>
              <a:gd name="T2" fmla="*/ 1857537504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0">
            <a:gsLst>
              <a:gs pos="0">
                <a:srgbClr val="FFB114"/>
              </a:gs>
              <a:gs pos="50000">
                <a:srgbClr val="F0DE2A"/>
              </a:gs>
              <a:gs pos="100000">
                <a:srgbClr val="FFB114"/>
              </a:gs>
            </a:gsLst>
            <a:lin ang="5400000" scaled="1"/>
          </a:gradFill>
          <a:ln>
            <a:noFill/>
          </a:ln>
          <a:effectLst>
            <a:outerShdw blurRad="63500" dist="107763" dir="2700000" algn="ctr" rotWithShape="0">
              <a:srgbClr val="000000">
                <a:alpha val="74997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825500" y="49149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n-US"/>
          </a:p>
        </p:txBody>
      </p:sp>
      <p:pic>
        <p:nvPicPr>
          <p:cNvPr id="17415" name="Picture 1" descr="dna-molecule-parti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38" y="1524000"/>
            <a:ext cx="1947862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76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rgbClr val="FF0000"/>
                </a:solidFill>
              </a:rPr>
              <a:t>Please come back to your desks as quickly and quietly as possible</a:t>
            </a:r>
            <a:r>
              <a:rPr lang="en-US" sz="4000" dirty="0" smtClean="0">
                <a:solidFill>
                  <a:srgbClr val="FF0000"/>
                </a:solidFill>
              </a:rPr>
              <a:t>.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8153400" cy="5029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1018A5"/>
                </a:solidFill>
                <a:latin typeface="Tahoma" charset="0"/>
                <a:ea typeface="ＭＳ Ｐゴシック" charset="0"/>
                <a:cs typeface="ＭＳ Ｐゴシック" charset="0"/>
              </a:rPr>
              <a:t>What are we trying to figure out?</a:t>
            </a:r>
          </a:p>
          <a:p>
            <a:pPr eaLnBrk="1" hangingPunct="1">
              <a:buFont typeface="Tahoma" charset="0"/>
              <a:buNone/>
              <a:defRPr/>
            </a:pPr>
            <a:endParaRPr lang="en-US" dirty="0">
              <a:solidFill>
                <a:srgbClr val="1018A5"/>
              </a:solidFill>
              <a:latin typeface="Tahoma" charset="0"/>
              <a:ea typeface="ＭＳ Ｐゴシック" charset="0"/>
              <a:cs typeface="ＭＳ Ｐゴシック" charset="0"/>
            </a:endParaRPr>
          </a:p>
          <a:p>
            <a:pPr eaLnBrk="1" hangingPunct="1">
              <a:defRPr/>
            </a:pPr>
            <a:r>
              <a:rPr lang="en-US" dirty="0">
                <a:solidFill>
                  <a:srgbClr val="1018A5"/>
                </a:solidFill>
                <a:latin typeface="Tahoma" charset="0"/>
                <a:ea typeface="ＭＳ Ｐゴシック" charset="0"/>
                <a:cs typeface="ＭＳ Ｐゴシック" charset="0"/>
              </a:rPr>
              <a:t>Go back to table.</a:t>
            </a:r>
          </a:p>
          <a:p>
            <a:pPr lvl="1" eaLnBrk="1" hangingPunct="1">
              <a:buFont typeface="Courier New" charset="0"/>
              <a:buChar char="o"/>
              <a:defRPr/>
            </a:pPr>
            <a:r>
              <a:rPr lang="en-US" sz="2400" dirty="0">
                <a:solidFill>
                  <a:srgbClr val="1018A5"/>
                </a:solidFill>
                <a:latin typeface="Tahoma" charset="0"/>
                <a:ea typeface="ＭＳ Ｐゴシック" charset="0"/>
                <a:cs typeface="ＭＳ Ｐゴシック" charset="0"/>
              </a:rPr>
              <a:t> play with the cylinder a few more </a:t>
            </a:r>
            <a:r>
              <a:rPr lang="en-US" sz="2400" dirty="0" smtClean="0">
                <a:solidFill>
                  <a:srgbClr val="1018A5"/>
                </a:solidFill>
                <a:latin typeface="Tahoma" charset="0"/>
                <a:ea typeface="ＭＳ Ｐゴシック" charset="0"/>
                <a:cs typeface="ＭＳ Ｐゴシック" charset="0"/>
              </a:rPr>
              <a:t>minutes</a:t>
            </a:r>
          </a:p>
          <a:p>
            <a:pPr lvl="1" eaLnBrk="1" hangingPunct="1">
              <a:buFont typeface="Courier New" charset="0"/>
              <a:buChar char="o"/>
              <a:defRPr/>
            </a:pPr>
            <a:endParaRPr lang="en-US" sz="2400" dirty="0">
              <a:solidFill>
                <a:srgbClr val="1018A5"/>
              </a:solidFill>
              <a:latin typeface="Tahoma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US" dirty="0">
                <a:solidFill>
                  <a:srgbClr val="1018A5"/>
                </a:solidFill>
                <a:latin typeface="Tahoma" charset="0"/>
                <a:ea typeface="ＭＳ Ｐゴシック" charset="0"/>
                <a:cs typeface="ＭＳ Ｐゴシック" charset="0"/>
              </a:rPr>
              <a:t>Write down your ideas about the </a:t>
            </a:r>
            <a:r>
              <a:rPr lang="en-US" dirty="0" smtClean="0">
                <a:solidFill>
                  <a:srgbClr val="1018A5"/>
                </a:solidFill>
                <a:latin typeface="Tahoma" charset="0"/>
                <a:ea typeface="ＭＳ Ｐゴシック" charset="0"/>
                <a:cs typeface="ＭＳ Ｐゴシック" charset="0"/>
              </a:rPr>
              <a:t>cylinder. </a:t>
            </a:r>
            <a:r>
              <a:rPr lang="en-US" b="1" u="sng" dirty="0">
                <a:solidFill>
                  <a:srgbClr val="1018A5"/>
                </a:solidFill>
                <a:latin typeface="Tahoma" charset="0"/>
                <a:ea typeface="ＭＳ Ｐゴシック" charset="0"/>
                <a:cs typeface="ＭＳ Ｐゴシック" charset="0"/>
              </a:rPr>
              <a:t>Include a diagram.</a:t>
            </a:r>
            <a:r>
              <a:rPr lang="en-US" dirty="0">
                <a:solidFill>
                  <a:srgbClr val="1018A5"/>
                </a:solidFill>
                <a:latin typeface="Tahoma" charset="0"/>
                <a:ea typeface="ＭＳ Ｐゴシック" charset="0"/>
                <a:cs typeface="ＭＳ Ｐゴシック" charset="0"/>
              </a:rPr>
              <a:t>  	</a:t>
            </a:r>
            <a:r>
              <a:rPr lang="en-US" i="1" dirty="0">
                <a:solidFill>
                  <a:srgbClr val="1018A5"/>
                </a:solidFill>
                <a:latin typeface="Cambria" charset="0"/>
                <a:ea typeface="ＭＳ Ｐゴシック" charset="0"/>
                <a:cs typeface="Cambria" charset="0"/>
              </a:rPr>
              <a:t>Do not talk to others - yet! (5mins.)</a:t>
            </a:r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buFont typeface="Courier New" charset="0"/>
              <a:buChar char="o"/>
              <a:defRPr/>
            </a:pPr>
            <a:endParaRPr lang="en-US" sz="2400" dirty="0">
              <a:solidFill>
                <a:srgbClr val="1018A5"/>
              </a:solidFill>
              <a:latin typeface="Tahoma" charset="0"/>
              <a:ea typeface="ＭＳ Ｐゴシック" charset="0"/>
              <a:cs typeface="ＭＳ Ｐゴシック" charset="0"/>
            </a:endParaRPr>
          </a:p>
          <a:p>
            <a:pPr eaLnBrk="1" hangingPunct="1">
              <a:defRPr/>
            </a:pPr>
            <a:endParaRPr lang="en-US" sz="3600" i="1" dirty="0">
              <a:solidFill>
                <a:srgbClr val="1018A5"/>
              </a:solidFill>
              <a:latin typeface="Cambria" charset="0"/>
              <a:ea typeface="ＭＳ Ｐゴシック" charset="0"/>
              <a:cs typeface="Cambria" charset="0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355725" y="2867025"/>
            <a:ext cx="687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n-US"/>
          </a:p>
        </p:txBody>
      </p:sp>
      <p:pic>
        <p:nvPicPr>
          <p:cNvPr id="23558" name="Picture 6" descr="question m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990600"/>
            <a:ext cx="1371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8229600" y="457200"/>
            <a:ext cx="381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0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2075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235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308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Science is collaborative so next you will work with your group. But first…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94" y="1743271"/>
            <a:ext cx="9144000" cy="4657351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>
                <a:solidFill>
                  <a:srgbClr val="A90009"/>
                </a:solidFill>
              </a:rPr>
              <a:t>Group work is most productive </a:t>
            </a:r>
            <a:r>
              <a:rPr lang="en-US" b="1" dirty="0">
                <a:solidFill>
                  <a:srgbClr val="A90009"/>
                </a:solidFill>
              </a:rPr>
              <a:t>(</a:t>
            </a:r>
            <a:r>
              <a:rPr lang="en-US" b="1" dirty="0" smtClean="0">
                <a:solidFill>
                  <a:srgbClr val="A90009"/>
                </a:solidFill>
              </a:rPr>
              <a:t>and fun!) if we have some guidelines, aka NORMS</a:t>
            </a:r>
            <a:r>
              <a:rPr lang="en-US" b="1" dirty="0">
                <a:solidFill>
                  <a:srgbClr val="A90009"/>
                </a:solidFill>
              </a:rPr>
              <a:t>,</a:t>
            </a:r>
            <a:r>
              <a:rPr lang="en-US" b="1" dirty="0" smtClean="0">
                <a:solidFill>
                  <a:srgbClr val="A90009"/>
                </a:solidFill>
              </a:rPr>
              <a:t> that everyone agrees to follow.</a:t>
            </a:r>
            <a:endParaRPr lang="en-US" b="1" dirty="0">
              <a:solidFill>
                <a:srgbClr val="A90009"/>
              </a:solidFill>
            </a:endParaRPr>
          </a:p>
        </p:txBody>
      </p:sp>
      <p:pic>
        <p:nvPicPr>
          <p:cNvPr id="4" name="Picture 5" descr="MODERN-SCRO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346" y="1743271"/>
            <a:ext cx="5734050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110931" y="2555244"/>
            <a:ext cx="27955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4800" b="1" i="1" dirty="0">
                <a:solidFill>
                  <a:srgbClr val="000000"/>
                </a:solidFill>
                <a:latin typeface="Lucida Blackletter" charset="0"/>
              </a:rPr>
              <a:t>Da </a:t>
            </a:r>
            <a:r>
              <a:rPr lang="en-US" sz="4800" b="1" i="1" dirty="0" err="1">
                <a:solidFill>
                  <a:srgbClr val="000000"/>
                </a:solidFill>
                <a:latin typeface="Lucida Blackletter" charset="0"/>
              </a:rPr>
              <a:t>rulz</a:t>
            </a:r>
            <a:r>
              <a:rPr lang="en-US" sz="4800" b="1" i="1" dirty="0">
                <a:solidFill>
                  <a:srgbClr val="000000"/>
                </a:solidFill>
                <a:latin typeface="Lucida Blackletter" charset="0"/>
              </a:rPr>
              <a:t>…</a:t>
            </a:r>
            <a:endParaRPr lang="en-US" dirty="0">
              <a:solidFill>
                <a:srgbClr val="000000"/>
              </a:solidFill>
              <a:latin typeface="Blackmoor LE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36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511" y="241430"/>
            <a:ext cx="6172200" cy="85725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A90009"/>
                </a:solidFill>
                <a:latin typeface="Marker Felt" charset="0"/>
              </a:rPr>
              <a:t>Group Work Norms</a:t>
            </a:r>
            <a:endParaRPr lang="en-US" dirty="0">
              <a:solidFill>
                <a:srgbClr val="A90009"/>
              </a:solidFill>
            </a:endParaRPr>
          </a:p>
        </p:txBody>
      </p:sp>
      <p:pic>
        <p:nvPicPr>
          <p:cNvPr id="4" name="Picture 9" descr="collaboration - gold guy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18711" y="92694"/>
            <a:ext cx="2501550" cy="2011972"/>
          </a:xfrm>
          <a:prstGeom prst="rect">
            <a:avLst/>
          </a:prstGeom>
          <a:effectLst/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6511" y="1434582"/>
            <a:ext cx="8535133" cy="5143500"/>
          </a:xfrm>
        </p:spPr>
        <p:txBody>
          <a:bodyPr>
            <a:normAutofit/>
          </a:bodyPr>
          <a:lstStyle/>
          <a:p>
            <a:pPr marL="385763" indent="-385763">
              <a:lnSpc>
                <a:spcPct val="70000"/>
              </a:lnSpc>
              <a:buAutoNum type="arabicPeriod"/>
            </a:pPr>
            <a:r>
              <a:rPr lang="en-US" sz="2400" b="1" u="sng" dirty="0">
                <a:solidFill>
                  <a:srgbClr val="0D43FF"/>
                </a:solidFill>
              </a:rPr>
              <a:t>PARTICIPATE:</a:t>
            </a:r>
            <a:r>
              <a:rPr lang="en-US" sz="2400" b="1" dirty="0"/>
              <a:t> Everyone contributes; every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2400" b="1" dirty="0"/>
              <a:t>contribution is valued.</a:t>
            </a:r>
          </a:p>
          <a:p>
            <a:pPr marL="0" indent="0">
              <a:lnSpc>
                <a:spcPct val="70000"/>
              </a:lnSpc>
              <a:buNone/>
            </a:pPr>
            <a:endParaRPr lang="en-US" sz="2400" b="1" dirty="0"/>
          </a:p>
          <a:p>
            <a:pPr marL="0" indent="0">
              <a:lnSpc>
                <a:spcPct val="70000"/>
              </a:lnSpc>
              <a:buNone/>
            </a:pPr>
            <a:r>
              <a:rPr lang="en-US" sz="2400" b="1" dirty="0">
                <a:solidFill>
                  <a:srgbClr val="0D43FF"/>
                </a:solidFill>
              </a:rPr>
              <a:t>2. </a:t>
            </a:r>
            <a:r>
              <a:rPr lang="en-US" sz="2400" b="1" u="sng" dirty="0">
                <a:solidFill>
                  <a:srgbClr val="0D43FF"/>
                </a:solidFill>
              </a:rPr>
              <a:t>BE ATTENTIVE</a:t>
            </a:r>
            <a:r>
              <a:rPr lang="en-US" sz="2400" b="1" dirty="0">
                <a:solidFill>
                  <a:srgbClr val="0D43FF"/>
                </a:solidFill>
              </a:rPr>
              <a:t>: </a:t>
            </a:r>
            <a:r>
              <a:rPr lang="en-US" sz="2400" b="1" dirty="0"/>
              <a:t>One voice at a time. LISTEN attentively and respectfully to what others say.</a:t>
            </a:r>
          </a:p>
          <a:p>
            <a:pPr marL="0" indent="0">
              <a:lnSpc>
                <a:spcPct val="70000"/>
              </a:lnSpc>
              <a:buNone/>
            </a:pPr>
            <a:endParaRPr lang="en-US" sz="2400" b="1" dirty="0"/>
          </a:p>
          <a:p>
            <a:pPr marL="0" indent="0">
              <a:lnSpc>
                <a:spcPct val="70000"/>
              </a:lnSpc>
              <a:buNone/>
            </a:pPr>
            <a:r>
              <a:rPr lang="en-US" sz="2400" b="1" dirty="0">
                <a:solidFill>
                  <a:srgbClr val="0D43FF"/>
                </a:solidFill>
              </a:rPr>
              <a:t>3. </a:t>
            </a:r>
            <a:r>
              <a:rPr lang="en-US" sz="2400" b="1" u="sng" dirty="0">
                <a:solidFill>
                  <a:srgbClr val="0D43FF"/>
                </a:solidFill>
              </a:rPr>
              <a:t>PROBE FOR UNDERSTANDING</a:t>
            </a:r>
            <a:r>
              <a:rPr lang="en-US" sz="2400" b="1" dirty="0">
                <a:solidFill>
                  <a:srgbClr val="0D43FF"/>
                </a:solidFill>
              </a:rPr>
              <a:t>: </a:t>
            </a:r>
            <a:r>
              <a:rPr lang="en-US" sz="2400" b="1" dirty="0"/>
              <a:t>Try </a:t>
            </a:r>
            <a:r>
              <a:rPr lang="en-US" sz="2400" b="1" u="sng" dirty="0"/>
              <a:t>first</a:t>
            </a:r>
            <a:r>
              <a:rPr lang="en-US" sz="2400" b="1" dirty="0"/>
              <a:t> to understand, </a:t>
            </a:r>
            <a:r>
              <a:rPr lang="en-US" sz="2400" b="1" i="1" dirty="0"/>
              <a:t>then</a:t>
            </a:r>
            <a:r>
              <a:rPr lang="en-US" sz="2400" b="1" dirty="0"/>
              <a:t> to be understood.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>
                <a:solidFill>
                  <a:srgbClr val="0D43FF"/>
                </a:solidFill>
              </a:rPr>
              <a:t>4. </a:t>
            </a:r>
            <a:r>
              <a:rPr lang="en-US" sz="2400" b="1" u="sng" dirty="0">
                <a:solidFill>
                  <a:srgbClr val="0D43FF"/>
                </a:solidFill>
              </a:rPr>
              <a:t>PUT INQUIRY AND LEARNING AT THE CENTER: </a:t>
            </a:r>
            <a:r>
              <a:rPr lang="en-US" sz="2400" b="1" dirty="0"/>
              <a:t>Prioritize thinking and learning, not necessarily “knowing” the answer.</a:t>
            </a:r>
          </a:p>
          <a:p>
            <a:pPr marL="0" indent="0">
              <a:buNone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218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-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A90009"/>
                </a:solidFill>
                <a:latin typeface="Marker Felt" charset="0"/>
              </a:rPr>
              <a:t>Talking Sticks</a:t>
            </a:r>
            <a:endParaRPr lang="en-US" sz="3600" dirty="0" smtClean="0">
              <a:solidFill>
                <a:srgbClr val="A90009"/>
              </a:solidFill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685800"/>
            <a:ext cx="5257800" cy="5105400"/>
          </a:xfrm>
          <a:effectLst/>
        </p:spPr>
        <p:txBody>
          <a:bodyPr/>
          <a:lstStyle/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1018A5"/>
                </a:solidFill>
                <a:latin typeface="Comic Sans MS" charset="0"/>
              </a:rPr>
              <a:t>Each person put his/her pen on table. 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1018A5"/>
                </a:solidFill>
                <a:latin typeface="Comic Sans MS" charset="0"/>
              </a:rPr>
              <a:t>Take turns commenting. </a:t>
            </a:r>
            <a:r>
              <a:rPr lang="en-US" sz="2400" b="1" i="1" dirty="0" smtClean="0">
                <a:solidFill>
                  <a:schemeClr val="accent2"/>
                </a:solidFill>
                <a:latin typeface="Comic Sans MS" charset="0"/>
              </a:rPr>
              <a:t>Pick up your pen when it is your turn. </a:t>
            </a:r>
            <a:r>
              <a:rPr lang="en-US" sz="2400" dirty="0" smtClean="0">
                <a:solidFill>
                  <a:srgbClr val="1018A5"/>
                </a:solidFill>
                <a:latin typeface="Comic Sans MS" charset="0"/>
              </a:rPr>
              <a:t>Others are silent (listening!). 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1018A5"/>
                </a:solidFill>
                <a:latin typeface="Comic Sans MS" charset="0"/>
              </a:rPr>
              <a:t>After commenting, keep holding your pen. </a:t>
            </a:r>
            <a:r>
              <a:rPr lang="en-US" sz="2400" i="1" dirty="0" smtClean="0">
                <a:solidFill>
                  <a:srgbClr val="1018A5"/>
                </a:solidFill>
                <a:latin typeface="Comic Sans MS" charset="0"/>
              </a:rPr>
              <a:t>Replace it only after all group members have had a turn. Then you may go again.</a:t>
            </a:r>
            <a:r>
              <a:rPr lang="en-US" sz="2400" dirty="0" smtClean="0">
                <a:solidFill>
                  <a:srgbClr val="1018A5"/>
                </a:solidFill>
                <a:latin typeface="Comic Sans MS" charset="0"/>
              </a:rPr>
              <a:t> 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1018A5"/>
                </a:solidFill>
                <a:latin typeface="Comic Sans MS" charset="0"/>
              </a:rPr>
              <a:t>After everyone has commented</a:t>
            </a:r>
            <a:r>
              <a:rPr lang="en-US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</a:rPr>
              <a:t>*</a:t>
            </a:r>
            <a:r>
              <a:rPr lang="en-US" sz="2400" dirty="0" smtClean="0">
                <a:solidFill>
                  <a:srgbClr val="1018A5"/>
                </a:solidFill>
                <a:latin typeface="Comic Sans MS" charset="0"/>
              </a:rPr>
              <a:t> (all pens are picked up) put them back down. Repeat.</a:t>
            </a:r>
            <a:endParaRPr lang="en-US" sz="2400" dirty="0" smtClean="0">
              <a:solidFill>
                <a:srgbClr val="000000"/>
              </a:solidFill>
              <a:latin typeface="Comic Sans MS" charset="0"/>
            </a:endParaRPr>
          </a:p>
        </p:txBody>
      </p:sp>
      <p:pic>
        <p:nvPicPr>
          <p:cNvPr id="15365" name="Picture 5" descr="colored pencils circl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7800" y="914400"/>
            <a:ext cx="3606800" cy="3581400"/>
          </a:xfrm>
          <a:effectLst>
            <a:outerShdw blurRad="63500" dist="107763" dir="2700000" algn="ctr" rotWithShape="0">
              <a:srgbClr val="000000">
                <a:alpha val="75000"/>
              </a:srgbClr>
            </a:outerShdw>
          </a:effectLst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81000" y="5562600"/>
            <a:ext cx="83058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*</a:t>
            </a:r>
            <a:r>
              <a:rPr lang="en-US" sz="2000" i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NOTE: Everyone</a:t>
            </a:r>
            <a:r>
              <a:rPr lang="en-US" sz="20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comments! If you have nothing new to add you may comment on what someone else has said.</a:t>
            </a:r>
          </a:p>
        </p:txBody>
      </p:sp>
    </p:spTree>
    <p:extLst>
      <p:ext uri="{BB962C8B-B14F-4D97-AF65-F5344CB8AC3E}">
        <p14:creationId xmlns:p14="http://schemas.microsoft.com/office/powerpoint/2010/main" val="27475965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uild="p"/>
      <p:bldP spid="153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6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>
                <a:solidFill>
                  <a:srgbClr val="FF0000"/>
                </a:solidFill>
                <a:latin typeface="Tahoma" charset="0"/>
                <a:ea typeface="ＭＳ Ｐゴシック" charset="0"/>
                <a:cs typeface="ＭＳ Ｐゴシック" charset="0"/>
              </a:rPr>
              <a:t>Everyone comments! Everyone’s ideas are needed.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62000" y="1143000"/>
            <a:ext cx="9144000" cy="4191000"/>
          </a:xfrm>
          <a:effectLst/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Sample comment starters:</a:t>
            </a:r>
            <a:endParaRPr lang="en-US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 agree with…</a:t>
            </a: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”</a:t>
            </a:r>
            <a:endParaRPr lang="en-US" altLang="ja-JP" sz="28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 agree with Joe but I would add…</a:t>
            </a: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”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or </a:t>
            </a: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 would change…</a:t>
            </a: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”</a:t>
            </a:r>
            <a:endParaRPr lang="en-US" altLang="ja-JP" sz="28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Can you tell me more about…</a:t>
            </a: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”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>
              <a:buFont typeface="Arial" charset="0"/>
              <a:buChar char="•"/>
              <a:defRPr/>
            </a:pP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</a:t>
            </a: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’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 still confused about…</a:t>
            </a: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”</a:t>
            </a:r>
            <a:endParaRPr lang="en-US" altLang="ja-JP" sz="28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Just like Joe I think…</a:t>
            </a: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”</a:t>
            </a:r>
            <a:endParaRPr lang="en-US" altLang="ja-JP" sz="28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 disagree with Joe because I think that…</a:t>
            </a: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”</a:t>
            </a:r>
            <a:endParaRPr lang="en-US" altLang="ja-JP" sz="28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ja-JP" alt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“</a:t>
            </a:r>
            <a:r>
              <a:rPr lang="en-US" altLang="ja-JP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One thing I thought about is.. “ </a:t>
            </a:r>
            <a:endParaRPr lang="en-US" sz="28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19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74770" y="-203410"/>
            <a:ext cx="8229600" cy="1143000"/>
          </a:xfrm>
        </p:spPr>
        <p:txBody>
          <a:bodyPr/>
          <a:lstStyle/>
          <a:p>
            <a:r>
              <a:rPr lang="en-US" b="1" i="1" dirty="0" smtClean="0">
                <a:solidFill>
                  <a:srgbClr val="A90009"/>
                </a:solidFill>
                <a:latin typeface="Cambria"/>
                <a:cs typeface="Cambria"/>
              </a:rPr>
              <a:t>In your lab groups:</a:t>
            </a:r>
            <a:endParaRPr lang="en-US" b="1" i="1" dirty="0">
              <a:solidFill>
                <a:srgbClr val="A90009"/>
              </a:solidFill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01" y="1424782"/>
            <a:ext cx="9098799" cy="612133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0090"/>
                </a:solidFill>
              </a:rPr>
              <a:t>Follow Group Norms. Use “Talking Sticks” to share and discuss your ideas about the cylinders:	</a:t>
            </a:r>
          </a:p>
          <a:p>
            <a:pPr lvl="1"/>
            <a:r>
              <a:rPr lang="en-US" sz="2400" dirty="0">
                <a:solidFill>
                  <a:srgbClr val="A90009"/>
                </a:solidFill>
              </a:rPr>
              <a:t>1</a:t>
            </a:r>
            <a:r>
              <a:rPr lang="en-US" sz="2400" baseline="30000" dirty="0">
                <a:solidFill>
                  <a:srgbClr val="A90009"/>
                </a:solidFill>
              </a:rPr>
              <a:t>st</a:t>
            </a:r>
            <a:r>
              <a:rPr lang="en-US" sz="2400" dirty="0">
                <a:solidFill>
                  <a:srgbClr val="A90009"/>
                </a:solidFill>
              </a:rPr>
              <a:t> round: </a:t>
            </a:r>
            <a:r>
              <a:rPr lang="en-US" sz="2400" dirty="0">
                <a:solidFill>
                  <a:srgbClr val="000090"/>
                </a:solidFill>
              </a:rPr>
              <a:t>read what you wrote on your paper and show your diagram. Explain your thinking.</a:t>
            </a:r>
          </a:p>
          <a:p>
            <a:pPr lvl="1"/>
            <a:r>
              <a:rPr lang="en-US" sz="2400" dirty="0">
                <a:solidFill>
                  <a:srgbClr val="A90009"/>
                </a:solidFill>
              </a:rPr>
              <a:t>2</a:t>
            </a:r>
            <a:r>
              <a:rPr lang="en-US" sz="2400" baseline="30000" dirty="0">
                <a:solidFill>
                  <a:srgbClr val="A90009"/>
                </a:solidFill>
              </a:rPr>
              <a:t>nd</a:t>
            </a:r>
            <a:r>
              <a:rPr lang="en-US" sz="2400" dirty="0">
                <a:solidFill>
                  <a:srgbClr val="A90009"/>
                </a:solidFill>
              </a:rPr>
              <a:t> round: </a:t>
            </a:r>
            <a:r>
              <a:rPr lang="en-US" sz="2400" dirty="0">
                <a:solidFill>
                  <a:srgbClr val="000090"/>
                </a:solidFill>
              </a:rPr>
              <a:t>comment </a:t>
            </a:r>
            <a:r>
              <a:rPr lang="en-US" sz="2400" dirty="0" smtClean="0">
                <a:solidFill>
                  <a:srgbClr val="000090"/>
                </a:solidFill>
              </a:rPr>
              <a:t>further on </a:t>
            </a:r>
            <a:r>
              <a:rPr lang="en-US" sz="2400" dirty="0">
                <a:solidFill>
                  <a:srgbClr val="000090"/>
                </a:solidFill>
              </a:rPr>
              <a:t>your idea or the ideas of others</a:t>
            </a:r>
            <a:r>
              <a:rPr lang="en-US" sz="2400" dirty="0" smtClean="0">
                <a:solidFill>
                  <a:srgbClr val="00009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0090"/>
                </a:solidFill>
              </a:rPr>
              <a:t>Continue to discuss. TEST YOUR IDEAS </a:t>
            </a:r>
            <a:r>
              <a:rPr lang="en-US" sz="2400" b="1" i="1" dirty="0" smtClean="0">
                <a:solidFill>
                  <a:srgbClr val="A90009"/>
                </a:solidFill>
                <a:latin typeface="Cambria"/>
                <a:cs typeface="Cambria"/>
              </a:rPr>
              <a:t>(“If this idea is correct, then when I pull rope A</a:t>
            </a:r>
            <a:r>
              <a:rPr lang="is-IS" sz="2400" b="1" i="1" dirty="0" smtClean="0">
                <a:solidFill>
                  <a:srgbClr val="A90009"/>
                </a:solidFill>
                <a:latin typeface="Cambria"/>
                <a:cs typeface="Cambria"/>
              </a:rPr>
              <a:t>,...</a:t>
            </a:r>
            <a:r>
              <a:rPr lang="en-US" sz="2400" b="1" i="1" dirty="0" smtClean="0">
                <a:solidFill>
                  <a:srgbClr val="A90009"/>
                </a:solidFill>
                <a:latin typeface="Cambria"/>
                <a:cs typeface="Cambria"/>
              </a:rPr>
              <a:t>”)</a:t>
            </a:r>
            <a:r>
              <a:rPr lang="en-US" sz="2800" b="1" dirty="0" smtClean="0">
                <a:solidFill>
                  <a:srgbClr val="000090"/>
                </a:solidFill>
              </a:rPr>
              <a:t>. Write your evidence on paper. Come to a consensus on what is the best explanation. It may combine several peoples’ ideas.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000090"/>
                </a:solidFill>
              </a:rPr>
              <a:t>Write the explanation on your white board.</a:t>
            </a:r>
          </a:p>
          <a:p>
            <a:pPr lvl="1"/>
            <a:r>
              <a:rPr lang="en-US" sz="2400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Include a diagram</a:t>
            </a:r>
          </a:p>
          <a:p>
            <a:pPr lvl="1"/>
            <a:r>
              <a:rPr lang="en-US" sz="2400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List the </a:t>
            </a:r>
            <a:r>
              <a:rPr lang="en-US" sz="2400" i="1" u="sng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evidence</a:t>
            </a:r>
            <a:r>
              <a:rPr lang="en-US" sz="2400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 that supports your explanation.  </a:t>
            </a:r>
          </a:p>
        </p:txBody>
      </p:sp>
      <p:pic>
        <p:nvPicPr>
          <p:cNvPr id="4" name="Picture 6" descr="work_toghe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02990" y="58822"/>
            <a:ext cx="1503680" cy="136596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3310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2021" y="983294"/>
            <a:ext cx="9001979" cy="55556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i="1" dirty="0">
                <a:latin typeface="Cambria" charset="0"/>
                <a:ea typeface="Cambria" charset="0"/>
                <a:cs typeface="Cambria" charset="0"/>
              </a:rPr>
              <a:t>Add to Glossary</a:t>
            </a:r>
            <a:r>
              <a:rPr lang="en-US" sz="2400" i="1" dirty="0" smtClean="0">
                <a:latin typeface="Cambria" charset="0"/>
                <a:ea typeface="Cambria" charset="0"/>
                <a:cs typeface="Cambria" charset="0"/>
              </a:rPr>
              <a:t>:</a:t>
            </a:r>
          </a:p>
          <a:p>
            <a:pPr marL="0" indent="0">
              <a:buNone/>
            </a:pPr>
            <a:r>
              <a:rPr lang="en-US" b="1" dirty="0">
                <a:solidFill>
                  <a:srgbClr val="A90009"/>
                </a:solidFill>
              </a:rPr>
              <a:t>SCIENTIFIC </a:t>
            </a:r>
            <a:r>
              <a:rPr lang="en-US" b="1" dirty="0" smtClean="0">
                <a:solidFill>
                  <a:srgbClr val="A90009"/>
                </a:solidFill>
              </a:rPr>
              <a:t>MODELS:</a:t>
            </a:r>
            <a:r>
              <a:rPr lang="en-US" dirty="0" smtClean="0"/>
              <a:t> </a:t>
            </a:r>
            <a:r>
              <a:rPr lang="en-US" sz="3200" b="1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Sets of ideas that explain natural phenomena. </a:t>
            </a:r>
          </a:p>
          <a:p>
            <a:pPr marL="0" indent="0">
              <a:buNone/>
            </a:pPr>
            <a:r>
              <a:rPr lang="en-US" sz="2800" i="1" dirty="0" smtClean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rPr>
              <a:t>Example:</a:t>
            </a:r>
            <a:r>
              <a:rPr lang="en-US" b="1" i="1" dirty="0" smtClean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rPr>
              <a:t> </a:t>
            </a:r>
            <a:r>
              <a:rPr lang="en-US" sz="2800" b="1" dirty="0" smtClean="0">
                <a:solidFill>
                  <a:srgbClr val="2E3E7D"/>
                </a:solidFill>
                <a:latin typeface="+mj-lt"/>
                <a:ea typeface="Cambria" charset="0"/>
                <a:cs typeface="Cambria" charset="0"/>
              </a:rPr>
              <a:t>All living things are made of one or more cells.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2E3E7D"/>
                </a:solidFill>
                <a:latin typeface="+mj-lt"/>
                <a:ea typeface="Cambria" charset="0"/>
                <a:cs typeface="Cambria" charset="0"/>
              </a:rPr>
              <a:t>	</a:t>
            </a:r>
            <a:endParaRPr lang="en-US" sz="2800" i="1" dirty="0" smtClean="0">
              <a:solidFill>
                <a:schemeClr val="tx2"/>
              </a:solidFill>
              <a:latin typeface="Cambria" charset="0"/>
              <a:ea typeface="Cambria" charset="0"/>
              <a:cs typeface="Cambria" charset="0"/>
            </a:endParaRPr>
          </a:p>
          <a:p>
            <a:pPr marL="0" indent="0">
              <a:buNone/>
            </a:pPr>
            <a:endParaRPr lang="en-US" sz="2800" i="1" dirty="0">
              <a:solidFill>
                <a:schemeClr val="tx2"/>
              </a:solidFill>
              <a:latin typeface="Cambria" charset="0"/>
              <a:ea typeface="Cambria" charset="0"/>
              <a:cs typeface="Cambria" charset="0"/>
            </a:endParaRPr>
          </a:p>
          <a:p>
            <a:pPr marL="0" indent="0">
              <a:buNone/>
            </a:pPr>
            <a:endParaRPr lang="en-US" sz="2800" i="1" dirty="0" smtClean="0">
              <a:solidFill>
                <a:schemeClr val="tx2"/>
              </a:solidFill>
              <a:latin typeface="Cambria" charset="0"/>
              <a:ea typeface="Cambria" charset="0"/>
              <a:cs typeface="Cambria" charset="0"/>
            </a:endParaRPr>
          </a:p>
          <a:p>
            <a:pPr marL="0" indent="0">
              <a:buNone/>
            </a:pPr>
            <a:endParaRPr lang="en-US" sz="2800" i="1" dirty="0">
              <a:solidFill>
                <a:schemeClr val="tx2"/>
              </a:solidFill>
              <a:latin typeface="Cambria" charset="0"/>
              <a:ea typeface="Cambria" charset="0"/>
              <a:cs typeface="Cambria" charset="0"/>
            </a:endParaRPr>
          </a:p>
          <a:p>
            <a:pPr marL="0" indent="0">
              <a:buNone/>
            </a:pPr>
            <a:r>
              <a:rPr lang="en-US" sz="2800" i="1" dirty="0" smtClean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rPr>
              <a:t>Non-example: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tx2"/>
                </a:solidFill>
                <a:latin typeface="+mj-lt"/>
                <a:ea typeface="Cambria" charset="0"/>
                <a:cs typeface="Cambria" charset="0"/>
              </a:rPr>
              <a:t>M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Cambria" charset="0"/>
                <a:cs typeface="Cambria" charset="0"/>
              </a:rPr>
              <a:t>odel of a cell</a:t>
            </a:r>
            <a:r>
              <a:rPr lang="en-US" sz="3600" b="1" dirty="0" smtClean="0">
                <a:solidFill>
                  <a:schemeClr val="tx2"/>
                </a:solidFill>
                <a:latin typeface="+mj-lt"/>
                <a:ea typeface="Cambria" charset="0"/>
                <a:cs typeface="Cambria" charset="0"/>
              </a:rPr>
              <a:t> </a:t>
            </a:r>
          </a:p>
          <a:p>
            <a:pPr marL="0" indent="0">
              <a:buNone/>
            </a:pPr>
            <a:endParaRPr lang="en-US" sz="2400" b="1" dirty="0" smtClean="0">
              <a:solidFill>
                <a:srgbClr val="000090"/>
              </a:solidFill>
              <a:latin typeface="+mj-lt"/>
              <a:ea typeface="ＭＳ Ｐゴシック" charset="0"/>
              <a:cs typeface="ＭＳ Ｐゴシック" charset="0"/>
            </a:endParaRPr>
          </a:p>
          <a:p>
            <a:pPr marL="0" indent="0">
              <a:buNone/>
            </a:pPr>
            <a:endParaRPr lang="en-US" sz="2800" b="1" dirty="0" smtClean="0">
              <a:solidFill>
                <a:srgbClr val="000090"/>
              </a:solidFill>
              <a:latin typeface="Tahoma" charset="0"/>
              <a:ea typeface="ＭＳ Ｐゴシック" charset="0"/>
              <a:cs typeface="ＭＳ Ｐゴシック" charset="0"/>
            </a:endParaRPr>
          </a:p>
          <a:p>
            <a:pPr marL="0" indent="0">
              <a:buNone/>
            </a:pPr>
            <a:endParaRPr lang="en-US" sz="2800" b="1" dirty="0">
              <a:solidFill>
                <a:srgbClr val="000090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579" y="4744239"/>
            <a:ext cx="2012658" cy="19772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34267" y="5547757"/>
            <a:ext cx="4263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This is a different kind of “model”.  It’s a replica, not an explanation. </a:t>
            </a:r>
            <a:endParaRPr lang="en-US" sz="2000" i="1" dirty="0">
              <a:solidFill>
                <a:srgbClr val="A90009"/>
              </a:solidFill>
              <a:latin typeface="Cambria" charset="0"/>
              <a:ea typeface="Cambria" charset="0"/>
              <a:cs typeface="Cambria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-394454"/>
            <a:ext cx="904136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002060"/>
              </a:solidFill>
              <a:ea typeface="ＭＳ Ｐゴシック" charset="0"/>
              <a:cs typeface="Cambria"/>
            </a:endParaRPr>
          </a:p>
          <a:p>
            <a:r>
              <a:rPr lang="en-US" sz="3200" b="1" dirty="0" smtClean="0">
                <a:solidFill>
                  <a:srgbClr val="002060"/>
                </a:solidFill>
                <a:ea typeface="ＭＳ Ｐゴシック" charset="0"/>
                <a:cs typeface="Cambria"/>
              </a:rPr>
              <a:t>Your explanations are your “models” of the phenomenon of the magic cylinders. </a:t>
            </a:r>
            <a:r>
              <a:rPr lang="en-US" sz="3600" b="1" dirty="0">
                <a:solidFill>
                  <a:srgbClr val="A90009"/>
                </a:solidFill>
                <a:ea typeface="ＭＳ Ｐゴシック" charset="0"/>
                <a:cs typeface="Cambria"/>
              </a:rPr>
              <a:t/>
            </a:r>
            <a:br>
              <a:rPr lang="en-US" sz="3600" b="1" dirty="0">
                <a:solidFill>
                  <a:srgbClr val="A90009"/>
                </a:solidFill>
                <a:ea typeface="ＭＳ Ｐゴシック" charset="0"/>
                <a:cs typeface="Cambria"/>
              </a:rPr>
            </a:b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005" y="3287804"/>
            <a:ext cx="1452717" cy="12405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504" y="3348474"/>
            <a:ext cx="362126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Explains </a:t>
            </a:r>
            <a:r>
              <a:rPr lang="en-US" sz="2000" i="1" u="sng" dirty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many</a:t>
            </a:r>
            <a:r>
              <a:rPr lang="en-US" sz="2000" i="1" dirty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 things, </a:t>
            </a:r>
            <a:r>
              <a:rPr lang="en-US" sz="2000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like </a:t>
            </a:r>
            <a:r>
              <a:rPr lang="en-US" sz="2000" i="1" dirty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why </a:t>
            </a:r>
            <a:r>
              <a:rPr lang="en-US" sz="2000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we see this when </a:t>
            </a:r>
            <a:r>
              <a:rPr lang="en-US" sz="2000" i="1" dirty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we look at </a:t>
            </a:r>
            <a:r>
              <a:rPr lang="en-US" sz="2000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skin through </a:t>
            </a:r>
            <a:r>
              <a:rPr lang="en-US" sz="2000" i="1" dirty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the </a:t>
            </a:r>
            <a:r>
              <a:rPr lang="en-US" sz="2000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microscope: </a:t>
            </a:r>
            <a:endParaRPr lang="en-US" sz="2000" i="1" dirty="0">
              <a:solidFill>
                <a:srgbClr val="A90009"/>
              </a:solidFill>
              <a:latin typeface="Cambria" charset="0"/>
              <a:ea typeface="Cambria" charset="0"/>
              <a:cs typeface="Cambria" charset="0"/>
            </a:endParaRPr>
          </a:p>
          <a:p>
            <a:endParaRPr lang="en-US" b="1" i="1" dirty="0" smtClean="0">
              <a:solidFill>
                <a:srgbClr val="2E3E7D"/>
              </a:solidFill>
              <a:ea typeface="Cambria" charset="0"/>
              <a:cs typeface="Cambria" charset="0"/>
            </a:endParaRPr>
          </a:p>
          <a:p>
            <a:endParaRPr lang="en-US" b="1" i="1" dirty="0">
              <a:solidFill>
                <a:srgbClr val="2E3E7D"/>
              </a:solidFill>
              <a:ea typeface="Cambria" charset="0"/>
              <a:cs typeface="Cambria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53560" y="3411285"/>
            <a:ext cx="1772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A90009"/>
                </a:solidFill>
                <a:latin typeface="Cambria" charset="0"/>
                <a:ea typeface="Cambria" charset="0"/>
                <a:cs typeface="Cambria" charset="0"/>
              </a:rPr>
              <a:t>And this when we look at a leaf:</a:t>
            </a:r>
            <a:endParaRPr lang="en-US" i="1" dirty="0">
              <a:solidFill>
                <a:srgbClr val="A90009"/>
              </a:solidFill>
              <a:latin typeface="Cambria" charset="0"/>
              <a:ea typeface="Cambria" charset="0"/>
              <a:cs typeface="Cambria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795" y="3145596"/>
            <a:ext cx="2164835" cy="162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2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2597" y="1818640"/>
            <a:ext cx="8820123" cy="279963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42596" y="-352371"/>
            <a:ext cx="882012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b="1" dirty="0" smtClean="0">
              <a:solidFill>
                <a:srgbClr val="002060"/>
              </a:solidFill>
              <a:latin typeface="+mj-lt"/>
              <a:cs typeface="Cambria"/>
            </a:endParaRPr>
          </a:p>
          <a:p>
            <a:r>
              <a:rPr lang="en-US" sz="2800" b="1" dirty="0" smtClean="0">
                <a:solidFill>
                  <a:srgbClr val="002060"/>
                </a:solidFill>
                <a:cs typeface="Cambria"/>
              </a:rPr>
              <a:t>We have more than one model of the cylinders. So how do we decide which one is “right”? </a:t>
            </a:r>
          </a:p>
          <a:p>
            <a:r>
              <a:rPr lang="en-US" sz="2800" i="1" dirty="0" smtClean="0">
                <a:solidFill>
                  <a:srgbClr val="A90009"/>
                </a:solidFill>
                <a:ea typeface="Cambria" charset="0"/>
                <a:cs typeface="Cambria" charset="0"/>
              </a:rPr>
              <a:t>We don’t! We decide which one is BEST using these criteria</a:t>
            </a:r>
            <a:r>
              <a:rPr lang="en-US" sz="2800" i="1" dirty="0">
                <a:solidFill>
                  <a:srgbClr val="A90009"/>
                </a:solidFill>
                <a:ea typeface="Cambria" charset="0"/>
                <a:cs typeface="Cambria" charset="0"/>
              </a:rPr>
              <a:t>:</a:t>
            </a:r>
            <a:r>
              <a:rPr lang="en-US" sz="2800" i="1" dirty="0" smtClean="0">
                <a:solidFill>
                  <a:srgbClr val="A90009"/>
                </a:solidFill>
                <a:ea typeface="Cambria" charset="0"/>
                <a:cs typeface="Cambria" charset="0"/>
              </a:rPr>
              <a:t> </a:t>
            </a:r>
          </a:p>
          <a:p>
            <a:r>
              <a:rPr lang="en-US" sz="2800" b="1" i="1" dirty="0" smtClean="0">
                <a:solidFill>
                  <a:srgbClr val="0000FF"/>
                </a:solidFill>
                <a:latin typeface="Cambria"/>
                <a:cs typeface="Cambria"/>
              </a:rPr>
              <a:t> </a:t>
            </a:r>
          </a:p>
          <a:p>
            <a:r>
              <a:rPr lang="en-US" sz="2800" b="1" u="sng" dirty="0" smtClean="0">
                <a:solidFill>
                  <a:srgbClr val="A90009"/>
                </a:solidFill>
                <a:cs typeface="Cambria"/>
              </a:rPr>
              <a:t>MODEL CRITERIA: 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US" sz="2800" b="1" i="1" dirty="0" smtClean="0">
                <a:latin typeface="Cambria"/>
                <a:cs typeface="Cambria"/>
              </a:rPr>
              <a:t>Must fit and explain all of our observations.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US" sz="2800" b="1" i="1" dirty="0" smtClean="0">
                <a:latin typeface="Cambria"/>
                <a:cs typeface="Cambria"/>
              </a:rPr>
              <a:t>Must be realistic. Must follow all scientific laws and fit what we know about the natural universe.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US" sz="2800" b="1" i="1" dirty="0" smtClean="0">
                <a:latin typeface="Cambria"/>
                <a:cs typeface="Cambria"/>
              </a:rPr>
              <a:t>Must allow us to make accurate predictions.</a:t>
            </a:r>
          </a:p>
          <a:p>
            <a:pPr lvl="2"/>
            <a:endParaRPr lang="en-US" sz="2400" i="1" dirty="0" smtClean="0">
              <a:solidFill>
                <a:srgbClr val="002060"/>
              </a:solidFill>
              <a:latin typeface="Cambria"/>
              <a:cs typeface="Cambri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2071" y="5131826"/>
            <a:ext cx="48765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2E3E7D"/>
                </a:solidFill>
              </a:rPr>
              <a:t>L</a:t>
            </a:r>
            <a:r>
              <a:rPr lang="en-US" sz="2800" b="1" dirty="0" smtClean="0">
                <a:solidFill>
                  <a:srgbClr val="2E3E7D"/>
                </a:solidFill>
              </a:rPr>
              <a:t>et’s use the criteria to evaluate our models</a:t>
            </a:r>
            <a:r>
              <a:rPr lang="en-US" sz="2400" b="1" dirty="0" smtClean="0">
                <a:solidFill>
                  <a:srgbClr val="2E3E7D"/>
                </a:solidFill>
              </a:rPr>
              <a:t>.</a:t>
            </a:r>
            <a:endParaRPr lang="en-US" sz="2400" b="1" dirty="0">
              <a:solidFill>
                <a:srgbClr val="2E3E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549" y="4689390"/>
            <a:ext cx="1715174" cy="216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0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228600"/>
            <a:ext cx="94488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A90009"/>
                </a:solidFill>
                <a:latin typeface="Marker Felt" pitchFamily="-84" charset="0"/>
              </a:rPr>
              <a:t>So whose model of the cylinders  is right?</a:t>
            </a:r>
            <a:endParaRPr lang="en-US" sz="3600" dirty="0" smtClean="0">
              <a:solidFill>
                <a:srgbClr val="A90009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570704"/>
            <a:ext cx="8458200" cy="4114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1018A5"/>
                </a:solidFill>
                <a:latin typeface="Marker Felt" charset="0"/>
                <a:ea typeface="ＭＳ Ｐゴシック" charset="0"/>
                <a:cs typeface="ＭＳ Ｐゴシック" charset="0"/>
              </a:rPr>
              <a:t>Will we ever </a:t>
            </a:r>
            <a:r>
              <a:rPr lang="en-US" altLang="ja-JP" dirty="0" smtClean="0">
                <a:solidFill>
                  <a:srgbClr val="1018A5"/>
                </a:solidFill>
                <a:latin typeface="Marker Felt" charset="0"/>
                <a:ea typeface="ＭＳ Ｐゴシック" charset="0"/>
                <a:cs typeface="ＭＳ Ｐゴシック" charset="0"/>
              </a:rPr>
              <a:t>know</a:t>
            </a:r>
            <a:r>
              <a:rPr lang="en-US" altLang="ja-JP" dirty="0">
                <a:solidFill>
                  <a:srgbClr val="1018A5"/>
                </a:solidFill>
                <a:latin typeface="Marker Felt" charset="0"/>
                <a:ea typeface="ＭＳ Ｐゴシック" charset="0"/>
                <a:cs typeface="ＭＳ Ｐゴシック" charset="0"/>
              </a:rPr>
              <a:t>?</a:t>
            </a:r>
          </a:p>
          <a:p>
            <a:pPr eaLnBrk="1" hangingPunct="1"/>
            <a:r>
              <a:rPr lang="en-US" dirty="0">
                <a:solidFill>
                  <a:srgbClr val="1018A5"/>
                </a:solidFill>
                <a:latin typeface="Marker Felt" charset="0"/>
                <a:ea typeface="ＭＳ Ｐゴシック" charset="0"/>
                <a:cs typeface="ＭＳ Ｐゴシック" charset="0"/>
              </a:rPr>
              <a:t>How is this like real science</a:t>
            </a:r>
            <a:r>
              <a:rPr lang="en-US" dirty="0" smtClean="0">
                <a:solidFill>
                  <a:srgbClr val="1018A5"/>
                </a:solidFill>
                <a:latin typeface="Marker Felt" charset="0"/>
                <a:ea typeface="ＭＳ Ｐゴシック" charset="0"/>
                <a:cs typeface="ＭＳ Ｐゴシック" charset="0"/>
              </a:rPr>
              <a:t>?</a:t>
            </a:r>
            <a:endParaRPr lang="en-US" dirty="0">
              <a:solidFill>
                <a:srgbClr val="1018A5"/>
              </a:solidFill>
              <a:latin typeface="Marker Felt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0965" name="Picture 5" descr="sta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87" y="2819400"/>
            <a:ext cx="5007945" cy="3716867"/>
          </a:xfrm>
          <a:prstGeom prst="rect">
            <a:avLst/>
          </a:prstGeom>
          <a:noFill/>
          <a:ln>
            <a:noFill/>
          </a:ln>
          <a:effectLst>
            <a:outerShdw blurRad="63500" dist="107763" dir="13500000" algn="ctr" rotWithShape="0">
              <a:srgbClr val="000000">
                <a:alpha val="74997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n 1"/>
          <p:cNvSpPr/>
          <p:nvPr/>
        </p:nvSpPr>
        <p:spPr>
          <a:xfrm>
            <a:off x="7543521" y="1570704"/>
            <a:ext cx="1026929" cy="3635477"/>
          </a:xfrm>
          <a:prstGeom prst="can">
            <a:avLst/>
          </a:prstGeom>
          <a:solidFill>
            <a:schemeClr val="bg1"/>
          </a:solidFill>
          <a:ln>
            <a:solidFill>
              <a:srgbClr val="A9000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760651" y="2819400"/>
            <a:ext cx="5926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A90009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1784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-235974" y="560438"/>
            <a:ext cx="9230684" cy="6138941"/>
          </a:xfrm>
        </p:spPr>
        <p:txBody>
          <a:bodyPr>
            <a:normAutofit/>
          </a:bodyPr>
          <a:lstStyle/>
          <a:p>
            <a:pPr lvl="2"/>
            <a:r>
              <a:rPr lang="en-US" sz="3200" b="1" dirty="0">
                <a:solidFill>
                  <a:srgbClr val="2E3E7D"/>
                </a:solidFill>
                <a:latin typeface="+mj-lt"/>
                <a:cs typeface="Cambria"/>
              </a:rPr>
              <a:t>We constantly test models, but </a:t>
            </a:r>
            <a:r>
              <a:rPr lang="en-US" sz="3200" b="1" dirty="0" smtClean="0">
                <a:solidFill>
                  <a:srgbClr val="2E3E7D"/>
                </a:solidFill>
                <a:latin typeface="+mj-lt"/>
                <a:cs typeface="Cambria"/>
              </a:rPr>
              <a:t>rarely say we “prove” them because </a:t>
            </a:r>
            <a:r>
              <a:rPr lang="en-US" sz="3200" b="1" dirty="0">
                <a:solidFill>
                  <a:srgbClr val="2E3E7D"/>
                </a:solidFill>
                <a:latin typeface="+mj-lt"/>
                <a:cs typeface="Cambria"/>
              </a:rPr>
              <a:t>we can’t directly observe what they </a:t>
            </a:r>
            <a:r>
              <a:rPr lang="en-US" sz="3200" b="1" dirty="0" smtClean="0">
                <a:solidFill>
                  <a:srgbClr val="2E3E7D"/>
                </a:solidFill>
                <a:latin typeface="+mj-lt"/>
                <a:cs typeface="Cambria"/>
              </a:rPr>
              <a:t>describe.</a:t>
            </a:r>
          </a:p>
          <a:p>
            <a:pPr lvl="2"/>
            <a:endParaRPr lang="en-US" sz="3200" b="1" i="1" dirty="0">
              <a:solidFill>
                <a:srgbClr val="2E3E7D"/>
              </a:solidFill>
              <a:latin typeface="+mj-lt"/>
              <a:cs typeface="Cambria"/>
            </a:endParaRPr>
          </a:p>
          <a:p>
            <a:pPr lvl="2"/>
            <a:r>
              <a:rPr lang="en-US" sz="3200" i="1" dirty="0" smtClean="0">
                <a:solidFill>
                  <a:srgbClr val="A90009"/>
                </a:solidFill>
                <a:latin typeface="Cambria"/>
                <a:cs typeface="Cambria"/>
              </a:rPr>
              <a:t>For example, why can’t we “prove” </a:t>
            </a:r>
            <a:r>
              <a:rPr lang="en-US" sz="3200" i="1" dirty="0" smtClean="0">
                <a:solidFill>
                  <a:srgbClr val="A90009"/>
                </a:solidFill>
                <a:latin typeface="Cambria"/>
                <a:cs typeface="Cambria"/>
              </a:rPr>
              <a:t>atomic theory? What about cell </a:t>
            </a:r>
            <a:r>
              <a:rPr lang="en-US" sz="3200" i="1" dirty="0" smtClean="0">
                <a:solidFill>
                  <a:srgbClr val="A90009"/>
                </a:solidFill>
                <a:latin typeface="Cambria"/>
                <a:cs typeface="Cambria"/>
              </a:rPr>
              <a:t>theory?</a:t>
            </a:r>
          </a:p>
          <a:p>
            <a:pPr lvl="2"/>
            <a:endParaRPr lang="en-US" sz="3200" i="1" dirty="0">
              <a:solidFill>
                <a:srgbClr val="A90009"/>
              </a:solidFill>
              <a:latin typeface="Cambria"/>
              <a:cs typeface="Cambria"/>
            </a:endParaRPr>
          </a:p>
          <a:p>
            <a:pPr lvl="2"/>
            <a:r>
              <a:rPr lang="en-US" sz="3200" i="1" dirty="0" smtClean="0">
                <a:solidFill>
                  <a:srgbClr val="A90009"/>
                </a:solidFill>
                <a:latin typeface="Cambria"/>
                <a:cs typeface="Cambria"/>
              </a:rPr>
              <a:t>Does that mean biologists have doubts about the truth of cell theory?</a:t>
            </a:r>
            <a:endParaRPr lang="en-US" sz="1200" i="1" dirty="0">
              <a:solidFill>
                <a:srgbClr val="A90009"/>
              </a:solidFill>
              <a:latin typeface="Cambria"/>
              <a:cs typeface="Cambria"/>
            </a:endParaRPr>
          </a:p>
          <a:p>
            <a:pPr lvl="3"/>
            <a:endParaRPr lang="en-US" sz="2800" b="1" dirty="0" smtClean="0">
              <a:solidFill>
                <a:srgbClr val="2E3E7D"/>
              </a:solidFill>
              <a:latin typeface="+mj-lt"/>
              <a:cs typeface="Cambria"/>
            </a:endParaRPr>
          </a:p>
          <a:p>
            <a:pPr lvl="2"/>
            <a:endParaRPr lang="en-US" sz="2800" b="1" dirty="0">
              <a:solidFill>
                <a:srgbClr val="0000FF"/>
              </a:solidFill>
              <a:latin typeface="+mj-lt"/>
              <a:cs typeface="Cambria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2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r>
              <a:rPr lang="en-US" b="1" i="1" dirty="0" smtClean="0">
                <a:solidFill>
                  <a:srgbClr val="A90009"/>
                </a:solidFill>
                <a:latin typeface="Cambria"/>
                <a:cs typeface="Cambria"/>
              </a:rPr>
              <a:t>H.W. due tomorrow: </a:t>
            </a:r>
            <a:r>
              <a:rPr lang="en-US" b="1" dirty="0" smtClean="0">
                <a:solidFill>
                  <a:srgbClr val="A90009"/>
                </a:solidFill>
              </a:rPr>
              <a:t>Read class policies and lab safety rules. Bring any questions you have tomorrow.</a:t>
            </a:r>
          </a:p>
          <a:p>
            <a:r>
              <a:rPr lang="en-US" b="1" dirty="0" smtClean="0">
                <a:solidFill>
                  <a:srgbClr val="A90009"/>
                </a:solidFill>
              </a:rPr>
              <a:t>Signature page due Friday 9/8 at the latest.</a:t>
            </a:r>
            <a:endParaRPr lang="en-US" b="1" dirty="0">
              <a:solidFill>
                <a:srgbClr val="A9000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27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day and nigh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334380" y="1421705"/>
            <a:ext cx="6941770" cy="3848228"/>
          </a:xfrm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89280" y="5374919"/>
            <a:ext cx="884936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i="1" dirty="0">
                <a:solidFill>
                  <a:srgbClr val="A90009"/>
                </a:solidFill>
                <a:latin typeface="Marker Felt" charset="0"/>
              </a:rPr>
              <a:t>Example:</a:t>
            </a:r>
          </a:p>
          <a:p>
            <a:pPr eaLnBrk="1" hangingPunct="1"/>
            <a:r>
              <a:rPr lang="en-US" b="1" dirty="0">
                <a:solidFill>
                  <a:srgbClr val="2E3E7D"/>
                </a:solidFill>
                <a:latin typeface="Cambria" charset="0"/>
                <a:ea typeface="Cambria" charset="0"/>
                <a:cs typeface="Cambria" charset="0"/>
              </a:rPr>
              <a:t>PHENOMENON:</a:t>
            </a:r>
            <a:r>
              <a:rPr lang="en-US" dirty="0">
                <a:solidFill>
                  <a:srgbClr val="2E3E7D"/>
                </a:solidFill>
                <a:latin typeface="Cambria" charset="0"/>
                <a:ea typeface="Cambria" charset="0"/>
                <a:cs typeface="Cambria" charset="0"/>
              </a:rPr>
              <a:t> </a:t>
            </a:r>
            <a:r>
              <a:rPr lang="en-US" sz="2800" i="1" dirty="0">
                <a:solidFill>
                  <a:srgbClr val="2E3E7D"/>
                </a:solidFill>
                <a:latin typeface="Cambria" charset="0"/>
                <a:ea typeface="Cambria" charset="0"/>
                <a:cs typeface="Cambria" charset="0"/>
              </a:rPr>
              <a:t>The sun appears to move across the sky each day.</a:t>
            </a:r>
          </a:p>
          <a:p>
            <a:pPr lvl="1" eaLnBrk="1" hangingPunct="1"/>
            <a:endParaRPr lang="en-US" sz="2800" i="1" dirty="0">
              <a:solidFill>
                <a:srgbClr val="000090"/>
              </a:solidFill>
              <a:latin typeface="Marker Felt" charset="0"/>
            </a:endParaRP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4640" y="254890"/>
            <a:ext cx="87782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2E3E7D"/>
                </a:solidFill>
                <a:latin typeface="Tahoma" charset="0"/>
                <a:ea typeface="ＭＳ Ｐゴシック" charset="0"/>
                <a:cs typeface="ＭＳ Ｐゴシック" charset="0"/>
              </a:rPr>
              <a:t>What do we do if new evidence aris</a:t>
            </a:r>
            <a:r>
              <a:rPr lang="en-US" sz="2000" b="1" dirty="0">
                <a:solidFill>
                  <a:srgbClr val="2E3E7D"/>
                </a:solidFill>
                <a:latin typeface="Tahoma" charset="0"/>
                <a:ea typeface="ＭＳ Ｐゴシック" charset="0"/>
                <a:cs typeface="ＭＳ Ｐゴシック" charset="0"/>
              </a:rPr>
              <a:t>e</a:t>
            </a:r>
            <a:r>
              <a:rPr lang="en-US" sz="2000" b="1" dirty="0" smtClean="0">
                <a:solidFill>
                  <a:srgbClr val="2E3E7D"/>
                </a:solidFill>
                <a:latin typeface="Tahoma" charset="0"/>
                <a:ea typeface="ＭＳ Ｐゴシック" charset="0"/>
                <a:cs typeface="ＭＳ Ｐゴシック" charset="0"/>
              </a:rPr>
              <a:t>s that contradicts a model?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b="1" i="1" dirty="0" smtClean="0">
                <a:solidFill>
                  <a:srgbClr val="C00000"/>
                </a:solidFill>
                <a:latin typeface="Cambria" charset="0"/>
                <a:ea typeface="Cambria" charset="0"/>
                <a:cs typeface="Cambria" charset="0"/>
              </a:rPr>
              <a:t>The model </a:t>
            </a:r>
            <a:r>
              <a:rPr lang="en-US" sz="2000" b="1" i="1" dirty="0">
                <a:solidFill>
                  <a:srgbClr val="C00000"/>
                </a:solidFill>
                <a:latin typeface="Cambria" charset="0"/>
                <a:ea typeface="Cambria" charset="0"/>
                <a:cs typeface="Cambria" charset="0"/>
              </a:rPr>
              <a:t>must be </a:t>
            </a:r>
            <a:r>
              <a:rPr lang="en-US" sz="2000" b="1" i="1" dirty="0" smtClean="0">
                <a:solidFill>
                  <a:srgbClr val="C00000"/>
                </a:solidFill>
                <a:latin typeface="Cambria" charset="0"/>
                <a:ea typeface="Cambria" charset="0"/>
                <a:cs typeface="Cambria" charset="0"/>
              </a:rPr>
              <a:t>revised or changed</a:t>
            </a:r>
            <a:r>
              <a:rPr lang="en-US" sz="2000" b="1" i="1" dirty="0">
                <a:solidFill>
                  <a:srgbClr val="C00000"/>
                </a:solidFill>
                <a:latin typeface="Cambria" charset="0"/>
                <a:ea typeface="Cambria" charset="0"/>
                <a:cs typeface="Cambria" charset="0"/>
              </a:rPr>
              <a:t> </a:t>
            </a:r>
            <a:r>
              <a:rPr lang="en-US" sz="2000" b="1" i="1" dirty="0" smtClean="0">
                <a:solidFill>
                  <a:srgbClr val="C00000"/>
                </a:solidFill>
                <a:latin typeface="Cambria" charset="0"/>
                <a:ea typeface="Cambria" charset="0"/>
                <a:cs typeface="Cambria" charset="0"/>
              </a:rPr>
              <a:t>to incorporate and explain the new evidence. It may even need to be discarded completely. </a:t>
            </a:r>
            <a:r>
              <a:rPr lang="en-US" sz="2000" b="1" i="1" dirty="0">
                <a:solidFill>
                  <a:srgbClr val="C00000"/>
                </a:solidFill>
                <a:latin typeface="Cambria" charset="0"/>
                <a:ea typeface="Cambria" charset="0"/>
                <a:cs typeface="Cambria" charset="0"/>
              </a:rPr>
              <a:t/>
            </a:r>
            <a:br>
              <a:rPr lang="en-US" sz="2000" b="1" i="1" dirty="0">
                <a:solidFill>
                  <a:srgbClr val="C00000"/>
                </a:solidFill>
                <a:latin typeface="Cambria" charset="0"/>
                <a:ea typeface="Cambria" charset="0"/>
                <a:cs typeface="Cambria" charset="0"/>
              </a:rPr>
            </a:br>
            <a:endParaRPr lang="en-US" sz="1600" i="1" dirty="0">
              <a:solidFill>
                <a:srgbClr val="C00000"/>
              </a:solidFill>
              <a:latin typeface="Cambria" charset="0"/>
              <a:ea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31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04800" y="5962863"/>
            <a:ext cx="8655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 smtClean="0">
                <a:solidFill>
                  <a:srgbClr val="000090"/>
                </a:solidFill>
                <a:latin typeface="Chalkboard Bold" charset="0"/>
              </a:rPr>
              <a:t>CURRENT </a:t>
            </a:r>
            <a:r>
              <a:rPr lang="en-US" b="1" dirty="0">
                <a:solidFill>
                  <a:srgbClr val="000090"/>
                </a:solidFill>
                <a:latin typeface="Chalkboard Bold" charset="0"/>
              </a:rPr>
              <a:t>MODEL:</a:t>
            </a:r>
            <a:r>
              <a:rPr lang="en-US" b="1" dirty="0">
                <a:solidFill>
                  <a:srgbClr val="000090"/>
                </a:solidFill>
              </a:rPr>
              <a:t> </a:t>
            </a:r>
            <a:r>
              <a:rPr lang="en-US" i="1" dirty="0">
                <a:solidFill>
                  <a:srgbClr val="000090"/>
                </a:solidFill>
              </a:rPr>
              <a:t>Sun is stationary relative to Earth.</a:t>
            </a:r>
            <a:r>
              <a:rPr lang="en-US" dirty="0">
                <a:solidFill>
                  <a:srgbClr val="000090"/>
                </a:solidFill>
              </a:rPr>
              <a:t> </a:t>
            </a:r>
            <a:r>
              <a:rPr lang="en-US" i="1" dirty="0">
                <a:solidFill>
                  <a:srgbClr val="000090"/>
                </a:solidFill>
              </a:rPr>
              <a:t>Earth  rotates continually on its axis - one revolution every 24 hrs. </a:t>
            </a:r>
          </a:p>
        </p:txBody>
      </p:sp>
      <p:pic>
        <p:nvPicPr>
          <p:cNvPr id="9" name="Picture 6" descr="daynight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69" y="3902122"/>
            <a:ext cx="6052056" cy="1988099"/>
          </a:xfrm>
          <a:prstGeom prst="rect">
            <a:avLst/>
          </a:prstGeom>
          <a:noFill/>
          <a:ln>
            <a:noFill/>
          </a:ln>
          <a:effectLst>
            <a:outerShdw blurRad="63500" dist="107763" dir="13500000" algn="ctr" rotWithShape="0">
              <a:srgbClr val="000000">
                <a:alpha val="74997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0"/>
          <p:cNvSpPr>
            <a:spLocks noChangeArrowheads="1"/>
          </p:cNvSpPr>
          <p:nvPr/>
        </p:nvSpPr>
        <p:spPr bwMode="auto">
          <a:xfrm rot="-10778832">
            <a:off x="6777625" y="4262430"/>
            <a:ext cx="457200" cy="1371600"/>
          </a:xfrm>
          <a:prstGeom prst="flowChartDelay">
            <a:avLst/>
          </a:prstGeom>
          <a:solidFill>
            <a:srgbClr val="F4CD0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2965579" y="4742626"/>
            <a:ext cx="317242" cy="30709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798113" y="4997097"/>
            <a:ext cx="7832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b="1" dirty="0">
                <a:solidFill>
                  <a:srgbClr val="A90009"/>
                </a:solidFill>
              </a:rPr>
              <a:t>AXIS</a:t>
            </a:r>
            <a:endParaRPr lang="en-US" b="1" dirty="0">
              <a:solidFill>
                <a:srgbClr val="A90009"/>
              </a:solidFill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272877" y="4762245"/>
            <a:ext cx="10282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b="1" dirty="0">
                <a:solidFill>
                  <a:srgbClr val="000000"/>
                </a:solidFill>
              </a:rPr>
              <a:t>SUN</a:t>
            </a:r>
          </a:p>
        </p:txBody>
      </p:sp>
      <p:pic>
        <p:nvPicPr>
          <p:cNvPr id="14" name="Picture 13" descr="Screen Shot 2015-09-02 at 7.40.4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3276600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657600" y="990600"/>
            <a:ext cx="5486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 smtClean="0">
                <a:solidFill>
                  <a:srgbClr val="A90009"/>
                </a:solidFill>
              </a:rPr>
              <a:t>ARISTOTLE’S MODEL (350 BC): </a:t>
            </a:r>
            <a:r>
              <a:rPr lang="en-US" dirty="0">
                <a:solidFill>
                  <a:srgbClr val="A90009"/>
                </a:solidFill>
              </a:rPr>
              <a:t>Earth does not move. The sun orbits around Earth once every 24 hours.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581400" y="2190750"/>
            <a:ext cx="5259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b="1" i="1" dirty="0" smtClean="0">
                <a:solidFill>
                  <a:srgbClr val="000000"/>
                </a:solidFill>
                <a:latin typeface="Cambria" charset="0"/>
              </a:rPr>
              <a:t>This model stood for almost 2000 years, but do we still believe it today?</a:t>
            </a:r>
          </a:p>
          <a:p>
            <a:r>
              <a:rPr lang="en-US" sz="2000" b="1" i="1" dirty="0" smtClean="0">
                <a:solidFill>
                  <a:srgbClr val="000000"/>
                </a:solidFill>
                <a:latin typeface="Cambria" charset="0"/>
              </a:rPr>
              <a:t>What happened?</a:t>
            </a:r>
            <a:endParaRPr lang="en-US" sz="2000" b="1" i="1" dirty="0">
              <a:solidFill>
                <a:srgbClr val="000000"/>
              </a:solidFill>
              <a:latin typeface="Cambria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0" y="63398"/>
            <a:ext cx="52850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What model did the earliest scientists come up with to explain this?</a:t>
            </a:r>
            <a:endParaRPr lang="en-US" sz="24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7104" y="2549663"/>
            <a:ext cx="2028689" cy="13524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3176" y="3194620"/>
            <a:ext cx="2248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NEW EVIDENCE!!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71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  <p:bldP spid="12" grpId="0"/>
      <p:bldP spid="13" grpId="0"/>
      <p:bldP spid="16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4915" y="586468"/>
            <a:ext cx="9131056" cy="993775"/>
          </a:xfrm>
        </p:spPr>
        <p:txBody>
          <a:bodyPr rtlCol="0">
            <a:noAutofit/>
          </a:bodyPr>
          <a:lstStyle/>
          <a:p>
            <a:pPr marL="342900" lvl="1" indent="-342900">
              <a:buFont typeface="Arial"/>
              <a:buChar char="•"/>
            </a:pPr>
            <a:r>
              <a:rPr lang="en-US" sz="3200" b="1" dirty="0" smtClean="0">
                <a:solidFill>
                  <a:srgbClr val="002060"/>
                </a:solidFill>
                <a:ea typeface="ＭＳ Ｐゴシック" charset="0"/>
                <a:cs typeface="ＭＳ Ｐゴシック" charset="0"/>
              </a:rPr>
              <a:t>Models are the basis of all scientific understanding and explanations. They are constantly being tested and revised.</a:t>
            </a:r>
            <a:r>
              <a:rPr lang="en-US" sz="2000" i="1" dirty="0" smtClean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  <a:t/>
            </a:r>
            <a:br>
              <a:rPr lang="en-US" sz="2000" i="1" dirty="0" smtClean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</a:br>
            <a:r>
              <a:rPr lang="en-US" i="1" dirty="0" smtClean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  <a:t/>
            </a:r>
            <a:br>
              <a:rPr lang="en-US" i="1" dirty="0" smtClean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</a:br>
            <a:endParaRPr lang="en-US" sz="2400" i="1" dirty="0">
              <a:solidFill>
                <a:srgbClr val="A9000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flipV="1">
            <a:off x="2364160" y="4096529"/>
            <a:ext cx="4457700" cy="2027238"/>
          </a:xfrm>
          <a:prstGeom prst="triangle">
            <a:avLst>
              <a:gd name="adj" fmla="val 51489"/>
            </a:avLst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531" name="TextBox 6"/>
          <p:cNvSpPr txBox="1">
            <a:spLocks noChangeArrowheads="1"/>
          </p:cNvSpPr>
          <p:nvPr/>
        </p:nvSpPr>
        <p:spPr bwMode="auto">
          <a:xfrm>
            <a:off x="771405" y="3561040"/>
            <a:ext cx="18646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800" b="1" dirty="0" smtClean="0"/>
              <a:t>PHENOMENON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715077" y="3556336"/>
            <a:ext cx="2076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800" b="1"/>
              <a:t>QUESTION(S)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04643" y="6288379"/>
            <a:ext cx="16573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2000" b="1" dirty="0"/>
              <a:t>MODEL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2133600" y="4246880"/>
            <a:ext cx="2214465" cy="20415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882840" y="3821210"/>
            <a:ext cx="3832237" cy="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161707" y="4028061"/>
            <a:ext cx="2284122" cy="2187002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18893" y="3404038"/>
            <a:ext cx="1943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800" dirty="0" smtClean="0">
                <a:solidFill>
                  <a:srgbClr val="C00000"/>
                </a:solidFill>
              </a:rPr>
              <a:t>leads us to ask…</a:t>
            </a:r>
            <a:endParaRPr lang="en-US" altLang="en-US" sz="1800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167203" y="5217611"/>
            <a:ext cx="2244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800" dirty="0">
                <a:solidFill>
                  <a:srgbClr val="C00000"/>
                </a:solidFill>
              </a:rPr>
              <a:t>t</a:t>
            </a:r>
            <a:r>
              <a:rPr lang="en-US" altLang="en-US" sz="1800" dirty="0" smtClean="0">
                <a:solidFill>
                  <a:srgbClr val="C00000"/>
                </a:solidFill>
              </a:rPr>
              <a:t>hat lead </a:t>
            </a:r>
            <a:r>
              <a:rPr lang="en-US" altLang="en-US" sz="1800" dirty="0">
                <a:solidFill>
                  <a:srgbClr val="C00000"/>
                </a:solidFill>
              </a:rPr>
              <a:t>to development of a…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11190" y="4894554"/>
            <a:ext cx="1771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800">
                <a:solidFill>
                  <a:srgbClr val="C00000"/>
                </a:solidFill>
              </a:rPr>
              <a:t>that explains the…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4914" y="1580243"/>
            <a:ext cx="87848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  <a:t>Throughout </a:t>
            </a:r>
            <a:r>
              <a:rPr lang="en-US" sz="2400" i="1" dirty="0" smtClean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  <a:t>the year</a:t>
            </a:r>
            <a:r>
              <a:rPr lang="en-US" sz="2400" i="1" dirty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  <a:t>, we will develop, test, revise, and USE models </a:t>
            </a:r>
            <a:r>
              <a:rPr lang="en-US" sz="2400" i="1" dirty="0" smtClean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  <a:t>to </a:t>
            </a:r>
            <a:r>
              <a:rPr lang="en-US" sz="2400" i="1" dirty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  <a:t>help us understand and explain the important ideas of biology. We will </a:t>
            </a:r>
            <a:r>
              <a:rPr lang="en-US" sz="2400" i="1" dirty="0" smtClean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  <a:t>usually be </a:t>
            </a:r>
            <a:r>
              <a:rPr lang="en-US" sz="2400" i="1" dirty="0">
                <a:solidFill>
                  <a:srgbClr val="A90009"/>
                </a:solidFill>
                <a:latin typeface="Tahoma" charset="0"/>
                <a:ea typeface="ＭＳ Ｐゴシック" charset="0"/>
                <a:cs typeface="ＭＳ Ｐゴシック" charset="0"/>
              </a:rPr>
              <a:t>working somewhere within this triangle: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41147" y="3789593"/>
            <a:ext cx="2344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(something happens!)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1193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531" grpId="0"/>
      <p:bldP spid="8" grpId="0"/>
      <p:bldP spid="9" grpId="0"/>
      <p:bldP spid="16" grpId="0"/>
      <p:bldP spid="17" grpId="0"/>
      <p:bldP spid="18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7932" y="380999"/>
            <a:ext cx="8339667" cy="5240868"/>
          </a:xfrm>
          <a:effectLst/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sz="3800" b="1" dirty="0" smtClean="0">
                <a:solidFill>
                  <a:srgbClr val="A90009"/>
                </a:solidFill>
              </a:rPr>
              <a:t>What’s your favorite color? Write it down.</a:t>
            </a:r>
          </a:p>
          <a:p>
            <a:pPr>
              <a:defRPr/>
            </a:pPr>
            <a:endParaRPr lang="en-US" b="1" dirty="0" smtClean="0">
              <a:solidFill>
                <a:srgbClr val="A90009"/>
              </a:solidFill>
            </a:endParaRPr>
          </a:p>
          <a:p>
            <a:pPr>
              <a:defRPr/>
            </a:pPr>
            <a:endParaRPr lang="en-US" b="1" dirty="0">
              <a:solidFill>
                <a:srgbClr val="A90009"/>
              </a:solidFill>
            </a:endParaRPr>
          </a:p>
          <a:p>
            <a:pPr>
              <a:defRPr/>
            </a:pPr>
            <a:endParaRPr lang="en-US" b="1" dirty="0" smtClean="0">
              <a:solidFill>
                <a:srgbClr val="A90009"/>
              </a:solidFill>
            </a:endParaRPr>
          </a:p>
          <a:p>
            <a:pPr>
              <a:defRPr/>
            </a:pPr>
            <a:endParaRPr lang="en-US" b="1" dirty="0" smtClean="0">
              <a:solidFill>
                <a:srgbClr val="A90009"/>
              </a:solidFill>
            </a:endParaRPr>
          </a:p>
          <a:p>
            <a:pPr>
              <a:defRPr/>
            </a:pPr>
            <a:endParaRPr lang="en-US" b="1" dirty="0">
              <a:solidFill>
                <a:srgbClr val="A90009"/>
              </a:solidFill>
            </a:endParaRPr>
          </a:p>
          <a:p>
            <a:pPr>
              <a:defRPr/>
            </a:pPr>
            <a:endParaRPr lang="en-US" b="1" dirty="0">
              <a:solidFill>
                <a:srgbClr val="A90009"/>
              </a:solidFill>
            </a:endParaRPr>
          </a:p>
          <a:p>
            <a:pPr>
              <a:defRPr/>
            </a:pPr>
            <a:endParaRPr lang="en-US" b="1" dirty="0" smtClean="0">
              <a:solidFill>
                <a:srgbClr val="A90009"/>
              </a:solidFill>
            </a:endParaRPr>
          </a:p>
          <a:p>
            <a:pPr>
              <a:defRPr/>
            </a:pPr>
            <a:endParaRPr lang="en-US" b="1" dirty="0">
              <a:solidFill>
                <a:srgbClr val="A90009"/>
              </a:solidFill>
            </a:endParaRPr>
          </a:p>
          <a:p>
            <a:pPr>
              <a:defRPr/>
            </a:pPr>
            <a:r>
              <a:rPr lang="en-US" sz="3800" b="1" dirty="0" smtClean="0">
                <a:solidFill>
                  <a:srgbClr val="A90009"/>
                </a:solidFill>
              </a:rPr>
              <a:t>Find someone with the same color. </a:t>
            </a:r>
          </a:p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  <a:p>
            <a:pPr marL="0" indent="0">
              <a:buFont typeface="Tahoma" pitchFamily="34" charset="0"/>
              <a:buNone/>
              <a:defRPr/>
            </a:pPr>
            <a:r>
              <a:rPr lang="en-US" b="1" dirty="0" smtClean="0">
                <a:solidFill>
                  <a:srgbClr val="000000"/>
                </a:solidFill>
              </a:rPr>
              <a:t>	</a:t>
            </a:r>
          </a:p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2400" y="4792133"/>
            <a:ext cx="914400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b="1" i="1" dirty="0">
                <a:solidFill>
                  <a:srgbClr val="000090"/>
                </a:solidFill>
                <a:latin typeface="Cambria" charset="0"/>
              </a:rPr>
              <a:t>Now, get to know your classroom…</a:t>
            </a:r>
            <a:endParaRPr lang="en-US" sz="2800" b="1" dirty="0">
              <a:solidFill>
                <a:srgbClr val="000090"/>
              </a:solidFill>
              <a:latin typeface="Tahoma" charset="0"/>
            </a:endParaRPr>
          </a:p>
          <a:p>
            <a:pPr>
              <a:buFont typeface="Arial" charset="0"/>
              <a:buChar char="•"/>
            </a:pPr>
            <a:r>
              <a:rPr lang="en-US" sz="2800" b="1" dirty="0">
                <a:solidFill>
                  <a:srgbClr val="000090"/>
                </a:solidFill>
                <a:latin typeface="Tahoma" charset="0"/>
              </a:rPr>
              <a:t>When you have completed the scavenger hunt bring it to me. </a:t>
            </a:r>
          </a:p>
          <a:p>
            <a:pPr>
              <a:buFont typeface="Arial" charset="0"/>
              <a:buChar char="•"/>
            </a:pPr>
            <a:r>
              <a:rPr lang="en-US" sz="2800" b="1" dirty="0">
                <a:solidFill>
                  <a:srgbClr val="000090"/>
                </a:solidFill>
                <a:latin typeface="Tahoma" charset="0"/>
              </a:rPr>
              <a:t>First team to complete it </a:t>
            </a:r>
            <a:r>
              <a:rPr lang="en-US" sz="2800" b="1" u="sng" dirty="0">
                <a:solidFill>
                  <a:srgbClr val="000090"/>
                </a:solidFill>
                <a:latin typeface="Tahoma" charset="0"/>
              </a:rPr>
              <a:t>correctly</a:t>
            </a:r>
            <a:r>
              <a:rPr lang="en-US" sz="2800" b="1" dirty="0">
                <a:solidFill>
                  <a:srgbClr val="000090"/>
                </a:solidFill>
                <a:latin typeface="Tahoma" charset="0"/>
              </a:rPr>
              <a:t> wins.</a:t>
            </a:r>
          </a:p>
          <a:p>
            <a:endParaRPr lang="en-US" dirty="0"/>
          </a:p>
        </p:txBody>
      </p:sp>
      <p:pic>
        <p:nvPicPr>
          <p:cNvPr id="3" name="Picture 2" descr="rainbow-0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33" y="1066800"/>
            <a:ext cx="4648200" cy="261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33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75308" y="59065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i="1" dirty="0" smtClean="0">
                <a:solidFill>
                  <a:srgbClr val="A90009"/>
                </a:solidFill>
              </a:rPr>
              <a:t>Science is…(your ideas):</a:t>
            </a:r>
            <a:endParaRPr lang="en-US" sz="4000" i="1" dirty="0">
              <a:solidFill>
                <a:srgbClr val="A9000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study about life, nature, the environment, us – everything!</a:t>
            </a:r>
          </a:p>
          <a:p>
            <a:r>
              <a:rPr lang="en-US" dirty="0" smtClean="0"/>
              <a:t>A logical explanation of how everything in the world works.</a:t>
            </a:r>
          </a:p>
          <a:p>
            <a:r>
              <a:rPr lang="en-US" dirty="0" smtClean="0"/>
              <a:t>The act of studying why and how things came to be.</a:t>
            </a:r>
          </a:p>
          <a:p>
            <a:r>
              <a:rPr lang="en-US" dirty="0" smtClean="0"/>
              <a:t>A way of finding out things.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3200" y="139325"/>
            <a:ext cx="716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What is this thing called science?  Per. 1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2858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4076" y="-296862"/>
            <a:ext cx="8870876" cy="1143000"/>
          </a:xfrm>
        </p:spPr>
        <p:txBody>
          <a:bodyPr>
            <a:normAutofit/>
          </a:bodyPr>
          <a:lstStyle/>
          <a:p>
            <a:r>
              <a:rPr lang="en-US" b="1" i="1" dirty="0" smtClean="0"/>
              <a:t>“Science is… </a:t>
            </a:r>
            <a:r>
              <a:rPr lang="en-US" sz="3200" i="1" dirty="0" smtClean="0">
                <a:latin typeface="Cambria"/>
                <a:cs typeface="Cambria"/>
              </a:rPr>
              <a:t>(some famous peoples’ ideas):</a:t>
            </a:r>
            <a:endParaRPr lang="en-US" sz="3200" i="1" dirty="0"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299" y="846138"/>
            <a:ext cx="9056564" cy="60118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…</a:t>
            </a:r>
            <a:r>
              <a:rPr lang="en-US" b="1" dirty="0" smtClean="0"/>
              <a:t>organized knowledge.”	 		</a:t>
            </a:r>
            <a:r>
              <a:rPr lang="en-US" sz="2400" i="1" dirty="0" smtClean="0">
                <a:latin typeface="Cambria"/>
                <a:cs typeface="Cambria"/>
              </a:rPr>
              <a:t>Herbert Spencer</a:t>
            </a:r>
          </a:p>
          <a:p>
            <a:pPr marL="0" indent="0">
              <a:buNone/>
            </a:pPr>
            <a:r>
              <a:rPr lang="en-US" dirty="0" smtClean="0"/>
              <a:t>…</a:t>
            </a:r>
            <a:r>
              <a:rPr lang="en-US" b="1" dirty="0" smtClean="0"/>
              <a:t>the desire to know causes.” 	</a:t>
            </a:r>
            <a:r>
              <a:rPr lang="en-US" sz="2400" i="1" dirty="0" smtClean="0">
                <a:latin typeface="Cambria"/>
                <a:cs typeface="Cambria"/>
              </a:rPr>
              <a:t>William </a:t>
            </a:r>
            <a:r>
              <a:rPr lang="en-US" sz="2400" i="1" dirty="0" err="1" smtClean="0">
                <a:latin typeface="Cambria"/>
                <a:cs typeface="Cambria"/>
              </a:rPr>
              <a:t>Hazlett</a:t>
            </a:r>
            <a:endParaRPr lang="en-US" sz="2400" i="1" dirty="0" smtClean="0">
              <a:latin typeface="Cambria"/>
              <a:cs typeface="Cambria"/>
            </a:endParaRPr>
          </a:p>
          <a:p>
            <a:pPr marL="0" indent="0">
              <a:buNone/>
            </a:pPr>
            <a:r>
              <a:rPr lang="en-US" dirty="0" smtClean="0"/>
              <a:t>…</a:t>
            </a:r>
            <a:r>
              <a:rPr lang="en-US" b="1" dirty="0" smtClean="0"/>
              <a:t>the never-ending search for intelligent understanding of the world we live in.” </a:t>
            </a:r>
          </a:p>
          <a:p>
            <a:pPr marL="0" indent="0">
              <a:buNone/>
            </a:pPr>
            <a:r>
              <a:rPr lang="en-US" sz="2400" b="1" i="1" dirty="0">
                <a:latin typeface="Cambria"/>
                <a:cs typeface="Cambria"/>
              </a:rPr>
              <a:t>	</a:t>
            </a:r>
            <a:r>
              <a:rPr lang="en-US" sz="2400" b="1" i="1" dirty="0" smtClean="0">
                <a:latin typeface="Cambria"/>
                <a:cs typeface="Cambria"/>
              </a:rPr>
              <a:t>											</a:t>
            </a:r>
            <a:r>
              <a:rPr lang="en-US" sz="2400" i="1" dirty="0" smtClean="0">
                <a:latin typeface="Cambria"/>
                <a:cs typeface="Cambria"/>
              </a:rPr>
              <a:t>Cornelius Van Neil</a:t>
            </a:r>
          </a:p>
          <a:p>
            <a:pPr marL="0" indent="0">
              <a:buNone/>
            </a:pPr>
            <a:r>
              <a:rPr lang="en-US" dirty="0" smtClean="0"/>
              <a:t>…</a:t>
            </a:r>
            <a:r>
              <a:rPr lang="en-US" b="1" dirty="0" smtClean="0"/>
              <a:t>true, whether or not you believe in it.” </a:t>
            </a:r>
          </a:p>
          <a:p>
            <a:pPr marL="0" indent="0">
              <a:buNone/>
            </a:pPr>
            <a:r>
              <a:rPr lang="en-US" sz="2400" b="1" i="1" dirty="0">
                <a:latin typeface="Cambria"/>
                <a:cs typeface="Cambria"/>
              </a:rPr>
              <a:t>	</a:t>
            </a:r>
            <a:r>
              <a:rPr lang="en-US" sz="2400" b="1" i="1" dirty="0" smtClean="0">
                <a:latin typeface="Cambria"/>
                <a:cs typeface="Cambria"/>
              </a:rPr>
              <a:t>											</a:t>
            </a:r>
            <a:r>
              <a:rPr lang="en-US" sz="2400" i="1" dirty="0" smtClean="0">
                <a:latin typeface="Cambria"/>
                <a:cs typeface="Cambria"/>
              </a:rPr>
              <a:t>Neil </a:t>
            </a:r>
            <a:r>
              <a:rPr lang="en-US" sz="2400" i="1" dirty="0" err="1" smtClean="0">
                <a:latin typeface="Cambria"/>
                <a:cs typeface="Cambria"/>
              </a:rPr>
              <a:t>Degrasse</a:t>
            </a:r>
            <a:r>
              <a:rPr lang="en-US" sz="2400" i="1" dirty="0" smtClean="0">
                <a:latin typeface="Cambria"/>
                <a:cs typeface="Cambria"/>
              </a:rPr>
              <a:t> Tyson</a:t>
            </a:r>
          </a:p>
          <a:p>
            <a:pPr marL="0" indent="0">
              <a:buNone/>
            </a:pPr>
            <a:r>
              <a:rPr lang="en-US" dirty="0" smtClean="0"/>
              <a:t>…</a:t>
            </a:r>
            <a:r>
              <a:rPr lang="en-US" b="1" dirty="0" smtClean="0"/>
              <a:t>the search for what is, not for what should be.” 												</a:t>
            </a:r>
            <a:r>
              <a:rPr lang="en-US" sz="2400" i="1" dirty="0" smtClean="0">
                <a:latin typeface="Cambria"/>
                <a:cs typeface="Cambria"/>
              </a:rPr>
              <a:t>Albert Einstein</a:t>
            </a:r>
            <a:endParaRPr lang="en-US" sz="2400" i="1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88226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816429"/>
            <a:ext cx="9144000" cy="604157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3600" i="1" dirty="0" smtClean="0">
                <a:latin typeface="Cambria" charset="0"/>
                <a:ea typeface="Cambria" charset="0"/>
                <a:cs typeface="Cambria" charset="0"/>
              </a:rPr>
              <a:t>Science is both: </a:t>
            </a:r>
          </a:p>
          <a:p>
            <a:pPr lvl="2"/>
            <a:r>
              <a:rPr lang="en-US" sz="3200" dirty="0" smtClean="0"/>
              <a:t>what we understand about the natural universe </a:t>
            </a:r>
            <a:r>
              <a:rPr lang="en-US" sz="3200" b="1" u="sng" dirty="0" smtClean="0"/>
              <a:t>based on evidence </a:t>
            </a:r>
            <a:r>
              <a:rPr lang="en-US" sz="3200" dirty="0" smtClean="0"/>
              <a:t>(observations, facts, data)</a:t>
            </a:r>
          </a:p>
          <a:p>
            <a:pPr marL="914400" lvl="2" indent="0">
              <a:buNone/>
            </a:pPr>
            <a:endParaRPr lang="en-US" sz="3200" dirty="0" smtClean="0"/>
          </a:p>
          <a:p>
            <a:pPr lvl="2"/>
            <a:r>
              <a:rPr lang="en-US" sz="3200" dirty="0" smtClean="0"/>
              <a:t>AND the </a:t>
            </a:r>
            <a:r>
              <a:rPr lang="en-US" sz="3200" b="1" u="sng" dirty="0" smtClean="0"/>
              <a:t>process</a:t>
            </a:r>
            <a:r>
              <a:rPr lang="en-US" sz="3200" dirty="0" smtClean="0"/>
              <a:t> used to discover that knowledge.</a:t>
            </a:r>
          </a:p>
          <a:p>
            <a:pPr lvl="2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6425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685800" y="381000"/>
            <a:ext cx="8077200" cy="4648200"/>
          </a:xfrm>
        </p:spPr>
        <p:txBody>
          <a:bodyPr/>
          <a:lstStyle/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  <a:p>
            <a:pPr marL="0" indent="0">
              <a:buFont typeface="Tahoma" pitchFamily="34" charset="0"/>
              <a:buNone/>
              <a:defRPr/>
            </a:pPr>
            <a:r>
              <a:rPr lang="en-US" b="1" dirty="0" smtClean="0">
                <a:solidFill>
                  <a:srgbClr val="000000"/>
                </a:solidFill>
              </a:rPr>
              <a:t>	</a:t>
            </a:r>
          </a:p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57200" y="902987"/>
            <a:ext cx="8229600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 smtClean="0">
                <a:latin typeface="Arial" pitchFamily="34" charset="0"/>
                <a:ea typeface="ＭＳ Ｐゴシック" pitchFamily="-84" charset="-128"/>
              </a:rPr>
              <a:t>Why does science exist?</a:t>
            </a:r>
          </a:p>
          <a:p>
            <a:pPr>
              <a:defRPr/>
            </a:pPr>
            <a:r>
              <a:rPr lang="en-US" sz="3600" b="1" dirty="0" smtClean="0">
                <a:latin typeface="Arial" pitchFamily="34" charset="0"/>
                <a:ea typeface="ＭＳ Ｐゴシック" pitchFamily="-84" charset="-128"/>
              </a:rPr>
              <a:t>	 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</a:rPr>
              <a:t>– for the benefit of all.</a:t>
            </a:r>
            <a:endParaRPr lang="en-US" sz="3600" b="1" dirty="0">
              <a:solidFill>
                <a:srgbClr val="FF0000"/>
              </a:solidFill>
              <a:latin typeface="Arial" pitchFamily="34" charset="0"/>
              <a:ea typeface="ＭＳ Ｐゴシック" pitchFamily="-84" charset="-128"/>
            </a:endParaRPr>
          </a:p>
          <a:p>
            <a:pPr>
              <a:defRPr/>
            </a:pPr>
            <a:r>
              <a:rPr lang="en-US" sz="3600" b="1" dirty="0" smtClean="0">
                <a:latin typeface="Arial" pitchFamily="34" charset="0"/>
                <a:ea typeface="ＭＳ Ｐゴシック" pitchFamily="-84" charset="-128"/>
              </a:rPr>
              <a:t>Science </a:t>
            </a:r>
            <a:r>
              <a:rPr lang="en-US" sz="3600" b="1" dirty="0" smtClean="0">
                <a:latin typeface="Arial" pitchFamily="34" charset="0"/>
                <a:ea typeface="ＭＳ Ｐゴシック" pitchFamily="-84" charset="-128"/>
              </a:rPr>
              <a:t>does NOT:</a:t>
            </a:r>
            <a:endParaRPr lang="en-US" sz="3600" b="1" dirty="0">
              <a:latin typeface="Arial" pitchFamily="34" charset="0"/>
              <a:ea typeface="ＭＳ Ｐゴシック" pitchFamily="-84" charset="-128"/>
            </a:endParaRPr>
          </a:p>
          <a:p>
            <a:pPr>
              <a:defRPr/>
            </a:pPr>
            <a:endParaRPr lang="en-US" sz="2800" b="1" dirty="0">
              <a:solidFill>
                <a:srgbClr val="FF0000"/>
              </a:solidFill>
              <a:latin typeface="Arial" pitchFamily="34" charset="0"/>
              <a:ea typeface="ＭＳ Ｐゴシック" pitchFamily="-84" charset="-128"/>
              <a:cs typeface="+mn-cs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Decide </a:t>
            </a:r>
            <a:r>
              <a:rPr lang="en-US" sz="2800" b="1" u="sng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how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 information should be used.</a:t>
            </a:r>
            <a:endParaRPr lang="en-US" sz="2800" b="1" dirty="0">
              <a:solidFill>
                <a:srgbClr val="FF0000"/>
              </a:solidFill>
              <a:latin typeface="Arial" pitchFamily="34" charset="0"/>
              <a:ea typeface="ＭＳ Ｐゴシック" pitchFamily="-84" charset="-128"/>
              <a:cs typeface="+mn-cs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</a:rPr>
              <a:t>H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ave an 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agenda other than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to gather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and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interpret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evidence, and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to build 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knowledge </a:t>
            </a:r>
            <a:r>
              <a:rPr lang="en-US" sz="2800" b="1" u="sng" dirty="0" smtClean="0">
                <a:solidFill>
                  <a:srgbClr val="FF0000"/>
                </a:solidFill>
                <a:latin typeface="Arial" pitchFamily="34" charset="0"/>
                <a:ea typeface="ＭＳ Ｐゴシック" pitchFamily="-84" charset="-128"/>
                <a:cs typeface="+mn-cs"/>
              </a:rPr>
              <a:t>for the benefit of all.</a:t>
            </a:r>
            <a:endParaRPr lang="en-US" sz="2800" b="1" u="sng" dirty="0">
              <a:solidFill>
                <a:srgbClr val="FF0000"/>
              </a:solidFill>
              <a:latin typeface="Arial" pitchFamily="34" charset="0"/>
              <a:ea typeface="ＭＳ Ｐゴシック" pitchFamily="-84" charset="-128"/>
              <a:cs typeface="+mn-cs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endParaRPr lang="en-US" sz="2800" b="1" dirty="0" smtClean="0">
              <a:solidFill>
                <a:srgbClr val="FF0000"/>
              </a:solidFill>
              <a:latin typeface="Arial" pitchFamily="34" charset="0"/>
              <a:ea typeface="ＭＳ Ｐゴシック" pitchFamily="-84" charset="-128"/>
              <a:cs typeface="+mn-cs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endParaRPr lang="en-US" sz="2800" b="1" dirty="0">
              <a:solidFill>
                <a:srgbClr val="FF0000"/>
              </a:solidFill>
              <a:latin typeface="Arial" pitchFamily="34" charset="0"/>
              <a:ea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399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685800" y="381000"/>
            <a:ext cx="8077200" cy="4648200"/>
          </a:xfrm>
        </p:spPr>
        <p:txBody>
          <a:bodyPr/>
          <a:lstStyle/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  <a:p>
            <a:pPr marL="0" indent="0">
              <a:buFont typeface="Tahoma" pitchFamily="34" charset="0"/>
              <a:buNone/>
              <a:defRPr/>
            </a:pPr>
            <a:r>
              <a:rPr lang="en-US" b="1" dirty="0" smtClean="0">
                <a:solidFill>
                  <a:srgbClr val="000000"/>
                </a:solidFill>
              </a:rPr>
              <a:t>	</a:t>
            </a:r>
          </a:p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  <a:p>
            <a:pPr marL="0" indent="0">
              <a:buFont typeface="Tahoma" pitchFamily="34" charset="0"/>
              <a:buNone/>
              <a:defRPr/>
            </a:pPr>
            <a:endParaRPr lang="en-US" b="1" dirty="0" smtClean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400" y="167203"/>
            <a:ext cx="82296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 smtClean="0">
                <a:latin typeface="Arial" pitchFamily="34" charset="0"/>
                <a:ea typeface="ＭＳ Ｐゴシック" pitchFamily="-84" charset="-128"/>
              </a:rPr>
              <a:t>Science exists for the benefit of all, so it is collaborative – that means, scientists work together to figure things out. </a:t>
            </a:r>
          </a:p>
          <a:p>
            <a:pPr>
              <a:defRPr/>
            </a:pPr>
            <a:endParaRPr lang="en-US" sz="3200" b="1" dirty="0">
              <a:latin typeface="Arial" pitchFamily="34" charset="0"/>
              <a:ea typeface="ＭＳ Ｐゴシック" pitchFamily="-84" charset="-128"/>
            </a:endParaRPr>
          </a:p>
          <a:p>
            <a:pPr>
              <a:defRPr/>
            </a:pPr>
            <a:r>
              <a:rPr lang="en-US" sz="2800" b="1" dirty="0" smtClean="0">
                <a:latin typeface="Arial" pitchFamily="34" charset="0"/>
                <a:ea typeface="ＭＳ Ｐゴシック" pitchFamily="-84" charset="-128"/>
              </a:rPr>
              <a:t>Then they share what they learn.</a:t>
            </a:r>
            <a:endParaRPr lang="en-US" sz="2800" b="1" dirty="0">
              <a:latin typeface="Arial" pitchFamily="34" charset="0"/>
              <a:ea typeface="ＭＳ Ｐゴシック" pitchFamily="-84" charset="-128"/>
            </a:endParaRPr>
          </a:p>
          <a:p>
            <a:pPr>
              <a:defRPr/>
            </a:pPr>
            <a:endParaRPr lang="en-US" sz="2800" b="1" dirty="0">
              <a:solidFill>
                <a:srgbClr val="FF0000"/>
              </a:solidFill>
              <a:latin typeface="Arial" pitchFamily="34" charset="0"/>
              <a:ea typeface="ＭＳ Ｐゴシック" pitchFamily="-8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37" y="2510506"/>
            <a:ext cx="3432725" cy="318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86800" cy="6858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A90009"/>
                </a:solidFill>
                <a:latin typeface="Marker Felt" charset="0"/>
                <a:ea typeface="ＭＳ Ｐゴシック" charset="0"/>
                <a:cs typeface="ＭＳ Ｐゴシック" charset="0"/>
              </a:rPr>
              <a:t>Scientists figure things out</a:t>
            </a:r>
            <a:r>
              <a:rPr lang="en-US" sz="3200" dirty="0" smtClean="0">
                <a:solidFill>
                  <a:srgbClr val="A90009"/>
                </a:solidFill>
                <a:latin typeface="Marker Felt" charset="0"/>
                <a:ea typeface="ＭＳ Ｐゴシック" charset="0"/>
                <a:cs typeface="ＭＳ Ｐゴシック" charset="0"/>
              </a:rPr>
              <a:t>…</a:t>
            </a:r>
            <a:endParaRPr lang="en-US" sz="4000" dirty="0">
              <a:solidFill>
                <a:srgbClr val="A90009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4171" y="3581400"/>
            <a:ext cx="9252857" cy="4317999"/>
          </a:xfrm>
          <a:effectLst/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90000"/>
              </a:lnSpc>
              <a:buFont typeface="Tahoma" pitchFamily="34" charset="0"/>
              <a:buNone/>
              <a:defRPr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Font typeface="Tahoma" pitchFamily="34" charset="0"/>
              <a:buNone/>
              <a:defRPr/>
            </a:pPr>
            <a:r>
              <a:rPr lang="en-US" sz="2800" b="1" dirty="0" smtClean="0">
                <a:solidFill>
                  <a:srgbClr val="A90009"/>
                </a:solidFill>
              </a:rPr>
              <a:t>						</a:t>
            </a:r>
          </a:p>
          <a:p>
            <a:pPr marL="609600" indent="-609600" eaLnBrk="1" hangingPunct="1">
              <a:lnSpc>
                <a:spcPct val="110000"/>
              </a:lnSpc>
              <a:buFont typeface="Arial" pitchFamily="34" charset="0"/>
              <a:buNone/>
              <a:defRPr/>
            </a:pPr>
            <a:endParaRPr lang="en-US" sz="3100" b="1" dirty="0" smtClean="0">
              <a:solidFill>
                <a:srgbClr val="A90009"/>
              </a:solidFill>
            </a:endParaRPr>
          </a:p>
          <a:p>
            <a:pPr marL="609600" indent="-609600" eaLnBrk="1" hangingPunct="1">
              <a:lnSpc>
                <a:spcPct val="110000"/>
              </a:lnSpc>
              <a:buFont typeface="Arial" pitchFamily="34" charset="0"/>
              <a:buNone/>
              <a:defRPr/>
            </a:pPr>
            <a:r>
              <a:rPr lang="en-US" sz="3100" b="1" dirty="0" smtClean="0">
                <a:solidFill>
                  <a:srgbClr val="A90009"/>
                </a:solidFill>
              </a:rPr>
              <a:t>Play with the object in front of you for a few minutes. </a:t>
            </a:r>
          </a:p>
          <a:p>
            <a:pPr marL="609600" indent="-609600" eaLnBrk="1" hangingPunct="1">
              <a:lnSpc>
                <a:spcPct val="110000"/>
              </a:lnSpc>
              <a:buFont typeface="Arial" pitchFamily="34" charset="0"/>
              <a:buNone/>
              <a:defRPr/>
            </a:pPr>
            <a:endParaRPr lang="en-US" sz="3100" b="1" dirty="0" smtClean="0">
              <a:solidFill>
                <a:srgbClr val="A90009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648200" y="1282699"/>
            <a:ext cx="4038600" cy="297180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7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32773" name="Picture 6" descr="ride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454" y="1435099"/>
            <a:ext cx="37623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174171" y="4254499"/>
            <a:ext cx="490479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800" b="1" i="1" dirty="0" smtClean="0">
                <a:solidFill>
                  <a:srgbClr val="1018A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</a:rPr>
              <a:t>So let</a:t>
            </a:r>
            <a:r>
              <a:rPr lang="ja-JP" altLang="en-US" sz="2800" b="1" i="1" dirty="0" smtClean="0">
                <a:solidFill>
                  <a:srgbClr val="1018A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</a:rPr>
              <a:t>’</a:t>
            </a:r>
            <a:r>
              <a:rPr lang="en-US" altLang="ja-JP" sz="2800" b="1" i="1" dirty="0" smtClean="0">
                <a:solidFill>
                  <a:srgbClr val="1018A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charset="0"/>
              </a:rPr>
              <a:t>s get started !</a:t>
            </a:r>
            <a:endParaRPr lang="en-US" sz="2800" i="1" dirty="0" smtClean="0">
              <a:solidFill>
                <a:srgbClr val="1018A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55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uiExpand="1" build="p"/>
      <p:bldP spid="103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3710</TotalTime>
  <Words>1295</Words>
  <Application>Microsoft Macintosh PowerPoint</Application>
  <PresentationFormat>On-screen Show (4:3)</PresentationFormat>
  <Paragraphs>192</Paragraphs>
  <Slides>22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Blackmoor LET</vt:lpstr>
      <vt:lpstr>Calibri</vt:lpstr>
      <vt:lpstr>Cambria</vt:lpstr>
      <vt:lpstr>Chalkboard Bold</vt:lpstr>
      <vt:lpstr>Comic Sans MS</vt:lpstr>
      <vt:lpstr>Courier New</vt:lpstr>
      <vt:lpstr>Impact</vt:lpstr>
      <vt:lpstr>Lucida Blackletter</vt:lpstr>
      <vt:lpstr>Marker Felt</vt:lpstr>
      <vt:lpstr>ＭＳ Ｐゴシック</vt:lpstr>
      <vt:lpstr>Tahoma</vt:lpstr>
      <vt:lpstr>Arial</vt:lpstr>
      <vt:lpstr>Office Theme</vt:lpstr>
      <vt:lpstr>PowerPoint Presentation</vt:lpstr>
      <vt:lpstr>PowerPoint Presentation</vt:lpstr>
      <vt:lpstr>PowerPoint Presentation</vt:lpstr>
      <vt:lpstr>Science is…(your ideas):</vt:lpstr>
      <vt:lpstr>“Science is… (some famous peoples’ ideas):</vt:lpstr>
      <vt:lpstr>PowerPoint Presentation</vt:lpstr>
      <vt:lpstr>PowerPoint Presentation</vt:lpstr>
      <vt:lpstr>PowerPoint Presentation</vt:lpstr>
      <vt:lpstr>Scientists figure things out…</vt:lpstr>
      <vt:lpstr>Please come back to your desks as quickly and quietly as possible.</vt:lpstr>
      <vt:lpstr>Science is collaborative so next you will work with your group. But first… </vt:lpstr>
      <vt:lpstr>Group Work Norms</vt:lpstr>
      <vt:lpstr>Talking Sticks</vt:lpstr>
      <vt:lpstr>Everyone comments! Everyone’s ideas are needed.</vt:lpstr>
      <vt:lpstr>In your lab groups:</vt:lpstr>
      <vt:lpstr>PowerPoint Presentation</vt:lpstr>
      <vt:lpstr>PowerPoint Presentation</vt:lpstr>
      <vt:lpstr>So whose model of the cylinders  is right?</vt:lpstr>
      <vt:lpstr>PowerPoint Presentation</vt:lpstr>
      <vt:lpstr>PowerPoint Presentation</vt:lpstr>
      <vt:lpstr>PowerPoint Presentation</vt:lpstr>
      <vt:lpstr>Models are the basis of all scientific understanding and explanations. They are constantly being tested and revised.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SCUSD</dc:creator>
  <cp:lastModifiedBy>Elizabeth Coleman</cp:lastModifiedBy>
  <cp:revision>132</cp:revision>
  <dcterms:created xsi:type="dcterms:W3CDTF">2015-09-04T23:49:12Z</dcterms:created>
  <dcterms:modified xsi:type="dcterms:W3CDTF">2018-07-13T01:50:09Z</dcterms:modified>
</cp:coreProperties>
</file>