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61" r:id="rId2"/>
    <p:sldId id="259" r:id="rId3"/>
    <p:sldId id="260" r:id="rId4"/>
    <p:sldId id="271"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528"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46A62E-8BFB-4DEF-8BE2-BCFADD5AC6EB}" type="datetimeFigureOut">
              <a:rPr lang="en-US" smtClean="0"/>
              <a:t>8/1/2016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9F3DA6-32AB-4A8B-A4FA-C8EF3CC4BEE9}" type="slidenum">
              <a:rPr lang="en-US" smtClean="0"/>
              <a:t>‹#›</a:t>
            </a:fld>
            <a:endParaRPr lang="en-US"/>
          </a:p>
        </p:txBody>
      </p:sp>
    </p:spTree>
    <p:extLst>
      <p:ext uri="{BB962C8B-B14F-4D97-AF65-F5344CB8AC3E}">
        <p14:creationId xmlns:p14="http://schemas.microsoft.com/office/powerpoint/2010/main" val="32877827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Students work independently to create their own</a:t>
            </a:r>
            <a:r>
              <a:rPr lang="en-US" baseline="0" dirty="0"/>
              <a:t> root word mash-ups for about 20 minutes.  </a:t>
            </a:r>
            <a:endParaRPr lang="en-US" dirty="0"/>
          </a:p>
        </p:txBody>
      </p:sp>
      <p:sp>
        <p:nvSpPr>
          <p:cNvPr id="4" name="Slide Number Placeholder 3"/>
          <p:cNvSpPr>
            <a:spLocks noGrp="1"/>
          </p:cNvSpPr>
          <p:nvPr>
            <p:ph type="sldNum" sz="quarter" idx="10"/>
          </p:nvPr>
        </p:nvSpPr>
        <p:spPr/>
        <p:txBody>
          <a:bodyPr/>
          <a:lstStyle/>
          <a:p>
            <a:fld id="{A69F3DA6-32AB-4A8B-A4FA-C8EF3CC4BEE9}" type="slidenum">
              <a:rPr lang="en-US" smtClean="0"/>
              <a:t>1</a:t>
            </a:fld>
            <a:endParaRPr lang="en-US"/>
          </a:p>
        </p:txBody>
      </p:sp>
    </p:spTree>
    <p:extLst>
      <p:ext uri="{BB962C8B-B14F-4D97-AF65-F5344CB8AC3E}">
        <p14:creationId xmlns:p14="http://schemas.microsoft.com/office/powerpoint/2010/main" val="23807216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a:t>
            </a:r>
          </a:p>
        </p:txBody>
      </p:sp>
      <p:sp>
        <p:nvSpPr>
          <p:cNvPr id="4" name="Slide Number Placeholder 3"/>
          <p:cNvSpPr>
            <a:spLocks noGrp="1"/>
          </p:cNvSpPr>
          <p:nvPr>
            <p:ph type="sldNum" sz="quarter" idx="10"/>
          </p:nvPr>
        </p:nvSpPr>
        <p:spPr/>
        <p:txBody>
          <a:bodyPr/>
          <a:lstStyle/>
          <a:p>
            <a:fld id="{A69F3DA6-32AB-4A8B-A4FA-C8EF3CC4BEE9}" type="slidenum">
              <a:rPr lang="en-US" smtClean="0"/>
              <a:t>3</a:t>
            </a:fld>
            <a:endParaRPr lang="en-US"/>
          </a:p>
        </p:txBody>
      </p:sp>
    </p:spTree>
    <p:extLst>
      <p:ext uri="{BB962C8B-B14F-4D97-AF65-F5344CB8AC3E}">
        <p14:creationId xmlns:p14="http://schemas.microsoft.com/office/powerpoint/2010/main" val="3852837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a:t>
            </a:r>
            <a:r>
              <a:rPr lang="en-US" baseline="0" dirty="0"/>
              <a:t> give students enough time to create visually appealing posters, presentation may need to be postponed by a day.</a:t>
            </a:r>
            <a:endParaRPr lang="en-US" dirty="0"/>
          </a:p>
        </p:txBody>
      </p:sp>
      <p:sp>
        <p:nvSpPr>
          <p:cNvPr id="4" name="Slide Number Placeholder 3"/>
          <p:cNvSpPr>
            <a:spLocks noGrp="1"/>
          </p:cNvSpPr>
          <p:nvPr>
            <p:ph type="sldNum" sz="quarter" idx="10"/>
          </p:nvPr>
        </p:nvSpPr>
        <p:spPr/>
        <p:txBody>
          <a:bodyPr/>
          <a:lstStyle/>
          <a:p>
            <a:fld id="{A69F3DA6-32AB-4A8B-A4FA-C8EF3CC4BEE9}" type="slidenum">
              <a:rPr lang="en-US" smtClean="0"/>
              <a:t>4</a:t>
            </a:fld>
            <a:endParaRPr lang="en-US"/>
          </a:p>
        </p:txBody>
      </p:sp>
    </p:spTree>
    <p:extLst>
      <p:ext uri="{BB962C8B-B14F-4D97-AF65-F5344CB8AC3E}">
        <p14:creationId xmlns:p14="http://schemas.microsoft.com/office/powerpoint/2010/main" val="216928911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BD5C56E-1BB9-4608-8A7A-231574B0A751}" type="datetimeFigureOut">
              <a:rPr lang="en-US" smtClean="0"/>
              <a:pPr/>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C0D7D8-64F1-43C3-96F5-1C8D8B27947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D5C56E-1BB9-4608-8A7A-231574B0A751}" type="datetimeFigureOut">
              <a:rPr lang="en-US" smtClean="0"/>
              <a:pPr/>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C0D7D8-64F1-43C3-96F5-1C8D8B27947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D5C56E-1BB9-4608-8A7A-231574B0A751}" type="datetimeFigureOut">
              <a:rPr lang="en-US" smtClean="0"/>
              <a:pPr/>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C0D7D8-64F1-43C3-96F5-1C8D8B27947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FBD5C56E-1BB9-4608-8A7A-231574B0A751}" type="datetimeFigureOut">
              <a:rPr lang="en-US" smtClean="0"/>
              <a:pPr/>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C0D7D8-64F1-43C3-96F5-1C8D8B27947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FBD5C56E-1BB9-4608-8A7A-231574B0A751}" type="datetimeFigureOut">
              <a:rPr lang="en-US" smtClean="0"/>
              <a:pPr/>
              <a:t>8/1/2016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CC0D7D8-64F1-43C3-96F5-1C8D8B27947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BD5C56E-1BB9-4608-8A7A-231574B0A751}" type="datetimeFigureOut">
              <a:rPr lang="en-US" smtClean="0"/>
              <a:pPr/>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C0D7D8-64F1-43C3-96F5-1C8D8B27947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FBD5C56E-1BB9-4608-8A7A-231574B0A751}" type="datetimeFigureOut">
              <a:rPr lang="en-US" smtClean="0"/>
              <a:pPr/>
              <a:t>8/1/2016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CC0D7D8-64F1-43C3-96F5-1C8D8B27947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FBD5C56E-1BB9-4608-8A7A-231574B0A751}" type="datetimeFigureOut">
              <a:rPr lang="en-US" smtClean="0"/>
              <a:pPr/>
              <a:t>8/1/2016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CC0D7D8-64F1-43C3-96F5-1C8D8B27947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D5C56E-1BB9-4608-8A7A-231574B0A751}" type="datetimeFigureOut">
              <a:rPr lang="en-US" smtClean="0"/>
              <a:pPr/>
              <a:t>8/1/2016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CC0D7D8-64F1-43C3-96F5-1C8D8B27947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D5C56E-1BB9-4608-8A7A-231574B0A751}" type="datetimeFigureOut">
              <a:rPr lang="en-US" smtClean="0"/>
              <a:pPr/>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C0D7D8-64F1-43C3-96F5-1C8D8B27947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BD5C56E-1BB9-4608-8A7A-231574B0A751}" type="datetimeFigureOut">
              <a:rPr lang="en-US" smtClean="0"/>
              <a:pPr/>
              <a:t>8/1/2016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CC0D7D8-64F1-43C3-96F5-1C8D8B27947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lumMod val="20000"/>
                <a:lumOff val="80000"/>
              </a:schemeClr>
            </a:gs>
            <a:gs pos="39999">
              <a:srgbClr val="85C2FF"/>
            </a:gs>
            <a:gs pos="70000">
              <a:srgbClr val="C4D6EB"/>
            </a:gs>
            <a:gs pos="100000">
              <a:srgbClr val="FFEBFA"/>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D5C56E-1BB9-4608-8A7A-231574B0A751}" type="datetimeFigureOut">
              <a:rPr lang="en-US" smtClean="0"/>
              <a:pPr/>
              <a:t>8/1/2016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CC0D7D8-64F1-43C3-96F5-1C8D8B27947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152400" y="290514"/>
            <a:ext cx="8534400" cy="3393108"/>
          </a:xfrm>
          <a:prstGeom prst="rect">
            <a:avLst/>
          </a:prstGeom>
        </p:spPr>
        <p:txBody>
          <a:bodyPr wrap="square">
            <a:spAutoFit/>
          </a:bodyPr>
          <a:lstStyle/>
          <a:p>
            <a:pPr algn="ctr">
              <a:lnSpc>
                <a:spcPct val="107000"/>
              </a:lnSpc>
              <a:spcAft>
                <a:spcPts val="800"/>
              </a:spcAft>
              <a:tabLst>
                <a:tab pos="2228850" algn="l"/>
              </a:tabLst>
            </a:pPr>
            <a:r>
              <a:rPr lang="en-US" sz="2400" b="1" dirty="0">
                <a:latin typeface="Calibri" panose="020F0502020204030204" pitchFamily="34" charset="0"/>
                <a:ea typeface="Calibri" panose="020F0502020204030204" pitchFamily="34" charset="0"/>
                <a:cs typeface="Times New Roman" panose="02020603050405020304" pitchFamily="18" charset="0"/>
              </a:rPr>
              <a:t>Root Word Mash-up</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tabLst>
                <a:tab pos="2228850" algn="l"/>
              </a:tabLst>
            </a:pPr>
            <a:r>
              <a:rPr lang="en-US" sz="2400" b="1" dirty="0">
                <a:latin typeface="Calibri" panose="020F0502020204030204" pitchFamily="34" charset="0"/>
                <a:ea typeface="Calibri" panose="020F0502020204030204" pitchFamily="34" charset="0"/>
                <a:cs typeface="Times New Roman" panose="02020603050405020304" pitchFamily="18" charset="0"/>
              </a:rPr>
              <a:t> </a:t>
            </a: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2000" dirty="0">
                <a:latin typeface="Calibri" panose="020F0502020204030204" pitchFamily="34" charset="0"/>
                <a:ea typeface="Calibri" panose="020F0502020204030204" pitchFamily="34" charset="0"/>
                <a:cs typeface="Times New Roman" panose="02020603050405020304" pitchFamily="18" charset="0"/>
              </a:rPr>
              <a:t>Learning vocabulary can be one of the most difficult challenges in biology.  One way to develop your biological vocabulary is to know the definition of the Greek and Latin root words that make up many words used in biology.  Use your list of common biological root words to make up your own fictitious biological words.  Write each root you will be using, the definition of each root, the new biological word they make.  Then draw a picture using colored pencils to illustrate your new term.  You may combine 2-4 roots to create your new words.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0" name="Table 9"/>
          <p:cNvGraphicFramePr>
            <a:graphicFrameLocks noGrp="1"/>
          </p:cNvGraphicFramePr>
          <p:nvPr>
            <p:extLst>
              <p:ext uri="{D42A27DB-BD31-4B8C-83A1-F6EECF244321}">
                <p14:modId xmlns:p14="http://schemas.microsoft.com/office/powerpoint/2010/main" val="376825124"/>
              </p:ext>
            </p:extLst>
          </p:nvPr>
        </p:nvGraphicFramePr>
        <p:xfrm>
          <a:off x="457200" y="3806988"/>
          <a:ext cx="8479473" cy="1755612"/>
        </p:xfrm>
        <a:graphic>
          <a:graphicData uri="http://schemas.openxmlformats.org/drawingml/2006/table">
            <a:tbl>
              <a:tblPr firstRow="1" firstCol="1" bandRow="1"/>
              <a:tblGrid>
                <a:gridCol w="168621">
                  <a:extLst>
                    <a:ext uri="{9D8B030D-6E8A-4147-A177-3AD203B41FA5}">
                      <a16:colId xmlns:a16="http://schemas.microsoft.com/office/drawing/2014/main" val="20000"/>
                    </a:ext>
                  </a:extLst>
                </a:gridCol>
                <a:gridCol w="1735420">
                  <a:extLst>
                    <a:ext uri="{9D8B030D-6E8A-4147-A177-3AD203B41FA5}">
                      <a16:colId xmlns:a16="http://schemas.microsoft.com/office/drawing/2014/main" val="20001"/>
                    </a:ext>
                  </a:extLst>
                </a:gridCol>
                <a:gridCol w="1731853">
                  <a:extLst>
                    <a:ext uri="{9D8B030D-6E8A-4147-A177-3AD203B41FA5}">
                      <a16:colId xmlns:a16="http://schemas.microsoft.com/office/drawing/2014/main" val="20002"/>
                    </a:ext>
                  </a:extLst>
                </a:gridCol>
                <a:gridCol w="2292195">
                  <a:extLst>
                    <a:ext uri="{9D8B030D-6E8A-4147-A177-3AD203B41FA5}">
                      <a16:colId xmlns:a16="http://schemas.microsoft.com/office/drawing/2014/main" val="20003"/>
                    </a:ext>
                  </a:extLst>
                </a:gridCol>
                <a:gridCol w="2551384">
                  <a:extLst>
                    <a:ext uri="{9D8B030D-6E8A-4147-A177-3AD203B41FA5}">
                      <a16:colId xmlns:a16="http://schemas.microsoft.com/office/drawing/2014/main" val="20004"/>
                    </a:ext>
                  </a:extLst>
                </a:gridCol>
              </a:tblGrid>
              <a:tr h="601825">
                <a:tc>
                  <a:txBody>
                    <a:bodyPr/>
                    <a:lstStyle/>
                    <a:p>
                      <a:pPr algn="l">
                        <a:lnSpc>
                          <a:spcPct val="107000"/>
                        </a:lnSpc>
                      </a:pPr>
                      <a:endParaRPr lang="en-US" sz="1400" dirty="0">
                        <a:effectLst/>
                        <a:latin typeface="Calibri" panose="020F0502020204030204" pitchFamily="34"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a:lnSpc>
                          <a:spcPct val="107000"/>
                        </a:lnSpc>
                        <a:spcBef>
                          <a:spcPts val="0"/>
                        </a:spcBef>
                        <a:spcAft>
                          <a:spcPts val="0"/>
                        </a:spcAft>
                      </a:pP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Roots</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0"/>
                        </a:spcAft>
                      </a:pP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Definition</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New Word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New Word Definition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Picture of New Word</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601825">
                <a:tc>
                  <a:txBody>
                    <a:bodyPr/>
                    <a:lstStyle/>
                    <a:p>
                      <a:pPr marL="0" marR="0" algn="r">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rowSpan="2">
                  <a:txBody>
                    <a:bodyPr/>
                    <a:lstStyle/>
                    <a:p>
                      <a:pPr marL="0" marR="0" algn="l">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Ecto-  Outside of</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p>
                      <a:pPr marL="0" marR="0" algn="l">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-chym- juice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p>
                      <a:pPr marL="0" marR="0" algn="l">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-some  Body</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Ectochymosome</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0" marR="0" algn="l">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A mass of fluid on the outside of the body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l">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551962">
                <a:tc>
                  <a:txBody>
                    <a:bodyPr/>
                    <a:lstStyle/>
                    <a:p>
                      <a:pPr marL="0" marR="0" algn="r">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vMerge="1">
                  <a:txBody>
                    <a:bodyPr/>
                    <a:lstStyle/>
                    <a:p>
                      <a:endParaRPr lang="en-US"/>
                    </a:p>
                  </a:txBody>
                  <a:tcPr/>
                </a:tc>
                <a:tc>
                  <a:txBody>
                    <a:bodyPr/>
                    <a:lstStyle/>
                    <a:p>
                      <a:pPr marL="0" marR="0" algn="l">
                        <a:lnSpc>
                          <a:spcPct val="107000"/>
                        </a:lnSpc>
                        <a:spcBef>
                          <a:spcPts val="0"/>
                        </a:spcBef>
                        <a:spcAft>
                          <a:spcPts val="0"/>
                        </a:spcAft>
                      </a:pPr>
                      <a:r>
                        <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marL="0" marR="0" algn="l">
                        <a:lnSpc>
                          <a:spcPct val="107000"/>
                        </a:lnSpc>
                        <a:spcBef>
                          <a:spcPts val="0"/>
                        </a:spcBef>
                        <a:spcAft>
                          <a:spcPts val="0"/>
                        </a:spcAft>
                      </a:pPr>
                      <a:r>
                        <a:rPr lang="en-US" sz="180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rPr>
                        <a:t> </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marL="0" marR="0" algn="l">
                        <a:lnSpc>
                          <a:spcPct val="107000"/>
                        </a:lnSpc>
                        <a:spcBef>
                          <a:spcPts val="0"/>
                        </a:spcBef>
                        <a:spcAft>
                          <a:spcPts val="0"/>
                        </a:spcAft>
                      </a:pPr>
                      <a:endParaRPr lang="en-US" sz="1800" dirty="0">
                        <a:solidFill>
                          <a:srgbClr val="00000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2053" name="Picture 3" descr="https://catalog.niddk.nih.gov/imagelibrary/saverecord.cfm?file=N00362_M.jpg&amp;id=305&amp;type=2"/>
          <p:cNvPicPr>
            <a:picLocks noChangeAspect="1" noChangeArrowheads="1"/>
          </p:cNvPicPr>
          <p:nvPr/>
        </p:nvPicPr>
        <p:blipFill>
          <a:blip r:embed="rId3" cstate="print">
            <a:extLst>
              <a:ext uri="{28A0092B-C50C-407E-A947-70E740481C1C}">
                <a14:useLocalDpi xmlns:a14="http://schemas.microsoft.com/office/drawing/2010/main" val="0"/>
              </a:ext>
            </a:extLst>
          </a:blip>
          <a:srcRect r="3210" b="23276"/>
          <a:stretch>
            <a:fillRect/>
          </a:stretch>
        </p:blipFill>
        <p:spPr bwMode="auto">
          <a:xfrm>
            <a:off x="7162800" y="4724400"/>
            <a:ext cx="838200" cy="6270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69123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200" y="228600"/>
            <a:ext cx="8946444" cy="6986528"/>
          </a:xfrm>
          <a:prstGeom prst="rect">
            <a:avLst/>
          </a:prstGeom>
          <a:noFill/>
        </p:spPr>
        <p:txBody>
          <a:bodyPr wrap="square" rtlCol="0">
            <a:spAutoFit/>
          </a:bodyPr>
          <a:lstStyle/>
          <a:p>
            <a:pPr algn="ctr"/>
            <a:r>
              <a:rPr lang="en-US" sz="3200" dirty="0"/>
              <a:t>Root Word Poster</a:t>
            </a:r>
          </a:p>
          <a:p>
            <a:pPr>
              <a:buFont typeface="Arial" pitchFamily="34" charset="0"/>
              <a:buChar char="•"/>
            </a:pPr>
            <a:r>
              <a:rPr lang="en-US" sz="3200" dirty="0"/>
              <a:t>Share your top 3 favorite root words with your partner.  Then listen as they share their favorites with you.</a:t>
            </a:r>
          </a:p>
          <a:p>
            <a:pPr>
              <a:buFont typeface="Arial" pitchFamily="34" charset="0"/>
              <a:buChar char="•"/>
            </a:pPr>
            <a:r>
              <a:rPr lang="en-US" sz="3200" dirty="0"/>
              <a:t>Together, pick your favorite made up biology word.</a:t>
            </a:r>
          </a:p>
          <a:p>
            <a:pPr>
              <a:buFont typeface="Arial" pitchFamily="34" charset="0"/>
              <a:buChar char="•"/>
            </a:pPr>
            <a:r>
              <a:rPr lang="en-US" sz="3200" dirty="0"/>
              <a:t>Use large paper to create a poster for your new word. You can practice the layout on a whiteboard before you start.</a:t>
            </a:r>
          </a:p>
          <a:p>
            <a:pPr>
              <a:buFont typeface="Arial" pitchFamily="34" charset="0"/>
              <a:buChar char="•"/>
            </a:pPr>
            <a:r>
              <a:rPr lang="en-US" sz="3200" dirty="0"/>
              <a:t>Your poster should include: </a:t>
            </a:r>
          </a:p>
          <a:p>
            <a:pPr marL="971550" lvl="1" indent="-514350">
              <a:buFont typeface="+mj-lt"/>
              <a:buAutoNum type="arabicPeriod"/>
            </a:pPr>
            <a:r>
              <a:rPr lang="en-US" sz="3200" dirty="0"/>
              <a:t>The word you created</a:t>
            </a:r>
          </a:p>
          <a:p>
            <a:pPr marL="971550" lvl="1" indent="-514350">
              <a:buFont typeface="+mj-lt"/>
              <a:buAutoNum type="arabicPeriod"/>
            </a:pPr>
            <a:r>
              <a:rPr lang="en-US" sz="3200" dirty="0"/>
              <a:t>A large picture of what the word describes</a:t>
            </a:r>
          </a:p>
          <a:p>
            <a:pPr marL="971550" lvl="1" indent="-514350">
              <a:buFont typeface="+mj-lt"/>
              <a:buAutoNum type="arabicPeriod"/>
            </a:pPr>
            <a:r>
              <a:rPr lang="en-US" sz="3200" dirty="0"/>
              <a:t>the root words and their definitions</a:t>
            </a:r>
          </a:p>
          <a:p>
            <a:pPr marL="971550" lvl="1" indent="-514350">
              <a:buFont typeface="+mj-lt"/>
              <a:buAutoNum type="arabicPeriod"/>
            </a:pPr>
            <a:r>
              <a:rPr lang="en-US" sz="3200" dirty="0"/>
              <a:t>the definition of your word</a:t>
            </a:r>
          </a:p>
          <a:p>
            <a:pPr lvl="1">
              <a:buFont typeface="Arial" pitchFamily="34" charset="0"/>
              <a:buChar char="•"/>
            </a:pPr>
            <a:endParaRPr lang="en-US" sz="3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rot="20484311">
            <a:off x="2756045" y="5675239"/>
            <a:ext cx="2703872" cy="523220"/>
          </a:xfrm>
          <a:prstGeom prst="rect">
            <a:avLst/>
          </a:prstGeom>
          <a:noFill/>
        </p:spPr>
        <p:txBody>
          <a:bodyPr wrap="square" rtlCol="0">
            <a:spAutoFit/>
          </a:bodyPr>
          <a:lstStyle/>
          <a:p>
            <a:r>
              <a:rPr lang="en-US" sz="2800" dirty="0" err="1">
                <a:solidFill>
                  <a:srgbClr val="00B050"/>
                </a:solidFill>
              </a:rPr>
              <a:t>Ecto</a:t>
            </a:r>
            <a:r>
              <a:rPr lang="en-US" sz="2800" dirty="0">
                <a:solidFill>
                  <a:srgbClr val="00B050"/>
                </a:solidFill>
              </a:rPr>
              <a:t>-  outside of</a:t>
            </a:r>
          </a:p>
        </p:txBody>
      </p:sp>
      <p:sp>
        <p:nvSpPr>
          <p:cNvPr id="3" name="TextBox 2"/>
          <p:cNvSpPr txBox="1"/>
          <p:nvPr/>
        </p:nvSpPr>
        <p:spPr>
          <a:xfrm rot="965870">
            <a:off x="6420599" y="5622405"/>
            <a:ext cx="2703872" cy="523220"/>
          </a:xfrm>
          <a:prstGeom prst="rect">
            <a:avLst/>
          </a:prstGeom>
          <a:noFill/>
        </p:spPr>
        <p:txBody>
          <a:bodyPr wrap="square" rtlCol="0">
            <a:spAutoFit/>
          </a:bodyPr>
          <a:lstStyle/>
          <a:p>
            <a:r>
              <a:rPr lang="en-US" sz="2800" dirty="0" err="1">
                <a:solidFill>
                  <a:srgbClr val="FF0000"/>
                </a:solidFill>
              </a:rPr>
              <a:t>Chym</a:t>
            </a:r>
            <a:r>
              <a:rPr lang="en-US" sz="2800" dirty="0">
                <a:solidFill>
                  <a:srgbClr val="FF0000"/>
                </a:solidFill>
              </a:rPr>
              <a:t>- juice</a:t>
            </a:r>
          </a:p>
        </p:txBody>
      </p:sp>
      <p:sp>
        <p:nvSpPr>
          <p:cNvPr id="4" name="TextBox 3"/>
          <p:cNvSpPr txBox="1"/>
          <p:nvPr/>
        </p:nvSpPr>
        <p:spPr>
          <a:xfrm rot="1427908">
            <a:off x="-3290" y="5523542"/>
            <a:ext cx="2560395" cy="523220"/>
          </a:xfrm>
          <a:prstGeom prst="rect">
            <a:avLst/>
          </a:prstGeom>
          <a:noFill/>
        </p:spPr>
        <p:txBody>
          <a:bodyPr wrap="square" rtlCol="0">
            <a:spAutoFit/>
          </a:bodyPr>
          <a:lstStyle/>
          <a:p>
            <a:r>
              <a:rPr lang="en-US" sz="2800" dirty="0">
                <a:solidFill>
                  <a:srgbClr val="00B0F0"/>
                </a:solidFill>
              </a:rPr>
              <a:t>-some -  Body</a:t>
            </a:r>
          </a:p>
        </p:txBody>
      </p:sp>
      <p:sp>
        <p:nvSpPr>
          <p:cNvPr id="5" name="TextBox 4"/>
          <p:cNvSpPr txBox="1"/>
          <p:nvPr/>
        </p:nvSpPr>
        <p:spPr>
          <a:xfrm>
            <a:off x="2514600" y="381000"/>
            <a:ext cx="5702155" cy="707886"/>
          </a:xfrm>
          <a:prstGeom prst="rect">
            <a:avLst/>
          </a:prstGeom>
          <a:noFill/>
        </p:spPr>
        <p:txBody>
          <a:bodyPr wrap="square" rtlCol="0">
            <a:spAutoFit/>
          </a:bodyPr>
          <a:lstStyle/>
          <a:p>
            <a:r>
              <a:rPr lang="en-US" sz="4000" dirty="0" err="1">
                <a:solidFill>
                  <a:srgbClr val="00B050"/>
                </a:solidFill>
              </a:rPr>
              <a:t>Ecto</a:t>
            </a:r>
            <a:r>
              <a:rPr lang="en-US" sz="4000" dirty="0" err="1">
                <a:solidFill>
                  <a:srgbClr val="FF0000"/>
                </a:solidFill>
              </a:rPr>
              <a:t>chymo</a:t>
            </a:r>
            <a:r>
              <a:rPr lang="en-US" sz="4000" dirty="0" err="1">
                <a:solidFill>
                  <a:srgbClr val="00B0F0"/>
                </a:solidFill>
              </a:rPr>
              <a:t>some</a:t>
            </a:r>
            <a:endParaRPr lang="en-US" sz="4000" dirty="0">
              <a:solidFill>
                <a:srgbClr val="00B0F0"/>
              </a:solidFill>
            </a:endParaRPr>
          </a:p>
        </p:txBody>
      </p:sp>
      <p:pic>
        <p:nvPicPr>
          <p:cNvPr id="1026" name="Picture 2" descr="http://i.imgur.com/U8oaBvW.jpg"/>
          <p:cNvPicPr>
            <a:picLocks noChangeAspect="1" noChangeArrowheads="1"/>
          </p:cNvPicPr>
          <p:nvPr/>
        </p:nvPicPr>
        <p:blipFill>
          <a:blip r:embed="rId3" cstate="print"/>
          <a:srcRect/>
          <a:stretch>
            <a:fillRect/>
          </a:stretch>
        </p:blipFill>
        <p:spPr bwMode="auto">
          <a:xfrm>
            <a:off x="1600200" y="1600200"/>
            <a:ext cx="2514600" cy="3445933"/>
          </a:xfrm>
          <a:prstGeom prst="rect">
            <a:avLst/>
          </a:prstGeom>
          <a:noFill/>
        </p:spPr>
      </p:pic>
      <p:sp>
        <p:nvSpPr>
          <p:cNvPr id="7" name="TextBox 6"/>
          <p:cNvSpPr txBox="1"/>
          <p:nvPr/>
        </p:nvSpPr>
        <p:spPr>
          <a:xfrm>
            <a:off x="4419600" y="1828800"/>
            <a:ext cx="4114800" cy="1384995"/>
          </a:xfrm>
          <a:prstGeom prst="rect">
            <a:avLst/>
          </a:prstGeom>
          <a:noFill/>
        </p:spPr>
        <p:txBody>
          <a:bodyPr wrap="square" rtlCol="0">
            <a:spAutoFit/>
          </a:bodyPr>
          <a:lstStyle/>
          <a:p>
            <a:r>
              <a:rPr lang="en-US" sz="2800" dirty="0" err="1"/>
              <a:t>Ectochymosome</a:t>
            </a:r>
            <a:r>
              <a:rPr lang="en-US" sz="2800" dirty="0"/>
              <a:t>- a large amount of fluid on the outside of the body.</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685800" y="76200"/>
            <a:ext cx="7696200" cy="5232202"/>
          </a:xfrm>
          <a:prstGeom prst="rect">
            <a:avLst/>
          </a:prstGeom>
          <a:noFill/>
        </p:spPr>
        <p:txBody>
          <a:bodyPr wrap="square" rtlCol="0">
            <a:spAutoFit/>
          </a:bodyPr>
          <a:lstStyle/>
          <a:p>
            <a:pPr algn="ctr"/>
            <a:r>
              <a:rPr lang="en-US" sz="5400" dirty="0"/>
              <a:t>Root Word Poster</a:t>
            </a:r>
          </a:p>
          <a:p>
            <a:pPr algn="ctr"/>
            <a:endParaRPr lang="en-US" sz="4400" dirty="0"/>
          </a:p>
          <a:p>
            <a:pPr algn="ctr"/>
            <a:r>
              <a:rPr lang="en-US" sz="4400" dirty="0"/>
              <a:t>Presenting  your poster </a:t>
            </a:r>
          </a:p>
          <a:p>
            <a:pPr marL="457200" indent="-457200">
              <a:buFont typeface="Arial" panose="020B0604020202020204" pitchFamily="34" charset="0"/>
              <a:buChar char="•"/>
            </a:pPr>
            <a:r>
              <a:rPr lang="en-US" sz="3200" dirty="0"/>
              <a:t>Stand and introduce yourselves.</a:t>
            </a:r>
          </a:p>
          <a:p>
            <a:pPr>
              <a:buFont typeface="Arial" pitchFamily="34" charset="0"/>
              <a:buChar char="•"/>
            </a:pPr>
            <a:r>
              <a:rPr lang="en-US" sz="3200" dirty="0"/>
              <a:t>   Partner 1 pronounce your word and give its definition</a:t>
            </a:r>
          </a:p>
          <a:p>
            <a:pPr>
              <a:buFont typeface="Arial" pitchFamily="34" charset="0"/>
              <a:buChar char="•"/>
            </a:pPr>
            <a:r>
              <a:rPr lang="en-US" sz="3200" dirty="0"/>
              <a:t>   Partner 2 identify the root words in your word and give their definitions</a:t>
            </a:r>
          </a:p>
          <a:p>
            <a:pPr lvl="1">
              <a:buFont typeface="Arial" pitchFamily="34" charset="0"/>
              <a:buChar char="•"/>
            </a:pPr>
            <a:endParaRPr lang="en-US" sz="3200" dirty="0"/>
          </a:p>
        </p:txBody>
      </p:sp>
    </p:spTree>
    <p:extLst>
      <p:ext uri="{BB962C8B-B14F-4D97-AF65-F5344CB8AC3E}">
        <p14:creationId xmlns:p14="http://schemas.microsoft.com/office/powerpoint/2010/main" val="39112428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1199</TotalTime>
  <Words>218</Words>
  <Application>Microsoft Office PowerPoint</Application>
  <PresentationFormat>On-screen Show (4:3)</PresentationFormat>
  <Paragraphs>44</Paragraphs>
  <Slides>4</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vt:i4>
      </vt:variant>
    </vt:vector>
  </HeadingPairs>
  <TitlesOfParts>
    <vt:vector size="8" baseType="lpstr">
      <vt:lpstr>Arial</vt:lpstr>
      <vt:lpstr>Calibri</vt:lpstr>
      <vt:lpstr>Times New Roman</vt:lpstr>
      <vt:lpstr>Office Theme</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TechSetup</dc:creator>
  <cp:lastModifiedBy>Jason Fisk</cp:lastModifiedBy>
  <cp:revision>28</cp:revision>
  <dcterms:created xsi:type="dcterms:W3CDTF">2014-08-19T22:54:25Z</dcterms:created>
  <dcterms:modified xsi:type="dcterms:W3CDTF">2016-08-01T16:58:32Z</dcterms:modified>
</cp:coreProperties>
</file>