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charts/chart1.xml" ContentType="application/vnd.openxmlformats-officedocument.drawingml.chart+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charts/chart2.xml" ContentType="application/vnd.openxmlformats-officedocument.drawingml.chart+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comments/modernComment_12E_5DA0FE16.xml" ContentType="application/vnd.ms-powerpoint.comments+xml"/>
  <Override PartName="/ppt/authors.xml" ContentType="application/vnd.ms-powerpoint.author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86"/>
  </p:notesMasterIdLst>
  <p:sldIdLst>
    <p:sldId id="271" r:id="rId2"/>
    <p:sldId id="589" r:id="rId3"/>
    <p:sldId id="590" r:id="rId4"/>
    <p:sldId id="581" r:id="rId5"/>
    <p:sldId id="356" r:id="rId6"/>
    <p:sldId id="599" r:id="rId7"/>
    <p:sldId id="412" r:id="rId8"/>
    <p:sldId id="413" r:id="rId9"/>
    <p:sldId id="426" r:id="rId10"/>
    <p:sldId id="438" r:id="rId11"/>
    <p:sldId id="614" r:id="rId12"/>
    <p:sldId id="431" r:id="rId13"/>
    <p:sldId id="432" r:id="rId14"/>
    <p:sldId id="434" r:id="rId15"/>
    <p:sldId id="441" r:id="rId16"/>
    <p:sldId id="440" r:id="rId17"/>
    <p:sldId id="436" r:id="rId18"/>
    <p:sldId id="437" r:id="rId19"/>
    <p:sldId id="368" r:id="rId20"/>
    <p:sldId id="371" r:id="rId21"/>
    <p:sldId id="372" r:id="rId22"/>
    <p:sldId id="360" r:id="rId23"/>
    <p:sldId id="447" r:id="rId24"/>
    <p:sldId id="306" r:id="rId25"/>
    <p:sldId id="391" r:id="rId26"/>
    <p:sldId id="393" r:id="rId27"/>
    <p:sldId id="309" r:id="rId28"/>
    <p:sldId id="392" r:id="rId29"/>
    <p:sldId id="394" r:id="rId30"/>
    <p:sldId id="370" r:id="rId31"/>
    <p:sldId id="366" r:id="rId32"/>
    <p:sldId id="367" r:id="rId33"/>
    <p:sldId id="602" r:id="rId34"/>
    <p:sldId id="397" r:id="rId35"/>
    <p:sldId id="398" r:id="rId36"/>
    <p:sldId id="460" r:id="rId37"/>
    <p:sldId id="388" r:id="rId38"/>
    <p:sldId id="373" r:id="rId39"/>
    <p:sldId id="374" r:id="rId40"/>
    <p:sldId id="273" r:id="rId41"/>
    <p:sldId id="603" r:id="rId42"/>
    <p:sldId id="286" r:id="rId43"/>
    <p:sldId id="287" r:id="rId44"/>
    <p:sldId id="450" r:id="rId45"/>
    <p:sldId id="461" r:id="rId46"/>
    <p:sldId id="462" r:id="rId47"/>
    <p:sldId id="468" r:id="rId48"/>
    <p:sldId id="467" r:id="rId49"/>
    <p:sldId id="469" r:id="rId50"/>
    <p:sldId id="310" r:id="rId51"/>
    <p:sldId id="276" r:id="rId52"/>
    <p:sldId id="383" r:id="rId53"/>
    <p:sldId id="375" r:id="rId54"/>
    <p:sldId id="587" r:id="rId55"/>
    <p:sldId id="604" r:id="rId56"/>
    <p:sldId id="298" r:id="rId57"/>
    <p:sldId id="585" r:id="rId58"/>
    <p:sldId id="377" r:id="rId59"/>
    <p:sldId id="378" r:id="rId60"/>
    <p:sldId id="621" r:id="rId61"/>
    <p:sldId id="605" r:id="rId62"/>
    <p:sldId id="615" r:id="rId63"/>
    <p:sldId id="616" r:id="rId64"/>
    <p:sldId id="617" r:id="rId65"/>
    <p:sldId id="618" r:id="rId66"/>
    <p:sldId id="619" r:id="rId67"/>
    <p:sldId id="620" r:id="rId68"/>
    <p:sldId id="300" r:id="rId69"/>
    <p:sldId id="301" r:id="rId70"/>
    <p:sldId id="385" r:id="rId71"/>
    <p:sldId id="379" r:id="rId72"/>
    <p:sldId id="588" r:id="rId73"/>
    <p:sldId id="606" r:id="rId74"/>
    <p:sldId id="311" r:id="rId75"/>
    <p:sldId id="313" r:id="rId76"/>
    <p:sldId id="386" r:id="rId77"/>
    <p:sldId id="381" r:id="rId78"/>
    <p:sldId id="382" r:id="rId79"/>
    <p:sldId id="302" r:id="rId80"/>
    <p:sldId id="452" r:id="rId81"/>
    <p:sldId id="303" r:id="rId82"/>
    <p:sldId id="304" r:id="rId83"/>
    <p:sldId id="470" r:id="rId84"/>
    <p:sldId id="387" r:id="rId85"/>
  </p:sldIdLst>
  <p:sldSz cx="9144000" cy="6858000" type="overhead"/>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Introduction" id="{FCF4C3F1-5FD9-40A9-A12F-E5CF45D24D89}">
          <p14:sldIdLst>
            <p14:sldId id="271"/>
            <p14:sldId id="589"/>
            <p14:sldId id="590"/>
            <p14:sldId id="581"/>
            <p14:sldId id="356"/>
            <p14:sldId id="599"/>
          </p14:sldIdLst>
        </p14:section>
        <p14:section name="LS 01 (M to P)" id="{2A19A6DE-D6B2-40CC-9A8F-888FC88C36D7}">
          <p14:sldIdLst>
            <p14:sldId id="412"/>
            <p14:sldId id="413"/>
            <p14:sldId id="426"/>
            <p14:sldId id="438"/>
            <p14:sldId id="614"/>
            <p14:sldId id="431"/>
            <p14:sldId id="432"/>
            <p14:sldId id="434"/>
            <p14:sldId id="441"/>
            <p14:sldId id="440"/>
            <p14:sldId id="436"/>
            <p14:sldId id="437"/>
            <p14:sldId id="368"/>
          </p14:sldIdLst>
        </p14:section>
        <p14:section name="LS 02 (Q to P)" id="{8FB56BC3-708F-479C-92A0-2FEE1434D006}">
          <p14:sldIdLst>
            <p14:sldId id="371"/>
            <p14:sldId id="372"/>
            <p14:sldId id="360"/>
            <p14:sldId id="447"/>
            <p14:sldId id="306"/>
            <p14:sldId id="391"/>
            <p14:sldId id="393"/>
            <p14:sldId id="309"/>
            <p14:sldId id="392"/>
            <p14:sldId id="394"/>
            <p14:sldId id="370"/>
          </p14:sldIdLst>
        </p14:section>
        <p14:section name="LS 03 (P to M)" id="{EB5D5146-2588-42E6-B2A1-E1CB015D86EE}">
          <p14:sldIdLst>
            <p14:sldId id="366"/>
            <p14:sldId id="367"/>
            <p14:sldId id="602"/>
            <p14:sldId id="397"/>
            <p14:sldId id="398"/>
            <p14:sldId id="460"/>
            <p14:sldId id="388"/>
          </p14:sldIdLst>
        </p14:section>
        <p14:section name="LS 04 (P to M)" id="{76A2AB43-BF4C-4837-ABC4-B9F83D559999}">
          <p14:sldIdLst>
            <p14:sldId id="373"/>
            <p14:sldId id="374"/>
            <p14:sldId id="273"/>
            <p14:sldId id="603"/>
            <p14:sldId id="286"/>
            <p14:sldId id="287"/>
            <p14:sldId id="450"/>
            <p14:sldId id="461"/>
            <p14:sldId id="462"/>
            <p14:sldId id="468"/>
            <p14:sldId id="467"/>
            <p14:sldId id="469"/>
            <p14:sldId id="310"/>
            <p14:sldId id="276"/>
            <p14:sldId id="383"/>
          </p14:sldIdLst>
        </p14:section>
        <p14:section name="LS 05 (M)" id="{F6C82E63-AFC6-4FB4-B7E7-7CBC8B34F0CF}">
          <p14:sldIdLst>
            <p14:sldId id="375"/>
            <p14:sldId id="587"/>
            <p14:sldId id="604"/>
            <p14:sldId id="298"/>
            <p14:sldId id="585"/>
          </p14:sldIdLst>
        </p14:section>
        <p14:section name="LS 06 (M)" id="{0621D133-842F-4005-A63E-E4E22A7141A8}">
          <p14:sldIdLst>
            <p14:sldId id="377"/>
            <p14:sldId id="378"/>
            <p14:sldId id="621"/>
            <p14:sldId id="605"/>
            <p14:sldId id="615"/>
            <p14:sldId id="616"/>
            <p14:sldId id="617"/>
            <p14:sldId id="618"/>
            <p14:sldId id="619"/>
            <p14:sldId id="620"/>
            <p14:sldId id="300"/>
            <p14:sldId id="301"/>
            <p14:sldId id="385"/>
          </p14:sldIdLst>
        </p14:section>
        <p14:section name="LS 07 (M to Q)" id="{F618F696-B457-448F-9464-FC958BAE9640}">
          <p14:sldIdLst>
            <p14:sldId id="379"/>
            <p14:sldId id="588"/>
            <p14:sldId id="606"/>
            <p14:sldId id="311"/>
            <p14:sldId id="313"/>
            <p14:sldId id="386"/>
          </p14:sldIdLst>
        </p14:section>
        <p14:section name="LS 08 (M to Q)" id="{8ACAE235-6134-4A2C-90D3-F6F5E6982B96}">
          <p14:sldIdLst>
            <p14:sldId id="381"/>
            <p14:sldId id="382"/>
            <p14:sldId id="302"/>
            <p14:sldId id="452"/>
            <p14:sldId id="303"/>
            <p14:sldId id="304"/>
            <p14:sldId id="470"/>
            <p14:sldId id="387"/>
          </p14:sldIdLst>
        </p14:section>
      </p14:sectionLst>
    </p:ex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DDA76C76-B450-3152-5B4A-F9B99662B59A}" name="Hessam Ghanimi" initials="HG" userId="a53ea097f73b6d6e" providerId="Windows Live"/>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Subin Kim" initials="SK" lastIdx="3" clrIdx="0">
    <p:extLst>
      <p:ext uri="{19B8F6BF-5375-455C-9EA6-DF929625EA0E}">
        <p15:presenceInfo xmlns:p15="http://schemas.microsoft.com/office/powerpoint/2012/main" userId="S::subki@ucdavis.edu::238afc86-0e07-498b-90ac-4a166f602dfd"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C0033"/>
    <a:srgbClr val="3843FF"/>
    <a:srgbClr val="4E9731"/>
    <a:srgbClr val="FCA50F"/>
    <a:srgbClr val="583F34"/>
    <a:srgbClr val="256800"/>
    <a:srgbClr val="D06A2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436" autoAdjust="0"/>
    <p:restoredTop sz="79552" autoAdjust="0"/>
  </p:normalViewPr>
  <p:slideViewPr>
    <p:cSldViewPr>
      <p:cViewPr varScale="1">
        <p:scale>
          <a:sx n="69" d="100"/>
          <a:sy n="69" d="100"/>
        </p:scale>
        <p:origin x="1350" y="45"/>
      </p:cViewPr>
      <p:guideLst>
        <p:guide orient="horz" pos="2160"/>
        <p:guide pos="2880"/>
      </p:guideLst>
    </p:cSldViewPr>
  </p:slideViewPr>
  <p:notesTextViewPr>
    <p:cViewPr>
      <p:scale>
        <a:sx n="1" d="1"/>
        <a:sy n="1" d="1"/>
      </p:scale>
      <p:origin x="0" y="0"/>
    </p:cViewPr>
  </p:notesTextViewPr>
  <p:sorterViewPr>
    <p:cViewPr>
      <p:scale>
        <a:sx n="72" d="100"/>
        <a:sy n="72" d="100"/>
      </p:scale>
      <p:origin x="0" y="14736"/>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viewProps" Target="viewProps.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90" Type="http://schemas.openxmlformats.org/officeDocument/2006/relationships/theme" Target="theme/theme1.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presProps" Target="presProps.xml"/><Relationship Id="rId9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92" Type="http://schemas.microsoft.com/office/2018/10/relationships/authors" Target="authors.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commentAuthors" Target="commentAuthors.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s>
</file>

<file path=ppt/charts/_rels/chart1.xml.rels><?xml version="1.0" encoding="UTF-8" standalone="yes"?>
<Relationships xmlns="http://schemas.openxmlformats.org/package/2006/relationships"><Relationship Id="rId1" Type="http://schemas.openxmlformats.org/officeDocument/2006/relationships/oleObject" Target="file:///C:\Users\grizimer\MBER\MBER%20Curriculum\Photosynthesis\PhotoAndRespFabriactedData.xlsx"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file:///C:\Users\grizimer\MBER\MBER%20Curriculum\Photosynthesis\PhotoAndRespFabriactedData.xlsx" TargetMode="Externa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sz="1800" b="0" i="0" baseline="0">
                <a:effectLst/>
              </a:rPr>
              <a:t>Concentration of CO</a:t>
            </a:r>
            <a:r>
              <a:rPr lang="en-US" sz="1800" b="0" i="0" baseline="-25000">
                <a:effectLst/>
              </a:rPr>
              <a:t>2 </a:t>
            </a:r>
            <a:r>
              <a:rPr lang="en-US" sz="1800" b="0" i="0" baseline="0">
                <a:effectLst/>
              </a:rPr>
              <a:t>in the Chamber</a:t>
            </a:r>
          </a:p>
          <a:p>
            <a:pPr>
              <a:defRPr sz="1400" b="0" i="0" u="none" strike="noStrike" kern="1200" spc="0" baseline="0">
                <a:solidFill>
                  <a:schemeClr val="tx1">
                    <a:lumMod val="65000"/>
                    <a:lumOff val="35000"/>
                  </a:schemeClr>
                </a:solidFill>
                <a:latin typeface="+mn-lt"/>
                <a:ea typeface="+mn-ea"/>
                <a:cs typeface="+mn-cs"/>
              </a:defRPr>
            </a:pPr>
            <a:r>
              <a:rPr lang="en-US" sz="1800" b="0" i="0" baseline="0">
                <a:effectLst/>
              </a:rPr>
              <a:t>Throughout the Experiment</a:t>
            </a:r>
            <a:endParaRPr lang="en-US" baseline="0">
              <a:effectLst/>
            </a:endParaRPr>
          </a:p>
        </c:rich>
      </c:tx>
      <c:overlay val="0"/>
      <c:spPr>
        <a:noFill/>
        <a:ln>
          <a:noFill/>
        </a:ln>
        <a:effectLst/>
      </c:spPr>
    </c:title>
    <c:autoTitleDeleted val="0"/>
    <c:plotArea>
      <c:layout/>
      <c:lineChart>
        <c:grouping val="standard"/>
        <c:varyColors val="0"/>
        <c:ser>
          <c:idx val="0"/>
          <c:order val="0"/>
          <c:tx>
            <c:strRef>
              <c:f>'CO2 Graphs'!$C$31</c:f>
              <c:strCache>
                <c:ptCount val="1"/>
                <c:pt idx="0">
                  <c:v>root</c:v>
                </c:pt>
              </c:strCache>
            </c:strRef>
          </c:tx>
          <c:spPr>
            <a:ln w="28575" cap="rnd">
              <a:solidFill>
                <a:schemeClr val="accent1"/>
              </a:solidFill>
              <a:round/>
            </a:ln>
            <a:effectLst/>
          </c:spPr>
          <c:marker>
            <c:symbol val="none"/>
          </c:marker>
          <c:cat>
            <c:numRef>
              <c:f>'CO2 Graphs'!$B$58:$B$81</c:f>
              <c:numCache>
                <c:formatCode>h:mm</c:formatCode>
                <c:ptCount val="24"/>
                <c:pt idx="0">
                  <c:v>0</c:v>
                </c:pt>
                <c:pt idx="1">
                  <c:v>4.1666666666666699E-2</c:v>
                </c:pt>
                <c:pt idx="2">
                  <c:v>8.3333333333333301E-2</c:v>
                </c:pt>
                <c:pt idx="3">
                  <c:v>0.125</c:v>
                </c:pt>
                <c:pt idx="4">
                  <c:v>0.16666666666666699</c:v>
                </c:pt>
                <c:pt idx="5">
                  <c:v>0.20833333333333301</c:v>
                </c:pt>
                <c:pt idx="6">
                  <c:v>0.25</c:v>
                </c:pt>
                <c:pt idx="7">
                  <c:v>0.29166666666666702</c:v>
                </c:pt>
                <c:pt idx="8">
                  <c:v>0.33333333333333298</c:v>
                </c:pt>
                <c:pt idx="9">
                  <c:v>0.375</c:v>
                </c:pt>
                <c:pt idx="10">
                  <c:v>0.41666666666666702</c:v>
                </c:pt>
                <c:pt idx="11">
                  <c:v>0.45833333333333298</c:v>
                </c:pt>
                <c:pt idx="12">
                  <c:v>0.5</c:v>
                </c:pt>
                <c:pt idx="13">
                  <c:v>0.54166666666666696</c:v>
                </c:pt>
                <c:pt idx="14">
                  <c:v>0.58333333333333304</c:v>
                </c:pt>
                <c:pt idx="15">
                  <c:v>0.625</c:v>
                </c:pt>
                <c:pt idx="16">
                  <c:v>0.66666666666666696</c:v>
                </c:pt>
                <c:pt idx="17">
                  <c:v>0.70833333333333304</c:v>
                </c:pt>
                <c:pt idx="18">
                  <c:v>0.75</c:v>
                </c:pt>
                <c:pt idx="19">
                  <c:v>0.79166666666666696</c:v>
                </c:pt>
                <c:pt idx="20">
                  <c:v>0.83333333333333304</c:v>
                </c:pt>
                <c:pt idx="21">
                  <c:v>0.875</c:v>
                </c:pt>
                <c:pt idx="22">
                  <c:v>0.91666666666666696</c:v>
                </c:pt>
                <c:pt idx="23">
                  <c:v>0.95833333333333304</c:v>
                </c:pt>
              </c:numCache>
            </c:numRef>
          </c:cat>
          <c:val>
            <c:numRef>
              <c:f>'CO2 Graphs'!$C$58:$C$81</c:f>
              <c:numCache>
                <c:formatCode>General</c:formatCode>
                <c:ptCount val="24"/>
                <c:pt idx="0">
                  <c:v>410</c:v>
                </c:pt>
                <c:pt idx="1">
                  <c:v>420</c:v>
                </c:pt>
                <c:pt idx="2">
                  <c:v>429</c:v>
                </c:pt>
                <c:pt idx="3">
                  <c:v>439</c:v>
                </c:pt>
                <c:pt idx="4">
                  <c:v>447</c:v>
                </c:pt>
                <c:pt idx="5">
                  <c:v>458</c:v>
                </c:pt>
                <c:pt idx="6">
                  <c:v>467</c:v>
                </c:pt>
                <c:pt idx="7">
                  <c:v>475</c:v>
                </c:pt>
                <c:pt idx="8">
                  <c:v>486</c:v>
                </c:pt>
                <c:pt idx="9">
                  <c:v>495</c:v>
                </c:pt>
                <c:pt idx="10">
                  <c:v>503</c:v>
                </c:pt>
                <c:pt idx="11">
                  <c:v>510</c:v>
                </c:pt>
                <c:pt idx="12">
                  <c:v>519</c:v>
                </c:pt>
                <c:pt idx="13">
                  <c:v>527</c:v>
                </c:pt>
                <c:pt idx="14">
                  <c:v>535</c:v>
                </c:pt>
                <c:pt idx="15">
                  <c:v>542</c:v>
                </c:pt>
                <c:pt idx="16">
                  <c:v>550</c:v>
                </c:pt>
                <c:pt idx="17">
                  <c:v>559</c:v>
                </c:pt>
                <c:pt idx="18">
                  <c:v>568</c:v>
                </c:pt>
                <c:pt idx="19">
                  <c:v>578</c:v>
                </c:pt>
                <c:pt idx="20">
                  <c:v>584</c:v>
                </c:pt>
                <c:pt idx="21">
                  <c:v>588</c:v>
                </c:pt>
                <c:pt idx="22">
                  <c:v>597</c:v>
                </c:pt>
                <c:pt idx="23">
                  <c:v>605</c:v>
                </c:pt>
              </c:numCache>
            </c:numRef>
          </c:val>
          <c:smooth val="0"/>
          <c:extLst>
            <c:ext xmlns:c16="http://schemas.microsoft.com/office/drawing/2014/chart" uri="{C3380CC4-5D6E-409C-BE32-E72D297353CC}">
              <c16:uniqueId val="{00000000-C75B-D24C-A963-04363244CCA6}"/>
            </c:ext>
          </c:extLst>
        </c:ser>
        <c:ser>
          <c:idx val="1"/>
          <c:order val="1"/>
          <c:tx>
            <c:strRef>
              <c:f>'CO2 Graphs'!$D$31</c:f>
              <c:strCache>
                <c:ptCount val="1"/>
                <c:pt idx="0">
                  <c:v>stem</c:v>
                </c:pt>
              </c:strCache>
            </c:strRef>
          </c:tx>
          <c:spPr>
            <a:ln w="28575" cap="rnd">
              <a:solidFill>
                <a:schemeClr val="accent2"/>
              </a:solidFill>
              <a:round/>
            </a:ln>
            <a:effectLst/>
          </c:spPr>
          <c:marker>
            <c:symbol val="none"/>
          </c:marker>
          <c:cat>
            <c:numRef>
              <c:f>'CO2 Graphs'!$B$58:$B$81</c:f>
              <c:numCache>
                <c:formatCode>h:mm</c:formatCode>
                <c:ptCount val="24"/>
                <c:pt idx="0">
                  <c:v>0</c:v>
                </c:pt>
                <c:pt idx="1">
                  <c:v>4.1666666666666699E-2</c:v>
                </c:pt>
                <c:pt idx="2">
                  <c:v>8.3333333333333301E-2</c:v>
                </c:pt>
                <c:pt idx="3">
                  <c:v>0.125</c:v>
                </c:pt>
                <c:pt idx="4">
                  <c:v>0.16666666666666699</c:v>
                </c:pt>
                <c:pt idx="5">
                  <c:v>0.20833333333333301</c:v>
                </c:pt>
                <c:pt idx="6">
                  <c:v>0.25</c:v>
                </c:pt>
                <c:pt idx="7">
                  <c:v>0.29166666666666702</c:v>
                </c:pt>
                <c:pt idx="8">
                  <c:v>0.33333333333333298</c:v>
                </c:pt>
                <c:pt idx="9">
                  <c:v>0.375</c:v>
                </c:pt>
                <c:pt idx="10">
                  <c:v>0.41666666666666702</c:v>
                </c:pt>
                <c:pt idx="11">
                  <c:v>0.45833333333333298</c:v>
                </c:pt>
                <c:pt idx="12">
                  <c:v>0.5</c:v>
                </c:pt>
                <c:pt idx="13">
                  <c:v>0.54166666666666696</c:v>
                </c:pt>
                <c:pt idx="14">
                  <c:v>0.58333333333333304</c:v>
                </c:pt>
                <c:pt idx="15">
                  <c:v>0.625</c:v>
                </c:pt>
                <c:pt idx="16">
                  <c:v>0.66666666666666696</c:v>
                </c:pt>
                <c:pt idx="17">
                  <c:v>0.70833333333333304</c:v>
                </c:pt>
                <c:pt idx="18">
                  <c:v>0.75</c:v>
                </c:pt>
                <c:pt idx="19">
                  <c:v>0.79166666666666696</c:v>
                </c:pt>
                <c:pt idx="20">
                  <c:v>0.83333333333333304</c:v>
                </c:pt>
                <c:pt idx="21">
                  <c:v>0.875</c:v>
                </c:pt>
                <c:pt idx="22">
                  <c:v>0.91666666666666696</c:v>
                </c:pt>
                <c:pt idx="23">
                  <c:v>0.95833333333333304</c:v>
                </c:pt>
              </c:numCache>
            </c:numRef>
          </c:cat>
          <c:val>
            <c:numRef>
              <c:f>'CO2 Graphs'!$D$58:$D$81</c:f>
              <c:numCache>
                <c:formatCode>General</c:formatCode>
                <c:ptCount val="24"/>
                <c:pt idx="0">
                  <c:v>410</c:v>
                </c:pt>
                <c:pt idx="1">
                  <c:v>420</c:v>
                </c:pt>
                <c:pt idx="2">
                  <c:v>430</c:v>
                </c:pt>
                <c:pt idx="3">
                  <c:v>441</c:v>
                </c:pt>
                <c:pt idx="4">
                  <c:v>450</c:v>
                </c:pt>
                <c:pt idx="5">
                  <c:v>458</c:v>
                </c:pt>
                <c:pt idx="6">
                  <c:v>467</c:v>
                </c:pt>
                <c:pt idx="7">
                  <c:v>475</c:v>
                </c:pt>
                <c:pt idx="8">
                  <c:v>482</c:v>
                </c:pt>
                <c:pt idx="9">
                  <c:v>464</c:v>
                </c:pt>
                <c:pt idx="10">
                  <c:v>453</c:v>
                </c:pt>
                <c:pt idx="11">
                  <c:v>426</c:v>
                </c:pt>
                <c:pt idx="12">
                  <c:v>395</c:v>
                </c:pt>
                <c:pt idx="13">
                  <c:v>373</c:v>
                </c:pt>
                <c:pt idx="14">
                  <c:v>354</c:v>
                </c:pt>
                <c:pt idx="15">
                  <c:v>343</c:v>
                </c:pt>
                <c:pt idx="16">
                  <c:v>337</c:v>
                </c:pt>
                <c:pt idx="17">
                  <c:v>335</c:v>
                </c:pt>
                <c:pt idx="18">
                  <c:v>337</c:v>
                </c:pt>
                <c:pt idx="19">
                  <c:v>347</c:v>
                </c:pt>
                <c:pt idx="20">
                  <c:v>360</c:v>
                </c:pt>
                <c:pt idx="21">
                  <c:v>368</c:v>
                </c:pt>
                <c:pt idx="22">
                  <c:v>376</c:v>
                </c:pt>
                <c:pt idx="23">
                  <c:v>387</c:v>
                </c:pt>
              </c:numCache>
            </c:numRef>
          </c:val>
          <c:smooth val="0"/>
          <c:extLst>
            <c:ext xmlns:c16="http://schemas.microsoft.com/office/drawing/2014/chart" uri="{C3380CC4-5D6E-409C-BE32-E72D297353CC}">
              <c16:uniqueId val="{00000001-C75B-D24C-A963-04363244CCA6}"/>
            </c:ext>
          </c:extLst>
        </c:ser>
        <c:ser>
          <c:idx val="2"/>
          <c:order val="2"/>
          <c:tx>
            <c:strRef>
              <c:f>'CO2 Graphs'!$E$31</c:f>
              <c:strCache>
                <c:ptCount val="1"/>
                <c:pt idx="0">
                  <c:v>leaf</c:v>
                </c:pt>
              </c:strCache>
            </c:strRef>
          </c:tx>
          <c:spPr>
            <a:ln w="28575" cap="rnd">
              <a:solidFill>
                <a:schemeClr val="accent3"/>
              </a:solidFill>
              <a:round/>
            </a:ln>
            <a:effectLst/>
          </c:spPr>
          <c:marker>
            <c:symbol val="none"/>
          </c:marker>
          <c:cat>
            <c:numRef>
              <c:f>'CO2 Graphs'!$B$58:$B$81</c:f>
              <c:numCache>
                <c:formatCode>h:mm</c:formatCode>
                <c:ptCount val="24"/>
                <c:pt idx="0">
                  <c:v>0</c:v>
                </c:pt>
                <c:pt idx="1">
                  <c:v>4.1666666666666699E-2</c:v>
                </c:pt>
                <c:pt idx="2">
                  <c:v>8.3333333333333301E-2</c:v>
                </c:pt>
                <c:pt idx="3">
                  <c:v>0.125</c:v>
                </c:pt>
                <c:pt idx="4">
                  <c:v>0.16666666666666699</c:v>
                </c:pt>
                <c:pt idx="5">
                  <c:v>0.20833333333333301</c:v>
                </c:pt>
                <c:pt idx="6">
                  <c:v>0.25</c:v>
                </c:pt>
                <c:pt idx="7">
                  <c:v>0.29166666666666702</c:v>
                </c:pt>
                <c:pt idx="8">
                  <c:v>0.33333333333333298</c:v>
                </c:pt>
                <c:pt idx="9">
                  <c:v>0.375</c:v>
                </c:pt>
                <c:pt idx="10">
                  <c:v>0.41666666666666702</c:v>
                </c:pt>
                <c:pt idx="11">
                  <c:v>0.45833333333333298</c:v>
                </c:pt>
                <c:pt idx="12">
                  <c:v>0.5</c:v>
                </c:pt>
                <c:pt idx="13">
                  <c:v>0.54166666666666696</c:v>
                </c:pt>
                <c:pt idx="14">
                  <c:v>0.58333333333333304</c:v>
                </c:pt>
                <c:pt idx="15">
                  <c:v>0.625</c:v>
                </c:pt>
                <c:pt idx="16">
                  <c:v>0.66666666666666696</c:v>
                </c:pt>
                <c:pt idx="17">
                  <c:v>0.70833333333333304</c:v>
                </c:pt>
                <c:pt idx="18">
                  <c:v>0.75</c:v>
                </c:pt>
                <c:pt idx="19">
                  <c:v>0.79166666666666696</c:v>
                </c:pt>
                <c:pt idx="20">
                  <c:v>0.83333333333333304</c:v>
                </c:pt>
                <c:pt idx="21">
                  <c:v>0.875</c:v>
                </c:pt>
                <c:pt idx="22">
                  <c:v>0.91666666666666696</c:v>
                </c:pt>
                <c:pt idx="23">
                  <c:v>0.95833333333333304</c:v>
                </c:pt>
              </c:numCache>
            </c:numRef>
          </c:cat>
          <c:val>
            <c:numRef>
              <c:f>'CO2 Graphs'!$E$58:$E$81</c:f>
              <c:numCache>
                <c:formatCode>General</c:formatCode>
                <c:ptCount val="24"/>
                <c:pt idx="0">
                  <c:v>410</c:v>
                </c:pt>
                <c:pt idx="1">
                  <c:v>419</c:v>
                </c:pt>
                <c:pt idx="2">
                  <c:v>430</c:v>
                </c:pt>
                <c:pt idx="3">
                  <c:v>441</c:v>
                </c:pt>
                <c:pt idx="4">
                  <c:v>448</c:v>
                </c:pt>
                <c:pt idx="5">
                  <c:v>460</c:v>
                </c:pt>
                <c:pt idx="6">
                  <c:v>468</c:v>
                </c:pt>
                <c:pt idx="7">
                  <c:v>473</c:v>
                </c:pt>
                <c:pt idx="8">
                  <c:v>473</c:v>
                </c:pt>
                <c:pt idx="9">
                  <c:v>458</c:v>
                </c:pt>
                <c:pt idx="10">
                  <c:v>440</c:v>
                </c:pt>
                <c:pt idx="11">
                  <c:v>402</c:v>
                </c:pt>
                <c:pt idx="12">
                  <c:v>351</c:v>
                </c:pt>
                <c:pt idx="13">
                  <c:v>314</c:v>
                </c:pt>
                <c:pt idx="14">
                  <c:v>280</c:v>
                </c:pt>
                <c:pt idx="15">
                  <c:v>260</c:v>
                </c:pt>
                <c:pt idx="16">
                  <c:v>247</c:v>
                </c:pt>
                <c:pt idx="17">
                  <c:v>242</c:v>
                </c:pt>
                <c:pt idx="18">
                  <c:v>253</c:v>
                </c:pt>
                <c:pt idx="19">
                  <c:v>265</c:v>
                </c:pt>
                <c:pt idx="20">
                  <c:v>275</c:v>
                </c:pt>
                <c:pt idx="21">
                  <c:v>285</c:v>
                </c:pt>
                <c:pt idx="22">
                  <c:v>296</c:v>
                </c:pt>
                <c:pt idx="23">
                  <c:v>306</c:v>
                </c:pt>
              </c:numCache>
            </c:numRef>
          </c:val>
          <c:smooth val="0"/>
          <c:extLst>
            <c:ext xmlns:c16="http://schemas.microsoft.com/office/drawing/2014/chart" uri="{C3380CC4-5D6E-409C-BE32-E72D297353CC}">
              <c16:uniqueId val="{00000002-C75B-D24C-A963-04363244CCA6}"/>
            </c:ext>
          </c:extLst>
        </c:ser>
        <c:dLbls>
          <c:showLegendKey val="0"/>
          <c:showVal val="0"/>
          <c:showCatName val="0"/>
          <c:showSerName val="0"/>
          <c:showPercent val="0"/>
          <c:showBubbleSize val="0"/>
        </c:dLbls>
        <c:smooth val="0"/>
        <c:axId val="-2127198328"/>
        <c:axId val="-2126537416"/>
      </c:lineChart>
      <c:catAx>
        <c:axId val="-2127198328"/>
        <c:scaling>
          <c:orientation val="minMax"/>
        </c:scaling>
        <c:delete val="0"/>
        <c:axPos val="b"/>
        <c:title>
          <c:tx>
            <c:rich>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US"/>
                  <a:t>Time of Day</a:t>
                </a:r>
                <a:r>
                  <a:rPr lang="en-US" baseline="0"/>
                  <a:t> (hr)</a:t>
                </a:r>
                <a:endParaRPr lang="en-US"/>
              </a:p>
            </c:rich>
          </c:tx>
          <c:overlay val="0"/>
          <c:spPr>
            <a:noFill/>
            <a:ln>
              <a:noFill/>
            </a:ln>
            <a:effectLst/>
          </c:spPr>
        </c:title>
        <c:numFmt formatCode="h:mm"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2126537416"/>
        <c:crosses val="autoZero"/>
        <c:auto val="1"/>
        <c:lblAlgn val="ctr"/>
        <c:lblOffset val="100"/>
        <c:noMultiLvlLbl val="0"/>
      </c:catAx>
      <c:valAx>
        <c:axId val="-2126537416"/>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US" dirty="0"/>
                  <a:t>Concentration of CO</a:t>
                </a:r>
                <a:r>
                  <a:rPr lang="en-US" baseline="-25000" dirty="0"/>
                  <a:t>2</a:t>
                </a:r>
                <a:r>
                  <a:rPr lang="en-US" dirty="0"/>
                  <a:t> in the Chamber</a:t>
                </a:r>
                <a:r>
                  <a:rPr lang="en-US" baseline="0" dirty="0"/>
                  <a:t>  (ppm)</a:t>
                </a:r>
                <a:endParaRPr lang="en-US" dirty="0"/>
              </a:p>
            </c:rich>
          </c:tx>
          <c:overlay val="0"/>
          <c:spPr>
            <a:noFill/>
            <a:ln>
              <a:noFill/>
            </a:ln>
            <a:effectLst/>
          </c:sp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2127198328"/>
        <c:crosses val="autoZero"/>
        <c:crossBetween val="between"/>
      </c:valAx>
      <c:spPr>
        <a:noFill/>
        <a:ln>
          <a:noFill/>
        </a:ln>
        <a:effectLst/>
      </c:spPr>
    </c:plotArea>
    <c:legend>
      <c:legendPos val="b"/>
      <c:layout>
        <c:manualLayout>
          <c:xMode val="edge"/>
          <c:yMode val="edge"/>
          <c:x val="0.60146794442203"/>
          <c:y val="0.65912631960677803"/>
          <c:w val="0.30729954607836302"/>
          <c:h val="5.3822477289553597E-2"/>
        </c:manualLayout>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dirty="0"/>
              <a:t>Net Change in CO</a:t>
            </a:r>
            <a:r>
              <a:rPr lang="en-US" baseline="-25000" dirty="0"/>
              <a:t>2</a:t>
            </a:r>
            <a:r>
              <a:rPr lang="en-US" dirty="0"/>
              <a:t> in Three Light Treatments</a:t>
            </a:r>
          </a:p>
        </c:rich>
      </c:tx>
      <c:overlay val="0"/>
      <c:spPr>
        <a:noFill/>
        <a:ln>
          <a:noFill/>
        </a:ln>
        <a:effectLst/>
      </c:spPr>
    </c:title>
    <c:autoTitleDeleted val="0"/>
    <c:plotArea>
      <c:layout/>
      <c:barChart>
        <c:barDir val="col"/>
        <c:grouping val="clustered"/>
        <c:varyColors val="0"/>
        <c:ser>
          <c:idx val="0"/>
          <c:order val="0"/>
          <c:tx>
            <c:strRef>
              <c:f>'Var in Light Intensity'!$C$8</c:f>
              <c:strCache>
                <c:ptCount val="1"/>
                <c:pt idx="0">
                  <c:v>Net Change</c:v>
                </c:pt>
              </c:strCache>
            </c:strRef>
          </c:tx>
          <c:spPr>
            <a:solidFill>
              <a:srgbClr val="C00000"/>
            </a:solidFill>
            <a:ln>
              <a:noFill/>
            </a:ln>
            <a:effectLst/>
          </c:spPr>
          <c:invertIfNegative val="0"/>
          <c:cat>
            <c:strRef>
              <c:f>'Var in Light Intensity'!$B$9:$B$11</c:f>
              <c:strCache>
                <c:ptCount val="3"/>
                <c:pt idx="0">
                  <c:v>Normal Light</c:v>
                </c:pt>
                <c:pt idx="1">
                  <c:v>Low Light</c:v>
                </c:pt>
                <c:pt idx="2">
                  <c:v>Dark</c:v>
                </c:pt>
              </c:strCache>
            </c:strRef>
          </c:cat>
          <c:val>
            <c:numRef>
              <c:f>'Var in Light Intensity'!$C$9:$C$11</c:f>
              <c:numCache>
                <c:formatCode>General</c:formatCode>
                <c:ptCount val="3"/>
                <c:pt idx="0">
                  <c:v>-114</c:v>
                </c:pt>
                <c:pt idx="1">
                  <c:v>7</c:v>
                </c:pt>
                <c:pt idx="2">
                  <c:v>182</c:v>
                </c:pt>
              </c:numCache>
            </c:numRef>
          </c:val>
          <c:extLst>
            <c:ext xmlns:c16="http://schemas.microsoft.com/office/drawing/2014/chart" uri="{C3380CC4-5D6E-409C-BE32-E72D297353CC}">
              <c16:uniqueId val="{00000000-D266-7349-A75E-595870A7A27A}"/>
            </c:ext>
          </c:extLst>
        </c:ser>
        <c:dLbls>
          <c:showLegendKey val="0"/>
          <c:showVal val="0"/>
          <c:showCatName val="0"/>
          <c:showSerName val="0"/>
          <c:showPercent val="0"/>
          <c:showBubbleSize val="0"/>
        </c:dLbls>
        <c:gapWidth val="219"/>
        <c:overlap val="-27"/>
        <c:axId val="2073991288"/>
        <c:axId val="2116187624"/>
      </c:barChart>
      <c:catAx>
        <c:axId val="2073991288"/>
        <c:scaling>
          <c:orientation val="minMax"/>
        </c:scaling>
        <c:delete val="0"/>
        <c:axPos val="b"/>
        <c:numFmt formatCode="General" sourceLinked="1"/>
        <c:majorTickMark val="none"/>
        <c:minorTickMark val="none"/>
        <c:tickLblPos val="low"/>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2116187624"/>
        <c:crosses val="autoZero"/>
        <c:auto val="1"/>
        <c:lblAlgn val="ctr"/>
        <c:lblOffset val="100"/>
        <c:noMultiLvlLbl val="0"/>
      </c:catAx>
      <c:valAx>
        <c:axId val="2116187624"/>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US" dirty="0"/>
                  <a:t>Change in CO</a:t>
                </a:r>
                <a:r>
                  <a:rPr lang="en-US" baseline="-25000" dirty="0"/>
                  <a:t>2</a:t>
                </a:r>
                <a:r>
                  <a:rPr lang="en-US" dirty="0"/>
                  <a:t> in the Chamber (ppm)</a:t>
                </a:r>
              </a:p>
            </c:rich>
          </c:tx>
          <c:overlay val="0"/>
          <c:spPr>
            <a:noFill/>
            <a:ln>
              <a:noFill/>
            </a:ln>
            <a:effectLst/>
          </c:sp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207399128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1">
    <c:autoUpdate val="0"/>
  </c:externalData>
</c:chartSpace>
</file>

<file path=ppt/comments/modernComment_12E_5DA0FE16.xml><?xml version="1.0" encoding="utf-8"?>
<p188:cmLst xmlns:a="http://schemas.openxmlformats.org/drawingml/2006/main" xmlns:r="http://schemas.openxmlformats.org/officeDocument/2006/relationships" xmlns:p188="http://schemas.microsoft.com/office/powerpoint/2018/8/main">
  <p188:cm id="{A63090CB-A2BC-4EE5-B36B-0AA978C8BECC}" authorId="{DDA76C76-B450-3152-5B4A-F9B99662B59A}" created="2021-12-04T21:54:16.654">
    <ac:txMkLst xmlns:ac="http://schemas.microsoft.com/office/drawing/2013/main/command">
      <pc:docMk xmlns:pc="http://schemas.microsoft.com/office/powerpoint/2013/main/command"/>
      <pc:sldMk xmlns:pc="http://schemas.microsoft.com/office/powerpoint/2013/main/command" cId="1570831894" sldId="302"/>
      <ac:spMk id="2" creationId="{00000000-0000-0000-0000-000000000000}"/>
      <ac:txMk cp="39" len="17">
        <ac:context len="57" hash="605206878"/>
      </ac:txMk>
    </ac:txMkLst>
    <p188:pos x="8444345" y="294409"/>
    <p188:txBody>
      <a:bodyPr/>
      <a:lstStyle/>
      <a:p>
        <a:r>
          <a:rPr lang="en-US"/>
          <a:t>Is there more to this? or should it just say "You will need to/"</a:t>
        </a:r>
      </a:p>
    </p188:txBody>
  </p188:cm>
</p188: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D1D0B9D-4641-4D65-872D-09A1B4F5B3AF}" type="datetimeFigureOut">
              <a:rPr lang="en-US" smtClean="0"/>
              <a:pPr/>
              <a:t>2/20/2022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414C4E1-C076-4B96-B411-B164DD60C071}" type="slidenum">
              <a:rPr lang="en-US" smtClean="0"/>
              <a:pPr/>
              <a:t>‹#›</a:t>
            </a:fld>
            <a:endParaRPr lang="en-US"/>
          </a:p>
        </p:txBody>
      </p:sp>
    </p:spTree>
    <p:extLst>
      <p:ext uri="{BB962C8B-B14F-4D97-AF65-F5344CB8AC3E}">
        <p14:creationId xmlns:p14="http://schemas.microsoft.com/office/powerpoint/2010/main" val="426484458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414C4E1-C076-4B96-B411-B164DD60C071}" type="slidenum">
              <a:rPr lang="en-US" smtClean="0"/>
              <a:pPr/>
              <a:t>1</a:t>
            </a:fld>
            <a:endParaRPr lang="en-US"/>
          </a:p>
        </p:txBody>
      </p:sp>
    </p:spTree>
    <p:extLst>
      <p:ext uri="{BB962C8B-B14F-4D97-AF65-F5344CB8AC3E}">
        <p14:creationId xmlns:p14="http://schemas.microsoft.com/office/powerpoint/2010/main" val="157502199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smtClean="0"/>
              <a:t>Just a</a:t>
            </a:r>
            <a:r>
              <a:rPr lang="en-US" baseline="0" dirty="0" smtClean="0"/>
              <a:t> </a:t>
            </a:r>
            <a:r>
              <a:rPr lang="en-US" baseline="0" dirty="0" err="1" smtClean="0"/>
              <a:t>transtion</a:t>
            </a:r>
            <a:r>
              <a:rPr lang="en-US" dirty="0" smtClean="0"/>
              <a:t> slide.</a:t>
            </a:r>
            <a:r>
              <a:rPr lang="en-US" baseline="0" dirty="0" smtClean="0"/>
              <a:t> </a:t>
            </a:r>
          </a:p>
          <a:p>
            <a:endParaRPr lang="en-US" baseline="0" dirty="0" smtClean="0"/>
          </a:p>
          <a:p>
            <a:r>
              <a:rPr lang="en-US" baseline="0" dirty="0" smtClean="0"/>
              <a:t>SOURCES:</a:t>
            </a:r>
          </a:p>
          <a:p>
            <a:r>
              <a:rPr lang="en-US" baseline="0" dirty="0" smtClean="0"/>
              <a:t>Image modified from [to include images listed below]: </a:t>
            </a:r>
            <a:r>
              <a:rPr lang="en-US" sz="1200" b="0" i="0" kern="1200" dirty="0" smtClean="0">
                <a:solidFill>
                  <a:schemeClr val="tx1"/>
                </a:solidFill>
                <a:effectLst/>
                <a:latin typeface="+mn-lt"/>
                <a:ea typeface="+mn-ea"/>
                <a:cs typeface="+mn-cs"/>
              </a:rPr>
              <a:t>Composite image to illustrate the diversity of plants. See below for image and species list.</a:t>
            </a:r>
            <a:endParaRPr lang="en-US" baseline="0" dirty="0" smtClean="0"/>
          </a:p>
          <a:p>
            <a:r>
              <a:rPr lang="en-US" baseline="0" dirty="0" smtClean="0"/>
              <a:t>URL: https://commons.wikimedia.org/wiki/File:Diversity_of_plants_image_version_4.png</a:t>
            </a:r>
          </a:p>
          <a:p>
            <a:r>
              <a:rPr lang="en-US" baseline="0" dirty="0" smtClean="0"/>
              <a:t>Attribution: </a:t>
            </a:r>
            <a:r>
              <a:rPr lang="en-US" baseline="0" dirty="0" err="1" smtClean="0"/>
              <a:t>Rkitko</a:t>
            </a:r>
            <a:r>
              <a:rPr lang="en-US" baseline="0" dirty="0" smtClean="0"/>
              <a:t>, CC BY-SA 4.0 &lt;https://creativecommons.org/licenses/by-sa/4.0&gt;, via Wikimedia Commons</a:t>
            </a:r>
          </a:p>
          <a:p>
            <a:endParaRPr lang="en-US" baseline="0" dirty="0" smtClean="0"/>
          </a:p>
          <a:p>
            <a:r>
              <a:rPr lang="en-US" i="0" baseline="0" dirty="0" smtClean="0"/>
              <a:t>Image: Palms-Tree-Palm-Tree-Tropical</a:t>
            </a:r>
          </a:p>
          <a:p>
            <a:r>
              <a:rPr lang="en-US" i="0" baseline="0" dirty="0" smtClean="0"/>
              <a:t>URL: https://pixabay.com/en/palms-tree-palm-tree-tropical-1715719/</a:t>
            </a:r>
          </a:p>
          <a:p>
            <a:r>
              <a:rPr lang="en-US" i="0" baseline="0" dirty="0" smtClean="0"/>
              <a:t>Attribution: Not required. CC0 (https://creativecommons.org/publicdomain/zero/1.0/deed.en)</a:t>
            </a:r>
          </a:p>
          <a:p>
            <a:endParaRPr lang="en-US" baseline="0" dirty="0" smtClean="0"/>
          </a:p>
          <a:p>
            <a:r>
              <a:rPr lang="en-US" baseline="0" dirty="0" smtClean="0"/>
              <a:t>Image: [</a:t>
            </a:r>
            <a:r>
              <a:rPr lang="en-US" baseline="0" dirty="0" err="1" smtClean="0"/>
              <a:t>Postelsia</a:t>
            </a:r>
            <a:r>
              <a:rPr lang="en-US" baseline="0" dirty="0" smtClean="0"/>
              <a:t> or Sea Palm] </a:t>
            </a:r>
            <a:r>
              <a:rPr lang="en-US" dirty="0" smtClean="0"/>
              <a:t>Species from the west coast of North America from Central California to British Columbia</a:t>
            </a:r>
            <a:endParaRPr lang="en-US" baseline="0" dirty="0" smtClean="0"/>
          </a:p>
          <a:p>
            <a:r>
              <a:rPr lang="en-US" baseline="0" dirty="0" smtClean="0"/>
              <a:t>URL: https://commons.wikimedia.org/wiki/File%3APostelsia_palmaeformis_Salt_Point.jpg</a:t>
            </a:r>
          </a:p>
          <a:p>
            <a:r>
              <a:rPr lang="en-US" baseline="0" dirty="0" smtClean="0"/>
              <a:t>Attribution: Eric in SF (Own work) [CC BY-SA 3.0 (http://creativecommons.org/licenses/by-sa/3.0) or GFDL (http://www.gnu.org/copyleft/fdl.html)]</a:t>
            </a:r>
            <a:endParaRPr lang="en-US" dirty="0"/>
          </a:p>
        </p:txBody>
      </p:sp>
      <p:sp>
        <p:nvSpPr>
          <p:cNvPr id="4" name="Slide Number Placeholder 3"/>
          <p:cNvSpPr>
            <a:spLocks noGrp="1"/>
          </p:cNvSpPr>
          <p:nvPr>
            <p:ph type="sldNum" sz="quarter" idx="10"/>
          </p:nvPr>
        </p:nvSpPr>
        <p:spPr/>
        <p:txBody>
          <a:bodyPr/>
          <a:lstStyle/>
          <a:p>
            <a:fld id="{4414C4E1-C076-4B96-B411-B164DD60C071}" type="slidenum">
              <a:rPr lang="en-US" smtClean="0"/>
              <a:pPr/>
              <a:t>10</a:t>
            </a:fld>
            <a:endParaRPr lang="en-US"/>
          </a:p>
        </p:txBody>
      </p:sp>
    </p:spTree>
    <p:extLst>
      <p:ext uri="{BB962C8B-B14F-4D97-AF65-F5344CB8AC3E}">
        <p14:creationId xmlns:p14="http://schemas.microsoft.com/office/powerpoint/2010/main" val="76293888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smtClean="0"/>
              <a:t>You</a:t>
            </a:r>
            <a:r>
              <a:rPr lang="en-US" baseline="0" dirty="0" smtClean="0"/>
              <a:t> might already have a lot of questions about plants just waiting in your parking lot, but we’re going to enter into the conversation about how our models for Matter from Food and Energy from Food apply to plants through another Challenge Question, Seed to Tree.</a:t>
            </a:r>
          </a:p>
          <a:p>
            <a:r>
              <a:rPr lang="en-US" baseline="0" dirty="0" smtClean="0"/>
              <a:t>As you move through the group work and generation of questions about plants, have your inputs-outputs-uses diagram handy and be willing to review the questions in your classroom Parking Lot as appropriate.</a:t>
            </a:r>
          </a:p>
        </p:txBody>
      </p:sp>
      <p:sp>
        <p:nvSpPr>
          <p:cNvPr id="4" name="Slide Number Placeholder 3"/>
          <p:cNvSpPr>
            <a:spLocks noGrp="1"/>
          </p:cNvSpPr>
          <p:nvPr>
            <p:ph type="sldNum" sz="quarter" idx="10"/>
          </p:nvPr>
        </p:nvSpPr>
        <p:spPr/>
        <p:txBody>
          <a:bodyPr/>
          <a:lstStyle/>
          <a:p>
            <a:fld id="{4414C4E1-C076-4B96-B411-B164DD60C071}" type="slidenum">
              <a:rPr lang="en-US" smtClean="0"/>
              <a:pPr/>
              <a:t>11</a:t>
            </a:fld>
            <a:endParaRPr lang="en-US"/>
          </a:p>
        </p:txBody>
      </p:sp>
    </p:spTree>
    <p:extLst>
      <p:ext uri="{BB962C8B-B14F-4D97-AF65-F5344CB8AC3E}">
        <p14:creationId xmlns:p14="http://schemas.microsoft.com/office/powerpoint/2010/main" val="181916794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a:bodyPr>
          <a:lstStyle/>
          <a:p>
            <a:r>
              <a:rPr lang="en-US" dirty="0"/>
              <a:t>TEACHER</a:t>
            </a:r>
            <a:r>
              <a:rPr lang="en-US" baseline="0" dirty="0"/>
              <a:t> NOTES:</a:t>
            </a:r>
          </a:p>
          <a:p>
            <a:r>
              <a:rPr lang="en-US" dirty="0"/>
              <a:t>Introduce the California</a:t>
            </a:r>
            <a:r>
              <a:rPr lang="en-US" baseline="0" dirty="0"/>
              <a:t> valley oak. PLEASE feel free to substitute a local oak or other large tree in your local environment to make the coming Challenge Question directly relatable for your students.</a:t>
            </a:r>
          </a:p>
          <a:p>
            <a:endParaRPr lang="en-US" baseline="0" dirty="0"/>
          </a:p>
          <a:p>
            <a:endParaRPr lang="en-US" baseline="0" dirty="0"/>
          </a:p>
          <a:p>
            <a:r>
              <a:rPr lang="en-US" baseline="0" dirty="0"/>
              <a:t>SOURCES: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Image, “</a:t>
            </a:r>
            <a:r>
              <a:rPr lang="en-US" b="0" dirty="0" err="1"/>
              <a:t>Quercus</a:t>
            </a:r>
            <a:r>
              <a:rPr lang="en-US" b="0" dirty="0"/>
              <a:t> </a:t>
            </a:r>
            <a:r>
              <a:rPr lang="en-US" b="0" dirty="0" err="1"/>
              <a:t>lobata</a:t>
            </a:r>
            <a:r>
              <a:rPr lang="en-US" b="0" dirty="0"/>
              <a:t> leaves Caswell Memorial State Park San Joaquin Valley California</a:t>
            </a:r>
            <a:r>
              <a:rPr lang="en-US" b="1" dirty="0"/>
              <a: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(https://commons.wikimedia.org/w/index.php?curid=1307755)</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By </a:t>
            </a:r>
            <a:r>
              <a:rPr lang="en-US" b="0" dirty="0"/>
              <a:t>KP </a:t>
            </a:r>
            <a:r>
              <a:rPr lang="en-US" b="0" dirty="0" err="1"/>
              <a:t>Botany~commonswiki</a:t>
            </a:r>
            <a:r>
              <a:rPr lang="en-US" b="0" dirty="0"/>
              <a:t> </a:t>
            </a:r>
            <a:r>
              <a:rPr lang="en-US" dirty="0"/>
              <a:t>CC-BY-SA-3.0 (http://creativecommons.org/licenses/by-sa/3.0/)], via Wikimedia Commons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Image, “[modified from] </a:t>
            </a:r>
            <a:r>
              <a:rPr lang="en-US" dirty="0"/>
              <a:t>Valley oak acorn and leaves</a:t>
            </a:r>
            <a:r>
              <a:rPr lang="en-US" baseline="0" dirty="0"/>
              <a: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(https://commons.wikimedia.org/w/index.php?curid=38184201</a:t>
            </a:r>
            <a:r>
              <a:rPr lang="en-US" dirty="0"/>
              <a:t>)</a:t>
            </a:r>
            <a:endParaRPr lang="en-US"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By </a:t>
            </a:r>
            <a:r>
              <a:rPr lang="en-US" baseline="0" dirty="0" err="1"/>
              <a:t>Parande</a:t>
            </a:r>
            <a:r>
              <a:rPr lang="en-US" baseline="0" dirty="0"/>
              <a:t> at English Wikipedia, CC BY-SA 3.0 </a:t>
            </a:r>
            <a:r>
              <a:rPr lang="en-US" dirty="0"/>
              <a:t>(http://creativecommons.org/licenses/by-sa/3.0/)], via Wikimedia Commons</a:t>
            </a:r>
          </a:p>
          <a:p>
            <a:endParaRPr lang="en-US" baseline="0" dirty="0"/>
          </a:p>
          <a:p>
            <a:r>
              <a:rPr lang="en-US" baseline="0" dirty="0"/>
              <a:t>Image, “Valley oak (</a:t>
            </a:r>
            <a:r>
              <a:rPr lang="en-US" baseline="0" dirty="0" err="1"/>
              <a:t>Quercus</a:t>
            </a:r>
            <a:r>
              <a:rPr lang="en-US" baseline="0" dirty="0"/>
              <a:t> </a:t>
            </a:r>
            <a:r>
              <a:rPr lang="en-US" baseline="0" dirty="0" err="1"/>
              <a:t>lobata</a:t>
            </a:r>
            <a:r>
              <a:rPr lang="en-US" baseline="0" dirty="0"/>
              <a:t>) on Mount Diablo Donner Canyon”</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(https://commons.wikimedia.org/w/index.php?curid=10748222)</a:t>
            </a:r>
          </a:p>
          <a:p>
            <a:r>
              <a:rPr lang="en-US" baseline="0" dirty="0"/>
              <a:t>By Miguel Vieira from Walnut Creek, CA, USA – uploaded by hike395, CC BY 2.0</a:t>
            </a:r>
          </a:p>
          <a:p>
            <a:endParaRPr lang="en-US" baseline="0" dirty="0"/>
          </a:p>
          <a:p>
            <a:r>
              <a:rPr lang="en-US" baseline="0" dirty="0"/>
              <a:t>Image, “magnifying-glass-transparent”</a:t>
            </a:r>
          </a:p>
          <a:p>
            <a:r>
              <a:rPr lang="en-US" baseline="0" dirty="0"/>
              <a:t>(https://pixabay.com/en/magnifying-glass-transparent-1010537/)</a:t>
            </a:r>
          </a:p>
          <a:p>
            <a:r>
              <a:rPr lang="en-US" baseline="0" dirty="0"/>
              <a:t>No attribution required. </a:t>
            </a:r>
            <a:r>
              <a:rPr lang="en-US" baseline="0" dirty="0" err="1"/>
              <a:t>Pixabay</a:t>
            </a:r>
            <a:r>
              <a:rPr lang="en-US" baseline="0" dirty="0"/>
              <a:t>, CC0 (https://pixabay.com/en/service/terms/#usage)</a:t>
            </a:r>
            <a:endParaRPr lang="en-US" dirty="0"/>
          </a:p>
        </p:txBody>
      </p:sp>
      <p:sp>
        <p:nvSpPr>
          <p:cNvPr id="4" name="Slide Number Placeholder 3"/>
          <p:cNvSpPr>
            <a:spLocks noGrp="1"/>
          </p:cNvSpPr>
          <p:nvPr>
            <p:ph type="sldNum" sz="quarter" idx="10"/>
          </p:nvPr>
        </p:nvSpPr>
        <p:spPr/>
        <p:txBody>
          <a:bodyPr/>
          <a:lstStyle/>
          <a:p>
            <a:fld id="{4414C4E1-C076-4B96-B411-B164DD60C071}" type="slidenum">
              <a:rPr lang="en-US" smtClean="0"/>
              <a:pPr/>
              <a:t>12</a:t>
            </a:fld>
            <a:endParaRPr lang="en-US"/>
          </a:p>
        </p:txBody>
      </p:sp>
    </p:spTree>
    <p:extLst>
      <p:ext uri="{BB962C8B-B14F-4D97-AF65-F5344CB8AC3E}">
        <p14:creationId xmlns:p14="http://schemas.microsoft.com/office/powerpoint/2010/main" val="305652123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r>
              <a:rPr lang="en-US" dirty="0"/>
              <a:t>TEACHER</a:t>
            </a:r>
            <a:r>
              <a:rPr lang="en-US" baseline="0" dirty="0"/>
              <a:t> NOTES</a:t>
            </a:r>
            <a:r>
              <a:rPr lang="en-US" baseline="0" dirty="0" smtClean="0"/>
              <a:t>:</a:t>
            </a:r>
            <a:endParaRPr lang="en-US" baseline="0" dirty="0"/>
          </a:p>
          <a:p>
            <a:r>
              <a:rPr lang="en-US" baseline="0" dirty="0"/>
              <a:t>Here we introduce the “Seed to Tree” Challenge Question, and we introduce it early as a way to motivate questions that will lead us through some of the model-building we do in this triangle.</a:t>
            </a:r>
          </a:p>
          <a:p>
            <a:r>
              <a:rPr lang="en-US" dirty="0"/>
              <a:t>This</a:t>
            </a:r>
            <a:r>
              <a:rPr lang="en-US" baseline="0" dirty="0"/>
              <a:t> challenge question *can* be used in a number of ways. (Read more about Challenge Questions on the MBER website.) It can be used to problematize what is going on with plants regarding matter and energy </a:t>
            </a:r>
            <a:r>
              <a:rPr lang="en-US" baseline="0" dirty="0" smtClean="0"/>
              <a:t>and </a:t>
            </a:r>
            <a:r>
              <a:rPr lang="en-US" baseline="0" dirty="0"/>
              <a:t>it can be used as a c</a:t>
            </a:r>
            <a:r>
              <a:rPr lang="en-US" dirty="0"/>
              <a:t>ulminating activity of model application</a:t>
            </a:r>
            <a:r>
              <a:rPr lang="en-US" baseline="0" dirty="0"/>
              <a:t> after examining photosynthesis </a:t>
            </a:r>
            <a:r>
              <a:rPr lang="en-US" dirty="0"/>
              <a:t>or even as a small group assessment.</a:t>
            </a:r>
            <a:r>
              <a:rPr lang="en-US" baseline="0" dirty="0"/>
              <a:t> Of course using it to problematize and wrap up can be really powerful for students, as long as they understand their model of matter and energy flow through plants can be applied to more than this phenomenon.</a:t>
            </a:r>
            <a:r>
              <a:rPr lang="en-US" dirty="0"/>
              <a:t> </a:t>
            </a:r>
          </a:p>
          <a:p>
            <a:endParaRPr lang="en-US" baseline="0"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t>As a culminating activity, s</a:t>
            </a:r>
            <a:r>
              <a:rPr lang="en-US" dirty="0"/>
              <a:t>tudents might write out answers individually (homework</a:t>
            </a:r>
            <a:r>
              <a:rPr lang="en-US" baseline="0" dirty="0"/>
              <a:t> if possible), then work in groups to produce a poster</a:t>
            </a:r>
            <a:r>
              <a:rPr lang="en-US" baseline="0" dirty="0" smtClean="0"/>
              <a:t>. In the final learning segment for this unit, we provides an opportunity to use Seed to Tree as a group or individual assessment.</a:t>
            </a:r>
            <a:endParaRPr lang="en-US" baseline="0" dirty="0"/>
          </a:p>
          <a:p>
            <a:endParaRPr lang="en-US" baseline="0" dirty="0"/>
          </a:p>
          <a:p>
            <a:r>
              <a:rPr lang="en-US" baseline="0" dirty="0"/>
              <a:t>SOURCES: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Image, “Acorn, Nut, Nature, Seed</a:t>
            </a:r>
            <a:r>
              <a:rPr lang="en-US" b="1" dirty="0"/>
              <a: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(https://</a:t>
            </a:r>
            <a:r>
              <a:rPr lang="en-US" baseline="0" dirty="0" err="1"/>
              <a:t>pixabay.com</a:t>
            </a:r>
            <a:r>
              <a:rPr lang="en-US" baseline="0" dirty="0"/>
              <a:t>/en/acorn-nut-nature-seed-150258/)</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By </a:t>
            </a:r>
            <a:r>
              <a:rPr lang="en-US" baseline="0" dirty="0" err="1"/>
              <a:t>Pixabay</a:t>
            </a:r>
            <a:r>
              <a:rPr lang="en-US" baseline="0" dirty="0"/>
              <a:t> , CC0 (https://</a:t>
            </a:r>
            <a:r>
              <a:rPr lang="en-US" baseline="0" dirty="0" err="1"/>
              <a:t>pixabay.com</a:t>
            </a:r>
            <a:r>
              <a:rPr lang="en-US" baseline="0" dirty="0"/>
              <a:t>/en/service/terms/#usage)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Image, “Seedling, Seed, Growth, Plant”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(https://</a:t>
            </a:r>
            <a:r>
              <a:rPr lang="en-US" baseline="0" dirty="0" err="1"/>
              <a:t>pixabay.com</a:t>
            </a:r>
            <a:r>
              <a:rPr lang="en-US" baseline="0" dirty="0"/>
              <a:t>/en/seedling-seed-growth-plant-green-2163773/</a:t>
            </a:r>
            <a:r>
              <a:rPr lang="en-US" dirty="0"/>
              <a:t>)</a:t>
            </a:r>
            <a:endParaRPr lang="en-US"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By </a:t>
            </a:r>
            <a:r>
              <a:rPr lang="en-US" baseline="0" dirty="0" err="1"/>
              <a:t>Pixabay</a:t>
            </a:r>
            <a:r>
              <a:rPr lang="en-US" baseline="0" dirty="0"/>
              <a:t>, CC0 (https://</a:t>
            </a:r>
            <a:r>
              <a:rPr lang="en-US" baseline="0" dirty="0" err="1"/>
              <a:t>pixabay.com</a:t>
            </a:r>
            <a:r>
              <a:rPr lang="en-US" baseline="0" dirty="0"/>
              <a:t>/en/service/terms/#usage)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aseline="0" dirty="0"/>
          </a:p>
          <a:p>
            <a:r>
              <a:rPr lang="en-US" baseline="0" dirty="0"/>
              <a:t>Image, “Tree, Summer, Branches, Leaves, Trunk”</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(https://</a:t>
            </a:r>
            <a:r>
              <a:rPr lang="en-US" baseline="0" dirty="0" err="1"/>
              <a:t>pixabay.com</a:t>
            </a:r>
            <a:r>
              <a:rPr lang="en-US" baseline="0" dirty="0"/>
              <a:t>/en/oak-tree-summer-branches-leaves-309878/)</a:t>
            </a:r>
          </a:p>
          <a:p>
            <a:r>
              <a:rPr lang="en-US" baseline="0" dirty="0"/>
              <a:t>By </a:t>
            </a:r>
            <a:r>
              <a:rPr lang="en-US" baseline="0" dirty="0" err="1"/>
              <a:t>Pixabay</a:t>
            </a:r>
            <a:r>
              <a:rPr lang="en-US" baseline="0" dirty="0"/>
              <a:t>, CC0 (https://pixabay.com/en/service/terms/#usage)</a:t>
            </a:r>
          </a:p>
          <a:p>
            <a:endParaRPr lang="en-US" baseline="0" dirty="0"/>
          </a:p>
          <a:p>
            <a:endParaRPr lang="en-US" dirty="0"/>
          </a:p>
        </p:txBody>
      </p:sp>
      <p:sp>
        <p:nvSpPr>
          <p:cNvPr id="4" name="Slide Number Placeholder 3"/>
          <p:cNvSpPr>
            <a:spLocks noGrp="1"/>
          </p:cNvSpPr>
          <p:nvPr>
            <p:ph type="sldNum" sz="quarter" idx="10"/>
          </p:nvPr>
        </p:nvSpPr>
        <p:spPr/>
        <p:txBody>
          <a:bodyPr/>
          <a:lstStyle/>
          <a:p>
            <a:fld id="{4414C4E1-C076-4B96-B411-B164DD60C071}" type="slidenum">
              <a:rPr lang="en-US" smtClean="0"/>
              <a:pPr/>
              <a:t>13</a:t>
            </a:fld>
            <a:endParaRPr lang="en-US"/>
          </a:p>
        </p:txBody>
      </p:sp>
    </p:spTree>
    <p:extLst>
      <p:ext uri="{BB962C8B-B14F-4D97-AF65-F5344CB8AC3E}">
        <p14:creationId xmlns:p14="http://schemas.microsoft.com/office/powerpoint/2010/main" val="52580098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a:t>
            </a:r>
            <a:r>
              <a:rPr lang="en-US" baseline="0" dirty="0"/>
              <a:t> NOTES:</a:t>
            </a:r>
          </a:p>
          <a:p>
            <a:r>
              <a:rPr lang="en-US" baseline="0" dirty="0"/>
              <a:t>Here we begin by getting student ideas out and written down as individuals. There are many ideas from the previous triangles that are important and relevant here so we want to start by being explicit about what we already understand and what we are still wondering about. </a:t>
            </a:r>
          </a:p>
          <a:p>
            <a:endParaRPr lang="en-US" baseline="0" dirty="0"/>
          </a:p>
          <a:p>
            <a:r>
              <a:rPr lang="en-US" baseline="0" dirty="0"/>
              <a:t>SOURCES: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Image, “</a:t>
            </a:r>
            <a:r>
              <a:rPr lang="en-US" b="0" dirty="0" err="1"/>
              <a:t>Quercus</a:t>
            </a:r>
            <a:r>
              <a:rPr lang="en-US" b="0" dirty="0"/>
              <a:t> </a:t>
            </a:r>
            <a:r>
              <a:rPr lang="en-US" b="0" dirty="0" err="1"/>
              <a:t>lobata</a:t>
            </a:r>
            <a:r>
              <a:rPr lang="en-US" b="0" dirty="0"/>
              <a:t> leaves Caswell Memorial State Park San Joaquin Valley California</a:t>
            </a:r>
            <a:r>
              <a:rPr lang="en-US" b="1" dirty="0"/>
              <a: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(https://commons.wikimedia.org/w/index.php?curid=1307755)</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By </a:t>
            </a:r>
            <a:r>
              <a:rPr lang="en-US" b="0" dirty="0"/>
              <a:t>KP </a:t>
            </a:r>
            <a:r>
              <a:rPr lang="en-US" b="0" dirty="0" err="1"/>
              <a:t>Botany~commonswiki</a:t>
            </a:r>
            <a:r>
              <a:rPr lang="en-US" b="0" dirty="0"/>
              <a:t> </a:t>
            </a:r>
            <a:r>
              <a:rPr lang="en-US" dirty="0"/>
              <a:t>CC-BY-SA-3.0 (http://creativecommons.org/licenses/by-sa/3.0/)], via Wikimedia Commons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Image, “[modified from] </a:t>
            </a:r>
            <a:r>
              <a:rPr lang="en-US" dirty="0"/>
              <a:t>Valley oak acorn and leaves</a:t>
            </a:r>
            <a:r>
              <a:rPr lang="en-US" baseline="0" dirty="0"/>
              <a: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(https://commons.wikimedia.org/w/index.php?curid=38184201</a:t>
            </a:r>
            <a:r>
              <a:rPr lang="en-US" dirty="0"/>
              <a:t>)</a:t>
            </a:r>
            <a:endParaRPr lang="en-US"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By </a:t>
            </a:r>
            <a:r>
              <a:rPr lang="en-US" baseline="0" dirty="0" err="1"/>
              <a:t>Parande</a:t>
            </a:r>
            <a:r>
              <a:rPr lang="en-US" baseline="0" dirty="0"/>
              <a:t> at English Wikipedia, CC BY-SA 3.0 </a:t>
            </a:r>
            <a:r>
              <a:rPr lang="en-US" dirty="0"/>
              <a:t>(http://creativecommons.org/licenses/by-sa/3.0/)], via Wikimedia Commons</a:t>
            </a:r>
          </a:p>
          <a:p>
            <a:endParaRPr lang="en-US" baseline="0" dirty="0"/>
          </a:p>
          <a:p>
            <a:r>
              <a:rPr lang="en-US" baseline="0" dirty="0"/>
              <a:t>Image, “Valley oak (</a:t>
            </a:r>
            <a:r>
              <a:rPr lang="en-US" baseline="0" dirty="0" err="1"/>
              <a:t>Quercus</a:t>
            </a:r>
            <a:r>
              <a:rPr lang="en-US" baseline="0" dirty="0"/>
              <a:t> </a:t>
            </a:r>
            <a:r>
              <a:rPr lang="en-US" baseline="0" dirty="0" err="1"/>
              <a:t>lobata</a:t>
            </a:r>
            <a:r>
              <a:rPr lang="en-US" baseline="0" dirty="0"/>
              <a:t>) on Mount Diablo Donner Canyon”</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(https://commons.wikimedia.org/w/index.php?curid=10748222)</a:t>
            </a:r>
          </a:p>
          <a:p>
            <a:r>
              <a:rPr lang="en-US" baseline="0" dirty="0"/>
              <a:t>By Miguel Vieira from Walnut Creek, CA, USA – uploaded by hike395, CC BY 2.0</a:t>
            </a:r>
            <a:endParaRPr lang="en-US" dirty="0"/>
          </a:p>
        </p:txBody>
      </p:sp>
      <p:sp>
        <p:nvSpPr>
          <p:cNvPr id="4" name="Slide Number Placeholder 3"/>
          <p:cNvSpPr>
            <a:spLocks noGrp="1"/>
          </p:cNvSpPr>
          <p:nvPr>
            <p:ph type="sldNum" sz="quarter" idx="10"/>
          </p:nvPr>
        </p:nvSpPr>
        <p:spPr/>
        <p:txBody>
          <a:bodyPr/>
          <a:lstStyle/>
          <a:p>
            <a:fld id="{4414C4E1-C076-4B96-B411-B164DD60C071}" type="slidenum">
              <a:rPr lang="en-US" smtClean="0"/>
              <a:pPr/>
              <a:t>14</a:t>
            </a:fld>
            <a:endParaRPr lang="en-US"/>
          </a:p>
        </p:txBody>
      </p:sp>
    </p:spTree>
    <p:extLst>
      <p:ext uri="{BB962C8B-B14F-4D97-AF65-F5344CB8AC3E}">
        <p14:creationId xmlns:p14="http://schemas.microsoft.com/office/powerpoint/2010/main" val="130027894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r>
              <a:rPr lang="en-US" dirty="0"/>
              <a:t>TEACHER</a:t>
            </a:r>
            <a:r>
              <a:rPr lang="en-US" baseline="0" dirty="0"/>
              <a:t> NOTES:</a:t>
            </a:r>
          </a:p>
          <a:p>
            <a:r>
              <a:rPr lang="en-US" dirty="0"/>
              <a:t>After students have combined their ideas into a single list on the whiteboard, ask</a:t>
            </a:r>
            <a:r>
              <a:rPr lang="en-US" baseline="0" dirty="0"/>
              <a:t> them to do a little refining. Are there ideas that can be combined? Are there ideas that we doubt because they don’t fit with our models for Matter from Food or Energy from Food? Can you work together to discuss some of the questions you generated a little further. You don’t have to use these exact prompts: the general idea is to get them to do a little more of the intellectual work here. We’ve been working with the Matter and Energy models long enough now that we want to give students a chance to do a little arguing and evaluating before taking the ideas up with the whole class. Strong personalities may dominate some groups, but the hope is by this point in the year, all students will be more willing to speak up in small groups.</a:t>
            </a:r>
          </a:p>
          <a:p>
            <a:endParaRPr lang="en-US" baseline="0" dirty="0"/>
          </a:p>
          <a:p>
            <a:r>
              <a:rPr lang="en-US" baseline="0" dirty="0"/>
              <a:t>SOURCES: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Image, “</a:t>
            </a:r>
            <a:r>
              <a:rPr lang="en-US" b="0" dirty="0" err="1"/>
              <a:t>Quercus</a:t>
            </a:r>
            <a:r>
              <a:rPr lang="en-US" b="0" dirty="0"/>
              <a:t> </a:t>
            </a:r>
            <a:r>
              <a:rPr lang="en-US" b="0" dirty="0" err="1"/>
              <a:t>lobata</a:t>
            </a:r>
            <a:r>
              <a:rPr lang="en-US" b="0" dirty="0"/>
              <a:t> leaves Caswell Memorial State Park San Joaquin Valley California</a:t>
            </a:r>
            <a:r>
              <a:rPr lang="en-US" b="1" dirty="0"/>
              <a: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(https://commons.wikimedia.org/w/index.php?curid=1307755)</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By </a:t>
            </a:r>
            <a:r>
              <a:rPr lang="en-US" b="0" dirty="0"/>
              <a:t>KP </a:t>
            </a:r>
            <a:r>
              <a:rPr lang="en-US" b="0" dirty="0" err="1"/>
              <a:t>Botany~commonswiki</a:t>
            </a:r>
            <a:r>
              <a:rPr lang="en-US" b="0" dirty="0"/>
              <a:t> </a:t>
            </a:r>
            <a:r>
              <a:rPr lang="en-US" dirty="0"/>
              <a:t>CC-BY-SA-3.0 (http://creativecommons.org/licenses/by-sa/3.0/)], via Wikimedia Commons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Image, “[modified from] </a:t>
            </a:r>
            <a:r>
              <a:rPr lang="en-US" dirty="0"/>
              <a:t>Valley oak acorn and leaves</a:t>
            </a:r>
            <a:r>
              <a:rPr lang="en-US" baseline="0" dirty="0"/>
              <a: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(https://commons.wikimedia.org/w/index.php?curid=38184201</a:t>
            </a:r>
            <a:r>
              <a:rPr lang="en-US" dirty="0"/>
              <a:t>)</a:t>
            </a:r>
            <a:endParaRPr lang="en-US"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By </a:t>
            </a:r>
            <a:r>
              <a:rPr lang="en-US" baseline="0" dirty="0" err="1"/>
              <a:t>Parande</a:t>
            </a:r>
            <a:r>
              <a:rPr lang="en-US" baseline="0" dirty="0"/>
              <a:t> at English Wikipedia, CC BY-SA 3.0 </a:t>
            </a:r>
            <a:r>
              <a:rPr lang="en-US" dirty="0"/>
              <a:t>(http://creativecommons.org/licenses/by-sa/3.0/)], via Wikimedia Commons</a:t>
            </a:r>
          </a:p>
          <a:p>
            <a:endParaRPr lang="en-US" baseline="0" dirty="0"/>
          </a:p>
          <a:p>
            <a:r>
              <a:rPr lang="en-US" baseline="0" dirty="0"/>
              <a:t>Image, “Valley oak (</a:t>
            </a:r>
            <a:r>
              <a:rPr lang="en-US" baseline="0" dirty="0" err="1"/>
              <a:t>Quercus</a:t>
            </a:r>
            <a:r>
              <a:rPr lang="en-US" baseline="0" dirty="0"/>
              <a:t> </a:t>
            </a:r>
            <a:r>
              <a:rPr lang="en-US" baseline="0" dirty="0" err="1"/>
              <a:t>lobata</a:t>
            </a:r>
            <a:r>
              <a:rPr lang="en-US" baseline="0" dirty="0"/>
              <a:t>) on Mount Diablo Donner Canyon”</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(https://commons.wikimedia.org/w/index.php?curid=10748222)</a:t>
            </a:r>
          </a:p>
          <a:p>
            <a:r>
              <a:rPr lang="en-US" baseline="0" dirty="0"/>
              <a:t>By Miguel Vieira from Walnut Creek, CA, USA – uploaded by hike395, CC BY 2.0</a:t>
            </a:r>
            <a:endParaRPr lang="en-US" dirty="0"/>
          </a:p>
        </p:txBody>
      </p:sp>
      <p:sp>
        <p:nvSpPr>
          <p:cNvPr id="4" name="Slide Number Placeholder 3"/>
          <p:cNvSpPr>
            <a:spLocks noGrp="1"/>
          </p:cNvSpPr>
          <p:nvPr>
            <p:ph type="sldNum" sz="quarter" idx="10"/>
          </p:nvPr>
        </p:nvSpPr>
        <p:spPr/>
        <p:txBody>
          <a:bodyPr/>
          <a:lstStyle/>
          <a:p>
            <a:fld id="{4414C4E1-C076-4B96-B411-B164DD60C071}" type="slidenum">
              <a:rPr lang="en-US" smtClean="0"/>
              <a:pPr/>
              <a:t>15</a:t>
            </a:fld>
            <a:endParaRPr lang="en-US"/>
          </a:p>
        </p:txBody>
      </p:sp>
    </p:spTree>
    <p:extLst>
      <p:ext uri="{BB962C8B-B14F-4D97-AF65-F5344CB8AC3E}">
        <p14:creationId xmlns:p14="http://schemas.microsoft.com/office/powerpoint/2010/main" val="157963812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a:t>
            </a:r>
            <a:r>
              <a:rPr lang="en-US" baseline="0" dirty="0"/>
              <a:t> NOTES:</a:t>
            </a:r>
          </a:p>
          <a:p>
            <a:r>
              <a:rPr lang="en-US" dirty="0"/>
              <a:t>We are not having students work to write a narrative or full response</a:t>
            </a:r>
            <a:r>
              <a:rPr lang="en-US" baseline="0" dirty="0"/>
              <a:t> to the Challenge Question here. We really just want to pull out some of their ideas about seed to tree / acorn to oak and to launch into an investigation of some of the questions.</a:t>
            </a:r>
          </a:p>
          <a:p>
            <a:endParaRPr lang="en-US" baseline="0" dirty="0"/>
          </a:p>
          <a:p>
            <a:r>
              <a:rPr lang="en-US" baseline="0" dirty="0"/>
              <a:t>SOURCES: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Image, “</a:t>
            </a:r>
            <a:r>
              <a:rPr lang="en-US" b="0" dirty="0" err="1"/>
              <a:t>Quercus</a:t>
            </a:r>
            <a:r>
              <a:rPr lang="en-US" b="0" dirty="0"/>
              <a:t> </a:t>
            </a:r>
            <a:r>
              <a:rPr lang="en-US" b="0" dirty="0" err="1"/>
              <a:t>lobata</a:t>
            </a:r>
            <a:r>
              <a:rPr lang="en-US" b="0" dirty="0"/>
              <a:t> leaves Caswell Memorial State Park San Joaquin Valley California</a:t>
            </a:r>
            <a:r>
              <a:rPr lang="en-US" b="1" dirty="0"/>
              <a: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(https://commons.wikimedia.org/w/index.php?curid=1307755)</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By </a:t>
            </a:r>
            <a:r>
              <a:rPr lang="en-US" b="0" dirty="0"/>
              <a:t>KP </a:t>
            </a:r>
            <a:r>
              <a:rPr lang="en-US" b="0" dirty="0" err="1"/>
              <a:t>Botany~commonswiki</a:t>
            </a:r>
            <a:r>
              <a:rPr lang="en-US" b="0" dirty="0"/>
              <a:t> </a:t>
            </a:r>
            <a:r>
              <a:rPr lang="en-US" dirty="0"/>
              <a:t>CC-BY-SA-3.0 (http://creativecommons.org/licenses/by-sa/3.0/)], via Wikimedia Commons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Image, “[modified from] </a:t>
            </a:r>
            <a:r>
              <a:rPr lang="en-US" dirty="0"/>
              <a:t>Valley oak acorn and leaves</a:t>
            </a:r>
            <a:r>
              <a:rPr lang="en-US" baseline="0" dirty="0"/>
              <a: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(https://commons.wikimedia.org/w/index.php?curid=38184201</a:t>
            </a:r>
            <a:r>
              <a:rPr lang="en-US" dirty="0"/>
              <a:t>)</a:t>
            </a:r>
            <a:endParaRPr lang="en-US"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By </a:t>
            </a:r>
            <a:r>
              <a:rPr lang="en-US" baseline="0" dirty="0" err="1"/>
              <a:t>Parande</a:t>
            </a:r>
            <a:r>
              <a:rPr lang="en-US" baseline="0" dirty="0"/>
              <a:t> at English Wikipedia, CC BY-SA 3.0 </a:t>
            </a:r>
            <a:r>
              <a:rPr lang="en-US" dirty="0"/>
              <a:t>(http://creativecommons.org/licenses/by-sa/3.0/)], via Wikimedia Commons</a:t>
            </a:r>
          </a:p>
          <a:p>
            <a:endParaRPr lang="en-US" baseline="0" dirty="0"/>
          </a:p>
          <a:p>
            <a:r>
              <a:rPr lang="en-US" baseline="0" dirty="0"/>
              <a:t>Image, “Valley oak (</a:t>
            </a:r>
            <a:r>
              <a:rPr lang="en-US" baseline="0" dirty="0" err="1"/>
              <a:t>Quercus</a:t>
            </a:r>
            <a:r>
              <a:rPr lang="en-US" baseline="0" dirty="0"/>
              <a:t> </a:t>
            </a:r>
            <a:r>
              <a:rPr lang="en-US" baseline="0" dirty="0" err="1"/>
              <a:t>lobata</a:t>
            </a:r>
            <a:r>
              <a:rPr lang="en-US" baseline="0" dirty="0"/>
              <a:t>) on Mount Diablo Donner Canyon”</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(https://commons.wikimedia.org/w/index.php?curid=10748222)</a:t>
            </a:r>
          </a:p>
          <a:p>
            <a:r>
              <a:rPr lang="en-US" baseline="0" dirty="0"/>
              <a:t>By Miguel Vieira from Walnut Creek, CA, USA – uploaded by hike395, CC BY 2.0</a:t>
            </a:r>
            <a:endParaRPr lang="en-US" dirty="0"/>
          </a:p>
        </p:txBody>
      </p:sp>
      <p:sp>
        <p:nvSpPr>
          <p:cNvPr id="4" name="Slide Number Placeholder 3"/>
          <p:cNvSpPr>
            <a:spLocks noGrp="1"/>
          </p:cNvSpPr>
          <p:nvPr>
            <p:ph type="sldNum" sz="quarter" idx="10"/>
          </p:nvPr>
        </p:nvSpPr>
        <p:spPr/>
        <p:txBody>
          <a:bodyPr/>
          <a:lstStyle/>
          <a:p>
            <a:fld id="{4414C4E1-C076-4B96-B411-B164DD60C071}" type="slidenum">
              <a:rPr lang="en-US" smtClean="0"/>
              <a:pPr/>
              <a:t>16</a:t>
            </a:fld>
            <a:endParaRPr lang="en-US"/>
          </a:p>
        </p:txBody>
      </p:sp>
    </p:spTree>
    <p:extLst>
      <p:ext uri="{BB962C8B-B14F-4D97-AF65-F5344CB8AC3E}">
        <p14:creationId xmlns:p14="http://schemas.microsoft.com/office/powerpoint/2010/main" val="255247289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0000" lnSpcReduction="20000"/>
          </a:bodyPr>
          <a:lstStyle/>
          <a:p>
            <a:r>
              <a:rPr lang="en-US" dirty="0"/>
              <a:t>TEACHER</a:t>
            </a:r>
            <a:r>
              <a:rPr lang="en-US" baseline="0" dirty="0"/>
              <a:t> NOTES:</a:t>
            </a:r>
          </a:p>
          <a:p>
            <a:r>
              <a:rPr lang="en-US" dirty="0"/>
              <a:t>This</a:t>
            </a:r>
            <a:r>
              <a:rPr lang="en-US" baseline="0" dirty="0"/>
              <a:t> is a list but even more so a class conversation. The phenomenon and question really ask us to focus on matter, but we recognize the Matter and Energy models are intimately connected. Expect that your students may also talk about energy here. Rather than correcting them (steering them back toward matter), allow them to expand on their ideas and find a way to separately record ideas and questions about energy in plants.</a:t>
            </a:r>
          </a:p>
          <a:p>
            <a:endParaRPr lang="en-US" baseline="0" dirty="0"/>
          </a:p>
          <a:p>
            <a:r>
              <a:rPr lang="en-US" baseline="0" dirty="0"/>
              <a:t>Students are going to have lots of ideas including:</a:t>
            </a:r>
          </a:p>
          <a:p>
            <a:r>
              <a:rPr lang="en-US" baseline="0" dirty="0"/>
              <a:t>(1) plants take in CO</a:t>
            </a:r>
            <a:r>
              <a:rPr lang="en-US" baseline="-25000" dirty="0"/>
              <a:t>2</a:t>
            </a:r>
          </a:p>
          <a:p>
            <a:r>
              <a:rPr lang="en-US" baseline="0" dirty="0"/>
              <a:t>(2) plants also maybe give off O</a:t>
            </a:r>
            <a:r>
              <a:rPr lang="en-US" baseline="-25000" dirty="0"/>
              <a:t>2</a:t>
            </a:r>
            <a:r>
              <a:rPr lang="en-US" baseline="0" dirty="0"/>
              <a:t>… we know they give off CO</a:t>
            </a:r>
            <a:r>
              <a:rPr lang="en-US" baseline="-25000" dirty="0"/>
              <a:t>2</a:t>
            </a:r>
            <a:r>
              <a:rPr lang="en-US" baseline="0" dirty="0"/>
              <a:t>… but how does all of that work?</a:t>
            </a:r>
          </a:p>
          <a:p>
            <a:r>
              <a:rPr lang="en-US" baseline="0" dirty="0"/>
              <a:t>(3) the matter for growth comes from the water and the dirt</a:t>
            </a:r>
          </a:p>
          <a:p>
            <a:r>
              <a:rPr lang="en-US" baseline="0" dirty="0"/>
              <a:t>(4) they will likely bring up photosynthesis</a:t>
            </a:r>
          </a:p>
          <a:p>
            <a:endParaRPr lang="en-US" baseline="0" dirty="0"/>
          </a:p>
          <a:p>
            <a:r>
              <a:rPr lang="en-US" baseline="0" dirty="0"/>
              <a:t>You’ll need to bounce around the list a bit and push them to think a bit harder. If they say plants take up CO</a:t>
            </a:r>
            <a:r>
              <a:rPr lang="en-US" baseline="-25000" dirty="0"/>
              <a:t>2</a:t>
            </a:r>
            <a:r>
              <a:rPr lang="en-US" baseline="0" dirty="0"/>
              <a:t> and give off O</a:t>
            </a:r>
            <a:r>
              <a:rPr lang="en-US" baseline="-25000" dirty="0"/>
              <a:t>2</a:t>
            </a:r>
            <a:r>
              <a:rPr lang="en-US" baseline="0" dirty="0"/>
              <a:t>, ask the class if we’ve seen any evidence of that or evidence of anything to the contrary. (Do all living things give off CO</a:t>
            </a:r>
            <a:r>
              <a:rPr lang="en-US" baseline="-25000" dirty="0"/>
              <a:t>2</a:t>
            </a:r>
            <a:r>
              <a:rPr lang="en-US" baseline="0" dirty="0"/>
              <a:t>? Lab) Or, “So are you saying that plants take in CO</a:t>
            </a:r>
            <a:r>
              <a:rPr lang="en-US" baseline="-25000" dirty="0"/>
              <a:t>2</a:t>
            </a:r>
            <a:r>
              <a:rPr lang="en-US" baseline="0" dirty="0"/>
              <a:t> and water and that’s how they grow?” Some might then change their mind and say that it has something to do with the dirt—that’s where they get their nutrients. Rather than clarifying answers at this point, help them to clarify their questions. As mentioned above, you will likely need to entertain ideas about energy as well. The concept of plants “eating” sunlight should also come up in this conversation. Chemical reactions (like Photosynthesis) necessarily invoke both matter (which is rearranged) and energy (which is transformed.</a:t>
            </a:r>
          </a:p>
          <a:p>
            <a:endParaRPr lang="en-US" baseline="0" dirty="0"/>
          </a:p>
          <a:p>
            <a:r>
              <a:rPr lang="en-US" baseline="0" dirty="0"/>
              <a:t>Your job is to help them uncover their ideas and questions so you can move forward with this triangle on photosynthesis and some explanation of how the acorn becomes an oak!</a:t>
            </a:r>
          </a:p>
          <a:p>
            <a:endParaRPr lang="en-US" baseline="0" dirty="0"/>
          </a:p>
          <a:p>
            <a:r>
              <a:rPr lang="en-US" baseline="0" dirty="0"/>
              <a:t>SOURCES: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Image, “</a:t>
            </a:r>
            <a:r>
              <a:rPr lang="en-US" b="0" dirty="0" err="1"/>
              <a:t>Quercus</a:t>
            </a:r>
            <a:r>
              <a:rPr lang="en-US" b="0" dirty="0"/>
              <a:t> </a:t>
            </a:r>
            <a:r>
              <a:rPr lang="en-US" b="0" dirty="0" err="1"/>
              <a:t>lobata</a:t>
            </a:r>
            <a:r>
              <a:rPr lang="en-US" b="0" dirty="0"/>
              <a:t> leaves Caswell Memorial State Park San Joaquin Valley California</a:t>
            </a:r>
            <a:r>
              <a:rPr lang="en-US" b="1" dirty="0"/>
              <a: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(https://commons.wikimedia.org/w/index.php?curid=1307755)</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By </a:t>
            </a:r>
            <a:r>
              <a:rPr lang="en-US" b="0" dirty="0"/>
              <a:t>KP </a:t>
            </a:r>
            <a:r>
              <a:rPr lang="en-US" b="0" dirty="0" err="1"/>
              <a:t>Botany~commonswiki</a:t>
            </a:r>
            <a:r>
              <a:rPr lang="en-US" b="0" dirty="0"/>
              <a:t> </a:t>
            </a:r>
            <a:r>
              <a:rPr lang="en-US" dirty="0"/>
              <a:t>CC-BY-SA-3.0 (http://creativecommons.org/licenses/by-sa/3.0/)], via Wikimedia Commons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Image, “[modified from] </a:t>
            </a:r>
            <a:r>
              <a:rPr lang="en-US" dirty="0"/>
              <a:t>Valley oak acorn and leaves</a:t>
            </a:r>
            <a:r>
              <a:rPr lang="en-US" baseline="0" dirty="0"/>
              <a: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(https://commons.wikimedia.org/w/index.php?curid=38184201</a:t>
            </a:r>
            <a:r>
              <a:rPr lang="en-US" dirty="0"/>
              <a:t>)</a:t>
            </a:r>
            <a:endParaRPr lang="en-US"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By </a:t>
            </a:r>
            <a:r>
              <a:rPr lang="en-US" baseline="0" dirty="0" err="1"/>
              <a:t>Parande</a:t>
            </a:r>
            <a:r>
              <a:rPr lang="en-US" baseline="0" dirty="0"/>
              <a:t> at English Wikipedia, CC BY-SA 3.0 </a:t>
            </a:r>
            <a:r>
              <a:rPr lang="en-US" dirty="0"/>
              <a:t>(http://creativecommons.org/licenses/by-sa/3.0/)], via Wikimedia Commons</a:t>
            </a:r>
          </a:p>
          <a:p>
            <a:endParaRPr lang="en-US" baseline="0" dirty="0"/>
          </a:p>
          <a:p>
            <a:r>
              <a:rPr lang="en-US" baseline="0" dirty="0"/>
              <a:t>Image, “Valley oak (</a:t>
            </a:r>
            <a:r>
              <a:rPr lang="en-US" baseline="0" dirty="0" err="1"/>
              <a:t>Quercus</a:t>
            </a:r>
            <a:r>
              <a:rPr lang="en-US" baseline="0" dirty="0"/>
              <a:t> </a:t>
            </a:r>
            <a:r>
              <a:rPr lang="en-US" baseline="0" dirty="0" err="1"/>
              <a:t>lobata</a:t>
            </a:r>
            <a:r>
              <a:rPr lang="en-US" baseline="0" dirty="0"/>
              <a:t>) on Mount Diablo Donner Canyon”</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(https://commons.wikimedia.org/w/index.php?curid=10748222)</a:t>
            </a:r>
          </a:p>
          <a:p>
            <a:r>
              <a:rPr lang="en-US" baseline="0" dirty="0"/>
              <a:t>By Miguel Vieira from Walnut Creek, CA, USA – uploaded by hike395, CC BY 2.0</a:t>
            </a:r>
            <a:endParaRPr lang="en-US" dirty="0"/>
          </a:p>
        </p:txBody>
      </p:sp>
      <p:sp>
        <p:nvSpPr>
          <p:cNvPr id="4" name="Slide Number Placeholder 3"/>
          <p:cNvSpPr>
            <a:spLocks noGrp="1"/>
          </p:cNvSpPr>
          <p:nvPr>
            <p:ph type="sldNum" sz="quarter" idx="10"/>
          </p:nvPr>
        </p:nvSpPr>
        <p:spPr/>
        <p:txBody>
          <a:bodyPr/>
          <a:lstStyle/>
          <a:p>
            <a:fld id="{4414C4E1-C076-4B96-B411-B164DD60C071}" type="slidenum">
              <a:rPr lang="en-US" smtClean="0"/>
              <a:pPr/>
              <a:t>17</a:t>
            </a:fld>
            <a:endParaRPr lang="en-US"/>
          </a:p>
        </p:txBody>
      </p:sp>
    </p:spTree>
    <p:extLst>
      <p:ext uri="{BB962C8B-B14F-4D97-AF65-F5344CB8AC3E}">
        <p14:creationId xmlns:p14="http://schemas.microsoft.com/office/powerpoint/2010/main" val="160594253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r>
              <a:rPr lang="en-US" dirty="0"/>
              <a:t>TEACHER</a:t>
            </a:r>
            <a:r>
              <a:rPr lang="en-US" baseline="0" dirty="0"/>
              <a:t> NOTES:</a:t>
            </a:r>
          </a:p>
          <a:p>
            <a:r>
              <a:rPr lang="en-US" dirty="0"/>
              <a:t>We still have</a:t>
            </a:r>
            <a:r>
              <a:rPr lang="en-US" baseline="0" dirty="0"/>
              <a:t> a number of questions. This is really the point of this whole Learning Segment: we want questions that will motivate an examination of Matter and Energy in Plants. Start with the lists your students have generated in Seed to Tree but also add and acknowledge the other questions about plants in the parking lot. Work to organize the questions about matter and energy.</a:t>
            </a:r>
          </a:p>
          <a:p>
            <a:endParaRPr lang="en-US" baseline="0" dirty="0"/>
          </a:p>
          <a:p>
            <a:r>
              <a:rPr lang="en-US" baseline="0" dirty="0"/>
              <a:t>The next learning segment explores the role of CO</a:t>
            </a:r>
            <a:r>
              <a:rPr lang="en-US" baseline="-25000" dirty="0"/>
              <a:t>2</a:t>
            </a:r>
            <a:r>
              <a:rPr lang="en-US" baseline="0" dirty="0"/>
              <a:t> in plants as a direct investigation of some of the ideas and questions with regard to Seed to Tree. If students have insisted that the matter comes from the dirt and water, respectfully move these ideas to the Parking Lot. Tell students that you’ll be uncover the role of the gases (carbon dioxide and oxygen) first.</a:t>
            </a:r>
            <a:endParaRPr lang="en-US" dirty="0"/>
          </a:p>
          <a:p>
            <a:endParaRPr lang="en-US" baseline="0" dirty="0"/>
          </a:p>
          <a:p>
            <a:r>
              <a:rPr lang="en-US" baseline="0" dirty="0"/>
              <a:t>SOURCES: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Image, “</a:t>
            </a:r>
            <a:r>
              <a:rPr lang="en-US" b="0" dirty="0" err="1"/>
              <a:t>Quercus</a:t>
            </a:r>
            <a:r>
              <a:rPr lang="en-US" b="0" dirty="0"/>
              <a:t> </a:t>
            </a:r>
            <a:r>
              <a:rPr lang="en-US" b="0" dirty="0" err="1"/>
              <a:t>lobata</a:t>
            </a:r>
            <a:r>
              <a:rPr lang="en-US" b="0" dirty="0"/>
              <a:t> leaves Caswell Memorial State Park San Joaquin Valley California</a:t>
            </a:r>
            <a:r>
              <a:rPr lang="en-US" b="1" dirty="0"/>
              <a: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(https://commons.wikimedia.org/w/index.php?curid=1307755)</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By </a:t>
            </a:r>
            <a:r>
              <a:rPr lang="en-US" b="0" dirty="0"/>
              <a:t>KP </a:t>
            </a:r>
            <a:r>
              <a:rPr lang="en-US" b="0" dirty="0" err="1"/>
              <a:t>Botany~commonswiki</a:t>
            </a:r>
            <a:r>
              <a:rPr lang="en-US" b="0" dirty="0"/>
              <a:t> </a:t>
            </a:r>
            <a:r>
              <a:rPr lang="en-US" dirty="0"/>
              <a:t>CC-BY-SA-3.0 (http://creativecommons.org/licenses/by-sa/3.0/)], via Wikimedia Commons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Image, “[modified from] </a:t>
            </a:r>
            <a:r>
              <a:rPr lang="en-US" dirty="0"/>
              <a:t>Valley oak acorn and leaves</a:t>
            </a:r>
            <a:r>
              <a:rPr lang="en-US" baseline="0" dirty="0"/>
              <a: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(https://commons.wikimedia.org/w/index.php?curid=38184201</a:t>
            </a:r>
            <a:r>
              <a:rPr lang="en-US" dirty="0"/>
              <a:t>)</a:t>
            </a:r>
            <a:endParaRPr lang="en-US"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By </a:t>
            </a:r>
            <a:r>
              <a:rPr lang="en-US" baseline="0" dirty="0" err="1"/>
              <a:t>Parande</a:t>
            </a:r>
            <a:r>
              <a:rPr lang="en-US" baseline="0" dirty="0"/>
              <a:t> at English Wikipedia, CC BY-SA 3.0 </a:t>
            </a:r>
            <a:r>
              <a:rPr lang="en-US" dirty="0"/>
              <a:t>(http://creativecommons.org/licenses/by-sa/3.0/)], via Wikimedia Commons</a:t>
            </a:r>
          </a:p>
          <a:p>
            <a:endParaRPr lang="en-US" baseline="0" dirty="0"/>
          </a:p>
          <a:p>
            <a:r>
              <a:rPr lang="en-US" baseline="0" dirty="0"/>
              <a:t>Image, “Valley oak (</a:t>
            </a:r>
            <a:r>
              <a:rPr lang="en-US" baseline="0" dirty="0" err="1"/>
              <a:t>Quercus</a:t>
            </a:r>
            <a:r>
              <a:rPr lang="en-US" baseline="0" dirty="0"/>
              <a:t> </a:t>
            </a:r>
            <a:r>
              <a:rPr lang="en-US" baseline="0" dirty="0" err="1"/>
              <a:t>lobata</a:t>
            </a:r>
            <a:r>
              <a:rPr lang="en-US" baseline="0" dirty="0"/>
              <a:t>) on Mount Diablo Donner Canyon”</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(https://commons.wikimedia.org/w/index.php?curid=10748222)</a:t>
            </a:r>
          </a:p>
          <a:p>
            <a:r>
              <a:rPr lang="en-US" baseline="0" dirty="0"/>
              <a:t>By Miguel Vieira from Walnut Creek, CA, USA – uploaded by hike395, CC BY 2.0</a:t>
            </a:r>
            <a:endParaRPr lang="en-US" dirty="0"/>
          </a:p>
        </p:txBody>
      </p:sp>
      <p:sp>
        <p:nvSpPr>
          <p:cNvPr id="4" name="Slide Number Placeholder 3"/>
          <p:cNvSpPr>
            <a:spLocks noGrp="1"/>
          </p:cNvSpPr>
          <p:nvPr>
            <p:ph type="sldNum" sz="quarter" idx="10"/>
          </p:nvPr>
        </p:nvSpPr>
        <p:spPr/>
        <p:txBody>
          <a:bodyPr/>
          <a:lstStyle/>
          <a:p>
            <a:fld id="{4414C4E1-C076-4B96-B411-B164DD60C071}" type="slidenum">
              <a:rPr lang="en-US" smtClean="0"/>
              <a:pPr/>
              <a:t>18</a:t>
            </a:fld>
            <a:endParaRPr lang="en-US"/>
          </a:p>
        </p:txBody>
      </p:sp>
    </p:spTree>
    <p:extLst>
      <p:ext uri="{BB962C8B-B14F-4D97-AF65-F5344CB8AC3E}">
        <p14:creationId xmlns:p14="http://schemas.microsoft.com/office/powerpoint/2010/main" val="41437613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 meant</a:t>
            </a:r>
            <a:r>
              <a:rPr lang="en-US" baseline="0" dirty="0" smtClean="0"/>
              <a:t> for students.</a:t>
            </a:r>
            <a:endParaRPr lang="en-US" dirty="0" smtClean="0"/>
          </a:p>
        </p:txBody>
      </p:sp>
      <p:sp>
        <p:nvSpPr>
          <p:cNvPr id="4" name="Slide Number Placeholder 3"/>
          <p:cNvSpPr>
            <a:spLocks noGrp="1"/>
          </p:cNvSpPr>
          <p:nvPr>
            <p:ph type="sldNum" sz="quarter" idx="10"/>
          </p:nvPr>
        </p:nvSpPr>
        <p:spPr/>
        <p:txBody>
          <a:bodyPr/>
          <a:lstStyle/>
          <a:p>
            <a:fld id="{D8C963D6-A539-E940-9C15-C13F565BC522}" type="slidenum">
              <a:rPr lang="en-US" smtClean="0"/>
              <a:pPr/>
              <a:t>19</a:t>
            </a:fld>
            <a:endParaRPr lang="en-US"/>
          </a:p>
        </p:txBody>
      </p:sp>
    </p:spTree>
    <p:extLst>
      <p:ext uri="{BB962C8B-B14F-4D97-AF65-F5344CB8AC3E}">
        <p14:creationId xmlns:p14="http://schemas.microsoft.com/office/powerpoint/2010/main" val="391736278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 meant</a:t>
            </a:r>
            <a:r>
              <a:rPr lang="en-US" baseline="0" dirty="0" smtClean="0"/>
              <a:t> for students.</a:t>
            </a:r>
            <a:endParaRPr lang="en-US" dirty="0" smtClean="0"/>
          </a:p>
          <a:p>
            <a:endParaRPr lang="en-US" dirty="0"/>
          </a:p>
        </p:txBody>
      </p:sp>
      <p:sp>
        <p:nvSpPr>
          <p:cNvPr id="4" name="Slide Number Placeholder 3"/>
          <p:cNvSpPr>
            <a:spLocks noGrp="1"/>
          </p:cNvSpPr>
          <p:nvPr>
            <p:ph type="sldNum" sz="quarter" idx="10"/>
          </p:nvPr>
        </p:nvSpPr>
        <p:spPr/>
        <p:txBody>
          <a:bodyPr/>
          <a:lstStyle/>
          <a:p>
            <a:fld id="{4414C4E1-C076-4B96-B411-B164DD60C071}" type="slidenum">
              <a:rPr lang="en-US" smtClean="0"/>
              <a:pPr/>
              <a:t>2</a:t>
            </a:fld>
            <a:endParaRPr lang="en-US"/>
          </a:p>
        </p:txBody>
      </p:sp>
    </p:spTree>
    <p:extLst>
      <p:ext uri="{BB962C8B-B14F-4D97-AF65-F5344CB8AC3E}">
        <p14:creationId xmlns:p14="http://schemas.microsoft.com/office/powerpoint/2010/main" val="304418820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 meant</a:t>
            </a:r>
            <a:r>
              <a:rPr lang="en-US" baseline="0" dirty="0" smtClean="0"/>
              <a:t> for students.</a:t>
            </a:r>
            <a:endParaRPr lang="en-US" dirty="0" smtClean="0"/>
          </a:p>
        </p:txBody>
      </p:sp>
      <p:sp>
        <p:nvSpPr>
          <p:cNvPr id="4" name="Slide Number Placeholder 3"/>
          <p:cNvSpPr>
            <a:spLocks noGrp="1"/>
          </p:cNvSpPr>
          <p:nvPr>
            <p:ph type="sldNum" sz="quarter" idx="10"/>
          </p:nvPr>
        </p:nvSpPr>
        <p:spPr/>
        <p:txBody>
          <a:bodyPr/>
          <a:lstStyle/>
          <a:p>
            <a:fld id="{D8C963D6-A539-E940-9C15-C13F565BC522}" type="slidenum">
              <a:rPr lang="en-US" smtClean="0"/>
              <a:pPr/>
              <a:t>20</a:t>
            </a:fld>
            <a:endParaRPr lang="en-US"/>
          </a:p>
        </p:txBody>
      </p:sp>
    </p:spTree>
    <p:extLst>
      <p:ext uri="{BB962C8B-B14F-4D97-AF65-F5344CB8AC3E}">
        <p14:creationId xmlns:p14="http://schemas.microsoft.com/office/powerpoint/2010/main" val="408639408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 meant</a:t>
            </a:r>
            <a:r>
              <a:rPr lang="en-US" baseline="0" dirty="0" smtClean="0"/>
              <a:t> for students.</a:t>
            </a:r>
            <a:endParaRPr lang="en-US" dirty="0" smtClean="0"/>
          </a:p>
        </p:txBody>
      </p:sp>
      <p:sp>
        <p:nvSpPr>
          <p:cNvPr id="4" name="Slide Number Placeholder 3"/>
          <p:cNvSpPr>
            <a:spLocks noGrp="1"/>
          </p:cNvSpPr>
          <p:nvPr>
            <p:ph type="sldNum" sz="quarter" idx="10"/>
          </p:nvPr>
        </p:nvSpPr>
        <p:spPr/>
        <p:txBody>
          <a:bodyPr/>
          <a:lstStyle/>
          <a:p>
            <a:fld id="{D8C963D6-A539-E940-9C15-C13F565BC522}" type="slidenum">
              <a:rPr lang="en-US" smtClean="0"/>
              <a:pPr/>
              <a:t>21</a:t>
            </a:fld>
            <a:endParaRPr lang="en-US"/>
          </a:p>
        </p:txBody>
      </p:sp>
    </p:spTree>
    <p:extLst>
      <p:ext uri="{BB962C8B-B14F-4D97-AF65-F5344CB8AC3E}">
        <p14:creationId xmlns:p14="http://schemas.microsoft.com/office/powerpoint/2010/main" val="406764663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r>
              <a:rPr lang="en-US" dirty="0"/>
              <a:t>TEACHER</a:t>
            </a:r>
            <a:r>
              <a:rPr lang="en-US" baseline="0" dirty="0"/>
              <a:t> NOTES</a:t>
            </a:r>
            <a:r>
              <a:rPr lang="en-US" baseline="0" dirty="0" smtClean="0"/>
              <a:t>:</a:t>
            </a:r>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a:t>Introductory slide for the laboratory activity. Your investigation should be motivated by your particular classroom questions. There should be a number of them that you generated in the first learning segment.</a:t>
            </a:r>
          </a:p>
          <a:p>
            <a:r>
              <a:rPr lang="en-US" baseline="0" dirty="0"/>
              <a:t>Please don’t just hit the students with investigating Carbon Dioxide without some kind of logical and coherent transition. That will be dependent on the specific content of the discussions leading up to this. If you are really struggling to bring the conversation around to Carbon Dioxide, then we suggest you make an overt connection to the </a:t>
            </a:r>
            <a:r>
              <a:rPr lang="en-US" b="1" baseline="0" dirty="0" smtClean="0"/>
              <a:t>Hibernating Bear </a:t>
            </a:r>
            <a:r>
              <a:rPr lang="en-US" baseline="0" dirty="0" smtClean="0"/>
              <a:t>phenomenon </a:t>
            </a:r>
            <a:r>
              <a:rPr lang="en-US" baseline="0" dirty="0"/>
              <a:t>from the last triangle. You could say some like: “since Carbon Dioxide was really important in that scenario which was also about matter, maybe we should see what is happening with it in plants?”</a:t>
            </a:r>
          </a:p>
          <a:p>
            <a:r>
              <a:rPr lang="en-US" baseline="0" dirty="0"/>
              <a:t>Be sure to read the teacher notes provided in P 02 Photosynthesis Lab TEACHER GUIDE.</a:t>
            </a:r>
          </a:p>
          <a:p>
            <a:endParaRPr lang="en-US" baseline="0" dirty="0"/>
          </a:p>
          <a:p>
            <a:r>
              <a:rPr lang="en-US" baseline="0" dirty="0"/>
              <a:t>Possible entries and directions to head:</a:t>
            </a:r>
          </a:p>
          <a:p>
            <a:endParaRPr lang="en-US" baseline="0" dirty="0"/>
          </a:p>
          <a:p>
            <a:r>
              <a:rPr lang="en-US" dirty="0"/>
              <a:t>Do plants give off CO</a:t>
            </a:r>
            <a:r>
              <a:rPr lang="en-US" baseline="-25000" dirty="0"/>
              <a:t>2</a:t>
            </a:r>
            <a:r>
              <a:rPr lang="en-US" dirty="0"/>
              <a:t>?</a:t>
            </a:r>
          </a:p>
          <a:p>
            <a:r>
              <a:rPr lang="en-US" dirty="0"/>
              <a:t>Do they use CO</a:t>
            </a:r>
            <a:r>
              <a:rPr lang="en-US" baseline="-25000" dirty="0"/>
              <a:t>2</a:t>
            </a:r>
            <a:r>
              <a:rPr lang="en-US" dirty="0"/>
              <a:t>?</a:t>
            </a:r>
          </a:p>
          <a:p>
            <a:r>
              <a:rPr lang="en-US" dirty="0"/>
              <a:t>Do they do both?</a:t>
            </a:r>
          </a:p>
          <a:p>
            <a:r>
              <a:rPr lang="en-US" dirty="0"/>
              <a:t>What chemical reactions are involved?</a:t>
            </a:r>
          </a:p>
          <a:p>
            <a:r>
              <a:rPr lang="en-US" dirty="0"/>
              <a:t>Does it matter whether they are in the dark or light?</a:t>
            </a:r>
          </a:p>
          <a:p>
            <a:endParaRPr lang="en-US" baseline="0"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t>Review the basic approach of the lab with students and the needed equipment. If you are going to have them bring insects in for testing, remind them about the requirements at this point.</a:t>
            </a:r>
          </a:p>
          <a:p>
            <a:endParaRPr lang="en-US" baseline="0" dirty="0"/>
          </a:p>
          <a:p>
            <a:endParaRPr lang="en-US" baseline="0" dirty="0"/>
          </a:p>
        </p:txBody>
      </p:sp>
      <p:sp>
        <p:nvSpPr>
          <p:cNvPr id="4" name="Slide Number Placeholder 3"/>
          <p:cNvSpPr>
            <a:spLocks noGrp="1"/>
          </p:cNvSpPr>
          <p:nvPr>
            <p:ph type="sldNum" sz="quarter" idx="10"/>
          </p:nvPr>
        </p:nvSpPr>
        <p:spPr/>
        <p:txBody>
          <a:bodyPr/>
          <a:lstStyle/>
          <a:p>
            <a:fld id="{C7BB21F4-C42E-3B40-9B33-CFE230F675D3}" type="slidenum">
              <a:rPr lang="en-US" smtClean="0"/>
              <a:t>22</a:t>
            </a:fld>
            <a:endParaRPr lang="en-US"/>
          </a:p>
        </p:txBody>
      </p:sp>
    </p:spTree>
    <p:extLst>
      <p:ext uri="{BB962C8B-B14F-4D97-AF65-F5344CB8AC3E}">
        <p14:creationId xmlns:p14="http://schemas.microsoft.com/office/powerpoint/2010/main" val="327709137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pPr marL="0" indent="0">
              <a:buNone/>
            </a:pPr>
            <a:r>
              <a:rPr lang="en-US" sz="1200" b="0" kern="1200" dirty="0">
                <a:solidFill>
                  <a:schemeClr val="tx1"/>
                </a:solidFill>
                <a:effectLst/>
                <a:latin typeface="+mn-lt"/>
                <a:ea typeface="+mn-ea"/>
                <a:cs typeface="+mn-cs"/>
              </a:rPr>
              <a:t>Return</a:t>
            </a:r>
            <a:r>
              <a:rPr lang="en-US" sz="1200" b="0" kern="1200" baseline="0" dirty="0">
                <a:solidFill>
                  <a:schemeClr val="tx1"/>
                </a:solidFill>
                <a:effectLst/>
                <a:latin typeface="+mn-lt"/>
                <a:ea typeface="+mn-ea"/>
                <a:cs typeface="+mn-cs"/>
              </a:rPr>
              <a:t> to the list of questions your class discussed in the last learning segment. Ask them to consider which of their questions might involve carbon dioxide. Some possibilities include:  </a:t>
            </a:r>
            <a:endParaRPr lang="en-US" sz="1200" b="0" kern="1200" dirty="0">
              <a:solidFill>
                <a:schemeClr val="tx1"/>
              </a:solidFill>
              <a:effectLst/>
              <a:latin typeface="+mn-lt"/>
              <a:ea typeface="+mn-ea"/>
              <a:cs typeface="+mn-cs"/>
            </a:endParaRPr>
          </a:p>
          <a:p>
            <a:pPr marL="0" indent="0">
              <a:buNone/>
            </a:pPr>
            <a:r>
              <a:rPr lang="en-US" sz="1200" b="0" kern="1200" dirty="0">
                <a:solidFill>
                  <a:schemeClr val="tx1"/>
                </a:solidFill>
                <a:effectLst/>
                <a:latin typeface="+mn-lt"/>
                <a:ea typeface="+mn-ea"/>
                <a:cs typeface="+mn-cs"/>
              </a:rPr>
              <a:t>How is CO</a:t>
            </a:r>
            <a:r>
              <a:rPr lang="en-US" sz="1200" b="0" kern="1200" baseline="-25000" dirty="0">
                <a:solidFill>
                  <a:schemeClr val="tx1"/>
                </a:solidFill>
                <a:effectLst/>
                <a:latin typeface="+mn-lt"/>
                <a:ea typeface="+mn-ea"/>
                <a:cs typeface="+mn-cs"/>
              </a:rPr>
              <a:t>2</a:t>
            </a:r>
            <a:r>
              <a:rPr lang="en-US" sz="1200" b="0" kern="1200" dirty="0">
                <a:solidFill>
                  <a:schemeClr val="tx1"/>
                </a:solidFill>
                <a:effectLst/>
                <a:latin typeface="+mn-lt"/>
                <a:ea typeface="+mn-ea"/>
                <a:cs typeface="+mn-cs"/>
              </a:rPr>
              <a:t> involved with Plants?</a:t>
            </a:r>
          </a:p>
          <a:p>
            <a:pPr marL="0" indent="0">
              <a:buNone/>
            </a:pPr>
            <a:r>
              <a:rPr lang="en-US" sz="1200" b="0" i="0" kern="1200" dirty="0">
                <a:solidFill>
                  <a:schemeClr val="tx1"/>
                </a:solidFill>
                <a:effectLst/>
                <a:latin typeface="+mn-lt"/>
                <a:ea typeface="+mn-ea"/>
                <a:cs typeface="+mn-cs"/>
              </a:rPr>
              <a:t>Do plants use CO</a:t>
            </a:r>
            <a:r>
              <a:rPr lang="en-US" sz="1200" b="0" i="0" kern="1200" baseline="-25000" dirty="0">
                <a:solidFill>
                  <a:schemeClr val="tx1"/>
                </a:solidFill>
                <a:effectLst/>
                <a:latin typeface="+mn-lt"/>
                <a:ea typeface="+mn-ea"/>
                <a:cs typeface="+mn-cs"/>
              </a:rPr>
              <a:t>2</a:t>
            </a:r>
            <a:r>
              <a:rPr lang="en-US" sz="1200" b="0" i="0" kern="1200" dirty="0">
                <a:solidFill>
                  <a:schemeClr val="tx1"/>
                </a:solidFill>
                <a:effectLst/>
                <a:latin typeface="+mn-lt"/>
                <a:ea typeface="+mn-ea"/>
                <a:cs typeface="+mn-cs"/>
              </a:rPr>
              <a:t>? Do they give off CO</a:t>
            </a:r>
            <a:r>
              <a:rPr lang="en-US" sz="1200" b="0" i="0" kern="1200" baseline="-25000" dirty="0">
                <a:solidFill>
                  <a:schemeClr val="tx1"/>
                </a:solidFill>
                <a:effectLst/>
                <a:latin typeface="+mn-lt"/>
                <a:ea typeface="+mn-ea"/>
                <a:cs typeface="+mn-cs"/>
              </a:rPr>
              <a:t>2</a:t>
            </a:r>
            <a:r>
              <a:rPr lang="en-US" sz="1200" b="0" i="0" kern="1200" dirty="0">
                <a:solidFill>
                  <a:schemeClr val="tx1"/>
                </a:solidFill>
                <a:effectLst/>
                <a:latin typeface="+mn-lt"/>
                <a:ea typeface="+mn-ea"/>
                <a:cs typeface="+mn-cs"/>
              </a:rPr>
              <a:t>? Do they do both? What processes are going on in plants?</a:t>
            </a:r>
          </a:p>
          <a:p>
            <a:pPr marL="0" indent="0">
              <a:buFont typeface="+mj-lt"/>
              <a:buNone/>
            </a:pPr>
            <a:r>
              <a:rPr lang="en-US" sz="1200" b="0" kern="1200" dirty="0">
                <a:solidFill>
                  <a:schemeClr val="tx1"/>
                </a:solidFill>
                <a:effectLst/>
                <a:latin typeface="+mn-lt"/>
                <a:ea typeface="+mn-ea"/>
                <a:cs typeface="+mn-cs"/>
              </a:rPr>
              <a:t>Does it matter whether they are in the light or in the dark? </a:t>
            </a:r>
          </a:p>
          <a:p>
            <a:endParaRPr lang="en-US" dirty="0"/>
          </a:p>
        </p:txBody>
      </p:sp>
      <p:sp>
        <p:nvSpPr>
          <p:cNvPr id="4" name="Slide Number Placeholder 3"/>
          <p:cNvSpPr>
            <a:spLocks noGrp="1"/>
          </p:cNvSpPr>
          <p:nvPr>
            <p:ph type="sldNum" sz="quarter" idx="10"/>
          </p:nvPr>
        </p:nvSpPr>
        <p:spPr/>
        <p:txBody>
          <a:bodyPr/>
          <a:lstStyle/>
          <a:p>
            <a:fld id="{4414C4E1-C076-4B96-B411-B164DD60C071}" type="slidenum">
              <a:rPr lang="en-US" smtClean="0"/>
              <a:pPr/>
              <a:t>23</a:t>
            </a:fld>
            <a:endParaRPr lang="en-US"/>
          </a:p>
        </p:txBody>
      </p:sp>
    </p:spTree>
    <p:extLst>
      <p:ext uri="{BB962C8B-B14F-4D97-AF65-F5344CB8AC3E}">
        <p14:creationId xmlns:p14="http://schemas.microsoft.com/office/powerpoint/2010/main" val="274542726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This is</a:t>
            </a:r>
            <a:r>
              <a:rPr lang="en-US" baseline="0" dirty="0"/>
              <a:t> the intro slide for the laboratory investigation. Please alter these bullets in any way that makes sense for your students. Complete teacher notes and student handouts are available in the additional resources for this triangle. </a:t>
            </a:r>
            <a:endParaRPr lang="en-US" dirty="0"/>
          </a:p>
        </p:txBody>
      </p:sp>
      <p:sp>
        <p:nvSpPr>
          <p:cNvPr id="4" name="Slide Number Placeholder 3"/>
          <p:cNvSpPr>
            <a:spLocks noGrp="1"/>
          </p:cNvSpPr>
          <p:nvPr>
            <p:ph type="sldNum" sz="quarter" idx="10"/>
          </p:nvPr>
        </p:nvSpPr>
        <p:spPr/>
        <p:txBody>
          <a:bodyPr/>
          <a:lstStyle/>
          <a:p>
            <a:fld id="{4414C4E1-C076-4B96-B411-B164DD60C071}" type="slidenum">
              <a:rPr lang="en-US" smtClean="0"/>
              <a:pPr/>
              <a:t>24</a:t>
            </a:fld>
            <a:endParaRPr lang="en-US"/>
          </a:p>
        </p:txBody>
      </p:sp>
    </p:spTree>
    <p:extLst>
      <p:ext uri="{BB962C8B-B14F-4D97-AF65-F5344CB8AC3E}">
        <p14:creationId xmlns:p14="http://schemas.microsoft.com/office/powerpoint/2010/main" val="343179291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r>
              <a:rPr lang="en-US" dirty="0"/>
              <a:t>TEACHER NOTES:</a:t>
            </a:r>
          </a:p>
          <a:p>
            <a:r>
              <a:rPr lang="en-US" dirty="0"/>
              <a:t>The available materials. You likely don’t need to unpack the chemistry of BTB,</a:t>
            </a:r>
            <a:r>
              <a:rPr lang="en-US" baseline="0" dirty="0"/>
              <a:t> just that it is used to detect CO</a:t>
            </a:r>
            <a:r>
              <a:rPr lang="en-US" baseline="-25000" dirty="0"/>
              <a:t>2</a:t>
            </a:r>
            <a:r>
              <a:rPr lang="en-US" baseline="0" dirty="0"/>
              <a:t>. If you choose to, you *can* talk about pH, the chemistry involved and also the idea of a PROXY.</a:t>
            </a:r>
          </a:p>
          <a:p>
            <a:endParaRPr lang="en-US"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Image,”</a:t>
            </a:r>
            <a:r>
              <a:rPr lang="en-US" dirty="0"/>
              <a:t> </a:t>
            </a:r>
            <a:r>
              <a:rPr lang="en-US" dirty="0" err="1"/>
              <a:t>Aluminium</a:t>
            </a:r>
            <a:r>
              <a:rPr lang="en-US" dirty="0"/>
              <a:t> cooking foil</a:t>
            </a:r>
            <a:r>
              <a:rPr lang="en-US" baseline="0" dirty="0"/>
              <a: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(https://commons.wikimedia.org/wiki/File%3AAluminium_cooking_foil.jpg)</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By Lewis Ronald (Own work) [CC BY-SA 3.0 (https://creativecommons.org/licenses/by-sa/3.0)], via Wikimedia Commons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Image, “</a:t>
            </a:r>
            <a:r>
              <a:rPr lang="en-US" dirty="0" err="1"/>
              <a:t>Kanadische</a:t>
            </a:r>
            <a:r>
              <a:rPr lang="en-US" dirty="0"/>
              <a:t> </a:t>
            </a:r>
            <a:r>
              <a:rPr lang="en-US" dirty="0" err="1"/>
              <a:t>Wasserpest</a:t>
            </a:r>
            <a:r>
              <a:rPr lang="en-US" dirty="0"/>
              <a:t> </a:t>
            </a:r>
            <a:r>
              <a:rPr lang="en-US" i="1" dirty="0"/>
              <a:t>Elodea Canadensis</a:t>
            </a:r>
            <a:r>
              <a:rPr lang="en-US" i="0" dirty="0"/>
              <a: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i="0" dirty="0"/>
              <a:t>(https://commons.wikimedia.org/wiki/File%3AElodea_canadensis.jpeg)</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By Kristian Peters -- </a:t>
            </a:r>
            <a:r>
              <a:rPr lang="en-US" dirty="0" err="1"/>
              <a:t>Fabelfroh</a:t>
            </a:r>
            <a:r>
              <a:rPr lang="en-US" dirty="0"/>
              <a:t> 10:49, 30 December 2005 (UTC) (Self-photographed) [GFDL (http://www.gnu.org/copyleft/fdl.html) or CC-BY-SA-3.0 (http://creativecommons.org/licenses/by-sa/3.0/)], via Wikimedia Commons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Image, “The Sun 4</a:t>
            </a:r>
            <a:r>
              <a:rPr lang="en-US" baseline="0" dirty="0"/>
              <a: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(http://www.publicdomainpictures.net/view-image.php?image=181319&amp;picture=the-sun-4)</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No attribution required. CC0 (https://creativecommons.org/publicdomain/zero/1.0/)</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Image, “</a:t>
            </a:r>
            <a:r>
              <a:rPr lang="en-US" dirty="0"/>
              <a:t>Photo of solutions of bromothymol blue at different </a:t>
            </a:r>
            <a:r>
              <a:rPr lang="en-US" dirty="0" err="1"/>
              <a:t>pH.</a:t>
            </a:r>
            <a:r>
              <a:rPr lang="en-US" dirty="0"/>
              <a: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(https://commons.wikimedia.org/wiki/File%3ABromothymol_blue_colors_at_different_pH.png)</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By </a:t>
            </a:r>
            <a:r>
              <a:rPr lang="en-US" baseline="0" dirty="0" err="1"/>
              <a:t>GregorTrefalt</a:t>
            </a:r>
            <a:r>
              <a:rPr lang="en-US" baseline="0" dirty="0"/>
              <a:t> [GFDL (http://www.gnu.org/copyleft/fdl.html) or CC BY-SA 4.0 (https://creativecommons.org/licenses/by-sa/4.0)], via Wikimedia Commons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Image, “tube-trial-science-chemistry-lab”</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(https://pixabay.com/en/tube-trial-science-chemistry-lab-2777822/)</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No attribution required. </a:t>
            </a:r>
            <a:r>
              <a:rPr lang="en-US" baseline="0" dirty="0" err="1"/>
              <a:t>Pixabay</a:t>
            </a:r>
            <a:r>
              <a:rPr lang="en-US" baseline="0" dirty="0"/>
              <a:t>, CC0 (https://pixabay.com/en/service/terms/#usage)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D8C963D6-A539-E940-9C15-C13F565BC522}" type="slidenum">
              <a:rPr lang="en-US" smtClean="0"/>
              <a:pPr/>
              <a:t>25</a:t>
            </a:fld>
            <a:endParaRPr lang="en-US"/>
          </a:p>
        </p:txBody>
      </p:sp>
    </p:spTree>
    <p:extLst>
      <p:ext uri="{BB962C8B-B14F-4D97-AF65-F5344CB8AC3E}">
        <p14:creationId xmlns:p14="http://schemas.microsoft.com/office/powerpoint/2010/main" val="366246588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b="1" dirty="0"/>
              <a:t>Optional</a:t>
            </a:r>
            <a:r>
              <a:rPr lang="en-US" b="1" baseline="0" dirty="0"/>
              <a:t> slide for </a:t>
            </a:r>
            <a:r>
              <a:rPr lang="en-US" b="1" dirty="0"/>
              <a:t>projected instructions for students. </a:t>
            </a:r>
            <a:r>
              <a:rPr lang="en-US" dirty="0"/>
              <a:t>The slide is text heavy but you can leave it</a:t>
            </a:r>
            <a:r>
              <a:rPr lang="en-US" baseline="0" dirty="0"/>
              <a:t> up on the screen as a procedural reminder as the students work to set up their experiments. They also have these instructions in their lab.</a:t>
            </a:r>
            <a:endParaRPr lang="en-US" dirty="0"/>
          </a:p>
          <a:p>
            <a:endParaRPr lang="en-US" dirty="0"/>
          </a:p>
        </p:txBody>
      </p:sp>
      <p:sp>
        <p:nvSpPr>
          <p:cNvPr id="4" name="Slide Number Placeholder 3"/>
          <p:cNvSpPr>
            <a:spLocks noGrp="1"/>
          </p:cNvSpPr>
          <p:nvPr>
            <p:ph type="sldNum" sz="quarter" idx="10"/>
          </p:nvPr>
        </p:nvSpPr>
        <p:spPr/>
        <p:txBody>
          <a:bodyPr/>
          <a:lstStyle/>
          <a:p>
            <a:fld id="{4414C4E1-C076-4B96-B411-B164DD60C071}" type="slidenum">
              <a:rPr lang="en-US" smtClean="0"/>
              <a:pPr/>
              <a:t>26</a:t>
            </a:fld>
            <a:endParaRPr lang="en-US"/>
          </a:p>
        </p:txBody>
      </p:sp>
    </p:spTree>
    <p:extLst>
      <p:ext uri="{BB962C8B-B14F-4D97-AF65-F5344CB8AC3E}">
        <p14:creationId xmlns:p14="http://schemas.microsoft.com/office/powerpoint/2010/main" val="225696349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Instructions</a:t>
            </a:r>
            <a:r>
              <a:rPr lang="en-US" baseline="0" dirty="0"/>
              <a:t> for making the group poster at the end of the investigation. Modify it how you prefer. Help to keep students focused on relaying the information, that is </a:t>
            </a:r>
            <a:r>
              <a:rPr lang="en-US" b="1" u="sng" baseline="0" dirty="0"/>
              <a:t>communicating science</a:t>
            </a:r>
            <a:r>
              <a:rPr lang="en-US" baseline="0" dirty="0"/>
              <a:t>, rather than the art. There shouldn’t be a day, for example, where they are beautifying their posters.</a:t>
            </a:r>
            <a:endParaRPr lang="en-US" dirty="0"/>
          </a:p>
        </p:txBody>
      </p:sp>
      <p:sp>
        <p:nvSpPr>
          <p:cNvPr id="4" name="Slide Number Placeholder 3"/>
          <p:cNvSpPr>
            <a:spLocks noGrp="1"/>
          </p:cNvSpPr>
          <p:nvPr>
            <p:ph type="sldNum" sz="quarter" idx="10"/>
          </p:nvPr>
        </p:nvSpPr>
        <p:spPr/>
        <p:txBody>
          <a:bodyPr/>
          <a:lstStyle/>
          <a:p>
            <a:fld id="{4414C4E1-C076-4B96-B411-B164DD60C071}" type="slidenum">
              <a:rPr lang="en-US" smtClean="0"/>
              <a:pPr/>
              <a:t>27</a:t>
            </a:fld>
            <a:endParaRPr lang="en-US"/>
          </a:p>
        </p:txBody>
      </p:sp>
    </p:spTree>
    <p:extLst>
      <p:ext uri="{BB962C8B-B14F-4D97-AF65-F5344CB8AC3E}">
        <p14:creationId xmlns:p14="http://schemas.microsoft.com/office/powerpoint/2010/main" val="640485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b="1" dirty="0" smtClean="0"/>
              <a:t>Optional</a:t>
            </a:r>
            <a:r>
              <a:rPr lang="en-US" b="1" baseline="0" dirty="0" smtClean="0"/>
              <a:t> Slide </a:t>
            </a:r>
            <a:r>
              <a:rPr lang="en-US" baseline="0" dirty="0" smtClean="0"/>
              <a:t>with i</a:t>
            </a:r>
            <a:r>
              <a:rPr lang="en-US" dirty="0" smtClean="0"/>
              <a:t>nstructions </a:t>
            </a:r>
            <a:r>
              <a:rPr lang="en-US" dirty="0"/>
              <a:t>that constrain</a:t>
            </a:r>
            <a:r>
              <a:rPr lang="en-US" baseline="0" dirty="0"/>
              <a:t> the exploratory space a bit to keep the experimental investigation relatively productive.</a:t>
            </a:r>
            <a:endParaRPr lang="en-US" dirty="0"/>
          </a:p>
        </p:txBody>
      </p:sp>
      <p:sp>
        <p:nvSpPr>
          <p:cNvPr id="4" name="Slide Number Placeholder 3"/>
          <p:cNvSpPr>
            <a:spLocks noGrp="1"/>
          </p:cNvSpPr>
          <p:nvPr>
            <p:ph type="sldNum" sz="quarter" idx="10"/>
          </p:nvPr>
        </p:nvSpPr>
        <p:spPr/>
        <p:txBody>
          <a:bodyPr/>
          <a:lstStyle/>
          <a:p>
            <a:fld id="{D8C963D6-A539-E940-9C15-C13F565BC522}" type="slidenum">
              <a:rPr lang="en-US" smtClean="0"/>
              <a:pPr/>
              <a:t>28</a:t>
            </a:fld>
            <a:endParaRPr lang="en-US"/>
          </a:p>
        </p:txBody>
      </p:sp>
    </p:spTree>
    <p:extLst>
      <p:ext uri="{BB962C8B-B14F-4D97-AF65-F5344CB8AC3E}">
        <p14:creationId xmlns:p14="http://schemas.microsoft.com/office/powerpoint/2010/main" val="412189286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b="1" dirty="0" smtClean="0"/>
              <a:t>Optional</a:t>
            </a:r>
            <a:r>
              <a:rPr lang="en-US" b="1" baseline="0" dirty="0" smtClean="0"/>
              <a:t> Slide </a:t>
            </a:r>
            <a:r>
              <a:rPr lang="en-US" baseline="0" dirty="0" smtClean="0"/>
              <a:t>- a</a:t>
            </a:r>
            <a:r>
              <a:rPr lang="en-US" dirty="0" smtClean="0"/>
              <a:t> </a:t>
            </a:r>
            <a:r>
              <a:rPr lang="en-US" dirty="0"/>
              <a:t>planning document where students can draw out their experimental design (start) and predicted results (end).</a:t>
            </a:r>
          </a:p>
        </p:txBody>
      </p:sp>
      <p:sp>
        <p:nvSpPr>
          <p:cNvPr id="4" name="Slide Number Placeholder 3"/>
          <p:cNvSpPr>
            <a:spLocks noGrp="1"/>
          </p:cNvSpPr>
          <p:nvPr>
            <p:ph type="sldNum" sz="quarter" idx="10"/>
          </p:nvPr>
        </p:nvSpPr>
        <p:spPr/>
        <p:txBody>
          <a:bodyPr/>
          <a:lstStyle/>
          <a:p>
            <a:fld id="{D8C963D6-A539-E940-9C15-C13F565BC522}" type="slidenum">
              <a:rPr lang="en-US" smtClean="0"/>
              <a:pPr/>
              <a:t>29</a:t>
            </a:fld>
            <a:endParaRPr lang="en-US"/>
          </a:p>
        </p:txBody>
      </p:sp>
    </p:spTree>
    <p:extLst>
      <p:ext uri="{BB962C8B-B14F-4D97-AF65-F5344CB8AC3E}">
        <p14:creationId xmlns:p14="http://schemas.microsoft.com/office/powerpoint/2010/main" val="378964475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 meant</a:t>
            </a:r>
            <a:r>
              <a:rPr lang="en-US" baseline="0" dirty="0" smtClean="0"/>
              <a:t> for students.</a:t>
            </a:r>
            <a:endParaRPr lang="en-US" dirty="0" smtClean="0"/>
          </a:p>
          <a:p>
            <a:endParaRPr lang="en-US" dirty="0"/>
          </a:p>
        </p:txBody>
      </p:sp>
      <p:sp>
        <p:nvSpPr>
          <p:cNvPr id="4" name="Slide Number Placeholder 3"/>
          <p:cNvSpPr>
            <a:spLocks noGrp="1"/>
          </p:cNvSpPr>
          <p:nvPr>
            <p:ph type="sldNum" sz="quarter" idx="5"/>
          </p:nvPr>
        </p:nvSpPr>
        <p:spPr/>
        <p:txBody>
          <a:bodyPr/>
          <a:lstStyle/>
          <a:p>
            <a:fld id="{4414C4E1-C076-4B96-B411-B164DD60C071}" type="slidenum">
              <a:rPr lang="en-US" smtClean="0"/>
              <a:pPr/>
              <a:t>3</a:t>
            </a:fld>
            <a:endParaRPr lang="en-US"/>
          </a:p>
        </p:txBody>
      </p:sp>
    </p:spTree>
    <p:extLst>
      <p:ext uri="{BB962C8B-B14F-4D97-AF65-F5344CB8AC3E}">
        <p14:creationId xmlns:p14="http://schemas.microsoft.com/office/powerpoint/2010/main" val="100162121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 meant</a:t>
            </a:r>
            <a:r>
              <a:rPr lang="en-US" baseline="0" dirty="0" smtClean="0"/>
              <a:t> for students.</a:t>
            </a:r>
            <a:endParaRPr lang="en-US" dirty="0" smtClean="0"/>
          </a:p>
        </p:txBody>
      </p:sp>
      <p:sp>
        <p:nvSpPr>
          <p:cNvPr id="4" name="Slide Number Placeholder 3"/>
          <p:cNvSpPr>
            <a:spLocks noGrp="1"/>
          </p:cNvSpPr>
          <p:nvPr>
            <p:ph type="sldNum" sz="quarter" idx="10"/>
          </p:nvPr>
        </p:nvSpPr>
        <p:spPr/>
        <p:txBody>
          <a:bodyPr/>
          <a:lstStyle/>
          <a:p>
            <a:fld id="{D8C963D6-A539-E940-9C15-C13F565BC522}" type="slidenum">
              <a:rPr lang="en-US" smtClean="0"/>
              <a:pPr/>
              <a:t>30</a:t>
            </a:fld>
            <a:endParaRPr lang="en-US"/>
          </a:p>
        </p:txBody>
      </p:sp>
    </p:spTree>
    <p:extLst>
      <p:ext uri="{BB962C8B-B14F-4D97-AF65-F5344CB8AC3E}">
        <p14:creationId xmlns:p14="http://schemas.microsoft.com/office/powerpoint/2010/main" val="222377149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 meant</a:t>
            </a:r>
            <a:r>
              <a:rPr lang="en-US" baseline="0" dirty="0" smtClean="0"/>
              <a:t> for students.</a:t>
            </a:r>
            <a:endParaRPr lang="en-US" dirty="0" smtClean="0"/>
          </a:p>
        </p:txBody>
      </p:sp>
      <p:sp>
        <p:nvSpPr>
          <p:cNvPr id="4" name="Slide Number Placeholder 3"/>
          <p:cNvSpPr>
            <a:spLocks noGrp="1"/>
          </p:cNvSpPr>
          <p:nvPr>
            <p:ph type="sldNum" sz="quarter" idx="10"/>
          </p:nvPr>
        </p:nvSpPr>
        <p:spPr/>
        <p:txBody>
          <a:bodyPr/>
          <a:lstStyle/>
          <a:p>
            <a:fld id="{D8C963D6-A539-E940-9C15-C13F565BC522}" type="slidenum">
              <a:rPr lang="en-US" smtClean="0"/>
              <a:pPr/>
              <a:t>31</a:t>
            </a:fld>
            <a:endParaRPr lang="en-US"/>
          </a:p>
        </p:txBody>
      </p:sp>
    </p:spTree>
    <p:extLst>
      <p:ext uri="{BB962C8B-B14F-4D97-AF65-F5344CB8AC3E}">
        <p14:creationId xmlns:p14="http://schemas.microsoft.com/office/powerpoint/2010/main" val="72512540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 meant</a:t>
            </a:r>
            <a:r>
              <a:rPr lang="en-US" baseline="0" dirty="0" smtClean="0"/>
              <a:t> for students.</a:t>
            </a:r>
            <a:endParaRPr lang="en-US" dirty="0" smtClean="0"/>
          </a:p>
        </p:txBody>
      </p:sp>
      <p:sp>
        <p:nvSpPr>
          <p:cNvPr id="4" name="Slide Number Placeholder 3"/>
          <p:cNvSpPr>
            <a:spLocks noGrp="1"/>
          </p:cNvSpPr>
          <p:nvPr>
            <p:ph type="sldNum" sz="quarter" idx="10"/>
          </p:nvPr>
        </p:nvSpPr>
        <p:spPr/>
        <p:txBody>
          <a:bodyPr/>
          <a:lstStyle/>
          <a:p>
            <a:fld id="{D8C963D6-A539-E940-9C15-C13F565BC522}" type="slidenum">
              <a:rPr lang="en-US" smtClean="0"/>
              <a:pPr/>
              <a:t>32</a:t>
            </a:fld>
            <a:endParaRPr lang="en-US"/>
          </a:p>
        </p:txBody>
      </p:sp>
    </p:spTree>
    <p:extLst>
      <p:ext uri="{BB962C8B-B14F-4D97-AF65-F5344CB8AC3E}">
        <p14:creationId xmlns:p14="http://schemas.microsoft.com/office/powerpoint/2010/main" val="369755988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smtClean="0"/>
              <a:t>Not meant to show to students. This slide contains all the model statements for the Red</a:t>
            </a:r>
            <a:r>
              <a:rPr lang="en-US" baseline="0" dirty="0" smtClean="0"/>
              <a:t> Models Sequence in one place (with the exception of some ideas we added to “Energy from Food” in the CR unit when examining Unity and Diversity and fermentation). The intent is for the class to track these ideas on two separate posters, visible in a public place in your classroom, throughout the Red Models Sequence. The statements here are targets and should not be treated as prescriptions. Your class model statements should contain the same basic ideas but may differ in wording or order of appearance. (See FAQ entry “Close Enough” on our MBER websites.)</a:t>
            </a:r>
            <a:endParaRPr lang="en-US" dirty="0" smtClean="0"/>
          </a:p>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smtClean="0"/>
              <a:t>Some ideas may appear ambiguously on either list. For example, you may feel the “pulling energy from fat stores” when you run low on glucose idea (see Biosynthesis above) is more about matter than energy. It’s ok for ideas to appear on both lists in your classroom. We’ve relegated them to one side or the other here for simplicity and ease of tracking.</a:t>
            </a:r>
            <a:endParaRPr lang="en-US" dirty="0" smtClean="0"/>
          </a:p>
          <a:p>
            <a:pPr marL="0" marR="0" lvl="0" indent="0" algn="l" defTabSz="4572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4572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33</a:t>
            </a:fld>
            <a:endParaRPr lang="en-US"/>
          </a:p>
        </p:txBody>
      </p:sp>
    </p:spTree>
    <p:extLst>
      <p:ext uri="{BB962C8B-B14F-4D97-AF65-F5344CB8AC3E}">
        <p14:creationId xmlns:p14="http://schemas.microsoft.com/office/powerpoint/2010/main" val="201047101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 meant</a:t>
            </a:r>
            <a:r>
              <a:rPr lang="en-US" baseline="0" dirty="0" smtClean="0"/>
              <a:t> for students.</a:t>
            </a:r>
            <a:endParaRPr lang="en-US"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smtClean="0"/>
              <a:t>Do </a:t>
            </a:r>
            <a:r>
              <a:rPr lang="en-US" b="1" dirty="0"/>
              <a:t>not show to students unless needed</a:t>
            </a:r>
            <a:r>
              <a:rPr lang="en-US" b="1" dirty="0" smtClean="0"/>
              <a:t>! </a:t>
            </a:r>
            <a:r>
              <a:rPr lang="en-US" b="0" dirty="0" smtClean="0"/>
              <a:t>(Create</a:t>
            </a:r>
            <a:r>
              <a:rPr lang="en-US" b="0" baseline="0" dirty="0" smtClean="0"/>
              <a:t> a student-facing slide using these images if needed.)</a:t>
            </a:r>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and the next slide are provided “just in case”.</a:t>
            </a:r>
            <a:r>
              <a:rPr lang="en-US" baseline="0" dirty="0"/>
              <a:t> Students will have their own results to work with so you probably won’t need them, but they might be helpful to have for use during discussion.</a:t>
            </a:r>
            <a:endParaRPr lang="en-US" dirty="0"/>
          </a:p>
          <a:p>
            <a:endParaRPr lang="en-US" dirty="0"/>
          </a:p>
          <a:p>
            <a:r>
              <a:rPr lang="en-US" dirty="0"/>
              <a:t>Help students to pull the big</a:t>
            </a:r>
            <a:r>
              <a:rPr lang="en-US" baseline="0" dirty="0"/>
              <a:t> patterns out of the data. You can have them work on this in small groups or simply facilitate a whole-class discussion.</a:t>
            </a:r>
          </a:p>
          <a:p>
            <a:r>
              <a:rPr lang="en-US" baseline="0" dirty="0"/>
              <a:t>Here we detect a decrease in CO</a:t>
            </a:r>
            <a:r>
              <a:rPr lang="en-US" baseline="-25000" dirty="0"/>
              <a:t>2</a:t>
            </a:r>
            <a:r>
              <a:rPr lang="en-US" baseline="0" dirty="0"/>
              <a:t> in the light.</a:t>
            </a:r>
            <a:endParaRPr lang="en-US" dirty="0"/>
          </a:p>
        </p:txBody>
      </p:sp>
      <p:sp>
        <p:nvSpPr>
          <p:cNvPr id="4" name="Slide Number Placeholder 3"/>
          <p:cNvSpPr>
            <a:spLocks noGrp="1"/>
          </p:cNvSpPr>
          <p:nvPr>
            <p:ph type="sldNum" sz="quarter" idx="10"/>
          </p:nvPr>
        </p:nvSpPr>
        <p:spPr/>
        <p:txBody>
          <a:bodyPr/>
          <a:lstStyle/>
          <a:p>
            <a:fld id="{4414C4E1-C076-4B96-B411-B164DD60C071}" type="slidenum">
              <a:rPr lang="en-US" smtClean="0"/>
              <a:pPr/>
              <a:t>34</a:t>
            </a:fld>
            <a:endParaRPr lang="en-US"/>
          </a:p>
        </p:txBody>
      </p:sp>
    </p:spTree>
    <p:extLst>
      <p:ext uri="{BB962C8B-B14F-4D97-AF65-F5344CB8AC3E}">
        <p14:creationId xmlns:p14="http://schemas.microsoft.com/office/powerpoint/2010/main" val="227648025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 meant</a:t>
            </a:r>
            <a:r>
              <a:rPr lang="en-US" baseline="0" dirty="0" smtClean="0"/>
              <a:t> for students.</a:t>
            </a:r>
            <a:endParaRPr lang="en-US"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smtClean="0"/>
              <a:t>Do </a:t>
            </a:r>
            <a:r>
              <a:rPr lang="en-US" b="1" dirty="0"/>
              <a:t>not show to students unless needed</a:t>
            </a:r>
            <a:r>
              <a:rPr lang="en-US" b="1" dirty="0" smtClean="0"/>
              <a:t>! </a:t>
            </a:r>
            <a:r>
              <a:rPr lang="en-US" b="0" dirty="0" smtClean="0"/>
              <a:t>(Create</a:t>
            </a:r>
            <a:r>
              <a:rPr lang="en-US" b="0" baseline="0" dirty="0" smtClean="0"/>
              <a:t> a student-facing slide using these images if needed.)</a:t>
            </a:r>
            <a:endParaRPr lang="en-US" b="0" dirty="0" smtClean="0"/>
          </a:p>
          <a:p>
            <a:r>
              <a:rPr lang="en-US" dirty="0" smtClean="0"/>
              <a:t>Help </a:t>
            </a:r>
            <a:r>
              <a:rPr lang="en-US" dirty="0"/>
              <a:t>students to pull the big</a:t>
            </a:r>
            <a:r>
              <a:rPr lang="en-US" baseline="0" dirty="0"/>
              <a:t> patterns out of the </a:t>
            </a:r>
            <a:r>
              <a:rPr lang="en-US" baseline="0" dirty="0" smtClean="0"/>
              <a:t>data on their own. </a:t>
            </a:r>
            <a:r>
              <a:rPr lang="en-US" baseline="0" dirty="0"/>
              <a:t>You can have them work on this in small groups or simply facilitate a whole-class discussion.</a:t>
            </a:r>
          </a:p>
          <a:p>
            <a:r>
              <a:rPr lang="en-US" baseline="0" dirty="0"/>
              <a:t>Here we detect an increase in CO</a:t>
            </a:r>
            <a:r>
              <a:rPr lang="en-US" baseline="-25000" dirty="0"/>
              <a:t>2</a:t>
            </a:r>
            <a:r>
              <a:rPr lang="en-US" baseline="0" dirty="0"/>
              <a:t> in the dark.</a:t>
            </a:r>
            <a:endParaRPr lang="en-US" dirty="0"/>
          </a:p>
          <a:p>
            <a:endParaRPr lang="en-US" dirty="0"/>
          </a:p>
        </p:txBody>
      </p:sp>
      <p:sp>
        <p:nvSpPr>
          <p:cNvPr id="4" name="Slide Number Placeholder 3"/>
          <p:cNvSpPr>
            <a:spLocks noGrp="1"/>
          </p:cNvSpPr>
          <p:nvPr>
            <p:ph type="sldNum" sz="quarter" idx="10"/>
          </p:nvPr>
        </p:nvSpPr>
        <p:spPr/>
        <p:txBody>
          <a:bodyPr/>
          <a:lstStyle/>
          <a:p>
            <a:fld id="{D8C963D6-A539-E940-9C15-C13F565BC522}" type="slidenum">
              <a:rPr lang="en-US" smtClean="0"/>
              <a:pPr/>
              <a:t>35</a:t>
            </a:fld>
            <a:endParaRPr lang="en-US"/>
          </a:p>
        </p:txBody>
      </p:sp>
    </p:spTree>
    <p:extLst>
      <p:ext uri="{BB962C8B-B14F-4D97-AF65-F5344CB8AC3E}">
        <p14:creationId xmlns:p14="http://schemas.microsoft.com/office/powerpoint/2010/main" val="361268629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 </a:t>
            </a:r>
          </a:p>
          <a:p>
            <a:r>
              <a:rPr lang="en-US" dirty="0"/>
              <a:t>Once you have finished</a:t>
            </a:r>
            <a:r>
              <a:rPr lang="en-US" baseline="0" dirty="0"/>
              <a:t> the gallery walk described in the photosynthesis lab guide (or whatever way you choose to have your students share their results), use this slide and (if appropriate) to discuss what we found in the lab and what it means. Here is where you will begin to process the results with your students. What have you figured out about the role of CO</a:t>
            </a:r>
            <a:r>
              <a:rPr lang="en-US" baseline="-25000" dirty="0"/>
              <a:t>2</a:t>
            </a:r>
            <a:r>
              <a:rPr lang="en-US" baseline="0" dirty="0"/>
              <a:t> in plants? Be sure to reference our existing models about matter and energy where appropriate. The lab does not answer every question kids might have and that is okay for now. </a:t>
            </a:r>
            <a:endParaRPr lang="en-US" dirty="0"/>
          </a:p>
        </p:txBody>
      </p:sp>
      <p:sp>
        <p:nvSpPr>
          <p:cNvPr id="4" name="Slide Number Placeholder 3"/>
          <p:cNvSpPr>
            <a:spLocks noGrp="1"/>
          </p:cNvSpPr>
          <p:nvPr>
            <p:ph type="sldNum" sz="quarter" idx="10"/>
          </p:nvPr>
        </p:nvSpPr>
        <p:spPr/>
        <p:txBody>
          <a:bodyPr/>
          <a:lstStyle/>
          <a:p>
            <a:fld id="{4414C4E1-C076-4B96-B411-B164DD60C071}" type="slidenum">
              <a:rPr lang="en-US" smtClean="0"/>
              <a:pPr/>
              <a:t>36</a:t>
            </a:fld>
            <a:endParaRPr lang="en-US"/>
          </a:p>
        </p:txBody>
      </p:sp>
    </p:spTree>
    <p:extLst>
      <p:ext uri="{BB962C8B-B14F-4D97-AF65-F5344CB8AC3E}">
        <p14:creationId xmlns:p14="http://schemas.microsoft.com/office/powerpoint/2010/main" val="424073778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 meant</a:t>
            </a:r>
            <a:r>
              <a:rPr lang="en-US" baseline="0" dirty="0" smtClean="0"/>
              <a:t> for students.</a:t>
            </a:r>
            <a:endParaRPr lang="en-US" dirty="0" smtClean="0"/>
          </a:p>
        </p:txBody>
      </p:sp>
      <p:sp>
        <p:nvSpPr>
          <p:cNvPr id="4" name="Slide Number Placeholder 3"/>
          <p:cNvSpPr>
            <a:spLocks noGrp="1"/>
          </p:cNvSpPr>
          <p:nvPr>
            <p:ph type="sldNum" sz="quarter" idx="10"/>
          </p:nvPr>
        </p:nvSpPr>
        <p:spPr/>
        <p:txBody>
          <a:bodyPr/>
          <a:lstStyle/>
          <a:p>
            <a:fld id="{D8C963D6-A539-E940-9C15-C13F565BC522}" type="slidenum">
              <a:rPr lang="en-US" smtClean="0"/>
              <a:pPr/>
              <a:t>37</a:t>
            </a:fld>
            <a:endParaRPr lang="en-US"/>
          </a:p>
        </p:txBody>
      </p:sp>
    </p:spTree>
    <p:extLst>
      <p:ext uri="{BB962C8B-B14F-4D97-AF65-F5344CB8AC3E}">
        <p14:creationId xmlns:p14="http://schemas.microsoft.com/office/powerpoint/2010/main" val="47031705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 meant</a:t>
            </a:r>
            <a:r>
              <a:rPr lang="en-US" baseline="0" dirty="0" smtClean="0"/>
              <a:t> for students.</a:t>
            </a:r>
            <a:endParaRPr lang="en-US" dirty="0" smtClean="0"/>
          </a:p>
        </p:txBody>
      </p:sp>
      <p:sp>
        <p:nvSpPr>
          <p:cNvPr id="4" name="Slide Number Placeholder 3"/>
          <p:cNvSpPr>
            <a:spLocks noGrp="1"/>
          </p:cNvSpPr>
          <p:nvPr>
            <p:ph type="sldNum" sz="quarter" idx="10"/>
          </p:nvPr>
        </p:nvSpPr>
        <p:spPr/>
        <p:txBody>
          <a:bodyPr/>
          <a:lstStyle/>
          <a:p>
            <a:fld id="{D8C963D6-A539-E940-9C15-C13F565BC522}" type="slidenum">
              <a:rPr lang="en-US" smtClean="0"/>
              <a:pPr/>
              <a:t>38</a:t>
            </a:fld>
            <a:endParaRPr lang="en-US"/>
          </a:p>
        </p:txBody>
      </p:sp>
    </p:spTree>
    <p:extLst>
      <p:ext uri="{BB962C8B-B14F-4D97-AF65-F5344CB8AC3E}">
        <p14:creationId xmlns:p14="http://schemas.microsoft.com/office/powerpoint/2010/main" val="67150349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 meant</a:t>
            </a:r>
            <a:r>
              <a:rPr lang="en-US" baseline="0" dirty="0" smtClean="0"/>
              <a:t> for students.</a:t>
            </a:r>
            <a:endParaRPr lang="en-US" dirty="0" smtClean="0"/>
          </a:p>
        </p:txBody>
      </p:sp>
      <p:sp>
        <p:nvSpPr>
          <p:cNvPr id="4" name="Slide Number Placeholder 3"/>
          <p:cNvSpPr>
            <a:spLocks noGrp="1"/>
          </p:cNvSpPr>
          <p:nvPr>
            <p:ph type="sldNum" sz="quarter" idx="10"/>
          </p:nvPr>
        </p:nvSpPr>
        <p:spPr/>
        <p:txBody>
          <a:bodyPr/>
          <a:lstStyle/>
          <a:p>
            <a:fld id="{D8C963D6-A539-E940-9C15-C13F565BC522}" type="slidenum">
              <a:rPr lang="en-US" smtClean="0"/>
              <a:pPr/>
              <a:t>39</a:t>
            </a:fld>
            <a:endParaRPr lang="en-US"/>
          </a:p>
        </p:txBody>
      </p:sp>
    </p:spTree>
    <p:extLst>
      <p:ext uri="{BB962C8B-B14F-4D97-AF65-F5344CB8AC3E}">
        <p14:creationId xmlns:p14="http://schemas.microsoft.com/office/powerpoint/2010/main" val="319962583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 meant</a:t>
            </a:r>
            <a:r>
              <a:rPr lang="en-US" baseline="0" dirty="0" smtClean="0"/>
              <a:t> for students.</a:t>
            </a:r>
            <a:endParaRPr lang="en-US" dirty="0" smtClean="0"/>
          </a:p>
          <a:p>
            <a:endParaRPr lang="en-US" dirty="0"/>
          </a:p>
        </p:txBody>
      </p:sp>
      <p:sp>
        <p:nvSpPr>
          <p:cNvPr id="4" name="Slide Number Placeholder 3"/>
          <p:cNvSpPr>
            <a:spLocks noGrp="1"/>
          </p:cNvSpPr>
          <p:nvPr>
            <p:ph type="sldNum" sz="quarter" idx="10"/>
          </p:nvPr>
        </p:nvSpPr>
        <p:spPr/>
        <p:txBody>
          <a:bodyPr/>
          <a:lstStyle/>
          <a:p>
            <a:fld id="{4414C4E1-C076-4B96-B411-B164DD60C071}" type="slidenum">
              <a:rPr lang="en-US" smtClean="0"/>
              <a:pPr/>
              <a:t>4</a:t>
            </a:fld>
            <a:endParaRPr lang="en-US"/>
          </a:p>
        </p:txBody>
      </p:sp>
    </p:spTree>
    <p:extLst>
      <p:ext uri="{BB962C8B-B14F-4D97-AF65-F5344CB8AC3E}">
        <p14:creationId xmlns:p14="http://schemas.microsoft.com/office/powerpoint/2010/main" val="269445173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 meant</a:t>
            </a:r>
            <a:r>
              <a:rPr lang="en-US" baseline="0" dirty="0" smtClean="0"/>
              <a:t> for students.</a:t>
            </a:r>
            <a:endParaRPr lang="en-US" dirty="0" smtClean="0"/>
          </a:p>
          <a:p>
            <a:r>
              <a:rPr lang="en-US" b="1" dirty="0" smtClean="0"/>
              <a:t>This </a:t>
            </a:r>
            <a:r>
              <a:rPr lang="en-US" b="1" dirty="0"/>
              <a:t>is an optional </a:t>
            </a:r>
            <a:r>
              <a:rPr lang="en-US" b="1" dirty="0" smtClean="0"/>
              <a:t>slide you can convert into a student-facing slide </a:t>
            </a:r>
            <a:r>
              <a:rPr lang="en-US" b="1" dirty="0"/>
              <a:t>to help your students</a:t>
            </a:r>
            <a:r>
              <a:rPr lang="en-US" b="1" baseline="0" dirty="0"/>
              <a:t> visualize what is happening in </a:t>
            </a:r>
            <a:r>
              <a:rPr lang="en-US" b="1" baseline="0" dirty="0" smtClean="0"/>
              <a:t>plants IF and when you need it. </a:t>
            </a:r>
          </a:p>
          <a:p>
            <a:r>
              <a:rPr lang="en-US" b="1" baseline="0" dirty="0" smtClean="0"/>
              <a:t>Use it when helpful but realize that </a:t>
            </a:r>
            <a:r>
              <a:rPr lang="en-US" b="1" u="sng" baseline="0" dirty="0" smtClean="0"/>
              <a:t>it gives away some reactants and products</a:t>
            </a:r>
            <a:r>
              <a:rPr lang="en-US" b="1" baseline="0" dirty="0" smtClean="0"/>
              <a:t>!!! (We explore reactants and products in a later learning segment, so showing this now gives away “</a:t>
            </a:r>
            <a:r>
              <a:rPr lang="en-US" b="1" baseline="0" dirty="0" err="1" smtClean="0"/>
              <a:t>ahas</a:t>
            </a:r>
            <a:r>
              <a:rPr lang="en-US" b="1" baseline="0" dirty="0" smtClean="0"/>
              <a:t>”!)</a:t>
            </a:r>
            <a:endParaRPr lang="en-US" b="1" baseline="0" dirty="0"/>
          </a:p>
          <a:p>
            <a:endParaRPr lang="en-US" baseline="0" dirty="0"/>
          </a:p>
          <a:p>
            <a:r>
              <a:rPr lang="en-US" baseline="0" dirty="0"/>
              <a:t>SOURCES: </a:t>
            </a:r>
          </a:p>
          <a:p>
            <a:r>
              <a:rPr lang="en-US" baseline="0" dirty="0"/>
              <a:t>Image, “File: Leaf Fractal like. JPG”</a:t>
            </a:r>
          </a:p>
          <a:p>
            <a:r>
              <a:rPr lang="en-US" baseline="0" dirty="0"/>
              <a:t>(https://</a:t>
            </a:r>
            <a:r>
              <a:rPr lang="en-US" baseline="0" dirty="0" err="1"/>
              <a:t>commons.wikimedia.org</a:t>
            </a:r>
            <a:r>
              <a:rPr lang="en-US" baseline="0" dirty="0"/>
              <a:t>/wiki/</a:t>
            </a:r>
            <a:r>
              <a:rPr lang="en-US" baseline="0" dirty="0" err="1"/>
              <a:t>File:Leaf_fractal_like.JPG</a:t>
            </a:r>
            <a:r>
              <a:rPr lang="en-US" baseline="0" dirty="0"/>
              <a:t>)</a:t>
            </a:r>
          </a:p>
          <a:p>
            <a:r>
              <a:rPr lang="en-US" dirty="0"/>
              <a:t>By Curran Kelleher [GFDL (http://</a:t>
            </a:r>
            <a:r>
              <a:rPr lang="en-US" dirty="0" err="1"/>
              <a:t>www.gnu.org</a:t>
            </a:r>
            <a:r>
              <a:rPr lang="en-US" dirty="0"/>
              <a:t>/</a:t>
            </a:r>
            <a:r>
              <a:rPr lang="en-US" dirty="0" err="1"/>
              <a:t>copyleft</a:t>
            </a:r>
            <a:r>
              <a:rPr lang="en-US" dirty="0"/>
              <a:t>/</a:t>
            </a:r>
            <a:r>
              <a:rPr lang="en-US" dirty="0" err="1"/>
              <a:t>fdl.html</a:t>
            </a:r>
            <a:r>
              <a:rPr lang="en-US" dirty="0"/>
              <a:t>), CC-BY-SA-3.0 (http://</a:t>
            </a:r>
            <a:r>
              <a:rPr lang="en-US" dirty="0" err="1"/>
              <a:t>creativecommons.org</a:t>
            </a:r>
            <a:r>
              <a:rPr lang="en-US" dirty="0"/>
              <a:t>/licenses/by-</a:t>
            </a:r>
            <a:r>
              <a:rPr lang="en-US" dirty="0" err="1"/>
              <a:t>sa</a:t>
            </a:r>
            <a:r>
              <a:rPr lang="en-US" dirty="0"/>
              <a:t>/3.0/) or CC BY-SA 2.5-2.0-1.0 (http://</a:t>
            </a:r>
            <a:r>
              <a:rPr lang="en-US" dirty="0" err="1"/>
              <a:t>creativecommons.org</a:t>
            </a:r>
            <a:r>
              <a:rPr lang="en-US" dirty="0"/>
              <a:t>/licenses/by-</a:t>
            </a:r>
            <a:r>
              <a:rPr lang="en-US" dirty="0" err="1"/>
              <a:t>sa</a:t>
            </a:r>
            <a:r>
              <a:rPr lang="en-US" dirty="0"/>
              <a:t>/2.5-2.0-1.0)], via Wikimedia Commons</a:t>
            </a:r>
          </a:p>
          <a:p>
            <a:r>
              <a:rPr lang="en-US" dirty="0"/>
              <a:t>Modified by MBER-bio </a:t>
            </a:r>
          </a:p>
          <a:p>
            <a:endParaRPr lang="en-US" dirty="0"/>
          </a:p>
          <a:p>
            <a:r>
              <a:rPr lang="en-US" dirty="0"/>
              <a:t>Image, “Sun01.jpg” </a:t>
            </a:r>
          </a:p>
          <a:p>
            <a:r>
              <a:rPr lang="en-US" dirty="0"/>
              <a:t>(https://</a:t>
            </a:r>
            <a:r>
              <a:rPr lang="en-US" dirty="0" err="1"/>
              <a:t>commons.wikimedia.org</a:t>
            </a:r>
            <a:r>
              <a:rPr lang="en-US" dirty="0"/>
              <a:t>/wiki/File%3ASun01.jpg)</a:t>
            </a:r>
          </a:p>
          <a:p>
            <a:r>
              <a:rPr lang="en-US" dirty="0"/>
              <a:t>By </a:t>
            </a:r>
            <a:r>
              <a:rPr lang="en-US" dirty="0" err="1"/>
              <a:t>Kamalakanta</a:t>
            </a:r>
            <a:r>
              <a:rPr lang="en-US" dirty="0"/>
              <a:t> Jena (Own work) [CC BY-SA 3.0 (http://</a:t>
            </a:r>
            <a:r>
              <a:rPr lang="en-US" dirty="0" err="1"/>
              <a:t>creativecommons.org</a:t>
            </a:r>
            <a:r>
              <a:rPr lang="en-US" dirty="0"/>
              <a:t>/licenses/by-</a:t>
            </a:r>
            <a:r>
              <a:rPr lang="en-US" dirty="0" err="1"/>
              <a:t>sa</a:t>
            </a:r>
            <a:r>
              <a:rPr lang="en-US" dirty="0"/>
              <a:t>/3.0)], via Wikimedia Commons</a:t>
            </a:r>
          </a:p>
        </p:txBody>
      </p:sp>
      <p:sp>
        <p:nvSpPr>
          <p:cNvPr id="4" name="Slide Number Placeholder 3"/>
          <p:cNvSpPr>
            <a:spLocks noGrp="1"/>
          </p:cNvSpPr>
          <p:nvPr>
            <p:ph type="sldNum" sz="quarter" idx="10"/>
          </p:nvPr>
        </p:nvSpPr>
        <p:spPr/>
        <p:txBody>
          <a:bodyPr/>
          <a:lstStyle/>
          <a:p>
            <a:fld id="{D4EFDAC5-F983-7849-A8D5-997E0AA88986}" type="slidenum">
              <a:rPr lang="en-US" smtClean="0"/>
              <a:pPr/>
              <a:t>40</a:t>
            </a:fld>
            <a:endParaRPr lang="en-US"/>
          </a:p>
        </p:txBody>
      </p:sp>
    </p:spTree>
    <p:extLst>
      <p:ext uri="{BB962C8B-B14F-4D97-AF65-F5344CB8AC3E}">
        <p14:creationId xmlns:p14="http://schemas.microsoft.com/office/powerpoint/2010/main" val="213031426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smtClean="0"/>
              <a:t>Not meant to show to students. This slide contains all the model statements for the Red</a:t>
            </a:r>
            <a:r>
              <a:rPr lang="en-US" baseline="0" dirty="0" smtClean="0"/>
              <a:t> Models Sequence in one place (with the exception of some ideas we added to “Energy from Food” in the CR unit when examining Unity and Diversity and fermentation). The intent is for the class to track these ideas on two separate posters, visible in a public place in your classroom, throughout the Red Models Sequence. The statements here are targets and should not be treated as prescriptions. Your class model statements should contain the same basic ideas but may differ in wording or order of appearance. (See FAQ entry “Close Enough” on our MBER websites.)</a:t>
            </a:r>
            <a:endParaRPr lang="en-US" dirty="0" smtClean="0"/>
          </a:p>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smtClean="0"/>
              <a:t>Some ideas may appear ambiguously on either list. For example, you may feel the “pulling energy from fat stores” when you run low on glucose idea (see Biosynthesis above) is more about matter than energy. It’s ok for ideas to appear on both lists in your classroom. We’ve relegated them to one side or the other here for simplicity and ease of tracking.</a:t>
            </a:r>
            <a:endParaRPr lang="en-US" dirty="0" smtClean="0"/>
          </a:p>
          <a:p>
            <a:pPr marL="0" marR="0" lvl="0" indent="0" algn="l" defTabSz="4572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4572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41</a:t>
            </a:fld>
            <a:endParaRPr lang="en-US"/>
          </a:p>
        </p:txBody>
      </p:sp>
    </p:spTree>
    <p:extLst>
      <p:ext uri="{BB962C8B-B14F-4D97-AF65-F5344CB8AC3E}">
        <p14:creationId xmlns:p14="http://schemas.microsoft.com/office/powerpoint/2010/main" val="121969456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The results will</a:t>
            </a:r>
            <a:r>
              <a:rPr lang="en-US" baseline="0" dirty="0"/>
              <a:t> leave most classrooms with a couple of ideas:</a:t>
            </a:r>
          </a:p>
          <a:p>
            <a:r>
              <a:rPr lang="en-US" baseline="0" dirty="0"/>
              <a:t>(1) plants do respire</a:t>
            </a:r>
          </a:p>
          <a:p>
            <a:r>
              <a:rPr lang="en-US" baseline="0" dirty="0"/>
              <a:t>(2) the timing of respiration is unclear, though photosynthesis only happens in the light</a:t>
            </a:r>
          </a:p>
          <a:p>
            <a:endParaRPr lang="en-US" baseline="0" dirty="0"/>
          </a:p>
          <a:p>
            <a:r>
              <a:rPr lang="en-US" dirty="0"/>
              <a:t>Give students the four corners readings (found in the resources)</a:t>
            </a:r>
            <a:r>
              <a:rPr lang="en-US" baseline="0" dirty="0"/>
              <a:t> and prepare to help them resolve lingering issues with the timing of respiration with the ensuing </a:t>
            </a:r>
            <a:r>
              <a:rPr lang="en-US" baseline="0" dirty="0" smtClean="0"/>
              <a:t>discussion</a:t>
            </a:r>
            <a:r>
              <a:rPr lang="en-US" baseline="0" dirty="0"/>
              <a:t>.</a:t>
            </a:r>
            <a:endParaRPr lang="en-US" dirty="0"/>
          </a:p>
        </p:txBody>
      </p:sp>
      <p:sp>
        <p:nvSpPr>
          <p:cNvPr id="4" name="Slide Number Placeholder 3"/>
          <p:cNvSpPr>
            <a:spLocks noGrp="1"/>
          </p:cNvSpPr>
          <p:nvPr>
            <p:ph type="sldNum" sz="quarter" idx="10"/>
          </p:nvPr>
        </p:nvSpPr>
        <p:spPr/>
        <p:txBody>
          <a:bodyPr/>
          <a:lstStyle/>
          <a:p>
            <a:fld id="{4414C4E1-C076-4B96-B411-B164DD60C071}" type="slidenum">
              <a:rPr lang="en-US" smtClean="0"/>
              <a:pPr/>
              <a:t>42</a:t>
            </a:fld>
            <a:endParaRPr lang="en-US"/>
          </a:p>
        </p:txBody>
      </p:sp>
    </p:spTree>
    <p:extLst>
      <p:ext uri="{BB962C8B-B14F-4D97-AF65-F5344CB8AC3E}">
        <p14:creationId xmlns:p14="http://schemas.microsoft.com/office/powerpoint/2010/main" val="2897530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r>
              <a:rPr lang="en-US" baseline="0" dirty="0"/>
              <a:t> </a:t>
            </a:r>
          </a:p>
          <a:p>
            <a:r>
              <a:rPr lang="en-US" baseline="0" dirty="0"/>
              <a:t>Further instructions on the handouts. This is a summary slide to guide the 4 corners activity, if necessary.</a:t>
            </a:r>
            <a:endParaRPr lang="en-US" dirty="0"/>
          </a:p>
        </p:txBody>
      </p:sp>
      <p:sp>
        <p:nvSpPr>
          <p:cNvPr id="4" name="Slide Number Placeholder 3"/>
          <p:cNvSpPr>
            <a:spLocks noGrp="1"/>
          </p:cNvSpPr>
          <p:nvPr>
            <p:ph type="sldNum" sz="quarter" idx="10"/>
          </p:nvPr>
        </p:nvSpPr>
        <p:spPr/>
        <p:txBody>
          <a:bodyPr/>
          <a:lstStyle/>
          <a:p>
            <a:fld id="{4414C4E1-C076-4B96-B411-B164DD60C071}" type="slidenum">
              <a:rPr lang="en-US" smtClean="0"/>
              <a:pPr/>
              <a:t>43</a:t>
            </a:fld>
            <a:endParaRPr lang="en-US"/>
          </a:p>
        </p:txBody>
      </p:sp>
    </p:spTree>
    <p:extLst>
      <p:ext uri="{BB962C8B-B14F-4D97-AF65-F5344CB8AC3E}">
        <p14:creationId xmlns:p14="http://schemas.microsoft.com/office/powerpoint/2010/main" val="53184115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r>
              <a:rPr lang="en-US" dirty="0" smtClean="0"/>
              <a:t>:</a:t>
            </a:r>
            <a:endParaRPr lang="en-US" dirty="0"/>
          </a:p>
          <a:p>
            <a:r>
              <a:rPr lang="en-US" dirty="0"/>
              <a:t>Usually some students remain</a:t>
            </a:r>
            <a:r>
              <a:rPr lang="en-US" baseline="0" dirty="0"/>
              <a:t> unconvinced that respiration happens during the day given their experimental results. And, in fact, the results of the experiments they likely did cannot resolve the issue. Other students will stick to a plausibility argument: why wouldn’t cellular respiration go on all the time?  In the following slides we have provided “realistic” data from hypothetical experiments. Use these to reason through the various possibilities.</a:t>
            </a:r>
            <a:endParaRPr lang="en-US" dirty="0"/>
          </a:p>
        </p:txBody>
      </p:sp>
      <p:sp>
        <p:nvSpPr>
          <p:cNvPr id="4" name="Slide Number Placeholder 3"/>
          <p:cNvSpPr>
            <a:spLocks noGrp="1"/>
          </p:cNvSpPr>
          <p:nvPr>
            <p:ph type="sldNum" sz="quarter" idx="10"/>
          </p:nvPr>
        </p:nvSpPr>
        <p:spPr/>
        <p:txBody>
          <a:bodyPr/>
          <a:lstStyle/>
          <a:p>
            <a:fld id="{4414C4E1-C076-4B96-B411-B164DD60C071}" type="slidenum">
              <a:rPr lang="en-US" smtClean="0"/>
              <a:pPr/>
              <a:t>44</a:t>
            </a:fld>
            <a:endParaRPr lang="en-US"/>
          </a:p>
        </p:txBody>
      </p:sp>
    </p:spTree>
    <p:extLst>
      <p:ext uri="{BB962C8B-B14F-4D97-AF65-F5344CB8AC3E}">
        <p14:creationId xmlns:p14="http://schemas.microsoft.com/office/powerpoint/2010/main" val="1492956678"/>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 </a:t>
            </a:r>
          </a:p>
          <a:p>
            <a:r>
              <a:rPr lang="en-US" dirty="0"/>
              <a:t>Here is the experimental</a:t>
            </a:r>
            <a:r>
              <a:rPr lang="en-US" baseline="0" dirty="0"/>
              <a:t> set up. Again, this is a hypothetical experiment based on the literature in which carbon dioxide is measured in chamber experiments under different conditions. It is important to recognize that the stem is a green stem, not woody. Think about a regular houseplant. </a:t>
            </a:r>
            <a:endParaRPr lang="en-US" dirty="0"/>
          </a:p>
          <a:p>
            <a:endParaRPr lang="en-US" dirty="0" smtClean="0"/>
          </a:p>
          <a:p>
            <a:r>
              <a:rPr lang="en-US" dirty="0" smtClean="0"/>
              <a:t>SOURCES</a:t>
            </a:r>
            <a:r>
              <a:rPr lang="en-US" dirty="0"/>
              <a:t>:</a:t>
            </a:r>
          </a:p>
          <a:p>
            <a:r>
              <a:rPr lang="en-US" dirty="0" smtClean="0"/>
              <a:t>Images:</a:t>
            </a:r>
            <a:r>
              <a:rPr lang="en-US" baseline="0" dirty="0" smtClean="0"/>
              <a:t> “With </a:t>
            </a:r>
            <a:r>
              <a:rPr lang="en-US" baseline="0" dirty="0"/>
              <a:t>Leaves” and “Stem Only” modified from…</a:t>
            </a:r>
          </a:p>
          <a:p>
            <a:r>
              <a:rPr lang="en-US" dirty="0" smtClean="0"/>
              <a:t>URL: https</a:t>
            </a:r>
            <a:r>
              <a:rPr lang="en-US" dirty="0"/>
              <a:t>://pixabay.com/en/seedling-potted-plant-sapling-plant-154735/</a:t>
            </a:r>
          </a:p>
          <a:p>
            <a:pPr lvl="0"/>
            <a:r>
              <a:rPr lang="en-US" sz="1200" kern="1200" dirty="0" smtClean="0">
                <a:solidFill>
                  <a:schemeClr val="tx1"/>
                </a:solidFill>
                <a:effectLst/>
                <a:latin typeface="+mn-lt"/>
                <a:ea typeface="+mn-ea"/>
                <a:cs typeface="+mn-cs"/>
              </a:rPr>
              <a:t>Attribution: No</a:t>
            </a:r>
            <a:r>
              <a:rPr lang="en-US" sz="1200" kern="1200" baseline="0" dirty="0" smtClean="0">
                <a:solidFill>
                  <a:schemeClr val="tx1"/>
                </a:solidFill>
                <a:effectLst/>
                <a:latin typeface="+mn-lt"/>
                <a:ea typeface="+mn-ea"/>
                <a:cs typeface="+mn-cs"/>
              </a:rPr>
              <a:t> </a:t>
            </a:r>
            <a:r>
              <a:rPr lang="en-US" sz="1200" kern="1200" baseline="0" dirty="0">
                <a:solidFill>
                  <a:schemeClr val="tx1"/>
                </a:solidFill>
                <a:effectLst/>
                <a:latin typeface="+mn-lt"/>
                <a:ea typeface="+mn-ea"/>
                <a:cs typeface="+mn-cs"/>
              </a:rPr>
              <a:t>attribution needed, </a:t>
            </a:r>
            <a:r>
              <a:rPr lang="en-US" sz="1200" kern="1200" baseline="0" dirty="0" err="1">
                <a:solidFill>
                  <a:schemeClr val="tx1"/>
                </a:solidFill>
                <a:effectLst/>
                <a:latin typeface="+mn-lt"/>
                <a:ea typeface="+mn-ea"/>
                <a:cs typeface="+mn-cs"/>
              </a:rPr>
              <a:t>Pixabay</a:t>
            </a:r>
            <a:r>
              <a:rPr lang="en-US" sz="1200" kern="1200" baseline="0" dirty="0">
                <a:solidFill>
                  <a:schemeClr val="tx1"/>
                </a:solidFill>
                <a:effectLst/>
                <a:latin typeface="+mn-lt"/>
                <a:ea typeface="+mn-ea"/>
                <a:cs typeface="+mn-cs"/>
              </a:rPr>
              <a:t> CC0 (https://pixabay.com/en/service/terms/#usage)</a:t>
            </a:r>
            <a:endParaRPr lang="en-US" sz="1200" kern="1200" dirty="0">
              <a:solidFill>
                <a:schemeClr val="tx1"/>
              </a:solidFill>
              <a:effectLst/>
              <a:latin typeface="+mn-lt"/>
              <a:ea typeface="+mn-ea"/>
              <a:cs typeface="+mn-cs"/>
            </a:endParaRP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Image:</a:t>
            </a:r>
            <a:r>
              <a:rPr lang="en-US" baseline="0" dirty="0" smtClean="0"/>
              <a:t> </a:t>
            </a:r>
            <a:r>
              <a:rPr lang="en-US" baseline="0" dirty="0"/>
              <a:t>“Roots Only” modified from…</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URL: https</a:t>
            </a:r>
            <a:r>
              <a:rPr lang="en-US" dirty="0"/>
              <a:t>://pixabay.com/en/seedling-potted-plant-sapling-plant-154735/</a:t>
            </a:r>
          </a:p>
          <a:p>
            <a:r>
              <a:rPr lang="en-US" dirty="0" smtClean="0"/>
              <a:t>URL: https</a:t>
            </a:r>
            <a:r>
              <a:rPr lang="en-US" dirty="0"/>
              <a:t>://pixabay.com/en/tree-branch-bare-winter-autumn-307047/</a:t>
            </a:r>
          </a:p>
          <a:p>
            <a:r>
              <a:rPr lang="en-US" dirty="0" smtClean="0"/>
              <a:t>URL: https</a:t>
            </a:r>
            <a:r>
              <a:rPr lang="en-US" dirty="0"/>
              <a:t>://pixabay.com/en/dirt-soil-nature-gardening-earth-576619/</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Attribution: No</a:t>
            </a:r>
            <a:r>
              <a:rPr lang="en-US" sz="1200" kern="1200" baseline="0" dirty="0" smtClean="0">
                <a:solidFill>
                  <a:schemeClr val="tx1"/>
                </a:solidFill>
                <a:effectLst/>
                <a:latin typeface="+mn-lt"/>
                <a:ea typeface="+mn-ea"/>
                <a:cs typeface="+mn-cs"/>
              </a:rPr>
              <a:t> </a:t>
            </a:r>
            <a:r>
              <a:rPr lang="en-US" sz="1200" kern="1200" baseline="0" dirty="0">
                <a:solidFill>
                  <a:schemeClr val="tx1"/>
                </a:solidFill>
                <a:effectLst/>
                <a:latin typeface="+mn-lt"/>
                <a:ea typeface="+mn-ea"/>
                <a:cs typeface="+mn-cs"/>
              </a:rPr>
              <a:t>attribution needed, </a:t>
            </a:r>
            <a:r>
              <a:rPr lang="en-US" sz="1200" kern="1200" baseline="0" dirty="0" err="1">
                <a:solidFill>
                  <a:schemeClr val="tx1"/>
                </a:solidFill>
                <a:effectLst/>
                <a:latin typeface="+mn-lt"/>
                <a:ea typeface="+mn-ea"/>
                <a:cs typeface="+mn-cs"/>
              </a:rPr>
              <a:t>Pixabay</a:t>
            </a:r>
            <a:r>
              <a:rPr lang="en-US" sz="1200" kern="1200" baseline="0" dirty="0">
                <a:solidFill>
                  <a:schemeClr val="tx1"/>
                </a:solidFill>
                <a:effectLst/>
                <a:latin typeface="+mn-lt"/>
                <a:ea typeface="+mn-ea"/>
                <a:cs typeface="+mn-cs"/>
              </a:rPr>
              <a:t> CC0 (https://pixabay.com/en/service/terms/#usage)</a:t>
            </a:r>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526C1640-38B7-4784-9CDB-20EA0C16C3C7}" type="slidenum">
              <a:rPr lang="en-US" smtClean="0"/>
              <a:t>45</a:t>
            </a:fld>
            <a:endParaRPr lang="en-US"/>
          </a:p>
        </p:txBody>
      </p:sp>
    </p:spTree>
    <p:extLst>
      <p:ext uri="{BB962C8B-B14F-4D97-AF65-F5344CB8AC3E}">
        <p14:creationId xmlns:p14="http://schemas.microsoft.com/office/powerpoint/2010/main" val="3292893327"/>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a:t>
            </a:r>
            <a:r>
              <a:rPr lang="en-US" baseline="0" dirty="0"/>
              <a:t> NOTES: </a:t>
            </a:r>
          </a:p>
          <a:p>
            <a:r>
              <a:rPr lang="en-US" b="1" baseline="0" dirty="0"/>
              <a:t>Allow students to interpret the results of the experiment. </a:t>
            </a:r>
            <a:r>
              <a:rPr lang="en-US" baseline="0" dirty="0"/>
              <a:t>What might be happening. How can they explain each line based on what they know so far about respiration and photosynthesis. Allow time for discussion or think-pair-share as appropriate for your class. Some might get tripped up by the stem only condition. Recall that this is a green-stemmed plant </a:t>
            </a:r>
            <a:r>
              <a:rPr lang="en-US" baseline="0" dirty="0" smtClean="0"/>
              <a:t>and </a:t>
            </a:r>
            <a:r>
              <a:rPr lang="en-US" baseline="0" dirty="0"/>
              <a:t>so it does some photosynthesis</a:t>
            </a:r>
            <a:r>
              <a:rPr lang="en-US" baseline="0" dirty="0" smtClean="0"/>
              <a:t>.</a:t>
            </a:r>
          </a:p>
          <a:p>
            <a:endParaRPr lang="en-US" baseline="0" dirty="0" smtClean="0"/>
          </a:p>
          <a:p>
            <a:r>
              <a:rPr lang="en-US" dirty="0" smtClean="0">
                <a:latin typeface="Arial"/>
                <a:cs typeface="Arial"/>
              </a:rPr>
              <a:t>SOURCES:</a:t>
            </a:r>
          </a:p>
          <a:p>
            <a:r>
              <a:rPr lang="en-US" dirty="0" smtClean="0">
                <a:latin typeface="Arial"/>
                <a:cs typeface="Arial"/>
              </a:rPr>
              <a:t>Graph courtesy </a:t>
            </a:r>
            <a:r>
              <a:rPr lang="en-US" dirty="0" smtClean="0">
                <a:latin typeface="+mn-lt"/>
                <a:cs typeface="+mn-cs"/>
              </a:rPr>
              <a:t>MBER.</a:t>
            </a:r>
            <a:endParaRPr lang="en-US" dirty="0" smtClean="0">
              <a:latin typeface="Arial"/>
              <a:cs typeface="Arial"/>
            </a:endParaRPr>
          </a:p>
          <a:p>
            <a:endParaRPr lang="en-US" dirty="0"/>
          </a:p>
        </p:txBody>
      </p:sp>
      <p:sp>
        <p:nvSpPr>
          <p:cNvPr id="4" name="Slide Number Placeholder 3"/>
          <p:cNvSpPr>
            <a:spLocks noGrp="1"/>
          </p:cNvSpPr>
          <p:nvPr>
            <p:ph type="sldNum" sz="quarter" idx="10"/>
          </p:nvPr>
        </p:nvSpPr>
        <p:spPr/>
        <p:txBody>
          <a:bodyPr/>
          <a:lstStyle/>
          <a:p>
            <a:fld id="{4414C4E1-C076-4B96-B411-B164DD60C071}" type="slidenum">
              <a:rPr lang="en-US" smtClean="0"/>
              <a:pPr/>
              <a:t>46</a:t>
            </a:fld>
            <a:endParaRPr lang="en-US"/>
          </a:p>
        </p:txBody>
      </p:sp>
    </p:spTree>
    <p:extLst>
      <p:ext uri="{BB962C8B-B14F-4D97-AF65-F5344CB8AC3E}">
        <p14:creationId xmlns:p14="http://schemas.microsoft.com/office/powerpoint/2010/main" val="2622118694"/>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r>
              <a:rPr lang="en-US" baseline="0" dirty="0"/>
              <a:t> </a:t>
            </a:r>
          </a:p>
          <a:p>
            <a:r>
              <a:rPr lang="en-US" baseline="0" dirty="0"/>
              <a:t>Set up for hypothetical experiment number 2. Three identical plants in three different light conditions. Ask students to predict what will happen to the carbon dioxide after 24 hours? </a:t>
            </a:r>
            <a:endParaRPr lang="en-US" baseline="0" dirty="0" smtClean="0"/>
          </a:p>
          <a:p>
            <a:endParaRPr lang="en-US" baseline="0" dirty="0" smtClean="0"/>
          </a:p>
          <a:p>
            <a:r>
              <a:rPr lang="en-US" dirty="0" smtClean="0">
                <a:latin typeface="Arial"/>
                <a:cs typeface="Arial"/>
              </a:rPr>
              <a:t>SOURCES:</a:t>
            </a:r>
          </a:p>
          <a:p>
            <a:r>
              <a:rPr lang="en-US" dirty="0" smtClean="0"/>
              <a:t>Image:</a:t>
            </a:r>
            <a:r>
              <a:rPr lang="en-US" baseline="0" dirty="0" smtClean="0"/>
              <a:t> “With Leaves” </a:t>
            </a:r>
          </a:p>
          <a:p>
            <a:r>
              <a:rPr lang="en-US" baseline="0" dirty="0" smtClean="0"/>
              <a:t>URL: </a:t>
            </a:r>
            <a:r>
              <a:rPr lang="en-US" dirty="0" smtClean="0"/>
              <a:t>https://pixabay.com/en/seedling-potted-plant-sapling-plant-154735/</a:t>
            </a:r>
          </a:p>
          <a:p>
            <a:pPr lvl="0"/>
            <a:r>
              <a:rPr lang="en-US" sz="1200" kern="1200" dirty="0" smtClean="0">
                <a:solidFill>
                  <a:schemeClr val="tx1"/>
                </a:solidFill>
                <a:effectLst/>
                <a:latin typeface="+mn-lt"/>
                <a:ea typeface="+mn-ea"/>
                <a:cs typeface="+mn-cs"/>
              </a:rPr>
              <a:t>Attribution: No</a:t>
            </a:r>
            <a:r>
              <a:rPr lang="en-US" sz="1200" kern="1200" baseline="0" dirty="0" smtClean="0">
                <a:solidFill>
                  <a:schemeClr val="tx1"/>
                </a:solidFill>
                <a:effectLst/>
                <a:latin typeface="+mn-lt"/>
                <a:ea typeface="+mn-ea"/>
                <a:cs typeface="+mn-cs"/>
              </a:rPr>
              <a:t> attribution needed, </a:t>
            </a:r>
            <a:r>
              <a:rPr lang="en-US" sz="1200" kern="1200" baseline="0" dirty="0" err="1" smtClean="0">
                <a:solidFill>
                  <a:schemeClr val="tx1"/>
                </a:solidFill>
                <a:effectLst/>
                <a:latin typeface="+mn-lt"/>
                <a:ea typeface="+mn-ea"/>
                <a:cs typeface="+mn-cs"/>
              </a:rPr>
              <a:t>Pixabay</a:t>
            </a:r>
            <a:r>
              <a:rPr lang="en-US" sz="1200" kern="1200" baseline="0" dirty="0" smtClean="0">
                <a:solidFill>
                  <a:schemeClr val="tx1"/>
                </a:solidFill>
                <a:effectLst/>
                <a:latin typeface="+mn-lt"/>
                <a:ea typeface="+mn-ea"/>
                <a:cs typeface="+mn-cs"/>
              </a:rPr>
              <a:t> CC0 (https://pixabay.com/en/service/terms/#usage)</a:t>
            </a:r>
            <a:endParaRPr lang="en-US" sz="1200" kern="1200" dirty="0" smtClean="0">
              <a:solidFill>
                <a:schemeClr val="tx1"/>
              </a:solidFill>
              <a:effectLst/>
              <a:latin typeface="+mn-lt"/>
              <a:ea typeface="+mn-ea"/>
              <a:cs typeface="+mn-cs"/>
            </a:endParaRPr>
          </a:p>
          <a:p>
            <a:endParaRPr lang="en-US" dirty="0" smtClean="0">
              <a:latin typeface="Arial"/>
              <a:cs typeface="Arial"/>
            </a:endParaRPr>
          </a:p>
          <a:p>
            <a:r>
              <a:rPr lang="en-US" dirty="0" smtClean="0">
                <a:latin typeface="Arial"/>
                <a:cs typeface="Arial"/>
              </a:rPr>
              <a:t>Other</a:t>
            </a:r>
            <a:r>
              <a:rPr lang="en-US" baseline="0" dirty="0" smtClean="0">
                <a:latin typeface="Arial"/>
                <a:cs typeface="Arial"/>
              </a:rPr>
              <a:t> i</a:t>
            </a:r>
            <a:r>
              <a:rPr lang="en-US" dirty="0" smtClean="0">
                <a:latin typeface="Arial"/>
                <a:cs typeface="Arial"/>
              </a:rPr>
              <a:t>mages and graphs courtesy </a:t>
            </a:r>
            <a:r>
              <a:rPr lang="en-US" dirty="0" smtClean="0">
                <a:latin typeface="+mn-lt"/>
                <a:cs typeface="+mn-cs"/>
              </a:rPr>
              <a:t>MBER.</a:t>
            </a:r>
            <a:endParaRPr lang="en-US" dirty="0" smtClean="0">
              <a:latin typeface="Arial"/>
              <a:cs typeface="Arial"/>
            </a:endParaRPr>
          </a:p>
          <a:p>
            <a:endParaRPr lang="en-US" dirty="0"/>
          </a:p>
        </p:txBody>
      </p:sp>
      <p:sp>
        <p:nvSpPr>
          <p:cNvPr id="4" name="Slide Number Placeholder 3"/>
          <p:cNvSpPr>
            <a:spLocks noGrp="1"/>
          </p:cNvSpPr>
          <p:nvPr>
            <p:ph type="sldNum" sz="quarter" idx="10"/>
          </p:nvPr>
        </p:nvSpPr>
        <p:spPr/>
        <p:txBody>
          <a:bodyPr/>
          <a:lstStyle/>
          <a:p>
            <a:fld id="{4414C4E1-C076-4B96-B411-B164DD60C071}" type="slidenum">
              <a:rPr lang="en-US" smtClean="0"/>
              <a:pPr/>
              <a:t>47</a:t>
            </a:fld>
            <a:endParaRPr lang="en-US"/>
          </a:p>
        </p:txBody>
      </p:sp>
    </p:spTree>
    <p:extLst>
      <p:ext uri="{BB962C8B-B14F-4D97-AF65-F5344CB8AC3E}">
        <p14:creationId xmlns:p14="http://schemas.microsoft.com/office/powerpoint/2010/main" val="2877017684"/>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a:t>
            </a:r>
            <a:r>
              <a:rPr lang="en-US" baseline="0" dirty="0"/>
              <a:t> NOTES:</a:t>
            </a:r>
          </a:p>
          <a:p>
            <a:r>
              <a:rPr lang="en-US" baseline="0" dirty="0"/>
              <a:t>Results of light intensity experiments. Remind students that these results are expressed as net change in carbon dioxide rather than the time sequence we saw in experiment one. The idea is for them to consider why the carbon dioxide levels are different after 24 hours in the different light conditions. Some students might notice that this </a:t>
            </a:r>
            <a:r>
              <a:rPr lang="en-US" baseline="0" dirty="0" smtClean="0"/>
              <a:t>experiment and the last are lacking a control condition with no plant present. This is a fair critique and worth having some discussion about if it comes up. </a:t>
            </a:r>
          </a:p>
          <a:p>
            <a:endParaRPr lang="en-US" baseline="0" dirty="0" smtClean="0"/>
          </a:p>
          <a:p>
            <a:r>
              <a:rPr lang="en-US" dirty="0" smtClean="0">
                <a:latin typeface="Arial"/>
                <a:cs typeface="Arial"/>
              </a:rPr>
              <a:t>SOURCES:</a:t>
            </a:r>
          </a:p>
          <a:p>
            <a:r>
              <a:rPr lang="en-US" dirty="0" smtClean="0"/>
              <a:t>Image:</a:t>
            </a:r>
            <a:r>
              <a:rPr lang="en-US" baseline="0" dirty="0" smtClean="0"/>
              <a:t> “With Leaves” </a:t>
            </a:r>
          </a:p>
          <a:p>
            <a:r>
              <a:rPr lang="en-US" baseline="0" dirty="0" smtClean="0"/>
              <a:t>URL: </a:t>
            </a:r>
            <a:r>
              <a:rPr lang="en-US" dirty="0" smtClean="0"/>
              <a:t>https://pixabay.com/en/seedling-potted-plant-sapling-plant-154735/</a:t>
            </a:r>
          </a:p>
          <a:p>
            <a:pPr lvl="0"/>
            <a:r>
              <a:rPr lang="en-US" sz="1200" kern="1200" dirty="0" smtClean="0">
                <a:solidFill>
                  <a:schemeClr val="tx1"/>
                </a:solidFill>
                <a:effectLst/>
                <a:latin typeface="+mn-lt"/>
                <a:ea typeface="+mn-ea"/>
                <a:cs typeface="+mn-cs"/>
              </a:rPr>
              <a:t>Attribution: No</a:t>
            </a:r>
            <a:r>
              <a:rPr lang="en-US" sz="1200" kern="1200" baseline="0" dirty="0" smtClean="0">
                <a:solidFill>
                  <a:schemeClr val="tx1"/>
                </a:solidFill>
                <a:effectLst/>
                <a:latin typeface="+mn-lt"/>
                <a:ea typeface="+mn-ea"/>
                <a:cs typeface="+mn-cs"/>
              </a:rPr>
              <a:t> attribution needed, </a:t>
            </a:r>
            <a:r>
              <a:rPr lang="en-US" sz="1200" kern="1200" baseline="0" dirty="0" err="1" smtClean="0">
                <a:solidFill>
                  <a:schemeClr val="tx1"/>
                </a:solidFill>
                <a:effectLst/>
                <a:latin typeface="+mn-lt"/>
                <a:ea typeface="+mn-ea"/>
                <a:cs typeface="+mn-cs"/>
              </a:rPr>
              <a:t>Pixabay</a:t>
            </a:r>
            <a:r>
              <a:rPr lang="en-US" sz="1200" kern="1200" baseline="0" dirty="0" smtClean="0">
                <a:solidFill>
                  <a:schemeClr val="tx1"/>
                </a:solidFill>
                <a:effectLst/>
                <a:latin typeface="+mn-lt"/>
                <a:ea typeface="+mn-ea"/>
                <a:cs typeface="+mn-cs"/>
              </a:rPr>
              <a:t> CC0 (https://pixabay.com/en/service/terms/#usage)</a:t>
            </a:r>
            <a:endParaRPr lang="en-US" sz="1200" kern="1200" dirty="0" smtClean="0">
              <a:solidFill>
                <a:schemeClr val="tx1"/>
              </a:solidFill>
              <a:effectLst/>
              <a:latin typeface="+mn-lt"/>
              <a:ea typeface="+mn-ea"/>
              <a:cs typeface="+mn-cs"/>
            </a:endParaRPr>
          </a:p>
          <a:p>
            <a:endParaRPr lang="en-US" dirty="0" smtClean="0">
              <a:latin typeface="Arial"/>
              <a:cs typeface="Arial"/>
            </a:endParaRPr>
          </a:p>
          <a:p>
            <a:r>
              <a:rPr lang="en-US" dirty="0" smtClean="0">
                <a:latin typeface="Arial"/>
                <a:cs typeface="Arial"/>
              </a:rPr>
              <a:t>Other</a:t>
            </a:r>
            <a:r>
              <a:rPr lang="en-US" baseline="0" dirty="0" smtClean="0">
                <a:latin typeface="Arial"/>
                <a:cs typeface="Arial"/>
              </a:rPr>
              <a:t> i</a:t>
            </a:r>
            <a:r>
              <a:rPr lang="en-US" dirty="0" smtClean="0">
                <a:latin typeface="Arial"/>
                <a:cs typeface="Arial"/>
              </a:rPr>
              <a:t>mages and graphs courtesy </a:t>
            </a:r>
            <a:r>
              <a:rPr lang="en-US" dirty="0" smtClean="0">
                <a:latin typeface="+mn-lt"/>
                <a:cs typeface="+mn-cs"/>
              </a:rPr>
              <a:t>MBER.</a:t>
            </a:r>
            <a:endParaRPr lang="en-US" dirty="0" smtClean="0">
              <a:latin typeface="Arial"/>
              <a:cs typeface="Arial"/>
            </a:endParaRPr>
          </a:p>
          <a:p>
            <a:endParaRPr lang="en-US" dirty="0"/>
          </a:p>
        </p:txBody>
      </p:sp>
      <p:sp>
        <p:nvSpPr>
          <p:cNvPr id="4" name="Slide Number Placeholder 3"/>
          <p:cNvSpPr>
            <a:spLocks noGrp="1"/>
          </p:cNvSpPr>
          <p:nvPr>
            <p:ph type="sldNum" sz="quarter" idx="10"/>
          </p:nvPr>
        </p:nvSpPr>
        <p:spPr/>
        <p:txBody>
          <a:bodyPr/>
          <a:lstStyle/>
          <a:p>
            <a:fld id="{4414C4E1-C076-4B96-B411-B164DD60C071}" type="slidenum">
              <a:rPr lang="en-US" smtClean="0"/>
              <a:pPr/>
              <a:t>48</a:t>
            </a:fld>
            <a:endParaRPr lang="en-US"/>
          </a:p>
        </p:txBody>
      </p:sp>
    </p:spTree>
    <p:extLst>
      <p:ext uri="{BB962C8B-B14F-4D97-AF65-F5344CB8AC3E}">
        <p14:creationId xmlns:p14="http://schemas.microsoft.com/office/powerpoint/2010/main" val="3245511209"/>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 </a:t>
            </a:r>
          </a:p>
          <a:p>
            <a:r>
              <a:rPr lang="en-US" dirty="0"/>
              <a:t>This is the time/space</a:t>
            </a:r>
            <a:r>
              <a:rPr lang="en-US" baseline="0" dirty="0"/>
              <a:t> for your students to figure out what these hypothetical (but based on real experiments) results tell us that might help resolve the unknowns left to us after our own experiments. </a:t>
            </a:r>
            <a:endParaRPr lang="en-US" dirty="0"/>
          </a:p>
        </p:txBody>
      </p:sp>
      <p:sp>
        <p:nvSpPr>
          <p:cNvPr id="4" name="Slide Number Placeholder 3"/>
          <p:cNvSpPr>
            <a:spLocks noGrp="1"/>
          </p:cNvSpPr>
          <p:nvPr>
            <p:ph type="sldNum" sz="quarter" idx="10"/>
          </p:nvPr>
        </p:nvSpPr>
        <p:spPr/>
        <p:txBody>
          <a:bodyPr/>
          <a:lstStyle/>
          <a:p>
            <a:fld id="{4414C4E1-C076-4B96-B411-B164DD60C071}" type="slidenum">
              <a:rPr lang="en-US" smtClean="0"/>
              <a:pPr/>
              <a:t>49</a:t>
            </a:fld>
            <a:endParaRPr lang="en-US"/>
          </a:p>
        </p:txBody>
      </p:sp>
    </p:spTree>
    <p:extLst>
      <p:ext uri="{BB962C8B-B14F-4D97-AF65-F5344CB8AC3E}">
        <p14:creationId xmlns:p14="http://schemas.microsoft.com/office/powerpoint/2010/main" val="38756028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 meant</a:t>
            </a:r>
            <a:r>
              <a:rPr lang="en-US" baseline="0" dirty="0" smtClean="0"/>
              <a:t> for students.</a:t>
            </a:r>
            <a:endParaRPr lang="en-US" dirty="0" smtClean="0"/>
          </a:p>
          <a:p>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5</a:t>
            </a:fld>
            <a:endParaRPr lang="en-US"/>
          </a:p>
        </p:txBody>
      </p:sp>
    </p:spTree>
    <p:extLst>
      <p:ext uri="{BB962C8B-B14F-4D97-AF65-F5344CB8AC3E}">
        <p14:creationId xmlns:p14="http://schemas.microsoft.com/office/powerpoint/2010/main" val="840472553"/>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400" b="0" dirty="0">
                <a:latin typeface="Arial"/>
                <a:cs typeface="Arial"/>
              </a:rPr>
              <a:t>TEACHER</a:t>
            </a:r>
            <a:r>
              <a:rPr lang="en-US" sz="1400" b="0" baseline="0" dirty="0">
                <a:latin typeface="Arial"/>
                <a:cs typeface="Arial"/>
              </a:rPr>
              <a:t> NOTES: </a:t>
            </a:r>
          </a:p>
          <a:p>
            <a:r>
              <a:rPr lang="en-US" dirty="0">
                <a:latin typeface="Arial"/>
                <a:cs typeface="Arial"/>
              </a:rPr>
              <a:t>Both respiration and photosynthesis are happening in the light, but photosynthesis happens faster, so CO</a:t>
            </a:r>
            <a:r>
              <a:rPr lang="en-US" baseline="-25000" dirty="0">
                <a:latin typeface="Arial"/>
                <a:cs typeface="Arial"/>
              </a:rPr>
              <a:t>2</a:t>
            </a:r>
            <a:r>
              <a:rPr lang="en-US" dirty="0">
                <a:latin typeface="Arial"/>
                <a:cs typeface="Arial"/>
              </a:rPr>
              <a:t> is USED faster than it is </a:t>
            </a:r>
            <a:r>
              <a:rPr lang="en-US" dirty="0" smtClean="0">
                <a:latin typeface="Arial"/>
                <a:cs typeface="Arial"/>
              </a:rPr>
              <a:t>produced</a:t>
            </a:r>
          </a:p>
          <a:p>
            <a:endParaRPr lang="en-US" dirty="0" smtClean="0">
              <a:latin typeface="Arial"/>
              <a:cs typeface="Arial"/>
            </a:endParaRPr>
          </a:p>
          <a:p>
            <a:r>
              <a:rPr lang="en-US" dirty="0" smtClean="0">
                <a:latin typeface="Arial"/>
                <a:cs typeface="Arial"/>
              </a:rPr>
              <a:t>SOURCES:</a:t>
            </a:r>
          </a:p>
          <a:p>
            <a:r>
              <a:rPr lang="en-US" dirty="0" smtClean="0">
                <a:latin typeface="Arial"/>
                <a:cs typeface="Arial"/>
              </a:rPr>
              <a:t>Images courtesy </a:t>
            </a:r>
            <a:r>
              <a:rPr lang="en-US" dirty="0" smtClean="0">
                <a:latin typeface="+mn-lt"/>
                <a:cs typeface="+mn-cs"/>
              </a:rPr>
              <a:t>MBER.</a:t>
            </a:r>
            <a:endParaRPr lang="en-US" dirty="0" smtClean="0">
              <a:latin typeface="Arial"/>
              <a:cs typeface="Arial"/>
            </a:endParaRPr>
          </a:p>
        </p:txBody>
      </p:sp>
      <p:sp>
        <p:nvSpPr>
          <p:cNvPr id="4" name="Slide Number Placeholder 3"/>
          <p:cNvSpPr>
            <a:spLocks noGrp="1"/>
          </p:cNvSpPr>
          <p:nvPr>
            <p:ph type="sldNum" sz="quarter" idx="10"/>
          </p:nvPr>
        </p:nvSpPr>
        <p:spPr/>
        <p:txBody>
          <a:bodyPr/>
          <a:lstStyle/>
          <a:p>
            <a:fld id="{4414C4E1-C076-4B96-B411-B164DD60C071}" type="slidenum">
              <a:rPr lang="en-US" smtClean="0"/>
              <a:pPr/>
              <a:t>50</a:t>
            </a:fld>
            <a:endParaRPr lang="en-US"/>
          </a:p>
        </p:txBody>
      </p:sp>
    </p:spTree>
    <p:extLst>
      <p:ext uri="{BB962C8B-B14F-4D97-AF65-F5344CB8AC3E}">
        <p14:creationId xmlns:p14="http://schemas.microsoft.com/office/powerpoint/2010/main" val="2605941076"/>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57125">
              <a:defRPr/>
            </a:pPr>
            <a:r>
              <a:rPr lang="en-US" dirty="0"/>
              <a:t>TEACHER NOTES:</a:t>
            </a:r>
          </a:p>
          <a:p>
            <a:pPr defTabSz="457125">
              <a:defRPr/>
            </a:pPr>
            <a:r>
              <a:rPr lang="en-US" dirty="0"/>
              <a:t>At least some students generally</a:t>
            </a:r>
            <a:r>
              <a:rPr lang="en-US" baseline="0" dirty="0"/>
              <a:t> know that photosynthesis happens in chloroplasts – or maybe chlorophyll. To answer the question of how to explain the data showing CO</a:t>
            </a:r>
            <a:r>
              <a:rPr lang="en-US" baseline="-25000" dirty="0"/>
              <a:t>2</a:t>
            </a:r>
            <a:r>
              <a:rPr lang="en-US" baseline="0" dirty="0"/>
              <a:t> is removed by the plant in the light I first had students figure it out then showed the animation on this slide. We translated it to a  a number line on the board. Looking just at the plant cell, we see the mitochondrion gives off 1 CO</a:t>
            </a:r>
            <a:r>
              <a:rPr lang="en-US" baseline="-25000" dirty="0"/>
              <a:t>2</a:t>
            </a:r>
            <a:r>
              <a:rPr lang="en-US" baseline="0" dirty="0"/>
              <a:t>…so up to +1 on the number line. If during that time the chloroplasts remove 3 CO</a:t>
            </a:r>
            <a:r>
              <a:rPr lang="en-US" baseline="-25000" dirty="0"/>
              <a:t>2</a:t>
            </a:r>
            <a:r>
              <a:rPr lang="en-US" baseline="0" dirty="0"/>
              <a:t>’s that takes us back down the number line to -2. Follow up with “what happens when we put the plant in the dark?” They can see that with photosynthesis shut down all you see is the CO</a:t>
            </a:r>
            <a:r>
              <a:rPr lang="en-US" baseline="-25000" dirty="0"/>
              <a:t>2</a:t>
            </a:r>
            <a:r>
              <a:rPr lang="en-US" baseline="0" dirty="0"/>
              <a:t> released by the mitochondria.</a:t>
            </a:r>
          </a:p>
          <a:p>
            <a:pPr defTabSz="457125">
              <a:defRPr/>
            </a:pPr>
            <a:endParaRPr lang="en-US" baseline="0" dirty="0"/>
          </a:p>
          <a:p>
            <a:pPr defTabSz="457125">
              <a:defRPr/>
            </a:pPr>
            <a:r>
              <a:rPr lang="en-US" baseline="0" dirty="0"/>
              <a:t>SOURCES</a:t>
            </a:r>
          </a:p>
          <a:p>
            <a:pPr defTabSz="457125">
              <a:defRPr/>
            </a:pPr>
            <a:r>
              <a:rPr lang="en-US" baseline="0" dirty="0"/>
              <a:t>Image, “View, Cell, Information, Close, Microscope, Animal”</a:t>
            </a:r>
          </a:p>
          <a:p>
            <a:pPr defTabSz="457125">
              <a:defRPr/>
            </a:pPr>
            <a:r>
              <a:rPr lang="en-US" dirty="0"/>
              <a:t>(https://</a:t>
            </a:r>
            <a:r>
              <a:rPr lang="en-US" dirty="0" err="1"/>
              <a:t>pixabay.com</a:t>
            </a:r>
            <a:r>
              <a:rPr lang="en-US" dirty="0"/>
              <a:t>/en/view-cell-information-close-48543/)</a:t>
            </a:r>
          </a:p>
          <a:p>
            <a:pPr defTabSz="457125">
              <a:defRPr/>
            </a:pPr>
            <a:r>
              <a:rPr lang="en-US" dirty="0"/>
              <a:t>By </a:t>
            </a:r>
            <a:r>
              <a:rPr lang="en-US" dirty="0" err="1"/>
              <a:t>Pixabay</a:t>
            </a:r>
            <a:r>
              <a:rPr lang="en-US" dirty="0"/>
              <a:t> (https://</a:t>
            </a:r>
            <a:r>
              <a:rPr lang="en-US" dirty="0" err="1"/>
              <a:t>pixabay.com</a:t>
            </a:r>
            <a:r>
              <a:rPr lang="en-US" dirty="0"/>
              <a:t>/en/service/terms/#usage)</a:t>
            </a:r>
          </a:p>
          <a:p>
            <a:pPr defTabSz="457125">
              <a:defRPr/>
            </a:pPr>
            <a:endParaRPr lang="en-US" dirty="0"/>
          </a:p>
          <a:p>
            <a:r>
              <a:rPr lang="en-US" dirty="0"/>
              <a:t>Image, “Sun01.jpg” </a:t>
            </a:r>
          </a:p>
          <a:p>
            <a:r>
              <a:rPr lang="en-US" dirty="0"/>
              <a:t>(https://</a:t>
            </a:r>
            <a:r>
              <a:rPr lang="en-US" dirty="0" err="1"/>
              <a:t>commons.wikimedia.org</a:t>
            </a:r>
            <a:r>
              <a:rPr lang="en-US" dirty="0"/>
              <a:t>/wiki/File%3ASun01.jpg)</a:t>
            </a:r>
          </a:p>
          <a:p>
            <a:r>
              <a:rPr lang="en-US" dirty="0"/>
              <a:t>By </a:t>
            </a:r>
            <a:r>
              <a:rPr lang="en-US" dirty="0" err="1"/>
              <a:t>Kamalakanta</a:t>
            </a:r>
            <a:r>
              <a:rPr lang="en-US" dirty="0"/>
              <a:t> Jena (Own work) [CC BY-SA 3.0 (http://</a:t>
            </a:r>
            <a:r>
              <a:rPr lang="en-US" dirty="0" err="1"/>
              <a:t>creativecommons.org</a:t>
            </a:r>
            <a:r>
              <a:rPr lang="en-US" dirty="0"/>
              <a:t>/licenses/by-</a:t>
            </a:r>
            <a:r>
              <a:rPr lang="en-US" dirty="0" err="1"/>
              <a:t>sa</a:t>
            </a:r>
            <a:r>
              <a:rPr lang="en-US" dirty="0"/>
              <a:t>/3.0)], via Wikimedia Commons</a:t>
            </a:r>
          </a:p>
          <a:p>
            <a:pPr defTabSz="457125">
              <a:defRPr/>
            </a:pPr>
            <a:endParaRPr lang="en-US" dirty="0"/>
          </a:p>
          <a:p>
            <a:endParaRPr lang="en-US" dirty="0"/>
          </a:p>
        </p:txBody>
      </p:sp>
      <p:sp>
        <p:nvSpPr>
          <p:cNvPr id="4" name="Slide Number Placeholder 3"/>
          <p:cNvSpPr>
            <a:spLocks noGrp="1"/>
          </p:cNvSpPr>
          <p:nvPr>
            <p:ph type="sldNum" sz="quarter" idx="10"/>
          </p:nvPr>
        </p:nvSpPr>
        <p:spPr/>
        <p:txBody>
          <a:bodyPr/>
          <a:lstStyle/>
          <a:p>
            <a:fld id="{D4EFDAC5-F983-7849-A8D5-997E0AA88986}" type="slidenum">
              <a:rPr lang="en-US" smtClean="0"/>
              <a:pPr/>
              <a:t>51</a:t>
            </a:fld>
            <a:endParaRPr lang="en-US"/>
          </a:p>
        </p:txBody>
      </p:sp>
    </p:spTree>
    <p:extLst>
      <p:ext uri="{BB962C8B-B14F-4D97-AF65-F5344CB8AC3E}">
        <p14:creationId xmlns:p14="http://schemas.microsoft.com/office/powerpoint/2010/main" val="3895821517"/>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 meant</a:t>
            </a:r>
            <a:r>
              <a:rPr lang="en-US" baseline="0" dirty="0" smtClean="0"/>
              <a:t> for students.</a:t>
            </a:r>
            <a:endParaRPr lang="en-US" dirty="0" smtClean="0"/>
          </a:p>
        </p:txBody>
      </p:sp>
      <p:sp>
        <p:nvSpPr>
          <p:cNvPr id="4" name="Slide Number Placeholder 3"/>
          <p:cNvSpPr>
            <a:spLocks noGrp="1"/>
          </p:cNvSpPr>
          <p:nvPr>
            <p:ph type="sldNum" sz="quarter" idx="10"/>
          </p:nvPr>
        </p:nvSpPr>
        <p:spPr/>
        <p:txBody>
          <a:bodyPr/>
          <a:lstStyle/>
          <a:p>
            <a:fld id="{D8C963D6-A539-E940-9C15-C13F565BC522}" type="slidenum">
              <a:rPr lang="en-US" smtClean="0"/>
              <a:pPr/>
              <a:t>52</a:t>
            </a:fld>
            <a:endParaRPr lang="en-US"/>
          </a:p>
        </p:txBody>
      </p:sp>
    </p:spTree>
    <p:extLst>
      <p:ext uri="{BB962C8B-B14F-4D97-AF65-F5344CB8AC3E}">
        <p14:creationId xmlns:p14="http://schemas.microsoft.com/office/powerpoint/2010/main" val="3354642295"/>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 meant</a:t>
            </a:r>
            <a:r>
              <a:rPr lang="en-US" baseline="0" dirty="0" smtClean="0"/>
              <a:t> for students.</a:t>
            </a:r>
            <a:endParaRPr lang="en-US" dirty="0" smtClean="0"/>
          </a:p>
        </p:txBody>
      </p:sp>
      <p:sp>
        <p:nvSpPr>
          <p:cNvPr id="4" name="Slide Number Placeholder 3"/>
          <p:cNvSpPr>
            <a:spLocks noGrp="1"/>
          </p:cNvSpPr>
          <p:nvPr>
            <p:ph type="sldNum" sz="quarter" idx="10"/>
          </p:nvPr>
        </p:nvSpPr>
        <p:spPr/>
        <p:txBody>
          <a:bodyPr/>
          <a:lstStyle/>
          <a:p>
            <a:fld id="{D8C963D6-A539-E940-9C15-C13F565BC522}" type="slidenum">
              <a:rPr lang="en-US" smtClean="0"/>
              <a:pPr/>
              <a:t>53</a:t>
            </a:fld>
            <a:endParaRPr lang="en-US"/>
          </a:p>
        </p:txBody>
      </p:sp>
    </p:spTree>
    <p:extLst>
      <p:ext uri="{BB962C8B-B14F-4D97-AF65-F5344CB8AC3E}">
        <p14:creationId xmlns:p14="http://schemas.microsoft.com/office/powerpoint/2010/main" val="4249052233"/>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 meant</a:t>
            </a:r>
            <a:r>
              <a:rPr lang="en-US" baseline="0" dirty="0" smtClean="0"/>
              <a:t> for students.</a:t>
            </a:r>
            <a:endParaRPr lang="en-US" dirty="0" smtClean="0"/>
          </a:p>
        </p:txBody>
      </p:sp>
      <p:sp>
        <p:nvSpPr>
          <p:cNvPr id="4" name="Slide Number Placeholder 3"/>
          <p:cNvSpPr>
            <a:spLocks noGrp="1"/>
          </p:cNvSpPr>
          <p:nvPr>
            <p:ph type="sldNum" sz="quarter" idx="10"/>
          </p:nvPr>
        </p:nvSpPr>
        <p:spPr/>
        <p:txBody>
          <a:bodyPr/>
          <a:lstStyle/>
          <a:p>
            <a:fld id="{4414C4E1-C076-4B96-B411-B164DD60C071}" type="slidenum">
              <a:rPr lang="en-US" smtClean="0"/>
              <a:pPr/>
              <a:t>54</a:t>
            </a:fld>
            <a:endParaRPr lang="en-US"/>
          </a:p>
        </p:txBody>
      </p:sp>
    </p:spTree>
    <p:extLst>
      <p:ext uri="{BB962C8B-B14F-4D97-AF65-F5344CB8AC3E}">
        <p14:creationId xmlns:p14="http://schemas.microsoft.com/office/powerpoint/2010/main" val="1236306170"/>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smtClean="0"/>
              <a:t>Not meant to show to students. This slide contains all the model statements for the Red</a:t>
            </a:r>
            <a:r>
              <a:rPr lang="en-US" baseline="0" dirty="0" smtClean="0"/>
              <a:t> Models Sequence in one place (with the exception of some ideas we added to “Energy from Food” in the CR unit when examining Unity and Diversity and fermentation). The intent is for the class to track these ideas on two separate posters, visible in a public place in your classroom, throughout the Red Models Sequence. The statements here are targets and should not be treated as prescriptions. Your class model statements should contain the same basic ideas but may differ in wording or order of appearance. (See FAQ entry “Close Enough” on our MBER websites.)</a:t>
            </a:r>
            <a:endParaRPr lang="en-US" dirty="0" smtClean="0"/>
          </a:p>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smtClean="0"/>
              <a:t>Some ideas may appear ambiguously on either list. For example, you may feel the “pulling energy from fat stores” when you run low on glucose idea (see Biosynthesis above) is more about matter than energy. It’s ok for ideas to appear on both lists in your classroom. We’ve relegated them to one side or the other here for simplicity and ease of tracking.</a:t>
            </a:r>
            <a:endParaRPr lang="en-US" dirty="0" smtClean="0"/>
          </a:p>
          <a:p>
            <a:pPr marL="0" marR="0" lvl="0" indent="0" algn="l" defTabSz="4572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4572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55</a:t>
            </a:fld>
            <a:endParaRPr lang="en-US"/>
          </a:p>
        </p:txBody>
      </p:sp>
    </p:spTree>
    <p:extLst>
      <p:ext uri="{BB962C8B-B14F-4D97-AF65-F5344CB8AC3E}">
        <p14:creationId xmlns:p14="http://schemas.microsoft.com/office/powerpoint/2010/main" val="2783778260"/>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TEACHER NOTES:</a:t>
            </a:r>
          </a:p>
          <a:p>
            <a:r>
              <a:rPr lang="en-US" dirty="0" smtClean="0"/>
              <a:t>Have</a:t>
            </a:r>
            <a:r>
              <a:rPr lang="en-US" baseline="0" dirty="0" smtClean="0"/>
              <a:t> </a:t>
            </a:r>
            <a:r>
              <a:rPr lang="en-US" baseline="0" dirty="0"/>
              <a:t>students discuss each piece before revealing answers. Respiration diagram is a good review. </a:t>
            </a:r>
            <a:endParaRPr lang="en-US" baseline="0" dirty="0" smtClean="0"/>
          </a:p>
          <a:p>
            <a:endParaRPr lang="en-US" baseline="0" dirty="0" smtClean="0"/>
          </a:p>
          <a:p>
            <a:r>
              <a:rPr lang="en-US" baseline="0" dirty="0" smtClean="0"/>
              <a:t>SOURCES:</a:t>
            </a:r>
          </a:p>
          <a:p>
            <a:r>
              <a:rPr lang="en-US" baseline="0" dirty="0" smtClean="0"/>
              <a:t>Images courtesy MBER.</a:t>
            </a:r>
            <a:endParaRPr lang="en-US" dirty="0"/>
          </a:p>
        </p:txBody>
      </p:sp>
      <p:sp>
        <p:nvSpPr>
          <p:cNvPr id="4" name="Slide Number Placeholder 3"/>
          <p:cNvSpPr>
            <a:spLocks noGrp="1"/>
          </p:cNvSpPr>
          <p:nvPr>
            <p:ph type="sldNum" sz="quarter" idx="10"/>
          </p:nvPr>
        </p:nvSpPr>
        <p:spPr/>
        <p:txBody>
          <a:bodyPr/>
          <a:lstStyle/>
          <a:p>
            <a:fld id="{D4EFDAC5-F983-7849-A8D5-997E0AA88986}" type="slidenum">
              <a:rPr lang="en-US" smtClean="0"/>
              <a:t>56</a:t>
            </a:fld>
            <a:endParaRPr lang="en-US"/>
          </a:p>
        </p:txBody>
      </p:sp>
    </p:spTree>
    <p:extLst>
      <p:ext uri="{BB962C8B-B14F-4D97-AF65-F5344CB8AC3E}">
        <p14:creationId xmlns:p14="http://schemas.microsoft.com/office/powerpoint/2010/main" val="411192874"/>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 meant</a:t>
            </a:r>
            <a:r>
              <a:rPr lang="en-US" baseline="0" dirty="0" smtClean="0"/>
              <a:t> for students.</a:t>
            </a:r>
            <a:endParaRPr lang="en-US" dirty="0" smtClean="0"/>
          </a:p>
        </p:txBody>
      </p:sp>
      <p:sp>
        <p:nvSpPr>
          <p:cNvPr id="4" name="Slide Number Placeholder 3"/>
          <p:cNvSpPr>
            <a:spLocks noGrp="1"/>
          </p:cNvSpPr>
          <p:nvPr>
            <p:ph type="sldNum" sz="quarter" idx="10"/>
          </p:nvPr>
        </p:nvSpPr>
        <p:spPr/>
        <p:txBody>
          <a:bodyPr/>
          <a:lstStyle/>
          <a:p>
            <a:fld id="{D8C963D6-A539-E940-9C15-C13F565BC522}" type="slidenum">
              <a:rPr lang="en-US" smtClean="0"/>
              <a:pPr/>
              <a:t>57</a:t>
            </a:fld>
            <a:endParaRPr lang="en-US"/>
          </a:p>
        </p:txBody>
      </p:sp>
    </p:spTree>
    <p:extLst>
      <p:ext uri="{BB962C8B-B14F-4D97-AF65-F5344CB8AC3E}">
        <p14:creationId xmlns:p14="http://schemas.microsoft.com/office/powerpoint/2010/main" val="1349440102"/>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 meant</a:t>
            </a:r>
            <a:r>
              <a:rPr lang="en-US" baseline="0" dirty="0" smtClean="0"/>
              <a:t> for students.</a:t>
            </a:r>
            <a:endParaRPr lang="en-US" dirty="0" smtClean="0"/>
          </a:p>
        </p:txBody>
      </p:sp>
      <p:sp>
        <p:nvSpPr>
          <p:cNvPr id="4" name="Slide Number Placeholder 3"/>
          <p:cNvSpPr>
            <a:spLocks noGrp="1"/>
          </p:cNvSpPr>
          <p:nvPr>
            <p:ph type="sldNum" sz="quarter" idx="10"/>
          </p:nvPr>
        </p:nvSpPr>
        <p:spPr/>
        <p:txBody>
          <a:bodyPr/>
          <a:lstStyle/>
          <a:p>
            <a:fld id="{D8C963D6-A539-E940-9C15-C13F565BC522}" type="slidenum">
              <a:rPr lang="en-US" smtClean="0"/>
              <a:pPr/>
              <a:t>58</a:t>
            </a:fld>
            <a:endParaRPr lang="en-US"/>
          </a:p>
        </p:txBody>
      </p:sp>
    </p:spTree>
    <p:extLst>
      <p:ext uri="{BB962C8B-B14F-4D97-AF65-F5344CB8AC3E}">
        <p14:creationId xmlns:p14="http://schemas.microsoft.com/office/powerpoint/2010/main" val="3804253480"/>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 meant</a:t>
            </a:r>
            <a:r>
              <a:rPr lang="en-US" baseline="0" dirty="0" smtClean="0"/>
              <a:t> for students.</a:t>
            </a:r>
            <a:endParaRPr lang="en-US" dirty="0" smtClean="0"/>
          </a:p>
        </p:txBody>
      </p:sp>
      <p:sp>
        <p:nvSpPr>
          <p:cNvPr id="4" name="Slide Number Placeholder 3"/>
          <p:cNvSpPr>
            <a:spLocks noGrp="1"/>
          </p:cNvSpPr>
          <p:nvPr>
            <p:ph type="sldNum" sz="quarter" idx="10"/>
          </p:nvPr>
        </p:nvSpPr>
        <p:spPr/>
        <p:txBody>
          <a:bodyPr/>
          <a:lstStyle/>
          <a:p>
            <a:fld id="{D8C963D6-A539-E940-9C15-C13F565BC522}" type="slidenum">
              <a:rPr lang="en-US" smtClean="0"/>
              <a:pPr/>
              <a:t>59</a:t>
            </a:fld>
            <a:endParaRPr lang="en-US"/>
          </a:p>
        </p:txBody>
      </p:sp>
    </p:spTree>
    <p:extLst>
      <p:ext uri="{BB962C8B-B14F-4D97-AF65-F5344CB8AC3E}">
        <p14:creationId xmlns:p14="http://schemas.microsoft.com/office/powerpoint/2010/main" val="219310633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smtClean="0"/>
              <a:t>Not meant to show to students. This slide contains all the model statements for the Red</a:t>
            </a:r>
            <a:r>
              <a:rPr lang="en-US" baseline="0" dirty="0" smtClean="0"/>
              <a:t> Models Sequence in one place (with the exception of some ideas we added to “Energy from Food” in the CR unit when examining Unity and Diversity and fermentation). The intent is for the class to track these ideas on two separate posters, visible in a public place in your classroom, throughout the Red Models Sequence. The statements here are targets and should not be treated as prescriptions. Your class model statements should contain the same basic ideas but may differ in wording or order of appearance. (See FAQ entry “Close Enough” on our MBER websites.)</a:t>
            </a:r>
            <a:endParaRPr lang="en-US" dirty="0" smtClean="0"/>
          </a:p>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smtClean="0"/>
              <a:t>Some ideas may appear ambiguously on either list. For example, you may feel the “pulling energy from fat stores” when you run low on glucose idea (see Biosynthesis above) is more about matter than energy. It’s ok for ideas to appear on both lists in your classroom. We’ve relegated them to one side or the other here for simplicity and ease of tracking.</a:t>
            </a:r>
            <a:endParaRPr lang="en-US" dirty="0" smtClean="0"/>
          </a:p>
          <a:p>
            <a:pPr marL="0" marR="0" lvl="0" indent="0" algn="l" defTabSz="4572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4572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6</a:t>
            </a:fld>
            <a:endParaRPr lang="en-US"/>
          </a:p>
        </p:txBody>
      </p:sp>
    </p:spTree>
    <p:extLst>
      <p:ext uri="{BB962C8B-B14F-4D97-AF65-F5344CB8AC3E}">
        <p14:creationId xmlns:p14="http://schemas.microsoft.com/office/powerpoint/2010/main" val="2360383336"/>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 meant</a:t>
            </a:r>
            <a:r>
              <a:rPr lang="en-US" baseline="0" dirty="0" smtClean="0"/>
              <a:t> for students.</a:t>
            </a:r>
            <a:endParaRPr lang="en-US" dirty="0" smtClean="0"/>
          </a:p>
        </p:txBody>
      </p:sp>
      <p:sp>
        <p:nvSpPr>
          <p:cNvPr id="4" name="Slide Number Placeholder 3"/>
          <p:cNvSpPr>
            <a:spLocks noGrp="1"/>
          </p:cNvSpPr>
          <p:nvPr>
            <p:ph type="sldNum" sz="quarter" idx="10"/>
          </p:nvPr>
        </p:nvSpPr>
        <p:spPr/>
        <p:txBody>
          <a:bodyPr/>
          <a:lstStyle/>
          <a:p>
            <a:fld id="{D8C963D6-A539-E940-9C15-C13F565BC522}" type="slidenum">
              <a:rPr lang="en-US" smtClean="0"/>
              <a:pPr/>
              <a:t>60</a:t>
            </a:fld>
            <a:endParaRPr lang="en-US"/>
          </a:p>
        </p:txBody>
      </p:sp>
    </p:spTree>
    <p:extLst>
      <p:ext uri="{BB962C8B-B14F-4D97-AF65-F5344CB8AC3E}">
        <p14:creationId xmlns:p14="http://schemas.microsoft.com/office/powerpoint/2010/main" val="3858047904"/>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smtClean="0"/>
              <a:t>Not meant to show to students. This slide contains all the model statements for the Red</a:t>
            </a:r>
            <a:r>
              <a:rPr lang="en-US" baseline="0" dirty="0" smtClean="0"/>
              <a:t> Models Sequence in one place (with the exception of some ideas we added to “Energy from Food” in the CR unit when examining Unity and Diversity and fermentation). The intent is for the class to track these ideas on two separate posters, visible in a public place in your classroom, throughout the Red Models Sequence. The statements here are targets and should not be treated as prescriptions. Your class model statements should contain the same basic ideas but may differ in wording or order of appearance. (See FAQ entry “Close Enough” on our MBER websites.)</a:t>
            </a:r>
            <a:endParaRPr lang="en-US" dirty="0" smtClean="0"/>
          </a:p>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smtClean="0"/>
              <a:t>Some ideas may appear ambiguously on either list. For example, you may feel the “pulling energy from fat stores” when you run low on glucose idea (see Biosynthesis above) is more about matter than energy. It’s ok for ideas to appear on both lists in your classroom. We’ve relegated them to one side or the other here for simplicity and ease of tracking.</a:t>
            </a:r>
            <a:endParaRPr lang="en-US" dirty="0" smtClean="0"/>
          </a:p>
          <a:p>
            <a:pPr marL="0" marR="0" lvl="0" indent="0" algn="l" defTabSz="4572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4572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61</a:t>
            </a:fld>
            <a:endParaRPr lang="en-US"/>
          </a:p>
        </p:txBody>
      </p:sp>
    </p:spTree>
    <p:extLst>
      <p:ext uri="{BB962C8B-B14F-4D97-AF65-F5344CB8AC3E}">
        <p14:creationId xmlns:p14="http://schemas.microsoft.com/office/powerpoint/2010/main" val="2313260427"/>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TEACHER NOTES:</a:t>
            </a:r>
          </a:p>
          <a:p>
            <a:r>
              <a:rPr lang="en-US" dirty="0" smtClean="0"/>
              <a:t>This</a:t>
            </a:r>
            <a:r>
              <a:rPr lang="en-US" baseline="0" dirty="0" smtClean="0"/>
              <a:t> is an important discussion to hold. What is a chemical reaction? What happens in a chemical reaction in terms of matter and energy? (Matter is rearranged so the reactants and products have different chemical identities.) What evidence do we have? This is also an opportunity to keep cellular respiration at the forefront of the classroom thinking which can make inferring the reactants and products of photosynthesis easier.</a:t>
            </a:r>
            <a:endParaRPr lang="en-US" dirty="0" smtClean="0"/>
          </a:p>
        </p:txBody>
      </p:sp>
      <p:sp>
        <p:nvSpPr>
          <p:cNvPr id="4" name="Slide Number Placeholder 3"/>
          <p:cNvSpPr>
            <a:spLocks noGrp="1"/>
          </p:cNvSpPr>
          <p:nvPr>
            <p:ph type="sldNum" sz="quarter" idx="10"/>
          </p:nvPr>
        </p:nvSpPr>
        <p:spPr/>
        <p:txBody>
          <a:bodyPr/>
          <a:lstStyle/>
          <a:p>
            <a:fld id="{4414C4E1-C076-4B96-B411-B164DD60C071}" type="slidenum">
              <a:rPr lang="en-US" smtClean="0"/>
              <a:pPr/>
              <a:t>62</a:t>
            </a:fld>
            <a:endParaRPr lang="en-US"/>
          </a:p>
        </p:txBody>
      </p:sp>
    </p:spTree>
    <p:extLst>
      <p:ext uri="{BB962C8B-B14F-4D97-AF65-F5344CB8AC3E}">
        <p14:creationId xmlns:p14="http://schemas.microsoft.com/office/powerpoint/2010/main" val="3419687675"/>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TEACHER NOTES:</a:t>
            </a:r>
          </a:p>
          <a:p>
            <a:r>
              <a:rPr lang="en-US" dirty="0" smtClean="0"/>
              <a:t> This is a set-up for seeing that one</a:t>
            </a:r>
            <a:r>
              <a:rPr lang="en-US" baseline="0" dirty="0" smtClean="0"/>
              <a:t> product is oxygen. This idea may already be present in your classroom, but this should help all students to get there. The experiment (as demonstrated in the videos suggested in the presenter notes on the next slide) is a recap of a series of experiments, most often credited to Jan </a:t>
            </a:r>
            <a:r>
              <a:rPr lang="en-US" baseline="0" dirty="0" err="1" smtClean="0"/>
              <a:t>Ingenhousz</a:t>
            </a:r>
            <a:r>
              <a:rPr lang="en-US" baseline="0" dirty="0" smtClean="0"/>
              <a:t>, an 18</a:t>
            </a:r>
            <a:r>
              <a:rPr lang="en-US" baseline="30000" dirty="0" smtClean="0"/>
              <a:t>th</a:t>
            </a:r>
            <a:r>
              <a:rPr lang="en-US" baseline="0" dirty="0" smtClean="0"/>
              <a:t> century Dutch scientist.</a:t>
            </a:r>
            <a:endParaRPr lang="en-US" dirty="0" smtClean="0"/>
          </a:p>
          <a:p>
            <a:endParaRPr lang="en-US" dirty="0"/>
          </a:p>
        </p:txBody>
      </p:sp>
      <p:sp>
        <p:nvSpPr>
          <p:cNvPr id="4" name="Slide Number Placeholder 3"/>
          <p:cNvSpPr>
            <a:spLocks noGrp="1"/>
          </p:cNvSpPr>
          <p:nvPr>
            <p:ph type="sldNum" sz="quarter" idx="10"/>
          </p:nvPr>
        </p:nvSpPr>
        <p:spPr/>
        <p:txBody>
          <a:bodyPr/>
          <a:lstStyle/>
          <a:p>
            <a:fld id="{4414C4E1-C076-4B96-B411-B164DD60C071}" type="slidenum">
              <a:rPr lang="en-US" smtClean="0"/>
              <a:pPr/>
              <a:t>63</a:t>
            </a:fld>
            <a:endParaRPr lang="en-US"/>
          </a:p>
        </p:txBody>
      </p:sp>
    </p:spTree>
    <p:extLst>
      <p:ext uri="{BB962C8B-B14F-4D97-AF65-F5344CB8AC3E}">
        <p14:creationId xmlns:p14="http://schemas.microsoft.com/office/powerpoint/2010/main" val="2516509275"/>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TEACHER NOTES:</a:t>
            </a:r>
          </a:p>
          <a:p>
            <a:r>
              <a:rPr lang="en-US" dirty="0" smtClean="0"/>
              <a:t>The idea behind showing the video—as usual—is to </a:t>
            </a:r>
            <a:r>
              <a:rPr lang="en-US" u="sng" dirty="0" smtClean="0"/>
              <a:t>demonstrate the phenomenon without giving away the model or the “aha”! </a:t>
            </a:r>
            <a:r>
              <a:rPr lang="en-US" dirty="0" smtClean="0"/>
              <a:t>Here we’d like to show bubbles forming on the stems and leaves of aquatic plants exposed to light but not tell students the bubbles are oxygen. </a:t>
            </a:r>
            <a:r>
              <a:rPr lang="en-US" b="1" dirty="0" smtClean="0"/>
              <a:t>We’ve suggested a few different videos below. </a:t>
            </a:r>
            <a:r>
              <a:rPr lang="en-US" dirty="0" smtClean="0"/>
              <a:t>Each has a highlighted use and we’ve tried to succinctly point out problems. Probably best to show clips of each in concert. If you show the one with “Oxygen” in the title, you’ll have to be careful to avoid student eyes on that word. We would also recommend muting any video you show and providing your own narration.</a:t>
            </a:r>
          </a:p>
          <a:p>
            <a:endParaRPr lang="en-US" baseline="0" dirty="0" smtClean="0"/>
          </a:p>
          <a:p>
            <a:r>
              <a:rPr lang="en-US" baseline="0" dirty="0" smtClean="0"/>
              <a:t>The best solution here could also be for you to demo the experiment. If you run it as a class demo or lab, be careful to not disclose the buffers involved with students. It’s best to keep the problematizing simple: we’re trying to make sense of the bubbles, not the buffered solution and its role.</a:t>
            </a:r>
          </a:p>
          <a:p>
            <a:endParaRPr lang="en-US" baseline="0" dirty="0" smtClean="0"/>
          </a:p>
          <a:p>
            <a:r>
              <a:rPr lang="en-US" baseline="0" dirty="0" smtClean="0"/>
              <a:t>The inference that the bubbles are oxygen comes from the reactive nature of the collected gas.</a:t>
            </a:r>
          </a:p>
          <a:p>
            <a:r>
              <a:rPr lang="en-US" baseline="0" dirty="0" smtClean="0"/>
              <a:t>But your students may need you to lay this out for them. Not a big deal to tell them that was the result—that it was discovered oxygen was the gas. But you might want to ask them if this makes sense or if oxygen being a product is surprising.</a:t>
            </a:r>
            <a:endParaRPr lang="en-US" dirty="0" smtClean="0"/>
          </a:p>
          <a:p>
            <a:endParaRPr lang="en-US" dirty="0" smtClean="0"/>
          </a:p>
          <a:p>
            <a:r>
              <a:rPr lang="en-US" b="1" dirty="0" smtClean="0"/>
              <a:t>Possible Video</a:t>
            </a:r>
            <a:r>
              <a:rPr lang="en-US" b="1" baseline="0" dirty="0" smtClean="0"/>
              <a:t> Clips:</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b="0" i="0" kern="1200" dirty="0" smtClean="0">
                <a:solidFill>
                  <a:schemeClr val="tx1"/>
                </a:solidFill>
                <a:effectLst/>
                <a:latin typeface="+mn-lt"/>
                <a:ea typeface="+mn-ea"/>
                <a:cs typeface="+mn-cs"/>
              </a:rPr>
              <a:t>Video demo - Photosynthesis with bubbling pondweed</a:t>
            </a:r>
            <a:r>
              <a:rPr lang="en-US" sz="1200" b="0" i="0" kern="1200" baseline="0" dirty="0" smtClean="0">
                <a:solidFill>
                  <a:schemeClr val="tx1"/>
                </a:solidFill>
                <a:effectLst/>
                <a:latin typeface="+mn-lt"/>
                <a:ea typeface="+mn-ea"/>
                <a:cs typeface="+mn-cs"/>
              </a:rPr>
              <a:t> – Use the first 2:45 and mute. This is a teacher instructional video, but it shows several different species of pond weed producing bubbles at different rates. Opening clip shows the classical experimental set up designed to capture the mystery gas and test its identity.</a:t>
            </a:r>
            <a:endParaRPr lang="en-US" dirty="0" smtClean="0"/>
          </a:p>
          <a:p>
            <a:pPr marL="228600" indent="-228600">
              <a:buFont typeface="+mj-lt"/>
              <a:buAutoNum type="arabicPeriod"/>
            </a:pPr>
            <a:r>
              <a:rPr lang="en-US" dirty="0" smtClean="0"/>
              <a:t>Photosynthesis in Elodea – See </a:t>
            </a:r>
            <a:r>
              <a:rPr lang="en-US" u="sng" dirty="0" smtClean="0"/>
              <a:t>Data</a:t>
            </a:r>
            <a:r>
              <a:rPr lang="en-US" dirty="0" smtClean="0"/>
              <a:t> at the end of the video.</a:t>
            </a:r>
            <a:r>
              <a:rPr lang="en-US" baseline="0" dirty="0" smtClean="0"/>
              <a:t> N</a:t>
            </a:r>
            <a:r>
              <a:rPr lang="en-US" dirty="0" smtClean="0"/>
              <a:t>o “</a:t>
            </a:r>
            <a:r>
              <a:rPr lang="en-US" dirty="0" err="1" smtClean="0"/>
              <a:t>Ahas</a:t>
            </a:r>
            <a:r>
              <a:rPr lang="en-US" dirty="0" smtClean="0"/>
              <a:t>” given away,</a:t>
            </a:r>
            <a:r>
              <a:rPr lang="en-US" baseline="0" dirty="0" smtClean="0"/>
              <a:t> but still best to mute the video.</a:t>
            </a:r>
            <a:endParaRPr lang="en-US" dirty="0" smtClean="0"/>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b="0" i="0" kern="1200" dirty="0" smtClean="0">
                <a:solidFill>
                  <a:schemeClr val="tx1"/>
                </a:solidFill>
                <a:effectLst/>
                <a:latin typeface="+mn-lt"/>
                <a:ea typeface="+mn-ea"/>
                <a:cs typeface="+mn-cs"/>
              </a:rPr>
              <a:t>Oxygen is liberated during Photosynthesis Practical Experiment</a:t>
            </a:r>
            <a:r>
              <a:rPr lang="en-US" sz="1200" b="0" i="0" kern="1200" baseline="0" dirty="0" smtClean="0">
                <a:solidFill>
                  <a:schemeClr val="tx1"/>
                </a:solidFill>
                <a:effectLst/>
                <a:latin typeface="+mn-lt"/>
                <a:ea typeface="+mn-ea"/>
                <a:cs typeface="+mn-cs"/>
              </a:rPr>
              <a:t> - </a:t>
            </a:r>
            <a:r>
              <a:rPr lang="en-US" dirty="0" smtClean="0"/>
              <a:t>This one clearly demos the experiment, but the title has the word OXYGEN – ugh!</a:t>
            </a:r>
          </a:p>
          <a:p>
            <a:endParaRPr lang="en-US" dirty="0" smtClean="0"/>
          </a:p>
          <a:p>
            <a:r>
              <a:rPr lang="en-US" dirty="0" smtClean="0"/>
              <a:t>SOURCES: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kern="1200" dirty="0" smtClean="0">
                <a:solidFill>
                  <a:schemeClr val="tx1"/>
                </a:solidFill>
                <a:effectLst/>
                <a:latin typeface="+mn-lt"/>
                <a:ea typeface="+mn-ea"/>
                <a:cs typeface="+mn-cs"/>
              </a:rPr>
              <a:t>Video: Video demo - Photosynthesis with bubbling pondweed</a:t>
            </a:r>
          </a:p>
          <a:p>
            <a:r>
              <a:rPr lang="en-US" dirty="0" smtClean="0"/>
              <a:t>URL: https://www.youtube.com/watch?v=2_0isgPU4bQ</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Attribution: </a:t>
            </a:r>
            <a:r>
              <a:rPr lang="en-US" sz="1200" b="0" i="0" kern="1200" dirty="0" smtClean="0">
                <a:solidFill>
                  <a:schemeClr val="tx1"/>
                </a:solidFill>
                <a:effectLst/>
                <a:latin typeface="+mn-lt"/>
                <a:ea typeface="+mn-ea"/>
                <a:cs typeface="+mn-cs"/>
              </a:rPr>
              <a:t>Science and Plants for Schools via YouTube, not</a:t>
            </a:r>
            <a:r>
              <a:rPr lang="en-US" sz="1200" b="0" i="0" kern="1200" baseline="0" dirty="0" smtClean="0">
                <a:solidFill>
                  <a:schemeClr val="tx1"/>
                </a:solidFill>
                <a:effectLst/>
                <a:latin typeface="+mn-lt"/>
                <a:ea typeface="+mn-ea"/>
                <a:cs typeface="+mn-cs"/>
              </a:rPr>
              <a:t> open source (so we link out to the video)</a:t>
            </a:r>
            <a:endParaRPr lang="en-US" sz="1200" b="0" i="0" kern="1200" dirty="0" smtClean="0">
              <a:solidFill>
                <a:schemeClr val="tx1"/>
              </a:solidFill>
              <a:effectLst/>
              <a:latin typeface="+mn-lt"/>
              <a:ea typeface="+mn-ea"/>
              <a:cs typeface="+mn-cs"/>
            </a:endParaRPr>
          </a:p>
          <a:p>
            <a:endParaRPr lang="en-US" dirty="0" smtClean="0"/>
          </a:p>
          <a:p>
            <a:r>
              <a:rPr lang="en-US" dirty="0" smtClean="0"/>
              <a:t>Video:</a:t>
            </a:r>
            <a:r>
              <a:rPr lang="en-US" baseline="0" dirty="0" smtClean="0"/>
              <a:t> </a:t>
            </a:r>
            <a:r>
              <a:rPr lang="en-US" dirty="0" smtClean="0"/>
              <a:t>Photosynthesis in Elodea</a:t>
            </a:r>
          </a:p>
          <a:p>
            <a:r>
              <a:rPr lang="en-US" dirty="0" smtClean="0"/>
              <a:t>URL:</a:t>
            </a:r>
            <a:r>
              <a:rPr lang="en-US" baseline="0" dirty="0" smtClean="0"/>
              <a:t> </a:t>
            </a:r>
            <a:r>
              <a:rPr lang="en-US" dirty="0" smtClean="0"/>
              <a:t>https://www.youtube.com/watch?v=yg8vqsBOFMw</a:t>
            </a:r>
          </a:p>
          <a:p>
            <a:r>
              <a:rPr lang="en-US" dirty="0" smtClean="0"/>
              <a:t>Attribution: </a:t>
            </a:r>
            <a:r>
              <a:rPr lang="en-US" sz="1200" b="0" i="0" kern="1200" dirty="0" smtClean="0">
                <a:solidFill>
                  <a:schemeClr val="tx1"/>
                </a:solidFill>
                <a:effectLst/>
                <a:latin typeface="+mn-lt"/>
                <a:ea typeface="+mn-ea"/>
                <a:cs typeface="+mn-cs"/>
              </a:rPr>
              <a:t>John </a:t>
            </a:r>
            <a:r>
              <a:rPr lang="en-US" sz="1200" b="0" i="0" kern="1200" dirty="0" err="1" smtClean="0">
                <a:solidFill>
                  <a:schemeClr val="tx1"/>
                </a:solidFill>
                <a:effectLst/>
                <a:latin typeface="+mn-lt"/>
                <a:ea typeface="+mn-ea"/>
                <a:cs typeface="+mn-cs"/>
              </a:rPr>
              <a:t>Hindmarsh</a:t>
            </a:r>
            <a:r>
              <a:rPr lang="en-US" sz="1200" b="0" i="0" kern="1200" dirty="0" smtClean="0">
                <a:solidFill>
                  <a:schemeClr val="tx1"/>
                </a:solidFill>
                <a:effectLst/>
                <a:latin typeface="+mn-lt"/>
                <a:ea typeface="+mn-ea"/>
                <a:cs typeface="+mn-cs"/>
              </a:rPr>
              <a:t> via YouTube, not</a:t>
            </a:r>
            <a:r>
              <a:rPr lang="en-US" sz="1200" b="0" i="0" kern="1200" baseline="0" dirty="0" smtClean="0">
                <a:solidFill>
                  <a:schemeClr val="tx1"/>
                </a:solidFill>
                <a:effectLst/>
                <a:latin typeface="+mn-lt"/>
                <a:ea typeface="+mn-ea"/>
                <a:cs typeface="+mn-cs"/>
              </a:rPr>
              <a:t> open source (so we link out to the video)</a:t>
            </a:r>
          </a:p>
          <a:p>
            <a:endParaRPr lang="en-US" sz="1200" b="0" i="0" kern="1200" baseline="0" dirty="0" smtClean="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kern="1200" dirty="0" smtClean="0">
                <a:solidFill>
                  <a:schemeClr val="tx1"/>
                </a:solidFill>
                <a:effectLst/>
                <a:latin typeface="+mn-lt"/>
                <a:ea typeface="+mn-ea"/>
                <a:cs typeface="+mn-cs"/>
              </a:rPr>
              <a:t>Video: Oxygen is liberated during Photosynthesis Practical Experiment</a:t>
            </a:r>
            <a:endParaRPr lang="en-US" sz="1200" b="0" i="0" kern="1200" baseline="0" dirty="0" smtClean="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URL: https://www.youtube.com/watch?v=3RBl3xqnCrc</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Attribution: </a:t>
            </a:r>
            <a:r>
              <a:rPr lang="en-US" sz="1200" b="0" i="0" kern="1200" dirty="0" err="1" smtClean="0">
                <a:solidFill>
                  <a:schemeClr val="tx1"/>
                </a:solidFill>
                <a:effectLst/>
                <a:latin typeface="+mn-lt"/>
                <a:ea typeface="+mn-ea"/>
                <a:cs typeface="+mn-cs"/>
              </a:rPr>
              <a:t>ThomasTKtungnung</a:t>
            </a:r>
            <a:r>
              <a:rPr lang="en-US" sz="1200" b="0" i="0" kern="1200" dirty="0" smtClean="0">
                <a:solidFill>
                  <a:schemeClr val="tx1"/>
                </a:solidFill>
                <a:effectLst/>
                <a:latin typeface="+mn-lt"/>
                <a:ea typeface="+mn-ea"/>
                <a:cs typeface="+mn-cs"/>
              </a:rPr>
              <a:t> via YouTube, not open source</a:t>
            </a:r>
            <a:r>
              <a:rPr lang="en-US" sz="1200" b="0" i="0" kern="1200" baseline="0" dirty="0" smtClean="0">
                <a:solidFill>
                  <a:schemeClr val="tx1"/>
                </a:solidFill>
                <a:effectLst/>
                <a:latin typeface="+mn-lt"/>
                <a:ea typeface="+mn-ea"/>
                <a:cs typeface="+mn-cs"/>
              </a:rPr>
              <a:t> (so we link out to the video)</a:t>
            </a:r>
          </a:p>
          <a:p>
            <a:endParaRPr lang="en-US" dirty="0" smtClean="0"/>
          </a:p>
          <a:p>
            <a:endParaRPr lang="en-US" dirty="0" smtClean="0"/>
          </a:p>
          <a:p>
            <a:endParaRPr lang="en-US" dirty="0" smtClean="0"/>
          </a:p>
          <a:p>
            <a:r>
              <a:rPr lang="en-US" dirty="0" smtClean="0"/>
              <a:t> </a:t>
            </a:r>
          </a:p>
          <a:p>
            <a:endParaRPr lang="en-US" dirty="0"/>
          </a:p>
        </p:txBody>
      </p:sp>
      <p:sp>
        <p:nvSpPr>
          <p:cNvPr id="4" name="Slide Number Placeholder 3"/>
          <p:cNvSpPr>
            <a:spLocks noGrp="1"/>
          </p:cNvSpPr>
          <p:nvPr>
            <p:ph type="sldNum" sz="quarter" idx="10"/>
          </p:nvPr>
        </p:nvSpPr>
        <p:spPr/>
        <p:txBody>
          <a:bodyPr/>
          <a:lstStyle/>
          <a:p>
            <a:fld id="{4414C4E1-C076-4B96-B411-B164DD60C071}" type="slidenum">
              <a:rPr lang="en-US" smtClean="0"/>
              <a:pPr/>
              <a:t>64</a:t>
            </a:fld>
            <a:endParaRPr lang="en-US"/>
          </a:p>
        </p:txBody>
      </p:sp>
    </p:spTree>
    <p:extLst>
      <p:ext uri="{BB962C8B-B14F-4D97-AF65-F5344CB8AC3E}">
        <p14:creationId xmlns:p14="http://schemas.microsoft.com/office/powerpoint/2010/main" val="1330303863"/>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TEACHER NOTES: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This slide is just</a:t>
            </a:r>
            <a:r>
              <a:rPr lang="en-US" baseline="0" dirty="0" smtClean="0"/>
              <a:t> an orientation to the experimental set-up to use in parallel with the video clips and ensuing discussion as needed.</a:t>
            </a:r>
            <a:endParaRPr lang="en-US" dirty="0" smtClean="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smtClean="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SOURCES: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Image: </a:t>
            </a:r>
            <a:r>
              <a:rPr lang="en-US" sz="1200" b="0" i="0" kern="1200" dirty="0" smtClean="0">
                <a:solidFill>
                  <a:schemeClr val="tx1"/>
                </a:solidFill>
                <a:effectLst/>
                <a:latin typeface="+mn-lt"/>
                <a:ea typeface="+mn-ea"/>
                <a:cs typeface="+mn-cs"/>
              </a:rPr>
              <a:t>Calligraphic Illustration- Leaf, Twig, Plant- 4</a:t>
            </a:r>
            <a:endParaRPr lang="en-US"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URL: https://openclipart.org/detail/252967/calligraphic-illustration-leaf-twig-plant-4</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Attribution: Public Domain. (https://openclipart.org/share)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Image: </a:t>
            </a:r>
            <a:r>
              <a:rPr lang="en-US" sz="1200" b="0" i="0" kern="1200" dirty="0" smtClean="0">
                <a:solidFill>
                  <a:schemeClr val="tx1"/>
                </a:solidFill>
                <a:effectLst/>
                <a:latin typeface="+mn-lt"/>
                <a:ea typeface="+mn-ea"/>
                <a:cs typeface="+mn-cs"/>
              </a:rPr>
              <a:t>Laboratory conical funnel</a:t>
            </a:r>
            <a:endParaRPr lang="en-US" dirty="0" smtClean="0"/>
          </a:p>
          <a:p>
            <a:r>
              <a:rPr lang="en-US" dirty="0" smtClean="0"/>
              <a:t>URL: https://freesvg.org/laboratory-conical-funnel</a:t>
            </a:r>
          </a:p>
          <a:p>
            <a:r>
              <a:rPr lang="en-US" dirty="0" smtClean="0"/>
              <a:t>Attribution: Public Domain.</a:t>
            </a:r>
          </a:p>
          <a:p>
            <a:endParaRPr lang="en-US" dirty="0" smtClean="0"/>
          </a:p>
          <a:p>
            <a:r>
              <a:rPr lang="en-US" dirty="0" smtClean="0"/>
              <a:t>Image: </a:t>
            </a:r>
            <a:r>
              <a:rPr lang="en-US" sz="1200" b="0" i="0" kern="1200" dirty="0" smtClean="0">
                <a:solidFill>
                  <a:schemeClr val="tx1"/>
                </a:solidFill>
                <a:effectLst/>
                <a:latin typeface="+mn-lt"/>
                <a:ea typeface="+mn-ea"/>
                <a:cs typeface="+mn-cs"/>
              </a:rPr>
              <a:t>Beaker Glass Chemistry Glassware</a:t>
            </a:r>
          </a:p>
          <a:p>
            <a:r>
              <a:rPr lang="en-US" dirty="0" smtClean="0"/>
              <a:t>URL: https://www.maxpixel.net/Beaker-Glass-Chemistry-Glassware-152969</a:t>
            </a:r>
          </a:p>
          <a:p>
            <a:r>
              <a:rPr lang="en-US" dirty="0" smtClean="0"/>
              <a:t>Attribution:</a:t>
            </a:r>
            <a:r>
              <a:rPr lang="en-US" baseline="0" dirty="0" smtClean="0"/>
              <a:t> Max Pixel. </a:t>
            </a:r>
            <a:r>
              <a:rPr lang="en-US" sz="1200" b="0" i="0" kern="1200" dirty="0" smtClean="0">
                <a:solidFill>
                  <a:schemeClr val="tx1"/>
                </a:solidFill>
                <a:effectLst/>
                <a:latin typeface="+mn-lt"/>
                <a:ea typeface="+mn-ea"/>
                <a:cs typeface="+mn-cs"/>
              </a:rPr>
              <a:t>Free for commercial use.</a:t>
            </a:r>
            <a:r>
              <a:rPr lang="en-US" sz="1200" b="0" i="0" kern="1200" baseline="0" dirty="0" smtClean="0">
                <a:solidFill>
                  <a:schemeClr val="tx1"/>
                </a:solidFill>
                <a:effectLst/>
                <a:latin typeface="+mn-lt"/>
                <a:ea typeface="+mn-ea"/>
                <a:cs typeface="+mn-cs"/>
              </a:rPr>
              <a:t> </a:t>
            </a:r>
            <a:r>
              <a:rPr lang="en-US" sz="1200" b="0" i="0" kern="1200" dirty="0" smtClean="0">
                <a:solidFill>
                  <a:schemeClr val="tx1"/>
                </a:solidFill>
                <a:effectLst/>
                <a:latin typeface="+mn-lt"/>
                <a:ea typeface="+mn-ea"/>
                <a:cs typeface="+mn-cs"/>
              </a:rPr>
              <a:t>No attribution required.</a:t>
            </a:r>
          </a:p>
          <a:p>
            <a:endParaRPr lang="en-US" sz="1200" b="0" i="0" kern="1200" dirty="0" smtClean="0">
              <a:solidFill>
                <a:schemeClr val="tx1"/>
              </a:solidFill>
              <a:effectLst/>
              <a:latin typeface="+mn-lt"/>
              <a:ea typeface="+mn-ea"/>
              <a:cs typeface="+mn-cs"/>
            </a:endParaRPr>
          </a:p>
          <a:p>
            <a:r>
              <a:rPr lang="en-US" sz="1200" b="0" i="0" kern="1200" dirty="0" smtClean="0">
                <a:solidFill>
                  <a:schemeClr val="tx1"/>
                </a:solidFill>
                <a:effectLst/>
                <a:latin typeface="+mn-lt"/>
                <a:ea typeface="+mn-ea"/>
                <a:cs typeface="+mn-cs"/>
              </a:rPr>
              <a:t>Image: </a:t>
            </a:r>
            <a:r>
              <a:rPr lang="en-US" sz="1200" b="0" i="0" kern="1200" baseline="0" dirty="0" smtClean="0">
                <a:solidFill>
                  <a:schemeClr val="tx1"/>
                </a:solidFill>
                <a:effectLst/>
                <a:latin typeface="+mn-lt"/>
                <a:ea typeface="+mn-ea"/>
                <a:cs typeface="+mn-cs"/>
              </a:rPr>
              <a:t>lamp-light-bulb-lightbulb-lights-5447349</a:t>
            </a:r>
            <a:endParaRPr lang="en-US" sz="1200" b="0" i="0" kern="1200" dirty="0" smtClean="0">
              <a:solidFill>
                <a:schemeClr val="tx1"/>
              </a:solidFill>
              <a:effectLst/>
              <a:latin typeface="+mn-lt"/>
              <a:ea typeface="+mn-ea"/>
              <a:cs typeface="+mn-cs"/>
            </a:endParaRPr>
          </a:p>
          <a:p>
            <a:r>
              <a:rPr lang="en-US" sz="1200" b="0" i="0" kern="1200" dirty="0" smtClean="0">
                <a:solidFill>
                  <a:schemeClr val="tx1"/>
                </a:solidFill>
                <a:effectLst/>
                <a:latin typeface="+mn-lt"/>
                <a:ea typeface="+mn-ea"/>
                <a:cs typeface="+mn-cs"/>
              </a:rPr>
              <a:t>URL:</a:t>
            </a:r>
            <a:r>
              <a:rPr lang="en-US" sz="1200" b="0" i="0" kern="1200" baseline="0" dirty="0" smtClean="0">
                <a:solidFill>
                  <a:schemeClr val="tx1"/>
                </a:solidFill>
                <a:effectLst/>
                <a:latin typeface="+mn-lt"/>
                <a:ea typeface="+mn-ea"/>
                <a:cs typeface="+mn-cs"/>
              </a:rPr>
              <a:t> https://pixabay.com/vectors/lamp-light-bulb-lightbulb-lights-5447349/</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kern="1200" baseline="0" dirty="0" smtClean="0">
                <a:solidFill>
                  <a:schemeClr val="tx1"/>
                </a:solidFill>
                <a:effectLst/>
                <a:latin typeface="+mn-lt"/>
                <a:ea typeface="+mn-ea"/>
                <a:cs typeface="+mn-cs"/>
              </a:rPr>
              <a:t>Attribution: </a:t>
            </a:r>
            <a:r>
              <a:rPr lang="en-US" sz="1200" b="0" i="0" kern="1200" baseline="0" dirty="0" err="1" smtClean="0">
                <a:solidFill>
                  <a:schemeClr val="tx1"/>
                </a:solidFill>
                <a:effectLst/>
                <a:latin typeface="+mn-lt"/>
                <a:ea typeface="+mn-ea"/>
                <a:cs typeface="+mn-cs"/>
              </a:rPr>
              <a:t>Pixabay</a:t>
            </a:r>
            <a:r>
              <a:rPr lang="en-US" baseline="0" dirty="0" smtClean="0"/>
              <a:t>. </a:t>
            </a:r>
            <a:r>
              <a:rPr lang="en-US" sz="1200" b="0" i="0" kern="1200" dirty="0" smtClean="0">
                <a:solidFill>
                  <a:schemeClr val="tx1"/>
                </a:solidFill>
                <a:effectLst/>
                <a:latin typeface="+mn-lt"/>
                <a:ea typeface="+mn-ea"/>
                <a:cs typeface="+mn-cs"/>
              </a:rPr>
              <a:t>No attribution required.</a:t>
            </a:r>
            <a:r>
              <a:rPr lang="en-US" sz="1200" b="0" i="0" kern="1200" baseline="0" dirty="0" smtClean="0">
                <a:solidFill>
                  <a:schemeClr val="tx1"/>
                </a:solidFill>
                <a:effectLst/>
                <a:latin typeface="+mn-lt"/>
                <a:ea typeface="+mn-ea"/>
                <a:cs typeface="+mn-cs"/>
              </a:rPr>
              <a:t> (https://pixabay.com/service/license/)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kern="1200" baseline="0" dirty="0" smtClean="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kern="1200" baseline="0" dirty="0" smtClean="0">
                <a:solidFill>
                  <a:schemeClr val="tx1"/>
                </a:solidFill>
                <a:effectLst/>
                <a:latin typeface="+mn-lt"/>
                <a:ea typeface="+mn-ea"/>
                <a:cs typeface="+mn-cs"/>
              </a:rPr>
              <a:t>Image: blue-bubble-shiny-157652</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kern="1200" baseline="0" dirty="0" smtClean="0">
                <a:solidFill>
                  <a:schemeClr val="tx1"/>
                </a:solidFill>
                <a:effectLst/>
                <a:latin typeface="+mn-lt"/>
                <a:ea typeface="+mn-ea"/>
                <a:cs typeface="+mn-cs"/>
              </a:rPr>
              <a:t>URL: https://pixabay.com/vectors/https://pixabay.com/vectors/blue-bubble-shiny-157652//</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kern="1200" baseline="0" dirty="0" smtClean="0">
                <a:solidFill>
                  <a:schemeClr val="tx1"/>
                </a:solidFill>
                <a:effectLst/>
                <a:latin typeface="+mn-lt"/>
                <a:ea typeface="+mn-ea"/>
                <a:cs typeface="+mn-cs"/>
              </a:rPr>
              <a:t>Attribution: </a:t>
            </a:r>
            <a:r>
              <a:rPr lang="en-US" sz="1200" b="0" i="0" kern="1200" baseline="0" dirty="0" err="1" smtClean="0">
                <a:solidFill>
                  <a:schemeClr val="tx1"/>
                </a:solidFill>
                <a:effectLst/>
                <a:latin typeface="+mn-lt"/>
                <a:ea typeface="+mn-ea"/>
                <a:cs typeface="+mn-cs"/>
              </a:rPr>
              <a:t>Pixabay</a:t>
            </a:r>
            <a:r>
              <a:rPr lang="en-US" baseline="0" dirty="0" smtClean="0"/>
              <a:t>. </a:t>
            </a:r>
            <a:r>
              <a:rPr lang="en-US" sz="1200" b="0" i="0" kern="1200" dirty="0" smtClean="0">
                <a:solidFill>
                  <a:schemeClr val="tx1"/>
                </a:solidFill>
                <a:effectLst/>
                <a:latin typeface="+mn-lt"/>
                <a:ea typeface="+mn-ea"/>
                <a:cs typeface="+mn-cs"/>
              </a:rPr>
              <a:t>No attribution required.</a:t>
            </a:r>
            <a:r>
              <a:rPr lang="en-US" sz="1200" b="0" i="0" kern="1200" baseline="0" dirty="0" smtClean="0">
                <a:solidFill>
                  <a:schemeClr val="tx1"/>
                </a:solidFill>
                <a:effectLst/>
                <a:latin typeface="+mn-lt"/>
                <a:ea typeface="+mn-ea"/>
                <a:cs typeface="+mn-cs"/>
              </a:rPr>
              <a:t> (https://pixabay.com/service/license/)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kern="1200" baseline="0" dirty="0" smtClean="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4414C4E1-C076-4B96-B411-B164DD60C071}" type="slidenum">
              <a:rPr lang="en-US" smtClean="0"/>
              <a:pPr/>
              <a:t>65</a:t>
            </a:fld>
            <a:endParaRPr lang="en-US"/>
          </a:p>
        </p:txBody>
      </p:sp>
    </p:spTree>
    <p:extLst>
      <p:ext uri="{BB962C8B-B14F-4D97-AF65-F5344CB8AC3E}">
        <p14:creationId xmlns:p14="http://schemas.microsoft.com/office/powerpoint/2010/main" val="2172272293"/>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TEACHER NOTES:</a:t>
            </a:r>
          </a:p>
          <a:p>
            <a:r>
              <a:rPr lang="en-US" dirty="0" smtClean="0"/>
              <a:t>Allow students some time to</a:t>
            </a:r>
            <a:r>
              <a:rPr lang="en-US" baseline="0" dirty="0" smtClean="0"/>
              <a:t> pull the pieces together here. Make sure they have all the resources they need. What have you already figured out as a class? Can they simply be reminded of the know reactants and products and infer the rest? If so, great! You are going to be able to complete the equation for the reaction with a simple discussion. If not, be prepared to investigate questions. See the teacher slides at the beginning of this learning segment and the presenter notes in the coming slides for details.</a:t>
            </a:r>
            <a:endParaRPr lang="en-US" dirty="0" smtClean="0"/>
          </a:p>
          <a:p>
            <a:endParaRPr lang="en-US" dirty="0" smtClean="0"/>
          </a:p>
          <a:p>
            <a:endParaRPr lang="en-US" dirty="0" smtClean="0"/>
          </a:p>
          <a:p>
            <a:r>
              <a:rPr lang="en-US" dirty="0" smtClean="0"/>
              <a:t> </a:t>
            </a:r>
          </a:p>
          <a:p>
            <a:endParaRPr lang="en-US" dirty="0"/>
          </a:p>
        </p:txBody>
      </p:sp>
      <p:sp>
        <p:nvSpPr>
          <p:cNvPr id="4" name="Slide Number Placeholder 3"/>
          <p:cNvSpPr>
            <a:spLocks noGrp="1"/>
          </p:cNvSpPr>
          <p:nvPr>
            <p:ph type="sldNum" sz="quarter" idx="10"/>
          </p:nvPr>
        </p:nvSpPr>
        <p:spPr/>
        <p:txBody>
          <a:bodyPr/>
          <a:lstStyle/>
          <a:p>
            <a:fld id="{4414C4E1-C076-4B96-B411-B164DD60C071}" type="slidenum">
              <a:rPr lang="en-US" smtClean="0"/>
              <a:pPr/>
              <a:t>66</a:t>
            </a:fld>
            <a:endParaRPr lang="en-US"/>
          </a:p>
        </p:txBody>
      </p:sp>
    </p:spTree>
    <p:extLst>
      <p:ext uri="{BB962C8B-B14F-4D97-AF65-F5344CB8AC3E}">
        <p14:creationId xmlns:p14="http://schemas.microsoft.com/office/powerpoint/2010/main" val="1132508897"/>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TEACHER NOTES:</a:t>
            </a:r>
          </a:p>
          <a:p>
            <a:r>
              <a:rPr lang="en-US" dirty="0" smtClean="0"/>
              <a:t>This is a whole class discussion. We leave the scaffolding and structure up to you, but the goal here should</a:t>
            </a:r>
            <a:r>
              <a:rPr lang="en-US" baseline="0" dirty="0" smtClean="0"/>
              <a:t> be clear:</a:t>
            </a:r>
          </a:p>
          <a:p>
            <a:r>
              <a:rPr lang="en-US" baseline="0" dirty="0" smtClean="0"/>
              <a:t>Get to as complete a description of the photosynthesis reaction as possible. </a:t>
            </a:r>
            <a:r>
              <a:rPr lang="en-US" b="1" baseline="0" dirty="0" smtClean="0"/>
              <a:t>If your class still needs help identifying glucose as one of the products, please read the teacher slides at the beginning of the learning segment and see the notes here (further below). </a:t>
            </a:r>
            <a:r>
              <a:rPr lang="en-US" baseline="0" dirty="0" smtClean="0"/>
              <a:t>We leave room to problematize water as a reactant in the coming slides if you don’t get that far here, but you should establish that oxygen is a product (from the videos/observations) and you should infer that the other product is glucose or at least “food”. The whole point of photosynthesis is that the plant is making usable food using light. It’s right there in the term they all know.</a:t>
            </a:r>
            <a:endParaRPr lang="en-US" dirty="0" smtClean="0"/>
          </a:p>
          <a:p>
            <a:endParaRPr lang="en-US" dirty="0" smtClean="0"/>
          </a:p>
          <a:p>
            <a:r>
              <a:rPr lang="en-US" b="1" dirty="0" smtClean="0"/>
              <a:t>Glucose as a Product: </a:t>
            </a:r>
            <a:r>
              <a:rPr lang="en-US" dirty="0" smtClean="0"/>
              <a:t>If</a:t>
            </a:r>
            <a:r>
              <a:rPr lang="en-US" baseline="0" dirty="0" smtClean="0"/>
              <a:t> you need a more robust way to pull glucose in as a product of photosynthesis, please consider running a “glucose production in photosynthesis lab” popular in the British education system with your students or perhaps finding a video that recaps the procedure and results. </a:t>
            </a:r>
          </a:p>
          <a:p>
            <a:endParaRPr lang="en-US" baseline="0" dirty="0" smtClean="0"/>
          </a:p>
          <a:p>
            <a:r>
              <a:rPr lang="en-US" baseline="0" dirty="0" smtClean="0"/>
              <a:t>Here are two sample procedures to give you a starting point. (Skim both to recognize the differences and to evaluate pros and cons for each approach given time and lab equipment.)</a:t>
            </a:r>
            <a:endParaRPr lang="en-US" dirty="0" smtClean="0"/>
          </a:p>
          <a:p>
            <a:endParaRPr lang="en-US" dirty="0" smtClean="0"/>
          </a:p>
          <a:p>
            <a:r>
              <a:rPr lang="en-US" dirty="0" smtClean="0"/>
              <a:t>https://learning-center.homesciencetools.com/article/test-for-starch-photosynthesis/</a:t>
            </a:r>
          </a:p>
          <a:p>
            <a:r>
              <a:rPr lang="en-US" dirty="0" smtClean="0"/>
              <a:t>https://www.biologydiscussion.com/experiments/experiment-to-prove-light-is-essential-for-photosynthesis-with-pictures/1695</a:t>
            </a:r>
          </a:p>
        </p:txBody>
      </p:sp>
      <p:sp>
        <p:nvSpPr>
          <p:cNvPr id="4" name="Slide Number Placeholder 3"/>
          <p:cNvSpPr>
            <a:spLocks noGrp="1"/>
          </p:cNvSpPr>
          <p:nvPr>
            <p:ph type="sldNum" sz="quarter" idx="10"/>
          </p:nvPr>
        </p:nvSpPr>
        <p:spPr/>
        <p:txBody>
          <a:bodyPr/>
          <a:lstStyle/>
          <a:p>
            <a:fld id="{4414C4E1-C076-4B96-B411-B164DD60C071}" type="slidenum">
              <a:rPr lang="en-US" smtClean="0"/>
              <a:pPr/>
              <a:t>67</a:t>
            </a:fld>
            <a:endParaRPr lang="en-US"/>
          </a:p>
        </p:txBody>
      </p:sp>
    </p:spTree>
    <p:extLst>
      <p:ext uri="{BB962C8B-B14F-4D97-AF65-F5344CB8AC3E}">
        <p14:creationId xmlns:p14="http://schemas.microsoft.com/office/powerpoint/2010/main" val="1749598612"/>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Have</a:t>
            </a:r>
            <a:r>
              <a:rPr lang="en-US" baseline="0" dirty="0"/>
              <a:t> students discuss each piece before revealing answers. Have students figure out that H</a:t>
            </a:r>
            <a:r>
              <a:rPr lang="en-US" baseline="-25000" dirty="0"/>
              <a:t>2</a:t>
            </a:r>
            <a:r>
              <a:rPr lang="en-US" baseline="0" dirty="0"/>
              <a:t>O is the missing reactant by looking at the elements in the products and also by thinking about what else (besides CO</a:t>
            </a:r>
            <a:r>
              <a:rPr lang="en-US" baseline="-25000" dirty="0"/>
              <a:t>2</a:t>
            </a:r>
            <a:r>
              <a:rPr lang="en-US" baseline="0" dirty="0"/>
              <a:t>) plants need</a:t>
            </a:r>
            <a:r>
              <a:rPr lang="en-US" baseline="0" dirty="0" smtClean="0"/>
              <a:t>.</a:t>
            </a:r>
          </a:p>
          <a:p>
            <a:endParaRPr lang="en-US" baseline="0" dirty="0" smtClean="0"/>
          </a:p>
          <a:p>
            <a:r>
              <a:rPr lang="en-US" baseline="0" dirty="0" smtClean="0"/>
              <a:t>SOURCES:</a:t>
            </a:r>
          </a:p>
          <a:p>
            <a:r>
              <a:rPr lang="en-US" baseline="0" dirty="0" smtClean="0"/>
              <a:t>Images courtesy MBER.</a:t>
            </a:r>
            <a:endParaRPr lang="en-US" dirty="0" smtClean="0"/>
          </a:p>
          <a:p>
            <a:endParaRPr lang="en-US" dirty="0"/>
          </a:p>
        </p:txBody>
      </p:sp>
      <p:sp>
        <p:nvSpPr>
          <p:cNvPr id="4" name="Slide Number Placeholder 3"/>
          <p:cNvSpPr>
            <a:spLocks noGrp="1"/>
          </p:cNvSpPr>
          <p:nvPr>
            <p:ph type="sldNum" sz="quarter" idx="10"/>
          </p:nvPr>
        </p:nvSpPr>
        <p:spPr/>
        <p:txBody>
          <a:bodyPr/>
          <a:lstStyle/>
          <a:p>
            <a:fld id="{D4EFDAC5-F983-7849-A8D5-997E0AA88986}" type="slidenum">
              <a:rPr lang="en-US" smtClean="0"/>
              <a:t>68</a:t>
            </a:fld>
            <a:endParaRPr lang="en-US"/>
          </a:p>
        </p:txBody>
      </p:sp>
    </p:spTree>
    <p:extLst>
      <p:ext uri="{BB962C8B-B14F-4D97-AF65-F5344CB8AC3E}">
        <p14:creationId xmlns:p14="http://schemas.microsoft.com/office/powerpoint/2010/main" val="411192874"/>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Have</a:t>
            </a:r>
            <a:r>
              <a:rPr lang="en-US" baseline="0" dirty="0"/>
              <a:t> students discuss each piece before revealing answers. </a:t>
            </a:r>
            <a:r>
              <a:rPr lang="en-US" baseline="0" dirty="0" smtClean="0"/>
              <a:t>(And you may need to direct them to the Doodle Boxes since the text is rather small on this slide.) Respiration diagram </a:t>
            </a:r>
            <a:r>
              <a:rPr lang="en-US" baseline="0" dirty="0"/>
              <a:t>is a good review. </a:t>
            </a:r>
            <a:endParaRPr lang="en-US" baseline="0" dirty="0" smtClean="0"/>
          </a:p>
          <a:p>
            <a:endParaRPr lang="en-US" baseline="0" dirty="0" smtClean="0"/>
          </a:p>
          <a:p>
            <a:r>
              <a:rPr lang="en-US" baseline="0" dirty="0" smtClean="0"/>
              <a:t>SOURCES:</a:t>
            </a:r>
          </a:p>
          <a:p>
            <a:r>
              <a:rPr lang="en-US" baseline="0" dirty="0" smtClean="0"/>
              <a:t>Images courtesy MBER.</a:t>
            </a:r>
            <a:endParaRPr lang="en-US" dirty="0" smtClean="0"/>
          </a:p>
          <a:p>
            <a:endParaRPr lang="en-US" dirty="0"/>
          </a:p>
        </p:txBody>
      </p:sp>
      <p:sp>
        <p:nvSpPr>
          <p:cNvPr id="4" name="Slide Number Placeholder 3"/>
          <p:cNvSpPr>
            <a:spLocks noGrp="1"/>
          </p:cNvSpPr>
          <p:nvPr>
            <p:ph type="sldNum" sz="quarter" idx="10"/>
          </p:nvPr>
        </p:nvSpPr>
        <p:spPr/>
        <p:txBody>
          <a:bodyPr/>
          <a:lstStyle/>
          <a:p>
            <a:fld id="{D4EFDAC5-F983-7849-A8D5-997E0AA88986}" type="slidenum">
              <a:rPr lang="en-US" smtClean="0"/>
              <a:t>69</a:t>
            </a:fld>
            <a:endParaRPr lang="en-US"/>
          </a:p>
        </p:txBody>
      </p:sp>
    </p:spTree>
    <p:extLst>
      <p:ext uri="{BB962C8B-B14F-4D97-AF65-F5344CB8AC3E}">
        <p14:creationId xmlns:p14="http://schemas.microsoft.com/office/powerpoint/2010/main" val="41119287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 meant</a:t>
            </a:r>
            <a:r>
              <a:rPr lang="en-US" baseline="0" dirty="0" smtClean="0"/>
              <a:t> for students.</a:t>
            </a:r>
            <a:endParaRPr lang="en-US" dirty="0"/>
          </a:p>
        </p:txBody>
      </p:sp>
      <p:sp>
        <p:nvSpPr>
          <p:cNvPr id="4" name="Slide Number Placeholder 3"/>
          <p:cNvSpPr>
            <a:spLocks noGrp="1"/>
          </p:cNvSpPr>
          <p:nvPr>
            <p:ph type="sldNum" sz="quarter" idx="10"/>
          </p:nvPr>
        </p:nvSpPr>
        <p:spPr/>
        <p:txBody>
          <a:bodyPr/>
          <a:lstStyle/>
          <a:p>
            <a:fld id="{D8C963D6-A539-E940-9C15-C13F565BC522}" type="slidenum">
              <a:rPr lang="en-US" smtClean="0"/>
              <a:pPr/>
              <a:t>7</a:t>
            </a:fld>
            <a:endParaRPr lang="en-US"/>
          </a:p>
        </p:txBody>
      </p:sp>
    </p:spTree>
    <p:extLst>
      <p:ext uri="{BB962C8B-B14F-4D97-AF65-F5344CB8AC3E}">
        <p14:creationId xmlns:p14="http://schemas.microsoft.com/office/powerpoint/2010/main" val="4174394440"/>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 meant</a:t>
            </a:r>
            <a:r>
              <a:rPr lang="en-US" baseline="0" dirty="0" smtClean="0"/>
              <a:t> for students.</a:t>
            </a:r>
            <a:endParaRPr lang="en-US" dirty="0" smtClean="0"/>
          </a:p>
        </p:txBody>
      </p:sp>
      <p:sp>
        <p:nvSpPr>
          <p:cNvPr id="4" name="Slide Number Placeholder 3"/>
          <p:cNvSpPr>
            <a:spLocks noGrp="1"/>
          </p:cNvSpPr>
          <p:nvPr>
            <p:ph type="sldNum" sz="quarter" idx="10"/>
          </p:nvPr>
        </p:nvSpPr>
        <p:spPr/>
        <p:txBody>
          <a:bodyPr/>
          <a:lstStyle/>
          <a:p>
            <a:fld id="{D8C963D6-A539-E940-9C15-C13F565BC522}" type="slidenum">
              <a:rPr lang="en-US" smtClean="0"/>
              <a:pPr/>
              <a:t>70</a:t>
            </a:fld>
            <a:endParaRPr lang="en-US"/>
          </a:p>
        </p:txBody>
      </p:sp>
    </p:spTree>
    <p:extLst>
      <p:ext uri="{BB962C8B-B14F-4D97-AF65-F5344CB8AC3E}">
        <p14:creationId xmlns:p14="http://schemas.microsoft.com/office/powerpoint/2010/main" val="3151701738"/>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 meant</a:t>
            </a:r>
            <a:r>
              <a:rPr lang="en-US" baseline="0" dirty="0" smtClean="0"/>
              <a:t> for students.</a:t>
            </a:r>
            <a:endParaRPr lang="en-US" dirty="0" smtClean="0"/>
          </a:p>
        </p:txBody>
      </p:sp>
      <p:sp>
        <p:nvSpPr>
          <p:cNvPr id="4" name="Slide Number Placeholder 3"/>
          <p:cNvSpPr>
            <a:spLocks noGrp="1"/>
          </p:cNvSpPr>
          <p:nvPr>
            <p:ph type="sldNum" sz="quarter" idx="10"/>
          </p:nvPr>
        </p:nvSpPr>
        <p:spPr/>
        <p:txBody>
          <a:bodyPr/>
          <a:lstStyle/>
          <a:p>
            <a:fld id="{D8C963D6-A539-E940-9C15-C13F565BC522}" type="slidenum">
              <a:rPr lang="en-US" smtClean="0"/>
              <a:pPr/>
              <a:t>71</a:t>
            </a:fld>
            <a:endParaRPr lang="en-US"/>
          </a:p>
        </p:txBody>
      </p:sp>
    </p:spTree>
    <p:extLst>
      <p:ext uri="{BB962C8B-B14F-4D97-AF65-F5344CB8AC3E}">
        <p14:creationId xmlns:p14="http://schemas.microsoft.com/office/powerpoint/2010/main" val="2034693379"/>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 meant</a:t>
            </a:r>
            <a:r>
              <a:rPr lang="en-US" baseline="0" dirty="0" smtClean="0"/>
              <a:t> for students.</a:t>
            </a:r>
            <a:endParaRPr lang="en-US" dirty="0" smtClean="0"/>
          </a:p>
        </p:txBody>
      </p:sp>
      <p:sp>
        <p:nvSpPr>
          <p:cNvPr id="4" name="Slide Number Placeholder 3"/>
          <p:cNvSpPr>
            <a:spLocks noGrp="1"/>
          </p:cNvSpPr>
          <p:nvPr>
            <p:ph type="sldNum" sz="quarter" idx="10"/>
          </p:nvPr>
        </p:nvSpPr>
        <p:spPr/>
        <p:txBody>
          <a:bodyPr/>
          <a:lstStyle/>
          <a:p>
            <a:fld id="{4414C4E1-C076-4B96-B411-B164DD60C071}" type="slidenum">
              <a:rPr lang="en-US" smtClean="0"/>
              <a:pPr/>
              <a:t>72</a:t>
            </a:fld>
            <a:endParaRPr lang="en-US"/>
          </a:p>
        </p:txBody>
      </p:sp>
    </p:spTree>
    <p:extLst>
      <p:ext uri="{BB962C8B-B14F-4D97-AF65-F5344CB8AC3E}">
        <p14:creationId xmlns:p14="http://schemas.microsoft.com/office/powerpoint/2010/main" val="622085265"/>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smtClean="0"/>
              <a:t>Not meant to show to students. This slide contains all the model statements for the Red</a:t>
            </a:r>
            <a:r>
              <a:rPr lang="en-US" baseline="0" dirty="0" smtClean="0"/>
              <a:t> Models Sequence in one place (with the exception of some ideas we added to “Energy from Food” in the CR unit when examining Unity and Diversity and fermentation). The intent is for the class to track these ideas on two separate posters, visible in a public place in your classroom, throughout the Red Models Sequence. The statements here are targets and should not be treated as prescriptions. Your class model statements should contain the same basic ideas but may differ in wording or order of appearance. (See FAQ entry “Close Enough” on our MBER websites.)</a:t>
            </a:r>
            <a:endParaRPr lang="en-US" dirty="0" smtClean="0"/>
          </a:p>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smtClean="0"/>
              <a:t>Some ideas may appear ambiguously on either list. For example, you may feel the “pulling energy from fat stores” when you run low on glucose idea (see Biosynthesis above) is more about matter than energy. It’s ok for ideas to appear on both lists in your classroom. We’ve relegated them to one side or the other here for simplicity and ease of tracking.</a:t>
            </a:r>
            <a:endParaRPr lang="en-US" dirty="0" smtClean="0"/>
          </a:p>
          <a:p>
            <a:pPr marL="0" marR="0" lvl="0" indent="0" algn="l" defTabSz="4572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4572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73</a:t>
            </a:fld>
            <a:endParaRPr lang="en-US"/>
          </a:p>
        </p:txBody>
      </p:sp>
    </p:spTree>
    <p:extLst>
      <p:ext uri="{BB962C8B-B14F-4D97-AF65-F5344CB8AC3E}">
        <p14:creationId xmlns:p14="http://schemas.microsoft.com/office/powerpoint/2010/main" val="3178682167"/>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TEACHER NOTES: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This </a:t>
            </a:r>
            <a:r>
              <a:rPr lang="en-US" dirty="0"/>
              <a:t>is a review slide that brings several</a:t>
            </a:r>
            <a:r>
              <a:rPr lang="en-US" baseline="0" dirty="0"/>
              <a:t> ideas together. </a:t>
            </a:r>
            <a:r>
              <a:rPr lang="en-US" baseline="0" dirty="0" smtClean="0"/>
              <a:t>We’ve established very clearly that there is a net uptake of CO</a:t>
            </a:r>
            <a:r>
              <a:rPr lang="en-US" baseline="-25000" dirty="0" smtClean="0"/>
              <a:t>2</a:t>
            </a:r>
            <a:r>
              <a:rPr lang="en-US" baseline="0" dirty="0" smtClean="0"/>
              <a:t> when plants are engaged photosynthesis (despite cellular respiration taking place simultaneously). We in fact spent a lot of time determining this! </a:t>
            </a:r>
            <a:r>
              <a:rPr lang="en-US" b="1" baseline="0" dirty="0" smtClean="0"/>
              <a:t>But here—now that we have established O</a:t>
            </a:r>
            <a:r>
              <a:rPr lang="en-US" b="1" baseline="-25000" dirty="0" smtClean="0"/>
              <a:t>2</a:t>
            </a:r>
            <a:r>
              <a:rPr lang="en-US" b="1" baseline="0" dirty="0" smtClean="0"/>
              <a:t>/oxygen as a product—we are ready to make a parallel model statement about the net production of oxygen when photosynthesis is taking place.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smtClean="0"/>
              <a:t>Use </a:t>
            </a:r>
            <a:r>
              <a:rPr lang="en-US" baseline="0" dirty="0"/>
              <a:t>or modify in any way that makes sense to </a:t>
            </a:r>
            <a:r>
              <a:rPr lang="en-US" baseline="0" dirty="0" smtClean="0"/>
              <a:t>you and update your model on the next slide accordingly. </a:t>
            </a:r>
            <a:r>
              <a:rPr lang="en-US" baseline="0" dirty="0"/>
              <a:t>Please be vigilant that you do not inadvertently give away the answer to the seed to tree Challenge </a:t>
            </a:r>
            <a:r>
              <a:rPr lang="en-US" baseline="0" dirty="0" smtClean="0"/>
              <a:t>Question in discussing these ideas. </a:t>
            </a:r>
          </a:p>
          <a:p>
            <a:endParaRPr lang="en-US" baseline="0" dirty="0" smtClean="0"/>
          </a:p>
          <a:p>
            <a:r>
              <a:rPr lang="en-US" baseline="0" dirty="0" smtClean="0"/>
              <a:t>SOURCES:</a:t>
            </a:r>
          </a:p>
          <a:p>
            <a:r>
              <a:rPr lang="en-US" baseline="0" dirty="0" smtClean="0"/>
              <a:t>Images courtesy MBER.</a:t>
            </a:r>
            <a:endParaRPr lang="en-US" dirty="0" smtClean="0"/>
          </a:p>
        </p:txBody>
      </p:sp>
      <p:sp>
        <p:nvSpPr>
          <p:cNvPr id="4" name="Slide Number Placeholder 3"/>
          <p:cNvSpPr>
            <a:spLocks noGrp="1"/>
          </p:cNvSpPr>
          <p:nvPr>
            <p:ph type="sldNum" sz="quarter" idx="10"/>
          </p:nvPr>
        </p:nvSpPr>
        <p:spPr/>
        <p:txBody>
          <a:bodyPr/>
          <a:lstStyle/>
          <a:p>
            <a:fld id="{4414C4E1-C076-4B96-B411-B164DD60C071}" type="slidenum">
              <a:rPr lang="en-US" smtClean="0"/>
              <a:pPr/>
              <a:t>74</a:t>
            </a:fld>
            <a:endParaRPr lang="en-US"/>
          </a:p>
        </p:txBody>
      </p:sp>
    </p:spTree>
    <p:extLst>
      <p:ext uri="{BB962C8B-B14F-4D97-AF65-F5344CB8AC3E}">
        <p14:creationId xmlns:p14="http://schemas.microsoft.com/office/powerpoint/2010/main" val="1635929721"/>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 </a:t>
            </a:r>
          </a:p>
          <a:p>
            <a:r>
              <a:rPr lang="en-US" dirty="0"/>
              <a:t>This is a place to take stock of the new model ideas we have </a:t>
            </a:r>
            <a:r>
              <a:rPr lang="en-US" baseline="0" dirty="0"/>
              <a:t>come up with during this triangle. Add them as appropriate to the ongoing records of energy and matter. </a:t>
            </a:r>
            <a:endParaRPr lang="en-US" dirty="0"/>
          </a:p>
        </p:txBody>
      </p:sp>
      <p:sp>
        <p:nvSpPr>
          <p:cNvPr id="4" name="Slide Number Placeholder 3"/>
          <p:cNvSpPr>
            <a:spLocks noGrp="1"/>
          </p:cNvSpPr>
          <p:nvPr>
            <p:ph type="sldNum" sz="quarter" idx="10"/>
          </p:nvPr>
        </p:nvSpPr>
        <p:spPr/>
        <p:txBody>
          <a:bodyPr/>
          <a:lstStyle/>
          <a:p>
            <a:fld id="{4414C4E1-C076-4B96-B411-B164DD60C071}" type="slidenum">
              <a:rPr lang="en-US" smtClean="0"/>
              <a:pPr/>
              <a:t>75</a:t>
            </a:fld>
            <a:endParaRPr lang="en-US"/>
          </a:p>
        </p:txBody>
      </p:sp>
    </p:spTree>
    <p:extLst>
      <p:ext uri="{BB962C8B-B14F-4D97-AF65-F5344CB8AC3E}">
        <p14:creationId xmlns:p14="http://schemas.microsoft.com/office/powerpoint/2010/main" val="2359716612"/>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 meant</a:t>
            </a:r>
            <a:r>
              <a:rPr lang="en-US" baseline="0" dirty="0" smtClean="0"/>
              <a:t> for students.</a:t>
            </a:r>
            <a:endParaRPr lang="en-US" dirty="0" smtClean="0"/>
          </a:p>
        </p:txBody>
      </p:sp>
      <p:sp>
        <p:nvSpPr>
          <p:cNvPr id="4" name="Slide Number Placeholder 3"/>
          <p:cNvSpPr>
            <a:spLocks noGrp="1"/>
          </p:cNvSpPr>
          <p:nvPr>
            <p:ph type="sldNum" sz="quarter" idx="10"/>
          </p:nvPr>
        </p:nvSpPr>
        <p:spPr/>
        <p:txBody>
          <a:bodyPr/>
          <a:lstStyle/>
          <a:p>
            <a:fld id="{D8C963D6-A539-E940-9C15-C13F565BC522}" type="slidenum">
              <a:rPr lang="en-US" smtClean="0"/>
              <a:pPr/>
              <a:t>76</a:t>
            </a:fld>
            <a:endParaRPr lang="en-US"/>
          </a:p>
        </p:txBody>
      </p:sp>
    </p:spTree>
    <p:extLst>
      <p:ext uri="{BB962C8B-B14F-4D97-AF65-F5344CB8AC3E}">
        <p14:creationId xmlns:p14="http://schemas.microsoft.com/office/powerpoint/2010/main" val="2104699048"/>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 meant</a:t>
            </a:r>
            <a:r>
              <a:rPr lang="en-US" baseline="0" dirty="0" smtClean="0"/>
              <a:t> for students.</a:t>
            </a:r>
            <a:endParaRPr lang="en-US" dirty="0" smtClean="0"/>
          </a:p>
        </p:txBody>
      </p:sp>
      <p:sp>
        <p:nvSpPr>
          <p:cNvPr id="4" name="Slide Number Placeholder 3"/>
          <p:cNvSpPr>
            <a:spLocks noGrp="1"/>
          </p:cNvSpPr>
          <p:nvPr>
            <p:ph type="sldNum" sz="quarter" idx="10"/>
          </p:nvPr>
        </p:nvSpPr>
        <p:spPr/>
        <p:txBody>
          <a:bodyPr/>
          <a:lstStyle/>
          <a:p>
            <a:fld id="{D8C963D6-A539-E940-9C15-C13F565BC522}" type="slidenum">
              <a:rPr lang="en-US" smtClean="0"/>
              <a:pPr/>
              <a:t>77</a:t>
            </a:fld>
            <a:endParaRPr lang="en-US"/>
          </a:p>
        </p:txBody>
      </p:sp>
    </p:spTree>
    <p:extLst>
      <p:ext uri="{BB962C8B-B14F-4D97-AF65-F5344CB8AC3E}">
        <p14:creationId xmlns:p14="http://schemas.microsoft.com/office/powerpoint/2010/main" val="17355845"/>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 meant</a:t>
            </a:r>
            <a:r>
              <a:rPr lang="en-US" baseline="0" dirty="0" smtClean="0"/>
              <a:t> for students.</a:t>
            </a:r>
            <a:endParaRPr lang="en-US" dirty="0" smtClean="0"/>
          </a:p>
        </p:txBody>
      </p:sp>
      <p:sp>
        <p:nvSpPr>
          <p:cNvPr id="4" name="Slide Number Placeholder 3"/>
          <p:cNvSpPr>
            <a:spLocks noGrp="1"/>
          </p:cNvSpPr>
          <p:nvPr>
            <p:ph type="sldNum" sz="quarter" idx="10"/>
          </p:nvPr>
        </p:nvSpPr>
        <p:spPr/>
        <p:txBody>
          <a:bodyPr/>
          <a:lstStyle/>
          <a:p>
            <a:fld id="{D8C963D6-A539-E940-9C15-C13F565BC522}" type="slidenum">
              <a:rPr lang="en-US" smtClean="0"/>
              <a:pPr/>
              <a:t>78</a:t>
            </a:fld>
            <a:endParaRPr lang="en-US"/>
          </a:p>
        </p:txBody>
      </p:sp>
    </p:spTree>
    <p:extLst>
      <p:ext uri="{BB962C8B-B14F-4D97-AF65-F5344CB8AC3E}">
        <p14:creationId xmlns:p14="http://schemas.microsoft.com/office/powerpoint/2010/main" val="3656659200"/>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TEACHER</a:t>
            </a:r>
            <a:r>
              <a:rPr lang="en-US" baseline="0" dirty="0" smtClean="0"/>
              <a:t> NOTES:</a:t>
            </a:r>
          </a:p>
          <a:p>
            <a:r>
              <a:rPr lang="en-US" dirty="0" smtClean="0"/>
              <a:t>Culminating </a:t>
            </a:r>
            <a:r>
              <a:rPr lang="en-US" dirty="0"/>
              <a:t>activity. Students write out answers individually (homework</a:t>
            </a:r>
            <a:r>
              <a:rPr lang="en-US" baseline="0" dirty="0"/>
              <a:t> if possible), then work in groups to produce a poster. </a:t>
            </a:r>
            <a:r>
              <a:rPr lang="en-US" baseline="0" dirty="0" smtClean="0"/>
              <a:t>You can convert this activity to an assessment or follow it with one of your own design. </a:t>
            </a:r>
            <a:r>
              <a:rPr lang="en-US" b="1" baseline="0" dirty="0" smtClean="0"/>
              <a:t>Most teachers find it imperative to allow students a chance to revisit this question in work groups before asking students to perform on a summative assessment.</a:t>
            </a:r>
            <a:endParaRPr lang="en-US" b="1" baseline="0" dirty="0"/>
          </a:p>
          <a:p>
            <a:endParaRPr lang="en-US" baseline="0" dirty="0"/>
          </a:p>
          <a:p>
            <a:r>
              <a:rPr lang="en-US" baseline="0" dirty="0"/>
              <a:t>SOURCES:</a:t>
            </a:r>
          </a:p>
          <a:p>
            <a:r>
              <a:rPr lang="en-US" baseline="0" dirty="0"/>
              <a:t>Image, “WikiVoc-acorn-1.svg”</a:t>
            </a:r>
          </a:p>
          <a:p>
            <a:r>
              <a:rPr lang="en-US" baseline="0" dirty="0"/>
              <a:t>(https://</a:t>
            </a:r>
            <a:r>
              <a:rPr lang="en-US" baseline="0" dirty="0" err="1"/>
              <a:t>commons.wikimedia.org</a:t>
            </a:r>
            <a:r>
              <a:rPr lang="en-US" baseline="0" dirty="0"/>
              <a:t>/wiki/File%3AWikiVoc-acorn-1.svg)</a:t>
            </a:r>
          </a:p>
          <a:p>
            <a:r>
              <a:rPr lang="en-US" dirty="0"/>
              <a:t>By Original line art: Pearson Scott </a:t>
            </a:r>
            <a:r>
              <a:rPr lang="en-US" dirty="0" err="1"/>
              <a:t>Foresman</a:t>
            </a:r>
            <a:r>
              <a:rPr lang="en-US" dirty="0"/>
              <a:t> (public domain - donation to Wikimedia Foundation) Extracted and cleaned: Editor at Large (public domain - trivial work) </a:t>
            </a:r>
            <a:r>
              <a:rPr lang="en-US" dirty="0" err="1"/>
              <a:t>Vectorized</a:t>
            </a:r>
            <a:r>
              <a:rPr lang="en-US" dirty="0"/>
              <a:t> and colored: Rocket000 (public domain - released rights) Removed text: </a:t>
            </a:r>
            <a:r>
              <a:rPr lang="en-US" dirty="0" err="1"/>
              <a:t>Eubulides</a:t>
            </a:r>
            <a:r>
              <a:rPr lang="en-US" dirty="0"/>
              <a:t> (public domain - trivial work) [Public domain], via Wikimedia Commons</a:t>
            </a:r>
          </a:p>
          <a:p>
            <a:endParaRPr lang="en-US" dirty="0"/>
          </a:p>
          <a:p>
            <a:r>
              <a:rPr lang="en-US" dirty="0"/>
              <a:t>Image, “Sapling”</a:t>
            </a:r>
          </a:p>
          <a:p>
            <a:r>
              <a:rPr lang="en-US" dirty="0"/>
              <a:t>(https://</a:t>
            </a:r>
            <a:r>
              <a:rPr lang="en-US" dirty="0" err="1"/>
              <a:t>www.pexels.com</a:t>
            </a:r>
            <a:r>
              <a:rPr lang="en-US" dirty="0"/>
              <a:t>/search/sapling/)</a:t>
            </a:r>
          </a:p>
          <a:p>
            <a:r>
              <a:rPr lang="en-US" dirty="0"/>
              <a:t>By </a:t>
            </a:r>
            <a:r>
              <a:rPr lang="en-US" dirty="0" err="1"/>
              <a:t>Pexels</a:t>
            </a:r>
            <a:r>
              <a:rPr lang="en-US" dirty="0"/>
              <a:t> </a:t>
            </a:r>
          </a:p>
          <a:p>
            <a:endParaRPr lang="en-US" dirty="0"/>
          </a:p>
          <a:p>
            <a:r>
              <a:rPr lang="en-US" dirty="0"/>
              <a:t>Image, “Oak Tree,</a:t>
            </a:r>
            <a:r>
              <a:rPr lang="en-US" baseline="0" dirty="0"/>
              <a:t> Oak, Tree, Transparent, Nature” </a:t>
            </a:r>
          </a:p>
          <a:p>
            <a:r>
              <a:rPr lang="en-US" dirty="0"/>
              <a:t>https://</a:t>
            </a:r>
            <a:r>
              <a:rPr lang="en-US" dirty="0" err="1"/>
              <a:t>pixabay.com</a:t>
            </a:r>
            <a:r>
              <a:rPr lang="en-US" dirty="0"/>
              <a:t>/en/oak-tree-oak-tree-transparent-1480225/</a:t>
            </a:r>
          </a:p>
          <a:p>
            <a:r>
              <a:rPr lang="en-US" dirty="0"/>
              <a:t>By </a:t>
            </a:r>
            <a:r>
              <a:rPr lang="en-US" dirty="0" err="1"/>
              <a:t>Pixabay</a:t>
            </a:r>
            <a:r>
              <a:rPr lang="en-US" dirty="0"/>
              <a:t> (https://</a:t>
            </a:r>
            <a:r>
              <a:rPr lang="en-US" dirty="0" err="1"/>
              <a:t>pixabay.com</a:t>
            </a:r>
            <a:r>
              <a:rPr lang="en-US" dirty="0"/>
              <a:t>/en/service/terms/#usage)</a:t>
            </a:r>
          </a:p>
        </p:txBody>
      </p:sp>
      <p:sp>
        <p:nvSpPr>
          <p:cNvPr id="4" name="Slide Number Placeholder 3"/>
          <p:cNvSpPr>
            <a:spLocks noGrp="1"/>
          </p:cNvSpPr>
          <p:nvPr>
            <p:ph type="sldNum" sz="quarter" idx="10"/>
          </p:nvPr>
        </p:nvSpPr>
        <p:spPr/>
        <p:txBody>
          <a:bodyPr/>
          <a:lstStyle/>
          <a:p>
            <a:fld id="{4414C4E1-C076-4B96-B411-B164DD60C071}" type="slidenum">
              <a:rPr lang="en-US" smtClean="0"/>
              <a:pPr/>
              <a:t>79</a:t>
            </a:fld>
            <a:endParaRPr lang="en-US"/>
          </a:p>
        </p:txBody>
      </p:sp>
    </p:spTree>
    <p:extLst>
      <p:ext uri="{BB962C8B-B14F-4D97-AF65-F5344CB8AC3E}">
        <p14:creationId xmlns:p14="http://schemas.microsoft.com/office/powerpoint/2010/main" val="363637404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 </a:t>
            </a:r>
            <a:r>
              <a:rPr lang="en-US" dirty="0"/>
              <a:t>meant</a:t>
            </a:r>
            <a:r>
              <a:rPr lang="en-US" baseline="0" dirty="0"/>
              <a:t> for students.</a:t>
            </a:r>
            <a:endParaRPr lang="en-US" dirty="0"/>
          </a:p>
        </p:txBody>
      </p:sp>
      <p:sp>
        <p:nvSpPr>
          <p:cNvPr id="4" name="Slide Number Placeholder 3"/>
          <p:cNvSpPr>
            <a:spLocks noGrp="1"/>
          </p:cNvSpPr>
          <p:nvPr>
            <p:ph type="sldNum" sz="quarter" idx="10"/>
          </p:nvPr>
        </p:nvSpPr>
        <p:spPr/>
        <p:txBody>
          <a:bodyPr/>
          <a:lstStyle/>
          <a:p>
            <a:fld id="{D8C963D6-A539-E940-9C15-C13F565BC522}" type="slidenum">
              <a:rPr lang="en-US" smtClean="0"/>
              <a:pPr/>
              <a:t>8</a:t>
            </a:fld>
            <a:endParaRPr lang="en-US"/>
          </a:p>
        </p:txBody>
      </p:sp>
    </p:spTree>
    <p:extLst>
      <p:ext uri="{BB962C8B-B14F-4D97-AF65-F5344CB8AC3E}">
        <p14:creationId xmlns:p14="http://schemas.microsoft.com/office/powerpoint/2010/main" val="3285727653"/>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10000"/>
          </a:bodyPr>
          <a:lstStyle/>
          <a:p>
            <a:r>
              <a:rPr lang="en-US" dirty="0"/>
              <a:t>TEACHER</a:t>
            </a:r>
            <a:r>
              <a:rPr lang="en-US" baseline="0" dirty="0"/>
              <a:t> NOTES</a:t>
            </a:r>
            <a:r>
              <a:rPr lang="en-US" baseline="0" dirty="0" smtClean="0"/>
              <a:t>:</a:t>
            </a:r>
            <a:endParaRPr lang="en-US" baseline="0" dirty="0"/>
          </a:p>
          <a:p>
            <a:r>
              <a:rPr lang="en-US" baseline="0" dirty="0"/>
              <a:t>Here we </a:t>
            </a:r>
            <a:r>
              <a:rPr lang="en-US" baseline="0" dirty="0" smtClean="0"/>
              <a:t>revisit “Seed </a:t>
            </a:r>
            <a:r>
              <a:rPr lang="en-US" baseline="0" dirty="0"/>
              <a:t>to Tree” Challenge </a:t>
            </a:r>
            <a:r>
              <a:rPr lang="en-US" baseline="0" dirty="0" smtClean="0"/>
              <a:t>Question.</a:t>
            </a:r>
            <a:r>
              <a:rPr lang="en-US" baseline="0" dirty="0"/>
              <a:t> </a:t>
            </a:r>
            <a:r>
              <a:rPr lang="en-US" baseline="0" dirty="0" smtClean="0"/>
              <a:t>As </a:t>
            </a:r>
            <a:r>
              <a:rPr lang="en-US" baseline="0" dirty="0"/>
              <a:t>a culminating activity, s</a:t>
            </a:r>
            <a:r>
              <a:rPr lang="en-US" dirty="0"/>
              <a:t>tudents might write out answers individually (homework</a:t>
            </a:r>
            <a:r>
              <a:rPr lang="en-US" baseline="0" dirty="0"/>
              <a:t> if possible), then work in groups to produce a poster. </a:t>
            </a:r>
          </a:p>
          <a:p>
            <a:endParaRPr lang="en-US" baseline="0" dirty="0"/>
          </a:p>
          <a:p>
            <a:r>
              <a:rPr lang="en-US" baseline="0" dirty="0"/>
              <a:t>SOURCES: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Image, “</a:t>
            </a:r>
            <a:r>
              <a:rPr lang="en-US" b="0" dirty="0" err="1"/>
              <a:t>Quercus</a:t>
            </a:r>
            <a:r>
              <a:rPr lang="en-US" b="0" dirty="0"/>
              <a:t> </a:t>
            </a:r>
            <a:r>
              <a:rPr lang="en-US" b="0" dirty="0" err="1"/>
              <a:t>lobata</a:t>
            </a:r>
            <a:r>
              <a:rPr lang="en-US" b="0" dirty="0"/>
              <a:t> leaves Caswell Memorial State Park San Joaquin Valley California</a:t>
            </a:r>
            <a:r>
              <a:rPr lang="en-US" b="1" dirty="0"/>
              <a: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(https://commons.wikimedia.org/w/index.php?curid=1307755)</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By </a:t>
            </a:r>
            <a:r>
              <a:rPr lang="en-US" b="0" dirty="0"/>
              <a:t>KP </a:t>
            </a:r>
            <a:r>
              <a:rPr lang="en-US" b="0" dirty="0" err="1"/>
              <a:t>Botany~commonswiki</a:t>
            </a:r>
            <a:r>
              <a:rPr lang="en-US" b="0" dirty="0"/>
              <a:t> </a:t>
            </a:r>
            <a:r>
              <a:rPr lang="en-US" dirty="0"/>
              <a:t>CC-BY-SA-3.0 (http://creativecommons.org/licenses/by-sa/3.0/)], via Wikimedia Commons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Image, “[modified from] </a:t>
            </a:r>
            <a:r>
              <a:rPr lang="en-US" dirty="0"/>
              <a:t>Valley oak acorn and leaves</a:t>
            </a:r>
            <a:r>
              <a:rPr lang="en-US" baseline="0" dirty="0"/>
              <a: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(https://commons.wikimedia.org/w/index.php?curid=38184201</a:t>
            </a:r>
            <a:r>
              <a:rPr lang="en-US" dirty="0"/>
              <a:t>)</a:t>
            </a:r>
            <a:endParaRPr lang="en-US"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By </a:t>
            </a:r>
            <a:r>
              <a:rPr lang="en-US" baseline="0" dirty="0" err="1"/>
              <a:t>Parande</a:t>
            </a:r>
            <a:r>
              <a:rPr lang="en-US" baseline="0" dirty="0"/>
              <a:t> at English Wikipedia, CC BY-SA 3.0 </a:t>
            </a:r>
            <a:r>
              <a:rPr lang="en-US" dirty="0"/>
              <a:t>(http://creativecommons.org/licenses/by-sa/3.0/)], via Wikimedia Commons</a:t>
            </a:r>
          </a:p>
          <a:p>
            <a:endParaRPr lang="en-US" baseline="0" dirty="0"/>
          </a:p>
          <a:p>
            <a:r>
              <a:rPr lang="en-US" baseline="0" dirty="0"/>
              <a:t>Image, “Valley oak (</a:t>
            </a:r>
            <a:r>
              <a:rPr lang="en-US" baseline="0" dirty="0" err="1"/>
              <a:t>Quercus</a:t>
            </a:r>
            <a:r>
              <a:rPr lang="en-US" baseline="0" dirty="0"/>
              <a:t> </a:t>
            </a:r>
            <a:r>
              <a:rPr lang="en-US" baseline="0" dirty="0" err="1"/>
              <a:t>lobata</a:t>
            </a:r>
            <a:r>
              <a:rPr lang="en-US" baseline="0" dirty="0"/>
              <a:t>) on Mount Diablo Donner Canyon”</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(https://commons.wikimedia.org/w/index.php?curid=10748222)</a:t>
            </a:r>
          </a:p>
          <a:p>
            <a:r>
              <a:rPr lang="en-US" baseline="0" dirty="0"/>
              <a:t>By Miguel Vieira from Walnut Creek, CA, USA – uploaded by hike395, CC BY 2.0</a:t>
            </a:r>
            <a:endParaRPr lang="en-US" dirty="0"/>
          </a:p>
        </p:txBody>
      </p:sp>
      <p:sp>
        <p:nvSpPr>
          <p:cNvPr id="4" name="Slide Number Placeholder 3"/>
          <p:cNvSpPr>
            <a:spLocks noGrp="1"/>
          </p:cNvSpPr>
          <p:nvPr>
            <p:ph type="sldNum" sz="quarter" idx="10"/>
          </p:nvPr>
        </p:nvSpPr>
        <p:spPr/>
        <p:txBody>
          <a:bodyPr/>
          <a:lstStyle/>
          <a:p>
            <a:fld id="{4414C4E1-C076-4B96-B411-B164DD60C071}" type="slidenum">
              <a:rPr lang="en-US" smtClean="0"/>
              <a:pPr/>
              <a:t>80</a:t>
            </a:fld>
            <a:endParaRPr lang="en-US"/>
          </a:p>
        </p:txBody>
      </p:sp>
    </p:spTree>
    <p:extLst>
      <p:ext uri="{BB962C8B-B14F-4D97-AF65-F5344CB8AC3E}">
        <p14:creationId xmlns:p14="http://schemas.microsoft.com/office/powerpoint/2010/main" val="4155567701"/>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2"/>
        <p:cNvGrpSpPr/>
        <p:nvPr/>
      </p:nvGrpSpPr>
      <p:grpSpPr>
        <a:xfrm>
          <a:off x="0" y="0"/>
          <a:ext cx="0" cy="0"/>
          <a:chOff x="0" y="0"/>
          <a:chExt cx="0" cy="0"/>
        </a:xfrm>
      </p:grpSpPr>
      <p:sp>
        <p:nvSpPr>
          <p:cNvPr id="243" name="Shape 243"/>
          <p:cNvSpPr txBox="1"/>
          <p:nvPr/>
        </p:nvSpPr>
        <p:spPr>
          <a:xfrm>
            <a:off x="3886200" y="8686800"/>
            <a:ext cx="2971799" cy="457200"/>
          </a:xfrm>
          <a:prstGeom prst="rect">
            <a:avLst/>
          </a:prstGeom>
          <a:noFill/>
          <a:ln>
            <a:noFill/>
          </a:ln>
        </p:spPr>
        <p:txBody>
          <a:bodyPr lIns="91425" tIns="45700" rIns="91425" bIns="45700" anchor="b" anchorCtr="0">
            <a:spAutoFit/>
          </a:bodyPr>
          <a:lstStyle/>
          <a:p>
            <a:pPr marL="0" marR="0" lvl="0" indent="0" algn="r" rtl="0">
              <a:spcBef>
                <a:spcPts val="0"/>
              </a:spcBef>
              <a:buSzPct val="25000"/>
              <a:buFont typeface="Arial"/>
              <a:buNone/>
            </a:pPr>
            <a:r>
              <a:rPr lang="en-US" sz="1200" b="0" i="0" u="none" strike="noStrike" cap="none" baseline="0"/>
              <a:t>*</a:t>
            </a:r>
          </a:p>
        </p:txBody>
      </p:sp>
      <p:sp>
        <p:nvSpPr>
          <p:cNvPr id="244" name="Shape 244"/>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a:noFill/>
          </a:ln>
        </p:spPr>
      </p:sp>
      <p:sp>
        <p:nvSpPr>
          <p:cNvPr id="245" name="Shape 245"/>
          <p:cNvSpPr txBox="1">
            <a:spLocks noGrp="1"/>
          </p:cNvSpPr>
          <p:nvPr>
            <p:ph type="body" idx="1"/>
          </p:nvPr>
        </p:nvSpPr>
        <p:spPr>
          <a:xfrm>
            <a:off x="914400" y="4343400"/>
            <a:ext cx="5029199" cy="4114800"/>
          </a:xfrm>
          <a:prstGeom prst="rect">
            <a:avLst/>
          </a:prstGeom>
          <a:noFill/>
          <a:ln>
            <a:noFill/>
          </a:ln>
        </p:spPr>
        <p:txBody>
          <a:bodyPr lIns="91425" tIns="45700" rIns="91425" bIns="45700" anchor="t" anchorCtr="0">
            <a:spAutoFit/>
          </a:bodyPr>
          <a:lstStyle/>
          <a:p>
            <a:pPr>
              <a:spcBef>
                <a:spcPts val="0"/>
              </a:spcBef>
              <a:buNone/>
            </a:pPr>
            <a:r>
              <a:rPr lang="en-US" sz="1800" dirty="0"/>
              <a:t>TEACHER NOTES:</a:t>
            </a:r>
          </a:p>
          <a:p>
            <a:pPr>
              <a:spcBef>
                <a:spcPts val="0"/>
              </a:spcBef>
              <a:buNone/>
            </a:pPr>
            <a:r>
              <a:rPr lang="en-US" sz="1800" b="1" dirty="0"/>
              <a:t>Optional slide. Use or not, depending on student explanations.</a:t>
            </a:r>
          </a:p>
          <a:p>
            <a:pPr marL="0" marR="0" lvl="0" indent="0" algn="l" rtl="0">
              <a:spcBef>
                <a:spcPts val="0"/>
              </a:spcBef>
              <a:buSzPct val="25000"/>
              <a:buFont typeface="Arial"/>
              <a:buNone/>
            </a:pPr>
            <a:endParaRPr lang="en-US" sz="1800" b="0" i="0" u="none" strike="noStrike" cap="none" baseline="0" dirty="0"/>
          </a:p>
          <a:p>
            <a:pPr marL="0" marR="0" lvl="0" indent="0" algn="l" rtl="0">
              <a:spcBef>
                <a:spcPts val="0"/>
              </a:spcBef>
              <a:buSzPct val="25000"/>
              <a:buFont typeface="Arial"/>
              <a:buNone/>
            </a:pPr>
            <a:r>
              <a:rPr lang="en-US" sz="1800" b="0" i="0" u="none" strike="noStrike" cap="none" baseline="0" dirty="0"/>
              <a:t>SOURCES: </a:t>
            </a:r>
          </a:p>
          <a:p>
            <a:pPr marL="0" marR="0" lvl="0" indent="0" algn="l" rtl="0">
              <a:spcBef>
                <a:spcPts val="0"/>
              </a:spcBef>
              <a:buSzPct val="25000"/>
              <a:buFont typeface="Arial"/>
              <a:buNone/>
            </a:pPr>
            <a:r>
              <a:rPr lang="en-US" sz="1800" b="0" i="0" u="none" strike="noStrike" cap="none" baseline="0" dirty="0"/>
              <a:t>Image, “Illustration of a small cartoon bush” </a:t>
            </a:r>
          </a:p>
          <a:p>
            <a:pPr marL="0" marR="0" lvl="0" indent="0" algn="l" rtl="0">
              <a:spcBef>
                <a:spcPts val="0"/>
              </a:spcBef>
              <a:buSzPct val="25000"/>
              <a:buFont typeface="Arial"/>
              <a:buNone/>
            </a:pPr>
            <a:r>
              <a:rPr lang="en-US" sz="1800" b="0" i="0" u="none" strike="noStrike" cap="none" baseline="0" dirty="0"/>
              <a:t>(http://</a:t>
            </a:r>
            <a:r>
              <a:rPr lang="en-US" sz="1800" b="0" i="0" u="none" strike="noStrike" cap="none" baseline="0" dirty="0" err="1"/>
              <a:t>www.freestockphotos.biz</a:t>
            </a:r>
            <a:r>
              <a:rPr lang="en-US" sz="1800" b="0" i="0" u="none" strike="noStrike" cap="none" baseline="0" dirty="0"/>
              <a:t>/</a:t>
            </a:r>
            <a:r>
              <a:rPr lang="en-US" sz="1800" b="0" i="0" u="none" strike="noStrike" cap="none" baseline="0" dirty="0" err="1"/>
              <a:t>stockphoto</a:t>
            </a:r>
            <a:r>
              <a:rPr lang="en-US" sz="1800" b="0" i="0" u="none" strike="noStrike" cap="none" baseline="0" dirty="0"/>
              <a:t>/15933)</a:t>
            </a:r>
          </a:p>
          <a:p>
            <a:pPr marL="0" marR="0" lvl="0" indent="0" algn="l" rtl="0">
              <a:spcBef>
                <a:spcPts val="0"/>
              </a:spcBef>
              <a:buSzPct val="25000"/>
              <a:buFont typeface="Arial"/>
              <a:buNone/>
            </a:pPr>
            <a:r>
              <a:rPr lang="en-US" sz="1800" b="0" i="0" u="none" strike="noStrike" cap="none" baseline="0" dirty="0"/>
              <a:t>By Free Stock Photos (https://</a:t>
            </a:r>
            <a:r>
              <a:rPr lang="en-US" sz="1800" b="0" i="0" u="none" strike="noStrike" cap="none" baseline="0" dirty="0" err="1"/>
              <a:t>creativecommons.org</a:t>
            </a:r>
            <a:r>
              <a:rPr lang="en-US" sz="1800" b="0" i="0" u="none" strike="noStrike" cap="none" baseline="0" dirty="0"/>
              <a:t>/</a:t>
            </a:r>
            <a:r>
              <a:rPr lang="en-US" sz="1800" b="0" i="0" u="none" strike="noStrike" cap="none" baseline="0" dirty="0" err="1"/>
              <a:t>publicdomain</a:t>
            </a:r>
            <a:r>
              <a:rPr lang="en-US" sz="1800" b="0" i="0" u="none" strike="noStrike" cap="none" baseline="0" dirty="0"/>
              <a:t>/zero/1.0/)</a:t>
            </a:r>
          </a:p>
          <a:p>
            <a:pPr marL="0" marR="0" lvl="0" indent="0" algn="l" rtl="0">
              <a:spcBef>
                <a:spcPts val="0"/>
              </a:spcBef>
              <a:buSzPct val="25000"/>
              <a:buFont typeface="Arial"/>
              <a:buNone/>
            </a:pPr>
            <a:endParaRPr lang="en-US" sz="1800" b="0" i="0" u="none" strike="noStrike" cap="none" baseline="0" dirty="0"/>
          </a:p>
          <a:p>
            <a:pPr marL="0" marR="0" lvl="0" indent="0" algn="l" rtl="0">
              <a:spcBef>
                <a:spcPts val="0"/>
              </a:spcBef>
              <a:buSzPct val="25000"/>
              <a:buFont typeface="Arial"/>
              <a:buNone/>
            </a:pPr>
            <a:r>
              <a:rPr lang="en-US" sz="1800" b="0" i="0" u="none" strike="noStrike" cap="none" baseline="0" dirty="0"/>
              <a:t>Image, “Plant, Grass, Green, Leaves, Leaf, Growing, Growth” </a:t>
            </a:r>
          </a:p>
          <a:p>
            <a:pPr marL="0" marR="0" lvl="0" indent="0" algn="l" rtl="0">
              <a:spcBef>
                <a:spcPts val="0"/>
              </a:spcBef>
              <a:buSzPct val="25000"/>
              <a:buFont typeface="Arial"/>
              <a:buNone/>
            </a:pPr>
            <a:r>
              <a:rPr lang="en-US" sz="1800" b="0" i="0" u="none" strike="noStrike" cap="none" baseline="0" dirty="0"/>
              <a:t>(https://</a:t>
            </a:r>
            <a:r>
              <a:rPr lang="en-US" sz="1800" b="0" i="0" u="none" strike="noStrike" cap="none" baseline="0" dirty="0" err="1"/>
              <a:t>pixabay.com</a:t>
            </a:r>
            <a:r>
              <a:rPr lang="en-US" sz="1800" b="0" i="0" u="none" strike="noStrike" cap="none" baseline="0" dirty="0"/>
              <a:t>/</a:t>
            </a:r>
            <a:r>
              <a:rPr lang="en-US" sz="1800" b="0" i="0" u="none" strike="noStrike" cap="none" baseline="0" dirty="0" err="1"/>
              <a:t>en</a:t>
            </a:r>
            <a:r>
              <a:rPr lang="en-US" sz="1800" b="0" i="0" u="none" strike="noStrike" cap="none" baseline="0" dirty="0"/>
              <a:t>/plant-grass-green-leaves-leaf-31583/)</a:t>
            </a:r>
          </a:p>
          <a:p>
            <a:pPr marL="0" marR="0" lvl="0" indent="0" algn="l" rtl="0">
              <a:spcBef>
                <a:spcPts val="0"/>
              </a:spcBef>
              <a:buSzPct val="25000"/>
              <a:buFont typeface="Arial"/>
              <a:buNone/>
            </a:pPr>
            <a:r>
              <a:rPr lang="en-US" sz="1800" b="0" i="0" u="none" strike="noStrike" cap="none" baseline="0" dirty="0"/>
              <a:t>By </a:t>
            </a:r>
            <a:r>
              <a:rPr lang="en-US" sz="1800" b="0" i="0" u="none" strike="noStrike" cap="none" baseline="0" dirty="0" err="1"/>
              <a:t>Pixabay</a:t>
            </a:r>
            <a:r>
              <a:rPr lang="en-US" sz="1800" b="0" i="0" u="none" strike="noStrike" cap="none" baseline="0" dirty="0"/>
              <a:t> (https://</a:t>
            </a:r>
            <a:r>
              <a:rPr lang="en-US" sz="1800" b="0" i="0" u="none" strike="noStrike" cap="none" baseline="0" dirty="0" err="1"/>
              <a:t>pixabay.com</a:t>
            </a:r>
            <a:r>
              <a:rPr lang="en-US" sz="1800" b="0" i="0" u="none" strike="noStrike" cap="none" baseline="0" dirty="0"/>
              <a:t>/</a:t>
            </a:r>
            <a:r>
              <a:rPr lang="en-US" sz="1800" b="0" i="0" u="none" strike="noStrike" cap="none" baseline="0" dirty="0" err="1"/>
              <a:t>en</a:t>
            </a:r>
            <a:r>
              <a:rPr lang="en-US" sz="1800" b="0" i="0" u="none" strike="noStrike" cap="none" baseline="0" dirty="0"/>
              <a:t>/service/terms/#usage)</a:t>
            </a:r>
          </a:p>
          <a:p>
            <a:pPr marL="0" marR="0" lvl="0" indent="0" algn="l" rtl="0">
              <a:spcBef>
                <a:spcPts val="0"/>
              </a:spcBef>
              <a:buSzPct val="25000"/>
              <a:buFont typeface="Arial"/>
              <a:buNone/>
            </a:pPr>
            <a:endParaRPr lang="en-US" sz="1800" b="0" i="0" u="none" strike="noStrike" cap="none" baseline="0" dirty="0"/>
          </a:p>
          <a:p>
            <a:pPr marL="0" marR="0" lvl="0" indent="0" algn="l" rtl="0">
              <a:spcBef>
                <a:spcPts val="0"/>
              </a:spcBef>
              <a:buSzPct val="25000"/>
              <a:buFont typeface="Arial"/>
              <a:buNone/>
            </a:pPr>
            <a:r>
              <a:rPr lang="en-US" sz="1800" b="0" i="0" u="none" strike="noStrike" cap="none" baseline="0" dirty="0"/>
              <a:t>Image, “Pot, Flowerpot, Pottery, Clay” </a:t>
            </a:r>
          </a:p>
          <a:p>
            <a:pPr marL="0" marR="0" lvl="0" indent="0" algn="l" rtl="0">
              <a:spcBef>
                <a:spcPts val="0"/>
              </a:spcBef>
              <a:buSzPct val="25000"/>
              <a:buFont typeface="Arial"/>
              <a:buNone/>
            </a:pPr>
            <a:r>
              <a:rPr lang="en-US" sz="1800" b="0" i="0" u="none" strike="noStrike" cap="none" baseline="0" dirty="0"/>
              <a:t>(https://</a:t>
            </a:r>
            <a:r>
              <a:rPr lang="en-US" sz="1800" b="0" i="0" u="none" strike="noStrike" cap="none" baseline="0" dirty="0" err="1"/>
              <a:t>pixabay.com</a:t>
            </a:r>
            <a:r>
              <a:rPr lang="en-US" sz="1800" b="0" i="0" u="none" strike="noStrike" cap="none" baseline="0" dirty="0"/>
              <a:t>/</a:t>
            </a:r>
            <a:r>
              <a:rPr lang="en-US" sz="1800" b="0" i="0" u="none" strike="noStrike" cap="none" baseline="0" dirty="0" err="1"/>
              <a:t>en</a:t>
            </a:r>
            <a:r>
              <a:rPr lang="en-US" sz="1800" b="0" i="0" u="none" strike="noStrike" cap="none" baseline="0" dirty="0"/>
              <a:t>/pot-flowerpot-pottery-clay-147737/)</a:t>
            </a:r>
          </a:p>
          <a:p>
            <a:pPr marL="0" marR="0" lvl="0" indent="0" algn="l" rtl="0">
              <a:spcBef>
                <a:spcPts val="0"/>
              </a:spcBef>
              <a:buSzPct val="25000"/>
              <a:buFont typeface="Arial"/>
              <a:buNone/>
            </a:pPr>
            <a:r>
              <a:rPr lang="en-US" sz="1800" b="0" i="0" u="none" strike="noStrike" cap="none" baseline="0" dirty="0"/>
              <a:t>By </a:t>
            </a:r>
            <a:r>
              <a:rPr lang="en-US" sz="1800" b="0" i="0" u="none" strike="noStrike" cap="none" baseline="0" dirty="0" err="1"/>
              <a:t>Pixabay</a:t>
            </a:r>
            <a:r>
              <a:rPr lang="en-US" sz="1800" b="0" i="0" u="none" strike="noStrike" cap="none" baseline="0" dirty="0"/>
              <a:t> (https://</a:t>
            </a:r>
            <a:r>
              <a:rPr lang="en-US" sz="1800" b="0" i="0" u="none" strike="noStrike" cap="none" baseline="0" dirty="0" err="1"/>
              <a:t>pixabay.com</a:t>
            </a:r>
            <a:r>
              <a:rPr lang="en-US" sz="1800" b="0" i="0" u="none" strike="noStrike" cap="none" baseline="0" dirty="0"/>
              <a:t>/</a:t>
            </a:r>
            <a:r>
              <a:rPr lang="en-US" sz="1800" b="0" i="0" u="none" strike="noStrike" cap="none" baseline="0" dirty="0" err="1"/>
              <a:t>en</a:t>
            </a:r>
            <a:r>
              <a:rPr lang="en-US" sz="1800" b="0" i="0" u="none" strike="noStrike" cap="none" baseline="0" dirty="0"/>
              <a:t>/service/terms/#usage)</a:t>
            </a:r>
          </a:p>
          <a:p>
            <a:pPr marL="0" marR="0" lvl="0" indent="0" algn="l" rtl="0">
              <a:spcBef>
                <a:spcPts val="0"/>
              </a:spcBef>
              <a:buSzPct val="25000"/>
              <a:buFont typeface="Arial"/>
              <a:buNone/>
            </a:pPr>
            <a:endParaRPr lang="en-US" sz="1800" b="0" i="0" u="none" strike="noStrike" cap="none" baseline="0" dirty="0"/>
          </a:p>
          <a:p>
            <a:pPr marL="0" marR="0" lvl="0" indent="0" algn="l" rtl="0">
              <a:spcBef>
                <a:spcPts val="0"/>
              </a:spcBef>
              <a:buSzPct val="25000"/>
              <a:buFont typeface="Arial"/>
              <a:buNone/>
            </a:pPr>
            <a:r>
              <a:rPr lang="en-US" sz="1800" b="0" i="0" u="none" strike="noStrike" cap="none" baseline="0" dirty="0"/>
              <a:t>Image, “Pile, Rocks, Dirt, Heap, Stack, Rough, Gravel” </a:t>
            </a:r>
          </a:p>
          <a:p>
            <a:pPr marL="0" marR="0" lvl="0" indent="0" algn="l" rtl="0">
              <a:spcBef>
                <a:spcPts val="0"/>
              </a:spcBef>
              <a:buSzPct val="25000"/>
              <a:buFont typeface="Arial"/>
              <a:buNone/>
            </a:pPr>
            <a:r>
              <a:rPr lang="en-US" sz="1800" b="0" i="0" u="none" strike="noStrike" cap="none" baseline="0" dirty="0"/>
              <a:t>(https://</a:t>
            </a:r>
            <a:r>
              <a:rPr lang="en-US" sz="1800" b="0" i="0" u="none" strike="noStrike" cap="none" baseline="0" dirty="0" err="1"/>
              <a:t>pixabay.com</a:t>
            </a:r>
            <a:r>
              <a:rPr lang="en-US" sz="1800" b="0" i="0" u="none" strike="noStrike" cap="none" baseline="0" dirty="0"/>
              <a:t>/</a:t>
            </a:r>
            <a:r>
              <a:rPr lang="en-US" sz="1800" b="0" i="0" u="none" strike="noStrike" cap="none" baseline="0" dirty="0" err="1"/>
              <a:t>en</a:t>
            </a:r>
            <a:r>
              <a:rPr lang="en-US" sz="1800" b="0" i="0" u="none" strike="noStrike" cap="none" baseline="0" dirty="0"/>
              <a:t>/pile-rocks-dirt-heap-stack-rough-576448/)</a:t>
            </a:r>
          </a:p>
          <a:p>
            <a:pPr marL="0" marR="0" lvl="0" indent="0" algn="l" rtl="0">
              <a:spcBef>
                <a:spcPts val="0"/>
              </a:spcBef>
              <a:buSzPct val="25000"/>
              <a:buFont typeface="Arial"/>
              <a:buNone/>
            </a:pPr>
            <a:r>
              <a:rPr lang="en-US" sz="1800" b="0" i="0" u="none" strike="noStrike" cap="none" baseline="0" dirty="0"/>
              <a:t>By </a:t>
            </a:r>
            <a:r>
              <a:rPr lang="en-US" sz="1800" b="0" i="0" u="none" strike="noStrike" cap="none" baseline="0" dirty="0" err="1"/>
              <a:t>Pixabay</a:t>
            </a:r>
            <a:r>
              <a:rPr lang="en-US" sz="1800" b="0" i="0" u="none" strike="noStrike" cap="none" baseline="0" dirty="0"/>
              <a:t> (https://</a:t>
            </a:r>
            <a:r>
              <a:rPr lang="en-US" sz="1800" b="0" i="0" u="none" strike="noStrike" cap="none" baseline="0" dirty="0" err="1"/>
              <a:t>pixabay.com</a:t>
            </a:r>
            <a:r>
              <a:rPr lang="en-US" sz="1800" b="0" i="0" u="none" strike="noStrike" cap="none" baseline="0" dirty="0"/>
              <a:t>/</a:t>
            </a:r>
            <a:r>
              <a:rPr lang="en-US" sz="1800" b="0" i="0" u="none" strike="noStrike" cap="none" baseline="0" dirty="0" err="1"/>
              <a:t>en</a:t>
            </a:r>
            <a:r>
              <a:rPr lang="en-US" sz="1800" b="0" i="0" u="none" strike="noStrike" cap="none" baseline="0" dirty="0"/>
              <a:t>/service/terms/#usage)</a:t>
            </a:r>
          </a:p>
          <a:p>
            <a:pPr marL="0" marR="0" lvl="0" indent="0" algn="l" rtl="0">
              <a:spcBef>
                <a:spcPts val="0"/>
              </a:spcBef>
              <a:buSzPct val="25000"/>
              <a:buFont typeface="Arial"/>
              <a:buNone/>
            </a:pPr>
            <a:endParaRPr lang="en-US" sz="1800" b="0" i="0" u="none" strike="noStrike" cap="none" baseline="0" dirty="0"/>
          </a:p>
          <a:p>
            <a:pPr marL="0" marR="0" lvl="0" indent="0" algn="l" rtl="0">
              <a:spcBef>
                <a:spcPts val="0"/>
              </a:spcBef>
              <a:buSzPct val="25000"/>
              <a:buFont typeface="Arial"/>
              <a:buNone/>
            </a:pPr>
            <a:endParaRPr lang="en-US" sz="1800" b="0" i="0" u="none" strike="noStrike" cap="none" baseline="0" dirty="0"/>
          </a:p>
        </p:txBody>
      </p:sp>
    </p:spTree>
    <p:extLst>
      <p:ext uri="{BB962C8B-B14F-4D97-AF65-F5344CB8AC3E}">
        <p14:creationId xmlns:p14="http://schemas.microsoft.com/office/powerpoint/2010/main" val="462183244"/>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1"/>
        <p:cNvGrpSpPr/>
        <p:nvPr/>
      </p:nvGrpSpPr>
      <p:grpSpPr>
        <a:xfrm>
          <a:off x="0" y="0"/>
          <a:ext cx="0" cy="0"/>
          <a:chOff x="0" y="0"/>
          <a:chExt cx="0" cy="0"/>
        </a:xfrm>
      </p:grpSpPr>
      <p:sp>
        <p:nvSpPr>
          <p:cNvPr id="252" name="Shape 252"/>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a:noFill/>
          </a:ln>
        </p:spPr>
      </p:sp>
      <p:sp>
        <p:nvSpPr>
          <p:cNvPr id="253" name="Shape 253"/>
          <p:cNvSpPr txBox="1">
            <a:spLocks noGrp="1"/>
          </p:cNvSpPr>
          <p:nvPr>
            <p:ph type="body" idx="1"/>
          </p:nvPr>
        </p:nvSpPr>
        <p:spPr>
          <a:xfrm>
            <a:off x="914400" y="4343400"/>
            <a:ext cx="5029199" cy="4114800"/>
          </a:xfrm>
          <a:prstGeom prst="rect">
            <a:avLst/>
          </a:prstGeom>
          <a:noFill/>
          <a:ln>
            <a:noFill/>
          </a:ln>
        </p:spPr>
        <p:txBody>
          <a:bodyPr lIns="91425" tIns="45700" rIns="91425" bIns="45700" anchor="t" anchorCtr="0">
            <a:spAutoFit/>
          </a:bodyPr>
          <a:lstStyle/>
          <a:p>
            <a:pPr>
              <a:spcBef>
                <a:spcPts val="0"/>
              </a:spcBef>
              <a:buNone/>
            </a:pPr>
            <a:r>
              <a:rPr lang="en-US" dirty="0"/>
              <a:t>TEACHER NOTES:</a:t>
            </a:r>
          </a:p>
          <a:p>
            <a:pPr>
              <a:spcBef>
                <a:spcPts val="0"/>
              </a:spcBef>
              <a:buNone/>
            </a:pPr>
            <a:r>
              <a:rPr lang="en-US" b="1" dirty="0"/>
              <a:t>Optional slide. Use or not, depending on student explanations.</a:t>
            </a:r>
          </a:p>
          <a:p>
            <a:pPr>
              <a:spcBef>
                <a:spcPts val="0"/>
              </a:spcBef>
              <a:buNone/>
            </a:pPr>
            <a:endParaRPr lang="en-US" dirty="0"/>
          </a:p>
          <a:p>
            <a:pPr>
              <a:spcBef>
                <a:spcPts val="0"/>
              </a:spcBef>
              <a:buNone/>
            </a:pPr>
            <a:r>
              <a:rPr lang="en-US" dirty="0"/>
              <a:t>SOURCES:</a:t>
            </a:r>
          </a:p>
          <a:p>
            <a:pPr>
              <a:spcBef>
                <a:spcPts val="0"/>
              </a:spcBef>
              <a:buNone/>
            </a:pPr>
            <a:r>
              <a:rPr lang="en-US" dirty="0"/>
              <a:t>Image,</a:t>
            </a:r>
            <a:r>
              <a:rPr lang="en-US" baseline="0" dirty="0"/>
              <a:t> “Seedling, Potted Plant, Sapling, Plant, Growing, Growth”</a:t>
            </a:r>
          </a:p>
          <a:p>
            <a:pPr>
              <a:spcBef>
                <a:spcPts val="0"/>
              </a:spcBef>
              <a:buNone/>
            </a:pPr>
            <a:r>
              <a:rPr lang="en-US" baseline="0" dirty="0"/>
              <a:t>(https://</a:t>
            </a:r>
            <a:r>
              <a:rPr lang="en-US" baseline="0" dirty="0" err="1"/>
              <a:t>pixabay.com</a:t>
            </a:r>
            <a:r>
              <a:rPr lang="en-US" baseline="0" dirty="0"/>
              <a:t>/</a:t>
            </a:r>
            <a:r>
              <a:rPr lang="en-US" baseline="0" dirty="0" err="1"/>
              <a:t>en</a:t>
            </a:r>
            <a:r>
              <a:rPr lang="en-US" baseline="0" dirty="0"/>
              <a:t>/seedling-potted-plant-sapling-plant-154735/)</a:t>
            </a:r>
          </a:p>
          <a:p>
            <a:pPr>
              <a:spcBef>
                <a:spcPts val="0"/>
              </a:spcBef>
              <a:buNone/>
            </a:pPr>
            <a:r>
              <a:rPr lang="en-US" baseline="0" dirty="0"/>
              <a:t>By </a:t>
            </a:r>
            <a:r>
              <a:rPr lang="en-US" baseline="0" dirty="0" err="1"/>
              <a:t>Pixabay</a:t>
            </a:r>
            <a:r>
              <a:rPr lang="en-US" baseline="0" dirty="0"/>
              <a:t> (https://</a:t>
            </a:r>
            <a:r>
              <a:rPr lang="en-US" baseline="0" dirty="0" err="1"/>
              <a:t>pixabay.com</a:t>
            </a:r>
            <a:r>
              <a:rPr lang="en-US" baseline="0" dirty="0"/>
              <a:t>/</a:t>
            </a:r>
            <a:r>
              <a:rPr lang="en-US" baseline="0" dirty="0" err="1"/>
              <a:t>en</a:t>
            </a:r>
            <a:r>
              <a:rPr lang="en-US" baseline="0" dirty="0"/>
              <a:t>/service/terms/#usage)</a:t>
            </a:r>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a:t>Modified by MBER-bio </a:t>
            </a:r>
            <a:endParaRPr lang="en-US" dirty="0"/>
          </a:p>
          <a:p>
            <a:pPr>
              <a:spcBef>
                <a:spcPts val="0"/>
              </a:spcBef>
              <a:buNone/>
            </a:pPr>
            <a:endParaRPr lang="en-US" baseline="0" dirty="0"/>
          </a:p>
          <a:p>
            <a:pPr>
              <a:spcBef>
                <a:spcPts val="0"/>
              </a:spcBef>
              <a:buNone/>
            </a:pPr>
            <a:r>
              <a:rPr lang="en-US" baseline="0" dirty="0"/>
              <a:t>Image, “Tree, Branches, Root, Eco, Ecology” </a:t>
            </a:r>
          </a:p>
          <a:p>
            <a:pPr>
              <a:spcBef>
                <a:spcPts val="0"/>
              </a:spcBef>
              <a:buNone/>
            </a:pPr>
            <a:r>
              <a:rPr lang="en-US" baseline="0" dirty="0"/>
              <a:t>(https://</a:t>
            </a:r>
            <a:r>
              <a:rPr lang="en-US" baseline="0" dirty="0" err="1"/>
              <a:t>pixabay.com</a:t>
            </a:r>
            <a:r>
              <a:rPr lang="en-US" baseline="0" dirty="0"/>
              <a:t>/</a:t>
            </a:r>
            <a:r>
              <a:rPr lang="en-US" baseline="0" dirty="0" err="1"/>
              <a:t>en</a:t>
            </a:r>
            <a:r>
              <a:rPr lang="en-US" baseline="0" dirty="0"/>
              <a:t>/tree-branches-root-eco-ecology-309046/)</a:t>
            </a:r>
          </a:p>
          <a:p>
            <a:pPr>
              <a:spcBef>
                <a:spcPts val="0"/>
              </a:spcBef>
              <a:buNone/>
            </a:pPr>
            <a:r>
              <a:rPr lang="en-US" baseline="0" dirty="0"/>
              <a:t>By </a:t>
            </a:r>
            <a:r>
              <a:rPr lang="en-US" baseline="0" dirty="0" err="1"/>
              <a:t>Pixabay</a:t>
            </a:r>
            <a:r>
              <a:rPr lang="en-US" baseline="0" dirty="0"/>
              <a:t> (https://</a:t>
            </a:r>
            <a:r>
              <a:rPr lang="en-US" baseline="0" dirty="0" err="1"/>
              <a:t>pixabay.com</a:t>
            </a:r>
            <a:r>
              <a:rPr lang="en-US" baseline="0" dirty="0"/>
              <a:t>/</a:t>
            </a:r>
            <a:r>
              <a:rPr lang="en-US" baseline="0" dirty="0" err="1"/>
              <a:t>en</a:t>
            </a:r>
            <a:r>
              <a:rPr lang="en-US" baseline="0" dirty="0"/>
              <a:t>/service/terms/#usage)</a:t>
            </a:r>
          </a:p>
          <a:p>
            <a:pPr>
              <a:spcBef>
                <a:spcPts val="0"/>
              </a:spcBef>
              <a:buNone/>
            </a:pPr>
            <a:r>
              <a:rPr lang="en-US" baseline="0" dirty="0"/>
              <a:t>Modified by MBER-bio </a:t>
            </a:r>
            <a:endParaRPr dirty="0"/>
          </a:p>
        </p:txBody>
      </p:sp>
    </p:spTree>
    <p:extLst>
      <p:ext uri="{BB962C8B-B14F-4D97-AF65-F5344CB8AC3E}">
        <p14:creationId xmlns:p14="http://schemas.microsoft.com/office/powerpoint/2010/main" val="465430709"/>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TEACHER NOTES:</a:t>
            </a:r>
          </a:p>
          <a:p>
            <a:r>
              <a:rPr lang="en-US" dirty="0" smtClean="0"/>
              <a:t>At the beginning</a:t>
            </a:r>
            <a:r>
              <a:rPr lang="en-US" baseline="0" dirty="0" smtClean="0"/>
              <a:t> of the unit, you may have had a conversation about parallels between the bear </a:t>
            </a:r>
            <a:r>
              <a:rPr lang="en-US" i="1" baseline="0" dirty="0" smtClean="0"/>
              <a:t>gaining</a:t>
            </a:r>
            <a:r>
              <a:rPr lang="en-US" baseline="0" dirty="0" smtClean="0"/>
              <a:t> mass in preparation for hibernation and the oak tree gaining mass over time. Here we are asking instead about the relationship between the oak gaining mass and the bear </a:t>
            </a:r>
            <a:r>
              <a:rPr lang="en-US" i="1" baseline="0" dirty="0" smtClean="0"/>
              <a:t>losing</a:t>
            </a:r>
            <a:r>
              <a:rPr lang="en-US" baseline="0" dirty="0" smtClean="0"/>
              <a:t> mass (during hibernation). </a:t>
            </a:r>
            <a:r>
              <a:rPr lang="en-US" dirty="0" smtClean="0"/>
              <a:t>This is</a:t>
            </a:r>
            <a:r>
              <a:rPr lang="en-US" baseline="0" dirty="0" smtClean="0"/>
              <a:t> a chance for students to see that the bear breaths out the matter as CO</a:t>
            </a:r>
            <a:r>
              <a:rPr lang="en-US" baseline="-25000" dirty="0" smtClean="0"/>
              <a:t>2</a:t>
            </a:r>
            <a:r>
              <a:rPr lang="en-US" baseline="0" dirty="0" smtClean="0"/>
              <a:t> and the tree takes it in as CO</a:t>
            </a:r>
            <a:r>
              <a:rPr lang="en-US" baseline="-25000" dirty="0" smtClean="0"/>
              <a:t>2</a:t>
            </a:r>
            <a:r>
              <a:rPr lang="en-US" baseline="0" dirty="0" smtClean="0"/>
              <a:t>. So the changes in mass have to do with the movement of CO</a:t>
            </a:r>
            <a:r>
              <a:rPr lang="en-US" baseline="-25000" dirty="0" smtClean="0"/>
              <a:t>2</a:t>
            </a:r>
            <a:r>
              <a:rPr lang="en-US" baseline="0" dirty="0" smtClean="0"/>
              <a:t>. This provides an excellent transition to the next unit which deals with the cycling of carbon at the ecosystem level.</a:t>
            </a:r>
            <a:endParaRPr lang="en-US" dirty="0" smtClean="0"/>
          </a:p>
          <a:p>
            <a:endParaRPr lang="en-US" dirty="0"/>
          </a:p>
        </p:txBody>
      </p:sp>
      <p:sp>
        <p:nvSpPr>
          <p:cNvPr id="4" name="Slide Number Placeholder 3"/>
          <p:cNvSpPr>
            <a:spLocks noGrp="1"/>
          </p:cNvSpPr>
          <p:nvPr>
            <p:ph type="sldNum" sz="quarter" idx="10"/>
          </p:nvPr>
        </p:nvSpPr>
        <p:spPr/>
        <p:txBody>
          <a:bodyPr/>
          <a:lstStyle/>
          <a:p>
            <a:fld id="{4414C4E1-C076-4B96-B411-B164DD60C071}" type="slidenum">
              <a:rPr lang="en-US" smtClean="0"/>
              <a:pPr/>
              <a:t>83</a:t>
            </a:fld>
            <a:endParaRPr lang="en-US"/>
          </a:p>
        </p:txBody>
      </p:sp>
    </p:spTree>
    <p:extLst>
      <p:ext uri="{BB962C8B-B14F-4D97-AF65-F5344CB8AC3E}">
        <p14:creationId xmlns:p14="http://schemas.microsoft.com/office/powerpoint/2010/main" val="3619343786"/>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 meant</a:t>
            </a:r>
            <a:r>
              <a:rPr lang="en-US" baseline="0" dirty="0" smtClean="0"/>
              <a:t> for students.</a:t>
            </a:r>
            <a:endParaRPr lang="en-US" dirty="0" smtClean="0"/>
          </a:p>
        </p:txBody>
      </p:sp>
      <p:sp>
        <p:nvSpPr>
          <p:cNvPr id="4" name="Slide Number Placeholder 3"/>
          <p:cNvSpPr>
            <a:spLocks noGrp="1"/>
          </p:cNvSpPr>
          <p:nvPr>
            <p:ph type="sldNum" sz="quarter" idx="10"/>
          </p:nvPr>
        </p:nvSpPr>
        <p:spPr/>
        <p:txBody>
          <a:bodyPr/>
          <a:lstStyle/>
          <a:p>
            <a:fld id="{D8C963D6-A539-E940-9C15-C13F565BC522}" type="slidenum">
              <a:rPr lang="en-US" smtClean="0"/>
              <a:pPr/>
              <a:t>84</a:t>
            </a:fld>
            <a:endParaRPr lang="en-US"/>
          </a:p>
        </p:txBody>
      </p:sp>
    </p:spTree>
    <p:extLst>
      <p:ext uri="{BB962C8B-B14F-4D97-AF65-F5344CB8AC3E}">
        <p14:creationId xmlns:p14="http://schemas.microsoft.com/office/powerpoint/2010/main" val="298214241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Just an intro slide.</a:t>
            </a:r>
          </a:p>
          <a:p>
            <a:endParaRPr lang="en-US" dirty="0"/>
          </a:p>
          <a:p>
            <a:r>
              <a:rPr lang="en-US" dirty="0"/>
              <a:t>SOURCES: </a:t>
            </a:r>
          </a:p>
          <a:p>
            <a:r>
              <a:rPr lang="en-US" dirty="0"/>
              <a:t>Image, “Dahlia</a:t>
            </a:r>
            <a:r>
              <a:rPr lang="en-US" baseline="0" dirty="0"/>
              <a:t>. ‘Bali’ .7399.jpg”</a:t>
            </a:r>
          </a:p>
          <a:p>
            <a:r>
              <a:rPr lang="en-US" baseline="0" dirty="0"/>
              <a:t>(https://</a:t>
            </a:r>
            <a:r>
              <a:rPr lang="en-US" baseline="0" dirty="0" err="1"/>
              <a:t>commons.wikimedia.org</a:t>
            </a:r>
            <a:r>
              <a:rPr lang="en-US" baseline="0" dirty="0"/>
              <a:t>/wiki/File%3ADahlia.%22Bali%22.7399.jpg)</a:t>
            </a:r>
          </a:p>
          <a:p>
            <a:r>
              <a:rPr lang="en-US" baseline="0" dirty="0"/>
              <a:t>By picture taken by Olaf </a:t>
            </a:r>
            <a:r>
              <a:rPr lang="en-US" baseline="0" dirty="0" err="1"/>
              <a:t>Leillinger</a:t>
            </a:r>
            <a:r>
              <a:rPr lang="en-US" baseline="0" dirty="0"/>
              <a:t> English: Please report references to </a:t>
            </a:r>
            <a:r>
              <a:rPr lang="en-US" baseline="0" dirty="0" err="1"/>
              <a:t>olei@despammed.com</a:t>
            </a:r>
            <a:r>
              <a:rPr lang="en-US" baseline="0" dirty="0"/>
              <a:t>. Deutsch: </a:t>
            </a:r>
            <a:r>
              <a:rPr lang="en-US" baseline="0" dirty="0" err="1"/>
              <a:t>Quellenangabe</a:t>
            </a:r>
            <a:r>
              <a:rPr lang="en-US" baseline="0" dirty="0"/>
              <a:t> und </a:t>
            </a:r>
            <a:r>
              <a:rPr lang="en-US" baseline="0" dirty="0" err="1"/>
              <a:t>Beleg</a:t>
            </a:r>
            <a:r>
              <a:rPr lang="en-US" baseline="0" dirty="0"/>
              <a:t> an </a:t>
            </a:r>
            <a:r>
              <a:rPr lang="en-US" baseline="0" dirty="0" err="1"/>
              <a:t>olei@despammed.com</a:t>
            </a:r>
            <a:r>
              <a:rPr lang="en-US" baseline="0" dirty="0"/>
              <a:t> </a:t>
            </a:r>
            <a:r>
              <a:rPr lang="en-US" baseline="0" dirty="0" err="1"/>
              <a:t>erbeten</a:t>
            </a:r>
            <a:r>
              <a:rPr lang="en-US" baseline="0" dirty="0"/>
              <a:t>. (Own work) [CC BY-SA 2.5 (http://</a:t>
            </a:r>
            <a:r>
              <a:rPr lang="en-US" baseline="0" dirty="0" err="1"/>
              <a:t>creativecommons.org</a:t>
            </a:r>
            <a:r>
              <a:rPr lang="en-US" baseline="0" dirty="0"/>
              <a:t>/licenses/by-</a:t>
            </a:r>
            <a:r>
              <a:rPr lang="en-US" baseline="0" dirty="0" err="1"/>
              <a:t>sa</a:t>
            </a:r>
            <a:r>
              <a:rPr lang="en-US" baseline="0" dirty="0"/>
              <a:t>/2.5) or GFDL (http://</a:t>
            </a:r>
            <a:r>
              <a:rPr lang="en-US" baseline="0" dirty="0" err="1"/>
              <a:t>www.gnu.org</a:t>
            </a:r>
            <a:r>
              <a:rPr lang="en-US" baseline="0" dirty="0"/>
              <a:t>/</a:t>
            </a:r>
            <a:r>
              <a:rPr lang="en-US" baseline="0" dirty="0" err="1"/>
              <a:t>copyleft</a:t>
            </a:r>
            <a:r>
              <a:rPr lang="en-US" baseline="0" dirty="0"/>
              <a:t>/</a:t>
            </a:r>
            <a:r>
              <a:rPr lang="en-US" baseline="0" dirty="0" err="1"/>
              <a:t>fdl.html</a:t>
            </a:r>
            <a:r>
              <a:rPr lang="en-US" baseline="0" dirty="0"/>
              <a:t>)], via Wikimedia Commons</a:t>
            </a:r>
          </a:p>
          <a:p>
            <a:endParaRPr lang="en-US" dirty="0"/>
          </a:p>
        </p:txBody>
      </p:sp>
      <p:sp>
        <p:nvSpPr>
          <p:cNvPr id="4" name="Slide Number Placeholder 3"/>
          <p:cNvSpPr>
            <a:spLocks noGrp="1"/>
          </p:cNvSpPr>
          <p:nvPr>
            <p:ph type="sldNum" sz="quarter" idx="10"/>
          </p:nvPr>
        </p:nvSpPr>
        <p:spPr/>
        <p:txBody>
          <a:bodyPr/>
          <a:lstStyle/>
          <a:p>
            <a:fld id="{4414C4E1-C076-4B96-B411-B164DD60C071}" type="slidenum">
              <a:rPr lang="en-US" smtClean="0"/>
              <a:pPr/>
              <a:t>9</a:t>
            </a:fld>
            <a:endParaRPr lang="en-US"/>
          </a:p>
        </p:txBody>
      </p:sp>
    </p:spTree>
    <p:extLst>
      <p:ext uri="{BB962C8B-B14F-4D97-AF65-F5344CB8AC3E}">
        <p14:creationId xmlns:p14="http://schemas.microsoft.com/office/powerpoint/2010/main" val="149073884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Master" Target="../slideMasters/slideMaster1.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prstGeom prst="rect">
            <a:avLst/>
          </a:prstGeom>
        </p:spPr>
        <p:txBody>
          <a:bodyPr/>
          <a:lstStyle/>
          <a:p>
            <a:r>
              <a:rPr lang="en-US" dirty="0"/>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7B645773-0DC8-426C-89C3-296E4606752C}" type="datetimeFigureOut">
              <a:rPr lang="en-US" smtClean="0"/>
              <a:pPr/>
              <a:t>2/20/2022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0DC3A83-1025-431B-815B-C077C1ECAA1C}" type="slidenum">
              <a:rPr lang="en-US" smtClean="0"/>
              <a:pPr/>
              <a:t>‹#›</a:t>
            </a:fld>
            <a:endParaRPr lang="en-US"/>
          </a:p>
        </p:txBody>
      </p:sp>
    </p:spTree>
    <p:extLst>
      <p:ext uri="{BB962C8B-B14F-4D97-AF65-F5344CB8AC3E}">
        <p14:creationId xmlns:p14="http://schemas.microsoft.com/office/powerpoint/2010/main" val="70011249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LS Overview (Q--&gt;P)">
    <p:spTree>
      <p:nvGrpSpPr>
        <p:cNvPr id="1" name=""/>
        <p:cNvGrpSpPr/>
        <p:nvPr/>
      </p:nvGrpSpPr>
      <p:grpSpPr>
        <a:xfrm>
          <a:off x="0" y="0"/>
          <a:ext cx="0" cy="0"/>
          <a:chOff x="0" y="0"/>
          <a:chExt cx="0" cy="0"/>
        </a:xfrm>
      </p:grpSpPr>
      <p:sp>
        <p:nvSpPr>
          <p:cNvPr id="9" name="Shape 117">
            <a:extLst>
              <a:ext uri="{FF2B5EF4-FFF2-40B4-BE49-F238E27FC236}">
                <a16:creationId xmlns:a16="http://schemas.microsoft.com/office/drawing/2014/main" id="{00B37BE2-E693-5F4E-9B73-AED318E68592}"/>
              </a:ext>
            </a:extLst>
          </p:cNvPr>
          <p:cNvSpPr/>
          <p:nvPr userDrawn="1"/>
        </p:nvSpPr>
        <p:spPr>
          <a:xfrm>
            <a:off x="2071" y="-21667"/>
            <a:ext cx="9144001" cy="582491"/>
          </a:xfrm>
          <a:prstGeom prst="rect">
            <a:avLst/>
          </a:prstGeom>
          <a:gradFill flip="none" rotWithShape="1">
            <a:gsLst>
              <a:gs pos="40000">
                <a:srgbClr val="CC0033"/>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2800" dirty="0">
              <a:latin typeface="+mj-l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14" name="Text Placeholder 13">
            <a:extLst>
              <a:ext uri="{FF2B5EF4-FFF2-40B4-BE49-F238E27FC236}">
                <a16:creationId xmlns:a16="http://schemas.microsoft.com/office/drawing/2014/main" id="{F8120934-ECBD-4471-ADC9-C3835387FBAE}"/>
              </a:ext>
            </a:extLst>
          </p:cNvPr>
          <p:cNvSpPr>
            <a:spLocks noGrp="1"/>
          </p:cNvSpPr>
          <p:nvPr>
            <p:ph type="body" sz="quarter" idx="10"/>
          </p:nvPr>
        </p:nvSpPr>
        <p:spPr>
          <a:xfrm>
            <a:off x="2742012" y="896898"/>
            <a:ext cx="6078538" cy="2057817"/>
          </a:xfrm>
          <a:prstGeom prst="rect">
            <a:avLst/>
          </a:prstGeom>
        </p:spPr>
        <p:txBody>
          <a:bodyPr>
            <a:noAutofit/>
          </a:bodyPr>
          <a:lstStyle>
            <a:lvl1pPr marL="0" indent="0">
              <a:spcBef>
                <a:spcPts val="0"/>
              </a:spcBef>
              <a:buNone/>
              <a:defRPr sz="1400"/>
            </a:lvl1pPr>
          </a:lstStyle>
          <a:p>
            <a:pPr lvl="0"/>
            <a:endParaRPr lang="en-US" dirty="0"/>
          </a:p>
        </p:txBody>
      </p:sp>
      <p:sp>
        <p:nvSpPr>
          <p:cNvPr id="20" name="Text Placeholder 19">
            <a:extLst>
              <a:ext uri="{FF2B5EF4-FFF2-40B4-BE49-F238E27FC236}">
                <a16:creationId xmlns:a16="http://schemas.microsoft.com/office/drawing/2014/main" id="{81FCD32C-DC7B-4724-92A0-0E6474627D67}"/>
              </a:ext>
            </a:extLst>
          </p:cNvPr>
          <p:cNvSpPr>
            <a:spLocks noGrp="1"/>
          </p:cNvSpPr>
          <p:nvPr>
            <p:ph type="body" sz="quarter" idx="12"/>
          </p:nvPr>
        </p:nvSpPr>
        <p:spPr>
          <a:xfrm>
            <a:off x="375742" y="3523633"/>
            <a:ext cx="8444808" cy="2708892"/>
          </a:xfrm>
          <a:prstGeom prst="rect">
            <a:avLst/>
          </a:prstGeom>
          <a:ln w="9525" cmpd="sng">
            <a:noFill/>
            <a:extLst>
              <a:ext uri="{C807C97D-BFC1-408E-A445-0C87EB9F89A2}">
                <ask:lineSketchStyleProps xmlns="" xmlns:ask="http://schemas.microsoft.com/office/drawing/2018/sketchyshapes">
                  <ask:type>
                    <ask:lineSketchNone/>
                  </ask:type>
                </ask:lineSketchStyleProps>
              </a:ext>
            </a:extLst>
          </a:ln>
        </p:spPr>
        <p:txBody>
          <a:bodyPr>
            <a:noAutofit/>
          </a:bodyPr>
          <a:lstStyle>
            <a:lvl1pPr marL="0" indent="0">
              <a:spcBef>
                <a:spcPts val="0"/>
              </a:spcBef>
              <a:buNone/>
              <a:defRPr sz="1400"/>
            </a:lvl1pPr>
          </a:lstStyle>
          <a:p>
            <a:pPr lvl="0"/>
            <a:endParaRPr lang="en-US" dirty="0"/>
          </a:p>
        </p:txBody>
      </p:sp>
      <p:sp>
        <p:nvSpPr>
          <p:cNvPr id="24" name="Shape 120">
            <a:extLst>
              <a:ext uri="{FF2B5EF4-FFF2-40B4-BE49-F238E27FC236}">
                <a16:creationId xmlns:a16="http://schemas.microsoft.com/office/drawing/2014/main" id="{E5E8DBD2-9640-4186-8B19-A550C71BFF9B}"/>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11" name="Shape 117">
            <a:extLst>
              <a:ext uri="{FF2B5EF4-FFF2-40B4-BE49-F238E27FC236}">
                <a16:creationId xmlns:a16="http://schemas.microsoft.com/office/drawing/2014/main" id="{5D14FA57-D270-E548-9D44-403A0A3638A5}"/>
              </a:ext>
            </a:extLst>
          </p:cNvPr>
          <p:cNvSpPr/>
          <p:nvPr userDrawn="1"/>
        </p:nvSpPr>
        <p:spPr>
          <a:xfrm rot="5400000">
            <a:off x="-3401085" y="3369214"/>
            <a:ext cx="6879668" cy="97908"/>
          </a:xfrm>
          <a:prstGeom prst="rect">
            <a:avLst/>
          </a:prstGeom>
          <a:solidFill>
            <a:srgbClr val="CC0033"/>
          </a:solidFill>
          <a:ln w="12700">
            <a:miter lim="400000"/>
          </a:ln>
        </p:spPr>
        <p:txBody>
          <a:bodyPr lIns="25115" tIns="25115" rIns="25115" bIns="25115" anchor="ctr"/>
          <a:lstStyle/>
          <a:p>
            <a:pPr>
              <a:defRPr sz="2400"/>
            </a:pPr>
            <a:endParaRPr sz="2800" dirty="0">
              <a:latin typeface="Arial" panose="020B0604020202020204" pitchFamily="34" charset="0"/>
              <a:cs typeface="Arial" panose="020B0604020202020204" pitchFamily="34" charset="0"/>
            </a:endParaRPr>
          </a:p>
        </p:txBody>
      </p:sp>
      <p:sp>
        <p:nvSpPr>
          <p:cNvPr id="5" name="Flowchart: Connector 4">
            <a:extLst>
              <a:ext uri="{FF2B5EF4-FFF2-40B4-BE49-F238E27FC236}">
                <a16:creationId xmlns:a16="http://schemas.microsoft.com/office/drawing/2014/main" id="{77D0FC0B-B4E2-4F08-A440-4A27C0F3469F}"/>
              </a:ext>
            </a:extLst>
          </p:cNvPr>
          <p:cNvSpPr/>
          <p:nvPr userDrawn="1"/>
        </p:nvSpPr>
        <p:spPr>
          <a:xfrm>
            <a:off x="444322" y="3017113"/>
            <a:ext cx="192881" cy="192881"/>
          </a:xfrm>
          <a:prstGeom prst="flowChartConnector">
            <a:avLst/>
          </a:prstGeom>
          <a:noFill/>
          <a:ln w="19050" cmpd="sng">
            <a:solidFill>
              <a:schemeClr val="tx1"/>
            </a:solidFill>
            <a:extLst>
              <a:ext uri="{C807C97D-BFC1-408E-A445-0C87EB9F89A2}">
                <ask:lineSketchStyleProps xmlns="" xmlns:ask="http://schemas.microsoft.com/office/drawing/2018/sketchyshapes">
                  <ask:type>
                    <ask:lineSketchNone/>
                  </ask:type>
                </ask:lineSketchStyleProps>
              </a:ext>
            </a:extLst>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cxnSp>
        <p:nvCxnSpPr>
          <p:cNvPr id="7" name="Straight Connector 6">
            <a:extLst>
              <a:ext uri="{FF2B5EF4-FFF2-40B4-BE49-F238E27FC236}">
                <a16:creationId xmlns:a16="http://schemas.microsoft.com/office/drawing/2014/main" id="{E702D0D6-3A5E-44DA-B28D-0D94FD693862}"/>
              </a:ext>
            </a:extLst>
          </p:cNvPr>
          <p:cNvCxnSpPr/>
          <p:nvPr userDrawn="1"/>
        </p:nvCxnSpPr>
        <p:spPr>
          <a:xfrm>
            <a:off x="536477" y="3173633"/>
            <a:ext cx="0" cy="0"/>
          </a:xfrm>
          <a:prstGeom prst="line">
            <a:avLst/>
          </a:prstGeom>
        </p:spPr>
        <p:style>
          <a:lnRef idx="2">
            <a:schemeClr val="accent1"/>
          </a:lnRef>
          <a:fillRef idx="0">
            <a:schemeClr val="accent1"/>
          </a:fillRef>
          <a:effectRef idx="1">
            <a:schemeClr val="accent1"/>
          </a:effectRef>
          <a:fontRef idx="minor">
            <a:schemeClr val="tx1"/>
          </a:fontRef>
        </p:style>
      </p:cxnSp>
      <p:sp>
        <p:nvSpPr>
          <p:cNvPr id="18" name="Flowchart: Connector 17">
            <a:extLst>
              <a:ext uri="{FF2B5EF4-FFF2-40B4-BE49-F238E27FC236}">
                <a16:creationId xmlns:a16="http://schemas.microsoft.com/office/drawing/2014/main" id="{E1154B51-CC54-4A9E-9084-573AD89889F0}"/>
              </a:ext>
            </a:extLst>
          </p:cNvPr>
          <p:cNvSpPr/>
          <p:nvPr userDrawn="1"/>
        </p:nvSpPr>
        <p:spPr>
          <a:xfrm>
            <a:off x="519573" y="3086376"/>
            <a:ext cx="45006" cy="45006"/>
          </a:xfrm>
          <a:prstGeom prst="flowChartConnector">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cxnSp>
        <p:nvCxnSpPr>
          <p:cNvPr id="21" name="Straight Connector 20">
            <a:extLst>
              <a:ext uri="{FF2B5EF4-FFF2-40B4-BE49-F238E27FC236}">
                <a16:creationId xmlns:a16="http://schemas.microsoft.com/office/drawing/2014/main" id="{5F696658-9020-4933-A9CF-E69B39DBD33F}"/>
              </a:ext>
            </a:extLst>
          </p:cNvPr>
          <p:cNvCxnSpPr>
            <a:cxnSpLocks/>
          </p:cNvCxnSpPr>
          <p:nvPr userDrawn="1"/>
        </p:nvCxnSpPr>
        <p:spPr>
          <a:xfrm flipV="1">
            <a:off x="541617" y="3040452"/>
            <a:ext cx="0" cy="64294"/>
          </a:xfrm>
          <a:prstGeom prst="line">
            <a:avLst/>
          </a:prstGeom>
          <a:ln w="19050">
            <a:solidFill>
              <a:schemeClr val="tx1"/>
            </a:solidFill>
          </a:ln>
        </p:spPr>
        <p:style>
          <a:lnRef idx="2">
            <a:schemeClr val="accent1"/>
          </a:lnRef>
          <a:fillRef idx="0">
            <a:schemeClr val="accent1"/>
          </a:fillRef>
          <a:effectRef idx="1">
            <a:schemeClr val="accent1"/>
          </a:effectRef>
          <a:fontRef idx="minor">
            <a:schemeClr val="tx1"/>
          </a:fontRef>
        </p:style>
      </p:cxnSp>
      <p:sp>
        <p:nvSpPr>
          <p:cNvPr id="25" name="Flowchart: Delay 24">
            <a:extLst>
              <a:ext uri="{FF2B5EF4-FFF2-40B4-BE49-F238E27FC236}">
                <a16:creationId xmlns:a16="http://schemas.microsoft.com/office/drawing/2014/main" id="{FC8902ED-D914-4197-AC2E-676B99BDCDBA}"/>
              </a:ext>
            </a:extLst>
          </p:cNvPr>
          <p:cNvSpPr/>
          <p:nvPr userDrawn="1"/>
        </p:nvSpPr>
        <p:spPr>
          <a:xfrm rot="16200000">
            <a:off x="526717" y="2970105"/>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sp>
        <p:nvSpPr>
          <p:cNvPr id="29" name="Flowchart: Delay 28">
            <a:extLst>
              <a:ext uri="{FF2B5EF4-FFF2-40B4-BE49-F238E27FC236}">
                <a16:creationId xmlns:a16="http://schemas.microsoft.com/office/drawing/2014/main" id="{2DC8035E-BA5F-4275-9226-54D7C6B3E6C9}"/>
              </a:ext>
            </a:extLst>
          </p:cNvPr>
          <p:cNvSpPr/>
          <p:nvPr userDrawn="1"/>
        </p:nvSpPr>
        <p:spPr>
          <a:xfrm rot="13345484">
            <a:off x="436886" y="3005956"/>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sp>
        <p:nvSpPr>
          <p:cNvPr id="22" name="Text Placeholder 15">
            <a:extLst>
              <a:ext uri="{FF2B5EF4-FFF2-40B4-BE49-F238E27FC236}">
                <a16:creationId xmlns:a16="http://schemas.microsoft.com/office/drawing/2014/main" id="{29C7C9EC-5164-4479-9188-D420150A0690}"/>
              </a:ext>
            </a:extLst>
          </p:cNvPr>
          <p:cNvSpPr>
            <a:spLocks noGrp="1"/>
          </p:cNvSpPr>
          <p:nvPr>
            <p:ph type="body" sz="quarter" idx="11"/>
          </p:nvPr>
        </p:nvSpPr>
        <p:spPr>
          <a:xfrm>
            <a:off x="647380" y="2991963"/>
            <a:ext cx="1719995" cy="423491"/>
          </a:xfrm>
          <a:prstGeom prst="rect">
            <a:avLst/>
          </a:prstGeom>
        </p:spPr>
        <p:txBody>
          <a:bodyPr>
            <a:noAutofit/>
          </a:bodyPr>
          <a:lstStyle>
            <a:lvl1pPr marL="0" indent="0">
              <a:buNone/>
              <a:defRPr sz="1400"/>
            </a:lvl1pPr>
          </a:lstStyle>
          <a:p>
            <a:pPr lvl="0"/>
            <a:endParaRPr lang="en-US" dirty="0"/>
          </a:p>
        </p:txBody>
      </p:sp>
      <p:pic>
        <p:nvPicPr>
          <p:cNvPr id="17" name="Picture 4">
            <a:extLst>
              <a:ext uri="{FF2B5EF4-FFF2-40B4-BE49-F238E27FC236}">
                <a16:creationId xmlns:a16="http://schemas.microsoft.com/office/drawing/2014/main" id="{AB7446EB-60A1-48BB-9941-2E6265074541}"/>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375780" y="887932"/>
            <a:ext cx="1991595" cy="199159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64587731"/>
      </p:ext>
    </p:extLst>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LS Overview (P--&gt;Q)">
    <p:spTree>
      <p:nvGrpSpPr>
        <p:cNvPr id="1" name=""/>
        <p:cNvGrpSpPr/>
        <p:nvPr/>
      </p:nvGrpSpPr>
      <p:grpSpPr>
        <a:xfrm>
          <a:off x="0" y="0"/>
          <a:ext cx="0" cy="0"/>
          <a:chOff x="0" y="0"/>
          <a:chExt cx="0" cy="0"/>
        </a:xfrm>
      </p:grpSpPr>
      <p:sp>
        <p:nvSpPr>
          <p:cNvPr id="9" name="Shape 117">
            <a:extLst>
              <a:ext uri="{FF2B5EF4-FFF2-40B4-BE49-F238E27FC236}">
                <a16:creationId xmlns:a16="http://schemas.microsoft.com/office/drawing/2014/main" id="{00B37BE2-E693-5F4E-9B73-AED318E68592}"/>
              </a:ext>
            </a:extLst>
          </p:cNvPr>
          <p:cNvSpPr/>
          <p:nvPr userDrawn="1"/>
        </p:nvSpPr>
        <p:spPr>
          <a:xfrm>
            <a:off x="2071" y="-21667"/>
            <a:ext cx="9144001" cy="582491"/>
          </a:xfrm>
          <a:prstGeom prst="rect">
            <a:avLst/>
          </a:prstGeom>
          <a:gradFill flip="none" rotWithShape="1">
            <a:gsLst>
              <a:gs pos="40000">
                <a:srgbClr val="CC0033"/>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2800" dirty="0">
              <a:latin typeface="+mj-lt"/>
              <a:cs typeface="Arial" panose="020B0604020202020204" pitchFamily="34" charset="0"/>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14" name="Text Placeholder 13">
            <a:extLst>
              <a:ext uri="{FF2B5EF4-FFF2-40B4-BE49-F238E27FC236}">
                <a16:creationId xmlns:a16="http://schemas.microsoft.com/office/drawing/2014/main" id="{F8120934-ECBD-4471-ADC9-C3835387FBAE}"/>
              </a:ext>
            </a:extLst>
          </p:cNvPr>
          <p:cNvSpPr>
            <a:spLocks noGrp="1"/>
          </p:cNvSpPr>
          <p:nvPr>
            <p:ph type="body" sz="quarter" idx="10"/>
          </p:nvPr>
        </p:nvSpPr>
        <p:spPr>
          <a:xfrm>
            <a:off x="2742012" y="896898"/>
            <a:ext cx="6078538" cy="2057817"/>
          </a:xfrm>
          <a:prstGeom prst="rect">
            <a:avLst/>
          </a:prstGeom>
        </p:spPr>
        <p:txBody>
          <a:bodyPr>
            <a:noAutofit/>
          </a:bodyPr>
          <a:lstStyle>
            <a:lvl1pPr marL="0" indent="0">
              <a:spcBef>
                <a:spcPts val="0"/>
              </a:spcBef>
              <a:buNone/>
              <a:defRPr sz="1400"/>
            </a:lvl1pPr>
          </a:lstStyle>
          <a:p>
            <a:pPr lvl="0"/>
            <a:endParaRPr lang="en-US" dirty="0"/>
          </a:p>
        </p:txBody>
      </p:sp>
      <p:sp>
        <p:nvSpPr>
          <p:cNvPr id="20" name="Text Placeholder 19">
            <a:extLst>
              <a:ext uri="{FF2B5EF4-FFF2-40B4-BE49-F238E27FC236}">
                <a16:creationId xmlns:a16="http://schemas.microsoft.com/office/drawing/2014/main" id="{81FCD32C-DC7B-4724-92A0-0E6474627D67}"/>
              </a:ext>
            </a:extLst>
          </p:cNvPr>
          <p:cNvSpPr>
            <a:spLocks noGrp="1"/>
          </p:cNvSpPr>
          <p:nvPr>
            <p:ph type="body" sz="quarter" idx="12"/>
          </p:nvPr>
        </p:nvSpPr>
        <p:spPr>
          <a:xfrm>
            <a:off x="375742" y="3523633"/>
            <a:ext cx="8444808" cy="2708892"/>
          </a:xfrm>
          <a:prstGeom prst="rect">
            <a:avLst/>
          </a:prstGeom>
          <a:ln w="9525" cmpd="sng">
            <a:noFill/>
            <a:extLst>
              <a:ext uri="{C807C97D-BFC1-408E-A445-0C87EB9F89A2}">
                <ask:lineSketchStyleProps xmlns="" xmlns:ask="http://schemas.microsoft.com/office/drawing/2018/sketchyshapes">
                  <ask:type>
                    <ask:lineSketchNone/>
                  </ask:type>
                </ask:lineSketchStyleProps>
              </a:ext>
            </a:extLst>
          </a:ln>
        </p:spPr>
        <p:txBody>
          <a:bodyPr>
            <a:noAutofit/>
          </a:bodyPr>
          <a:lstStyle>
            <a:lvl1pPr marL="0" indent="0">
              <a:spcBef>
                <a:spcPts val="0"/>
              </a:spcBef>
              <a:buNone/>
              <a:defRPr sz="1400"/>
            </a:lvl1pPr>
          </a:lstStyle>
          <a:p>
            <a:pPr lvl="0"/>
            <a:endParaRPr lang="en-US" dirty="0"/>
          </a:p>
        </p:txBody>
      </p:sp>
      <p:sp>
        <p:nvSpPr>
          <p:cNvPr id="24" name="Shape 120">
            <a:extLst>
              <a:ext uri="{FF2B5EF4-FFF2-40B4-BE49-F238E27FC236}">
                <a16:creationId xmlns:a16="http://schemas.microsoft.com/office/drawing/2014/main" id="{E5E8DBD2-9640-4186-8B19-A550C71BFF9B}"/>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11" name="Shape 117">
            <a:extLst>
              <a:ext uri="{FF2B5EF4-FFF2-40B4-BE49-F238E27FC236}">
                <a16:creationId xmlns:a16="http://schemas.microsoft.com/office/drawing/2014/main" id="{5D14FA57-D270-E548-9D44-403A0A3638A5}"/>
              </a:ext>
            </a:extLst>
          </p:cNvPr>
          <p:cNvSpPr/>
          <p:nvPr userDrawn="1"/>
        </p:nvSpPr>
        <p:spPr>
          <a:xfrm rot="5400000">
            <a:off x="-3401085" y="3369214"/>
            <a:ext cx="6879668" cy="97908"/>
          </a:xfrm>
          <a:prstGeom prst="rect">
            <a:avLst/>
          </a:prstGeom>
          <a:solidFill>
            <a:srgbClr val="CC0033"/>
          </a:solidFill>
          <a:ln w="12700">
            <a:miter lim="400000"/>
          </a:ln>
        </p:spPr>
        <p:txBody>
          <a:bodyPr lIns="25115" tIns="25115" rIns="25115" bIns="25115" anchor="ctr"/>
          <a:lstStyle/>
          <a:p>
            <a:pPr>
              <a:defRPr sz="2400"/>
            </a:pPr>
            <a:endParaRPr sz="2800" dirty="0">
              <a:latin typeface="Arial" panose="020B0604020202020204" pitchFamily="34" charset="0"/>
              <a:cs typeface="Arial" panose="020B0604020202020204" pitchFamily="34" charset="0"/>
            </a:endParaRPr>
          </a:p>
        </p:txBody>
      </p:sp>
      <p:sp>
        <p:nvSpPr>
          <p:cNvPr id="5" name="Flowchart: Connector 4">
            <a:extLst>
              <a:ext uri="{FF2B5EF4-FFF2-40B4-BE49-F238E27FC236}">
                <a16:creationId xmlns:a16="http://schemas.microsoft.com/office/drawing/2014/main" id="{77D0FC0B-B4E2-4F08-A440-4A27C0F3469F}"/>
              </a:ext>
            </a:extLst>
          </p:cNvPr>
          <p:cNvSpPr/>
          <p:nvPr userDrawn="1"/>
        </p:nvSpPr>
        <p:spPr>
          <a:xfrm>
            <a:off x="444322" y="3017113"/>
            <a:ext cx="192881" cy="192881"/>
          </a:xfrm>
          <a:prstGeom prst="flowChartConnector">
            <a:avLst/>
          </a:prstGeom>
          <a:noFill/>
          <a:ln w="19050" cmpd="sng">
            <a:solidFill>
              <a:schemeClr val="tx1"/>
            </a:solidFill>
            <a:extLst>
              <a:ext uri="{C807C97D-BFC1-408E-A445-0C87EB9F89A2}">
                <ask:lineSketchStyleProps xmlns="" xmlns:ask="http://schemas.microsoft.com/office/drawing/2018/sketchyshapes">
                  <ask:type>
                    <ask:lineSketchNone/>
                  </ask:type>
                </ask:lineSketchStyleProps>
              </a:ext>
            </a:extLst>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cxnSp>
        <p:nvCxnSpPr>
          <p:cNvPr id="7" name="Straight Connector 6">
            <a:extLst>
              <a:ext uri="{FF2B5EF4-FFF2-40B4-BE49-F238E27FC236}">
                <a16:creationId xmlns:a16="http://schemas.microsoft.com/office/drawing/2014/main" id="{E702D0D6-3A5E-44DA-B28D-0D94FD693862}"/>
              </a:ext>
            </a:extLst>
          </p:cNvPr>
          <p:cNvCxnSpPr/>
          <p:nvPr userDrawn="1"/>
        </p:nvCxnSpPr>
        <p:spPr>
          <a:xfrm>
            <a:off x="536477" y="3173633"/>
            <a:ext cx="0" cy="0"/>
          </a:xfrm>
          <a:prstGeom prst="line">
            <a:avLst/>
          </a:prstGeom>
        </p:spPr>
        <p:style>
          <a:lnRef idx="2">
            <a:schemeClr val="accent1"/>
          </a:lnRef>
          <a:fillRef idx="0">
            <a:schemeClr val="accent1"/>
          </a:fillRef>
          <a:effectRef idx="1">
            <a:schemeClr val="accent1"/>
          </a:effectRef>
          <a:fontRef idx="minor">
            <a:schemeClr val="tx1"/>
          </a:fontRef>
        </p:style>
      </p:cxnSp>
      <p:sp>
        <p:nvSpPr>
          <p:cNvPr id="18" name="Flowchart: Connector 17">
            <a:extLst>
              <a:ext uri="{FF2B5EF4-FFF2-40B4-BE49-F238E27FC236}">
                <a16:creationId xmlns:a16="http://schemas.microsoft.com/office/drawing/2014/main" id="{E1154B51-CC54-4A9E-9084-573AD89889F0}"/>
              </a:ext>
            </a:extLst>
          </p:cNvPr>
          <p:cNvSpPr/>
          <p:nvPr userDrawn="1"/>
        </p:nvSpPr>
        <p:spPr>
          <a:xfrm>
            <a:off x="519573" y="3086376"/>
            <a:ext cx="45006" cy="45006"/>
          </a:xfrm>
          <a:prstGeom prst="flowChartConnector">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cxnSp>
        <p:nvCxnSpPr>
          <p:cNvPr id="21" name="Straight Connector 20">
            <a:extLst>
              <a:ext uri="{FF2B5EF4-FFF2-40B4-BE49-F238E27FC236}">
                <a16:creationId xmlns:a16="http://schemas.microsoft.com/office/drawing/2014/main" id="{5F696658-9020-4933-A9CF-E69B39DBD33F}"/>
              </a:ext>
            </a:extLst>
          </p:cNvPr>
          <p:cNvCxnSpPr>
            <a:cxnSpLocks/>
          </p:cNvCxnSpPr>
          <p:nvPr userDrawn="1"/>
        </p:nvCxnSpPr>
        <p:spPr>
          <a:xfrm flipV="1">
            <a:off x="541617" y="3040452"/>
            <a:ext cx="0" cy="64294"/>
          </a:xfrm>
          <a:prstGeom prst="line">
            <a:avLst/>
          </a:prstGeom>
          <a:ln w="19050">
            <a:solidFill>
              <a:schemeClr val="tx1"/>
            </a:solidFill>
          </a:ln>
        </p:spPr>
        <p:style>
          <a:lnRef idx="2">
            <a:schemeClr val="accent1"/>
          </a:lnRef>
          <a:fillRef idx="0">
            <a:schemeClr val="accent1"/>
          </a:fillRef>
          <a:effectRef idx="1">
            <a:schemeClr val="accent1"/>
          </a:effectRef>
          <a:fontRef idx="minor">
            <a:schemeClr val="tx1"/>
          </a:fontRef>
        </p:style>
      </p:cxnSp>
      <p:sp>
        <p:nvSpPr>
          <p:cNvPr id="25" name="Flowchart: Delay 24">
            <a:extLst>
              <a:ext uri="{FF2B5EF4-FFF2-40B4-BE49-F238E27FC236}">
                <a16:creationId xmlns:a16="http://schemas.microsoft.com/office/drawing/2014/main" id="{FC8902ED-D914-4197-AC2E-676B99BDCDBA}"/>
              </a:ext>
            </a:extLst>
          </p:cNvPr>
          <p:cNvSpPr/>
          <p:nvPr userDrawn="1"/>
        </p:nvSpPr>
        <p:spPr>
          <a:xfrm rot="16200000">
            <a:off x="526717" y="2970105"/>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sp>
        <p:nvSpPr>
          <p:cNvPr id="29" name="Flowchart: Delay 28">
            <a:extLst>
              <a:ext uri="{FF2B5EF4-FFF2-40B4-BE49-F238E27FC236}">
                <a16:creationId xmlns:a16="http://schemas.microsoft.com/office/drawing/2014/main" id="{2DC8035E-BA5F-4275-9226-54D7C6B3E6C9}"/>
              </a:ext>
            </a:extLst>
          </p:cNvPr>
          <p:cNvSpPr/>
          <p:nvPr userDrawn="1"/>
        </p:nvSpPr>
        <p:spPr>
          <a:xfrm rot="13345484">
            <a:off x="436886" y="3005956"/>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sp>
        <p:nvSpPr>
          <p:cNvPr id="22" name="Text Placeholder 15">
            <a:extLst>
              <a:ext uri="{FF2B5EF4-FFF2-40B4-BE49-F238E27FC236}">
                <a16:creationId xmlns:a16="http://schemas.microsoft.com/office/drawing/2014/main" id="{E4E23835-EC3E-4E8C-AADB-85384247D2D1}"/>
              </a:ext>
            </a:extLst>
          </p:cNvPr>
          <p:cNvSpPr>
            <a:spLocks noGrp="1"/>
          </p:cNvSpPr>
          <p:nvPr>
            <p:ph type="body" sz="quarter" idx="11"/>
          </p:nvPr>
        </p:nvSpPr>
        <p:spPr>
          <a:xfrm>
            <a:off x="647380" y="2991963"/>
            <a:ext cx="1719995" cy="423491"/>
          </a:xfrm>
          <a:prstGeom prst="rect">
            <a:avLst/>
          </a:prstGeom>
        </p:spPr>
        <p:txBody>
          <a:bodyPr>
            <a:noAutofit/>
          </a:bodyPr>
          <a:lstStyle>
            <a:lvl1pPr marL="0" indent="0">
              <a:buNone/>
              <a:defRPr sz="1400"/>
            </a:lvl1pPr>
          </a:lstStyle>
          <a:p>
            <a:pPr lvl="0"/>
            <a:endParaRPr lang="en-US" dirty="0"/>
          </a:p>
        </p:txBody>
      </p:sp>
      <p:pic>
        <p:nvPicPr>
          <p:cNvPr id="17" name="Picture 14">
            <a:extLst>
              <a:ext uri="{FF2B5EF4-FFF2-40B4-BE49-F238E27FC236}">
                <a16:creationId xmlns:a16="http://schemas.microsoft.com/office/drawing/2014/main" id="{E00D2668-8F30-4628-BF61-8B9C4D693211}"/>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375742" y="887931"/>
            <a:ext cx="1991596" cy="19915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5773688"/>
      </p:ext>
    </p:extLst>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LS Overview (P--&gt;M)">
    <p:spTree>
      <p:nvGrpSpPr>
        <p:cNvPr id="1" name=""/>
        <p:cNvGrpSpPr/>
        <p:nvPr/>
      </p:nvGrpSpPr>
      <p:grpSpPr>
        <a:xfrm>
          <a:off x="0" y="0"/>
          <a:ext cx="0" cy="0"/>
          <a:chOff x="0" y="0"/>
          <a:chExt cx="0" cy="0"/>
        </a:xfrm>
      </p:grpSpPr>
      <p:sp>
        <p:nvSpPr>
          <p:cNvPr id="9" name="Shape 117">
            <a:extLst>
              <a:ext uri="{FF2B5EF4-FFF2-40B4-BE49-F238E27FC236}">
                <a16:creationId xmlns:a16="http://schemas.microsoft.com/office/drawing/2014/main" id="{00B37BE2-E693-5F4E-9B73-AED318E68592}"/>
              </a:ext>
            </a:extLst>
          </p:cNvPr>
          <p:cNvSpPr/>
          <p:nvPr userDrawn="1"/>
        </p:nvSpPr>
        <p:spPr>
          <a:xfrm>
            <a:off x="2071" y="-21667"/>
            <a:ext cx="9144001" cy="582491"/>
          </a:xfrm>
          <a:prstGeom prst="rect">
            <a:avLst/>
          </a:prstGeom>
          <a:gradFill flip="none" rotWithShape="1">
            <a:gsLst>
              <a:gs pos="40000">
                <a:srgbClr val="CC0033"/>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2800" dirty="0">
              <a:latin typeface="+mj-l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14" name="Text Placeholder 13">
            <a:extLst>
              <a:ext uri="{FF2B5EF4-FFF2-40B4-BE49-F238E27FC236}">
                <a16:creationId xmlns:a16="http://schemas.microsoft.com/office/drawing/2014/main" id="{F8120934-ECBD-4471-ADC9-C3835387FBAE}"/>
              </a:ext>
            </a:extLst>
          </p:cNvPr>
          <p:cNvSpPr>
            <a:spLocks noGrp="1"/>
          </p:cNvSpPr>
          <p:nvPr>
            <p:ph type="body" sz="quarter" idx="10"/>
          </p:nvPr>
        </p:nvSpPr>
        <p:spPr>
          <a:xfrm>
            <a:off x="2742012" y="896898"/>
            <a:ext cx="6078538" cy="2057817"/>
          </a:xfrm>
          <a:prstGeom prst="rect">
            <a:avLst/>
          </a:prstGeom>
        </p:spPr>
        <p:txBody>
          <a:bodyPr>
            <a:noAutofit/>
          </a:bodyPr>
          <a:lstStyle>
            <a:lvl1pPr marL="0" indent="0">
              <a:spcBef>
                <a:spcPts val="0"/>
              </a:spcBef>
              <a:buNone/>
              <a:defRPr sz="1400"/>
            </a:lvl1pPr>
          </a:lstStyle>
          <a:p>
            <a:pPr lvl="0"/>
            <a:endParaRPr lang="en-US" dirty="0"/>
          </a:p>
        </p:txBody>
      </p:sp>
      <p:sp>
        <p:nvSpPr>
          <p:cNvPr id="20" name="Text Placeholder 19">
            <a:extLst>
              <a:ext uri="{FF2B5EF4-FFF2-40B4-BE49-F238E27FC236}">
                <a16:creationId xmlns:a16="http://schemas.microsoft.com/office/drawing/2014/main" id="{81FCD32C-DC7B-4724-92A0-0E6474627D67}"/>
              </a:ext>
            </a:extLst>
          </p:cNvPr>
          <p:cNvSpPr>
            <a:spLocks noGrp="1"/>
          </p:cNvSpPr>
          <p:nvPr>
            <p:ph type="body" sz="quarter" idx="12"/>
          </p:nvPr>
        </p:nvSpPr>
        <p:spPr>
          <a:xfrm>
            <a:off x="375742" y="3523633"/>
            <a:ext cx="8444808" cy="2708892"/>
          </a:xfrm>
          <a:prstGeom prst="rect">
            <a:avLst/>
          </a:prstGeom>
          <a:ln w="9525" cmpd="sng">
            <a:noFill/>
            <a:extLst>
              <a:ext uri="{C807C97D-BFC1-408E-A445-0C87EB9F89A2}">
                <ask:lineSketchStyleProps xmlns="" xmlns:ask="http://schemas.microsoft.com/office/drawing/2018/sketchyshapes">
                  <ask:type>
                    <ask:lineSketchNone/>
                  </ask:type>
                </ask:lineSketchStyleProps>
              </a:ext>
            </a:extLst>
          </a:ln>
        </p:spPr>
        <p:txBody>
          <a:bodyPr>
            <a:noAutofit/>
          </a:bodyPr>
          <a:lstStyle>
            <a:lvl1pPr marL="0" indent="0">
              <a:spcBef>
                <a:spcPts val="0"/>
              </a:spcBef>
              <a:buNone/>
              <a:defRPr sz="1400"/>
            </a:lvl1pPr>
          </a:lstStyle>
          <a:p>
            <a:pPr lvl="0"/>
            <a:endParaRPr lang="en-US" dirty="0"/>
          </a:p>
        </p:txBody>
      </p:sp>
      <p:sp>
        <p:nvSpPr>
          <p:cNvPr id="24" name="Shape 120">
            <a:extLst>
              <a:ext uri="{FF2B5EF4-FFF2-40B4-BE49-F238E27FC236}">
                <a16:creationId xmlns:a16="http://schemas.microsoft.com/office/drawing/2014/main" id="{E5E8DBD2-9640-4186-8B19-A550C71BFF9B}"/>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11" name="Shape 117">
            <a:extLst>
              <a:ext uri="{FF2B5EF4-FFF2-40B4-BE49-F238E27FC236}">
                <a16:creationId xmlns:a16="http://schemas.microsoft.com/office/drawing/2014/main" id="{5D14FA57-D270-E548-9D44-403A0A3638A5}"/>
              </a:ext>
            </a:extLst>
          </p:cNvPr>
          <p:cNvSpPr/>
          <p:nvPr userDrawn="1"/>
        </p:nvSpPr>
        <p:spPr>
          <a:xfrm rot="5400000">
            <a:off x="-3401085" y="3369214"/>
            <a:ext cx="6879668" cy="97908"/>
          </a:xfrm>
          <a:prstGeom prst="rect">
            <a:avLst/>
          </a:prstGeom>
          <a:solidFill>
            <a:srgbClr val="CC0033"/>
          </a:solidFill>
          <a:ln w="12700">
            <a:miter lim="400000"/>
          </a:ln>
        </p:spPr>
        <p:txBody>
          <a:bodyPr lIns="25115" tIns="25115" rIns="25115" bIns="25115" anchor="ctr"/>
          <a:lstStyle/>
          <a:p>
            <a:pPr>
              <a:defRPr sz="2400"/>
            </a:pPr>
            <a:endParaRPr sz="2800" dirty="0">
              <a:latin typeface="Arial" panose="020B0604020202020204" pitchFamily="34" charset="0"/>
              <a:cs typeface="Arial" panose="020B0604020202020204" pitchFamily="34" charset="0"/>
            </a:endParaRPr>
          </a:p>
        </p:txBody>
      </p:sp>
      <p:sp>
        <p:nvSpPr>
          <p:cNvPr id="5" name="Flowchart: Connector 4">
            <a:extLst>
              <a:ext uri="{FF2B5EF4-FFF2-40B4-BE49-F238E27FC236}">
                <a16:creationId xmlns:a16="http://schemas.microsoft.com/office/drawing/2014/main" id="{77D0FC0B-B4E2-4F08-A440-4A27C0F3469F}"/>
              </a:ext>
            </a:extLst>
          </p:cNvPr>
          <p:cNvSpPr/>
          <p:nvPr userDrawn="1"/>
        </p:nvSpPr>
        <p:spPr>
          <a:xfrm>
            <a:off x="444322" y="3017113"/>
            <a:ext cx="192881" cy="192881"/>
          </a:xfrm>
          <a:prstGeom prst="flowChartConnector">
            <a:avLst/>
          </a:prstGeom>
          <a:noFill/>
          <a:ln w="19050" cmpd="sng">
            <a:solidFill>
              <a:schemeClr val="tx1"/>
            </a:solidFill>
            <a:extLst>
              <a:ext uri="{C807C97D-BFC1-408E-A445-0C87EB9F89A2}">
                <ask:lineSketchStyleProps xmlns="" xmlns:ask="http://schemas.microsoft.com/office/drawing/2018/sketchyshapes">
                  <ask:type>
                    <ask:lineSketchNone/>
                  </ask:type>
                </ask:lineSketchStyleProps>
              </a:ext>
            </a:extLst>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cxnSp>
        <p:nvCxnSpPr>
          <p:cNvPr id="7" name="Straight Connector 6">
            <a:extLst>
              <a:ext uri="{FF2B5EF4-FFF2-40B4-BE49-F238E27FC236}">
                <a16:creationId xmlns:a16="http://schemas.microsoft.com/office/drawing/2014/main" id="{E702D0D6-3A5E-44DA-B28D-0D94FD693862}"/>
              </a:ext>
            </a:extLst>
          </p:cNvPr>
          <p:cNvCxnSpPr/>
          <p:nvPr userDrawn="1"/>
        </p:nvCxnSpPr>
        <p:spPr>
          <a:xfrm>
            <a:off x="536477" y="3173633"/>
            <a:ext cx="0" cy="0"/>
          </a:xfrm>
          <a:prstGeom prst="line">
            <a:avLst/>
          </a:prstGeom>
        </p:spPr>
        <p:style>
          <a:lnRef idx="2">
            <a:schemeClr val="accent1"/>
          </a:lnRef>
          <a:fillRef idx="0">
            <a:schemeClr val="accent1"/>
          </a:fillRef>
          <a:effectRef idx="1">
            <a:schemeClr val="accent1"/>
          </a:effectRef>
          <a:fontRef idx="minor">
            <a:schemeClr val="tx1"/>
          </a:fontRef>
        </p:style>
      </p:cxnSp>
      <p:sp>
        <p:nvSpPr>
          <p:cNvPr id="18" name="Flowchart: Connector 17">
            <a:extLst>
              <a:ext uri="{FF2B5EF4-FFF2-40B4-BE49-F238E27FC236}">
                <a16:creationId xmlns:a16="http://schemas.microsoft.com/office/drawing/2014/main" id="{E1154B51-CC54-4A9E-9084-573AD89889F0}"/>
              </a:ext>
            </a:extLst>
          </p:cNvPr>
          <p:cNvSpPr/>
          <p:nvPr userDrawn="1"/>
        </p:nvSpPr>
        <p:spPr>
          <a:xfrm>
            <a:off x="519573" y="3086376"/>
            <a:ext cx="45006" cy="45006"/>
          </a:xfrm>
          <a:prstGeom prst="flowChartConnector">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cxnSp>
        <p:nvCxnSpPr>
          <p:cNvPr id="21" name="Straight Connector 20">
            <a:extLst>
              <a:ext uri="{FF2B5EF4-FFF2-40B4-BE49-F238E27FC236}">
                <a16:creationId xmlns:a16="http://schemas.microsoft.com/office/drawing/2014/main" id="{5F696658-9020-4933-A9CF-E69B39DBD33F}"/>
              </a:ext>
            </a:extLst>
          </p:cNvPr>
          <p:cNvCxnSpPr>
            <a:cxnSpLocks/>
          </p:cNvCxnSpPr>
          <p:nvPr userDrawn="1"/>
        </p:nvCxnSpPr>
        <p:spPr>
          <a:xfrm flipV="1">
            <a:off x="541617" y="3040452"/>
            <a:ext cx="0" cy="64294"/>
          </a:xfrm>
          <a:prstGeom prst="line">
            <a:avLst/>
          </a:prstGeom>
          <a:ln w="19050">
            <a:solidFill>
              <a:schemeClr val="tx1"/>
            </a:solidFill>
          </a:ln>
        </p:spPr>
        <p:style>
          <a:lnRef idx="2">
            <a:schemeClr val="accent1"/>
          </a:lnRef>
          <a:fillRef idx="0">
            <a:schemeClr val="accent1"/>
          </a:fillRef>
          <a:effectRef idx="1">
            <a:schemeClr val="accent1"/>
          </a:effectRef>
          <a:fontRef idx="minor">
            <a:schemeClr val="tx1"/>
          </a:fontRef>
        </p:style>
      </p:cxnSp>
      <p:sp>
        <p:nvSpPr>
          <p:cNvPr id="25" name="Flowchart: Delay 24">
            <a:extLst>
              <a:ext uri="{FF2B5EF4-FFF2-40B4-BE49-F238E27FC236}">
                <a16:creationId xmlns:a16="http://schemas.microsoft.com/office/drawing/2014/main" id="{FC8902ED-D914-4197-AC2E-676B99BDCDBA}"/>
              </a:ext>
            </a:extLst>
          </p:cNvPr>
          <p:cNvSpPr/>
          <p:nvPr userDrawn="1"/>
        </p:nvSpPr>
        <p:spPr>
          <a:xfrm rot="16200000">
            <a:off x="526717" y="2970105"/>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sp>
        <p:nvSpPr>
          <p:cNvPr id="29" name="Flowchart: Delay 28">
            <a:extLst>
              <a:ext uri="{FF2B5EF4-FFF2-40B4-BE49-F238E27FC236}">
                <a16:creationId xmlns:a16="http://schemas.microsoft.com/office/drawing/2014/main" id="{2DC8035E-BA5F-4275-9226-54D7C6B3E6C9}"/>
              </a:ext>
            </a:extLst>
          </p:cNvPr>
          <p:cNvSpPr/>
          <p:nvPr userDrawn="1"/>
        </p:nvSpPr>
        <p:spPr>
          <a:xfrm rot="13345484">
            <a:off x="436886" y="3005956"/>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sp>
        <p:nvSpPr>
          <p:cNvPr id="22" name="Text Placeholder 15">
            <a:extLst>
              <a:ext uri="{FF2B5EF4-FFF2-40B4-BE49-F238E27FC236}">
                <a16:creationId xmlns:a16="http://schemas.microsoft.com/office/drawing/2014/main" id="{4FCC2961-7649-4220-BCED-D538A2223A27}"/>
              </a:ext>
            </a:extLst>
          </p:cNvPr>
          <p:cNvSpPr>
            <a:spLocks noGrp="1"/>
          </p:cNvSpPr>
          <p:nvPr>
            <p:ph type="body" sz="quarter" idx="11"/>
          </p:nvPr>
        </p:nvSpPr>
        <p:spPr>
          <a:xfrm>
            <a:off x="647380" y="2991963"/>
            <a:ext cx="1719995" cy="423491"/>
          </a:xfrm>
          <a:prstGeom prst="rect">
            <a:avLst/>
          </a:prstGeom>
        </p:spPr>
        <p:txBody>
          <a:bodyPr>
            <a:noAutofit/>
          </a:bodyPr>
          <a:lstStyle>
            <a:lvl1pPr marL="0" indent="0">
              <a:buNone/>
              <a:defRPr sz="1400"/>
            </a:lvl1pPr>
          </a:lstStyle>
          <a:p>
            <a:pPr lvl="0"/>
            <a:endParaRPr lang="en-US" dirty="0"/>
          </a:p>
        </p:txBody>
      </p:sp>
      <p:pic>
        <p:nvPicPr>
          <p:cNvPr id="17" name="Picture 16">
            <a:extLst>
              <a:ext uri="{FF2B5EF4-FFF2-40B4-BE49-F238E27FC236}">
                <a16:creationId xmlns:a16="http://schemas.microsoft.com/office/drawing/2014/main" id="{04B95D8C-43CF-41D7-A565-A33C39CC2ACE}"/>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376613" y="892037"/>
            <a:ext cx="1991595" cy="199159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69293619"/>
      </p:ext>
    </p:extLst>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LS Overview (M--&gt;P)">
    <p:spTree>
      <p:nvGrpSpPr>
        <p:cNvPr id="1" name=""/>
        <p:cNvGrpSpPr/>
        <p:nvPr/>
      </p:nvGrpSpPr>
      <p:grpSpPr>
        <a:xfrm>
          <a:off x="0" y="0"/>
          <a:ext cx="0" cy="0"/>
          <a:chOff x="0" y="0"/>
          <a:chExt cx="0" cy="0"/>
        </a:xfrm>
      </p:grpSpPr>
      <p:sp>
        <p:nvSpPr>
          <p:cNvPr id="9" name="Shape 117">
            <a:extLst>
              <a:ext uri="{FF2B5EF4-FFF2-40B4-BE49-F238E27FC236}">
                <a16:creationId xmlns:a16="http://schemas.microsoft.com/office/drawing/2014/main" id="{00B37BE2-E693-5F4E-9B73-AED318E68592}"/>
              </a:ext>
            </a:extLst>
          </p:cNvPr>
          <p:cNvSpPr/>
          <p:nvPr userDrawn="1"/>
        </p:nvSpPr>
        <p:spPr>
          <a:xfrm>
            <a:off x="2071" y="-21667"/>
            <a:ext cx="9144001" cy="582491"/>
          </a:xfrm>
          <a:prstGeom prst="rect">
            <a:avLst/>
          </a:prstGeom>
          <a:gradFill flip="none" rotWithShape="1">
            <a:gsLst>
              <a:gs pos="40000">
                <a:srgbClr val="CC0033"/>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2800" dirty="0">
              <a:latin typeface="+mj-l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14" name="Text Placeholder 13">
            <a:extLst>
              <a:ext uri="{FF2B5EF4-FFF2-40B4-BE49-F238E27FC236}">
                <a16:creationId xmlns:a16="http://schemas.microsoft.com/office/drawing/2014/main" id="{F8120934-ECBD-4471-ADC9-C3835387FBAE}"/>
              </a:ext>
            </a:extLst>
          </p:cNvPr>
          <p:cNvSpPr>
            <a:spLocks noGrp="1"/>
          </p:cNvSpPr>
          <p:nvPr>
            <p:ph type="body" sz="quarter" idx="10"/>
          </p:nvPr>
        </p:nvSpPr>
        <p:spPr>
          <a:xfrm>
            <a:off x="2742012" y="896898"/>
            <a:ext cx="6078538" cy="2057817"/>
          </a:xfrm>
          <a:prstGeom prst="rect">
            <a:avLst/>
          </a:prstGeom>
        </p:spPr>
        <p:txBody>
          <a:bodyPr>
            <a:noAutofit/>
          </a:bodyPr>
          <a:lstStyle>
            <a:lvl1pPr marL="0" indent="0">
              <a:spcBef>
                <a:spcPts val="0"/>
              </a:spcBef>
              <a:buNone/>
              <a:defRPr sz="1400"/>
            </a:lvl1pPr>
          </a:lstStyle>
          <a:p>
            <a:pPr lvl="0"/>
            <a:endParaRPr lang="en-US" dirty="0"/>
          </a:p>
        </p:txBody>
      </p:sp>
      <p:sp>
        <p:nvSpPr>
          <p:cNvPr id="20" name="Text Placeholder 19">
            <a:extLst>
              <a:ext uri="{FF2B5EF4-FFF2-40B4-BE49-F238E27FC236}">
                <a16:creationId xmlns:a16="http://schemas.microsoft.com/office/drawing/2014/main" id="{81FCD32C-DC7B-4724-92A0-0E6474627D67}"/>
              </a:ext>
            </a:extLst>
          </p:cNvPr>
          <p:cNvSpPr>
            <a:spLocks noGrp="1"/>
          </p:cNvSpPr>
          <p:nvPr>
            <p:ph type="body" sz="quarter" idx="12"/>
          </p:nvPr>
        </p:nvSpPr>
        <p:spPr>
          <a:xfrm>
            <a:off x="375742" y="3523633"/>
            <a:ext cx="8444808" cy="2708892"/>
          </a:xfrm>
          <a:prstGeom prst="rect">
            <a:avLst/>
          </a:prstGeom>
          <a:ln w="9525" cmpd="sng">
            <a:noFill/>
            <a:extLst>
              <a:ext uri="{C807C97D-BFC1-408E-A445-0C87EB9F89A2}">
                <ask:lineSketchStyleProps xmlns="" xmlns:ask="http://schemas.microsoft.com/office/drawing/2018/sketchyshapes">
                  <ask:type>
                    <ask:lineSketchNone/>
                  </ask:type>
                </ask:lineSketchStyleProps>
              </a:ext>
            </a:extLst>
          </a:ln>
        </p:spPr>
        <p:txBody>
          <a:bodyPr>
            <a:noAutofit/>
          </a:bodyPr>
          <a:lstStyle>
            <a:lvl1pPr marL="0" indent="0">
              <a:spcBef>
                <a:spcPts val="0"/>
              </a:spcBef>
              <a:buNone/>
              <a:defRPr sz="1400"/>
            </a:lvl1pPr>
          </a:lstStyle>
          <a:p>
            <a:pPr lvl="0"/>
            <a:endParaRPr lang="en-US" dirty="0"/>
          </a:p>
        </p:txBody>
      </p:sp>
      <p:sp>
        <p:nvSpPr>
          <p:cNvPr id="24" name="Shape 120">
            <a:extLst>
              <a:ext uri="{FF2B5EF4-FFF2-40B4-BE49-F238E27FC236}">
                <a16:creationId xmlns:a16="http://schemas.microsoft.com/office/drawing/2014/main" id="{E5E8DBD2-9640-4186-8B19-A550C71BFF9B}"/>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11" name="Shape 117">
            <a:extLst>
              <a:ext uri="{FF2B5EF4-FFF2-40B4-BE49-F238E27FC236}">
                <a16:creationId xmlns:a16="http://schemas.microsoft.com/office/drawing/2014/main" id="{5D14FA57-D270-E548-9D44-403A0A3638A5}"/>
              </a:ext>
            </a:extLst>
          </p:cNvPr>
          <p:cNvSpPr/>
          <p:nvPr userDrawn="1"/>
        </p:nvSpPr>
        <p:spPr>
          <a:xfrm rot="5400000">
            <a:off x="-3401085" y="3369214"/>
            <a:ext cx="6879668" cy="97908"/>
          </a:xfrm>
          <a:prstGeom prst="rect">
            <a:avLst/>
          </a:prstGeom>
          <a:solidFill>
            <a:srgbClr val="CC0033"/>
          </a:solidFill>
          <a:ln w="12700">
            <a:miter lim="400000"/>
          </a:ln>
        </p:spPr>
        <p:txBody>
          <a:bodyPr lIns="25115" tIns="25115" rIns="25115" bIns="25115" anchor="ctr"/>
          <a:lstStyle/>
          <a:p>
            <a:pPr>
              <a:defRPr sz="2400"/>
            </a:pPr>
            <a:endParaRPr sz="2800" dirty="0">
              <a:latin typeface="Arial" panose="020B0604020202020204" pitchFamily="34" charset="0"/>
              <a:cs typeface="Arial" panose="020B0604020202020204" pitchFamily="34" charset="0"/>
            </a:endParaRPr>
          </a:p>
        </p:txBody>
      </p:sp>
      <p:sp>
        <p:nvSpPr>
          <p:cNvPr id="5" name="Flowchart: Connector 4">
            <a:extLst>
              <a:ext uri="{FF2B5EF4-FFF2-40B4-BE49-F238E27FC236}">
                <a16:creationId xmlns:a16="http://schemas.microsoft.com/office/drawing/2014/main" id="{77D0FC0B-B4E2-4F08-A440-4A27C0F3469F}"/>
              </a:ext>
            </a:extLst>
          </p:cNvPr>
          <p:cNvSpPr/>
          <p:nvPr userDrawn="1"/>
        </p:nvSpPr>
        <p:spPr>
          <a:xfrm>
            <a:off x="444322" y="3017113"/>
            <a:ext cx="192881" cy="192881"/>
          </a:xfrm>
          <a:prstGeom prst="flowChartConnector">
            <a:avLst/>
          </a:prstGeom>
          <a:noFill/>
          <a:ln w="19050" cmpd="sng">
            <a:solidFill>
              <a:schemeClr val="tx1"/>
            </a:solidFill>
            <a:extLst>
              <a:ext uri="{C807C97D-BFC1-408E-A445-0C87EB9F89A2}">
                <ask:lineSketchStyleProps xmlns="" xmlns:ask="http://schemas.microsoft.com/office/drawing/2018/sketchyshapes">
                  <ask:type>
                    <ask:lineSketchNone/>
                  </ask:type>
                </ask:lineSketchStyleProps>
              </a:ext>
            </a:extLst>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cxnSp>
        <p:nvCxnSpPr>
          <p:cNvPr id="7" name="Straight Connector 6">
            <a:extLst>
              <a:ext uri="{FF2B5EF4-FFF2-40B4-BE49-F238E27FC236}">
                <a16:creationId xmlns:a16="http://schemas.microsoft.com/office/drawing/2014/main" id="{E702D0D6-3A5E-44DA-B28D-0D94FD693862}"/>
              </a:ext>
            </a:extLst>
          </p:cNvPr>
          <p:cNvCxnSpPr/>
          <p:nvPr userDrawn="1"/>
        </p:nvCxnSpPr>
        <p:spPr>
          <a:xfrm>
            <a:off x="536477" y="3173633"/>
            <a:ext cx="0" cy="0"/>
          </a:xfrm>
          <a:prstGeom prst="line">
            <a:avLst/>
          </a:prstGeom>
        </p:spPr>
        <p:style>
          <a:lnRef idx="2">
            <a:schemeClr val="accent1"/>
          </a:lnRef>
          <a:fillRef idx="0">
            <a:schemeClr val="accent1"/>
          </a:fillRef>
          <a:effectRef idx="1">
            <a:schemeClr val="accent1"/>
          </a:effectRef>
          <a:fontRef idx="minor">
            <a:schemeClr val="tx1"/>
          </a:fontRef>
        </p:style>
      </p:cxnSp>
      <p:sp>
        <p:nvSpPr>
          <p:cNvPr id="18" name="Flowchart: Connector 17">
            <a:extLst>
              <a:ext uri="{FF2B5EF4-FFF2-40B4-BE49-F238E27FC236}">
                <a16:creationId xmlns:a16="http://schemas.microsoft.com/office/drawing/2014/main" id="{E1154B51-CC54-4A9E-9084-573AD89889F0}"/>
              </a:ext>
            </a:extLst>
          </p:cNvPr>
          <p:cNvSpPr/>
          <p:nvPr userDrawn="1"/>
        </p:nvSpPr>
        <p:spPr>
          <a:xfrm>
            <a:off x="519573" y="3086376"/>
            <a:ext cx="45006" cy="45006"/>
          </a:xfrm>
          <a:prstGeom prst="flowChartConnector">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cxnSp>
        <p:nvCxnSpPr>
          <p:cNvPr id="21" name="Straight Connector 20">
            <a:extLst>
              <a:ext uri="{FF2B5EF4-FFF2-40B4-BE49-F238E27FC236}">
                <a16:creationId xmlns:a16="http://schemas.microsoft.com/office/drawing/2014/main" id="{5F696658-9020-4933-A9CF-E69B39DBD33F}"/>
              </a:ext>
            </a:extLst>
          </p:cNvPr>
          <p:cNvCxnSpPr>
            <a:cxnSpLocks/>
          </p:cNvCxnSpPr>
          <p:nvPr userDrawn="1"/>
        </p:nvCxnSpPr>
        <p:spPr>
          <a:xfrm flipV="1">
            <a:off x="541617" y="3040452"/>
            <a:ext cx="0" cy="64294"/>
          </a:xfrm>
          <a:prstGeom prst="line">
            <a:avLst/>
          </a:prstGeom>
          <a:ln w="19050">
            <a:solidFill>
              <a:schemeClr val="tx1"/>
            </a:solidFill>
          </a:ln>
        </p:spPr>
        <p:style>
          <a:lnRef idx="2">
            <a:schemeClr val="accent1"/>
          </a:lnRef>
          <a:fillRef idx="0">
            <a:schemeClr val="accent1"/>
          </a:fillRef>
          <a:effectRef idx="1">
            <a:schemeClr val="accent1"/>
          </a:effectRef>
          <a:fontRef idx="minor">
            <a:schemeClr val="tx1"/>
          </a:fontRef>
        </p:style>
      </p:cxnSp>
      <p:sp>
        <p:nvSpPr>
          <p:cNvPr id="25" name="Flowchart: Delay 24">
            <a:extLst>
              <a:ext uri="{FF2B5EF4-FFF2-40B4-BE49-F238E27FC236}">
                <a16:creationId xmlns:a16="http://schemas.microsoft.com/office/drawing/2014/main" id="{FC8902ED-D914-4197-AC2E-676B99BDCDBA}"/>
              </a:ext>
            </a:extLst>
          </p:cNvPr>
          <p:cNvSpPr/>
          <p:nvPr userDrawn="1"/>
        </p:nvSpPr>
        <p:spPr>
          <a:xfrm rot="16200000">
            <a:off x="526717" y="2970105"/>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sp>
        <p:nvSpPr>
          <p:cNvPr id="29" name="Flowchart: Delay 28">
            <a:extLst>
              <a:ext uri="{FF2B5EF4-FFF2-40B4-BE49-F238E27FC236}">
                <a16:creationId xmlns:a16="http://schemas.microsoft.com/office/drawing/2014/main" id="{2DC8035E-BA5F-4275-9226-54D7C6B3E6C9}"/>
              </a:ext>
            </a:extLst>
          </p:cNvPr>
          <p:cNvSpPr/>
          <p:nvPr userDrawn="1"/>
        </p:nvSpPr>
        <p:spPr>
          <a:xfrm rot="13345484">
            <a:off x="436886" y="3005956"/>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sp>
        <p:nvSpPr>
          <p:cNvPr id="22" name="Text Placeholder 15">
            <a:extLst>
              <a:ext uri="{FF2B5EF4-FFF2-40B4-BE49-F238E27FC236}">
                <a16:creationId xmlns:a16="http://schemas.microsoft.com/office/drawing/2014/main" id="{5077907F-2F55-4C94-B13C-AA916917802C}"/>
              </a:ext>
            </a:extLst>
          </p:cNvPr>
          <p:cNvSpPr>
            <a:spLocks noGrp="1"/>
          </p:cNvSpPr>
          <p:nvPr>
            <p:ph type="body" sz="quarter" idx="11"/>
          </p:nvPr>
        </p:nvSpPr>
        <p:spPr>
          <a:xfrm>
            <a:off x="647380" y="2991963"/>
            <a:ext cx="1719995" cy="423491"/>
          </a:xfrm>
          <a:prstGeom prst="rect">
            <a:avLst/>
          </a:prstGeom>
        </p:spPr>
        <p:txBody>
          <a:bodyPr>
            <a:noAutofit/>
          </a:bodyPr>
          <a:lstStyle>
            <a:lvl1pPr marL="0" indent="0">
              <a:buNone/>
              <a:defRPr sz="1400"/>
            </a:lvl1pPr>
          </a:lstStyle>
          <a:p>
            <a:pPr lvl="0"/>
            <a:endParaRPr lang="en-US" dirty="0"/>
          </a:p>
        </p:txBody>
      </p:sp>
      <p:pic>
        <p:nvPicPr>
          <p:cNvPr id="17" name="Picture 18">
            <a:extLst>
              <a:ext uri="{FF2B5EF4-FFF2-40B4-BE49-F238E27FC236}">
                <a16:creationId xmlns:a16="http://schemas.microsoft.com/office/drawing/2014/main" id="{EBD9EF67-9D5E-4D8C-B028-D6F235298CBA}"/>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375780" y="887932"/>
            <a:ext cx="1991595" cy="199159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89957361"/>
      </p:ext>
    </p:extLst>
  </p:cSld>
  <p:clrMapOvr>
    <a:masterClrMapping/>
  </p:clrMapOvr>
  <p:transition spd="med"/>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LS Wrap-up (P)">
    <p:spTree>
      <p:nvGrpSpPr>
        <p:cNvPr id="1" name=""/>
        <p:cNvGrpSpPr/>
        <p:nvPr/>
      </p:nvGrpSpPr>
      <p:grpSpPr>
        <a:xfrm>
          <a:off x="0" y="0"/>
          <a:ext cx="0" cy="0"/>
          <a:chOff x="0" y="0"/>
          <a:chExt cx="0" cy="0"/>
        </a:xfrm>
      </p:grpSpPr>
      <p:sp>
        <p:nvSpPr>
          <p:cNvPr id="8" name="Shape 117">
            <a:extLst>
              <a:ext uri="{FF2B5EF4-FFF2-40B4-BE49-F238E27FC236}">
                <a16:creationId xmlns:a16="http://schemas.microsoft.com/office/drawing/2014/main" id="{AAC408E3-656E-7D41-B6C0-55F66FF2F187}"/>
              </a:ext>
            </a:extLst>
          </p:cNvPr>
          <p:cNvSpPr/>
          <p:nvPr userDrawn="1"/>
        </p:nvSpPr>
        <p:spPr>
          <a:xfrm>
            <a:off x="2071" y="-21667"/>
            <a:ext cx="9144001" cy="582491"/>
          </a:xfrm>
          <a:prstGeom prst="rect">
            <a:avLst/>
          </a:prstGeom>
          <a:gradFill flip="none" rotWithShape="1">
            <a:gsLst>
              <a:gs pos="40000">
                <a:srgbClr val="CC0033"/>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2800" dirty="0">
              <a:latin typeface="+mj-l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5" name="Shape 120">
            <a:extLst>
              <a:ext uri="{FF2B5EF4-FFF2-40B4-BE49-F238E27FC236}">
                <a16:creationId xmlns:a16="http://schemas.microsoft.com/office/drawing/2014/main" id="{ADF04895-3C13-40AB-B455-BA2F3D9EACFE}"/>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3" name="Text Placeholder 2">
            <a:extLst>
              <a:ext uri="{FF2B5EF4-FFF2-40B4-BE49-F238E27FC236}">
                <a16:creationId xmlns:a16="http://schemas.microsoft.com/office/drawing/2014/main" id="{5D502FD9-B003-453E-BD88-18B043FCBEC9}"/>
              </a:ext>
            </a:extLst>
          </p:cNvPr>
          <p:cNvSpPr>
            <a:spLocks noGrp="1"/>
          </p:cNvSpPr>
          <p:nvPr>
            <p:ph type="body" sz="quarter" idx="10"/>
          </p:nvPr>
        </p:nvSpPr>
        <p:spPr>
          <a:xfrm>
            <a:off x="434146" y="850544"/>
            <a:ext cx="8343174" cy="2260412"/>
          </a:xfrm>
          <a:prstGeom prst="rect">
            <a:avLst/>
          </a:prstGeom>
        </p:spPr>
        <p:txBody>
          <a:bodyPr>
            <a:noAutofit/>
          </a:bodyPr>
          <a:lstStyle>
            <a:lvl1pPr marL="0" indent="0">
              <a:spcBef>
                <a:spcPts val="0"/>
              </a:spcBef>
              <a:buNone/>
              <a:defRPr sz="1400"/>
            </a:lvl1pPr>
          </a:lstStyle>
          <a:p>
            <a:pPr lvl="0"/>
            <a:endParaRPr lang="en-US" dirty="0"/>
          </a:p>
        </p:txBody>
      </p:sp>
      <p:sp>
        <p:nvSpPr>
          <p:cNvPr id="9" name="Text Placeholder 8">
            <a:extLst>
              <a:ext uri="{FF2B5EF4-FFF2-40B4-BE49-F238E27FC236}">
                <a16:creationId xmlns:a16="http://schemas.microsoft.com/office/drawing/2014/main" id="{EA98576D-E301-4111-A91E-9959FCFA244D}"/>
              </a:ext>
            </a:extLst>
          </p:cNvPr>
          <p:cNvSpPr>
            <a:spLocks noGrp="1"/>
          </p:cNvSpPr>
          <p:nvPr>
            <p:ph type="body" sz="quarter" idx="11"/>
          </p:nvPr>
        </p:nvSpPr>
        <p:spPr>
          <a:xfrm>
            <a:off x="434145" y="3400673"/>
            <a:ext cx="5843587" cy="2669086"/>
          </a:xfrm>
          <a:prstGeom prst="rect">
            <a:avLst/>
          </a:prstGeom>
        </p:spPr>
        <p:txBody>
          <a:bodyPr>
            <a:noAutofit/>
          </a:bodyPr>
          <a:lstStyle>
            <a:lvl1pPr marL="0" indent="0">
              <a:spcBef>
                <a:spcPts val="0"/>
              </a:spcBef>
              <a:buNone/>
              <a:defRPr sz="1400"/>
            </a:lvl1pPr>
          </a:lstStyle>
          <a:p>
            <a:pPr lvl="0"/>
            <a:endParaRPr lang="en-US" dirty="0"/>
          </a:p>
        </p:txBody>
      </p:sp>
      <p:sp>
        <p:nvSpPr>
          <p:cNvPr id="11" name="Shape 117">
            <a:extLst>
              <a:ext uri="{FF2B5EF4-FFF2-40B4-BE49-F238E27FC236}">
                <a16:creationId xmlns:a16="http://schemas.microsoft.com/office/drawing/2014/main" id="{62139DCE-D1D5-2643-838C-11E8A7B82F1D}"/>
              </a:ext>
            </a:extLst>
          </p:cNvPr>
          <p:cNvSpPr/>
          <p:nvPr userDrawn="1"/>
        </p:nvSpPr>
        <p:spPr>
          <a:xfrm rot="5400000">
            <a:off x="-3401085" y="3369214"/>
            <a:ext cx="6879668" cy="97908"/>
          </a:xfrm>
          <a:prstGeom prst="rect">
            <a:avLst/>
          </a:prstGeom>
          <a:solidFill>
            <a:srgbClr val="CC0033"/>
          </a:solidFill>
          <a:ln w="12700">
            <a:miter lim="400000"/>
          </a:ln>
        </p:spPr>
        <p:txBody>
          <a:bodyPr lIns="25115" tIns="25115" rIns="25115" bIns="25115" anchor="ctr"/>
          <a:lstStyle/>
          <a:p>
            <a:pPr>
              <a:defRPr sz="2400"/>
            </a:pPr>
            <a:endParaRPr sz="2800" dirty="0">
              <a:latin typeface="Arial" panose="020B0604020202020204" pitchFamily="34" charset="0"/>
              <a:cs typeface="Arial" panose="020B0604020202020204" pitchFamily="34" charset="0"/>
            </a:endParaRPr>
          </a:p>
        </p:txBody>
      </p:sp>
      <p:pic>
        <p:nvPicPr>
          <p:cNvPr id="12" name="Picture 2">
            <a:extLst>
              <a:ext uri="{FF2B5EF4-FFF2-40B4-BE49-F238E27FC236}">
                <a16:creationId xmlns:a16="http://schemas.microsoft.com/office/drawing/2014/main" id="{1BC397AA-DFB5-4305-8CEE-FBB0DD7E23BB}"/>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6785723" y="3739417"/>
            <a:ext cx="1991597" cy="19915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50639884"/>
      </p:ext>
    </p:extLst>
  </p:cSld>
  <p:clrMapOvr>
    <a:masterClrMapping/>
  </p:clrMapOvr>
  <p:transition spd="med"/>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LS Wrap-up (Q)">
    <p:spTree>
      <p:nvGrpSpPr>
        <p:cNvPr id="1" name=""/>
        <p:cNvGrpSpPr/>
        <p:nvPr/>
      </p:nvGrpSpPr>
      <p:grpSpPr>
        <a:xfrm>
          <a:off x="0" y="0"/>
          <a:ext cx="0" cy="0"/>
          <a:chOff x="0" y="0"/>
          <a:chExt cx="0" cy="0"/>
        </a:xfrm>
      </p:grpSpPr>
      <p:sp>
        <p:nvSpPr>
          <p:cNvPr id="8" name="Shape 117">
            <a:extLst>
              <a:ext uri="{FF2B5EF4-FFF2-40B4-BE49-F238E27FC236}">
                <a16:creationId xmlns:a16="http://schemas.microsoft.com/office/drawing/2014/main" id="{AAC408E3-656E-7D41-B6C0-55F66FF2F187}"/>
              </a:ext>
            </a:extLst>
          </p:cNvPr>
          <p:cNvSpPr/>
          <p:nvPr userDrawn="1"/>
        </p:nvSpPr>
        <p:spPr>
          <a:xfrm>
            <a:off x="2071" y="-21667"/>
            <a:ext cx="9144001" cy="582491"/>
          </a:xfrm>
          <a:prstGeom prst="rect">
            <a:avLst/>
          </a:prstGeom>
          <a:gradFill flip="none" rotWithShape="1">
            <a:gsLst>
              <a:gs pos="40000">
                <a:srgbClr val="CC0033"/>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2800" dirty="0">
              <a:latin typeface="+mj-l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5" name="Shape 120">
            <a:extLst>
              <a:ext uri="{FF2B5EF4-FFF2-40B4-BE49-F238E27FC236}">
                <a16:creationId xmlns:a16="http://schemas.microsoft.com/office/drawing/2014/main" id="{ADF04895-3C13-40AB-B455-BA2F3D9EACFE}"/>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3" name="Text Placeholder 2">
            <a:extLst>
              <a:ext uri="{FF2B5EF4-FFF2-40B4-BE49-F238E27FC236}">
                <a16:creationId xmlns:a16="http://schemas.microsoft.com/office/drawing/2014/main" id="{5D502FD9-B003-453E-BD88-18B043FCBEC9}"/>
              </a:ext>
            </a:extLst>
          </p:cNvPr>
          <p:cNvSpPr>
            <a:spLocks noGrp="1"/>
          </p:cNvSpPr>
          <p:nvPr>
            <p:ph type="body" sz="quarter" idx="10"/>
          </p:nvPr>
        </p:nvSpPr>
        <p:spPr>
          <a:xfrm>
            <a:off x="434146" y="850544"/>
            <a:ext cx="8343174" cy="2260412"/>
          </a:xfrm>
          <a:prstGeom prst="rect">
            <a:avLst/>
          </a:prstGeom>
        </p:spPr>
        <p:txBody>
          <a:bodyPr>
            <a:noAutofit/>
          </a:bodyPr>
          <a:lstStyle>
            <a:lvl1pPr marL="0" indent="0">
              <a:spcBef>
                <a:spcPts val="0"/>
              </a:spcBef>
              <a:buNone/>
              <a:defRPr sz="1400"/>
            </a:lvl1pPr>
          </a:lstStyle>
          <a:p>
            <a:pPr lvl="0"/>
            <a:endParaRPr lang="en-US" dirty="0"/>
          </a:p>
        </p:txBody>
      </p:sp>
      <p:sp>
        <p:nvSpPr>
          <p:cNvPr id="9" name="Text Placeholder 8">
            <a:extLst>
              <a:ext uri="{FF2B5EF4-FFF2-40B4-BE49-F238E27FC236}">
                <a16:creationId xmlns:a16="http://schemas.microsoft.com/office/drawing/2014/main" id="{EA98576D-E301-4111-A91E-9959FCFA244D}"/>
              </a:ext>
            </a:extLst>
          </p:cNvPr>
          <p:cNvSpPr>
            <a:spLocks noGrp="1"/>
          </p:cNvSpPr>
          <p:nvPr>
            <p:ph type="body" sz="quarter" idx="11"/>
          </p:nvPr>
        </p:nvSpPr>
        <p:spPr>
          <a:xfrm>
            <a:off x="434145" y="3400673"/>
            <a:ext cx="5843587" cy="2669086"/>
          </a:xfrm>
          <a:prstGeom prst="rect">
            <a:avLst/>
          </a:prstGeom>
        </p:spPr>
        <p:txBody>
          <a:bodyPr>
            <a:noAutofit/>
          </a:bodyPr>
          <a:lstStyle>
            <a:lvl1pPr marL="0" indent="0">
              <a:spcBef>
                <a:spcPts val="0"/>
              </a:spcBef>
              <a:buNone/>
              <a:defRPr sz="1400"/>
            </a:lvl1pPr>
          </a:lstStyle>
          <a:p>
            <a:pPr lvl="0"/>
            <a:endParaRPr lang="en-US" dirty="0"/>
          </a:p>
        </p:txBody>
      </p:sp>
      <p:sp>
        <p:nvSpPr>
          <p:cNvPr id="11" name="Shape 117">
            <a:extLst>
              <a:ext uri="{FF2B5EF4-FFF2-40B4-BE49-F238E27FC236}">
                <a16:creationId xmlns:a16="http://schemas.microsoft.com/office/drawing/2014/main" id="{62139DCE-D1D5-2643-838C-11E8A7B82F1D}"/>
              </a:ext>
            </a:extLst>
          </p:cNvPr>
          <p:cNvSpPr/>
          <p:nvPr userDrawn="1"/>
        </p:nvSpPr>
        <p:spPr>
          <a:xfrm rot="5400000">
            <a:off x="-3401085" y="3369214"/>
            <a:ext cx="6879668" cy="97908"/>
          </a:xfrm>
          <a:prstGeom prst="rect">
            <a:avLst/>
          </a:prstGeom>
          <a:solidFill>
            <a:srgbClr val="CC0033"/>
          </a:solidFill>
          <a:ln w="12700">
            <a:miter lim="400000"/>
          </a:ln>
        </p:spPr>
        <p:txBody>
          <a:bodyPr lIns="25115" tIns="25115" rIns="25115" bIns="25115" anchor="ctr"/>
          <a:lstStyle/>
          <a:p>
            <a:pPr>
              <a:defRPr sz="2400"/>
            </a:pPr>
            <a:endParaRPr sz="2800" dirty="0">
              <a:latin typeface="Arial" panose="020B0604020202020204" pitchFamily="34" charset="0"/>
              <a:cs typeface="Arial" panose="020B0604020202020204" pitchFamily="34" charset="0"/>
            </a:endParaRPr>
          </a:p>
        </p:txBody>
      </p:sp>
      <p:pic>
        <p:nvPicPr>
          <p:cNvPr id="12" name="Picture 8">
            <a:extLst>
              <a:ext uri="{FF2B5EF4-FFF2-40B4-BE49-F238E27FC236}">
                <a16:creationId xmlns:a16="http://schemas.microsoft.com/office/drawing/2014/main" id="{BECF4956-A427-47FD-B80F-83C0F55EA2FB}"/>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6785723" y="3739417"/>
            <a:ext cx="1991597" cy="19915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39219078"/>
      </p:ext>
    </p:extLst>
  </p:cSld>
  <p:clrMapOvr>
    <a:masterClrMapping/>
  </p:clrMapOvr>
  <p:transition spd="med"/>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LS Wrap-up (M)">
    <p:spTree>
      <p:nvGrpSpPr>
        <p:cNvPr id="1" name=""/>
        <p:cNvGrpSpPr/>
        <p:nvPr/>
      </p:nvGrpSpPr>
      <p:grpSpPr>
        <a:xfrm>
          <a:off x="0" y="0"/>
          <a:ext cx="0" cy="0"/>
          <a:chOff x="0" y="0"/>
          <a:chExt cx="0" cy="0"/>
        </a:xfrm>
      </p:grpSpPr>
      <p:sp>
        <p:nvSpPr>
          <p:cNvPr id="8" name="Shape 117">
            <a:extLst>
              <a:ext uri="{FF2B5EF4-FFF2-40B4-BE49-F238E27FC236}">
                <a16:creationId xmlns:a16="http://schemas.microsoft.com/office/drawing/2014/main" id="{AAC408E3-656E-7D41-B6C0-55F66FF2F187}"/>
              </a:ext>
            </a:extLst>
          </p:cNvPr>
          <p:cNvSpPr/>
          <p:nvPr userDrawn="1"/>
        </p:nvSpPr>
        <p:spPr>
          <a:xfrm>
            <a:off x="2071" y="-21667"/>
            <a:ext cx="9144001" cy="582491"/>
          </a:xfrm>
          <a:prstGeom prst="rect">
            <a:avLst/>
          </a:prstGeom>
          <a:gradFill flip="none" rotWithShape="1">
            <a:gsLst>
              <a:gs pos="40000">
                <a:srgbClr val="CC0033"/>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2800" dirty="0">
              <a:latin typeface="+mj-l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5" name="Shape 120">
            <a:extLst>
              <a:ext uri="{FF2B5EF4-FFF2-40B4-BE49-F238E27FC236}">
                <a16:creationId xmlns:a16="http://schemas.microsoft.com/office/drawing/2014/main" id="{ADF04895-3C13-40AB-B455-BA2F3D9EACFE}"/>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3" name="Text Placeholder 2">
            <a:extLst>
              <a:ext uri="{FF2B5EF4-FFF2-40B4-BE49-F238E27FC236}">
                <a16:creationId xmlns:a16="http://schemas.microsoft.com/office/drawing/2014/main" id="{5D502FD9-B003-453E-BD88-18B043FCBEC9}"/>
              </a:ext>
            </a:extLst>
          </p:cNvPr>
          <p:cNvSpPr>
            <a:spLocks noGrp="1"/>
          </p:cNvSpPr>
          <p:nvPr>
            <p:ph type="body" sz="quarter" idx="10"/>
          </p:nvPr>
        </p:nvSpPr>
        <p:spPr>
          <a:xfrm>
            <a:off x="434146" y="850544"/>
            <a:ext cx="8343174" cy="2260412"/>
          </a:xfrm>
          <a:prstGeom prst="rect">
            <a:avLst/>
          </a:prstGeom>
        </p:spPr>
        <p:txBody>
          <a:bodyPr>
            <a:noAutofit/>
          </a:bodyPr>
          <a:lstStyle>
            <a:lvl1pPr marL="0" indent="0">
              <a:spcBef>
                <a:spcPts val="0"/>
              </a:spcBef>
              <a:buNone/>
              <a:defRPr sz="1400"/>
            </a:lvl1pPr>
          </a:lstStyle>
          <a:p>
            <a:pPr lvl="0"/>
            <a:endParaRPr lang="en-US" dirty="0"/>
          </a:p>
        </p:txBody>
      </p:sp>
      <p:sp>
        <p:nvSpPr>
          <p:cNvPr id="9" name="Text Placeholder 8">
            <a:extLst>
              <a:ext uri="{FF2B5EF4-FFF2-40B4-BE49-F238E27FC236}">
                <a16:creationId xmlns:a16="http://schemas.microsoft.com/office/drawing/2014/main" id="{EA98576D-E301-4111-A91E-9959FCFA244D}"/>
              </a:ext>
            </a:extLst>
          </p:cNvPr>
          <p:cNvSpPr>
            <a:spLocks noGrp="1"/>
          </p:cNvSpPr>
          <p:nvPr>
            <p:ph type="body" sz="quarter" idx="11"/>
          </p:nvPr>
        </p:nvSpPr>
        <p:spPr>
          <a:xfrm>
            <a:off x="434145" y="3400673"/>
            <a:ext cx="5843587" cy="2669086"/>
          </a:xfrm>
          <a:prstGeom prst="rect">
            <a:avLst/>
          </a:prstGeom>
        </p:spPr>
        <p:txBody>
          <a:bodyPr>
            <a:noAutofit/>
          </a:bodyPr>
          <a:lstStyle>
            <a:lvl1pPr marL="0" indent="0">
              <a:spcBef>
                <a:spcPts val="0"/>
              </a:spcBef>
              <a:buNone/>
              <a:defRPr sz="1400"/>
            </a:lvl1pPr>
          </a:lstStyle>
          <a:p>
            <a:pPr lvl="0"/>
            <a:endParaRPr lang="en-US" dirty="0"/>
          </a:p>
        </p:txBody>
      </p:sp>
      <p:sp>
        <p:nvSpPr>
          <p:cNvPr id="11" name="Shape 117">
            <a:extLst>
              <a:ext uri="{FF2B5EF4-FFF2-40B4-BE49-F238E27FC236}">
                <a16:creationId xmlns:a16="http://schemas.microsoft.com/office/drawing/2014/main" id="{62139DCE-D1D5-2643-838C-11E8A7B82F1D}"/>
              </a:ext>
            </a:extLst>
          </p:cNvPr>
          <p:cNvSpPr/>
          <p:nvPr userDrawn="1"/>
        </p:nvSpPr>
        <p:spPr>
          <a:xfrm rot="5400000">
            <a:off x="-3401085" y="3369214"/>
            <a:ext cx="6879668" cy="97908"/>
          </a:xfrm>
          <a:prstGeom prst="rect">
            <a:avLst/>
          </a:prstGeom>
          <a:solidFill>
            <a:srgbClr val="CC0033"/>
          </a:solidFill>
          <a:ln w="12700">
            <a:miter lim="400000"/>
          </a:ln>
        </p:spPr>
        <p:txBody>
          <a:bodyPr lIns="25115" tIns="25115" rIns="25115" bIns="25115" anchor="ctr"/>
          <a:lstStyle/>
          <a:p>
            <a:pPr>
              <a:defRPr sz="2400"/>
            </a:pPr>
            <a:endParaRPr sz="2800" dirty="0">
              <a:latin typeface="Arial" panose="020B0604020202020204" pitchFamily="34" charset="0"/>
              <a:cs typeface="Arial" panose="020B0604020202020204" pitchFamily="34" charset="0"/>
            </a:endParaRPr>
          </a:p>
        </p:txBody>
      </p:sp>
      <p:pic>
        <p:nvPicPr>
          <p:cNvPr id="12" name="Picture 10">
            <a:extLst>
              <a:ext uri="{FF2B5EF4-FFF2-40B4-BE49-F238E27FC236}">
                <a16:creationId xmlns:a16="http://schemas.microsoft.com/office/drawing/2014/main" id="{A14959FF-926D-4739-A095-FC49834D8EC2}"/>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6785723" y="3739417"/>
            <a:ext cx="1991597" cy="19915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0509968"/>
      </p:ext>
    </p:extLst>
  </p:cSld>
  <p:clrMapOvr>
    <a:masterClrMapping/>
  </p:clrMapOvr>
  <p:transition spd="med"/>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LS Wrap-up (M--&gt;Q)">
    <p:spTree>
      <p:nvGrpSpPr>
        <p:cNvPr id="1" name=""/>
        <p:cNvGrpSpPr/>
        <p:nvPr/>
      </p:nvGrpSpPr>
      <p:grpSpPr>
        <a:xfrm>
          <a:off x="0" y="0"/>
          <a:ext cx="0" cy="0"/>
          <a:chOff x="0" y="0"/>
          <a:chExt cx="0" cy="0"/>
        </a:xfrm>
      </p:grpSpPr>
      <p:sp>
        <p:nvSpPr>
          <p:cNvPr id="8" name="Shape 117">
            <a:extLst>
              <a:ext uri="{FF2B5EF4-FFF2-40B4-BE49-F238E27FC236}">
                <a16:creationId xmlns:a16="http://schemas.microsoft.com/office/drawing/2014/main" id="{AAC408E3-656E-7D41-B6C0-55F66FF2F187}"/>
              </a:ext>
            </a:extLst>
          </p:cNvPr>
          <p:cNvSpPr/>
          <p:nvPr userDrawn="1"/>
        </p:nvSpPr>
        <p:spPr>
          <a:xfrm>
            <a:off x="2071" y="-21667"/>
            <a:ext cx="9144001" cy="582491"/>
          </a:xfrm>
          <a:prstGeom prst="rect">
            <a:avLst/>
          </a:prstGeom>
          <a:gradFill flip="none" rotWithShape="1">
            <a:gsLst>
              <a:gs pos="40000">
                <a:srgbClr val="CC0033"/>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2800" dirty="0">
              <a:latin typeface="+mj-l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5" name="Shape 120">
            <a:extLst>
              <a:ext uri="{FF2B5EF4-FFF2-40B4-BE49-F238E27FC236}">
                <a16:creationId xmlns:a16="http://schemas.microsoft.com/office/drawing/2014/main" id="{ADF04895-3C13-40AB-B455-BA2F3D9EACFE}"/>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3" name="Text Placeholder 2">
            <a:extLst>
              <a:ext uri="{FF2B5EF4-FFF2-40B4-BE49-F238E27FC236}">
                <a16:creationId xmlns:a16="http://schemas.microsoft.com/office/drawing/2014/main" id="{5D502FD9-B003-453E-BD88-18B043FCBEC9}"/>
              </a:ext>
            </a:extLst>
          </p:cNvPr>
          <p:cNvSpPr>
            <a:spLocks noGrp="1"/>
          </p:cNvSpPr>
          <p:nvPr>
            <p:ph type="body" sz="quarter" idx="10"/>
          </p:nvPr>
        </p:nvSpPr>
        <p:spPr>
          <a:xfrm>
            <a:off x="434146" y="850544"/>
            <a:ext cx="8343174" cy="2260412"/>
          </a:xfrm>
          <a:prstGeom prst="rect">
            <a:avLst/>
          </a:prstGeom>
        </p:spPr>
        <p:txBody>
          <a:bodyPr>
            <a:noAutofit/>
          </a:bodyPr>
          <a:lstStyle>
            <a:lvl1pPr marL="0" indent="0">
              <a:spcBef>
                <a:spcPts val="0"/>
              </a:spcBef>
              <a:buNone/>
              <a:defRPr sz="1400"/>
            </a:lvl1pPr>
          </a:lstStyle>
          <a:p>
            <a:pPr lvl="0"/>
            <a:endParaRPr lang="en-US" dirty="0"/>
          </a:p>
        </p:txBody>
      </p:sp>
      <p:sp>
        <p:nvSpPr>
          <p:cNvPr id="9" name="Text Placeholder 8">
            <a:extLst>
              <a:ext uri="{FF2B5EF4-FFF2-40B4-BE49-F238E27FC236}">
                <a16:creationId xmlns:a16="http://schemas.microsoft.com/office/drawing/2014/main" id="{EA98576D-E301-4111-A91E-9959FCFA244D}"/>
              </a:ext>
            </a:extLst>
          </p:cNvPr>
          <p:cNvSpPr>
            <a:spLocks noGrp="1"/>
          </p:cNvSpPr>
          <p:nvPr>
            <p:ph type="body" sz="quarter" idx="11"/>
          </p:nvPr>
        </p:nvSpPr>
        <p:spPr>
          <a:xfrm>
            <a:off x="434145" y="3400673"/>
            <a:ext cx="5843587" cy="2669086"/>
          </a:xfrm>
          <a:prstGeom prst="rect">
            <a:avLst/>
          </a:prstGeom>
        </p:spPr>
        <p:txBody>
          <a:bodyPr>
            <a:noAutofit/>
          </a:bodyPr>
          <a:lstStyle>
            <a:lvl1pPr marL="0" indent="0">
              <a:spcBef>
                <a:spcPts val="0"/>
              </a:spcBef>
              <a:buNone/>
              <a:defRPr sz="1400"/>
            </a:lvl1pPr>
          </a:lstStyle>
          <a:p>
            <a:pPr lvl="0"/>
            <a:endParaRPr lang="en-US" dirty="0"/>
          </a:p>
        </p:txBody>
      </p:sp>
      <p:sp>
        <p:nvSpPr>
          <p:cNvPr id="11" name="Shape 117">
            <a:extLst>
              <a:ext uri="{FF2B5EF4-FFF2-40B4-BE49-F238E27FC236}">
                <a16:creationId xmlns:a16="http://schemas.microsoft.com/office/drawing/2014/main" id="{62139DCE-D1D5-2643-838C-11E8A7B82F1D}"/>
              </a:ext>
            </a:extLst>
          </p:cNvPr>
          <p:cNvSpPr/>
          <p:nvPr userDrawn="1"/>
        </p:nvSpPr>
        <p:spPr>
          <a:xfrm rot="5400000">
            <a:off x="-3401085" y="3369214"/>
            <a:ext cx="6879668" cy="97908"/>
          </a:xfrm>
          <a:prstGeom prst="rect">
            <a:avLst/>
          </a:prstGeom>
          <a:solidFill>
            <a:srgbClr val="CC0033"/>
          </a:solidFill>
          <a:ln w="12700">
            <a:miter lim="400000"/>
          </a:ln>
        </p:spPr>
        <p:txBody>
          <a:bodyPr lIns="25115" tIns="25115" rIns="25115" bIns="25115" anchor="ctr"/>
          <a:lstStyle/>
          <a:p>
            <a:pPr>
              <a:defRPr sz="2400"/>
            </a:pPr>
            <a:endParaRPr sz="2800" dirty="0">
              <a:latin typeface="Arial" panose="020B0604020202020204" pitchFamily="34" charset="0"/>
              <a:cs typeface="Arial" panose="020B0604020202020204" pitchFamily="34" charset="0"/>
            </a:endParaRPr>
          </a:p>
        </p:txBody>
      </p:sp>
      <p:pic>
        <p:nvPicPr>
          <p:cNvPr id="12" name="Picture 12">
            <a:extLst>
              <a:ext uri="{FF2B5EF4-FFF2-40B4-BE49-F238E27FC236}">
                <a16:creationId xmlns:a16="http://schemas.microsoft.com/office/drawing/2014/main" id="{542E58BF-DB90-4B0B-BC2C-98356B58B160}"/>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6785723" y="3739417"/>
            <a:ext cx="1991597" cy="19915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34917841"/>
      </p:ext>
    </p:extLst>
  </p:cSld>
  <p:clrMapOvr>
    <a:masterClrMapping/>
  </p:clrMapOvr>
  <p:transition spd="med"/>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LS Wrap-up (Q--&gt;M)">
    <p:spTree>
      <p:nvGrpSpPr>
        <p:cNvPr id="1" name=""/>
        <p:cNvGrpSpPr/>
        <p:nvPr/>
      </p:nvGrpSpPr>
      <p:grpSpPr>
        <a:xfrm>
          <a:off x="0" y="0"/>
          <a:ext cx="0" cy="0"/>
          <a:chOff x="0" y="0"/>
          <a:chExt cx="0" cy="0"/>
        </a:xfrm>
      </p:grpSpPr>
      <p:sp>
        <p:nvSpPr>
          <p:cNvPr id="8" name="Shape 117">
            <a:extLst>
              <a:ext uri="{FF2B5EF4-FFF2-40B4-BE49-F238E27FC236}">
                <a16:creationId xmlns:a16="http://schemas.microsoft.com/office/drawing/2014/main" id="{AAC408E3-656E-7D41-B6C0-55F66FF2F187}"/>
              </a:ext>
            </a:extLst>
          </p:cNvPr>
          <p:cNvSpPr/>
          <p:nvPr userDrawn="1"/>
        </p:nvSpPr>
        <p:spPr>
          <a:xfrm>
            <a:off x="2071" y="-21667"/>
            <a:ext cx="9144001" cy="582491"/>
          </a:xfrm>
          <a:prstGeom prst="rect">
            <a:avLst/>
          </a:prstGeom>
          <a:gradFill flip="none" rotWithShape="1">
            <a:gsLst>
              <a:gs pos="40000">
                <a:srgbClr val="CC0033"/>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2800" dirty="0">
              <a:latin typeface="+mj-l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5" name="Shape 120">
            <a:extLst>
              <a:ext uri="{FF2B5EF4-FFF2-40B4-BE49-F238E27FC236}">
                <a16:creationId xmlns:a16="http://schemas.microsoft.com/office/drawing/2014/main" id="{ADF04895-3C13-40AB-B455-BA2F3D9EACFE}"/>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3" name="Text Placeholder 2">
            <a:extLst>
              <a:ext uri="{FF2B5EF4-FFF2-40B4-BE49-F238E27FC236}">
                <a16:creationId xmlns:a16="http://schemas.microsoft.com/office/drawing/2014/main" id="{5D502FD9-B003-453E-BD88-18B043FCBEC9}"/>
              </a:ext>
            </a:extLst>
          </p:cNvPr>
          <p:cNvSpPr>
            <a:spLocks noGrp="1"/>
          </p:cNvSpPr>
          <p:nvPr>
            <p:ph type="body" sz="quarter" idx="10"/>
          </p:nvPr>
        </p:nvSpPr>
        <p:spPr>
          <a:xfrm>
            <a:off x="434146" y="850544"/>
            <a:ext cx="8343174" cy="2260412"/>
          </a:xfrm>
          <a:prstGeom prst="rect">
            <a:avLst/>
          </a:prstGeom>
        </p:spPr>
        <p:txBody>
          <a:bodyPr>
            <a:noAutofit/>
          </a:bodyPr>
          <a:lstStyle>
            <a:lvl1pPr marL="0" indent="0">
              <a:spcBef>
                <a:spcPts val="0"/>
              </a:spcBef>
              <a:buNone/>
              <a:defRPr sz="1400"/>
            </a:lvl1pPr>
          </a:lstStyle>
          <a:p>
            <a:pPr lvl="0"/>
            <a:endParaRPr lang="en-US" dirty="0"/>
          </a:p>
        </p:txBody>
      </p:sp>
      <p:sp>
        <p:nvSpPr>
          <p:cNvPr id="9" name="Text Placeholder 8">
            <a:extLst>
              <a:ext uri="{FF2B5EF4-FFF2-40B4-BE49-F238E27FC236}">
                <a16:creationId xmlns:a16="http://schemas.microsoft.com/office/drawing/2014/main" id="{EA98576D-E301-4111-A91E-9959FCFA244D}"/>
              </a:ext>
            </a:extLst>
          </p:cNvPr>
          <p:cNvSpPr>
            <a:spLocks noGrp="1"/>
          </p:cNvSpPr>
          <p:nvPr>
            <p:ph type="body" sz="quarter" idx="11"/>
          </p:nvPr>
        </p:nvSpPr>
        <p:spPr>
          <a:xfrm>
            <a:off x="434145" y="3400673"/>
            <a:ext cx="5843587" cy="2669086"/>
          </a:xfrm>
          <a:prstGeom prst="rect">
            <a:avLst/>
          </a:prstGeom>
        </p:spPr>
        <p:txBody>
          <a:bodyPr>
            <a:noAutofit/>
          </a:bodyPr>
          <a:lstStyle>
            <a:lvl1pPr marL="0" indent="0">
              <a:spcBef>
                <a:spcPts val="0"/>
              </a:spcBef>
              <a:buNone/>
              <a:defRPr sz="1400"/>
            </a:lvl1pPr>
          </a:lstStyle>
          <a:p>
            <a:pPr lvl="0"/>
            <a:endParaRPr lang="en-US" dirty="0"/>
          </a:p>
        </p:txBody>
      </p:sp>
      <p:sp>
        <p:nvSpPr>
          <p:cNvPr id="11" name="Shape 117">
            <a:extLst>
              <a:ext uri="{FF2B5EF4-FFF2-40B4-BE49-F238E27FC236}">
                <a16:creationId xmlns:a16="http://schemas.microsoft.com/office/drawing/2014/main" id="{62139DCE-D1D5-2643-838C-11E8A7B82F1D}"/>
              </a:ext>
            </a:extLst>
          </p:cNvPr>
          <p:cNvSpPr/>
          <p:nvPr userDrawn="1"/>
        </p:nvSpPr>
        <p:spPr>
          <a:xfrm rot="5400000">
            <a:off x="-3401085" y="3369214"/>
            <a:ext cx="6879668" cy="97908"/>
          </a:xfrm>
          <a:prstGeom prst="rect">
            <a:avLst/>
          </a:prstGeom>
          <a:solidFill>
            <a:srgbClr val="CC0033"/>
          </a:solidFill>
          <a:ln w="12700">
            <a:miter lim="400000"/>
          </a:ln>
        </p:spPr>
        <p:txBody>
          <a:bodyPr lIns="25115" tIns="25115" rIns="25115" bIns="25115" anchor="ctr"/>
          <a:lstStyle/>
          <a:p>
            <a:pPr>
              <a:defRPr sz="2400"/>
            </a:pPr>
            <a:endParaRPr sz="2800" dirty="0">
              <a:latin typeface="Arial" panose="020B0604020202020204" pitchFamily="34" charset="0"/>
              <a:cs typeface="Arial" panose="020B0604020202020204" pitchFamily="34" charset="0"/>
            </a:endParaRPr>
          </a:p>
        </p:txBody>
      </p:sp>
      <p:pic>
        <p:nvPicPr>
          <p:cNvPr id="12" name="Picture 6">
            <a:extLst>
              <a:ext uri="{FF2B5EF4-FFF2-40B4-BE49-F238E27FC236}">
                <a16:creationId xmlns:a16="http://schemas.microsoft.com/office/drawing/2014/main" id="{CB5A6433-24CC-4E74-A879-D4FEBBBE727A}"/>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6785723" y="3739417"/>
            <a:ext cx="1991597" cy="19915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88065601"/>
      </p:ext>
    </p:extLst>
  </p:cSld>
  <p:clrMapOvr>
    <a:masterClrMapping/>
  </p:clrMapOvr>
  <p:transition spd="med"/>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LS Wrap-up (Q--&gt;P)">
    <p:spTree>
      <p:nvGrpSpPr>
        <p:cNvPr id="1" name=""/>
        <p:cNvGrpSpPr/>
        <p:nvPr/>
      </p:nvGrpSpPr>
      <p:grpSpPr>
        <a:xfrm>
          <a:off x="0" y="0"/>
          <a:ext cx="0" cy="0"/>
          <a:chOff x="0" y="0"/>
          <a:chExt cx="0" cy="0"/>
        </a:xfrm>
      </p:grpSpPr>
      <p:sp>
        <p:nvSpPr>
          <p:cNvPr id="8" name="Shape 117">
            <a:extLst>
              <a:ext uri="{FF2B5EF4-FFF2-40B4-BE49-F238E27FC236}">
                <a16:creationId xmlns:a16="http://schemas.microsoft.com/office/drawing/2014/main" id="{AAC408E3-656E-7D41-B6C0-55F66FF2F187}"/>
              </a:ext>
            </a:extLst>
          </p:cNvPr>
          <p:cNvSpPr/>
          <p:nvPr userDrawn="1"/>
        </p:nvSpPr>
        <p:spPr>
          <a:xfrm>
            <a:off x="2071" y="-21667"/>
            <a:ext cx="9144001" cy="582491"/>
          </a:xfrm>
          <a:prstGeom prst="rect">
            <a:avLst/>
          </a:prstGeom>
          <a:gradFill flip="none" rotWithShape="1">
            <a:gsLst>
              <a:gs pos="40000">
                <a:srgbClr val="CC0033"/>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2800" dirty="0">
              <a:latin typeface="+mj-l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5" name="Shape 120">
            <a:extLst>
              <a:ext uri="{FF2B5EF4-FFF2-40B4-BE49-F238E27FC236}">
                <a16:creationId xmlns:a16="http://schemas.microsoft.com/office/drawing/2014/main" id="{ADF04895-3C13-40AB-B455-BA2F3D9EACFE}"/>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3" name="Text Placeholder 2">
            <a:extLst>
              <a:ext uri="{FF2B5EF4-FFF2-40B4-BE49-F238E27FC236}">
                <a16:creationId xmlns:a16="http://schemas.microsoft.com/office/drawing/2014/main" id="{5D502FD9-B003-453E-BD88-18B043FCBEC9}"/>
              </a:ext>
            </a:extLst>
          </p:cNvPr>
          <p:cNvSpPr>
            <a:spLocks noGrp="1"/>
          </p:cNvSpPr>
          <p:nvPr>
            <p:ph type="body" sz="quarter" idx="10"/>
          </p:nvPr>
        </p:nvSpPr>
        <p:spPr>
          <a:xfrm>
            <a:off x="434146" y="850544"/>
            <a:ext cx="8343174" cy="2260412"/>
          </a:xfrm>
          <a:prstGeom prst="rect">
            <a:avLst/>
          </a:prstGeom>
        </p:spPr>
        <p:txBody>
          <a:bodyPr>
            <a:noAutofit/>
          </a:bodyPr>
          <a:lstStyle>
            <a:lvl1pPr marL="0" indent="0">
              <a:spcBef>
                <a:spcPts val="0"/>
              </a:spcBef>
              <a:buNone/>
              <a:defRPr sz="1400"/>
            </a:lvl1pPr>
          </a:lstStyle>
          <a:p>
            <a:pPr lvl="0"/>
            <a:endParaRPr lang="en-US" dirty="0"/>
          </a:p>
        </p:txBody>
      </p:sp>
      <p:sp>
        <p:nvSpPr>
          <p:cNvPr id="9" name="Text Placeholder 8">
            <a:extLst>
              <a:ext uri="{FF2B5EF4-FFF2-40B4-BE49-F238E27FC236}">
                <a16:creationId xmlns:a16="http://schemas.microsoft.com/office/drawing/2014/main" id="{EA98576D-E301-4111-A91E-9959FCFA244D}"/>
              </a:ext>
            </a:extLst>
          </p:cNvPr>
          <p:cNvSpPr>
            <a:spLocks noGrp="1"/>
          </p:cNvSpPr>
          <p:nvPr>
            <p:ph type="body" sz="quarter" idx="11"/>
          </p:nvPr>
        </p:nvSpPr>
        <p:spPr>
          <a:xfrm>
            <a:off x="434145" y="3400673"/>
            <a:ext cx="5843587" cy="2669086"/>
          </a:xfrm>
          <a:prstGeom prst="rect">
            <a:avLst/>
          </a:prstGeom>
        </p:spPr>
        <p:txBody>
          <a:bodyPr>
            <a:noAutofit/>
          </a:bodyPr>
          <a:lstStyle>
            <a:lvl1pPr marL="0" indent="0">
              <a:spcBef>
                <a:spcPts val="0"/>
              </a:spcBef>
              <a:buNone/>
              <a:defRPr sz="1400"/>
            </a:lvl1pPr>
          </a:lstStyle>
          <a:p>
            <a:pPr lvl="0"/>
            <a:endParaRPr lang="en-US" dirty="0"/>
          </a:p>
        </p:txBody>
      </p:sp>
      <p:sp>
        <p:nvSpPr>
          <p:cNvPr id="11" name="Shape 117">
            <a:extLst>
              <a:ext uri="{FF2B5EF4-FFF2-40B4-BE49-F238E27FC236}">
                <a16:creationId xmlns:a16="http://schemas.microsoft.com/office/drawing/2014/main" id="{62139DCE-D1D5-2643-838C-11E8A7B82F1D}"/>
              </a:ext>
            </a:extLst>
          </p:cNvPr>
          <p:cNvSpPr/>
          <p:nvPr userDrawn="1"/>
        </p:nvSpPr>
        <p:spPr>
          <a:xfrm rot="5400000">
            <a:off x="-3401085" y="3369214"/>
            <a:ext cx="6879668" cy="97908"/>
          </a:xfrm>
          <a:prstGeom prst="rect">
            <a:avLst/>
          </a:prstGeom>
          <a:solidFill>
            <a:srgbClr val="CC0033"/>
          </a:solidFill>
          <a:ln w="12700">
            <a:miter lim="400000"/>
          </a:ln>
        </p:spPr>
        <p:txBody>
          <a:bodyPr lIns="25115" tIns="25115" rIns="25115" bIns="25115" anchor="ctr"/>
          <a:lstStyle/>
          <a:p>
            <a:pPr>
              <a:defRPr sz="2400"/>
            </a:pPr>
            <a:endParaRPr sz="2800" dirty="0">
              <a:latin typeface="Arial" panose="020B0604020202020204" pitchFamily="34" charset="0"/>
              <a:cs typeface="Arial" panose="020B0604020202020204" pitchFamily="34" charset="0"/>
            </a:endParaRPr>
          </a:p>
        </p:txBody>
      </p:sp>
      <p:pic>
        <p:nvPicPr>
          <p:cNvPr id="12" name="Picture 4">
            <a:extLst>
              <a:ext uri="{FF2B5EF4-FFF2-40B4-BE49-F238E27FC236}">
                <a16:creationId xmlns:a16="http://schemas.microsoft.com/office/drawing/2014/main" id="{56DE20CA-74C6-4593-ACA3-DA667FBCB53E}"/>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6785725" y="3739418"/>
            <a:ext cx="1991595" cy="199159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49596864"/>
      </p:ext>
    </p:extLst>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a:t>Click to edit Master title style</a:t>
            </a:r>
          </a:p>
        </p:txBody>
      </p:sp>
      <p:sp>
        <p:nvSpPr>
          <p:cNvPr id="3" name="Content Placeholder 2"/>
          <p:cNvSpPr>
            <a:spLocks noGrp="1"/>
          </p:cNvSpPr>
          <p:nvPr>
            <p:ph idx="1"/>
          </p:nvPr>
        </p:nvSpPr>
        <p:spPr>
          <a:xfrm>
            <a:off x="457200" y="1600200"/>
            <a:ext cx="8229600" cy="4525963"/>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7B645773-0DC8-426C-89C3-296E4606752C}" type="datetimeFigureOut">
              <a:rPr lang="en-US" smtClean="0"/>
              <a:pPr/>
              <a:t>2/20/2022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0DC3A83-1025-431B-815B-C077C1ECAA1C}" type="slidenum">
              <a:rPr lang="en-US" smtClean="0"/>
              <a:pPr/>
              <a:t>‹#›</a:t>
            </a:fld>
            <a:endParaRPr lang="en-US"/>
          </a:p>
        </p:txBody>
      </p:sp>
    </p:spTree>
    <p:extLst>
      <p:ext uri="{BB962C8B-B14F-4D97-AF65-F5344CB8AC3E}">
        <p14:creationId xmlns:p14="http://schemas.microsoft.com/office/powerpoint/2010/main" val="1720901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LS Wrap-up (P--&gt;Q)">
    <p:spTree>
      <p:nvGrpSpPr>
        <p:cNvPr id="1" name=""/>
        <p:cNvGrpSpPr/>
        <p:nvPr/>
      </p:nvGrpSpPr>
      <p:grpSpPr>
        <a:xfrm>
          <a:off x="0" y="0"/>
          <a:ext cx="0" cy="0"/>
          <a:chOff x="0" y="0"/>
          <a:chExt cx="0" cy="0"/>
        </a:xfrm>
      </p:grpSpPr>
      <p:sp>
        <p:nvSpPr>
          <p:cNvPr id="8" name="Shape 117">
            <a:extLst>
              <a:ext uri="{FF2B5EF4-FFF2-40B4-BE49-F238E27FC236}">
                <a16:creationId xmlns:a16="http://schemas.microsoft.com/office/drawing/2014/main" id="{AAC408E3-656E-7D41-B6C0-55F66FF2F187}"/>
              </a:ext>
            </a:extLst>
          </p:cNvPr>
          <p:cNvSpPr/>
          <p:nvPr userDrawn="1"/>
        </p:nvSpPr>
        <p:spPr>
          <a:xfrm>
            <a:off x="2071" y="-21667"/>
            <a:ext cx="9144001" cy="582491"/>
          </a:xfrm>
          <a:prstGeom prst="rect">
            <a:avLst/>
          </a:prstGeom>
          <a:gradFill flip="none" rotWithShape="1">
            <a:gsLst>
              <a:gs pos="40000">
                <a:srgbClr val="CC0033"/>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2800" dirty="0">
              <a:latin typeface="+mj-l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5" name="Shape 120">
            <a:extLst>
              <a:ext uri="{FF2B5EF4-FFF2-40B4-BE49-F238E27FC236}">
                <a16:creationId xmlns:a16="http://schemas.microsoft.com/office/drawing/2014/main" id="{ADF04895-3C13-40AB-B455-BA2F3D9EACFE}"/>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3" name="Text Placeholder 2">
            <a:extLst>
              <a:ext uri="{FF2B5EF4-FFF2-40B4-BE49-F238E27FC236}">
                <a16:creationId xmlns:a16="http://schemas.microsoft.com/office/drawing/2014/main" id="{5D502FD9-B003-453E-BD88-18B043FCBEC9}"/>
              </a:ext>
            </a:extLst>
          </p:cNvPr>
          <p:cNvSpPr>
            <a:spLocks noGrp="1"/>
          </p:cNvSpPr>
          <p:nvPr>
            <p:ph type="body" sz="quarter" idx="10"/>
          </p:nvPr>
        </p:nvSpPr>
        <p:spPr>
          <a:xfrm>
            <a:off x="434146" y="850544"/>
            <a:ext cx="8343174" cy="2260412"/>
          </a:xfrm>
          <a:prstGeom prst="rect">
            <a:avLst/>
          </a:prstGeom>
        </p:spPr>
        <p:txBody>
          <a:bodyPr>
            <a:noAutofit/>
          </a:bodyPr>
          <a:lstStyle>
            <a:lvl1pPr marL="0" indent="0">
              <a:spcBef>
                <a:spcPts val="0"/>
              </a:spcBef>
              <a:buNone/>
              <a:defRPr sz="1400"/>
            </a:lvl1pPr>
          </a:lstStyle>
          <a:p>
            <a:pPr lvl="0"/>
            <a:endParaRPr lang="en-US" dirty="0"/>
          </a:p>
        </p:txBody>
      </p:sp>
      <p:sp>
        <p:nvSpPr>
          <p:cNvPr id="9" name="Text Placeholder 8">
            <a:extLst>
              <a:ext uri="{FF2B5EF4-FFF2-40B4-BE49-F238E27FC236}">
                <a16:creationId xmlns:a16="http://schemas.microsoft.com/office/drawing/2014/main" id="{EA98576D-E301-4111-A91E-9959FCFA244D}"/>
              </a:ext>
            </a:extLst>
          </p:cNvPr>
          <p:cNvSpPr>
            <a:spLocks noGrp="1"/>
          </p:cNvSpPr>
          <p:nvPr>
            <p:ph type="body" sz="quarter" idx="11"/>
          </p:nvPr>
        </p:nvSpPr>
        <p:spPr>
          <a:xfrm>
            <a:off x="434145" y="3400673"/>
            <a:ext cx="5843587" cy="2669086"/>
          </a:xfrm>
          <a:prstGeom prst="rect">
            <a:avLst/>
          </a:prstGeom>
        </p:spPr>
        <p:txBody>
          <a:bodyPr>
            <a:noAutofit/>
          </a:bodyPr>
          <a:lstStyle>
            <a:lvl1pPr marL="0" indent="0">
              <a:spcBef>
                <a:spcPts val="0"/>
              </a:spcBef>
              <a:buNone/>
              <a:defRPr sz="1400"/>
            </a:lvl1pPr>
          </a:lstStyle>
          <a:p>
            <a:pPr lvl="0"/>
            <a:endParaRPr lang="en-US" dirty="0"/>
          </a:p>
        </p:txBody>
      </p:sp>
      <p:sp>
        <p:nvSpPr>
          <p:cNvPr id="11" name="Shape 117">
            <a:extLst>
              <a:ext uri="{FF2B5EF4-FFF2-40B4-BE49-F238E27FC236}">
                <a16:creationId xmlns:a16="http://schemas.microsoft.com/office/drawing/2014/main" id="{62139DCE-D1D5-2643-838C-11E8A7B82F1D}"/>
              </a:ext>
            </a:extLst>
          </p:cNvPr>
          <p:cNvSpPr/>
          <p:nvPr userDrawn="1"/>
        </p:nvSpPr>
        <p:spPr>
          <a:xfrm rot="5400000">
            <a:off x="-3401085" y="3369214"/>
            <a:ext cx="6879668" cy="97908"/>
          </a:xfrm>
          <a:prstGeom prst="rect">
            <a:avLst/>
          </a:prstGeom>
          <a:solidFill>
            <a:srgbClr val="CC0033"/>
          </a:solidFill>
          <a:ln w="12700">
            <a:miter lim="400000"/>
          </a:ln>
        </p:spPr>
        <p:txBody>
          <a:bodyPr lIns="25115" tIns="25115" rIns="25115" bIns="25115" anchor="ctr"/>
          <a:lstStyle/>
          <a:p>
            <a:pPr>
              <a:defRPr sz="2400"/>
            </a:pPr>
            <a:endParaRPr sz="2800" dirty="0">
              <a:latin typeface="Arial" panose="020B0604020202020204" pitchFamily="34" charset="0"/>
              <a:cs typeface="Arial" panose="020B0604020202020204" pitchFamily="34" charset="0"/>
            </a:endParaRPr>
          </a:p>
        </p:txBody>
      </p:sp>
      <p:pic>
        <p:nvPicPr>
          <p:cNvPr id="12" name="Picture 14">
            <a:extLst>
              <a:ext uri="{FF2B5EF4-FFF2-40B4-BE49-F238E27FC236}">
                <a16:creationId xmlns:a16="http://schemas.microsoft.com/office/drawing/2014/main" id="{A2CA8776-CE85-4B73-AAC5-8BEF40888A12}"/>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6785724" y="3739418"/>
            <a:ext cx="1991596" cy="19915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76836474"/>
      </p:ext>
    </p:extLst>
  </p:cSld>
  <p:clrMapOvr>
    <a:masterClrMapping/>
  </p:clrMapOvr>
  <p:transition spd="med"/>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LS Wrap-up (P--&gt;M)">
    <p:spTree>
      <p:nvGrpSpPr>
        <p:cNvPr id="1" name=""/>
        <p:cNvGrpSpPr/>
        <p:nvPr/>
      </p:nvGrpSpPr>
      <p:grpSpPr>
        <a:xfrm>
          <a:off x="0" y="0"/>
          <a:ext cx="0" cy="0"/>
          <a:chOff x="0" y="0"/>
          <a:chExt cx="0" cy="0"/>
        </a:xfrm>
      </p:grpSpPr>
      <p:sp>
        <p:nvSpPr>
          <p:cNvPr id="8" name="Shape 117">
            <a:extLst>
              <a:ext uri="{FF2B5EF4-FFF2-40B4-BE49-F238E27FC236}">
                <a16:creationId xmlns:a16="http://schemas.microsoft.com/office/drawing/2014/main" id="{AAC408E3-656E-7D41-B6C0-55F66FF2F187}"/>
              </a:ext>
            </a:extLst>
          </p:cNvPr>
          <p:cNvSpPr/>
          <p:nvPr userDrawn="1"/>
        </p:nvSpPr>
        <p:spPr>
          <a:xfrm>
            <a:off x="2071" y="-21667"/>
            <a:ext cx="9144001" cy="582491"/>
          </a:xfrm>
          <a:prstGeom prst="rect">
            <a:avLst/>
          </a:prstGeom>
          <a:gradFill flip="none" rotWithShape="1">
            <a:gsLst>
              <a:gs pos="40000">
                <a:srgbClr val="CC0033"/>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2800" dirty="0">
              <a:latin typeface="+mj-l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5" name="Shape 120">
            <a:extLst>
              <a:ext uri="{FF2B5EF4-FFF2-40B4-BE49-F238E27FC236}">
                <a16:creationId xmlns:a16="http://schemas.microsoft.com/office/drawing/2014/main" id="{ADF04895-3C13-40AB-B455-BA2F3D9EACFE}"/>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3" name="Text Placeholder 2">
            <a:extLst>
              <a:ext uri="{FF2B5EF4-FFF2-40B4-BE49-F238E27FC236}">
                <a16:creationId xmlns:a16="http://schemas.microsoft.com/office/drawing/2014/main" id="{5D502FD9-B003-453E-BD88-18B043FCBEC9}"/>
              </a:ext>
            </a:extLst>
          </p:cNvPr>
          <p:cNvSpPr>
            <a:spLocks noGrp="1"/>
          </p:cNvSpPr>
          <p:nvPr>
            <p:ph type="body" sz="quarter" idx="10"/>
          </p:nvPr>
        </p:nvSpPr>
        <p:spPr>
          <a:xfrm>
            <a:off x="434146" y="850544"/>
            <a:ext cx="8343174" cy="2260412"/>
          </a:xfrm>
          <a:prstGeom prst="rect">
            <a:avLst/>
          </a:prstGeom>
        </p:spPr>
        <p:txBody>
          <a:bodyPr>
            <a:noAutofit/>
          </a:bodyPr>
          <a:lstStyle>
            <a:lvl1pPr marL="0" indent="0">
              <a:spcBef>
                <a:spcPts val="0"/>
              </a:spcBef>
              <a:buNone/>
              <a:defRPr sz="1400"/>
            </a:lvl1pPr>
          </a:lstStyle>
          <a:p>
            <a:pPr lvl="0"/>
            <a:endParaRPr lang="en-US" dirty="0"/>
          </a:p>
        </p:txBody>
      </p:sp>
      <p:sp>
        <p:nvSpPr>
          <p:cNvPr id="9" name="Text Placeholder 8">
            <a:extLst>
              <a:ext uri="{FF2B5EF4-FFF2-40B4-BE49-F238E27FC236}">
                <a16:creationId xmlns:a16="http://schemas.microsoft.com/office/drawing/2014/main" id="{EA98576D-E301-4111-A91E-9959FCFA244D}"/>
              </a:ext>
            </a:extLst>
          </p:cNvPr>
          <p:cNvSpPr>
            <a:spLocks noGrp="1"/>
          </p:cNvSpPr>
          <p:nvPr>
            <p:ph type="body" sz="quarter" idx="11"/>
          </p:nvPr>
        </p:nvSpPr>
        <p:spPr>
          <a:xfrm>
            <a:off x="434145" y="3400673"/>
            <a:ext cx="5843587" cy="2669086"/>
          </a:xfrm>
          <a:prstGeom prst="rect">
            <a:avLst/>
          </a:prstGeom>
        </p:spPr>
        <p:txBody>
          <a:bodyPr>
            <a:noAutofit/>
          </a:bodyPr>
          <a:lstStyle>
            <a:lvl1pPr marL="0" indent="0">
              <a:spcBef>
                <a:spcPts val="0"/>
              </a:spcBef>
              <a:buNone/>
              <a:defRPr sz="1400"/>
            </a:lvl1pPr>
          </a:lstStyle>
          <a:p>
            <a:pPr lvl="0"/>
            <a:endParaRPr lang="en-US" dirty="0"/>
          </a:p>
        </p:txBody>
      </p:sp>
      <p:sp>
        <p:nvSpPr>
          <p:cNvPr id="11" name="Shape 117">
            <a:extLst>
              <a:ext uri="{FF2B5EF4-FFF2-40B4-BE49-F238E27FC236}">
                <a16:creationId xmlns:a16="http://schemas.microsoft.com/office/drawing/2014/main" id="{62139DCE-D1D5-2643-838C-11E8A7B82F1D}"/>
              </a:ext>
            </a:extLst>
          </p:cNvPr>
          <p:cNvSpPr/>
          <p:nvPr userDrawn="1"/>
        </p:nvSpPr>
        <p:spPr>
          <a:xfrm rot="5400000">
            <a:off x="-3401085" y="3369214"/>
            <a:ext cx="6879668" cy="97908"/>
          </a:xfrm>
          <a:prstGeom prst="rect">
            <a:avLst/>
          </a:prstGeom>
          <a:solidFill>
            <a:srgbClr val="CC0033"/>
          </a:solidFill>
          <a:ln w="12700">
            <a:miter lim="400000"/>
          </a:ln>
        </p:spPr>
        <p:txBody>
          <a:bodyPr lIns="25115" tIns="25115" rIns="25115" bIns="25115" anchor="ctr"/>
          <a:lstStyle/>
          <a:p>
            <a:pPr>
              <a:defRPr sz="2400"/>
            </a:pPr>
            <a:endParaRPr sz="2800" dirty="0">
              <a:latin typeface="Arial" panose="020B0604020202020204" pitchFamily="34" charset="0"/>
              <a:cs typeface="Arial" panose="020B0604020202020204" pitchFamily="34" charset="0"/>
            </a:endParaRPr>
          </a:p>
        </p:txBody>
      </p:sp>
      <p:pic>
        <p:nvPicPr>
          <p:cNvPr id="12" name="Picture 11">
            <a:extLst>
              <a:ext uri="{FF2B5EF4-FFF2-40B4-BE49-F238E27FC236}">
                <a16:creationId xmlns:a16="http://schemas.microsoft.com/office/drawing/2014/main" id="{57EACB1E-76FB-4EC5-B5A0-668305925363}"/>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6785725" y="3739418"/>
            <a:ext cx="1991595" cy="199159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17195398"/>
      </p:ext>
    </p:extLst>
  </p:cSld>
  <p:clrMapOvr>
    <a:masterClrMapping/>
  </p:clrMapOvr>
  <p:transition spd="med"/>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LS Wrap-up (M--&gt;P)">
    <p:spTree>
      <p:nvGrpSpPr>
        <p:cNvPr id="1" name=""/>
        <p:cNvGrpSpPr/>
        <p:nvPr/>
      </p:nvGrpSpPr>
      <p:grpSpPr>
        <a:xfrm>
          <a:off x="0" y="0"/>
          <a:ext cx="0" cy="0"/>
          <a:chOff x="0" y="0"/>
          <a:chExt cx="0" cy="0"/>
        </a:xfrm>
      </p:grpSpPr>
      <p:sp>
        <p:nvSpPr>
          <p:cNvPr id="8" name="Shape 117">
            <a:extLst>
              <a:ext uri="{FF2B5EF4-FFF2-40B4-BE49-F238E27FC236}">
                <a16:creationId xmlns:a16="http://schemas.microsoft.com/office/drawing/2014/main" id="{AAC408E3-656E-7D41-B6C0-55F66FF2F187}"/>
              </a:ext>
            </a:extLst>
          </p:cNvPr>
          <p:cNvSpPr/>
          <p:nvPr userDrawn="1"/>
        </p:nvSpPr>
        <p:spPr>
          <a:xfrm>
            <a:off x="2071" y="-21667"/>
            <a:ext cx="9144001" cy="582491"/>
          </a:xfrm>
          <a:prstGeom prst="rect">
            <a:avLst/>
          </a:prstGeom>
          <a:gradFill flip="none" rotWithShape="1">
            <a:gsLst>
              <a:gs pos="40000">
                <a:srgbClr val="CC0033"/>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2800" dirty="0">
              <a:latin typeface="+mj-l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5" name="Shape 120">
            <a:extLst>
              <a:ext uri="{FF2B5EF4-FFF2-40B4-BE49-F238E27FC236}">
                <a16:creationId xmlns:a16="http://schemas.microsoft.com/office/drawing/2014/main" id="{ADF04895-3C13-40AB-B455-BA2F3D9EACFE}"/>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3" name="Text Placeholder 2">
            <a:extLst>
              <a:ext uri="{FF2B5EF4-FFF2-40B4-BE49-F238E27FC236}">
                <a16:creationId xmlns:a16="http://schemas.microsoft.com/office/drawing/2014/main" id="{5D502FD9-B003-453E-BD88-18B043FCBEC9}"/>
              </a:ext>
            </a:extLst>
          </p:cNvPr>
          <p:cNvSpPr>
            <a:spLocks noGrp="1"/>
          </p:cNvSpPr>
          <p:nvPr>
            <p:ph type="body" sz="quarter" idx="10"/>
          </p:nvPr>
        </p:nvSpPr>
        <p:spPr>
          <a:xfrm>
            <a:off x="434146" y="850544"/>
            <a:ext cx="8343174" cy="2260412"/>
          </a:xfrm>
          <a:prstGeom prst="rect">
            <a:avLst/>
          </a:prstGeom>
        </p:spPr>
        <p:txBody>
          <a:bodyPr>
            <a:noAutofit/>
          </a:bodyPr>
          <a:lstStyle>
            <a:lvl1pPr marL="0" indent="0">
              <a:spcBef>
                <a:spcPts val="0"/>
              </a:spcBef>
              <a:buNone/>
              <a:defRPr sz="1400"/>
            </a:lvl1pPr>
          </a:lstStyle>
          <a:p>
            <a:pPr lvl="0"/>
            <a:endParaRPr lang="en-US" dirty="0"/>
          </a:p>
        </p:txBody>
      </p:sp>
      <p:sp>
        <p:nvSpPr>
          <p:cNvPr id="9" name="Text Placeholder 8">
            <a:extLst>
              <a:ext uri="{FF2B5EF4-FFF2-40B4-BE49-F238E27FC236}">
                <a16:creationId xmlns:a16="http://schemas.microsoft.com/office/drawing/2014/main" id="{EA98576D-E301-4111-A91E-9959FCFA244D}"/>
              </a:ext>
            </a:extLst>
          </p:cNvPr>
          <p:cNvSpPr>
            <a:spLocks noGrp="1"/>
          </p:cNvSpPr>
          <p:nvPr>
            <p:ph type="body" sz="quarter" idx="11"/>
          </p:nvPr>
        </p:nvSpPr>
        <p:spPr>
          <a:xfrm>
            <a:off x="434145" y="3400673"/>
            <a:ext cx="5843587" cy="2669086"/>
          </a:xfrm>
          <a:prstGeom prst="rect">
            <a:avLst/>
          </a:prstGeom>
        </p:spPr>
        <p:txBody>
          <a:bodyPr>
            <a:noAutofit/>
          </a:bodyPr>
          <a:lstStyle>
            <a:lvl1pPr marL="0" indent="0">
              <a:spcBef>
                <a:spcPts val="0"/>
              </a:spcBef>
              <a:buNone/>
              <a:defRPr sz="1400"/>
            </a:lvl1pPr>
          </a:lstStyle>
          <a:p>
            <a:pPr lvl="0"/>
            <a:endParaRPr lang="en-US" dirty="0"/>
          </a:p>
        </p:txBody>
      </p:sp>
      <p:sp>
        <p:nvSpPr>
          <p:cNvPr id="11" name="Shape 117">
            <a:extLst>
              <a:ext uri="{FF2B5EF4-FFF2-40B4-BE49-F238E27FC236}">
                <a16:creationId xmlns:a16="http://schemas.microsoft.com/office/drawing/2014/main" id="{62139DCE-D1D5-2643-838C-11E8A7B82F1D}"/>
              </a:ext>
            </a:extLst>
          </p:cNvPr>
          <p:cNvSpPr/>
          <p:nvPr userDrawn="1"/>
        </p:nvSpPr>
        <p:spPr>
          <a:xfrm rot="5400000">
            <a:off x="-3401085" y="3369214"/>
            <a:ext cx="6879668" cy="97908"/>
          </a:xfrm>
          <a:prstGeom prst="rect">
            <a:avLst/>
          </a:prstGeom>
          <a:solidFill>
            <a:srgbClr val="CC0033"/>
          </a:solidFill>
          <a:ln w="12700">
            <a:miter lim="400000"/>
          </a:ln>
        </p:spPr>
        <p:txBody>
          <a:bodyPr lIns="25115" tIns="25115" rIns="25115" bIns="25115" anchor="ctr"/>
          <a:lstStyle/>
          <a:p>
            <a:pPr>
              <a:defRPr sz="2400"/>
            </a:pPr>
            <a:endParaRPr sz="2800" dirty="0">
              <a:latin typeface="Arial" panose="020B0604020202020204" pitchFamily="34" charset="0"/>
              <a:cs typeface="Arial" panose="020B0604020202020204" pitchFamily="34" charset="0"/>
            </a:endParaRPr>
          </a:p>
        </p:txBody>
      </p:sp>
      <p:pic>
        <p:nvPicPr>
          <p:cNvPr id="12" name="Picture 18">
            <a:extLst>
              <a:ext uri="{FF2B5EF4-FFF2-40B4-BE49-F238E27FC236}">
                <a16:creationId xmlns:a16="http://schemas.microsoft.com/office/drawing/2014/main" id="{371BF9E4-EC07-4D09-BE44-5FF3C9D3C858}"/>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6785725" y="3739418"/>
            <a:ext cx="1991595" cy="199159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72656177"/>
      </p:ext>
    </p:extLst>
  </p:cSld>
  <p:clrMapOvr>
    <a:masterClrMapping/>
  </p:clrMapOvr>
  <p:transition spd="med"/>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eacher Blank with Text Box">
    <p:spTree>
      <p:nvGrpSpPr>
        <p:cNvPr id="1" name=""/>
        <p:cNvGrpSpPr/>
        <p:nvPr/>
      </p:nvGrpSpPr>
      <p:grpSpPr>
        <a:xfrm>
          <a:off x="0" y="0"/>
          <a:ext cx="0" cy="0"/>
          <a:chOff x="0" y="0"/>
          <a:chExt cx="0" cy="0"/>
        </a:xfrm>
      </p:grpSpPr>
      <p:sp>
        <p:nvSpPr>
          <p:cNvPr id="117" name="Shape 117"/>
          <p:cNvSpPr/>
          <p:nvPr/>
        </p:nvSpPr>
        <p:spPr>
          <a:xfrm>
            <a:off x="2071" y="-21667"/>
            <a:ext cx="9144001" cy="582491"/>
          </a:xfrm>
          <a:prstGeom prst="rect">
            <a:avLst/>
          </a:prstGeom>
          <a:gradFill flip="none" rotWithShape="1">
            <a:gsLst>
              <a:gs pos="40000">
                <a:srgbClr val="CC0033"/>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2800" dirty="0">
              <a:latin typeface="+mj-lt"/>
            </a:endParaRPr>
          </a:p>
        </p:txBody>
      </p:sp>
      <p:sp>
        <p:nvSpPr>
          <p:cNvPr id="118" name="Shape 118"/>
          <p:cNvSpPr>
            <a:spLocks noGrp="1"/>
          </p:cNvSpPr>
          <p:nvPr>
            <p:ph type="title" hasCustomPrompt="1"/>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5" name="Shape 120">
            <a:extLst>
              <a:ext uri="{FF2B5EF4-FFF2-40B4-BE49-F238E27FC236}">
                <a16:creationId xmlns:a16="http://schemas.microsoft.com/office/drawing/2014/main" id="{ADF04895-3C13-40AB-B455-BA2F3D9EACFE}"/>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6" name="Text Placeholder 6">
            <a:extLst>
              <a:ext uri="{FF2B5EF4-FFF2-40B4-BE49-F238E27FC236}">
                <a16:creationId xmlns:a16="http://schemas.microsoft.com/office/drawing/2014/main" id="{F73E8EBC-4059-4177-9EAB-C7C660F28CCE}"/>
              </a:ext>
            </a:extLst>
          </p:cNvPr>
          <p:cNvSpPr>
            <a:spLocks noGrp="1"/>
          </p:cNvSpPr>
          <p:nvPr>
            <p:ph type="body" sz="quarter" idx="10"/>
          </p:nvPr>
        </p:nvSpPr>
        <p:spPr>
          <a:xfrm>
            <a:off x="428229" y="851157"/>
            <a:ext cx="8251825" cy="5360432"/>
          </a:xfrm>
          <a:prstGeom prst="rect">
            <a:avLst/>
          </a:prstGeom>
        </p:spPr>
        <p:txBody>
          <a:bodyPr>
            <a:noAutofit/>
          </a:bodyPr>
          <a:lstStyle>
            <a:lvl1pPr marL="0" indent="0">
              <a:spcBef>
                <a:spcPts val="0"/>
              </a:spcBef>
              <a:buNone/>
              <a:defRPr sz="1400" b="0"/>
            </a:lvl1pPr>
          </a:lstStyle>
          <a:p>
            <a:pPr lvl="0"/>
            <a:endParaRPr lang="en-US" dirty="0"/>
          </a:p>
        </p:txBody>
      </p:sp>
      <p:sp>
        <p:nvSpPr>
          <p:cNvPr id="8" name="Shape 117">
            <a:extLst>
              <a:ext uri="{FF2B5EF4-FFF2-40B4-BE49-F238E27FC236}">
                <a16:creationId xmlns:a16="http://schemas.microsoft.com/office/drawing/2014/main" id="{1F5D62F5-A1FE-1C47-8727-E944FEF28B63}"/>
              </a:ext>
            </a:extLst>
          </p:cNvPr>
          <p:cNvSpPr/>
          <p:nvPr userDrawn="1"/>
        </p:nvSpPr>
        <p:spPr>
          <a:xfrm rot="5400000">
            <a:off x="-3401085" y="3369214"/>
            <a:ext cx="6879668" cy="97908"/>
          </a:xfrm>
          <a:prstGeom prst="rect">
            <a:avLst/>
          </a:prstGeom>
          <a:solidFill>
            <a:srgbClr val="CC0033"/>
          </a:solidFill>
          <a:ln w="12700">
            <a:miter lim="400000"/>
          </a:ln>
        </p:spPr>
        <p:txBody>
          <a:bodyPr lIns="25115" tIns="25115" rIns="25115" bIns="25115" anchor="ctr"/>
          <a:lstStyle/>
          <a:p>
            <a:pPr>
              <a:defRPr sz="2400"/>
            </a:pPr>
            <a:endParaRPr sz="28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701655297"/>
      </p:ext>
    </p:extLst>
  </p:cSld>
  <p:clrMapOvr>
    <a:masterClrMapping/>
  </p:clrMapOvr>
  <p:transition spd="med"/>
</p:sldLayout>
</file>

<file path=ppt/slideLayouts/slideLayout24.xml><?xml version="1.0" encoding="utf-8"?>
<p:sldLayout xmlns:a="http://schemas.openxmlformats.org/drawingml/2006/main" xmlns:r="http://schemas.openxmlformats.org/officeDocument/2006/relationships" xmlns:p="http://schemas.openxmlformats.org/presentationml/2006/main" type="tx" preserve="1">
  <p:cSld name="Teacher Blank No Text Box">
    <p:spTree>
      <p:nvGrpSpPr>
        <p:cNvPr id="1" name=""/>
        <p:cNvGrpSpPr/>
        <p:nvPr/>
      </p:nvGrpSpPr>
      <p:grpSpPr>
        <a:xfrm>
          <a:off x="0" y="0"/>
          <a:ext cx="0" cy="0"/>
          <a:chOff x="0" y="0"/>
          <a:chExt cx="0" cy="0"/>
        </a:xfrm>
      </p:grpSpPr>
      <p:sp>
        <p:nvSpPr>
          <p:cNvPr id="6" name="Shape 117">
            <a:extLst>
              <a:ext uri="{FF2B5EF4-FFF2-40B4-BE49-F238E27FC236}">
                <a16:creationId xmlns:a16="http://schemas.microsoft.com/office/drawing/2014/main" id="{4694C20E-C353-B341-A770-EE844D5A14FC}"/>
              </a:ext>
            </a:extLst>
          </p:cNvPr>
          <p:cNvSpPr/>
          <p:nvPr userDrawn="1"/>
        </p:nvSpPr>
        <p:spPr>
          <a:xfrm>
            <a:off x="2071" y="-21667"/>
            <a:ext cx="9144001" cy="582491"/>
          </a:xfrm>
          <a:prstGeom prst="rect">
            <a:avLst/>
          </a:prstGeom>
          <a:gradFill flip="none" rotWithShape="1">
            <a:gsLst>
              <a:gs pos="40000">
                <a:srgbClr val="CC0033"/>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2800" dirty="0">
              <a:latin typeface="+mj-l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5" name="Shape 120">
            <a:extLst>
              <a:ext uri="{FF2B5EF4-FFF2-40B4-BE49-F238E27FC236}">
                <a16:creationId xmlns:a16="http://schemas.microsoft.com/office/drawing/2014/main" id="{ADF04895-3C13-40AB-B455-BA2F3D9EACFE}"/>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7" name="Shape 117">
            <a:extLst>
              <a:ext uri="{FF2B5EF4-FFF2-40B4-BE49-F238E27FC236}">
                <a16:creationId xmlns:a16="http://schemas.microsoft.com/office/drawing/2014/main" id="{CD7E46D3-7D47-FE42-B657-64D547D244F6}"/>
              </a:ext>
            </a:extLst>
          </p:cNvPr>
          <p:cNvSpPr/>
          <p:nvPr userDrawn="1"/>
        </p:nvSpPr>
        <p:spPr>
          <a:xfrm rot="5400000">
            <a:off x="-3401085" y="3369214"/>
            <a:ext cx="6879668" cy="97908"/>
          </a:xfrm>
          <a:prstGeom prst="rect">
            <a:avLst/>
          </a:prstGeom>
          <a:solidFill>
            <a:srgbClr val="CC0033"/>
          </a:solidFill>
          <a:ln w="12700">
            <a:miter lim="400000"/>
          </a:ln>
        </p:spPr>
        <p:txBody>
          <a:bodyPr lIns="25115" tIns="25115" rIns="25115" bIns="25115" anchor="ctr"/>
          <a:lstStyle/>
          <a:p>
            <a:pPr>
              <a:defRPr sz="2400"/>
            </a:pPr>
            <a:endParaRPr sz="28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371935727"/>
      </p:ext>
    </p:extLst>
  </p:cSld>
  <p:clrMapOvr>
    <a:masterClrMapping/>
  </p:clrMapOvr>
  <p:transition spd="med"/>
</p:sldLayout>
</file>

<file path=ppt/slideLayouts/slideLayout25.xml><?xml version="1.0" encoding="utf-8"?>
<p:sldLayout xmlns:a="http://schemas.openxmlformats.org/drawingml/2006/main" xmlns:r="http://schemas.openxmlformats.org/officeDocument/2006/relationships" xmlns:p="http://schemas.openxmlformats.org/presentationml/2006/main" type="tx" preserve="1">
  <p:cSld name="Red Symbols">
    <p:spTree>
      <p:nvGrpSpPr>
        <p:cNvPr id="1" name=""/>
        <p:cNvGrpSpPr/>
        <p:nvPr/>
      </p:nvGrpSpPr>
      <p:grpSpPr>
        <a:xfrm>
          <a:off x="0" y="0"/>
          <a:ext cx="0" cy="0"/>
          <a:chOff x="0" y="0"/>
          <a:chExt cx="0" cy="0"/>
        </a:xfrm>
      </p:grpSpPr>
      <p:sp>
        <p:nvSpPr>
          <p:cNvPr id="6" name="Shape 117">
            <a:extLst>
              <a:ext uri="{FF2B5EF4-FFF2-40B4-BE49-F238E27FC236}">
                <a16:creationId xmlns:a16="http://schemas.microsoft.com/office/drawing/2014/main" id="{4694C20E-C353-B341-A770-EE844D5A14FC}"/>
              </a:ext>
            </a:extLst>
          </p:cNvPr>
          <p:cNvSpPr/>
          <p:nvPr userDrawn="1"/>
        </p:nvSpPr>
        <p:spPr>
          <a:xfrm>
            <a:off x="2071" y="-21667"/>
            <a:ext cx="9144001" cy="582491"/>
          </a:xfrm>
          <a:prstGeom prst="rect">
            <a:avLst/>
          </a:prstGeom>
          <a:gradFill flip="none" rotWithShape="1">
            <a:gsLst>
              <a:gs pos="40000">
                <a:srgbClr val="CC0033"/>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2800" dirty="0">
              <a:latin typeface="+mj-l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endParaRPr dirty="0"/>
          </a:p>
        </p:txBody>
      </p:sp>
      <p:sp>
        <p:nvSpPr>
          <p:cNvPr id="5" name="Shape 120">
            <a:extLst>
              <a:ext uri="{FF2B5EF4-FFF2-40B4-BE49-F238E27FC236}">
                <a16:creationId xmlns:a16="http://schemas.microsoft.com/office/drawing/2014/main" id="{ADF04895-3C13-40AB-B455-BA2F3D9EACFE}"/>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7" name="Shape 117">
            <a:extLst>
              <a:ext uri="{FF2B5EF4-FFF2-40B4-BE49-F238E27FC236}">
                <a16:creationId xmlns:a16="http://schemas.microsoft.com/office/drawing/2014/main" id="{CD7E46D3-7D47-FE42-B657-64D547D244F6}"/>
              </a:ext>
            </a:extLst>
          </p:cNvPr>
          <p:cNvSpPr/>
          <p:nvPr userDrawn="1"/>
        </p:nvSpPr>
        <p:spPr>
          <a:xfrm rot="5400000">
            <a:off x="-3401085" y="3369214"/>
            <a:ext cx="6879668" cy="97908"/>
          </a:xfrm>
          <a:prstGeom prst="rect">
            <a:avLst/>
          </a:prstGeom>
          <a:solidFill>
            <a:srgbClr val="CC0033"/>
          </a:solidFill>
          <a:ln w="12700">
            <a:miter lim="400000"/>
          </a:ln>
        </p:spPr>
        <p:txBody>
          <a:bodyPr lIns="25115" tIns="25115" rIns="25115" bIns="25115" anchor="ctr"/>
          <a:lstStyle/>
          <a:p>
            <a:pPr>
              <a:defRPr sz="2400"/>
            </a:pPr>
            <a:endParaRPr sz="2800" dirty="0">
              <a:latin typeface="Arial" panose="020B0604020202020204" pitchFamily="34" charset="0"/>
              <a:cs typeface="Arial" panose="020B0604020202020204" pitchFamily="34" charset="0"/>
            </a:endParaRPr>
          </a:p>
        </p:txBody>
      </p:sp>
      <p:pic>
        <p:nvPicPr>
          <p:cNvPr id="8" name="Picture 7">
            <a:extLst>
              <a:ext uri="{FF2B5EF4-FFF2-40B4-BE49-F238E27FC236}">
                <a16:creationId xmlns:a16="http://schemas.microsoft.com/office/drawing/2014/main" id="{DA214E43-F0D0-4DC3-B1CC-BF40AD331B27}"/>
              </a:ext>
            </a:extLst>
          </p:cNvPr>
          <p:cNvPicPr>
            <a:picLocks noChangeAspect="1"/>
          </p:cNvPicPr>
          <p:nvPr userDrawn="1"/>
        </p:nvPicPr>
        <p:blipFill rotWithShape="1">
          <a:blip r:embed="rId2"/>
          <a:srcRect r="33248" b="9941"/>
          <a:stretch/>
        </p:blipFill>
        <p:spPr>
          <a:xfrm>
            <a:off x="2365589" y="3886339"/>
            <a:ext cx="1128575" cy="1141957"/>
          </a:xfrm>
          <a:prstGeom prst="rect">
            <a:avLst/>
          </a:prstGeom>
        </p:spPr>
      </p:pic>
      <p:pic>
        <p:nvPicPr>
          <p:cNvPr id="9" name="Picture 8">
            <a:extLst>
              <a:ext uri="{FF2B5EF4-FFF2-40B4-BE49-F238E27FC236}">
                <a16:creationId xmlns:a16="http://schemas.microsoft.com/office/drawing/2014/main" id="{AC31AB0F-2946-47B2-9FDA-3858B9FB7EDD}"/>
              </a:ext>
            </a:extLst>
          </p:cNvPr>
          <p:cNvPicPr>
            <a:picLocks noChangeAspect="1"/>
          </p:cNvPicPr>
          <p:nvPr userDrawn="1"/>
        </p:nvPicPr>
        <p:blipFill rotWithShape="1">
          <a:blip r:embed="rId3"/>
          <a:srcRect r="46571" b="9868"/>
          <a:stretch/>
        </p:blipFill>
        <p:spPr>
          <a:xfrm>
            <a:off x="5649836" y="4021575"/>
            <a:ext cx="916008" cy="1158949"/>
          </a:xfrm>
          <a:prstGeom prst="rect">
            <a:avLst/>
          </a:prstGeom>
        </p:spPr>
      </p:pic>
      <p:pic>
        <p:nvPicPr>
          <p:cNvPr id="10" name="Picture 9">
            <a:extLst>
              <a:ext uri="{FF2B5EF4-FFF2-40B4-BE49-F238E27FC236}">
                <a16:creationId xmlns:a16="http://schemas.microsoft.com/office/drawing/2014/main" id="{602E87BB-10BD-40C8-B66A-B450534707D1}"/>
              </a:ext>
            </a:extLst>
          </p:cNvPr>
          <p:cNvPicPr>
            <a:picLocks noChangeAspect="1"/>
          </p:cNvPicPr>
          <p:nvPr userDrawn="1"/>
        </p:nvPicPr>
        <p:blipFill rotWithShape="1">
          <a:blip r:embed="rId4"/>
          <a:srcRect t="19937" r="37959" b="20001"/>
          <a:stretch/>
        </p:blipFill>
        <p:spPr>
          <a:xfrm>
            <a:off x="6793992" y="1878782"/>
            <a:ext cx="1227201" cy="891044"/>
          </a:xfrm>
          <a:prstGeom prst="rect">
            <a:avLst/>
          </a:prstGeom>
        </p:spPr>
      </p:pic>
      <p:pic>
        <p:nvPicPr>
          <p:cNvPr id="11" name="Picture 10">
            <a:extLst>
              <a:ext uri="{FF2B5EF4-FFF2-40B4-BE49-F238E27FC236}">
                <a16:creationId xmlns:a16="http://schemas.microsoft.com/office/drawing/2014/main" id="{C2B64CCA-4040-43B6-8056-5AAFC83554C0}"/>
              </a:ext>
            </a:extLst>
          </p:cNvPr>
          <p:cNvPicPr>
            <a:picLocks noChangeAspect="1"/>
          </p:cNvPicPr>
          <p:nvPr userDrawn="1"/>
        </p:nvPicPr>
        <p:blipFill rotWithShape="1">
          <a:blip r:embed="rId5"/>
          <a:srcRect t="11876" r="21921"/>
          <a:stretch/>
        </p:blipFill>
        <p:spPr>
          <a:xfrm>
            <a:off x="4129830" y="1934122"/>
            <a:ext cx="1052623" cy="891043"/>
          </a:xfrm>
          <a:prstGeom prst="rect">
            <a:avLst/>
          </a:prstGeom>
        </p:spPr>
      </p:pic>
      <p:pic>
        <p:nvPicPr>
          <p:cNvPr id="12" name="Picture 11">
            <a:extLst>
              <a:ext uri="{FF2B5EF4-FFF2-40B4-BE49-F238E27FC236}">
                <a16:creationId xmlns:a16="http://schemas.microsoft.com/office/drawing/2014/main" id="{8718408F-ACFF-45D3-A7F7-C9B5554A7EE5}"/>
              </a:ext>
            </a:extLst>
          </p:cNvPr>
          <p:cNvPicPr>
            <a:picLocks noChangeAspect="1"/>
          </p:cNvPicPr>
          <p:nvPr userDrawn="1"/>
        </p:nvPicPr>
        <p:blipFill rotWithShape="1">
          <a:blip r:embed="rId6"/>
          <a:srcRect r="13897" b="1176"/>
          <a:stretch/>
        </p:blipFill>
        <p:spPr>
          <a:xfrm>
            <a:off x="1103165" y="1855552"/>
            <a:ext cx="1035120" cy="891043"/>
          </a:xfrm>
          <a:prstGeom prst="rect">
            <a:avLst/>
          </a:prstGeom>
        </p:spPr>
      </p:pic>
      <p:sp>
        <p:nvSpPr>
          <p:cNvPr id="13" name="Shape 171">
            <a:extLst>
              <a:ext uri="{FF2B5EF4-FFF2-40B4-BE49-F238E27FC236}">
                <a16:creationId xmlns:a16="http://schemas.microsoft.com/office/drawing/2014/main" id="{78774CE9-09F1-45D6-BF88-AC4721C54DB9}"/>
              </a:ext>
            </a:extLst>
          </p:cNvPr>
          <p:cNvSpPr/>
          <p:nvPr userDrawn="1"/>
        </p:nvSpPr>
        <p:spPr>
          <a:xfrm>
            <a:off x="430768" y="848721"/>
            <a:ext cx="8544599" cy="307841"/>
          </a:xfrm>
          <a:prstGeom prst="rect">
            <a:avLst/>
          </a:prstGeom>
          <a:ln w="12700">
            <a:miter lim="400000"/>
          </a:ln>
          <a:extLst>
            <a:ext uri="{C572A759-6A51-4108-AA02-DFA0A04FC94B}">
              <ma14:wrappingTextBoxFlag xmlns:ma14="http://schemas.microsoft.com/office/mac/drawingml/2011/main" xmlns="" val="1"/>
            </a:ext>
          </a:extLst>
        </p:spPr>
        <p:txBody>
          <a:bodyPr lIns="35719" tIns="35719" rIns="35719" bIns="35719" anchor="ctr">
            <a:spAutoFit/>
          </a:bodyPr>
          <a:lstStyle>
            <a:lvl1pPr algn="l">
              <a:lnSpc>
                <a:spcPct val="120000"/>
              </a:lnSpc>
              <a:defRPr sz="2800">
                <a:solidFill>
                  <a:srgbClr val="583F34"/>
                </a:solidFill>
                <a:latin typeface="Arial"/>
                <a:ea typeface="Arial"/>
                <a:cs typeface="Arial"/>
                <a:sym typeface="Arial"/>
              </a:defRPr>
            </a:lvl1pPr>
          </a:lstStyle>
          <a:p>
            <a:r>
              <a:rPr sz="1400" dirty="0">
                <a:solidFill>
                  <a:schemeClr val="tx1"/>
                </a:solidFill>
                <a:latin typeface="+mn-lt"/>
              </a:rPr>
              <a:t>We use these symbols to communicate to students the following actions:</a:t>
            </a:r>
          </a:p>
        </p:txBody>
      </p:sp>
      <p:sp>
        <p:nvSpPr>
          <p:cNvPr id="14" name="Shape 177">
            <a:extLst>
              <a:ext uri="{FF2B5EF4-FFF2-40B4-BE49-F238E27FC236}">
                <a16:creationId xmlns:a16="http://schemas.microsoft.com/office/drawing/2014/main" id="{968F9215-B99C-4811-9AA9-8C7DB06135D2}"/>
              </a:ext>
            </a:extLst>
          </p:cNvPr>
          <p:cNvSpPr/>
          <p:nvPr userDrawn="1"/>
        </p:nvSpPr>
        <p:spPr>
          <a:xfrm>
            <a:off x="1352520" y="3091135"/>
            <a:ext cx="700513" cy="407548"/>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35719" tIns="35719" rIns="35719" bIns="35719" numCol="1" anchor="ctr">
            <a:spAutoFit/>
          </a:bodyPr>
          <a:lstStyle>
            <a:lvl1pPr algn="l">
              <a:lnSpc>
                <a:spcPct val="120000"/>
              </a:lnSpc>
              <a:defRPr sz="2800">
                <a:solidFill>
                  <a:srgbClr val="583F34"/>
                </a:solidFill>
                <a:latin typeface="Arial"/>
                <a:ea typeface="Arial"/>
                <a:cs typeface="Arial"/>
                <a:sym typeface="Arial"/>
              </a:defRPr>
            </a:lvl1pPr>
          </a:lstStyle>
          <a:p>
            <a:r>
              <a:rPr sz="2000" dirty="0">
                <a:solidFill>
                  <a:schemeClr val="tx1"/>
                </a:solidFill>
              </a:rPr>
              <a:t>Think</a:t>
            </a:r>
          </a:p>
        </p:txBody>
      </p:sp>
      <p:sp>
        <p:nvSpPr>
          <p:cNvPr id="15" name="Shape 181">
            <a:extLst>
              <a:ext uri="{FF2B5EF4-FFF2-40B4-BE49-F238E27FC236}">
                <a16:creationId xmlns:a16="http://schemas.microsoft.com/office/drawing/2014/main" id="{802687B2-808A-4A44-B240-BDEBF12EA266}"/>
              </a:ext>
            </a:extLst>
          </p:cNvPr>
          <p:cNvSpPr/>
          <p:nvPr userDrawn="1"/>
        </p:nvSpPr>
        <p:spPr>
          <a:xfrm>
            <a:off x="3947474" y="3090101"/>
            <a:ext cx="1349921" cy="407548"/>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35719" tIns="35719" rIns="35719" bIns="35719" numCol="1" anchor="ctr">
            <a:spAutoFit/>
          </a:bodyPr>
          <a:lstStyle>
            <a:lvl1pPr algn="l">
              <a:lnSpc>
                <a:spcPct val="120000"/>
              </a:lnSpc>
              <a:defRPr sz="2800">
                <a:solidFill>
                  <a:srgbClr val="583F34"/>
                </a:solidFill>
                <a:latin typeface="Arial"/>
                <a:ea typeface="Arial"/>
                <a:cs typeface="Arial"/>
                <a:sym typeface="Arial"/>
              </a:defRPr>
            </a:lvl1pPr>
          </a:lstStyle>
          <a:p>
            <a:r>
              <a:rPr sz="2000" dirty="0">
                <a:solidFill>
                  <a:schemeClr val="tx1"/>
                </a:solidFill>
              </a:rPr>
              <a:t>Write down</a:t>
            </a:r>
          </a:p>
        </p:txBody>
      </p:sp>
      <p:sp>
        <p:nvSpPr>
          <p:cNvPr id="16" name="Shape 185">
            <a:extLst>
              <a:ext uri="{FF2B5EF4-FFF2-40B4-BE49-F238E27FC236}">
                <a16:creationId xmlns:a16="http://schemas.microsoft.com/office/drawing/2014/main" id="{6533B883-7F90-4354-B53C-17932D7EA7FB}"/>
              </a:ext>
            </a:extLst>
          </p:cNvPr>
          <p:cNvSpPr/>
          <p:nvPr userDrawn="1"/>
        </p:nvSpPr>
        <p:spPr>
          <a:xfrm>
            <a:off x="7188263" y="3094771"/>
            <a:ext cx="756618" cy="407548"/>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35719" tIns="35719" rIns="35719" bIns="35719" numCol="1" anchor="ctr">
            <a:spAutoFit/>
          </a:bodyPr>
          <a:lstStyle>
            <a:lvl1pPr algn="l">
              <a:lnSpc>
                <a:spcPct val="120000"/>
              </a:lnSpc>
              <a:defRPr sz="2800">
                <a:solidFill>
                  <a:srgbClr val="583F34"/>
                </a:solidFill>
                <a:latin typeface="Arial"/>
                <a:ea typeface="Arial"/>
                <a:cs typeface="Arial"/>
                <a:sym typeface="Arial"/>
              </a:defRPr>
            </a:lvl1pPr>
          </a:lstStyle>
          <a:p>
            <a:r>
              <a:rPr sz="2000" dirty="0">
                <a:solidFill>
                  <a:schemeClr val="tx1"/>
                </a:solidFill>
              </a:rPr>
              <a:t>Share</a:t>
            </a:r>
          </a:p>
        </p:txBody>
      </p:sp>
      <p:sp>
        <p:nvSpPr>
          <p:cNvPr id="17" name="Shape 185">
            <a:extLst>
              <a:ext uri="{FF2B5EF4-FFF2-40B4-BE49-F238E27FC236}">
                <a16:creationId xmlns:a16="http://schemas.microsoft.com/office/drawing/2014/main" id="{8EABA2C2-1309-4441-B80E-B09809DDE2F2}"/>
              </a:ext>
            </a:extLst>
          </p:cNvPr>
          <p:cNvSpPr/>
          <p:nvPr userDrawn="1"/>
        </p:nvSpPr>
        <p:spPr>
          <a:xfrm>
            <a:off x="2296468" y="5307940"/>
            <a:ext cx="1298433" cy="407548"/>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35719" tIns="35719" rIns="35719" bIns="35719" numCol="1" anchor="ctr">
            <a:spAutoFit/>
          </a:bodyPr>
          <a:lstStyle>
            <a:lvl1pPr algn="l">
              <a:lnSpc>
                <a:spcPct val="120000"/>
              </a:lnSpc>
              <a:defRPr sz="2800">
                <a:solidFill>
                  <a:srgbClr val="583F34"/>
                </a:solidFill>
                <a:latin typeface="Arial"/>
                <a:ea typeface="Arial"/>
                <a:cs typeface="Arial"/>
                <a:sym typeface="Arial"/>
              </a:defRPr>
            </a:lvl1pPr>
          </a:lstStyle>
          <a:p>
            <a:r>
              <a:rPr lang="en-US" sz="2000" dirty="0">
                <a:solidFill>
                  <a:schemeClr val="tx1"/>
                </a:solidFill>
              </a:rPr>
              <a:t>Pair-</a:t>
            </a:r>
            <a:r>
              <a:rPr sz="2000" dirty="0">
                <a:solidFill>
                  <a:schemeClr val="tx1"/>
                </a:solidFill>
              </a:rPr>
              <a:t>Share</a:t>
            </a:r>
          </a:p>
        </p:txBody>
      </p:sp>
      <p:sp>
        <p:nvSpPr>
          <p:cNvPr id="18" name="Shape 173">
            <a:extLst>
              <a:ext uri="{FF2B5EF4-FFF2-40B4-BE49-F238E27FC236}">
                <a16:creationId xmlns:a16="http://schemas.microsoft.com/office/drawing/2014/main" id="{CBA2FCE1-8E00-49B2-A69D-CB78F86EEA88}"/>
              </a:ext>
            </a:extLst>
          </p:cNvPr>
          <p:cNvSpPr/>
          <p:nvPr userDrawn="1"/>
        </p:nvSpPr>
        <p:spPr>
          <a:xfrm>
            <a:off x="4757740" y="5307940"/>
            <a:ext cx="3162662" cy="407548"/>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35719" tIns="35719" rIns="35719" bIns="35719" numCol="1" anchor="ctr">
            <a:spAutoFit/>
          </a:bodyPr>
          <a:lstStyle>
            <a:lvl1pPr>
              <a:lnSpc>
                <a:spcPct val="120000"/>
              </a:lnSpc>
              <a:defRPr sz="2800">
                <a:solidFill>
                  <a:srgbClr val="583F34"/>
                </a:solidFill>
                <a:latin typeface="Arial"/>
                <a:ea typeface="Arial"/>
                <a:cs typeface="Arial"/>
                <a:sym typeface="Arial"/>
              </a:defRPr>
            </a:lvl1pPr>
          </a:lstStyle>
          <a:p>
            <a:r>
              <a:rPr sz="2000" dirty="0">
                <a:solidFill>
                  <a:schemeClr val="tx1"/>
                </a:solidFill>
              </a:rPr>
              <a:t>Work in research groups </a:t>
            </a:r>
          </a:p>
        </p:txBody>
      </p:sp>
      <p:graphicFrame>
        <p:nvGraphicFramePr>
          <p:cNvPr id="19" name="Table 18">
            <a:extLst>
              <a:ext uri="{FF2B5EF4-FFF2-40B4-BE49-F238E27FC236}">
                <a16:creationId xmlns:a16="http://schemas.microsoft.com/office/drawing/2014/main" id="{B12300BF-1252-471F-A931-92D4B962163B}"/>
              </a:ext>
            </a:extLst>
          </p:cNvPr>
          <p:cNvGraphicFramePr>
            <a:graphicFrameLocks noGrp="1"/>
          </p:cNvGraphicFramePr>
          <p:nvPr userDrawn="1">
            <p:extLst>
              <p:ext uri="{D42A27DB-BD31-4B8C-83A1-F6EECF244321}">
                <p14:modId xmlns:p14="http://schemas.microsoft.com/office/powerpoint/2010/main" val="1881789726"/>
              </p:ext>
            </p:extLst>
          </p:nvPr>
        </p:nvGraphicFramePr>
        <p:xfrm>
          <a:off x="43852" y="3641934"/>
          <a:ext cx="9056297" cy="1940944"/>
        </p:xfrm>
        <a:graphic>
          <a:graphicData uri="http://schemas.openxmlformats.org/drawingml/2006/table">
            <a:tbl>
              <a:tblPr firstRow="1" bandRow="1">
                <a:tableStyleId>{5C22544A-7EE6-4342-B048-85BDC9FD1C3A}</a:tableStyleId>
              </a:tblPr>
              <a:tblGrid>
                <a:gridCol w="4486641">
                  <a:extLst>
                    <a:ext uri="{9D8B030D-6E8A-4147-A177-3AD203B41FA5}">
                      <a16:colId xmlns:a16="http://schemas.microsoft.com/office/drawing/2014/main" val="2464623305"/>
                    </a:ext>
                  </a:extLst>
                </a:gridCol>
                <a:gridCol w="4569656">
                  <a:extLst>
                    <a:ext uri="{9D8B030D-6E8A-4147-A177-3AD203B41FA5}">
                      <a16:colId xmlns:a16="http://schemas.microsoft.com/office/drawing/2014/main" val="841803232"/>
                    </a:ext>
                  </a:extLst>
                </a:gridCol>
              </a:tblGrid>
              <a:tr h="1940944">
                <a:tc>
                  <a:txBody>
                    <a:bodyPr/>
                    <a:lstStyle/>
                    <a:p>
                      <a:endParaRPr lang="en-US" sz="1300" dirty="0"/>
                    </a:p>
                  </a:txBody>
                  <a:tcPr marL="64294" marR="64294" marT="32147" marB="32147">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accent1">
                        <a:alpha val="0"/>
                      </a:schemeClr>
                    </a:solidFill>
                  </a:tcPr>
                </a:tc>
                <a:tc>
                  <a:txBody>
                    <a:bodyPr/>
                    <a:lstStyle/>
                    <a:p>
                      <a:endParaRPr lang="en-US" sz="1300" dirty="0"/>
                    </a:p>
                  </a:txBody>
                  <a:tcPr marL="64294" marR="64294" marT="32147" marB="32147">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accent1">
                        <a:alpha val="0"/>
                      </a:schemeClr>
                    </a:solidFill>
                  </a:tcPr>
                </a:tc>
                <a:extLst>
                  <a:ext uri="{0D108BD9-81ED-4DB2-BD59-A6C34878D82A}">
                    <a16:rowId xmlns:a16="http://schemas.microsoft.com/office/drawing/2014/main" val="337075968"/>
                  </a:ext>
                </a:extLst>
              </a:tr>
            </a:tbl>
          </a:graphicData>
        </a:graphic>
      </p:graphicFrame>
      <p:graphicFrame>
        <p:nvGraphicFramePr>
          <p:cNvPr id="20" name="Table 19">
            <a:extLst>
              <a:ext uri="{FF2B5EF4-FFF2-40B4-BE49-F238E27FC236}">
                <a16:creationId xmlns:a16="http://schemas.microsoft.com/office/drawing/2014/main" id="{3220E38C-7C97-4CEB-B7FA-C1EF5C9EA7C7}"/>
              </a:ext>
            </a:extLst>
          </p:cNvPr>
          <p:cNvGraphicFramePr>
            <a:graphicFrameLocks noGrp="1"/>
          </p:cNvGraphicFramePr>
          <p:nvPr userDrawn="1">
            <p:extLst>
              <p:ext uri="{D42A27DB-BD31-4B8C-83A1-F6EECF244321}">
                <p14:modId xmlns:p14="http://schemas.microsoft.com/office/powerpoint/2010/main" val="3756734740"/>
              </p:ext>
            </p:extLst>
          </p:nvPr>
        </p:nvGraphicFramePr>
        <p:xfrm>
          <a:off x="87705" y="1508419"/>
          <a:ext cx="9056295" cy="1940944"/>
        </p:xfrm>
        <a:graphic>
          <a:graphicData uri="http://schemas.openxmlformats.org/drawingml/2006/table">
            <a:tbl>
              <a:tblPr firstRow="1" bandRow="1">
                <a:tableStyleId>{5C22544A-7EE6-4342-B048-85BDC9FD1C3A}</a:tableStyleId>
              </a:tblPr>
              <a:tblGrid>
                <a:gridCol w="3018765">
                  <a:extLst>
                    <a:ext uri="{9D8B030D-6E8A-4147-A177-3AD203B41FA5}">
                      <a16:colId xmlns:a16="http://schemas.microsoft.com/office/drawing/2014/main" val="20000"/>
                    </a:ext>
                  </a:extLst>
                </a:gridCol>
                <a:gridCol w="3018765">
                  <a:extLst>
                    <a:ext uri="{9D8B030D-6E8A-4147-A177-3AD203B41FA5}">
                      <a16:colId xmlns:a16="http://schemas.microsoft.com/office/drawing/2014/main" val="20001"/>
                    </a:ext>
                  </a:extLst>
                </a:gridCol>
                <a:gridCol w="3018765">
                  <a:extLst>
                    <a:ext uri="{9D8B030D-6E8A-4147-A177-3AD203B41FA5}">
                      <a16:colId xmlns:a16="http://schemas.microsoft.com/office/drawing/2014/main" val="20002"/>
                    </a:ext>
                  </a:extLst>
                </a:gridCol>
              </a:tblGrid>
              <a:tr h="1940944">
                <a:tc>
                  <a:txBody>
                    <a:bodyPr/>
                    <a:lstStyle/>
                    <a:p>
                      <a:endParaRPr lang="en-US" sz="1300" dirty="0"/>
                    </a:p>
                  </a:txBody>
                  <a:tcPr marL="64294" marR="64294" marT="32147" marB="32147">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accent1">
                        <a:alpha val="0"/>
                      </a:schemeClr>
                    </a:solidFill>
                  </a:tcPr>
                </a:tc>
                <a:tc>
                  <a:txBody>
                    <a:bodyPr/>
                    <a:lstStyle/>
                    <a:p>
                      <a:endParaRPr lang="en-US" sz="1300" dirty="0"/>
                    </a:p>
                  </a:txBody>
                  <a:tcPr marL="64294" marR="64294" marT="32147" marB="3214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accent1">
                        <a:alpha val="0"/>
                      </a:schemeClr>
                    </a:solidFill>
                  </a:tcPr>
                </a:tc>
                <a:tc>
                  <a:txBody>
                    <a:bodyPr/>
                    <a:lstStyle/>
                    <a:p>
                      <a:endParaRPr lang="en-US" sz="1300" dirty="0"/>
                    </a:p>
                  </a:txBody>
                  <a:tcPr marL="64294" marR="64294" marT="32147" marB="32147">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accent1">
                        <a:alpha val="0"/>
                      </a:schemeClr>
                    </a:solid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2118862974"/>
      </p:ext>
    </p:extLst>
  </p:cSld>
  <p:clrMapOvr>
    <a:masterClrMapping/>
  </p:clrMapOvr>
  <p:transition spd="med"/>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Student 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581371106"/>
      </p:ext>
    </p:extLst>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B645773-0DC8-426C-89C3-296E4606752C}" type="datetimeFigureOut">
              <a:rPr lang="en-US" smtClean="0"/>
              <a:pPr/>
              <a:t>2/20/2022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0DC3A83-1025-431B-815B-C077C1ECAA1C}" type="slidenum">
              <a:rPr lang="en-US" smtClean="0"/>
              <a:pPr/>
              <a:t>‹#›</a:t>
            </a:fld>
            <a:endParaRPr lang="en-US"/>
          </a:p>
        </p:txBody>
      </p:sp>
    </p:spTree>
    <p:extLst>
      <p:ext uri="{BB962C8B-B14F-4D97-AF65-F5344CB8AC3E}">
        <p14:creationId xmlns:p14="http://schemas.microsoft.com/office/powerpoint/2010/main" val="27574981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Title - Center copy 1">
    <p:spTree>
      <p:nvGrpSpPr>
        <p:cNvPr id="1" name=""/>
        <p:cNvGrpSpPr/>
        <p:nvPr/>
      </p:nvGrpSpPr>
      <p:grpSpPr>
        <a:xfrm>
          <a:off x="0" y="0"/>
          <a:ext cx="0" cy="0"/>
          <a:chOff x="0" y="0"/>
          <a:chExt cx="0" cy="0"/>
        </a:xfrm>
      </p:grpSpPr>
      <p:sp>
        <p:nvSpPr>
          <p:cNvPr id="117" name="Shape 117"/>
          <p:cNvSpPr/>
          <p:nvPr/>
        </p:nvSpPr>
        <p:spPr>
          <a:xfrm>
            <a:off x="2070" y="-21667"/>
            <a:ext cx="9144001" cy="582491"/>
          </a:xfrm>
          <a:prstGeom prst="rect">
            <a:avLst/>
          </a:prstGeom>
          <a:solidFill>
            <a:srgbClr val="D06A28"/>
          </a:solidFill>
          <a:ln w="12700">
            <a:miter lim="400000"/>
          </a:ln>
        </p:spPr>
        <p:txBody>
          <a:bodyPr lIns="35719" tIns="35719" rIns="35719" bIns="35719" anchor="ctr"/>
          <a:lstStyle/>
          <a:p>
            <a:pPr>
              <a:defRPr sz="2400"/>
            </a:pPr>
            <a:endParaRPr sz="1687"/>
          </a:p>
        </p:txBody>
      </p:sp>
      <p:sp>
        <p:nvSpPr>
          <p:cNvPr id="118" name="Shape 118"/>
          <p:cNvSpPr>
            <a:spLocks noGrp="1"/>
          </p:cNvSpPr>
          <p:nvPr>
            <p:ph type="title"/>
          </p:nvPr>
        </p:nvSpPr>
        <p:spPr>
          <a:xfrm>
            <a:off x="87703" y="70484"/>
            <a:ext cx="8932876" cy="469627"/>
          </a:xfrm>
          <a:prstGeom prst="rect">
            <a:avLst/>
          </a:prstGeom>
        </p:spPr>
        <p:txBody>
          <a:bodyPr>
            <a:noAutofit/>
          </a:bodyPr>
          <a:lstStyle>
            <a:lvl1pPr algn="l">
              <a:defRPr sz="2800">
                <a:solidFill>
                  <a:srgbClr val="FFFFFF"/>
                </a:solidFill>
                <a:latin typeface="Arial"/>
                <a:ea typeface="Arial"/>
                <a:cs typeface="Arial"/>
                <a:sym typeface="Arial"/>
              </a:defRPr>
            </a:lvl1pPr>
          </a:lstStyle>
          <a:p>
            <a:r>
              <a:rPr dirty="0"/>
              <a:t>Title Text</a:t>
            </a:r>
          </a:p>
        </p:txBody>
      </p:sp>
      <p:sp>
        <p:nvSpPr>
          <p:cNvPr id="120" name="Shape 120"/>
          <p:cNvSpPr/>
          <p:nvPr/>
        </p:nvSpPr>
        <p:spPr>
          <a:xfrm>
            <a:off x="88562" y="6253969"/>
            <a:ext cx="8931158" cy="1"/>
          </a:xfrm>
          <a:prstGeom prst="line">
            <a:avLst/>
          </a:prstGeom>
          <a:ln w="6350">
            <a:solidFill>
              <a:srgbClr val="583F34"/>
            </a:solidFill>
            <a:miter lim="400000"/>
          </a:ln>
        </p:spPr>
        <p:txBody>
          <a:bodyPr lIns="32145" tIns="32145" rIns="32145" bIns="32145"/>
          <a:lstStyle/>
          <a:p>
            <a:endParaRPr sz="984"/>
          </a:p>
        </p:txBody>
      </p:sp>
    </p:spTree>
    <p:extLst>
      <p:ext uri="{BB962C8B-B14F-4D97-AF65-F5344CB8AC3E}">
        <p14:creationId xmlns:p14="http://schemas.microsoft.com/office/powerpoint/2010/main" val="1423444810"/>
      </p:ext>
    </p:extLst>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LS Overview (P)">
    <p:spTree>
      <p:nvGrpSpPr>
        <p:cNvPr id="1" name=""/>
        <p:cNvGrpSpPr/>
        <p:nvPr/>
      </p:nvGrpSpPr>
      <p:grpSpPr>
        <a:xfrm>
          <a:off x="0" y="0"/>
          <a:ext cx="0" cy="0"/>
          <a:chOff x="0" y="0"/>
          <a:chExt cx="0" cy="0"/>
        </a:xfrm>
      </p:grpSpPr>
      <p:sp>
        <p:nvSpPr>
          <p:cNvPr id="9" name="Shape 117">
            <a:extLst>
              <a:ext uri="{FF2B5EF4-FFF2-40B4-BE49-F238E27FC236}">
                <a16:creationId xmlns:a16="http://schemas.microsoft.com/office/drawing/2014/main" id="{00B37BE2-E693-5F4E-9B73-AED318E68592}"/>
              </a:ext>
            </a:extLst>
          </p:cNvPr>
          <p:cNvSpPr/>
          <p:nvPr userDrawn="1"/>
        </p:nvSpPr>
        <p:spPr>
          <a:xfrm>
            <a:off x="2071" y="-21667"/>
            <a:ext cx="9144001" cy="582491"/>
          </a:xfrm>
          <a:prstGeom prst="rect">
            <a:avLst/>
          </a:prstGeom>
          <a:gradFill flip="none" rotWithShape="1">
            <a:gsLst>
              <a:gs pos="40000">
                <a:srgbClr val="CC0033"/>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2800" dirty="0">
              <a:latin typeface="+mj-l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14" name="Text Placeholder 13">
            <a:extLst>
              <a:ext uri="{FF2B5EF4-FFF2-40B4-BE49-F238E27FC236}">
                <a16:creationId xmlns:a16="http://schemas.microsoft.com/office/drawing/2014/main" id="{F8120934-ECBD-4471-ADC9-C3835387FBAE}"/>
              </a:ext>
            </a:extLst>
          </p:cNvPr>
          <p:cNvSpPr>
            <a:spLocks noGrp="1"/>
          </p:cNvSpPr>
          <p:nvPr>
            <p:ph type="body" sz="quarter" idx="10"/>
          </p:nvPr>
        </p:nvSpPr>
        <p:spPr>
          <a:xfrm>
            <a:off x="2742012" y="896898"/>
            <a:ext cx="6078538" cy="2057817"/>
          </a:xfrm>
          <a:prstGeom prst="rect">
            <a:avLst/>
          </a:prstGeom>
        </p:spPr>
        <p:txBody>
          <a:bodyPr>
            <a:noAutofit/>
          </a:bodyPr>
          <a:lstStyle>
            <a:lvl1pPr marL="0" indent="0">
              <a:spcBef>
                <a:spcPts val="0"/>
              </a:spcBef>
              <a:buNone/>
              <a:defRPr sz="1400"/>
            </a:lvl1pPr>
          </a:lstStyle>
          <a:p>
            <a:pPr lvl="0"/>
            <a:endParaRPr lang="en-US" dirty="0"/>
          </a:p>
        </p:txBody>
      </p:sp>
      <p:sp>
        <p:nvSpPr>
          <p:cNvPr id="16" name="Text Placeholder 15">
            <a:extLst>
              <a:ext uri="{FF2B5EF4-FFF2-40B4-BE49-F238E27FC236}">
                <a16:creationId xmlns:a16="http://schemas.microsoft.com/office/drawing/2014/main" id="{22277798-5D02-42EB-B2F4-A9744171C0B3}"/>
              </a:ext>
            </a:extLst>
          </p:cNvPr>
          <p:cNvSpPr>
            <a:spLocks noGrp="1"/>
          </p:cNvSpPr>
          <p:nvPr>
            <p:ph type="body" sz="quarter" idx="11"/>
          </p:nvPr>
        </p:nvSpPr>
        <p:spPr>
          <a:xfrm>
            <a:off x="647380" y="2991963"/>
            <a:ext cx="1719995" cy="423491"/>
          </a:xfrm>
          <a:prstGeom prst="rect">
            <a:avLst/>
          </a:prstGeom>
        </p:spPr>
        <p:txBody>
          <a:bodyPr>
            <a:noAutofit/>
          </a:bodyPr>
          <a:lstStyle>
            <a:lvl1pPr marL="0" indent="0">
              <a:buNone/>
              <a:defRPr sz="1400"/>
            </a:lvl1pPr>
          </a:lstStyle>
          <a:p>
            <a:pPr lvl="0"/>
            <a:endParaRPr lang="en-US" dirty="0"/>
          </a:p>
        </p:txBody>
      </p:sp>
      <p:sp>
        <p:nvSpPr>
          <p:cNvPr id="20" name="Text Placeholder 19">
            <a:extLst>
              <a:ext uri="{FF2B5EF4-FFF2-40B4-BE49-F238E27FC236}">
                <a16:creationId xmlns:a16="http://schemas.microsoft.com/office/drawing/2014/main" id="{81FCD32C-DC7B-4724-92A0-0E6474627D67}"/>
              </a:ext>
            </a:extLst>
          </p:cNvPr>
          <p:cNvSpPr>
            <a:spLocks noGrp="1"/>
          </p:cNvSpPr>
          <p:nvPr>
            <p:ph type="body" sz="quarter" idx="12"/>
          </p:nvPr>
        </p:nvSpPr>
        <p:spPr>
          <a:xfrm>
            <a:off x="375742" y="3523633"/>
            <a:ext cx="8444808" cy="2708892"/>
          </a:xfrm>
          <a:prstGeom prst="rect">
            <a:avLst/>
          </a:prstGeom>
          <a:ln w="9525" cmpd="sng">
            <a:noFill/>
            <a:extLst>
              <a:ext uri="{C807C97D-BFC1-408E-A445-0C87EB9F89A2}">
                <ask:lineSketchStyleProps xmlns="" xmlns:ask="http://schemas.microsoft.com/office/drawing/2018/sketchyshapes">
                  <ask:type>
                    <ask:lineSketchNone/>
                  </ask:type>
                </ask:lineSketchStyleProps>
              </a:ext>
            </a:extLst>
          </a:ln>
        </p:spPr>
        <p:txBody>
          <a:bodyPr>
            <a:noAutofit/>
          </a:bodyPr>
          <a:lstStyle>
            <a:lvl1pPr marL="0" indent="0">
              <a:spcBef>
                <a:spcPts val="0"/>
              </a:spcBef>
              <a:buNone/>
              <a:defRPr sz="1400" b="0"/>
            </a:lvl1pPr>
          </a:lstStyle>
          <a:p>
            <a:pPr lvl="0"/>
            <a:endParaRPr lang="en-US" dirty="0"/>
          </a:p>
        </p:txBody>
      </p:sp>
      <p:sp>
        <p:nvSpPr>
          <p:cNvPr id="24" name="Shape 120">
            <a:extLst>
              <a:ext uri="{FF2B5EF4-FFF2-40B4-BE49-F238E27FC236}">
                <a16:creationId xmlns:a16="http://schemas.microsoft.com/office/drawing/2014/main" id="{E5E8DBD2-9640-4186-8B19-A550C71BFF9B}"/>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11" name="Shape 117">
            <a:extLst>
              <a:ext uri="{FF2B5EF4-FFF2-40B4-BE49-F238E27FC236}">
                <a16:creationId xmlns:a16="http://schemas.microsoft.com/office/drawing/2014/main" id="{5D14FA57-D270-E548-9D44-403A0A3638A5}"/>
              </a:ext>
            </a:extLst>
          </p:cNvPr>
          <p:cNvSpPr/>
          <p:nvPr userDrawn="1"/>
        </p:nvSpPr>
        <p:spPr>
          <a:xfrm rot="5400000">
            <a:off x="-3401085" y="3369214"/>
            <a:ext cx="6879668" cy="97908"/>
          </a:xfrm>
          <a:prstGeom prst="rect">
            <a:avLst/>
          </a:prstGeom>
          <a:solidFill>
            <a:srgbClr val="CC0033"/>
          </a:solidFill>
          <a:ln w="12700">
            <a:miter lim="400000"/>
          </a:ln>
        </p:spPr>
        <p:txBody>
          <a:bodyPr lIns="25115" tIns="25115" rIns="25115" bIns="25115" anchor="ctr"/>
          <a:lstStyle/>
          <a:p>
            <a:pPr>
              <a:defRPr sz="2400"/>
            </a:pPr>
            <a:endParaRPr sz="2800" dirty="0">
              <a:latin typeface="Arial" panose="020B0604020202020204" pitchFamily="34" charset="0"/>
              <a:cs typeface="Arial" panose="020B0604020202020204" pitchFamily="34" charset="0"/>
            </a:endParaRPr>
          </a:p>
        </p:txBody>
      </p:sp>
      <p:sp>
        <p:nvSpPr>
          <p:cNvPr id="5" name="Flowchart: Connector 4">
            <a:extLst>
              <a:ext uri="{FF2B5EF4-FFF2-40B4-BE49-F238E27FC236}">
                <a16:creationId xmlns:a16="http://schemas.microsoft.com/office/drawing/2014/main" id="{77D0FC0B-B4E2-4F08-A440-4A27C0F3469F}"/>
              </a:ext>
            </a:extLst>
          </p:cNvPr>
          <p:cNvSpPr/>
          <p:nvPr userDrawn="1"/>
        </p:nvSpPr>
        <p:spPr>
          <a:xfrm>
            <a:off x="444322" y="3017113"/>
            <a:ext cx="192881" cy="192881"/>
          </a:xfrm>
          <a:prstGeom prst="flowChartConnector">
            <a:avLst/>
          </a:prstGeom>
          <a:noFill/>
          <a:ln w="19050" cmpd="sng">
            <a:solidFill>
              <a:schemeClr val="tx1"/>
            </a:solidFill>
            <a:extLst>
              <a:ext uri="{C807C97D-BFC1-408E-A445-0C87EB9F89A2}">
                <ask:lineSketchStyleProps xmlns="" xmlns:ask="http://schemas.microsoft.com/office/drawing/2018/sketchyshapes">
                  <ask:type>
                    <ask:lineSketchNone/>
                  </ask:type>
                </ask:lineSketchStyleProps>
              </a:ext>
            </a:extLst>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cxnSp>
        <p:nvCxnSpPr>
          <p:cNvPr id="7" name="Straight Connector 6">
            <a:extLst>
              <a:ext uri="{FF2B5EF4-FFF2-40B4-BE49-F238E27FC236}">
                <a16:creationId xmlns:a16="http://schemas.microsoft.com/office/drawing/2014/main" id="{E702D0D6-3A5E-44DA-B28D-0D94FD693862}"/>
              </a:ext>
            </a:extLst>
          </p:cNvPr>
          <p:cNvCxnSpPr/>
          <p:nvPr userDrawn="1"/>
        </p:nvCxnSpPr>
        <p:spPr>
          <a:xfrm>
            <a:off x="536477" y="3173633"/>
            <a:ext cx="0" cy="0"/>
          </a:xfrm>
          <a:prstGeom prst="line">
            <a:avLst/>
          </a:prstGeom>
        </p:spPr>
        <p:style>
          <a:lnRef idx="2">
            <a:schemeClr val="accent1"/>
          </a:lnRef>
          <a:fillRef idx="0">
            <a:schemeClr val="accent1"/>
          </a:fillRef>
          <a:effectRef idx="1">
            <a:schemeClr val="accent1"/>
          </a:effectRef>
          <a:fontRef idx="minor">
            <a:schemeClr val="tx1"/>
          </a:fontRef>
        </p:style>
      </p:cxnSp>
      <p:sp>
        <p:nvSpPr>
          <p:cNvPr id="18" name="Flowchart: Connector 17">
            <a:extLst>
              <a:ext uri="{FF2B5EF4-FFF2-40B4-BE49-F238E27FC236}">
                <a16:creationId xmlns:a16="http://schemas.microsoft.com/office/drawing/2014/main" id="{E1154B51-CC54-4A9E-9084-573AD89889F0}"/>
              </a:ext>
            </a:extLst>
          </p:cNvPr>
          <p:cNvSpPr/>
          <p:nvPr userDrawn="1"/>
        </p:nvSpPr>
        <p:spPr>
          <a:xfrm>
            <a:off x="519573" y="3086376"/>
            <a:ext cx="45006" cy="45006"/>
          </a:xfrm>
          <a:prstGeom prst="flowChartConnector">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cxnSp>
        <p:nvCxnSpPr>
          <p:cNvPr id="21" name="Straight Connector 20">
            <a:extLst>
              <a:ext uri="{FF2B5EF4-FFF2-40B4-BE49-F238E27FC236}">
                <a16:creationId xmlns:a16="http://schemas.microsoft.com/office/drawing/2014/main" id="{5F696658-9020-4933-A9CF-E69B39DBD33F}"/>
              </a:ext>
            </a:extLst>
          </p:cNvPr>
          <p:cNvCxnSpPr>
            <a:cxnSpLocks/>
          </p:cNvCxnSpPr>
          <p:nvPr userDrawn="1"/>
        </p:nvCxnSpPr>
        <p:spPr>
          <a:xfrm flipV="1">
            <a:off x="541617" y="3040452"/>
            <a:ext cx="0" cy="64294"/>
          </a:xfrm>
          <a:prstGeom prst="line">
            <a:avLst/>
          </a:prstGeom>
          <a:ln w="19050">
            <a:solidFill>
              <a:schemeClr val="tx1"/>
            </a:solidFill>
          </a:ln>
        </p:spPr>
        <p:style>
          <a:lnRef idx="2">
            <a:schemeClr val="accent1"/>
          </a:lnRef>
          <a:fillRef idx="0">
            <a:schemeClr val="accent1"/>
          </a:fillRef>
          <a:effectRef idx="1">
            <a:schemeClr val="accent1"/>
          </a:effectRef>
          <a:fontRef idx="minor">
            <a:schemeClr val="tx1"/>
          </a:fontRef>
        </p:style>
      </p:cxnSp>
      <p:sp>
        <p:nvSpPr>
          <p:cNvPr id="25" name="Flowchart: Delay 24">
            <a:extLst>
              <a:ext uri="{FF2B5EF4-FFF2-40B4-BE49-F238E27FC236}">
                <a16:creationId xmlns:a16="http://schemas.microsoft.com/office/drawing/2014/main" id="{FC8902ED-D914-4197-AC2E-676B99BDCDBA}"/>
              </a:ext>
            </a:extLst>
          </p:cNvPr>
          <p:cNvSpPr/>
          <p:nvPr userDrawn="1"/>
        </p:nvSpPr>
        <p:spPr>
          <a:xfrm rot="16200000">
            <a:off x="526717" y="2970105"/>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sp>
        <p:nvSpPr>
          <p:cNvPr id="29" name="Flowchart: Delay 28">
            <a:extLst>
              <a:ext uri="{FF2B5EF4-FFF2-40B4-BE49-F238E27FC236}">
                <a16:creationId xmlns:a16="http://schemas.microsoft.com/office/drawing/2014/main" id="{2DC8035E-BA5F-4275-9226-54D7C6B3E6C9}"/>
              </a:ext>
            </a:extLst>
          </p:cNvPr>
          <p:cNvSpPr/>
          <p:nvPr userDrawn="1"/>
        </p:nvSpPr>
        <p:spPr>
          <a:xfrm rot="13345484">
            <a:off x="436886" y="3005956"/>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pic>
        <p:nvPicPr>
          <p:cNvPr id="19" name="Picture 2">
            <a:extLst>
              <a:ext uri="{FF2B5EF4-FFF2-40B4-BE49-F238E27FC236}">
                <a16:creationId xmlns:a16="http://schemas.microsoft.com/office/drawing/2014/main" id="{9612E6EF-4268-4261-9446-A59D3A090322}"/>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375778" y="892035"/>
            <a:ext cx="1991597" cy="19915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96814872"/>
      </p:ext>
    </p:extLst>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LS Overview (Q)">
    <p:spTree>
      <p:nvGrpSpPr>
        <p:cNvPr id="1" name=""/>
        <p:cNvGrpSpPr/>
        <p:nvPr/>
      </p:nvGrpSpPr>
      <p:grpSpPr>
        <a:xfrm>
          <a:off x="0" y="0"/>
          <a:ext cx="0" cy="0"/>
          <a:chOff x="0" y="0"/>
          <a:chExt cx="0" cy="0"/>
        </a:xfrm>
      </p:grpSpPr>
      <p:sp>
        <p:nvSpPr>
          <p:cNvPr id="9" name="Shape 117">
            <a:extLst>
              <a:ext uri="{FF2B5EF4-FFF2-40B4-BE49-F238E27FC236}">
                <a16:creationId xmlns:a16="http://schemas.microsoft.com/office/drawing/2014/main" id="{00B37BE2-E693-5F4E-9B73-AED318E68592}"/>
              </a:ext>
            </a:extLst>
          </p:cNvPr>
          <p:cNvSpPr/>
          <p:nvPr userDrawn="1"/>
        </p:nvSpPr>
        <p:spPr>
          <a:xfrm>
            <a:off x="2071" y="-21667"/>
            <a:ext cx="9144001" cy="582491"/>
          </a:xfrm>
          <a:prstGeom prst="rect">
            <a:avLst/>
          </a:prstGeom>
          <a:gradFill flip="none" rotWithShape="1">
            <a:gsLst>
              <a:gs pos="40000">
                <a:srgbClr val="CC0033"/>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2800" dirty="0">
              <a:latin typeface="+mj-l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14" name="Text Placeholder 13">
            <a:extLst>
              <a:ext uri="{FF2B5EF4-FFF2-40B4-BE49-F238E27FC236}">
                <a16:creationId xmlns:a16="http://schemas.microsoft.com/office/drawing/2014/main" id="{F8120934-ECBD-4471-ADC9-C3835387FBAE}"/>
              </a:ext>
            </a:extLst>
          </p:cNvPr>
          <p:cNvSpPr>
            <a:spLocks noGrp="1"/>
          </p:cNvSpPr>
          <p:nvPr>
            <p:ph type="body" sz="quarter" idx="10"/>
          </p:nvPr>
        </p:nvSpPr>
        <p:spPr>
          <a:xfrm>
            <a:off x="2742012" y="896898"/>
            <a:ext cx="6078538" cy="2057817"/>
          </a:xfrm>
          <a:prstGeom prst="rect">
            <a:avLst/>
          </a:prstGeom>
        </p:spPr>
        <p:txBody>
          <a:bodyPr>
            <a:noAutofit/>
          </a:bodyPr>
          <a:lstStyle>
            <a:lvl1pPr marL="0" indent="0">
              <a:spcBef>
                <a:spcPts val="0"/>
              </a:spcBef>
              <a:buNone/>
              <a:defRPr sz="1400"/>
            </a:lvl1pPr>
          </a:lstStyle>
          <a:p>
            <a:pPr lvl="0"/>
            <a:endParaRPr lang="en-US" dirty="0"/>
          </a:p>
        </p:txBody>
      </p:sp>
      <p:sp>
        <p:nvSpPr>
          <p:cNvPr id="20" name="Text Placeholder 19">
            <a:extLst>
              <a:ext uri="{FF2B5EF4-FFF2-40B4-BE49-F238E27FC236}">
                <a16:creationId xmlns:a16="http://schemas.microsoft.com/office/drawing/2014/main" id="{81FCD32C-DC7B-4724-92A0-0E6474627D67}"/>
              </a:ext>
            </a:extLst>
          </p:cNvPr>
          <p:cNvSpPr>
            <a:spLocks noGrp="1"/>
          </p:cNvSpPr>
          <p:nvPr>
            <p:ph type="body" sz="quarter" idx="12"/>
          </p:nvPr>
        </p:nvSpPr>
        <p:spPr>
          <a:xfrm>
            <a:off x="375742" y="3523633"/>
            <a:ext cx="8444808" cy="2708892"/>
          </a:xfrm>
          <a:prstGeom prst="rect">
            <a:avLst/>
          </a:prstGeom>
          <a:ln w="9525" cmpd="sng">
            <a:noFill/>
            <a:extLst>
              <a:ext uri="{C807C97D-BFC1-408E-A445-0C87EB9F89A2}">
                <ask:lineSketchStyleProps xmlns="" xmlns:ask="http://schemas.microsoft.com/office/drawing/2018/sketchyshapes">
                  <ask:type>
                    <ask:lineSketchNone/>
                  </ask:type>
                </ask:lineSketchStyleProps>
              </a:ext>
            </a:extLst>
          </a:ln>
        </p:spPr>
        <p:txBody>
          <a:bodyPr>
            <a:noAutofit/>
          </a:bodyPr>
          <a:lstStyle>
            <a:lvl1pPr marL="0" indent="0">
              <a:spcBef>
                <a:spcPts val="0"/>
              </a:spcBef>
              <a:buNone/>
              <a:defRPr sz="1400"/>
            </a:lvl1pPr>
          </a:lstStyle>
          <a:p>
            <a:pPr lvl="0"/>
            <a:endParaRPr lang="en-US" dirty="0"/>
          </a:p>
        </p:txBody>
      </p:sp>
      <p:sp>
        <p:nvSpPr>
          <p:cNvPr id="24" name="Shape 120">
            <a:extLst>
              <a:ext uri="{FF2B5EF4-FFF2-40B4-BE49-F238E27FC236}">
                <a16:creationId xmlns:a16="http://schemas.microsoft.com/office/drawing/2014/main" id="{E5E8DBD2-9640-4186-8B19-A550C71BFF9B}"/>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11" name="Shape 117">
            <a:extLst>
              <a:ext uri="{FF2B5EF4-FFF2-40B4-BE49-F238E27FC236}">
                <a16:creationId xmlns:a16="http://schemas.microsoft.com/office/drawing/2014/main" id="{5D14FA57-D270-E548-9D44-403A0A3638A5}"/>
              </a:ext>
            </a:extLst>
          </p:cNvPr>
          <p:cNvSpPr/>
          <p:nvPr userDrawn="1"/>
        </p:nvSpPr>
        <p:spPr>
          <a:xfrm rot="5400000">
            <a:off x="-3401085" y="3369214"/>
            <a:ext cx="6879668" cy="97908"/>
          </a:xfrm>
          <a:prstGeom prst="rect">
            <a:avLst/>
          </a:prstGeom>
          <a:solidFill>
            <a:srgbClr val="CC0033"/>
          </a:solidFill>
          <a:ln w="12700">
            <a:miter lim="400000"/>
          </a:ln>
        </p:spPr>
        <p:txBody>
          <a:bodyPr lIns="25115" tIns="25115" rIns="25115" bIns="25115" anchor="ctr"/>
          <a:lstStyle/>
          <a:p>
            <a:pPr>
              <a:defRPr sz="2400"/>
            </a:pPr>
            <a:endParaRPr sz="2800" dirty="0">
              <a:latin typeface="Arial" panose="020B0604020202020204" pitchFamily="34" charset="0"/>
              <a:cs typeface="Arial" panose="020B0604020202020204" pitchFamily="34" charset="0"/>
            </a:endParaRPr>
          </a:p>
        </p:txBody>
      </p:sp>
      <p:sp>
        <p:nvSpPr>
          <p:cNvPr id="5" name="Flowchart: Connector 4">
            <a:extLst>
              <a:ext uri="{FF2B5EF4-FFF2-40B4-BE49-F238E27FC236}">
                <a16:creationId xmlns:a16="http://schemas.microsoft.com/office/drawing/2014/main" id="{77D0FC0B-B4E2-4F08-A440-4A27C0F3469F}"/>
              </a:ext>
            </a:extLst>
          </p:cNvPr>
          <p:cNvSpPr/>
          <p:nvPr userDrawn="1"/>
        </p:nvSpPr>
        <p:spPr>
          <a:xfrm>
            <a:off x="444322" y="3017113"/>
            <a:ext cx="192881" cy="192881"/>
          </a:xfrm>
          <a:prstGeom prst="flowChartConnector">
            <a:avLst/>
          </a:prstGeom>
          <a:noFill/>
          <a:ln w="19050" cmpd="sng">
            <a:solidFill>
              <a:schemeClr val="tx1"/>
            </a:solidFill>
            <a:extLst>
              <a:ext uri="{C807C97D-BFC1-408E-A445-0C87EB9F89A2}">
                <ask:lineSketchStyleProps xmlns="" xmlns:ask="http://schemas.microsoft.com/office/drawing/2018/sketchyshapes">
                  <ask:type>
                    <ask:lineSketchNone/>
                  </ask:type>
                </ask:lineSketchStyleProps>
              </a:ext>
            </a:extLst>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cxnSp>
        <p:nvCxnSpPr>
          <p:cNvPr id="7" name="Straight Connector 6">
            <a:extLst>
              <a:ext uri="{FF2B5EF4-FFF2-40B4-BE49-F238E27FC236}">
                <a16:creationId xmlns:a16="http://schemas.microsoft.com/office/drawing/2014/main" id="{E702D0D6-3A5E-44DA-B28D-0D94FD693862}"/>
              </a:ext>
            </a:extLst>
          </p:cNvPr>
          <p:cNvCxnSpPr/>
          <p:nvPr userDrawn="1"/>
        </p:nvCxnSpPr>
        <p:spPr>
          <a:xfrm>
            <a:off x="536477" y="3173633"/>
            <a:ext cx="0" cy="0"/>
          </a:xfrm>
          <a:prstGeom prst="line">
            <a:avLst/>
          </a:prstGeom>
        </p:spPr>
        <p:style>
          <a:lnRef idx="2">
            <a:schemeClr val="accent1"/>
          </a:lnRef>
          <a:fillRef idx="0">
            <a:schemeClr val="accent1"/>
          </a:fillRef>
          <a:effectRef idx="1">
            <a:schemeClr val="accent1"/>
          </a:effectRef>
          <a:fontRef idx="minor">
            <a:schemeClr val="tx1"/>
          </a:fontRef>
        </p:style>
      </p:cxnSp>
      <p:sp>
        <p:nvSpPr>
          <p:cNvPr id="18" name="Flowchart: Connector 17">
            <a:extLst>
              <a:ext uri="{FF2B5EF4-FFF2-40B4-BE49-F238E27FC236}">
                <a16:creationId xmlns:a16="http://schemas.microsoft.com/office/drawing/2014/main" id="{E1154B51-CC54-4A9E-9084-573AD89889F0}"/>
              </a:ext>
            </a:extLst>
          </p:cNvPr>
          <p:cNvSpPr/>
          <p:nvPr userDrawn="1"/>
        </p:nvSpPr>
        <p:spPr>
          <a:xfrm>
            <a:off x="519573" y="3086376"/>
            <a:ext cx="45006" cy="45006"/>
          </a:xfrm>
          <a:prstGeom prst="flowChartConnector">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cxnSp>
        <p:nvCxnSpPr>
          <p:cNvPr id="21" name="Straight Connector 20">
            <a:extLst>
              <a:ext uri="{FF2B5EF4-FFF2-40B4-BE49-F238E27FC236}">
                <a16:creationId xmlns:a16="http://schemas.microsoft.com/office/drawing/2014/main" id="{5F696658-9020-4933-A9CF-E69B39DBD33F}"/>
              </a:ext>
            </a:extLst>
          </p:cNvPr>
          <p:cNvCxnSpPr>
            <a:cxnSpLocks/>
          </p:cNvCxnSpPr>
          <p:nvPr userDrawn="1"/>
        </p:nvCxnSpPr>
        <p:spPr>
          <a:xfrm flipV="1">
            <a:off x="541617" y="3040452"/>
            <a:ext cx="0" cy="64294"/>
          </a:xfrm>
          <a:prstGeom prst="line">
            <a:avLst/>
          </a:prstGeom>
          <a:ln w="19050">
            <a:solidFill>
              <a:schemeClr val="tx1"/>
            </a:solidFill>
          </a:ln>
        </p:spPr>
        <p:style>
          <a:lnRef idx="2">
            <a:schemeClr val="accent1"/>
          </a:lnRef>
          <a:fillRef idx="0">
            <a:schemeClr val="accent1"/>
          </a:fillRef>
          <a:effectRef idx="1">
            <a:schemeClr val="accent1"/>
          </a:effectRef>
          <a:fontRef idx="minor">
            <a:schemeClr val="tx1"/>
          </a:fontRef>
        </p:style>
      </p:cxnSp>
      <p:sp>
        <p:nvSpPr>
          <p:cNvPr id="25" name="Flowchart: Delay 24">
            <a:extLst>
              <a:ext uri="{FF2B5EF4-FFF2-40B4-BE49-F238E27FC236}">
                <a16:creationId xmlns:a16="http://schemas.microsoft.com/office/drawing/2014/main" id="{FC8902ED-D914-4197-AC2E-676B99BDCDBA}"/>
              </a:ext>
            </a:extLst>
          </p:cNvPr>
          <p:cNvSpPr/>
          <p:nvPr userDrawn="1"/>
        </p:nvSpPr>
        <p:spPr>
          <a:xfrm rot="16200000">
            <a:off x="526717" y="2970105"/>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sp>
        <p:nvSpPr>
          <p:cNvPr id="29" name="Flowchart: Delay 28">
            <a:extLst>
              <a:ext uri="{FF2B5EF4-FFF2-40B4-BE49-F238E27FC236}">
                <a16:creationId xmlns:a16="http://schemas.microsoft.com/office/drawing/2014/main" id="{2DC8035E-BA5F-4275-9226-54D7C6B3E6C9}"/>
              </a:ext>
            </a:extLst>
          </p:cNvPr>
          <p:cNvSpPr/>
          <p:nvPr userDrawn="1"/>
        </p:nvSpPr>
        <p:spPr>
          <a:xfrm rot="13345484">
            <a:off x="436886" y="3005956"/>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sp>
        <p:nvSpPr>
          <p:cNvPr id="23" name="Text Placeholder 15">
            <a:extLst>
              <a:ext uri="{FF2B5EF4-FFF2-40B4-BE49-F238E27FC236}">
                <a16:creationId xmlns:a16="http://schemas.microsoft.com/office/drawing/2014/main" id="{FEB2E3E1-477C-4A46-9231-D44417761276}"/>
              </a:ext>
            </a:extLst>
          </p:cNvPr>
          <p:cNvSpPr>
            <a:spLocks noGrp="1"/>
          </p:cNvSpPr>
          <p:nvPr>
            <p:ph type="body" sz="quarter" idx="11"/>
          </p:nvPr>
        </p:nvSpPr>
        <p:spPr>
          <a:xfrm>
            <a:off x="647380" y="2991963"/>
            <a:ext cx="1719995" cy="423491"/>
          </a:xfrm>
          <a:prstGeom prst="rect">
            <a:avLst/>
          </a:prstGeom>
        </p:spPr>
        <p:txBody>
          <a:bodyPr>
            <a:noAutofit/>
          </a:bodyPr>
          <a:lstStyle>
            <a:lvl1pPr marL="0" indent="0">
              <a:buNone/>
              <a:defRPr sz="1400"/>
            </a:lvl1pPr>
          </a:lstStyle>
          <a:p>
            <a:pPr lvl="0"/>
            <a:endParaRPr lang="en-US" dirty="0"/>
          </a:p>
        </p:txBody>
      </p:sp>
      <p:pic>
        <p:nvPicPr>
          <p:cNvPr id="17" name="Picture 8">
            <a:extLst>
              <a:ext uri="{FF2B5EF4-FFF2-40B4-BE49-F238E27FC236}">
                <a16:creationId xmlns:a16="http://schemas.microsoft.com/office/drawing/2014/main" id="{C2158966-D080-4EAD-9B37-5C6E4CD59CB0}"/>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375778" y="892035"/>
            <a:ext cx="1991597" cy="19915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629749"/>
      </p:ext>
    </p:extLst>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LS Overview (M)">
    <p:spTree>
      <p:nvGrpSpPr>
        <p:cNvPr id="1" name=""/>
        <p:cNvGrpSpPr/>
        <p:nvPr/>
      </p:nvGrpSpPr>
      <p:grpSpPr>
        <a:xfrm>
          <a:off x="0" y="0"/>
          <a:ext cx="0" cy="0"/>
          <a:chOff x="0" y="0"/>
          <a:chExt cx="0" cy="0"/>
        </a:xfrm>
      </p:grpSpPr>
      <p:sp>
        <p:nvSpPr>
          <p:cNvPr id="9" name="Shape 117">
            <a:extLst>
              <a:ext uri="{FF2B5EF4-FFF2-40B4-BE49-F238E27FC236}">
                <a16:creationId xmlns:a16="http://schemas.microsoft.com/office/drawing/2014/main" id="{00B37BE2-E693-5F4E-9B73-AED318E68592}"/>
              </a:ext>
            </a:extLst>
          </p:cNvPr>
          <p:cNvSpPr/>
          <p:nvPr userDrawn="1"/>
        </p:nvSpPr>
        <p:spPr>
          <a:xfrm>
            <a:off x="2071" y="-21667"/>
            <a:ext cx="9144001" cy="582491"/>
          </a:xfrm>
          <a:prstGeom prst="rect">
            <a:avLst/>
          </a:prstGeom>
          <a:gradFill flip="none" rotWithShape="1">
            <a:gsLst>
              <a:gs pos="40000">
                <a:srgbClr val="CC0033"/>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2800" dirty="0">
              <a:latin typeface="+mj-l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14" name="Text Placeholder 13">
            <a:extLst>
              <a:ext uri="{FF2B5EF4-FFF2-40B4-BE49-F238E27FC236}">
                <a16:creationId xmlns:a16="http://schemas.microsoft.com/office/drawing/2014/main" id="{F8120934-ECBD-4471-ADC9-C3835387FBAE}"/>
              </a:ext>
            </a:extLst>
          </p:cNvPr>
          <p:cNvSpPr>
            <a:spLocks noGrp="1"/>
          </p:cNvSpPr>
          <p:nvPr>
            <p:ph type="body" sz="quarter" idx="10"/>
          </p:nvPr>
        </p:nvSpPr>
        <p:spPr>
          <a:xfrm>
            <a:off x="2742012" y="896898"/>
            <a:ext cx="6078538" cy="2057817"/>
          </a:xfrm>
          <a:prstGeom prst="rect">
            <a:avLst/>
          </a:prstGeom>
        </p:spPr>
        <p:txBody>
          <a:bodyPr>
            <a:noAutofit/>
          </a:bodyPr>
          <a:lstStyle>
            <a:lvl1pPr marL="0" indent="0">
              <a:spcBef>
                <a:spcPts val="0"/>
              </a:spcBef>
              <a:buNone/>
              <a:defRPr sz="1400"/>
            </a:lvl1pPr>
          </a:lstStyle>
          <a:p>
            <a:pPr lvl="0"/>
            <a:endParaRPr lang="en-US" dirty="0"/>
          </a:p>
        </p:txBody>
      </p:sp>
      <p:sp>
        <p:nvSpPr>
          <p:cNvPr id="20" name="Text Placeholder 19">
            <a:extLst>
              <a:ext uri="{FF2B5EF4-FFF2-40B4-BE49-F238E27FC236}">
                <a16:creationId xmlns:a16="http://schemas.microsoft.com/office/drawing/2014/main" id="{81FCD32C-DC7B-4724-92A0-0E6474627D67}"/>
              </a:ext>
            </a:extLst>
          </p:cNvPr>
          <p:cNvSpPr>
            <a:spLocks noGrp="1"/>
          </p:cNvSpPr>
          <p:nvPr>
            <p:ph type="body" sz="quarter" idx="12"/>
          </p:nvPr>
        </p:nvSpPr>
        <p:spPr>
          <a:xfrm>
            <a:off x="375742" y="3523633"/>
            <a:ext cx="8444808" cy="2708892"/>
          </a:xfrm>
          <a:prstGeom prst="rect">
            <a:avLst/>
          </a:prstGeom>
          <a:ln w="9525" cmpd="sng">
            <a:noFill/>
            <a:extLst>
              <a:ext uri="{C807C97D-BFC1-408E-A445-0C87EB9F89A2}">
                <ask:lineSketchStyleProps xmlns="" xmlns:ask="http://schemas.microsoft.com/office/drawing/2018/sketchyshapes">
                  <ask:type>
                    <ask:lineSketchNone/>
                  </ask:type>
                </ask:lineSketchStyleProps>
              </a:ext>
            </a:extLst>
          </a:ln>
        </p:spPr>
        <p:txBody>
          <a:bodyPr>
            <a:noAutofit/>
          </a:bodyPr>
          <a:lstStyle>
            <a:lvl1pPr marL="0" indent="0">
              <a:spcBef>
                <a:spcPts val="0"/>
              </a:spcBef>
              <a:buNone/>
              <a:defRPr sz="1400" i="0" u="none"/>
            </a:lvl1pPr>
          </a:lstStyle>
          <a:p>
            <a:pPr lvl="0"/>
            <a:endParaRPr lang="en-US" dirty="0"/>
          </a:p>
        </p:txBody>
      </p:sp>
      <p:sp>
        <p:nvSpPr>
          <p:cNvPr id="24" name="Shape 120">
            <a:extLst>
              <a:ext uri="{FF2B5EF4-FFF2-40B4-BE49-F238E27FC236}">
                <a16:creationId xmlns:a16="http://schemas.microsoft.com/office/drawing/2014/main" id="{E5E8DBD2-9640-4186-8B19-A550C71BFF9B}"/>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11" name="Shape 117">
            <a:extLst>
              <a:ext uri="{FF2B5EF4-FFF2-40B4-BE49-F238E27FC236}">
                <a16:creationId xmlns:a16="http://schemas.microsoft.com/office/drawing/2014/main" id="{5D14FA57-D270-E548-9D44-403A0A3638A5}"/>
              </a:ext>
            </a:extLst>
          </p:cNvPr>
          <p:cNvSpPr/>
          <p:nvPr userDrawn="1"/>
        </p:nvSpPr>
        <p:spPr>
          <a:xfrm rot="5400000">
            <a:off x="-3401085" y="3369214"/>
            <a:ext cx="6879668" cy="97908"/>
          </a:xfrm>
          <a:prstGeom prst="rect">
            <a:avLst/>
          </a:prstGeom>
          <a:solidFill>
            <a:srgbClr val="CC0033"/>
          </a:solidFill>
          <a:ln w="12700">
            <a:miter lim="400000"/>
          </a:ln>
        </p:spPr>
        <p:txBody>
          <a:bodyPr lIns="25115" tIns="25115" rIns="25115" bIns="25115" anchor="ctr"/>
          <a:lstStyle/>
          <a:p>
            <a:pPr>
              <a:defRPr sz="2400"/>
            </a:pPr>
            <a:endParaRPr sz="2800" dirty="0">
              <a:latin typeface="Arial" panose="020B0604020202020204" pitchFamily="34" charset="0"/>
              <a:cs typeface="Arial" panose="020B0604020202020204" pitchFamily="34" charset="0"/>
            </a:endParaRPr>
          </a:p>
        </p:txBody>
      </p:sp>
      <p:sp>
        <p:nvSpPr>
          <p:cNvPr id="5" name="Flowchart: Connector 4">
            <a:extLst>
              <a:ext uri="{FF2B5EF4-FFF2-40B4-BE49-F238E27FC236}">
                <a16:creationId xmlns:a16="http://schemas.microsoft.com/office/drawing/2014/main" id="{77D0FC0B-B4E2-4F08-A440-4A27C0F3469F}"/>
              </a:ext>
            </a:extLst>
          </p:cNvPr>
          <p:cNvSpPr/>
          <p:nvPr userDrawn="1"/>
        </p:nvSpPr>
        <p:spPr>
          <a:xfrm>
            <a:off x="444322" y="3017113"/>
            <a:ext cx="192881" cy="192881"/>
          </a:xfrm>
          <a:prstGeom prst="flowChartConnector">
            <a:avLst/>
          </a:prstGeom>
          <a:noFill/>
          <a:ln w="19050" cmpd="sng">
            <a:solidFill>
              <a:schemeClr val="tx1"/>
            </a:solidFill>
            <a:extLst>
              <a:ext uri="{C807C97D-BFC1-408E-A445-0C87EB9F89A2}">
                <ask:lineSketchStyleProps xmlns="" xmlns:ask="http://schemas.microsoft.com/office/drawing/2018/sketchyshapes">
                  <ask:type>
                    <ask:lineSketchNone/>
                  </ask:type>
                </ask:lineSketchStyleProps>
              </a:ext>
            </a:extLst>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cxnSp>
        <p:nvCxnSpPr>
          <p:cNvPr id="7" name="Straight Connector 6">
            <a:extLst>
              <a:ext uri="{FF2B5EF4-FFF2-40B4-BE49-F238E27FC236}">
                <a16:creationId xmlns:a16="http://schemas.microsoft.com/office/drawing/2014/main" id="{E702D0D6-3A5E-44DA-B28D-0D94FD693862}"/>
              </a:ext>
            </a:extLst>
          </p:cNvPr>
          <p:cNvCxnSpPr/>
          <p:nvPr userDrawn="1"/>
        </p:nvCxnSpPr>
        <p:spPr>
          <a:xfrm>
            <a:off x="536477" y="3173633"/>
            <a:ext cx="0" cy="0"/>
          </a:xfrm>
          <a:prstGeom prst="line">
            <a:avLst/>
          </a:prstGeom>
        </p:spPr>
        <p:style>
          <a:lnRef idx="2">
            <a:schemeClr val="accent1"/>
          </a:lnRef>
          <a:fillRef idx="0">
            <a:schemeClr val="accent1"/>
          </a:fillRef>
          <a:effectRef idx="1">
            <a:schemeClr val="accent1"/>
          </a:effectRef>
          <a:fontRef idx="minor">
            <a:schemeClr val="tx1"/>
          </a:fontRef>
        </p:style>
      </p:cxnSp>
      <p:sp>
        <p:nvSpPr>
          <p:cNvPr id="18" name="Flowchart: Connector 17">
            <a:extLst>
              <a:ext uri="{FF2B5EF4-FFF2-40B4-BE49-F238E27FC236}">
                <a16:creationId xmlns:a16="http://schemas.microsoft.com/office/drawing/2014/main" id="{E1154B51-CC54-4A9E-9084-573AD89889F0}"/>
              </a:ext>
            </a:extLst>
          </p:cNvPr>
          <p:cNvSpPr/>
          <p:nvPr userDrawn="1"/>
        </p:nvSpPr>
        <p:spPr>
          <a:xfrm>
            <a:off x="519573" y="3086376"/>
            <a:ext cx="45006" cy="45006"/>
          </a:xfrm>
          <a:prstGeom prst="flowChartConnector">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cxnSp>
        <p:nvCxnSpPr>
          <p:cNvPr id="21" name="Straight Connector 20">
            <a:extLst>
              <a:ext uri="{FF2B5EF4-FFF2-40B4-BE49-F238E27FC236}">
                <a16:creationId xmlns:a16="http://schemas.microsoft.com/office/drawing/2014/main" id="{5F696658-9020-4933-A9CF-E69B39DBD33F}"/>
              </a:ext>
            </a:extLst>
          </p:cNvPr>
          <p:cNvCxnSpPr>
            <a:cxnSpLocks/>
          </p:cNvCxnSpPr>
          <p:nvPr userDrawn="1"/>
        </p:nvCxnSpPr>
        <p:spPr>
          <a:xfrm flipV="1">
            <a:off x="541617" y="3040452"/>
            <a:ext cx="0" cy="64294"/>
          </a:xfrm>
          <a:prstGeom prst="line">
            <a:avLst/>
          </a:prstGeom>
          <a:ln w="19050">
            <a:solidFill>
              <a:schemeClr val="tx1"/>
            </a:solidFill>
          </a:ln>
        </p:spPr>
        <p:style>
          <a:lnRef idx="2">
            <a:schemeClr val="accent1"/>
          </a:lnRef>
          <a:fillRef idx="0">
            <a:schemeClr val="accent1"/>
          </a:fillRef>
          <a:effectRef idx="1">
            <a:schemeClr val="accent1"/>
          </a:effectRef>
          <a:fontRef idx="minor">
            <a:schemeClr val="tx1"/>
          </a:fontRef>
        </p:style>
      </p:cxnSp>
      <p:sp>
        <p:nvSpPr>
          <p:cNvPr id="25" name="Flowchart: Delay 24">
            <a:extLst>
              <a:ext uri="{FF2B5EF4-FFF2-40B4-BE49-F238E27FC236}">
                <a16:creationId xmlns:a16="http://schemas.microsoft.com/office/drawing/2014/main" id="{FC8902ED-D914-4197-AC2E-676B99BDCDBA}"/>
              </a:ext>
            </a:extLst>
          </p:cNvPr>
          <p:cNvSpPr/>
          <p:nvPr userDrawn="1"/>
        </p:nvSpPr>
        <p:spPr>
          <a:xfrm rot="16200000">
            <a:off x="526717" y="2970105"/>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sp>
        <p:nvSpPr>
          <p:cNvPr id="29" name="Flowchart: Delay 28">
            <a:extLst>
              <a:ext uri="{FF2B5EF4-FFF2-40B4-BE49-F238E27FC236}">
                <a16:creationId xmlns:a16="http://schemas.microsoft.com/office/drawing/2014/main" id="{2DC8035E-BA5F-4275-9226-54D7C6B3E6C9}"/>
              </a:ext>
            </a:extLst>
          </p:cNvPr>
          <p:cNvSpPr/>
          <p:nvPr userDrawn="1"/>
        </p:nvSpPr>
        <p:spPr>
          <a:xfrm rot="13345484">
            <a:off x="436886" y="3005956"/>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sp>
        <p:nvSpPr>
          <p:cNvPr id="22" name="Text Placeholder 15">
            <a:extLst>
              <a:ext uri="{FF2B5EF4-FFF2-40B4-BE49-F238E27FC236}">
                <a16:creationId xmlns:a16="http://schemas.microsoft.com/office/drawing/2014/main" id="{6C39C573-E990-40E7-B8EE-8403FD718A40}"/>
              </a:ext>
            </a:extLst>
          </p:cNvPr>
          <p:cNvSpPr>
            <a:spLocks noGrp="1"/>
          </p:cNvSpPr>
          <p:nvPr>
            <p:ph type="body" sz="quarter" idx="11"/>
          </p:nvPr>
        </p:nvSpPr>
        <p:spPr>
          <a:xfrm>
            <a:off x="647380" y="2991963"/>
            <a:ext cx="1719995" cy="423491"/>
          </a:xfrm>
          <a:prstGeom prst="rect">
            <a:avLst/>
          </a:prstGeom>
        </p:spPr>
        <p:txBody>
          <a:bodyPr>
            <a:noAutofit/>
          </a:bodyPr>
          <a:lstStyle>
            <a:lvl1pPr marL="0" indent="0">
              <a:buNone/>
              <a:defRPr sz="1400"/>
            </a:lvl1pPr>
          </a:lstStyle>
          <a:p>
            <a:pPr lvl="0"/>
            <a:endParaRPr lang="en-US" dirty="0"/>
          </a:p>
        </p:txBody>
      </p:sp>
      <p:pic>
        <p:nvPicPr>
          <p:cNvPr id="17" name="Picture 10">
            <a:extLst>
              <a:ext uri="{FF2B5EF4-FFF2-40B4-BE49-F238E27FC236}">
                <a16:creationId xmlns:a16="http://schemas.microsoft.com/office/drawing/2014/main" id="{ABDA9262-B68C-429D-85E7-04F84315663F}"/>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375742" y="887930"/>
            <a:ext cx="1991597" cy="19915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0397168"/>
      </p:ext>
    </p:extLst>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LS Overview (M--&gt;Q)">
    <p:spTree>
      <p:nvGrpSpPr>
        <p:cNvPr id="1" name=""/>
        <p:cNvGrpSpPr/>
        <p:nvPr/>
      </p:nvGrpSpPr>
      <p:grpSpPr>
        <a:xfrm>
          <a:off x="0" y="0"/>
          <a:ext cx="0" cy="0"/>
          <a:chOff x="0" y="0"/>
          <a:chExt cx="0" cy="0"/>
        </a:xfrm>
      </p:grpSpPr>
      <p:sp>
        <p:nvSpPr>
          <p:cNvPr id="9" name="Shape 117">
            <a:extLst>
              <a:ext uri="{FF2B5EF4-FFF2-40B4-BE49-F238E27FC236}">
                <a16:creationId xmlns:a16="http://schemas.microsoft.com/office/drawing/2014/main" id="{00B37BE2-E693-5F4E-9B73-AED318E68592}"/>
              </a:ext>
            </a:extLst>
          </p:cNvPr>
          <p:cNvSpPr/>
          <p:nvPr userDrawn="1"/>
        </p:nvSpPr>
        <p:spPr>
          <a:xfrm>
            <a:off x="2071" y="-21667"/>
            <a:ext cx="9144001" cy="582491"/>
          </a:xfrm>
          <a:prstGeom prst="rect">
            <a:avLst/>
          </a:prstGeom>
          <a:gradFill flip="none" rotWithShape="1">
            <a:gsLst>
              <a:gs pos="40000">
                <a:srgbClr val="CC0033"/>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2800" dirty="0">
              <a:latin typeface="+mj-l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14" name="Text Placeholder 13">
            <a:extLst>
              <a:ext uri="{FF2B5EF4-FFF2-40B4-BE49-F238E27FC236}">
                <a16:creationId xmlns:a16="http://schemas.microsoft.com/office/drawing/2014/main" id="{F8120934-ECBD-4471-ADC9-C3835387FBAE}"/>
              </a:ext>
            </a:extLst>
          </p:cNvPr>
          <p:cNvSpPr>
            <a:spLocks noGrp="1"/>
          </p:cNvSpPr>
          <p:nvPr>
            <p:ph type="body" sz="quarter" idx="10"/>
          </p:nvPr>
        </p:nvSpPr>
        <p:spPr>
          <a:xfrm>
            <a:off x="2742012" y="896898"/>
            <a:ext cx="6078538" cy="2057817"/>
          </a:xfrm>
          <a:prstGeom prst="rect">
            <a:avLst/>
          </a:prstGeom>
        </p:spPr>
        <p:txBody>
          <a:bodyPr>
            <a:noAutofit/>
          </a:bodyPr>
          <a:lstStyle>
            <a:lvl1pPr marL="0" indent="0">
              <a:spcBef>
                <a:spcPts val="0"/>
              </a:spcBef>
              <a:buNone/>
              <a:defRPr sz="1400"/>
            </a:lvl1pPr>
          </a:lstStyle>
          <a:p>
            <a:pPr lvl="0"/>
            <a:endParaRPr lang="en-US" dirty="0"/>
          </a:p>
        </p:txBody>
      </p:sp>
      <p:sp>
        <p:nvSpPr>
          <p:cNvPr id="20" name="Text Placeholder 19">
            <a:extLst>
              <a:ext uri="{FF2B5EF4-FFF2-40B4-BE49-F238E27FC236}">
                <a16:creationId xmlns:a16="http://schemas.microsoft.com/office/drawing/2014/main" id="{81FCD32C-DC7B-4724-92A0-0E6474627D67}"/>
              </a:ext>
            </a:extLst>
          </p:cNvPr>
          <p:cNvSpPr>
            <a:spLocks noGrp="1"/>
          </p:cNvSpPr>
          <p:nvPr>
            <p:ph type="body" sz="quarter" idx="12"/>
          </p:nvPr>
        </p:nvSpPr>
        <p:spPr>
          <a:xfrm>
            <a:off x="375742" y="3523633"/>
            <a:ext cx="8444808" cy="2708892"/>
          </a:xfrm>
          <a:prstGeom prst="rect">
            <a:avLst/>
          </a:prstGeom>
          <a:ln w="9525" cmpd="sng">
            <a:noFill/>
            <a:extLst>
              <a:ext uri="{C807C97D-BFC1-408E-A445-0C87EB9F89A2}">
                <ask:lineSketchStyleProps xmlns="" xmlns:ask="http://schemas.microsoft.com/office/drawing/2018/sketchyshapes">
                  <ask:type>
                    <ask:lineSketchNone/>
                  </ask:type>
                </ask:lineSketchStyleProps>
              </a:ext>
            </a:extLst>
          </a:ln>
        </p:spPr>
        <p:txBody>
          <a:bodyPr>
            <a:noAutofit/>
          </a:bodyPr>
          <a:lstStyle>
            <a:lvl1pPr marL="0" indent="0">
              <a:spcBef>
                <a:spcPts val="0"/>
              </a:spcBef>
              <a:buNone/>
              <a:defRPr sz="1400"/>
            </a:lvl1pPr>
          </a:lstStyle>
          <a:p>
            <a:pPr lvl="0"/>
            <a:endParaRPr lang="en-US" dirty="0"/>
          </a:p>
        </p:txBody>
      </p:sp>
      <p:sp>
        <p:nvSpPr>
          <p:cNvPr id="24" name="Shape 120">
            <a:extLst>
              <a:ext uri="{FF2B5EF4-FFF2-40B4-BE49-F238E27FC236}">
                <a16:creationId xmlns:a16="http://schemas.microsoft.com/office/drawing/2014/main" id="{E5E8DBD2-9640-4186-8B19-A550C71BFF9B}"/>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11" name="Shape 117">
            <a:extLst>
              <a:ext uri="{FF2B5EF4-FFF2-40B4-BE49-F238E27FC236}">
                <a16:creationId xmlns:a16="http://schemas.microsoft.com/office/drawing/2014/main" id="{5D14FA57-D270-E548-9D44-403A0A3638A5}"/>
              </a:ext>
            </a:extLst>
          </p:cNvPr>
          <p:cNvSpPr/>
          <p:nvPr userDrawn="1"/>
        </p:nvSpPr>
        <p:spPr>
          <a:xfrm rot="5400000">
            <a:off x="-3401085" y="3369214"/>
            <a:ext cx="6879668" cy="97908"/>
          </a:xfrm>
          <a:prstGeom prst="rect">
            <a:avLst/>
          </a:prstGeom>
          <a:solidFill>
            <a:srgbClr val="CC0033"/>
          </a:solidFill>
          <a:ln w="12700">
            <a:miter lim="400000"/>
          </a:ln>
        </p:spPr>
        <p:txBody>
          <a:bodyPr lIns="25115" tIns="25115" rIns="25115" bIns="25115" anchor="ctr"/>
          <a:lstStyle/>
          <a:p>
            <a:pPr>
              <a:defRPr sz="2400"/>
            </a:pPr>
            <a:endParaRPr sz="2800" dirty="0">
              <a:latin typeface="Arial" panose="020B0604020202020204" pitchFamily="34" charset="0"/>
              <a:cs typeface="Arial" panose="020B0604020202020204" pitchFamily="34" charset="0"/>
            </a:endParaRPr>
          </a:p>
        </p:txBody>
      </p:sp>
      <p:sp>
        <p:nvSpPr>
          <p:cNvPr id="5" name="Flowchart: Connector 4">
            <a:extLst>
              <a:ext uri="{FF2B5EF4-FFF2-40B4-BE49-F238E27FC236}">
                <a16:creationId xmlns:a16="http://schemas.microsoft.com/office/drawing/2014/main" id="{77D0FC0B-B4E2-4F08-A440-4A27C0F3469F}"/>
              </a:ext>
            </a:extLst>
          </p:cNvPr>
          <p:cNvSpPr/>
          <p:nvPr userDrawn="1"/>
        </p:nvSpPr>
        <p:spPr>
          <a:xfrm>
            <a:off x="444322" y="3017113"/>
            <a:ext cx="192881" cy="192881"/>
          </a:xfrm>
          <a:prstGeom prst="flowChartConnector">
            <a:avLst/>
          </a:prstGeom>
          <a:noFill/>
          <a:ln w="19050" cmpd="sng">
            <a:solidFill>
              <a:schemeClr val="tx1"/>
            </a:solidFill>
            <a:extLst>
              <a:ext uri="{C807C97D-BFC1-408E-A445-0C87EB9F89A2}">
                <ask:lineSketchStyleProps xmlns="" xmlns:ask="http://schemas.microsoft.com/office/drawing/2018/sketchyshapes">
                  <ask:type>
                    <ask:lineSketchNone/>
                  </ask:type>
                </ask:lineSketchStyleProps>
              </a:ext>
            </a:extLst>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cxnSp>
        <p:nvCxnSpPr>
          <p:cNvPr id="7" name="Straight Connector 6">
            <a:extLst>
              <a:ext uri="{FF2B5EF4-FFF2-40B4-BE49-F238E27FC236}">
                <a16:creationId xmlns:a16="http://schemas.microsoft.com/office/drawing/2014/main" id="{E702D0D6-3A5E-44DA-B28D-0D94FD693862}"/>
              </a:ext>
            </a:extLst>
          </p:cNvPr>
          <p:cNvCxnSpPr/>
          <p:nvPr userDrawn="1"/>
        </p:nvCxnSpPr>
        <p:spPr>
          <a:xfrm>
            <a:off x="536477" y="3173633"/>
            <a:ext cx="0" cy="0"/>
          </a:xfrm>
          <a:prstGeom prst="line">
            <a:avLst/>
          </a:prstGeom>
        </p:spPr>
        <p:style>
          <a:lnRef idx="2">
            <a:schemeClr val="accent1"/>
          </a:lnRef>
          <a:fillRef idx="0">
            <a:schemeClr val="accent1"/>
          </a:fillRef>
          <a:effectRef idx="1">
            <a:schemeClr val="accent1"/>
          </a:effectRef>
          <a:fontRef idx="minor">
            <a:schemeClr val="tx1"/>
          </a:fontRef>
        </p:style>
      </p:cxnSp>
      <p:sp>
        <p:nvSpPr>
          <p:cNvPr id="18" name="Flowchart: Connector 17">
            <a:extLst>
              <a:ext uri="{FF2B5EF4-FFF2-40B4-BE49-F238E27FC236}">
                <a16:creationId xmlns:a16="http://schemas.microsoft.com/office/drawing/2014/main" id="{E1154B51-CC54-4A9E-9084-573AD89889F0}"/>
              </a:ext>
            </a:extLst>
          </p:cNvPr>
          <p:cNvSpPr/>
          <p:nvPr userDrawn="1"/>
        </p:nvSpPr>
        <p:spPr>
          <a:xfrm>
            <a:off x="519573" y="3086376"/>
            <a:ext cx="45006" cy="45006"/>
          </a:xfrm>
          <a:prstGeom prst="flowChartConnector">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cxnSp>
        <p:nvCxnSpPr>
          <p:cNvPr id="21" name="Straight Connector 20">
            <a:extLst>
              <a:ext uri="{FF2B5EF4-FFF2-40B4-BE49-F238E27FC236}">
                <a16:creationId xmlns:a16="http://schemas.microsoft.com/office/drawing/2014/main" id="{5F696658-9020-4933-A9CF-E69B39DBD33F}"/>
              </a:ext>
            </a:extLst>
          </p:cNvPr>
          <p:cNvCxnSpPr>
            <a:cxnSpLocks/>
          </p:cNvCxnSpPr>
          <p:nvPr userDrawn="1"/>
        </p:nvCxnSpPr>
        <p:spPr>
          <a:xfrm flipV="1">
            <a:off x="541617" y="3040452"/>
            <a:ext cx="0" cy="64294"/>
          </a:xfrm>
          <a:prstGeom prst="line">
            <a:avLst/>
          </a:prstGeom>
          <a:ln w="19050">
            <a:solidFill>
              <a:schemeClr val="tx1"/>
            </a:solidFill>
          </a:ln>
        </p:spPr>
        <p:style>
          <a:lnRef idx="2">
            <a:schemeClr val="accent1"/>
          </a:lnRef>
          <a:fillRef idx="0">
            <a:schemeClr val="accent1"/>
          </a:fillRef>
          <a:effectRef idx="1">
            <a:schemeClr val="accent1"/>
          </a:effectRef>
          <a:fontRef idx="minor">
            <a:schemeClr val="tx1"/>
          </a:fontRef>
        </p:style>
      </p:cxnSp>
      <p:sp>
        <p:nvSpPr>
          <p:cNvPr id="25" name="Flowchart: Delay 24">
            <a:extLst>
              <a:ext uri="{FF2B5EF4-FFF2-40B4-BE49-F238E27FC236}">
                <a16:creationId xmlns:a16="http://schemas.microsoft.com/office/drawing/2014/main" id="{FC8902ED-D914-4197-AC2E-676B99BDCDBA}"/>
              </a:ext>
            </a:extLst>
          </p:cNvPr>
          <p:cNvSpPr/>
          <p:nvPr userDrawn="1"/>
        </p:nvSpPr>
        <p:spPr>
          <a:xfrm rot="16200000">
            <a:off x="526717" y="2970105"/>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sp>
        <p:nvSpPr>
          <p:cNvPr id="29" name="Flowchart: Delay 28">
            <a:extLst>
              <a:ext uri="{FF2B5EF4-FFF2-40B4-BE49-F238E27FC236}">
                <a16:creationId xmlns:a16="http://schemas.microsoft.com/office/drawing/2014/main" id="{2DC8035E-BA5F-4275-9226-54D7C6B3E6C9}"/>
              </a:ext>
            </a:extLst>
          </p:cNvPr>
          <p:cNvSpPr/>
          <p:nvPr userDrawn="1"/>
        </p:nvSpPr>
        <p:spPr>
          <a:xfrm rot="13345484">
            <a:off x="436886" y="3005956"/>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sp>
        <p:nvSpPr>
          <p:cNvPr id="22" name="Text Placeholder 15">
            <a:extLst>
              <a:ext uri="{FF2B5EF4-FFF2-40B4-BE49-F238E27FC236}">
                <a16:creationId xmlns:a16="http://schemas.microsoft.com/office/drawing/2014/main" id="{28F0DAFC-BB12-4864-B7CE-64736562CC86}"/>
              </a:ext>
            </a:extLst>
          </p:cNvPr>
          <p:cNvSpPr>
            <a:spLocks noGrp="1"/>
          </p:cNvSpPr>
          <p:nvPr>
            <p:ph type="body" sz="quarter" idx="11"/>
          </p:nvPr>
        </p:nvSpPr>
        <p:spPr>
          <a:xfrm>
            <a:off x="647380" y="2991963"/>
            <a:ext cx="1719995" cy="423491"/>
          </a:xfrm>
          <a:prstGeom prst="rect">
            <a:avLst/>
          </a:prstGeom>
        </p:spPr>
        <p:txBody>
          <a:bodyPr>
            <a:noAutofit/>
          </a:bodyPr>
          <a:lstStyle>
            <a:lvl1pPr marL="0" indent="0">
              <a:buNone/>
              <a:defRPr sz="1400"/>
            </a:lvl1pPr>
          </a:lstStyle>
          <a:p>
            <a:pPr lvl="0"/>
            <a:endParaRPr lang="en-US" dirty="0"/>
          </a:p>
        </p:txBody>
      </p:sp>
      <p:pic>
        <p:nvPicPr>
          <p:cNvPr id="17" name="Picture 12">
            <a:extLst>
              <a:ext uri="{FF2B5EF4-FFF2-40B4-BE49-F238E27FC236}">
                <a16:creationId xmlns:a16="http://schemas.microsoft.com/office/drawing/2014/main" id="{19AFFD0A-39DC-4600-A2D3-7956FDF30CB4}"/>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375742" y="891676"/>
            <a:ext cx="1991597" cy="19915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38450254"/>
      </p:ext>
    </p:extLst>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LS Overview (Q--&gt;M)">
    <p:spTree>
      <p:nvGrpSpPr>
        <p:cNvPr id="1" name=""/>
        <p:cNvGrpSpPr/>
        <p:nvPr/>
      </p:nvGrpSpPr>
      <p:grpSpPr>
        <a:xfrm>
          <a:off x="0" y="0"/>
          <a:ext cx="0" cy="0"/>
          <a:chOff x="0" y="0"/>
          <a:chExt cx="0" cy="0"/>
        </a:xfrm>
      </p:grpSpPr>
      <p:sp>
        <p:nvSpPr>
          <p:cNvPr id="9" name="Shape 117">
            <a:extLst>
              <a:ext uri="{FF2B5EF4-FFF2-40B4-BE49-F238E27FC236}">
                <a16:creationId xmlns:a16="http://schemas.microsoft.com/office/drawing/2014/main" id="{00B37BE2-E693-5F4E-9B73-AED318E68592}"/>
              </a:ext>
            </a:extLst>
          </p:cNvPr>
          <p:cNvSpPr/>
          <p:nvPr userDrawn="1"/>
        </p:nvSpPr>
        <p:spPr>
          <a:xfrm>
            <a:off x="2071" y="-21667"/>
            <a:ext cx="9144001" cy="582491"/>
          </a:xfrm>
          <a:prstGeom prst="rect">
            <a:avLst/>
          </a:prstGeom>
          <a:gradFill flip="none" rotWithShape="1">
            <a:gsLst>
              <a:gs pos="40000">
                <a:srgbClr val="CC0033"/>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2800" dirty="0">
              <a:latin typeface="+mj-l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14" name="Text Placeholder 13">
            <a:extLst>
              <a:ext uri="{FF2B5EF4-FFF2-40B4-BE49-F238E27FC236}">
                <a16:creationId xmlns:a16="http://schemas.microsoft.com/office/drawing/2014/main" id="{F8120934-ECBD-4471-ADC9-C3835387FBAE}"/>
              </a:ext>
            </a:extLst>
          </p:cNvPr>
          <p:cNvSpPr>
            <a:spLocks noGrp="1"/>
          </p:cNvSpPr>
          <p:nvPr>
            <p:ph type="body" sz="quarter" idx="10"/>
          </p:nvPr>
        </p:nvSpPr>
        <p:spPr>
          <a:xfrm>
            <a:off x="2742012" y="896898"/>
            <a:ext cx="6078538" cy="2057817"/>
          </a:xfrm>
          <a:prstGeom prst="rect">
            <a:avLst/>
          </a:prstGeom>
        </p:spPr>
        <p:txBody>
          <a:bodyPr>
            <a:noAutofit/>
          </a:bodyPr>
          <a:lstStyle>
            <a:lvl1pPr marL="0" indent="0">
              <a:spcBef>
                <a:spcPts val="0"/>
              </a:spcBef>
              <a:buNone/>
              <a:defRPr sz="1400"/>
            </a:lvl1pPr>
          </a:lstStyle>
          <a:p>
            <a:pPr lvl="0"/>
            <a:endParaRPr lang="en-US" dirty="0"/>
          </a:p>
        </p:txBody>
      </p:sp>
      <p:sp>
        <p:nvSpPr>
          <p:cNvPr id="20" name="Text Placeholder 19">
            <a:extLst>
              <a:ext uri="{FF2B5EF4-FFF2-40B4-BE49-F238E27FC236}">
                <a16:creationId xmlns:a16="http://schemas.microsoft.com/office/drawing/2014/main" id="{81FCD32C-DC7B-4724-92A0-0E6474627D67}"/>
              </a:ext>
            </a:extLst>
          </p:cNvPr>
          <p:cNvSpPr>
            <a:spLocks noGrp="1"/>
          </p:cNvSpPr>
          <p:nvPr>
            <p:ph type="body" sz="quarter" idx="12"/>
          </p:nvPr>
        </p:nvSpPr>
        <p:spPr>
          <a:xfrm>
            <a:off x="375742" y="3523633"/>
            <a:ext cx="8444808" cy="2708892"/>
          </a:xfrm>
          <a:prstGeom prst="rect">
            <a:avLst/>
          </a:prstGeom>
          <a:ln w="9525" cmpd="sng">
            <a:noFill/>
            <a:extLst>
              <a:ext uri="{C807C97D-BFC1-408E-A445-0C87EB9F89A2}">
                <ask:lineSketchStyleProps xmlns="" xmlns:ask="http://schemas.microsoft.com/office/drawing/2018/sketchyshapes">
                  <ask:type>
                    <ask:lineSketchNone/>
                  </ask:type>
                </ask:lineSketchStyleProps>
              </a:ext>
            </a:extLst>
          </a:ln>
        </p:spPr>
        <p:txBody>
          <a:bodyPr>
            <a:noAutofit/>
          </a:bodyPr>
          <a:lstStyle>
            <a:lvl1pPr marL="0" indent="0">
              <a:spcBef>
                <a:spcPts val="0"/>
              </a:spcBef>
              <a:buNone/>
              <a:defRPr sz="1400"/>
            </a:lvl1pPr>
          </a:lstStyle>
          <a:p>
            <a:pPr lvl="0"/>
            <a:endParaRPr lang="en-US" dirty="0"/>
          </a:p>
        </p:txBody>
      </p:sp>
      <p:sp>
        <p:nvSpPr>
          <p:cNvPr id="24" name="Shape 120">
            <a:extLst>
              <a:ext uri="{FF2B5EF4-FFF2-40B4-BE49-F238E27FC236}">
                <a16:creationId xmlns:a16="http://schemas.microsoft.com/office/drawing/2014/main" id="{E5E8DBD2-9640-4186-8B19-A550C71BFF9B}"/>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11" name="Shape 117">
            <a:extLst>
              <a:ext uri="{FF2B5EF4-FFF2-40B4-BE49-F238E27FC236}">
                <a16:creationId xmlns:a16="http://schemas.microsoft.com/office/drawing/2014/main" id="{5D14FA57-D270-E548-9D44-403A0A3638A5}"/>
              </a:ext>
            </a:extLst>
          </p:cNvPr>
          <p:cNvSpPr/>
          <p:nvPr userDrawn="1"/>
        </p:nvSpPr>
        <p:spPr>
          <a:xfrm rot="5400000">
            <a:off x="-3401085" y="3369214"/>
            <a:ext cx="6879668" cy="97908"/>
          </a:xfrm>
          <a:prstGeom prst="rect">
            <a:avLst/>
          </a:prstGeom>
          <a:solidFill>
            <a:srgbClr val="CC0033"/>
          </a:solidFill>
          <a:ln w="12700">
            <a:miter lim="400000"/>
          </a:ln>
        </p:spPr>
        <p:txBody>
          <a:bodyPr lIns="25115" tIns="25115" rIns="25115" bIns="25115" anchor="ctr"/>
          <a:lstStyle/>
          <a:p>
            <a:pPr>
              <a:defRPr sz="2400"/>
            </a:pPr>
            <a:endParaRPr sz="2800" dirty="0">
              <a:latin typeface="Arial" panose="020B0604020202020204" pitchFamily="34" charset="0"/>
              <a:cs typeface="Arial" panose="020B0604020202020204" pitchFamily="34" charset="0"/>
            </a:endParaRPr>
          </a:p>
        </p:txBody>
      </p:sp>
      <p:sp>
        <p:nvSpPr>
          <p:cNvPr id="5" name="Flowchart: Connector 4">
            <a:extLst>
              <a:ext uri="{FF2B5EF4-FFF2-40B4-BE49-F238E27FC236}">
                <a16:creationId xmlns:a16="http://schemas.microsoft.com/office/drawing/2014/main" id="{77D0FC0B-B4E2-4F08-A440-4A27C0F3469F}"/>
              </a:ext>
            </a:extLst>
          </p:cNvPr>
          <p:cNvSpPr/>
          <p:nvPr userDrawn="1"/>
        </p:nvSpPr>
        <p:spPr>
          <a:xfrm>
            <a:off x="444322" y="3017113"/>
            <a:ext cx="192881" cy="192881"/>
          </a:xfrm>
          <a:prstGeom prst="flowChartConnector">
            <a:avLst/>
          </a:prstGeom>
          <a:noFill/>
          <a:ln w="19050" cmpd="sng">
            <a:solidFill>
              <a:schemeClr val="tx1"/>
            </a:solidFill>
            <a:extLst>
              <a:ext uri="{C807C97D-BFC1-408E-A445-0C87EB9F89A2}">
                <ask:lineSketchStyleProps xmlns="" xmlns:ask="http://schemas.microsoft.com/office/drawing/2018/sketchyshapes">
                  <ask:type>
                    <ask:lineSketchNone/>
                  </ask:type>
                </ask:lineSketchStyleProps>
              </a:ext>
            </a:extLst>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cxnSp>
        <p:nvCxnSpPr>
          <p:cNvPr id="7" name="Straight Connector 6">
            <a:extLst>
              <a:ext uri="{FF2B5EF4-FFF2-40B4-BE49-F238E27FC236}">
                <a16:creationId xmlns:a16="http://schemas.microsoft.com/office/drawing/2014/main" id="{E702D0D6-3A5E-44DA-B28D-0D94FD693862}"/>
              </a:ext>
            </a:extLst>
          </p:cNvPr>
          <p:cNvCxnSpPr/>
          <p:nvPr userDrawn="1"/>
        </p:nvCxnSpPr>
        <p:spPr>
          <a:xfrm>
            <a:off x="536477" y="3173633"/>
            <a:ext cx="0" cy="0"/>
          </a:xfrm>
          <a:prstGeom prst="line">
            <a:avLst/>
          </a:prstGeom>
        </p:spPr>
        <p:style>
          <a:lnRef idx="2">
            <a:schemeClr val="accent1"/>
          </a:lnRef>
          <a:fillRef idx="0">
            <a:schemeClr val="accent1"/>
          </a:fillRef>
          <a:effectRef idx="1">
            <a:schemeClr val="accent1"/>
          </a:effectRef>
          <a:fontRef idx="minor">
            <a:schemeClr val="tx1"/>
          </a:fontRef>
        </p:style>
      </p:cxnSp>
      <p:sp>
        <p:nvSpPr>
          <p:cNvPr id="18" name="Flowchart: Connector 17">
            <a:extLst>
              <a:ext uri="{FF2B5EF4-FFF2-40B4-BE49-F238E27FC236}">
                <a16:creationId xmlns:a16="http://schemas.microsoft.com/office/drawing/2014/main" id="{E1154B51-CC54-4A9E-9084-573AD89889F0}"/>
              </a:ext>
            </a:extLst>
          </p:cNvPr>
          <p:cNvSpPr/>
          <p:nvPr userDrawn="1"/>
        </p:nvSpPr>
        <p:spPr>
          <a:xfrm>
            <a:off x="519573" y="3086376"/>
            <a:ext cx="45006" cy="45006"/>
          </a:xfrm>
          <a:prstGeom prst="flowChartConnector">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cxnSp>
        <p:nvCxnSpPr>
          <p:cNvPr id="21" name="Straight Connector 20">
            <a:extLst>
              <a:ext uri="{FF2B5EF4-FFF2-40B4-BE49-F238E27FC236}">
                <a16:creationId xmlns:a16="http://schemas.microsoft.com/office/drawing/2014/main" id="{5F696658-9020-4933-A9CF-E69B39DBD33F}"/>
              </a:ext>
            </a:extLst>
          </p:cNvPr>
          <p:cNvCxnSpPr>
            <a:cxnSpLocks/>
          </p:cNvCxnSpPr>
          <p:nvPr userDrawn="1"/>
        </p:nvCxnSpPr>
        <p:spPr>
          <a:xfrm flipV="1">
            <a:off x="541617" y="3040452"/>
            <a:ext cx="0" cy="64294"/>
          </a:xfrm>
          <a:prstGeom prst="line">
            <a:avLst/>
          </a:prstGeom>
          <a:ln w="19050">
            <a:solidFill>
              <a:schemeClr val="tx1"/>
            </a:solidFill>
          </a:ln>
        </p:spPr>
        <p:style>
          <a:lnRef idx="2">
            <a:schemeClr val="accent1"/>
          </a:lnRef>
          <a:fillRef idx="0">
            <a:schemeClr val="accent1"/>
          </a:fillRef>
          <a:effectRef idx="1">
            <a:schemeClr val="accent1"/>
          </a:effectRef>
          <a:fontRef idx="minor">
            <a:schemeClr val="tx1"/>
          </a:fontRef>
        </p:style>
      </p:cxnSp>
      <p:sp>
        <p:nvSpPr>
          <p:cNvPr id="25" name="Flowchart: Delay 24">
            <a:extLst>
              <a:ext uri="{FF2B5EF4-FFF2-40B4-BE49-F238E27FC236}">
                <a16:creationId xmlns:a16="http://schemas.microsoft.com/office/drawing/2014/main" id="{FC8902ED-D914-4197-AC2E-676B99BDCDBA}"/>
              </a:ext>
            </a:extLst>
          </p:cNvPr>
          <p:cNvSpPr/>
          <p:nvPr userDrawn="1"/>
        </p:nvSpPr>
        <p:spPr>
          <a:xfrm rot="16200000">
            <a:off x="526717" y="2970105"/>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sp>
        <p:nvSpPr>
          <p:cNvPr id="29" name="Flowchart: Delay 28">
            <a:extLst>
              <a:ext uri="{FF2B5EF4-FFF2-40B4-BE49-F238E27FC236}">
                <a16:creationId xmlns:a16="http://schemas.microsoft.com/office/drawing/2014/main" id="{2DC8035E-BA5F-4275-9226-54D7C6B3E6C9}"/>
              </a:ext>
            </a:extLst>
          </p:cNvPr>
          <p:cNvSpPr/>
          <p:nvPr userDrawn="1"/>
        </p:nvSpPr>
        <p:spPr>
          <a:xfrm rot="13345484">
            <a:off x="436886" y="3005956"/>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sp>
        <p:nvSpPr>
          <p:cNvPr id="22" name="Text Placeholder 15">
            <a:extLst>
              <a:ext uri="{FF2B5EF4-FFF2-40B4-BE49-F238E27FC236}">
                <a16:creationId xmlns:a16="http://schemas.microsoft.com/office/drawing/2014/main" id="{D4B411E2-0598-40D1-950A-E50B118CE543}"/>
              </a:ext>
            </a:extLst>
          </p:cNvPr>
          <p:cNvSpPr>
            <a:spLocks noGrp="1"/>
          </p:cNvSpPr>
          <p:nvPr>
            <p:ph type="body" sz="quarter" idx="11"/>
          </p:nvPr>
        </p:nvSpPr>
        <p:spPr>
          <a:xfrm>
            <a:off x="647380" y="2991963"/>
            <a:ext cx="1719995" cy="423491"/>
          </a:xfrm>
          <a:prstGeom prst="rect">
            <a:avLst/>
          </a:prstGeom>
        </p:spPr>
        <p:txBody>
          <a:bodyPr>
            <a:noAutofit/>
          </a:bodyPr>
          <a:lstStyle>
            <a:lvl1pPr marL="0" indent="0">
              <a:buNone/>
              <a:defRPr sz="1400"/>
            </a:lvl1pPr>
          </a:lstStyle>
          <a:p>
            <a:pPr lvl="0"/>
            <a:endParaRPr lang="en-US" dirty="0"/>
          </a:p>
        </p:txBody>
      </p:sp>
      <p:pic>
        <p:nvPicPr>
          <p:cNvPr id="17" name="Picture 6">
            <a:extLst>
              <a:ext uri="{FF2B5EF4-FFF2-40B4-BE49-F238E27FC236}">
                <a16:creationId xmlns:a16="http://schemas.microsoft.com/office/drawing/2014/main" id="{253808B7-68DC-436F-A3EA-F54ABB2D6566}"/>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375742" y="887930"/>
            <a:ext cx="1991597" cy="19915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68969057"/>
      </p:ext>
    </p:extLst>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image" Target="../media/image1.png"/><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Autofit/>
          </a:bodyPr>
          <a:lstStyle/>
          <a:p>
            <a:r>
              <a:rPr lang="en-US" dirty="0"/>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0DC3A83-1025-431B-815B-C077C1ECAA1C}" type="slidenum">
              <a:rPr lang="en-US" smtClean="0"/>
              <a:pPr/>
              <a:t>‹#›</a:t>
            </a:fld>
            <a:endParaRPr lang="en-US"/>
          </a:p>
        </p:txBody>
      </p:sp>
      <p:pic>
        <p:nvPicPr>
          <p:cNvPr id="7" name="Picture 6" descr="Logo&#10;&#10;Description automatically generated">
            <a:extLst>
              <a:ext uri="{FF2B5EF4-FFF2-40B4-BE49-F238E27FC236}">
                <a16:creationId xmlns:a16="http://schemas.microsoft.com/office/drawing/2014/main" id="{ADE0C3E2-FA7B-D146-ABA2-5A3954221F18}"/>
              </a:ext>
            </a:extLst>
          </p:cNvPr>
          <p:cNvPicPr>
            <a:picLocks noChangeAspect="1"/>
          </p:cNvPicPr>
          <p:nvPr userDrawn="1"/>
        </p:nvPicPr>
        <p:blipFill>
          <a:blip r:embed="rId28" cstate="print">
            <a:extLst>
              <a:ext uri="{28A0092B-C50C-407E-A947-70E740481C1C}">
                <a14:useLocalDpi xmlns:a14="http://schemas.microsoft.com/office/drawing/2010/main" val="0"/>
              </a:ext>
            </a:extLst>
          </a:blip>
          <a:stretch>
            <a:fillRect/>
          </a:stretch>
        </p:blipFill>
        <p:spPr>
          <a:xfrm>
            <a:off x="8267897" y="6409997"/>
            <a:ext cx="733301" cy="427132"/>
          </a:xfrm>
          <a:prstGeom prst="rect">
            <a:avLst/>
          </a:prstGeom>
        </p:spPr>
      </p:pic>
      <p:pic>
        <p:nvPicPr>
          <p:cNvPr id="11" name="pasted-image.pdf">
            <a:extLst>
              <a:ext uri="{FF2B5EF4-FFF2-40B4-BE49-F238E27FC236}">
                <a16:creationId xmlns:a16="http://schemas.microsoft.com/office/drawing/2014/main" id="{24A5E4D3-96F4-E24B-B2BF-6DB430F0E85E}"/>
              </a:ext>
            </a:extLst>
          </p:cNvPr>
          <p:cNvPicPr>
            <a:picLocks noChangeAspect="1"/>
          </p:cNvPicPr>
          <p:nvPr userDrawn="1"/>
        </p:nvPicPr>
        <p:blipFill>
          <a:blip r:embed="rId29"/>
          <a:stretch>
            <a:fillRect/>
          </a:stretch>
        </p:blipFill>
        <p:spPr>
          <a:xfrm>
            <a:off x="142802" y="6410158"/>
            <a:ext cx="696007" cy="245260"/>
          </a:xfrm>
          <a:prstGeom prst="rect">
            <a:avLst/>
          </a:prstGeom>
          <a:ln w="12700">
            <a:miter lim="400000"/>
          </a:ln>
        </p:spPr>
      </p:pic>
    </p:spTree>
    <p:extLst>
      <p:ext uri="{BB962C8B-B14F-4D97-AF65-F5344CB8AC3E}">
        <p14:creationId xmlns:p14="http://schemas.microsoft.com/office/powerpoint/2010/main" val="347233128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5" r:id="rId3"/>
    <p:sldLayoutId id="2147483660" r:id="rId4"/>
    <p:sldLayoutId id="2147483673" r:id="rId5"/>
    <p:sldLayoutId id="2147483674" r:id="rId6"/>
    <p:sldLayoutId id="2147483675" r:id="rId7"/>
    <p:sldLayoutId id="2147483676" r:id="rId8"/>
    <p:sldLayoutId id="2147483677" r:id="rId9"/>
    <p:sldLayoutId id="2147483678" r:id="rId10"/>
    <p:sldLayoutId id="2147483679" r:id="rId11"/>
    <p:sldLayoutId id="2147483680" r:id="rId12"/>
    <p:sldLayoutId id="2147483681" r:id="rId13"/>
    <p:sldLayoutId id="2147483682" r:id="rId14"/>
    <p:sldLayoutId id="2147483683" r:id="rId15"/>
    <p:sldLayoutId id="2147483684" r:id="rId16"/>
    <p:sldLayoutId id="2147483685" r:id="rId17"/>
    <p:sldLayoutId id="2147483686" r:id="rId18"/>
    <p:sldLayoutId id="2147483687" r:id="rId19"/>
    <p:sldLayoutId id="2147483688" r:id="rId20"/>
    <p:sldLayoutId id="2147483689" r:id="rId21"/>
    <p:sldLayoutId id="2147483690" r:id="rId22"/>
    <p:sldLayoutId id="2147483691" r:id="rId23"/>
    <p:sldLayoutId id="2147483692" r:id="rId24"/>
    <p:sldLayoutId id="2147483693" r:id="rId25"/>
    <p:sldLayoutId id="2147483694" r:id="rId26"/>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xml"/><Relationship Id="rId1" Type="http://schemas.openxmlformats.org/officeDocument/2006/relationships/slideLayout" Target="../slideLayouts/slideLayout3.xml"/><Relationship Id="rId5" Type="http://schemas.openxmlformats.org/officeDocument/2006/relationships/image" Target="../media/image19.png"/><Relationship Id="rId4" Type="http://schemas.openxmlformats.org/officeDocument/2006/relationships/image" Target="../media/image18.jpeg"/></Relationships>
</file>

<file path=ppt/slides/_rels/slide1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0.xml"/><Relationship Id="rId1" Type="http://schemas.openxmlformats.org/officeDocument/2006/relationships/slideLayout" Target="../slideLayouts/slideLayout26.xml"/><Relationship Id="rId6" Type="http://schemas.openxmlformats.org/officeDocument/2006/relationships/image" Target="../media/image23.jpeg"/><Relationship Id="rId5" Type="http://schemas.openxmlformats.org/officeDocument/2006/relationships/image" Target="../media/image22.jpeg"/><Relationship Id="rId4" Type="http://schemas.openxmlformats.org/officeDocument/2006/relationships/image" Target="../media/image21.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6.xml"/></Relationships>
</file>

<file path=ppt/slides/_rels/slide12.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2.xml"/><Relationship Id="rId1" Type="http://schemas.openxmlformats.org/officeDocument/2006/relationships/slideLayout" Target="../slideLayouts/slideLayout3.xml"/><Relationship Id="rId5" Type="http://schemas.openxmlformats.org/officeDocument/2006/relationships/image" Target="../media/image26.jpeg"/><Relationship Id="rId4" Type="http://schemas.openxmlformats.org/officeDocument/2006/relationships/image" Target="../media/image25.png"/></Relationships>
</file>

<file path=ppt/slides/_rels/slide1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3.xml"/><Relationship Id="rId1" Type="http://schemas.openxmlformats.org/officeDocument/2006/relationships/slideLayout" Target="../slideLayouts/slideLayout3.xml"/><Relationship Id="rId6" Type="http://schemas.openxmlformats.org/officeDocument/2006/relationships/image" Target="../media/image16.png"/><Relationship Id="rId5" Type="http://schemas.openxmlformats.org/officeDocument/2006/relationships/image" Target="../media/image29.png"/><Relationship Id="rId4" Type="http://schemas.openxmlformats.org/officeDocument/2006/relationships/image" Target="../media/image28.png"/></Relationships>
</file>

<file path=ppt/slides/_rels/slide14.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14.xml"/><Relationship Id="rId1" Type="http://schemas.openxmlformats.org/officeDocument/2006/relationships/slideLayout" Target="../slideLayouts/slideLayout3.xml"/><Relationship Id="rId5" Type="http://schemas.openxmlformats.org/officeDocument/2006/relationships/image" Target="../media/image15.png"/><Relationship Id="rId4" Type="http://schemas.openxmlformats.org/officeDocument/2006/relationships/image" Target="../media/image16.png"/></Relationships>
</file>

<file path=ppt/slides/_rels/slide15.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15.xml"/><Relationship Id="rId1" Type="http://schemas.openxmlformats.org/officeDocument/2006/relationships/slideLayout" Target="../slideLayouts/slideLayout3.xml"/><Relationship Id="rId4" Type="http://schemas.openxmlformats.org/officeDocument/2006/relationships/image" Target="../media/image13.png"/></Relationships>
</file>

<file path=ppt/slides/_rels/slide16.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16.xml"/><Relationship Id="rId1" Type="http://schemas.openxmlformats.org/officeDocument/2006/relationships/slideLayout" Target="../slideLayouts/slideLayout3.xml"/><Relationship Id="rId5" Type="http://schemas.openxmlformats.org/officeDocument/2006/relationships/image" Target="../media/image14.png"/><Relationship Id="rId4" Type="http://schemas.openxmlformats.org/officeDocument/2006/relationships/image" Target="../media/image15.png"/></Relationships>
</file>

<file path=ppt/slides/_rels/slide17.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17.xml"/><Relationship Id="rId1" Type="http://schemas.openxmlformats.org/officeDocument/2006/relationships/slideLayout" Target="../slideLayouts/slideLayout3.xml"/><Relationship Id="rId4" Type="http://schemas.openxmlformats.org/officeDocument/2006/relationships/image" Target="../media/image14.png"/></Relationships>
</file>

<file path=ppt/slides/_rels/slide18.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18.xml"/><Relationship Id="rId1" Type="http://schemas.openxmlformats.org/officeDocument/2006/relationships/slideLayout" Target="../slideLayouts/slideLayout3.xml"/><Relationship Id="rId5" Type="http://schemas.openxmlformats.org/officeDocument/2006/relationships/image" Target="../media/image14.png"/><Relationship Id="rId4" Type="http://schemas.openxmlformats.org/officeDocument/2006/relationships/image" Target="../media/image32.jpe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0.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8" Type="http://schemas.openxmlformats.org/officeDocument/2006/relationships/image" Target="../media/image37.jpeg"/><Relationship Id="rId3" Type="http://schemas.openxmlformats.org/officeDocument/2006/relationships/image" Target="../media/image33.png"/><Relationship Id="rId7" Type="http://schemas.openxmlformats.org/officeDocument/2006/relationships/image" Target="../media/image36.jpeg"/><Relationship Id="rId2" Type="http://schemas.openxmlformats.org/officeDocument/2006/relationships/notesSlide" Target="../notesSlides/notesSlide25.xml"/><Relationship Id="rId1" Type="http://schemas.openxmlformats.org/officeDocument/2006/relationships/slideLayout" Target="../slideLayouts/slideLayout2.xml"/><Relationship Id="rId6" Type="http://schemas.microsoft.com/office/2007/relationships/hdphoto" Target="../media/hdphoto1.wdp"/><Relationship Id="rId5" Type="http://schemas.openxmlformats.org/officeDocument/2006/relationships/image" Target="../media/image35.png"/><Relationship Id="rId4" Type="http://schemas.openxmlformats.org/officeDocument/2006/relationships/image" Target="../media/image34.jp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image" Target="../media/image39.png"/></Relationships>
</file>

<file path=ppt/slides/_rels/slide28.xml.rels><?xml version="1.0" encoding="UTF-8" standalone="yes"?>
<Relationships xmlns="http://schemas.openxmlformats.org/package/2006/relationships"><Relationship Id="rId3" Type="http://schemas.openxmlformats.org/officeDocument/2006/relationships/image" Target="../media/image40.tiff"/><Relationship Id="rId2" Type="http://schemas.openxmlformats.org/officeDocument/2006/relationships/notesSlide" Target="../notesSlides/notesSlide28.xml"/><Relationship Id="rId1" Type="http://schemas.openxmlformats.org/officeDocument/2006/relationships/slideLayout" Target="../slideLayouts/slideLayout2.xml"/><Relationship Id="rId4" Type="http://schemas.openxmlformats.org/officeDocument/2006/relationships/image" Target="../media/image41.tiff"/></Relationships>
</file>

<file path=ppt/slides/_rels/slide29.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9.xml"/><Relationship Id="rId1" Type="http://schemas.openxmlformats.org/officeDocument/2006/relationships/slideLayout" Target="../slideLayouts/slideLayout3.xml"/><Relationship Id="rId4" Type="http://schemas.openxmlformats.org/officeDocument/2006/relationships/image" Target="../media/image39.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9.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3.xml"/></Relationships>
</file>

<file path=ppt/slides/_rels/slide34.xml.rels><?xml version="1.0" encoding="UTF-8" standalone="yes"?>
<Relationships xmlns="http://schemas.openxmlformats.org/package/2006/relationships"><Relationship Id="rId3" Type="http://schemas.openxmlformats.org/officeDocument/2006/relationships/image" Target="../media/image42.tiff"/><Relationship Id="rId7" Type="http://schemas.openxmlformats.org/officeDocument/2006/relationships/image" Target="../media/image46.png"/><Relationship Id="rId2" Type="http://schemas.openxmlformats.org/officeDocument/2006/relationships/notesSlide" Target="../notesSlides/notesSlide34.xml"/><Relationship Id="rId1" Type="http://schemas.openxmlformats.org/officeDocument/2006/relationships/slideLayout" Target="../slideLayouts/slideLayout24.xml"/><Relationship Id="rId6" Type="http://schemas.openxmlformats.org/officeDocument/2006/relationships/image" Target="../media/image45.tiff"/><Relationship Id="rId5" Type="http://schemas.openxmlformats.org/officeDocument/2006/relationships/image" Target="../media/image44.tiff"/><Relationship Id="rId4" Type="http://schemas.openxmlformats.org/officeDocument/2006/relationships/image" Target="../media/image43.tiff"/></Relationships>
</file>

<file path=ppt/slides/_rels/slide35.xml.rels><?xml version="1.0" encoding="UTF-8" standalone="yes"?>
<Relationships xmlns="http://schemas.openxmlformats.org/package/2006/relationships"><Relationship Id="rId3" Type="http://schemas.openxmlformats.org/officeDocument/2006/relationships/image" Target="../media/image42.tiff"/><Relationship Id="rId7" Type="http://schemas.openxmlformats.org/officeDocument/2006/relationships/image" Target="../media/image47.png"/><Relationship Id="rId2" Type="http://schemas.openxmlformats.org/officeDocument/2006/relationships/notesSlide" Target="../notesSlides/notesSlide35.xml"/><Relationship Id="rId1" Type="http://schemas.openxmlformats.org/officeDocument/2006/relationships/slideLayout" Target="../slideLayouts/slideLayout24.xml"/><Relationship Id="rId6" Type="http://schemas.openxmlformats.org/officeDocument/2006/relationships/image" Target="../media/image45.tiff"/><Relationship Id="rId5" Type="http://schemas.openxmlformats.org/officeDocument/2006/relationships/image" Target="../media/image44.tiff"/><Relationship Id="rId4" Type="http://schemas.openxmlformats.org/officeDocument/2006/relationships/image" Target="../media/image43.tiff"/></Relationships>
</file>

<file path=ppt/slides/_rels/slide3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1.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3.xml"/></Relationships>
</file>

<file path=ppt/slides/_rels/slide4.xml.rels><?xml version="1.0" encoding="UTF-8" standalone="yes"?>
<Relationships xmlns="http://schemas.openxmlformats.org/package/2006/relationships"><Relationship Id="rId3" Type="http://schemas.openxmlformats.org/officeDocument/2006/relationships/image" Target="../media/image12.png"/><Relationship Id="rId7" Type="http://schemas.openxmlformats.org/officeDocument/2006/relationships/image" Target="../media/image16.png"/><Relationship Id="rId2" Type="http://schemas.openxmlformats.org/officeDocument/2006/relationships/notesSlide" Target="../notesSlides/notesSlide4.xml"/><Relationship Id="rId1" Type="http://schemas.openxmlformats.org/officeDocument/2006/relationships/slideLayout" Target="../slideLayouts/slideLayout24.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40.xml.rels><?xml version="1.0" encoding="UTF-8" standalone="yes"?>
<Relationships xmlns="http://schemas.openxmlformats.org/package/2006/relationships"><Relationship Id="rId3" Type="http://schemas.openxmlformats.org/officeDocument/2006/relationships/image" Target="../media/image48.tiff"/><Relationship Id="rId2" Type="http://schemas.openxmlformats.org/officeDocument/2006/relationships/notesSlide" Target="../notesSlides/notesSlide40.xml"/><Relationship Id="rId1" Type="http://schemas.openxmlformats.org/officeDocument/2006/relationships/slideLayout" Target="../slideLayouts/slideLayout24.xml"/><Relationship Id="rId4" Type="http://schemas.openxmlformats.org/officeDocument/2006/relationships/image" Target="../media/image49.tiff"/></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3.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3.xml"/><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4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50.png"/><Relationship Id="rId7" Type="http://schemas.openxmlformats.org/officeDocument/2006/relationships/image" Target="../media/image54.png"/><Relationship Id="rId2" Type="http://schemas.openxmlformats.org/officeDocument/2006/relationships/notesSlide" Target="../notesSlides/notesSlide45.xml"/><Relationship Id="rId1" Type="http://schemas.openxmlformats.org/officeDocument/2006/relationships/slideLayout" Target="../slideLayouts/slideLayout3.xml"/><Relationship Id="rId6" Type="http://schemas.openxmlformats.org/officeDocument/2006/relationships/image" Target="../media/image53.png"/><Relationship Id="rId5" Type="http://schemas.openxmlformats.org/officeDocument/2006/relationships/image" Target="../media/image52.png"/><Relationship Id="rId4" Type="http://schemas.openxmlformats.org/officeDocument/2006/relationships/image" Target="../media/image51.png"/></Relationships>
</file>

<file path=ppt/slides/_rels/slide46.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46.xml"/><Relationship Id="rId1" Type="http://schemas.openxmlformats.org/officeDocument/2006/relationships/slideLayout" Target="../slideLayouts/slideLayout3.xml"/><Relationship Id="rId4" Type="http://schemas.openxmlformats.org/officeDocument/2006/relationships/image" Target="../media/image16.png"/></Relationships>
</file>

<file path=ppt/slides/_rels/slide47.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47.xml"/><Relationship Id="rId1" Type="http://schemas.openxmlformats.org/officeDocument/2006/relationships/slideLayout" Target="../slideLayouts/slideLayout3.xml"/><Relationship Id="rId6" Type="http://schemas.openxmlformats.org/officeDocument/2006/relationships/image" Target="../media/image16.png"/><Relationship Id="rId5" Type="http://schemas.openxmlformats.org/officeDocument/2006/relationships/image" Target="../media/image57.png"/><Relationship Id="rId4" Type="http://schemas.openxmlformats.org/officeDocument/2006/relationships/image" Target="../media/image56.png"/></Relationships>
</file>

<file path=ppt/slides/_rels/slide48.xml.rels><?xml version="1.0" encoding="UTF-8" standalone="yes"?>
<Relationships xmlns="http://schemas.openxmlformats.org/package/2006/relationships"><Relationship Id="rId3" Type="http://schemas.openxmlformats.org/officeDocument/2006/relationships/chart" Target="../charts/chart2.xml"/><Relationship Id="rId7" Type="http://schemas.openxmlformats.org/officeDocument/2006/relationships/image" Target="../media/image16.png"/><Relationship Id="rId2" Type="http://schemas.openxmlformats.org/officeDocument/2006/relationships/notesSlide" Target="../notesSlides/notesSlide48.xml"/><Relationship Id="rId1" Type="http://schemas.openxmlformats.org/officeDocument/2006/relationships/slideLayout" Target="../slideLayouts/slideLayout3.xml"/><Relationship Id="rId6" Type="http://schemas.openxmlformats.org/officeDocument/2006/relationships/image" Target="../media/image57.png"/><Relationship Id="rId5" Type="http://schemas.openxmlformats.org/officeDocument/2006/relationships/image" Target="../media/image56.png"/><Relationship Id="rId4" Type="http://schemas.openxmlformats.org/officeDocument/2006/relationships/image" Target="../media/image55.png"/></Relationships>
</file>

<file path=ppt/slides/_rels/slide4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3.xml"/></Relationships>
</file>

<file path=ppt/slides/_rels/slide50.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50.xml"/><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51.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51.xml"/><Relationship Id="rId1" Type="http://schemas.openxmlformats.org/officeDocument/2006/relationships/slideLayout" Target="../slideLayouts/slideLayout2.xml"/><Relationship Id="rId4" Type="http://schemas.openxmlformats.org/officeDocument/2006/relationships/image" Target="../media/image49.tiff"/></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1.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3.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3.xml"/></Relationships>
</file>

<file path=ppt/slides/_rels/slide56.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56.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61.png"/></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16.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9.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3.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3.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3.xml"/></Relationships>
</file>

<file path=ppt/slides/_rels/slide6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62.xml"/><Relationship Id="rId1" Type="http://schemas.openxmlformats.org/officeDocument/2006/relationships/slideLayout" Target="../slideLayouts/slideLayout26.xml"/></Relationships>
</file>

<file path=ppt/slides/_rels/slide6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63.xml"/><Relationship Id="rId1" Type="http://schemas.openxmlformats.org/officeDocument/2006/relationships/slideLayout" Target="../slideLayouts/slideLayout26.xml"/><Relationship Id="rId5" Type="http://schemas.openxmlformats.org/officeDocument/2006/relationships/image" Target="../media/image14.png"/><Relationship Id="rId4" Type="http://schemas.openxmlformats.org/officeDocument/2006/relationships/image" Target="../media/image15.png"/></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26.xml"/></Relationships>
</file>

<file path=ppt/slides/_rels/slide65.xml.rels><?xml version="1.0" encoding="UTF-8" standalone="yes"?>
<Relationships xmlns="http://schemas.openxmlformats.org/package/2006/relationships"><Relationship Id="rId8" Type="http://schemas.openxmlformats.org/officeDocument/2006/relationships/image" Target="../media/image67.png"/><Relationship Id="rId3" Type="http://schemas.openxmlformats.org/officeDocument/2006/relationships/image" Target="../media/image62.png"/><Relationship Id="rId7" Type="http://schemas.openxmlformats.org/officeDocument/2006/relationships/image" Target="../media/image66.png"/><Relationship Id="rId2" Type="http://schemas.openxmlformats.org/officeDocument/2006/relationships/notesSlide" Target="../notesSlides/notesSlide65.xml"/><Relationship Id="rId1" Type="http://schemas.openxmlformats.org/officeDocument/2006/relationships/slideLayout" Target="../slideLayouts/slideLayout26.xml"/><Relationship Id="rId6" Type="http://schemas.openxmlformats.org/officeDocument/2006/relationships/image" Target="../media/image65.png"/><Relationship Id="rId5" Type="http://schemas.openxmlformats.org/officeDocument/2006/relationships/image" Target="../media/image64.png"/><Relationship Id="rId10" Type="http://schemas.openxmlformats.org/officeDocument/2006/relationships/image" Target="../media/image69.png"/><Relationship Id="rId4" Type="http://schemas.openxmlformats.org/officeDocument/2006/relationships/image" Target="../media/image63.png"/><Relationship Id="rId9" Type="http://schemas.openxmlformats.org/officeDocument/2006/relationships/image" Target="../media/image68.png"/></Relationships>
</file>

<file path=ppt/slides/_rels/slide6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66.xml"/><Relationship Id="rId1" Type="http://schemas.openxmlformats.org/officeDocument/2006/relationships/slideLayout" Target="../slideLayouts/slideLayout26.xml"/><Relationship Id="rId4" Type="http://schemas.openxmlformats.org/officeDocument/2006/relationships/image" Target="../media/image15.png"/></Relationships>
</file>

<file path=ppt/slides/_rels/slide6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67.xml"/><Relationship Id="rId1" Type="http://schemas.openxmlformats.org/officeDocument/2006/relationships/slideLayout" Target="../slideLayouts/slideLayout26.xml"/><Relationship Id="rId4" Type="http://schemas.openxmlformats.org/officeDocument/2006/relationships/image" Target="../media/image14.png"/></Relationships>
</file>

<file path=ppt/slides/_rels/slide68.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68.xml"/><Relationship Id="rId1"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61.png"/></Relationships>
</file>

<file path=ppt/slides/_rels/slide69.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69.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61.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18.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8.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23.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23.xml"/></Relationships>
</file>

<file path=ppt/slides/_rels/slide74.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17.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8.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23.xml"/></Relationships>
</file>

<file path=ppt/slides/_rels/slide79.xml.rels><?xml version="1.0" encoding="UTF-8" standalone="yes"?>
<Relationships xmlns="http://schemas.openxmlformats.org/package/2006/relationships"><Relationship Id="rId3" Type="http://schemas.openxmlformats.org/officeDocument/2006/relationships/image" Target="../media/image70.tiff"/><Relationship Id="rId2" Type="http://schemas.openxmlformats.org/officeDocument/2006/relationships/notesSlide" Target="../notesSlides/notesSlide79.xml"/><Relationship Id="rId1" Type="http://schemas.openxmlformats.org/officeDocument/2006/relationships/slideLayout" Target="../slideLayouts/slideLayout2.xml"/><Relationship Id="rId6" Type="http://schemas.microsoft.com/office/2018/10/relationships/comments" Target="../comments/modernComment_12E_5DA0FE16.xml"/><Relationship Id="rId5" Type="http://schemas.openxmlformats.org/officeDocument/2006/relationships/image" Target="../media/image72.tiff"/><Relationship Id="rId4" Type="http://schemas.openxmlformats.org/officeDocument/2006/relationships/image" Target="../media/image71.tiff"/></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3.xml"/></Relationships>
</file>

<file path=ppt/slides/_rels/slide80.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80.xml"/><Relationship Id="rId1"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image" Target="../media/image75.jpeg"/><Relationship Id="rId4" Type="http://schemas.openxmlformats.org/officeDocument/2006/relationships/image" Target="../media/image74.jpeg"/></Relationships>
</file>

<file path=ppt/slides/_rels/slide81.xml.rels><?xml version="1.0" encoding="UTF-8" standalone="yes"?>
<Relationships xmlns="http://schemas.openxmlformats.org/package/2006/relationships"><Relationship Id="rId3" Type="http://schemas.openxmlformats.org/officeDocument/2006/relationships/image" Target="../media/image76.png"/><Relationship Id="rId7" Type="http://schemas.openxmlformats.org/officeDocument/2006/relationships/image" Target="../media/image16.png"/><Relationship Id="rId2" Type="http://schemas.openxmlformats.org/officeDocument/2006/relationships/notesSlide" Target="../notesSlides/notesSlide81.xml"/><Relationship Id="rId1" Type="http://schemas.openxmlformats.org/officeDocument/2006/relationships/slideLayout" Target="../slideLayouts/slideLayout2.xml"/><Relationship Id="rId6" Type="http://schemas.openxmlformats.org/officeDocument/2006/relationships/image" Target="../media/image79.png"/><Relationship Id="rId5" Type="http://schemas.openxmlformats.org/officeDocument/2006/relationships/image" Target="../media/image78.png"/><Relationship Id="rId4" Type="http://schemas.openxmlformats.org/officeDocument/2006/relationships/image" Target="../media/image77.png"/></Relationships>
</file>

<file path=ppt/slides/_rels/slide82.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82.xml"/><Relationship Id="rId1" Type="http://schemas.openxmlformats.org/officeDocument/2006/relationships/slideLayout" Target="../slideLayouts/slideLayout3.xml"/><Relationship Id="rId4" Type="http://schemas.openxmlformats.org/officeDocument/2006/relationships/image" Target="../media/image81.png"/></Relationships>
</file>

<file path=ppt/slides/_rels/slide8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83.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17.xml"/></Relationships>
</file>

<file path=ppt/slides/_rels/slide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9.xml"/><Relationship Id="rId1" Type="http://schemas.openxmlformats.org/officeDocument/2006/relationships/slideLayout" Target="../slideLayouts/slideLayout2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4F7573E1-8C9A-8D40-BE83-525194ED1801}"/>
              </a:ext>
            </a:extLst>
          </p:cNvPr>
          <p:cNvSpPr/>
          <p:nvPr/>
        </p:nvSpPr>
        <p:spPr>
          <a:xfrm>
            <a:off x="8229600" y="5943600"/>
            <a:ext cx="914400" cy="914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p:cNvPicPr>
            <a:picLocks noChangeAspect="1"/>
          </p:cNvPicPr>
          <p:nvPr/>
        </p:nvPicPr>
        <p:blipFill rotWithShape="1">
          <a:blip r:embed="rId3"/>
          <a:srcRect t="9404"/>
          <a:stretch/>
        </p:blipFill>
        <p:spPr>
          <a:xfrm>
            <a:off x="1995468" y="64541"/>
            <a:ext cx="5153063" cy="4599456"/>
          </a:xfrm>
          <a:prstGeom prst="rect">
            <a:avLst/>
          </a:prstGeom>
        </p:spPr>
      </p:pic>
      <p:sp>
        <p:nvSpPr>
          <p:cNvPr id="3" name="TextBox 2"/>
          <p:cNvSpPr txBox="1"/>
          <p:nvPr/>
        </p:nvSpPr>
        <p:spPr>
          <a:xfrm>
            <a:off x="0" y="4842050"/>
            <a:ext cx="9143999" cy="903132"/>
          </a:xfrm>
          <a:prstGeom prst="rect">
            <a:avLst/>
          </a:prstGeom>
          <a:solidFill>
            <a:srgbClr val="CC003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anchor="ctr">
            <a:spAutoFit/>
          </a:bodyPr>
          <a:lstStyle/>
          <a:p>
            <a:pPr algn="ctr" defTabSz="410751" hangingPunct="0"/>
            <a:r>
              <a:rPr lang="en-US" sz="3600" dirty="0">
                <a:latin typeface="Arial" panose="020B0604020202020204" pitchFamily="34" charset="0"/>
                <a:cs typeface="Arial" panose="020B0604020202020204" pitchFamily="34" charset="0"/>
              </a:rPr>
              <a:t>Photosynthesis</a:t>
            </a:r>
          </a:p>
          <a:p>
            <a:pPr algn="ctr" defTabSz="410751" hangingPunct="0"/>
            <a:r>
              <a:rPr lang="en-US" dirty="0">
                <a:latin typeface="Arial" panose="020B0604020202020204" pitchFamily="34" charset="0"/>
                <a:cs typeface="Arial" panose="020B0604020202020204" pitchFamily="34" charset="0"/>
              </a:rPr>
              <a:t>How do plants get the matter and energy they need?</a:t>
            </a:r>
            <a:endParaRPr lang="en-US" sz="3600" dirty="0">
              <a:latin typeface="Arial" panose="020B0604020202020204" pitchFamily="34" charset="0"/>
              <a:cs typeface="Arial" panose="020B0604020202020204" pitchFamily="34" charset="0"/>
              <a:sym typeface="Helvetica Light"/>
            </a:endParaRPr>
          </a:p>
        </p:txBody>
      </p:sp>
      <p:sp>
        <p:nvSpPr>
          <p:cNvPr id="6" name="TextBox 5"/>
          <p:cNvSpPr txBox="1"/>
          <p:nvPr/>
        </p:nvSpPr>
        <p:spPr>
          <a:xfrm>
            <a:off x="7097274" y="6479901"/>
            <a:ext cx="1950970" cy="25680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anchor="ctr">
            <a:spAutoFit/>
          </a:bodyPr>
          <a:lstStyle/>
          <a:p>
            <a:pPr algn="ctr" defTabSz="410751" hangingPunct="0"/>
            <a:r>
              <a:rPr lang="en-US" sz="1200" i="1" dirty="0">
                <a:solidFill>
                  <a:schemeClr val="bg1">
                    <a:lumMod val="65000"/>
                  </a:schemeClr>
                </a:solidFill>
                <a:latin typeface="Arial" panose="020B0604020202020204" pitchFamily="34" charset="0"/>
                <a:cs typeface="Arial" panose="020B0604020202020204" pitchFamily="34" charset="0"/>
              </a:rPr>
              <a:t>PS version August 2021</a:t>
            </a:r>
            <a:endParaRPr lang="en-US" sz="1200" dirty="0">
              <a:solidFill>
                <a:schemeClr val="bg1">
                  <a:lumMod val="65000"/>
                </a:schemeClr>
              </a:solidFill>
              <a:latin typeface="Arial" panose="020B0604020202020204" pitchFamily="34" charset="0"/>
              <a:cs typeface="Arial" panose="020B0604020202020204" pitchFamily="34" charset="0"/>
              <a:sym typeface="Helvetica Light"/>
            </a:endParaRPr>
          </a:p>
        </p:txBody>
      </p:sp>
      <p:pic>
        <p:nvPicPr>
          <p:cNvPr id="5" name="Picture 2" descr="Planet Earth">
            <a:extLst>
              <a:ext uri="{FF2B5EF4-FFF2-40B4-BE49-F238E27FC236}">
                <a16:creationId xmlns:a16="http://schemas.microsoft.com/office/drawing/2014/main" id="{AECFC680-D5B2-4143-A7DD-792AA18DCAFE}"/>
              </a:ext>
            </a:extLst>
          </p:cNvPr>
          <p:cNvPicPr>
            <a:picLocks noChangeAspect="1" noChangeArrowheads="1"/>
          </p:cNvPicPr>
          <p:nvPr/>
        </p:nvPicPr>
        <p:blipFill>
          <a:blip r:embed="rId4">
            <a:clrChange>
              <a:clrFrom>
                <a:srgbClr val="000000"/>
              </a:clrFrom>
              <a:clrTo>
                <a:srgbClr val="000000">
                  <a:alpha val="0"/>
                </a:srgbClr>
              </a:clrTo>
            </a:clrChange>
            <a:lum bright="70000" contrast="-70000"/>
            <a:extLst>
              <a:ext uri="{28A0092B-C50C-407E-A947-70E740481C1C}">
                <a14:useLocalDpi xmlns:a14="http://schemas.microsoft.com/office/drawing/2010/main" val="0"/>
              </a:ext>
            </a:extLst>
          </a:blip>
          <a:srcRect/>
          <a:stretch>
            <a:fillRect/>
          </a:stretch>
        </p:blipFill>
        <p:spPr bwMode="auto">
          <a:xfrm>
            <a:off x="2646633" y="255293"/>
            <a:ext cx="3850732" cy="3850732"/>
          </a:xfrm>
          <a:prstGeom prst="rect">
            <a:avLst/>
          </a:prstGeom>
          <a:noFill/>
          <a:extLst>
            <a:ext uri="{909E8E84-426E-40dd-AFC4-6F175D3DCCD1}">
              <a14:hiddenFill xmlns:a14="http://schemas.microsoft.com/office/drawing/2010/main" xmlns="">
                <a:solidFill>
                  <a:srgbClr val="FFFFFF"/>
                </a:solidFill>
              </a14:hiddenFill>
            </a:ext>
          </a:extLst>
        </p:spPr>
      </p:pic>
      <p:pic>
        <p:nvPicPr>
          <p:cNvPr id="2" name="Picture 1"/>
          <p:cNvPicPr>
            <a:picLocks noChangeAspect="1"/>
          </p:cNvPicPr>
          <p:nvPr/>
        </p:nvPicPr>
        <p:blipFill>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3222377" y="1139145"/>
            <a:ext cx="2744084" cy="1598367"/>
          </a:xfrm>
          <a:prstGeom prst="rect">
            <a:avLst/>
          </a:prstGeom>
        </p:spPr>
      </p:pic>
      <p:sp>
        <p:nvSpPr>
          <p:cNvPr id="9" name="TextBox 8"/>
          <p:cNvSpPr txBox="1"/>
          <p:nvPr/>
        </p:nvSpPr>
        <p:spPr>
          <a:xfrm>
            <a:off x="3108074" y="4336972"/>
            <a:ext cx="764865" cy="400110"/>
          </a:xfrm>
          <a:prstGeom prst="rect">
            <a:avLst/>
          </a:prstGeom>
          <a:noFill/>
        </p:spPr>
        <p:txBody>
          <a:bodyPr wrap="square" rtlCol="0">
            <a:spAutoFit/>
          </a:bodyPr>
          <a:lstStyle/>
          <a:p>
            <a:r>
              <a:rPr lang="en-US" sz="2000" b="1" dirty="0">
                <a:solidFill>
                  <a:srgbClr val="CC0033"/>
                </a:solidFill>
                <a:latin typeface="Arial" panose="020B0604020202020204" pitchFamily="34" charset="0"/>
                <a:cs typeface="Arial" panose="020B0604020202020204" pitchFamily="34" charset="0"/>
              </a:rPr>
              <a:t>PS</a:t>
            </a:r>
            <a:endParaRPr lang="en-US" sz="2000" b="1" baseline="-25000" dirty="0">
              <a:solidFill>
                <a:srgbClr val="CC0033"/>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12729431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type="body" sz="quarter" idx="4294967295"/>
          </p:nvPr>
        </p:nvSpPr>
        <p:spPr>
          <a:xfrm>
            <a:off x="457200" y="304800"/>
            <a:ext cx="7807325" cy="1295400"/>
          </a:xfrm>
        </p:spPr>
        <p:txBody>
          <a:bodyPr>
            <a:normAutofit fontScale="92500"/>
          </a:bodyPr>
          <a:lstStyle/>
          <a:p>
            <a:pPr marL="0" indent="0">
              <a:buNone/>
            </a:pPr>
            <a:r>
              <a:rPr lang="en-US" sz="2600" dirty="0" smtClean="0"/>
              <a:t>We’ve been talking about ourselves and other animals quite a lot when thinking about food and the matter and energy it provides… </a:t>
            </a:r>
          </a:p>
          <a:p>
            <a:pPr marL="0" indent="0">
              <a:buNone/>
            </a:pPr>
            <a:r>
              <a:rPr lang="en-US" sz="2600" i="1" dirty="0"/>
              <a:t>	</a:t>
            </a:r>
            <a:r>
              <a:rPr lang="en-US" sz="2600" i="1" dirty="0" smtClean="0"/>
              <a:t>			</a:t>
            </a:r>
            <a:r>
              <a:rPr lang="en-US" i="1" dirty="0" smtClean="0"/>
              <a:t>But what about plants?</a:t>
            </a:r>
            <a:endParaRPr lang="en-US" i="1" dirty="0"/>
          </a:p>
          <a:p>
            <a:pPr marL="0" indent="0">
              <a:buNone/>
            </a:pPr>
            <a:endParaRPr lang="en-US" dirty="0"/>
          </a:p>
        </p:txBody>
      </p:sp>
      <p:pic>
        <p:nvPicPr>
          <p:cNvPr id="8" name="Picture 7"/>
          <p:cNvPicPr>
            <a:picLocks noChangeAspect="1"/>
          </p:cNvPicPr>
          <p:nvPr/>
        </p:nvPicPr>
        <p:blipFill>
          <a:blip r:embed="rId3"/>
          <a:stretch>
            <a:fillRect/>
          </a:stretch>
        </p:blipFill>
        <p:spPr>
          <a:xfrm>
            <a:off x="4419600" y="2288826"/>
            <a:ext cx="1596959" cy="1063974"/>
          </a:xfrm>
          <a:prstGeom prst="rect">
            <a:avLst/>
          </a:prstGeom>
        </p:spPr>
      </p:pic>
      <p:pic>
        <p:nvPicPr>
          <p:cNvPr id="1026" name="Picture 2" descr="File:Diversity of plants image version 4.png"/>
          <p:cNvPicPr>
            <a:picLocks noChangeAspect="1" noChangeArrowheads="1"/>
          </p:cNvPicPr>
          <p:nvPr/>
        </p:nvPicPr>
        <p:blipFill rotWithShape="1">
          <a:blip r:embed="rId4">
            <a:extLst>
              <a:ext uri="{28A0092B-C50C-407E-A947-70E740481C1C}">
                <a14:useLocalDpi xmlns:a14="http://schemas.microsoft.com/office/drawing/2010/main" val="0"/>
              </a:ext>
            </a:extLst>
          </a:blip>
          <a:srcRect b="39900"/>
          <a:stretch/>
        </p:blipFill>
        <p:spPr bwMode="auto">
          <a:xfrm>
            <a:off x="581025" y="2288826"/>
            <a:ext cx="3838575" cy="3429000"/>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2"/>
          <p:cNvPicPr>
            <a:picLocks noChangeAspect="1"/>
          </p:cNvPicPr>
          <p:nvPr/>
        </p:nvPicPr>
        <p:blipFill rotWithShape="1">
          <a:blip r:embed="rId5" cstate="print">
            <a:extLst>
              <a:ext uri="{28A0092B-C50C-407E-A947-70E740481C1C}">
                <a14:useLocalDpi xmlns:a14="http://schemas.microsoft.com/office/drawing/2010/main" val="0"/>
              </a:ext>
            </a:extLst>
          </a:blip>
          <a:srcRect r="9978"/>
          <a:stretch/>
        </p:blipFill>
        <p:spPr>
          <a:xfrm>
            <a:off x="7010462" y="2324100"/>
            <a:ext cx="1447738" cy="1071861"/>
          </a:xfrm>
          <a:prstGeom prst="rect">
            <a:avLst/>
          </a:prstGeom>
          <a:ln w="38100">
            <a:solidFill>
              <a:schemeClr val="tx1"/>
            </a:solidFill>
          </a:ln>
        </p:spPr>
      </p:pic>
      <p:pic>
        <p:nvPicPr>
          <p:cNvPr id="11" name="Picture 2" descr="File:Diversity of plants image version 4.png"/>
          <p:cNvPicPr>
            <a:picLocks noChangeAspect="1" noChangeArrowheads="1"/>
          </p:cNvPicPr>
          <p:nvPr/>
        </p:nvPicPr>
        <p:blipFill rotWithShape="1">
          <a:blip r:embed="rId4">
            <a:extLst>
              <a:ext uri="{28A0092B-C50C-407E-A947-70E740481C1C}">
                <a14:useLocalDpi xmlns:a14="http://schemas.microsoft.com/office/drawing/2010/main" val="0"/>
              </a:ext>
            </a:extLst>
          </a:blip>
          <a:srcRect l="65509" t="37395" b="39900"/>
          <a:stretch/>
        </p:blipFill>
        <p:spPr bwMode="auto">
          <a:xfrm>
            <a:off x="5991159" y="2280940"/>
            <a:ext cx="1095505" cy="1071860"/>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3"/>
          <p:cNvPicPr>
            <a:picLocks noChangeAspect="1"/>
          </p:cNvPicPr>
          <p:nvPr/>
        </p:nvPicPr>
        <p:blipFill rotWithShape="1">
          <a:blip r:embed="rId6" cstate="print">
            <a:extLst>
              <a:ext uri="{28A0092B-C50C-407E-A947-70E740481C1C}">
                <a14:useLocalDpi xmlns:a14="http://schemas.microsoft.com/office/drawing/2010/main" val="0"/>
              </a:ext>
            </a:extLst>
          </a:blip>
          <a:srcRect l="39941" t="8348" r="26856"/>
          <a:stretch/>
        </p:blipFill>
        <p:spPr>
          <a:xfrm>
            <a:off x="3200401" y="3379736"/>
            <a:ext cx="1206856" cy="2338090"/>
          </a:xfrm>
          <a:prstGeom prst="rect">
            <a:avLst/>
          </a:prstGeom>
        </p:spPr>
      </p:pic>
      <p:pic>
        <p:nvPicPr>
          <p:cNvPr id="9" name="Picture 2" descr="File:Diversity of plants image version 4.png"/>
          <p:cNvPicPr>
            <a:picLocks noChangeAspect="1" noChangeArrowheads="1"/>
          </p:cNvPicPr>
          <p:nvPr/>
        </p:nvPicPr>
        <p:blipFill rotWithShape="1">
          <a:blip r:embed="rId4">
            <a:extLst>
              <a:ext uri="{28A0092B-C50C-407E-A947-70E740481C1C}">
                <a14:useLocalDpi xmlns:a14="http://schemas.microsoft.com/office/drawing/2010/main" val="0"/>
              </a:ext>
            </a:extLst>
          </a:blip>
          <a:srcRect t="60879"/>
          <a:stretch/>
        </p:blipFill>
        <p:spPr bwMode="auto">
          <a:xfrm>
            <a:off x="4419600" y="3352800"/>
            <a:ext cx="4067305" cy="23650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80089236"/>
      </p:ext>
    </p:extLst>
  </p:cSld>
  <p:clrMapOvr>
    <a:masterClrMapping/>
  </p:clrMapOvr>
  <p:transition spd="med"/>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type="body" sz="quarter" idx="4294967295"/>
          </p:nvPr>
        </p:nvSpPr>
        <p:spPr>
          <a:xfrm>
            <a:off x="304801" y="1981200"/>
            <a:ext cx="8458200" cy="2667000"/>
          </a:xfrm>
        </p:spPr>
        <p:txBody>
          <a:bodyPr>
            <a:normAutofit fontScale="92500"/>
          </a:bodyPr>
          <a:lstStyle/>
          <a:p>
            <a:pPr marL="0" indent="0">
              <a:buNone/>
            </a:pPr>
            <a:r>
              <a:rPr lang="en-US" dirty="0" smtClean="0"/>
              <a:t>How </a:t>
            </a:r>
            <a:r>
              <a:rPr lang="en-US" b="1" i="1" dirty="0"/>
              <a:t>do</a:t>
            </a:r>
            <a:r>
              <a:rPr lang="en-US" dirty="0"/>
              <a:t> they get their matter and energy?</a:t>
            </a:r>
          </a:p>
          <a:p>
            <a:pPr marL="0" indent="0">
              <a:buNone/>
            </a:pPr>
            <a:endParaRPr lang="en-US" dirty="0"/>
          </a:p>
          <a:p>
            <a:pPr marL="0" indent="0">
              <a:buNone/>
            </a:pPr>
            <a:r>
              <a:rPr lang="en-US" dirty="0"/>
              <a:t>Let’s get into this conversation by looking at a </a:t>
            </a:r>
            <a:r>
              <a:rPr lang="en-US" dirty="0" smtClean="0"/>
              <a:t>new phenomenon about gaining matter—</a:t>
            </a:r>
          </a:p>
        </p:txBody>
      </p:sp>
      <p:sp>
        <p:nvSpPr>
          <p:cNvPr id="3" name="Title 1"/>
          <p:cNvSpPr txBox="1">
            <a:spLocks/>
          </p:cNvSpPr>
          <p:nvPr/>
        </p:nvSpPr>
        <p:spPr>
          <a:xfrm>
            <a:off x="0" y="228600"/>
            <a:ext cx="8932863" cy="69215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3600" dirty="0" smtClean="0"/>
              <a:t>Unpacking Processes in Plants</a:t>
            </a:r>
            <a:endParaRPr lang="en-US" sz="3600" dirty="0"/>
          </a:p>
        </p:txBody>
      </p:sp>
    </p:spTree>
    <p:extLst>
      <p:ext uri="{BB962C8B-B14F-4D97-AF65-F5344CB8AC3E}">
        <p14:creationId xmlns:p14="http://schemas.microsoft.com/office/powerpoint/2010/main" val="2064092845"/>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1000"/>
                                        <p:tgtEl>
                                          <p:spTgt spid="4">
                                            <p:txEl>
                                              <p:pRg st="0" end="0"/>
                                            </p:txEl>
                                          </p:spTgt>
                                        </p:tgtEl>
                                      </p:cBhvr>
                                    </p:animEffect>
                                    <p:anim calcmode="lin" valueType="num">
                                      <p:cBhvr>
                                        <p:cTn id="8"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515429" y="290274"/>
            <a:ext cx="6113142" cy="523220"/>
          </a:xfrm>
          <a:prstGeom prst="rect">
            <a:avLst/>
          </a:prstGeom>
          <a:noFill/>
        </p:spPr>
        <p:txBody>
          <a:bodyPr wrap="square" rtlCol="0">
            <a:spAutoFit/>
          </a:bodyPr>
          <a:lstStyle/>
          <a:p>
            <a:pPr algn="ctr"/>
            <a:r>
              <a:rPr lang="en-US" sz="2800" i="1" dirty="0" err="1">
                <a:latin typeface="Arial" panose="020B0604020202020204" pitchFamily="34" charset="0"/>
                <a:cs typeface="Arial" panose="020B0604020202020204" pitchFamily="34" charset="0"/>
              </a:rPr>
              <a:t>Quercus</a:t>
            </a:r>
            <a:r>
              <a:rPr lang="en-US" sz="2800" i="1" dirty="0">
                <a:latin typeface="Arial" panose="020B0604020202020204" pitchFamily="34" charset="0"/>
                <a:cs typeface="Arial" panose="020B0604020202020204" pitchFamily="34" charset="0"/>
              </a:rPr>
              <a:t> </a:t>
            </a:r>
            <a:r>
              <a:rPr lang="en-US" sz="2800" i="1" dirty="0" err="1">
                <a:latin typeface="Arial" panose="020B0604020202020204" pitchFamily="34" charset="0"/>
                <a:cs typeface="Arial" panose="020B0604020202020204" pitchFamily="34" charset="0"/>
              </a:rPr>
              <a:t>lobata</a:t>
            </a:r>
            <a:r>
              <a:rPr lang="en-US" sz="2800" i="1" dirty="0">
                <a:latin typeface="Arial" panose="020B0604020202020204" pitchFamily="34" charset="0"/>
                <a:cs typeface="Arial" panose="020B0604020202020204" pitchFamily="34" charset="0"/>
              </a:rPr>
              <a:t>, </a:t>
            </a:r>
            <a:r>
              <a:rPr lang="en-US" sz="2800" dirty="0">
                <a:latin typeface="Arial" panose="020B0604020202020204" pitchFamily="34" charset="0"/>
                <a:cs typeface="Arial" panose="020B0604020202020204" pitchFamily="34" charset="0"/>
              </a:rPr>
              <a:t>The Valley Oak</a:t>
            </a:r>
          </a:p>
        </p:txBody>
      </p:sp>
      <p:pic>
        <p:nvPicPr>
          <p:cNvPr id="2056" name="Picture 8" descr="Valley Oak Mount Diablo.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905000" y="1143000"/>
            <a:ext cx="6793953" cy="5097183"/>
          </a:xfrm>
          <a:prstGeom prst="rect">
            <a:avLst/>
          </a:prstGeom>
          <a:noFill/>
          <a:extLst>
            <a:ext uri="{909E8E84-426E-40dd-AFC4-6F175D3DCCD1}">
              <a14:hiddenFill xmlns="" xmlns:a14="http://schemas.microsoft.com/office/drawing/2010/main">
                <a:solidFill>
                  <a:srgbClr val="FFFFFF"/>
                </a:solidFill>
              </a14:hiddenFill>
            </a:ext>
          </a:extLst>
        </p:spPr>
      </p:pic>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2774101">
            <a:off x="3120995" y="2358530"/>
            <a:ext cx="855167" cy="1588699"/>
          </a:xfrm>
          <a:prstGeom prst="rect">
            <a:avLst/>
          </a:prstGeom>
        </p:spPr>
      </p:pic>
      <p:grpSp>
        <p:nvGrpSpPr>
          <p:cNvPr id="4" name="Group 3"/>
          <p:cNvGrpSpPr/>
          <p:nvPr/>
        </p:nvGrpSpPr>
        <p:grpSpPr>
          <a:xfrm>
            <a:off x="330565" y="2301582"/>
            <a:ext cx="3001661" cy="1901297"/>
            <a:chOff x="89812" y="2445551"/>
            <a:chExt cx="3001661" cy="1901297"/>
          </a:xfrm>
        </p:grpSpPr>
        <p:pic>
          <p:nvPicPr>
            <p:cNvPr id="2052" name="Picture 4" descr="https://upload.wikimedia.org/wikipedia/commons/7/7f/Quercus_lobata_leaves_Caswell_Memorial_State_Park_San_Joaquin_Valley_California.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9812" y="2445551"/>
              <a:ext cx="2377902" cy="1901297"/>
            </a:xfrm>
            <a:prstGeom prst="rect">
              <a:avLst/>
            </a:prstGeom>
            <a:noFill/>
            <a:extLst>
              <a:ext uri="{909E8E84-426E-40dd-AFC4-6F175D3DCCD1}">
                <a14:hiddenFill xmlns="" xmlns:a14="http://schemas.microsoft.com/office/drawing/2010/main">
                  <a:solidFill>
                    <a:srgbClr val="FFFFFF"/>
                  </a:solidFill>
                </a14:hiddenFill>
              </a:ext>
            </a:extLst>
          </p:spPr>
        </p:pic>
        <p:sp>
          <p:nvSpPr>
            <p:cNvPr id="6" name="Left Arrow 5"/>
            <p:cNvSpPr/>
            <p:nvPr/>
          </p:nvSpPr>
          <p:spPr>
            <a:xfrm>
              <a:off x="1981200" y="2935432"/>
              <a:ext cx="1110273" cy="329618"/>
            </a:xfrm>
            <a:prstGeom prst="leftArrow">
              <a:avLst/>
            </a:prstGeom>
            <a:solidFill>
              <a:srgbClr val="256800"/>
            </a:solidFill>
            <a:ln>
              <a:solidFill>
                <a:srgbClr val="D06A2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TextBox 1"/>
          <p:cNvSpPr txBox="1"/>
          <p:nvPr/>
        </p:nvSpPr>
        <p:spPr>
          <a:xfrm>
            <a:off x="1849582" y="1131697"/>
            <a:ext cx="3581400" cy="1200329"/>
          </a:xfrm>
          <a:prstGeom prst="rect">
            <a:avLst/>
          </a:prstGeom>
          <a:noFill/>
        </p:spPr>
        <p:txBody>
          <a:bodyPr wrap="square" rtlCol="0">
            <a:spAutoFit/>
          </a:bodyPr>
          <a:lstStyle/>
          <a:p>
            <a:r>
              <a:rPr lang="en-US" dirty="0"/>
              <a:t>Valley Oaks are some of the largest trees in California (besides Coastal Redwoods and Giant Sequoias).</a:t>
            </a:r>
          </a:p>
        </p:txBody>
      </p:sp>
      <p:sp>
        <p:nvSpPr>
          <p:cNvPr id="8" name="TextBox 7"/>
          <p:cNvSpPr txBox="1"/>
          <p:nvPr/>
        </p:nvSpPr>
        <p:spPr>
          <a:xfrm>
            <a:off x="258819" y="4230197"/>
            <a:ext cx="3243873" cy="1200329"/>
          </a:xfrm>
          <a:prstGeom prst="rect">
            <a:avLst/>
          </a:prstGeom>
          <a:noFill/>
        </p:spPr>
        <p:txBody>
          <a:bodyPr wrap="square" rtlCol="0">
            <a:spAutoFit/>
          </a:bodyPr>
          <a:lstStyle/>
          <a:p>
            <a:r>
              <a:rPr lang="en-US" dirty="0"/>
              <a:t>They can be distinguished from other oaks by the tree shape and the “lobate” leaf shape.</a:t>
            </a:r>
          </a:p>
        </p:txBody>
      </p:sp>
    </p:spTree>
    <p:extLst>
      <p:ext uri="{BB962C8B-B14F-4D97-AF65-F5344CB8AC3E}">
        <p14:creationId xmlns:p14="http://schemas.microsoft.com/office/powerpoint/2010/main" val="23851740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22" presetClass="entr" presetSubtype="2" fill="hold" nodeType="afterEffect">
                                  <p:stCondLst>
                                    <p:cond delay="500"/>
                                  </p:stCondLst>
                                  <p:childTnLst>
                                    <p:set>
                                      <p:cBhvr>
                                        <p:cTn id="10" dur="1" fill="hold">
                                          <p:stCondLst>
                                            <p:cond delay="0"/>
                                          </p:stCondLst>
                                        </p:cTn>
                                        <p:tgtEl>
                                          <p:spTgt spid="4"/>
                                        </p:tgtEl>
                                        <p:attrNameLst>
                                          <p:attrName>style.visibility</p:attrName>
                                        </p:attrNameLst>
                                      </p:cBhvr>
                                      <p:to>
                                        <p:strVal val="visible"/>
                                      </p:to>
                                    </p:set>
                                    <p:animEffect transition="in" filter="wipe(right)">
                                      <p:cBhvr>
                                        <p:cTn id="11" dur="500"/>
                                        <p:tgtEl>
                                          <p:spTgt spid="4"/>
                                        </p:tgtEl>
                                      </p:cBhvr>
                                    </p:animEffect>
                                  </p:childTnLst>
                                </p:cTn>
                              </p:par>
                            </p:childTnLst>
                          </p:cTn>
                        </p:par>
                        <p:par>
                          <p:cTn id="12" fill="hold">
                            <p:stCondLst>
                              <p:cond delay="1500"/>
                            </p:stCondLst>
                            <p:childTnLst>
                              <p:par>
                                <p:cTn id="13" presetID="1" presetClass="entr" presetSubtype="0"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359023" y="2701889"/>
            <a:ext cx="7569375" cy="4462760"/>
          </a:xfrm>
          <a:prstGeom prst="rect">
            <a:avLst/>
          </a:prstGeom>
          <a:noFill/>
        </p:spPr>
        <p:txBody>
          <a:bodyPr wrap="square" rtlCol="0">
            <a:spAutoFit/>
          </a:bodyPr>
          <a:lstStyle/>
          <a:p>
            <a:r>
              <a:rPr lang="en-US" sz="2400" dirty="0">
                <a:latin typeface="Arial" panose="020B0604020202020204" pitchFamily="34" charset="0"/>
                <a:cs typeface="Arial" panose="020B0604020202020204" pitchFamily="34" charset="0"/>
              </a:rPr>
              <a:t>The acorns weigh only one or two ounces. </a:t>
            </a:r>
          </a:p>
          <a:p>
            <a:r>
              <a:rPr lang="en-US" sz="2400" b="1" dirty="0">
                <a:latin typeface="Arial" panose="020B0604020202020204" pitchFamily="34" charset="0"/>
                <a:cs typeface="Arial" panose="020B0604020202020204" pitchFamily="34" charset="0"/>
              </a:rPr>
              <a:t>They can grow into oak trees weighing as much as 3-4 tons (6,000-8,000 </a:t>
            </a:r>
            <a:r>
              <a:rPr lang="en-US" sz="2400" b="1" dirty="0" err="1">
                <a:latin typeface="Arial" panose="020B0604020202020204" pitchFamily="34" charset="0"/>
                <a:cs typeface="Arial" panose="020B0604020202020204" pitchFamily="34" charset="0"/>
              </a:rPr>
              <a:t>lbs</a:t>
            </a:r>
            <a:r>
              <a:rPr lang="en-US" sz="2400" b="1" dirty="0">
                <a:latin typeface="Arial" panose="020B0604020202020204" pitchFamily="34" charset="0"/>
                <a:cs typeface="Arial" panose="020B0604020202020204" pitchFamily="34" charset="0"/>
              </a:rPr>
              <a:t>). </a:t>
            </a:r>
          </a:p>
          <a:p>
            <a:endParaRPr lang="en-US" sz="2400" dirty="0">
              <a:latin typeface="Arial" panose="020B0604020202020204" pitchFamily="34" charset="0"/>
              <a:cs typeface="Arial" panose="020B0604020202020204" pitchFamily="34" charset="0"/>
            </a:endParaRPr>
          </a:p>
          <a:p>
            <a:r>
              <a:rPr lang="en-US" sz="2400" dirty="0">
                <a:latin typeface="Arial" panose="020B0604020202020204" pitchFamily="34" charset="0"/>
                <a:cs typeface="Arial" panose="020B0604020202020204" pitchFamily="34" charset="0"/>
              </a:rPr>
              <a:t>How does the tiny acorn grow into a gigantic tree (from A to B to C)? </a:t>
            </a:r>
          </a:p>
          <a:p>
            <a:r>
              <a:rPr lang="en-US" sz="2800" b="1" dirty="0">
                <a:latin typeface="Arial" panose="020B0604020202020204" pitchFamily="34" charset="0"/>
                <a:cs typeface="Arial" panose="020B0604020202020204" pitchFamily="34" charset="0"/>
              </a:rPr>
              <a:t>Where does all that MATTER come from</a:t>
            </a:r>
            <a:r>
              <a:rPr lang="en-US" sz="2800" b="1" dirty="0" smtClean="0">
                <a:latin typeface="Arial" panose="020B0604020202020204" pitchFamily="34" charset="0"/>
                <a:cs typeface="Arial" panose="020B0604020202020204" pitchFamily="34" charset="0"/>
              </a:rPr>
              <a:t>?</a:t>
            </a:r>
          </a:p>
          <a:p>
            <a:endParaRPr lang="en-US" sz="2800" b="1" dirty="0">
              <a:latin typeface="Arial" panose="020B0604020202020204" pitchFamily="34" charset="0"/>
              <a:cs typeface="Arial" panose="020B0604020202020204" pitchFamily="34" charset="0"/>
            </a:endParaRPr>
          </a:p>
          <a:p>
            <a:r>
              <a:rPr lang="en-US" sz="2800" dirty="0" smtClean="0"/>
              <a:t>And what do you think: is this </a:t>
            </a:r>
            <a:r>
              <a:rPr lang="en-US" sz="2800" dirty="0"/>
              <a:t>at all similar to how the bear gained matter?</a:t>
            </a:r>
          </a:p>
          <a:p>
            <a:endParaRPr lang="en-US" sz="2800" b="1" dirty="0">
              <a:latin typeface="Arial" panose="020B0604020202020204" pitchFamily="34" charset="0"/>
              <a:cs typeface="Arial" panose="020B0604020202020204" pitchFamily="34" charset="0"/>
            </a:endParaRPr>
          </a:p>
        </p:txBody>
      </p:sp>
      <p:sp>
        <p:nvSpPr>
          <p:cNvPr id="10" name="TextBox 9"/>
          <p:cNvSpPr txBox="1"/>
          <p:nvPr/>
        </p:nvSpPr>
        <p:spPr>
          <a:xfrm>
            <a:off x="468506" y="1795628"/>
            <a:ext cx="1404591" cy="523220"/>
          </a:xfrm>
          <a:prstGeom prst="rect">
            <a:avLst/>
          </a:prstGeom>
          <a:noFill/>
        </p:spPr>
        <p:txBody>
          <a:bodyPr wrap="square" rtlCol="0">
            <a:spAutoFit/>
          </a:bodyPr>
          <a:lstStyle/>
          <a:p>
            <a:r>
              <a:rPr lang="en-US" sz="2800" i="1" dirty="0">
                <a:latin typeface="Arial" panose="020B0604020202020204" pitchFamily="34" charset="0"/>
                <a:cs typeface="Arial" panose="020B0604020202020204" pitchFamily="34" charset="0"/>
              </a:rPr>
              <a:t>acorn</a:t>
            </a:r>
            <a:endParaRPr lang="en-US" sz="2800" dirty="0">
              <a:latin typeface="Arial" panose="020B0604020202020204" pitchFamily="34" charset="0"/>
              <a:cs typeface="Arial" panose="020B0604020202020204" pitchFamily="34" charset="0"/>
            </a:endParaRPr>
          </a:p>
        </p:txBody>
      </p:sp>
      <p:sp>
        <p:nvSpPr>
          <p:cNvPr id="11" name="TextBox 10"/>
          <p:cNvSpPr txBox="1"/>
          <p:nvPr/>
        </p:nvSpPr>
        <p:spPr>
          <a:xfrm>
            <a:off x="3450573" y="1814978"/>
            <a:ext cx="1644497" cy="523220"/>
          </a:xfrm>
          <a:prstGeom prst="rect">
            <a:avLst/>
          </a:prstGeom>
          <a:noFill/>
        </p:spPr>
        <p:txBody>
          <a:bodyPr wrap="square" rtlCol="0">
            <a:spAutoFit/>
          </a:bodyPr>
          <a:lstStyle/>
          <a:p>
            <a:r>
              <a:rPr lang="en-US" sz="2800" i="1" dirty="0">
                <a:latin typeface="Arial" panose="020B0604020202020204" pitchFamily="34" charset="0"/>
                <a:cs typeface="Arial" panose="020B0604020202020204" pitchFamily="34" charset="0"/>
              </a:rPr>
              <a:t>Seedling</a:t>
            </a:r>
            <a:endParaRPr lang="en-US" sz="2800" dirty="0">
              <a:latin typeface="Arial" panose="020B0604020202020204" pitchFamily="34" charset="0"/>
              <a:cs typeface="Arial" panose="020B0604020202020204" pitchFamily="34" charset="0"/>
            </a:endParaRPr>
          </a:p>
        </p:txBody>
      </p:sp>
      <p:sp>
        <p:nvSpPr>
          <p:cNvPr id="12" name="TextBox 11"/>
          <p:cNvSpPr txBox="1"/>
          <p:nvPr/>
        </p:nvSpPr>
        <p:spPr>
          <a:xfrm>
            <a:off x="6733825" y="2178669"/>
            <a:ext cx="2213623" cy="523220"/>
          </a:xfrm>
          <a:prstGeom prst="rect">
            <a:avLst/>
          </a:prstGeom>
          <a:noFill/>
        </p:spPr>
        <p:txBody>
          <a:bodyPr wrap="square" rtlCol="0">
            <a:spAutoFit/>
          </a:bodyPr>
          <a:lstStyle/>
          <a:p>
            <a:r>
              <a:rPr lang="en-US" sz="2800" i="1" dirty="0">
                <a:latin typeface="Arial" panose="020B0604020202020204" pitchFamily="34" charset="0"/>
                <a:cs typeface="Arial" panose="020B0604020202020204" pitchFamily="34" charset="0"/>
              </a:rPr>
              <a:t>GIANT OAK</a:t>
            </a:r>
            <a:endParaRPr lang="en-US" sz="2800" dirty="0">
              <a:latin typeface="Arial" panose="020B0604020202020204" pitchFamily="34" charset="0"/>
              <a:cs typeface="Arial" panose="020B0604020202020204" pitchFamily="34" charset="0"/>
            </a:endParaRPr>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477000" y="152400"/>
            <a:ext cx="2213623" cy="1962819"/>
          </a:xfrm>
          <a:prstGeom prst="rect">
            <a:avLst/>
          </a:prstGeom>
        </p:spPr>
      </p:pic>
      <p:pic>
        <p:nvPicPr>
          <p:cNvPr id="7" name="Picture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12935" y="840540"/>
            <a:ext cx="1066800" cy="857250"/>
          </a:xfrm>
          <a:prstGeom prst="rect">
            <a:avLst/>
          </a:prstGeom>
        </p:spPr>
      </p:pic>
      <p:pic>
        <p:nvPicPr>
          <p:cNvPr id="13" name="Picture 1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664574" y="152400"/>
            <a:ext cx="1014752" cy="1616419"/>
          </a:xfrm>
          <a:prstGeom prst="rect">
            <a:avLst/>
          </a:prstGeom>
        </p:spPr>
      </p:pic>
      <p:sp>
        <p:nvSpPr>
          <p:cNvPr id="18" name="Right Arrow 17"/>
          <p:cNvSpPr/>
          <p:nvPr/>
        </p:nvSpPr>
        <p:spPr>
          <a:xfrm>
            <a:off x="1873097" y="1632069"/>
            <a:ext cx="1463751" cy="188587"/>
          </a:xfrm>
          <a:prstGeom prst="rightArrow">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22" name="Right Arrow 21"/>
          <p:cNvSpPr/>
          <p:nvPr/>
        </p:nvSpPr>
        <p:spPr>
          <a:xfrm>
            <a:off x="5045152" y="1632069"/>
            <a:ext cx="1463751" cy="188587"/>
          </a:xfrm>
          <a:prstGeom prst="rightArrow">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pic>
        <p:nvPicPr>
          <p:cNvPr id="17" name="Picture 16">
            <a:extLst>
              <a:ext uri="{FF2B5EF4-FFF2-40B4-BE49-F238E27FC236}">
                <a16:creationId xmlns:a16="http://schemas.microsoft.com/office/drawing/2014/main" id="{96121A1F-B828-4549-B236-C6044CB47895}"/>
              </a:ext>
            </a:extLst>
          </p:cNvPr>
          <p:cNvPicPr>
            <a:picLocks noChangeAspect="1"/>
          </p:cNvPicPr>
          <p:nvPr/>
        </p:nvPicPr>
        <p:blipFill rotWithShape="1">
          <a:blip r:embed="rId6"/>
          <a:srcRect r="13897" b="1176"/>
          <a:stretch/>
        </p:blipFill>
        <p:spPr>
          <a:xfrm>
            <a:off x="228600" y="2939906"/>
            <a:ext cx="1035120" cy="891043"/>
          </a:xfrm>
          <a:prstGeom prst="rect">
            <a:avLst/>
          </a:prstGeom>
        </p:spPr>
      </p:pic>
    </p:spTree>
    <p:extLst>
      <p:ext uri="{BB962C8B-B14F-4D97-AF65-F5344CB8AC3E}">
        <p14:creationId xmlns:p14="http://schemas.microsoft.com/office/powerpoint/2010/main" val="1365530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fade">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childTnLst>
                                </p:cTn>
                              </p:par>
                              <p:par>
                                <p:cTn id="12" presetID="1" presetClass="entr" presetSubtype="0" fill="hold" nodeType="withEffect">
                                  <p:stCondLst>
                                    <p:cond delay="0"/>
                                  </p:stCondLst>
                                  <p:childTnLst>
                                    <p:set>
                                      <p:cBhvr>
                                        <p:cTn id="13" dur="1" fill="hold">
                                          <p:stCondLst>
                                            <p:cond delay="0"/>
                                          </p:stCondLst>
                                        </p:cTn>
                                        <p:tgtEl>
                                          <p:spTgt spid="17"/>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nodeType="clickEffect">
                                  <p:stCondLst>
                                    <p:cond delay="0"/>
                                  </p:stCondLst>
                                  <p:childTnLst>
                                    <p:set>
                                      <p:cBhvr>
                                        <p:cTn id="17"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nodeType="clickEffect">
                                  <p:stCondLst>
                                    <p:cond delay="0"/>
                                  </p:stCondLst>
                                  <p:childTnLst>
                                    <p:set>
                                      <p:cBhvr>
                                        <p:cTn id="21"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672516" y="1965177"/>
            <a:ext cx="7395284" cy="4154984"/>
          </a:xfrm>
          <a:prstGeom prst="rect">
            <a:avLst/>
          </a:prstGeom>
          <a:noFill/>
        </p:spPr>
        <p:txBody>
          <a:bodyPr wrap="square" rtlCol="0">
            <a:spAutoFit/>
          </a:bodyPr>
          <a:lstStyle/>
          <a:p>
            <a:r>
              <a:rPr lang="en-US" sz="2400" dirty="0">
                <a:latin typeface="Arial" panose="020B0604020202020204" pitchFamily="34" charset="0"/>
                <a:cs typeface="Arial" panose="020B0604020202020204" pitchFamily="34" charset="0"/>
              </a:rPr>
              <a:t>What do we already know that might help us make sense of this?</a:t>
            </a:r>
          </a:p>
          <a:p>
            <a:r>
              <a:rPr lang="en-US" sz="2400" dirty="0">
                <a:latin typeface="Arial" panose="020B0604020202020204" pitchFamily="34" charset="0"/>
                <a:cs typeface="Arial" panose="020B0604020202020204" pitchFamily="34" charset="0"/>
              </a:rPr>
              <a:t> </a:t>
            </a:r>
          </a:p>
          <a:p>
            <a:r>
              <a:rPr lang="en-US" sz="2400" b="1" dirty="0">
                <a:latin typeface="Arial" panose="020B0604020202020204" pitchFamily="34" charset="0"/>
                <a:cs typeface="Arial" panose="020B0604020202020204" pitchFamily="34" charset="0"/>
              </a:rPr>
              <a:t>What are the </a:t>
            </a:r>
            <a:r>
              <a:rPr lang="en-US" sz="2400" b="1" u="sng" dirty="0">
                <a:latin typeface="Arial" panose="020B0604020202020204" pitchFamily="34" charset="0"/>
                <a:cs typeface="Arial" panose="020B0604020202020204" pitchFamily="34" charset="0"/>
              </a:rPr>
              <a:t>key points</a:t>
            </a:r>
            <a:r>
              <a:rPr lang="en-US" sz="2400" b="1" dirty="0">
                <a:latin typeface="Arial" panose="020B0604020202020204" pitchFamily="34" charset="0"/>
                <a:cs typeface="Arial" panose="020B0604020202020204" pitchFamily="34" charset="0"/>
              </a:rPr>
              <a:t> from our models that can help us explain this phenomenon? </a:t>
            </a:r>
          </a:p>
          <a:p>
            <a:endParaRPr lang="en-US" sz="2400" dirty="0">
              <a:latin typeface="Arial" panose="020B0604020202020204" pitchFamily="34" charset="0"/>
              <a:cs typeface="Arial" panose="020B0604020202020204" pitchFamily="34" charset="0"/>
            </a:endParaRPr>
          </a:p>
          <a:p>
            <a:r>
              <a:rPr lang="en-US" sz="2400" dirty="0">
                <a:latin typeface="Arial" panose="020B0604020202020204" pitchFamily="34" charset="0"/>
                <a:cs typeface="Arial" panose="020B0604020202020204" pitchFamily="34" charset="0"/>
              </a:rPr>
              <a:t>Take a moment to write down some ideas you have about key points in </a:t>
            </a:r>
            <a:r>
              <a:rPr lang="en-US" sz="2400" b="1" dirty="0">
                <a:latin typeface="Arial" panose="020B0604020202020204" pitchFamily="34" charset="0"/>
                <a:cs typeface="Arial" panose="020B0604020202020204" pitchFamily="34" charset="0"/>
              </a:rPr>
              <a:t>Doodle Box A.</a:t>
            </a:r>
          </a:p>
          <a:p>
            <a:endParaRPr lang="en-US" sz="2400" b="1" dirty="0">
              <a:latin typeface="Arial" panose="020B0604020202020204" pitchFamily="34" charset="0"/>
              <a:cs typeface="Arial" panose="020B0604020202020204" pitchFamily="34" charset="0"/>
            </a:endParaRPr>
          </a:p>
          <a:p>
            <a:r>
              <a:rPr lang="en-US" sz="2400" dirty="0">
                <a:latin typeface="Arial" panose="020B0604020202020204" pitchFamily="34" charset="0"/>
                <a:cs typeface="Arial" panose="020B0604020202020204" pitchFamily="34" charset="0"/>
              </a:rPr>
              <a:t>Also write down some questions you have or things you are unsure about in </a:t>
            </a:r>
            <a:r>
              <a:rPr lang="en-US" sz="2400" b="1" dirty="0">
                <a:latin typeface="Arial" panose="020B0604020202020204" pitchFamily="34" charset="0"/>
                <a:cs typeface="Arial" panose="020B0604020202020204" pitchFamily="34" charset="0"/>
              </a:rPr>
              <a:t>Doodle Box B.</a:t>
            </a:r>
          </a:p>
        </p:txBody>
      </p:sp>
      <p:pic>
        <p:nvPicPr>
          <p:cNvPr id="19" name="Picture 1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724400" y="381000"/>
            <a:ext cx="3647884" cy="1133939"/>
          </a:xfrm>
          <a:prstGeom prst="rect">
            <a:avLst/>
          </a:prstGeom>
        </p:spPr>
      </p:pic>
      <p:sp>
        <p:nvSpPr>
          <p:cNvPr id="6" name="TextBox 5"/>
          <p:cNvSpPr txBox="1"/>
          <p:nvPr/>
        </p:nvSpPr>
        <p:spPr>
          <a:xfrm>
            <a:off x="324678" y="317923"/>
            <a:ext cx="4419600" cy="1200329"/>
          </a:xfrm>
          <a:prstGeom prst="rect">
            <a:avLst/>
          </a:prstGeom>
          <a:noFill/>
        </p:spPr>
        <p:txBody>
          <a:bodyPr wrap="square" rtlCol="0">
            <a:spAutoFit/>
          </a:bodyPr>
          <a:lstStyle/>
          <a:p>
            <a:r>
              <a:rPr lang="en-US" sz="3600" dirty="0">
                <a:latin typeface="Arial" panose="020B0604020202020204" pitchFamily="34" charset="0"/>
                <a:cs typeface="Arial" panose="020B0604020202020204" pitchFamily="34" charset="0"/>
              </a:rPr>
              <a:t>Where does all that matter come from?</a:t>
            </a:r>
          </a:p>
        </p:txBody>
      </p:sp>
      <p:pic>
        <p:nvPicPr>
          <p:cNvPr id="11" name="Picture 10">
            <a:extLst>
              <a:ext uri="{FF2B5EF4-FFF2-40B4-BE49-F238E27FC236}">
                <a16:creationId xmlns:a16="http://schemas.microsoft.com/office/drawing/2014/main" id="{D82F68CE-45B2-554C-8711-7155ADB8E2A4}"/>
              </a:ext>
            </a:extLst>
          </p:cNvPr>
          <p:cNvPicPr>
            <a:picLocks noChangeAspect="1"/>
          </p:cNvPicPr>
          <p:nvPr/>
        </p:nvPicPr>
        <p:blipFill rotWithShape="1">
          <a:blip r:embed="rId4"/>
          <a:srcRect r="13897" b="1176"/>
          <a:stretch/>
        </p:blipFill>
        <p:spPr>
          <a:xfrm>
            <a:off x="498777" y="1840478"/>
            <a:ext cx="1035120" cy="891043"/>
          </a:xfrm>
          <a:prstGeom prst="rect">
            <a:avLst/>
          </a:prstGeom>
        </p:spPr>
      </p:pic>
      <p:pic>
        <p:nvPicPr>
          <p:cNvPr id="12" name="Picture 11">
            <a:extLst>
              <a:ext uri="{FF2B5EF4-FFF2-40B4-BE49-F238E27FC236}">
                <a16:creationId xmlns:a16="http://schemas.microsoft.com/office/drawing/2014/main" id="{E737A0EC-A27C-FD40-9E2D-64F89B54ED12}"/>
              </a:ext>
            </a:extLst>
          </p:cNvPr>
          <p:cNvPicPr>
            <a:picLocks noChangeAspect="1"/>
          </p:cNvPicPr>
          <p:nvPr/>
        </p:nvPicPr>
        <p:blipFill rotWithShape="1">
          <a:blip r:embed="rId5"/>
          <a:srcRect t="11876" r="21921"/>
          <a:stretch/>
        </p:blipFill>
        <p:spPr>
          <a:xfrm>
            <a:off x="550583" y="4216401"/>
            <a:ext cx="1052623" cy="891043"/>
          </a:xfrm>
          <a:prstGeom prst="rect">
            <a:avLst/>
          </a:prstGeom>
        </p:spPr>
      </p:pic>
    </p:spTree>
    <p:extLst>
      <p:ext uri="{BB962C8B-B14F-4D97-AF65-F5344CB8AC3E}">
        <p14:creationId xmlns:p14="http://schemas.microsoft.com/office/powerpoint/2010/main" val="17239106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2"/>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282899" y="1550732"/>
            <a:ext cx="7784901" cy="5509200"/>
          </a:xfrm>
          <a:prstGeom prst="rect">
            <a:avLst/>
          </a:prstGeom>
          <a:noFill/>
        </p:spPr>
        <p:txBody>
          <a:bodyPr wrap="square" rtlCol="0">
            <a:spAutoFit/>
          </a:bodyPr>
          <a:lstStyle/>
          <a:p>
            <a:r>
              <a:rPr lang="en-US" sz="2400" dirty="0">
                <a:latin typeface="Arial" panose="020B0604020202020204" pitchFamily="34" charset="0"/>
                <a:cs typeface="Arial" panose="020B0604020202020204" pitchFamily="34" charset="0"/>
              </a:rPr>
              <a:t>Now get together with your group. </a:t>
            </a:r>
          </a:p>
          <a:p>
            <a:r>
              <a:rPr lang="en-US" sz="2400" dirty="0">
                <a:latin typeface="Arial" panose="020B0604020202020204" pitchFamily="34" charset="0"/>
                <a:cs typeface="Arial" panose="020B0604020202020204" pitchFamily="34" charset="0"/>
              </a:rPr>
              <a:t>Do two rounds of talking sticks to share out ideas.</a:t>
            </a:r>
          </a:p>
          <a:p>
            <a:endParaRPr lang="en-US" sz="2400" dirty="0">
              <a:latin typeface="Arial" panose="020B0604020202020204" pitchFamily="34" charset="0"/>
              <a:cs typeface="Arial" panose="020B0604020202020204" pitchFamily="34" charset="0"/>
            </a:endParaRPr>
          </a:p>
          <a:p>
            <a:r>
              <a:rPr lang="en-US" sz="2400" dirty="0">
                <a:latin typeface="Arial" panose="020B0604020202020204" pitchFamily="34" charset="0"/>
                <a:cs typeface="Arial" panose="020B0604020202020204" pitchFamily="34" charset="0"/>
              </a:rPr>
              <a:t>As you go, record key points on the left side of your whiteboard and questions on the right side.</a:t>
            </a:r>
          </a:p>
          <a:p>
            <a:endParaRPr lang="en-US" sz="2400" dirty="0">
              <a:latin typeface="Arial" panose="020B0604020202020204" pitchFamily="34" charset="0"/>
              <a:cs typeface="Arial" panose="020B0604020202020204" pitchFamily="34" charset="0"/>
            </a:endParaRPr>
          </a:p>
          <a:p>
            <a:pPr>
              <a:spcAft>
                <a:spcPts val="1200"/>
              </a:spcAft>
            </a:pPr>
            <a:r>
              <a:rPr lang="en-US" sz="2400" dirty="0">
                <a:latin typeface="Arial" panose="020B0604020202020204" pitchFamily="34" charset="0"/>
                <a:cs typeface="Arial" panose="020B0604020202020204" pitchFamily="34" charset="0"/>
              </a:rPr>
              <a:t>When you’ve finished sharing and recording, work together to </a:t>
            </a:r>
            <a:r>
              <a:rPr lang="en-US" sz="2400" b="1" u="sng" dirty="0">
                <a:latin typeface="Arial" panose="020B0604020202020204" pitchFamily="34" charset="0"/>
                <a:cs typeface="Arial" panose="020B0604020202020204" pitchFamily="34" charset="0"/>
              </a:rPr>
              <a:t>refine your list</a:t>
            </a:r>
            <a:r>
              <a:rPr lang="en-US" sz="2400" b="1" dirty="0">
                <a:latin typeface="Arial" panose="020B0604020202020204" pitchFamily="34" charset="0"/>
                <a:cs typeface="Arial" panose="020B0604020202020204" pitchFamily="34" charset="0"/>
              </a:rPr>
              <a:t>. </a:t>
            </a:r>
          </a:p>
          <a:p>
            <a:pPr>
              <a:spcAft>
                <a:spcPts val="1200"/>
              </a:spcAft>
            </a:pPr>
            <a:r>
              <a:rPr lang="en-US" sz="2400" dirty="0">
                <a:latin typeface="Arial" panose="020B0604020202020204" pitchFamily="34" charset="0"/>
                <a:cs typeface="Arial" panose="020B0604020202020204" pitchFamily="34" charset="0"/>
              </a:rPr>
              <a:t>(1) </a:t>
            </a:r>
            <a:r>
              <a:rPr lang="en-US" sz="2400" b="1" dirty="0">
                <a:latin typeface="Arial" panose="020B0604020202020204" pitchFamily="34" charset="0"/>
                <a:cs typeface="Arial" panose="020B0604020202020204" pitchFamily="34" charset="0"/>
              </a:rPr>
              <a:t>Combine</a:t>
            </a:r>
            <a:r>
              <a:rPr lang="en-US" sz="2400" dirty="0">
                <a:latin typeface="Arial" panose="020B0604020202020204" pitchFamily="34" charset="0"/>
                <a:cs typeface="Arial" panose="020B0604020202020204" pitchFamily="34" charset="0"/>
              </a:rPr>
              <a:t> points that basically say the same thing.</a:t>
            </a:r>
          </a:p>
          <a:p>
            <a:pPr>
              <a:spcAft>
                <a:spcPts val="1200"/>
              </a:spcAft>
            </a:pPr>
            <a:r>
              <a:rPr lang="en-US" sz="2400" dirty="0">
                <a:latin typeface="Arial" panose="020B0604020202020204" pitchFamily="34" charset="0"/>
                <a:cs typeface="Arial" panose="020B0604020202020204" pitchFamily="34" charset="0"/>
              </a:rPr>
              <a:t>(2) </a:t>
            </a:r>
            <a:r>
              <a:rPr lang="en-US" sz="2400" b="1" dirty="0">
                <a:latin typeface="Arial" panose="020B0604020202020204" pitchFamily="34" charset="0"/>
                <a:cs typeface="Arial" panose="020B0604020202020204" pitchFamily="34" charset="0"/>
              </a:rPr>
              <a:t>Evaluate </a:t>
            </a:r>
            <a:r>
              <a:rPr lang="en-US" sz="2400" dirty="0">
                <a:latin typeface="Arial" panose="020B0604020202020204" pitchFamily="34" charset="0"/>
                <a:cs typeface="Arial" panose="020B0604020202020204" pitchFamily="34" charset="0"/>
              </a:rPr>
              <a:t>ideas you’ve listed </a:t>
            </a:r>
            <a:r>
              <a:rPr lang="en-US" sz="2400" b="1" dirty="0">
                <a:latin typeface="Arial" panose="020B0604020202020204" pitchFamily="34" charset="0"/>
                <a:cs typeface="Arial" panose="020B0604020202020204" pitchFamily="34" charset="0"/>
              </a:rPr>
              <a:t>against the models.</a:t>
            </a:r>
          </a:p>
          <a:p>
            <a:pPr>
              <a:spcAft>
                <a:spcPts val="1200"/>
              </a:spcAft>
            </a:pPr>
            <a:r>
              <a:rPr lang="en-US" sz="2400" dirty="0">
                <a:latin typeface="Arial" panose="020B0604020202020204" pitchFamily="34" charset="0"/>
                <a:cs typeface="Arial" panose="020B0604020202020204" pitchFamily="34" charset="0"/>
              </a:rPr>
              <a:t>(3) See if there are any ideas in the group that can be used to </a:t>
            </a:r>
            <a:r>
              <a:rPr lang="en-US" sz="2400" b="1" dirty="0">
                <a:latin typeface="Arial" panose="020B0604020202020204" pitchFamily="34" charset="0"/>
                <a:cs typeface="Arial" panose="020B0604020202020204" pitchFamily="34" charset="0"/>
              </a:rPr>
              <a:t>address the questions</a:t>
            </a:r>
            <a:r>
              <a:rPr lang="en-US" sz="2400" dirty="0">
                <a:latin typeface="Arial" panose="020B0604020202020204" pitchFamily="34" charset="0"/>
                <a:cs typeface="Arial" panose="020B0604020202020204" pitchFamily="34" charset="0"/>
              </a:rPr>
              <a:t> you came up with.</a:t>
            </a:r>
          </a:p>
          <a:p>
            <a:endParaRPr lang="en-US" sz="2400" dirty="0">
              <a:latin typeface="Arial" panose="020B0604020202020204" pitchFamily="34" charset="0"/>
              <a:cs typeface="Arial" panose="020B0604020202020204" pitchFamily="34" charset="0"/>
            </a:endParaRPr>
          </a:p>
        </p:txBody>
      </p:sp>
      <p:sp>
        <p:nvSpPr>
          <p:cNvPr id="18" name="TextBox 17"/>
          <p:cNvSpPr txBox="1"/>
          <p:nvPr/>
        </p:nvSpPr>
        <p:spPr>
          <a:xfrm>
            <a:off x="341419" y="152400"/>
            <a:ext cx="4419600" cy="1200329"/>
          </a:xfrm>
          <a:prstGeom prst="rect">
            <a:avLst/>
          </a:prstGeom>
          <a:noFill/>
        </p:spPr>
        <p:txBody>
          <a:bodyPr wrap="square" rtlCol="0">
            <a:spAutoFit/>
          </a:bodyPr>
          <a:lstStyle/>
          <a:p>
            <a:r>
              <a:rPr lang="en-US" sz="3600" dirty="0">
                <a:latin typeface="Arial" panose="020B0604020202020204" pitchFamily="34" charset="0"/>
                <a:cs typeface="Arial" panose="020B0604020202020204" pitchFamily="34" charset="0"/>
              </a:rPr>
              <a:t>Where does all that matter come from?</a:t>
            </a:r>
          </a:p>
        </p:txBody>
      </p:sp>
      <p:pic>
        <p:nvPicPr>
          <p:cNvPr id="19" name="Picture 1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724400" y="381000"/>
            <a:ext cx="3647884" cy="1133939"/>
          </a:xfrm>
          <a:prstGeom prst="rect">
            <a:avLst/>
          </a:prstGeom>
        </p:spPr>
      </p:pic>
      <p:pic>
        <p:nvPicPr>
          <p:cNvPr id="10" name="Picture 9">
            <a:extLst>
              <a:ext uri="{FF2B5EF4-FFF2-40B4-BE49-F238E27FC236}">
                <a16:creationId xmlns:a16="http://schemas.microsoft.com/office/drawing/2014/main" id="{3231FB3A-411E-564F-895C-96D229ED5C38}"/>
              </a:ext>
            </a:extLst>
          </p:cNvPr>
          <p:cNvPicPr>
            <a:picLocks noChangeAspect="1"/>
          </p:cNvPicPr>
          <p:nvPr/>
        </p:nvPicPr>
        <p:blipFill rotWithShape="1">
          <a:blip r:embed="rId4"/>
          <a:srcRect r="46571" b="9868"/>
          <a:stretch/>
        </p:blipFill>
        <p:spPr>
          <a:xfrm>
            <a:off x="306735" y="1514939"/>
            <a:ext cx="916008" cy="1158949"/>
          </a:xfrm>
          <a:prstGeom prst="rect">
            <a:avLst/>
          </a:prstGeom>
        </p:spPr>
      </p:pic>
    </p:spTree>
    <p:extLst>
      <p:ext uri="{BB962C8B-B14F-4D97-AF65-F5344CB8AC3E}">
        <p14:creationId xmlns:p14="http://schemas.microsoft.com/office/powerpoint/2010/main" val="16563512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672516" y="1965177"/>
            <a:ext cx="6699768" cy="4524315"/>
          </a:xfrm>
          <a:prstGeom prst="rect">
            <a:avLst/>
          </a:prstGeom>
          <a:noFill/>
        </p:spPr>
        <p:txBody>
          <a:bodyPr wrap="square" rtlCol="0">
            <a:spAutoFit/>
          </a:bodyPr>
          <a:lstStyle/>
          <a:p>
            <a:r>
              <a:rPr lang="en-US" sz="2400" dirty="0">
                <a:latin typeface="Arial" panose="020B0604020202020204" pitchFamily="34" charset="0"/>
                <a:cs typeface="Arial" panose="020B0604020202020204" pitchFamily="34" charset="0"/>
              </a:rPr>
              <a:t>Take a moment now to add your group’s refined key points in </a:t>
            </a:r>
            <a:r>
              <a:rPr lang="en-US" sz="2400" b="1" dirty="0">
                <a:latin typeface="Arial" panose="020B0604020202020204" pitchFamily="34" charset="0"/>
                <a:cs typeface="Arial" panose="020B0604020202020204" pitchFamily="34" charset="0"/>
              </a:rPr>
              <a:t>Doodle Box A.</a:t>
            </a:r>
          </a:p>
          <a:p>
            <a:endParaRPr lang="en-US" sz="2400" b="1" dirty="0">
              <a:latin typeface="Arial" panose="020B0604020202020204" pitchFamily="34" charset="0"/>
              <a:cs typeface="Arial" panose="020B0604020202020204" pitchFamily="34" charset="0"/>
            </a:endParaRPr>
          </a:p>
          <a:p>
            <a:r>
              <a:rPr lang="en-US" sz="2400" dirty="0">
                <a:latin typeface="Arial" panose="020B0604020202020204" pitchFamily="34" charset="0"/>
                <a:cs typeface="Arial" panose="020B0604020202020204" pitchFamily="34" charset="0"/>
              </a:rPr>
              <a:t>And add your group’s remaining questions to </a:t>
            </a:r>
            <a:r>
              <a:rPr lang="en-US" sz="2400" b="1" dirty="0">
                <a:latin typeface="Arial" panose="020B0604020202020204" pitchFamily="34" charset="0"/>
                <a:cs typeface="Arial" panose="020B0604020202020204" pitchFamily="34" charset="0"/>
              </a:rPr>
              <a:t>Doodle Box B.</a:t>
            </a:r>
          </a:p>
          <a:p>
            <a:endParaRPr lang="en-US" sz="2400" b="1" dirty="0">
              <a:latin typeface="Arial" panose="020B0604020202020204" pitchFamily="34" charset="0"/>
              <a:cs typeface="Arial" panose="020B0604020202020204" pitchFamily="34" charset="0"/>
            </a:endParaRPr>
          </a:p>
          <a:p>
            <a:endParaRPr lang="en-US" sz="2400" b="1" dirty="0">
              <a:latin typeface="Arial" panose="020B0604020202020204" pitchFamily="34" charset="0"/>
              <a:cs typeface="Arial" panose="020B0604020202020204" pitchFamily="34" charset="0"/>
            </a:endParaRPr>
          </a:p>
          <a:p>
            <a:endParaRPr lang="en-US" sz="2400" b="1" dirty="0">
              <a:latin typeface="Arial" panose="020B0604020202020204" pitchFamily="34" charset="0"/>
              <a:cs typeface="Arial" panose="020B0604020202020204" pitchFamily="34" charset="0"/>
            </a:endParaRPr>
          </a:p>
          <a:p>
            <a:r>
              <a:rPr lang="en-US" sz="2400" dirty="0">
                <a:latin typeface="Arial" panose="020B0604020202020204" pitchFamily="34" charset="0"/>
                <a:cs typeface="Arial" panose="020B0604020202020204" pitchFamily="34" charset="0"/>
              </a:rPr>
              <a:t>Have someone in your group ready share out one item from each list.</a:t>
            </a:r>
          </a:p>
          <a:p>
            <a:endParaRPr lang="en-US" sz="2400" dirty="0">
              <a:latin typeface="Arial" panose="020B0604020202020204" pitchFamily="34" charset="0"/>
              <a:cs typeface="Arial" panose="020B0604020202020204" pitchFamily="34" charset="0"/>
            </a:endParaRPr>
          </a:p>
          <a:p>
            <a:endParaRPr lang="en-US" sz="2400" dirty="0">
              <a:latin typeface="Arial" panose="020B0604020202020204" pitchFamily="34" charset="0"/>
              <a:cs typeface="Arial" panose="020B0604020202020204" pitchFamily="34" charset="0"/>
            </a:endParaRPr>
          </a:p>
        </p:txBody>
      </p:sp>
      <p:pic>
        <p:nvPicPr>
          <p:cNvPr id="19" name="Picture 1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724400" y="381000"/>
            <a:ext cx="3647884" cy="1133939"/>
          </a:xfrm>
          <a:prstGeom prst="rect">
            <a:avLst/>
          </a:prstGeom>
        </p:spPr>
      </p:pic>
      <p:sp>
        <p:nvSpPr>
          <p:cNvPr id="8" name="TextBox 7"/>
          <p:cNvSpPr txBox="1"/>
          <p:nvPr/>
        </p:nvSpPr>
        <p:spPr>
          <a:xfrm>
            <a:off x="324678" y="317923"/>
            <a:ext cx="4419600" cy="1200329"/>
          </a:xfrm>
          <a:prstGeom prst="rect">
            <a:avLst/>
          </a:prstGeom>
          <a:noFill/>
        </p:spPr>
        <p:txBody>
          <a:bodyPr wrap="square" rtlCol="0">
            <a:spAutoFit/>
          </a:bodyPr>
          <a:lstStyle/>
          <a:p>
            <a:r>
              <a:rPr lang="en-US" sz="3600" dirty="0">
                <a:latin typeface="Arial" panose="020B0604020202020204" pitchFamily="34" charset="0"/>
                <a:cs typeface="Arial" panose="020B0604020202020204" pitchFamily="34" charset="0"/>
              </a:rPr>
              <a:t>Where does all that matter come from?</a:t>
            </a:r>
          </a:p>
        </p:txBody>
      </p:sp>
      <p:pic>
        <p:nvPicPr>
          <p:cNvPr id="11" name="Picture 10">
            <a:extLst>
              <a:ext uri="{FF2B5EF4-FFF2-40B4-BE49-F238E27FC236}">
                <a16:creationId xmlns:a16="http://schemas.microsoft.com/office/drawing/2014/main" id="{490D6A42-0781-C546-A0AF-70468C720974}"/>
              </a:ext>
            </a:extLst>
          </p:cNvPr>
          <p:cNvPicPr>
            <a:picLocks noChangeAspect="1"/>
          </p:cNvPicPr>
          <p:nvPr/>
        </p:nvPicPr>
        <p:blipFill rotWithShape="1">
          <a:blip r:embed="rId4"/>
          <a:srcRect t="11876" r="21921"/>
          <a:stretch/>
        </p:blipFill>
        <p:spPr>
          <a:xfrm>
            <a:off x="407427" y="2133600"/>
            <a:ext cx="1052623" cy="891043"/>
          </a:xfrm>
          <a:prstGeom prst="rect">
            <a:avLst/>
          </a:prstGeom>
        </p:spPr>
      </p:pic>
      <p:pic>
        <p:nvPicPr>
          <p:cNvPr id="12" name="Picture 11">
            <a:extLst>
              <a:ext uri="{FF2B5EF4-FFF2-40B4-BE49-F238E27FC236}">
                <a16:creationId xmlns:a16="http://schemas.microsoft.com/office/drawing/2014/main" id="{93498B84-E256-9B41-B849-6D6F1B81F8D3}"/>
              </a:ext>
            </a:extLst>
          </p:cNvPr>
          <p:cNvPicPr>
            <a:picLocks noChangeAspect="1"/>
          </p:cNvPicPr>
          <p:nvPr/>
        </p:nvPicPr>
        <p:blipFill rotWithShape="1">
          <a:blip r:embed="rId5"/>
          <a:srcRect t="19937" r="37959" b="20001"/>
          <a:stretch/>
        </p:blipFill>
        <p:spPr>
          <a:xfrm>
            <a:off x="407427" y="4876800"/>
            <a:ext cx="1227201" cy="891044"/>
          </a:xfrm>
          <a:prstGeom prst="rect">
            <a:avLst/>
          </a:prstGeom>
        </p:spPr>
      </p:pic>
    </p:spTree>
    <p:extLst>
      <p:ext uri="{BB962C8B-B14F-4D97-AF65-F5344CB8AC3E}">
        <p14:creationId xmlns:p14="http://schemas.microsoft.com/office/powerpoint/2010/main" val="4814007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6" end="6"/>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953000" y="487035"/>
            <a:ext cx="3657600" cy="1136959"/>
          </a:xfrm>
          <a:prstGeom prst="rect">
            <a:avLst/>
          </a:prstGeom>
        </p:spPr>
      </p:pic>
      <p:sp>
        <p:nvSpPr>
          <p:cNvPr id="2" name="TextBox 1"/>
          <p:cNvSpPr txBox="1"/>
          <p:nvPr/>
        </p:nvSpPr>
        <p:spPr>
          <a:xfrm>
            <a:off x="1299400" y="1981200"/>
            <a:ext cx="7463600" cy="1569660"/>
          </a:xfrm>
          <a:prstGeom prst="rect">
            <a:avLst/>
          </a:prstGeom>
          <a:noFill/>
        </p:spPr>
        <p:txBody>
          <a:bodyPr wrap="square" rtlCol="0">
            <a:spAutoFit/>
          </a:bodyPr>
          <a:lstStyle/>
          <a:p>
            <a:r>
              <a:rPr lang="en-US" sz="2400" dirty="0">
                <a:latin typeface="Arial" panose="020B0604020202020204" pitchFamily="34" charset="0"/>
                <a:cs typeface="Arial" panose="020B0604020202020204" pitchFamily="34" charset="0"/>
              </a:rPr>
              <a:t>Let’s make a list of our class ideas about where the matter comes from.</a:t>
            </a:r>
          </a:p>
          <a:p>
            <a:endParaRPr lang="en-US" sz="2400" dirty="0">
              <a:solidFill>
                <a:srgbClr val="583F34"/>
              </a:solidFill>
              <a:latin typeface="Arial" panose="020B0604020202020204" pitchFamily="34" charset="0"/>
              <a:cs typeface="Arial" panose="020B0604020202020204" pitchFamily="34" charset="0"/>
            </a:endParaRPr>
          </a:p>
          <a:p>
            <a:r>
              <a:rPr lang="en-US" sz="2400" dirty="0">
                <a:solidFill>
                  <a:srgbClr val="00B0F0"/>
                </a:solidFill>
                <a:latin typeface="Arial" panose="020B0604020202020204" pitchFamily="34" charset="0"/>
                <a:cs typeface="Arial" panose="020B0604020202020204" pitchFamily="34" charset="0"/>
              </a:rPr>
              <a:t>[record class ideas here as useful]</a:t>
            </a:r>
          </a:p>
        </p:txBody>
      </p:sp>
      <p:sp>
        <p:nvSpPr>
          <p:cNvPr id="9" name="TextBox 8"/>
          <p:cNvSpPr txBox="1"/>
          <p:nvPr/>
        </p:nvSpPr>
        <p:spPr>
          <a:xfrm>
            <a:off x="381000" y="328858"/>
            <a:ext cx="4419600" cy="646331"/>
          </a:xfrm>
          <a:prstGeom prst="rect">
            <a:avLst/>
          </a:prstGeom>
          <a:noFill/>
        </p:spPr>
        <p:txBody>
          <a:bodyPr wrap="square" rtlCol="0">
            <a:spAutoFit/>
          </a:bodyPr>
          <a:lstStyle/>
          <a:p>
            <a:r>
              <a:rPr lang="en-US" sz="3600" dirty="0">
                <a:latin typeface="Arial" panose="020B0604020202020204" pitchFamily="34" charset="0"/>
                <a:cs typeface="Arial" panose="020B0604020202020204" pitchFamily="34" charset="0"/>
              </a:rPr>
              <a:t>Acorn to OAK TREE</a:t>
            </a:r>
          </a:p>
        </p:txBody>
      </p:sp>
      <p:sp>
        <p:nvSpPr>
          <p:cNvPr id="10" name="TextBox 9"/>
          <p:cNvSpPr txBox="1"/>
          <p:nvPr/>
        </p:nvSpPr>
        <p:spPr>
          <a:xfrm>
            <a:off x="685800" y="988199"/>
            <a:ext cx="3958611" cy="646331"/>
          </a:xfrm>
          <a:prstGeom prst="rect">
            <a:avLst/>
          </a:prstGeom>
          <a:noFill/>
        </p:spPr>
        <p:txBody>
          <a:bodyPr wrap="square" rtlCol="0">
            <a:spAutoFit/>
          </a:bodyPr>
          <a:lstStyle/>
          <a:p>
            <a:r>
              <a:rPr lang="en-US" sz="3600" dirty="0">
                <a:latin typeface="Arial" panose="020B0604020202020204" pitchFamily="34" charset="0"/>
                <a:cs typeface="Arial" panose="020B0604020202020204" pitchFamily="34" charset="0"/>
              </a:rPr>
              <a:t>Our Class Ideas</a:t>
            </a:r>
          </a:p>
        </p:txBody>
      </p:sp>
      <p:pic>
        <p:nvPicPr>
          <p:cNvPr id="12" name="Picture 11">
            <a:extLst>
              <a:ext uri="{FF2B5EF4-FFF2-40B4-BE49-F238E27FC236}">
                <a16:creationId xmlns:a16="http://schemas.microsoft.com/office/drawing/2014/main" id="{40C995F1-F382-EA49-80E8-4B4D429A3D0D}"/>
              </a:ext>
            </a:extLst>
          </p:cNvPr>
          <p:cNvPicPr>
            <a:picLocks noChangeAspect="1"/>
          </p:cNvPicPr>
          <p:nvPr/>
        </p:nvPicPr>
        <p:blipFill rotWithShape="1">
          <a:blip r:embed="rId4"/>
          <a:srcRect t="19937" r="37959" b="20001"/>
          <a:stretch/>
        </p:blipFill>
        <p:spPr>
          <a:xfrm>
            <a:off x="72199" y="1881577"/>
            <a:ext cx="1227201" cy="891044"/>
          </a:xfrm>
          <a:prstGeom prst="rect">
            <a:avLst/>
          </a:prstGeom>
        </p:spPr>
      </p:pic>
    </p:spTree>
    <p:extLst>
      <p:ext uri="{BB962C8B-B14F-4D97-AF65-F5344CB8AC3E}">
        <p14:creationId xmlns:p14="http://schemas.microsoft.com/office/powerpoint/2010/main" val="11222654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324600" y="575501"/>
            <a:ext cx="2667000" cy="829033"/>
          </a:xfrm>
          <a:prstGeom prst="rect">
            <a:avLst/>
          </a:prstGeom>
        </p:spPr>
      </p:pic>
      <p:sp>
        <p:nvSpPr>
          <p:cNvPr id="2" name="TextBox 1"/>
          <p:cNvSpPr txBox="1"/>
          <p:nvPr/>
        </p:nvSpPr>
        <p:spPr>
          <a:xfrm>
            <a:off x="1752600" y="2124933"/>
            <a:ext cx="7070077" cy="1200329"/>
          </a:xfrm>
          <a:prstGeom prst="rect">
            <a:avLst/>
          </a:prstGeom>
          <a:noFill/>
        </p:spPr>
        <p:txBody>
          <a:bodyPr wrap="square" rtlCol="0">
            <a:spAutoFit/>
          </a:bodyPr>
          <a:lstStyle/>
          <a:p>
            <a:r>
              <a:rPr lang="en-US" sz="2400" dirty="0">
                <a:latin typeface="Arial" panose="020B0604020202020204" pitchFamily="34" charset="0"/>
                <a:cs typeface="Arial" panose="020B0604020202020204" pitchFamily="34" charset="0"/>
              </a:rPr>
              <a:t>Let’s also make a list of questions we have.</a:t>
            </a:r>
          </a:p>
          <a:p>
            <a:endParaRPr lang="en-US" sz="2400" dirty="0">
              <a:solidFill>
                <a:srgbClr val="583F34"/>
              </a:solidFill>
              <a:latin typeface="Arial" panose="020B0604020202020204" pitchFamily="34" charset="0"/>
              <a:cs typeface="Arial" panose="020B0604020202020204" pitchFamily="34" charset="0"/>
            </a:endParaRPr>
          </a:p>
          <a:p>
            <a:r>
              <a:rPr lang="en-US" sz="2400" dirty="0">
                <a:solidFill>
                  <a:srgbClr val="00B0F0"/>
                </a:solidFill>
                <a:latin typeface="Arial" panose="020B0604020202020204" pitchFamily="34" charset="0"/>
                <a:cs typeface="Arial" panose="020B0604020202020204" pitchFamily="34" charset="0"/>
              </a:rPr>
              <a:t>[record class questions here as useful]</a:t>
            </a:r>
          </a:p>
        </p:txBody>
      </p:sp>
      <p:sp>
        <p:nvSpPr>
          <p:cNvPr id="9" name="TextBox 8"/>
          <p:cNvSpPr txBox="1"/>
          <p:nvPr/>
        </p:nvSpPr>
        <p:spPr>
          <a:xfrm>
            <a:off x="1752600" y="427544"/>
            <a:ext cx="4800600" cy="584775"/>
          </a:xfrm>
          <a:prstGeom prst="rect">
            <a:avLst/>
          </a:prstGeom>
          <a:noFill/>
        </p:spPr>
        <p:txBody>
          <a:bodyPr wrap="square" rtlCol="0">
            <a:spAutoFit/>
          </a:bodyPr>
          <a:lstStyle/>
          <a:p>
            <a:r>
              <a:rPr lang="en-US" sz="3200" dirty="0">
                <a:latin typeface="Arial" panose="020B0604020202020204" pitchFamily="34" charset="0"/>
                <a:cs typeface="Arial" panose="020B0604020202020204" pitchFamily="34" charset="0"/>
              </a:rPr>
              <a:t>What’s up with Plants?</a:t>
            </a:r>
          </a:p>
        </p:txBody>
      </p:sp>
      <p:sp>
        <p:nvSpPr>
          <p:cNvPr id="10" name="TextBox 9"/>
          <p:cNvSpPr txBox="1"/>
          <p:nvPr/>
        </p:nvSpPr>
        <p:spPr>
          <a:xfrm>
            <a:off x="1663551" y="945453"/>
            <a:ext cx="4419600" cy="646331"/>
          </a:xfrm>
          <a:prstGeom prst="rect">
            <a:avLst/>
          </a:prstGeom>
          <a:noFill/>
        </p:spPr>
        <p:txBody>
          <a:bodyPr wrap="square" rtlCol="0">
            <a:spAutoFit/>
          </a:bodyPr>
          <a:lstStyle/>
          <a:p>
            <a:r>
              <a:rPr lang="en-US" sz="3600" dirty="0">
                <a:latin typeface="Arial" panose="020B0604020202020204" pitchFamily="34" charset="0"/>
                <a:cs typeface="Arial" panose="020B0604020202020204" pitchFamily="34" charset="0"/>
              </a:rPr>
              <a:t>Our Class Questions</a:t>
            </a:r>
          </a:p>
        </p:txBody>
      </p:sp>
      <p:pic>
        <p:nvPicPr>
          <p:cNvPr id="4" name="Picture 3"/>
          <p:cNvPicPr>
            <a:picLocks noChangeAspect="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533400" y="228600"/>
            <a:ext cx="803049" cy="1234440"/>
          </a:xfrm>
          <a:prstGeom prst="rect">
            <a:avLst/>
          </a:prstGeom>
        </p:spPr>
      </p:pic>
      <p:pic>
        <p:nvPicPr>
          <p:cNvPr id="14" name="Picture 13">
            <a:extLst>
              <a:ext uri="{FF2B5EF4-FFF2-40B4-BE49-F238E27FC236}">
                <a16:creationId xmlns:a16="http://schemas.microsoft.com/office/drawing/2014/main" id="{84DCB486-8551-4A43-8429-998804183988}"/>
              </a:ext>
            </a:extLst>
          </p:cNvPr>
          <p:cNvPicPr>
            <a:picLocks noChangeAspect="1"/>
          </p:cNvPicPr>
          <p:nvPr/>
        </p:nvPicPr>
        <p:blipFill rotWithShape="1">
          <a:blip r:embed="rId5"/>
          <a:srcRect t="19937" r="37959" b="20001"/>
          <a:stretch/>
        </p:blipFill>
        <p:spPr>
          <a:xfrm>
            <a:off x="321323" y="2018498"/>
            <a:ext cx="1227201" cy="891044"/>
          </a:xfrm>
          <a:prstGeom prst="rect">
            <a:avLst/>
          </a:prstGeom>
        </p:spPr>
      </p:pic>
    </p:spTree>
    <p:extLst>
      <p:ext uri="{BB962C8B-B14F-4D97-AF65-F5344CB8AC3E}">
        <p14:creationId xmlns:p14="http://schemas.microsoft.com/office/powerpoint/2010/main" val="30737970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45C3885F-DC2B-B346-ABB9-E8471BF4C862}"/>
              </a:ext>
            </a:extLst>
          </p:cNvPr>
          <p:cNvSpPr>
            <a:spLocks noGrp="1"/>
          </p:cNvSpPr>
          <p:nvPr>
            <p:ph type="body" sz="quarter" idx="10"/>
          </p:nvPr>
        </p:nvSpPr>
        <p:spPr/>
        <p:txBody>
          <a:bodyPr/>
          <a:lstStyle/>
          <a:p>
            <a:r>
              <a:rPr lang="en-US" b="1" dirty="0"/>
              <a:t>What we figured out …</a:t>
            </a:r>
          </a:p>
          <a:p>
            <a:endParaRPr lang="en-US" dirty="0"/>
          </a:p>
          <a:p>
            <a:r>
              <a:rPr lang="en-US" dirty="0"/>
              <a:t>We’ve established some ideas around matter and energy in plants, but we have a number of questions, especially regarding the role of </a:t>
            </a:r>
            <a:r>
              <a:rPr lang="en-US" dirty="0" smtClean="0"/>
              <a:t>CO</a:t>
            </a:r>
            <a:r>
              <a:rPr lang="en-US" baseline="-25000" dirty="0" smtClean="0"/>
              <a:t>2</a:t>
            </a:r>
            <a:r>
              <a:rPr lang="en-US" dirty="0" smtClean="0"/>
              <a:t>.</a:t>
            </a:r>
            <a:endParaRPr lang="en-US" dirty="0"/>
          </a:p>
          <a:p>
            <a:endParaRPr lang="en-US" dirty="0"/>
          </a:p>
          <a:p>
            <a:endParaRPr lang="en-US" dirty="0"/>
          </a:p>
        </p:txBody>
      </p:sp>
      <p:sp>
        <p:nvSpPr>
          <p:cNvPr id="7" name="Text Placeholder 6">
            <a:extLst>
              <a:ext uri="{FF2B5EF4-FFF2-40B4-BE49-F238E27FC236}">
                <a16:creationId xmlns:a16="http://schemas.microsoft.com/office/drawing/2014/main" id="{B7297874-3654-5948-8AF3-E0045CEC0F7E}"/>
              </a:ext>
            </a:extLst>
          </p:cNvPr>
          <p:cNvSpPr>
            <a:spLocks noGrp="1"/>
          </p:cNvSpPr>
          <p:nvPr>
            <p:ph type="body" sz="quarter" idx="11"/>
          </p:nvPr>
        </p:nvSpPr>
        <p:spPr/>
        <p:txBody>
          <a:bodyPr/>
          <a:lstStyle/>
          <a:p>
            <a:r>
              <a:rPr lang="en-US" u="sng" dirty="0"/>
              <a:t>LS01 Teacher Reflection Notes:</a:t>
            </a:r>
          </a:p>
          <a:p>
            <a:endParaRPr lang="en-US" dirty="0"/>
          </a:p>
          <a:p>
            <a:r>
              <a:rPr lang="en-US" i="1" dirty="0"/>
              <a:t>Things that went well…</a:t>
            </a:r>
          </a:p>
          <a:p>
            <a:endParaRPr lang="en-US" i="1" dirty="0"/>
          </a:p>
          <a:p>
            <a:r>
              <a:rPr lang="en-US" i="1" dirty="0"/>
              <a:t>Things I would change…</a:t>
            </a:r>
          </a:p>
          <a:p>
            <a:endParaRPr lang="en-US" i="1" dirty="0"/>
          </a:p>
          <a:p>
            <a:endParaRPr lang="en-US" i="1" dirty="0"/>
          </a:p>
          <a:p>
            <a:endParaRPr lang="en-US" i="1" dirty="0"/>
          </a:p>
          <a:p>
            <a:endParaRPr lang="en-US" dirty="0"/>
          </a:p>
          <a:p>
            <a:endParaRPr lang="en-US" dirty="0"/>
          </a:p>
          <a:p>
            <a:endParaRPr lang="en-US" dirty="0"/>
          </a:p>
          <a:p>
            <a:endParaRPr lang="en-US" dirty="0"/>
          </a:p>
          <a:p>
            <a:endParaRPr lang="en-US" dirty="0"/>
          </a:p>
        </p:txBody>
      </p:sp>
      <p:sp>
        <p:nvSpPr>
          <p:cNvPr id="9" name="Title 8">
            <a:extLst>
              <a:ext uri="{FF2B5EF4-FFF2-40B4-BE49-F238E27FC236}">
                <a16:creationId xmlns:a16="http://schemas.microsoft.com/office/drawing/2014/main" id="{2527DEBF-E938-6949-A50B-50CA7DF0E990}"/>
              </a:ext>
            </a:extLst>
          </p:cNvPr>
          <p:cNvSpPr>
            <a:spLocks noGrp="1"/>
          </p:cNvSpPr>
          <p:nvPr>
            <p:ph type="title"/>
          </p:nvPr>
        </p:nvSpPr>
        <p:spPr/>
        <p:txBody>
          <a:bodyPr/>
          <a:lstStyle/>
          <a:p>
            <a:r>
              <a:rPr lang="en-US" dirty="0"/>
              <a:t>Learning Segment 01 Summary</a:t>
            </a:r>
          </a:p>
        </p:txBody>
      </p:sp>
    </p:spTree>
    <p:extLst>
      <p:ext uri="{BB962C8B-B14F-4D97-AF65-F5344CB8AC3E}">
        <p14:creationId xmlns:p14="http://schemas.microsoft.com/office/powerpoint/2010/main" val="551735114"/>
      </p:ext>
    </p:extLst>
  </p:cSld>
  <p:clrMapOvr>
    <a:masterClrMapping/>
  </p:clrMapOvr>
  <p:transition spd="slow"/>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2F8DAC-7A92-46D7-BA26-43BE67EA3141}"/>
              </a:ext>
            </a:extLst>
          </p:cNvPr>
          <p:cNvSpPr>
            <a:spLocks noGrp="1"/>
          </p:cNvSpPr>
          <p:nvPr>
            <p:ph type="title"/>
          </p:nvPr>
        </p:nvSpPr>
        <p:spPr/>
        <p:txBody>
          <a:bodyPr/>
          <a:lstStyle/>
          <a:p>
            <a:r>
              <a:rPr lang="en-US" dirty="0"/>
              <a:t>How to use these slides…</a:t>
            </a:r>
          </a:p>
        </p:txBody>
      </p:sp>
      <p:sp>
        <p:nvSpPr>
          <p:cNvPr id="3" name="Text Placeholder 2">
            <a:extLst>
              <a:ext uri="{FF2B5EF4-FFF2-40B4-BE49-F238E27FC236}">
                <a16:creationId xmlns:a16="http://schemas.microsoft.com/office/drawing/2014/main" id="{C32B90CF-56E2-4E35-A290-781C6F50C339}"/>
              </a:ext>
            </a:extLst>
          </p:cNvPr>
          <p:cNvSpPr>
            <a:spLocks noGrp="1"/>
          </p:cNvSpPr>
          <p:nvPr>
            <p:ph type="body" sz="quarter" idx="10"/>
          </p:nvPr>
        </p:nvSpPr>
        <p:spPr/>
        <p:txBody>
          <a:bodyPr/>
          <a:lstStyle/>
          <a:p>
            <a:pPr>
              <a:spcAft>
                <a:spcPts val="600"/>
              </a:spcAft>
            </a:pPr>
            <a:r>
              <a:rPr lang="en-US" dirty="0">
                <a:cs typeface="Arial" panose="020B0604020202020204" pitchFamily="34" charset="0"/>
              </a:rPr>
              <a:t>The following presentation was designed to support the implementation of the MBER-Living Earth curriculum. It is </a:t>
            </a:r>
            <a:r>
              <a:rPr lang="en-US" u="sng" dirty="0">
                <a:cs typeface="Arial" panose="020B0604020202020204" pitchFamily="34" charset="0"/>
              </a:rPr>
              <a:t>NOT</a:t>
            </a:r>
            <a:r>
              <a:rPr lang="en-US" dirty="0">
                <a:cs typeface="Arial" panose="020B0604020202020204" pitchFamily="34" charset="0"/>
              </a:rPr>
              <a:t> ready to show to students in its current form. You will notice there are two kinds of slides.</a:t>
            </a:r>
          </a:p>
          <a:p>
            <a:pPr marL="457200">
              <a:spcAft>
                <a:spcPts val="600"/>
              </a:spcAft>
            </a:pPr>
            <a:r>
              <a:rPr lang="en-US" dirty="0">
                <a:cs typeface="Arial" panose="020B0604020202020204" pitchFamily="34" charset="0"/>
              </a:rPr>
              <a:t>(1) </a:t>
            </a:r>
            <a:r>
              <a:rPr lang="en-US" b="1" dirty="0">
                <a:cs typeface="Arial" panose="020B0604020202020204" pitchFamily="34" charset="0"/>
              </a:rPr>
              <a:t>Teacher Notes slides </a:t>
            </a:r>
            <a:r>
              <a:rPr lang="en-US" dirty="0">
                <a:cs typeface="Arial" panose="020B0604020202020204" pitchFamily="34" charset="0"/>
              </a:rPr>
              <a:t>that provide information and notes for teacher and are not meant to be shown to students. These slides are marked by a colored band in the header (as displayed above on this slide).</a:t>
            </a:r>
          </a:p>
          <a:p>
            <a:pPr marL="457200">
              <a:spcAft>
                <a:spcPts val="600"/>
              </a:spcAft>
            </a:pPr>
            <a:r>
              <a:rPr lang="en-US" dirty="0">
                <a:cs typeface="Arial" panose="020B0604020202020204" pitchFamily="34" charset="0"/>
              </a:rPr>
              <a:t>(2) </a:t>
            </a:r>
            <a:r>
              <a:rPr lang="en-US" b="1" dirty="0">
                <a:cs typeface="Arial" panose="020B0604020202020204" pitchFamily="34" charset="0"/>
              </a:rPr>
              <a:t>Student slides </a:t>
            </a:r>
            <a:r>
              <a:rPr lang="en-US" dirty="0">
                <a:cs typeface="Arial" panose="020B0604020202020204" pitchFamily="34" charset="0"/>
              </a:rPr>
              <a:t>designed to facilitate student sense-making as you move through the Learning Segments. These slides are intended for use in the classroom during instruction. In the “Presenter Notes” field (under each slide) you will find useful information for each particular slide.</a:t>
            </a:r>
          </a:p>
          <a:p>
            <a:pPr>
              <a:spcAft>
                <a:spcPts val="600"/>
              </a:spcAft>
            </a:pPr>
            <a:r>
              <a:rPr lang="en-US" dirty="0">
                <a:cs typeface="Arial" panose="020B0604020202020204" pitchFamily="34" charset="0"/>
              </a:rPr>
              <a:t>We have combined teacher slides and student slides into this single file so you can have almost everything you need in one place as you explore the flow of each triangle. You will need to either hide or delete the </a:t>
            </a:r>
            <a:r>
              <a:rPr lang="en-US" b="1" dirty="0">
                <a:cs typeface="Arial" panose="020B0604020202020204" pitchFamily="34" charset="0"/>
              </a:rPr>
              <a:t>Teacher Notes </a:t>
            </a:r>
            <a:r>
              <a:rPr lang="en-US" dirty="0">
                <a:cs typeface="Arial" panose="020B0604020202020204" pitchFamily="34" charset="0"/>
              </a:rPr>
              <a:t>slides to use it as a presentation in your classroom. </a:t>
            </a:r>
          </a:p>
          <a:p>
            <a:pPr>
              <a:spcAft>
                <a:spcPts val="600"/>
              </a:spcAft>
            </a:pPr>
            <a:r>
              <a:rPr lang="en-US" dirty="0">
                <a:cs typeface="Arial" panose="020B0604020202020204" pitchFamily="34" charset="0"/>
              </a:rPr>
              <a:t>This presentation </a:t>
            </a:r>
            <a:r>
              <a:rPr lang="en-US" b="1" dirty="0">
                <a:cs typeface="Arial" panose="020B0604020202020204" pitchFamily="34" charset="0"/>
              </a:rPr>
              <a:t>is not meant to stand alone,</a:t>
            </a:r>
            <a:r>
              <a:rPr lang="en-US" dirty="0">
                <a:cs typeface="Arial" panose="020B0604020202020204" pitchFamily="34" charset="0"/>
              </a:rPr>
              <a:t> however. Instead, we hope you use it in conjunction with the website. As you step through the slides, reference the table on the triangle webpage. The Learning Segments and associated resources outlined in the PowerPoint directly correspond to the Learning Segments described in the table featured on the webpage. It may also help you to print out and have the student Doodle Sheet in front of you. Looking over the table as you preview the slides will help you stay oriented to the overall flow while keeping in mind the high-level goals of each learning segment and how the model is developed over the course of days. </a:t>
            </a:r>
          </a:p>
          <a:p>
            <a:pPr>
              <a:spcAft>
                <a:spcPts val="600"/>
              </a:spcAft>
            </a:pPr>
            <a:r>
              <a:rPr lang="en-US" b="1" dirty="0">
                <a:cs typeface="Arial" panose="020B0604020202020204" pitchFamily="34" charset="0"/>
              </a:rPr>
              <a:t>We expect (and hope) you will modify this presentation</a:t>
            </a:r>
            <a:r>
              <a:rPr lang="en-US" dirty="0">
                <a:cs typeface="Arial" panose="020B0604020202020204" pitchFamily="34" charset="0"/>
              </a:rPr>
              <a:t> keeping in mind the MBER philosophy. As a contributor you will be part of a community that helps improve the curriculum over time. </a:t>
            </a:r>
          </a:p>
          <a:p>
            <a:endParaRPr lang="en-US" dirty="0"/>
          </a:p>
        </p:txBody>
      </p:sp>
    </p:spTree>
    <p:extLst>
      <p:ext uri="{BB962C8B-B14F-4D97-AF65-F5344CB8AC3E}">
        <p14:creationId xmlns:p14="http://schemas.microsoft.com/office/powerpoint/2010/main" val="1388756311"/>
      </p:ext>
    </p:extLst>
  </p:cSld>
  <p:clrMapOvr>
    <a:masterClrMapping/>
  </p:clrMapOvr>
  <p:transition spd="med"/>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BAFBE2B8-88FD-574B-A73D-5CABA23ED5F2}"/>
              </a:ext>
            </a:extLst>
          </p:cNvPr>
          <p:cNvSpPr>
            <a:spLocks noGrp="1"/>
          </p:cNvSpPr>
          <p:nvPr>
            <p:ph type="title"/>
          </p:nvPr>
        </p:nvSpPr>
        <p:spPr/>
        <p:txBody>
          <a:bodyPr/>
          <a:lstStyle/>
          <a:p>
            <a:r>
              <a:rPr lang="en-US" dirty="0"/>
              <a:t>Learning Segment 02 Overview</a:t>
            </a:r>
          </a:p>
        </p:txBody>
      </p:sp>
      <p:sp>
        <p:nvSpPr>
          <p:cNvPr id="3" name="Text Placeholder 2">
            <a:extLst>
              <a:ext uri="{FF2B5EF4-FFF2-40B4-BE49-F238E27FC236}">
                <a16:creationId xmlns:a16="http://schemas.microsoft.com/office/drawing/2014/main" id="{31A6CFAE-9B38-9944-857F-F56321CBDC49}"/>
              </a:ext>
            </a:extLst>
          </p:cNvPr>
          <p:cNvSpPr>
            <a:spLocks noGrp="1"/>
          </p:cNvSpPr>
          <p:nvPr>
            <p:ph type="body" sz="quarter" idx="10"/>
          </p:nvPr>
        </p:nvSpPr>
        <p:spPr/>
        <p:txBody>
          <a:bodyPr/>
          <a:lstStyle/>
          <a:p>
            <a:pPr>
              <a:lnSpc>
                <a:spcPts val="1800"/>
              </a:lnSpc>
              <a:spcAft>
                <a:spcPts val="600"/>
              </a:spcAft>
            </a:pPr>
            <a:r>
              <a:rPr lang="en-US" b="1" dirty="0"/>
              <a:t>Q </a:t>
            </a:r>
            <a:r>
              <a:rPr lang="en-US" b="1" dirty="0">
                <a:sym typeface="Wingdings" pitchFamily="2" charset="2"/>
              </a:rPr>
              <a:t> </a:t>
            </a:r>
            <a:r>
              <a:rPr lang="en-US" b="1" dirty="0"/>
              <a:t>P</a:t>
            </a:r>
          </a:p>
          <a:p>
            <a:pPr>
              <a:lnSpc>
                <a:spcPts val="1800"/>
              </a:lnSpc>
              <a:spcAft>
                <a:spcPts val="600"/>
              </a:spcAft>
            </a:pPr>
            <a:r>
              <a:rPr lang="en-US" b="1" dirty="0"/>
              <a:t>We set aside some of our questions in favor of addressing a central idea, “What is the role of CO</a:t>
            </a:r>
            <a:r>
              <a:rPr lang="en-US" b="1" baseline="-25000" dirty="0"/>
              <a:t>2</a:t>
            </a:r>
            <a:r>
              <a:rPr lang="en-US" b="1" dirty="0"/>
              <a:t> with plants?” The Students design, set-up and execute an investigation to look at CO</a:t>
            </a:r>
            <a:r>
              <a:rPr lang="en-US" b="1" baseline="-25000" dirty="0"/>
              <a:t>2</a:t>
            </a:r>
            <a:r>
              <a:rPr lang="en-US" b="1" dirty="0"/>
              <a:t> output and uptake in an aquatic plant in both light and dark conditions.</a:t>
            </a:r>
          </a:p>
          <a:p>
            <a:endParaRPr lang="en-US" b="1" dirty="0"/>
          </a:p>
          <a:p>
            <a:endParaRPr lang="en-US" b="1" dirty="0"/>
          </a:p>
        </p:txBody>
      </p:sp>
      <p:sp>
        <p:nvSpPr>
          <p:cNvPr id="5" name="Text Placeholder 4">
            <a:extLst>
              <a:ext uri="{FF2B5EF4-FFF2-40B4-BE49-F238E27FC236}">
                <a16:creationId xmlns:a16="http://schemas.microsoft.com/office/drawing/2014/main" id="{E46C0AC8-FDB9-ED40-8B61-D0B55E02CA38}"/>
              </a:ext>
            </a:extLst>
          </p:cNvPr>
          <p:cNvSpPr>
            <a:spLocks noGrp="1"/>
          </p:cNvSpPr>
          <p:nvPr>
            <p:ph type="body" sz="quarter" idx="12"/>
          </p:nvPr>
        </p:nvSpPr>
        <p:spPr/>
        <p:txBody>
          <a:bodyPr/>
          <a:lstStyle/>
          <a:p>
            <a:pPr>
              <a:lnSpc>
                <a:spcPts val="1800"/>
              </a:lnSpc>
              <a:spcAft>
                <a:spcPts val="400"/>
              </a:spcAft>
            </a:pPr>
            <a:r>
              <a:rPr lang="en-US" u="sng" dirty="0"/>
              <a:t>Resources you will need:</a:t>
            </a:r>
          </a:p>
          <a:p>
            <a:pPr>
              <a:lnSpc>
                <a:spcPts val="1800"/>
              </a:lnSpc>
            </a:pPr>
            <a:r>
              <a:rPr lang="en-US" dirty="0" smtClean="0"/>
              <a:t>PS 02 </a:t>
            </a:r>
            <a:r>
              <a:rPr lang="en-US" dirty="0"/>
              <a:t>Photosynthesis Lab </a:t>
            </a:r>
            <a:r>
              <a:rPr lang="en-US" dirty="0" smtClean="0"/>
              <a:t>vLE-Feb2022</a:t>
            </a:r>
            <a:endParaRPr lang="en-US" dirty="0"/>
          </a:p>
          <a:p>
            <a:pPr>
              <a:lnSpc>
                <a:spcPts val="1800"/>
              </a:lnSpc>
            </a:pPr>
            <a:r>
              <a:rPr lang="en-US" dirty="0" smtClean="0"/>
              <a:t>PS 02 </a:t>
            </a:r>
            <a:r>
              <a:rPr lang="en-US" dirty="0"/>
              <a:t>Photosynthesis Lab TEACHER GUIDE </a:t>
            </a:r>
            <a:r>
              <a:rPr lang="en-US" dirty="0" smtClean="0"/>
              <a:t>vLE-Feb2022</a:t>
            </a:r>
            <a:endParaRPr lang="en-US" dirty="0"/>
          </a:p>
          <a:p>
            <a:pPr>
              <a:lnSpc>
                <a:spcPts val="1800"/>
              </a:lnSpc>
            </a:pPr>
            <a:r>
              <a:rPr lang="en-US" dirty="0"/>
              <a:t>Per Lab Group:</a:t>
            </a:r>
          </a:p>
          <a:p>
            <a:pPr>
              <a:lnSpc>
                <a:spcPts val="1800"/>
              </a:lnSpc>
            </a:pPr>
            <a:r>
              <a:rPr lang="en-US" dirty="0"/>
              <a:t>	Dark and Light Test Tube Coloring Pages</a:t>
            </a:r>
          </a:p>
          <a:p>
            <a:pPr>
              <a:lnSpc>
                <a:spcPts val="1800"/>
              </a:lnSpc>
            </a:pPr>
            <a:r>
              <a:rPr lang="en-US" dirty="0"/>
              <a:t>	Markers, poster paper, etc. as outlined in the teacher guide</a:t>
            </a:r>
          </a:p>
          <a:p>
            <a:pPr>
              <a:lnSpc>
                <a:spcPts val="1800"/>
              </a:lnSpc>
            </a:pPr>
            <a:endParaRPr lang="en-US" dirty="0"/>
          </a:p>
        </p:txBody>
      </p:sp>
      <p:sp>
        <p:nvSpPr>
          <p:cNvPr id="4" name="Text Placeholder 3">
            <a:extLst>
              <a:ext uri="{FF2B5EF4-FFF2-40B4-BE49-F238E27FC236}">
                <a16:creationId xmlns:a16="http://schemas.microsoft.com/office/drawing/2014/main" id="{1377294F-2CE9-624D-B35B-362DE37B8AAB}"/>
              </a:ext>
            </a:extLst>
          </p:cNvPr>
          <p:cNvSpPr>
            <a:spLocks noGrp="1"/>
          </p:cNvSpPr>
          <p:nvPr>
            <p:ph type="body" sz="quarter" idx="11"/>
          </p:nvPr>
        </p:nvSpPr>
        <p:spPr/>
        <p:txBody>
          <a:bodyPr/>
          <a:lstStyle/>
          <a:p>
            <a:r>
              <a:rPr lang="en-US" dirty="0"/>
              <a:t>110 Minutes</a:t>
            </a:r>
          </a:p>
        </p:txBody>
      </p:sp>
    </p:spTree>
    <p:extLst>
      <p:ext uri="{BB962C8B-B14F-4D97-AF65-F5344CB8AC3E}">
        <p14:creationId xmlns:p14="http://schemas.microsoft.com/office/powerpoint/2010/main" val="583312743"/>
      </p:ext>
    </p:extLst>
  </p:cSld>
  <p:clrMapOvr>
    <a:masterClrMapping/>
  </p:clrMapOvr>
  <p:transition spd="slow"/>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69169D7-9184-0145-9B07-0B32FFBE7058}"/>
              </a:ext>
            </a:extLst>
          </p:cNvPr>
          <p:cNvSpPr>
            <a:spLocks noGrp="1"/>
          </p:cNvSpPr>
          <p:nvPr>
            <p:ph type="body" sz="quarter" idx="10"/>
          </p:nvPr>
        </p:nvSpPr>
        <p:spPr/>
        <p:txBody>
          <a:bodyPr/>
          <a:lstStyle/>
          <a:p>
            <a:pPr>
              <a:spcAft>
                <a:spcPts val="400"/>
              </a:spcAft>
            </a:pPr>
            <a:r>
              <a:rPr lang="en-US" dirty="0"/>
              <a:t>This learning segment gives students a chance to engage in the science and engineering practice of designing an investigation. Students plan and execute an experiment to determine whether plants give off and/or take in CO</a:t>
            </a:r>
            <a:r>
              <a:rPr lang="en-US" baseline="-25000" dirty="0"/>
              <a:t>2</a:t>
            </a:r>
            <a:r>
              <a:rPr lang="en-US" dirty="0"/>
              <a:t> and to establish the role of light. All of the information needed to prepare the classroom and students for the lab is in the separate Teacher Guide. The objective of this segment is to give students experience designing an experiment. </a:t>
            </a:r>
          </a:p>
          <a:p>
            <a:pPr>
              <a:spcAft>
                <a:spcPts val="400"/>
              </a:spcAft>
            </a:pPr>
            <a:endParaRPr lang="en-US" dirty="0"/>
          </a:p>
          <a:p>
            <a:pPr>
              <a:spcAft>
                <a:spcPts val="400"/>
              </a:spcAft>
            </a:pPr>
            <a:r>
              <a:rPr lang="en-US" dirty="0"/>
              <a:t>They must figure out how to set it up so it will provide the information they need to answer the experimental questions. They must grapple with what controls they will need. They first think it through individually on their prelab, then share their thinking with their group members before deciding on a final plan. Typically, they do the prelab for homework, then spend about 30 minutes sharing their ideas and deciding on their final plan. Once groups have decided on their plan, they color the “Start” row of their Dark and Light test tube coloring sheets accordingly. These will ultimately be pasted on the poster they will create at the end to show their results. </a:t>
            </a:r>
          </a:p>
          <a:p>
            <a:pPr>
              <a:spcAft>
                <a:spcPts val="400"/>
              </a:spcAft>
            </a:pPr>
            <a:endParaRPr lang="en-US" dirty="0"/>
          </a:p>
          <a:p>
            <a:pPr>
              <a:spcAft>
                <a:spcPts val="400"/>
              </a:spcAft>
            </a:pPr>
            <a:r>
              <a:rPr lang="en-US" dirty="0"/>
              <a:t>Not all groups will produce perfectly designed experiments, of course. A common mistake is to leave out one or more controls. It is tempting to try to guide them to fix the problem before they set up the experiment, but far better to let them discover the problems for themselves when they are not able to make sense of their results at the end. Struggling with this will help them understand why that control was needed in the first place and will make a far more enduring impression than if the teacher had just told them at the outset. The class is usually able to work together to make sense of what is happening with the lab even if a couple of groups make some procedural mistakes.</a:t>
            </a:r>
          </a:p>
          <a:p>
            <a:pPr>
              <a:spcAft>
                <a:spcPts val="400"/>
              </a:spcAft>
            </a:pPr>
            <a:endParaRPr lang="en-US" dirty="0"/>
          </a:p>
          <a:p>
            <a:pPr>
              <a:spcAft>
                <a:spcPts val="400"/>
              </a:spcAft>
            </a:pPr>
            <a:endParaRPr lang="en-US" dirty="0"/>
          </a:p>
          <a:p>
            <a:pPr>
              <a:spcAft>
                <a:spcPts val="400"/>
              </a:spcAft>
            </a:pPr>
            <a:endParaRPr lang="en-US" dirty="0"/>
          </a:p>
          <a:p>
            <a:endParaRPr lang="en-US" dirty="0"/>
          </a:p>
        </p:txBody>
      </p:sp>
      <p:sp>
        <p:nvSpPr>
          <p:cNvPr id="4" name="Title 3">
            <a:extLst>
              <a:ext uri="{FF2B5EF4-FFF2-40B4-BE49-F238E27FC236}">
                <a16:creationId xmlns:a16="http://schemas.microsoft.com/office/drawing/2014/main" id="{D3BDCD20-4F90-364E-A0A3-97B4DB68A1B3}"/>
              </a:ext>
            </a:extLst>
          </p:cNvPr>
          <p:cNvSpPr>
            <a:spLocks noGrp="1"/>
          </p:cNvSpPr>
          <p:nvPr>
            <p:ph type="title"/>
          </p:nvPr>
        </p:nvSpPr>
        <p:spPr/>
        <p:txBody>
          <a:bodyPr/>
          <a:lstStyle/>
          <a:p>
            <a:r>
              <a:rPr lang="en-US" dirty="0"/>
              <a:t>Learning Segment 02 Overview Continued</a:t>
            </a:r>
          </a:p>
        </p:txBody>
      </p:sp>
    </p:spTree>
    <p:extLst>
      <p:ext uri="{BB962C8B-B14F-4D97-AF65-F5344CB8AC3E}">
        <p14:creationId xmlns:p14="http://schemas.microsoft.com/office/powerpoint/2010/main" val="1170493012"/>
      </p:ext>
    </p:extLst>
  </p:cSld>
  <p:clrMapOvr>
    <a:masterClrMapping/>
  </p:clrMapOvr>
  <p:transition spd="slow"/>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29540" y="2311890"/>
            <a:ext cx="8884920" cy="1470025"/>
          </a:xfrm>
        </p:spPr>
        <p:txBody>
          <a:bodyPr>
            <a:normAutofit/>
          </a:bodyPr>
          <a:lstStyle/>
          <a:p>
            <a:r>
              <a:rPr lang="en-US" sz="4000" dirty="0"/>
              <a:t>What’s going on with CO</a:t>
            </a:r>
            <a:r>
              <a:rPr lang="en-US" sz="4000" baseline="-25000" dirty="0"/>
              <a:t>2</a:t>
            </a:r>
            <a:r>
              <a:rPr lang="en-US" sz="4000" dirty="0"/>
              <a:t> and plants? </a:t>
            </a:r>
          </a:p>
        </p:txBody>
      </p:sp>
      <p:sp>
        <p:nvSpPr>
          <p:cNvPr id="3" name="Subtitle 2"/>
          <p:cNvSpPr>
            <a:spLocks noGrp="1"/>
          </p:cNvSpPr>
          <p:nvPr>
            <p:ph type="subTitle" idx="1"/>
          </p:nvPr>
        </p:nvSpPr>
        <p:spPr>
          <a:xfrm>
            <a:off x="1295400" y="845820"/>
            <a:ext cx="6400800" cy="1752600"/>
          </a:xfrm>
        </p:spPr>
        <p:txBody>
          <a:bodyPr/>
          <a:lstStyle/>
          <a:p>
            <a:r>
              <a:rPr lang="en-US" sz="4000" dirty="0">
                <a:solidFill>
                  <a:schemeClr val="tx1"/>
                </a:solidFill>
              </a:rPr>
              <a:t>Investigation:</a:t>
            </a:r>
          </a:p>
        </p:txBody>
      </p:sp>
      <p:sp>
        <p:nvSpPr>
          <p:cNvPr id="4" name="Subtitle 2"/>
          <p:cNvSpPr txBox="1">
            <a:spLocks/>
          </p:cNvSpPr>
          <p:nvPr/>
        </p:nvSpPr>
        <p:spPr>
          <a:xfrm>
            <a:off x="1289538" y="3802697"/>
            <a:ext cx="6400800" cy="1752600"/>
          </a:xfrm>
          <a:prstGeom prst="rect">
            <a:avLst/>
          </a:prstGeom>
        </p:spPr>
        <p:txBody>
          <a:bodyPr vert="horz" lIns="91440" tIns="45720" rIns="91440" bIns="45720" rtlCol="0">
            <a:normAutofit/>
          </a:bodyPr>
          <a:lstStyle>
            <a:lvl1pPr marL="0" indent="0" algn="ctr" defTabSz="914400" rtl="0" eaLnBrk="1" latinLnBrk="0" hangingPunct="1">
              <a:spcBef>
                <a:spcPct val="20000"/>
              </a:spcBef>
              <a:buFont typeface="Arial" panose="020B0604020202020204"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endParaRPr lang="en-US" dirty="0"/>
          </a:p>
        </p:txBody>
      </p:sp>
    </p:spTree>
    <p:extLst>
      <p:ext uri="{BB962C8B-B14F-4D97-AF65-F5344CB8AC3E}">
        <p14:creationId xmlns:p14="http://schemas.microsoft.com/office/powerpoint/2010/main" val="1936979351"/>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4638"/>
            <a:ext cx="9144000" cy="1143000"/>
          </a:xfrm>
        </p:spPr>
        <p:txBody>
          <a:bodyPr>
            <a:normAutofit fontScale="90000"/>
          </a:bodyPr>
          <a:lstStyle/>
          <a:p>
            <a:r>
              <a:rPr lang="en-US" dirty="0"/>
              <a:t>Addressing some of </a:t>
            </a:r>
            <a:br>
              <a:rPr lang="en-US" dirty="0"/>
            </a:br>
            <a:r>
              <a:rPr lang="en-US" dirty="0"/>
              <a:t>our questions about plants…</a:t>
            </a:r>
          </a:p>
        </p:txBody>
      </p:sp>
      <p:sp>
        <p:nvSpPr>
          <p:cNvPr id="5" name="Content Placeholder 4"/>
          <p:cNvSpPr>
            <a:spLocks noGrp="1"/>
          </p:cNvSpPr>
          <p:nvPr>
            <p:ph idx="1"/>
          </p:nvPr>
        </p:nvSpPr>
        <p:spPr>
          <a:xfrm>
            <a:off x="762000" y="2057400"/>
            <a:ext cx="7315200" cy="4525963"/>
          </a:xfrm>
        </p:spPr>
        <p:txBody>
          <a:bodyPr>
            <a:normAutofit/>
          </a:bodyPr>
          <a:lstStyle/>
          <a:p>
            <a:pPr marL="0" indent="0">
              <a:buNone/>
            </a:pPr>
            <a:r>
              <a:rPr lang="en-US" sz="2800" dirty="0" smtClean="0">
                <a:latin typeface="Arial"/>
                <a:cs typeface="Arial"/>
              </a:rPr>
              <a:t>Which </a:t>
            </a:r>
            <a:r>
              <a:rPr lang="en-US" sz="2800" dirty="0">
                <a:latin typeface="Arial"/>
                <a:cs typeface="Arial"/>
              </a:rPr>
              <a:t>of our questions have to do with </a:t>
            </a:r>
            <a:r>
              <a:rPr lang="en-US" sz="2800" dirty="0" smtClean="0">
                <a:latin typeface="Arial"/>
                <a:cs typeface="Arial"/>
              </a:rPr>
              <a:t>carbon </a:t>
            </a:r>
            <a:r>
              <a:rPr lang="en-US" sz="2800" dirty="0">
                <a:latin typeface="Arial"/>
                <a:cs typeface="Arial"/>
              </a:rPr>
              <a:t>d</a:t>
            </a:r>
            <a:r>
              <a:rPr lang="en-US" sz="2800" dirty="0" smtClean="0">
                <a:latin typeface="Arial"/>
                <a:cs typeface="Arial"/>
              </a:rPr>
              <a:t>ioxide</a:t>
            </a:r>
            <a:r>
              <a:rPr lang="en-US" sz="2800" dirty="0">
                <a:latin typeface="Arial"/>
                <a:cs typeface="Arial"/>
              </a:rPr>
              <a:t>? </a:t>
            </a:r>
          </a:p>
          <a:p>
            <a:endParaRPr lang="en-US" sz="2800" dirty="0">
              <a:latin typeface="Arial"/>
              <a:cs typeface="Arial"/>
            </a:endParaRPr>
          </a:p>
          <a:p>
            <a:pPr marL="0" indent="0" algn="ctr">
              <a:buNone/>
            </a:pPr>
            <a:r>
              <a:rPr lang="en-US" sz="2800" dirty="0">
                <a:latin typeface="Arial" panose="020B0604020202020204" pitchFamily="34" charset="0"/>
                <a:cs typeface="Arial" panose="020B0604020202020204" pitchFamily="34" charset="0"/>
              </a:rPr>
              <a:t>[list them here from your class discussion]</a:t>
            </a:r>
          </a:p>
          <a:p>
            <a:pPr marL="0" indent="0" algn="ctr">
              <a:buNone/>
            </a:pPr>
            <a:endParaRPr lang="en-US" sz="2800" dirty="0">
              <a:solidFill>
                <a:srgbClr val="00B0F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0750038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wipe(left)">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5">
                                            <p:txEl>
                                              <p:pRg st="2" end="2"/>
                                            </p:txEl>
                                          </p:spTgt>
                                        </p:tgtEl>
                                        <p:attrNameLst>
                                          <p:attrName>style.visibility</p:attrName>
                                        </p:attrNameLst>
                                      </p:cBhvr>
                                      <p:to>
                                        <p:strVal val="visible"/>
                                      </p:to>
                                    </p:set>
                                    <p:animEffect transition="in" filter="wipe(left)">
                                      <p:cBhvr>
                                        <p:cTn id="12"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4638"/>
            <a:ext cx="9144000" cy="1143000"/>
          </a:xfrm>
        </p:spPr>
        <p:txBody>
          <a:bodyPr>
            <a:normAutofit fontScale="90000"/>
          </a:bodyPr>
          <a:lstStyle/>
          <a:p>
            <a:r>
              <a:rPr lang="en-US" dirty="0"/>
              <a:t>What’s going on with CO</a:t>
            </a:r>
            <a:r>
              <a:rPr lang="en-US" baseline="-25000" dirty="0"/>
              <a:t>2</a:t>
            </a:r>
            <a:r>
              <a:rPr lang="en-US" dirty="0"/>
              <a:t> and plants? </a:t>
            </a:r>
          </a:p>
        </p:txBody>
      </p:sp>
      <p:sp>
        <p:nvSpPr>
          <p:cNvPr id="5" name="Content Placeholder 4"/>
          <p:cNvSpPr>
            <a:spLocks noGrp="1"/>
          </p:cNvSpPr>
          <p:nvPr>
            <p:ph idx="1"/>
          </p:nvPr>
        </p:nvSpPr>
        <p:spPr>
          <a:xfrm>
            <a:off x="457200" y="1752600"/>
            <a:ext cx="8229600" cy="4525963"/>
          </a:xfrm>
        </p:spPr>
        <p:txBody>
          <a:bodyPr>
            <a:normAutofit fontScale="92500" lnSpcReduction="20000"/>
          </a:bodyPr>
          <a:lstStyle/>
          <a:p>
            <a:pPr>
              <a:lnSpc>
                <a:spcPct val="120000"/>
              </a:lnSpc>
              <a:spcBef>
                <a:spcPts val="0"/>
              </a:spcBef>
              <a:spcAft>
                <a:spcPts val="1200"/>
              </a:spcAft>
            </a:pPr>
            <a:r>
              <a:rPr lang="en-US" sz="2800" dirty="0">
                <a:latin typeface="Arial"/>
                <a:cs typeface="Arial"/>
              </a:rPr>
              <a:t>You will be provided with the materials you may need to try to answer these questions</a:t>
            </a:r>
            <a:r>
              <a:rPr lang="en-US" sz="2800" dirty="0" smtClean="0">
                <a:latin typeface="Arial"/>
                <a:cs typeface="Arial"/>
              </a:rPr>
              <a:t>.</a:t>
            </a:r>
            <a:endParaRPr lang="en-US" sz="2800" dirty="0">
              <a:latin typeface="Arial"/>
              <a:cs typeface="Arial"/>
            </a:endParaRPr>
          </a:p>
          <a:p>
            <a:pPr>
              <a:lnSpc>
                <a:spcPct val="120000"/>
              </a:lnSpc>
              <a:spcBef>
                <a:spcPts val="0"/>
              </a:spcBef>
              <a:spcAft>
                <a:spcPts val="1200"/>
              </a:spcAft>
            </a:pPr>
            <a:r>
              <a:rPr lang="en-US" sz="2800" dirty="0">
                <a:latin typeface="Arial"/>
                <a:cs typeface="Arial"/>
              </a:rPr>
              <a:t>You will decide how you wish to set up your test tubes to give you the information you want. </a:t>
            </a:r>
          </a:p>
          <a:p>
            <a:pPr>
              <a:lnSpc>
                <a:spcPct val="120000"/>
              </a:lnSpc>
              <a:spcBef>
                <a:spcPts val="0"/>
              </a:spcBef>
              <a:spcAft>
                <a:spcPts val="1200"/>
              </a:spcAft>
            </a:pPr>
            <a:r>
              <a:rPr lang="en-US" sz="2800" dirty="0">
                <a:latin typeface="Arial"/>
                <a:cs typeface="Arial"/>
              </a:rPr>
              <a:t>You may use only the materials given but you may set up the experiment however you choose</a:t>
            </a:r>
            <a:r>
              <a:rPr lang="en-US" sz="2800" dirty="0" smtClean="0">
                <a:latin typeface="Arial"/>
                <a:cs typeface="Arial"/>
              </a:rPr>
              <a:t>.</a:t>
            </a:r>
            <a:endParaRPr lang="en-US" sz="2800" dirty="0">
              <a:latin typeface="Arial"/>
              <a:cs typeface="Arial"/>
            </a:endParaRPr>
          </a:p>
          <a:p>
            <a:pPr>
              <a:lnSpc>
                <a:spcPct val="120000"/>
              </a:lnSpc>
              <a:spcBef>
                <a:spcPts val="0"/>
              </a:spcBef>
            </a:pPr>
            <a:r>
              <a:rPr lang="en-US" sz="2800" dirty="0">
                <a:latin typeface="Arial"/>
                <a:cs typeface="Arial"/>
              </a:rPr>
              <a:t>Remember you need to include </a:t>
            </a:r>
            <a:r>
              <a:rPr lang="en-US" sz="2800" b="1" dirty="0">
                <a:latin typeface="Arial"/>
                <a:cs typeface="Arial"/>
              </a:rPr>
              <a:t>control </a:t>
            </a:r>
            <a:r>
              <a:rPr lang="en-US" sz="2800" dirty="0">
                <a:latin typeface="Arial"/>
                <a:cs typeface="Arial"/>
              </a:rPr>
              <a:t>(comparison) test tubes for each experimental tube to get meaningful results. </a:t>
            </a:r>
          </a:p>
          <a:p>
            <a:endParaRPr lang="en-US" dirty="0"/>
          </a:p>
        </p:txBody>
      </p:sp>
    </p:spTree>
    <p:extLst>
      <p:ext uri="{BB962C8B-B14F-4D97-AF65-F5344CB8AC3E}">
        <p14:creationId xmlns:p14="http://schemas.microsoft.com/office/powerpoint/2010/main" val="18366959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wipe(left)">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wipe(left)">
                                      <p:cBhvr>
                                        <p:cTn id="12" dur="5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wipe(left)">
                                      <p:cBhvr>
                                        <p:cTn id="17" dur="500"/>
                                        <p:tgtEl>
                                          <p:spTgt spid="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nodeType="clickEffect">
                                  <p:stCondLst>
                                    <p:cond delay="0"/>
                                  </p:stCondLst>
                                  <p:childTnLst>
                                    <p:set>
                                      <p:cBhvr>
                                        <p:cTn id="21" dur="1" fill="hold">
                                          <p:stCondLst>
                                            <p:cond delay="0"/>
                                          </p:stCondLst>
                                        </p:cTn>
                                        <p:tgtEl>
                                          <p:spTgt spid="5">
                                            <p:txEl>
                                              <p:pRg st="3" end="3"/>
                                            </p:txEl>
                                          </p:spTgt>
                                        </p:tgtEl>
                                        <p:attrNameLst>
                                          <p:attrName>style.visibility</p:attrName>
                                        </p:attrNameLst>
                                      </p:cBhvr>
                                      <p:to>
                                        <p:strVal val="visible"/>
                                      </p:to>
                                    </p:set>
                                    <p:animEffect transition="in" filter="fade">
                                      <p:cBhvr>
                                        <p:cTn id="22" dur="1000"/>
                                        <p:tgtEl>
                                          <p:spTgt spid="5">
                                            <p:txEl>
                                              <p:pRg st="3" end="3"/>
                                            </p:txEl>
                                          </p:spTgt>
                                        </p:tgtEl>
                                      </p:cBhvr>
                                    </p:animEffect>
                                    <p:anim calcmode="lin" valueType="num">
                                      <p:cBhvr>
                                        <p:cTn id="23" dur="1000" fill="hold"/>
                                        <p:tgtEl>
                                          <p:spTgt spid="5">
                                            <p:txEl>
                                              <p:pRg st="3" end="3"/>
                                            </p:txEl>
                                          </p:spTgt>
                                        </p:tgtEl>
                                        <p:attrNameLst>
                                          <p:attrName>ppt_x</p:attrName>
                                        </p:attrNameLst>
                                      </p:cBhvr>
                                      <p:tavLst>
                                        <p:tav tm="0">
                                          <p:val>
                                            <p:strVal val="#ppt_x"/>
                                          </p:val>
                                        </p:tav>
                                        <p:tav tm="100000">
                                          <p:val>
                                            <p:strVal val="#ppt_x"/>
                                          </p:val>
                                        </p:tav>
                                      </p:tavLst>
                                    </p:anim>
                                    <p:anim calcmode="lin" valueType="num">
                                      <p:cBhvr>
                                        <p:cTn id="24" dur="1000" fill="hold"/>
                                        <p:tgtEl>
                                          <p:spTgt spid="5">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17409" y="2560370"/>
            <a:ext cx="3650156" cy="2299164"/>
          </a:xfrm>
          <a:prstGeom prst="rect">
            <a:avLst/>
          </a:prstGeom>
        </p:spPr>
      </p:pic>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91675" y="2398493"/>
            <a:ext cx="1825752" cy="2740152"/>
          </a:xfrm>
          <a:prstGeom prst="rect">
            <a:avLst/>
          </a:prstGeom>
        </p:spPr>
      </p:pic>
      <p:sp>
        <p:nvSpPr>
          <p:cNvPr id="3" name="TextBox 2"/>
          <p:cNvSpPr txBox="1"/>
          <p:nvPr/>
        </p:nvSpPr>
        <p:spPr>
          <a:xfrm>
            <a:off x="3650055" y="166748"/>
            <a:ext cx="7391400" cy="1846659"/>
          </a:xfrm>
          <a:prstGeom prst="rect">
            <a:avLst/>
          </a:prstGeom>
          <a:noFill/>
        </p:spPr>
        <p:txBody>
          <a:bodyPr wrap="square" rtlCol="0">
            <a:spAutoFit/>
          </a:bodyPr>
          <a:lstStyle/>
          <a:p>
            <a:r>
              <a:rPr lang="en-US" sz="2400" dirty="0"/>
              <a:t>Questions:</a:t>
            </a:r>
          </a:p>
          <a:p>
            <a:r>
              <a:rPr lang="en-US" sz="2400" dirty="0"/>
              <a:t>Do plants give off CO</a:t>
            </a:r>
            <a:r>
              <a:rPr lang="en-US" sz="2400" baseline="-25000" dirty="0"/>
              <a:t>2</a:t>
            </a:r>
            <a:r>
              <a:rPr lang="en-US" sz="2400" dirty="0"/>
              <a:t>?</a:t>
            </a:r>
          </a:p>
          <a:p>
            <a:r>
              <a:rPr lang="en-US" sz="2400" dirty="0"/>
              <a:t>Do plants use CO</a:t>
            </a:r>
            <a:r>
              <a:rPr lang="en-US" sz="2400" baseline="-25000" dirty="0"/>
              <a:t>2</a:t>
            </a:r>
            <a:r>
              <a:rPr lang="en-US" sz="2400" dirty="0"/>
              <a:t>? (And give off O</a:t>
            </a:r>
            <a:r>
              <a:rPr lang="en-US" sz="2400" baseline="-25000" dirty="0"/>
              <a:t>2</a:t>
            </a:r>
            <a:r>
              <a:rPr lang="en-US" sz="2400" dirty="0"/>
              <a:t>?)</a:t>
            </a:r>
          </a:p>
          <a:p>
            <a:r>
              <a:rPr lang="en-US" sz="2400" dirty="0"/>
              <a:t>Does light have something to do with it?</a:t>
            </a:r>
            <a:endParaRPr lang="en-US" dirty="0"/>
          </a:p>
          <a:p>
            <a:endParaRPr lang="en-US" dirty="0"/>
          </a:p>
        </p:txBody>
      </p:sp>
      <p:sp>
        <p:nvSpPr>
          <p:cNvPr id="4" name="TextBox 3"/>
          <p:cNvSpPr txBox="1"/>
          <p:nvPr/>
        </p:nvSpPr>
        <p:spPr>
          <a:xfrm>
            <a:off x="6030020" y="1759853"/>
            <a:ext cx="2835348" cy="830997"/>
          </a:xfrm>
          <a:prstGeom prst="rect">
            <a:avLst/>
          </a:prstGeom>
          <a:noFill/>
        </p:spPr>
        <p:txBody>
          <a:bodyPr wrap="square" rtlCol="0">
            <a:spAutoFit/>
          </a:bodyPr>
          <a:lstStyle/>
          <a:p>
            <a:pPr algn="ctr"/>
            <a:r>
              <a:rPr lang="en-US" sz="2400" dirty="0"/>
              <a:t>BTB </a:t>
            </a:r>
          </a:p>
          <a:p>
            <a:pPr algn="ctr"/>
            <a:r>
              <a:rPr lang="en-US" sz="2400" dirty="0"/>
              <a:t>(to detect CO</a:t>
            </a:r>
            <a:r>
              <a:rPr lang="en-US" sz="2400" baseline="-25000" dirty="0"/>
              <a:t>2</a:t>
            </a:r>
            <a:r>
              <a:rPr lang="en-US" sz="2400" dirty="0"/>
              <a:t>)</a:t>
            </a:r>
          </a:p>
        </p:txBody>
      </p:sp>
      <p:grpSp>
        <p:nvGrpSpPr>
          <p:cNvPr id="16" name="Group 15"/>
          <p:cNvGrpSpPr/>
          <p:nvPr/>
        </p:nvGrpSpPr>
        <p:grpSpPr>
          <a:xfrm>
            <a:off x="2104710" y="2371194"/>
            <a:ext cx="2493642" cy="2743200"/>
            <a:chOff x="2616879" y="1685332"/>
            <a:chExt cx="2493642" cy="2743200"/>
          </a:xfrm>
        </p:grpSpPr>
        <p:pic>
          <p:nvPicPr>
            <p:cNvPr id="10" name="Picture 9"/>
            <p:cNvPicPr>
              <a:picLocks noChangeAspect="1"/>
            </p:cNvPicPr>
            <p:nvPr/>
          </p:nvPicPr>
          <p:blipFill rotWithShape="1">
            <a:blip r:embed="rId5" cstate="print">
              <a:extLst>
                <a:ext uri="{BEBA8EAE-BF5A-486C-A8C5-ECC9F3942E4B}">
                  <a14:imgProps xmlns:a14="http://schemas.microsoft.com/office/drawing/2010/main">
                    <a14:imgLayer r:embed="rId6">
                      <a14:imgEffect>
                        <a14:sharpenSoften amount="100000"/>
                      </a14:imgEffect>
                    </a14:imgLayer>
                  </a14:imgProps>
                </a:ext>
                <a:ext uri="{28A0092B-C50C-407E-A947-70E740481C1C}">
                  <a14:useLocalDpi xmlns:a14="http://schemas.microsoft.com/office/drawing/2010/main" val="0"/>
                </a:ext>
              </a:extLst>
            </a:blip>
            <a:srcRect l="46094" t="8333" r="44792" b="8334"/>
            <a:stretch/>
          </p:blipFill>
          <p:spPr>
            <a:xfrm>
              <a:off x="2616879" y="1685332"/>
              <a:ext cx="533400" cy="2743200"/>
            </a:xfrm>
            <a:prstGeom prst="rect">
              <a:avLst/>
            </a:prstGeom>
          </p:spPr>
        </p:pic>
        <p:pic>
          <p:nvPicPr>
            <p:cNvPr id="21" name="Picture 20"/>
            <p:cNvPicPr>
              <a:picLocks noChangeAspect="1"/>
            </p:cNvPicPr>
            <p:nvPr/>
          </p:nvPicPr>
          <p:blipFill rotWithShape="1">
            <a:blip r:embed="rId5" cstate="print">
              <a:extLst>
                <a:ext uri="{BEBA8EAE-BF5A-486C-A8C5-ECC9F3942E4B}">
                  <a14:imgProps xmlns:a14="http://schemas.microsoft.com/office/drawing/2010/main">
                    <a14:imgLayer r:embed="rId6">
                      <a14:imgEffect>
                        <a14:sharpenSoften amount="100000"/>
                      </a14:imgEffect>
                    </a14:imgLayer>
                  </a14:imgProps>
                </a:ext>
                <a:ext uri="{28A0092B-C50C-407E-A947-70E740481C1C}">
                  <a14:useLocalDpi xmlns:a14="http://schemas.microsoft.com/office/drawing/2010/main" val="0"/>
                </a:ext>
              </a:extLst>
            </a:blip>
            <a:srcRect l="46094" t="8333" r="44792" b="8334"/>
            <a:stretch/>
          </p:blipFill>
          <p:spPr>
            <a:xfrm>
              <a:off x="3118824" y="1685332"/>
              <a:ext cx="533400" cy="2743200"/>
            </a:xfrm>
            <a:prstGeom prst="rect">
              <a:avLst/>
            </a:prstGeom>
          </p:spPr>
        </p:pic>
        <p:pic>
          <p:nvPicPr>
            <p:cNvPr id="22" name="Picture 21"/>
            <p:cNvPicPr>
              <a:picLocks noChangeAspect="1"/>
            </p:cNvPicPr>
            <p:nvPr/>
          </p:nvPicPr>
          <p:blipFill rotWithShape="1">
            <a:blip r:embed="rId5" cstate="print">
              <a:extLst>
                <a:ext uri="{BEBA8EAE-BF5A-486C-A8C5-ECC9F3942E4B}">
                  <a14:imgProps xmlns:a14="http://schemas.microsoft.com/office/drawing/2010/main">
                    <a14:imgLayer r:embed="rId6">
                      <a14:imgEffect>
                        <a14:sharpenSoften amount="100000"/>
                      </a14:imgEffect>
                    </a14:imgLayer>
                  </a14:imgProps>
                </a:ext>
                <a:ext uri="{28A0092B-C50C-407E-A947-70E740481C1C}">
                  <a14:useLocalDpi xmlns:a14="http://schemas.microsoft.com/office/drawing/2010/main" val="0"/>
                </a:ext>
              </a:extLst>
            </a:blip>
            <a:srcRect l="46094" t="8333" r="44792" b="8334"/>
            <a:stretch/>
          </p:blipFill>
          <p:spPr>
            <a:xfrm>
              <a:off x="3622686" y="1685332"/>
              <a:ext cx="533400" cy="2743200"/>
            </a:xfrm>
            <a:prstGeom prst="rect">
              <a:avLst/>
            </a:prstGeom>
          </p:spPr>
        </p:pic>
        <p:pic>
          <p:nvPicPr>
            <p:cNvPr id="23" name="Picture 22"/>
            <p:cNvPicPr>
              <a:picLocks noChangeAspect="1"/>
            </p:cNvPicPr>
            <p:nvPr/>
          </p:nvPicPr>
          <p:blipFill rotWithShape="1">
            <a:blip r:embed="rId5" cstate="print">
              <a:extLst>
                <a:ext uri="{BEBA8EAE-BF5A-486C-A8C5-ECC9F3942E4B}">
                  <a14:imgProps xmlns:a14="http://schemas.microsoft.com/office/drawing/2010/main">
                    <a14:imgLayer r:embed="rId6">
                      <a14:imgEffect>
                        <a14:sharpenSoften amount="100000"/>
                      </a14:imgEffect>
                    </a14:imgLayer>
                  </a14:imgProps>
                </a:ext>
                <a:ext uri="{28A0092B-C50C-407E-A947-70E740481C1C}">
                  <a14:useLocalDpi xmlns:a14="http://schemas.microsoft.com/office/drawing/2010/main" val="0"/>
                </a:ext>
              </a:extLst>
            </a:blip>
            <a:srcRect l="46094" t="8333" r="44792" b="8334"/>
            <a:stretch/>
          </p:blipFill>
          <p:spPr>
            <a:xfrm>
              <a:off x="4091250" y="1685332"/>
              <a:ext cx="533400" cy="2743200"/>
            </a:xfrm>
            <a:prstGeom prst="rect">
              <a:avLst/>
            </a:prstGeom>
          </p:spPr>
        </p:pic>
        <p:pic>
          <p:nvPicPr>
            <p:cNvPr id="24" name="Picture 23"/>
            <p:cNvPicPr>
              <a:picLocks noChangeAspect="1"/>
            </p:cNvPicPr>
            <p:nvPr/>
          </p:nvPicPr>
          <p:blipFill rotWithShape="1">
            <a:blip r:embed="rId5" cstate="print">
              <a:extLst>
                <a:ext uri="{BEBA8EAE-BF5A-486C-A8C5-ECC9F3942E4B}">
                  <a14:imgProps xmlns:a14="http://schemas.microsoft.com/office/drawing/2010/main">
                    <a14:imgLayer r:embed="rId6">
                      <a14:imgEffect>
                        <a14:sharpenSoften amount="100000"/>
                      </a14:imgEffect>
                    </a14:imgLayer>
                  </a14:imgProps>
                </a:ext>
                <a:ext uri="{28A0092B-C50C-407E-A947-70E740481C1C}">
                  <a14:useLocalDpi xmlns:a14="http://schemas.microsoft.com/office/drawing/2010/main" val="0"/>
                </a:ext>
              </a:extLst>
            </a:blip>
            <a:srcRect l="46094" t="8333" r="44792" b="8334"/>
            <a:stretch/>
          </p:blipFill>
          <p:spPr>
            <a:xfrm>
              <a:off x="4577121" y="1685332"/>
              <a:ext cx="533400" cy="2743200"/>
            </a:xfrm>
            <a:prstGeom prst="rect">
              <a:avLst/>
            </a:prstGeom>
          </p:spPr>
        </p:pic>
      </p:grpSp>
      <p:sp>
        <p:nvSpPr>
          <p:cNvPr id="12" name="TextBox 11"/>
          <p:cNvSpPr txBox="1"/>
          <p:nvPr/>
        </p:nvSpPr>
        <p:spPr>
          <a:xfrm rot="20388042">
            <a:off x="2568256" y="3024215"/>
            <a:ext cx="2151320" cy="461665"/>
          </a:xfrm>
          <a:prstGeom prst="rect">
            <a:avLst/>
          </a:prstGeom>
          <a:noFill/>
        </p:spPr>
        <p:txBody>
          <a:bodyPr wrap="square" rtlCol="0">
            <a:spAutoFit/>
          </a:bodyPr>
          <a:lstStyle/>
          <a:p>
            <a:r>
              <a:rPr lang="en-US" sz="2400" dirty="0"/>
              <a:t>Test Tubes</a:t>
            </a:r>
          </a:p>
        </p:txBody>
      </p:sp>
      <p:grpSp>
        <p:nvGrpSpPr>
          <p:cNvPr id="8" name="Group 7"/>
          <p:cNvGrpSpPr/>
          <p:nvPr/>
        </p:nvGrpSpPr>
        <p:grpSpPr>
          <a:xfrm>
            <a:off x="993235" y="4038600"/>
            <a:ext cx="1905000" cy="1905000"/>
            <a:chOff x="1186498" y="4800600"/>
            <a:chExt cx="1905000" cy="1905000"/>
          </a:xfrm>
        </p:grpSpPr>
        <p:pic>
          <p:nvPicPr>
            <p:cNvPr id="7" name="Picture 6"/>
            <p:cNvPicPr>
              <a:picLocks noChangeAspect="1"/>
            </p:cNvPicPr>
            <p:nvPr/>
          </p:nvPicPr>
          <p:blipFill>
            <a:blip r:embed="rId7"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186498" y="4800600"/>
              <a:ext cx="1905000" cy="1905000"/>
            </a:xfrm>
            <a:prstGeom prst="rect">
              <a:avLst/>
            </a:prstGeom>
          </p:spPr>
        </p:pic>
        <p:sp>
          <p:nvSpPr>
            <p:cNvPr id="6" name="Rectangle 5"/>
            <p:cNvSpPr/>
            <p:nvPr/>
          </p:nvSpPr>
          <p:spPr>
            <a:xfrm>
              <a:off x="1738791" y="5506147"/>
              <a:ext cx="790922" cy="461665"/>
            </a:xfrm>
            <a:prstGeom prst="rect">
              <a:avLst/>
            </a:prstGeom>
          </p:spPr>
          <p:txBody>
            <a:bodyPr wrap="none">
              <a:spAutoFit/>
            </a:bodyPr>
            <a:lstStyle/>
            <a:p>
              <a:r>
                <a:rPr lang="en-US" sz="2400" dirty="0">
                  <a:solidFill>
                    <a:srgbClr val="D06A28"/>
                  </a:solidFill>
                </a:rPr>
                <a:t>Light</a:t>
              </a:r>
            </a:p>
          </p:txBody>
        </p:sp>
      </p:grpSp>
      <p:pic>
        <p:nvPicPr>
          <p:cNvPr id="2064" name="Picture 16" descr="Elodea canadensis.jpe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3352337" y="4096553"/>
            <a:ext cx="2903052" cy="2177289"/>
          </a:xfrm>
          <a:prstGeom prst="rect">
            <a:avLst/>
          </a:prstGeom>
          <a:ln w="228600" cap="sq" cmpd="thickThin">
            <a:solidFill>
              <a:srgbClr val="000000"/>
            </a:solidFill>
            <a:prstDash val="solid"/>
            <a:miter lim="800000"/>
          </a:ln>
          <a:effectLst>
            <a:innerShdw blurRad="76200">
              <a:srgbClr val="000000"/>
            </a:innerShdw>
          </a:effectLst>
          <a:extLst>
            <a:ext uri="{909E8E84-426E-40dd-AFC4-6F175D3DCCD1}">
              <a14:hiddenFill xmlns="" xmlns:a14="http://schemas.microsoft.com/office/drawing/2010/main">
                <a:solidFill>
                  <a:srgbClr val="FFFFFF"/>
                </a:solidFill>
              </a14:hiddenFill>
            </a:ext>
          </a:extLst>
        </p:spPr>
      </p:pic>
      <p:sp>
        <p:nvSpPr>
          <p:cNvPr id="27" name="TextBox 26"/>
          <p:cNvSpPr txBox="1"/>
          <p:nvPr/>
        </p:nvSpPr>
        <p:spPr>
          <a:xfrm rot="20388042">
            <a:off x="170234" y="2288957"/>
            <a:ext cx="696327" cy="461665"/>
          </a:xfrm>
          <a:prstGeom prst="rect">
            <a:avLst/>
          </a:prstGeom>
          <a:noFill/>
        </p:spPr>
        <p:txBody>
          <a:bodyPr wrap="square" rtlCol="0">
            <a:spAutoFit/>
          </a:bodyPr>
          <a:lstStyle/>
          <a:p>
            <a:r>
              <a:rPr lang="en-US" sz="2400" dirty="0"/>
              <a:t>Foil</a:t>
            </a:r>
          </a:p>
        </p:txBody>
      </p:sp>
      <p:sp>
        <p:nvSpPr>
          <p:cNvPr id="13" name="TextBox 12"/>
          <p:cNvSpPr txBox="1"/>
          <p:nvPr/>
        </p:nvSpPr>
        <p:spPr>
          <a:xfrm>
            <a:off x="6524405" y="5712767"/>
            <a:ext cx="1194449" cy="461665"/>
          </a:xfrm>
          <a:prstGeom prst="rect">
            <a:avLst/>
          </a:prstGeom>
          <a:noFill/>
        </p:spPr>
        <p:txBody>
          <a:bodyPr wrap="square" rtlCol="0">
            <a:spAutoFit/>
          </a:bodyPr>
          <a:lstStyle/>
          <a:p>
            <a:r>
              <a:rPr lang="en-US" sz="2400" dirty="0"/>
              <a:t>Elodea</a:t>
            </a:r>
          </a:p>
        </p:txBody>
      </p:sp>
      <p:sp>
        <p:nvSpPr>
          <p:cNvPr id="19" name="TextBox 18"/>
          <p:cNvSpPr txBox="1"/>
          <p:nvPr/>
        </p:nvSpPr>
        <p:spPr>
          <a:xfrm>
            <a:off x="332016" y="1331244"/>
            <a:ext cx="2835348" cy="646331"/>
          </a:xfrm>
          <a:prstGeom prst="rect">
            <a:avLst/>
          </a:prstGeom>
          <a:noFill/>
        </p:spPr>
        <p:txBody>
          <a:bodyPr wrap="square" rtlCol="0">
            <a:spAutoFit/>
          </a:bodyPr>
          <a:lstStyle/>
          <a:p>
            <a:pPr algn="ctr"/>
            <a:r>
              <a:rPr lang="en-US" sz="3600" dirty="0"/>
              <a:t>SUPPLIES:</a:t>
            </a:r>
          </a:p>
        </p:txBody>
      </p:sp>
    </p:spTree>
    <p:extLst>
      <p:ext uri="{BB962C8B-B14F-4D97-AF65-F5344CB8AC3E}">
        <p14:creationId xmlns:p14="http://schemas.microsoft.com/office/powerpoint/2010/main" val="3963337959"/>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a:xfrm>
            <a:off x="152400" y="15111"/>
            <a:ext cx="8991600" cy="6842889"/>
          </a:xfrm>
        </p:spPr>
        <p:txBody>
          <a:bodyPr>
            <a:normAutofit fontScale="92500"/>
          </a:bodyPr>
          <a:lstStyle/>
          <a:p>
            <a:pPr marL="0" indent="0">
              <a:spcAft>
                <a:spcPts val="400"/>
              </a:spcAft>
              <a:buNone/>
            </a:pPr>
            <a:r>
              <a:rPr lang="en-US" sz="2200" i="1" dirty="0">
                <a:solidFill>
                  <a:schemeClr val="accent1">
                    <a:lumMod val="50000"/>
                  </a:schemeClr>
                </a:solidFill>
                <a:latin typeface="Arial" panose="020B0604020202020204" pitchFamily="34" charset="0"/>
                <a:cs typeface="Arial" panose="020B0604020202020204" pitchFamily="34" charset="0"/>
              </a:rPr>
              <a:t>With your group, discuss and plan how you will test each experimental question. What will you need to put in each test tube and where will you put it – in </a:t>
            </a:r>
            <a:r>
              <a:rPr lang="en-US" sz="2200" i="1" dirty="0" smtClean="0">
                <a:solidFill>
                  <a:schemeClr val="accent1">
                    <a:lumMod val="50000"/>
                  </a:schemeClr>
                </a:solidFill>
                <a:latin typeface="Arial" panose="020B0604020202020204" pitchFamily="34" charset="0"/>
                <a:cs typeface="Arial" panose="020B0604020202020204" pitchFamily="34" charset="0"/>
              </a:rPr>
              <a:t>light </a:t>
            </a:r>
            <a:r>
              <a:rPr lang="en-US" sz="2200" i="1" dirty="0">
                <a:solidFill>
                  <a:schemeClr val="accent1">
                    <a:lumMod val="50000"/>
                  </a:schemeClr>
                </a:solidFill>
                <a:latin typeface="Arial" panose="020B0604020202020204" pitchFamily="34" charset="0"/>
                <a:cs typeface="Arial" panose="020B0604020202020204" pitchFamily="34" charset="0"/>
              </a:rPr>
              <a:t>or dark? </a:t>
            </a:r>
            <a:r>
              <a:rPr lang="en-US" sz="2200" i="1" u="sng" dirty="0">
                <a:solidFill>
                  <a:schemeClr val="accent1">
                    <a:lumMod val="50000"/>
                  </a:schemeClr>
                </a:solidFill>
                <a:latin typeface="Arial" panose="020B0604020202020204" pitchFamily="34" charset="0"/>
                <a:cs typeface="Arial" panose="020B0604020202020204" pitchFamily="34" charset="0"/>
              </a:rPr>
              <a:t>Once you have your plan</a:t>
            </a:r>
            <a:r>
              <a:rPr lang="en-US" sz="2200" i="1" dirty="0">
                <a:solidFill>
                  <a:schemeClr val="accent1">
                    <a:lumMod val="50000"/>
                  </a:schemeClr>
                </a:solidFill>
                <a:latin typeface="Arial" panose="020B0604020202020204" pitchFamily="34" charset="0"/>
                <a:cs typeface="Arial" panose="020B0604020202020204" pitchFamily="34" charset="0"/>
              </a:rPr>
              <a:t>:</a:t>
            </a:r>
          </a:p>
          <a:p>
            <a:pPr marL="457200" indent="-457200">
              <a:spcBef>
                <a:spcPts val="400"/>
              </a:spcBef>
              <a:spcAft>
                <a:spcPts val="400"/>
              </a:spcAft>
              <a:buAutoNum type="arabicPeriod"/>
            </a:pPr>
            <a:r>
              <a:rPr lang="en-US" sz="1900" dirty="0">
                <a:latin typeface="Arial" panose="020B0604020202020204" pitchFamily="34" charset="0"/>
                <a:cs typeface="Arial" panose="020B0604020202020204" pitchFamily="34" charset="0"/>
              </a:rPr>
              <a:t>On your group’s pages of test tubes, color “Start” rows to show how you will set them up. Draw plants in those that have them. </a:t>
            </a:r>
          </a:p>
          <a:p>
            <a:pPr marL="457200" indent="-457200">
              <a:spcBef>
                <a:spcPts val="400"/>
              </a:spcBef>
              <a:spcAft>
                <a:spcPts val="400"/>
              </a:spcAft>
              <a:buAutoNum type="arabicPeriod"/>
            </a:pPr>
            <a:r>
              <a:rPr lang="en-US" sz="1900" dirty="0">
                <a:solidFill>
                  <a:schemeClr val="accent1">
                    <a:lumMod val="50000"/>
                  </a:schemeClr>
                </a:solidFill>
                <a:latin typeface="Arial" panose="020B0604020202020204" pitchFamily="34" charset="0"/>
                <a:cs typeface="Arial" panose="020B0604020202020204" pitchFamily="34" charset="0"/>
              </a:rPr>
              <a:t>NUMBER THE TEST TUBES.</a:t>
            </a:r>
          </a:p>
          <a:p>
            <a:pPr marL="457200" indent="-457200">
              <a:spcBef>
                <a:spcPts val="400"/>
              </a:spcBef>
              <a:spcAft>
                <a:spcPts val="400"/>
              </a:spcAft>
              <a:buAutoNum type="arabicPeriod"/>
            </a:pPr>
            <a:r>
              <a:rPr lang="en-US" sz="1900" dirty="0">
                <a:latin typeface="Arial" panose="020B0604020202020204" pitchFamily="34" charset="0"/>
                <a:cs typeface="Arial" panose="020B0604020202020204" pitchFamily="34" charset="0"/>
              </a:rPr>
              <a:t>Show your colored pages to the teacher. If you need test tubes without plants, to save materials the teacher will set those up for the whole class.</a:t>
            </a:r>
          </a:p>
          <a:p>
            <a:pPr marL="457200" indent="-457200">
              <a:spcBef>
                <a:spcPts val="400"/>
              </a:spcBef>
              <a:spcAft>
                <a:spcPts val="400"/>
              </a:spcAft>
              <a:buAutoNum type="arabicPeriod"/>
            </a:pPr>
            <a:r>
              <a:rPr lang="en-US" sz="1900" dirty="0">
                <a:solidFill>
                  <a:schemeClr val="accent1">
                    <a:lumMod val="50000"/>
                  </a:schemeClr>
                </a:solidFill>
                <a:latin typeface="Arial" panose="020B0604020202020204" pitchFamily="34" charset="0"/>
                <a:cs typeface="Arial" panose="020B0604020202020204" pitchFamily="34" charset="0"/>
              </a:rPr>
              <a:t>Set up all of the test tubes with plants.</a:t>
            </a:r>
          </a:p>
          <a:p>
            <a:pPr marL="457200" indent="-457200">
              <a:spcBef>
                <a:spcPts val="400"/>
              </a:spcBef>
              <a:spcAft>
                <a:spcPts val="400"/>
              </a:spcAft>
              <a:buAutoNum type="arabicPeriod"/>
            </a:pPr>
            <a:r>
              <a:rPr lang="en-US" sz="1900" dirty="0">
                <a:latin typeface="Arial" panose="020B0604020202020204" pitchFamily="34" charset="0"/>
                <a:cs typeface="Arial" panose="020B0604020202020204" pitchFamily="34" charset="0"/>
              </a:rPr>
              <a:t>Use about 12 ml. of BTB per test tube. </a:t>
            </a:r>
          </a:p>
          <a:p>
            <a:pPr marL="0" indent="0">
              <a:spcAft>
                <a:spcPts val="400"/>
              </a:spcAft>
              <a:buNone/>
            </a:pPr>
            <a:r>
              <a:rPr lang="en-US" sz="1900" i="1" dirty="0">
                <a:solidFill>
                  <a:schemeClr val="accent1">
                    <a:lumMod val="50000"/>
                  </a:schemeClr>
                </a:solidFill>
                <a:latin typeface="Arial" panose="020B0604020202020204" pitchFamily="34" charset="0"/>
                <a:cs typeface="Arial" panose="020B0604020202020204" pitchFamily="34" charset="0"/>
              </a:rPr>
              <a:t>Measure the total amount of BTB </a:t>
            </a:r>
            <a:r>
              <a:rPr lang="en-US" sz="1900" i="1" u="sng" dirty="0">
                <a:solidFill>
                  <a:schemeClr val="accent1">
                    <a:lumMod val="50000"/>
                  </a:schemeClr>
                </a:solidFill>
                <a:latin typeface="Arial" panose="020B0604020202020204" pitchFamily="34" charset="0"/>
                <a:cs typeface="Arial" panose="020B0604020202020204" pitchFamily="34" charset="0"/>
              </a:rPr>
              <a:t>with CO</a:t>
            </a:r>
            <a:r>
              <a:rPr lang="en-US" sz="1900" i="1" u="sng" baseline="-25000" dirty="0">
                <a:solidFill>
                  <a:schemeClr val="accent1">
                    <a:lumMod val="50000"/>
                  </a:schemeClr>
                </a:solidFill>
                <a:latin typeface="Arial" panose="020B0604020202020204" pitchFamily="34" charset="0"/>
                <a:cs typeface="Arial" panose="020B0604020202020204" pitchFamily="34" charset="0"/>
              </a:rPr>
              <a:t>2</a:t>
            </a:r>
            <a:r>
              <a:rPr lang="en-US" sz="1900" i="1" u="sng" dirty="0">
                <a:solidFill>
                  <a:schemeClr val="accent1">
                    <a:lumMod val="50000"/>
                  </a:schemeClr>
                </a:solidFill>
                <a:latin typeface="Arial" panose="020B0604020202020204" pitchFamily="34" charset="0"/>
                <a:cs typeface="Arial" panose="020B0604020202020204" pitchFamily="34" charset="0"/>
              </a:rPr>
              <a:t> </a:t>
            </a:r>
            <a:r>
              <a:rPr lang="en-US" sz="1900" i="1" dirty="0">
                <a:solidFill>
                  <a:schemeClr val="accent1">
                    <a:lumMod val="50000"/>
                  </a:schemeClr>
                </a:solidFill>
                <a:latin typeface="Arial" panose="020B0604020202020204" pitchFamily="34" charset="0"/>
                <a:cs typeface="Arial" panose="020B0604020202020204" pitchFamily="34" charset="0"/>
              </a:rPr>
              <a:t>you will need into the small beaker.  Have one person bubble breath in until it </a:t>
            </a:r>
            <a:r>
              <a:rPr lang="en-US" sz="1900" i="1" u="sng" dirty="0">
                <a:solidFill>
                  <a:schemeClr val="accent1">
                    <a:lumMod val="50000"/>
                  </a:schemeClr>
                </a:solidFill>
                <a:latin typeface="Arial" panose="020B0604020202020204" pitchFamily="34" charset="0"/>
                <a:cs typeface="Arial" panose="020B0604020202020204" pitchFamily="34" charset="0"/>
              </a:rPr>
              <a:t>just barely </a:t>
            </a:r>
            <a:r>
              <a:rPr lang="en-US" sz="1900" i="1" dirty="0">
                <a:solidFill>
                  <a:schemeClr val="accent1">
                    <a:lumMod val="50000"/>
                  </a:schemeClr>
                </a:solidFill>
                <a:latin typeface="Arial" panose="020B0604020202020204" pitchFamily="34" charset="0"/>
                <a:cs typeface="Arial" panose="020B0604020202020204" pitchFamily="34" charset="0"/>
              </a:rPr>
              <a:t>turns yellow. Measure what you need for each tube from this supply. </a:t>
            </a:r>
          </a:p>
          <a:p>
            <a:pPr marL="457200" lvl="1" indent="-457200">
              <a:spcBef>
                <a:spcPts val="400"/>
              </a:spcBef>
              <a:spcAft>
                <a:spcPts val="400"/>
              </a:spcAft>
              <a:buFont typeface="+mj-lt"/>
              <a:buAutoNum type="arabicPeriod" startAt="6"/>
            </a:pPr>
            <a:r>
              <a:rPr lang="en-US" sz="1900" dirty="0">
                <a:latin typeface="Arial" panose="020B0604020202020204" pitchFamily="34" charset="0"/>
                <a:cs typeface="Arial" panose="020B0604020202020204" pitchFamily="34" charset="0"/>
              </a:rPr>
              <a:t>Wrap “DARK” </a:t>
            </a:r>
            <a:r>
              <a:rPr lang="en-US" sz="1900" dirty="0" err="1">
                <a:latin typeface="Arial" panose="020B0604020202020204" pitchFamily="34" charset="0"/>
                <a:cs typeface="Arial" panose="020B0604020202020204" pitchFamily="34" charset="0"/>
              </a:rPr>
              <a:t>t.t.’s</a:t>
            </a:r>
            <a:r>
              <a:rPr lang="en-US" sz="1900" dirty="0">
                <a:latin typeface="Arial" panose="020B0604020202020204" pitchFamily="34" charset="0"/>
                <a:cs typeface="Arial" panose="020B0604020202020204" pitchFamily="34" charset="0"/>
              </a:rPr>
              <a:t> in foil and place in beaker. Leave “LIGHT” </a:t>
            </a:r>
            <a:r>
              <a:rPr lang="en-US" sz="1900" dirty="0" err="1">
                <a:latin typeface="Arial" panose="020B0604020202020204" pitchFamily="34" charset="0"/>
                <a:cs typeface="Arial" panose="020B0604020202020204" pitchFamily="34" charset="0"/>
              </a:rPr>
              <a:t>t.t.’s</a:t>
            </a:r>
            <a:r>
              <a:rPr lang="en-US" sz="1900" dirty="0">
                <a:latin typeface="Arial" panose="020B0604020202020204" pitchFamily="34" charset="0"/>
                <a:cs typeface="Arial" panose="020B0604020202020204" pitchFamily="34" charset="0"/>
              </a:rPr>
              <a:t> in rack. </a:t>
            </a:r>
          </a:p>
          <a:p>
            <a:pPr marL="457200" lvl="1" indent="-457200">
              <a:spcBef>
                <a:spcPts val="400"/>
              </a:spcBef>
              <a:spcAft>
                <a:spcPts val="400"/>
              </a:spcAft>
              <a:buFont typeface="+mj-lt"/>
              <a:buAutoNum type="arabicPeriod" startAt="6"/>
            </a:pPr>
            <a:r>
              <a:rPr lang="en-US" sz="1900" dirty="0">
                <a:solidFill>
                  <a:schemeClr val="accent1">
                    <a:lumMod val="50000"/>
                  </a:schemeClr>
                </a:solidFill>
                <a:latin typeface="Arial" panose="020B0604020202020204" pitchFamily="34" charset="0"/>
                <a:cs typeface="Arial" panose="020B0604020202020204" pitchFamily="34" charset="0"/>
              </a:rPr>
              <a:t>Label each with its number (as shown on your colored paper), your period and your table number. </a:t>
            </a:r>
            <a:r>
              <a:rPr lang="en-US" sz="1900" i="1" dirty="0">
                <a:solidFill>
                  <a:schemeClr val="accent1">
                    <a:lumMod val="50000"/>
                  </a:schemeClr>
                </a:solidFill>
                <a:latin typeface="Arial" panose="020B0604020202020204" pitchFamily="34" charset="0"/>
                <a:cs typeface="Arial" panose="020B0604020202020204" pitchFamily="34" charset="0"/>
              </a:rPr>
              <a:t>Label dark tubes both inside and outside the foil. </a:t>
            </a:r>
          </a:p>
          <a:p>
            <a:pPr marL="457200" lvl="1" indent="-457200">
              <a:spcBef>
                <a:spcPts val="0"/>
              </a:spcBef>
              <a:buFont typeface="+mj-lt"/>
              <a:buAutoNum type="arabicPeriod" startAt="6"/>
            </a:pPr>
            <a:r>
              <a:rPr lang="en-US" sz="1900" dirty="0">
                <a:latin typeface="Arial" panose="020B0604020202020204" pitchFamily="34" charset="0"/>
                <a:cs typeface="Arial" panose="020B0604020202020204" pitchFamily="34" charset="0"/>
              </a:rPr>
              <a:t>Complete your “prelab” (no procedure required):</a:t>
            </a:r>
          </a:p>
          <a:p>
            <a:pPr marL="548640" indent="0">
              <a:spcBef>
                <a:spcPts val="0"/>
              </a:spcBef>
              <a:buNone/>
            </a:pPr>
            <a:r>
              <a:rPr lang="en-US" sz="1900" dirty="0">
                <a:latin typeface="Arial" panose="020B0604020202020204" pitchFamily="34" charset="0"/>
                <a:cs typeface="Arial" panose="020B0604020202020204" pitchFamily="34" charset="0"/>
              </a:rPr>
              <a:t>a. write the experimental questions and your predictions</a:t>
            </a:r>
          </a:p>
          <a:p>
            <a:pPr marL="548640" indent="0">
              <a:spcBef>
                <a:spcPts val="0"/>
              </a:spcBef>
              <a:buNone/>
            </a:pPr>
            <a:r>
              <a:rPr lang="en-US" sz="1900" dirty="0">
                <a:latin typeface="Arial" panose="020B0604020202020204" pitchFamily="34" charset="0"/>
                <a:cs typeface="Arial" panose="020B0604020202020204" pitchFamily="34" charset="0"/>
              </a:rPr>
              <a:t>b. Set up the data table for your experiment as shown on the handout. Include</a:t>
            </a:r>
          </a:p>
          <a:p>
            <a:pPr marL="548640" indent="0">
              <a:spcBef>
                <a:spcPts val="0"/>
              </a:spcBef>
              <a:buNone/>
            </a:pPr>
            <a:r>
              <a:rPr lang="en-US" sz="1900" dirty="0">
                <a:latin typeface="Arial" panose="020B0604020202020204" pitchFamily="34" charset="0"/>
                <a:cs typeface="Arial" panose="020B0604020202020204" pitchFamily="34" charset="0"/>
              </a:rPr>
              <a:t>a row for each test tube you planned. </a:t>
            </a:r>
            <a:r>
              <a:rPr lang="en-US" sz="1900" u="sng" dirty="0">
                <a:latin typeface="Arial" panose="020B0604020202020204" pitchFamily="34" charset="0"/>
                <a:cs typeface="Arial" panose="020B0604020202020204" pitchFamily="34" charset="0"/>
              </a:rPr>
              <a:t>Complete the first 5 columns TODAY!!</a:t>
            </a:r>
          </a:p>
        </p:txBody>
      </p:sp>
    </p:spTree>
    <p:extLst>
      <p:ext uri="{BB962C8B-B14F-4D97-AF65-F5344CB8AC3E}">
        <p14:creationId xmlns:p14="http://schemas.microsoft.com/office/powerpoint/2010/main" val="4054960739"/>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3459" y="152400"/>
            <a:ext cx="5562600" cy="8077200"/>
          </a:xfrm>
        </p:spPr>
        <p:txBody>
          <a:bodyPr>
            <a:normAutofit/>
          </a:bodyPr>
          <a:lstStyle/>
          <a:p>
            <a:pPr marL="514350" indent="-514350">
              <a:buFont typeface="+mj-lt"/>
              <a:buAutoNum type="alphaUcPeriod"/>
            </a:pPr>
            <a:r>
              <a:rPr lang="en-US" sz="1800" b="1" dirty="0">
                <a:latin typeface="Arial"/>
                <a:cs typeface="Arial"/>
              </a:rPr>
              <a:t>Color “END” </a:t>
            </a:r>
            <a:r>
              <a:rPr lang="en-US" sz="1800" b="1" dirty="0" err="1">
                <a:latin typeface="Arial"/>
                <a:cs typeface="Arial"/>
              </a:rPr>
              <a:t>t.t.’s</a:t>
            </a:r>
            <a:r>
              <a:rPr lang="en-US" sz="1800" b="1" dirty="0">
                <a:latin typeface="Arial"/>
                <a:cs typeface="Arial"/>
              </a:rPr>
              <a:t>. Glue colored </a:t>
            </a:r>
            <a:r>
              <a:rPr lang="en-US" sz="1800" b="1" dirty="0" err="1">
                <a:latin typeface="Arial"/>
                <a:cs typeface="Arial"/>
              </a:rPr>
              <a:t>t.t.’s</a:t>
            </a:r>
            <a:r>
              <a:rPr lang="en-US" sz="1800" b="1" dirty="0">
                <a:latin typeface="Arial"/>
                <a:cs typeface="Arial"/>
              </a:rPr>
              <a:t> pages on poster as shown.</a:t>
            </a:r>
          </a:p>
          <a:p>
            <a:pPr marL="514350" indent="-514350">
              <a:buFont typeface="+mj-lt"/>
              <a:buAutoNum type="alphaUcPeriod"/>
            </a:pPr>
            <a:r>
              <a:rPr lang="en-US" sz="1800" b="1" dirty="0">
                <a:latin typeface="Arial"/>
                <a:cs typeface="Arial"/>
              </a:rPr>
              <a:t>Work together on interpretations and discussion questions. Help each other make sense of the data.</a:t>
            </a:r>
          </a:p>
          <a:p>
            <a:pPr marL="514350" indent="-514350">
              <a:buFont typeface="+mj-lt"/>
              <a:buAutoNum type="alphaUcPeriod"/>
            </a:pPr>
            <a:r>
              <a:rPr lang="en-US" sz="1800" b="1" dirty="0">
                <a:latin typeface="Arial"/>
                <a:cs typeface="Arial"/>
              </a:rPr>
              <a:t>Write a “conclusion” to your experiment at the bottom of your poster.</a:t>
            </a:r>
          </a:p>
          <a:p>
            <a:pPr marL="0" indent="0">
              <a:buNone/>
            </a:pPr>
            <a:endParaRPr lang="en-US" sz="1800" b="1" dirty="0">
              <a:latin typeface="Arial"/>
              <a:cs typeface="Arial"/>
            </a:endParaRPr>
          </a:p>
          <a:p>
            <a:pPr marL="914400" lvl="1" indent="-514350">
              <a:buFont typeface="+mj-lt"/>
              <a:buAutoNum type="arabicPeriod"/>
            </a:pPr>
            <a:r>
              <a:rPr lang="en-US" sz="1800" dirty="0">
                <a:latin typeface="Arial"/>
                <a:cs typeface="Arial"/>
              </a:rPr>
              <a:t>Write interpretation below each tube.</a:t>
            </a:r>
          </a:p>
          <a:p>
            <a:pPr marL="914400" lvl="1" indent="-514350">
              <a:buAutoNum type="arabicPeriod"/>
            </a:pPr>
            <a:r>
              <a:rPr lang="en-US" sz="1800" dirty="0">
                <a:latin typeface="Arial"/>
                <a:cs typeface="Arial"/>
              </a:rPr>
              <a:t>Answer the experimental questions based on YOUR OWN data.</a:t>
            </a:r>
          </a:p>
          <a:p>
            <a:pPr marL="800100" lvl="2" indent="0">
              <a:buNone/>
            </a:pPr>
            <a:r>
              <a:rPr lang="en-US" sz="1800" i="1" dirty="0">
                <a:latin typeface="Arial"/>
                <a:cs typeface="Arial"/>
                <a:sym typeface="Wingdings" panose="05000000000000000000" pitchFamily="2" charset="2"/>
              </a:rPr>
              <a:t> </a:t>
            </a:r>
            <a:r>
              <a:rPr lang="en-US" sz="1800" i="1" dirty="0">
                <a:latin typeface="Arial"/>
                <a:cs typeface="Arial"/>
              </a:rPr>
              <a:t>If there is a change involving CO</a:t>
            </a:r>
            <a:r>
              <a:rPr lang="en-US" sz="1800" i="1" baseline="-25000" dirty="0">
                <a:latin typeface="Arial"/>
                <a:cs typeface="Arial"/>
              </a:rPr>
              <a:t>2</a:t>
            </a:r>
            <a:r>
              <a:rPr lang="en-US" sz="1800" i="1" dirty="0">
                <a:latin typeface="Arial"/>
                <a:cs typeface="Arial"/>
              </a:rPr>
              <a:t>, </a:t>
            </a:r>
            <a:r>
              <a:rPr lang="en-US" sz="1800" i="1" u="sng" dirty="0">
                <a:latin typeface="Arial"/>
                <a:cs typeface="Arial"/>
              </a:rPr>
              <a:t>name the process </a:t>
            </a:r>
            <a:r>
              <a:rPr lang="en-US" sz="1800" i="1" dirty="0">
                <a:latin typeface="Arial"/>
                <a:cs typeface="Arial"/>
              </a:rPr>
              <a:t>you think is responsible for the change.</a:t>
            </a:r>
          </a:p>
          <a:p>
            <a:pPr marL="914400" lvl="1" indent="-514350">
              <a:buAutoNum type="arabicPeriod"/>
            </a:pPr>
            <a:r>
              <a:rPr lang="en-US" sz="1800" dirty="0">
                <a:latin typeface="Arial"/>
                <a:cs typeface="Arial"/>
              </a:rPr>
              <a:t>If the design of your experiment doesn’t allow you to answer all of the questions, explain what you would do differently next time.</a:t>
            </a:r>
          </a:p>
          <a:p>
            <a:pPr marL="914400" lvl="1" indent="-514350">
              <a:buAutoNum type="arabicPeriod"/>
            </a:pPr>
            <a:r>
              <a:rPr lang="en-US" sz="1800" i="1" dirty="0">
                <a:latin typeface="Arial"/>
                <a:cs typeface="Arial"/>
              </a:rPr>
              <a:t>What additional questions do you have that are not answered by the data? </a:t>
            </a:r>
            <a:r>
              <a:rPr lang="en-US" sz="1800" dirty="0">
                <a:latin typeface="Arial"/>
                <a:cs typeface="Arial"/>
              </a:rPr>
              <a:t>Write them on your poster.</a:t>
            </a:r>
          </a:p>
          <a:p>
            <a:pPr marL="0" indent="0">
              <a:buNone/>
            </a:pPr>
            <a:endParaRPr lang="en-US" dirty="0">
              <a:cs typeface="Cambria"/>
            </a:endParaRPr>
          </a:p>
          <a:p>
            <a:endParaRPr lang="en-US" dirty="0"/>
          </a:p>
        </p:txBody>
      </p:sp>
      <p:sp>
        <p:nvSpPr>
          <p:cNvPr id="2" name="Rectangle 1"/>
          <p:cNvSpPr/>
          <p:nvPr/>
        </p:nvSpPr>
        <p:spPr>
          <a:xfrm>
            <a:off x="5638800" y="1295400"/>
            <a:ext cx="3276600" cy="4648200"/>
          </a:xfrm>
          <a:prstGeom prst="rect">
            <a:avLst/>
          </a:prstGeom>
          <a:no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6" name="Straight Connector 5"/>
          <p:cNvCxnSpPr/>
          <p:nvPr/>
        </p:nvCxnSpPr>
        <p:spPr>
          <a:xfrm>
            <a:off x="7391400" y="1295400"/>
            <a:ext cx="0" cy="2133600"/>
          </a:xfrm>
          <a:prstGeom prst="line">
            <a:avLst/>
          </a:prstGeom>
        </p:spPr>
        <p:style>
          <a:lnRef idx="2">
            <a:schemeClr val="accent1"/>
          </a:lnRef>
          <a:fillRef idx="0">
            <a:schemeClr val="accent1"/>
          </a:fillRef>
          <a:effectRef idx="1">
            <a:schemeClr val="accent1"/>
          </a:effectRef>
          <a:fontRef idx="minor">
            <a:schemeClr val="tx1"/>
          </a:fontRef>
        </p:style>
      </p:cxnSp>
      <p:sp>
        <p:nvSpPr>
          <p:cNvPr id="26" name="TextBox 25"/>
          <p:cNvSpPr txBox="1"/>
          <p:nvPr/>
        </p:nvSpPr>
        <p:spPr>
          <a:xfrm>
            <a:off x="5867400" y="4109228"/>
            <a:ext cx="3048000" cy="1200329"/>
          </a:xfrm>
          <a:prstGeom prst="rect">
            <a:avLst/>
          </a:prstGeom>
          <a:noFill/>
        </p:spPr>
        <p:txBody>
          <a:bodyPr wrap="square" rtlCol="0">
            <a:spAutoFit/>
          </a:bodyPr>
          <a:lstStyle/>
          <a:p>
            <a:r>
              <a:rPr lang="en-US" b="1" dirty="0">
                <a:latin typeface="Cambria" panose="02040503050406030204" pitchFamily="18" charset="0"/>
                <a:cs typeface="Libian SC Regular"/>
              </a:rPr>
              <a:t>Answer experimental questions here. Tell which test tubes support your statements.</a:t>
            </a:r>
          </a:p>
        </p:txBody>
      </p:sp>
      <p:sp>
        <p:nvSpPr>
          <p:cNvPr id="30" name="TextBox 29"/>
          <p:cNvSpPr txBox="1"/>
          <p:nvPr/>
        </p:nvSpPr>
        <p:spPr>
          <a:xfrm>
            <a:off x="5867400" y="5410200"/>
            <a:ext cx="3048000" cy="369332"/>
          </a:xfrm>
          <a:prstGeom prst="rect">
            <a:avLst/>
          </a:prstGeom>
          <a:noFill/>
        </p:spPr>
        <p:txBody>
          <a:bodyPr wrap="square" rtlCol="0">
            <a:spAutoFit/>
          </a:bodyPr>
          <a:lstStyle/>
          <a:p>
            <a:r>
              <a:rPr lang="en-US" b="1" dirty="0">
                <a:latin typeface="Cambria" panose="02040503050406030204" pitchFamily="18" charset="0"/>
                <a:cs typeface="Libian SC Regular"/>
              </a:rPr>
              <a:t>Additional questions here.</a:t>
            </a:r>
          </a:p>
        </p:txBody>
      </p:sp>
      <p:sp>
        <p:nvSpPr>
          <p:cNvPr id="29" name="TextBox 28"/>
          <p:cNvSpPr txBox="1"/>
          <p:nvPr/>
        </p:nvSpPr>
        <p:spPr>
          <a:xfrm>
            <a:off x="5867400" y="3619500"/>
            <a:ext cx="2590800" cy="369332"/>
          </a:xfrm>
          <a:prstGeom prst="rect">
            <a:avLst/>
          </a:prstGeom>
          <a:noFill/>
        </p:spPr>
        <p:txBody>
          <a:bodyPr wrap="square" rtlCol="0">
            <a:spAutoFit/>
          </a:bodyPr>
          <a:lstStyle/>
          <a:p>
            <a:r>
              <a:rPr lang="en-US" b="1" i="1" dirty="0">
                <a:latin typeface="Cambria"/>
                <a:cs typeface="Cambria"/>
              </a:rPr>
              <a:t>(Interpretations here)</a:t>
            </a:r>
          </a:p>
        </p:txBody>
      </p:sp>
      <p:pic>
        <p:nvPicPr>
          <p:cNvPr id="5" name="Picture 4" descr="Screen Shot 2015-12-10 at 7.04.29 PM.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715000" y="1371600"/>
            <a:ext cx="1587500" cy="2215581"/>
          </a:xfrm>
          <a:prstGeom prst="rect">
            <a:avLst/>
          </a:prstGeom>
        </p:spPr>
      </p:pic>
      <p:pic>
        <p:nvPicPr>
          <p:cNvPr id="7" name="Picture 6" descr="Screen Shot 2015-12-10 at 7.06.09 PM.pn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315200" y="1371600"/>
            <a:ext cx="1564411" cy="2209800"/>
          </a:xfrm>
          <a:prstGeom prst="rect">
            <a:avLst/>
          </a:prstGeom>
        </p:spPr>
      </p:pic>
      <p:sp>
        <p:nvSpPr>
          <p:cNvPr id="10" name="Title 1"/>
          <p:cNvSpPr>
            <a:spLocks noGrp="1"/>
          </p:cNvSpPr>
          <p:nvPr>
            <p:ph type="title"/>
          </p:nvPr>
        </p:nvSpPr>
        <p:spPr>
          <a:xfrm>
            <a:off x="5358384" y="108204"/>
            <a:ext cx="3810000" cy="1143000"/>
          </a:xfrm>
        </p:spPr>
        <p:txBody>
          <a:bodyPr/>
          <a:lstStyle/>
          <a:p>
            <a:r>
              <a:rPr lang="en-US" dirty="0"/>
              <a:t>Your Poster</a:t>
            </a:r>
          </a:p>
        </p:txBody>
      </p:sp>
    </p:spTree>
    <p:extLst>
      <p:ext uri="{BB962C8B-B14F-4D97-AF65-F5344CB8AC3E}">
        <p14:creationId xmlns:p14="http://schemas.microsoft.com/office/powerpoint/2010/main" val="38713379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1667" y="80185"/>
            <a:ext cx="9025466" cy="1096962"/>
          </a:xfrm>
        </p:spPr>
        <p:txBody>
          <a:bodyPr>
            <a:normAutofit/>
          </a:bodyPr>
          <a:lstStyle/>
          <a:p>
            <a:pPr algn="l"/>
            <a:r>
              <a:rPr lang="en-US" sz="2800" dirty="0">
                <a:latin typeface="Arial" panose="020B0604020202020204" pitchFamily="34" charset="0"/>
                <a:cs typeface="Arial" panose="020B0604020202020204" pitchFamily="34" charset="0"/>
              </a:rPr>
              <a:t>Decide what test tubes you need and how you will set them up. Then color </a:t>
            </a:r>
            <a:r>
              <a:rPr lang="en-US" sz="2800" dirty="0" err="1">
                <a:latin typeface="Arial" panose="020B0604020202020204" pitchFamily="34" charset="0"/>
                <a:cs typeface="Arial" panose="020B0604020202020204" pitchFamily="34" charset="0"/>
              </a:rPr>
              <a:t>t.t.’s</a:t>
            </a:r>
            <a:r>
              <a:rPr lang="en-US" sz="2800" dirty="0">
                <a:latin typeface="Arial" panose="020B0604020202020204" pitchFamily="34" charset="0"/>
                <a:cs typeface="Arial" panose="020B0604020202020204" pitchFamily="34" charset="0"/>
              </a:rPr>
              <a:t> on lab paper accordingly.</a:t>
            </a:r>
          </a:p>
        </p:txBody>
      </p:sp>
      <p:pic>
        <p:nvPicPr>
          <p:cNvPr id="4" name="Content Placeholder 3" descr="ttyellow no plant 4.tif"/>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1181982" y="1905000"/>
            <a:ext cx="493886" cy="3581400"/>
          </a:xfrm>
          <a:prstGeom prst="rect">
            <a:avLst/>
          </a:prstGeom>
        </p:spPr>
      </p:pic>
      <p:pic>
        <p:nvPicPr>
          <p:cNvPr id="5" name="Picture 4" descr="ttyellow plant 3.tif"/>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263547" y="1929384"/>
            <a:ext cx="522288" cy="3581400"/>
          </a:xfrm>
          <a:prstGeom prst="rect">
            <a:avLst/>
          </a:prstGeom>
        </p:spPr>
      </p:pic>
      <p:sp>
        <p:nvSpPr>
          <p:cNvPr id="6" name="TextBox 5"/>
          <p:cNvSpPr txBox="1"/>
          <p:nvPr/>
        </p:nvSpPr>
        <p:spPr>
          <a:xfrm>
            <a:off x="4724400" y="1524000"/>
            <a:ext cx="3810000" cy="4339650"/>
          </a:xfrm>
          <a:prstGeom prst="rect">
            <a:avLst/>
          </a:prstGeom>
          <a:noFill/>
        </p:spPr>
        <p:txBody>
          <a:bodyPr wrap="square" rtlCol="0">
            <a:spAutoFit/>
          </a:bodyPr>
          <a:lstStyle/>
          <a:p>
            <a:pPr marL="514350" indent="-514350">
              <a:buFont typeface="+mj-lt"/>
              <a:buAutoNum type="arabicPeriod"/>
            </a:pPr>
            <a:r>
              <a:rPr lang="en-US" sz="2800" dirty="0">
                <a:latin typeface="Arial" panose="020B0604020202020204" pitchFamily="34" charset="0"/>
                <a:cs typeface="Arial" panose="020B0604020202020204" pitchFamily="34" charset="0"/>
              </a:rPr>
              <a:t>ALL test tubes will have BTB.</a:t>
            </a:r>
          </a:p>
          <a:p>
            <a:pPr marL="457200" indent="-457200">
              <a:buFont typeface="+mj-lt"/>
              <a:buAutoNum type="arabicPeriod"/>
            </a:pPr>
            <a:endParaRPr lang="en-US" sz="2400" dirty="0">
              <a:latin typeface="Arial" panose="020B0604020202020204" pitchFamily="34" charset="0"/>
              <a:cs typeface="Arial" panose="020B0604020202020204" pitchFamily="34" charset="0"/>
            </a:endParaRPr>
          </a:p>
          <a:p>
            <a:pPr marL="514350" indent="-514350">
              <a:buFont typeface="+mj-lt"/>
              <a:buAutoNum type="arabicPeriod"/>
            </a:pPr>
            <a:r>
              <a:rPr lang="en-US" sz="2800" dirty="0">
                <a:latin typeface="Arial" panose="020B0604020202020204" pitchFamily="34" charset="0"/>
                <a:cs typeface="Arial" panose="020B0604020202020204" pitchFamily="34" charset="0"/>
              </a:rPr>
              <a:t>Options:</a:t>
            </a:r>
          </a:p>
          <a:p>
            <a:r>
              <a:rPr lang="en-US" sz="2800" dirty="0">
                <a:latin typeface="Arial" panose="020B0604020202020204" pitchFamily="34" charset="0"/>
                <a:cs typeface="Arial" panose="020B0604020202020204" pitchFamily="34" charset="0"/>
              </a:rPr>
              <a:t>    	- </a:t>
            </a:r>
            <a:r>
              <a:rPr lang="en-US" sz="2800" i="1" dirty="0">
                <a:latin typeface="Arial" panose="020B0604020202020204" pitchFamily="34" charset="0"/>
                <a:cs typeface="Arial" panose="020B0604020202020204" pitchFamily="34" charset="0"/>
              </a:rPr>
              <a:t>add CO</a:t>
            </a:r>
            <a:r>
              <a:rPr lang="en-US" sz="2800" i="1" baseline="-25000" dirty="0">
                <a:latin typeface="Arial" panose="020B0604020202020204" pitchFamily="34" charset="0"/>
                <a:cs typeface="Arial" panose="020B0604020202020204" pitchFamily="34" charset="0"/>
              </a:rPr>
              <a:t>2</a:t>
            </a:r>
          </a:p>
          <a:p>
            <a:r>
              <a:rPr lang="en-US" sz="2800" i="1" dirty="0">
                <a:latin typeface="Arial" panose="020B0604020202020204" pitchFamily="34" charset="0"/>
                <a:cs typeface="Arial" panose="020B0604020202020204" pitchFamily="34" charset="0"/>
              </a:rPr>
              <a:t>   	- add plant</a:t>
            </a:r>
          </a:p>
          <a:p>
            <a:endParaRPr lang="en-US" sz="2800" i="1" dirty="0">
              <a:latin typeface="Arial" panose="020B0604020202020204" pitchFamily="34" charset="0"/>
              <a:cs typeface="Arial" panose="020B0604020202020204" pitchFamily="34" charset="0"/>
            </a:endParaRPr>
          </a:p>
          <a:p>
            <a:pPr marL="514350" indent="-514350">
              <a:buFont typeface="+mj-lt"/>
              <a:buAutoNum type="arabicPeriod" startAt="3"/>
            </a:pPr>
            <a:r>
              <a:rPr lang="en-US" sz="2800" dirty="0">
                <a:latin typeface="Arial" panose="020B0604020202020204" pitchFamily="34" charset="0"/>
                <a:cs typeface="Arial" panose="020B0604020202020204" pitchFamily="34" charset="0"/>
              </a:rPr>
              <a:t>Decide, will it go in:</a:t>
            </a:r>
          </a:p>
          <a:p>
            <a:r>
              <a:rPr lang="en-US" sz="2800" dirty="0">
                <a:latin typeface="Arial" panose="020B0604020202020204" pitchFamily="34" charset="0"/>
                <a:cs typeface="Arial" panose="020B0604020202020204" pitchFamily="34" charset="0"/>
              </a:rPr>
              <a:t>	- </a:t>
            </a:r>
            <a:r>
              <a:rPr lang="en-US" sz="2800" i="1" dirty="0">
                <a:latin typeface="Arial" panose="020B0604020202020204" pitchFamily="34" charset="0"/>
                <a:cs typeface="Arial" panose="020B0604020202020204" pitchFamily="34" charset="0"/>
              </a:rPr>
              <a:t>Dark?</a:t>
            </a:r>
          </a:p>
          <a:p>
            <a:r>
              <a:rPr lang="en-US" sz="2800" i="1" dirty="0">
                <a:latin typeface="Arial" panose="020B0604020202020204" pitchFamily="34" charset="0"/>
                <a:cs typeface="Arial" panose="020B0604020202020204" pitchFamily="34" charset="0"/>
              </a:rPr>
              <a:t>  	- Light?</a:t>
            </a:r>
          </a:p>
        </p:txBody>
      </p:sp>
      <p:sp>
        <p:nvSpPr>
          <p:cNvPr id="7" name="TextBox 6"/>
          <p:cNvSpPr txBox="1"/>
          <p:nvPr/>
        </p:nvSpPr>
        <p:spPr>
          <a:xfrm>
            <a:off x="773703" y="5489713"/>
            <a:ext cx="1676400" cy="830997"/>
          </a:xfrm>
          <a:prstGeom prst="rect">
            <a:avLst/>
          </a:prstGeom>
          <a:noFill/>
        </p:spPr>
        <p:txBody>
          <a:bodyPr wrap="square" rtlCol="0">
            <a:spAutoFit/>
          </a:bodyPr>
          <a:lstStyle/>
          <a:p>
            <a:r>
              <a:rPr lang="en-US" sz="2400" b="1" dirty="0">
                <a:latin typeface="Arial" panose="020B0604020202020204" pitchFamily="34" charset="0"/>
                <a:cs typeface="Arial" panose="020B0604020202020204" pitchFamily="34" charset="0"/>
              </a:rPr>
              <a:t>BTB only</a:t>
            </a:r>
          </a:p>
          <a:p>
            <a:r>
              <a:rPr lang="en-US" sz="2400" b="1" dirty="0">
                <a:latin typeface="Arial" panose="020B0604020202020204" pitchFamily="34" charset="0"/>
                <a:cs typeface="Arial" panose="020B0604020202020204" pitchFamily="34" charset="0"/>
              </a:rPr>
              <a:t>(no CO</a:t>
            </a:r>
            <a:r>
              <a:rPr lang="en-US" sz="2400" b="1" baseline="-25000" dirty="0">
                <a:latin typeface="Arial" panose="020B0604020202020204" pitchFamily="34" charset="0"/>
                <a:cs typeface="Arial" panose="020B0604020202020204" pitchFamily="34" charset="0"/>
              </a:rPr>
              <a:t>2</a:t>
            </a:r>
            <a:r>
              <a:rPr lang="en-US" sz="2400" b="1" dirty="0">
                <a:latin typeface="Arial" panose="020B0604020202020204" pitchFamily="34" charset="0"/>
                <a:cs typeface="Arial" panose="020B0604020202020204" pitchFamily="34" charset="0"/>
              </a:rPr>
              <a:t>)</a:t>
            </a:r>
          </a:p>
        </p:txBody>
      </p:sp>
      <p:sp>
        <p:nvSpPr>
          <p:cNvPr id="8" name="TextBox 7"/>
          <p:cNvSpPr txBox="1"/>
          <p:nvPr/>
        </p:nvSpPr>
        <p:spPr>
          <a:xfrm>
            <a:off x="2629782" y="5486400"/>
            <a:ext cx="1789818" cy="461665"/>
          </a:xfrm>
          <a:prstGeom prst="rect">
            <a:avLst/>
          </a:prstGeom>
          <a:noFill/>
        </p:spPr>
        <p:txBody>
          <a:bodyPr wrap="square" rtlCol="0">
            <a:spAutoFit/>
          </a:bodyPr>
          <a:lstStyle/>
          <a:p>
            <a:r>
              <a:rPr lang="en-US" sz="2400" b="1" dirty="0">
                <a:latin typeface="Arial" panose="020B0604020202020204" pitchFamily="34" charset="0"/>
                <a:cs typeface="Arial" panose="020B0604020202020204" pitchFamily="34" charset="0"/>
              </a:rPr>
              <a:t>BTB + CO</a:t>
            </a:r>
            <a:r>
              <a:rPr lang="en-US" sz="2400" b="1" baseline="-25000" dirty="0">
                <a:latin typeface="Arial" panose="020B0604020202020204" pitchFamily="34" charset="0"/>
                <a:cs typeface="Arial" panose="020B0604020202020204" pitchFamily="34" charset="0"/>
              </a:rPr>
              <a:t>2</a:t>
            </a:r>
          </a:p>
        </p:txBody>
      </p:sp>
    </p:spTree>
    <p:extLst>
      <p:ext uri="{BB962C8B-B14F-4D97-AF65-F5344CB8AC3E}">
        <p14:creationId xmlns:p14="http://schemas.microsoft.com/office/powerpoint/2010/main" val="3268073597"/>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274638"/>
            <a:ext cx="8229600" cy="1143000"/>
          </a:xfrm>
        </p:spPr>
        <p:txBody>
          <a:bodyPr/>
          <a:lstStyle/>
          <a:p>
            <a:r>
              <a:rPr lang="en-US" dirty="0"/>
              <a:t>Plan Your Experiment</a:t>
            </a:r>
          </a:p>
        </p:txBody>
      </p:sp>
      <p:pic>
        <p:nvPicPr>
          <p:cNvPr id="4" name="Picture 3" descr="Screen Shot 2015-12-10 at 7.04.29 PM.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73642" y="1773865"/>
            <a:ext cx="3229652" cy="4507437"/>
          </a:xfrm>
          <a:prstGeom prst="rect">
            <a:avLst/>
          </a:prstGeom>
        </p:spPr>
      </p:pic>
      <p:pic>
        <p:nvPicPr>
          <p:cNvPr id="5" name="Picture 4" descr="Screen Shot 2015-12-10 at 7.06.09 PM.pn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876800" y="1785627"/>
            <a:ext cx="3182679" cy="4495675"/>
          </a:xfrm>
          <a:prstGeom prst="rect">
            <a:avLst/>
          </a:prstGeom>
        </p:spPr>
      </p:pic>
    </p:spTree>
    <p:extLst>
      <p:ext uri="{BB962C8B-B14F-4D97-AF65-F5344CB8AC3E}">
        <p14:creationId xmlns:p14="http://schemas.microsoft.com/office/powerpoint/2010/main" val="281765681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D47199-2413-4904-96C3-11E5E368C370}"/>
              </a:ext>
            </a:extLst>
          </p:cNvPr>
          <p:cNvSpPr>
            <a:spLocks noGrp="1"/>
          </p:cNvSpPr>
          <p:nvPr>
            <p:ph type="title"/>
          </p:nvPr>
        </p:nvSpPr>
        <p:spPr/>
        <p:txBody>
          <a:bodyPr/>
          <a:lstStyle/>
          <a:p>
            <a:r>
              <a:rPr lang="en-US" dirty="0"/>
              <a:t>How to use these slides continued…</a:t>
            </a:r>
          </a:p>
        </p:txBody>
      </p:sp>
      <p:sp>
        <p:nvSpPr>
          <p:cNvPr id="3" name="Text Placeholder 2">
            <a:extLst>
              <a:ext uri="{FF2B5EF4-FFF2-40B4-BE49-F238E27FC236}">
                <a16:creationId xmlns:a16="http://schemas.microsoft.com/office/drawing/2014/main" id="{28A6DF0E-CD1E-47EF-BFBB-D74C22910EA0}"/>
              </a:ext>
            </a:extLst>
          </p:cNvPr>
          <p:cNvSpPr>
            <a:spLocks noGrp="1"/>
          </p:cNvSpPr>
          <p:nvPr>
            <p:ph type="body" sz="quarter" idx="10"/>
          </p:nvPr>
        </p:nvSpPr>
        <p:spPr>
          <a:xfrm>
            <a:off x="228600" y="851157"/>
            <a:ext cx="8686799" cy="5360432"/>
          </a:xfrm>
        </p:spPr>
        <p:txBody>
          <a:bodyPr/>
          <a:lstStyle/>
          <a:p>
            <a:pPr>
              <a:spcAft>
                <a:spcPts val="400"/>
              </a:spcAft>
            </a:pPr>
            <a:r>
              <a:rPr lang="en-US" dirty="0">
                <a:latin typeface="Arial" panose="020B0604020202020204" pitchFamily="34" charset="0"/>
                <a:cs typeface="Arial" panose="020B0604020202020204" pitchFamily="34" charset="0"/>
              </a:rPr>
              <a:t>Please remember that these slides </a:t>
            </a:r>
            <a:r>
              <a:rPr lang="en-US" b="1" dirty="0">
                <a:latin typeface="Arial" panose="020B0604020202020204" pitchFamily="34" charset="0"/>
                <a:cs typeface="Arial" panose="020B0604020202020204" pitchFamily="34" charset="0"/>
              </a:rPr>
              <a:t>are not</a:t>
            </a:r>
            <a:r>
              <a:rPr lang="en-US" dirty="0">
                <a:latin typeface="Arial" panose="020B0604020202020204" pitchFamily="34" charset="0"/>
                <a:cs typeface="Arial" panose="020B0604020202020204" pitchFamily="34" charset="0"/>
              </a:rPr>
              <a:t> for taking “Notes.” Many of the slides are animated to allow for think time, time to write out ideas (doodle) and share with a partner or the class. The slides are meant to be interactive.  When it is time to make student thinking public, we have provided a slide to type in their ideas (usually noted in electric blue text). This can also be done on a classroom whiteboard or poster paper. When possible, post the model where everyone can see it. Yes, it will be messy with revisions until the end of the triangle when you can make and post the best version of the working model, but learning is messy.  Making sense of things takes time and is not always neat and simple.  So, take your time, have fun, make a mess, and your students will figure it out.</a:t>
            </a:r>
          </a:p>
          <a:p>
            <a:pPr lvl="0">
              <a:spcAft>
                <a:spcPts val="400"/>
              </a:spcAft>
            </a:pPr>
            <a:endParaRPr lang="en-US" sz="800" dirty="0"/>
          </a:p>
          <a:p>
            <a:pPr lvl="0">
              <a:spcAft>
                <a:spcPts val="400"/>
              </a:spcAft>
            </a:pPr>
            <a:r>
              <a:rPr lang="en-US" dirty="0"/>
              <a:t>We feel strongly that it is your decision regarding what to actually show students. The goal in each triangle is to engage your students in making sense of the phenomenon at hand and to have that sensemaking process be purposeful and coherent. Sometimes reading from the PowerPoint slides can actually oppose that over-arching goal. Trust your teacher instincts!</a:t>
            </a:r>
          </a:p>
          <a:p>
            <a:pPr lvl="0">
              <a:spcAft>
                <a:spcPts val="400"/>
              </a:spcAft>
            </a:pPr>
            <a:endParaRPr lang="en-US" sz="800" dirty="0"/>
          </a:p>
          <a:p>
            <a:pPr lvl="0">
              <a:spcAft>
                <a:spcPts val="400"/>
              </a:spcAft>
            </a:pPr>
            <a:r>
              <a:rPr lang="en-US" dirty="0"/>
              <a:t>We have at times been constrained by less-than-ideal images or videos because of our commitment to keep the materials open source. You, however, can swap in whatever you like for your own classroom version!  </a:t>
            </a:r>
          </a:p>
          <a:p>
            <a:pPr lvl="0">
              <a:spcAft>
                <a:spcPts val="400"/>
              </a:spcAft>
            </a:pPr>
            <a:endParaRPr lang="en-US" sz="800" dirty="0"/>
          </a:p>
          <a:p>
            <a:pPr lvl="0">
              <a:spcAft>
                <a:spcPts val="400"/>
              </a:spcAft>
            </a:pPr>
            <a:r>
              <a:rPr lang="en-US" dirty="0"/>
              <a:t>Many teachers have reworked the slides, re-sequenced learning segments (with attention to coherent knowledge-building of course), modified materials such as doodle sheets, or invented their own tools such as model trackers. We highly encourage you to do so as you become more familiar with the units in MBER. And we invite you to post ideas about what has worked well and what could work better to the Forums on the website.</a:t>
            </a:r>
          </a:p>
          <a:p>
            <a:pPr lvl="0">
              <a:spcAft>
                <a:spcPts val="400"/>
              </a:spcAft>
            </a:pPr>
            <a:endParaRPr lang="en-US" sz="800" dirty="0"/>
          </a:p>
          <a:p>
            <a:pPr lvl="0">
              <a:spcAft>
                <a:spcPts val="400"/>
              </a:spcAft>
            </a:pPr>
            <a:r>
              <a:rPr lang="en-US" dirty="0"/>
              <a:t>Thank you again for all of the work you do on behalf of your students! We appreciate it and hope that some of what we provide supports you in your work! </a:t>
            </a:r>
            <a:r>
              <a:rPr lang="en-US" sz="1300" dirty="0"/>
              <a:t>								</a:t>
            </a:r>
          </a:p>
          <a:p>
            <a:pPr lvl="0">
              <a:spcAft>
                <a:spcPts val="400"/>
              </a:spcAft>
            </a:pPr>
            <a:r>
              <a:rPr lang="en-US" sz="1300" dirty="0"/>
              <a:t>					</a:t>
            </a:r>
            <a:endParaRPr lang="en-US" dirty="0"/>
          </a:p>
          <a:p>
            <a:endParaRPr lang="en-US" dirty="0"/>
          </a:p>
        </p:txBody>
      </p:sp>
    </p:spTree>
    <p:extLst>
      <p:ext uri="{BB962C8B-B14F-4D97-AF65-F5344CB8AC3E}">
        <p14:creationId xmlns:p14="http://schemas.microsoft.com/office/powerpoint/2010/main" val="1575238880"/>
      </p:ext>
    </p:extLst>
  </p:cSld>
  <p:clrMapOvr>
    <a:masterClrMapping/>
  </p:clrMapOvr>
  <p:transition spd="med"/>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A51FCA39-A6C9-104E-8E1C-AEB4B5313914}"/>
              </a:ext>
            </a:extLst>
          </p:cNvPr>
          <p:cNvSpPr>
            <a:spLocks noGrp="1"/>
          </p:cNvSpPr>
          <p:nvPr>
            <p:ph type="title"/>
          </p:nvPr>
        </p:nvSpPr>
        <p:spPr/>
        <p:txBody>
          <a:bodyPr/>
          <a:lstStyle/>
          <a:p>
            <a:r>
              <a:rPr lang="en-US" dirty="0"/>
              <a:t>Learning Segment 02 Summary</a:t>
            </a:r>
          </a:p>
        </p:txBody>
      </p:sp>
      <p:sp>
        <p:nvSpPr>
          <p:cNvPr id="2" name="Text Placeholder 1">
            <a:extLst>
              <a:ext uri="{FF2B5EF4-FFF2-40B4-BE49-F238E27FC236}">
                <a16:creationId xmlns:a16="http://schemas.microsoft.com/office/drawing/2014/main" id="{D86002E7-2078-5942-9EE6-82888F6AA7DC}"/>
              </a:ext>
            </a:extLst>
          </p:cNvPr>
          <p:cNvSpPr>
            <a:spLocks noGrp="1"/>
          </p:cNvSpPr>
          <p:nvPr>
            <p:ph type="body" sz="quarter" idx="10"/>
          </p:nvPr>
        </p:nvSpPr>
        <p:spPr/>
        <p:txBody>
          <a:bodyPr/>
          <a:lstStyle/>
          <a:p>
            <a:r>
              <a:rPr lang="en-US" b="1" dirty="0"/>
              <a:t>What we figured out …</a:t>
            </a:r>
          </a:p>
          <a:p>
            <a:endParaRPr lang="en-US" dirty="0"/>
          </a:p>
          <a:p>
            <a:r>
              <a:rPr lang="en-US" dirty="0"/>
              <a:t>We’ve decided on an experimental design that will help us answer our questions about CO</a:t>
            </a:r>
            <a:r>
              <a:rPr lang="en-US" baseline="-25000" dirty="0"/>
              <a:t>2</a:t>
            </a:r>
            <a:r>
              <a:rPr lang="en-US" dirty="0"/>
              <a:t> and light. We await the results.</a:t>
            </a:r>
          </a:p>
          <a:p>
            <a:endParaRPr lang="en-US" dirty="0"/>
          </a:p>
          <a:p>
            <a:endParaRPr lang="en-US" dirty="0"/>
          </a:p>
        </p:txBody>
      </p:sp>
      <p:sp>
        <p:nvSpPr>
          <p:cNvPr id="3" name="Text Placeholder 2">
            <a:extLst>
              <a:ext uri="{FF2B5EF4-FFF2-40B4-BE49-F238E27FC236}">
                <a16:creationId xmlns:a16="http://schemas.microsoft.com/office/drawing/2014/main" id="{D1ADB8FF-B882-6B40-9582-B4D786786B61}"/>
              </a:ext>
            </a:extLst>
          </p:cNvPr>
          <p:cNvSpPr>
            <a:spLocks noGrp="1"/>
          </p:cNvSpPr>
          <p:nvPr>
            <p:ph type="body" sz="quarter" idx="11"/>
          </p:nvPr>
        </p:nvSpPr>
        <p:spPr/>
        <p:txBody>
          <a:bodyPr/>
          <a:lstStyle/>
          <a:p>
            <a:r>
              <a:rPr lang="en-US" u="sng" dirty="0"/>
              <a:t>LS02 Teacher Reflection Notes:</a:t>
            </a:r>
          </a:p>
          <a:p>
            <a:endParaRPr lang="en-US" dirty="0"/>
          </a:p>
          <a:p>
            <a:r>
              <a:rPr lang="en-US" i="1" dirty="0"/>
              <a:t>Things that went well…</a:t>
            </a:r>
          </a:p>
          <a:p>
            <a:endParaRPr lang="en-US" i="1" dirty="0"/>
          </a:p>
          <a:p>
            <a:r>
              <a:rPr lang="en-US" i="1" dirty="0"/>
              <a:t>Things I would change…</a:t>
            </a:r>
          </a:p>
          <a:p>
            <a:endParaRPr lang="en-US" i="1" dirty="0"/>
          </a:p>
          <a:p>
            <a:endParaRPr lang="en-US" i="1" dirty="0"/>
          </a:p>
          <a:p>
            <a:endParaRPr lang="en-US" dirty="0"/>
          </a:p>
          <a:p>
            <a:endParaRPr lang="en-US" dirty="0"/>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562461919"/>
      </p:ext>
    </p:extLst>
  </p:cSld>
  <p:clrMapOvr>
    <a:masterClrMapping/>
  </p:clrMapOvr>
  <p:transition spd="slow"/>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9C98F32C-DECB-E944-9D8A-3ABFC75D5C9D}"/>
              </a:ext>
            </a:extLst>
          </p:cNvPr>
          <p:cNvSpPr>
            <a:spLocks noGrp="1"/>
          </p:cNvSpPr>
          <p:nvPr>
            <p:ph type="body" sz="quarter" idx="10"/>
          </p:nvPr>
        </p:nvSpPr>
        <p:spPr/>
        <p:txBody>
          <a:bodyPr/>
          <a:lstStyle/>
          <a:p>
            <a:pPr>
              <a:lnSpc>
                <a:spcPts val="1800"/>
              </a:lnSpc>
              <a:spcAft>
                <a:spcPts val="600"/>
              </a:spcAft>
            </a:pPr>
            <a:r>
              <a:rPr lang="en-US" b="1" dirty="0"/>
              <a:t>P </a:t>
            </a:r>
            <a:r>
              <a:rPr lang="en-US" b="1" dirty="0">
                <a:sym typeface="Wingdings" pitchFamily="2" charset="2"/>
              </a:rPr>
              <a:t> </a:t>
            </a:r>
            <a:r>
              <a:rPr lang="en-US" b="1" dirty="0"/>
              <a:t>M</a:t>
            </a:r>
          </a:p>
          <a:p>
            <a:pPr>
              <a:lnSpc>
                <a:spcPts val="1800"/>
              </a:lnSpc>
              <a:spcAft>
                <a:spcPts val="600"/>
              </a:spcAft>
            </a:pPr>
            <a:r>
              <a:rPr lang="en-US" b="1" dirty="0"/>
              <a:t>We examine the results of our experiment and construct posters that communicate our findings and analysis. We review other groups’ results and discuss as a class.</a:t>
            </a:r>
          </a:p>
          <a:p>
            <a:pPr>
              <a:lnSpc>
                <a:spcPts val="1800"/>
              </a:lnSpc>
              <a:spcAft>
                <a:spcPts val="600"/>
              </a:spcAft>
            </a:pPr>
            <a:endParaRPr lang="en-US" b="1" dirty="0"/>
          </a:p>
          <a:p>
            <a:pPr>
              <a:lnSpc>
                <a:spcPts val="1800"/>
              </a:lnSpc>
              <a:spcAft>
                <a:spcPts val="600"/>
              </a:spcAft>
            </a:pPr>
            <a:endParaRPr lang="en-US" b="1" dirty="0"/>
          </a:p>
        </p:txBody>
      </p:sp>
      <p:sp>
        <p:nvSpPr>
          <p:cNvPr id="5" name="Text Placeholder 4">
            <a:extLst>
              <a:ext uri="{FF2B5EF4-FFF2-40B4-BE49-F238E27FC236}">
                <a16:creationId xmlns:a16="http://schemas.microsoft.com/office/drawing/2014/main" id="{8C3231DC-C34C-5542-81C3-2D90C68FD146}"/>
              </a:ext>
            </a:extLst>
          </p:cNvPr>
          <p:cNvSpPr>
            <a:spLocks noGrp="1"/>
          </p:cNvSpPr>
          <p:nvPr>
            <p:ph type="body" sz="quarter" idx="12"/>
          </p:nvPr>
        </p:nvSpPr>
        <p:spPr/>
        <p:txBody>
          <a:bodyPr/>
          <a:lstStyle/>
          <a:p>
            <a:pPr>
              <a:lnSpc>
                <a:spcPts val="1800"/>
              </a:lnSpc>
              <a:spcAft>
                <a:spcPts val="400"/>
              </a:spcAft>
            </a:pPr>
            <a:r>
              <a:rPr lang="en-US" u="sng" dirty="0"/>
              <a:t>Resources you will need:</a:t>
            </a:r>
          </a:p>
          <a:p>
            <a:pPr>
              <a:lnSpc>
                <a:spcPts val="1800"/>
              </a:lnSpc>
            </a:pPr>
            <a:r>
              <a:rPr lang="en-US" dirty="0"/>
              <a:t>PS </a:t>
            </a:r>
            <a:r>
              <a:rPr lang="en-US" dirty="0" smtClean="0"/>
              <a:t>Doodle Sheet vLE-Feb2022</a:t>
            </a:r>
            <a:endParaRPr lang="en-US" dirty="0"/>
          </a:p>
          <a:p>
            <a:pPr>
              <a:lnSpc>
                <a:spcPts val="1800"/>
              </a:lnSpc>
            </a:pPr>
            <a:r>
              <a:rPr lang="en-US" dirty="0" smtClean="0"/>
              <a:t>PS </a:t>
            </a:r>
            <a:r>
              <a:rPr lang="en-US" dirty="0"/>
              <a:t>02 Photosynthesis Lab </a:t>
            </a:r>
            <a:r>
              <a:rPr lang="en-US" dirty="0" smtClean="0"/>
              <a:t>vLE-Feb2022</a:t>
            </a:r>
            <a:endParaRPr lang="en-US" dirty="0"/>
          </a:p>
          <a:p>
            <a:pPr>
              <a:lnSpc>
                <a:spcPts val="1800"/>
              </a:lnSpc>
            </a:pPr>
            <a:r>
              <a:rPr lang="en-US" dirty="0" smtClean="0"/>
              <a:t>PS </a:t>
            </a:r>
            <a:r>
              <a:rPr lang="en-US" dirty="0"/>
              <a:t>02 Photosynthesis Lab TEACHER GUIDE </a:t>
            </a:r>
            <a:r>
              <a:rPr lang="en-US" dirty="0" smtClean="0"/>
              <a:t>vLE-Feb2022</a:t>
            </a:r>
            <a:endParaRPr lang="en-US" dirty="0"/>
          </a:p>
          <a:p>
            <a:pPr>
              <a:lnSpc>
                <a:spcPts val="1800"/>
              </a:lnSpc>
            </a:pPr>
            <a:r>
              <a:rPr lang="en-US" dirty="0"/>
              <a:t>Per Lab Group:</a:t>
            </a:r>
          </a:p>
          <a:p>
            <a:pPr>
              <a:lnSpc>
                <a:spcPts val="1800"/>
              </a:lnSpc>
            </a:pPr>
            <a:r>
              <a:rPr lang="en-US" dirty="0"/>
              <a:t>	Dark and Light Test Tube Coloring Pages</a:t>
            </a:r>
          </a:p>
          <a:p>
            <a:pPr>
              <a:lnSpc>
                <a:spcPts val="1800"/>
              </a:lnSpc>
            </a:pPr>
            <a:r>
              <a:rPr lang="en-US" dirty="0"/>
              <a:t>	Markers, poster paper, etc. as outlined in the teacher guide</a:t>
            </a:r>
          </a:p>
          <a:p>
            <a:pPr>
              <a:lnSpc>
                <a:spcPts val="1800"/>
              </a:lnSpc>
            </a:pPr>
            <a:r>
              <a:rPr lang="en-US" dirty="0" smtClean="0"/>
              <a:t>PS </a:t>
            </a:r>
            <a:r>
              <a:rPr lang="en-US" dirty="0"/>
              <a:t>03 Gallery Walk </a:t>
            </a:r>
            <a:r>
              <a:rPr lang="en-US" dirty="0" smtClean="0"/>
              <a:t>Compare Contrast vLE-Feb2022</a:t>
            </a:r>
            <a:endParaRPr lang="en-US" dirty="0"/>
          </a:p>
        </p:txBody>
      </p:sp>
      <p:sp>
        <p:nvSpPr>
          <p:cNvPr id="4" name="Text Placeholder 3">
            <a:extLst>
              <a:ext uri="{FF2B5EF4-FFF2-40B4-BE49-F238E27FC236}">
                <a16:creationId xmlns:a16="http://schemas.microsoft.com/office/drawing/2014/main" id="{4DD4562D-29A6-534A-8DFC-1B38EEECB02B}"/>
              </a:ext>
            </a:extLst>
          </p:cNvPr>
          <p:cNvSpPr>
            <a:spLocks noGrp="1"/>
          </p:cNvSpPr>
          <p:nvPr>
            <p:ph type="body" sz="quarter" idx="11"/>
          </p:nvPr>
        </p:nvSpPr>
        <p:spPr/>
        <p:txBody>
          <a:bodyPr/>
          <a:lstStyle/>
          <a:p>
            <a:r>
              <a:rPr lang="en-US" dirty="0"/>
              <a:t>55 Minutes</a:t>
            </a:r>
          </a:p>
        </p:txBody>
      </p:sp>
      <p:sp>
        <p:nvSpPr>
          <p:cNvPr id="8" name="Title 7">
            <a:extLst>
              <a:ext uri="{FF2B5EF4-FFF2-40B4-BE49-F238E27FC236}">
                <a16:creationId xmlns:a16="http://schemas.microsoft.com/office/drawing/2014/main" id="{90F1A79D-81A5-8A47-B54F-DBD4FB8A2AB4}"/>
              </a:ext>
            </a:extLst>
          </p:cNvPr>
          <p:cNvSpPr>
            <a:spLocks noGrp="1"/>
          </p:cNvSpPr>
          <p:nvPr>
            <p:ph type="title"/>
          </p:nvPr>
        </p:nvSpPr>
        <p:spPr/>
        <p:txBody>
          <a:bodyPr/>
          <a:lstStyle/>
          <a:p>
            <a:r>
              <a:rPr lang="en-US" dirty="0"/>
              <a:t>Learning Segment 03 Overview</a:t>
            </a:r>
          </a:p>
        </p:txBody>
      </p:sp>
    </p:spTree>
    <p:extLst>
      <p:ext uri="{BB962C8B-B14F-4D97-AF65-F5344CB8AC3E}">
        <p14:creationId xmlns:p14="http://schemas.microsoft.com/office/powerpoint/2010/main" val="3017380684"/>
      </p:ext>
    </p:extLst>
  </p:cSld>
  <p:clrMapOvr>
    <a:masterClrMapping/>
  </p:clrMapOvr>
  <p:transition spd="slow"/>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A301691-DCB8-D44F-B0C1-5CA1AC7FB14F}"/>
              </a:ext>
            </a:extLst>
          </p:cNvPr>
          <p:cNvSpPr>
            <a:spLocks noGrp="1"/>
          </p:cNvSpPr>
          <p:nvPr>
            <p:ph type="title"/>
          </p:nvPr>
        </p:nvSpPr>
        <p:spPr/>
        <p:txBody>
          <a:bodyPr/>
          <a:lstStyle/>
          <a:p>
            <a:r>
              <a:rPr lang="en-US" dirty="0"/>
              <a:t>LS03 Overview Continued</a:t>
            </a:r>
          </a:p>
        </p:txBody>
      </p:sp>
      <p:sp>
        <p:nvSpPr>
          <p:cNvPr id="5" name="Text Placeholder 4">
            <a:extLst>
              <a:ext uri="{FF2B5EF4-FFF2-40B4-BE49-F238E27FC236}">
                <a16:creationId xmlns:a16="http://schemas.microsoft.com/office/drawing/2014/main" id="{CE90B1BB-88B1-0B42-A19B-F39D6D82CB4A}"/>
              </a:ext>
            </a:extLst>
          </p:cNvPr>
          <p:cNvSpPr>
            <a:spLocks noGrp="1"/>
          </p:cNvSpPr>
          <p:nvPr>
            <p:ph type="body" sz="quarter" idx="10"/>
          </p:nvPr>
        </p:nvSpPr>
        <p:spPr/>
        <p:txBody>
          <a:bodyPr/>
          <a:lstStyle/>
          <a:p>
            <a:pPr>
              <a:lnSpc>
                <a:spcPts val="1800"/>
              </a:lnSpc>
            </a:pPr>
            <a:r>
              <a:rPr lang="en-US" dirty="0"/>
              <a:t>This learning segment builds directly off the Photosynthesis Lab completed in the last one. On day two of the experiment, groups break down the lab and color the “End” rows on their test tube coloring pages to show their results. They paste these on their poster paper and then add their analysis of their results (per directions on the PowerPoint). The poster can serve as the “conclusion” to the lab at your discretion.</a:t>
            </a:r>
          </a:p>
          <a:p>
            <a:endParaRPr lang="en-US" dirty="0"/>
          </a:p>
          <a:p>
            <a:r>
              <a:rPr lang="en-US" dirty="0"/>
              <a:t>Here students must grapple with making sense of results that are not completely straightforward – namely, the results usually make it appear that plants do photosynthesis in the light and cell respiration only in the dark. Because it is important for them to be exposed to the thinking of as many classmates as possible, and because they may have set up their own experiment without controls or with other problems, we do a Gallery Walk. Finally, we come together as a class to discuss the data. Usually at this point everyone agrees that our data shows plants do both photosynthesis (because the plant removed CO</a:t>
            </a:r>
            <a:r>
              <a:rPr lang="en-US" baseline="-25000" dirty="0"/>
              <a:t>2</a:t>
            </a:r>
            <a:r>
              <a:rPr lang="en-US" dirty="0"/>
              <a:t> in the light) and cell respiration (because the plant released CO</a:t>
            </a:r>
            <a:r>
              <a:rPr lang="en-US" baseline="-25000" dirty="0"/>
              <a:t>2</a:t>
            </a:r>
            <a:r>
              <a:rPr lang="en-US" dirty="0"/>
              <a:t> in the dark), but some questions still remain. Note: Slides with pictures of typical results are provided in case you need them for class discussion. </a:t>
            </a:r>
          </a:p>
          <a:p>
            <a:endParaRPr lang="en-US" dirty="0"/>
          </a:p>
          <a:p>
            <a:r>
              <a:rPr lang="en-US" dirty="0"/>
              <a:t>We hope during the all-class discussion, questions that can’t be answered by the data emerge. </a:t>
            </a:r>
          </a:p>
          <a:p>
            <a:endParaRPr lang="en-US" dirty="0"/>
          </a:p>
          <a:p>
            <a:pPr marL="285750" indent="-285750">
              <a:buFont typeface="Arial" panose="020B0604020202020204" pitchFamily="34" charset="0"/>
              <a:buChar char="•"/>
            </a:pPr>
            <a:r>
              <a:rPr lang="en-US" dirty="0"/>
              <a:t> We saw in the lab that plants give off CO</a:t>
            </a:r>
            <a:r>
              <a:rPr lang="en-US" baseline="-25000" dirty="0"/>
              <a:t>2</a:t>
            </a:r>
            <a:r>
              <a:rPr lang="en-US" dirty="0"/>
              <a:t>. But we’ve been taught they remove CO</a:t>
            </a:r>
            <a:r>
              <a:rPr lang="en-US" baseline="-25000" dirty="0"/>
              <a:t>2</a:t>
            </a:r>
            <a:r>
              <a:rPr lang="en-US" dirty="0"/>
              <a:t> from the atmosphere. How can that be?</a:t>
            </a:r>
          </a:p>
          <a:p>
            <a:pPr marL="285750" indent="-285750">
              <a:buFont typeface="Arial" panose="020B0604020202020204" pitchFamily="34" charset="0"/>
              <a:buChar char="•"/>
            </a:pPr>
            <a:r>
              <a:rPr lang="en-US" dirty="0"/>
              <a:t>Since we only see evidence of CO</a:t>
            </a:r>
            <a:r>
              <a:rPr lang="en-US" baseline="-25000" dirty="0"/>
              <a:t>2</a:t>
            </a:r>
            <a:r>
              <a:rPr lang="en-US" dirty="0"/>
              <a:t> production at night does that mean plants only do cell respiration at night? Don’t they need ATP in the daytime too?</a:t>
            </a:r>
          </a:p>
          <a:p>
            <a:endParaRPr lang="en-US" dirty="0"/>
          </a:p>
          <a:p>
            <a:r>
              <a:rPr lang="en-US" dirty="0"/>
              <a:t>If questions like these don’t come up, you may need to ask probing questions to draw them out.</a:t>
            </a:r>
          </a:p>
          <a:p>
            <a:endParaRPr lang="en-US" dirty="0"/>
          </a:p>
          <a:p>
            <a:endParaRPr lang="en-US" dirty="0"/>
          </a:p>
          <a:p>
            <a:endParaRPr lang="en-US" dirty="0"/>
          </a:p>
          <a:p>
            <a:endParaRPr lang="en-US" dirty="0"/>
          </a:p>
        </p:txBody>
      </p:sp>
      <p:sp>
        <p:nvSpPr>
          <p:cNvPr id="6" name="Slide Number Placeholder 3"/>
          <p:cNvSpPr>
            <a:spLocks noGrp="1"/>
          </p:cNvSpPr>
          <p:nvPr>
            <p:ph type="sldNum" sz="quarter" idx="4294967295"/>
          </p:nvPr>
        </p:nvSpPr>
        <p:spPr>
          <a:xfrm>
            <a:off x="7086600" y="6356350"/>
            <a:ext cx="205740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8788DFF-D2C0-C240-B392-B5E1E1797469}" type="slidenum">
              <a:rPr kumimoji="0" lang="en-US"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32</a:t>
            </a:fld>
            <a:endParaRPr kumimoji="0" lang="en-US" sz="9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7" name="Content Placeholder 2"/>
          <p:cNvSpPr txBox="1">
            <a:spLocks/>
          </p:cNvSpPr>
          <p:nvPr/>
        </p:nvSpPr>
        <p:spPr>
          <a:xfrm>
            <a:off x="439340" y="656501"/>
            <a:ext cx="8229600" cy="5236618"/>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lvl="0" indent="0">
              <a:lnSpc>
                <a:spcPct val="110000"/>
              </a:lnSpc>
              <a:buNone/>
            </a:pPr>
            <a:endParaRPr lang="en-US" sz="1600" dirty="0">
              <a:solidFill>
                <a:srgbClr val="583F34"/>
              </a:solidFill>
              <a:cs typeface="Arial"/>
            </a:endParaRPr>
          </a:p>
        </p:txBody>
      </p:sp>
    </p:spTree>
    <p:extLst>
      <p:ext uri="{BB962C8B-B14F-4D97-AF65-F5344CB8AC3E}">
        <p14:creationId xmlns:p14="http://schemas.microsoft.com/office/powerpoint/2010/main" val="341145235"/>
      </p:ext>
    </p:extLst>
  </p:cSld>
  <p:clrMapOvr>
    <a:masterClrMapping/>
  </p:clrMapOvr>
  <p:transition spd="slow"/>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dirty="0"/>
              <a:t>Tracking the Two Models</a:t>
            </a:r>
          </a:p>
        </p:txBody>
      </p:sp>
      <p:sp>
        <p:nvSpPr>
          <p:cNvPr id="5" name="Content Placeholder 4"/>
          <p:cNvSpPr>
            <a:spLocks noGrp="1"/>
          </p:cNvSpPr>
          <p:nvPr>
            <p:ph sz="half" idx="4294967295"/>
          </p:nvPr>
        </p:nvSpPr>
        <p:spPr>
          <a:xfrm>
            <a:off x="306693" y="2140371"/>
            <a:ext cx="4090378" cy="4323145"/>
          </a:xfrm>
        </p:spPr>
        <p:txBody>
          <a:bodyPr>
            <a:noAutofit/>
          </a:bodyPr>
          <a:lstStyle/>
          <a:p>
            <a:pPr marL="0" indent="0">
              <a:spcBef>
                <a:spcPts val="0"/>
              </a:spcBef>
              <a:buNone/>
            </a:pPr>
            <a:r>
              <a:rPr lang="en-US" sz="1000" u="sng" dirty="0"/>
              <a:t>Ideas from Chemical Reactions</a:t>
            </a:r>
          </a:p>
          <a:p>
            <a:pPr marL="91440" indent="-91440">
              <a:spcBef>
                <a:spcPts val="0"/>
              </a:spcBef>
              <a:buFont typeface="Arial" panose="020B0604020202020204" pitchFamily="34" charset="0"/>
              <a:buChar char="•"/>
            </a:pPr>
            <a:r>
              <a:rPr lang="en-US" sz="1000" dirty="0"/>
              <a:t>Matter is conserved, neither created nor destroyed. Matter is rearranged in chemical reactions. </a:t>
            </a:r>
          </a:p>
          <a:p>
            <a:pPr marL="91440" indent="-91440">
              <a:spcBef>
                <a:spcPts val="0"/>
              </a:spcBef>
              <a:buFont typeface="Arial" panose="020B0604020202020204" pitchFamily="34" charset="0"/>
              <a:buChar char="•"/>
            </a:pPr>
            <a:r>
              <a:rPr lang="en-US" sz="1000" dirty="0"/>
              <a:t>Food has matter in the form of protein, carbs and fats- the same things we find our bodies are made of. We also take in matter as oxygen and water.</a:t>
            </a:r>
          </a:p>
          <a:p>
            <a:pPr marL="91440" indent="-91440">
              <a:spcBef>
                <a:spcPts val="0"/>
              </a:spcBef>
              <a:buFont typeface="Arial" panose="020B0604020202020204" pitchFamily="34" charset="0"/>
              <a:buChar char="•"/>
            </a:pPr>
            <a:r>
              <a:rPr lang="en-US" sz="1000" dirty="0"/>
              <a:t>Some of this matter is used in our body, but we take in much more matter than we need to use to grow or maintain body structures. </a:t>
            </a:r>
          </a:p>
          <a:p>
            <a:pPr marL="91440" indent="-91440">
              <a:spcBef>
                <a:spcPts val="0"/>
              </a:spcBef>
              <a:spcAft>
                <a:spcPts val="400"/>
              </a:spcAft>
              <a:buFont typeface="Arial" panose="020B0604020202020204" pitchFamily="34" charset="0"/>
              <a:buChar char="•"/>
            </a:pPr>
            <a:r>
              <a:rPr lang="en-US" sz="1000" dirty="0"/>
              <a:t>Some of this matter (especially much of the water but also some indigestible material) basically passes through us.</a:t>
            </a:r>
          </a:p>
          <a:p>
            <a:pPr marL="0" indent="0">
              <a:spcBef>
                <a:spcPts val="0"/>
              </a:spcBef>
              <a:buNone/>
            </a:pPr>
            <a:r>
              <a:rPr lang="en-US" sz="1000" u="sng" dirty="0"/>
              <a:t>Ideas from Cellular Respiration</a:t>
            </a:r>
            <a:endParaRPr lang="en-US" sz="1000" dirty="0"/>
          </a:p>
          <a:p>
            <a:pPr marL="91440" indent="-91440">
              <a:spcBef>
                <a:spcPts val="0"/>
              </a:spcBef>
              <a:spcAft>
                <a:spcPts val="400"/>
              </a:spcAft>
              <a:buFont typeface="Arial" panose="020B0604020202020204" pitchFamily="34" charset="0"/>
              <a:buChar char="•"/>
            </a:pPr>
            <a:r>
              <a:rPr lang="en-US" sz="1000" dirty="0"/>
              <a:t>Some of this matter is really taken in for energy. It is rearranged to obtain energy in a reaction called cellular respiration. The products are expelled from the body as carbon dioxide and </a:t>
            </a:r>
            <a:r>
              <a:rPr lang="en-US" sz="1000" dirty="0" smtClean="0"/>
              <a:t>water.</a:t>
            </a:r>
          </a:p>
          <a:p>
            <a:pPr marL="0" indent="0">
              <a:spcBef>
                <a:spcPts val="0"/>
              </a:spcBef>
              <a:buNone/>
            </a:pPr>
            <a:r>
              <a:rPr lang="en-US" sz="1000" u="sng" dirty="0" smtClean="0"/>
              <a:t>Ideas from Biosynthesis</a:t>
            </a:r>
            <a:endParaRPr lang="en-US" sz="1000" dirty="0" smtClean="0"/>
          </a:p>
          <a:p>
            <a:pPr marL="91440" indent="-91440">
              <a:spcBef>
                <a:spcPts val="0"/>
              </a:spcBef>
            </a:pPr>
            <a:r>
              <a:rPr lang="en-US" sz="1000" dirty="0">
                <a:cs typeface="Arial" panose="020B0604020202020204" pitchFamily="34" charset="0"/>
              </a:rPr>
              <a:t>Some of our digested food is broken down and rearranged build new macromolecules we use to both repair tissue and build new body tissue.</a:t>
            </a:r>
          </a:p>
          <a:p>
            <a:pPr marL="91440" indent="-91440">
              <a:spcBef>
                <a:spcPts val="0"/>
              </a:spcBef>
            </a:pPr>
            <a:r>
              <a:rPr lang="en-US" sz="1000" dirty="0">
                <a:cs typeface="Arial" panose="020B0604020202020204" pitchFamily="34" charset="0"/>
              </a:rPr>
              <a:t>Food consumed in excess of what we need for energy and growth/repair is converted to fat and stored.</a:t>
            </a:r>
            <a:endParaRPr lang="en-US" sz="1000" dirty="0"/>
          </a:p>
          <a:p>
            <a:pPr marL="0" indent="0">
              <a:spcBef>
                <a:spcPts val="400"/>
              </a:spcBef>
              <a:buNone/>
            </a:pPr>
            <a:r>
              <a:rPr lang="en-US" sz="1100" b="1" u="sng" dirty="0" smtClean="0"/>
              <a:t>New </a:t>
            </a:r>
            <a:r>
              <a:rPr lang="en-US" sz="1100" b="1" u="sng" dirty="0"/>
              <a:t>Ideas </a:t>
            </a:r>
            <a:r>
              <a:rPr lang="en-US" sz="1100" b="1" u="sng" dirty="0" smtClean="0"/>
              <a:t>in Photosynthesis</a:t>
            </a:r>
            <a:endParaRPr lang="en-US" sz="1100" b="1" dirty="0"/>
          </a:p>
          <a:p>
            <a:pPr marL="91440" indent="-91440">
              <a:spcBef>
                <a:spcPts val="400"/>
              </a:spcBef>
              <a:spcAft>
                <a:spcPts val="400"/>
              </a:spcAft>
            </a:pPr>
            <a:r>
              <a:rPr lang="en-US" sz="1000" b="1" dirty="0">
                <a:solidFill>
                  <a:srgbClr val="CC0033"/>
                </a:solidFill>
              </a:rPr>
              <a:t>Plants take in </a:t>
            </a:r>
            <a:r>
              <a:rPr lang="en-US" sz="1000" b="1" dirty="0" smtClean="0">
                <a:solidFill>
                  <a:srgbClr val="CC0033"/>
                </a:solidFill>
              </a:rPr>
              <a:t>CO</a:t>
            </a:r>
            <a:r>
              <a:rPr lang="en-US" sz="1000" b="1" baseline="-25000" dirty="0" smtClean="0">
                <a:solidFill>
                  <a:srgbClr val="CC0033"/>
                </a:solidFill>
              </a:rPr>
              <a:t>2</a:t>
            </a:r>
            <a:r>
              <a:rPr lang="en-US" sz="1000" b="1" dirty="0" smtClean="0">
                <a:solidFill>
                  <a:srgbClr val="CC0033"/>
                </a:solidFill>
              </a:rPr>
              <a:t>.</a:t>
            </a:r>
          </a:p>
          <a:p>
            <a:pPr marL="91440" indent="-91440">
              <a:spcBef>
                <a:spcPts val="0"/>
              </a:spcBef>
              <a:spcAft>
                <a:spcPts val="400"/>
              </a:spcAft>
            </a:pPr>
            <a:r>
              <a:rPr lang="en-US" sz="1000" b="1" dirty="0" smtClean="0">
                <a:solidFill>
                  <a:srgbClr val="CC0033"/>
                </a:solidFill>
              </a:rPr>
              <a:t>This is a precursor idea to our model statement about photosynthesis.</a:t>
            </a:r>
            <a:endParaRPr lang="en-US" sz="1000" b="1" dirty="0">
              <a:solidFill>
                <a:srgbClr val="CC0033"/>
              </a:solidFill>
            </a:endParaRPr>
          </a:p>
          <a:p>
            <a:pPr marL="91440" indent="-91440">
              <a:spcBef>
                <a:spcPts val="0"/>
              </a:spcBef>
              <a:buFont typeface="Arial" panose="020B0604020202020204" pitchFamily="34" charset="0"/>
              <a:buChar char="•"/>
            </a:pPr>
            <a:endParaRPr lang="en-US" sz="1100" b="1" dirty="0"/>
          </a:p>
          <a:p>
            <a:pPr marL="91440" indent="-91440">
              <a:spcBef>
                <a:spcPts val="0"/>
              </a:spcBef>
            </a:pPr>
            <a:endParaRPr lang="en-US" sz="1200" dirty="0"/>
          </a:p>
          <a:p>
            <a:pPr marL="91440" indent="-91440">
              <a:spcBef>
                <a:spcPts val="0"/>
              </a:spcBef>
            </a:pPr>
            <a:endParaRPr lang="en-US" sz="1100" dirty="0"/>
          </a:p>
          <a:p>
            <a:pPr marL="91440" indent="-91440">
              <a:spcBef>
                <a:spcPts val="0"/>
              </a:spcBef>
            </a:pPr>
            <a:endParaRPr lang="en-US" sz="1100" dirty="0"/>
          </a:p>
          <a:p>
            <a:endParaRPr lang="en-US" sz="900" dirty="0"/>
          </a:p>
          <a:p>
            <a:endParaRPr lang="en-US" sz="900" dirty="0"/>
          </a:p>
        </p:txBody>
      </p:sp>
      <p:sp>
        <p:nvSpPr>
          <p:cNvPr id="7" name="Content Placeholder 6"/>
          <p:cNvSpPr>
            <a:spLocks noGrp="1"/>
          </p:cNvSpPr>
          <p:nvPr>
            <p:ph sz="quarter" idx="4294967295"/>
          </p:nvPr>
        </p:nvSpPr>
        <p:spPr>
          <a:xfrm>
            <a:off x="4540195" y="1831777"/>
            <a:ext cx="4500456" cy="4569023"/>
          </a:xfrm>
        </p:spPr>
        <p:txBody>
          <a:bodyPr>
            <a:noAutofit/>
          </a:bodyPr>
          <a:lstStyle/>
          <a:p>
            <a:pPr marL="0" indent="0">
              <a:spcBef>
                <a:spcPts val="0"/>
              </a:spcBef>
              <a:buNone/>
            </a:pPr>
            <a:r>
              <a:rPr lang="en-US" sz="1000" u="sng" dirty="0"/>
              <a:t>Ideas from Chemical Reactions</a:t>
            </a:r>
          </a:p>
          <a:p>
            <a:pPr marL="91440" indent="-91440">
              <a:spcBef>
                <a:spcPts val="0"/>
              </a:spcBef>
              <a:buFont typeface="Arial" panose="020B0604020202020204" pitchFamily="34" charset="0"/>
              <a:buChar char="•"/>
            </a:pPr>
            <a:r>
              <a:rPr lang="en-US" sz="1000" dirty="0"/>
              <a:t>Energy is conserved, neither created nor destroyed. Energy is transformed in chemical reactions. </a:t>
            </a:r>
          </a:p>
          <a:p>
            <a:pPr marL="91440" indent="-91440">
              <a:spcBef>
                <a:spcPts val="0"/>
              </a:spcBef>
              <a:buFont typeface="Arial" panose="020B0604020202020204" pitchFamily="34" charset="0"/>
              <a:buChar char="•"/>
            </a:pPr>
            <a:r>
              <a:rPr lang="en-US" sz="1000" dirty="0"/>
              <a:t>When the reactants have more potential energy than the products, energy is released in the reaction (“downhill” reaction).</a:t>
            </a:r>
          </a:p>
          <a:p>
            <a:pPr marL="91440" indent="-91440">
              <a:spcBef>
                <a:spcPts val="0"/>
              </a:spcBef>
              <a:buFont typeface="Arial" panose="020B0604020202020204" pitchFamily="34" charset="0"/>
              <a:buChar char="•"/>
            </a:pPr>
            <a:r>
              <a:rPr lang="en-US" sz="1000" dirty="0"/>
              <a:t>Food has energy in the form of calories.</a:t>
            </a:r>
          </a:p>
          <a:p>
            <a:pPr marL="91440" indent="-91440">
              <a:spcBef>
                <a:spcPts val="0"/>
              </a:spcBef>
              <a:spcAft>
                <a:spcPts val="400"/>
              </a:spcAft>
              <a:buFont typeface="Arial" panose="020B0604020202020204" pitchFamily="34" charset="0"/>
              <a:buChar char="•"/>
            </a:pPr>
            <a:r>
              <a:rPr lang="en-US" sz="1000" dirty="0"/>
              <a:t>Living things get energy by rearranging food and oxygen molecules.</a:t>
            </a:r>
          </a:p>
          <a:p>
            <a:pPr marL="0" indent="0">
              <a:spcBef>
                <a:spcPts val="0"/>
              </a:spcBef>
              <a:buNone/>
            </a:pPr>
            <a:r>
              <a:rPr lang="en-US" sz="1000" u="sng" dirty="0"/>
              <a:t>Ideas from Cellular Respiration</a:t>
            </a:r>
            <a:endParaRPr lang="en-US" sz="1000" dirty="0"/>
          </a:p>
          <a:p>
            <a:pPr marL="91440" indent="-91440">
              <a:spcBef>
                <a:spcPts val="0"/>
              </a:spcBef>
              <a:buFont typeface="Arial" panose="020B0604020202020204" pitchFamily="34" charset="0"/>
              <a:buChar char="•"/>
            </a:pPr>
            <a:r>
              <a:rPr lang="en-US" sz="1000" dirty="0"/>
              <a:t>Living things rearrange food (specifically glucose - C</a:t>
            </a:r>
            <a:r>
              <a:rPr lang="en-US" sz="1000" baseline="-25000" dirty="0"/>
              <a:t>6</a:t>
            </a:r>
            <a:r>
              <a:rPr lang="en-US" sz="1000" dirty="0"/>
              <a:t>H</a:t>
            </a:r>
            <a:r>
              <a:rPr lang="en-US" sz="1000" baseline="-25000" dirty="0"/>
              <a:t>12</a:t>
            </a:r>
            <a:r>
              <a:rPr lang="en-US" sz="1000" dirty="0"/>
              <a:t>O</a:t>
            </a:r>
            <a:r>
              <a:rPr lang="en-US" sz="1000" baseline="-25000" dirty="0"/>
              <a:t>﻿6</a:t>
            </a:r>
            <a:r>
              <a:rPr lang="en-US" sz="1000" dirty="0"/>
              <a:t>﻿) and O</a:t>
            </a:r>
            <a:r>
              <a:rPr lang="en-US" sz="1000" baseline="-25000" dirty="0"/>
              <a:t>2</a:t>
            </a:r>
            <a:r>
              <a:rPr lang="en-US" sz="1000" dirty="0"/>
              <a:t> into CO</a:t>
            </a:r>
            <a:r>
              <a:rPr lang="en-US" sz="1000" baseline="-25000" dirty="0"/>
              <a:t>2</a:t>
            </a:r>
            <a:r>
              <a:rPr lang="en-US" sz="1000" dirty="0"/>
              <a:t> and H</a:t>
            </a:r>
            <a:r>
              <a:rPr lang="en-US" sz="1000" baseline="-25000" dirty="0"/>
              <a:t>2</a:t>
            </a:r>
            <a:r>
              <a:rPr lang="en-US" sz="1000" dirty="0"/>
              <a:t>O</a:t>
            </a:r>
          </a:p>
          <a:p>
            <a:pPr marL="91440" indent="-91440">
              <a:spcBef>
                <a:spcPts val="0"/>
              </a:spcBef>
              <a:buFont typeface="Arial" panose="020B0604020202020204" pitchFamily="34" charset="0"/>
              <a:buChar char="•"/>
            </a:pPr>
            <a:r>
              <a:rPr lang="en-US" sz="1000" dirty="0"/>
              <a:t>(C</a:t>
            </a:r>
            <a:r>
              <a:rPr lang="en-US" sz="1000" baseline="-25000" dirty="0"/>
              <a:t>6</a:t>
            </a:r>
            <a:r>
              <a:rPr lang="en-US" sz="1000" dirty="0"/>
              <a:t>H</a:t>
            </a:r>
            <a:r>
              <a:rPr lang="en-US" sz="1000" baseline="-25000" dirty="0"/>
              <a:t>12</a:t>
            </a:r>
            <a:r>
              <a:rPr lang="en-US" sz="1000" dirty="0"/>
              <a:t>O</a:t>
            </a:r>
            <a:r>
              <a:rPr lang="en-US" sz="1000" baseline="-25000" dirty="0"/>
              <a:t>6</a:t>
            </a:r>
            <a:r>
              <a:rPr lang="en-US" sz="1000" dirty="0"/>
              <a:t> + O</a:t>
            </a:r>
            <a:r>
              <a:rPr lang="en-US" sz="1000" baseline="-25000" dirty="0"/>
              <a:t>2</a:t>
            </a:r>
            <a:r>
              <a:rPr lang="en-US" sz="1000" dirty="0"/>
              <a:t>) have higher energy than (CO</a:t>
            </a:r>
            <a:r>
              <a:rPr lang="en-US" sz="1000" baseline="-25000" dirty="0"/>
              <a:t>2</a:t>
            </a:r>
            <a:r>
              <a:rPr lang="en-US" sz="1000" dirty="0"/>
              <a:t> + H</a:t>
            </a:r>
            <a:r>
              <a:rPr lang="en-US" sz="1000" baseline="-25000" dirty="0"/>
              <a:t>2</a:t>
            </a:r>
            <a:r>
              <a:rPr lang="en-US" sz="1000" dirty="0"/>
              <a:t>O) so this rearrangement releases energy.</a:t>
            </a:r>
          </a:p>
          <a:p>
            <a:pPr marL="91440" lvl="1" indent="-91440">
              <a:spcBef>
                <a:spcPts val="0"/>
              </a:spcBef>
            </a:pPr>
            <a:r>
              <a:rPr lang="en-US" sz="1000" dirty="0"/>
              <a:t>The rearrangements occur in a series of steps rather than all at once.</a:t>
            </a:r>
          </a:p>
          <a:p>
            <a:pPr marL="91440" lvl="1" indent="-91440">
              <a:spcBef>
                <a:spcPts val="0"/>
              </a:spcBef>
            </a:pPr>
            <a:r>
              <a:rPr lang="en-US" sz="1000" dirty="0"/>
              <a:t>Collectively the reactions are called cellular respiration.</a:t>
            </a:r>
          </a:p>
          <a:p>
            <a:pPr marL="91440" lvl="1" indent="-91440">
              <a:spcBef>
                <a:spcPts val="0"/>
              </a:spcBef>
              <a:spcAft>
                <a:spcPts val="400"/>
              </a:spcAft>
            </a:pPr>
            <a:r>
              <a:rPr lang="en-US" sz="1000" dirty="0"/>
              <a:t>Usable cellular energy is released in the form of ATP</a:t>
            </a:r>
            <a:r>
              <a:rPr lang="en-US" sz="1000" dirty="0" smtClean="0"/>
              <a:t>.</a:t>
            </a:r>
          </a:p>
          <a:p>
            <a:pPr marL="91440" indent="-91440">
              <a:spcBef>
                <a:spcPts val="0"/>
              </a:spcBef>
              <a:spcAft>
                <a:spcPts val="400"/>
              </a:spcAft>
            </a:pPr>
            <a:r>
              <a:rPr lang="en-US" sz="1000" dirty="0"/>
              <a:t>UNITY AND </a:t>
            </a:r>
            <a:r>
              <a:rPr lang="en-US" sz="1000" dirty="0" smtClean="0"/>
              <a:t>DIVERSITY: See CR unit for model ideas (e.g. fermentation).</a:t>
            </a:r>
            <a:endParaRPr lang="en-US" sz="1000" dirty="0"/>
          </a:p>
          <a:p>
            <a:pPr marL="0" lvl="1" indent="0">
              <a:spcBef>
                <a:spcPts val="0"/>
              </a:spcBef>
              <a:buNone/>
            </a:pPr>
            <a:r>
              <a:rPr lang="en-US" sz="1000" u="sng" dirty="0" smtClean="0"/>
              <a:t>Ideas </a:t>
            </a:r>
            <a:r>
              <a:rPr lang="en-US" sz="1000" u="sng" dirty="0"/>
              <a:t>from Biosynthesis</a:t>
            </a:r>
            <a:endParaRPr lang="en-US" sz="1000" dirty="0"/>
          </a:p>
          <a:p>
            <a:pPr marL="91440" indent="-91440">
              <a:spcBef>
                <a:spcPts val="0"/>
              </a:spcBef>
            </a:pPr>
            <a:r>
              <a:rPr lang="en-US" sz="1000" dirty="0">
                <a:cs typeface="Arial" panose="020B0604020202020204" pitchFamily="34" charset="0"/>
              </a:rPr>
              <a:t>Building new biomolecules (proteins, fats and carbs) from the products of digestion requires energy (which is provided by cellular respiration). </a:t>
            </a:r>
          </a:p>
          <a:p>
            <a:pPr marL="91440" indent="-91440">
              <a:spcBef>
                <a:spcPts val="0"/>
              </a:spcBef>
            </a:pPr>
            <a:r>
              <a:rPr lang="en-US" sz="1000" dirty="0"/>
              <a:t>More generally, in chemical reactions where the products have more potential energy than the reactants, energy must be added to the reaction (“uphill” reaction).</a:t>
            </a:r>
          </a:p>
          <a:p>
            <a:pPr marL="91440" indent="-91440">
              <a:spcBef>
                <a:spcPts val="0"/>
              </a:spcBef>
            </a:pPr>
            <a:r>
              <a:rPr lang="en-US" sz="1000" dirty="0"/>
              <a:t>If you run out of glucose, your body can pull from fat stores—and then as a last resort, amino acids—to provide fuel for cellular respiration. </a:t>
            </a:r>
            <a:endParaRPr lang="en-US" sz="1000" i="1" dirty="0">
              <a:cs typeface="Arial" panose="020B0604020202020204" pitchFamily="34" charset="0"/>
            </a:endParaRPr>
          </a:p>
          <a:p>
            <a:pPr marL="0" lvl="1" indent="0">
              <a:spcBef>
                <a:spcPts val="400"/>
              </a:spcBef>
              <a:buNone/>
            </a:pPr>
            <a:r>
              <a:rPr lang="en-US" sz="1100" b="1" u="sng" dirty="0" smtClean="0"/>
              <a:t>New </a:t>
            </a:r>
            <a:r>
              <a:rPr lang="en-US" sz="1100" b="1" u="sng" dirty="0"/>
              <a:t>Ideas </a:t>
            </a:r>
            <a:r>
              <a:rPr lang="en-US" sz="1100" b="1" u="sng" dirty="0" smtClean="0"/>
              <a:t>in Photosynthesis</a:t>
            </a:r>
            <a:endParaRPr lang="en-US" sz="1100" dirty="0"/>
          </a:p>
          <a:p>
            <a:pPr marL="91440" indent="-91440">
              <a:spcBef>
                <a:spcPts val="400"/>
              </a:spcBef>
            </a:pPr>
            <a:r>
              <a:rPr lang="en-US" sz="1000" b="1" i="1" dirty="0" smtClean="0">
                <a:solidFill>
                  <a:srgbClr val="CC0033"/>
                </a:solidFill>
              </a:rPr>
              <a:t>THIS MAY COME UP HERE (or in the next learning segment):</a:t>
            </a:r>
          </a:p>
          <a:p>
            <a:pPr marL="0" indent="0">
              <a:spcBef>
                <a:spcPts val="400"/>
              </a:spcBef>
              <a:buNone/>
            </a:pPr>
            <a:r>
              <a:rPr lang="en-US" sz="1000" b="1" dirty="0" smtClean="0">
                <a:solidFill>
                  <a:srgbClr val="CC0033"/>
                </a:solidFill>
              </a:rPr>
              <a:t>Plants </a:t>
            </a:r>
            <a:r>
              <a:rPr lang="en-US" sz="1000" b="1" dirty="0">
                <a:solidFill>
                  <a:srgbClr val="CC0033"/>
                </a:solidFill>
              </a:rPr>
              <a:t>respire using the same cellular respiration reaction as other organisms to acquire the energy they need.</a:t>
            </a:r>
          </a:p>
          <a:p>
            <a:pPr marL="91440" indent="-91440">
              <a:spcBef>
                <a:spcPts val="0"/>
              </a:spcBef>
              <a:buFont typeface="Arial" panose="020B0604020202020204" pitchFamily="34" charset="0"/>
              <a:buChar char="•"/>
            </a:pPr>
            <a:endParaRPr lang="en-US" sz="1100" b="1" dirty="0"/>
          </a:p>
          <a:p>
            <a:endParaRPr lang="en-US" sz="900" dirty="0"/>
          </a:p>
        </p:txBody>
      </p:sp>
      <p:sp>
        <p:nvSpPr>
          <p:cNvPr id="11" name="Title 1"/>
          <p:cNvSpPr txBox="1">
            <a:spLocks/>
          </p:cNvSpPr>
          <p:nvPr/>
        </p:nvSpPr>
        <p:spPr>
          <a:xfrm>
            <a:off x="1753595" y="3404351"/>
            <a:ext cx="6497436" cy="1688094"/>
          </a:xfrm>
          <a:prstGeom prst="rect">
            <a:avLst/>
          </a:prstGeom>
        </p:spPr>
        <p:txBody>
          <a:bodyPr vert="horz" lIns="91440" tIns="45720" rIns="91440" bIns="45720" rtlCol="0"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l"/>
            <a:endParaRPr lang="en-US" sz="2400" dirty="0">
              <a:latin typeface="Arial" panose="020B0604020202020204" pitchFamily="34" charset="0"/>
              <a:cs typeface="Arial" panose="020B0604020202020204" pitchFamily="34" charset="0"/>
            </a:endParaRPr>
          </a:p>
        </p:txBody>
      </p:sp>
      <p:sp>
        <p:nvSpPr>
          <p:cNvPr id="9" name="TextBox 8">
            <a:extLst>
              <a:ext uri="{FF2B5EF4-FFF2-40B4-BE49-F238E27FC236}">
                <a16:creationId xmlns:a16="http://schemas.microsoft.com/office/drawing/2014/main" id="{324BD957-41EA-45FA-8A80-D482A22B1AF5}"/>
              </a:ext>
            </a:extLst>
          </p:cNvPr>
          <p:cNvSpPr txBox="1"/>
          <p:nvPr/>
        </p:nvSpPr>
        <p:spPr>
          <a:xfrm>
            <a:off x="1447800" y="1905000"/>
            <a:ext cx="1656223" cy="307777"/>
          </a:xfrm>
          <a:prstGeom prst="rect">
            <a:avLst/>
          </a:prstGeom>
          <a:noFill/>
        </p:spPr>
        <p:txBody>
          <a:bodyPr wrap="none" rtlCol="0">
            <a:spAutoFit/>
          </a:bodyPr>
          <a:lstStyle/>
          <a:p>
            <a:r>
              <a:rPr lang="en-US" sz="1400" b="1" dirty="0"/>
              <a:t>Matter from Food</a:t>
            </a:r>
          </a:p>
        </p:txBody>
      </p:sp>
      <p:sp>
        <p:nvSpPr>
          <p:cNvPr id="12" name="TextBox 11">
            <a:extLst>
              <a:ext uri="{FF2B5EF4-FFF2-40B4-BE49-F238E27FC236}">
                <a16:creationId xmlns:a16="http://schemas.microsoft.com/office/drawing/2014/main" id="{55A98112-2543-44F4-BBC9-038D8906205E}"/>
              </a:ext>
            </a:extLst>
          </p:cNvPr>
          <p:cNvSpPr txBox="1"/>
          <p:nvPr/>
        </p:nvSpPr>
        <p:spPr>
          <a:xfrm>
            <a:off x="5932911" y="1600200"/>
            <a:ext cx="1726755" cy="307777"/>
          </a:xfrm>
          <a:prstGeom prst="rect">
            <a:avLst/>
          </a:prstGeom>
          <a:noFill/>
        </p:spPr>
        <p:txBody>
          <a:bodyPr wrap="none" rtlCol="0">
            <a:spAutoFit/>
          </a:bodyPr>
          <a:lstStyle/>
          <a:p>
            <a:r>
              <a:rPr lang="en-US" sz="1400" b="1" dirty="0"/>
              <a:t>Energy from Food</a:t>
            </a:r>
          </a:p>
        </p:txBody>
      </p:sp>
      <p:sp>
        <p:nvSpPr>
          <p:cNvPr id="8" name="Text Placeholder 2">
            <a:extLst>
              <a:ext uri="{FF2B5EF4-FFF2-40B4-BE49-F238E27FC236}">
                <a16:creationId xmlns:a16="http://schemas.microsoft.com/office/drawing/2014/main" id="{72FBCDC9-A832-4FF1-B11F-692B8E3F4636}"/>
              </a:ext>
            </a:extLst>
          </p:cNvPr>
          <p:cNvSpPr txBox="1">
            <a:spLocks/>
          </p:cNvSpPr>
          <p:nvPr/>
        </p:nvSpPr>
        <p:spPr>
          <a:xfrm>
            <a:off x="271087" y="634485"/>
            <a:ext cx="8636693" cy="958497"/>
          </a:xfrm>
          <a:prstGeom prst="rect">
            <a:avLst/>
          </a:prstGeom>
        </p:spPr>
        <p:txBody>
          <a:bodyPr vert="horz" lIns="91440" tIns="45720" rIns="91440" bIns="45720" rtlCol="0">
            <a:noAutofit/>
          </a:bodyPr>
          <a:lstStyle>
            <a:lvl1pPr marL="0" indent="0" algn="l" defTabSz="457177" rtl="0" eaLnBrk="1" latinLnBrk="0" hangingPunct="1">
              <a:spcBef>
                <a:spcPts val="0"/>
              </a:spcBef>
              <a:buFont typeface="Arial"/>
              <a:buNone/>
              <a:defRPr sz="1400" b="0" kern="1200">
                <a:solidFill>
                  <a:schemeClr val="tx1"/>
                </a:solidFill>
                <a:latin typeface="+mn-lt"/>
                <a:ea typeface="+mn-ea"/>
                <a:cs typeface="+mn-cs"/>
              </a:defRPr>
            </a:lvl1pPr>
            <a:lvl2pPr marL="742912" indent="-285736" algn="l" defTabSz="457177" rtl="0" eaLnBrk="1" latinLnBrk="0" hangingPunct="1">
              <a:spcBef>
                <a:spcPct val="20000"/>
              </a:spcBef>
              <a:buFont typeface="Arial"/>
              <a:buChar char="–"/>
              <a:defRPr sz="2000" kern="1200">
                <a:solidFill>
                  <a:sysClr val="windowText" lastClr="000000"/>
                </a:solidFill>
                <a:latin typeface="+mn-lt"/>
                <a:ea typeface="+mn-ea"/>
                <a:cs typeface="+mn-cs"/>
              </a:defRPr>
            </a:lvl2pPr>
            <a:lvl3pPr marL="1142942" indent="-228588" algn="l" defTabSz="457177" rtl="0" eaLnBrk="1" latinLnBrk="0" hangingPunct="1">
              <a:spcBef>
                <a:spcPct val="20000"/>
              </a:spcBef>
              <a:buFont typeface="Arial"/>
              <a:buChar char="•"/>
              <a:defRPr sz="2000" kern="1200">
                <a:solidFill>
                  <a:sysClr val="windowText" lastClr="000000"/>
                </a:solidFill>
                <a:latin typeface="+mn-lt"/>
                <a:ea typeface="+mn-ea"/>
                <a:cs typeface="+mn-cs"/>
              </a:defRPr>
            </a:lvl3pPr>
            <a:lvl4pPr marL="1600118" indent="-228588" algn="l" defTabSz="457177" rtl="0" eaLnBrk="1" latinLnBrk="0" hangingPunct="1">
              <a:spcBef>
                <a:spcPct val="20000"/>
              </a:spcBef>
              <a:buFont typeface="Arial"/>
              <a:buChar char="–"/>
              <a:defRPr sz="2000" kern="1200">
                <a:solidFill>
                  <a:sysClr val="windowText" lastClr="000000"/>
                </a:solidFill>
                <a:latin typeface="+mn-lt"/>
                <a:ea typeface="+mn-ea"/>
                <a:cs typeface="+mn-cs"/>
              </a:defRPr>
            </a:lvl4pPr>
            <a:lvl5pPr marL="2057295" indent="-228588" algn="l" defTabSz="457177" rtl="0" eaLnBrk="1" latinLnBrk="0" hangingPunct="1">
              <a:spcBef>
                <a:spcPct val="20000"/>
              </a:spcBef>
              <a:buFont typeface="Arial"/>
              <a:buChar char="»"/>
              <a:defRPr sz="2000" kern="1200">
                <a:solidFill>
                  <a:sysClr val="windowText" lastClr="000000"/>
                </a:solidFill>
                <a:latin typeface="+mn-lt"/>
                <a:ea typeface="+mn-ea"/>
                <a:cs typeface="+mn-cs"/>
              </a:defRPr>
            </a:lvl5pPr>
            <a:lvl6pPr marL="2514471" indent="-228588" algn="l" defTabSz="457177" rtl="0" eaLnBrk="1" latinLnBrk="0" hangingPunct="1">
              <a:spcBef>
                <a:spcPct val="20000"/>
              </a:spcBef>
              <a:buFont typeface="Arial"/>
              <a:buChar char="•"/>
              <a:defRPr sz="2000" kern="1200">
                <a:solidFill>
                  <a:schemeClr val="tx1"/>
                </a:solidFill>
                <a:latin typeface="+mn-lt"/>
                <a:ea typeface="+mn-ea"/>
                <a:cs typeface="+mn-cs"/>
              </a:defRPr>
            </a:lvl6pPr>
            <a:lvl7pPr marL="2971648" indent="-228588" algn="l" defTabSz="457177" rtl="0" eaLnBrk="1" latinLnBrk="0" hangingPunct="1">
              <a:spcBef>
                <a:spcPct val="20000"/>
              </a:spcBef>
              <a:buFont typeface="Arial"/>
              <a:buChar char="•"/>
              <a:defRPr sz="2000" kern="1200">
                <a:solidFill>
                  <a:schemeClr val="tx1"/>
                </a:solidFill>
                <a:latin typeface="+mn-lt"/>
                <a:ea typeface="+mn-ea"/>
                <a:cs typeface="+mn-cs"/>
              </a:defRPr>
            </a:lvl7pPr>
            <a:lvl8pPr marL="3428825" indent="-228588" algn="l" defTabSz="457177" rtl="0" eaLnBrk="1" latinLnBrk="0" hangingPunct="1">
              <a:spcBef>
                <a:spcPct val="20000"/>
              </a:spcBef>
              <a:buFont typeface="Arial"/>
              <a:buChar char="•"/>
              <a:defRPr sz="2000" kern="1200">
                <a:solidFill>
                  <a:schemeClr val="tx1"/>
                </a:solidFill>
                <a:latin typeface="+mn-lt"/>
                <a:ea typeface="+mn-ea"/>
                <a:cs typeface="+mn-cs"/>
              </a:defRPr>
            </a:lvl8pPr>
            <a:lvl9pPr marL="3886001" indent="-228588" algn="l" defTabSz="457177" rtl="0" eaLnBrk="1" latinLnBrk="0" hangingPunct="1">
              <a:spcBef>
                <a:spcPct val="20000"/>
              </a:spcBef>
              <a:buFont typeface="Arial"/>
              <a:buChar char="•"/>
              <a:defRPr sz="2000" kern="1200">
                <a:solidFill>
                  <a:schemeClr val="tx1"/>
                </a:solidFill>
                <a:latin typeface="+mn-lt"/>
                <a:ea typeface="+mn-ea"/>
                <a:cs typeface="+mn-cs"/>
              </a:defRPr>
            </a:lvl9pPr>
          </a:lstStyle>
          <a:p>
            <a:pPr>
              <a:spcAft>
                <a:spcPts val="400"/>
              </a:spcAft>
            </a:pPr>
            <a:r>
              <a:rPr lang="en-US" sz="1800" dirty="0" smtClean="0"/>
              <a:t>We are developing some nascent ideas through our analysis of the Photosynthesis Lab results, but we still have some uncertainties and questions. We do recognize: </a:t>
            </a:r>
            <a:r>
              <a:rPr lang="en-US" sz="1800" b="1" dirty="0"/>
              <a:t>Plants respire using the same cellular respiration reaction as other organisms to acquire the energy they need.</a:t>
            </a:r>
          </a:p>
          <a:p>
            <a:pPr>
              <a:spcAft>
                <a:spcPts val="400"/>
              </a:spcAft>
            </a:pPr>
            <a:endParaRPr lang="en-US" sz="1800" dirty="0" smtClean="0"/>
          </a:p>
          <a:p>
            <a:pPr>
              <a:spcAft>
                <a:spcPts val="400"/>
              </a:spcAft>
            </a:pPr>
            <a:endParaRPr lang="en-US" sz="1800" b="1"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767374270"/>
      </p:ext>
    </p:extLst>
  </p:cSld>
  <p:clrMapOvr>
    <a:masterClrMapping/>
  </p:clrMapOvr>
  <p:transition spd="med"/>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ttblue plant.tif"/>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073661" y="838200"/>
            <a:ext cx="362435" cy="2380765"/>
          </a:xfrm>
          <a:prstGeom prst="rect">
            <a:avLst/>
          </a:prstGeom>
        </p:spPr>
      </p:pic>
      <p:pic>
        <p:nvPicPr>
          <p:cNvPr id="7" name="Picture 6" descr="ttyellow no plant 4.tif"/>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49860" y="4038600"/>
            <a:ext cx="325859" cy="2374115"/>
          </a:xfrm>
          <a:prstGeom prst="rect">
            <a:avLst/>
          </a:prstGeom>
        </p:spPr>
      </p:pic>
      <p:pic>
        <p:nvPicPr>
          <p:cNvPr id="8" name="Picture 7" descr="ttyellow plant 3.tif"/>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807460" y="4038600"/>
            <a:ext cx="345810" cy="2374115"/>
          </a:xfrm>
          <a:prstGeom prst="rect">
            <a:avLst/>
          </a:prstGeom>
        </p:spPr>
      </p:pic>
      <p:pic>
        <p:nvPicPr>
          <p:cNvPr id="11" name="Picture 10" descr="ttyellow no plant 2.tif"/>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731261" y="762000"/>
            <a:ext cx="339159" cy="2440617"/>
          </a:xfrm>
          <a:prstGeom prst="rect">
            <a:avLst/>
          </a:prstGeom>
        </p:spPr>
      </p:pic>
      <p:pic>
        <p:nvPicPr>
          <p:cNvPr id="12" name="Picture 11" descr="Sun_corner.svg.png"/>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7703" y="571500"/>
            <a:ext cx="1905000" cy="1905000"/>
          </a:xfrm>
          <a:prstGeom prst="rect">
            <a:avLst/>
          </a:prstGeom>
        </p:spPr>
      </p:pic>
      <p:pic>
        <p:nvPicPr>
          <p:cNvPr id="13" name="Picture 12" descr="ttblue plant.tif"/>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445261" y="838200"/>
            <a:ext cx="362435" cy="2380765"/>
          </a:xfrm>
          <a:prstGeom prst="rect">
            <a:avLst/>
          </a:prstGeom>
        </p:spPr>
      </p:pic>
      <p:pic>
        <p:nvPicPr>
          <p:cNvPr id="14" name="Picture 13" descr="ttblue plant.tif"/>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102861" y="762000"/>
            <a:ext cx="362435" cy="2380765"/>
          </a:xfrm>
          <a:prstGeom prst="rect">
            <a:avLst/>
          </a:prstGeom>
        </p:spPr>
      </p:pic>
      <p:pic>
        <p:nvPicPr>
          <p:cNvPr id="15" name="Picture 14" descr="ttyellow no plant 4.tif"/>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445260" y="4038600"/>
            <a:ext cx="325859" cy="2374115"/>
          </a:xfrm>
          <a:prstGeom prst="rect">
            <a:avLst/>
          </a:prstGeom>
        </p:spPr>
      </p:pic>
      <p:pic>
        <p:nvPicPr>
          <p:cNvPr id="16" name="Picture 15" descr="ttyellow plant 3.tif"/>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179060" y="4038600"/>
            <a:ext cx="345810" cy="2374115"/>
          </a:xfrm>
          <a:prstGeom prst="rect">
            <a:avLst/>
          </a:prstGeom>
        </p:spPr>
      </p:pic>
      <p:sp>
        <p:nvSpPr>
          <p:cNvPr id="17" name="Right Arrow 16"/>
          <p:cNvSpPr/>
          <p:nvPr/>
        </p:nvSpPr>
        <p:spPr>
          <a:xfrm>
            <a:off x="2590800" y="1524000"/>
            <a:ext cx="609600" cy="304800"/>
          </a:xfrm>
          <a:prstGeom prst="rightArrow">
            <a:avLst/>
          </a:prstGeom>
          <a:solidFill>
            <a:schemeClr val="accent6">
              <a:lumMod val="7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 name="Right Arrow 17"/>
          <p:cNvSpPr/>
          <p:nvPr/>
        </p:nvSpPr>
        <p:spPr>
          <a:xfrm>
            <a:off x="6248400" y="1524000"/>
            <a:ext cx="609600" cy="304800"/>
          </a:xfrm>
          <a:prstGeom prst="rightArrow">
            <a:avLst/>
          </a:prstGeom>
          <a:solidFill>
            <a:schemeClr val="accent6">
              <a:lumMod val="7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 name="Right Arrow 18"/>
          <p:cNvSpPr/>
          <p:nvPr/>
        </p:nvSpPr>
        <p:spPr>
          <a:xfrm>
            <a:off x="2667000" y="4800600"/>
            <a:ext cx="609600" cy="304800"/>
          </a:xfrm>
          <a:prstGeom prst="rightArrow">
            <a:avLst/>
          </a:prstGeom>
          <a:solidFill>
            <a:schemeClr val="accent6">
              <a:lumMod val="7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0" name="Right Arrow 19"/>
          <p:cNvSpPr/>
          <p:nvPr/>
        </p:nvSpPr>
        <p:spPr>
          <a:xfrm>
            <a:off x="6324600" y="4724400"/>
            <a:ext cx="609600" cy="304800"/>
          </a:xfrm>
          <a:prstGeom prst="rightArrow">
            <a:avLst/>
          </a:prstGeom>
          <a:solidFill>
            <a:schemeClr val="accent6">
              <a:lumMod val="7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1" name="TextBox 20"/>
          <p:cNvSpPr txBox="1"/>
          <p:nvPr/>
        </p:nvSpPr>
        <p:spPr>
          <a:xfrm>
            <a:off x="1143000" y="4724400"/>
            <a:ext cx="914400" cy="646331"/>
          </a:xfrm>
          <a:prstGeom prst="rect">
            <a:avLst/>
          </a:prstGeom>
          <a:noFill/>
        </p:spPr>
        <p:txBody>
          <a:bodyPr wrap="square" rtlCol="0">
            <a:spAutoFit/>
          </a:bodyPr>
          <a:lstStyle/>
          <a:p>
            <a:r>
              <a:rPr lang="en-US" b="1" dirty="0"/>
              <a:t>BTB</a:t>
            </a:r>
          </a:p>
          <a:p>
            <a:r>
              <a:rPr lang="en-US" b="1" dirty="0"/>
              <a:t>LIGHT</a:t>
            </a:r>
          </a:p>
        </p:txBody>
      </p:sp>
      <p:sp>
        <p:nvSpPr>
          <p:cNvPr id="22" name="TextBox 21"/>
          <p:cNvSpPr txBox="1"/>
          <p:nvPr/>
        </p:nvSpPr>
        <p:spPr>
          <a:xfrm>
            <a:off x="1143000" y="1524000"/>
            <a:ext cx="914400" cy="923330"/>
          </a:xfrm>
          <a:prstGeom prst="rect">
            <a:avLst/>
          </a:prstGeom>
          <a:noFill/>
        </p:spPr>
        <p:txBody>
          <a:bodyPr wrap="square" rtlCol="0">
            <a:spAutoFit/>
          </a:bodyPr>
          <a:lstStyle/>
          <a:p>
            <a:r>
              <a:rPr lang="en-US" b="1" dirty="0"/>
              <a:t>BTB</a:t>
            </a:r>
          </a:p>
          <a:p>
            <a:r>
              <a:rPr lang="en-US" b="1" dirty="0"/>
              <a:t>Plant</a:t>
            </a:r>
          </a:p>
          <a:p>
            <a:r>
              <a:rPr lang="en-US" b="1" dirty="0"/>
              <a:t>LIGHT</a:t>
            </a:r>
          </a:p>
        </p:txBody>
      </p:sp>
      <p:sp>
        <p:nvSpPr>
          <p:cNvPr id="23" name="TextBox 22"/>
          <p:cNvSpPr txBox="1"/>
          <p:nvPr/>
        </p:nvSpPr>
        <p:spPr>
          <a:xfrm>
            <a:off x="4800600" y="4800600"/>
            <a:ext cx="914400" cy="923330"/>
          </a:xfrm>
          <a:prstGeom prst="rect">
            <a:avLst/>
          </a:prstGeom>
          <a:noFill/>
        </p:spPr>
        <p:txBody>
          <a:bodyPr wrap="square" rtlCol="0">
            <a:spAutoFit/>
          </a:bodyPr>
          <a:lstStyle/>
          <a:p>
            <a:r>
              <a:rPr lang="en-US" b="1" dirty="0"/>
              <a:t>BTB</a:t>
            </a:r>
          </a:p>
          <a:p>
            <a:r>
              <a:rPr lang="en-US" b="1" dirty="0"/>
              <a:t>CO</a:t>
            </a:r>
            <a:r>
              <a:rPr lang="en-US" b="1" baseline="-25000" dirty="0"/>
              <a:t>2</a:t>
            </a:r>
            <a:endParaRPr lang="en-US" b="1" dirty="0"/>
          </a:p>
          <a:p>
            <a:r>
              <a:rPr lang="en-US" b="1" dirty="0"/>
              <a:t>LIGHT</a:t>
            </a:r>
          </a:p>
        </p:txBody>
      </p:sp>
      <p:sp>
        <p:nvSpPr>
          <p:cNvPr id="24" name="TextBox 23"/>
          <p:cNvSpPr txBox="1"/>
          <p:nvPr/>
        </p:nvSpPr>
        <p:spPr>
          <a:xfrm>
            <a:off x="4724400" y="1524000"/>
            <a:ext cx="914400" cy="1200329"/>
          </a:xfrm>
          <a:prstGeom prst="rect">
            <a:avLst/>
          </a:prstGeom>
          <a:noFill/>
        </p:spPr>
        <p:txBody>
          <a:bodyPr wrap="square" rtlCol="0">
            <a:spAutoFit/>
          </a:bodyPr>
          <a:lstStyle/>
          <a:p>
            <a:r>
              <a:rPr lang="en-US" b="1" dirty="0"/>
              <a:t>BTB</a:t>
            </a:r>
          </a:p>
          <a:p>
            <a:r>
              <a:rPr lang="en-US" b="1" dirty="0"/>
              <a:t>Plant</a:t>
            </a:r>
          </a:p>
          <a:p>
            <a:r>
              <a:rPr lang="en-US" b="1" dirty="0"/>
              <a:t>CO</a:t>
            </a:r>
            <a:r>
              <a:rPr lang="en-US" b="1" baseline="-25000" dirty="0"/>
              <a:t>2</a:t>
            </a:r>
            <a:endParaRPr lang="en-US" b="1" dirty="0"/>
          </a:p>
          <a:p>
            <a:r>
              <a:rPr lang="en-US" b="1" dirty="0"/>
              <a:t>LIGHT</a:t>
            </a:r>
          </a:p>
        </p:txBody>
      </p:sp>
      <p:sp>
        <p:nvSpPr>
          <p:cNvPr id="3" name="Title 2"/>
          <p:cNvSpPr>
            <a:spLocks noGrp="1"/>
          </p:cNvSpPr>
          <p:nvPr>
            <p:ph type="title"/>
          </p:nvPr>
        </p:nvSpPr>
        <p:spPr/>
        <p:txBody>
          <a:bodyPr/>
          <a:lstStyle/>
          <a:p>
            <a:r>
              <a:rPr lang="en-US" dirty="0" smtClean="0"/>
              <a:t>Teacher Resource – Not for Students</a:t>
            </a:r>
            <a:endParaRPr lang="en-US" dirty="0"/>
          </a:p>
        </p:txBody>
      </p:sp>
    </p:spTree>
    <p:extLst>
      <p:ext uri="{BB962C8B-B14F-4D97-AF65-F5344CB8AC3E}">
        <p14:creationId xmlns:p14="http://schemas.microsoft.com/office/powerpoint/2010/main" val="1039121198"/>
      </p:ext>
    </p:extLst>
  </p:cSld>
  <p:clrMapOvr>
    <a:masterClrMapping/>
  </p:clrMapOvr>
  <p:transition spd="med"/>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0" y="540112"/>
            <a:ext cx="9144000" cy="6317888"/>
          </a:xfrm>
          <a:prstGeom prst="rect">
            <a:avLst/>
          </a:prstGeom>
          <a:solidFill>
            <a:schemeClr val="tx1">
              <a:lumMod val="50000"/>
              <a:lumOff val="5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4" name="Picture 3" descr="ttblue plant.tif"/>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057400" y="838200"/>
            <a:ext cx="362435" cy="2380765"/>
          </a:xfrm>
          <a:prstGeom prst="rect">
            <a:avLst/>
          </a:prstGeom>
        </p:spPr>
      </p:pic>
      <p:pic>
        <p:nvPicPr>
          <p:cNvPr id="7" name="Picture 6" descr="ttyellow no plant 4.tif"/>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33599" y="4038600"/>
            <a:ext cx="325859" cy="2374115"/>
          </a:xfrm>
          <a:prstGeom prst="rect">
            <a:avLst/>
          </a:prstGeom>
        </p:spPr>
      </p:pic>
      <p:pic>
        <p:nvPicPr>
          <p:cNvPr id="8" name="Picture 7" descr="ttyellow plant 3.tif"/>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791199" y="4038600"/>
            <a:ext cx="345810" cy="2374115"/>
          </a:xfrm>
          <a:prstGeom prst="rect">
            <a:avLst/>
          </a:prstGeom>
        </p:spPr>
      </p:pic>
      <p:pic>
        <p:nvPicPr>
          <p:cNvPr id="11" name="Picture 10" descr="ttyellow no plant 2.tif"/>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715000" y="762000"/>
            <a:ext cx="339159" cy="2440617"/>
          </a:xfrm>
          <a:prstGeom prst="rect">
            <a:avLst/>
          </a:prstGeom>
        </p:spPr>
      </p:pic>
      <p:pic>
        <p:nvPicPr>
          <p:cNvPr id="15" name="Picture 14" descr="ttyellow no plant 4.tif"/>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428999" y="4038600"/>
            <a:ext cx="325859" cy="2374115"/>
          </a:xfrm>
          <a:prstGeom prst="rect">
            <a:avLst/>
          </a:prstGeom>
        </p:spPr>
      </p:pic>
      <p:pic>
        <p:nvPicPr>
          <p:cNvPr id="16" name="Picture 15" descr="ttyellow plant 3.tif"/>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162799" y="4038600"/>
            <a:ext cx="345810" cy="2374115"/>
          </a:xfrm>
          <a:prstGeom prst="rect">
            <a:avLst/>
          </a:prstGeom>
        </p:spPr>
      </p:pic>
      <p:sp>
        <p:nvSpPr>
          <p:cNvPr id="17" name="Right Arrow 16"/>
          <p:cNvSpPr/>
          <p:nvPr/>
        </p:nvSpPr>
        <p:spPr>
          <a:xfrm>
            <a:off x="2590800" y="1524000"/>
            <a:ext cx="609600" cy="304800"/>
          </a:xfrm>
          <a:prstGeom prst="rightArrow">
            <a:avLst/>
          </a:prstGeom>
          <a:solidFill>
            <a:schemeClr val="accent6">
              <a:lumMod val="7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 name="Right Arrow 17"/>
          <p:cNvSpPr/>
          <p:nvPr/>
        </p:nvSpPr>
        <p:spPr>
          <a:xfrm>
            <a:off x="6248400" y="1524000"/>
            <a:ext cx="609600" cy="304800"/>
          </a:xfrm>
          <a:prstGeom prst="rightArrow">
            <a:avLst/>
          </a:prstGeom>
          <a:solidFill>
            <a:schemeClr val="accent6">
              <a:lumMod val="7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 name="Right Arrow 18"/>
          <p:cNvSpPr/>
          <p:nvPr/>
        </p:nvSpPr>
        <p:spPr>
          <a:xfrm>
            <a:off x="2667000" y="4800600"/>
            <a:ext cx="609600" cy="304800"/>
          </a:xfrm>
          <a:prstGeom prst="rightArrow">
            <a:avLst/>
          </a:prstGeom>
          <a:solidFill>
            <a:schemeClr val="accent6">
              <a:lumMod val="7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0" name="Right Arrow 19"/>
          <p:cNvSpPr/>
          <p:nvPr/>
        </p:nvSpPr>
        <p:spPr>
          <a:xfrm>
            <a:off x="6324600" y="4724400"/>
            <a:ext cx="609600" cy="304800"/>
          </a:xfrm>
          <a:prstGeom prst="rightArrow">
            <a:avLst/>
          </a:prstGeom>
          <a:solidFill>
            <a:schemeClr val="accent6">
              <a:lumMod val="7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2" name="Picture 1" descr="purple-moon-md.pn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7622" y="607715"/>
            <a:ext cx="1676400" cy="1606550"/>
          </a:xfrm>
          <a:prstGeom prst="rect">
            <a:avLst/>
          </a:prstGeom>
        </p:spPr>
      </p:pic>
      <p:pic>
        <p:nvPicPr>
          <p:cNvPr id="21" name="Picture 20" descr="ttyellow no plant 2.tif"/>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505200" y="838200"/>
            <a:ext cx="339159" cy="2440617"/>
          </a:xfrm>
          <a:prstGeom prst="rect">
            <a:avLst/>
          </a:prstGeom>
        </p:spPr>
      </p:pic>
      <p:pic>
        <p:nvPicPr>
          <p:cNvPr id="22" name="Picture 21" descr="ttyellow no plant 2.tif"/>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162800" y="762000"/>
            <a:ext cx="339159" cy="2440617"/>
          </a:xfrm>
          <a:prstGeom prst="rect">
            <a:avLst/>
          </a:prstGeom>
        </p:spPr>
      </p:pic>
      <p:sp>
        <p:nvSpPr>
          <p:cNvPr id="23" name="TextBox 22"/>
          <p:cNvSpPr txBox="1"/>
          <p:nvPr/>
        </p:nvSpPr>
        <p:spPr>
          <a:xfrm>
            <a:off x="975601" y="2281868"/>
            <a:ext cx="919220" cy="923330"/>
          </a:xfrm>
          <a:prstGeom prst="rect">
            <a:avLst/>
          </a:prstGeom>
          <a:solidFill>
            <a:schemeClr val="bg1">
              <a:lumMod val="50000"/>
            </a:schemeClr>
          </a:solidFill>
          <a:ln>
            <a:noFill/>
          </a:ln>
        </p:spPr>
        <p:txBody>
          <a:bodyPr wrap="square" rtlCol="0">
            <a:spAutoFit/>
          </a:bodyPr>
          <a:lstStyle/>
          <a:p>
            <a:r>
              <a:rPr lang="en-US" b="1" dirty="0"/>
              <a:t>BTB</a:t>
            </a:r>
          </a:p>
          <a:p>
            <a:r>
              <a:rPr lang="en-US" b="1" dirty="0"/>
              <a:t>Plant</a:t>
            </a:r>
          </a:p>
          <a:p>
            <a:r>
              <a:rPr lang="en-US" b="1" dirty="0"/>
              <a:t>DARK</a:t>
            </a:r>
          </a:p>
        </p:txBody>
      </p:sp>
      <p:sp>
        <p:nvSpPr>
          <p:cNvPr id="24" name="TextBox 23"/>
          <p:cNvSpPr txBox="1"/>
          <p:nvPr/>
        </p:nvSpPr>
        <p:spPr>
          <a:xfrm>
            <a:off x="985780" y="4648200"/>
            <a:ext cx="995420" cy="646331"/>
          </a:xfrm>
          <a:prstGeom prst="rect">
            <a:avLst/>
          </a:prstGeom>
          <a:solidFill>
            <a:schemeClr val="bg1">
              <a:lumMod val="50000"/>
            </a:schemeClr>
          </a:solidFill>
          <a:ln>
            <a:noFill/>
          </a:ln>
        </p:spPr>
        <p:txBody>
          <a:bodyPr wrap="square" rtlCol="0">
            <a:spAutoFit/>
          </a:bodyPr>
          <a:lstStyle/>
          <a:p>
            <a:r>
              <a:rPr lang="en-US" b="1" dirty="0"/>
              <a:t>BTB</a:t>
            </a:r>
          </a:p>
          <a:p>
            <a:r>
              <a:rPr lang="en-US" b="1" dirty="0"/>
              <a:t>DARK</a:t>
            </a:r>
          </a:p>
        </p:txBody>
      </p:sp>
      <p:sp>
        <p:nvSpPr>
          <p:cNvPr id="25" name="TextBox 24"/>
          <p:cNvSpPr txBox="1"/>
          <p:nvPr/>
        </p:nvSpPr>
        <p:spPr>
          <a:xfrm>
            <a:off x="4648200" y="4648200"/>
            <a:ext cx="990600" cy="923330"/>
          </a:xfrm>
          <a:prstGeom prst="rect">
            <a:avLst/>
          </a:prstGeom>
          <a:solidFill>
            <a:schemeClr val="bg1">
              <a:lumMod val="50000"/>
            </a:schemeClr>
          </a:solidFill>
          <a:ln>
            <a:noFill/>
          </a:ln>
        </p:spPr>
        <p:txBody>
          <a:bodyPr wrap="square" rtlCol="0">
            <a:spAutoFit/>
          </a:bodyPr>
          <a:lstStyle/>
          <a:p>
            <a:r>
              <a:rPr lang="en-US" b="1" dirty="0"/>
              <a:t>BTB</a:t>
            </a:r>
          </a:p>
          <a:p>
            <a:r>
              <a:rPr lang="en-US" b="1" dirty="0"/>
              <a:t>CO</a:t>
            </a:r>
            <a:r>
              <a:rPr lang="en-US" b="1" baseline="-25000" dirty="0"/>
              <a:t>2</a:t>
            </a:r>
            <a:endParaRPr lang="en-US" b="1" dirty="0"/>
          </a:p>
          <a:p>
            <a:r>
              <a:rPr lang="en-US" b="1" dirty="0"/>
              <a:t>DARK</a:t>
            </a:r>
          </a:p>
        </p:txBody>
      </p:sp>
      <p:sp>
        <p:nvSpPr>
          <p:cNvPr id="26" name="TextBox 25"/>
          <p:cNvSpPr txBox="1"/>
          <p:nvPr/>
        </p:nvSpPr>
        <p:spPr>
          <a:xfrm>
            <a:off x="4613446" y="1752600"/>
            <a:ext cx="872954" cy="1200329"/>
          </a:xfrm>
          <a:prstGeom prst="rect">
            <a:avLst/>
          </a:prstGeom>
          <a:solidFill>
            <a:schemeClr val="bg1">
              <a:lumMod val="50000"/>
            </a:schemeClr>
          </a:solidFill>
          <a:ln>
            <a:noFill/>
          </a:ln>
        </p:spPr>
        <p:txBody>
          <a:bodyPr wrap="square" rtlCol="0">
            <a:spAutoFit/>
          </a:bodyPr>
          <a:lstStyle/>
          <a:p>
            <a:r>
              <a:rPr lang="en-US" b="1" dirty="0"/>
              <a:t>BTB</a:t>
            </a:r>
          </a:p>
          <a:p>
            <a:r>
              <a:rPr lang="en-US" b="1" dirty="0"/>
              <a:t>Plant</a:t>
            </a:r>
          </a:p>
          <a:p>
            <a:r>
              <a:rPr lang="en-US" b="1" dirty="0"/>
              <a:t>CO</a:t>
            </a:r>
            <a:r>
              <a:rPr lang="en-US" b="1" baseline="-25000" dirty="0"/>
              <a:t>2</a:t>
            </a:r>
            <a:endParaRPr lang="en-US" b="1" dirty="0"/>
          </a:p>
          <a:p>
            <a:r>
              <a:rPr lang="en-US" b="1" dirty="0"/>
              <a:t>DARK</a:t>
            </a:r>
          </a:p>
        </p:txBody>
      </p:sp>
      <p:sp>
        <p:nvSpPr>
          <p:cNvPr id="5" name="Title 4"/>
          <p:cNvSpPr>
            <a:spLocks noGrp="1"/>
          </p:cNvSpPr>
          <p:nvPr>
            <p:ph type="title"/>
          </p:nvPr>
        </p:nvSpPr>
        <p:spPr/>
        <p:txBody>
          <a:bodyPr/>
          <a:lstStyle/>
          <a:p>
            <a:r>
              <a:rPr lang="en-US" dirty="0"/>
              <a:t>Teacher Resource – Not for Students</a:t>
            </a:r>
          </a:p>
        </p:txBody>
      </p:sp>
    </p:spTree>
    <p:extLst>
      <p:ext uri="{BB962C8B-B14F-4D97-AF65-F5344CB8AC3E}">
        <p14:creationId xmlns:p14="http://schemas.microsoft.com/office/powerpoint/2010/main" val="3398499888"/>
      </p:ext>
    </p:extLst>
  </p:cSld>
  <p:clrMapOvr>
    <a:masterClrMapping/>
  </p:clrMapOvr>
  <p:transition spd="med"/>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dirty="0"/>
              <a:t>Let’s summarize the meaning of our results</a:t>
            </a:r>
          </a:p>
        </p:txBody>
      </p:sp>
      <p:sp>
        <p:nvSpPr>
          <p:cNvPr id="3" name="Content Placeholder 2"/>
          <p:cNvSpPr>
            <a:spLocks noGrp="1"/>
          </p:cNvSpPr>
          <p:nvPr>
            <p:ph idx="1"/>
          </p:nvPr>
        </p:nvSpPr>
        <p:spPr>
          <a:xfrm>
            <a:off x="457200" y="1600201"/>
            <a:ext cx="8229600" cy="3581400"/>
          </a:xfrm>
        </p:spPr>
        <p:txBody>
          <a:bodyPr/>
          <a:lstStyle/>
          <a:p>
            <a:pPr marL="0" indent="0">
              <a:buNone/>
            </a:pPr>
            <a:r>
              <a:rPr lang="en-US" sz="2800" dirty="0">
                <a:latin typeface="Arial" panose="020B0604020202020204" pitchFamily="34" charset="0"/>
                <a:cs typeface="Arial" panose="020B0604020202020204" pitchFamily="34" charset="0"/>
              </a:rPr>
              <a:t>[write here from your class discussion]</a:t>
            </a:r>
          </a:p>
          <a:p>
            <a:endParaRPr lang="en-US" dirty="0"/>
          </a:p>
        </p:txBody>
      </p:sp>
      <p:sp>
        <p:nvSpPr>
          <p:cNvPr id="5" name="TextBox 4"/>
          <p:cNvSpPr txBox="1"/>
          <p:nvPr/>
        </p:nvSpPr>
        <p:spPr>
          <a:xfrm>
            <a:off x="1295400" y="5715000"/>
            <a:ext cx="7848600" cy="523220"/>
          </a:xfrm>
          <a:prstGeom prst="rect">
            <a:avLst/>
          </a:prstGeom>
          <a:noFill/>
        </p:spPr>
        <p:txBody>
          <a:bodyPr wrap="square" rtlCol="0">
            <a:spAutoFit/>
          </a:bodyPr>
          <a:lstStyle/>
          <a:p>
            <a:r>
              <a:rPr lang="en-US" sz="2800" dirty="0"/>
              <a:t>Add the most important ideas in </a:t>
            </a:r>
            <a:r>
              <a:rPr lang="en-US" sz="2800" b="1" dirty="0"/>
              <a:t>Doodle Box C.</a:t>
            </a:r>
          </a:p>
        </p:txBody>
      </p:sp>
      <p:pic>
        <p:nvPicPr>
          <p:cNvPr id="6" name="Picture 5">
            <a:extLst>
              <a:ext uri="{FF2B5EF4-FFF2-40B4-BE49-F238E27FC236}">
                <a16:creationId xmlns:a16="http://schemas.microsoft.com/office/drawing/2014/main" id="{00692AA0-FDB4-EF43-B9E7-67C14A2FA4ED}"/>
              </a:ext>
            </a:extLst>
          </p:cNvPr>
          <p:cNvPicPr>
            <a:picLocks noChangeAspect="1"/>
          </p:cNvPicPr>
          <p:nvPr/>
        </p:nvPicPr>
        <p:blipFill rotWithShape="1">
          <a:blip r:embed="rId3"/>
          <a:srcRect t="11876" r="21921"/>
          <a:stretch/>
        </p:blipFill>
        <p:spPr>
          <a:xfrm>
            <a:off x="335280" y="5364164"/>
            <a:ext cx="1052623" cy="891043"/>
          </a:xfrm>
          <a:prstGeom prst="rect">
            <a:avLst/>
          </a:prstGeom>
        </p:spPr>
      </p:pic>
    </p:spTree>
    <p:extLst>
      <p:ext uri="{BB962C8B-B14F-4D97-AF65-F5344CB8AC3E}">
        <p14:creationId xmlns:p14="http://schemas.microsoft.com/office/powerpoint/2010/main" val="88248502"/>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62A7EC2-F266-7447-AF57-11C2284F9CC7}"/>
              </a:ext>
            </a:extLst>
          </p:cNvPr>
          <p:cNvSpPr>
            <a:spLocks noGrp="1"/>
          </p:cNvSpPr>
          <p:nvPr>
            <p:ph type="body" sz="quarter" idx="10"/>
          </p:nvPr>
        </p:nvSpPr>
        <p:spPr/>
        <p:txBody>
          <a:bodyPr/>
          <a:lstStyle/>
          <a:p>
            <a:r>
              <a:rPr lang="en-US" b="1" dirty="0"/>
              <a:t>What we figured out …</a:t>
            </a:r>
          </a:p>
          <a:p>
            <a:endParaRPr lang="en-US" dirty="0"/>
          </a:p>
          <a:p>
            <a:r>
              <a:rPr lang="en-US" dirty="0"/>
              <a:t>We come away with some key ideas about photosynthesis: we recognize that plants use CO</a:t>
            </a:r>
            <a:r>
              <a:rPr lang="en-US" baseline="-25000" dirty="0"/>
              <a:t>2</a:t>
            </a:r>
            <a:r>
              <a:rPr lang="en-US" dirty="0"/>
              <a:t> in the light because they are doing photosynthesis. In the dark, plants give off CO</a:t>
            </a:r>
            <a:r>
              <a:rPr lang="en-US" baseline="-25000" dirty="0"/>
              <a:t>2</a:t>
            </a:r>
            <a:r>
              <a:rPr lang="en-US" dirty="0"/>
              <a:t> because they are doing cell respiration. But we still wonder about whether plants may be respiring in the light too.					</a:t>
            </a:r>
          </a:p>
          <a:p>
            <a:endParaRPr lang="en-US" dirty="0"/>
          </a:p>
          <a:p>
            <a:endParaRPr lang="en-US" dirty="0"/>
          </a:p>
        </p:txBody>
      </p:sp>
      <p:sp>
        <p:nvSpPr>
          <p:cNvPr id="3" name="Text Placeholder 2">
            <a:extLst>
              <a:ext uri="{FF2B5EF4-FFF2-40B4-BE49-F238E27FC236}">
                <a16:creationId xmlns:a16="http://schemas.microsoft.com/office/drawing/2014/main" id="{6A25E79B-AEF8-CE41-BA34-7717AECBB1AE}"/>
              </a:ext>
            </a:extLst>
          </p:cNvPr>
          <p:cNvSpPr>
            <a:spLocks noGrp="1"/>
          </p:cNvSpPr>
          <p:nvPr>
            <p:ph type="body" sz="quarter" idx="11"/>
          </p:nvPr>
        </p:nvSpPr>
        <p:spPr/>
        <p:txBody>
          <a:bodyPr/>
          <a:lstStyle/>
          <a:p>
            <a:r>
              <a:rPr lang="en-US" u="sng" dirty="0"/>
              <a:t>LS03 Teacher Reflection Notes:</a:t>
            </a:r>
          </a:p>
          <a:p>
            <a:endParaRPr lang="en-US" dirty="0"/>
          </a:p>
          <a:p>
            <a:r>
              <a:rPr lang="en-US" i="1" dirty="0"/>
              <a:t>Things that went well…</a:t>
            </a:r>
          </a:p>
          <a:p>
            <a:endParaRPr lang="en-US" i="1" dirty="0"/>
          </a:p>
          <a:p>
            <a:r>
              <a:rPr lang="en-US" i="1" dirty="0"/>
              <a:t>Things I would change…</a:t>
            </a:r>
          </a:p>
          <a:p>
            <a:endParaRPr lang="en-US" dirty="0"/>
          </a:p>
          <a:p>
            <a:endParaRPr lang="en-US" dirty="0"/>
          </a:p>
          <a:p>
            <a:endParaRPr lang="en-US" dirty="0"/>
          </a:p>
        </p:txBody>
      </p:sp>
      <p:sp>
        <p:nvSpPr>
          <p:cNvPr id="6" name="Slide Number Placeholder 3"/>
          <p:cNvSpPr>
            <a:spLocks noGrp="1"/>
          </p:cNvSpPr>
          <p:nvPr>
            <p:ph type="sldNum" sz="quarter" idx="4294967295"/>
          </p:nvPr>
        </p:nvSpPr>
        <p:spPr>
          <a:xfrm>
            <a:off x="7086600" y="6356350"/>
            <a:ext cx="205740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8788DFF-D2C0-C240-B392-B5E1E1797469}" type="slidenum">
              <a:rPr kumimoji="0" lang="en-US"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37</a:t>
            </a:fld>
            <a:endParaRPr kumimoji="0" lang="en-US" sz="9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16" name="Slide Number Placeholder 3"/>
          <p:cNvSpPr>
            <a:spLocks noGrp="1"/>
          </p:cNvSpPr>
          <p:nvPr>
            <p:ph type="sldNum" sz="quarter" idx="4294967295"/>
          </p:nvPr>
        </p:nvSpPr>
        <p:spPr>
          <a:xfrm>
            <a:off x="7086600" y="6356350"/>
            <a:ext cx="205740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8788DFF-D2C0-C240-B392-B5E1E1797469}" type="slidenum">
              <a:rPr kumimoji="0" lang="en-US"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37</a:t>
            </a:fld>
            <a:endParaRPr kumimoji="0" lang="en-US" sz="9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5" name="Title 4">
            <a:extLst>
              <a:ext uri="{FF2B5EF4-FFF2-40B4-BE49-F238E27FC236}">
                <a16:creationId xmlns:a16="http://schemas.microsoft.com/office/drawing/2014/main" id="{811BF401-603C-C247-9119-014F067D2F57}"/>
              </a:ext>
            </a:extLst>
          </p:cNvPr>
          <p:cNvSpPr>
            <a:spLocks noGrp="1"/>
          </p:cNvSpPr>
          <p:nvPr>
            <p:ph type="title"/>
          </p:nvPr>
        </p:nvSpPr>
        <p:spPr/>
        <p:txBody>
          <a:bodyPr/>
          <a:lstStyle/>
          <a:p>
            <a:r>
              <a:rPr lang="en-US" dirty="0"/>
              <a:t>Learning Segment 03 Summary</a:t>
            </a:r>
          </a:p>
        </p:txBody>
      </p:sp>
    </p:spTree>
    <p:extLst>
      <p:ext uri="{BB962C8B-B14F-4D97-AF65-F5344CB8AC3E}">
        <p14:creationId xmlns:p14="http://schemas.microsoft.com/office/powerpoint/2010/main" val="2636420410"/>
      </p:ext>
    </p:extLst>
  </p:cSld>
  <p:clrMapOvr>
    <a:masterClrMapping/>
  </p:clrMapOvr>
  <p:transition spd="slow"/>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a:extLst>
              <a:ext uri="{FF2B5EF4-FFF2-40B4-BE49-F238E27FC236}">
                <a16:creationId xmlns:a16="http://schemas.microsoft.com/office/drawing/2014/main" id="{B059CA5C-9F0B-FB4B-B8B7-C7AB33D210F0}"/>
              </a:ext>
            </a:extLst>
          </p:cNvPr>
          <p:cNvSpPr>
            <a:spLocks noGrp="1"/>
          </p:cNvSpPr>
          <p:nvPr>
            <p:ph type="body" sz="quarter" idx="12"/>
          </p:nvPr>
        </p:nvSpPr>
        <p:spPr/>
        <p:txBody>
          <a:bodyPr/>
          <a:lstStyle/>
          <a:p>
            <a:pPr>
              <a:lnSpc>
                <a:spcPts val="1800"/>
              </a:lnSpc>
              <a:spcAft>
                <a:spcPts val="400"/>
              </a:spcAft>
            </a:pPr>
            <a:r>
              <a:rPr lang="en-US" u="sng" dirty="0"/>
              <a:t>Resources you will need:</a:t>
            </a:r>
          </a:p>
          <a:p>
            <a:pPr>
              <a:lnSpc>
                <a:spcPts val="1800"/>
              </a:lnSpc>
            </a:pPr>
            <a:r>
              <a:rPr lang="en-US" dirty="0" smtClean="0"/>
              <a:t>PS </a:t>
            </a:r>
            <a:r>
              <a:rPr lang="en-US" dirty="0"/>
              <a:t>Doodle Sheet </a:t>
            </a:r>
            <a:r>
              <a:rPr lang="en-US" dirty="0" smtClean="0"/>
              <a:t>vLE-Feb2022</a:t>
            </a:r>
            <a:endParaRPr lang="en-US" dirty="0"/>
          </a:p>
          <a:p>
            <a:pPr>
              <a:lnSpc>
                <a:spcPts val="1800"/>
              </a:lnSpc>
            </a:pPr>
            <a:r>
              <a:rPr lang="en-US" dirty="0" smtClean="0"/>
              <a:t>PS </a:t>
            </a:r>
            <a:r>
              <a:rPr lang="en-US" dirty="0"/>
              <a:t>04 Light and </a:t>
            </a:r>
            <a:r>
              <a:rPr lang="en-US" dirty="0" smtClean="0"/>
              <a:t>Dark </a:t>
            </a:r>
            <a:r>
              <a:rPr lang="en-US" dirty="0"/>
              <a:t>Four Corners Handout </a:t>
            </a:r>
            <a:r>
              <a:rPr lang="en-US" dirty="0" smtClean="0"/>
              <a:t>vLE-Feb2022</a:t>
            </a:r>
            <a:endParaRPr lang="en-US" dirty="0"/>
          </a:p>
          <a:p>
            <a:pPr>
              <a:lnSpc>
                <a:spcPts val="1800"/>
              </a:lnSpc>
              <a:spcAft>
                <a:spcPts val="600"/>
              </a:spcAft>
            </a:pPr>
            <a:endParaRPr lang="en-US" dirty="0"/>
          </a:p>
        </p:txBody>
      </p:sp>
      <p:sp>
        <p:nvSpPr>
          <p:cNvPr id="7" name="Text Placeholder 6">
            <a:extLst>
              <a:ext uri="{FF2B5EF4-FFF2-40B4-BE49-F238E27FC236}">
                <a16:creationId xmlns:a16="http://schemas.microsoft.com/office/drawing/2014/main" id="{62DDDFBC-C6CB-634A-9E34-51601D622EF7}"/>
              </a:ext>
            </a:extLst>
          </p:cNvPr>
          <p:cNvSpPr>
            <a:spLocks noGrp="1"/>
          </p:cNvSpPr>
          <p:nvPr>
            <p:ph type="body" sz="quarter" idx="10"/>
          </p:nvPr>
        </p:nvSpPr>
        <p:spPr/>
        <p:txBody>
          <a:bodyPr/>
          <a:lstStyle/>
          <a:p>
            <a:pPr>
              <a:lnSpc>
                <a:spcPts val="1800"/>
              </a:lnSpc>
              <a:spcAft>
                <a:spcPts val="600"/>
              </a:spcAft>
            </a:pPr>
            <a:r>
              <a:rPr lang="en-US" b="1" dirty="0"/>
              <a:t>P </a:t>
            </a:r>
            <a:r>
              <a:rPr lang="en-US" b="1" dirty="0">
                <a:sym typeface="Wingdings" pitchFamily="2" charset="2"/>
              </a:rPr>
              <a:t> </a:t>
            </a:r>
            <a:r>
              <a:rPr lang="en-US" b="1" dirty="0"/>
              <a:t>M </a:t>
            </a:r>
          </a:p>
          <a:p>
            <a:pPr>
              <a:lnSpc>
                <a:spcPts val="1800"/>
              </a:lnSpc>
              <a:spcAft>
                <a:spcPts val="600"/>
              </a:spcAft>
            </a:pPr>
            <a:r>
              <a:rPr lang="en-US" b="1" dirty="0"/>
              <a:t>Here we examine the phenomenon of the lab more deeply to refine our model ideas. Students do the “Light and Dark” 4 Corners activity which reveals their thinking on the still-unanswered questions about plants. In discussion we go deeper to establish that plants do photosynthesis only in the light, but cell respiration all the time. We also reason about why our results do not reveal that CO</a:t>
            </a:r>
            <a:r>
              <a:rPr lang="en-US" b="1" baseline="-25000" dirty="0"/>
              <a:t>2</a:t>
            </a:r>
            <a:r>
              <a:rPr lang="en-US" b="1" dirty="0"/>
              <a:t> is released in the light.</a:t>
            </a:r>
          </a:p>
          <a:p>
            <a:pPr>
              <a:lnSpc>
                <a:spcPts val="1800"/>
              </a:lnSpc>
              <a:spcAft>
                <a:spcPts val="600"/>
              </a:spcAft>
            </a:pPr>
            <a:endParaRPr lang="en-US" b="1" dirty="0"/>
          </a:p>
          <a:p>
            <a:pPr>
              <a:lnSpc>
                <a:spcPts val="1800"/>
              </a:lnSpc>
              <a:spcAft>
                <a:spcPts val="600"/>
              </a:spcAft>
            </a:pPr>
            <a:endParaRPr lang="en-US" b="1" dirty="0"/>
          </a:p>
        </p:txBody>
      </p:sp>
      <p:sp>
        <p:nvSpPr>
          <p:cNvPr id="8" name="Text Placeholder 7">
            <a:extLst>
              <a:ext uri="{FF2B5EF4-FFF2-40B4-BE49-F238E27FC236}">
                <a16:creationId xmlns:a16="http://schemas.microsoft.com/office/drawing/2014/main" id="{EA75969E-D868-844D-9963-E951F2D74686}"/>
              </a:ext>
            </a:extLst>
          </p:cNvPr>
          <p:cNvSpPr>
            <a:spLocks noGrp="1"/>
          </p:cNvSpPr>
          <p:nvPr>
            <p:ph type="body" sz="quarter" idx="11"/>
          </p:nvPr>
        </p:nvSpPr>
        <p:spPr/>
        <p:txBody>
          <a:bodyPr/>
          <a:lstStyle/>
          <a:p>
            <a:r>
              <a:rPr lang="en-US" dirty="0"/>
              <a:t>55 Minutes</a:t>
            </a:r>
          </a:p>
        </p:txBody>
      </p:sp>
      <p:sp>
        <p:nvSpPr>
          <p:cNvPr id="11" name="Title 10">
            <a:extLst>
              <a:ext uri="{FF2B5EF4-FFF2-40B4-BE49-F238E27FC236}">
                <a16:creationId xmlns:a16="http://schemas.microsoft.com/office/drawing/2014/main" id="{178C64D0-6348-5E48-9E45-32DE43ABEB4E}"/>
              </a:ext>
            </a:extLst>
          </p:cNvPr>
          <p:cNvSpPr>
            <a:spLocks noGrp="1"/>
          </p:cNvSpPr>
          <p:nvPr>
            <p:ph type="title"/>
          </p:nvPr>
        </p:nvSpPr>
        <p:spPr/>
        <p:txBody>
          <a:bodyPr/>
          <a:lstStyle/>
          <a:p>
            <a:r>
              <a:rPr lang="en-US" dirty="0"/>
              <a:t>Learning Segment 04 Overview</a:t>
            </a:r>
          </a:p>
        </p:txBody>
      </p:sp>
    </p:spTree>
    <p:extLst>
      <p:ext uri="{BB962C8B-B14F-4D97-AF65-F5344CB8AC3E}">
        <p14:creationId xmlns:p14="http://schemas.microsoft.com/office/powerpoint/2010/main" val="3361090851"/>
      </p:ext>
    </p:extLst>
  </p:cSld>
  <p:clrMapOvr>
    <a:masterClrMapping/>
  </p:clrMapOvr>
  <p:transition spd="slow"/>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2B450D6-96F6-8344-8C03-A64164CAF28C}"/>
              </a:ext>
            </a:extLst>
          </p:cNvPr>
          <p:cNvSpPr>
            <a:spLocks noGrp="1"/>
          </p:cNvSpPr>
          <p:nvPr>
            <p:ph type="body" sz="quarter" idx="10"/>
          </p:nvPr>
        </p:nvSpPr>
        <p:spPr>
          <a:xfrm>
            <a:off x="428229" y="685800"/>
            <a:ext cx="8251825" cy="5525789"/>
          </a:xfrm>
        </p:spPr>
        <p:txBody>
          <a:bodyPr/>
          <a:lstStyle/>
          <a:p>
            <a:pPr>
              <a:spcAft>
                <a:spcPts val="400"/>
              </a:spcAft>
            </a:pPr>
            <a:r>
              <a:rPr lang="en-US" dirty="0"/>
              <a:t>Students readily recognize that the results of the lab show that cell respiration happens in plants, but often are still confused about when it happens. Because only the dark test tubes show the effect of CO</a:t>
            </a:r>
            <a:r>
              <a:rPr lang="en-US" baseline="-25000" dirty="0"/>
              <a:t>2</a:t>
            </a:r>
            <a:r>
              <a:rPr lang="en-US" dirty="0"/>
              <a:t> release, many students understandably come to the conclusion that cell respiration only happens in plants in the dark. This is the intuitive idea that we take up and examine with the 4 corners activity. </a:t>
            </a:r>
          </a:p>
          <a:p>
            <a:pPr>
              <a:spcAft>
                <a:spcPts val="400"/>
              </a:spcAft>
            </a:pPr>
            <a:endParaRPr lang="en-US" dirty="0"/>
          </a:p>
          <a:p>
            <a:pPr>
              <a:spcAft>
                <a:spcPts val="400"/>
              </a:spcAft>
            </a:pPr>
            <a:r>
              <a:rPr lang="en-US" dirty="0"/>
              <a:t>It is an excellent formative assessment not just because it exposes this thinking, it also allows students to clear up the idea themselves rather than being “told” by the teacher. Students first respond individually to the prompt, then go to the corner of the friend with whom they most agree. Directions for this and the next steps are on the student slide. Teachers using this activity often find that it winds up in a standoff between Calvin and Mika’s corners. The Calvin group argues “that’s what the data shows”, while the Mika group says that cells can’t live all day without energy. If this happens, slide 31 usually helps break the stalemate. In any case, we don’t stop until all students are convinced that photosynthesis occurs only in the light, but cell respiration occurs all of the time. </a:t>
            </a:r>
          </a:p>
          <a:p>
            <a:pPr>
              <a:spcAft>
                <a:spcPts val="400"/>
              </a:spcAft>
            </a:pPr>
            <a:endParaRPr lang="en-US" dirty="0"/>
          </a:p>
          <a:p>
            <a:pPr>
              <a:spcAft>
                <a:spcPts val="400"/>
              </a:spcAft>
            </a:pPr>
            <a:r>
              <a:rPr lang="en-US" dirty="0"/>
              <a:t>However, students still should wonder about the results we got in the light. If in fact plants are always doing cell respiration and giving off CO</a:t>
            </a:r>
            <a:r>
              <a:rPr lang="en-US" baseline="-25000" dirty="0"/>
              <a:t>2</a:t>
            </a:r>
            <a:r>
              <a:rPr lang="en-US" dirty="0"/>
              <a:t>, how can we explain the fact that the test tube that started blue with a plant in the light stayed blue. If it is releasing CO</a:t>
            </a:r>
            <a:r>
              <a:rPr lang="en-US" baseline="-25000" dirty="0"/>
              <a:t>2</a:t>
            </a:r>
            <a:r>
              <a:rPr lang="en-US" dirty="0"/>
              <a:t>, why didn’t it turn yellow? We have groups brainstorm this, then share out with the class. Usually at least a couple of groups suggest that since photosynthesis is also happening in the light, it must be removing the CO</a:t>
            </a:r>
            <a:r>
              <a:rPr lang="en-US" baseline="-25000" dirty="0"/>
              <a:t>2</a:t>
            </a:r>
            <a:r>
              <a:rPr lang="en-US" dirty="0"/>
              <a:t> as fast or faster than cell respiration is producing it. Ask students if they can now answer all of the questions they had initially. This almost always included “Do plants really lower CO</a:t>
            </a:r>
            <a:r>
              <a:rPr lang="en-US" baseline="-25000" dirty="0"/>
              <a:t>2</a:t>
            </a:r>
            <a:r>
              <a:rPr lang="en-US" dirty="0"/>
              <a:t> levels in the atmosphere?.” It is very important that you get these answers from students and not just tell them – so do not move forward with the animations on the slides until you do!! You may need to ask some leading questions if they seem stuck, but they can do it!</a:t>
            </a:r>
          </a:p>
          <a:p>
            <a:pPr>
              <a:spcAft>
                <a:spcPts val="400"/>
              </a:spcAft>
            </a:pPr>
            <a:endParaRPr lang="en-US" dirty="0"/>
          </a:p>
          <a:p>
            <a:pPr>
              <a:spcAft>
                <a:spcPts val="400"/>
              </a:spcAft>
            </a:pPr>
            <a:endParaRPr lang="en-US" dirty="0"/>
          </a:p>
          <a:p>
            <a:endParaRPr lang="en-US" dirty="0"/>
          </a:p>
          <a:p>
            <a:endParaRPr lang="en-US" dirty="0"/>
          </a:p>
        </p:txBody>
      </p:sp>
      <p:sp>
        <p:nvSpPr>
          <p:cNvPr id="4" name="Title 3">
            <a:extLst>
              <a:ext uri="{FF2B5EF4-FFF2-40B4-BE49-F238E27FC236}">
                <a16:creationId xmlns:a16="http://schemas.microsoft.com/office/drawing/2014/main" id="{716465BA-2812-BA40-AC8E-1879BBDAF786}"/>
              </a:ext>
            </a:extLst>
          </p:cNvPr>
          <p:cNvSpPr>
            <a:spLocks noGrp="1"/>
          </p:cNvSpPr>
          <p:nvPr>
            <p:ph type="title"/>
          </p:nvPr>
        </p:nvSpPr>
        <p:spPr/>
        <p:txBody>
          <a:bodyPr/>
          <a:lstStyle/>
          <a:p>
            <a:r>
              <a:rPr lang="en-US" dirty="0"/>
              <a:t>Learning Segment 04 Overview Continued</a:t>
            </a:r>
          </a:p>
        </p:txBody>
      </p:sp>
    </p:spTree>
    <p:extLst>
      <p:ext uri="{BB962C8B-B14F-4D97-AF65-F5344CB8AC3E}">
        <p14:creationId xmlns:p14="http://schemas.microsoft.com/office/powerpoint/2010/main" val="3488789796"/>
      </p:ext>
    </p:extLst>
  </p:cSld>
  <p:clrMapOvr>
    <a:masterClrMapping/>
  </p:clrMapOvr>
  <p:transition spd="slow"/>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a:extLst>
              <a:ext uri="{FF2B5EF4-FFF2-40B4-BE49-F238E27FC236}">
                <a16:creationId xmlns:a16="http://schemas.microsoft.com/office/drawing/2014/main" id="{27422C48-401B-4048-9ED6-3A4EFEED7809}"/>
              </a:ext>
            </a:extLst>
          </p:cNvPr>
          <p:cNvGraphicFramePr>
            <a:graphicFrameLocks noGrp="1"/>
          </p:cNvGraphicFramePr>
          <p:nvPr/>
        </p:nvGraphicFramePr>
        <p:xfrm>
          <a:off x="43852" y="3641934"/>
          <a:ext cx="9056297" cy="1940944"/>
        </p:xfrm>
        <a:graphic>
          <a:graphicData uri="http://schemas.openxmlformats.org/drawingml/2006/table">
            <a:tbl>
              <a:tblPr firstRow="1" bandRow="1">
                <a:tableStyleId>{5C22544A-7EE6-4342-B048-85BDC9FD1C3A}</a:tableStyleId>
              </a:tblPr>
              <a:tblGrid>
                <a:gridCol w="4486641">
                  <a:extLst>
                    <a:ext uri="{9D8B030D-6E8A-4147-A177-3AD203B41FA5}">
                      <a16:colId xmlns:a16="http://schemas.microsoft.com/office/drawing/2014/main" val="2464623305"/>
                    </a:ext>
                  </a:extLst>
                </a:gridCol>
                <a:gridCol w="4569656">
                  <a:extLst>
                    <a:ext uri="{9D8B030D-6E8A-4147-A177-3AD203B41FA5}">
                      <a16:colId xmlns:a16="http://schemas.microsoft.com/office/drawing/2014/main" val="841803232"/>
                    </a:ext>
                  </a:extLst>
                </a:gridCol>
              </a:tblGrid>
              <a:tr h="1940944">
                <a:tc>
                  <a:txBody>
                    <a:bodyPr/>
                    <a:lstStyle/>
                    <a:p>
                      <a:endParaRPr lang="en-US" sz="1300" dirty="0"/>
                    </a:p>
                  </a:txBody>
                  <a:tcPr marL="64294" marR="64294" marT="32147" marB="32147">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accent1">
                        <a:alpha val="0"/>
                      </a:schemeClr>
                    </a:solidFill>
                  </a:tcPr>
                </a:tc>
                <a:tc>
                  <a:txBody>
                    <a:bodyPr/>
                    <a:lstStyle/>
                    <a:p>
                      <a:endParaRPr lang="en-US" sz="1300" dirty="0"/>
                    </a:p>
                  </a:txBody>
                  <a:tcPr marL="64294" marR="64294" marT="32147" marB="32147">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accent1">
                        <a:alpha val="0"/>
                      </a:schemeClr>
                    </a:solidFill>
                  </a:tcPr>
                </a:tc>
                <a:extLst>
                  <a:ext uri="{0D108BD9-81ED-4DB2-BD59-A6C34878D82A}">
                    <a16:rowId xmlns:a16="http://schemas.microsoft.com/office/drawing/2014/main" val="337075968"/>
                  </a:ext>
                </a:extLst>
              </a:tr>
            </a:tbl>
          </a:graphicData>
        </a:graphic>
      </p:graphicFrame>
      <p:graphicFrame>
        <p:nvGraphicFramePr>
          <p:cNvPr id="4" name="Table 3">
            <a:extLst>
              <a:ext uri="{FF2B5EF4-FFF2-40B4-BE49-F238E27FC236}">
                <a16:creationId xmlns:a16="http://schemas.microsoft.com/office/drawing/2014/main" id="{9C2D2265-CB54-C54E-84D7-2CD13261BEFB}"/>
              </a:ext>
            </a:extLst>
          </p:cNvPr>
          <p:cNvGraphicFramePr>
            <a:graphicFrameLocks noGrp="1"/>
          </p:cNvGraphicFramePr>
          <p:nvPr/>
        </p:nvGraphicFramePr>
        <p:xfrm>
          <a:off x="87705" y="1508419"/>
          <a:ext cx="9056295" cy="1940944"/>
        </p:xfrm>
        <a:graphic>
          <a:graphicData uri="http://schemas.openxmlformats.org/drawingml/2006/table">
            <a:tbl>
              <a:tblPr firstRow="1" bandRow="1">
                <a:tableStyleId>{5C22544A-7EE6-4342-B048-85BDC9FD1C3A}</a:tableStyleId>
              </a:tblPr>
              <a:tblGrid>
                <a:gridCol w="3018765">
                  <a:extLst>
                    <a:ext uri="{9D8B030D-6E8A-4147-A177-3AD203B41FA5}">
                      <a16:colId xmlns:a16="http://schemas.microsoft.com/office/drawing/2014/main" val="20000"/>
                    </a:ext>
                  </a:extLst>
                </a:gridCol>
                <a:gridCol w="3018765">
                  <a:extLst>
                    <a:ext uri="{9D8B030D-6E8A-4147-A177-3AD203B41FA5}">
                      <a16:colId xmlns:a16="http://schemas.microsoft.com/office/drawing/2014/main" val="20001"/>
                    </a:ext>
                  </a:extLst>
                </a:gridCol>
                <a:gridCol w="3018765">
                  <a:extLst>
                    <a:ext uri="{9D8B030D-6E8A-4147-A177-3AD203B41FA5}">
                      <a16:colId xmlns:a16="http://schemas.microsoft.com/office/drawing/2014/main" val="20002"/>
                    </a:ext>
                  </a:extLst>
                </a:gridCol>
              </a:tblGrid>
              <a:tr h="1940944">
                <a:tc>
                  <a:txBody>
                    <a:bodyPr/>
                    <a:lstStyle/>
                    <a:p>
                      <a:endParaRPr lang="en-US" sz="1300" dirty="0"/>
                    </a:p>
                  </a:txBody>
                  <a:tcPr marL="64294" marR="64294" marT="32147" marB="32147">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accent1">
                        <a:alpha val="0"/>
                      </a:schemeClr>
                    </a:solidFill>
                  </a:tcPr>
                </a:tc>
                <a:tc>
                  <a:txBody>
                    <a:bodyPr/>
                    <a:lstStyle/>
                    <a:p>
                      <a:endParaRPr lang="en-US" sz="1300" dirty="0"/>
                    </a:p>
                  </a:txBody>
                  <a:tcPr marL="64294" marR="64294" marT="32147" marB="3214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accent1">
                        <a:alpha val="0"/>
                      </a:schemeClr>
                    </a:solidFill>
                  </a:tcPr>
                </a:tc>
                <a:tc>
                  <a:txBody>
                    <a:bodyPr/>
                    <a:lstStyle/>
                    <a:p>
                      <a:endParaRPr lang="en-US" sz="1300" dirty="0"/>
                    </a:p>
                  </a:txBody>
                  <a:tcPr marL="64294" marR="64294" marT="32147" marB="32147">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accent1">
                        <a:alpha val="0"/>
                      </a:schemeClr>
                    </a:solidFill>
                  </a:tcPr>
                </a:tc>
                <a:extLst>
                  <a:ext uri="{0D108BD9-81ED-4DB2-BD59-A6C34878D82A}">
                    <a16:rowId xmlns:a16="http://schemas.microsoft.com/office/drawing/2014/main" val="10000"/>
                  </a:ext>
                </a:extLst>
              </a:tr>
            </a:tbl>
          </a:graphicData>
        </a:graphic>
      </p:graphicFrame>
      <p:pic>
        <p:nvPicPr>
          <p:cNvPr id="40" name="Picture 39">
            <a:extLst>
              <a:ext uri="{FF2B5EF4-FFF2-40B4-BE49-F238E27FC236}">
                <a16:creationId xmlns:a16="http://schemas.microsoft.com/office/drawing/2014/main" id="{7CC838C3-9B01-AD44-979D-3D986DEAF0F4}"/>
              </a:ext>
            </a:extLst>
          </p:cNvPr>
          <p:cNvPicPr>
            <a:picLocks noChangeAspect="1"/>
          </p:cNvPicPr>
          <p:nvPr/>
        </p:nvPicPr>
        <p:blipFill rotWithShape="1">
          <a:blip r:embed="rId3"/>
          <a:srcRect r="33248" b="9941"/>
          <a:stretch/>
        </p:blipFill>
        <p:spPr>
          <a:xfrm>
            <a:off x="2365589" y="3886339"/>
            <a:ext cx="1128575" cy="1141957"/>
          </a:xfrm>
          <a:prstGeom prst="rect">
            <a:avLst/>
          </a:prstGeom>
        </p:spPr>
      </p:pic>
      <p:pic>
        <p:nvPicPr>
          <p:cNvPr id="45" name="Picture 44">
            <a:extLst>
              <a:ext uri="{FF2B5EF4-FFF2-40B4-BE49-F238E27FC236}">
                <a16:creationId xmlns:a16="http://schemas.microsoft.com/office/drawing/2014/main" id="{854C02DE-EF34-6845-AECF-390BFF33DA6A}"/>
              </a:ext>
            </a:extLst>
          </p:cNvPr>
          <p:cNvPicPr>
            <a:picLocks noChangeAspect="1"/>
          </p:cNvPicPr>
          <p:nvPr/>
        </p:nvPicPr>
        <p:blipFill rotWithShape="1">
          <a:blip r:embed="rId4"/>
          <a:srcRect r="46571" b="9868"/>
          <a:stretch/>
        </p:blipFill>
        <p:spPr>
          <a:xfrm>
            <a:off x="5649836" y="4021575"/>
            <a:ext cx="916008" cy="1158949"/>
          </a:xfrm>
          <a:prstGeom prst="rect">
            <a:avLst/>
          </a:prstGeom>
        </p:spPr>
      </p:pic>
      <p:pic>
        <p:nvPicPr>
          <p:cNvPr id="29" name="Picture 28">
            <a:extLst>
              <a:ext uri="{FF2B5EF4-FFF2-40B4-BE49-F238E27FC236}">
                <a16:creationId xmlns:a16="http://schemas.microsoft.com/office/drawing/2014/main" id="{F06C6061-31BD-BD40-99FE-70E3E0F117B9}"/>
              </a:ext>
            </a:extLst>
          </p:cNvPr>
          <p:cNvPicPr>
            <a:picLocks noChangeAspect="1"/>
          </p:cNvPicPr>
          <p:nvPr/>
        </p:nvPicPr>
        <p:blipFill rotWithShape="1">
          <a:blip r:embed="rId5"/>
          <a:srcRect t="19937" r="37959" b="20001"/>
          <a:stretch/>
        </p:blipFill>
        <p:spPr>
          <a:xfrm>
            <a:off x="6793992" y="1878782"/>
            <a:ext cx="1227201" cy="891044"/>
          </a:xfrm>
          <a:prstGeom prst="rect">
            <a:avLst/>
          </a:prstGeom>
        </p:spPr>
      </p:pic>
      <p:pic>
        <p:nvPicPr>
          <p:cNvPr id="50" name="Picture 49">
            <a:extLst>
              <a:ext uri="{FF2B5EF4-FFF2-40B4-BE49-F238E27FC236}">
                <a16:creationId xmlns:a16="http://schemas.microsoft.com/office/drawing/2014/main" id="{25B89EFF-BE6B-5B4C-8CFE-22C905FC0F3B}"/>
              </a:ext>
            </a:extLst>
          </p:cNvPr>
          <p:cNvPicPr>
            <a:picLocks noChangeAspect="1"/>
          </p:cNvPicPr>
          <p:nvPr/>
        </p:nvPicPr>
        <p:blipFill rotWithShape="1">
          <a:blip r:embed="rId6"/>
          <a:srcRect t="11876" r="21921"/>
          <a:stretch/>
        </p:blipFill>
        <p:spPr>
          <a:xfrm>
            <a:off x="4129830" y="1934122"/>
            <a:ext cx="1052623" cy="891043"/>
          </a:xfrm>
          <a:prstGeom prst="rect">
            <a:avLst/>
          </a:prstGeom>
        </p:spPr>
      </p:pic>
      <p:pic>
        <p:nvPicPr>
          <p:cNvPr id="22" name="Picture 21">
            <a:extLst>
              <a:ext uri="{FF2B5EF4-FFF2-40B4-BE49-F238E27FC236}">
                <a16:creationId xmlns:a16="http://schemas.microsoft.com/office/drawing/2014/main" id="{3BC2619F-178E-C945-B8DF-79B980ADE5E0}"/>
              </a:ext>
            </a:extLst>
          </p:cNvPr>
          <p:cNvPicPr>
            <a:picLocks noChangeAspect="1"/>
          </p:cNvPicPr>
          <p:nvPr/>
        </p:nvPicPr>
        <p:blipFill rotWithShape="1">
          <a:blip r:embed="rId7"/>
          <a:srcRect r="13897" b="1176"/>
          <a:stretch/>
        </p:blipFill>
        <p:spPr>
          <a:xfrm>
            <a:off x="1103165" y="1855552"/>
            <a:ext cx="1035120" cy="891043"/>
          </a:xfrm>
          <a:prstGeom prst="rect">
            <a:avLst/>
          </a:prstGeom>
        </p:spPr>
      </p:pic>
      <p:sp>
        <p:nvSpPr>
          <p:cNvPr id="2" name="Title 1">
            <a:extLst>
              <a:ext uri="{FF2B5EF4-FFF2-40B4-BE49-F238E27FC236}">
                <a16:creationId xmlns:a16="http://schemas.microsoft.com/office/drawing/2014/main" id="{C1F5414E-55F4-C846-98F5-FD1CDA6B0538}"/>
              </a:ext>
            </a:extLst>
          </p:cNvPr>
          <p:cNvSpPr>
            <a:spLocks noGrp="1"/>
          </p:cNvSpPr>
          <p:nvPr>
            <p:ph type="title"/>
          </p:nvPr>
        </p:nvSpPr>
        <p:spPr/>
        <p:txBody>
          <a:bodyPr>
            <a:noAutofit/>
          </a:bodyPr>
          <a:lstStyle/>
          <a:p>
            <a:r>
              <a:rPr lang="en-US" dirty="0"/>
              <a:t>Symbols</a:t>
            </a:r>
          </a:p>
        </p:txBody>
      </p:sp>
      <p:sp>
        <p:nvSpPr>
          <p:cNvPr id="3" name="Shape 171">
            <a:extLst>
              <a:ext uri="{FF2B5EF4-FFF2-40B4-BE49-F238E27FC236}">
                <a16:creationId xmlns:a16="http://schemas.microsoft.com/office/drawing/2014/main" id="{88FF6AAC-BB43-5B48-845E-FCFEC30C5E9C}"/>
              </a:ext>
            </a:extLst>
          </p:cNvPr>
          <p:cNvSpPr/>
          <p:nvPr/>
        </p:nvSpPr>
        <p:spPr>
          <a:xfrm>
            <a:off x="430768" y="848721"/>
            <a:ext cx="8544599" cy="307841"/>
          </a:xfrm>
          <a:prstGeom prst="rect">
            <a:avLst/>
          </a:prstGeom>
          <a:ln w="12700">
            <a:miter lim="400000"/>
          </a:ln>
          <a:extLst>
            <a:ext uri="{C572A759-6A51-4108-AA02-DFA0A04FC94B}">
              <ma14:wrappingTextBoxFlag xmlns:ma14="http://schemas.microsoft.com/office/mac/drawingml/2011/main" xmlns="" val="1"/>
            </a:ext>
          </a:extLst>
        </p:spPr>
        <p:txBody>
          <a:bodyPr lIns="35719" tIns="35719" rIns="35719" bIns="35719" anchor="ctr">
            <a:spAutoFit/>
          </a:bodyPr>
          <a:lstStyle>
            <a:lvl1pPr algn="l">
              <a:lnSpc>
                <a:spcPct val="120000"/>
              </a:lnSpc>
              <a:defRPr sz="2800">
                <a:solidFill>
                  <a:srgbClr val="583F34"/>
                </a:solidFill>
                <a:latin typeface="Arial"/>
                <a:ea typeface="Arial"/>
                <a:cs typeface="Arial"/>
                <a:sym typeface="Arial"/>
              </a:defRPr>
            </a:lvl1pPr>
          </a:lstStyle>
          <a:p>
            <a:r>
              <a:rPr sz="1400" dirty="0">
                <a:solidFill>
                  <a:schemeClr val="tx1"/>
                </a:solidFill>
                <a:latin typeface="+mn-lt"/>
              </a:rPr>
              <a:t>We use these symbols to communicate to students the following actions:</a:t>
            </a:r>
          </a:p>
        </p:txBody>
      </p:sp>
      <p:sp>
        <p:nvSpPr>
          <p:cNvPr id="7" name="Shape 177">
            <a:extLst>
              <a:ext uri="{FF2B5EF4-FFF2-40B4-BE49-F238E27FC236}">
                <a16:creationId xmlns:a16="http://schemas.microsoft.com/office/drawing/2014/main" id="{634C6328-C425-C54A-8679-FA989700915E}"/>
              </a:ext>
            </a:extLst>
          </p:cNvPr>
          <p:cNvSpPr/>
          <p:nvPr/>
        </p:nvSpPr>
        <p:spPr>
          <a:xfrm>
            <a:off x="1352520" y="3091135"/>
            <a:ext cx="700513" cy="407548"/>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35719" tIns="35719" rIns="35719" bIns="35719" numCol="1" anchor="ctr">
            <a:spAutoFit/>
          </a:bodyPr>
          <a:lstStyle>
            <a:lvl1pPr algn="l">
              <a:lnSpc>
                <a:spcPct val="120000"/>
              </a:lnSpc>
              <a:defRPr sz="2800">
                <a:solidFill>
                  <a:srgbClr val="583F34"/>
                </a:solidFill>
                <a:latin typeface="Arial"/>
                <a:ea typeface="Arial"/>
                <a:cs typeface="Arial"/>
                <a:sym typeface="Arial"/>
              </a:defRPr>
            </a:lvl1pPr>
          </a:lstStyle>
          <a:p>
            <a:r>
              <a:rPr sz="2000" dirty="0">
                <a:solidFill>
                  <a:schemeClr val="tx1"/>
                </a:solidFill>
              </a:rPr>
              <a:t>Think</a:t>
            </a:r>
          </a:p>
        </p:txBody>
      </p:sp>
      <p:sp>
        <p:nvSpPr>
          <p:cNvPr id="8" name="Shape 181">
            <a:extLst>
              <a:ext uri="{FF2B5EF4-FFF2-40B4-BE49-F238E27FC236}">
                <a16:creationId xmlns:a16="http://schemas.microsoft.com/office/drawing/2014/main" id="{F78FFC24-C257-BB47-8A97-8C98827CBD55}"/>
              </a:ext>
            </a:extLst>
          </p:cNvPr>
          <p:cNvSpPr/>
          <p:nvPr/>
        </p:nvSpPr>
        <p:spPr>
          <a:xfrm>
            <a:off x="3947474" y="3090101"/>
            <a:ext cx="1349921" cy="407548"/>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35719" tIns="35719" rIns="35719" bIns="35719" numCol="1" anchor="ctr">
            <a:spAutoFit/>
          </a:bodyPr>
          <a:lstStyle>
            <a:lvl1pPr algn="l">
              <a:lnSpc>
                <a:spcPct val="120000"/>
              </a:lnSpc>
              <a:defRPr sz="2800">
                <a:solidFill>
                  <a:srgbClr val="583F34"/>
                </a:solidFill>
                <a:latin typeface="Arial"/>
                <a:ea typeface="Arial"/>
                <a:cs typeface="Arial"/>
                <a:sym typeface="Arial"/>
              </a:defRPr>
            </a:lvl1pPr>
          </a:lstStyle>
          <a:p>
            <a:r>
              <a:rPr sz="2000" dirty="0">
                <a:solidFill>
                  <a:schemeClr val="tx1"/>
                </a:solidFill>
              </a:rPr>
              <a:t>Write down</a:t>
            </a:r>
          </a:p>
        </p:txBody>
      </p:sp>
      <p:sp>
        <p:nvSpPr>
          <p:cNvPr id="9" name="Shape 185">
            <a:extLst>
              <a:ext uri="{FF2B5EF4-FFF2-40B4-BE49-F238E27FC236}">
                <a16:creationId xmlns:a16="http://schemas.microsoft.com/office/drawing/2014/main" id="{0DFA19A0-B6A9-234C-A1EF-015002D3035C}"/>
              </a:ext>
            </a:extLst>
          </p:cNvPr>
          <p:cNvSpPr/>
          <p:nvPr/>
        </p:nvSpPr>
        <p:spPr>
          <a:xfrm>
            <a:off x="7188263" y="3094771"/>
            <a:ext cx="756618" cy="407548"/>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35719" tIns="35719" rIns="35719" bIns="35719" numCol="1" anchor="ctr">
            <a:spAutoFit/>
          </a:bodyPr>
          <a:lstStyle>
            <a:lvl1pPr algn="l">
              <a:lnSpc>
                <a:spcPct val="120000"/>
              </a:lnSpc>
              <a:defRPr sz="2800">
                <a:solidFill>
                  <a:srgbClr val="583F34"/>
                </a:solidFill>
                <a:latin typeface="Arial"/>
                <a:ea typeface="Arial"/>
                <a:cs typeface="Arial"/>
                <a:sym typeface="Arial"/>
              </a:defRPr>
            </a:lvl1pPr>
          </a:lstStyle>
          <a:p>
            <a:r>
              <a:rPr sz="2000" dirty="0">
                <a:solidFill>
                  <a:schemeClr val="tx1"/>
                </a:solidFill>
              </a:rPr>
              <a:t>Share</a:t>
            </a:r>
          </a:p>
        </p:txBody>
      </p:sp>
      <p:sp>
        <p:nvSpPr>
          <p:cNvPr id="10" name="Shape 185">
            <a:extLst>
              <a:ext uri="{FF2B5EF4-FFF2-40B4-BE49-F238E27FC236}">
                <a16:creationId xmlns:a16="http://schemas.microsoft.com/office/drawing/2014/main" id="{654EB643-60F9-1C4A-AF64-EAD4B2BABE8B}"/>
              </a:ext>
            </a:extLst>
          </p:cNvPr>
          <p:cNvSpPr/>
          <p:nvPr/>
        </p:nvSpPr>
        <p:spPr>
          <a:xfrm>
            <a:off x="2296468" y="5307940"/>
            <a:ext cx="1298433" cy="407548"/>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35719" tIns="35719" rIns="35719" bIns="35719" numCol="1" anchor="ctr">
            <a:spAutoFit/>
          </a:bodyPr>
          <a:lstStyle>
            <a:lvl1pPr algn="l">
              <a:lnSpc>
                <a:spcPct val="120000"/>
              </a:lnSpc>
              <a:defRPr sz="2800">
                <a:solidFill>
                  <a:srgbClr val="583F34"/>
                </a:solidFill>
                <a:latin typeface="Arial"/>
                <a:ea typeface="Arial"/>
                <a:cs typeface="Arial"/>
                <a:sym typeface="Arial"/>
              </a:defRPr>
            </a:lvl1pPr>
          </a:lstStyle>
          <a:p>
            <a:r>
              <a:rPr lang="en-US" sz="2000" dirty="0">
                <a:solidFill>
                  <a:schemeClr val="tx1"/>
                </a:solidFill>
              </a:rPr>
              <a:t>Pair-</a:t>
            </a:r>
            <a:r>
              <a:rPr sz="2000" dirty="0">
                <a:solidFill>
                  <a:schemeClr val="tx1"/>
                </a:solidFill>
              </a:rPr>
              <a:t>Share</a:t>
            </a:r>
          </a:p>
        </p:txBody>
      </p:sp>
      <p:sp>
        <p:nvSpPr>
          <p:cNvPr id="11" name="Shape 173">
            <a:extLst>
              <a:ext uri="{FF2B5EF4-FFF2-40B4-BE49-F238E27FC236}">
                <a16:creationId xmlns:a16="http://schemas.microsoft.com/office/drawing/2014/main" id="{BEDA10FA-E446-0E44-A539-894C94B4D6E1}"/>
              </a:ext>
            </a:extLst>
          </p:cNvPr>
          <p:cNvSpPr/>
          <p:nvPr/>
        </p:nvSpPr>
        <p:spPr>
          <a:xfrm>
            <a:off x="4757740" y="5307940"/>
            <a:ext cx="3162662" cy="407548"/>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35719" tIns="35719" rIns="35719" bIns="35719" numCol="1" anchor="ctr">
            <a:spAutoFit/>
          </a:bodyPr>
          <a:lstStyle>
            <a:lvl1pPr>
              <a:lnSpc>
                <a:spcPct val="120000"/>
              </a:lnSpc>
              <a:defRPr sz="2800">
                <a:solidFill>
                  <a:srgbClr val="583F34"/>
                </a:solidFill>
                <a:latin typeface="Arial"/>
                <a:ea typeface="Arial"/>
                <a:cs typeface="Arial"/>
                <a:sym typeface="Arial"/>
              </a:defRPr>
            </a:lvl1pPr>
          </a:lstStyle>
          <a:p>
            <a:r>
              <a:rPr sz="2000" dirty="0">
                <a:solidFill>
                  <a:schemeClr val="tx1"/>
                </a:solidFill>
              </a:rPr>
              <a:t>Work in research groups </a:t>
            </a:r>
          </a:p>
        </p:txBody>
      </p:sp>
      <p:sp>
        <p:nvSpPr>
          <p:cNvPr id="6" name="TextBox 5">
            <a:extLst>
              <a:ext uri="{FF2B5EF4-FFF2-40B4-BE49-F238E27FC236}">
                <a16:creationId xmlns:a16="http://schemas.microsoft.com/office/drawing/2014/main" id="{F41E6F51-5545-2E46-B6BF-F76111B4446C}"/>
              </a:ext>
            </a:extLst>
          </p:cNvPr>
          <p:cNvSpPr txBox="1"/>
          <p:nvPr/>
        </p:nvSpPr>
        <p:spPr>
          <a:xfrm>
            <a:off x="3386667" y="5943600"/>
            <a:ext cx="184731" cy="369332"/>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2809158385"/>
      </p:ext>
    </p:extLst>
  </p:cSld>
  <p:clrMapOvr>
    <a:masterClrMapping/>
  </p:clrMapOvr>
  <p:transition spd="med"/>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Optional Slide – Read Presenter Notes Below</a:t>
            </a:r>
            <a:endParaRPr lang="en-US" dirty="0"/>
          </a:p>
        </p:txBody>
      </p:sp>
      <p:sp>
        <p:nvSpPr>
          <p:cNvPr id="3" name="Content Placeholder 2"/>
          <p:cNvSpPr>
            <a:spLocks noGrp="1"/>
          </p:cNvSpPr>
          <p:nvPr>
            <p:ph idx="4294967295"/>
          </p:nvPr>
        </p:nvSpPr>
        <p:spPr>
          <a:xfrm>
            <a:off x="0" y="304800"/>
            <a:ext cx="8229600" cy="5287963"/>
          </a:xfrm>
        </p:spPr>
        <p:txBody>
          <a:bodyPr/>
          <a:lstStyle/>
          <a:p>
            <a:pPr lvl="1"/>
            <a:endParaRPr lang="en-US" dirty="0"/>
          </a:p>
          <a:p>
            <a:pPr marL="0" indent="0">
              <a:buNone/>
            </a:pPr>
            <a:endParaRPr lang="en-US" dirty="0"/>
          </a:p>
        </p:txBody>
      </p:sp>
      <p:pic>
        <p:nvPicPr>
          <p:cNvPr id="4" name="Picture 3"/>
          <p:cNvPicPr>
            <a:picLocks noChangeAspect="1"/>
          </p:cNvPicPr>
          <p:nvPr/>
        </p:nvPicPr>
        <p:blipFill>
          <a:blip r:embed="rId3"/>
          <a:stretch>
            <a:fillRect/>
          </a:stretch>
        </p:blipFill>
        <p:spPr>
          <a:xfrm>
            <a:off x="2116372" y="1035140"/>
            <a:ext cx="6606639" cy="4954979"/>
          </a:xfrm>
          <a:prstGeom prst="rect">
            <a:avLst/>
          </a:prstGeom>
        </p:spPr>
      </p:pic>
      <p:grpSp>
        <p:nvGrpSpPr>
          <p:cNvPr id="5" name="Group 4"/>
          <p:cNvGrpSpPr/>
          <p:nvPr/>
        </p:nvGrpSpPr>
        <p:grpSpPr>
          <a:xfrm>
            <a:off x="1203995" y="613471"/>
            <a:ext cx="1547554" cy="1577172"/>
            <a:chOff x="1203995" y="613471"/>
            <a:chExt cx="1547554" cy="1577172"/>
          </a:xfrm>
        </p:grpSpPr>
        <p:pic>
          <p:nvPicPr>
            <p:cNvPr id="6" name="Picture 5"/>
            <p:cNvPicPr>
              <a:picLocks noChangeAspect="1"/>
            </p:cNvPicPr>
            <p:nvPr/>
          </p:nvPicPr>
          <p:blipFill>
            <a:blip r:embed="rId4"/>
            <a:stretch>
              <a:fillRect/>
            </a:stretch>
          </p:blipFill>
          <p:spPr>
            <a:xfrm>
              <a:off x="1203995" y="613471"/>
              <a:ext cx="1547554" cy="1577172"/>
            </a:xfrm>
            <a:prstGeom prst="rect">
              <a:avLst/>
            </a:prstGeom>
          </p:spPr>
        </p:pic>
        <p:sp>
          <p:nvSpPr>
            <p:cNvPr id="7" name="TextBox 6"/>
            <p:cNvSpPr txBox="1"/>
            <p:nvPr/>
          </p:nvSpPr>
          <p:spPr>
            <a:xfrm>
              <a:off x="1635269" y="1232652"/>
              <a:ext cx="685800" cy="369332"/>
            </a:xfrm>
            <a:prstGeom prst="rect">
              <a:avLst/>
            </a:prstGeom>
            <a:noFill/>
          </p:spPr>
          <p:txBody>
            <a:bodyPr wrap="square" rtlCol="0">
              <a:spAutoFit/>
            </a:bodyPr>
            <a:lstStyle/>
            <a:p>
              <a:r>
                <a:rPr lang="en-US" dirty="0"/>
                <a:t>Light </a:t>
              </a:r>
            </a:p>
          </p:txBody>
        </p:sp>
      </p:grpSp>
      <p:sp>
        <p:nvSpPr>
          <p:cNvPr id="14" name="Right Arrow 13"/>
          <p:cNvSpPr/>
          <p:nvPr/>
        </p:nvSpPr>
        <p:spPr>
          <a:xfrm rot="2120439">
            <a:off x="2302190" y="1756827"/>
            <a:ext cx="749210" cy="186692"/>
          </a:xfrm>
          <a:prstGeom prst="rightArrow">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p:cNvSpPr txBox="1"/>
          <p:nvPr/>
        </p:nvSpPr>
        <p:spPr>
          <a:xfrm>
            <a:off x="6172200" y="1166891"/>
            <a:ext cx="2133600" cy="677108"/>
          </a:xfrm>
          <a:prstGeom prst="rect">
            <a:avLst/>
          </a:prstGeom>
          <a:noFill/>
        </p:spPr>
        <p:txBody>
          <a:bodyPr wrap="square" rtlCol="0">
            <a:spAutoFit/>
          </a:bodyPr>
          <a:lstStyle/>
          <a:p>
            <a:r>
              <a:rPr lang="en-US" sz="2000" b="1" dirty="0">
                <a:latin typeface="Arial" charset="0"/>
                <a:ea typeface="Arial" charset="0"/>
                <a:cs typeface="Arial" charset="0"/>
              </a:rPr>
              <a:t>Photosynthesis</a:t>
            </a:r>
            <a:r>
              <a:rPr lang="en-US" dirty="0"/>
              <a:t> </a:t>
            </a:r>
          </a:p>
          <a:p>
            <a:r>
              <a:rPr lang="en-US" dirty="0"/>
              <a:t>(day)</a:t>
            </a:r>
          </a:p>
        </p:txBody>
      </p:sp>
      <p:sp>
        <p:nvSpPr>
          <p:cNvPr id="16" name="TextBox 15"/>
          <p:cNvSpPr txBox="1"/>
          <p:nvPr/>
        </p:nvSpPr>
        <p:spPr>
          <a:xfrm>
            <a:off x="6172200" y="5444762"/>
            <a:ext cx="1905000" cy="677108"/>
          </a:xfrm>
          <a:prstGeom prst="rect">
            <a:avLst/>
          </a:prstGeom>
          <a:noFill/>
        </p:spPr>
        <p:txBody>
          <a:bodyPr wrap="square" rtlCol="0">
            <a:spAutoFit/>
          </a:bodyPr>
          <a:lstStyle/>
          <a:p>
            <a:r>
              <a:rPr lang="en-US" sz="2000" b="1" dirty="0">
                <a:latin typeface="Arial" charset="0"/>
                <a:ea typeface="Arial" charset="0"/>
                <a:cs typeface="Arial" charset="0"/>
              </a:rPr>
              <a:t>Respiration</a:t>
            </a:r>
          </a:p>
          <a:p>
            <a:r>
              <a:rPr lang="en-US" dirty="0">
                <a:latin typeface="Arial" charset="0"/>
                <a:ea typeface="Arial" charset="0"/>
                <a:cs typeface="Arial" charset="0"/>
              </a:rPr>
              <a:t>(day and night) </a:t>
            </a:r>
          </a:p>
        </p:txBody>
      </p:sp>
      <p:sp>
        <p:nvSpPr>
          <p:cNvPr id="17" name="Down Arrow 16"/>
          <p:cNvSpPr/>
          <p:nvPr/>
        </p:nvSpPr>
        <p:spPr>
          <a:xfrm rot="515565">
            <a:off x="3982028" y="1164098"/>
            <a:ext cx="391568" cy="318650"/>
          </a:xfrm>
          <a:prstGeom prst="downArrow">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Box 17"/>
          <p:cNvSpPr txBox="1"/>
          <p:nvPr/>
        </p:nvSpPr>
        <p:spPr>
          <a:xfrm>
            <a:off x="4063325" y="804702"/>
            <a:ext cx="710197" cy="369332"/>
          </a:xfrm>
          <a:prstGeom prst="rect">
            <a:avLst/>
          </a:prstGeom>
          <a:noFill/>
        </p:spPr>
        <p:txBody>
          <a:bodyPr wrap="square" rtlCol="0">
            <a:spAutoFit/>
          </a:bodyPr>
          <a:lstStyle/>
          <a:p>
            <a:r>
              <a:rPr lang="en-US" dirty="0">
                <a:latin typeface="Arial" charset="0"/>
                <a:ea typeface="Arial" charset="0"/>
                <a:cs typeface="Arial" charset="0"/>
              </a:rPr>
              <a:t>CO</a:t>
            </a:r>
            <a:r>
              <a:rPr lang="en-US" baseline="-25000" dirty="0">
                <a:latin typeface="Arial" charset="0"/>
                <a:ea typeface="Arial" charset="0"/>
                <a:cs typeface="Arial" charset="0"/>
              </a:rPr>
              <a:t>2</a:t>
            </a:r>
          </a:p>
        </p:txBody>
      </p:sp>
      <p:sp>
        <p:nvSpPr>
          <p:cNvPr id="19" name="Up Arrow 18"/>
          <p:cNvSpPr/>
          <p:nvPr/>
        </p:nvSpPr>
        <p:spPr>
          <a:xfrm>
            <a:off x="5410200" y="1283732"/>
            <a:ext cx="381000" cy="392668"/>
          </a:xfrm>
          <a:prstGeom prst="upArrow">
            <a:avLst/>
          </a:prstGeom>
          <a:solidFill>
            <a:srgbClr val="FF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Box 19"/>
          <p:cNvSpPr txBox="1"/>
          <p:nvPr/>
        </p:nvSpPr>
        <p:spPr>
          <a:xfrm>
            <a:off x="5521818" y="951968"/>
            <a:ext cx="533400" cy="369332"/>
          </a:xfrm>
          <a:prstGeom prst="rect">
            <a:avLst/>
          </a:prstGeom>
          <a:noFill/>
        </p:spPr>
        <p:txBody>
          <a:bodyPr wrap="square" rtlCol="0">
            <a:spAutoFit/>
          </a:bodyPr>
          <a:lstStyle/>
          <a:p>
            <a:r>
              <a:rPr lang="en-US" dirty="0">
                <a:latin typeface="Arial" charset="0"/>
                <a:ea typeface="Arial" charset="0"/>
                <a:cs typeface="Arial" charset="0"/>
              </a:rPr>
              <a:t>O</a:t>
            </a:r>
            <a:r>
              <a:rPr lang="en-US" baseline="-25000" dirty="0">
                <a:latin typeface="Arial" charset="0"/>
                <a:ea typeface="Arial" charset="0"/>
                <a:cs typeface="Arial" charset="0"/>
              </a:rPr>
              <a:t>2</a:t>
            </a:r>
          </a:p>
        </p:txBody>
      </p:sp>
      <p:sp>
        <p:nvSpPr>
          <p:cNvPr id="21" name="Down Arrow 20"/>
          <p:cNvSpPr/>
          <p:nvPr/>
        </p:nvSpPr>
        <p:spPr>
          <a:xfrm rot="10369997">
            <a:off x="5408754" y="5563846"/>
            <a:ext cx="391568" cy="318650"/>
          </a:xfrm>
          <a:prstGeom prst="downArrow">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Up Arrow 21"/>
          <p:cNvSpPr/>
          <p:nvPr/>
        </p:nvSpPr>
        <p:spPr>
          <a:xfrm rot="11750380">
            <a:off x="2820494" y="5632501"/>
            <a:ext cx="381000" cy="392668"/>
          </a:xfrm>
          <a:prstGeom prst="upArrow">
            <a:avLst/>
          </a:prstGeom>
          <a:solidFill>
            <a:srgbClr val="FF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Up Arrow 22"/>
          <p:cNvSpPr/>
          <p:nvPr/>
        </p:nvSpPr>
        <p:spPr>
          <a:xfrm rot="11080635">
            <a:off x="3872825" y="5798196"/>
            <a:ext cx="381000" cy="392668"/>
          </a:xfrm>
          <a:prstGeom prst="upArrow">
            <a:avLst/>
          </a:prstGeom>
          <a:solidFill>
            <a:srgbClr val="FF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extBox 24"/>
          <p:cNvSpPr txBox="1"/>
          <p:nvPr/>
        </p:nvSpPr>
        <p:spPr>
          <a:xfrm>
            <a:off x="5529735" y="5915545"/>
            <a:ext cx="529070" cy="646331"/>
          </a:xfrm>
          <a:prstGeom prst="rect">
            <a:avLst/>
          </a:prstGeom>
          <a:noFill/>
        </p:spPr>
        <p:txBody>
          <a:bodyPr wrap="square" rtlCol="0">
            <a:spAutoFit/>
          </a:bodyPr>
          <a:lstStyle/>
          <a:p>
            <a:r>
              <a:rPr lang="en-US" dirty="0">
                <a:latin typeface="Arial" charset="0"/>
                <a:ea typeface="Arial" charset="0"/>
                <a:cs typeface="Arial" charset="0"/>
              </a:rPr>
              <a:t>O</a:t>
            </a:r>
            <a:r>
              <a:rPr lang="en-US" baseline="-25000" dirty="0">
                <a:latin typeface="Arial" charset="0"/>
                <a:ea typeface="Arial" charset="0"/>
                <a:cs typeface="Arial" charset="0"/>
              </a:rPr>
              <a:t>2</a:t>
            </a:r>
          </a:p>
          <a:p>
            <a:endParaRPr lang="en-US" dirty="0"/>
          </a:p>
        </p:txBody>
      </p:sp>
      <p:sp>
        <p:nvSpPr>
          <p:cNvPr id="26" name="TextBox 25"/>
          <p:cNvSpPr txBox="1"/>
          <p:nvPr/>
        </p:nvSpPr>
        <p:spPr>
          <a:xfrm>
            <a:off x="3708599" y="6171928"/>
            <a:ext cx="758659" cy="369332"/>
          </a:xfrm>
          <a:prstGeom prst="rect">
            <a:avLst/>
          </a:prstGeom>
          <a:noFill/>
        </p:spPr>
        <p:txBody>
          <a:bodyPr wrap="square" rtlCol="0">
            <a:spAutoFit/>
          </a:bodyPr>
          <a:lstStyle/>
          <a:p>
            <a:r>
              <a:rPr lang="en-US" dirty="0">
                <a:latin typeface="Arial" charset="0"/>
                <a:ea typeface="Arial" charset="0"/>
                <a:cs typeface="Arial" charset="0"/>
              </a:rPr>
              <a:t>CO</a:t>
            </a:r>
            <a:r>
              <a:rPr lang="en-US" baseline="-25000" dirty="0">
                <a:latin typeface="Arial" charset="0"/>
                <a:ea typeface="Arial" charset="0"/>
                <a:cs typeface="Arial" charset="0"/>
              </a:rPr>
              <a:t>2</a:t>
            </a:r>
          </a:p>
        </p:txBody>
      </p:sp>
      <p:sp>
        <p:nvSpPr>
          <p:cNvPr id="27" name="TextBox 26"/>
          <p:cNvSpPr txBox="1"/>
          <p:nvPr/>
        </p:nvSpPr>
        <p:spPr>
          <a:xfrm>
            <a:off x="2596915" y="6054044"/>
            <a:ext cx="764353" cy="369332"/>
          </a:xfrm>
          <a:prstGeom prst="rect">
            <a:avLst/>
          </a:prstGeom>
          <a:noFill/>
        </p:spPr>
        <p:txBody>
          <a:bodyPr wrap="square" rtlCol="0">
            <a:spAutoFit/>
          </a:bodyPr>
          <a:lstStyle/>
          <a:p>
            <a:r>
              <a:rPr lang="en-US" dirty="0">
                <a:latin typeface="Arial" charset="0"/>
                <a:ea typeface="Arial" charset="0"/>
                <a:cs typeface="Arial" charset="0"/>
              </a:rPr>
              <a:t>H</a:t>
            </a:r>
            <a:r>
              <a:rPr lang="en-US" baseline="-25000" dirty="0">
                <a:latin typeface="Arial" charset="0"/>
                <a:ea typeface="Arial" charset="0"/>
                <a:cs typeface="Arial" charset="0"/>
              </a:rPr>
              <a:t>2</a:t>
            </a:r>
            <a:r>
              <a:rPr lang="en-US" dirty="0">
                <a:latin typeface="Arial" charset="0"/>
                <a:ea typeface="Arial" charset="0"/>
                <a:cs typeface="Arial" charset="0"/>
              </a:rPr>
              <a:t>O</a:t>
            </a:r>
          </a:p>
        </p:txBody>
      </p:sp>
      <p:sp>
        <p:nvSpPr>
          <p:cNvPr id="28" name="Right Arrow 27"/>
          <p:cNvSpPr/>
          <p:nvPr/>
        </p:nvSpPr>
        <p:spPr>
          <a:xfrm rot="691776">
            <a:off x="4411158" y="2649126"/>
            <a:ext cx="557796" cy="457200"/>
          </a:xfrm>
          <a:prstGeom prst="rightArrow">
            <a:avLst/>
          </a:prstGeom>
          <a:solidFill>
            <a:srgbClr val="FFFF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ight Arrow 28"/>
          <p:cNvSpPr/>
          <p:nvPr/>
        </p:nvSpPr>
        <p:spPr>
          <a:xfrm rot="9982627">
            <a:off x="4417090" y="4304500"/>
            <a:ext cx="557796" cy="457200"/>
          </a:xfrm>
          <a:prstGeom prst="rightArrow">
            <a:avLst/>
          </a:prstGeom>
          <a:solidFill>
            <a:srgbClr val="FFFF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TextBox 29"/>
          <p:cNvSpPr txBox="1"/>
          <p:nvPr/>
        </p:nvSpPr>
        <p:spPr>
          <a:xfrm>
            <a:off x="5529735" y="2884100"/>
            <a:ext cx="1801330" cy="369332"/>
          </a:xfrm>
          <a:prstGeom prst="rect">
            <a:avLst/>
          </a:prstGeom>
          <a:noFill/>
        </p:spPr>
        <p:txBody>
          <a:bodyPr wrap="square" rtlCol="0">
            <a:spAutoFit/>
          </a:bodyPr>
          <a:lstStyle/>
          <a:p>
            <a:r>
              <a:rPr lang="en-US" b="1" dirty="0">
                <a:solidFill>
                  <a:schemeClr val="bg1"/>
                </a:solidFill>
                <a:latin typeface="Arial" charset="0"/>
                <a:ea typeface="Arial" charset="0"/>
                <a:cs typeface="Arial" charset="0"/>
              </a:rPr>
              <a:t>Carbohydrates</a:t>
            </a:r>
          </a:p>
        </p:txBody>
      </p:sp>
      <p:sp>
        <p:nvSpPr>
          <p:cNvPr id="31" name="TextBox 30"/>
          <p:cNvSpPr txBox="1"/>
          <p:nvPr/>
        </p:nvSpPr>
        <p:spPr>
          <a:xfrm>
            <a:off x="3022756" y="2599445"/>
            <a:ext cx="878358" cy="369332"/>
          </a:xfrm>
          <a:prstGeom prst="rect">
            <a:avLst/>
          </a:prstGeom>
          <a:noFill/>
        </p:spPr>
        <p:txBody>
          <a:bodyPr wrap="square" rtlCol="0">
            <a:spAutoFit/>
          </a:bodyPr>
          <a:lstStyle/>
          <a:p>
            <a:r>
              <a:rPr lang="en-US" b="1" dirty="0">
                <a:solidFill>
                  <a:schemeClr val="bg1"/>
                </a:solidFill>
                <a:latin typeface="Arial" charset="0"/>
                <a:ea typeface="Arial" charset="0"/>
                <a:cs typeface="Arial" charset="0"/>
              </a:rPr>
              <a:t>H</a:t>
            </a:r>
            <a:r>
              <a:rPr lang="en-US" b="1" baseline="-25000" dirty="0">
                <a:solidFill>
                  <a:schemeClr val="bg1"/>
                </a:solidFill>
                <a:latin typeface="Arial" charset="0"/>
                <a:ea typeface="Arial" charset="0"/>
                <a:cs typeface="Arial" charset="0"/>
              </a:rPr>
              <a:t>2</a:t>
            </a:r>
            <a:r>
              <a:rPr lang="en-US" b="1" dirty="0">
                <a:solidFill>
                  <a:schemeClr val="bg1"/>
                </a:solidFill>
                <a:latin typeface="Arial" charset="0"/>
                <a:ea typeface="Arial" charset="0"/>
                <a:cs typeface="Arial" charset="0"/>
              </a:rPr>
              <a:t>O</a:t>
            </a:r>
          </a:p>
        </p:txBody>
      </p:sp>
      <p:sp>
        <p:nvSpPr>
          <p:cNvPr id="40" name="Right Arrow 39"/>
          <p:cNvSpPr/>
          <p:nvPr/>
        </p:nvSpPr>
        <p:spPr>
          <a:xfrm rot="4671614">
            <a:off x="4028903" y="1766049"/>
            <a:ext cx="381552" cy="103610"/>
          </a:xfrm>
          <a:prstGeom prst="rightArrow">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Right Arrow 40"/>
          <p:cNvSpPr/>
          <p:nvPr/>
        </p:nvSpPr>
        <p:spPr>
          <a:xfrm rot="3769110">
            <a:off x="4114376" y="2266663"/>
            <a:ext cx="477625" cy="137550"/>
          </a:xfrm>
          <a:prstGeom prst="rightArrow">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Right Arrow 41"/>
          <p:cNvSpPr/>
          <p:nvPr/>
        </p:nvSpPr>
        <p:spPr>
          <a:xfrm rot="18410044">
            <a:off x="5337685" y="2085089"/>
            <a:ext cx="477625" cy="137550"/>
          </a:xfrm>
          <a:prstGeom prst="rightArrow">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Right Arrow 42"/>
          <p:cNvSpPr/>
          <p:nvPr/>
        </p:nvSpPr>
        <p:spPr>
          <a:xfrm rot="19663375">
            <a:off x="4942242" y="2487316"/>
            <a:ext cx="477625" cy="137550"/>
          </a:xfrm>
          <a:prstGeom prst="rightArrow">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Right Arrow 43"/>
          <p:cNvSpPr/>
          <p:nvPr/>
        </p:nvSpPr>
        <p:spPr>
          <a:xfrm rot="188441">
            <a:off x="5024291" y="2981758"/>
            <a:ext cx="477625" cy="137550"/>
          </a:xfrm>
          <a:prstGeom prst="rightArrow">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Right Arrow 44"/>
          <p:cNvSpPr/>
          <p:nvPr/>
        </p:nvSpPr>
        <p:spPr>
          <a:xfrm flipV="1">
            <a:off x="3688453" y="2717986"/>
            <a:ext cx="477625" cy="132250"/>
          </a:xfrm>
          <a:prstGeom prst="rightArrow">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Right Arrow 45"/>
          <p:cNvSpPr/>
          <p:nvPr/>
        </p:nvSpPr>
        <p:spPr>
          <a:xfrm rot="18719190">
            <a:off x="2669375" y="3056459"/>
            <a:ext cx="477625" cy="137550"/>
          </a:xfrm>
          <a:prstGeom prst="rightArrow">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Right Arrow 46"/>
          <p:cNvSpPr/>
          <p:nvPr/>
        </p:nvSpPr>
        <p:spPr>
          <a:xfrm rot="2257278">
            <a:off x="3009038" y="2198664"/>
            <a:ext cx="477625" cy="137550"/>
          </a:xfrm>
          <a:prstGeom prst="rightArrow">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Right Arrow 47"/>
          <p:cNvSpPr/>
          <p:nvPr/>
        </p:nvSpPr>
        <p:spPr>
          <a:xfrm rot="8767167">
            <a:off x="6191588" y="3872250"/>
            <a:ext cx="477625" cy="137550"/>
          </a:xfrm>
          <a:prstGeom prst="rightArrow">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Right Arrow 48"/>
          <p:cNvSpPr/>
          <p:nvPr/>
        </p:nvSpPr>
        <p:spPr>
          <a:xfrm rot="9763648">
            <a:off x="5337684" y="4219764"/>
            <a:ext cx="477625" cy="137550"/>
          </a:xfrm>
          <a:prstGeom prst="rightArrow">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Right Arrow 49"/>
          <p:cNvSpPr/>
          <p:nvPr/>
        </p:nvSpPr>
        <p:spPr>
          <a:xfrm rot="14018293">
            <a:off x="5021082" y="4861594"/>
            <a:ext cx="477625" cy="137550"/>
          </a:xfrm>
          <a:prstGeom prst="rightArrow">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Right Arrow 50"/>
          <p:cNvSpPr/>
          <p:nvPr/>
        </p:nvSpPr>
        <p:spPr>
          <a:xfrm rot="6935945">
            <a:off x="3985264" y="5042639"/>
            <a:ext cx="477625" cy="137550"/>
          </a:xfrm>
          <a:prstGeom prst="rightArrow">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Right Arrow 51"/>
          <p:cNvSpPr/>
          <p:nvPr/>
        </p:nvSpPr>
        <p:spPr>
          <a:xfrm rot="9281599">
            <a:off x="3743855" y="4675005"/>
            <a:ext cx="477625" cy="137550"/>
          </a:xfrm>
          <a:prstGeom prst="rightArrow">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Right Arrow 52"/>
          <p:cNvSpPr/>
          <p:nvPr/>
        </p:nvSpPr>
        <p:spPr>
          <a:xfrm rot="7808727">
            <a:off x="3223122" y="5094683"/>
            <a:ext cx="477625" cy="137550"/>
          </a:xfrm>
          <a:prstGeom prst="rightArrow">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Right Arrow 53"/>
          <p:cNvSpPr/>
          <p:nvPr/>
        </p:nvSpPr>
        <p:spPr>
          <a:xfrm rot="11467357">
            <a:off x="3429664" y="4296033"/>
            <a:ext cx="477625" cy="137550"/>
          </a:xfrm>
          <a:prstGeom prst="rightArrow">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TextBox 55"/>
          <p:cNvSpPr txBox="1"/>
          <p:nvPr/>
        </p:nvSpPr>
        <p:spPr>
          <a:xfrm>
            <a:off x="2489891" y="3964938"/>
            <a:ext cx="1071561" cy="369332"/>
          </a:xfrm>
          <a:prstGeom prst="rect">
            <a:avLst/>
          </a:prstGeom>
          <a:noFill/>
        </p:spPr>
        <p:txBody>
          <a:bodyPr wrap="square" rtlCol="0">
            <a:spAutoFit/>
          </a:bodyPr>
          <a:lstStyle/>
          <a:p>
            <a:r>
              <a:rPr lang="en-US" b="1" dirty="0">
                <a:solidFill>
                  <a:schemeClr val="bg1"/>
                </a:solidFill>
                <a:latin typeface="Arial" charset="0"/>
                <a:ea typeface="Arial" charset="0"/>
                <a:cs typeface="Arial" charset="0"/>
              </a:rPr>
              <a:t>Energy</a:t>
            </a:r>
          </a:p>
        </p:txBody>
      </p:sp>
    </p:spTree>
    <p:extLst>
      <p:ext uri="{BB962C8B-B14F-4D97-AF65-F5344CB8AC3E}">
        <p14:creationId xmlns:p14="http://schemas.microsoft.com/office/powerpoint/2010/main" val="3067091798"/>
      </p:ext>
    </p:extLst>
  </p:cSld>
  <p:clrMapOvr>
    <a:masterClrMapping/>
  </p:clrMapOvr>
  <p:transition spd="med"/>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dirty="0"/>
              <a:t>Tracking the Two Models</a:t>
            </a:r>
          </a:p>
        </p:txBody>
      </p:sp>
      <p:sp>
        <p:nvSpPr>
          <p:cNvPr id="5" name="Content Placeholder 4"/>
          <p:cNvSpPr>
            <a:spLocks noGrp="1"/>
          </p:cNvSpPr>
          <p:nvPr>
            <p:ph sz="half" idx="4294967295"/>
          </p:nvPr>
        </p:nvSpPr>
        <p:spPr>
          <a:xfrm>
            <a:off x="306693" y="782255"/>
            <a:ext cx="4090378" cy="5618545"/>
          </a:xfrm>
        </p:spPr>
        <p:txBody>
          <a:bodyPr>
            <a:noAutofit/>
          </a:bodyPr>
          <a:lstStyle/>
          <a:p>
            <a:pPr marL="0" indent="0">
              <a:spcBef>
                <a:spcPts val="0"/>
              </a:spcBef>
              <a:buNone/>
            </a:pPr>
            <a:r>
              <a:rPr lang="en-US" sz="1000" u="sng" dirty="0"/>
              <a:t>Ideas from Chemical Reactions</a:t>
            </a:r>
          </a:p>
          <a:p>
            <a:pPr marL="91440" indent="-91440">
              <a:spcBef>
                <a:spcPts val="0"/>
              </a:spcBef>
              <a:buFont typeface="Arial" panose="020B0604020202020204" pitchFamily="34" charset="0"/>
              <a:buChar char="•"/>
            </a:pPr>
            <a:r>
              <a:rPr lang="en-US" sz="1000" dirty="0"/>
              <a:t>Matter is conserved, neither created nor destroyed. Matter is rearranged in chemical reactions. </a:t>
            </a:r>
          </a:p>
          <a:p>
            <a:pPr marL="91440" indent="-91440">
              <a:spcBef>
                <a:spcPts val="0"/>
              </a:spcBef>
              <a:buFont typeface="Arial" panose="020B0604020202020204" pitchFamily="34" charset="0"/>
              <a:buChar char="•"/>
            </a:pPr>
            <a:r>
              <a:rPr lang="en-US" sz="1000" dirty="0"/>
              <a:t>Food has matter in the form of protein, carbs and fats- the same things we find our bodies are made of. We also take in matter as oxygen and water.</a:t>
            </a:r>
          </a:p>
          <a:p>
            <a:pPr marL="91440" indent="-91440">
              <a:spcBef>
                <a:spcPts val="0"/>
              </a:spcBef>
              <a:buFont typeface="Arial" panose="020B0604020202020204" pitchFamily="34" charset="0"/>
              <a:buChar char="•"/>
            </a:pPr>
            <a:r>
              <a:rPr lang="en-US" sz="1000" dirty="0"/>
              <a:t>Some of this matter is used in our body, but we take in much more matter than we need to use to grow or maintain body structures. </a:t>
            </a:r>
          </a:p>
          <a:p>
            <a:pPr marL="91440" indent="-91440">
              <a:spcBef>
                <a:spcPts val="0"/>
              </a:spcBef>
              <a:spcAft>
                <a:spcPts val="400"/>
              </a:spcAft>
              <a:buFont typeface="Arial" panose="020B0604020202020204" pitchFamily="34" charset="0"/>
              <a:buChar char="•"/>
            </a:pPr>
            <a:r>
              <a:rPr lang="en-US" sz="1000" dirty="0"/>
              <a:t>Some of this matter (especially much of the water but also some indigestible material) basically passes through us.</a:t>
            </a:r>
          </a:p>
          <a:p>
            <a:pPr marL="0" indent="0">
              <a:spcBef>
                <a:spcPts val="0"/>
              </a:spcBef>
              <a:buNone/>
            </a:pPr>
            <a:r>
              <a:rPr lang="en-US" sz="1000" u="sng" dirty="0"/>
              <a:t>Ideas from Cellular Respiration</a:t>
            </a:r>
            <a:endParaRPr lang="en-US" sz="1000" dirty="0"/>
          </a:p>
          <a:p>
            <a:pPr marL="91440" indent="-91440">
              <a:spcBef>
                <a:spcPts val="0"/>
              </a:spcBef>
              <a:spcAft>
                <a:spcPts val="400"/>
              </a:spcAft>
              <a:buFont typeface="Arial" panose="020B0604020202020204" pitchFamily="34" charset="0"/>
              <a:buChar char="•"/>
            </a:pPr>
            <a:r>
              <a:rPr lang="en-US" sz="1000" dirty="0"/>
              <a:t>Some of this matter is really taken in for energy. It is rearranged to obtain energy in a reaction called cellular respiration. The products are expelled from the body as carbon dioxide and </a:t>
            </a:r>
            <a:r>
              <a:rPr lang="en-US" sz="1000" dirty="0" smtClean="0"/>
              <a:t>water.</a:t>
            </a:r>
          </a:p>
          <a:p>
            <a:pPr marL="0" indent="0">
              <a:spcBef>
                <a:spcPts val="0"/>
              </a:spcBef>
              <a:buNone/>
            </a:pPr>
            <a:r>
              <a:rPr lang="en-US" sz="1000" u="sng" dirty="0" smtClean="0"/>
              <a:t>Ideas from Biosynthesis</a:t>
            </a:r>
            <a:endParaRPr lang="en-US" sz="1000" dirty="0" smtClean="0"/>
          </a:p>
          <a:p>
            <a:pPr marL="91440" indent="-91440">
              <a:spcBef>
                <a:spcPts val="0"/>
              </a:spcBef>
            </a:pPr>
            <a:r>
              <a:rPr lang="en-US" sz="1000" dirty="0">
                <a:cs typeface="Arial" panose="020B0604020202020204" pitchFamily="34" charset="0"/>
              </a:rPr>
              <a:t>Some of our digested food is broken down and rearranged build new macromolecules we use to both repair tissue and build new body tissue.</a:t>
            </a:r>
          </a:p>
          <a:p>
            <a:pPr marL="91440" indent="-91440">
              <a:spcBef>
                <a:spcPts val="0"/>
              </a:spcBef>
            </a:pPr>
            <a:r>
              <a:rPr lang="en-US" sz="1000" dirty="0">
                <a:cs typeface="Arial" panose="020B0604020202020204" pitchFamily="34" charset="0"/>
              </a:rPr>
              <a:t>Food consumed in excess of what we need for energy and growth/repair is converted to fat and stored.</a:t>
            </a:r>
            <a:endParaRPr lang="en-US" sz="1000" dirty="0"/>
          </a:p>
          <a:p>
            <a:pPr marL="0" indent="0">
              <a:spcBef>
                <a:spcPts val="400"/>
              </a:spcBef>
              <a:buNone/>
            </a:pPr>
            <a:r>
              <a:rPr lang="en-US" sz="1100" b="1" u="sng" dirty="0" smtClean="0"/>
              <a:t>New </a:t>
            </a:r>
            <a:r>
              <a:rPr lang="en-US" sz="1100" b="1" u="sng" dirty="0"/>
              <a:t>Ideas </a:t>
            </a:r>
            <a:r>
              <a:rPr lang="en-US" sz="1100" b="1" u="sng" dirty="0" smtClean="0"/>
              <a:t>in Photosynthesis</a:t>
            </a:r>
            <a:endParaRPr lang="en-US" sz="1100" b="1" dirty="0"/>
          </a:p>
          <a:p>
            <a:pPr marL="91440" indent="-91440">
              <a:spcBef>
                <a:spcPts val="400"/>
              </a:spcBef>
              <a:spcAft>
                <a:spcPts val="400"/>
              </a:spcAft>
            </a:pPr>
            <a:r>
              <a:rPr lang="en-US" sz="1100" b="1" dirty="0"/>
              <a:t>Plants take in CO</a:t>
            </a:r>
            <a:r>
              <a:rPr lang="en-US" sz="1100" b="1" baseline="-25000" dirty="0"/>
              <a:t>2</a:t>
            </a:r>
            <a:r>
              <a:rPr lang="en-US" sz="1100" b="1" dirty="0"/>
              <a:t>.</a:t>
            </a:r>
          </a:p>
          <a:p>
            <a:pPr marL="91440" indent="-91440">
              <a:spcBef>
                <a:spcPts val="0"/>
              </a:spcBef>
              <a:spcAft>
                <a:spcPts val="400"/>
              </a:spcAft>
            </a:pPr>
            <a:r>
              <a:rPr lang="en-US" sz="1100" b="1" dirty="0"/>
              <a:t>This is a precursor idea to our model statement about photosynthesis.</a:t>
            </a:r>
          </a:p>
          <a:p>
            <a:pPr marL="91440" indent="-91440">
              <a:spcBef>
                <a:spcPts val="0"/>
              </a:spcBef>
            </a:pPr>
            <a:r>
              <a:rPr lang="en-US" sz="1100" b="1" dirty="0" smtClean="0">
                <a:solidFill>
                  <a:srgbClr val="CC0033"/>
                </a:solidFill>
              </a:rPr>
              <a:t>Over </a:t>
            </a:r>
            <a:r>
              <a:rPr lang="en-US" sz="1100" b="1" dirty="0">
                <a:solidFill>
                  <a:srgbClr val="CC0033"/>
                </a:solidFill>
              </a:rPr>
              <a:t>a 24-hour period, the rate of photosynthesis in a plant is greater than the rate of </a:t>
            </a:r>
            <a:r>
              <a:rPr lang="en-US" sz="1100" b="1" dirty="0" smtClean="0">
                <a:solidFill>
                  <a:srgbClr val="CC0033"/>
                </a:solidFill>
              </a:rPr>
              <a:t>respiration</a:t>
            </a:r>
            <a:r>
              <a:rPr lang="en-US" sz="1100" b="1" dirty="0">
                <a:solidFill>
                  <a:srgbClr val="CC0033"/>
                </a:solidFill>
              </a:rPr>
              <a:t>. As a result: </a:t>
            </a:r>
          </a:p>
          <a:p>
            <a:pPr marL="274320" lvl="1" indent="-274320">
              <a:spcBef>
                <a:spcPts val="0"/>
              </a:spcBef>
            </a:pPr>
            <a:r>
              <a:rPr lang="en-US" sz="1100" b="1" dirty="0">
                <a:solidFill>
                  <a:srgbClr val="CC0033"/>
                </a:solidFill>
              </a:rPr>
              <a:t>Plants use more CO</a:t>
            </a:r>
            <a:r>
              <a:rPr lang="en-US" sz="1100" b="1" baseline="-25000" dirty="0">
                <a:solidFill>
                  <a:srgbClr val="CC0033"/>
                </a:solidFill>
              </a:rPr>
              <a:t>2</a:t>
            </a:r>
            <a:r>
              <a:rPr lang="en-US" sz="1100" b="1" dirty="0">
                <a:solidFill>
                  <a:srgbClr val="CC0033"/>
                </a:solidFill>
              </a:rPr>
              <a:t> than they give off.</a:t>
            </a:r>
          </a:p>
          <a:p>
            <a:pPr marL="274320" lvl="1" indent="-274320">
              <a:spcBef>
                <a:spcPts val="400"/>
              </a:spcBef>
              <a:spcAft>
                <a:spcPts val="400"/>
              </a:spcAft>
            </a:pPr>
            <a:r>
              <a:rPr lang="en-US" sz="1100" b="1" i="1" dirty="0" smtClean="0">
                <a:solidFill>
                  <a:srgbClr val="CC0033"/>
                </a:solidFill>
              </a:rPr>
              <a:t>(Regarding the oxygen statement listed in the model overview at the front-end of this PowerPoint…  We don’t yet know that oxygen is even involved, but we’ll eventually develop ideas about oxygen and its production in a later learning segment.)</a:t>
            </a:r>
          </a:p>
          <a:p>
            <a:pPr marL="91440" indent="-91440">
              <a:spcBef>
                <a:spcPts val="0"/>
              </a:spcBef>
              <a:buFont typeface="Arial" panose="020B0604020202020204" pitchFamily="34" charset="0"/>
              <a:buChar char="•"/>
            </a:pPr>
            <a:endParaRPr lang="en-US" sz="1100" b="1" dirty="0"/>
          </a:p>
          <a:p>
            <a:pPr marL="91440" indent="-91440">
              <a:spcBef>
                <a:spcPts val="0"/>
              </a:spcBef>
            </a:pPr>
            <a:endParaRPr lang="en-US" sz="1200" dirty="0"/>
          </a:p>
          <a:p>
            <a:pPr marL="91440" indent="-91440">
              <a:spcBef>
                <a:spcPts val="0"/>
              </a:spcBef>
            </a:pPr>
            <a:endParaRPr lang="en-US" sz="1100" dirty="0"/>
          </a:p>
          <a:p>
            <a:pPr marL="91440" indent="-91440">
              <a:spcBef>
                <a:spcPts val="0"/>
              </a:spcBef>
            </a:pPr>
            <a:endParaRPr lang="en-US" sz="1100" dirty="0"/>
          </a:p>
          <a:p>
            <a:endParaRPr lang="en-US" sz="900" dirty="0"/>
          </a:p>
          <a:p>
            <a:endParaRPr lang="en-US" sz="900" dirty="0"/>
          </a:p>
        </p:txBody>
      </p:sp>
      <p:sp>
        <p:nvSpPr>
          <p:cNvPr id="7" name="Content Placeholder 6"/>
          <p:cNvSpPr>
            <a:spLocks noGrp="1"/>
          </p:cNvSpPr>
          <p:nvPr>
            <p:ph sz="quarter" idx="4294967295"/>
          </p:nvPr>
        </p:nvSpPr>
        <p:spPr>
          <a:xfrm>
            <a:off x="4540195" y="764977"/>
            <a:ext cx="4500456" cy="5712023"/>
          </a:xfrm>
        </p:spPr>
        <p:txBody>
          <a:bodyPr>
            <a:noAutofit/>
          </a:bodyPr>
          <a:lstStyle/>
          <a:p>
            <a:pPr marL="0" indent="0">
              <a:spcBef>
                <a:spcPts val="0"/>
              </a:spcBef>
              <a:buNone/>
            </a:pPr>
            <a:r>
              <a:rPr lang="en-US" sz="1000" u="sng" dirty="0"/>
              <a:t>Ideas from Chemical Reactions</a:t>
            </a:r>
          </a:p>
          <a:p>
            <a:pPr marL="91440" indent="-91440">
              <a:spcBef>
                <a:spcPts val="0"/>
              </a:spcBef>
              <a:buFont typeface="Arial" panose="020B0604020202020204" pitchFamily="34" charset="0"/>
              <a:buChar char="•"/>
            </a:pPr>
            <a:r>
              <a:rPr lang="en-US" sz="1000" dirty="0"/>
              <a:t>Energy is conserved, neither created nor destroyed. Energy is transformed in chemical reactions. </a:t>
            </a:r>
          </a:p>
          <a:p>
            <a:pPr marL="91440" indent="-91440">
              <a:spcBef>
                <a:spcPts val="0"/>
              </a:spcBef>
              <a:buFont typeface="Arial" panose="020B0604020202020204" pitchFamily="34" charset="0"/>
              <a:buChar char="•"/>
            </a:pPr>
            <a:r>
              <a:rPr lang="en-US" sz="1000" dirty="0"/>
              <a:t>When the reactants have more potential energy than the products, energy is released in the reaction (“downhill” reaction).</a:t>
            </a:r>
          </a:p>
          <a:p>
            <a:pPr marL="91440" indent="-91440">
              <a:spcBef>
                <a:spcPts val="0"/>
              </a:spcBef>
              <a:buFont typeface="Arial" panose="020B0604020202020204" pitchFamily="34" charset="0"/>
              <a:buChar char="•"/>
            </a:pPr>
            <a:r>
              <a:rPr lang="en-US" sz="1000" dirty="0"/>
              <a:t>Food has energy in the form of calories.</a:t>
            </a:r>
          </a:p>
          <a:p>
            <a:pPr marL="91440" indent="-91440">
              <a:spcBef>
                <a:spcPts val="0"/>
              </a:spcBef>
              <a:spcAft>
                <a:spcPts val="400"/>
              </a:spcAft>
              <a:buFont typeface="Arial" panose="020B0604020202020204" pitchFamily="34" charset="0"/>
              <a:buChar char="•"/>
            </a:pPr>
            <a:r>
              <a:rPr lang="en-US" sz="1000" dirty="0"/>
              <a:t>Living things get energy by rearranging food and oxygen molecules.</a:t>
            </a:r>
          </a:p>
          <a:p>
            <a:pPr marL="0" indent="0">
              <a:spcBef>
                <a:spcPts val="0"/>
              </a:spcBef>
              <a:buNone/>
            </a:pPr>
            <a:r>
              <a:rPr lang="en-US" sz="1000" u="sng" dirty="0"/>
              <a:t>Ideas from Cellular Respiration</a:t>
            </a:r>
            <a:endParaRPr lang="en-US" sz="1000" dirty="0"/>
          </a:p>
          <a:p>
            <a:pPr marL="91440" indent="-91440">
              <a:spcBef>
                <a:spcPts val="0"/>
              </a:spcBef>
              <a:buFont typeface="Arial" panose="020B0604020202020204" pitchFamily="34" charset="0"/>
              <a:buChar char="•"/>
            </a:pPr>
            <a:r>
              <a:rPr lang="en-US" sz="1000" dirty="0"/>
              <a:t>Living things rearrange food (specifically glucose - C</a:t>
            </a:r>
            <a:r>
              <a:rPr lang="en-US" sz="1000" baseline="-25000" dirty="0"/>
              <a:t>6</a:t>
            </a:r>
            <a:r>
              <a:rPr lang="en-US" sz="1000" dirty="0"/>
              <a:t>H</a:t>
            </a:r>
            <a:r>
              <a:rPr lang="en-US" sz="1000" baseline="-25000" dirty="0"/>
              <a:t>12</a:t>
            </a:r>
            <a:r>
              <a:rPr lang="en-US" sz="1000" dirty="0"/>
              <a:t>O</a:t>
            </a:r>
            <a:r>
              <a:rPr lang="en-US" sz="1000" baseline="-25000" dirty="0"/>
              <a:t>﻿6</a:t>
            </a:r>
            <a:r>
              <a:rPr lang="en-US" sz="1000" dirty="0"/>
              <a:t>﻿) and O</a:t>
            </a:r>
            <a:r>
              <a:rPr lang="en-US" sz="1000" baseline="-25000" dirty="0"/>
              <a:t>2</a:t>
            </a:r>
            <a:r>
              <a:rPr lang="en-US" sz="1000" dirty="0"/>
              <a:t> into CO</a:t>
            </a:r>
            <a:r>
              <a:rPr lang="en-US" sz="1000" baseline="-25000" dirty="0"/>
              <a:t>2</a:t>
            </a:r>
            <a:r>
              <a:rPr lang="en-US" sz="1000" dirty="0"/>
              <a:t> and H</a:t>
            </a:r>
            <a:r>
              <a:rPr lang="en-US" sz="1000" baseline="-25000" dirty="0"/>
              <a:t>2</a:t>
            </a:r>
            <a:r>
              <a:rPr lang="en-US" sz="1000" dirty="0"/>
              <a:t>O</a:t>
            </a:r>
          </a:p>
          <a:p>
            <a:pPr marL="91440" indent="-91440">
              <a:spcBef>
                <a:spcPts val="0"/>
              </a:spcBef>
              <a:buFont typeface="Arial" panose="020B0604020202020204" pitchFamily="34" charset="0"/>
              <a:buChar char="•"/>
            </a:pPr>
            <a:r>
              <a:rPr lang="en-US" sz="1000" dirty="0"/>
              <a:t>(C</a:t>
            </a:r>
            <a:r>
              <a:rPr lang="en-US" sz="1000" baseline="-25000" dirty="0"/>
              <a:t>6</a:t>
            </a:r>
            <a:r>
              <a:rPr lang="en-US" sz="1000" dirty="0"/>
              <a:t>H</a:t>
            </a:r>
            <a:r>
              <a:rPr lang="en-US" sz="1000" baseline="-25000" dirty="0"/>
              <a:t>12</a:t>
            </a:r>
            <a:r>
              <a:rPr lang="en-US" sz="1000" dirty="0"/>
              <a:t>O</a:t>
            </a:r>
            <a:r>
              <a:rPr lang="en-US" sz="1000" baseline="-25000" dirty="0"/>
              <a:t>6</a:t>
            </a:r>
            <a:r>
              <a:rPr lang="en-US" sz="1000" dirty="0"/>
              <a:t> + O</a:t>
            </a:r>
            <a:r>
              <a:rPr lang="en-US" sz="1000" baseline="-25000" dirty="0"/>
              <a:t>2</a:t>
            </a:r>
            <a:r>
              <a:rPr lang="en-US" sz="1000" dirty="0"/>
              <a:t>) have higher energy than (CO</a:t>
            </a:r>
            <a:r>
              <a:rPr lang="en-US" sz="1000" baseline="-25000" dirty="0"/>
              <a:t>2</a:t>
            </a:r>
            <a:r>
              <a:rPr lang="en-US" sz="1000" dirty="0"/>
              <a:t> + H</a:t>
            </a:r>
            <a:r>
              <a:rPr lang="en-US" sz="1000" baseline="-25000" dirty="0"/>
              <a:t>2</a:t>
            </a:r>
            <a:r>
              <a:rPr lang="en-US" sz="1000" dirty="0"/>
              <a:t>O) so this rearrangement releases energy.</a:t>
            </a:r>
          </a:p>
          <a:p>
            <a:pPr marL="91440" lvl="1" indent="-91440">
              <a:spcBef>
                <a:spcPts val="0"/>
              </a:spcBef>
            </a:pPr>
            <a:r>
              <a:rPr lang="en-US" sz="1000" dirty="0"/>
              <a:t>The rearrangements occur in a series of steps rather than all at once.</a:t>
            </a:r>
          </a:p>
          <a:p>
            <a:pPr marL="91440" lvl="1" indent="-91440">
              <a:spcBef>
                <a:spcPts val="0"/>
              </a:spcBef>
            </a:pPr>
            <a:r>
              <a:rPr lang="en-US" sz="1000" dirty="0"/>
              <a:t>Collectively the reactions are called cellular respiration.</a:t>
            </a:r>
          </a:p>
          <a:p>
            <a:pPr marL="91440" lvl="1" indent="-91440">
              <a:spcBef>
                <a:spcPts val="0"/>
              </a:spcBef>
              <a:spcAft>
                <a:spcPts val="400"/>
              </a:spcAft>
            </a:pPr>
            <a:r>
              <a:rPr lang="en-US" sz="1000" dirty="0"/>
              <a:t>Usable cellular energy is released in the form of ATP</a:t>
            </a:r>
            <a:r>
              <a:rPr lang="en-US" sz="1000" dirty="0" smtClean="0"/>
              <a:t>.</a:t>
            </a:r>
          </a:p>
          <a:p>
            <a:pPr marL="91440" indent="-91440">
              <a:spcBef>
                <a:spcPts val="0"/>
              </a:spcBef>
              <a:spcAft>
                <a:spcPts val="400"/>
              </a:spcAft>
            </a:pPr>
            <a:r>
              <a:rPr lang="en-US" sz="1000" dirty="0"/>
              <a:t>UNITY AND </a:t>
            </a:r>
            <a:r>
              <a:rPr lang="en-US" sz="1000" dirty="0" smtClean="0"/>
              <a:t>DIVERSITY: See CR unit for model ideas (e.g. fermentation).</a:t>
            </a:r>
            <a:endParaRPr lang="en-US" sz="1000" dirty="0"/>
          </a:p>
          <a:p>
            <a:pPr marL="0" lvl="1" indent="0">
              <a:spcBef>
                <a:spcPts val="0"/>
              </a:spcBef>
              <a:buNone/>
            </a:pPr>
            <a:r>
              <a:rPr lang="en-US" sz="1000" u="sng" dirty="0" smtClean="0"/>
              <a:t>Ideas </a:t>
            </a:r>
            <a:r>
              <a:rPr lang="en-US" sz="1000" u="sng" dirty="0"/>
              <a:t>from Biosynthesis</a:t>
            </a:r>
            <a:endParaRPr lang="en-US" sz="1000" dirty="0"/>
          </a:p>
          <a:p>
            <a:pPr marL="91440" indent="-91440">
              <a:spcBef>
                <a:spcPts val="0"/>
              </a:spcBef>
            </a:pPr>
            <a:r>
              <a:rPr lang="en-US" sz="1000" dirty="0">
                <a:cs typeface="Arial" panose="020B0604020202020204" pitchFamily="34" charset="0"/>
              </a:rPr>
              <a:t>Building new biomolecules (proteins, fats and carbs) from the products of digestion requires energy (which is provided by cellular respiration). </a:t>
            </a:r>
          </a:p>
          <a:p>
            <a:pPr marL="91440" indent="-91440">
              <a:spcBef>
                <a:spcPts val="0"/>
              </a:spcBef>
            </a:pPr>
            <a:r>
              <a:rPr lang="en-US" sz="1000" dirty="0"/>
              <a:t>More generally, in chemical reactions where the products have more potential energy than the reactants, energy must be added to the reaction (“uphill” reaction).</a:t>
            </a:r>
          </a:p>
          <a:p>
            <a:pPr marL="91440" indent="-91440">
              <a:spcBef>
                <a:spcPts val="0"/>
              </a:spcBef>
            </a:pPr>
            <a:r>
              <a:rPr lang="en-US" sz="1000" dirty="0"/>
              <a:t>If you run out of glucose, your body can pull from fat stores—and then as a last resort, amino acids—to provide fuel for cellular respiration. </a:t>
            </a:r>
            <a:endParaRPr lang="en-US" sz="1000" i="1" dirty="0">
              <a:cs typeface="Arial" panose="020B0604020202020204" pitchFamily="34" charset="0"/>
            </a:endParaRPr>
          </a:p>
          <a:p>
            <a:pPr marL="0" lvl="1" indent="0">
              <a:spcBef>
                <a:spcPts val="400"/>
              </a:spcBef>
              <a:buNone/>
            </a:pPr>
            <a:r>
              <a:rPr lang="en-US" sz="1100" b="1" u="sng" dirty="0" smtClean="0"/>
              <a:t>New </a:t>
            </a:r>
            <a:r>
              <a:rPr lang="en-US" sz="1100" b="1" u="sng" dirty="0"/>
              <a:t>Ideas </a:t>
            </a:r>
            <a:r>
              <a:rPr lang="en-US" sz="1100" b="1" u="sng" dirty="0" smtClean="0"/>
              <a:t>in Photosynthesis</a:t>
            </a:r>
            <a:endParaRPr lang="en-US" sz="1100" dirty="0"/>
          </a:p>
          <a:p>
            <a:pPr marL="91440" indent="-91440">
              <a:spcBef>
                <a:spcPts val="400"/>
              </a:spcBef>
            </a:pPr>
            <a:r>
              <a:rPr lang="en-US" sz="1100" b="1" dirty="0" smtClean="0">
                <a:solidFill>
                  <a:srgbClr val="CC0033"/>
                </a:solidFill>
              </a:rPr>
              <a:t>Plants </a:t>
            </a:r>
            <a:r>
              <a:rPr lang="en-US" sz="1100" b="1" dirty="0">
                <a:solidFill>
                  <a:srgbClr val="CC0033"/>
                </a:solidFill>
              </a:rPr>
              <a:t>respire using the same cellular respiration reaction as other organisms to acquire the energy they need</a:t>
            </a:r>
            <a:r>
              <a:rPr lang="en-US" sz="1100" b="1" dirty="0" smtClean="0">
                <a:solidFill>
                  <a:srgbClr val="CC0033"/>
                </a:solidFill>
              </a:rPr>
              <a:t>. </a:t>
            </a:r>
            <a:r>
              <a:rPr lang="en-US" sz="1100" b="1" i="1" dirty="0" smtClean="0">
                <a:solidFill>
                  <a:srgbClr val="CC0033"/>
                </a:solidFill>
              </a:rPr>
              <a:t>(If this didn’t come up in the last segment, it certainly will here.)</a:t>
            </a:r>
            <a:endParaRPr lang="en-US" sz="1100" b="1" i="1" dirty="0">
              <a:solidFill>
                <a:srgbClr val="CC0033"/>
              </a:solidFill>
            </a:endParaRPr>
          </a:p>
          <a:p>
            <a:pPr marL="91440" indent="-91440">
              <a:spcBef>
                <a:spcPts val="0"/>
              </a:spcBef>
              <a:buFont typeface="Arial" panose="020B0604020202020204" pitchFamily="34" charset="0"/>
              <a:buChar char="•"/>
            </a:pPr>
            <a:endParaRPr lang="en-US" sz="1100" b="1" dirty="0"/>
          </a:p>
          <a:p>
            <a:endParaRPr lang="en-US" sz="900" dirty="0"/>
          </a:p>
        </p:txBody>
      </p:sp>
      <p:sp>
        <p:nvSpPr>
          <p:cNvPr id="11" name="Title 1"/>
          <p:cNvSpPr txBox="1">
            <a:spLocks/>
          </p:cNvSpPr>
          <p:nvPr/>
        </p:nvSpPr>
        <p:spPr>
          <a:xfrm>
            <a:off x="1753595" y="2337551"/>
            <a:ext cx="6497436" cy="1688094"/>
          </a:xfrm>
          <a:prstGeom prst="rect">
            <a:avLst/>
          </a:prstGeom>
        </p:spPr>
        <p:txBody>
          <a:bodyPr vert="horz" lIns="91440" tIns="45720" rIns="91440" bIns="45720" rtlCol="0"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l"/>
            <a:endParaRPr lang="en-US" sz="2400" dirty="0">
              <a:latin typeface="Arial" panose="020B0604020202020204" pitchFamily="34" charset="0"/>
              <a:cs typeface="Arial" panose="020B0604020202020204" pitchFamily="34" charset="0"/>
            </a:endParaRPr>
          </a:p>
        </p:txBody>
      </p:sp>
      <p:sp>
        <p:nvSpPr>
          <p:cNvPr id="9" name="TextBox 8">
            <a:extLst>
              <a:ext uri="{FF2B5EF4-FFF2-40B4-BE49-F238E27FC236}">
                <a16:creationId xmlns:a16="http://schemas.microsoft.com/office/drawing/2014/main" id="{324BD957-41EA-45FA-8A80-D482A22B1AF5}"/>
              </a:ext>
            </a:extLst>
          </p:cNvPr>
          <p:cNvSpPr txBox="1"/>
          <p:nvPr/>
        </p:nvSpPr>
        <p:spPr>
          <a:xfrm>
            <a:off x="1447800" y="546884"/>
            <a:ext cx="1656223" cy="307777"/>
          </a:xfrm>
          <a:prstGeom prst="rect">
            <a:avLst/>
          </a:prstGeom>
          <a:noFill/>
        </p:spPr>
        <p:txBody>
          <a:bodyPr wrap="none" rtlCol="0">
            <a:spAutoFit/>
          </a:bodyPr>
          <a:lstStyle/>
          <a:p>
            <a:r>
              <a:rPr lang="en-US" sz="1400" b="1" dirty="0"/>
              <a:t>Matter from Food</a:t>
            </a:r>
          </a:p>
        </p:txBody>
      </p:sp>
      <p:sp>
        <p:nvSpPr>
          <p:cNvPr id="12" name="TextBox 11">
            <a:extLst>
              <a:ext uri="{FF2B5EF4-FFF2-40B4-BE49-F238E27FC236}">
                <a16:creationId xmlns:a16="http://schemas.microsoft.com/office/drawing/2014/main" id="{55A98112-2543-44F4-BBC9-038D8906205E}"/>
              </a:ext>
            </a:extLst>
          </p:cNvPr>
          <p:cNvSpPr txBox="1"/>
          <p:nvPr/>
        </p:nvSpPr>
        <p:spPr>
          <a:xfrm>
            <a:off x="5932911" y="533400"/>
            <a:ext cx="1726755" cy="307777"/>
          </a:xfrm>
          <a:prstGeom prst="rect">
            <a:avLst/>
          </a:prstGeom>
          <a:noFill/>
        </p:spPr>
        <p:txBody>
          <a:bodyPr wrap="none" rtlCol="0">
            <a:spAutoFit/>
          </a:bodyPr>
          <a:lstStyle/>
          <a:p>
            <a:r>
              <a:rPr lang="en-US" sz="1400" b="1" dirty="0"/>
              <a:t>Energy from Food</a:t>
            </a:r>
          </a:p>
        </p:txBody>
      </p:sp>
    </p:spTree>
    <p:extLst>
      <p:ext uri="{BB962C8B-B14F-4D97-AF65-F5344CB8AC3E}">
        <p14:creationId xmlns:p14="http://schemas.microsoft.com/office/powerpoint/2010/main" val="3751472124"/>
      </p:ext>
    </p:extLst>
  </p:cSld>
  <p:clrMapOvr>
    <a:masterClrMapping/>
  </p:clrMapOvr>
  <p:transition spd="med"/>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1804283"/>
            <a:ext cx="8686800" cy="1477962"/>
          </a:xfrm>
        </p:spPr>
        <p:txBody>
          <a:bodyPr>
            <a:normAutofit fontScale="90000"/>
          </a:bodyPr>
          <a:lstStyle/>
          <a:p>
            <a:r>
              <a:rPr lang="en-US" dirty="0">
                <a:latin typeface="Arial"/>
                <a:cs typeface="Arial"/>
              </a:rPr>
              <a:t>It looks like there are some questions that can’t be answered by our data. </a:t>
            </a:r>
          </a:p>
        </p:txBody>
      </p:sp>
      <p:sp>
        <p:nvSpPr>
          <p:cNvPr id="4" name="Content Placeholder 3"/>
          <p:cNvSpPr>
            <a:spLocks noGrp="1"/>
          </p:cNvSpPr>
          <p:nvPr>
            <p:ph idx="1"/>
          </p:nvPr>
        </p:nvSpPr>
        <p:spPr>
          <a:xfrm>
            <a:off x="533400" y="3581400"/>
            <a:ext cx="7543800" cy="1371600"/>
          </a:xfrm>
        </p:spPr>
        <p:txBody>
          <a:bodyPr/>
          <a:lstStyle/>
          <a:p>
            <a:pPr marL="0" indent="0" algn="ctr">
              <a:buNone/>
            </a:pPr>
            <a:r>
              <a:rPr lang="en-US" dirty="0">
                <a:latin typeface="Arial"/>
                <a:cs typeface="Arial"/>
              </a:rPr>
              <a:t>Let’s explore further with </a:t>
            </a:r>
            <a:endParaRPr lang="en-US" dirty="0" smtClean="0">
              <a:latin typeface="Arial"/>
              <a:cs typeface="Arial"/>
            </a:endParaRPr>
          </a:p>
          <a:p>
            <a:pPr marL="0" indent="0" algn="ctr">
              <a:buNone/>
            </a:pPr>
            <a:r>
              <a:rPr lang="en-US" b="1" dirty="0" smtClean="0">
                <a:latin typeface="Arial"/>
                <a:cs typeface="Arial"/>
              </a:rPr>
              <a:t>Four </a:t>
            </a:r>
            <a:r>
              <a:rPr lang="en-US" b="1" dirty="0">
                <a:latin typeface="Arial"/>
                <a:cs typeface="Arial"/>
              </a:rPr>
              <a:t>Corners</a:t>
            </a:r>
            <a:r>
              <a:rPr lang="en-US" dirty="0">
                <a:latin typeface="Arial"/>
                <a:cs typeface="Arial"/>
              </a:rPr>
              <a:t>.</a:t>
            </a:r>
          </a:p>
        </p:txBody>
      </p:sp>
      <p:sp>
        <p:nvSpPr>
          <p:cNvPr id="3" name="TextBox 2"/>
          <p:cNvSpPr txBox="1"/>
          <p:nvPr/>
        </p:nvSpPr>
        <p:spPr>
          <a:xfrm>
            <a:off x="838200" y="235127"/>
            <a:ext cx="7620000" cy="1077218"/>
          </a:xfrm>
          <a:prstGeom prst="rect">
            <a:avLst/>
          </a:prstGeom>
          <a:noFill/>
        </p:spPr>
        <p:txBody>
          <a:bodyPr wrap="square" rtlCol="0">
            <a:spAutoFit/>
          </a:bodyPr>
          <a:lstStyle/>
          <a:p>
            <a:r>
              <a:rPr lang="en-US" sz="3200" dirty="0">
                <a:latin typeface="Arial"/>
                <a:cs typeface="Arial"/>
              </a:rPr>
              <a:t>Does our data allow us to answer all of the questions we had about plants?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 y="152400"/>
            <a:ext cx="8610600" cy="609600"/>
          </a:xfrm>
        </p:spPr>
        <p:txBody>
          <a:bodyPr>
            <a:noAutofit/>
          </a:bodyPr>
          <a:lstStyle/>
          <a:p>
            <a:r>
              <a:rPr lang="en-US" sz="3600" dirty="0">
                <a:latin typeface="Arial"/>
                <a:cs typeface="Arial"/>
              </a:rPr>
              <a:t>Four Corners</a:t>
            </a:r>
          </a:p>
        </p:txBody>
      </p:sp>
      <p:pic>
        <p:nvPicPr>
          <p:cNvPr id="5" name="Picture 4">
            <a:extLst>
              <a:ext uri="{FF2B5EF4-FFF2-40B4-BE49-F238E27FC236}">
                <a16:creationId xmlns:a16="http://schemas.microsoft.com/office/drawing/2014/main" id="{4C73F841-323C-DD4E-8551-2E2B82EF30CC}"/>
              </a:ext>
            </a:extLst>
          </p:cNvPr>
          <p:cNvPicPr>
            <a:picLocks noChangeAspect="1"/>
          </p:cNvPicPr>
          <p:nvPr/>
        </p:nvPicPr>
        <p:blipFill rotWithShape="1">
          <a:blip r:embed="rId3"/>
          <a:srcRect r="33248" b="9941"/>
          <a:stretch/>
        </p:blipFill>
        <p:spPr>
          <a:xfrm>
            <a:off x="303222" y="3277643"/>
            <a:ext cx="1128575" cy="1141957"/>
          </a:xfrm>
          <a:prstGeom prst="rect">
            <a:avLst/>
          </a:prstGeom>
        </p:spPr>
      </p:pic>
      <p:pic>
        <p:nvPicPr>
          <p:cNvPr id="6" name="Picture 5">
            <a:extLst>
              <a:ext uri="{FF2B5EF4-FFF2-40B4-BE49-F238E27FC236}">
                <a16:creationId xmlns:a16="http://schemas.microsoft.com/office/drawing/2014/main" id="{66DAFFA1-CBA2-DE4E-8C8A-C0F557E2C38D}"/>
              </a:ext>
            </a:extLst>
          </p:cNvPr>
          <p:cNvPicPr>
            <a:picLocks noChangeAspect="1"/>
          </p:cNvPicPr>
          <p:nvPr/>
        </p:nvPicPr>
        <p:blipFill rotWithShape="1">
          <a:blip r:embed="rId4"/>
          <a:srcRect t="19937" r="37959" b="20001"/>
          <a:stretch/>
        </p:blipFill>
        <p:spPr>
          <a:xfrm>
            <a:off x="7180199" y="4495800"/>
            <a:ext cx="1227201" cy="891044"/>
          </a:xfrm>
          <a:prstGeom prst="rect">
            <a:avLst/>
          </a:prstGeom>
        </p:spPr>
      </p:pic>
      <p:sp>
        <p:nvSpPr>
          <p:cNvPr id="4" name="TextBox 3"/>
          <p:cNvSpPr txBox="1"/>
          <p:nvPr/>
        </p:nvSpPr>
        <p:spPr>
          <a:xfrm>
            <a:off x="533400" y="847636"/>
            <a:ext cx="7848600" cy="1200329"/>
          </a:xfrm>
          <a:prstGeom prst="rect">
            <a:avLst/>
          </a:prstGeom>
          <a:noFill/>
        </p:spPr>
        <p:txBody>
          <a:bodyPr wrap="square" rtlCol="0">
            <a:spAutoFit/>
          </a:bodyPr>
          <a:lstStyle/>
          <a:p>
            <a:r>
              <a:rPr lang="en-US" sz="2400" b="1" dirty="0">
                <a:cs typeface="Arial"/>
              </a:rPr>
              <a:t>Read the handout. </a:t>
            </a:r>
            <a:endParaRPr lang="en-US" sz="2400" b="1" dirty="0" smtClean="0">
              <a:cs typeface="Arial"/>
            </a:endParaRPr>
          </a:p>
          <a:p>
            <a:r>
              <a:rPr lang="en-US" sz="2400" b="1" dirty="0" smtClean="0">
                <a:cs typeface="Arial"/>
              </a:rPr>
              <a:t>Decide </a:t>
            </a:r>
            <a:r>
              <a:rPr lang="en-US" sz="2400" b="1" dirty="0">
                <a:cs typeface="Arial"/>
              </a:rPr>
              <a:t>with whom you most agree and explain why you chose that person on the back of the paper. </a:t>
            </a:r>
            <a:endParaRPr lang="en-US" sz="2400" dirty="0"/>
          </a:p>
        </p:txBody>
      </p:sp>
      <p:sp>
        <p:nvSpPr>
          <p:cNvPr id="9" name="TextBox 8"/>
          <p:cNvSpPr txBox="1"/>
          <p:nvPr/>
        </p:nvSpPr>
        <p:spPr>
          <a:xfrm>
            <a:off x="1642999" y="2209800"/>
            <a:ext cx="6713601" cy="4339650"/>
          </a:xfrm>
          <a:prstGeom prst="rect">
            <a:avLst/>
          </a:prstGeom>
          <a:noFill/>
        </p:spPr>
        <p:txBody>
          <a:bodyPr wrap="square" rtlCol="0">
            <a:spAutoFit/>
          </a:bodyPr>
          <a:lstStyle/>
          <a:p>
            <a:pPr marL="457200" indent="-457200">
              <a:spcAft>
                <a:spcPts val="1600"/>
              </a:spcAft>
              <a:buFont typeface="+mj-lt"/>
              <a:buAutoNum type="arabicPeriod"/>
            </a:pPr>
            <a:r>
              <a:rPr lang="en-US" sz="2400" dirty="0">
                <a:cs typeface="Arial"/>
              </a:rPr>
              <a:t>Go to the corner with the name of the person with whom you agree most.</a:t>
            </a:r>
          </a:p>
          <a:p>
            <a:pPr marL="457200" indent="-457200">
              <a:spcAft>
                <a:spcPts val="2400"/>
              </a:spcAft>
              <a:buFont typeface="+mj-lt"/>
              <a:buAutoNum type="arabicPeriod"/>
            </a:pPr>
            <a:r>
              <a:rPr lang="en-US" sz="2400" dirty="0">
                <a:cs typeface="Arial"/>
              </a:rPr>
              <a:t>Discuss why you agree with this person with the other people there and choose a spokesperson to express your ideas to the class when it is time to share out.</a:t>
            </a:r>
          </a:p>
          <a:p>
            <a:pPr marL="457200" indent="-457200">
              <a:spcAft>
                <a:spcPts val="1600"/>
              </a:spcAft>
              <a:buFont typeface="+mj-lt"/>
              <a:buAutoNum type="arabicPeriod"/>
            </a:pPr>
            <a:r>
              <a:rPr lang="en-US" sz="2400" dirty="0">
                <a:cs typeface="Arial"/>
              </a:rPr>
              <a:t>Share out.</a:t>
            </a:r>
          </a:p>
          <a:p>
            <a:pPr marL="457200" indent="-457200">
              <a:spcAft>
                <a:spcPts val="1600"/>
              </a:spcAft>
              <a:buFont typeface="+mj-lt"/>
              <a:buAutoNum type="arabicPeriod"/>
            </a:pPr>
            <a:r>
              <a:rPr lang="en-US" sz="2400" dirty="0">
                <a:cs typeface="Arial"/>
              </a:rPr>
              <a:t>Anyone want to change their position?</a:t>
            </a:r>
          </a:p>
          <a:p>
            <a:pPr marL="457200" indent="-457200">
              <a:spcAft>
                <a:spcPts val="1600"/>
              </a:spcAft>
              <a:buFont typeface="+mj-lt"/>
              <a:buAutoNum type="arabicPeriod"/>
            </a:pPr>
            <a:r>
              <a:rPr lang="en-US" sz="2400" dirty="0" smtClean="0">
                <a:cs typeface="Arial"/>
              </a:rPr>
              <a:t>Repeat</a:t>
            </a:r>
            <a:r>
              <a:rPr lang="en-US" sz="2400" dirty="0">
                <a:cs typeface="Arial"/>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47801" y="609599"/>
            <a:ext cx="7315200" cy="1143000"/>
          </a:xfrm>
        </p:spPr>
        <p:txBody>
          <a:bodyPr>
            <a:normAutofit/>
          </a:bodyPr>
          <a:lstStyle/>
          <a:p>
            <a:pPr algn="l"/>
            <a:r>
              <a:rPr lang="en-US" sz="3200" dirty="0">
                <a:latin typeface="Arial" panose="020B0604020202020204" pitchFamily="34" charset="0"/>
                <a:cs typeface="Arial" panose="020B0604020202020204" pitchFamily="34" charset="0"/>
              </a:rPr>
              <a:t>Unresolved question: Do plants do respiration all the time or just at night? </a:t>
            </a:r>
          </a:p>
        </p:txBody>
      </p:sp>
      <p:sp>
        <p:nvSpPr>
          <p:cNvPr id="5" name="TextBox 4"/>
          <p:cNvSpPr txBox="1"/>
          <p:nvPr/>
        </p:nvSpPr>
        <p:spPr>
          <a:xfrm>
            <a:off x="2819400" y="4038600"/>
            <a:ext cx="1295400" cy="584775"/>
          </a:xfrm>
          <a:prstGeom prst="rect">
            <a:avLst/>
          </a:prstGeom>
          <a:noFill/>
        </p:spPr>
        <p:txBody>
          <a:bodyPr wrap="square" rtlCol="0">
            <a:spAutoFit/>
          </a:bodyPr>
          <a:lstStyle/>
          <a:p>
            <a:r>
              <a:rPr lang="en-US" sz="3200" dirty="0">
                <a:solidFill>
                  <a:schemeClr val="bg1"/>
                </a:solidFill>
                <a:latin typeface="Arial" panose="020B0604020202020204" pitchFamily="34" charset="0"/>
                <a:cs typeface="Arial" panose="020B0604020202020204" pitchFamily="34" charset="0"/>
              </a:rPr>
              <a:t>Why?</a:t>
            </a:r>
          </a:p>
        </p:txBody>
      </p:sp>
      <p:sp>
        <p:nvSpPr>
          <p:cNvPr id="10" name="Title 1"/>
          <p:cNvSpPr txBox="1">
            <a:spLocks/>
          </p:cNvSpPr>
          <p:nvPr/>
        </p:nvSpPr>
        <p:spPr>
          <a:xfrm>
            <a:off x="914400" y="2895600"/>
            <a:ext cx="7880605" cy="11430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sz="3200" dirty="0">
                <a:latin typeface="Arial" panose="020B0604020202020204" pitchFamily="34" charset="0"/>
                <a:cs typeface="Arial" panose="020B0604020202020204" pitchFamily="34" charset="0"/>
              </a:rPr>
              <a:t>Let’s look at some data from 2 different experiments to help us figure this out. </a:t>
            </a:r>
          </a:p>
        </p:txBody>
      </p:sp>
      <p:pic>
        <p:nvPicPr>
          <p:cNvPr id="7" name="Picture 6">
            <a:extLst>
              <a:ext uri="{FF2B5EF4-FFF2-40B4-BE49-F238E27FC236}">
                <a16:creationId xmlns:a16="http://schemas.microsoft.com/office/drawing/2014/main" id="{92F46542-D602-8949-9605-13F80F756B14}"/>
              </a:ext>
            </a:extLst>
          </p:cNvPr>
          <p:cNvPicPr>
            <a:picLocks noChangeAspect="1"/>
          </p:cNvPicPr>
          <p:nvPr/>
        </p:nvPicPr>
        <p:blipFill rotWithShape="1">
          <a:blip r:embed="rId3"/>
          <a:srcRect r="13897" b="1176"/>
          <a:stretch/>
        </p:blipFill>
        <p:spPr>
          <a:xfrm>
            <a:off x="184080" y="735578"/>
            <a:ext cx="1035120" cy="891043"/>
          </a:xfrm>
          <a:prstGeom prst="rect">
            <a:avLst/>
          </a:prstGeom>
        </p:spPr>
      </p:pic>
    </p:spTree>
    <p:extLst>
      <p:ext uri="{BB962C8B-B14F-4D97-AF65-F5344CB8AC3E}">
        <p14:creationId xmlns:p14="http://schemas.microsoft.com/office/powerpoint/2010/main" val="3221974641"/>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1265740" y="5769723"/>
            <a:ext cx="6840279" cy="707886"/>
          </a:xfrm>
          <a:prstGeom prst="rect">
            <a:avLst/>
          </a:prstGeom>
          <a:noFill/>
        </p:spPr>
        <p:txBody>
          <a:bodyPr wrap="square" rtlCol="0">
            <a:spAutoFit/>
          </a:bodyPr>
          <a:lstStyle/>
          <a:p>
            <a:r>
              <a:rPr lang="en-US" sz="2000" dirty="0"/>
              <a:t>Measured the CO</a:t>
            </a:r>
            <a:r>
              <a:rPr lang="en-US" sz="2000" baseline="-25000" dirty="0"/>
              <a:t>2</a:t>
            </a:r>
            <a:r>
              <a:rPr lang="en-US" sz="2000" dirty="0"/>
              <a:t> in each chamber over 24 hours beginning at 12 am (midnight). Exposed to normal daylight.</a:t>
            </a:r>
          </a:p>
        </p:txBody>
      </p:sp>
      <p:grpSp>
        <p:nvGrpSpPr>
          <p:cNvPr id="14" name="Group 13"/>
          <p:cNvGrpSpPr/>
          <p:nvPr/>
        </p:nvGrpSpPr>
        <p:grpSpPr>
          <a:xfrm>
            <a:off x="198529" y="1651120"/>
            <a:ext cx="2813799" cy="3972980"/>
            <a:chOff x="198529" y="435993"/>
            <a:chExt cx="2813799" cy="3972980"/>
          </a:xfrm>
        </p:grpSpPr>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3009" y="1187750"/>
              <a:ext cx="2332821" cy="3070622"/>
            </a:xfrm>
            <a:prstGeom prst="rect">
              <a:avLst/>
            </a:prstGeom>
          </p:spPr>
        </p:pic>
        <p:sp>
          <p:nvSpPr>
            <p:cNvPr id="4" name="Flowchart: Magnetic Disk 3"/>
            <p:cNvSpPr/>
            <p:nvPr/>
          </p:nvSpPr>
          <p:spPr>
            <a:xfrm>
              <a:off x="198529" y="885193"/>
              <a:ext cx="2813799" cy="3523780"/>
            </a:xfrm>
            <a:prstGeom prst="flowChartMagneticDisk">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p:cNvSpPr txBox="1"/>
            <p:nvPr/>
          </p:nvSpPr>
          <p:spPr>
            <a:xfrm>
              <a:off x="304046" y="435993"/>
              <a:ext cx="2591554" cy="646331"/>
            </a:xfrm>
            <a:prstGeom prst="rect">
              <a:avLst/>
            </a:prstGeom>
            <a:noFill/>
          </p:spPr>
          <p:txBody>
            <a:bodyPr wrap="square" rtlCol="0">
              <a:spAutoFit/>
            </a:bodyPr>
            <a:lstStyle/>
            <a:p>
              <a:r>
                <a:rPr lang="en-US" dirty="0"/>
                <a:t>Whole plant with </a:t>
              </a:r>
              <a:r>
                <a:rPr lang="en-US" dirty="0" smtClean="0"/>
                <a:t>Leaves</a:t>
              </a:r>
              <a:endParaRPr lang="en-US" dirty="0"/>
            </a:p>
          </p:txBody>
        </p:sp>
      </p:grpSp>
      <p:grpSp>
        <p:nvGrpSpPr>
          <p:cNvPr id="15" name="Group 14"/>
          <p:cNvGrpSpPr/>
          <p:nvPr/>
        </p:nvGrpSpPr>
        <p:grpSpPr>
          <a:xfrm>
            <a:off x="3214861" y="1649869"/>
            <a:ext cx="2813799" cy="3975482"/>
            <a:chOff x="3214861" y="515861"/>
            <a:chExt cx="2813799" cy="3975482"/>
          </a:xfrm>
        </p:grpSpPr>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281751" y="1140868"/>
              <a:ext cx="2432409" cy="3201708"/>
            </a:xfrm>
            <a:prstGeom prst="rect">
              <a:avLst/>
            </a:prstGeom>
          </p:spPr>
        </p:pic>
        <p:sp>
          <p:nvSpPr>
            <p:cNvPr id="6" name="Flowchart: Magnetic Disk 5"/>
            <p:cNvSpPr/>
            <p:nvPr/>
          </p:nvSpPr>
          <p:spPr>
            <a:xfrm>
              <a:off x="3214861" y="967563"/>
              <a:ext cx="2813799" cy="3523780"/>
            </a:xfrm>
            <a:prstGeom prst="flowChartMagneticDisk">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p:cNvSpPr txBox="1"/>
            <p:nvPr/>
          </p:nvSpPr>
          <p:spPr>
            <a:xfrm>
              <a:off x="3657600" y="515861"/>
              <a:ext cx="2056560" cy="369332"/>
            </a:xfrm>
            <a:prstGeom prst="rect">
              <a:avLst/>
            </a:prstGeom>
            <a:noFill/>
          </p:spPr>
          <p:txBody>
            <a:bodyPr wrap="square" rtlCol="0">
              <a:spAutoFit/>
            </a:bodyPr>
            <a:lstStyle/>
            <a:p>
              <a:r>
                <a:rPr lang="en-US" dirty="0"/>
                <a:t>Green </a:t>
              </a:r>
              <a:r>
                <a:rPr lang="en-US" dirty="0" smtClean="0"/>
                <a:t>Stem </a:t>
              </a:r>
              <a:r>
                <a:rPr lang="en-US" dirty="0"/>
                <a:t>O</a:t>
              </a:r>
              <a:r>
                <a:rPr lang="en-US" dirty="0" smtClean="0"/>
                <a:t>nly</a:t>
              </a:r>
              <a:endParaRPr lang="en-US" dirty="0"/>
            </a:p>
          </p:txBody>
        </p:sp>
      </p:grpSp>
      <p:grpSp>
        <p:nvGrpSpPr>
          <p:cNvPr id="16" name="Group 15"/>
          <p:cNvGrpSpPr/>
          <p:nvPr/>
        </p:nvGrpSpPr>
        <p:grpSpPr>
          <a:xfrm>
            <a:off x="6124639" y="1615251"/>
            <a:ext cx="2813799" cy="4044718"/>
            <a:chOff x="6124639" y="435993"/>
            <a:chExt cx="2813799" cy="4044718"/>
          </a:xfrm>
        </p:grpSpPr>
        <p:pic>
          <p:nvPicPr>
            <p:cNvPr id="2" name="Picture 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12871476">
              <a:off x="6984562" y="2083003"/>
              <a:ext cx="1778012" cy="2203856"/>
            </a:xfrm>
            <a:prstGeom prst="rect">
              <a:avLst/>
            </a:prstGeom>
          </p:spPr>
        </p:pic>
        <p:sp>
          <p:nvSpPr>
            <p:cNvPr id="7" name="Flowchart: Magnetic Disk 6"/>
            <p:cNvSpPr/>
            <p:nvPr/>
          </p:nvSpPr>
          <p:spPr>
            <a:xfrm>
              <a:off x="6124639" y="956931"/>
              <a:ext cx="2813799" cy="3523780"/>
            </a:xfrm>
            <a:prstGeom prst="flowChartMagneticDisk">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452450" y="3339672"/>
              <a:ext cx="1793158" cy="896579"/>
            </a:xfrm>
            <a:prstGeom prst="rect">
              <a:avLst/>
            </a:prstGeom>
          </p:spPr>
        </p:pic>
        <p:pic>
          <p:nvPicPr>
            <p:cNvPr id="9" name="Picture 8"/>
            <p:cNvPicPr>
              <a:picLocks noChangeAspect="1"/>
            </p:cNvPicPr>
            <p:nvPr/>
          </p:nvPicPr>
          <p:blipFill>
            <a:blip r:embed="rId7"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6452450" y="3824274"/>
              <a:ext cx="1132459" cy="558876"/>
            </a:xfrm>
            <a:prstGeom prst="rect">
              <a:avLst/>
            </a:prstGeom>
          </p:spPr>
        </p:pic>
        <p:sp>
          <p:nvSpPr>
            <p:cNvPr id="13" name="TextBox 12"/>
            <p:cNvSpPr txBox="1"/>
            <p:nvPr/>
          </p:nvSpPr>
          <p:spPr>
            <a:xfrm>
              <a:off x="6790662" y="435993"/>
              <a:ext cx="1817504" cy="369332"/>
            </a:xfrm>
            <a:prstGeom prst="rect">
              <a:avLst/>
            </a:prstGeom>
            <a:noFill/>
          </p:spPr>
          <p:txBody>
            <a:bodyPr wrap="square" rtlCol="0">
              <a:spAutoFit/>
            </a:bodyPr>
            <a:lstStyle/>
            <a:p>
              <a:r>
                <a:rPr lang="en-US" dirty="0"/>
                <a:t>Roots </a:t>
              </a:r>
              <a:r>
                <a:rPr lang="en-US" dirty="0" smtClean="0"/>
                <a:t>Only</a:t>
              </a:r>
              <a:endParaRPr lang="en-US" dirty="0"/>
            </a:p>
          </p:txBody>
        </p:sp>
      </p:grpSp>
      <p:sp>
        <p:nvSpPr>
          <p:cNvPr id="17" name="TextBox 16"/>
          <p:cNvSpPr txBox="1"/>
          <p:nvPr/>
        </p:nvSpPr>
        <p:spPr>
          <a:xfrm>
            <a:off x="304046" y="287497"/>
            <a:ext cx="8634392" cy="1384995"/>
          </a:xfrm>
          <a:prstGeom prst="rect">
            <a:avLst/>
          </a:prstGeom>
          <a:noFill/>
        </p:spPr>
        <p:txBody>
          <a:bodyPr wrap="square" rtlCol="0">
            <a:spAutoFit/>
          </a:bodyPr>
          <a:lstStyle/>
          <a:p>
            <a:pPr algn="ctr"/>
            <a:r>
              <a:rPr lang="en-US" sz="2800" b="1" dirty="0"/>
              <a:t>Experiment 1: </a:t>
            </a:r>
          </a:p>
          <a:p>
            <a:pPr algn="ctr"/>
            <a:r>
              <a:rPr lang="en-US" sz="2800" b="1" dirty="0"/>
              <a:t>t</a:t>
            </a:r>
            <a:r>
              <a:rPr lang="en-US" sz="2800" b="1" dirty="0" smtClean="0"/>
              <a:t>hree </a:t>
            </a:r>
            <a:r>
              <a:rPr lang="en-US" sz="2800" b="1" dirty="0"/>
              <a:t>c</a:t>
            </a:r>
            <a:r>
              <a:rPr lang="en-US" sz="2800" b="1" dirty="0" smtClean="0"/>
              <a:t>hambers </a:t>
            </a:r>
            <a:r>
              <a:rPr lang="en-US" sz="2800" b="1" dirty="0"/>
              <a:t>with </a:t>
            </a:r>
            <a:endParaRPr lang="en-US" sz="2800" b="1" dirty="0" smtClean="0"/>
          </a:p>
          <a:p>
            <a:pPr algn="ctr"/>
            <a:r>
              <a:rPr lang="en-US" sz="2800" b="1" dirty="0" smtClean="0"/>
              <a:t>different </a:t>
            </a:r>
            <a:r>
              <a:rPr lang="en-US" sz="2800" b="1" dirty="0"/>
              <a:t>portions of plants in them </a:t>
            </a:r>
          </a:p>
        </p:txBody>
      </p:sp>
    </p:spTree>
    <p:extLst>
      <p:ext uri="{BB962C8B-B14F-4D97-AF65-F5344CB8AC3E}">
        <p14:creationId xmlns:p14="http://schemas.microsoft.com/office/powerpoint/2010/main" val="2867939708"/>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10"/>
          <p:cNvSpPr txBox="1"/>
          <p:nvPr/>
        </p:nvSpPr>
        <p:spPr>
          <a:xfrm>
            <a:off x="1828800" y="4800600"/>
            <a:ext cx="6497585" cy="1219200"/>
          </a:xfrm>
          <a:prstGeom prst="rect">
            <a:avLst/>
          </a:prstGeom>
          <a:solidFill>
            <a:schemeClr val="lt1"/>
          </a:solidFill>
          <a:ln w="9525" cmpd="sng">
            <a:noFill/>
          </a:ln>
        </p:spPr>
        <p:style>
          <a:lnRef idx="0">
            <a:scrgbClr r="0" g="0" b="0"/>
          </a:lnRef>
          <a:fillRef idx="0">
            <a:scrgbClr r="0" g="0" b="0"/>
          </a:fillRef>
          <a:effectRef idx="0">
            <a:scrgbClr r="0" g="0" b="0"/>
          </a:effectRef>
          <a:fontRef idx="minor">
            <a:schemeClr val="dk1"/>
          </a:fontRef>
        </p:style>
        <p:txBody>
          <a:bodyPr wrap="square" rtlCol="0" anchor="t"/>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endParaRPr lang="en-US" sz="1400" dirty="0"/>
          </a:p>
          <a:p>
            <a:r>
              <a:rPr lang="en-US" sz="2400" dirty="0"/>
              <a:t>What happens to</a:t>
            </a:r>
            <a:r>
              <a:rPr lang="en-US" sz="2400" baseline="0" dirty="0"/>
              <a:t> the concentration of carbon dioxide in each of the chambers throughout the day? Why?</a:t>
            </a:r>
          </a:p>
          <a:p>
            <a:endParaRPr lang="en-US" sz="2000" baseline="0" dirty="0"/>
          </a:p>
          <a:p>
            <a:endParaRPr lang="en-US" sz="1400" baseline="0" dirty="0"/>
          </a:p>
        </p:txBody>
      </p:sp>
      <p:graphicFrame>
        <p:nvGraphicFramePr>
          <p:cNvPr id="5" name="Chart 4"/>
          <p:cNvGraphicFramePr>
            <a:graphicFrameLocks/>
          </p:cNvGraphicFramePr>
          <p:nvPr>
            <p:extLst>
              <p:ext uri="{D42A27DB-BD31-4B8C-83A1-F6EECF244321}">
                <p14:modId xmlns:p14="http://schemas.microsoft.com/office/powerpoint/2010/main" val="1338252962"/>
              </p:ext>
            </p:extLst>
          </p:nvPr>
        </p:nvGraphicFramePr>
        <p:xfrm>
          <a:off x="1600200" y="1143000"/>
          <a:ext cx="5923930" cy="3981868"/>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489123" y="287497"/>
            <a:ext cx="10122247" cy="523220"/>
          </a:xfrm>
          <a:prstGeom prst="rect">
            <a:avLst/>
          </a:prstGeom>
          <a:noFill/>
        </p:spPr>
        <p:txBody>
          <a:bodyPr wrap="square" rtlCol="0">
            <a:spAutoFit/>
          </a:bodyPr>
          <a:lstStyle/>
          <a:p>
            <a:pPr algn="ctr"/>
            <a:r>
              <a:rPr lang="en-US" sz="2800" b="1" dirty="0"/>
              <a:t>Experiment 1: Results</a:t>
            </a:r>
          </a:p>
        </p:txBody>
      </p:sp>
      <p:pic>
        <p:nvPicPr>
          <p:cNvPr id="7" name="Picture 6">
            <a:extLst>
              <a:ext uri="{FF2B5EF4-FFF2-40B4-BE49-F238E27FC236}">
                <a16:creationId xmlns:a16="http://schemas.microsoft.com/office/drawing/2014/main" id="{9AE5FFCE-6EA4-924D-B668-37D8EC75CAE7}"/>
              </a:ext>
            </a:extLst>
          </p:cNvPr>
          <p:cNvPicPr>
            <a:picLocks noChangeAspect="1"/>
          </p:cNvPicPr>
          <p:nvPr/>
        </p:nvPicPr>
        <p:blipFill rotWithShape="1">
          <a:blip r:embed="rId4"/>
          <a:srcRect r="13897" b="1176"/>
          <a:stretch/>
        </p:blipFill>
        <p:spPr>
          <a:xfrm>
            <a:off x="523790" y="4964678"/>
            <a:ext cx="1035120" cy="891043"/>
          </a:xfrm>
          <a:prstGeom prst="rect">
            <a:avLst/>
          </a:prstGeom>
        </p:spPr>
      </p:pic>
    </p:spTree>
    <p:extLst>
      <p:ext uri="{BB962C8B-B14F-4D97-AF65-F5344CB8AC3E}">
        <p14:creationId xmlns:p14="http://schemas.microsoft.com/office/powerpoint/2010/main" val="2954152675"/>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0" y="3276600"/>
            <a:ext cx="9220200" cy="2895600"/>
            <a:chOff x="152400" y="838200"/>
            <a:chExt cx="8444637" cy="2235201"/>
          </a:xfrm>
        </p:grpSpPr>
        <p:pic>
          <p:nvPicPr>
            <p:cNvPr id="3" name="Picture 2"/>
            <p:cNvPicPr>
              <a:picLocks noChangeAspect="1"/>
            </p:cNvPicPr>
            <p:nvPr/>
          </p:nvPicPr>
          <p:blipFill>
            <a:blip r:embed="rId3"/>
            <a:stretch>
              <a:fillRect/>
            </a:stretch>
          </p:blipFill>
          <p:spPr>
            <a:xfrm>
              <a:off x="6172200" y="914400"/>
              <a:ext cx="2424837" cy="2082800"/>
            </a:xfrm>
            <a:prstGeom prst="rect">
              <a:avLst/>
            </a:prstGeom>
          </p:spPr>
        </p:pic>
        <p:pic>
          <p:nvPicPr>
            <p:cNvPr id="4" name="Picture 3"/>
            <p:cNvPicPr>
              <a:picLocks noChangeAspect="1"/>
            </p:cNvPicPr>
            <p:nvPr/>
          </p:nvPicPr>
          <p:blipFill>
            <a:blip r:embed="rId4"/>
            <a:stretch>
              <a:fillRect/>
            </a:stretch>
          </p:blipFill>
          <p:spPr>
            <a:xfrm>
              <a:off x="3127537" y="838200"/>
              <a:ext cx="2514600" cy="2235201"/>
            </a:xfrm>
            <a:prstGeom prst="rect">
              <a:avLst/>
            </a:prstGeom>
          </p:spPr>
        </p:pic>
        <p:pic>
          <p:nvPicPr>
            <p:cNvPr id="5" name="Picture 4"/>
            <p:cNvPicPr>
              <a:picLocks noChangeAspect="1"/>
            </p:cNvPicPr>
            <p:nvPr/>
          </p:nvPicPr>
          <p:blipFill>
            <a:blip r:embed="rId5"/>
            <a:stretch>
              <a:fillRect/>
            </a:stretch>
          </p:blipFill>
          <p:spPr>
            <a:xfrm>
              <a:off x="152400" y="850900"/>
              <a:ext cx="2445074" cy="2209800"/>
            </a:xfrm>
            <a:prstGeom prst="rect">
              <a:avLst/>
            </a:prstGeom>
          </p:spPr>
        </p:pic>
      </p:grpSp>
      <p:sp>
        <p:nvSpPr>
          <p:cNvPr id="6" name="TextBox 5"/>
          <p:cNvSpPr txBox="1"/>
          <p:nvPr/>
        </p:nvSpPr>
        <p:spPr>
          <a:xfrm>
            <a:off x="0" y="88055"/>
            <a:ext cx="9090951" cy="954107"/>
          </a:xfrm>
          <a:prstGeom prst="rect">
            <a:avLst/>
          </a:prstGeom>
          <a:noFill/>
        </p:spPr>
        <p:txBody>
          <a:bodyPr wrap="none" rtlCol="0">
            <a:spAutoFit/>
          </a:bodyPr>
          <a:lstStyle/>
          <a:p>
            <a:pPr algn="ctr"/>
            <a:r>
              <a:rPr lang="en-US" sz="2800" b="1" dirty="0"/>
              <a:t>Experiment 2: </a:t>
            </a:r>
          </a:p>
          <a:p>
            <a:pPr algn="ctr"/>
            <a:r>
              <a:rPr lang="en-US" sz="2800" b="1" dirty="0"/>
              <a:t>w</a:t>
            </a:r>
            <a:r>
              <a:rPr lang="en-US" sz="2800" b="1" dirty="0" smtClean="0"/>
              <a:t>hole </a:t>
            </a:r>
            <a:r>
              <a:rPr lang="en-US" sz="2800" b="1" dirty="0"/>
              <a:t>plant in different light intensities for 24 hours</a:t>
            </a:r>
          </a:p>
        </p:txBody>
      </p:sp>
      <p:sp>
        <p:nvSpPr>
          <p:cNvPr id="12" name="TextBox 11"/>
          <p:cNvSpPr txBox="1"/>
          <p:nvPr/>
        </p:nvSpPr>
        <p:spPr>
          <a:xfrm>
            <a:off x="1524000" y="1303968"/>
            <a:ext cx="7010400" cy="954107"/>
          </a:xfrm>
          <a:prstGeom prst="rect">
            <a:avLst/>
          </a:prstGeom>
          <a:noFill/>
        </p:spPr>
        <p:txBody>
          <a:bodyPr wrap="square" rtlCol="0">
            <a:spAutoFit/>
          </a:bodyPr>
          <a:lstStyle/>
          <a:p>
            <a:r>
              <a:rPr lang="en-US" sz="2800" dirty="0"/>
              <a:t>What do you think will happen to the </a:t>
            </a:r>
            <a:r>
              <a:rPr lang="en-US" sz="2800" dirty="0">
                <a:solidFill>
                  <a:srgbClr val="256800"/>
                </a:solidFill>
              </a:rPr>
              <a:t>CO</a:t>
            </a:r>
            <a:r>
              <a:rPr lang="en-US" sz="2800" baseline="-25000" dirty="0">
                <a:solidFill>
                  <a:srgbClr val="256800"/>
                </a:solidFill>
              </a:rPr>
              <a:t>2</a:t>
            </a:r>
            <a:r>
              <a:rPr lang="en-US" sz="2800" dirty="0"/>
              <a:t> levels in each chamber after 24 hours? </a:t>
            </a:r>
          </a:p>
        </p:txBody>
      </p:sp>
      <p:pic>
        <p:nvPicPr>
          <p:cNvPr id="9" name="Picture 8">
            <a:extLst>
              <a:ext uri="{FF2B5EF4-FFF2-40B4-BE49-F238E27FC236}">
                <a16:creationId xmlns:a16="http://schemas.microsoft.com/office/drawing/2014/main" id="{353AEC4B-3955-7D4A-B7D5-596CC6623301}"/>
              </a:ext>
            </a:extLst>
          </p:cNvPr>
          <p:cNvPicPr>
            <a:picLocks noChangeAspect="1"/>
          </p:cNvPicPr>
          <p:nvPr/>
        </p:nvPicPr>
        <p:blipFill rotWithShape="1">
          <a:blip r:embed="rId6"/>
          <a:srcRect r="13897" b="1176"/>
          <a:stretch/>
        </p:blipFill>
        <p:spPr>
          <a:xfrm>
            <a:off x="299696" y="1286162"/>
            <a:ext cx="1035120" cy="891043"/>
          </a:xfrm>
          <a:prstGeom prst="rect">
            <a:avLst/>
          </a:prstGeom>
        </p:spPr>
      </p:pic>
    </p:spTree>
    <p:extLst>
      <p:ext uri="{BB962C8B-B14F-4D97-AF65-F5344CB8AC3E}">
        <p14:creationId xmlns:p14="http://schemas.microsoft.com/office/powerpoint/2010/main" val="3540123080"/>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p:cNvGraphicFramePr>
            <a:graphicFrameLocks noGrp="1"/>
          </p:cNvGraphicFramePr>
          <p:nvPr>
            <p:extLst>
              <p:ext uri="{D42A27DB-BD31-4B8C-83A1-F6EECF244321}">
                <p14:modId xmlns:p14="http://schemas.microsoft.com/office/powerpoint/2010/main" val="96880160"/>
              </p:ext>
            </p:extLst>
          </p:nvPr>
        </p:nvGraphicFramePr>
        <p:xfrm>
          <a:off x="825500" y="3229053"/>
          <a:ext cx="4368800" cy="762000"/>
        </p:xfrm>
        <a:graphic>
          <a:graphicData uri="http://schemas.openxmlformats.org/drawingml/2006/table">
            <a:tbl>
              <a:tblPr>
                <a:tableStyleId>{5C22544A-7EE6-4342-B048-85BDC9FD1C3A}</a:tableStyleId>
              </a:tblPr>
              <a:tblGrid>
                <a:gridCol w="1092200">
                  <a:extLst>
                    <a:ext uri="{9D8B030D-6E8A-4147-A177-3AD203B41FA5}">
                      <a16:colId xmlns:a16="http://schemas.microsoft.com/office/drawing/2014/main" val="20000"/>
                    </a:ext>
                  </a:extLst>
                </a:gridCol>
                <a:gridCol w="1092200">
                  <a:extLst>
                    <a:ext uri="{9D8B030D-6E8A-4147-A177-3AD203B41FA5}">
                      <a16:colId xmlns:a16="http://schemas.microsoft.com/office/drawing/2014/main" val="20001"/>
                    </a:ext>
                  </a:extLst>
                </a:gridCol>
                <a:gridCol w="1092200">
                  <a:extLst>
                    <a:ext uri="{9D8B030D-6E8A-4147-A177-3AD203B41FA5}">
                      <a16:colId xmlns:a16="http://schemas.microsoft.com/office/drawing/2014/main" val="20002"/>
                    </a:ext>
                  </a:extLst>
                </a:gridCol>
                <a:gridCol w="1092200">
                  <a:extLst>
                    <a:ext uri="{9D8B030D-6E8A-4147-A177-3AD203B41FA5}">
                      <a16:colId xmlns:a16="http://schemas.microsoft.com/office/drawing/2014/main" val="20003"/>
                    </a:ext>
                  </a:extLst>
                </a:gridCol>
              </a:tblGrid>
              <a:tr h="209550">
                <a:tc>
                  <a:txBody>
                    <a:bodyPr/>
                    <a:lstStyle/>
                    <a:p>
                      <a:pPr algn="l" fontAlgn="b"/>
                      <a:r>
                        <a:rPr lang="en-US" sz="1100" u="none" strike="noStrike" dirty="0">
                          <a:effectLst/>
                        </a:rPr>
                        <a:t>Light Level</a:t>
                      </a:r>
                      <a:endParaRPr lang="en-US" sz="1100" b="0" i="0" u="none" strike="noStrike" dirty="0">
                        <a:solidFill>
                          <a:srgbClr val="000000"/>
                        </a:solidFill>
                        <a:effectLst/>
                        <a:latin typeface="Calibri" panose="020F0502020204030204" pitchFamily="34" charset="0"/>
                      </a:endParaRPr>
                    </a:p>
                  </a:txBody>
                  <a:tcPr marL="6350" marR="6350" marT="6350" marB="0" anchor="b"/>
                </a:tc>
                <a:tc>
                  <a:txBody>
                    <a:bodyPr/>
                    <a:lstStyle/>
                    <a:p>
                      <a:pPr algn="ctr" fontAlgn="b"/>
                      <a:r>
                        <a:rPr lang="en-US" sz="1100" u="none" strike="noStrike" dirty="0">
                          <a:effectLst/>
                        </a:rPr>
                        <a:t>Start CO</a:t>
                      </a:r>
                      <a:r>
                        <a:rPr lang="en-US" sz="1100" u="none" strike="noStrike" baseline="-25000" dirty="0">
                          <a:effectLst/>
                        </a:rPr>
                        <a:t>2</a:t>
                      </a:r>
                      <a:r>
                        <a:rPr lang="en-US" sz="1100" u="none" strike="noStrike" dirty="0">
                          <a:effectLst/>
                        </a:rPr>
                        <a:t> (ppm)</a:t>
                      </a:r>
                      <a:endParaRPr lang="en-US" sz="1100" b="0" i="0" u="none" strike="noStrike" dirty="0">
                        <a:solidFill>
                          <a:srgbClr val="000000"/>
                        </a:solidFill>
                        <a:effectLst/>
                        <a:latin typeface="Calibri" panose="020F0502020204030204" pitchFamily="34" charset="0"/>
                      </a:endParaRPr>
                    </a:p>
                  </a:txBody>
                  <a:tcPr marL="6350" marR="6350" marT="6350" marB="0" anchor="b"/>
                </a:tc>
                <a:tc>
                  <a:txBody>
                    <a:bodyPr/>
                    <a:lstStyle/>
                    <a:p>
                      <a:pPr algn="ctr" fontAlgn="b"/>
                      <a:r>
                        <a:rPr lang="en-US" sz="1100" u="none" strike="noStrike">
                          <a:effectLst/>
                        </a:rPr>
                        <a:t>24 Hours Later</a:t>
                      </a:r>
                      <a:endParaRPr lang="en-US" sz="1100" b="0" i="0" u="none" strike="noStrike">
                        <a:solidFill>
                          <a:srgbClr val="000000"/>
                        </a:solidFill>
                        <a:effectLst/>
                        <a:latin typeface="Calibri" panose="020F0502020204030204" pitchFamily="34" charset="0"/>
                      </a:endParaRPr>
                    </a:p>
                  </a:txBody>
                  <a:tcPr marL="6350" marR="6350" marT="6350" marB="0" anchor="b"/>
                </a:tc>
                <a:tc>
                  <a:txBody>
                    <a:bodyPr/>
                    <a:lstStyle/>
                    <a:p>
                      <a:pPr algn="ctr" fontAlgn="b"/>
                      <a:r>
                        <a:rPr lang="en-US" sz="1100" u="none" strike="noStrike">
                          <a:effectLst/>
                        </a:rPr>
                        <a:t>Net Change</a:t>
                      </a:r>
                      <a:endParaRPr lang="en-US" sz="1100" b="0" i="0" u="none" strike="noStrike">
                        <a:solidFill>
                          <a:srgbClr val="000000"/>
                        </a:solidFill>
                        <a:effectLst/>
                        <a:latin typeface="Calibri" panose="020F0502020204030204" pitchFamily="34" charset="0"/>
                      </a:endParaRPr>
                    </a:p>
                  </a:txBody>
                  <a:tcPr marL="6350" marR="6350" marT="6350" marB="0" anchor="b"/>
                </a:tc>
                <a:extLst>
                  <a:ext uri="{0D108BD9-81ED-4DB2-BD59-A6C34878D82A}">
                    <a16:rowId xmlns:a16="http://schemas.microsoft.com/office/drawing/2014/main" val="10000"/>
                  </a:ext>
                </a:extLst>
              </a:tr>
              <a:tr h="184150">
                <a:tc>
                  <a:txBody>
                    <a:bodyPr/>
                    <a:lstStyle/>
                    <a:p>
                      <a:pPr algn="l" fontAlgn="b"/>
                      <a:r>
                        <a:rPr lang="en-US" sz="1100" u="none" strike="noStrike">
                          <a:effectLst/>
                        </a:rPr>
                        <a:t>Normal Light</a:t>
                      </a:r>
                      <a:endParaRPr lang="en-US" sz="1100" b="0" i="0" u="none" strike="noStrike">
                        <a:solidFill>
                          <a:srgbClr val="000000"/>
                        </a:solidFill>
                        <a:effectLst/>
                        <a:latin typeface="Calibri" panose="020F0502020204030204" pitchFamily="34" charset="0"/>
                      </a:endParaRPr>
                    </a:p>
                  </a:txBody>
                  <a:tcPr marL="6350" marR="6350" marT="6350" marB="0" anchor="b"/>
                </a:tc>
                <a:tc>
                  <a:txBody>
                    <a:bodyPr/>
                    <a:lstStyle/>
                    <a:p>
                      <a:pPr algn="ctr" fontAlgn="b"/>
                      <a:r>
                        <a:rPr lang="en-US" sz="1100" u="none" strike="noStrike">
                          <a:effectLst/>
                        </a:rPr>
                        <a:t>410</a:t>
                      </a:r>
                      <a:endParaRPr lang="en-US" sz="1100" b="0" i="0" u="none" strike="noStrike">
                        <a:solidFill>
                          <a:srgbClr val="000000"/>
                        </a:solidFill>
                        <a:effectLst/>
                        <a:latin typeface="Calibri" panose="020F0502020204030204" pitchFamily="34" charset="0"/>
                      </a:endParaRPr>
                    </a:p>
                  </a:txBody>
                  <a:tcPr marL="6350" marR="6350" marT="6350" marB="0" anchor="b"/>
                </a:tc>
                <a:tc>
                  <a:txBody>
                    <a:bodyPr/>
                    <a:lstStyle/>
                    <a:p>
                      <a:pPr algn="ctr" fontAlgn="b"/>
                      <a:r>
                        <a:rPr lang="en-US" sz="1100" u="none" strike="noStrike">
                          <a:effectLst/>
                        </a:rPr>
                        <a:t>296</a:t>
                      </a:r>
                      <a:endParaRPr lang="en-US" sz="1100" b="0" i="0" u="none" strike="noStrike">
                        <a:solidFill>
                          <a:srgbClr val="000000"/>
                        </a:solidFill>
                        <a:effectLst/>
                        <a:latin typeface="Calibri" panose="020F0502020204030204" pitchFamily="34" charset="0"/>
                      </a:endParaRPr>
                    </a:p>
                  </a:txBody>
                  <a:tcPr marL="6350" marR="6350" marT="6350" marB="0" anchor="b"/>
                </a:tc>
                <a:tc>
                  <a:txBody>
                    <a:bodyPr/>
                    <a:lstStyle/>
                    <a:p>
                      <a:pPr algn="ctr" fontAlgn="b"/>
                      <a:r>
                        <a:rPr lang="en-US" sz="1100" u="none" strike="noStrike">
                          <a:effectLst/>
                        </a:rPr>
                        <a:t>-114</a:t>
                      </a:r>
                      <a:endParaRPr lang="en-US" sz="1100" b="0" i="0" u="none" strike="noStrike">
                        <a:solidFill>
                          <a:srgbClr val="000000"/>
                        </a:solidFill>
                        <a:effectLst/>
                        <a:latin typeface="Calibri" panose="020F0502020204030204" pitchFamily="34" charset="0"/>
                      </a:endParaRPr>
                    </a:p>
                  </a:txBody>
                  <a:tcPr marL="6350" marR="6350" marT="6350" marB="0" anchor="b"/>
                </a:tc>
                <a:extLst>
                  <a:ext uri="{0D108BD9-81ED-4DB2-BD59-A6C34878D82A}">
                    <a16:rowId xmlns:a16="http://schemas.microsoft.com/office/drawing/2014/main" val="10001"/>
                  </a:ext>
                </a:extLst>
              </a:tr>
              <a:tr h="184150">
                <a:tc>
                  <a:txBody>
                    <a:bodyPr/>
                    <a:lstStyle/>
                    <a:p>
                      <a:pPr algn="l" fontAlgn="b"/>
                      <a:r>
                        <a:rPr lang="en-US" sz="1100" u="none" strike="noStrike">
                          <a:effectLst/>
                        </a:rPr>
                        <a:t>Low Light</a:t>
                      </a:r>
                      <a:endParaRPr lang="en-US" sz="1100" b="0" i="0" u="none" strike="noStrike">
                        <a:solidFill>
                          <a:srgbClr val="000000"/>
                        </a:solidFill>
                        <a:effectLst/>
                        <a:latin typeface="Calibri" panose="020F0502020204030204" pitchFamily="34" charset="0"/>
                      </a:endParaRPr>
                    </a:p>
                  </a:txBody>
                  <a:tcPr marL="6350" marR="6350" marT="6350" marB="0" anchor="b"/>
                </a:tc>
                <a:tc>
                  <a:txBody>
                    <a:bodyPr/>
                    <a:lstStyle/>
                    <a:p>
                      <a:pPr algn="ctr" fontAlgn="b"/>
                      <a:r>
                        <a:rPr lang="en-US" sz="1100" u="none" strike="noStrike">
                          <a:effectLst/>
                        </a:rPr>
                        <a:t>410</a:t>
                      </a:r>
                      <a:endParaRPr lang="en-US" sz="1100" b="0" i="0" u="none" strike="noStrike">
                        <a:solidFill>
                          <a:srgbClr val="000000"/>
                        </a:solidFill>
                        <a:effectLst/>
                        <a:latin typeface="Calibri" panose="020F0502020204030204" pitchFamily="34" charset="0"/>
                      </a:endParaRPr>
                    </a:p>
                  </a:txBody>
                  <a:tcPr marL="6350" marR="6350" marT="6350" marB="0" anchor="b"/>
                </a:tc>
                <a:tc>
                  <a:txBody>
                    <a:bodyPr/>
                    <a:lstStyle/>
                    <a:p>
                      <a:pPr algn="ctr" fontAlgn="b"/>
                      <a:r>
                        <a:rPr lang="en-US" sz="1100" u="none" strike="noStrike" dirty="0">
                          <a:effectLst/>
                        </a:rPr>
                        <a:t>417</a:t>
                      </a:r>
                      <a:endParaRPr lang="en-US" sz="1100" b="0" i="0" u="none" strike="noStrike" dirty="0">
                        <a:solidFill>
                          <a:srgbClr val="000000"/>
                        </a:solidFill>
                        <a:effectLst/>
                        <a:latin typeface="Calibri" panose="020F0502020204030204" pitchFamily="34" charset="0"/>
                      </a:endParaRPr>
                    </a:p>
                  </a:txBody>
                  <a:tcPr marL="6350" marR="6350" marT="6350" marB="0" anchor="b"/>
                </a:tc>
                <a:tc>
                  <a:txBody>
                    <a:bodyPr/>
                    <a:lstStyle/>
                    <a:p>
                      <a:pPr algn="ctr" fontAlgn="b"/>
                      <a:r>
                        <a:rPr lang="en-US" sz="1100" u="none" strike="noStrike">
                          <a:effectLst/>
                        </a:rPr>
                        <a:t>7</a:t>
                      </a:r>
                      <a:endParaRPr lang="en-US" sz="1100" b="0" i="0" u="none" strike="noStrike">
                        <a:solidFill>
                          <a:srgbClr val="000000"/>
                        </a:solidFill>
                        <a:effectLst/>
                        <a:latin typeface="Calibri" panose="020F0502020204030204" pitchFamily="34" charset="0"/>
                      </a:endParaRPr>
                    </a:p>
                  </a:txBody>
                  <a:tcPr marL="6350" marR="6350" marT="6350" marB="0" anchor="b"/>
                </a:tc>
                <a:extLst>
                  <a:ext uri="{0D108BD9-81ED-4DB2-BD59-A6C34878D82A}">
                    <a16:rowId xmlns:a16="http://schemas.microsoft.com/office/drawing/2014/main" val="10002"/>
                  </a:ext>
                </a:extLst>
              </a:tr>
              <a:tr h="184150">
                <a:tc>
                  <a:txBody>
                    <a:bodyPr/>
                    <a:lstStyle/>
                    <a:p>
                      <a:pPr algn="l" fontAlgn="b"/>
                      <a:r>
                        <a:rPr lang="en-US" sz="1100" u="none" strike="noStrike">
                          <a:effectLst/>
                        </a:rPr>
                        <a:t>Dark</a:t>
                      </a:r>
                      <a:endParaRPr lang="en-US" sz="1100" b="0" i="0" u="none" strike="noStrike">
                        <a:solidFill>
                          <a:srgbClr val="000000"/>
                        </a:solidFill>
                        <a:effectLst/>
                        <a:latin typeface="Calibri" panose="020F0502020204030204" pitchFamily="34" charset="0"/>
                      </a:endParaRPr>
                    </a:p>
                  </a:txBody>
                  <a:tcPr marL="6350" marR="6350" marT="6350" marB="0" anchor="b"/>
                </a:tc>
                <a:tc>
                  <a:txBody>
                    <a:bodyPr/>
                    <a:lstStyle/>
                    <a:p>
                      <a:pPr algn="ctr" fontAlgn="b"/>
                      <a:r>
                        <a:rPr lang="en-US" sz="1100" u="none" strike="noStrike">
                          <a:effectLst/>
                        </a:rPr>
                        <a:t>410</a:t>
                      </a:r>
                      <a:endParaRPr lang="en-US" sz="1100" b="0" i="0" u="none" strike="noStrike">
                        <a:solidFill>
                          <a:srgbClr val="000000"/>
                        </a:solidFill>
                        <a:effectLst/>
                        <a:latin typeface="Calibri" panose="020F0502020204030204" pitchFamily="34" charset="0"/>
                      </a:endParaRPr>
                    </a:p>
                  </a:txBody>
                  <a:tcPr marL="6350" marR="6350" marT="6350" marB="0" anchor="b"/>
                </a:tc>
                <a:tc>
                  <a:txBody>
                    <a:bodyPr/>
                    <a:lstStyle/>
                    <a:p>
                      <a:pPr algn="ctr" fontAlgn="b"/>
                      <a:r>
                        <a:rPr lang="en-US" sz="1100" u="none" strike="noStrike">
                          <a:effectLst/>
                        </a:rPr>
                        <a:t>592</a:t>
                      </a:r>
                      <a:endParaRPr lang="en-US" sz="1100" b="0" i="0" u="none" strike="noStrike">
                        <a:solidFill>
                          <a:srgbClr val="000000"/>
                        </a:solidFill>
                        <a:effectLst/>
                        <a:latin typeface="Calibri" panose="020F0502020204030204" pitchFamily="34" charset="0"/>
                      </a:endParaRPr>
                    </a:p>
                  </a:txBody>
                  <a:tcPr marL="6350" marR="6350" marT="6350" marB="0" anchor="b"/>
                </a:tc>
                <a:tc>
                  <a:txBody>
                    <a:bodyPr/>
                    <a:lstStyle/>
                    <a:p>
                      <a:pPr algn="ctr" fontAlgn="b"/>
                      <a:r>
                        <a:rPr lang="en-US" sz="1100" u="none" strike="noStrike" dirty="0">
                          <a:effectLst/>
                        </a:rPr>
                        <a:t>182</a:t>
                      </a:r>
                      <a:endParaRPr lang="en-US" sz="1100" b="0" i="0" u="none" strike="noStrike" dirty="0">
                        <a:solidFill>
                          <a:srgbClr val="000000"/>
                        </a:solidFill>
                        <a:effectLst/>
                        <a:latin typeface="Calibri" panose="020F0502020204030204" pitchFamily="34" charset="0"/>
                      </a:endParaRPr>
                    </a:p>
                  </a:txBody>
                  <a:tcPr marL="6350" marR="6350" marT="6350" marB="0" anchor="b"/>
                </a:tc>
                <a:extLst>
                  <a:ext uri="{0D108BD9-81ED-4DB2-BD59-A6C34878D82A}">
                    <a16:rowId xmlns:a16="http://schemas.microsoft.com/office/drawing/2014/main" val="10003"/>
                  </a:ext>
                </a:extLst>
              </a:tr>
            </a:tbl>
          </a:graphicData>
        </a:graphic>
      </p:graphicFrame>
      <p:graphicFrame>
        <p:nvGraphicFramePr>
          <p:cNvPr id="4" name="Chart 3"/>
          <p:cNvGraphicFramePr>
            <a:graphicFrameLocks/>
          </p:cNvGraphicFramePr>
          <p:nvPr>
            <p:extLst>
              <p:ext uri="{D42A27DB-BD31-4B8C-83A1-F6EECF244321}">
                <p14:modId xmlns:p14="http://schemas.microsoft.com/office/powerpoint/2010/main" val="702671383"/>
              </p:ext>
            </p:extLst>
          </p:nvPr>
        </p:nvGraphicFramePr>
        <p:xfrm>
          <a:off x="228600" y="4038600"/>
          <a:ext cx="5562600" cy="2209800"/>
        </p:xfrm>
        <a:graphic>
          <a:graphicData uri="http://schemas.openxmlformats.org/drawingml/2006/chart">
            <c:chart xmlns:c="http://schemas.openxmlformats.org/drawingml/2006/chart" xmlns:r="http://schemas.openxmlformats.org/officeDocument/2006/relationships" r:id="rId3"/>
          </a:graphicData>
        </a:graphic>
      </p:graphicFrame>
      <p:grpSp>
        <p:nvGrpSpPr>
          <p:cNvPr id="19" name="Group 18"/>
          <p:cNvGrpSpPr/>
          <p:nvPr/>
        </p:nvGrpSpPr>
        <p:grpSpPr>
          <a:xfrm>
            <a:off x="152400" y="838200"/>
            <a:ext cx="8444637" cy="2235201"/>
            <a:chOff x="152400" y="838200"/>
            <a:chExt cx="8444637" cy="2235201"/>
          </a:xfrm>
        </p:grpSpPr>
        <p:pic>
          <p:nvPicPr>
            <p:cNvPr id="2" name="Picture 1"/>
            <p:cNvPicPr>
              <a:picLocks noChangeAspect="1"/>
            </p:cNvPicPr>
            <p:nvPr/>
          </p:nvPicPr>
          <p:blipFill>
            <a:blip r:embed="rId4"/>
            <a:stretch>
              <a:fillRect/>
            </a:stretch>
          </p:blipFill>
          <p:spPr>
            <a:xfrm>
              <a:off x="6172200" y="914400"/>
              <a:ext cx="2424837" cy="2082800"/>
            </a:xfrm>
            <a:prstGeom prst="rect">
              <a:avLst/>
            </a:prstGeom>
          </p:spPr>
        </p:pic>
        <p:pic>
          <p:nvPicPr>
            <p:cNvPr id="16" name="Picture 15"/>
            <p:cNvPicPr>
              <a:picLocks noChangeAspect="1"/>
            </p:cNvPicPr>
            <p:nvPr/>
          </p:nvPicPr>
          <p:blipFill>
            <a:blip r:embed="rId5"/>
            <a:stretch>
              <a:fillRect/>
            </a:stretch>
          </p:blipFill>
          <p:spPr>
            <a:xfrm>
              <a:off x="3127537" y="838200"/>
              <a:ext cx="2514600" cy="2235201"/>
            </a:xfrm>
            <a:prstGeom prst="rect">
              <a:avLst/>
            </a:prstGeom>
          </p:spPr>
        </p:pic>
        <p:pic>
          <p:nvPicPr>
            <p:cNvPr id="17" name="Picture 16"/>
            <p:cNvPicPr>
              <a:picLocks noChangeAspect="1"/>
            </p:cNvPicPr>
            <p:nvPr/>
          </p:nvPicPr>
          <p:blipFill>
            <a:blip r:embed="rId6"/>
            <a:stretch>
              <a:fillRect/>
            </a:stretch>
          </p:blipFill>
          <p:spPr>
            <a:xfrm>
              <a:off x="152400" y="850900"/>
              <a:ext cx="2445074" cy="2209800"/>
            </a:xfrm>
            <a:prstGeom prst="rect">
              <a:avLst/>
            </a:prstGeom>
          </p:spPr>
        </p:pic>
      </p:grpSp>
      <p:sp>
        <p:nvSpPr>
          <p:cNvPr id="18" name="TextBox 17"/>
          <p:cNvSpPr txBox="1"/>
          <p:nvPr/>
        </p:nvSpPr>
        <p:spPr>
          <a:xfrm>
            <a:off x="1194316" y="152400"/>
            <a:ext cx="6755375" cy="523220"/>
          </a:xfrm>
          <a:prstGeom prst="rect">
            <a:avLst/>
          </a:prstGeom>
          <a:noFill/>
        </p:spPr>
        <p:txBody>
          <a:bodyPr wrap="none" rtlCol="0">
            <a:spAutoFit/>
          </a:bodyPr>
          <a:lstStyle/>
          <a:p>
            <a:pPr algn="ctr"/>
            <a:r>
              <a:rPr lang="en-US" sz="2800" b="1" dirty="0"/>
              <a:t>Summary of </a:t>
            </a:r>
            <a:r>
              <a:rPr lang="en-US" sz="2800" b="1" dirty="0" smtClean="0"/>
              <a:t>Experiment </a:t>
            </a:r>
            <a:r>
              <a:rPr lang="en-US" sz="2800" b="1" dirty="0"/>
              <a:t>2 and </a:t>
            </a:r>
            <a:r>
              <a:rPr lang="en-US" sz="2800" b="1" dirty="0" smtClean="0"/>
              <a:t>Results</a:t>
            </a:r>
            <a:endParaRPr lang="en-US" sz="2800" b="1" dirty="0"/>
          </a:p>
        </p:txBody>
      </p:sp>
      <p:sp>
        <p:nvSpPr>
          <p:cNvPr id="20" name="TextBox 19"/>
          <p:cNvSpPr txBox="1"/>
          <p:nvPr/>
        </p:nvSpPr>
        <p:spPr>
          <a:xfrm>
            <a:off x="6553200" y="3468231"/>
            <a:ext cx="2743200" cy="2246769"/>
          </a:xfrm>
          <a:prstGeom prst="rect">
            <a:avLst/>
          </a:prstGeom>
          <a:noFill/>
        </p:spPr>
        <p:txBody>
          <a:bodyPr wrap="square" rtlCol="0">
            <a:spAutoFit/>
          </a:bodyPr>
          <a:lstStyle/>
          <a:p>
            <a:r>
              <a:rPr lang="en-US" sz="2400" dirty="0"/>
              <a:t>What happened in each chamber?</a:t>
            </a:r>
          </a:p>
          <a:p>
            <a:endParaRPr lang="en-US" sz="2400" dirty="0"/>
          </a:p>
          <a:p>
            <a:r>
              <a:rPr lang="en-US" sz="2400" dirty="0"/>
              <a:t>What do these results indicate?</a:t>
            </a:r>
          </a:p>
          <a:p>
            <a:pPr marL="285750" indent="-285750">
              <a:buFont typeface="Arial"/>
              <a:buChar char="•"/>
            </a:pPr>
            <a:endParaRPr lang="en-US" sz="2000" dirty="0"/>
          </a:p>
        </p:txBody>
      </p:sp>
      <p:pic>
        <p:nvPicPr>
          <p:cNvPr id="11" name="Picture 10">
            <a:extLst>
              <a:ext uri="{FF2B5EF4-FFF2-40B4-BE49-F238E27FC236}">
                <a16:creationId xmlns:a16="http://schemas.microsoft.com/office/drawing/2014/main" id="{C4F67108-AF85-0F4C-9C17-3BABE56FAE53}"/>
              </a:ext>
            </a:extLst>
          </p:cNvPr>
          <p:cNvPicPr>
            <a:picLocks noChangeAspect="1"/>
          </p:cNvPicPr>
          <p:nvPr/>
        </p:nvPicPr>
        <p:blipFill rotWithShape="1">
          <a:blip r:embed="rId7"/>
          <a:srcRect r="13897" b="1176"/>
          <a:stretch/>
        </p:blipFill>
        <p:spPr>
          <a:xfrm>
            <a:off x="5426040" y="3700572"/>
            <a:ext cx="1035120" cy="891043"/>
          </a:xfrm>
          <a:prstGeom prst="rect">
            <a:avLst/>
          </a:prstGeom>
        </p:spPr>
      </p:pic>
    </p:spTree>
    <p:extLst>
      <p:ext uri="{BB962C8B-B14F-4D97-AF65-F5344CB8AC3E}">
        <p14:creationId xmlns:p14="http://schemas.microsoft.com/office/powerpoint/2010/main" val="635818321"/>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What do these experiments tell us? </a:t>
            </a:r>
          </a:p>
        </p:txBody>
      </p:sp>
      <p:sp>
        <p:nvSpPr>
          <p:cNvPr id="3" name="Content Placeholder 2"/>
          <p:cNvSpPr>
            <a:spLocks noGrp="1"/>
          </p:cNvSpPr>
          <p:nvPr>
            <p:ph idx="1"/>
          </p:nvPr>
        </p:nvSpPr>
        <p:spPr>
          <a:xfrm>
            <a:off x="2209800" y="1600200"/>
            <a:ext cx="6477000" cy="4525963"/>
          </a:xfrm>
        </p:spPr>
        <p:txBody>
          <a:bodyPr/>
          <a:lstStyle/>
          <a:p>
            <a:pPr marL="0" indent="0">
              <a:buNone/>
            </a:pPr>
            <a:r>
              <a:rPr lang="en-US" dirty="0"/>
              <a:t>What do Experiments 1 &amp; 2 tell us about the timing of cellular respiration in plants? Write your ideas in </a:t>
            </a:r>
            <a:r>
              <a:rPr lang="en-US" b="1" dirty="0"/>
              <a:t>Doodle Box D</a:t>
            </a:r>
            <a:r>
              <a:rPr lang="en-US" dirty="0"/>
              <a:t>.</a:t>
            </a:r>
          </a:p>
          <a:p>
            <a:endParaRPr lang="en-US" dirty="0"/>
          </a:p>
        </p:txBody>
      </p:sp>
      <p:pic>
        <p:nvPicPr>
          <p:cNvPr id="5" name="Picture 4">
            <a:extLst>
              <a:ext uri="{FF2B5EF4-FFF2-40B4-BE49-F238E27FC236}">
                <a16:creationId xmlns:a16="http://schemas.microsoft.com/office/drawing/2014/main" id="{EFC22A6D-A1F3-FC4F-966F-8D5F085CB89A}"/>
              </a:ext>
            </a:extLst>
          </p:cNvPr>
          <p:cNvPicPr>
            <a:picLocks noChangeAspect="1"/>
          </p:cNvPicPr>
          <p:nvPr/>
        </p:nvPicPr>
        <p:blipFill rotWithShape="1">
          <a:blip r:embed="rId3"/>
          <a:srcRect t="11876" r="21921"/>
          <a:stretch/>
        </p:blipFill>
        <p:spPr>
          <a:xfrm>
            <a:off x="762000" y="2133600"/>
            <a:ext cx="1052623" cy="891043"/>
          </a:xfrm>
          <a:prstGeom prst="rect">
            <a:avLst/>
          </a:prstGeom>
        </p:spPr>
      </p:pic>
    </p:spTree>
    <p:extLst>
      <p:ext uri="{BB962C8B-B14F-4D97-AF65-F5344CB8AC3E}">
        <p14:creationId xmlns:p14="http://schemas.microsoft.com/office/powerpoint/2010/main" val="82121284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1BB2675-882B-0142-B07F-4F9FF5610FC7}"/>
              </a:ext>
            </a:extLst>
          </p:cNvPr>
          <p:cNvSpPr>
            <a:spLocks noGrp="1"/>
          </p:cNvSpPr>
          <p:nvPr>
            <p:ph type="body" sz="quarter" idx="10"/>
          </p:nvPr>
        </p:nvSpPr>
        <p:spPr>
          <a:xfrm>
            <a:off x="228600" y="748784"/>
            <a:ext cx="8686800" cy="5575816"/>
          </a:xfrm>
        </p:spPr>
        <p:txBody>
          <a:bodyPr/>
          <a:lstStyle/>
          <a:p>
            <a:pPr>
              <a:spcAft>
                <a:spcPts val="400"/>
              </a:spcAft>
            </a:pPr>
            <a:r>
              <a:rPr lang="en-US" b="1" dirty="0"/>
              <a:t>Phenomena</a:t>
            </a:r>
            <a:r>
              <a:rPr lang="en-US" dirty="0"/>
              <a:t>: Plants don’t eat yet they have matter to grow </a:t>
            </a:r>
            <a:r>
              <a:rPr lang="en-US" dirty="0" smtClean="0"/>
              <a:t>and energy </a:t>
            </a:r>
            <a:r>
              <a:rPr lang="en-US" dirty="0"/>
              <a:t>to live.</a:t>
            </a:r>
          </a:p>
          <a:p>
            <a:pPr>
              <a:spcAft>
                <a:spcPts val="400"/>
              </a:spcAft>
            </a:pPr>
            <a:endParaRPr lang="en-US" dirty="0"/>
          </a:p>
          <a:p>
            <a:pPr>
              <a:spcAft>
                <a:spcPts val="400"/>
              </a:spcAft>
            </a:pPr>
            <a:r>
              <a:rPr lang="en-US" b="1" dirty="0"/>
              <a:t>Question</a:t>
            </a:r>
            <a:r>
              <a:rPr lang="en-US" dirty="0"/>
              <a:t>: How do plants get the matter they need for energy, </a:t>
            </a:r>
            <a:r>
              <a:rPr lang="en-US" dirty="0" smtClean="0"/>
              <a:t>growth, reproduction </a:t>
            </a:r>
            <a:r>
              <a:rPr lang="en-US" dirty="0"/>
              <a:t>and other life processes?</a:t>
            </a:r>
          </a:p>
          <a:p>
            <a:pPr>
              <a:spcAft>
                <a:spcPts val="400"/>
              </a:spcAft>
            </a:pPr>
            <a:endParaRPr lang="en-US" dirty="0"/>
          </a:p>
          <a:p>
            <a:pPr>
              <a:spcAft>
                <a:spcPts val="400"/>
              </a:spcAft>
            </a:pPr>
            <a:r>
              <a:rPr lang="en-US" b="1" dirty="0"/>
              <a:t>Model</a:t>
            </a:r>
            <a:r>
              <a:rPr lang="en-US" dirty="0"/>
              <a:t>: As we move through adding another round model ideas to our models for Matter and Energy from Food, we’ll need to track what’s being added to each of the models. In Photosynthesis, we are adding many of the same ideas to both models as there is more cross-over.</a:t>
            </a:r>
          </a:p>
          <a:p>
            <a:pPr>
              <a:spcAft>
                <a:spcPts val="400"/>
              </a:spcAft>
            </a:pPr>
            <a:r>
              <a:rPr lang="en-US" dirty="0"/>
              <a:t>Again, the model statements are intended as “targets”. Your model statements do not need to exactly track these words, but our hope is that the ideas will be there, and the models will be “close enough”. See the MBER essential on this topic for more guidance and read the presenter notes in this PowerPoint.</a:t>
            </a:r>
          </a:p>
          <a:p>
            <a:pPr>
              <a:spcAft>
                <a:spcPts val="400"/>
              </a:spcAft>
            </a:pPr>
            <a:endParaRPr lang="en-US" dirty="0"/>
          </a:p>
          <a:p>
            <a:pPr>
              <a:spcAft>
                <a:spcPts val="400"/>
              </a:spcAft>
            </a:pPr>
            <a:r>
              <a:rPr lang="en-US" b="1" dirty="0"/>
              <a:t>New Ideas to Add to Our Models for Matter from Food &amp; Energy from Food:</a:t>
            </a:r>
            <a:endParaRPr lang="en-US" dirty="0"/>
          </a:p>
          <a:p>
            <a:pPr>
              <a:spcAft>
                <a:spcPts val="400"/>
              </a:spcAft>
            </a:pPr>
            <a:r>
              <a:rPr lang="en-US" dirty="0"/>
              <a:t>Plants take in low energy molecules (CO</a:t>
            </a:r>
            <a:r>
              <a:rPr lang="en-US" baseline="-25000" dirty="0"/>
              <a:t>2</a:t>
            </a:r>
            <a:r>
              <a:rPr lang="en-US" dirty="0"/>
              <a:t> + H</a:t>
            </a:r>
            <a:r>
              <a:rPr lang="en-US" baseline="-25000" dirty="0"/>
              <a:t>2</a:t>
            </a:r>
            <a:r>
              <a:rPr lang="en-US" dirty="0"/>
              <a:t>O) and use energy from the sun to rearrange them into high energy molecules, glucose (C</a:t>
            </a:r>
            <a:r>
              <a:rPr lang="en-US" baseline="-25000" dirty="0"/>
              <a:t>6</a:t>
            </a:r>
            <a:r>
              <a:rPr lang="en-US" dirty="0"/>
              <a:t>H</a:t>
            </a:r>
            <a:r>
              <a:rPr lang="en-US" baseline="-25000" dirty="0"/>
              <a:t>12</a:t>
            </a:r>
            <a:r>
              <a:rPr lang="en-US" dirty="0"/>
              <a:t>O</a:t>
            </a:r>
            <a:r>
              <a:rPr lang="en-US" baseline="-25000" dirty="0"/>
              <a:t>6</a:t>
            </a:r>
            <a:r>
              <a:rPr lang="en-US" dirty="0"/>
              <a:t> = food!) and O</a:t>
            </a:r>
            <a:r>
              <a:rPr lang="en-US" baseline="-25000" dirty="0"/>
              <a:t>2</a:t>
            </a:r>
            <a:r>
              <a:rPr lang="en-US" dirty="0"/>
              <a:t>. The reactions involved are collectively called photosynthesis.</a:t>
            </a:r>
          </a:p>
          <a:p>
            <a:pPr>
              <a:spcAft>
                <a:spcPts val="400"/>
              </a:spcAft>
            </a:pPr>
            <a:r>
              <a:rPr lang="en-US" dirty="0"/>
              <a:t>Over a 24-hour period, the rate of photosynthesis in a plant is greater than the rate of cellular respiration. As a result: </a:t>
            </a:r>
          </a:p>
          <a:p>
            <a:pPr lvl="1">
              <a:spcBef>
                <a:spcPts val="0"/>
              </a:spcBef>
              <a:spcAft>
                <a:spcPts val="400"/>
              </a:spcAft>
            </a:pPr>
            <a:r>
              <a:rPr lang="en-US" sz="1400" dirty="0"/>
              <a:t>Plants take in more CO</a:t>
            </a:r>
            <a:r>
              <a:rPr lang="en-US" sz="1400" baseline="-25000" dirty="0"/>
              <a:t>2</a:t>
            </a:r>
            <a:r>
              <a:rPr lang="en-US" sz="1400" dirty="0"/>
              <a:t> than they give off.</a:t>
            </a:r>
          </a:p>
          <a:p>
            <a:pPr lvl="1">
              <a:spcBef>
                <a:spcPts val="0"/>
              </a:spcBef>
              <a:spcAft>
                <a:spcPts val="400"/>
              </a:spcAft>
            </a:pPr>
            <a:r>
              <a:rPr lang="en-US" sz="1400" dirty="0"/>
              <a:t>Plants give off more O</a:t>
            </a:r>
            <a:r>
              <a:rPr lang="en-US" sz="1400" baseline="-25000" dirty="0"/>
              <a:t>2</a:t>
            </a:r>
            <a:r>
              <a:rPr lang="en-US" sz="1400" dirty="0"/>
              <a:t> than they take in.</a:t>
            </a:r>
          </a:p>
          <a:p>
            <a:pPr lvl="1">
              <a:spcBef>
                <a:spcPts val="0"/>
              </a:spcBef>
              <a:spcAft>
                <a:spcPts val="400"/>
              </a:spcAft>
            </a:pPr>
            <a:r>
              <a:rPr lang="en-US" sz="1400" dirty="0"/>
              <a:t>This means that a plant produces more glucose than it uses for energy.</a:t>
            </a:r>
          </a:p>
          <a:p>
            <a:pPr lvl="1">
              <a:spcBef>
                <a:spcPts val="0"/>
              </a:spcBef>
              <a:spcAft>
                <a:spcPts val="400"/>
              </a:spcAft>
            </a:pPr>
            <a:r>
              <a:rPr lang="en-US" sz="1400" dirty="0"/>
              <a:t>Glucose not used for energy is used to build biomass.</a:t>
            </a:r>
          </a:p>
        </p:txBody>
      </p:sp>
      <p:sp>
        <p:nvSpPr>
          <p:cNvPr id="5" name="Title 4">
            <a:extLst>
              <a:ext uri="{FF2B5EF4-FFF2-40B4-BE49-F238E27FC236}">
                <a16:creationId xmlns:a16="http://schemas.microsoft.com/office/drawing/2014/main" id="{750AEDB5-7E0B-754E-BDB3-F4D1D75E3F04}"/>
              </a:ext>
            </a:extLst>
          </p:cNvPr>
          <p:cNvSpPr>
            <a:spLocks noGrp="1"/>
          </p:cNvSpPr>
          <p:nvPr>
            <p:ph type="title"/>
          </p:nvPr>
        </p:nvSpPr>
        <p:spPr/>
        <p:txBody>
          <a:bodyPr>
            <a:noAutofit/>
          </a:bodyPr>
          <a:lstStyle/>
          <a:p>
            <a:r>
              <a:rPr lang="en-US" dirty="0"/>
              <a:t>Phenomenon – Question - Model</a:t>
            </a:r>
          </a:p>
        </p:txBody>
      </p:sp>
    </p:spTree>
    <p:extLst>
      <p:ext uri="{BB962C8B-B14F-4D97-AF65-F5344CB8AC3E}">
        <p14:creationId xmlns:p14="http://schemas.microsoft.com/office/powerpoint/2010/main" val="4001598704"/>
      </p:ext>
    </p:extLst>
  </p:cSld>
  <p:clrMapOvr>
    <a:masterClrMapping/>
  </p:clrMapOvr>
  <p:transition spd="slow"/>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04800" y="228600"/>
            <a:ext cx="8686800" cy="6629400"/>
          </a:xfrm>
        </p:spPr>
        <p:txBody>
          <a:bodyPr>
            <a:normAutofit/>
          </a:bodyPr>
          <a:lstStyle/>
          <a:p>
            <a:pPr marL="0" indent="0">
              <a:buNone/>
            </a:pPr>
            <a:r>
              <a:rPr lang="en-US" i="1" dirty="0">
                <a:latin typeface="Arial"/>
                <a:cs typeface="Arial"/>
              </a:rPr>
              <a:t>If cell respiration is happening all the time, how can you explain the results we got with our plant in the light?</a:t>
            </a:r>
          </a:p>
          <a:p>
            <a:pPr marL="0" indent="0">
              <a:buNone/>
            </a:pPr>
            <a:endParaRPr lang="en-US" dirty="0"/>
          </a:p>
          <a:p>
            <a:pPr marL="0" indent="0">
              <a:buNone/>
            </a:pPr>
            <a:endParaRPr lang="en-US" b="1" dirty="0"/>
          </a:p>
          <a:p>
            <a:pPr marL="0" indent="0">
              <a:buNone/>
            </a:pPr>
            <a:endParaRPr lang="en-US" b="1" dirty="0"/>
          </a:p>
          <a:p>
            <a:pPr marL="0" indent="0">
              <a:buNone/>
            </a:pPr>
            <a:endParaRPr lang="en-US" b="1" dirty="0">
              <a:latin typeface="Arial"/>
              <a:cs typeface="Arial"/>
            </a:endParaRPr>
          </a:p>
          <a:p>
            <a:pPr marL="0" indent="0">
              <a:buNone/>
            </a:pPr>
            <a:endParaRPr lang="en-US" b="1" dirty="0">
              <a:latin typeface="Arial"/>
              <a:cs typeface="Arial"/>
            </a:endParaRPr>
          </a:p>
          <a:p>
            <a:pPr marL="1257300" lvl="3" indent="0">
              <a:buNone/>
            </a:pPr>
            <a:r>
              <a:rPr lang="en-US" sz="2400" dirty="0">
                <a:latin typeface="Arial"/>
                <a:cs typeface="Arial"/>
              </a:rPr>
              <a:t>Go back to groups. Discuss. Write on </a:t>
            </a:r>
            <a:r>
              <a:rPr lang="en-US" sz="2400" b="1" dirty="0">
                <a:latin typeface="Arial"/>
                <a:cs typeface="Arial"/>
              </a:rPr>
              <a:t>Doodle Box E </a:t>
            </a:r>
            <a:r>
              <a:rPr lang="en-US" sz="2400" dirty="0">
                <a:latin typeface="Arial"/>
                <a:cs typeface="Arial"/>
              </a:rPr>
              <a:t>and be prepared to share your group’s ideas.</a:t>
            </a:r>
          </a:p>
          <a:p>
            <a:pPr marL="1257300" lvl="3" indent="0">
              <a:buNone/>
            </a:pPr>
            <a:r>
              <a:rPr lang="en-US" sz="2400" dirty="0">
                <a:latin typeface="Arial"/>
                <a:cs typeface="Arial"/>
              </a:rPr>
              <a:t>Write our class conclusion about timing and intensity of photosynthesis and cellular respiration in plants in </a:t>
            </a:r>
            <a:r>
              <a:rPr lang="en-US" sz="2400" b="1" dirty="0">
                <a:latin typeface="Arial"/>
                <a:cs typeface="Arial"/>
              </a:rPr>
              <a:t>Doodle Box F</a:t>
            </a:r>
            <a:r>
              <a:rPr lang="en-US" sz="2400" dirty="0">
                <a:latin typeface="Arial"/>
                <a:cs typeface="Arial"/>
              </a:rPr>
              <a:t>.</a:t>
            </a:r>
          </a:p>
        </p:txBody>
      </p:sp>
      <p:pic>
        <p:nvPicPr>
          <p:cNvPr id="4" name="Picture 3" descr="Screen Shot 2015-12-14 at 9.53.10 A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76400" y="1807911"/>
            <a:ext cx="5562600" cy="2383089"/>
          </a:xfrm>
          <a:prstGeom prst="rect">
            <a:avLst/>
          </a:prstGeom>
        </p:spPr>
      </p:pic>
      <p:pic>
        <p:nvPicPr>
          <p:cNvPr id="7" name="Picture 6">
            <a:extLst>
              <a:ext uri="{FF2B5EF4-FFF2-40B4-BE49-F238E27FC236}">
                <a16:creationId xmlns:a16="http://schemas.microsoft.com/office/drawing/2014/main" id="{4A2C6C07-9B7D-554E-B3F6-FD6D584E4550}"/>
              </a:ext>
            </a:extLst>
          </p:cNvPr>
          <p:cNvPicPr>
            <a:picLocks noChangeAspect="1"/>
          </p:cNvPicPr>
          <p:nvPr/>
        </p:nvPicPr>
        <p:blipFill rotWithShape="1">
          <a:blip r:embed="rId4"/>
          <a:srcRect t="11876" r="21921"/>
          <a:stretch/>
        </p:blipFill>
        <p:spPr>
          <a:xfrm>
            <a:off x="377697" y="4879043"/>
            <a:ext cx="1052623" cy="891043"/>
          </a:xfrm>
          <a:prstGeom prst="rect">
            <a:avLst/>
          </a:prstGeom>
        </p:spPr>
      </p:pic>
    </p:spTree>
    <p:extLst>
      <p:ext uri="{BB962C8B-B14F-4D97-AF65-F5344CB8AC3E}">
        <p14:creationId xmlns:p14="http://schemas.microsoft.com/office/powerpoint/2010/main" val="11148389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
                                            <p:txEl>
                                              <p:pRg st="7" end="7"/>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 name="Picture 38"/>
          <p:cNvPicPr>
            <a:picLocks noChangeAspect="1"/>
          </p:cNvPicPr>
          <p:nvPr/>
        </p:nvPicPr>
        <p:blipFill>
          <a:blip r:embed="rId3"/>
          <a:stretch>
            <a:fillRect/>
          </a:stretch>
        </p:blipFill>
        <p:spPr>
          <a:xfrm>
            <a:off x="2775781" y="2079228"/>
            <a:ext cx="4436581" cy="3276600"/>
          </a:xfrm>
          <a:prstGeom prst="rect">
            <a:avLst/>
          </a:prstGeom>
        </p:spPr>
      </p:pic>
      <p:sp>
        <p:nvSpPr>
          <p:cNvPr id="2" name="Title 1"/>
          <p:cNvSpPr>
            <a:spLocks noGrp="1"/>
          </p:cNvSpPr>
          <p:nvPr>
            <p:ph type="title"/>
          </p:nvPr>
        </p:nvSpPr>
        <p:spPr>
          <a:xfrm>
            <a:off x="103331" y="16132"/>
            <a:ext cx="8964469" cy="1000780"/>
          </a:xfrm>
        </p:spPr>
        <p:txBody>
          <a:bodyPr>
            <a:noAutofit/>
          </a:bodyPr>
          <a:lstStyle/>
          <a:p>
            <a:r>
              <a:rPr lang="en-US" sz="2400" u="dbl" dirty="0"/>
              <a:t>WHERE</a:t>
            </a:r>
            <a:r>
              <a:rPr lang="en-US" sz="2400" dirty="0"/>
              <a:t> </a:t>
            </a:r>
            <a:r>
              <a:rPr lang="en-US" sz="2400" dirty="0" smtClean="0"/>
              <a:t>do </a:t>
            </a:r>
            <a:r>
              <a:rPr lang="en-US" sz="2400" dirty="0"/>
              <a:t>the two processes happen in organisms?</a:t>
            </a:r>
          </a:p>
        </p:txBody>
      </p:sp>
      <p:sp>
        <p:nvSpPr>
          <p:cNvPr id="9" name="TextBox 8"/>
          <p:cNvSpPr txBox="1"/>
          <p:nvPr/>
        </p:nvSpPr>
        <p:spPr>
          <a:xfrm>
            <a:off x="5815165" y="1293503"/>
            <a:ext cx="3124200" cy="838200"/>
          </a:xfrm>
          <a:prstGeom prst="rect">
            <a:avLst/>
          </a:prstGeom>
          <a:noFill/>
        </p:spPr>
        <p:txBody>
          <a:bodyPr wrap="square" rtlCol="0">
            <a:spAutoFit/>
          </a:bodyPr>
          <a:lstStyle/>
          <a:p>
            <a:pPr algn="ctr"/>
            <a:r>
              <a:rPr lang="en-US" sz="2000" b="1" i="1" dirty="0">
                <a:latin typeface="Cambria"/>
                <a:cs typeface="Cambria"/>
              </a:rPr>
              <a:t>Respiration</a:t>
            </a:r>
          </a:p>
          <a:p>
            <a:pPr algn="ctr"/>
            <a:r>
              <a:rPr lang="en-US" sz="2800" b="1" dirty="0"/>
              <a:t>MITOCHONDRIA</a:t>
            </a:r>
          </a:p>
        </p:txBody>
      </p:sp>
      <p:cxnSp>
        <p:nvCxnSpPr>
          <p:cNvPr id="16" name="Straight Arrow Connector 15"/>
          <p:cNvCxnSpPr>
            <a:cxnSpLocks/>
          </p:cNvCxnSpPr>
          <p:nvPr/>
        </p:nvCxnSpPr>
        <p:spPr>
          <a:xfrm>
            <a:off x="3111947" y="2269166"/>
            <a:ext cx="929238" cy="2355"/>
          </a:xfrm>
          <a:prstGeom prst="straightConnector1">
            <a:avLst/>
          </a:prstGeom>
          <a:ln w="57150" cmpd="sng">
            <a:solidFill>
              <a:srgbClr val="4E9731"/>
            </a:solidFill>
            <a:tailEnd type="arrow"/>
          </a:ln>
        </p:spPr>
        <p:style>
          <a:lnRef idx="2">
            <a:schemeClr val="accent1"/>
          </a:lnRef>
          <a:fillRef idx="0">
            <a:schemeClr val="accent1"/>
          </a:fillRef>
          <a:effectRef idx="1">
            <a:schemeClr val="accent1"/>
          </a:effectRef>
          <a:fontRef idx="minor">
            <a:schemeClr val="tx1"/>
          </a:fontRef>
        </p:style>
      </p:cxnSp>
      <p:sp>
        <p:nvSpPr>
          <p:cNvPr id="4" name="TextBox 3"/>
          <p:cNvSpPr txBox="1"/>
          <p:nvPr/>
        </p:nvSpPr>
        <p:spPr>
          <a:xfrm>
            <a:off x="349431" y="3208313"/>
            <a:ext cx="1371600" cy="861774"/>
          </a:xfrm>
          <a:prstGeom prst="rect">
            <a:avLst/>
          </a:prstGeom>
          <a:solidFill>
            <a:srgbClr val="C3D69B"/>
          </a:solidFill>
          <a:ln>
            <a:solidFill>
              <a:srgbClr val="4E9731"/>
            </a:solidFill>
          </a:ln>
        </p:spPr>
        <p:txBody>
          <a:bodyPr wrap="square" rtlCol="0">
            <a:spAutoFit/>
          </a:bodyPr>
          <a:lstStyle/>
          <a:p>
            <a:r>
              <a:rPr lang="en-US" sz="3200" b="1" dirty="0">
                <a:solidFill>
                  <a:srgbClr val="008000"/>
                </a:solidFill>
              </a:rPr>
              <a:t>–</a:t>
            </a:r>
            <a:r>
              <a:rPr lang="en-US" sz="3200" b="1" dirty="0"/>
              <a:t> CO</a:t>
            </a:r>
            <a:r>
              <a:rPr lang="en-US" sz="3200" b="1" baseline="-25000" dirty="0"/>
              <a:t>2</a:t>
            </a:r>
          </a:p>
          <a:p>
            <a:endParaRPr lang="en-US" dirty="0"/>
          </a:p>
        </p:txBody>
      </p:sp>
      <p:sp>
        <p:nvSpPr>
          <p:cNvPr id="5" name="TextBox 4"/>
          <p:cNvSpPr txBox="1"/>
          <p:nvPr/>
        </p:nvSpPr>
        <p:spPr>
          <a:xfrm>
            <a:off x="2052825" y="5710666"/>
            <a:ext cx="1295400" cy="861774"/>
          </a:xfrm>
          <a:prstGeom prst="rect">
            <a:avLst/>
          </a:prstGeom>
          <a:solidFill>
            <a:schemeClr val="accent3">
              <a:lumMod val="60000"/>
              <a:lumOff val="40000"/>
            </a:schemeClr>
          </a:solidFill>
        </p:spPr>
        <p:txBody>
          <a:bodyPr wrap="square" rtlCol="0">
            <a:spAutoFit/>
          </a:bodyPr>
          <a:lstStyle/>
          <a:p>
            <a:r>
              <a:rPr lang="en-US" sz="3200" b="1" dirty="0">
                <a:solidFill>
                  <a:srgbClr val="008000"/>
                </a:solidFill>
              </a:rPr>
              <a:t>–</a:t>
            </a:r>
            <a:r>
              <a:rPr lang="en-US" sz="3200" b="1" dirty="0"/>
              <a:t> CO</a:t>
            </a:r>
            <a:r>
              <a:rPr lang="en-US" sz="3200" b="1" baseline="-25000" dirty="0"/>
              <a:t>2</a:t>
            </a:r>
          </a:p>
          <a:p>
            <a:endParaRPr lang="en-US" dirty="0"/>
          </a:p>
        </p:txBody>
      </p:sp>
      <p:sp>
        <p:nvSpPr>
          <p:cNvPr id="6" name="TextBox 5"/>
          <p:cNvSpPr txBox="1"/>
          <p:nvPr/>
        </p:nvSpPr>
        <p:spPr>
          <a:xfrm>
            <a:off x="906244" y="4497514"/>
            <a:ext cx="1387898" cy="861774"/>
          </a:xfrm>
          <a:prstGeom prst="rect">
            <a:avLst/>
          </a:prstGeom>
          <a:solidFill>
            <a:srgbClr val="C3D69B"/>
          </a:solidFill>
        </p:spPr>
        <p:txBody>
          <a:bodyPr wrap="square" rtlCol="0">
            <a:spAutoFit/>
          </a:bodyPr>
          <a:lstStyle/>
          <a:p>
            <a:r>
              <a:rPr lang="en-US" sz="3200" b="1" dirty="0" smtClean="0">
                <a:solidFill>
                  <a:srgbClr val="008000"/>
                </a:solidFill>
              </a:rPr>
              <a:t>–</a:t>
            </a:r>
            <a:r>
              <a:rPr lang="en-US" sz="3200" b="1" dirty="0" smtClean="0"/>
              <a:t>CO</a:t>
            </a:r>
            <a:r>
              <a:rPr lang="en-US" sz="3200" b="1" baseline="-25000" dirty="0" smtClean="0"/>
              <a:t>2</a:t>
            </a:r>
            <a:endParaRPr lang="en-US" sz="3200" b="1" baseline="-25000" dirty="0"/>
          </a:p>
          <a:p>
            <a:endParaRPr lang="en-US" dirty="0"/>
          </a:p>
        </p:txBody>
      </p:sp>
      <p:sp>
        <p:nvSpPr>
          <p:cNvPr id="14" name="TextBox 13"/>
          <p:cNvSpPr txBox="1"/>
          <p:nvPr/>
        </p:nvSpPr>
        <p:spPr>
          <a:xfrm>
            <a:off x="7527454" y="2356433"/>
            <a:ext cx="1262248" cy="861774"/>
          </a:xfrm>
          <a:prstGeom prst="rect">
            <a:avLst/>
          </a:prstGeom>
          <a:solidFill>
            <a:schemeClr val="accent2">
              <a:lumMod val="40000"/>
              <a:lumOff val="60000"/>
            </a:schemeClr>
          </a:solidFill>
        </p:spPr>
        <p:txBody>
          <a:bodyPr wrap="square" rtlCol="0">
            <a:spAutoFit/>
          </a:bodyPr>
          <a:lstStyle/>
          <a:p>
            <a:r>
              <a:rPr lang="en-US" sz="3200" b="1" dirty="0">
                <a:solidFill>
                  <a:srgbClr val="FF0000"/>
                </a:solidFill>
              </a:rPr>
              <a:t>+</a:t>
            </a:r>
            <a:r>
              <a:rPr lang="en-US" sz="3200" b="1" dirty="0"/>
              <a:t>CO</a:t>
            </a:r>
            <a:r>
              <a:rPr lang="en-US" sz="3200" b="1" baseline="-25000" dirty="0"/>
              <a:t>2</a:t>
            </a:r>
          </a:p>
          <a:p>
            <a:endParaRPr lang="en-US" dirty="0"/>
          </a:p>
        </p:txBody>
      </p:sp>
      <p:cxnSp>
        <p:nvCxnSpPr>
          <p:cNvPr id="23" name="Straight Arrow Connector 22"/>
          <p:cNvCxnSpPr>
            <a:stCxn id="6" idx="3"/>
          </p:cNvCxnSpPr>
          <p:nvPr/>
        </p:nvCxnSpPr>
        <p:spPr>
          <a:xfrm flipV="1">
            <a:off x="2294142" y="4267131"/>
            <a:ext cx="1690469" cy="661270"/>
          </a:xfrm>
          <a:prstGeom prst="straightConnector1">
            <a:avLst/>
          </a:prstGeom>
          <a:ln w="57150" cmpd="sng">
            <a:solidFill>
              <a:schemeClr val="tx1"/>
            </a:solidFill>
            <a:prstDash val="dash"/>
            <a:tailEnd type="arrow"/>
          </a:ln>
        </p:spPr>
        <p:style>
          <a:lnRef idx="2">
            <a:schemeClr val="accent1"/>
          </a:lnRef>
          <a:fillRef idx="0">
            <a:schemeClr val="accent1"/>
          </a:fillRef>
          <a:effectRef idx="1">
            <a:schemeClr val="accent1"/>
          </a:effectRef>
          <a:fontRef idx="minor">
            <a:schemeClr val="tx1"/>
          </a:fontRef>
        </p:style>
      </p:cxnSp>
      <p:sp>
        <p:nvSpPr>
          <p:cNvPr id="25" name="TextBox 24"/>
          <p:cNvSpPr txBox="1"/>
          <p:nvPr/>
        </p:nvSpPr>
        <p:spPr>
          <a:xfrm>
            <a:off x="5762879" y="5271637"/>
            <a:ext cx="2805835" cy="954107"/>
          </a:xfrm>
          <a:prstGeom prst="rect">
            <a:avLst/>
          </a:prstGeom>
          <a:noFill/>
        </p:spPr>
        <p:txBody>
          <a:bodyPr wrap="square" rtlCol="0">
            <a:spAutoFit/>
          </a:bodyPr>
          <a:lstStyle/>
          <a:p>
            <a:r>
              <a:rPr lang="en-US" sz="2800" b="1" i="1" dirty="0"/>
              <a:t>What happens in the dark?</a:t>
            </a:r>
          </a:p>
        </p:txBody>
      </p:sp>
      <p:sp>
        <p:nvSpPr>
          <p:cNvPr id="15" name="TextBox 14"/>
          <p:cNvSpPr txBox="1"/>
          <p:nvPr/>
        </p:nvSpPr>
        <p:spPr>
          <a:xfrm>
            <a:off x="762000" y="921119"/>
            <a:ext cx="4876800" cy="954107"/>
          </a:xfrm>
          <a:prstGeom prst="rect">
            <a:avLst/>
          </a:prstGeom>
          <a:noFill/>
        </p:spPr>
        <p:txBody>
          <a:bodyPr wrap="square" rtlCol="0">
            <a:spAutoFit/>
          </a:bodyPr>
          <a:lstStyle/>
          <a:p>
            <a:pPr algn="ctr"/>
            <a:r>
              <a:rPr lang="en-US" sz="2800" b="1" dirty="0"/>
              <a:t>CO</a:t>
            </a:r>
            <a:r>
              <a:rPr lang="en-US" sz="2800" b="1" baseline="-25000" dirty="0"/>
              <a:t>2</a:t>
            </a:r>
            <a:r>
              <a:rPr lang="en-US" sz="2800" b="1" dirty="0"/>
              <a:t> taken in vs. CO</a:t>
            </a:r>
            <a:r>
              <a:rPr lang="en-US" sz="2800" b="1" baseline="-25000" dirty="0"/>
              <a:t>2</a:t>
            </a:r>
            <a:r>
              <a:rPr lang="en-US" sz="2800" b="1" dirty="0"/>
              <a:t> given off:   – 3 + 1 = – 2 </a:t>
            </a:r>
          </a:p>
        </p:txBody>
      </p:sp>
      <p:pic>
        <p:nvPicPr>
          <p:cNvPr id="40" name="Picture 39"/>
          <p:cNvPicPr>
            <a:picLocks noChangeAspect="1"/>
          </p:cNvPicPr>
          <p:nvPr/>
        </p:nvPicPr>
        <p:blipFill>
          <a:blip r:embed="rId4">
            <a:clrChange>
              <a:clrFrom>
                <a:srgbClr val="FFFFFF"/>
              </a:clrFrom>
              <a:clrTo>
                <a:srgbClr val="FFFFFF">
                  <a:alpha val="0"/>
                </a:srgbClr>
              </a:clrTo>
            </a:clrChange>
          </a:blip>
          <a:stretch>
            <a:fillRect/>
          </a:stretch>
        </p:blipFill>
        <p:spPr>
          <a:xfrm>
            <a:off x="103331" y="1624317"/>
            <a:ext cx="1441544" cy="1469133"/>
          </a:xfrm>
          <a:prstGeom prst="rect">
            <a:avLst/>
          </a:prstGeom>
        </p:spPr>
      </p:pic>
      <p:cxnSp>
        <p:nvCxnSpPr>
          <p:cNvPr id="20" name="Straight Arrow Connector 19"/>
          <p:cNvCxnSpPr>
            <a:stCxn id="4" idx="3"/>
          </p:cNvCxnSpPr>
          <p:nvPr/>
        </p:nvCxnSpPr>
        <p:spPr>
          <a:xfrm flipV="1">
            <a:off x="1721031" y="3543004"/>
            <a:ext cx="1958989" cy="96196"/>
          </a:xfrm>
          <a:prstGeom prst="straightConnector1">
            <a:avLst/>
          </a:prstGeom>
          <a:ln w="57150" cmpd="sng">
            <a:solidFill>
              <a:schemeClr val="tx1"/>
            </a:solidFill>
            <a:prstDash val="dash"/>
            <a:tailEnd type="arrow"/>
          </a:ln>
        </p:spPr>
        <p:style>
          <a:lnRef idx="2">
            <a:schemeClr val="accent1"/>
          </a:lnRef>
          <a:fillRef idx="0">
            <a:schemeClr val="accent1"/>
          </a:fillRef>
          <a:effectRef idx="1">
            <a:schemeClr val="accent1"/>
          </a:effectRef>
          <a:fontRef idx="minor">
            <a:schemeClr val="tx1"/>
          </a:fontRef>
        </p:style>
      </p:cxnSp>
      <p:cxnSp>
        <p:nvCxnSpPr>
          <p:cNvPr id="26" name="Straight Arrow Connector 25"/>
          <p:cNvCxnSpPr>
            <a:stCxn id="5" idx="3"/>
          </p:cNvCxnSpPr>
          <p:nvPr/>
        </p:nvCxnSpPr>
        <p:spPr>
          <a:xfrm flipV="1">
            <a:off x="3348225" y="4641367"/>
            <a:ext cx="1387898" cy="1500186"/>
          </a:xfrm>
          <a:prstGeom prst="straightConnector1">
            <a:avLst/>
          </a:prstGeom>
          <a:ln w="57150" cmpd="sng">
            <a:solidFill>
              <a:schemeClr val="tx1"/>
            </a:solidFill>
            <a:prstDash val="dash"/>
            <a:tailEnd type="arrow"/>
          </a:ln>
        </p:spPr>
        <p:style>
          <a:lnRef idx="2">
            <a:schemeClr val="accent1"/>
          </a:lnRef>
          <a:fillRef idx="0">
            <a:schemeClr val="accent1"/>
          </a:fillRef>
          <a:effectRef idx="1">
            <a:schemeClr val="accent1"/>
          </a:effectRef>
          <a:fontRef idx="minor">
            <a:schemeClr val="tx1"/>
          </a:fontRef>
        </p:style>
      </p:cxnSp>
      <p:sp>
        <p:nvSpPr>
          <p:cNvPr id="10" name="TextBox 9"/>
          <p:cNvSpPr txBox="1"/>
          <p:nvPr/>
        </p:nvSpPr>
        <p:spPr>
          <a:xfrm>
            <a:off x="162137" y="2145632"/>
            <a:ext cx="2891004" cy="769441"/>
          </a:xfrm>
          <a:prstGeom prst="rect">
            <a:avLst/>
          </a:prstGeom>
          <a:noFill/>
        </p:spPr>
        <p:txBody>
          <a:bodyPr wrap="square" rtlCol="0">
            <a:spAutoFit/>
          </a:bodyPr>
          <a:lstStyle/>
          <a:p>
            <a:pPr algn="ctr"/>
            <a:r>
              <a:rPr lang="en-US" sz="2000" b="1" i="1" dirty="0">
                <a:latin typeface="Cambria"/>
                <a:cs typeface="Cambria"/>
              </a:rPr>
              <a:t>Photosynthesis </a:t>
            </a:r>
            <a:r>
              <a:rPr lang="en-US" sz="2400" b="1" dirty="0"/>
              <a:t>CHLOROPLASTS</a:t>
            </a:r>
          </a:p>
        </p:txBody>
      </p:sp>
      <p:cxnSp>
        <p:nvCxnSpPr>
          <p:cNvPr id="41" name="Straight Arrow Connector 40"/>
          <p:cNvCxnSpPr>
            <a:cxnSpLocks/>
          </p:cNvCxnSpPr>
          <p:nvPr/>
        </p:nvCxnSpPr>
        <p:spPr>
          <a:xfrm flipH="1">
            <a:off x="5931549" y="2919988"/>
            <a:ext cx="838887" cy="18918"/>
          </a:xfrm>
          <a:prstGeom prst="straightConnector1">
            <a:avLst/>
          </a:prstGeom>
          <a:ln w="57150" cmpd="sng">
            <a:solidFill>
              <a:srgbClr val="FF0000"/>
            </a:solidFill>
            <a:tailEnd type="arrow"/>
          </a:ln>
        </p:spPr>
        <p:style>
          <a:lnRef idx="2">
            <a:schemeClr val="accent1"/>
          </a:lnRef>
          <a:fillRef idx="0">
            <a:schemeClr val="accent1"/>
          </a:fillRef>
          <a:effectRef idx="1">
            <a:schemeClr val="accent1"/>
          </a:effectRef>
          <a:fontRef idx="minor">
            <a:schemeClr val="tx1"/>
          </a:fontRef>
        </p:style>
      </p:cxnSp>
      <p:cxnSp>
        <p:nvCxnSpPr>
          <p:cNvPr id="44" name="Straight Arrow Connector 43"/>
          <p:cNvCxnSpPr/>
          <p:nvPr/>
        </p:nvCxnSpPr>
        <p:spPr>
          <a:xfrm flipV="1">
            <a:off x="5931549" y="3422209"/>
            <a:ext cx="2227029" cy="656207"/>
          </a:xfrm>
          <a:prstGeom prst="straightConnector1">
            <a:avLst/>
          </a:prstGeom>
          <a:ln w="57150" cmpd="sng">
            <a:solidFill>
              <a:schemeClr val="tx1"/>
            </a:solidFill>
            <a:prstDash val="dash"/>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8958298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left)">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2" fill="hold" nodeType="clickEffect">
                                  <p:stCondLst>
                                    <p:cond delay="0"/>
                                  </p:stCondLst>
                                  <p:childTnLst>
                                    <p:set>
                                      <p:cBhvr>
                                        <p:cTn id="11" dur="1" fill="hold">
                                          <p:stCondLst>
                                            <p:cond delay="0"/>
                                          </p:stCondLst>
                                        </p:cTn>
                                        <p:tgtEl>
                                          <p:spTgt spid="41"/>
                                        </p:tgtEl>
                                        <p:attrNameLst>
                                          <p:attrName>style.visibility</p:attrName>
                                        </p:attrNameLst>
                                      </p:cBhvr>
                                      <p:to>
                                        <p:strVal val="visible"/>
                                      </p:to>
                                    </p:set>
                                    <p:animEffect transition="in" filter="wipe(right)">
                                      <p:cBhvr>
                                        <p:cTn id="12" dur="500"/>
                                        <p:tgtEl>
                                          <p:spTgt spid="4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44"/>
                                        </p:tgtEl>
                                        <p:attrNameLst>
                                          <p:attrName>style.visibility</p:attrName>
                                        </p:attrNameLst>
                                      </p:cBhvr>
                                      <p:to>
                                        <p:strVal val="visible"/>
                                      </p:to>
                                    </p:set>
                                    <p:animEffect transition="in" filter="wipe(down)">
                                      <p:cBhvr>
                                        <p:cTn id="17" dur="500"/>
                                        <p:tgtEl>
                                          <p:spTgt spid="44"/>
                                        </p:tgtEl>
                                      </p:cBhvr>
                                    </p:animEffect>
                                  </p:childTnLst>
                                </p:cTn>
                              </p:par>
                            </p:childTnLst>
                          </p:cTn>
                        </p:par>
                        <p:par>
                          <p:cTn id="18" fill="hold">
                            <p:stCondLst>
                              <p:cond delay="500"/>
                            </p:stCondLst>
                            <p:childTnLst>
                              <p:par>
                                <p:cTn id="19" presetID="1" presetClass="entr" presetSubtype="0" fill="hold" grpId="0" nodeType="afterEffect">
                                  <p:stCondLst>
                                    <p:cond delay="0"/>
                                  </p:stCondLst>
                                  <p:childTnLst>
                                    <p:set>
                                      <p:cBhvr>
                                        <p:cTn id="20" dur="1" fill="hold">
                                          <p:stCondLst>
                                            <p:cond delay="0"/>
                                          </p:stCondLst>
                                        </p:cTn>
                                        <p:tgtEl>
                                          <p:spTgt spid="14"/>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6"/>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5"/>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nodeType="clickEffect">
                                  <p:stCondLst>
                                    <p:cond delay="0"/>
                                  </p:stCondLst>
                                  <p:childTnLst>
                                    <p:set>
                                      <p:cBhvr>
                                        <p:cTn id="32" dur="1" fill="hold">
                                          <p:stCondLst>
                                            <p:cond delay="0"/>
                                          </p:stCondLst>
                                        </p:cTn>
                                        <p:tgtEl>
                                          <p:spTgt spid="23"/>
                                        </p:tgtEl>
                                        <p:attrNameLst>
                                          <p:attrName>style.visibility</p:attrName>
                                        </p:attrNameLst>
                                      </p:cBhvr>
                                      <p:to>
                                        <p:strVal val="visible"/>
                                      </p:to>
                                    </p:set>
                                    <p:animEffect transition="in" filter="wipe(left)">
                                      <p:cBhvr>
                                        <p:cTn id="33" dur="500"/>
                                        <p:tgtEl>
                                          <p:spTgt spid="23"/>
                                        </p:tgtEl>
                                      </p:cBhvr>
                                    </p:animEffect>
                                  </p:childTnLst>
                                </p:cTn>
                              </p:par>
                              <p:par>
                                <p:cTn id="34" presetID="22" presetClass="entr" presetSubtype="8" fill="hold" nodeType="withEffect">
                                  <p:stCondLst>
                                    <p:cond delay="0"/>
                                  </p:stCondLst>
                                  <p:childTnLst>
                                    <p:set>
                                      <p:cBhvr>
                                        <p:cTn id="35" dur="1" fill="hold">
                                          <p:stCondLst>
                                            <p:cond delay="0"/>
                                          </p:stCondLst>
                                        </p:cTn>
                                        <p:tgtEl>
                                          <p:spTgt spid="20"/>
                                        </p:tgtEl>
                                        <p:attrNameLst>
                                          <p:attrName>style.visibility</p:attrName>
                                        </p:attrNameLst>
                                      </p:cBhvr>
                                      <p:to>
                                        <p:strVal val="visible"/>
                                      </p:to>
                                    </p:set>
                                    <p:animEffect transition="in" filter="wipe(left)">
                                      <p:cBhvr>
                                        <p:cTn id="36" dur="500"/>
                                        <p:tgtEl>
                                          <p:spTgt spid="20"/>
                                        </p:tgtEl>
                                      </p:cBhvr>
                                    </p:animEffect>
                                  </p:childTnLst>
                                </p:cTn>
                              </p:par>
                              <p:par>
                                <p:cTn id="37" presetID="22" presetClass="entr" presetSubtype="8" fill="hold" nodeType="withEffect">
                                  <p:stCondLst>
                                    <p:cond delay="0"/>
                                  </p:stCondLst>
                                  <p:childTnLst>
                                    <p:set>
                                      <p:cBhvr>
                                        <p:cTn id="38" dur="1" fill="hold">
                                          <p:stCondLst>
                                            <p:cond delay="0"/>
                                          </p:stCondLst>
                                        </p:cTn>
                                        <p:tgtEl>
                                          <p:spTgt spid="26"/>
                                        </p:tgtEl>
                                        <p:attrNameLst>
                                          <p:attrName>style.visibility</p:attrName>
                                        </p:attrNameLst>
                                      </p:cBhvr>
                                      <p:to>
                                        <p:strVal val="visible"/>
                                      </p:to>
                                    </p:set>
                                    <p:animEffect transition="in" filter="wipe(left)">
                                      <p:cBhvr>
                                        <p:cTn id="39" dur="500"/>
                                        <p:tgtEl>
                                          <p:spTgt spid="26"/>
                                        </p:tgtEl>
                                      </p:cBhvr>
                                    </p:animEffect>
                                  </p:childTnLst>
                                </p:cTn>
                              </p:par>
                            </p:childTnLst>
                          </p:cTn>
                        </p:par>
                      </p:childTnLst>
                    </p:cTn>
                  </p:par>
                  <p:par>
                    <p:cTn id="40" fill="hold">
                      <p:stCondLst>
                        <p:cond delay="indefinite"/>
                      </p:stCondLst>
                      <p:childTnLst>
                        <p:par>
                          <p:cTn id="41" fill="hold">
                            <p:stCondLst>
                              <p:cond delay="0"/>
                            </p:stCondLst>
                            <p:childTnLst>
                              <p:par>
                                <p:cTn id="42" presetID="42" presetClass="entr" presetSubtype="0" fill="hold" grpId="0" nodeType="clickEffect">
                                  <p:stCondLst>
                                    <p:cond delay="0"/>
                                  </p:stCondLst>
                                  <p:childTnLst>
                                    <p:set>
                                      <p:cBhvr>
                                        <p:cTn id="43" dur="1" fill="hold">
                                          <p:stCondLst>
                                            <p:cond delay="0"/>
                                          </p:stCondLst>
                                        </p:cTn>
                                        <p:tgtEl>
                                          <p:spTgt spid="15"/>
                                        </p:tgtEl>
                                        <p:attrNameLst>
                                          <p:attrName>style.visibility</p:attrName>
                                        </p:attrNameLst>
                                      </p:cBhvr>
                                      <p:to>
                                        <p:strVal val="visible"/>
                                      </p:to>
                                    </p:set>
                                    <p:animEffect transition="in" filter="fade">
                                      <p:cBhvr>
                                        <p:cTn id="44" dur="1000"/>
                                        <p:tgtEl>
                                          <p:spTgt spid="15"/>
                                        </p:tgtEl>
                                      </p:cBhvr>
                                    </p:animEffect>
                                    <p:anim calcmode="lin" valueType="num">
                                      <p:cBhvr>
                                        <p:cTn id="45" dur="1000" fill="hold"/>
                                        <p:tgtEl>
                                          <p:spTgt spid="15"/>
                                        </p:tgtEl>
                                        <p:attrNameLst>
                                          <p:attrName>ppt_x</p:attrName>
                                        </p:attrNameLst>
                                      </p:cBhvr>
                                      <p:tavLst>
                                        <p:tav tm="0">
                                          <p:val>
                                            <p:strVal val="#ppt_x"/>
                                          </p:val>
                                        </p:tav>
                                        <p:tav tm="100000">
                                          <p:val>
                                            <p:strVal val="#ppt_x"/>
                                          </p:val>
                                        </p:tav>
                                      </p:tavLst>
                                    </p:anim>
                                    <p:anim calcmode="lin" valueType="num">
                                      <p:cBhvr>
                                        <p:cTn id="46"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grpId="0" nodeType="clickEffect">
                                  <p:stCondLst>
                                    <p:cond delay="0"/>
                                  </p:stCondLst>
                                  <p:childTnLst>
                                    <p:set>
                                      <p:cBhvr>
                                        <p:cTn id="50" dur="1" fill="hold">
                                          <p:stCondLst>
                                            <p:cond delay="0"/>
                                          </p:stCondLst>
                                        </p:cTn>
                                        <p:tgtEl>
                                          <p:spTgt spid="25"/>
                                        </p:tgtEl>
                                        <p:attrNameLst>
                                          <p:attrName>style.visibility</p:attrName>
                                        </p:attrNameLst>
                                      </p:cBhvr>
                                      <p:to>
                                        <p:strVal val="visible"/>
                                      </p:to>
                                    </p:set>
                                    <p:animEffect transition="in" filter="fade">
                                      <p:cBhvr>
                                        <p:cTn id="5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14" grpId="0" animBg="1"/>
      <p:bldP spid="25" grpId="0"/>
      <p:bldP spid="15"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553BD0A-0047-FB4B-B61C-C53683C4CC72}"/>
              </a:ext>
            </a:extLst>
          </p:cNvPr>
          <p:cNvSpPr>
            <a:spLocks noGrp="1"/>
          </p:cNvSpPr>
          <p:nvPr>
            <p:ph type="body" sz="quarter" idx="10"/>
          </p:nvPr>
        </p:nvSpPr>
        <p:spPr/>
        <p:txBody>
          <a:bodyPr/>
          <a:lstStyle/>
          <a:p>
            <a:r>
              <a:rPr lang="en-US" b="1" dirty="0"/>
              <a:t>What we figured out …</a:t>
            </a:r>
          </a:p>
          <a:p>
            <a:endParaRPr lang="en-US" dirty="0"/>
          </a:p>
          <a:p>
            <a:r>
              <a:rPr lang="en-US" dirty="0"/>
              <a:t>Plants only do photosynthesis in the light, but they do cell respiration all of the time. Thus, in the light plants are both releasing and taking in </a:t>
            </a:r>
            <a:r>
              <a:rPr lang="en-US" dirty="0" smtClean="0"/>
              <a:t>CO</a:t>
            </a:r>
            <a:r>
              <a:rPr lang="en-US" baseline="-25000" dirty="0" smtClean="0"/>
              <a:t>2</a:t>
            </a:r>
            <a:r>
              <a:rPr lang="en-US" dirty="0" smtClean="0"/>
              <a:t>. </a:t>
            </a:r>
            <a:r>
              <a:rPr lang="en-US" dirty="0"/>
              <a:t>However, we reasoned that photosynthesis happens at a much faster rate than cell respiration, so </a:t>
            </a:r>
            <a:r>
              <a:rPr lang="en-US" dirty="0" smtClean="0"/>
              <a:t>CO</a:t>
            </a:r>
            <a:r>
              <a:rPr lang="en-US" baseline="-25000" dirty="0" smtClean="0"/>
              <a:t>2</a:t>
            </a:r>
            <a:r>
              <a:rPr lang="en-US" dirty="0" smtClean="0"/>
              <a:t> </a:t>
            </a:r>
            <a:r>
              <a:rPr lang="en-US" dirty="0"/>
              <a:t>taken in greatly exceeds CO</a:t>
            </a:r>
            <a:r>
              <a:rPr lang="en-US" baseline="-25000" dirty="0"/>
              <a:t>2</a:t>
            </a:r>
            <a:r>
              <a:rPr lang="en-US" dirty="0"/>
              <a:t> produced. In fact, the rate of photosynthesis is so much faster that the net effect of a plant on the environment over time is to reduce the amount of CO</a:t>
            </a:r>
            <a:r>
              <a:rPr lang="en-US" baseline="-25000" dirty="0"/>
              <a:t>2</a:t>
            </a:r>
            <a:r>
              <a:rPr lang="en-US" dirty="0"/>
              <a:t> in the atmosphere.	</a:t>
            </a:r>
          </a:p>
          <a:p>
            <a:endParaRPr lang="en-US" dirty="0"/>
          </a:p>
          <a:p>
            <a:endParaRPr lang="en-US" dirty="0"/>
          </a:p>
        </p:txBody>
      </p:sp>
      <p:sp>
        <p:nvSpPr>
          <p:cNvPr id="3" name="Text Placeholder 2">
            <a:extLst>
              <a:ext uri="{FF2B5EF4-FFF2-40B4-BE49-F238E27FC236}">
                <a16:creationId xmlns:a16="http://schemas.microsoft.com/office/drawing/2014/main" id="{65EEA14D-B8E6-D049-AC16-6818CE3DB8D0}"/>
              </a:ext>
            </a:extLst>
          </p:cNvPr>
          <p:cNvSpPr>
            <a:spLocks noGrp="1"/>
          </p:cNvSpPr>
          <p:nvPr>
            <p:ph type="body" sz="quarter" idx="11"/>
          </p:nvPr>
        </p:nvSpPr>
        <p:spPr/>
        <p:txBody>
          <a:bodyPr/>
          <a:lstStyle/>
          <a:p>
            <a:r>
              <a:rPr lang="en-US" u="sng" dirty="0"/>
              <a:t>LS04 Teacher Reflection Notes:</a:t>
            </a:r>
          </a:p>
          <a:p>
            <a:endParaRPr lang="en-US" dirty="0"/>
          </a:p>
          <a:p>
            <a:r>
              <a:rPr lang="en-US" i="1" dirty="0"/>
              <a:t>Things that went well…</a:t>
            </a:r>
          </a:p>
          <a:p>
            <a:endParaRPr lang="en-US" i="1" dirty="0"/>
          </a:p>
          <a:p>
            <a:r>
              <a:rPr lang="en-US" i="1" dirty="0"/>
              <a:t>Things I would change…</a:t>
            </a:r>
          </a:p>
          <a:p>
            <a:endParaRPr lang="en-US" i="1" dirty="0"/>
          </a:p>
          <a:p>
            <a:endParaRPr lang="en-US" dirty="0"/>
          </a:p>
          <a:p>
            <a:endParaRPr lang="en-US" dirty="0"/>
          </a:p>
          <a:p>
            <a:endParaRPr lang="en-US" dirty="0"/>
          </a:p>
          <a:p>
            <a:endParaRPr lang="en-US" dirty="0"/>
          </a:p>
          <a:p>
            <a:endParaRPr lang="en-US" dirty="0"/>
          </a:p>
        </p:txBody>
      </p:sp>
      <p:sp>
        <p:nvSpPr>
          <p:cNvPr id="6" name="Slide Number Placeholder 3"/>
          <p:cNvSpPr>
            <a:spLocks noGrp="1"/>
          </p:cNvSpPr>
          <p:nvPr>
            <p:ph type="sldNum" sz="quarter" idx="4294967295"/>
          </p:nvPr>
        </p:nvSpPr>
        <p:spPr>
          <a:xfrm>
            <a:off x="7086600" y="6356350"/>
            <a:ext cx="205740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8788DFF-D2C0-C240-B392-B5E1E1797469}" type="slidenum">
              <a:rPr kumimoji="0" lang="en-US"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52</a:t>
            </a:fld>
            <a:endParaRPr kumimoji="0" lang="en-US" sz="9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16" name="Slide Number Placeholder 3"/>
          <p:cNvSpPr>
            <a:spLocks noGrp="1"/>
          </p:cNvSpPr>
          <p:nvPr>
            <p:ph type="sldNum" sz="quarter" idx="4294967295"/>
          </p:nvPr>
        </p:nvSpPr>
        <p:spPr>
          <a:xfrm>
            <a:off x="7086600" y="6356350"/>
            <a:ext cx="205740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8788DFF-D2C0-C240-B392-B5E1E1797469}" type="slidenum">
              <a:rPr kumimoji="0" lang="en-US"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52</a:t>
            </a:fld>
            <a:endParaRPr kumimoji="0" lang="en-US" sz="9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8" name="Title 7">
            <a:extLst>
              <a:ext uri="{FF2B5EF4-FFF2-40B4-BE49-F238E27FC236}">
                <a16:creationId xmlns:a16="http://schemas.microsoft.com/office/drawing/2014/main" id="{7A218E51-972D-1C48-90B4-4D4E5720FDFE}"/>
              </a:ext>
            </a:extLst>
          </p:cNvPr>
          <p:cNvSpPr>
            <a:spLocks noGrp="1"/>
          </p:cNvSpPr>
          <p:nvPr>
            <p:ph type="title"/>
          </p:nvPr>
        </p:nvSpPr>
        <p:spPr/>
        <p:txBody>
          <a:bodyPr/>
          <a:lstStyle/>
          <a:p>
            <a:r>
              <a:rPr lang="en-US" dirty="0"/>
              <a:t>Learning Segment 04 Summary</a:t>
            </a:r>
          </a:p>
        </p:txBody>
      </p:sp>
    </p:spTree>
    <p:extLst>
      <p:ext uri="{BB962C8B-B14F-4D97-AF65-F5344CB8AC3E}">
        <p14:creationId xmlns:p14="http://schemas.microsoft.com/office/powerpoint/2010/main" val="885855493"/>
      </p:ext>
    </p:extLst>
  </p:cSld>
  <p:clrMapOvr>
    <a:masterClrMapping/>
  </p:clrMapOvr>
  <p:transition spd="slow"/>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DE790C68-42E9-0048-A3EA-0D2FCFC8A6B5}"/>
              </a:ext>
            </a:extLst>
          </p:cNvPr>
          <p:cNvSpPr>
            <a:spLocks noGrp="1"/>
          </p:cNvSpPr>
          <p:nvPr>
            <p:ph type="body" sz="quarter" idx="10"/>
          </p:nvPr>
        </p:nvSpPr>
        <p:spPr/>
        <p:txBody>
          <a:bodyPr/>
          <a:lstStyle/>
          <a:p>
            <a:pPr>
              <a:lnSpc>
                <a:spcPts val="1800"/>
              </a:lnSpc>
              <a:spcAft>
                <a:spcPts val="600"/>
              </a:spcAft>
            </a:pPr>
            <a:r>
              <a:rPr lang="en-US" b="1" dirty="0"/>
              <a:t>M</a:t>
            </a:r>
          </a:p>
          <a:p>
            <a:pPr>
              <a:lnSpc>
                <a:spcPts val="1800"/>
              </a:lnSpc>
              <a:spcAft>
                <a:spcPts val="600"/>
              </a:spcAft>
            </a:pPr>
            <a:r>
              <a:rPr lang="en-US" b="1" dirty="0"/>
              <a:t>We apply the chemical reaction model to </a:t>
            </a:r>
            <a:r>
              <a:rPr lang="en-US" b="1" dirty="0" smtClean="0"/>
              <a:t>photosynthesis and reason </a:t>
            </a:r>
            <a:r>
              <a:rPr lang="en-US" b="1" dirty="0"/>
              <a:t>about the nature of the energy change </a:t>
            </a:r>
            <a:r>
              <a:rPr lang="en-US" b="1" dirty="0" smtClean="0"/>
              <a:t>involved.</a:t>
            </a:r>
            <a:endParaRPr lang="en-US" b="1" dirty="0"/>
          </a:p>
          <a:p>
            <a:pPr>
              <a:lnSpc>
                <a:spcPts val="1800"/>
              </a:lnSpc>
              <a:spcAft>
                <a:spcPts val="600"/>
              </a:spcAft>
            </a:pPr>
            <a:endParaRPr lang="en-US" b="1" dirty="0"/>
          </a:p>
          <a:p>
            <a:pPr>
              <a:lnSpc>
                <a:spcPts val="1800"/>
              </a:lnSpc>
              <a:spcAft>
                <a:spcPts val="600"/>
              </a:spcAft>
            </a:pPr>
            <a:endParaRPr lang="en-US" b="1" dirty="0"/>
          </a:p>
        </p:txBody>
      </p:sp>
      <p:sp>
        <p:nvSpPr>
          <p:cNvPr id="5" name="Text Placeholder 4">
            <a:extLst>
              <a:ext uri="{FF2B5EF4-FFF2-40B4-BE49-F238E27FC236}">
                <a16:creationId xmlns:a16="http://schemas.microsoft.com/office/drawing/2014/main" id="{BCC12D9A-F970-3045-9A4C-E05AA6DE0919}"/>
              </a:ext>
            </a:extLst>
          </p:cNvPr>
          <p:cNvSpPr>
            <a:spLocks noGrp="1"/>
          </p:cNvSpPr>
          <p:nvPr>
            <p:ph type="body" sz="quarter" idx="12"/>
          </p:nvPr>
        </p:nvSpPr>
        <p:spPr/>
        <p:txBody>
          <a:bodyPr/>
          <a:lstStyle/>
          <a:p>
            <a:pPr>
              <a:lnSpc>
                <a:spcPts val="1800"/>
              </a:lnSpc>
              <a:spcAft>
                <a:spcPts val="400"/>
              </a:spcAft>
            </a:pPr>
            <a:r>
              <a:rPr lang="en-US" u="sng" dirty="0"/>
              <a:t>Resources you will need:</a:t>
            </a:r>
          </a:p>
          <a:p>
            <a:pPr>
              <a:lnSpc>
                <a:spcPts val="1800"/>
              </a:lnSpc>
            </a:pPr>
            <a:r>
              <a:rPr lang="en-US" dirty="0" smtClean="0"/>
              <a:t>PS Doodle Sheet vLE-Feb2022</a:t>
            </a:r>
          </a:p>
        </p:txBody>
      </p:sp>
      <p:sp>
        <p:nvSpPr>
          <p:cNvPr id="4" name="Text Placeholder 3">
            <a:extLst>
              <a:ext uri="{FF2B5EF4-FFF2-40B4-BE49-F238E27FC236}">
                <a16:creationId xmlns:a16="http://schemas.microsoft.com/office/drawing/2014/main" id="{F946131D-B571-1E44-9196-99C9309A2C41}"/>
              </a:ext>
            </a:extLst>
          </p:cNvPr>
          <p:cNvSpPr>
            <a:spLocks noGrp="1"/>
          </p:cNvSpPr>
          <p:nvPr>
            <p:ph type="body" sz="quarter" idx="11"/>
          </p:nvPr>
        </p:nvSpPr>
        <p:spPr/>
        <p:txBody>
          <a:bodyPr/>
          <a:lstStyle/>
          <a:p>
            <a:r>
              <a:rPr lang="en-US" dirty="0" smtClean="0"/>
              <a:t>5-10 </a:t>
            </a:r>
            <a:r>
              <a:rPr lang="en-US" dirty="0"/>
              <a:t>Minutes</a:t>
            </a:r>
          </a:p>
        </p:txBody>
      </p:sp>
      <p:sp>
        <p:nvSpPr>
          <p:cNvPr id="8" name="Title 7">
            <a:extLst>
              <a:ext uri="{FF2B5EF4-FFF2-40B4-BE49-F238E27FC236}">
                <a16:creationId xmlns:a16="http://schemas.microsoft.com/office/drawing/2014/main" id="{4DA9101C-6B54-7940-98A1-6DCDBFB1A20A}"/>
              </a:ext>
            </a:extLst>
          </p:cNvPr>
          <p:cNvSpPr>
            <a:spLocks noGrp="1"/>
          </p:cNvSpPr>
          <p:nvPr>
            <p:ph type="title"/>
          </p:nvPr>
        </p:nvSpPr>
        <p:spPr/>
        <p:txBody>
          <a:bodyPr/>
          <a:lstStyle/>
          <a:p>
            <a:r>
              <a:rPr lang="en-US" dirty="0"/>
              <a:t>Learning Segment 05 Overview</a:t>
            </a:r>
          </a:p>
        </p:txBody>
      </p:sp>
    </p:spTree>
    <p:extLst>
      <p:ext uri="{BB962C8B-B14F-4D97-AF65-F5344CB8AC3E}">
        <p14:creationId xmlns:p14="http://schemas.microsoft.com/office/powerpoint/2010/main" val="196176060"/>
      </p:ext>
    </p:extLst>
  </p:cSld>
  <p:clrMapOvr>
    <a:masterClrMapping/>
  </p:clrMapOvr>
  <p:transition spd="slow"/>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D53661-0849-A04C-8A0E-F272659918D5}"/>
              </a:ext>
            </a:extLst>
          </p:cNvPr>
          <p:cNvSpPr>
            <a:spLocks noGrp="1"/>
          </p:cNvSpPr>
          <p:nvPr>
            <p:ph type="title"/>
          </p:nvPr>
        </p:nvSpPr>
        <p:spPr/>
        <p:txBody>
          <a:bodyPr/>
          <a:lstStyle/>
          <a:p>
            <a:r>
              <a:rPr lang="en-US" dirty="0"/>
              <a:t>Learning Segment 05 Overview Continued</a:t>
            </a:r>
          </a:p>
        </p:txBody>
      </p:sp>
      <p:sp>
        <p:nvSpPr>
          <p:cNvPr id="3" name="Text Placeholder 2">
            <a:extLst>
              <a:ext uri="{FF2B5EF4-FFF2-40B4-BE49-F238E27FC236}">
                <a16:creationId xmlns:a16="http://schemas.microsoft.com/office/drawing/2014/main" id="{1FCC1298-B2E2-F04A-9B8F-13832815EAB1}"/>
              </a:ext>
            </a:extLst>
          </p:cNvPr>
          <p:cNvSpPr>
            <a:spLocks noGrp="1"/>
          </p:cNvSpPr>
          <p:nvPr>
            <p:ph type="body" sz="quarter" idx="10"/>
          </p:nvPr>
        </p:nvSpPr>
        <p:spPr/>
        <p:txBody>
          <a:bodyPr/>
          <a:lstStyle/>
          <a:p>
            <a:r>
              <a:rPr lang="en-US" dirty="0"/>
              <a:t>Students sketch the energy diagram they think applies to photosynthesis on doodle sheets, pair/share, then share out. This should go quickly because students know that sunlight is energy and that without it, photosynthesis will not occur. </a:t>
            </a:r>
            <a:r>
              <a:rPr lang="en-US" dirty="0" smtClean="0"/>
              <a:t>(And we’ve already seen the “uphill” version of a chemical reaction in the Biosynthesis unit.) This </a:t>
            </a:r>
            <a:r>
              <a:rPr lang="en-US" dirty="0"/>
              <a:t>sets the stage for making the connection between photosynthesis and cell respiration, and for tracing all biological energy back to the sun</a:t>
            </a:r>
            <a:r>
              <a:rPr lang="en-US" dirty="0" smtClean="0"/>
              <a:t>.</a:t>
            </a:r>
          </a:p>
          <a:p>
            <a:endParaRPr lang="en-US" dirty="0"/>
          </a:p>
          <a:p>
            <a:r>
              <a:rPr lang="en-US" dirty="0" smtClean="0"/>
              <a:t>The model idea we add in this learning segment is about energy and should be recorded as such, but a chemical reaction is also about matter. As such, you are setting up ideas you’ll leverage in the next learning segment where we talk about the matter.</a:t>
            </a:r>
            <a:endParaRPr lang="en-US" dirty="0"/>
          </a:p>
          <a:p>
            <a:endParaRPr lang="en-US" dirty="0"/>
          </a:p>
        </p:txBody>
      </p:sp>
    </p:spTree>
    <p:extLst>
      <p:ext uri="{BB962C8B-B14F-4D97-AF65-F5344CB8AC3E}">
        <p14:creationId xmlns:p14="http://schemas.microsoft.com/office/powerpoint/2010/main" val="3258929008"/>
      </p:ext>
    </p:extLst>
  </p:cSld>
  <p:clrMapOvr>
    <a:masterClrMapping/>
  </p:clrMapOvr>
  <p:transition spd="med"/>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dirty="0"/>
              <a:t>Tracking the Two Models</a:t>
            </a:r>
          </a:p>
        </p:txBody>
      </p:sp>
      <p:sp>
        <p:nvSpPr>
          <p:cNvPr id="5" name="Content Placeholder 4"/>
          <p:cNvSpPr>
            <a:spLocks noGrp="1"/>
          </p:cNvSpPr>
          <p:nvPr>
            <p:ph sz="half" idx="4294967295"/>
          </p:nvPr>
        </p:nvSpPr>
        <p:spPr>
          <a:xfrm>
            <a:off x="306693" y="782255"/>
            <a:ext cx="4090378" cy="5618545"/>
          </a:xfrm>
        </p:spPr>
        <p:txBody>
          <a:bodyPr>
            <a:noAutofit/>
          </a:bodyPr>
          <a:lstStyle/>
          <a:p>
            <a:pPr marL="0" indent="0">
              <a:spcBef>
                <a:spcPts val="0"/>
              </a:spcBef>
              <a:buNone/>
            </a:pPr>
            <a:r>
              <a:rPr lang="en-US" sz="1000" u="sng" dirty="0"/>
              <a:t>Ideas from Chemical Reactions</a:t>
            </a:r>
          </a:p>
          <a:p>
            <a:pPr marL="91440" indent="-91440">
              <a:spcBef>
                <a:spcPts val="0"/>
              </a:spcBef>
              <a:buFont typeface="Arial" panose="020B0604020202020204" pitchFamily="34" charset="0"/>
              <a:buChar char="•"/>
            </a:pPr>
            <a:r>
              <a:rPr lang="en-US" sz="1000" dirty="0"/>
              <a:t>Matter is conserved, neither created nor destroyed. Matter is rearranged in chemical reactions. </a:t>
            </a:r>
          </a:p>
          <a:p>
            <a:pPr marL="91440" indent="-91440">
              <a:spcBef>
                <a:spcPts val="0"/>
              </a:spcBef>
              <a:buFont typeface="Arial" panose="020B0604020202020204" pitchFamily="34" charset="0"/>
              <a:buChar char="•"/>
            </a:pPr>
            <a:r>
              <a:rPr lang="en-US" sz="1000" dirty="0"/>
              <a:t>Food has matter in the form of protein, carbs and fats- the same things we find our bodies are made of. We also take in matter as oxygen and water.</a:t>
            </a:r>
          </a:p>
          <a:p>
            <a:pPr marL="91440" indent="-91440">
              <a:spcBef>
                <a:spcPts val="0"/>
              </a:spcBef>
              <a:buFont typeface="Arial" panose="020B0604020202020204" pitchFamily="34" charset="0"/>
              <a:buChar char="•"/>
            </a:pPr>
            <a:r>
              <a:rPr lang="en-US" sz="1000" dirty="0"/>
              <a:t>Some of this matter is used in our body, but we take in much more matter than we need to use to grow or maintain body structures. </a:t>
            </a:r>
          </a:p>
          <a:p>
            <a:pPr marL="91440" indent="-91440">
              <a:spcBef>
                <a:spcPts val="0"/>
              </a:spcBef>
              <a:spcAft>
                <a:spcPts val="400"/>
              </a:spcAft>
              <a:buFont typeface="Arial" panose="020B0604020202020204" pitchFamily="34" charset="0"/>
              <a:buChar char="•"/>
            </a:pPr>
            <a:r>
              <a:rPr lang="en-US" sz="1000" dirty="0"/>
              <a:t>Some of this matter (especially much of the water but also some indigestible material) basically passes through us.</a:t>
            </a:r>
          </a:p>
          <a:p>
            <a:pPr marL="0" indent="0">
              <a:spcBef>
                <a:spcPts val="0"/>
              </a:spcBef>
              <a:buNone/>
            </a:pPr>
            <a:r>
              <a:rPr lang="en-US" sz="1000" u="sng" dirty="0"/>
              <a:t>Ideas from Cellular Respiration</a:t>
            </a:r>
            <a:endParaRPr lang="en-US" sz="1000" dirty="0"/>
          </a:p>
          <a:p>
            <a:pPr marL="91440" indent="-91440">
              <a:spcBef>
                <a:spcPts val="0"/>
              </a:spcBef>
              <a:spcAft>
                <a:spcPts val="400"/>
              </a:spcAft>
              <a:buFont typeface="Arial" panose="020B0604020202020204" pitchFamily="34" charset="0"/>
              <a:buChar char="•"/>
            </a:pPr>
            <a:r>
              <a:rPr lang="en-US" sz="1000" dirty="0"/>
              <a:t>Some of this matter is really taken in for energy. It is rearranged to obtain energy in a reaction called cellular respiration. The products are expelled from the body as carbon dioxide and </a:t>
            </a:r>
            <a:r>
              <a:rPr lang="en-US" sz="1000" dirty="0" smtClean="0"/>
              <a:t>water.</a:t>
            </a:r>
          </a:p>
          <a:p>
            <a:pPr marL="0" indent="0">
              <a:spcBef>
                <a:spcPts val="0"/>
              </a:spcBef>
              <a:buNone/>
            </a:pPr>
            <a:r>
              <a:rPr lang="en-US" sz="1000" u="sng" dirty="0" smtClean="0"/>
              <a:t>Ideas from Biosynthesis</a:t>
            </a:r>
            <a:endParaRPr lang="en-US" sz="1000" dirty="0" smtClean="0"/>
          </a:p>
          <a:p>
            <a:pPr marL="91440" indent="-91440">
              <a:spcBef>
                <a:spcPts val="0"/>
              </a:spcBef>
            </a:pPr>
            <a:r>
              <a:rPr lang="en-US" sz="1000" dirty="0">
                <a:cs typeface="Arial" panose="020B0604020202020204" pitchFamily="34" charset="0"/>
              </a:rPr>
              <a:t>Some of our digested food is broken down and rearranged build new macromolecules we use to both repair tissue and build new body tissue.</a:t>
            </a:r>
          </a:p>
          <a:p>
            <a:pPr marL="91440" indent="-91440">
              <a:spcBef>
                <a:spcPts val="0"/>
              </a:spcBef>
            </a:pPr>
            <a:r>
              <a:rPr lang="en-US" sz="1000" dirty="0">
                <a:cs typeface="Arial" panose="020B0604020202020204" pitchFamily="34" charset="0"/>
              </a:rPr>
              <a:t>Food consumed in excess of what we need for energy and growth/repair is converted to fat and stored.</a:t>
            </a:r>
            <a:endParaRPr lang="en-US" sz="1000" dirty="0"/>
          </a:p>
          <a:p>
            <a:pPr marL="0" indent="0">
              <a:spcBef>
                <a:spcPts val="400"/>
              </a:spcBef>
              <a:buNone/>
            </a:pPr>
            <a:r>
              <a:rPr lang="en-US" sz="1100" b="1" u="sng" dirty="0" smtClean="0"/>
              <a:t>New </a:t>
            </a:r>
            <a:r>
              <a:rPr lang="en-US" sz="1100" b="1" u="sng" dirty="0"/>
              <a:t>Ideas </a:t>
            </a:r>
            <a:r>
              <a:rPr lang="en-US" sz="1100" b="1" u="sng" dirty="0" smtClean="0"/>
              <a:t>in Photosynthesis</a:t>
            </a:r>
            <a:endParaRPr lang="en-US" sz="1100" b="1" dirty="0"/>
          </a:p>
          <a:p>
            <a:pPr marL="91440" indent="-91440">
              <a:spcBef>
                <a:spcPts val="400"/>
              </a:spcBef>
              <a:spcAft>
                <a:spcPts val="400"/>
              </a:spcAft>
            </a:pPr>
            <a:r>
              <a:rPr lang="en-US" sz="1100" b="1" dirty="0"/>
              <a:t>Plants take in CO</a:t>
            </a:r>
            <a:r>
              <a:rPr lang="en-US" sz="1100" b="1" baseline="-25000" dirty="0"/>
              <a:t>2</a:t>
            </a:r>
            <a:r>
              <a:rPr lang="en-US" sz="1100" b="1" dirty="0"/>
              <a:t>.</a:t>
            </a:r>
          </a:p>
          <a:p>
            <a:pPr marL="91440" indent="-91440">
              <a:spcBef>
                <a:spcPts val="0"/>
              </a:spcBef>
              <a:spcAft>
                <a:spcPts val="400"/>
              </a:spcAft>
            </a:pPr>
            <a:r>
              <a:rPr lang="en-US" sz="1100" b="1" dirty="0"/>
              <a:t>This is a precursor idea to our model statement about photosynthesis.</a:t>
            </a:r>
          </a:p>
          <a:p>
            <a:pPr marL="91440" indent="-91440">
              <a:spcBef>
                <a:spcPts val="0"/>
              </a:spcBef>
            </a:pPr>
            <a:r>
              <a:rPr lang="en-US" sz="1100" b="1" dirty="0"/>
              <a:t>Over a 24-hour period, the rate of photosynthesis in a plant is greater than the rate of respiration. As a result: </a:t>
            </a:r>
          </a:p>
          <a:p>
            <a:pPr marL="274320" lvl="1" indent="-274320">
              <a:spcBef>
                <a:spcPts val="0"/>
              </a:spcBef>
            </a:pPr>
            <a:r>
              <a:rPr lang="en-US" sz="1100" b="1" dirty="0"/>
              <a:t>Plants use more CO</a:t>
            </a:r>
            <a:r>
              <a:rPr lang="en-US" sz="1100" b="1" baseline="-25000" dirty="0"/>
              <a:t>2</a:t>
            </a:r>
            <a:r>
              <a:rPr lang="en-US" sz="1100" b="1" dirty="0"/>
              <a:t> than they give off.</a:t>
            </a:r>
          </a:p>
          <a:p>
            <a:pPr marL="91440" lvl="1" indent="-91440">
              <a:spcBef>
                <a:spcPts val="400"/>
              </a:spcBef>
              <a:spcAft>
                <a:spcPts val="400"/>
              </a:spcAft>
              <a:buFont typeface="Arial" panose="020B0604020202020204" pitchFamily="34" charset="0"/>
              <a:buChar char="•"/>
            </a:pPr>
            <a:r>
              <a:rPr lang="en-US" sz="1100" b="1" i="1" dirty="0" smtClean="0">
                <a:solidFill>
                  <a:srgbClr val="CC0033"/>
                </a:solidFill>
              </a:rPr>
              <a:t>Related to the statement about energy: </a:t>
            </a:r>
            <a:r>
              <a:rPr lang="en-US" sz="1100" b="1" dirty="0" smtClean="0">
                <a:solidFill>
                  <a:srgbClr val="CC0033"/>
                </a:solidFill>
              </a:rPr>
              <a:t>Plants</a:t>
            </a:r>
            <a:r>
              <a:rPr lang="en-US" sz="1100" b="1" dirty="0">
                <a:solidFill>
                  <a:srgbClr val="CC0033"/>
                </a:solidFill>
              </a:rPr>
              <a:t> </a:t>
            </a:r>
            <a:r>
              <a:rPr lang="en-US" sz="1100" b="1" dirty="0" smtClean="0">
                <a:solidFill>
                  <a:srgbClr val="CC0033"/>
                </a:solidFill>
              </a:rPr>
              <a:t>are rearranging matter during photosynthesis, so the products differ from the starting reactants. (You may not add this to the model here, but it’s an important piece to recognize here or in the next learning segment.)</a:t>
            </a:r>
          </a:p>
          <a:p>
            <a:pPr marL="91440" indent="-91440">
              <a:spcBef>
                <a:spcPts val="0"/>
              </a:spcBef>
              <a:buFont typeface="Arial" panose="020B0604020202020204" pitchFamily="34" charset="0"/>
              <a:buChar char="•"/>
            </a:pPr>
            <a:endParaRPr lang="en-US" sz="1100" b="1" dirty="0"/>
          </a:p>
          <a:p>
            <a:pPr marL="91440" indent="-91440">
              <a:spcBef>
                <a:spcPts val="0"/>
              </a:spcBef>
            </a:pPr>
            <a:endParaRPr lang="en-US" sz="1200" dirty="0"/>
          </a:p>
          <a:p>
            <a:pPr marL="91440" indent="-91440">
              <a:spcBef>
                <a:spcPts val="0"/>
              </a:spcBef>
            </a:pPr>
            <a:endParaRPr lang="en-US" sz="1100" dirty="0"/>
          </a:p>
          <a:p>
            <a:pPr marL="91440" indent="-91440">
              <a:spcBef>
                <a:spcPts val="0"/>
              </a:spcBef>
            </a:pPr>
            <a:endParaRPr lang="en-US" sz="1100" dirty="0"/>
          </a:p>
          <a:p>
            <a:endParaRPr lang="en-US" sz="900" dirty="0"/>
          </a:p>
          <a:p>
            <a:endParaRPr lang="en-US" sz="900" dirty="0"/>
          </a:p>
        </p:txBody>
      </p:sp>
      <p:sp>
        <p:nvSpPr>
          <p:cNvPr id="7" name="Content Placeholder 6"/>
          <p:cNvSpPr>
            <a:spLocks noGrp="1"/>
          </p:cNvSpPr>
          <p:nvPr>
            <p:ph sz="quarter" idx="4294967295"/>
          </p:nvPr>
        </p:nvSpPr>
        <p:spPr>
          <a:xfrm>
            <a:off x="4540195" y="764977"/>
            <a:ext cx="4500456" cy="5712023"/>
          </a:xfrm>
        </p:spPr>
        <p:txBody>
          <a:bodyPr>
            <a:noAutofit/>
          </a:bodyPr>
          <a:lstStyle/>
          <a:p>
            <a:pPr marL="0" indent="0">
              <a:spcBef>
                <a:spcPts val="0"/>
              </a:spcBef>
              <a:buNone/>
            </a:pPr>
            <a:r>
              <a:rPr lang="en-US" sz="1000" u="sng" dirty="0"/>
              <a:t>Ideas from Chemical Reactions</a:t>
            </a:r>
          </a:p>
          <a:p>
            <a:pPr marL="91440" indent="-91440">
              <a:spcBef>
                <a:spcPts val="0"/>
              </a:spcBef>
              <a:buFont typeface="Arial" panose="020B0604020202020204" pitchFamily="34" charset="0"/>
              <a:buChar char="•"/>
            </a:pPr>
            <a:r>
              <a:rPr lang="en-US" sz="1000" dirty="0"/>
              <a:t>Energy is conserved, neither created nor destroyed. Energy is transformed in chemical reactions. </a:t>
            </a:r>
          </a:p>
          <a:p>
            <a:pPr marL="91440" indent="-91440">
              <a:spcBef>
                <a:spcPts val="0"/>
              </a:spcBef>
              <a:buFont typeface="Arial" panose="020B0604020202020204" pitchFamily="34" charset="0"/>
              <a:buChar char="•"/>
            </a:pPr>
            <a:r>
              <a:rPr lang="en-US" sz="1000" dirty="0"/>
              <a:t>When the reactants have more potential energy than the products, energy is released in the reaction (“downhill” reaction).</a:t>
            </a:r>
          </a:p>
          <a:p>
            <a:pPr marL="91440" indent="-91440">
              <a:spcBef>
                <a:spcPts val="0"/>
              </a:spcBef>
              <a:buFont typeface="Arial" panose="020B0604020202020204" pitchFamily="34" charset="0"/>
              <a:buChar char="•"/>
            </a:pPr>
            <a:r>
              <a:rPr lang="en-US" sz="1000" dirty="0"/>
              <a:t>Food has energy in the form of calories.</a:t>
            </a:r>
          </a:p>
          <a:p>
            <a:pPr marL="91440" indent="-91440">
              <a:spcBef>
                <a:spcPts val="0"/>
              </a:spcBef>
              <a:spcAft>
                <a:spcPts val="400"/>
              </a:spcAft>
              <a:buFont typeface="Arial" panose="020B0604020202020204" pitchFamily="34" charset="0"/>
              <a:buChar char="•"/>
            </a:pPr>
            <a:r>
              <a:rPr lang="en-US" sz="1000" dirty="0"/>
              <a:t>Living things get energy by rearranging food and oxygen molecules.</a:t>
            </a:r>
          </a:p>
          <a:p>
            <a:pPr marL="0" indent="0">
              <a:spcBef>
                <a:spcPts val="0"/>
              </a:spcBef>
              <a:buNone/>
            </a:pPr>
            <a:r>
              <a:rPr lang="en-US" sz="1000" u="sng" dirty="0"/>
              <a:t>Ideas from Cellular Respiration</a:t>
            </a:r>
            <a:endParaRPr lang="en-US" sz="1000" dirty="0"/>
          </a:p>
          <a:p>
            <a:pPr marL="91440" indent="-91440">
              <a:spcBef>
                <a:spcPts val="0"/>
              </a:spcBef>
              <a:buFont typeface="Arial" panose="020B0604020202020204" pitchFamily="34" charset="0"/>
              <a:buChar char="•"/>
            </a:pPr>
            <a:r>
              <a:rPr lang="en-US" sz="1000" dirty="0"/>
              <a:t>Living things rearrange food (specifically glucose - C</a:t>
            </a:r>
            <a:r>
              <a:rPr lang="en-US" sz="1000" baseline="-25000" dirty="0"/>
              <a:t>6</a:t>
            </a:r>
            <a:r>
              <a:rPr lang="en-US" sz="1000" dirty="0"/>
              <a:t>H</a:t>
            </a:r>
            <a:r>
              <a:rPr lang="en-US" sz="1000" baseline="-25000" dirty="0"/>
              <a:t>12</a:t>
            </a:r>
            <a:r>
              <a:rPr lang="en-US" sz="1000" dirty="0"/>
              <a:t>O</a:t>
            </a:r>
            <a:r>
              <a:rPr lang="en-US" sz="1000" baseline="-25000" dirty="0"/>
              <a:t>﻿6</a:t>
            </a:r>
            <a:r>
              <a:rPr lang="en-US" sz="1000" dirty="0"/>
              <a:t>﻿) and O</a:t>
            </a:r>
            <a:r>
              <a:rPr lang="en-US" sz="1000" baseline="-25000" dirty="0"/>
              <a:t>2</a:t>
            </a:r>
            <a:r>
              <a:rPr lang="en-US" sz="1000" dirty="0"/>
              <a:t> into CO</a:t>
            </a:r>
            <a:r>
              <a:rPr lang="en-US" sz="1000" baseline="-25000" dirty="0"/>
              <a:t>2</a:t>
            </a:r>
            <a:r>
              <a:rPr lang="en-US" sz="1000" dirty="0"/>
              <a:t> and H</a:t>
            </a:r>
            <a:r>
              <a:rPr lang="en-US" sz="1000" baseline="-25000" dirty="0"/>
              <a:t>2</a:t>
            </a:r>
            <a:r>
              <a:rPr lang="en-US" sz="1000" dirty="0"/>
              <a:t>O</a:t>
            </a:r>
          </a:p>
          <a:p>
            <a:pPr marL="91440" indent="-91440">
              <a:spcBef>
                <a:spcPts val="0"/>
              </a:spcBef>
              <a:buFont typeface="Arial" panose="020B0604020202020204" pitchFamily="34" charset="0"/>
              <a:buChar char="•"/>
            </a:pPr>
            <a:r>
              <a:rPr lang="en-US" sz="1000" dirty="0"/>
              <a:t>(C</a:t>
            </a:r>
            <a:r>
              <a:rPr lang="en-US" sz="1000" baseline="-25000" dirty="0"/>
              <a:t>6</a:t>
            </a:r>
            <a:r>
              <a:rPr lang="en-US" sz="1000" dirty="0"/>
              <a:t>H</a:t>
            </a:r>
            <a:r>
              <a:rPr lang="en-US" sz="1000" baseline="-25000" dirty="0"/>
              <a:t>12</a:t>
            </a:r>
            <a:r>
              <a:rPr lang="en-US" sz="1000" dirty="0"/>
              <a:t>O</a:t>
            </a:r>
            <a:r>
              <a:rPr lang="en-US" sz="1000" baseline="-25000" dirty="0"/>
              <a:t>6</a:t>
            </a:r>
            <a:r>
              <a:rPr lang="en-US" sz="1000" dirty="0"/>
              <a:t> + O</a:t>
            </a:r>
            <a:r>
              <a:rPr lang="en-US" sz="1000" baseline="-25000" dirty="0"/>
              <a:t>2</a:t>
            </a:r>
            <a:r>
              <a:rPr lang="en-US" sz="1000" dirty="0"/>
              <a:t>) have higher energy than (CO</a:t>
            </a:r>
            <a:r>
              <a:rPr lang="en-US" sz="1000" baseline="-25000" dirty="0"/>
              <a:t>2</a:t>
            </a:r>
            <a:r>
              <a:rPr lang="en-US" sz="1000" dirty="0"/>
              <a:t> + H</a:t>
            </a:r>
            <a:r>
              <a:rPr lang="en-US" sz="1000" baseline="-25000" dirty="0"/>
              <a:t>2</a:t>
            </a:r>
            <a:r>
              <a:rPr lang="en-US" sz="1000" dirty="0"/>
              <a:t>O) so this rearrangement releases energy.</a:t>
            </a:r>
          </a:p>
          <a:p>
            <a:pPr marL="91440" lvl="1" indent="-91440">
              <a:spcBef>
                <a:spcPts val="0"/>
              </a:spcBef>
            </a:pPr>
            <a:r>
              <a:rPr lang="en-US" sz="1000" dirty="0"/>
              <a:t>The rearrangements occur in a series of steps rather than all at once.</a:t>
            </a:r>
          </a:p>
          <a:p>
            <a:pPr marL="91440" lvl="1" indent="-91440">
              <a:spcBef>
                <a:spcPts val="0"/>
              </a:spcBef>
            </a:pPr>
            <a:r>
              <a:rPr lang="en-US" sz="1000" dirty="0"/>
              <a:t>Collectively the reactions are called cellular respiration.</a:t>
            </a:r>
          </a:p>
          <a:p>
            <a:pPr marL="91440" lvl="1" indent="-91440">
              <a:spcBef>
                <a:spcPts val="0"/>
              </a:spcBef>
              <a:spcAft>
                <a:spcPts val="400"/>
              </a:spcAft>
            </a:pPr>
            <a:r>
              <a:rPr lang="en-US" sz="1000" dirty="0"/>
              <a:t>Usable cellular energy is released in the form of ATP</a:t>
            </a:r>
            <a:r>
              <a:rPr lang="en-US" sz="1000" dirty="0" smtClean="0"/>
              <a:t>.</a:t>
            </a:r>
          </a:p>
          <a:p>
            <a:pPr marL="91440" indent="-91440">
              <a:spcBef>
                <a:spcPts val="0"/>
              </a:spcBef>
              <a:spcAft>
                <a:spcPts val="400"/>
              </a:spcAft>
            </a:pPr>
            <a:r>
              <a:rPr lang="en-US" sz="1000" dirty="0"/>
              <a:t>UNITY AND </a:t>
            </a:r>
            <a:r>
              <a:rPr lang="en-US" sz="1000" dirty="0" smtClean="0"/>
              <a:t>DIVERSITY: See CR unit for model ideas (e.g. fermentation).</a:t>
            </a:r>
            <a:endParaRPr lang="en-US" sz="1000" dirty="0"/>
          </a:p>
          <a:p>
            <a:pPr marL="0" lvl="1" indent="0">
              <a:spcBef>
                <a:spcPts val="0"/>
              </a:spcBef>
              <a:buNone/>
            </a:pPr>
            <a:r>
              <a:rPr lang="en-US" sz="1000" u="sng" dirty="0" smtClean="0"/>
              <a:t>Ideas </a:t>
            </a:r>
            <a:r>
              <a:rPr lang="en-US" sz="1000" u="sng" dirty="0"/>
              <a:t>from Biosynthesis</a:t>
            </a:r>
            <a:endParaRPr lang="en-US" sz="1000" dirty="0"/>
          </a:p>
          <a:p>
            <a:pPr marL="91440" indent="-91440">
              <a:spcBef>
                <a:spcPts val="0"/>
              </a:spcBef>
            </a:pPr>
            <a:r>
              <a:rPr lang="en-US" sz="1000" dirty="0">
                <a:cs typeface="Arial" panose="020B0604020202020204" pitchFamily="34" charset="0"/>
              </a:rPr>
              <a:t>Building new biomolecules (proteins, fats and carbs) from the products of digestion requires energy (which is provided by cellular respiration). </a:t>
            </a:r>
          </a:p>
          <a:p>
            <a:pPr marL="91440" indent="-91440">
              <a:spcBef>
                <a:spcPts val="0"/>
              </a:spcBef>
            </a:pPr>
            <a:r>
              <a:rPr lang="en-US" sz="1000" dirty="0"/>
              <a:t>More generally, in chemical reactions where the products have more potential energy than the reactants, energy must be added to the reaction (“uphill” reaction).</a:t>
            </a:r>
          </a:p>
          <a:p>
            <a:pPr marL="91440" indent="-91440">
              <a:spcBef>
                <a:spcPts val="0"/>
              </a:spcBef>
            </a:pPr>
            <a:r>
              <a:rPr lang="en-US" sz="1000" dirty="0"/>
              <a:t>If you run out of glucose, your body can pull from fat stores—and then as a last resort, amino acids—to provide fuel for cellular respiration. </a:t>
            </a:r>
            <a:endParaRPr lang="en-US" sz="1000" i="1" dirty="0">
              <a:cs typeface="Arial" panose="020B0604020202020204" pitchFamily="34" charset="0"/>
            </a:endParaRPr>
          </a:p>
          <a:p>
            <a:pPr marL="0" lvl="1" indent="0">
              <a:spcBef>
                <a:spcPts val="400"/>
              </a:spcBef>
              <a:buNone/>
            </a:pPr>
            <a:r>
              <a:rPr lang="en-US" sz="1100" b="1" u="sng" dirty="0" smtClean="0"/>
              <a:t>New </a:t>
            </a:r>
            <a:r>
              <a:rPr lang="en-US" sz="1100" b="1" u="sng" dirty="0"/>
              <a:t>Ideas </a:t>
            </a:r>
            <a:r>
              <a:rPr lang="en-US" sz="1100" b="1" u="sng" dirty="0" smtClean="0"/>
              <a:t>in Photosynthesis</a:t>
            </a:r>
            <a:endParaRPr lang="en-US" sz="1100" dirty="0"/>
          </a:p>
          <a:p>
            <a:pPr marL="91440" indent="-91440">
              <a:spcBef>
                <a:spcPts val="400"/>
              </a:spcBef>
            </a:pPr>
            <a:r>
              <a:rPr lang="en-US" sz="1100" b="1" dirty="0"/>
              <a:t>Plants respire using the same cellular respiration reaction as other organisms to acquire the energy they need.</a:t>
            </a:r>
          </a:p>
          <a:p>
            <a:pPr marL="91440" indent="-91440">
              <a:spcBef>
                <a:spcPts val="400"/>
              </a:spcBef>
              <a:spcAft>
                <a:spcPts val="400"/>
              </a:spcAft>
            </a:pPr>
            <a:r>
              <a:rPr lang="en-US" sz="1100" b="1" dirty="0" smtClean="0">
                <a:solidFill>
                  <a:srgbClr val="CC0033"/>
                </a:solidFill>
              </a:rPr>
              <a:t>Plants</a:t>
            </a:r>
            <a:r>
              <a:rPr lang="en-US" sz="1100" b="1" dirty="0">
                <a:solidFill>
                  <a:srgbClr val="CC0033"/>
                </a:solidFill>
              </a:rPr>
              <a:t> take in low energy </a:t>
            </a:r>
            <a:r>
              <a:rPr lang="en-US" sz="1100" b="1" dirty="0" smtClean="0">
                <a:solidFill>
                  <a:srgbClr val="CC0033"/>
                </a:solidFill>
              </a:rPr>
              <a:t>molecules </a:t>
            </a:r>
            <a:r>
              <a:rPr lang="en-US" sz="1100" b="1" dirty="0">
                <a:solidFill>
                  <a:srgbClr val="CC0033"/>
                </a:solidFill>
              </a:rPr>
              <a:t>and use energy from the sun to rearrange them into high energy </a:t>
            </a:r>
            <a:r>
              <a:rPr lang="en-US" sz="1100" b="1" dirty="0" smtClean="0">
                <a:solidFill>
                  <a:srgbClr val="CC0033"/>
                </a:solidFill>
              </a:rPr>
              <a:t>molecules. (See “uphill reaction” above.)</a:t>
            </a:r>
            <a:endParaRPr lang="en-US" sz="1100" b="1" dirty="0">
              <a:solidFill>
                <a:srgbClr val="CC0033"/>
              </a:solidFill>
            </a:endParaRPr>
          </a:p>
          <a:p>
            <a:pPr marL="91440" indent="-91440">
              <a:spcBef>
                <a:spcPts val="0"/>
              </a:spcBef>
              <a:buFont typeface="Arial" panose="020B0604020202020204" pitchFamily="34" charset="0"/>
              <a:buChar char="•"/>
            </a:pPr>
            <a:endParaRPr lang="en-US" sz="1100" b="1" dirty="0"/>
          </a:p>
          <a:p>
            <a:endParaRPr lang="en-US" sz="900" dirty="0"/>
          </a:p>
        </p:txBody>
      </p:sp>
      <p:sp>
        <p:nvSpPr>
          <p:cNvPr id="11" name="Title 1"/>
          <p:cNvSpPr txBox="1">
            <a:spLocks/>
          </p:cNvSpPr>
          <p:nvPr/>
        </p:nvSpPr>
        <p:spPr>
          <a:xfrm>
            <a:off x="1753595" y="2337551"/>
            <a:ext cx="6497436" cy="1688094"/>
          </a:xfrm>
          <a:prstGeom prst="rect">
            <a:avLst/>
          </a:prstGeom>
        </p:spPr>
        <p:txBody>
          <a:bodyPr vert="horz" lIns="91440" tIns="45720" rIns="91440" bIns="45720" rtlCol="0"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l"/>
            <a:endParaRPr lang="en-US" sz="2400" dirty="0">
              <a:latin typeface="Arial" panose="020B0604020202020204" pitchFamily="34" charset="0"/>
              <a:cs typeface="Arial" panose="020B0604020202020204" pitchFamily="34" charset="0"/>
            </a:endParaRPr>
          </a:p>
        </p:txBody>
      </p:sp>
      <p:sp>
        <p:nvSpPr>
          <p:cNvPr id="9" name="TextBox 8">
            <a:extLst>
              <a:ext uri="{FF2B5EF4-FFF2-40B4-BE49-F238E27FC236}">
                <a16:creationId xmlns:a16="http://schemas.microsoft.com/office/drawing/2014/main" id="{324BD957-41EA-45FA-8A80-D482A22B1AF5}"/>
              </a:ext>
            </a:extLst>
          </p:cNvPr>
          <p:cNvSpPr txBox="1"/>
          <p:nvPr/>
        </p:nvSpPr>
        <p:spPr>
          <a:xfrm>
            <a:off x="1447800" y="546884"/>
            <a:ext cx="1656223" cy="307777"/>
          </a:xfrm>
          <a:prstGeom prst="rect">
            <a:avLst/>
          </a:prstGeom>
          <a:noFill/>
        </p:spPr>
        <p:txBody>
          <a:bodyPr wrap="none" rtlCol="0">
            <a:spAutoFit/>
          </a:bodyPr>
          <a:lstStyle/>
          <a:p>
            <a:r>
              <a:rPr lang="en-US" sz="1400" b="1" dirty="0"/>
              <a:t>Matter from Food</a:t>
            </a:r>
          </a:p>
        </p:txBody>
      </p:sp>
      <p:sp>
        <p:nvSpPr>
          <p:cNvPr id="12" name="TextBox 11">
            <a:extLst>
              <a:ext uri="{FF2B5EF4-FFF2-40B4-BE49-F238E27FC236}">
                <a16:creationId xmlns:a16="http://schemas.microsoft.com/office/drawing/2014/main" id="{55A98112-2543-44F4-BBC9-038D8906205E}"/>
              </a:ext>
            </a:extLst>
          </p:cNvPr>
          <p:cNvSpPr txBox="1"/>
          <p:nvPr/>
        </p:nvSpPr>
        <p:spPr>
          <a:xfrm>
            <a:off x="5932911" y="533400"/>
            <a:ext cx="1726755" cy="307777"/>
          </a:xfrm>
          <a:prstGeom prst="rect">
            <a:avLst/>
          </a:prstGeom>
          <a:noFill/>
        </p:spPr>
        <p:txBody>
          <a:bodyPr wrap="none" rtlCol="0">
            <a:spAutoFit/>
          </a:bodyPr>
          <a:lstStyle/>
          <a:p>
            <a:r>
              <a:rPr lang="en-US" sz="1400" b="1" dirty="0"/>
              <a:t>Energy from Food</a:t>
            </a:r>
          </a:p>
        </p:txBody>
      </p:sp>
    </p:spTree>
    <p:extLst>
      <p:ext uri="{BB962C8B-B14F-4D97-AF65-F5344CB8AC3E}">
        <p14:creationId xmlns:p14="http://schemas.microsoft.com/office/powerpoint/2010/main" val="3194859884"/>
      </p:ext>
    </p:extLst>
  </p:cSld>
  <p:clrMapOvr>
    <a:masterClrMapping/>
  </p:clrMapOvr>
  <p:transition spd="med"/>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3">
            <a:extLst>
              <a:ext uri="{28A0092B-C50C-407E-A947-70E740481C1C}">
                <a14:useLocalDpi xmlns:a14="http://schemas.microsoft.com/office/drawing/2010/main"/>
              </a:ext>
            </a:extLst>
          </a:blip>
          <a:stretch>
            <a:fillRect/>
          </a:stretch>
        </p:blipFill>
        <p:spPr>
          <a:xfrm>
            <a:off x="1447801" y="646280"/>
            <a:ext cx="6248399" cy="5245858"/>
          </a:xfrm>
        </p:spPr>
      </p:pic>
      <p:sp>
        <p:nvSpPr>
          <p:cNvPr id="5" name="TextBox 4"/>
          <p:cNvSpPr txBox="1"/>
          <p:nvPr/>
        </p:nvSpPr>
        <p:spPr>
          <a:xfrm>
            <a:off x="319216" y="79659"/>
            <a:ext cx="8839200" cy="984885"/>
          </a:xfrm>
          <a:prstGeom prst="rect">
            <a:avLst/>
          </a:prstGeom>
          <a:noFill/>
        </p:spPr>
        <p:txBody>
          <a:bodyPr wrap="square" rtlCol="0">
            <a:spAutoFit/>
          </a:bodyPr>
          <a:lstStyle/>
          <a:p>
            <a:r>
              <a:rPr lang="en-US" sz="2000" b="1" dirty="0"/>
              <a:t>Let’s return to our chemical reactions diagrams. We figured out that diagram A applies to the reactions of cellular respiration.</a:t>
            </a:r>
          </a:p>
          <a:p>
            <a:endParaRPr lang="en-US" dirty="0"/>
          </a:p>
        </p:txBody>
      </p:sp>
      <p:sp>
        <p:nvSpPr>
          <p:cNvPr id="6" name="TextBox 5"/>
          <p:cNvSpPr txBox="1"/>
          <p:nvPr/>
        </p:nvSpPr>
        <p:spPr>
          <a:xfrm>
            <a:off x="914400" y="5638800"/>
            <a:ext cx="8229600" cy="707886"/>
          </a:xfrm>
          <a:prstGeom prst="rect">
            <a:avLst/>
          </a:prstGeom>
          <a:noFill/>
        </p:spPr>
        <p:txBody>
          <a:bodyPr wrap="square" rtlCol="0">
            <a:spAutoFit/>
          </a:bodyPr>
          <a:lstStyle/>
          <a:p>
            <a:r>
              <a:rPr lang="en-US" sz="2000" dirty="0"/>
              <a:t>Based on what you observed in the lab, which energy diagram applies to PHOTOSYNTHESIS? Sketch it on your </a:t>
            </a:r>
            <a:r>
              <a:rPr lang="en-US" sz="2000" b="1" dirty="0"/>
              <a:t>Doodle Box  G</a:t>
            </a:r>
            <a:r>
              <a:rPr lang="en-US" sz="2000" dirty="0"/>
              <a:t>. </a:t>
            </a:r>
          </a:p>
        </p:txBody>
      </p:sp>
      <p:cxnSp>
        <p:nvCxnSpPr>
          <p:cNvPr id="8" name="Straight Arrow Connector 7"/>
          <p:cNvCxnSpPr>
            <a:endCxn id="22" idx="1"/>
          </p:cNvCxnSpPr>
          <p:nvPr/>
        </p:nvCxnSpPr>
        <p:spPr>
          <a:xfrm>
            <a:off x="3733800" y="1447800"/>
            <a:ext cx="1117088" cy="906921"/>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9" name="Straight Arrow Connector 8"/>
          <p:cNvCxnSpPr/>
          <p:nvPr/>
        </p:nvCxnSpPr>
        <p:spPr>
          <a:xfrm flipV="1">
            <a:off x="3886200" y="4191000"/>
            <a:ext cx="1019650" cy="95250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4" name="Right Arrow 13"/>
          <p:cNvSpPr/>
          <p:nvPr/>
        </p:nvSpPr>
        <p:spPr>
          <a:xfrm>
            <a:off x="4443976" y="1752600"/>
            <a:ext cx="813824" cy="228600"/>
          </a:xfrm>
          <a:prstGeom prst="rightArrow">
            <a:avLst/>
          </a:prstGeom>
          <a:solidFill>
            <a:schemeClr val="accent6">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ight Arrow 14"/>
          <p:cNvSpPr/>
          <p:nvPr/>
        </p:nvSpPr>
        <p:spPr>
          <a:xfrm>
            <a:off x="3886200" y="4419600"/>
            <a:ext cx="551501" cy="228600"/>
          </a:xfrm>
          <a:prstGeom prst="rightArrow">
            <a:avLst/>
          </a:prstGeom>
          <a:solidFill>
            <a:schemeClr val="accent6">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p:cNvSpPr txBox="1"/>
          <p:nvPr/>
        </p:nvSpPr>
        <p:spPr>
          <a:xfrm>
            <a:off x="2773983" y="4351210"/>
            <a:ext cx="1113950" cy="338554"/>
          </a:xfrm>
          <a:prstGeom prst="rect">
            <a:avLst/>
          </a:prstGeom>
          <a:noFill/>
        </p:spPr>
        <p:txBody>
          <a:bodyPr wrap="square" rtlCol="0">
            <a:spAutoFit/>
          </a:bodyPr>
          <a:lstStyle/>
          <a:p>
            <a:r>
              <a:rPr lang="en-US" sz="1600" b="1" dirty="0">
                <a:solidFill>
                  <a:schemeClr val="accent6">
                    <a:lumMod val="75000"/>
                  </a:schemeClr>
                </a:solidFill>
              </a:rPr>
              <a:t>Energy in</a:t>
            </a:r>
          </a:p>
        </p:txBody>
      </p:sp>
      <p:sp>
        <p:nvSpPr>
          <p:cNvPr id="17" name="TextBox 16"/>
          <p:cNvSpPr txBox="1"/>
          <p:nvPr/>
        </p:nvSpPr>
        <p:spPr>
          <a:xfrm>
            <a:off x="5334000" y="1658034"/>
            <a:ext cx="1802887" cy="646331"/>
          </a:xfrm>
          <a:prstGeom prst="rect">
            <a:avLst/>
          </a:prstGeom>
          <a:noFill/>
        </p:spPr>
        <p:txBody>
          <a:bodyPr wrap="square" rtlCol="0">
            <a:spAutoFit/>
          </a:bodyPr>
          <a:lstStyle/>
          <a:p>
            <a:r>
              <a:rPr lang="en-US" b="1" dirty="0">
                <a:solidFill>
                  <a:schemeClr val="accent6">
                    <a:lumMod val="75000"/>
                  </a:schemeClr>
                </a:solidFill>
              </a:rPr>
              <a:t>Energy out</a:t>
            </a:r>
          </a:p>
          <a:p>
            <a:endParaRPr lang="en-US" dirty="0"/>
          </a:p>
        </p:txBody>
      </p:sp>
      <p:sp>
        <p:nvSpPr>
          <p:cNvPr id="21" name="TextBox 20"/>
          <p:cNvSpPr txBox="1"/>
          <p:nvPr/>
        </p:nvSpPr>
        <p:spPr>
          <a:xfrm>
            <a:off x="2514537" y="1078468"/>
            <a:ext cx="1981200" cy="369332"/>
          </a:xfrm>
          <a:prstGeom prst="rect">
            <a:avLst/>
          </a:prstGeom>
          <a:noFill/>
        </p:spPr>
        <p:txBody>
          <a:bodyPr wrap="square" rtlCol="0">
            <a:spAutoFit/>
          </a:bodyPr>
          <a:lstStyle/>
          <a:p>
            <a:r>
              <a:rPr lang="en-US" b="1" dirty="0"/>
              <a:t>C</a:t>
            </a:r>
            <a:r>
              <a:rPr lang="en-US" b="1" baseline="-25000" dirty="0"/>
              <a:t>6</a:t>
            </a:r>
            <a:r>
              <a:rPr lang="en-US" b="1" dirty="0"/>
              <a:t>H</a:t>
            </a:r>
            <a:r>
              <a:rPr lang="en-US" b="1" baseline="-25000" dirty="0"/>
              <a:t>12</a:t>
            </a:r>
            <a:r>
              <a:rPr lang="en-US" b="1" dirty="0"/>
              <a:t>O</a:t>
            </a:r>
            <a:r>
              <a:rPr lang="en-US" b="1" baseline="-25000" dirty="0"/>
              <a:t>6 </a:t>
            </a:r>
            <a:r>
              <a:rPr lang="en-US" b="1" dirty="0"/>
              <a:t>+ O</a:t>
            </a:r>
            <a:r>
              <a:rPr lang="en-US" b="1" baseline="-25000" dirty="0"/>
              <a:t>2</a:t>
            </a:r>
          </a:p>
        </p:txBody>
      </p:sp>
      <p:sp>
        <p:nvSpPr>
          <p:cNvPr id="22" name="TextBox 21"/>
          <p:cNvSpPr txBox="1"/>
          <p:nvPr/>
        </p:nvSpPr>
        <p:spPr>
          <a:xfrm>
            <a:off x="4850888" y="2031555"/>
            <a:ext cx="1703847" cy="646331"/>
          </a:xfrm>
          <a:prstGeom prst="rect">
            <a:avLst/>
          </a:prstGeom>
          <a:noFill/>
        </p:spPr>
        <p:txBody>
          <a:bodyPr wrap="square" rtlCol="0">
            <a:spAutoFit/>
          </a:bodyPr>
          <a:lstStyle/>
          <a:p>
            <a:r>
              <a:rPr lang="en-US" b="1" dirty="0"/>
              <a:t>CO</a:t>
            </a:r>
            <a:r>
              <a:rPr lang="en-US" b="1" baseline="-25000" dirty="0"/>
              <a:t>2</a:t>
            </a:r>
            <a:r>
              <a:rPr lang="en-US" b="1" dirty="0"/>
              <a:t> + H</a:t>
            </a:r>
            <a:r>
              <a:rPr lang="en-US" b="1" baseline="-25000" dirty="0"/>
              <a:t>2</a:t>
            </a:r>
            <a:r>
              <a:rPr lang="en-US" b="1" dirty="0"/>
              <a:t>O</a:t>
            </a:r>
            <a:endParaRPr lang="en-US" b="1" baseline="-25000" dirty="0"/>
          </a:p>
          <a:p>
            <a:endParaRPr lang="en-US" dirty="0"/>
          </a:p>
        </p:txBody>
      </p:sp>
      <p:sp>
        <p:nvSpPr>
          <p:cNvPr id="23" name="TextBox 22"/>
          <p:cNvSpPr txBox="1"/>
          <p:nvPr/>
        </p:nvSpPr>
        <p:spPr>
          <a:xfrm>
            <a:off x="5256340" y="1097755"/>
            <a:ext cx="1446265" cy="523220"/>
          </a:xfrm>
          <a:prstGeom prst="rect">
            <a:avLst/>
          </a:prstGeom>
          <a:noFill/>
        </p:spPr>
        <p:txBody>
          <a:bodyPr wrap="square" rtlCol="0">
            <a:spAutoFit/>
          </a:bodyPr>
          <a:lstStyle/>
          <a:p>
            <a:r>
              <a:rPr lang="en-US" sz="2800" b="1" dirty="0"/>
              <a:t>(ATP!)</a:t>
            </a:r>
          </a:p>
        </p:txBody>
      </p:sp>
      <p:sp>
        <p:nvSpPr>
          <p:cNvPr id="2" name="TextBox 1"/>
          <p:cNvSpPr txBox="1"/>
          <p:nvPr/>
        </p:nvSpPr>
        <p:spPr>
          <a:xfrm>
            <a:off x="914400" y="6324600"/>
            <a:ext cx="7543800" cy="400110"/>
          </a:xfrm>
          <a:prstGeom prst="rect">
            <a:avLst/>
          </a:prstGeom>
          <a:noFill/>
        </p:spPr>
        <p:txBody>
          <a:bodyPr wrap="square" rtlCol="0">
            <a:spAutoFit/>
          </a:bodyPr>
          <a:lstStyle/>
          <a:p>
            <a:r>
              <a:rPr lang="en-US" sz="2000" dirty="0"/>
              <a:t>What form of energy is involved?  Add that to your diagram.</a:t>
            </a:r>
          </a:p>
        </p:txBody>
      </p:sp>
      <p:pic>
        <p:nvPicPr>
          <p:cNvPr id="18" name="Picture 17" descr="sun-wearing-sunglasses.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2743200" y="3657600"/>
            <a:ext cx="762000" cy="762000"/>
          </a:xfrm>
          <a:prstGeom prst="rect">
            <a:avLst/>
          </a:prstGeom>
        </p:spPr>
      </p:pic>
      <p:sp>
        <p:nvSpPr>
          <p:cNvPr id="3" name="TextBox 2"/>
          <p:cNvSpPr txBox="1"/>
          <p:nvPr/>
        </p:nvSpPr>
        <p:spPr>
          <a:xfrm>
            <a:off x="2545710" y="4607539"/>
            <a:ext cx="1269815" cy="523220"/>
          </a:xfrm>
          <a:prstGeom prst="rect">
            <a:avLst/>
          </a:prstGeom>
          <a:noFill/>
        </p:spPr>
        <p:txBody>
          <a:bodyPr wrap="square" rtlCol="0">
            <a:spAutoFit/>
          </a:bodyPr>
          <a:lstStyle/>
          <a:p>
            <a:r>
              <a:rPr lang="en-US" sz="2800" b="1" dirty="0"/>
              <a:t>LIGHT</a:t>
            </a:r>
          </a:p>
        </p:txBody>
      </p:sp>
      <p:pic>
        <p:nvPicPr>
          <p:cNvPr id="24" name="Picture 23">
            <a:extLst>
              <a:ext uri="{FF2B5EF4-FFF2-40B4-BE49-F238E27FC236}">
                <a16:creationId xmlns:a16="http://schemas.microsoft.com/office/drawing/2014/main" id="{2993B755-4943-944E-B63D-E5CA35DE95E2}"/>
              </a:ext>
            </a:extLst>
          </p:cNvPr>
          <p:cNvPicPr>
            <a:picLocks noChangeAspect="1"/>
          </p:cNvPicPr>
          <p:nvPr/>
        </p:nvPicPr>
        <p:blipFill rotWithShape="1">
          <a:blip r:embed="rId5"/>
          <a:srcRect t="11876" r="21921"/>
          <a:stretch/>
        </p:blipFill>
        <p:spPr>
          <a:xfrm>
            <a:off x="128477" y="5221943"/>
            <a:ext cx="1052623" cy="891043"/>
          </a:xfrm>
          <a:prstGeom prst="rect">
            <a:avLst/>
          </a:prstGeom>
        </p:spPr>
      </p:pic>
    </p:spTree>
    <p:extLst>
      <p:ext uri="{BB962C8B-B14F-4D97-AF65-F5344CB8AC3E}">
        <p14:creationId xmlns:p14="http://schemas.microsoft.com/office/powerpoint/2010/main" val="10772887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8"/>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6"/>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7"/>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5"/>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1"/>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2"/>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3"/>
                                        </p:tgtEl>
                                        <p:attrNameLst>
                                          <p:attrName>style.visibility</p:attrName>
                                        </p:attrNameLst>
                                      </p:cBhvr>
                                      <p:to>
                                        <p:strVal val="visible"/>
                                      </p:to>
                                    </p:set>
                                  </p:childTnLst>
                                </p:cTn>
                              </p:par>
                              <p:par>
                                <p:cTn id="35" presetID="1" presetClass="exit" presetSubtype="0" fill="hold" grpId="1" nodeType="withEffect">
                                  <p:stCondLst>
                                    <p:cond delay="0"/>
                                  </p:stCondLst>
                                  <p:childTnLst>
                                    <p:set>
                                      <p:cBhvr>
                                        <p:cTn id="36" dur="1" fill="hold">
                                          <p:stCondLst>
                                            <p:cond delay="0"/>
                                          </p:stCondLst>
                                        </p:cTn>
                                        <p:tgtEl>
                                          <p:spTgt spid="17"/>
                                        </p:tgtEl>
                                        <p:attrNameLst>
                                          <p:attrName>style.visibility</p:attrName>
                                        </p:attrNameLst>
                                      </p:cBhvr>
                                      <p:to>
                                        <p:strVal val="hidden"/>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6"/>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24"/>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2"/>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xit" presetSubtype="0" fill="hold" grpId="1" nodeType="clickEffect">
                                  <p:stCondLst>
                                    <p:cond delay="0"/>
                                  </p:stCondLst>
                                  <p:childTnLst>
                                    <p:set>
                                      <p:cBhvr>
                                        <p:cTn id="50" dur="1" fill="hold">
                                          <p:stCondLst>
                                            <p:cond delay="0"/>
                                          </p:stCondLst>
                                        </p:cTn>
                                        <p:tgtEl>
                                          <p:spTgt spid="16"/>
                                        </p:tgtEl>
                                        <p:attrNameLst>
                                          <p:attrName>style.visibility</p:attrName>
                                        </p:attrNameLst>
                                      </p:cBhvr>
                                      <p:to>
                                        <p:strVal val="hidden"/>
                                      </p:to>
                                    </p:set>
                                  </p:childTnLst>
                                </p:cTn>
                              </p:par>
                              <p:par>
                                <p:cTn id="51" presetID="1" presetClass="entr" presetSubtype="0" fill="hold" nodeType="withEffect">
                                  <p:stCondLst>
                                    <p:cond delay="0"/>
                                  </p:stCondLst>
                                  <p:childTnLst>
                                    <p:set>
                                      <p:cBhvr>
                                        <p:cTn id="52" dur="1" fill="hold">
                                          <p:stCondLst>
                                            <p:cond delay="0"/>
                                          </p:stCondLst>
                                        </p:cTn>
                                        <p:tgtEl>
                                          <p:spTgt spid="18"/>
                                        </p:tgtEl>
                                        <p:attrNameLst>
                                          <p:attrName>style.visibility</p:attrName>
                                        </p:attrNameLst>
                                      </p:cBhvr>
                                      <p:to>
                                        <p:strVal val="visible"/>
                                      </p:to>
                                    </p:set>
                                  </p:childTnLst>
                                </p:cTn>
                              </p:par>
                              <p:par>
                                <p:cTn id="53" presetID="1" presetClass="entr" presetSubtype="0" fill="hold" nodeType="withEffect">
                                  <p:stCondLst>
                                    <p:cond delay="0"/>
                                  </p:stCondLst>
                                  <p:childTnLst>
                                    <p:set>
                                      <p:cBhvr>
                                        <p:cTn id="54"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14" grpId="0" animBg="1"/>
      <p:bldP spid="15" grpId="0" animBg="1"/>
      <p:bldP spid="16" grpId="0"/>
      <p:bldP spid="16" grpId="1"/>
      <p:bldP spid="17" grpId="0"/>
      <p:bldP spid="17" grpId="1"/>
      <p:bldP spid="21" grpId="0"/>
      <p:bldP spid="22" grpId="0"/>
      <p:bldP spid="23" grpId="0"/>
      <p:bldP spid="2"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1BC6994-0C9F-8545-B571-DF4156606812}"/>
              </a:ext>
            </a:extLst>
          </p:cNvPr>
          <p:cNvSpPr>
            <a:spLocks noGrp="1"/>
          </p:cNvSpPr>
          <p:nvPr>
            <p:ph type="body" sz="quarter" idx="10"/>
          </p:nvPr>
        </p:nvSpPr>
        <p:spPr/>
        <p:txBody>
          <a:bodyPr/>
          <a:lstStyle/>
          <a:p>
            <a:r>
              <a:rPr lang="en-US" b="1" dirty="0"/>
              <a:t>What we figured out …</a:t>
            </a:r>
          </a:p>
          <a:p>
            <a:endParaRPr lang="en-US" dirty="0"/>
          </a:p>
          <a:p>
            <a:r>
              <a:rPr lang="en-US" dirty="0"/>
              <a:t>Photosynthesis requires energy, specifically the energy in sunlight. The sun’s energy is used to rearrange low energy reactants into </a:t>
            </a:r>
            <a:r>
              <a:rPr lang="en-US" dirty="0" smtClean="0"/>
              <a:t>high-energy </a:t>
            </a:r>
            <a:r>
              <a:rPr lang="en-US" dirty="0"/>
              <a:t>products.</a:t>
            </a:r>
          </a:p>
          <a:p>
            <a:endParaRPr lang="en-US" dirty="0"/>
          </a:p>
          <a:p>
            <a:endParaRPr lang="en-US" dirty="0"/>
          </a:p>
        </p:txBody>
      </p:sp>
      <p:sp>
        <p:nvSpPr>
          <p:cNvPr id="3" name="Text Placeholder 2">
            <a:extLst>
              <a:ext uri="{FF2B5EF4-FFF2-40B4-BE49-F238E27FC236}">
                <a16:creationId xmlns:a16="http://schemas.microsoft.com/office/drawing/2014/main" id="{6F5AEB7A-E148-FA40-918E-DFE71BF50882}"/>
              </a:ext>
            </a:extLst>
          </p:cNvPr>
          <p:cNvSpPr>
            <a:spLocks noGrp="1"/>
          </p:cNvSpPr>
          <p:nvPr>
            <p:ph type="body" sz="quarter" idx="11"/>
          </p:nvPr>
        </p:nvSpPr>
        <p:spPr/>
        <p:txBody>
          <a:bodyPr/>
          <a:lstStyle/>
          <a:p>
            <a:r>
              <a:rPr lang="en-US" u="sng" dirty="0"/>
              <a:t>LS05 Teacher Reflection Notes:</a:t>
            </a:r>
          </a:p>
          <a:p>
            <a:endParaRPr lang="en-US" i="1" dirty="0"/>
          </a:p>
          <a:p>
            <a:r>
              <a:rPr lang="en-US" i="1" dirty="0"/>
              <a:t>Things that went well…</a:t>
            </a:r>
          </a:p>
          <a:p>
            <a:endParaRPr lang="en-US" i="1" dirty="0"/>
          </a:p>
          <a:p>
            <a:r>
              <a:rPr lang="en-US" i="1" dirty="0"/>
              <a:t>Things I would change…</a:t>
            </a:r>
          </a:p>
          <a:p>
            <a:endParaRPr lang="en-US" i="1" dirty="0"/>
          </a:p>
          <a:p>
            <a:endParaRPr lang="en-US" i="1" dirty="0"/>
          </a:p>
          <a:p>
            <a:endParaRPr lang="en-US" dirty="0"/>
          </a:p>
          <a:p>
            <a:endParaRPr lang="en-US" dirty="0"/>
          </a:p>
          <a:p>
            <a:endParaRPr lang="en-US" dirty="0"/>
          </a:p>
          <a:p>
            <a:endParaRPr lang="en-US" dirty="0"/>
          </a:p>
          <a:p>
            <a:endParaRPr lang="en-US" dirty="0"/>
          </a:p>
          <a:p>
            <a:endParaRPr lang="en-US" dirty="0"/>
          </a:p>
        </p:txBody>
      </p:sp>
      <p:sp>
        <p:nvSpPr>
          <p:cNvPr id="5" name="Title 4">
            <a:extLst>
              <a:ext uri="{FF2B5EF4-FFF2-40B4-BE49-F238E27FC236}">
                <a16:creationId xmlns:a16="http://schemas.microsoft.com/office/drawing/2014/main" id="{90895B34-B978-AB47-9FC7-008B0C0BDEB4}"/>
              </a:ext>
            </a:extLst>
          </p:cNvPr>
          <p:cNvSpPr>
            <a:spLocks noGrp="1"/>
          </p:cNvSpPr>
          <p:nvPr>
            <p:ph type="title"/>
          </p:nvPr>
        </p:nvSpPr>
        <p:spPr/>
        <p:txBody>
          <a:bodyPr/>
          <a:lstStyle/>
          <a:p>
            <a:r>
              <a:rPr lang="en-US" dirty="0"/>
              <a:t>Learning Segment 05 Summary</a:t>
            </a:r>
          </a:p>
        </p:txBody>
      </p:sp>
    </p:spTree>
    <p:extLst>
      <p:ext uri="{BB962C8B-B14F-4D97-AF65-F5344CB8AC3E}">
        <p14:creationId xmlns:p14="http://schemas.microsoft.com/office/powerpoint/2010/main" val="420946351"/>
      </p:ext>
    </p:extLst>
  </p:cSld>
  <p:clrMapOvr>
    <a:masterClrMapping/>
  </p:clrMapOvr>
  <p:transition spd="slow"/>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7029CF7B-63BF-8949-B7C9-DB6D65FFCB73}"/>
              </a:ext>
            </a:extLst>
          </p:cNvPr>
          <p:cNvSpPr>
            <a:spLocks noGrp="1"/>
          </p:cNvSpPr>
          <p:nvPr>
            <p:ph type="title"/>
          </p:nvPr>
        </p:nvSpPr>
        <p:spPr/>
        <p:txBody>
          <a:bodyPr/>
          <a:lstStyle/>
          <a:p>
            <a:r>
              <a:rPr lang="en-US" dirty="0">
                <a:solidFill>
                  <a:schemeClr val="bg1"/>
                </a:solidFill>
                <a:latin typeface="Arial" panose="020B0604020202020204" pitchFamily="34" charset="0"/>
                <a:cs typeface="Arial" panose="020B0604020202020204" pitchFamily="34" charset="0"/>
              </a:rPr>
              <a:t>Learning Segment 06 Overview</a:t>
            </a:r>
            <a:endParaRPr lang="en-US" dirty="0"/>
          </a:p>
        </p:txBody>
      </p:sp>
      <p:sp>
        <p:nvSpPr>
          <p:cNvPr id="3" name="Text Placeholder 2">
            <a:extLst>
              <a:ext uri="{FF2B5EF4-FFF2-40B4-BE49-F238E27FC236}">
                <a16:creationId xmlns:a16="http://schemas.microsoft.com/office/drawing/2014/main" id="{49D522B1-AF9A-404A-842A-BF51698FF80F}"/>
              </a:ext>
            </a:extLst>
          </p:cNvPr>
          <p:cNvSpPr>
            <a:spLocks noGrp="1"/>
          </p:cNvSpPr>
          <p:nvPr>
            <p:ph type="body" sz="quarter" idx="10"/>
          </p:nvPr>
        </p:nvSpPr>
        <p:spPr/>
        <p:txBody>
          <a:bodyPr/>
          <a:lstStyle/>
          <a:p>
            <a:pPr>
              <a:lnSpc>
                <a:spcPts val="1800"/>
              </a:lnSpc>
              <a:spcAft>
                <a:spcPts val="600"/>
              </a:spcAft>
            </a:pPr>
            <a:r>
              <a:rPr lang="en-US" b="1" dirty="0" smtClean="0"/>
              <a:t>Q </a:t>
            </a:r>
            <a:r>
              <a:rPr lang="en-US" b="1" dirty="0" smtClean="0">
                <a:sym typeface="Wingdings" panose="05000000000000000000" pitchFamily="2" charset="2"/>
              </a:rPr>
              <a:t> </a:t>
            </a:r>
            <a:r>
              <a:rPr lang="en-US" b="1" dirty="0" smtClean="0"/>
              <a:t>M</a:t>
            </a:r>
            <a:endParaRPr lang="en-US" b="1" dirty="0"/>
          </a:p>
          <a:p>
            <a:pPr>
              <a:lnSpc>
                <a:spcPts val="1800"/>
              </a:lnSpc>
              <a:spcAft>
                <a:spcPts val="600"/>
              </a:spcAft>
            </a:pPr>
            <a:r>
              <a:rPr lang="en-US" b="1" dirty="0" smtClean="0"/>
              <a:t>Now that we’ve defined photosynthesis as a energy-consuming reaction, we turn to think about the matter involved in the reaction: what are the reactants and the products?</a:t>
            </a:r>
            <a:endParaRPr lang="en-US" dirty="0"/>
          </a:p>
          <a:p>
            <a:pPr>
              <a:lnSpc>
                <a:spcPts val="1800"/>
              </a:lnSpc>
              <a:spcAft>
                <a:spcPts val="600"/>
              </a:spcAft>
            </a:pPr>
            <a:endParaRPr lang="en-US" dirty="0"/>
          </a:p>
        </p:txBody>
      </p:sp>
      <p:sp>
        <p:nvSpPr>
          <p:cNvPr id="5" name="Text Placeholder 4">
            <a:extLst>
              <a:ext uri="{FF2B5EF4-FFF2-40B4-BE49-F238E27FC236}">
                <a16:creationId xmlns:a16="http://schemas.microsoft.com/office/drawing/2014/main" id="{1904B4E2-A188-CF49-9416-9174AB879A92}"/>
              </a:ext>
            </a:extLst>
          </p:cNvPr>
          <p:cNvSpPr>
            <a:spLocks noGrp="1"/>
          </p:cNvSpPr>
          <p:nvPr>
            <p:ph type="body" sz="quarter" idx="12"/>
          </p:nvPr>
        </p:nvSpPr>
        <p:spPr/>
        <p:txBody>
          <a:bodyPr/>
          <a:lstStyle/>
          <a:p>
            <a:pPr>
              <a:lnSpc>
                <a:spcPts val="1800"/>
              </a:lnSpc>
              <a:spcAft>
                <a:spcPts val="400"/>
              </a:spcAft>
            </a:pPr>
            <a:r>
              <a:rPr lang="en-US" u="sng" dirty="0"/>
              <a:t>Resources you will need:</a:t>
            </a:r>
          </a:p>
          <a:p>
            <a:pPr>
              <a:lnSpc>
                <a:spcPts val="1800"/>
              </a:lnSpc>
            </a:pPr>
            <a:r>
              <a:rPr lang="en-US" dirty="0"/>
              <a:t>PS Doodle Sheet </a:t>
            </a:r>
            <a:r>
              <a:rPr lang="en-US" dirty="0" smtClean="0"/>
              <a:t>vLE-Feb2022</a:t>
            </a:r>
            <a:endParaRPr lang="en-US" dirty="0"/>
          </a:p>
          <a:p>
            <a:pPr>
              <a:lnSpc>
                <a:spcPts val="1800"/>
              </a:lnSpc>
            </a:pPr>
            <a:endParaRPr lang="en-US" dirty="0"/>
          </a:p>
          <a:p>
            <a:pPr>
              <a:lnSpc>
                <a:spcPts val="1800"/>
              </a:lnSpc>
            </a:pPr>
            <a:endParaRPr lang="en-US" dirty="0"/>
          </a:p>
        </p:txBody>
      </p:sp>
      <p:sp>
        <p:nvSpPr>
          <p:cNvPr id="4" name="Text Placeholder 3">
            <a:extLst>
              <a:ext uri="{FF2B5EF4-FFF2-40B4-BE49-F238E27FC236}">
                <a16:creationId xmlns:a16="http://schemas.microsoft.com/office/drawing/2014/main" id="{BC7744D5-4D8C-3749-82DB-4CA1094E8369}"/>
              </a:ext>
            </a:extLst>
          </p:cNvPr>
          <p:cNvSpPr>
            <a:spLocks noGrp="1"/>
          </p:cNvSpPr>
          <p:nvPr>
            <p:ph type="body" sz="quarter" idx="11"/>
          </p:nvPr>
        </p:nvSpPr>
        <p:spPr/>
        <p:txBody>
          <a:bodyPr/>
          <a:lstStyle/>
          <a:p>
            <a:r>
              <a:rPr lang="en-US" dirty="0" smtClean="0"/>
              <a:t>3</a:t>
            </a:r>
            <a:r>
              <a:rPr lang="en-US" dirty="0" smtClean="0"/>
              <a:t>0-100 </a:t>
            </a:r>
            <a:r>
              <a:rPr lang="en-US" dirty="0"/>
              <a:t>Minutes</a:t>
            </a:r>
          </a:p>
        </p:txBody>
      </p:sp>
    </p:spTree>
    <p:extLst>
      <p:ext uri="{BB962C8B-B14F-4D97-AF65-F5344CB8AC3E}">
        <p14:creationId xmlns:p14="http://schemas.microsoft.com/office/powerpoint/2010/main" val="1174940755"/>
      </p:ext>
    </p:extLst>
  </p:cSld>
  <p:clrMapOvr>
    <a:masterClrMapping/>
  </p:clrMapOvr>
  <p:transition spd="slow"/>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BBAB86E7-D842-5A44-991F-F86130D2DCB5}"/>
              </a:ext>
            </a:extLst>
          </p:cNvPr>
          <p:cNvSpPr>
            <a:spLocks noGrp="1"/>
          </p:cNvSpPr>
          <p:nvPr>
            <p:ph type="body" sz="quarter" idx="10"/>
          </p:nvPr>
        </p:nvSpPr>
        <p:spPr/>
        <p:txBody>
          <a:bodyPr/>
          <a:lstStyle/>
          <a:p>
            <a:r>
              <a:rPr lang="en-US" dirty="0" smtClean="0"/>
              <a:t>The length of this learning segment depends on how much you choose to run the reasoning around matter in photosynthesis as a conversation versus an investigation. Running the suggested optional investigations will add time. We do NOT provide them in the form of a lab handout and teacher guide, though there are many readily available on line. (The suggested labs are rather simple, but you will need to pull them together on your own, so plan accordingly.)</a:t>
            </a:r>
          </a:p>
          <a:p>
            <a:endParaRPr lang="en-US" dirty="0" smtClean="0"/>
          </a:p>
          <a:p>
            <a:r>
              <a:rPr lang="en-US" dirty="0" smtClean="0"/>
              <a:t>We start by reminding ourselves that chemical reactions involve the rearrangement of matter and that we need to consider conservation of matter when deciding on the reactants and products.</a:t>
            </a:r>
          </a:p>
          <a:p>
            <a:endParaRPr lang="en-US" dirty="0"/>
          </a:p>
          <a:p>
            <a:r>
              <a:rPr lang="en-US" dirty="0" smtClean="0"/>
              <a:t>We already know that one reactant is CO</a:t>
            </a:r>
            <a:r>
              <a:rPr lang="en-US" baseline="-25000" dirty="0" smtClean="0"/>
              <a:t>2</a:t>
            </a:r>
            <a:r>
              <a:rPr lang="en-US" dirty="0" smtClean="0"/>
              <a:t> from our earlier photosynthesis lab. And your students should infer that one of the products is “food” (at the very least) since we have some sense that plants obtain what they need through photosynthesis. They may or may not insist that glucose is one of the products. </a:t>
            </a:r>
            <a:r>
              <a:rPr lang="en-US" u="sng" dirty="0" smtClean="0"/>
              <a:t>Starting with what your students offer, be ready to investigate the production of oxygen and glucose during photosynthesis as outlined on the next teacher-facing slide</a:t>
            </a:r>
            <a:r>
              <a:rPr lang="en-US" dirty="0" smtClean="0"/>
              <a:t>.</a:t>
            </a:r>
          </a:p>
          <a:p>
            <a:endParaRPr lang="en-US" dirty="0" smtClean="0"/>
          </a:p>
          <a:p>
            <a:r>
              <a:rPr lang="en-US" dirty="0" smtClean="0"/>
              <a:t>Once you have the two products and CO</a:t>
            </a:r>
            <a:r>
              <a:rPr lang="en-US" baseline="-25000" dirty="0" smtClean="0"/>
              <a:t>2</a:t>
            </a:r>
            <a:r>
              <a:rPr lang="en-US" dirty="0" smtClean="0"/>
              <a:t> as one reactant, we ask students </a:t>
            </a:r>
            <a:r>
              <a:rPr lang="en-US" dirty="0"/>
              <a:t>speculate about the remaining unidentified reactant (water) on doodle sheets, pair/share, then share out. Usually this goes quickly for several reasons: 1) students know that plants need water, and 2) they reason (due to conservation of matter) that the remaining reactant must contain hydrogen. </a:t>
            </a:r>
          </a:p>
          <a:p>
            <a:endParaRPr lang="en-US" dirty="0"/>
          </a:p>
          <a:p>
            <a:r>
              <a:rPr lang="en-US" dirty="0"/>
              <a:t>Once we have the complete reaction for photosynthesis, we ask students to compare/contrast it to cell respiration on doodle sheets. Let them figure it out! Most students notice that they are the reverse of one another –  the products of photosynthesis are the reactants of cell respiration and vice versa. We also invoke conservation of energy and ask students to trace the energy used by organisms (ATP) back to its origin. Most students are able to recognize that it all starts with the sun.</a:t>
            </a:r>
          </a:p>
          <a:p>
            <a:endParaRPr lang="en-US" dirty="0"/>
          </a:p>
          <a:p>
            <a:endParaRPr lang="en-US" dirty="0"/>
          </a:p>
        </p:txBody>
      </p:sp>
      <p:sp>
        <p:nvSpPr>
          <p:cNvPr id="4" name="Title 3">
            <a:extLst>
              <a:ext uri="{FF2B5EF4-FFF2-40B4-BE49-F238E27FC236}">
                <a16:creationId xmlns:a16="http://schemas.microsoft.com/office/drawing/2014/main" id="{85477819-CC75-CF4E-9FC2-98734BDE70E7}"/>
              </a:ext>
            </a:extLst>
          </p:cNvPr>
          <p:cNvSpPr>
            <a:spLocks noGrp="1"/>
          </p:cNvSpPr>
          <p:nvPr>
            <p:ph type="title"/>
          </p:nvPr>
        </p:nvSpPr>
        <p:spPr/>
        <p:txBody>
          <a:bodyPr/>
          <a:lstStyle/>
          <a:p>
            <a:r>
              <a:rPr lang="en-US" dirty="0">
                <a:solidFill>
                  <a:schemeClr val="bg1"/>
                </a:solidFill>
              </a:rPr>
              <a:t>Learning Segment 06 Overview Continued</a:t>
            </a:r>
            <a:endParaRPr lang="en-US" dirty="0"/>
          </a:p>
        </p:txBody>
      </p:sp>
    </p:spTree>
    <p:extLst>
      <p:ext uri="{BB962C8B-B14F-4D97-AF65-F5344CB8AC3E}">
        <p14:creationId xmlns:p14="http://schemas.microsoft.com/office/powerpoint/2010/main" val="2313396412"/>
      </p:ext>
    </p:extLst>
  </p:cSld>
  <p:clrMapOvr>
    <a:masterClrMapping/>
  </p:clrMapOvr>
  <p:transition spd="slow"/>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dirty="0"/>
              <a:t>Tracking the Two Models</a:t>
            </a:r>
          </a:p>
        </p:txBody>
      </p:sp>
      <p:sp>
        <p:nvSpPr>
          <p:cNvPr id="5" name="Content Placeholder 4"/>
          <p:cNvSpPr>
            <a:spLocks noGrp="1"/>
          </p:cNvSpPr>
          <p:nvPr>
            <p:ph sz="half" idx="4294967295"/>
          </p:nvPr>
        </p:nvSpPr>
        <p:spPr>
          <a:xfrm>
            <a:off x="306693" y="782255"/>
            <a:ext cx="4090378" cy="5618545"/>
          </a:xfrm>
        </p:spPr>
        <p:txBody>
          <a:bodyPr>
            <a:noAutofit/>
          </a:bodyPr>
          <a:lstStyle/>
          <a:p>
            <a:pPr marL="0" indent="0">
              <a:spcBef>
                <a:spcPts val="0"/>
              </a:spcBef>
              <a:buNone/>
            </a:pPr>
            <a:r>
              <a:rPr lang="en-US" sz="1000" u="sng" dirty="0"/>
              <a:t>Ideas from Chemical Reactions</a:t>
            </a:r>
          </a:p>
          <a:p>
            <a:pPr marL="91440" indent="-91440">
              <a:spcBef>
                <a:spcPts val="0"/>
              </a:spcBef>
              <a:buFont typeface="Arial" panose="020B0604020202020204" pitchFamily="34" charset="0"/>
              <a:buChar char="•"/>
            </a:pPr>
            <a:r>
              <a:rPr lang="en-US" sz="1000" dirty="0"/>
              <a:t>Matter is conserved, neither created nor destroyed. Matter is rearranged in chemical reactions. </a:t>
            </a:r>
          </a:p>
          <a:p>
            <a:pPr marL="91440" indent="-91440">
              <a:spcBef>
                <a:spcPts val="0"/>
              </a:spcBef>
              <a:buFont typeface="Arial" panose="020B0604020202020204" pitchFamily="34" charset="0"/>
              <a:buChar char="•"/>
            </a:pPr>
            <a:r>
              <a:rPr lang="en-US" sz="1000" dirty="0"/>
              <a:t>Food has matter in the form of protein, carbs and fats- the same things we find our bodies are made of. We also take in matter as oxygen and water.</a:t>
            </a:r>
          </a:p>
          <a:p>
            <a:pPr marL="91440" indent="-91440">
              <a:spcBef>
                <a:spcPts val="0"/>
              </a:spcBef>
              <a:buFont typeface="Arial" panose="020B0604020202020204" pitchFamily="34" charset="0"/>
              <a:buChar char="•"/>
            </a:pPr>
            <a:r>
              <a:rPr lang="en-US" sz="1000" dirty="0"/>
              <a:t>Some of this matter is used in our body, but we take in much more matter than we need to use to grow or maintain body structures. </a:t>
            </a:r>
          </a:p>
          <a:p>
            <a:pPr marL="91440" indent="-91440">
              <a:spcBef>
                <a:spcPts val="0"/>
              </a:spcBef>
              <a:spcAft>
                <a:spcPts val="400"/>
              </a:spcAft>
              <a:buFont typeface="Arial" panose="020B0604020202020204" pitchFamily="34" charset="0"/>
              <a:buChar char="•"/>
            </a:pPr>
            <a:r>
              <a:rPr lang="en-US" sz="1000" dirty="0"/>
              <a:t>Some of this matter (especially much of the water but also some indigestible material) basically passes through us.</a:t>
            </a:r>
          </a:p>
          <a:p>
            <a:pPr marL="0" indent="0">
              <a:spcBef>
                <a:spcPts val="0"/>
              </a:spcBef>
              <a:buNone/>
            </a:pPr>
            <a:r>
              <a:rPr lang="en-US" sz="1000" u="sng" dirty="0"/>
              <a:t>Ideas from Cellular Respiration</a:t>
            </a:r>
            <a:endParaRPr lang="en-US" sz="1000" dirty="0"/>
          </a:p>
          <a:p>
            <a:pPr marL="91440" indent="-91440">
              <a:spcBef>
                <a:spcPts val="0"/>
              </a:spcBef>
              <a:spcAft>
                <a:spcPts val="400"/>
              </a:spcAft>
              <a:buFont typeface="Arial" panose="020B0604020202020204" pitchFamily="34" charset="0"/>
              <a:buChar char="•"/>
            </a:pPr>
            <a:r>
              <a:rPr lang="en-US" sz="1000" dirty="0"/>
              <a:t>Some of this matter is really taken in for energy. It is rearranged to obtain energy in a reaction called cellular respiration. The products are expelled from the body as carbon dioxide and </a:t>
            </a:r>
            <a:r>
              <a:rPr lang="en-US" sz="1000" dirty="0" smtClean="0"/>
              <a:t>water.</a:t>
            </a:r>
          </a:p>
          <a:p>
            <a:pPr marL="0" indent="0">
              <a:spcBef>
                <a:spcPts val="0"/>
              </a:spcBef>
              <a:buNone/>
            </a:pPr>
            <a:r>
              <a:rPr lang="en-US" sz="1000" u="sng" dirty="0" smtClean="0"/>
              <a:t>Ideas from Biosynthesis</a:t>
            </a:r>
            <a:endParaRPr lang="en-US" sz="1000" dirty="0" smtClean="0"/>
          </a:p>
          <a:p>
            <a:pPr marL="91440" indent="-91440">
              <a:spcBef>
                <a:spcPts val="0"/>
              </a:spcBef>
            </a:pPr>
            <a:r>
              <a:rPr lang="en-US" sz="1000" dirty="0">
                <a:cs typeface="Arial" panose="020B0604020202020204" pitchFamily="34" charset="0"/>
              </a:rPr>
              <a:t>Some of our digested food is broken down and rearranged build new macromolecules we use to both repair tissue and build new body tissue.</a:t>
            </a:r>
          </a:p>
          <a:p>
            <a:pPr marL="91440" indent="-91440">
              <a:spcBef>
                <a:spcPts val="0"/>
              </a:spcBef>
            </a:pPr>
            <a:r>
              <a:rPr lang="en-US" sz="1000" dirty="0">
                <a:cs typeface="Arial" panose="020B0604020202020204" pitchFamily="34" charset="0"/>
              </a:rPr>
              <a:t>Food consumed in excess of what we need for energy and growth/repair is converted to fat and stored.</a:t>
            </a:r>
            <a:endParaRPr lang="en-US" sz="1000" dirty="0"/>
          </a:p>
          <a:p>
            <a:pPr marL="0" indent="0">
              <a:spcBef>
                <a:spcPts val="400"/>
              </a:spcBef>
              <a:buNone/>
            </a:pPr>
            <a:r>
              <a:rPr lang="en-US" sz="1100" b="1" u="sng" dirty="0" smtClean="0"/>
              <a:t>New </a:t>
            </a:r>
            <a:r>
              <a:rPr lang="en-US" sz="1100" b="1" u="sng" dirty="0"/>
              <a:t>Ideas </a:t>
            </a:r>
            <a:r>
              <a:rPr lang="en-US" sz="1100" b="1" u="sng" dirty="0" smtClean="0"/>
              <a:t>in Photosynthesis</a:t>
            </a:r>
            <a:endParaRPr lang="en-US" sz="1100" b="1" dirty="0"/>
          </a:p>
          <a:p>
            <a:pPr marL="91440" indent="-91440">
              <a:spcBef>
                <a:spcPts val="400"/>
              </a:spcBef>
              <a:spcAft>
                <a:spcPts val="400"/>
              </a:spcAft>
            </a:pPr>
            <a:r>
              <a:rPr lang="en-US" sz="1100" b="1" dirty="0"/>
              <a:t>Plants take in low energy molecules (CO</a:t>
            </a:r>
            <a:r>
              <a:rPr lang="en-US" sz="1100" b="1" baseline="-25000" dirty="0"/>
              <a:t>2</a:t>
            </a:r>
            <a:r>
              <a:rPr lang="en-US" sz="1100" b="1" dirty="0"/>
              <a:t> + H</a:t>
            </a:r>
            <a:r>
              <a:rPr lang="en-US" sz="1100" b="1" baseline="-25000" dirty="0"/>
              <a:t>2</a:t>
            </a:r>
            <a:r>
              <a:rPr lang="en-US" sz="1100" b="1" dirty="0"/>
              <a:t>O) and use energy from the sun to rearrange them into high energy molecules, glucose (C</a:t>
            </a:r>
            <a:r>
              <a:rPr lang="en-US" sz="1100" b="1" baseline="-25000" dirty="0"/>
              <a:t>6</a:t>
            </a:r>
            <a:r>
              <a:rPr lang="en-US" sz="1100" b="1" dirty="0"/>
              <a:t>H</a:t>
            </a:r>
            <a:r>
              <a:rPr lang="en-US" sz="1100" b="1" baseline="-25000" dirty="0"/>
              <a:t>12</a:t>
            </a:r>
            <a:r>
              <a:rPr lang="en-US" sz="1100" b="1" dirty="0"/>
              <a:t>O</a:t>
            </a:r>
            <a:r>
              <a:rPr lang="en-US" sz="1100" b="1" baseline="-25000" dirty="0"/>
              <a:t>6 </a:t>
            </a:r>
            <a:r>
              <a:rPr lang="en-US" sz="1100" b="1" dirty="0"/>
              <a:t>= food!) and O</a:t>
            </a:r>
            <a:r>
              <a:rPr lang="en-US" sz="1100" b="1" baseline="-25000" dirty="0"/>
              <a:t>2</a:t>
            </a:r>
            <a:r>
              <a:rPr lang="en-US" sz="1100" b="1" dirty="0"/>
              <a:t>. The reactions involved are collectively called photosynthesis.</a:t>
            </a:r>
          </a:p>
          <a:p>
            <a:pPr marL="91440" indent="-91440">
              <a:spcBef>
                <a:spcPts val="0"/>
              </a:spcBef>
            </a:pPr>
            <a:r>
              <a:rPr lang="en-US" sz="1100" b="1" dirty="0"/>
              <a:t>Over a 24-hour period, the rate of photosynthesis in a plant is greater than the rate of </a:t>
            </a:r>
            <a:r>
              <a:rPr lang="en-US" sz="1100" b="1" dirty="0" smtClean="0"/>
              <a:t>respiration</a:t>
            </a:r>
            <a:r>
              <a:rPr lang="en-US" sz="1100" b="1" dirty="0"/>
              <a:t>. As a result: </a:t>
            </a:r>
          </a:p>
          <a:p>
            <a:pPr marL="274320" lvl="1" indent="-274320">
              <a:spcBef>
                <a:spcPts val="0"/>
              </a:spcBef>
            </a:pPr>
            <a:r>
              <a:rPr lang="en-US" sz="1100" b="1" dirty="0"/>
              <a:t>Plants use more CO</a:t>
            </a:r>
            <a:r>
              <a:rPr lang="en-US" sz="1100" b="1" baseline="-25000" dirty="0"/>
              <a:t>2</a:t>
            </a:r>
            <a:r>
              <a:rPr lang="en-US" sz="1100" b="1" dirty="0"/>
              <a:t> than they give off.</a:t>
            </a:r>
          </a:p>
          <a:p>
            <a:pPr marL="274320" lvl="1" indent="-274320">
              <a:spcBef>
                <a:spcPts val="0"/>
              </a:spcBef>
              <a:spcAft>
                <a:spcPts val="400"/>
              </a:spcAft>
            </a:pPr>
            <a:r>
              <a:rPr lang="en-US" sz="1100" b="1" dirty="0"/>
              <a:t>Plants produce more O</a:t>
            </a:r>
            <a:r>
              <a:rPr lang="en-US" sz="1100" b="1" baseline="-25000" dirty="0"/>
              <a:t>2</a:t>
            </a:r>
            <a:r>
              <a:rPr lang="en-US" sz="1100" b="1" dirty="0"/>
              <a:t> than they </a:t>
            </a:r>
            <a:r>
              <a:rPr lang="en-US" sz="1100" b="1" dirty="0" smtClean="0"/>
              <a:t>use.</a:t>
            </a:r>
          </a:p>
          <a:p>
            <a:pPr marL="91440" indent="-91440">
              <a:spcBef>
                <a:spcPts val="0"/>
              </a:spcBef>
              <a:spcAft>
                <a:spcPts val="400"/>
              </a:spcAft>
            </a:pPr>
            <a:r>
              <a:rPr lang="en-US" sz="1100" b="1" dirty="0"/>
              <a:t>This means that a plant produces more glucose than it uses for </a:t>
            </a:r>
            <a:r>
              <a:rPr lang="en-US" sz="1100" b="1" dirty="0" smtClean="0"/>
              <a:t>energy.</a:t>
            </a:r>
          </a:p>
          <a:p>
            <a:pPr marL="91440" indent="-91440">
              <a:spcBef>
                <a:spcPts val="0"/>
              </a:spcBef>
            </a:pPr>
            <a:r>
              <a:rPr lang="en-US" sz="1100" b="1" dirty="0" smtClean="0"/>
              <a:t>Glucose </a:t>
            </a:r>
            <a:r>
              <a:rPr lang="en-US" sz="1100" b="1" dirty="0"/>
              <a:t>not used for energy is used to build biomass.</a:t>
            </a:r>
          </a:p>
          <a:p>
            <a:pPr marL="91440" indent="-91440">
              <a:spcBef>
                <a:spcPts val="0"/>
              </a:spcBef>
              <a:buFont typeface="Arial" panose="020B0604020202020204" pitchFamily="34" charset="0"/>
              <a:buChar char="•"/>
            </a:pPr>
            <a:endParaRPr lang="en-US" sz="1100" b="1" dirty="0"/>
          </a:p>
          <a:p>
            <a:pPr marL="91440" indent="-91440">
              <a:spcBef>
                <a:spcPts val="0"/>
              </a:spcBef>
            </a:pPr>
            <a:endParaRPr lang="en-US" sz="1200" dirty="0"/>
          </a:p>
          <a:p>
            <a:pPr marL="91440" indent="-91440">
              <a:spcBef>
                <a:spcPts val="0"/>
              </a:spcBef>
            </a:pPr>
            <a:endParaRPr lang="en-US" sz="1100" dirty="0"/>
          </a:p>
          <a:p>
            <a:pPr marL="91440" indent="-91440">
              <a:spcBef>
                <a:spcPts val="0"/>
              </a:spcBef>
            </a:pPr>
            <a:endParaRPr lang="en-US" sz="1100" dirty="0"/>
          </a:p>
          <a:p>
            <a:endParaRPr lang="en-US" sz="900" dirty="0"/>
          </a:p>
          <a:p>
            <a:endParaRPr lang="en-US" sz="900" dirty="0"/>
          </a:p>
        </p:txBody>
      </p:sp>
      <p:sp>
        <p:nvSpPr>
          <p:cNvPr id="7" name="Content Placeholder 6"/>
          <p:cNvSpPr>
            <a:spLocks noGrp="1"/>
          </p:cNvSpPr>
          <p:nvPr>
            <p:ph sz="quarter" idx="4294967295"/>
          </p:nvPr>
        </p:nvSpPr>
        <p:spPr>
          <a:xfrm>
            <a:off x="4540195" y="764977"/>
            <a:ext cx="4500456" cy="5712023"/>
          </a:xfrm>
        </p:spPr>
        <p:txBody>
          <a:bodyPr>
            <a:noAutofit/>
          </a:bodyPr>
          <a:lstStyle/>
          <a:p>
            <a:pPr marL="0" indent="0">
              <a:spcBef>
                <a:spcPts val="0"/>
              </a:spcBef>
              <a:buNone/>
            </a:pPr>
            <a:r>
              <a:rPr lang="en-US" sz="1000" u="sng" dirty="0"/>
              <a:t>Ideas from Chemical Reactions</a:t>
            </a:r>
          </a:p>
          <a:p>
            <a:pPr marL="91440" indent="-91440">
              <a:spcBef>
                <a:spcPts val="0"/>
              </a:spcBef>
              <a:buFont typeface="Arial" panose="020B0604020202020204" pitchFamily="34" charset="0"/>
              <a:buChar char="•"/>
            </a:pPr>
            <a:r>
              <a:rPr lang="en-US" sz="1000" dirty="0"/>
              <a:t>Energy is conserved, neither created nor destroyed. Energy is transformed in chemical reactions. </a:t>
            </a:r>
          </a:p>
          <a:p>
            <a:pPr marL="91440" indent="-91440">
              <a:spcBef>
                <a:spcPts val="0"/>
              </a:spcBef>
              <a:buFont typeface="Arial" panose="020B0604020202020204" pitchFamily="34" charset="0"/>
              <a:buChar char="•"/>
            </a:pPr>
            <a:r>
              <a:rPr lang="en-US" sz="1000" dirty="0"/>
              <a:t>When the reactants have more potential energy than the products, energy is released in the reaction (“downhill” reaction).</a:t>
            </a:r>
          </a:p>
          <a:p>
            <a:pPr marL="91440" indent="-91440">
              <a:spcBef>
                <a:spcPts val="0"/>
              </a:spcBef>
              <a:buFont typeface="Arial" panose="020B0604020202020204" pitchFamily="34" charset="0"/>
              <a:buChar char="•"/>
            </a:pPr>
            <a:r>
              <a:rPr lang="en-US" sz="1000" dirty="0"/>
              <a:t>Food has energy in the form of calories.</a:t>
            </a:r>
          </a:p>
          <a:p>
            <a:pPr marL="91440" indent="-91440">
              <a:spcBef>
                <a:spcPts val="0"/>
              </a:spcBef>
              <a:spcAft>
                <a:spcPts val="400"/>
              </a:spcAft>
              <a:buFont typeface="Arial" panose="020B0604020202020204" pitchFamily="34" charset="0"/>
              <a:buChar char="•"/>
            </a:pPr>
            <a:r>
              <a:rPr lang="en-US" sz="1000" dirty="0"/>
              <a:t>Living things get energy by rearranging food and oxygen molecules.</a:t>
            </a:r>
          </a:p>
          <a:p>
            <a:pPr marL="0" indent="0">
              <a:spcBef>
                <a:spcPts val="0"/>
              </a:spcBef>
              <a:buNone/>
            </a:pPr>
            <a:r>
              <a:rPr lang="en-US" sz="1000" u="sng" dirty="0"/>
              <a:t>Ideas from Cellular Respiration</a:t>
            </a:r>
            <a:endParaRPr lang="en-US" sz="1000" dirty="0"/>
          </a:p>
          <a:p>
            <a:pPr marL="91440" indent="-91440">
              <a:spcBef>
                <a:spcPts val="0"/>
              </a:spcBef>
              <a:buFont typeface="Arial" panose="020B0604020202020204" pitchFamily="34" charset="0"/>
              <a:buChar char="•"/>
            </a:pPr>
            <a:r>
              <a:rPr lang="en-US" sz="1000" dirty="0"/>
              <a:t>Living things rearrange food (specifically glucose - C</a:t>
            </a:r>
            <a:r>
              <a:rPr lang="en-US" sz="1000" baseline="-25000" dirty="0"/>
              <a:t>6</a:t>
            </a:r>
            <a:r>
              <a:rPr lang="en-US" sz="1000" dirty="0"/>
              <a:t>H</a:t>
            </a:r>
            <a:r>
              <a:rPr lang="en-US" sz="1000" baseline="-25000" dirty="0"/>
              <a:t>12</a:t>
            </a:r>
            <a:r>
              <a:rPr lang="en-US" sz="1000" dirty="0"/>
              <a:t>O</a:t>
            </a:r>
            <a:r>
              <a:rPr lang="en-US" sz="1000" baseline="-25000" dirty="0"/>
              <a:t>﻿6</a:t>
            </a:r>
            <a:r>
              <a:rPr lang="en-US" sz="1000" dirty="0"/>
              <a:t>﻿) and O</a:t>
            </a:r>
            <a:r>
              <a:rPr lang="en-US" sz="1000" baseline="-25000" dirty="0"/>
              <a:t>2</a:t>
            </a:r>
            <a:r>
              <a:rPr lang="en-US" sz="1000" dirty="0"/>
              <a:t> into CO</a:t>
            </a:r>
            <a:r>
              <a:rPr lang="en-US" sz="1000" baseline="-25000" dirty="0"/>
              <a:t>2</a:t>
            </a:r>
            <a:r>
              <a:rPr lang="en-US" sz="1000" dirty="0"/>
              <a:t> and H</a:t>
            </a:r>
            <a:r>
              <a:rPr lang="en-US" sz="1000" baseline="-25000" dirty="0"/>
              <a:t>2</a:t>
            </a:r>
            <a:r>
              <a:rPr lang="en-US" sz="1000" dirty="0"/>
              <a:t>O</a:t>
            </a:r>
          </a:p>
          <a:p>
            <a:pPr marL="91440" indent="-91440">
              <a:spcBef>
                <a:spcPts val="0"/>
              </a:spcBef>
              <a:buFont typeface="Arial" panose="020B0604020202020204" pitchFamily="34" charset="0"/>
              <a:buChar char="•"/>
            </a:pPr>
            <a:r>
              <a:rPr lang="en-US" sz="1000" dirty="0"/>
              <a:t>(C</a:t>
            </a:r>
            <a:r>
              <a:rPr lang="en-US" sz="1000" baseline="-25000" dirty="0"/>
              <a:t>6</a:t>
            </a:r>
            <a:r>
              <a:rPr lang="en-US" sz="1000" dirty="0"/>
              <a:t>H</a:t>
            </a:r>
            <a:r>
              <a:rPr lang="en-US" sz="1000" baseline="-25000" dirty="0"/>
              <a:t>12</a:t>
            </a:r>
            <a:r>
              <a:rPr lang="en-US" sz="1000" dirty="0"/>
              <a:t>O</a:t>
            </a:r>
            <a:r>
              <a:rPr lang="en-US" sz="1000" baseline="-25000" dirty="0"/>
              <a:t>6</a:t>
            </a:r>
            <a:r>
              <a:rPr lang="en-US" sz="1000" dirty="0"/>
              <a:t> + O</a:t>
            </a:r>
            <a:r>
              <a:rPr lang="en-US" sz="1000" baseline="-25000" dirty="0"/>
              <a:t>2</a:t>
            </a:r>
            <a:r>
              <a:rPr lang="en-US" sz="1000" dirty="0"/>
              <a:t>) have higher energy than (CO</a:t>
            </a:r>
            <a:r>
              <a:rPr lang="en-US" sz="1000" baseline="-25000" dirty="0"/>
              <a:t>2</a:t>
            </a:r>
            <a:r>
              <a:rPr lang="en-US" sz="1000" dirty="0"/>
              <a:t> + H</a:t>
            </a:r>
            <a:r>
              <a:rPr lang="en-US" sz="1000" baseline="-25000" dirty="0"/>
              <a:t>2</a:t>
            </a:r>
            <a:r>
              <a:rPr lang="en-US" sz="1000" dirty="0"/>
              <a:t>O) so this rearrangement releases energy.</a:t>
            </a:r>
          </a:p>
          <a:p>
            <a:pPr marL="91440" lvl="1" indent="-91440">
              <a:spcBef>
                <a:spcPts val="0"/>
              </a:spcBef>
            </a:pPr>
            <a:r>
              <a:rPr lang="en-US" sz="1000" dirty="0"/>
              <a:t>The rearrangements occur in a series of steps rather than all at once.</a:t>
            </a:r>
          </a:p>
          <a:p>
            <a:pPr marL="91440" lvl="1" indent="-91440">
              <a:spcBef>
                <a:spcPts val="0"/>
              </a:spcBef>
            </a:pPr>
            <a:r>
              <a:rPr lang="en-US" sz="1000" dirty="0"/>
              <a:t>Collectively the reactions are called cellular respiration.</a:t>
            </a:r>
          </a:p>
          <a:p>
            <a:pPr marL="91440" lvl="1" indent="-91440">
              <a:spcBef>
                <a:spcPts val="0"/>
              </a:spcBef>
              <a:spcAft>
                <a:spcPts val="400"/>
              </a:spcAft>
            </a:pPr>
            <a:r>
              <a:rPr lang="en-US" sz="1000" dirty="0"/>
              <a:t>Usable cellular energy is released in the form of ATP</a:t>
            </a:r>
            <a:r>
              <a:rPr lang="en-US" sz="1000" dirty="0" smtClean="0"/>
              <a:t>.</a:t>
            </a:r>
          </a:p>
          <a:p>
            <a:pPr marL="91440" indent="-91440">
              <a:spcBef>
                <a:spcPts val="0"/>
              </a:spcBef>
              <a:spcAft>
                <a:spcPts val="400"/>
              </a:spcAft>
            </a:pPr>
            <a:r>
              <a:rPr lang="en-US" sz="1000" dirty="0"/>
              <a:t>UNITY AND </a:t>
            </a:r>
            <a:r>
              <a:rPr lang="en-US" sz="1000" dirty="0" smtClean="0"/>
              <a:t>DIVERSITY: See CR unit for model ideas (e.g. fermentation).</a:t>
            </a:r>
            <a:endParaRPr lang="en-US" sz="1000" dirty="0"/>
          </a:p>
          <a:p>
            <a:pPr marL="0" lvl="1" indent="0">
              <a:spcBef>
                <a:spcPts val="0"/>
              </a:spcBef>
              <a:buNone/>
            </a:pPr>
            <a:r>
              <a:rPr lang="en-US" sz="1000" u="sng" dirty="0" smtClean="0"/>
              <a:t>Ideas </a:t>
            </a:r>
            <a:r>
              <a:rPr lang="en-US" sz="1000" u="sng" dirty="0"/>
              <a:t>from Biosynthesis</a:t>
            </a:r>
            <a:endParaRPr lang="en-US" sz="1000" dirty="0"/>
          </a:p>
          <a:p>
            <a:pPr marL="91440" indent="-91440">
              <a:spcBef>
                <a:spcPts val="0"/>
              </a:spcBef>
            </a:pPr>
            <a:r>
              <a:rPr lang="en-US" sz="1000" dirty="0">
                <a:cs typeface="Arial" panose="020B0604020202020204" pitchFamily="34" charset="0"/>
              </a:rPr>
              <a:t>Building new biomolecules (proteins, fats and carbs) from the products of digestion requires energy (which is provided by cellular respiration). </a:t>
            </a:r>
          </a:p>
          <a:p>
            <a:pPr marL="91440" indent="-91440">
              <a:spcBef>
                <a:spcPts val="0"/>
              </a:spcBef>
            </a:pPr>
            <a:r>
              <a:rPr lang="en-US" sz="1000" dirty="0"/>
              <a:t>More generally, in chemical reactions where the products have more potential energy than the reactants, energy must be added to the reaction (“uphill” reaction).</a:t>
            </a:r>
          </a:p>
          <a:p>
            <a:pPr marL="91440" indent="-91440">
              <a:spcBef>
                <a:spcPts val="0"/>
              </a:spcBef>
            </a:pPr>
            <a:r>
              <a:rPr lang="en-US" sz="1000" dirty="0"/>
              <a:t>If you run out of glucose, your body can pull from fat stores—and then as a last resort, amino acids—to provide fuel for cellular respiration. </a:t>
            </a:r>
            <a:endParaRPr lang="en-US" sz="1000" i="1" dirty="0">
              <a:cs typeface="Arial" panose="020B0604020202020204" pitchFamily="34" charset="0"/>
            </a:endParaRPr>
          </a:p>
          <a:p>
            <a:pPr marL="0" lvl="1" indent="0">
              <a:spcBef>
                <a:spcPts val="400"/>
              </a:spcBef>
              <a:buNone/>
            </a:pPr>
            <a:r>
              <a:rPr lang="en-US" sz="1100" b="1" u="sng" dirty="0" smtClean="0"/>
              <a:t>New </a:t>
            </a:r>
            <a:r>
              <a:rPr lang="en-US" sz="1100" b="1" u="sng" dirty="0"/>
              <a:t>Ideas </a:t>
            </a:r>
            <a:r>
              <a:rPr lang="en-US" sz="1100" b="1" u="sng" dirty="0" smtClean="0"/>
              <a:t>in Photosynthesis</a:t>
            </a:r>
            <a:endParaRPr lang="en-US" sz="1100" dirty="0"/>
          </a:p>
          <a:p>
            <a:pPr marL="91440" indent="-91440">
              <a:spcBef>
                <a:spcPts val="400"/>
              </a:spcBef>
              <a:spcAft>
                <a:spcPts val="400"/>
              </a:spcAft>
            </a:pPr>
            <a:r>
              <a:rPr lang="en-US" sz="1100" b="1" dirty="0"/>
              <a:t>Plants take in low energy molecules (CO</a:t>
            </a:r>
            <a:r>
              <a:rPr lang="en-US" sz="1100" b="1" baseline="-25000" dirty="0"/>
              <a:t>2</a:t>
            </a:r>
            <a:r>
              <a:rPr lang="en-US" sz="1100" b="1" dirty="0"/>
              <a:t> + H</a:t>
            </a:r>
            <a:r>
              <a:rPr lang="en-US" sz="1100" b="1" baseline="-25000" dirty="0"/>
              <a:t>2</a:t>
            </a:r>
            <a:r>
              <a:rPr lang="en-US" sz="1100" b="1" dirty="0"/>
              <a:t>O) and use energy from the sun to rearrange them into high energy molecules, glucose (C</a:t>
            </a:r>
            <a:r>
              <a:rPr lang="en-US" sz="1100" b="1" baseline="-25000" dirty="0"/>
              <a:t>6</a:t>
            </a:r>
            <a:r>
              <a:rPr lang="en-US" sz="1100" b="1" dirty="0"/>
              <a:t>H</a:t>
            </a:r>
            <a:r>
              <a:rPr lang="en-US" sz="1100" b="1" baseline="-25000" dirty="0"/>
              <a:t>12</a:t>
            </a:r>
            <a:r>
              <a:rPr lang="en-US" sz="1100" b="1" dirty="0"/>
              <a:t>O</a:t>
            </a:r>
            <a:r>
              <a:rPr lang="en-US" sz="1100" b="1" baseline="-25000" dirty="0"/>
              <a:t>6</a:t>
            </a:r>
            <a:r>
              <a:rPr lang="en-US" sz="1100" b="1" dirty="0"/>
              <a:t> = food!) and O</a:t>
            </a:r>
            <a:r>
              <a:rPr lang="en-US" sz="1100" b="1" baseline="-25000" dirty="0"/>
              <a:t>2</a:t>
            </a:r>
            <a:r>
              <a:rPr lang="en-US" sz="1100" b="1" dirty="0"/>
              <a:t>. The reactions involved are collectively called photosynthesis</a:t>
            </a:r>
            <a:r>
              <a:rPr lang="en-US" sz="1100" b="1" dirty="0" smtClean="0"/>
              <a:t>. (See “uphill reaction” above.)</a:t>
            </a:r>
            <a:endParaRPr lang="en-US" sz="1100" b="1" dirty="0"/>
          </a:p>
          <a:p>
            <a:pPr marL="91440" indent="-91440">
              <a:spcBef>
                <a:spcPts val="0"/>
              </a:spcBef>
            </a:pPr>
            <a:r>
              <a:rPr lang="en-US" sz="1100" b="1" dirty="0"/>
              <a:t>Plants respire using the same cellular respiration reaction as other organisms to acquire the energy they need.</a:t>
            </a:r>
          </a:p>
          <a:p>
            <a:pPr marL="91440" indent="-91440">
              <a:spcBef>
                <a:spcPts val="0"/>
              </a:spcBef>
              <a:buFont typeface="Arial" panose="020B0604020202020204" pitchFamily="34" charset="0"/>
              <a:buChar char="•"/>
            </a:pPr>
            <a:endParaRPr lang="en-US" sz="1100" b="1" dirty="0"/>
          </a:p>
          <a:p>
            <a:endParaRPr lang="en-US" sz="900" dirty="0"/>
          </a:p>
        </p:txBody>
      </p:sp>
      <p:sp>
        <p:nvSpPr>
          <p:cNvPr id="11" name="Title 1"/>
          <p:cNvSpPr txBox="1">
            <a:spLocks/>
          </p:cNvSpPr>
          <p:nvPr/>
        </p:nvSpPr>
        <p:spPr>
          <a:xfrm>
            <a:off x="1753595" y="2337551"/>
            <a:ext cx="6497436" cy="1688094"/>
          </a:xfrm>
          <a:prstGeom prst="rect">
            <a:avLst/>
          </a:prstGeom>
        </p:spPr>
        <p:txBody>
          <a:bodyPr vert="horz" lIns="91440" tIns="45720" rIns="91440" bIns="45720" rtlCol="0"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l"/>
            <a:endParaRPr lang="en-US" sz="2400" dirty="0">
              <a:latin typeface="Arial" panose="020B0604020202020204" pitchFamily="34" charset="0"/>
              <a:cs typeface="Arial" panose="020B0604020202020204" pitchFamily="34" charset="0"/>
            </a:endParaRPr>
          </a:p>
        </p:txBody>
      </p:sp>
      <p:sp>
        <p:nvSpPr>
          <p:cNvPr id="9" name="TextBox 8">
            <a:extLst>
              <a:ext uri="{FF2B5EF4-FFF2-40B4-BE49-F238E27FC236}">
                <a16:creationId xmlns:a16="http://schemas.microsoft.com/office/drawing/2014/main" id="{324BD957-41EA-45FA-8A80-D482A22B1AF5}"/>
              </a:ext>
            </a:extLst>
          </p:cNvPr>
          <p:cNvSpPr txBox="1"/>
          <p:nvPr/>
        </p:nvSpPr>
        <p:spPr>
          <a:xfrm>
            <a:off x="1447800" y="546884"/>
            <a:ext cx="1656223" cy="307777"/>
          </a:xfrm>
          <a:prstGeom prst="rect">
            <a:avLst/>
          </a:prstGeom>
          <a:noFill/>
        </p:spPr>
        <p:txBody>
          <a:bodyPr wrap="none" rtlCol="0">
            <a:spAutoFit/>
          </a:bodyPr>
          <a:lstStyle/>
          <a:p>
            <a:r>
              <a:rPr lang="en-US" sz="1400" b="1" dirty="0"/>
              <a:t>Matter from Food</a:t>
            </a:r>
          </a:p>
        </p:txBody>
      </p:sp>
      <p:sp>
        <p:nvSpPr>
          <p:cNvPr id="12" name="TextBox 11">
            <a:extLst>
              <a:ext uri="{FF2B5EF4-FFF2-40B4-BE49-F238E27FC236}">
                <a16:creationId xmlns:a16="http://schemas.microsoft.com/office/drawing/2014/main" id="{55A98112-2543-44F4-BBC9-038D8906205E}"/>
              </a:ext>
            </a:extLst>
          </p:cNvPr>
          <p:cNvSpPr txBox="1"/>
          <p:nvPr/>
        </p:nvSpPr>
        <p:spPr>
          <a:xfrm>
            <a:off x="5932911" y="533400"/>
            <a:ext cx="1726755" cy="307777"/>
          </a:xfrm>
          <a:prstGeom prst="rect">
            <a:avLst/>
          </a:prstGeom>
          <a:noFill/>
        </p:spPr>
        <p:txBody>
          <a:bodyPr wrap="none" rtlCol="0">
            <a:spAutoFit/>
          </a:bodyPr>
          <a:lstStyle/>
          <a:p>
            <a:r>
              <a:rPr lang="en-US" sz="1400" b="1" dirty="0"/>
              <a:t>Energy from Food</a:t>
            </a:r>
          </a:p>
        </p:txBody>
      </p:sp>
    </p:spTree>
    <p:extLst>
      <p:ext uri="{BB962C8B-B14F-4D97-AF65-F5344CB8AC3E}">
        <p14:creationId xmlns:p14="http://schemas.microsoft.com/office/powerpoint/2010/main" val="1373444194"/>
      </p:ext>
    </p:extLst>
  </p:cSld>
  <p:clrMapOvr>
    <a:masterClrMapping/>
  </p:clrMapOvr>
  <p:transition spd="med"/>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BBAB86E7-D842-5A44-991F-F86130D2DCB5}"/>
              </a:ext>
            </a:extLst>
          </p:cNvPr>
          <p:cNvSpPr>
            <a:spLocks noGrp="1"/>
          </p:cNvSpPr>
          <p:nvPr>
            <p:ph type="body" sz="quarter" idx="10"/>
          </p:nvPr>
        </p:nvSpPr>
        <p:spPr/>
        <p:txBody>
          <a:bodyPr/>
          <a:lstStyle/>
          <a:p>
            <a:r>
              <a:rPr lang="en-US" b="1" dirty="0" smtClean="0"/>
              <a:t>Discovering or Inferring the </a:t>
            </a:r>
            <a:r>
              <a:rPr lang="en-US" b="1" u="sng" dirty="0" smtClean="0"/>
              <a:t>Products</a:t>
            </a:r>
            <a:r>
              <a:rPr lang="en-US" b="1" dirty="0" smtClean="0"/>
              <a:t> of Photosynthesis: Suggested Approaches</a:t>
            </a:r>
          </a:p>
          <a:p>
            <a:endParaRPr lang="en-US" dirty="0"/>
          </a:p>
          <a:p>
            <a:r>
              <a:rPr lang="en-US" dirty="0" smtClean="0"/>
              <a:t>Recall that we already should know that CO</a:t>
            </a:r>
            <a:r>
              <a:rPr lang="en-US" baseline="-25000" dirty="0" smtClean="0"/>
              <a:t>2</a:t>
            </a:r>
            <a:r>
              <a:rPr lang="en-US" dirty="0" smtClean="0"/>
              <a:t> is involved and that we’ll need </a:t>
            </a:r>
            <a:r>
              <a:rPr lang="en-US" dirty="0" smtClean="0"/>
              <a:t>to </a:t>
            </a:r>
            <a:r>
              <a:rPr lang="en-US" dirty="0" smtClean="0"/>
              <a:t>infer that water is a reactant once we have the </a:t>
            </a:r>
            <a:r>
              <a:rPr lang="en-US" dirty="0" smtClean="0"/>
              <a:t>two products </a:t>
            </a:r>
            <a:r>
              <a:rPr lang="en-US" dirty="0" smtClean="0"/>
              <a:t>for our equation in place.</a:t>
            </a:r>
          </a:p>
          <a:p>
            <a:endParaRPr lang="en-US" dirty="0"/>
          </a:p>
          <a:p>
            <a:r>
              <a:rPr lang="en-US" b="1" dirty="0" smtClean="0"/>
              <a:t>Product: Oxygen </a:t>
            </a:r>
            <a:r>
              <a:rPr lang="en-US" dirty="0" smtClean="0"/>
              <a:t>– This can be best explored using the slides included in this learning segment. Rather than recreating another class demo or experiment, we suggest you show students a video. The </a:t>
            </a:r>
            <a:r>
              <a:rPr lang="en-US" dirty="0"/>
              <a:t>idea behind showing the video—as usual—is to demonstrate the phenomenon without giving away the model or the “aha”! Here we’d like to show </a:t>
            </a:r>
            <a:r>
              <a:rPr lang="en-US" dirty="0" smtClean="0"/>
              <a:t>bubbles forming on the stems and leaves of aquatic plants exposed to light </a:t>
            </a:r>
            <a:r>
              <a:rPr lang="en-US" dirty="0"/>
              <a:t>but not tell them the bubbles are oxygen. </a:t>
            </a:r>
            <a:r>
              <a:rPr lang="en-US" dirty="0" smtClean="0"/>
              <a:t>We’ve suggested a few different videos in the presenter notes for the slide where we ask you to show the video. </a:t>
            </a:r>
            <a:r>
              <a:rPr lang="en-US" dirty="0"/>
              <a:t>Each has a </a:t>
            </a:r>
            <a:r>
              <a:rPr lang="en-US" dirty="0" smtClean="0"/>
              <a:t>highlighted use </a:t>
            </a:r>
            <a:r>
              <a:rPr lang="en-US" dirty="0"/>
              <a:t>and we’ve tried to succinctly point out problems. Probably best to show clips of </a:t>
            </a:r>
            <a:r>
              <a:rPr lang="en-US" dirty="0" smtClean="0"/>
              <a:t>each in concert. </a:t>
            </a:r>
            <a:r>
              <a:rPr lang="en-US" dirty="0"/>
              <a:t>If you show the one with “Oxygen” in the title, you’ll have to be careful to avoid student eyes on that word. We would also recommend muting any video you show and providing your own narration.</a:t>
            </a:r>
          </a:p>
          <a:p>
            <a:endParaRPr lang="en-US" dirty="0"/>
          </a:p>
          <a:p>
            <a:r>
              <a:rPr lang="en-US" b="1" dirty="0" smtClean="0"/>
              <a:t>Product: Glucose </a:t>
            </a:r>
            <a:r>
              <a:rPr lang="en-US" dirty="0" smtClean="0"/>
              <a:t>– </a:t>
            </a:r>
            <a:r>
              <a:rPr lang="en-US" dirty="0" smtClean="0"/>
              <a:t>Only if needed,</a:t>
            </a:r>
            <a:r>
              <a:rPr lang="en-US" dirty="0" smtClean="0"/>
              <a:t> </a:t>
            </a:r>
            <a:r>
              <a:rPr lang="en-US" dirty="0" smtClean="0"/>
              <a:t>we suggest running a traditional lab (popular in the British education system) that is a rather effect means for demonstrating the production of glucose during photosynthesis. The key is to sunlight-starve a portion of a leaf (or whole leaf) by covering it or placing it in the dark. You then prep (</a:t>
            </a:r>
            <a:r>
              <a:rPr lang="en-US" dirty="0" smtClean="0"/>
              <a:t>boil in </a:t>
            </a:r>
            <a:r>
              <a:rPr lang="en-US" dirty="0" smtClean="0"/>
              <a:t>ethanol) the sun-bathed </a:t>
            </a:r>
            <a:r>
              <a:rPr lang="en-US" dirty="0" smtClean="0"/>
              <a:t>and</a:t>
            </a:r>
            <a:r>
              <a:rPr lang="en-US" dirty="0" smtClean="0"/>
              <a:t> </a:t>
            </a:r>
            <a:r>
              <a:rPr lang="en-US" dirty="0" smtClean="0"/>
              <a:t>sun-starved plant </a:t>
            </a:r>
            <a:r>
              <a:rPr lang="en-US" dirty="0" smtClean="0"/>
              <a:t>tissue, ultimately testing </a:t>
            </a:r>
            <a:r>
              <a:rPr lang="en-US" dirty="0" smtClean="0"/>
              <a:t>each treatment for the presence of starch. We’ve suggested a couple of websites to check out if you want to run this lab. See the presenter notes in the coming slides. Follow instructions carefully. Preparation time required to create the differential between the treatments (light vs. dark) will depend on if you run the experiment outside on living plants versus in the classroom on prepared leaves. Variegated leaves also provide an interesting possibility for testing for the presence of starch in a single leaf and may not require covering a portion of the </a:t>
            </a:r>
            <a:r>
              <a:rPr lang="en-US" dirty="0" smtClean="0"/>
              <a:t>leaf. (</a:t>
            </a:r>
            <a:r>
              <a:rPr lang="en-US" dirty="0" smtClean="0"/>
              <a:t>Only t</a:t>
            </a:r>
            <a:r>
              <a:rPr lang="en-US" dirty="0" smtClean="0"/>
              <a:t>he green parts </a:t>
            </a:r>
            <a:r>
              <a:rPr lang="en-US" smtClean="0"/>
              <a:t>make glucose.)</a:t>
            </a:r>
            <a:endParaRPr lang="en-US" dirty="0"/>
          </a:p>
        </p:txBody>
      </p:sp>
      <p:sp>
        <p:nvSpPr>
          <p:cNvPr id="4" name="Title 3">
            <a:extLst>
              <a:ext uri="{FF2B5EF4-FFF2-40B4-BE49-F238E27FC236}">
                <a16:creationId xmlns:a16="http://schemas.microsoft.com/office/drawing/2014/main" id="{85477819-CC75-CF4E-9FC2-98734BDE70E7}"/>
              </a:ext>
            </a:extLst>
          </p:cNvPr>
          <p:cNvSpPr>
            <a:spLocks noGrp="1"/>
          </p:cNvSpPr>
          <p:nvPr>
            <p:ph type="title"/>
          </p:nvPr>
        </p:nvSpPr>
        <p:spPr/>
        <p:txBody>
          <a:bodyPr/>
          <a:lstStyle/>
          <a:p>
            <a:r>
              <a:rPr lang="en-US" dirty="0">
                <a:solidFill>
                  <a:schemeClr val="bg1"/>
                </a:solidFill>
              </a:rPr>
              <a:t>Learning Segment 06 Overview Continued</a:t>
            </a:r>
            <a:endParaRPr lang="en-US" dirty="0"/>
          </a:p>
        </p:txBody>
      </p:sp>
    </p:spTree>
    <p:extLst>
      <p:ext uri="{BB962C8B-B14F-4D97-AF65-F5344CB8AC3E}">
        <p14:creationId xmlns:p14="http://schemas.microsoft.com/office/powerpoint/2010/main" val="1762622665"/>
      </p:ext>
    </p:extLst>
  </p:cSld>
  <p:clrMapOvr>
    <a:masterClrMapping/>
  </p:clrMapOvr>
  <p:transition spd="slow"/>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dirty="0"/>
              <a:t>Tracking the Two Models</a:t>
            </a:r>
          </a:p>
        </p:txBody>
      </p:sp>
      <p:sp>
        <p:nvSpPr>
          <p:cNvPr id="5" name="Content Placeholder 4"/>
          <p:cNvSpPr>
            <a:spLocks noGrp="1"/>
          </p:cNvSpPr>
          <p:nvPr>
            <p:ph sz="half" idx="4294967295"/>
          </p:nvPr>
        </p:nvSpPr>
        <p:spPr>
          <a:xfrm>
            <a:off x="306693" y="782255"/>
            <a:ext cx="4090378" cy="5618545"/>
          </a:xfrm>
        </p:spPr>
        <p:txBody>
          <a:bodyPr>
            <a:noAutofit/>
          </a:bodyPr>
          <a:lstStyle/>
          <a:p>
            <a:pPr marL="0" indent="0">
              <a:spcBef>
                <a:spcPts val="0"/>
              </a:spcBef>
              <a:buNone/>
            </a:pPr>
            <a:r>
              <a:rPr lang="en-US" sz="1000" u="sng" dirty="0"/>
              <a:t>Ideas from Chemical Reactions</a:t>
            </a:r>
          </a:p>
          <a:p>
            <a:pPr marL="91440" indent="-91440">
              <a:spcBef>
                <a:spcPts val="0"/>
              </a:spcBef>
              <a:buFont typeface="Arial" panose="020B0604020202020204" pitchFamily="34" charset="0"/>
              <a:buChar char="•"/>
            </a:pPr>
            <a:r>
              <a:rPr lang="en-US" sz="1000" dirty="0"/>
              <a:t>Matter is conserved, neither created nor destroyed. Matter is rearranged in chemical reactions. </a:t>
            </a:r>
          </a:p>
          <a:p>
            <a:pPr marL="91440" indent="-91440">
              <a:spcBef>
                <a:spcPts val="0"/>
              </a:spcBef>
              <a:buFont typeface="Arial" panose="020B0604020202020204" pitchFamily="34" charset="0"/>
              <a:buChar char="•"/>
            </a:pPr>
            <a:r>
              <a:rPr lang="en-US" sz="1000" dirty="0"/>
              <a:t>Food has matter in the form of protein, carbs and fats- the same things we find our bodies are made of. We also take in matter as oxygen and water.</a:t>
            </a:r>
          </a:p>
          <a:p>
            <a:pPr marL="91440" indent="-91440">
              <a:spcBef>
                <a:spcPts val="0"/>
              </a:spcBef>
              <a:buFont typeface="Arial" panose="020B0604020202020204" pitchFamily="34" charset="0"/>
              <a:buChar char="•"/>
            </a:pPr>
            <a:r>
              <a:rPr lang="en-US" sz="1000" dirty="0"/>
              <a:t>Some of this matter is used in our body, but we take in much more matter than we need to use to grow or maintain body structures. </a:t>
            </a:r>
          </a:p>
          <a:p>
            <a:pPr marL="91440" indent="-91440">
              <a:spcBef>
                <a:spcPts val="0"/>
              </a:spcBef>
              <a:spcAft>
                <a:spcPts val="400"/>
              </a:spcAft>
              <a:buFont typeface="Arial" panose="020B0604020202020204" pitchFamily="34" charset="0"/>
              <a:buChar char="•"/>
            </a:pPr>
            <a:r>
              <a:rPr lang="en-US" sz="1000" dirty="0"/>
              <a:t>Some of this matter (especially much of the water but also some indigestible material) basically passes through us.</a:t>
            </a:r>
          </a:p>
          <a:p>
            <a:pPr marL="0" indent="0">
              <a:spcBef>
                <a:spcPts val="0"/>
              </a:spcBef>
              <a:buNone/>
            </a:pPr>
            <a:r>
              <a:rPr lang="en-US" sz="1000" u="sng" dirty="0"/>
              <a:t>Ideas from Cellular Respiration</a:t>
            </a:r>
            <a:endParaRPr lang="en-US" sz="1000" dirty="0"/>
          </a:p>
          <a:p>
            <a:pPr marL="91440" indent="-91440">
              <a:spcBef>
                <a:spcPts val="0"/>
              </a:spcBef>
              <a:spcAft>
                <a:spcPts val="400"/>
              </a:spcAft>
              <a:buFont typeface="Arial" panose="020B0604020202020204" pitchFamily="34" charset="0"/>
              <a:buChar char="•"/>
            </a:pPr>
            <a:r>
              <a:rPr lang="en-US" sz="1000" dirty="0"/>
              <a:t>Some of this matter is really taken in for energy. It is rearranged to obtain energy in a reaction called cellular respiration. The products are expelled from the body as carbon dioxide and </a:t>
            </a:r>
            <a:r>
              <a:rPr lang="en-US" sz="1000" dirty="0" smtClean="0"/>
              <a:t>water.</a:t>
            </a:r>
          </a:p>
          <a:p>
            <a:pPr marL="0" indent="0">
              <a:spcBef>
                <a:spcPts val="0"/>
              </a:spcBef>
              <a:buNone/>
            </a:pPr>
            <a:r>
              <a:rPr lang="en-US" sz="1000" u="sng" dirty="0" smtClean="0"/>
              <a:t>Ideas from Biosynthesis</a:t>
            </a:r>
            <a:endParaRPr lang="en-US" sz="1000" dirty="0" smtClean="0"/>
          </a:p>
          <a:p>
            <a:pPr marL="91440" indent="-91440">
              <a:spcBef>
                <a:spcPts val="0"/>
              </a:spcBef>
            </a:pPr>
            <a:r>
              <a:rPr lang="en-US" sz="1000" dirty="0">
                <a:cs typeface="Arial" panose="020B0604020202020204" pitchFamily="34" charset="0"/>
              </a:rPr>
              <a:t>Some of our digested food is broken down and rearranged build new macromolecules we use to both repair tissue and build new body tissue.</a:t>
            </a:r>
          </a:p>
          <a:p>
            <a:pPr marL="91440" indent="-91440">
              <a:spcBef>
                <a:spcPts val="0"/>
              </a:spcBef>
            </a:pPr>
            <a:r>
              <a:rPr lang="en-US" sz="1000" dirty="0">
                <a:cs typeface="Arial" panose="020B0604020202020204" pitchFamily="34" charset="0"/>
              </a:rPr>
              <a:t>Food consumed in excess of what we need for energy and growth/repair is converted to fat and stored.</a:t>
            </a:r>
            <a:endParaRPr lang="en-US" sz="1000" dirty="0"/>
          </a:p>
          <a:p>
            <a:pPr marL="0" indent="0">
              <a:spcBef>
                <a:spcPts val="400"/>
              </a:spcBef>
              <a:buNone/>
            </a:pPr>
            <a:r>
              <a:rPr lang="en-US" sz="1100" b="1" u="sng" dirty="0" smtClean="0"/>
              <a:t>New </a:t>
            </a:r>
            <a:r>
              <a:rPr lang="en-US" sz="1100" b="1" u="sng" dirty="0"/>
              <a:t>Ideas </a:t>
            </a:r>
            <a:r>
              <a:rPr lang="en-US" sz="1100" b="1" u="sng" dirty="0" smtClean="0"/>
              <a:t>in Photosynthesis</a:t>
            </a:r>
            <a:endParaRPr lang="en-US" sz="1100" b="1" dirty="0"/>
          </a:p>
          <a:p>
            <a:pPr marL="91440" indent="-91440">
              <a:spcBef>
                <a:spcPts val="400"/>
              </a:spcBef>
            </a:pPr>
            <a:r>
              <a:rPr lang="en-US" sz="1100" b="1" dirty="0" smtClean="0"/>
              <a:t>Over </a:t>
            </a:r>
            <a:r>
              <a:rPr lang="en-US" sz="1100" b="1" dirty="0"/>
              <a:t>a 24-hour period, the rate of photosynthesis in a plant is greater than the rate of </a:t>
            </a:r>
            <a:r>
              <a:rPr lang="en-US" sz="1100" b="1" dirty="0" smtClean="0"/>
              <a:t>respiration</a:t>
            </a:r>
            <a:r>
              <a:rPr lang="en-US" sz="1100" b="1" dirty="0"/>
              <a:t>. As a result: </a:t>
            </a:r>
          </a:p>
          <a:p>
            <a:pPr marL="274320" lvl="1" indent="-274320">
              <a:spcBef>
                <a:spcPts val="0"/>
              </a:spcBef>
            </a:pPr>
            <a:r>
              <a:rPr lang="en-US" sz="1100" b="1" dirty="0"/>
              <a:t>Plants use more CO</a:t>
            </a:r>
            <a:r>
              <a:rPr lang="en-US" sz="1100" b="1" baseline="-25000" dirty="0"/>
              <a:t>2</a:t>
            </a:r>
            <a:r>
              <a:rPr lang="en-US" sz="1100" b="1" dirty="0"/>
              <a:t> than they give off.</a:t>
            </a:r>
          </a:p>
          <a:p>
            <a:pPr marL="91440" indent="-91440">
              <a:spcBef>
                <a:spcPts val="400"/>
              </a:spcBef>
              <a:spcAft>
                <a:spcPts val="400"/>
              </a:spcAft>
            </a:pPr>
            <a:r>
              <a:rPr lang="en-US" sz="1100" b="1" i="1" dirty="0" smtClean="0">
                <a:solidFill>
                  <a:srgbClr val="CC0033"/>
                </a:solidFill>
              </a:rPr>
              <a:t>We now have complete ideas about matter in the photosynthesis reaction! </a:t>
            </a:r>
            <a:r>
              <a:rPr lang="en-US" sz="1100" b="1" dirty="0" smtClean="0">
                <a:solidFill>
                  <a:srgbClr val="CC0033"/>
                </a:solidFill>
              </a:rPr>
              <a:t>Plants</a:t>
            </a:r>
            <a:r>
              <a:rPr lang="en-US" sz="1100" b="1" dirty="0">
                <a:solidFill>
                  <a:srgbClr val="CC0033"/>
                </a:solidFill>
              </a:rPr>
              <a:t> take in low energy molecules (CO</a:t>
            </a:r>
            <a:r>
              <a:rPr lang="en-US" sz="1100" b="1" baseline="-25000" dirty="0">
                <a:solidFill>
                  <a:srgbClr val="CC0033"/>
                </a:solidFill>
              </a:rPr>
              <a:t>2</a:t>
            </a:r>
            <a:r>
              <a:rPr lang="en-US" sz="1100" b="1" dirty="0">
                <a:solidFill>
                  <a:srgbClr val="CC0033"/>
                </a:solidFill>
              </a:rPr>
              <a:t> + H</a:t>
            </a:r>
            <a:r>
              <a:rPr lang="en-US" sz="1100" b="1" baseline="-25000" dirty="0">
                <a:solidFill>
                  <a:srgbClr val="CC0033"/>
                </a:solidFill>
              </a:rPr>
              <a:t>2</a:t>
            </a:r>
            <a:r>
              <a:rPr lang="en-US" sz="1100" b="1" dirty="0">
                <a:solidFill>
                  <a:srgbClr val="CC0033"/>
                </a:solidFill>
              </a:rPr>
              <a:t>O) and use energy from the sun to rearrange them into high energy molecules, glucose (C</a:t>
            </a:r>
            <a:r>
              <a:rPr lang="en-US" sz="1100" b="1" baseline="-25000" dirty="0">
                <a:solidFill>
                  <a:srgbClr val="CC0033"/>
                </a:solidFill>
              </a:rPr>
              <a:t>6</a:t>
            </a:r>
            <a:r>
              <a:rPr lang="en-US" sz="1100" b="1" dirty="0">
                <a:solidFill>
                  <a:srgbClr val="CC0033"/>
                </a:solidFill>
              </a:rPr>
              <a:t>H</a:t>
            </a:r>
            <a:r>
              <a:rPr lang="en-US" sz="1100" b="1" baseline="-25000" dirty="0">
                <a:solidFill>
                  <a:srgbClr val="CC0033"/>
                </a:solidFill>
              </a:rPr>
              <a:t>12</a:t>
            </a:r>
            <a:r>
              <a:rPr lang="en-US" sz="1100" b="1" dirty="0">
                <a:solidFill>
                  <a:srgbClr val="CC0033"/>
                </a:solidFill>
              </a:rPr>
              <a:t>O</a:t>
            </a:r>
            <a:r>
              <a:rPr lang="en-US" sz="1100" b="1" baseline="-25000" dirty="0">
                <a:solidFill>
                  <a:srgbClr val="CC0033"/>
                </a:solidFill>
              </a:rPr>
              <a:t>6 </a:t>
            </a:r>
            <a:r>
              <a:rPr lang="en-US" sz="1100" b="1" dirty="0">
                <a:solidFill>
                  <a:srgbClr val="CC0033"/>
                </a:solidFill>
              </a:rPr>
              <a:t>= food!) and O</a:t>
            </a:r>
            <a:r>
              <a:rPr lang="en-US" sz="1100" b="1" baseline="-25000" dirty="0">
                <a:solidFill>
                  <a:srgbClr val="CC0033"/>
                </a:solidFill>
              </a:rPr>
              <a:t>2</a:t>
            </a:r>
            <a:r>
              <a:rPr lang="en-US" sz="1100" b="1" dirty="0">
                <a:solidFill>
                  <a:srgbClr val="CC0033"/>
                </a:solidFill>
              </a:rPr>
              <a:t>. The reactions involved are collectively called photosynthesis.</a:t>
            </a:r>
          </a:p>
          <a:p>
            <a:pPr marL="91440" indent="-91440">
              <a:spcBef>
                <a:spcPts val="0"/>
              </a:spcBef>
              <a:buFont typeface="Arial" panose="020B0604020202020204" pitchFamily="34" charset="0"/>
              <a:buChar char="•"/>
            </a:pPr>
            <a:endParaRPr lang="en-US" sz="1100" b="1" dirty="0"/>
          </a:p>
          <a:p>
            <a:pPr marL="91440" indent="-91440">
              <a:spcBef>
                <a:spcPts val="0"/>
              </a:spcBef>
            </a:pPr>
            <a:endParaRPr lang="en-US" sz="1200" dirty="0"/>
          </a:p>
          <a:p>
            <a:pPr marL="91440" indent="-91440">
              <a:spcBef>
                <a:spcPts val="0"/>
              </a:spcBef>
            </a:pPr>
            <a:endParaRPr lang="en-US" sz="1100" dirty="0"/>
          </a:p>
          <a:p>
            <a:pPr marL="91440" indent="-91440">
              <a:spcBef>
                <a:spcPts val="0"/>
              </a:spcBef>
            </a:pPr>
            <a:endParaRPr lang="en-US" sz="1100" dirty="0"/>
          </a:p>
          <a:p>
            <a:endParaRPr lang="en-US" sz="900" dirty="0"/>
          </a:p>
          <a:p>
            <a:endParaRPr lang="en-US" sz="900" dirty="0"/>
          </a:p>
        </p:txBody>
      </p:sp>
      <p:sp>
        <p:nvSpPr>
          <p:cNvPr id="7" name="Content Placeholder 6"/>
          <p:cNvSpPr>
            <a:spLocks noGrp="1"/>
          </p:cNvSpPr>
          <p:nvPr>
            <p:ph sz="quarter" idx="4294967295"/>
          </p:nvPr>
        </p:nvSpPr>
        <p:spPr>
          <a:xfrm>
            <a:off x="4540195" y="764977"/>
            <a:ext cx="4500456" cy="5712023"/>
          </a:xfrm>
        </p:spPr>
        <p:txBody>
          <a:bodyPr>
            <a:noAutofit/>
          </a:bodyPr>
          <a:lstStyle/>
          <a:p>
            <a:pPr marL="0" indent="0">
              <a:spcBef>
                <a:spcPts val="0"/>
              </a:spcBef>
              <a:buNone/>
            </a:pPr>
            <a:r>
              <a:rPr lang="en-US" sz="1000" u="sng" dirty="0"/>
              <a:t>Ideas from Chemical Reactions</a:t>
            </a:r>
          </a:p>
          <a:p>
            <a:pPr marL="91440" indent="-91440">
              <a:spcBef>
                <a:spcPts val="0"/>
              </a:spcBef>
              <a:buFont typeface="Arial" panose="020B0604020202020204" pitchFamily="34" charset="0"/>
              <a:buChar char="•"/>
            </a:pPr>
            <a:r>
              <a:rPr lang="en-US" sz="1000" dirty="0"/>
              <a:t>Energy is conserved, neither created nor destroyed. Energy is transformed in chemical reactions. </a:t>
            </a:r>
          </a:p>
          <a:p>
            <a:pPr marL="91440" indent="-91440">
              <a:spcBef>
                <a:spcPts val="0"/>
              </a:spcBef>
              <a:buFont typeface="Arial" panose="020B0604020202020204" pitchFamily="34" charset="0"/>
              <a:buChar char="•"/>
            </a:pPr>
            <a:r>
              <a:rPr lang="en-US" sz="1000" dirty="0"/>
              <a:t>When the reactants have more potential energy than the products, energy is released in the reaction (“downhill” reaction).</a:t>
            </a:r>
          </a:p>
          <a:p>
            <a:pPr marL="91440" indent="-91440">
              <a:spcBef>
                <a:spcPts val="0"/>
              </a:spcBef>
              <a:buFont typeface="Arial" panose="020B0604020202020204" pitchFamily="34" charset="0"/>
              <a:buChar char="•"/>
            </a:pPr>
            <a:r>
              <a:rPr lang="en-US" sz="1000" dirty="0"/>
              <a:t>Food has energy in the form of calories.</a:t>
            </a:r>
          </a:p>
          <a:p>
            <a:pPr marL="91440" indent="-91440">
              <a:spcBef>
                <a:spcPts val="0"/>
              </a:spcBef>
              <a:spcAft>
                <a:spcPts val="400"/>
              </a:spcAft>
              <a:buFont typeface="Arial" panose="020B0604020202020204" pitchFamily="34" charset="0"/>
              <a:buChar char="•"/>
            </a:pPr>
            <a:r>
              <a:rPr lang="en-US" sz="1000" dirty="0"/>
              <a:t>Living things get energy by rearranging food and oxygen molecules.</a:t>
            </a:r>
          </a:p>
          <a:p>
            <a:pPr marL="0" indent="0">
              <a:spcBef>
                <a:spcPts val="0"/>
              </a:spcBef>
              <a:buNone/>
            </a:pPr>
            <a:r>
              <a:rPr lang="en-US" sz="1000" u="sng" dirty="0"/>
              <a:t>Ideas from Cellular Respiration</a:t>
            </a:r>
            <a:endParaRPr lang="en-US" sz="1000" dirty="0"/>
          </a:p>
          <a:p>
            <a:pPr marL="91440" indent="-91440">
              <a:spcBef>
                <a:spcPts val="0"/>
              </a:spcBef>
              <a:buFont typeface="Arial" panose="020B0604020202020204" pitchFamily="34" charset="0"/>
              <a:buChar char="•"/>
            </a:pPr>
            <a:r>
              <a:rPr lang="en-US" sz="1000" dirty="0"/>
              <a:t>Living things rearrange food (specifically glucose - C</a:t>
            </a:r>
            <a:r>
              <a:rPr lang="en-US" sz="1000" baseline="-25000" dirty="0"/>
              <a:t>6</a:t>
            </a:r>
            <a:r>
              <a:rPr lang="en-US" sz="1000" dirty="0"/>
              <a:t>H</a:t>
            </a:r>
            <a:r>
              <a:rPr lang="en-US" sz="1000" baseline="-25000" dirty="0"/>
              <a:t>12</a:t>
            </a:r>
            <a:r>
              <a:rPr lang="en-US" sz="1000" dirty="0"/>
              <a:t>O</a:t>
            </a:r>
            <a:r>
              <a:rPr lang="en-US" sz="1000" baseline="-25000" dirty="0"/>
              <a:t>﻿6</a:t>
            </a:r>
            <a:r>
              <a:rPr lang="en-US" sz="1000" dirty="0"/>
              <a:t>﻿) and O</a:t>
            </a:r>
            <a:r>
              <a:rPr lang="en-US" sz="1000" baseline="-25000" dirty="0"/>
              <a:t>2</a:t>
            </a:r>
            <a:r>
              <a:rPr lang="en-US" sz="1000" dirty="0"/>
              <a:t> into CO</a:t>
            </a:r>
            <a:r>
              <a:rPr lang="en-US" sz="1000" baseline="-25000" dirty="0"/>
              <a:t>2</a:t>
            </a:r>
            <a:r>
              <a:rPr lang="en-US" sz="1000" dirty="0"/>
              <a:t> and H</a:t>
            </a:r>
            <a:r>
              <a:rPr lang="en-US" sz="1000" baseline="-25000" dirty="0"/>
              <a:t>2</a:t>
            </a:r>
            <a:r>
              <a:rPr lang="en-US" sz="1000" dirty="0"/>
              <a:t>O</a:t>
            </a:r>
          </a:p>
          <a:p>
            <a:pPr marL="91440" indent="-91440">
              <a:spcBef>
                <a:spcPts val="0"/>
              </a:spcBef>
              <a:buFont typeface="Arial" panose="020B0604020202020204" pitchFamily="34" charset="0"/>
              <a:buChar char="•"/>
            </a:pPr>
            <a:r>
              <a:rPr lang="en-US" sz="1000" dirty="0"/>
              <a:t>(C</a:t>
            </a:r>
            <a:r>
              <a:rPr lang="en-US" sz="1000" baseline="-25000" dirty="0"/>
              <a:t>6</a:t>
            </a:r>
            <a:r>
              <a:rPr lang="en-US" sz="1000" dirty="0"/>
              <a:t>H</a:t>
            </a:r>
            <a:r>
              <a:rPr lang="en-US" sz="1000" baseline="-25000" dirty="0"/>
              <a:t>12</a:t>
            </a:r>
            <a:r>
              <a:rPr lang="en-US" sz="1000" dirty="0"/>
              <a:t>O</a:t>
            </a:r>
            <a:r>
              <a:rPr lang="en-US" sz="1000" baseline="-25000" dirty="0"/>
              <a:t>6</a:t>
            </a:r>
            <a:r>
              <a:rPr lang="en-US" sz="1000" dirty="0"/>
              <a:t> + O</a:t>
            </a:r>
            <a:r>
              <a:rPr lang="en-US" sz="1000" baseline="-25000" dirty="0"/>
              <a:t>2</a:t>
            </a:r>
            <a:r>
              <a:rPr lang="en-US" sz="1000" dirty="0"/>
              <a:t>) have higher energy than (CO</a:t>
            </a:r>
            <a:r>
              <a:rPr lang="en-US" sz="1000" baseline="-25000" dirty="0"/>
              <a:t>2</a:t>
            </a:r>
            <a:r>
              <a:rPr lang="en-US" sz="1000" dirty="0"/>
              <a:t> + H</a:t>
            </a:r>
            <a:r>
              <a:rPr lang="en-US" sz="1000" baseline="-25000" dirty="0"/>
              <a:t>2</a:t>
            </a:r>
            <a:r>
              <a:rPr lang="en-US" sz="1000" dirty="0"/>
              <a:t>O) so this rearrangement releases energy.</a:t>
            </a:r>
          </a:p>
          <a:p>
            <a:pPr marL="91440" lvl="1" indent="-91440">
              <a:spcBef>
                <a:spcPts val="0"/>
              </a:spcBef>
            </a:pPr>
            <a:r>
              <a:rPr lang="en-US" sz="1000" dirty="0"/>
              <a:t>The rearrangements occur in a series of steps rather than all at once.</a:t>
            </a:r>
          </a:p>
          <a:p>
            <a:pPr marL="91440" lvl="1" indent="-91440">
              <a:spcBef>
                <a:spcPts val="0"/>
              </a:spcBef>
            </a:pPr>
            <a:r>
              <a:rPr lang="en-US" sz="1000" dirty="0"/>
              <a:t>Collectively the reactions are called cellular respiration.</a:t>
            </a:r>
          </a:p>
          <a:p>
            <a:pPr marL="91440" lvl="1" indent="-91440">
              <a:spcBef>
                <a:spcPts val="0"/>
              </a:spcBef>
              <a:spcAft>
                <a:spcPts val="400"/>
              </a:spcAft>
            </a:pPr>
            <a:r>
              <a:rPr lang="en-US" sz="1000" dirty="0"/>
              <a:t>Usable cellular energy is released in the form of ATP</a:t>
            </a:r>
            <a:r>
              <a:rPr lang="en-US" sz="1000" dirty="0" smtClean="0"/>
              <a:t>.</a:t>
            </a:r>
          </a:p>
          <a:p>
            <a:pPr marL="91440" indent="-91440">
              <a:spcBef>
                <a:spcPts val="0"/>
              </a:spcBef>
              <a:spcAft>
                <a:spcPts val="400"/>
              </a:spcAft>
            </a:pPr>
            <a:r>
              <a:rPr lang="en-US" sz="1000" dirty="0"/>
              <a:t>UNITY AND </a:t>
            </a:r>
            <a:r>
              <a:rPr lang="en-US" sz="1000" dirty="0" smtClean="0"/>
              <a:t>DIVERSITY: See CR unit for model ideas (e.g. fermentation).</a:t>
            </a:r>
            <a:endParaRPr lang="en-US" sz="1000" dirty="0"/>
          </a:p>
          <a:p>
            <a:pPr marL="0" lvl="1" indent="0">
              <a:spcBef>
                <a:spcPts val="0"/>
              </a:spcBef>
              <a:buNone/>
            </a:pPr>
            <a:r>
              <a:rPr lang="en-US" sz="1000" u="sng" dirty="0" smtClean="0"/>
              <a:t>Ideas </a:t>
            </a:r>
            <a:r>
              <a:rPr lang="en-US" sz="1000" u="sng" dirty="0"/>
              <a:t>from Biosynthesis</a:t>
            </a:r>
            <a:endParaRPr lang="en-US" sz="1000" dirty="0"/>
          </a:p>
          <a:p>
            <a:pPr marL="91440" indent="-91440">
              <a:spcBef>
                <a:spcPts val="0"/>
              </a:spcBef>
            </a:pPr>
            <a:r>
              <a:rPr lang="en-US" sz="1000" dirty="0">
                <a:cs typeface="Arial" panose="020B0604020202020204" pitchFamily="34" charset="0"/>
              </a:rPr>
              <a:t>Building new biomolecules (proteins, fats and carbs) from the products of digestion requires energy (which is provided by cellular respiration). </a:t>
            </a:r>
          </a:p>
          <a:p>
            <a:pPr marL="91440" indent="-91440">
              <a:spcBef>
                <a:spcPts val="0"/>
              </a:spcBef>
            </a:pPr>
            <a:r>
              <a:rPr lang="en-US" sz="1000" dirty="0"/>
              <a:t>More generally, in chemical reactions where the products have more potential energy than the reactants, energy must be added to the reaction (“uphill” reaction).</a:t>
            </a:r>
          </a:p>
          <a:p>
            <a:pPr marL="91440" indent="-91440">
              <a:spcBef>
                <a:spcPts val="0"/>
              </a:spcBef>
            </a:pPr>
            <a:r>
              <a:rPr lang="en-US" sz="1000" dirty="0"/>
              <a:t>If you run out of glucose, your body can pull from fat stores—and then as a last resort, amino acids—to provide fuel for cellular respiration. </a:t>
            </a:r>
            <a:endParaRPr lang="en-US" sz="1000" i="1" dirty="0">
              <a:cs typeface="Arial" panose="020B0604020202020204" pitchFamily="34" charset="0"/>
            </a:endParaRPr>
          </a:p>
          <a:p>
            <a:pPr marL="0" lvl="1" indent="0">
              <a:spcBef>
                <a:spcPts val="400"/>
              </a:spcBef>
              <a:buNone/>
            </a:pPr>
            <a:r>
              <a:rPr lang="en-US" sz="1100" b="1" u="sng" dirty="0" smtClean="0"/>
              <a:t>New </a:t>
            </a:r>
            <a:r>
              <a:rPr lang="en-US" sz="1100" b="1" u="sng" dirty="0"/>
              <a:t>Ideas </a:t>
            </a:r>
            <a:r>
              <a:rPr lang="en-US" sz="1100" b="1" u="sng" dirty="0" smtClean="0"/>
              <a:t>in Photosynthesis</a:t>
            </a:r>
            <a:endParaRPr lang="en-US" sz="1100" dirty="0"/>
          </a:p>
          <a:p>
            <a:pPr marL="91440" indent="-91440">
              <a:spcBef>
                <a:spcPts val="400"/>
              </a:spcBef>
              <a:spcAft>
                <a:spcPts val="400"/>
              </a:spcAft>
            </a:pPr>
            <a:r>
              <a:rPr lang="en-US" sz="1100" b="1" dirty="0"/>
              <a:t>Plants take in low energy molecules </a:t>
            </a:r>
            <a:r>
              <a:rPr lang="en-US" sz="1100" b="1" dirty="0" smtClean="0">
                <a:solidFill>
                  <a:srgbClr val="CC0033"/>
                </a:solidFill>
              </a:rPr>
              <a:t>(CO</a:t>
            </a:r>
            <a:r>
              <a:rPr lang="en-US" sz="1100" b="1" baseline="-25000" dirty="0" smtClean="0">
                <a:solidFill>
                  <a:srgbClr val="CC0033"/>
                </a:solidFill>
              </a:rPr>
              <a:t>2</a:t>
            </a:r>
            <a:r>
              <a:rPr lang="en-US" sz="1100" b="1" dirty="0" smtClean="0">
                <a:solidFill>
                  <a:srgbClr val="CC0033"/>
                </a:solidFill>
              </a:rPr>
              <a:t> + H</a:t>
            </a:r>
            <a:r>
              <a:rPr lang="en-US" sz="1100" b="1" baseline="-25000" dirty="0" smtClean="0">
                <a:solidFill>
                  <a:srgbClr val="CC0033"/>
                </a:solidFill>
              </a:rPr>
              <a:t>2</a:t>
            </a:r>
            <a:r>
              <a:rPr lang="en-US" sz="1100" b="1" dirty="0" smtClean="0">
                <a:solidFill>
                  <a:srgbClr val="CC0033"/>
                </a:solidFill>
              </a:rPr>
              <a:t>O) </a:t>
            </a:r>
            <a:r>
              <a:rPr lang="en-US" sz="1100" b="1" dirty="0" smtClean="0"/>
              <a:t>and </a:t>
            </a:r>
            <a:r>
              <a:rPr lang="en-US" sz="1100" b="1" dirty="0"/>
              <a:t>use energy from the sun to rearrange </a:t>
            </a:r>
            <a:r>
              <a:rPr lang="en-US" sz="1100" b="1" dirty="0" smtClean="0"/>
              <a:t>them </a:t>
            </a:r>
            <a:r>
              <a:rPr lang="en-US" sz="1100" b="1" dirty="0"/>
              <a:t>into high energy molecules,</a:t>
            </a:r>
            <a:r>
              <a:rPr lang="en-US" sz="1100" b="1" dirty="0">
                <a:solidFill>
                  <a:srgbClr val="CC0033"/>
                </a:solidFill>
              </a:rPr>
              <a:t> glucose (C</a:t>
            </a:r>
            <a:r>
              <a:rPr lang="en-US" sz="1100" b="1" baseline="-25000" dirty="0">
                <a:solidFill>
                  <a:srgbClr val="CC0033"/>
                </a:solidFill>
              </a:rPr>
              <a:t>6</a:t>
            </a:r>
            <a:r>
              <a:rPr lang="en-US" sz="1100" b="1" dirty="0">
                <a:solidFill>
                  <a:srgbClr val="CC0033"/>
                </a:solidFill>
              </a:rPr>
              <a:t>H</a:t>
            </a:r>
            <a:r>
              <a:rPr lang="en-US" sz="1100" b="1" baseline="-25000" dirty="0">
                <a:solidFill>
                  <a:srgbClr val="CC0033"/>
                </a:solidFill>
              </a:rPr>
              <a:t>12</a:t>
            </a:r>
            <a:r>
              <a:rPr lang="en-US" sz="1100" b="1" dirty="0">
                <a:solidFill>
                  <a:srgbClr val="CC0033"/>
                </a:solidFill>
              </a:rPr>
              <a:t>O</a:t>
            </a:r>
            <a:r>
              <a:rPr lang="en-US" sz="1100" b="1" baseline="-25000" dirty="0">
                <a:solidFill>
                  <a:srgbClr val="CC0033"/>
                </a:solidFill>
              </a:rPr>
              <a:t>6</a:t>
            </a:r>
            <a:r>
              <a:rPr lang="en-US" sz="1100" b="1" dirty="0">
                <a:solidFill>
                  <a:srgbClr val="CC0033"/>
                </a:solidFill>
              </a:rPr>
              <a:t> = food!) and O</a:t>
            </a:r>
            <a:r>
              <a:rPr lang="en-US" sz="1100" b="1" baseline="-25000" dirty="0">
                <a:solidFill>
                  <a:srgbClr val="CC0033"/>
                </a:solidFill>
              </a:rPr>
              <a:t>2</a:t>
            </a:r>
            <a:r>
              <a:rPr lang="en-US" sz="1100" b="1" dirty="0"/>
              <a:t>. The reactions involved are collectively called photosynthesis</a:t>
            </a:r>
            <a:r>
              <a:rPr lang="en-US" sz="1100" b="1" dirty="0" smtClean="0"/>
              <a:t>. (See “uphill reaction” above.)</a:t>
            </a:r>
            <a:endParaRPr lang="en-US" sz="1100" b="1" dirty="0"/>
          </a:p>
          <a:p>
            <a:pPr marL="91440" indent="-91440">
              <a:spcBef>
                <a:spcPts val="0"/>
              </a:spcBef>
            </a:pPr>
            <a:r>
              <a:rPr lang="en-US" sz="1100" b="1" dirty="0"/>
              <a:t>Plants respire using the same cellular respiration reaction as other organisms to acquire the energy they need.</a:t>
            </a:r>
          </a:p>
          <a:p>
            <a:pPr marL="91440" indent="-91440">
              <a:spcBef>
                <a:spcPts val="0"/>
              </a:spcBef>
              <a:buFont typeface="Arial" panose="020B0604020202020204" pitchFamily="34" charset="0"/>
              <a:buChar char="•"/>
            </a:pPr>
            <a:endParaRPr lang="en-US" sz="1100" b="1" dirty="0"/>
          </a:p>
          <a:p>
            <a:endParaRPr lang="en-US" sz="900" dirty="0"/>
          </a:p>
        </p:txBody>
      </p:sp>
      <p:sp>
        <p:nvSpPr>
          <p:cNvPr id="11" name="Title 1"/>
          <p:cNvSpPr txBox="1">
            <a:spLocks/>
          </p:cNvSpPr>
          <p:nvPr/>
        </p:nvSpPr>
        <p:spPr>
          <a:xfrm>
            <a:off x="1753595" y="2337551"/>
            <a:ext cx="6497436" cy="1688094"/>
          </a:xfrm>
          <a:prstGeom prst="rect">
            <a:avLst/>
          </a:prstGeom>
        </p:spPr>
        <p:txBody>
          <a:bodyPr vert="horz" lIns="91440" tIns="45720" rIns="91440" bIns="45720" rtlCol="0"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l"/>
            <a:endParaRPr lang="en-US" sz="2400" dirty="0">
              <a:latin typeface="Arial" panose="020B0604020202020204" pitchFamily="34" charset="0"/>
              <a:cs typeface="Arial" panose="020B0604020202020204" pitchFamily="34" charset="0"/>
            </a:endParaRPr>
          </a:p>
        </p:txBody>
      </p:sp>
      <p:sp>
        <p:nvSpPr>
          <p:cNvPr id="9" name="TextBox 8">
            <a:extLst>
              <a:ext uri="{FF2B5EF4-FFF2-40B4-BE49-F238E27FC236}">
                <a16:creationId xmlns:a16="http://schemas.microsoft.com/office/drawing/2014/main" id="{324BD957-41EA-45FA-8A80-D482A22B1AF5}"/>
              </a:ext>
            </a:extLst>
          </p:cNvPr>
          <p:cNvSpPr txBox="1"/>
          <p:nvPr/>
        </p:nvSpPr>
        <p:spPr>
          <a:xfrm>
            <a:off x="1447800" y="546884"/>
            <a:ext cx="1656223" cy="307777"/>
          </a:xfrm>
          <a:prstGeom prst="rect">
            <a:avLst/>
          </a:prstGeom>
          <a:noFill/>
        </p:spPr>
        <p:txBody>
          <a:bodyPr wrap="none" rtlCol="0">
            <a:spAutoFit/>
          </a:bodyPr>
          <a:lstStyle/>
          <a:p>
            <a:r>
              <a:rPr lang="en-US" sz="1400" b="1" dirty="0"/>
              <a:t>Matter from Food</a:t>
            </a:r>
          </a:p>
        </p:txBody>
      </p:sp>
      <p:sp>
        <p:nvSpPr>
          <p:cNvPr id="12" name="TextBox 11">
            <a:extLst>
              <a:ext uri="{FF2B5EF4-FFF2-40B4-BE49-F238E27FC236}">
                <a16:creationId xmlns:a16="http://schemas.microsoft.com/office/drawing/2014/main" id="{55A98112-2543-44F4-BBC9-038D8906205E}"/>
              </a:ext>
            </a:extLst>
          </p:cNvPr>
          <p:cNvSpPr txBox="1"/>
          <p:nvPr/>
        </p:nvSpPr>
        <p:spPr>
          <a:xfrm>
            <a:off x="5932911" y="533400"/>
            <a:ext cx="1726755" cy="307777"/>
          </a:xfrm>
          <a:prstGeom prst="rect">
            <a:avLst/>
          </a:prstGeom>
          <a:noFill/>
        </p:spPr>
        <p:txBody>
          <a:bodyPr wrap="none" rtlCol="0">
            <a:spAutoFit/>
          </a:bodyPr>
          <a:lstStyle/>
          <a:p>
            <a:r>
              <a:rPr lang="en-US" sz="1400" b="1" dirty="0"/>
              <a:t>Energy from Food</a:t>
            </a:r>
          </a:p>
        </p:txBody>
      </p:sp>
    </p:spTree>
    <p:extLst>
      <p:ext uri="{BB962C8B-B14F-4D97-AF65-F5344CB8AC3E}">
        <p14:creationId xmlns:p14="http://schemas.microsoft.com/office/powerpoint/2010/main" val="2934728508"/>
      </p:ext>
    </p:extLst>
  </p:cSld>
  <p:clrMapOvr>
    <a:masterClrMapping/>
  </p:clrMapOvr>
  <p:transition spd="med"/>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609600" y="152400"/>
            <a:ext cx="7543800" cy="1077218"/>
          </a:xfrm>
          <a:prstGeom prst="rect">
            <a:avLst/>
          </a:prstGeom>
          <a:noFill/>
        </p:spPr>
        <p:txBody>
          <a:bodyPr wrap="square" rtlCol="0">
            <a:spAutoFit/>
          </a:bodyPr>
          <a:lstStyle/>
          <a:p>
            <a:pPr algn="ctr"/>
            <a:r>
              <a:rPr lang="en-US" sz="3200" dirty="0" smtClean="0"/>
              <a:t>Figuring Out Photosynthesis: </a:t>
            </a:r>
          </a:p>
          <a:p>
            <a:pPr algn="ctr"/>
            <a:r>
              <a:rPr lang="en-US" sz="3200" dirty="0" smtClean="0"/>
              <a:t>Reactants and Products</a:t>
            </a:r>
            <a:endParaRPr lang="en-US" sz="3200" dirty="0"/>
          </a:p>
        </p:txBody>
      </p:sp>
      <p:sp>
        <p:nvSpPr>
          <p:cNvPr id="5" name="TextBox 4"/>
          <p:cNvSpPr txBox="1"/>
          <p:nvPr/>
        </p:nvSpPr>
        <p:spPr>
          <a:xfrm>
            <a:off x="1371600" y="1600200"/>
            <a:ext cx="7543800" cy="1615827"/>
          </a:xfrm>
          <a:prstGeom prst="rect">
            <a:avLst/>
          </a:prstGeom>
          <a:noFill/>
        </p:spPr>
        <p:txBody>
          <a:bodyPr wrap="square" rtlCol="0">
            <a:spAutoFit/>
          </a:bodyPr>
          <a:lstStyle/>
          <a:p>
            <a:pPr>
              <a:spcAft>
                <a:spcPts val="1800"/>
              </a:spcAft>
            </a:pPr>
            <a:r>
              <a:rPr lang="en-US" sz="2800" dirty="0" smtClean="0"/>
              <a:t>So, is photosynthesis a chemical reaction?</a:t>
            </a:r>
          </a:p>
          <a:p>
            <a:r>
              <a:rPr lang="en-US" sz="2800" dirty="0" smtClean="0"/>
              <a:t>What evidence do we have at this point?</a:t>
            </a:r>
          </a:p>
          <a:p>
            <a:r>
              <a:rPr lang="en-US" sz="2800" dirty="0" smtClean="0"/>
              <a:t>(Think in terms of both matter and energy.)</a:t>
            </a:r>
          </a:p>
        </p:txBody>
      </p:sp>
      <p:sp>
        <p:nvSpPr>
          <p:cNvPr id="6" name="TextBox 5"/>
          <p:cNvSpPr txBox="1"/>
          <p:nvPr/>
        </p:nvSpPr>
        <p:spPr>
          <a:xfrm>
            <a:off x="1371600" y="4267200"/>
            <a:ext cx="7543800" cy="1384995"/>
          </a:xfrm>
          <a:prstGeom prst="rect">
            <a:avLst/>
          </a:prstGeom>
          <a:noFill/>
        </p:spPr>
        <p:txBody>
          <a:bodyPr wrap="square" rtlCol="0">
            <a:spAutoFit/>
          </a:bodyPr>
          <a:lstStyle/>
          <a:p>
            <a:r>
              <a:rPr lang="en-US" sz="2800" dirty="0" smtClean="0"/>
              <a:t>Can we draw on anything we know in other chemical reactions we observed and compare them to what happened in photosynthesis?</a:t>
            </a:r>
          </a:p>
        </p:txBody>
      </p:sp>
      <p:pic>
        <p:nvPicPr>
          <p:cNvPr id="8" name="Picture 7">
            <a:extLst>
              <a:ext uri="{FF2B5EF4-FFF2-40B4-BE49-F238E27FC236}">
                <a16:creationId xmlns:a16="http://schemas.microsoft.com/office/drawing/2014/main" id="{3BC2619F-178E-C945-B8DF-79B980ADE5E0}"/>
              </a:ext>
            </a:extLst>
          </p:cNvPr>
          <p:cNvPicPr>
            <a:picLocks noChangeAspect="1"/>
          </p:cNvPicPr>
          <p:nvPr/>
        </p:nvPicPr>
        <p:blipFill rotWithShape="1">
          <a:blip r:embed="rId3"/>
          <a:srcRect r="13897" b="1176"/>
          <a:stretch/>
        </p:blipFill>
        <p:spPr>
          <a:xfrm>
            <a:off x="228600" y="1752600"/>
            <a:ext cx="1035120" cy="891043"/>
          </a:xfrm>
          <a:prstGeom prst="rect">
            <a:avLst/>
          </a:prstGeom>
        </p:spPr>
      </p:pic>
      <p:pic>
        <p:nvPicPr>
          <p:cNvPr id="9" name="Picture 8">
            <a:extLst>
              <a:ext uri="{FF2B5EF4-FFF2-40B4-BE49-F238E27FC236}">
                <a16:creationId xmlns:a16="http://schemas.microsoft.com/office/drawing/2014/main" id="{3BC2619F-178E-C945-B8DF-79B980ADE5E0}"/>
              </a:ext>
            </a:extLst>
          </p:cNvPr>
          <p:cNvPicPr>
            <a:picLocks noChangeAspect="1"/>
          </p:cNvPicPr>
          <p:nvPr/>
        </p:nvPicPr>
        <p:blipFill rotWithShape="1">
          <a:blip r:embed="rId3"/>
          <a:srcRect r="13897" b="1176"/>
          <a:stretch/>
        </p:blipFill>
        <p:spPr>
          <a:xfrm>
            <a:off x="299563" y="4227447"/>
            <a:ext cx="1035120" cy="891043"/>
          </a:xfrm>
          <a:prstGeom prst="rect">
            <a:avLst/>
          </a:prstGeom>
        </p:spPr>
      </p:pic>
    </p:spTree>
    <p:extLst>
      <p:ext uri="{BB962C8B-B14F-4D97-AF65-F5344CB8AC3E}">
        <p14:creationId xmlns:p14="http://schemas.microsoft.com/office/powerpoint/2010/main" val="2536183765"/>
      </p:ext>
    </p:extLst>
  </p:cSld>
  <p:clrMapOvr>
    <a:masterClrMapping/>
  </p:clrMapOvr>
  <p:transition spd="med"/>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609600" y="152400"/>
            <a:ext cx="7543800" cy="1077218"/>
          </a:xfrm>
          <a:prstGeom prst="rect">
            <a:avLst/>
          </a:prstGeom>
          <a:noFill/>
        </p:spPr>
        <p:txBody>
          <a:bodyPr wrap="square" rtlCol="0">
            <a:spAutoFit/>
          </a:bodyPr>
          <a:lstStyle/>
          <a:p>
            <a:pPr algn="ctr"/>
            <a:r>
              <a:rPr lang="en-US" sz="3200" dirty="0" smtClean="0"/>
              <a:t>Figuring Out Photosynthesis: </a:t>
            </a:r>
          </a:p>
          <a:p>
            <a:pPr algn="ctr"/>
            <a:r>
              <a:rPr lang="en-US" sz="3200" dirty="0" smtClean="0"/>
              <a:t>Reactants and Products</a:t>
            </a:r>
            <a:endParaRPr lang="en-US" sz="3200" dirty="0"/>
          </a:p>
        </p:txBody>
      </p:sp>
      <p:sp>
        <p:nvSpPr>
          <p:cNvPr id="6" name="TextBox 5"/>
          <p:cNvSpPr txBox="1"/>
          <p:nvPr/>
        </p:nvSpPr>
        <p:spPr>
          <a:xfrm>
            <a:off x="1822450" y="1748026"/>
            <a:ext cx="6597650" cy="954107"/>
          </a:xfrm>
          <a:prstGeom prst="rect">
            <a:avLst/>
          </a:prstGeom>
          <a:noFill/>
        </p:spPr>
        <p:txBody>
          <a:bodyPr wrap="square" rtlCol="0">
            <a:spAutoFit/>
          </a:bodyPr>
          <a:lstStyle/>
          <a:p>
            <a:r>
              <a:rPr lang="en-US" sz="2800" dirty="0" smtClean="0"/>
              <a:t>If it is a chemical reaction, what are the reactants and what are the products?</a:t>
            </a:r>
          </a:p>
        </p:txBody>
      </p:sp>
      <p:sp>
        <p:nvSpPr>
          <p:cNvPr id="8" name="TextBox 7"/>
          <p:cNvSpPr txBox="1"/>
          <p:nvPr/>
        </p:nvSpPr>
        <p:spPr>
          <a:xfrm>
            <a:off x="1863725" y="4082125"/>
            <a:ext cx="6515100" cy="2246769"/>
          </a:xfrm>
          <a:prstGeom prst="rect">
            <a:avLst/>
          </a:prstGeom>
          <a:noFill/>
        </p:spPr>
        <p:txBody>
          <a:bodyPr wrap="square" rtlCol="0">
            <a:spAutoFit/>
          </a:bodyPr>
          <a:lstStyle/>
          <a:p>
            <a:r>
              <a:rPr lang="en-US" sz="2800" dirty="0" smtClean="0"/>
              <a:t>During the video, write down what you notice and what you wonder in </a:t>
            </a:r>
            <a:r>
              <a:rPr lang="en-US" sz="2800" b="1" dirty="0" smtClean="0"/>
              <a:t>Doodle Box H</a:t>
            </a:r>
            <a:r>
              <a:rPr lang="en-US" sz="2800" dirty="0" smtClean="0"/>
              <a:t>.</a:t>
            </a:r>
          </a:p>
          <a:p>
            <a:endParaRPr lang="en-US" sz="2800" dirty="0"/>
          </a:p>
          <a:p>
            <a:r>
              <a:rPr lang="en-US" sz="2800" dirty="0" smtClean="0"/>
              <a:t>Be ready to share out.</a:t>
            </a:r>
          </a:p>
        </p:txBody>
      </p:sp>
      <p:sp>
        <p:nvSpPr>
          <p:cNvPr id="9" name="TextBox 8"/>
          <p:cNvSpPr txBox="1"/>
          <p:nvPr/>
        </p:nvSpPr>
        <p:spPr>
          <a:xfrm>
            <a:off x="609600" y="3102396"/>
            <a:ext cx="7924800" cy="523220"/>
          </a:xfrm>
          <a:prstGeom prst="rect">
            <a:avLst/>
          </a:prstGeom>
          <a:noFill/>
        </p:spPr>
        <p:txBody>
          <a:bodyPr wrap="square" rtlCol="0">
            <a:spAutoFit/>
          </a:bodyPr>
          <a:lstStyle/>
          <a:p>
            <a:r>
              <a:rPr lang="en-US" sz="2800" dirty="0" smtClean="0"/>
              <a:t>Let’s watch another photosynthesis experiment. </a:t>
            </a:r>
          </a:p>
        </p:txBody>
      </p:sp>
      <p:pic>
        <p:nvPicPr>
          <p:cNvPr id="10" name="Picture 9">
            <a:extLst>
              <a:ext uri="{FF2B5EF4-FFF2-40B4-BE49-F238E27FC236}">
                <a16:creationId xmlns:a16="http://schemas.microsoft.com/office/drawing/2014/main" id="{3BC2619F-178E-C945-B8DF-79B980ADE5E0}"/>
              </a:ext>
            </a:extLst>
          </p:cNvPr>
          <p:cNvPicPr>
            <a:picLocks noChangeAspect="1"/>
          </p:cNvPicPr>
          <p:nvPr/>
        </p:nvPicPr>
        <p:blipFill rotWithShape="1">
          <a:blip r:embed="rId3"/>
          <a:srcRect r="13897" b="1176"/>
          <a:stretch/>
        </p:blipFill>
        <p:spPr>
          <a:xfrm>
            <a:off x="533400" y="1600200"/>
            <a:ext cx="1035120" cy="891043"/>
          </a:xfrm>
          <a:prstGeom prst="rect">
            <a:avLst/>
          </a:prstGeom>
        </p:spPr>
      </p:pic>
      <p:pic>
        <p:nvPicPr>
          <p:cNvPr id="11" name="Picture 10">
            <a:extLst>
              <a:ext uri="{FF2B5EF4-FFF2-40B4-BE49-F238E27FC236}">
                <a16:creationId xmlns:a16="http://schemas.microsoft.com/office/drawing/2014/main" id="{2993B755-4943-944E-B63D-E5CA35DE95E2}"/>
              </a:ext>
            </a:extLst>
          </p:cNvPr>
          <p:cNvPicPr>
            <a:picLocks noChangeAspect="1"/>
          </p:cNvPicPr>
          <p:nvPr/>
        </p:nvPicPr>
        <p:blipFill rotWithShape="1">
          <a:blip r:embed="rId4"/>
          <a:srcRect t="11876" r="21921"/>
          <a:stretch/>
        </p:blipFill>
        <p:spPr>
          <a:xfrm>
            <a:off x="615290" y="4351628"/>
            <a:ext cx="1052623" cy="891043"/>
          </a:xfrm>
          <a:prstGeom prst="rect">
            <a:avLst/>
          </a:prstGeom>
        </p:spPr>
      </p:pic>
      <p:pic>
        <p:nvPicPr>
          <p:cNvPr id="12" name="Picture 11">
            <a:extLst>
              <a:ext uri="{FF2B5EF4-FFF2-40B4-BE49-F238E27FC236}">
                <a16:creationId xmlns:a16="http://schemas.microsoft.com/office/drawing/2014/main" id="{F06C6061-31BD-BD40-99FE-70E3E0F117B9}"/>
              </a:ext>
            </a:extLst>
          </p:cNvPr>
          <p:cNvPicPr>
            <a:picLocks noChangeAspect="1"/>
          </p:cNvPicPr>
          <p:nvPr/>
        </p:nvPicPr>
        <p:blipFill rotWithShape="1">
          <a:blip r:embed="rId5"/>
          <a:srcRect t="19937" r="37959" b="20001"/>
          <a:stretch/>
        </p:blipFill>
        <p:spPr>
          <a:xfrm>
            <a:off x="6172200" y="5498394"/>
            <a:ext cx="1227201" cy="891044"/>
          </a:xfrm>
          <a:prstGeom prst="rect">
            <a:avLst/>
          </a:prstGeom>
        </p:spPr>
      </p:pic>
    </p:spTree>
    <p:extLst>
      <p:ext uri="{BB962C8B-B14F-4D97-AF65-F5344CB8AC3E}">
        <p14:creationId xmlns:p14="http://schemas.microsoft.com/office/powerpoint/2010/main" val="3240327643"/>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3276600" y="3048000"/>
            <a:ext cx="2514600" cy="861774"/>
          </a:xfrm>
          <a:prstGeom prst="rect">
            <a:avLst/>
          </a:prstGeom>
          <a:noFill/>
        </p:spPr>
        <p:txBody>
          <a:bodyPr wrap="square" rtlCol="0">
            <a:spAutoFit/>
          </a:bodyPr>
          <a:lstStyle/>
          <a:p>
            <a:r>
              <a:rPr lang="en-US" sz="3200" dirty="0" smtClean="0"/>
              <a:t>[show video]</a:t>
            </a:r>
          </a:p>
          <a:p>
            <a:endParaRPr lang="en-US" dirty="0"/>
          </a:p>
        </p:txBody>
      </p:sp>
    </p:spTree>
    <p:extLst>
      <p:ext uri="{BB962C8B-B14F-4D97-AF65-F5344CB8AC3E}">
        <p14:creationId xmlns:p14="http://schemas.microsoft.com/office/powerpoint/2010/main" val="3171903007"/>
      </p:ext>
    </p:extLst>
  </p:cSld>
  <p:clrMapOvr>
    <a:masterClrMapping/>
  </p:clrMapOvr>
  <p:transition spd="med"/>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Laboratory conical funnel"/>
          <p:cNvPicPr>
            <a:picLocks noChangeAspect="1" noChangeArrowheads="1"/>
          </p:cNvPicPr>
          <p:nvPr/>
        </p:nvPicPr>
        <p:blipFill>
          <a:blip r:embed="rId3">
            <a:clrChange>
              <a:clrFrom>
                <a:srgbClr val="FFFFFF"/>
              </a:clrFrom>
              <a:clrTo>
                <a:srgbClr val="FFFFFF">
                  <a:alpha val="0"/>
                </a:srgbClr>
              </a:clrTo>
            </a:clrChange>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rot="10800000">
            <a:off x="1870459" y="2801565"/>
            <a:ext cx="3229864" cy="335280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https://openclipart.org/image/800px/252967"/>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937259" y="4512891"/>
            <a:ext cx="1673225" cy="1673225"/>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4" descr="https://openclipart.org/image/800px/252967"/>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20405377" flipH="1">
            <a:off x="2584799" y="4953030"/>
            <a:ext cx="1224174" cy="1277504"/>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Free photo Beaker Glass Chemistry Glassware - Max Pixel"/>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95129" y="1429965"/>
            <a:ext cx="4203514" cy="4857751"/>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p:cNvSpPr/>
          <p:nvPr/>
        </p:nvSpPr>
        <p:spPr>
          <a:xfrm>
            <a:off x="1539629" y="1887165"/>
            <a:ext cx="3746314" cy="4298951"/>
          </a:xfrm>
          <a:prstGeom prst="rect">
            <a:avLst/>
          </a:prstGeom>
          <a:solidFill>
            <a:schemeClr val="accent1">
              <a:alpha val="17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34" name="Picture 10" descr="Lamp, Light, Bulb, Lightbulb, Lights"/>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279775" y="2496765"/>
            <a:ext cx="4949825" cy="3243167"/>
          </a:xfrm>
          <a:prstGeom prst="rect">
            <a:avLst/>
          </a:prstGeom>
          <a:noFill/>
          <a:extLst>
            <a:ext uri="{909E8E84-426E-40DD-AFC4-6F175D3DCCD1}">
              <a14:hiddenFill xmlns:a14="http://schemas.microsoft.com/office/drawing/2010/main">
                <a:solidFill>
                  <a:srgbClr val="FFFFFF"/>
                </a:solidFill>
              </a14:hiddenFill>
            </a:ext>
          </a:extLst>
        </p:spPr>
      </p:pic>
      <p:grpSp>
        <p:nvGrpSpPr>
          <p:cNvPr id="5" name="Group 4"/>
          <p:cNvGrpSpPr/>
          <p:nvPr/>
        </p:nvGrpSpPr>
        <p:grpSpPr>
          <a:xfrm>
            <a:off x="2948783" y="1945802"/>
            <a:ext cx="1342386" cy="3844169"/>
            <a:chOff x="2948783" y="1945802"/>
            <a:chExt cx="1342386" cy="3844169"/>
          </a:xfrm>
        </p:grpSpPr>
        <p:pic>
          <p:nvPicPr>
            <p:cNvPr id="11" name="Picture 12" descr="Blue, Bubble, Shiny"/>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3459598" y="3208559"/>
              <a:ext cx="213632" cy="209557"/>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2" descr="Blue, Bubble, Shiny"/>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3149244" y="4821010"/>
              <a:ext cx="194056" cy="190355"/>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2" descr="Blue, Bubble, Shiny"/>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3558555" y="4658209"/>
              <a:ext cx="126977" cy="124555"/>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3" descr="Blue, Bubble, Shiny"/>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3710955" y="4810609"/>
              <a:ext cx="126977" cy="124555"/>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14" descr="Blue, Bubble, Shiny"/>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3358413" y="5529504"/>
              <a:ext cx="126977" cy="124555"/>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15" descr="Blue, Bubble, Shiny"/>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3421901" y="3792166"/>
              <a:ext cx="194949" cy="191230"/>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16" descr="Blue, Bubble, Shiny"/>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3075456" y="5135920"/>
              <a:ext cx="126977" cy="124555"/>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17" descr="Blue, Bubble, Shiny"/>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4164192" y="5631252"/>
              <a:ext cx="126977" cy="124555"/>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18" descr="Blue, Bubble, Shiny"/>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2948783" y="5665416"/>
              <a:ext cx="126977" cy="124555"/>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12" descr="Blue, Bubble, Shiny"/>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3075456" y="1945802"/>
              <a:ext cx="213632" cy="209557"/>
            </a:xfrm>
            <a:prstGeom prst="rect">
              <a:avLst/>
            </a:prstGeom>
            <a:noFill/>
            <a:extLst>
              <a:ext uri="{909E8E84-426E-40DD-AFC4-6F175D3DCCD1}">
                <a14:hiddenFill xmlns:a14="http://schemas.microsoft.com/office/drawing/2010/main">
                  <a:solidFill>
                    <a:srgbClr val="FFFFFF"/>
                  </a:solidFill>
                </a14:hiddenFill>
              </a:ext>
            </a:extLst>
          </p:spPr>
        </p:pic>
      </p:grpSp>
      <p:sp>
        <p:nvSpPr>
          <p:cNvPr id="21" name="TextBox 20"/>
          <p:cNvSpPr txBox="1"/>
          <p:nvPr/>
        </p:nvSpPr>
        <p:spPr>
          <a:xfrm>
            <a:off x="2514600" y="459734"/>
            <a:ext cx="4000884" cy="584775"/>
          </a:xfrm>
          <a:prstGeom prst="rect">
            <a:avLst/>
          </a:prstGeom>
          <a:noFill/>
        </p:spPr>
        <p:txBody>
          <a:bodyPr wrap="square" rtlCol="0">
            <a:spAutoFit/>
          </a:bodyPr>
          <a:lstStyle/>
          <a:p>
            <a:r>
              <a:rPr lang="en-US" sz="3200" dirty="0" smtClean="0"/>
              <a:t>Experimental Set-Up</a:t>
            </a:r>
            <a:endParaRPr lang="en-US" sz="3200" dirty="0"/>
          </a:p>
        </p:txBody>
      </p:sp>
    </p:spTree>
    <p:extLst>
      <p:ext uri="{BB962C8B-B14F-4D97-AF65-F5344CB8AC3E}">
        <p14:creationId xmlns:p14="http://schemas.microsoft.com/office/powerpoint/2010/main" val="4192328364"/>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3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609600" y="152400"/>
            <a:ext cx="7543800" cy="1077218"/>
          </a:xfrm>
          <a:prstGeom prst="rect">
            <a:avLst/>
          </a:prstGeom>
          <a:noFill/>
        </p:spPr>
        <p:txBody>
          <a:bodyPr wrap="square" rtlCol="0">
            <a:spAutoFit/>
          </a:bodyPr>
          <a:lstStyle/>
          <a:p>
            <a:pPr algn="ctr"/>
            <a:r>
              <a:rPr lang="en-US" sz="3200" dirty="0" smtClean="0"/>
              <a:t>Figuring Out Photosynthesis: </a:t>
            </a:r>
          </a:p>
          <a:p>
            <a:pPr algn="ctr"/>
            <a:r>
              <a:rPr lang="en-US" sz="3200" dirty="0" smtClean="0"/>
              <a:t>Reactants and Products</a:t>
            </a:r>
            <a:endParaRPr lang="en-US" sz="3200" dirty="0"/>
          </a:p>
        </p:txBody>
      </p:sp>
      <p:sp>
        <p:nvSpPr>
          <p:cNvPr id="6" name="TextBox 5"/>
          <p:cNvSpPr txBox="1"/>
          <p:nvPr/>
        </p:nvSpPr>
        <p:spPr>
          <a:xfrm>
            <a:off x="2057400" y="1648624"/>
            <a:ext cx="6597650" cy="954107"/>
          </a:xfrm>
          <a:prstGeom prst="rect">
            <a:avLst/>
          </a:prstGeom>
          <a:noFill/>
        </p:spPr>
        <p:txBody>
          <a:bodyPr wrap="square" rtlCol="0">
            <a:spAutoFit/>
          </a:bodyPr>
          <a:lstStyle/>
          <a:p>
            <a:r>
              <a:rPr lang="en-US" sz="2800" dirty="0" smtClean="0"/>
              <a:t>What do we think about the products of photosynthesis at this point.</a:t>
            </a:r>
          </a:p>
        </p:txBody>
      </p:sp>
      <p:sp>
        <p:nvSpPr>
          <p:cNvPr id="8" name="TextBox 7"/>
          <p:cNvSpPr txBox="1"/>
          <p:nvPr/>
        </p:nvSpPr>
        <p:spPr>
          <a:xfrm>
            <a:off x="2057400" y="5420696"/>
            <a:ext cx="7008073" cy="523220"/>
          </a:xfrm>
          <a:prstGeom prst="rect">
            <a:avLst/>
          </a:prstGeom>
          <a:noFill/>
        </p:spPr>
        <p:txBody>
          <a:bodyPr wrap="square" rtlCol="0">
            <a:spAutoFit/>
          </a:bodyPr>
          <a:lstStyle/>
          <a:p>
            <a:r>
              <a:rPr lang="en-US" sz="2800" dirty="0" smtClean="0"/>
              <a:t>Record you group ideas in </a:t>
            </a:r>
            <a:r>
              <a:rPr lang="en-US" sz="2800" b="1" dirty="0" smtClean="0"/>
              <a:t>Doodle Box I</a:t>
            </a:r>
            <a:r>
              <a:rPr lang="en-US" sz="2800" dirty="0" smtClean="0"/>
              <a:t>.</a:t>
            </a:r>
          </a:p>
        </p:txBody>
      </p:sp>
      <p:pic>
        <p:nvPicPr>
          <p:cNvPr id="10" name="Picture 9">
            <a:extLst>
              <a:ext uri="{FF2B5EF4-FFF2-40B4-BE49-F238E27FC236}">
                <a16:creationId xmlns:a16="http://schemas.microsoft.com/office/drawing/2014/main" id="{3BC2619F-178E-C945-B8DF-79B980ADE5E0}"/>
              </a:ext>
            </a:extLst>
          </p:cNvPr>
          <p:cNvPicPr>
            <a:picLocks noChangeAspect="1"/>
          </p:cNvPicPr>
          <p:nvPr/>
        </p:nvPicPr>
        <p:blipFill rotWithShape="1">
          <a:blip r:embed="rId3"/>
          <a:srcRect r="13897" b="1176"/>
          <a:stretch/>
        </p:blipFill>
        <p:spPr>
          <a:xfrm>
            <a:off x="762000" y="1639956"/>
            <a:ext cx="1035120" cy="891043"/>
          </a:xfrm>
          <a:prstGeom prst="rect">
            <a:avLst/>
          </a:prstGeom>
        </p:spPr>
      </p:pic>
      <p:pic>
        <p:nvPicPr>
          <p:cNvPr id="11" name="Picture 10">
            <a:extLst>
              <a:ext uri="{FF2B5EF4-FFF2-40B4-BE49-F238E27FC236}">
                <a16:creationId xmlns:a16="http://schemas.microsoft.com/office/drawing/2014/main" id="{2993B755-4943-944E-B63D-E5CA35DE95E2}"/>
              </a:ext>
            </a:extLst>
          </p:cNvPr>
          <p:cNvPicPr>
            <a:picLocks noChangeAspect="1"/>
          </p:cNvPicPr>
          <p:nvPr/>
        </p:nvPicPr>
        <p:blipFill rotWithShape="1">
          <a:blip r:embed="rId4"/>
          <a:srcRect t="11876" r="21921"/>
          <a:stretch/>
        </p:blipFill>
        <p:spPr>
          <a:xfrm>
            <a:off x="914400" y="5334000"/>
            <a:ext cx="1052623" cy="891043"/>
          </a:xfrm>
          <a:prstGeom prst="rect">
            <a:avLst/>
          </a:prstGeom>
        </p:spPr>
      </p:pic>
      <p:sp>
        <p:nvSpPr>
          <p:cNvPr id="13" name="TextBox 12"/>
          <p:cNvSpPr txBox="1"/>
          <p:nvPr/>
        </p:nvSpPr>
        <p:spPr>
          <a:xfrm>
            <a:off x="685800" y="2842456"/>
            <a:ext cx="8021214" cy="2246769"/>
          </a:xfrm>
          <a:prstGeom prst="rect">
            <a:avLst/>
          </a:prstGeom>
          <a:noFill/>
        </p:spPr>
        <p:txBody>
          <a:bodyPr wrap="square" rtlCol="0">
            <a:spAutoFit/>
          </a:bodyPr>
          <a:lstStyle/>
          <a:p>
            <a:r>
              <a:rPr lang="en-US" sz="2800" dirty="0" smtClean="0"/>
              <a:t>Talk in your workgroups. Using our model for chemical reactions (the “uphill” diagram), try to decide what you think the reactants and products of photosynthesis might be. </a:t>
            </a:r>
            <a:r>
              <a:rPr lang="en-US" sz="2800" i="1" dirty="0" smtClean="0"/>
              <a:t>Keep in mind our ideas about conservation of matter.</a:t>
            </a:r>
          </a:p>
        </p:txBody>
      </p:sp>
    </p:spTree>
    <p:extLst>
      <p:ext uri="{BB962C8B-B14F-4D97-AF65-F5344CB8AC3E}">
        <p14:creationId xmlns:p14="http://schemas.microsoft.com/office/powerpoint/2010/main" val="1356554287"/>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609600" y="152400"/>
            <a:ext cx="7543800" cy="1077218"/>
          </a:xfrm>
          <a:prstGeom prst="rect">
            <a:avLst/>
          </a:prstGeom>
          <a:noFill/>
        </p:spPr>
        <p:txBody>
          <a:bodyPr wrap="square" rtlCol="0">
            <a:spAutoFit/>
          </a:bodyPr>
          <a:lstStyle/>
          <a:p>
            <a:pPr algn="ctr"/>
            <a:r>
              <a:rPr lang="en-US" sz="3200" dirty="0" smtClean="0"/>
              <a:t>Figuring Out Photosynthesis: </a:t>
            </a:r>
          </a:p>
          <a:p>
            <a:pPr algn="ctr"/>
            <a:r>
              <a:rPr lang="en-US" sz="3200" dirty="0" smtClean="0"/>
              <a:t>Reactants and Products</a:t>
            </a:r>
            <a:endParaRPr lang="en-US" sz="3200" dirty="0"/>
          </a:p>
        </p:txBody>
      </p:sp>
      <p:sp>
        <p:nvSpPr>
          <p:cNvPr id="6" name="TextBox 5"/>
          <p:cNvSpPr txBox="1"/>
          <p:nvPr/>
        </p:nvSpPr>
        <p:spPr>
          <a:xfrm>
            <a:off x="2286000" y="1828800"/>
            <a:ext cx="6597650" cy="2554545"/>
          </a:xfrm>
          <a:prstGeom prst="rect">
            <a:avLst/>
          </a:prstGeom>
          <a:noFill/>
        </p:spPr>
        <p:txBody>
          <a:bodyPr wrap="square" rtlCol="0">
            <a:spAutoFit/>
          </a:bodyPr>
          <a:lstStyle/>
          <a:p>
            <a:r>
              <a:rPr lang="en-US" sz="3200" dirty="0" smtClean="0"/>
              <a:t>So what do we think?</a:t>
            </a:r>
          </a:p>
          <a:p>
            <a:endParaRPr lang="en-US" sz="3200" dirty="0" smtClean="0"/>
          </a:p>
          <a:p>
            <a:r>
              <a:rPr lang="en-US" sz="3200" dirty="0" smtClean="0"/>
              <a:t>Do we know what is going on with both energy and matter in photosynthesis now?</a:t>
            </a:r>
          </a:p>
        </p:txBody>
      </p:sp>
      <p:pic>
        <p:nvPicPr>
          <p:cNvPr id="10" name="Picture 9">
            <a:extLst>
              <a:ext uri="{FF2B5EF4-FFF2-40B4-BE49-F238E27FC236}">
                <a16:creationId xmlns:a16="http://schemas.microsoft.com/office/drawing/2014/main" id="{3BC2619F-178E-C945-B8DF-79B980ADE5E0}"/>
              </a:ext>
            </a:extLst>
          </p:cNvPr>
          <p:cNvPicPr>
            <a:picLocks noChangeAspect="1"/>
          </p:cNvPicPr>
          <p:nvPr/>
        </p:nvPicPr>
        <p:blipFill rotWithShape="1">
          <a:blip r:embed="rId3"/>
          <a:srcRect r="13897" b="1176"/>
          <a:stretch/>
        </p:blipFill>
        <p:spPr>
          <a:xfrm>
            <a:off x="914400" y="2133600"/>
            <a:ext cx="1035120" cy="891043"/>
          </a:xfrm>
          <a:prstGeom prst="rect">
            <a:avLst/>
          </a:prstGeom>
        </p:spPr>
      </p:pic>
      <p:sp>
        <p:nvSpPr>
          <p:cNvPr id="13" name="TextBox 12"/>
          <p:cNvSpPr txBox="1"/>
          <p:nvPr/>
        </p:nvSpPr>
        <p:spPr>
          <a:xfrm>
            <a:off x="1295400" y="5166439"/>
            <a:ext cx="3664301" cy="523220"/>
          </a:xfrm>
          <a:prstGeom prst="rect">
            <a:avLst/>
          </a:prstGeom>
          <a:noFill/>
        </p:spPr>
        <p:txBody>
          <a:bodyPr wrap="square" rtlCol="0">
            <a:spAutoFit/>
          </a:bodyPr>
          <a:lstStyle/>
          <a:p>
            <a:r>
              <a:rPr lang="en-US" sz="2800" dirty="0" smtClean="0"/>
              <a:t>Let’s share out ideas.</a:t>
            </a:r>
            <a:endParaRPr lang="en-US" sz="2800" i="1" dirty="0" smtClean="0"/>
          </a:p>
        </p:txBody>
      </p:sp>
      <p:pic>
        <p:nvPicPr>
          <p:cNvPr id="9" name="Picture 8">
            <a:extLst>
              <a:ext uri="{FF2B5EF4-FFF2-40B4-BE49-F238E27FC236}">
                <a16:creationId xmlns:a16="http://schemas.microsoft.com/office/drawing/2014/main" id="{F06C6061-31BD-BD40-99FE-70E3E0F117B9}"/>
              </a:ext>
            </a:extLst>
          </p:cNvPr>
          <p:cNvPicPr>
            <a:picLocks noChangeAspect="1"/>
          </p:cNvPicPr>
          <p:nvPr/>
        </p:nvPicPr>
        <p:blipFill rotWithShape="1">
          <a:blip r:embed="rId4"/>
          <a:srcRect t="19937" r="37959" b="20001"/>
          <a:stretch/>
        </p:blipFill>
        <p:spPr>
          <a:xfrm>
            <a:off x="5410200" y="4982527"/>
            <a:ext cx="1227201" cy="891044"/>
          </a:xfrm>
          <a:prstGeom prst="rect">
            <a:avLst/>
          </a:prstGeom>
        </p:spPr>
      </p:pic>
    </p:spTree>
    <p:extLst>
      <p:ext uri="{BB962C8B-B14F-4D97-AF65-F5344CB8AC3E}">
        <p14:creationId xmlns:p14="http://schemas.microsoft.com/office/powerpoint/2010/main" val="3803457354"/>
      </p:ext>
    </p:extLst>
  </p:cSld>
  <p:clrMapOvr>
    <a:masterClrMapping/>
  </p:clrMapOvr>
  <p:transition spd="med"/>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rotWithShape="1">
          <a:blip r:embed="rId3">
            <a:extLst>
              <a:ext uri="{28A0092B-C50C-407E-A947-70E740481C1C}">
                <a14:useLocalDpi xmlns:a14="http://schemas.microsoft.com/office/drawing/2010/main"/>
              </a:ext>
            </a:extLst>
          </a:blip>
          <a:srcRect t="50228"/>
          <a:stretch/>
        </p:blipFill>
        <p:spPr>
          <a:xfrm>
            <a:off x="838200" y="1828800"/>
            <a:ext cx="7047384" cy="2944848"/>
          </a:xfrm>
        </p:spPr>
      </p:pic>
      <p:cxnSp>
        <p:nvCxnSpPr>
          <p:cNvPr id="8" name="Straight Arrow Connector 7"/>
          <p:cNvCxnSpPr/>
          <p:nvPr/>
        </p:nvCxnSpPr>
        <p:spPr>
          <a:xfrm>
            <a:off x="3733800" y="1255536"/>
            <a:ext cx="1219200" cy="99060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9" name="Straight Arrow Connector 8"/>
          <p:cNvCxnSpPr/>
          <p:nvPr/>
        </p:nvCxnSpPr>
        <p:spPr>
          <a:xfrm flipV="1">
            <a:off x="3733800" y="3160536"/>
            <a:ext cx="1095850" cy="106680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4" name="Right Arrow 13"/>
          <p:cNvSpPr/>
          <p:nvPr/>
        </p:nvSpPr>
        <p:spPr>
          <a:xfrm>
            <a:off x="4443976" y="1560336"/>
            <a:ext cx="813824" cy="228600"/>
          </a:xfrm>
          <a:prstGeom prst="rightArrow">
            <a:avLst/>
          </a:prstGeom>
          <a:solidFill>
            <a:schemeClr val="accent6">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ight Arrow 14"/>
          <p:cNvSpPr/>
          <p:nvPr/>
        </p:nvSpPr>
        <p:spPr>
          <a:xfrm>
            <a:off x="3886200" y="3389136"/>
            <a:ext cx="551501" cy="228600"/>
          </a:xfrm>
          <a:prstGeom prst="rightArrow">
            <a:avLst/>
          </a:prstGeom>
          <a:solidFill>
            <a:schemeClr val="accent6">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extBox 20"/>
          <p:cNvSpPr txBox="1"/>
          <p:nvPr/>
        </p:nvSpPr>
        <p:spPr>
          <a:xfrm>
            <a:off x="2514537" y="886204"/>
            <a:ext cx="1981200" cy="369332"/>
          </a:xfrm>
          <a:prstGeom prst="rect">
            <a:avLst/>
          </a:prstGeom>
          <a:noFill/>
        </p:spPr>
        <p:txBody>
          <a:bodyPr wrap="square" rtlCol="0">
            <a:spAutoFit/>
          </a:bodyPr>
          <a:lstStyle/>
          <a:p>
            <a:r>
              <a:rPr lang="en-US" b="1" dirty="0"/>
              <a:t>C</a:t>
            </a:r>
            <a:r>
              <a:rPr lang="en-US" b="1" baseline="-25000" dirty="0"/>
              <a:t>6</a:t>
            </a:r>
            <a:r>
              <a:rPr lang="en-US" b="1" dirty="0"/>
              <a:t>H</a:t>
            </a:r>
            <a:r>
              <a:rPr lang="en-US" b="1" baseline="-25000" dirty="0"/>
              <a:t>12</a:t>
            </a:r>
            <a:r>
              <a:rPr lang="en-US" b="1" dirty="0"/>
              <a:t>O</a:t>
            </a:r>
            <a:r>
              <a:rPr lang="en-US" b="1" baseline="-25000" dirty="0"/>
              <a:t>6 </a:t>
            </a:r>
            <a:r>
              <a:rPr lang="en-US" b="1" dirty="0"/>
              <a:t>+ O</a:t>
            </a:r>
            <a:r>
              <a:rPr lang="en-US" b="1" baseline="-25000" dirty="0"/>
              <a:t>2</a:t>
            </a:r>
          </a:p>
        </p:txBody>
      </p:sp>
      <p:sp>
        <p:nvSpPr>
          <p:cNvPr id="22" name="TextBox 21"/>
          <p:cNvSpPr txBox="1"/>
          <p:nvPr/>
        </p:nvSpPr>
        <p:spPr>
          <a:xfrm>
            <a:off x="4850888" y="1839291"/>
            <a:ext cx="1703847" cy="646331"/>
          </a:xfrm>
          <a:prstGeom prst="rect">
            <a:avLst/>
          </a:prstGeom>
          <a:noFill/>
        </p:spPr>
        <p:txBody>
          <a:bodyPr wrap="square" rtlCol="0">
            <a:spAutoFit/>
          </a:bodyPr>
          <a:lstStyle/>
          <a:p>
            <a:r>
              <a:rPr lang="en-US" b="1" dirty="0"/>
              <a:t>CO</a:t>
            </a:r>
            <a:r>
              <a:rPr lang="en-US" b="1" baseline="-25000" dirty="0"/>
              <a:t>2</a:t>
            </a:r>
            <a:r>
              <a:rPr lang="en-US" b="1" dirty="0"/>
              <a:t> + H</a:t>
            </a:r>
            <a:r>
              <a:rPr lang="en-US" b="1" baseline="-25000" dirty="0"/>
              <a:t>2</a:t>
            </a:r>
            <a:r>
              <a:rPr lang="en-US" b="1" dirty="0"/>
              <a:t>O</a:t>
            </a:r>
            <a:endParaRPr lang="en-US" b="1" baseline="-25000" dirty="0"/>
          </a:p>
          <a:p>
            <a:endParaRPr lang="en-US" dirty="0"/>
          </a:p>
        </p:txBody>
      </p:sp>
      <p:sp>
        <p:nvSpPr>
          <p:cNvPr id="23" name="TextBox 22"/>
          <p:cNvSpPr txBox="1"/>
          <p:nvPr/>
        </p:nvSpPr>
        <p:spPr>
          <a:xfrm>
            <a:off x="5334000" y="1255536"/>
            <a:ext cx="1446265" cy="523220"/>
          </a:xfrm>
          <a:prstGeom prst="rect">
            <a:avLst/>
          </a:prstGeom>
          <a:noFill/>
        </p:spPr>
        <p:txBody>
          <a:bodyPr wrap="square" rtlCol="0">
            <a:spAutoFit/>
          </a:bodyPr>
          <a:lstStyle/>
          <a:p>
            <a:r>
              <a:rPr lang="en-US" sz="2800" b="1" dirty="0">
                <a:solidFill>
                  <a:srgbClr val="FF0000"/>
                </a:solidFill>
              </a:rPr>
              <a:t>(ATP!)</a:t>
            </a:r>
          </a:p>
        </p:txBody>
      </p:sp>
      <p:pic>
        <p:nvPicPr>
          <p:cNvPr id="18" name="Picture 17" descr="sun-wearing-sunglasses.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2590800" y="2286000"/>
            <a:ext cx="762000" cy="762000"/>
          </a:xfrm>
          <a:prstGeom prst="rect">
            <a:avLst/>
          </a:prstGeom>
        </p:spPr>
      </p:pic>
      <p:sp>
        <p:nvSpPr>
          <p:cNvPr id="3" name="TextBox 2"/>
          <p:cNvSpPr txBox="1"/>
          <p:nvPr/>
        </p:nvSpPr>
        <p:spPr>
          <a:xfrm>
            <a:off x="2057400" y="2895600"/>
            <a:ext cx="1828800" cy="707886"/>
          </a:xfrm>
          <a:prstGeom prst="rect">
            <a:avLst/>
          </a:prstGeom>
          <a:noFill/>
        </p:spPr>
        <p:txBody>
          <a:bodyPr wrap="square" rtlCol="0">
            <a:spAutoFit/>
          </a:bodyPr>
          <a:lstStyle/>
          <a:p>
            <a:r>
              <a:rPr lang="en-US" sz="4000" b="1" dirty="0"/>
              <a:t>LIGHT</a:t>
            </a:r>
          </a:p>
        </p:txBody>
      </p:sp>
      <p:sp>
        <p:nvSpPr>
          <p:cNvPr id="13" name="TextBox 12"/>
          <p:cNvSpPr txBox="1"/>
          <p:nvPr/>
        </p:nvSpPr>
        <p:spPr>
          <a:xfrm>
            <a:off x="2209800" y="3429000"/>
            <a:ext cx="1524000" cy="523220"/>
          </a:xfrm>
          <a:prstGeom prst="rect">
            <a:avLst/>
          </a:prstGeom>
          <a:noFill/>
        </p:spPr>
        <p:txBody>
          <a:bodyPr wrap="square" rtlCol="0">
            <a:spAutoFit/>
          </a:bodyPr>
          <a:lstStyle/>
          <a:p>
            <a:r>
              <a:rPr lang="en-US" sz="2800" b="1" dirty="0"/>
              <a:t>CO</a:t>
            </a:r>
            <a:r>
              <a:rPr lang="en-US" sz="2800" b="1" baseline="-25000" dirty="0"/>
              <a:t>2</a:t>
            </a:r>
            <a:r>
              <a:rPr lang="en-US" b="1" dirty="0"/>
              <a:t> </a:t>
            </a:r>
            <a:endParaRPr lang="en-US" dirty="0"/>
          </a:p>
        </p:txBody>
      </p:sp>
      <p:sp>
        <p:nvSpPr>
          <p:cNvPr id="20" name="TextBox 19"/>
          <p:cNvSpPr txBox="1"/>
          <p:nvPr/>
        </p:nvSpPr>
        <p:spPr>
          <a:xfrm>
            <a:off x="6858000" y="2474736"/>
            <a:ext cx="1828800" cy="923330"/>
          </a:xfrm>
          <a:prstGeom prst="rect">
            <a:avLst/>
          </a:prstGeom>
          <a:noFill/>
        </p:spPr>
        <p:txBody>
          <a:bodyPr wrap="square" rtlCol="0">
            <a:spAutoFit/>
          </a:bodyPr>
          <a:lstStyle/>
          <a:p>
            <a:r>
              <a:rPr lang="en-US" b="1" dirty="0"/>
              <a:t>These have lots of potential energy!</a:t>
            </a:r>
          </a:p>
        </p:txBody>
      </p:sp>
      <p:cxnSp>
        <p:nvCxnSpPr>
          <p:cNvPr id="27" name="Straight Arrow Connector 26"/>
          <p:cNvCxnSpPr/>
          <p:nvPr/>
        </p:nvCxnSpPr>
        <p:spPr>
          <a:xfrm flipH="1">
            <a:off x="6477000" y="2779536"/>
            <a:ext cx="304800" cy="0"/>
          </a:xfrm>
          <a:prstGeom prst="straightConnector1">
            <a:avLst/>
          </a:prstGeom>
          <a:ln>
            <a:solidFill>
              <a:schemeClr val="tx1"/>
            </a:solidFill>
            <a:tailEnd type="arrow"/>
          </a:ln>
        </p:spPr>
        <p:style>
          <a:lnRef idx="2">
            <a:schemeClr val="accent1"/>
          </a:lnRef>
          <a:fillRef idx="0">
            <a:schemeClr val="accent1"/>
          </a:fillRef>
          <a:effectRef idx="1">
            <a:schemeClr val="accent1"/>
          </a:effectRef>
          <a:fontRef idx="minor">
            <a:schemeClr val="tx1"/>
          </a:fontRef>
        </p:style>
      </p:cxnSp>
      <p:sp>
        <p:nvSpPr>
          <p:cNvPr id="5" name="TextBox 4"/>
          <p:cNvSpPr txBox="1"/>
          <p:nvPr/>
        </p:nvSpPr>
        <p:spPr>
          <a:xfrm>
            <a:off x="4572000" y="2286000"/>
            <a:ext cx="1981200" cy="738664"/>
          </a:xfrm>
          <a:prstGeom prst="rect">
            <a:avLst/>
          </a:prstGeom>
          <a:noFill/>
        </p:spPr>
        <p:txBody>
          <a:bodyPr wrap="square" rtlCol="0">
            <a:spAutoFit/>
          </a:bodyPr>
          <a:lstStyle/>
          <a:p>
            <a:r>
              <a:rPr lang="en-US" sz="2400" b="1" dirty="0"/>
              <a:t>C</a:t>
            </a:r>
            <a:r>
              <a:rPr lang="en-US" sz="2400" b="1" baseline="-25000" dirty="0"/>
              <a:t>6</a:t>
            </a:r>
            <a:r>
              <a:rPr lang="en-US" sz="2400" b="1" dirty="0"/>
              <a:t>H</a:t>
            </a:r>
            <a:r>
              <a:rPr lang="en-US" sz="2400" b="1" baseline="-25000" dirty="0"/>
              <a:t>12</a:t>
            </a:r>
            <a:r>
              <a:rPr lang="en-US" sz="2400" b="1" dirty="0"/>
              <a:t>O</a:t>
            </a:r>
            <a:r>
              <a:rPr lang="en-US" sz="2400" b="1" baseline="-25000" dirty="0"/>
              <a:t>6 </a:t>
            </a:r>
            <a:r>
              <a:rPr lang="en-US" sz="2400" b="1" dirty="0"/>
              <a:t>+ O</a:t>
            </a:r>
            <a:r>
              <a:rPr lang="en-US" sz="2400" b="1" baseline="-25000" dirty="0"/>
              <a:t>2</a:t>
            </a:r>
          </a:p>
          <a:p>
            <a:endParaRPr lang="en-US" dirty="0"/>
          </a:p>
        </p:txBody>
      </p:sp>
      <p:sp>
        <p:nvSpPr>
          <p:cNvPr id="12" name="TextBox 11"/>
          <p:cNvSpPr txBox="1"/>
          <p:nvPr/>
        </p:nvSpPr>
        <p:spPr>
          <a:xfrm>
            <a:off x="1905000" y="4572000"/>
            <a:ext cx="3733800" cy="523220"/>
          </a:xfrm>
          <a:prstGeom prst="rect">
            <a:avLst/>
          </a:prstGeom>
          <a:noFill/>
        </p:spPr>
        <p:txBody>
          <a:bodyPr wrap="square" rtlCol="0">
            <a:spAutoFit/>
          </a:bodyPr>
          <a:lstStyle/>
          <a:p>
            <a:r>
              <a:rPr lang="en-US" sz="2800" b="1" i="1" dirty="0">
                <a:latin typeface="Cambria" pitchFamily="18" charset="0"/>
              </a:rPr>
              <a:t>Can we stop here??</a:t>
            </a:r>
          </a:p>
        </p:txBody>
      </p:sp>
      <p:sp>
        <p:nvSpPr>
          <p:cNvPr id="16" name="TextBox 15"/>
          <p:cNvSpPr txBox="1"/>
          <p:nvPr/>
        </p:nvSpPr>
        <p:spPr>
          <a:xfrm>
            <a:off x="7162800" y="5827536"/>
            <a:ext cx="184666" cy="369332"/>
          </a:xfrm>
          <a:prstGeom prst="rect">
            <a:avLst/>
          </a:prstGeom>
          <a:noFill/>
        </p:spPr>
        <p:txBody>
          <a:bodyPr wrap="none" rtlCol="0">
            <a:spAutoFit/>
          </a:bodyPr>
          <a:lstStyle/>
          <a:p>
            <a:endParaRPr lang="en-US" dirty="0"/>
          </a:p>
        </p:txBody>
      </p:sp>
      <p:sp>
        <p:nvSpPr>
          <p:cNvPr id="7" name="TextBox 6"/>
          <p:cNvSpPr txBox="1"/>
          <p:nvPr/>
        </p:nvSpPr>
        <p:spPr>
          <a:xfrm>
            <a:off x="2971800" y="3505200"/>
            <a:ext cx="877163" cy="738664"/>
          </a:xfrm>
          <a:prstGeom prst="rect">
            <a:avLst/>
          </a:prstGeom>
          <a:noFill/>
        </p:spPr>
        <p:txBody>
          <a:bodyPr wrap="none" rtlCol="0">
            <a:spAutoFit/>
          </a:bodyPr>
          <a:lstStyle/>
          <a:p>
            <a:r>
              <a:rPr lang="en-US" sz="2000" b="1" dirty="0"/>
              <a:t>+ </a:t>
            </a:r>
            <a:r>
              <a:rPr lang="en-US" sz="2400" b="1" dirty="0"/>
              <a:t>H</a:t>
            </a:r>
            <a:r>
              <a:rPr lang="en-US" sz="2400" b="1" baseline="-25000" dirty="0"/>
              <a:t>2</a:t>
            </a:r>
            <a:r>
              <a:rPr lang="en-US" sz="2400" b="1" dirty="0"/>
              <a:t>O</a:t>
            </a:r>
            <a:endParaRPr lang="en-US" sz="2400" b="1" baseline="-25000" dirty="0"/>
          </a:p>
          <a:p>
            <a:endParaRPr lang="en-US" dirty="0"/>
          </a:p>
        </p:txBody>
      </p:sp>
      <p:sp>
        <p:nvSpPr>
          <p:cNvPr id="2" name="Rectangle 1"/>
          <p:cNvSpPr/>
          <p:nvPr/>
        </p:nvSpPr>
        <p:spPr>
          <a:xfrm>
            <a:off x="685800" y="102356"/>
            <a:ext cx="8077200" cy="2107444"/>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TextBox 10"/>
          <p:cNvSpPr txBox="1"/>
          <p:nvPr/>
        </p:nvSpPr>
        <p:spPr>
          <a:xfrm>
            <a:off x="2438400" y="36336"/>
            <a:ext cx="4419600" cy="646331"/>
          </a:xfrm>
          <a:prstGeom prst="rect">
            <a:avLst/>
          </a:prstGeom>
          <a:noFill/>
        </p:spPr>
        <p:txBody>
          <a:bodyPr wrap="square" rtlCol="0">
            <a:spAutoFit/>
          </a:bodyPr>
          <a:lstStyle/>
          <a:p>
            <a:r>
              <a:rPr lang="en-US" sz="3600" b="1" dirty="0"/>
              <a:t>PHOTOSYNTHESIS</a:t>
            </a:r>
          </a:p>
        </p:txBody>
      </p:sp>
      <p:sp>
        <p:nvSpPr>
          <p:cNvPr id="24" name="TextBox 23"/>
          <p:cNvSpPr txBox="1"/>
          <p:nvPr/>
        </p:nvSpPr>
        <p:spPr>
          <a:xfrm>
            <a:off x="762000" y="722136"/>
            <a:ext cx="7086600" cy="2492990"/>
          </a:xfrm>
          <a:prstGeom prst="rect">
            <a:avLst/>
          </a:prstGeom>
          <a:noFill/>
        </p:spPr>
        <p:txBody>
          <a:bodyPr wrap="square" rtlCol="0">
            <a:spAutoFit/>
          </a:bodyPr>
          <a:lstStyle/>
          <a:p>
            <a:r>
              <a:rPr lang="en-US" sz="2400" b="1" dirty="0"/>
              <a:t>We’re almost there!  So far our reaction looks like this</a:t>
            </a:r>
            <a:r>
              <a:rPr lang="en-US" sz="2000" b="1" dirty="0"/>
              <a:t>:</a:t>
            </a:r>
          </a:p>
          <a:p>
            <a:r>
              <a:rPr lang="en-US" sz="2800" b="1" dirty="0"/>
              <a:t>	</a:t>
            </a:r>
            <a:r>
              <a:rPr lang="en-US" sz="3600" b="1" dirty="0"/>
              <a:t>CO</a:t>
            </a:r>
            <a:r>
              <a:rPr lang="en-US" sz="3600" b="1" baseline="-25000" dirty="0"/>
              <a:t>2</a:t>
            </a:r>
            <a:r>
              <a:rPr lang="en-US" sz="3600" b="1" dirty="0"/>
              <a:t> 			C</a:t>
            </a:r>
            <a:r>
              <a:rPr lang="en-US" sz="3600" b="1" baseline="-25000" dirty="0"/>
              <a:t>6</a:t>
            </a:r>
            <a:r>
              <a:rPr lang="en-US" sz="3600" b="1" dirty="0"/>
              <a:t>H</a:t>
            </a:r>
            <a:r>
              <a:rPr lang="en-US" sz="3600" b="1" baseline="-25000" dirty="0"/>
              <a:t>12</a:t>
            </a:r>
            <a:r>
              <a:rPr lang="en-US" sz="3600" b="1" dirty="0"/>
              <a:t>O</a:t>
            </a:r>
            <a:r>
              <a:rPr lang="en-US" sz="3600" b="1" baseline="-25000" dirty="0"/>
              <a:t>6 </a:t>
            </a:r>
            <a:r>
              <a:rPr lang="en-US" sz="3600" b="1" dirty="0"/>
              <a:t>+ O</a:t>
            </a:r>
            <a:r>
              <a:rPr lang="en-US" sz="3600" b="1" baseline="-25000" dirty="0"/>
              <a:t>2</a:t>
            </a:r>
          </a:p>
          <a:p>
            <a:endParaRPr lang="en-US" dirty="0"/>
          </a:p>
          <a:p>
            <a:endParaRPr lang="en-US" dirty="0"/>
          </a:p>
        </p:txBody>
      </p:sp>
      <p:cxnSp>
        <p:nvCxnSpPr>
          <p:cNvPr id="25" name="Straight Arrow Connector 24"/>
          <p:cNvCxnSpPr/>
          <p:nvPr/>
        </p:nvCxnSpPr>
        <p:spPr>
          <a:xfrm>
            <a:off x="3352800" y="1407936"/>
            <a:ext cx="990600" cy="0"/>
          </a:xfrm>
          <a:prstGeom prst="straightConnector1">
            <a:avLst/>
          </a:prstGeom>
          <a:ln>
            <a:solidFill>
              <a:srgbClr val="000000"/>
            </a:solidFill>
            <a:tailEnd type="arrow"/>
          </a:ln>
          <a:effectLst/>
        </p:spPr>
        <p:style>
          <a:lnRef idx="2">
            <a:schemeClr val="accent1"/>
          </a:lnRef>
          <a:fillRef idx="0">
            <a:schemeClr val="accent1"/>
          </a:fillRef>
          <a:effectRef idx="1">
            <a:schemeClr val="accent1"/>
          </a:effectRef>
          <a:fontRef idx="minor">
            <a:schemeClr val="tx1"/>
          </a:fontRef>
        </p:style>
      </p:cxnSp>
      <p:sp>
        <p:nvSpPr>
          <p:cNvPr id="17" name="TextBox 16"/>
          <p:cNvSpPr txBox="1"/>
          <p:nvPr/>
        </p:nvSpPr>
        <p:spPr>
          <a:xfrm>
            <a:off x="1905000" y="4913136"/>
            <a:ext cx="8915400" cy="461665"/>
          </a:xfrm>
          <a:prstGeom prst="rect">
            <a:avLst/>
          </a:prstGeom>
          <a:noFill/>
        </p:spPr>
        <p:txBody>
          <a:bodyPr wrap="square" rtlCol="0">
            <a:spAutoFit/>
          </a:bodyPr>
          <a:lstStyle/>
          <a:p>
            <a:r>
              <a:rPr lang="en-US" sz="2400" b="1" dirty="0"/>
              <a:t>What reactant can you think of that would fit?</a:t>
            </a:r>
          </a:p>
        </p:txBody>
      </p:sp>
      <p:sp>
        <p:nvSpPr>
          <p:cNvPr id="6" name="TextBox 5"/>
          <p:cNvSpPr txBox="1"/>
          <p:nvPr/>
        </p:nvSpPr>
        <p:spPr>
          <a:xfrm>
            <a:off x="990600" y="6148626"/>
            <a:ext cx="7239000" cy="861774"/>
          </a:xfrm>
          <a:prstGeom prst="rect">
            <a:avLst/>
          </a:prstGeom>
          <a:noFill/>
        </p:spPr>
        <p:txBody>
          <a:bodyPr wrap="square" rtlCol="0">
            <a:spAutoFit/>
          </a:bodyPr>
          <a:lstStyle/>
          <a:p>
            <a:r>
              <a:rPr lang="en-US" sz="3200" b="1" dirty="0"/>
              <a:t>6CO</a:t>
            </a:r>
            <a:r>
              <a:rPr lang="en-US" sz="3200" b="1" baseline="-25000" dirty="0"/>
              <a:t>2 </a:t>
            </a:r>
            <a:r>
              <a:rPr lang="en-US" sz="3200" b="1" dirty="0"/>
              <a:t>+ 6H</a:t>
            </a:r>
            <a:r>
              <a:rPr lang="en-US" sz="3200" b="1" baseline="-25000" dirty="0"/>
              <a:t>2</a:t>
            </a:r>
            <a:r>
              <a:rPr lang="en-US" sz="3200" b="1" dirty="0"/>
              <a:t>O 		C</a:t>
            </a:r>
            <a:r>
              <a:rPr lang="en-US" sz="3200" b="1" baseline="-25000" dirty="0"/>
              <a:t>6</a:t>
            </a:r>
            <a:r>
              <a:rPr lang="en-US" sz="3200" b="1" dirty="0"/>
              <a:t>H</a:t>
            </a:r>
            <a:r>
              <a:rPr lang="en-US" sz="3200" b="1" baseline="-25000" dirty="0"/>
              <a:t>12</a:t>
            </a:r>
            <a:r>
              <a:rPr lang="en-US" sz="3200" b="1" dirty="0"/>
              <a:t>O</a:t>
            </a:r>
            <a:r>
              <a:rPr lang="en-US" sz="3200" b="1" baseline="-25000" dirty="0"/>
              <a:t>6 </a:t>
            </a:r>
            <a:r>
              <a:rPr lang="en-US" sz="3200" b="1" dirty="0"/>
              <a:t>+ 6O</a:t>
            </a:r>
            <a:r>
              <a:rPr lang="en-US" sz="3200" b="1" baseline="-25000" dirty="0"/>
              <a:t>2</a:t>
            </a:r>
          </a:p>
          <a:p>
            <a:endParaRPr lang="en-US" b="1" i="1" dirty="0">
              <a:latin typeface="Cambria"/>
              <a:cs typeface="Cambria"/>
            </a:endParaRPr>
          </a:p>
        </p:txBody>
      </p:sp>
      <p:cxnSp>
        <p:nvCxnSpPr>
          <p:cNvPr id="26" name="Straight Arrow Connector 25"/>
          <p:cNvCxnSpPr>
            <a:cxnSpLocks/>
          </p:cNvCxnSpPr>
          <p:nvPr/>
        </p:nvCxnSpPr>
        <p:spPr>
          <a:xfrm>
            <a:off x="3505137" y="6513336"/>
            <a:ext cx="990663" cy="0"/>
          </a:xfrm>
          <a:prstGeom prst="straightConnector1">
            <a:avLst/>
          </a:prstGeom>
          <a:ln>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sp>
        <p:nvSpPr>
          <p:cNvPr id="10" name="TextBox 9"/>
          <p:cNvSpPr txBox="1"/>
          <p:nvPr/>
        </p:nvSpPr>
        <p:spPr>
          <a:xfrm>
            <a:off x="1905000" y="5562600"/>
            <a:ext cx="7262757" cy="738664"/>
          </a:xfrm>
          <a:prstGeom prst="rect">
            <a:avLst/>
          </a:prstGeom>
          <a:noFill/>
        </p:spPr>
        <p:txBody>
          <a:bodyPr wrap="none" rtlCol="0">
            <a:spAutoFit/>
          </a:bodyPr>
          <a:lstStyle/>
          <a:p>
            <a:r>
              <a:rPr lang="en-US" sz="2400" dirty="0">
                <a:latin typeface="+mj-lt"/>
                <a:cs typeface="Cambria"/>
              </a:rPr>
              <a:t>Write the final balanced equation in </a:t>
            </a:r>
            <a:r>
              <a:rPr lang="en-US" sz="2400" b="1" dirty="0">
                <a:latin typeface="+mj-lt"/>
                <a:cs typeface="Cambria"/>
              </a:rPr>
              <a:t>Doodle Box </a:t>
            </a:r>
            <a:r>
              <a:rPr lang="en-US" sz="2400" b="1" dirty="0" smtClean="0">
                <a:latin typeface="+mj-lt"/>
                <a:cs typeface="Cambria"/>
              </a:rPr>
              <a:t>J. </a:t>
            </a:r>
            <a:endParaRPr lang="en-US" sz="2400" b="1" i="1" dirty="0">
              <a:latin typeface="+mj-lt"/>
              <a:cs typeface="Cambria"/>
            </a:endParaRPr>
          </a:p>
          <a:p>
            <a:endParaRPr lang="en-US" dirty="0"/>
          </a:p>
        </p:txBody>
      </p:sp>
      <p:pic>
        <p:nvPicPr>
          <p:cNvPr id="32" name="Picture 31">
            <a:extLst>
              <a:ext uri="{FF2B5EF4-FFF2-40B4-BE49-F238E27FC236}">
                <a16:creationId xmlns:a16="http://schemas.microsoft.com/office/drawing/2014/main" id="{9B95D317-9104-214F-911A-147223AF798A}"/>
              </a:ext>
            </a:extLst>
          </p:cNvPr>
          <p:cNvPicPr>
            <a:picLocks noChangeAspect="1"/>
          </p:cNvPicPr>
          <p:nvPr/>
        </p:nvPicPr>
        <p:blipFill rotWithShape="1">
          <a:blip r:embed="rId5"/>
          <a:srcRect t="11876" r="21921"/>
          <a:stretch/>
        </p:blipFill>
        <p:spPr>
          <a:xfrm>
            <a:off x="725389" y="5280381"/>
            <a:ext cx="1052623" cy="891043"/>
          </a:xfrm>
          <a:prstGeom prst="rect">
            <a:avLst/>
          </a:prstGeom>
        </p:spPr>
      </p:pic>
      <p:pic>
        <p:nvPicPr>
          <p:cNvPr id="33" name="Picture 32">
            <a:extLst>
              <a:ext uri="{FF2B5EF4-FFF2-40B4-BE49-F238E27FC236}">
                <a16:creationId xmlns:a16="http://schemas.microsoft.com/office/drawing/2014/main" id="{125AC7C6-F63C-2644-93AA-7560C1F76274}"/>
              </a:ext>
            </a:extLst>
          </p:cNvPr>
          <p:cNvPicPr>
            <a:picLocks noChangeAspect="1"/>
          </p:cNvPicPr>
          <p:nvPr/>
        </p:nvPicPr>
        <p:blipFill rotWithShape="1">
          <a:blip r:embed="rId6"/>
          <a:srcRect r="13897" b="1176"/>
          <a:stretch/>
        </p:blipFill>
        <p:spPr>
          <a:xfrm>
            <a:off x="598401" y="4415132"/>
            <a:ext cx="1035120" cy="891043"/>
          </a:xfrm>
          <a:prstGeom prst="rect">
            <a:avLst/>
          </a:prstGeom>
        </p:spPr>
      </p:pic>
    </p:spTree>
    <p:extLst>
      <p:ext uri="{BB962C8B-B14F-4D97-AF65-F5344CB8AC3E}">
        <p14:creationId xmlns:p14="http://schemas.microsoft.com/office/powerpoint/2010/main" val="39065919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5"/>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7"/>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3"/>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2"/>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7"/>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6"/>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2" grpId="0"/>
      <p:bldP spid="7" grpId="0"/>
      <p:bldP spid="24" grpId="0"/>
      <p:bldP spid="17" grpId="0"/>
      <p:bldP spid="6" grpId="0"/>
      <p:bldP spid="10"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3">
            <a:extLst>
              <a:ext uri="{28A0092B-C50C-407E-A947-70E740481C1C}">
                <a14:useLocalDpi xmlns:a14="http://schemas.microsoft.com/office/drawing/2010/main"/>
              </a:ext>
            </a:extLst>
          </a:blip>
          <a:stretch>
            <a:fillRect/>
          </a:stretch>
        </p:blipFill>
        <p:spPr>
          <a:xfrm>
            <a:off x="1524000" y="228600"/>
            <a:ext cx="6513984" cy="5468831"/>
          </a:xfrm>
        </p:spPr>
      </p:pic>
      <p:cxnSp>
        <p:nvCxnSpPr>
          <p:cNvPr id="8" name="Straight Arrow Connector 7"/>
          <p:cNvCxnSpPr/>
          <p:nvPr/>
        </p:nvCxnSpPr>
        <p:spPr>
          <a:xfrm>
            <a:off x="3733800" y="1066800"/>
            <a:ext cx="1219200" cy="99060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9" name="Straight Arrow Connector 8"/>
          <p:cNvCxnSpPr/>
          <p:nvPr/>
        </p:nvCxnSpPr>
        <p:spPr>
          <a:xfrm flipV="1">
            <a:off x="3933350" y="3810000"/>
            <a:ext cx="1095850" cy="106680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4" name="Right Arrow 13"/>
          <p:cNvSpPr/>
          <p:nvPr/>
        </p:nvSpPr>
        <p:spPr>
          <a:xfrm>
            <a:off x="4343400" y="1238934"/>
            <a:ext cx="813824" cy="228600"/>
          </a:xfrm>
          <a:prstGeom prst="rightArrow">
            <a:avLst/>
          </a:prstGeom>
          <a:solidFill>
            <a:schemeClr val="accent6">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ight Arrow 14"/>
          <p:cNvSpPr/>
          <p:nvPr/>
        </p:nvSpPr>
        <p:spPr>
          <a:xfrm>
            <a:off x="3933350" y="4204607"/>
            <a:ext cx="551501" cy="228600"/>
          </a:xfrm>
          <a:prstGeom prst="rightArrow">
            <a:avLst/>
          </a:prstGeom>
          <a:solidFill>
            <a:schemeClr val="accent6">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extBox 20"/>
          <p:cNvSpPr txBox="1"/>
          <p:nvPr/>
        </p:nvSpPr>
        <p:spPr>
          <a:xfrm>
            <a:off x="2523529" y="466635"/>
            <a:ext cx="1981200" cy="461665"/>
          </a:xfrm>
          <a:prstGeom prst="rect">
            <a:avLst/>
          </a:prstGeom>
          <a:noFill/>
        </p:spPr>
        <p:txBody>
          <a:bodyPr wrap="square" rtlCol="0">
            <a:spAutoFit/>
          </a:bodyPr>
          <a:lstStyle/>
          <a:p>
            <a:r>
              <a:rPr lang="en-US" sz="2400" b="1" dirty="0"/>
              <a:t>C</a:t>
            </a:r>
            <a:r>
              <a:rPr lang="en-US" sz="2400" b="1" baseline="-25000" dirty="0"/>
              <a:t>6</a:t>
            </a:r>
            <a:r>
              <a:rPr lang="en-US" sz="2400" b="1" dirty="0"/>
              <a:t>H</a:t>
            </a:r>
            <a:r>
              <a:rPr lang="en-US" sz="2400" b="1" baseline="-25000" dirty="0"/>
              <a:t>12</a:t>
            </a:r>
            <a:r>
              <a:rPr lang="en-US" sz="2400" b="1" dirty="0"/>
              <a:t>O</a:t>
            </a:r>
            <a:r>
              <a:rPr lang="en-US" sz="2400" b="1" baseline="-25000" dirty="0"/>
              <a:t>6 </a:t>
            </a:r>
            <a:r>
              <a:rPr lang="en-US" sz="2400" b="1" dirty="0"/>
              <a:t>+ O</a:t>
            </a:r>
            <a:r>
              <a:rPr lang="en-US" sz="2400" b="1" baseline="-25000" dirty="0"/>
              <a:t>2</a:t>
            </a:r>
          </a:p>
        </p:txBody>
      </p:sp>
      <p:sp>
        <p:nvSpPr>
          <p:cNvPr id="22" name="TextBox 21"/>
          <p:cNvSpPr txBox="1"/>
          <p:nvPr/>
        </p:nvSpPr>
        <p:spPr>
          <a:xfrm>
            <a:off x="4952999" y="1548848"/>
            <a:ext cx="1703847" cy="738664"/>
          </a:xfrm>
          <a:prstGeom prst="rect">
            <a:avLst/>
          </a:prstGeom>
          <a:noFill/>
        </p:spPr>
        <p:txBody>
          <a:bodyPr wrap="square" rtlCol="0">
            <a:spAutoFit/>
          </a:bodyPr>
          <a:lstStyle/>
          <a:p>
            <a:r>
              <a:rPr lang="en-US" sz="2400" b="1" dirty="0"/>
              <a:t>CO</a:t>
            </a:r>
            <a:r>
              <a:rPr lang="en-US" sz="2400" b="1" baseline="-25000" dirty="0"/>
              <a:t>2</a:t>
            </a:r>
            <a:r>
              <a:rPr lang="en-US" sz="2400" b="1" dirty="0"/>
              <a:t> + H</a:t>
            </a:r>
            <a:r>
              <a:rPr lang="en-US" sz="2400" b="1" baseline="-25000" dirty="0"/>
              <a:t>2</a:t>
            </a:r>
            <a:r>
              <a:rPr lang="en-US" sz="2400" b="1" dirty="0"/>
              <a:t>O</a:t>
            </a:r>
            <a:endParaRPr lang="en-US" sz="2400" b="1" baseline="-25000" dirty="0"/>
          </a:p>
          <a:p>
            <a:endParaRPr lang="en-US" dirty="0"/>
          </a:p>
        </p:txBody>
      </p:sp>
      <p:sp>
        <p:nvSpPr>
          <p:cNvPr id="23" name="TextBox 22"/>
          <p:cNvSpPr txBox="1"/>
          <p:nvPr/>
        </p:nvSpPr>
        <p:spPr>
          <a:xfrm>
            <a:off x="5261113" y="915769"/>
            <a:ext cx="2086353" cy="646331"/>
          </a:xfrm>
          <a:prstGeom prst="rect">
            <a:avLst/>
          </a:prstGeom>
          <a:noFill/>
        </p:spPr>
        <p:txBody>
          <a:bodyPr wrap="square" rtlCol="0">
            <a:spAutoFit/>
          </a:bodyPr>
          <a:lstStyle/>
          <a:p>
            <a:r>
              <a:rPr lang="en-US" sz="3600" b="1" dirty="0"/>
              <a:t>(ATP!)</a:t>
            </a:r>
          </a:p>
        </p:txBody>
      </p:sp>
      <p:pic>
        <p:nvPicPr>
          <p:cNvPr id="18" name="Picture 17" descr="sun-wearing-sunglasses.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2819400" y="3200400"/>
            <a:ext cx="762000" cy="762000"/>
          </a:xfrm>
          <a:prstGeom prst="rect">
            <a:avLst/>
          </a:prstGeom>
        </p:spPr>
      </p:pic>
      <p:sp>
        <p:nvSpPr>
          <p:cNvPr id="3" name="TextBox 2"/>
          <p:cNvSpPr txBox="1"/>
          <p:nvPr/>
        </p:nvSpPr>
        <p:spPr>
          <a:xfrm>
            <a:off x="2467449" y="3821148"/>
            <a:ext cx="1828800" cy="707886"/>
          </a:xfrm>
          <a:prstGeom prst="rect">
            <a:avLst/>
          </a:prstGeom>
          <a:noFill/>
        </p:spPr>
        <p:txBody>
          <a:bodyPr wrap="square" rtlCol="0">
            <a:spAutoFit/>
          </a:bodyPr>
          <a:lstStyle/>
          <a:p>
            <a:r>
              <a:rPr lang="en-US" sz="4000" dirty="0"/>
              <a:t>LIGHT</a:t>
            </a:r>
          </a:p>
        </p:txBody>
      </p:sp>
      <p:sp>
        <p:nvSpPr>
          <p:cNvPr id="13" name="TextBox 12"/>
          <p:cNvSpPr txBox="1"/>
          <p:nvPr/>
        </p:nvSpPr>
        <p:spPr>
          <a:xfrm>
            <a:off x="2819400" y="4343400"/>
            <a:ext cx="1524000" cy="523220"/>
          </a:xfrm>
          <a:prstGeom prst="rect">
            <a:avLst/>
          </a:prstGeom>
          <a:noFill/>
        </p:spPr>
        <p:txBody>
          <a:bodyPr wrap="square" rtlCol="0">
            <a:spAutoFit/>
          </a:bodyPr>
          <a:lstStyle/>
          <a:p>
            <a:r>
              <a:rPr lang="en-US" sz="2800" b="1" dirty="0"/>
              <a:t>CO</a:t>
            </a:r>
            <a:r>
              <a:rPr lang="en-US" sz="2800" b="1" baseline="-25000" dirty="0"/>
              <a:t>2</a:t>
            </a:r>
            <a:r>
              <a:rPr lang="en-US" b="1" dirty="0"/>
              <a:t> </a:t>
            </a:r>
            <a:endParaRPr lang="en-US" dirty="0"/>
          </a:p>
        </p:txBody>
      </p:sp>
      <p:sp>
        <p:nvSpPr>
          <p:cNvPr id="20" name="TextBox 19"/>
          <p:cNvSpPr txBox="1"/>
          <p:nvPr/>
        </p:nvSpPr>
        <p:spPr>
          <a:xfrm>
            <a:off x="7086600" y="3352800"/>
            <a:ext cx="1828800" cy="646331"/>
          </a:xfrm>
          <a:prstGeom prst="rect">
            <a:avLst/>
          </a:prstGeom>
          <a:noFill/>
        </p:spPr>
        <p:txBody>
          <a:bodyPr wrap="square" rtlCol="0">
            <a:spAutoFit/>
          </a:bodyPr>
          <a:lstStyle/>
          <a:p>
            <a:r>
              <a:rPr lang="en-US" b="1" dirty="0"/>
              <a:t>These have lots of energy!</a:t>
            </a:r>
          </a:p>
        </p:txBody>
      </p:sp>
      <p:cxnSp>
        <p:nvCxnSpPr>
          <p:cNvPr id="27" name="Straight Arrow Connector 26"/>
          <p:cNvCxnSpPr/>
          <p:nvPr/>
        </p:nvCxnSpPr>
        <p:spPr>
          <a:xfrm flipH="1">
            <a:off x="6781800" y="3657600"/>
            <a:ext cx="304800" cy="0"/>
          </a:xfrm>
          <a:prstGeom prst="straightConnector1">
            <a:avLst/>
          </a:prstGeom>
          <a:ln>
            <a:solidFill>
              <a:schemeClr val="tx1"/>
            </a:solidFill>
            <a:tailEnd type="arrow"/>
          </a:ln>
        </p:spPr>
        <p:style>
          <a:lnRef idx="2">
            <a:schemeClr val="accent1"/>
          </a:lnRef>
          <a:fillRef idx="0">
            <a:schemeClr val="accent1"/>
          </a:fillRef>
          <a:effectRef idx="1">
            <a:schemeClr val="accent1"/>
          </a:effectRef>
          <a:fontRef idx="minor">
            <a:schemeClr val="tx1"/>
          </a:fontRef>
        </p:style>
      </p:cxnSp>
      <p:sp>
        <p:nvSpPr>
          <p:cNvPr id="5" name="TextBox 4"/>
          <p:cNvSpPr txBox="1"/>
          <p:nvPr/>
        </p:nvSpPr>
        <p:spPr>
          <a:xfrm>
            <a:off x="4953000" y="3352800"/>
            <a:ext cx="1981200" cy="738664"/>
          </a:xfrm>
          <a:prstGeom prst="rect">
            <a:avLst/>
          </a:prstGeom>
          <a:noFill/>
        </p:spPr>
        <p:txBody>
          <a:bodyPr wrap="square" rtlCol="0">
            <a:spAutoFit/>
          </a:bodyPr>
          <a:lstStyle/>
          <a:p>
            <a:r>
              <a:rPr lang="en-US" sz="2400" b="1" dirty="0"/>
              <a:t>C</a:t>
            </a:r>
            <a:r>
              <a:rPr lang="en-US" sz="2400" b="1" baseline="-25000" dirty="0"/>
              <a:t>6</a:t>
            </a:r>
            <a:r>
              <a:rPr lang="en-US" sz="2400" b="1" dirty="0"/>
              <a:t>H</a:t>
            </a:r>
            <a:r>
              <a:rPr lang="en-US" sz="2400" b="1" baseline="-25000" dirty="0"/>
              <a:t>12</a:t>
            </a:r>
            <a:r>
              <a:rPr lang="en-US" sz="2400" b="1" dirty="0"/>
              <a:t>O</a:t>
            </a:r>
            <a:r>
              <a:rPr lang="en-US" sz="2400" b="1" baseline="-25000" dirty="0"/>
              <a:t>6 </a:t>
            </a:r>
            <a:r>
              <a:rPr lang="en-US" sz="2400" b="1" dirty="0"/>
              <a:t>+ O</a:t>
            </a:r>
            <a:r>
              <a:rPr lang="en-US" sz="2400" b="1" baseline="-25000" dirty="0"/>
              <a:t>2</a:t>
            </a:r>
          </a:p>
          <a:p>
            <a:endParaRPr lang="en-US" dirty="0"/>
          </a:p>
        </p:txBody>
      </p:sp>
      <p:sp>
        <p:nvSpPr>
          <p:cNvPr id="16" name="TextBox 15"/>
          <p:cNvSpPr txBox="1"/>
          <p:nvPr/>
        </p:nvSpPr>
        <p:spPr>
          <a:xfrm>
            <a:off x="7162800" y="5638800"/>
            <a:ext cx="184666" cy="369332"/>
          </a:xfrm>
          <a:prstGeom prst="rect">
            <a:avLst/>
          </a:prstGeom>
          <a:noFill/>
        </p:spPr>
        <p:txBody>
          <a:bodyPr wrap="none" rtlCol="0">
            <a:spAutoFit/>
          </a:bodyPr>
          <a:lstStyle/>
          <a:p>
            <a:endParaRPr lang="en-US" dirty="0"/>
          </a:p>
        </p:txBody>
      </p:sp>
      <p:sp>
        <p:nvSpPr>
          <p:cNvPr id="2" name="TextBox 1"/>
          <p:cNvSpPr txBox="1"/>
          <p:nvPr/>
        </p:nvSpPr>
        <p:spPr>
          <a:xfrm>
            <a:off x="3390900" y="4374177"/>
            <a:ext cx="1295400" cy="461665"/>
          </a:xfrm>
          <a:prstGeom prst="rect">
            <a:avLst/>
          </a:prstGeom>
          <a:noFill/>
        </p:spPr>
        <p:txBody>
          <a:bodyPr wrap="square" rtlCol="0">
            <a:spAutoFit/>
          </a:bodyPr>
          <a:lstStyle/>
          <a:p>
            <a:r>
              <a:rPr lang="en-US" sz="2400" dirty="0"/>
              <a:t>+ </a:t>
            </a:r>
            <a:r>
              <a:rPr lang="en-US" sz="2400" b="1" dirty="0"/>
              <a:t>H</a:t>
            </a:r>
            <a:r>
              <a:rPr lang="en-US" sz="2400" b="1" baseline="-25000" dirty="0"/>
              <a:t>2</a:t>
            </a:r>
            <a:r>
              <a:rPr lang="en-US" sz="2400" b="1" dirty="0"/>
              <a:t>O</a:t>
            </a:r>
            <a:r>
              <a:rPr lang="en-US" sz="2400" dirty="0"/>
              <a:t> </a:t>
            </a:r>
          </a:p>
        </p:txBody>
      </p:sp>
      <p:sp>
        <p:nvSpPr>
          <p:cNvPr id="7" name="TextBox 6"/>
          <p:cNvSpPr txBox="1"/>
          <p:nvPr/>
        </p:nvSpPr>
        <p:spPr>
          <a:xfrm>
            <a:off x="1238251" y="5408356"/>
            <a:ext cx="7162800" cy="646331"/>
          </a:xfrm>
          <a:prstGeom prst="rect">
            <a:avLst/>
          </a:prstGeom>
          <a:noFill/>
        </p:spPr>
        <p:txBody>
          <a:bodyPr wrap="square" rtlCol="0">
            <a:spAutoFit/>
          </a:bodyPr>
          <a:lstStyle/>
          <a:p>
            <a:r>
              <a:rPr lang="en-US" dirty="0">
                <a:latin typeface="Arial"/>
                <a:cs typeface="Arial"/>
              </a:rPr>
              <a:t>In</a:t>
            </a:r>
            <a:r>
              <a:rPr lang="en-US" b="1" dirty="0">
                <a:latin typeface="Arial"/>
                <a:cs typeface="Arial"/>
              </a:rPr>
              <a:t> Doodle Box K</a:t>
            </a:r>
            <a:r>
              <a:rPr lang="en-US" b="1" dirty="0" smtClean="0">
                <a:latin typeface="Arial"/>
                <a:cs typeface="Arial"/>
              </a:rPr>
              <a:t> </a:t>
            </a:r>
            <a:r>
              <a:rPr lang="en-US" dirty="0">
                <a:latin typeface="Arial"/>
                <a:cs typeface="Arial"/>
              </a:rPr>
              <a:t>write down any similarities you see between these two processes.  </a:t>
            </a:r>
          </a:p>
        </p:txBody>
      </p:sp>
      <p:sp>
        <p:nvSpPr>
          <p:cNvPr id="11" name="TextBox 10"/>
          <p:cNvSpPr txBox="1"/>
          <p:nvPr/>
        </p:nvSpPr>
        <p:spPr>
          <a:xfrm>
            <a:off x="239118" y="1014584"/>
            <a:ext cx="1790836" cy="646331"/>
          </a:xfrm>
          <a:prstGeom prst="rect">
            <a:avLst/>
          </a:prstGeom>
          <a:noFill/>
        </p:spPr>
        <p:txBody>
          <a:bodyPr wrap="square" rtlCol="0">
            <a:spAutoFit/>
          </a:bodyPr>
          <a:lstStyle/>
          <a:p>
            <a:r>
              <a:rPr lang="en-US" dirty="0"/>
              <a:t>CELLULAR RESPIRATION</a:t>
            </a:r>
          </a:p>
        </p:txBody>
      </p:sp>
      <p:sp>
        <p:nvSpPr>
          <p:cNvPr id="17" name="TextBox 16"/>
          <p:cNvSpPr txBox="1"/>
          <p:nvPr/>
        </p:nvSpPr>
        <p:spPr>
          <a:xfrm>
            <a:off x="0" y="3949575"/>
            <a:ext cx="2362199" cy="369332"/>
          </a:xfrm>
          <a:prstGeom prst="rect">
            <a:avLst/>
          </a:prstGeom>
          <a:noFill/>
        </p:spPr>
        <p:txBody>
          <a:bodyPr wrap="square" rtlCol="0">
            <a:spAutoFit/>
          </a:bodyPr>
          <a:lstStyle/>
          <a:p>
            <a:r>
              <a:rPr lang="en-US" b="1" dirty="0"/>
              <a:t>PHOTOSYNTHESIS</a:t>
            </a:r>
          </a:p>
        </p:txBody>
      </p:sp>
      <p:sp>
        <p:nvSpPr>
          <p:cNvPr id="19" name="TextBox 18"/>
          <p:cNvSpPr txBox="1"/>
          <p:nvPr/>
        </p:nvSpPr>
        <p:spPr>
          <a:xfrm>
            <a:off x="1238251" y="6095525"/>
            <a:ext cx="7391400" cy="646331"/>
          </a:xfrm>
          <a:prstGeom prst="rect">
            <a:avLst/>
          </a:prstGeom>
          <a:noFill/>
        </p:spPr>
        <p:txBody>
          <a:bodyPr wrap="square" rtlCol="0">
            <a:spAutoFit/>
          </a:bodyPr>
          <a:lstStyle/>
          <a:p>
            <a:r>
              <a:rPr lang="en-US" dirty="0">
                <a:latin typeface="Arial"/>
                <a:cs typeface="Arial"/>
              </a:rPr>
              <a:t>Glucose molecules have a lot of potential energy. Where did that energy come from? Write your ideas in</a:t>
            </a:r>
            <a:r>
              <a:rPr lang="en-US" b="1" dirty="0">
                <a:latin typeface="Arial"/>
                <a:cs typeface="Arial"/>
              </a:rPr>
              <a:t> Doodle Box </a:t>
            </a:r>
            <a:r>
              <a:rPr lang="en-US" b="1" dirty="0" smtClean="0">
                <a:latin typeface="Arial"/>
                <a:cs typeface="Arial"/>
              </a:rPr>
              <a:t>L.</a:t>
            </a:r>
            <a:endParaRPr lang="en-US" b="1" dirty="0">
              <a:latin typeface="Arial"/>
              <a:cs typeface="Arial"/>
            </a:endParaRPr>
          </a:p>
        </p:txBody>
      </p:sp>
      <p:pic>
        <p:nvPicPr>
          <p:cNvPr id="26" name="Picture 25">
            <a:extLst>
              <a:ext uri="{FF2B5EF4-FFF2-40B4-BE49-F238E27FC236}">
                <a16:creationId xmlns:a16="http://schemas.microsoft.com/office/drawing/2014/main" id="{471C0B18-6D7D-FB4A-BA42-2A76726F537F}"/>
              </a:ext>
            </a:extLst>
          </p:cNvPr>
          <p:cNvPicPr>
            <a:picLocks noChangeAspect="1"/>
          </p:cNvPicPr>
          <p:nvPr/>
        </p:nvPicPr>
        <p:blipFill rotWithShape="1">
          <a:blip r:embed="rId5"/>
          <a:srcRect t="11876" r="21921"/>
          <a:stretch/>
        </p:blipFill>
        <p:spPr>
          <a:xfrm>
            <a:off x="204677" y="5381890"/>
            <a:ext cx="1052623" cy="891043"/>
          </a:xfrm>
          <a:prstGeom prst="rect">
            <a:avLst/>
          </a:prstGeom>
        </p:spPr>
      </p:pic>
    </p:spTree>
    <p:extLst>
      <p:ext uri="{BB962C8B-B14F-4D97-AF65-F5344CB8AC3E}">
        <p14:creationId xmlns:p14="http://schemas.microsoft.com/office/powerpoint/2010/main" val="41187161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67D31459-6887-794D-95FF-2FEC8D45BAF3}"/>
              </a:ext>
            </a:extLst>
          </p:cNvPr>
          <p:cNvSpPr>
            <a:spLocks noGrp="1"/>
          </p:cNvSpPr>
          <p:nvPr>
            <p:ph type="body" sz="quarter" idx="10"/>
          </p:nvPr>
        </p:nvSpPr>
        <p:spPr/>
        <p:txBody>
          <a:bodyPr/>
          <a:lstStyle/>
          <a:p>
            <a:pPr>
              <a:lnSpc>
                <a:spcPts val="1800"/>
              </a:lnSpc>
              <a:spcAft>
                <a:spcPts val="600"/>
              </a:spcAft>
            </a:pPr>
            <a:r>
              <a:rPr lang="en-US" b="1" dirty="0"/>
              <a:t>M </a:t>
            </a:r>
            <a:r>
              <a:rPr lang="en-US" b="1" dirty="0">
                <a:sym typeface="Wingdings" pitchFamily="2" charset="2"/>
              </a:rPr>
              <a:t> </a:t>
            </a:r>
            <a:r>
              <a:rPr lang="en-US" b="1" dirty="0"/>
              <a:t>P</a:t>
            </a:r>
          </a:p>
          <a:p>
            <a:pPr>
              <a:lnSpc>
                <a:spcPts val="1800"/>
              </a:lnSpc>
              <a:spcAft>
                <a:spcPts val="600"/>
              </a:spcAft>
            </a:pPr>
            <a:r>
              <a:rPr lang="en-US" b="1" dirty="0"/>
              <a:t>In finally moving our attention to matter and energy in plants, we consider a new Challenge Question: Seed to Tree. How does a tiny acorn grow into few-ton oak tree? We reference our models for Matter from Food and Energy from Food in order to generate a list of key points and questions that will motivate our investigations in the coming learning segments.</a:t>
            </a:r>
          </a:p>
          <a:p>
            <a:endParaRPr lang="en-US" dirty="0"/>
          </a:p>
          <a:p>
            <a:endParaRPr lang="en-US" dirty="0"/>
          </a:p>
          <a:p>
            <a:endParaRPr lang="en-US" dirty="0"/>
          </a:p>
          <a:p>
            <a:endParaRPr lang="en-US" dirty="0"/>
          </a:p>
        </p:txBody>
      </p:sp>
      <p:sp>
        <p:nvSpPr>
          <p:cNvPr id="5" name="Text Placeholder 4">
            <a:extLst>
              <a:ext uri="{FF2B5EF4-FFF2-40B4-BE49-F238E27FC236}">
                <a16:creationId xmlns:a16="http://schemas.microsoft.com/office/drawing/2014/main" id="{FA6A93BD-5296-3945-8636-581873DE1BCE}"/>
              </a:ext>
            </a:extLst>
          </p:cNvPr>
          <p:cNvSpPr>
            <a:spLocks noGrp="1"/>
          </p:cNvSpPr>
          <p:nvPr>
            <p:ph type="body" sz="quarter" idx="12"/>
          </p:nvPr>
        </p:nvSpPr>
        <p:spPr/>
        <p:txBody>
          <a:bodyPr/>
          <a:lstStyle/>
          <a:p>
            <a:pPr>
              <a:lnSpc>
                <a:spcPts val="1800"/>
              </a:lnSpc>
              <a:spcAft>
                <a:spcPts val="400"/>
              </a:spcAft>
            </a:pPr>
            <a:r>
              <a:rPr lang="en-US" u="sng" dirty="0"/>
              <a:t>Resources you will need:</a:t>
            </a:r>
            <a:endParaRPr lang="en-US" dirty="0"/>
          </a:p>
          <a:p>
            <a:pPr>
              <a:lnSpc>
                <a:spcPts val="1800"/>
              </a:lnSpc>
            </a:pPr>
            <a:r>
              <a:rPr lang="en-US" dirty="0" smtClean="0"/>
              <a:t>PS Doodle Sheet vLE-Feb2022</a:t>
            </a:r>
            <a:endParaRPr lang="en-US" dirty="0"/>
          </a:p>
          <a:p>
            <a:pPr>
              <a:lnSpc>
                <a:spcPts val="1800"/>
              </a:lnSpc>
            </a:pPr>
            <a:endParaRPr lang="en-US" dirty="0" smtClean="0"/>
          </a:p>
          <a:p>
            <a:pPr>
              <a:lnSpc>
                <a:spcPts val="1800"/>
              </a:lnSpc>
              <a:spcAft>
                <a:spcPts val="400"/>
              </a:spcAft>
            </a:pPr>
            <a:r>
              <a:rPr lang="en-US" u="sng" dirty="0" smtClean="0"/>
              <a:t>MBER Essentials:</a:t>
            </a:r>
            <a:endParaRPr lang="en-US" dirty="0"/>
          </a:p>
          <a:p>
            <a:pPr>
              <a:lnSpc>
                <a:spcPts val="1800"/>
              </a:lnSpc>
            </a:pPr>
            <a:r>
              <a:rPr lang="en-US" dirty="0" smtClean="0"/>
              <a:t>Whiteboards</a:t>
            </a:r>
            <a:endParaRPr lang="en-US" dirty="0"/>
          </a:p>
        </p:txBody>
      </p:sp>
      <p:sp>
        <p:nvSpPr>
          <p:cNvPr id="4" name="Text Placeholder 3">
            <a:extLst>
              <a:ext uri="{FF2B5EF4-FFF2-40B4-BE49-F238E27FC236}">
                <a16:creationId xmlns:a16="http://schemas.microsoft.com/office/drawing/2014/main" id="{409733C5-0076-7840-88FB-4765B560577D}"/>
              </a:ext>
            </a:extLst>
          </p:cNvPr>
          <p:cNvSpPr>
            <a:spLocks noGrp="1"/>
          </p:cNvSpPr>
          <p:nvPr>
            <p:ph type="body" sz="quarter" idx="11"/>
          </p:nvPr>
        </p:nvSpPr>
        <p:spPr/>
        <p:txBody>
          <a:bodyPr/>
          <a:lstStyle/>
          <a:p>
            <a:r>
              <a:rPr lang="en-US" dirty="0"/>
              <a:t> </a:t>
            </a:r>
            <a:r>
              <a:rPr lang="en-US" dirty="0" smtClean="0"/>
              <a:t>55 </a:t>
            </a:r>
            <a:r>
              <a:rPr lang="en-US" dirty="0"/>
              <a:t>Minutes</a:t>
            </a:r>
          </a:p>
        </p:txBody>
      </p:sp>
      <p:sp>
        <p:nvSpPr>
          <p:cNvPr id="36" name="Content Placeholder 2"/>
          <p:cNvSpPr txBox="1">
            <a:spLocks/>
          </p:cNvSpPr>
          <p:nvPr/>
        </p:nvSpPr>
        <p:spPr>
          <a:xfrm>
            <a:off x="4932106" y="2602483"/>
            <a:ext cx="3689041" cy="1418036"/>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endParaRPr lang="en-US" sz="1600" dirty="0">
              <a:solidFill>
                <a:srgbClr val="583F34"/>
              </a:solidFill>
            </a:endParaRPr>
          </a:p>
        </p:txBody>
      </p:sp>
      <p:sp>
        <p:nvSpPr>
          <p:cNvPr id="8" name="Title 7">
            <a:extLst>
              <a:ext uri="{FF2B5EF4-FFF2-40B4-BE49-F238E27FC236}">
                <a16:creationId xmlns:a16="http://schemas.microsoft.com/office/drawing/2014/main" id="{1A8139D9-6018-FF4A-97E8-D8C5D8B348B3}"/>
              </a:ext>
            </a:extLst>
          </p:cNvPr>
          <p:cNvSpPr>
            <a:spLocks noGrp="1"/>
          </p:cNvSpPr>
          <p:nvPr>
            <p:ph type="title"/>
          </p:nvPr>
        </p:nvSpPr>
        <p:spPr/>
        <p:txBody>
          <a:bodyPr/>
          <a:lstStyle/>
          <a:p>
            <a:r>
              <a:rPr lang="en-US" dirty="0"/>
              <a:t>Learning Segment 01 Overview</a:t>
            </a:r>
          </a:p>
        </p:txBody>
      </p:sp>
    </p:spTree>
    <p:extLst>
      <p:ext uri="{BB962C8B-B14F-4D97-AF65-F5344CB8AC3E}">
        <p14:creationId xmlns:p14="http://schemas.microsoft.com/office/powerpoint/2010/main" val="3226371409"/>
      </p:ext>
    </p:extLst>
  </p:cSld>
  <p:clrMapOvr>
    <a:masterClrMapping/>
  </p:clrMapOvr>
  <p:transition spd="slow"/>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08B88F00-BCDB-F447-9B09-ED7A2DF628C4}"/>
              </a:ext>
            </a:extLst>
          </p:cNvPr>
          <p:cNvSpPr>
            <a:spLocks noGrp="1"/>
          </p:cNvSpPr>
          <p:nvPr>
            <p:ph type="title"/>
          </p:nvPr>
        </p:nvSpPr>
        <p:spPr/>
        <p:txBody>
          <a:bodyPr/>
          <a:lstStyle/>
          <a:p>
            <a:r>
              <a:rPr lang="en-US" dirty="0"/>
              <a:t>Learning Segment 06 Summary</a:t>
            </a:r>
          </a:p>
        </p:txBody>
      </p:sp>
      <p:sp>
        <p:nvSpPr>
          <p:cNvPr id="2" name="Text Placeholder 1">
            <a:extLst>
              <a:ext uri="{FF2B5EF4-FFF2-40B4-BE49-F238E27FC236}">
                <a16:creationId xmlns:a16="http://schemas.microsoft.com/office/drawing/2014/main" id="{81BC6994-0C9F-8545-B571-DF4156606812}"/>
              </a:ext>
            </a:extLst>
          </p:cNvPr>
          <p:cNvSpPr>
            <a:spLocks noGrp="1"/>
          </p:cNvSpPr>
          <p:nvPr>
            <p:ph type="body" sz="quarter" idx="10"/>
          </p:nvPr>
        </p:nvSpPr>
        <p:spPr/>
        <p:txBody>
          <a:bodyPr/>
          <a:lstStyle/>
          <a:p>
            <a:r>
              <a:rPr lang="en-US" b="1" dirty="0"/>
              <a:t>What we figured out …</a:t>
            </a:r>
          </a:p>
          <a:p>
            <a:endParaRPr lang="en-US" dirty="0"/>
          </a:p>
          <a:p>
            <a:r>
              <a:rPr lang="en-US" dirty="0"/>
              <a:t>The reactants of photosynthesis are H</a:t>
            </a:r>
            <a:r>
              <a:rPr lang="en-US" baseline="-25000" dirty="0"/>
              <a:t>2</a:t>
            </a:r>
            <a:r>
              <a:rPr lang="en-US" dirty="0"/>
              <a:t>O and CO</a:t>
            </a:r>
            <a:r>
              <a:rPr lang="en-US" baseline="-25000" dirty="0"/>
              <a:t>2</a:t>
            </a:r>
            <a:r>
              <a:rPr lang="en-US" dirty="0"/>
              <a:t>. The products are glucose and O</a:t>
            </a:r>
            <a:r>
              <a:rPr lang="en-US" baseline="-25000" dirty="0"/>
              <a:t>2</a:t>
            </a:r>
            <a:r>
              <a:rPr lang="en-US" dirty="0"/>
              <a:t>. Photosynthesis is the reverse of cellular respiration: the products of photosynthesis are the reactants of cellular respiration and vice versa. All cellular energy (ATP) comes from glucose, and all glucose is made in photosynthesis using the sun’s energy. Therefore, all energy for life originally comes from the sun.</a:t>
            </a:r>
          </a:p>
          <a:p>
            <a:endParaRPr lang="en-US" dirty="0"/>
          </a:p>
          <a:p>
            <a:endParaRPr lang="en-US" dirty="0"/>
          </a:p>
        </p:txBody>
      </p:sp>
      <p:sp>
        <p:nvSpPr>
          <p:cNvPr id="3" name="Text Placeholder 2">
            <a:extLst>
              <a:ext uri="{FF2B5EF4-FFF2-40B4-BE49-F238E27FC236}">
                <a16:creationId xmlns:a16="http://schemas.microsoft.com/office/drawing/2014/main" id="{6F5AEB7A-E148-FA40-918E-DFE71BF50882}"/>
              </a:ext>
            </a:extLst>
          </p:cNvPr>
          <p:cNvSpPr>
            <a:spLocks noGrp="1"/>
          </p:cNvSpPr>
          <p:nvPr>
            <p:ph type="body" sz="quarter" idx="11"/>
          </p:nvPr>
        </p:nvSpPr>
        <p:spPr/>
        <p:txBody>
          <a:bodyPr/>
          <a:lstStyle/>
          <a:p>
            <a:r>
              <a:rPr lang="en-US" u="sng" dirty="0"/>
              <a:t>LS06 Teacher Reflection Notes:</a:t>
            </a:r>
          </a:p>
          <a:p>
            <a:endParaRPr lang="en-US" dirty="0"/>
          </a:p>
          <a:p>
            <a:r>
              <a:rPr lang="en-US" i="1" dirty="0"/>
              <a:t>Things that went well…</a:t>
            </a:r>
          </a:p>
          <a:p>
            <a:endParaRPr lang="en-US" i="1" dirty="0"/>
          </a:p>
          <a:p>
            <a:r>
              <a:rPr lang="en-US" i="1" dirty="0"/>
              <a:t>Things I would change…</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340925147"/>
      </p:ext>
    </p:extLst>
  </p:cSld>
  <p:clrMapOvr>
    <a:masterClrMapping/>
  </p:clrMapOvr>
  <p:transition spd="slow"/>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3CA093D4-F570-734D-82BF-219BF0D3A701}"/>
              </a:ext>
            </a:extLst>
          </p:cNvPr>
          <p:cNvSpPr>
            <a:spLocks noGrp="1"/>
          </p:cNvSpPr>
          <p:nvPr>
            <p:ph type="title"/>
          </p:nvPr>
        </p:nvSpPr>
        <p:spPr/>
        <p:txBody>
          <a:bodyPr/>
          <a:lstStyle/>
          <a:p>
            <a:r>
              <a:rPr lang="en-US" dirty="0"/>
              <a:t>Learning Segment 07 Overview</a:t>
            </a:r>
          </a:p>
        </p:txBody>
      </p:sp>
      <p:sp>
        <p:nvSpPr>
          <p:cNvPr id="3" name="Text Placeholder 2">
            <a:extLst>
              <a:ext uri="{FF2B5EF4-FFF2-40B4-BE49-F238E27FC236}">
                <a16:creationId xmlns:a16="http://schemas.microsoft.com/office/drawing/2014/main" id="{1528D744-233F-0A4C-AB91-DCF8A4EADEEA}"/>
              </a:ext>
            </a:extLst>
          </p:cNvPr>
          <p:cNvSpPr>
            <a:spLocks noGrp="1"/>
          </p:cNvSpPr>
          <p:nvPr>
            <p:ph type="body" sz="quarter" idx="10"/>
          </p:nvPr>
        </p:nvSpPr>
        <p:spPr/>
        <p:txBody>
          <a:bodyPr/>
          <a:lstStyle/>
          <a:p>
            <a:pPr>
              <a:lnSpc>
                <a:spcPts val="1800"/>
              </a:lnSpc>
              <a:spcAft>
                <a:spcPts val="600"/>
              </a:spcAft>
            </a:pPr>
            <a:r>
              <a:rPr lang="en-US" b="1" dirty="0"/>
              <a:t>M </a:t>
            </a:r>
            <a:r>
              <a:rPr lang="en-US" b="1" dirty="0">
                <a:sym typeface="Wingdings" pitchFamily="2" charset="2"/>
              </a:rPr>
              <a:t> </a:t>
            </a:r>
            <a:r>
              <a:rPr lang="en-US" b="1" dirty="0"/>
              <a:t>Q</a:t>
            </a:r>
          </a:p>
          <a:p>
            <a:pPr>
              <a:lnSpc>
                <a:spcPts val="1800"/>
              </a:lnSpc>
              <a:spcAft>
                <a:spcPts val="600"/>
              </a:spcAft>
            </a:pPr>
            <a:r>
              <a:rPr lang="en-US" b="1" dirty="0"/>
              <a:t>We summarize the model ideas we've pulled together so far and add them to our two running models.</a:t>
            </a:r>
          </a:p>
          <a:p>
            <a:pPr>
              <a:lnSpc>
                <a:spcPts val="1800"/>
              </a:lnSpc>
              <a:spcAft>
                <a:spcPts val="600"/>
              </a:spcAft>
            </a:pPr>
            <a:endParaRPr lang="en-US" dirty="0"/>
          </a:p>
        </p:txBody>
      </p:sp>
      <p:sp>
        <p:nvSpPr>
          <p:cNvPr id="5" name="Text Placeholder 4">
            <a:extLst>
              <a:ext uri="{FF2B5EF4-FFF2-40B4-BE49-F238E27FC236}">
                <a16:creationId xmlns:a16="http://schemas.microsoft.com/office/drawing/2014/main" id="{FF9DDCFA-EE20-8C4D-B55D-A355E66D6374}"/>
              </a:ext>
            </a:extLst>
          </p:cNvPr>
          <p:cNvSpPr>
            <a:spLocks noGrp="1"/>
          </p:cNvSpPr>
          <p:nvPr>
            <p:ph type="body" sz="quarter" idx="12"/>
          </p:nvPr>
        </p:nvSpPr>
        <p:spPr/>
        <p:txBody>
          <a:bodyPr/>
          <a:lstStyle/>
          <a:p>
            <a:pPr>
              <a:lnSpc>
                <a:spcPts val="1800"/>
              </a:lnSpc>
              <a:spcAft>
                <a:spcPts val="400"/>
              </a:spcAft>
            </a:pPr>
            <a:r>
              <a:rPr lang="en-US" u="sng" dirty="0"/>
              <a:t>Resources you will need</a:t>
            </a:r>
            <a:r>
              <a:rPr lang="en-US" u="sng" dirty="0" smtClean="0"/>
              <a:t>:</a:t>
            </a:r>
            <a:endParaRPr lang="en-US" dirty="0"/>
          </a:p>
          <a:p>
            <a:pPr>
              <a:lnSpc>
                <a:spcPts val="1800"/>
              </a:lnSpc>
              <a:spcAft>
                <a:spcPts val="400"/>
              </a:spcAft>
            </a:pPr>
            <a:r>
              <a:rPr lang="en-US" dirty="0"/>
              <a:t>PS Doodle Sheet </a:t>
            </a:r>
            <a:r>
              <a:rPr lang="en-US" dirty="0" smtClean="0"/>
              <a:t>vLE-Feb2022</a:t>
            </a:r>
            <a:endParaRPr lang="en-US" dirty="0"/>
          </a:p>
          <a:p>
            <a:pPr>
              <a:lnSpc>
                <a:spcPts val="1800"/>
              </a:lnSpc>
              <a:spcAft>
                <a:spcPts val="400"/>
              </a:spcAft>
            </a:pPr>
            <a:endParaRPr lang="en-US" dirty="0"/>
          </a:p>
        </p:txBody>
      </p:sp>
      <p:sp>
        <p:nvSpPr>
          <p:cNvPr id="4" name="Text Placeholder 3">
            <a:extLst>
              <a:ext uri="{FF2B5EF4-FFF2-40B4-BE49-F238E27FC236}">
                <a16:creationId xmlns:a16="http://schemas.microsoft.com/office/drawing/2014/main" id="{A2ECBE5D-3752-124E-A2E3-45CA077E0C85}"/>
              </a:ext>
            </a:extLst>
          </p:cNvPr>
          <p:cNvSpPr>
            <a:spLocks noGrp="1"/>
          </p:cNvSpPr>
          <p:nvPr>
            <p:ph type="body" sz="quarter" idx="11"/>
          </p:nvPr>
        </p:nvSpPr>
        <p:spPr/>
        <p:txBody>
          <a:bodyPr/>
          <a:lstStyle/>
          <a:p>
            <a:r>
              <a:rPr lang="en-US" dirty="0"/>
              <a:t>30 Minutes</a:t>
            </a:r>
          </a:p>
        </p:txBody>
      </p:sp>
    </p:spTree>
    <p:extLst>
      <p:ext uri="{BB962C8B-B14F-4D97-AF65-F5344CB8AC3E}">
        <p14:creationId xmlns:p14="http://schemas.microsoft.com/office/powerpoint/2010/main" val="2995457553"/>
      </p:ext>
    </p:extLst>
  </p:cSld>
  <p:clrMapOvr>
    <a:masterClrMapping/>
  </p:clrMapOvr>
  <p:transition spd="slow"/>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8313F1-1088-5E44-811F-C3DE77CE255E}"/>
              </a:ext>
            </a:extLst>
          </p:cNvPr>
          <p:cNvSpPr>
            <a:spLocks noGrp="1"/>
          </p:cNvSpPr>
          <p:nvPr>
            <p:ph type="title"/>
          </p:nvPr>
        </p:nvSpPr>
        <p:spPr/>
        <p:txBody>
          <a:bodyPr/>
          <a:lstStyle/>
          <a:p>
            <a:r>
              <a:rPr lang="en-US" dirty="0"/>
              <a:t>Learning Segment 07 Overview Continued</a:t>
            </a:r>
          </a:p>
        </p:txBody>
      </p:sp>
      <p:sp>
        <p:nvSpPr>
          <p:cNvPr id="3" name="Text Placeholder 2">
            <a:extLst>
              <a:ext uri="{FF2B5EF4-FFF2-40B4-BE49-F238E27FC236}">
                <a16:creationId xmlns:a16="http://schemas.microsoft.com/office/drawing/2014/main" id="{E4DC471B-275C-4549-BFE8-DA981CC0AA01}"/>
              </a:ext>
            </a:extLst>
          </p:cNvPr>
          <p:cNvSpPr>
            <a:spLocks noGrp="1"/>
          </p:cNvSpPr>
          <p:nvPr>
            <p:ph type="body" sz="quarter" idx="10"/>
          </p:nvPr>
        </p:nvSpPr>
        <p:spPr/>
        <p:txBody>
          <a:bodyPr/>
          <a:lstStyle/>
          <a:p>
            <a:r>
              <a:rPr lang="en-US" dirty="0"/>
              <a:t>The goal of this segment is closure. We summarize our model ideas. We also want to address any lingering questions. </a:t>
            </a:r>
            <a:endParaRPr lang="en-US" dirty="0" smtClean="0"/>
          </a:p>
          <a:p>
            <a:endParaRPr lang="en-US" dirty="0"/>
          </a:p>
          <a:p>
            <a:r>
              <a:rPr lang="en-US" dirty="0" smtClean="0"/>
              <a:t>Your models may need significant revision, reorganization and a clean-up following this learning segment. Consider which parts to do with students (capturing and revising ideas) and which to do on your own (perhaps re-ordering</a:t>
            </a:r>
            <a:r>
              <a:rPr lang="en-US" smtClean="0"/>
              <a:t>, perhaps re-organizing </a:t>
            </a:r>
            <a:r>
              <a:rPr lang="en-US" dirty="0" smtClean="0"/>
              <a:t>and/or combining ideas).</a:t>
            </a:r>
            <a:endParaRPr lang="en-US" dirty="0"/>
          </a:p>
          <a:p>
            <a:endParaRPr lang="en-US" dirty="0"/>
          </a:p>
        </p:txBody>
      </p:sp>
    </p:spTree>
    <p:extLst>
      <p:ext uri="{BB962C8B-B14F-4D97-AF65-F5344CB8AC3E}">
        <p14:creationId xmlns:p14="http://schemas.microsoft.com/office/powerpoint/2010/main" val="3908811532"/>
      </p:ext>
    </p:extLst>
  </p:cSld>
  <p:clrMapOvr>
    <a:masterClrMapping/>
  </p:clrMapOvr>
  <p:transition spd="med"/>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dirty="0"/>
              <a:t>Tracking the Two Models</a:t>
            </a:r>
          </a:p>
        </p:txBody>
      </p:sp>
      <p:sp>
        <p:nvSpPr>
          <p:cNvPr id="5" name="Content Placeholder 4"/>
          <p:cNvSpPr>
            <a:spLocks noGrp="1"/>
          </p:cNvSpPr>
          <p:nvPr>
            <p:ph sz="half" idx="4294967295"/>
          </p:nvPr>
        </p:nvSpPr>
        <p:spPr>
          <a:xfrm>
            <a:off x="306693" y="782255"/>
            <a:ext cx="4090378" cy="5618545"/>
          </a:xfrm>
        </p:spPr>
        <p:txBody>
          <a:bodyPr>
            <a:noAutofit/>
          </a:bodyPr>
          <a:lstStyle/>
          <a:p>
            <a:pPr marL="0" indent="0">
              <a:spcBef>
                <a:spcPts val="0"/>
              </a:spcBef>
              <a:buNone/>
            </a:pPr>
            <a:r>
              <a:rPr lang="en-US" sz="1000" u="sng" dirty="0"/>
              <a:t>Ideas from Chemical Reactions</a:t>
            </a:r>
          </a:p>
          <a:p>
            <a:pPr marL="91440" indent="-91440">
              <a:spcBef>
                <a:spcPts val="0"/>
              </a:spcBef>
              <a:buFont typeface="Arial" panose="020B0604020202020204" pitchFamily="34" charset="0"/>
              <a:buChar char="•"/>
            </a:pPr>
            <a:r>
              <a:rPr lang="en-US" sz="1000" dirty="0"/>
              <a:t>Matter is conserved, neither created nor destroyed. Matter is rearranged in chemical reactions. </a:t>
            </a:r>
          </a:p>
          <a:p>
            <a:pPr marL="91440" indent="-91440">
              <a:spcBef>
                <a:spcPts val="0"/>
              </a:spcBef>
              <a:buFont typeface="Arial" panose="020B0604020202020204" pitchFamily="34" charset="0"/>
              <a:buChar char="•"/>
            </a:pPr>
            <a:r>
              <a:rPr lang="en-US" sz="1000" dirty="0"/>
              <a:t>Food has matter in the form of protein, carbs and fats- the same things we find our bodies are made of. We also take in matter as oxygen and water.</a:t>
            </a:r>
          </a:p>
          <a:p>
            <a:pPr marL="91440" indent="-91440">
              <a:spcBef>
                <a:spcPts val="0"/>
              </a:spcBef>
              <a:buFont typeface="Arial" panose="020B0604020202020204" pitchFamily="34" charset="0"/>
              <a:buChar char="•"/>
            </a:pPr>
            <a:r>
              <a:rPr lang="en-US" sz="1000" dirty="0"/>
              <a:t>Some of this matter is used in our body, but we take in much more matter than we need to use to grow or maintain body structures. </a:t>
            </a:r>
          </a:p>
          <a:p>
            <a:pPr marL="91440" indent="-91440">
              <a:spcBef>
                <a:spcPts val="0"/>
              </a:spcBef>
              <a:spcAft>
                <a:spcPts val="400"/>
              </a:spcAft>
              <a:buFont typeface="Arial" panose="020B0604020202020204" pitchFamily="34" charset="0"/>
              <a:buChar char="•"/>
            </a:pPr>
            <a:r>
              <a:rPr lang="en-US" sz="1000" dirty="0"/>
              <a:t>Some of this matter (especially much of the water but also some indigestible material) basically passes through us.</a:t>
            </a:r>
          </a:p>
          <a:p>
            <a:pPr marL="0" indent="0">
              <a:spcBef>
                <a:spcPts val="0"/>
              </a:spcBef>
              <a:buNone/>
            </a:pPr>
            <a:r>
              <a:rPr lang="en-US" sz="1000" u="sng" dirty="0"/>
              <a:t>Ideas from Cellular Respiration</a:t>
            </a:r>
            <a:endParaRPr lang="en-US" sz="1000" dirty="0"/>
          </a:p>
          <a:p>
            <a:pPr marL="91440" indent="-91440">
              <a:spcBef>
                <a:spcPts val="0"/>
              </a:spcBef>
              <a:spcAft>
                <a:spcPts val="400"/>
              </a:spcAft>
              <a:buFont typeface="Arial" panose="020B0604020202020204" pitchFamily="34" charset="0"/>
              <a:buChar char="•"/>
            </a:pPr>
            <a:r>
              <a:rPr lang="en-US" sz="1000" dirty="0"/>
              <a:t>Some of this matter is really taken in for energy. It is rearranged to obtain energy in a reaction called cellular respiration. The products are expelled from the body as carbon dioxide and </a:t>
            </a:r>
            <a:r>
              <a:rPr lang="en-US" sz="1000" dirty="0" smtClean="0"/>
              <a:t>water.</a:t>
            </a:r>
          </a:p>
          <a:p>
            <a:pPr marL="0" indent="0">
              <a:spcBef>
                <a:spcPts val="0"/>
              </a:spcBef>
              <a:buNone/>
            </a:pPr>
            <a:r>
              <a:rPr lang="en-US" sz="1000" u="sng" dirty="0" smtClean="0"/>
              <a:t>Ideas from Biosynthesis</a:t>
            </a:r>
            <a:endParaRPr lang="en-US" sz="1000" dirty="0" smtClean="0"/>
          </a:p>
          <a:p>
            <a:pPr marL="91440" indent="-91440">
              <a:spcBef>
                <a:spcPts val="0"/>
              </a:spcBef>
            </a:pPr>
            <a:r>
              <a:rPr lang="en-US" sz="1000" dirty="0">
                <a:cs typeface="Arial" panose="020B0604020202020204" pitchFamily="34" charset="0"/>
              </a:rPr>
              <a:t>Some of our digested food is broken down and rearranged build new macromolecules we use to both repair tissue and build new body tissue.</a:t>
            </a:r>
          </a:p>
          <a:p>
            <a:pPr marL="91440" indent="-91440">
              <a:spcBef>
                <a:spcPts val="0"/>
              </a:spcBef>
            </a:pPr>
            <a:r>
              <a:rPr lang="en-US" sz="1000" dirty="0">
                <a:cs typeface="Arial" panose="020B0604020202020204" pitchFamily="34" charset="0"/>
              </a:rPr>
              <a:t>Food consumed in excess of what we need for energy and growth/repair is converted to fat and stored.</a:t>
            </a:r>
            <a:endParaRPr lang="en-US" sz="1000" dirty="0"/>
          </a:p>
          <a:p>
            <a:pPr marL="0" indent="0">
              <a:spcBef>
                <a:spcPts val="400"/>
              </a:spcBef>
              <a:buNone/>
            </a:pPr>
            <a:r>
              <a:rPr lang="en-US" sz="1100" b="1" u="sng" dirty="0" smtClean="0"/>
              <a:t>New </a:t>
            </a:r>
            <a:r>
              <a:rPr lang="en-US" sz="1100" b="1" u="sng" dirty="0"/>
              <a:t>Ideas </a:t>
            </a:r>
            <a:r>
              <a:rPr lang="en-US" sz="1100" b="1" u="sng" dirty="0" smtClean="0"/>
              <a:t>in Photosynthesis</a:t>
            </a:r>
            <a:endParaRPr lang="en-US" sz="1100" b="1" dirty="0"/>
          </a:p>
          <a:p>
            <a:pPr marL="91440" indent="-91440">
              <a:spcBef>
                <a:spcPts val="400"/>
              </a:spcBef>
              <a:spcAft>
                <a:spcPts val="400"/>
              </a:spcAft>
            </a:pPr>
            <a:r>
              <a:rPr lang="en-US" sz="1100" b="1" dirty="0"/>
              <a:t>Plants take in low energy molecules (CO</a:t>
            </a:r>
            <a:r>
              <a:rPr lang="en-US" sz="1100" b="1" baseline="-25000" dirty="0"/>
              <a:t>2</a:t>
            </a:r>
            <a:r>
              <a:rPr lang="en-US" sz="1100" b="1" dirty="0"/>
              <a:t> + H</a:t>
            </a:r>
            <a:r>
              <a:rPr lang="en-US" sz="1100" b="1" baseline="-25000" dirty="0"/>
              <a:t>2</a:t>
            </a:r>
            <a:r>
              <a:rPr lang="en-US" sz="1100" b="1" dirty="0"/>
              <a:t>O) and use energy from the sun to rearrange them into high energy molecules, glucose (C</a:t>
            </a:r>
            <a:r>
              <a:rPr lang="en-US" sz="1100" b="1" baseline="-25000" dirty="0"/>
              <a:t>6</a:t>
            </a:r>
            <a:r>
              <a:rPr lang="en-US" sz="1100" b="1" dirty="0"/>
              <a:t>H</a:t>
            </a:r>
            <a:r>
              <a:rPr lang="en-US" sz="1100" b="1" baseline="-25000" dirty="0"/>
              <a:t>12</a:t>
            </a:r>
            <a:r>
              <a:rPr lang="en-US" sz="1100" b="1" dirty="0"/>
              <a:t>O</a:t>
            </a:r>
            <a:r>
              <a:rPr lang="en-US" sz="1100" b="1" baseline="-25000" dirty="0"/>
              <a:t>6 </a:t>
            </a:r>
            <a:r>
              <a:rPr lang="en-US" sz="1100" b="1" dirty="0"/>
              <a:t>= food!) and O</a:t>
            </a:r>
            <a:r>
              <a:rPr lang="en-US" sz="1100" b="1" baseline="-25000" dirty="0"/>
              <a:t>2</a:t>
            </a:r>
            <a:r>
              <a:rPr lang="en-US" sz="1100" b="1" dirty="0"/>
              <a:t>. The reactions involved are collectively called photosynthesis.</a:t>
            </a:r>
          </a:p>
          <a:p>
            <a:pPr marL="91440" indent="-91440">
              <a:spcBef>
                <a:spcPts val="0"/>
              </a:spcBef>
            </a:pPr>
            <a:r>
              <a:rPr lang="en-US" sz="1100" b="1" dirty="0"/>
              <a:t>Over a 24-hour period, the rate of photosynthesis in a plant is greater than the rate of </a:t>
            </a:r>
            <a:r>
              <a:rPr lang="en-US" sz="1100" b="1" dirty="0" smtClean="0"/>
              <a:t>respiration</a:t>
            </a:r>
            <a:r>
              <a:rPr lang="en-US" sz="1100" b="1" dirty="0"/>
              <a:t>. As a result: </a:t>
            </a:r>
          </a:p>
          <a:p>
            <a:pPr marL="274320" lvl="1" indent="-274320">
              <a:spcBef>
                <a:spcPts val="0"/>
              </a:spcBef>
            </a:pPr>
            <a:r>
              <a:rPr lang="en-US" sz="1100" b="1" dirty="0"/>
              <a:t>Plants use more CO</a:t>
            </a:r>
            <a:r>
              <a:rPr lang="en-US" sz="1100" b="1" baseline="-25000" dirty="0"/>
              <a:t>2</a:t>
            </a:r>
            <a:r>
              <a:rPr lang="en-US" sz="1100" b="1" dirty="0"/>
              <a:t> than they give off.</a:t>
            </a:r>
          </a:p>
          <a:p>
            <a:pPr marL="274320" lvl="1" indent="-274320">
              <a:spcBef>
                <a:spcPts val="0"/>
              </a:spcBef>
              <a:spcAft>
                <a:spcPts val="400"/>
              </a:spcAft>
            </a:pPr>
            <a:r>
              <a:rPr lang="en-US" sz="1100" b="1" dirty="0">
                <a:solidFill>
                  <a:srgbClr val="CC0033"/>
                </a:solidFill>
              </a:rPr>
              <a:t>Plants produce more O</a:t>
            </a:r>
            <a:r>
              <a:rPr lang="en-US" sz="1100" b="1" baseline="-25000" dirty="0">
                <a:solidFill>
                  <a:srgbClr val="CC0033"/>
                </a:solidFill>
              </a:rPr>
              <a:t>2</a:t>
            </a:r>
            <a:r>
              <a:rPr lang="en-US" sz="1100" b="1" dirty="0">
                <a:solidFill>
                  <a:srgbClr val="CC0033"/>
                </a:solidFill>
              </a:rPr>
              <a:t> than they </a:t>
            </a:r>
            <a:r>
              <a:rPr lang="en-US" sz="1100" b="1" dirty="0" smtClean="0">
                <a:solidFill>
                  <a:srgbClr val="CC0033"/>
                </a:solidFill>
              </a:rPr>
              <a:t>use.</a:t>
            </a:r>
          </a:p>
          <a:p>
            <a:pPr marL="91440" indent="-91440">
              <a:spcBef>
                <a:spcPts val="0"/>
              </a:spcBef>
              <a:spcAft>
                <a:spcPts val="400"/>
              </a:spcAft>
            </a:pPr>
            <a:r>
              <a:rPr lang="en-US" sz="1100" b="1" dirty="0">
                <a:solidFill>
                  <a:srgbClr val="CC0033"/>
                </a:solidFill>
              </a:rPr>
              <a:t>This means that a plant produces more glucose than it uses for </a:t>
            </a:r>
            <a:r>
              <a:rPr lang="en-US" sz="1100" b="1" dirty="0" smtClean="0">
                <a:solidFill>
                  <a:srgbClr val="CC0033"/>
                </a:solidFill>
              </a:rPr>
              <a:t>energy.</a:t>
            </a:r>
          </a:p>
          <a:p>
            <a:pPr marL="91440" indent="-91440">
              <a:spcBef>
                <a:spcPts val="0"/>
              </a:spcBef>
            </a:pPr>
            <a:r>
              <a:rPr lang="en-US" sz="1100" b="1" dirty="0" smtClean="0">
                <a:solidFill>
                  <a:srgbClr val="CC0033"/>
                </a:solidFill>
              </a:rPr>
              <a:t>Glucose </a:t>
            </a:r>
            <a:r>
              <a:rPr lang="en-US" sz="1100" b="1" dirty="0">
                <a:solidFill>
                  <a:srgbClr val="CC0033"/>
                </a:solidFill>
              </a:rPr>
              <a:t>not used for energy is used to build biomass.</a:t>
            </a:r>
          </a:p>
          <a:p>
            <a:pPr marL="91440" indent="-91440">
              <a:spcBef>
                <a:spcPts val="0"/>
              </a:spcBef>
              <a:buFont typeface="Arial" panose="020B0604020202020204" pitchFamily="34" charset="0"/>
              <a:buChar char="•"/>
            </a:pPr>
            <a:endParaRPr lang="en-US" sz="1100" b="1" dirty="0"/>
          </a:p>
          <a:p>
            <a:pPr marL="91440" indent="-91440">
              <a:spcBef>
                <a:spcPts val="0"/>
              </a:spcBef>
            </a:pPr>
            <a:endParaRPr lang="en-US" sz="1200" dirty="0"/>
          </a:p>
          <a:p>
            <a:pPr marL="91440" indent="-91440">
              <a:spcBef>
                <a:spcPts val="0"/>
              </a:spcBef>
            </a:pPr>
            <a:endParaRPr lang="en-US" sz="1100" dirty="0"/>
          </a:p>
          <a:p>
            <a:pPr marL="91440" indent="-91440">
              <a:spcBef>
                <a:spcPts val="0"/>
              </a:spcBef>
            </a:pPr>
            <a:endParaRPr lang="en-US" sz="1100" dirty="0"/>
          </a:p>
          <a:p>
            <a:endParaRPr lang="en-US" sz="900" dirty="0"/>
          </a:p>
          <a:p>
            <a:endParaRPr lang="en-US" sz="900" dirty="0"/>
          </a:p>
        </p:txBody>
      </p:sp>
      <p:sp>
        <p:nvSpPr>
          <p:cNvPr id="7" name="Content Placeholder 6"/>
          <p:cNvSpPr>
            <a:spLocks noGrp="1"/>
          </p:cNvSpPr>
          <p:nvPr>
            <p:ph sz="quarter" idx="4294967295"/>
          </p:nvPr>
        </p:nvSpPr>
        <p:spPr>
          <a:xfrm>
            <a:off x="4540195" y="764977"/>
            <a:ext cx="4500456" cy="5712023"/>
          </a:xfrm>
        </p:spPr>
        <p:txBody>
          <a:bodyPr>
            <a:noAutofit/>
          </a:bodyPr>
          <a:lstStyle/>
          <a:p>
            <a:pPr marL="0" indent="0">
              <a:spcBef>
                <a:spcPts val="0"/>
              </a:spcBef>
              <a:buNone/>
            </a:pPr>
            <a:r>
              <a:rPr lang="en-US" sz="1000" u="sng" dirty="0"/>
              <a:t>Ideas from Chemical Reactions</a:t>
            </a:r>
          </a:p>
          <a:p>
            <a:pPr marL="91440" indent="-91440">
              <a:spcBef>
                <a:spcPts val="0"/>
              </a:spcBef>
              <a:buFont typeface="Arial" panose="020B0604020202020204" pitchFamily="34" charset="0"/>
              <a:buChar char="•"/>
            </a:pPr>
            <a:r>
              <a:rPr lang="en-US" sz="1000" dirty="0"/>
              <a:t>Energy is conserved, neither created nor destroyed. Energy is transformed in chemical reactions. </a:t>
            </a:r>
          </a:p>
          <a:p>
            <a:pPr marL="91440" indent="-91440">
              <a:spcBef>
                <a:spcPts val="0"/>
              </a:spcBef>
              <a:buFont typeface="Arial" panose="020B0604020202020204" pitchFamily="34" charset="0"/>
              <a:buChar char="•"/>
            </a:pPr>
            <a:r>
              <a:rPr lang="en-US" sz="1000" dirty="0"/>
              <a:t>When the reactants have more potential energy than the products, energy is released in the reaction (“downhill” reaction).</a:t>
            </a:r>
          </a:p>
          <a:p>
            <a:pPr marL="91440" indent="-91440">
              <a:spcBef>
                <a:spcPts val="0"/>
              </a:spcBef>
              <a:buFont typeface="Arial" panose="020B0604020202020204" pitchFamily="34" charset="0"/>
              <a:buChar char="•"/>
            </a:pPr>
            <a:r>
              <a:rPr lang="en-US" sz="1000" dirty="0"/>
              <a:t>Food has energy in the form of calories.</a:t>
            </a:r>
          </a:p>
          <a:p>
            <a:pPr marL="91440" indent="-91440">
              <a:spcBef>
                <a:spcPts val="0"/>
              </a:spcBef>
              <a:spcAft>
                <a:spcPts val="400"/>
              </a:spcAft>
              <a:buFont typeface="Arial" panose="020B0604020202020204" pitchFamily="34" charset="0"/>
              <a:buChar char="•"/>
            </a:pPr>
            <a:r>
              <a:rPr lang="en-US" sz="1000" dirty="0"/>
              <a:t>Living things get energy by rearranging food and oxygen molecules.</a:t>
            </a:r>
          </a:p>
          <a:p>
            <a:pPr marL="0" indent="0">
              <a:spcBef>
                <a:spcPts val="0"/>
              </a:spcBef>
              <a:buNone/>
            </a:pPr>
            <a:r>
              <a:rPr lang="en-US" sz="1000" u="sng" dirty="0"/>
              <a:t>Ideas from Cellular Respiration</a:t>
            </a:r>
            <a:endParaRPr lang="en-US" sz="1000" dirty="0"/>
          </a:p>
          <a:p>
            <a:pPr marL="91440" indent="-91440">
              <a:spcBef>
                <a:spcPts val="0"/>
              </a:spcBef>
              <a:buFont typeface="Arial" panose="020B0604020202020204" pitchFamily="34" charset="0"/>
              <a:buChar char="•"/>
            </a:pPr>
            <a:r>
              <a:rPr lang="en-US" sz="1000" dirty="0"/>
              <a:t>Living things rearrange food (specifically glucose - C</a:t>
            </a:r>
            <a:r>
              <a:rPr lang="en-US" sz="1000" baseline="-25000" dirty="0"/>
              <a:t>6</a:t>
            </a:r>
            <a:r>
              <a:rPr lang="en-US" sz="1000" dirty="0"/>
              <a:t>H</a:t>
            </a:r>
            <a:r>
              <a:rPr lang="en-US" sz="1000" baseline="-25000" dirty="0"/>
              <a:t>12</a:t>
            </a:r>
            <a:r>
              <a:rPr lang="en-US" sz="1000" dirty="0"/>
              <a:t>O</a:t>
            </a:r>
            <a:r>
              <a:rPr lang="en-US" sz="1000" baseline="-25000" dirty="0"/>
              <a:t>﻿6</a:t>
            </a:r>
            <a:r>
              <a:rPr lang="en-US" sz="1000" dirty="0"/>
              <a:t>﻿) and O</a:t>
            </a:r>
            <a:r>
              <a:rPr lang="en-US" sz="1000" baseline="-25000" dirty="0"/>
              <a:t>2</a:t>
            </a:r>
            <a:r>
              <a:rPr lang="en-US" sz="1000" dirty="0"/>
              <a:t> into CO</a:t>
            </a:r>
            <a:r>
              <a:rPr lang="en-US" sz="1000" baseline="-25000" dirty="0"/>
              <a:t>2</a:t>
            </a:r>
            <a:r>
              <a:rPr lang="en-US" sz="1000" dirty="0"/>
              <a:t> and H</a:t>
            </a:r>
            <a:r>
              <a:rPr lang="en-US" sz="1000" baseline="-25000" dirty="0"/>
              <a:t>2</a:t>
            </a:r>
            <a:r>
              <a:rPr lang="en-US" sz="1000" dirty="0"/>
              <a:t>O</a:t>
            </a:r>
          </a:p>
          <a:p>
            <a:pPr marL="91440" indent="-91440">
              <a:spcBef>
                <a:spcPts val="0"/>
              </a:spcBef>
              <a:buFont typeface="Arial" panose="020B0604020202020204" pitchFamily="34" charset="0"/>
              <a:buChar char="•"/>
            </a:pPr>
            <a:r>
              <a:rPr lang="en-US" sz="1000" dirty="0"/>
              <a:t>(C</a:t>
            </a:r>
            <a:r>
              <a:rPr lang="en-US" sz="1000" baseline="-25000" dirty="0"/>
              <a:t>6</a:t>
            </a:r>
            <a:r>
              <a:rPr lang="en-US" sz="1000" dirty="0"/>
              <a:t>H</a:t>
            </a:r>
            <a:r>
              <a:rPr lang="en-US" sz="1000" baseline="-25000" dirty="0"/>
              <a:t>12</a:t>
            </a:r>
            <a:r>
              <a:rPr lang="en-US" sz="1000" dirty="0"/>
              <a:t>O</a:t>
            </a:r>
            <a:r>
              <a:rPr lang="en-US" sz="1000" baseline="-25000" dirty="0"/>
              <a:t>6</a:t>
            </a:r>
            <a:r>
              <a:rPr lang="en-US" sz="1000" dirty="0"/>
              <a:t> + O</a:t>
            </a:r>
            <a:r>
              <a:rPr lang="en-US" sz="1000" baseline="-25000" dirty="0"/>
              <a:t>2</a:t>
            </a:r>
            <a:r>
              <a:rPr lang="en-US" sz="1000" dirty="0"/>
              <a:t>) have higher energy than (CO</a:t>
            </a:r>
            <a:r>
              <a:rPr lang="en-US" sz="1000" baseline="-25000" dirty="0"/>
              <a:t>2</a:t>
            </a:r>
            <a:r>
              <a:rPr lang="en-US" sz="1000" dirty="0"/>
              <a:t> + H</a:t>
            </a:r>
            <a:r>
              <a:rPr lang="en-US" sz="1000" baseline="-25000" dirty="0"/>
              <a:t>2</a:t>
            </a:r>
            <a:r>
              <a:rPr lang="en-US" sz="1000" dirty="0"/>
              <a:t>O) so this rearrangement releases energy.</a:t>
            </a:r>
          </a:p>
          <a:p>
            <a:pPr marL="91440" lvl="1" indent="-91440">
              <a:spcBef>
                <a:spcPts val="0"/>
              </a:spcBef>
            </a:pPr>
            <a:r>
              <a:rPr lang="en-US" sz="1000" dirty="0"/>
              <a:t>The rearrangements occur in a series of steps rather than all at once.</a:t>
            </a:r>
          </a:p>
          <a:p>
            <a:pPr marL="91440" lvl="1" indent="-91440">
              <a:spcBef>
                <a:spcPts val="0"/>
              </a:spcBef>
            </a:pPr>
            <a:r>
              <a:rPr lang="en-US" sz="1000" dirty="0"/>
              <a:t>Collectively the reactions are called cellular respiration.</a:t>
            </a:r>
          </a:p>
          <a:p>
            <a:pPr marL="91440" lvl="1" indent="-91440">
              <a:spcBef>
                <a:spcPts val="0"/>
              </a:spcBef>
              <a:spcAft>
                <a:spcPts val="400"/>
              </a:spcAft>
            </a:pPr>
            <a:r>
              <a:rPr lang="en-US" sz="1000" dirty="0"/>
              <a:t>Usable cellular energy is released in the form of ATP</a:t>
            </a:r>
            <a:r>
              <a:rPr lang="en-US" sz="1000" dirty="0" smtClean="0"/>
              <a:t>.</a:t>
            </a:r>
          </a:p>
          <a:p>
            <a:pPr marL="91440" indent="-91440">
              <a:spcBef>
                <a:spcPts val="0"/>
              </a:spcBef>
              <a:spcAft>
                <a:spcPts val="400"/>
              </a:spcAft>
            </a:pPr>
            <a:r>
              <a:rPr lang="en-US" sz="1000" dirty="0"/>
              <a:t>UNITY AND </a:t>
            </a:r>
            <a:r>
              <a:rPr lang="en-US" sz="1000" dirty="0" smtClean="0"/>
              <a:t>DIVERSITY: See CR unit for model ideas (e.g. fermentation).</a:t>
            </a:r>
            <a:endParaRPr lang="en-US" sz="1000" dirty="0"/>
          </a:p>
          <a:p>
            <a:pPr marL="0" lvl="1" indent="0">
              <a:spcBef>
                <a:spcPts val="0"/>
              </a:spcBef>
              <a:buNone/>
            </a:pPr>
            <a:r>
              <a:rPr lang="en-US" sz="1000" u="sng" dirty="0" smtClean="0"/>
              <a:t>Ideas </a:t>
            </a:r>
            <a:r>
              <a:rPr lang="en-US" sz="1000" u="sng" dirty="0"/>
              <a:t>from Biosynthesis</a:t>
            </a:r>
            <a:endParaRPr lang="en-US" sz="1000" dirty="0"/>
          </a:p>
          <a:p>
            <a:pPr marL="91440" indent="-91440">
              <a:spcBef>
                <a:spcPts val="0"/>
              </a:spcBef>
            </a:pPr>
            <a:r>
              <a:rPr lang="en-US" sz="1000" dirty="0">
                <a:cs typeface="Arial" panose="020B0604020202020204" pitchFamily="34" charset="0"/>
              </a:rPr>
              <a:t>Building new biomolecules (proteins, fats and carbs) from the products of digestion requires energy (which is provided by cellular respiration). </a:t>
            </a:r>
          </a:p>
          <a:p>
            <a:pPr marL="91440" indent="-91440">
              <a:spcBef>
                <a:spcPts val="0"/>
              </a:spcBef>
            </a:pPr>
            <a:r>
              <a:rPr lang="en-US" sz="1000" dirty="0"/>
              <a:t>More generally, in chemical reactions where the products have more potential energy than the reactants, energy must be added to the reaction (“uphill” reaction).</a:t>
            </a:r>
          </a:p>
          <a:p>
            <a:pPr marL="91440" indent="-91440">
              <a:spcBef>
                <a:spcPts val="0"/>
              </a:spcBef>
            </a:pPr>
            <a:r>
              <a:rPr lang="en-US" sz="1000" dirty="0"/>
              <a:t>If you run out of glucose, your body can pull from fat stores—and then as a last resort, amino acids—to provide fuel for cellular respiration. </a:t>
            </a:r>
            <a:endParaRPr lang="en-US" sz="1000" i="1" dirty="0">
              <a:cs typeface="Arial" panose="020B0604020202020204" pitchFamily="34" charset="0"/>
            </a:endParaRPr>
          </a:p>
          <a:p>
            <a:pPr marL="0" lvl="1" indent="0">
              <a:spcBef>
                <a:spcPts val="400"/>
              </a:spcBef>
              <a:buNone/>
            </a:pPr>
            <a:r>
              <a:rPr lang="en-US" sz="1100" b="1" u="sng" dirty="0" smtClean="0"/>
              <a:t>New </a:t>
            </a:r>
            <a:r>
              <a:rPr lang="en-US" sz="1100" b="1" u="sng" dirty="0"/>
              <a:t>Ideas </a:t>
            </a:r>
            <a:r>
              <a:rPr lang="en-US" sz="1100" b="1" u="sng" dirty="0" smtClean="0"/>
              <a:t>in Photosynthesis</a:t>
            </a:r>
            <a:endParaRPr lang="en-US" sz="1100" dirty="0"/>
          </a:p>
          <a:p>
            <a:pPr marL="91440" indent="-91440">
              <a:spcBef>
                <a:spcPts val="400"/>
              </a:spcBef>
              <a:spcAft>
                <a:spcPts val="400"/>
              </a:spcAft>
            </a:pPr>
            <a:r>
              <a:rPr lang="en-US" sz="1100" b="1" dirty="0"/>
              <a:t>Plants take in low energy molecules (CO</a:t>
            </a:r>
            <a:r>
              <a:rPr lang="en-US" sz="1100" b="1" baseline="-25000" dirty="0"/>
              <a:t>2</a:t>
            </a:r>
            <a:r>
              <a:rPr lang="en-US" sz="1100" b="1" dirty="0"/>
              <a:t> + H</a:t>
            </a:r>
            <a:r>
              <a:rPr lang="en-US" sz="1100" b="1" baseline="-25000" dirty="0"/>
              <a:t>2</a:t>
            </a:r>
            <a:r>
              <a:rPr lang="en-US" sz="1100" b="1" dirty="0"/>
              <a:t>O) and use energy from the sun to rearrange them into high energy molecules, glucose (C</a:t>
            </a:r>
            <a:r>
              <a:rPr lang="en-US" sz="1100" b="1" baseline="-25000" dirty="0"/>
              <a:t>6</a:t>
            </a:r>
            <a:r>
              <a:rPr lang="en-US" sz="1100" b="1" dirty="0"/>
              <a:t>H</a:t>
            </a:r>
            <a:r>
              <a:rPr lang="en-US" sz="1100" b="1" baseline="-25000" dirty="0"/>
              <a:t>12</a:t>
            </a:r>
            <a:r>
              <a:rPr lang="en-US" sz="1100" b="1" dirty="0"/>
              <a:t>O</a:t>
            </a:r>
            <a:r>
              <a:rPr lang="en-US" sz="1100" b="1" baseline="-25000" dirty="0"/>
              <a:t>6</a:t>
            </a:r>
            <a:r>
              <a:rPr lang="en-US" sz="1100" b="1" dirty="0"/>
              <a:t> = food!) and O</a:t>
            </a:r>
            <a:r>
              <a:rPr lang="en-US" sz="1100" b="1" baseline="-25000" dirty="0"/>
              <a:t>2</a:t>
            </a:r>
            <a:r>
              <a:rPr lang="en-US" sz="1100" b="1" dirty="0"/>
              <a:t>. The reactions involved are collectively called photosynthesis</a:t>
            </a:r>
            <a:r>
              <a:rPr lang="en-US" sz="1100" b="1" dirty="0" smtClean="0"/>
              <a:t>. (See “uphill reaction” above.)</a:t>
            </a:r>
            <a:endParaRPr lang="en-US" sz="1100" b="1" dirty="0"/>
          </a:p>
          <a:p>
            <a:pPr marL="91440" indent="-91440">
              <a:spcBef>
                <a:spcPts val="0"/>
              </a:spcBef>
            </a:pPr>
            <a:r>
              <a:rPr lang="en-US" sz="1100" b="1" dirty="0"/>
              <a:t>Plants respire using the same cellular respiration reaction as other organisms to acquire the energy they need.</a:t>
            </a:r>
          </a:p>
          <a:p>
            <a:pPr marL="91440" indent="-91440">
              <a:spcBef>
                <a:spcPts val="0"/>
              </a:spcBef>
              <a:buFont typeface="Arial" panose="020B0604020202020204" pitchFamily="34" charset="0"/>
              <a:buChar char="•"/>
            </a:pPr>
            <a:endParaRPr lang="en-US" sz="1100" b="1" dirty="0"/>
          </a:p>
          <a:p>
            <a:endParaRPr lang="en-US" sz="900" dirty="0"/>
          </a:p>
        </p:txBody>
      </p:sp>
      <p:sp>
        <p:nvSpPr>
          <p:cNvPr id="11" name="Title 1"/>
          <p:cNvSpPr txBox="1">
            <a:spLocks/>
          </p:cNvSpPr>
          <p:nvPr/>
        </p:nvSpPr>
        <p:spPr>
          <a:xfrm>
            <a:off x="1753595" y="2337551"/>
            <a:ext cx="6497436" cy="1688094"/>
          </a:xfrm>
          <a:prstGeom prst="rect">
            <a:avLst/>
          </a:prstGeom>
        </p:spPr>
        <p:txBody>
          <a:bodyPr vert="horz" lIns="91440" tIns="45720" rIns="91440" bIns="45720" rtlCol="0"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l"/>
            <a:endParaRPr lang="en-US" sz="2400" dirty="0">
              <a:latin typeface="Arial" panose="020B0604020202020204" pitchFamily="34" charset="0"/>
              <a:cs typeface="Arial" panose="020B0604020202020204" pitchFamily="34" charset="0"/>
            </a:endParaRPr>
          </a:p>
        </p:txBody>
      </p:sp>
      <p:sp>
        <p:nvSpPr>
          <p:cNvPr id="9" name="TextBox 8">
            <a:extLst>
              <a:ext uri="{FF2B5EF4-FFF2-40B4-BE49-F238E27FC236}">
                <a16:creationId xmlns:a16="http://schemas.microsoft.com/office/drawing/2014/main" id="{324BD957-41EA-45FA-8A80-D482A22B1AF5}"/>
              </a:ext>
            </a:extLst>
          </p:cNvPr>
          <p:cNvSpPr txBox="1"/>
          <p:nvPr/>
        </p:nvSpPr>
        <p:spPr>
          <a:xfrm>
            <a:off x="1447800" y="546884"/>
            <a:ext cx="1656223" cy="307777"/>
          </a:xfrm>
          <a:prstGeom prst="rect">
            <a:avLst/>
          </a:prstGeom>
          <a:noFill/>
        </p:spPr>
        <p:txBody>
          <a:bodyPr wrap="none" rtlCol="0">
            <a:spAutoFit/>
          </a:bodyPr>
          <a:lstStyle/>
          <a:p>
            <a:r>
              <a:rPr lang="en-US" sz="1400" b="1" dirty="0"/>
              <a:t>Matter from Food</a:t>
            </a:r>
          </a:p>
        </p:txBody>
      </p:sp>
      <p:sp>
        <p:nvSpPr>
          <p:cNvPr id="12" name="TextBox 11">
            <a:extLst>
              <a:ext uri="{FF2B5EF4-FFF2-40B4-BE49-F238E27FC236}">
                <a16:creationId xmlns:a16="http://schemas.microsoft.com/office/drawing/2014/main" id="{55A98112-2543-44F4-BBC9-038D8906205E}"/>
              </a:ext>
            </a:extLst>
          </p:cNvPr>
          <p:cNvSpPr txBox="1"/>
          <p:nvPr/>
        </p:nvSpPr>
        <p:spPr>
          <a:xfrm>
            <a:off x="5932911" y="533400"/>
            <a:ext cx="1726755" cy="307777"/>
          </a:xfrm>
          <a:prstGeom prst="rect">
            <a:avLst/>
          </a:prstGeom>
          <a:noFill/>
        </p:spPr>
        <p:txBody>
          <a:bodyPr wrap="none" rtlCol="0">
            <a:spAutoFit/>
          </a:bodyPr>
          <a:lstStyle/>
          <a:p>
            <a:r>
              <a:rPr lang="en-US" sz="1400" b="1" dirty="0"/>
              <a:t>Energy from Food</a:t>
            </a:r>
          </a:p>
        </p:txBody>
      </p:sp>
    </p:spTree>
    <p:extLst>
      <p:ext uri="{BB962C8B-B14F-4D97-AF65-F5344CB8AC3E}">
        <p14:creationId xmlns:p14="http://schemas.microsoft.com/office/powerpoint/2010/main" val="351521416"/>
      </p:ext>
    </p:extLst>
  </p:cSld>
  <p:clrMapOvr>
    <a:masterClrMapping/>
  </p:clrMapOvr>
  <p:transition spd="med"/>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2399" y="2332037"/>
            <a:ext cx="8826795" cy="4525963"/>
          </a:xfrm>
        </p:spPr>
        <p:txBody>
          <a:bodyPr>
            <a:noAutofit/>
          </a:bodyPr>
          <a:lstStyle/>
          <a:p>
            <a:r>
              <a:rPr lang="en-US" sz="2400" dirty="0"/>
              <a:t>We figured out that in general, over the course of a day, photosynthesis is happening MORE than cellular respiration in a plant. So, what is its </a:t>
            </a:r>
            <a:r>
              <a:rPr lang="en-US" sz="2400" u="sng" dirty="0"/>
              <a:t>overall</a:t>
            </a:r>
            <a:r>
              <a:rPr lang="en-US" sz="2400" dirty="0"/>
              <a:t> effect on the environment?</a:t>
            </a:r>
          </a:p>
          <a:p>
            <a:pPr lvl="2"/>
            <a:r>
              <a:rPr lang="en-US" b="1" dirty="0"/>
              <a:t>CO</a:t>
            </a:r>
            <a:r>
              <a:rPr lang="en-US" b="1" baseline="-25000" dirty="0"/>
              <a:t>2</a:t>
            </a:r>
            <a:r>
              <a:rPr lang="en-US" b="1" dirty="0"/>
              <a:t> levels?</a:t>
            </a:r>
          </a:p>
          <a:p>
            <a:pPr lvl="2"/>
            <a:r>
              <a:rPr lang="en-US" b="1" dirty="0"/>
              <a:t>O</a:t>
            </a:r>
            <a:r>
              <a:rPr lang="en-US" b="1" baseline="-25000" dirty="0"/>
              <a:t>2</a:t>
            </a:r>
            <a:r>
              <a:rPr lang="en-US" b="1" dirty="0"/>
              <a:t> levels?</a:t>
            </a:r>
          </a:p>
          <a:p>
            <a:r>
              <a:rPr lang="en-US" sz="2400" dirty="0"/>
              <a:t>BUT</a:t>
            </a:r>
            <a:r>
              <a:rPr lang="is-IS" sz="2400" dirty="0"/>
              <a:t>…this also means it must make more glucose than it needs for cell respiration.</a:t>
            </a:r>
            <a:endParaRPr lang="en-US" sz="2400" dirty="0"/>
          </a:p>
          <a:p>
            <a:pPr lvl="1"/>
            <a:r>
              <a:rPr lang="en-US" sz="2400" b="1" dirty="0"/>
              <a:t>What do you think happens to the extra glucose a plant makes beyond what it needs to get ATP?</a:t>
            </a:r>
          </a:p>
        </p:txBody>
      </p:sp>
      <p:pic>
        <p:nvPicPr>
          <p:cNvPr id="4" name="Picture 3" descr="Screen Shot 2015-12-14 at 9.53.10 A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09800" y="76200"/>
            <a:ext cx="5351111" cy="2292484"/>
          </a:xfrm>
          <a:prstGeom prst="rect">
            <a:avLst/>
          </a:prstGeom>
        </p:spPr>
      </p:pic>
      <p:sp>
        <p:nvSpPr>
          <p:cNvPr id="2" name="TextBox 1"/>
          <p:cNvSpPr txBox="1"/>
          <p:nvPr/>
        </p:nvSpPr>
        <p:spPr>
          <a:xfrm>
            <a:off x="152399" y="76200"/>
            <a:ext cx="1549419" cy="461665"/>
          </a:xfrm>
          <a:prstGeom prst="rect">
            <a:avLst/>
          </a:prstGeom>
          <a:noFill/>
        </p:spPr>
        <p:txBody>
          <a:bodyPr wrap="square" rtlCol="0">
            <a:spAutoFit/>
          </a:bodyPr>
          <a:lstStyle/>
          <a:p>
            <a:r>
              <a:rPr lang="en-US" sz="2400" b="1" dirty="0"/>
              <a:t>REVIEW: </a:t>
            </a:r>
          </a:p>
        </p:txBody>
      </p:sp>
    </p:spTree>
    <p:extLst>
      <p:ext uri="{BB962C8B-B14F-4D97-AF65-F5344CB8AC3E}">
        <p14:creationId xmlns:p14="http://schemas.microsoft.com/office/powerpoint/2010/main" val="37303932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04800" y="304800"/>
            <a:ext cx="8534400" cy="6155266"/>
          </a:xfrm>
        </p:spPr>
        <p:txBody>
          <a:bodyPr>
            <a:normAutofit/>
          </a:bodyPr>
          <a:lstStyle/>
          <a:p>
            <a:pPr marL="0" indent="0">
              <a:buNone/>
            </a:pPr>
            <a:r>
              <a:rPr lang="en-US" dirty="0"/>
              <a:t>				  </a:t>
            </a:r>
          </a:p>
          <a:p>
            <a:pPr marL="0" indent="0" algn="ctr">
              <a:buNone/>
            </a:pPr>
            <a:r>
              <a:rPr lang="en-US" sz="2800" b="1" dirty="0"/>
              <a:t>MODEL IDEAS</a:t>
            </a:r>
          </a:p>
          <a:p>
            <a:pPr marL="0" indent="0">
              <a:buNone/>
            </a:pPr>
            <a:endParaRPr lang="en-US" sz="2800" b="1" dirty="0"/>
          </a:p>
          <a:p>
            <a:pPr marL="0" indent="0">
              <a:buNone/>
            </a:pPr>
            <a:endParaRPr lang="en-US" sz="2800" b="1" dirty="0"/>
          </a:p>
          <a:p>
            <a:pPr marL="0" indent="0">
              <a:buNone/>
            </a:pPr>
            <a:endParaRPr lang="en-US" sz="2000" b="1" dirty="0"/>
          </a:p>
          <a:p>
            <a:pPr marL="0" indent="0" algn="ctr">
              <a:buNone/>
            </a:pPr>
            <a:r>
              <a:rPr lang="en-US" sz="2000" dirty="0"/>
              <a:t>[Let’s add to our matter and energy from food models.] </a:t>
            </a:r>
          </a:p>
        </p:txBody>
      </p:sp>
      <p:sp>
        <p:nvSpPr>
          <p:cNvPr id="24" name="TextBox 23"/>
          <p:cNvSpPr txBox="1"/>
          <p:nvPr/>
        </p:nvSpPr>
        <p:spPr>
          <a:xfrm>
            <a:off x="2099733" y="3217333"/>
            <a:ext cx="1676400" cy="369332"/>
          </a:xfrm>
          <a:prstGeom prst="rect">
            <a:avLst/>
          </a:prstGeom>
          <a:noFill/>
        </p:spPr>
        <p:txBody>
          <a:bodyPr wrap="square" rtlCol="0">
            <a:spAutoFit/>
          </a:bodyPr>
          <a:lstStyle/>
          <a:p>
            <a:endParaRPr lang="en-US" dirty="0"/>
          </a:p>
        </p:txBody>
      </p:sp>
      <p:sp>
        <p:nvSpPr>
          <p:cNvPr id="2" name="TextBox 1"/>
          <p:cNvSpPr txBox="1"/>
          <p:nvPr/>
        </p:nvSpPr>
        <p:spPr>
          <a:xfrm>
            <a:off x="1139570" y="5486398"/>
            <a:ext cx="8021748" cy="461665"/>
          </a:xfrm>
          <a:prstGeom prst="rect">
            <a:avLst/>
          </a:prstGeom>
          <a:noFill/>
        </p:spPr>
        <p:txBody>
          <a:bodyPr wrap="none" rtlCol="0">
            <a:spAutoFit/>
          </a:bodyPr>
          <a:lstStyle/>
          <a:p>
            <a:r>
              <a:rPr lang="en-US" sz="2400" dirty="0"/>
              <a:t>Summarize important new model ideas in </a:t>
            </a:r>
            <a:r>
              <a:rPr lang="en-US" sz="2400" b="1" dirty="0"/>
              <a:t>Doodle Box </a:t>
            </a:r>
            <a:r>
              <a:rPr lang="en-US" sz="2400" b="1" dirty="0" smtClean="0"/>
              <a:t>M</a:t>
            </a:r>
            <a:r>
              <a:rPr lang="en-US" sz="2400" dirty="0" smtClean="0"/>
              <a:t>.</a:t>
            </a:r>
            <a:endParaRPr lang="en-US" sz="2400" dirty="0"/>
          </a:p>
        </p:txBody>
      </p:sp>
      <p:pic>
        <p:nvPicPr>
          <p:cNvPr id="6" name="Picture 5">
            <a:extLst>
              <a:ext uri="{FF2B5EF4-FFF2-40B4-BE49-F238E27FC236}">
                <a16:creationId xmlns:a16="http://schemas.microsoft.com/office/drawing/2014/main" id="{57623A9D-CE66-7049-A634-6AD04412313B}"/>
              </a:ext>
            </a:extLst>
          </p:cNvPr>
          <p:cNvPicPr>
            <a:picLocks noChangeAspect="1"/>
          </p:cNvPicPr>
          <p:nvPr/>
        </p:nvPicPr>
        <p:blipFill rotWithShape="1">
          <a:blip r:embed="rId3"/>
          <a:srcRect t="11876" r="21921"/>
          <a:stretch/>
        </p:blipFill>
        <p:spPr>
          <a:xfrm>
            <a:off x="195874" y="5181600"/>
            <a:ext cx="1052623" cy="891043"/>
          </a:xfrm>
          <a:prstGeom prst="rect">
            <a:avLst/>
          </a:prstGeom>
        </p:spPr>
      </p:pic>
    </p:spTree>
    <p:extLst>
      <p:ext uri="{BB962C8B-B14F-4D97-AF65-F5344CB8AC3E}">
        <p14:creationId xmlns:p14="http://schemas.microsoft.com/office/powerpoint/2010/main" val="192519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190650D8-F56C-8546-9DF2-3BA98B2B9968}"/>
              </a:ext>
            </a:extLst>
          </p:cNvPr>
          <p:cNvSpPr>
            <a:spLocks noGrp="1"/>
          </p:cNvSpPr>
          <p:nvPr>
            <p:ph type="title"/>
          </p:nvPr>
        </p:nvSpPr>
        <p:spPr/>
        <p:txBody>
          <a:bodyPr/>
          <a:lstStyle/>
          <a:p>
            <a:r>
              <a:rPr lang="en-US" dirty="0">
                <a:solidFill>
                  <a:schemeClr val="bg1"/>
                </a:solidFill>
                <a:latin typeface="Arial" panose="020B0604020202020204" pitchFamily="34" charset="0"/>
                <a:cs typeface="Arial" panose="020B0604020202020204" pitchFamily="34" charset="0"/>
              </a:rPr>
              <a:t>Learning Segment 07 Summary</a:t>
            </a:r>
            <a:endParaRPr lang="en-US" dirty="0"/>
          </a:p>
        </p:txBody>
      </p:sp>
      <p:sp>
        <p:nvSpPr>
          <p:cNvPr id="2" name="Text Placeholder 1">
            <a:extLst>
              <a:ext uri="{FF2B5EF4-FFF2-40B4-BE49-F238E27FC236}">
                <a16:creationId xmlns:a16="http://schemas.microsoft.com/office/drawing/2014/main" id="{3A4D87BF-040B-2040-933C-A16449072E0C}"/>
              </a:ext>
            </a:extLst>
          </p:cNvPr>
          <p:cNvSpPr>
            <a:spLocks noGrp="1"/>
          </p:cNvSpPr>
          <p:nvPr>
            <p:ph type="body" sz="quarter" idx="10"/>
          </p:nvPr>
        </p:nvSpPr>
        <p:spPr/>
        <p:txBody>
          <a:bodyPr/>
          <a:lstStyle/>
          <a:p>
            <a:r>
              <a:rPr lang="en-US" b="1" dirty="0"/>
              <a:t>What we figured out …</a:t>
            </a:r>
          </a:p>
          <a:p>
            <a:endParaRPr lang="en-US" dirty="0"/>
          </a:p>
          <a:p>
            <a:r>
              <a:rPr lang="en-US" dirty="0"/>
              <a:t>We’ve added language to our two models: Matter from Food and Energy from Food.</a:t>
            </a:r>
          </a:p>
          <a:p>
            <a:endParaRPr lang="en-US" dirty="0"/>
          </a:p>
        </p:txBody>
      </p:sp>
      <p:sp>
        <p:nvSpPr>
          <p:cNvPr id="3" name="Text Placeholder 2">
            <a:extLst>
              <a:ext uri="{FF2B5EF4-FFF2-40B4-BE49-F238E27FC236}">
                <a16:creationId xmlns:a16="http://schemas.microsoft.com/office/drawing/2014/main" id="{60CF0856-247E-8348-A34E-5B90FFF573A0}"/>
              </a:ext>
            </a:extLst>
          </p:cNvPr>
          <p:cNvSpPr>
            <a:spLocks noGrp="1"/>
          </p:cNvSpPr>
          <p:nvPr>
            <p:ph type="body" sz="quarter" idx="11"/>
          </p:nvPr>
        </p:nvSpPr>
        <p:spPr/>
        <p:txBody>
          <a:bodyPr/>
          <a:lstStyle/>
          <a:p>
            <a:r>
              <a:rPr lang="en-US" u="sng" dirty="0"/>
              <a:t>LS07 Teacher Reflection Notes:</a:t>
            </a:r>
          </a:p>
          <a:p>
            <a:endParaRPr lang="en-US" dirty="0"/>
          </a:p>
          <a:p>
            <a:r>
              <a:rPr lang="en-US" i="1" dirty="0"/>
              <a:t>Things that went well…</a:t>
            </a:r>
          </a:p>
          <a:p>
            <a:endParaRPr lang="en-US" i="1" dirty="0"/>
          </a:p>
          <a:p>
            <a:r>
              <a:rPr lang="en-US" i="1" dirty="0"/>
              <a:t>Things I would change…</a:t>
            </a:r>
          </a:p>
          <a:p>
            <a:endParaRPr lang="en-US" i="1" dirty="0"/>
          </a:p>
          <a:p>
            <a:endParaRPr lang="en-US" i="1" dirty="0"/>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649181154"/>
      </p:ext>
    </p:extLst>
  </p:cSld>
  <p:clrMapOvr>
    <a:masterClrMapping/>
  </p:clrMapOvr>
  <p:transition spd="slow"/>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88B4D4C8-92C6-244B-8821-DDC73A1F5202}"/>
              </a:ext>
            </a:extLst>
          </p:cNvPr>
          <p:cNvSpPr>
            <a:spLocks noGrp="1"/>
          </p:cNvSpPr>
          <p:nvPr>
            <p:ph type="body" sz="quarter" idx="10"/>
          </p:nvPr>
        </p:nvSpPr>
        <p:spPr/>
        <p:txBody>
          <a:bodyPr/>
          <a:lstStyle/>
          <a:p>
            <a:pPr>
              <a:lnSpc>
                <a:spcPts val="1800"/>
              </a:lnSpc>
              <a:spcAft>
                <a:spcPts val="600"/>
              </a:spcAft>
            </a:pPr>
            <a:r>
              <a:rPr lang="en-US" b="1" dirty="0"/>
              <a:t>M </a:t>
            </a:r>
            <a:r>
              <a:rPr lang="en-US" b="1" dirty="0">
                <a:sym typeface="Wingdings" pitchFamily="2" charset="2"/>
              </a:rPr>
              <a:t> </a:t>
            </a:r>
            <a:r>
              <a:rPr lang="en-US" b="1" dirty="0"/>
              <a:t>Q</a:t>
            </a:r>
          </a:p>
          <a:p>
            <a:r>
              <a:rPr lang="en-US" b="1" dirty="0"/>
              <a:t>We return to the Seed to Tree Challenge Question and answer the question, “Where did all of the matter come from?” In explaining this phenomenon, we apply both the model for Matter from Food and the model for Energy from Food. </a:t>
            </a:r>
          </a:p>
          <a:p>
            <a:pPr>
              <a:lnSpc>
                <a:spcPts val="1800"/>
              </a:lnSpc>
              <a:spcAft>
                <a:spcPts val="600"/>
              </a:spcAft>
            </a:pPr>
            <a:endParaRPr lang="en-US" b="1" dirty="0"/>
          </a:p>
          <a:p>
            <a:pPr>
              <a:lnSpc>
                <a:spcPts val="1800"/>
              </a:lnSpc>
              <a:spcAft>
                <a:spcPts val="600"/>
              </a:spcAft>
            </a:pPr>
            <a:endParaRPr lang="en-US" b="1" dirty="0"/>
          </a:p>
        </p:txBody>
      </p:sp>
      <p:sp>
        <p:nvSpPr>
          <p:cNvPr id="5" name="Text Placeholder 4">
            <a:extLst>
              <a:ext uri="{FF2B5EF4-FFF2-40B4-BE49-F238E27FC236}">
                <a16:creationId xmlns:a16="http://schemas.microsoft.com/office/drawing/2014/main" id="{0D0D7AA9-7ED5-AC4B-9CA9-A8E368B4789B}"/>
              </a:ext>
            </a:extLst>
          </p:cNvPr>
          <p:cNvSpPr>
            <a:spLocks noGrp="1"/>
          </p:cNvSpPr>
          <p:nvPr>
            <p:ph type="body" sz="quarter" idx="12"/>
          </p:nvPr>
        </p:nvSpPr>
        <p:spPr/>
        <p:txBody>
          <a:bodyPr/>
          <a:lstStyle/>
          <a:p>
            <a:pPr>
              <a:lnSpc>
                <a:spcPts val="1800"/>
              </a:lnSpc>
              <a:spcAft>
                <a:spcPts val="400"/>
              </a:spcAft>
            </a:pPr>
            <a:r>
              <a:rPr lang="en-US" u="sng" dirty="0"/>
              <a:t>Resources you will need:</a:t>
            </a:r>
          </a:p>
          <a:p>
            <a:pPr>
              <a:lnSpc>
                <a:spcPts val="1800"/>
              </a:lnSpc>
            </a:pPr>
            <a:r>
              <a:rPr lang="en-US" dirty="0" smtClean="0">
                <a:cs typeface="Arial" panose="020B0604020202020204" pitchFamily="34" charset="0"/>
              </a:rPr>
              <a:t>PS 08 See to Tree Assessment vLE-Feb2022</a:t>
            </a:r>
          </a:p>
          <a:p>
            <a:pPr>
              <a:lnSpc>
                <a:spcPts val="1800"/>
              </a:lnSpc>
            </a:pPr>
            <a:r>
              <a:rPr lang="en-US" dirty="0" smtClean="0">
                <a:cs typeface="Arial" panose="020B0604020202020204" pitchFamily="34" charset="0"/>
              </a:rPr>
              <a:t>a </a:t>
            </a:r>
            <a:r>
              <a:rPr lang="en-US" dirty="0">
                <a:cs typeface="Arial" panose="020B0604020202020204" pitchFamily="34" charset="0"/>
              </a:rPr>
              <a:t>large whiteboard, markers and eraser for each </a:t>
            </a:r>
            <a:r>
              <a:rPr lang="en-US" dirty="0" smtClean="0">
                <a:cs typeface="Arial" panose="020B0604020202020204" pitchFamily="34" charset="0"/>
              </a:rPr>
              <a:t>group </a:t>
            </a:r>
          </a:p>
          <a:p>
            <a:pPr>
              <a:lnSpc>
                <a:spcPts val="1800"/>
              </a:lnSpc>
            </a:pPr>
            <a:r>
              <a:rPr lang="en-US" dirty="0" smtClean="0">
                <a:cs typeface="Arial" panose="020B0604020202020204" pitchFamily="34" charset="0"/>
              </a:rPr>
              <a:t>poster </a:t>
            </a:r>
            <a:r>
              <a:rPr lang="en-US" dirty="0">
                <a:cs typeface="Arial" panose="020B0604020202020204" pitchFamily="34" charset="0"/>
              </a:rPr>
              <a:t>paper and markers for final group </a:t>
            </a:r>
            <a:r>
              <a:rPr lang="en-US" dirty="0" smtClean="0">
                <a:cs typeface="Arial" panose="020B0604020202020204" pitchFamily="34" charset="0"/>
              </a:rPr>
              <a:t>explanations</a:t>
            </a:r>
            <a:endParaRPr lang="en-US" dirty="0"/>
          </a:p>
          <a:p>
            <a:pPr>
              <a:lnSpc>
                <a:spcPts val="1800"/>
              </a:lnSpc>
            </a:pPr>
            <a:endParaRPr lang="en-US" dirty="0">
              <a:cs typeface="Arial" panose="020B0604020202020204" pitchFamily="34" charset="0"/>
            </a:endParaRPr>
          </a:p>
          <a:p>
            <a:pPr>
              <a:lnSpc>
                <a:spcPts val="1800"/>
              </a:lnSpc>
              <a:spcAft>
                <a:spcPts val="400"/>
              </a:spcAft>
            </a:pPr>
            <a:r>
              <a:rPr lang="en-US" u="sng" dirty="0" smtClean="0"/>
              <a:t>MBER Essentials:</a:t>
            </a:r>
            <a:endParaRPr lang="en-US" u="sng" dirty="0"/>
          </a:p>
          <a:p>
            <a:pPr>
              <a:lnSpc>
                <a:spcPts val="1800"/>
              </a:lnSpc>
            </a:pPr>
            <a:r>
              <a:rPr lang="en-US" dirty="0" smtClean="0">
                <a:cs typeface="Arial" panose="020B0604020202020204" pitchFamily="34" charset="0"/>
              </a:rPr>
              <a:t>Whiteboards</a:t>
            </a:r>
            <a:endParaRPr lang="en-US" dirty="0" smtClean="0"/>
          </a:p>
          <a:p>
            <a:pPr>
              <a:lnSpc>
                <a:spcPts val="1800"/>
              </a:lnSpc>
            </a:pPr>
            <a:endParaRPr lang="en-US" dirty="0"/>
          </a:p>
        </p:txBody>
      </p:sp>
      <p:sp>
        <p:nvSpPr>
          <p:cNvPr id="4" name="Text Placeholder 3">
            <a:extLst>
              <a:ext uri="{FF2B5EF4-FFF2-40B4-BE49-F238E27FC236}">
                <a16:creationId xmlns:a16="http://schemas.microsoft.com/office/drawing/2014/main" id="{33B4C6A2-60AA-EB42-8534-12D47FCE4AAF}"/>
              </a:ext>
            </a:extLst>
          </p:cNvPr>
          <p:cNvSpPr>
            <a:spLocks noGrp="1"/>
          </p:cNvSpPr>
          <p:nvPr>
            <p:ph type="body" sz="quarter" idx="11"/>
          </p:nvPr>
        </p:nvSpPr>
        <p:spPr/>
        <p:txBody>
          <a:bodyPr/>
          <a:lstStyle/>
          <a:p>
            <a:r>
              <a:rPr lang="en-US" dirty="0" smtClean="0"/>
              <a:t>50 - 100 </a:t>
            </a:r>
            <a:r>
              <a:rPr lang="en-US" dirty="0"/>
              <a:t>Minutes</a:t>
            </a:r>
          </a:p>
          <a:p>
            <a:endParaRPr lang="en-US" dirty="0"/>
          </a:p>
          <a:p>
            <a:endParaRPr lang="en-US" dirty="0"/>
          </a:p>
        </p:txBody>
      </p:sp>
      <p:sp>
        <p:nvSpPr>
          <p:cNvPr id="8" name="Title 7">
            <a:extLst>
              <a:ext uri="{FF2B5EF4-FFF2-40B4-BE49-F238E27FC236}">
                <a16:creationId xmlns:a16="http://schemas.microsoft.com/office/drawing/2014/main" id="{BA57F585-D08B-5A4A-987B-08673600868F}"/>
              </a:ext>
            </a:extLst>
          </p:cNvPr>
          <p:cNvSpPr>
            <a:spLocks noGrp="1"/>
          </p:cNvSpPr>
          <p:nvPr>
            <p:ph type="title"/>
          </p:nvPr>
        </p:nvSpPr>
        <p:spPr/>
        <p:txBody>
          <a:bodyPr/>
          <a:lstStyle/>
          <a:p>
            <a:r>
              <a:rPr lang="en-US" dirty="0"/>
              <a:t>Learning Segment 08 Overview</a:t>
            </a:r>
          </a:p>
        </p:txBody>
      </p:sp>
    </p:spTree>
    <p:extLst>
      <p:ext uri="{BB962C8B-B14F-4D97-AF65-F5344CB8AC3E}">
        <p14:creationId xmlns:p14="http://schemas.microsoft.com/office/powerpoint/2010/main" val="3224607362"/>
      </p:ext>
    </p:extLst>
  </p:cSld>
  <p:clrMapOvr>
    <a:masterClrMapping/>
  </p:clrMapOvr>
  <p:transition spd="slow"/>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60C4340D-279D-A941-9A71-9E3359B00149}"/>
              </a:ext>
            </a:extLst>
          </p:cNvPr>
          <p:cNvSpPr>
            <a:spLocks noGrp="1"/>
          </p:cNvSpPr>
          <p:nvPr>
            <p:ph type="body" sz="quarter" idx="10"/>
          </p:nvPr>
        </p:nvSpPr>
        <p:spPr/>
        <p:txBody>
          <a:bodyPr/>
          <a:lstStyle/>
          <a:p>
            <a:pPr>
              <a:spcAft>
                <a:spcPts val="400"/>
              </a:spcAft>
            </a:pPr>
            <a:r>
              <a:rPr lang="en-US" dirty="0" smtClean="0"/>
              <a:t>We recommend </a:t>
            </a:r>
            <a:r>
              <a:rPr lang="en-US" b="1" dirty="0" smtClean="0"/>
              <a:t>spend some time on this return to our introductory phenomenon. Keep things moving to avoid student boredom, but take the time needed to surface any lingering questions or problematic ideas.</a:t>
            </a:r>
            <a:r>
              <a:rPr lang="en-US" dirty="0" smtClean="0"/>
              <a:t> (We’ve found that some students may need yet another chance to work through their understanding with classmates before they are ready for an individual, formal assessment, thus we often describe this as a two class period learning segment.)</a:t>
            </a:r>
          </a:p>
          <a:p>
            <a:pPr>
              <a:spcAft>
                <a:spcPts val="400"/>
              </a:spcAft>
            </a:pPr>
            <a:r>
              <a:rPr lang="en-US" dirty="0" smtClean="0"/>
              <a:t>Students should first respond </a:t>
            </a:r>
            <a:r>
              <a:rPr lang="en-US" dirty="0"/>
              <a:t>to the </a:t>
            </a:r>
            <a:r>
              <a:rPr lang="en-US" dirty="0" smtClean="0"/>
              <a:t>Seed to </a:t>
            </a:r>
            <a:r>
              <a:rPr lang="en-US" dirty="0"/>
              <a:t>Tree question individually, either as homework or in class. Remind them to base their explanations on the models. The objective is to write an explanation that </a:t>
            </a:r>
            <a:r>
              <a:rPr lang="en-US" u="sng" dirty="0"/>
              <a:t>integrates the ideas from the </a:t>
            </a:r>
            <a:r>
              <a:rPr lang="en-US" u="sng" dirty="0" smtClean="0"/>
              <a:t>four </a:t>
            </a:r>
            <a:r>
              <a:rPr lang="en-US" u="sng" dirty="0"/>
              <a:t>recent </a:t>
            </a:r>
            <a:r>
              <a:rPr lang="en-US" u="sng" dirty="0" smtClean="0"/>
              <a:t>models—Chemical Reactions., Cellular Respiration, Biosynthesis, and </a:t>
            </a:r>
            <a:r>
              <a:rPr lang="en-US" u="sng" dirty="0" err="1" smtClean="0"/>
              <a:t>Photosythnesis</a:t>
            </a:r>
            <a:r>
              <a:rPr lang="en-US" dirty="0" smtClean="0"/>
              <a:t>. </a:t>
            </a:r>
            <a:r>
              <a:rPr lang="en-US" dirty="0"/>
              <a:t>This is very challenging, even for students who understand the models well. One obstacle can be the common idea that plants only use soil and water to grow. </a:t>
            </a:r>
            <a:r>
              <a:rPr lang="en-US" dirty="0" smtClean="0"/>
              <a:t>We’ve included here a couple of slides </a:t>
            </a:r>
            <a:r>
              <a:rPr lang="en-US" dirty="0"/>
              <a:t>may help address those ideas if needed</a:t>
            </a:r>
            <a:r>
              <a:rPr lang="en-US" dirty="0" smtClean="0"/>
              <a:t>.</a:t>
            </a:r>
            <a:endParaRPr lang="en-US" dirty="0"/>
          </a:p>
          <a:p>
            <a:pPr>
              <a:spcAft>
                <a:spcPts val="400"/>
              </a:spcAft>
            </a:pPr>
            <a:r>
              <a:rPr lang="en-US" dirty="0"/>
              <a:t>Once students have written their own explanations, they go to groups, share their explanations (using Talking Sticks) and work together to develop a ”best” </a:t>
            </a:r>
            <a:r>
              <a:rPr lang="en-US" dirty="0" smtClean="0"/>
              <a:t>explanation. After organizing their thoughts, </a:t>
            </a:r>
            <a:r>
              <a:rPr lang="en-US" dirty="0"/>
              <a:t>they write their explanations on poster paper. Provide an opportunity for them to see the work of other </a:t>
            </a:r>
            <a:r>
              <a:rPr lang="en-US" dirty="0" smtClean="0"/>
              <a:t>groups and to provide constructive feedback, </a:t>
            </a:r>
            <a:r>
              <a:rPr lang="en-US" dirty="0"/>
              <a:t>either via a Gallery Walk, or by sharing with the whole class as you prefer, and time allows. </a:t>
            </a:r>
            <a:endParaRPr lang="en-US" dirty="0" smtClean="0"/>
          </a:p>
          <a:p>
            <a:pPr>
              <a:spcAft>
                <a:spcPts val="400"/>
              </a:spcAft>
            </a:pPr>
            <a:r>
              <a:rPr lang="en-US" dirty="0" smtClean="0"/>
              <a:t>Follow </a:t>
            </a:r>
            <a:r>
              <a:rPr lang="en-US" dirty="0"/>
              <a:t>the Gallery Walk with a whole-class discussion. The idea that the majority of the mass of the tree comes from CO</a:t>
            </a:r>
            <a:r>
              <a:rPr lang="en-US" baseline="-25000" dirty="0"/>
              <a:t>2</a:t>
            </a:r>
            <a:r>
              <a:rPr lang="en-US" dirty="0"/>
              <a:t> almost always emerges from at least some groups. Depending on the other ideas that arise, you may need to tweak the discussion in that direction. Students often include water too, and that is not technically incorrect. However, you might want to compare the molecular masses of water and CO</a:t>
            </a:r>
            <a:r>
              <a:rPr lang="en-US" baseline="-25000" dirty="0"/>
              <a:t>2</a:t>
            </a:r>
            <a:r>
              <a:rPr lang="en-US" dirty="0"/>
              <a:t> to help them see the much greater contribution of CO</a:t>
            </a:r>
            <a:r>
              <a:rPr lang="en-US" baseline="-25000" dirty="0"/>
              <a:t>2</a:t>
            </a:r>
            <a:r>
              <a:rPr lang="en-US" dirty="0"/>
              <a:t>. </a:t>
            </a:r>
          </a:p>
          <a:p>
            <a:pPr>
              <a:spcAft>
                <a:spcPts val="400"/>
              </a:spcAft>
            </a:pPr>
            <a:r>
              <a:rPr lang="en-US" dirty="0"/>
              <a:t>After the whole-class discussion, give students the opportunity to revise their explanations in groups first, then individually. The final individual explanation is graded for correctness and completeness.</a:t>
            </a:r>
          </a:p>
          <a:p>
            <a:endParaRPr lang="en-US" dirty="0"/>
          </a:p>
          <a:p>
            <a:endParaRPr lang="en-US" dirty="0"/>
          </a:p>
          <a:p>
            <a:endParaRPr lang="en-US" dirty="0"/>
          </a:p>
          <a:p>
            <a:endParaRPr lang="en-US" dirty="0"/>
          </a:p>
        </p:txBody>
      </p:sp>
      <p:sp>
        <p:nvSpPr>
          <p:cNvPr id="4" name="Title 3">
            <a:extLst>
              <a:ext uri="{FF2B5EF4-FFF2-40B4-BE49-F238E27FC236}">
                <a16:creationId xmlns:a16="http://schemas.microsoft.com/office/drawing/2014/main" id="{AC4CC8DF-C0B3-324D-BA74-0B1B094091B0}"/>
              </a:ext>
            </a:extLst>
          </p:cNvPr>
          <p:cNvSpPr>
            <a:spLocks noGrp="1"/>
          </p:cNvSpPr>
          <p:nvPr>
            <p:ph type="title"/>
          </p:nvPr>
        </p:nvSpPr>
        <p:spPr/>
        <p:txBody>
          <a:bodyPr/>
          <a:lstStyle/>
          <a:p>
            <a:r>
              <a:rPr lang="en-US" dirty="0"/>
              <a:t>Learning Segment 08 Overview Continued</a:t>
            </a:r>
          </a:p>
        </p:txBody>
      </p:sp>
    </p:spTree>
    <p:extLst>
      <p:ext uri="{BB962C8B-B14F-4D97-AF65-F5344CB8AC3E}">
        <p14:creationId xmlns:p14="http://schemas.microsoft.com/office/powerpoint/2010/main" val="3899363447"/>
      </p:ext>
    </p:extLst>
  </p:cSld>
  <p:clrMapOvr>
    <a:masterClrMapping/>
  </p:clrMapOvr>
  <p:transition spd="slow"/>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381000" y="4495800"/>
            <a:ext cx="8763000" cy="1754327"/>
          </a:xfrm>
          <a:prstGeom prst="rect">
            <a:avLst/>
          </a:prstGeom>
          <a:noFill/>
        </p:spPr>
        <p:txBody>
          <a:bodyPr wrap="square" rtlCol="0">
            <a:spAutoFit/>
          </a:bodyPr>
          <a:lstStyle/>
          <a:p>
            <a:r>
              <a:rPr lang="en-US" dirty="0">
                <a:cs typeface="Cambria"/>
              </a:rPr>
              <a:t>Now go to your group. Share your answers and discuss using 2 rounds of Talking Sticks. Eventually you can write out your explanation, use diagrams, or both - but </a:t>
            </a:r>
            <a:r>
              <a:rPr lang="en-US" u="sng" dirty="0">
                <a:cs typeface="Cambria"/>
              </a:rPr>
              <a:t>start </a:t>
            </a:r>
            <a:r>
              <a:rPr lang="en-US" dirty="0">
                <a:cs typeface="Cambria"/>
              </a:rPr>
              <a:t>by making a bulleted list of your ideas on your whiteboard. </a:t>
            </a:r>
          </a:p>
          <a:p>
            <a:endParaRPr lang="en-US" dirty="0">
              <a:cs typeface="Cambria"/>
            </a:endParaRPr>
          </a:p>
          <a:p>
            <a:r>
              <a:rPr lang="en-US" dirty="0">
                <a:cs typeface="Cambria"/>
              </a:rPr>
              <a:t>Write down any questions you have as you go.</a:t>
            </a:r>
          </a:p>
          <a:p>
            <a:endParaRPr lang="en-US" dirty="0"/>
          </a:p>
        </p:txBody>
      </p:sp>
      <p:sp>
        <p:nvSpPr>
          <p:cNvPr id="2" name="TextBox 1"/>
          <p:cNvSpPr txBox="1"/>
          <p:nvPr/>
        </p:nvSpPr>
        <p:spPr>
          <a:xfrm>
            <a:off x="685800" y="3611743"/>
            <a:ext cx="6781800" cy="461665"/>
          </a:xfrm>
          <a:prstGeom prst="rect">
            <a:avLst/>
          </a:prstGeom>
          <a:noFill/>
        </p:spPr>
        <p:txBody>
          <a:bodyPr wrap="square" rtlCol="0">
            <a:spAutoFit/>
          </a:bodyPr>
          <a:lstStyle/>
          <a:p>
            <a:r>
              <a:rPr lang="en-US" sz="2400" b="1" dirty="0"/>
              <a:t>Answer the question on your own </a:t>
            </a:r>
            <a:r>
              <a:rPr lang="en-US" sz="2400" b="1" dirty="0" smtClean="0"/>
              <a:t>paper first.</a:t>
            </a:r>
            <a:endParaRPr lang="en-US" sz="2400" b="1" dirty="0"/>
          </a:p>
        </p:txBody>
      </p:sp>
      <p:sp>
        <p:nvSpPr>
          <p:cNvPr id="3" name="TextBox 2"/>
          <p:cNvSpPr txBox="1"/>
          <p:nvPr/>
        </p:nvSpPr>
        <p:spPr>
          <a:xfrm>
            <a:off x="304800" y="2152471"/>
            <a:ext cx="8458200" cy="1200329"/>
          </a:xfrm>
          <a:prstGeom prst="rect">
            <a:avLst/>
          </a:prstGeom>
          <a:noFill/>
        </p:spPr>
        <p:txBody>
          <a:bodyPr wrap="square" rtlCol="0">
            <a:spAutoFit/>
          </a:bodyPr>
          <a:lstStyle/>
          <a:p>
            <a:r>
              <a:rPr lang="en-US" dirty="0"/>
              <a:t>Acorns weigh one or two ounces. They can grow into oak trees weighing as much as 3-4 tons (6,000-8,000 </a:t>
            </a:r>
            <a:r>
              <a:rPr lang="en-US" dirty="0" err="1"/>
              <a:t>lbs</a:t>
            </a:r>
            <a:r>
              <a:rPr lang="en-US" dirty="0"/>
              <a:t>). We know that acorn contains enough stored food for the little plant to sprout (A to B). But</a:t>
            </a:r>
            <a:r>
              <a:rPr lang="mr-IN" dirty="0"/>
              <a:t>…</a:t>
            </a:r>
            <a:r>
              <a:rPr lang="en-US" dirty="0"/>
              <a:t>how does the tiny sprout grow into a gigantic tree (B to C)? Where does all that MATTER come from?</a:t>
            </a:r>
          </a:p>
        </p:txBody>
      </p:sp>
      <p:pic>
        <p:nvPicPr>
          <p:cNvPr id="6" name="Picture 5"/>
          <p:cNvPicPr>
            <a:picLocks noChangeAspect="1"/>
          </p:cNvPicPr>
          <p:nvPr/>
        </p:nvPicPr>
        <p:blipFill>
          <a:blip r:embed="rId3"/>
          <a:stretch>
            <a:fillRect/>
          </a:stretch>
        </p:blipFill>
        <p:spPr>
          <a:xfrm>
            <a:off x="1143000" y="367295"/>
            <a:ext cx="993140" cy="1295400"/>
          </a:xfrm>
          <a:prstGeom prst="rect">
            <a:avLst/>
          </a:prstGeom>
        </p:spPr>
      </p:pic>
      <p:pic>
        <p:nvPicPr>
          <p:cNvPr id="7" name="Picture 6"/>
          <p:cNvPicPr>
            <a:picLocks noChangeAspect="1"/>
          </p:cNvPicPr>
          <p:nvPr/>
        </p:nvPicPr>
        <p:blipFill>
          <a:blip r:embed="rId4"/>
          <a:stretch>
            <a:fillRect/>
          </a:stretch>
        </p:blipFill>
        <p:spPr>
          <a:xfrm>
            <a:off x="3657600" y="167000"/>
            <a:ext cx="1312344" cy="1655621"/>
          </a:xfrm>
          <a:prstGeom prst="rect">
            <a:avLst/>
          </a:prstGeom>
        </p:spPr>
      </p:pic>
      <p:pic>
        <p:nvPicPr>
          <p:cNvPr id="8" name="Picture 7"/>
          <p:cNvPicPr>
            <a:picLocks noChangeAspect="1"/>
          </p:cNvPicPr>
          <p:nvPr/>
        </p:nvPicPr>
        <p:blipFill>
          <a:blip r:embed="rId5"/>
          <a:stretch>
            <a:fillRect/>
          </a:stretch>
        </p:blipFill>
        <p:spPr>
          <a:xfrm>
            <a:off x="6307656" y="60009"/>
            <a:ext cx="2013581" cy="2013581"/>
          </a:xfrm>
          <a:prstGeom prst="rect">
            <a:avLst/>
          </a:prstGeom>
        </p:spPr>
      </p:pic>
      <p:sp>
        <p:nvSpPr>
          <p:cNvPr id="9" name="Right Arrow 8"/>
          <p:cNvSpPr/>
          <p:nvPr/>
        </p:nvSpPr>
        <p:spPr>
          <a:xfrm>
            <a:off x="2286000" y="914400"/>
            <a:ext cx="1066800" cy="152400"/>
          </a:xfrm>
          <a:prstGeom prst="right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ight Arrow 9"/>
          <p:cNvSpPr/>
          <p:nvPr/>
        </p:nvSpPr>
        <p:spPr>
          <a:xfrm>
            <a:off x="5105400" y="919992"/>
            <a:ext cx="1066800" cy="152400"/>
          </a:xfrm>
          <a:prstGeom prst="right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p:cNvSpPr txBox="1"/>
          <p:nvPr/>
        </p:nvSpPr>
        <p:spPr>
          <a:xfrm>
            <a:off x="822921" y="154771"/>
            <a:ext cx="457200" cy="369332"/>
          </a:xfrm>
          <a:prstGeom prst="rect">
            <a:avLst/>
          </a:prstGeom>
          <a:noFill/>
        </p:spPr>
        <p:txBody>
          <a:bodyPr wrap="square" rtlCol="0">
            <a:spAutoFit/>
          </a:bodyPr>
          <a:lstStyle/>
          <a:p>
            <a:r>
              <a:rPr lang="en-US" b="1" dirty="0"/>
              <a:t>A</a:t>
            </a:r>
          </a:p>
        </p:txBody>
      </p:sp>
      <p:sp>
        <p:nvSpPr>
          <p:cNvPr id="12" name="TextBox 11"/>
          <p:cNvSpPr txBox="1"/>
          <p:nvPr/>
        </p:nvSpPr>
        <p:spPr>
          <a:xfrm>
            <a:off x="3143250" y="154771"/>
            <a:ext cx="419100" cy="369332"/>
          </a:xfrm>
          <a:prstGeom prst="rect">
            <a:avLst/>
          </a:prstGeom>
          <a:noFill/>
        </p:spPr>
        <p:txBody>
          <a:bodyPr wrap="square" rtlCol="0">
            <a:spAutoFit/>
          </a:bodyPr>
          <a:lstStyle/>
          <a:p>
            <a:r>
              <a:rPr lang="en-US" b="1" dirty="0"/>
              <a:t>B</a:t>
            </a:r>
          </a:p>
        </p:txBody>
      </p:sp>
      <p:sp>
        <p:nvSpPr>
          <p:cNvPr id="13" name="TextBox 12"/>
          <p:cNvSpPr txBox="1"/>
          <p:nvPr/>
        </p:nvSpPr>
        <p:spPr>
          <a:xfrm>
            <a:off x="6172200" y="155300"/>
            <a:ext cx="457200" cy="369332"/>
          </a:xfrm>
          <a:prstGeom prst="rect">
            <a:avLst/>
          </a:prstGeom>
          <a:noFill/>
        </p:spPr>
        <p:txBody>
          <a:bodyPr wrap="square" rtlCol="0">
            <a:spAutoFit/>
          </a:bodyPr>
          <a:lstStyle/>
          <a:p>
            <a:r>
              <a:rPr lang="en-US" b="1" dirty="0"/>
              <a:t>C</a:t>
            </a:r>
          </a:p>
        </p:txBody>
      </p:sp>
    </p:spTree>
    <p:extLst>
      <p:ext uri="{BB962C8B-B14F-4D97-AF65-F5344CB8AC3E}">
        <p14:creationId xmlns:p14="http://schemas.microsoft.com/office/powerpoint/2010/main" val="15708318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0" end="0"/>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mod="1">
    <p:ext uri="{6950BFC3-D8DA-4A85-94F7-54DA5524770B}">
      <p188:commentRel xmlns="" xmlns:p188="http://schemas.microsoft.com/office/powerpoint/2018/8/main" r:id="rId6"/>
    </p:ext>
  </p:extLs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E52D9281-8D48-8747-833B-45E5592D4D7E}"/>
              </a:ext>
            </a:extLst>
          </p:cNvPr>
          <p:cNvSpPr>
            <a:spLocks noGrp="1"/>
          </p:cNvSpPr>
          <p:nvPr>
            <p:ph type="body" sz="quarter" idx="10"/>
          </p:nvPr>
        </p:nvSpPr>
        <p:spPr/>
        <p:txBody>
          <a:bodyPr/>
          <a:lstStyle/>
          <a:p>
            <a:pPr>
              <a:spcAft>
                <a:spcPts val="400"/>
              </a:spcAft>
            </a:pPr>
            <a:r>
              <a:rPr lang="en-US" dirty="0"/>
              <a:t>You likely have other ways of entering the conversation about plants, most readily through a return to any Parking Lot questions and ideas students have raised about plants in the past two triangles. Feel free to incorporate those questions in the course of this Learning Segment</a:t>
            </a:r>
            <a:r>
              <a:rPr lang="en-US" dirty="0" smtClean="0"/>
              <a:t>.</a:t>
            </a:r>
          </a:p>
          <a:p>
            <a:pPr>
              <a:spcAft>
                <a:spcPts val="400"/>
              </a:spcAft>
            </a:pPr>
            <a:r>
              <a:rPr lang="en-US" dirty="0" smtClean="0"/>
              <a:t>Here </a:t>
            </a:r>
            <a:r>
              <a:rPr lang="en-US" dirty="0"/>
              <a:t>we present a motivating phenomenon, Seed to </a:t>
            </a:r>
            <a:r>
              <a:rPr lang="en-US" dirty="0" smtClean="0"/>
              <a:t>Tree.</a:t>
            </a:r>
            <a:endParaRPr lang="en-US" dirty="0"/>
          </a:p>
          <a:p>
            <a:pPr>
              <a:spcAft>
                <a:spcPts val="400"/>
              </a:spcAft>
            </a:pPr>
            <a:r>
              <a:rPr lang="en-US" dirty="0"/>
              <a:t>We consider, “Where did the matter come from?” Students will return to this Challenge Question at the end of the triangle, but this is an opportunity to recognize that (1) the class may already have some ideas about plants and (2) there are a lot of lingering questions</a:t>
            </a:r>
            <a:r>
              <a:rPr lang="en-US" dirty="0" smtClean="0"/>
              <a:t>.</a:t>
            </a:r>
            <a:endParaRPr lang="en-US" dirty="0"/>
          </a:p>
          <a:p>
            <a:pPr>
              <a:spcAft>
                <a:spcPts val="400"/>
              </a:spcAft>
            </a:pPr>
            <a:r>
              <a:rPr lang="en-US" dirty="0"/>
              <a:t>Students work on their Doodle sheets and in groups to generate both the ideas and questions. They are also asked to EVALUATE their ideas against the models for Matter from Food and Energy from Food before bringing them to the class. In this way, you have some formative assessment for students understanding of the models we’ve been building</a:t>
            </a:r>
            <a:r>
              <a:rPr lang="en-US" dirty="0" smtClean="0"/>
              <a:t>.</a:t>
            </a:r>
            <a:endParaRPr lang="en-US" dirty="0"/>
          </a:p>
          <a:p>
            <a:pPr>
              <a:spcAft>
                <a:spcPts val="400"/>
              </a:spcAft>
            </a:pPr>
            <a:r>
              <a:rPr lang="en-US" dirty="0"/>
              <a:t>Once students have written their own explanations, they go to groups, share their explanations (using Talking Sticks) and work together to develop a ”best” explanation. Once they have their thoughts organized, they write their explanations on poster paper. Provide an opportunity for them to see the work of other groups, either via a Gallery Walk, or by sharing with the whole class as you prefer, and time allows.  Provide a way for them to give constructive feedback on each other’s work.</a:t>
            </a:r>
          </a:p>
          <a:p>
            <a:pPr>
              <a:spcAft>
                <a:spcPts val="400"/>
              </a:spcAft>
            </a:pPr>
            <a:r>
              <a:rPr lang="en-US" dirty="0"/>
              <a:t>Follow the sharing with a whole-class discussion. The idea that most of the mass of the tree comes from CO</a:t>
            </a:r>
            <a:r>
              <a:rPr lang="en-US" baseline="-25000" dirty="0"/>
              <a:t>2</a:t>
            </a:r>
            <a:r>
              <a:rPr lang="en-US" dirty="0"/>
              <a:t> almost always emerges from at least some groups. Depending on the other ideas that arise, you may need to tweak the discussion in that direction. Students often include water too, and that is not technically incorrect. However, you might want to compare the molecular masses of water and CO</a:t>
            </a:r>
            <a:r>
              <a:rPr lang="en-US" baseline="-25000" dirty="0"/>
              <a:t>2</a:t>
            </a:r>
            <a:r>
              <a:rPr lang="en-US" dirty="0"/>
              <a:t> to help them see the much greater contribution of CO</a:t>
            </a:r>
            <a:r>
              <a:rPr lang="en-US" baseline="-25000" dirty="0"/>
              <a:t>2</a:t>
            </a:r>
            <a:r>
              <a:rPr lang="en-US" dirty="0"/>
              <a:t>. </a:t>
            </a:r>
          </a:p>
          <a:p>
            <a:pPr>
              <a:spcAft>
                <a:spcPts val="400"/>
              </a:spcAft>
            </a:pPr>
            <a:r>
              <a:rPr lang="en-US" dirty="0"/>
              <a:t>After the whole-class discussion, give students the opportunity to revise their explanations in groups first, then individually. The final individual explanation is graded for correctness and completeness.</a:t>
            </a:r>
          </a:p>
          <a:p>
            <a:endParaRPr lang="en-US" dirty="0"/>
          </a:p>
        </p:txBody>
      </p:sp>
      <p:sp>
        <p:nvSpPr>
          <p:cNvPr id="7" name="Content Placeholder 2"/>
          <p:cNvSpPr txBox="1">
            <a:spLocks/>
          </p:cNvSpPr>
          <p:nvPr/>
        </p:nvSpPr>
        <p:spPr>
          <a:xfrm>
            <a:off x="439340" y="656501"/>
            <a:ext cx="8229600" cy="5236618"/>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lvl="0" indent="0">
              <a:buNone/>
            </a:pPr>
            <a:endParaRPr lang="en-US" sz="1600" dirty="0">
              <a:solidFill>
                <a:srgbClr val="583F34"/>
              </a:solidFill>
            </a:endParaRPr>
          </a:p>
        </p:txBody>
      </p:sp>
      <p:sp>
        <p:nvSpPr>
          <p:cNvPr id="9" name="Title 8">
            <a:extLst>
              <a:ext uri="{FF2B5EF4-FFF2-40B4-BE49-F238E27FC236}">
                <a16:creationId xmlns:a16="http://schemas.microsoft.com/office/drawing/2014/main" id="{2BDC83B1-76E7-644C-B1DC-F9C6466BE062}"/>
              </a:ext>
            </a:extLst>
          </p:cNvPr>
          <p:cNvSpPr>
            <a:spLocks noGrp="1"/>
          </p:cNvSpPr>
          <p:nvPr>
            <p:ph type="title"/>
          </p:nvPr>
        </p:nvSpPr>
        <p:spPr/>
        <p:txBody>
          <a:bodyPr/>
          <a:lstStyle/>
          <a:p>
            <a:r>
              <a:rPr lang="en-US" dirty="0"/>
              <a:t>Learning Segment 01 Overview Continued</a:t>
            </a:r>
          </a:p>
        </p:txBody>
      </p:sp>
    </p:spTree>
    <p:extLst>
      <p:ext uri="{BB962C8B-B14F-4D97-AF65-F5344CB8AC3E}">
        <p14:creationId xmlns:p14="http://schemas.microsoft.com/office/powerpoint/2010/main" val="3528488341"/>
      </p:ext>
    </p:extLst>
  </p:cSld>
  <p:clrMapOvr>
    <a:masterClrMapping/>
  </p:clrMapOvr>
  <p:transition spd="slow"/>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creen Shot 2015-11-30 at 11.12.27 PM.png"/>
          <p:cNvPicPr>
            <a:picLocks noChangeAspect="1"/>
          </p:cNvPicPr>
          <p:nvPr/>
        </p:nvPicPr>
        <p:blipFill rotWithShape="1">
          <a:blip r:embed="rId3">
            <a:extLst>
              <a:ext uri="{28A0092B-C50C-407E-A947-70E740481C1C}">
                <a14:useLocalDpi xmlns:a14="http://schemas.microsoft.com/office/drawing/2010/main" val="0"/>
              </a:ext>
            </a:extLst>
          </a:blip>
          <a:srcRect t="1" b="31275"/>
          <a:stretch/>
        </p:blipFill>
        <p:spPr>
          <a:xfrm>
            <a:off x="497674" y="1174401"/>
            <a:ext cx="8534399" cy="2253286"/>
          </a:xfrm>
          <a:prstGeom prst="rect">
            <a:avLst/>
          </a:prstGeom>
        </p:spPr>
      </p:pic>
      <p:sp>
        <p:nvSpPr>
          <p:cNvPr id="2" name="TextBox 1"/>
          <p:cNvSpPr txBox="1"/>
          <p:nvPr/>
        </p:nvSpPr>
        <p:spPr>
          <a:xfrm>
            <a:off x="1173849" y="3816196"/>
            <a:ext cx="7182048" cy="2739211"/>
          </a:xfrm>
          <a:prstGeom prst="rect">
            <a:avLst/>
          </a:prstGeom>
          <a:noFill/>
        </p:spPr>
        <p:txBody>
          <a:bodyPr wrap="square" rtlCol="0">
            <a:spAutoFit/>
          </a:bodyPr>
          <a:lstStyle/>
          <a:p>
            <a:r>
              <a:rPr lang="en-US" sz="2400" dirty="0">
                <a:latin typeface="Arial" panose="020B0604020202020204" pitchFamily="34" charset="0"/>
                <a:cs typeface="Arial" panose="020B0604020202020204" pitchFamily="34" charset="0"/>
              </a:rPr>
              <a:t>The acorns weigh only one or two ounces. </a:t>
            </a:r>
          </a:p>
          <a:p>
            <a:r>
              <a:rPr lang="en-US" sz="2400" b="1" dirty="0">
                <a:latin typeface="Arial" panose="020B0604020202020204" pitchFamily="34" charset="0"/>
                <a:cs typeface="Arial" panose="020B0604020202020204" pitchFamily="34" charset="0"/>
              </a:rPr>
              <a:t>They can grow into oak trees weighing as much as 3-4 tons (6,000-8,000 </a:t>
            </a:r>
            <a:r>
              <a:rPr lang="en-US" sz="2400" b="1" dirty="0" err="1">
                <a:latin typeface="Arial" panose="020B0604020202020204" pitchFamily="34" charset="0"/>
                <a:cs typeface="Arial" panose="020B0604020202020204" pitchFamily="34" charset="0"/>
              </a:rPr>
              <a:t>lbs</a:t>
            </a:r>
            <a:r>
              <a:rPr lang="en-US" sz="2400" b="1" dirty="0">
                <a:latin typeface="Arial" panose="020B0604020202020204" pitchFamily="34" charset="0"/>
                <a:cs typeface="Arial" panose="020B0604020202020204" pitchFamily="34" charset="0"/>
              </a:rPr>
              <a:t>). </a:t>
            </a:r>
          </a:p>
          <a:p>
            <a:endParaRPr lang="en-US" sz="2400" dirty="0">
              <a:latin typeface="Arial" panose="020B0604020202020204" pitchFamily="34" charset="0"/>
              <a:cs typeface="Arial" panose="020B0604020202020204" pitchFamily="34" charset="0"/>
            </a:endParaRPr>
          </a:p>
          <a:p>
            <a:r>
              <a:rPr lang="en-US" sz="2400" dirty="0">
                <a:latin typeface="Arial" panose="020B0604020202020204" pitchFamily="34" charset="0"/>
                <a:cs typeface="Arial" panose="020B0604020202020204" pitchFamily="34" charset="0"/>
              </a:rPr>
              <a:t>How does the tiny acorn grow into a gigantic tree (from A to B to C)? </a:t>
            </a:r>
          </a:p>
          <a:p>
            <a:r>
              <a:rPr lang="en-US" sz="2800" b="1" dirty="0">
                <a:latin typeface="Arial" panose="020B0604020202020204" pitchFamily="34" charset="0"/>
                <a:cs typeface="Arial" panose="020B0604020202020204" pitchFamily="34" charset="0"/>
              </a:rPr>
              <a:t>Where does all that MATTER come from?</a:t>
            </a:r>
          </a:p>
        </p:txBody>
      </p:sp>
      <p:pic>
        <p:nvPicPr>
          <p:cNvPr id="2054" name="Picture 6" descr="https://upload.wikimedia.org/wikipedia/commons/7/77/Quercus_lobata_size.jp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64142" b="45310"/>
          <a:stretch/>
        </p:blipFill>
        <p:spPr bwMode="auto">
          <a:xfrm>
            <a:off x="392306" y="1447800"/>
            <a:ext cx="1036246" cy="1507314"/>
          </a:xfrm>
          <a:prstGeom prst="rect">
            <a:avLst/>
          </a:prstGeom>
          <a:noFill/>
          <a:extLst>
            <a:ext uri="{909E8E84-426E-40dd-AFC4-6F175D3DCCD1}">
              <a14:hiddenFill xmlns="" xmlns:a14="http://schemas.microsoft.com/office/drawing/2010/main">
                <a:solidFill>
                  <a:srgbClr val="FFFFFF"/>
                </a:solidFill>
              </a14:hiddenFill>
            </a:ext>
          </a:extLst>
        </p:spPr>
      </p:pic>
      <p:pic>
        <p:nvPicPr>
          <p:cNvPr id="2056" name="Picture 8" descr="Valley Oak Mount Diablo.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517474" y="1219200"/>
            <a:ext cx="2313772" cy="1735914"/>
          </a:xfrm>
          <a:prstGeom prst="rect">
            <a:avLst/>
          </a:prstGeom>
          <a:noFill/>
          <a:extLst>
            <a:ext uri="{909E8E84-426E-40dd-AFC4-6F175D3DCCD1}">
              <a14:hiddenFill xmlns="" xmlns:a14="http://schemas.microsoft.com/office/drawing/2010/main">
                <a:solidFill>
                  <a:srgbClr val="FFFFFF"/>
                </a:solidFill>
              </a14:hiddenFill>
            </a:ext>
          </a:extLst>
        </p:spPr>
      </p:pic>
      <p:sp>
        <p:nvSpPr>
          <p:cNvPr id="9" name="TextBox 8"/>
          <p:cNvSpPr txBox="1"/>
          <p:nvPr/>
        </p:nvSpPr>
        <p:spPr>
          <a:xfrm>
            <a:off x="1981200" y="458715"/>
            <a:ext cx="6113142" cy="523220"/>
          </a:xfrm>
          <a:prstGeom prst="rect">
            <a:avLst/>
          </a:prstGeom>
          <a:noFill/>
        </p:spPr>
        <p:txBody>
          <a:bodyPr wrap="square" rtlCol="0">
            <a:spAutoFit/>
          </a:bodyPr>
          <a:lstStyle/>
          <a:p>
            <a:r>
              <a:rPr lang="en-US" sz="2800" i="1" dirty="0" err="1">
                <a:latin typeface="Arial" panose="020B0604020202020204" pitchFamily="34" charset="0"/>
                <a:cs typeface="Arial" panose="020B0604020202020204" pitchFamily="34" charset="0"/>
              </a:rPr>
              <a:t>Quercus</a:t>
            </a:r>
            <a:r>
              <a:rPr lang="en-US" sz="2800" i="1" dirty="0">
                <a:latin typeface="Arial" panose="020B0604020202020204" pitchFamily="34" charset="0"/>
                <a:cs typeface="Arial" panose="020B0604020202020204" pitchFamily="34" charset="0"/>
              </a:rPr>
              <a:t> </a:t>
            </a:r>
            <a:r>
              <a:rPr lang="en-US" sz="2800" i="1" dirty="0" err="1">
                <a:latin typeface="Arial" panose="020B0604020202020204" pitchFamily="34" charset="0"/>
                <a:cs typeface="Arial" panose="020B0604020202020204" pitchFamily="34" charset="0"/>
              </a:rPr>
              <a:t>lobata</a:t>
            </a:r>
            <a:r>
              <a:rPr lang="en-US" sz="2800" i="1" dirty="0">
                <a:latin typeface="Arial" panose="020B0604020202020204" pitchFamily="34" charset="0"/>
                <a:cs typeface="Arial" panose="020B0604020202020204" pitchFamily="34" charset="0"/>
              </a:rPr>
              <a:t>, </a:t>
            </a:r>
            <a:r>
              <a:rPr lang="en-US" sz="2800" dirty="0">
                <a:latin typeface="Arial" panose="020B0604020202020204" pitchFamily="34" charset="0"/>
                <a:cs typeface="Arial" panose="020B0604020202020204" pitchFamily="34" charset="0"/>
              </a:rPr>
              <a:t>The Valley Oak</a:t>
            </a:r>
          </a:p>
        </p:txBody>
      </p:sp>
      <p:sp>
        <p:nvSpPr>
          <p:cNvPr id="10" name="TextBox 9"/>
          <p:cNvSpPr txBox="1"/>
          <p:nvPr/>
        </p:nvSpPr>
        <p:spPr>
          <a:xfrm>
            <a:off x="392306" y="3210580"/>
            <a:ext cx="1404591" cy="523220"/>
          </a:xfrm>
          <a:prstGeom prst="rect">
            <a:avLst/>
          </a:prstGeom>
          <a:noFill/>
        </p:spPr>
        <p:txBody>
          <a:bodyPr wrap="square" rtlCol="0">
            <a:spAutoFit/>
          </a:bodyPr>
          <a:lstStyle/>
          <a:p>
            <a:r>
              <a:rPr lang="en-US" sz="2800" i="1" dirty="0">
                <a:latin typeface="Arial" panose="020B0604020202020204" pitchFamily="34" charset="0"/>
                <a:cs typeface="Arial" panose="020B0604020202020204" pitchFamily="34" charset="0"/>
              </a:rPr>
              <a:t>acorn</a:t>
            </a:r>
            <a:endParaRPr lang="en-US" sz="2800" dirty="0">
              <a:latin typeface="Arial" panose="020B0604020202020204" pitchFamily="34" charset="0"/>
              <a:cs typeface="Arial" panose="020B0604020202020204" pitchFamily="34" charset="0"/>
            </a:endParaRPr>
          </a:p>
        </p:txBody>
      </p:sp>
      <p:sp>
        <p:nvSpPr>
          <p:cNvPr id="11" name="TextBox 10"/>
          <p:cNvSpPr txBox="1"/>
          <p:nvPr/>
        </p:nvSpPr>
        <p:spPr>
          <a:xfrm>
            <a:off x="2438400" y="1288048"/>
            <a:ext cx="1644497" cy="523220"/>
          </a:xfrm>
          <a:prstGeom prst="rect">
            <a:avLst/>
          </a:prstGeom>
          <a:noFill/>
        </p:spPr>
        <p:txBody>
          <a:bodyPr wrap="square" rtlCol="0">
            <a:spAutoFit/>
          </a:bodyPr>
          <a:lstStyle/>
          <a:p>
            <a:r>
              <a:rPr lang="en-US" sz="2800" i="1" dirty="0">
                <a:latin typeface="Arial" panose="020B0604020202020204" pitchFamily="34" charset="0"/>
                <a:cs typeface="Arial" panose="020B0604020202020204" pitchFamily="34" charset="0"/>
              </a:rPr>
              <a:t>Seedling</a:t>
            </a:r>
            <a:endParaRPr lang="en-US" sz="2800" dirty="0">
              <a:latin typeface="Arial" panose="020B0604020202020204" pitchFamily="34" charset="0"/>
              <a:cs typeface="Arial" panose="020B0604020202020204" pitchFamily="34" charset="0"/>
            </a:endParaRPr>
          </a:p>
        </p:txBody>
      </p:sp>
      <p:sp>
        <p:nvSpPr>
          <p:cNvPr id="12" name="TextBox 11"/>
          <p:cNvSpPr txBox="1"/>
          <p:nvPr/>
        </p:nvSpPr>
        <p:spPr>
          <a:xfrm>
            <a:off x="6657625" y="3166077"/>
            <a:ext cx="2213623" cy="523220"/>
          </a:xfrm>
          <a:prstGeom prst="rect">
            <a:avLst/>
          </a:prstGeom>
          <a:noFill/>
        </p:spPr>
        <p:txBody>
          <a:bodyPr wrap="square" rtlCol="0">
            <a:spAutoFit/>
          </a:bodyPr>
          <a:lstStyle/>
          <a:p>
            <a:r>
              <a:rPr lang="en-US" sz="2800" i="1" dirty="0">
                <a:latin typeface="Arial" panose="020B0604020202020204" pitchFamily="34" charset="0"/>
                <a:cs typeface="Arial" panose="020B0604020202020204" pitchFamily="34" charset="0"/>
              </a:rPr>
              <a:t>GIANT OAK</a:t>
            </a:r>
            <a:endParaRPr lang="en-US" sz="2800" dirty="0">
              <a:latin typeface="Arial" panose="020B0604020202020204" pitchFamily="34" charset="0"/>
              <a:cs typeface="Arial" panose="020B0604020202020204" pitchFamily="34" charset="0"/>
            </a:endParaRPr>
          </a:p>
        </p:txBody>
      </p:sp>
      <p:pic>
        <p:nvPicPr>
          <p:cNvPr id="13" name="Picture 12">
            <a:extLst>
              <a:ext uri="{FF2B5EF4-FFF2-40B4-BE49-F238E27FC236}">
                <a16:creationId xmlns:a16="http://schemas.microsoft.com/office/drawing/2014/main" id="{9FF8A975-E338-1240-B9A7-F5A93D03424C}"/>
              </a:ext>
            </a:extLst>
          </p:cNvPr>
          <p:cNvPicPr>
            <a:picLocks noChangeAspect="1"/>
          </p:cNvPicPr>
          <p:nvPr/>
        </p:nvPicPr>
        <p:blipFill rotWithShape="1">
          <a:blip r:embed="rId6"/>
          <a:srcRect r="13897" b="1176"/>
          <a:stretch/>
        </p:blipFill>
        <p:spPr>
          <a:xfrm>
            <a:off x="59481" y="5324457"/>
            <a:ext cx="1035120" cy="891043"/>
          </a:xfrm>
          <a:prstGeom prst="rect">
            <a:avLst/>
          </a:prstGeom>
        </p:spPr>
      </p:pic>
    </p:spTree>
    <p:extLst>
      <p:ext uri="{BB962C8B-B14F-4D97-AF65-F5344CB8AC3E}">
        <p14:creationId xmlns:p14="http://schemas.microsoft.com/office/powerpoint/2010/main" val="18118467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fade">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childTnLst>
                                </p:cTn>
                              </p:par>
                              <p:par>
                                <p:cTn id="12" presetID="1" presetClass="entr" presetSubtype="0" fill="hold" nodeType="withEffect">
                                  <p:stCondLst>
                                    <p:cond delay="0"/>
                                  </p:stCondLst>
                                  <p:childTnLst>
                                    <p:set>
                                      <p:cBhvr>
                                        <p:cTn id="13" dur="1" fill="hold">
                                          <p:stCondLst>
                                            <p:cond delay="0"/>
                                          </p:stCondLst>
                                        </p:cTn>
                                        <p:tgtEl>
                                          <p:spTgt spid="13"/>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nodeType="clickEffect">
                                  <p:stCondLst>
                                    <p:cond delay="0"/>
                                  </p:stCondLst>
                                  <p:childTnLst>
                                    <p:set>
                                      <p:cBhvr>
                                        <p:cTn id="17"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Shape 239"/>
        <p:cNvGrpSpPr/>
        <p:nvPr/>
      </p:nvGrpSpPr>
      <p:grpSpPr>
        <a:xfrm>
          <a:off x="0" y="0"/>
          <a:ext cx="0" cy="0"/>
          <a:chOff x="0" y="0"/>
          <a:chExt cx="0" cy="0"/>
        </a:xfrm>
      </p:grpSpPr>
      <p:sp>
        <p:nvSpPr>
          <p:cNvPr id="241" name="Shape 241"/>
          <p:cNvSpPr txBox="1"/>
          <p:nvPr/>
        </p:nvSpPr>
        <p:spPr>
          <a:xfrm>
            <a:off x="136524" y="200025"/>
            <a:ext cx="8855076" cy="584735"/>
          </a:xfrm>
          <a:prstGeom prst="rect">
            <a:avLst/>
          </a:prstGeom>
          <a:noFill/>
          <a:ln>
            <a:noFill/>
          </a:ln>
        </p:spPr>
        <p:txBody>
          <a:bodyPr wrap="square" lIns="91425" tIns="45700" rIns="91425" bIns="45700" anchor="t" anchorCtr="0">
            <a:spAutoFit/>
          </a:bodyPr>
          <a:lstStyle/>
          <a:p>
            <a:pPr marL="0" marR="0" lvl="0" indent="0" algn="ctr" rtl="0">
              <a:lnSpc>
                <a:spcPct val="100000"/>
              </a:lnSpc>
              <a:spcBef>
                <a:spcPts val="0"/>
              </a:spcBef>
              <a:spcAft>
                <a:spcPts val="0"/>
              </a:spcAft>
              <a:buClr>
                <a:schemeClr val="dk1"/>
              </a:buClr>
              <a:buSzPct val="25000"/>
              <a:buFont typeface="Arial"/>
              <a:buNone/>
            </a:pPr>
            <a:r>
              <a:rPr lang="en-US" sz="3200" b="0" i="0" u="none" strike="noStrike" cap="none" baseline="0" dirty="0">
                <a:solidFill>
                  <a:schemeClr val="dk1"/>
                </a:solidFill>
                <a:latin typeface="Arial"/>
                <a:ea typeface="Arial"/>
                <a:cs typeface="Arial"/>
                <a:sym typeface="Arial"/>
              </a:rPr>
              <a:t>Jan Van </a:t>
            </a:r>
            <a:r>
              <a:rPr lang="en-US" sz="3200" b="0" i="0" u="none" strike="noStrike" cap="none" baseline="0" dirty="0" err="1">
                <a:solidFill>
                  <a:schemeClr val="dk1"/>
                </a:solidFill>
                <a:latin typeface="Arial"/>
                <a:ea typeface="Arial"/>
                <a:cs typeface="Arial"/>
                <a:sym typeface="Arial"/>
              </a:rPr>
              <a:t>Helmont’s</a:t>
            </a:r>
            <a:r>
              <a:rPr lang="en-US" sz="3200" dirty="0">
                <a:solidFill>
                  <a:schemeClr val="dk1"/>
                </a:solidFill>
                <a:latin typeface="Arial"/>
                <a:ea typeface="Arial"/>
                <a:cs typeface="Arial"/>
                <a:sym typeface="Arial"/>
              </a:rPr>
              <a:t> </a:t>
            </a:r>
            <a:r>
              <a:rPr lang="en-US" sz="3200" b="0" i="0" u="none" strike="noStrike" cap="none" baseline="0" dirty="0">
                <a:solidFill>
                  <a:schemeClr val="dk1"/>
                </a:solidFill>
                <a:latin typeface="Arial"/>
                <a:ea typeface="Arial"/>
                <a:cs typeface="Arial"/>
                <a:sym typeface="Arial"/>
              </a:rPr>
              <a:t>experimental data (1648)</a:t>
            </a:r>
          </a:p>
        </p:txBody>
      </p:sp>
      <p:sp>
        <p:nvSpPr>
          <p:cNvPr id="2" name="TextBox 1"/>
          <p:cNvSpPr txBox="1"/>
          <p:nvPr/>
        </p:nvSpPr>
        <p:spPr>
          <a:xfrm>
            <a:off x="963851" y="2944933"/>
            <a:ext cx="2286000" cy="1477328"/>
          </a:xfrm>
          <a:prstGeom prst="rect">
            <a:avLst/>
          </a:prstGeom>
          <a:noFill/>
        </p:spPr>
        <p:txBody>
          <a:bodyPr wrap="square" rtlCol="0">
            <a:spAutoFit/>
          </a:bodyPr>
          <a:lstStyle/>
          <a:p>
            <a:r>
              <a:rPr lang="en-US" dirty="0"/>
              <a:t>What conclusion can you make about the contribution of soil to the mass of the tree?</a:t>
            </a:r>
          </a:p>
        </p:txBody>
      </p:sp>
      <p:pic>
        <p:nvPicPr>
          <p:cNvPr id="1026" name="Picture 2" descr="mage result for small plant clipart"/>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275170" y="921347"/>
            <a:ext cx="1381125" cy="1381125"/>
          </a:xfrm>
          <a:prstGeom prst="rect">
            <a:avLst/>
          </a:prstGeom>
          <a:noFill/>
          <a:extLst>
            <a:ext uri="{909E8E84-426E-40dd-AFC4-6F175D3DCCD1}">
              <a14:hiddenFill xmlns="" xmlns:a14="http://schemas.microsoft.com/office/drawing/2010/main">
                <a:solidFill>
                  <a:srgbClr val="FFFFFF"/>
                </a:solidFill>
              </a14:hiddenFill>
            </a:ext>
          </a:extLst>
        </p:spPr>
      </p:pic>
      <p:pic>
        <p:nvPicPr>
          <p:cNvPr id="1028" name="Picture 4" descr="lant, Grass, Green, Leaves, Leaf, Growing, Growth"/>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423581" y="3131593"/>
            <a:ext cx="1300480" cy="1828800"/>
          </a:xfrm>
          <a:prstGeom prst="rect">
            <a:avLst/>
          </a:prstGeom>
          <a:noFill/>
          <a:extLst>
            <a:ext uri="{909E8E84-426E-40dd-AFC4-6F175D3DCCD1}">
              <a14:hiddenFill xmlns="" xmlns:a14="http://schemas.microsoft.com/office/drawing/2010/main">
                <a:solidFill>
                  <a:srgbClr val="FFFFFF"/>
                </a:solidFill>
              </a14:hiddenFill>
            </a:ext>
          </a:extLst>
        </p:spPr>
      </p:pic>
      <p:pic>
        <p:nvPicPr>
          <p:cNvPr id="8" name="Picture 2" descr="mage result for small plant clipart"/>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090062" y="384968"/>
            <a:ext cx="1381125" cy="1381125"/>
          </a:xfrm>
          <a:prstGeom prst="rect">
            <a:avLst/>
          </a:prstGeom>
          <a:noFill/>
          <a:extLst>
            <a:ext uri="{909E8E84-426E-40dd-AFC4-6F175D3DCCD1}">
              <a14:hiddenFill xmlns="" xmlns:a14="http://schemas.microsoft.com/office/drawing/2010/main">
                <a:solidFill>
                  <a:srgbClr val="FFFFFF"/>
                </a:solidFill>
              </a14:hiddenFill>
            </a:ext>
          </a:extLst>
        </p:spPr>
      </p:pic>
      <p:pic>
        <p:nvPicPr>
          <p:cNvPr id="9" name="Picture 4" descr="lant, Grass, Green, Leaves, Leaf, Growing, Growth"/>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244395" y="2854410"/>
            <a:ext cx="1300480" cy="1828800"/>
          </a:xfrm>
          <a:prstGeom prst="rect">
            <a:avLst/>
          </a:prstGeom>
          <a:noFill/>
          <a:extLst>
            <a:ext uri="{909E8E84-426E-40dd-AFC4-6F175D3DCCD1}">
              <a14:hiddenFill xmlns="" xmlns:a14="http://schemas.microsoft.com/office/drawing/2010/main">
                <a:solidFill>
                  <a:srgbClr val="FFFFFF"/>
                </a:solidFill>
              </a14:hiddenFill>
            </a:ext>
          </a:extLst>
        </p:spPr>
      </p:pic>
      <p:pic>
        <p:nvPicPr>
          <p:cNvPr id="1030" name="Picture 6" descr="ot, Flowerpot, Pottery, Clay, Potter'S Clay"/>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268488" y="1200082"/>
            <a:ext cx="1074229" cy="1103345"/>
          </a:xfrm>
          <a:prstGeom prst="rect">
            <a:avLst/>
          </a:prstGeom>
          <a:noFill/>
          <a:extLst>
            <a:ext uri="{909E8E84-426E-40dd-AFC4-6F175D3DCCD1}">
              <a14:hiddenFill xmlns="" xmlns:a14="http://schemas.microsoft.com/office/drawing/2010/main">
                <a:solidFill>
                  <a:srgbClr val="FFFFFF"/>
                </a:solidFill>
              </a14:hiddenFill>
            </a:ext>
          </a:extLst>
        </p:spPr>
      </p:pic>
      <p:pic>
        <p:nvPicPr>
          <p:cNvPr id="11" name="Picture 6" descr="ot, Flowerpot, Pottery, Clay, Potter'S Clay"/>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357521" y="4131537"/>
            <a:ext cx="1074229" cy="1103345"/>
          </a:xfrm>
          <a:prstGeom prst="rect">
            <a:avLst/>
          </a:prstGeom>
          <a:noFill/>
          <a:extLst>
            <a:ext uri="{909E8E84-426E-40dd-AFC4-6F175D3DCCD1}">
              <a14:hiddenFill xmlns="" xmlns:a14="http://schemas.microsoft.com/office/drawing/2010/main">
                <a:solidFill>
                  <a:srgbClr val="FFFFFF"/>
                </a:solidFill>
              </a14:hiddenFill>
            </a:ext>
          </a:extLst>
        </p:spPr>
      </p:pic>
      <p:pic>
        <p:nvPicPr>
          <p:cNvPr id="1032" name="Picture 8" descr="ile, Rocks, Dirt, Heap, Stack, Rough, Gravel"/>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182056" y="1241121"/>
            <a:ext cx="1378427" cy="786852"/>
          </a:xfrm>
          <a:prstGeom prst="rect">
            <a:avLst/>
          </a:prstGeom>
          <a:noFill/>
          <a:extLst>
            <a:ext uri="{909E8E84-426E-40dd-AFC4-6F175D3DCCD1}">
              <a14:hiddenFill xmlns="" xmlns:a14="http://schemas.microsoft.com/office/drawing/2010/main">
                <a:solidFill>
                  <a:srgbClr val="FFFFFF"/>
                </a:solidFill>
              </a14:hiddenFill>
            </a:ext>
          </a:extLst>
        </p:spPr>
      </p:pic>
      <p:pic>
        <p:nvPicPr>
          <p:cNvPr id="13" name="Picture 8" descr="ile, Rocks, Dirt, Heap, Stack, Rough, Gravel"/>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211191" y="3951756"/>
            <a:ext cx="1378427" cy="786852"/>
          </a:xfrm>
          <a:prstGeom prst="rect">
            <a:avLst/>
          </a:prstGeom>
          <a:noFill/>
          <a:extLst>
            <a:ext uri="{909E8E84-426E-40dd-AFC4-6F175D3DCCD1}">
              <a14:hiddenFill xmlns="" xmlns:a14="http://schemas.microsoft.com/office/drawing/2010/main">
                <a:solidFill>
                  <a:srgbClr val="FFFFFF"/>
                </a:solidFill>
              </a14:hiddenFill>
            </a:ext>
          </a:extLst>
        </p:spPr>
      </p:pic>
      <p:sp>
        <p:nvSpPr>
          <p:cNvPr id="4" name="TextBox 3"/>
          <p:cNvSpPr txBox="1"/>
          <p:nvPr/>
        </p:nvSpPr>
        <p:spPr>
          <a:xfrm>
            <a:off x="4545646" y="1176223"/>
            <a:ext cx="314325" cy="769441"/>
          </a:xfrm>
          <a:prstGeom prst="rect">
            <a:avLst/>
          </a:prstGeom>
          <a:noFill/>
        </p:spPr>
        <p:txBody>
          <a:bodyPr wrap="square" rtlCol="0">
            <a:spAutoFit/>
          </a:bodyPr>
          <a:lstStyle/>
          <a:p>
            <a:r>
              <a:rPr lang="en-US" sz="4400" dirty="0"/>
              <a:t>+</a:t>
            </a:r>
          </a:p>
        </p:txBody>
      </p:sp>
      <p:sp>
        <p:nvSpPr>
          <p:cNvPr id="5" name="TextBox 4"/>
          <p:cNvSpPr txBox="1"/>
          <p:nvPr/>
        </p:nvSpPr>
        <p:spPr>
          <a:xfrm>
            <a:off x="4599305" y="3575399"/>
            <a:ext cx="554005" cy="1046440"/>
          </a:xfrm>
          <a:prstGeom prst="rect">
            <a:avLst/>
          </a:prstGeom>
          <a:noFill/>
        </p:spPr>
        <p:txBody>
          <a:bodyPr wrap="square" rtlCol="0">
            <a:spAutoFit/>
          </a:bodyPr>
          <a:lstStyle/>
          <a:p>
            <a:r>
              <a:rPr lang="en-US" sz="4400" dirty="0"/>
              <a:t>+</a:t>
            </a:r>
          </a:p>
          <a:p>
            <a:endParaRPr lang="en-US" dirty="0"/>
          </a:p>
        </p:txBody>
      </p:sp>
      <p:sp>
        <p:nvSpPr>
          <p:cNvPr id="6" name="TextBox 5"/>
          <p:cNvSpPr txBox="1"/>
          <p:nvPr/>
        </p:nvSpPr>
        <p:spPr>
          <a:xfrm>
            <a:off x="6658493" y="1324166"/>
            <a:ext cx="481526" cy="769441"/>
          </a:xfrm>
          <a:prstGeom prst="rect">
            <a:avLst/>
          </a:prstGeom>
          <a:noFill/>
        </p:spPr>
        <p:txBody>
          <a:bodyPr wrap="square" rtlCol="0">
            <a:spAutoFit/>
          </a:bodyPr>
          <a:lstStyle/>
          <a:p>
            <a:r>
              <a:rPr lang="en-US" sz="4400" dirty="0"/>
              <a:t>=</a:t>
            </a:r>
          </a:p>
        </p:txBody>
      </p:sp>
      <p:sp>
        <p:nvSpPr>
          <p:cNvPr id="7" name="TextBox 6"/>
          <p:cNvSpPr txBox="1"/>
          <p:nvPr/>
        </p:nvSpPr>
        <p:spPr>
          <a:xfrm>
            <a:off x="6729378" y="3650393"/>
            <a:ext cx="492891" cy="786852"/>
          </a:xfrm>
          <a:prstGeom prst="rect">
            <a:avLst/>
          </a:prstGeom>
          <a:noFill/>
        </p:spPr>
        <p:txBody>
          <a:bodyPr wrap="square" rtlCol="0">
            <a:spAutoFit/>
          </a:bodyPr>
          <a:lstStyle/>
          <a:p>
            <a:r>
              <a:rPr lang="en-US" sz="4400" dirty="0"/>
              <a:t>=</a:t>
            </a:r>
          </a:p>
        </p:txBody>
      </p:sp>
      <p:sp>
        <p:nvSpPr>
          <p:cNvPr id="10" name="TextBox 9"/>
          <p:cNvSpPr txBox="1"/>
          <p:nvPr/>
        </p:nvSpPr>
        <p:spPr>
          <a:xfrm>
            <a:off x="3189778" y="2133195"/>
            <a:ext cx="1768087" cy="338554"/>
          </a:xfrm>
          <a:prstGeom prst="rect">
            <a:avLst/>
          </a:prstGeom>
          <a:noFill/>
        </p:spPr>
        <p:txBody>
          <a:bodyPr wrap="square" rtlCol="0">
            <a:spAutoFit/>
          </a:bodyPr>
          <a:lstStyle/>
          <a:p>
            <a:r>
              <a:rPr lang="en-US" sz="1600" dirty="0"/>
              <a:t>5 </a:t>
            </a:r>
            <a:r>
              <a:rPr lang="en-US" sz="1600" dirty="0" err="1"/>
              <a:t>lb</a:t>
            </a:r>
            <a:r>
              <a:rPr lang="en-US" sz="1600" dirty="0"/>
              <a:t> willow sapling</a:t>
            </a:r>
          </a:p>
        </p:txBody>
      </p:sp>
      <p:sp>
        <p:nvSpPr>
          <p:cNvPr id="12" name="TextBox 11"/>
          <p:cNvSpPr txBox="1"/>
          <p:nvPr/>
        </p:nvSpPr>
        <p:spPr>
          <a:xfrm>
            <a:off x="3423581" y="4868776"/>
            <a:ext cx="1583371" cy="338554"/>
          </a:xfrm>
          <a:prstGeom prst="rect">
            <a:avLst/>
          </a:prstGeom>
          <a:noFill/>
        </p:spPr>
        <p:txBody>
          <a:bodyPr wrap="square" rtlCol="0">
            <a:spAutoFit/>
          </a:bodyPr>
          <a:lstStyle/>
          <a:p>
            <a:r>
              <a:rPr lang="en-US" sz="1600" dirty="0"/>
              <a:t>169 </a:t>
            </a:r>
            <a:r>
              <a:rPr lang="en-US" sz="1600" dirty="0" err="1"/>
              <a:t>lbs</a:t>
            </a:r>
            <a:r>
              <a:rPr lang="en-US" sz="1600" dirty="0"/>
              <a:t>, 3 </a:t>
            </a:r>
            <a:r>
              <a:rPr lang="en-US" sz="1600" dirty="0" err="1"/>
              <a:t>oz</a:t>
            </a:r>
            <a:r>
              <a:rPr lang="en-US" sz="1600" dirty="0"/>
              <a:t> </a:t>
            </a:r>
          </a:p>
        </p:txBody>
      </p:sp>
      <p:sp>
        <p:nvSpPr>
          <p:cNvPr id="14" name="TextBox 13"/>
          <p:cNvSpPr txBox="1"/>
          <p:nvPr/>
        </p:nvSpPr>
        <p:spPr>
          <a:xfrm>
            <a:off x="5182919" y="2159242"/>
            <a:ext cx="1599005" cy="338554"/>
          </a:xfrm>
          <a:prstGeom prst="rect">
            <a:avLst/>
          </a:prstGeom>
          <a:noFill/>
        </p:spPr>
        <p:txBody>
          <a:bodyPr wrap="square" rtlCol="0">
            <a:spAutoFit/>
          </a:bodyPr>
          <a:lstStyle/>
          <a:p>
            <a:r>
              <a:rPr lang="en-US" sz="1600" dirty="0"/>
              <a:t>200 </a:t>
            </a:r>
            <a:r>
              <a:rPr lang="en-US" sz="1600" dirty="0" err="1"/>
              <a:t>lbs</a:t>
            </a:r>
            <a:r>
              <a:rPr lang="en-US" sz="1600" dirty="0"/>
              <a:t> dirt </a:t>
            </a:r>
          </a:p>
        </p:txBody>
      </p:sp>
      <p:sp>
        <p:nvSpPr>
          <p:cNvPr id="15" name="TextBox 14"/>
          <p:cNvSpPr txBox="1"/>
          <p:nvPr/>
        </p:nvSpPr>
        <p:spPr>
          <a:xfrm>
            <a:off x="5231345" y="4868776"/>
            <a:ext cx="1550579" cy="338554"/>
          </a:xfrm>
          <a:prstGeom prst="rect">
            <a:avLst/>
          </a:prstGeom>
          <a:noFill/>
        </p:spPr>
        <p:txBody>
          <a:bodyPr wrap="square" rtlCol="0">
            <a:spAutoFit/>
          </a:bodyPr>
          <a:lstStyle/>
          <a:p>
            <a:r>
              <a:rPr lang="en-US" sz="1600" dirty="0"/>
              <a:t>199 </a:t>
            </a:r>
            <a:r>
              <a:rPr lang="en-US" sz="1600" dirty="0" err="1"/>
              <a:t>lbs</a:t>
            </a:r>
            <a:r>
              <a:rPr lang="en-US" sz="1600" dirty="0"/>
              <a:t>, 14 </a:t>
            </a:r>
            <a:r>
              <a:rPr lang="en-US" sz="1600" dirty="0" err="1"/>
              <a:t>oz</a:t>
            </a:r>
            <a:endParaRPr lang="en-US" sz="1600" dirty="0"/>
          </a:p>
        </p:txBody>
      </p:sp>
      <p:sp>
        <p:nvSpPr>
          <p:cNvPr id="16" name="TextBox 15"/>
          <p:cNvSpPr txBox="1"/>
          <p:nvPr/>
        </p:nvSpPr>
        <p:spPr>
          <a:xfrm>
            <a:off x="7467600" y="2361491"/>
            <a:ext cx="1366205" cy="338554"/>
          </a:xfrm>
          <a:prstGeom prst="rect">
            <a:avLst/>
          </a:prstGeom>
          <a:noFill/>
        </p:spPr>
        <p:txBody>
          <a:bodyPr wrap="square" rtlCol="0">
            <a:spAutoFit/>
          </a:bodyPr>
          <a:lstStyle/>
          <a:p>
            <a:r>
              <a:rPr lang="en-US" sz="1600" dirty="0"/>
              <a:t>Day #1</a:t>
            </a:r>
          </a:p>
        </p:txBody>
      </p:sp>
      <p:sp>
        <p:nvSpPr>
          <p:cNvPr id="17" name="TextBox 16"/>
          <p:cNvSpPr txBox="1"/>
          <p:nvPr/>
        </p:nvSpPr>
        <p:spPr>
          <a:xfrm>
            <a:off x="7357521" y="5314067"/>
            <a:ext cx="1374940" cy="338554"/>
          </a:xfrm>
          <a:prstGeom prst="rect">
            <a:avLst/>
          </a:prstGeom>
          <a:noFill/>
        </p:spPr>
        <p:txBody>
          <a:bodyPr wrap="square" rtlCol="0">
            <a:spAutoFit/>
          </a:bodyPr>
          <a:lstStyle/>
          <a:p>
            <a:r>
              <a:rPr lang="en-US" sz="1600" dirty="0"/>
              <a:t>5 years later</a:t>
            </a:r>
          </a:p>
        </p:txBody>
      </p:sp>
      <p:sp>
        <p:nvSpPr>
          <p:cNvPr id="18" name="TextBox 17"/>
          <p:cNvSpPr txBox="1"/>
          <p:nvPr/>
        </p:nvSpPr>
        <p:spPr>
          <a:xfrm>
            <a:off x="3268223" y="5483344"/>
            <a:ext cx="1847143" cy="646331"/>
          </a:xfrm>
          <a:prstGeom prst="rect">
            <a:avLst/>
          </a:prstGeom>
          <a:noFill/>
        </p:spPr>
        <p:txBody>
          <a:bodyPr wrap="square" rtlCol="0">
            <a:spAutoFit/>
          </a:bodyPr>
          <a:lstStyle/>
          <a:p>
            <a:r>
              <a:rPr lang="en-US" b="1" dirty="0"/>
              <a:t>3400% increases in weight </a:t>
            </a:r>
          </a:p>
        </p:txBody>
      </p:sp>
      <p:sp>
        <p:nvSpPr>
          <p:cNvPr id="19" name="TextBox 18"/>
          <p:cNvSpPr txBox="1"/>
          <p:nvPr/>
        </p:nvSpPr>
        <p:spPr>
          <a:xfrm>
            <a:off x="5258995" y="5527457"/>
            <a:ext cx="1963274" cy="646331"/>
          </a:xfrm>
          <a:prstGeom prst="rect">
            <a:avLst/>
          </a:prstGeom>
          <a:noFill/>
        </p:spPr>
        <p:txBody>
          <a:bodyPr wrap="square" rtlCol="0">
            <a:spAutoFit/>
          </a:bodyPr>
          <a:lstStyle/>
          <a:p>
            <a:r>
              <a:rPr lang="en-US" b="1" dirty="0"/>
              <a:t>0.00063 % decrease in weight</a:t>
            </a:r>
          </a:p>
        </p:txBody>
      </p:sp>
      <p:pic>
        <p:nvPicPr>
          <p:cNvPr id="24" name="Picture 23">
            <a:extLst>
              <a:ext uri="{FF2B5EF4-FFF2-40B4-BE49-F238E27FC236}">
                <a16:creationId xmlns:a16="http://schemas.microsoft.com/office/drawing/2014/main" id="{A8B5DA8D-0BDF-4E77-B476-A35C26514EA7}"/>
              </a:ext>
            </a:extLst>
          </p:cNvPr>
          <p:cNvPicPr>
            <a:picLocks noChangeAspect="1"/>
          </p:cNvPicPr>
          <p:nvPr/>
        </p:nvPicPr>
        <p:blipFill rotWithShape="1">
          <a:blip r:embed="rId7"/>
          <a:srcRect r="13897" b="1176"/>
          <a:stretch/>
        </p:blipFill>
        <p:spPr>
          <a:xfrm>
            <a:off x="105744" y="3011711"/>
            <a:ext cx="741953" cy="638682"/>
          </a:xfrm>
          <a:prstGeom prst="rect">
            <a:avLst/>
          </a:prstGeom>
        </p:spPr>
      </p:pic>
    </p:spTree>
    <p:extLst>
      <p:ext uri="{BB962C8B-B14F-4D97-AF65-F5344CB8AC3E}">
        <p14:creationId xmlns:p14="http://schemas.microsoft.com/office/powerpoint/2010/main" val="1371409209"/>
      </p:ext>
    </p:extLst>
  </p:cSld>
  <p:clrMapOvr>
    <a:masterClrMapping/>
  </p:clrMapOvr>
  <p:transition spd="slow">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Shape 246"/>
        <p:cNvGrpSpPr/>
        <p:nvPr/>
      </p:nvGrpSpPr>
      <p:grpSpPr>
        <a:xfrm>
          <a:off x="0" y="0"/>
          <a:ext cx="0" cy="0"/>
          <a:chOff x="0" y="0"/>
          <a:chExt cx="0" cy="0"/>
        </a:xfrm>
      </p:grpSpPr>
      <p:sp>
        <p:nvSpPr>
          <p:cNvPr id="249" name="Shape 249"/>
          <p:cNvSpPr txBox="1"/>
          <p:nvPr/>
        </p:nvSpPr>
        <p:spPr>
          <a:xfrm>
            <a:off x="490232" y="284835"/>
            <a:ext cx="8350250" cy="2123618"/>
          </a:xfrm>
          <a:prstGeom prst="rect">
            <a:avLst/>
          </a:prstGeom>
          <a:noFill/>
          <a:ln>
            <a:noFill/>
          </a:ln>
        </p:spPr>
        <p:txBody>
          <a:bodyPr lIns="91425" tIns="45700" rIns="91425" bIns="45700" anchor="t" anchorCtr="0">
            <a:spAutoFit/>
          </a:bodyPr>
          <a:lstStyle/>
          <a:p>
            <a:pPr marL="0" marR="0" lvl="0" indent="0" algn="l" rtl="0">
              <a:lnSpc>
                <a:spcPct val="100000"/>
              </a:lnSpc>
              <a:spcBef>
                <a:spcPts val="0"/>
              </a:spcBef>
              <a:spcAft>
                <a:spcPts val="0"/>
              </a:spcAft>
              <a:buClr>
                <a:schemeClr val="dk1"/>
              </a:buClr>
              <a:buSzPct val="25000"/>
              <a:buFont typeface="Arial"/>
              <a:buNone/>
            </a:pPr>
            <a:r>
              <a:rPr lang="en-US" sz="2000" b="0" i="0" u="none" strike="noStrike" cap="none" baseline="0" dirty="0">
                <a:solidFill>
                  <a:schemeClr val="dk1"/>
                </a:solidFill>
                <a:latin typeface="Arial"/>
                <a:ea typeface="Arial"/>
                <a:cs typeface="Arial"/>
                <a:sym typeface="Arial"/>
              </a:rPr>
              <a:t>Based on his results Van </a:t>
            </a:r>
            <a:r>
              <a:rPr lang="en-US" sz="2000" b="0" i="0" u="none" strike="noStrike" cap="none" baseline="0" dirty="0" err="1">
                <a:solidFill>
                  <a:schemeClr val="dk1"/>
                </a:solidFill>
                <a:latin typeface="Arial"/>
                <a:ea typeface="Arial"/>
                <a:cs typeface="Arial"/>
                <a:sym typeface="Arial"/>
              </a:rPr>
              <a:t>Helmont</a:t>
            </a:r>
            <a:r>
              <a:rPr lang="en-US" sz="2000" b="0" i="0" u="none" strike="noStrike" cap="none" baseline="0" dirty="0">
                <a:solidFill>
                  <a:schemeClr val="dk1"/>
                </a:solidFill>
                <a:latin typeface="Arial"/>
                <a:ea typeface="Arial"/>
                <a:cs typeface="Arial"/>
                <a:sym typeface="Arial"/>
              </a:rPr>
              <a:t> concluded that the mass of a tree does not come from soil. So </a:t>
            </a:r>
            <a:r>
              <a:rPr lang="en-US" sz="2000" dirty="0">
                <a:solidFill>
                  <a:schemeClr val="dk1"/>
                </a:solidFill>
                <a:latin typeface="Arial"/>
                <a:ea typeface="Arial"/>
                <a:cs typeface="Arial"/>
                <a:sym typeface="Arial"/>
              </a:rPr>
              <a:t>then he figured that it must come from water. </a:t>
            </a:r>
          </a:p>
          <a:p>
            <a:pPr marL="0" marR="0" lvl="0" indent="0" algn="l" rtl="0">
              <a:lnSpc>
                <a:spcPct val="100000"/>
              </a:lnSpc>
              <a:spcBef>
                <a:spcPts val="0"/>
              </a:spcBef>
              <a:spcAft>
                <a:spcPts val="0"/>
              </a:spcAft>
              <a:buClr>
                <a:schemeClr val="dk1"/>
              </a:buClr>
              <a:buSzPct val="25000"/>
              <a:buFont typeface="Arial"/>
              <a:buNone/>
            </a:pPr>
            <a:endParaRPr lang="en-US" sz="2400" b="0" i="0" u="none" strike="noStrike" cap="none" baseline="0" dirty="0">
              <a:solidFill>
                <a:schemeClr val="dk1"/>
              </a:solidFill>
              <a:latin typeface="Arial"/>
              <a:ea typeface="Arial"/>
              <a:cs typeface="Arial"/>
              <a:sym typeface="Arial"/>
            </a:endParaRPr>
          </a:p>
          <a:p>
            <a:pPr marL="0" marR="0" lvl="0" indent="0" algn="l" rtl="0">
              <a:lnSpc>
                <a:spcPct val="100000"/>
              </a:lnSpc>
              <a:spcBef>
                <a:spcPts val="0"/>
              </a:spcBef>
              <a:spcAft>
                <a:spcPts val="0"/>
              </a:spcAft>
              <a:buClr>
                <a:schemeClr val="dk1"/>
              </a:buClr>
              <a:buSzPct val="25000"/>
              <a:buFont typeface="Arial"/>
              <a:buNone/>
            </a:pPr>
            <a:endParaRPr sz="2400" b="0" i="0" u="none" strike="noStrike" cap="none" baseline="0" dirty="0">
              <a:solidFill>
                <a:schemeClr val="dk1"/>
              </a:solidFill>
              <a:latin typeface="Arial"/>
              <a:ea typeface="Arial"/>
              <a:cs typeface="Arial"/>
              <a:sym typeface="Arial"/>
            </a:endParaRPr>
          </a:p>
          <a:p>
            <a:pPr marL="0" marR="0" lvl="0" indent="0" algn="l" rtl="0">
              <a:lnSpc>
                <a:spcPct val="100000"/>
              </a:lnSpc>
              <a:spcBef>
                <a:spcPts val="0"/>
              </a:spcBef>
              <a:spcAft>
                <a:spcPts val="0"/>
              </a:spcAft>
              <a:buNone/>
            </a:pPr>
            <a:endParaRPr sz="2400" b="0" i="0" u="none" strike="noStrike" cap="none" baseline="0" dirty="0">
              <a:solidFill>
                <a:schemeClr val="dk1"/>
              </a:solidFill>
              <a:latin typeface="Arial"/>
              <a:ea typeface="Arial"/>
              <a:cs typeface="Arial"/>
              <a:sym typeface="Arial"/>
            </a:endParaRPr>
          </a:p>
        </p:txBody>
      </p:sp>
      <p:sp>
        <p:nvSpPr>
          <p:cNvPr id="250" name="Shape 250"/>
          <p:cNvSpPr txBox="1"/>
          <p:nvPr/>
        </p:nvSpPr>
        <p:spPr>
          <a:xfrm>
            <a:off x="428531" y="1462754"/>
            <a:ext cx="8686800" cy="1323399"/>
          </a:xfrm>
          <a:prstGeom prst="rect">
            <a:avLst/>
          </a:prstGeom>
          <a:noFill/>
          <a:ln>
            <a:noFill/>
          </a:ln>
        </p:spPr>
        <p:txBody>
          <a:bodyPr lIns="91425" tIns="45700" rIns="91425" bIns="45700" anchor="t" anchorCtr="0">
            <a:spAutoFit/>
          </a:bodyPr>
          <a:lstStyle/>
          <a:p>
            <a:pPr marL="0" marR="0" lvl="0" indent="0" algn="l" rtl="0">
              <a:lnSpc>
                <a:spcPct val="100000"/>
              </a:lnSpc>
              <a:spcBef>
                <a:spcPts val="0"/>
              </a:spcBef>
              <a:spcAft>
                <a:spcPts val="0"/>
              </a:spcAft>
              <a:buClr>
                <a:schemeClr val="dk1"/>
              </a:buClr>
              <a:buSzPct val="25000"/>
              <a:buFont typeface="Arial"/>
              <a:buNone/>
            </a:pPr>
            <a:r>
              <a:rPr lang="en-US" sz="2000" b="0" i="0" u="none" strike="noStrike" cap="none" baseline="0" dirty="0">
                <a:solidFill>
                  <a:schemeClr val="dk1"/>
                </a:solidFill>
                <a:latin typeface="Arial"/>
                <a:ea typeface="Arial"/>
                <a:cs typeface="Arial"/>
                <a:sym typeface="Arial"/>
              </a:rPr>
              <a:t>But later experiments measured the amount of water taken in by a plant compared to the amount released in transpiration. The difference was not nearly enough to account for the </a:t>
            </a:r>
          </a:p>
          <a:p>
            <a:pPr marL="0" marR="0" lvl="0" indent="0" algn="l" rtl="0">
              <a:lnSpc>
                <a:spcPct val="100000"/>
              </a:lnSpc>
              <a:spcBef>
                <a:spcPts val="0"/>
              </a:spcBef>
              <a:spcAft>
                <a:spcPts val="0"/>
              </a:spcAft>
              <a:buClr>
                <a:schemeClr val="dk1"/>
              </a:buClr>
              <a:buSzPct val="25000"/>
              <a:buFont typeface="Arial"/>
              <a:buNone/>
            </a:pPr>
            <a:r>
              <a:rPr lang="en-US" sz="2000" b="0" i="0" u="none" strike="noStrike" cap="none" baseline="0" dirty="0">
                <a:solidFill>
                  <a:schemeClr val="dk1"/>
                </a:solidFill>
                <a:latin typeface="Arial"/>
                <a:ea typeface="Arial"/>
                <a:cs typeface="Arial"/>
                <a:sym typeface="Arial"/>
              </a:rPr>
              <a:t>mass the plant had gained. Where did the rest of the mass come from? </a:t>
            </a:r>
          </a:p>
        </p:txBody>
      </p:sp>
      <p:pic>
        <p:nvPicPr>
          <p:cNvPr id="2050" name="Picture 2" descr="eedling, Potted Plant, Sapling, Plant, Growing, Growth"/>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996200" y="4056965"/>
            <a:ext cx="1602249" cy="2108993"/>
          </a:xfrm>
          <a:prstGeom prst="rect">
            <a:avLst/>
          </a:prstGeom>
          <a:noFill/>
          <a:extLst>
            <a:ext uri="{909E8E84-426E-40dd-AFC4-6F175D3DCCD1}">
              <a14:hiddenFill xmlns="" xmlns:a14="http://schemas.microsoft.com/office/drawing/2010/main">
                <a:solidFill>
                  <a:srgbClr val="FFFFFF"/>
                </a:solidFill>
              </a14:hiddenFill>
            </a:ext>
          </a:extLst>
        </p:spPr>
      </p:pic>
      <p:sp>
        <p:nvSpPr>
          <p:cNvPr id="5" name="Oval 4"/>
          <p:cNvSpPr/>
          <p:nvPr/>
        </p:nvSpPr>
        <p:spPr>
          <a:xfrm>
            <a:off x="6072400" y="3733800"/>
            <a:ext cx="1828800" cy="198120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 name="Straight Arrow Connector 7"/>
          <p:cNvCxnSpPr/>
          <p:nvPr/>
        </p:nvCxnSpPr>
        <p:spPr>
          <a:xfrm>
            <a:off x="5577100" y="4117976"/>
            <a:ext cx="457200" cy="22860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4960599" y="3723466"/>
            <a:ext cx="1190104" cy="646331"/>
          </a:xfrm>
          <a:prstGeom prst="rect">
            <a:avLst/>
          </a:prstGeom>
          <a:noFill/>
        </p:spPr>
        <p:txBody>
          <a:bodyPr wrap="square" rtlCol="0">
            <a:spAutoFit/>
          </a:bodyPr>
          <a:lstStyle/>
          <a:p>
            <a:r>
              <a:rPr lang="en-US" dirty="0"/>
              <a:t>Plastic bag</a:t>
            </a:r>
          </a:p>
          <a:p>
            <a:endParaRPr lang="en-US" dirty="0"/>
          </a:p>
        </p:txBody>
      </p:sp>
      <p:pic>
        <p:nvPicPr>
          <p:cNvPr id="2054" name="Picture 6" descr="ree, Branches, Root, Eco, Ecology, Nature, Plant"/>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319898" y="3468342"/>
            <a:ext cx="3162300" cy="2831910"/>
          </a:xfrm>
          <a:prstGeom prst="rect">
            <a:avLst/>
          </a:prstGeom>
          <a:noFill/>
          <a:extLst>
            <a:ext uri="{909E8E84-426E-40dd-AFC4-6F175D3DCCD1}">
              <a14:hiddenFill xmlns="" xmlns:a14="http://schemas.microsoft.com/office/drawing/2010/main">
                <a:solidFill>
                  <a:srgbClr val="FFFFFF"/>
                </a:solidFill>
              </a14:hiddenFill>
            </a:ext>
          </a:extLst>
        </p:spPr>
      </p:pic>
      <p:sp>
        <p:nvSpPr>
          <p:cNvPr id="14" name="Right Arrow 13"/>
          <p:cNvSpPr/>
          <p:nvPr/>
        </p:nvSpPr>
        <p:spPr>
          <a:xfrm rot="20069705">
            <a:off x="1271800" y="5791200"/>
            <a:ext cx="381000" cy="1524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ight Arrow 21"/>
          <p:cNvSpPr/>
          <p:nvPr/>
        </p:nvSpPr>
        <p:spPr>
          <a:xfrm rot="18330103">
            <a:off x="1971846" y="6247117"/>
            <a:ext cx="381000" cy="1524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ight Arrow 22"/>
          <p:cNvSpPr/>
          <p:nvPr/>
        </p:nvSpPr>
        <p:spPr>
          <a:xfrm rot="14061313">
            <a:off x="3375420" y="6247116"/>
            <a:ext cx="381000" cy="1524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ight Arrow 23"/>
          <p:cNvSpPr/>
          <p:nvPr/>
        </p:nvSpPr>
        <p:spPr>
          <a:xfrm rot="12874693">
            <a:off x="4118759" y="5891542"/>
            <a:ext cx="381000" cy="1524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p:cNvSpPr txBox="1"/>
          <p:nvPr/>
        </p:nvSpPr>
        <p:spPr>
          <a:xfrm>
            <a:off x="3824809" y="6149782"/>
            <a:ext cx="1524000" cy="523220"/>
          </a:xfrm>
          <a:prstGeom prst="rect">
            <a:avLst/>
          </a:prstGeom>
          <a:noFill/>
        </p:spPr>
        <p:txBody>
          <a:bodyPr wrap="square" rtlCol="0">
            <a:spAutoFit/>
          </a:bodyPr>
          <a:lstStyle/>
          <a:p>
            <a:r>
              <a:rPr lang="en-US" sz="1400" dirty="0">
                <a:latin typeface="Arial" charset="0"/>
                <a:ea typeface="Arial" charset="0"/>
                <a:cs typeface="Arial" charset="0"/>
              </a:rPr>
              <a:t>Water absorbed by roots </a:t>
            </a:r>
          </a:p>
        </p:txBody>
      </p:sp>
      <p:sp>
        <p:nvSpPr>
          <p:cNvPr id="26" name="Right Arrow 25"/>
          <p:cNvSpPr/>
          <p:nvPr/>
        </p:nvSpPr>
        <p:spPr>
          <a:xfrm rot="16200000">
            <a:off x="2786748" y="4844761"/>
            <a:ext cx="381000" cy="1524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p:cNvSpPr txBox="1"/>
          <p:nvPr/>
        </p:nvSpPr>
        <p:spPr>
          <a:xfrm>
            <a:off x="3258819" y="4622687"/>
            <a:ext cx="1721401" cy="523220"/>
          </a:xfrm>
          <a:prstGeom prst="rect">
            <a:avLst/>
          </a:prstGeom>
          <a:noFill/>
        </p:spPr>
        <p:txBody>
          <a:bodyPr wrap="square" rtlCol="0">
            <a:spAutoFit/>
          </a:bodyPr>
          <a:lstStyle/>
          <a:p>
            <a:r>
              <a:rPr lang="en-US" sz="1400" dirty="0">
                <a:latin typeface="Arial" charset="0"/>
                <a:ea typeface="Arial" charset="0"/>
                <a:cs typeface="Arial" charset="0"/>
              </a:rPr>
              <a:t>Water travels through plant</a:t>
            </a:r>
          </a:p>
        </p:txBody>
      </p:sp>
      <p:sp>
        <p:nvSpPr>
          <p:cNvPr id="28" name="Right Arrow 27"/>
          <p:cNvSpPr/>
          <p:nvPr/>
        </p:nvSpPr>
        <p:spPr>
          <a:xfrm rot="12874693">
            <a:off x="1799182" y="3764439"/>
            <a:ext cx="381000" cy="1524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ight Arrow 28"/>
          <p:cNvSpPr/>
          <p:nvPr/>
        </p:nvSpPr>
        <p:spPr>
          <a:xfrm rot="20069705">
            <a:off x="3375419" y="3818513"/>
            <a:ext cx="381000" cy="1524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ight Arrow 29"/>
          <p:cNvSpPr/>
          <p:nvPr/>
        </p:nvSpPr>
        <p:spPr>
          <a:xfrm rot="12874693">
            <a:off x="975774" y="3775618"/>
            <a:ext cx="381000" cy="16087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ight Arrow 30"/>
          <p:cNvSpPr/>
          <p:nvPr/>
        </p:nvSpPr>
        <p:spPr>
          <a:xfrm rot="19250323">
            <a:off x="4182245" y="3676039"/>
            <a:ext cx="381000" cy="135743"/>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Box 16"/>
          <p:cNvSpPr txBox="1"/>
          <p:nvPr/>
        </p:nvSpPr>
        <p:spPr>
          <a:xfrm>
            <a:off x="1667047" y="2883038"/>
            <a:ext cx="1841220" cy="523220"/>
          </a:xfrm>
          <a:prstGeom prst="rect">
            <a:avLst/>
          </a:prstGeom>
          <a:noFill/>
        </p:spPr>
        <p:txBody>
          <a:bodyPr wrap="square" rtlCol="0">
            <a:spAutoFit/>
          </a:bodyPr>
          <a:lstStyle/>
          <a:p>
            <a:r>
              <a:rPr lang="en-US" sz="1400" dirty="0">
                <a:latin typeface="Arial" charset="0"/>
                <a:ea typeface="Arial" charset="0"/>
                <a:cs typeface="Arial" charset="0"/>
              </a:rPr>
              <a:t>Water evaporates from leaf surface</a:t>
            </a:r>
          </a:p>
        </p:txBody>
      </p:sp>
    </p:spTree>
    <p:extLst>
      <p:ext uri="{BB962C8B-B14F-4D97-AF65-F5344CB8AC3E}">
        <p14:creationId xmlns:p14="http://schemas.microsoft.com/office/powerpoint/2010/main" val="2476403000"/>
      </p:ext>
    </p:extLst>
  </p:cSld>
  <p:clrMapOvr>
    <a:masterClrMapping/>
  </p:clrMapOvr>
  <p:transition spd="slow">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50">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50">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Wrapping Up</a:t>
            </a:r>
          </a:p>
        </p:txBody>
      </p:sp>
      <p:sp>
        <p:nvSpPr>
          <p:cNvPr id="3" name="Content Placeholder 2"/>
          <p:cNvSpPr>
            <a:spLocks noGrp="1"/>
          </p:cNvSpPr>
          <p:nvPr>
            <p:ph idx="1"/>
          </p:nvPr>
        </p:nvSpPr>
        <p:spPr>
          <a:xfrm>
            <a:off x="762000" y="1417638"/>
            <a:ext cx="7543800" cy="4708525"/>
          </a:xfrm>
        </p:spPr>
        <p:txBody>
          <a:bodyPr/>
          <a:lstStyle/>
          <a:p>
            <a:pPr marL="0" indent="0">
              <a:buNone/>
            </a:pPr>
            <a:r>
              <a:rPr lang="en-US" dirty="0"/>
              <a:t>In Doodle Boxes </a:t>
            </a:r>
            <a:r>
              <a:rPr lang="en-US" dirty="0" smtClean="0"/>
              <a:t>K </a:t>
            </a:r>
            <a:r>
              <a:rPr lang="en-US" dirty="0"/>
              <a:t>&amp; </a:t>
            </a:r>
            <a:r>
              <a:rPr lang="en-US" dirty="0" smtClean="0"/>
              <a:t>L,</a:t>
            </a:r>
            <a:r>
              <a:rPr lang="en-US" b="1" dirty="0" smtClean="0"/>
              <a:t> </a:t>
            </a:r>
            <a:r>
              <a:rPr lang="en-US" dirty="0"/>
              <a:t>you considered the relationship between Photosynthesis and Cellular Respiration. </a:t>
            </a:r>
            <a:r>
              <a:rPr lang="en-US" dirty="0" smtClean="0"/>
              <a:t/>
            </a:r>
            <a:br>
              <a:rPr lang="en-US" dirty="0" smtClean="0"/>
            </a:br>
            <a:endParaRPr lang="en-US" dirty="0" smtClean="0"/>
          </a:p>
          <a:p>
            <a:pPr marL="0" indent="0">
              <a:buNone/>
            </a:pPr>
            <a:r>
              <a:rPr lang="en-US" dirty="0" smtClean="0"/>
              <a:t>Thinking back to the hibernating bear </a:t>
            </a:r>
            <a:r>
              <a:rPr lang="en-US" i="1" u="sng" dirty="0" smtClean="0"/>
              <a:t>losing</a:t>
            </a:r>
            <a:r>
              <a:rPr lang="en-US" dirty="0" smtClean="0"/>
              <a:t> weight (mass) and the oak tree gaining mass, write </a:t>
            </a:r>
            <a:r>
              <a:rPr lang="en-US" dirty="0"/>
              <a:t>down some ideas about </a:t>
            </a:r>
            <a:r>
              <a:rPr lang="en-US" dirty="0" smtClean="0"/>
              <a:t>how these </a:t>
            </a:r>
            <a:r>
              <a:rPr lang="en-US" dirty="0"/>
              <a:t>phenomena </a:t>
            </a:r>
            <a:r>
              <a:rPr lang="en-US" dirty="0" smtClean="0"/>
              <a:t>are </a:t>
            </a:r>
            <a:r>
              <a:rPr lang="en-US" dirty="0"/>
              <a:t>related in </a:t>
            </a:r>
            <a:r>
              <a:rPr lang="en-US" b="1" dirty="0"/>
              <a:t>Doodle Box </a:t>
            </a:r>
            <a:r>
              <a:rPr lang="en-US" b="1" dirty="0" smtClean="0"/>
              <a:t>N</a:t>
            </a:r>
            <a:r>
              <a:rPr lang="en-US" dirty="0" smtClean="0"/>
              <a:t>.  </a:t>
            </a:r>
            <a:endParaRPr lang="en-US" dirty="0"/>
          </a:p>
        </p:txBody>
      </p:sp>
      <p:pic>
        <p:nvPicPr>
          <p:cNvPr id="5" name="Picture 4">
            <a:extLst>
              <a:ext uri="{FF2B5EF4-FFF2-40B4-BE49-F238E27FC236}">
                <a16:creationId xmlns:a16="http://schemas.microsoft.com/office/drawing/2014/main" id="{4CBED7F2-12DD-0D41-A4B5-13C4611B2EF5}"/>
              </a:ext>
            </a:extLst>
          </p:cNvPr>
          <p:cNvPicPr>
            <a:picLocks noChangeAspect="1"/>
          </p:cNvPicPr>
          <p:nvPr/>
        </p:nvPicPr>
        <p:blipFill rotWithShape="1">
          <a:blip r:embed="rId3"/>
          <a:srcRect t="11876" r="21921"/>
          <a:stretch/>
        </p:blipFill>
        <p:spPr>
          <a:xfrm>
            <a:off x="5257800" y="5486400"/>
            <a:ext cx="1052623" cy="891043"/>
          </a:xfrm>
          <a:prstGeom prst="rect">
            <a:avLst/>
          </a:prstGeom>
        </p:spPr>
      </p:pic>
    </p:spTree>
    <p:extLst>
      <p:ext uri="{BB962C8B-B14F-4D97-AF65-F5344CB8AC3E}">
        <p14:creationId xmlns:p14="http://schemas.microsoft.com/office/powerpoint/2010/main" val="740797896"/>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78A71D4-5A08-BB4B-82A2-B78DCC9207DF}"/>
              </a:ext>
            </a:extLst>
          </p:cNvPr>
          <p:cNvSpPr>
            <a:spLocks noGrp="1"/>
          </p:cNvSpPr>
          <p:nvPr>
            <p:ph type="body" sz="quarter" idx="10"/>
          </p:nvPr>
        </p:nvSpPr>
        <p:spPr/>
        <p:txBody>
          <a:bodyPr/>
          <a:lstStyle/>
          <a:p>
            <a:r>
              <a:rPr lang="en-US" b="1" dirty="0"/>
              <a:t>What we figured out …</a:t>
            </a:r>
          </a:p>
          <a:p>
            <a:endParaRPr lang="en-US" dirty="0"/>
          </a:p>
          <a:p>
            <a:r>
              <a:rPr lang="en-US" dirty="0"/>
              <a:t>The majority of the mass of a tree comes from the CO</a:t>
            </a:r>
            <a:r>
              <a:rPr lang="en-US" baseline="-25000" dirty="0"/>
              <a:t>2</a:t>
            </a:r>
            <a:r>
              <a:rPr lang="en-US" dirty="0"/>
              <a:t> it takes in from the atmosphere. The plant turns it into glucose through photosynthesis. Any glucose the plant doesn’t respire for energy can be used to generate the carbon-containing matter that makes up the plant. </a:t>
            </a:r>
          </a:p>
          <a:p>
            <a:endParaRPr lang="en-US" dirty="0"/>
          </a:p>
          <a:p>
            <a:endParaRPr lang="en-US" dirty="0"/>
          </a:p>
          <a:p>
            <a:endParaRPr lang="en-US" dirty="0"/>
          </a:p>
        </p:txBody>
      </p:sp>
      <p:sp>
        <p:nvSpPr>
          <p:cNvPr id="3" name="Text Placeholder 2">
            <a:extLst>
              <a:ext uri="{FF2B5EF4-FFF2-40B4-BE49-F238E27FC236}">
                <a16:creationId xmlns:a16="http://schemas.microsoft.com/office/drawing/2014/main" id="{8C1193E8-5514-964A-BCE1-8C10302CF81E}"/>
              </a:ext>
            </a:extLst>
          </p:cNvPr>
          <p:cNvSpPr>
            <a:spLocks noGrp="1"/>
          </p:cNvSpPr>
          <p:nvPr>
            <p:ph type="body" sz="quarter" idx="11"/>
          </p:nvPr>
        </p:nvSpPr>
        <p:spPr/>
        <p:txBody>
          <a:bodyPr/>
          <a:lstStyle/>
          <a:p>
            <a:r>
              <a:rPr lang="en-US" u="sng" dirty="0"/>
              <a:t>LS08 Teacher Reflection Notes:</a:t>
            </a:r>
          </a:p>
          <a:p>
            <a:endParaRPr lang="en-US" dirty="0"/>
          </a:p>
          <a:p>
            <a:r>
              <a:rPr lang="en-US" i="1" dirty="0"/>
              <a:t>Things that went well…</a:t>
            </a:r>
          </a:p>
          <a:p>
            <a:endParaRPr lang="en-US" i="1" dirty="0"/>
          </a:p>
          <a:p>
            <a:r>
              <a:rPr lang="en-US" i="1" dirty="0"/>
              <a:t>Things I would change…</a:t>
            </a:r>
          </a:p>
          <a:p>
            <a:endParaRPr lang="en-US" i="1"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6" name="Slide Number Placeholder 3"/>
          <p:cNvSpPr>
            <a:spLocks noGrp="1"/>
          </p:cNvSpPr>
          <p:nvPr>
            <p:ph type="sldNum" sz="quarter" idx="4294967295"/>
          </p:nvPr>
        </p:nvSpPr>
        <p:spPr>
          <a:xfrm>
            <a:off x="7086600" y="6356350"/>
            <a:ext cx="205740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8788DFF-D2C0-C240-B392-B5E1E1797469}" type="slidenum">
              <a:rPr kumimoji="0" lang="en-US"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84</a:t>
            </a:fld>
            <a:endParaRPr kumimoji="0" lang="en-US" sz="9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16" name="Slide Number Placeholder 3"/>
          <p:cNvSpPr>
            <a:spLocks noGrp="1"/>
          </p:cNvSpPr>
          <p:nvPr>
            <p:ph type="sldNum" sz="quarter" idx="4294967295"/>
          </p:nvPr>
        </p:nvSpPr>
        <p:spPr>
          <a:xfrm>
            <a:off x="7086600" y="6356350"/>
            <a:ext cx="205740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8788DFF-D2C0-C240-B392-B5E1E1797469}" type="slidenum">
              <a:rPr kumimoji="0" lang="en-US"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84</a:t>
            </a:fld>
            <a:endParaRPr kumimoji="0" lang="en-US" sz="9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8" name="Title 7">
            <a:extLst>
              <a:ext uri="{FF2B5EF4-FFF2-40B4-BE49-F238E27FC236}">
                <a16:creationId xmlns:a16="http://schemas.microsoft.com/office/drawing/2014/main" id="{1BD7E5CC-3FD5-3A42-A91E-F7886C78D340}"/>
              </a:ext>
            </a:extLst>
          </p:cNvPr>
          <p:cNvSpPr>
            <a:spLocks noGrp="1"/>
          </p:cNvSpPr>
          <p:nvPr>
            <p:ph type="title"/>
          </p:nvPr>
        </p:nvSpPr>
        <p:spPr/>
        <p:txBody>
          <a:bodyPr/>
          <a:lstStyle/>
          <a:p>
            <a:r>
              <a:rPr lang="en-US" dirty="0"/>
              <a:t>Learning Segment 08 Summary</a:t>
            </a:r>
          </a:p>
        </p:txBody>
      </p:sp>
    </p:spTree>
    <p:extLst>
      <p:ext uri="{BB962C8B-B14F-4D97-AF65-F5344CB8AC3E}">
        <p14:creationId xmlns:p14="http://schemas.microsoft.com/office/powerpoint/2010/main" val="891902471"/>
      </p:ext>
    </p:extLst>
  </p:cSld>
  <p:clrMapOvr>
    <a:masterClrMapping/>
  </p:clrMapOvr>
  <p:transition spd="slow"/>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1" y="2590800"/>
            <a:ext cx="8932863" cy="469900"/>
          </a:xfrm>
        </p:spPr>
        <p:txBody>
          <a:bodyPr/>
          <a:lstStyle/>
          <a:p>
            <a:r>
              <a:rPr lang="en-US" b="1" dirty="0">
                <a:solidFill>
                  <a:schemeClr val="bg1"/>
                </a:solidFill>
              </a:rPr>
              <a:t>Unpacking Processes in Plants</a:t>
            </a:r>
          </a:p>
        </p:txBody>
      </p:sp>
      <p:pic>
        <p:nvPicPr>
          <p:cNvPr id="5" name="Picture 4"/>
          <p:cNvPicPr>
            <a:picLocks noChangeAspect="1"/>
          </p:cNvPicPr>
          <p:nvPr/>
        </p:nvPicPr>
        <p:blipFill>
          <a:blip r:embed="rId3"/>
          <a:stretch>
            <a:fillRect/>
          </a:stretch>
        </p:blipFill>
        <p:spPr>
          <a:xfrm>
            <a:off x="1075530" y="1066800"/>
            <a:ext cx="6781800" cy="4518374"/>
          </a:xfrm>
          <a:prstGeom prst="rect">
            <a:avLst/>
          </a:prstGeom>
        </p:spPr>
      </p:pic>
      <p:sp>
        <p:nvSpPr>
          <p:cNvPr id="4" name="Title 1"/>
          <p:cNvSpPr txBox="1">
            <a:spLocks/>
          </p:cNvSpPr>
          <p:nvPr/>
        </p:nvSpPr>
        <p:spPr>
          <a:xfrm>
            <a:off x="105568" y="4963232"/>
            <a:ext cx="8932863" cy="69215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3600" dirty="0" smtClean="0">
                <a:solidFill>
                  <a:schemeClr val="bg1"/>
                </a:solidFill>
              </a:rPr>
              <a:t>Unpacking Processes in Plants</a:t>
            </a:r>
            <a:endParaRPr lang="en-US" sz="3600" dirty="0">
              <a:solidFill>
                <a:schemeClr val="bg1"/>
              </a:solidFill>
            </a:endParaRPr>
          </a:p>
        </p:txBody>
      </p:sp>
    </p:spTree>
    <p:extLst>
      <p:ext uri="{BB962C8B-B14F-4D97-AF65-F5344CB8AC3E}">
        <p14:creationId xmlns:p14="http://schemas.microsoft.com/office/powerpoint/2010/main" val="1502346423"/>
      </p:ext>
    </p:extLst>
  </p:cSld>
  <p:clrMapOvr>
    <a:masterClrMapping/>
  </p:clrMapOvr>
  <p:transition spd="med"/>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44550</TotalTime>
  <Words>19007</Words>
  <Application>Microsoft Office PowerPoint</Application>
  <PresentationFormat>Overhead</PresentationFormat>
  <Paragraphs>1484</Paragraphs>
  <Slides>84</Slides>
  <Notes>84</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84</vt:i4>
      </vt:variant>
    </vt:vector>
  </HeadingPairs>
  <TitlesOfParts>
    <vt:vector size="92" baseType="lpstr">
      <vt:lpstr>Arial</vt:lpstr>
      <vt:lpstr>Calibri</vt:lpstr>
      <vt:lpstr>Cambria</vt:lpstr>
      <vt:lpstr>Helvetica Light</vt:lpstr>
      <vt:lpstr>Libian SC Regular</vt:lpstr>
      <vt:lpstr>Mangal</vt:lpstr>
      <vt:lpstr>Wingdings</vt:lpstr>
      <vt:lpstr>Office Theme</vt:lpstr>
      <vt:lpstr>PowerPoint Presentation</vt:lpstr>
      <vt:lpstr>How to use these slides…</vt:lpstr>
      <vt:lpstr>How to use these slides continued…</vt:lpstr>
      <vt:lpstr>Symbols</vt:lpstr>
      <vt:lpstr>Phenomenon – Question - Model</vt:lpstr>
      <vt:lpstr>Tracking the Two Models</vt:lpstr>
      <vt:lpstr>Learning Segment 01 Overview</vt:lpstr>
      <vt:lpstr>Learning Segment 01 Overview Continued</vt:lpstr>
      <vt:lpstr>Unpacking Processes in Plants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Learning Segment 01 Summary</vt:lpstr>
      <vt:lpstr>Learning Segment 02 Overview</vt:lpstr>
      <vt:lpstr>Learning Segment 02 Overview Continued</vt:lpstr>
      <vt:lpstr>What’s going on with CO2 and plants? </vt:lpstr>
      <vt:lpstr>Addressing some of  our questions about plants…</vt:lpstr>
      <vt:lpstr>What’s going on with CO2 and plants? </vt:lpstr>
      <vt:lpstr>PowerPoint Presentation</vt:lpstr>
      <vt:lpstr>PowerPoint Presentation</vt:lpstr>
      <vt:lpstr>Your Poster</vt:lpstr>
      <vt:lpstr>Decide what test tubes you need and how you will set them up. Then color t.t.’s on lab paper accordingly.</vt:lpstr>
      <vt:lpstr>Plan Your Experiment</vt:lpstr>
      <vt:lpstr>Learning Segment 02 Summary</vt:lpstr>
      <vt:lpstr>Learning Segment 03 Overview</vt:lpstr>
      <vt:lpstr>LS03 Overview Continued</vt:lpstr>
      <vt:lpstr>Tracking the Two Models</vt:lpstr>
      <vt:lpstr>Teacher Resource – Not for Students</vt:lpstr>
      <vt:lpstr>Teacher Resource – Not for Students</vt:lpstr>
      <vt:lpstr>Let’s summarize the meaning of our results</vt:lpstr>
      <vt:lpstr>Learning Segment 03 Summary</vt:lpstr>
      <vt:lpstr>Learning Segment 04 Overview</vt:lpstr>
      <vt:lpstr>Learning Segment 04 Overview Continued</vt:lpstr>
      <vt:lpstr>Optional Slide – Read Presenter Notes Below</vt:lpstr>
      <vt:lpstr>Tracking the Two Models</vt:lpstr>
      <vt:lpstr>It looks like there are some questions that can’t be answered by our data. </vt:lpstr>
      <vt:lpstr>Four Corners</vt:lpstr>
      <vt:lpstr>Unresolved question: Do plants do respiration all the time or just at night? </vt:lpstr>
      <vt:lpstr>PowerPoint Presentation</vt:lpstr>
      <vt:lpstr>PowerPoint Presentation</vt:lpstr>
      <vt:lpstr>PowerPoint Presentation</vt:lpstr>
      <vt:lpstr>PowerPoint Presentation</vt:lpstr>
      <vt:lpstr>What do these experiments tell us? </vt:lpstr>
      <vt:lpstr>PowerPoint Presentation</vt:lpstr>
      <vt:lpstr>WHERE do the two processes happen in organisms?</vt:lpstr>
      <vt:lpstr>Learning Segment 04 Summary</vt:lpstr>
      <vt:lpstr>Learning Segment 05 Overview</vt:lpstr>
      <vt:lpstr>Learning Segment 05 Overview Continued</vt:lpstr>
      <vt:lpstr>Tracking the Two Models</vt:lpstr>
      <vt:lpstr>PowerPoint Presentation</vt:lpstr>
      <vt:lpstr>Learning Segment 05 Summary</vt:lpstr>
      <vt:lpstr>Learning Segment 06 Overview</vt:lpstr>
      <vt:lpstr>Learning Segment 06 Overview Continued</vt:lpstr>
      <vt:lpstr>Learning Segment 06 Overview Continued</vt:lpstr>
      <vt:lpstr>Tracking the Two Models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Learning Segment 06 Summary</vt:lpstr>
      <vt:lpstr>Learning Segment 07 Overview</vt:lpstr>
      <vt:lpstr>Learning Segment 07 Overview Continued</vt:lpstr>
      <vt:lpstr>Tracking the Two Models</vt:lpstr>
      <vt:lpstr>PowerPoint Presentation</vt:lpstr>
      <vt:lpstr>PowerPoint Presentation</vt:lpstr>
      <vt:lpstr>Learning Segment 07 Summary</vt:lpstr>
      <vt:lpstr>Learning Segment 08 Overview</vt:lpstr>
      <vt:lpstr>Learning Segment 08 Overview Continued</vt:lpstr>
      <vt:lpstr>PowerPoint Presentation</vt:lpstr>
      <vt:lpstr>PowerPoint Presentation</vt:lpstr>
      <vt:lpstr>PowerPoint Presentation</vt:lpstr>
      <vt:lpstr>PowerPoint Presentation</vt:lpstr>
      <vt:lpstr>Wrapping Up</vt:lpstr>
      <vt:lpstr>Learning Segment 08 Summary</vt:lpstr>
    </vt:vector>
  </TitlesOfParts>
  <Company>WPUSD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What about Plants?</dc:title>
  <dc:creator>Jennifer Horton</dc:creator>
  <cp:lastModifiedBy>Chris Griesemer</cp:lastModifiedBy>
  <cp:revision>532</cp:revision>
  <cp:lastPrinted>2015-12-02T04:41:24Z</cp:lastPrinted>
  <dcterms:created xsi:type="dcterms:W3CDTF">2015-01-09T21:21:41Z</dcterms:created>
  <dcterms:modified xsi:type="dcterms:W3CDTF">2022-02-21T03:39:35Z</dcterms:modified>
</cp:coreProperties>
</file>