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69"/>
  </p:notesMasterIdLst>
  <p:sldIdLst>
    <p:sldId id="946" r:id="rId2"/>
    <p:sldId id="947" r:id="rId3"/>
    <p:sldId id="948" r:id="rId4"/>
    <p:sldId id="949" r:id="rId5"/>
    <p:sldId id="950" r:id="rId6"/>
    <p:sldId id="942" r:id="rId7"/>
    <p:sldId id="500" r:id="rId8"/>
    <p:sldId id="850" r:id="rId9"/>
    <p:sldId id="931" r:id="rId10"/>
    <p:sldId id="852" r:id="rId11"/>
    <p:sldId id="853" r:id="rId12"/>
    <p:sldId id="854" r:id="rId13"/>
    <p:sldId id="858" r:id="rId14"/>
    <p:sldId id="890" r:id="rId15"/>
    <p:sldId id="863" r:id="rId16"/>
    <p:sldId id="866" r:id="rId17"/>
    <p:sldId id="939" r:id="rId18"/>
    <p:sldId id="865" r:id="rId19"/>
    <p:sldId id="555" r:id="rId20"/>
    <p:sldId id="943" r:id="rId21"/>
    <p:sldId id="907" r:id="rId22"/>
    <p:sldId id="891" r:id="rId23"/>
    <p:sldId id="903" r:id="rId24"/>
    <p:sldId id="932" r:id="rId25"/>
    <p:sldId id="915" r:id="rId26"/>
    <p:sldId id="933" r:id="rId27"/>
    <p:sldId id="936" r:id="rId28"/>
    <p:sldId id="910" r:id="rId29"/>
    <p:sldId id="944" r:id="rId30"/>
    <p:sldId id="917" r:id="rId31"/>
    <p:sldId id="940" r:id="rId32"/>
    <p:sldId id="941" r:id="rId33"/>
    <p:sldId id="918" r:id="rId34"/>
    <p:sldId id="923" r:id="rId35"/>
    <p:sldId id="919" r:id="rId36"/>
    <p:sldId id="934" r:id="rId37"/>
    <p:sldId id="926" r:id="rId38"/>
    <p:sldId id="935" r:id="rId39"/>
    <p:sldId id="925" r:id="rId40"/>
    <p:sldId id="920" r:id="rId41"/>
    <p:sldId id="929" r:id="rId42"/>
    <p:sldId id="904" r:id="rId43"/>
    <p:sldId id="905" r:id="rId44"/>
    <p:sldId id="922" r:id="rId45"/>
    <p:sldId id="937" r:id="rId46"/>
    <p:sldId id="908" r:id="rId47"/>
    <p:sldId id="921" r:id="rId48"/>
    <p:sldId id="938" r:id="rId49"/>
    <p:sldId id="879" r:id="rId50"/>
    <p:sldId id="880" r:id="rId51"/>
    <p:sldId id="882" r:id="rId52"/>
    <p:sldId id="881" r:id="rId53"/>
    <p:sldId id="886" r:id="rId54"/>
    <p:sldId id="951" r:id="rId55"/>
    <p:sldId id="887" r:id="rId56"/>
    <p:sldId id="945" r:id="rId57"/>
    <p:sldId id="888" r:id="rId58"/>
    <p:sldId id="884" r:id="rId59"/>
    <p:sldId id="900" r:id="rId60"/>
    <p:sldId id="901" r:id="rId61"/>
    <p:sldId id="892" r:id="rId62"/>
    <p:sldId id="893" r:id="rId63"/>
    <p:sldId id="894" r:id="rId64"/>
    <p:sldId id="895" r:id="rId65"/>
    <p:sldId id="896" r:id="rId66"/>
    <p:sldId id="897" r:id="rId67"/>
    <p:sldId id="898" r:id="rId68"/>
  </p:sldIdLst>
  <p:sldSz cx="9144000" cy="6858000" type="overhead"/>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9B45301-1415-4E47-8A4A-E951400D9F83}">
          <p14:sldIdLst>
            <p14:sldId id="946"/>
            <p14:sldId id="947"/>
            <p14:sldId id="948"/>
            <p14:sldId id="949"/>
            <p14:sldId id="950"/>
            <p14:sldId id="942"/>
          </p14:sldIdLst>
        </p14:section>
        <p14:section name="LS01 (P to Q)" id="{D8CB6556-321C-4B64-B560-A6DD6F94AF48}">
          <p14:sldIdLst>
            <p14:sldId id="500"/>
            <p14:sldId id="850"/>
            <p14:sldId id="931"/>
            <p14:sldId id="852"/>
            <p14:sldId id="853"/>
            <p14:sldId id="854"/>
            <p14:sldId id="858"/>
            <p14:sldId id="890"/>
            <p14:sldId id="863"/>
            <p14:sldId id="866"/>
            <p14:sldId id="939"/>
            <p14:sldId id="865"/>
            <p14:sldId id="555"/>
          </p14:sldIdLst>
        </p14:section>
        <p14:section name="LS 02 (M to P)" id="{5D80AB22-F630-3E45-B641-CD68DB248532}">
          <p14:sldIdLst>
            <p14:sldId id="943"/>
            <p14:sldId id="907"/>
            <p14:sldId id="891"/>
            <p14:sldId id="903"/>
            <p14:sldId id="932"/>
            <p14:sldId id="915"/>
            <p14:sldId id="933"/>
            <p14:sldId id="936"/>
          </p14:sldIdLst>
        </p14:section>
        <p14:section name="LS 03 (M)" id="{2F572945-13D3-2945-B004-E561DAFBF868}">
          <p14:sldIdLst>
            <p14:sldId id="910"/>
            <p14:sldId id="944"/>
            <p14:sldId id="917"/>
            <p14:sldId id="940"/>
            <p14:sldId id="941"/>
            <p14:sldId id="918"/>
            <p14:sldId id="923"/>
            <p14:sldId id="919"/>
            <p14:sldId id="934"/>
            <p14:sldId id="926"/>
            <p14:sldId id="935"/>
            <p14:sldId id="925"/>
            <p14:sldId id="920"/>
            <p14:sldId id="929"/>
            <p14:sldId id="904"/>
            <p14:sldId id="905"/>
            <p14:sldId id="922"/>
            <p14:sldId id="937"/>
          </p14:sldIdLst>
        </p14:section>
        <p14:section name="LS04 (M to Q)" id="{FC9C8668-0DF1-744A-A03F-CF4275264FF2}">
          <p14:sldIdLst>
            <p14:sldId id="908"/>
            <p14:sldId id="921"/>
            <p14:sldId id="938"/>
          </p14:sldIdLst>
        </p14:section>
        <p14:section name="LS05 (M)" id="{2F5328FD-E4AD-49AC-9DA9-9A6D44149F44}">
          <p14:sldIdLst>
            <p14:sldId id="879"/>
            <p14:sldId id="880"/>
            <p14:sldId id="882"/>
            <p14:sldId id="881"/>
            <p14:sldId id="886"/>
            <p14:sldId id="951"/>
            <p14:sldId id="887"/>
            <p14:sldId id="945"/>
            <p14:sldId id="888"/>
            <p14:sldId id="884"/>
          </p14:sldIdLst>
        </p14:section>
        <p14:section name="Opt LS A (M): Supplement to Address Oxygen from Water" id="{8596C06F-CD1C-4501-AA66-41AA7C8DF805}">
          <p14:sldIdLst>
            <p14:sldId id="900"/>
            <p14:sldId id="901"/>
            <p14:sldId id="892"/>
            <p14:sldId id="893"/>
            <p14:sldId id="894"/>
            <p14:sldId id="895"/>
            <p14:sldId id="896"/>
            <p14:sldId id="897"/>
            <p14:sldId id="898"/>
          </p14:sldIdLst>
        </p14:section>
        <p14:section name="Slide About Atmospheric Composition if Needed" id="{A161A1EC-1543-4CDC-9B6A-982B3D75825A}">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ya Wildgoose" initials="" lastIdx="1" clrIdx="0"/>
  <p:cmAuthor id="1" name="Chris Griesemer" initials="CG"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F00"/>
    <a:srgbClr val="F60000"/>
    <a:srgbClr val="800000"/>
    <a:srgbClr val="FFA7A7"/>
    <a:srgbClr val="7307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14" autoAdjust="0"/>
    <p:restoredTop sz="72429" autoAdjust="0"/>
  </p:normalViewPr>
  <p:slideViewPr>
    <p:cSldViewPr snapToGrid="0">
      <p:cViewPr varScale="1">
        <p:scale>
          <a:sx n="49" d="100"/>
          <a:sy n="49" d="100"/>
        </p:scale>
        <p:origin x="33" y="396"/>
      </p:cViewPr>
      <p:guideLst>
        <p:guide orient="horz" pos="2160"/>
        <p:guide pos="2880"/>
      </p:guideLst>
    </p:cSldViewPr>
  </p:slideViewPr>
  <p:notesTextViewPr>
    <p:cViewPr>
      <p:scale>
        <a:sx n="1" d="1"/>
        <a:sy n="1" d="1"/>
      </p:scale>
      <p:origin x="0" y="0"/>
    </p:cViewPr>
  </p:notesTextViewPr>
  <p:sorterViewPr>
    <p:cViewPr>
      <p:scale>
        <a:sx n="135" d="100"/>
        <a:sy n="13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B94D736-65D7-44EE-8619-011BF6D2A8F3}" type="datetimeFigureOut">
              <a:rPr lang="en-US" smtClean="0"/>
              <a:t>8/3/2021</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5135F7-F3E7-45B8-BA64-443E5B646829}" type="slidenum">
              <a:rPr lang="en-US" smtClean="0"/>
              <a:t>‹#›</a:t>
            </a:fld>
            <a:endParaRPr lang="en-US"/>
          </a:p>
        </p:txBody>
      </p:sp>
    </p:spTree>
    <p:extLst>
      <p:ext uri="{BB962C8B-B14F-4D97-AF65-F5344CB8AC3E}">
        <p14:creationId xmlns:p14="http://schemas.microsoft.com/office/powerpoint/2010/main" val="3794745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Atmosphere_of_Earth"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1523475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read the slide.</a:t>
            </a:r>
          </a:p>
          <a:p>
            <a:endParaRPr lang="en-US" baseline="0" dirty="0"/>
          </a:p>
          <a:p>
            <a:r>
              <a:rPr lang="en-US" baseline="0" dirty="0"/>
              <a:t>SOURCES:</a:t>
            </a:r>
          </a:p>
          <a:p>
            <a:r>
              <a:rPr lang="en-US" baseline="0" dirty="0"/>
              <a:t>Image, “</a:t>
            </a:r>
            <a:r>
              <a:rPr lang="en-US" sz="1200" b="0" i="0" kern="1200" dirty="0">
                <a:solidFill>
                  <a:schemeClr val="tx1"/>
                </a:solidFill>
                <a:effectLst/>
                <a:latin typeface="+mn-lt"/>
                <a:ea typeface="+mn-ea"/>
                <a:cs typeface="+mn-cs"/>
              </a:rPr>
              <a:t>Lava ‘firehose’ enters ocean at </a:t>
            </a:r>
            <a:r>
              <a:rPr lang="en-US" sz="1200" b="0" i="0" kern="1200" dirty="0" err="1">
                <a:solidFill>
                  <a:schemeClr val="tx1"/>
                </a:solidFill>
                <a:effectLst/>
                <a:latin typeface="+mn-lt"/>
                <a:ea typeface="+mn-ea"/>
                <a:cs typeface="+mn-cs"/>
              </a:rPr>
              <a:t>Kamokuna</a:t>
            </a:r>
            <a:r>
              <a:rPr lang="en-US" sz="1200" b="0" i="0" kern="1200" dirty="0">
                <a:solidFill>
                  <a:schemeClr val="tx1"/>
                </a:solidFill>
                <a:effectLst/>
                <a:latin typeface="+mn-lt"/>
                <a:ea typeface="+mn-ea"/>
                <a:cs typeface="+mn-cs"/>
              </a:rPr>
              <a:t> in Hawaii Volcanoes NP</a:t>
            </a:r>
            <a:r>
              <a:rPr lang="en-US" baseline="0" dirty="0"/>
              <a:t>”</a:t>
            </a:r>
          </a:p>
          <a:p>
            <a:r>
              <a:rPr lang="en-US" baseline="0" dirty="0"/>
              <a:t>URL: https://www.flickr.com/photos/144356245@N06/33550476952/</a:t>
            </a:r>
          </a:p>
          <a:p>
            <a:r>
              <a:rPr lang="en-US" baseline="0" dirty="0"/>
              <a:t>Attribution: Public domain, courtesy of the National Parks Service (Janice Wei).</a:t>
            </a:r>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a:t>
            </a:fld>
            <a:endParaRPr lang="en-US"/>
          </a:p>
        </p:txBody>
      </p:sp>
    </p:spTree>
    <p:extLst>
      <p:ext uri="{BB962C8B-B14F-4D97-AF65-F5344CB8AC3E}">
        <p14:creationId xmlns:p14="http://schemas.microsoft.com/office/powerpoint/2010/main" val="1179847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Just read the slide.</a:t>
            </a:r>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a:t>
            </a:r>
            <a:r>
              <a:rPr lang="en-US" b="0" i="0" dirty="0">
                <a:solidFill>
                  <a:srgbClr val="555555"/>
                </a:solidFill>
                <a:effectLst/>
                <a:latin typeface="Helvetica Neue"/>
              </a:rPr>
              <a:t>Volcanic Stromboli Volcano Large Italy Hot Sulfur”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URL: https://www.maxpixel.net/photo-141101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Attribution: N/A</a:t>
            </a:r>
          </a:p>
        </p:txBody>
      </p:sp>
      <p:sp>
        <p:nvSpPr>
          <p:cNvPr id="4" name="Slide Number Placeholder 3"/>
          <p:cNvSpPr>
            <a:spLocks noGrp="1"/>
          </p:cNvSpPr>
          <p:nvPr>
            <p:ph type="sldNum" sz="quarter" idx="5"/>
          </p:nvPr>
        </p:nvSpPr>
        <p:spPr/>
        <p:txBody>
          <a:bodyPr/>
          <a:lstStyle/>
          <a:p>
            <a:fld id="{E85135F7-F3E7-45B8-BA64-443E5B646829}" type="slidenum">
              <a:rPr lang="en-US" smtClean="0"/>
              <a:t>13</a:t>
            </a:fld>
            <a:endParaRPr lang="en-US"/>
          </a:p>
        </p:txBody>
      </p:sp>
    </p:spTree>
    <p:extLst>
      <p:ext uri="{BB962C8B-B14F-4D97-AF65-F5344CB8AC3E}">
        <p14:creationId xmlns:p14="http://schemas.microsoft.com/office/powerpoint/2010/main" val="800816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Transition slide and chance for them to think about what else needs to happen on Earth before our origin story is complete. Quick discussion here. </a:t>
            </a:r>
          </a:p>
          <a:p>
            <a:endParaRPr lang="en-US" dirty="0"/>
          </a:p>
          <a:p>
            <a:r>
              <a:rPr lang="en-US" baseline="0" dirty="0"/>
              <a:t>SOURCES:</a:t>
            </a:r>
          </a:p>
          <a:p>
            <a:r>
              <a:rPr lang="en-US" dirty="0"/>
              <a:t>Image: Planet Earth</a:t>
            </a:r>
          </a:p>
          <a:p>
            <a:r>
              <a:rPr lang="en-US" baseline="0" dirty="0"/>
              <a:t>URL: https://pixabay.com/illustrations/planet-earth-cosmos-continents-1457453/?download</a:t>
            </a:r>
          </a:p>
          <a:p>
            <a:r>
              <a:rPr lang="en-US" baseline="0" dirty="0"/>
              <a:t>Attribution: None required. Image by Alexander </a:t>
            </a:r>
            <a:r>
              <a:rPr lang="en-US" baseline="0" dirty="0" err="1"/>
              <a:t>Lesnitsky</a:t>
            </a:r>
            <a:r>
              <a:rPr lang="en-US" baseline="0" dirty="0"/>
              <a:t> from </a:t>
            </a:r>
            <a:r>
              <a:rPr lang="en-US" baseline="0" dirty="0" err="1"/>
              <a:t>Pixabay</a:t>
            </a:r>
            <a:r>
              <a:rPr lang="en-US" baseline="0"/>
              <a:t>.</a:t>
            </a:r>
            <a:endParaRPr lang="en-US" baseline="0" dirty="0"/>
          </a:p>
          <a:p>
            <a:endParaRPr lang="en-US" baseline="0" dirty="0"/>
          </a:p>
          <a:p>
            <a:r>
              <a:rPr lang="en-US" baseline="0" dirty="0"/>
              <a:t>Image, “</a:t>
            </a:r>
            <a:r>
              <a:rPr lang="en-US" sz="1200" b="0" i="0" kern="1200" dirty="0">
                <a:solidFill>
                  <a:schemeClr val="tx1"/>
                </a:solidFill>
                <a:effectLst/>
                <a:latin typeface="+mn-lt"/>
                <a:ea typeface="+mn-ea"/>
                <a:cs typeface="+mn-cs"/>
              </a:rPr>
              <a:t>Hawai‘i Volcanoes National Park</a:t>
            </a:r>
            <a:r>
              <a:rPr lang="en-US" baseline="0" dirty="0"/>
              <a:t>”</a:t>
            </a:r>
          </a:p>
          <a:p>
            <a:r>
              <a:rPr lang="en-US" baseline="0" dirty="0"/>
              <a:t>URL: https://www.flickr.com/photos/nationalparkservice/32852214577</a:t>
            </a:r>
          </a:p>
          <a:p>
            <a:r>
              <a:rPr lang="en-US" baseline="0" dirty="0"/>
              <a:t>Attribution: Public domain, courtesy of the National Parks Service.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a:t>
            </a:r>
            <a:r>
              <a:rPr lang="en-US" b="0" i="0" dirty="0">
                <a:solidFill>
                  <a:srgbClr val="555555"/>
                </a:solidFill>
                <a:effectLst/>
                <a:latin typeface="Helvetica Neue"/>
              </a:rPr>
              <a:t>Volcanic Stromboli Volcano Large Italy Hot Sulfur”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URL: https://www.maxpixel.net/photo-141101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Attribution: 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aseline="0" dirty="0"/>
              <a:t>Image, “</a:t>
            </a:r>
            <a:r>
              <a:rPr lang="en-US" sz="1200" b="0" i="0" kern="1200" dirty="0">
                <a:solidFill>
                  <a:schemeClr val="tx1"/>
                </a:solidFill>
                <a:effectLst/>
                <a:latin typeface="+mn-lt"/>
                <a:ea typeface="+mn-ea"/>
                <a:cs typeface="+mn-cs"/>
              </a:rPr>
              <a:t>Lava ‘firehose’ enters ocean at </a:t>
            </a:r>
            <a:r>
              <a:rPr lang="en-US" sz="1200" b="0" i="0" kern="1200" dirty="0" err="1">
                <a:solidFill>
                  <a:schemeClr val="tx1"/>
                </a:solidFill>
                <a:effectLst/>
                <a:latin typeface="+mn-lt"/>
                <a:ea typeface="+mn-ea"/>
                <a:cs typeface="+mn-cs"/>
              </a:rPr>
              <a:t>Kamokuna</a:t>
            </a:r>
            <a:r>
              <a:rPr lang="en-US" sz="1200" b="0" i="0" kern="1200" dirty="0">
                <a:solidFill>
                  <a:schemeClr val="tx1"/>
                </a:solidFill>
                <a:effectLst/>
                <a:latin typeface="+mn-lt"/>
                <a:ea typeface="+mn-ea"/>
                <a:cs typeface="+mn-cs"/>
              </a:rPr>
              <a:t> in Hawaii Volcanoes NP</a:t>
            </a:r>
            <a:r>
              <a:rPr lang="en-US" baseline="0" dirty="0"/>
              <a:t>”</a:t>
            </a:r>
          </a:p>
          <a:p>
            <a:r>
              <a:rPr lang="en-US" baseline="0" dirty="0"/>
              <a:t>URL: https://www.flickr.com/photos/144356245@N06/33550476952/</a:t>
            </a:r>
          </a:p>
          <a:p>
            <a:r>
              <a:rPr lang="en-US" baseline="0" dirty="0"/>
              <a:t>Attribution: Public domain, courtesy of the National Parks Service (Janice Wei).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14</a:t>
            </a:fld>
            <a:endParaRPr lang="en-US"/>
          </a:p>
        </p:txBody>
      </p:sp>
    </p:spTree>
    <p:extLst>
      <p:ext uri="{BB962C8B-B14F-4D97-AF65-F5344CB8AC3E}">
        <p14:creationId xmlns:p14="http://schemas.microsoft.com/office/powerpoint/2010/main" val="4061303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Here we are,</a:t>
            </a:r>
            <a:r>
              <a:rPr lang="en-US" baseline="0" dirty="0"/>
              <a:t> focused on the specific phenomenon for the unit.</a:t>
            </a:r>
          </a:p>
          <a:p>
            <a:r>
              <a:rPr lang="en-US" baseline="0" dirty="0"/>
              <a:t>In the next learning segment, you’ll have an opportunity to help students settle on a Driving Question. If you feel it is pretty obvious or that you need to move on quickly, consider giving students the DQ, having them record it in Doodle B and moving on to Learning Segment </a:t>
            </a:r>
            <a:endParaRPr lang="en-US" dirty="0"/>
          </a:p>
          <a:p>
            <a:endParaRPr lang="en-US" dirty="0"/>
          </a:p>
          <a:p>
            <a:r>
              <a:rPr lang="en-US" dirty="0"/>
              <a:t>SOURCES:</a:t>
            </a:r>
          </a:p>
          <a:p>
            <a:r>
              <a:rPr lang="en-US" dirty="0"/>
              <a:t>Data</a:t>
            </a:r>
            <a:r>
              <a:rPr lang="en-US" baseline="0" dirty="0"/>
              <a:t> from Wikipedia page: </a:t>
            </a:r>
            <a:r>
              <a:rPr lang="en-US" dirty="0">
                <a:hlinkClick r:id="rId3"/>
              </a:rPr>
              <a:t>https://en.wikipedia.org/wiki/Atmosphere_of_Earth</a:t>
            </a: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15</a:t>
            </a:fld>
            <a:endParaRPr lang="en-US"/>
          </a:p>
        </p:txBody>
      </p:sp>
    </p:spTree>
    <p:extLst>
      <p:ext uri="{BB962C8B-B14F-4D97-AF65-F5344CB8AC3E}">
        <p14:creationId xmlns:p14="http://schemas.microsoft.com/office/powerpoint/2010/main" val="4124992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Y</a:t>
            </a:r>
            <a:r>
              <a:rPr lang="en-US" dirty="0"/>
              <a:t>ou could skip these</a:t>
            </a:r>
            <a:r>
              <a:rPr lang="en-US" baseline="0" dirty="0"/>
              <a:t> two slides</a:t>
            </a:r>
            <a:r>
              <a:rPr lang="en-US" dirty="0"/>
              <a:t> and just have students record the new driving question in Doodle C instead of generating it through this process (next slide). But</a:t>
            </a:r>
            <a:r>
              <a:rPr lang="en-US" baseline="0" dirty="0"/>
              <a:t> only skip these slides if you feel they wouldn’t be productive for your class.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16</a:t>
            </a:fld>
            <a:endParaRPr lang="en-US"/>
          </a:p>
        </p:txBody>
      </p:sp>
    </p:spTree>
    <p:extLst>
      <p:ext uri="{BB962C8B-B14F-4D97-AF65-F5344CB8AC3E}">
        <p14:creationId xmlns:p14="http://schemas.microsoft.com/office/powerpoint/2010/main" val="512831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Y</a:t>
            </a:r>
            <a:r>
              <a:rPr lang="en-US" dirty="0"/>
              <a:t>ou could skip these</a:t>
            </a:r>
            <a:r>
              <a:rPr lang="en-US" baseline="0" dirty="0"/>
              <a:t> two slides</a:t>
            </a:r>
            <a:r>
              <a:rPr lang="en-US" dirty="0"/>
              <a:t> and just have students record the new driving question in Doodle C instead of generating it through this process (next slide). But</a:t>
            </a:r>
            <a:r>
              <a:rPr lang="en-US" baseline="0" dirty="0"/>
              <a:t> only skip these slides if you feel they wouldn’t be productive for your class.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17</a:t>
            </a:fld>
            <a:endParaRPr lang="en-US"/>
          </a:p>
        </p:txBody>
      </p:sp>
    </p:spTree>
    <p:extLst>
      <p:ext uri="{BB962C8B-B14F-4D97-AF65-F5344CB8AC3E}">
        <p14:creationId xmlns:p14="http://schemas.microsoft.com/office/powerpoint/2010/main" val="154135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Work</a:t>
            </a:r>
            <a:r>
              <a:rPr lang="en-US" baseline="0" dirty="0"/>
              <a:t> to a simple, consensus Driving Question like, </a:t>
            </a:r>
            <a:r>
              <a:rPr lang="en-US" b="1" baseline="0" dirty="0"/>
              <a:t>“Why did the atmosphere’s oxygen increase over time?”</a:t>
            </a:r>
            <a:r>
              <a:rPr lang="en-US" baseline="0" dirty="0"/>
              <a:t> or </a:t>
            </a:r>
            <a:r>
              <a:rPr lang="en-US" b="1" baseline="0" dirty="0"/>
              <a:t>“Where did the oxygen in the atmosphere come from?”</a:t>
            </a:r>
            <a:endParaRPr lang="en-US" b="1" dirty="0"/>
          </a:p>
        </p:txBody>
      </p:sp>
      <p:sp>
        <p:nvSpPr>
          <p:cNvPr id="4" name="Slide Number Placeholder 3"/>
          <p:cNvSpPr>
            <a:spLocks noGrp="1"/>
          </p:cNvSpPr>
          <p:nvPr>
            <p:ph type="sldNum" sz="quarter" idx="5"/>
          </p:nvPr>
        </p:nvSpPr>
        <p:spPr/>
        <p:txBody>
          <a:bodyPr/>
          <a:lstStyle/>
          <a:p>
            <a:fld id="{E85135F7-F3E7-45B8-BA64-443E5B646829}" type="slidenum">
              <a:rPr lang="en-US" smtClean="0"/>
              <a:t>18</a:t>
            </a:fld>
            <a:endParaRPr lang="en-US"/>
          </a:p>
        </p:txBody>
      </p:sp>
    </p:spTree>
    <p:extLst>
      <p:ext uri="{BB962C8B-B14F-4D97-AF65-F5344CB8AC3E}">
        <p14:creationId xmlns:p14="http://schemas.microsoft.com/office/powerpoint/2010/main" val="604280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19</a:t>
            </a:fld>
            <a:endParaRPr lang="en-US"/>
          </a:p>
        </p:txBody>
      </p:sp>
    </p:spTree>
    <p:extLst>
      <p:ext uri="{BB962C8B-B14F-4D97-AF65-F5344CB8AC3E}">
        <p14:creationId xmlns:p14="http://schemas.microsoft.com/office/powerpoint/2010/main" val="140638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21</a:t>
            </a:fld>
            <a:endParaRPr lang="en-US"/>
          </a:p>
        </p:txBody>
      </p:sp>
    </p:spTree>
    <p:extLst>
      <p:ext uri="{BB962C8B-B14F-4D97-AF65-F5344CB8AC3E}">
        <p14:creationId xmlns:p14="http://schemas.microsoft.com/office/powerpoint/2010/main" val="3381176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should be a very quick conversation. Not trying to come to consensus here, just allowing students to voice some early ideas. </a:t>
            </a:r>
            <a:endParaRPr lang="en-US" b="1" dirty="0"/>
          </a:p>
        </p:txBody>
      </p:sp>
      <p:sp>
        <p:nvSpPr>
          <p:cNvPr id="4" name="Slide Number Placeholder 3"/>
          <p:cNvSpPr>
            <a:spLocks noGrp="1"/>
          </p:cNvSpPr>
          <p:nvPr>
            <p:ph type="sldNum" sz="quarter" idx="5"/>
          </p:nvPr>
        </p:nvSpPr>
        <p:spPr/>
        <p:txBody>
          <a:bodyPr/>
          <a:lstStyle/>
          <a:p>
            <a:fld id="{E85135F7-F3E7-45B8-BA64-443E5B646829}" type="slidenum">
              <a:rPr lang="en-US" smtClean="0"/>
              <a:t>22</a:t>
            </a:fld>
            <a:endParaRPr lang="en-US"/>
          </a:p>
        </p:txBody>
      </p:sp>
    </p:spTree>
    <p:extLst>
      <p:ext uri="{BB962C8B-B14F-4D97-AF65-F5344CB8AC3E}">
        <p14:creationId xmlns:p14="http://schemas.microsoft.com/office/powerpoint/2010/main" val="235246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4159450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Hopefully kids will at least say carbon dioxide and water here. The idea is to make sure the students first realize that the oxygen was here all along but that it has changed forms. This sets us up to focus on the atmosphere a bit more. </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23</a:t>
            </a:fld>
            <a:endParaRPr lang="en-US"/>
          </a:p>
        </p:txBody>
      </p:sp>
    </p:spTree>
    <p:extLst>
      <p:ext uri="{BB962C8B-B14F-4D97-AF65-F5344CB8AC3E}">
        <p14:creationId xmlns:p14="http://schemas.microsoft.com/office/powerpoint/2010/main" val="3167718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Hopefully kids will at least say carbon dioxide and water here. The idea is to make sure the students first realize that the oxygen was here all along but that it has changed forms. This sets us up to focus on the atmosphere a bit more.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for teachers only: Atom</a:t>
            </a:r>
            <a:r>
              <a:rPr lang="en-US" baseline="0" dirty="0"/>
              <a:t> for atom, oxygen is THE most abundant component of Earth. (This may seem counter-intuitive because we think of oxygen in its gaseous form… but think of all of the oxidized minerals!)</a:t>
            </a:r>
          </a:p>
          <a:p>
            <a:endParaRPr lang="en-US" dirty="0"/>
          </a:p>
          <a:p>
            <a:r>
              <a:rPr lang="en-US" dirty="0"/>
              <a:t> </a:t>
            </a:r>
          </a:p>
        </p:txBody>
      </p:sp>
      <p:sp>
        <p:nvSpPr>
          <p:cNvPr id="4" name="Slide Number Placeholder 3"/>
          <p:cNvSpPr>
            <a:spLocks noGrp="1"/>
          </p:cNvSpPr>
          <p:nvPr>
            <p:ph type="sldNum" sz="quarter" idx="5"/>
          </p:nvPr>
        </p:nvSpPr>
        <p:spPr/>
        <p:txBody>
          <a:bodyPr/>
          <a:lstStyle/>
          <a:p>
            <a:fld id="{E85135F7-F3E7-45B8-BA64-443E5B646829}" type="slidenum">
              <a:rPr lang="en-US" smtClean="0"/>
              <a:t>24</a:t>
            </a:fld>
            <a:endParaRPr lang="en-US"/>
          </a:p>
        </p:txBody>
      </p:sp>
    </p:spTree>
    <p:extLst>
      <p:ext uri="{BB962C8B-B14F-4D97-AF65-F5344CB8AC3E}">
        <p14:creationId xmlns:p14="http://schemas.microsoft.com/office/powerpoint/2010/main" val="20200865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want to develop a model that helps us account for the rise in atmospheric oxygen, but 4.4 billion years is a long time. Here we provide more information so students can see that there is an interesting pattern to the changes in oxygen in the atmosphere over time. This should be a quick conversation and we hope that students notice that it stayed at zero for a long time, then rose to 2% where it stayed for another billion years before increasing to to current levels. We have chosen to depict this in a table instead of a graph because this is a simplified version of what scientists think happened with oxygen over time. Here we highlight the broad overall pattern even and leave out some info about fluctuations during some of these time periods. </a:t>
            </a:r>
          </a:p>
        </p:txBody>
      </p:sp>
      <p:sp>
        <p:nvSpPr>
          <p:cNvPr id="4" name="Slide Number Placeholder 3"/>
          <p:cNvSpPr>
            <a:spLocks noGrp="1"/>
          </p:cNvSpPr>
          <p:nvPr>
            <p:ph type="sldNum" sz="quarter" idx="5"/>
          </p:nvPr>
        </p:nvSpPr>
        <p:spPr/>
        <p:txBody>
          <a:bodyPr/>
          <a:lstStyle/>
          <a:p>
            <a:fld id="{E85135F7-F3E7-45B8-BA64-443E5B646829}" type="slidenum">
              <a:rPr lang="en-US" smtClean="0"/>
              <a:t>25</a:t>
            </a:fld>
            <a:endParaRPr lang="en-US"/>
          </a:p>
        </p:txBody>
      </p:sp>
    </p:spTree>
    <p:extLst>
      <p:ext uri="{BB962C8B-B14F-4D97-AF65-F5344CB8AC3E}">
        <p14:creationId xmlns:p14="http://schemas.microsoft.com/office/powerpoint/2010/main" val="1567308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want to develop a model that helps us account for the rise in atmospheric oxygen but 4.4 billion years is a long time. Here we provide more information so students can see that there is an interesting pattern to the changes in oxygen in the atmosphere over time. This should be a quick conversation and we hope that students notice that it stayed at zero for a long time, then rose to 2% where it stayed for another billion years before increasing to to current levels. We have chosen to depict this in a table instead of a graph because this is a simplified version of what scientists think happened with oxygen over time. Here we highlight the broad overall pattern even and leave out some info about fluctuations during some of these time periods. </a:t>
            </a:r>
          </a:p>
        </p:txBody>
      </p:sp>
      <p:sp>
        <p:nvSpPr>
          <p:cNvPr id="4" name="Slide Number Placeholder 3"/>
          <p:cNvSpPr>
            <a:spLocks noGrp="1"/>
          </p:cNvSpPr>
          <p:nvPr>
            <p:ph type="sldNum" sz="quarter" idx="5"/>
          </p:nvPr>
        </p:nvSpPr>
        <p:spPr/>
        <p:txBody>
          <a:bodyPr/>
          <a:lstStyle/>
          <a:p>
            <a:fld id="{E85135F7-F3E7-45B8-BA64-443E5B646829}" type="slidenum">
              <a:rPr lang="en-US" smtClean="0"/>
              <a:t>26</a:t>
            </a:fld>
            <a:endParaRPr lang="en-US"/>
          </a:p>
        </p:txBody>
      </p:sp>
    </p:spTree>
    <p:extLst>
      <p:ext uri="{BB962C8B-B14F-4D97-AF65-F5344CB8AC3E}">
        <p14:creationId xmlns:p14="http://schemas.microsoft.com/office/powerpoint/2010/main" val="3594315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27</a:t>
            </a:fld>
            <a:endParaRPr lang="en-US"/>
          </a:p>
        </p:txBody>
      </p:sp>
    </p:spTree>
    <p:extLst>
      <p:ext uri="{BB962C8B-B14F-4D97-AF65-F5344CB8AC3E}">
        <p14:creationId xmlns:p14="http://schemas.microsoft.com/office/powerpoint/2010/main" val="3732899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endParaRPr lang="pt-BR" baseline="-250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28</a:t>
            </a:fld>
            <a:endParaRPr lang="en-US"/>
          </a:p>
        </p:txBody>
      </p:sp>
    </p:spTree>
    <p:extLst>
      <p:ext uri="{BB962C8B-B14F-4D97-AF65-F5344CB8AC3E}">
        <p14:creationId xmlns:p14="http://schemas.microsoft.com/office/powerpoint/2010/main" val="179312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dirty="0" smtClean="0"/>
              <a:t>… </a:t>
            </a:r>
            <a:r>
              <a:rPr lang="en-US" dirty="0" smtClean="0"/>
              <a:t>you </a:t>
            </a:r>
            <a:r>
              <a:rPr lang="en-US" dirty="0"/>
              <a:t>could skip this and the next few slides and just have students record the new driving question in Doodle C instead.</a:t>
            </a:r>
            <a:r>
              <a:rPr lang="en-US" baseline="0" dirty="0"/>
              <a:t> (Read the next few slides to understand these options.)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30</a:t>
            </a:fld>
            <a:endParaRPr lang="en-US"/>
          </a:p>
        </p:txBody>
      </p:sp>
    </p:spTree>
    <p:extLst>
      <p:ext uri="{BB962C8B-B14F-4D97-AF65-F5344CB8AC3E}">
        <p14:creationId xmlns:p14="http://schemas.microsoft.com/office/powerpoint/2010/main" val="2733692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a:t>
            </a:r>
            <a:r>
              <a:rPr lang="en-US" b="1" baseline="0" dirty="0"/>
              <a:t> </a:t>
            </a:r>
            <a:r>
              <a:rPr lang="en-US" baseline="0" dirty="0"/>
              <a:t>If you feel you kids need some review of chemistry and chemical reactions, move through the conversations in the next couple of slides. </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31</a:t>
            </a:fld>
            <a:endParaRPr lang="en-US"/>
          </a:p>
        </p:txBody>
      </p:sp>
    </p:spTree>
    <p:extLst>
      <p:ext uri="{BB962C8B-B14F-4D97-AF65-F5344CB8AC3E}">
        <p14:creationId xmlns:p14="http://schemas.microsoft.com/office/powerpoint/2010/main" val="18951290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a:t>
            </a:r>
            <a:r>
              <a:rPr lang="en-US" b="1" baseline="0" dirty="0"/>
              <a:t> </a:t>
            </a:r>
            <a:r>
              <a:rPr lang="en-US" baseline="0" dirty="0"/>
              <a:t>This slide can ground kids in the hallmarks of chemical reactions. We expect some kids might know that burning (a chemical reaction) involves oxygen. In this case, it uses oxygen (and produces water and carbon dioxide, just like the baking soda + vinegar reaction). But then ask kids if they know reactions or processes that PRODUCE oxygen. Maybe they’ll say something about plants, photosynthesis or even offer the overall reaction. If not, move on to the next slide anyway.</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32</a:t>
            </a:fld>
            <a:endParaRPr lang="en-US"/>
          </a:p>
        </p:txBody>
      </p:sp>
    </p:spTree>
    <p:extLst>
      <p:ext uri="{BB962C8B-B14F-4D97-AF65-F5344CB8AC3E}">
        <p14:creationId xmlns:p14="http://schemas.microsoft.com/office/powerpoint/2010/main" val="5585300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Hopefully the idea that plants have something to do with this came up in the initial model discussions around doodle box D. Here we examine a video to see evidence of oxygen gas being given off by a plant and extrapolate that to all plants in a brief reminder about a process kids likely have learned about before: photosynthesis. Later in the curriculum we go into a lot more detail about this process so no need to go in depth here. The point here is simply that plants give off oxygen gas. </a:t>
            </a:r>
          </a:p>
          <a:p>
            <a:endParaRPr lang="en-US" dirty="0"/>
          </a:p>
          <a:p>
            <a:r>
              <a:rPr lang="en-US" dirty="0"/>
              <a:t>SOURCES:</a:t>
            </a:r>
          </a:p>
          <a:p>
            <a:r>
              <a:rPr lang="en-US" dirty="0"/>
              <a:t>Video, “</a:t>
            </a:r>
            <a:r>
              <a:rPr lang="en-US" sz="1200" b="0" i="0" kern="1200" dirty="0">
                <a:solidFill>
                  <a:schemeClr val="tx1"/>
                </a:solidFill>
                <a:effectLst/>
                <a:latin typeface="+mn-lt"/>
                <a:ea typeface="+mn-ea"/>
                <a:cs typeface="+mn-cs"/>
              </a:rPr>
              <a:t>’Photosynthesis’ experiment (How to make oxygen at home)</a:t>
            </a:r>
            <a:r>
              <a:rPr lang="en-US" dirty="0"/>
              <a:t>”</a:t>
            </a:r>
          </a:p>
          <a:p>
            <a:r>
              <a:rPr lang="en-US" dirty="0"/>
              <a:t>URL: https://www.youtube.com/watch?v=Uiuct-2yAxA</a:t>
            </a:r>
          </a:p>
          <a:p>
            <a:r>
              <a:rPr lang="en-US" dirty="0" err="1"/>
              <a:t>Atrribution</a:t>
            </a:r>
            <a:r>
              <a:rPr lang="en-US" dirty="0"/>
              <a:t>: MEL Science via YouTube</a:t>
            </a:r>
          </a:p>
          <a:p>
            <a:r>
              <a:rPr lang="en-US" dirty="0"/>
              <a:t>Add model idea to the “our model” section </a:t>
            </a:r>
          </a:p>
        </p:txBody>
      </p:sp>
      <p:sp>
        <p:nvSpPr>
          <p:cNvPr id="4" name="Slide Number Placeholder 3"/>
          <p:cNvSpPr>
            <a:spLocks noGrp="1"/>
          </p:cNvSpPr>
          <p:nvPr>
            <p:ph type="sldNum" sz="quarter" idx="5"/>
          </p:nvPr>
        </p:nvSpPr>
        <p:spPr/>
        <p:txBody>
          <a:bodyPr/>
          <a:lstStyle/>
          <a:p>
            <a:fld id="{E85135F7-F3E7-45B8-BA64-443E5B646829}" type="slidenum">
              <a:rPr lang="en-US" smtClean="0"/>
              <a:t>33</a:t>
            </a:fld>
            <a:endParaRPr lang="en-US"/>
          </a:p>
        </p:txBody>
      </p:sp>
    </p:spTree>
    <p:extLst>
      <p:ext uri="{BB962C8B-B14F-4D97-AF65-F5344CB8AC3E}">
        <p14:creationId xmlns:p14="http://schemas.microsoft.com/office/powerpoint/2010/main" val="2515138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40159377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 model idea to the “our model” section on the</a:t>
            </a:r>
            <a:r>
              <a:rPr lang="en-US" baseline="0" dirty="0"/>
              <a:t> Doodl</a:t>
            </a:r>
            <a:r>
              <a:rPr lang="en-US" dirty="0"/>
              <a:t>e Sheet. Should be something along the lines of: </a:t>
            </a:r>
            <a:r>
              <a:rPr lang="en-US" b="1" dirty="0">
                <a:cs typeface="Arial" panose="020B0604020202020204" pitchFamily="34" charset="0"/>
              </a:rPr>
              <a:t>Some kinds of life release oxygen as a gas as a result of some life processes.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kids want to name the process of photosynthesis that is fine but for now all we really need is that some kinds of life can release oxygen gas. Later in the curriculum we will go into a lot more detail about this so if kids seem interested, it would be good to let them know about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34</a:t>
            </a:fld>
            <a:endParaRPr lang="en-US"/>
          </a:p>
        </p:txBody>
      </p:sp>
    </p:spTree>
    <p:extLst>
      <p:ext uri="{BB962C8B-B14F-4D97-AF65-F5344CB8AC3E}">
        <p14:creationId xmlns:p14="http://schemas.microsoft.com/office/powerpoint/2010/main" val="8734737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could have kids actually do this with steel wool. It does not need to be a full-blown lab unless you want it to be. Just have kids observe what happens. Steel wool comes in a range of forms, but if you just use the SOS brand pads from the grocery store this works easily and quickly if you simply rinse the included soap coating off. With other kinds of steel wool, you may want to use acetone to remove the protective coating. You could have kids do this themselves or set up as station or demo. The idea is simply to provide a tangible example of the familiar rusting process. </a:t>
            </a:r>
          </a:p>
          <a:p>
            <a:endParaRPr lang="en-US" dirty="0" smtClean="0"/>
          </a:p>
          <a:p>
            <a:r>
              <a:rPr lang="en-US" dirty="0" smtClean="0"/>
              <a:t>SOURCES:</a:t>
            </a:r>
          </a:p>
          <a:p>
            <a:r>
              <a:rPr lang="en-US" dirty="0" smtClean="0"/>
              <a:t>Both images courtesy</a:t>
            </a:r>
            <a:r>
              <a:rPr lang="en-US" baseline="0" dirty="0" smtClean="0"/>
              <a:t> MBER-Bio.</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35</a:t>
            </a:fld>
            <a:endParaRPr lang="en-US"/>
          </a:p>
        </p:txBody>
      </p:sp>
    </p:spTree>
    <p:extLst>
      <p:ext uri="{BB962C8B-B14F-4D97-AF65-F5344CB8AC3E}">
        <p14:creationId xmlns:p14="http://schemas.microsoft.com/office/powerpoint/2010/main" val="35590055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Kids might also be familiar with copper turning green or silver tarnishing, etc. No need to go into a lot of detail here, just getting them thinking about this. </a:t>
            </a:r>
          </a:p>
          <a:p>
            <a:endParaRPr lang="en-US" dirty="0" smtClean="0"/>
          </a:p>
          <a:p>
            <a:r>
              <a:rPr lang="en-US" dirty="0" smtClean="0"/>
              <a:t>SOURCES:</a:t>
            </a:r>
          </a:p>
          <a:p>
            <a:r>
              <a:rPr lang="en-US" dirty="0" smtClean="0"/>
              <a:t>Both images courtesy</a:t>
            </a:r>
            <a:r>
              <a:rPr lang="en-US" baseline="0" dirty="0" smtClean="0"/>
              <a:t> MBER-Bio.</a:t>
            </a:r>
            <a:endParaRPr lang="en-US" dirty="0" smtClean="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36</a:t>
            </a:fld>
            <a:endParaRPr lang="en-US"/>
          </a:p>
        </p:txBody>
      </p:sp>
    </p:spTree>
    <p:extLst>
      <p:ext uri="{BB962C8B-B14F-4D97-AF65-F5344CB8AC3E}">
        <p14:creationId xmlns:p14="http://schemas.microsoft.com/office/powerpoint/2010/main" val="215685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lot of text on this slide and the next so you may want to animate or break it up. The main thing is to give students enough information so they can infer that oxygen gas has reacted with the iron to form rust. This process takes oxygen out of the air and renders it into a solid. This is all they need to get at this point. The importance of this for the Earth comes next.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37</a:t>
            </a:fld>
            <a:endParaRPr lang="en-US"/>
          </a:p>
        </p:txBody>
      </p:sp>
    </p:spTree>
    <p:extLst>
      <p:ext uri="{BB962C8B-B14F-4D97-AF65-F5344CB8AC3E}">
        <p14:creationId xmlns:p14="http://schemas.microsoft.com/office/powerpoint/2010/main" val="1290317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lot of text on this slide and the next so you may want to animate or break it up. The main thing is to give students enough information so they can infer that oxygen gas has reacted with the iron to form rust. This process takes oxygen out of the air and renders it into a solid. This is all they need to get at this point. The importance of this for the Earth comes next.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38</a:t>
            </a:fld>
            <a:endParaRPr lang="en-US"/>
          </a:p>
        </p:txBody>
      </p:sp>
    </p:spTree>
    <p:extLst>
      <p:ext uri="{BB962C8B-B14F-4D97-AF65-F5344CB8AC3E}">
        <p14:creationId xmlns:p14="http://schemas.microsoft.com/office/powerpoint/2010/main" val="11963754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idea we want kids to develop based on this short foray into the reactivity of oxygen is that there were (and still are) a lot of things for oxygen to do besides build up as a gas. In the next step we ask kids to put this idea together with some geologic evidence to explain why the pattern of how oxygen built up in the atmosphere. YOU MAY WANT TO HOLD on articulating a model idea here OR aim for simple simple like: Oxygen is a reactive substance that reacts easily with many metals. </a:t>
            </a:r>
          </a:p>
        </p:txBody>
      </p:sp>
      <p:sp>
        <p:nvSpPr>
          <p:cNvPr id="4" name="Slide Number Placeholder 3"/>
          <p:cNvSpPr>
            <a:spLocks noGrp="1"/>
          </p:cNvSpPr>
          <p:nvPr>
            <p:ph type="sldNum" sz="quarter" idx="5"/>
          </p:nvPr>
        </p:nvSpPr>
        <p:spPr/>
        <p:txBody>
          <a:bodyPr/>
          <a:lstStyle/>
          <a:p>
            <a:fld id="{E85135F7-F3E7-45B8-BA64-443E5B646829}" type="slidenum">
              <a:rPr lang="en-US" smtClean="0"/>
              <a:t>39</a:t>
            </a:fld>
            <a:endParaRPr lang="en-US"/>
          </a:p>
        </p:txBody>
      </p:sp>
    </p:spTree>
    <p:extLst>
      <p:ext uri="{BB962C8B-B14F-4D97-AF65-F5344CB8AC3E}">
        <p14:creationId xmlns:p14="http://schemas.microsoft.com/office/powerpoint/2010/main" val="249895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Hand</a:t>
            </a:r>
            <a:r>
              <a:rPr lang="en-US" baseline="0" dirty="0"/>
              <a:t> out the two sets of cards so that every group of four receives a copy of both, dividing into pairs that read the Geology Cards and Life Cards separately. Don’t leave individuals to work alone. (So, for example, pair two groups of 3 to teach each other.)</a:t>
            </a:r>
          </a:p>
          <a:p>
            <a:pPr algn="l"/>
            <a:endParaRPr lang="en-US" dirty="0"/>
          </a:p>
          <a:p>
            <a:pPr algn="l"/>
            <a:r>
              <a:rPr lang="en-US" dirty="0"/>
              <a:t>Model ideas from the cards…</a:t>
            </a:r>
          </a:p>
          <a:p>
            <a:r>
              <a:rPr lang="en-US" dirty="0"/>
              <a:t>GEOLOGY CARDS: The goal here is for students to see the evidence about oxygen in the atmosphere that is left in the geologic record. </a:t>
            </a:r>
          </a:p>
          <a:p>
            <a:r>
              <a:rPr lang="en-US" dirty="0"/>
              <a:t>LIFE CARDS: Here students get more information on what is known about early life and a broad sense of how the type and distribution of life has changed over geologic time. </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40</a:t>
            </a:fld>
            <a:endParaRPr lang="en-US"/>
          </a:p>
        </p:txBody>
      </p:sp>
    </p:spTree>
    <p:extLst>
      <p:ext uri="{BB962C8B-B14F-4D97-AF65-F5344CB8AC3E}">
        <p14:creationId xmlns:p14="http://schemas.microsoft.com/office/powerpoint/2010/main" val="4334081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want to develop a model that helps us account for the rise in atmospheric oxygen but 4.4 billion years is a long time. Here we provide more information so students can see that there is an interesting pattern to the changes in oxygen in the atmosphere over time. This should be a quick conversation and we hope that students notice that it stayed at zero for a long time, then rose to 2% where it stayed for another billion years before increasing to current levels. We have chosen to depict this in a table instead of a graph because this is a simplified version of what scientists think happened with oxygen over time. Here we highlight the broad overall pattern even and leave out some info about fluctuations during some of these time periods. </a:t>
            </a:r>
          </a:p>
          <a:p>
            <a:pPr algn="l"/>
            <a:endParaRPr lang="en-US" dirty="0"/>
          </a:p>
          <a:p>
            <a:pPr algn="l"/>
            <a:r>
              <a:rPr lang="en-US" dirty="0"/>
              <a:t>Model ideas from the cards…</a:t>
            </a:r>
          </a:p>
          <a:p>
            <a:r>
              <a:rPr lang="en-US" dirty="0"/>
              <a:t>GEOLOGY CARDS: The goal here is for students to see the evidence about oxygen in the atmosphere that is left in the geologic record. </a:t>
            </a:r>
          </a:p>
          <a:p>
            <a:r>
              <a:rPr lang="en-US" dirty="0"/>
              <a:t>LIFE CARDS: Here students get more information on what is known about early life and a broad sense of how the type and distribution of life has changed over geologic time. </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41</a:t>
            </a:fld>
            <a:endParaRPr lang="en-US"/>
          </a:p>
        </p:txBody>
      </p:sp>
    </p:spTree>
    <p:extLst>
      <p:ext uri="{BB962C8B-B14F-4D97-AF65-F5344CB8AC3E}">
        <p14:creationId xmlns:p14="http://schemas.microsoft.com/office/powerpoint/2010/main" val="35838278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students.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42</a:t>
            </a:fld>
            <a:endParaRPr lang="en-US"/>
          </a:p>
        </p:txBody>
      </p:sp>
    </p:spTree>
    <p:extLst>
      <p:ext uri="{BB962C8B-B14F-4D97-AF65-F5344CB8AC3E}">
        <p14:creationId xmlns:p14="http://schemas.microsoft.com/office/powerpoint/2010/main" val="3435200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meant to show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43</a:t>
            </a:fld>
            <a:endParaRPr lang="en-US"/>
          </a:p>
        </p:txBody>
      </p:sp>
    </p:spTree>
    <p:extLst>
      <p:ext uri="{BB962C8B-B14F-4D97-AF65-F5344CB8AC3E}">
        <p14:creationId xmlns:p14="http://schemas.microsoft.com/office/powerpoint/2010/main" val="3708748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a:t>
            </a:fld>
            <a:endParaRPr lang="en-US" dirty="0"/>
          </a:p>
        </p:txBody>
      </p:sp>
    </p:spTree>
    <p:extLst>
      <p:ext uri="{BB962C8B-B14F-4D97-AF65-F5344CB8AC3E}">
        <p14:creationId xmlns:p14="http://schemas.microsoft.com/office/powerpoint/2010/main" val="36463052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groups share out ideas. </a:t>
            </a:r>
            <a:r>
              <a:rPr lang="en-US" dirty="0"/>
              <a:t>Hoping to come to the following two to three ideas from the cards: </a:t>
            </a:r>
          </a:p>
          <a:p>
            <a:pPr marL="285750" indent="-285750">
              <a:lnSpc>
                <a:spcPct val="100000"/>
              </a:lnSpc>
              <a:spcBef>
                <a:spcPts val="0"/>
              </a:spcBef>
              <a:spcAft>
                <a:spcPts val="1200"/>
              </a:spcAft>
              <a:buFont typeface="Arial" panose="020B0604020202020204" pitchFamily="34" charset="0"/>
              <a:buChar char="•"/>
            </a:pPr>
            <a:r>
              <a:rPr lang="en-US" b="1" dirty="0">
                <a:cs typeface="Arial" panose="020B0604020202020204" pitchFamily="34" charset="0"/>
              </a:rPr>
              <a:t>As life became more abundant on Earth oxygen was released into the atmosphere but most of it quickly reacted with other substances and therefore did not build up in the atmosphere for a long time (as much as a billion years).</a:t>
            </a:r>
          </a:p>
          <a:p>
            <a:pPr marL="285750" indent="-285750">
              <a:lnSpc>
                <a:spcPct val="100000"/>
              </a:lnSpc>
              <a:spcBef>
                <a:spcPts val="0"/>
              </a:spcBef>
              <a:spcAft>
                <a:spcPts val="1200"/>
              </a:spcAft>
              <a:buFont typeface="Arial" panose="020B0604020202020204" pitchFamily="34" charset="0"/>
              <a:buChar char="•"/>
            </a:pPr>
            <a:r>
              <a:rPr lang="en-US" b="1" dirty="0">
                <a:cs typeface="Arial" panose="020B0604020202020204" pitchFamily="34" charset="0"/>
              </a:rPr>
              <a:t>Around 2.5 billion years ago it began accumulating in the atmosphere as evidenced by banded iron formations</a:t>
            </a:r>
          </a:p>
          <a:p>
            <a:pPr marL="285750" indent="-285750">
              <a:lnSpc>
                <a:spcPct val="100000"/>
              </a:lnSpc>
              <a:spcBef>
                <a:spcPts val="0"/>
              </a:spcBef>
              <a:spcAft>
                <a:spcPts val="1200"/>
              </a:spcAft>
              <a:buFont typeface="Arial" panose="020B0604020202020204" pitchFamily="34" charset="0"/>
              <a:buChar char="•"/>
            </a:pPr>
            <a:r>
              <a:rPr lang="en-US" b="1" dirty="0">
                <a:cs typeface="Arial" panose="020B0604020202020204" pitchFamily="34" charset="0"/>
              </a:rPr>
              <a:t>As life continued to become more abundant and moved onto land the atmospheric oxygen increased and stabilized to modern levels of approximately 21%. </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44</a:t>
            </a:fld>
            <a:endParaRPr lang="en-US"/>
          </a:p>
        </p:txBody>
      </p:sp>
    </p:spTree>
    <p:extLst>
      <p:ext uri="{BB962C8B-B14F-4D97-AF65-F5344CB8AC3E}">
        <p14:creationId xmlns:p14="http://schemas.microsoft.com/office/powerpoint/2010/main" val="42871809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45</a:t>
            </a:fld>
            <a:endParaRPr lang="en-US"/>
          </a:p>
        </p:txBody>
      </p:sp>
    </p:spTree>
    <p:extLst>
      <p:ext uri="{BB962C8B-B14F-4D97-AF65-F5344CB8AC3E}">
        <p14:creationId xmlns:p14="http://schemas.microsoft.com/office/powerpoint/2010/main" val="11208678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46</a:t>
            </a:fld>
            <a:endParaRPr lang="en-US"/>
          </a:p>
        </p:txBody>
      </p:sp>
    </p:spTree>
    <p:extLst>
      <p:ext uri="{BB962C8B-B14F-4D97-AF65-F5344CB8AC3E}">
        <p14:creationId xmlns:p14="http://schemas.microsoft.com/office/powerpoint/2010/main" val="27004562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Here we provide</a:t>
            </a:r>
            <a:r>
              <a:rPr lang="en-US" baseline="0" dirty="0"/>
              <a:t> an opportunity to use our model to explain the driving question. Since students have recent been asked to write a rather lengthy explanation using their model (Atmosphere and Oceans Letter to a Friend), we encourage you to present a different kind of formative assessment here. We’ve provided a sort of graphic organizer with spaces to both write and draw in the resource, “O2 04 Explaining the Pattern”. You may use such an organizer or another assessment method of your choosing.</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47</a:t>
            </a:fld>
            <a:endParaRPr lang="en-US"/>
          </a:p>
        </p:txBody>
      </p:sp>
    </p:spTree>
    <p:extLst>
      <p:ext uri="{BB962C8B-B14F-4D97-AF65-F5344CB8AC3E}">
        <p14:creationId xmlns:p14="http://schemas.microsoft.com/office/powerpoint/2010/main" val="10710984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48</a:t>
            </a:fld>
            <a:endParaRPr lang="en-US"/>
          </a:p>
        </p:txBody>
      </p:sp>
    </p:spTree>
    <p:extLst>
      <p:ext uri="{BB962C8B-B14F-4D97-AF65-F5344CB8AC3E}">
        <p14:creationId xmlns:p14="http://schemas.microsoft.com/office/powerpoint/2010/main" val="20803245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49</a:t>
            </a:fld>
            <a:endParaRPr lang="en-US"/>
          </a:p>
        </p:txBody>
      </p:sp>
    </p:spTree>
    <p:extLst>
      <p:ext uri="{BB962C8B-B14F-4D97-AF65-F5344CB8AC3E}">
        <p14:creationId xmlns:p14="http://schemas.microsoft.com/office/powerpoint/2010/main" val="37610784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50</a:t>
            </a:fld>
            <a:endParaRPr lang="en-US"/>
          </a:p>
        </p:txBody>
      </p:sp>
    </p:spTree>
    <p:extLst>
      <p:ext uri="{BB962C8B-B14F-4D97-AF65-F5344CB8AC3E}">
        <p14:creationId xmlns:p14="http://schemas.microsoft.com/office/powerpoint/2010/main" val="6904909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Planet Earth</a:t>
            </a:r>
          </a:p>
          <a:p>
            <a:r>
              <a:rPr lang="en-US" baseline="0" dirty="0"/>
              <a:t>URL: https://pixabay.com/illustrations/planet-earth-cosmos-continents-1457453/?download</a:t>
            </a:r>
          </a:p>
          <a:p>
            <a:r>
              <a:rPr lang="en-US" baseline="0" dirty="0"/>
              <a:t>Attribution: None required. Image by Alexander </a:t>
            </a:r>
            <a:r>
              <a:rPr lang="en-US" baseline="0" dirty="0" err="1"/>
              <a:t>Lesnitsky</a:t>
            </a:r>
            <a:r>
              <a:rPr lang="en-US" baseline="0" dirty="0"/>
              <a:t> from </a:t>
            </a:r>
            <a:r>
              <a:rPr lang="en-US" baseline="0" dirty="0" err="1"/>
              <a:t>Pixabay</a:t>
            </a:r>
            <a:r>
              <a:rPr lang="en-US" baseline="0" dirty="0"/>
              <a:t>.</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51</a:t>
            </a:fld>
            <a:endParaRPr lang="en-US"/>
          </a:p>
        </p:txBody>
      </p:sp>
    </p:spTree>
    <p:extLst>
      <p:ext uri="{BB962C8B-B14F-4D97-AF65-F5344CB8AC3E}">
        <p14:creationId xmlns:p14="http://schemas.microsoft.com/office/powerpoint/2010/main" val="17282357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We’ve set this up for you</a:t>
            </a:r>
            <a:r>
              <a:rPr lang="en-US" baseline="0" dirty="0"/>
              <a:t> as a quick whole-class discussion in order to be mindful about time. We encourage you to use the Representation of the Four Spheres as a tool for thinking about and recording the ideas that come up.</a:t>
            </a:r>
          </a:p>
          <a:p>
            <a:r>
              <a:rPr lang="en-US" baseline="0" dirty="0"/>
              <a:t>You can change/scaffold this activity in whatever way you see fit. (Consider having students pair-share or discuss ideas in groups, for example. Or remind students of some of the key phenomena in this unit and have each group consider only one, jig-sawing to understand the implications. Whatever you choose to do, please be sensitive to “small group fatigue” or overusing pair-shares.) </a:t>
            </a:r>
          </a:p>
          <a:p>
            <a:r>
              <a:rPr lang="en-US" b="1" baseline="0" dirty="0"/>
              <a:t>The goal is to get to these paradigm-forming ideas rather quickly. You’ll have opportunities to address them time and again throughout the year.</a:t>
            </a:r>
            <a:endParaRPr lang="en-US" b="1" dirty="0"/>
          </a:p>
        </p:txBody>
      </p:sp>
      <p:sp>
        <p:nvSpPr>
          <p:cNvPr id="4" name="Slide Number Placeholder 3"/>
          <p:cNvSpPr>
            <a:spLocks noGrp="1"/>
          </p:cNvSpPr>
          <p:nvPr>
            <p:ph type="sldNum" sz="quarter" idx="5"/>
          </p:nvPr>
        </p:nvSpPr>
        <p:spPr/>
        <p:txBody>
          <a:bodyPr/>
          <a:lstStyle/>
          <a:p>
            <a:fld id="{E85135F7-F3E7-45B8-BA64-443E5B646829}" type="slidenum">
              <a:rPr lang="en-US" smtClean="0"/>
              <a:t>52</a:t>
            </a:fld>
            <a:endParaRPr lang="en-US"/>
          </a:p>
        </p:txBody>
      </p:sp>
    </p:spTree>
    <p:extLst>
      <p:ext uri="{BB962C8B-B14F-4D97-AF65-F5344CB8AC3E}">
        <p14:creationId xmlns:p14="http://schemas.microsoft.com/office/powerpoint/2010/main" val="1866595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title of this slide states one</a:t>
            </a:r>
            <a:r>
              <a:rPr lang="en-US" baseline="0" dirty="0"/>
              <a:t> big paradigm we’re trying to instill in students: change in the spheres (in the Earth) over time.</a:t>
            </a:r>
          </a:p>
          <a:p>
            <a:r>
              <a:rPr lang="en-US" dirty="0"/>
              <a:t>We’ll</a:t>
            </a:r>
            <a:r>
              <a:rPr lang="en-US" baseline="0" dirty="0"/>
              <a:t> next</a:t>
            </a:r>
            <a:r>
              <a:rPr lang="en-US" dirty="0"/>
              <a:t> quickly establish</a:t>
            </a:r>
            <a:r>
              <a:rPr lang="en-US" baseline="0" dirty="0"/>
              <a:t> that the three spheres we’ve discussed have changed over time. The change in atmosphere will become our specific phenomenon for the unit.</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53</a:t>
            </a:fld>
            <a:endParaRPr lang="en-US"/>
          </a:p>
        </p:txBody>
      </p:sp>
    </p:spTree>
    <p:extLst>
      <p:ext uri="{BB962C8B-B14F-4D97-AF65-F5344CB8AC3E}">
        <p14:creationId xmlns:p14="http://schemas.microsoft.com/office/powerpoint/2010/main" val="994731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7</a:t>
            </a:fld>
            <a:endParaRPr lang="en-US" dirty="0"/>
          </a:p>
        </p:txBody>
      </p:sp>
    </p:spTree>
    <p:extLst>
      <p:ext uri="{BB962C8B-B14F-4D97-AF65-F5344CB8AC3E}">
        <p14:creationId xmlns:p14="http://schemas.microsoft.com/office/powerpoint/2010/main" val="3743530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1" dirty="0" smtClean="0"/>
              <a:t>Optional Slide.</a:t>
            </a:r>
            <a:r>
              <a:rPr lang="en-US" b="1" baseline="0" dirty="0" smtClean="0"/>
              <a:t> </a:t>
            </a:r>
            <a:r>
              <a:rPr lang="en-US" baseline="0" dirty="0" smtClean="0"/>
              <a:t>You can go in more depth and wonder about changes in the composition of the atmosphere, but we intentionally restricted the phenomenon on this unit to the change in oxygen. Here you can present them with more information about the contemporary atmosphere and can even have them compare it to the roster of gases we learned are emitted from volcanoes. Plenty to wonder about here. Most notably, “Where did all of the nitrogen come from?” Addressing this question is beyond the scope of MBER Living Earth and the NGSS, but feel free to try to make sense of this very interesting phenomenon with your students. (You may need to wait until later in the curriculum to go after an answer. Students develop ideas about reservoirs and movement of carbon in The Carbon Cycle.)</a:t>
            </a:r>
            <a:endParaRPr lang="en-US" dirty="0"/>
          </a:p>
          <a:p>
            <a:r>
              <a:rPr lang="en-US" dirty="0"/>
              <a:t>This</a:t>
            </a:r>
            <a:r>
              <a:rPr lang="en-US" baseline="0" dirty="0"/>
              <a:t> is not something we care for students to absorb in all of its detail. It’s just a quick whole-class conversation. We’re navigating into the specific phenomenon for the unit– that the atmosphere’s oxygen has changed over time. Don’t get caught up in the details of this slide. (Though there are plenty of opportunities here to do so AND to remind students </a:t>
            </a:r>
            <a:r>
              <a:rPr lang="en-US" baseline="0" dirty="0" smtClean="0"/>
              <a:t>about the occasional need to attend to </a:t>
            </a:r>
            <a:r>
              <a:rPr lang="en-US" baseline="0" dirty="0"/>
              <a:t>mathematical </a:t>
            </a:r>
            <a:r>
              <a:rPr lang="en-US" baseline="0" dirty="0" smtClean="0"/>
              <a:t>conversions, </a:t>
            </a:r>
            <a:r>
              <a:rPr lang="en-US" baseline="0" dirty="0"/>
              <a:t>i.e. ppm to percent.)</a:t>
            </a:r>
          </a:p>
          <a:p>
            <a:endParaRPr lang="en-US" baseline="0" dirty="0"/>
          </a:p>
          <a:p>
            <a:r>
              <a:rPr lang="en-US" dirty="0"/>
              <a:t>SOURCES:</a:t>
            </a:r>
          </a:p>
          <a:p>
            <a:r>
              <a:rPr lang="en-US" dirty="0"/>
              <a:t>Data</a:t>
            </a:r>
            <a:r>
              <a:rPr lang="en-US" baseline="0" dirty="0"/>
              <a:t> from Wikipedia page: </a:t>
            </a:r>
            <a:r>
              <a:rPr lang="en-US" dirty="0"/>
              <a:t>https://en.wikipedia.org/wiki/Atmosphere_of_Earth</a:t>
            </a: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54</a:t>
            </a:fld>
            <a:endParaRPr lang="en-US"/>
          </a:p>
        </p:txBody>
      </p:sp>
    </p:spTree>
    <p:extLst>
      <p:ext uri="{BB962C8B-B14F-4D97-AF65-F5344CB8AC3E}">
        <p14:creationId xmlns:p14="http://schemas.microsoft.com/office/powerpoint/2010/main" val="2946188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Quick</a:t>
            </a:r>
            <a:r>
              <a:rPr lang="en-US" b="1" baseline="0" dirty="0"/>
              <a:t> slide. </a:t>
            </a:r>
            <a:r>
              <a:rPr lang="en-US" baseline="0" dirty="0"/>
              <a:t>Nothing to memorize here. We’re just establishing a paradigm of change in the spheres over time by telling students about how the oceans have changed. </a:t>
            </a:r>
            <a:r>
              <a:rPr lang="en-US" dirty="0"/>
              <a:t>Talk about salt water. Are there other things in seawater</a:t>
            </a:r>
            <a:r>
              <a:rPr lang="en-US" baseline="0" dirty="0"/>
              <a:t> besides table salt? Students should know that erosion is an important process in filling the world’s oceans with salt. Students may or may not offer these ideas, but we hope they can track them with some familiarity.</a:t>
            </a:r>
          </a:p>
          <a:p>
            <a:endParaRPr lang="en-US" baseline="0" dirty="0"/>
          </a:p>
          <a:p>
            <a:r>
              <a:rPr lang="en-US" baseline="0" dirty="0"/>
              <a:t>A bigger idea also may or may not come up, but you (as the instructor) should recognize this is another example of how the Four Spheres influence one another over time: the geosphere contributed salts to the ocean.</a:t>
            </a:r>
          </a:p>
          <a:p>
            <a:endParaRPr lang="en-US" baseline="0"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55</a:t>
            </a:fld>
            <a:endParaRPr lang="en-US"/>
          </a:p>
        </p:txBody>
      </p:sp>
    </p:spTree>
    <p:extLst>
      <p:ext uri="{BB962C8B-B14F-4D97-AF65-F5344CB8AC3E}">
        <p14:creationId xmlns:p14="http://schemas.microsoft.com/office/powerpoint/2010/main" val="418978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Quick</a:t>
            </a:r>
            <a:r>
              <a:rPr lang="en-US" b="1" baseline="0" dirty="0" smtClean="0"/>
              <a:t> slide. </a:t>
            </a:r>
            <a:r>
              <a:rPr lang="en-US" baseline="0" dirty="0" smtClean="0"/>
              <a:t>Nothing to memorize here. We’re just establishing a paradigm of change in the spheres over time by telling students about how the oceans have changed. </a:t>
            </a:r>
            <a:r>
              <a:rPr lang="en-US" dirty="0" smtClean="0"/>
              <a:t>Talk about salt water. Are there other things in seawater</a:t>
            </a:r>
            <a:r>
              <a:rPr lang="en-US" baseline="0" dirty="0" smtClean="0"/>
              <a:t> besides table salt? Students should know that erosion is an important process in filling the world’s oceans with salt. Students may or may not offer these ideas, but we hope they can track them with some familiarity.</a:t>
            </a:r>
          </a:p>
          <a:p>
            <a:endParaRPr lang="en-US" baseline="0" dirty="0" smtClean="0"/>
          </a:p>
          <a:p>
            <a:r>
              <a:rPr lang="en-US" baseline="0" dirty="0" smtClean="0"/>
              <a:t>A bigger idea also may or may not come up, but you (as the instructor) should recognize this is another example of how the Four Spheres influence one another over time: the geosphere contributed salts to the ocean.</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56</a:t>
            </a:fld>
            <a:endParaRPr lang="en-US"/>
          </a:p>
        </p:txBody>
      </p:sp>
    </p:spTree>
    <p:extLst>
      <p:ext uri="{BB962C8B-B14F-4D97-AF65-F5344CB8AC3E}">
        <p14:creationId xmlns:p14="http://schemas.microsoft.com/office/powerpoint/2010/main" val="40791431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1" baseline="0" dirty="0"/>
              <a:t>Optional slide to guide the conversation suggested in the Teacher Notes on the last slide.</a:t>
            </a:r>
          </a:p>
          <a:p>
            <a:r>
              <a:rPr lang="en-US" baseline="0" dirty="0"/>
              <a:t>Get some ideas here and then tell the kids that basically all of the salts came from the rock, many of them due to erosion. This took a lot of time. The continents had to form and then erode. We’ll talk a bit more about this later in the year, but the composition of ocean water has certainly NOT been static over Earths history and inferring its historical composition often gives us clues into what has changed with the other three spheres. </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57</a:t>
            </a:fld>
            <a:endParaRPr lang="en-US"/>
          </a:p>
        </p:txBody>
      </p:sp>
    </p:spTree>
    <p:extLst>
      <p:ext uri="{BB962C8B-B14F-4D97-AF65-F5344CB8AC3E}">
        <p14:creationId xmlns:p14="http://schemas.microsoft.com/office/powerpoint/2010/main" val="21110743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58</a:t>
            </a:fld>
            <a:endParaRPr lang="en-US"/>
          </a:p>
        </p:txBody>
      </p:sp>
    </p:spTree>
    <p:extLst>
      <p:ext uri="{BB962C8B-B14F-4D97-AF65-F5344CB8AC3E}">
        <p14:creationId xmlns:p14="http://schemas.microsoft.com/office/powerpoint/2010/main" val="4120982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59</a:t>
            </a:fld>
            <a:endParaRPr lang="en-US"/>
          </a:p>
        </p:txBody>
      </p:sp>
    </p:spTree>
    <p:extLst>
      <p:ext uri="{BB962C8B-B14F-4D97-AF65-F5344CB8AC3E}">
        <p14:creationId xmlns:p14="http://schemas.microsoft.com/office/powerpoint/2010/main" val="1062768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60</a:t>
            </a:fld>
            <a:endParaRPr lang="en-US"/>
          </a:p>
        </p:txBody>
      </p:sp>
    </p:spTree>
    <p:extLst>
      <p:ext uri="{BB962C8B-B14F-4D97-AF65-F5344CB8AC3E}">
        <p14:creationId xmlns:p14="http://schemas.microsoft.com/office/powerpoint/2010/main" val="30025690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If</a:t>
            </a:r>
            <a:r>
              <a:rPr lang="en-US" baseline="0" dirty="0"/>
              <a:t> these competing ideas arise, you can honor both and have students capture them in Doodle Box D as prompted in Learning Segment 02. Then you’ll need to choose how you handle and track the evaluation (and elimination) of the competing idea that the oxygen came from splitting water molecules.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61</a:t>
            </a:fld>
            <a:endParaRPr lang="en-US"/>
          </a:p>
        </p:txBody>
      </p:sp>
    </p:spTree>
    <p:extLst>
      <p:ext uri="{BB962C8B-B14F-4D97-AF65-F5344CB8AC3E}">
        <p14:creationId xmlns:p14="http://schemas.microsoft.com/office/powerpoint/2010/main" val="1923398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Walk</a:t>
            </a:r>
            <a:r>
              <a:rPr lang="en-US" baseline="0" dirty="0"/>
              <a:t> through this information with your students.</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62</a:t>
            </a:fld>
            <a:endParaRPr lang="en-US"/>
          </a:p>
        </p:txBody>
      </p:sp>
    </p:spTree>
    <p:extLst>
      <p:ext uri="{BB962C8B-B14F-4D97-AF65-F5344CB8AC3E}">
        <p14:creationId xmlns:p14="http://schemas.microsoft.com/office/powerpoint/2010/main" val="37551299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Even if we push the temperature higher…</a:t>
            </a:r>
          </a:p>
          <a:p>
            <a:pPr marL="0" indent="0">
              <a:lnSpc>
                <a:spcPct val="100000"/>
              </a:lnSpc>
              <a:spcBef>
                <a:spcPts val="0"/>
              </a:spcBef>
              <a:buNone/>
            </a:pPr>
            <a:r>
              <a:rPr lang="en-US" sz="1200" dirty="0">
                <a:latin typeface="Arial" panose="020B0604020202020204" pitchFamily="34" charset="0"/>
                <a:cs typeface="Arial" panose="020B0604020202020204" pitchFamily="34" charset="0"/>
                <a:sym typeface="Wingdings" panose="05000000000000000000" pitchFamily="2" charset="2"/>
              </a:rPr>
              <a:t> </a:t>
            </a:r>
            <a:r>
              <a:rPr lang="en-US" sz="1200" dirty="0">
                <a:latin typeface="Arial" panose="020B0604020202020204" pitchFamily="34" charset="0"/>
                <a:cs typeface="Arial" panose="020B0604020202020204" pitchFamily="34" charset="0"/>
                <a:sym typeface="Symbol" panose="05050102010706020507" pitchFamily="18" charset="2"/>
              </a:rPr>
              <a:t>At 2</a:t>
            </a:r>
            <a:r>
              <a:rPr lang="en-US" sz="1200" dirty="0">
                <a:latin typeface="Arial" panose="020B0604020202020204" pitchFamily="34" charset="0"/>
                <a:cs typeface="Arial" panose="020B0604020202020204" pitchFamily="34" charset="0"/>
              </a:rPr>
              <a:t>200</a:t>
            </a:r>
            <a:r>
              <a:rPr lang="en-US" sz="1200" dirty="0">
                <a:latin typeface="Arial" panose="020B0604020202020204" pitchFamily="34" charset="0"/>
                <a:cs typeface="Arial" panose="020B0604020202020204" pitchFamily="34" charset="0"/>
                <a:sym typeface="Symbol" panose="05050102010706020507" pitchFamily="18" charset="2"/>
              </a:rPr>
              <a:t> C only about 3% of </a:t>
            </a:r>
            <a:r>
              <a:rPr lang="pt-BR" sz="1200" dirty="0">
                <a:latin typeface="Arial" panose="020B0604020202020204" pitchFamily="34" charset="0"/>
                <a:cs typeface="Arial" panose="020B0604020202020204" pitchFamily="34" charset="0"/>
              </a:rPr>
              <a:t>H</a:t>
            </a:r>
            <a:r>
              <a:rPr lang="pt-BR" sz="1200" baseline="-25000" dirty="0">
                <a:latin typeface="Arial" panose="020B0604020202020204" pitchFamily="34" charset="0"/>
                <a:cs typeface="Arial" panose="020B0604020202020204" pitchFamily="34" charset="0"/>
              </a:rPr>
              <a:t>2</a:t>
            </a:r>
            <a:r>
              <a:rPr lang="pt-BR" sz="1200" dirty="0">
                <a:latin typeface="Arial" panose="020B0604020202020204" pitchFamily="34" charset="0"/>
                <a:cs typeface="Arial" panose="020B0604020202020204" pitchFamily="34" charset="0"/>
              </a:rPr>
              <a:t>O molecules break apart to form H, H</a:t>
            </a:r>
            <a:r>
              <a:rPr lang="pt-BR" sz="1200" baseline="-25000" dirty="0">
                <a:latin typeface="Arial" panose="020B0604020202020204" pitchFamily="34" charset="0"/>
                <a:cs typeface="Arial" panose="020B0604020202020204" pitchFamily="34" charset="0"/>
              </a:rPr>
              <a:t>2</a:t>
            </a:r>
            <a:r>
              <a:rPr lang="pt-BR" sz="1200" dirty="0">
                <a:latin typeface="Arial" panose="020B0604020202020204" pitchFamily="34" charset="0"/>
                <a:cs typeface="Arial" panose="020B0604020202020204" pitchFamily="34" charset="0"/>
              </a:rPr>
              <a:t>, O, O</a:t>
            </a:r>
            <a:r>
              <a:rPr lang="pt-BR" sz="1200" baseline="-25000" dirty="0">
                <a:latin typeface="Arial" panose="020B0604020202020204" pitchFamily="34" charset="0"/>
                <a:cs typeface="Arial" panose="020B0604020202020204" pitchFamily="34" charset="0"/>
              </a:rPr>
              <a:t>2</a:t>
            </a:r>
            <a:r>
              <a:rPr lang="pt-BR" sz="1200" dirty="0">
                <a:latin typeface="Arial" panose="020B0604020202020204" pitchFamily="34" charset="0"/>
                <a:cs typeface="Arial" panose="020B0604020202020204" pitchFamily="34" charset="0"/>
              </a:rPr>
              <a:t>, and OH.</a:t>
            </a:r>
          </a:p>
          <a:p>
            <a:pPr marL="0" indent="0">
              <a:lnSpc>
                <a:spcPct val="100000"/>
              </a:lnSpc>
              <a:spcBef>
                <a:spcPts val="0"/>
              </a:spcBef>
              <a:buNone/>
            </a:pPr>
            <a:r>
              <a:rPr lang="pt-BR" sz="1200" dirty="0">
                <a:latin typeface="Arial" panose="020B0604020202020204" pitchFamily="34" charset="0"/>
                <a:cs typeface="Arial" panose="020B0604020202020204" pitchFamily="34" charset="0"/>
                <a:sym typeface="Wingdings" panose="05000000000000000000" pitchFamily="2" charset="2"/>
              </a:rPr>
              <a:t> </a:t>
            </a:r>
            <a:r>
              <a:rPr lang="pt-BR" sz="1200" dirty="0">
                <a:latin typeface="Arial" panose="020B0604020202020204" pitchFamily="34" charset="0"/>
                <a:cs typeface="Arial" panose="020B0604020202020204" pitchFamily="34" charset="0"/>
              </a:rPr>
              <a:t>At 3000 </a:t>
            </a:r>
            <a:r>
              <a:rPr lang="en-US" sz="1200" dirty="0">
                <a:latin typeface="Arial" panose="020B0604020202020204" pitchFamily="34" charset="0"/>
                <a:cs typeface="Arial" panose="020B0604020202020204" pitchFamily="34" charset="0"/>
                <a:sym typeface="Symbol" panose="05050102010706020507" pitchFamily="18" charset="2"/>
              </a:rPr>
              <a:t>C only about 50% of </a:t>
            </a:r>
            <a:r>
              <a:rPr lang="pt-BR" sz="1200" dirty="0">
                <a:latin typeface="Arial" panose="020B0604020202020204" pitchFamily="34" charset="0"/>
                <a:cs typeface="Arial" panose="020B0604020202020204" pitchFamily="34" charset="0"/>
              </a:rPr>
              <a:t>H</a:t>
            </a:r>
            <a:r>
              <a:rPr lang="pt-BR" sz="1200" baseline="-25000" dirty="0">
                <a:latin typeface="Arial" panose="020B0604020202020204" pitchFamily="34" charset="0"/>
                <a:cs typeface="Arial" panose="020B0604020202020204" pitchFamily="34" charset="0"/>
              </a:rPr>
              <a:t>2</a:t>
            </a:r>
            <a:r>
              <a:rPr lang="pt-BR" sz="1200" dirty="0">
                <a:latin typeface="Arial" panose="020B0604020202020204" pitchFamily="34" charset="0"/>
                <a:cs typeface="Arial" panose="020B0604020202020204" pitchFamily="34" charset="0"/>
              </a:rPr>
              <a:t>O molecules break apart.</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63</a:t>
            </a:fld>
            <a:endParaRPr lang="en-US"/>
          </a:p>
        </p:txBody>
      </p:sp>
    </p:spTree>
    <p:extLst>
      <p:ext uri="{BB962C8B-B14F-4D97-AF65-F5344CB8AC3E}">
        <p14:creationId xmlns:p14="http://schemas.microsoft.com/office/powerpoint/2010/main" val="880173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8</a:t>
            </a:fld>
            <a:endParaRPr lang="en-US"/>
          </a:p>
        </p:txBody>
      </p:sp>
    </p:spTree>
    <p:extLst>
      <p:ext uri="{BB962C8B-B14F-4D97-AF65-F5344CB8AC3E}">
        <p14:creationId xmlns:p14="http://schemas.microsoft.com/office/powerpoint/2010/main" val="9233464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Just more information if you students push and you have time.</a:t>
            </a:r>
          </a:p>
        </p:txBody>
      </p:sp>
      <p:sp>
        <p:nvSpPr>
          <p:cNvPr id="4" name="Slide Number Placeholder 3"/>
          <p:cNvSpPr>
            <a:spLocks noGrp="1"/>
          </p:cNvSpPr>
          <p:nvPr>
            <p:ph type="sldNum" sz="quarter" idx="5"/>
          </p:nvPr>
        </p:nvSpPr>
        <p:spPr/>
        <p:txBody>
          <a:bodyPr/>
          <a:lstStyle/>
          <a:p>
            <a:fld id="{E85135F7-F3E7-45B8-BA64-443E5B646829}" type="slidenum">
              <a:rPr lang="en-US" smtClean="0"/>
              <a:t>64</a:t>
            </a:fld>
            <a:endParaRPr lang="en-US"/>
          </a:p>
        </p:txBody>
      </p:sp>
    </p:spTree>
    <p:extLst>
      <p:ext uri="{BB962C8B-B14F-4D97-AF65-F5344CB8AC3E}">
        <p14:creationId xmlns:p14="http://schemas.microsoft.com/office/powerpoint/2010/main" val="20631233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or your own prompts to capture the ideas just explored.</a:t>
            </a:r>
          </a:p>
        </p:txBody>
      </p:sp>
      <p:sp>
        <p:nvSpPr>
          <p:cNvPr id="4" name="Slide Number Placeholder 3"/>
          <p:cNvSpPr>
            <a:spLocks noGrp="1"/>
          </p:cNvSpPr>
          <p:nvPr>
            <p:ph type="sldNum" sz="quarter" idx="5"/>
          </p:nvPr>
        </p:nvSpPr>
        <p:spPr/>
        <p:txBody>
          <a:bodyPr/>
          <a:lstStyle/>
          <a:p>
            <a:fld id="{E85135F7-F3E7-45B8-BA64-443E5B646829}" type="slidenum">
              <a:rPr lang="en-US" smtClean="0"/>
              <a:t>65</a:t>
            </a:fld>
            <a:endParaRPr lang="en-US"/>
          </a:p>
        </p:txBody>
      </p:sp>
    </p:spTree>
    <p:extLst>
      <p:ext uri="{BB962C8B-B14F-4D97-AF65-F5344CB8AC3E}">
        <p14:creationId xmlns:p14="http://schemas.microsoft.com/office/powerpoint/2010/main" val="4576006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Evaluate</a:t>
            </a:r>
            <a:r>
              <a:rPr lang="en-US" baseline="0" dirty="0"/>
              <a:t> and resolve the competing ideas and return to the Learning Segment from which you left off.</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66</a:t>
            </a:fld>
            <a:endParaRPr lang="en-US"/>
          </a:p>
        </p:txBody>
      </p:sp>
    </p:spTree>
    <p:extLst>
      <p:ext uri="{BB962C8B-B14F-4D97-AF65-F5344CB8AC3E}">
        <p14:creationId xmlns:p14="http://schemas.microsoft.com/office/powerpoint/2010/main" val="58335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67</a:t>
            </a:fld>
            <a:endParaRPr lang="en-US"/>
          </a:p>
        </p:txBody>
      </p:sp>
    </p:spTree>
    <p:extLst>
      <p:ext uri="{BB962C8B-B14F-4D97-AF65-F5344CB8AC3E}">
        <p14:creationId xmlns:p14="http://schemas.microsoft.com/office/powerpoint/2010/main" val="1140213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Move</a:t>
            </a:r>
            <a:r>
              <a:rPr lang="en-US" baseline="0" dirty="0"/>
              <a:t> quickly. Not to be remembered—just for interest.</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9</a:t>
            </a:fld>
            <a:endParaRPr lang="en-US"/>
          </a:p>
        </p:txBody>
      </p:sp>
    </p:spTree>
    <p:extLst>
      <p:ext uri="{BB962C8B-B14F-4D97-AF65-F5344CB8AC3E}">
        <p14:creationId xmlns:p14="http://schemas.microsoft.com/office/powerpoint/2010/main" val="2693749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We’re just storytelling here, but the mention of zircon crystals will remind students that there </a:t>
            </a:r>
            <a:r>
              <a:rPr lang="en-US" u="sng" dirty="0"/>
              <a:t>is</a:t>
            </a:r>
            <a:r>
              <a:rPr lang="en-US" dirty="0"/>
              <a:t> evidence for the</a:t>
            </a:r>
            <a:r>
              <a:rPr lang="en-US" baseline="0" dirty="0"/>
              <a:t> deep-time inferences we’ve made about the Earth’s history. </a:t>
            </a:r>
          </a:p>
          <a:p>
            <a:r>
              <a:rPr lang="en-US" i="1" baseline="0" dirty="0"/>
              <a:t>Note about the role of evidence: </a:t>
            </a:r>
            <a:r>
              <a:rPr lang="en-US" baseline="0" dirty="0"/>
              <a:t>This is a good place to remind them that no one was there to witness or take pictures of what was happening. All of our ideas about what was going on in Earth’s past (really everything more than a few thousand years ago) is inference based on evidence. And as we find more evidence, our inferred understanding might change.</a:t>
            </a:r>
            <a:endParaRPr lang="en-US" dirty="0"/>
          </a:p>
          <a:p>
            <a:endParaRPr lang="en-US" dirty="0"/>
          </a:p>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Article from Live Science, “</a:t>
            </a:r>
            <a:r>
              <a:rPr lang="en-US" sz="1200" b="0" i="0" kern="1200" dirty="0">
                <a:solidFill>
                  <a:schemeClr val="tx1"/>
                </a:solidFill>
                <a:effectLst/>
                <a:latin typeface="+mn-lt"/>
                <a:ea typeface="+mn-ea"/>
                <a:cs typeface="+mn-cs"/>
              </a:rPr>
              <a:t>Confirmed: Oldest Fragment of Early Earth is 4.4 Billion Years Old</a:t>
            </a:r>
            <a:r>
              <a:rPr lang="en-US" dirty="0"/>
              <a:t>”</a:t>
            </a:r>
          </a:p>
          <a:p>
            <a:r>
              <a:rPr lang="en-US" dirty="0"/>
              <a:t>(https://www.livescience.com/43584-earth-oldest-rock-jack-hills-zircon.html)</a:t>
            </a:r>
          </a:p>
          <a:p>
            <a:endParaRPr lang="en-US" dirty="0"/>
          </a:p>
          <a:p>
            <a:r>
              <a:rPr lang="en-US" dirty="0"/>
              <a:t>Image: Zircon Crystal</a:t>
            </a:r>
          </a:p>
          <a:p>
            <a:r>
              <a:rPr lang="en-US" dirty="0"/>
              <a:t>URL: https://upload.wikimedia.org/wikipedia/commons/4/45/Zircon-49506_%28cropped%29.jpg</a:t>
            </a:r>
          </a:p>
          <a:p>
            <a:r>
              <a:rPr lang="en-US" dirty="0"/>
              <a:t>Attribution: Rob </a:t>
            </a:r>
            <a:r>
              <a:rPr lang="en-US" dirty="0" err="1"/>
              <a:t>Lavinsky</a:t>
            </a:r>
            <a:r>
              <a:rPr lang="en-US" dirty="0"/>
              <a:t>, iRocks.com – CC-BY-SA-3.0, CC BY-SA 3.0 &lt;https://creativecommons.org/licenses/by-sa/3.0&gt;, via Wikimedia Commons</a:t>
            </a:r>
          </a:p>
        </p:txBody>
      </p:sp>
      <p:sp>
        <p:nvSpPr>
          <p:cNvPr id="4" name="Slide Number Placeholder 3"/>
          <p:cNvSpPr>
            <a:spLocks noGrp="1"/>
          </p:cNvSpPr>
          <p:nvPr>
            <p:ph type="sldNum" sz="quarter" idx="5"/>
          </p:nvPr>
        </p:nvSpPr>
        <p:spPr/>
        <p:txBody>
          <a:bodyPr/>
          <a:lstStyle/>
          <a:p>
            <a:fld id="{E85135F7-F3E7-45B8-BA64-443E5B646829}" type="slidenum">
              <a:rPr lang="en-US" smtClean="0"/>
              <a:t>10</a:t>
            </a:fld>
            <a:endParaRPr lang="en-US"/>
          </a:p>
        </p:txBody>
      </p:sp>
    </p:spTree>
    <p:extLst>
      <p:ext uri="{BB962C8B-B14F-4D97-AF65-F5344CB8AC3E}">
        <p14:creationId xmlns:p14="http://schemas.microsoft.com/office/powerpoint/2010/main" val="3893475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Keep it moving quickly here. </a:t>
            </a:r>
          </a:p>
          <a:p>
            <a:r>
              <a:rPr lang="en-US" baseline="0" dirty="0"/>
              <a:t>Lava pouring into the ocean.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a:t>Notes from image source: </a:t>
            </a:r>
            <a:r>
              <a:rPr lang="en-US" sz="1200" b="0" i="0" kern="1200" dirty="0">
                <a:solidFill>
                  <a:schemeClr val="tx1"/>
                </a:solidFill>
                <a:effectLst/>
                <a:latin typeface="+mn-lt"/>
                <a:ea typeface="+mn-ea"/>
                <a:cs typeface="+mn-cs"/>
              </a:rPr>
              <a:t>Hawai‘i Volcanoes National Park protects some of the most unique geologic, biologic, and cultural landscapes in the world. Extending from sea level to the summit of Mauna Loa at 13,677 feet, the park encompasses the summits of two of the world's most active volcanoes - </a:t>
            </a:r>
            <a:r>
              <a:rPr lang="en-US" sz="1200" b="0" i="0" kern="1200" dirty="0" err="1">
                <a:solidFill>
                  <a:schemeClr val="tx1"/>
                </a:solidFill>
                <a:effectLst/>
                <a:latin typeface="+mn-lt"/>
                <a:ea typeface="+mn-ea"/>
                <a:cs typeface="+mn-cs"/>
              </a:rPr>
              <a:t>Kīlauea</a:t>
            </a:r>
            <a:r>
              <a:rPr lang="en-US" sz="1200" b="0" i="0" kern="1200" dirty="0">
                <a:solidFill>
                  <a:schemeClr val="tx1"/>
                </a:solidFill>
                <a:effectLst/>
                <a:latin typeface="+mn-lt"/>
                <a:ea typeface="+mn-ea"/>
                <a:cs typeface="+mn-cs"/>
              </a:rPr>
              <a:t> and Mauna Loa.</a:t>
            </a:r>
            <a:endParaRPr lang="en-US" baseline="0" dirty="0"/>
          </a:p>
          <a:p>
            <a:endParaRPr lang="en-US" baseline="0" dirty="0"/>
          </a:p>
          <a:p>
            <a:r>
              <a:rPr lang="en-US" baseline="0" dirty="0"/>
              <a:t>SOURCES:</a:t>
            </a:r>
          </a:p>
          <a:p>
            <a:r>
              <a:rPr lang="en-US" baseline="0" dirty="0"/>
              <a:t>Image, “</a:t>
            </a:r>
            <a:r>
              <a:rPr lang="en-US" sz="1200" b="0" i="0" kern="1200" dirty="0">
                <a:solidFill>
                  <a:schemeClr val="tx1"/>
                </a:solidFill>
                <a:effectLst/>
                <a:latin typeface="+mn-lt"/>
                <a:ea typeface="+mn-ea"/>
                <a:cs typeface="+mn-cs"/>
              </a:rPr>
              <a:t>Hawai‘i Volcanoes National Park</a:t>
            </a:r>
            <a:r>
              <a:rPr lang="en-US" baseline="0" dirty="0"/>
              <a:t>”</a:t>
            </a:r>
          </a:p>
          <a:p>
            <a:r>
              <a:rPr lang="en-US" baseline="0" dirty="0"/>
              <a:t>URL: https://www.flickr.com/photos/nationalparkservice/32852214577</a:t>
            </a:r>
          </a:p>
          <a:p>
            <a:r>
              <a:rPr lang="en-US" baseline="0" dirty="0"/>
              <a:t>Attribution: Public domain, courtesy of the National Parks Service.</a:t>
            </a:r>
          </a:p>
        </p:txBody>
      </p:sp>
      <p:sp>
        <p:nvSpPr>
          <p:cNvPr id="4" name="Slide Number Placeholder 3"/>
          <p:cNvSpPr>
            <a:spLocks noGrp="1"/>
          </p:cNvSpPr>
          <p:nvPr>
            <p:ph type="sldNum" sz="quarter" idx="5"/>
          </p:nvPr>
        </p:nvSpPr>
        <p:spPr/>
        <p:txBody>
          <a:bodyPr/>
          <a:lstStyle/>
          <a:p>
            <a:fld id="{E85135F7-F3E7-45B8-BA64-443E5B646829}" type="slidenum">
              <a:rPr lang="en-US" smtClean="0"/>
              <a:t>11</a:t>
            </a:fld>
            <a:endParaRPr lang="en-US"/>
          </a:p>
        </p:txBody>
      </p:sp>
    </p:spTree>
    <p:extLst>
      <p:ext uri="{BB962C8B-B14F-4D97-AF65-F5344CB8AC3E}">
        <p14:creationId xmlns:p14="http://schemas.microsoft.com/office/powerpoint/2010/main" val="3004782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204182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31388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17862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59760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02257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25839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55113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90236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924190"/>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53467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spcAft>
                <a:spcPts val="400"/>
              </a:spcAft>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138831941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62479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400874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a:srcRect t="20000" r="38023" b="20000"/>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a:srcRect r="46511" b="9767"/>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a:srcRect r="13953" b="1240"/>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a:srcRect r="33421" b="10175"/>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a:srcRect t="11938" r="21976"/>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1617123549"/>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3174470962"/>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1683778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0609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BB12-6561-438A-BE2D-4A2C8CF37D42}" type="datetimeFigureOut">
              <a:rPr lang="en-US" smtClean="0"/>
              <a:t>8/3/2021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D74FD-26C9-44C9-9159-6369FA25E804}" type="slidenum">
              <a:rPr lang="en-US" smtClean="0"/>
              <a:t>‹#›</a:t>
            </a:fld>
            <a:endParaRPr lang="en-US"/>
          </a:p>
        </p:txBody>
      </p:sp>
    </p:spTree>
    <p:extLst>
      <p:ext uri="{BB962C8B-B14F-4D97-AF65-F5344CB8AC3E}">
        <p14:creationId xmlns:p14="http://schemas.microsoft.com/office/powerpoint/2010/main" val="3555027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461341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49353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2551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99241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1543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90596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30461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6" cstate="hqprint">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58144240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2.xml"/><Relationship Id="rId5" Type="http://schemas.openxmlformats.org/officeDocument/2006/relationships/image" Target="../media/image14.png"/><Relationship Id="rId4" Type="http://schemas.openxmlformats.org/officeDocument/2006/relationships/hyperlink" Target="https://www.youtube.com/watch?v=Uiuct-2yAxA"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31.xml"/><Relationship Id="rId1" Type="http://schemas.openxmlformats.org/officeDocument/2006/relationships/slideLayout" Target="../slideLayouts/slideLayout22.xml"/><Relationship Id="rId4" Type="http://schemas.openxmlformats.org/officeDocument/2006/relationships/image" Target="../media/image33.tiff"/></Relationships>
</file>

<file path=ppt/slides/_rels/slide36.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image" Target="../media/image14.png"/><Relationship Id="rId4" Type="http://schemas.openxmlformats.org/officeDocument/2006/relationships/image" Target="../media/image33.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ED7EAFD-4084-E148-A2BE-DFCE73175B53}"/>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3661"/>
          <a:stretch/>
        </p:blipFill>
        <p:spPr>
          <a:xfrm>
            <a:off x="1990706" y="0"/>
            <a:ext cx="5162588" cy="4900137"/>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Oxygen in the Atmosphere</a:t>
            </a:r>
          </a:p>
          <a:p>
            <a:pPr algn="ctr" defTabSz="410751" hangingPunct="0"/>
            <a:r>
              <a:rPr lang="en-US" dirty="0">
                <a:latin typeface="Arial" panose="020B0604020202020204" pitchFamily="34" charset="0"/>
                <a:cs typeface="Arial" panose="020B0604020202020204" pitchFamily="34" charset="0"/>
              </a:rPr>
              <a:t>Where did the oxygen in the atmosphere come from?</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O2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993844" y="1979080"/>
            <a:ext cx="764865" cy="400110"/>
          </a:xfrm>
          <a:prstGeom prst="rect">
            <a:avLst/>
          </a:prstGeom>
          <a:noFill/>
        </p:spPr>
        <p:txBody>
          <a:bodyPr wrap="square" rtlCol="0">
            <a:spAutoFit/>
          </a:bodyPr>
          <a:lstStyle/>
          <a:p>
            <a:r>
              <a:rPr lang="en-US" sz="2000" b="1" dirty="0">
                <a:solidFill>
                  <a:srgbClr val="FFCF00"/>
                </a:solidFill>
                <a:latin typeface="Arial" panose="020B0604020202020204" pitchFamily="34" charset="0"/>
                <a:cs typeface="Arial" panose="020B0604020202020204" pitchFamily="34" charset="0"/>
              </a:rPr>
              <a:t>O</a:t>
            </a:r>
            <a:r>
              <a:rPr lang="en-US" sz="2000" b="1" baseline="-25000" dirty="0">
                <a:solidFill>
                  <a:srgbClr val="FFCF00"/>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30880800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785135" y="2748728"/>
            <a:ext cx="5624513" cy="3572242"/>
          </a:xfrm>
        </p:spPr>
        <p:txBody>
          <a:bodyPr>
            <a:noAutofit/>
          </a:bodyPr>
          <a:lstStyle/>
          <a:p>
            <a:pPr marL="0" indent="0">
              <a:lnSpc>
                <a:spcPct val="100000"/>
              </a:lnSpc>
              <a:spcBef>
                <a:spcPts val="0"/>
              </a:spcBef>
              <a:spcAft>
                <a:spcPts val="1200"/>
              </a:spcAft>
              <a:buNone/>
            </a:pPr>
            <a:r>
              <a:rPr lang="en-US" sz="2400" i="1" dirty="0"/>
              <a:t>Key evidence:</a:t>
            </a:r>
          </a:p>
          <a:p>
            <a:pPr>
              <a:lnSpc>
                <a:spcPct val="100000"/>
              </a:lnSpc>
              <a:spcBef>
                <a:spcPts val="0"/>
              </a:spcBef>
              <a:spcAft>
                <a:spcPts val="1200"/>
              </a:spcAft>
              <a:buFont typeface="Wingdings" panose="05000000000000000000" pitchFamily="2" charset="2"/>
              <a:buChar char="Ø"/>
            </a:pPr>
            <a:r>
              <a:rPr lang="en-US" sz="2200" i="1" dirty="0"/>
              <a:t>Zircon crystals found in the Jack Hills of Australia have been dated to 4.400 billion years old. These are the oldest known intact minerals that formed as Earth cooled. </a:t>
            </a:r>
          </a:p>
          <a:p>
            <a:pPr>
              <a:lnSpc>
                <a:spcPct val="100000"/>
              </a:lnSpc>
              <a:spcBef>
                <a:spcPts val="0"/>
              </a:spcBef>
              <a:spcAft>
                <a:spcPts val="1200"/>
              </a:spcAft>
              <a:buFont typeface="Wingdings" panose="05000000000000000000" pitchFamily="2" charset="2"/>
              <a:buChar char="Ø"/>
            </a:pPr>
            <a:r>
              <a:rPr lang="en-US" sz="2200" i="1" dirty="0"/>
              <a:t>These particular zircon crystals have a high oxygen-18 (to oxygen-16) isotope ratio that indicates they formed in relatively cool and wet conditions (evidence for oceans).</a:t>
            </a:r>
          </a:p>
        </p:txBody>
      </p:sp>
      <p:sp>
        <p:nvSpPr>
          <p:cNvPr id="5" name="Content Placeholder 2">
            <a:extLst>
              <a:ext uri="{FF2B5EF4-FFF2-40B4-BE49-F238E27FC236}">
                <a16:creationId xmlns:a16="http://schemas.microsoft.com/office/drawing/2014/main" id="{2EA49175-C019-45DD-A9D6-4428591A6521}"/>
              </a:ext>
            </a:extLst>
          </p:cNvPr>
          <p:cNvSpPr txBox="1">
            <a:spLocks/>
          </p:cNvSpPr>
          <p:nvPr/>
        </p:nvSpPr>
        <p:spPr>
          <a:xfrm>
            <a:off x="261192" y="971550"/>
            <a:ext cx="7862789" cy="15159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400" dirty="0"/>
              <a:t>Earth had cooled enough to maintain a solid crust and stable liquid water at the surface—likely had a </a:t>
            </a:r>
            <a:r>
              <a:rPr lang="en-US" sz="2400" b="1" dirty="0"/>
              <a:t>global ocean with scattered volcanoes poking through the water.</a:t>
            </a:r>
          </a:p>
        </p:txBody>
      </p:sp>
      <p:pic>
        <p:nvPicPr>
          <p:cNvPr id="8" name="Picture 7" descr="A picture containing doughnut, food, donut, chocolate&#10;&#10;Description automatically generated">
            <a:extLst>
              <a:ext uri="{FF2B5EF4-FFF2-40B4-BE49-F238E27FC236}">
                <a16:creationId xmlns:a16="http://schemas.microsoft.com/office/drawing/2014/main" id="{E8A58522-DB35-4B3E-9153-EA6AD70740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2535" y="3070084"/>
            <a:ext cx="2588337" cy="2022818"/>
          </a:xfrm>
          <a:prstGeom prst="rect">
            <a:avLst/>
          </a:prstGeom>
        </p:spPr>
      </p:pic>
      <p:sp>
        <p:nvSpPr>
          <p:cNvPr id="9" name="Title 1">
            <a:extLst>
              <a:ext uri="{FF2B5EF4-FFF2-40B4-BE49-F238E27FC236}">
                <a16:creationId xmlns:a16="http://schemas.microsoft.com/office/drawing/2014/main" id="{1BD679FD-ECE4-47FD-92D5-AA4C42A5567A}"/>
              </a:ext>
            </a:extLst>
          </p:cNvPr>
          <p:cNvSpPr txBox="1">
            <a:spLocks/>
          </p:cNvSpPr>
          <p:nvPr/>
        </p:nvSpPr>
        <p:spPr>
          <a:xfrm>
            <a:off x="249237" y="388938"/>
            <a:ext cx="7886700" cy="582612"/>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spcBef>
                <a:spcPts val="0"/>
              </a:spcBef>
            </a:pPr>
            <a:r>
              <a:rPr lang="en-US" sz="3600" dirty="0">
                <a:latin typeface="Arial" panose="020B0604020202020204" pitchFamily="34" charset="0"/>
                <a:cs typeface="Arial" panose="020B0604020202020204" pitchFamily="34" charset="0"/>
              </a:rPr>
              <a:t>By 4.500 billion years ago…</a:t>
            </a:r>
          </a:p>
        </p:txBody>
      </p:sp>
    </p:spTree>
    <p:extLst>
      <p:ext uri="{BB962C8B-B14F-4D97-AF65-F5344CB8AC3E}">
        <p14:creationId xmlns:p14="http://schemas.microsoft.com/office/powerpoint/2010/main" val="25195834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441325" y="163513"/>
            <a:ext cx="8261350" cy="1052512"/>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And 4.400 billion years ago,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Earth looked something like this:</a:t>
            </a:r>
          </a:p>
        </p:txBody>
      </p:sp>
      <p:pic>
        <p:nvPicPr>
          <p:cNvPr id="6" name="Picture 5" descr="Smoke coming out of the water&#10;&#10;Description automatically generated">
            <a:extLst>
              <a:ext uri="{FF2B5EF4-FFF2-40B4-BE49-F238E27FC236}">
                <a16:creationId xmlns:a16="http://schemas.microsoft.com/office/drawing/2014/main" id="{DE5CF0AE-5BC4-45F2-94DA-28366D7713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271" y="1344253"/>
            <a:ext cx="7241458" cy="4960398"/>
          </a:xfrm>
          <a:prstGeom prst="rect">
            <a:avLst/>
          </a:prstGeom>
        </p:spPr>
      </p:pic>
    </p:spTree>
    <p:extLst>
      <p:ext uri="{BB962C8B-B14F-4D97-AF65-F5344CB8AC3E}">
        <p14:creationId xmlns:p14="http://schemas.microsoft.com/office/powerpoint/2010/main" val="198968431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711681" y="292100"/>
            <a:ext cx="7448550" cy="1130300"/>
          </a:xfrm>
        </p:spPr>
        <p:txBody>
          <a:bodyPr>
            <a:noAutofit/>
          </a:bodyPr>
          <a:lstStyle/>
          <a:p>
            <a:r>
              <a:rPr lang="en-US" sz="3600" dirty="0">
                <a:latin typeface="Arial" panose="020B0604020202020204" pitchFamily="34" charset="0"/>
                <a:cs typeface="Arial" panose="020B0604020202020204" pitchFamily="34" charset="0"/>
              </a:rPr>
              <a:t>Earth had a solid crust, a global ocean, and an atmosphere.</a:t>
            </a:r>
          </a:p>
        </p:txBody>
      </p:sp>
      <p:pic>
        <p:nvPicPr>
          <p:cNvPr id="5" name="Picture 4" descr="A close up of clouds in the sky&#10;&#10;Description automatically generated">
            <a:extLst>
              <a:ext uri="{FF2B5EF4-FFF2-40B4-BE49-F238E27FC236}">
                <a16:creationId xmlns:a16="http://schemas.microsoft.com/office/drawing/2014/main" id="{A295D973-1FEE-41B0-9959-7B9B4FC93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9077" y="1644684"/>
            <a:ext cx="7021154" cy="4679627"/>
          </a:xfrm>
          <a:prstGeom prst="rect">
            <a:avLst/>
          </a:prstGeom>
        </p:spPr>
      </p:pic>
    </p:spTree>
    <p:extLst>
      <p:ext uri="{BB962C8B-B14F-4D97-AF65-F5344CB8AC3E}">
        <p14:creationId xmlns:p14="http://schemas.microsoft.com/office/powerpoint/2010/main" val="358473548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4731" y="252484"/>
            <a:ext cx="8154537" cy="1754326"/>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Volcanoes were continuing to add gases to the atmosphere…</a:t>
            </a:r>
            <a:br>
              <a:rPr lang="en-US" sz="3600" dirty="0">
                <a:latin typeface="Arial" panose="020B0604020202020204" pitchFamily="34" charset="0"/>
                <a:cs typeface="Arial" panose="020B0604020202020204" pitchFamily="34" charset="0"/>
              </a:rPr>
            </a:br>
            <a:endParaRPr lang="en-US" sz="3600" dirty="0"/>
          </a:p>
        </p:txBody>
      </p:sp>
      <p:sp>
        <p:nvSpPr>
          <p:cNvPr id="5" name="TextBox 4"/>
          <p:cNvSpPr txBox="1"/>
          <p:nvPr/>
        </p:nvSpPr>
        <p:spPr>
          <a:xfrm>
            <a:off x="680114" y="5433045"/>
            <a:ext cx="8204579"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Generally, the surface of Earth consisted of volcanic islands scattered across a global ocean.</a:t>
            </a:r>
            <a:endParaRPr lang="en-US" sz="2800" dirty="0"/>
          </a:p>
        </p:txBody>
      </p:sp>
      <p:pic>
        <p:nvPicPr>
          <p:cNvPr id="4" name="Picture 3" descr="A large body of water with a mountain in the background&#10;&#10;Description automatically generated with medium confidence">
            <a:extLst>
              <a:ext uri="{FF2B5EF4-FFF2-40B4-BE49-F238E27FC236}">
                <a16:creationId xmlns:a16="http://schemas.microsoft.com/office/drawing/2014/main" id="{2A293E18-AA7A-4559-BCDD-3F32D4B21B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1489" y="1569520"/>
            <a:ext cx="5762768" cy="3841846"/>
          </a:xfrm>
          <a:prstGeom prst="rect">
            <a:avLst/>
          </a:prstGeom>
        </p:spPr>
      </p:pic>
    </p:spTree>
    <p:extLst>
      <p:ext uri="{BB962C8B-B14F-4D97-AF65-F5344CB8AC3E}">
        <p14:creationId xmlns:p14="http://schemas.microsoft.com/office/powerpoint/2010/main" val="324526420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260829" y="958174"/>
            <a:ext cx="3119718" cy="4222152"/>
            <a:chOff x="0" y="1412166"/>
            <a:chExt cx="3119718" cy="4222152"/>
          </a:xfrm>
        </p:grpSpPr>
        <p:sp>
          <p:nvSpPr>
            <p:cNvPr id="10" name="Rectangle 9"/>
            <p:cNvSpPr/>
            <p:nvPr/>
          </p:nvSpPr>
          <p:spPr>
            <a:xfrm>
              <a:off x="0" y="1412166"/>
              <a:ext cx="3119718" cy="4222152"/>
            </a:xfrm>
            <a:prstGeom prst="rect">
              <a:avLst/>
            </a:prstGeom>
            <a:blipFill>
              <a:blip r:embed="rId3">
                <a:duotone>
                  <a:schemeClr val="bg2">
                    <a:shade val="45000"/>
                    <a:satMod val="135000"/>
                  </a:schemeClr>
                  <a:prstClr val="white"/>
                </a:duotone>
              </a:blip>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clouds in the sky&#10;&#10;Description automatically generated">
              <a:extLst>
                <a:ext uri="{FF2B5EF4-FFF2-40B4-BE49-F238E27FC236}">
                  <a16:creationId xmlns:a16="http://schemas.microsoft.com/office/drawing/2014/main" id="{7457C10C-979C-274F-AFAF-E587715ADBF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016" y="4297495"/>
              <a:ext cx="1725686" cy="1150177"/>
            </a:xfrm>
            <a:prstGeom prst="rect">
              <a:avLst/>
            </a:prstGeom>
          </p:spPr>
        </p:pic>
      </p:grpSp>
      <p:pic>
        <p:nvPicPr>
          <p:cNvPr id="23" name="Picture 22" descr="A picture containing blue, painted&#10;&#10;Description automatically generated">
            <a:extLst>
              <a:ext uri="{FF2B5EF4-FFF2-40B4-BE49-F238E27FC236}">
                <a16:creationId xmlns:a16="http://schemas.microsoft.com/office/drawing/2014/main" id="{65F61E95-BE8F-49F8-A5F2-5A289F718D7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256956" y="984844"/>
            <a:ext cx="4222152" cy="4222152"/>
          </a:xfrm>
          <a:prstGeom prst="rect">
            <a:avLst/>
          </a:prstGeom>
        </p:spPr>
      </p:pic>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193675" y="65088"/>
            <a:ext cx="8874125" cy="1136650"/>
          </a:xfrm>
        </p:spPr>
        <p:txBody>
          <a:bodyPr>
            <a:noAutofit/>
          </a:bodyPr>
          <a:lstStyle/>
          <a:p>
            <a:pPr algn="r">
              <a:lnSpc>
                <a:spcPct val="100000"/>
              </a:lnSpc>
            </a:pPr>
            <a:r>
              <a:rPr lang="en-US" sz="3600" dirty="0">
                <a:latin typeface="Arial" panose="020B0604020202020204" pitchFamily="34" charset="0"/>
                <a:cs typeface="Arial" panose="020B0604020202020204" pitchFamily="34" charset="0"/>
              </a:rPr>
              <a:t>It would seem the Earth has changed in the 	past 4.4 billion years</a:t>
            </a:r>
          </a:p>
        </p:txBody>
      </p:sp>
      <p:sp>
        <p:nvSpPr>
          <p:cNvPr id="5" name="TextBox 4">
            <a:extLst>
              <a:ext uri="{FF2B5EF4-FFF2-40B4-BE49-F238E27FC236}">
                <a16:creationId xmlns:a16="http://schemas.microsoft.com/office/drawing/2014/main" id="{EC748315-ADF2-BB43-BA23-689436C9CF22}"/>
              </a:ext>
            </a:extLst>
          </p:cNvPr>
          <p:cNvSpPr txBox="1"/>
          <p:nvPr/>
        </p:nvSpPr>
        <p:spPr>
          <a:xfrm>
            <a:off x="1147924" y="5374776"/>
            <a:ext cx="8460139"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In Doodle Box A, list a few of the big changes that come to mind from 4.4 billion years ago to today.  </a:t>
            </a:r>
          </a:p>
        </p:txBody>
      </p:sp>
      <p:sp>
        <p:nvSpPr>
          <p:cNvPr id="4" name="Right Arrow 3"/>
          <p:cNvSpPr/>
          <p:nvPr/>
        </p:nvSpPr>
        <p:spPr>
          <a:xfrm>
            <a:off x="2588559" y="2808603"/>
            <a:ext cx="3650876" cy="702719"/>
          </a:xfrm>
          <a:prstGeom prst="rightArrow">
            <a:avLst/>
          </a:prstGeom>
          <a:gradFill flip="none" rotWithShape="1">
            <a:gsLst>
              <a:gs pos="0">
                <a:srgbClr val="FFCF00"/>
              </a:gs>
              <a:gs pos="50000">
                <a:srgbClr val="FFCF00"/>
              </a:gs>
              <a:gs pos="100000">
                <a:schemeClr val="bg1">
                  <a:shade val="100000"/>
                  <a:satMod val="115000"/>
                </a:schemeClr>
              </a:gs>
            </a:gsLst>
            <a:lin ang="108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94CACEC-4AA1-F944-A7E4-089C04B7CFD3}"/>
              </a:ext>
            </a:extLst>
          </p:cNvPr>
          <p:cNvSpPr txBox="1"/>
          <p:nvPr/>
        </p:nvSpPr>
        <p:spPr>
          <a:xfrm>
            <a:off x="2576668" y="2898352"/>
            <a:ext cx="990977" cy="523220"/>
          </a:xfrm>
          <a:prstGeom prst="rect">
            <a:avLst/>
          </a:prstGeom>
          <a:noFill/>
        </p:spPr>
        <p:txBody>
          <a:bodyPr wrap="none" rtlCol="0">
            <a:spAutoFit/>
          </a:bodyPr>
          <a:lstStyle/>
          <a:p>
            <a:r>
              <a:rPr lang="en-US" sz="2800" b="1" dirty="0"/>
              <a:t>THEN</a:t>
            </a:r>
          </a:p>
        </p:txBody>
      </p:sp>
      <p:sp>
        <p:nvSpPr>
          <p:cNvPr id="12" name="TextBox 11">
            <a:extLst>
              <a:ext uri="{FF2B5EF4-FFF2-40B4-BE49-F238E27FC236}">
                <a16:creationId xmlns:a16="http://schemas.microsoft.com/office/drawing/2014/main" id="{9B63F4E8-0027-1C42-B1D0-936A9CAD7F3B}"/>
              </a:ext>
            </a:extLst>
          </p:cNvPr>
          <p:cNvSpPr txBox="1"/>
          <p:nvPr/>
        </p:nvSpPr>
        <p:spPr>
          <a:xfrm>
            <a:off x="5079605" y="2898352"/>
            <a:ext cx="985013" cy="523220"/>
          </a:xfrm>
          <a:prstGeom prst="rect">
            <a:avLst/>
          </a:prstGeom>
          <a:noFill/>
        </p:spPr>
        <p:txBody>
          <a:bodyPr wrap="none" rtlCol="0">
            <a:spAutoFit/>
          </a:bodyPr>
          <a:lstStyle/>
          <a:p>
            <a:r>
              <a:rPr lang="en-US" sz="2800" b="1" dirty="0"/>
              <a:t>NOW</a:t>
            </a:r>
          </a:p>
        </p:txBody>
      </p:sp>
      <p:pic>
        <p:nvPicPr>
          <p:cNvPr id="14" name="Picture 13" descr="A large body of water with a mountain in the background&#10;&#10;Description automatically generated with medium confidence">
            <a:extLst>
              <a:ext uri="{FF2B5EF4-FFF2-40B4-BE49-F238E27FC236}">
                <a16:creationId xmlns:a16="http://schemas.microsoft.com/office/drawing/2014/main" id="{4523B87B-98DD-4D7B-AA56-38946FB9CD07}"/>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16338" y="2520692"/>
            <a:ext cx="1725686" cy="1150457"/>
          </a:xfrm>
          <a:prstGeom prst="rect">
            <a:avLst/>
          </a:prstGeom>
        </p:spPr>
      </p:pic>
      <p:pic>
        <p:nvPicPr>
          <p:cNvPr id="15" name="Picture 14" descr="Smoke coming out of the water&#10;&#10;Description automatically generated">
            <a:extLst>
              <a:ext uri="{FF2B5EF4-FFF2-40B4-BE49-F238E27FC236}">
                <a16:creationId xmlns:a16="http://schemas.microsoft.com/office/drawing/2014/main" id="{F292DFFD-4D92-4075-A644-B94A09ABEDB7}"/>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869170" y="1125954"/>
            <a:ext cx="1725686" cy="1182095"/>
          </a:xfrm>
          <a:prstGeom prst="rect">
            <a:avLst/>
          </a:prstGeom>
        </p:spPr>
      </p:pic>
      <p:pic>
        <p:nvPicPr>
          <p:cNvPr id="16" name="Picture 15">
            <a:extLst>
              <a:ext uri="{FF2B5EF4-FFF2-40B4-BE49-F238E27FC236}">
                <a16:creationId xmlns:a16="http://schemas.microsoft.com/office/drawing/2014/main" id="{C1E8F816-C579-4D52-A64F-C27FA243E671}"/>
              </a:ext>
            </a:extLst>
          </p:cNvPr>
          <p:cNvPicPr>
            <a:picLocks noChangeAspect="1"/>
          </p:cNvPicPr>
          <p:nvPr/>
        </p:nvPicPr>
        <p:blipFill rotWithShape="1">
          <a:blip r:embed="rId8"/>
          <a:srcRect t="11938" r="21976"/>
          <a:stretch/>
        </p:blipFill>
        <p:spPr>
          <a:xfrm>
            <a:off x="95300" y="5374776"/>
            <a:ext cx="1052624" cy="891044"/>
          </a:xfrm>
          <a:prstGeom prst="rect">
            <a:avLst/>
          </a:prstGeom>
        </p:spPr>
      </p:pic>
    </p:spTree>
    <p:extLst>
      <p:ext uri="{BB962C8B-B14F-4D97-AF65-F5344CB8AC3E}">
        <p14:creationId xmlns:p14="http://schemas.microsoft.com/office/powerpoint/2010/main" val="23131450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466782" y="484610"/>
            <a:ext cx="7818438" cy="1135062"/>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One interesting change that is hard to see but super important…</a:t>
            </a:r>
          </a:p>
        </p:txBody>
      </p:sp>
      <p:graphicFrame>
        <p:nvGraphicFramePr>
          <p:cNvPr id="3" name="Table 2"/>
          <p:cNvGraphicFramePr>
            <a:graphicFrameLocks noGrp="1"/>
          </p:cNvGraphicFramePr>
          <p:nvPr/>
        </p:nvGraphicFramePr>
        <p:xfrm>
          <a:off x="466782" y="2339603"/>
          <a:ext cx="8305276" cy="2590800"/>
        </p:xfrm>
        <a:graphic>
          <a:graphicData uri="http://schemas.openxmlformats.org/drawingml/2006/table">
            <a:tbl>
              <a:tblPr firstRow="1" bandRow="1">
                <a:tableStyleId>{5C22544A-7EE6-4342-B048-85BDC9FD1C3A}</a:tableStyleId>
              </a:tblPr>
              <a:tblGrid>
                <a:gridCol w="4152638">
                  <a:extLst>
                    <a:ext uri="{9D8B030D-6E8A-4147-A177-3AD203B41FA5}">
                      <a16:colId xmlns:a16="http://schemas.microsoft.com/office/drawing/2014/main" val="2855442213"/>
                    </a:ext>
                  </a:extLst>
                </a:gridCol>
                <a:gridCol w="4152638">
                  <a:extLst>
                    <a:ext uri="{9D8B030D-6E8A-4147-A177-3AD203B41FA5}">
                      <a16:colId xmlns:a16="http://schemas.microsoft.com/office/drawing/2014/main" val="3304492817"/>
                    </a:ext>
                  </a:extLst>
                </a:gridCol>
              </a:tblGrid>
              <a:tr h="974134">
                <a:tc>
                  <a:txBody>
                    <a:bodyPr/>
                    <a:lstStyle/>
                    <a:p>
                      <a:pPr algn="ctr"/>
                      <a:r>
                        <a:rPr lang="en-US" sz="2400" dirty="0">
                          <a:latin typeface="Arial" panose="020B0604020202020204" pitchFamily="34" charset="0"/>
                          <a:cs typeface="Arial" panose="020B0604020202020204" pitchFamily="34" charset="0"/>
                        </a:rPr>
                        <a:t>Atmosphere</a:t>
                      </a:r>
                      <a:r>
                        <a:rPr lang="en-US" sz="2400" baseline="0" dirty="0">
                          <a:latin typeface="Arial" panose="020B0604020202020204" pitchFamily="34" charset="0"/>
                          <a:cs typeface="Arial" panose="020B0604020202020204" pitchFamily="34" charset="0"/>
                        </a:rPr>
                        <a:t> </a:t>
                      </a:r>
                    </a:p>
                    <a:p>
                      <a:pPr algn="ctr"/>
                      <a:r>
                        <a:rPr lang="en-US" sz="2800" baseline="0" dirty="0">
                          <a:latin typeface="Arial" panose="020B0604020202020204" pitchFamily="34" charset="0"/>
                          <a:cs typeface="Arial" panose="020B0604020202020204" pitchFamily="34" charset="0"/>
                        </a:rPr>
                        <a:t>4.4 billion years ago</a:t>
                      </a:r>
                    </a:p>
                    <a:p>
                      <a:pPr algn="ctr"/>
                      <a:endParaRPr lang="en-US" sz="2800" dirty="0">
                        <a:latin typeface="Arial" panose="020B0604020202020204" pitchFamily="34" charset="0"/>
                        <a:cs typeface="Arial" panose="020B0604020202020204" pitchFamily="34" charset="0"/>
                      </a:endParaRPr>
                    </a:p>
                  </a:txBody>
                  <a:tcPr/>
                </a:tc>
                <a:tc>
                  <a:txBody>
                    <a:bodyPr/>
                    <a:lstStyle/>
                    <a:p>
                      <a:pPr algn="ctr"/>
                      <a:r>
                        <a:rPr lang="en-US" sz="2400" dirty="0">
                          <a:latin typeface="Arial" panose="020B0604020202020204" pitchFamily="34" charset="0"/>
                          <a:cs typeface="Arial" panose="020B0604020202020204" pitchFamily="34" charset="0"/>
                        </a:rPr>
                        <a:t>Atmosphere</a:t>
                      </a:r>
                      <a:r>
                        <a:rPr lang="en-US" sz="2800" dirty="0">
                          <a:latin typeface="Arial" panose="020B0604020202020204" pitchFamily="34" charset="0"/>
                          <a:cs typeface="Arial" panose="020B0604020202020204" pitchFamily="34" charset="0"/>
                        </a:rPr>
                        <a:t> </a:t>
                      </a:r>
                    </a:p>
                    <a:p>
                      <a:pPr algn="ctr"/>
                      <a:r>
                        <a:rPr lang="en-US" sz="2800" dirty="0">
                          <a:latin typeface="Arial" panose="020B0604020202020204" pitchFamily="34" charset="0"/>
                          <a:cs typeface="Arial" panose="020B0604020202020204" pitchFamily="34" charset="0"/>
                        </a:rPr>
                        <a:t>Today</a:t>
                      </a:r>
                    </a:p>
                  </a:txBody>
                  <a:tcPr/>
                </a:tc>
                <a:extLst>
                  <a:ext uri="{0D108BD9-81ED-4DB2-BD59-A6C34878D82A}">
                    <a16:rowId xmlns:a16="http://schemas.microsoft.com/office/drawing/2014/main" val="3764660928"/>
                  </a:ext>
                </a:extLst>
              </a:tr>
              <a:tr h="1280160">
                <a:tc>
                  <a:txBody>
                    <a:bodyPr/>
                    <a:lstStyle/>
                    <a:p>
                      <a:pPr algn="ctr"/>
                      <a:r>
                        <a:rPr lang="en-US" sz="3200" b="1" dirty="0">
                          <a:latin typeface="Arial" panose="020B0604020202020204" pitchFamily="34" charset="0"/>
                          <a:cs typeface="Arial" panose="020B0604020202020204" pitchFamily="34" charset="0"/>
                        </a:rPr>
                        <a:t>No Oxygen</a:t>
                      </a:r>
                    </a:p>
                  </a:txBody>
                  <a:tcPr anchor="ctr"/>
                </a:tc>
                <a:tc>
                  <a:txBody>
                    <a:bodyPr/>
                    <a:lstStyle/>
                    <a:p>
                      <a:pPr algn="ctr"/>
                      <a:r>
                        <a:rPr lang="en-US" sz="3200" b="1" dirty="0">
                          <a:latin typeface="Arial" panose="020B0604020202020204" pitchFamily="34" charset="0"/>
                          <a:cs typeface="Arial" panose="020B0604020202020204" pitchFamily="34" charset="0"/>
                        </a:rPr>
                        <a:t>21%</a:t>
                      </a:r>
                      <a:r>
                        <a:rPr lang="en-US" sz="3200" b="1" baseline="0" dirty="0">
                          <a:latin typeface="Arial" panose="020B0604020202020204" pitchFamily="34" charset="0"/>
                          <a:cs typeface="Arial" panose="020B0604020202020204" pitchFamily="34" charset="0"/>
                        </a:rPr>
                        <a:t> Oxygen</a:t>
                      </a:r>
                      <a:endParaRPr lang="en-US" sz="3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39768160"/>
                  </a:ext>
                </a:extLst>
              </a:tr>
            </a:tbl>
          </a:graphicData>
        </a:graphic>
      </p:graphicFrame>
      <p:sp>
        <p:nvSpPr>
          <p:cNvPr id="9" name="Content Placeholder 2">
            <a:extLst>
              <a:ext uri="{FF2B5EF4-FFF2-40B4-BE49-F238E27FC236}">
                <a16:creationId xmlns:a16="http://schemas.microsoft.com/office/drawing/2014/main" id="{2EA49175-C019-45DD-A9D6-4428591A6521}"/>
              </a:ext>
            </a:extLst>
          </p:cNvPr>
          <p:cNvSpPr txBox="1">
            <a:spLocks/>
          </p:cNvSpPr>
          <p:nvPr/>
        </p:nvSpPr>
        <p:spPr>
          <a:xfrm>
            <a:off x="2859932" y="5235203"/>
            <a:ext cx="5743954" cy="8910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dirty="0">
                <a:latin typeface="Arial" panose="020B0604020202020204" pitchFamily="34" charset="0"/>
                <a:cs typeface="Arial" panose="020B0604020202020204" pitchFamily="34" charset="0"/>
              </a:rPr>
              <a:t>This is our new phenomenon.</a:t>
            </a:r>
          </a:p>
          <a:p>
            <a:pPr marL="0" indent="0">
              <a:lnSpc>
                <a:spcPct val="100000"/>
              </a:lnSpc>
              <a:spcBef>
                <a:spcPts val="0"/>
              </a:spcBef>
              <a:buFont typeface="Arial" panose="020B0604020202020204" pitchFamily="34" charset="0"/>
              <a:buNone/>
            </a:pPr>
            <a:r>
              <a:rPr lang="en-US" dirty="0">
                <a:latin typeface="Arial" panose="020B0604020202020204" pitchFamily="34" charset="0"/>
                <a:cs typeface="Arial" panose="020B0604020202020204" pitchFamily="34" charset="0"/>
              </a:rPr>
              <a:t>Record it in Doodle Box B.</a:t>
            </a:r>
          </a:p>
          <a:p>
            <a:pPr marL="0" indent="0">
              <a:lnSpc>
                <a:spcPct val="100000"/>
              </a:lnSpc>
              <a:spcBef>
                <a:spcPts val="0"/>
              </a:spcBef>
              <a:buFont typeface="Arial" panose="020B0604020202020204" pitchFamily="34" charset="0"/>
              <a:buNone/>
            </a:pPr>
            <a:endParaRPr lang="en-US" sz="18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3B4E63F-7580-4E78-BFC4-0976462D5651}"/>
              </a:ext>
            </a:extLst>
          </p:cNvPr>
          <p:cNvPicPr>
            <a:picLocks noChangeAspect="1"/>
          </p:cNvPicPr>
          <p:nvPr/>
        </p:nvPicPr>
        <p:blipFill rotWithShape="1">
          <a:blip r:embed="rId3"/>
          <a:srcRect t="11938" r="21976"/>
          <a:stretch/>
        </p:blipFill>
        <p:spPr>
          <a:xfrm>
            <a:off x="1807308" y="5235203"/>
            <a:ext cx="1052624" cy="891044"/>
          </a:xfrm>
          <a:prstGeom prst="rect">
            <a:avLst/>
          </a:prstGeom>
        </p:spPr>
      </p:pic>
    </p:spTree>
    <p:extLst>
      <p:ext uri="{BB962C8B-B14F-4D97-AF65-F5344CB8AC3E}">
        <p14:creationId xmlns:p14="http://schemas.microsoft.com/office/powerpoint/2010/main" val="12215529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628650" y="363986"/>
            <a:ext cx="7886700" cy="463550"/>
          </a:xfrm>
        </p:spPr>
        <p:txBody>
          <a:bodyPr>
            <a:noAutofit/>
          </a:bodyPr>
          <a:lstStyle/>
          <a:p>
            <a:pPr algn="ctr"/>
            <a:r>
              <a:rPr lang="en-US" sz="3600" dirty="0">
                <a:latin typeface="Arial" panose="020B0604020202020204" pitchFamily="34" charset="0"/>
                <a:cs typeface="Arial" panose="020B0604020202020204" pitchFamily="34" charset="0"/>
              </a:rPr>
              <a:t>Phenomenon: </a:t>
            </a:r>
            <a:r>
              <a:rPr lang="en-US" sz="3600" u="sng" dirty="0">
                <a:latin typeface="Arial" panose="020B0604020202020204" pitchFamily="34" charset="0"/>
                <a:cs typeface="Arial" panose="020B0604020202020204" pitchFamily="34" charset="0"/>
              </a:rPr>
              <a:t>Oxygen</a:t>
            </a:r>
          </a:p>
        </p:txBody>
      </p:sp>
      <p:sp>
        <p:nvSpPr>
          <p:cNvPr id="4" name="Content Placeholder 2">
            <a:extLst>
              <a:ext uri="{FF2B5EF4-FFF2-40B4-BE49-F238E27FC236}">
                <a16:creationId xmlns:a16="http://schemas.microsoft.com/office/drawing/2014/main" id="{91918E55-425C-4D2F-8F18-1D51901582DD}"/>
              </a:ext>
            </a:extLst>
          </p:cNvPr>
          <p:cNvSpPr txBox="1">
            <a:spLocks/>
          </p:cNvSpPr>
          <p:nvPr/>
        </p:nvSpPr>
        <p:spPr>
          <a:xfrm>
            <a:off x="684900" y="1103774"/>
            <a:ext cx="8164758" cy="984333"/>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b="1" u="sng" dirty="0">
                <a:latin typeface="Arial" panose="020B0604020202020204" pitchFamily="34" charset="0"/>
                <a:cs typeface="Arial" panose="020B0604020202020204" pitchFamily="34" charset="0"/>
              </a:rPr>
              <a:t>From 0% back then to </a:t>
            </a:r>
            <a:r>
              <a:rPr lang="en-US" b="1" u="sng" dirty="0">
                <a:latin typeface="Arial" panose="020B0604020202020204" pitchFamily="34" charset="0"/>
                <a:cs typeface="Arial" panose="020B0604020202020204" pitchFamily="34" charset="0"/>
                <a:sym typeface="Wingdings" panose="05000000000000000000" pitchFamily="2" charset="2"/>
              </a:rPr>
              <a:t></a:t>
            </a:r>
            <a:r>
              <a:rPr lang="en-US" b="1" u="sng" dirty="0">
                <a:latin typeface="Arial" panose="020B0604020202020204" pitchFamily="34" charset="0"/>
                <a:cs typeface="Arial" panose="020B0604020202020204" pitchFamily="34" charset="0"/>
              </a:rPr>
              <a:t> 21% oxygen (O</a:t>
            </a:r>
            <a:r>
              <a:rPr lang="en-US" b="1" u="sng" baseline="-25000" dirty="0">
                <a:latin typeface="Arial" panose="020B0604020202020204" pitchFamily="34" charset="0"/>
                <a:cs typeface="Arial" panose="020B0604020202020204" pitchFamily="34" charset="0"/>
              </a:rPr>
              <a:t>2</a:t>
            </a:r>
            <a:r>
              <a:rPr lang="en-US" b="1" u="sng" dirty="0">
                <a:latin typeface="Arial" panose="020B0604020202020204" pitchFamily="34" charset="0"/>
                <a:cs typeface="Arial" panose="020B0604020202020204" pitchFamily="34" charset="0"/>
              </a:rPr>
              <a:t>)now.</a:t>
            </a:r>
          </a:p>
        </p:txBody>
      </p:sp>
      <p:sp>
        <p:nvSpPr>
          <p:cNvPr id="10" name="TextBox 9"/>
          <p:cNvSpPr txBox="1"/>
          <p:nvPr/>
        </p:nvSpPr>
        <p:spPr>
          <a:xfrm>
            <a:off x="1684061" y="2364345"/>
            <a:ext cx="7165596"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What questions do you have about the oxygen phenomenon?</a:t>
            </a:r>
          </a:p>
          <a:p>
            <a:pPr marL="285750" indent="-28575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In Doodle Box C, quietly write 2 or 3 questions (3 minutes).</a:t>
            </a:r>
          </a:p>
        </p:txBody>
      </p:sp>
      <p:pic>
        <p:nvPicPr>
          <p:cNvPr id="7" name="Picture 6">
            <a:extLst>
              <a:ext uri="{FF2B5EF4-FFF2-40B4-BE49-F238E27FC236}">
                <a16:creationId xmlns:a16="http://schemas.microsoft.com/office/drawing/2014/main" id="{173BC056-194F-43FD-9E35-1EA5FD4306DA}"/>
              </a:ext>
            </a:extLst>
          </p:cNvPr>
          <p:cNvPicPr>
            <a:picLocks noChangeAspect="1"/>
          </p:cNvPicPr>
          <p:nvPr/>
        </p:nvPicPr>
        <p:blipFill rotWithShape="1">
          <a:blip r:embed="rId3"/>
          <a:srcRect t="11938" r="21976"/>
          <a:stretch/>
        </p:blipFill>
        <p:spPr>
          <a:xfrm>
            <a:off x="684899" y="3706422"/>
            <a:ext cx="1052624" cy="891044"/>
          </a:xfrm>
          <a:prstGeom prst="rect">
            <a:avLst/>
          </a:prstGeom>
        </p:spPr>
      </p:pic>
      <p:pic>
        <p:nvPicPr>
          <p:cNvPr id="8" name="Picture 7">
            <a:extLst>
              <a:ext uri="{FF2B5EF4-FFF2-40B4-BE49-F238E27FC236}">
                <a16:creationId xmlns:a16="http://schemas.microsoft.com/office/drawing/2014/main" id="{D8A1E360-F818-4992-B6F6-7494728585C2}"/>
              </a:ext>
            </a:extLst>
          </p:cNvPr>
          <p:cNvPicPr>
            <a:picLocks noChangeAspect="1"/>
          </p:cNvPicPr>
          <p:nvPr/>
        </p:nvPicPr>
        <p:blipFill rotWithShape="1">
          <a:blip r:embed="rId4"/>
          <a:srcRect r="13953" b="1240"/>
          <a:stretch/>
        </p:blipFill>
        <p:spPr>
          <a:xfrm>
            <a:off x="552976" y="2364345"/>
            <a:ext cx="1035121" cy="891043"/>
          </a:xfrm>
          <a:prstGeom prst="rect">
            <a:avLst/>
          </a:prstGeom>
        </p:spPr>
      </p:pic>
    </p:spTree>
    <p:extLst>
      <p:ext uri="{BB962C8B-B14F-4D97-AF65-F5344CB8AC3E}">
        <p14:creationId xmlns:p14="http://schemas.microsoft.com/office/powerpoint/2010/main" val="102794445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5909" y="1346373"/>
            <a:ext cx="6072636" cy="1200329"/>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Each person should read their questions to the group. Pay attention to similarities and differences between the questions.</a:t>
            </a:r>
          </a:p>
        </p:txBody>
      </p:sp>
      <p:sp>
        <p:nvSpPr>
          <p:cNvPr id="6" name="Title 5"/>
          <p:cNvSpPr>
            <a:spLocks noGrp="1"/>
          </p:cNvSpPr>
          <p:nvPr>
            <p:ph type="title" idx="4294967295"/>
          </p:nvPr>
        </p:nvSpPr>
        <p:spPr>
          <a:xfrm>
            <a:off x="620712" y="375362"/>
            <a:ext cx="7902575" cy="782638"/>
          </a:xfrm>
        </p:spPr>
        <p:txBody>
          <a:bodyPr>
            <a:normAutofit/>
          </a:bodyPr>
          <a:lstStyle/>
          <a:p>
            <a:r>
              <a:rPr lang="en-US" sz="3600" dirty="0">
                <a:latin typeface="Arial" panose="020B0604020202020204" pitchFamily="34" charset="0"/>
                <a:cs typeface="Arial" panose="020B0604020202020204" pitchFamily="34" charset="0"/>
              </a:rPr>
              <a:t>Group Time</a:t>
            </a:r>
          </a:p>
        </p:txBody>
      </p:sp>
      <p:sp>
        <p:nvSpPr>
          <p:cNvPr id="9" name="TextBox 8"/>
          <p:cNvSpPr txBox="1"/>
          <p:nvPr/>
        </p:nvSpPr>
        <p:spPr>
          <a:xfrm>
            <a:off x="765909" y="2505758"/>
            <a:ext cx="7627986"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With your group, decide on the </a:t>
            </a:r>
            <a:r>
              <a:rPr lang="en-US" sz="2400" b="1" dirty="0">
                <a:latin typeface="Arial" panose="020B0604020202020204" pitchFamily="34" charset="0"/>
                <a:cs typeface="Arial" panose="020B0604020202020204" pitchFamily="34" charset="0"/>
              </a:rPr>
              <a:t>two questions </a:t>
            </a:r>
            <a:r>
              <a:rPr lang="en-US" sz="2400" dirty="0">
                <a:latin typeface="Arial" panose="020B0604020202020204" pitchFamily="34" charset="0"/>
                <a:cs typeface="Arial" panose="020B0604020202020204" pitchFamily="34" charset="0"/>
              </a:rPr>
              <a:t>you are most interested in answering. This could be an entirely new question, one of your earlier questions, or a hybrid.</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Write each question in large print on a sheet of white paper (</a:t>
            </a:r>
            <a:r>
              <a:rPr lang="en-US" sz="2400" b="1" dirty="0">
                <a:latin typeface="Arial" panose="020B0604020202020204" pitchFamily="34" charset="0"/>
                <a:cs typeface="Arial" panose="020B0604020202020204" pitchFamily="34" charset="0"/>
              </a:rPr>
              <a:t>one question per paper</a:t>
            </a:r>
            <a:r>
              <a:rPr lang="en-US" sz="2400" dirty="0">
                <a:latin typeface="Arial" panose="020B0604020202020204" pitchFamily="34" charset="0"/>
                <a:cs typeface="Arial" panose="020B0604020202020204" pitchFamily="34" charset="0"/>
              </a:rPr>
              <a:t>). Make sure your names are on the back of each paper.</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Bring them to me when you are ready to post them—I will try to categorize your questions.</a:t>
            </a:r>
          </a:p>
        </p:txBody>
      </p:sp>
      <p:pic>
        <p:nvPicPr>
          <p:cNvPr id="11" name="pasted-image.pdf"/>
          <p:cNvPicPr>
            <a:picLocks noChangeAspect="1"/>
          </p:cNvPicPr>
          <p:nvPr/>
        </p:nvPicPr>
        <p:blipFill>
          <a:blip r:embed="rId3"/>
          <a:stretch>
            <a:fillRect/>
          </a:stretch>
        </p:blipFill>
        <p:spPr>
          <a:xfrm>
            <a:off x="6985186" y="1571598"/>
            <a:ext cx="901899" cy="901899"/>
          </a:xfrm>
          <a:prstGeom prst="rect">
            <a:avLst/>
          </a:prstGeom>
          <a:ln w="12700">
            <a:miter lim="400000"/>
          </a:ln>
        </p:spPr>
      </p:pic>
    </p:spTree>
    <p:extLst>
      <p:ext uri="{BB962C8B-B14F-4D97-AF65-F5344CB8AC3E}">
        <p14:creationId xmlns:p14="http://schemas.microsoft.com/office/powerpoint/2010/main" val="86956739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idx="4294967295"/>
          </p:nvPr>
        </p:nvSpPr>
        <p:spPr>
          <a:xfrm>
            <a:off x="651397" y="505392"/>
            <a:ext cx="7886700" cy="609600"/>
          </a:xfrm>
        </p:spPr>
        <p:txBody>
          <a:bodyPr>
            <a:noAutofit/>
          </a:bodyPr>
          <a:lstStyle/>
          <a:p>
            <a:pPr algn="ctr"/>
            <a:r>
              <a:rPr lang="en-US" sz="3600" dirty="0">
                <a:latin typeface="Arial" panose="020B0604020202020204" pitchFamily="34" charset="0"/>
                <a:cs typeface="Arial" panose="020B0604020202020204" pitchFamily="34" charset="0"/>
              </a:rPr>
              <a:t>Identify the Driving Question</a:t>
            </a:r>
          </a:p>
        </p:txBody>
      </p:sp>
      <p:sp>
        <p:nvSpPr>
          <p:cNvPr id="4" name="Content Placeholder 2">
            <a:extLst>
              <a:ext uri="{FF2B5EF4-FFF2-40B4-BE49-F238E27FC236}">
                <a16:creationId xmlns:a16="http://schemas.microsoft.com/office/drawing/2014/main" id="{37ADE346-3CC0-4FFD-B58C-EE65746460EA}"/>
              </a:ext>
            </a:extLst>
          </p:cNvPr>
          <p:cNvSpPr txBox="1">
            <a:spLocks/>
          </p:cNvSpPr>
          <p:nvPr/>
        </p:nvSpPr>
        <p:spPr>
          <a:xfrm>
            <a:off x="651397" y="1425037"/>
            <a:ext cx="7886700" cy="14256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p:txBody>
      </p:sp>
      <p:sp>
        <p:nvSpPr>
          <p:cNvPr id="8" name="TextBox 7">
            <a:extLst>
              <a:ext uri="{FF2B5EF4-FFF2-40B4-BE49-F238E27FC236}">
                <a16:creationId xmlns:a16="http://schemas.microsoft.com/office/drawing/2014/main" id="{FF63E981-D70A-214D-97CC-3B6765FFFDF6}"/>
              </a:ext>
            </a:extLst>
          </p:cNvPr>
          <p:cNvSpPr txBox="1"/>
          <p:nvPr/>
        </p:nvSpPr>
        <p:spPr>
          <a:xfrm>
            <a:off x="1374994" y="5524588"/>
            <a:ext cx="7082388"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Record the class question in Doodle box C.</a:t>
            </a:r>
          </a:p>
        </p:txBody>
      </p:sp>
      <p:pic>
        <p:nvPicPr>
          <p:cNvPr id="6" name="Picture 5">
            <a:extLst>
              <a:ext uri="{FF2B5EF4-FFF2-40B4-BE49-F238E27FC236}">
                <a16:creationId xmlns:a16="http://schemas.microsoft.com/office/drawing/2014/main" id="{4F627229-FA42-41A7-92C4-70A8CDB284AD}"/>
              </a:ext>
            </a:extLst>
          </p:cNvPr>
          <p:cNvPicPr>
            <a:picLocks noChangeAspect="1"/>
          </p:cNvPicPr>
          <p:nvPr/>
        </p:nvPicPr>
        <p:blipFill rotWithShape="1">
          <a:blip r:embed="rId3"/>
          <a:srcRect t="11938" r="21976"/>
          <a:stretch/>
        </p:blipFill>
        <p:spPr>
          <a:xfrm>
            <a:off x="322370" y="5340676"/>
            <a:ext cx="1052624" cy="891044"/>
          </a:xfrm>
          <a:prstGeom prst="rect">
            <a:avLst/>
          </a:prstGeom>
        </p:spPr>
      </p:pic>
    </p:spTree>
    <p:extLst>
      <p:ext uri="{BB962C8B-B14F-4D97-AF65-F5344CB8AC3E}">
        <p14:creationId xmlns:p14="http://schemas.microsoft.com/office/powerpoint/2010/main" val="21471354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Learning Segment Summary</a:t>
            </a:r>
          </a:p>
        </p:txBody>
      </p:sp>
      <p:sp>
        <p:nvSpPr>
          <p:cNvPr id="2" name="Text Placeholder 1">
            <a:extLst>
              <a:ext uri="{FF2B5EF4-FFF2-40B4-BE49-F238E27FC236}">
                <a16:creationId xmlns:a16="http://schemas.microsoft.com/office/drawing/2014/main" id="{33C19932-C55A-4C64-A017-96F9CDF6AEC9}"/>
              </a:ext>
            </a:extLst>
          </p:cNvPr>
          <p:cNvSpPr>
            <a:spLocks noGrp="1"/>
          </p:cNvSpPr>
          <p:nvPr>
            <p:ph type="body" sz="quarter" idx="10"/>
          </p:nvPr>
        </p:nvSpPr>
        <p:spPr/>
        <p:txBody>
          <a:bodyPr/>
          <a:lstStyle/>
          <a:p>
            <a:r>
              <a:rPr lang="en-US" b="1" dirty="0" smtClean="0"/>
              <a:t>What we figured out…</a:t>
            </a:r>
            <a:endParaRPr lang="en-US" b="1" dirty="0"/>
          </a:p>
          <a:p>
            <a:r>
              <a:rPr lang="en-US" dirty="0" smtClean="0"/>
              <a:t>We </a:t>
            </a:r>
            <a:r>
              <a:rPr lang="en-US" dirty="0"/>
              <a:t>came up with our driving question: Why/how did the atmosphere’s oxygen increase over time?</a:t>
            </a:r>
          </a:p>
          <a:p>
            <a:endParaRPr lang="en-US" dirty="0"/>
          </a:p>
        </p:txBody>
      </p:sp>
      <p:sp>
        <p:nvSpPr>
          <p:cNvPr id="4" name="Text Placeholder 3">
            <a:extLst>
              <a:ext uri="{FF2B5EF4-FFF2-40B4-BE49-F238E27FC236}">
                <a16:creationId xmlns:a16="http://schemas.microsoft.com/office/drawing/2014/main" id="{DA6774EC-BC02-4747-86F8-54EEE3CE3851}"/>
              </a:ext>
            </a:extLst>
          </p:cNvPr>
          <p:cNvSpPr>
            <a:spLocks noGrp="1"/>
          </p:cNvSpPr>
          <p:nvPr>
            <p:ph type="body" sz="quarter" idx="11"/>
          </p:nvPr>
        </p:nvSpPr>
        <p:spPr/>
        <p:txBody>
          <a:bodyPr/>
          <a:lstStyle/>
          <a:p>
            <a:r>
              <a:rPr lang="en-US" u="sng" dirty="0"/>
              <a:t>LS01 Teacher Reflection Notes</a:t>
            </a:r>
          </a:p>
          <a:p>
            <a:endParaRPr lang="en-US" dirty="0"/>
          </a:p>
          <a:p>
            <a:r>
              <a:rPr lang="en-US" i="1" dirty="0"/>
              <a:t>Things that went well…</a:t>
            </a:r>
          </a:p>
          <a:p>
            <a:endParaRPr lang="en-US" i="1" dirty="0"/>
          </a:p>
          <a:p>
            <a:endParaRPr lang="en-US" i="1" dirty="0"/>
          </a:p>
          <a:p>
            <a:endParaRPr lang="en-US" i="1" dirty="0"/>
          </a:p>
          <a:p>
            <a:r>
              <a:rPr lang="en-US" i="1" dirty="0"/>
              <a:t>Things I would change…</a:t>
            </a:r>
          </a:p>
          <a:p>
            <a:endParaRPr lang="en-US" i="1" dirty="0"/>
          </a:p>
        </p:txBody>
      </p:sp>
    </p:spTree>
    <p:extLst>
      <p:ext uri="{BB962C8B-B14F-4D97-AF65-F5344CB8AC3E}">
        <p14:creationId xmlns:p14="http://schemas.microsoft.com/office/powerpoint/2010/main" val="153649951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2" name="Text Placeholder 1">
            <a:extLst>
              <a:ext uri="{FF2B5EF4-FFF2-40B4-BE49-F238E27FC236}">
                <a16:creationId xmlns:a16="http://schemas.microsoft.com/office/drawing/2014/main" id="{A03D207D-C90C-1B49-92F4-DF7CE3949D9A}"/>
              </a:ext>
            </a:extLst>
          </p:cNvPr>
          <p:cNvSpPr>
            <a:spLocks noGrp="1"/>
          </p:cNvSpPr>
          <p:nvPr>
            <p:ph type="body" sz="quarter" idx="10"/>
          </p:nvPr>
        </p:nvSpPr>
        <p:spPr>
          <a:xfrm>
            <a:off x="270008" y="748784"/>
            <a:ext cx="8568266" cy="5360432"/>
          </a:xfrm>
        </p:spPr>
        <p:txBody>
          <a:bodyPr/>
          <a:lstStyle/>
          <a:p>
            <a:pPr>
              <a:spcAft>
                <a:spcPts val="600"/>
              </a:spcAft>
            </a:pPr>
            <a:r>
              <a:rPr lang="en-US"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u="sng" dirty="0">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dirty="0">
                <a:latin typeface="Arial" panose="020B0604020202020204" pitchFamily="34" charset="0"/>
                <a:cs typeface="Arial" panose="020B0604020202020204" pitchFamily="34" charset="0"/>
              </a:rPr>
              <a:t>(1) </a:t>
            </a:r>
            <a:r>
              <a:rPr lang="en-US" b="1" dirty="0">
                <a:latin typeface="Arial" panose="020B0604020202020204" pitchFamily="34" charset="0"/>
                <a:cs typeface="Arial" panose="020B0604020202020204" pitchFamily="34" charset="0"/>
              </a:rPr>
              <a:t>Teacher Notes slides </a:t>
            </a:r>
            <a:r>
              <a:rPr lang="en-US"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latin typeface="Arial" panose="020B0604020202020204" pitchFamily="34" charset="0"/>
                <a:cs typeface="Arial" panose="020B0604020202020204" pitchFamily="34" charset="0"/>
              </a:rPr>
              <a:t>(2) </a:t>
            </a:r>
            <a:r>
              <a:rPr lang="en-US" b="1" dirty="0">
                <a:latin typeface="Arial" panose="020B0604020202020204" pitchFamily="34" charset="0"/>
                <a:cs typeface="Arial" panose="020B0604020202020204" pitchFamily="34" charset="0"/>
              </a:rPr>
              <a:t>Student slides </a:t>
            </a:r>
            <a:r>
              <a:rPr lang="en-US"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b="1" dirty="0">
                <a:latin typeface="Arial" panose="020B0604020202020204" pitchFamily="34" charset="0"/>
                <a:cs typeface="Arial" panose="020B0604020202020204" pitchFamily="34" charset="0"/>
              </a:rPr>
              <a:t>Teacher Notes </a:t>
            </a:r>
            <a:r>
              <a:rPr lang="en-US" dirty="0">
                <a:latin typeface="Arial" panose="020B0604020202020204" pitchFamily="34" charset="0"/>
                <a:cs typeface="Arial" panose="020B0604020202020204" pitchFamily="34" charset="0"/>
              </a:rPr>
              <a:t>slides to use it as a presentation in your classroom. </a:t>
            </a:r>
          </a:p>
          <a:p>
            <a:pPr>
              <a:spcAft>
                <a:spcPts val="600"/>
              </a:spcAft>
            </a:pPr>
            <a:r>
              <a:rPr lang="en-US" dirty="0">
                <a:latin typeface="Arial" panose="020B0604020202020204" pitchFamily="34" charset="0"/>
                <a:cs typeface="Arial" panose="020B0604020202020204" pitchFamily="34" charset="0"/>
              </a:rPr>
              <a:t>This presentation </a:t>
            </a:r>
            <a:r>
              <a:rPr lang="en-US" b="1" dirty="0">
                <a:latin typeface="Arial" panose="020B0604020202020204" pitchFamily="34" charset="0"/>
                <a:cs typeface="Arial" panose="020B0604020202020204" pitchFamily="34" charset="0"/>
              </a:rPr>
              <a:t>is not meant to stand alone,</a:t>
            </a:r>
            <a:r>
              <a:rPr lang="en-US"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b="1" dirty="0">
                <a:latin typeface="Arial" panose="020B0604020202020204" pitchFamily="34" charset="0"/>
                <a:cs typeface="Arial" panose="020B0604020202020204" pitchFamily="34" charset="0"/>
              </a:rPr>
              <a:t>We expect (and hope) you will modify this presentation</a:t>
            </a:r>
            <a:r>
              <a:rPr lang="en-US"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dirty="0">
                <a:latin typeface="Arial" panose="020B0604020202020204" pitchFamily="34" charset="0"/>
                <a:cs typeface="Arial" panose="020B0604020202020204" pitchFamily="34" charset="0"/>
              </a:rPr>
              <a:t>Thanks! -The MBER Team</a:t>
            </a:r>
          </a:p>
          <a:p>
            <a:endParaRPr lang="en-US" dirty="0"/>
          </a:p>
        </p:txBody>
      </p:sp>
    </p:spTree>
    <p:extLst>
      <p:ext uri="{BB962C8B-B14F-4D97-AF65-F5344CB8AC3E}">
        <p14:creationId xmlns:p14="http://schemas.microsoft.com/office/powerpoint/2010/main" val="552050046"/>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A1DCE-7F72-44C6-AE5C-DF0F668CB818}"/>
              </a:ext>
            </a:extLst>
          </p:cNvPr>
          <p:cNvSpPr>
            <a:spLocks noGrp="1"/>
          </p:cNvSpPr>
          <p:nvPr>
            <p:ph type="title"/>
          </p:nvPr>
        </p:nvSpPr>
        <p:spPr/>
        <p:txBody>
          <a:bodyPr/>
          <a:lstStyle/>
          <a:p>
            <a:r>
              <a:rPr lang="en-US" dirty="0"/>
              <a:t>Learning Segment 02 Overview</a:t>
            </a:r>
          </a:p>
        </p:txBody>
      </p:sp>
      <p:sp>
        <p:nvSpPr>
          <p:cNvPr id="3" name="Text Placeholder 2">
            <a:extLst>
              <a:ext uri="{FF2B5EF4-FFF2-40B4-BE49-F238E27FC236}">
                <a16:creationId xmlns:a16="http://schemas.microsoft.com/office/drawing/2014/main" id="{14219B7D-5440-4A0D-81FC-4AC4294253BA}"/>
              </a:ext>
            </a:extLst>
          </p:cNvPr>
          <p:cNvSpPr>
            <a:spLocks noGrp="1"/>
          </p:cNvSpPr>
          <p:nvPr>
            <p:ph type="body" sz="quarter" idx="10"/>
          </p:nvPr>
        </p:nvSpPr>
        <p:spPr/>
        <p:txBody>
          <a:bodyPr/>
          <a:lstStyle/>
          <a:p>
            <a:r>
              <a:rPr lang="en-US" b="1" dirty="0" smtClean="0"/>
              <a:t>We </a:t>
            </a:r>
            <a:r>
              <a:rPr lang="en-US" b="1" dirty="0"/>
              <a:t>offer some initial ideas about where the oxygen came from and then revise our phenomenon to look at a more detailed pattern of changes in oxygen in the atmosphere.</a:t>
            </a:r>
          </a:p>
          <a:p>
            <a:endParaRPr lang="en-US" b="1" dirty="0"/>
          </a:p>
          <a:p>
            <a:pPr>
              <a:spcAft>
                <a:spcPts val="600"/>
              </a:spcAft>
            </a:pPr>
            <a:endParaRPr lang="en-US" dirty="0"/>
          </a:p>
          <a:p>
            <a:endParaRPr lang="en-US" dirty="0"/>
          </a:p>
        </p:txBody>
      </p:sp>
      <p:sp>
        <p:nvSpPr>
          <p:cNvPr id="4" name="Text Placeholder 3">
            <a:extLst>
              <a:ext uri="{FF2B5EF4-FFF2-40B4-BE49-F238E27FC236}">
                <a16:creationId xmlns:a16="http://schemas.microsoft.com/office/drawing/2014/main" id="{A32A9A0E-5665-4F5A-9EE3-A473AFA33432}"/>
              </a:ext>
            </a:extLst>
          </p:cNvPr>
          <p:cNvSpPr>
            <a:spLocks noGrp="1"/>
          </p:cNvSpPr>
          <p:nvPr>
            <p:ph type="body" sz="quarter" idx="12"/>
          </p:nvPr>
        </p:nvSpPr>
        <p:spPr/>
        <p:txBody>
          <a:bodyPr/>
          <a:lstStyle/>
          <a:p>
            <a:r>
              <a:rPr lang="en-US" u="sng" dirty="0"/>
              <a:t>Resources you will need</a:t>
            </a:r>
            <a:r>
              <a:rPr lang="en-US" dirty="0"/>
              <a:t>:</a:t>
            </a:r>
          </a:p>
          <a:p>
            <a:endParaRPr lang="en-US" dirty="0"/>
          </a:p>
          <a:p>
            <a:r>
              <a:rPr lang="en-US" dirty="0"/>
              <a:t>OA Doodle </a:t>
            </a:r>
            <a:r>
              <a:rPr lang="en-US" dirty="0" smtClean="0"/>
              <a:t>Sheet</a:t>
            </a:r>
            <a:endParaRPr lang="en-US" dirty="0"/>
          </a:p>
          <a:p>
            <a:endParaRPr lang="en-US" dirty="0"/>
          </a:p>
        </p:txBody>
      </p:sp>
      <p:sp>
        <p:nvSpPr>
          <p:cNvPr id="5" name="Text Placeholder 4">
            <a:extLst>
              <a:ext uri="{FF2B5EF4-FFF2-40B4-BE49-F238E27FC236}">
                <a16:creationId xmlns:a16="http://schemas.microsoft.com/office/drawing/2014/main" id="{AEEB917D-CA3F-4C0A-85BD-5FF9EC6C0617}"/>
              </a:ext>
            </a:extLst>
          </p:cNvPr>
          <p:cNvSpPr>
            <a:spLocks noGrp="1"/>
          </p:cNvSpPr>
          <p:nvPr>
            <p:ph type="body" sz="quarter" idx="11"/>
          </p:nvPr>
        </p:nvSpPr>
        <p:spPr/>
        <p:txBody>
          <a:bodyPr/>
          <a:lstStyle/>
          <a:p>
            <a:r>
              <a:rPr lang="en-US" dirty="0"/>
              <a:t>: 15 minutes</a:t>
            </a:r>
          </a:p>
          <a:p>
            <a:endParaRPr lang="en-US" dirty="0"/>
          </a:p>
        </p:txBody>
      </p:sp>
    </p:spTree>
    <p:extLst>
      <p:ext uri="{BB962C8B-B14F-4D97-AF65-F5344CB8AC3E}">
        <p14:creationId xmlns:p14="http://schemas.microsoft.com/office/powerpoint/2010/main" val="418712430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LS02 Overview Continued</a:t>
            </a:r>
          </a:p>
        </p:txBody>
      </p:sp>
      <p:sp>
        <p:nvSpPr>
          <p:cNvPr id="2" name="Text Placeholder 1">
            <a:extLst>
              <a:ext uri="{FF2B5EF4-FFF2-40B4-BE49-F238E27FC236}">
                <a16:creationId xmlns:a16="http://schemas.microsoft.com/office/drawing/2014/main" id="{92B1781F-7A6F-4B40-975B-E7B7E3C2F99C}"/>
              </a:ext>
            </a:extLst>
          </p:cNvPr>
          <p:cNvSpPr>
            <a:spLocks noGrp="1"/>
          </p:cNvSpPr>
          <p:nvPr>
            <p:ph type="body" sz="quarter" idx="10"/>
          </p:nvPr>
        </p:nvSpPr>
        <p:spPr/>
        <p:txBody>
          <a:bodyPr/>
          <a:lstStyle/>
          <a:p>
            <a:r>
              <a:rPr lang="en-US" dirty="0"/>
              <a:t>The idea here is that you get some initial ideas out on the table and then give them a little more information about the phenomenon. </a:t>
            </a:r>
          </a:p>
          <a:p>
            <a:endParaRPr lang="en-US" dirty="0"/>
          </a:p>
          <a:p>
            <a:r>
              <a:rPr lang="en-US" dirty="0"/>
              <a:t>This should be a short discussion. </a:t>
            </a:r>
          </a:p>
          <a:p>
            <a:endParaRPr lang="en-US" dirty="0"/>
          </a:p>
          <a:p>
            <a:r>
              <a:rPr lang="en-US" dirty="0"/>
              <a:t>If you want to explore some of the ideas as contrasting cases, there are optional slides at the end of the ppt for you to use. In particular, they explore the idea that atmospheric oxygen just detached from water molecules in the air. </a:t>
            </a:r>
          </a:p>
          <a:p>
            <a:endParaRPr lang="en-US" dirty="0"/>
          </a:p>
        </p:txBody>
      </p:sp>
    </p:spTree>
    <p:extLst>
      <p:ext uri="{BB962C8B-B14F-4D97-AF65-F5344CB8AC3E}">
        <p14:creationId xmlns:p14="http://schemas.microsoft.com/office/powerpoint/2010/main" val="68715135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idx="4294967295"/>
          </p:nvPr>
        </p:nvSpPr>
        <p:spPr>
          <a:xfrm>
            <a:off x="628650" y="446403"/>
            <a:ext cx="7886700" cy="609600"/>
          </a:xfrm>
        </p:spPr>
        <p:txBody>
          <a:bodyPr>
            <a:noAutofit/>
          </a:bodyPr>
          <a:lstStyle/>
          <a:p>
            <a:pPr algn="ctr"/>
            <a:r>
              <a:rPr lang="en-US" sz="3600" dirty="0">
                <a:latin typeface="Arial" panose="020B0604020202020204" pitchFamily="34" charset="0"/>
                <a:cs typeface="Arial" panose="020B0604020202020204" pitchFamily="34" charset="0"/>
              </a:rPr>
              <a:t>Changing Oxygen – What’s Up?</a:t>
            </a:r>
          </a:p>
        </p:txBody>
      </p:sp>
      <p:sp>
        <p:nvSpPr>
          <p:cNvPr id="7" name="TextBox 6"/>
          <p:cNvSpPr txBox="1"/>
          <p:nvPr/>
        </p:nvSpPr>
        <p:spPr>
          <a:xfrm>
            <a:off x="1537752" y="1302506"/>
            <a:ext cx="6977598" cy="5109091"/>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are our initial thoughts about this phenomenon?</a:t>
            </a:r>
          </a:p>
          <a:p>
            <a:r>
              <a:rPr lang="en-US" sz="2800" dirty="0">
                <a:latin typeface="Arial" panose="020B0604020202020204" pitchFamily="34" charset="0"/>
                <a:cs typeface="Arial" panose="020B0604020202020204" pitchFamily="34" charset="0"/>
              </a:rPr>
              <a:t> </a:t>
            </a:r>
          </a:p>
          <a:p>
            <a:r>
              <a:rPr lang="en-US" sz="2800" dirty="0">
                <a:latin typeface="Arial" panose="020B0604020202020204" pitchFamily="34" charset="0"/>
                <a:cs typeface="Arial" panose="020B0604020202020204" pitchFamily="34" charset="0"/>
              </a:rPr>
              <a:t>					Let’s brainstorm!</a:t>
            </a:r>
          </a:p>
          <a:p>
            <a:r>
              <a:rPr lang="en-US" sz="2800" dirty="0">
                <a:latin typeface="Arial" panose="020B0604020202020204" pitchFamily="34" charset="0"/>
                <a:cs typeface="Arial" panose="020B0604020202020204" pitchFamily="34" charset="0"/>
              </a:rPr>
              <a:t> </a:t>
            </a:r>
          </a:p>
          <a:p>
            <a:r>
              <a:rPr lang="en-US" sz="2800" dirty="0">
                <a:latin typeface="Arial" panose="020B0604020202020204" pitchFamily="34" charset="0"/>
                <a:cs typeface="Arial" panose="020B0604020202020204" pitchFamily="34" charset="0"/>
              </a:rPr>
              <a:t>Talk to an elbow partner or small group for a minute and then record some of your initial ideas in Doodle Box D</a:t>
            </a:r>
          </a:p>
          <a:p>
            <a:endParaRPr lang="en-US" sz="2800" b="1"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Be ready to share out some ideas when called on.</a:t>
            </a:r>
          </a:p>
          <a:p>
            <a:endParaRPr lang="en-US" dirty="0"/>
          </a:p>
        </p:txBody>
      </p:sp>
      <p:pic>
        <p:nvPicPr>
          <p:cNvPr id="6" name="Picture 5">
            <a:extLst>
              <a:ext uri="{FF2B5EF4-FFF2-40B4-BE49-F238E27FC236}">
                <a16:creationId xmlns:a16="http://schemas.microsoft.com/office/drawing/2014/main" id="{FDC2D1EE-F605-46CD-B992-E28BE0670497}"/>
              </a:ext>
            </a:extLst>
          </p:cNvPr>
          <p:cNvPicPr>
            <a:picLocks noChangeAspect="1"/>
          </p:cNvPicPr>
          <p:nvPr/>
        </p:nvPicPr>
        <p:blipFill rotWithShape="1">
          <a:blip r:embed="rId3"/>
          <a:srcRect t="20000" r="38023" b="20000"/>
          <a:stretch/>
        </p:blipFill>
        <p:spPr>
          <a:xfrm>
            <a:off x="204717" y="5137267"/>
            <a:ext cx="1227199" cy="891043"/>
          </a:xfrm>
          <a:prstGeom prst="rect">
            <a:avLst/>
          </a:prstGeom>
        </p:spPr>
      </p:pic>
      <p:pic>
        <p:nvPicPr>
          <p:cNvPr id="8" name="Picture 7">
            <a:extLst>
              <a:ext uri="{FF2B5EF4-FFF2-40B4-BE49-F238E27FC236}">
                <a16:creationId xmlns:a16="http://schemas.microsoft.com/office/drawing/2014/main" id="{2FD4CE46-4DBD-49B2-8A74-97B9A9754DA6}"/>
              </a:ext>
            </a:extLst>
          </p:cNvPr>
          <p:cNvPicPr>
            <a:picLocks noChangeAspect="1"/>
          </p:cNvPicPr>
          <p:nvPr/>
        </p:nvPicPr>
        <p:blipFill rotWithShape="1">
          <a:blip r:embed="rId4"/>
          <a:srcRect t="11938" r="21976"/>
          <a:stretch/>
        </p:blipFill>
        <p:spPr>
          <a:xfrm>
            <a:off x="379292" y="3681035"/>
            <a:ext cx="1052624" cy="891044"/>
          </a:xfrm>
          <a:prstGeom prst="rect">
            <a:avLst/>
          </a:prstGeom>
        </p:spPr>
      </p:pic>
    </p:spTree>
    <p:extLst>
      <p:ext uri="{BB962C8B-B14F-4D97-AF65-F5344CB8AC3E}">
        <p14:creationId xmlns:p14="http://schemas.microsoft.com/office/powerpoint/2010/main" val="169526232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AFF42F-E85E-6C46-B59E-9329EE163BC4}"/>
              </a:ext>
            </a:extLst>
          </p:cNvPr>
          <p:cNvSpPr txBox="1"/>
          <p:nvPr/>
        </p:nvSpPr>
        <p:spPr>
          <a:xfrm>
            <a:off x="852387" y="243910"/>
            <a:ext cx="7499350" cy="440120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Maybe it would help for us to have more detail about the history of oxygen on Earth…</a:t>
            </a:r>
          </a:p>
          <a:p>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Oxygen is one of the most abundant elements on Earth making up about 30% of the mass. </a:t>
            </a:r>
          </a:p>
          <a:p>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However, for the first 2+ billion years of Earth’s history, there was no oxygen gas in the atmosphere. </a:t>
            </a:r>
          </a:p>
        </p:txBody>
      </p:sp>
      <p:sp>
        <p:nvSpPr>
          <p:cNvPr id="4" name="TextBox 3"/>
          <p:cNvSpPr txBox="1"/>
          <p:nvPr/>
        </p:nvSpPr>
        <p:spPr>
          <a:xfrm>
            <a:off x="2655651" y="4815191"/>
            <a:ext cx="5807412" cy="1661993"/>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So where was the oxygen? Can you think of some compounds that contain oxygen? </a:t>
            </a:r>
          </a:p>
          <a:p>
            <a:endParaRPr lang="en-US" dirty="0"/>
          </a:p>
        </p:txBody>
      </p:sp>
      <p:pic>
        <p:nvPicPr>
          <p:cNvPr id="5" name="Picture 4">
            <a:extLst>
              <a:ext uri="{FF2B5EF4-FFF2-40B4-BE49-F238E27FC236}">
                <a16:creationId xmlns:a16="http://schemas.microsoft.com/office/drawing/2014/main" id="{A5F8630D-F02C-4D94-A9A6-E85B9716A242}"/>
              </a:ext>
            </a:extLst>
          </p:cNvPr>
          <p:cNvPicPr>
            <a:picLocks noChangeAspect="1"/>
          </p:cNvPicPr>
          <p:nvPr/>
        </p:nvPicPr>
        <p:blipFill rotWithShape="1">
          <a:blip r:embed="rId3"/>
          <a:srcRect r="13953" b="1240"/>
          <a:stretch/>
        </p:blipFill>
        <p:spPr>
          <a:xfrm>
            <a:off x="1430030" y="4815191"/>
            <a:ext cx="1035121" cy="891043"/>
          </a:xfrm>
          <a:prstGeom prst="rect">
            <a:avLst/>
          </a:prstGeom>
        </p:spPr>
      </p:pic>
    </p:spTree>
    <p:extLst>
      <p:ext uri="{BB962C8B-B14F-4D97-AF65-F5344CB8AC3E}">
        <p14:creationId xmlns:p14="http://schemas.microsoft.com/office/powerpoint/2010/main" val="16222080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99C762-491E-8146-AB9A-06533407F19D}"/>
              </a:ext>
            </a:extLst>
          </p:cNvPr>
          <p:cNvSpPr txBox="1"/>
          <p:nvPr/>
        </p:nvSpPr>
        <p:spPr>
          <a:xfrm>
            <a:off x="541102" y="1963135"/>
            <a:ext cx="7499350" cy="267765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Because this is an important idea, let’s restate it as our first model idea:</a:t>
            </a:r>
          </a:p>
          <a:p>
            <a:endParaRPr lang="en-US" sz="2800" dirty="0">
              <a:latin typeface="Arial" panose="020B0604020202020204" pitchFamily="34" charset="0"/>
              <a:cs typeface="Arial" panose="020B0604020202020204" pitchFamily="34" charset="0"/>
            </a:endParaRPr>
          </a:p>
          <a:p>
            <a:r>
              <a:rPr lang="en-US" sz="2800" b="1" dirty="0">
                <a:latin typeface="Arial" panose="020B0604020202020204" pitchFamily="34" charset="0"/>
                <a:cs typeface="Arial" panose="020B0604020202020204" pitchFamily="34" charset="0"/>
              </a:rPr>
              <a:t>Oxygen is one of the most abundant elements on Earth, but it did not occur as a gas in the early atmosphere. </a:t>
            </a:r>
          </a:p>
        </p:txBody>
      </p:sp>
      <p:sp>
        <p:nvSpPr>
          <p:cNvPr id="10" name="TextBox 9">
            <a:extLst>
              <a:ext uri="{FF2B5EF4-FFF2-40B4-BE49-F238E27FC236}">
                <a16:creationId xmlns:a16="http://schemas.microsoft.com/office/drawing/2014/main" id="{469CFDA3-FBBB-F84F-8594-688CFA85FDBC}"/>
              </a:ext>
            </a:extLst>
          </p:cNvPr>
          <p:cNvSpPr txBox="1"/>
          <p:nvPr/>
        </p:nvSpPr>
        <p:spPr>
          <a:xfrm>
            <a:off x="1546699" y="5137494"/>
            <a:ext cx="729909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this idea in the OUR MODEL section of your doodle sheet.</a:t>
            </a:r>
          </a:p>
        </p:txBody>
      </p:sp>
      <p:sp>
        <p:nvSpPr>
          <p:cNvPr id="2" name="Title 1"/>
          <p:cNvSpPr>
            <a:spLocks noGrp="1"/>
          </p:cNvSpPr>
          <p:nvPr>
            <p:ph type="title" idx="4294967295"/>
          </p:nvPr>
        </p:nvSpPr>
        <p:spPr>
          <a:xfrm>
            <a:off x="508794" y="394943"/>
            <a:ext cx="8126412" cy="1325563"/>
          </a:xfrm>
        </p:spPr>
        <p:txBody>
          <a:bodyPr>
            <a:normAutofit/>
          </a:bodyPr>
          <a:lstStyle/>
          <a:p>
            <a:pPr algn="ctr"/>
            <a:r>
              <a:rPr lang="en-US" sz="3600" dirty="0">
                <a:latin typeface="Arial" panose="020B0604020202020204" pitchFamily="34" charset="0"/>
                <a:cs typeface="Arial" panose="020B0604020202020204" pitchFamily="34" charset="0"/>
              </a:rPr>
              <a:t>Oxygen, but not in the Atmosphere</a:t>
            </a:r>
          </a:p>
        </p:txBody>
      </p:sp>
      <p:pic>
        <p:nvPicPr>
          <p:cNvPr id="6" name="Picture 5">
            <a:extLst>
              <a:ext uri="{FF2B5EF4-FFF2-40B4-BE49-F238E27FC236}">
                <a16:creationId xmlns:a16="http://schemas.microsoft.com/office/drawing/2014/main" id="{30BD6255-5418-4750-8B3A-51FE2F7BDCBF}"/>
              </a:ext>
            </a:extLst>
          </p:cNvPr>
          <p:cNvPicPr>
            <a:picLocks noChangeAspect="1"/>
          </p:cNvPicPr>
          <p:nvPr/>
        </p:nvPicPr>
        <p:blipFill rotWithShape="1">
          <a:blip r:embed="rId3"/>
          <a:srcRect t="11938" r="21976"/>
          <a:stretch/>
        </p:blipFill>
        <p:spPr>
          <a:xfrm>
            <a:off x="494075" y="5169025"/>
            <a:ext cx="1052624" cy="891044"/>
          </a:xfrm>
          <a:prstGeom prst="rect">
            <a:avLst/>
          </a:prstGeom>
        </p:spPr>
      </p:pic>
    </p:spTree>
    <p:extLst>
      <p:ext uri="{BB962C8B-B14F-4D97-AF65-F5344CB8AC3E}">
        <p14:creationId xmlns:p14="http://schemas.microsoft.com/office/powerpoint/2010/main" val="23435444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ABE1E-767E-B849-8994-D002C967F24F}"/>
              </a:ext>
            </a:extLst>
          </p:cNvPr>
          <p:cNvSpPr>
            <a:spLocks noGrp="1"/>
          </p:cNvSpPr>
          <p:nvPr>
            <p:ph type="title" idx="4294967295"/>
          </p:nvPr>
        </p:nvSpPr>
        <p:spPr>
          <a:xfrm>
            <a:off x="330200" y="343600"/>
            <a:ext cx="7886700" cy="796925"/>
          </a:xfrm>
        </p:spPr>
        <p:txBody>
          <a:bodyPr>
            <a:normAutofit/>
          </a:bodyPr>
          <a:lstStyle/>
          <a:p>
            <a:r>
              <a:rPr lang="en-US" sz="3600" dirty="0">
                <a:latin typeface="Arial" panose="020B0604020202020204" pitchFamily="34" charset="0"/>
                <a:cs typeface="Arial" panose="020B0604020202020204" pitchFamily="34" charset="0"/>
              </a:rPr>
              <a:t>Our phenomenon: </a:t>
            </a:r>
          </a:p>
        </p:txBody>
      </p:sp>
      <p:sp>
        <p:nvSpPr>
          <p:cNvPr id="3" name="TextBox 2">
            <a:extLst>
              <a:ext uri="{FF2B5EF4-FFF2-40B4-BE49-F238E27FC236}">
                <a16:creationId xmlns:a16="http://schemas.microsoft.com/office/drawing/2014/main" id="{E9AFF42F-E85E-6C46-B59E-9329EE163BC4}"/>
              </a:ext>
            </a:extLst>
          </p:cNvPr>
          <p:cNvSpPr txBox="1"/>
          <p:nvPr/>
        </p:nvSpPr>
        <p:spPr>
          <a:xfrm>
            <a:off x="1213736" y="3882819"/>
            <a:ext cx="7301614" cy="1815882"/>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But let’s look at a chart with a bit more information about what geologic evidence indicates was happening with atmospheric oxygen at different times in the past.</a:t>
            </a:r>
          </a:p>
        </p:txBody>
      </p:sp>
      <p:pic>
        <p:nvPicPr>
          <p:cNvPr id="6" name="Picture 5">
            <a:extLst>
              <a:ext uri="{FF2B5EF4-FFF2-40B4-BE49-F238E27FC236}">
                <a16:creationId xmlns:a16="http://schemas.microsoft.com/office/drawing/2014/main" id="{9F2FCE6B-8536-C24C-A6F5-50D3F7BF0508}"/>
              </a:ext>
            </a:extLst>
          </p:cNvPr>
          <p:cNvPicPr>
            <a:picLocks noChangeAspect="1"/>
          </p:cNvPicPr>
          <p:nvPr/>
        </p:nvPicPr>
        <p:blipFill>
          <a:blip r:embed="rId3"/>
          <a:stretch>
            <a:fillRect/>
          </a:stretch>
        </p:blipFill>
        <p:spPr>
          <a:xfrm>
            <a:off x="1852908" y="1239606"/>
            <a:ext cx="5438183" cy="1747207"/>
          </a:xfrm>
          <a:prstGeom prst="rect">
            <a:avLst/>
          </a:prstGeom>
        </p:spPr>
      </p:pic>
    </p:spTree>
    <p:extLst>
      <p:ext uri="{BB962C8B-B14F-4D97-AF65-F5344CB8AC3E}">
        <p14:creationId xmlns:p14="http://schemas.microsoft.com/office/powerpoint/2010/main" val="226922960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C301F86-71D9-F74D-9C90-D3010727C5B7}"/>
              </a:ext>
            </a:extLst>
          </p:cNvPr>
          <p:cNvGraphicFramePr>
            <a:graphicFrameLocks noGrp="1"/>
          </p:cNvGraphicFramePr>
          <p:nvPr>
            <p:ph idx="4294967295"/>
            <p:extLst>
              <p:ext uri="{D42A27DB-BD31-4B8C-83A1-F6EECF244321}">
                <p14:modId xmlns:p14="http://schemas.microsoft.com/office/powerpoint/2010/main" val="2380692894"/>
              </p:ext>
            </p:extLst>
          </p:nvPr>
        </p:nvGraphicFramePr>
        <p:xfrm>
          <a:off x="383514" y="453100"/>
          <a:ext cx="8376971" cy="3749040"/>
        </p:xfrm>
        <a:graphic>
          <a:graphicData uri="http://schemas.openxmlformats.org/drawingml/2006/table">
            <a:tbl>
              <a:tblPr firstRow="1" bandRow="1">
                <a:tableStyleId>{5C22544A-7EE6-4342-B048-85BDC9FD1C3A}</a:tableStyleId>
              </a:tblPr>
              <a:tblGrid>
                <a:gridCol w="2836341">
                  <a:extLst>
                    <a:ext uri="{9D8B030D-6E8A-4147-A177-3AD203B41FA5}">
                      <a16:colId xmlns:a16="http://schemas.microsoft.com/office/drawing/2014/main" val="1062499277"/>
                    </a:ext>
                  </a:extLst>
                </a:gridCol>
                <a:gridCol w="5540630">
                  <a:extLst>
                    <a:ext uri="{9D8B030D-6E8A-4147-A177-3AD203B41FA5}">
                      <a16:colId xmlns:a16="http://schemas.microsoft.com/office/drawing/2014/main" val="2820871752"/>
                    </a:ext>
                  </a:extLst>
                </a:gridCol>
              </a:tblGrid>
              <a:tr h="370840">
                <a:tc>
                  <a:txBody>
                    <a:bodyPr/>
                    <a:lstStyle/>
                    <a:p>
                      <a:r>
                        <a:rPr lang="en-US" sz="2400" dirty="0">
                          <a:latin typeface="Arial" panose="020B0604020202020204" pitchFamily="34" charset="0"/>
                          <a:cs typeface="Arial" panose="020B0604020202020204" pitchFamily="34" charset="0"/>
                        </a:rPr>
                        <a:t>Timeframe</a:t>
                      </a:r>
                    </a:p>
                  </a:txBody>
                  <a:tcPr/>
                </a:tc>
                <a:tc>
                  <a:txBody>
                    <a:bodyPr/>
                    <a:lstStyle/>
                    <a:p>
                      <a:r>
                        <a:rPr lang="en-US" sz="2400" dirty="0">
                          <a:latin typeface="Arial" panose="020B0604020202020204" pitchFamily="34" charset="0"/>
                          <a:cs typeface="Arial" panose="020B0604020202020204" pitchFamily="34" charset="0"/>
                        </a:rPr>
                        <a:t>Oxygen in atmosphere</a:t>
                      </a:r>
                    </a:p>
                  </a:txBody>
                  <a:tcPr/>
                </a:tc>
                <a:extLst>
                  <a:ext uri="{0D108BD9-81ED-4DB2-BD59-A6C34878D82A}">
                    <a16:rowId xmlns:a16="http://schemas.microsoft.com/office/drawing/2014/main" val="3104582279"/>
                  </a:ext>
                </a:extLst>
              </a:tr>
              <a:tr h="370840">
                <a:tc>
                  <a:txBody>
                    <a:bodyPr/>
                    <a:lstStyle/>
                    <a:p>
                      <a:r>
                        <a:rPr lang="en-US" sz="2400" dirty="0">
                          <a:latin typeface="Arial" panose="020B0604020202020204" pitchFamily="34" charset="0"/>
                          <a:cs typeface="Arial" panose="020B0604020202020204" pitchFamily="34" charset="0"/>
                        </a:rPr>
                        <a:t>4.5 - 2.45 Billion years ago</a:t>
                      </a:r>
                    </a:p>
                  </a:txBody>
                  <a:tcPr/>
                </a:tc>
                <a:tc>
                  <a:txBody>
                    <a:bodyPr/>
                    <a:lstStyle/>
                    <a:p>
                      <a:r>
                        <a:rPr lang="en-US" sz="2400" dirty="0">
                          <a:latin typeface="Arial" panose="020B0604020202020204" pitchFamily="34" charset="0"/>
                          <a:cs typeface="Arial" panose="020B0604020202020204" pitchFamily="34" charset="0"/>
                        </a:rPr>
                        <a:t>Near zero</a:t>
                      </a:r>
                    </a:p>
                  </a:txBody>
                  <a:tcPr/>
                </a:tc>
                <a:extLst>
                  <a:ext uri="{0D108BD9-81ED-4DB2-BD59-A6C34878D82A}">
                    <a16:rowId xmlns:a16="http://schemas.microsoft.com/office/drawing/2014/main" val="4109515540"/>
                  </a:ext>
                </a:extLst>
              </a:tr>
              <a:tr h="370840">
                <a:tc>
                  <a:txBody>
                    <a:bodyPr/>
                    <a:lstStyle/>
                    <a:p>
                      <a:r>
                        <a:rPr lang="en-US" sz="2400" dirty="0">
                          <a:latin typeface="Arial" panose="020B0604020202020204" pitchFamily="34" charset="0"/>
                          <a:cs typeface="Arial" panose="020B0604020202020204" pitchFamily="34" charset="0"/>
                        </a:rPr>
                        <a:t>2.45 - 1.8 Billion years ago</a:t>
                      </a:r>
                    </a:p>
                  </a:txBody>
                  <a:tcPr/>
                </a:tc>
                <a:tc>
                  <a:txBody>
                    <a:bodyPr/>
                    <a:lstStyle/>
                    <a:p>
                      <a:r>
                        <a:rPr lang="en-US" sz="2400" dirty="0">
                          <a:latin typeface="Arial" panose="020B0604020202020204" pitchFamily="34" charset="0"/>
                          <a:cs typeface="Arial" panose="020B0604020202020204" pitchFamily="34" charset="0"/>
                        </a:rPr>
                        <a:t>Gradual rise from near zero to 2%</a:t>
                      </a:r>
                    </a:p>
                  </a:txBody>
                  <a:tcPr/>
                </a:tc>
                <a:extLst>
                  <a:ext uri="{0D108BD9-81ED-4DB2-BD59-A6C34878D82A}">
                    <a16:rowId xmlns:a16="http://schemas.microsoft.com/office/drawing/2014/main" val="2046193092"/>
                  </a:ext>
                </a:extLst>
              </a:tr>
              <a:tr h="370840">
                <a:tc>
                  <a:txBody>
                    <a:bodyPr/>
                    <a:lstStyle/>
                    <a:p>
                      <a:r>
                        <a:rPr lang="en-US" sz="2400" dirty="0">
                          <a:latin typeface="Arial" panose="020B0604020202020204" pitchFamily="34" charset="0"/>
                          <a:cs typeface="Arial" panose="020B0604020202020204" pitchFamily="34" charset="0"/>
                        </a:rPr>
                        <a:t>1.8 - 0.85 Billion years ago</a:t>
                      </a:r>
                    </a:p>
                  </a:txBody>
                  <a:tcPr/>
                </a:tc>
                <a:tc>
                  <a:txBody>
                    <a:bodyPr/>
                    <a:lstStyle/>
                    <a:p>
                      <a:r>
                        <a:rPr lang="en-US" sz="2400" dirty="0">
                          <a:latin typeface="Arial" panose="020B0604020202020204" pitchFamily="34" charset="0"/>
                          <a:cs typeface="Arial" panose="020B0604020202020204" pitchFamily="34" charset="0"/>
                        </a:rPr>
                        <a:t>Steady at about 2%</a:t>
                      </a:r>
                    </a:p>
                  </a:txBody>
                  <a:tcPr/>
                </a:tc>
                <a:extLst>
                  <a:ext uri="{0D108BD9-81ED-4DB2-BD59-A6C34878D82A}">
                    <a16:rowId xmlns:a16="http://schemas.microsoft.com/office/drawing/2014/main" val="3610129037"/>
                  </a:ext>
                </a:extLst>
              </a:tr>
              <a:tr h="370840">
                <a:tc>
                  <a:txBody>
                    <a:bodyPr/>
                    <a:lstStyle/>
                    <a:p>
                      <a:r>
                        <a:rPr lang="en-US" sz="2400" dirty="0">
                          <a:latin typeface="Arial" panose="020B0604020202020204" pitchFamily="34" charset="0"/>
                          <a:cs typeface="Arial" panose="020B0604020202020204" pitchFamily="34" charset="0"/>
                        </a:rPr>
                        <a:t>850 Million </a:t>
                      </a:r>
                    </a:p>
                    <a:p>
                      <a:r>
                        <a:rPr lang="en-US" sz="2400" dirty="0">
                          <a:latin typeface="Arial" panose="020B0604020202020204" pitchFamily="34" charset="0"/>
                          <a:cs typeface="Arial" panose="020B0604020202020204" pitchFamily="34" charset="0"/>
                        </a:rPr>
                        <a:t>years ago, to</a:t>
                      </a:r>
                      <a:r>
                        <a:rPr lang="en-US" sz="2400" baseline="0" dirty="0">
                          <a:latin typeface="Arial" panose="020B0604020202020204" pitchFamily="34" charset="0"/>
                          <a:cs typeface="Arial" panose="020B0604020202020204" pitchFamily="34" charset="0"/>
                        </a:rPr>
                        <a:t> now</a:t>
                      </a:r>
                      <a:r>
                        <a:rPr lang="en-US" sz="2400" dirty="0">
                          <a:latin typeface="Arial" panose="020B0604020202020204" pitchFamily="34" charset="0"/>
                          <a:cs typeface="Arial" panose="020B0604020202020204" pitchFamily="34" charset="0"/>
                        </a:rPr>
                        <a:t> </a:t>
                      </a:r>
                    </a:p>
                  </a:txBody>
                  <a:tcPr/>
                </a:tc>
                <a:tc>
                  <a:txBody>
                    <a:bodyPr/>
                    <a:lstStyle/>
                    <a:p>
                      <a:r>
                        <a:rPr lang="en-US" sz="2400" dirty="0">
                          <a:latin typeface="Arial" panose="020B0604020202020204" pitchFamily="34" charset="0"/>
                          <a:cs typeface="Arial" panose="020B0604020202020204" pitchFamily="34" charset="0"/>
                        </a:rPr>
                        <a:t>Increases and then levels off  to ~21% </a:t>
                      </a:r>
                    </a:p>
                  </a:txBody>
                  <a:tcPr/>
                </a:tc>
                <a:extLst>
                  <a:ext uri="{0D108BD9-81ED-4DB2-BD59-A6C34878D82A}">
                    <a16:rowId xmlns:a16="http://schemas.microsoft.com/office/drawing/2014/main" val="840165834"/>
                  </a:ext>
                </a:extLst>
              </a:tr>
            </a:tbl>
          </a:graphicData>
        </a:graphic>
      </p:graphicFrame>
      <p:sp>
        <p:nvSpPr>
          <p:cNvPr id="5" name="TextBox 4">
            <a:extLst>
              <a:ext uri="{FF2B5EF4-FFF2-40B4-BE49-F238E27FC236}">
                <a16:creationId xmlns:a16="http://schemas.microsoft.com/office/drawing/2014/main" id="{D9645FD5-8369-1B4C-8FED-55FFF7D5749F}"/>
              </a:ext>
            </a:extLst>
          </p:cNvPr>
          <p:cNvSpPr txBox="1"/>
          <p:nvPr/>
        </p:nvSpPr>
        <p:spPr>
          <a:xfrm>
            <a:off x="506082" y="4677031"/>
            <a:ext cx="8131836"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How would you describe the pattern of oxygen in the atmosphere over time?</a:t>
            </a:r>
          </a:p>
        </p:txBody>
      </p:sp>
      <p:sp>
        <p:nvSpPr>
          <p:cNvPr id="8" name="TextBox 7">
            <a:extLst>
              <a:ext uri="{FF2B5EF4-FFF2-40B4-BE49-F238E27FC236}">
                <a16:creationId xmlns:a16="http://schemas.microsoft.com/office/drawing/2014/main" id="{D9645FD5-8369-1B4C-8FED-55FFF7D5749F}"/>
              </a:ext>
            </a:extLst>
          </p:cNvPr>
          <p:cNvSpPr txBox="1"/>
          <p:nvPr/>
        </p:nvSpPr>
        <p:spPr>
          <a:xfrm>
            <a:off x="2843087" y="5725897"/>
            <a:ext cx="6199133"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Record this pattern in Doodle Box E.  </a:t>
            </a:r>
          </a:p>
        </p:txBody>
      </p:sp>
      <p:pic>
        <p:nvPicPr>
          <p:cNvPr id="6" name="Picture 5">
            <a:extLst>
              <a:ext uri="{FF2B5EF4-FFF2-40B4-BE49-F238E27FC236}">
                <a16:creationId xmlns:a16="http://schemas.microsoft.com/office/drawing/2014/main" id="{C4B02E0A-09C9-444A-9C7E-FE9525301E5B}"/>
              </a:ext>
            </a:extLst>
          </p:cNvPr>
          <p:cNvPicPr>
            <a:picLocks noChangeAspect="1"/>
          </p:cNvPicPr>
          <p:nvPr/>
        </p:nvPicPr>
        <p:blipFill rotWithShape="1">
          <a:blip r:embed="rId3"/>
          <a:srcRect t="11938" r="21976"/>
          <a:stretch/>
        </p:blipFill>
        <p:spPr>
          <a:xfrm>
            <a:off x="1790463" y="5631138"/>
            <a:ext cx="1052624" cy="891044"/>
          </a:xfrm>
          <a:prstGeom prst="rect">
            <a:avLst/>
          </a:prstGeom>
        </p:spPr>
      </p:pic>
    </p:spTree>
    <p:extLst>
      <p:ext uri="{BB962C8B-B14F-4D97-AF65-F5344CB8AC3E}">
        <p14:creationId xmlns:p14="http://schemas.microsoft.com/office/powerpoint/2010/main" val="41939452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LS02 Learning Segment Summary</a:t>
            </a:r>
          </a:p>
        </p:txBody>
      </p:sp>
      <p:sp>
        <p:nvSpPr>
          <p:cNvPr id="2" name="Text Placeholder 1">
            <a:extLst>
              <a:ext uri="{FF2B5EF4-FFF2-40B4-BE49-F238E27FC236}">
                <a16:creationId xmlns:a16="http://schemas.microsoft.com/office/drawing/2014/main" id="{9F93F084-F136-407B-B22C-271A2975912A}"/>
              </a:ext>
            </a:extLst>
          </p:cNvPr>
          <p:cNvSpPr>
            <a:spLocks noGrp="1"/>
          </p:cNvSpPr>
          <p:nvPr>
            <p:ph type="body" sz="quarter" idx="10"/>
          </p:nvPr>
        </p:nvSpPr>
        <p:spPr/>
        <p:txBody>
          <a:bodyPr/>
          <a:lstStyle/>
          <a:p>
            <a:r>
              <a:rPr lang="en-US" b="1" dirty="0"/>
              <a:t>What </a:t>
            </a:r>
            <a:r>
              <a:rPr lang="en-US" b="1" dirty="0" smtClean="0"/>
              <a:t>we figured out..</a:t>
            </a:r>
            <a:endParaRPr lang="en-US" b="1" dirty="0"/>
          </a:p>
          <a:p>
            <a:r>
              <a:rPr lang="en-US" dirty="0"/>
              <a:t>We’ve explored some initial ideas and examined a bit more information on the pattern of change in oxygen in the atmosphere.</a:t>
            </a:r>
          </a:p>
          <a:p>
            <a:endParaRPr lang="en-US" dirty="0"/>
          </a:p>
        </p:txBody>
      </p:sp>
      <p:sp>
        <p:nvSpPr>
          <p:cNvPr id="4" name="Text Placeholder 3">
            <a:extLst>
              <a:ext uri="{FF2B5EF4-FFF2-40B4-BE49-F238E27FC236}">
                <a16:creationId xmlns:a16="http://schemas.microsoft.com/office/drawing/2014/main" id="{46E962E3-E636-4511-9B19-196F531C723B}"/>
              </a:ext>
            </a:extLst>
          </p:cNvPr>
          <p:cNvSpPr>
            <a:spLocks noGrp="1"/>
          </p:cNvSpPr>
          <p:nvPr>
            <p:ph type="body" sz="quarter" idx="11"/>
          </p:nvPr>
        </p:nvSpPr>
        <p:spPr/>
        <p:txBody>
          <a:bodyPr/>
          <a:lstStyle/>
          <a:p>
            <a:r>
              <a:rPr lang="en-US" u="sng" dirty="0" smtClean="0"/>
              <a:t>LS02 </a:t>
            </a:r>
            <a:r>
              <a:rPr lang="en-US" u="sng" dirty="0"/>
              <a:t>Teacher Reflection Notes</a:t>
            </a:r>
          </a:p>
          <a:p>
            <a:endParaRPr lang="en-US" dirty="0"/>
          </a:p>
          <a:p>
            <a:r>
              <a:rPr lang="en-US" i="1" dirty="0"/>
              <a:t>Things that went well…</a:t>
            </a:r>
          </a:p>
          <a:p>
            <a:endParaRPr lang="en-US" i="1" dirty="0"/>
          </a:p>
          <a:p>
            <a:endParaRPr lang="en-US" i="1" dirty="0"/>
          </a:p>
          <a:p>
            <a:endParaRPr lang="en-US" i="1" dirty="0"/>
          </a:p>
          <a:p>
            <a:r>
              <a:rPr lang="en-US" i="1" dirty="0"/>
              <a:t>Things I would change…</a:t>
            </a:r>
          </a:p>
          <a:p>
            <a:endParaRPr lang="en-US" i="1" dirty="0"/>
          </a:p>
          <a:p>
            <a:endParaRPr lang="en-US" dirty="0"/>
          </a:p>
        </p:txBody>
      </p:sp>
    </p:spTree>
    <p:extLst>
      <p:ext uri="{BB962C8B-B14F-4D97-AF65-F5344CB8AC3E}">
        <p14:creationId xmlns:p14="http://schemas.microsoft.com/office/powerpoint/2010/main" val="298755625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Learning Segment 03 Overview</a:t>
            </a:r>
          </a:p>
        </p:txBody>
      </p:sp>
      <p:sp>
        <p:nvSpPr>
          <p:cNvPr id="4" name="Text Placeholder 3">
            <a:extLst>
              <a:ext uri="{FF2B5EF4-FFF2-40B4-BE49-F238E27FC236}">
                <a16:creationId xmlns:a16="http://schemas.microsoft.com/office/drawing/2014/main" id="{C7D20D6D-0A23-4E22-87E4-36836D5F91B9}"/>
              </a:ext>
            </a:extLst>
          </p:cNvPr>
          <p:cNvSpPr>
            <a:spLocks noGrp="1"/>
          </p:cNvSpPr>
          <p:nvPr>
            <p:ph type="body" sz="quarter" idx="10"/>
          </p:nvPr>
        </p:nvSpPr>
        <p:spPr/>
        <p:txBody>
          <a:bodyPr/>
          <a:lstStyle/>
          <a:p>
            <a:r>
              <a:rPr lang="en-US" b="1" dirty="0" smtClean="0"/>
              <a:t>We </a:t>
            </a:r>
            <a:r>
              <a:rPr lang="en-US" b="1" dirty="0"/>
              <a:t>work as a class to examine two chemical processes that involve oxygen: photosynthesis and oxidation. We then work with more data about both Earth’s geology and the history of life on Earth in order to piece together an apparent correlation.</a:t>
            </a:r>
          </a:p>
          <a:p>
            <a:pPr>
              <a:spcAft>
                <a:spcPts val="600"/>
              </a:spcAft>
            </a:pPr>
            <a:endParaRPr lang="en-US" dirty="0"/>
          </a:p>
          <a:p>
            <a:pPr>
              <a:spcAft>
                <a:spcPts val="600"/>
              </a:spcAft>
            </a:pPr>
            <a:endParaRPr lang="en-US" dirty="0"/>
          </a:p>
          <a:p>
            <a:pPr>
              <a:spcAft>
                <a:spcPts val="600"/>
              </a:spcAft>
            </a:pPr>
            <a:endParaRPr lang="en-US" dirty="0"/>
          </a:p>
          <a:p>
            <a:endParaRPr lang="en-US" dirty="0"/>
          </a:p>
        </p:txBody>
      </p:sp>
      <p:sp>
        <p:nvSpPr>
          <p:cNvPr id="7" name="Text Placeholder 6">
            <a:extLst>
              <a:ext uri="{FF2B5EF4-FFF2-40B4-BE49-F238E27FC236}">
                <a16:creationId xmlns:a16="http://schemas.microsoft.com/office/drawing/2014/main" id="{2B5079B8-EF82-469D-AF97-FF6E55F5D470}"/>
              </a:ext>
            </a:extLst>
          </p:cNvPr>
          <p:cNvSpPr>
            <a:spLocks noGrp="1"/>
          </p:cNvSpPr>
          <p:nvPr>
            <p:ph type="body" sz="quarter" idx="12"/>
          </p:nvPr>
        </p:nvSpPr>
        <p:spPr/>
        <p:txBody>
          <a:bodyPr/>
          <a:lstStyle/>
          <a:p>
            <a:r>
              <a:rPr lang="en-US" u="sng" dirty="0"/>
              <a:t>Resources you will need</a:t>
            </a:r>
            <a:r>
              <a:rPr lang="en-US" dirty="0"/>
              <a:t>:</a:t>
            </a:r>
          </a:p>
          <a:p>
            <a:endParaRPr lang="en-US" dirty="0"/>
          </a:p>
          <a:p>
            <a:pPr>
              <a:lnSpc>
                <a:spcPts val="1800"/>
              </a:lnSpc>
            </a:pPr>
            <a:r>
              <a:rPr lang="en-US" dirty="0" smtClean="0"/>
              <a:t>O2 </a:t>
            </a:r>
            <a:r>
              <a:rPr lang="en-US" dirty="0"/>
              <a:t>Doodle </a:t>
            </a:r>
            <a:r>
              <a:rPr lang="en-US" dirty="0" smtClean="0"/>
              <a:t>Sheet</a:t>
            </a:r>
          </a:p>
          <a:p>
            <a:pPr>
              <a:lnSpc>
                <a:spcPts val="1800"/>
              </a:lnSpc>
            </a:pPr>
            <a:r>
              <a:rPr lang="en-US" dirty="0" smtClean="0"/>
              <a:t>O2 03 Rust Demo Teacher Guide</a:t>
            </a:r>
            <a:endParaRPr lang="en-US" dirty="0"/>
          </a:p>
          <a:p>
            <a:pPr>
              <a:lnSpc>
                <a:spcPts val="1800"/>
              </a:lnSpc>
            </a:pPr>
            <a:r>
              <a:rPr lang="en-US" dirty="0" smtClean="0"/>
              <a:t>O2 03 Geology Cards</a:t>
            </a:r>
          </a:p>
          <a:p>
            <a:pPr>
              <a:lnSpc>
                <a:spcPts val="1800"/>
              </a:lnSpc>
            </a:pPr>
            <a:r>
              <a:rPr lang="en-US" dirty="0" smtClean="0"/>
              <a:t>O2 </a:t>
            </a:r>
            <a:r>
              <a:rPr lang="en-US" dirty="0"/>
              <a:t>03 Life </a:t>
            </a:r>
            <a:r>
              <a:rPr lang="en-US" dirty="0" smtClean="0"/>
              <a:t>Cards</a:t>
            </a:r>
            <a:endParaRPr lang="en-US" dirty="0"/>
          </a:p>
        </p:txBody>
      </p:sp>
      <p:sp>
        <p:nvSpPr>
          <p:cNvPr id="5" name="Text Placeholder 4">
            <a:extLst>
              <a:ext uri="{FF2B5EF4-FFF2-40B4-BE49-F238E27FC236}">
                <a16:creationId xmlns:a16="http://schemas.microsoft.com/office/drawing/2014/main" id="{1EDE6B7E-2A36-4635-9D09-80C3010C536D}"/>
              </a:ext>
            </a:extLst>
          </p:cNvPr>
          <p:cNvSpPr>
            <a:spLocks noGrp="1"/>
          </p:cNvSpPr>
          <p:nvPr>
            <p:ph type="body" sz="quarter" idx="11"/>
          </p:nvPr>
        </p:nvSpPr>
        <p:spPr/>
        <p:txBody>
          <a:bodyPr/>
          <a:lstStyle/>
          <a:p>
            <a:r>
              <a:rPr lang="en-US" dirty="0"/>
              <a:t>: 45 Minutes</a:t>
            </a:r>
          </a:p>
        </p:txBody>
      </p:sp>
    </p:spTree>
    <p:extLst>
      <p:ext uri="{BB962C8B-B14F-4D97-AF65-F5344CB8AC3E}">
        <p14:creationId xmlns:p14="http://schemas.microsoft.com/office/powerpoint/2010/main" val="118347709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E6290-2B52-4635-8497-5B19CDED9446}"/>
              </a:ext>
            </a:extLst>
          </p:cNvPr>
          <p:cNvSpPr>
            <a:spLocks noGrp="1"/>
          </p:cNvSpPr>
          <p:nvPr>
            <p:ph type="title"/>
          </p:nvPr>
        </p:nvSpPr>
        <p:spPr/>
        <p:txBody>
          <a:bodyPr/>
          <a:lstStyle/>
          <a:p>
            <a:r>
              <a:rPr lang="en-US" dirty="0"/>
              <a:t>LS03 Overview Continued</a:t>
            </a:r>
          </a:p>
        </p:txBody>
      </p:sp>
      <p:sp>
        <p:nvSpPr>
          <p:cNvPr id="3" name="Text Placeholder 2">
            <a:extLst>
              <a:ext uri="{FF2B5EF4-FFF2-40B4-BE49-F238E27FC236}">
                <a16:creationId xmlns:a16="http://schemas.microsoft.com/office/drawing/2014/main" id="{578B8D42-5772-4009-A3A9-457E3597DE02}"/>
              </a:ext>
            </a:extLst>
          </p:cNvPr>
          <p:cNvSpPr>
            <a:spLocks noGrp="1"/>
          </p:cNvSpPr>
          <p:nvPr>
            <p:ph type="body" sz="quarter" idx="10"/>
          </p:nvPr>
        </p:nvSpPr>
        <p:spPr/>
        <p:txBody>
          <a:bodyPr/>
          <a:lstStyle/>
          <a:p>
            <a:r>
              <a:rPr lang="en-US" dirty="0"/>
              <a:t>There are several </a:t>
            </a:r>
            <a:r>
              <a:rPr lang="en-US" b="1" dirty="0"/>
              <a:t>OPTIONS</a:t>
            </a:r>
            <a:r>
              <a:rPr lang="en-US" dirty="0"/>
              <a:t> here depending on how long you want to spend and how you want to structure the class. These slides include WHOLE CLASS processing of two ideas related to chemical processes (photosynthesis and oxidation) and then small group processing of some additional data about timing of life and info from the geologic record. There are easy labs that could be done for photosynthesis and oxidation if you want your students to have more hands-on lab time. </a:t>
            </a:r>
          </a:p>
          <a:p>
            <a:endParaRPr lang="en-US" dirty="0"/>
          </a:p>
        </p:txBody>
      </p:sp>
    </p:spTree>
    <p:extLst>
      <p:ext uri="{BB962C8B-B14F-4D97-AF65-F5344CB8AC3E}">
        <p14:creationId xmlns:p14="http://schemas.microsoft.com/office/powerpoint/2010/main" val="400280731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a:t>
            </a:r>
            <a:r>
              <a:rPr lang="en-US" sz="2400" dirty="0" smtClean="0"/>
              <a:t>really use </a:t>
            </a:r>
            <a:r>
              <a:rPr lang="en-US" sz="2400" dirty="0"/>
              <a:t>these slides</a:t>
            </a:r>
            <a:r>
              <a:rPr lang="en-US" sz="2400" dirty="0" smtClean="0"/>
              <a:t>…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smtClean="0"/>
              <a:t>In our work with teachers, </a:t>
            </a:r>
            <a:r>
              <a:rPr lang="en-US" sz="1400" dirty="0"/>
              <a:t>we have found that </a:t>
            </a:r>
            <a:r>
              <a:rPr lang="en-US" sz="1400" dirty="0" smtClean="0"/>
              <a:t>many </a:t>
            </a:r>
            <a:r>
              <a:rPr lang="en-US" sz="1400" dirty="0"/>
              <a:t>feel overly “tied” to the PowerPoint presentations in their </a:t>
            </a:r>
            <a:r>
              <a:rPr lang="en-US" sz="1400" dirty="0" smtClean="0"/>
              <a:t>classrooms. </a:t>
            </a:r>
            <a:r>
              <a:rPr lang="en-US" sz="1400" dirty="0"/>
              <a:t>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a:t>
            </a:r>
            <a:r>
              <a:rPr lang="en-US" sz="1400" dirty="0" smtClean="0"/>
              <a:t>! 								–The MBER Team</a:t>
            </a:r>
            <a:endParaRPr lang="en-US" sz="1400" dirty="0"/>
          </a:p>
        </p:txBody>
      </p:sp>
    </p:spTree>
    <p:extLst>
      <p:ext uri="{BB962C8B-B14F-4D97-AF65-F5344CB8AC3E}">
        <p14:creationId xmlns:p14="http://schemas.microsoft.com/office/powerpoint/2010/main" val="739131471"/>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2253670" y="331508"/>
            <a:ext cx="5003800" cy="463550"/>
          </a:xfrm>
        </p:spPr>
        <p:txBody>
          <a:bodyPr>
            <a:noAutofit/>
          </a:bodyPr>
          <a:lstStyle/>
          <a:p>
            <a:pPr algn="ctr"/>
            <a:r>
              <a:rPr lang="en-US" sz="3600" dirty="0">
                <a:latin typeface="Arial" panose="020B0604020202020204" pitchFamily="34" charset="0"/>
                <a:cs typeface="Arial" panose="020B0604020202020204" pitchFamily="34" charset="0"/>
              </a:rPr>
              <a:t>Phenomenon: </a:t>
            </a:r>
            <a:r>
              <a:rPr lang="en-US" sz="3600" u="sng" dirty="0">
                <a:latin typeface="Arial" panose="020B0604020202020204" pitchFamily="34" charset="0"/>
                <a:cs typeface="Arial" panose="020B0604020202020204" pitchFamily="34" charset="0"/>
              </a:rPr>
              <a:t>Oxygen</a:t>
            </a:r>
          </a:p>
        </p:txBody>
      </p:sp>
      <p:sp>
        <p:nvSpPr>
          <p:cNvPr id="4" name="Content Placeholder 2">
            <a:extLst>
              <a:ext uri="{FF2B5EF4-FFF2-40B4-BE49-F238E27FC236}">
                <a16:creationId xmlns:a16="http://schemas.microsoft.com/office/drawing/2014/main" id="{91918E55-425C-4D2F-8F18-1D51901582DD}"/>
              </a:ext>
            </a:extLst>
          </p:cNvPr>
          <p:cNvSpPr txBox="1">
            <a:spLocks/>
          </p:cNvSpPr>
          <p:nvPr/>
        </p:nvSpPr>
        <p:spPr>
          <a:xfrm>
            <a:off x="661482" y="1025953"/>
            <a:ext cx="8188176" cy="546727"/>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u="sng" dirty="0">
                <a:latin typeface="Arial" panose="020B0604020202020204" pitchFamily="34" charset="0"/>
                <a:cs typeface="Arial" panose="020B0604020202020204" pitchFamily="34" charset="0"/>
              </a:rPr>
              <a:t>From 0% back then to </a:t>
            </a:r>
            <a:r>
              <a:rPr lang="en-US" b="1" u="sng" dirty="0">
                <a:latin typeface="Arial" panose="020B0604020202020204" pitchFamily="34" charset="0"/>
                <a:cs typeface="Arial" panose="020B0604020202020204" pitchFamily="34" charset="0"/>
                <a:sym typeface="Wingdings" panose="05000000000000000000" pitchFamily="2" charset="2"/>
              </a:rPr>
              <a:t></a:t>
            </a:r>
            <a:r>
              <a:rPr lang="en-US" b="1" u="sng" dirty="0">
                <a:latin typeface="Arial" panose="020B0604020202020204" pitchFamily="34" charset="0"/>
                <a:cs typeface="Arial" panose="020B0604020202020204" pitchFamily="34" charset="0"/>
              </a:rPr>
              <a:t> 21% oxygen (O</a:t>
            </a:r>
            <a:r>
              <a:rPr lang="en-US" b="1" u="sng" baseline="-25000" dirty="0">
                <a:latin typeface="Arial" panose="020B0604020202020204" pitchFamily="34" charset="0"/>
                <a:cs typeface="Arial" panose="020B0604020202020204" pitchFamily="34" charset="0"/>
              </a:rPr>
              <a:t>2</a:t>
            </a:r>
            <a:r>
              <a:rPr lang="en-US" b="1" u="sng" dirty="0">
                <a:latin typeface="Arial" panose="020B0604020202020204" pitchFamily="34" charset="0"/>
                <a:cs typeface="Arial" panose="020B0604020202020204" pitchFamily="34" charset="0"/>
              </a:rPr>
              <a:t>) now.</a:t>
            </a:r>
          </a:p>
        </p:txBody>
      </p:sp>
      <p:sp>
        <p:nvSpPr>
          <p:cNvPr id="10" name="TextBox 9"/>
          <p:cNvSpPr txBox="1"/>
          <p:nvPr/>
        </p:nvSpPr>
        <p:spPr>
          <a:xfrm>
            <a:off x="552976" y="1803575"/>
            <a:ext cx="8149590" cy="2308324"/>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We have established the pattern of how O</a:t>
            </a:r>
            <a:r>
              <a:rPr lang="en-US" sz="2400" baseline="-25000" dirty="0">
                <a:latin typeface="Arial" panose="020B0604020202020204" pitchFamily="34" charset="0"/>
                <a:cs typeface="Arial" panose="020B0604020202020204" pitchFamily="34" charset="0"/>
              </a:rPr>
              <a:t>2</a:t>
            </a:r>
            <a:r>
              <a:rPr lang="en-US" sz="2400" dirty="0">
                <a:latin typeface="Arial" panose="020B0604020202020204" pitchFamily="34" charset="0"/>
                <a:cs typeface="Arial" panose="020B0604020202020204" pitchFamily="34" charset="0"/>
              </a:rPr>
              <a:t> has changed in the atmosphere over time. AND we know that oxygen is an abundant element on Earth. In order to develop our model for how O</a:t>
            </a:r>
            <a:r>
              <a:rPr lang="en-US" sz="2400" baseline="-25000" dirty="0">
                <a:latin typeface="Arial" panose="020B0604020202020204" pitchFamily="34" charset="0"/>
                <a:cs typeface="Arial" panose="020B0604020202020204" pitchFamily="34" charset="0"/>
              </a:rPr>
              <a:t>2</a:t>
            </a:r>
            <a:r>
              <a:rPr lang="en-US" sz="2400" dirty="0">
                <a:latin typeface="Arial" panose="020B0604020202020204" pitchFamily="34" charset="0"/>
                <a:cs typeface="Arial" panose="020B0604020202020204" pitchFamily="34" charset="0"/>
              </a:rPr>
              <a:t> in the atmosphere changed over time we need to figure out more about two important pieces of the puzzle: </a:t>
            </a:r>
          </a:p>
        </p:txBody>
      </p:sp>
      <p:sp>
        <p:nvSpPr>
          <p:cNvPr id="5" name="TextBox 4"/>
          <p:cNvSpPr txBox="1"/>
          <p:nvPr/>
        </p:nvSpPr>
        <p:spPr>
          <a:xfrm>
            <a:off x="1462391" y="4111899"/>
            <a:ext cx="7318538" cy="1938992"/>
          </a:xfrm>
          <a:prstGeom prst="rect">
            <a:avLst/>
          </a:prstGeom>
          <a:noFill/>
        </p:spPr>
        <p:txBody>
          <a:bodyPr wrap="square" rtlCol="0">
            <a:spAutoFit/>
          </a:bodyPr>
          <a:lstStyle/>
          <a:p>
            <a:pPr marL="457200" indent="-457200">
              <a:buFont typeface="+mj-lt"/>
              <a:buAutoNum type="arabicPeriod"/>
            </a:pPr>
            <a:r>
              <a:rPr lang="en-US" sz="2400" dirty="0">
                <a:latin typeface="Arial" panose="020B0604020202020204" pitchFamily="34" charset="0"/>
                <a:cs typeface="Arial" panose="020B0604020202020204" pitchFamily="34" charset="0"/>
              </a:rPr>
              <a:t>What natural processes cause oxygen to change form (specifically, to oxygen gas)?</a:t>
            </a:r>
          </a:p>
          <a:p>
            <a:pPr marL="457200" indent="-457200">
              <a:buFont typeface="+mj-lt"/>
              <a:buAutoNum type="arabicPeriod"/>
            </a:pPr>
            <a:endParaRPr lang="en-US" sz="2400" dirty="0">
              <a:latin typeface="Arial" panose="020B0604020202020204" pitchFamily="34" charset="0"/>
              <a:cs typeface="Arial" panose="020B0604020202020204" pitchFamily="34" charset="0"/>
            </a:endParaRPr>
          </a:p>
          <a:p>
            <a:pPr marL="457200" indent="-457200">
              <a:buFont typeface="+mj-lt"/>
              <a:buAutoNum type="arabicPeriod"/>
            </a:pPr>
            <a:r>
              <a:rPr lang="en-US" sz="2400" dirty="0">
                <a:latin typeface="Arial" panose="020B0604020202020204" pitchFamily="34" charset="0"/>
                <a:cs typeface="Arial" panose="020B0604020202020204" pitchFamily="34" charset="0"/>
              </a:rPr>
              <a:t>When and how did the conditions on Earth change so that these processes could occur? </a:t>
            </a:r>
          </a:p>
        </p:txBody>
      </p:sp>
      <p:pic>
        <p:nvPicPr>
          <p:cNvPr id="7" name="Picture 6">
            <a:extLst>
              <a:ext uri="{FF2B5EF4-FFF2-40B4-BE49-F238E27FC236}">
                <a16:creationId xmlns:a16="http://schemas.microsoft.com/office/drawing/2014/main" id="{33FB7C40-940B-40B3-9082-8DC0E815B593}"/>
              </a:ext>
            </a:extLst>
          </p:cNvPr>
          <p:cNvPicPr>
            <a:picLocks noChangeAspect="1"/>
          </p:cNvPicPr>
          <p:nvPr/>
        </p:nvPicPr>
        <p:blipFill rotWithShape="1">
          <a:blip r:embed="rId3"/>
          <a:srcRect r="13953" b="1240"/>
          <a:stretch/>
        </p:blipFill>
        <p:spPr>
          <a:xfrm>
            <a:off x="363071" y="4342794"/>
            <a:ext cx="1035121" cy="891043"/>
          </a:xfrm>
          <a:prstGeom prst="rect">
            <a:avLst/>
          </a:prstGeom>
        </p:spPr>
      </p:pic>
    </p:spTree>
    <p:extLst>
      <p:ext uri="{BB962C8B-B14F-4D97-AF65-F5344CB8AC3E}">
        <p14:creationId xmlns:p14="http://schemas.microsoft.com/office/powerpoint/2010/main" val="6271893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B80301-E963-134E-81EF-68A5F8D123A4}"/>
              </a:ext>
            </a:extLst>
          </p:cNvPr>
          <p:cNvSpPr>
            <a:spLocks noGrp="1"/>
          </p:cNvSpPr>
          <p:nvPr>
            <p:ph type="title" idx="4294967295"/>
          </p:nvPr>
        </p:nvSpPr>
        <p:spPr>
          <a:xfrm>
            <a:off x="406400" y="276226"/>
            <a:ext cx="8331200" cy="1192526"/>
          </a:xfrm>
        </p:spPr>
        <p:txBody>
          <a:bodyPr>
            <a:normAutofit/>
          </a:bodyPr>
          <a:lstStyle/>
          <a:p>
            <a:pPr algn="ctr"/>
            <a:r>
              <a:rPr lang="en-US" sz="3600" dirty="0">
                <a:latin typeface="Arial" panose="020B0604020202020204" pitchFamily="34" charset="0"/>
                <a:cs typeface="Arial" panose="020B0604020202020204" pitchFamily="34" charset="0"/>
              </a:rPr>
              <a:t>Chemical processes related to oxygen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D96C5E06-6F44-634E-82EC-02CAB7A8DB16}"/>
              </a:ext>
            </a:extLst>
          </p:cNvPr>
          <p:cNvSpPr txBox="1"/>
          <p:nvPr/>
        </p:nvSpPr>
        <p:spPr>
          <a:xfrm>
            <a:off x="651391" y="1468751"/>
            <a:ext cx="7753021" cy="267765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Chemical processes start with one set of substances called reactants, and end with another set of substances, called products.</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For example, when you add baking soda and vinegar…</a:t>
            </a:r>
          </a:p>
        </p:txBody>
      </p:sp>
    </p:spTree>
    <p:extLst>
      <p:ext uri="{BB962C8B-B14F-4D97-AF65-F5344CB8AC3E}">
        <p14:creationId xmlns:p14="http://schemas.microsoft.com/office/powerpoint/2010/main" val="417877240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6C5E06-6F44-634E-82EC-02CAB7A8DB16}"/>
              </a:ext>
            </a:extLst>
          </p:cNvPr>
          <p:cNvSpPr txBox="1"/>
          <p:nvPr/>
        </p:nvSpPr>
        <p:spPr>
          <a:xfrm>
            <a:off x="2864223" y="3627745"/>
            <a:ext cx="5573806"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Does anyone know chemical processes that involve oxygen?</a:t>
            </a:r>
          </a:p>
        </p:txBody>
      </p:sp>
      <p:sp>
        <p:nvSpPr>
          <p:cNvPr id="10" name="TextBox 9">
            <a:extLst>
              <a:ext uri="{FF2B5EF4-FFF2-40B4-BE49-F238E27FC236}">
                <a16:creationId xmlns:a16="http://schemas.microsoft.com/office/drawing/2014/main" id="{D96C5E06-6F44-634E-82EC-02CAB7A8DB16}"/>
              </a:ext>
            </a:extLst>
          </p:cNvPr>
          <p:cNvSpPr txBox="1"/>
          <p:nvPr/>
        </p:nvSpPr>
        <p:spPr>
          <a:xfrm>
            <a:off x="321940" y="1429079"/>
            <a:ext cx="4162656"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baking soda + vinegar </a:t>
            </a:r>
            <a:r>
              <a:rPr lang="en-US" sz="2800" dirty="0">
                <a:latin typeface="Arial" panose="020B0604020202020204" pitchFamily="34" charset="0"/>
                <a:cs typeface="Arial" panose="020B0604020202020204" pitchFamily="34" charset="0"/>
                <a:sym typeface="Wingdings" panose="05000000000000000000" pitchFamily="2" charset="2"/>
              </a:rPr>
              <a:t></a:t>
            </a:r>
            <a:endParaRPr lang="en-US" sz="28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96C5E06-6F44-634E-82EC-02CAB7A8DB16}"/>
              </a:ext>
            </a:extLst>
          </p:cNvPr>
          <p:cNvSpPr txBox="1"/>
          <p:nvPr/>
        </p:nvSpPr>
        <p:spPr>
          <a:xfrm>
            <a:off x="4636790" y="998191"/>
            <a:ext cx="4231546"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water</a:t>
            </a:r>
          </a:p>
          <a:p>
            <a:r>
              <a:rPr lang="en-US" sz="2800" dirty="0">
                <a:latin typeface="Arial" panose="020B0604020202020204" pitchFamily="34" charset="0"/>
                <a:cs typeface="Arial" panose="020B0604020202020204" pitchFamily="34" charset="0"/>
                <a:sym typeface="Wingdings" panose="05000000000000000000" pitchFamily="2" charset="2"/>
              </a:rPr>
              <a:t>carbon dioxide </a:t>
            </a:r>
            <a:r>
              <a:rPr lang="en-US" sz="2000" dirty="0">
                <a:latin typeface="Arial" panose="020B0604020202020204" pitchFamily="34" charset="0"/>
                <a:cs typeface="Arial" panose="020B0604020202020204" pitchFamily="34" charset="0"/>
                <a:sym typeface="Wingdings" panose="05000000000000000000" pitchFamily="2" charset="2"/>
              </a:rPr>
              <a:t>(the bubbles)</a:t>
            </a:r>
          </a:p>
          <a:p>
            <a:r>
              <a:rPr lang="en-US" sz="2800" dirty="0">
                <a:latin typeface="Arial" panose="020B0604020202020204" pitchFamily="34" charset="0"/>
                <a:cs typeface="Arial" panose="020B0604020202020204" pitchFamily="34" charset="0"/>
                <a:sym typeface="Wingdings" panose="05000000000000000000" pitchFamily="2" charset="2"/>
              </a:rPr>
              <a:t>sodium acetate</a:t>
            </a:r>
            <a:r>
              <a:rPr lang="en-US" sz="2800" dirty="0">
                <a:latin typeface="Arial" panose="020B0604020202020204" pitchFamily="34" charset="0"/>
                <a:cs typeface="Arial" panose="020B0604020202020204" pitchFamily="34" charset="0"/>
              </a:rPr>
              <a:t> </a:t>
            </a:r>
          </a:p>
        </p:txBody>
      </p:sp>
      <p:sp>
        <p:nvSpPr>
          <p:cNvPr id="2" name="TextBox 1"/>
          <p:cNvSpPr txBox="1"/>
          <p:nvPr/>
        </p:nvSpPr>
        <p:spPr>
          <a:xfrm>
            <a:off x="968150" y="2620005"/>
            <a:ext cx="7086993" cy="461665"/>
          </a:xfrm>
          <a:prstGeom prst="rect">
            <a:avLst/>
          </a:prstGeom>
          <a:noFill/>
        </p:spPr>
        <p:txBody>
          <a:bodyPr wrap="square" rtlCol="0">
            <a:spAutoFit/>
          </a:bodyPr>
          <a:lstStyle/>
          <a:p>
            <a:pPr fontAlgn="base"/>
            <a:r>
              <a:rPr lang="pt-BR" sz="2400" dirty="0">
                <a:latin typeface="Arial" panose="020B0604020202020204" pitchFamily="34" charset="0"/>
                <a:cs typeface="Arial" panose="020B0604020202020204" pitchFamily="34" charset="0"/>
              </a:rPr>
              <a:t>(NaHCO</a:t>
            </a:r>
            <a:r>
              <a:rPr lang="pt-BR" sz="2400" baseline="-25000" dirty="0">
                <a:latin typeface="Arial" panose="020B0604020202020204" pitchFamily="34" charset="0"/>
                <a:cs typeface="Arial" panose="020B0604020202020204" pitchFamily="34" charset="0"/>
              </a:rPr>
              <a:t>3</a:t>
            </a:r>
            <a:r>
              <a:rPr lang="pt-BR" sz="2400" dirty="0">
                <a:latin typeface="Arial" panose="020B0604020202020204" pitchFamily="34" charset="0"/>
                <a:cs typeface="Arial" panose="020B0604020202020204" pitchFamily="34" charset="0"/>
              </a:rPr>
              <a:t> + HC</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H</a:t>
            </a:r>
            <a:r>
              <a:rPr lang="pt-BR" sz="2400" baseline="-25000" dirty="0">
                <a:latin typeface="Arial" panose="020B0604020202020204" pitchFamily="34" charset="0"/>
                <a:cs typeface="Arial" panose="020B0604020202020204" pitchFamily="34" charset="0"/>
              </a:rPr>
              <a:t>3</a:t>
            </a:r>
            <a:r>
              <a:rPr lang="pt-BR" sz="2400" dirty="0">
                <a:latin typeface="Arial" panose="020B0604020202020204" pitchFamily="34" charset="0"/>
                <a:cs typeface="Arial" panose="020B0604020202020204" pitchFamily="34" charset="0"/>
              </a:rPr>
              <a:t>O</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 </a:t>
            </a:r>
            <a:r>
              <a:rPr lang="pt-BR" sz="2400" dirty="0">
                <a:latin typeface="Arial" panose="020B0604020202020204" pitchFamily="34" charset="0"/>
                <a:cs typeface="Arial" panose="020B0604020202020204" pitchFamily="34" charset="0"/>
                <a:sym typeface="Wingdings" panose="05000000000000000000" pitchFamily="2" charset="2"/>
              </a:rPr>
              <a:t></a:t>
            </a:r>
            <a:r>
              <a:rPr lang="pt-BR" sz="2400" dirty="0">
                <a:latin typeface="Arial" panose="020B0604020202020204" pitchFamily="34" charset="0"/>
                <a:cs typeface="Arial" panose="020B0604020202020204" pitchFamily="34" charset="0"/>
              </a:rPr>
              <a:t> NaC</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H</a:t>
            </a:r>
            <a:r>
              <a:rPr lang="pt-BR" sz="2400" baseline="-25000" dirty="0">
                <a:latin typeface="Arial" panose="020B0604020202020204" pitchFamily="34" charset="0"/>
                <a:cs typeface="Arial" panose="020B0604020202020204" pitchFamily="34" charset="0"/>
              </a:rPr>
              <a:t>3</a:t>
            </a:r>
            <a:r>
              <a:rPr lang="pt-BR" sz="2400" dirty="0">
                <a:latin typeface="Arial" panose="020B0604020202020204" pitchFamily="34" charset="0"/>
                <a:cs typeface="Arial" panose="020B0604020202020204" pitchFamily="34" charset="0"/>
              </a:rPr>
              <a:t>O</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 + H</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O + CO</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id="{D96C5E06-6F44-634E-82EC-02CAB7A8DB16}"/>
              </a:ext>
            </a:extLst>
          </p:cNvPr>
          <p:cNvSpPr txBox="1"/>
          <p:nvPr/>
        </p:nvSpPr>
        <p:spPr>
          <a:xfrm>
            <a:off x="2864223" y="4965093"/>
            <a:ext cx="5573806"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about a chemical process that </a:t>
            </a:r>
            <a:r>
              <a:rPr lang="en-US" sz="2800" u="sng" dirty="0">
                <a:latin typeface="Arial" panose="020B0604020202020204" pitchFamily="34" charset="0"/>
                <a:cs typeface="Arial" panose="020B0604020202020204" pitchFamily="34" charset="0"/>
              </a:rPr>
              <a:t>produces</a:t>
            </a:r>
            <a:r>
              <a:rPr lang="en-US" sz="2800" dirty="0">
                <a:latin typeface="Arial" panose="020B0604020202020204" pitchFamily="34" charset="0"/>
                <a:cs typeface="Arial" panose="020B0604020202020204" pitchFamily="34" charset="0"/>
              </a:rPr>
              <a:t> oxygen?</a:t>
            </a:r>
          </a:p>
        </p:txBody>
      </p:sp>
      <p:pic>
        <p:nvPicPr>
          <p:cNvPr id="12" name="Picture 11">
            <a:extLst>
              <a:ext uri="{FF2B5EF4-FFF2-40B4-BE49-F238E27FC236}">
                <a16:creationId xmlns:a16="http://schemas.microsoft.com/office/drawing/2014/main" id="{63ABF841-D427-46C7-A458-9160FD8DAB89}"/>
              </a:ext>
            </a:extLst>
          </p:cNvPr>
          <p:cNvPicPr>
            <a:picLocks noChangeAspect="1"/>
          </p:cNvPicPr>
          <p:nvPr/>
        </p:nvPicPr>
        <p:blipFill rotWithShape="1">
          <a:blip r:embed="rId3"/>
          <a:srcRect r="13953" b="1240"/>
          <a:stretch/>
        </p:blipFill>
        <p:spPr>
          <a:xfrm>
            <a:off x="1573064" y="4184803"/>
            <a:ext cx="1035121" cy="891043"/>
          </a:xfrm>
          <a:prstGeom prst="rect">
            <a:avLst/>
          </a:prstGeom>
        </p:spPr>
      </p:pic>
      <p:sp>
        <p:nvSpPr>
          <p:cNvPr id="13" name="Title 1">
            <a:extLst>
              <a:ext uri="{FF2B5EF4-FFF2-40B4-BE49-F238E27FC236}">
                <a16:creationId xmlns:a16="http://schemas.microsoft.com/office/drawing/2014/main" id="{EE350007-1C1F-4E75-8E3F-40EBF229BC3E}"/>
              </a:ext>
            </a:extLst>
          </p:cNvPr>
          <p:cNvSpPr txBox="1">
            <a:spLocks/>
          </p:cNvSpPr>
          <p:nvPr/>
        </p:nvSpPr>
        <p:spPr>
          <a:xfrm>
            <a:off x="406400" y="276226"/>
            <a:ext cx="8331200" cy="1192526"/>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dirty="0">
                <a:latin typeface="Arial" panose="020B0604020202020204" pitchFamily="34" charset="0"/>
                <a:cs typeface="Arial" panose="020B0604020202020204" pitchFamily="34" charset="0"/>
              </a:rPr>
              <a:t>Chemical processes related to oxygen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47188392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6" grpId="0"/>
      <p:bldP spid="2"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6C5E06-6F44-634E-82EC-02CAB7A8DB16}"/>
              </a:ext>
            </a:extLst>
          </p:cNvPr>
          <p:cNvSpPr txBox="1"/>
          <p:nvPr/>
        </p:nvSpPr>
        <p:spPr>
          <a:xfrm>
            <a:off x="1346645" y="2261664"/>
            <a:ext cx="4037341" cy="1815882"/>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Do we have evidence that living things (plants) can rearrange matter and give off O</a:t>
            </a:r>
            <a:r>
              <a:rPr lang="en-US" sz="2800" baseline="-25000" dirty="0">
                <a:latin typeface="Arial" panose="020B0604020202020204" pitchFamily="34" charset="0"/>
                <a:cs typeface="Arial" panose="020B0604020202020204" pitchFamily="34" charset="0"/>
              </a:rPr>
              <a:t>2</a:t>
            </a:r>
            <a:r>
              <a:rPr lang="en-US" sz="2800" dirty="0">
                <a:latin typeface="Arial" panose="020B0604020202020204" pitchFamily="34" charset="0"/>
                <a:cs typeface="Arial" panose="020B0604020202020204" pitchFamily="34" charset="0"/>
              </a:rPr>
              <a:t> gas?   </a:t>
            </a:r>
          </a:p>
        </p:txBody>
      </p:sp>
      <p:pic>
        <p:nvPicPr>
          <p:cNvPr id="5" name="Picture 4">
            <a:extLst>
              <a:ext uri="{FF2B5EF4-FFF2-40B4-BE49-F238E27FC236}">
                <a16:creationId xmlns:a16="http://schemas.microsoft.com/office/drawing/2014/main" id="{4110DD17-851E-2C45-B831-9CFA7C23B344}"/>
              </a:ext>
            </a:extLst>
          </p:cNvPr>
          <p:cNvPicPr>
            <a:picLocks noChangeAspect="1"/>
          </p:cNvPicPr>
          <p:nvPr/>
        </p:nvPicPr>
        <p:blipFill>
          <a:blip r:embed="rId3"/>
          <a:stretch>
            <a:fillRect/>
          </a:stretch>
        </p:blipFill>
        <p:spPr>
          <a:xfrm>
            <a:off x="5428061" y="1820712"/>
            <a:ext cx="3420876" cy="4267156"/>
          </a:xfrm>
          <a:prstGeom prst="rect">
            <a:avLst/>
          </a:prstGeom>
        </p:spPr>
      </p:pic>
      <p:sp>
        <p:nvSpPr>
          <p:cNvPr id="6" name="TextBox 5">
            <a:extLst>
              <a:ext uri="{FF2B5EF4-FFF2-40B4-BE49-F238E27FC236}">
                <a16:creationId xmlns:a16="http://schemas.microsoft.com/office/drawing/2014/main" id="{92DECD3A-C906-A94D-856E-95CF19D1B539}"/>
              </a:ext>
            </a:extLst>
          </p:cNvPr>
          <p:cNvSpPr txBox="1"/>
          <p:nvPr/>
        </p:nvSpPr>
        <p:spPr>
          <a:xfrm>
            <a:off x="1560142" y="5026610"/>
            <a:ext cx="2126031" cy="400110"/>
          </a:xfrm>
          <a:prstGeom prst="rect">
            <a:avLst/>
          </a:prstGeom>
          <a:noFill/>
        </p:spPr>
        <p:txBody>
          <a:bodyPr wrap="none" rtlCol="0">
            <a:spAutoFit/>
          </a:bodyPr>
          <a:lstStyle/>
          <a:p>
            <a:r>
              <a:rPr lang="en-US" sz="2000" dirty="0"/>
              <a:t>Watch </a:t>
            </a:r>
            <a:r>
              <a:rPr lang="en-US" sz="2000" dirty="0">
                <a:hlinkClick r:id="rId4"/>
              </a:rPr>
              <a:t>this video</a:t>
            </a:r>
            <a:r>
              <a:rPr lang="en-US" sz="2000" dirty="0"/>
              <a:t>.</a:t>
            </a:r>
          </a:p>
        </p:txBody>
      </p:sp>
      <p:sp>
        <p:nvSpPr>
          <p:cNvPr id="8" name="Title 1">
            <a:extLst>
              <a:ext uri="{FF2B5EF4-FFF2-40B4-BE49-F238E27FC236}">
                <a16:creationId xmlns:a16="http://schemas.microsoft.com/office/drawing/2014/main" id="{C8B80301-E963-134E-81EF-68A5F8D123A4}"/>
              </a:ext>
            </a:extLst>
          </p:cNvPr>
          <p:cNvSpPr>
            <a:spLocks noGrp="1"/>
          </p:cNvSpPr>
          <p:nvPr>
            <p:ph type="title" idx="4294967295"/>
          </p:nvPr>
        </p:nvSpPr>
        <p:spPr>
          <a:xfrm>
            <a:off x="523132" y="412903"/>
            <a:ext cx="8331200" cy="1325563"/>
          </a:xfrm>
        </p:spPr>
        <p:txBody>
          <a:bodyPr>
            <a:normAutofit/>
          </a:bodyPr>
          <a:lstStyle/>
          <a:p>
            <a:pPr algn="ctr"/>
            <a:r>
              <a:rPr lang="en-US" sz="3600" dirty="0">
                <a:latin typeface="Arial" panose="020B0604020202020204" pitchFamily="34" charset="0"/>
                <a:cs typeface="Arial" panose="020B0604020202020204" pitchFamily="34" charset="0"/>
              </a:rPr>
              <a:t>Chemical processes related to oxygen</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(Part 1)</a:t>
            </a:r>
          </a:p>
        </p:txBody>
      </p:sp>
      <p:pic>
        <p:nvPicPr>
          <p:cNvPr id="9" name="Picture 8">
            <a:extLst>
              <a:ext uri="{FF2B5EF4-FFF2-40B4-BE49-F238E27FC236}">
                <a16:creationId xmlns:a16="http://schemas.microsoft.com/office/drawing/2014/main" id="{E7DDCF97-C053-40FB-B52B-6DF3BAE6B164}"/>
              </a:ext>
            </a:extLst>
          </p:cNvPr>
          <p:cNvPicPr>
            <a:picLocks noChangeAspect="1"/>
          </p:cNvPicPr>
          <p:nvPr/>
        </p:nvPicPr>
        <p:blipFill rotWithShape="1">
          <a:blip r:embed="rId5"/>
          <a:srcRect r="13953" b="1240"/>
          <a:stretch/>
        </p:blipFill>
        <p:spPr>
          <a:xfrm>
            <a:off x="165849" y="2537957"/>
            <a:ext cx="1035121" cy="891043"/>
          </a:xfrm>
          <a:prstGeom prst="rect">
            <a:avLst/>
          </a:prstGeom>
        </p:spPr>
      </p:pic>
    </p:spTree>
    <p:extLst>
      <p:ext uri="{BB962C8B-B14F-4D97-AF65-F5344CB8AC3E}">
        <p14:creationId xmlns:p14="http://schemas.microsoft.com/office/powerpoint/2010/main" val="39592542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62154-D2F6-FB46-85BB-E66EC5EC6841}"/>
              </a:ext>
            </a:extLst>
          </p:cNvPr>
          <p:cNvSpPr>
            <a:spLocks noGrp="1"/>
          </p:cNvSpPr>
          <p:nvPr>
            <p:ph type="title" idx="4294967295"/>
          </p:nvPr>
        </p:nvSpPr>
        <p:spPr>
          <a:xfrm>
            <a:off x="266700" y="423863"/>
            <a:ext cx="8229600" cy="742950"/>
          </a:xfrm>
        </p:spPr>
        <p:txBody>
          <a:bodyPr/>
          <a:lstStyle/>
          <a:p>
            <a:r>
              <a:rPr lang="en-US" sz="3600" dirty="0">
                <a:latin typeface="Arial" panose="020B0604020202020204" pitchFamily="34" charset="0"/>
                <a:cs typeface="Arial" panose="020B0604020202020204" pitchFamily="34" charset="0"/>
              </a:rPr>
              <a:t>Model idea…</a:t>
            </a:r>
          </a:p>
        </p:txBody>
      </p:sp>
      <p:sp>
        <p:nvSpPr>
          <p:cNvPr id="3" name="Content Placeholder 2">
            <a:extLst>
              <a:ext uri="{FF2B5EF4-FFF2-40B4-BE49-F238E27FC236}">
                <a16:creationId xmlns:a16="http://schemas.microsoft.com/office/drawing/2014/main" id="{B4EA52F0-E660-204F-BB8B-A2C46C4E50F6}"/>
              </a:ext>
            </a:extLst>
          </p:cNvPr>
          <p:cNvSpPr>
            <a:spLocks noGrp="1"/>
          </p:cNvSpPr>
          <p:nvPr>
            <p:ph idx="4294967295"/>
          </p:nvPr>
        </p:nvSpPr>
        <p:spPr>
          <a:xfrm>
            <a:off x="368300" y="1524000"/>
            <a:ext cx="8229600" cy="461963"/>
          </a:xfrm>
        </p:spPr>
        <p:txBody>
          <a:bodyPr/>
          <a:lstStyle/>
          <a:p>
            <a:r>
              <a:rPr lang="en-US" sz="2400" dirty="0"/>
              <a:t>[add class model idea here or on a poster]</a:t>
            </a:r>
          </a:p>
        </p:txBody>
      </p:sp>
    </p:spTree>
    <p:extLst>
      <p:ext uri="{BB962C8B-B14F-4D97-AF65-F5344CB8AC3E}">
        <p14:creationId xmlns:p14="http://schemas.microsoft.com/office/powerpoint/2010/main" val="251898504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ED6C30-9467-4E41-8B28-B116D634C76E}"/>
              </a:ext>
            </a:extLst>
          </p:cNvPr>
          <p:cNvSpPr>
            <a:spLocks noGrp="1"/>
          </p:cNvSpPr>
          <p:nvPr>
            <p:ph idx="4294967295"/>
          </p:nvPr>
        </p:nvSpPr>
        <p:spPr>
          <a:xfrm>
            <a:off x="523132" y="1727505"/>
            <a:ext cx="7886700" cy="1831975"/>
          </a:xfrm>
        </p:spPr>
        <p:txBody>
          <a:bodyPr>
            <a:normAutofit lnSpcReduction="10000"/>
          </a:bodyPr>
          <a:lstStyle/>
          <a:p>
            <a:pPr>
              <a:lnSpc>
                <a:spcPct val="100000"/>
              </a:lnSpc>
              <a:spcBef>
                <a:spcPts val="0"/>
              </a:spcBef>
              <a:spcAft>
                <a:spcPts val="1200"/>
              </a:spcAft>
            </a:pPr>
            <a:r>
              <a:rPr lang="en-US" sz="2800" dirty="0">
                <a:latin typeface="Arial" panose="020B0604020202020204" pitchFamily="34" charset="0"/>
                <a:cs typeface="Arial" panose="020B0604020202020204" pitchFamily="34" charset="0"/>
              </a:rPr>
              <a:t>Next, we need to understand something more about how O</a:t>
            </a:r>
            <a:r>
              <a:rPr lang="en-US" sz="2800" baseline="-25000" dirty="0">
                <a:latin typeface="Arial" panose="020B0604020202020204" pitchFamily="34" charset="0"/>
                <a:cs typeface="Arial" panose="020B0604020202020204" pitchFamily="34" charset="0"/>
              </a:rPr>
              <a:t>2 </a:t>
            </a:r>
            <a:r>
              <a:rPr lang="en-US" sz="2800" dirty="0">
                <a:latin typeface="Arial" panose="020B0604020202020204" pitchFamily="34" charset="0"/>
                <a:cs typeface="Arial" panose="020B0604020202020204" pitchFamily="34" charset="0"/>
              </a:rPr>
              <a:t> behaves around other matter.</a:t>
            </a:r>
          </a:p>
          <a:p>
            <a:pPr>
              <a:lnSpc>
                <a:spcPct val="100000"/>
              </a:lnSpc>
              <a:spcBef>
                <a:spcPts val="0"/>
              </a:spcBef>
              <a:spcAft>
                <a:spcPts val="1200"/>
              </a:spcAft>
            </a:pPr>
            <a:r>
              <a:rPr lang="en-US" sz="2800" dirty="0">
                <a:latin typeface="Arial" panose="020B0604020202020204" pitchFamily="34" charset="0"/>
                <a:cs typeface="Arial" panose="020B0604020202020204" pitchFamily="34" charset="0"/>
              </a:rPr>
              <a:t>Observe some steel wool that has been moistened and left in the air for a short time. </a:t>
            </a: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EE7B06F-DE18-B94A-90FA-32194327C740}"/>
              </a:ext>
            </a:extLst>
          </p:cNvPr>
          <p:cNvPicPr/>
          <p:nvPr/>
        </p:nvPicPr>
        <p:blipFill rotWithShape="1">
          <a:blip r:embed="rId3"/>
          <a:srcRect l="3509" r="4210" b="7365"/>
          <a:stretch/>
        </p:blipFill>
        <p:spPr>
          <a:xfrm>
            <a:off x="1147864" y="3792537"/>
            <a:ext cx="2607012" cy="2360506"/>
          </a:xfrm>
          <a:prstGeom prst="rect">
            <a:avLst/>
          </a:prstGeom>
        </p:spPr>
      </p:pic>
      <p:pic>
        <p:nvPicPr>
          <p:cNvPr id="5" name="Picture 4">
            <a:extLst>
              <a:ext uri="{FF2B5EF4-FFF2-40B4-BE49-F238E27FC236}">
                <a16:creationId xmlns:a16="http://schemas.microsoft.com/office/drawing/2014/main" id="{BAAE4D72-2F10-0B4E-A34D-D5D4A30A1541}"/>
              </a:ext>
            </a:extLst>
          </p:cNvPr>
          <p:cNvPicPr/>
          <p:nvPr/>
        </p:nvPicPr>
        <p:blipFill>
          <a:blip r:embed="rId4"/>
          <a:stretch>
            <a:fillRect/>
          </a:stretch>
        </p:blipFill>
        <p:spPr>
          <a:xfrm>
            <a:off x="5496128" y="3792536"/>
            <a:ext cx="2607012" cy="2360506"/>
          </a:xfrm>
          <a:prstGeom prst="rect">
            <a:avLst/>
          </a:prstGeom>
        </p:spPr>
      </p:pic>
      <p:sp>
        <p:nvSpPr>
          <p:cNvPr id="7" name="Title 1">
            <a:extLst>
              <a:ext uri="{FF2B5EF4-FFF2-40B4-BE49-F238E27FC236}">
                <a16:creationId xmlns:a16="http://schemas.microsoft.com/office/drawing/2014/main" id="{362D9BE9-93F5-4AC1-9801-31847ECBEB43}"/>
              </a:ext>
            </a:extLst>
          </p:cNvPr>
          <p:cNvSpPr txBox="1">
            <a:spLocks/>
          </p:cNvSpPr>
          <p:nvPr/>
        </p:nvSpPr>
        <p:spPr>
          <a:xfrm>
            <a:off x="523132" y="412903"/>
            <a:ext cx="8331200" cy="1325563"/>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dirty="0">
                <a:latin typeface="Arial" panose="020B0604020202020204" pitchFamily="34" charset="0"/>
                <a:cs typeface="Arial" panose="020B0604020202020204" pitchFamily="34" charset="0"/>
              </a:rPr>
              <a:t>Chemical processes related to oxygen</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(Part 2)</a:t>
            </a:r>
          </a:p>
        </p:txBody>
      </p:sp>
    </p:spTree>
    <p:extLst>
      <p:ext uri="{BB962C8B-B14F-4D97-AF65-F5344CB8AC3E}">
        <p14:creationId xmlns:p14="http://schemas.microsoft.com/office/powerpoint/2010/main" val="143247422"/>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EED6C30-9467-4E41-8B28-B116D634C76E}"/>
              </a:ext>
            </a:extLst>
          </p:cNvPr>
          <p:cNvSpPr>
            <a:spLocks noGrp="1"/>
          </p:cNvSpPr>
          <p:nvPr>
            <p:ph idx="4294967295"/>
          </p:nvPr>
        </p:nvSpPr>
        <p:spPr>
          <a:xfrm>
            <a:off x="2420195" y="4795118"/>
            <a:ext cx="6434137" cy="1539875"/>
          </a:xfrm>
        </p:spPr>
        <p:txBody>
          <a:bodyPr/>
          <a:lstStyle/>
          <a:p>
            <a:pPr marL="0" indent="0">
              <a:lnSpc>
                <a:spcPct val="100000"/>
              </a:lnSpc>
              <a:spcBef>
                <a:spcPts val="0"/>
              </a:spcBef>
              <a:spcAft>
                <a:spcPts val="1200"/>
              </a:spcAft>
              <a:buNone/>
            </a:pPr>
            <a:r>
              <a:rPr lang="en-US" sz="2800" dirty="0">
                <a:latin typeface="Arial" panose="020B0604020202020204" pitchFamily="34" charset="0"/>
                <a:cs typeface="Arial" panose="020B0604020202020204" pitchFamily="34" charset="0"/>
              </a:rPr>
              <a:t>What has happened here? </a:t>
            </a:r>
          </a:p>
          <a:p>
            <a:pPr marL="0" indent="0">
              <a:lnSpc>
                <a:spcPct val="100000"/>
              </a:lnSpc>
              <a:spcBef>
                <a:spcPts val="0"/>
              </a:spcBef>
              <a:spcAft>
                <a:spcPts val="1200"/>
              </a:spcAft>
              <a:buNone/>
            </a:pPr>
            <a:r>
              <a:rPr lang="en-US" sz="2800" dirty="0">
                <a:latin typeface="Arial" panose="020B0604020202020204" pitchFamily="34" charset="0"/>
                <a:cs typeface="Arial" panose="020B0604020202020204" pitchFamily="34" charset="0"/>
              </a:rPr>
              <a:t>Can you think of other examples of this process?</a:t>
            </a: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EE7B06F-DE18-B94A-90FA-32194327C740}"/>
              </a:ext>
            </a:extLst>
          </p:cNvPr>
          <p:cNvPicPr/>
          <p:nvPr/>
        </p:nvPicPr>
        <p:blipFill rotWithShape="1">
          <a:blip r:embed="rId3"/>
          <a:srcRect l="3509" r="4210" b="7365"/>
          <a:stretch/>
        </p:blipFill>
        <p:spPr>
          <a:xfrm>
            <a:off x="1147864" y="2080466"/>
            <a:ext cx="2607012" cy="2360506"/>
          </a:xfrm>
          <a:prstGeom prst="rect">
            <a:avLst/>
          </a:prstGeom>
        </p:spPr>
      </p:pic>
      <p:pic>
        <p:nvPicPr>
          <p:cNvPr id="5" name="Picture 4">
            <a:extLst>
              <a:ext uri="{FF2B5EF4-FFF2-40B4-BE49-F238E27FC236}">
                <a16:creationId xmlns:a16="http://schemas.microsoft.com/office/drawing/2014/main" id="{BAAE4D72-2F10-0B4E-A34D-D5D4A30A1541}"/>
              </a:ext>
            </a:extLst>
          </p:cNvPr>
          <p:cNvPicPr/>
          <p:nvPr/>
        </p:nvPicPr>
        <p:blipFill>
          <a:blip r:embed="rId4"/>
          <a:stretch>
            <a:fillRect/>
          </a:stretch>
        </p:blipFill>
        <p:spPr>
          <a:xfrm>
            <a:off x="5496128" y="2080465"/>
            <a:ext cx="2607012" cy="2360506"/>
          </a:xfrm>
          <a:prstGeom prst="rect">
            <a:avLst/>
          </a:prstGeom>
        </p:spPr>
      </p:pic>
      <p:pic>
        <p:nvPicPr>
          <p:cNvPr id="10" name="Picture 9">
            <a:extLst>
              <a:ext uri="{FF2B5EF4-FFF2-40B4-BE49-F238E27FC236}">
                <a16:creationId xmlns:a16="http://schemas.microsoft.com/office/drawing/2014/main" id="{96363343-1012-4EEA-8674-C70A36A7DE8B}"/>
              </a:ext>
            </a:extLst>
          </p:cNvPr>
          <p:cNvPicPr>
            <a:picLocks noChangeAspect="1"/>
          </p:cNvPicPr>
          <p:nvPr/>
        </p:nvPicPr>
        <p:blipFill rotWithShape="1">
          <a:blip r:embed="rId5"/>
          <a:srcRect r="13953" b="1240"/>
          <a:stretch/>
        </p:blipFill>
        <p:spPr>
          <a:xfrm>
            <a:off x="1147864" y="5119535"/>
            <a:ext cx="1035121" cy="891043"/>
          </a:xfrm>
          <a:prstGeom prst="rect">
            <a:avLst/>
          </a:prstGeom>
        </p:spPr>
      </p:pic>
      <p:sp>
        <p:nvSpPr>
          <p:cNvPr id="13" name="Title 1">
            <a:extLst>
              <a:ext uri="{FF2B5EF4-FFF2-40B4-BE49-F238E27FC236}">
                <a16:creationId xmlns:a16="http://schemas.microsoft.com/office/drawing/2014/main" id="{EF823BDC-24D3-49B9-9402-554B437754C3}"/>
              </a:ext>
            </a:extLst>
          </p:cNvPr>
          <p:cNvSpPr txBox="1">
            <a:spLocks/>
          </p:cNvSpPr>
          <p:nvPr/>
        </p:nvSpPr>
        <p:spPr>
          <a:xfrm>
            <a:off x="523132" y="412903"/>
            <a:ext cx="8331200" cy="1325563"/>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a:latin typeface="Arial" panose="020B0604020202020204" pitchFamily="34" charset="0"/>
                <a:cs typeface="Arial" panose="020B0604020202020204" pitchFamily="34" charset="0"/>
              </a:rPr>
              <a:t>Chemical processes related to oxygen</a:t>
            </a:r>
            <a:br>
              <a:rPr lang="en-US" sz="3600">
                <a:latin typeface="Arial" panose="020B0604020202020204" pitchFamily="34" charset="0"/>
                <a:cs typeface="Arial" panose="020B0604020202020204" pitchFamily="34" charset="0"/>
              </a:rPr>
            </a:br>
            <a:r>
              <a:rPr lang="en-US" sz="3600">
                <a:latin typeface="Arial" panose="020B0604020202020204" pitchFamily="34" charset="0"/>
                <a:cs typeface="Arial" panose="020B0604020202020204" pitchFamily="34" charset="0"/>
              </a:rPr>
              <a:t>(Part 1)</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934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ED6C30-9467-4E41-8B28-B116D634C76E}"/>
              </a:ext>
            </a:extLst>
          </p:cNvPr>
          <p:cNvSpPr>
            <a:spLocks noGrp="1"/>
          </p:cNvSpPr>
          <p:nvPr>
            <p:ph idx="4294967295"/>
          </p:nvPr>
        </p:nvSpPr>
        <p:spPr>
          <a:xfrm>
            <a:off x="523132" y="1738466"/>
            <a:ext cx="7886700" cy="4443412"/>
          </a:xfrm>
        </p:spPr>
        <p:txBody>
          <a:bodyPr>
            <a:normAutofit fontScale="25000" lnSpcReduction="20000"/>
          </a:bodyPr>
          <a:lstStyle/>
          <a:p>
            <a:pPr marL="0" indent="0">
              <a:lnSpc>
                <a:spcPct val="120000"/>
              </a:lnSpc>
              <a:spcBef>
                <a:spcPts val="0"/>
              </a:spcBef>
              <a:buNone/>
            </a:pPr>
            <a:r>
              <a:rPr lang="en-US" sz="11200" dirty="0">
                <a:latin typeface="Arial" panose="020B0604020202020204" pitchFamily="34" charset="0"/>
                <a:cs typeface="Arial" panose="020B0604020202020204" pitchFamily="34" charset="0"/>
              </a:rPr>
              <a:t>Oxygen is a highly reactive element. That means that when it is around other elements it wants to combine with them. It reacts especially well with many metals. </a:t>
            </a:r>
          </a:p>
          <a:p>
            <a:pPr marL="0" indent="0">
              <a:lnSpc>
                <a:spcPct val="120000"/>
              </a:lnSpc>
              <a:spcBef>
                <a:spcPts val="0"/>
              </a:spcBef>
              <a:buNone/>
            </a:pPr>
            <a:endParaRPr lang="en-US" sz="11200" dirty="0">
              <a:latin typeface="Arial" panose="020B0604020202020204" pitchFamily="34" charset="0"/>
              <a:cs typeface="Arial" panose="020B0604020202020204" pitchFamily="34" charset="0"/>
            </a:endParaRPr>
          </a:p>
          <a:p>
            <a:pPr marL="0" indent="0">
              <a:lnSpc>
                <a:spcPct val="120000"/>
              </a:lnSpc>
              <a:spcBef>
                <a:spcPts val="0"/>
              </a:spcBef>
              <a:buNone/>
            </a:pPr>
            <a:r>
              <a:rPr lang="en-US" sz="11200" dirty="0">
                <a:latin typeface="Arial" panose="020B0604020202020204" pitchFamily="34" charset="0"/>
                <a:cs typeface="Arial" panose="020B0604020202020204" pitchFamily="34" charset="0"/>
              </a:rPr>
              <a:t>Take a look at the steel wool set ups. Steel is a metal that is made up of iron and small amounts of carbon. So, you can think of it as a stand in for iron for our purposes. What happened when we got the steel wool wet?</a:t>
            </a:r>
          </a:p>
          <a:p>
            <a:pPr marL="0" indent="0">
              <a:buNone/>
            </a:pPr>
            <a:endParaRPr lang="en-US" dirty="0"/>
          </a:p>
        </p:txBody>
      </p:sp>
      <p:sp>
        <p:nvSpPr>
          <p:cNvPr id="8" name="Title 1">
            <a:extLst>
              <a:ext uri="{FF2B5EF4-FFF2-40B4-BE49-F238E27FC236}">
                <a16:creationId xmlns:a16="http://schemas.microsoft.com/office/drawing/2014/main" id="{7C8992C2-2C8E-4355-AC92-DD393085BA7A}"/>
              </a:ext>
            </a:extLst>
          </p:cNvPr>
          <p:cNvSpPr txBox="1">
            <a:spLocks/>
          </p:cNvSpPr>
          <p:nvPr/>
        </p:nvSpPr>
        <p:spPr>
          <a:xfrm>
            <a:off x="523132" y="412903"/>
            <a:ext cx="8331200" cy="1325563"/>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dirty="0">
                <a:latin typeface="Arial" panose="020B0604020202020204" pitchFamily="34" charset="0"/>
                <a:cs typeface="Arial" panose="020B0604020202020204" pitchFamily="34" charset="0"/>
              </a:rPr>
              <a:t>Chemical processes related to oxygen</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(Part 2)</a:t>
            </a:r>
          </a:p>
        </p:txBody>
      </p:sp>
    </p:spTree>
    <p:extLst>
      <p:ext uri="{BB962C8B-B14F-4D97-AF65-F5344CB8AC3E}">
        <p14:creationId xmlns:p14="http://schemas.microsoft.com/office/powerpoint/2010/main" val="148928243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ED6C30-9467-4E41-8B28-B116D634C76E}"/>
              </a:ext>
            </a:extLst>
          </p:cNvPr>
          <p:cNvSpPr>
            <a:spLocks noGrp="1"/>
          </p:cNvSpPr>
          <p:nvPr>
            <p:ph idx="4294967295"/>
          </p:nvPr>
        </p:nvSpPr>
        <p:spPr>
          <a:xfrm>
            <a:off x="523132" y="1723873"/>
            <a:ext cx="7886700" cy="3395662"/>
          </a:xfrm>
        </p:spPr>
        <p:txBody>
          <a:bodyPr>
            <a:normAutofit fontScale="70000" lnSpcReduction="20000"/>
          </a:bodyPr>
          <a:lstStyle/>
          <a:p>
            <a:pPr marL="0" indent="0">
              <a:lnSpc>
                <a:spcPct val="120000"/>
              </a:lnSpc>
              <a:spcBef>
                <a:spcPts val="0"/>
              </a:spcBef>
              <a:buNone/>
            </a:pPr>
            <a:r>
              <a:rPr lang="en-US" sz="3400" dirty="0">
                <a:latin typeface="Arial" panose="020B0604020202020204" pitchFamily="34" charset="0"/>
                <a:cs typeface="Arial" panose="020B0604020202020204" pitchFamily="34" charset="0"/>
              </a:rPr>
              <a:t>As you can see rust formed. So, what is rust? </a:t>
            </a:r>
            <a:r>
              <a:rPr lang="en-US" sz="3400" b="1" dirty="0">
                <a:latin typeface="Arial" panose="020B0604020202020204" pitchFamily="34" charset="0"/>
                <a:cs typeface="Arial" panose="020B0604020202020204" pitchFamily="34" charset="0"/>
              </a:rPr>
              <a:t>Fe</a:t>
            </a:r>
            <a:r>
              <a:rPr lang="en-US" sz="3400" dirty="0">
                <a:latin typeface="Arial" panose="020B0604020202020204" pitchFamily="34" charset="0"/>
                <a:cs typeface="Arial" panose="020B0604020202020204" pitchFamily="34" charset="0"/>
              </a:rPr>
              <a:t> is the chemical symbol for iron. The chemical formula for rust is </a:t>
            </a:r>
            <a:r>
              <a:rPr lang="en-US" sz="3400" b="1" dirty="0">
                <a:latin typeface="Arial" panose="020B0604020202020204" pitchFamily="34" charset="0"/>
                <a:cs typeface="Arial" panose="020B0604020202020204" pitchFamily="34" charset="0"/>
              </a:rPr>
              <a:t>Fe</a:t>
            </a:r>
            <a:r>
              <a:rPr lang="en-US" sz="3400" b="1" baseline="-25000" dirty="0">
                <a:latin typeface="Arial" panose="020B0604020202020204" pitchFamily="34" charset="0"/>
                <a:cs typeface="Arial" panose="020B0604020202020204" pitchFamily="34" charset="0"/>
              </a:rPr>
              <a:t>2</a:t>
            </a:r>
            <a:r>
              <a:rPr lang="en-US" sz="3400" b="1" dirty="0">
                <a:latin typeface="Arial" panose="020B0604020202020204" pitchFamily="34" charset="0"/>
                <a:cs typeface="Arial" panose="020B0604020202020204" pitchFamily="34" charset="0"/>
              </a:rPr>
              <a:t>O</a:t>
            </a:r>
            <a:r>
              <a:rPr lang="en-US" sz="3400" b="1" baseline="-25000" dirty="0">
                <a:latin typeface="Arial" panose="020B0604020202020204" pitchFamily="34" charset="0"/>
                <a:cs typeface="Arial" panose="020B0604020202020204" pitchFamily="34" charset="0"/>
              </a:rPr>
              <a:t>3</a:t>
            </a:r>
            <a:r>
              <a:rPr lang="en-US" sz="3400" dirty="0">
                <a:latin typeface="Arial" panose="020B0604020202020204" pitchFamily="34" charset="0"/>
                <a:cs typeface="Arial" panose="020B0604020202020204" pitchFamily="34" charset="0"/>
              </a:rPr>
              <a:t>  which means in a molecule of rust there are 2 atoms of iron combined with 3 atoms of oxygen. So where did the rust come from? </a:t>
            </a:r>
          </a:p>
          <a:p>
            <a:pPr marL="0" indent="0">
              <a:lnSpc>
                <a:spcPct val="120000"/>
              </a:lnSpc>
              <a:spcBef>
                <a:spcPts val="0"/>
              </a:spcBef>
              <a:buNone/>
            </a:pPr>
            <a:endParaRPr lang="en-US" sz="3400" dirty="0">
              <a:latin typeface="Arial" panose="020B0604020202020204" pitchFamily="34" charset="0"/>
              <a:cs typeface="Arial" panose="020B0604020202020204" pitchFamily="34" charset="0"/>
            </a:endParaRPr>
          </a:p>
          <a:p>
            <a:pPr marL="0" indent="0">
              <a:lnSpc>
                <a:spcPct val="120000"/>
              </a:lnSpc>
              <a:spcBef>
                <a:spcPts val="0"/>
              </a:spcBef>
              <a:buNone/>
            </a:pPr>
            <a:r>
              <a:rPr lang="en-US" sz="3400" dirty="0">
                <a:latin typeface="Arial" panose="020B0604020202020204" pitchFamily="34" charset="0"/>
                <a:cs typeface="Arial" panose="020B0604020202020204" pitchFamily="34" charset="0"/>
              </a:rPr>
              <a:t>Consider the additional data that an item that is rusted weighs more than the same item before rust has formed. Where does that extra mass come from?</a:t>
            </a:r>
          </a:p>
          <a:p>
            <a:pPr marL="0" indent="0">
              <a:buNone/>
            </a:pPr>
            <a:endParaRPr lang="en-US" dirty="0"/>
          </a:p>
        </p:txBody>
      </p:sp>
      <p:sp>
        <p:nvSpPr>
          <p:cNvPr id="12" name="TextBox 11">
            <a:extLst>
              <a:ext uri="{FF2B5EF4-FFF2-40B4-BE49-F238E27FC236}">
                <a16:creationId xmlns:a16="http://schemas.microsoft.com/office/drawing/2014/main" id="{F6239E38-0A18-0742-A766-B783F60F3711}"/>
              </a:ext>
            </a:extLst>
          </p:cNvPr>
          <p:cNvSpPr txBox="1"/>
          <p:nvPr/>
        </p:nvSpPr>
        <p:spPr>
          <a:xfrm>
            <a:off x="628650" y="5186767"/>
            <a:ext cx="6920736"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Rusting is an example of a group of chemical reactions called </a:t>
            </a:r>
            <a:r>
              <a:rPr lang="en-US" sz="2400" b="1" i="1" u="sng" dirty="0">
                <a:latin typeface="Arial" panose="020B0604020202020204" pitchFamily="34" charset="0"/>
                <a:cs typeface="Arial" panose="020B0604020202020204" pitchFamily="34" charset="0"/>
              </a:rPr>
              <a:t>oxidation</a:t>
            </a:r>
            <a:r>
              <a:rPr lang="en-US" sz="2400" b="1" dirty="0">
                <a:latin typeface="Arial" panose="020B0604020202020204" pitchFamily="34" charset="0"/>
                <a:cs typeface="Arial" panose="020B0604020202020204" pitchFamily="34" charset="0"/>
              </a:rPr>
              <a:t>. </a:t>
            </a:r>
          </a:p>
        </p:txBody>
      </p:sp>
      <p:sp>
        <p:nvSpPr>
          <p:cNvPr id="10" name="Title 1">
            <a:extLst>
              <a:ext uri="{FF2B5EF4-FFF2-40B4-BE49-F238E27FC236}">
                <a16:creationId xmlns:a16="http://schemas.microsoft.com/office/drawing/2014/main" id="{5EC22493-3E49-4462-9539-348A5900F32D}"/>
              </a:ext>
            </a:extLst>
          </p:cNvPr>
          <p:cNvSpPr txBox="1">
            <a:spLocks/>
          </p:cNvSpPr>
          <p:nvPr/>
        </p:nvSpPr>
        <p:spPr>
          <a:xfrm>
            <a:off x="523132" y="412903"/>
            <a:ext cx="8331200" cy="1325563"/>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dirty="0">
                <a:latin typeface="Arial" panose="020B0604020202020204" pitchFamily="34" charset="0"/>
                <a:cs typeface="Arial" panose="020B0604020202020204" pitchFamily="34" charset="0"/>
              </a:rPr>
              <a:t>Chemical processes related to oxygen</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(Part 2)</a:t>
            </a:r>
          </a:p>
        </p:txBody>
      </p:sp>
    </p:spTree>
    <p:extLst>
      <p:ext uri="{BB962C8B-B14F-4D97-AF65-F5344CB8AC3E}">
        <p14:creationId xmlns:p14="http://schemas.microsoft.com/office/powerpoint/2010/main" val="370553606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EB30E-CC17-A843-AECA-740740DC554C}"/>
              </a:ext>
            </a:extLst>
          </p:cNvPr>
          <p:cNvSpPr>
            <a:spLocks noGrp="1"/>
          </p:cNvSpPr>
          <p:nvPr>
            <p:ph type="title" idx="4294967295"/>
          </p:nvPr>
        </p:nvSpPr>
        <p:spPr>
          <a:xfrm>
            <a:off x="628650" y="327139"/>
            <a:ext cx="7886700" cy="946150"/>
          </a:xfrm>
        </p:spPr>
        <p:txBody>
          <a:bodyPr>
            <a:normAutofit fontScale="90000"/>
          </a:bodyPr>
          <a:lstStyle/>
          <a:p>
            <a:pPr algn="ctr">
              <a:lnSpc>
                <a:spcPct val="100000"/>
              </a:lnSpc>
            </a:pPr>
            <a:r>
              <a:rPr lang="en-US" sz="4000" dirty="0">
                <a:latin typeface="Arial" panose="020B0604020202020204" pitchFamily="34" charset="0"/>
                <a:cs typeface="Arial" panose="020B0604020202020204" pitchFamily="34" charset="0"/>
              </a:rPr>
              <a:t>Oxidation and our question…</a:t>
            </a:r>
            <a:br>
              <a:rPr lang="en-US" sz="40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(Reminder: What are we trying to figure out?)</a:t>
            </a:r>
            <a:endParaRPr lang="en-US" sz="24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6365790-2CCB-6C46-BC5A-1E73E6368F78}"/>
              </a:ext>
            </a:extLst>
          </p:cNvPr>
          <p:cNvSpPr>
            <a:spLocks noGrp="1"/>
          </p:cNvSpPr>
          <p:nvPr>
            <p:ph idx="4294967295"/>
          </p:nvPr>
        </p:nvSpPr>
        <p:spPr>
          <a:xfrm>
            <a:off x="628650" y="1506811"/>
            <a:ext cx="7886700" cy="3175000"/>
          </a:xfrm>
        </p:spPr>
        <p:txBody>
          <a:bodyPr>
            <a:normAutofit/>
          </a:bodyPr>
          <a:lstStyle/>
          <a:p>
            <a:pPr marL="0" indent="0">
              <a:lnSpc>
                <a:spcPct val="100000"/>
              </a:lnSpc>
              <a:spcBef>
                <a:spcPts val="0"/>
              </a:spcBef>
              <a:spcAft>
                <a:spcPts val="1200"/>
              </a:spcAft>
              <a:buNone/>
            </a:pPr>
            <a:r>
              <a:rPr lang="en-US" sz="2400" i="1" dirty="0">
                <a:latin typeface="Arial" panose="020B0604020202020204" pitchFamily="34" charset="0"/>
                <a:cs typeface="Arial" panose="020B0604020202020204" pitchFamily="34" charset="0"/>
              </a:rPr>
              <a:t>Consider this… </a:t>
            </a:r>
            <a:r>
              <a:rPr lang="en-US" sz="2400" dirty="0">
                <a:latin typeface="Arial" panose="020B0604020202020204" pitchFamily="34" charset="0"/>
                <a:cs typeface="Arial" panose="020B0604020202020204" pitchFamily="34" charset="0"/>
              </a:rPr>
              <a:t>(1) Earth’s early oceans were full of dissolved matter such as iron. In fact, scientists believe that the early oceans would have appeared greenish from all of that dissolved iron. </a:t>
            </a:r>
          </a:p>
          <a:p>
            <a:pPr marL="0" indent="0">
              <a:lnSpc>
                <a:spcPct val="100000"/>
              </a:lnSpc>
              <a:spcBef>
                <a:spcPts val="0"/>
              </a:spcBef>
              <a:spcAft>
                <a:spcPts val="1200"/>
              </a:spcAft>
              <a:buNone/>
            </a:pPr>
            <a:r>
              <a:rPr lang="en-US" sz="2400" i="1" dirty="0">
                <a:latin typeface="Arial" panose="020B0604020202020204" pitchFamily="34" charset="0"/>
                <a:cs typeface="Arial" panose="020B0604020202020204" pitchFamily="34" charset="0"/>
              </a:rPr>
              <a:t>But</a:t>
            </a:r>
            <a:r>
              <a:rPr lang="en-US" sz="2400" dirty="0">
                <a:latin typeface="Arial" panose="020B0604020202020204" pitchFamily="34" charset="0"/>
                <a:cs typeface="Arial" panose="020B0604020202020204" pitchFamily="34" charset="0"/>
              </a:rPr>
              <a:t> (2) today’s oceans have relatively little iron in them. It may have taken as much as a billion years for oxygen to begin building up in the atmosphere after it was being produced by living things. </a:t>
            </a:r>
          </a:p>
        </p:txBody>
      </p:sp>
      <p:sp>
        <p:nvSpPr>
          <p:cNvPr id="6" name="TextBox 5"/>
          <p:cNvSpPr txBox="1"/>
          <p:nvPr/>
        </p:nvSpPr>
        <p:spPr>
          <a:xfrm>
            <a:off x="2208179" y="4915334"/>
            <a:ext cx="6605080" cy="1200329"/>
          </a:xfrm>
          <a:prstGeom prst="rect">
            <a:avLst/>
          </a:prstGeom>
          <a:noFill/>
        </p:spPr>
        <p:txBody>
          <a:bodyPr wrap="square" rtlCol="0">
            <a:spAutoFit/>
          </a:bodyPr>
          <a:lstStyle/>
          <a:p>
            <a:pPr>
              <a:spcAft>
                <a:spcPts val="1200"/>
              </a:spcAft>
            </a:pPr>
            <a:r>
              <a:rPr lang="en-US" sz="2400" dirty="0">
                <a:latin typeface="Arial" panose="020B0604020202020204" pitchFamily="34" charset="0"/>
                <a:cs typeface="Arial" panose="020B0604020202020204" pitchFamily="34" charset="0"/>
              </a:rPr>
              <a:t>Given what you have read about the behavior of oxygen, what do you think was going all during all of that time? </a:t>
            </a:r>
          </a:p>
        </p:txBody>
      </p:sp>
      <p:pic>
        <p:nvPicPr>
          <p:cNvPr id="8" name="Picture 7">
            <a:extLst>
              <a:ext uri="{FF2B5EF4-FFF2-40B4-BE49-F238E27FC236}">
                <a16:creationId xmlns:a16="http://schemas.microsoft.com/office/drawing/2014/main" id="{01212A3B-DE95-4A72-B521-7C499C52708F}"/>
              </a:ext>
            </a:extLst>
          </p:cNvPr>
          <p:cNvPicPr>
            <a:picLocks noChangeAspect="1"/>
          </p:cNvPicPr>
          <p:nvPr/>
        </p:nvPicPr>
        <p:blipFill rotWithShape="1">
          <a:blip r:embed="rId3"/>
          <a:srcRect r="13953" b="1240"/>
          <a:stretch/>
        </p:blipFill>
        <p:spPr>
          <a:xfrm>
            <a:off x="874564" y="5086123"/>
            <a:ext cx="1035121" cy="891043"/>
          </a:xfrm>
          <a:prstGeom prst="rect">
            <a:avLst/>
          </a:prstGeom>
        </p:spPr>
      </p:pic>
    </p:spTree>
    <p:extLst>
      <p:ext uri="{BB962C8B-B14F-4D97-AF65-F5344CB8AC3E}">
        <p14:creationId xmlns:p14="http://schemas.microsoft.com/office/powerpoint/2010/main" val="12734635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smtClean="0"/>
              <a:t>Unit Overview</a:t>
            </a:r>
            <a:endParaRPr sz="2400" dirty="0"/>
          </a:p>
        </p:txBody>
      </p:sp>
      <p:sp>
        <p:nvSpPr>
          <p:cNvPr id="5" name="TextBox 4"/>
          <p:cNvSpPr txBox="1"/>
          <p:nvPr/>
        </p:nvSpPr>
        <p:spPr>
          <a:xfrm>
            <a:off x="178392" y="765101"/>
            <a:ext cx="8751497" cy="4201150"/>
          </a:xfrm>
          <a:prstGeom prst="rect">
            <a:avLst/>
          </a:prstGeom>
          <a:noFill/>
        </p:spPr>
        <p:txBody>
          <a:bodyPr wrap="square" rtlCol="0">
            <a:spAutoFit/>
          </a:bodyPr>
          <a:lstStyle/>
          <a:p>
            <a:pPr>
              <a:spcAft>
                <a:spcPts val="1200"/>
              </a:spcAft>
            </a:pPr>
            <a:r>
              <a:rPr lang="en-US" sz="1400" i="1" dirty="0"/>
              <a:t>Transition In: Having realized that Earth is a changing system that may be in peril, we turn toward an exploration of what makes the Earth unique and how it got to be that way.</a:t>
            </a:r>
            <a:endParaRPr lang="en-US" sz="1400" dirty="0"/>
          </a:p>
          <a:p>
            <a:pPr>
              <a:spcAft>
                <a:spcPts val="1200"/>
              </a:spcAft>
            </a:pPr>
            <a:r>
              <a:rPr lang="en-US" sz="1400" dirty="0"/>
              <a:t>After generating two </a:t>
            </a:r>
            <a:r>
              <a:rPr lang="en-US" sz="1400" dirty="0" smtClean="0"/>
              <a:t>lists—one </a:t>
            </a:r>
            <a:r>
              <a:rPr lang="en-US" sz="1400" dirty="0"/>
              <a:t>with characteristics Earth shares with other planets and another that it does </a:t>
            </a:r>
            <a:r>
              <a:rPr lang="en-US" sz="1400" dirty="0" smtClean="0"/>
              <a:t>not—we </a:t>
            </a:r>
            <a:r>
              <a:rPr lang="en-US" sz="1400" dirty="0"/>
              <a:t>wonder how our unique planet came to be. We decide the first step is to explore the formation of the Earth's rocky geosphere since we wonder if the inner, rocky planets may have all formed in a similar manner. A specific common feature among the inner planets--craters--gives us a place to start exploring our model. Through a lab, we recognize that meteor impacts hold the potential to add mass to a planet as well as a significant amount of energy. This leads us to think that Earth may have formed from the accretion of meteors, dust and gas during the formation of the solar system. The result was a massive planet whose formation accelerated due to gravitational capture of more space rocks over time. As space rocks declined in number (as planets accumulated their mass), the number of impacts declined, Earth cooled and formed a rocky crust atop a molten interior.</a:t>
            </a:r>
          </a:p>
          <a:p>
            <a:pPr>
              <a:spcAft>
                <a:spcPts val="600"/>
              </a:spcAft>
            </a:pPr>
            <a:r>
              <a:rPr lang="en-US" sz="1400" i="1" dirty="0"/>
              <a:t>Transition Out: After developing a model for the formation of the geosphere, we turn our attention to the other aspects of </a:t>
            </a:r>
            <a:r>
              <a:rPr lang="en-US" sz="1400" i="1" dirty="0" smtClean="0"/>
              <a:t>the Earth</a:t>
            </a:r>
            <a:r>
              <a:rPr lang="en-US" sz="1400" i="1" dirty="0"/>
              <a:t>, the ones that make it more pointedly </a:t>
            </a:r>
            <a:r>
              <a:rPr lang="en-US" sz="1400" i="1" dirty="0" smtClean="0"/>
              <a:t>unique—the </a:t>
            </a:r>
            <a:r>
              <a:rPr lang="en-US" sz="1400" i="1" dirty="0"/>
              <a:t>atmosphere, the oceans, and life. How did these originate?</a:t>
            </a:r>
            <a:endParaRPr lang="en-US" sz="1400" dirty="0"/>
          </a:p>
          <a:p>
            <a:r>
              <a:rPr lang="en-US" dirty="0"/>
              <a:t/>
            </a:r>
            <a:br>
              <a:rPr lang="en-US" dirty="0"/>
            </a:br>
            <a:endParaRPr lang="en-US" sz="1400" dirty="0" smtClean="0">
              <a:cs typeface="Arial" panose="020B0604020202020204" pitchFamily="34" charset="0"/>
            </a:endParaRPr>
          </a:p>
        </p:txBody>
      </p:sp>
    </p:spTree>
    <p:extLst>
      <p:ext uri="{BB962C8B-B14F-4D97-AF65-F5344CB8AC3E}">
        <p14:creationId xmlns:p14="http://schemas.microsoft.com/office/powerpoint/2010/main" val="2476608892"/>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D4554-3D70-6A47-8C13-F16E78691AB4}"/>
              </a:ext>
            </a:extLst>
          </p:cNvPr>
          <p:cNvSpPr>
            <a:spLocks noGrp="1"/>
          </p:cNvSpPr>
          <p:nvPr>
            <p:ph type="title" idx="4294967295"/>
          </p:nvPr>
        </p:nvSpPr>
        <p:spPr>
          <a:xfrm>
            <a:off x="381000" y="352425"/>
            <a:ext cx="7886700" cy="666750"/>
          </a:xfrm>
        </p:spPr>
        <p:txBody>
          <a:bodyPr>
            <a:normAutofit/>
          </a:bodyPr>
          <a:lstStyle/>
          <a:p>
            <a:r>
              <a:rPr lang="en-US" sz="3600" dirty="0">
                <a:latin typeface="Arial" panose="020B0604020202020204" pitchFamily="34" charset="0"/>
                <a:cs typeface="Arial" panose="020B0604020202020204" pitchFamily="34" charset="0"/>
              </a:rPr>
              <a:t>More pieces of the puzzle…</a:t>
            </a:r>
          </a:p>
        </p:txBody>
      </p:sp>
      <p:sp>
        <p:nvSpPr>
          <p:cNvPr id="3" name="Content Placeholder 2">
            <a:extLst>
              <a:ext uri="{FF2B5EF4-FFF2-40B4-BE49-F238E27FC236}">
                <a16:creationId xmlns:a16="http://schemas.microsoft.com/office/drawing/2014/main" id="{D04C587B-6922-6741-B6E3-8C26476745F6}"/>
              </a:ext>
            </a:extLst>
          </p:cNvPr>
          <p:cNvSpPr>
            <a:spLocks noGrp="1"/>
          </p:cNvSpPr>
          <p:nvPr>
            <p:ph idx="4294967295"/>
          </p:nvPr>
        </p:nvSpPr>
        <p:spPr>
          <a:xfrm>
            <a:off x="381000" y="1022350"/>
            <a:ext cx="8447087" cy="5176837"/>
          </a:xfrm>
        </p:spPr>
        <p:txBody>
          <a:bodyPr>
            <a:noAutofit/>
          </a:bodyPr>
          <a:lstStyle/>
          <a:p>
            <a:pPr marL="0" indent="0">
              <a:lnSpc>
                <a:spcPct val="100000"/>
              </a:lnSpc>
              <a:spcBef>
                <a:spcPts val="0"/>
              </a:spcBef>
              <a:buNone/>
            </a:pPr>
            <a:r>
              <a:rPr lang="en-US" sz="2800" dirty="0">
                <a:latin typeface="Arial" panose="020B0604020202020204" pitchFamily="34" charset="0"/>
                <a:cs typeface="Arial" panose="020B0604020202020204" pitchFamily="34" charset="0"/>
              </a:rPr>
              <a:t>The last two pieces of the puzzle are about the timing of different things throughout Earth’s history.</a:t>
            </a:r>
          </a:p>
          <a:p>
            <a:pPr marL="0" indent="0">
              <a:lnSpc>
                <a:spcPct val="100000"/>
              </a:lnSpc>
              <a:spcBef>
                <a:spcPts val="0"/>
              </a:spcBef>
              <a:buNone/>
            </a:pPr>
            <a:r>
              <a:rPr lang="en-US" sz="2800" dirty="0">
                <a:latin typeface="Arial" panose="020B0604020202020204" pitchFamily="34" charset="0"/>
                <a:cs typeface="Arial" panose="020B0604020202020204" pitchFamily="34" charset="0"/>
              </a:rPr>
              <a:t> </a:t>
            </a:r>
          </a:p>
          <a:p>
            <a:pPr>
              <a:lnSpc>
                <a:spcPct val="100000"/>
              </a:lnSpc>
              <a:spcBef>
                <a:spcPts val="0"/>
              </a:spcBef>
            </a:pPr>
            <a:r>
              <a:rPr lang="en-US" sz="2800" dirty="0">
                <a:latin typeface="Arial" panose="020B0604020202020204" pitchFamily="34" charset="0"/>
                <a:cs typeface="Arial" panose="020B0604020202020204" pitchFamily="34" charset="0"/>
              </a:rPr>
              <a:t>Each pair will get a set of cards that describe some important pieces of evidence about life or the geological record. </a:t>
            </a:r>
          </a:p>
          <a:p>
            <a:pPr>
              <a:lnSpc>
                <a:spcPct val="100000"/>
              </a:lnSpc>
              <a:spcBef>
                <a:spcPts val="0"/>
              </a:spcBef>
            </a:pPr>
            <a:endParaRPr lang="en-US" sz="2800" dirty="0">
              <a:latin typeface="Arial" panose="020B0604020202020204" pitchFamily="34" charset="0"/>
              <a:cs typeface="Arial" panose="020B0604020202020204" pitchFamily="34" charset="0"/>
            </a:endParaRPr>
          </a:p>
          <a:p>
            <a:pPr>
              <a:lnSpc>
                <a:spcPct val="100000"/>
              </a:lnSpc>
              <a:spcBef>
                <a:spcPts val="0"/>
              </a:spcBef>
            </a:pPr>
            <a:r>
              <a:rPr lang="en-US" sz="2800" dirty="0">
                <a:latin typeface="Arial" panose="020B0604020202020204" pitchFamily="34" charset="0"/>
                <a:cs typeface="Arial" panose="020B0604020202020204" pitchFamily="34" charset="0"/>
              </a:rPr>
              <a:t>Once you have considered your cards, develop a proposed model idea that emerges from your data. </a:t>
            </a:r>
          </a:p>
          <a:p>
            <a:pPr>
              <a:lnSpc>
                <a:spcPct val="100000"/>
              </a:lnSpc>
              <a:spcBef>
                <a:spcPts val="0"/>
              </a:spcBef>
            </a:pPr>
            <a:endParaRPr lang="en-US" sz="2800" dirty="0">
              <a:latin typeface="Arial" panose="020B0604020202020204" pitchFamily="34" charset="0"/>
              <a:cs typeface="Arial" panose="020B0604020202020204" pitchFamily="34" charset="0"/>
            </a:endParaRPr>
          </a:p>
          <a:p>
            <a:pPr>
              <a:lnSpc>
                <a:spcPct val="100000"/>
              </a:lnSpc>
              <a:spcBef>
                <a:spcPts val="0"/>
              </a:spcBef>
            </a:pPr>
            <a:r>
              <a:rPr lang="en-US" sz="2800" dirty="0">
                <a:latin typeface="Arial" panose="020B0604020202020204" pitchFamily="34" charset="0"/>
                <a:cs typeface="Arial" panose="020B0604020202020204" pitchFamily="34" charset="0"/>
              </a:rPr>
              <a:t>Form a group of 4 and present the data and your model idea to each other. </a:t>
            </a:r>
          </a:p>
        </p:txBody>
      </p:sp>
    </p:spTree>
    <p:extLst>
      <p:ext uri="{BB962C8B-B14F-4D97-AF65-F5344CB8AC3E}">
        <p14:creationId xmlns:p14="http://schemas.microsoft.com/office/powerpoint/2010/main" val="3385580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ABE1E-767E-B849-8994-D002C967F24F}"/>
              </a:ext>
            </a:extLst>
          </p:cNvPr>
          <p:cNvSpPr>
            <a:spLocks noGrp="1"/>
          </p:cNvSpPr>
          <p:nvPr>
            <p:ph type="title" idx="4294967295"/>
          </p:nvPr>
        </p:nvSpPr>
        <p:spPr>
          <a:xfrm>
            <a:off x="215900" y="71438"/>
            <a:ext cx="7886700" cy="1325562"/>
          </a:xfrm>
        </p:spPr>
        <p:txBody>
          <a:bodyPr>
            <a:normAutofit/>
          </a:bodyPr>
          <a:lstStyle/>
          <a:p>
            <a:pPr>
              <a:lnSpc>
                <a:spcPct val="100000"/>
              </a:lnSpc>
            </a:pPr>
            <a:r>
              <a:rPr lang="en-US" sz="3600" dirty="0">
                <a:latin typeface="Arial" panose="020B0604020202020204" pitchFamily="34" charset="0"/>
                <a:cs typeface="Arial" panose="020B0604020202020204" pitchFamily="34" charset="0"/>
              </a:rPr>
              <a:t>We are trying to explain this timeline of oxygen in the atmosphere…</a:t>
            </a:r>
          </a:p>
        </p:txBody>
      </p:sp>
      <p:graphicFrame>
        <p:nvGraphicFramePr>
          <p:cNvPr id="5" name="Content Placeholder 3">
            <a:extLst>
              <a:ext uri="{FF2B5EF4-FFF2-40B4-BE49-F238E27FC236}">
                <a16:creationId xmlns:a16="http://schemas.microsoft.com/office/drawing/2014/main" id="{9C301F86-71D9-F74D-9C90-D3010727C5B7}"/>
              </a:ext>
            </a:extLst>
          </p:cNvPr>
          <p:cNvGraphicFramePr>
            <a:graphicFrameLocks noGrp="1"/>
          </p:cNvGraphicFramePr>
          <p:nvPr>
            <p:ph idx="4294967295"/>
            <p:extLst>
              <p:ext uri="{D42A27DB-BD31-4B8C-83A1-F6EECF244321}">
                <p14:modId xmlns:p14="http://schemas.microsoft.com/office/powerpoint/2010/main" val="3186688769"/>
              </p:ext>
            </p:extLst>
          </p:nvPr>
        </p:nvGraphicFramePr>
        <p:xfrm>
          <a:off x="383514" y="1550016"/>
          <a:ext cx="8376971" cy="3749040"/>
        </p:xfrm>
        <a:graphic>
          <a:graphicData uri="http://schemas.openxmlformats.org/drawingml/2006/table">
            <a:tbl>
              <a:tblPr firstRow="1" bandRow="1">
                <a:tableStyleId>{5C22544A-7EE6-4342-B048-85BDC9FD1C3A}</a:tableStyleId>
              </a:tblPr>
              <a:tblGrid>
                <a:gridCol w="2836341">
                  <a:extLst>
                    <a:ext uri="{9D8B030D-6E8A-4147-A177-3AD203B41FA5}">
                      <a16:colId xmlns:a16="http://schemas.microsoft.com/office/drawing/2014/main" val="1062499277"/>
                    </a:ext>
                  </a:extLst>
                </a:gridCol>
                <a:gridCol w="5540630">
                  <a:extLst>
                    <a:ext uri="{9D8B030D-6E8A-4147-A177-3AD203B41FA5}">
                      <a16:colId xmlns:a16="http://schemas.microsoft.com/office/drawing/2014/main" val="2820871752"/>
                    </a:ext>
                  </a:extLst>
                </a:gridCol>
              </a:tblGrid>
              <a:tr h="370840">
                <a:tc>
                  <a:txBody>
                    <a:bodyPr/>
                    <a:lstStyle/>
                    <a:p>
                      <a:r>
                        <a:rPr lang="en-US" sz="2400" dirty="0">
                          <a:latin typeface="Arial" panose="020B0604020202020204" pitchFamily="34" charset="0"/>
                          <a:cs typeface="Arial" panose="020B0604020202020204" pitchFamily="34" charset="0"/>
                        </a:rPr>
                        <a:t>Timeframe</a:t>
                      </a:r>
                    </a:p>
                  </a:txBody>
                  <a:tcPr/>
                </a:tc>
                <a:tc>
                  <a:txBody>
                    <a:bodyPr/>
                    <a:lstStyle/>
                    <a:p>
                      <a:r>
                        <a:rPr lang="en-US" sz="2400" dirty="0">
                          <a:latin typeface="Arial" panose="020B0604020202020204" pitchFamily="34" charset="0"/>
                          <a:cs typeface="Arial" panose="020B0604020202020204" pitchFamily="34" charset="0"/>
                        </a:rPr>
                        <a:t>Oxygen in atmosphere</a:t>
                      </a:r>
                    </a:p>
                  </a:txBody>
                  <a:tcPr/>
                </a:tc>
                <a:extLst>
                  <a:ext uri="{0D108BD9-81ED-4DB2-BD59-A6C34878D82A}">
                    <a16:rowId xmlns:a16="http://schemas.microsoft.com/office/drawing/2014/main" val="3104582279"/>
                  </a:ext>
                </a:extLst>
              </a:tr>
              <a:tr h="370840">
                <a:tc>
                  <a:txBody>
                    <a:bodyPr/>
                    <a:lstStyle/>
                    <a:p>
                      <a:r>
                        <a:rPr lang="en-US" sz="2400" dirty="0">
                          <a:latin typeface="Arial" panose="020B0604020202020204" pitchFamily="34" charset="0"/>
                          <a:cs typeface="Arial" panose="020B0604020202020204" pitchFamily="34" charset="0"/>
                        </a:rPr>
                        <a:t>4.5 - 2.45 Billion years ago</a:t>
                      </a:r>
                    </a:p>
                  </a:txBody>
                  <a:tcPr/>
                </a:tc>
                <a:tc>
                  <a:txBody>
                    <a:bodyPr/>
                    <a:lstStyle/>
                    <a:p>
                      <a:r>
                        <a:rPr lang="en-US" sz="2400" dirty="0">
                          <a:latin typeface="Arial" panose="020B0604020202020204" pitchFamily="34" charset="0"/>
                          <a:cs typeface="Arial" panose="020B0604020202020204" pitchFamily="34" charset="0"/>
                        </a:rPr>
                        <a:t>Near zero</a:t>
                      </a:r>
                    </a:p>
                  </a:txBody>
                  <a:tcPr/>
                </a:tc>
                <a:extLst>
                  <a:ext uri="{0D108BD9-81ED-4DB2-BD59-A6C34878D82A}">
                    <a16:rowId xmlns:a16="http://schemas.microsoft.com/office/drawing/2014/main" val="4109515540"/>
                  </a:ext>
                </a:extLst>
              </a:tr>
              <a:tr h="370840">
                <a:tc>
                  <a:txBody>
                    <a:bodyPr/>
                    <a:lstStyle/>
                    <a:p>
                      <a:r>
                        <a:rPr lang="en-US" sz="2400" dirty="0">
                          <a:latin typeface="Arial" panose="020B0604020202020204" pitchFamily="34" charset="0"/>
                          <a:cs typeface="Arial" panose="020B0604020202020204" pitchFamily="34" charset="0"/>
                        </a:rPr>
                        <a:t>2.45 - 1.8 Billion years ago</a:t>
                      </a:r>
                    </a:p>
                  </a:txBody>
                  <a:tcPr/>
                </a:tc>
                <a:tc>
                  <a:txBody>
                    <a:bodyPr/>
                    <a:lstStyle/>
                    <a:p>
                      <a:r>
                        <a:rPr lang="en-US" sz="2400" dirty="0">
                          <a:latin typeface="Arial" panose="020B0604020202020204" pitchFamily="34" charset="0"/>
                          <a:cs typeface="Arial" panose="020B0604020202020204" pitchFamily="34" charset="0"/>
                        </a:rPr>
                        <a:t>Gradual rise from near zero to 2%</a:t>
                      </a:r>
                    </a:p>
                  </a:txBody>
                  <a:tcPr/>
                </a:tc>
                <a:extLst>
                  <a:ext uri="{0D108BD9-81ED-4DB2-BD59-A6C34878D82A}">
                    <a16:rowId xmlns:a16="http://schemas.microsoft.com/office/drawing/2014/main" val="2046193092"/>
                  </a:ext>
                </a:extLst>
              </a:tr>
              <a:tr h="370840">
                <a:tc>
                  <a:txBody>
                    <a:bodyPr/>
                    <a:lstStyle/>
                    <a:p>
                      <a:r>
                        <a:rPr lang="en-US" sz="2400" dirty="0">
                          <a:latin typeface="Arial" panose="020B0604020202020204" pitchFamily="34" charset="0"/>
                          <a:cs typeface="Arial" panose="020B0604020202020204" pitchFamily="34" charset="0"/>
                        </a:rPr>
                        <a:t>1.8 - 0.85 Billion years ago</a:t>
                      </a:r>
                    </a:p>
                  </a:txBody>
                  <a:tcPr/>
                </a:tc>
                <a:tc>
                  <a:txBody>
                    <a:bodyPr/>
                    <a:lstStyle/>
                    <a:p>
                      <a:r>
                        <a:rPr lang="en-US" sz="2400" dirty="0">
                          <a:latin typeface="Arial" panose="020B0604020202020204" pitchFamily="34" charset="0"/>
                          <a:cs typeface="Arial" panose="020B0604020202020204" pitchFamily="34" charset="0"/>
                        </a:rPr>
                        <a:t>Steady at about 2%</a:t>
                      </a:r>
                    </a:p>
                  </a:txBody>
                  <a:tcPr/>
                </a:tc>
                <a:extLst>
                  <a:ext uri="{0D108BD9-81ED-4DB2-BD59-A6C34878D82A}">
                    <a16:rowId xmlns:a16="http://schemas.microsoft.com/office/drawing/2014/main" val="3610129037"/>
                  </a:ext>
                </a:extLst>
              </a:tr>
              <a:tr h="370840">
                <a:tc>
                  <a:txBody>
                    <a:bodyPr/>
                    <a:lstStyle/>
                    <a:p>
                      <a:r>
                        <a:rPr lang="en-US" sz="2400" dirty="0">
                          <a:latin typeface="Arial" panose="020B0604020202020204" pitchFamily="34" charset="0"/>
                          <a:cs typeface="Arial" panose="020B0604020202020204" pitchFamily="34" charset="0"/>
                        </a:rPr>
                        <a:t>850 Million </a:t>
                      </a:r>
                    </a:p>
                    <a:p>
                      <a:r>
                        <a:rPr lang="en-US" sz="2400" dirty="0">
                          <a:latin typeface="Arial" panose="020B0604020202020204" pitchFamily="34" charset="0"/>
                          <a:cs typeface="Arial" panose="020B0604020202020204" pitchFamily="34" charset="0"/>
                        </a:rPr>
                        <a:t>years ago, to</a:t>
                      </a:r>
                      <a:r>
                        <a:rPr lang="en-US" sz="2400" baseline="0" dirty="0">
                          <a:latin typeface="Arial" panose="020B0604020202020204" pitchFamily="34" charset="0"/>
                          <a:cs typeface="Arial" panose="020B0604020202020204" pitchFamily="34" charset="0"/>
                        </a:rPr>
                        <a:t> now</a:t>
                      </a:r>
                      <a:r>
                        <a:rPr lang="en-US" sz="2400" dirty="0">
                          <a:latin typeface="Arial" panose="020B0604020202020204" pitchFamily="34" charset="0"/>
                          <a:cs typeface="Arial" panose="020B0604020202020204" pitchFamily="34" charset="0"/>
                        </a:rPr>
                        <a:t> </a:t>
                      </a:r>
                    </a:p>
                  </a:txBody>
                  <a:tcPr/>
                </a:tc>
                <a:tc>
                  <a:txBody>
                    <a:bodyPr/>
                    <a:lstStyle/>
                    <a:p>
                      <a:r>
                        <a:rPr lang="en-US" sz="2400" dirty="0">
                          <a:latin typeface="Arial" panose="020B0604020202020204" pitchFamily="34" charset="0"/>
                          <a:cs typeface="Arial" panose="020B0604020202020204" pitchFamily="34" charset="0"/>
                        </a:rPr>
                        <a:t>Increases and then levels off  to ~21% </a:t>
                      </a:r>
                    </a:p>
                  </a:txBody>
                  <a:tcPr/>
                </a:tc>
                <a:extLst>
                  <a:ext uri="{0D108BD9-81ED-4DB2-BD59-A6C34878D82A}">
                    <a16:rowId xmlns:a16="http://schemas.microsoft.com/office/drawing/2014/main" val="840165834"/>
                  </a:ext>
                </a:extLst>
              </a:tr>
            </a:tbl>
          </a:graphicData>
        </a:graphic>
      </p:graphicFrame>
      <p:sp>
        <p:nvSpPr>
          <p:cNvPr id="6" name="Content Placeholder 2">
            <a:extLst>
              <a:ext uri="{FF2B5EF4-FFF2-40B4-BE49-F238E27FC236}">
                <a16:creationId xmlns:a16="http://schemas.microsoft.com/office/drawing/2014/main" id="{D04C587B-6922-6741-B6E3-8C26476745F6}"/>
              </a:ext>
            </a:extLst>
          </p:cNvPr>
          <p:cNvSpPr txBox="1">
            <a:spLocks/>
          </p:cNvSpPr>
          <p:nvPr/>
        </p:nvSpPr>
        <p:spPr>
          <a:xfrm>
            <a:off x="3463048" y="5452072"/>
            <a:ext cx="5680952" cy="9487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dirty="0">
                <a:latin typeface="Arial" panose="020B0604020202020204" pitchFamily="34" charset="0"/>
                <a:cs typeface="Arial" panose="020B0604020202020204" pitchFamily="34" charset="0"/>
              </a:rPr>
              <a:t>Be ready to share out one model idea from your group.</a:t>
            </a:r>
          </a:p>
        </p:txBody>
      </p:sp>
      <p:pic>
        <p:nvPicPr>
          <p:cNvPr id="8" name="Picture 7">
            <a:extLst>
              <a:ext uri="{FF2B5EF4-FFF2-40B4-BE49-F238E27FC236}">
                <a16:creationId xmlns:a16="http://schemas.microsoft.com/office/drawing/2014/main" id="{7BDD2991-1B92-4899-87E2-6CBE9C587B87}"/>
              </a:ext>
            </a:extLst>
          </p:cNvPr>
          <p:cNvPicPr>
            <a:picLocks noChangeAspect="1"/>
          </p:cNvPicPr>
          <p:nvPr/>
        </p:nvPicPr>
        <p:blipFill rotWithShape="1">
          <a:blip r:embed="rId3"/>
          <a:srcRect t="20000" r="38023" b="20000"/>
          <a:stretch/>
        </p:blipFill>
        <p:spPr>
          <a:xfrm>
            <a:off x="2235849" y="5480914"/>
            <a:ext cx="1227199" cy="891043"/>
          </a:xfrm>
          <a:prstGeom prst="rect">
            <a:avLst/>
          </a:prstGeom>
        </p:spPr>
      </p:pic>
    </p:spTree>
    <p:extLst>
      <p:ext uri="{BB962C8B-B14F-4D97-AF65-F5344CB8AC3E}">
        <p14:creationId xmlns:p14="http://schemas.microsoft.com/office/powerpoint/2010/main" val="28668781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0CDCE99-9A0A-F748-B97A-2A78FD9D2086}"/>
              </a:ext>
            </a:extLst>
          </p:cNvPr>
          <p:cNvSpPr txBox="1"/>
          <p:nvPr/>
        </p:nvSpPr>
        <p:spPr>
          <a:xfrm>
            <a:off x="424512" y="1477554"/>
            <a:ext cx="3364992" cy="1384995"/>
          </a:xfrm>
          <a:prstGeom prst="rect">
            <a:avLst/>
          </a:prstGeom>
          <a:noFill/>
        </p:spPr>
        <p:txBody>
          <a:bodyPr wrap="square" rtlCol="0">
            <a:spAutoFit/>
          </a:bodyPr>
          <a:lstStyle/>
          <a:p>
            <a:r>
              <a:rPr lang="en-US" sz="1400" dirty="0">
                <a:solidFill>
                  <a:schemeClr val="accent1">
                    <a:lumMod val="75000"/>
                  </a:schemeClr>
                </a:solidFill>
              </a:rPr>
              <a:t>Evidence from now buried landforms from the surface of Earth from about 4.4 to 2.5 billion years ago shows a prevalence of two substances, Iron pyrite and uraninite. These two minerals are very reactive with oxygen.</a:t>
            </a:r>
          </a:p>
        </p:txBody>
      </p:sp>
      <p:sp>
        <p:nvSpPr>
          <p:cNvPr id="13" name="TextBox 12">
            <a:extLst>
              <a:ext uri="{FF2B5EF4-FFF2-40B4-BE49-F238E27FC236}">
                <a16:creationId xmlns:a16="http://schemas.microsoft.com/office/drawing/2014/main" id="{0845DDF0-CDE8-5646-A002-980C2AE6AA0C}"/>
              </a:ext>
            </a:extLst>
          </p:cNvPr>
          <p:cNvSpPr txBox="1"/>
          <p:nvPr/>
        </p:nvSpPr>
        <p:spPr>
          <a:xfrm>
            <a:off x="259412" y="3424971"/>
            <a:ext cx="3952868" cy="1815882"/>
          </a:xfrm>
          <a:prstGeom prst="rect">
            <a:avLst/>
          </a:prstGeom>
          <a:noFill/>
        </p:spPr>
        <p:txBody>
          <a:bodyPr wrap="square" rtlCol="0">
            <a:spAutoFit/>
          </a:bodyPr>
          <a:lstStyle/>
          <a:p>
            <a:r>
              <a:rPr lang="en-US" sz="1400" dirty="0">
                <a:solidFill>
                  <a:schemeClr val="accent6">
                    <a:lumMod val="75000"/>
                  </a:schemeClr>
                </a:solidFill>
              </a:rPr>
              <a:t>The period on Earth that geologists call the “boring billion” extended from 1.8 to 0.8 Billion years ago. During this time there is little geologic evidence of a change in the oxygen concentration in the atmosphere. Ocean water from the beginning of this era through the present day are thought to have very little dissolved iron in them. </a:t>
            </a:r>
          </a:p>
        </p:txBody>
      </p:sp>
      <p:sp>
        <p:nvSpPr>
          <p:cNvPr id="14" name="TextBox 13">
            <a:extLst>
              <a:ext uri="{FF2B5EF4-FFF2-40B4-BE49-F238E27FC236}">
                <a16:creationId xmlns:a16="http://schemas.microsoft.com/office/drawing/2014/main" id="{55123333-D3FA-B64D-9E50-DD7104B89888}"/>
              </a:ext>
            </a:extLst>
          </p:cNvPr>
          <p:cNvSpPr txBox="1"/>
          <p:nvPr/>
        </p:nvSpPr>
        <p:spPr>
          <a:xfrm>
            <a:off x="4510815" y="3424971"/>
            <a:ext cx="4305129" cy="1384995"/>
          </a:xfrm>
          <a:prstGeom prst="rect">
            <a:avLst/>
          </a:prstGeom>
          <a:noFill/>
        </p:spPr>
        <p:txBody>
          <a:bodyPr wrap="square" rtlCol="0">
            <a:spAutoFit/>
          </a:bodyPr>
          <a:lstStyle/>
          <a:p>
            <a:r>
              <a:rPr lang="en-US" sz="1400" dirty="0">
                <a:solidFill>
                  <a:srgbClr val="7030A0"/>
                </a:solidFill>
              </a:rPr>
              <a:t>Beginning around 800 million years ago (0.8 billion) there is another, less prominent, set of banded iron formations. A bit later in this period scientists have discovered preserved bubbles of atmosphere in amber that allow for direct measurements of oxygen concentration. </a:t>
            </a:r>
          </a:p>
        </p:txBody>
      </p:sp>
      <p:sp>
        <p:nvSpPr>
          <p:cNvPr id="2" name="Rectangle 1">
            <a:extLst>
              <a:ext uri="{FF2B5EF4-FFF2-40B4-BE49-F238E27FC236}">
                <a16:creationId xmlns:a16="http://schemas.microsoft.com/office/drawing/2014/main" id="{4003A0B6-081D-774F-B56A-D9469E6225BC}"/>
              </a:ext>
            </a:extLst>
          </p:cNvPr>
          <p:cNvSpPr/>
          <p:nvPr/>
        </p:nvSpPr>
        <p:spPr>
          <a:xfrm>
            <a:off x="4377380" y="1309550"/>
            <a:ext cx="4572000" cy="1815882"/>
          </a:xfrm>
          <a:prstGeom prst="rect">
            <a:avLst/>
          </a:prstGeom>
        </p:spPr>
        <p:txBody>
          <a:bodyPr>
            <a:spAutoFit/>
          </a:bodyPr>
          <a:lstStyle/>
          <a:p>
            <a:r>
              <a:rPr lang="en-US" sz="1400" dirty="0">
                <a:solidFill>
                  <a:schemeClr val="accent2">
                    <a:lumMod val="75000"/>
                  </a:schemeClr>
                </a:solidFill>
                <a:latin typeface="Calibri" panose="020F0502020204030204" pitchFamily="34" charset="0"/>
                <a:ea typeface="Calibri" panose="020F0502020204030204" pitchFamily="34" charset="0"/>
                <a:cs typeface="Times New Roman" panose="02020603050405020304" pitchFamily="18" charset="0"/>
              </a:rPr>
              <a:t>Between 2.5 and 1.8 billion years ago, massive deposits of iron oxides called banded iron formations (BIFs) have been found in staggering abundance all over the world. These distinctive, dense accumulations of alternating black and rusty red layers hold 90% of the world’s iron ore reserves. Hundreds of other new minerals—oxidized ores of manganese, copper, nickel, uranium, and more—also appear in the rock record for the first time during this period.</a:t>
            </a:r>
            <a:r>
              <a:rPr lang="en-US" sz="1400" dirty="0">
                <a:solidFill>
                  <a:schemeClr val="accent2">
                    <a:lumMod val="75000"/>
                  </a:schemeClr>
                </a:solidFill>
              </a:rPr>
              <a:t> </a:t>
            </a:r>
          </a:p>
        </p:txBody>
      </p:sp>
      <p:sp>
        <p:nvSpPr>
          <p:cNvPr id="3" name="Title 2"/>
          <p:cNvSpPr>
            <a:spLocks noGrp="1"/>
          </p:cNvSpPr>
          <p:nvPr>
            <p:ph type="title"/>
          </p:nvPr>
        </p:nvSpPr>
        <p:spPr/>
        <p:txBody>
          <a:bodyPr/>
          <a:lstStyle/>
          <a:p>
            <a:r>
              <a:rPr lang="en-US" dirty="0"/>
              <a:t>LS 03 Colored Text “KEY” for Geology Cards</a:t>
            </a:r>
          </a:p>
        </p:txBody>
      </p:sp>
      <p:sp>
        <p:nvSpPr>
          <p:cNvPr id="8" name="TextBox 7">
            <a:extLst>
              <a:ext uri="{FF2B5EF4-FFF2-40B4-BE49-F238E27FC236}">
                <a16:creationId xmlns:a16="http://schemas.microsoft.com/office/drawing/2014/main" id="{50CDCE99-9A0A-F748-B97A-2A78FD9D2086}"/>
              </a:ext>
            </a:extLst>
          </p:cNvPr>
          <p:cNvSpPr txBox="1"/>
          <p:nvPr/>
        </p:nvSpPr>
        <p:spPr>
          <a:xfrm>
            <a:off x="424512" y="631477"/>
            <a:ext cx="8257997" cy="738664"/>
          </a:xfrm>
          <a:prstGeom prst="rect">
            <a:avLst/>
          </a:prstGeom>
          <a:noFill/>
        </p:spPr>
        <p:txBody>
          <a:bodyPr wrap="square" rtlCol="0">
            <a:spAutoFit/>
          </a:bodyPr>
          <a:lstStyle/>
          <a:p>
            <a:r>
              <a:rPr lang="en-US" sz="1400" dirty="0"/>
              <a:t>The colored text on these slides matches the Geology and Life Cards by general time frame. If you wish to scaffold the exercise for your students, consider color coding the printed materials in some manner.</a:t>
            </a:r>
          </a:p>
        </p:txBody>
      </p:sp>
    </p:spTree>
    <p:extLst>
      <p:ext uri="{BB962C8B-B14F-4D97-AF65-F5344CB8AC3E}">
        <p14:creationId xmlns:p14="http://schemas.microsoft.com/office/powerpoint/2010/main" val="1997620515"/>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E235E5-5FBB-4240-99FA-F2C77E78B136}"/>
              </a:ext>
            </a:extLst>
          </p:cNvPr>
          <p:cNvSpPr txBox="1"/>
          <p:nvPr/>
        </p:nvSpPr>
        <p:spPr>
          <a:xfrm>
            <a:off x="5046564" y="4631474"/>
            <a:ext cx="3635733" cy="1384995"/>
          </a:xfrm>
          <a:prstGeom prst="rect">
            <a:avLst/>
          </a:prstGeom>
          <a:noFill/>
        </p:spPr>
        <p:txBody>
          <a:bodyPr wrap="square" rtlCol="0">
            <a:spAutoFit/>
          </a:bodyPr>
          <a:lstStyle/>
          <a:p>
            <a:r>
              <a:rPr lang="en-US" sz="1400" dirty="0">
                <a:solidFill>
                  <a:srgbClr val="7030A0"/>
                </a:solidFill>
              </a:rPr>
              <a:t>Around 800 million years ago (0.8 billion) living things became much more complex and multicellular. Conditions on the Earth also allowed for the move to land and ocean away from the shallow coastal waters. </a:t>
            </a:r>
          </a:p>
        </p:txBody>
      </p:sp>
      <p:sp>
        <p:nvSpPr>
          <p:cNvPr id="4" name="TextBox 3">
            <a:extLst>
              <a:ext uri="{FF2B5EF4-FFF2-40B4-BE49-F238E27FC236}">
                <a16:creationId xmlns:a16="http://schemas.microsoft.com/office/drawing/2014/main" id="{9623B7BD-1FA1-1B44-BCDA-BE35360FFF06}"/>
              </a:ext>
            </a:extLst>
          </p:cNvPr>
          <p:cNvSpPr txBox="1"/>
          <p:nvPr/>
        </p:nvSpPr>
        <p:spPr>
          <a:xfrm>
            <a:off x="238368" y="991124"/>
            <a:ext cx="3267575" cy="1169551"/>
          </a:xfrm>
          <a:prstGeom prst="rect">
            <a:avLst/>
          </a:prstGeom>
          <a:noFill/>
        </p:spPr>
        <p:txBody>
          <a:bodyPr wrap="square" rtlCol="0">
            <a:spAutoFit/>
          </a:bodyPr>
          <a:lstStyle/>
          <a:p>
            <a:r>
              <a:rPr lang="en-US" sz="1400" dirty="0">
                <a:solidFill>
                  <a:schemeClr val="accent4">
                    <a:lumMod val="75000"/>
                  </a:schemeClr>
                </a:solidFill>
              </a:rPr>
              <a:t>From the time spanning the cooling of the earth and the formation of the early atmosphere and oceans to about 3.5 billion years ago, there is no evidence of life on Earth. </a:t>
            </a:r>
          </a:p>
        </p:txBody>
      </p:sp>
      <p:sp>
        <p:nvSpPr>
          <p:cNvPr id="5" name="TextBox 4">
            <a:extLst>
              <a:ext uri="{FF2B5EF4-FFF2-40B4-BE49-F238E27FC236}">
                <a16:creationId xmlns:a16="http://schemas.microsoft.com/office/drawing/2014/main" id="{2374DC55-2B3F-E84A-BF14-4DB8A9536116}"/>
              </a:ext>
            </a:extLst>
          </p:cNvPr>
          <p:cNvSpPr txBox="1"/>
          <p:nvPr/>
        </p:nvSpPr>
        <p:spPr>
          <a:xfrm rot="10800000" flipV="1">
            <a:off x="238368" y="2919021"/>
            <a:ext cx="4045763" cy="2739211"/>
          </a:xfrm>
          <a:prstGeom prst="rect">
            <a:avLst/>
          </a:prstGeom>
          <a:noFill/>
        </p:spPr>
        <p:txBody>
          <a:bodyPr wrap="square" rtlCol="0">
            <a:spAutoFit/>
          </a:bodyPr>
          <a:lstStyle/>
          <a:p>
            <a:r>
              <a:rPr lang="en-US" sz="1400" dirty="0">
                <a:solidFill>
                  <a:schemeClr val="accent2">
                    <a:lumMod val="75000"/>
                  </a:schemeClr>
                </a:solidFill>
              </a:rPr>
              <a:t>A few of Earth’s most ancient sedimentary rocks, those laid down in shallow ocean environments about 3.5 billion years ago, hold unmistakable fossils of ancient microbes. These represent the oldest known fossils of life on earth, and are a rarity, because generally bacteria don’t have (or form) solid surfaces which can be preserved as fossils in rocks. These formations, called stromatolites, contain predominantly cyanobacteria which is a type of microorganism that persists. Cyanobacteria are photosynthetic. </a:t>
            </a:r>
          </a:p>
          <a:p>
            <a:endParaRPr lang="en-US" dirty="0"/>
          </a:p>
        </p:txBody>
      </p:sp>
      <p:sp>
        <p:nvSpPr>
          <p:cNvPr id="6" name="TextBox 5">
            <a:extLst>
              <a:ext uri="{FF2B5EF4-FFF2-40B4-BE49-F238E27FC236}">
                <a16:creationId xmlns:a16="http://schemas.microsoft.com/office/drawing/2014/main" id="{4F75E870-8AAE-024B-94BE-AF4C0B8255F5}"/>
              </a:ext>
            </a:extLst>
          </p:cNvPr>
          <p:cNvSpPr txBox="1"/>
          <p:nvPr/>
        </p:nvSpPr>
        <p:spPr>
          <a:xfrm>
            <a:off x="5046564" y="991124"/>
            <a:ext cx="3494780" cy="1384995"/>
          </a:xfrm>
          <a:prstGeom prst="rect">
            <a:avLst/>
          </a:prstGeom>
          <a:noFill/>
        </p:spPr>
        <p:txBody>
          <a:bodyPr wrap="square" rtlCol="0">
            <a:spAutoFit/>
          </a:bodyPr>
          <a:lstStyle/>
          <a:p>
            <a:r>
              <a:rPr lang="en-US" sz="1400" dirty="0">
                <a:solidFill>
                  <a:schemeClr val="accent1">
                    <a:lumMod val="75000"/>
                  </a:schemeClr>
                </a:solidFill>
              </a:rPr>
              <a:t>From their initial appearance in the fossil record 3.5 billion years ago until approximately 1.8 billion years ago, microscopic life gradually spread along the shallow shores of ancient landmasses becoming more abundant. </a:t>
            </a:r>
          </a:p>
        </p:txBody>
      </p:sp>
      <p:sp>
        <p:nvSpPr>
          <p:cNvPr id="7" name="TextBox 6">
            <a:extLst>
              <a:ext uri="{FF2B5EF4-FFF2-40B4-BE49-F238E27FC236}">
                <a16:creationId xmlns:a16="http://schemas.microsoft.com/office/drawing/2014/main" id="{05712A88-AF9A-814F-8AD1-019D8029A594}"/>
              </a:ext>
            </a:extLst>
          </p:cNvPr>
          <p:cNvSpPr txBox="1"/>
          <p:nvPr/>
        </p:nvSpPr>
        <p:spPr>
          <a:xfrm>
            <a:off x="5046564" y="2919021"/>
            <a:ext cx="4041267" cy="1169551"/>
          </a:xfrm>
          <a:prstGeom prst="rect">
            <a:avLst/>
          </a:prstGeom>
          <a:noFill/>
        </p:spPr>
        <p:txBody>
          <a:bodyPr wrap="square" rtlCol="0">
            <a:spAutoFit/>
          </a:bodyPr>
          <a:lstStyle/>
          <a:p>
            <a:r>
              <a:rPr lang="en-US" sz="1400" dirty="0">
                <a:solidFill>
                  <a:schemeClr val="accent6"/>
                </a:solidFill>
              </a:rPr>
              <a:t>During the time known as the ”boring billion” (from 1.8 to 0.8 billion years ago) life appears to have hit a plateau where it continued to hold on but not thrive. This era was dominated by simple life forms. </a:t>
            </a:r>
          </a:p>
        </p:txBody>
      </p:sp>
      <p:sp>
        <p:nvSpPr>
          <p:cNvPr id="9" name="Title 8"/>
          <p:cNvSpPr>
            <a:spLocks noGrp="1"/>
          </p:cNvSpPr>
          <p:nvPr>
            <p:ph type="title"/>
          </p:nvPr>
        </p:nvSpPr>
        <p:spPr/>
        <p:txBody>
          <a:bodyPr/>
          <a:lstStyle/>
          <a:p>
            <a:r>
              <a:rPr lang="en-US" dirty="0"/>
              <a:t>LS 03 Colored Text “KEY” for Life Cards</a:t>
            </a:r>
          </a:p>
        </p:txBody>
      </p:sp>
    </p:spTree>
    <p:extLst>
      <p:ext uri="{BB962C8B-B14F-4D97-AF65-F5344CB8AC3E}">
        <p14:creationId xmlns:p14="http://schemas.microsoft.com/office/powerpoint/2010/main" val="3434469196"/>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B816D-F01A-8944-8831-78EBF6C567FD}"/>
              </a:ext>
            </a:extLst>
          </p:cNvPr>
          <p:cNvSpPr>
            <a:spLocks noGrp="1"/>
          </p:cNvSpPr>
          <p:nvPr>
            <p:ph type="title" idx="4294967295"/>
          </p:nvPr>
        </p:nvSpPr>
        <p:spPr>
          <a:xfrm>
            <a:off x="457200" y="474662"/>
            <a:ext cx="8229600" cy="742950"/>
          </a:xfrm>
        </p:spPr>
        <p:txBody>
          <a:bodyPr>
            <a:normAutofit/>
          </a:bodyPr>
          <a:lstStyle/>
          <a:p>
            <a:pPr algn="ctr"/>
            <a:r>
              <a:rPr lang="en-US" sz="3600" dirty="0">
                <a:latin typeface="Arial" panose="020B0604020202020204" pitchFamily="34" charset="0"/>
                <a:cs typeface="Arial" panose="020B0604020202020204" pitchFamily="34" charset="0"/>
              </a:rPr>
              <a:t>Whole group debrief of jigsaw:</a:t>
            </a:r>
          </a:p>
        </p:txBody>
      </p:sp>
      <p:sp>
        <p:nvSpPr>
          <p:cNvPr id="3" name="Content Placeholder 2">
            <a:extLst>
              <a:ext uri="{FF2B5EF4-FFF2-40B4-BE49-F238E27FC236}">
                <a16:creationId xmlns:a16="http://schemas.microsoft.com/office/drawing/2014/main" id="{B4DA85EC-213C-B141-B76F-31BA3B01303F}"/>
              </a:ext>
            </a:extLst>
          </p:cNvPr>
          <p:cNvSpPr>
            <a:spLocks noGrp="1"/>
          </p:cNvSpPr>
          <p:nvPr>
            <p:ph idx="4294967295"/>
          </p:nvPr>
        </p:nvSpPr>
        <p:spPr>
          <a:xfrm>
            <a:off x="457200" y="1778000"/>
            <a:ext cx="8229600" cy="1108075"/>
          </a:xfrm>
        </p:spPr>
        <p:txBody>
          <a:bodyPr/>
          <a:lstStyle/>
          <a:p>
            <a:pPr>
              <a:lnSpc>
                <a:spcPct val="100000"/>
              </a:lnSpc>
              <a:spcBef>
                <a:spcPts val="0"/>
              </a:spcBef>
            </a:pPr>
            <a:r>
              <a:rPr lang="en-US" sz="2800" dirty="0">
                <a:latin typeface="Arial" panose="020B0604020202020204" pitchFamily="34" charset="0"/>
                <a:cs typeface="Arial" panose="020B0604020202020204" pitchFamily="34" charset="0"/>
              </a:rPr>
              <a:t>What ideas did we come up with?</a:t>
            </a:r>
          </a:p>
          <a:p>
            <a:pPr>
              <a:lnSpc>
                <a:spcPct val="100000"/>
              </a:lnSpc>
              <a:spcBef>
                <a:spcPts val="0"/>
              </a:spcBef>
            </a:pPr>
            <a:endParaRPr lang="en-US"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[type class ideas here or record them on the board]</a:t>
            </a:r>
          </a:p>
        </p:txBody>
      </p:sp>
      <p:pic>
        <p:nvPicPr>
          <p:cNvPr id="5" name="Picture 4">
            <a:extLst>
              <a:ext uri="{FF2B5EF4-FFF2-40B4-BE49-F238E27FC236}">
                <a16:creationId xmlns:a16="http://schemas.microsoft.com/office/drawing/2014/main" id="{B21BDBE4-9793-4252-8C2E-2CD5B37F9A70}"/>
              </a:ext>
            </a:extLst>
          </p:cNvPr>
          <p:cNvPicPr>
            <a:picLocks noChangeAspect="1"/>
          </p:cNvPicPr>
          <p:nvPr/>
        </p:nvPicPr>
        <p:blipFill rotWithShape="1">
          <a:blip r:embed="rId3"/>
          <a:srcRect t="20000" r="38023" b="20000"/>
          <a:stretch/>
        </p:blipFill>
        <p:spPr>
          <a:xfrm>
            <a:off x="140349" y="400616"/>
            <a:ext cx="1227199" cy="891043"/>
          </a:xfrm>
          <a:prstGeom prst="rect">
            <a:avLst/>
          </a:prstGeom>
        </p:spPr>
      </p:pic>
    </p:spTree>
    <p:extLst>
      <p:ext uri="{BB962C8B-B14F-4D97-AF65-F5344CB8AC3E}">
        <p14:creationId xmlns:p14="http://schemas.microsoft.com/office/powerpoint/2010/main" val="2409482823"/>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a:t>
            </a:r>
            <a:r>
              <a:rPr lang="en-US" dirty="0" smtClean="0"/>
              <a:t>Learning Segment Summary</a:t>
            </a:r>
            <a:endParaRPr lang="en-US" dirty="0"/>
          </a:p>
        </p:txBody>
      </p:sp>
      <p:sp>
        <p:nvSpPr>
          <p:cNvPr id="2" name="Text Placeholder 1">
            <a:extLst>
              <a:ext uri="{FF2B5EF4-FFF2-40B4-BE49-F238E27FC236}">
                <a16:creationId xmlns:a16="http://schemas.microsoft.com/office/drawing/2014/main" id="{CD3F9FF9-F4EC-430A-9F9C-63AD74989CB1}"/>
              </a:ext>
            </a:extLst>
          </p:cNvPr>
          <p:cNvSpPr>
            <a:spLocks noGrp="1"/>
          </p:cNvSpPr>
          <p:nvPr>
            <p:ph type="body" sz="quarter" idx="10"/>
          </p:nvPr>
        </p:nvSpPr>
        <p:spPr/>
        <p:txBody>
          <a:bodyPr/>
          <a:lstStyle/>
          <a:p>
            <a:r>
              <a:rPr lang="en-US" b="1" dirty="0"/>
              <a:t>What </a:t>
            </a:r>
            <a:r>
              <a:rPr lang="en-US" b="1" dirty="0" smtClean="0"/>
              <a:t>we figured out…</a:t>
            </a:r>
            <a:endParaRPr lang="en-US" dirty="0"/>
          </a:p>
          <a:p>
            <a:r>
              <a:rPr lang="en-US" dirty="0"/>
              <a:t>We figured out that oxygen was always on Earth but not as a free gas in the atmosphere. We learn about some processes that cause oxygen to change form. We have more detail about the timeline of events on Earth. </a:t>
            </a:r>
          </a:p>
          <a:p>
            <a:endParaRPr lang="en-US" dirty="0"/>
          </a:p>
        </p:txBody>
      </p:sp>
      <p:sp>
        <p:nvSpPr>
          <p:cNvPr id="4" name="Text Placeholder 3">
            <a:extLst>
              <a:ext uri="{FF2B5EF4-FFF2-40B4-BE49-F238E27FC236}">
                <a16:creationId xmlns:a16="http://schemas.microsoft.com/office/drawing/2014/main" id="{7DEF9985-4E89-447B-A31B-FD12466D1012}"/>
              </a:ext>
            </a:extLst>
          </p:cNvPr>
          <p:cNvSpPr>
            <a:spLocks noGrp="1"/>
          </p:cNvSpPr>
          <p:nvPr>
            <p:ph type="body" sz="quarter" idx="11"/>
          </p:nvPr>
        </p:nvSpPr>
        <p:spPr/>
        <p:txBody>
          <a:bodyPr/>
          <a:lstStyle/>
          <a:p>
            <a:r>
              <a:rPr lang="en-US" u="sng" dirty="0" smtClean="0"/>
              <a:t>LS03 </a:t>
            </a:r>
            <a:r>
              <a:rPr lang="en-US" u="sng" dirty="0"/>
              <a:t>Teacher Reflection Notes</a:t>
            </a:r>
          </a:p>
          <a:p>
            <a:endParaRPr lang="en-US" dirty="0"/>
          </a:p>
          <a:p>
            <a:r>
              <a:rPr lang="en-US" i="1" dirty="0"/>
              <a:t>Things that went well…</a:t>
            </a:r>
          </a:p>
          <a:p>
            <a:endParaRPr lang="en-US" i="1" dirty="0" smtClean="0"/>
          </a:p>
          <a:p>
            <a:endParaRPr lang="en-US" i="1" dirty="0"/>
          </a:p>
          <a:p>
            <a:endParaRPr lang="en-US" i="1" dirty="0"/>
          </a:p>
          <a:p>
            <a:r>
              <a:rPr lang="en-US" i="1" dirty="0"/>
              <a:t>Things I would change…</a:t>
            </a:r>
          </a:p>
          <a:p>
            <a:endParaRPr lang="en-US" i="1" dirty="0"/>
          </a:p>
        </p:txBody>
      </p:sp>
    </p:spTree>
    <p:extLst>
      <p:ext uri="{BB962C8B-B14F-4D97-AF65-F5344CB8AC3E}">
        <p14:creationId xmlns:p14="http://schemas.microsoft.com/office/powerpoint/2010/main" val="2251328930"/>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Learning Segment 04 Overview</a:t>
            </a:r>
          </a:p>
        </p:txBody>
      </p:sp>
      <p:sp>
        <p:nvSpPr>
          <p:cNvPr id="2" name="Text Placeholder 1">
            <a:extLst>
              <a:ext uri="{FF2B5EF4-FFF2-40B4-BE49-F238E27FC236}">
                <a16:creationId xmlns:a16="http://schemas.microsoft.com/office/drawing/2014/main" id="{A37533B7-B516-429A-8194-F443AE062E4B}"/>
              </a:ext>
            </a:extLst>
          </p:cNvPr>
          <p:cNvSpPr>
            <a:spLocks noGrp="1"/>
          </p:cNvSpPr>
          <p:nvPr>
            <p:ph type="body" sz="quarter" idx="10"/>
          </p:nvPr>
        </p:nvSpPr>
        <p:spPr/>
        <p:txBody>
          <a:bodyPr/>
          <a:lstStyle/>
          <a:p>
            <a:r>
              <a:rPr lang="en-US" b="1" dirty="0" smtClean="0">
                <a:sym typeface="Wingdings" panose="05000000000000000000" pitchFamily="2" charset="2"/>
              </a:rPr>
              <a:t>We </a:t>
            </a:r>
            <a:r>
              <a:rPr lang="en-US" b="1" dirty="0">
                <a:sym typeface="Wingdings" panose="05000000000000000000" pitchFamily="2" charset="2"/>
              </a:rPr>
              <a:t>r</a:t>
            </a:r>
            <a:r>
              <a:rPr lang="en-US" b="1" dirty="0"/>
              <a:t>eturn to the driving question and answer it.</a:t>
            </a:r>
          </a:p>
          <a:p>
            <a:endParaRPr lang="en-US" dirty="0"/>
          </a:p>
          <a:p>
            <a:pPr>
              <a:spcAft>
                <a:spcPts val="600"/>
              </a:spcAft>
            </a:pPr>
            <a:endParaRPr lang="en-US" dirty="0"/>
          </a:p>
        </p:txBody>
      </p:sp>
      <p:sp>
        <p:nvSpPr>
          <p:cNvPr id="5" name="Text Placeholder 4">
            <a:extLst>
              <a:ext uri="{FF2B5EF4-FFF2-40B4-BE49-F238E27FC236}">
                <a16:creationId xmlns:a16="http://schemas.microsoft.com/office/drawing/2014/main" id="{AD865EFD-688F-4D95-81BA-41BDC1E26AC6}"/>
              </a:ext>
            </a:extLst>
          </p:cNvPr>
          <p:cNvSpPr>
            <a:spLocks noGrp="1"/>
          </p:cNvSpPr>
          <p:nvPr>
            <p:ph type="body" sz="quarter" idx="12"/>
          </p:nvPr>
        </p:nvSpPr>
        <p:spPr/>
        <p:txBody>
          <a:bodyPr/>
          <a:lstStyle/>
          <a:p>
            <a:r>
              <a:rPr lang="en-US" u="sng" dirty="0"/>
              <a:t>Resources you will </a:t>
            </a:r>
            <a:r>
              <a:rPr lang="en-US" u="sng" dirty="0" smtClean="0"/>
              <a:t>need</a:t>
            </a:r>
            <a:r>
              <a:rPr lang="en-US" dirty="0" smtClean="0"/>
              <a:t>:</a:t>
            </a:r>
            <a:endParaRPr lang="en-US" dirty="0"/>
          </a:p>
          <a:p>
            <a:endParaRPr lang="en-US" dirty="0"/>
          </a:p>
          <a:p>
            <a:pPr>
              <a:lnSpc>
                <a:spcPts val="1800"/>
              </a:lnSpc>
            </a:pPr>
            <a:r>
              <a:rPr lang="en-US" dirty="0"/>
              <a:t>OA Doodle </a:t>
            </a:r>
            <a:r>
              <a:rPr lang="en-US" dirty="0" smtClean="0"/>
              <a:t>Sheet</a:t>
            </a:r>
            <a:endParaRPr lang="en-US" dirty="0"/>
          </a:p>
          <a:p>
            <a:pPr>
              <a:lnSpc>
                <a:spcPts val="1800"/>
              </a:lnSpc>
            </a:pPr>
            <a:r>
              <a:rPr lang="en-US" dirty="0"/>
              <a:t>OA 04 Explaining the </a:t>
            </a:r>
            <a:r>
              <a:rPr lang="en-US" dirty="0" smtClean="0"/>
              <a:t>Pattern</a:t>
            </a:r>
            <a:endParaRPr lang="en-US" dirty="0"/>
          </a:p>
          <a:p>
            <a:endParaRPr lang="en-US" dirty="0"/>
          </a:p>
        </p:txBody>
      </p:sp>
      <p:sp>
        <p:nvSpPr>
          <p:cNvPr id="4" name="Text Placeholder 3">
            <a:extLst>
              <a:ext uri="{FF2B5EF4-FFF2-40B4-BE49-F238E27FC236}">
                <a16:creationId xmlns:a16="http://schemas.microsoft.com/office/drawing/2014/main" id="{A7999750-0D6B-4058-A017-062694D5B37E}"/>
              </a:ext>
            </a:extLst>
          </p:cNvPr>
          <p:cNvSpPr>
            <a:spLocks noGrp="1"/>
          </p:cNvSpPr>
          <p:nvPr>
            <p:ph type="body" sz="quarter" idx="11"/>
          </p:nvPr>
        </p:nvSpPr>
        <p:spPr/>
        <p:txBody>
          <a:bodyPr/>
          <a:lstStyle/>
          <a:p>
            <a:r>
              <a:rPr lang="en-US" dirty="0"/>
              <a:t>: 20 Minutes</a:t>
            </a:r>
          </a:p>
        </p:txBody>
      </p:sp>
    </p:spTree>
    <p:extLst>
      <p:ext uri="{BB962C8B-B14F-4D97-AF65-F5344CB8AC3E}">
        <p14:creationId xmlns:p14="http://schemas.microsoft.com/office/powerpoint/2010/main" val="307145568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A0243-2DD9-D541-8951-3F4F323AFD92}"/>
              </a:ext>
            </a:extLst>
          </p:cNvPr>
          <p:cNvSpPr>
            <a:spLocks noGrp="1"/>
          </p:cNvSpPr>
          <p:nvPr>
            <p:ph type="title" idx="4294967295"/>
          </p:nvPr>
        </p:nvSpPr>
        <p:spPr>
          <a:xfrm>
            <a:off x="254000" y="461963"/>
            <a:ext cx="8229600" cy="742950"/>
          </a:xfrm>
        </p:spPr>
        <p:txBody>
          <a:bodyPr>
            <a:normAutofit/>
          </a:bodyPr>
          <a:lstStyle/>
          <a:p>
            <a:r>
              <a:rPr lang="en-US" sz="3600" dirty="0">
                <a:latin typeface="Arial" panose="020B0604020202020204" pitchFamily="34" charset="0"/>
                <a:cs typeface="Arial" panose="020B0604020202020204" pitchFamily="34" charset="0"/>
              </a:rPr>
              <a:t>Return to the Driving Question…</a:t>
            </a:r>
          </a:p>
        </p:txBody>
      </p:sp>
      <p:sp>
        <p:nvSpPr>
          <p:cNvPr id="3" name="Content Placeholder 2">
            <a:extLst>
              <a:ext uri="{FF2B5EF4-FFF2-40B4-BE49-F238E27FC236}">
                <a16:creationId xmlns:a16="http://schemas.microsoft.com/office/drawing/2014/main" id="{BC41E17D-66AC-5443-868E-2E1BD0974586}"/>
              </a:ext>
            </a:extLst>
          </p:cNvPr>
          <p:cNvSpPr>
            <a:spLocks noGrp="1"/>
          </p:cNvSpPr>
          <p:nvPr>
            <p:ph idx="4294967295"/>
          </p:nvPr>
        </p:nvSpPr>
        <p:spPr>
          <a:xfrm>
            <a:off x="254000" y="1612900"/>
            <a:ext cx="8229600" cy="1816100"/>
          </a:xfrm>
        </p:spPr>
        <p:txBody>
          <a:bodyPr/>
          <a:lstStyle/>
          <a:p>
            <a:pPr>
              <a:lnSpc>
                <a:spcPct val="100000"/>
              </a:lnSpc>
              <a:spcBef>
                <a:spcPts val="0"/>
              </a:spcBef>
            </a:pPr>
            <a:r>
              <a:rPr lang="en-US" sz="2800" dirty="0">
                <a:latin typeface="Arial" panose="020B0604020202020204" pitchFamily="34" charset="0"/>
                <a:cs typeface="Arial" panose="020B0604020202020204" pitchFamily="34" charset="0"/>
              </a:rPr>
              <a:t>Use your model to explain the pattern of change in atmospheric oxygen over time. </a:t>
            </a:r>
          </a:p>
          <a:p>
            <a:pPr>
              <a:lnSpc>
                <a:spcPct val="100000"/>
              </a:lnSpc>
              <a:spcBef>
                <a:spcPts val="0"/>
              </a:spcBef>
            </a:pPr>
            <a:endParaRPr lang="en-US" sz="2800" dirty="0">
              <a:latin typeface="Arial" panose="020B0604020202020204" pitchFamily="34" charset="0"/>
              <a:cs typeface="Arial" panose="020B0604020202020204" pitchFamily="34" charset="0"/>
            </a:endParaRPr>
          </a:p>
          <a:p>
            <a:pPr>
              <a:lnSpc>
                <a:spcPct val="100000"/>
              </a:lnSpc>
              <a:spcBef>
                <a:spcPts val="0"/>
              </a:spcBef>
            </a:pPr>
            <a:r>
              <a:rPr lang="en-US" sz="2800" dirty="0">
                <a:latin typeface="Arial" panose="020B0604020202020204" pitchFamily="34" charset="0"/>
                <a:cs typeface="Arial" panose="020B0604020202020204" pitchFamily="34" charset="0"/>
              </a:rPr>
              <a:t>What was the MAIN driver of that change?  </a:t>
            </a:r>
          </a:p>
        </p:txBody>
      </p:sp>
    </p:spTree>
    <p:extLst>
      <p:ext uri="{BB962C8B-B14F-4D97-AF65-F5344CB8AC3E}">
        <p14:creationId xmlns:p14="http://schemas.microsoft.com/office/powerpoint/2010/main" val="1019148714"/>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t>
            </a:r>
            <a:r>
              <a:rPr lang="en-US" dirty="0" smtClean="0"/>
              <a:t>04 </a:t>
            </a:r>
            <a:r>
              <a:rPr lang="en-US" dirty="0"/>
              <a:t>Learning Segment Summary</a:t>
            </a:r>
          </a:p>
        </p:txBody>
      </p:sp>
      <p:sp>
        <p:nvSpPr>
          <p:cNvPr id="5" name="Text Placeholder 4">
            <a:extLst>
              <a:ext uri="{FF2B5EF4-FFF2-40B4-BE49-F238E27FC236}">
                <a16:creationId xmlns:a16="http://schemas.microsoft.com/office/drawing/2014/main" id="{7E27D117-0109-4E8F-A6FF-59A4EF011E0C}"/>
              </a:ext>
            </a:extLst>
          </p:cNvPr>
          <p:cNvSpPr>
            <a:spLocks noGrp="1"/>
          </p:cNvSpPr>
          <p:nvPr>
            <p:ph type="body" sz="quarter" idx="10"/>
          </p:nvPr>
        </p:nvSpPr>
        <p:spPr/>
        <p:txBody>
          <a:bodyPr/>
          <a:lstStyle/>
          <a:p>
            <a:r>
              <a:rPr lang="en-US" b="1" dirty="0"/>
              <a:t>What </a:t>
            </a:r>
            <a:r>
              <a:rPr lang="en-US" b="1" dirty="0" smtClean="0"/>
              <a:t>we’ve figured out…</a:t>
            </a:r>
            <a:endParaRPr lang="en-US" b="1" dirty="0"/>
          </a:p>
          <a:p>
            <a:r>
              <a:rPr lang="en-US" dirty="0"/>
              <a:t>We put all the pieces together to see how we can explain the pattern of change in the oxygen in the atmosphere over time.</a:t>
            </a:r>
          </a:p>
          <a:p>
            <a:endParaRPr lang="en-US" dirty="0"/>
          </a:p>
        </p:txBody>
      </p:sp>
      <p:sp>
        <p:nvSpPr>
          <p:cNvPr id="7" name="Text Placeholder 6">
            <a:extLst>
              <a:ext uri="{FF2B5EF4-FFF2-40B4-BE49-F238E27FC236}">
                <a16:creationId xmlns:a16="http://schemas.microsoft.com/office/drawing/2014/main" id="{6085A438-9953-4B36-B610-AA0643B12759}"/>
              </a:ext>
            </a:extLst>
          </p:cNvPr>
          <p:cNvSpPr>
            <a:spLocks noGrp="1"/>
          </p:cNvSpPr>
          <p:nvPr>
            <p:ph type="body" sz="quarter" idx="11"/>
          </p:nvPr>
        </p:nvSpPr>
        <p:spPr/>
        <p:txBody>
          <a:bodyPr/>
          <a:lstStyle/>
          <a:p>
            <a:r>
              <a:rPr lang="en-US" u="sng" dirty="0" smtClean="0"/>
              <a:t>LS04 </a:t>
            </a:r>
            <a:r>
              <a:rPr lang="en-US" u="sng" dirty="0"/>
              <a:t>Teacher Reflection Notes</a:t>
            </a:r>
          </a:p>
          <a:p>
            <a:endParaRPr lang="en-US" dirty="0"/>
          </a:p>
          <a:p>
            <a:r>
              <a:rPr lang="en-US" i="1" dirty="0"/>
              <a:t>Things that went well…</a:t>
            </a:r>
          </a:p>
          <a:p>
            <a:endParaRPr lang="en-US" i="1" dirty="0"/>
          </a:p>
          <a:p>
            <a:endParaRPr lang="en-US" i="1" dirty="0"/>
          </a:p>
          <a:p>
            <a:endParaRPr lang="en-US" i="1" dirty="0"/>
          </a:p>
          <a:p>
            <a:r>
              <a:rPr lang="en-US" i="1" dirty="0"/>
              <a:t>Things I would change…</a:t>
            </a:r>
          </a:p>
          <a:p>
            <a:endParaRPr lang="en-US" i="1" dirty="0"/>
          </a:p>
          <a:p>
            <a:endParaRPr lang="en-US" dirty="0"/>
          </a:p>
        </p:txBody>
      </p:sp>
    </p:spTree>
    <p:extLst>
      <p:ext uri="{BB962C8B-B14F-4D97-AF65-F5344CB8AC3E}">
        <p14:creationId xmlns:p14="http://schemas.microsoft.com/office/powerpoint/2010/main" val="3736954831"/>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Learning Segment 05 Overview</a:t>
            </a:r>
          </a:p>
        </p:txBody>
      </p:sp>
      <p:sp>
        <p:nvSpPr>
          <p:cNvPr id="2" name="Text Placeholder 1">
            <a:extLst>
              <a:ext uri="{FF2B5EF4-FFF2-40B4-BE49-F238E27FC236}">
                <a16:creationId xmlns:a16="http://schemas.microsoft.com/office/drawing/2014/main" id="{555B7622-3C7A-4990-8799-E925C9D98F25}"/>
              </a:ext>
            </a:extLst>
          </p:cNvPr>
          <p:cNvSpPr>
            <a:spLocks noGrp="1"/>
          </p:cNvSpPr>
          <p:nvPr>
            <p:ph type="body" sz="quarter" idx="10"/>
          </p:nvPr>
        </p:nvSpPr>
        <p:spPr/>
        <p:txBody>
          <a:bodyPr/>
          <a:lstStyle/>
          <a:p>
            <a:r>
              <a:rPr lang="en-US" b="1" dirty="0" smtClean="0"/>
              <a:t>We </a:t>
            </a:r>
            <a:r>
              <a:rPr lang="en-US" b="1" dirty="0"/>
              <a:t>have a quick discussion about how the change we see in oxygen in the atmosphere is just one example of how the different spheres of Earth have changed over time. We also recognize a broader idea that the spheres are interconnected.</a:t>
            </a:r>
          </a:p>
          <a:p>
            <a:endParaRPr lang="en-US" dirty="0"/>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800A0F9D-FCC7-49DE-A344-C5D7A7EBC456}"/>
              </a:ext>
            </a:extLst>
          </p:cNvPr>
          <p:cNvSpPr>
            <a:spLocks noGrp="1"/>
          </p:cNvSpPr>
          <p:nvPr>
            <p:ph type="body" sz="quarter" idx="12"/>
          </p:nvPr>
        </p:nvSpPr>
        <p:spPr/>
        <p:txBody>
          <a:bodyPr/>
          <a:lstStyle/>
          <a:p>
            <a:r>
              <a:rPr lang="en-US" u="sng" dirty="0"/>
              <a:t>Resources you will need</a:t>
            </a:r>
            <a:r>
              <a:rPr lang="en-US" dirty="0"/>
              <a:t>:</a:t>
            </a:r>
          </a:p>
          <a:p>
            <a:endParaRPr lang="en-US" dirty="0"/>
          </a:p>
          <a:p>
            <a:r>
              <a:rPr lang="en-US" dirty="0"/>
              <a:t>OA Doodle </a:t>
            </a:r>
            <a:r>
              <a:rPr lang="en-US" dirty="0" smtClean="0"/>
              <a:t>Sheet</a:t>
            </a:r>
            <a:endParaRPr lang="en-US" dirty="0"/>
          </a:p>
          <a:p>
            <a:endParaRPr lang="en-US" dirty="0"/>
          </a:p>
        </p:txBody>
      </p:sp>
      <p:sp>
        <p:nvSpPr>
          <p:cNvPr id="4" name="Text Placeholder 3">
            <a:extLst>
              <a:ext uri="{FF2B5EF4-FFF2-40B4-BE49-F238E27FC236}">
                <a16:creationId xmlns:a16="http://schemas.microsoft.com/office/drawing/2014/main" id="{257928B3-D070-40FF-9079-F59A75189310}"/>
              </a:ext>
            </a:extLst>
          </p:cNvPr>
          <p:cNvSpPr>
            <a:spLocks noGrp="1"/>
          </p:cNvSpPr>
          <p:nvPr>
            <p:ph type="body" sz="quarter" idx="11"/>
          </p:nvPr>
        </p:nvSpPr>
        <p:spPr/>
        <p:txBody>
          <a:bodyPr/>
          <a:lstStyle/>
          <a:p>
            <a:r>
              <a:rPr lang="en-US" dirty="0"/>
              <a:t>: 10 Minutes</a:t>
            </a:r>
          </a:p>
        </p:txBody>
      </p:sp>
    </p:spTree>
    <p:extLst>
      <p:ext uri="{BB962C8B-B14F-4D97-AF65-F5344CB8AC3E}">
        <p14:creationId xmlns:p14="http://schemas.microsoft.com/office/powerpoint/2010/main" val="219939067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400" dirty="0" smtClean="0"/>
              <a:t>Phenomenon-Question-Model</a:t>
            </a:r>
            <a:endParaRPr lang="en-US" sz="2400" dirty="0"/>
          </a:p>
        </p:txBody>
      </p:sp>
      <p:sp>
        <p:nvSpPr>
          <p:cNvPr id="4" name="Text Placeholder 3">
            <a:extLst>
              <a:ext uri="{FF2B5EF4-FFF2-40B4-BE49-F238E27FC236}">
                <a16:creationId xmlns:a16="http://schemas.microsoft.com/office/drawing/2014/main" id="{2CDAFC3D-1FE8-8441-A498-A4FB915CEB6F}"/>
              </a:ext>
            </a:extLst>
          </p:cNvPr>
          <p:cNvSpPr>
            <a:spLocks noGrp="1"/>
          </p:cNvSpPr>
          <p:nvPr>
            <p:ph type="body" sz="quarter" idx="10"/>
          </p:nvPr>
        </p:nvSpPr>
        <p:spPr/>
        <p:txBody>
          <a:bodyPr/>
          <a:lstStyle/>
          <a:p>
            <a:pPr>
              <a:spcAft>
                <a:spcPts val="600"/>
              </a:spcAft>
            </a:pPr>
            <a:r>
              <a:rPr lang="en-US" b="1" dirty="0"/>
              <a:t>Phenomenon: </a:t>
            </a:r>
            <a:r>
              <a:rPr lang="en-US" dirty="0"/>
              <a:t>The Earth’s different “spheres” have changed over time.</a:t>
            </a:r>
          </a:p>
          <a:p>
            <a:pPr>
              <a:spcAft>
                <a:spcPts val="600"/>
              </a:spcAft>
            </a:pPr>
            <a:r>
              <a:rPr lang="en-US" dirty="0"/>
              <a:t>Specific Phenomenon: The oxygen content of the atmosphere changed over Earth’s history from nearly 0% to its present level of nearly 21%.</a:t>
            </a:r>
          </a:p>
          <a:p>
            <a:pPr>
              <a:spcAft>
                <a:spcPts val="600"/>
              </a:spcAft>
            </a:pPr>
            <a:endParaRPr lang="en-US" b="1" dirty="0"/>
          </a:p>
          <a:p>
            <a:pPr>
              <a:spcAft>
                <a:spcPts val="600"/>
              </a:spcAft>
            </a:pPr>
            <a:r>
              <a:rPr lang="en-US" b="1" dirty="0"/>
              <a:t>Question:</a:t>
            </a:r>
            <a:r>
              <a:rPr lang="en-US" dirty="0"/>
              <a:t> Where did the oxygen in the atmosphere come from? Why did the level change?</a:t>
            </a:r>
          </a:p>
          <a:p>
            <a:pPr>
              <a:spcAft>
                <a:spcPts val="600"/>
              </a:spcAft>
            </a:pPr>
            <a:endParaRPr lang="en-US" b="1" dirty="0"/>
          </a:p>
          <a:p>
            <a:pPr>
              <a:spcAft>
                <a:spcPts val="600"/>
              </a:spcAft>
            </a:pPr>
            <a:r>
              <a:rPr lang="en-US" b="1" dirty="0" smtClean="0"/>
              <a:t>Model for the Increase of Oxygen in Earth’s Atmosphere:</a:t>
            </a:r>
            <a:endParaRPr lang="en-US" b="1" dirty="0"/>
          </a:p>
          <a:p>
            <a:pPr marL="285750" indent="-285750">
              <a:spcAft>
                <a:spcPts val="600"/>
              </a:spcAft>
              <a:buFont typeface="Arial" panose="020B0604020202020204" pitchFamily="34" charset="0"/>
              <a:buChar char="•"/>
            </a:pPr>
            <a:r>
              <a:rPr lang="en-US" dirty="0">
                <a:cs typeface="Arial" panose="020B0604020202020204" pitchFamily="34" charset="0"/>
              </a:rPr>
              <a:t>Oxygen is one of the most abundant elements on Earth, but it didn’t occur as a gas in the early atmosphere.</a:t>
            </a:r>
          </a:p>
          <a:p>
            <a:pPr marL="285750" indent="-285750">
              <a:spcAft>
                <a:spcPts val="600"/>
              </a:spcAft>
              <a:buFont typeface="Arial" panose="020B0604020202020204" pitchFamily="34" charset="0"/>
              <a:buChar char="•"/>
            </a:pPr>
            <a:r>
              <a:rPr lang="en-US" dirty="0">
                <a:cs typeface="Arial" panose="020B0604020202020204" pitchFamily="34" charset="0"/>
              </a:rPr>
              <a:t>Some kinds of life release oxygen as a gas as a result of some life processes. </a:t>
            </a:r>
          </a:p>
          <a:p>
            <a:pPr marL="285750" indent="-285750">
              <a:spcAft>
                <a:spcPts val="600"/>
              </a:spcAft>
              <a:buFont typeface="Arial" panose="020B0604020202020204" pitchFamily="34" charset="0"/>
              <a:buChar char="•"/>
            </a:pPr>
            <a:r>
              <a:rPr lang="en-US" dirty="0">
                <a:cs typeface="Arial" panose="020B0604020202020204" pitchFamily="34" charset="0"/>
              </a:rPr>
              <a:t>Oxygen is a highly reactive substance and combines readily with other molecules to form new compounds. </a:t>
            </a:r>
          </a:p>
          <a:p>
            <a:pPr marL="285750" indent="-285750">
              <a:spcAft>
                <a:spcPts val="600"/>
              </a:spcAft>
              <a:buFont typeface="Arial" panose="020B0604020202020204" pitchFamily="34" charset="0"/>
              <a:buChar char="•"/>
            </a:pPr>
            <a:r>
              <a:rPr lang="en-US" dirty="0">
                <a:cs typeface="Arial" panose="020B0604020202020204" pitchFamily="34" charset="0"/>
              </a:rPr>
              <a:t>As life became more abundant on Earth oxygen was released into the atmosphere but most of it quickly reacted with other substances and therefore did not build up in the atmosphere for a long time (as much as a billion years).</a:t>
            </a:r>
          </a:p>
          <a:p>
            <a:pPr marL="285750" indent="-285750">
              <a:spcAft>
                <a:spcPts val="600"/>
              </a:spcAft>
              <a:buFont typeface="Arial" panose="020B0604020202020204" pitchFamily="34" charset="0"/>
              <a:buChar char="•"/>
            </a:pPr>
            <a:r>
              <a:rPr lang="en-US" dirty="0">
                <a:cs typeface="Arial" panose="020B0604020202020204" pitchFamily="34" charset="0"/>
              </a:rPr>
              <a:t>Around 2.5 billion years ago it began accumulating in the atmosphere as evidenced by banded iron formations</a:t>
            </a:r>
          </a:p>
          <a:p>
            <a:pPr marL="285750" indent="-285750">
              <a:spcAft>
                <a:spcPts val="600"/>
              </a:spcAft>
              <a:buFont typeface="Arial" panose="020B0604020202020204" pitchFamily="34" charset="0"/>
              <a:buChar char="•"/>
            </a:pPr>
            <a:r>
              <a:rPr lang="en-US" dirty="0">
                <a:cs typeface="Arial" panose="020B0604020202020204" pitchFamily="34" charset="0"/>
              </a:rPr>
              <a:t>As life continued to become more abundant and moved onto land the atmospheric oxygen increased and stabilized to modern levels of approximately 21%. </a:t>
            </a:r>
            <a:endParaRPr lang="en-US" dirty="0"/>
          </a:p>
          <a:p>
            <a:endParaRPr lang="en-US" dirty="0"/>
          </a:p>
        </p:txBody>
      </p:sp>
    </p:spTree>
    <p:extLst>
      <p:ext uri="{BB962C8B-B14F-4D97-AF65-F5344CB8AC3E}">
        <p14:creationId xmlns:p14="http://schemas.microsoft.com/office/powerpoint/2010/main" val="2575405789"/>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Overview Continued</a:t>
            </a:r>
          </a:p>
        </p:txBody>
      </p:sp>
      <p:sp>
        <p:nvSpPr>
          <p:cNvPr id="2" name="Text Placeholder 1">
            <a:extLst>
              <a:ext uri="{FF2B5EF4-FFF2-40B4-BE49-F238E27FC236}">
                <a16:creationId xmlns:a16="http://schemas.microsoft.com/office/drawing/2014/main" id="{3D01D2FC-2A45-4180-B2F0-7D2DAF29C65F}"/>
              </a:ext>
            </a:extLst>
          </p:cNvPr>
          <p:cNvSpPr>
            <a:spLocks noGrp="1"/>
          </p:cNvSpPr>
          <p:nvPr>
            <p:ph type="body" sz="quarter" idx="10"/>
          </p:nvPr>
        </p:nvSpPr>
        <p:spPr/>
        <p:txBody>
          <a:bodyPr/>
          <a:lstStyle/>
          <a:p>
            <a:r>
              <a:rPr lang="en-US" dirty="0"/>
              <a:t>Though we developed a model to address our Driving Question about the origin of oxygen in Earth’s atmosphere, our broader intention in this unit is to establish two ideas that will be instrumental in students’ understandings of The Living Earth:</a:t>
            </a:r>
          </a:p>
          <a:p>
            <a:endParaRPr lang="en-US" dirty="0"/>
          </a:p>
          <a:p>
            <a:pPr marL="342900" indent="-342900">
              <a:buFont typeface="+mj-lt"/>
              <a:buAutoNum type="arabicPeriod"/>
            </a:pPr>
            <a:r>
              <a:rPr lang="en-US" b="1" dirty="0"/>
              <a:t>Earth’s four “spheres” </a:t>
            </a:r>
            <a:r>
              <a:rPr lang="en-US" b="1" i="1" dirty="0"/>
              <a:t>change over time</a:t>
            </a:r>
            <a:r>
              <a:rPr lang="en-US" b="1" dirty="0"/>
              <a:t>.</a:t>
            </a:r>
          </a:p>
          <a:p>
            <a:pPr marL="342900" indent="-342900">
              <a:buFont typeface="+mj-lt"/>
              <a:buAutoNum type="arabicPeriod"/>
            </a:pPr>
            <a:r>
              <a:rPr lang="en-US" b="1" dirty="0"/>
              <a:t>Earth’s spheres </a:t>
            </a:r>
            <a:r>
              <a:rPr lang="en-US" b="1" i="1" dirty="0"/>
              <a:t>influence one another</a:t>
            </a:r>
            <a:r>
              <a:rPr lang="en-US" b="1" dirty="0"/>
              <a:t>.</a:t>
            </a:r>
          </a:p>
          <a:p>
            <a:endParaRPr lang="en-US" dirty="0"/>
          </a:p>
          <a:p>
            <a:r>
              <a:rPr lang="en-US" dirty="0"/>
              <a:t>Both can be recognized directly in the course of exploring the phenomena in this unit, and the latter is a theme that will carry over into the next series of biology units (exploration of evolution).</a:t>
            </a:r>
          </a:p>
          <a:p>
            <a:r>
              <a:rPr lang="en-US" dirty="0"/>
              <a:t>This last Learning Segment simply asks you to explicitly discuss the above two statements leveraging what you have discussed in this unit:</a:t>
            </a:r>
          </a:p>
          <a:p>
            <a:r>
              <a:rPr lang="en-US" dirty="0"/>
              <a:t>the change in land, oceans and atmosphere over time, and</a:t>
            </a:r>
          </a:p>
          <a:p>
            <a:r>
              <a:rPr lang="en-US" dirty="0"/>
              <a:t>the idea that it was the biosphere that changed the atmosphere</a:t>
            </a:r>
          </a:p>
          <a:p>
            <a:r>
              <a:rPr lang="en-US" dirty="0"/>
              <a:t>And using your representation of the Four Spheres. The next teacher slide shows ONE WAY in which you might decide to track these bigger ideas.</a:t>
            </a:r>
          </a:p>
          <a:p>
            <a:endParaRPr lang="en-US" dirty="0"/>
          </a:p>
        </p:txBody>
      </p:sp>
    </p:spTree>
    <p:extLst>
      <p:ext uri="{BB962C8B-B14F-4D97-AF65-F5344CB8AC3E}">
        <p14:creationId xmlns:p14="http://schemas.microsoft.com/office/powerpoint/2010/main" val="1198352236"/>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Diagram&#10;&#10;Description automatically generated">
            <a:extLst>
              <a:ext uri="{FF2B5EF4-FFF2-40B4-BE49-F238E27FC236}">
                <a16:creationId xmlns:a16="http://schemas.microsoft.com/office/drawing/2014/main" id="{9A967483-B886-4E16-84AB-B3D3014615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4524" y="1447800"/>
            <a:ext cx="5435467" cy="4052248"/>
          </a:xfrm>
          <a:prstGeom prst="rect">
            <a:avLst/>
          </a:prstGeom>
        </p:spPr>
      </p:pic>
      <p:sp>
        <p:nvSpPr>
          <p:cNvPr id="3" name="Title 2"/>
          <p:cNvSpPr>
            <a:spLocks noGrp="1"/>
          </p:cNvSpPr>
          <p:nvPr>
            <p:ph type="title"/>
          </p:nvPr>
        </p:nvSpPr>
        <p:spPr/>
        <p:txBody>
          <a:bodyPr/>
          <a:lstStyle/>
          <a:p>
            <a:r>
              <a:rPr lang="en-US" dirty="0"/>
              <a:t>LS 05: Sphere Interactions</a:t>
            </a:r>
          </a:p>
        </p:txBody>
      </p:sp>
      <p:sp>
        <p:nvSpPr>
          <p:cNvPr id="6" name="TextBox 5"/>
          <p:cNvSpPr txBox="1"/>
          <p:nvPr/>
        </p:nvSpPr>
        <p:spPr>
          <a:xfrm>
            <a:off x="87703" y="790830"/>
            <a:ext cx="8932876" cy="584775"/>
          </a:xfrm>
          <a:prstGeom prst="rect">
            <a:avLst/>
          </a:prstGeom>
          <a:noFill/>
        </p:spPr>
        <p:txBody>
          <a:bodyPr wrap="square" rtlCol="0">
            <a:spAutoFit/>
          </a:bodyPr>
          <a:lstStyle/>
          <a:p>
            <a:r>
              <a:rPr lang="en-US" sz="1400" dirty="0"/>
              <a:t>You may choose to add arrows and/or boxes to your representation as well as the “big ideas”.</a:t>
            </a:r>
          </a:p>
          <a:p>
            <a:endParaRPr lang="en-US" dirty="0"/>
          </a:p>
        </p:txBody>
      </p:sp>
      <p:sp>
        <p:nvSpPr>
          <p:cNvPr id="2" name="Right Arrow 1"/>
          <p:cNvSpPr/>
          <p:nvPr/>
        </p:nvSpPr>
        <p:spPr>
          <a:xfrm>
            <a:off x="3542736" y="4325103"/>
            <a:ext cx="2219632" cy="999149"/>
          </a:xfrm>
          <a:prstGeom prst="rightArrow">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rPr>
              <a:t>Photosynthesis increased oxygen in the atmosphere!</a:t>
            </a:r>
          </a:p>
        </p:txBody>
      </p:sp>
      <p:sp>
        <p:nvSpPr>
          <p:cNvPr id="4" name="TextBox 3"/>
          <p:cNvSpPr txBox="1"/>
          <p:nvPr/>
        </p:nvSpPr>
        <p:spPr>
          <a:xfrm>
            <a:off x="2568919" y="5663389"/>
            <a:ext cx="5555772" cy="954107"/>
          </a:xfrm>
          <a:prstGeom prst="rect">
            <a:avLst/>
          </a:prstGeom>
          <a:noFill/>
        </p:spPr>
        <p:txBody>
          <a:bodyPr wrap="square" rtlCol="0">
            <a:spAutoFit/>
          </a:bodyPr>
          <a:lstStyle/>
          <a:p>
            <a:pPr marL="342900" indent="-342900">
              <a:spcAft>
                <a:spcPts val="600"/>
              </a:spcAft>
              <a:buFont typeface="+mj-lt"/>
              <a:buAutoNum type="arabicPeriod"/>
            </a:pPr>
            <a:r>
              <a:rPr lang="en-US" sz="1400" dirty="0"/>
              <a:t>Earth’s four “spheres” </a:t>
            </a:r>
            <a:r>
              <a:rPr lang="en-US" sz="1400" i="1" dirty="0"/>
              <a:t>change over time</a:t>
            </a:r>
            <a:r>
              <a:rPr lang="en-US" sz="1400" dirty="0"/>
              <a:t>.</a:t>
            </a:r>
          </a:p>
          <a:p>
            <a:pPr marL="342900" indent="-342900">
              <a:spcAft>
                <a:spcPts val="600"/>
              </a:spcAft>
              <a:buFont typeface="+mj-lt"/>
              <a:buAutoNum type="arabicPeriod"/>
            </a:pPr>
            <a:r>
              <a:rPr lang="en-US" sz="1400" dirty="0"/>
              <a:t>Earth’s spheres </a:t>
            </a:r>
            <a:r>
              <a:rPr lang="en-US" sz="1400" i="1" dirty="0"/>
              <a:t>influence one another</a:t>
            </a:r>
            <a:r>
              <a:rPr lang="en-US" sz="1400" dirty="0"/>
              <a:t>.</a:t>
            </a:r>
          </a:p>
          <a:p>
            <a:endParaRPr lang="en-US" dirty="0"/>
          </a:p>
        </p:txBody>
      </p:sp>
      <p:sp>
        <p:nvSpPr>
          <p:cNvPr id="7" name="TextBox 6"/>
          <p:cNvSpPr txBox="1"/>
          <p:nvPr/>
        </p:nvSpPr>
        <p:spPr>
          <a:xfrm>
            <a:off x="5663957" y="2666071"/>
            <a:ext cx="1370459" cy="461665"/>
          </a:xfrm>
          <a:prstGeom prst="rect">
            <a:avLst/>
          </a:prstGeom>
          <a:solidFill>
            <a:schemeClr val="bg1"/>
          </a:solidFill>
          <a:ln w="57150">
            <a:solidFill>
              <a:schemeClr val="tx1"/>
            </a:solidFill>
          </a:ln>
        </p:spPr>
        <p:txBody>
          <a:bodyPr wrap="square" rtlCol="0">
            <a:spAutoFit/>
          </a:bodyPr>
          <a:lstStyle/>
          <a:p>
            <a:r>
              <a:rPr lang="en-US" sz="1200" dirty="0"/>
              <a:t>The oceans became saltier.</a:t>
            </a:r>
          </a:p>
        </p:txBody>
      </p:sp>
      <p:sp>
        <p:nvSpPr>
          <p:cNvPr id="9" name="TextBox 8"/>
          <p:cNvSpPr txBox="1"/>
          <p:nvPr/>
        </p:nvSpPr>
        <p:spPr>
          <a:xfrm>
            <a:off x="5663957" y="4017326"/>
            <a:ext cx="1178572" cy="276999"/>
          </a:xfrm>
          <a:prstGeom prst="rect">
            <a:avLst/>
          </a:prstGeom>
          <a:solidFill>
            <a:schemeClr val="bg1"/>
          </a:solidFill>
          <a:ln w="57150">
            <a:solidFill>
              <a:schemeClr val="tx1"/>
            </a:solidFill>
          </a:ln>
        </p:spPr>
        <p:txBody>
          <a:bodyPr wrap="square" rtlCol="0">
            <a:spAutoFit/>
          </a:bodyPr>
          <a:lstStyle/>
          <a:p>
            <a:r>
              <a:rPr lang="en-US" sz="1200" dirty="0"/>
              <a:t>0% to 21% O</a:t>
            </a:r>
            <a:r>
              <a:rPr lang="en-US" sz="1200" baseline="-25000" dirty="0"/>
              <a:t>2</a:t>
            </a:r>
          </a:p>
        </p:txBody>
      </p:sp>
    </p:spTree>
    <p:extLst>
      <p:ext uri="{BB962C8B-B14F-4D97-AF65-F5344CB8AC3E}">
        <p14:creationId xmlns:p14="http://schemas.microsoft.com/office/powerpoint/2010/main" val="1152981444"/>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8BC6-3197-4429-846B-61705834A7E0}"/>
              </a:ext>
            </a:extLst>
          </p:cNvPr>
          <p:cNvSpPr>
            <a:spLocks noGrp="1"/>
          </p:cNvSpPr>
          <p:nvPr>
            <p:ph type="title" idx="4294967295"/>
          </p:nvPr>
        </p:nvSpPr>
        <p:spPr>
          <a:xfrm>
            <a:off x="279400" y="325019"/>
            <a:ext cx="7886700" cy="609600"/>
          </a:xfrm>
        </p:spPr>
        <p:txBody>
          <a:bodyPr>
            <a:noAutofit/>
          </a:bodyPr>
          <a:lstStyle/>
          <a:p>
            <a:r>
              <a:rPr lang="en-US" sz="3600" dirty="0">
                <a:latin typeface="Arial" panose="020B0604020202020204" pitchFamily="34" charset="0"/>
                <a:cs typeface="Arial" panose="020B0604020202020204" pitchFamily="34" charset="0"/>
              </a:rPr>
              <a:t>Broadening Our Thinking…</a:t>
            </a:r>
          </a:p>
        </p:txBody>
      </p:sp>
      <p:sp>
        <p:nvSpPr>
          <p:cNvPr id="3" name="Content Placeholder 2">
            <a:extLst>
              <a:ext uri="{FF2B5EF4-FFF2-40B4-BE49-F238E27FC236}">
                <a16:creationId xmlns:a16="http://schemas.microsoft.com/office/drawing/2014/main" id="{37ADE346-3CC0-4FFD-B58C-EE65746460EA}"/>
              </a:ext>
            </a:extLst>
          </p:cNvPr>
          <p:cNvSpPr>
            <a:spLocks noGrp="1"/>
          </p:cNvSpPr>
          <p:nvPr>
            <p:ph idx="4294967295"/>
          </p:nvPr>
        </p:nvSpPr>
        <p:spPr>
          <a:xfrm>
            <a:off x="279400" y="1637716"/>
            <a:ext cx="7886700" cy="2397125"/>
          </a:xfrm>
        </p:spPr>
        <p:txBody>
          <a:bodyPr>
            <a:normAutofit/>
          </a:bodyPr>
          <a:lstStyle/>
          <a:p>
            <a:pPr marL="0" indent="0">
              <a:lnSpc>
                <a:spcPct val="100000"/>
              </a:lnSpc>
              <a:spcBef>
                <a:spcPts val="0"/>
              </a:spcBef>
              <a:buNone/>
            </a:pPr>
            <a:r>
              <a:rPr lang="en-US" sz="2800" dirty="0">
                <a:latin typeface="Arial" panose="020B0604020202020204" pitchFamily="34" charset="0"/>
                <a:cs typeface="Arial" panose="020B0604020202020204" pitchFamily="34" charset="0"/>
              </a:rPr>
              <a:t>What does our model about oxygen in the atmosphere tell us more generally about the Earth’s spheres?</a:t>
            </a:r>
          </a:p>
          <a:p>
            <a:pPr marL="0" indent="0">
              <a:lnSpc>
                <a:spcPct val="100000"/>
              </a:lnSpc>
              <a:spcBef>
                <a:spcPts val="0"/>
              </a:spcBef>
              <a:buNone/>
            </a:pPr>
            <a:endParaRPr lang="en-US" sz="28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800" dirty="0">
                <a:latin typeface="Arial" panose="020B0604020202020204" pitchFamily="34" charset="0"/>
                <a:cs typeface="Arial" panose="020B0604020202020204" pitchFamily="34" charset="0"/>
              </a:rPr>
              <a:t>What kinds of statements can we make?</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buNone/>
            </a:pPr>
            <a:endParaRPr lang="en-US" dirty="0"/>
          </a:p>
          <a:p>
            <a:endParaRPr lang="en-US" dirty="0"/>
          </a:p>
          <a:p>
            <a:pPr lvl="1"/>
            <a:endParaRPr lang="en-US" dirty="0"/>
          </a:p>
          <a:p>
            <a:endParaRPr lang="en-US" dirty="0"/>
          </a:p>
          <a:p>
            <a:endParaRPr lang="en-US" dirty="0"/>
          </a:p>
        </p:txBody>
      </p:sp>
      <p:sp>
        <p:nvSpPr>
          <p:cNvPr id="4" name="TextBox 3"/>
          <p:cNvSpPr txBox="1"/>
          <p:nvPr/>
        </p:nvSpPr>
        <p:spPr>
          <a:xfrm>
            <a:off x="1494430" y="4737938"/>
            <a:ext cx="6155140" cy="1107996"/>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Make your own record of the key ideas from our conversation in Doodle Box F.</a:t>
            </a:r>
          </a:p>
          <a:p>
            <a:endParaRPr lang="en-US" dirty="0"/>
          </a:p>
        </p:txBody>
      </p:sp>
      <p:pic>
        <p:nvPicPr>
          <p:cNvPr id="6" name="Picture 5">
            <a:extLst>
              <a:ext uri="{FF2B5EF4-FFF2-40B4-BE49-F238E27FC236}">
                <a16:creationId xmlns:a16="http://schemas.microsoft.com/office/drawing/2014/main" id="{57F72F61-5285-4944-B5FC-6775F8763F5E}"/>
              </a:ext>
            </a:extLst>
          </p:cNvPr>
          <p:cNvPicPr>
            <a:picLocks noChangeAspect="1"/>
          </p:cNvPicPr>
          <p:nvPr/>
        </p:nvPicPr>
        <p:blipFill rotWithShape="1">
          <a:blip r:embed="rId3"/>
          <a:srcRect t="11938" r="21976"/>
          <a:stretch/>
        </p:blipFill>
        <p:spPr>
          <a:xfrm>
            <a:off x="441806" y="4737938"/>
            <a:ext cx="1052624" cy="891044"/>
          </a:xfrm>
          <a:prstGeom prst="rect">
            <a:avLst/>
          </a:prstGeom>
        </p:spPr>
      </p:pic>
    </p:spTree>
    <p:extLst>
      <p:ext uri="{BB962C8B-B14F-4D97-AF65-F5344CB8AC3E}">
        <p14:creationId xmlns:p14="http://schemas.microsoft.com/office/powerpoint/2010/main" val="29454955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203200" y="339726"/>
            <a:ext cx="8521700" cy="611188"/>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Change over time…</a:t>
            </a:r>
          </a:p>
        </p:txBody>
      </p:sp>
      <p:sp>
        <p:nvSpPr>
          <p:cNvPr id="4" name="Content Placeholder 2">
            <a:extLst>
              <a:ext uri="{FF2B5EF4-FFF2-40B4-BE49-F238E27FC236}">
                <a16:creationId xmlns:a16="http://schemas.microsoft.com/office/drawing/2014/main" id="{37ADE346-3CC0-4FFD-B58C-EE65746460EA}"/>
              </a:ext>
            </a:extLst>
          </p:cNvPr>
          <p:cNvSpPr>
            <a:spLocks noGrp="1"/>
          </p:cNvSpPr>
          <p:nvPr>
            <p:ph idx="4294967295"/>
          </p:nvPr>
        </p:nvSpPr>
        <p:spPr>
          <a:xfrm>
            <a:off x="203200" y="1385888"/>
            <a:ext cx="7886700" cy="2043112"/>
          </a:xfrm>
        </p:spPr>
        <p:txBody>
          <a:bodyPr>
            <a:normAutofit lnSpcReduction="10000"/>
          </a:bodyPr>
          <a:lstStyle/>
          <a:p>
            <a:pPr marL="0" indent="0">
              <a:lnSpc>
                <a:spcPct val="100000"/>
              </a:lnSpc>
              <a:spcBef>
                <a:spcPts val="0"/>
              </a:spcBef>
              <a:buNone/>
            </a:pPr>
            <a:r>
              <a:rPr lang="en-US" sz="2800" dirty="0">
                <a:latin typeface="Arial" panose="020B0604020202020204" pitchFamily="34" charset="0"/>
                <a:cs typeface="Arial" panose="020B0604020202020204" pitchFamily="34" charset="0"/>
              </a:rPr>
              <a:t>We have seen that the spheres change over time and influence changes in one another…</a:t>
            </a:r>
          </a:p>
          <a:p>
            <a:pPr marL="0" indent="0">
              <a:lnSpc>
                <a:spcPct val="100000"/>
              </a:lnSpc>
              <a:spcBef>
                <a:spcPts val="0"/>
              </a:spcBef>
              <a:buNone/>
            </a:pPr>
            <a:endParaRPr lang="en-US" sz="28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800" dirty="0">
                <a:latin typeface="Arial" panose="020B0604020202020204" pitchFamily="34" charset="0"/>
                <a:cs typeface="Arial" panose="020B0604020202020204" pitchFamily="34" charset="0"/>
              </a:rPr>
              <a:t>Can you think of a way in which the oceans have changed over time that fits with our new ideas?</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buNone/>
            </a:pPr>
            <a:endParaRPr lang="en-US" dirty="0"/>
          </a:p>
          <a:p>
            <a:endParaRPr lang="en-US" dirty="0"/>
          </a:p>
          <a:p>
            <a:pPr lvl="1"/>
            <a:endParaRPr lang="en-US" dirty="0"/>
          </a:p>
          <a:p>
            <a:endParaRPr lang="en-US" dirty="0"/>
          </a:p>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90532416"/>
              </p:ext>
            </p:extLst>
          </p:nvPr>
        </p:nvGraphicFramePr>
        <p:xfrm>
          <a:off x="1035050" y="3863974"/>
          <a:ext cx="6858000" cy="207264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736518989"/>
                    </a:ext>
                  </a:extLst>
                </a:gridCol>
                <a:gridCol w="2286000">
                  <a:extLst>
                    <a:ext uri="{9D8B030D-6E8A-4147-A177-3AD203B41FA5}">
                      <a16:colId xmlns:a16="http://schemas.microsoft.com/office/drawing/2014/main" val="2496602198"/>
                    </a:ext>
                  </a:extLst>
                </a:gridCol>
                <a:gridCol w="2286000">
                  <a:extLst>
                    <a:ext uri="{9D8B030D-6E8A-4147-A177-3AD203B41FA5}">
                      <a16:colId xmlns:a16="http://schemas.microsoft.com/office/drawing/2014/main" val="958234734"/>
                    </a:ext>
                  </a:extLst>
                </a:gridCol>
              </a:tblGrid>
              <a:tr h="0">
                <a:tc>
                  <a:txBody>
                    <a:bodyPr/>
                    <a:lstStyle/>
                    <a:p>
                      <a:endParaRPr lang="en-US" sz="1600" dirty="0"/>
                    </a:p>
                  </a:txBody>
                  <a:tcPr/>
                </a:tc>
                <a:tc>
                  <a:txBody>
                    <a:bodyPr/>
                    <a:lstStyle/>
                    <a:p>
                      <a:pPr algn="ctr"/>
                      <a:r>
                        <a:rPr lang="en-US" sz="2400" dirty="0">
                          <a:latin typeface="Arial" panose="020B0604020202020204" pitchFamily="34" charset="0"/>
                          <a:cs typeface="Arial" panose="020B0604020202020204" pitchFamily="34" charset="0"/>
                        </a:rPr>
                        <a:t>Then</a:t>
                      </a:r>
                      <a:r>
                        <a:rPr lang="en-US" sz="2000" dirty="0">
                          <a:latin typeface="Arial" panose="020B0604020202020204" pitchFamily="34" charset="0"/>
                          <a:cs typeface="Arial" panose="020B0604020202020204" pitchFamily="34" charset="0"/>
                        </a:rPr>
                        <a:t> </a:t>
                      </a:r>
                    </a:p>
                    <a:p>
                      <a:pPr algn="ctr"/>
                      <a:r>
                        <a:rPr lang="en-US" sz="1600" dirty="0">
                          <a:latin typeface="Arial" panose="020B0604020202020204" pitchFamily="34" charset="0"/>
                          <a:cs typeface="Arial" panose="020B0604020202020204" pitchFamily="34" charset="0"/>
                        </a:rPr>
                        <a:t>(more</a:t>
                      </a:r>
                      <a:r>
                        <a:rPr lang="en-US" sz="1600" baseline="0" dirty="0">
                          <a:latin typeface="Arial" panose="020B0604020202020204" pitchFamily="34" charset="0"/>
                          <a:cs typeface="Arial" panose="020B0604020202020204" pitchFamily="34" charset="0"/>
                        </a:rPr>
                        <a:t> than </a:t>
                      </a:r>
                      <a:r>
                        <a:rPr lang="en-US" sz="1600" dirty="0">
                          <a:latin typeface="Arial" panose="020B0604020202020204" pitchFamily="34" charset="0"/>
                          <a:cs typeface="Arial" panose="020B0604020202020204" pitchFamily="34" charset="0"/>
                        </a:rPr>
                        <a:t>4</a:t>
                      </a:r>
                      <a:r>
                        <a:rPr lang="en-US" sz="1600" baseline="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bya</a:t>
                      </a:r>
                      <a:r>
                        <a:rPr lang="en-US" sz="1600" dirty="0">
                          <a:latin typeface="Arial" panose="020B0604020202020204" pitchFamily="34" charset="0"/>
                          <a:cs typeface="Arial" panose="020B0604020202020204" pitchFamily="34" charset="0"/>
                        </a:rPr>
                        <a:t>)</a:t>
                      </a:r>
                    </a:p>
                  </a:txBody>
                  <a:tcPr anchor="ctr"/>
                </a:tc>
                <a:tc>
                  <a:txBody>
                    <a:bodyPr/>
                    <a:lstStyle/>
                    <a:p>
                      <a:pPr algn="ctr"/>
                      <a:r>
                        <a:rPr lang="en-US" sz="2400" dirty="0">
                          <a:latin typeface="Arial" panose="020B0604020202020204" pitchFamily="34" charset="0"/>
                          <a:cs typeface="Arial" panose="020B0604020202020204" pitchFamily="34" charset="0"/>
                        </a:rPr>
                        <a:t>Now</a:t>
                      </a:r>
                    </a:p>
                    <a:p>
                      <a:pPr algn="ctr"/>
                      <a:r>
                        <a:rPr lang="en-US" sz="1600" dirty="0">
                          <a:latin typeface="Arial" panose="020B0604020202020204" pitchFamily="34" charset="0"/>
                          <a:cs typeface="Arial" panose="020B0604020202020204" pitchFamily="34" charset="0"/>
                        </a:rPr>
                        <a:t>(contemporary)</a:t>
                      </a:r>
                    </a:p>
                  </a:txBody>
                  <a:tcPr anchor="ctr"/>
                </a:tc>
                <a:extLst>
                  <a:ext uri="{0D108BD9-81ED-4DB2-BD59-A6C34878D82A}">
                    <a16:rowId xmlns:a16="http://schemas.microsoft.com/office/drawing/2014/main" val="2598351342"/>
                  </a:ext>
                </a:extLst>
              </a:tr>
              <a:tr h="0">
                <a:tc>
                  <a:txBody>
                    <a:bodyPr/>
                    <a:lstStyle/>
                    <a:p>
                      <a:r>
                        <a:rPr lang="en-US" sz="2400" dirty="0">
                          <a:latin typeface="Arial" panose="020B0604020202020204" pitchFamily="34" charset="0"/>
                          <a:cs typeface="Arial" panose="020B0604020202020204" pitchFamily="34" charset="0"/>
                        </a:rPr>
                        <a:t>Land</a:t>
                      </a:r>
                    </a:p>
                  </a:txBody>
                  <a:tcPr anchor="ctr"/>
                </a:tc>
                <a:tc>
                  <a:txBody>
                    <a:bodyPr/>
                    <a:lstStyle/>
                    <a:p>
                      <a:pPr algn="ctr"/>
                      <a:r>
                        <a:rPr lang="en-US" sz="2400" dirty="0">
                          <a:latin typeface="Arial" panose="020B0604020202020204" pitchFamily="34" charset="0"/>
                          <a:cs typeface="Arial" panose="020B0604020202020204" pitchFamily="34" charset="0"/>
                        </a:rPr>
                        <a:t>Islands</a:t>
                      </a:r>
                    </a:p>
                  </a:txBody>
                  <a:tcPr anchor="ctr"/>
                </a:tc>
                <a:tc>
                  <a:txBody>
                    <a:bodyPr/>
                    <a:lstStyle/>
                    <a:p>
                      <a:pPr algn="ctr"/>
                      <a:r>
                        <a:rPr lang="en-US" sz="2400" dirty="0">
                          <a:latin typeface="Arial" panose="020B0604020202020204" pitchFamily="34" charset="0"/>
                          <a:cs typeface="Arial" panose="020B0604020202020204" pitchFamily="34" charset="0"/>
                        </a:rPr>
                        <a:t>Continents</a:t>
                      </a:r>
                    </a:p>
                  </a:txBody>
                  <a:tcPr anchor="ctr"/>
                </a:tc>
                <a:extLst>
                  <a:ext uri="{0D108BD9-81ED-4DB2-BD59-A6C34878D82A}">
                    <a16:rowId xmlns:a16="http://schemas.microsoft.com/office/drawing/2014/main" val="630931781"/>
                  </a:ext>
                </a:extLst>
              </a:tr>
              <a:tr h="0">
                <a:tc>
                  <a:txBody>
                    <a:bodyPr/>
                    <a:lstStyle/>
                    <a:p>
                      <a:r>
                        <a:rPr lang="en-US" sz="2400" dirty="0">
                          <a:latin typeface="Arial" panose="020B0604020202020204" pitchFamily="34" charset="0"/>
                          <a:cs typeface="Arial" panose="020B0604020202020204" pitchFamily="34" charset="0"/>
                        </a:rPr>
                        <a:t>Atmosphere</a:t>
                      </a:r>
                    </a:p>
                  </a:txBody>
                  <a:tcPr anchor="ctr"/>
                </a:tc>
                <a:tc>
                  <a:txBody>
                    <a:bodyPr/>
                    <a:lstStyle/>
                    <a:p>
                      <a:pPr algn="ctr"/>
                      <a:r>
                        <a:rPr lang="en-US" sz="2400" dirty="0">
                          <a:latin typeface="Arial" panose="020B0604020202020204" pitchFamily="34" charset="0"/>
                          <a:cs typeface="Arial" panose="020B0604020202020204" pitchFamily="34" charset="0"/>
                        </a:rPr>
                        <a:t>No Oxygen</a:t>
                      </a:r>
                    </a:p>
                  </a:txBody>
                  <a:tcPr anchor="ctr"/>
                </a:tc>
                <a:tc>
                  <a:txBody>
                    <a:bodyPr/>
                    <a:lstStyle/>
                    <a:p>
                      <a:pPr algn="ctr"/>
                      <a:r>
                        <a:rPr lang="en-US" sz="2400" dirty="0">
                          <a:latin typeface="Arial" panose="020B0604020202020204" pitchFamily="34" charset="0"/>
                          <a:cs typeface="Arial" panose="020B0604020202020204" pitchFamily="34" charset="0"/>
                        </a:rPr>
                        <a:t>21% Oxygen</a:t>
                      </a:r>
                    </a:p>
                  </a:txBody>
                  <a:tcPr anchor="ctr"/>
                </a:tc>
                <a:extLst>
                  <a:ext uri="{0D108BD9-81ED-4DB2-BD59-A6C34878D82A}">
                    <a16:rowId xmlns:a16="http://schemas.microsoft.com/office/drawing/2014/main" val="3952529875"/>
                  </a:ext>
                </a:extLst>
              </a:tr>
              <a:tr h="0">
                <a:tc>
                  <a:txBody>
                    <a:bodyPr/>
                    <a:lstStyle/>
                    <a:p>
                      <a:r>
                        <a:rPr lang="en-US" sz="2400" b="1" dirty="0">
                          <a:latin typeface="Arial" panose="020B0604020202020204" pitchFamily="34" charset="0"/>
                          <a:cs typeface="Arial" panose="020B0604020202020204" pitchFamily="34" charset="0"/>
                        </a:rPr>
                        <a:t>Oceans</a:t>
                      </a:r>
                    </a:p>
                  </a:txBody>
                  <a:tcPr anchor="ctr"/>
                </a:tc>
                <a:tc>
                  <a:txBody>
                    <a:bodyPr/>
                    <a:lstStyle/>
                    <a:p>
                      <a:pPr algn="ctr"/>
                      <a:r>
                        <a:rPr lang="en-US" sz="2400" b="1" dirty="0">
                          <a:latin typeface="Arial" panose="020B0604020202020204" pitchFamily="34" charset="0"/>
                          <a:cs typeface="Arial" panose="020B0604020202020204" pitchFamily="34" charset="0"/>
                        </a:rPr>
                        <a:t>?</a:t>
                      </a:r>
                    </a:p>
                  </a:txBody>
                  <a:tcPr anchor="ctr"/>
                </a:tc>
                <a:tc>
                  <a:txBody>
                    <a:bodyPr/>
                    <a:lstStyle/>
                    <a:p>
                      <a:pPr algn="ctr"/>
                      <a:r>
                        <a:rPr lang="en-US" sz="2400" b="1"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2608465641"/>
                  </a:ext>
                </a:extLst>
              </a:tr>
            </a:tbl>
          </a:graphicData>
        </a:graphic>
      </p:graphicFrame>
    </p:spTree>
    <p:extLst>
      <p:ext uri="{BB962C8B-B14F-4D97-AF65-F5344CB8AC3E}">
        <p14:creationId xmlns:p14="http://schemas.microsoft.com/office/powerpoint/2010/main" val="1738614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662781" y="42264"/>
            <a:ext cx="7818438" cy="957263"/>
          </a:xfrm>
        </p:spPr>
        <p:txBody>
          <a:bodyPr>
            <a:noAutofit/>
          </a:bodyPr>
          <a:lstStyle/>
          <a:p>
            <a:pPr algn="ctr">
              <a:lnSpc>
                <a:spcPct val="100000"/>
              </a:lnSpc>
            </a:pPr>
            <a:r>
              <a:rPr lang="en-US" sz="3600" dirty="0">
                <a:latin typeface="Arial" panose="020B0604020202020204" pitchFamily="34" charset="0"/>
                <a:cs typeface="Arial" panose="020B0604020202020204" pitchFamily="34" charset="0"/>
              </a:rPr>
              <a:t>How has the </a:t>
            </a:r>
            <a:r>
              <a:rPr lang="en-US" sz="3600" i="1" dirty="0">
                <a:latin typeface="Arial" panose="020B0604020202020204" pitchFamily="34" charset="0"/>
                <a:cs typeface="Arial" panose="020B0604020202020204" pitchFamily="34" charset="0"/>
              </a:rPr>
              <a:t>atmosphere</a:t>
            </a:r>
            <a:r>
              <a:rPr lang="en-US" sz="3600" dirty="0">
                <a:latin typeface="Arial" panose="020B0604020202020204" pitchFamily="34" charset="0"/>
                <a:cs typeface="Arial" panose="020B0604020202020204" pitchFamily="34" charset="0"/>
              </a:rPr>
              <a:t> changed?</a:t>
            </a:r>
          </a:p>
        </p:txBody>
      </p:sp>
      <p:sp>
        <p:nvSpPr>
          <p:cNvPr id="6" name="Content Placeholder 2">
            <a:extLst>
              <a:ext uri="{FF2B5EF4-FFF2-40B4-BE49-F238E27FC236}">
                <a16:creationId xmlns:a16="http://schemas.microsoft.com/office/drawing/2014/main" id="{2EA49175-C019-45DD-A9D6-4428591A6521}"/>
              </a:ext>
            </a:extLst>
          </p:cNvPr>
          <p:cNvSpPr txBox="1">
            <a:spLocks/>
          </p:cNvSpPr>
          <p:nvPr/>
        </p:nvSpPr>
        <p:spPr>
          <a:xfrm>
            <a:off x="587534" y="958161"/>
            <a:ext cx="7968931" cy="16080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400" dirty="0">
                <a:latin typeface="Arial" panose="020B0604020202020204" pitchFamily="34" charset="0"/>
                <a:cs typeface="Arial" panose="020B0604020202020204" pitchFamily="34" charset="0"/>
              </a:rPr>
              <a:t>What is the composition of Earth’s atmosphere?</a:t>
            </a:r>
          </a:p>
          <a:p>
            <a:pPr marL="0" indent="0">
              <a:lnSpc>
                <a:spcPct val="100000"/>
              </a:lnSpc>
              <a:spcBef>
                <a:spcPts val="0"/>
              </a:spcBef>
              <a:buFont typeface="Arial" panose="020B0604020202020204" pitchFamily="34" charset="0"/>
              <a:buNone/>
            </a:pPr>
            <a:r>
              <a:rPr lang="en-US" sz="2400" b="1" dirty="0">
                <a:latin typeface="Arial" panose="020B0604020202020204" pitchFamily="34" charset="0"/>
                <a:cs typeface="Arial" panose="020B0604020202020204" pitchFamily="34" charset="0"/>
              </a:rPr>
              <a:t>Is it just oxygen and carbon dioxide molecules?</a:t>
            </a:r>
          </a:p>
          <a:p>
            <a:pPr marL="0" indent="0">
              <a:lnSpc>
                <a:spcPct val="100000"/>
              </a:lnSpc>
              <a:spcBef>
                <a:spcPts val="0"/>
              </a:spcBef>
              <a:buFont typeface="Arial" panose="020B0604020202020204" pitchFamily="34" charset="0"/>
              <a:buNone/>
            </a:pPr>
            <a:endParaRPr lang="en-US" sz="2000" b="1" dirty="0">
              <a:latin typeface="Arial" panose="020B0604020202020204" pitchFamily="34" charset="0"/>
              <a:cs typeface="Arial" panose="020B0604020202020204" pitchFamily="34" charset="0"/>
            </a:endParaRPr>
          </a:p>
          <a:p>
            <a:pPr marL="0" indent="0">
              <a:lnSpc>
                <a:spcPct val="100000"/>
              </a:lnSpc>
              <a:spcBef>
                <a:spcPts val="0"/>
              </a:spcBef>
              <a:buFont typeface="Arial" panose="020B0604020202020204" pitchFamily="34" charset="0"/>
              <a:buNone/>
            </a:pPr>
            <a:r>
              <a:rPr lang="en-US" sz="2400" b="1" dirty="0">
                <a:latin typeface="Arial" panose="020B0604020202020204" pitchFamily="34" charset="0"/>
                <a:cs typeface="Arial" panose="020B0604020202020204" pitchFamily="34" charset="0"/>
              </a:rPr>
              <a:t>The atmosphere</a:t>
            </a:r>
            <a:r>
              <a:rPr lang="en-US" sz="2400" dirty="0">
                <a:latin typeface="Arial" panose="020B0604020202020204" pitchFamily="34" charset="0"/>
                <a:cs typeface="Arial" panose="020B0604020202020204" pitchFamily="34" charset="0"/>
              </a:rPr>
              <a:t> is also a </a:t>
            </a:r>
            <a:r>
              <a:rPr lang="en-US" sz="2400" b="1" u="sng" dirty="0">
                <a:latin typeface="Arial" panose="020B0604020202020204" pitchFamily="34" charset="0"/>
                <a:cs typeface="Arial" panose="020B0604020202020204" pitchFamily="34" charset="0"/>
              </a:rPr>
              <a:t>complex mixture</a:t>
            </a:r>
            <a:r>
              <a:rPr lang="en-US" sz="2400" dirty="0">
                <a:latin typeface="Arial" panose="020B0604020202020204" pitchFamily="34" charset="0"/>
                <a:cs typeface="Arial" panose="020B0604020202020204" pitchFamily="34" charset="0"/>
              </a:rPr>
              <a:t>.</a:t>
            </a:r>
          </a:p>
          <a:p>
            <a:pPr marL="0" indent="0">
              <a:lnSpc>
                <a:spcPct val="100000"/>
              </a:lnSpc>
              <a:spcBef>
                <a:spcPts val="0"/>
              </a:spcBef>
              <a:buFont typeface="Arial" panose="020B0604020202020204" pitchFamily="34" charset="0"/>
              <a:buNone/>
            </a:pPr>
            <a:endParaRPr lang="en-US" sz="1800" dirty="0">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34955" y="2572933"/>
          <a:ext cx="5486400" cy="3868736"/>
        </p:xfrm>
        <a:graphic>
          <a:graphicData uri="http://schemas.openxmlformats.org/drawingml/2006/table">
            <a:tbl>
              <a:tblPr/>
              <a:tblGrid>
                <a:gridCol w="1371600">
                  <a:extLst>
                    <a:ext uri="{9D8B030D-6E8A-4147-A177-3AD203B41FA5}">
                      <a16:colId xmlns:a16="http://schemas.microsoft.com/office/drawing/2014/main" val="1423044131"/>
                    </a:ext>
                  </a:extLst>
                </a:gridCol>
                <a:gridCol w="1371600">
                  <a:extLst>
                    <a:ext uri="{9D8B030D-6E8A-4147-A177-3AD203B41FA5}">
                      <a16:colId xmlns:a16="http://schemas.microsoft.com/office/drawing/2014/main" val="1945932066"/>
                    </a:ext>
                  </a:extLst>
                </a:gridCol>
                <a:gridCol w="1371600">
                  <a:extLst>
                    <a:ext uri="{9D8B030D-6E8A-4147-A177-3AD203B41FA5}">
                      <a16:colId xmlns:a16="http://schemas.microsoft.com/office/drawing/2014/main" val="526506432"/>
                    </a:ext>
                  </a:extLst>
                </a:gridCol>
                <a:gridCol w="1371600">
                  <a:extLst>
                    <a:ext uri="{9D8B030D-6E8A-4147-A177-3AD203B41FA5}">
                      <a16:colId xmlns:a16="http://schemas.microsoft.com/office/drawing/2014/main" val="1927347193"/>
                    </a:ext>
                  </a:extLst>
                </a:gridCol>
              </a:tblGrid>
              <a:tr h="274320">
                <a:tc gridSpan="2">
                  <a:txBody>
                    <a:bodyPr/>
                    <a:lstStyle/>
                    <a:p>
                      <a:pPr algn="ctr"/>
                      <a:r>
                        <a:rPr lang="en-US" sz="1600" dirty="0">
                          <a:effectLst/>
                        </a:rPr>
                        <a:t>Gas</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tc hMerge="1">
                  <a:txBody>
                    <a:bodyPr/>
                    <a:lstStyle/>
                    <a:p>
                      <a:endParaRPr lang="en-US"/>
                    </a:p>
                  </a:txBody>
                  <a:tcPr/>
                </a:tc>
                <a:tc gridSpan="2">
                  <a:txBody>
                    <a:bodyPr/>
                    <a:lstStyle/>
                    <a:p>
                      <a:pPr algn="ctr"/>
                      <a:r>
                        <a:rPr lang="en-US" sz="1600" b="1">
                          <a:effectLst/>
                        </a:rPr>
                        <a:t>Volume</a:t>
                      </a:r>
                      <a:r>
                        <a:rPr lang="en-US" sz="1600" b="0" baseline="30000">
                          <a:effectLst/>
                        </a:rPr>
                        <a:t>(A)</a:t>
                      </a:r>
                      <a:endParaRPr lang="en-US" sz="1600" b="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tc hMerge="1">
                  <a:txBody>
                    <a:bodyPr/>
                    <a:lstStyle/>
                    <a:p>
                      <a:endParaRPr lang="en-US"/>
                    </a:p>
                  </a:txBody>
                  <a:tcPr/>
                </a:tc>
                <a:extLst>
                  <a:ext uri="{0D108BD9-81ED-4DB2-BD59-A6C34878D82A}">
                    <a16:rowId xmlns:a16="http://schemas.microsoft.com/office/drawing/2014/main" val="24511117"/>
                  </a:ext>
                </a:extLst>
              </a:tr>
              <a:tr h="274320">
                <a:tc>
                  <a:txBody>
                    <a:bodyPr/>
                    <a:lstStyle/>
                    <a:p>
                      <a:pPr algn="ctr"/>
                      <a:r>
                        <a:rPr lang="en-US" sz="1600" dirty="0">
                          <a:effectLst/>
                        </a:rPr>
                        <a:t>Name</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tc>
                  <a:txBody>
                    <a:bodyPr/>
                    <a:lstStyle/>
                    <a:p>
                      <a:pPr algn="ctr"/>
                      <a:r>
                        <a:rPr lang="en-US" sz="1600" dirty="0">
                          <a:effectLst/>
                        </a:rPr>
                        <a:t>Formula</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tc>
                  <a:txBody>
                    <a:bodyPr/>
                    <a:lstStyle/>
                    <a:p>
                      <a:pPr algn="ctr"/>
                      <a:r>
                        <a:rPr lang="en-US" sz="1600" b="1" dirty="0">
                          <a:effectLst/>
                        </a:rPr>
                        <a:t>in </a:t>
                      </a:r>
                      <a:r>
                        <a:rPr lang="en-US" sz="1600" b="1" u="none" strike="noStrike" dirty="0" err="1">
                          <a:solidFill>
                            <a:srgbClr val="0B0080"/>
                          </a:solidFill>
                          <a:effectLst/>
                        </a:rPr>
                        <a:t>ppmv</a:t>
                      </a:r>
                      <a:endParaRPr lang="en-US" sz="1600" b="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tc>
                  <a:txBody>
                    <a:bodyPr/>
                    <a:lstStyle/>
                    <a:p>
                      <a:pPr algn="ctr"/>
                      <a:r>
                        <a:rPr lang="en-US" sz="1600" dirty="0">
                          <a:effectLst/>
                        </a:rPr>
                        <a:t>in </a:t>
                      </a:r>
                      <a:r>
                        <a:rPr lang="en-US" sz="1600" u="none" strike="noStrike" dirty="0">
                          <a:solidFill>
                            <a:srgbClr val="0B0080"/>
                          </a:solidFill>
                          <a:effectLst/>
                        </a:rPr>
                        <a:t>%</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EAECF0"/>
                    </a:solidFill>
                  </a:tcPr>
                </a:tc>
                <a:extLst>
                  <a:ext uri="{0D108BD9-81ED-4DB2-BD59-A6C34878D82A}">
                    <a16:rowId xmlns:a16="http://schemas.microsoft.com/office/drawing/2014/main" val="1082648645"/>
                  </a:ext>
                </a:extLst>
              </a:tr>
              <a:tr h="365760">
                <a:tc>
                  <a:txBody>
                    <a:bodyPr/>
                    <a:lstStyle/>
                    <a:p>
                      <a:pPr algn="l"/>
                      <a:r>
                        <a:rPr lang="en-US" sz="1600" u="none" strike="noStrike" dirty="0">
                          <a:solidFill>
                            <a:srgbClr val="0B0080"/>
                          </a:solidFill>
                          <a:effectLst/>
                        </a:rPr>
                        <a:t>Nitrogen</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N</a:t>
                      </a:r>
                      <a:r>
                        <a:rPr lang="en-US" sz="1600" baseline="-25000">
                          <a:effectLst/>
                        </a:rPr>
                        <a:t>2</a:t>
                      </a:r>
                      <a:endParaRPr lang="en-US" sz="160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780,840</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78.084</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609584774"/>
                  </a:ext>
                </a:extLst>
              </a:tr>
              <a:tr h="365760">
                <a:tc>
                  <a:txBody>
                    <a:bodyPr/>
                    <a:lstStyle/>
                    <a:p>
                      <a:pPr algn="l"/>
                      <a:r>
                        <a:rPr lang="en-US" sz="1600" u="none" strike="noStrike" dirty="0">
                          <a:solidFill>
                            <a:srgbClr val="0B0080"/>
                          </a:solidFill>
                          <a:effectLst/>
                        </a:rPr>
                        <a:t>Oxygen</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O</a:t>
                      </a:r>
                      <a:r>
                        <a:rPr lang="en-US" sz="1600" baseline="-25000">
                          <a:effectLst/>
                        </a:rPr>
                        <a:t>2</a:t>
                      </a:r>
                      <a:endParaRPr lang="en-US" sz="160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209,460</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20.946</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33121027"/>
                  </a:ext>
                </a:extLst>
              </a:tr>
              <a:tr h="365760">
                <a:tc>
                  <a:txBody>
                    <a:bodyPr/>
                    <a:lstStyle/>
                    <a:p>
                      <a:pPr algn="l"/>
                      <a:r>
                        <a:rPr lang="en-US" sz="1600" u="none" strike="noStrike" dirty="0">
                          <a:solidFill>
                            <a:srgbClr val="0B0080"/>
                          </a:solidFill>
                          <a:effectLst/>
                        </a:rPr>
                        <a:t>Argon</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Ar</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9,340</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0.9340</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000042778"/>
                  </a:ext>
                </a:extLst>
              </a:tr>
              <a:tr h="365760">
                <a:tc>
                  <a:txBody>
                    <a:bodyPr/>
                    <a:lstStyle/>
                    <a:p>
                      <a:pPr algn="l"/>
                      <a:r>
                        <a:rPr lang="fr-FR" sz="1600" u="none" strike="noStrike" dirty="0" err="1">
                          <a:solidFill>
                            <a:srgbClr val="0B0080"/>
                          </a:solidFill>
                          <a:effectLst/>
                        </a:rPr>
                        <a:t>Carbon</a:t>
                      </a:r>
                      <a:r>
                        <a:rPr lang="fr-FR" sz="1600" u="none" strike="noStrike" dirty="0">
                          <a:solidFill>
                            <a:srgbClr val="0B0080"/>
                          </a:solidFill>
                          <a:effectLst/>
                        </a:rPr>
                        <a:t> </a:t>
                      </a:r>
                      <a:r>
                        <a:rPr lang="fr-FR" sz="1600" u="none" strike="noStrike" dirty="0" err="1">
                          <a:solidFill>
                            <a:srgbClr val="0B0080"/>
                          </a:solidFill>
                          <a:effectLst/>
                        </a:rPr>
                        <a:t>dioxide</a:t>
                      </a:r>
                      <a:r>
                        <a:rPr lang="fr-FR" sz="1600" dirty="0">
                          <a:effectLst/>
                        </a:rPr>
                        <a:t/>
                      </a:r>
                      <a:br>
                        <a:rPr lang="fr-FR" sz="1600" dirty="0">
                          <a:effectLst/>
                        </a:rPr>
                      </a:br>
                      <a:r>
                        <a:rPr lang="fr-FR" sz="1600" dirty="0">
                          <a:effectLst/>
                        </a:rPr>
                        <a:t>(April, 2020)</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CO</a:t>
                      </a:r>
                      <a:br>
                        <a:rPr lang="en-US" sz="1600">
                          <a:effectLst/>
                        </a:rPr>
                      </a:br>
                      <a:r>
                        <a:rPr lang="en-US" sz="1600">
                          <a:effectLst/>
                        </a:rPr>
                        <a:t>2</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413.61</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0.041361</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2673618221"/>
                  </a:ext>
                </a:extLst>
              </a:tr>
              <a:tr h="365760">
                <a:tc>
                  <a:txBody>
                    <a:bodyPr/>
                    <a:lstStyle/>
                    <a:p>
                      <a:pPr algn="l"/>
                      <a:r>
                        <a:rPr lang="en-US" sz="1600" u="none" strike="noStrike" dirty="0">
                          <a:solidFill>
                            <a:srgbClr val="0B0080"/>
                          </a:solidFill>
                          <a:effectLst/>
                        </a:rPr>
                        <a:t>Neon</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Ne</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18.18</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0.001818</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340638179"/>
                  </a:ext>
                </a:extLst>
              </a:tr>
              <a:tr h="365760">
                <a:tc>
                  <a:txBody>
                    <a:bodyPr/>
                    <a:lstStyle/>
                    <a:p>
                      <a:pPr algn="l"/>
                      <a:r>
                        <a:rPr lang="en-US" sz="1600" u="none" strike="noStrike" dirty="0">
                          <a:solidFill>
                            <a:srgbClr val="0B0080"/>
                          </a:solidFill>
                          <a:effectLst/>
                        </a:rPr>
                        <a:t>Helium</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He</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5.24</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0.000524</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858458424"/>
                  </a:ext>
                </a:extLst>
              </a:tr>
              <a:tr h="365760">
                <a:tc>
                  <a:txBody>
                    <a:bodyPr/>
                    <a:lstStyle/>
                    <a:p>
                      <a:pPr algn="l"/>
                      <a:r>
                        <a:rPr lang="en-US" sz="1600" u="none" strike="noStrike" dirty="0">
                          <a:solidFill>
                            <a:srgbClr val="0B0080"/>
                          </a:solidFill>
                          <a:effectLst/>
                        </a:rPr>
                        <a:t>Methane</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CH</a:t>
                      </a:r>
                      <a:r>
                        <a:rPr lang="en-US" sz="1600" baseline="-25000">
                          <a:effectLst/>
                        </a:rPr>
                        <a:t>4</a:t>
                      </a:r>
                      <a:endParaRPr lang="en-US" sz="160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1.87</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0.000187</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757095237"/>
                  </a:ext>
                </a:extLst>
              </a:tr>
              <a:tr h="365760">
                <a:tc>
                  <a:txBody>
                    <a:bodyPr/>
                    <a:lstStyle/>
                    <a:p>
                      <a:pPr algn="l"/>
                      <a:r>
                        <a:rPr lang="en-US" sz="1600" u="none" strike="noStrike" dirty="0">
                          <a:solidFill>
                            <a:srgbClr val="0B0080"/>
                          </a:solidFill>
                          <a:effectLst/>
                        </a:rPr>
                        <a:t>Krypton</a:t>
                      </a:r>
                      <a:endParaRPr lang="en-US" sz="1600" dirty="0">
                        <a:effectLst/>
                      </a:endParaRP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Kr</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a:effectLst/>
                        </a:rPr>
                        <a:t>1.14</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tc>
                  <a:txBody>
                    <a:bodyPr/>
                    <a:lstStyle/>
                    <a:p>
                      <a:r>
                        <a:rPr lang="en-US" sz="1600" dirty="0">
                          <a:effectLst/>
                        </a:rPr>
                        <a:t>0.00011</a:t>
                      </a:r>
                    </a:p>
                  </a:txBody>
                  <a:tcPr marL="28255" marR="28255" marT="14128" marB="14128" anchor="ctr">
                    <a:lnL w="4763" cap="flat" cmpd="sng" algn="ctr">
                      <a:solidFill>
                        <a:srgbClr val="A2A9B1"/>
                      </a:solidFill>
                      <a:prstDash val="solid"/>
                      <a:round/>
                      <a:headEnd type="none" w="med" len="med"/>
                      <a:tailEnd type="none" w="med" len="med"/>
                    </a:lnL>
                    <a:lnR w="4763" cap="flat" cmpd="sng" algn="ctr">
                      <a:solidFill>
                        <a:srgbClr val="A2A9B1"/>
                      </a:solidFill>
                      <a:prstDash val="solid"/>
                      <a:round/>
                      <a:headEnd type="none" w="med" len="med"/>
                      <a:tailEnd type="none" w="med" len="med"/>
                    </a:lnR>
                    <a:lnT w="4763" cap="flat" cmpd="sng" algn="ctr">
                      <a:solidFill>
                        <a:srgbClr val="A2A9B1"/>
                      </a:solidFill>
                      <a:prstDash val="solid"/>
                      <a:round/>
                      <a:headEnd type="none" w="med" len="med"/>
                      <a:tailEnd type="none" w="med" len="med"/>
                    </a:lnT>
                    <a:lnB w="4763"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1277312138"/>
                  </a:ext>
                </a:extLst>
              </a:tr>
            </a:tbl>
          </a:graphicData>
        </a:graphic>
      </p:graphicFrame>
      <p:sp>
        <p:nvSpPr>
          <p:cNvPr id="8" name="TextBox 7"/>
          <p:cNvSpPr txBox="1"/>
          <p:nvPr/>
        </p:nvSpPr>
        <p:spPr>
          <a:xfrm>
            <a:off x="6798090" y="4779676"/>
            <a:ext cx="2345910" cy="1169551"/>
          </a:xfrm>
          <a:prstGeom prst="rect">
            <a:avLst/>
          </a:prstGeom>
          <a:noFill/>
        </p:spPr>
        <p:txBody>
          <a:bodyPr wrap="square" rtlCol="0">
            <a:spAutoFit/>
          </a:bodyPr>
          <a:lstStyle/>
          <a:p>
            <a:pPr>
              <a:spcAft>
                <a:spcPts val="600"/>
              </a:spcAft>
            </a:pPr>
            <a:r>
              <a:rPr lang="en-US" b="1" u="sng" dirty="0">
                <a:latin typeface="Arial" panose="020B0604020202020204" pitchFamily="34" charset="0"/>
                <a:cs typeface="Arial" panose="020B0604020202020204" pitchFamily="34" charset="0"/>
              </a:rPr>
              <a:t>What’s missing</a:t>
            </a:r>
            <a:r>
              <a:rPr lang="en-US" b="1" u="sng"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spcAft>
                <a:spcPts val="600"/>
              </a:spcAft>
            </a:pPr>
            <a:r>
              <a:rPr lang="en-US" sz="2400" dirty="0">
                <a:latin typeface="Arial" panose="020B0604020202020204" pitchFamily="34" charset="0"/>
                <a:cs typeface="Arial" panose="020B0604020202020204" pitchFamily="34" charset="0"/>
              </a:rPr>
              <a:t>Water vapor</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Ranges from 0 - 3%.</a:t>
            </a:r>
          </a:p>
        </p:txBody>
      </p:sp>
      <p:sp>
        <p:nvSpPr>
          <p:cNvPr id="9" name="TextBox 8"/>
          <p:cNvSpPr txBox="1"/>
          <p:nvPr/>
        </p:nvSpPr>
        <p:spPr>
          <a:xfrm>
            <a:off x="6798090" y="2347777"/>
            <a:ext cx="2345910" cy="2323713"/>
          </a:xfrm>
          <a:prstGeom prst="rect">
            <a:avLst/>
          </a:prstGeom>
          <a:noFill/>
        </p:spPr>
        <p:txBody>
          <a:bodyPr wrap="square" rtlCol="0">
            <a:spAutoFit/>
          </a:bodyPr>
          <a:lstStyle/>
          <a:p>
            <a:pPr>
              <a:spcAft>
                <a:spcPts val="600"/>
              </a:spcAft>
            </a:pPr>
            <a:r>
              <a:rPr lang="en-US" sz="2000" b="1" u="sng" dirty="0">
                <a:latin typeface="Arial" panose="020B0604020202020204" pitchFamily="34" charset="0"/>
                <a:cs typeface="Arial" panose="020B0604020202020204" pitchFamily="34" charset="0"/>
              </a:rPr>
              <a:t>Surprised</a:t>
            </a:r>
            <a:r>
              <a:rPr lang="en-US" sz="2000" b="1" u="sng"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This is very different than what we recorded coming out of volcanoes in our last unit!</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20892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559187" y="843949"/>
            <a:ext cx="7969250" cy="3423251"/>
          </a:xfrm>
        </p:spPr>
        <p:txBody>
          <a:bodyPr>
            <a:noAutofit/>
          </a:bodyPr>
          <a:lstStyle/>
          <a:p>
            <a:pPr marL="0" indent="0">
              <a:lnSpc>
                <a:spcPct val="100000"/>
              </a:lnSpc>
              <a:spcBef>
                <a:spcPts val="0"/>
              </a:spcBef>
              <a:buNone/>
            </a:pPr>
            <a:r>
              <a:rPr lang="en-US" sz="2000" dirty="0">
                <a:cs typeface="Arial" panose="020B0604020202020204" pitchFamily="34" charset="0"/>
              </a:rPr>
              <a:t>What is the composition of Earth’s oceans?</a:t>
            </a:r>
          </a:p>
          <a:p>
            <a:pPr marL="0" indent="0">
              <a:lnSpc>
                <a:spcPct val="100000"/>
              </a:lnSpc>
              <a:spcBef>
                <a:spcPts val="0"/>
              </a:spcBef>
              <a:buNone/>
            </a:pPr>
            <a:endParaRPr lang="en-US" sz="2000" b="1" dirty="0">
              <a:cs typeface="Arial" panose="020B0604020202020204" pitchFamily="34" charset="0"/>
            </a:endParaRPr>
          </a:p>
          <a:p>
            <a:pPr marL="0" indent="0">
              <a:lnSpc>
                <a:spcPct val="100000"/>
              </a:lnSpc>
              <a:spcBef>
                <a:spcPts val="0"/>
              </a:spcBef>
              <a:buNone/>
            </a:pPr>
            <a:r>
              <a:rPr lang="en-US" sz="2000" b="1" dirty="0">
                <a:cs typeface="Arial" panose="020B0604020202020204" pitchFamily="34" charset="0"/>
              </a:rPr>
              <a:t>Is it </a:t>
            </a:r>
            <a:r>
              <a:rPr lang="en-US" sz="2000" b="1" u="sng" dirty="0">
                <a:cs typeface="Arial" panose="020B0604020202020204" pitchFamily="34" charset="0"/>
              </a:rPr>
              <a:t>just</a:t>
            </a:r>
            <a:r>
              <a:rPr lang="en-US" sz="2000" b="1" dirty="0">
                <a:cs typeface="Arial" panose="020B0604020202020204" pitchFamily="34" charset="0"/>
              </a:rPr>
              <a:t> water molecules?</a:t>
            </a:r>
          </a:p>
          <a:p>
            <a:pPr marL="0" indent="0">
              <a:lnSpc>
                <a:spcPct val="100000"/>
              </a:lnSpc>
              <a:spcBef>
                <a:spcPts val="0"/>
              </a:spcBef>
              <a:buNone/>
            </a:pPr>
            <a:endParaRPr lang="en-US" sz="2000" b="1" dirty="0">
              <a:cs typeface="Arial" panose="020B0604020202020204" pitchFamily="34" charset="0"/>
            </a:endParaRPr>
          </a:p>
          <a:p>
            <a:pPr marL="0" indent="0">
              <a:lnSpc>
                <a:spcPct val="100000"/>
              </a:lnSpc>
              <a:spcBef>
                <a:spcPts val="0"/>
              </a:spcBef>
              <a:buNone/>
            </a:pPr>
            <a:r>
              <a:rPr lang="en-US" sz="2000" b="1" dirty="0">
                <a:cs typeface="Arial" panose="020B0604020202020204" pitchFamily="34" charset="0"/>
              </a:rPr>
              <a:t>Seawater</a:t>
            </a:r>
            <a:r>
              <a:rPr lang="en-US" sz="2000" dirty="0">
                <a:cs typeface="Arial" panose="020B0604020202020204" pitchFamily="34" charset="0"/>
              </a:rPr>
              <a:t> (the water that makes up the oceans and seas) is actually a </a:t>
            </a:r>
            <a:r>
              <a:rPr lang="en-US" sz="2000" b="1" u="sng" dirty="0">
                <a:cs typeface="Arial" panose="020B0604020202020204" pitchFamily="34" charset="0"/>
              </a:rPr>
              <a:t>complex mixture</a:t>
            </a:r>
            <a:r>
              <a:rPr lang="en-US" sz="2000" dirty="0">
                <a:cs typeface="Arial" panose="020B0604020202020204" pitchFamily="34" charset="0"/>
              </a:rPr>
              <a:t> made up of:</a:t>
            </a:r>
          </a:p>
          <a:p>
            <a:pPr marL="0" indent="0">
              <a:lnSpc>
                <a:spcPct val="100000"/>
              </a:lnSpc>
              <a:spcBef>
                <a:spcPts val="0"/>
              </a:spcBef>
              <a:buNone/>
            </a:pPr>
            <a:endParaRPr lang="en-US" sz="2000" dirty="0">
              <a:cs typeface="Arial" panose="020B0604020202020204" pitchFamily="34" charset="0"/>
            </a:endParaRPr>
          </a:p>
          <a:p>
            <a:pPr marL="0" indent="0">
              <a:lnSpc>
                <a:spcPct val="100000"/>
              </a:lnSpc>
              <a:spcBef>
                <a:spcPts val="0"/>
              </a:spcBef>
              <a:buNone/>
            </a:pPr>
            <a:r>
              <a:rPr lang="en-US" sz="2000" dirty="0">
                <a:cs typeface="Arial" panose="020B0604020202020204" pitchFamily="34" charset="0"/>
              </a:rPr>
              <a:t>96.5% Water</a:t>
            </a:r>
          </a:p>
          <a:p>
            <a:pPr marL="0" indent="0">
              <a:lnSpc>
                <a:spcPct val="100000"/>
              </a:lnSpc>
              <a:spcBef>
                <a:spcPts val="0"/>
              </a:spcBef>
              <a:buNone/>
            </a:pPr>
            <a:r>
              <a:rPr lang="en-US" sz="2000" dirty="0">
                <a:cs typeface="Arial" panose="020B0604020202020204" pitchFamily="34" charset="0"/>
              </a:rPr>
              <a:t>2.5% Salts</a:t>
            </a:r>
          </a:p>
          <a:p>
            <a:pPr marL="0" indent="0">
              <a:lnSpc>
                <a:spcPct val="100000"/>
              </a:lnSpc>
              <a:spcBef>
                <a:spcPts val="0"/>
              </a:spcBef>
              <a:buNone/>
            </a:pPr>
            <a:endParaRPr lang="en-US" sz="2000" dirty="0">
              <a:cs typeface="Arial" panose="020B0604020202020204" pitchFamily="34" charset="0"/>
            </a:endParaRPr>
          </a:p>
          <a:p>
            <a:pPr>
              <a:spcBef>
                <a:spcPts val="0"/>
              </a:spcBef>
            </a:pPr>
            <a:r>
              <a:rPr lang="en-US" sz="2000" dirty="0"/>
              <a:t>The six most abundant ions of seawater are:</a:t>
            </a:r>
          </a:p>
          <a:p>
            <a:pPr>
              <a:lnSpc>
                <a:spcPct val="100000"/>
              </a:lnSpc>
              <a:spcBef>
                <a:spcPts val="0"/>
              </a:spcBef>
            </a:pPr>
            <a:endParaRPr lang="en-US" sz="2800" dirty="0">
              <a:cs typeface="Arial" panose="020B0604020202020204" pitchFamily="34" charset="0"/>
            </a:endParaRPr>
          </a:p>
          <a:p>
            <a:pPr>
              <a:lnSpc>
                <a:spcPct val="100000"/>
              </a:lnSpc>
              <a:spcBef>
                <a:spcPts val="0"/>
              </a:spcBef>
            </a:pPr>
            <a:endParaRPr lang="en-US" sz="2000" dirty="0">
              <a:cs typeface="Arial" panose="020B0604020202020204" pitchFamily="34" charset="0"/>
            </a:endParaRPr>
          </a:p>
          <a:p>
            <a:pPr>
              <a:spcBef>
                <a:spcPts val="0"/>
              </a:spcBef>
            </a:pPr>
            <a:endParaRPr lang="en-US" sz="2400" dirty="0"/>
          </a:p>
          <a:p>
            <a:pPr>
              <a:spcBef>
                <a:spcPts val="0"/>
              </a:spcBef>
            </a:pPr>
            <a:endParaRPr lang="en-US" sz="2400" dirty="0"/>
          </a:p>
          <a:p>
            <a:pPr>
              <a:spcBef>
                <a:spcPts val="0"/>
              </a:spcBef>
            </a:pPr>
            <a:r>
              <a:rPr lang="en-US" sz="2000" dirty="0"/>
              <a:t>By weight, these ions make up about 99% of all sea salts. </a:t>
            </a:r>
          </a:p>
          <a:p>
            <a:pPr>
              <a:spcBef>
                <a:spcPts val="0"/>
              </a:spcBef>
            </a:pPr>
            <a:endParaRPr lang="en-US" sz="2400" dirty="0"/>
          </a:p>
          <a:p>
            <a:pPr>
              <a:lnSpc>
                <a:spcPct val="100000"/>
              </a:lnSpc>
              <a:spcBef>
                <a:spcPts val="0"/>
              </a:spcBef>
            </a:pPr>
            <a:endParaRPr lang="en-US" sz="2000" dirty="0">
              <a:cs typeface="Arial" panose="020B0604020202020204" pitchFamily="34" charset="0"/>
            </a:endParaRPr>
          </a:p>
          <a:p>
            <a:pPr marL="0" indent="0">
              <a:lnSpc>
                <a:spcPct val="100000"/>
              </a:lnSpc>
              <a:spcBef>
                <a:spcPts val="0"/>
              </a:spcBef>
              <a:buNone/>
            </a:pPr>
            <a:endParaRPr lang="en-US" sz="18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1489C02-84C8-4AA2-BE44-3153B443DCF0}"/>
              </a:ext>
            </a:extLst>
          </p:cNvPr>
          <p:cNvSpPr/>
          <p:nvPr/>
        </p:nvSpPr>
        <p:spPr>
          <a:xfrm>
            <a:off x="634593" y="4412343"/>
            <a:ext cx="5817007" cy="1066091"/>
          </a:xfrm>
          <a:prstGeom prst="rect">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nSpc>
                <a:spcPts val="2400"/>
              </a:lnSpc>
            </a:pPr>
            <a:r>
              <a:rPr lang="en-US" dirty="0">
                <a:solidFill>
                  <a:schemeClr val="tx1"/>
                </a:solidFill>
              </a:rPr>
              <a:t>chloride (Cl</a:t>
            </a:r>
            <a:r>
              <a:rPr lang="en-US" baseline="30000" dirty="0">
                <a:solidFill>
                  <a:schemeClr val="tx1"/>
                </a:solidFill>
              </a:rPr>
              <a:t>−</a:t>
            </a:r>
            <a:r>
              <a:rPr lang="en-US" dirty="0">
                <a:solidFill>
                  <a:schemeClr val="tx1"/>
                </a:solidFill>
              </a:rPr>
              <a:t>), sodium (Na</a:t>
            </a:r>
            <a:r>
              <a:rPr lang="en-US" baseline="30000" dirty="0">
                <a:solidFill>
                  <a:schemeClr val="tx1"/>
                </a:solidFill>
              </a:rPr>
              <a:t>+</a:t>
            </a:r>
            <a:r>
              <a:rPr lang="en-US" dirty="0">
                <a:solidFill>
                  <a:schemeClr val="tx1"/>
                </a:solidFill>
              </a:rPr>
              <a:t>), sulfate (SO</a:t>
            </a:r>
            <a:r>
              <a:rPr lang="en-US" baseline="30000" dirty="0">
                <a:solidFill>
                  <a:schemeClr val="tx1"/>
                </a:solidFill>
              </a:rPr>
              <a:t>2</a:t>
            </a:r>
            <a:r>
              <a:rPr lang="en-US" baseline="-25000" dirty="0">
                <a:solidFill>
                  <a:schemeClr val="tx1"/>
                </a:solidFill>
              </a:rPr>
              <a:t>4</a:t>
            </a:r>
            <a:r>
              <a:rPr lang="en-US" baseline="30000" dirty="0">
                <a:solidFill>
                  <a:schemeClr val="tx1"/>
                </a:solidFill>
              </a:rPr>
              <a:t>−</a:t>
            </a:r>
            <a:r>
              <a:rPr lang="en-US" dirty="0">
                <a:solidFill>
                  <a:schemeClr val="tx1"/>
                </a:solidFill>
              </a:rPr>
              <a:t>), </a:t>
            </a:r>
          </a:p>
          <a:p>
            <a:pPr>
              <a:lnSpc>
                <a:spcPts val="2400"/>
              </a:lnSpc>
            </a:pPr>
            <a:r>
              <a:rPr lang="en-US" dirty="0">
                <a:solidFill>
                  <a:schemeClr val="tx1"/>
                </a:solidFill>
              </a:rPr>
              <a:t>magnesium (Mg</a:t>
            </a:r>
            <a:r>
              <a:rPr lang="en-US" baseline="30000" dirty="0">
                <a:solidFill>
                  <a:schemeClr val="tx1"/>
                </a:solidFill>
              </a:rPr>
              <a:t>2+</a:t>
            </a:r>
            <a:r>
              <a:rPr lang="en-US" dirty="0">
                <a:solidFill>
                  <a:schemeClr val="tx1"/>
                </a:solidFill>
              </a:rPr>
              <a:t>), calcium (Ca</a:t>
            </a:r>
            <a:r>
              <a:rPr lang="en-US" baseline="30000" dirty="0">
                <a:solidFill>
                  <a:schemeClr val="tx1"/>
                </a:solidFill>
              </a:rPr>
              <a:t>2+</a:t>
            </a:r>
            <a:r>
              <a:rPr lang="en-US" dirty="0">
                <a:solidFill>
                  <a:schemeClr val="tx1"/>
                </a:solidFill>
              </a:rPr>
              <a:t>), and potassium (K</a:t>
            </a:r>
            <a:r>
              <a:rPr lang="en-US" baseline="30000" dirty="0">
                <a:solidFill>
                  <a:schemeClr val="tx1"/>
                </a:solidFill>
              </a:rPr>
              <a:t>+</a:t>
            </a:r>
            <a:r>
              <a:rPr lang="en-US" dirty="0">
                <a:solidFill>
                  <a:schemeClr val="tx1"/>
                </a:solidFill>
              </a:rPr>
              <a:t>). </a:t>
            </a:r>
          </a:p>
        </p:txBody>
      </p:sp>
      <p:sp>
        <p:nvSpPr>
          <p:cNvPr id="8" name="Title 1">
            <a:extLst>
              <a:ext uri="{FF2B5EF4-FFF2-40B4-BE49-F238E27FC236}">
                <a16:creationId xmlns:a16="http://schemas.microsoft.com/office/drawing/2014/main" id="{2BEC5F17-548F-4873-866E-AF65CBFD9DEC}"/>
              </a:ext>
            </a:extLst>
          </p:cNvPr>
          <p:cNvSpPr txBox="1">
            <a:spLocks/>
          </p:cNvSpPr>
          <p:nvPr/>
        </p:nvSpPr>
        <p:spPr>
          <a:xfrm>
            <a:off x="634593" y="183549"/>
            <a:ext cx="7818438" cy="66040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a:latin typeface="Arial" panose="020B0604020202020204" pitchFamily="34" charset="0"/>
                <a:cs typeface="Arial" panose="020B0604020202020204" pitchFamily="34" charset="0"/>
              </a:rPr>
              <a:t>How have the </a:t>
            </a:r>
            <a:r>
              <a:rPr lang="en-US" sz="3600" i="1">
                <a:latin typeface="Arial" panose="020B0604020202020204" pitchFamily="34" charset="0"/>
                <a:cs typeface="Arial" panose="020B0604020202020204" pitchFamily="34" charset="0"/>
              </a:rPr>
              <a:t>oceans</a:t>
            </a:r>
            <a:r>
              <a:rPr lang="en-US" sz="3600">
                <a:latin typeface="Arial" panose="020B0604020202020204" pitchFamily="34" charset="0"/>
                <a:cs typeface="Arial" panose="020B0604020202020204" pitchFamily="34" charset="0"/>
              </a:rPr>
              <a:t> changed?</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36367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63481B-B84F-4F39-9E6B-D51ACAAA94AC}"/>
              </a:ext>
            </a:extLst>
          </p:cNvPr>
          <p:cNvSpPr txBox="1"/>
          <p:nvPr/>
        </p:nvSpPr>
        <p:spPr>
          <a:xfrm>
            <a:off x="634955" y="1315472"/>
            <a:ext cx="7277100" cy="3416320"/>
          </a:xfrm>
          <a:prstGeom prst="rect">
            <a:avLst/>
          </a:prstGeom>
          <a:noFill/>
        </p:spPr>
        <p:txBody>
          <a:bodyPr wrap="square">
            <a:spAutoFit/>
          </a:bodyPr>
          <a:lstStyle/>
          <a:p>
            <a:pPr marL="0" indent="0">
              <a:lnSpc>
                <a:spcPct val="100000"/>
              </a:lnSpc>
              <a:spcBef>
                <a:spcPts val="0"/>
              </a:spcBef>
              <a:buNone/>
            </a:pPr>
            <a:r>
              <a:rPr lang="en-US" sz="2400" dirty="0">
                <a:latin typeface="Arial" panose="020B0604020202020204" pitchFamily="34" charset="0"/>
                <a:cs typeface="Arial" panose="020B0604020202020204" pitchFamily="34" charset="0"/>
              </a:rPr>
              <a:t>There are also smaller amounts of other substances including: </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800100" lvl="1" indent="-342900">
              <a:lnSpc>
                <a:spcPct val="100000"/>
              </a:lnSpc>
              <a:spcBef>
                <a:spcPts val="0"/>
              </a:spcBef>
              <a:buFont typeface="+mj-lt"/>
              <a:buAutoNum type="arabicPeriod"/>
            </a:pPr>
            <a:r>
              <a:rPr lang="en-US" sz="2400" dirty="0">
                <a:latin typeface="Arial" panose="020B0604020202020204" pitchFamily="34" charset="0"/>
                <a:cs typeface="Arial" panose="020B0604020202020204" pitchFamily="34" charset="0"/>
              </a:rPr>
              <a:t>Dissolved inorganic and organic materials</a:t>
            </a:r>
          </a:p>
          <a:p>
            <a:pPr marL="800100" lvl="1" indent="-342900">
              <a:lnSpc>
                <a:spcPct val="100000"/>
              </a:lnSpc>
              <a:spcBef>
                <a:spcPts val="0"/>
              </a:spcBef>
              <a:buFont typeface="+mj-lt"/>
              <a:buAutoNum type="arabicPeriod"/>
            </a:pPr>
            <a:endParaRPr lang="en-US" sz="2400" dirty="0">
              <a:latin typeface="Arial" panose="020B0604020202020204" pitchFamily="34" charset="0"/>
              <a:cs typeface="Arial" panose="020B0604020202020204" pitchFamily="34" charset="0"/>
            </a:endParaRPr>
          </a:p>
          <a:p>
            <a:pPr marL="800100" lvl="1" indent="-342900">
              <a:lnSpc>
                <a:spcPct val="100000"/>
              </a:lnSpc>
              <a:spcBef>
                <a:spcPts val="0"/>
              </a:spcBef>
              <a:buFont typeface="+mj-lt"/>
              <a:buAutoNum type="arabicPeriod"/>
            </a:pPr>
            <a:r>
              <a:rPr lang="en-US" sz="2400" dirty="0">
                <a:latin typeface="Arial" panose="020B0604020202020204" pitchFamily="34" charset="0"/>
                <a:cs typeface="Arial" panose="020B0604020202020204" pitchFamily="34" charset="0"/>
              </a:rPr>
              <a:t>Particulates</a:t>
            </a:r>
          </a:p>
          <a:p>
            <a:pPr marL="800100" lvl="1" indent="-342900">
              <a:lnSpc>
                <a:spcPct val="100000"/>
              </a:lnSpc>
              <a:spcBef>
                <a:spcPts val="0"/>
              </a:spcBef>
              <a:buFont typeface="+mj-lt"/>
              <a:buAutoNum type="arabicPeriod"/>
            </a:pPr>
            <a:endParaRPr lang="en-US" sz="2400" dirty="0">
              <a:latin typeface="Arial" panose="020B0604020202020204" pitchFamily="34" charset="0"/>
              <a:cs typeface="Arial" panose="020B0604020202020204" pitchFamily="34" charset="0"/>
            </a:endParaRPr>
          </a:p>
          <a:p>
            <a:pPr marL="800100" lvl="1" indent="-342900">
              <a:lnSpc>
                <a:spcPct val="100000"/>
              </a:lnSpc>
              <a:spcBef>
                <a:spcPts val="0"/>
              </a:spcBef>
              <a:buFont typeface="+mj-lt"/>
              <a:buAutoNum type="arabicPeriod"/>
            </a:pPr>
            <a:r>
              <a:rPr lang="en-US" sz="2400" dirty="0">
                <a:latin typeface="Arial" panose="020B0604020202020204" pitchFamily="34" charset="0"/>
                <a:cs typeface="Arial" panose="020B0604020202020204" pitchFamily="34" charset="0"/>
              </a:rPr>
              <a:t>A few atmospheric gases like oxygen, nitrogen and carbon dioxide.</a:t>
            </a:r>
            <a:endParaRPr lang="en-US" sz="2400" b="1"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717F9790-41AB-4DD9-8738-6EE6AF8542C9}"/>
              </a:ext>
            </a:extLst>
          </p:cNvPr>
          <p:cNvSpPr txBox="1">
            <a:spLocks/>
          </p:cNvSpPr>
          <p:nvPr/>
        </p:nvSpPr>
        <p:spPr>
          <a:xfrm>
            <a:off x="634593" y="183549"/>
            <a:ext cx="7818438" cy="66040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600">
                <a:latin typeface="Arial" panose="020B0604020202020204" pitchFamily="34" charset="0"/>
                <a:cs typeface="Arial" panose="020B0604020202020204" pitchFamily="34" charset="0"/>
              </a:rPr>
              <a:t>How have the </a:t>
            </a:r>
            <a:r>
              <a:rPr lang="en-US" sz="3600" i="1">
                <a:latin typeface="Arial" panose="020B0604020202020204" pitchFamily="34" charset="0"/>
                <a:cs typeface="Arial" panose="020B0604020202020204" pitchFamily="34" charset="0"/>
              </a:rPr>
              <a:t>oceans</a:t>
            </a:r>
            <a:r>
              <a:rPr lang="en-US" sz="3600">
                <a:latin typeface="Arial" panose="020B0604020202020204" pitchFamily="34" charset="0"/>
                <a:cs typeface="Arial" panose="020B0604020202020204" pitchFamily="34" charset="0"/>
              </a:rPr>
              <a:t> changed?</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5883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559187" y="984732"/>
            <a:ext cx="7969250" cy="4889500"/>
          </a:xfrm>
        </p:spPr>
        <p:txBody>
          <a:bodyPr>
            <a:noAutofit/>
          </a:bodyPr>
          <a:lstStyle/>
          <a:p>
            <a:pPr marL="0" indent="0">
              <a:lnSpc>
                <a:spcPct val="100000"/>
              </a:lnSpc>
              <a:spcBef>
                <a:spcPts val="0"/>
              </a:spcBef>
              <a:buNone/>
            </a:pPr>
            <a:r>
              <a:rPr lang="en-US" sz="2400" dirty="0">
                <a:latin typeface="Arial" panose="020B0604020202020204" pitchFamily="34" charset="0"/>
                <a:cs typeface="Arial" panose="020B0604020202020204" pitchFamily="34" charset="0"/>
              </a:rPr>
              <a:t>So, where did all the salt and gases come from?</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400" dirty="0">
                <a:latin typeface="Arial" panose="020B0604020202020204" pitchFamily="34" charset="0"/>
                <a:cs typeface="Arial" panose="020B0604020202020204" pitchFamily="34" charset="0"/>
              </a:rPr>
              <a:t>The rocks and the air of course! </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400" dirty="0">
                <a:latin typeface="Arial" panose="020B0604020202020204" pitchFamily="34" charset="0"/>
                <a:cs typeface="Arial" panose="020B0604020202020204" pitchFamily="34" charset="0"/>
              </a:rPr>
              <a:t>For the salts, </a:t>
            </a:r>
            <a:r>
              <a:rPr lang="en-US" sz="2400" i="1" dirty="0">
                <a:latin typeface="Arial" panose="020B0604020202020204" pitchFamily="34" charset="0"/>
                <a:cs typeface="Arial" panose="020B0604020202020204" pitchFamily="34" charset="0"/>
              </a:rPr>
              <a:t>this took a lot of time.</a:t>
            </a:r>
          </a:p>
          <a:p>
            <a:pPr marL="0" indent="0">
              <a:lnSpc>
                <a:spcPct val="100000"/>
              </a:lnSpc>
              <a:spcBef>
                <a:spcPts val="0"/>
              </a:spcBef>
              <a:buNone/>
            </a:pPr>
            <a:r>
              <a:rPr lang="en-US" sz="2400" dirty="0">
                <a:latin typeface="Arial" panose="020B0604020202020204" pitchFamily="34" charset="0"/>
                <a:cs typeface="Arial" panose="020B0604020202020204" pitchFamily="34" charset="0"/>
              </a:rPr>
              <a:t>The continents had to form and then erode. </a:t>
            </a:r>
          </a:p>
          <a:p>
            <a:pPr marL="0" indent="0">
              <a:lnSpc>
                <a:spcPct val="100000"/>
              </a:lnSpc>
              <a:spcBef>
                <a:spcPts val="0"/>
              </a:spcBef>
              <a:buNone/>
            </a:pPr>
            <a:r>
              <a:rPr lang="en-US" sz="2400"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Water is a major force in erosion. (What’s the other?) </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400" dirty="0">
                <a:latin typeface="Arial" panose="020B0604020202020204" pitchFamily="34" charset="0"/>
                <a:cs typeface="Arial" panose="020B0604020202020204" pitchFamily="34" charset="0"/>
              </a:rPr>
              <a:t>And what about the gases?</a:t>
            </a:r>
          </a:p>
          <a:p>
            <a:pPr marL="0" indent="0">
              <a:lnSpc>
                <a:spcPct val="100000"/>
              </a:lnSpc>
              <a:spcBef>
                <a:spcPts val="0"/>
              </a:spcBef>
              <a:buNone/>
            </a:pPr>
            <a:r>
              <a:rPr lang="en-US" sz="2400" dirty="0">
                <a:latin typeface="Arial" panose="020B0604020202020204" pitchFamily="34" charset="0"/>
                <a:cs typeface="Arial" panose="020B0604020202020204" pitchFamily="34" charset="0"/>
              </a:rPr>
              <a:t>They came from the atmosphere… Gases from the atmosphere dissolve in and out of the surface of the ocean all of the time. </a:t>
            </a:r>
          </a:p>
          <a:p>
            <a:pPr marL="0" indent="0">
              <a:lnSpc>
                <a:spcPct val="100000"/>
              </a:lnSpc>
              <a:spcBef>
                <a:spcPts val="0"/>
              </a:spcBef>
              <a:buNone/>
            </a:pPr>
            <a:r>
              <a:rPr lang="en-US" sz="2400" dirty="0">
                <a:latin typeface="Arial" panose="020B0604020202020204" pitchFamily="34" charset="0"/>
                <a:cs typeface="Arial" panose="020B0604020202020204" pitchFamily="34" charset="0"/>
              </a:rPr>
              <a:t>So, as the atmosphere changed, the oceans changed!</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0" indent="0" algn="ctr">
              <a:lnSpc>
                <a:spcPct val="100000"/>
              </a:lnSpc>
              <a:spcBef>
                <a:spcPts val="0"/>
              </a:spcBef>
              <a:buNone/>
            </a:pPr>
            <a:r>
              <a:rPr lang="en-US" b="1" dirty="0">
                <a:latin typeface="Arial" panose="020B0604020202020204" pitchFamily="34" charset="0"/>
                <a:cs typeface="Arial" panose="020B0604020202020204" pitchFamily="34" charset="0"/>
              </a:rPr>
              <a:t>		</a:t>
            </a:r>
            <a:endParaRPr lang="en-US" sz="2400" u="sng" dirty="0">
              <a:latin typeface="Arial" panose="020B0604020202020204" pitchFamily="34" charset="0"/>
              <a:cs typeface="Arial" panose="020B0604020202020204" pitchFamily="34" charset="0"/>
            </a:endParaRPr>
          </a:p>
          <a:p>
            <a:pPr marL="0" indent="0">
              <a:lnSpc>
                <a:spcPct val="100000"/>
              </a:lnSpc>
              <a:spcBef>
                <a:spcPts val="0"/>
              </a:spcBef>
              <a:buNone/>
            </a:pPr>
            <a:endParaRPr lang="en-US" sz="1800" b="1" dirty="0">
              <a:latin typeface="Arial" panose="020B0604020202020204" pitchFamily="34" charset="0"/>
              <a:cs typeface="Arial" panose="020B0604020202020204" pitchFamily="34" charset="0"/>
            </a:endParaRPr>
          </a:p>
          <a:p>
            <a:pPr marL="0" indent="0">
              <a:lnSpc>
                <a:spcPct val="100000"/>
              </a:lnSpc>
              <a:spcBef>
                <a:spcPts val="0"/>
              </a:spcBef>
              <a:buNone/>
            </a:pPr>
            <a:endParaRPr lang="en-US" sz="18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4EA7DDCF-ED3D-44A9-ACD7-809E61FD4E92}"/>
              </a:ext>
            </a:extLst>
          </p:cNvPr>
          <p:cNvSpPr>
            <a:spLocks noGrp="1"/>
          </p:cNvSpPr>
          <p:nvPr>
            <p:ph type="title" idx="4294967295"/>
          </p:nvPr>
        </p:nvSpPr>
        <p:spPr>
          <a:xfrm>
            <a:off x="634593" y="183549"/>
            <a:ext cx="7818438" cy="660400"/>
          </a:xfrm>
        </p:spPr>
        <p:txBody>
          <a:bodyPr>
            <a:noAutofit/>
          </a:bodyPr>
          <a:lstStyle/>
          <a:p>
            <a:pPr algn="ctr">
              <a:lnSpc>
                <a:spcPct val="100000"/>
              </a:lnSpc>
            </a:pPr>
            <a:r>
              <a:rPr lang="en-US" sz="3600" dirty="0">
                <a:latin typeface="Arial" panose="020B0604020202020204" pitchFamily="34" charset="0"/>
                <a:cs typeface="Arial" panose="020B0604020202020204" pitchFamily="34" charset="0"/>
              </a:rPr>
              <a:t>How have the </a:t>
            </a:r>
            <a:r>
              <a:rPr lang="en-US" sz="3600" i="1" dirty="0">
                <a:latin typeface="Arial" panose="020B0604020202020204" pitchFamily="34" charset="0"/>
                <a:cs typeface="Arial" panose="020B0604020202020204" pitchFamily="34" charset="0"/>
              </a:rPr>
              <a:t>oceans</a:t>
            </a:r>
            <a:r>
              <a:rPr lang="en-US" sz="3600" dirty="0">
                <a:latin typeface="Arial" panose="020B0604020202020204" pitchFamily="34" charset="0"/>
                <a:cs typeface="Arial" panose="020B0604020202020204" pitchFamily="34" charset="0"/>
              </a:rPr>
              <a:t> changed?</a:t>
            </a:r>
          </a:p>
        </p:txBody>
      </p:sp>
      <p:sp>
        <p:nvSpPr>
          <p:cNvPr id="7" name="TextBox 6">
            <a:extLst>
              <a:ext uri="{FF2B5EF4-FFF2-40B4-BE49-F238E27FC236}">
                <a16:creationId xmlns:a16="http://schemas.microsoft.com/office/drawing/2014/main" id="{84A9E54B-CD70-4BBC-B27C-56699D4EBC2F}"/>
              </a:ext>
            </a:extLst>
          </p:cNvPr>
          <p:cNvSpPr txBox="1"/>
          <p:nvPr/>
        </p:nvSpPr>
        <p:spPr>
          <a:xfrm>
            <a:off x="1984762" y="5874232"/>
            <a:ext cx="5118100" cy="800219"/>
          </a:xfrm>
          <a:prstGeom prst="rect">
            <a:avLst/>
          </a:prstGeom>
          <a:noFill/>
        </p:spPr>
        <p:txBody>
          <a:bodyPr wrap="square" rtlCol="0">
            <a:spAutoFit/>
          </a:bodyPr>
          <a:lstStyle/>
          <a:p>
            <a:pPr algn="ctr"/>
            <a:r>
              <a:rPr lang="en-US" sz="2800" b="1" u="sng" dirty="0">
                <a:latin typeface="Arial" panose="020B0604020202020204" pitchFamily="34" charset="0"/>
                <a:cs typeface="Arial" panose="020B0604020202020204" pitchFamily="34" charset="0"/>
              </a:rPr>
              <a:t>It’s all interconnected!</a:t>
            </a:r>
          </a:p>
          <a:p>
            <a:endParaRPr lang="en-US" dirty="0"/>
          </a:p>
        </p:txBody>
      </p:sp>
    </p:spTree>
    <p:extLst>
      <p:ext uri="{BB962C8B-B14F-4D97-AF65-F5344CB8AC3E}">
        <p14:creationId xmlns:p14="http://schemas.microsoft.com/office/powerpoint/2010/main" val="3247511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Summary</a:t>
            </a:r>
          </a:p>
        </p:txBody>
      </p:sp>
      <p:sp>
        <p:nvSpPr>
          <p:cNvPr id="2" name="Text Placeholder 1">
            <a:extLst>
              <a:ext uri="{FF2B5EF4-FFF2-40B4-BE49-F238E27FC236}">
                <a16:creationId xmlns:a16="http://schemas.microsoft.com/office/drawing/2014/main" id="{EECEA5A5-1F06-413F-8661-89E3DB2E9CD5}"/>
              </a:ext>
            </a:extLst>
          </p:cNvPr>
          <p:cNvSpPr>
            <a:spLocks noGrp="1"/>
          </p:cNvSpPr>
          <p:nvPr>
            <p:ph type="body" sz="quarter" idx="10"/>
          </p:nvPr>
        </p:nvSpPr>
        <p:spPr/>
        <p:txBody>
          <a:bodyPr/>
          <a:lstStyle/>
          <a:p>
            <a:r>
              <a:rPr lang="en-US" b="1" dirty="0" smtClean="0"/>
              <a:t>What we’ve figured out…</a:t>
            </a:r>
            <a:endParaRPr lang="en-US" dirty="0"/>
          </a:p>
          <a:p>
            <a:r>
              <a:rPr lang="en-US" dirty="0"/>
              <a:t>We realized that our spheres framework allows us to see and think about change over time on Earth and interaction among different systems on the planet. </a:t>
            </a:r>
          </a:p>
          <a:p>
            <a:endParaRPr lang="en-US" dirty="0"/>
          </a:p>
        </p:txBody>
      </p:sp>
      <p:sp>
        <p:nvSpPr>
          <p:cNvPr id="4" name="Text Placeholder 3">
            <a:extLst>
              <a:ext uri="{FF2B5EF4-FFF2-40B4-BE49-F238E27FC236}">
                <a16:creationId xmlns:a16="http://schemas.microsoft.com/office/drawing/2014/main" id="{FF1CCA33-785A-4D3B-A45D-717BC28333BB}"/>
              </a:ext>
            </a:extLst>
          </p:cNvPr>
          <p:cNvSpPr>
            <a:spLocks noGrp="1"/>
          </p:cNvSpPr>
          <p:nvPr>
            <p:ph type="body" sz="quarter" idx="11"/>
          </p:nvPr>
        </p:nvSpPr>
        <p:spPr/>
        <p:txBody>
          <a:bodyPr/>
          <a:lstStyle/>
          <a:p>
            <a:r>
              <a:rPr lang="en-US" u="sng" dirty="0" smtClean="0"/>
              <a:t>LS05 </a:t>
            </a:r>
            <a:r>
              <a:rPr lang="en-US" u="sng" dirty="0"/>
              <a:t>Teacher Reflection Notes</a:t>
            </a:r>
          </a:p>
          <a:p>
            <a:endParaRPr lang="en-US" dirty="0"/>
          </a:p>
          <a:p>
            <a:r>
              <a:rPr lang="en-US" i="1" dirty="0"/>
              <a:t>Things that went well…</a:t>
            </a:r>
          </a:p>
          <a:p>
            <a:endParaRPr lang="en-US" i="1" dirty="0"/>
          </a:p>
          <a:p>
            <a:endParaRPr lang="en-US" i="1" dirty="0"/>
          </a:p>
          <a:p>
            <a:endParaRPr lang="en-US" i="1" dirty="0"/>
          </a:p>
          <a:p>
            <a:r>
              <a:rPr lang="en-US" i="1" dirty="0"/>
              <a:t>Things I would change…</a:t>
            </a:r>
          </a:p>
          <a:p>
            <a:endParaRPr lang="en-US" i="1" dirty="0"/>
          </a:p>
        </p:txBody>
      </p:sp>
    </p:spTree>
    <p:extLst>
      <p:ext uri="{BB962C8B-B14F-4D97-AF65-F5344CB8AC3E}">
        <p14:creationId xmlns:p14="http://schemas.microsoft.com/office/powerpoint/2010/main" val="1637658412"/>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Optional Learning Segment A Overview</a:t>
            </a:r>
          </a:p>
        </p:txBody>
      </p:sp>
      <p:sp>
        <p:nvSpPr>
          <p:cNvPr id="2" name="Text Placeholder 1">
            <a:extLst>
              <a:ext uri="{FF2B5EF4-FFF2-40B4-BE49-F238E27FC236}">
                <a16:creationId xmlns:a16="http://schemas.microsoft.com/office/drawing/2014/main" id="{2B928E5E-1032-415E-8EF7-BC7D6860F618}"/>
              </a:ext>
            </a:extLst>
          </p:cNvPr>
          <p:cNvSpPr>
            <a:spLocks noGrp="1"/>
          </p:cNvSpPr>
          <p:nvPr>
            <p:ph type="body" sz="quarter" idx="10"/>
          </p:nvPr>
        </p:nvSpPr>
        <p:spPr/>
        <p:txBody>
          <a:bodyPr/>
          <a:lstStyle/>
          <a:p>
            <a:r>
              <a:rPr lang="en-US" b="1" dirty="0" smtClean="0">
                <a:sym typeface="Wingdings" panose="05000000000000000000" pitchFamily="2" charset="2"/>
              </a:rPr>
              <a:t>OPTIONAL </a:t>
            </a:r>
            <a:r>
              <a:rPr lang="en-US" b="1" dirty="0">
                <a:sym typeface="Wingdings" panose="05000000000000000000" pitchFamily="2" charset="2"/>
              </a:rPr>
              <a:t>(only if a particular idea comes up)</a:t>
            </a:r>
          </a:p>
          <a:p>
            <a:r>
              <a:rPr lang="en-US" b="1" dirty="0"/>
              <a:t>We engage in a conversation in order to evaluate a competing model that oxygen in the atmosphere came from water molecules.</a:t>
            </a:r>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C78976FB-58E3-42F0-9A07-670716EC61E0}"/>
              </a:ext>
            </a:extLst>
          </p:cNvPr>
          <p:cNvSpPr>
            <a:spLocks noGrp="1"/>
          </p:cNvSpPr>
          <p:nvPr>
            <p:ph type="body" sz="quarter" idx="12"/>
          </p:nvPr>
        </p:nvSpPr>
        <p:spPr/>
        <p:txBody>
          <a:bodyPr/>
          <a:lstStyle/>
          <a:p>
            <a:r>
              <a:rPr lang="en-US" u="sng" dirty="0"/>
              <a:t>Resources you will </a:t>
            </a:r>
            <a:r>
              <a:rPr lang="en-US" u="sng" dirty="0" smtClean="0"/>
              <a:t>need</a:t>
            </a:r>
            <a:r>
              <a:rPr lang="en-US" dirty="0" smtClean="0"/>
              <a:t>:</a:t>
            </a:r>
            <a:endParaRPr lang="en-US" dirty="0"/>
          </a:p>
          <a:p>
            <a:endParaRPr lang="en-US" dirty="0"/>
          </a:p>
          <a:p>
            <a:r>
              <a:rPr lang="en-US" dirty="0" smtClean="0"/>
              <a:t>Be sure to check out the MBER Essentials FAQs on the website to learn more about how to take up unexpected or complex student ideas.</a:t>
            </a:r>
            <a:endParaRPr lang="en-US" dirty="0"/>
          </a:p>
        </p:txBody>
      </p:sp>
      <p:sp>
        <p:nvSpPr>
          <p:cNvPr id="4" name="Text Placeholder 3">
            <a:extLst>
              <a:ext uri="{FF2B5EF4-FFF2-40B4-BE49-F238E27FC236}">
                <a16:creationId xmlns:a16="http://schemas.microsoft.com/office/drawing/2014/main" id="{60D9850C-8C2E-4C9A-81B5-49AFA64D5A1A}"/>
              </a:ext>
            </a:extLst>
          </p:cNvPr>
          <p:cNvSpPr>
            <a:spLocks noGrp="1"/>
          </p:cNvSpPr>
          <p:nvPr>
            <p:ph type="body" sz="quarter" idx="11"/>
          </p:nvPr>
        </p:nvSpPr>
        <p:spPr/>
        <p:txBody>
          <a:bodyPr/>
          <a:lstStyle/>
          <a:p>
            <a:r>
              <a:rPr lang="en-US" dirty="0"/>
              <a:t>: 10 Minutes</a:t>
            </a:r>
          </a:p>
        </p:txBody>
      </p:sp>
    </p:spTree>
    <p:extLst>
      <p:ext uri="{BB962C8B-B14F-4D97-AF65-F5344CB8AC3E}">
        <p14:creationId xmlns:p14="http://schemas.microsoft.com/office/powerpoint/2010/main" val="240842598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E5945-AE4B-4F33-A2DF-404CBBDE314B}"/>
              </a:ext>
            </a:extLst>
          </p:cNvPr>
          <p:cNvSpPr>
            <a:spLocks noGrp="1"/>
          </p:cNvSpPr>
          <p:nvPr>
            <p:ph type="title"/>
          </p:nvPr>
        </p:nvSpPr>
        <p:spPr/>
        <p:txBody>
          <a:bodyPr/>
          <a:lstStyle/>
          <a:p>
            <a:r>
              <a:rPr lang="en-US" sz="2400" dirty="0"/>
              <a:t>Symbols</a:t>
            </a:r>
          </a:p>
        </p:txBody>
      </p:sp>
    </p:spTree>
    <p:extLst>
      <p:ext uri="{BB962C8B-B14F-4D97-AF65-F5344CB8AC3E}">
        <p14:creationId xmlns:p14="http://schemas.microsoft.com/office/powerpoint/2010/main" val="3184026245"/>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Optional LS A Overview Continued</a:t>
            </a:r>
          </a:p>
        </p:txBody>
      </p:sp>
      <p:sp>
        <p:nvSpPr>
          <p:cNvPr id="2" name="Text Placeholder 1">
            <a:extLst>
              <a:ext uri="{FF2B5EF4-FFF2-40B4-BE49-F238E27FC236}">
                <a16:creationId xmlns:a16="http://schemas.microsoft.com/office/drawing/2014/main" id="{78CA05B4-26C5-4731-9DA6-E8705B483A60}"/>
              </a:ext>
            </a:extLst>
          </p:cNvPr>
          <p:cNvSpPr>
            <a:spLocks noGrp="1"/>
          </p:cNvSpPr>
          <p:nvPr>
            <p:ph type="body" sz="quarter" idx="10"/>
          </p:nvPr>
        </p:nvSpPr>
        <p:spPr/>
        <p:txBody>
          <a:bodyPr/>
          <a:lstStyle/>
          <a:p>
            <a:pPr>
              <a:spcAft>
                <a:spcPts val="600"/>
              </a:spcAft>
            </a:pPr>
            <a:r>
              <a:rPr lang="en-US" dirty="0"/>
              <a:t>At times there should be competing ideas in the classroom. Sometimes it happens when the curricular materials intentionally pose two competing ideas, and the class is asked to evaluate each in some form during the unit.</a:t>
            </a:r>
          </a:p>
          <a:p>
            <a:pPr>
              <a:spcAft>
                <a:spcPts val="600"/>
              </a:spcAft>
            </a:pPr>
            <a:r>
              <a:rPr lang="en-US" dirty="0"/>
              <a:t>In other cases, you will simply have one or more “incorrect” or incomplete models / sets of ideas and will wonder how to best deal with them all. A central idea in NGSS, sensemaking, and science-in-general, is that we evaluate ideas based on evidence. There may be times when you are tempted to evaluate ideas on your own as the teacher (especially if they trigger an alarm about student misconceptions with regard to the content). Resist the urge to shut down ideas, especially if you’ve framed an activity as “brainstorming” (i.e., “We need lots of ideas in order to move forward…”). Instead, consider tabling the idea for later evaluation when you’ve had a chance to think about how to best address it. Alternatively, you could pose a question about the idea to students and see if there are already student concerns in the classroom. For other strategies, please see the MBER Essential on “Dealing with ‘Wrong’ Ideas”.</a:t>
            </a:r>
          </a:p>
          <a:p>
            <a:pPr>
              <a:spcAft>
                <a:spcPts val="600"/>
              </a:spcAft>
            </a:pPr>
            <a:r>
              <a:rPr lang="en-US" dirty="0"/>
              <a:t>In this learning segment, we are generally leading students pretty directly through the evaluation through a lecture about a problematic idea: the oxygen in the atmosphere came from the splitting of water. These slides are meant for you to use and modify (or never even show and just consider as a resource) in order to lead your students through an evaluation of this idea.</a:t>
            </a:r>
          </a:p>
          <a:p>
            <a:endParaRPr lang="en-US" dirty="0"/>
          </a:p>
        </p:txBody>
      </p:sp>
    </p:spTree>
    <p:extLst>
      <p:ext uri="{BB962C8B-B14F-4D97-AF65-F5344CB8AC3E}">
        <p14:creationId xmlns:p14="http://schemas.microsoft.com/office/powerpoint/2010/main" val="1001062670"/>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411988" y="429687"/>
          <a:ext cx="8305276" cy="1280160"/>
        </p:xfrm>
        <a:graphic>
          <a:graphicData uri="http://schemas.openxmlformats.org/drawingml/2006/table">
            <a:tbl>
              <a:tblPr firstRow="1" bandRow="1">
                <a:tableStyleId>{5C22544A-7EE6-4342-B048-85BDC9FD1C3A}</a:tableStyleId>
              </a:tblPr>
              <a:tblGrid>
                <a:gridCol w="4152638">
                  <a:extLst>
                    <a:ext uri="{9D8B030D-6E8A-4147-A177-3AD203B41FA5}">
                      <a16:colId xmlns:a16="http://schemas.microsoft.com/office/drawing/2014/main" val="2855442213"/>
                    </a:ext>
                  </a:extLst>
                </a:gridCol>
                <a:gridCol w="4152638">
                  <a:extLst>
                    <a:ext uri="{9D8B030D-6E8A-4147-A177-3AD203B41FA5}">
                      <a16:colId xmlns:a16="http://schemas.microsoft.com/office/drawing/2014/main" val="3304492817"/>
                    </a:ext>
                  </a:extLst>
                </a:gridCol>
              </a:tblGrid>
              <a:tr h="1280160">
                <a:tc>
                  <a:txBody>
                    <a:bodyPr/>
                    <a:lstStyle/>
                    <a:p>
                      <a:pPr algn="ctr"/>
                      <a:r>
                        <a:rPr lang="en-US" sz="3200" b="1" dirty="0">
                          <a:latin typeface="Arial" panose="020B0604020202020204" pitchFamily="34" charset="0"/>
                          <a:cs typeface="Arial" panose="020B0604020202020204" pitchFamily="34" charset="0"/>
                        </a:rPr>
                        <a:t>No Oxygen</a:t>
                      </a:r>
                    </a:p>
                  </a:txBody>
                  <a:tcPr anchor="ctr"/>
                </a:tc>
                <a:tc>
                  <a:txBody>
                    <a:bodyPr/>
                    <a:lstStyle/>
                    <a:p>
                      <a:pPr algn="ctr"/>
                      <a:r>
                        <a:rPr lang="en-US" sz="3200" b="1" dirty="0">
                          <a:latin typeface="Arial" panose="020B0604020202020204" pitchFamily="34" charset="0"/>
                          <a:cs typeface="Arial" panose="020B0604020202020204" pitchFamily="34" charset="0"/>
                        </a:rPr>
                        <a:t>21%</a:t>
                      </a:r>
                      <a:r>
                        <a:rPr lang="en-US" sz="3200" b="1" baseline="0" dirty="0">
                          <a:latin typeface="Arial" panose="020B0604020202020204" pitchFamily="34" charset="0"/>
                          <a:cs typeface="Arial" panose="020B0604020202020204" pitchFamily="34" charset="0"/>
                        </a:rPr>
                        <a:t> Oxygen</a:t>
                      </a:r>
                      <a:endParaRPr lang="en-US" sz="3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39768160"/>
                  </a:ext>
                </a:extLst>
              </a:tr>
            </a:tbl>
          </a:graphicData>
        </a:graphic>
      </p:graphicFrame>
      <p:sp>
        <p:nvSpPr>
          <p:cNvPr id="11" name="Right Arrow 10"/>
          <p:cNvSpPr/>
          <p:nvPr/>
        </p:nvSpPr>
        <p:spPr>
          <a:xfrm>
            <a:off x="3871452" y="943898"/>
            <a:ext cx="1364225" cy="265471"/>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11988" y="1806678"/>
            <a:ext cx="8466541" cy="452431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We had some groups share their initial models—their best guesses—to answer the driving question:</a:t>
            </a:r>
          </a:p>
          <a:p>
            <a:endParaRPr lang="en-US" sz="2400" dirty="0">
              <a:latin typeface="Arial" panose="020B0604020202020204" pitchFamily="34" charset="0"/>
              <a:cs typeface="Arial" panose="020B0604020202020204" pitchFamily="34" charset="0"/>
            </a:endParaRPr>
          </a:p>
          <a:p>
            <a:pPr>
              <a:lnSpc>
                <a:spcPct val="100000"/>
              </a:lnSpc>
            </a:pPr>
            <a:r>
              <a:rPr lang="en-US" sz="2400" dirty="0">
                <a:latin typeface="Arial" panose="020B0604020202020204" pitchFamily="34" charset="0"/>
                <a:cs typeface="Arial" panose="020B0604020202020204" pitchFamily="34" charset="0"/>
              </a:rPr>
              <a:t>Model A: Since water is H</a:t>
            </a:r>
            <a:r>
              <a:rPr lang="en-US" sz="2400" baseline="-25000" dirty="0">
                <a:latin typeface="Arial" panose="020B0604020202020204" pitchFamily="34" charset="0"/>
                <a:cs typeface="Arial" panose="020B0604020202020204" pitchFamily="34" charset="0"/>
              </a:rPr>
              <a:t>2</a:t>
            </a:r>
            <a:r>
              <a:rPr lang="en-US" sz="2400" dirty="0">
                <a:latin typeface="Arial" panose="020B0604020202020204" pitchFamily="34" charset="0"/>
                <a:cs typeface="Arial" panose="020B0604020202020204" pitchFamily="34" charset="0"/>
              </a:rPr>
              <a:t>O, maybe the oxygen came from water that was heated so the oxygen separated from the hydrogen.</a:t>
            </a:r>
          </a:p>
          <a:p>
            <a:pPr>
              <a:lnSpc>
                <a:spcPct val="100000"/>
              </a:lnSpc>
            </a:pPr>
            <a:endParaRPr lang="en-US" sz="2400" dirty="0">
              <a:latin typeface="Arial" panose="020B0604020202020204" pitchFamily="34" charset="0"/>
              <a:cs typeface="Arial" panose="020B0604020202020204" pitchFamily="34" charset="0"/>
            </a:endParaRPr>
          </a:p>
          <a:p>
            <a:pPr>
              <a:lnSpc>
                <a:spcPct val="100000"/>
              </a:lnSpc>
            </a:pPr>
            <a:r>
              <a:rPr lang="en-US" sz="2400" dirty="0">
                <a:latin typeface="Arial" panose="020B0604020202020204" pitchFamily="34" charset="0"/>
                <a:cs typeface="Arial" panose="020B0604020202020204" pitchFamily="34" charset="0"/>
              </a:rPr>
              <a:t>Model B: Maybe life developed that could somehow produce oxygen.</a:t>
            </a:r>
          </a:p>
          <a:p>
            <a:pPr>
              <a:lnSpc>
                <a:spcPct val="100000"/>
              </a:lnSpc>
            </a:pPr>
            <a:endParaRPr lang="en-US" sz="2400" dirty="0">
              <a:latin typeface="Arial" panose="020B0604020202020204" pitchFamily="34" charset="0"/>
              <a:cs typeface="Arial" panose="020B0604020202020204" pitchFamily="34" charset="0"/>
            </a:endParaRPr>
          </a:p>
          <a:p>
            <a:pPr>
              <a:lnSpc>
                <a:spcPct val="100000"/>
              </a:lnSpc>
            </a:pPr>
            <a:r>
              <a:rPr lang="en-US" sz="2400" dirty="0">
                <a:latin typeface="Arial" panose="020B0604020202020204" pitchFamily="34" charset="0"/>
                <a:cs typeface="Arial" panose="020B0604020202020204" pitchFamily="34" charset="0"/>
              </a:rPr>
              <a:t>Model C: Maybe both A and B were happening.</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74980"/>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409575" y="215899"/>
            <a:ext cx="8324850" cy="2268538"/>
          </a:xfrm>
        </p:spPr>
        <p:txBody>
          <a:bodyPr>
            <a:noAutofit/>
          </a:bodyPr>
          <a:lstStyle/>
          <a:p>
            <a:pPr>
              <a:lnSpc>
                <a:spcPct val="100000"/>
              </a:lnSpc>
            </a:pPr>
            <a:r>
              <a:rPr lang="en-US" b="1" dirty="0">
                <a:latin typeface="Arial" panose="020B0604020202020204" pitchFamily="34" charset="0"/>
                <a:cs typeface="Arial" panose="020B0604020202020204" pitchFamily="34" charset="0"/>
              </a:rPr>
              <a:t>Model A: </a:t>
            </a: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r>
              <a:rPr lang="en-US" sz="2400" b="1" i="1" dirty="0">
                <a:latin typeface="Arial" panose="020B0604020202020204" pitchFamily="34" charset="0"/>
                <a:cs typeface="Arial" panose="020B0604020202020204" pitchFamily="34" charset="0"/>
              </a:rPr>
              <a:t>Since water is H</a:t>
            </a:r>
            <a:r>
              <a:rPr lang="en-US" sz="2400" b="1" i="1" baseline="-25000" dirty="0">
                <a:latin typeface="Arial" panose="020B0604020202020204" pitchFamily="34" charset="0"/>
                <a:cs typeface="Arial" panose="020B0604020202020204" pitchFamily="34" charset="0"/>
              </a:rPr>
              <a:t>2</a:t>
            </a:r>
            <a:r>
              <a:rPr lang="en-US" sz="2400" b="1" i="1" dirty="0">
                <a:latin typeface="Arial" panose="020B0604020202020204" pitchFamily="34" charset="0"/>
                <a:cs typeface="Arial" panose="020B0604020202020204" pitchFamily="34" charset="0"/>
              </a:rPr>
              <a:t>O, maybe the oxygen came from water that was heated so the oxygen separated from the hydrogen.</a:t>
            </a:r>
            <a:r>
              <a:rPr lang="en-US" b="1" dirty="0">
                <a:latin typeface="Arial" panose="020B0604020202020204" pitchFamily="34" charset="0"/>
                <a:cs typeface="Arial" panose="020B0604020202020204" pitchFamily="34" charset="0"/>
              </a:rPr>
              <a:t/>
            </a:r>
            <a:br>
              <a:rPr lang="en-US"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409575" y="2484437"/>
            <a:ext cx="8001000" cy="3357563"/>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Let’s examine more data on this idea to help support or refute it…</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This is process is called </a:t>
            </a:r>
            <a:r>
              <a:rPr lang="en-US" sz="2400" i="1" dirty="0">
                <a:latin typeface="Arial" panose="020B0604020202020204" pitchFamily="34" charset="0"/>
                <a:cs typeface="Arial" panose="020B0604020202020204" pitchFamily="34" charset="0"/>
              </a:rPr>
              <a:t>thermal decomposition </a:t>
            </a:r>
            <a:r>
              <a:rPr lang="en-US" sz="2400" dirty="0">
                <a:latin typeface="Arial" panose="020B0604020202020204" pitchFamily="34" charset="0"/>
                <a:cs typeface="Arial" panose="020B0604020202020204" pitchFamily="34" charset="0"/>
              </a:rPr>
              <a:t>of water.</a:t>
            </a:r>
          </a:p>
          <a:p>
            <a:pPr marL="0" indent="0">
              <a:lnSpc>
                <a:spcPct val="100000"/>
              </a:lnSpc>
              <a:spcBef>
                <a:spcPts val="0"/>
              </a:spcBef>
              <a:buNone/>
            </a:pPr>
            <a:r>
              <a:rPr lang="pt-BR" sz="2400" dirty="0">
                <a:latin typeface="Arial" panose="020B0604020202020204" pitchFamily="34" charset="0"/>
                <a:cs typeface="Arial" panose="020B0604020202020204" pitchFamily="34" charset="0"/>
              </a:rPr>
              <a:t>	2 H</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O + energy → 2 H</a:t>
            </a:r>
            <a:r>
              <a:rPr lang="pt-BR" sz="2400" baseline="-25000" dirty="0">
                <a:latin typeface="Arial" panose="020B0604020202020204" pitchFamily="34" charset="0"/>
                <a:cs typeface="Arial" panose="020B0604020202020204" pitchFamily="34" charset="0"/>
              </a:rPr>
              <a:t>2</a:t>
            </a:r>
            <a:r>
              <a:rPr lang="pt-BR" sz="2400" dirty="0">
                <a:latin typeface="Arial" panose="020B0604020202020204" pitchFamily="34" charset="0"/>
                <a:cs typeface="Arial" panose="020B0604020202020204" pitchFamily="34" charset="0"/>
              </a:rPr>
              <a:t> + O</a:t>
            </a:r>
            <a:r>
              <a:rPr lang="pt-BR" sz="2400" baseline="-25000" dirty="0">
                <a:latin typeface="Arial" panose="020B0604020202020204" pitchFamily="34" charset="0"/>
                <a:cs typeface="Arial" panose="020B0604020202020204" pitchFamily="34" charset="0"/>
              </a:rPr>
              <a:t>2</a:t>
            </a:r>
          </a:p>
          <a:p>
            <a:pPr marL="0" indent="0">
              <a:lnSpc>
                <a:spcPct val="100000"/>
              </a:lnSpc>
              <a:spcBef>
                <a:spcPts val="0"/>
              </a:spcBef>
              <a:buNone/>
            </a:pPr>
            <a:endParaRPr lang="pt-BR" sz="2400" baseline="-250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At normal temperatures &amp; pressures found on Earth’s surface, this reaction can not occur because there is not enough energy. </a:t>
            </a:r>
            <a:r>
              <a:rPr lang="en-US" sz="2400" u="sng" dirty="0">
                <a:latin typeface="Arial" panose="020B0604020202020204" pitchFamily="34" charset="0"/>
                <a:cs typeface="Arial" panose="020B0604020202020204" pitchFamily="34" charset="0"/>
              </a:rPr>
              <a:t>It requires very high temperatures</a:t>
            </a:r>
            <a:r>
              <a:rPr lang="en-US" sz="2400" dirty="0">
                <a:latin typeface="Arial" panose="020B0604020202020204" pitchFamily="34" charset="0"/>
                <a:cs typeface="Arial" panose="020B0604020202020204" pitchFamily="34" charset="0"/>
              </a:rPr>
              <a:t>.</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17166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409575" y="2266951"/>
            <a:ext cx="8001000" cy="4019550"/>
          </a:xfrm>
        </p:spPr>
        <p:txBody>
          <a:bodyPr>
            <a:noAutofit/>
          </a:bodyPr>
          <a:lstStyle/>
          <a:p>
            <a:pPr>
              <a:lnSpc>
                <a:spcPct val="100000"/>
              </a:lnSpc>
              <a:spcBef>
                <a:spcPts val="0"/>
              </a:spcBef>
            </a:pPr>
            <a:r>
              <a:rPr lang="en-US" sz="2000" dirty="0">
                <a:latin typeface="Arial" panose="020B0604020202020204" pitchFamily="34" charset="0"/>
                <a:cs typeface="Arial" panose="020B0604020202020204" pitchFamily="34" charset="0"/>
              </a:rPr>
              <a:t>Even when you heat liquid water to boiling (100</a:t>
            </a:r>
            <a:r>
              <a:rPr lang="en-US" sz="2000" dirty="0">
                <a:latin typeface="Arial" panose="020B0604020202020204" pitchFamily="34" charset="0"/>
                <a:cs typeface="Arial" panose="020B0604020202020204" pitchFamily="34" charset="0"/>
                <a:sym typeface="Symbol" panose="05050102010706020507" pitchFamily="18" charset="2"/>
              </a:rPr>
              <a:t>C)</a:t>
            </a:r>
            <a:r>
              <a:rPr lang="en-US" sz="2000" dirty="0">
                <a:latin typeface="Arial" panose="020B0604020202020204" pitchFamily="34" charset="0"/>
                <a:cs typeface="Arial" panose="020B0604020202020204" pitchFamily="34" charset="0"/>
              </a:rPr>
              <a:t>, this reaction does not happen.</a:t>
            </a:r>
          </a:p>
          <a:p>
            <a:pPr lvl="1">
              <a:lnSpc>
                <a:spcPct val="100000"/>
              </a:lnSpc>
              <a:spcBef>
                <a:spcPts val="0"/>
              </a:spcBef>
            </a:pPr>
            <a:r>
              <a:rPr lang="en-US" dirty="0">
                <a:latin typeface="Arial" panose="020B0604020202020204" pitchFamily="34" charset="0"/>
                <a:cs typeface="Arial" panose="020B0604020202020204" pitchFamily="34" charset="0"/>
              </a:rPr>
              <a:t>Boiling transforms H</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O</a:t>
            </a:r>
            <a:r>
              <a:rPr lang="en-US" baseline="-25000" dirty="0">
                <a:latin typeface="Arial" panose="020B0604020202020204" pitchFamily="34" charset="0"/>
                <a:cs typeface="Arial" panose="020B0604020202020204" pitchFamily="34" charset="0"/>
              </a:rPr>
              <a:t>liquid</a:t>
            </a:r>
            <a:r>
              <a:rPr lang="en-US" dirty="0">
                <a:latin typeface="Arial" panose="020B0604020202020204" pitchFamily="34" charset="0"/>
                <a:cs typeface="Arial" panose="020B0604020202020204" pitchFamily="34" charset="0"/>
              </a:rPr>
              <a:t> into H</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O</a:t>
            </a:r>
            <a:r>
              <a:rPr lang="en-US" baseline="-25000" dirty="0">
                <a:latin typeface="Arial" panose="020B0604020202020204" pitchFamily="34" charset="0"/>
                <a:cs typeface="Arial" panose="020B0604020202020204" pitchFamily="34" charset="0"/>
              </a:rPr>
              <a:t>vapor</a:t>
            </a:r>
            <a:r>
              <a:rPr lang="en-US" dirty="0">
                <a:latin typeface="Arial" panose="020B0604020202020204" pitchFamily="34" charset="0"/>
                <a:cs typeface="Arial" panose="020B0604020202020204" pitchFamily="34" charset="0"/>
              </a:rPr>
              <a:t>.</a:t>
            </a:r>
          </a:p>
          <a:p>
            <a:pPr lvl="1">
              <a:lnSpc>
                <a:spcPct val="100000"/>
              </a:lnSpc>
              <a:spcBef>
                <a:spcPts val="0"/>
              </a:spcBef>
            </a:pPr>
            <a:r>
              <a:rPr lang="en-US" dirty="0">
                <a:latin typeface="Arial" panose="020B0604020202020204" pitchFamily="34" charset="0"/>
                <a:cs typeface="Arial" panose="020B0604020202020204" pitchFamily="34" charset="0"/>
              </a:rPr>
              <a:t>Boiling does </a:t>
            </a:r>
            <a:r>
              <a:rPr lang="en-US" b="1" dirty="0">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break apart the water molecules.</a:t>
            </a:r>
          </a:p>
          <a:p>
            <a:pPr lvl="1">
              <a:lnSpc>
                <a:spcPct val="100000"/>
              </a:lnSpc>
              <a:spcBef>
                <a:spcPts val="0"/>
              </a:spcBef>
            </a:pPr>
            <a:endParaRPr lang="en-US" dirty="0">
              <a:latin typeface="Arial" panose="020B0604020202020204" pitchFamily="34" charset="0"/>
              <a:cs typeface="Arial" panose="020B0604020202020204" pitchFamily="34" charset="0"/>
            </a:endParaRPr>
          </a:p>
          <a:p>
            <a:pPr>
              <a:lnSpc>
                <a:spcPct val="100000"/>
              </a:lnSpc>
              <a:spcBef>
                <a:spcPts val="0"/>
              </a:spcBef>
            </a:pPr>
            <a:r>
              <a:rPr lang="en-US" sz="2000" dirty="0">
                <a:latin typeface="Arial" panose="020B0604020202020204" pitchFamily="34" charset="0"/>
                <a:cs typeface="Arial" panose="020B0604020202020204" pitchFamily="34" charset="0"/>
              </a:rPr>
              <a:t>Lava is not hot enough, either, at 700</a:t>
            </a:r>
            <a:r>
              <a:rPr lang="en-US" sz="2000" dirty="0">
                <a:latin typeface="Arial" panose="020B0604020202020204" pitchFamily="34" charset="0"/>
                <a:cs typeface="Arial" panose="020B0604020202020204" pitchFamily="34" charset="0"/>
                <a:sym typeface="Symbol" panose="05050102010706020507" pitchFamily="18" charset="2"/>
              </a:rPr>
              <a:t>C</a:t>
            </a:r>
            <a:r>
              <a:rPr lang="en-US" sz="2000" dirty="0">
                <a:latin typeface="Arial" panose="020B0604020202020204" pitchFamily="34" charset="0"/>
                <a:cs typeface="Arial" panose="020B0604020202020204" pitchFamily="34" charset="0"/>
              </a:rPr>
              <a:t> to 1200</a:t>
            </a:r>
            <a:r>
              <a:rPr lang="en-US" sz="2000" dirty="0">
                <a:latin typeface="Arial" panose="020B0604020202020204" pitchFamily="34" charset="0"/>
                <a:cs typeface="Arial" panose="020B0604020202020204" pitchFamily="34" charset="0"/>
                <a:sym typeface="Symbol" panose="05050102010706020507" pitchFamily="18" charset="2"/>
              </a:rPr>
              <a:t> C!</a:t>
            </a:r>
          </a:p>
          <a:p>
            <a:pPr>
              <a:lnSpc>
                <a:spcPct val="100000"/>
              </a:lnSpc>
              <a:spcBef>
                <a:spcPts val="0"/>
              </a:spcBef>
            </a:pPr>
            <a:endParaRPr lang="en-US" sz="2000" dirty="0">
              <a:latin typeface="Arial" panose="020B0604020202020204" pitchFamily="34" charset="0"/>
              <a:cs typeface="Arial" panose="020B0604020202020204" pitchFamily="34" charset="0"/>
              <a:sym typeface="Symbol" panose="05050102010706020507" pitchFamily="18" charset="2"/>
            </a:endParaRPr>
          </a:p>
          <a:p>
            <a:pPr>
              <a:lnSpc>
                <a:spcPct val="100000"/>
              </a:lnSpc>
              <a:spcBef>
                <a:spcPts val="0"/>
              </a:spcBef>
            </a:pPr>
            <a:r>
              <a:rPr lang="en-US" sz="2000" dirty="0">
                <a:latin typeface="Arial" panose="020B0604020202020204" pitchFamily="34" charset="0"/>
                <a:cs typeface="Arial" panose="020B0604020202020204" pitchFamily="34" charset="0"/>
                <a:sym typeface="Symbol" panose="05050102010706020507" pitchFamily="18" charset="2"/>
              </a:rPr>
              <a:t>And remember, water at these temperatures is no longer a liquid, so there would need to be some natural way of containing the water vapor to heat it to these temperatures.</a:t>
            </a:r>
          </a:p>
          <a:p>
            <a:pPr marL="0" indent="0">
              <a:lnSpc>
                <a:spcPct val="100000"/>
              </a:lnSpc>
              <a:spcBef>
                <a:spcPts val="0"/>
              </a:spcBef>
              <a:buNone/>
            </a:pPr>
            <a:endParaRPr lang="pt-BR" sz="2400" dirty="0">
              <a:latin typeface="Arial" panose="020B0604020202020204" pitchFamily="34" charset="0"/>
              <a:cs typeface="Arial" panose="020B0604020202020204" pitchFamily="34" charset="0"/>
            </a:endParaRPr>
          </a:p>
          <a:p>
            <a:pPr marL="0" indent="0">
              <a:lnSpc>
                <a:spcPct val="100000"/>
              </a:lnSpc>
              <a:spcBef>
                <a:spcPts val="0"/>
              </a:spcBef>
              <a:buNone/>
            </a:pPr>
            <a:r>
              <a:rPr lang="pt-BR" sz="2400" b="1" dirty="0">
                <a:latin typeface="Arial" panose="020B0604020202020204" pitchFamily="34" charset="0"/>
                <a:cs typeface="Arial" panose="020B0604020202020204" pitchFamily="34" charset="0"/>
                <a:sym typeface="Wingdings" panose="05000000000000000000" pitchFamily="2" charset="2"/>
              </a:rPr>
              <a:t></a:t>
            </a:r>
            <a:r>
              <a:rPr lang="pt-BR" sz="2400" b="1" dirty="0">
                <a:latin typeface="Arial" panose="020B0604020202020204" pitchFamily="34" charset="0"/>
                <a:cs typeface="Arial" panose="020B0604020202020204" pitchFamily="34" charset="0"/>
              </a:rPr>
              <a:t>Does all this data help support or refute Model A?</a:t>
            </a:r>
            <a:endParaRPr lang="en-US" sz="2400" b="1" dirty="0">
              <a:latin typeface="Arial" panose="020B0604020202020204" pitchFamily="34" charset="0"/>
              <a:cs typeface="Arial" panose="020B0604020202020204" pitchFamily="34" charset="0"/>
            </a:endParaRP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5C1C8DFD-13CE-43B9-95CA-9E2B37AF903A}"/>
              </a:ext>
            </a:extLst>
          </p:cNvPr>
          <p:cNvSpPr txBox="1">
            <a:spLocks/>
          </p:cNvSpPr>
          <p:nvPr/>
        </p:nvSpPr>
        <p:spPr>
          <a:xfrm>
            <a:off x="409575" y="215899"/>
            <a:ext cx="8324850" cy="2268538"/>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b="1">
                <a:latin typeface="Arial" panose="020B0604020202020204" pitchFamily="34" charset="0"/>
                <a:cs typeface="Arial" panose="020B0604020202020204" pitchFamily="34" charset="0"/>
              </a:rPr>
              <a:t>Model A: </a:t>
            </a:r>
            <a:r>
              <a:rPr lang="en-US" sz="2400" b="1">
                <a:latin typeface="Arial" panose="020B0604020202020204" pitchFamily="34" charset="0"/>
                <a:cs typeface="Arial" panose="020B0604020202020204" pitchFamily="34" charset="0"/>
              </a:rPr>
              <a:t/>
            </a:r>
            <a:br>
              <a:rPr lang="en-US" sz="2400" b="1">
                <a:latin typeface="Arial" panose="020B0604020202020204" pitchFamily="34" charset="0"/>
                <a:cs typeface="Arial" panose="020B0604020202020204" pitchFamily="34" charset="0"/>
              </a:rPr>
            </a:br>
            <a:r>
              <a:rPr lang="en-US" sz="2400" b="1" i="1">
                <a:latin typeface="Arial" panose="020B0604020202020204" pitchFamily="34" charset="0"/>
                <a:cs typeface="Arial" panose="020B0604020202020204" pitchFamily="34" charset="0"/>
              </a:rPr>
              <a:t>Since water is H</a:t>
            </a:r>
            <a:r>
              <a:rPr lang="en-US" sz="2400" b="1" i="1" baseline="-25000">
                <a:latin typeface="Arial" panose="020B0604020202020204" pitchFamily="34" charset="0"/>
                <a:cs typeface="Arial" panose="020B0604020202020204" pitchFamily="34" charset="0"/>
              </a:rPr>
              <a:t>2</a:t>
            </a:r>
            <a:r>
              <a:rPr lang="en-US" sz="2400" b="1" i="1">
                <a:latin typeface="Arial" panose="020B0604020202020204" pitchFamily="34" charset="0"/>
                <a:cs typeface="Arial" panose="020B0604020202020204" pitchFamily="34" charset="0"/>
              </a:rPr>
              <a:t>O, maybe the oxygen came from water that was heated so the oxygen separated from the hydrogen.</a:t>
            </a:r>
            <a:r>
              <a:rPr lang="en-US" b="1">
                <a:latin typeface="Arial" panose="020B0604020202020204" pitchFamily="34" charset="0"/>
                <a:cs typeface="Arial" panose="020B0604020202020204" pitchFamily="34" charset="0"/>
              </a:rPr>
              <a:t/>
            </a:r>
            <a:br>
              <a:rPr lang="en-US" b="1">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82268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409575" y="2089150"/>
            <a:ext cx="8001000" cy="4222750"/>
          </a:xfrm>
        </p:spPr>
        <p:txBody>
          <a:bodyPr>
            <a:noAutofit/>
          </a:bodyPr>
          <a:lstStyle/>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Interestingly, water vapor (not liquid water) CAN be naturally broken apart high in earth’s atmosphere.</a:t>
            </a:r>
          </a:p>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UV radiation from the sun and cosmic rays can provide the necessary energy. This reaction can produce hydrogen (</a:t>
            </a:r>
            <a:r>
              <a:rPr lang="pt-BR" sz="1800" dirty="0">
                <a:latin typeface="Arial" panose="020B0604020202020204" pitchFamily="34" charset="0"/>
                <a:cs typeface="Arial" panose="020B0604020202020204" pitchFamily="34" charset="0"/>
              </a:rPr>
              <a:t>H</a:t>
            </a:r>
            <a:r>
              <a:rPr lang="pt-BR" sz="1800" baseline="-25000" dirty="0">
                <a:latin typeface="Arial" panose="020B0604020202020204" pitchFamily="34" charset="0"/>
                <a:cs typeface="Arial" panose="020B0604020202020204" pitchFamily="34" charset="0"/>
              </a:rPr>
              <a:t>2</a:t>
            </a:r>
            <a:r>
              <a:rPr lang="pt-BR" sz="1800" dirty="0">
                <a:latin typeface="Arial" panose="020B0604020202020204" pitchFamily="34" charset="0"/>
                <a:cs typeface="Arial" panose="020B0604020202020204" pitchFamily="34" charset="0"/>
              </a:rPr>
              <a:t>), oxygen (O</a:t>
            </a:r>
            <a:r>
              <a:rPr lang="pt-BR" sz="1800" baseline="-25000" dirty="0">
                <a:latin typeface="Arial" panose="020B0604020202020204" pitchFamily="34" charset="0"/>
                <a:cs typeface="Arial" panose="020B0604020202020204" pitchFamily="34" charset="0"/>
              </a:rPr>
              <a:t>2</a:t>
            </a:r>
            <a:r>
              <a:rPr lang="pt-BR" sz="1800" dirty="0">
                <a:latin typeface="Arial" panose="020B0604020202020204" pitchFamily="34" charset="0"/>
                <a:cs typeface="Arial" panose="020B0604020202020204" pitchFamily="34" charset="0"/>
              </a:rPr>
              <a:t>), and trace amounts of ozone (O</a:t>
            </a:r>
            <a:r>
              <a:rPr lang="pt-BR" sz="1800" baseline="-25000" dirty="0">
                <a:latin typeface="Arial" panose="020B0604020202020204" pitchFamily="34" charset="0"/>
                <a:cs typeface="Arial" panose="020B0604020202020204" pitchFamily="34" charset="0"/>
              </a:rPr>
              <a:t>3</a:t>
            </a:r>
            <a:r>
              <a:rPr lang="pt-BR" sz="1800" dirty="0">
                <a:latin typeface="Arial" panose="020B0604020202020204" pitchFamily="34" charset="0"/>
                <a:cs typeface="Arial" panose="020B0604020202020204" pitchFamily="34" charset="0"/>
              </a:rPr>
              <a:t>).</a:t>
            </a:r>
            <a:endParaRPr lang="pt-BR" sz="1800" baseline="-25000" dirty="0">
              <a:latin typeface="Arial" panose="020B0604020202020204" pitchFamily="34" charset="0"/>
              <a:cs typeface="Arial" panose="020B0604020202020204" pitchFamily="34" charset="0"/>
            </a:endParaRPr>
          </a:p>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Because hydrogen is relatively light in mass, it moves quickly, escapes earth’s gravity, and flies off into space.</a:t>
            </a:r>
          </a:p>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The oxygen and ozone are heavier and remain in the atmosphere.</a:t>
            </a:r>
          </a:p>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The relatively low temperature of the mid-atmosphere prevents much water vapor from reaching the upper atmosphere where this reaction can occur.</a:t>
            </a:r>
          </a:p>
          <a:p>
            <a:pPr>
              <a:lnSpc>
                <a:spcPct val="100000"/>
              </a:lnSpc>
              <a:spcBef>
                <a:spcPts val="0"/>
              </a:spcBef>
              <a:spcAft>
                <a:spcPts val="1200"/>
              </a:spcAft>
            </a:pPr>
            <a:r>
              <a:rPr lang="en-US" sz="1800" dirty="0">
                <a:latin typeface="Arial" panose="020B0604020202020204" pitchFamily="34" charset="0"/>
                <a:cs typeface="Arial" panose="020B0604020202020204" pitchFamily="34" charset="0"/>
              </a:rPr>
              <a:t>This process only produces very tiny amounts of oxygen, which would be readily absorbed into rocks (the O</a:t>
            </a:r>
            <a:r>
              <a:rPr lang="en-US" sz="1800" baseline="-25000" dirty="0">
                <a:latin typeface="Arial" panose="020B0604020202020204" pitchFamily="34" charset="0"/>
                <a:cs typeface="Arial" panose="020B0604020202020204" pitchFamily="34" charset="0"/>
              </a:rPr>
              <a:t>2</a:t>
            </a:r>
            <a:r>
              <a:rPr lang="en-US" sz="1800" dirty="0">
                <a:latin typeface="Arial" panose="020B0604020202020204" pitchFamily="34" charset="0"/>
                <a:cs typeface="Arial" panose="020B0604020202020204" pitchFamily="34" charset="0"/>
              </a:rPr>
              <a:t> would leave the atmosphere).</a:t>
            </a:r>
          </a:p>
        </p:txBody>
      </p:sp>
      <p:sp>
        <p:nvSpPr>
          <p:cNvPr id="6" name="Title 1">
            <a:extLst>
              <a:ext uri="{FF2B5EF4-FFF2-40B4-BE49-F238E27FC236}">
                <a16:creationId xmlns:a16="http://schemas.microsoft.com/office/drawing/2014/main" id="{25C50279-26DC-4B65-AF74-ECE358738D27}"/>
              </a:ext>
            </a:extLst>
          </p:cNvPr>
          <p:cNvSpPr txBox="1">
            <a:spLocks/>
          </p:cNvSpPr>
          <p:nvPr/>
        </p:nvSpPr>
        <p:spPr>
          <a:xfrm>
            <a:off x="409575" y="215899"/>
            <a:ext cx="8324850" cy="2268537"/>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Model A: </a:t>
            </a: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r>
              <a:rPr lang="en-US" sz="2400" b="1" i="1" dirty="0">
                <a:latin typeface="Arial" panose="020B0604020202020204" pitchFamily="34" charset="0"/>
                <a:cs typeface="Arial" panose="020B0604020202020204" pitchFamily="34" charset="0"/>
              </a:rPr>
              <a:t>Since water is H</a:t>
            </a:r>
            <a:r>
              <a:rPr lang="en-US" sz="2400" b="1" i="1" baseline="-25000" dirty="0">
                <a:latin typeface="Arial" panose="020B0604020202020204" pitchFamily="34" charset="0"/>
                <a:cs typeface="Arial" panose="020B0604020202020204" pitchFamily="34" charset="0"/>
              </a:rPr>
              <a:t>2</a:t>
            </a:r>
            <a:r>
              <a:rPr lang="en-US" sz="2400" b="1" i="1" dirty="0">
                <a:latin typeface="Arial" panose="020B0604020202020204" pitchFamily="34" charset="0"/>
                <a:cs typeface="Arial" panose="020B0604020202020204" pitchFamily="34" charset="0"/>
              </a:rPr>
              <a:t>O, maybe the oxygen came from water that was heated so the oxygen separated from the hydrogen.</a:t>
            </a:r>
            <a:r>
              <a:rPr lang="en-US" b="1" dirty="0">
                <a:latin typeface="Arial" panose="020B0604020202020204" pitchFamily="34" charset="0"/>
                <a:cs typeface="Arial" panose="020B0604020202020204" pitchFamily="34" charset="0"/>
              </a:rPr>
              <a:t/>
            </a:r>
            <a:br>
              <a:rPr lang="en-US"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03283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409575" y="2484437"/>
            <a:ext cx="8001000" cy="3609975"/>
          </a:xfrm>
        </p:spPr>
        <p:txBody>
          <a:bodyPr>
            <a:noAutofit/>
          </a:bodyPr>
          <a:lstStyle/>
          <a:p>
            <a:r>
              <a:rPr lang="en-US" sz="2800" dirty="0">
                <a:latin typeface="Arial" panose="020B0604020202020204" pitchFamily="34" charset="0"/>
                <a:cs typeface="Arial" panose="020B0604020202020204" pitchFamily="34" charset="0"/>
              </a:rPr>
              <a:t>How could we re-write Model A to capture these ideas?</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Let’s capture our thinking about this idea.</a:t>
            </a:r>
          </a:p>
          <a:p>
            <a:endParaRPr lang="en-US" sz="24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524D827-2789-430C-8283-3F57ABEAD8BF}"/>
              </a:ext>
            </a:extLst>
          </p:cNvPr>
          <p:cNvSpPr txBox="1">
            <a:spLocks/>
          </p:cNvSpPr>
          <p:nvPr/>
        </p:nvSpPr>
        <p:spPr>
          <a:xfrm>
            <a:off x="409575" y="215899"/>
            <a:ext cx="8324850" cy="2268538"/>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Model A: </a:t>
            </a: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r>
              <a:rPr lang="en-US" sz="2400" b="1" i="1" dirty="0">
                <a:latin typeface="Arial" panose="020B0604020202020204" pitchFamily="34" charset="0"/>
                <a:cs typeface="Arial" panose="020B0604020202020204" pitchFamily="34" charset="0"/>
              </a:rPr>
              <a:t>Since water is H</a:t>
            </a:r>
            <a:r>
              <a:rPr lang="en-US" sz="2400" b="1" i="1" baseline="-25000" dirty="0">
                <a:latin typeface="Arial" panose="020B0604020202020204" pitchFamily="34" charset="0"/>
                <a:cs typeface="Arial" panose="020B0604020202020204" pitchFamily="34" charset="0"/>
              </a:rPr>
              <a:t>2</a:t>
            </a:r>
            <a:r>
              <a:rPr lang="en-US" sz="2400" b="1" i="1" dirty="0">
                <a:latin typeface="Arial" panose="020B0604020202020204" pitchFamily="34" charset="0"/>
                <a:cs typeface="Arial" panose="020B0604020202020204" pitchFamily="34" charset="0"/>
              </a:rPr>
              <a:t>O, maybe the oxygen came from water that was heated so the oxygen separated from the hydrogen.</a:t>
            </a:r>
            <a:r>
              <a:rPr lang="en-US" b="1" dirty="0">
                <a:latin typeface="Arial" panose="020B0604020202020204" pitchFamily="34" charset="0"/>
                <a:cs typeface="Arial" panose="020B0604020202020204" pitchFamily="34" charset="0"/>
              </a:rPr>
              <a:t/>
            </a:r>
            <a:br>
              <a:rPr lang="en-US"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00620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092243B-399B-4643-B4E1-A743C92089EC}"/>
              </a:ext>
            </a:extLst>
          </p:cNvPr>
          <p:cNvSpPr>
            <a:spLocks noGrp="1"/>
          </p:cNvSpPr>
          <p:nvPr>
            <p:ph type="title" idx="4294967295"/>
          </p:nvPr>
        </p:nvSpPr>
        <p:spPr>
          <a:xfrm>
            <a:off x="292100" y="307975"/>
            <a:ext cx="8324850" cy="895350"/>
          </a:xfrm>
        </p:spPr>
        <p:txBody>
          <a:bodyPr>
            <a:noAutofit/>
          </a:bodyPr>
          <a:lstStyle/>
          <a:p>
            <a:r>
              <a:rPr lang="en-US" sz="3600" dirty="0">
                <a:latin typeface="Arial" panose="020B0604020202020204" pitchFamily="34" charset="0"/>
                <a:cs typeface="Arial" panose="020B0604020202020204" pitchFamily="34" charset="0"/>
              </a:rPr>
              <a:t>Back to the Models:</a:t>
            </a:r>
          </a:p>
        </p:txBody>
      </p:sp>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292100" y="1536700"/>
            <a:ext cx="8001000" cy="4433888"/>
          </a:xfrm>
        </p:spPr>
        <p:txBody>
          <a:bodyPr>
            <a:normAutofit/>
          </a:bodyPr>
          <a:lstStyle/>
          <a:p>
            <a:pPr>
              <a:lnSpc>
                <a:spcPct val="100000"/>
              </a:lnSpc>
              <a:spcBef>
                <a:spcPts val="0"/>
              </a:spcBef>
            </a:pPr>
            <a:r>
              <a:rPr lang="en-US" sz="2800" dirty="0">
                <a:latin typeface="Arial" panose="020B0604020202020204" pitchFamily="34" charset="0"/>
                <a:cs typeface="Arial" panose="020B0604020202020204" pitchFamily="34" charset="0"/>
              </a:rPr>
              <a:t>Model A: (revised version)</a:t>
            </a:r>
          </a:p>
          <a:p>
            <a:pPr>
              <a:lnSpc>
                <a:spcPct val="100000"/>
              </a:lnSpc>
              <a:spcBef>
                <a:spcPts val="0"/>
              </a:spcBef>
            </a:pPr>
            <a:endParaRPr lang="en-US" sz="2800" dirty="0">
              <a:latin typeface="Arial" panose="020B0604020202020204" pitchFamily="34" charset="0"/>
              <a:cs typeface="Arial" panose="020B0604020202020204" pitchFamily="34" charset="0"/>
            </a:endParaRPr>
          </a:p>
          <a:p>
            <a:pPr>
              <a:lnSpc>
                <a:spcPct val="100000"/>
              </a:lnSpc>
              <a:spcBef>
                <a:spcPts val="0"/>
              </a:spcBef>
            </a:pPr>
            <a:r>
              <a:rPr lang="en-US" sz="2800" dirty="0">
                <a:latin typeface="Arial" panose="020B0604020202020204" pitchFamily="34" charset="0"/>
                <a:cs typeface="Arial" panose="020B0604020202020204" pitchFamily="34" charset="0"/>
              </a:rPr>
              <a:t>Model B: Maybe life developed that could somehow produce oxygen.</a:t>
            </a:r>
          </a:p>
          <a:p>
            <a:pPr>
              <a:lnSpc>
                <a:spcPct val="100000"/>
              </a:lnSpc>
              <a:spcBef>
                <a:spcPts val="0"/>
              </a:spcBef>
            </a:pPr>
            <a:endParaRPr lang="en-US" sz="2800" dirty="0">
              <a:latin typeface="Arial" panose="020B0604020202020204" pitchFamily="34" charset="0"/>
              <a:cs typeface="Arial" panose="020B0604020202020204" pitchFamily="34" charset="0"/>
            </a:endParaRPr>
          </a:p>
          <a:p>
            <a:pPr>
              <a:lnSpc>
                <a:spcPct val="100000"/>
              </a:lnSpc>
              <a:spcBef>
                <a:spcPts val="0"/>
              </a:spcBef>
            </a:pPr>
            <a:r>
              <a:rPr lang="en-US" sz="2800" dirty="0">
                <a:latin typeface="Arial" panose="020B0604020202020204" pitchFamily="34" charset="0"/>
                <a:cs typeface="Arial" panose="020B0604020202020204" pitchFamily="34" charset="0"/>
              </a:rPr>
              <a:t>Model C: Maybe both A and B were happening.</a:t>
            </a:r>
          </a:p>
        </p:txBody>
      </p:sp>
    </p:spTree>
    <p:extLst>
      <p:ext uri="{BB962C8B-B14F-4D97-AF65-F5344CB8AC3E}">
        <p14:creationId xmlns:p14="http://schemas.microsoft.com/office/powerpoint/2010/main" val="37503811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Optional LS A Learning Segment Summary</a:t>
            </a:r>
          </a:p>
        </p:txBody>
      </p:sp>
      <p:sp>
        <p:nvSpPr>
          <p:cNvPr id="2" name="Text Placeholder 1">
            <a:extLst>
              <a:ext uri="{FF2B5EF4-FFF2-40B4-BE49-F238E27FC236}">
                <a16:creationId xmlns:a16="http://schemas.microsoft.com/office/drawing/2014/main" id="{C8CD7374-F06D-4FAC-B42E-52C840CC06AE}"/>
              </a:ext>
            </a:extLst>
          </p:cNvPr>
          <p:cNvSpPr>
            <a:spLocks noGrp="1"/>
          </p:cNvSpPr>
          <p:nvPr>
            <p:ph type="body" sz="quarter" idx="10"/>
          </p:nvPr>
        </p:nvSpPr>
        <p:spPr/>
        <p:txBody>
          <a:bodyPr/>
          <a:lstStyle/>
          <a:p>
            <a:r>
              <a:rPr lang="en-US" b="1" dirty="0"/>
              <a:t>What </a:t>
            </a:r>
            <a:r>
              <a:rPr lang="en-US" b="1" dirty="0" smtClean="0"/>
              <a:t>we’ve figured out…</a:t>
            </a:r>
            <a:endParaRPr lang="en-US" dirty="0"/>
          </a:p>
          <a:p>
            <a:r>
              <a:rPr lang="en-US" dirty="0"/>
              <a:t>We’ve expanded our thinking about this model. The influence of photosynthesis on oxygen levels in Earth’s atmosphere helps us to see that the differing spheres of Earth are interconnected and influence one another to change over time.</a:t>
            </a:r>
          </a:p>
          <a:p>
            <a:endParaRPr lang="en-US" dirty="0"/>
          </a:p>
        </p:txBody>
      </p:sp>
      <p:sp>
        <p:nvSpPr>
          <p:cNvPr id="4" name="Text Placeholder 3">
            <a:extLst>
              <a:ext uri="{FF2B5EF4-FFF2-40B4-BE49-F238E27FC236}">
                <a16:creationId xmlns:a16="http://schemas.microsoft.com/office/drawing/2014/main" id="{6064D9ED-4B7F-4DFC-B376-E77C18667B3E}"/>
              </a:ext>
            </a:extLst>
          </p:cNvPr>
          <p:cNvSpPr>
            <a:spLocks noGrp="1"/>
          </p:cNvSpPr>
          <p:nvPr>
            <p:ph type="body" sz="quarter" idx="11"/>
          </p:nvPr>
        </p:nvSpPr>
        <p:spPr/>
        <p:txBody>
          <a:bodyPr/>
          <a:lstStyle/>
          <a:p>
            <a:r>
              <a:rPr lang="en-US" u="sng" dirty="0" smtClean="0"/>
              <a:t>Optional LS “A”  </a:t>
            </a:r>
            <a:r>
              <a:rPr lang="en-US" u="sng" dirty="0"/>
              <a:t>Teacher Reflection </a:t>
            </a:r>
            <a:r>
              <a:rPr lang="en-US" u="sng" dirty="0" smtClean="0"/>
              <a:t>Notes</a:t>
            </a:r>
            <a:r>
              <a:rPr lang="en-US" dirty="0" smtClean="0"/>
              <a:t>:</a:t>
            </a:r>
            <a:endParaRPr lang="en-US" dirty="0"/>
          </a:p>
          <a:p>
            <a:endParaRPr lang="en-US" dirty="0"/>
          </a:p>
          <a:p>
            <a:r>
              <a:rPr lang="en-US" i="1" dirty="0"/>
              <a:t>Things that went well…</a:t>
            </a:r>
          </a:p>
          <a:p>
            <a:endParaRPr lang="en-US" i="1" dirty="0"/>
          </a:p>
          <a:p>
            <a:endParaRPr lang="en-US" i="1" dirty="0"/>
          </a:p>
          <a:p>
            <a:endParaRPr lang="en-US" i="1" dirty="0"/>
          </a:p>
          <a:p>
            <a:r>
              <a:rPr lang="en-US" i="1" dirty="0"/>
              <a:t>Things I would change…</a:t>
            </a:r>
          </a:p>
          <a:p>
            <a:endParaRPr lang="en-US" dirty="0"/>
          </a:p>
        </p:txBody>
      </p:sp>
    </p:spTree>
    <p:extLst>
      <p:ext uri="{BB962C8B-B14F-4D97-AF65-F5344CB8AC3E}">
        <p14:creationId xmlns:p14="http://schemas.microsoft.com/office/powerpoint/2010/main" val="24107750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Learning Segment 01 Overview</a:t>
            </a:r>
          </a:p>
        </p:txBody>
      </p:sp>
      <p:sp>
        <p:nvSpPr>
          <p:cNvPr id="2" name="Text Placeholder 1">
            <a:extLst>
              <a:ext uri="{FF2B5EF4-FFF2-40B4-BE49-F238E27FC236}">
                <a16:creationId xmlns:a16="http://schemas.microsoft.com/office/drawing/2014/main" id="{7973747E-A165-4624-BBF5-719E8312413C}"/>
              </a:ext>
            </a:extLst>
          </p:cNvPr>
          <p:cNvSpPr>
            <a:spLocks noGrp="1"/>
          </p:cNvSpPr>
          <p:nvPr>
            <p:ph type="body" sz="quarter" idx="10"/>
          </p:nvPr>
        </p:nvSpPr>
        <p:spPr/>
        <p:txBody>
          <a:bodyPr/>
          <a:lstStyle/>
          <a:p>
            <a:pPr>
              <a:spcAft>
                <a:spcPts val="600"/>
              </a:spcAft>
            </a:pPr>
            <a:r>
              <a:rPr lang="en-US" b="1" dirty="0" smtClean="0"/>
              <a:t>We </a:t>
            </a:r>
            <a:r>
              <a:rPr lang="en-US" b="1" dirty="0"/>
              <a:t>recognize that Earth has changed over time and focus in on one very specific change: the amount of oxygen in Earth’s atmosphere has increased from 0% to 21% over billions of years. We then develop a driving question that asks how and why oxygen levels have changed over time.</a:t>
            </a:r>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E478F693-53F5-4C59-BB64-BC5AB96C8930}"/>
              </a:ext>
            </a:extLst>
          </p:cNvPr>
          <p:cNvSpPr>
            <a:spLocks noGrp="1"/>
          </p:cNvSpPr>
          <p:nvPr>
            <p:ph type="body" sz="quarter" idx="12"/>
          </p:nvPr>
        </p:nvSpPr>
        <p:spPr/>
        <p:txBody>
          <a:bodyPr/>
          <a:lstStyle/>
          <a:p>
            <a:r>
              <a:rPr lang="en-US" u="sng" dirty="0"/>
              <a:t>Resources you will need</a:t>
            </a:r>
            <a:r>
              <a:rPr lang="en-US" dirty="0"/>
              <a:t>:</a:t>
            </a:r>
          </a:p>
          <a:p>
            <a:endParaRPr lang="en-US" dirty="0"/>
          </a:p>
          <a:p>
            <a:r>
              <a:rPr lang="en-US" dirty="0"/>
              <a:t>OA Doodle </a:t>
            </a:r>
            <a:r>
              <a:rPr lang="en-US" dirty="0" smtClean="0"/>
              <a:t>Sheet</a:t>
            </a:r>
            <a:endParaRPr lang="en-US" dirty="0"/>
          </a:p>
          <a:p>
            <a:endParaRPr lang="en-US" dirty="0"/>
          </a:p>
        </p:txBody>
      </p:sp>
      <p:sp>
        <p:nvSpPr>
          <p:cNvPr id="4" name="Text Placeholder 3">
            <a:extLst>
              <a:ext uri="{FF2B5EF4-FFF2-40B4-BE49-F238E27FC236}">
                <a16:creationId xmlns:a16="http://schemas.microsoft.com/office/drawing/2014/main" id="{6A4B9163-9F8A-434A-94D4-A8181A8CCD09}"/>
              </a:ext>
            </a:extLst>
          </p:cNvPr>
          <p:cNvSpPr>
            <a:spLocks noGrp="1"/>
          </p:cNvSpPr>
          <p:nvPr>
            <p:ph type="body" sz="quarter" idx="11"/>
          </p:nvPr>
        </p:nvSpPr>
        <p:spPr/>
        <p:txBody>
          <a:bodyPr/>
          <a:lstStyle/>
          <a:p>
            <a:r>
              <a:rPr lang="en-US" dirty="0"/>
              <a:t>: 10 – 25 Minutes</a:t>
            </a:r>
          </a:p>
        </p:txBody>
      </p:sp>
    </p:spTree>
    <p:extLst>
      <p:ext uri="{BB962C8B-B14F-4D97-AF65-F5344CB8AC3E}">
        <p14:creationId xmlns:p14="http://schemas.microsoft.com/office/powerpoint/2010/main" val="63145269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628650" y="401638"/>
            <a:ext cx="7886700" cy="582612"/>
          </a:xfrm>
        </p:spPr>
        <p:txBody>
          <a:bodyPr>
            <a:noAutofit/>
          </a:bodyPr>
          <a:lstStyle/>
          <a:p>
            <a:pPr algn="ctr"/>
            <a:r>
              <a:rPr lang="en-US" sz="3600" dirty="0">
                <a:latin typeface="Arial" panose="020B0604020202020204" pitchFamily="34" charset="0"/>
                <a:cs typeface="Arial" panose="020B0604020202020204" pitchFamily="34" charset="0"/>
              </a:rPr>
              <a:t>Formation of the Earth </a:t>
            </a:r>
            <a:r>
              <a:rPr lang="en-US" sz="3600" i="1" dirty="0">
                <a:latin typeface="Arial" panose="020B0604020202020204" pitchFamily="34" charset="0"/>
                <a:cs typeface="Arial" panose="020B0604020202020204" pitchFamily="34" charset="0"/>
              </a:rPr>
              <a:t>Over Time</a:t>
            </a:r>
          </a:p>
        </p:txBody>
      </p:sp>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520700" y="1228725"/>
            <a:ext cx="7886700" cy="4924425"/>
          </a:xfrm>
        </p:spPr>
        <p:txBody>
          <a:bodyPr>
            <a:noAutofit/>
          </a:bodyPr>
          <a:lstStyle/>
          <a:p>
            <a:pPr marL="0" indent="0">
              <a:lnSpc>
                <a:spcPct val="100000"/>
              </a:lnSpc>
              <a:spcBef>
                <a:spcPts val="0"/>
              </a:spcBef>
              <a:buNone/>
            </a:pPr>
            <a:r>
              <a:rPr lang="en-US" sz="2400" dirty="0">
                <a:latin typeface="Arial" panose="020B0604020202020204" pitchFamily="34" charset="0"/>
                <a:cs typeface="Arial" panose="020B0604020202020204" pitchFamily="34" charset="0"/>
              </a:rPr>
              <a:t>We’ve already spent a bunch of time thinking about how the Earth formed, but what do we know about the timing of events?</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buNone/>
            </a:pPr>
            <a:r>
              <a:rPr lang="en-US" sz="2400" dirty="0">
                <a:latin typeface="Arial" panose="020B0604020202020204" pitchFamily="34" charset="0"/>
                <a:cs typeface="Arial" panose="020B0604020202020204" pitchFamily="34" charset="0"/>
              </a:rPr>
              <a:t>The sun formed and the planets began to accrete about 4.600 billion years ago (4,600,000,000 years ago).</a:t>
            </a:r>
          </a:p>
          <a:p>
            <a:pPr marL="457200" lvl="1" indent="0">
              <a:lnSpc>
                <a:spcPct val="100000"/>
              </a:lnSpc>
              <a:spcBef>
                <a:spcPts val="0"/>
              </a:spcBef>
              <a:buNone/>
            </a:pPr>
            <a:endParaRPr lang="en-US" sz="2800" dirty="0">
              <a:latin typeface="Arial" panose="020B0604020202020204" pitchFamily="34" charset="0"/>
              <a:cs typeface="Arial" panose="020B0604020202020204" pitchFamily="34" charset="0"/>
            </a:endParaRPr>
          </a:p>
          <a:p>
            <a:pPr marL="457200" lvl="1" indent="0">
              <a:lnSpc>
                <a:spcPct val="100000"/>
              </a:lnSpc>
              <a:spcBef>
                <a:spcPts val="0"/>
              </a:spcBef>
              <a:buNone/>
            </a:pPr>
            <a:r>
              <a:rPr lang="en-US" sz="2400" i="1" dirty="0">
                <a:latin typeface="Arial" panose="020B0604020202020204" pitchFamily="34" charset="0"/>
                <a:cs typeface="Arial" panose="020B0604020202020204" pitchFamily="34" charset="0"/>
              </a:rPr>
              <a:t>Key evidence: The oldest known meteorite is dated at 4.560 billion years old.</a:t>
            </a:r>
          </a:p>
          <a:p>
            <a:pPr lvl="1">
              <a:lnSpc>
                <a:spcPct val="100000"/>
              </a:lnSpc>
              <a:spcBef>
                <a:spcPts val="0"/>
              </a:spcBef>
            </a:pPr>
            <a:endParaRPr lang="en-US" sz="28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400" dirty="0">
                <a:latin typeface="Arial" panose="020B0604020202020204" pitchFamily="34" charset="0"/>
                <a:cs typeface="Arial" panose="020B0604020202020204" pitchFamily="34" charset="0"/>
              </a:rPr>
              <a:t>The molten “lava earth” was likely hit by another proto-planet around 4.550 billion years ago (starting the moon’s formation).</a:t>
            </a:r>
          </a:p>
        </p:txBody>
      </p:sp>
    </p:spTree>
    <p:extLst>
      <p:ext uri="{BB962C8B-B14F-4D97-AF65-F5344CB8AC3E}">
        <p14:creationId xmlns:p14="http://schemas.microsoft.com/office/powerpoint/2010/main" val="23106970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A49175-C019-45DD-A9D6-4428591A6521}"/>
              </a:ext>
            </a:extLst>
          </p:cNvPr>
          <p:cNvSpPr>
            <a:spLocks noGrp="1"/>
          </p:cNvSpPr>
          <p:nvPr>
            <p:ph idx="4294967295"/>
          </p:nvPr>
        </p:nvSpPr>
        <p:spPr>
          <a:xfrm>
            <a:off x="249237" y="1301750"/>
            <a:ext cx="8385175" cy="4768850"/>
          </a:xfrm>
        </p:spPr>
        <p:txBody>
          <a:bodyPr>
            <a:noAutofit/>
          </a:bodyPr>
          <a:lstStyle/>
          <a:p>
            <a:pPr>
              <a:lnSpc>
                <a:spcPct val="100000"/>
              </a:lnSpc>
              <a:spcBef>
                <a:spcPts val="0"/>
              </a:spcBef>
            </a:pPr>
            <a:r>
              <a:rPr lang="en-US" sz="2300" dirty="0">
                <a:latin typeface="Arial" panose="020B0604020202020204" pitchFamily="34" charset="0"/>
                <a:cs typeface="Arial" panose="020B0604020202020204" pitchFamily="34" charset="0"/>
              </a:rPr>
              <a:t>The </a:t>
            </a:r>
            <a:r>
              <a:rPr lang="en-US" sz="2300" b="1" dirty="0">
                <a:latin typeface="Arial" panose="020B0604020202020204" pitchFamily="34" charset="0"/>
                <a:cs typeface="Arial" panose="020B0604020202020204" pitchFamily="34" charset="0"/>
              </a:rPr>
              <a:t>moon had formed </a:t>
            </a:r>
            <a:r>
              <a:rPr lang="en-US" sz="2300" dirty="0">
                <a:latin typeface="Arial" panose="020B0604020202020204" pitchFamily="34" charset="0"/>
                <a:cs typeface="Arial" panose="020B0604020202020204" pitchFamily="34" charset="0"/>
              </a:rPr>
              <a:t>(key evidence: the oldest moon rocks are about 4.500 billion years old).</a:t>
            </a:r>
          </a:p>
          <a:p>
            <a:pPr>
              <a:lnSpc>
                <a:spcPct val="100000"/>
              </a:lnSpc>
              <a:spcBef>
                <a:spcPts val="0"/>
              </a:spcBef>
            </a:pPr>
            <a:endParaRPr lang="en-US" sz="2300" dirty="0">
              <a:latin typeface="Arial" panose="020B0604020202020204" pitchFamily="34" charset="0"/>
              <a:cs typeface="Arial" panose="020B0604020202020204" pitchFamily="34" charset="0"/>
            </a:endParaRPr>
          </a:p>
          <a:p>
            <a:pPr>
              <a:lnSpc>
                <a:spcPct val="100000"/>
              </a:lnSpc>
              <a:spcBef>
                <a:spcPts val="0"/>
              </a:spcBef>
            </a:pPr>
            <a:r>
              <a:rPr lang="en-US" sz="2300" dirty="0">
                <a:latin typeface="Arial" panose="020B0604020202020204" pitchFamily="34" charset="0"/>
                <a:cs typeface="Arial" panose="020B0604020202020204" pitchFamily="34" charset="0"/>
              </a:rPr>
              <a:t>Earth cooled enough for some </a:t>
            </a:r>
            <a:r>
              <a:rPr lang="en-US" sz="2300" b="1" dirty="0">
                <a:latin typeface="Arial" panose="020B0604020202020204" pitchFamily="34" charset="0"/>
                <a:cs typeface="Arial" panose="020B0604020202020204" pitchFamily="34" charset="0"/>
              </a:rPr>
              <a:t>solid crust</a:t>
            </a:r>
            <a:r>
              <a:rPr lang="en-US" sz="2300" dirty="0">
                <a:latin typeface="Arial" panose="020B0604020202020204" pitchFamily="34" charset="0"/>
                <a:cs typeface="Arial" panose="020B0604020202020204" pitchFamily="34" charset="0"/>
              </a:rPr>
              <a:t> to form but is still hit frequently by meteors.</a:t>
            </a:r>
          </a:p>
          <a:p>
            <a:pPr>
              <a:lnSpc>
                <a:spcPct val="100000"/>
              </a:lnSpc>
              <a:spcBef>
                <a:spcPts val="0"/>
              </a:spcBef>
            </a:pPr>
            <a:endParaRPr lang="en-US" sz="2300" dirty="0">
              <a:latin typeface="Arial" panose="020B0604020202020204" pitchFamily="34" charset="0"/>
              <a:cs typeface="Arial" panose="020B0604020202020204" pitchFamily="34" charset="0"/>
            </a:endParaRPr>
          </a:p>
          <a:p>
            <a:pPr>
              <a:lnSpc>
                <a:spcPct val="100000"/>
              </a:lnSpc>
              <a:spcBef>
                <a:spcPts val="0"/>
              </a:spcBef>
            </a:pPr>
            <a:r>
              <a:rPr lang="en-US" sz="2300" b="1" dirty="0">
                <a:latin typeface="Arial" panose="020B0604020202020204" pitchFamily="34" charset="0"/>
                <a:cs typeface="Arial" panose="020B0604020202020204" pitchFamily="34" charset="0"/>
              </a:rPr>
              <a:t>Volcanoes</a:t>
            </a:r>
            <a:r>
              <a:rPr lang="en-US" sz="2300" dirty="0">
                <a:latin typeface="Arial" panose="020B0604020202020204" pitchFamily="34" charset="0"/>
                <a:cs typeface="Arial" panose="020B0604020202020204" pitchFamily="34" charset="0"/>
              </a:rPr>
              <a:t> were releasing gases, forming a steamy </a:t>
            </a:r>
            <a:r>
              <a:rPr lang="en-US" sz="2300" b="1" dirty="0">
                <a:latin typeface="Arial" panose="020B0604020202020204" pitchFamily="34" charset="0"/>
                <a:cs typeface="Arial" panose="020B0604020202020204" pitchFamily="34" charset="0"/>
              </a:rPr>
              <a:t>atmosphere of nitrogen, carbon dioxide, and water vapor. </a:t>
            </a:r>
          </a:p>
          <a:p>
            <a:pPr>
              <a:lnSpc>
                <a:spcPct val="100000"/>
              </a:lnSpc>
              <a:spcBef>
                <a:spcPts val="0"/>
              </a:spcBef>
            </a:pPr>
            <a:endParaRPr lang="en-US" sz="2300" dirty="0">
              <a:latin typeface="Arial" panose="020B0604020202020204" pitchFamily="34" charset="0"/>
              <a:cs typeface="Arial" panose="020B0604020202020204" pitchFamily="34" charset="0"/>
            </a:endParaRPr>
          </a:p>
          <a:p>
            <a:pPr>
              <a:lnSpc>
                <a:spcPct val="100000"/>
              </a:lnSpc>
              <a:spcBef>
                <a:spcPts val="0"/>
              </a:spcBef>
            </a:pPr>
            <a:r>
              <a:rPr lang="en-US" sz="2300" dirty="0">
                <a:latin typeface="Arial" panose="020B0604020202020204" pitchFamily="34" charset="0"/>
                <a:cs typeface="Arial" panose="020B0604020202020204" pitchFamily="34" charset="0"/>
              </a:rPr>
              <a:t>Eventually, Earth cooled enough for the water vapor in the atmosphere to condense into </a:t>
            </a:r>
            <a:r>
              <a:rPr lang="en-US" sz="2300" b="1" dirty="0">
                <a:latin typeface="Arial" panose="020B0604020202020204" pitchFamily="34" charset="0"/>
                <a:cs typeface="Arial" panose="020B0604020202020204" pitchFamily="34" charset="0"/>
              </a:rPr>
              <a:t>liquid water on the surface</a:t>
            </a:r>
            <a:r>
              <a:rPr lang="en-US" sz="2300" dirty="0">
                <a:latin typeface="Arial" panose="020B0604020202020204" pitchFamily="34" charset="0"/>
                <a:cs typeface="Arial" panose="020B0604020202020204" pitchFamily="34" charset="0"/>
              </a:rPr>
              <a:t>. </a:t>
            </a:r>
          </a:p>
          <a:p>
            <a:pPr>
              <a:lnSpc>
                <a:spcPct val="100000"/>
              </a:lnSpc>
              <a:spcBef>
                <a:spcPts val="0"/>
              </a:spcBef>
            </a:pPr>
            <a:r>
              <a:rPr lang="en-US" sz="2300" dirty="0">
                <a:latin typeface="Arial" panose="020B0604020202020204" pitchFamily="34" charset="0"/>
                <a:cs typeface="Arial" panose="020B0604020202020204" pitchFamily="34" charset="0"/>
              </a:rPr>
              <a:t>This process was messy and violent due to the continued impacts which </a:t>
            </a:r>
            <a:r>
              <a:rPr lang="en-US" sz="2300" b="1" dirty="0">
                <a:latin typeface="Arial" panose="020B0604020202020204" pitchFamily="34" charset="0"/>
                <a:cs typeface="Arial" panose="020B0604020202020204" pitchFamily="34" charset="0"/>
              </a:rPr>
              <a:t>probably re-vaporized water multiple times.</a:t>
            </a:r>
          </a:p>
          <a:p>
            <a:pPr marL="0" indent="0">
              <a:lnSpc>
                <a:spcPct val="100000"/>
              </a:lnSpc>
              <a:spcBef>
                <a:spcPts val="0"/>
              </a:spcBef>
              <a:buNone/>
            </a:pPr>
            <a:endParaRPr lang="en-US"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812E495-3528-4956-930C-DF59E0005663}"/>
              </a:ext>
            </a:extLst>
          </p:cNvPr>
          <p:cNvSpPr>
            <a:spLocks noGrp="1"/>
          </p:cNvSpPr>
          <p:nvPr>
            <p:ph type="title" idx="4294967295"/>
          </p:nvPr>
        </p:nvSpPr>
        <p:spPr>
          <a:xfrm>
            <a:off x="249237" y="388938"/>
            <a:ext cx="7886700" cy="582612"/>
          </a:xfrm>
        </p:spPr>
        <p:txBody>
          <a:bodyPr>
            <a:noAutofit/>
          </a:bodyPr>
          <a:lstStyle/>
          <a:p>
            <a:pPr>
              <a:lnSpc>
                <a:spcPct val="100000"/>
              </a:lnSpc>
              <a:spcBef>
                <a:spcPts val="0"/>
              </a:spcBef>
            </a:pPr>
            <a:r>
              <a:rPr lang="en-US" sz="3600" dirty="0">
                <a:latin typeface="Arial" panose="020B0604020202020204" pitchFamily="34" charset="0"/>
                <a:cs typeface="Arial" panose="020B0604020202020204" pitchFamily="34" charset="0"/>
              </a:rPr>
              <a:t>By 4.500 billion years ago…</a:t>
            </a:r>
          </a:p>
        </p:txBody>
      </p:sp>
    </p:spTree>
    <p:extLst>
      <p:ext uri="{BB962C8B-B14F-4D97-AF65-F5344CB8AC3E}">
        <p14:creationId xmlns:p14="http://schemas.microsoft.com/office/powerpoint/2010/main" val="18184072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1_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69077</TotalTime>
  <Words>9735</Words>
  <Application>Microsoft Office PowerPoint</Application>
  <PresentationFormat>Overhead</PresentationFormat>
  <Paragraphs>771</Paragraphs>
  <Slides>67</Slides>
  <Notes>63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Calibri</vt:lpstr>
      <vt:lpstr>Helvetica Light</vt:lpstr>
      <vt:lpstr>Helvetica Neue</vt:lpstr>
      <vt:lpstr>Symbol</vt:lpstr>
      <vt:lpstr>Times New Roman</vt:lpstr>
      <vt:lpstr>Wingdings</vt:lpstr>
      <vt:lpstr>1_Yellow</vt:lpstr>
      <vt:lpstr>PowerPoint Presentation</vt:lpstr>
      <vt:lpstr>How to use these slides…</vt:lpstr>
      <vt:lpstr>How to really use these slides… A note about coherence.</vt:lpstr>
      <vt:lpstr>Unit Overview</vt:lpstr>
      <vt:lpstr>Phenomenon-Question-Model</vt:lpstr>
      <vt:lpstr>Symbols</vt:lpstr>
      <vt:lpstr>Learning Segment 01 Overview</vt:lpstr>
      <vt:lpstr>Formation of the Earth Over Time</vt:lpstr>
      <vt:lpstr>By 4.500 billion years ago…</vt:lpstr>
      <vt:lpstr>PowerPoint Presentation</vt:lpstr>
      <vt:lpstr>And 4.400 billion years ago,  Earth looked something like this:</vt:lpstr>
      <vt:lpstr>Earth had a solid crust, a global ocean, and an atmosphere.</vt:lpstr>
      <vt:lpstr>PowerPoint Presentation</vt:lpstr>
      <vt:lpstr>It would seem the Earth has changed in the  past 4.4 billion years</vt:lpstr>
      <vt:lpstr>One interesting change that is hard to see but super important…</vt:lpstr>
      <vt:lpstr>Phenomenon: Oxygen</vt:lpstr>
      <vt:lpstr>Group Time</vt:lpstr>
      <vt:lpstr>Identify the Driving Question</vt:lpstr>
      <vt:lpstr>LS 01 Learning Segment Summary</vt:lpstr>
      <vt:lpstr>Learning Segment 02 Overview</vt:lpstr>
      <vt:lpstr>LS02 Overview Continued</vt:lpstr>
      <vt:lpstr>Changing Oxygen – What’s Up?</vt:lpstr>
      <vt:lpstr>PowerPoint Presentation</vt:lpstr>
      <vt:lpstr>Oxygen, but not in the Atmosphere</vt:lpstr>
      <vt:lpstr>Our phenomenon: </vt:lpstr>
      <vt:lpstr>PowerPoint Presentation</vt:lpstr>
      <vt:lpstr>LS02 Learning Segment Summary</vt:lpstr>
      <vt:lpstr>Learning Segment 03 Overview</vt:lpstr>
      <vt:lpstr>LS03 Overview Continued</vt:lpstr>
      <vt:lpstr>Phenomenon: Oxygen</vt:lpstr>
      <vt:lpstr>Chemical processes related to oxygen       </vt:lpstr>
      <vt:lpstr>PowerPoint Presentation</vt:lpstr>
      <vt:lpstr>Chemical processes related to oxygen (Part 1)</vt:lpstr>
      <vt:lpstr>Model idea…</vt:lpstr>
      <vt:lpstr>PowerPoint Presentation</vt:lpstr>
      <vt:lpstr>PowerPoint Presentation</vt:lpstr>
      <vt:lpstr>PowerPoint Presentation</vt:lpstr>
      <vt:lpstr>PowerPoint Presentation</vt:lpstr>
      <vt:lpstr>Oxidation and our question… (Reminder: What are we trying to figure out?)</vt:lpstr>
      <vt:lpstr>More pieces of the puzzle…</vt:lpstr>
      <vt:lpstr>We are trying to explain this timeline of oxygen in the atmosphere…</vt:lpstr>
      <vt:lpstr>LS 03 Colored Text “KEY” for Geology Cards</vt:lpstr>
      <vt:lpstr>LS 03 Colored Text “KEY” for Life Cards</vt:lpstr>
      <vt:lpstr>Whole group debrief of jigsaw:</vt:lpstr>
      <vt:lpstr>LS 03 Learning Segment Summary</vt:lpstr>
      <vt:lpstr>Learning Segment 04 Overview</vt:lpstr>
      <vt:lpstr>Return to the Driving Question…</vt:lpstr>
      <vt:lpstr>LS 04 Learning Segment Summary</vt:lpstr>
      <vt:lpstr>Learning Segment 05 Overview</vt:lpstr>
      <vt:lpstr>LS 05 Overview Continued</vt:lpstr>
      <vt:lpstr>LS 05: Sphere Interactions</vt:lpstr>
      <vt:lpstr>Broadening Our Thinking…</vt:lpstr>
      <vt:lpstr>Change over time…</vt:lpstr>
      <vt:lpstr>How has the atmosphere changed?</vt:lpstr>
      <vt:lpstr>PowerPoint Presentation</vt:lpstr>
      <vt:lpstr>PowerPoint Presentation</vt:lpstr>
      <vt:lpstr>How have the oceans changed?</vt:lpstr>
      <vt:lpstr>LS 05 Learning Segment Summary</vt:lpstr>
      <vt:lpstr>Optional Learning Segment A Overview</vt:lpstr>
      <vt:lpstr>Optional LS A Overview Continued</vt:lpstr>
      <vt:lpstr>PowerPoint Presentation</vt:lpstr>
      <vt:lpstr>Model A:  Since water is H2O, maybe the oxygen came from water that was heated so the oxygen separated from the hydrogen. </vt:lpstr>
      <vt:lpstr>PowerPoint Presentation</vt:lpstr>
      <vt:lpstr>PowerPoint Presentation</vt:lpstr>
      <vt:lpstr>PowerPoint Presentation</vt:lpstr>
      <vt:lpstr>Back to the Models:</vt:lpstr>
      <vt:lpstr>Optional LS A Learning Segment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 Hedman</dc:creator>
  <cp:lastModifiedBy>Chris Griesemer</cp:lastModifiedBy>
  <cp:revision>1024</cp:revision>
  <cp:lastPrinted>2019-09-12T04:36:27Z</cp:lastPrinted>
  <dcterms:created xsi:type="dcterms:W3CDTF">2019-08-29T23:00:29Z</dcterms:created>
  <dcterms:modified xsi:type="dcterms:W3CDTF">2021-08-03T16:53:08Z</dcterms:modified>
</cp:coreProperties>
</file>