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3" r:id="rId1"/>
  </p:sldMasterIdLst>
  <p:notesMasterIdLst>
    <p:notesMasterId r:id="rId115"/>
  </p:notesMasterIdLst>
  <p:sldIdLst>
    <p:sldId id="265" r:id="rId2"/>
    <p:sldId id="338" r:id="rId3"/>
    <p:sldId id="558" r:id="rId4"/>
    <p:sldId id="573" r:id="rId5"/>
    <p:sldId id="256" r:id="rId6"/>
    <p:sldId id="559" r:id="rId7"/>
    <p:sldId id="313" r:id="rId8"/>
    <p:sldId id="560" r:id="rId9"/>
    <p:sldId id="376" r:id="rId10"/>
    <p:sldId id="377" r:id="rId11"/>
    <p:sldId id="378" r:id="rId12"/>
    <p:sldId id="379" r:id="rId13"/>
    <p:sldId id="380" r:id="rId14"/>
    <p:sldId id="381" r:id="rId15"/>
    <p:sldId id="382" r:id="rId16"/>
    <p:sldId id="383" r:id="rId17"/>
    <p:sldId id="384" r:id="rId18"/>
    <p:sldId id="385" r:id="rId19"/>
    <p:sldId id="386" r:id="rId20"/>
    <p:sldId id="387" r:id="rId21"/>
    <p:sldId id="388" r:id="rId22"/>
    <p:sldId id="389" r:id="rId23"/>
    <p:sldId id="391" r:id="rId24"/>
    <p:sldId id="392" r:id="rId25"/>
    <p:sldId id="394" r:id="rId26"/>
    <p:sldId id="395" r:id="rId27"/>
    <p:sldId id="465" r:id="rId28"/>
    <p:sldId id="324" r:id="rId29"/>
    <p:sldId id="561" r:id="rId30"/>
    <p:sldId id="396" r:id="rId31"/>
    <p:sldId id="397" r:id="rId32"/>
    <p:sldId id="467" r:id="rId33"/>
    <p:sldId id="315" r:id="rId34"/>
    <p:sldId id="562" r:id="rId35"/>
    <p:sldId id="398" r:id="rId36"/>
    <p:sldId id="399" r:id="rId37"/>
    <p:sldId id="468" r:id="rId38"/>
    <p:sldId id="332" r:id="rId39"/>
    <p:sldId id="333" r:id="rId40"/>
    <p:sldId id="400" r:id="rId41"/>
    <p:sldId id="401" r:id="rId42"/>
    <p:sldId id="402" r:id="rId43"/>
    <p:sldId id="403" r:id="rId44"/>
    <p:sldId id="405" r:id="rId45"/>
    <p:sldId id="339" r:id="rId46"/>
    <p:sldId id="340" r:id="rId47"/>
    <p:sldId id="341" r:id="rId48"/>
    <p:sldId id="342" r:id="rId49"/>
    <p:sldId id="343" r:id="rId50"/>
    <p:sldId id="344" r:id="rId51"/>
    <p:sldId id="345" r:id="rId52"/>
    <p:sldId id="346" r:id="rId53"/>
    <p:sldId id="347" r:id="rId54"/>
    <p:sldId id="473" r:id="rId55"/>
    <p:sldId id="348" r:id="rId56"/>
    <p:sldId id="563" r:id="rId57"/>
    <p:sldId id="406" r:id="rId58"/>
    <p:sldId id="478" r:id="rId59"/>
    <p:sldId id="479" r:id="rId60"/>
    <p:sldId id="407" r:id="rId61"/>
    <p:sldId id="472" r:id="rId62"/>
    <p:sldId id="564" r:id="rId63"/>
    <p:sldId id="565" r:id="rId64"/>
    <p:sldId id="409" r:id="rId65"/>
    <p:sldId id="410" r:id="rId66"/>
    <p:sldId id="411" r:id="rId67"/>
    <p:sldId id="412" r:id="rId68"/>
    <p:sldId id="414" r:id="rId69"/>
    <p:sldId id="413" r:id="rId70"/>
    <p:sldId id="415" r:id="rId71"/>
    <p:sldId id="416" r:id="rId72"/>
    <p:sldId id="418" r:id="rId73"/>
    <p:sldId id="419" r:id="rId74"/>
    <p:sldId id="420" r:id="rId75"/>
    <p:sldId id="421" r:id="rId76"/>
    <p:sldId id="422" r:id="rId77"/>
    <p:sldId id="424" r:id="rId78"/>
    <p:sldId id="425" r:id="rId79"/>
    <p:sldId id="428" r:id="rId80"/>
    <p:sldId id="427" r:id="rId81"/>
    <p:sldId id="429" r:id="rId82"/>
    <p:sldId id="431" r:id="rId83"/>
    <p:sldId id="432" r:id="rId84"/>
    <p:sldId id="430" r:id="rId85"/>
    <p:sldId id="433" r:id="rId86"/>
    <p:sldId id="480" r:id="rId87"/>
    <p:sldId id="566" r:id="rId88"/>
    <p:sldId id="567" r:id="rId89"/>
    <p:sldId id="436" r:id="rId90"/>
    <p:sldId id="437" r:id="rId91"/>
    <p:sldId id="475" r:id="rId92"/>
    <p:sldId id="569" r:id="rId93"/>
    <p:sldId id="568" r:id="rId94"/>
    <p:sldId id="440" r:id="rId95"/>
    <p:sldId id="441" r:id="rId96"/>
    <p:sldId id="442" r:id="rId97"/>
    <p:sldId id="443" r:id="rId98"/>
    <p:sldId id="444" r:id="rId99"/>
    <p:sldId id="445" r:id="rId100"/>
    <p:sldId id="447" r:id="rId101"/>
    <p:sldId id="572" r:id="rId102"/>
    <p:sldId id="448" r:id="rId103"/>
    <p:sldId id="449" r:id="rId104"/>
    <p:sldId id="469" r:id="rId105"/>
    <p:sldId id="462" r:id="rId106"/>
    <p:sldId id="452" r:id="rId107"/>
    <p:sldId id="453" r:id="rId108"/>
    <p:sldId id="470" r:id="rId109"/>
    <p:sldId id="463" r:id="rId110"/>
    <p:sldId id="464" r:id="rId111"/>
    <p:sldId id="456" r:id="rId112"/>
    <p:sldId id="458" r:id="rId113"/>
    <p:sldId id="471" r:id="rId114"/>
  </p:sldIdLst>
  <p:sldSz cx="9144000" cy="6858000" type="overhead"/>
  <p:notesSz cx="6858000" cy="9144000"/>
  <p:defaultTextStyle>
    <a:defPPr marL="0" marR="0" indent="0" algn="l" defTabSz="642915" rtl="0" fontAlgn="auto" latinLnBrk="1" hangingPunct="0">
      <a:lnSpc>
        <a:spcPct val="100000"/>
      </a:lnSpc>
      <a:spcBef>
        <a:spcPts val="0"/>
      </a:spcBef>
      <a:spcAft>
        <a:spcPts val="0"/>
      </a:spcAft>
      <a:buClrTx/>
      <a:buSzTx/>
      <a:buFontTx/>
      <a:buNone/>
      <a:tabLst/>
      <a:defRPr kumimoji="0" sz="1266" b="0" i="0" u="none" strike="noStrike" cap="none" spc="0" normalizeH="0" baseline="0">
        <a:ln>
          <a:noFill/>
        </a:ln>
        <a:solidFill>
          <a:srgbClr val="000000"/>
        </a:solidFill>
        <a:effectLst/>
        <a:uFillTx/>
      </a:defRPr>
    </a:defPPr>
    <a:lvl1pPr marL="0" marR="0" indent="0" algn="ctr" defTabSz="410751" rtl="0" fontAlgn="auto" latinLnBrk="0" hangingPunct="0">
      <a:lnSpc>
        <a:spcPct val="100000"/>
      </a:lnSpc>
      <a:spcBef>
        <a:spcPts val="0"/>
      </a:spcBef>
      <a:spcAft>
        <a:spcPts val="0"/>
      </a:spcAft>
      <a:buClrTx/>
      <a:buSzTx/>
      <a:buFontTx/>
      <a:buNone/>
      <a:tabLst/>
      <a:defRPr kumimoji="0" sz="2531" b="0" i="0" u="none" strike="noStrike" cap="none" spc="0" normalizeH="0" baseline="0">
        <a:ln>
          <a:noFill/>
        </a:ln>
        <a:solidFill>
          <a:srgbClr val="000000"/>
        </a:solidFill>
        <a:effectLst/>
        <a:uFillTx/>
        <a:latin typeface="+mn-lt"/>
        <a:ea typeface="+mn-ea"/>
        <a:cs typeface="+mn-cs"/>
        <a:sym typeface="Helvetica Light"/>
      </a:defRPr>
    </a:lvl1pPr>
    <a:lvl2pPr marL="0" marR="0" indent="160729" algn="ctr" defTabSz="410751" rtl="0" fontAlgn="auto" latinLnBrk="0" hangingPunct="0">
      <a:lnSpc>
        <a:spcPct val="100000"/>
      </a:lnSpc>
      <a:spcBef>
        <a:spcPts val="0"/>
      </a:spcBef>
      <a:spcAft>
        <a:spcPts val="0"/>
      </a:spcAft>
      <a:buClrTx/>
      <a:buSzTx/>
      <a:buFontTx/>
      <a:buNone/>
      <a:tabLst/>
      <a:defRPr kumimoji="0" sz="2531" b="0" i="0" u="none" strike="noStrike" cap="none" spc="0" normalizeH="0" baseline="0">
        <a:ln>
          <a:noFill/>
        </a:ln>
        <a:solidFill>
          <a:srgbClr val="000000"/>
        </a:solidFill>
        <a:effectLst/>
        <a:uFillTx/>
        <a:latin typeface="+mn-lt"/>
        <a:ea typeface="+mn-ea"/>
        <a:cs typeface="+mn-cs"/>
        <a:sym typeface="Helvetica Light"/>
      </a:defRPr>
    </a:lvl2pPr>
    <a:lvl3pPr marL="0" marR="0" indent="321457" algn="ctr" defTabSz="410751" rtl="0" fontAlgn="auto" latinLnBrk="0" hangingPunct="0">
      <a:lnSpc>
        <a:spcPct val="100000"/>
      </a:lnSpc>
      <a:spcBef>
        <a:spcPts val="0"/>
      </a:spcBef>
      <a:spcAft>
        <a:spcPts val="0"/>
      </a:spcAft>
      <a:buClrTx/>
      <a:buSzTx/>
      <a:buFontTx/>
      <a:buNone/>
      <a:tabLst/>
      <a:defRPr kumimoji="0" sz="2531" b="0" i="0" u="none" strike="noStrike" cap="none" spc="0" normalizeH="0" baseline="0">
        <a:ln>
          <a:noFill/>
        </a:ln>
        <a:solidFill>
          <a:srgbClr val="000000"/>
        </a:solidFill>
        <a:effectLst/>
        <a:uFillTx/>
        <a:latin typeface="+mn-lt"/>
        <a:ea typeface="+mn-ea"/>
        <a:cs typeface="+mn-cs"/>
        <a:sym typeface="Helvetica Light"/>
      </a:defRPr>
    </a:lvl3pPr>
    <a:lvl4pPr marL="0" marR="0" indent="482186" algn="ctr" defTabSz="410751" rtl="0" fontAlgn="auto" latinLnBrk="0" hangingPunct="0">
      <a:lnSpc>
        <a:spcPct val="100000"/>
      </a:lnSpc>
      <a:spcBef>
        <a:spcPts val="0"/>
      </a:spcBef>
      <a:spcAft>
        <a:spcPts val="0"/>
      </a:spcAft>
      <a:buClrTx/>
      <a:buSzTx/>
      <a:buFontTx/>
      <a:buNone/>
      <a:tabLst/>
      <a:defRPr kumimoji="0" sz="2531" b="0" i="0" u="none" strike="noStrike" cap="none" spc="0" normalizeH="0" baseline="0">
        <a:ln>
          <a:noFill/>
        </a:ln>
        <a:solidFill>
          <a:srgbClr val="000000"/>
        </a:solidFill>
        <a:effectLst/>
        <a:uFillTx/>
        <a:latin typeface="+mn-lt"/>
        <a:ea typeface="+mn-ea"/>
        <a:cs typeface="+mn-cs"/>
        <a:sym typeface="Helvetica Light"/>
      </a:defRPr>
    </a:lvl4pPr>
    <a:lvl5pPr marL="0" marR="0" indent="642915" algn="ctr" defTabSz="410751" rtl="0" fontAlgn="auto" latinLnBrk="0" hangingPunct="0">
      <a:lnSpc>
        <a:spcPct val="100000"/>
      </a:lnSpc>
      <a:spcBef>
        <a:spcPts val="0"/>
      </a:spcBef>
      <a:spcAft>
        <a:spcPts val="0"/>
      </a:spcAft>
      <a:buClrTx/>
      <a:buSzTx/>
      <a:buFontTx/>
      <a:buNone/>
      <a:tabLst/>
      <a:defRPr kumimoji="0" sz="2531" b="0" i="0" u="none" strike="noStrike" cap="none" spc="0" normalizeH="0" baseline="0">
        <a:ln>
          <a:noFill/>
        </a:ln>
        <a:solidFill>
          <a:srgbClr val="000000"/>
        </a:solidFill>
        <a:effectLst/>
        <a:uFillTx/>
        <a:latin typeface="+mn-lt"/>
        <a:ea typeface="+mn-ea"/>
        <a:cs typeface="+mn-cs"/>
        <a:sym typeface="Helvetica Light"/>
      </a:defRPr>
    </a:lvl5pPr>
    <a:lvl6pPr marL="0" marR="0" indent="803643" algn="ctr" defTabSz="410751" rtl="0" fontAlgn="auto" latinLnBrk="0" hangingPunct="0">
      <a:lnSpc>
        <a:spcPct val="100000"/>
      </a:lnSpc>
      <a:spcBef>
        <a:spcPts val="0"/>
      </a:spcBef>
      <a:spcAft>
        <a:spcPts val="0"/>
      </a:spcAft>
      <a:buClrTx/>
      <a:buSzTx/>
      <a:buFontTx/>
      <a:buNone/>
      <a:tabLst/>
      <a:defRPr kumimoji="0" sz="2531" b="0" i="0" u="none" strike="noStrike" cap="none" spc="0" normalizeH="0" baseline="0">
        <a:ln>
          <a:noFill/>
        </a:ln>
        <a:solidFill>
          <a:srgbClr val="000000"/>
        </a:solidFill>
        <a:effectLst/>
        <a:uFillTx/>
        <a:latin typeface="+mn-lt"/>
        <a:ea typeface="+mn-ea"/>
        <a:cs typeface="+mn-cs"/>
        <a:sym typeface="Helvetica Light"/>
      </a:defRPr>
    </a:lvl6pPr>
    <a:lvl7pPr marL="0" marR="0" indent="964372" algn="ctr" defTabSz="410751" rtl="0" fontAlgn="auto" latinLnBrk="0" hangingPunct="0">
      <a:lnSpc>
        <a:spcPct val="100000"/>
      </a:lnSpc>
      <a:spcBef>
        <a:spcPts val="0"/>
      </a:spcBef>
      <a:spcAft>
        <a:spcPts val="0"/>
      </a:spcAft>
      <a:buClrTx/>
      <a:buSzTx/>
      <a:buFontTx/>
      <a:buNone/>
      <a:tabLst/>
      <a:defRPr kumimoji="0" sz="2531" b="0" i="0" u="none" strike="noStrike" cap="none" spc="0" normalizeH="0" baseline="0">
        <a:ln>
          <a:noFill/>
        </a:ln>
        <a:solidFill>
          <a:srgbClr val="000000"/>
        </a:solidFill>
        <a:effectLst/>
        <a:uFillTx/>
        <a:latin typeface="+mn-lt"/>
        <a:ea typeface="+mn-ea"/>
        <a:cs typeface="+mn-cs"/>
        <a:sym typeface="Helvetica Light"/>
      </a:defRPr>
    </a:lvl7pPr>
    <a:lvl8pPr marL="0" marR="0" indent="1125101" algn="ctr" defTabSz="410751" rtl="0" fontAlgn="auto" latinLnBrk="0" hangingPunct="0">
      <a:lnSpc>
        <a:spcPct val="100000"/>
      </a:lnSpc>
      <a:spcBef>
        <a:spcPts val="0"/>
      </a:spcBef>
      <a:spcAft>
        <a:spcPts val="0"/>
      </a:spcAft>
      <a:buClrTx/>
      <a:buSzTx/>
      <a:buFontTx/>
      <a:buNone/>
      <a:tabLst/>
      <a:defRPr kumimoji="0" sz="2531" b="0" i="0" u="none" strike="noStrike" cap="none" spc="0" normalizeH="0" baseline="0">
        <a:ln>
          <a:noFill/>
        </a:ln>
        <a:solidFill>
          <a:srgbClr val="000000"/>
        </a:solidFill>
        <a:effectLst/>
        <a:uFillTx/>
        <a:latin typeface="+mn-lt"/>
        <a:ea typeface="+mn-ea"/>
        <a:cs typeface="+mn-cs"/>
        <a:sym typeface="Helvetica Light"/>
      </a:defRPr>
    </a:lvl8pPr>
    <a:lvl9pPr marL="0" marR="0" indent="1285829" algn="ctr" defTabSz="410751" rtl="0" fontAlgn="auto" latinLnBrk="0" hangingPunct="0">
      <a:lnSpc>
        <a:spcPct val="100000"/>
      </a:lnSpc>
      <a:spcBef>
        <a:spcPts val="0"/>
      </a:spcBef>
      <a:spcAft>
        <a:spcPts val="0"/>
      </a:spcAft>
      <a:buClrTx/>
      <a:buSzTx/>
      <a:buFontTx/>
      <a:buNone/>
      <a:tabLst/>
      <a:defRPr kumimoji="0" sz="2531" b="0" i="0" u="none" strike="noStrike" cap="none" spc="0" normalizeH="0" baseline="0">
        <a:ln>
          <a:noFill/>
        </a:ln>
        <a:solidFill>
          <a:srgbClr val="000000"/>
        </a:solidFill>
        <a:effectLst/>
        <a:uFillTx/>
        <a:latin typeface="+mn-lt"/>
        <a:ea typeface="+mn-ea"/>
        <a:cs typeface="+mn-cs"/>
        <a:sym typeface="Helvetica Light"/>
      </a:defRPr>
    </a:lvl9pPr>
  </p:defaultTextStyle>
  <p:extLst>
    <p:ext uri="{521415D9-36F7-43E2-AB2F-B90AF26B5E84}">
      <p14:sectionLst xmlns:p14="http://schemas.microsoft.com/office/powerpoint/2010/main">
        <p14:section name="Introduction" id="{848D8BF6-200E-004E-BEBB-05C44C6A9F62}">
          <p14:sldIdLst>
            <p14:sldId id="265"/>
            <p14:sldId id="338"/>
            <p14:sldId id="558"/>
            <p14:sldId id="573"/>
            <p14:sldId id="256"/>
            <p14:sldId id="559"/>
          </p14:sldIdLst>
        </p14:section>
        <p14:section name="LS 01 (P)" id="{2819806A-098A-D54B-882F-CB473CAD290A}">
          <p14:sldIdLst>
            <p14:sldId id="313"/>
            <p14:sldId id="560"/>
            <p14:sldId id="376"/>
            <p14:sldId id="377"/>
            <p14:sldId id="378"/>
            <p14:sldId id="379"/>
            <p14:sldId id="380"/>
            <p14:sldId id="381"/>
            <p14:sldId id="382"/>
            <p14:sldId id="383"/>
            <p14:sldId id="384"/>
            <p14:sldId id="385"/>
            <p14:sldId id="386"/>
            <p14:sldId id="387"/>
            <p14:sldId id="388"/>
            <p14:sldId id="389"/>
            <p14:sldId id="391"/>
            <p14:sldId id="392"/>
            <p14:sldId id="394"/>
            <p14:sldId id="395"/>
            <p14:sldId id="465"/>
          </p14:sldIdLst>
        </p14:section>
        <p14:section name="LS 2 (P to Q)" id="{EB6B9D61-CAA0-B94D-9684-46094FB7E792}">
          <p14:sldIdLst>
            <p14:sldId id="324"/>
            <p14:sldId id="561"/>
            <p14:sldId id="396"/>
            <p14:sldId id="397"/>
            <p14:sldId id="467"/>
          </p14:sldIdLst>
        </p14:section>
        <p14:section name="LS 03 (Q to M)" id="{EF9C745E-C8F5-F247-99E7-AB86FB18A799}">
          <p14:sldIdLst>
            <p14:sldId id="315"/>
            <p14:sldId id="562"/>
            <p14:sldId id="398"/>
            <p14:sldId id="399"/>
            <p14:sldId id="468"/>
          </p14:sldIdLst>
        </p14:section>
        <p14:section name="LS 04 (P)" id="{15613276-9D7C-F942-9C5D-D96D762CF9BE}">
          <p14:sldIdLst>
            <p14:sldId id="332"/>
            <p14:sldId id="333"/>
            <p14:sldId id="400"/>
            <p14:sldId id="401"/>
            <p14:sldId id="402"/>
            <p14:sldId id="403"/>
            <p14:sldId id="405"/>
            <p14:sldId id="339"/>
            <p14:sldId id="340"/>
            <p14:sldId id="341"/>
            <p14:sldId id="342"/>
            <p14:sldId id="343"/>
            <p14:sldId id="344"/>
            <p14:sldId id="345"/>
            <p14:sldId id="346"/>
            <p14:sldId id="347"/>
            <p14:sldId id="473"/>
          </p14:sldIdLst>
        </p14:section>
        <p14:section name="LS 05 (P to M)" id="{20EBD6B5-4391-904E-ABFA-59184271FB80}">
          <p14:sldIdLst>
            <p14:sldId id="348"/>
            <p14:sldId id="563"/>
            <p14:sldId id="406"/>
            <p14:sldId id="478"/>
            <p14:sldId id="479"/>
            <p14:sldId id="407"/>
            <p14:sldId id="472"/>
          </p14:sldIdLst>
        </p14:section>
        <p14:section name="LS 06 (M)" id="{13216D13-F6B3-A74E-84CA-5CFC445EEEE1}">
          <p14:sldIdLst>
            <p14:sldId id="564"/>
            <p14:sldId id="565"/>
            <p14:sldId id="409"/>
            <p14:sldId id="410"/>
            <p14:sldId id="411"/>
            <p14:sldId id="412"/>
            <p14:sldId id="414"/>
            <p14:sldId id="413"/>
            <p14:sldId id="415"/>
            <p14:sldId id="416"/>
            <p14:sldId id="418"/>
            <p14:sldId id="419"/>
            <p14:sldId id="420"/>
            <p14:sldId id="421"/>
            <p14:sldId id="422"/>
            <p14:sldId id="424"/>
            <p14:sldId id="425"/>
            <p14:sldId id="428"/>
            <p14:sldId id="427"/>
            <p14:sldId id="429"/>
            <p14:sldId id="431"/>
            <p14:sldId id="432"/>
            <p14:sldId id="430"/>
            <p14:sldId id="433"/>
            <p14:sldId id="480"/>
          </p14:sldIdLst>
        </p14:section>
        <p14:section name="LS 07 (M to P)" id="{FAF9FF30-3AB3-1241-8E40-88A9891EA083}">
          <p14:sldIdLst>
            <p14:sldId id="566"/>
            <p14:sldId id="567"/>
            <p14:sldId id="436"/>
            <p14:sldId id="437"/>
            <p14:sldId id="475"/>
          </p14:sldIdLst>
        </p14:section>
        <p14:section name="LS 08 (M)" id="{9554BC47-917D-2A4B-8719-E20461B1B0BE}">
          <p14:sldIdLst>
            <p14:sldId id="569"/>
            <p14:sldId id="568"/>
            <p14:sldId id="440"/>
            <p14:sldId id="441"/>
            <p14:sldId id="442"/>
            <p14:sldId id="443"/>
            <p14:sldId id="444"/>
            <p14:sldId id="445"/>
            <p14:sldId id="447"/>
            <p14:sldId id="572"/>
            <p14:sldId id="448"/>
            <p14:sldId id="449"/>
            <p14:sldId id="469"/>
          </p14:sldIdLst>
        </p14:section>
        <p14:section name="LS 09 (M to Q)" id="{F74C6A34-F903-474C-B059-D26433137F06}">
          <p14:sldIdLst>
            <p14:sldId id="462"/>
            <p14:sldId id="452"/>
            <p14:sldId id="453"/>
            <p14:sldId id="470"/>
          </p14:sldIdLst>
        </p14:section>
        <p14:section name="LS 10 (M to P)" id="{57C6C383-30A1-AD46-B156-CBECC1266A66}">
          <p14:sldIdLst>
            <p14:sldId id="463"/>
            <p14:sldId id="464"/>
            <p14:sldId id="456"/>
            <p14:sldId id="458"/>
            <p14:sldId id="471"/>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bin Kim" initials="SK" lastIdx="1" clrIdx="0">
    <p:extLst>
      <p:ext uri="{19B8F6BF-5375-455C-9EA6-DF929625EA0E}">
        <p15:presenceInfo xmlns:p15="http://schemas.microsoft.com/office/powerpoint/2012/main" userId="S::subki@ucdavis.edu::238afc86-0e07-498b-90ac-4a166f602df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529F"/>
    <a:srgbClr val="00B0F0"/>
    <a:srgbClr val="9279B3"/>
    <a:srgbClr val="583F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16" autoAdjust="0"/>
    <p:restoredTop sz="82577" autoAdjust="0"/>
  </p:normalViewPr>
  <p:slideViewPr>
    <p:cSldViewPr snapToGrid="0" snapToObjects="1">
      <p:cViewPr>
        <p:scale>
          <a:sx n="97" d="100"/>
          <a:sy n="97" d="100"/>
        </p:scale>
        <p:origin x="2032" y="176"/>
      </p:cViewPr>
      <p:guideLst>
        <p:guide orient="horz" pos="2160"/>
        <p:guide pos="2880"/>
      </p:guideLst>
    </p:cSldViewPr>
  </p:slideViewPr>
  <p:notesTextViewPr>
    <p:cViewPr>
      <p:scale>
        <a:sx n="100" d="100"/>
        <a:sy n="100" d="100"/>
      </p:scale>
      <p:origin x="0" y="-1224"/>
    </p:cViewPr>
  </p:notesTextViewPr>
  <p:sorterViewPr>
    <p:cViewPr>
      <p:scale>
        <a:sx n="59" d="100"/>
        <a:sy n="59" d="100"/>
      </p:scale>
      <p:origin x="0" y="1128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8" name="Shape 138"/>
          <p:cNvSpPr>
            <a:spLocks noGrp="1" noRot="1" noChangeAspect="1"/>
          </p:cNvSpPr>
          <p:nvPr>
            <p:ph type="sldImg"/>
          </p:nvPr>
        </p:nvSpPr>
        <p:spPr>
          <a:xfrm>
            <a:off x="1143000" y="685800"/>
            <a:ext cx="4572000" cy="3429000"/>
          </a:xfrm>
          <a:prstGeom prst="rect">
            <a:avLst/>
          </a:prstGeom>
        </p:spPr>
        <p:txBody>
          <a:bodyPr/>
          <a:lstStyle/>
          <a:p>
            <a:endParaRPr/>
          </a:p>
        </p:txBody>
      </p:sp>
      <p:sp>
        <p:nvSpPr>
          <p:cNvPr id="139" name="Shape 139"/>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749520006"/>
      </p:ext>
    </p:extLst>
  </p:cSld>
  <p:clrMap bg1="lt1" tx1="dk1" bg2="lt2" tx2="dk2" accent1="accent1" accent2="accent2" accent3="accent3" accent4="accent4" accent5="accent5" accent6="accent6" hlink="hlink" folHlink="folHlink"/>
  <p:notesStyle>
    <a:lvl1pPr defTabSz="321457" latinLnBrk="0">
      <a:lnSpc>
        <a:spcPct val="117999"/>
      </a:lnSpc>
      <a:defRPr sz="1547">
        <a:latin typeface="Helvetica Neue"/>
        <a:ea typeface="Helvetica Neue"/>
        <a:cs typeface="Helvetica Neue"/>
        <a:sym typeface="Helvetica Neue"/>
      </a:defRPr>
    </a:lvl1pPr>
    <a:lvl2pPr indent="160729" defTabSz="321457" latinLnBrk="0">
      <a:lnSpc>
        <a:spcPct val="117999"/>
      </a:lnSpc>
      <a:defRPr sz="1547">
        <a:latin typeface="Helvetica Neue"/>
        <a:ea typeface="Helvetica Neue"/>
        <a:cs typeface="Helvetica Neue"/>
        <a:sym typeface="Helvetica Neue"/>
      </a:defRPr>
    </a:lvl2pPr>
    <a:lvl3pPr indent="321457" defTabSz="321457" latinLnBrk="0">
      <a:lnSpc>
        <a:spcPct val="117999"/>
      </a:lnSpc>
      <a:defRPr sz="1547">
        <a:latin typeface="Helvetica Neue"/>
        <a:ea typeface="Helvetica Neue"/>
        <a:cs typeface="Helvetica Neue"/>
        <a:sym typeface="Helvetica Neue"/>
      </a:defRPr>
    </a:lvl3pPr>
    <a:lvl4pPr indent="482186" defTabSz="321457" latinLnBrk="0">
      <a:lnSpc>
        <a:spcPct val="117999"/>
      </a:lnSpc>
      <a:defRPr sz="1547">
        <a:latin typeface="Helvetica Neue"/>
        <a:ea typeface="Helvetica Neue"/>
        <a:cs typeface="Helvetica Neue"/>
        <a:sym typeface="Helvetica Neue"/>
      </a:defRPr>
    </a:lvl4pPr>
    <a:lvl5pPr indent="642915" defTabSz="321457" latinLnBrk="0">
      <a:lnSpc>
        <a:spcPct val="117999"/>
      </a:lnSpc>
      <a:defRPr sz="1547">
        <a:latin typeface="Helvetica Neue"/>
        <a:ea typeface="Helvetica Neue"/>
        <a:cs typeface="Helvetica Neue"/>
        <a:sym typeface="Helvetica Neue"/>
      </a:defRPr>
    </a:lvl5pPr>
    <a:lvl6pPr indent="803643" defTabSz="321457" latinLnBrk="0">
      <a:lnSpc>
        <a:spcPct val="117999"/>
      </a:lnSpc>
      <a:defRPr sz="1547">
        <a:latin typeface="Helvetica Neue"/>
        <a:ea typeface="Helvetica Neue"/>
        <a:cs typeface="Helvetica Neue"/>
        <a:sym typeface="Helvetica Neue"/>
      </a:defRPr>
    </a:lvl6pPr>
    <a:lvl7pPr indent="964372" defTabSz="321457" latinLnBrk="0">
      <a:lnSpc>
        <a:spcPct val="117999"/>
      </a:lnSpc>
      <a:defRPr sz="1547">
        <a:latin typeface="Helvetica Neue"/>
        <a:ea typeface="Helvetica Neue"/>
        <a:cs typeface="Helvetica Neue"/>
        <a:sym typeface="Helvetica Neue"/>
      </a:defRPr>
    </a:lvl7pPr>
    <a:lvl8pPr indent="1125101" defTabSz="321457" latinLnBrk="0">
      <a:lnSpc>
        <a:spcPct val="117999"/>
      </a:lnSpc>
      <a:defRPr sz="1547">
        <a:latin typeface="Helvetica Neue"/>
        <a:ea typeface="Helvetica Neue"/>
        <a:cs typeface="Helvetica Neue"/>
        <a:sym typeface="Helvetica Neue"/>
      </a:defRPr>
    </a:lvl8pPr>
    <a:lvl9pPr indent="1285829" defTabSz="321457" latinLnBrk="0">
      <a:lnSpc>
        <a:spcPct val="117999"/>
      </a:lnSpc>
      <a:defRPr sz="1547">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commons.wikimedia.org/wiki/File:Biston.betularia.f.carbonaria.7209.jp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commons.wikimedia.org/wiki/File:Biston.betularia.f.carbonaria.7209.jpg"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s://creativecommons.org/licenses/by-sa/2.0/deed.en"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commons.wikimedia.org/wiki/File:Galapagos_Islands_topographic_map-en.svg"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ommons.wikimedia.org/wiki/File:Biston.betularia.f.carbonaria.7209.jp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ciencenews.org/article/jumping-gene-turned-peppered-moths-color-soo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sciencenews.org/article/jumping-gene-turned-peppered-moths-color-soot"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commons.wikimedia.org/wiki/File:Biston.betularia.f.carbonaria.7209.jpg" TargetMode="Externa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82.xml"/><Relationship Id="rId1" Type="http://schemas.openxmlformats.org/officeDocument/2006/relationships/notesMaster" Target="../notesMasters/notesMaster1.xml"/><Relationship Id="rId4" Type="http://schemas.openxmlformats.org/officeDocument/2006/relationships/hyperlink" Target="https://creativecommons.org/licenses/by-sa/3.0/deed.en" TargetMode="Externa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sciencenews.org/article/jumping-gene-turned-peppered-moths-color-soot"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commons.wikimedia.org/wiki/File:Biston.betularia.f.carbonaria.7209.jpg" TargetMode="Externa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s://www.youtube.com/watch?v=H8q3my7ujws"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www.hhmi.org/biointeractive/beak-finch-film-quiz"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s://commons.wikimedia.org/wiki/File:Biston.betularia.f.carbonaria.7209.jpg"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a:p>
        </p:txBody>
      </p:sp>
    </p:spTree>
    <p:extLst>
      <p:ext uri="{BB962C8B-B14F-4D97-AF65-F5344CB8AC3E}">
        <p14:creationId xmlns:p14="http://schemas.microsoft.com/office/powerpoint/2010/main" val="3478948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p>
          <a:p>
            <a:pPr>
              <a:defRPr sz="1600">
                <a:latin typeface="Arial"/>
                <a:ea typeface="Arial"/>
                <a:cs typeface="Arial"/>
                <a:sym typeface="Arial"/>
              </a:defRPr>
            </a:pPr>
            <a:endParaRPr lang="en-US" baseline="0" dirty="0"/>
          </a:p>
          <a:p>
            <a:pPr>
              <a:defRPr sz="1600">
                <a:latin typeface="Arial"/>
                <a:ea typeface="Arial"/>
                <a:cs typeface="Arial"/>
                <a:sym typeface="Arial"/>
              </a:defRPr>
            </a:pPr>
            <a:r>
              <a:rPr lang="en-US" baseline="0" dirty="0"/>
              <a:t>SOURCES:</a:t>
            </a:r>
          </a:p>
          <a:p>
            <a:pPr rtl="0"/>
            <a:r>
              <a:rPr lang="en-US" sz="1600" b="0" i="0" u="none" strike="noStrike" dirty="0">
                <a:effectLst/>
                <a:latin typeface="Helvetica Neue"/>
                <a:sym typeface="Helvetica Neue"/>
              </a:rPr>
              <a:t>Image</a:t>
            </a:r>
            <a:r>
              <a:rPr lang="en-US" sz="1600" b="0" i="0" u="none" strike="noStrike" dirty="0">
                <a:effectLst/>
                <a:latin typeface="Helvetica Neue"/>
                <a:ea typeface="Helvetica Neue"/>
                <a:cs typeface="Helvetica Neue"/>
                <a:sym typeface="Helvetica Neue"/>
              </a:rPr>
              <a:t>: S. aureus</a:t>
            </a:r>
          </a:p>
          <a:p>
            <a:pPr rtl="0"/>
            <a:r>
              <a:rPr lang="en-US" sz="1600" b="0" i="0" u="none" strike="noStrike" dirty="0">
                <a:effectLst/>
                <a:latin typeface="Helvetica Neue"/>
                <a:ea typeface="Helvetica Neue"/>
                <a:cs typeface="Helvetica Neue"/>
                <a:sym typeface="Helvetica Neue"/>
              </a:rPr>
              <a:t>URL: https://</a:t>
            </a:r>
            <a:r>
              <a:rPr lang="en-US" sz="1600" b="0" i="0" u="none" strike="noStrike" dirty="0" err="1">
                <a:effectLst/>
                <a:latin typeface="Helvetica Neue"/>
                <a:ea typeface="Helvetica Neue"/>
                <a:cs typeface="Helvetica Neue"/>
                <a:sym typeface="Helvetica Neue"/>
              </a:rPr>
              <a:t>upload.wikimedia.org</a:t>
            </a:r>
            <a:r>
              <a:rPr lang="en-US" sz="1600" b="0" i="0" u="none" strike="noStrike" dirty="0">
                <a:effectLst/>
                <a:latin typeface="Helvetica Neue"/>
                <a:ea typeface="Helvetica Neue"/>
                <a:cs typeface="Helvetica Neue"/>
                <a:sym typeface="Helvetica Neue"/>
              </a:rPr>
              <a:t>/</a:t>
            </a:r>
            <a:r>
              <a:rPr lang="en-US" sz="1600" b="0" i="0" u="none" strike="noStrike" dirty="0" err="1">
                <a:effectLst/>
                <a:latin typeface="Helvetica Neue"/>
                <a:ea typeface="Helvetica Neue"/>
                <a:cs typeface="Helvetica Neue"/>
                <a:sym typeface="Helvetica Neue"/>
              </a:rPr>
              <a:t>wikipedia</a:t>
            </a:r>
            <a:r>
              <a:rPr lang="en-US" sz="1600" b="0" i="0" u="none" strike="noStrike" dirty="0">
                <a:effectLst/>
                <a:latin typeface="Helvetica Neue"/>
                <a:ea typeface="Helvetica Neue"/>
                <a:cs typeface="Helvetica Neue"/>
                <a:sym typeface="Helvetica Neue"/>
              </a:rPr>
              <a:t>/commons/d/d3/Staphylococcus_aureus_VISA_2.jpg</a:t>
            </a:r>
          </a:p>
          <a:p>
            <a:pPr rtl="0"/>
            <a:r>
              <a:rPr lang="en-US" sz="1600" b="0" i="0" u="none" strike="noStrike" dirty="0">
                <a:effectLst/>
                <a:latin typeface="Helvetica Neue"/>
                <a:ea typeface="Helvetica Neue"/>
                <a:cs typeface="Helvetica Neue"/>
                <a:sym typeface="Helvetica Neue"/>
              </a:rPr>
              <a:t>Attribution: Content Providers(s):	CDC/ Matthew J. Arduino, </a:t>
            </a:r>
            <a:r>
              <a:rPr lang="en-US" sz="1600" b="0" i="0" u="none" strike="noStrike" dirty="0" err="1">
                <a:effectLst/>
                <a:latin typeface="Helvetica Neue"/>
                <a:ea typeface="Helvetica Neue"/>
                <a:cs typeface="Helvetica Neue"/>
                <a:sym typeface="Helvetica Neue"/>
              </a:rPr>
              <a:t>DRPHPhoto</a:t>
            </a:r>
            <a:r>
              <a:rPr lang="en-US" sz="1600" b="0" i="0" u="none" strike="noStrike" dirty="0">
                <a:effectLst/>
                <a:latin typeface="Helvetica Neue"/>
                <a:ea typeface="Helvetica Neue"/>
                <a:cs typeface="Helvetica Neue"/>
                <a:sym typeface="Helvetica Neue"/>
              </a:rPr>
              <a:t> Credit:	Janice Haney </a:t>
            </a:r>
            <a:r>
              <a:rPr lang="en-US" sz="1600" b="0" i="0" u="none" strike="noStrike" dirty="0" err="1">
                <a:effectLst/>
                <a:latin typeface="Helvetica Neue"/>
                <a:ea typeface="Helvetica Neue"/>
                <a:cs typeface="Helvetica Neue"/>
                <a:sym typeface="Helvetica Neue"/>
              </a:rPr>
              <a:t>Carr</a:t>
            </a:r>
            <a:r>
              <a:rPr lang="en-US" sz="1600" b="0" i="0" u="none" strike="noStrike" dirty="0">
                <a:effectLst/>
                <a:latin typeface="Helvetica Neue"/>
                <a:ea typeface="Helvetica Neue"/>
                <a:cs typeface="Helvetica Neue"/>
                <a:sym typeface="Helvetica Neue"/>
              </a:rPr>
              <a:t>, Public domain, via Wikimedia Commons</a:t>
            </a:r>
          </a:p>
          <a:p>
            <a:pPr>
              <a:defRPr sz="1600">
                <a:latin typeface="Arial"/>
                <a:ea typeface="Arial"/>
                <a:cs typeface="Arial"/>
                <a:sym typeface="Arial"/>
              </a:defRPr>
            </a:pPr>
            <a:endParaRPr lang="en-US" dirty="0"/>
          </a:p>
        </p:txBody>
      </p:sp>
    </p:spTree>
    <p:extLst>
      <p:ext uri="{BB962C8B-B14F-4D97-AF65-F5344CB8AC3E}">
        <p14:creationId xmlns:p14="http://schemas.microsoft.com/office/powerpoint/2010/main" val="127459816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p>
          <a:p>
            <a:pPr>
              <a:defRPr sz="1600">
                <a:latin typeface="Arial"/>
                <a:ea typeface="Arial"/>
                <a:cs typeface="Arial"/>
                <a:sym typeface="Arial"/>
              </a:defRPr>
            </a:pPr>
            <a:endParaRPr lang="en-US" baseline="0" dirty="0"/>
          </a:p>
          <a:p>
            <a:pPr>
              <a:defRPr sz="1600">
                <a:latin typeface="Arial"/>
                <a:ea typeface="Arial"/>
                <a:cs typeface="Arial"/>
                <a:sym typeface="Arial"/>
              </a:defRPr>
            </a:pPr>
            <a:r>
              <a:rPr lang="en-US" baseline="0" dirty="0"/>
              <a:t>SOURCES:</a:t>
            </a:r>
          </a:p>
          <a:p>
            <a:pPr rtl="0"/>
            <a:r>
              <a:rPr lang="en-US" sz="1600" b="0" i="0" u="none" strike="noStrike" dirty="0">
                <a:effectLst/>
                <a:latin typeface="Helvetica Neue"/>
                <a:sym typeface="Helvetica Neue"/>
              </a:rPr>
              <a:t>Image</a:t>
            </a:r>
            <a:r>
              <a:rPr lang="en-US" sz="1600" b="0" i="0" u="none" strike="noStrike" dirty="0">
                <a:effectLst/>
                <a:latin typeface="Helvetica Neue"/>
                <a:ea typeface="Helvetica Neue"/>
                <a:cs typeface="Helvetica Neue"/>
                <a:sym typeface="Helvetica Neue"/>
              </a:rPr>
              <a:t>: S. aureus</a:t>
            </a:r>
          </a:p>
          <a:p>
            <a:pPr rtl="0"/>
            <a:r>
              <a:rPr lang="en-US" sz="1600" b="0" i="0" u="none" strike="noStrike" dirty="0">
                <a:effectLst/>
                <a:latin typeface="Helvetica Neue"/>
                <a:ea typeface="Helvetica Neue"/>
                <a:cs typeface="Helvetica Neue"/>
                <a:sym typeface="Helvetica Neue"/>
              </a:rPr>
              <a:t>URL: https://</a:t>
            </a:r>
            <a:r>
              <a:rPr lang="en-US" sz="1600" b="0" i="0" u="none" strike="noStrike" dirty="0" err="1">
                <a:effectLst/>
                <a:latin typeface="Helvetica Neue"/>
                <a:ea typeface="Helvetica Neue"/>
                <a:cs typeface="Helvetica Neue"/>
                <a:sym typeface="Helvetica Neue"/>
              </a:rPr>
              <a:t>upload.wikimedia.org</a:t>
            </a:r>
            <a:r>
              <a:rPr lang="en-US" sz="1600" b="0" i="0" u="none" strike="noStrike" dirty="0">
                <a:effectLst/>
                <a:latin typeface="Helvetica Neue"/>
                <a:ea typeface="Helvetica Neue"/>
                <a:cs typeface="Helvetica Neue"/>
                <a:sym typeface="Helvetica Neue"/>
              </a:rPr>
              <a:t>/</a:t>
            </a:r>
            <a:r>
              <a:rPr lang="en-US" sz="1600" b="0" i="0" u="none" strike="noStrike" dirty="0" err="1">
                <a:effectLst/>
                <a:latin typeface="Helvetica Neue"/>
                <a:ea typeface="Helvetica Neue"/>
                <a:cs typeface="Helvetica Neue"/>
                <a:sym typeface="Helvetica Neue"/>
              </a:rPr>
              <a:t>wikipedia</a:t>
            </a:r>
            <a:r>
              <a:rPr lang="en-US" sz="1600" b="0" i="0" u="none" strike="noStrike" dirty="0">
                <a:effectLst/>
                <a:latin typeface="Helvetica Neue"/>
                <a:ea typeface="Helvetica Neue"/>
                <a:cs typeface="Helvetica Neue"/>
                <a:sym typeface="Helvetica Neue"/>
              </a:rPr>
              <a:t>/commons/d/d3/Staphylococcus_aureus_VISA_2.jpg</a:t>
            </a:r>
          </a:p>
          <a:p>
            <a:pPr rtl="0"/>
            <a:r>
              <a:rPr lang="en-US" sz="1600" b="0" i="0" u="none" strike="noStrike" dirty="0">
                <a:effectLst/>
                <a:latin typeface="Helvetica Neue"/>
                <a:ea typeface="Helvetica Neue"/>
                <a:cs typeface="Helvetica Neue"/>
                <a:sym typeface="Helvetica Neue"/>
              </a:rPr>
              <a:t>Attribution: Content Providers(s):	CDC/ Matthew J. Arduino, </a:t>
            </a:r>
            <a:r>
              <a:rPr lang="en-US" sz="1600" b="0" i="0" u="none" strike="noStrike" dirty="0" err="1">
                <a:effectLst/>
                <a:latin typeface="Helvetica Neue"/>
                <a:ea typeface="Helvetica Neue"/>
                <a:cs typeface="Helvetica Neue"/>
                <a:sym typeface="Helvetica Neue"/>
              </a:rPr>
              <a:t>DRPHPhoto</a:t>
            </a:r>
            <a:r>
              <a:rPr lang="en-US" sz="1600" b="0" i="0" u="none" strike="noStrike" dirty="0">
                <a:effectLst/>
                <a:latin typeface="Helvetica Neue"/>
                <a:ea typeface="Helvetica Neue"/>
                <a:cs typeface="Helvetica Neue"/>
                <a:sym typeface="Helvetica Neue"/>
              </a:rPr>
              <a:t> Credit:	Janice Haney </a:t>
            </a:r>
            <a:r>
              <a:rPr lang="en-US" sz="1600" b="0" i="0" u="none" strike="noStrike" dirty="0" err="1">
                <a:effectLst/>
                <a:latin typeface="Helvetica Neue"/>
                <a:ea typeface="Helvetica Neue"/>
                <a:cs typeface="Helvetica Neue"/>
                <a:sym typeface="Helvetica Neue"/>
              </a:rPr>
              <a:t>Carr</a:t>
            </a:r>
            <a:r>
              <a:rPr lang="en-US" sz="1600" b="0" i="0" u="none" strike="noStrike" dirty="0">
                <a:effectLst/>
                <a:latin typeface="Helvetica Neue"/>
                <a:ea typeface="Helvetica Neue"/>
                <a:cs typeface="Helvetica Neue"/>
                <a:sym typeface="Helvetica Neue"/>
              </a:rPr>
              <a:t>, Public domain, via Wikimedia Commons</a:t>
            </a:r>
          </a:p>
          <a:p>
            <a:pPr>
              <a:defRPr sz="1600">
                <a:latin typeface="Arial"/>
                <a:ea typeface="Arial"/>
                <a:cs typeface="Arial"/>
                <a:sym typeface="Arial"/>
              </a:defRPr>
            </a:pPr>
            <a:endParaRPr lang="en-US" dirty="0"/>
          </a:p>
        </p:txBody>
      </p:sp>
    </p:spTree>
    <p:extLst>
      <p:ext uri="{BB962C8B-B14F-4D97-AF65-F5344CB8AC3E}">
        <p14:creationId xmlns:p14="http://schemas.microsoft.com/office/powerpoint/2010/main" val="1866780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p>
          <a:p>
            <a:pPr>
              <a:defRPr sz="1600">
                <a:latin typeface="Arial"/>
                <a:ea typeface="Arial"/>
                <a:cs typeface="Arial"/>
                <a:sym typeface="Arial"/>
              </a:defRPr>
            </a:pPr>
            <a:endParaRPr lang="en-US" baseline="0" dirty="0"/>
          </a:p>
          <a:p>
            <a:pPr>
              <a:defRPr sz="1600">
                <a:latin typeface="Arial"/>
                <a:ea typeface="Arial"/>
                <a:cs typeface="Arial"/>
                <a:sym typeface="Arial"/>
              </a:defRPr>
            </a:pPr>
            <a:r>
              <a:rPr lang="en-US" baseline="0" dirty="0"/>
              <a:t>SOURCES:</a:t>
            </a:r>
          </a:p>
          <a:p>
            <a:pPr rtl="0"/>
            <a:r>
              <a:rPr lang="en-US" sz="1600" b="0" i="0" u="none" strike="noStrike" dirty="0">
                <a:effectLst/>
                <a:latin typeface="Helvetica Neue"/>
                <a:sym typeface="Helvetica Neue"/>
              </a:rPr>
              <a:t>Image</a:t>
            </a:r>
            <a:r>
              <a:rPr lang="en-US" sz="1600" b="0" i="0" u="none" strike="noStrike" dirty="0">
                <a:effectLst/>
                <a:latin typeface="Helvetica Neue"/>
                <a:ea typeface="Helvetica Neue"/>
                <a:cs typeface="Helvetica Neue"/>
                <a:sym typeface="Helvetica Neue"/>
              </a:rPr>
              <a:t>: S. aureus</a:t>
            </a:r>
          </a:p>
          <a:p>
            <a:pPr rtl="0"/>
            <a:r>
              <a:rPr lang="en-US" sz="1600" b="0" i="0" u="none" strike="noStrike" dirty="0">
                <a:effectLst/>
                <a:latin typeface="Helvetica Neue"/>
                <a:ea typeface="Helvetica Neue"/>
                <a:cs typeface="Helvetica Neue"/>
                <a:sym typeface="Helvetica Neue"/>
              </a:rPr>
              <a:t>URL: https://</a:t>
            </a:r>
            <a:r>
              <a:rPr lang="en-US" sz="1600" b="0" i="0" u="none" strike="noStrike" dirty="0" err="1">
                <a:effectLst/>
                <a:latin typeface="Helvetica Neue"/>
                <a:ea typeface="Helvetica Neue"/>
                <a:cs typeface="Helvetica Neue"/>
                <a:sym typeface="Helvetica Neue"/>
              </a:rPr>
              <a:t>upload.wikimedia.org</a:t>
            </a:r>
            <a:r>
              <a:rPr lang="en-US" sz="1600" b="0" i="0" u="none" strike="noStrike" dirty="0">
                <a:effectLst/>
                <a:latin typeface="Helvetica Neue"/>
                <a:ea typeface="Helvetica Neue"/>
                <a:cs typeface="Helvetica Neue"/>
                <a:sym typeface="Helvetica Neue"/>
              </a:rPr>
              <a:t>/</a:t>
            </a:r>
            <a:r>
              <a:rPr lang="en-US" sz="1600" b="0" i="0" u="none" strike="noStrike" dirty="0" err="1">
                <a:effectLst/>
                <a:latin typeface="Helvetica Neue"/>
                <a:ea typeface="Helvetica Neue"/>
                <a:cs typeface="Helvetica Neue"/>
                <a:sym typeface="Helvetica Neue"/>
              </a:rPr>
              <a:t>wikipedia</a:t>
            </a:r>
            <a:r>
              <a:rPr lang="en-US" sz="1600" b="0" i="0" u="none" strike="noStrike" dirty="0">
                <a:effectLst/>
                <a:latin typeface="Helvetica Neue"/>
                <a:ea typeface="Helvetica Neue"/>
                <a:cs typeface="Helvetica Neue"/>
                <a:sym typeface="Helvetica Neue"/>
              </a:rPr>
              <a:t>/commons/d/d3/Staphylococcus_aureus_VISA_2.jpg</a:t>
            </a:r>
          </a:p>
          <a:p>
            <a:pPr rtl="0"/>
            <a:r>
              <a:rPr lang="en-US" sz="1600" b="0" i="0" u="none" strike="noStrike" dirty="0">
                <a:effectLst/>
                <a:latin typeface="Helvetica Neue"/>
                <a:ea typeface="Helvetica Neue"/>
                <a:cs typeface="Helvetica Neue"/>
                <a:sym typeface="Helvetica Neue"/>
              </a:rPr>
              <a:t>Attribution: Content Providers(s):	CDC/ Matthew J. Arduino, </a:t>
            </a:r>
            <a:r>
              <a:rPr lang="en-US" sz="1600" b="0" i="0" u="none" strike="noStrike" dirty="0" err="1">
                <a:effectLst/>
                <a:latin typeface="Helvetica Neue"/>
                <a:ea typeface="Helvetica Neue"/>
                <a:cs typeface="Helvetica Neue"/>
                <a:sym typeface="Helvetica Neue"/>
              </a:rPr>
              <a:t>DRPHPhoto</a:t>
            </a:r>
            <a:r>
              <a:rPr lang="en-US" sz="1600" b="0" i="0" u="none" strike="noStrike" dirty="0">
                <a:effectLst/>
                <a:latin typeface="Helvetica Neue"/>
                <a:ea typeface="Helvetica Neue"/>
                <a:cs typeface="Helvetica Neue"/>
                <a:sym typeface="Helvetica Neue"/>
              </a:rPr>
              <a:t> Credit:	Janice Haney </a:t>
            </a:r>
            <a:r>
              <a:rPr lang="en-US" sz="1600" b="0" i="0" u="none" strike="noStrike" dirty="0" err="1">
                <a:effectLst/>
                <a:latin typeface="Helvetica Neue"/>
                <a:ea typeface="Helvetica Neue"/>
                <a:cs typeface="Helvetica Neue"/>
                <a:sym typeface="Helvetica Neue"/>
              </a:rPr>
              <a:t>Carr</a:t>
            </a:r>
            <a:r>
              <a:rPr lang="en-US" sz="1600" b="0" i="0" u="none" strike="noStrike" dirty="0">
                <a:effectLst/>
                <a:latin typeface="Helvetica Neue"/>
                <a:ea typeface="Helvetica Neue"/>
                <a:cs typeface="Helvetica Neue"/>
                <a:sym typeface="Helvetica Neue"/>
              </a:rPr>
              <a:t>, Public domain, via Wikimedia Commons</a:t>
            </a:r>
          </a:p>
          <a:p>
            <a:pPr>
              <a:defRPr sz="1600">
                <a:latin typeface="Arial"/>
                <a:ea typeface="Arial"/>
                <a:cs typeface="Arial"/>
                <a:sym typeface="Arial"/>
              </a:defRPr>
            </a:pPr>
            <a:endParaRPr lang="en-US" dirty="0"/>
          </a:p>
        </p:txBody>
      </p:sp>
    </p:spTree>
    <p:extLst>
      <p:ext uri="{BB962C8B-B14F-4D97-AF65-F5344CB8AC3E}">
        <p14:creationId xmlns:p14="http://schemas.microsoft.com/office/powerpoint/2010/main" val="1486135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p>
          <a:p>
            <a:pPr>
              <a:defRPr sz="1600">
                <a:latin typeface="Arial"/>
                <a:ea typeface="Arial"/>
                <a:cs typeface="Arial"/>
                <a:sym typeface="Arial"/>
              </a:defRPr>
            </a:pPr>
            <a:endParaRPr lang="en-US" baseline="0" dirty="0"/>
          </a:p>
          <a:p>
            <a:pPr>
              <a:defRPr sz="1600">
                <a:latin typeface="Arial"/>
                <a:ea typeface="Arial"/>
                <a:cs typeface="Arial"/>
                <a:sym typeface="Arial"/>
              </a:defRPr>
            </a:pPr>
            <a:r>
              <a:rPr lang="en-US" baseline="0" dirty="0"/>
              <a:t>SOURCES:</a:t>
            </a:r>
          </a:p>
          <a:p>
            <a:pPr rtl="0"/>
            <a:r>
              <a:rPr lang="en-US" sz="1600" b="0" i="0" u="none" strike="noStrike" dirty="0">
                <a:effectLst/>
                <a:latin typeface="Helvetica Neue"/>
                <a:sym typeface="Helvetica Neue"/>
              </a:rPr>
              <a:t>Image</a:t>
            </a:r>
            <a:r>
              <a:rPr lang="en-US" sz="1600" b="0" i="0" u="none" strike="noStrike" dirty="0">
                <a:effectLst/>
                <a:latin typeface="Helvetica Neue"/>
                <a:ea typeface="Helvetica Neue"/>
                <a:cs typeface="Helvetica Neue"/>
                <a:sym typeface="Helvetica Neue"/>
              </a:rPr>
              <a:t>: S. aureus</a:t>
            </a:r>
          </a:p>
          <a:p>
            <a:pPr rtl="0"/>
            <a:r>
              <a:rPr lang="en-US" sz="1600" b="0" i="0" u="none" strike="noStrike" dirty="0">
                <a:effectLst/>
                <a:latin typeface="Helvetica Neue"/>
                <a:ea typeface="Helvetica Neue"/>
                <a:cs typeface="Helvetica Neue"/>
                <a:sym typeface="Helvetica Neue"/>
              </a:rPr>
              <a:t>URL: https://</a:t>
            </a:r>
            <a:r>
              <a:rPr lang="en-US" sz="1600" b="0" i="0" u="none" strike="noStrike" dirty="0" err="1">
                <a:effectLst/>
                <a:latin typeface="Helvetica Neue"/>
                <a:ea typeface="Helvetica Neue"/>
                <a:cs typeface="Helvetica Neue"/>
                <a:sym typeface="Helvetica Neue"/>
              </a:rPr>
              <a:t>upload.wikimedia.org</a:t>
            </a:r>
            <a:r>
              <a:rPr lang="en-US" sz="1600" b="0" i="0" u="none" strike="noStrike" dirty="0">
                <a:effectLst/>
                <a:latin typeface="Helvetica Neue"/>
                <a:ea typeface="Helvetica Neue"/>
                <a:cs typeface="Helvetica Neue"/>
                <a:sym typeface="Helvetica Neue"/>
              </a:rPr>
              <a:t>/</a:t>
            </a:r>
            <a:r>
              <a:rPr lang="en-US" sz="1600" b="0" i="0" u="none" strike="noStrike" dirty="0" err="1">
                <a:effectLst/>
                <a:latin typeface="Helvetica Neue"/>
                <a:ea typeface="Helvetica Neue"/>
                <a:cs typeface="Helvetica Neue"/>
                <a:sym typeface="Helvetica Neue"/>
              </a:rPr>
              <a:t>wikipedia</a:t>
            </a:r>
            <a:r>
              <a:rPr lang="en-US" sz="1600" b="0" i="0" u="none" strike="noStrike" dirty="0">
                <a:effectLst/>
                <a:latin typeface="Helvetica Neue"/>
                <a:ea typeface="Helvetica Neue"/>
                <a:cs typeface="Helvetica Neue"/>
                <a:sym typeface="Helvetica Neue"/>
              </a:rPr>
              <a:t>/commons/d/d3/Staphylococcus_aureus_VISA_2.jpg</a:t>
            </a:r>
          </a:p>
          <a:p>
            <a:pPr rtl="0"/>
            <a:r>
              <a:rPr lang="en-US" sz="1600" b="0" i="0" u="none" strike="noStrike" dirty="0">
                <a:effectLst/>
                <a:latin typeface="Helvetica Neue"/>
                <a:ea typeface="Helvetica Neue"/>
                <a:cs typeface="Helvetica Neue"/>
                <a:sym typeface="Helvetica Neue"/>
              </a:rPr>
              <a:t>Attribution: Content Providers(s):	CDC/ Matthew J. Arduino, </a:t>
            </a:r>
            <a:r>
              <a:rPr lang="en-US" sz="1600" b="0" i="0" u="none" strike="noStrike" dirty="0" err="1">
                <a:effectLst/>
                <a:latin typeface="Helvetica Neue"/>
                <a:ea typeface="Helvetica Neue"/>
                <a:cs typeface="Helvetica Neue"/>
                <a:sym typeface="Helvetica Neue"/>
              </a:rPr>
              <a:t>DRPHPhoto</a:t>
            </a:r>
            <a:r>
              <a:rPr lang="en-US" sz="1600" b="0" i="0" u="none" strike="noStrike" dirty="0">
                <a:effectLst/>
                <a:latin typeface="Helvetica Neue"/>
                <a:ea typeface="Helvetica Neue"/>
                <a:cs typeface="Helvetica Neue"/>
                <a:sym typeface="Helvetica Neue"/>
              </a:rPr>
              <a:t> Credit:	Janice Haney </a:t>
            </a:r>
            <a:r>
              <a:rPr lang="en-US" sz="1600" b="0" i="0" u="none" strike="noStrike" dirty="0" err="1">
                <a:effectLst/>
                <a:latin typeface="Helvetica Neue"/>
                <a:ea typeface="Helvetica Neue"/>
                <a:cs typeface="Helvetica Neue"/>
                <a:sym typeface="Helvetica Neue"/>
              </a:rPr>
              <a:t>Carr</a:t>
            </a:r>
            <a:r>
              <a:rPr lang="en-US" sz="1600" b="0" i="0" u="none" strike="noStrike" dirty="0">
                <a:effectLst/>
                <a:latin typeface="Helvetica Neue"/>
                <a:ea typeface="Helvetica Neue"/>
                <a:cs typeface="Helvetica Neue"/>
                <a:sym typeface="Helvetica Neue"/>
              </a:rPr>
              <a:t>, Public domain, via Wikimedia Commons</a:t>
            </a:r>
          </a:p>
          <a:p>
            <a:pPr>
              <a:defRPr sz="1600">
                <a:latin typeface="Arial"/>
                <a:ea typeface="Arial"/>
                <a:cs typeface="Arial"/>
                <a:sym typeface="Arial"/>
              </a:defRPr>
            </a:pPr>
            <a:endParaRPr lang="en-US" dirty="0"/>
          </a:p>
        </p:txBody>
      </p:sp>
    </p:spTree>
    <p:extLst>
      <p:ext uri="{BB962C8B-B14F-4D97-AF65-F5344CB8AC3E}">
        <p14:creationId xmlns:p14="http://schemas.microsoft.com/office/powerpoint/2010/main" val="489283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p>
          <a:p>
            <a:pPr>
              <a:defRPr sz="1600">
                <a:latin typeface="Arial"/>
                <a:ea typeface="Arial"/>
                <a:cs typeface="Arial"/>
                <a:sym typeface="Arial"/>
              </a:defRPr>
            </a:pPr>
            <a:endParaRPr lang="en-US" baseline="0" dirty="0"/>
          </a:p>
          <a:p>
            <a:pPr>
              <a:defRPr sz="1600">
                <a:latin typeface="Arial"/>
                <a:ea typeface="Arial"/>
                <a:cs typeface="Arial"/>
                <a:sym typeface="Arial"/>
              </a:defRPr>
            </a:pPr>
            <a:r>
              <a:rPr lang="en-US" baseline="0" dirty="0"/>
              <a:t>SOURCES:</a:t>
            </a:r>
          </a:p>
          <a:p>
            <a:pPr rtl="0"/>
            <a:r>
              <a:rPr lang="en-US" sz="1600" b="0" i="0" u="none" strike="noStrike" dirty="0">
                <a:effectLst/>
                <a:latin typeface="Helvetica Neue"/>
                <a:sym typeface="Helvetica Neue"/>
              </a:rPr>
              <a:t>Image</a:t>
            </a:r>
            <a:r>
              <a:rPr lang="en-US" sz="1600" b="0" i="0" u="none" strike="noStrike" dirty="0">
                <a:effectLst/>
                <a:latin typeface="Helvetica Neue"/>
                <a:ea typeface="Helvetica Neue"/>
                <a:cs typeface="Helvetica Neue"/>
                <a:sym typeface="Helvetica Neue"/>
              </a:rPr>
              <a:t>: S. aureus</a:t>
            </a:r>
          </a:p>
          <a:p>
            <a:pPr rtl="0"/>
            <a:r>
              <a:rPr lang="en-US" sz="1600" b="0" i="0" u="none" strike="noStrike" dirty="0">
                <a:effectLst/>
                <a:latin typeface="Helvetica Neue"/>
                <a:ea typeface="Helvetica Neue"/>
                <a:cs typeface="Helvetica Neue"/>
                <a:sym typeface="Helvetica Neue"/>
              </a:rPr>
              <a:t>URL: https://</a:t>
            </a:r>
            <a:r>
              <a:rPr lang="en-US" sz="1600" b="0" i="0" u="none" strike="noStrike" dirty="0" err="1">
                <a:effectLst/>
                <a:latin typeface="Helvetica Neue"/>
                <a:ea typeface="Helvetica Neue"/>
                <a:cs typeface="Helvetica Neue"/>
                <a:sym typeface="Helvetica Neue"/>
              </a:rPr>
              <a:t>upload.wikimedia.org</a:t>
            </a:r>
            <a:r>
              <a:rPr lang="en-US" sz="1600" b="0" i="0" u="none" strike="noStrike" dirty="0">
                <a:effectLst/>
                <a:latin typeface="Helvetica Neue"/>
                <a:ea typeface="Helvetica Neue"/>
                <a:cs typeface="Helvetica Neue"/>
                <a:sym typeface="Helvetica Neue"/>
              </a:rPr>
              <a:t>/</a:t>
            </a:r>
            <a:r>
              <a:rPr lang="en-US" sz="1600" b="0" i="0" u="none" strike="noStrike" dirty="0" err="1">
                <a:effectLst/>
                <a:latin typeface="Helvetica Neue"/>
                <a:ea typeface="Helvetica Neue"/>
                <a:cs typeface="Helvetica Neue"/>
                <a:sym typeface="Helvetica Neue"/>
              </a:rPr>
              <a:t>wikipedia</a:t>
            </a:r>
            <a:r>
              <a:rPr lang="en-US" sz="1600" b="0" i="0" u="none" strike="noStrike" dirty="0">
                <a:effectLst/>
                <a:latin typeface="Helvetica Neue"/>
                <a:ea typeface="Helvetica Neue"/>
                <a:cs typeface="Helvetica Neue"/>
                <a:sym typeface="Helvetica Neue"/>
              </a:rPr>
              <a:t>/commons/d/d3/Staphylococcus_aureus_VISA_2.jpg</a:t>
            </a:r>
          </a:p>
          <a:p>
            <a:pPr rtl="0"/>
            <a:r>
              <a:rPr lang="en-US" sz="1600" b="0" i="0" u="none" strike="noStrike" dirty="0">
                <a:effectLst/>
                <a:latin typeface="Helvetica Neue"/>
                <a:ea typeface="Helvetica Neue"/>
                <a:cs typeface="Helvetica Neue"/>
                <a:sym typeface="Helvetica Neue"/>
              </a:rPr>
              <a:t>Attribution: Content Providers(s):	CDC/ Matthew J. Arduino, </a:t>
            </a:r>
            <a:r>
              <a:rPr lang="en-US" sz="1600" b="0" i="0" u="none" strike="noStrike" dirty="0" err="1">
                <a:effectLst/>
                <a:latin typeface="Helvetica Neue"/>
                <a:ea typeface="Helvetica Neue"/>
                <a:cs typeface="Helvetica Neue"/>
                <a:sym typeface="Helvetica Neue"/>
              </a:rPr>
              <a:t>DRPHPhoto</a:t>
            </a:r>
            <a:r>
              <a:rPr lang="en-US" sz="1600" b="0" i="0" u="none" strike="noStrike" dirty="0">
                <a:effectLst/>
                <a:latin typeface="Helvetica Neue"/>
                <a:ea typeface="Helvetica Neue"/>
                <a:cs typeface="Helvetica Neue"/>
                <a:sym typeface="Helvetica Neue"/>
              </a:rPr>
              <a:t> Credit:	Janice Haney </a:t>
            </a:r>
            <a:r>
              <a:rPr lang="en-US" sz="1600" b="0" i="0" u="none" strike="noStrike" dirty="0" err="1">
                <a:effectLst/>
                <a:latin typeface="Helvetica Neue"/>
                <a:ea typeface="Helvetica Neue"/>
                <a:cs typeface="Helvetica Neue"/>
                <a:sym typeface="Helvetica Neue"/>
              </a:rPr>
              <a:t>Carr</a:t>
            </a:r>
            <a:r>
              <a:rPr lang="en-US" sz="1600" b="0" i="0" u="none" strike="noStrike" dirty="0">
                <a:effectLst/>
                <a:latin typeface="Helvetica Neue"/>
                <a:ea typeface="Helvetica Neue"/>
                <a:cs typeface="Helvetica Neue"/>
                <a:sym typeface="Helvetica Neue"/>
              </a:rPr>
              <a:t>, Public domain, via Wikimedia Commons</a:t>
            </a:r>
          </a:p>
          <a:p>
            <a:pPr>
              <a:defRPr sz="1600">
                <a:latin typeface="Arial"/>
                <a:ea typeface="Arial"/>
                <a:cs typeface="Arial"/>
                <a:sym typeface="Arial"/>
              </a:defRPr>
            </a:pPr>
            <a:endParaRPr lang="en-US" dirty="0"/>
          </a:p>
        </p:txBody>
      </p:sp>
    </p:spTree>
    <p:extLst>
      <p:ext uri="{BB962C8B-B14F-4D97-AF65-F5344CB8AC3E}">
        <p14:creationId xmlns:p14="http://schemas.microsoft.com/office/powerpoint/2010/main" val="1477780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Our third story is about Darwin’s finches. On the island of</a:t>
            </a:r>
            <a:r>
              <a:rPr lang="en-US" baseline="0" dirty="0"/>
              <a:t> Daphne Major in</a:t>
            </a:r>
            <a:r>
              <a:rPr lang="en-US" dirty="0"/>
              <a:t> the Galapagos (Ecuador) lives a group of birds called the medium ground finches (</a:t>
            </a:r>
            <a:r>
              <a:rPr lang="en-US" i="1" dirty="0" err="1"/>
              <a:t>Geospiza</a:t>
            </a:r>
            <a:r>
              <a:rPr lang="en-US" i="1" dirty="0"/>
              <a:t> </a:t>
            </a:r>
            <a:r>
              <a:rPr lang="en-US" i="1" dirty="0" err="1"/>
              <a:t>fortis</a:t>
            </a:r>
            <a:r>
              <a:rPr lang="en-US" dirty="0"/>
              <a:t>) (they only live in this part of the world). Within the population of these finches there is a lot of variation in beak depth (just like we see variation in many traits in humans e.g. hair color, height, eye color, </a:t>
            </a:r>
            <a:r>
              <a:rPr lang="en-US" dirty="0" err="1"/>
              <a:t>etc</a:t>
            </a:r>
            <a:r>
              <a:rPr lang="en-US" dirty="0"/>
              <a:t>). Many researchers have been interested in these finches since the time of Darwin. In particular, two researchers Peter and Rosemary Grant from Princeton University</a:t>
            </a:r>
            <a:r>
              <a:rPr lang="en-US" baseline="0" dirty="0"/>
              <a:t> </a:t>
            </a:r>
            <a:r>
              <a:rPr lang="en-US" dirty="0"/>
              <a:t>have been studying the finches since the 70s. Every year they go to the islands with a group of students and make many measurements of the birds including beak depth and environmental conditions. This is a long-term ecological study which provides a detailed look at the variation within these populations from year to year. The diversity of finches on the islands is large and there is little human intervention; an ideal situation to study populations.</a:t>
            </a:r>
            <a:r>
              <a:rPr lang="en-US" baseline="0" dirty="0"/>
              <a:t> </a:t>
            </a:r>
            <a:r>
              <a:rPr lang="en-US" dirty="0"/>
              <a:t>The researchers noticed a surprising shift in average beak depth between 1976 and 1978 in one population of finches. Finches borne in 1976 had in average a beak depth of 9.2cm. In contrast, finches borne in 1978 had a beak depth of 9.7. Finches reproduce every year and average clutch is three eggs. </a:t>
            </a:r>
          </a:p>
          <a:p>
            <a:pPr>
              <a:defRPr sz="1600">
                <a:latin typeface="Arial"/>
                <a:ea typeface="Arial"/>
                <a:cs typeface="Arial"/>
                <a:sym typeface="Arial"/>
              </a:defRPr>
            </a:pPr>
            <a:endParaRPr lang="en-US" dirty="0"/>
          </a:p>
          <a:p>
            <a:r>
              <a:rPr lang="en-US" dirty="0"/>
              <a:t>SOURCES:</a:t>
            </a:r>
          </a:p>
          <a:p>
            <a:r>
              <a:rPr lang="en-US" dirty="0"/>
              <a:t>Graphs courtesy of MBERBIO</a:t>
            </a:r>
          </a:p>
          <a:p>
            <a:pPr rtl="0"/>
            <a:br>
              <a:rPr lang="en-US" dirty="0"/>
            </a:br>
            <a:endParaRPr lang="en-US" dirty="0"/>
          </a:p>
        </p:txBody>
      </p:sp>
    </p:spTree>
    <p:extLst>
      <p:ext uri="{BB962C8B-B14F-4D97-AF65-F5344CB8AC3E}">
        <p14:creationId xmlns:p14="http://schemas.microsoft.com/office/powerpoint/2010/main" val="118865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Our third story is about Darwin’s finches. On the island of</a:t>
            </a:r>
            <a:r>
              <a:rPr lang="en-US" baseline="0" dirty="0"/>
              <a:t> Daphne Major in</a:t>
            </a:r>
            <a:r>
              <a:rPr lang="en-US" dirty="0"/>
              <a:t> the Galapagos (Ecuador) lives a group of birds called the medium ground finches (</a:t>
            </a:r>
            <a:r>
              <a:rPr lang="en-US" i="1" dirty="0" err="1"/>
              <a:t>Geospiza</a:t>
            </a:r>
            <a:r>
              <a:rPr lang="en-US" i="1" dirty="0"/>
              <a:t> </a:t>
            </a:r>
            <a:r>
              <a:rPr lang="en-US" i="1" dirty="0" err="1"/>
              <a:t>fortis</a:t>
            </a:r>
            <a:r>
              <a:rPr lang="en-US" dirty="0"/>
              <a:t>) (they only live in this part of the world). Within the population of these finches there is a lot of variation in beak depth (just like we see variation in many traits in humans e.g. hair color, height, eye color, </a:t>
            </a:r>
            <a:r>
              <a:rPr lang="en-US" dirty="0" err="1"/>
              <a:t>etc</a:t>
            </a:r>
            <a:r>
              <a:rPr lang="en-US" dirty="0"/>
              <a:t>). Many researchers have been interested in these finches since the time of Darwin. In particular, two researchers Peter and Rosemary Grant from Princeton University</a:t>
            </a:r>
            <a:r>
              <a:rPr lang="en-US" baseline="0" dirty="0"/>
              <a:t> </a:t>
            </a:r>
            <a:r>
              <a:rPr lang="en-US" dirty="0"/>
              <a:t>have been studying the finches since the 70s. Every year they go to the islands with a group of students and make many measurements of the birds including beak depth and environmental conditions. This is a long-term ecological study which provides a detailed look at the variation within these populations from year to year. The diversity of finches on the islands is large and there is little human intervention; an ideal situation to study populations.</a:t>
            </a:r>
            <a:r>
              <a:rPr lang="en-US" baseline="0" dirty="0"/>
              <a:t> </a:t>
            </a:r>
            <a:r>
              <a:rPr lang="en-US" dirty="0"/>
              <a:t>The researchers noticed a surprising shift in average beak depth between 1976 and 1978 in one population of finches. Finches borne in 1976 had in average a beak depth of 9.2cm. In contrast, finches borne in 1978 had a beak depth of 9.7. Finches reproduce every year and average clutch is three eggs. </a:t>
            </a:r>
          </a:p>
          <a:p>
            <a:pPr>
              <a:defRPr sz="1600">
                <a:latin typeface="Arial"/>
                <a:ea typeface="Arial"/>
                <a:cs typeface="Arial"/>
                <a:sym typeface="Arial"/>
              </a:defRPr>
            </a:pPr>
            <a:endParaRPr lang="en-US" dirty="0"/>
          </a:p>
          <a:p>
            <a:r>
              <a:rPr lang="en-US" dirty="0"/>
              <a:t>SOURCES:</a:t>
            </a:r>
          </a:p>
          <a:p>
            <a:r>
              <a:rPr lang="en-US" dirty="0"/>
              <a:t>Graphs courtesy of MBERBIO</a:t>
            </a:r>
          </a:p>
          <a:p>
            <a:pPr>
              <a:defRPr sz="1600">
                <a:latin typeface="Arial"/>
                <a:ea typeface="Arial"/>
                <a:cs typeface="Arial"/>
                <a:sym typeface="Arial"/>
              </a:defRPr>
            </a:pPr>
            <a:endParaRPr lang="en-US" dirty="0"/>
          </a:p>
          <a:p>
            <a:pPr>
              <a:defRPr sz="1600">
                <a:latin typeface="Arial"/>
                <a:ea typeface="Arial"/>
                <a:cs typeface="Arial"/>
                <a:sym typeface="Arial"/>
              </a:defRPr>
            </a:pPr>
            <a:endParaRPr lang="en-US" dirty="0"/>
          </a:p>
        </p:txBody>
      </p:sp>
    </p:spTree>
    <p:extLst>
      <p:ext uri="{BB962C8B-B14F-4D97-AF65-F5344CB8AC3E}">
        <p14:creationId xmlns:p14="http://schemas.microsoft.com/office/powerpoint/2010/main" val="1567915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pPr>
            <a:r>
              <a:rPr lang="en-US" dirty="0"/>
              <a:t>TEACHER NOTES: </a:t>
            </a:r>
          </a:p>
          <a:p>
            <a:pPr>
              <a:defRPr sz="1600"/>
            </a:pPr>
            <a:r>
              <a:rPr lang="en-US" dirty="0"/>
              <a:t>This</a:t>
            </a:r>
            <a:r>
              <a:rPr lang="en-US" baseline="0" dirty="0"/>
              <a:t> is a different representation of the same graphs emphasizing that the </a:t>
            </a:r>
            <a:r>
              <a:rPr lang="en-US" b="1" baseline="0" dirty="0"/>
              <a:t>average</a:t>
            </a:r>
            <a:r>
              <a:rPr lang="en-US" baseline="0" dirty="0"/>
              <a:t> bill depth changed over time but do note that there is variation in both graphs. It is the distribution of bill depths that has changed over time. In other words, there are more finches in the population with deeper bills in 1978 than there were in 1976.</a:t>
            </a:r>
          </a:p>
          <a:p>
            <a:pPr>
              <a:defRPr sz="1600"/>
            </a:pPr>
            <a:endParaRPr lang="en-US" baseline="0" dirty="0"/>
          </a:p>
          <a:p>
            <a:r>
              <a:rPr lang="en-US" dirty="0"/>
              <a:t>SOURCES:</a:t>
            </a:r>
          </a:p>
          <a:p>
            <a:r>
              <a:rPr lang="en-US" dirty="0"/>
              <a:t>Graphs courtesy of MBERBIO</a:t>
            </a:r>
            <a:endParaRPr lang="en-US" baseline="0" dirty="0"/>
          </a:p>
          <a:p>
            <a:pPr>
              <a:defRPr sz="1600"/>
            </a:pPr>
            <a:endParaRPr lang="en-US" baseline="0" dirty="0"/>
          </a:p>
          <a:p>
            <a:pPr>
              <a:defRPr sz="1600"/>
            </a:pPr>
            <a:endParaRPr lang="en-US" baseline="0" dirty="0"/>
          </a:p>
          <a:p>
            <a:pPr>
              <a:defRPr sz="1600"/>
            </a:pPr>
            <a:endParaRPr lang="en-US" baseline="0" dirty="0"/>
          </a:p>
          <a:p>
            <a:pPr>
              <a:defRPr sz="1600"/>
            </a:pPr>
            <a:endParaRPr lang="en-US" dirty="0"/>
          </a:p>
        </p:txBody>
      </p:sp>
    </p:spTree>
    <p:extLst>
      <p:ext uri="{BB962C8B-B14F-4D97-AF65-F5344CB8AC3E}">
        <p14:creationId xmlns:p14="http://schemas.microsoft.com/office/powerpoint/2010/main" val="633717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dirty="0"/>
              <a:t>Now</a:t>
            </a:r>
            <a:r>
              <a:rPr lang="en-US" baseline="0" dirty="0"/>
              <a:t> that students have listened to three stories, ask them to consider what the three stories have in common. Teachers who have implemented this sort of task have found it useful for students to have time to write down some thoughts individually before transitioning into a think-pair-share for a few minutes. There is a box on the doodle sheet for students to write down what they noticed (Doodle A)</a:t>
            </a:r>
          </a:p>
          <a:p>
            <a:pPr marL="0" marR="0" indent="0" defTabSz="457200" eaLnBrk="1" fontAlgn="auto" latinLnBrk="0" hangingPunct="1">
              <a:lnSpc>
                <a:spcPct val="117999"/>
              </a:lnSpc>
              <a:spcBef>
                <a:spcPts val="0"/>
              </a:spcBef>
              <a:spcAft>
                <a:spcPts val="0"/>
              </a:spcAft>
              <a:buClrTx/>
              <a:buSzTx/>
              <a:buFontTx/>
              <a:buNone/>
              <a:tabLst/>
              <a:defRPr/>
            </a:pPr>
            <a:endParaRPr lang="en-US" b="1" baseline="0" dirty="0"/>
          </a:p>
          <a:p>
            <a:pPr marL="0" marR="0" indent="0" defTabSz="457200" eaLnBrk="1" fontAlgn="auto" latinLnBrk="0" hangingPunct="1">
              <a:lnSpc>
                <a:spcPct val="117999"/>
              </a:lnSpc>
              <a:spcBef>
                <a:spcPts val="0"/>
              </a:spcBef>
              <a:spcAft>
                <a:spcPts val="0"/>
              </a:spcAft>
              <a:buClrTx/>
              <a:buSzTx/>
              <a:buFontTx/>
              <a:buNone/>
              <a:tabLst/>
              <a:defRPr/>
            </a:pPr>
            <a:r>
              <a:rPr lang="en-US" b="0" baseline="0" dirty="0"/>
              <a:t>Our goal here is to position students as generators of knowledge, which is why it is so important to pause and let them make sense of and process the three stories here. </a:t>
            </a:r>
            <a:endParaRPr lang="en-US" b="0" dirty="0"/>
          </a:p>
          <a:p>
            <a:endParaRPr lang="en-US" dirty="0"/>
          </a:p>
          <a:p>
            <a:r>
              <a:rPr lang="en-US" dirty="0"/>
              <a:t>SOURCES:</a:t>
            </a:r>
          </a:p>
          <a:p>
            <a:pPr rtl="0"/>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S. aureus</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upload.wikimedia.org</a:t>
            </a:r>
            <a:r>
              <a:rPr lang="en-US" sz="2200" b="0" i="0" u="none" strike="noStrike" dirty="0">
                <a:effectLst/>
                <a:latin typeface="Helvetica Neue"/>
                <a:ea typeface="Helvetica Neue"/>
                <a:cs typeface="Helvetica Neue"/>
                <a:sym typeface="Helvetica Neue"/>
              </a:rPr>
              <a:t>/</a:t>
            </a:r>
            <a:r>
              <a:rPr lang="en-US" sz="2200" b="0" i="0" u="none" strike="noStrike" dirty="0" err="1">
                <a:effectLst/>
                <a:latin typeface="Helvetica Neue"/>
                <a:ea typeface="Helvetica Neue"/>
                <a:cs typeface="Helvetica Neue"/>
                <a:sym typeface="Helvetica Neue"/>
              </a:rPr>
              <a:t>wikipedia</a:t>
            </a:r>
            <a:r>
              <a:rPr lang="en-US" sz="2200" b="0" i="0" u="none" strike="noStrike" dirty="0">
                <a:effectLst/>
                <a:latin typeface="Helvetica Neue"/>
                <a:ea typeface="Helvetica Neue"/>
                <a:cs typeface="Helvetica Neue"/>
                <a:sym typeface="Helvetica Neue"/>
              </a:rPr>
              <a:t>/commons/d/d3/Staphylococcus_aureus_VISA_2.jpg</a:t>
            </a:r>
          </a:p>
          <a:p>
            <a:pPr rtl="0"/>
            <a:r>
              <a:rPr lang="en-US" sz="2200" b="0" i="0" u="none" strike="noStrike" dirty="0">
                <a:effectLst/>
                <a:latin typeface="Helvetica Neue"/>
                <a:ea typeface="Helvetica Neue"/>
                <a:cs typeface="Helvetica Neue"/>
                <a:sym typeface="Helvetica Neue"/>
              </a:rPr>
              <a:t>Attribution: Content Providers(s):	CDC/ Matthew J. Arduino, </a:t>
            </a:r>
            <a:r>
              <a:rPr lang="en-US" sz="2200" b="0" i="0" u="none" strike="noStrike" dirty="0" err="1">
                <a:effectLst/>
                <a:latin typeface="Helvetica Neue"/>
                <a:ea typeface="Helvetica Neue"/>
                <a:cs typeface="Helvetica Neue"/>
                <a:sym typeface="Helvetica Neue"/>
              </a:rPr>
              <a:t>DRPHPhoto</a:t>
            </a:r>
            <a:r>
              <a:rPr lang="en-US" sz="2200" b="0" i="0" u="none" strike="noStrike" dirty="0">
                <a:effectLst/>
                <a:latin typeface="Helvetica Neue"/>
                <a:ea typeface="Helvetica Neue"/>
                <a:cs typeface="Helvetica Neue"/>
                <a:sym typeface="Helvetica Neue"/>
              </a:rPr>
              <a:t> Credit:	Janice Haney </a:t>
            </a:r>
            <a:r>
              <a:rPr lang="en-US" sz="2200" b="0" i="0" u="none" strike="noStrike" dirty="0" err="1">
                <a:effectLst/>
                <a:latin typeface="Helvetica Neue"/>
                <a:ea typeface="Helvetica Neue"/>
                <a:cs typeface="Helvetica Neue"/>
                <a:sym typeface="Helvetica Neue"/>
              </a:rPr>
              <a:t>Carr</a:t>
            </a:r>
            <a:r>
              <a:rPr lang="en-US" sz="2200" b="0" i="0" u="none" strike="noStrike" dirty="0">
                <a:effectLst/>
                <a:latin typeface="Helvetica Neue"/>
                <a:ea typeface="Helvetica Neue"/>
                <a:cs typeface="Helvetica Neue"/>
                <a:sym typeface="Helvetica Neue"/>
              </a:rPr>
              <a:t>, Public domain, via Wikimedia Commons</a:t>
            </a:r>
          </a:p>
          <a:p>
            <a:br>
              <a:rPr lang="en-US" dirty="0"/>
            </a:br>
            <a:r>
              <a:rPr lang="en-US" dirty="0"/>
              <a:t>Name: Black Peppered Moth</a:t>
            </a:r>
          </a:p>
          <a:p>
            <a:r>
              <a:rPr lang="en-US" dirty="0"/>
              <a:t>URL: </a:t>
            </a:r>
            <a:r>
              <a:rPr lang="en-US" dirty="0">
                <a:hlinkClick r:id="rId3"/>
              </a:rPr>
              <a:t>https://commons.wikimedia.org/wiki/File:Biston.betularia.f.carbonaria.7209.jpg</a:t>
            </a:r>
            <a:endParaRPr lang="en-US" dirty="0"/>
          </a:p>
          <a:p>
            <a:r>
              <a:rPr lang="en-US" dirty="0"/>
              <a:t>Attribution: Chiswick Chap, CC BY-SA 2.5 &lt;https://</a:t>
            </a:r>
            <a:r>
              <a:rPr lang="en-US" dirty="0" err="1"/>
              <a:t>creativecommons.org</a:t>
            </a:r>
            <a:r>
              <a:rPr lang="en-US" dirty="0"/>
              <a:t>/licenses/by-</a:t>
            </a:r>
            <a:r>
              <a:rPr lang="en-US" dirty="0" err="1"/>
              <a:t>sa</a:t>
            </a:r>
            <a:r>
              <a:rPr lang="en-US" dirty="0"/>
              <a:t>/2.5&gt;, via Wikimedia Commons</a:t>
            </a:r>
          </a:p>
          <a:p>
            <a:pPr rtl="0"/>
            <a:br>
              <a:rPr lang="en-US" dirty="0"/>
            </a:br>
            <a:r>
              <a:rPr lang="en-US" sz="2200" b="0" i="0" u="none" strike="noStrike" dirty="0">
                <a:effectLst/>
                <a:latin typeface="Helvetica Neue"/>
                <a:ea typeface="Helvetica Neue"/>
                <a:cs typeface="Helvetica Neue"/>
                <a:sym typeface="Helvetica Neue"/>
              </a:rPr>
              <a:t>Name: White Peppered Moth</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upload.wikimedia.org</a:t>
            </a:r>
            <a:r>
              <a:rPr lang="en-US" sz="2200" b="0" i="0" u="none" strike="noStrike" dirty="0">
                <a:effectLst/>
                <a:latin typeface="Helvetica Neue"/>
                <a:ea typeface="Helvetica Neue"/>
                <a:cs typeface="Helvetica Neue"/>
                <a:sym typeface="Helvetica Neue"/>
              </a:rPr>
              <a:t>/</a:t>
            </a:r>
            <a:r>
              <a:rPr lang="en-US" sz="2200" b="0" i="0" u="none" strike="noStrike" dirty="0" err="1">
                <a:effectLst/>
                <a:latin typeface="Helvetica Neue"/>
                <a:ea typeface="Helvetica Neue"/>
                <a:cs typeface="Helvetica Neue"/>
                <a:sym typeface="Helvetica Neue"/>
              </a:rPr>
              <a:t>wikipedia</a:t>
            </a:r>
            <a:r>
              <a:rPr lang="en-US" sz="2200" b="0" i="0" u="none" strike="noStrike" dirty="0">
                <a:effectLst/>
                <a:latin typeface="Helvetica Neue"/>
                <a:ea typeface="Helvetica Neue"/>
                <a:cs typeface="Helvetica Neue"/>
                <a:sym typeface="Helvetica Neue"/>
              </a:rPr>
              <a:t>/commons/6/6c/Biston.betularia.7200.jpg</a:t>
            </a:r>
          </a:p>
          <a:p>
            <a:pPr rtl="0"/>
            <a:r>
              <a:rPr lang="en-US" sz="2200" b="0" i="0" u="none" strike="noStrike" dirty="0">
                <a:effectLst/>
                <a:latin typeface="Helvetica Neue"/>
                <a:ea typeface="Helvetica Neue"/>
                <a:cs typeface="Helvetica Neue"/>
                <a:sym typeface="Helvetica Neue"/>
              </a:rPr>
              <a:t>Attribution: Chiswick Chap, CC BY-SA 2.5 &lt;https://</a:t>
            </a:r>
            <a:r>
              <a:rPr lang="en-US" sz="2200" b="0" i="0" u="none" strike="noStrike" dirty="0" err="1">
                <a:effectLst/>
                <a:latin typeface="Helvetica Neue"/>
                <a:ea typeface="Helvetica Neue"/>
                <a:cs typeface="Helvetica Neue"/>
                <a:sym typeface="Helvetica Neue"/>
              </a:rPr>
              <a:t>creativecommons.org</a:t>
            </a:r>
            <a:r>
              <a:rPr lang="en-US" sz="2200" b="0" i="0" u="none" strike="noStrike" dirty="0">
                <a:effectLst/>
                <a:latin typeface="Helvetica Neue"/>
                <a:ea typeface="Helvetica Neue"/>
                <a:cs typeface="Helvetica Neue"/>
                <a:sym typeface="Helvetica Neue"/>
              </a:rPr>
              <a:t>/licenses/by-</a:t>
            </a:r>
            <a:r>
              <a:rPr lang="en-US" sz="2200" b="0" i="0" u="none" strike="noStrike" dirty="0" err="1">
                <a:effectLst/>
                <a:latin typeface="Helvetica Neue"/>
                <a:ea typeface="Helvetica Neue"/>
                <a:cs typeface="Helvetica Neue"/>
                <a:sym typeface="Helvetica Neue"/>
              </a:rPr>
              <a:t>sa</a:t>
            </a:r>
            <a:r>
              <a:rPr lang="en-US" sz="2200" b="0" i="0" u="none" strike="noStrike" dirty="0">
                <a:effectLst/>
                <a:latin typeface="Helvetica Neue"/>
                <a:ea typeface="Helvetica Neue"/>
                <a:cs typeface="Helvetica Neue"/>
                <a:sym typeface="Helvetica Neue"/>
              </a:rPr>
              <a:t>/2.5&gt;, via Wikimedia Commons</a:t>
            </a:r>
          </a:p>
          <a:p>
            <a:pPr rtl="0"/>
            <a:br>
              <a:rPr lang="en-US" dirty="0"/>
            </a:br>
            <a:br>
              <a:rPr lang="en-US" dirty="0"/>
            </a:br>
            <a:endParaRPr lang="en-US" dirty="0"/>
          </a:p>
        </p:txBody>
      </p:sp>
    </p:spTree>
    <p:extLst>
      <p:ext uri="{BB962C8B-B14F-4D97-AF65-F5344CB8AC3E}">
        <p14:creationId xmlns:p14="http://schemas.microsoft.com/office/powerpoint/2010/main" val="1687629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dirty="0"/>
              <a:t>Once students have finished discussing with a partner, have them share out what they observed in the three</a:t>
            </a:r>
            <a:r>
              <a:rPr lang="en-US" baseline="0" dirty="0"/>
              <a:t> stories. It’s helpful to write what they noticed directly into this PowerPoint (using the empty text box on this slide), or to write what they share on a board that is visible to the class (such as a whiteboard in the front of the room). </a:t>
            </a:r>
            <a:r>
              <a:rPr lang="en-US" b="0" baseline="0" dirty="0"/>
              <a:t>This is a great way of making student ideas public so that others may consider them as well, and is a common strategy used throughout MBER Biology. This stage is very important because it helps students to see that their ideas will be valued, and it serves a cognitive purpose as well: observing phenomena helps to activate their prior knowledge--all students have productive ideas about what happens in the natural world! </a:t>
            </a:r>
            <a:endParaRPr lang="en-US" b="0" dirty="0"/>
          </a:p>
          <a:p>
            <a:endParaRPr lang="en-US" dirty="0"/>
          </a:p>
          <a:p>
            <a:r>
              <a:rPr lang="en-US" dirty="0"/>
              <a:t>If students are vague or provide one-word answers, ask them to clarify</a:t>
            </a:r>
            <a:r>
              <a:rPr lang="en-US" baseline="0" dirty="0"/>
              <a:t> or expand on their observations.</a:t>
            </a:r>
          </a:p>
          <a:p>
            <a:endParaRPr lang="en-US" baseline="0" dirty="0"/>
          </a:p>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b="1" baseline="0" dirty="0"/>
              <a:t>It may be useful to get all the ideas down first before guiding students towards the idea that something (traits/characteristics/etc.) changed over time</a:t>
            </a:r>
            <a:r>
              <a:rPr lang="en-US" baseline="0" dirty="0"/>
              <a:t>. This is usually intuitive for the students. The following list includes some of the patterns identified by previous MBER students:</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They were all living organisms.</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Over time things changed.</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Their appearance changed.</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Their color changed.</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They adapted.</a:t>
            </a:r>
          </a:p>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endParaRPr lang="en-US" b="1" dirty="0"/>
          </a:p>
          <a:p>
            <a:endParaRPr lang="en-US" dirty="0"/>
          </a:p>
        </p:txBody>
      </p:sp>
    </p:spTree>
    <p:extLst>
      <p:ext uri="{BB962C8B-B14F-4D97-AF65-F5344CB8AC3E}">
        <p14:creationId xmlns:p14="http://schemas.microsoft.com/office/powerpoint/2010/main" val="1022805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b="0" dirty="0"/>
              <a:t>Once</a:t>
            </a:r>
            <a:r>
              <a:rPr lang="en-US" b="0" baseline="0" dirty="0"/>
              <a:t> students have identified that the species in the three stories have changed, show them this slide so that they have a chance to connect their ideas back to the fossil record they discussed in UD Part 1. The goal here is for students to distinguish between changes in the distribution of species on the planet over time versus changes in populations of the same species over shorter periods of time. We might wonder if these two processes are connected. If that comes up, get it up into the parking lot so you don’t lose track of it. Connections like this are exactly what we are trying to work out throughout the full MBER-Bio sequence.</a:t>
            </a:r>
            <a:endParaRPr lang="en-US" b="0" dirty="0"/>
          </a:p>
          <a:p>
            <a:endParaRPr lang="en-US" dirty="0"/>
          </a:p>
        </p:txBody>
      </p:sp>
    </p:spTree>
    <p:extLst>
      <p:ext uri="{BB962C8B-B14F-4D97-AF65-F5344CB8AC3E}">
        <p14:creationId xmlns:p14="http://schemas.microsoft.com/office/powerpoint/2010/main" val="387549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b="0" dirty="0"/>
              <a:t>Tell</a:t>
            </a:r>
            <a:r>
              <a:rPr lang="en-US" b="0" baseline="0" dirty="0"/>
              <a:t> students that they have now identified a naturally occurring phenomenon---something puzzling to figure out! That traits tend to change in populations over time! [insert the wording your class generated to reflect what the students said during discussion—using their language is important for fostering their agency to generate knowledge—we want them to know that what they say is important!]</a:t>
            </a:r>
          </a:p>
          <a:p>
            <a:pPr marL="0" marR="0" indent="0" defTabSz="457200" eaLnBrk="1" fontAlgn="auto" latinLnBrk="0" hangingPunct="1">
              <a:lnSpc>
                <a:spcPct val="117999"/>
              </a:lnSpc>
              <a:spcBef>
                <a:spcPts val="0"/>
              </a:spcBef>
              <a:spcAft>
                <a:spcPts val="0"/>
              </a:spcAft>
              <a:buClrTx/>
              <a:buSzTx/>
              <a:buFontTx/>
              <a:buNone/>
              <a:tabLst/>
              <a:defRPr/>
            </a:pPr>
            <a:endParaRPr lang="en-US" b="0" baseline="0" dirty="0"/>
          </a:p>
          <a:p>
            <a:pPr marL="0" marR="0" indent="0" defTabSz="457200" eaLnBrk="1" fontAlgn="auto" latinLnBrk="0" hangingPunct="1">
              <a:lnSpc>
                <a:spcPct val="117999"/>
              </a:lnSpc>
              <a:spcBef>
                <a:spcPts val="0"/>
              </a:spcBef>
              <a:spcAft>
                <a:spcPts val="0"/>
              </a:spcAft>
              <a:buClrTx/>
              <a:buSzTx/>
              <a:buFontTx/>
              <a:buNone/>
              <a:tabLst/>
              <a:defRPr/>
            </a:pPr>
            <a:r>
              <a:rPr lang="en-US" b="0" baseline="0" dirty="0"/>
              <a:t>Have them write the phenomenon on their doodle sheet in Box B.</a:t>
            </a:r>
          </a:p>
          <a:p>
            <a:pPr marL="0" marR="0" indent="0" defTabSz="457200" eaLnBrk="1" fontAlgn="auto" latinLnBrk="0" hangingPunct="1">
              <a:lnSpc>
                <a:spcPct val="117999"/>
              </a:lnSpc>
              <a:spcBef>
                <a:spcPts val="0"/>
              </a:spcBef>
              <a:spcAft>
                <a:spcPts val="0"/>
              </a:spcAft>
              <a:buClrTx/>
              <a:buSzTx/>
              <a:buFontTx/>
              <a:buNone/>
              <a:tabLst/>
              <a:defRPr/>
            </a:pPr>
            <a:endParaRPr lang="en-US" b="0" baseline="0" dirty="0"/>
          </a:p>
          <a:p>
            <a:r>
              <a:rPr lang="en-US" dirty="0"/>
              <a:t>SOURCES:</a:t>
            </a:r>
            <a:endParaRPr lang="en-US" sz="2200" b="0" i="0" u="none" strike="noStrike" dirty="0">
              <a:effectLst/>
              <a:latin typeface="Helvetica Neue"/>
              <a:ea typeface="Helvetica Neue"/>
              <a:cs typeface="Helvetica Neue"/>
              <a:sym typeface="Helvetica Neue"/>
            </a:endParaRPr>
          </a:p>
          <a:p>
            <a:r>
              <a:rPr lang="en-US" sz="1400" b="0" i="0" u="none" strike="noStrike" dirty="0">
                <a:effectLst/>
                <a:latin typeface="Helvetica Neue"/>
                <a:sym typeface="Helvetica Neue"/>
              </a:rPr>
              <a:t>Image</a:t>
            </a:r>
            <a:r>
              <a:rPr lang="en-US" dirty="0"/>
              <a:t>: Black Peppered Moth</a:t>
            </a:r>
          </a:p>
          <a:p>
            <a:r>
              <a:rPr lang="en-US" dirty="0"/>
              <a:t>URL: </a:t>
            </a:r>
            <a:r>
              <a:rPr lang="en-US" dirty="0">
                <a:hlinkClick r:id="rId3"/>
              </a:rPr>
              <a:t>https://commons.wikimedia.org/wiki/File:Biston.betularia.f.carbonaria.7209.jpg</a:t>
            </a:r>
            <a:endParaRPr lang="en-US" dirty="0"/>
          </a:p>
          <a:p>
            <a:r>
              <a:rPr lang="en-US" dirty="0"/>
              <a:t>Attribution: Chiswick Chap, CC BY-SA 2.5 &lt;https://</a:t>
            </a:r>
            <a:r>
              <a:rPr lang="en-US" dirty="0" err="1"/>
              <a:t>creativecommons.org</a:t>
            </a:r>
            <a:r>
              <a:rPr lang="en-US" dirty="0"/>
              <a:t>/licenses/by-</a:t>
            </a:r>
            <a:r>
              <a:rPr lang="en-US" dirty="0" err="1"/>
              <a:t>sa</a:t>
            </a:r>
            <a:r>
              <a:rPr lang="en-US" dirty="0"/>
              <a:t>/2.5&gt;, via Wikimedia Commons</a:t>
            </a:r>
          </a:p>
          <a:p>
            <a:pPr rtl="0"/>
            <a:br>
              <a:rPr lang="en-US" dirty="0"/>
            </a:br>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White Peppered Moth</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upload.wikimedia.org</a:t>
            </a:r>
            <a:r>
              <a:rPr lang="en-US" sz="2200" b="0" i="0" u="none" strike="noStrike" dirty="0">
                <a:effectLst/>
                <a:latin typeface="Helvetica Neue"/>
                <a:ea typeface="Helvetica Neue"/>
                <a:cs typeface="Helvetica Neue"/>
                <a:sym typeface="Helvetica Neue"/>
              </a:rPr>
              <a:t>/</a:t>
            </a:r>
            <a:r>
              <a:rPr lang="en-US" sz="2200" b="0" i="0" u="none" strike="noStrike" dirty="0" err="1">
                <a:effectLst/>
                <a:latin typeface="Helvetica Neue"/>
                <a:ea typeface="Helvetica Neue"/>
                <a:cs typeface="Helvetica Neue"/>
                <a:sym typeface="Helvetica Neue"/>
              </a:rPr>
              <a:t>wikipedia</a:t>
            </a:r>
            <a:r>
              <a:rPr lang="en-US" sz="2200" b="0" i="0" u="none" strike="noStrike" dirty="0">
                <a:effectLst/>
                <a:latin typeface="Helvetica Neue"/>
                <a:ea typeface="Helvetica Neue"/>
                <a:cs typeface="Helvetica Neue"/>
                <a:sym typeface="Helvetica Neue"/>
              </a:rPr>
              <a:t>/commons/6/6c/Biston.betularia.7200.jpg</a:t>
            </a:r>
          </a:p>
          <a:p>
            <a:pPr rtl="0"/>
            <a:r>
              <a:rPr lang="en-US" sz="2200" b="0" i="0" u="none" strike="noStrike" dirty="0">
                <a:effectLst/>
                <a:latin typeface="Helvetica Neue"/>
                <a:ea typeface="Helvetica Neue"/>
                <a:cs typeface="Helvetica Neue"/>
                <a:sym typeface="Helvetica Neue"/>
              </a:rPr>
              <a:t>Attribution: Chiswick Chap, CC BY-SA 2.5 &lt;https://</a:t>
            </a:r>
            <a:r>
              <a:rPr lang="en-US" sz="2200" b="0" i="0" u="none" strike="noStrike" dirty="0" err="1">
                <a:effectLst/>
                <a:latin typeface="Helvetica Neue"/>
                <a:ea typeface="Helvetica Neue"/>
                <a:cs typeface="Helvetica Neue"/>
                <a:sym typeface="Helvetica Neue"/>
              </a:rPr>
              <a:t>creativecommons.org</a:t>
            </a:r>
            <a:r>
              <a:rPr lang="en-US" sz="2200" b="0" i="0" u="none" strike="noStrike" dirty="0">
                <a:effectLst/>
                <a:latin typeface="Helvetica Neue"/>
                <a:ea typeface="Helvetica Neue"/>
                <a:cs typeface="Helvetica Neue"/>
                <a:sym typeface="Helvetica Neue"/>
              </a:rPr>
              <a:t>/licenses/by-</a:t>
            </a:r>
            <a:r>
              <a:rPr lang="en-US" sz="2200" b="0" i="0" u="none" strike="noStrike" dirty="0" err="1">
                <a:effectLst/>
                <a:latin typeface="Helvetica Neue"/>
                <a:ea typeface="Helvetica Neue"/>
                <a:cs typeface="Helvetica Neue"/>
                <a:sym typeface="Helvetica Neue"/>
              </a:rPr>
              <a:t>sa</a:t>
            </a:r>
            <a:r>
              <a:rPr lang="en-US" sz="2200" b="0" i="0" u="none" strike="noStrike" dirty="0">
                <a:effectLst/>
                <a:latin typeface="Helvetica Neue"/>
                <a:ea typeface="Helvetica Neue"/>
                <a:cs typeface="Helvetica Neue"/>
                <a:sym typeface="Helvetica Neue"/>
              </a:rPr>
              <a:t>/2.5&gt;, via Wikimedia Commons</a:t>
            </a:r>
          </a:p>
          <a:p>
            <a:pPr rtl="0"/>
            <a:endParaRPr lang="en-US" sz="2200" b="0" i="0" u="none" strike="noStrike" dirty="0">
              <a:effectLst/>
              <a:latin typeface="Helvetica Neue"/>
              <a:ea typeface="Helvetica Neue"/>
              <a:cs typeface="Helvetica Neue"/>
              <a:sym typeface="Helvetica Neue"/>
            </a:endParaRPr>
          </a:p>
          <a:p>
            <a:pPr rtl="0"/>
            <a:endParaRPr lang="en-US" sz="2200" b="0" i="0" u="none" strike="noStrike" dirty="0">
              <a:effectLst/>
              <a:latin typeface="Helvetica Neue"/>
              <a:ea typeface="Helvetica Neue"/>
              <a:cs typeface="Helvetica Neue"/>
              <a:sym typeface="Helvetica Neue"/>
            </a:endParaRPr>
          </a:p>
          <a:p>
            <a:pPr rtl="0"/>
            <a:endParaRPr lang="en-US" sz="2200" b="0" i="0" u="none" strike="noStrike" dirty="0">
              <a:effectLst/>
              <a:latin typeface="Helvetica Neue"/>
              <a:ea typeface="Helvetica Neue"/>
              <a:cs typeface="Helvetica Neue"/>
              <a:sym typeface="Helvetica Neue"/>
            </a:endParaRPr>
          </a:p>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6217899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11851528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Although we have flagged this as a separate learning segment because</a:t>
            </a:r>
            <a:r>
              <a:rPr lang="en-US" baseline="0" dirty="0"/>
              <a:t> we have moved on the reasoning triangle from exploring a phenomenon to generating questions, this transition should be fairly seamless for students. Thus, this slide picks up directly from where the conversation should have been when using slide 23. </a:t>
            </a:r>
          </a:p>
          <a:p>
            <a:pPr marL="0" marR="0" indent="0" defTabSz="457200" eaLnBrk="1" fontAlgn="auto" latinLnBrk="0" hangingPunct="1">
              <a:lnSpc>
                <a:spcPct val="117999"/>
              </a:lnSpc>
              <a:spcBef>
                <a:spcPts val="0"/>
              </a:spcBef>
              <a:spcAft>
                <a:spcPts val="0"/>
              </a:spcAft>
              <a:buClrTx/>
              <a:buSzTx/>
              <a:buFontTx/>
              <a:buNone/>
              <a:tabLst/>
              <a:defRPr/>
            </a:pPr>
            <a:endParaRPr lang="en-US" baseline="0" dirty="0"/>
          </a:p>
          <a:p>
            <a:pPr marL="0" marR="0" indent="0" defTabSz="457200" eaLnBrk="1" fontAlgn="auto" latinLnBrk="0" hangingPunct="1">
              <a:lnSpc>
                <a:spcPct val="117999"/>
              </a:lnSpc>
              <a:spcBef>
                <a:spcPts val="0"/>
              </a:spcBef>
              <a:spcAft>
                <a:spcPts val="0"/>
              </a:spcAft>
              <a:buClrTx/>
              <a:buSzTx/>
              <a:buFontTx/>
              <a:buNone/>
              <a:tabLst/>
              <a:defRPr/>
            </a:pPr>
            <a:r>
              <a:rPr lang="en-US" dirty="0"/>
              <a:t>Students may need a</a:t>
            </a:r>
            <a:r>
              <a:rPr lang="en-US" baseline="0" dirty="0"/>
              <a:t> minute or two to consider this question on their own before discussing it in pairs or in groups. They can write their questions down in Box C on the natural selection doodle sheet.</a:t>
            </a:r>
            <a:endParaRPr lang="en-US" b="0" dirty="0"/>
          </a:p>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589404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1600">
                <a:latin typeface="Arial"/>
                <a:ea typeface="Arial"/>
                <a:cs typeface="Arial"/>
                <a:sym typeface="Arial"/>
              </a:defRPr>
            </a:pPr>
            <a:r>
              <a:rPr lang="en-US" baseline="0" dirty="0"/>
              <a:t>Once students have had a chance to discuss and to write down their questions on the doodle sheet, have them share out their questions and list them somewhere visible, such as in this </a:t>
            </a:r>
            <a:r>
              <a:rPr lang="en-US" baseline="0" dirty="0" err="1"/>
              <a:t>powerpoint</a:t>
            </a:r>
            <a:r>
              <a:rPr lang="en-US" baseline="0" dirty="0"/>
              <a:t> (in the placeholder text box) or on a whiteboard.</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After ideas are listed,</a:t>
            </a:r>
            <a:r>
              <a:rPr lang="en-US" baseline="0" dirty="0"/>
              <a:t> it may be necessary to have students combine similar questions, or even to ask them “is there one question that could help us answer all/most of these?” </a:t>
            </a:r>
            <a:r>
              <a:rPr lang="en-US" dirty="0"/>
              <a:t>Ideally their driving question will be around change over time. </a:t>
            </a:r>
            <a:r>
              <a:rPr lang="en-US" b="1" dirty="0"/>
              <a:t>How do traits change over time? </a:t>
            </a:r>
            <a:r>
              <a:rPr lang="en-US" b="0" dirty="0"/>
              <a:t>But,</a:t>
            </a:r>
            <a:r>
              <a:rPr lang="en-US" b="0" baseline="0" dirty="0"/>
              <a:t> it doesn’t need to be exactly written in this way–student language is powerful for helping them realize that their ideas and questions matter. Once you have decided on the driving question for this triangle, have the students record it in Doodle Box D.</a:t>
            </a:r>
          </a:p>
          <a:p>
            <a:pPr>
              <a:defRPr sz="1600">
                <a:latin typeface="Arial"/>
                <a:ea typeface="Arial"/>
                <a:cs typeface="Arial"/>
                <a:sym typeface="Arial"/>
              </a:defRPr>
            </a:pPr>
            <a:endParaRPr lang="en-US" b="1" dirty="0"/>
          </a:p>
          <a:p>
            <a:pPr>
              <a:defRPr sz="1600">
                <a:latin typeface="Arial"/>
                <a:ea typeface="Arial"/>
                <a:cs typeface="Arial"/>
                <a:sym typeface="Arial"/>
              </a:defRPr>
            </a:pPr>
            <a:r>
              <a:rPr lang="en-US" b="0" dirty="0"/>
              <a:t>Examples</a:t>
            </a:r>
            <a:r>
              <a:rPr lang="en-US" b="0" baseline="0" dirty="0"/>
              <a:t> of questions students have asked include:</a:t>
            </a:r>
          </a:p>
          <a:p>
            <a:pPr>
              <a:defRPr sz="1600">
                <a:latin typeface="Arial"/>
                <a:ea typeface="Arial"/>
                <a:cs typeface="Arial"/>
                <a:sym typeface="Arial"/>
              </a:defRPr>
            </a:pPr>
            <a:r>
              <a:rPr lang="en-US" b="0" baseline="0" dirty="0"/>
              <a:t>How are they all the same?</a:t>
            </a:r>
          </a:p>
          <a:p>
            <a:pPr>
              <a:defRPr sz="1600">
                <a:latin typeface="Arial"/>
                <a:ea typeface="Arial"/>
                <a:cs typeface="Arial"/>
                <a:sym typeface="Arial"/>
              </a:defRPr>
            </a:pPr>
            <a:r>
              <a:rPr lang="en-US" b="0" baseline="0" dirty="0"/>
              <a:t>How are they all connected?</a:t>
            </a:r>
          </a:p>
          <a:p>
            <a:pPr>
              <a:defRPr sz="1600">
                <a:latin typeface="Arial"/>
                <a:ea typeface="Arial"/>
                <a:cs typeface="Arial"/>
                <a:sym typeface="Arial"/>
              </a:defRPr>
            </a:pPr>
            <a:r>
              <a:rPr lang="en-US" b="0" baseline="0" dirty="0"/>
              <a:t>What allows the organisms to change?</a:t>
            </a:r>
          </a:p>
          <a:p>
            <a:pPr>
              <a:defRPr sz="1600">
                <a:latin typeface="Arial"/>
                <a:ea typeface="Arial"/>
                <a:cs typeface="Arial"/>
                <a:sym typeface="Arial"/>
              </a:defRPr>
            </a:pPr>
            <a:r>
              <a:rPr lang="en-US" b="0" baseline="0" dirty="0"/>
              <a:t>How long have these changes been happening?</a:t>
            </a:r>
          </a:p>
          <a:p>
            <a:pPr>
              <a:defRPr sz="1600">
                <a:latin typeface="Arial"/>
                <a:ea typeface="Arial"/>
                <a:cs typeface="Arial"/>
                <a:sym typeface="Arial"/>
              </a:defRPr>
            </a:pPr>
            <a:r>
              <a:rPr lang="en-US" b="0" baseline="0" dirty="0"/>
              <a:t>Did changes in habitat have something to do with the change?</a:t>
            </a:r>
          </a:p>
          <a:p>
            <a:pPr>
              <a:defRPr sz="1600">
                <a:latin typeface="Arial"/>
                <a:ea typeface="Arial"/>
                <a:cs typeface="Arial"/>
                <a:sym typeface="Arial"/>
              </a:defRPr>
            </a:pPr>
            <a:endParaRPr lang="en-US" b="0" baseline="0" dirty="0"/>
          </a:p>
          <a:p>
            <a:pPr marL="0" marR="0" indent="0" algn="l"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b="0" baseline="0" dirty="0"/>
              <a:t>Additional note: One way to handle productive questions that are not well-aligned to where you are headed right now is to keep track of them in </a:t>
            </a:r>
            <a:r>
              <a:rPr lang="en-US" dirty="0"/>
              <a:t>the </a:t>
            </a:r>
            <a:r>
              <a:rPr lang="en-US" b="1" dirty="0"/>
              <a:t>Questions Parking Lot</a:t>
            </a:r>
            <a:r>
              <a:rPr lang="en-US" dirty="0"/>
              <a:t> to be reviewed throughout the year. Hopefully</a:t>
            </a:r>
            <a:r>
              <a:rPr lang="en-US" baseline="0" dirty="0"/>
              <a:t> you have already established this in your classroom from working on the first few models, but if not, now is a great time to get this posted. </a:t>
            </a:r>
            <a:endParaRPr lang="en-US" dirty="0"/>
          </a:p>
          <a:p>
            <a:pPr>
              <a:defRPr sz="1600">
                <a:latin typeface="Arial"/>
                <a:ea typeface="Arial"/>
                <a:cs typeface="Arial"/>
                <a:sym typeface="Arial"/>
              </a:defRPr>
            </a:pPr>
            <a:endParaRPr lang="en-US" b="0" baseline="0" dirty="0"/>
          </a:p>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623210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p>
        </p:txBody>
      </p:sp>
    </p:spTree>
    <p:extLst>
      <p:ext uri="{BB962C8B-B14F-4D97-AF65-F5344CB8AC3E}">
        <p14:creationId xmlns:p14="http://schemas.microsoft.com/office/powerpoint/2010/main" val="14873725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 students that we will now</a:t>
            </a:r>
            <a:r>
              <a:rPr lang="en-US" baseline="0" dirty="0"/>
              <a:t> begin to write down some ideas that might help to answer the question. </a:t>
            </a:r>
            <a:r>
              <a:rPr lang="en-US" dirty="0"/>
              <a:t>Have students write down their ideas–their</a:t>
            </a:r>
            <a:r>
              <a:rPr lang="en-US" baseline="0" dirty="0"/>
              <a:t> initial model– that might help them to answer the question. </a:t>
            </a:r>
            <a:r>
              <a:rPr lang="en-US" sz="2200" dirty="0">
                <a:effectLst/>
                <a:latin typeface="Helvetica Neue"/>
                <a:ea typeface="Helvetica Neue"/>
                <a:cs typeface="Helvetica Neue"/>
                <a:sym typeface="Helvetica Neue"/>
              </a:rPr>
              <a:t>The goal for students is to begin brainstorming initial explanations for what might have led to the observed changes in the three stories. We hope to tap into students' curiosity and prior knowledge.</a:t>
            </a:r>
          </a:p>
          <a:p>
            <a:endParaRPr lang="en-US"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will be a very speculative process, some ideas will be great, some not that great, some will be well developed others not.  At this point</a:t>
            </a:r>
            <a:r>
              <a:rPr lang="en-US" sz="2200" baseline="0" dirty="0">
                <a:effectLst/>
                <a:latin typeface="Helvetica Neue"/>
                <a:ea typeface="Helvetica Neue"/>
                <a:cs typeface="Helvetica Neue"/>
                <a:sym typeface="Helvetica Neue"/>
              </a:rPr>
              <a:t> the purpose is to surface their thinking and not to evaluate the ideas. In the subsequent learning segments, we will explore the ideas in more depth and decide if they should stay, go, or be revised. </a:t>
            </a:r>
            <a:r>
              <a:rPr lang="en-US" dirty="0">
                <a:effectLst/>
              </a:rPr>
              <a:t> </a:t>
            </a:r>
          </a:p>
          <a:p>
            <a:endParaRPr lang="en-US" baseline="0" dirty="0">
              <a:effectLst/>
            </a:endParaRPr>
          </a:p>
          <a:p>
            <a:r>
              <a:rPr lang="en-US" baseline="0" dirty="0"/>
              <a:t>Once again, giving students a chance to write the ideas down individually, before discussing in groups may be helpful. [Don’t forget to add the question in this slide to reflect the question the students generated--student language is important].</a:t>
            </a:r>
          </a:p>
          <a:p>
            <a:endParaRPr lang="en-US" baseline="0" dirty="0"/>
          </a:p>
          <a:p>
            <a:r>
              <a:rPr lang="en-US" baseline="0" dirty="0"/>
              <a:t>There is a box on the doodle sheet for students to write down their initial ideas. In addition to this individual record we suggest you keep a collective public record of these early ideas somewhere in the classroom. [template provided in next slide] Remind students that these ideas may change as they find evidence that may or may not support these initial model ideas. </a:t>
            </a:r>
          </a:p>
          <a:p>
            <a:endParaRPr lang="en-US" dirty="0"/>
          </a:p>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0870805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Template for recording initial model ideas. We suggest that this should</a:t>
            </a:r>
            <a:r>
              <a:rPr lang="en-US" baseline="0" dirty="0"/>
              <a:t> also be made into a version that can be displayed in the classroom so that it can be a </a:t>
            </a:r>
            <a:r>
              <a:rPr lang="en-US" baseline="0" dirty="0" err="1"/>
              <a:t>touchpoint</a:t>
            </a:r>
            <a:r>
              <a:rPr lang="en-US" baseline="0" dirty="0"/>
              <a:t> to return to over the subsequent learning segments. Most teachers choose to display it on chart paper along with the driving question for the triangle. </a:t>
            </a:r>
            <a:endParaRPr lang="en-US" dirty="0"/>
          </a:p>
        </p:txBody>
      </p:sp>
    </p:spTree>
    <p:extLst>
      <p:ext uri="{BB962C8B-B14F-4D97-AF65-F5344CB8AC3E}">
        <p14:creationId xmlns:p14="http://schemas.microsoft.com/office/powerpoint/2010/main" val="1586433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p>
        </p:txBody>
      </p:sp>
    </p:spTree>
    <p:extLst>
      <p:ext uri="{BB962C8B-B14F-4D97-AF65-F5344CB8AC3E}">
        <p14:creationId xmlns:p14="http://schemas.microsoft.com/office/powerpoint/2010/main" val="453225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8105218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1916102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 students that in order to refine our</a:t>
            </a:r>
            <a:r>
              <a:rPr lang="en-US" baseline="0" dirty="0"/>
              <a:t> model and to answer our question, we’re going to return to the finches. Maybe they can help us refine our model to answer the question we have about HOW populations change over time?</a:t>
            </a:r>
          </a:p>
          <a:p>
            <a:endParaRPr lang="en-US" baseline="0" dirty="0"/>
          </a:p>
          <a:p>
            <a:r>
              <a:rPr lang="en-US" baseline="0" dirty="0"/>
              <a:t>Have students read the background information about the finches. Use your favorite reading/literacy strategy for this. OR, you can use the next 3 slides.</a:t>
            </a:r>
          </a:p>
          <a:p>
            <a:endParaRPr lang="en-US" baseline="0" dirty="0"/>
          </a:p>
          <a:p>
            <a:r>
              <a:rPr lang="en-US" baseline="0" dirty="0"/>
              <a:t>After students have read the handout, have them share out things they learned about the finches. It’s not necessary to have them write these down anywhere at this point. We just want them to start to think about the finches a bit more in depth.</a:t>
            </a:r>
          </a:p>
          <a:p>
            <a:endParaRPr lang="en-US" baseline="0" dirty="0"/>
          </a:p>
          <a:p>
            <a:r>
              <a:rPr lang="en-US" baseline="0" dirty="0"/>
              <a:t>Next, ask them if there are any questions we can ask about the finches that can help us answer our big question (how do traits change over time?). The goal here is for them to ask something like </a:t>
            </a:r>
            <a:r>
              <a:rPr lang="en-US" b="1" baseline="0" dirty="0"/>
              <a:t>why did the finches beaks change over time? </a:t>
            </a:r>
            <a:r>
              <a:rPr lang="en-US" b="0" baseline="0" dirty="0"/>
              <a:t>Have them write this question down on their doodle sheet in Box F. [then insert this question in slide 52]</a:t>
            </a:r>
          </a:p>
          <a:p>
            <a:endParaRPr lang="en-US" b="0" baseline="0" dirty="0"/>
          </a:p>
          <a:p>
            <a:r>
              <a:rPr lang="en-US" b="0" baseline="0" dirty="0"/>
              <a:t>Next, ask the students if they would like more, detailed information about the finches to help answer their question.</a:t>
            </a:r>
            <a:endParaRPr lang="en-US" baseline="0" dirty="0"/>
          </a:p>
          <a:p>
            <a:endParaRPr lang="en-US" baseline="0" dirty="0"/>
          </a:p>
          <a:p>
            <a:endParaRPr lang="en-US" baseline="0" dirty="0"/>
          </a:p>
          <a:p>
            <a:endParaRPr lang="en-US" dirty="0"/>
          </a:p>
        </p:txBody>
      </p:sp>
    </p:spTree>
    <p:extLst>
      <p:ext uri="{BB962C8B-B14F-4D97-AF65-F5344CB8AC3E}">
        <p14:creationId xmlns:p14="http://schemas.microsoft.com/office/powerpoint/2010/main" val="9756707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necessary to show students—can be used in lieu of the handout, or can be used as a review, or not used at all]</a:t>
            </a:r>
          </a:p>
          <a:p>
            <a:endParaRPr lang="en-US" baseline="0" dirty="0"/>
          </a:p>
          <a:p>
            <a:r>
              <a:rPr lang="en-US" baseline="0" dirty="0"/>
              <a:t>SOURCES:</a:t>
            </a:r>
          </a:p>
          <a:p>
            <a:pPr rtl="0"/>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G. fortis</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www.flickr.com</a:t>
            </a:r>
            <a:r>
              <a:rPr lang="en-US" sz="2200" b="0" i="0" u="none" strike="noStrike" dirty="0">
                <a:effectLst/>
                <a:latin typeface="Helvetica Neue"/>
                <a:ea typeface="Helvetica Neue"/>
                <a:cs typeface="Helvetica Neue"/>
                <a:sym typeface="Helvetica Neue"/>
              </a:rPr>
              <a:t>/photos/</a:t>
            </a:r>
            <a:r>
              <a:rPr lang="en-US" sz="2200" b="0" i="0" u="none" strike="noStrike" dirty="0" err="1">
                <a:effectLst/>
                <a:latin typeface="Helvetica Neue"/>
                <a:ea typeface="Helvetica Neue"/>
                <a:cs typeface="Helvetica Neue"/>
                <a:sym typeface="Helvetica Neue"/>
              </a:rPr>
              <a:t>putneymark</a:t>
            </a:r>
            <a:r>
              <a:rPr lang="en-US" sz="2200" b="0" i="0" u="none" strike="noStrike" dirty="0">
                <a:effectLst/>
                <a:latin typeface="Helvetica Neue"/>
                <a:ea typeface="Helvetica Neue"/>
                <a:cs typeface="Helvetica Neue"/>
                <a:sym typeface="Helvetica Neue"/>
              </a:rPr>
              <a:t>/1351694843/</a:t>
            </a:r>
          </a:p>
          <a:p>
            <a:pPr rtl="0"/>
            <a:r>
              <a:rPr lang="en-US" sz="2200" b="0" i="0" u="none" strike="noStrike" dirty="0">
                <a:effectLst/>
                <a:latin typeface="Helvetica Neue"/>
                <a:ea typeface="Helvetica Neue"/>
                <a:cs typeface="Helvetica Neue"/>
                <a:sym typeface="Helvetica Neue"/>
              </a:rPr>
              <a:t>Attribution: </a:t>
            </a:r>
            <a:r>
              <a:rPr lang="en-US" sz="2200" b="0" i="0" u="none" strike="noStrike" dirty="0" err="1">
                <a:effectLst/>
                <a:latin typeface="Helvetica Neue"/>
                <a:ea typeface="Helvetica Neue"/>
                <a:cs typeface="Helvetica Neue"/>
                <a:sym typeface="Helvetica Neue"/>
              </a:rPr>
              <a:t>putneymark</a:t>
            </a:r>
            <a:r>
              <a:rPr lang="en-US" sz="2200" b="0" i="0" u="none" strike="noStrike" dirty="0">
                <a:effectLst/>
                <a:latin typeface="Helvetica Neue"/>
                <a:ea typeface="Helvetica Neue"/>
                <a:cs typeface="Helvetica Neue"/>
                <a:sym typeface="Helvetica Neue"/>
              </a:rPr>
              <a:t>, This file is licensed under the </a:t>
            </a:r>
            <a:r>
              <a:rPr lang="en-US" sz="2200" b="0" i="0" u="none" strike="noStrike" dirty="0">
                <a:effectLst/>
                <a:latin typeface="Helvetica Neue"/>
                <a:ea typeface="Helvetica Neue"/>
                <a:cs typeface="Helvetica Neue"/>
                <a:sym typeface="Helvetica Neue"/>
                <a:hlinkClick r:id="rId3" tooltip="w:en:Creative Commons"/>
              </a:rPr>
              <a:t>Creative Commons</a:t>
            </a:r>
            <a:r>
              <a:rPr lang="en-US" sz="2200" b="0" i="0" u="none" strike="noStrike" dirty="0">
                <a:effectLst/>
                <a:latin typeface="Helvetica Neue"/>
                <a:ea typeface="Helvetica Neue"/>
                <a:cs typeface="Helvetica Neue"/>
                <a:sym typeface="Helvetica Neue"/>
              </a:rPr>
              <a:t> </a:t>
            </a:r>
            <a:r>
              <a:rPr lang="en-US" sz="2200" b="0" i="0" u="none" strike="noStrike" dirty="0">
                <a:effectLst/>
                <a:latin typeface="Helvetica Neue"/>
                <a:ea typeface="Helvetica Neue"/>
                <a:cs typeface="Helvetica Neue"/>
                <a:sym typeface="Helvetica Neue"/>
                <a:hlinkClick r:id="rId4"/>
              </a:rPr>
              <a:t>Attribution-Share Alike 2.0 Generic</a:t>
            </a:r>
            <a:endParaRPr lang="en-US" sz="2200" b="0" i="0" u="none" strike="noStrike" dirty="0">
              <a:effectLst/>
              <a:latin typeface="Helvetica Neue"/>
              <a:ea typeface="Helvetica Neue"/>
              <a:cs typeface="Helvetica Neue"/>
              <a:sym typeface="Helvetica Neue"/>
            </a:endParaRPr>
          </a:p>
          <a:p>
            <a:pPr rtl="0"/>
            <a:br>
              <a:rPr lang="en-US" dirty="0"/>
            </a:br>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Medium Ground Finch</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commons.wikimedia.org</a:t>
            </a:r>
            <a:r>
              <a:rPr lang="en-US" sz="2200" b="0" i="0" u="none" strike="noStrike" dirty="0">
                <a:effectLst/>
                <a:latin typeface="Helvetica Neue"/>
                <a:ea typeface="Helvetica Neue"/>
                <a:cs typeface="Helvetica Neue"/>
                <a:sym typeface="Helvetica Neue"/>
              </a:rPr>
              <a:t>/wiki/File:Female_Gal%C3%A1pagos_medium_ground_finch.jpg</a:t>
            </a:r>
          </a:p>
          <a:p>
            <a:pPr rtl="0"/>
            <a:r>
              <a:rPr lang="en-US" sz="2200" b="0" i="0" u="none" strike="noStrike" dirty="0">
                <a:effectLst/>
                <a:latin typeface="Helvetica Neue"/>
                <a:ea typeface="Helvetica Neue"/>
                <a:cs typeface="Helvetica Neue"/>
                <a:sym typeface="Helvetica Neue"/>
              </a:rPr>
              <a:t>Attribution: Charles J. Sharp, CC BY-SA 3.0 &lt;https://</a:t>
            </a:r>
            <a:r>
              <a:rPr lang="en-US" sz="2200" b="0" i="0" u="none" strike="noStrike" dirty="0" err="1">
                <a:effectLst/>
                <a:latin typeface="Helvetica Neue"/>
                <a:ea typeface="Helvetica Neue"/>
                <a:cs typeface="Helvetica Neue"/>
                <a:sym typeface="Helvetica Neue"/>
              </a:rPr>
              <a:t>creativecommons.org</a:t>
            </a:r>
            <a:r>
              <a:rPr lang="en-US" sz="2200" b="0" i="0" u="none" strike="noStrike" dirty="0">
                <a:effectLst/>
                <a:latin typeface="Helvetica Neue"/>
                <a:ea typeface="Helvetica Neue"/>
                <a:cs typeface="Helvetica Neue"/>
                <a:sym typeface="Helvetica Neue"/>
              </a:rPr>
              <a:t>/licenses/by-</a:t>
            </a:r>
            <a:r>
              <a:rPr lang="en-US" sz="2200" b="0" i="0" u="none" strike="noStrike" dirty="0" err="1">
                <a:effectLst/>
                <a:latin typeface="Helvetica Neue"/>
                <a:ea typeface="Helvetica Neue"/>
                <a:cs typeface="Helvetica Neue"/>
                <a:sym typeface="Helvetica Neue"/>
              </a:rPr>
              <a:t>sa</a:t>
            </a:r>
            <a:r>
              <a:rPr lang="en-US" sz="2200" b="0" i="0" u="none" strike="noStrike" dirty="0">
                <a:effectLst/>
                <a:latin typeface="Helvetica Neue"/>
                <a:ea typeface="Helvetica Neue"/>
                <a:cs typeface="Helvetica Neue"/>
                <a:sym typeface="Helvetica Neue"/>
              </a:rPr>
              <a:t>/3.0&gt;, via Wikimedia Commons</a:t>
            </a:r>
          </a:p>
          <a:p>
            <a:br>
              <a:rPr lang="en-US" dirty="0"/>
            </a:br>
            <a:br>
              <a:rPr lang="en-US" dirty="0"/>
            </a:br>
            <a:endParaRPr lang="en-US" dirty="0"/>
          </a:p>
        </p:txBody>
      </p:sp>
    </p:spTree>
    <p:extLst>
      <p:ext uri="{BB962C8B-B14F-4D97-AF65-F5344CB8AC3E}">
        <p14:creationId xmlns:p14="http://schemas.microsoft.com/office/powerpoint/2010/main" val="8598040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necessary to show students—can be used in lieu of the handout, or can be used as a review, or not used at all]</a:t>
            </a:r>
          </a:p>
          <a:p>
            <a:endParaRPr lang="en-US" baseline="0" dirty="0"/>
          </a:p>
          <a:p>
            <a:r>
              <a:rPr lang="en-US" dirty="0"/>
              <a:t>This is similar</a:t>
            </a:r>
            <a:r>
              <a:rPr lang="en-US" baseline="0" dirty="0"/>
              <a:t> to the information provided in the student handout. It is helpful to have them read that handout first before reviewing</a:t>
            </a:r>
          </a:p>
          <a:p>
            <a:pPr rtl="0"/>
            <a:endParaRPr lang="en-US" sz="2200" b="0" i="0" u="none" strike="noStrike" dirty="0">
              <a:effectLst/>
              <a:latin typeface="Helvetica Neue"/>
              <a:ea typeface="Helvetica Neue"/>
              <a:cs typeface="Helvetica Neue"/>
              <a:sym typeface="Helvetica Neue"/>
            </a:endParaRPr>
          </a:p>
          <a:p>
            <a:pPr rtl="0"/>
            <a:r>
              <a:rPr lang="en-US" sz="2200" b="0" i="0" u="none" strike="noStrike" dirty="0">
                <a:effectLst/>
                <a:latin typeface="Helvetica Neue"/>
                <a:ea typeface="Helvetica Neue"/>
                <a:cs typeface="Helvetica Neue"/>
                <a:sym typeface="Helvetica Neue"/>
              </a:rPr>
              <a:t>SOURCES: </a:t>
            </a:r>
          </a:p>
          <a:p>
            <a:pPr rtl="0"/>
            <a:r>
              <a:rPr lang="en-US" sz="1400" b="0" i="0" u="none" strike="noStrike" dirty="0">
                <a:effectLst/>
                <a:latin typeface="Helvetica Neue"/>
                <a:sym typeface="Helvetica Neue"/>
              </a:rPr>
              <a:t>Image</a:t>
            </a:r>
            <a:r>
              <a:rPr lang="en-US" dirty="0"/>
              <a:t>: Galapagos Island</a:t>
            </a:r>
          </a:p>
          <a:p>
            <a:r>
              <a:rPr lang="en-US" dirty="0"/>
              <a:t>URL: </a:t>
            </a:r>
            <a:r>
              <a:rPr lang="en-US" dirty="0">
                <a:hlinkClick r:id="rId3"/>
              </a:rPr>
              <a:t>https://commons.wikimedia.org/wiki/File:Galapagos_Islands_topographic_map-en.svg</a:t>
            </a:r>
            <a:endParaRPr lang="en-US" dirty="0"/>
          </a:p>
          <a:p>
            <a:r>
              <a:rPr lang="en-US" dirty="0"/>
              <a:t>Attribution: </a:t>
            </a:r>
            <a:r>
              <a:rPr lang="en-US" dirty="0" err="1"/>
              <a:t>Galapagos_Islands_topographic_map-de.svg</a:t>
            </a:r>
            <a:r>
              <a:rPr lang="en-US" dirty="0"/>
              <a:t>: Eric Gaba (Sting - </a:t>
            </a:r>
            <a:r>
              <a:rPr lang="en-US" dirty="0" err="1"/>
              <a:t>fr:Sting</a:t>
            </a:r>
            <a:r>
              <a:rPr lang="en-US" dirty="0"/>
              <a:t>), translated by </a:t>
            </a:r>
            <a:r>
              <a:rPr lang="en-US" dirty="0" err="1"/>
              <a:t>NordNordWestderivative</a:t>
            </a:r>
            <a:r>
              <a:rPr lang="en-US" dirty="0"/>
              <a:t> work: </a:t>
            </a:r>
            <a:r>
              <a:rPr lang="en-US" dirty="0" err="1"/>
              <a:t>MatthewStevens</a:t>
            </a:r>
            <a:r>
              <a:rPr lang="en-US" dirty="0"/>
              <a:t>, CC BY-SA 3.0 &lt;https://</a:t>
            </a:r>
            <a:r>
              <a:rPr lang="en-US" dirty="0" err="1"/>
              <a:t>creativecommons.org</a:t>
            </a:r>
            <a:r>
              <a:rPr lang="en-US" dirty="0"/>
              <a:t>/licenses/by-</a:t>
            </a:r>
            <a:r>
              <a:rPr lang="en-US" dirty="0" err="1"/>
              <a:t>sa</a:t>
            </a:r>
            <a:r>
              <a:rPr lang="en-US" dirty="0"/>
              <a:t>/3.0&gt;, via Wikimedia Commons</a:t>
            </a:r>
          </a:p>
          <a:p>
            <a:pPr rtl="0"/>
            <a:endParaRPr lang="en-US" sz="2200" b="0" i="0" u="none" strike="noStrike" dirty="0">
              <a:effectLst/>
              <a:latin typeface="Helvetica Neue"/>
              <a:ea typeface="Helvetica Neue"/>
              <a:cs typeface="Helvetica Neue"/>
              <a:sym typeface="Helvetica Neue"/>
            </a:endParaRPr>
          </a:p>
          <a:p>
            <a:r>
              <a:rPr lang="en-US" sz="1400" b="0" i="0" u="none" strike="noStrike" dirty="0">
                <a:effectLst/>
                <a:latin typeface="Helvetica Neue"/>
                <a:sym typeface="Helvetica Neue"/>
              </a:rPr>
              <a:t>Image</a:t>
            </a:r>
            <a:r>
              <a:rPr lang="en-US" dirty="0"/>
              <a:t>: Daphne Island</a:t>
            </a:r>
          </a:p>
          <a:p>
            <a:r>
              <a:rPr lang="en-US" dirty="0"/>
              <a:t>URL: https://</a:t>
            </a:r>
            <a:r>
              <a:rPr lang="en-US" dirty="0" err="1"/>
              <a:t>commons.wikimedia.org</a:t>
            </a:r>
            <a:r>
              <a:rPr lang="en-US" dirty="0"/>
              <a:t>/wiki/</a:t>
            </a:r>
            <a:r>
              <a:rPr lang="en-US" dirty="0" err="1"/>
              <a:t>File:DaphneMajor.jpg</a:t>
            </a:r>
            <a:endParaRPr lang="en-US" dirty="0"/>
          </a:p>
          <a:p>
            <a:r>
              <a:rPr lang="en-US" dirty="0"/>
              <a:t>Attribution: </a:t>
            </a:r>
            <a:r>
              <a:rPr lang="en-US" dirty="0" err="1"/>
              <a:t>Movera</a:t>
            </a:r>
            <a:r>
              <a:rPr lang="en-US" dirty="0"/>
              <a:t>, CC BY 3.0 &lt;https://</a:t>
            </a:r>
            <a:r>
              <a:rPr lang="en-US" dirty="0" err="1"/>
              <a:t>creativecommons.org</a:t>
            </a:r>
            <a:r>
              <a:rPr lang="en-US" dirty="0"/>
              <a:t>/licenses/by/3.0&gt;, via Wikimedia Commons</a:t>
            </a:r>
          </a:p>
          <a:p>
            <a:br>
              <a:rPr lang="en-US" dirty="0"/>
            </a:br>
            <a:br>
              <a:rPr lang="en-US" dirty="0"/>
            </a:br>
            <a:endParaRPr lang="en-US" sz="2200" b="0" i="0" u="none" strike="noStrike" dirty="0">
              <a:effectLst/>
              <a:latin typeface="Helvetica Neue"/>
              <a:ea typeface="Helvetica Neue"/>
              <a:cs typeface="Helvetica Neue"/>
              <a:sym typeface="Helvetica Neue"/>
            </a:endParaRPr>
          </a:p>
          <a:p>
            <a:br>
              <a:rPr lang="en-US" dirty="0"/>
            </a:br>
            <a:br>
              <a:rPr lang="en-US" dirty="0"/>
            </a:br>
            <a:endParaRPr lang="en-US" dirty="0"/>
          </a:p>
        </p:txBody>
      </p:sp>
    </p:spTree>
    <p:extLst>
      <p:ext uri="{BB962C8B-B14F-4D97-AF65-F5344CB8AC3E}">
        <p14:creationId xmlns:p14="http://schemas.microsoft.com/office/powerpoint/2010/main" val="14932441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necessary to show students—can be used in lieu of the handout, or can be used as a review, or not used at all]</a:t>
            </a:r>
          </a:p>
          <a:p>
            <a:endParaRPr lang="en-US" baseline="0" dirty="0"/>
          </a:p>
          <a:p>
            <a:r>
              <a:rPr lang="en-US" dirty="0"/>
              <a:t>This is similar</a:t>
            </a:r>
            <a:r>
              <a:rPr lang="en-US" baseline="0" dirty="0"/>
              <a:t> to the information provided in the student handout. It is helpful to have them read that handout first before reviewing</a:t>
            </a:r>
          </a:p>
          <a:p>
            <a:endParaRPr lang="en-US" baseline="0" dirty="0"/>
          </a:p>
          <a:p>
            <a:r>
              <a:rPr lang="en-US" dirty="0"/>
              <a:t>SOURCES:</a:t>
            </a:r>
          </a:p>
          <a:p>
            <a:r>
              <a:rPr lang="en-US" dirty="0"/>
              <a:t>Graphs courtesy of MBERBIO</a:t>
            </a:r>
            <a:br>
              <a:rPr lang="en-US" dirty="0"/>
            </a:br>
            <a:br>
              <a:rPr lang="en-US" dirty="0"/>
            </a:br>
            <a:endParaRPr lang="en-US" dirty="0"/>
          </a:p>
        </p:txBody>
      </p:sp>
    </p:spTree>
    <p:extLst>
      <p:ext uri="{BB962C8B-B14F-4D97-AF65-F5344CB8AC3E}">
        <p14:creationId xmlns:p14="http://schemas.microsoft.com/office/powerpoint/2010/main" val="6094988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groups of 3-4 students, have students analyze and interpret the dataset. Although these graphs are complex, it is rewarding to see the kinds of ideas that students generate on their own when studying the graphs. Try to give students some time on their own before stepping in to help them. </a:t>
            </a:r>
          </a:p>
          <a:p>
            <a:endParaRPr lang="en-US" baseline="0" dirty="0"/>
          </a:p>
          <a:p>
            <a:r>
              <a:rPr lang="en-US" baseline="0" dirty="0"/>
              <a:t>Also, try not to let the timeline become the product—it is meant to be an organizer for the students to keep track of their ideas. Students are very adept at filling in worksheets, what we want to happen here is for students to do some sense-making. </a:t>
            </a:r>
          </a:p>
          <a:p>
            <a:endParaRPr lang="en-US" baseline="0" dirty="0"/>
          </a:p>
          <a:p>
            <a:r>
              <a:rPr lang="en-US" baseline="0" dirty="0"/>
              <a:t>The next 9 slides are of the graphs. They are placed here in case you need easy access for a review or discussion of specific data points. </a:t>
            </a:r>
          </a:p>
          <a:p>
            <a:endParaRPr lang="en-US" baseline="0" dirty="0"/>
          </a:p>
          <a:p>
            <a:br>
              <a:rPr lang="en-US" dirty="0"/>
            </a:br>
            <a:br>
              <a:rPr lang="en-US" dirty="0"/>
            </a:br>
            <a:endParaRPr lang="en-US" dirty="0"/>
          </a:p>
          <a:p>
            <a:endParaRPr lang="en-US" dirty="0"/>
          </a:p>
        </p:txBody>
      </p:sp>
    </p:spTree>
    <p:extLst>
      <p:ext uri="{BB962C8B-B14F-4D97-AF65-F5344CB8AC3E}">
        <p14:creationId xmlns:p14="http://schemas.microsoft.com/office/powerpoint/2010/main" val="5013297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p>
          <a:p>
            <a:endParaRPr lang="en-US" dirty="0"/>
          </a:p>
          <a:p>
            <a:r>
              <a:rPr lang="en-US" dirty="0"/>
              <a:t>SOURCES:</a:t>
            </a:r>
          </a:p>
          <a:p>
            <a:r>
              <a:rPr lang="en-US" dirty="0"/>
              <a:t>Graphs courtesy of MBER-bio</a:t>
            </a:r>
          </a:p>
          <a:p>
            <a:br>
              <a:rPr lang="en-US" dirty="0"/>
            </a:br>
            <a:endParaRPr dirty="0"/>
          </a:p>
        </p:txBody>
      </p:sp>
    </p:spTree>
    <p:extLst>
      <p:ext uri="{BB962C8B-B14F-4D97-AF65-F5344CB8AC3E}">
        <p14:creationId xmlns:p14="http://schemas.microsoft.com/office/powerpoint/2010/main" val="15896128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p>
          <a:p>
            <a:endParaRPr lang="en-US" baseline="0" dirty="0"/>
          </a:p>
          <a:p>
            <a:r>
              <a:rPr lang="en-US" dirty="0"/>
              <a:t>SOURCES:</a:t>
            </a:r>
          </a:p>
          <a:p>
            <a:r>
              <a:rPr lang="en-US" dirty="0"/>
              <a:t>Graphs courtesy of MBER-bio</a:t>
            </a:r>
          </a:p>
          <a:p>
            <a:r>
              <a:rPr lang="en-US" dirty="0"/>
              <a:t>Images courtesy of MBER-bio</a:t>
            </a:r>
          </a:p>
        </p:txBody>
      </p:sp>
    </p:spTree>
    <p:extLst>
      <p:ext uri="{BB962C8B-B14F-4D97-AF65-F5344CB8AC3E}">
        <p14:creationId xmlns:p14="http://schemas.microsoft.com/office/powerpoint/2010/main" val="1453824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dirty="0"/>
              <a:t>Before we dive into our</a:t>
            </a:r>
            <a:r>
              <a:rPr lang="en-US" baseline="0" dirty="0"/>
              <a:t> first learning segment, let’s go back and review what we’ve figured out so far about biology</a:t>
            </a:r>
          </a:p>
          <a:p>
            <a:pPr marL="457200" marR="0" indent="-457200" defTabSz="457200" eaLnBrk="1" fontAlgn="auto" latinLnBrk="0" hangingPunct="1">
              <a:lnSpc>
                <a:spcPct val="117999"/>
              </a:lnSpc>
              <a:spcBef>
                <a:spcPts val="0"/>
              </a:spcBef>
              <a:spcAft>
                <a:spcPts val="0"/>
              </a:spcAft>
              <a:buClrTx/>
              <a:buSzTx/>
              <a:buFontTx/>
              <a:buAutoNum type="arabicPeriod"/>
              <a:tabLst/>
              <a:defRPr/>
            </a:pPr>
            <a:r>
              <a:rPr lang="en-US" baseline="0" dirty="0"/>
              <a:t>We started with a consideration of the role of early life in the formation of the atmosphere</a:t>
            </a:r>
          </a:p>
          <a:p>
            <a:pPr marL="457200" marR="0" indent="-457200" defTabSz="457200" eaLnBrk="1" fontAlgn="auto" latinLnBrk="0" hangingPunct="1">
              <a:lnSpc>
                <a:spcPct val="117999"/>
              </a:lnSpc>
              <a:spcBef>
                <a:spcPts val="0"/>
              </a:spcBef>
              <a:spcAft>
                <a:spcPts val="0"/>
              </a:spcAft>
              <a:buClrTx/>
              <a:buSzTx/>
              <a:buFontTx/>
              <a:buAutoNum type="arabicPeriod"/>
              <a:tabLst/>
              <a:defRPr/>
            </a:pPr>
            <a:r>
              <a:rPr lang="en-US" baseline="0" dirty="0"/>
              <a:t>We explored biodiversity on Earth and developed the driving question for biology about patterns of unity and diversity.</a:t>
            </a:r>
          </a:p>
          <a:p>
            <a:pPr marL="457200" marR="0" indent="-457200" defTabSz="457200" eaLnBrk="1" fontAlgn="auto" latinLnBrk="0" hangingPunct="1">
              <a:lnSpc>
                <a:spcPct val="117999"/>
              </a:lnSpc>
              <a:spcBef>
                <a:spcPts val="0"/>
              </a:spcBef>
              <a:spcAft>
                <a:spcPts val="0"/>
              </a:spcAft>
              <a:buClrTx/>
              <a:buSzTx/>
              <a:buFontTx/>
              <a:buAutoNum type="arabicPeriod"/>
              <a:tabLst/>
              <a:defRPr/>
            </a:pPr>
            <a:endParaRPr lang="en-US" baseline="0" dirty="0"/>
          </a:p>
          <a:p>
            <a:pPr marL="0" marR="0" indent="0" defTabSz="457200" eaLnBrk="1" fontAlgn="auto" latinLnBrk="0" hangingPunct="1">
              <a:lnSpc>
                <a:spcPct val="117999"/>
              </a:lnSpc>
              <a:spcBef>
                <a:spcPts val="0"/>
              </a:spcBef>
              <a:spcAft>
                <a:spcPts val="0"/>
              </a:spcAft>
              <a:buClrTx/>
              <a:buSzTx/>
              <a:buFontTx/>
              <a:buNone/>
              <a:tabLst/>
              <a:defRPr/>
            </a:pPr>
            <a:r>
              <a:rPr lang="en-US" baseline="0" dirty="0"/>
              <a:t>Now we begin to explore more about how living things have changed over time. </a:t>
            </a:r>
          </a:p>
          <a:p>
            <a:pPr marL="0" marR="0" indent="0" defTabSz="457200" eaLnBrk="1" fontAlgn="auto" latinLnBrk="0" hangingPunct="1">
              <a:lnSpc>
                <a:spcPct val="117999"/>
              </a:lnSpc>
              <a:spcBef>
                <a:spcPts val="0"/>
              </a:spcBef>
              <a:spcAft>
                <a:spcPts val="0"/>
              </a:spcAft>
              <a:buClrTx/>
              <a:buSzTx/>
              <a:buFontTx/>
              <a:buNone/>
              <a:tabLst/>
              <a:defRPr/>
            </a:pPr>
            <a:endParaRPr lang="en-US" baseline="0" dirty="0"/>
          </a:p>
          <a:p>
            <a:pPr marL="0" marR="0" indent="0" defTabSz="457200" eaLnBrk="1" fontAlgn="auto" latinLnBrk="0" hangingPunct="1">
              <a:lnSpc>
                <a:spcPct val="117999"/>
              </a:lnSpc>
              <a:spcBef>
                <a:spcPts val="0"/>
              </a:spcBef>
              <a:spcAft>
                <a:spcPts val="0"/>
              </a:spcAft>
              <a:buClrTx/>
              <a:buSzTx/>
              <a:buFontTx/>
              <a:buNone/>
              <a:tabLst/>
              <a:defRPr/>
            </a:pPr>
            <a:r>
              <a:rPr lang="en-US" baseline="0" dirty="0"/>
              <a:t>This is just meant to be a brief transition slide. Do not dwell on any of these ideas for now. </a:t>
            </a:r>
            <a:endParaRPr lang="is-IS" baseline="0" dirty="0"/>
          </a:p>
          <a:p>
            <a:pPr marL="0" marR="0" indent="0" defTabSz="457200" eaLnBrk="1" fontAlgn="auto" latinLnBrk="0" hangingPunct="1">
              <a:lnSpc>
                <a:spcPct val="117999"/>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“Jellyfish Underwater Marine Exotic”</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a:t>
            </a:r>
            <a:r>
              <a:rPr lang="en-US" i="0" baseline="0" dirty="0" err="1"/>
              <a:t>pixabay.com</a:t>
            </a:r>
            <a:r>
              <a:rPr lang="en-US" i="0" baseline="0" dirty="0"/>
              <a:t>/</a:t>
            </a:r>
            <a:r>
              <a:rPr lang="en-US" i="0" baseline="0" dirty="0" err="1"/>
              <a:t>en</a:t>
            </a:r>
            <a:r>
              <a:rPr lang="en-US" i="0" baseline="0" dirty="0"/>
              <a:t>/jellyfish-underwater-marine-exotic-918694/)</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r>
              <a:rPr lang="en-US" baseline="0" dirty="0"/>
              <a:t> </a:t>
            </a:r>
            <a:r>
              <a:rPr lang="en-US" dirty="0"/>
              <a:t>(https://</a:t>
            </a:r>
            <a:r>
              <a:rPr lang="en-US" dirty="0" err="1"/>
              <a:t>commons.wikimedia</a:t>
            </a:r>
            <a:r>
              <a:rPr lang="en-US" dirty="0"/>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Barnacles (</a:t>
            </a:r>
            <a:r>
              <a:rPr lang="en-US" i="1" dirty="0" err="1"/>
              <a:t>Semibalanus</a:t>
            </a:r>
            <a:r>
              <a:rPr lang="en-US" i="1" dirty="0"/>
              <a:t> </a:t>
            </a:r>
            <a:r>
              <a:rPr lang="en-US" i="1" dirty="0" err="1"/>
              <a:t>balanoides</a:t>
            </a:r>
            <a:r>
              <a:rPr lang="en-US" dirty="0"/>
              <a:t>) at the waterline on some large rocks at the mole in </a:t>
            </a:r>
            <a:r>
              <a:rPr lang="en-US" dirty="0" err="1"/>
              <a:t>Upernavik</a:t>
            </a:r>
            <a:r>
              <a:rPr lang="en-US" dirty="0"/>
              <a:t> </a:t>
            </a:r>
            <a:r>
              <a:rPr lang="en-US" dirty="0" err="1"/>
              <a:t>harbour</a:t>
            </a:r>
            <a:r>
              <a:rPr lang="en-US" dirty="0"/>
              <a:t>, Greenland. The image is taken by placing the lens of the camera as close as possible to the water surface, thus the </a:t>
            </a:r>
            <a:r>
              <a:rPr lang="en-US" i="1" dirty="0"/>
              <a:t>wavy</a:t>
            </a:r>
            <a:r>
              <a:rPr lang="en-US" dirty="0"/>
              <a:t> distortions. Each individual has a diameter of approximately 10 mm. When submerged in water, the animal extends six limbs in the water and moves them rhythmically combing the water for food.”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org/wiki/File%3ASemibalanus_balanoides_upernavik_2007-07-05.jpg)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By Kim Hansen (Own work) [GFDL (http://</a:t>
            </a:r>
            <a:r>
              <a:rPr lang="en-US" dirty="0" err="1"/>
              <a:t>www.gnu.org</a:t>
            </a:r>
            <a:r>
              <a:rPr lang="en-US" dirty="0"/>
              <a:t>/copyleft/</a:t>
            </a:r>
            <a:r>
              <a:rPr lang="en-US" dirty="0" err="1"/>
              <a:t>fdl.html</a:t>
            </a:r>
            <a:r>
              <a:rPr lang="en-US" dirty="0"/>
              <a:t>) or CC BY-SA 3.0 (http://</a:t>
            </a:r>
            <a:r>
              <a:rPr lang="en-US" dirty="0" err="1"/>
              <a:t>creativecommons.org</a:t>
            </a:r>
            <a:r>
              <a:rPr lang="en-US" dirty="0"/>
              <a:t>/licenses/by-</a:t>
            </a:r>
            <a:r>
              <a:rPr lang="en-US" dirty="0" err="1"/>
              <a:t>sa</a:t>
            </a:r>
            <a:r>
              <a:rPr lang="en-US" dirty="0"/>
              <a:t>/3.0)],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“Bird of paradise – </a:t>
            </a:r>
            <a:r>
              <a:rPr lang="en-US" dirty="0" err="1"/>
              <a:t>Strelitzia</a:t>
            </a:r>
            <a:r>
              <a:rPr lang="en-US"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a:t>
            </a:r>
            <a:r>
              <a:rPr lang="en-US" dirty="0" err="1"/>
              <a:t>commons.wikimedia.org</a:t>
            </a:r>
            <a:r>
              <a:rPr lang="en-US" dirty="0"/>
              <a:t>/wiki/File%3ABird_of_paradise_--_</a:t>
            </a:r>
            <a:r>
              <a:rPr lang="en-US" dirty="0" err="1"/>
              <a:t>Strelitzia.jpg</a:t>
            </a:r>
            <a:r>
              <a:rPr lang="en-US"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By </a:t>
            </a:r>
            <a:r>
              <a:rPr lang="en-US" dirty="0" err="1"/>
              <a:t>i_am_jim</a:t>
            </a:r>
            <a:r>
              <a:rPr lang="en-US" dirty="0"/>
              <a:t> (Own work) [CC BY-SA 4.0 (http://</a:t>
            </a:r>
            <a:r>
              <a:rPr lang="en-US" dirty="0" err="1"/>
              <a:t>creativecommons.org</a:t>
            </a:r>
            <a:r>
              <a:rPr lang="en-US" dirty="0"/>
              <a:t>/licenses/by-</a:t>
            </a:r>
            <a:r>
              <a:rPr lang="en-US" dirty="0" err="1"/>
              <a:t>sa</a:t>
            </a:r>
            <a:r>
              <a:rPr lang="en-US" dirty="0"/>
              <a:t>/4.0)],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dirty="0"/>
              <a:t>Amanita </a:t>
            </a:r>
            <a:r>
              <a:rPr lang="en-US" dirty="0" err="1"/>
              <a:t>muscaria</a:t>
            </a:r>
            <a:r>
              <a:rPr lang="en-US" dirty="0"/>
              <a:t> (fly agaric), Norway”</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(https://</a:t>
            </a:r>
            <a:r>
              <a:rPr lang="en-US" baseline="0" dirty="0" err="1"/>
              <a:t>commons.wikimedia.org</a:t>
            </a:r>
            <a:r>
              <a:rPr lang="en-US" baseline="0" dirty="0"/>
              <a:t>/wiki/File%3AAmanita_muscaria_(</a:t>
            </a:r>
            <a:r>
              <a:rPr lang="en-US" baseline="0" dirty="0" err="1"/>
              <a:t>fly_agaric</a:t>
            </a:r>
            <a:r>
              <a:rPr lang="en-US" baseline="0" dirty="0"/>
              <a:t>).JPG)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MichaelMaggs</a:t>
            </a:r>
            <a:r>
              <a:rPr lang="en-US" baseline="0" dirty="0"/>
              <a:t> (Own work) [CC BY-SA 2.5 (http://</a:t>
            </a:r>
            <a:r>
              <a:rPr lang="en-US" baseline="0" dirty="0" err="1"/>
              <a:t>creativecommons.org</a:t>
            </a:r>
            <a:r>
              <a:rPr lang="en-US" baseline="0" dirty="0"/>
              <a:t>/licenses/by-</a:t>
            </a:r>
            <a:r>
              <a:rPr lang="en-US" baseline="0" dirty="0" err="1"/>
              <a:t>sa</a:t>
            </a:r>
            <a:r>
              <a:rPr lang="en-US" baseline="0" dirty="0"/>
              <a:t>/2.5)],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“10x magnification photo of Adult hermaphroditic female Parasitic nematode (</a:t>
            </a:r>
            <a:r>
              <a:rPr lang="en-US" dirty="0" err="1"/>
              <a:t>Phasmarhabditis</a:t>
            </a:r>
            <a:r>
              <a:rPr lang="en-US" dirty="0"/>
              <a:t> </a:t>
            </a:r>
            <a:r>
              <a:rPr lang="en-US" dirty="0" err="1"/>
              <a:t>hermaphrodita</a:t>
            </a:r>
            <a:r>
              <a:rPr lang="en-US"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a:t>
            </a:r>
            <a:r>
              <a:rPr lang="en-US" dirty="0" err="1"/>
              <a:t>commons.wikimedia.org</a:t>
            </a:r>
            <a:r>
              <a:rPr lang="en-US" dirty="0"/>
              <a:t>/wiki/File%3AAdult_Herphroditic_female_nematode_P._hermaphrodita.jpg)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By Peter Andrus (Own work) [CC BY-SA 4.0 (http://</a:t>
            </a:r>
            <a:r>
              <a:rPr lang="en-US" dirty="0" err="1"/>
              <a:t>creativecommons.org</a:t>
            </a:r>
            <a:r>
              <a:rPr lang="en-US" dirty="0"/>
              <a:t>/licenses/by-</a:t>
            </a:r>
            <a:r>
              <a:rPr lang="en-US" dirty="0" err="1"/>
              <a:t>sa</a:t>
            </a:r>
            <a:r>
              <a:rPr lang="en-US" dirty="0"/>
              <a:t>/4.0)],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dirty="0"/>
              <a:t>Bacteria mat from Giant Prismatic Spring runoff (Midway Geyser Basin, Yellowstone)</a:t>
            </a:r>
            <a:r>
              <a:rPr lang="en-US" baseline="0"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(https://</a:t>
            </a:r>
            <a:r>
              <a:rPr lang="en-US" baseline="0" dirty="0" err="1"/>
              <a:t>commons.wikimedia.org</a:t>
            </a:r>
            <a:r>
              <a:rPr lang="en-US" baseline="0" dirty="0"/>
              <a:t>/wiki/File%3AGrand_prismatic_spring.jpg)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By Jim </a:t>
            </a:r>
            <a:r>
              <a:rPr lang="en-US" baseline="0" dirty="0" err="1"/>
              <a:t>Peaco</a:t>
            </a:r>
            <a:r>
              <a:rPr lang="en-US" baseline="0" dirty="0"/>
              <a:t>, National Park Service [Public domain],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“Albatross Bird Birding Flying”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a:t>
            </a:r>
            <a:r>
              <a:rPr lang="en-US" i="0" baseline="0" dirty="0" err="1"/>
              <a:t>pixabay.com</a:t>
            </a:r>
            <a:r>
              <a:rPr lang="en-US" i="0" baseline="0" dirty="0"/>
              <a:t>/</a:t>
            </a:r>
            <a:r>
              <a:rPr lang="en-US" i="0" baseline="0" dirty="0" err="1"/>
              <a:t>en</a:t>
            </a:r>
            <a:r>
              <a:rPr lang="en-US" i="0" baseline="0" dirty="0"/>
              <a:t>/albatross-bird-birding-flying-2212194/)</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“Cougar Mountain Lion </a:t>
            </a:r>
            <a:r>
              <a:rPr lang="en-US" i="1" baseline="0" dirty="0"/>
              <a:t>Puma </a:t>
            </a:r>
            <a:r>
              <a:rPr lang="en-US" i="1" baseline="0" dirty="0" err="1"/>
              <a:t>concolor</a:t>
            </a:r>
            <a:r>
              <a:rPr lang="en-US" i="0" baseline="0"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a:t>
            </a:r>
            <a:r>
              <a:rPr lang="en-US" i="0" baseline="0" dirty="0" err="1"/>
              <a:t>pixabay.com</a:t>
            </a:r>
            <a:r>
              <a:rPr lang="en-US" i="0" baseline="0" dirty="0"/>
              <a:t>/</a:t>
            </a:r>
            <a:r>
              <a:rPr lang="en-US" i="0" baseline="0" dirty="0" err="1"/>
              <a:t>en</a:t>
            </a:r>
            <a:r>
              <a:rPr lang="en-US" i="0" baseline="0" dirty="0"/>
              <a:t>/cougar-mountain-lion-puma-concolor-275945/)</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“Ladybug Beetle Coccinellidae Insect”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a:t>
            </a:r>
            <a:r>
              <a:rPr lang="en-US" i="0" baseline="0" dirty="0" err="1"/>
              <a:t>pixabay.com</a:t>
            </a:r>
            <a:r>
              <a:rPr lang="en-US" i="0" baseline="0" dirty="0"/>
              <a:t>/</a:t>
            </a:r>
            <a:r>
              <a:rPr lang="en-US" i="0" baseline="0" dirty="0" err="1"/>
              <a:t>en</a:t>
            </a:r>
            <a:r>
              <a:rPr lang="en-US" i="0" baseline="0" dirty="0"/>
              <a:t>/ladybug-beetle-coccinellidae-insect-1480102/)</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“Cactus Desert National Park </a:t>
            </a:r>
            <a:r>
              <a:rPr lang="en-US" i="0" baseline="0" dirty="0" err="1"/>
              <a:t>Saguro</a:t>
            </a:r>
            <a:r>
              <a:rPr lang="en-US" i="0" baseline="0"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a:t>
            </a:r>
            <a:r>
              <a:rPr lang="en-US" i="0" baseline="0" dirty="0" err="1"/>
              <a:t>pixabay.com</a:t>
            </a:r>
            <a:r>
              <a:rPr lang="en-US" i="0" baseline="0" dirty="0"/>
              <a:t>/</a:t>
            </a:r>
            <a:r>
              <a:rPr lang="en-US" i="0" baseline="0" dirty="0" err="1"/>
              <a:t>en</a:t>
            </a:r>
            <a:r>
              <a:rPr lang="en-US" i="0" baseline="0" dirty="0"/>
              <a:t>/cactus-desert-national-park-saguro-2168298/)</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
                <a:schemeClr val="dk1"/>
              </a:buClr>
              <a:buSzTx/>
              <a:buFont typeface="Calibri"/>
              <a:buNone/>
              <a:tabLst/>
              <a:defRPr/>
            </a:pPr>
            <a:r>
              <a:rPr lang="en-US" dirty="0"/>
              <a:t>Image,</a:t>
            </a:r>
            <a:r>
              <a:rPr lang="en-US" baseline="0" dirty="0"/>
              <a:t> “</a:t>
            </a:r>
            <a:r>
              <a:rPr lang="en-US" i="1" dirty="0" err="1"/>
              <a:t>Chromodoris</a:t>
            </a:r>
            <a:r>
              <a:rPr lang="en-US" i="1" dirty="0"/>
              <a:t> </a:t>
            </a:r>
            <a:r>
              <a:rPr lang="en-US" i="1" dirty="0" err="1"/>
              <a:t>joshi</a:t>
            </a:r>
            <a:r>
              <a:rPr lang="en-US" dirty="0"/>
              <a:t> </a:t>
            </a:r>
            <a:r>
              <a:rPr lang="en-US" dirty="0" err="1"/>
              <a:t>Gosliner</a:t>
            </a:r>
            <a:r>
              <a:rPr lang="en-US" dirty="0"/>
              <a:t> &amp; Behrens, 1998</a:t>
            </a:r>
            <a:r>
              <a:rPr lang="en-US" baseline="0" dirty="0"/>
              <a:t> [nudibranch]”</a:t>
            </a:r>
          </a:p>
          <a:p>
            <a:r>
              <a:rPr lang="en-US" baseline="0" dirty="0"/>
              <a:t>(https://</a:t>
            </a:r>
            <a:r>
              <a:rPr lang="en-US" baseline="0" dirty="0" err="1"/>
              <a:t>commons.wikimedia.org</a:t>
            </a:r>
            <a:r>
              <a:rPr lang="en-US" baseline="0" dirty="0"/>
              <a:t>/wiki/File%3AChromodoris_nudibranch_komodo.jpg)</a:t>
            </a:r>
          </a:p>
          <a:p>
            <a:r>
              <a:rPr lang="en-US" dirty="0"/>
              <a:t>By </a:t>
            </a:r>
            <a:r>
              <a:rPr lang="en-US" dirty="0" err="1"/>
              <a:t>Nhobgood</a:t>
            </a:r>
            <a:r>
              <a:rPr lang="en-US" dirty="0"/>
              <a:t> Nick Hobgood (Own work) [CC BY-SA 3.0 (http://</a:t>
            </a:r>
            <a:r>
              <a:rPr lang="en-US" dirty="0" err="1"/>
              <a:t>creativecommons.org</a:t>
            </a:r>
            <a:r>
              <a:rPr lang="en-US" dirty="0"/>
              <a:t>/licenses/by-</a:t>
            </a:r>
            <a:r>
              <a:rPr lang="en-US" dirty="0" err="1"/>
              <a:t>sa</a:t>
            </a:r>
            <a:r>
              <a:rPr lang="en-US" dirty="0"/>
              <a:t>/3.0) or GFDL (http://</a:t>
            </a:r>
            <a:r>
              <a:rPr lang="en-US" dirty="0" err="1"/>
              <a:t>www.gnu.org</a:t>
            </a:r>
            <a:r>
              <a:rPr lang="en-US" dirty="0"/>
              <a:t>/copyleft/</a:t>
            </a:r>
            <a:r>
              <a:rPr lang="en-US" dirty="0" err="1"/>
              <a:t>fdl.html</a:t>
            </a:r>
            <a:r>
              <a:rPr lang="en-US" dirty="0"/>
              <a:t>)], via Wikimedia Commons</a:t>
            </a:r>
          </a:p>
          <a:p>
            <a:pPr marL="0" marR="0" lvl="0" indent="0" algn="l" rtl="0">
              <a:spcBef>
                <a:spcPts val="0"/>
              </a:spcBef>
              <a:spcAft>
                <a:spcPts val="0"/>
              </a:spcAft>
              <a:buClr>
                <a:schemeClr val="dk1"/>
              </a:buClr>
              <a:buSzPct val="25000"/>
              <a:buFont typeface="Calibri"/>
              <a:buNone/>
            </a:pPr>
            <a:endParaRPr lang="en-US" sz="16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6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600" b="0" i="0" u="none" strike="noStrike" cap="none" dirty="0">
              <a:solidFill>
                <a:schemeClr val="dk1"/>
              </a:solidFill>
              <a:latin typeface="Calibri"/>
              <a:ea typeface="Calibri"/>
              <a:cs typeface="Calibri"/>
              <a:sym typeface="Calibri"/>
            </a:endParaRPr>
          </a:p>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5977010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p>
          <a:p>
            <a:endParaRPr lang="en-US" baseline="0" dirty="0"/>
          </a:p>
          <a:p>
            <a:r>
              <a:rPr lang="en-US" dirty="0"/>
              <a:t>SOURCES:</a:t>
            </a:r>
          </a:p>
          <a:p>
            <a:r>
              <a:rPr lang="en-US" dirty="0"/>
              <a:t>Graph courtesy of MBER-bio</a:t>
            </a:r>
          </a:p>
          <a:p>
            <a:endParaRPr lang="en-US" dirty="0"/>
          </a:p>
        </p:txBody>
      </p:sp>
    </p:spTree>
    <p:extLst>
      <p:ext uri="{BB962C8B-B14F-4D97-AF65-F5344CB8AC3E}">
        <p14:creationId xmlns:p14="http://schemas.microsoft.com/office/powerpoint/2010/main" val="7907179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p>
          <a:p>
            <a:endParaRPr lang="en-US" baseline="0" dirty="0"/>
          </a:p>
          <a:p>
            <a:r>
              <a:rPr lang="en-US" dirty="0"/>
              <a:t>SOURCES:</a:t>
            </a:r>
          </a:p>
          <a:p>
            <a:r>
              <a:rPr lang="en-US" dirty="0"/>
              <a:t>Graph courtesy of MBER-bio</a:t>
            </a:r>
          </a:p>
          <a:p>
            <a:endParaRPr lang="en-US" dirty="0"/>
          </a:p>
        </p:txBody>
      </p:sp>
    </p:spTree>
    <p:extLst>
      <p:ext uri="{BB962C8B-B14F-4D97-AF65-F5344CB8AC3E}">
        <p14:creationId xmlns:p14="http://schemas.microsoft.com/office/powerpoint/2010/main" val="4945420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p>
          <a:p>
            <a:endParaRPr lang="en-US" baseline="0" dirty="0"/>
          </a:p>
          <a:p>
            <a:r>
              <a:rPr lang="en-US" dirty="0"/>
              <a:t>SOURCES:</a:t>
            </a:r>
          </a:p>
          <a:p>
            <a:r>
              <a:rPr lang="en-US" dirty="0"/>
              <a:t>Graph courtesy of MBER-bio</a:t>
            </a:r>
          </a:p>
          <a:p>
            <a:endParaRPr lang="en-US" dirty="0"/>
          </a:p>
        </p:txBody>
      </p:sp>
    </p:spTree>
    <p:extLst>
      <p:ext uri="{BB962C8B-B14F-4D97-AF65-F5344CB8AC3E}">
        <p14:creationId xmlns:p14="http://schemas.microsoft.com/office/powerpoint/2010/main" val="2194168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p>
          <a:p>
            <a:endParaRPr lang="en-US" baseline="0" dirty="0"/>
          </a:p>
          <a:p>
            <a:r>
              <a:rPr lang="en-US" dirty="0"/>
              <a:t>SOURCES:</a:t>
            </a:r>
          </a:p>
          <a:p>
            <a:r>
              <a:rPr lang="en-US" dirty="0"/>
              <a:t>Graph courtesy of MBER-bio</a:t>
            </a:r>
          </a:p>
          <a:p>
            <a:endParaRPr lang="en-US" dirty="0"/>
          </a:p>
        </p:txBody>
      </p:sp>
    </p:spTree>
    <p:extLst>
      <p:ext uri="{BB962C8B-B14F-4D97-AF65-F5344CB8AC3E}">
        <p14:creationId xmlns:p14="http://schemas.microsoft.com/office/powerpoint/2010/main" val="16272283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p>
          <a:p>
            <a:endParaRPr lang="en-US" baseline="0" dirty="0"/>
          </a:p>
          <a:p>
            <a:r>
              <a:rPr lang="en-US" dirty="0"/>
              <a:t>SOURCES:</a:t>
            </a:r>
          </a:p>
          <a:p>
            <a:r>
              <a:rPr lang="en-US" dirty="0"/>
              <a:t>Graph courtesy of MBER-bio</a:t>
            </a:r>
          </a:p>
          <a:p>
            <a:endParaRPr lang="en-US" dirty="0"/>
          </a:p>
        </p:txBody>
      </p:sp>
    </p:spTree>
    <p:extLst>
      <p:ext uri="{BB962C8B-B14F-4D97-AF65-F5344CB8AC3E}">
        <p14:creationId xmlns:p14="http://schemas.microsoft.com/office/powerpoint/2010/main" val="5563141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p>
          <a:p>
            <a:endParaRPr lang="en-US" baseline="0" dirty="0"/>
          </a:p>
          <a:p>
            <a:r>
              <a:rPr lang="en-US" dirty="0"/>
              <a:t>SOURCES:</a:t>
            </a:r>
          </a:p>
          <a:p>
            <a:r>
              <a:rPr lang="en-US" dirty="0"/>
              <a:t>Graph courtesy of MBER-bio</a:t>
            </a:r>
          </a:p>
          <a:p>
            <a:endParaRPr lang="en-US" dirty="0"/>
          </a:p>
        </p:txBody>
      </p:sp>
    </p:spTree>
    <p:extLst>
      <p:ext uri="{BB962C8B-B14F-4D97-AF65-F5344CB8AC3E}">
        <p14:creationId xmlns:p14="http://schemas.microsoft.com/office/powerpoint/2010/main" val="1362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Not</a:t>
            </a:r>
            <a:r>
              <a:rPr lang="en-US" baseline="0" dirty="0"/>
              <a:t> meant to show students. </a:t>
            </a:r>
            <a:endParaRPr lang="en-US" dirty="0"/>
          </a:p>
        </p:txBody>
      </p:sp>
    </p:spTree>
    <p:extLst>
      <p:ext uri="{BB962C8B-B14F-4D97-AF65-F5344CB8AC3E}">
        <p14:creationId xmlns:p14="http://schemas.microsoft.com/office/powerpoint/2010/main" val="13027739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Not</a:t>
            </a:r>
            <a:r>
              <a:rPr lang="en-US" baseline="0" dirty="0"/>
              <a:t> meant to show students. </a:t>
            </a:r>
            <a:endParaRPr dirty="0"/>
          </a:p>
        </p:txBody>
      </p:sp>
    </p:spTree>
    <p:extLst>
      <p:ext uri="{BB962C8B-B14F-4D97-AF65-F5344CB8AC3E}">
        <p14:creationId xmlns:p14="http://schemas.microsoft.com/office/powerpoint/2010/main" val="15054062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First, review with students what they have done so far, and then tell them that they will now take what they’ve learned about the finches from the data analysis task and will revise, edit, or add ideas they think might help to explain what is happening to the finches. </a:t>
            </a:r>
          </a:p>
          <a:p>
            <a:endParaRPr lang="en-US" dirty="0"/>
          </a:p>
          <a:p>
            <a:br>
              <a:rPr lang="en-US" dirty="0"/>
            </a:br>
            <a:br>
              <a:rPr lang="en-US" dirty="0"/>
            </a:br>
            <a:endParaRPr lang="en-US" dirty="0"/>
          </a:p>
        </p:txBody>
      </p:sp>
    </p:spTree>
    <p:extLst>
      <p:ext uri="{BB962C8B-B14F-4D97-AF65-F5344CB8AC3E}">
        <p14:creationId xmlns:p14="http://schemas.microsoft.com/office/powerpoint/2010/main" val="2120859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We will explore these questions</a:t>
            </a:r>
            <a:r>
              <a:rPr lang="en-US" baseline="0" dirty="0"/>
              <a:t> by starting with three interesting stories.</a:t>
            </a:r>
          </a:p>
          <a:p>
            <a:pPr marL="0" marR="0" indent="0" defTabSz="457200" eaLnBrk="1" fontAlgn="auto" latinLnBrk="0" hangingPunct="1">
              <a:lnSpc>
                <a:spcPct val="117999"/>
              </a:lnSpc>
              <a:spcBef>
                <a:spcPts val="0"/>
              </a:spcBef>
              <a:spcAft>
                <a:spcPts val="0"/>
              </a:spcAft>
              <a:buClrTx/>
              <a:buSzTx/>
              <a:buFontTx/>
              <a:buNone/>
              <a:tabLst/>
              <a:defRPr/>
            </a:pPr>
            <a:endParaRPr lang="en-US" baseline="0" dirty="0"/>
          </a:p>
          <a:p>
            <a:pPr marL="0" marR="0" indent="0" defTabSz="457200" eaLnBrk="1" fontAlgn="auto" latinLnBrk="0" hangingPunct="1">
              <a:lnSpc>
                <a:spcPct val="117999"/>
              </a:lnSpc>
              <a:spcBef>
                <a:spcPts val="0"/>
              </a:spcBef>
              <a:spcAft>
                <a:spcPts val="0"/>
              </a:spcAft>
              <a:buClrTx/>
              <a:buSzTx/>
              <a:buFontTx/>
              <a:buNone/>
              <a:tabLst/>
              <a:defRPr/>
            </a:pPr>
            <a:r>
              <a:rPr lang="en-US" dirty="0"/>
              <a:t>Tell students that they are now going to listen</a:t>
            </a:r>
            <a:r>
              <a:rPr lang="en-US" baseline="0" dirty="0"/>
              <a:t> to three stories: one about moths, one about bacteria, and another about finches. Tell them that as you go through the stories, you want them to listen carefully. You might have them jot down on their doodles sheets anything that they may notice, or anything they think might be important. </a:t>
            </a:r>
            <a:endParaRPr lang="en-US" dirty="0"/>
          </a:p>
          <a:p>
            <a:endParaRPr lang="en-US" dirty="0"/>
          </a:p>
          <a:p>
            <a:pPr marL="0" marR="0" lvl="0" indent="0" defTabSz="321457" eaLnBrk="1" fontAlgn="auto" latinLnBrk="0" hangingPunct="1">
              <a:lnSpc>
                <a:spcPct val="117999"/>
              </a:lnSpc>
              <a:spcBef>
                <a:spcPts val="0"/>
              </a:spcBef>
              <a:spcAft>
                <a:spcPts val="0"/>
              </a:spcAft>
              <a:buClrTx/>
              <a:buSzTx/>
              <a:buFontTx/>
              <a:buNone/>
              <a:tabLst/>
              <a:defRPr/>
            </a:pPr>
            <a:r>
              <a:rPr lang="is-IS" baseline="0" dirty="0"/>
              <a:t>SOURCES:</a:t>
            </a:r>
            <a:endParaRPr lang="en-US" dirty="0"/>
          </a:p>
          <a:p>
            <a:pPr rtl="0"/>
            <a:r>
              <a:rPr lang="en-US" sz="2200" b="0" i="0" u="none" strike="noStrike" dirty="0">
                <a:effectLst/>
                <a:latin typeface="Helvetica Neue"/>
                <a:ea typeface="Helvetica Neue"/>
                <a:cs typeface="Helvetica Neue"/>
                <a:sym typeface="Helvetica Neue"/>
              </a:rPr>
              <a:t>Image: S. aureus</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upload.wikimedia.org</a:t>
            </a:r>
            <a:r>
              <a:rPr lang="en-US" sz="2200" b="0" i="0" u="none" strike="noStrike" dirty="0">
                <a:effectLst/>
                <a:latin typeface="Helvetica Neue"/>
                <a:ea typeface="Helvetica Neue"/>
                <a:cs typeface="Helvetica Neue"/>
                <a:sym typeface="Helvetica Neue"/>
              </a:rPr>
              <a:t>/</a:t>
            </a:r>
            <a:r>
              <a:rPr lang="en-US" sz="2200" b="0" i="0" u="none" strike="noStrike" dirty="0" err="1">
                <a:effectLst/>
                <a:latin typeface="Helvetica Neue"/>
                <a:ea typeface="Helvetica Neue"/>
                <a:cs typeface="Helvetica Neue"/>
                <a:sym typeface="Helvetica Neue"/>
              </a:rPr>
              <a:t>wikipedia</a:t>
            </a:r>
            <a:r>
              <a:rPr lang="en-US" sz="2200" b="0" i="0" u="none" strike="noStrike" dirty="0">
                <a:effectLst/>
                <a:latin typeface="Helvetica Neue"/>
                <a:ea typeface="Helvetica Neue"/>
                <a:cs typeface="Helvetica Neue"/>
                <a:sym typeface="Helvetica Neue"/>
              </a:rPr>
              <a:t>/commons/d/d3/Staphylococcus_aureus_VISA_2.jpg</a:t>
            </a:r>
          </a:p>
          <a:p>
            <a:pPr rtl="0"/>
            <a:r>
              <a:rPr lang="en-US" sz="2200" b="0" i="0" u="none" strike="noStrike" dirty="0">
                <a:effectLst/>
                <a:latin typeface="Helvetica Neue"/>
                <a:ea typeface="Helvetica Neue"/>
                <a:cs typeface="Helvetica Neue"/>
                <a:sym typeface="Helvetica Neue"/>
              </a:rPr>
              <a:t>Attribution: Content Providers(s):	CDC/ Matthew J. Arduino, </a:t>
            </a:r>
            <a:r>
              <a:rPr lang="en-US" sz="2200" b="0" i="0" u="none" strike="noStrike" dirty="0" err="1">
                <a:effectLst/>
                <a:latin typeface="Helvetica Neue"/>
                <a:ea typeface="Helvetica Neue"/>
                <a:cs typeface="Helvetica Neue"/>
                <a:sym typeface="Helvetica Neue"/>
              </a:rPr>
              <a:t>DRPHPhoto</a:t>
            </a:r>
            <a:r>
              <a:rPr lang="en-US" sz="2200" b="0" i="0" u="none" strike="noStrike" dirty="0">
                <a:effectLst/>
                <a:latin typeface="Helvetica Neue"/>
                <a:ea typeface="Helvetica Neue"/>
                <a:cs typeface="Helvetica Neue"/>
                <a:sym typeface="Helvetica Neue"/>
              </a:rPr>
              <a:t> Credit:	Janice Haney </a:t>
            </a:r>
            <a:r>
              <a:rPr lang="en-US" sz="2200" b="0" i="0" u="none" strike="noStrike" dirty="0" err="1">
                <a:effectLst/>
                <a:latin typeface="Helvetica Neue"/>
                <a:ea typeface="Helvetica Neue"/>
                <a:cs typeface="Helvetica Neue"/>
                <a:sym typeface="Helvetica Neue"/>
              </a:rPr>
              <a:t>Carr</a:t>
            </a:r>
            <a:r>
              <a:rPr lang="en-US" sz="2200" b="0" i="0" u="none" strike="noStrike" dirty="0">
                <a:effectLst/>
                <a:latin typeface="Helvetica Neue"/>
                <a:ea typeface="Helvetica Neue"/>
                <a:cs typeface="Helvetica Neue"/>
                <a:sym typeface="Helvetica Neue"/>
              </a:rPr>
              <a:t>, Public domain, via Wikimedia Commons</a:t>
            </a:r>
          </a:p>
          <a:p>
            <a:endParaRPr lang="en-US" dirty="0"/>
          </a:p>
          <a:p>
            <a:r>
              <a:rPr lang="en-US" dirty="0"/>
              <a:t>Image: Black Peppered Moth</a:t>
            </a:r>
          </a:p>
          <a:p>
            <a:r>
              <a:rPr lang="en-US" dirty="0"/>
              <a:t>URL: </a:t>
            </a:r>
            <a:r>
              <a:rPr lang="en-US" dirty="0">
                <a:hlinkClick r:id="rId3"/>
              </a:rPr>
              <a:t>https://commons.wikimedia.org/wiki/File:Biston.betularia.f.carbonaria.7209.jpg</a:t>
            </a:r>
            <a:endParaRPr lang="en-US" dirty="0"/>
          </a:p>
          <a:p>
            <a:r>
              <a:rPr lang="en-US" dirty="0"/>
              <a:t>Attribution: Chiswick Chap, CC BY-SA 2.5 &lt;https://</a:t>
            </a:r>
            <a:r>
              <a:rPr lang="en-US" dirty="0" err="1"/>
              <a:t>creativecommons.org</a:t>
            </a:r>
            <a:r>
              <a:rPr lang="en-US" dirty="0"/>
              <a:t>/licenses/by-</a:t>
            </a:r>
            <a:r>
              <a:rPr lang="en-US" dirty="0" err="1"/>
              <a:t>sa</a:t>
            </a:r>
            <a:r>
              <a:rPr lang="en-US" dirty="0"/>
              <a:t>/2.5&gt;, via Wikimedia Commons</a:t>
            </a:r>
          </a:p>
          <a:p>
            <a:pPr rtl="0"/>
            <a:br>
              <a:rPr lang="en-US" dirty="0"/>
            </a:br>
            <a:r>
              <a:rPr lang="en-US" sz="22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White Peppered Moth</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upload.wikimedia.org</a:t>
            </a:r>
            <a:r>
              <a:rPr lang="en-US" sz="2200" b="0" i="0" u="none" strike="noStrike" dirty="0">
                <a:effectLst/>
                <a:latin typeface="Helvetica Neue"/>
                <a:ea typeface="Helvetica Neue"/>
                <a:cs typeface="Helvetica Neue"/>
                <a:sym typeface="Helvetica Neue"/>
              </a:rPr>
              <a:t>/</a:t>
            </a:r>
            <a:r>
              <a:rPr lang="en-US" sz="2200" b="0" i="0" u="none" strike="noStrike" dirty="0" err="1">
                <a:effectLst/>
                <a:latin typeface="Helvetica Neue"/>
                <a:ea typeface="Helvetica Neue"/>
                <a:cs typeface="Helvetica Neue"/>
                <a:sym typeface="Helvetica Neue"/>
              </a:rPr>
              <a:t>wikipedia</a:t>
            </a:r>
            <a:r>
              <a:rPr lang="en-US" sz="2200" b="0" i="0" u="none" strike="noStrike" dirty="0">
                <a:effectLst/>
                <a:latin typeface="Helvetica Neue"/>
                <a:ea typeface="Helvetica Neue"/>
                <a:cs typeface="Helvetica Neue"/>
                <a:sym typeface="Helvetica Neue"/>
              </a:rPr>
              <a:t>/commons/6/6c/Biston.betularia.7200.jpg</a:t>
            </a:r>
          </a:p>
          <a:p>
            <a:pPr rtl="0"/>
            <a:r>
              <a:rPr lang="en-US" sz="2200" b="0" i="0" u="none" strike="noStrike" dirty="0">
                <a:effectLst/>
                <a:latin typeface="Helvetica Neue"/>
                <a:ea typeface="Helvetica Neue"/>
                <a:cs typeface="Helvetica Neue"/>
                <a:sym typeface="Helvetica Neue"/>
              </a:rPr>
              <a:t>Attribution: Chiswick Chap, CC BY-SA 2.5 &lt;https://</a:t>
            </a:r>
            <a:r>
              <a:rPr lang="en-US" sz="2200" b="0" i="0" u="none" strike="noStrike" dirty="0" err="1">
                <a:effectLst/>
                <a:latin typeface="Helvetica Neue"/>
                <a:ea typeface="Helvetica Neue"/>
                <a:cs typeface="Helvetica Neue"/>
                <a:sym typeface="Helvetica Neue"/>
              </a:rPr>
              <a:t>creativecommons.org</a:t>
            </a:r>
            <a:r>
              <a:rPr lang="en-US" sz="2200" b="0" i="0" u="none" strike="noStrike" dirty="0">
                <a:effectLst/>
                <a:latin typeface="Helvetica Neue"/>
                <a:ea typeface="Helvetica Neue"/>
                <a:cs typeface="Helvetica Neue"/>
                <a:sym typeface="Helvetica Neue"/>
              </a:rPr>
              <a:t>/licenses/by-</a:t>
            </a:r>
            <a:r>
              <a:rPr lang="en-US" sz="2200" b="0" i="0" u="none" strike="noStrike" dirty="0" err="1">
                <a:effectLst/>
                <a:latin typeface="Helvetica Neue"/>
                <a:ea typeface="Helvetica Neue"/>
                <a:cs typeface="Helvetica Neue"/>
                <a:sym typeface="Helvetica Neue"/>
              </a:rPr>
              <a:t>sa</a:t>
            </a:r>
            <a:r>
              <a:rPr lang="en-US" sz="2200" b="0" i="0" u="none" strike="noStrike" dirty="0">
                <a:effectLst/>
                <a:latin typeface="Helvetica Neue"/>
                <a:ea typeface="Helvetica Neue"/>
                <a:cs typeface="Helvetica Neue"/>
                <a:sym typeface="Helvetica Neue"/>
              </a:rPr>
              <a:t>/2.5&gt;, via Wikimedia Commons</a:t>
            </a:r>
          </a:p>
          <a:p>
            <a:pPr rtl="0"/>
            <a:br>
              <a:rPr lang="en-US" dirty="0"/>
            </a:br>
            <a:br>
              <a:rPr lang="en-US" dirty="0"/>
            </a:br>
            <a:br>
              <a:rPr lang="en-US" dirty="0"/>
            </a:br>
            <a:endParaRPr lang="en-US" dirty="0"/>
          </a:p>
        </p:txBody>
      </p:sp>
    </p:spTree>
    <p:extLst>
      <p:ext uri="{BB962C8B-B14F-4D97-AF65-F5344CB8AC3E}">
        <p14:creationId xmlns:p14="http://schemas.microsoft.com/office/powerpoint/2010/main" val="6379255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 Have students move from working with the data in Learning segment 4 to explaining what happened to the finches. This transition may be fairly seamless as it occurs in the classroom but it is important to mark. We are going from exploring and examining the phenomenon to proposing a causal account of what happened. We do this in order to provide more fodder for the next modeling step we will take. Have students write up their account of what happened to cause the change in the distribution of finch beak size from1976 to 1978. This is a different task than the one they first engaged in where they were looking over the data to determine WHAT happened on the Island during these years. Now they should be writing a story that explains WHY the distribution changed. It should be a mechanistic or causal story. </a:t>
            </a:r>
          </a:p>
          <a:p>
            <a:endParaRPr lang="en-US" baseline="0" dirty="0"/>
          </a:p>
          <a:p>
            <a:r>
              <a:rPr lang="en-US" baseline="0" dirty="0"/>
              <a:t>Have students write their ideas on white boards so that they can be displayed. Use a gallery walk or some other method for students to see what other groups have written. This step is important as we have found that different groups pay attention to different aspects of the story and by having them see the work of other groups a broader range of ideas come up in the subsequent discussion.   </a:t>
            </a:r>
          </a:p>
          <a:p>
            <a:endParaRPr lang="en-US" baseline="0" dirty="0"/>
          </a:p>
          <a:p>
            <a:endParaRPr lang="en-US" dirty="0"/>
          </a:p>
        </p:txBody>
      </p:sp>
    </p:spTree>
    <p:extLst>
      <p:ext uri="{BB962C8B-B14F-4D97-AF65-F5344CB8AC3E}">
        <p14:creationId xmlns:p14="http://schemas.microsoft.com/office/powerpoint/2010/main" val="21208596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Use</a:t>
            </a:r>
            <a:r>
              <a:rPr lang="en-US" baseline="0" dirty="0"/>
              <a:t> a whole class discussion to develop bulleted version of the finch story here. Be inclusive in this discussion as there will be an opportunity to refine the ideas later. Have students record the main ideas about what happened to the finches in Box G on the doodle sheet. </a:t>
            </a:r>
          </a:p>
          <a:p>
            <a:endParaRPr lang="en-US" i="0" baseline="0" dirty="0"/>
          </a:p>
        </p:txBody>
      </p:sp>
    </p:spTree>
    <p:extLst>
      <p:ext uri="{BB962C8B-B14F-4D97-AF65-F5344CB8AC3E}">
        <p14:creationId xmlns:p14="http://schemas.microsoft.com/office/powerpoint/2010/main" val="12755887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r>
              <a:rPr lang="en-US" dirty="0"/>
              <a:t>Have students return to their groups to revise the initial model ideas from Doodle Box E. These</a:t>
            </a:r>
            <a:r>
              <a:rPr lang="en-US" baseline="0" dirty="0"/>
              <a:t> were the ideas they proposed after hearing just the sketchy stories of finches, peppered moths an antibiotic resistance. Now they have spent an extended period of time examining a lot of data about what happened with the finches, and they have constructed an account of what happened and why. The goal here is to move from the specifics of the finch account back out to developing a GENERAL model for explaining how populations change over time. The task to give them in their groups is to take the ideas generated by the class about the finches and phrase them as general ideas. For example, one statement in the finch story is likely something about the drought that occurred. To generalize that statement, students often say something like “there was a change in the environment”. In essence they are using the data and causal connections they made in their finch explanations as evidence to revise and expand on their early ideas. Use this slide to display the two class lists side by side and then have them work in groups to write “general statements” that revise the initial model on the right. After students have worked in groups, usually writing their ideas down on a whiteboard, come back together as a group to finalize this stage of the model. </a:t>
            </a:r>
          </a:p>
          <a:p>
            <a:endParaRPr lang="en-US" baseline="0" dirty="0"/>
          </a:p>
          <a:p>
            <a:r>
              <a:rPr lang="en-US" dirty="0"/>
              <a:t>You can have each group present their board</a:t>
            </a:r>
            <a:r>
              <a:rPr lang="en-US" baseline="0" dirty="0"/>
              <a:t>, or have</a:t>
            </a:r>
            <a:r>
              <a:rPr lang="en-US" dirty="0"/>
              <a:t> one group share one idea at a time</a:t>
            </a:r>
            <a:r>
              <a:rPr lang="en-US" baseline="0" dirty="0"/>
              <a:t> and to </a:t>
            </a:r>
            <a:r>
              <a:rPr lang="en-US" dirty="0"/>
              <a:t>keep adding to a class list. </a:t>
            </a:r>
          </a:p>
          <a:p>
            <a:endParaRPr lang="en-US" i="0" baseline="0" dirty="0"/>
          </a:p>
          <a:p>
            <a:r>
              <a:rPr lang="en-US" dirty="0"/>
              <a:t>Add all ideas—after</a:t>
            </a:r>
            <a:r>
              <a:rPr lang="en-US" baseline="0" dirty="0"/>
              <a:t> students have shared what they have written, ask them to group together similar ideas, or to look and see if there are any ideas that do not have evidence to support them. This is a great opportunity for fostering argumentation!</a:t>
            </a:r>
          </a:p>
          <a:p>
            <a:endParaRPr lang="en-US" dirty="0"/>
          </a:p>
          <a:p>
            <a:r>
              <a:rPr lang="en-US" dirty="0"/>
              <a:t>It’s not important that students have a “correct” model at</a:t>
            </a:r>
            <a:r>
              <a:rPr lang="en-US" baseline="0" dirty="0"/>
              <a:t> this point. In the next lesson segment they will further explore their model ideas to see if they hold up across other species. Some will, and some will not, and they can revise as necessary</a:t>
            </a:r>
          </a:p>
          <a:p>
            <a:pPr marL="0" marR="0" indent="0" defTabSz="457200" eaLnBrk="1" fontAlgn="auto" latinLnBrk="0" hangingPunct="1">
              <a:lnSpc>
                <a:spcPct val="117999"/>
              </a:lnSpc>
              <a:spcBef>
                <a:spcPts val="0"/>
              </a:spcBef>
              <a:spcAft>
                <a:spcPts val="0"/>
              </a:spcAft>
              <a:buClrTx/>
              <a:buSzTx/>
              <a:buFontTx/>
              <a:buNone/>
              <a:tabLst/>
              <a:defRPr/>
            </a:pPr>
            <a:endParaRPr lang="en-US" i="0" baseline="0" dirty="0"/>
          </a:p>
          <a:p>
            <a:r>
              <a:rPr lang="en-US" i="0" baseline="0" dirty="0"/>
              <a:t>Students can write down their revised model in Box H on their doodle sheet.</a:t>
            </a:r>
          </a:p>
          <a:p>
            <a:endParaRPr lang="en-US" i="0" baseline="0" dirty="0"/>
          </a:p>
          <a:p>
            <a:r>
              <a:rPr lang="en-US" i="0" baseline="0" dirty="0"/>
              <a:t>Here’s an example of model ideas generated by an MBER class (asterisks indicate multiple groups agreed with this statement):</a:t>
            </a:r>
          </a:p>
          <a:p>
            <a:pPr marL="514350" indent="-514350">
              <a:buFont typeface="+mj-lt"/>
              <a:buAutoNum type="arabicPeriod"/>
            </a:pPr>
            <a:r>
              <a:rPr lang="en-US" dirty="0"/>
              <a:t>Variation of traits/Genetic changes*</a:t>
            </a:r>
          </a:p>
          <a:p>
            <a:pPr marL="514350" indent="-514350">
              <a:buFont typeface="+mj-lt"/>
              <a:buAutoNum type="arabicPeriod"/>
            </a:pPr>
            <a:r>
              <a:rPr lang="en-US" dirty="0"/>
              <a:t>Types/Amount of resources (water &amp; food)*****</a:t>
            </a:r>
          </a:p>
          <a:p>
            <a:pPr marL="514350" indent="-514350">
              <a:buFont typeface="+mj-lt"/>
              <a:buAutoNum type="arabicPeriod"/>
            </a:pPr>
            <a:r>
              <a:rPr lang="en-US" dirty="0"/>
              <a:t>Weather/climate***</a:t>
            </a:r>
          </a:p>
          <a:p>
            <a:pPr marL="514350" indent="-514350">
              <a:buFont typeface="+mj-lt"/>
              <a:buAutoNum type="arabicPeriod"/>
            </a:pPr>
            <a:r>
              <a:rPr lang="en-US" dirty="0"/>
              <a:t>Predator/prey relationships</a:t>
            </a:r>
          </a:p>
          <a:p>
            <a:pPr marL="514350" indent="-514350">
              <a:buFont typeface="+mj-lt"/>
              <a:buAutoNum type="arabicPeriod"/>
            </a:pPr>
            <a:r>
              <a:rPr lang="en-US" dirty="0"/>
              <a:t>Size of Population (birth rate/death rate)***</a:t>
            </a:r>
          </a:p>
          <a:p>
            <a:pPr marL="514350" indent="-514350">
              <a:buFont typeface="+mj-lt"/>
              <a:buAutoNum type="arabicPeriod"/>
            </a:pPr>
            <a:r>
              <a:rPr lang="en-US" dirty="0"/>
              <a:t>Change in environment/surroundings/habitat**</a:t>
            </a:r>
          </a:p>
          <a:p>
            <a:pPr marL="514350" indent="-514350">
              <a:buFont typeface="+mj-lt"/>
              <a:buAutoNum type="arabicPeriod"/>
            </a:pPr>
            <a:r>
              <a:rPr lang="en-US" dirty="0"/>
              <a:t>Lifespan</a:t>
            </a:r>
          </a:p>
          <a:p>
            <a:pPr marL="514350" indent="-514350">
              <a:buFont typeface="+mj-lt"/>
              <a:buAutoNum type="arabicPeriod"/>
            </a:pPr>
            <a:r>
              <a:rPr lang="en-US" dirty="0"/>
              <a:t>Relationship between offspring &amp; parents (Inheritance)</a:t>
            </a:r>
          </a:p>
          <a:p>
            <a:pPr marL="514350" indent="-514350">
              <a:buFont typeface="+mj-lt"/>
              <a:buAutoNum type="arabicPeriod"/>
            </a:pPr>
            <a:r>
              <a:rPr lang="en-US" dirty="0"/>
              <a:t>Reproduction</a:t>
            </a:r>
          </a:p>
          <a:p>
            <a:pPr marL="514350" indent="-514350">
              <a:buFont typeface="+mj-lt"/>
              <a:buAutoNum type="arabicPeriod"/>
            </a:pPr>
            <a:r>
              <a:rPr lang="en-US" dirty="0"/>
              <a:t>Competition</a:t>
            </a:r>
            <a:endParaRPr lang="en-US" sz="1800" dirty="0"/>
          </a:p>
          <a:p>
            <a:endParaRPr lang="en-US" baseline="0" dirty="0"/>
          </a:p>
          <a:p>
            <a:endParaRPr lang="en-US" i="0" baseline="0" dirty="0"/>
          </a:p>
        </p:txBody>
      </p:sp>
    </p:spTree>
    <p:extLst>
      <p:ext uri="{BB962C8B-B14F-4D97-AF65-F5344CB8AC3E}">
        <p14:creationId xmlns:p14="http://schemas.microsoft.com/office/powerpoint/2010/main" val="12755887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Based on the model that students generated, you might need to revise some of these slides to fit what they generated. It might require you to find some additional data or simulations for them to explore. If you’re unsure of where to go with their ideas or what data to look for, check out the MBER Biology forum and pose the question to the MBER community!</a:t>
            </a:r>
          </a:p>
          <a:p>
            <a:endParaRPr lang="en-US" baseline="0" dirty="0"/>
          </a:p>
          <a:p>
            <a:r>
              <a:rPr lang="en-US" sz="2000" dirty="0"/>
              <a:t>Hopefully, the students mentioned something about the population size in their model,</a:t>
            </a:r>
            <a:r>
              <a:rPr lang="en-US" sz="2000" baseline="0" dirty="0"/>
              <a:t> especially considering it was something they discussed in Population Dynamics. It is the first idea that we will tackle in these slides but rearrange the order if you feel there are other ideas students should tackle first.</a:t>
            </a:r>
            <a:r>
              <a:rPr lang="en-US" sz="2000" dirty="0"/>
              <a:t> You may also need to change the ideas</a:t>
            </a:r>
            <a:r>
              <a:rPr lang="en-US" sz="2000" baseline="0" dirty="0"/>
              <a:t> in the slides</a:t>
            </a:r>
            <a:r>
              <a:rPr lang="en-US" sz="2000" dirty="0"/>
              <a:t> (e.g.,</a:t>
            </a:r>
            <a:r>
              <a:rPr lang="en-US" sz="2000" baseline="0" dirty="0"/>
              <a:t> there was a change in the finch population size), to represent what the students described/included in their model. The same is true for all model ideas explored in this learning segment. </a:t>
            </a:r>
          </a:p>
          <a:p>
            <a:endParaRPr lang="en-US" sz="2000" baseline="0" dirty="0"/>
          </a:p>
          <a:p>
            <a:r>
              <a:rPr lang="en-US" sz="2000" baseline="0" dirty="0"/>
              <a:t>To get the students back in the frame of changes in population sizes, pose the question “where else have we observed changes in population sizes?” (hopefully, they remember the wolves and moose of Isle Royale and can even refer to the model they have generated in PD).</a:t>
            </a:r>
          </a:p>
          <a:p>
            <a:endParaRPr lang="en-US" sz="2000" dirty="0"/>
          </a:p>
          <a:p>
            <a:r>
              <a:rPr lang="en-US" sz="2000" dirty="0"/>
              <a:t>Start</a:t>
            </a:r>
            <a:r>
              <a:rPr lang="en-US" sz="2000" baseline="0" dirty="0"/>
              <a:t> this task by asking students what happened to the original population of finches—they should remember that many died due to starvation caused by the drought. Post the question of what would happen if there was no starvation? What would a graph of that population look like?</a:t>
            </a:r>
          </a:p>
          <a:p>
            <a:endParaRPr lang="en-US" sz="2000" dirty="0"/>
          </a:p>
          <a:p>
            <a:r>
              <a:rPr lang="en-US" sz="2000" dirty="0"/>
              <a:t>It might be a good idea to have some</a:t>
            </a:r>
            <a:r>
              <a:rPr lang="en-US" sz="2000" baseline="0" dirty="0"/>
              <a:t> students draw their ideas on the board and to have students discuss why or why not the graphs are plausible. There is also a place for them to draw this prediction on their doodle sheet.</a:t>
            </a:r>
          </a:p>
          <a:p>
            <a:endParaRPr lang="en-US" sz="2000" dirty="0"/>
          </a:p>
          <a:p>
            <a:r>
              <a:rPr lang="en-US" sz="2000" dirty="0"/>
              <a:t>SOURCES:</a:t>
            </a:r>
          </a:p>
          <a:p>
            <a:r>
              <a:rPr lang="en-US" sz="2000" dirty="0"/>
              <a:t>Graph courtesy of MBER-bio</a:t>
            </a:r>
          </a:p>
          <a:p>
            <a:endParaRPr lang="en-US" sz="2000" dirty="0"/>
          </a:p>
          <a:p>
            <a:endParaRPr lang="en-US" baseline="0" dirty="0"/>
          </a:p>
        </p:txBody>
      </p:sp>
    </p:spTree>
    <p:extLst>
      <p:ext uri="{BB962C8B-B14F-4D97-AF65-F5344CB8AC3E}">
        <p14:creationId xmlns:p14="http://schemas.microsoft.com/office/powerpoint/2010/main" val="20152377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Based on the model that students generated, you might need to revise some of these slides to fit what they generated. It might require you to find some additional data or simulations for them to explore. If you’re unsure of where to go with their ideas or what data to look for, check out the MBER Biology forum and pose the question to the MBER community!</a:t>
            </a:r>
          </a:p>
          <a:p>
            <a:endParaRPr lang="en-US" baseline="0" dirty="0"/>
          </a:p>
          <a:p>
            <a:r>
              <a:rPr lang="en-US" sz="2000" dirty="0"/>
              <a:t>Hopefully, the students mentioned something about the population size in their model,</a:t>
            </a:r>
            <a:r>
              <a:rPr lang="en-US" sz="2000" baseline="0" dirty="0"/>
              <a:t> especially considering it was something they discussed in Population Dynamics. It is the first idea that we will tackle in these slides but rearrange the order if you feel there are other ideas students should tackle first.</a:t>
            </a:r>
            <a:r>
              <a:rPr lang="en-US" sz="2000" dirty="0"/>
              <a:t> You may also need to change the ideas</a:t>
            </a:r>
            <a:r>
              <a:rPr lang="en-US" sz="2000" baseline="0" dirty="0"/>
              <a:t> in the slides</a:t>
            </a:r>
            <a:r>
              <a:rPr lang="en-US" sz="2000" dirty="0"/>
              <a:t> (e.g.,</a:t>
            </a:r>
            <a:r>
              <a:rPr lang="en-US" sz="2000" baseline="0" dirty="0"/>
              <a:t> there was a change in the finch population size), to represent what the students described/included in their model. The same is true for all model ideas explored in this learning segment. </a:t>
            </a:r>
          </a:p>
          <a:p>
            <a:endParaRPr lang="en-US" sz="2000" baseline="0" dirty="0"/>
          </a:p>
          <a:p>
            <a:r>
              <a:rPr lang="en-US" sz="2000" baseline="0" dirty="0"/>
              <a:t>To get the students back in the frame of changes in population sizes, pose the question “where else have we observed changes in population sizes?” (hopefully, they remember the wolves and moose of Isle Royale and can even refer to the model they have generated in PD).</a:t>
            </a:r>
          </a:p>
          <a:p>
            <a:endParaRPr lang="en-US" sz="2000" dirty="0"/>
          </a:p>
          <a:p>
            <a:r>
              <a:rPr lang="en-US" sz="2000" dirty="0"/>
              <a:t>Start</a:t>
            </a:r>
            <a:r>
              <a:rPr lang="en-US" sz="2000" baseline="0" dirty="0"/>
              <a:t> this task by asking students what happened to the original population of finches—they should remember that many died due to starvation caused by the drought. Post the question of what would happen if there was no starvation? What would a graph of that population look like?</a:t>
            </a:r>
          </a:p>
          <a:p>
            <a:endParaRPr lang="en-US" sz="2000" dirty="0"/>
          </a:p>
          <a:p>
            <a:r>
              <a:rPr lang="en-US" sz="2000" baseline="0" dirty="0"/>
              <a:t>There is also a place for them to draw this prediction on their doodle sheet.</a:t>
            </a:r>
          </a:p>
          <a:p>
            <a:endParaRPr lang="en-US" sz="2000" dirty="0"/>
          </a:p>
          <a:p>
            <a:endParaRPr lang="en-US" baseline="0" dirty="0"/>
          </a:p>
        </p:txBody>
      </p:sp>
    </p:spTree>
    <p:extLst>
      <p:ext uri="{BB962C8B-B14F-4D97-AF65-F5344CB8AC3E}">
        <p14:creationId xmlns:p14="http://schemas.microsoft.com/office/powerpoint/2010/main" val="10568103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It might be a good idea to have some</a:t>
            </a:r>
            <a:r>
              <a:rPr lang="en-US" sz="2400" baseline="0" dirty="0"/>
              <a:t> students draw their ideas on the board and to have students discuss why or why not the graphs are plausible. </a:t>
            </a:r>
            <a:endParaRPr lang="en-US" baseline="0" dirty="0"/>
          </a:p>
        </p:txBody>
      </p:sp>
    </p:spTree>
    <p:extLst>
      <p:ext uri="{BB962C8B-B14F-4D97-AF65-F5344CB8AC3E}">
        <p14:creationId xmlns:p14="http://schemas.microsoft.com/office/powerpoint/2010/main" val="15875504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Let’s test our</a:t>
            </a:r>
            <a:r>
              <a:rPr lang="en-US" sz="2400" baseline="0" dirty="0"/>
              <a:t> prediction</a:t>
            </a:r>
          </a:p>
          <a:p>
            <a:endParaRPr lang="en-US" sz="2400" baseline="0" dirty="0"/>
          </a:p>
          <a:p>
            <a:pPr marL="0" marR="0" lvl="0" indent="0" defTabSz="457200" eaLnBrk="1" fontAlgn="auto" latinLnBrk="0" hangingPunct="1">
              <a:lnSpc>
                <a:spcPct val="117999"/>
              </a:lnSpc>
              <a:spcBef>
                <a:spcPts val="0"/>
              </a:spcBef>
              <a:spcAft>
                <a:spcPts val="0"/>
              </a:spcAft>
              <a:buClrTx/>
              <a:buSzTx/>
              <a:buFontTx/>
              <a:buNone/>
              <a:tabLst/>
              <a:defRPr/>
            </a:pPr>
            <a:r>
              <a:rPr lang="en-US" sz="2800" dirty="0"/>
              <a:t>Let’s test our</a:t>
            </a:r>
            <a:r>
              <a:rPr lang="en-US" sz="2800" baseline="0" dirty="0"/>
              <a:t> predictions [switch over the </a:t>
            </a:r>
            <a:r>
              <a:rPr lang="en-US" sz="2800" baseline="0" dirty="0" err="1"/>
              <a:t>NetLogo</a:t>
            </a:r>
            <a:r>
              <a:rPr lang="en-US" sz="2800" baseline="0" dirty="0"/>
              <a:t> simulation] </a:t>
            </a:r>
            <a:r>
              <a:rPr lang="en-US" sz="2400" baseline="0" dirty="0"/>
              <a:t>In the </a:t>
            </a:r>
            <a:r>
              <a:rPr lang="en-US" sz="2400" baseline="0" dirty="0" err="1"/>
              <a:t>Netlogo</a:t>
            </a:r>
            <a:r>
              <a:rPr lang="en-US" sz="2400" baseline="0" dirty="0"/>
              <a:t> simulation, run it with the switch OFF. Have students discuss what happened to the population and why.</a:t>
            </a:r>
          </a:p>
          <a:p>
            <a:endParaRPr lang="en-US" sz="2400" baseline="0" dirty="0"/>
          </a:p>
          <a:p>
            <a:endParaRPr lang="en-US" sz="2400" baseline="0" dirty="0"/>
          </a:p>
          <a:p>
            <a:r>
              <a:rPr lang="en-US" sz="2400" baseline="0" dirty="0"/>
              <a:t>Are the predictions the same as what we observed in the simulation? Why or why not?</a:t>
            </a:r>
            <a:endParaRPr lang="en-US" sz="2800" dirty="0"/>
          </a:p>
        </p:txBody>
      </p:sp>
    </p:spTree>
    <p:extLst>
      <p:ext uri="{BB962C8B-B14F-4D97-AF65-F5344CB8AC3E}">
        <p14:creationId xmlns:p14="http://schemas.microsoft.com/office/powerpoint/2010/main" val="13589520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Ask the students what do populations in the real world do?  Are we overrun by finches as suggested in the last simulation? </a:t>
            </a:r>
          </a:p>
          <a:p>
            <a:r>
              <a:rPr lang="en-US" sz="2000" baseline="0" dirty="0"/>
              <a:t>There is also a place for them to draw this prediction on their doodle sheet.</a:t>
            </a:r>
          </a:p>
          <a:p>
            <a:endParaRPr lang="en-US" sz="2000" dirty="0"/>
          </a:p>
          <a:p>
            <a:endParaRPr lang="en-US" baseline="0" dirty="0"/>
          </a:p>
        </p:txBody>
      </p:sp>
    </p:spTree>
    <p:extLst>
      <p:ext uri="{BB962C8B-B14F-4D97-AF65-F5344CB8AC3E}">
        <p14:creationId xmlns:p14="http://schemas.microsoft.com/office/powerpoint/2010/main" val="19557130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Let’s test our</a:t>
            </a:r>
            <a:r>
              <a:rPr lang="en-US" sz="2400" baseline="0" dirty="0"/>
              <a:t> predictions [switch over the </a:t>
            </a:r>
            <a:r>
              <a:rPr lang="en-US" sz="2400" baseline="0" dirty="0" err="1"/>
              <a:t>NetLogo</a:t>
            </a:r>
            <a:r>
              <a:rPr lang="en-US" sz="2400" baseline="0" dirty="0"/>
              <a:t> situation] </a:t>
            </a:r>
            <a:r>
              <a:rPr lang="en-US" baseline="0" dirty="0"/>
              <a:t>In the </a:t>
            </a:r>
            <a:r>
              <a:rPr lang="en-US" baseline="0" dirty="0" err="1"/>
              <a:t>Netlogo</a:t>
            </a:r>
            <a:r>
              <a:rPr lang="en-US" baseline="0" dirty="0"/>
              <a:t> simulation, run it with the switch ON. Have students discuss what happened to the population and why.</a:t>
            </a:r>
          </a:p>
          <a:p>
            <a:endParaRPr lang="en-US" baseline="0" dirty="0"/>
          </a:p>
          <a:p>
            <a:r>
              <a:rPr lang="en-US" baseline="0" dirty="0"/>
              <a:t>How is this different from what we observed before?</a:t>
            </a:r>
          </a:p>
          <a:p>
            <a:endParaRPr lang="en-US" baseline="0" dirty="0"/>
          </a:p>
          <a:p>
            <a:r>
              <a:rPr lang="en-US" baseline="0" dirty="0"/>
              <a:t>Have students illustrate the actual graph in the doodle in box L. </a:t>
            </a:r>
          </a:p>
          <a:p>
            <a:endParaRPr lang="en-US" baseline="0" dirty="0"/>
          </a:p>
          <a:p>
            <a:r>
              <a:rPr lang="en-US" baseline="0" dirty="0"/>
              <a:t>Students might begin to ask what the switch represents. If it comes up, encourage the conversation, but do not provide any answers, yet. In the next few slides, the students will look at other graphs of populations sizes changing over time and will look to see if they observe any patterns.</a:t>
            </a:r>
          </a:p>
          <a:p>
            <a:endParaRPr lang="en-US" baseline="0" dirty="0"/>
          </a:p>
        </p:txBody>
      </p:sp>
    </p:spTree>
    <p:extLst>
      <p:ext uri="{BB962C8B-B14F-4D97-AF65-F5344CB8AC3E}">
        <p14:creationId xmlns:p14="http://schemas.microsoft.com/office/powerpoint/2010/main" val="748594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pPr>
            <a:r>
              <a:rPr lang="en-US" dirty="0"/>
              <a:t>TEACHER NOTES: </a:t>
            </a:r>
          </a:p>
          <a:p>
            <a:pPr>
              <a:defRPr sz="1600"/>
            </a:pPr>
            <a:r>
              <a:rPr lang="en-US" dirty="0"/>
              <a:t>Our first story is about peppered moths in England. Before 1800 almost all pepper moths were speckled. The first dark peppered moth was collected in 1848.  Soon after that, the population was mostly dark and changed back to mostly speckled after 1950s. Don’t give students too much detail, more about this story will come in the Model Application Segment (and can be used as an assessment). The goal is to show change over time (without explicitly telling the students this yet) and have students think about: </a:t>
            </a:r>
            <a:r>
              <a:rPr lang="en-US" b="1" dirty="0"/>
              <a:t>How did this happen? </a:t>
            </a:r>
          </a:p>
          <a:p>
            <a:pPr>
              <a:defRPr sz="1600"/>
            </a:pPr>
            <a:endParaRPr lang="en-US" b="1" dirty="0"/>
          </a:p>
          <a:p>
            <a:pPr>
              <a:defRPr sz="1600"/>
            </a:pPr>
            <a:r>
              <a:rPr lang="en-US" b="0" dirty="0"/>
              <a:t>If you want more background</a:t>
            </a:r>
            <a:r>
              <a:rPr lang="en-US" b="0" baseline="0" dirty="0"/>
              <a:t> on this story see a </a:t>
            </a:r>
            <a:r>
              <a:rPr lang="en-US" dirty="0"/>
              <a:t>June 2016 article published in</a:t>
            </a:r>
            <a:r>
              <a:rPr lang="en-US" i="1" dirty="0"/>
              <a:t> Science </a:t>
            </a:r>
            <a:r>
              <a:rPr lang="en-US" i="0" dirty="0"/>
              <a:t>that</a:t>
            </a:r>
            <a:r>
              <a:rPr lang="en-US" i="0" baseline="0" dirty="0"/>
              <a:t> </a:t>
            </a:r>
            <a:r>
              <a:rPr lang="en-US" dirty="0"/>
              <a:t>talks about the gene responsible for the change: </a:t>
            </a:r>
            <a:r>
              <a:rPr lang="en-US" u="sng" dirty="0">
                <a:hlinkClick r:id="rId3"/>
              </a:rPr>
              <a:t>https://www.sciencenews.org/article/jumping-gene-turned-peppered-moths-color-soot</a:t>
            </a:r>
            <a:r>
              <a:rPr lang="en-US" dirty="0"/>
              <a:t>. The mutation for dark wing color appeared before the industrial revolution. The variation was there already, what changed was the distribution of the trait</a:t>
            </a:r>
            <a:r>
              <a:rPr lang="en-US" baseline="0" dirty="0"/>
              <a:t> in the population</a:t>
            </a:r>
            <a:r>
              <a:rPr lang="en-US" dirty="0"/>
              <a:t>. </a:t>
            </a:r>
          </a:p>
          <a:p>
            <a:pPr>
              <a:defRPr sz="1600"/>
            </a:pPr>
            <a:endParaRPr lang="en-US" dirty="0"/>
          </a:p>
          <a:p>
            <a:pPr marL="0" marR="0" lvl="0" indent="0" defTabSz="321457" eaLnBrk="1" fontAlgn="auto" latinLnBrk="0" hangingPunct="1">
              <a:lnSpc>
                <a:spcPct val="117999"/>
              </a:lnSpc>
              <a:spcBef>
                <a:spcPts val="0"/>
              </a:spcBef>
              <a:spcAft>
                <a:spcPts val="0"/>
              </a:spcAft>
              <a:buClrTx/>
              <a:buSzTx/>
              <a:buFontTx/>
              <a:buNone/>
              <a:tabLst/>
              <a:defRPr sz="1600"/>
            </a:pPr>
            <a:r>
              <a:rPr lang="is-IS" baseline="0" dirty="0"/>
              <a:t>SOURCES:</a:t>
            </a:r>
            <a:br>
              <a:rPr lang="en-US" dirty="0"/>
            </a:br>
            <a:r>
              <a:rPr lang="en-US" sz="1600" b="0" i="0" u="none" strike="noStrike" dirty="0">
                <a:effectLst/>
                <a:latin typeface="Helvetica Neue"/>
                <a:sym typeface="Helvetica Neue"/>
              </a:rPr>
              <a:t>Image</a:t>
            </a:r>
            <a:r>
              <a:rPr lang="en-US" sz="1600" b="0" i="0" u="none" strike="noStrike" dirty="0">
                <a:effectLst/>
                <a:latin typeface="Helvetica Neue"/>
                <a:ea typeface="Helvetica Neue"/>
                <a:cs typeface="Helvetica Neue"/>
                <a:sym typeface="Helvetica Neue"/>
              </a:rPr>
              <a:t>: White Peppered Moth</a:t>
            </a:r>
          </a:p>
          <a:p>
            <a:pPr rtl="0"/>
            <a:r>
              <a:rPr lang="en-US" sz="1600" b="0" i="0" u="none" strike="noStrike" dirty="0">
                <a:effectLst/>
                <a:latin typeface="Helvetica Neue"/>
                <a:ea typeface="Helvetica Neue"/>
                <a:cs typeface="Helvetica Neue"/>
                <a:sym typeface="Helvetica Neue"/>
              </a:rPr>
              <a:t>URL: https://</a:t>
            </a:r>
            <a:r>
              <a:rPr lang="en-US" sz="1600" b="0" i="0" u="none" strike="noStrike" dirty="0" err="1">
                <a:effectLst/>
                <a:latin typeface="Helvetica Neue"/>
                <a:ea typeface="Helvetica Neue"/>
                <a:cs typeface="Helvetica Neue"/>
                <a:sym typeface="Helvetica Neue"/>
              </a:rPr>
              <a:t>upload.wikimedia.org</a:t>
            </a:r>
            <a:r>
              <a:rPr lang="en-US" sz="1600" b="0" i="0" u="none" strike="noStrike" dirty="0">
                <a:effectLst/>
                <a:latin typeface="Helvetica Neue"/>
                <a:ea typeface="Helvetica Neue"/>
                <a:cs typeface="Helvetica Neue"/>
                <a:sym typeface="Helvetica Neue"/>
              </a:rPr>
              <a:t>/</a:t>
            </a:r>
            <a:r>
              <a:rPr lang="en-US" sz="1600" b="0" i="0" u="none" strike="noStrike" dirty="0" err="1">
                <a:effectLst/>
                <a:latin typeface="Helvetica Neue"/>
                <a:ea typeface="Helvetica Neue"/>
                <a:cs typeface="Helvetica Neue"/>
                <a:sym typeface="Helvetica Neue"/>
              </a:rPr>
              <a:t>wikipedia</a:t>
            </a:r>
            <a:r>
              <a:rPr lang="en-US" sz="1600" b="0" i="0" u="none" strike="noStrike" dirty="0">
                <a:effectLst/>
                <a:latin typeface="Helvetica Neue"/>
                <a:ea typeface="Helvetica Neue"/>
                <a:cs typeface="Helvetica Neue"/>
                <a:sym typeface="Helvetica Neue"/>
              </a:rPr>
              <a:t>/commons/6/6c/Biston.betularia.7200.jpg</a:t>
            </a:r>
          </a:p>
          <a:p>
            <a:pPr rtl="0"/>
            <a:r>
              <a:rPr lang="en-US" sz="1600" b="0" i="0" u="none" strike="noStrike" dirty="0">
                <a:effectLst/>
                <a:latin typeface="Helvetica Neue"/>
                <a:ea typeface="Helvetica Neue"/>
                <a:cs typeface="Helvetica Neue"/>
                <a:sym typeface="Helvetica Neue"/>
              </a:rPr>
              <a:t>Attribution: Chiswick Chap, CC BY-SA 2.5 &lt;https://</a:t>
            </a:r>
            <a:r>
              <a:rPr lang="en-US" sz="1600" b="0" i="0" u="none" strike="noStrike" dirty="0" err="1">
                <a:effectLst/>
                <a:latin typeface="Helvetica Neue"/>
                <a:ea typeface="Helvetica Neue"/>
                <a:cs typeface="Helvetica Neue"/>
                <a:sym typeface="Helvetica Neue"/>
              </a:rPr>
              <a:t>creativecommons.org</a:t>
            </a:r>
            <a:r>
              <a:rPr lang="en-US" sz="1600" b="0" i="0" u="none" strike="noStrike" dirty="0">
                <a:effectLst/>
                <a:latin typeface="Helvetica Neue"/>
                <a:ea typeface="Helvetica Neue"/>
                <a:cs typeface="Helvetica Neue"/>
                <a:sym typeface="Helvetica Neue"/>
              </a:rPr>
              <a:t>/licenses/by-</a:t>
            </a:r>
            <a:r>
              <a:rPr lang="en-US" sz="1600" b="0" i="0" u="none" strike="noStrike" dirty="0" err="1">
                <a:effectLst/>
                <a:latin typeface="Helvetica Neue"/>
                <a:ea typeface="Helvetica Neue"/>
                <a:cs typeface="Helvetica Neue"/>
                <a:sym typeface="Helvetica Neue"/>
              </a:rPr>
              <a:t>sa</a:t>
            </a:r>
            <a:r>
              <a:rPr lang="en-US" sz="1600" b="0" i="0" u="none" strike="noStrike" dirty="0">
                <a:effectLst/>
                <a:latin typeface="Helvetica Neue"/>
                <a:ea typeface="Helvetica Neue"/>
                <a:cs typeface="Helvetica Neue"/>
                <a:sym typeface="Helvetica Neue"/>
              </a:rPr>
              <a:t>/2.5&gt;, via Wikimedia Commons</a:t>
            </a:r>
          </a:p>
          <a:p>
            <a:pPr>
              <a:defRPr sz="1600"/>
            </a:pPr>
            <a:endParaRPr lang="en-US" dirty="0"/>
          </a:p>
          <a:p>
            <a:endParaRPr lang="en-US" dirty="0"/>
          </a:p>
        </p:txBody>
      </p:sp>
    </p:spTree>
    <p:extLst>
      <p:ext uri="{BB962C8B-B14F-4D97-AF65-F5344CB8AC3E}">
        <p14:creationId xmlns:p14="http://schemas.microsoft.com/office/powerpoint/2010/main" val="2364129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Ask students to look at the graphs and notice any similarities or differences in these graphs and with what they have observed between the two simulations. Is there a general pattern? What is it?</a:t>
            </a:r>
          </a:p>
          <a:p>
            <a:endParaRPr lang="en-US" sz="2400" baseline="0" dirty="0"/>
          </a:p>
          <a:p>
            <a:r>
              <a:rPr lang="en-US" sz="2400" baseline="0" dirty="0"/>
              <a:t>The goal here is for students to recognize that populations tend to stay relatively stable over time.</a:t>
            </a:r>
          </a:p>
          <a:p>
            <a:r>
              <a:rPr lang="en-US" sz="2400" baseline="0" dirty="0"/>
              <a:t>Then ask what the “switch” represents in </a:t>
            </a:r>
            <a:r>
              <a:rPr lang="en-US" sz="2400" baseline="0" dirty="0" err="1"/>
              <a:t>NetLogo</a:t>
            </a:r>
            <a:r>
              <a:rPr lang="en-US" sz="2400" baseline="0" dirty="0"/>
              <a:t> (there is a place for them to brainstorm on the doodle).</a:t>
            </a:r>
          </a:p>
          <a:p>
            <a:endParaRPr lang="en-US" sz="2400" baseline="0" dirty="0"/>
          </a:p>
          <a:p>
            <a:r>
              <a:rPr lang="en-US" sz="2400" baseline="0" dirty="0"/>
              <a:t>They have already generated some ideas about this in population dynamics, but the goal is for them to recognize the idea that populations tend to stable due to limited resources! You may want to go into the idea of carrying capacity here if you have a commitment to teaching that. It does not occur in a formal way anywhere else in the curriculum. However, while the concept of carrying capacity is helpful in this discussion, it does not need to go very deep. Currently, their model ideas are specifically related to the the finches. It’s ok if they want to revise their idea to be finch specific, but this slide is meant to help students may also realize that this doesn't</a:t>
            </a:r>
            <a:r>
              <a:rPr lang="uk-UA" sz="2400" baseline="0" dirty="0"/>
              <a:t>’</a:t>
            </a:r>
            <a:r>
              <a:rPr lang="en-US" sz="2400" baseline="0" dirty="0"/>
              <a:t>t just happen in finches. </a:t>
            </a:r>
          </a:p>
          <a:p>
            <a:endParaRPr lang="en-US" sz="2400" baseline="0" dirty="0"/>
          </a:p>
          <a:p>
            <a:r>
              <a:rPr lang="en-US" sz="2400" baseline="0" dirty="0"/>
              <a:t>Ultimately, students will end up with a generalized model that can broadly explain trait change over time, and now may be a point to begin transitioning to that model, if a generalized idea is posed by </a:t>
            </a:r>
            <a:r>
              <a:rPr lang="en-US" sz="2400" baseline="0"/>
              <a:t>the students. </a:t>
            </a:r>
            <a:endParaRPr lang="en-US" sz="2400" baseline="0" dirty="0"/>
          </a:p>
          <a:p>
            <a:endParaRPr lang="en-US" sz="2400" baseline="0" dirty="0"/>
          </a:p>
          <a:p>
            <a:r>
              <a:rPr lang="en-US" sz="2400" baseline="0" dirty="0"/>
              <a:t>SOURCES: </a:t>
            </a:r>
          </a:p>
          <a:p>
            <a:r>
              <a:rPr lang="en-US" sz="2400" baseline="0" dirty="0"/>
              <a:t>Open Oregon </a:t>
            </a:r>
          </a:p>
          <a:p>
            <a:r>
              <a:rPr lang="en-US" sz="2400" baseline="0" dirty="0"/>
              <a:t>https://</a:t>
            </a:r>
            <a:r>
              <a:rPr lang="en-US" sz="2400" baseline="0" dirty="0" err="1"/>
              <a:t>openoregon.pressbooks.pub</a:t>
            </a:r>
            <a:r>
              <a:rPr lang="en-US" sz="2400" baseline="0" dirty="0"/>
              <a:t>/</a:t>
            </a:r>
            <a:r>
              <a:rPr lang="en-US" sz="2400" baseline="0" dirty="0" err="1"/>
              <a:t>envirobiology</a:t>
            </a:r>
            <a:r>
              <a:rPr lang="en-US" sz="2400" baseline="0" dirty="0"/>
              <a:t>/chapter/4-2-population-growth-and-regulation/</a:t>
            </a:r>
          </a:p>
          <a:p>
            <a:endParaRPr lang="en-US" sz="2400" baseline="0" dirty="0"/>
          </a:p>
        </p:txBody>
      </p:sp>
    </p:spTree>
    <p:extLst>
      <p:ext uri="{BB962C8B-B14F-4D97-AF65-F5344CB8AC3E}">
        <p14:creationId xmlns:p14="http://schemas.microsoft.com/office/powerpoint/2010/main" val="1747012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Then ask what the “switch” represents in </a:t>
            </a:r>
            <a:r>
              <a:rPr lang="en-US" sz="2400" baseline="0" dirty="0" err="1"/>
              <a:t>NetLogo</a:t>
            </a:r>
            <a:r>
              <a:rPr lang="en-US" sz="2400" baseline="0" dirty="0"/>
              <a:t> (there is a place for them to brainstorm on the doodle).</a:t>
            </a:r>
          </a:p>
          <a:p>
            <a:endParaRPr lang="en-US" sz="2400" baseline="0" dirty="0"/>
          </a:p>
          <a:p>
            <a:r>
              <a:rPr lang="en-US" sz="2400" baseline="0" dirty="0"/>
              <a:t>They have already generated some ideas about this in population dynamics, but the goal is for them to recognize the idea that populations tend to stable due to limited resources! Currently, their model ideas are specifically related to the the finches. It’s ok if they want to revise their idea to be finch specific, but some students may also realize that this doesn't</a:t>
            </a:r>
            <a:r>
              <a:rPr lang="uk-UA" sz="2400" baseline="0" dirty="0"/>
              <a:t>’</a:t>
            </a:r>
            <a:r>
              <a:rPr lang="en-US" sz="2400" baseline="0" dirty="0"/>
              <a:t>t just happen in finches. As we move forward, the language in the model may begin to become more generalized, and that’s a good thing! Ultimately, students will end up with a generalized model that can broadly explain trait change over time, and now may be a point to begin transitioning to that model, if a generalized idea is posed by the student. </a:t>
            </a:r>
          </a:p>
          <a:p>
            <a:endParaRPr lang="en-US" sz="2400" baseline="0" dirty="0"/>
          </a:p>
          <a:p>
            <a:endParaRPr lang="en-US" sz="2400" baseline="0" dirty="0"/>
          </a:p>
        </p:txBody>
      </p:sp>
    </p:spTree>
    <p:extLst>
      <p:ext uri="{BB962C8B-B14F-4D97-AF65-F5344CB8AC3E}">
        <p14:creationId xmlns:p14="http://schemas.microsoft.com/office/powerpoint/2010/main" val="10402060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It might be useful to have students go back to their groups and discuss this for a few minutes before sharing out how they think this idea should be incorporated into the model.</a:t>
            </a:r>
          </a:p>
          <a:p>
            <a:endParaRPr lang="en-US" sz="2400" b="0" i="0" dirty="0">
              <a:solidFill>
                <a:srgbClr val="FF0000"/>
              </a:solidFill>
            </a:endParaRPr>
          </a:p>
          <a:p>
            <a:endParaRPr lang="en-US" sz="2400" b="0" i="0" dirty="0">
              <a:solidFill>
                <a:srgbClr val="FF0000"/>
              </a:solidFill>
            </a:endParaRPr>
          </a:p>
          <a:p>
            <a:r>
              <a:rPr lang="en-US" sz="2400" b="0" i="0" dirty="0">
                <a:solidFill>
                  <a:srgbClr val="FF0000"/>
                </a:solidFill>
              </a:rPr>
              <a:t>What we want students to realize</a:t>
            </a:r>
            <a:r>
              <a:rPr lang="en-US" sz="2400" b="0" i="0" baseline="0" dirty="0">
                <a:solidFill>
                  <a:srgbClr val="FF0000"/>
                </a:solidFill>
              </a:rPr>
              <a:t> is that e</a:t>
            </a:r>
            <a:r>
              <a:rPr lang="en-US" sz="2400" b="0" i="0" dirty="0">
                <a:solidFill>
                  <a:srgbClr val="FF0000"/>
                </a:solidFill>
              </a:rPr>
              <a:t>ven though populations have the potential to grow exponentially, they tend to stay relatively stable in size due to </a:t>
            </a:r>
            <a:r>
              <a:rPr lang="en-US" sz="2400" b="0" i="0" u="sng" dirty="0">
                <a:solidFill>
                  <a:srgbClr val="FF0000"/>
                </a:solidFill>
              </a:rPr>
              <a:t>limited resources</a:t>
            </a:r>
            <a:r>
              <a:rPr lang="en-US" sz="2400" b="0" i="0" dirty="0">
                <a:solidFill>
                  <a:srgbClr val="FF0000"/>
                </a:solidFill>
              </a:rPr>
              <a:t>. The hope is</a:t>
            </a:r>
            <a:r>
              <a:rPr lang="en-US" sz="2400" b="0" i="0" baseline="0" dirty="0">
                <a:solidFill>
                  <a:srgbClr val="FF0000"/>
                </a:solidFill>
              </a:rPr>
              <a:t> for students to have realized this idea from the sequence of activities. Please try and use their language for these ideas whenever possible.</a:t>
            </a:r>
            <a:endParaRPr lang="en-US" sz="2400" b="0" i="0" dirty="0"/>
          </a:p>
          <a:p>
            <a:endParaRPr lang="en-US" sz="2400" baseline="0" dirty="0"/>
          </a:p>
        </p:txBody>
      </p:sp>
    </p:spTree>
    <p:extLst>
      <p:ext uri="{BB962C8B-B14F-4D97-AF65-F5344CB8AC3E}">
        <p14:creationId xmlns:p14="http://schemas.microsoft.com/office/powerpoint/2010/main" val="17995574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sz="2400" baseline="0" dirty="0"/>
              <a:t>Please see Oh Deer teacher notes in Resources. </a:t>
            </a:r>
          </a:p>
          <a:p>
            <a:endParaRPr lang="en-US" sz="2400" baseline="0" dirty="0"/>
          </a:p>
          <a:p>
            <a:r>
              <a:rPr lang="en-US" sz="2400" baseline="0" dirty="0"/>
              <a:t>We now move into the second activity, where students will begin to reason about what might happen to an organism trying to survive when resources are limited.</a:t>
            </a:r>
          </a:p>
          <a:p>
            <a:endParaRPr lang="en-US" sz="2400" baseline="0" dirty="0"/>
          </a:p>
          <a:p>
            <a:r>
              <a:rPr lang="en-US" sz="2400" baseline="0" dirty="0"/>
              <a:t>They’ll now play a game called “Oh Deer!”</a:t>
            </a:r>
          </a:p>
          <a:p>
            <a:endParaRPr lang="en-US" sz="2400" baseline="0" dirty="0"/>
          </a:p>
          <a:p>
            <a:r>
              <a:rPr lang="en-US" sz="2400" baseline="0" dirty="0"/>
              <a:t>SOURCES:</a:t>
            </a:r>
          </a:p>
          <a:p>
            <a:pPr rtl="0"/>
            <a:r>
              <a:rPr lang="en-US" sz="2400" b="0" i="0" u="none" strike="noStrike" dirty="0">
                <a:effectLst/>
                <a:latin typeface="Helvetica Neue"/>
                <a:sym typeface="Helvetica Neue"/>
              </a:rPr>
              <a:t>Image</a:t>
            </a:r>
            <a:r>
              <a:rPr lang="en-US" sz="2400" b="0" i="0" u="none" strike="noStrike" dirty="0">
                <a:effectLst/>
                <a:latin typeface="Helvetica Neue"/>
                <a:ea typeface="Helvetica Neue"/>
                <a:cs typeface="Helvetica Neue"/>
                <a:sym typeface="Helvetica Neue"/>
              </a:rPr>
              <a:t>: Yellow Bellied Marmot</a:t>
            </a:r>
          </a:p>
          <a:p>
            <a:pPr marL="0" marR="0" lvl="0" indent="0" defTabSz="457200" rtl="0" eaLnBrk="1" fontAlgn="auto" latinLnBrk="0" hangingPunct="1">
              <a:lnSpc>
                <a:spcPct val="117999"/>
              </a:lnSpc>
              <a:spcBef>
                <a:spcPts val="0"/>
              </a:spcBef>
              <a:spcAft>
                <a:spcPts val="0"/>
              </a:spcAft>
              <a:buClrTx/>
              <a:buSzTx/>
              <a:buFontTx/>
              <a:buNone/>
              <a:tabLst/>
              <a:defRPr/>
            </a:pPr>
            <a:r>
              <a:rPr lang="en-US" sz="2400" b="0" i="0" u="none" strike="noStrike" dirty="0">
                <a:effectLst/>
                <a:latin typeface="Helvetica Neue"/>
                <a:ea typeface="Helvetica Neue"/>
                <a:cs typeface="Helvetica Neue"/>
                <a:sym typeface="Helvetica Neue"/>
              </a:rPr>
              <a:t>URL: </a:t>
            </a:r>
            <a:r>
              <a:rPr lang="en-US" sz="2400" baseline="0" dirty="0"/>
              <a:t>https://</a:t>
            </a:r>
            <a:r>
              <a:rPr lang="en-US" sz="2400" baseline="0" dirty="0" err="1"/>
              <a:t>commons.wikimedia.org</a:t>
            </a:r>
            <a:r>
              <a:rPr lang="en-US" sz="2400" baseline="0" dirty="0"/>
              <a:t>/wiki/Marmota#/media/</a:t>
            </a:r>
            <a:r>
              <a:rPr lang="en-US" sz="2400" baseline="0" dirty="0" err="1"/>
              <a:t>File:Marmota_flaviventris.jpg</a:t>
            </a:r>
            <a:endParaRPr lang="en-US" sz="2400" b="0" i="0" u="none" strike="noStrike" dirty="0">
              <a:effectLst/>
              <a:latin typeface="Helvetica Neue"/>
              <a:ea typeface="Helvetica Neue"/>
              <a:cs typeface="Helvetica Neue"/>
              <a:sym typeface="Helvetica Neue"/>
            </a:endParaRPr>
          </a:p>
          <a:p>
            <a:pPr rtl="0"/>
            <a:r>
              <a:rPr lang="en-US" sz="2400" b="0" i="0" u="none" strike="noStrike" dirty="0">
                <a:effectLst/>
                <a:latin typeface="Helvetica Neue"/>
                <a:ea typeface="Helvetica Neue"/>
                <a:cs typeface="Helvetica Neue"/>
                <a:sym typeface="Helvetica Neue"/>
              </a:rPr>
              <a:t>Attribution: Jon Sullivan, Public domain, via Wikimedia Commons</a:t>
            </a:r>
          </a:p>
          <a:p>
            <a:endParaRPr lang="en-US" sz="2400" baseline="0" dirty="0"/>
          </a:p>
          <a:p>
            <a:pPr rtl="0"/>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American Black Bear</a:t>
            </a:r>
          </a:p>
          <a:p>
            <a:pPr marL="0" marR="0" lvl="0" indent="0" defTabSz="457200" rtl="0" eaLnBrk="1" fontAlgn="auto" latinLnBrk="0" hangingPunct="1">
              <a:lnSpc>
                <a:spcPct val="117999"/>
              </a:lnSpc>
              <a:spcBef>
                <a:spcPts val="0"/>
              </a:spcBef>
              <a:spcAft>
                <a:spcPts val="0"/>
              </a:spcAft>
              <a:buClrTx/>
              <a:buSzTx/>
              <a:buFontTx/>
              <a:buNone/>
              <a:tabLst/>
              <a:defRPr/>
            </a:pPr>
            <a:r>
              <a:rPr lang="en-US" sz="2200" b="0" i="0" u="none" strike="noStrike" dirty="0">
                <a:effectLst/>
                <a:latin typeface="Helvetica Neue"/>
                <a:ea typeface="Helvetica Neue"/>
                <a:cs typeface="Helvetica Neue"/>
                <a:sym typeface="Helvetica Neue"/>
              </a:rPr>
              <a:t>URL: </a:t>
            </a:r>
            <a:r>
              <a:rPr lang="en-US" sz="2000" baseline="0" dirty="0"/>
              <a:t>https://</a:t>
            </a:r>
            <a:r>
              <a:rPr lang="en-US" sz="2000" baseline="0" dirty="0" err="1"/>
              <a:t>commons.wikimedia.org</a:t>
            </a:r>
            <a:r>
              <a:rPr lang="en-US" sz="2000" baseline="0" dirty="0"/>
              <a:t>/wiki/</a:t>
            </a:r>
            <a:r>
              <a:rPr lang="en-US" sz="2000" baseline="0" dirty="0" err="1"/>
              <a:t>Ursus_americanus</a:t>
            </a:r>
            <a:r>
              <a:rPr lang="en-US" sz="2000" baseline="0" dirty="0"/>
              <a:t>#/media/File:Ursus_americanus_PO_04.jpg</a:t>
            </a:r>
            <a:endParaRPr lang="en-US" sz="2200" b="0" i="0" u="none" strike="noStrike" dirty="0">
              <a:effectLst/>
              <a:latin typeface="Helvetica Neue"/>
              <a:ea typeface="Helvetica Neue"/>
              <a:cs typeface="Helvetica Neue"/>
              <a:sym typeface="Helvetica Neue"/>
            </a:endParaRPr>
          </a:p>
          <a:p>
            <a:pPr rtl="0"/>
            <a:r>
              <a:rPr lang="en-US" sz="2200" b="0" i="0" u="none" strike="noStrike" dirty="0" err="1">
                <a:effectLst/>
                <a:latin typeface="Helvetica Neue"/>
                <a:ea typeface="Helvetica Neue"/>
                <a:cs typeface="Helvetica Neue"/>
                <a:sym typeface="Helvetica Neue"/>
              </a:rPr>
              <a:t>Attribution:Cephas</a:t>
            </a:r>
            <a:r>
              <a:rPr lang="en-US" sz="2200" b="0" i="0" u="none" strike="noStrike" dirty="0">
                <a:effectLst/>
                <a:latin typeface="Helvetica Neue"/>
                <a:ea typeface="Helvetica Neue"/>
                <a:cs typeface="Helvetica Neue"/>
                <a:sym typeface="Helvetica Neue"/>
              </a:rPr>
              <a:t>, CC BY-SA 3.0 &lt;https://</a:t>
            </a:r>
            <a:r>
              <a:rPr lang="en-US" sz="2200" b="0" i="0" u="none" strike="noStrike" dirty="0" err="1">
                <a:effectLst/>
                <a:latin typeface="Helvetica Neue"/>
                <a:ea typeface="Helvetica Neue"/>
                <a:cs typeface="Helvetica Neue"/>
                <a:sym typeface="Helvetica Neue"/>
              </a:rPr>
              <a:t>creativecommons.org</a:t>
            </a:r>
            <a:r>
              <a:rPr lang="en-US" sz="2200" b="0" i="0" u="none" strike="noStrike" dirty="0">
                <a:effectLst/>
                <a:latin typeface="Helvetica Neue"/>
                <a:ea typeface="Helvetica Neue"/>
                <a:cs typeface="Helvetica Neue"/>
                <a:sym typeface="Helvetica Neue"/>
              </a:rPr>
              <a:t>/licenses/by-</a:t>
            </a:r>
            <a:r>
              <a:rPr lang="en-US" sz="2200" b="0" i="0" u="none" strike="noStrike" dirty="0" err="1">
                <a:effectLst/>
                <a:latin typeface="Helvetica Neue"/>
                <a:ea typeface="Helvetica Neue"/>
                <a:cs typeface="Helvetica Neue"/>
                <a:sym typeface="Helvetica Neue"/>
              </a:rPr>
              <a:t>sa</a:t>
            </a:r>
            <a:r>
              <a:rPr lang="en-US" sz="2200" b="0" i="0" u="none" strike="noStrike" dirty="0">
                <a:effectLst/>
                <a:latin typeface="Helvetica Neue"/>
                <a:ea typeface="Helvetica Neue"/>
                <a:cs typeface="Helvetica Neue"/>
                <a:sym typeface="Helvetica Neue"/>
              </a:rPr>
              <a:t>/3.0&gt;, via Wikimedia Commons</a:t>
            </a:r>
          </a:p>
          <a:p>
            <a:endParaRPr lang="en-US" sz="2400" baseline="0" dirty="0"/>
          </a:p>
          <a:p>
            <a:pPr rtl="0"/>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Red Deer </a:t>
            </a:r>
          </a:p>
          <a:p>
            <a:pPr marL="0" marR="0" lvl="0" indent="0" defTabSz="457200" rtl="0" eaLnBrk="1" fontAlgn="auto" latinLnBrk="0" hangingPunct="1">
              <a:lnSpc>
                <a:spcPct val="117999"/>
              </a:lnSpc>
              <a:spcBef>
                <a:spcPts val="0"/>
              </a:spcBef>
              <a:spcAft>
                <a:spcPts val="0"/>
              </a:spcAft>
              <a:buClrTx/>
              <a:buSzTx/>
              <a:buFontTx/>
              <a:buNone/>
              <a:tabLst/>
              <a:defRPr/>
            </a:pPr>
            <a:r>
              <a:rPr lang="en-US" sz="2200" b="0" i="0" u="none" strike="noStrike" dirty="0">
                <a:effectLst/>
                <a:latin typeface="Helvetica Neue"/>
                <a:ea typeface="Helvetica Neue"/>
                <a:cs typeface="Helvetica Neue"/>
                <a:sym typeface="Helvetica Neue"/>
              </a:rPr>
              <a:t>URL: </a:t>
            </a:r>
            <a:r>
              <a:rPr lang="en-US" sz="2000" baseline="0" dirty="0"/>
              <a:t>https://</a:t>
            </a:r>
            <a:r>
              <a:rPr lang="en-US" sz="2000" baseline="0" dirty="0" err="1"/>
              <a:t>commons.wikimedia.org</a:t>
            </a:r>
            <a:r>
              <a:rPr lang="en-US" sz="2000" baseline="0" dirty="0"/>
              <a:t>/wiki/</a:t>
            </a:r>
            <a:r>
              <a:rPr lang="en-US" sz="2000" baseline="0" dirty="0" err="1"/>
              <a:t>File:RedDeerStag.jpg</a:t>
            </a:r>
            <a:endParaRPr lang="en-US" sz="2200" b="0" i="0" u="none" strike="noStrike" dirty="0">
              <a:effectLst/>
              <a:latin typeface="Helvetica Neue"/>
              <a:ea typeface="Helvetica Neue"/>
              <a:cs typeface="Helvetica Neue"/>
              <a:sym typeface="Helvetica Neue"/>
            </a:endParaRPr>
          </a:p>
          <a:p>
            <a:pPr rtl="0"/>
            <a:r>
              <a:rPr lang="en-US" sz="2200" b="0" i="0" u="none" strike="noStrike" dirty="0">
                <a:effectLst/>
                <a:latin typeface="Helvetica Neue"/>
                <a:ea typeface="Helvetica Neue"/>
                <a:cs typeface="Helvetica Neue"/>
                <a:sym typeface="Helvetica Neue"/>
              </a:rPr>
              <a:t>Attribution: derivative work: Massimo </a:t>
            </a:r>
            <a:r>
              <a:rPr lang="en-US" sz="2200" b="0" i="0" u="none" strike="noStrike" dirty="0" err="1">
                <a:effectLst/>
                <a:latin typeface="Helvetica Neue"/>
                <a:ea typeface="Helvetica Neue"/>
                <a:cs typeface="Helvetica Neue"/>
                <a:sym typeface="Helvetica Neue"/>
              </a:rPr>
              <a:t>Catarinella</a:t>
            </a:r>
            <a:r>
              <a:rPr lang="en-US" sz="2200" b="0" i="0" u="none" strike="noStrike" dirty="0">
                <a:effectLst/>
                <a:latin typeface="Helvetica Neue"/>
                <a:ea typeface="Helvetica Neue"/>
                <a:cs typeface="Helvetica Neue"/>
                <a:sym typeface="Helvetica Neue"/>
              </a:rPr>
              <a:t> (talk)</a:t>
            </a:r>
            <a:r>
              <a:rPr lang="en-US" sz="2200" b="0" i="0" u="none" strike="noStrike" dirty="0" err="1">
                <a:effectLst/>
                <a:latin typeface="Helvetica Neue"/>
                <a:ea typeface="Helvetica Neue"/>
                <a:cs typeface="Helvetica Neue"/>
                <a:sym typeface="Helvetica Neue"/>
              </a:rPr>
              <a:t>Red_deer_stag.jpg</a:t>
            </a:r>
            <a:r>
              <a:rPr lang="en-US" sz="2200" b="0" i="0" u="none" strike="noStrike" dirty="0">
                <a:effectLst/>
                <a:latin typeface="Helvetica Neue"/>
                <a:ea typeface="Helvetica Neue"/>
                <a:cs typeface="Helvetica Neue"/>
                <a:sym typeface="Helvetica Neue"/>
              </a:rPr>
              <a:t>: Mehmet </a:t>
            </a:r>
            <a:r>
              <a:rPr lang="en-US" sz="2200" b="0" i="0" u="none" strike="noStrike" dirty="0" err="1">
                <a:effectLst/>
                <a:latin typeface="Helvetica Neue"/>
                <a:ea typeface="Helvetica Neue"/>
                <a:cs typeface="Helvetica Neue"/>
                <a:sym typeface="Helvetica Neue"/>
              </a:rPr>
              <a:t>Karatay</a:t>
            </a:r>
            <a:r>
              <a:rPr lang="en-US" sz="2200" b="0" i="0" u="none" strike="noStrike" dirty="0">
                <a:effectLst/>
                <a:latin typeface="Helvetica Neue"/>
                <a:ea typeface="Helvetica Neue"/>
                <a:cs typeface="Helvetica Neue"/>
                <a:sym typeface="Helvetica Neue"/>
              </a:rPr>
              <a:t>, CC BY-SA 3.0 &lt;https://</a:t>
            </a:r>
            <a:r>
              <a:rPr lang="en-US" sz="2200" b="0" i="0" u="none" strike="noStrike" dirty="0" err="1">
                <a:effectLst/>
                <a:latin typeface="Helvetica Neue"/>
                <a:ea typeface="Helvetica Neue"/>
                <a:cs typeface="Helvetica Neue"/>
                <a:sym typeface="Helvetica Neue"/>
              </a:rPr>
              <a:t>creativecommons.org</a:t>
            </a:r>
            <a:r>
              <a:rPr lang="en-US" sz="2200" b="0" i="0" u="none" strike="noStrike" dirty="0">
                <a:effectLst/>
                <a:latin typeface="Helvetica Neue"/>
                <a:ea typeface="Helvetica Neue"/>
                <a:cs typeface="Helvetica Neue"/>
                <a:sym typeface="Helvetica Neue"/>
              </a:rPr>
              <a:t>/licenses/by-</a:t>
            </a:r>
            <a:r>
              <a:rPr lang="en-US" sz="2200" b="0" i="0" u="none" strike="noStrike" dirty="0" err="1">
                <a:effectLst/>
                <a:latin typeface="Helvetica Neue"/>
                <a:ea typeface="Helvetica Neue"/>
                <a:cs typeface="Helvetica Neue"/>
                <a:sym typeface="Helvetica Neue"/>
              </a:rPr>
              <a:t>sa</a:t>
            </a:r>
            <a:r>
              <a:rPr lang="en-US" sz="2200" b="0" i="0" u="none" strike="noStrike" dirty="0">
                <a:effectLst/>
                <a:latin typeface="Helvetica Neue"/>
                <a:ea typeface="Helvetica Neue"/>
                <a:cs typeface="Helvetica Neue"/>
                <a:sym typeface="Helvetica Neue"/>
              </a:rPr>
              <a:t>/3.0&gt;, via Wikimedia Commons</a:t>
            </a:r>
          </a:p>
        </p:txBody>
      </p:sp>
    </p:spTree>
    <p:extLst>
      <p:ext uri="{BB962C8B-B14F-4D97-AF65-F5344CB8AC3E}">
        <p14:creationId xmlns:p14="http://schemas.microsoft.com/office/powerpoint/2010/main" val="14577438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Please see Oh Deer teacher notes in Resources. </a:t>
            </a:r>
          </a:p>
          <a:p>
            <a:endParaRPr lang="en-US" sz="2400" baseline="0" dirty="0"/>
          </a:p>
          <a:p>
            <a:r>
              <a:rPr lang="en-US" sz="2400" baseline="0" dirty="0"/>
              <a:t>Tell students</a:t>
            </a:r>
            <a:r>
              <a:rPr lang="is-IS" sz="2400" baseline="0" dirty="0"/>
              <a:t>…let’s explore this question by playing a game called “Oh Deer!”</a:t>
            </a:r>
          </a:p>
          <a:p>
            <a:endParaRPr lang="is-IS" sz="2400" baseline="0" dirty="0"/>
          </a:p>
          <a:p>
            <a:r>
              <a:rPr lang="is-IS" sz="2400" baseline="0" dirty="0"/>
              <a:t>Have your students count off in 1‘s and 2‘s.</a:t>
            </a:r>
          </a:p>
          <a:p>
            <a:r>
              <a:rPr lang="is-IS" sz="2400" baseline="0" dirty="0"/>
              <a:t>It is best to play 3-4 rounds of this game.</a:t>
            </a:r>
            <a:endParaRPr lang="en-US" sz="2400" baseline="0" dirty="0"/>
          </a:p>
          <a:p>
            <a:endParaRPr lang="en-US" sz="2400" baseline="0" dirty="0"/>
          </a:p>
          <a:p>
            <a:r>
              <a:rPr lang="en-US" sz="2400" baseline="0" dirty="0"/>
              <a:t>It is probably best to play this outside where there is room for them to run around.</a:t>
            </a:r>
          </a:p>
          <a:p>
            <a:endParaRPr lang="en-US" sz="2400" baseline="0" dirty="0"/>
          </a:p>
          <a:p>
            <a:r>
              <a:rPr lang="en-US" sz="2400" baseline="0" dirty="0"/>
              <a:t>SOURCES:</a:t>
            </a:r>
            <a:endParaRPr lang="en-US" sz="2800" baseline="0" dirty="0"/>
          </a:p>
          <a:p>
            <a:pPr rtl="0"/>
            <a:r>
              <a:rPr lang="en-US" sz="2400" b="0" i="0" u="none" strike="noStrike" dirty="0">
                <a:effectLst/>
                <a:latin typeface="Helvetica Neue"/>
                <a:sym typeface="Helvetica Neue"/>
              </a:rPr>
              <a:t>Image</a:t>
            </a:r>
            <a:r>
              <a:rPr lang="en-US" sz="2400" b="0" i="0" u="none" strike="noStrike" dirty="0">
                <a:effectLst/>
                <a:latin typeface="Helvetica Neue"/>
                <a:ea typeface="Helvetica Neue"/>
                <a:cs typeface="Helvetica Neue"/>
                <a:sym typeface="Helvetica Neue"/>
              </a:rPr>
              <a:t>: Red Deer </a:t>
            </a:r>
          </a:p>
          <a:p>
            <a:pPr marL="0" marR="0" lvl="0" indent="0" defTabSz="457200" rtl="0" eaLnBrk="1" fontAlgn="auto" latinLnBrk="0" hangingPunct="1">
              <a:lnSpc>
                <a:spcPct val="117999"/>
              </a:lnSpc>
              <a:spcBef>
                <a:spcPts val="0"/>
              </a:spcBef>
              <a:spcAft>
                <a:spcPts val="0"/>
              </a:spcAft>
              <a:buClrTx/>
              <a:buSzTx/>
              <a:buFontTx/>
              <a:buNone/>
              <a:tabLst/>
              <a:defRPr/>
            </a:pPr>
            <a:r>
              <a:rPr lang="en-US" sz="2400" b="0" i="0" u="none" strike="noStrike" dirty="0">
                <a:effectLst/>
                <a:latin typeface="Helvetica Neue"/>
                <a:ea typeface="Helvetica Neue"/>
                <a:cs typeface="Helvetica Neue"/>
                <a:sym typeface="Helvetica Neue"/>
              </a:rPr>
              <a:t>URL: </a:t>
            </a:r>
            <a:r>
              <a:rPr lang="en-US" sz="2400" baseline="0" dirty="0"/>
              <a:t>https://</a:t>
            </a:r>
            <a:r>
              <a:rPr lang="en-US" sz="2400" baseline="0" dirty="0" err="1"/>
              <a:t>commons.wikimedia.org</a:t>
            </a:r>
            <a:r>
              <a:rPr lang="en-US" sz="2400" baseline="0" dirty="0"/>
              <a:t>/wiki/</a:t>
            </a:r>
            <a:r>
              <a:rPr lang="en-US" sz="2400" baseline="0" dirty="0" err="1"/>
              <a:t>File:RedDeerStag.jpg</a:t>
            </a:r>
            <a:endParaRPr lang="en-US" sz="2400" b="0" i="0" u="none" strike="noStrike" dirty="0">
              <a:effectLst/>
              <a:latin typeface="Helvetica Neue"/>
              <a:ea typeface="Helvetica Neue"/>
              <a:cs typeface="Helvetica Neue"/>
              <a:sym typeface="Helvetica Neue"/>
            </a:endParaRPr>
          </a:p>
          <a:p>
            <a:pPr rtl="0"/>
            <a:r>
              <a:rPr lang="en-US" sz="2400" b="0" i="0" u="none" strike="noStrike" dirty="0">
                <a:effectLst/>
                <a:latin typeface="Helvetica Neue"/>
                <a:ea typeface="Helvetica Neue"/>
                <a:cs typeface="Helvetica Neue"/>
                <a:sym typeface="Helvetica Neue"/>
              </a:rPr>
              <a:t>Attribution: derivative work: Massimo </a:t>
            </a:r>
            <a:r>
              <a:rPr lang="en-US" sz="2400" b="0" i="0" u="none" strike="noStrike" dirty="0" err="1">
                <a:effectLst/>
                <a:latin typeface="Helvetica Neue"/>
                <a:ea typeface="Helvetica Neue"/>
                <a:cs typeface="Helvetica Neue"/>
                <a:sym typeface="Helvetica Neue"/>
              </a:rPr>
              <a:t>Catarinella</a:t>
            </a:r>
            <a:r>
              <a:rPr lang="en-US" sz="2400" b="0" i="0" u="none" strike="noStrike" dirty="0">
                <a:effectLst/>
                <a:latin typeface="Helvetica Neue"/>
                <a:ea typeface="Helvetica Neue"/>
                <a:cs typeface="Helvetica Neue"/>
                <a:sym typeface="Helvetica Neue"/>
              </a:rPr>
              <a:t> (talk)</a:t>
            </a:r>
            <a:r>
              <a:rPr lang="en-US" sz="2400" b="0" i="0" u="none" strike="noStrike" dirty="0" err="1">
                <a:effectLst/>
                <a:latin typeface="Helvetica Neue"/>
                <a:ea typeface="Helvetica Neue"/>
                <a:cs typeface="Helvetica Neue"/>
                <a:sym typeface="Helvetica Neue"/>
              </a:rPr>
              <a:t>Red_deer_stag.jpg</a:t>
            </a:r>
            <a:r>
              <a:rPr lang="en-US" sz="2400" b="0" i="0" u="none" strike="noStrike" dirty="0">
                <a:effectLst/>
                <a:latin typeface="Helvetica Neue"/>
                <a:ea typeface="Helvetica Neue"/>
                <a:cs typeface="Helvetica Neue"/>
                <a:sym typeface="Helvetica Neue"/>
              </a:rPr>
              <a:t>: Mehmet </a:t>
            </a:r>
            <a:r>
              <a:rPr lang="en-US" sz="2400" b="0" i="0" u="none" strike="noStrike" dirty="0" err="1">
                <a:effectLst/>
                <a:latin typeface="Helvetica Neue"/>
                <a:ea typeface="Helvetica Neue"/>
                <a:cs typeface="Helvetica Neue"/>
                <a:sym typeface="Helvetica Neue"/>
              </a:rPr>
              <a:t>Karatay</a:t>
            </a:r>
            <a:r>
              <a:rPr lang="en-US" sz="2400" b="0" i="0" u="none" strike="noStrike" dirty="0">
                <a:effectLst/>
                <a:latin typeface="Helvetica Neue"/>
                <a:ea typeface="Helvetica Neue"/>
                <a:cs typeface="Helvetica Neue"/>
                <a:sym typeface="Helvetica Neue"/>
              </a:rPr>
              <a:t>, CC BY-SA 3.0 &lt;https://</a:t>
            </a:r>
            <a:r>
              <a:rPr lang="en-US" sz="2400" b="0" i="0" u="none" strike="noStrike" dirty="0" err="1">
                <a:effectLst/>
                <a:latin typeface="Helvetica Neue"/>
                <a:ea typeface="Helvetica Neue"/>
                <a:cs typeface="Helvetica Neue"/>
                <a:sym typeface="Helvetica Neue"/>
              </a:rPr>
              <a:t>creativecommons.org</a:t>
            </a:r>
            <a:r>
              <a:rPr lang="en-US" sz="2400" b="0" i="0" u="none" strike="noStrike" dirty="0">
                <a:effectLst/>
                <a:latin typeface="Helvetica Neue"/>
                <a:ea typeface="Helvetica Neue"/>
                <a:cs typeface="Helvetica Neue"/>
                <a:sym typeface="Helvetica Neue"/>
              </a:rPr>
              <a:t>/licenses/by-</a:t>
            </a:r>
            <a:r>
              <a:rPr lang="en-US" sz="2400" b="0" i="0" u="none" strike="noStrike" dirty="0" err="1">
                <a:effectLst/>
                <a:latin typeface="Helvetica Neue"/>
                <a:ea typeface="Helvetica Neue"/>
                <a:cs typeface="Helvetica Neue"/>
                <a:sym typeface="Helvetica Neue"/>
              </a:rPr>
              <a:t>sa</a:t>
            </a:r>
            <a:r>
              <a:rPr lang="en-US" sz="2400" b="0" i="0" u="none" strike="noStrike" dirty="0">
                <a:effectLst/>
                <a:latin typeface="Helvetica Neue"/>
                <a:ea typeface="Helvetica Neue"/>
                <a:cs typeface="Helvetica Neue"/>
                <a:sym typeface="Helvetica Neue"/>
              </a:rPr>
              <a:t>/3.0&gt;, via Wikimedia Commons</a:t>
            </a:r>
          </a:p>
        </p:txBody>
      </p:sp>
    </p:spTree>
    <p:extLst>
      <p:ext uri="{BB962C8B-B14F-4D97-AF65-F5344CB8AC3E}">
        <p14:creationId xmlns:p14="http://schemas.microsoft.com/office/powerpoint/2010/main" val="142055467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Once students have completed the game, discuss what they learned from it. Have them work in groups to answer these question in Box N on their doodle sheet. After they have answered these questions together, have them share out their answers and push them for evidence and reasoning.</a:t>
            </a:r>
          </a:p>
          <a:p>
            <a:endParaRPr lang="en-US" sz="2400" baseline="0" dirty="0"/>
          </a:p>
          <a:p>
            <a:r>
              <a:rPr lang="en-US" sz="2400" baseline="0" dirty="0"/>
              <a:t>For number 4, students should be guided towards the idea that it’s not just about survival, it’s also about surviving until reproduction!</a:t>
            </a:r>
          </a:p>
          <a:p>
            <a:endParaRPr lang="en-US" sz="2400" baseline="0" dirty="0"/>
          </a:p>
          <a:p>
            <a:r>
              <a:rPr lang="en-US" sz="2400" baseline="0" dirty="0"/>
              <a:t>For number 5, students will hopefully recognize that if there are limited resources, it’s really hard to be a deer! </a:t>
            </a:r>
            <a:r>
              <a:rPr lang="en-US" sz="2400" i="1" baseline="0" dirty="0"/>
              <a:t>There is a constant struggle for survival!</a:t>
            </a:r>
          </a:p>
          <a:p>
            <a:endParaRPr lang="en-US" sz="2400" i="1" baseline="0" dirty="0"/>
          </a:p>
          <a:p>
            <a:r>
              <a:rPr lang="en-US" sz="2400" baseline="0" dirty="0"/>
              <a:t>SOURCES:</a:t>
            </a:r>
            <a:endParaRPr lang="en-US" sz="2800" baseline="0" dirty="0"/>
          </a:p>
          <a:p>
            <a:pPr rtl="0"/>
            <a:r>
              <a:rPr lang="en-US" sz="2400" b="0" i="0" u="none" strike="noStrike" dirty="0">
                <a:effectLst/>
                <a:latin typeface="Helvetica Neue"/>
                <a:sym typeface="Helvetica Neue"/>
              </a:rPr>
              <a:t>Image</a:t>
            </a:r>
            <a:r>
              <a:rPr lang="en-US" sz="2400" b="0" i="0" u="none" strike="noStrike" dirty="0">
                <a:effectLst/>
                <a:latin typeface="Helvetica Neue"/>
                <a:ea typeface="Helvetica Neue"/>
                <a:cs typeface="Helvetica Neue"/>
                <a:sym typeface="Helvetica Neue"/>
              </a:rPr>
              <a:t>: Red Deer </a:t>
            </a:r>
          </a:p>
          <a:p>
            <a:pPr marL="0" marR="0" lvl="0" indent="0" defTabSz="457200" rtl="0" eaLnBrk="1" fontAlgn="auto" latinLnBrk="0" hangingPunct="1">
              <a:lnSpc>
                <a:spcPct val="117999"/>
              </a:lnSpc>
              <a:spcBef>
                <a:spcPts val="0"/>
              </a:spcBef>
              <a:spcAft>
                <a:spcPts val="0"/>
              </a:spcAft>
              <a:buClrTx/>
              <a:buSzTx/>
              <a:buFontTx/>
              <a:buNone/>
              <a:tabLst/>
              <a:defRPr/>
            </a:pPr>
            <a:r>
              <a:rPr lang="en-US" sz="2400" b="0" i="0" u="none" strike="noStrike" dirty="0">
                <a:effectLst/>
                <a:latin typeface="Helvetica Neue"/>
                <a:ea typeface="Helvetica Neue"/>
                <a:cs typeface="Helvetica Neue"/>
                <a:sym typeface="Helvetica Neue"/>
              </a:rPr>
              <a:t>URL: </a:t>
            </a:r>
            <a:r>
              <a:rPr lang="en-US" sz="2400" baseline="0" dirty="0"/>
              <a:t>https://</a:t>
            </a:r>
            <a:r>
              <a:rPr lang="en-US" sz="2400" baseline="0" dirty="0" err="1"/>
              <a:t>commons.wikimedia.org</a:t>
            </a:r>
            <a:r>
              <a:rPr lang="en-US" sz="2400" baseline="0" dirty="0"/>
              <a:t>/wiki/</a:t>
            </a:r>
            <a:r>
              <a:rPr lang="en-US" sz="2400" baseline="0" dirty="0" err="1"/>
              <a:t>File:RedDeerStag.jpg</a:t>
            </a:r>
            <a:endParaRPr lang="en-US" sz="2400" b="0" i="0" u="none" strike="noStrike" dirty="0">
              <a:effectLst/>
              <a:latin typeface="Helvetica Neue"/>
              <a:ea typeface="Helvetica Neue"/>
              <a:cs typeface="Helvetica Neue"/>
              <a:sym typeface="Helvetica Neue"/>
            </a:endParaRPr>
          </a:p>
          <a:p>
            <a:pPr rtl="0"/>
            <a:r>
              <a:rPr lang="en-US" sz="2400" b="0" i="0" u="none" strike="noStrike" dirty="0">
                <a:effectLst/>
                <a:latin typeface="Helvetica Neue"/>
                <a:ea typeface="Helvetica Neue"/>
                <a:cs typeface="Helvetica Neue"/>
                <a:sym typeface="Helvetica Neue"/>
              </a:rPr>
              <a:t>Attribution: derivative work: Massimo </a:t>
            </a:r>
            <a:r>
              <a:rPr lang="en-US" sz="2400" b="0" i="0" u="none" strike="noStrike" dirty="0" err="1">
                <a:effectLst/>
                <a:latin typeface="Helvetica Neue"/>
                <a:ea typeface="Helvetica Neue"/>
                <a:cs typeface="Helvetica Neue"/>
                <a:sym typeface="Helvetica Neue"/>
              </a:rPr>
              <a:t>Catarinella</a:t>
            </a:r>
            <a:r>
              <a:rPr lang="en-US" sz="2400" b="0" i="0" u="none" strike="noStrike" dirty="0">
                <a:effectLst/>
                <a:latin typeface="Helvetica Neue"/>
                <a:ea typeface="Helvetica Neue"/>
                <a:cs typeface="Helvetica Neue"/>
                <a:sym typeface="Helvetica Neue"/>
              </a:rPr>
              <a:t> (talk)</a:t>
            </a:r>
            <a:r>
              <a:rPr lang="en-US" sz="2400" b="0" i="0" u="none" strike="noStrike" dirty="0" err="1">
                <a:effectLst/>
                <a:latin typeface="Helvetica Neue"/>
                <a:ea typeface="Helvetica Neue"/>
                <a:cs typeface="Helvetica Neue"/>
                <a:sym typeface="Helvetica Neue"/>
              </a:rPr>
              <a:t>Red_deer_stag.jpg</a:t>
            </a:r>
            <a:r>
              <a:rPr lang="en-US" sz="2400" b="0" i="0" u="none" strike="noStrike" dirty="0">
                <a:effectLst/>
                <a:latin typeface="Helvetica Neue"/>
                <a:ea typeface="Helvetica Neue"/>
                <a:cs typeface="Helvetica Neue"/>
                <a:sym typeface="Helvetica Neue"/>
              </a:rPr>
              <a:t>: Mehmet </a:t>
            </a:r>
            <a:r>
              <a:rPr lang="en-US" sz="2400" b="0" i="0" u="none" strike="noStrike" dirty="0" err="1">
                <a:effectLst/>
                <a:latin typeface="Helvetica Neue"/>
                <a:ea typeface="Helvetica Neue"/>
                <a:cs typeface="Helvetica Neue"/>
                <a:sym typeface="Helvetica Neue"/>
              </a:rPr>
              <a:t>Karatay</a:t>
            </a:r>
            <a:r>
              <a:rPr lang="en-US" sz="2400" b="0" i="0" u="none" strike="noStrike" dirty="0">
                <a:effectLst/>
                <a:latin typeface="Helvetica Neue"/>
                <a:ea typeface="Helvetica Neue"/>
                <a:cs typeface="Helvetica Neue"/>
                <a:sym typeface="Helvetica Neue"/>
              </a:rPr>
              <a:t>, CC BY-SA 3.0 &lt;https://</a:t>
            </a:r>
            <a:r>
              <a:rPr lang="en-US" sz="2400" b="0" i="0" u="none" strike="noStrike" dirty="0" err="1">
                <a:effectLst/>
                <a:latin typeface="Helvetica Neue"/>
                <a:ea typeface="Helvetica Neue"/>
                <a:cs typeface="Helvetica Neue"/>
                <a:sym typeface="Helvetica Neue"/>
              </a:rPr>
              <a:t>creativecommons.org</a:t>
            </a:r>
            <a:r>
              <a:rPr lang="en-US" sz="2400" b="0" i="0" u="none" strike="noStrike" dirty="0">
                <a:effectLst/>
                <a:latin typeface="Helvetica Neue"/>
                <a:ea typeface="Helvetica Neue"/>
                <a:cs typeface="Helvetica Neue"/>
                <a:sym typeface="Helvetica Neue"/>
              </a:rPr>
              <a:t>/licenses/by-</a:t>
            </a:r>
            <a:r>
              <a:rPr lang="en-US" sz="2400" b="0" i="0" u="none" strike="noStrike" dirty="0" err="1">
                <a:effectLst/>
                <a:latin typeface="Helvetica Neue"/>
                <a:ea typeface="Helvetica Neue"/>
                <a:cs typeface="Helvetica Neue"/>
                <a:sym typeface="Helvetica Neue"/>
              </a:rPr>
              <a:t>sa</a:t>
            </a:r>
            <a:r>
              <a:rPr lang="en-US" sz="2400" b="0" i="0" u="none" strike="noStrike" dirty="0">
                <a:effectLst/>
                <a:latin typeface="Helvetica Neue"/>
                <a:ea typeface="Helvetica Neue"/>
                <a:cs typeface="Helvetica Neue"/>
                <a:sym typeface="Helvetica Neue"/>
              </a:rPr>
              <a:t>/3.0&gt;, via Wikimedia Commons</a:t>
            </a:r>
          </a:p>
          <a:p>
            <a:endParaRPr lang="en-US" sz="2400" i="1" baseline="0" dirty="0"/>
          </a:p>
        </p:txBody>
      </p:sp>
    </p:spTree>
    <p:extLst>
      <p:ext uri="{BB962C8B-B14F-4D97-AF65-F5344CB8AC3E}">
        <p14:creationId xmlns:p14="http://schemas.microsoft.com/office/powerpoint/2010/main" val="11104087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Place the current model in the slide and ask students if they want to modify anything based on what they just learned about being a deer. Their idea will hopefully be similar to: </a:t>
            </a:r>
            <a:r>
              <a:rPr lang="en-US" sz="2400" i="1" dirty="0">
                <a:latin typeface="Comic Sans MS" charset="0"/>
              </a:rPr>
              <a:t>Within populations of organisms there is a struggle to survive</a:t>
            </a:r>
            <a:r>
              <a:rPr lang="en-US" sz="2400" i="1" baseline="0" dirty="0">
                <a:latin typeface="Comic Sans MS" charset="0"/>
              </a:rPr>
              <a:t> (due to limited resources). </a:t>
            </a:r>
            <a:r>
              <a:rPr lang="en-US" sz="2400" i="0" baseline="0" dirty="0">
                <a:latin typeface="Helvetica Neue"/>
                <a:ea typeface="Helvetica Neue"/>
                <a:cs typeface="Helvetica Neue"/>
                <a:sym typeface="Helvetica Neue"/>
              </a:rPr>
              <a:t>It can also still be related to finches if they aren’t quite there, yet. </a:t>
            </a:r>
            <a:endParaRPr lang="en-US" sz="2400" i="1" dirty="0"/>
          </a:p>
          <a:p>
            <a:endParaRPr lang="en-US" sz="2400" i="0" baseline="0" dirty="0"/>
          </a:p>
          <a:p>
            <a:endParaRPr lang="en-US" sz="2400" baseline="0" dirty="0"/>
          </a:p>
        </p:txBody>
      </p:sp>
    </p:spTree>
    <p:extLst>
      <p:ext uri="{BB962C8B-B14F-4D97-AF65-F5344CB8AC3E}">
        <p14:creationId xmlns:p14="http://schemas.microsoft.com/office/powerpoint/2010/main" val="7383551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i="0" baseline="0" dirty="0"/>
              <a:t>Show students the graph to remind them of what the graphs of beak sizes looked like.</a:t>
            </a:r>
          </a:p>
          <a:p>
            <a:endParaRPr lang="en-US" sz="2400" i="0" baseline="0" dirty="0"/>
          </a:p>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Students will now do the variation lab (student handouts under resources).</a:t>
            </a:r>
            <a:endParaRPr lang="en-US" sz="2400" baseline="0" dirty="0"/>
          </a:p>
          <a:p>
            <a:endParaRPr lang="en-US" sz="2400" baseline="0" dirty="0"/>
          </a:p>
          <a:p>
            <a:r>
              <a:rPr lang="en-US" sz="2400" dirty="0"/>
              <a:t>SOURCES:</a:t>
            </a:r>
          </a:p>
          <a:p>
            <a:r>
              <a:rPr lang="en-US" sz="2400" dirty="0"/>
              <a:t>Graphs courtesy of MBER-bio</a:t>
            </a:r>
          </a:p>
          <a:p>
            <a:endParaRPr lang="en-US" sz="2400" baseline="0" dirty="0"/>
          </a:p>
        </p:txBody>
      </p:sp>
    </p:spTree>
    <p:extLst>
      <p:ext uri="{BB962C8B-B14F-4D97-AF65-F5344CB8AC3E}">
        <p14:creationId xmlns:p14="http://schemas.microsoft.com/office/powerpoint/2010/main" val="90159041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i="0" baseline="0" dirty="0"/>
              <a:t>Show this only after the variation lab is complete. Have students write their concluding statement into doodle box O. </a:t>
            </a:r>
          </a:p>
          <a:p>
            <a:endParaRPr lang="en-US" sz="2400" i="0" baseline="0" dirty="0"/>
          </a:p>
          <a:p>
            <a:r>
              <a:rPr lang="en-US" sz="2400" i="0" baseline="0" dirty="0"/>
              <a:t>What can we conclude? Is variation the norm? Is there a consistent pattern? Have students write their concluding statement on their doodle sheet. </a:t>
            </a:r>
            <a:endParaRPr lang="en-US" sz="2400" baseline="0" dirty="0"/>
          </a:p>
          <a:p>
            <a:endParaRPr lang="en-US" sz="2400" baseline="0" dirty="0"/>
          </a:p>
          <a:p>
            <a:r>
              <a:rPr lang="en-US" sz="2400" baseline="0" dirty="0"/>
              <a:t>SOURCES:</a:t>
            </a:r>
            <a:endParaRPr lang="en-US" sz="2800" baseline="0" dirty="0"/>
          </a:p>
          <a:p>
            <a:pPr rtl="0"/>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Sunflower Seed</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commons.wikimedia.org</a:t>
            </a:r>
            <a:r>
              <a:rPr lang="en-US" sz="2200" b="0" i="0" u="none" strike="noStrike" dirty="0">
                <a:effectLst/>
                <a:latin typeface="Helvetica Neue"/>
                <a:ea typeface="Helvetica Neue"/>
                <a:cs typeface="Helvetica Neue"/>
                <a:sym typeface="Helvetica Neue"/>
              </a:rPr>
              <a:t>/wiki/</a:t>
            </a:r>
            <a:r>
              <a:rPr lang="en-US" sz="2200" b="0" i="0" u="none" strike="noStrike" dirty="0" err="1">
                <a:effectLst/>
                <a:latin typeface="Helvetica Neue"/>
                <a:ea typeface="Helvetica Neue"/>
                <a:cs typeface="Helvetica Neue"/>
                <a:sym typeface="Helvetica Neue"/>
              </a:rPr>
              <a:t>File:Gfp-sunflower-seeds.jpg</a:t>
            </a:r>
            <a:endParaRPr lang="en-US" sz="2200" b="0" i="0" u="none" strike="noStrike" dirty="0">
              <a:effectLst/>
              <a:latin typeface="Helvetica Neue"/>
              <a:ea typeface="Helvetica Neue"/>
              <a:cs typeface="Helvetica Neue"/>
              <a:sym typeface="Helvetica Neue"/>
            </a:endParaRPr>
          </a:p>
          <a:p>
            <a:pPr rtl="0"/>
            <a:r>
              <a:rPr lang="en-US" sz="2200" b="0" i="0" u="none" strike="noStrike" dirty="0">
                <a:effectLst/>
                <a:latin typeface="Helvetica Neue"/>
                <a:ea typeface="Helvetica Neue"/>
                <a:cs typeface="Helvetica Neue"/>
                <a:sym typeface="Helvetica Neue"/>
              </a:rPr>
              <a:t>Attribution: Yinan Chen, Public Domain, via Wikimedia Commons</a:t>
            </a:r>
          </a:p>
          <a:p>
            <a:pPr rtl="0"/>
            <a:br>
              <a:rPr lang="en-US" sz="2400" dirty="0"/>
            </a:br>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Pea</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commons.wikimedia.org</a:t>
            </a:r>
            <a:r>
              <a:rPr lang="en-US" sz="2200" b="0" i="0" u="none" strike="noStrike" dirty="0">
                <a:effectLst/>
                <a:latin typeface="Helvetica Neue"/>
                <a:ea typeface="Helvetica Neue"/>
                <a:cs typeface="Helvetica Neue"/>
                <a:sym typeface="Helvetica Neue"/>
              </a:rPr>
              <a:t>/wiki/</a:t>
            </a:r>
            <a:r>
              <a:rPr lang="en-US" sz="2200" b="0" i="0" u="none" strike="noStrike" dirty="0" err="1">
                <a:effectLst/>
                <a:latin typeface="Helvetica Neue"/>
                <a:ea typeface="Helvetica Neue"/>
                <a:cs typeface="Helvetica Neue"/>
                <a:sym typeface="Helvetica Neue"/>
              </a:rPr>
              <a:t>File:Doperwt_rijserwt_peulen_Pisum_sativum.jpg</a:t>
            </a:r>
            <a:endParaRPr lang="en-US" sz="2200" b="0" i="0" u="none" strike="noStrike" dirty="0">
              <a:effectLst/>
              <a:latin typeface="Helvetica Neue"/>
              <a:ea typeface="Helvetica Neue"/>
              <a:cs typeface="Helvetica Neue"/>
              <a:sym typeface="Helvetica Neue"/>
            </a:endParaRPr>
          </a:p>
          <a:p>
            <a:pPr rtl="0"/>
            <a:r>
              <a:rPr lang="en-US" sz="2200" b="0" i="0" u="none" strike="noStrike" dirty="0">
                <a:effectLst/>
                <a:latin typeface="Helvetica Neue"/>
                <a:ea typeface="Helvetica Neue"/>
                <a:cs typeface="Helvetica Neue"/>
                <a:sym typeface="Helvetica Neue"/>
              </a:rPr>
              <a:t>Attribution: </a:t>
            </a:r>
            <a:r>
              <a:rPr lang="en-US" sz="2200" b="0" i="0" u="none" strike="noStrike" dirty="0" err="1">
                <a:effectLst/>
                <a:latin typeface="Helvetica Neue"/>
                <a:ea typeface="Helvetica Neue"/>
                <a:cs typeface="Helvetica Neue"/>
                <a:sym typeface="Helvetica Neue"/>
              </a:rPr>
              <a:t>Rasbak</a:t>
            </a:r>
            <a:r>
              <a:rPr lang="en-US" sz="2200" b="0" i="0" u="none" strike="noStrike" dirty="0">
                <a:effectLst/>
                <a:latin typeface="Helvetica Neue"/>
                <a:ea typeface="Helvetica Neue"/>
                <a:cs typeface="Helvetica Neue"/>
                <a:sym typeface="Helvetica Neue"/>
              </a:rPr>
              <a:t>, CC BY-SA 3.0 &lt;http://</a:t>
            </a:r>
            <a:r>
              <a:rPr lang="en-US" sz="2200" b="0" i="0" u="none" strike="noStrike" dirty="0" err="1">
                <a:effectLst/>
                <a:latin typeface="Helvetica Neue"/>
                <a:ea typeface="Helvetica Neue"/>
                <a:cs typeface="Helvetica Neue"/>
                <a:sym typeface="Helvetica Neue"/>
              </a:rPr>
              <a:t>creativecommons.org</a:t>
            </a:r>
            <a:r>
              <a:rPr lang="en-US" sz="2200" b="0" i="0" u="none" strike="noStrike" dirty="0">
                <a:effectLst/>
                <a:latin typeface="Helvetica Neue"/>
                <a:ea typeface="Helvetica Neue"/>
                <a:cs typeface="Helvetica Neue"/>
                <a:sym typeface="Helvetica Neue"/>
              </a:rPr>
              <a:t>/licenses/by-</a:t>
            </a:r>
            <a:r>
              <a:rPr lang="en-US" sz="2200" b="0" i="0" u="none" strike="noStrike" dirty="0" err="1">
                <a:effectLst/>
                <a:latin typeface="Helvetica Neue"/>
                <a:ea typeface="Helvetica Neue"/>
                <a:cs typeface="Helvetica Neue"/>
                <a:sym typeface="Helvetica Neue"/>
              </a:rPr>
              <a:t>sa</a:t>
            </a:r>
            <a:r>
              <a:rPr lang="en-US" sz="2200" b="0" i="0" u="none" strike="noStrike" dirty="0">
                <a:effectLst/>
                <a:latin typeface="Helvetica Neue"/>
                <a:ea typeface="Helvetica Neue"/>
                <a:cs typeface="Helvetica Neue"/>
                <a:sym typeface="Helvetica Neue"/>
              </a:rPr>
              <a:t>/3.0/&gt;, via Wikimedia Commons</a:t>
            </a:r>
          </a:p>
          <a:p>
            <a:pPr rtl="0"/>
            <a:endParaRPr lang="en-US" sz="2200" b="0" i="0" u="none" strike="noStrike" dirty="0">
              <a:effectLst/>
              <a:latin typeface="Helvetica Neue"/>
              <a:ea typeface="Helvetica Neue"/>
              <a:cs typeface="Helvetica Neue"/>
              <a:sym typeface="Helvetica Neue"/>
            </a:endParaRPr>
          </a:p>
          <a:p>
            <a:r>
              <a:rPr lang="en-US" dirty="0"/>
              <a:t>Graphs courtesy of MBER-bio</a:t>
            </a:r>
          </a:p>
          <a:p>
            <a:pPr rtl="0"/>
            <a:endParaRPr lang="en-US" sz="2200" b="0" i="0" u="none" strike="noStrike" dirty="0">
              <a:effectLst/>
              <a:latin typeface="Helvetica Neue"/>
              <a:ea typeface="Helvetica Neue"/>
              <a:cs typeface="Helvetica Neue"/>
              <a:sym typeface="Helvetica Neue"/>
            </a:endParaRPr>
          </a:p>
          <a:p>
            <a:br>
              <a:rPr lang="en-US" sz="2400" dirty="0"/>
            </a:br>
            <a:br>
              <a:rPr lang="en-US" sz="2400" dirty="0"/>
            </a:br>
            <a:endParaRPr lang="en-US" sz="2400" baseline="0" dirty="0"/>
          </a:p>
        </p:txBody>
      </p:sp>
    </p:spTree>
    <p:extLst>
      <p:ext uri="{BB962C8B-B14F-4D97-AF65-F5344CB8AC3E}">
        <p14:creationId xmlns:p14="http://schemas.microsoft.com/office/powerpoint/2010/main" val="18120081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Students most likely recognized that larger beak size was advantageous. They will now do the “</a:t>
            </a:r>
            <a:r>
              <a:rPr lang="en-US" sz="2400" i="0" baseline="0" dirty="0" err="1"/>
              <a:t>wormeaters</a:t>
            </a:r>
            <a:r>
              <a:rPr lang="en-US" sz="2400" i="0" baseline="0" dirty="0"/>
              <a:t>” activity (see resources). </a:t>
            </a:r>
          </a:p>
          <a:p>
            <a:pPr marL="0" marR="0" indent="0" algn="l" defTabSz="457200" rtl="0" eaLnBrk="1" fontAlgn="auto" latinLnBrk="0" hangingPunct="1">
              <a:lnSpc>
                <a:spcPct val="117999"/>
              </a:lnSpc>
              <a:spcBef>
                <a:spcPts val="0"/>
              </a:spcBef>
              <a:spcAft>
                <a:spcPts val="0"/>
              </a:spcAft>
              <a:buClrTx/>
              <a:buSzTx/>
              <a:buFontTx/>
              <a:buNone/>
              <a:tabLst/>
              <a:defRPr/>
            </a:pPr>
            <a:endParaRPr lang="en-US" sz="2400" i="0" baseline="0" dirty="0"/>
          </a:p>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If students </a:t>
            </a:r>
            <a:r>
              <a:rPr lang="en-US" sz="2400" b="1" i="0" baseline="0" dirty="0"/>
              <a:t>did not </a:t>
            </a:r>
            <a:r>
              <a:rPr lang="en-US" sz="2400" i="0" baseline="0" dirty="0"/>
              <a:t>recognize that the larger beak size was advantageous, ask them what finches survived during the drought. Then ask if they think having a different size beak helped them to survive (was advantageous). If they’re still not sure, that’s OK because we will now test that idea.</a:t>
            </a:r>
          </a:p>
        </p:txBody>
      </p:sp>
    </p:spTree>
    <p:extLst>
      <p:ext uri="{BB962C8B-B14F-4D97-AF65-F5344CB8AC3E}">
        <p14:creationId xmlns:p14="http://schemas.microsoft.com/office/powerpoint/2010/main" val="809982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pPr>
            <a:r>
              <a:rPr lang="en-US" dirty="0"/>
              <a:t>TEACHER NOTES: </a:t>
            </a:r>
          </a:p>
          <a:p>
            <a:pPr>
              <a:defRPr sz="1600"/>
            </a:pPr>
            <a:r>
              <a:rPr lang="en-US" dirty="0"/>
              <a:t>Our first story is about peppered moths in England. Before 1800smost all pepper moths were speckled. The first dark peppered moth was collected in 1848.  Soon after that, the population was mostly dark and changed back to mostly speckled after 1950s. Don’t give students too much detail, more about this story will come in the Model Application Segment (and can be used as an assessment). The goal is to show change over time (without explicitly telling the students this yet) and have students think about: </a:t>
            </a:r>
            <a:r>
              <a:rPr lang="en-US" b="1" dirty="0"/>
              <a:t>How did this happen? </a:t>
            </a:r>
          </a:p>
          <a:p>
            <a:pPr>
              <a:defRPr sz="1600"/>
            </a:pPr>
            <a:endParaRPr lang="en-US" b="1" dirty="0"/>
          </a:p>
          <a:p>
            <a:pPr>
              <a:defRPr sz="1600"/>
            </a:pPr>
            <a:r>
              <a:rPr lang="en-US" b="0" dirty="0"/>
              <a:t>If you want more background</a:t>
            </a:r>
            <a:r>
              <a:rPr lang="en-US" b="0" baseline="0" dirty="0"/>
              <a:t> on this story see a </a:t>
            </a:r>
            <a:r>
              <a:rPr lang="en-US" dirty="0"/>
              <a:t>June 2016 article published in</a:t>
            </a:r>
            <a:r>
              <a:rPr lang="en-US" i="1" dirty="0"/>
              <a:t> Science </a:t>
            </a:r>
            <a:r>
              <a:rPr lang="en-US" i="0" dirty="0"/>
              <a:t>that</a:t>
            </a:r>
            <a:r>
              <a:rPr lang="en-US" i="0" baseline="0" dirty="0"/>
              <a:t> </a:t>
            </a:r>
            <a:r>
              <a:rPr lang="en-US" dirty="0"/>
              <a:t>talks about the gene responsible for the change: </a:t>
            </a:r>
            <a:r>
              <a:rPr lang="en-US" u="sng" dirty="0">
                <a:hlinkClick r:id="rId3"/>
              </a:rPr>
              <a:t>https://www.sciencenews.org/article/jumping-gene-turned-peppered-moths-color-soot</a:t>
            </a:r>
            <a:r>
              <a:rPr lang="en-US" dirty="0"/>
              <a:t>. The mutation for dark wing color appeared before the industrial revolution. The variation was there already, what changed was the distribution of the trait</a:t>
            </a:r>
            <a:r>
              <a:rPr lang="en-US" baseline="0" dirty="0"/>
              <a:t> in the population</a:t>
            </a:r>
            <a:r>
              <a:rPr lang="en-US" dirty="0"/>
              <a:t>. </a:t>
            </a:r>
          </a:p>
          <a:p>
            <a:pPr>
              <a:defRPr sz="1600"/>
            </a:pPr>
            <a:endParaRPr lang="en-US" dirty="0"/>
          </a:p>
          <a:p>
            <a:pPr>
              <a:defRPr sz="1600"/>
            </a:pPr>
            <a:r>
              <a:rPr lang="en-US" dirty="0"/>
              <a:t>SOURCES:</a:t>
            </a:r>
          </a:p>
          <a:p>
            <a:pPr rtl="0"/>
            <a:r>
              <a:rPr lang="en-US" sz="1600" b="0" i="0" u="none" strike="noStrike" dirty="0">
                <a:effectLst/>
                <a:latin typeface="Helvetica Neue"/>
                <a:sym typeface="Helvetica Neue"/>
              </a:rPr>
              <a:t>Image</a:t>
            </a:r>
            <a:r>
              <a:rPr lang="en-US" sz="1600" b="0" i="0" u="none" strike="noStrike" dirty="0">
                <a:effectLst/>
                <a:latin typeface="Helvetica Neue"/>
                <a:ea typeface="Helvetica Neue"/>
                <a:cs typeface="Helvetica Neue"/>
                <a:sym typeface="Helvetica Neue"/>
              </a:rPr>
              <a:t>: White Peppered Moth</a:t>
            </a:r>
          </a:p>
          <a:p>
            <a:pPr rtl="0"/>
            <a:r>
              <a:rPr lang="en-US" sz="1600" b="0" i="0" u="none" strike="noStrike" dirty="0">
                <a:effectLst/>
                <a:latin typeface="Helvetica Neue"/>
                <a:ea typeface="Helvetica Neue"/>
                <a:cs typeface="Helvetica Neue"/>
                <a:sym typeface="Helvetica Neue"/>
              </a:rPr>
              <a:t>URL: https://</a:t>
            </a:r>
            <a:r>
              <a:rPr lang="en-US" sz="1600" b="0" i="0" u="none" strike="noStrike" dirty="0" err="1">
                <a:effectLst/>
                <a:latin typeface="Helvetica Neue"/>
                <a:ea typeface="Helvetica Neue"/>
                <a:cs typeface="Helvetica Neue"/>
                <a:sym typeface="Helvetica Neue"/>
              </a:rPr>
              <a:t>upload.wikimedia.org</a:t>
            </a:r>
            <a:r>
              <a:rPr lang="en-US" sz="1600" b="0" i="0" u="none" strike="noStrike" dirty="0">
                <a:effectLst/>
                <a:latin typeface="Helvetica Neue"/>
                <a:ea typeface="Helvetica Neue"/>
                <a:cs typeface="Helvetica Neue"/>
                <a:sym typeface="Helvetica Neue"/>
              </a:rPr>
              <a:t>/</a:t>
            </a:r>
            <a:r>
              <a:rPr lang="en-US" sz="1600" b="0" i="0" u="none" strike="noStrike" dirty="0" err="1">
                <a:effectLst/>
                <a:latin typeface="Helvetica Neue"/>
                <a:ea typeface="Helvetica Neue"/>
                <a:cs typeface="Helvetica Neue"/>
                <a:sym typeface="Helvetica Neue"/>
              </a:rPr>
              <a:t>wikipedia</a:t>
            </a:r>
            <a:r>
              <a:rPr lang="en-US" sz="1600" b="0" i="0" u="none" strike="noStrike" dirty="0">
                <a:effectLst/>
                <a:latin typeface="Helvetica Neue"/>
                <a:ea typeface="Helvetica Neue"/>
                <a:cs typeface="Helvetica Neue"/>
                <a:sym typeface="Helvetica Neue"/>
              </a:rPr>
              <a:t>/commons/6/6c/Biston.betularia.7200.jpg</a:t>
            </a:r>
          </a:p>
          <a:p>
            <a:pPr rtl="0"/>
            <a:r>
              <a:rPr lang="en-US" sz="1600" b="0" i="0" u="none" strike="noStrike" dirty="0">
                <a:effectLst/>
                <a:latin typeface="Helvetica Neue"/>
                <a:ea typeface="Helvetica Neue"/>
                <a:cs typeface="Helvetica Neue"/>
                <a:sym typeface="Helvetica Neue"/>
              </a:rPr>
              <a:t>Attribution: Chiswick Chap, CC BY-SA 2.5 &lt;https://</a:t>
            </a:r>
            <a:r>
              <a:rPr lang="en-US" sz="1600" b="0" i="0" u="none" strike="noStrike" dirty="0" err="1">
                <a:effectLst/>
                <a:latin typeface="Helvetica Neue"/>
                <a:ea typeface="Helvetica Neue"/>
                <a:cs typeface="Helvetica Neue"/>
                <a:sym typeface="Helvetica Neue"/>
              </a:rPr>
              <a:t>creativecommons.org</a:t>
            </a:r>
            <a:r>
              <a:rPr lang="en-US" sz="1600" b="0" i="0" u="none" strike="noStrike" dirty="0">
                <a:effectLst/>
                <a:latin typeface="Helvetica Neue"/>
                <a:ea typeface="Helvetica Neue"/>
                <a:cs typeface="Helvetica Neue"/>
                <a:sym typeface="Helvetica Neue"/>
              </a:rPr>
              <a:t>/licenses/by-</a:t>
            </a:r>
            <a:r>
              <a:rPr lang="en-US" sz="1600" b="0" i="0" u="none" strike="noStrike" dirty="0" err="1">
                <a:effectLst/>
                <a:latin typeface="Helvetica Neue"/>
                <a:ea typeface="Helvetica Neue"/>
                <a:cs typeface="Helvetica Neue"/>
                <a:sym typeface="Helvetica Neue"/>
              </a:rPr>
              <a:t>sa</a:t>
            </a:r>
            <a:r>
              <a:rPr lang="en-US" sz="1600" b="0" i="0" u="none" strike="noStrike" dirty="0">
                <a:effectLst/>
                <a:latin typeface="Helvetica Neue"/>
                <a:ea typeface="Helvetica Neue"/>
                <a:cs typeface="Helvetica Neue"/>
                <a:sym typeface="Helvetica Neue"/>
              </a:rPr>
              <a:t>/2.5&gt;, via Wikimedia Commons</a:t>
            </a:r>
          </a:p>
          <a:p>
            <a:pPr rtl="0"/>
            <a:endParaRPr lang="en-US" sz="1600" b="0" i="0" u="none" strike="noStrike" dirty="0">
              <a:effectLst/>
              <a:latin typeface="Helvetica Neue"/>
              <a:ea typeface="Helvetica Neue"/>
              <a:cs typeface="Helvetica Neue"/>
              <a:sym typeface="Helvetica Neue"/>
            </a:endParaRPr>
          </a:p>
          <a:p>
            <a:r>
              <a:rPr lang="en-US" sz="1600" b="0" i="0" u="none" strike="noStrike" dirty="0">
                <a:effectLst/>
                <a:latin typeface="Helvetica Neue"/>
                <a:sym typeface="Helvetica Neue"/>
              </a:rPr>
              <a:t>Image</a:t>
            </a:r>
            <a:r>
              <a:rPr lang="en-US" sz="1600" dirty="0"/>
              <a:t>: Black Peppered Moth</a:t>
            </a:r>
          </a:p>
          <a:p>
            <a:r>
              <a:rPr lang="en-US" sz="1600" dirty="0"/>
              <a:t>URL: </a:t>
            </a:r>
            <a:r>
              <a:rPr lang="en-US" sz="1600" dirty="0">
                <a:hlinkClick r:id="rId4"/>
              </a:rPr>
              <a:t>https://commons.wikimedia.org/wiki/File:Biston.betularia.f.carbonaria.7209.jpg</a:t>
            </a:r>
            <a:endParaRPr lang="en-US" sz="1600" dirty="0"/>
          </a:p>
          <a:p>
            <a:r>
              <a:rPr lang="en-US" sz="1600" dirty="0"/>
              <a:t>Attribution: Chiswick Chap, CC BY-SA 2.5 &lt;https://</a:t>
            </a:r>
            <a:r>
              <a:rPr lang="en-US" sz="1600" dirty="0" err="1"/>
              <a:t>creativecommons.org</a:t>
            </a:r>
            <a:r>
              <a:rPr lang="en-US" sz="1600" dirty="0"/>
              <a:t>/licenses/by-</a:t>
            </a:r>
            <a:r>
              <a:rPr lang="en-US" sz="1600" dirty="0" err="1"/>
              <a:t>sa</a:t>
            </a:r>
            <a:r>
              <a:rPr lang="en-US" sz="1600" dirty="0"/>
              <a:t>/2.5&gt;, via Wikimedia Commons</a:t>
            </a:r>
          </a:p>
          <a:p>
            <a:pPr rtl="0"/>
            <a:endParaRPr lang="en-US" sz="1600" b="0" i="0" u="none" strike="noStrike" dirty="0">
              <a:effectLst/>
              <a:latin typeface="Helvetica Neue"/>
              <a:ea typeface="Helvetica Neue"/>
              <a:cs typeface="Helvetica Neue"/>
              <a:sym typeface="Helvetica Neue"/>
            </a:endParaRPr>
          </a:p>
          <a:p>
            <a:pPr>
              <a:defRPr sz="1600"/>
            </a:pPr>
            <a:endParaRPr lang="en-US" dirty="0"/>
          </a:p>
          <a:p>
            <a:endParaRPr lang="en-US" dirty="0"/>
          </a:p>
        </p:txBody>
      </p:sp>
    </p:spTree>
    <p:extLst>
      <p:ext uri="{BB962C8B-B14F-4D97-AF65-F5344CB8AC3E}">
        <p14:creationId xmlns:p14="http://schemas.microsoft.com/office/powerpoint/2010/main" val="12501344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Add in data for students to see. </a:t>
            </a:r>
          </a:p>
          <a:p>
            <a:pPr marL="0" marR="0" indent="0" algn="l" defTabSz="457200" rtl="0" eaLnBrk="1" fontAlgn="auto" latinLnBrk="0" hangingPunct="1">
              <a:lnSpc>
                <a:spcPct val="117999"/>
              </a:lnSpc>
              <a:spcBef>
                <a:spcPts val="0"/>
              </a:spcBef>
              <a:spcAft>
                <a:spcPts val="0"/>
              </a:spcAft>
              <a:buClrTx/>
              <a:buSzTx/>
              <a:buFontTx/>
              <a:buNone/>
              <a:tabLst/>
              <a:defRPr/>
            </a:pPr>
            <a:endParaRPr lang="en-US" sz="2400" i="0" baseline="0" dirty="0"/>
          </a:p>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And then ask them what patterns they notice? To facilitate this discussion, have them answer the questions in doodle Boxes P and Q. </a:t>
            </a:r>
          </a:p>
          <a:p>
            <a:pPr marL="0" marR="0" indent="0" algn="l" defTabSz="457200" rtl="0" eaLnBrk="1" fontAlgn="auto" latinLnBrk="0" hangingPunct="1">
              <a:lnSpc>
                <a:spcPct val="117999"/>
              </a:lnSpc>
              <a:spcBef>
                <a:spcPts val="0"/>
              </a:spcBef>
              <a:spcAft>
                <a:spcPts val="0"/>
              </a:spcAft>
              <a:buClrTx/>
              <a:buSzTx/>
              <a:buFontTx/>
              <a:buNone/>
              <a:tabLst/>
              <a:defRPr/>
            </a:pPr>
            <a:endParaRPr lang="en-US" sz="2400" i="0" baseline="0" dirty="0"/>
          </a:p>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Hopefully, they will see that the ones with the most food got to survive and reproduce!</a:t>
            </a:r>
          </a:p>
          <a:p>
            <a:pPr marL="0" marR="0" indent="0" algn="l" defTabSz="457200" rtl="0" eaLnBrk="1" fontAlgn="auto" latinLnBrk="0" hangingPunct="1">
              <a:lnSpc>
                <a:spcPct val="117999"/>
              </a:lnSpc>
              <a:spcBef>
                <a:spcPts val="0"/>
              </a:spcBef>
              <a:spcAft>
                <a:spcPts val="0"/>
              </a:spcAft>
              <a:buClrTx/>
              <a:buSzTx/>
              <a:buFontTx/>
              <a:buNone/>
              <a:tabLst/>
              <a:defRPr/>
            </a:pPr>
            <a:endParaRPr lang="en-US" sz="2400" i="0" baseline="0" dirty="0"/>
          </a:p>
          <a:p>
            <a:r>
              <a:rPr lang="en-US" sz="2400" dirty="0"/>
              <a:t>SOURCES:</a:t>
            </a:r>
          </a:p>
          <a:p>
            <a:r>
              <a:rPr lang="en-US" sz="2400" dirty="0"/>
              <a:t>Graph courtesy of MBER-bio</a:t>
            </a:r>
          </a:p>
          <a:p>
            <a:pPr marL="0" marR="0" indent="0" algn="l" defTabSz="457200" rtl="0" eaLnBrk="1" fontAlgn="auto" latinLnBrk="0" hangingPunct="1">
              <a:lnSpc>
                <a:spcPct val="117999"/>
              </a:lnSpc>
              <a:spcBef>
                <a:spcPts val="0"/>
              </a:spcBef>
              <a:spcAft>
                <a:spcPts val="0"/>
              </a:spcAft>
              <a:buClrTx/>
              <a:buSzTx/>
              <a:buFontTx/>
              <a:buNone/>
              <a:tabLst/>
              <a:defRPr/>
            </a:pPr>
            <a:endParaRPr lang="en-US" sz="2400" i="0" baseline="0" dirty="0"/>
          </a:p>
        </p:txBody>
      </p:sp>
    </p:spTree>
    <p:extLst>
      <p:ext uri="{BB962C8B-B14F-4D97-AF65-F5344CB8AC3E}">
        <p14:creationId xmlns:p14="http://schemas.microsoft.com/office/powerpoint/2010/main" val="78538604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Show this comparison between a “normal” caribou versus an albino. Have students predict what might happen to the albino caribou. Would it be advantageous for the albino trait to get passed on to offspring? Why or why not?</a:t>
            </a:r>
          </a:p>
          <a:p>
            <a:endParaRPr lang="en-US" sz="2400" baseline="0" dirty="0"/>
          </a:p>
          <a:p>
            <a:r>
              <a:rPr lang="en-US" sz="2400" baseline="0" dirty="0"/>
              <a:t>From here on the conversation tends to naturally flow into the following topics: </a:t>
            </a:r>
          </a:p>
          <a:p>
            <a:r>
              <a:rPr lang="en-US" sz="2400" baseline="0" dirty="0"/>
              <a:t>If you have an advantageous trait, you get to reproduce, and your offspring will most likely also have the advantageous trait, and will survive to reproduce and the number of individuals with that advantageous trait will increase.</a:t>
            </a:r>
          </a:p>
          <a:p>
            <a:endParaRPr lang="en-US" sz="2400" baseline="0" dirty="0"/>
          </a:p>
          <a:p>
            <a:pPr marL="0" marR="0" lvl="0" indent="0" defTabSz="457200" eaLnBrk="1" fontAlgn="auto" latinLnBrk="0" hangingPunct="1">
              <a:lnSpc>
                <a:spcPct val="117999"/>
              </a:lnSpc>
              <a:spcBef>
                <a:spcPts val="0"/>
              </a:spcBef>
              <a:spcAft>
                <a:spcPts val="0"/>
              </a:spcAft>
              <a:buClrTx/>
              <a:buSzTx/>
              <a:buFontTx/>
              <a:buNone/>
              <a:tabLst/>
              <a:defRPr/>
            </a:pPr>
            <a:r>
              <a:rPr lang="en-US" sz="2400" baseline="0" dirty="0"/>
              <a:t>If so, is that in our model? Revise model as necessary. </a:t>
            </a:r>
          </a:p>
          <a:p>
            <a:endParaRPr lang="en-US" sz="2400" baseline="0" dirty="0"/>
          </a:p>
          <a:p>
            <a:r>
              <a:rPr lang="en-US" sz="2400" baseline="0" dirty="0"/>
              <a:t>If students are not there yet the next couple of slide will help. They can also be used to reinforce these ideas. What happens if an individual with an advantageous trait gets to reproduce? What will the offspring look like? </a:t>
            </a:r>
          </a:p>
          <a:p>
            <a:endParaRPr lang="en-US" sz="2400" i="0" baseline="0" dirty="0"/>
          </a:p>
          <a:p>
            <a:r>
              <a:rPr lang="en-US" sz="2400" baseline="0" dirty="0"/>
              <a:t>SOURCES: </a:t>
            </a:r>
          </a:p>
          <a:p>
            <a:r>
              <a:rPr lang="en-US" sz="2400" b="0" i="0" u="none" strike="noStrike" dirty="0">
                <a:effectLst/>
                <a:latin typeface="Helvetica Neue"/>
                <a:sym typeface="Helvetica Neue"/>
              </a:rPr>
              <a:t>Image</a:t>
            </a:r>
            <a:r>
              <a:rPr lang="en-US" sz="2400" baseline="0" dirty="0"/>
              <a:t>: Caribou (left)</a:t>
            </a:r>
          </a:p>
          <a:p>
            <a:r>
              <a:rPr lang="en-US" sz="2400" baseline="0" dirty="0"/>
              <a:t>URL: https://</a:t>
            </a:r>
            <a:r>
              <a:rPr lang="en-US" sz="2400" baseline="0" dirty="0" err="1"/>
              <a:t>upload.wikimedia.org</a:t>
            </a:r>
            <a:r>
              <a:rPr lang="en-US" sz="2400" baseline="0" dirty="0"/>
              <a:t>/</a:t>
            </a:r>
            <a:r>
              <a:rPr lang="en-US" sz="2400" baseline="0" dirty="0" err="1"/>
              <a:t>wikipedia</a:t>
            </a:r>
            <a:r>
              <a:rPr lang="en-US" sz="2400" baseline="0" dirty="0"/>
              <a:t>/commons/e/e0/</a:t>
            </a:r>
            <a:r>
              <a:rPr lang="en-US" sz="2400" baseline="0" dirty="0" err="1"/>
              <a:t>Caribou_from_Wagon_Trails.jpg</a:t>
            </a:r>
            <a:endParaRPr lang="en-US" sz="2400" baseline="0" dirty="0"/>
          </a:p>
          <a:p>
            <a:r>
              <a:rPr lang="en-US" sz="2400" baseline="0" dirty="0"/>
              <a:t>Brian0918, CC BY-SA 2.5 &lt;https://</a:t>
            </a:r>
            <a:r>
              <a:rPr lang="en-US" sz="2400" baseline="0" dirty="0" err="1"/>
              <a:t>creativecommons.org</a:t>
            </a:r>
            <a:r>
              <a:rPr lang="en-US" sz="2400" baseline="0" dirty="0"/>
              <a:t>/licenses/by-</a:t>
            </a:r>
            <a:r>
              <a:rPr lang="en-US" sz="2400" baseline="0" dirty="0" err="1"/>
              <a:t>sa</a:t>
            </a:r>
            <a:r>
              <a:rPr lang="en-US" sz="2400" baseline="0" dirty="0"/>
              <a:t>/2.5&gt;, via Wikimedia Commons</a:t>
            </a:r>
          </a:p>
          <a:p>
            <a:endParaRPr lang="en-US" sz="2400" baseline="0" dirty="0"/>
          </a:p>
          <a:p>
            <a:r>
              <a:rPr lang="en-US" sz="2400" b="0" i="0" u="none" strike="noStrike" dirty="0">
                <a:effectLst/>
                <a:latin typeface="Helvetica Neue"/>
                <a:sym typeface="Helvetica Neue"/>
              </a:rPr>
              <a:t>Image</a:t>
            </a:r>
            <a:r>
              <a:rPr lang="en-US" sz="2400" baseline="0" dirty="0"/>
              <a:t>: Reindeer (right)</a:t>
            </a:r>
          </a:p>
          <a:p>
            <a:r>
              <a:rPr lang="en-US" sz="2400" baseline="0" dirty="0"/>
              <a:t>URL: https://</a:t>
            </a:r>
            <a:r>
              <a:rPr lang="en-US" sz="2400" baseline="0" dirty="0" err="1"/>
              <a:t>commons.wikimedia.org</a:t>
            </a:r>
            <a:r>
              <a:rPr lang="en-US" sz="2400" baseline="0" dirty="0"/>
              <a:t>/wiki/</a:t>
            </a:r>
            <a:r>
              <a:rPr lang="en-US" sz="2400" baseline="0" dirty="0" err="1"/>
              <a:t>File:Strolling_reindeer.jpg</a:t>
            </a:r>
            <a:endParaRPr lang="en-US" sz="2400" baseline="0" dirty="0"/>
          </a:p>
          <a:p>
            <a:r>
              <a:rPr lang="en-US" sz="2400" baseline="0" dirty="0"/>
              <a:t>Attribution: Alexandre </a:t>
            </a:r>
            <a:r>
              <a:rPr lang="en-US" sz="2400" baseline="0" dirty="0" err="1"/>
              <a:t>Buisse</a:t>
            </a:r>
            <a:r>
              <a:rPr lang="en-US" sz="2400" baseline="0" dirty="0"/>
              <a:t> (</a:t>
            </a:r>
            <a:r>
              <a:rPr lang="en-US" sz="2400" baseline="0" dirty="0" err="1"/>
              <a:t>Nattfodd</a:t>
            </a:r>
            <a:r>
              <a:rPr lang="en-US" sz="2400" baseline="0" dirty="0"/>
              <a:t>), CC BY-SA 3.0 &lt;https://</a:t>
            </a:r>
            <a:r>
              <a:rPr lang="en-US" sz="2400" baseline="0" dirty="0" err="1"/>
              <a:t>creativecommons.org</a:t>
            </a:r>
            <a:r>
              <a:rPr lang="en-US" sz="2400" baseline="0" dirty="0"/>
              <a:t>/licenses/by-</a:t>
            </a:r>
            <a:r>
              <a:rPr lang="en-US" sz="2400" baseline="0" dirty="0" err="1"/>
              <a:t>sa</a:t>
            </a:r>
            <a:r>
              <a:rPr lang="en-US" sz="2400" baseline="0" dirty="0"/>
              <a:t>/3.0&gt;, via Wikimedia Commons</a:t>
            </a:r>
          </a:p>
        </p:txBody>
      </p:sp>
    </p:spTree>
    <p:extLst>
      <p:ext uri="{BB962C8B-B14F-4D97-AF65-F5344CB8AC3E}">
        <p14:creationId xmlns:p14="http://schemas.microsoft.com/office/powerpoint/2010/main" val="8964331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If  you haven’t already gotten here, yet, pose the question of what will happen if an individual with an advantageous trait gets to reproduce? What will the offspring look like? </a:t>
            </a:r>
          </a:p>
          <a:p>
            <a:endParaRPr lang="en-US" sz="2400" baseline="0" dirty="0"/>
          </a:p>
          <a:p>
            <a:r>
              <a:rPr lang="en-US" sz="2400" baseline="0" dirty="0"/>
              <a:t>Is that in our model? Revise model as necessary. </a:t>
            </a:r>
          </a:p>
          <a:p>
            <a:endParaRPr lang="en-US" sz="2400" baseline="0" dirty="0"/>
          </a:p>
          <a:p>
            <a:r>
              <a:rPr lang="en-US" sz="2400" baseline="0" dirty="0"/>
              <a:t>Ultimately, we want them to see that traits can be inherited</a:t>
            </a:r>
            <a:r>
              <a:rPr lang="is-IS" sz="2400" baseline="0" dirty="0"/>
              <a:t>…so offspring tend to have similar traits as their parents.</a:t>
            </a:r>
          </a:p>
          <a:p>
            <a:endParaRPr lang="is-IS" sz="2400" baseline="0" dirty="0"/>
          </a:p>
          <a:p>
            <a:r>
              <a:rPr lang="is-IS" sz="2400" baseline="0" dirty="0"/>
              <a:t>Then pose the question of what will happen to population if the trait continues to be passed on? Here, we want students to come to the realization that the number of individiuals wiht the trait will increase, shifting what the “normal” trait is within a population!</a:t>
            </a:r>
          </a:p>
          <a:p>
            <a:endParaRPr lang="en-US" sz="2400" i="0" baseline="0" dirty="0"/>
          </a:p>
          <a:p>
            <a:r>
              <a:rPr lang="en-US" sz="2400" i="0" baseline="0" dirty="0"/>
              <a:t>SOURCES:</a:t>
            </a:r>
            <a:endParaRPr lang="en-US" sz="2200" b="0" i="0" u="none" strike="noStrike" dirty="0">
              <a:effectLst/>
              <a:latin typeface="Helvetica Neue"/>
              <a:ea typeface="Helvetica Neue"/>
              <a:cs typeface="Helvetica Neue"/>
              <a:sym typeface="Helvetica Neue"/>
            </a:endParaRPr>
          </a:p>
          <a:p>
            <a:pPr rtl="0"/>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Land Iguana</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commons.wikimedia.org</a:t>
            </a:r>
            <a:r>
              <a:rPr lang="en-US" sz="2200" b="0" i="0" u="none" strike="noStrike" dirty="0">
                <a:effectLst/>
                <a:latin typeface="Helvetica Neue"/>
                <a:ea typeface="Helvetica Neue"/>
                <a:cs typeface="Helvetica Neue"/>
                <a:sym typeface="Helvetica Neue"/>
              </a:rPr>
              <a:t>/wiki/</a:t>
            </a:r>
            <a:r>
              <a:rPr lang="en-US" sz="2200" b="0" i="0" u="none" strike="noStrike" dirty="0" err="1">
                <a:effectLst/>
                <a:latin typeface="Helvetica Neue"/>
                <a:ea typeface="Helvetica Neue"/>
                <a:cs typeface="Helvetica Neue"/>
                <a:sym typeface="Helvetica Neue"/>
              </a:rPr>
              <a:t>File:Land_Iguana.jpg#file</a:t>
            </a:r>
            <a:endParaRPr lang="en-US" sz="2200" b="0" i="0" u="none" strike="noStrike" dirty="0">
              <a:effectLst/>
              <a:latin typeface="Helvetica Neue"/>
              <a:ea typeface="Helvetica Neue"/>
              <a:cs typeface="Helvetica Neue"/>
              <a:sym typeface="Helvetica Neue"/>
            </a:endParaRPr>
          </a:p>
          <a:p>
            <a:pPr rtl="0"/>
            <a:r>
              <a:rPr lang="en-US" sz="2200" b="0" i="0" u="none" strike="noStrike" dirty="0">
                <a:effectLst/>
                <a:latin typeface="Helvetica Neue"/>
                <a:ea typeface="Helvetica Neue"/>
                <a:cs typeface="Helvetica Neue"/>
                <a:sym typeface="Helvetica Neue"/>
              </a:rPr>
              <a:t>Attribution: Maksim, This file is licensed under the </a:t>
            </a:r>
            <a:r>
              <a:rPr lang="en-US" sz="2200" b="0" i="0" u="none" strike="noStrike" dirty="0">
                <a:effectLst/>
                <a:latin typeface="Helvetica Neue"/>
                <a:ea typeface="Helvetica Neue"/>
                <a:cs typeface="Helvetica Neue"/>
                <a:sym typeface="Helvetica Neue"/>
                <a:hlinkClick r:id="rId3" tooltip="w:en:Creative Commons"/>
              </a:rPr>
              <a:t>Creative Commons</a:t>
            </a:r>
            <a:r>
              <a:rPr lang="en-US" sz="2200" b="0" i="0" u="none" strike="noStrike" dirty="0">
                <a:effectLst/>
                <a:latin typeface="Helvetica Neue"/>
                <a:ea typeface="Helvetica Neue"/>
                <a:cs typeface="Helvetica Neue"/>
                <a:sym typeface="Helvetica Neue"/>
              </a:rPr>
              <a:t> </a:t>
            </a:r>
            <a:r>
              <a:rPr lang="en-US" sz="2200" b="0" i="0" u="none" strike="noStrike" dirty="0">
                <a:effectLst/>
                <a:latin typeface="Helvetica Neue"/>
                <a:ea typeface="Helvetica Neue"/>
                <a:cs typeface="Helvetica Neue"/>
                <a:sym typeface="Helvetica Neue"/>
                <a:hlinkClick r:id="rId4"/>
              </a:rPr>
              <a:t>Attribution-Share Alike 3.0 Unported</a:t>
            </a:r>
            <a:r>
              <a:rPr lang="en-US" sz="2200" b="0" i="0" u="none" strike="noStrike" dirty="0">
                <a:effectLst/>
                <a:latin typeface="Helvetica Neue"/>
                <a:ea typeface="Helvetica Neue"/>
                <a:cs typeface="Helvetica Neue"/>
                <a:sym typeface="Helvetica Neue"/>
              </a:rPr>
              <a:t> license.</a:t>
            </a:r>
          </a:p>
          <a:p>
            <a:pPr rtl="0"/>
            <a:br>
              <a:rPr lang="en-US" sz="2400" dirty="0"/>
            </a:br>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White Rhinoceros</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commons.wikimedia.org</a:t>
            </a:r>
            <a:r>
              <a:rPr lang="en-US" sz="2200" b="0" i="0" u="none" strike="noStrike" dirty="0">
                <a:effectLst/>
                <a:latin typeface="Helvetica Neue"/>
                <a:ea typeface="Helvetica Neue"/>
                <a:cs typeface="Helvetica Neue"/>
                <a:sym typeface="Helvetica Neue"/>
              </a:rPr>
              <a:t>/wiki/</a:t>
            </a:r>
            <a:r>
              <a:rPr lang="en-US" sz="2200" b="0" i="0" u="none" strike="noStrike" dirty="0" err="1">
                <a:effectLst/>
                <a:latin typeface="Helvetica Neue"/>
                <a:ea typeface="Helvetica Neue"/>
                <a:cs typeface="Helvetica Neue"/>
                <a:sym typeface="Helvetica Neue"/>
              </a:rPr>
              <a:t>File:Ceratotherium_simum_pair_Sabi_Sand.jpg</a:t>
            </a:r>
            <a:endParaRPr lang="en-US" sz="2200" b="0" i="0" u="none" strike="noStrike" dirty="0">
              <a:effectLst/>
              <a:latin typeface="Helvetica Neue"/>
              <a:ea typeface="Helvetica Neue"/>
              <a:cs typeface="Helvetica Neue"/>
              <a:sym typeface="Helvetica Neue"/>
            </a:endParaRPr>
          </a:p>
          <a:p>
            <a:pPr rtl="0"/>
            <a:r>
              <a:rPr lang="en-US" sz="2200" b="0" i="0" u="none" strike="noStrike" dirty="0">
                <a:effectLst/>
                <a:latin typeface="Helvetica Neue"/>
                <a:ea typeface="Helvetica Neue"/>
                <a:cs typeface="Helvetica Neue"/>
                <a:sym typeface="Helvetica Neue"/>
              </a:rPr>
              <a:t>Attribution: Flickr user James Temple, CC BY 2.0 &lt;https://</a:t>
            </a:r>
            <a:r>
              <a:rPr lang="en-US" sz="2200" b="0" i="0" u="none" strike="noStrike" dirty="0" err="1">
                <a:effectLst/>
                <a:latin typeface="Helvetica Neue"/>
                <a:ea typeface="Helvetica Neue"/>
                <a:cs typeface="Helvetica Neue"/>
                <a:sym typeface="Helvetica Neue"/>
              </a:rPr>
              <a:t>creativecommons.org</a:t>
            </a:r>
            <a:r>
              <a:rPr lang="en-US" sz="2200" b="0" i="0" u="none" strike="noStrike" dirty="0">
                <a:effectLst/>
                <a:latin typeface="Helvetica Neue"/>
                <a:ea typeface="Helvetica Neue"/>
                <a:cs typeface="Helvetica Neue"/>
                <a:sym typeface="Helvetica Neue"/>
              </a:rPr>
              <a:t>/licenses/by/2.0&gt;, via Wikimedia Commons</a:t>
            </a:r>
            <a:br>
              <a:rPr lang="en-US" dirty="0"/>
            </a:br>
            <a:endParaRPr lang="en-US" sz="2200" b="0" i="0" u="none" strike="noStrike" dirty="0">
              <a:effectLst/>
              <a:latin typeface="Helvetica Neue"/>
              <a:ea typeface="Helvetica Neue"/>
              <a:cs typeface="Helvetica Neue"/>
              <a:sym typeface="Helvetica Neue"/>
            </a:endParaRPr>
          </a:p>
          <a:p>
            <a:endParaRPr lang="en-US" sz="2400" i="0" baseline="0" dirty="0"/>
          </a:p>
        </p:txBody>
      </p:sp>
    </p:spTree>
    <p:extLst>
      <p:ext uri="{BB962C8B-B14F-4D97-AF65-F5344CB8AC3E}">
        <p14:creationId xmlns:p14="http://schemas.microsoft.com/office/powerpoint/2010/main" val="31152776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TEACHER NOTES: Refer back to the finch data on heritability and the original graphs showing the distribution of the trait changing over time. This is usually a fairly intuitive idea for students but you should feel free to add in any locally relevant story here of the change in the distribution of a heritable trait. This could be something in humans or another micro-evolution story of your choosing. Remember the idea we want to establish is about the consequences across a population of differential survival and reproduction over time. This is one of the big payoffs of all the previous conversations. Help your students have the a-ha moment that potential for exponential growth, struggle, heritable variation and differential survival and reproduction together lead to changes in the distribution of traits in a population over time. </a:t>
            </a:r>
          </a:p>
        </p:txBody>
      </p:sp>
    </p:spTree>
    <p:extLst>
      <p:ext uri="{BB962C8B-B14F-4D97-AF65-F5344CB8AC3E}">
        <p14:creationId xmlns:p14="http://schemas.microsoft.com/office/powerpoint/2010/main" val="119826225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sz="2400" dirty="0">
                <a:latin typeface="Helvetica Neue"/>
                <a:ea typeface="Helvetica Neue"/>
                <a:cs typeface="Helvetica Neue"/>
                <a:sym typeface="Helvetica Neue"/>
              </a:rPr>
              <a:t>TEACHER NOTES: The idea we are hoping to add at this point is something like: We expect the # of individuals with advantageous variations to increase in each new generation and the # with disadvantageous traits to decrease. PLEASE</a:t>
            </a:r>
            <a:r>
              <a:rPr lang="en-US" sz="2400" baseline="0" dirty="0">
                <a:latin typeface="Helvetica Neue"/>
                <a:ea typeface="Helvetica Neue"/>
                <a:cs typeface="Helvetica Neue"/>
                <a:sym typeface="Helvetica Neue"/>
              </a:rPr>
              <a:t> help kids articulate this idea from the phenomena and data they have been exploring. Do not just tell them. </a:t>
            </a:r>
            <a:endParaRPr lang="en-US" sz="2400" dirty="0">
              <a:latin typeface="Helvetica Neue"/>
              <a:ea typeface="Helvetica Neue"/>
              <a:cs typeface="Helvetica Neue"/>
              <a:sym typeface="Helvetica Neue"/>
            </a:endParaRPr>
          </a:p>
          <a:p>
            <a:endParaRPr lang="en-US" sz="2400" baseline="0" dirty="0"/>
          </a:p>
        </p:txBody>
      </p:sp>
    </p:spTree>
    <p:extLst>
      <p:ext uri="{BB962C8B-B14F-4D97-AF65-F5344CB8AC3E}">
        <p14:creationId xmlns:p14="http://schemas.microsoft.com/office/powerpoint/2010/main" val="135010154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TEACHER NOTES: Ask students if there are any other ideas that they need to discuss and revise.</a:t>
            </a:r>
          </a:p>
          <a:p>
            <a:endParaRPr lang="en-US" sz="2400" baseline="0" dirty="0"/>
          </a:p>
          <a:p>
            <a:r>
              <a:rPr lang="en-US" sz="2400" baseline="0" dirty="0"/>
              <a:t>I</a:t>
            </a:r>
            <a:r>
              <a:rPr lang="is-IS" sz="2400" baseline="0" dirty="0"/>
              <a:t>f there are any other ideas that the students have in their model that are finch specific, ask them what they have learned through these activities. Do our ideas only apply to finches? Have them revise their model statements as needed to reflect the more general language. Have students record the version of the model at this point in Doodle R</a:t>
            </a:r>
          </a:p>
          <a:p>
            <a:endParaRPr lang="en-US" sz="2400" baseline="0" dirty="0"/>
          </a:p>
        </p:txBody>
      </p:sp>
    </p:spTree>
    <p:extLst>
      <p:ext uri="{BB962C8B-B14F-4D97-AF65-F5344CB8AC3E}">
        <p14:creationId xmlns:p14="http://schemas.microsoft.com/office/powerpoint/2010/main" val="20114454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Review what students have done so far, and the ideas that they’ve generated—and the purpose behind generating the model.</a:t>
            </a:r>
          </a:p>
          <a:p>
            <a:endParaRPr lang="en-US" sz="2400" baseline="0" dirty="0"/>
          </a:p>
          <a:p>
            <a:r>
              <a:rPr lang="en-US" sz="2400" baseline="0" dirty="0"/>
              <a:t>Tell them that they will now use their model to re-visit their finch explanations to make sure they attended to the full model and revise as necessary. </a:t>
            </a:r>
          </a:p>
          <a:p>
            <a:endParaRPr lang="en-US" sz="2400" baseline="0" dirty="0"/>
          </a:p>
          <a:p>
            <a:r>
              <a:rPr lang="en-US" sz="2400" dirty="0"/>
              <a:t>SOURCES:</a:t>
            </a:r>
          </a:p>
          <a:p>
            <a:r>
              <a:rPr lang="en-US" sz="2400" dirty="0"/>
              <a:t>Graphs courtesy of MBER-bio</a:t>
            </a:r>
          </a:p>
          <a:p>
            <a:endParaRPr lang="en-US" sz="2400" baseline="0" dirty="0"/>
          </a:p>
          <a:p>
            <a:endParaRPr lang="is-IS" sz="2400" baseline="0" dirty="0"/>
          </a:p>
          <a:p>
            <a:endParaRPr lang="en-US" sz="2400" baseline="0" dirty="0"/>
          </a:p>
        </p:txBody>
      </p:sp>
    </p:spTree>
    <p:extLst>
      <p:ext uri="{BB962C8B-B14F-4D97-AF65-F5344CB8AC3E}">
        <p14:creationId xmlns:p14="http://schemas.microsoft.com/office/powerpoint/2010/main" val="27850321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TEACHER NOTES: Review what students have done so far, and the ideas that they’ve generated—and the purpose behind generating the model.</a:t>
            </a:r>
          </a:p>
          <a:p>
            <a:endParaRPr lang="en-US" sz="2400" baseline="0" dirty="0"/>
          </a:p>
          <a:p>
            <a:r>
              <a:rPr lang="en-US" sz="2400" baseline="0" dirty="0"/>
              <a:t>Tell them that they will now use their model to create a model-based explanation.</a:t>
            </a:r>
          </a:p>
          <a:p>
            <a:endParaRPr lang="en-US" sz="2400" baseline="0" dirty="0"/>
          </a:p>
          <a:p>
            <a:r>
              <a:rPr lang="is-IS" sz="2400" baseline="0" dirty="0"/>
              <a:t>If the timeline works out, you might have students create an individual explanation on their own for homework. This helps them to get their own ideas down (based on the model). Then, you can have them jigsaw their explanations to write a complete explanation together in a group.</a:t>
            </a:r>
          </a:p>
          <a:p>
            <a:endParaRPr lang="is-IS" sz="2400" baseline="0" dirty="0"/>
          </a:p>
          <a:p>
            <a:r>
              <a:rPr lang="is-IS" sz="2400" baseline="0" dirty="0"/>
              <a:t>Teachers have found it helpful for students to first write their group explanations on a whiteboard or something that can easily be edited before having them transfer the posters to poster paper that can be hung on the walls around the room. </a:t>
            </a:r>
          </a:p>
          <a:p>
            <a:endParaRPr lang="is-IS" sz="2400" baseline="0" dirty="0"/>
          </a:p>
          <a:p>
            <a:r>
              <a:rPr lang="is-IS" sz="2400" baseline="0" dirty="0"/>
              <a:t>Once done, tell the students that their explanations aren’t yet complete. They need to do one more investigation to make sure that they’ve thoroughly explained what was happening with the finches.</a:t>
            </a:r>
          </a:p>
          <a:p>
            <a:endParaRPr lang="is-IS" sz="2400" baseline="0" dirty="0"/>
          </a:p>
          <a:p>
            <a:endParaRPr lang="is-IS" sz="2400" baseline="0" dirty="0"/>
          </a:p>
          <a:p>
            <a:endParaRPr lang="en-US" sz="2400" baseline="0" dirty="0"/>
          </a:p>
        </p:txBody>
      </p:sp>
    </p:spTree>
    <p:extLst>
      <p:ext uri="{BB962C8B-B14F-4D97-AF65-F5344CB8AC3E}">
        <p14:creationId xmlns:p14="http://schemas.microsoft.com/office/powerpoint/2010/main" val="17526933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pPr>
            <a:r>
              <a:rPr lang="en-US" dirty="0"/>
              <a:t>TEACHER NOTES: </a:t>
            </a:r>
          </a:p>
          <a:p>
            <a:pPr>
              <a:defRPr sz="1600"/>
            </a:pPr>
            <a:r>
              <a:rPr lang="en-US" dirty="0"/>
              <a:t>Our first story is about peppered moths in England. Before 1800smost all pepper moths were speckled. The first dark peppered moth was collected in 1848.  Soon after that, the population was mostly dark and changed back to mostly speckled after 1950s. Don’t give students too much detail, more about this story will come in the Model Application Segment (and can be used as an assessment). The goal is to show change over time (without explicitly telling the students this yet) and have students think about: </a:t>
            </a:r>
            <a:r>
              <a:rPr lang="en-US" b="1" dirty="0"/>
              <a:t>How did this happen? </a:t>
            </a:r>
          </a:p>
          <a:p>
            <a:pPr>
              <a:defRPr sz="1600"/>
            </a:pPr>
            <a:endParaRPr lang="en-US" b="1" dirty="0"/>
          </a:p>
          <a:p>
            <a:pPr>
              <a:defRPr sz="1600"/>
            </a:pPr>
            <a:r>
              <a:rPr lang="en-US" b="0" dirty="0"/>
              <a:t>If you want more background</a:t>
            </a:r>
            <a:r>
              <a:rPr lang="en-US" b="0" baseline="0" dirty="0"/>
              <a:t> on this story see a </a:t>
            </a:r>
            <a:r>
              <a:rPr lang="en-US" dirty="0"/>
              <a:t>June 2016 article published in</a:t>
            </a:r>
            <a:r>
              <a:rPr lang="en-US" i="1" dirty="0"/>
              <a:t> Science </a:t>
            </a:r>
            <a:r>
              <a:rPr lang="en-US" i="0" dirty="0"/>
              <a:t>that</a:t>
            </a:r>
            <a:r>
              <a:rPr lang="en-US" i="0" baseline="0" dirty="0"/>
              <a:t> </a:t>
            </a:r>
            <a:r>
              <a:rPr lang="en-US" dirty="0"/>
              <a:t>talks about the gene responsible for the change: </a:t>
            </a:r>
            <a:r>
              <a:rPr lang="en-US" u="sng" dirty="0">
                <a:hlinkClick r:id="rId3"/>
              </a:rPr>
              <a:t>https://www.sciencenews.org/article/jumping-gene-turned-peppered-moths-color-soot</a:t>
            </a:r>
            <a:r>
              <a:rPr lang="en-US" dirty="0"/>
              <a:t>. The mutation for dark wing color appeared before the industrial revolution. The variation was there already, what changed was the distribution of the trait</a:t>
            </a:r>
            <a:r>
              <a:rPr lang="en-US" baseline="0" dirty="0"/>
              <a:t> in the population</a:t>
            </a:r>
            <a:r>
              <a:rPr lang="en-US" dirty="0"/>
              <a:t>. </a:t>
            </a:r>
          </a:p>
          <a:p>
            <a:endParaRPr lang="en-US" dirty="0"/>
          </a:p>
          <a:p>
            <a:pPr>
              <a:defRPr sz="1600"/>
            </a:pPr>
            <a:r>
              <a:rPr lang="en-US" dirty="0"/>
              <a:t>SOURCES:</a:t>
            </a:r>
          </a:p>
          <a:p>
            <a:pPr rtl="0"/>
            <a:r>
              <a:rPr lang="en-US" sz="2400" b="0" i="0" u="none" strike="noStrike" dirty="0">
                <a:effectLst/>
                <a:latin typeface="Helvetica Neue"/>
                <a:sym typeface="Helvetica Neue"/>
              </a:rPr>
              <a:t>Image</a:t>
            </a:r>
            <a:r>
              <a:rPr lang="en-US" sz="2400" b="0" i="0" u="none" strike="noStrike" dirty="0">
                <a:effectLst/>
                <a:latin typeface="Helvetica Neue"/>
                <a:ea typeface="Helvetica Neue"/>
                <a:cs typeface="Helvetica Neue"/>
                <a:sym typeface="Helvetica Neue"/>
              </a:rPr>
              <a:t>: White Peppered Moth</a:t>
            </a:r>
          </a:p>
          <a:p>
            <a:pPr rtl="0"/>
            <a:r>
              <a:rPr lang="en-US" sz="2400" b="0" i="0" u="none" strike="noStrike" dirty="0">
                <a:effectLst/>
                <a:latin typeface="Helvetica Neue"/>
                <a:ea typeface="Helvetica Neue"/>
                <a:cs typeface="Helvetica Neue"/>
                <a:sym typeface="Helvetica Neue"/>
              </a:rPr>
              <a:t>URL: https://</a:t>
            </a:r>
            <a:r>
              <a:rPr lang="en-US" sz="2400" b="0" i="0" u="none" strike="noStrike" dirty="0" err="1">
                <a:effectLst/>
                <a:latin typeface="Helvetica Neue"/>
                <a:ea typeface="Helvetica Neue"/>
                <a:cs typeface="Helvetica Neue"/>
                <a:sym typeface="Helvetica Neue"/>
              </a:rPr>
              <a:t>upload.wikimedia.org</a:t>
            </a:r>
            <a:r>
              <a:rPr lang="en-US" sz="2400" b="0" i="0" u="none" strike="noStrike" dirty="0">
                <a:effectLst/>
                <a:latin typeface="Helvetica Neue"/>
                <a:ea typeface="Helvetica Neue"/>
                <a:cs typeface="Helvetica Neue"/>
                <a:sym typeface="Helvetica Neue"/>
              </a:rPr>
              <a:t>/</a:t>
            </a:r>
            <a:r>
              <a:rPr lang="en-US" sz="2400" b="0" i="0" u="none" strike="noStrike" dirty="0" err="1">
                <a:effectLst/>
                <a:latin typeface="Helvetica Neue"/>
                <a:ea typeface="Helvetica Neue"/>
                <a:cs typeface="Helvetica Neue"/>
                <a:sym typeface="Helvetica Neue"/>
              </a:rPr>
              <a:t>wikipedia</a:t>
            </a:r>
            <a:r>
              <a:rPr lang="en-US" sz="2400" b="0" i="0" u="none" strike="noStrike" dirty="0">
                <a:effectLst/>
                <a:latin typeface="Helvetica Neue"/>
                <a:ea typeface="Helvetica Neue"/>
                <a:cs typeface="Helvetica Neue"/>
                <a:sym typeface="Helvetica Neue"/>
              </a:rPr>
              <a:t>/commons/6/6c/Biston.betularia.7200.jpg</a:t>
            </a:r>
          </a:p>
          <a:p>
            <a:pPr rtl="0"/>
            <a:r>
              <a:rPr lang="en-US" sz="2400" b="0" i="0" u="none" strike="noStrike" dirty="0">
                <a:effectLst/>
                <a:latin typeface="Helvetica Neue"/>
                <a:ea typeface="Helvetica Neue"/>
                <a:cs typeface="Helvetica Neue"/>
                <a:sym typeface="Helvetica Neue"/>
              </a:rPr>
              <a:t>Attribution: Chiswick Chap, CC BY-SA 2.5 &lt;https://</a:t>
            </a:r>
            <a:r>
              <a:rPr lang="en-US" sz="2400" b="0" i="0" u="none" strike="noStrike" dirty="0" err="1">
                <a:effectLst/>
                <a:latin typeface="Helvetica Neue"/>
                <a:ea typeface="Helvetica Neue"/>
                <a:cs typeface="Helvetica Neue"/>
                <a:sym typeface="Helvetica Neue"/>
              </a:rPr>
              <a:t>creativecommons.org</a:t>
            </a:r>
            <a:r>
              <a:rPr lang="en-US" sz="2400" b="0" i="0" u="none" strike="noStrike" dirty="0">
                <a:effectLst/>
                <a:latin typeface="Helvetica Neue"/>
                <a:ea typeface="Helvetica Neue"/>
                <a:cs typeface="Helvetica Neue"/>
                <a:sym typeface="Helvetica Neue"/>
              </a:rPr>
              <a:t>/licenses/by-</a:t>
            </a:r>
            <a:r>
              <a:rPr lang="en-US" sz="2400" b="0" i="0" u="none" strike="noStrike" dirty="0" err="1">
                <a:effectLst/>
                <a:latin typeface="Helvetica Neue"/>
                <a:ea typeface="Helvetica Neue"/>
                <a:cs typeface="Helvetica Neue"/>
                <a:sym typeface="Helvetica Neue"/>
              </a:rPr>
              <a:t>sa</a:t>
            </a:r>
            <a:r>
              <a:rPr lang="en-US" sz="2400" b="0" i="0" u="none" strike="noStrike" dirty="0">
                <a:effectLst/>
                <a:latin typeface="Helvetica Neue"/>
                <a:ea typeface="Helvetica Neue"/>
                <a:cs typeface="Helvetica Neue"/>
                <a:sym typeface="Helvetica Neue"/>
              </a:rPr>
              <a:t>/2.5&gt;, via Wikimedia Commons</a:t>
            </a:r>
          </a:p>
          <a:p>
            <a:pPr rtl="0"/>
            <a:endParaRPr lang="en-US" sz="2400" b="0" i="0" u="none" strike="noStrike" dirty="0">
              <a:effectLst/>
              <a:latin typeface="Helvetica Neue"/>
              <a:ea typeface="Helvetica Neue"/>
              <a:cs typeface="Helvetica Neue"/>
              <a:sym typeface="Helvetica Neue"/>
            </a:endParaRPr>
          </a:p>
          <a:p>
            <a:r>
              <a:rPr lang="en-US" sz="2400" b="0" i="0" u="none" strike="noStrike" dirty="0">
                <a:effectLst/>
                <a:latin typeface="Helvetica Neue"/>
                <a:sym typeface="Helvetica Neue"/>
              </a:rPr>
              <a:t>Image</a:t>
            </a:r>
            <a:r>
              <a:rPr lang="en-US" sz="2400" dirty="0"/>
              <a:t>: Black Peppered Moth</a:t>
            </a:r>
          </a:p>
          <a:p>
            <a:r>
              <a:rPr lang="en-US" sz="2400" dirty="0"/>
              <a:t>URL: </a:t>
            </a:r>
            <a:r>
              <a:rPr lang="en-US" sz="2400" dirty="0">
                <a:hlinkClick r:id="rId4"/>
              </a:rPr>
              <a:t>https://commons.wikimedia.org/wiki/File:Biston.betularia.f.carbonaria.7209.jpg</a:t>
            </a:r>
            <a:endParaRPr lang="en-US" sz="2400" dirty="0"/>
          </a:p>
          <a:p>
            <a:r>
              <a:rPr lang="en-US" sz="2400" dirty="0"/>
              <a:t>Attribution: Chiswick Chap, CC BY-SA 2.5 &lt;https://</a:t>
            </a:r>
            <a:r>
              <a:rPr lang="en-US" sz="2400" dirty="0" err="1"/>
              <a:t>creativecommons.org</a:t>
            </a:r>
            <a:r>
              <a:rPr lang="en-US" sz="2400" dirty="0"/>
              <a:t>/licenses/by-</a:t>
            </a:r>
            <a:r>
              <a:rPr lang="en-US" sz="2400" dirty="0" err="1"/>
              <a:t>sa</a:t>
            </a:r>
            <a:r>
              <a:rPr lang="en-US" sz="2400" dirty="0"/>
              <a:t>/2.5&gt;, via Wikimedia Commons</a:t>
            </a:r>
          </a:p>
          <a:p>
            <a:endParaRPr lang="en-US" dirty="0"/>
          </a:p>
        </p:txBody>
      </p:sp>
    </p:spTree>
    <p:extLst>
      <p:ext uri="{BB962C8B-B14F-4D97-AF65-F5344CB8AC3E}">
        <p14:creationId xmlns:p14="http://schemas.microsoft.com/office/powerpoint/2010/main" val="172618577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4993676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In this segment students will have an opportunity to investigate how their models compares to other historical models that have been generated to answer this same question: how </a:t>
            </a:r>
            <a:r>
              <a:rPr lang="en-US" i="1" baseline="0" dirty="0"/>
              <a:t>do</a:t>
            </a:r>
            <a:r>
              <a:rPr lang="en-US" i="0" baseline="0" dirty="0"/>
              <a:t> traits change over time?</a:t>
            </a:r>
          </a:p>
          <a:p>
            <a:endParaRPr lang="en-US" i="0" baseline="0" dirty="0"/>
          </a:p>
          <a:p>
            <a:r>
              <a:rPr lang="en-US" i="0" baseline="0" dirty="0"/>
              <a:t>But first, a brief history lesson (which will hopefully be a partial review of what they learned in unity and diversity). </a:t>
            </a:r>
          </a:p>
        </p:txBody>
      </p:sp>
    </p:spTree>
    <p:extLst>
      <p:ext uri="{BB962C8B-B14F-4D97-AF65-F5344CB8AC3E}">
        <p14:creationId xmlns:p14="http://schemas.microsoft.com/office/powerpoint/2010/main" val="11398081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dirty="0"/>
              <a:t>The goal here is to show students how the perception about life on Earth has changed. This is a simplified summary. Please expand if you wish but keep in mind that the goal is to show students that in the 1800s several scientists were trying to answer our same “driving question”: Why do traits change over time? This question is still a “driving question” in modern biology.</a:t>
            </a:r>
            <a:endParaRPr lang="en-US" dirty="0"/>
          </a:p>
          <a:p>
            <a:endParaRPr lang="en-US" dirty="0"/>
          </a:p>
          <a:p>
            <a:r>
              <a:rPr lang="en-US" dirty="0"/>
              <a:t>Our explanation of history begins with an early explanation—that the Earth was only</a:t>
            </a:r>
            <a:r>
              <a:rPr lang="en-US" baseline="0" dirty="0"/>
              <a:t> ~7000 years old</a:t>
            </a:r>
            <a:r>
              <a:rPr lang="is-IS" baseline="0" dirty="0"/>
              <a:t>….</a:t>
            </a:r>
          </a:p>
          <a:p>
            <a:endParaRPr lang="is-IS" baseline="0" dirty="0"/>
          </a:p>
          <a:p>
            <a:endParaRPr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en-US" dirty="0"/>
              <a:t>Two</a:t>
            </a:r>
            <a:r>
              <a:rPr lang="en-US" baseline="0" dirty="0"/>
              <a:t> big models emerged during this time period that we will discuss today. One proposed by Jean-Baptiste Lamarck.</a:t>
            </a:r>
            <a:endParaRPr lang="is-IS" baseline="0" dirty="0"/>
          </a:p>
          <a:p>
            <a:endParaRPr lang="is-IS" baseline="0" dirty="0"/>
          </a:p>
          <a:p>
            <a:r>
              <a:rPr lang="is-IS" baseline="0" dirty="0"/>
              <a:t>SOURCES:</a:t>
            </a:r>
          </a:p>
          <a:p>
            <a:pPr marL="0" marR="0" lvl="0" indent="0" defTabSz="457200" rtl="0" eaLnBrk="1" fontAlgn="auto" latinLnBrk="0" hangingPunct="1">
              <a:lnSpc>
                <a:spcPct val="117999"/>
              </a:lnSpc>
              <a:spcBef>
                <a:spcPts val="0"/>
              </a:spcBef>
              <a:spcAft>
                <a:spcPts val="0"/>
              </a:spcAft>
              <a:buClrTx/>
              <a:buSzTx/>
              <a:buFontTx/>
              <a:buNone/>
              <a:tabLst/>
              <a:defRPr/>
            </a:pPr>
            <a:r>
              <a:rPr lang="en-US" sz="2000" b="0" i="0" u="none" strike="noStrike" dirty="0">
                <a:effectLst/>
                <a:latin typeface="Helvetica Neue"/>
                <a:sym typeface="Helvetica Neue"/>
              </a:rPr>
              <a:t>Image</a:t>
            </a:r>
            <a:r>
              <a:rPr lang="en-US" sz="2000" b="0" i="0" u="none" strike="noStrike" dirty="0">
                <a:effectLst/>
                <a:latin typeface="Helvetica Neue"/>
                <a:ea typeface="Helvetica Neue"/>
                <a:cs typeface="Helvetica Neue"/>
                <a:sym typeface="Helvetica Neue"/>
              </a:rPr>
              <a:t>: </a:t>
            </a:r>
            <a:r>
              <a:rPr lang="en-US" baseline="0" dirty="0"/>
              <a:t>Jean-Baptiste Lamarck.</a:t>
            </a:r>
            <a:endParaRPr lang="en-US" sz="2000" b="0" i="0" u="none" strike="noStrike" dirty="0">
              <a:effectLst/>
              <a:latin typeface="Helvetica Neue"/>
              <a:ea typeface="Helvetica Neue"/>
              <a:cs typeface="Helvetica Neue"/>
              <a:sym typeface="Helvetica Neue"/>
            </a:endParaRPr>
          </a:p>
          <a:p>
            <a:pPr marL="0" marR="0" lvl="0" indent="0" defTabSz="457200" rtl="0" eaLnBrk="1" fontAlgn="auto" latinLnBrk="0" hangingPunct="1">
              <a:lnSpc>
                <a:spcPct val="117999"/>
              </a:lnSpc>
              <a:spcBef>
                <a:spcPts val="0"/>
              </a:spcBef>
              <a:spcAft>
                <a:spcPts val="0"/>
              </a:spcAft>
              <a:buClrTx/>
              <a:buSzTx/>
              <a:buFontTx/>
              <a:buNone/>
              <a:tabLst/>
              <a:defRPr/>
            </a:pPr>
            <a:r>
              <a:rPr lang="en-US" sz="2000" b="0" i="0" u="none" strike="noStrike" dirty="0">
                <a:effectLst/>
                <a:latin typeface="Helvetica Neue"/>
                <a:ea typeface="Helvetica Neue"/>
                <a:cs typeface="Helvetica Neue"/>
                <a:sym typeface="Helvetica Neue"/>
              </a:rPr>
              <a:t>URL: </a:t>
            </a:r>
            <a:r>
              <a:rPr lang="en-US" dirty="0"/>
              <a:t>https://</a:t>
            </a:r>
            <a:r>
              <a:rPr lang="en-US" dirty="0" err="1"/>
              <a:t>commons.wikimedia.org</a:t>
            </a:r>
            <a:r>
              <a:rPr lang="en-US" dirty="0"/>
              <a:t>/w/</a:t>
            </a:r>
            <a:r>
              <a:rPr lang="en-US" dirty="0" err="1"/>
              <a:t>index.php?search</a:t>
            </a:r>
            <a:r>
              <a:rPr lang="en-US" dirty="0"/>
              <a:t>=</a:t>
            </a:r>
            <a:r>
              <a:rPr lang="en-US" dirty="0" err="1"/>
              <a:t>Jean-Baptiste+Lamarck&amp;title</a:t>
            </a:r>
            <a:r>
              <a:rPr lang="en-US" dirty="0"/>
              <a:t>=</a:t>
            </a:r>
            <a:r>
              <a:rPr lang="en-US" dirty="0" err="1"/>
              <a:t>Special:Search&amp;profile</a:t>
            </a:r>
            <a:r>
              <a:rPr lang="en-US" dirty="0"/>
              <a:t>=</a:t>
            </a:r>
            <a:r>
              <a:rPr lang="en-US" dirty="0" err="1"/>
              <a:t>images&amp;fulltext</a:t>
            </a:r>
            <a:r>
              <a:rPr lang="en-US" dirty="0"/>
              <a:t>=1&amp;uselang=</a:t>
            </a:r>
            <a:r>
              <a:rPr lang="en-US" dirty="0" err="1"/>
              <a:t>en&amp;searchToken</a:t>
            </a:r>
            <a:r>
              <a:rPr lang="en-US" dirty="0"/>
              <a:t>=7ey3l8wqut5yhxc97cdyhd5o3#/media/</a:t>
            </a:r>
            <a:r>
              <a:rPr lang="en-US" dirty="0" err="1"/>
              <a:t>File:Jean-baptiste_lamarck.jpg</a:t>
            </a:r>
            <a:endParaRPr lang="en-US" sz="2000" b="0" i="0" u="none" strike="noStrike" dirty="0">
              <a:effectLst/>
              <a:latin typeface="Helvetica Neue"/>
              <a:ea typeface="Helvetica Neue"/>
              <a:cs typeface="Helvetica Neue"/>
              <a:sym typeface="Helvetica Neue"/>
            </a:endParaRPr>
          </a:p>
          <a:p>
            <a:pPr rtl="0"/>
            <a:r>
              <a:rPr lang="en-US" sz="2000" b="0" i="0" u="none" strike="noStrike" dirty="0" err="1">
                <a:effectLst/>
                <a:latin typeface="Helvetica Neue"/>
                <a:ea typeface="Helvetica Neue"/>
                <a:cs typeface="Helvetica Neue"/>
                <a:sym typeface="Helvetica Neue"/>
              </a:rPr>
              <a:t>Attribution:The</a:t>
            </a:r>
            <a:r>
              <a:rPr lang="en-US" sz="2000" b="0" i="0" u="none" strike="noStrike" dirty="0">
                <a:effectLst/>
                <a:latin typeface="Helvetica Neue"/>
                <a:ea typeface="Helvetica Neue"/>
                <a:cs typeface="Helvetica Neue"/>
                <a:sym typeface="Helvetica Neue"/>
              </a:rPr>
              <a:t> original uploader was Kelson at French Wikipedia., Public domain, via Wikimedia Commons</a:t>
            </a:r>
          </a:p>
          <a:p>
            <a:pPr rtl="0"/>
            <a:br>
              <a:rPr lang="en-US" dirty="0"/>
            </a:br>
            <a:r>
              <a:rPr lang="en-US" sz="2000" b="0" i="0" u="none" strike="noStrike" dirty="0">
                <a:effectLst/>
                <a:latin typeface="Helvetica Neue"/>
                <a:sym typeface="Helvetica Neue"/>
              </a:rPr>
              <a:t>Image</a:t>
            </a:r>
            <a:r>
              <a:rPr lang="en-US" sz="2000" b="0" i="0" u="none" strike="noStrike" dirty="0">
                <a:effectLst/>
                <a:latin typeface="Helvetica Neue"/>
                <a:ea typeface="Helvetica Neue"/>
                <a:cs typeface="Helvetica Neue"/>
                <a:sym typeface="Helvetica Neue"/>
              </a:rPr>
              <a:t>: Charles Darwin</a:t>
            </a:r>
          </a:p>
          <a:p>
            <a:pPr marL="0" marR="0" lvl="0" indent="0" defTabSz="457200" rtl="0" eaLnBrk="1" fontAlgn="auto" latinLnBrk="0" hangingPunct="1">
              <a:lnSpc>
                <a:spcPct val="117999"/>
              </a:lnSpc>
              <a:spcBef>
                <a:spcPts val="0"/>
              </a:spcBef>
              <a:spcAft>
                <a:spcPts val="0"/>
              </a:spcAft>
              <a:buClrTx/>
              <a:buSzTx/>
              <a:buFontTx/>
              <a:buNone/>
              <a:tabLst/>
              <a:defRPr/>
            </a:pPr>
            <a:r>
              <a:rPr lang="en-US" sz="2000" b="0" i="0" u="none" strike="noStrike" dirty="0">
                <a:effectLst/>
                <a:latin typeface="Helvetica Neue"/>
                <a:ea typeface="Helvetica Neue"/>
                <a:cs typeface="Helvetica Neue"/>
                <a:sym typeface="Helvetica Neue"/>
              </a:rPr>
              <a:t>URL: </a:t>
            </a:r>
            <a:r>
              <a:rPr lang="en-US" baseline="0" dirty="0"/>
              <a:t>https://</a:t>
            </a:r>
            <a:r>
              <a:rPr lang="en-US" baseline="0" dirty="0" err="1"/>
              <a:t>commons.wikimedia.org</a:t>
            </a:r>
            <a:r>
              <a:rPr lang="en-US" baseline="0" dirty="0"/>
              <a:t>/wiki/File:Charles_Darwin_1880.jpg</a:t>
            </a:r>
            <a:endParaRPr lang="en-US" sz="2000" b="0" i="0" u="none" strike="noStrike" dirty="0">
              <a:effectLst/>
              <a:latin typeface="Helvetica Neue"/>
              <a:ea typeface="Helvetica Neue"/>
              <a:cs typeface="Helvetica Neue"/>
              <a:sym typeface="Helvetica Neue"/>
            </a:endParaRPr>
          </a:p>
          <a:p>
            <a:pPr rtl="0"/>
            <a:r>
              <a:rPr lang="en-US" sz="2000" b="0" i="0" u="none" strike="noStrike" dirty="0">
                <a:effectLst/>
                <a:latin typeface="Helvetica Neue"/>
                <a:ea typeface="Helvetica Neue"/>
                <a:cs typeface="Helvetica Neue"/>
                <a:sym typeface="Helvetica Neue"/>
              </a:rPr>
              <a:t>Attribution: Elliott &amp; Fry, Public domain, via Wikimedia Commons</a:t>
            </a:r>
          </a:p>
          <a:p>
            <a:br>
              <a:rPr lang="en-US" dirty="0"/>
            </a:br>
            <a:endParaRPr lang="is-IS" baseline="0" dirty="0"/>
          </a:p>
        </p:txBody>
      </p:sp>
    </p:spTree>
    <p:extLst>
      <p:ext uri="{BB962C8B-B14F-4D97-AF65-F5344CB8AC3E}">
        <p14:creationId xmlns:p14="http://schemas.microsoft.com/office/powerpoint/2010/main" val="12803548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en-US" dirty="0"/>
              <a:t>We start with Jean-Baptiste</a:t>
            </a:r>
            <a:r>
              <a:rPr lang="en-US" baseline="0" dirty="0"/>
              <a:t> Lamarck</a:t>
            </a:r>
            <a:r>
              <a:rPr lang="is-IS" baseline="0" dirty="0"/>
              <a:t>…explain to students the model ideas that Lamarck proposed. You might also provide some history about his life, etc. </a:t>
            </a:r>
          </a:p>
          <a:p>
            <a:endParaRPr lang="is-IS" baseline="0" dirty="0"/>
          </a:p>
          <a:p>
            <a:r>
              <a:rPr lang="is-IS" baseline="0" dirty="0"/>
              <a:t>The University of California, Berkeley’s Evolution group has some great resources if you want more information about Lamarck:</a:t>
            </a:r>
          </a:p>
          <a:p>
            <a:r>
              <a:rPr lang="en-US" baseline="0" dirty="0"/>
              <a:t>http://</a:t>
            </a:r>
            <a:r>
              <a:rPr lang="en-US" baseline="0" dirty="0" err="1"/>
              <a:t>www.ucmp.berkeley.edu</a:t>
            </a:r>
            <a:r>
              <a:rPr lang="en-US" baseline="0" dirty="0"/>
              <a:t>/history/</a:t>
            </a:r>
            <a:r>
              <a:rPr lang="en-US" baseline="0" dirty="0" err="1"/>
              <a:t>lamarck.html</a:t>
            </a:r>
            <a:endParaRPr lang="en-US" baseline="0" dirty="0"/>
          </a:p>
          <a:p>
            <a:r>
              <a:rPr lang="en-US" baseline="0" dirty="0"/>
              <a:t>http://</a:t>
            </a:r>
            <a:r>
              <a:rPr lang="en-US" baseline="0" dirty="0" err="1"/>
              <a:t>evolution.berkeley.edu</a:t>
            </a:r>
            <a:r>
              <a:rPr lang="en-US" baseline="0" dirty="0"/>
              <a:t>/</a:t>
            </a:r>
            <a:r>
              <a:rPr lang="en-US" baseline="0" dirty="0" err="1"/>
              <a:t>evolibrary</a:t>
            </a:r>
            <a:r>
              <a:rPr lang="en-US" baseline="0" dirty="0"/>
              <a:t>/article/history_09</a:t>
            </a:r>
            <a:endParaRPr lang="is-IS" baseline="0" dirty="0"/>
          </a:p>
          <a:p>
            <a:endParaRPr lang="is-IS" baseline="0" dirty="0"/>
          </a:p>
          <a:p>
            <a:r>
              <a:rPr lang="is-IS" baseline="0" dirty="0"/>
              <a:t>SOURCES:</a:t>
            </a:r>
          </a:p>
          <a:p>
            <a:pPr marL="0" marR="0" lvl="0" indent="0" defTabSz="457200" rtl="0" eaLnBrk="1" fontAlgn="auto" latinLnBrk="0" hangingPunct="1">
              <a:lnSpc>
                <a:spcPct val="117999"/>
              </a:lnSpc>
              <a:spcBef>
                <a:spcPts val="0"/>
              </a:spcBef>
              <a:spcAft>
                <a:spcPts val="0"/>
              </a:spcAft>
              <a:buClrTx/>
              <a:buSzTx/>
              <a:buFontTx/>
              <a:buNone/>
              <a:tabLst/>
              <a:defRPr/>
            </a:pPr>
            <a:r>
              <a:rPr lang="en-US" sz="1800" b="0" i="0" u="none" strike="noStrike" dirty="0">
                <a:effectLst/>
                <a:latin typeface="Helvetica Neue"/>
                <a:sym typeface="Helvetica Neue"/>
              </a:rPr>
              <a:t>Image</a:t>
            </a:r>
            <a:r>
              <a:rPr lang="en-US" sz="1800" b="0" i="0" u="none" strike="noStrike" dirty="0">
                <a:effectLst/>
                <a:latin typeface="Helvetica Neue"/>
                <a:ea typeface="Helvetica Neue"/>
                <a:cs typeface="Helvetica Neue"/>
                <a:sym typeface="Helvetica Neue"/>
              </a:rPr>
              <a:t>: </a:t>
            </a:r>
            <a:r>
              <a:rPr lang="en-US" baseline="0" dirty="0"/>
              <a:t>Jean-Baptiste Lamarck.</a:t>
            </a:r>
            <a:endParaRPr lang="en-US" sz="1800" b="0" i="0" u="none" strike="noStrike" dirty="0">
              <a:effectLst/>
              <a:latin typeface="Helvetica Neue"/>
              <a:ea typeface="Helvetica Neue"/>
              <a:cs typeface="Helvetica Neue"/>
              <a:sym typeface="Helvetica Neue"/>
            </a:endParaRPr>
          </a:p>
          <a:p>
            <a:pPr marL="0" marR="0" lvl="0" indent="0" defTabSz="457200" rtl="0" eaLnBrk="1" fontAlgn="auto" latinLnBrk="0" hangingPunct="1">
              <a:lnSpc>
                <a:spcPct val="117999"/>
              </a:lnSpc>
              <a:spcBef>
                <a:spcPts val="0"/>
              </a:spcBef>
              <a:spcAft>
                <a:spcPts val="0"/>
              </a:spcAft>
              <a:buClrTx/>
              <a:buSzTx/>
              <a:buFontTx/>
              <a:buNone/>
              <a:tabLst/>
              <a:defRPr/>
            </a:pPr>
            <a:r>
              <a:rPr lang="en-US" sz="1800" b="0" i="0" u="none" strike="noStrike" dirty="0">
                <a:effectLst/>
                <a:latin typeface="Helvetica Neue"/>
                <a:ea typeface="Helvetica Neue"/>
                <a:cs typeface="Helvetica Neue"/>
                <a:sym typeface="Helvetica Neue"/>
              </a:rPr>
              <a:t>URL: </a:t>
            </a:r>
            <a:r>
              <a:rPr lang="en-US" dirty="0"/>
              <a:t>https://</a:t>
            </a:r>
            <a:r>
              <a:rPr lang="en-US" dirty="0" err="1"/>
              <a:t>commons.wikimedia.org</a:t>
            </a:r>
            <a:r>
              <a:rPr lang="en-US" dirty="0"/>
              <a:t>/w/</a:t>
            </a:r>
            <a:r>
              <a:rPr lang="en-US" dirty="0" err="1"/>
              <a:t>index.php?search</a:t>
            </a:r>
            <a:r>
              <a:rPr lang="en-US" dirty="0"/>
              <a:t>=</a:t>
            </a:r>
            <a:r>
              <a:rPr lang="en-US" dirty="0" err="1"/>
              <a:t>Jean-Baptiste+Lamarck&amp;title</a:t>
            </a:r>
            <a:r>
              <a:rPr lang="en-US" dirty="0"/>
              <a:t>=</a:t>
            </a:r>
            <a:r>
              <a:rPr lang="en-US" dirty="0" err="1"/>
              <a:t>Special:Search&amp;profile</a:t>
            </a:r>
            <a:r>
              <a:rPr lang="en-US" dirty="0"/>
              <a:t>=</a:t>
            </a:r>
            <a:r>
              <a:rPr lang="en-US" dirty="0" err="1"/>
              <a:t>images&amp;fulltext</a:t>
            </a:r>
            <a:r>
              <a:rPr lang="en-US" dirty="0"/>
              <a:t>=1&amp;uselang=</a:t>
            </a:r>
            <a:r>
              <a:rPr lang="en-US" dirty="0" err="1"/>
              <a:t>en&amp;searchToken</a:t>
            </a:r>
            <a:r>
              <a:rPr lang="en-US" dirty="0"/>
              <a:t>=7ey3l8wqut5yhxc97cdyhd5o3#/media/</a:t>
            </a:r>
            <a:r>
              <a:rPr lang="en-US" dirty="0" err="1"/>
              <a:t>File:Jean-baptiste_lamarck.jpg</a:t>
            </a:r>
            <a:endParaRPr lang="en-US" sz="1800" b="0" i="0" u="none" strike="noStrike" dirty="0">
              <a:effectLst/>
              <a:latin typeface="Helvetica Neue"/>
              <a:ea typeface="Helvetica Neue"/>
              <a:cs typeface="Helvetica Neue"/>
              <a:sym typeface="Helvetica Neue"/>
            </a:endParaRPr>
          </a:p>
          <a:p>
            <a:pPr rtl="0"/>
            <a:r>
              <a:rPr lang="en-US" sz="1800" b="0" i="0" u="none" strike="noStrike" dirty="0" err="1">
                <a:effectLst/>
                <a:latin typeface="Helvetica Neue"/>
                <a:ea typeface="Helvetica Neue"/>
                <a:cs typeface="Helvetica Neue"/>
                <a:sym typeface="Helvetica Neue"/>
              </a:rPr>
              <a:t>Attribution:The</a:t>
            </a:r>
            <a:r>
              <a:rPr lang="en-US" sz="1800" b="0" i="0" u="none" strike="noStrike" dirty="0">
                <a:effectLst/>
                <a:latin typeface="Helvetica Neue"/>
                <a:ea typeface="Helvetica Neue"/>
                <a:cs typeface="Helvetica Neue"/>
                <a:sym typeface="Helvetica Neue"/>
              </a:rPr>
              <a:t> original uploader was Kelson at French Wikipedia., Public domain, via Wikimedia Commons</a:t>
            </a:r>
          </a:p>
        </p:txBody>
      </p:sp>
    </p:spTree>
    <p:extLst>
      <p:ext uri="{BB962C8B-B14F-4D97-AF65-F5344CB8AC3E}">
        <p14:creationId xmlns:p14="http://schemas.microsoft.com/office/powerpoint/2010/main" val="161783118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is-IS" baseline="0" dirty="0"/>
              <a:t>Review Lamarck’s model-based explanation for how long necks evolved in giraffes.</a:t>
            </a:r>
          </a:p>
          <a:p>
            <a:endParaRPr lang="is-IS" baseline="0" dirty="0"/>
          </a:p>
          <a:p>
            <a:r>
              <a:rPr lang="is-IS" baseline="0" dirty="0"/>
              <a:t>SOURCES:</a:t>
            </a:r>
          </a:p>
          <a:p>
            <a:pPr rtl="0"/>
            <a:r>
              <a:rPr lang="en-US" sz="2000" b="0" i="0" u="none" strike="noStrike" dirty="0">
                <a:effectLst/>
                <a:latin typeface="Helvetica Neue"/>
                <a:sym typeface="Helvetica Neue"/>
              </a:rPr>
              <a:t>Image</a:t>
            </a:r>
            <a:r>
              <a:rPr lang="en-US" sz="2000" b="0" i="0" u="none" strike="noStrike" dirty="0">
                <a:effectLst/>
                <a:latin typeface="Helvetica Neue"/>
                <a:ea typeface="Helvetica Neue"/>
                <a:cs typeface="Helvetica Neue"/>
                <a:sym typeface="Helvetica Neue"/>
              </a:rPr>
              <a:t>: Smiling Giraffe</a:t>
            </a:r>
          </a:p>
          <a:p>
            <a:pPr rtl="0"/>
            <a:r>
              <a:rPr lang="en-US" sz="2000" b="0" i="0" u="none" strike="noStrike" dirty="0">
                <a:effectLst/>
                <a:latin typeface="Helvetica Neue"/>
                <a:ea typeface="Helvetica Neue"/>
                <a:cs typeface="Helvetica Neue"/>
                <a:sym typeface="Helvetica Neue"/>
              </a:rPr>
              <a:t>URL: https://</a:t>
            </a:r>
            <a:r>
              <a:rPr lang="en-US" sz="2000" b="0" i="0" u="none" strike="noStrike" dirty="0" err="1">
                <a:effectLst/>
                <a:latin typeface="Helvetica Neue"/>
                <a:ea typeface="Helvetica Neue"/>
                <a:cs typeface="Helvetica Neue"/>
                <a:sym typeface="Helvetica Neue"/>
              </a:rPr>
              <a:t>pixy.org</a:t>
            </a:r>
            <a:r>
              <a:rPr lang="en-US" sz="2000" b="0" i="0" u="none" strike="noStrike" dirty="0">
                <a:effectLst/>
                <a:latin typeface="Helvetica Neue"/>
                <a:ea typeface="Helvetica Neue"/>
                <a:cs typeface="Helvetica Neue"/>
                <a:sym typeface="Helvetica Neue"/>
              </a:rPr>
              <a:t>/4701621/</a:t>
            </a:r>
          </a:p>
          <a:p>
            <a:pPr rtl="0"/>
            <a:r>
              <a:rPr lang="en-US" sz="2000" b="0" i="0" u="none" strike="noStrike" dirty="0">
                <a:effectLst/>
                <a:latin typeface="Helvetica Neue"/>
                <a:ea typeface="Helvetica Neue"/>
                <a:cs typeface="Helvetica Neue"/>
                <a:sym typeface="Helvetica Neue"/>
              </a:rPr>
              <a:t>Attribution: Carlie Horrigan, CC0 Public Domain, Free for commercial use. No attribution required.</a:t>
            </a:r>
          </a:p>
          <a:p>
            <a:br>
              <a:rPr lang="en-US" dirty="0"/>
            </a:br>
            <a:r>
              <a:rPr lang="en-US" sz="2000" b="0" i="0" u="none" strike="noStrike" dirty="0">
                <a:effectLst/>
                <a:latin typeface="Helvetica Neue"/>
                <a:sym typeface="Helvetica Neue"/>
              </a:rPr>
              <a:t>Image</a:t>
            </a:r>
            <a:r>
              <a:rPr lang="en-US" dirty="0"/>
              <a:t>: Tree and Giraffe</a:t>
            </a:r>
          </a:p>
          <a:p>
            <a:r>
              <a:rPr lang="en-US" dirty="0"/>
              <a:t>URL: https://</a:t>
            </a:r>
            <a:r>
              <a:rPr lang="en-US" dirty="0" err="1"/>
              <a:t>www.maxpixel.net</a:t>
            </a:r>
            <a:r>
              <a:rPr lang="en-US" dirty="0"/>
              <a:t>/Wildlife-Safari-Animal-Cartoon-Neck-Giraffe-1732428</a:t>
            </a:r>
          </a:p>
          <a:p>
            <a:r>
              <a:rPr lang="en-US" dirty="0"/>
              <a:t>Attribution: CC0 Public </a:t>
            </a:r>
            <a:r>
              <a:rPr lang="en-US" dirty="0" err="1"/>
              <a:t>DomainFree</a:t>
            </a:r>
            <a:r>
              <a:rPr lang="en-US" dirty="0"/>
              <a:t> for commercial use </a:t>
            </a:r>
            <a:br>
              <a:rPr lang="en-US" dirty="0"/>
            </a:br>
            <a:r>
              <a:rPr lang="en-US" dirty="0"/>
              <a:t>Link referral required</a:t>
            </a:r>
          </a:p>
          <a:p>
            <a:pPr rtl="0"/>
            <a:endParaRPr lang="en-US" sz="2000" b="0" i="0" u="none" strike="noStrike" dirty="0">
              <a:effectLst/>
              <a:latin typeface="Helvetica Neue"/>
              <a:ea typeface="Helvetica Neue"/>
              <a:cs typeface="Helvetica Neue"/>
              <a:sym typeface="Helvetica Neue"/>
            </a:endParaRPr>
          </a:p>
          <a:p>
            <a:endParaRPr lang="is-IS" baseline="0" dirty="0"/>
          </a:p>
        </p:txBody>
      </p:sp>
    </p:spTree>
    <p:extLst>
      <p:ext uri="{BB962C8B-B14F-4D97-AF65-F5344CB8AC3E}">
        <p14:creationId xmlns:p14="http://schemas.microsoft.com/office/powerpoint/2010/main" val="39834153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en-US" dirty="0"/>
              <a:t>Now, have student</a:t>
            </a:r>
            <a:r>
              <a:rPr lang="en-US" baseline="0" dirty="0"/>
              <a:t> groups go back to their finch explanations and underline in red (or any other color) any statements they made that are similar to what Lamarck may have said.</a:t>
            </a:r>
          </a:p>
          <a:p>
            <a:endParaRPr lang="en-US" baseline="0" dirty="0"/>
          </a:p>
          <a:p>
            <a:r>
              <a:rPr lang="en-US" baseline="0" dirty="0"/>
              <a:t>Start a discussion with the students about any differences or similarities they noticed, and what they think about his model? Do they have any evidence that supports or refutes his ideas?</a:t>
            </a:r>
            <a:endParaRPr lang="is-IS" baseline="0" dirty="0"/>
          </a:p>
          <a:p>
            <a:endParaRPr lang="is-IS" baseline="0" dirty="0"/>
          </a:p>
          <a:p>
            <a:r>
              <a:rPr lang="is-IS" baseline="0" dirty="0"/>
              <a:t>SOURCES:</a:t>
            </a:r>
            <a:endParaRPr lang="en-US" baseline="0" dirty="0"/>
          </a:p>
          <a:p>
            <a:pPr rtl="0"/>
            <a:r>
              <a:rPr lang="en-US" sz="2000" b="0" i="0" u="none" strike="noStrike" dirty="0">
                <a:effectLst/>
                <a:latin typeface="Helvetica Neue"/>
                <a:sym typeface="Helvetica Neue"/>
              </a:rPr>
              <a:t>Image</a:t>
            </a:r>
            <a:r>
              <a:rPr lang="en-US" sz="2000" b="0" i="0" u="none" strike="noStrike" dirty="0">
                <a:effectLst/>
                <a:latin typeface="Helvetica Neue"/>
                <a:ea typeface="Helvetica Neue"/>
                <a:cs typeface="Helvetica Neue"/>
                <a:sym typeface="Helvetica Neue"/>
              </a:rPr>
              <a:t>: Smiling Giraffe</a:t>
            </a:r>
          </a:p>
          <a:p>
            <a:pPr rtl="0"/>
            <a:r>
              <a:rPr lang="en-US" sz="2000" b="0" i="0" u="none" strike="noStrike" dirty="0">
                <a:effectLst/>
                <a:latin typeface="Helvetica Neue"/>
                <a:ea typeface="Helvetica Neue"/>
                <a:cs typeface="Helvetica Neue"/>
                <a:sym typeface="Helvetica Neue"/>
              </a:rPr>
              <a:t>URL: https://</a:t>
            </a:r>
            <a:r>
              <a:rPr lang="en-US" sz="2000" b="0" i="0" u="none" strike="noStrike" dirty="0" err="1">
                <a:effectLst/>
                <a:latin typeface="Helvetica Neue"/>
                <a:ea typeface="Helvetica Neue"/>
                <a:cs typeface="Helvetica Neue"/>
                <a:sym typeface="Helvetica Neue"/>
              </a:rPr>
              <a:t>pixy.org</a:t>
            </a:r>
            <a:r>
              <a:rPr lang="en-US" sz="2000" b="0" i="0" u="none" strike="noStrike" dirty="0">
                <a:effectLst/>
                <a:latin typeface="Helvetica Neue"/>
                <a:ea typeface="Helvetica Neue"/>
                <a:cs typeface="Helvetica Neue"/>
                <a:sym typeface="Helvetica Neue"/>
              </a:rPr>
              <a:t>/4701621/</a:t>
            </a:r>
          </a:p>
          <a:p>
            <a:pPr rtl="0"/>
            <a:r>
              <a:rPr lang="en-US" sz="2000" b="0" i="0" u="none" strike="noStrike" dirty="0">
                <a:effectLst/>
                <a:latin typeface="Helvetica Neue"/>
                <a:ea typeface="Helvetica Neue"/>
                <a:cs typeface="Helvetica Neue"/>
                <a:sym typeface="Helvetica Neue"/>
              </a:rPr>
              <a:t>Attribution: Carlie Horrigan, CC0 Public Domain, Free for commercial use. No attribution required.</a:t>
            </a:r>
          </a:p>
          <a:p>
            <a:br>
              <a:rPr lang="en-US" dirty="0"/>
            </a:br>
            <a:r>
              <a:rPr lang="en-US" sz="2000" b="0" i="0" u="none" strike="noStrike" dirty="0">
                <a:effectLst/>
                <a:latin typeface="Helvetica Neue"/>
                <a:sym typeface="Helvetica Neue"/>
              </a:rPr>
              <a:t>Image</a:t>
            </a:r>
            <a:r>
              <a:rPr lang="en-US" dirty="0"/>
              <a:t>: Tree and Giraffe</a:t>
            </a:r>
          </a:p>
          <a:p>
            <a:r>
              <a:rPr lang="en-US" dirty="0"/>
              <a:t>URL: https://</a:t>
            </a:r>
            <a:r>
              <a:rPr lang="en-US" dirty="0" err="1"/>
              <a:t>www.maxpixel.net</a:t>
            </a:r>
            <a:r>
              <a:rPr lang="en-US" dirty="0"/>
              <a:t>/Wildlife-Safari-Animal-Cartoon-Neck-Giraffe-1732428</a:t>
            </a:r>
          </a:p>
          <a:p>
            <a:r>
              <a:rPr lang="en-US" dirty="0"/>
              <a:t>Attribution: CC0 Public </a:t>
            </a:r>
            <a:r>
              <a:rPr lang="en-US" dirty="0" err="1"/>
              <a:t>DomainFree</a:t>
            </a:r>
            <a:r>
              <a:rPr lang="en-US" dirty="0"/>
              <a:t> for commercial use </a:t>
            </a:r>
            <a:br>
              <a:rPr lang="en-US" dirty="0"/>
            </a:br>
            <a:r>
              <a:rPr lang="en-US" dirty="0"/>
              <a:t>Link referral required</a:t>
            </a:r>
          </a:p>
          <a:p>
            <a:endParaRPr lang="is-IS" baseline="0" dirty="0"/>
          </a:p>
        </p:txBody>
      </p:sp>
    </p:spTree>
    <p:extLst>
      <p:ext uri="{BB962C8B-B14F-4D97-AF65-F5344CB8AC3E}">
        <p14:creationId xmlns:p14="http://schemas.microsoft.com/office/powerpoint/2010/main" val="136410268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endParaRPr lang="is-IS" baseline="0" dirty="0"/>
          </a:p>
          <a:p>
            <a:r>
              <a:rPr lang="is-IS" baseline="0" dirty="0"/>
              <a:t>Since students have already learned about the Galapagos, they might find Darwin’s studies interesting, so you can add in information to these slides to communicate that history to them. Some resources are listed below.</a:t>
            </a:r>
          </a:p>
          <a:p>
            <a:endParaRPr lang="is-IS" baseline="0" dirty="0"/>
          </a:p>
          <a:p>
            <a:r>
              <a:rPr lang="is-IS" baseline="0" dirty="0"/>
              <a:t>The University of California, Berkeley’s Evolution group has some great resources if you want more information about Darwin:</a:t>
            </a:r>
          </a:p>
          <a:p>
            <a:endParaRPr lang="en-US" baseline="0" dirty="0"/>
          </a:p>
          <a:p>
            <a:r>
              <a:rPr lang="en-US" baseline="0" dirty="0"/>
              <a:t>http://</a:t>
            </a:r>
            <a:r>
              <a:rPr lang="en-US" baseline="0" dirty="0" err="1"/>
              <a:t>evolution.berkeley.edu</a:t>
            </a:r>
            <a:r>
              <a:rPr lang="en-US" baseline="0" dirty="0"/>
              <a:t>/</a:t>
            </a:r>
            <a:r>
              <a:rPr lang="en-US" baseline="0" dirty="0" err="1"/>
              <a:t>evolibrary</a:t>
            </a:r>
            <a:r>
              <a:rPr lang="en-US" baseline="0" dirty="0"/>
              <a:t>/article/history_14</a:t>
            </a:r>
          </a:p>
          <a:p>
            <a:r>
              <a:rPr lang="en-US" baseline="0" dirty="0"/>
              <a:t>http://</a:t>
            </a:r>
            <a:r>
              <a:rPr lang="en-US" baseline="0" dirty="0" err="1"/>
              <a:t>evolution.berkeley.edu</a:t>
            </a:r>
            <a:r>
              <a:rPr lang="en-US" baseline="0" dirty="0"/>
              <a:t>/</a:t>
            </a:r>
            <a:r>
              <a:rPr lang="en-US" baseline="0" dirty="0" err="1"/>
              <a:t>evolibrary</a:t>
            </a:r>
            <a:r>
              <a:rPr lang="en-US" baseline="0" dirty="0"/>
              <a:t>/article/history_09</a:t>
            </a:r>
            <a:endParaRPr lang="is-IS" baseline="0" dirty="0"/>
          </a:p>
          <a:p>
            <a:endParaRPr lang="is-IS" baseline="0" dirty="0"/>
          </a:p>
          <a:p>
            <a:r>
              <a:rPr lang="is-IS" baseline="0" dirty="0"/>
              <a:t>SOURCES:</a:t>
            </a:r>
            <a:br>
              <a:rPr lang="en-US" dirty="0"/>
            </a:br>
            <a:r>
              <a:rPr lang="en-US" sz="2000" b="0" i="0" u="none" strike="noStrike" dirty="0">
                <a:effectLst/>
                <a:latin typeface="Helvetica Neue"/>
                <a:sym typeface="Helvetica Neue"/>
              </a:rPr>
              <a:t>Image</a:t>
            </a:r>
            <a:r>
              <a:rPr lang="en-US" sz="2000" b="0" i="0" u="none" strike="noStrike" dirty="0">
                <a:effectLst/>
                <a:latin typeface="Helvetica Neue"/>
                <a:ea typeface="Helvetica Neue"/>
                <a:cs typeface="Helvetica Neue"/>
                <a:sym typeface="Helvetica Neue"/>
              </a:rPr>
              <a:t>: Charles Darwin</a:t>
            </a:r>
          </a:p>
          <a:p>
            <a:pPr marL="0" marR="0" lvl="0" indent="0" defTabSz="457200" rtl="0" eaLnBrk="1" fontAlgn="auto" latinLnBrk="0" hangingPunct="1">
              <a:lnSpc>
                <a:spcPct val="117999"/>
              </a:lnSpc>
              <a:spcBef>
                <a:spcPts val="0"/>
              </a:spcBef>
              <a:spcAft>
                <a:spcPts val="0"/>
              </a:spcAft>
              <a:buClrTx/>
              <a:buSzTx/>
              <a:buFontTx/>
              <a:buNone/>
              <a:tabLst/>
              <a:defRPr/>
            </a:pPr>
            <a:r>
              <a:rPr lang="en-US" sz="2000" b="0" i="0" u="none" strike="noStrike" dirty="0">
                <a:effectLst/>
                <a:latin typeface="Helvetica Neue"/>
                <a:ea typeface="Helvetica Neue"/>
                <a:cs typeface="Helvetica Neue"/>
                <a:sym typeface="Helvetica Neue"/>
              </a:rPr>
              <a:t>URL: </a:t>
            </a:r>
            <a:r>
              <a:rPr lang="en-US" baseline="0" dirty="0"/>
              <a:t>https://</a:t>
            </a:r>
            <a:r>
              <a:rPr lang="en-US" baseline="0" dirty="0" err="1"/>
              <a:t>commons.wikimedia.org</a:t>
            </a:r>
            <a:r>
              <a:rPr lang="en-US" baseline="0" dirty="0"/>
              <a:t>/wiki/File:Charles_Darwin_1880.jpg</a:t>
            </a:r>
            <a:endParaRPr lang="en-US" sz="2000" b="0" i="0" u="none" strike="noStrike" dirty="0">
              <a:effectLst/>
              <a:latin typeface="Helvetica Neue"/>
              <a:ea typeface="Helvetica Neue"/>
              <a:cs typeface="Helvetica Neue"/>
              <a:sym typeface="Helvetica Neue"/>
            </a:endParaRPr>
          </a:p>
          <a:p>
            <a:pPr rtl="0"/>
            <a:r>
              <a:rPr lang="en-US" sz="2000" b="0" i="0" u="none" strike="noStrike" dirty="0">
                <a:effectLst/>
                <a:latin typeface="Helvetica Neue"/>
                <a:ea typeface="Helvetica Neue"/>
                <a:cs typeface="Helvetica Neue"/>
                <a:sym typeface="Helvetica Neue"/>
              </a:rPr>
              <a:t>Attribution: Elliott &amp; Fry, Public domain, via Wikimedia Commons</a:t>
            </a:r>
          </a:p>
          <a:p>
            <a:pPr rtl="0"/>
            <a:endParaRPr lang="en-US" sz="2000" b="0" i="0" u="none" strike="noStrike" dirty="0">
              <a:effectLst/>
              <a:latin typeface="Helvetica Neue"/>
              <a:ea typeface="Helvetica Neue"/>
              <a:cs typeface="Helvetica Neue"/>
              <a:sym typeface="Helvetica Neue"/>
            </a:endParaRPr>
          </a:p>
          <a:p>
            <a:pPr rtl="0"/>
            <a:r>
              <a:rPr lang="en-US" sz="2000" b="0" i="0" u="none" strike="noStrike" dirty="0">
                <a:effectLst/>
                <a:latin typeface="Helvetica Neue"/>
                <a:sym typeface="Helvetica Neue"/>
              </a:rPr>
              <a:t>Image</a:t>
            </a:r>
            <a:r>
              <a:rPr lang="en-US" sz="2000" b="0" i="0" u="none" strike="noStrike" dirty="0">
                <a:effectLst/>
                <a:latin typeface="Helvetica Neue"/>
                <a:ea typeface="Helvetica Neue"/>
                <a:cs typeface="Helvetica Neue"/>
                <a:sym typeface="Helvetica Neue"/>
              </a:rPr>
              <a:t>: Pinta Giant Tortoise</a:t>
            </a:r>
          </a:p>
          <a:p>
            <a:pPr rtl="0"/>
            <a:r>
              <a:rPr lang="en-US" sz="2000" b="0" i="0" u="none" strike="noStrike" dirty="0">
                <a:effectLst/>
                <a:latin typeface="Helvetica Neue"/>
                <a:ea typeface="Helvetica Neue"/>
                <a:cs typeface="Helvetica Neue"/>
                <a:sym typeface="Helvetica Neue"/>
              </a:rPr>
              <a:t>URL: https://</a:t>
            </a:r>
            <a:r>
              <a:rPr lang="en-US" sz="2000" b="0" i="0" u="none" strike="noStrike" dirty="0" err="1">
                <a:effectLst/>
                <a:latin typeface="Helvetica Neue"/>
                <a:ea typeface="Helvetica Neue"/>
                <a:cs typeface="Helvetica Neue"/>
                <a:sym typeface="Helvetica Neue"/>
              </a:rPr>
              <a:t>www.flickr.com</a:t>
            </a:r>
            <a:r>
              <a:rPr lang="en-US" sz="2000" b="0" i="0" u="none" strike="noStrike" dirty="0">
                <a:effectLst/>
                <a:latin typeface="Helvetica Neue"/>
                <a:ea typeface="Helvetica Neue"/>
                <a:cs typeface="Helvetica Neue"/>
                <a:sym typeface="Helvetica Neue"/>
              </a:rPr>
              <a:t>/photos/23005733@N00/1351695967</a:t>
            </a:r>
          </a:p>
          <a:p>
            <a:pPr marL="0" marR="0" lvl="0" indent="0" defTabSz="457200" rtl="0" eaLnBrk="1" fontAlgn="auto" latinLnBrk="0" hangingPunct="1">
              <a:lnSpc>
                <a:spcPct val="117999"/>
              </a:lnSpc>
              <a:spcBef>
                <a:spcPts val="0"/>
              </a:spcBef>
              <a:spcAft>
                <a:spcPts val="0"/>
              </a:spcAft>
              <a:buClrTx/>
              <a:buSzTx/>
              <a:buFontTx/>
              <a:buNone/>
              <a:tabLst/>
              <a:defRPr/>
            </a:pPr>
            <a:r>
              <a:rPr lang="en-US" sz="2000" b="0" i="0" u="none" strike="noStrike" dirty="0">
                <a:effectLst/>
                <a:latin typeface="Helvetica Neue"/>
                <a:ea typeface="Helvetica Neue"/>
                <a:cs typeface="Helvetica Neue"/>
                <a:sym typeface="Helvetica Neue"/>
              </a:rPr>
              <a:t>Attribution: </a:t>
            </a:r>
            <a:r>
              <a:rPr lang="en-US" sz="2000" b="0" i="0" u="none" strike="noStrike" dirty="0" err="1">
                <a:effectLst/>
                <a:latin typeface="Helvetica Neue"/>
                <a:ea typeface="Helvetica Neue"/>
                <a:cs typeface="Helvetica Neue"/>
                <a:sym typeface="Helvetica Neue"/>
              </a:rPr>
              <a:t>putneymark</a:t>
            </a:r>
            <a:r>
              <a:rPr lang="en-US" sz="2000" b="0" i="0" u="none" strike="noStrike" dirty="0">
                <a:effectLst/>
                <a:latin typeface="Helvetica Neue"/>
                <a:ea typeface="Helvetica Neue"/>
                <a:cs typeface="Helvetica Neue"/>
                <a:sym typeface="Helvetica Neue"/>
              </a:rPr>
              <a:t>, Attribution-</a:t>
            </a:r>
            <a:r>
              <a:rPr lang="en-US" sz="2000" b="0" i="0" u="none" strike="noStrike" dirty="0" err="1">
                <a:effectLst/>
                <a:latin typeface="Helvetica Neue"/>
                <a:ea typeface="Helvetica Neue"/>
                <a:cs typeface="Helvetica Neue"/>
                <a:sym typeface="Helvetica Neue"/>
              </a:rPr>
              <a:t>ShareAlike</a:t>
            </a:r>
            <a:r>
              <a:rPr lang="en-US" sz="2000" b="0" i="0" u="none" strike="noStrike" dirty="0">
                <a:effectLst/>
                <a:latin typeface="Helvetica Neue"/>
                <a:ea typeface="Helvetica Neue"/>
                <a:cs typeface="Helvetica Neue"/>
                <a:sym typeface="Helvetica Neue"/>
              </a:rPr>
              <a:t> 2.0 Generic (CC BY-SA 2.0)</a:t>
            </a:r>
          </a:p>
          <a:p>
            <a:pPr rtl="0"/>
            <a:endParaRPr lang="en-US" sz="2000" b="0" i="0" u="none" strike="noStrike" dirty="0">
              <a:effectLst/>
              <a:latin typeface="Helvetica Neue"/>
              <a:ea typeface="Helvetica Neue"/>
              <a:cs typeface="Helvetica Neue"/>
              <a:sym typeface="Helvetica Neue"/>
            </a:endParaRPr>
          </a:p>
          <a:p>
            <a:endParaRPr lang="en-US" sz="2000" b="0" i="0" u="none" strike="noStrike" dirty="0">
              <a:effectLst/>
              <a:latin typeface="Helvetica Neue"/>
              <a:ea typeface="Helvetica Neue"/>
              <a:cs typeface="Helvetica Neue"/>
              <a:sym typeface="Helvetica Neue"/>
            </a:endParaRPr>
          </a:p>
          <a:p>
            <a:endParaRPr lang="is-IS" baseline="0" dirty="0"/>
          </a:p>
          <a:p>
            <a:endParaRPr lang="en-US" dirty="0"/>
          </a:p>
        </p:txBody>
      </p:sp>
    </p:spTree>
    <p:extLst>
      <p:ext uri="{BB962C8B-B14F-4D97-AF65-F5344CB8AC3E}">
        <p14:creationId xmlns:p14="http://schemas.microsoft.com/office/powerpoint/2010/main" val="198580038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endParaRPr lang="is-IS" baseline="0" dirty="0"/>
          </a:p>
          <a:p>
            <a:r>
              <a:rPr lang="is-IS" baseline="0" dirty="0"/>
              <a:t>Since students have already learned about the Galapagos, they might find Darwin’s studies interesting, so you can add in information to these slides to communicate that history to them. Some resources are listed below.</a:t>
            </a:r>
          </a:p>
          <a:p>
            <a:endParaRPr lang="is-IS" baseline="0" dirty="0"/>
          </a:p>
          <a:p>
            <a:r>
              <a:rPr lang="is-IS" baseline="0" dirty="0"/>
              <a:t>The University of California, Berkeley’s Evolution group has some great resources if you want more information about Darwin:</a:t>
            </a:r>
          </a:p>
          <a:p>
            <a:endParaRPr lang="en-US" baseline="0" dirty="0"/>
          </a:p>
          <a:p>
            <a:r>
              <a:rPr lang="en-US" baseline="0" dirty="0"/>
              <a:t>http://</a:t>
            </a:r>
            <a:r>
              <a:rPr lang="en-US" baseline="0" dirty="0" err="1"/>
              <a:t>evolution.berkeley.edu</a:t>
            </a:r>
            <a:r>
              <a:rPr lang="en-US" baseline="0" dirty="0"/>
              <a:t>/</a:t>
            </a:r>
            <a:r>
              <a:rPr lang="en-US" baseline="0" dirty="0" err="1"/>
              <a:t>evolibrary</a:t>
            </a:r>
            <a:r>
              <a:rPr lang="en-US" baseline="0" dirty="0"/>
              <a:t>/article/history_14</a:t>
            </a:r>
          </a:p>
          <a:p>
            <a:r>
              <a:rPr lang="en-US" baseline="0" dirty="0"/>
              <a:t>http://</a:t>
            </a:r>
            <a:r>
              <a:rPr lang="en-US" baseline="0" dirty="0" err="1"/>
              <a:t>evolution.berkeley.edu</a:t>
            </a:r>
            <a:r>
              <a:rPr lang="en-US" baseline="0" dirty="0"/>
              <a:t>/</a:t>
            </a:r>
            <a:r>
              <a:rPr lang="en-US" baseline="0" dirty="0" err="1"/>
              <a:t>evolibrary</a:t>
            </a:r>
            <a:r>
              <a:rPr lang="en-US" baseline="0" dirty="0"/>
              <a:t>/article/history_09</a:t>
            </a:r>
            <a:endParaRPr lang="is-IS" baseline="0" dirty="0"/>
          </a:p>
          <a:p>
            <a:endParaRPr lang="is-IS" baseline="0" dirty="0"/>
          </a:p>
          <a:p>
            <a:r>
              <a:rPr lang="is-IS" baseline="0" dirty="0"/>
              <a:t>SOURCES:</a:t>
            </a:r>
            <a:br>
              <a:rPr lang="en-US" dirty="0"/>
            </a:br>
            <a:r>
              <a:rPr lang="en-US" sz="2000" b="0" i="0" u="none" strike="noStrike" dirty="0">
                <a:effectLst/>
                <a:latin typeface="Helvetica Neue"/>
                <a:sym typeface="Helvetica Neue"/>
              </a:rPr>
              <a:t>Image</a:t>
            </a:r>
            <a:r>
              <a:rPr lang="en-US" sz="2000" b="0" i="0" u="none" strike="noStrike" dirty="0">
                <a:effectLst/>
                <a:latin typeface="Helvetica Neue"/>
                <a:ea typeface="Helvetica Neue"/>
                <a:cs typeface="Helvetica Neue"/>
                <a:sym typeface="Helvetica Neue"/>
              </a:rPr>
              <a:t>: Charles Darwin</a:t>
            </a:r>
          </a:p>
          <a:p>
            <a:pPr marL="0" marR="0" lvl="0" indent="0" defTabSz="457200" rtl="0" eaLnBrk="1" fontAlgn="auto" latinLnBrk="0" hangingPunct="1">
              <a:lnSpc>
                <a:spcPct val="117999"/>
              </a:lnSpc>
              <a:spcBef>
                <a:spcPts val="0"/>
              </a:spcBef>
              <a:spcAft>
                <a:spcPts val="0"/>
              </a:spcAft>
              <a:buClrTx/>
              <a:buSzTx/>
              <a:buFontTx/>
              <a:buNone/>
              <a:tabLst/>
              <a:defRPr/>
            </a:pPr>
            <a:r>
              <a:rPr lang="en-US" sz="2000" b="0" i="0" u="none" strike="noStrike" dirty="0">
                <a:effectLst/>
                <a:latin typeface="Helvetica Neue"/>
                <a:ea typeface="Helvetica Neue"/>
                <a:cs typeface="Helvetica Neue"/>
                <a:sym typeface="Helvetica Neue"/>
              </a:rPr>
              <a:t>URL: </a:t>
            </a:r>
            <a:r>
              <a:rPr lang="en-US" baseline="0" dirty="0"/>
              <a:t>https://</a:t>
            </a:r>
            <a:r>
              <a:rPr lang="en-US" baseline="0" dirty="0" err="1"/>
              <a:t>commons.wikimedia.org</a:t>
            </a:r>
            <a:r>
              <a:rPr lang="en-US" baseline="0" dirty="0"/>
              <a:t>/wiki/File:Charles_Darwin_1880.jpg</a:t>
            </a:r>
            <a:endParaRPr lang="en-US" sz="2000" b="0" i="0" u="none" strike="noStrike" dirty="0">
              <a:effectLst/>
              <a:latin typeface="Helvetica Neue"/>
              <a:ea typeface="Helvetica Neue"/>
              <a:cs typeface="Helvetica Neue"/>
              <a:sym typeface="Helvetica Neue"/>
            </a:endParaRPr>
          </a:p>
          <a:p>
            <a:pPr rtl="0"/>
            <a:r>
              <a:rPr lang="en-US" sz="2000" b="0" i="0" u="none" strike="noStrike" dirty="0">
                <a:effectLst/>
                <a:latin typeface="Helvetica Neue"/>
                <a:ea typeface="Helvetica Neue"/>
                <a:cs typeface="Helvetica Neue"/>
                <a:sym typeface="Helvetica Neue"/>
              </a:rPr>
              <a:t>Attribution: Elliott &amp; Fry, Public domain, via Wikimedia Commons</a:t>
            </a:r>
          </a:p>
          <a:p>
            <a:pPr rtl="0"/>
            <a:endParaRPr lang="en-US" sz="2000" b="0" i="0" u="none" strike="noStrike" dirty="0">
              <a:effectLst/>
              <a:latin typeface="Helvetica Neue"/>
              <a:ea typeface="Helvetica Neue"/>
              <a:cs typeface="Helvetica Neue"/>
              <a:sym typeface="Helvetica Neue"/>
            </a:endParaRPr>
          </a:p>
          <a:p>
            <a:pPr rtl="0"/>
            <a:r>
              <a:rPr lang="en-US" sz="2000" b="0" i="0" u="none" strike="noStrike" dirty="0">
                <a:effectLst/>
                <a:latin typeface="Helvetica Neue"/>
                <a:sym typeface="Helvetica Neue"/>
              </a:rPr>
              <a:t>Image</a:t>
            </a:r>
            <a:r>
              <a:rPr lang="en-US" sz="2000" b="0" i="0" u="none" strike="noStrike" dirty="0">
                <a:effectLst/>
                <a:latin typeface="Helvetica Neue"/>
                <a:ea typeface="Helvetica Neue"/>
                <a:cs typeface="Helvetica Neue"/>
                <a:sym typeface="Helvetica Neue"/>
              </a:rPr>
              <a:t>: Pinta Giant Tortoise</a:t>
            </a:r>
          </a:p>
          <a:p>
            <a:pPr rtl="0"/>
            <a:r>
              <a:rPr lang="en-US" sz="2000" b="0" i="0" u="none" strike="noStrike" dirty="0">
                <a:effectLst/>
                <a:latin typeface="Helvetica Neue"/>
                <a:ea typeface="Helvetica Neue"/>
                <a:cs typeface="Helvetica Neue"/>
                <a:sym typeface="Helvetica Neue"/>
              </a:rPr>
              <a:t>URL: https://</a:t>
            </a:r>
            <a:r>
              <a:rPr lang="en-US" sz="2000" b="0" i="0" u="none" strike="noStrike" dirty="0" err="1">
                <a:effectLst/>
                <a:latin typeface="Helvetica Neue"/>
                <a:ea typeface="Helvetica Neue"/>
                <a:cs typeface="Helvetica Neue"/>
                <a:sym typeface="Helvetica Neue"/>
              </a:rPr>
              <a:t>www.flickr.com</a:t>
            </a:r>
            <a:r>
              <a:rPr lang="en-US" sz="2000" b="0" i="0" u="none" strike="noStrike" dirty="0">
                <a:effectLst/>
                <a:latin typeface="Helvetica Neue"/>
                <a:ea typeface="Helvetica Neue"/>
                <a:cs typeface="Helvetica Neue"/>
                <a:sym typeface="Helvetica Neue"/>
              </a:rPr>
              <a:t>/photos/23005733@N00/1351695967</a:t>
            </a:r>
          </a:p>
          <a:p>
            <a:pPr marL="0" marR="0" lvl="0" indent="0" defTabSz="457200" rtl="0" eaLnBrk="1" fontAlgn="auto" latinLnBrk="0" hangingPunct="1">
              <a:lnSpc>
                <a:spcPct val="117999"/>
              </a:lnSpc>
              <a:spcBef>
                <a:spcPts val="0"/>
              </a:spcBef>
              <a:spcAft>
                <a:spcPts val="0"/>
              </a:spcAft>
              <a:buClrTx/>
              <a:buSzTx/>
              <a:buFontTx/>
              <a:buNone/>
              <a:tabLst/>
              <a:defRPr/>
            </a:pPr>
            <a:r>
              <a:rPr lang="en-US" sz="2000" b="0" i="0" u="none" strike="noStrike" dirty="0">
                <a:effectLst/>
                <a:latin typeface="Helvetica Neue"/>
                <a:ea typeface="Helvetica Neue"/>
                <a:cs typeface="Helvetica Neue"/>
                <a:sym typeface="Helvetica Neue"/>
              </a:rPr>
              <a:t>Attribution: </a:t>
            </a:r>
            <a:r>
              <a:rPr lang="en-US" sz="2000" b="0" i="0" u="none" strike="noStrike" dirty="0" err="1">
                <a:effectLst/>
                <a:latin typeface="Helvetica Neue"/>
                <a:ea typeface="Helvetica Neue"/>
                <a:cs typeface="Helvetica Neue"/>
                <a:sym typeface="Helvetica Neue"/>
              </a:rPr>
              <a:t>putneymark</a:t>
            </a:r>
            <a:r>
              <a:rPr lang="en-US" sz="2000" b="0" i="0" u="none" strike="noStrike" dirty="0">
                <a:effectLst/>
                <a:latin typeface="Helvetica Neue"/>
                <a:ea typeface="Helvetica Neue"/>
                <a:cs typeface="Helvetica Neue"/>
                <a:sym typeface="Helvetica Neue"/>
              </a:rPr>
              <a:t>, Attribution-</a:t>
            </a:r>
            <a:r>
              <a:rPr lang="en-US" sz="2000" b="0" i="0" u="none" strike="noStrike" dirty="0" err="1">
                <a:effectLst/>
                <a:latin typeface="Helvetica Neue"/>
                <a:ea typeface="Helvetica Neue"/>
                <a:cs typeface="Helvetica Neue"/>
                <a:sym typeface="Helvetica Neue"/>
              </a:rPr>
              <a:t>ShareAlike</a:t>
            </a:r>
            <a:r>
              <a:rPr lang="en-US" sz="2000" b="0" i="0" u="none" strike="noStrike" dirty="0">
                <a:effectLst/>
                <a:latin typeface="Helvetica Neue"/>
                <a:ea typeface="Helvetica Neue"/>
                <a:cs typeface="Helvetica Neue"/>
                <a:sym typeface="Helvetica Neue"/>
              </a:rPr>
              <a:t> 2.0 Generic (CC BY-SA 2.0)</a:t>
            </a:r>
          </a:p>
          <a:p>
            <a:pPr rtl="0"/>
            <a:endParaRPr lang="en-US" sz="2000" b="0" i="0" u="none" strike="noStrike" dirty="0">
              <a:effectLst/>
              <a:latin typeface="Helvetica Neue"/>
              <a:ea typeface="Helvetica Neue"/>
              <a:cs typeface="Helvetica Neue"/>
              <a:sym typeface="Helvetica Neue"/>
            </a:endParaRPr>
          </a:p>
          <a:p>
            <a:endParaRPr lang="en-US" dirty="0"/>
          </a:p>
        </p:txBody>
      </p:sp>
    </p:spTree>
    <p:extLst>
      <p:ext uri="{BB962C8B-B14F-4D97-AF65-F5344CB8AC3E}">
        <p14:creationId xmlns:p14="http://schemas.microsoft.com/office/powerpoint/2010/main" val="13541430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en-US" dirty="0"/>
              <a:t>Now, have student</a:t>
            </a:r>
            <a:r>
              <a:rPr lang="en-US" baseline="0" dirty="0"/>
              <a:t> groups go back to their finch explanations and underline in blue (or any other color) any statements they made that are similar to what Darwin may have said.</a:t>
            </a:r>
          </a:p>
          <a:p>
            <a:endParaRPr lang="en-US" baseline="0" dirty="0"/>
          </a:p>
          <a:p>
            <a:r>
              <a:rPr lang="en-US" baseline="0" dirty="0"/>
              <a:t>Start a discussion with the students about any differences or similarities they noticed, and what they think about his model? Do they have any evidence that supports or refutes his ideas? Hopefully they will recognize that the model they have generated is very similar to Darwin’s!</a:t>
            </a:r>
          </a:p>
          <a:p>
            <a:endParaRPr lang="en-US" baseline="0" dirty="0"/>
          </a:p>
          <a:p>
            <a:r>
              <a:rPr lang="en-US" baseline="0" dirty="0"/>
              <a:t>As an alternative or in addition to the underlining exercise, there is a Darwin/Lamarck card sort that is available under in the Resources folder. </a:t>
            </a:r>
          </a:p>
          <a:p>
            <a:endParaRPr lang="is-IS" baseline="0" dirty="0"/>
          </a:p>
          <a:p>
            <a:r>
              <a:rPr lang="is-IS" baseline="0" dirty="0"/>
              <a:t>SOURCES:</a:t>
            </a:r>
          </a:p>
          <a:p>
            <a:r>
              <a:rPr lang="en-US" sz="2000" b="0" i="0" u="none" strike="noStrike" dirty="0">
                <a:effectLst/>
                <a:latin typeface="Helvetica Neue"/>
                <a:ea typeface="Helvetica Neue"/>
                <a:cs typeface="Helvetica Neue"/>
                <a:sym typeface="Helvetica Neue"/>
              </a:rPr>
              <a:t>Image: Smiling Giraffe</a:t>
            </a:r>
          </a:p>
          <a:p>
            <a:pPr rtl="0"/>
            <a:r>
              <a:rPr lang="en-US" sz="2000" b="0" i="0" u="none" strike="noStrike" dirty="0">
                <a:effectLst/>
                <a:latin typeface="Helvetica Neue"/>
                <a:ea typeface="Helvetica Neue"/>
                <a:cs typeface="Helvetica Neue"/>
                <a:sym typeface="Helvetica Neue"/>
              </a:rPr>
              <a:t>URL: https://</a:t>
            </a:r>
            <a:r>
              <a:rPr lang="en-US" sz="2000" b="0" i="0" u="none" strike="noStrike" dirty="0" err="1">
                <a:effectLst/>
                <a:latin typeface="Helvetica Neue"/>
                <a:ea typeface="Helvetica Neue"/>
                <a:cs typeface="Helvetica Neue"/>
                <a:sym typeface="Helvetica Neue"/>
              </a:rPr>
              <a:t>pixy.org</a:t>
            </a:r>
            <a:r>
              <a:rPr lang="en-US" sz="2000" b="0" i="0" u="none" strike="noStrike" dirty="0">
                <a:effectLst/>
                <a:latin typeface="Helvetica Neue"/>
                <a:ea typeface="Helvetica Neue"/>
                <a:cs typeface="Helvetica Neue"/>
                <a:sym typeface="Helvetica Neue"/>
              </a:rPr>
              <a:t>/4701621/</a:t>
            </a:r>
          </a:p>
          <a:p>
            <a:pPr rtl="0"/>
            <a:r>
              <a:rPr lang="en-US" sz="2000" b="0" i="0" u="none" strike="noStrike" dirty="0">
                <a:effectLst/>
                <a:latin typeface="Helvetica Neue"/>
                <a:ea typeface="Helvetica Neue"/>
                <a:cs typeface="Helvetica Neue"/>
                <a:sym typeface="Helvetica Neue"/>
              </a:rPr>
              <a:t>Attribution: Carlie Horrigan, CC0 Public Domain, Free for commercial use. No attribution required.</a:t>
            </a:r>
          </a:p>
          <a:p>
            <a:br>
              <a:rPr lang="en-US" dirty="0"/>
            </a:br>
            <a:r>
              <a:rPr lang="en-US" dirty="0"/>
              <a:t>Image: Tree and Giraffe</a:t>
            </a:r>
          </a:p>
          <a:p>
            <a:r>
              <a:rPr lang="en-US" dirty="0"/>
              <a:t>URL: https://</a:t>
            </a:r>
            <a:r>
              <a:rPr lang="en-US" dirty="0" err="1"/>
              <a:t>www.maxpixel.net</a:t>
            </a:r>
            <a:r>
              <a:rPr lang="en-US" dirty="0"/>
              <a:t>/Wildlife-Safari-Animal-Cartoon-Neck-Giraffe-1732428</a:t>
            </a:r>
          </a:p>
          <a:p>
            <a:r>
              <a:rPr lang="en-US" dirty="0"/>
              <a:t>Attribution: CC0 Public </a:t>
            </a:r>
            <a:r>
              <a:rPr lang="en-US" dirty="0" err="1"/>
              <a:t>DomainFree</a:t>
            </a:r>
            <a:r>
              <a:rPr lang="en-US" dirty="0"/>
              <a:t> for commercial use </a:t>
            </a:r>
            <a:br>
              <a:rPr lang="en-US" dirty="0"/>
            </a:br>
            <a:r>
              <a:rPr lang="en-US" dirty="0"/>
              <a:t>Link referral required</a:t>
            </a:r>
          </a:p>
          <a:p>
            <a:pPr rtl="0"/>
            <a:r>
              <a:rPr lang="en-US" sz="2000" b="0" i="0" u="none" strike="noStrike" dirty="0">
                <a:effectLst/>
                <a:latin typeface="Helvetica Neue"/>
                <a:ea typeface="Helvetica Neue"/>
                <a:cs typeface="Helvetica Neue"/>
                <a:sym typeface="Helvetica Neue"/>
              </a:rPr>
              <a:t>:</a:t>
            </a:r>
          </a:p>
          <a:p>
            <a:endParaRPr lang="is-IS" baseline="0" dirty="0"/>
          </a:p>
        </p:txBody>
      </p:sp>
    </p:spTree>
    <p:extLst>
      <p:ext uri="{BB962C8B-B14F-4D97-AF65-F5344CB8AC3E}">
        <p14:creationId xmlns:p14="http://schemas.microsoft.com/office/powerpoint/2010/main" val="27136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endParaRPr lang="en-US" dirty="0"/>
          </a:p>
          <a:p>
            <a:endParaRPr lang="en-US" dirty="0"/>
          </a:p>
          <a:p>
            <a:r>
              <a:rPr lang="en-US" dirty="0"/>
              <a:t>SOURCES:</a:t>
            </a:r>
          </a:p>
          <a:p>
            <a:pPr rtl="0"/>
            <a:r>
              <a:rPr lang="en-US" sz="2400" b="0" i="0" u="none" strike="noStrike" dirty="0">
                <a:effectLst/>
                <a:latin typeface="Helvetica Neue"/>
                <a:sym typeface="Helvetica Neue"/>
              </a:rPr>
              <a:t>Image</a:t>
            </a:r>
            <a:r>
              <a:rPr lang="en-US" sz="2200" b="0" i="0" u="none" strike="noStrike" dirty="0">
                <a:effectLst/>
                <a:latin typeface="Helvetica Neue"/>
                <a:ea typeface="Helvetica Neue"/>
                <a:cs typeface="Helvetica Neue"/>
                <a:sym typeface="Helvetica Neue"/>
              </a:rPr>
              <a:t>: S. aureus</a:t>
            </a:r>
          </a:p>
          <a:p>
            <a:pPr rtl="0"/>
            <a:r>
              <a:rPr lang="en-US" sz="2200" b="0" i="0" u="none" strike="noStrike" dirty="0">
                <a:effectLst/>
                <a:latin typeface="Helvetica Neue"/>
                <a:ea typeface="Helvetica Neue"/>
                <a:cs typeface="Helvetica Neue"/>
                <a:sym typeface="Helvetica Neue"/>
              </a:rPr>
              <a:t>URL: https://</a:t>
            </a:r>
            <a:r>
              <a:rPr lang="en-US" sz="2200" b="0" i="0" u="none" strike="noStrike" dirty="0" err="1">
                <a:effectLst/>
                <a:latin typeface="Helvetica Neue"/>
                <a:ea typeface="Helvetica Neue"/>
                <a:cs typeface="Helvetica Neue"/>
                <a:sym typeface="Helvetica Neue"/>
              </a:rPr>
              <a:t>upload.wikimedia.org</a:t>
            </a:r>
            <a:r>
              <a:rPr lang="en-US" sz="2200" b="0" i="0" u="none" strike="noStrike" dirty="0">
                <a:effectLst/>
                <a:latin typeface="Helvetica Neue"/>
                <a:ea typeface="Helvetica Neue"/>
                <a:cs typeface="Helvetica Neue"/>
                <a:sym typeface="Helvetica Neue"/>
              </a:rPr>
              <a:t>/</a:t>
            </a:r>
            <a:r>
              <a:rPr lang="en-US" sz="2200" b="0" i="0" u="none" strike="noStrike" dirty="0" err="1">
                <a:effectLst/>
                <a:latin typeface="Helvetica Neue"/>
                <a:ea typeface="Helvetica Neue"/>
                <a:cs typeface="Helvetica Neue"/>
                <a:sym typeface="Helvetica Neue"/>
              </a:rPr>
              <a:t>wikipedia</a:t>
            </a:r>
            <a:r>
              <a:rPr lang="en-US" sz="2200" b="0" i="0" u="none" strike="noStrike" dirty="0">
                <a:effectLst/>
                <a:latin typeface="Helvetica Neue"/>
                <a:ea typeface="Helvetica Neue"/>
                <a:cs typeface="Helvetica Neue"/>
                <a:sym typeface="Helvetica Neue"/>
              </a:rPr>
              <a:t>/commons/d/d3/Staphylococcus_aureus_VISA_2.jpg</a:t>
            </a:r>
          </a:p>
          <a:p>
            <a:pPr rtl="0"/>
            <a:r>
              <a:rPr lang="en-US" sz="2200" b="0" i="0" u="none" strike="noStrike" dirty="0">
                <a:effectLst/>
                <a:latin typeface="Helvetica Neue"/>
                <a:ea typeface="Helvetica Neue"/>
                <a:cs typeface="Helvetica Neue"/>
                <a:sym typeface="Helvetica Neue"/>
              </a:rPr>
              <a:t>Attribution: Content Providers(s):	CDC/ Matthew J. Arduino, </a:t>
            </a:r>
            <a:r>
              <a:rPr lang="en-US" sz="2200" b="0" i="0" u="none" strike="noStrike" dirty="0" err="1">
                <a:effectLst/>
                <a:latin typeface="Helvetica Neue"/>
                <a:ea typeface="Helvetica Neue"/>
                <a:cs typeface="Helvetica Neue"/>
                <a:sym typeface="Helvetica Neue"/>
              </a:rPr>
              <a:t>DRPHPhoto</a:t>
            </a:r>
            <a:r>
              <a:rPr lang="en-US" sz="2200" b="0" i="0" u="none" strike="noStrike" dirty="0">
                <a:effectLst/>
                <a:latin typeface="Helvetica Neue"/>
                <a:ea typeface="Helvetica Neue"/>
                <a:cs typeface="Helvetica Neue"/>
                <a:sym typeface="Helvetica Neue"/>
              </a:rPr>
              <a:t> Credit:	Janice Haney </a:t>
            </a:r>
            <a:r>
              <a:rPr lang="en-US" sz="2200" b="0" i="0" u="none" strike="noStrike" dirty="0" err="1">
                <a:effectLst/>
                <a:latin typeface="Helvetica Neue"/>
                <a:ea typeface="Helvetica Neue"/>
                <a:cs typeface="Helvetica Neue"/>
                <a:sym typeface="Helvetica Neue"/>
              </a:rPr>
              <a:t>Carr</a:t>
            </a:r>
            <a:r>
              <a:rPr lang="en-US" sz="2200" b="0" i="0" u="none" strike="noStrike" dirty="0">
                <a:effectLst/>
                <a:latin typeface="Helvetica Neue"/>
                <a:ea typeface="Helvetica Neue"/>
                <a:cs typeface="Helvetica Neue"/>
                <a:sym typeface="Helvetica Neue"/>
              </a:rPr>
              <a:t>, Public domain, via Wikimedia Commons</a:t>
            </a:r>
          </a:p>
          <a:p>
            <a:endParaRPr lang="en-US" dirty="0"/>
          </a:p>
        </p:txBody>
      </p:sp>
    </p:spTree>
    <p:extLst>
      <p:ext uri="{BB962C8B-B14F-4D97-AF65-F5344CB8AC3E}">
        <p14:creationId xmlns:p14="http://schemas.microsoft.com/office/powerpoint/2010/main" val="51871625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is-IS" baseline="0" dirty="0"/>
              <a:t>Show this ONLY after students have recognized they have developed Darwin’s model. </a:t>
            </a:r>
          </a:p>
          <a:p>
            <a:endParaRPr lang="is-IS" baseline="0" dirty="0"/>
          </a:p>
          <a:p>
            <a:r>
              <a:rPr lang="is-IS" baseline="0" dirty="0"/>
              <a:t>Since students have already learned about the Galapagos, they might find Darwin’s studies interesting, so you can add in information to these slides to communicate that history to them. Some resources are listed below.</a:t>
            </a:r>
          </a:p>
          <a:p>
            <a:endParaRPr lang="is-IS" baseline="0" dirty="0"/>
          </a:p>
          <a:p>
            <a:r>
              <a:rPr lang="is-IS" baseline="0" dirty="0"/>
              <a:t>The University of California, Berkeley’s Evolution group has some great resources if you want more information about Darwin:</a:t>
            </a:r>
          </a:p>
          <a:p>
            <a:endParaRPr lang="en-US" baseline="0" dirty="0"/>
          </a:p>
          <a:p>
            <a:r>
              <a:rPr lang="en-US" baseline="0" dirty="0"/>
              <a:t>http://</a:t>
            </a:r>
            <a:r>
              <a:rPr lang="en-US" baseline="0" dirty="0" err="1"/>
              <a:t>evolution.berkeley.edu</a:t>
            </a:r>
            <a:r>
              <a:rPr lang="en-US" baseline="0" dirty="0"/>
              <a:t>/</a:t>
            </a:r>
            <a:r>
              <a:rPr lang="en-US" baseline="0" dirty="0" err="1"/>
              <a:t>evolibrary</a:t>
            </a:r>
            <a:r>
              <a:rPr lang="en-US" baseline="0" dirty="0"/>
              <a:t>/article/history_14</a:t>
            </a:r>
          </a:p>
          <a:p>
            <a:r>
              <a:rPr lang="en-US" baseline="0" dirty="0"/>
              <a:t>http://</a:t>
            </a:r>
            <a:r>
              <a:rPr lang="en-US" baseline="0" dirty="0" err="1"/>
              <a:t>evolution.berkeley.edu</a:t>
            </a:r>
            <a:r>
              <a:rPr lang="en-US" baseline="0" dirty="0"/>
              <a:t>/</a:t>
            </a:r>
            <a:r>
              <a:rPr lang="en-US" baseline="0" dirty="0" err="1"/>
              <a:t>evolibrary</a:t>
            </a:r>
            <a:r>
              <a:rPr lang="en-US" baseline="0" dirty="0"/>
              <a:t>/article/history_09</a:t>
            </a:r>
            <a:endParaRPr lang="is-IS" baseline="0" dirty="0"/>
          </a:p>
          <a:p>
            <a:endParaRPr lang="is-IS" baseline="0" dirty="0"/>
          </a:p>
          <a:p>
            <a:r>
              <a:rPr lang="is-IS" baseline="0" dirty="0"/>
              <a:t>SOURCES:</a:t>
            </a:r>
          </a:p>
          <a:p>
            <a:pPr rtl="0"/>
            <a:r>
              <a:rPr lang="en-US" sz="2000" b="0" i="0" u="none" strike="noStrike" dirty="0">
                <a:effectLst/>
                <a:latin typeface="Helvetica Neue"/>
                <a:sym typeface="Helvetica Neue"/>
              </a:rPr>
              <a:t>Image</a:t>
            </a:r>
            <a:r>
              <a:rPr lang="en-US" sz="2000" b="0" i="0" u="none" strike="noStrike" dirty="0">
                <a:effectLst/>
                <a:latin typeface="Helvetica Neue"/>
                <a:ea typeface="Helvetica Neue"/>
                <a:cs typeface="Helvetica Neue"/>
                <a:sym typeface="Helvetica Neue"/>
              </a:rPr>
              <a:t>: Pinta Giant Tortoise</a:t>
            </a:r>
          </a:p>
          <a:p>
            <a:pPr rtl="0"/>
            <a:r>
              <a:rPr lang="en-US" sz="2000" b="0" i="0" u="none" strike="noStrike" dirty="0">
                <a:effectLst/>
                <a:latin typeface="Helvetica Neue"/>
                <a:ea typeface="Helvetica Neue"/>
                <a:cs typeface="Helvetica Neue"/>
                <a:sym typeface="Helvetica Neue"/>
              </a:rPr>
              <a:t>URL: https://</a:t>
            </a:r>
            <a:r>
              <a:rPr lang="en-US" sz="2000" b="0" i="0" u="none" strike="noStrike" dirty="0" err="1">
                <a:effectLst/>
                <a:latin typeface="Helvetica Neue"/>
                <a:ea typeface="Helvetica Neue"/>
                <a:cs typeface="Helvetica Neue"/>
                <a:sym typeface="Helvetica Neue"/>
              </a:rPr>
              <a:t>www.flickr.com</a:t>
            </a:r>
            <a:r>
              <a:rPr lang="en-US" sz="2000" b="0" i="0" u="none" strike="noStrike" dirty="0">
                <a:effectLst/>
                <a:latin typeface="Helvetica Neue"/>
                <a:ea typeface="Helvetica Neue"/>
                <a:cs typeface="Helvetica Neue"/>
                <a:sym typeface="Helvetica Neue"/>
              </a:rPr>
              <a:t>/photos/23005733@N00/1351695967</a:t>
            </a:r>
          </a:p>
          <a:p>
            <a:pPr marL="0" marR="0" lvl="0" indent="0" defTabSz="457200" rtl="0" eaLnBrk="1" fontAlgn="auto" latinLnBrk="0" hangingPunct="1">
              <a:lnSpc>
                <a:spcPct val="117999"/>
              </a:lnSpc>
              <a:spcBef>
                <a:spcPts val="0"/>
              </a:spcBef>
              <a:spcAft>
                <a:spcPts val="0"/>
              </a:spcAft>
              <a:buClrTx/>
              <a:buSzTx/>
              <a:buFontTx/>
              <a:buNone/>
              <a:tabLst/>
              <a:defRPr/>
            </a:pPr>
            <a:r>
              <a:rPr lang="en-US" sz="2000" b="0" i="0" u="none" strike="noStrike" dirty="0">
                <a:effectLst/>
                <a:latin typeface="Helvetica Neue"/>
                <a:ea typeface="Helvetica Neue"/>
                <a:cs typeface="Helvetica Neue"/>
                <a:sym typeface="Helvetica Neue"/>
              </a:rPr>
              <a:t>Attribution: </a:t>
            </a:r>
            <a:r>
              <a:rPr lang="en-US" sz="2000" b="0" i="0" u="none" strike="noStrike" dirty="0" err="1">
                <a:effectLst/>
                <a:latin typeface="Helvetica Neue"/>
                <a:ea typeface="Helvetica Neue"/>
                <a:cs typeface="Helvetica Neue"/>
                <a:sym typeface="Helvetica Neue"/>
              </a:rPr>
              <a:t>putneymark</a:t>
            </a:r>
            <a:r>
              <a:rPr lang="en-US" sz="2000" b="0" i="0" u="none" strike="noStrike" dirty="0">
                <a:effectLst/>
                <a:latin typeface="Helvetica Neue"/>
                <a:ea typeface="Helvetica Neue"/>
                <a:cs typeface="Helvetica Neue"/>
                <a:sym typeface="Helvetica Neue"/>
              </a:rPr>
              <a:t>, Attribution-</a:t>
            </a:r>
            <a:r>
              <a:rPr lang="en-US" sz="2000" b="0" i="0" u="none" strike="noStrike" dirty="0" err="1">
                <a:effectLst/>
                <a:latin typeface="Helvetica Neue"/>
                <a:ea typeface="Helvetica Neue"/>
                <a:cs typeface="Helvetica Neue"/>
                <a:sym typeface="Helvetica Neue"/>
              </a:rPr>
              <a:t>ShareAlike</a:t>
            </a:r>
            <a:r>
              <a:rPr lang="en-US" sz="2000" b="0" i="0" u="none" strike="noStrike" dirty="0">
                <a:effectLst/>
                <a:latin typeface="Helvetica Neue"/>
                <a:ea typeface="Helvetica Neue"/>
                <a:cs typeface="Helvetica Neue"/>
                <a:sym typeface="Helvetica Neue"/>
              </a:rPr>
              <a:t> 2.0 Generic (CC BY-SA 2.0)</a:t>
            </a:r>
          </a:p>
          <a:p>
            <a:pPr rtl="0"/>
            <a:br>
              <a:rPr lang="en-US" dirty="0"/>
            </a:br>
            <a:endParaRPr lang="en-US" dirty="0"/>
          </a:p>
        </p:txBody>
      </p:sp>
    </p:spTree>
    <p:extLst>
      <p:ext uri="{BB962C8B-B14F-4D97-AF65-F5344CB8AC3E}">
        <p14:creationId xmlns:p14="http://schemas.microsoft.com/office/powerpoint/2010/main" val="112473583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endParaRPr lang="en-US" dirty="0"/>
          </a:p>
          <a:p>
            <a:endParaRPr lang="en-US" baseline="0" dirty="0"/>
          </a:p>
          <a:p>
            <a:endParaRPr dirty="0"/>
          </a:p>
        </p:txBody>
      </p:sp>
    </p:spTree>
    <p:extLst>
      <p:ext uri="{BB962C8B-B14F-4D97-AF65-F5344CB8AC3E}">
        <p14:creationId xmlns:p14="http://schemas.microsoft.com/office/powerpoint/2010/main" val="420229883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pPr marL="0" marR="0" indent="0" defTabSz="457200" eaLnBrk="1" fontAlgn="auto" latinLnBrk="0" hangingPunct="1">
              <a:lnSpc>
                <a:spcPct val="117999"/>
              </a:lnSpc>
              <a:spcBef>
                <a:spcPts val="0"/>
              </a:spcBef>
              <a:spcAft>
                <a:spcPts val="0"/>
              </a:spcAft>
              <a:buClrTx/>
              <a:buSzTx/>
              <a:buFontTx/>
              <a:buNone/>
              <a:tabLst/>
              <a:defRPr/>
            </a:pPr>
            <a:r>
              <a:rPr lang="is-IS" baseline="0" dirty="0"/>
              <a:t>Students will now return to their finch explalnations, and revise tem based on their understanding of Darwin and Lamarck. </a:t>
            </a:r>
            <a:r>
              <a:rPr lang="en-US" baseline="0" dirty="0"/>
              <a:t>I</a:t>
            </a:r>
            <a:r>
              <a:rPr lang="is-IS" baseline="0" dirty="0"/>
              <a:t>f there are any model ideas that need to be revised, now is the time to do that as well!</a:t>
            </a:r>
          </a:p>
          <a:p>
            <a:endParaRPr dirty="0"/>
          </a:p>
        </p:txBody>
      </p:sp>
    </p:spTree>
    <p:extLst>
      <p:ext uri="{BB962C8B-B14F-4D97-AF65-F5344CB8AC3E}">
        <p14:creationId xmlns:p14="http://schemas.microsoft.com/office/powerpoint/2010/main" val="11172632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Shape 185"/>
          <p:cNvSpPr>
            <a:spLocks noGrp="1" noRot="1" noChangeAspect="1"/>
          </p:cNvSpPr>
          <p:nvPr>
            <p:ph type="sldImg"/>
          </p:nvPr>
        </p:nvSpPr>
        <p:spPr>
          <a:prstGeom prst="rect">
            <a:avLst/>
          </a:prstGeom>
        </p:spPr>
        <p:txBody>
          <a:bodyPr/>
          <a:lstStyle/>
          <a:p>
            <a:endParaRPr/>
          </a:p>
        </p:txBody>
      </p:sp>
      <p:sp>
        <p:nvSpPr>
          <p:cNvPr id="186" name="Shape 186"/>
          <p:cNvSpPr>
            <a:spLocks noGrp="1"/>
          </p:cNvSpPr>
          <p:nvPr>
            <p:ph type="body" sz="quarter" idx="1"/>
          </p:nvPr>
        </p:nvSpPr>
        <p:spPr>
          <a:prstGeom prst="rect">
            <a:avLst/>
          </a:prstGeom>
        </p:spPr>
        <p:txBody>
          <a:bodyPr/>
          <a:lstStyle/>
          <a:p>
            <a:pPr>
              <a:defRPr sz="2000"/>
            </a:pPr>
            <a:r>
              <a:rPr dirty="0"/>
              <a:t>Click on the links or copy/paste the address: </a:t>
            </a:r>
          </a:p>
          <a:p>
            <a:pPr>
              <a:defRPr sz="2000"/>
            </a:pPr>
            <a:r>
              <a:rPr dirty="0"/>
              <a:t>Who was Charles Darwin: http://www.pbslearningmedia.org/resource/tdc02.sci.life.evo.dar/evolving-ideas-who-was-charles-darwin/</a:t>
            </a:r>
          </a:p>
          <a:p>
            <a:pPr>
              <a:defRPr sz="2000"/>
            </a:pPr>
            <a:r>
              <a:rPr dirty="0"/>
              <a:t>The life of Alfred Russel Wallace: </a:t>
            </a:r>
            <a:r>
              <a:rPr u="sng" dirty="0">
                <a:hlinkClick r:id="rId3"/>
              </a:rPr>
              <a:t>https://www.youtube.com/watch?v=H8q3my7ujws</a:t>
            </a:r>
            <a:endParaRPr lang="en-US" u="sng" dirty="0">
              <a:hlinkClick r:id="rId3"/>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endParaRPr lang="en-US" dirty="0"/>
          </a:p>
          <a:p>
            <a:endParaRPr lang="en-US" baseline="0" dirty="0"/>
          </a:p>
          <a:p>
            <a:endParaRPr dirty="0"/>
          </a:p>
        </p:txBody>
      </p:sp>
    </p:spTree>
    <p:extLst>
      <p:ext uri="{BB962C8B-B14F-4D97-AF65-F5344CB8AC3E}">
        <p14:creationId xmlns:p14="http://schemas.microsoft.com/office/powerpoint/2010/main" val="270307625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endParaRPr lang="en-US" dirty="0"/>
          </a:p>
          <a:p>
            <a:endParaRPr lang="en-US" baseline="0" dirty="0"/>
          </a:p>
          <a:p>
            <a:pPr>
              <a:defRPr sz="2000"/>
            </a:pPr>
            <a:r>
              <a:rPr lang="en-US" dirty="0"/>
              <a:t>You can copy/paste this link: https://www.youtube.com/watch?v=mcM23M-CCog&amp;feature=youtu.be</a:t>
            </a:r>
          </a:p>
          <a:p>
            <a:pPr>
              <a:defRPr sz="2000"/>
            </a:pPr>
            <a:endParaRPr lang="en-US" dirty="0"/>
          </a:p>
          <a:p>
            <a:pPr>
              <a:defRPr sz="2000"/>
            </a:pPr>
            <a:r>
              <a:rPr lang="en-US" dirty="0"/>
              <a:t>With quiz: </a:t>
            </a:r>
            <a:r>
              <a:rPr lang="en-US" u="sng" dirty="0">
                <a:hlinkClick r:id="rId3"/>
              </a:rPr>
              <a:t>http://www.hhmi.org/biointeractive/beak-finch-film-quiz</a:t>
            </a:r>
          </a:p>
          <a:p>
            <a:endParaRPr lang="en-US" baseline="0" dirty="0"/>
          </a:p>
          <a:p>
            <a:endParaRPr dirty="0"/>
          </a:p>
        </p:txBody>
      </p:sp>
    </p:spTree>
    <p:extLst>
      <p:ext uri="{BB962C8B-B14F-4D97-AF65-F5344CB8AC3E}">
        <p14:creationId xmlns:p14="http://schemas.microsoft.com/office/powerpoint/2010/main" val="388287463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a:spLocks noGrp="1" noRot="1" noChangeAspect="1"/>
          </p:cNvSpPr>
          <p:nvPr>
            <p:ph type="sldImg"/>
          </p:nvPr>
        </p:nvSpPr>
        <p:spPr>
          <a:prstGeom prst="rect">
            <a:avLst/>
          </a:prstGeom>
        </p:spPr>
        <p:txBody>
          <a:bodyPr/>
          <a:lstStyle/>
          <a:p>
            <a:endParaRPr/>
          </a:p>
        </p:txBody>
      </p:sp>
      <p:sp>
        <p:nvSpPr>
          <p:cNvPr id="140" name="Shape 140"/>
          <p:cNvSpPr>
            <a:spLocks noGrp="1"/>
          </p:cNvSpPr>
          <p:nvPr>
            <p:ph type="body" sz="quarter" idx="1"/>
          </p:nvPr>
        </p:nvSpPr>
        <p:spPr>
          <a:prstGeom prst="rect">
            <a:avLst/>
          </a:prstGeom>
        </p:spPr>
        <p:txBody>
          <a:bodyPr/>
          <a:lstStyle/>
          <a:p>
            <a:pPr>
              <a:defRPr sz="1400"/>
            </a:pPr>
            <a:r>
              <a:rPr dirty="0"/>
              <a:t>Our bodies are made up of </a:t>
            </a:r>
            <a:r>
              <a:rPr lang="en-US" dirty="0"/>
              <a:t>both bacteria and </a:t>
            </a:r>
            <a:r>
              <a:rPr dirty="0"/>
              <a:t>human cells! </a:t>
            </a:r>
            <a:r>
              <a:rPr lang="en-US" dirty="0"/>
              <a:t>(https://</a:t>
            </a:r>
            <a:r>
              <a:rPr lang="en-US" dirty="0" err="1"/>
              <a:t>www.nature.com</a:t>
            </a:r>
            <a:r>
              <a:rPr lang="en-US" dirty="0"/>
              <a:t>/news/scientists-bust-myth-that-our-bodies-have-more-bacteria-than-human-cells-1.19136) </a:t>
            </a:r>
          </a:p>
          <a:p>
            <a:pPr>
              <a:defRPr sz="1400"/>
            </a:pPr>
            <a:r>
              <a:rPr dirty="0"/>
              <a:t>Most of the bacteria are pretty friendly and help us keep healthy in part by protecting</a:t>
            </a:r>
            <a:r>
              <a:rPr lang="en-US" dirty="0"/>
              <a:t> us</a:t>
            </a:r>
            <a:r>
              <a:rPr dirty="0"/>
              <a:t> from harmful bacteria. When harmful bacteria enter our bodies they make us feel pretty sick and if left untreated they can </a:t>
            </a:r>
            <a:r>
              <a:rPr lang="en-US" dirty="0"/>
              <a:t>even </a:t>
            </a:r>
            <a:r>
              <a:rPr dirty="0"/>
              <a:t>be deadly. Antibiotics are wonderful because they help us treat bacterial infections and prevent the spread of disease. However, antibiotics can also be a problem. When antibiotics enter your bloodstream and travel through your body they kill the harmful bacteria that make you feel sick, but they</a:t>
            </a:r>
            <a:r>
              <a:rPr lang="en-US" dirty="0"/>
              <a:t> can</a:t>
            </a:r>
            <a:r>
              <a:rPr dirty="0"/>
              <a:t> also kill the resident friendly bacteria. This is one reason for not taking antibiotics when they are not needed. </a:t>
            </a:r>
          </a:p>
          <a:p>
            <a:pPr>
              <a:defRPr sz="1400"/>
            </a:pPr>
            <a:r>
              <a:rPr dirty="0"/>
              <a:t>Another big problem with antibiotics is that they have become ineffective in treating many bacterial infections; they are no longer able to kill the bacteria they used</a:t>
            </a:r>
            <a:r>
              <a:rPr lang="en-US" dirty="0"/>
              <a:t> to kill</a:t>
            </a:r>
            <a:r>
              <a:rPr dirty="0"/>
              <a:t>. Bacteria that are resistant to the effect of a certain antibiotic are said to be antibiotic resistant. </a:t>
            </a:r>
          </a:p>
          <a:p>
            <a:pPr>
              <a:defRPr sz="1400"/>
            </a:pPr>
            <a:r>
              <a:rPr dirty="0"/>
              <a:t>Using the model of species change you developed, can you explain how the misuse or overuse of antibiotics are key factors contributing to antibiotic resistance? Please use the ideas of your model and give a VERY DETAILED explanation! </a:t>
            </a:r>
          </a:p>
          <a:p>
            <a:pPr>
              <a:defRPr sz="1400"/>
            </a:pPr>
            <a:r>
              <a:rPr lang="en-US" dirty="0"/>
              <a:t>Application question</a:t>
            </a:r>
            <a:r>
              <a:rPr dirty="0"/>
              <a:t>: </a:t>
            </a:r>
          </a:p>
          <a:p>
            <a:pPr>
              <a:defRPr sz="1400"/>
            </a:pPr>
            <a:r>
              <a:rPr dirty="0"/>
              <a:t>You have a population of harmful bacteria that is making you feel awful and your doctor recommends you take antibiotics for 10 days, one tablet per day. From your natural selection model you know that there is variation within populations. Individuals from the harmful bacteria population that are making you sick are not all the same with respect to antibiotic tolerance. Some individuals when exposed to antibiotic will die quickly; some will need a higher dose to be killed. As you take more antibiotics the dose increases killing those tough ones also. By the end of the treatment you hope all of the individuals of the harmful bacteria population are dead.  You are now free of infection and feel great again (see figure). </a:t>
            </a:r>
          </a:p>
          <a:p>
            <a:pPr>
              <a:defRPr sz="1400"/>
            </a:pPr>
            <a:r>
              <a:rPr dirty="0"/>
              <a:t>Let’s say that on day 4 of your treatment, when you are feeling much better you decide to stop the treatment. Why do you think this is not a good idea? Please explain in detail. </a:t>
            </a:r>
            <a:endParaRPr lang="en-US" dirty="0"/>
          </a:p>
          <a:p>
            <a:pPr>
              <a:defRPr sz="1400"/>
            </a:pPr>
            <a:endParaRPr lang="en-US" dirty="0"/>
          </a:p>
          <a:p>
            <a:pPr>
              <a:defRPr sz="1400"/>
            </a:pPr>
            <a:r>
              <a:rPr lang="en-US" dirty="0"/>
              <a:t>Sources:</a:t>
            </a:r>
          </a:p>
          <a:p>
            <a:pPr>
              <a:defRPr sz="1400"/>
            </a:pPr>
            <a:r>
              <a:rPr lang="en-US" dirty="0"/>
              <a:t>Image courtesy of MBER-bio</a:t>
            </a:r>
            <a:endParaRPr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prstGeom prst="rect">
            <a:avLst/>
          </a:prstGeom>
        </p:spPr>
        <p:txBody>
          <a:bodyPr/>
          <a:lstStyle/>
          <a:p>
            <a:endParaRPr/>
          </a:p>
        </p:txBody>
      </p:sp>
      <p:sp>
        <p:nvSpPr>
          <p:cNvPr id="151" name="Shape 151"/>
          <p:cNvSpPr>
            <a:spLocks noGrp="1"/>
          </p:cNvSpPr>
          <p:nvPr>
            <p:ph type="body" sz="quarter" idx="1"/>
          </p:nvPr>
        </p:nvSpPr>
        <p:spPr>
          <a:prstGeom prst="rect">
            <a:avLst/>
          </a:prstGeom>
        </p:spPr>
        <p:txBody>
          <a:bodyPr/>
          <a:lstStyle/>
          <a:p>
            <a:pPr>
              <a:defRPr sz="1400"/>
            </a:pPr>
            <a:r>
              <a:rPr dirty="0"/>
              <a:t>Mr Edleston was an English naturalist who studied insects in the 1800’s. In 1848 he recorded an unusual discovery in his journal. “Today I caught an almost totally black form of Biston betularia (peppered moth) near the centre of Manchester.” This is the first recorded sighting of a dark pepper moth. What was rar</a:t>
            </a:r>
            <a:r>
              <a:rPr lang="en-US" dirty="0"/>
              <a:t>e</a:t>
            </a:r>
            <a:r>
              <a:rPr dirty="0"/>
              <a:t> in 1848 became common over the next 50 years. By 1900, the peppered moth populations in areas around English cities were as much as 98% dark moths. Scientists became curious why this was happening. </a:t>
            </a:r>
          </a:p>
          <a:p>
            <a:pPr>
              <a:defRPr sz="1400"/>
            </a:pPr>
            <a:r>
              <a:rPr dirty="0"/>
              <a:t>During that time, England was experiencing what is known as the Industrial Revolution. Factories were being built, and they ran by burning coal for fuel. The result was a dark smoke that covered the surrounding countryside. Trees that had been light and covered by lichens now were dark and bare. This clearly was having some impact on the moths. Since then, scientists have been working on trying to find out why and how this has happened.</a:t>
            </a:r>
          </a:p>
          <a:p>
            <a:pPr>
              <a:defRPr sz="1400"/>
            </a:pPr>
            <a:r>
              <a:rPr dirty="0"/>
              <a:t>Using the model of species change we developed in class, explain how the dark colored peppered moths came to be the predominant color of moth.  Please remember to use all of the ideas of the model and give a very detailed explanation!</a:t>
            </a:r>
          </a:p>
          <a:p>
            <a:pPr>
              <a:defRPr sz="1400"/>
            </a:pPr>
            <a:r>
              <a:rPr dirty="0"/>
              <a:t>Extra credit: In 1956 the government in the United Kingdom passed a regulation to reduce air pollution. Using your model of natural selection can you predict what happened to color distribution of the peppered moth?  </a:t>
            </a:r>
            <a:endParaRPr lang="en-US" dirty="0"/>
          </a:p>
          <a:p>
            <a:pPr>
              <a:defRPr sz="1400"/>
            </a:pPr>
            <a:endParaRPr lang="en-US" dirty="0"/>
          </a:p>
          <a:p>
            <a:pPr>
              <a:defRPr sz="1400"/>
            </a:pPr>
            <a:r>
              <a:rPr lang="en-US" dirty="0"/>
              <a:t>SOURCES:</a:t>
            </a:r>
          </a:p>
          <a:p>
            <a:r>
              <a:rPr lang="en-US" sz="1400" b="0" i="0" u="none" strike="noStrike" dirty="0">
                <a:effectLst/>
                <a:latin typeface="Helvetica Neue"/>
                <a:sym typeface="Helvetica Neue"/>
              </a:rPr>
              <a:t>Image</a:t>
            </a:r>
            <a:r>
              <a:rPr lang="en-US" dirty="0"/>
              <a:t>: Black Peppered Moth</a:t>
            </a:r>
          </a:p>
          <a:p>
            <a:r>
              <a:rPr lang="en-US" dirty="0"/>
              <a:t>URL: </a:t>
            </a:r>
            <a:r>
              <a:rPr lang="en-US" dirty="0">
                <a:hlinkClick r:id="rId3"/>
              </a:rPr>
              <a:t>https://commons.wikimedia.org/wiki/File:Biston.betularia.f.carbonaria.7209.jpg</a:t>
            </a:r>
            <a:endParaRPr lang="en-US" dirty="0"/>
          </a:p>
          <a:p>
            <a:r>
              <a:rPr lang="en-US" dirty="0"/>
              <a:t>Attribution: Chiswick Chap, CC BY-SA 2.5 &lt;https://</a:t>
            </a:r>
            <a:r>
              <a:rPr lang="en-US" dirty="0" err="1"/>
              <a:t>creativecommons.org</a:t>
            </a:r>
            <a:r>
              <a:rPr lang="en-US" dirty="0"/>
              <a:t>/licenses/by-</a:t>
            </a:r>
            <a:r>
              <a:rPr lang="en-US" dirty="0" err="1"/>
              <a:t>sa</a:t>
            </a:r>
            <a:r>
              <a:rPr lang="en-US" dirty="0"/>
              <a:t>/2.5&gt;, via Wikimedia Commons</a:t>
            </a:r>
          </a:p>
          <a:p>
            <a:endParaRPr lang="en-US" dirty="0"/>
          </a:p>
          <a:p>
            <a:r>
              <a:rPr lang="en-US" sz="1400" b="0" i="0" u="none" strike="noStrike" dirty="0">
                <a:effectLst/>
                <a:latin typeface="Helvetica Neue"/>
                <a:sym typeface="Helvetica Neue"/>
              </a:rPr>
              <a:t>Image</a:t>
            </a:r>
            <a:r>
              <a:rPr lang="en-US" dirty="0">
                <a:latin typeface="Helvetica Neue"/>
                <a:ea typeface="Helvetica Neue"/>
                <a:cs typeface="Helvetica Neue"/>
                <a:sym typeface="Helvetica Neue"/>
              </a:rPr>
              <a:t>: White Peppered Moth</a:t>
            </a:r>
          </a:p>
          <a:p>
            <a:r>
              <a:rPr lang="en-US" dirty="0">
                <a:latin typeface="Helvetica Neue"/>
                <a:ea typeface="Helvetica Neue"/>
                <a:cs typeface="Helvetica Neue"/>
                <a:sym typeface="Helvetica Neue"/>
              </a:rPr>
              <a:t>URL: https://</a:t>
            </a:r>
            <a:r>
              <a:rPr lang="en-US" dirty="0" err="1">
                <a:latin typeface="Helvetica Neue"/>
                <a:ea typeface="Helvetica Neue"/>
                <a:cs typeface="Helvetica Neue"/>
                <a:sym typeface="Helvetica Neue"/>
              </a:rPr>
              <a:t>upload.wikimedia.org</a:t>
            </a:r>
            <a:r>
              <a:rPr lang="en-US" dirty="0">
                <a:latin typeface="Helvetica Neue"/>
                <a:ea typeface="Helvetica Neue"/>
                <a:cs typeface="Helvetica Neue"/>
                <a:sym typeface="Helvetica Neue"/>
              </a:rPr>
              <a:t>/</a:t>
            </a:r>
            <a:r>
              <a:rPr lang="en-US" dirty="0" err="1">
                <a:latin typeface="Helvetica Neue"/>
                <a:ea typeface="Helvetica Neue"/>
                <a:cs typeface="Helvetica Neue"/>
                <a:sym typeface="Helvetica Neue"/>
              </a:rPr>
              <a:t>wikipedia</a:t>
            </a:r>
            <a:r>
              <a:rPr lang="en-US" dirty="0">
                <a:latin typeface="Helvetica Neue"/>
                <a:ea typeface="Helvetica Neue"/>
                <a:cs typeface="Helvetica Neue"/>
                <a:sym typeface="Helvetica Neue"/>
              </a:rPr>
              <a:t>/commons/6/6c/Biston.betularia.7200.jpg</a:t>
            </a:r>
          </a:p>
          <a:p>
            <a:r>
              <a:rPr lang="en-US" dirty="0">
                <a:latin typeface="Helvetica Neue"/>
                <a:ea typeface="Helvetica Neue"/>
                <a:cs typeface="Helvetica Neue"/>
                <a:sym typeface="Helvetica Neue"/>
              </a:rPr>
              <a:t>Attribution: Chiswick Chap, CC BY-SA 2.5 &lt;https://</a:t>
            </a:r>
            <a:r>
              <a:rPr lang="en-US" dirty="0" err="1">
                <a:latin typeface="Helvetica Neue"/>
                <a:ea typeface="Helvetica Neue"/>
                <a:cs typeface="Helvetica Neue"/>
                <a:sym typeface="Helvetica Neue"/>
              </a:rPr>
              <a:t>creativecommons.org</a:t>
            </a:r>
            <a:r>
              <a:rPr lang="en-US" dirty="0">
                <a:latin typeface="Helvetica Neue"/>
                <a:ea typeface="Helvetica Neue"/>
                <a:cs typeface="Helvetica Neue"/>
                <a:sym typeface="Helvetica Neue"/>
              </a:rPr>
              <a:t>/licenses/by-</a:t>
            </a:r>
            <a:r>
              <a:rPr lang="en-US" dirty="0" err="1">
                <a:latin typeface="Helvetica Neue"/>
                <a:ea typeface="Helvetica Neue"/>
                <a:cs typeface="Helvetica Neue"/>
                <a:sym typeface="Helvetica Neue"/>
              </a:rPr>
              <a:t>sa</a:t>
            </a:r>
            <a:r>
              <a:rPr lang="en-US" dirty="0">
                <a:latin typeface="Helvetica Neue"/>
                <a:ea typeface="Helvetica Neue"/>
                <a:cs typeface="Helvetica Neue"/>
                <a:sym typeface="Helvetica Neue"/>
              </a:rPr>
              <a:t>/2.5&gt;, via Wikimedia Commons</a:t>
            </a:r>
          </a:p>
          <a:p>
            <a:endParaRPr lang="en-US" dirty="0"/>
          </a:p>
          <a:p>
            <a:pPr>
              <a:defRPr sz="1400"/>
            </a:pPr>
            <a:endParaRPr dirty="0"/>
          </a:p>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pic>
        <p:nvPicPr>
          <p:cNvPr id="19" name="Picture 2">
            <a:extLst>
              <a:ext uri="{FF2B5EF4-FFF2-40B4-BE49-F238E27FC236}">
                <a16:creationId xmlns:a16="http://schemas.microsoft.com/office/drawing/2014/main" id="{A12A7503-9058-4334-AAA0-D1D25BAD629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94643"/>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546718"/>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0" name="Picture 2">
            <a:extLst>
              <a:ext uri="{FF2B5EF4-FFF2-40B4-BE49-F238E27FC236}">
                <a16:creationId xmlns:a16="http://schemas.microsoft.com/office/drawing/2014/main" id="{8D11BAEE-3871-4AA9-A370-20A922B8893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5693584"/>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2">
            <a:extLst>
              <a:ext uri="{FF2B5EF4-FFF2-40B4-BE49-F238E27FC236}">
                <a16:creationId xmlns:a16="http://schemas.microsoft.com/office/drawing/2014/main" id="{EF7F462A-9BB5-4102-BDB6-D3E0EF8E6B4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882042"/>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4">
            <a:extLst>
              <a:ext uri="{FF2B5EF4-FFF2-40B4-BE49-F238E27FC236}">
                <a16:creationId xmlns:a16="http://schemas.microsoft.com/office/drawing/2014/main" id="{4305F53F-F4E1-4703-8F6A-80087181B54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70971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6">
            <a:extLst>
              <a:ext uri="{FF2B5EF4-FFF2-40B4-BE49-F238E27FC236}">
                <a16:creationId xmlns:a16="http://schemas.microsoft.com/office/drawing/2014/main" id="{538AD338-008A-4717-BADA-6DC1BECABE9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090074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8">
            <a:extLst>
              <a:ext uri="{FF2B5EF4-FFF2-40B4-BE49-F238E27FC236}">
                <a16:creationId xmlns:a16="http://schemas.microsoft.com/office/drawing/2014/main" id="{8AC445F7-0D92-4B64-8859-D61C8413DE3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951330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0">
            <a:extLst>
              <a:ext uri="{FF2B5EF4-FFF2-40B4-BE49-F238E27FC236}">
                <a16:creationId xmlns:a16="http://schemas.microsoft.com/office/drawing/2014/main" id="{1C9C1431-D43F-408C-A79E-435F8AAEC3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235523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2">
            <a:extLst>
              <a:ext uri="{FF2B5EF4-FFF2-40B4-BE49-F238E27FC236}">
                <a16:creationId xmlns:a16="http://schemas.microsoft.com/office/drawing/2014/main" id="{CD350CE3-67FE-4FAE-A9D4-0E7F69649E0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6348599"/>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4">
            <a:extLst>
              <a:ext uri="{FF2B5EF4-FFF2-40B4-BE49-F238E27FC236}">
                <a16:creationId xmlns:a16="http://schemas.microsoft.com/office/drawing/2014/main" id="{868540C2-C6CC-4288-87EF-C071C92935E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221870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6">
            <a:extLst>
              <a:ext uri="{FF2B5EF4-FFF2-40B4-BE49-F238E27FC236}">
                <a16:creationId xmlns:a16="http://schemas.microsoft.com/office/drawing/2014/main" id="{151B29AE-A58E-407C-A6E1-E57104934A13}"/>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250852"/>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Tree>
    <p:extLst>
      <p:ext uri="{BB962C8B-B14F-4D97-AF65-F5344CB8AC3E}">
        <p14:creationId xmlns:p14="http://schemas.microsoft.com/office/powerpoint/2010/main" val="282398745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32">
            <a:extLst>
              <a:ext uri="{FF2B5EF4-FFF2-40B4-BE49-F238E27FC236}">
                <a16:creationId xmlns:a16="http://schemas.microsoft.com/office/drawing/2014/main" id="{9C72C05E-F8BB-4C57-865D-342E4D16E6A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89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234882"/>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Tree>
    <p:extLst>
      <p:ext uri="{BB962C8B-B14F-4D97-AF65-F5344CB8AC3E}">
        <p14:creationId xmlns:p14="http://schemas.microsoft.com/office/powerpoint/2010/main" val="590989935"/>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Purple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8" name="Picture 7">
            <a:extLst>
              <a:ext uri="{FF2B5EF4-FFF2-40B4-BE49-F238E27FC236}">
                <a16:creationId xmlns:a16="http://schemas.microsoft.com/office/drawing/2014/main" id="{0ED0A690-83FF-4AFC-B913-BD591D012976}"/>
              </a:ext>
            </a:extLst>
          </p:cNvPr>
          <p:cNvPicPr>
            <a:picLocks noChangeAspect="1"/>
          </p:cNvPicPr>
          <p:nvPr userDrawn="1"/>
        </p:nvPicPr>
        <p:blipFill rotWithShape="1">
          <a:blip r:embed="rId2"/>
          <a:srcRect r="13953" b="1240"/>
          <a:stretch/>
        </p:blipFill>
        <p:spPr>
          <a:xfrm>
            <a:off x="1103163" y="1855552"/>
            <a:ext cx="1035122" cy="891044"/>
          </a:xfrm>
          <a:prstGeom prst="rect">
            <a:avLst/>
          </a:prstGeom>
        </p:spPr>
      </p:pic>
      <p:sp>
        <p:nvSpPr>
          <p:cNvPr id="9" name="Shape 177">
            <a:extLst>
              <a:ext uri="{FF2B5EF4-FFF2-40B4-BE49-F238E27FC236}">
                <a16:creationId xmlns:a16="http://schemas.microsoft.com/office/drawing/2014/main" id="{9BE1E968-7007-4EC3-90E7-BFA8D7B7992D}"/>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pic>
        <p:nvPicPr>
          <p:cNvPr id="10" name="Picture 9">
            <a:extLst>
              <a:ext uri="{FF2B5EF4-FFF2-40B4-BE49-F238E27FC236}">
                <a16:creationId xmlns:a16="http://schemas.microsoft.com/office/drawing/2014/main" id="{8244546D-E382-4935-855C-1EB771CB3EC6}"/>
              </a:ext>
            </a:extLst>
          </p:cNvPr>
          <p:cNvPicPr>
            <a:picLocks noChangeAspect="1"/>
          </p:cNvPicPr>
          <p:nvPr userDrawn="1"/>
        </p:nvPicPr>
        <p:blipFill rotWithShape="1">
          <a:blip r:embed="rId3"/>
          <a:srcRect t="11938" r="21976"/>
          <a:stretch/>
        </p:blipFill>
        <p:spPr>
          <a:xfrm>
            <a:off x="4129834" y="1934122"/>
            <a:ext cx="1052623" cy="891043"/>
          </a:xfrm>
          <a:prstGeom prst="rect">
            <a:avLst/>
          </a:prstGeom>
        </p:spPr>
      </p:pic>
      <p:sp>
        <p:nvSpPr>
          <p:cNvPr id="11" name="Shape 181">
            <a:extLst>
              <a:ext uri="{FF2B5EF4-FFF2-40B4-BE49-F238E27FC236}">
                <a16:creationId xmlns:a16="http://schemas.microsoft.com/office/drawing/2014/main" id="{69EB8347-8238-48AA-99D5-2BD388A3BC3F}"/>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pic>
        <p:nvPicPr>
          <p:cNvPr id="12" name="Picture 11">
            <a:extLst>
              <a:ext uri="{FF2B5EF4-FFF2-40B4-BE49-F238E27FC236}">
                <a16:creationId xmlns:a16="http://schemas.microsoft.com/office/drawing/2014/main" id="{A9FA5FB8-BE1B-45B0-A739-95E543E6705A}"/>
              </a:ext>
            </a:extLst>
          </p:cNvPr>
          <p:cNvPicPr>
            <a:picLocks noChangeAspect="1"/>
          </p:cNvPicPr>
          <p:nvPr userDrawn="1"/>
        </p:nvPicPr>
        <p:blipFill rotWithShape="1">
          <a:blip r:embed="rId4"/>
          <a:srcRect t="20000" r="38023" b="20000"/>
          <a:stretch/>
        </p:blipFill>
        <p:spPr>
          <a:xfrm>
            <a:off x="6793992" y="1878842"/>
            <a:ext cx="1227198" cy="891043"/>
          </a:xfrm>
          <a:prstGeom prst="rect">
            <a:avLst/>
          </a:prstGeom>
        </p:spPr>
      </p:pic>
      <p:sp>
        <p:nvSpPr>
          <p:cNvPr id="13" name="Shape 185">
            <a:extLst>
              <a:ext uri="{FF2B5EF4-FFF2-40B4-BE49-F238E27FC236}">
                <a16:creationId xmlns:a16="http://schemas.microsoft.com/office/drawing/2014/main" id="{C6AF2FE2-52A2-447D-BDB6-3B51D539602A}"/>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4" name="Shape 185">
            <a:extLst>
              <a:ext uri="{FF2B5EF4-FFF2-40B4-BE49-F238E27FC236}">
                <a16:creationId xmlns:a16="http://schemas.microsoft.com/office/drawing/2014/main" id="{562CB457-3669-4BD0-9844-DA1E150C9176}"/>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5" name="Shape 173">
            <a:extLst>
              <a:ext uri="{FF2B5EF4-FFF2-40B4-BE49-F238E27FC236}">
                <a16:creationId xmlns:a16="http://schemas.microsoft.com/office/drawing/2014/main" id="{97AEE6E7-0D77-4954-B097-8A522D1D1721}"/>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6" name="Picture 15">
            <a:extLst>
              <a:ext uri="{FF2B5EF4-FFF2-40B4-BE49-F238E27FC236}">
                <a16:creationId xmlns:a16="http://schemas.microsoft.com/office/drawing/2014/main" id="{F93E55BD-1E0D-43EA-812A-E18CD759EE0A}"/>
              </a:ext>
            </a:extLst>
          </p:cNvPr>
          <p:cNvPicPr>
            <a:picLocks noChangeAspect="1"/>
          </p:cNvPicPr>
          <p:nvPr userDrawn="1"/>
        </p:nvPicPr>
        <p:blipFill rotWithShape="1">
          <a:blip r:embed="rId5"/>
          <a:srcRect r="46512" b="9767"/>
          <a:stretch/>
        </p:blipFill>
        <p:spPr>
          <a:xfrm>
            <a:off x="5649838" y="4021574"/>
            <a:ext cx="916008" cy="1158950"/>
          </a:xfrm>
          <a:prstGeom prst="rect">
            <a:avLst/>
          </a:prstGeom>
        </p:spPr>
      </p:pic>
      <p:pic>
        <p:nvPicPr>
          <p:cNvPr id="17" name="Picture 16">
            <a:extLst>
              <a:ext uri="{FF2B5EF4-FFF2-40B4-BE49-F238E27FC236}">
                <a16:creationId xmlns:a16="http://schemas.microsoft.com/office/drawing/2014/main" id="{5B67A546-F591-4BE8-9883-111AF20FAF5B}"/>
              </a:ext>
            </a:extLst>
          </p:cNvPr>
          <p:cNvPicPr>
            <a:picLocks noChangeAspect="1"/>
          </p:cNvPicPr>
          <p:nvPr userDrawn="1"/>
        </p:nvPicPr>
        <p:blipFill rotWithShape="1">
          <a:blip r:embed="rId6"/>
          <a:srcRect r="33372" b="10078"/>
          <a:stretch/>
        </p:blipFill>
        <p:spPr>
          <a:xfrm>
            <a:off x="2365989" y="3892353"/>
            <a:ext cx="1128177" cy="1141959"/>
          </a:xfrm>
          <a:prstGeom prst="rect">
            <a:avLst/>
          </a:prstGeom>
        </p:spPr>
      </p:pic>
      <p:sp>
        <p:nvSpPr>
          <p:cNvPr id="18" name="Shape 171">
            <a:extLst>
              <a:ext uri="{FF2B5EF4-FFF2-40B4-BE49-F238E27FC236}">
                <a16:creationId xmlns:a16="http://schemas.microsoft.com/office/drawing/2014/main" id="{B73AABC1-B799-4781-A165-CBD6DD70B724}"/>
              </a:ext>
            </a:extLst>
          </p:cNvPr>
          <p:cNvSpPr/>
          <p:nvPr userDrawn="1"/>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latin typeface="+mn-lt"/>
              </a:rPr>
              <a:t>:</a:t>
            </a:r>
          </a:p>
        </p:txBody>
      </p:sp>
      <p:graphicFrame>
        <p:nvGraphicFramePr>
          <p:cNvPr id="20" name="Table 19">
            <a:extLst>
              <a:ext uri="{FF2B5EF4-FFF2-40B4-BE49-F238E27FC236}">
                <a16:creationId xmlns:a16="http://schemas.microsoft.com/office/drawing/2014/main" id="{8702793B-E150-4621-A7C5-B579A18B7100}"/>
              </a:ext>
            </a:extLst>
          </p:cNvPr>
          <p:cNvGraphicFramePr>
            <a:graphicFrameLocks noGrp="1"/>
          </p:cNvGraphicFramePr>
          <p:nvPr userDrawn="1">
            <p:extLst>
              <p:ext uri="{D42A27DB-BD31-4B8C-83A1-F6EECF244321}">
                <p14:modId xmlns:p14="http://schemas.microsoft.com/office/powerpoint/2010/main" val="91464810"/>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graphicFrame>
        <p:nvGraphicFramePr>
          <p:cNvPr id="21" name="Table 20">
            <a:extLst>
              <a:ext uri="{FF2B5EF4-FFF2-40B4-BE49-F238E27FC236}">
                <a16:creationId xmlns:a16="http://schemas.microsoft.com/office/drawing/2014/main" id="{3EA4621F-B906-48E1-AF8A-A8380638067E}"/>
              </a:ext>
            </a:extLst>
          </p:cNvPr>
          <p:cNvGraphicFramePr>
            <a:graphicFrameLocks noGrp="1"/>
          </p:cNvGraphicFramePr>
          <p:nvPr userDrawn="1">
            <p:extLst>
              <p:ext uri="{D42A27DB-BD31-4B8C-83A1-F6EECF244321}">
                <p14:modId xmlns:p14="http://schemas.microsoft.com/office/powerpoint/2010/main" val="136123905"/>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spTree>
    <p:extLst>
      <p:ext uri="{BB962C8B-B14F-4D97-AF65-F5344CB8AC3E}">
        <p14:creationId xmlns:p14="http://schemas.microsoft.com/office/powerpoint/2010/main" val="3717475213"/>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2600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34">
            <a:extLst>
              <a:ext uri="{FF2B5EF4-FFF2-40B4-BE49-F238E27FC236}">
                <a16:creationId xmlns:a16="http://schemas.microsoft.com/office/drawing/2014/main" id="{E1696F64-2D54-4F6C-92C0-9D992819CF3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3" y="894644"/>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374795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36">
            <a:extLst>
              <a:ext uri="{FF2B5EF4-FFF2-40B4-BE49-F238E27FC236}">
                <a16:creationId xmlns:a16="http://schemas.microsoft.com/office/drawing/2014/main" id="{CD845D0D-7AF2-43E6-A1BA-55DE49971AF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895"/>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933939"/>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38">
            <a:extLst>
              <a:ext uri="{FF2B5EF4-FFF2-40B4-BE49-F238E27FC236}">
                <a16:creationId xmlns:a16="http://schemas.microsoft.com/office/drawing/2014/main" id="{F8299035-1674-4452-AEC5-A0F956B4724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9302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60105"/>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40">
            <a:extLst>
              <a:ext uri="{FF2B5EF4-FFF2-40B4-BE49-F238E27FC236}">
                <a16:creationId xmlns:a16="http://schemas.microsoft.com/office/drawing/2014/main" id="{90176703-DC02-4A3B-9C9B-6F80A7CE49B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89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75985"/>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42">
            <a:extLst>
              <a:ext uri="{FF2B5EF4-FFF2-40B4-BE49-F238E27FC236}">
                <a16:creationId xmlns:a16="http://schemas.microsoft.com/office/drawing/2014/main" id="{9A3971AC-968E-44C7-A71F-F283CA7CA63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9716"/>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9058478"/>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44">
            <a:extLst>
              <a:ext uri="{FF2B5EF4-FFF2-40B4-BE49-F238E27FC236}">
                <a16:creationId xmlns:a16="http://schemas.microsoft.com/office/drawing/2014/main" id="{D0A8DBFC-4490-4145-ABAC-9BD1F42FFA7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6137" y="887896"/>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825194"/>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46">
            <a:extLst>
              <a:ext uri="{FF2B5EF4-FFF2-40B4-BE49-F238E27FC236}">
                <a16:creationId xmlns:a16="http://schemas.microsoft.com/office/drawing/2014/main" id="{7BB7FFE7-3D40-4ECC-9042-8CB2F45501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3" y="892001"/>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96928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 for Titles</a:t>
            </a:r>
          </a:p>
        </p:txBody>
      </p:sp>
      <p:sp>
        <p:nvSpPr>
          <p:cNvPr id="3" name="Text Placeholder 2"/>
          <p:cNvSpPr>
            <a:spLocks noGrp="1"/>
          </p:cNvSpPr>
          <p:nvPr>
            <p:ph type="body" idx="1"/>
          </p:nvPr>
        </p:nvSpPr>
        <p:spPr>
          <a:xfrm>
            <a:off x="457200" y="1600201"/>
            <a:ext cx="8229600" cy="308674"/>
          </a:xfrm>
          <a:prstGeom prst="rect">
            <a:avLst/>
          </a:prstGeom>
        </p:spPr>
        <p:txBody>
          <a:bodyPr vert="horz" lIns="91440" tIns="45720" rIns="91440" bIns="45720" rtlCol="0">
            <a:spAutoFit/>
          </a:bodyPr>
          <a:lstStyle/>
          <a:p>
            <a:pPr lvl="0"/>
            <a:r>
              <a:rPr lang="en-US" dirty="0"/>
              <a:t>Arial (Body) 14 Pt. Font for Body Text</a:t>
            </a:r>
          </a:p>
        </p:txBody>
      </p:sp>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4"/>
          <a:stretch>
            <a:fillRect/>
          </a:stretch>
        </p:blipFill>
        <p:spPr>
          <a:xfrm>
            <a:off x="142802" y="6410158"/>
            <a:ext cx="696007" cy="245260"/>
          </a:xfrm>
          <a:prstGeom prst="rect">
            <a:avLst/>
          </a:prstGeom>
          <a:ln w="12700">
            <a:miter lim="400000"/>
          </a:ln>
        </p:spPr>
      </p:pic>
      <p:pic>
        <p:nvPicPr>
          <p:cNvPr id="7" name="Picture 6" descr="Logo&#10;&#10;Description automatically generated">
            <a:extLst>
              <a:ext uri="{FF2B5EF4-FFF2-40B4-BE49-F238E27FC236}">
                <a16:creationId xmlns:a16="http://schemas.microsoft.com/office/drawing/2014/main" id="{1137DD0C-C7FA-4B35-9759-AA8FC456F3D1}"/>
              </a:ext>
            </a:extLst>
          </p:cNvPr>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286306853"/>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1406"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1406"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2.xml"/><Relationship Id="rId4" Type="http://schemas.openxmlformats.org/officeDocument/2006/relationships/image" Target="../media/image20.png"/></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00.xml.rels><?xml version="1.0" encoding="UTF-8" standalone="yes"?>
<Relationships xmlns="http://schemas.openxmlformats.org/package/2006/relationships"><Relationship Id="rId3" Type="http://schemas.openxmlformats.org/officeDocument/2006/relationships/image" Target="../media/image73.tiff"/><Relationship Id="rId2" Type="http://schemas.openxmlformats.org/officeDocument/2006/relationships/notesSlide" Target="../notesSlides/notesSlide87.xml"/><Relationship Id="rId1" Type="http://schemas.openxmlformats.org/officeDocument/2006/relationships/slideLayout" Target="../slideLayouts/slideLayout22.xml"/><Relationship Id="rId5" Type="http://schemas.openxmlformats.org/officeDocument/2006/relationships/image" Target="../media/image34.png"/><Relationship Id="rId4" Type="http://schemas.openxmlformats.org/officeDocument/2006/relationships/image" Target="../media/image76.tiff"/></Relationships>
</file>

<file path=ppt/slides/_rels/slide101.xml.rels><?xml version="1.0" encoding="UTF-8" standalone="yes"?>
<Relationships xmlns="http://schemas.openxmlformats.org/package/2006/relationships"><Relationship Id="rId3" Type="http://schemas.openxmlformats.org/officeDocument/2006/relationships/image" Target="../media/image73.tiff"/><Relationship Id="rId2" Type="http://schemas.openxmlformats.org/officeDocument/2006/relationships/notesSlide" Target="../notesSlides/notesSlide88.xml"/><Relationship Id="rId1" Type="http://schemas.openxmlformats.org/officeDocument/2006/relationships/slideLayout" Target="../slideLayouts/slideLayout22.xml"/><Relationship Id="rId5" Type="http://schemas.openxmlformats.org/officeDocument/2006/relationships/image" Target="../media/image34.png"/><Relationship Id="rId4" Type="http://schemas.openxmlformats.org/officeDocument/2006/relationships/image" Target="../media/image76.tiff"/></Relationships>
</file>

<file path=ppt/slides/_rels/slide102.xml.rels><?xml version="1.0" encoding="UTF-8" standalone="yes"?>
<Relationships xmlns="http://schemas.openxmlformats.org/package/2006/relationships"><Relationship Id="rId3" Type="http://schemas.openxmlformats.org/officeDocument/2006/relationships/image" Target="../media/image74.tiff"/><Relationship Id="rId2" Type="http://schemas.openxmlformats.org/officeDocument/2006/relationships/notesSlide" Target="../notesSlides/notesSlide89.xml"/><Relationship Id="rId1" Type="http://schemas.openxmlformats.org/officeDocument/2006/relationships/slideLayout" Target="../slideLayouts/slideLayout22.xml"/><Relationship Id="rId4" Type="http://schemas.openxmlformats.org/officeDocument/2006/relationships/image" Target="../media/image75.png"/></Relationships>
</file>

<file path=ppt/slides/_rels/slide103.xml.rels><?xml version="1.0" encoding="UTF-8" standalone="yes"?>
<Relationships xmlns="http://schemas.openxmlformats.org/package/2006/relationships"><Relationship Id="rId3" Type="http://schemas.openxmlformats.org/officeDocument/2006/relationships/image" Target="../media/image76.tiff"/><Relationship Id="rId2" Type="http://schemas.openxmlformats.org/officeDocument/2006/relationships/notesSlide" Target="../notesSlides/notesSlide90.xml"/><Relationship Id="rId1" Type="http://schemas.openxmlformats.org/officeDocument/2006/relationships/slideLayout" Target="../slideLayouts/slideLayout22.xml"/><Relationship Id="rId4" Type="http://schemas.openxmlformats.org/officeDocument/2006/relationships/image" Target="../media/image34.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2.xml"/></Relationships>
</file>

<file path=ppt/slides/_rels/slide107.xml.rels><?xml version="1.0" encoding="UTF-8" standalone="yes"?>
<Relationships xmlns="http://schemas.openxmlformats.org/package/2006/relationships"><Relationship Id="rId3" Type="http://schemas.openxmlformats.org/officeDocument/2006/relationships/hyperlink" Target="http://www.pbslearningmedia.org/resource/tdc02.sci.life.evo.dar/evolving-ideas-who-was-charles-darwin/" TargetMode="External"/><Relationship Id="rId2" Type="http://schemas.openxmlformats.org/officeDocument/2006/relationships/notesSlide" Target="../notesSlides/notesSlide94.xml"/><Relationship Id="rId1" Type="http://schemas.openxmlformats.org/officeDocument/2006/relationships/slideLayout" Target="../slideLayouts/slideLayout22.xml"/><Relationship Id="rId4" Type="http://schemas.openxmlformats.org/officeDocument/2006/relationships/hyperlink" Target="https://www.youtube.com/watch?v=H8q3my7ujws" TargetMode="Externa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8.xml"/><Relationship Id="rId1" Type="http://schemas.openxmlformats.org/officeDocument/2006/relationships/slideLayout" Target="../slideLayouts/slideLayout22.xml"/></Relationships>
</file>

<file path=ppt/slides/_rels/slide1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9.xml"/><Relationship Id="rId1" Type="http://schemas.openxmlformats.org/officeDocument/2006/relationships/slideLayout" Target="../slideLayouts/slideLayout22.xml"/><Relationship Id="rId4" Type="http://schemas.openxmlformats.org/officeDocument/2006/relationships/image" Target="../media/image32.pn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2.xml"/><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2.xml"/><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image" Target="../media/image37.png"/><Relationship Id="rId5" Type="http://schemas.openxmlformats.org/officeDocument/2006/relationships/image" Target="../media/image35.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 Id="rId9"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image" Target="../media/image43.png"/><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2.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2.xml"/><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2.xml"/><Relationship Id="rId5" Type="http://schemas.openxmlformats.org/officeDocument/2006/relationships/image" Target="../media/image40.png"/><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4.xml"/><Relationship Id="rId1" Type="http://schemas.openxmlformats.org/officeDocument/2006/relationships/slideLayout" Target="../slideLayouts/slideLayout22.xml"/><Relationship Id="rId4" Type="http://schemas.openxmlformats.org/officeDocument/2006/relationships/image" Target="../media/image45.jpeg"/></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22.xml"/><Relationship Id="rId4" Type="http://schemas.openxmlformats.org/officeDocument/2006/relationships/image" Target="../media/image47.jpe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2.xml"/><Relationship Id="rId4"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8.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38.png"/></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22.xml"/><Relationship Id="rId4" Type="http://schemas.openxmlformats.org/officeDocument/2006/relationships/image" Target="../media/image35.png"/></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22.xml"/><Relationship Id="rId5" Type="http://schemas.openxmlformats.org/officeDocument/2006/relationships/image" Target="../media/image57.png"/><Relationship Id="rId4" Type="http://schemas.openxmlformats.org/officeDocument/2006/relationships/image" Target="../media/image35.png"/></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1.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2.xml"/><Relationship Id="rId1" Type="http://schemas.openxmlformats.org/officeDocument/2006/relationships/slideLayout" Target="../slideLayouts/slideLayout22.xml"/><Relationship Id="rId4" Type="http://schemas.openxmlformats.org/officeDocument/2006/relationships/image" Target="../media/image59.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8.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9.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0.xml"/><Relationship Id="rId1" Type="http://schemas.openxmlformats.org/officeDocument/2006/relationships/slideLayout" Target="../slideLayouts/slideLayout22.xml"/><Relationship Id="rId4" Type="http://schemas.openxmlformats.org/officeDocument/2006/relationships/image" Target="../media/image61.png"/></Relationships>
</file>

<file path=ppt/slides/_rels/slide7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notesSlide" Target="../notesSlides/notesSlide63.xml"/><Relationship Id="rId1" Type="http://schemas.openxmlformats.org/officeDocument/2006/relationships/slideLayout" Target="../slideLayouts/slideLayout22.xml"/><Relationship Id="rId5" Type="http://schemas.openxmlformats.org/officeDocument/2006/relationships/image" Target="../media/image64.tiff"/><Relationship Id="rId4" Type="http://schemas.openxmlformats.org/officeDocument/2006/relationships/image" Target="../media/image63.tiff"/></Relationships>
</file>

<file path=ppt/slides/_rels/slide74.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notesSlide" Target="../notesSlides/notesSlide65.xml"/><Relationship Id="rId1" Type="http://schemas.openxmlformats.org/officeDocument/2006/relationships/slideLayout" Target="../slideLayouts/slideLayout22.xml"/><Relationship Id="rId4" Type="http://schemas.openxmlformats.org/officeDocument/2006/relationships/image" Target="../media/image40.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7.xml"/><Relationship Id="rId1" Type="http://schemas.openxmlformats.org/officeDocument/2006/relationships/slideLayout" Target="../slideLayouts/slideLayout22.xml"/><Relationship Id="rId4" Type="http://schemas.openxmlformats.org/officeDocument/2006/relationships/image" Target="../media/image38.png"/></Relationships>
</file>

<file path=ppt/slides/_rels/slide7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68.xml"/><Relationship Id="rId1" Type="http://schemas.openxmlformats.org/officeDocument/2006/relationships/slideLayout" Target="../slideLayouts/slideLayout22.xml"/><Relationship Id="rId6" Type="http://schemas.openxmlformats.org/officeDocument/2006/relationships/image" Target="../media/image66.tiff"/><Relationship Id="rId5" Type="http://schemas.openxmlformats.org/officeDocument/2006/relationships/image" Target="../media/image65.tiff"/><Relationship Id="rId4" Type="http://schemas.openxmlformats.org/officeDocument/2006/relationships/image" Target="../media/image38.png"/></Relationships>
</file>

<file path=ppt/slides/_rels/slide7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9.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0.xml"/><Relationship Id="rId1" Type="http://schemas.openxmlformats.org/officeDocument/2006/relationships/slideLayout" Target="../slideLayouts/slideLayout22.xml"/><Relationship Id="rId4" Type="http://schemas.openxmlformats.org/officeDocument/2006/relationships/image" Target="../media/image40.png"/></Relationships>
</file>

<file path=ppt/slides/_rels/slide81.xml.rels><?xml version="1.0" encoding="UTF-8" standalone="yes"?>
<Relationships xmlns="http://schemas.openxmlformats.org/package/2006/relationships"><Relationship Id="rId3" Type="http://schemas.openxmlformats.org/officeDocument/2006/relationships/image" Target="../media/image68.tiff"/><Relationship Id="rId2" Type="http://schemas.openxmlformats.org/officeDocument/2006/relationships/notesSlide" Target="../notesSlides/notesSlide71.xml"/><Relationship Id="rId1" Type="http://schemas.openxmlformats.org/officeDocument/2006/relationships/slideLayout" Target="../slideLayouts/slideLayout22.xml"/><Relationship Id="rId4" Type="http://schemas.openxmlformats.org/officeDocument/2006/relationships/image" Target="../media/image69.tiff"/></Relationships>
</file>

<file path=ppt/slides/_rels/slide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2.xml"/><Relationship Id="rId1" Type="http://schemas.openxmlformats.org/officeDocument/2006/relationships/slideLayout" Target="../slideLayouts/slideLayout22.xml"/><Relationship Id="rId5" Type="http://schemas.openxmlformats.org/officeDocument/2006/relationships/image" Target="../media/image71.tiff"/><Relationship Id="rId4" Type="http://schemas.openxmlformats.org/officeDocument/2006/relationships/image" Target="../media/image70.tiff"/></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5.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7.xml"/><Relationship Id="rId1" Type="http://schemas.openxmlformats.org/officeDocument/2006/relationships/slideLayout" Target="../slideLayouts/slideLayout22.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1.jpg"/><Relationship Id="rId7" Type="http://schemas.openxmlformats.org/officeDocument/2006/relationships/image" Target="../media/image25.jpg"/><Relationship Id="rId12" Type="http://schemas.openxmlformats.org/officeDocument/2006/relationships/image" Target="../media/image30.jpg"/><Relationship Id="rId2" Type="http://schemas.openxmlformats.org/officeDocument/2006/relationships/notesSlide" Target="../notesSlides/notesSlide4.xml"/><Relationship Id="rId1" Type="http://schemas.openxmlformats.org/officeDocument/2006/relationships/slideLayout" Target="../slideLayouts/slideLayout22.xml"/><Relationship Id="rId6" Type="http://schemas.openxmlformats.org/officeDocument/2006/relationships/image" Target="../media/image24.jpg"/><Relationship Id="rId11" Type="http://schemas.openxmlformats.org/officeDocument/2006/relationships/image" Target="../media/image29.jpg"/><Relationship Id="rId5" Type="http://schemas.openxmlformats.org/officeDocument/2006/relationships/image" Target="../media/image23.jpg"/><Relationship Id="rId10" Type="http://schemas.openxmlformats.org/officeDocument/2006/relationships/image" Target="../media/image28.jpg"/><Relationship Id="rId4" Type="http://schemas.openxmlformats.org/officeDocument/2006/relationships/image" Target="../media/image22.jpg"/><Relationship Id="rId9" Type="http://schemas.openxmlformats.org/officeDocument/2006/relationships/image" Target="../media/image27.JPG"/></Relationships>
</file>

<file path=ppt/slides/_rels/slide9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8.xml"/><Relationship Id="rId1" Type="http://schemas.openxmlformats.org/officeDocument/2006/relationships/slideLayout" Target="../slideLayouts/slideLayout22.xml"/><Relationship Id="rId4" Type="http://schemas.openxmlformats.org/officeDocument/2006/relationships/image" Target="../media/image34.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83.xml"/><Relationship Id="rId1" Type="http://schemas.openxmlformats.org/officeDocument/2006/relationships/slideLayout" Target="../slideLayouts/slideLayout22.xml"/><Relationship Id="rId4" Type="http://schemas.openxmlformats.org/officeDocument/2006/relationships/image" Target="../media/image73.tiff"/></Relationships>
</file>

<file path=ppt/slides/_rels/slide9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84.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3" Type="http://schemas.openxmlformats.org/officeDocument/2006/relationships/image" Target="../media/image74.tiff"/><Relationship Id="rId2" Type="http://schemas.openxmlformats.org/officeDocument/2006/relationships/notesSlide" Target="../notesSlides/notesSlide85.xml"/><Relationship Id="rId1" Type="http://schemas.openxmlformats.org/officeDocument/2006/relationships/slideLayout" Target="../slideLayouts/slideLayout22.xml"/><Relationship Id="rId4" Type="http://schemas.openxmlformats.org/officeDocument/2006/relationships/image" Target="../media/image75.png"/></Relationships>
</file>

<file path=ppt/slides/_rels/slide99.xml.rels><?xml version="1.0" encoding="UTF-8" standalone="yes"?>
<Relationships xmlns="http://schemas.openxmlformats.org/package/2006/relationships"><Relationship Id="rId3" Type="http://schemas.openxmlformats.org/officeDocument/2006/relationships/image" Target="../media/image74.tiff"/><Relationship Id="rId2" Type="http://schemas.openxmlformats.org/officeDocument/2006/relationships/notesSlide" Target="../notesSlides/notesSlide86.xml"/><Relationship Id="rId1" Type="http://schemas.openxmlformats.org/officeDocument/2006/relationships/slideLayout" Target="../slideLayouts/slideLayout22.xml"/><Relationship Id="rId4" Type="http://schemas.openxmlformats.org/officeDocument/2006/relationships/image" Target="../media/image7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1985943" y="-191999"/>
            <a:ext cx="5172113" cy="5076862"/>
          </a:xfrm>
          <a:prstGeom prst="rect">
            <a:avLst/>
          </a:prstGeom>
        </p:spPr>
      </p:pic>
      <p:sp>
        <p:nvSpPr>
          <p:cNvPr id="3" name="TextBox 2"/>
          <p:cNvSpPr txBox="1"/>
          <p:nvPr/>
        </p:nvSpPr>
        <p:spPr>
          <a:xfrm>
            <a:off x="0" y="4842050"/>
            <a:ext cx="9143999" cy="903132"/>
          </a:xfrm>
          <a:prstGeom prst="rect">
            <a:avLst/>
          </a:prstGeom>
          <a:solidFill>
            <a:srgbClr val="B9529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Natural Selection</a:t>
            </a:r>
          </a:p>
          <a:p>
            <a:pPr algn="ctr" defTabSz="410751" hangingPunct="0"/>
            <a:r>
              <a:rPr lang="en-US" dirty="0">
                <a:latin typeface="Arial" panose="020B0604020202020204" pitchFamily="34" charset="0"/>
                <a:cs typeface="Arial" panose="020B0604020202020204" pitchFamily="34" charset="0"/>
              </a:rPr>
              <a:t>Why and how do traits in populations change over time?</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0" y="6406041"/>
            <a:ext cx="9143998"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r" defTabSz="410751" hangingPunct="0"/>
            <a:r>
              <a:rPr lang="en-US" sz="1200" i="1" dirty="0">
                <a:solidFill>
                  <a:schemeClr val="bg1">
                    <a:lumMod val="65000"/>
                  </a:schemeClr>
                </a:solidFill>
                <a:latin typeface="Arial" panose="020B0604020202020204" pitchFamily="34" charset="0"/>
                <a:cs typeface="Arial" panose="020B0604020202020204" pitchFamily="34" charset="0"/>
              </a:rPr>
              <a:t>NS version August 2021</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2465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08503"/>
            <a:ext cx="2744084" cy="1598367"/>
          </a:xfrm>
          <a:prstGeom prst="rect">
            <a:avLst/>
          </a:prstGeom>
        </p:spPr>
      </p:pic>
      <p:sp>
        <p:nvSpPr>
          <p:cNvPr id="9" name="TextBox 8"/>
          <p:cNvSpPr txBox="1"/>
          <p:nvPr/>
        </p:nvSpPr>
        <p:spPr>
          <a:xfrm>
            <a:off x="6930781" y="3035367"/>
            <a:ext cx="764865" cy="400110"/>
          </a:xfrm>
          <a:prstGeom prst="rect">
            <a:avLst/>
          </a:prstGeom>
          <a:noFill/>
        </p:spPr>
        <p:txBody>
          <a:bodyPr wrap="square" rtlCol="0">
            <a:spAutoFit/>
          </a:bodyPr>
          <a:lstStyle/>
          <a:p>
            <a:r>
              <a:rPr lang="en-US" sz="2000" dirty="0">
                <a:solidFill>
                  <a:srgbClr val="B9529F"/>
                </a:solidFill>
                <a:latin typeface="Arial" panose="020B0604020202020204" pitchFamily="34" charset="0"/>
                <a:cs typeface="Arial" panose="020B0604020202020204" pitchFamily="34" charset="0"/>
              </a:rPr>
              <a:t>NS</a:t>
            </a:r>
            <a:endParaRPr lang="en-US" sz="2000" baseline="-25000" dirty="0">
              <a:solidFill>
                <a:srgbClr val="B9529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5415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D5DDCF5-665F-F340-8221-5085F79D7863}"/>
              </a:ext>
            </a:extLst>
          </p:cNvPr>
          <p:cNvPicPr>
            <a:picLocks noChangeAspect="1"/>
          </p:cNvPicPr>
          <p:nvPr/>
        </p:nvPicPr>
        <p:blipFill>
          <a:blip r:embed="rId3"/>
          <a:stretch>
            <a:fillRect/>
          </a:stretch>
        </p:blipFill>
        <p:spPr>
          <a:xfrm>
            <a:off x="5515423" y="1725408"/>
            <a:ext cx="3503876" cy="2012570"/>
          </a:xfrm>
          <a:prstGeom prst="rect">
            <a:avLst/>
          </a:prstGeom>
        </p:spPr>
      </p:pic>
      <p:pic>
        <p:nvPicPr>
          <p:cNvPr id="3" name="pasted-imag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961815" y="3737979"/>
            <a:ext cx="3647642" cy="1949502"/>
          </a:xfrm>
          <a:prstGeom prst="rect">
            <a:avLst/>
          </a:prstGeom>
          <a:ln w="12700">
            <a:miter lim="400000"/>
          </a:ln>
        </p:spPr>
      </p:pic>
      <p:pic>
        <p:nvPicPr>
          <p:cNvPr id="5" name="Staphylococcus_aureus.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143698" y="2117258"/>
            <a:ext cx="2446637" cy="1879018"/>
          </a:xfrm>
          <a:prstGeom prst="rect">
            <a:avLst/>
          </a:prstGeom>
          <a:ln w="12700">
            <a:miter lim="400000"/>
          </a:ln>
        </p:spPr>
      </p:pic>
      <p:pic>
        <p:nvPicPr>
          <p:cNvPr id="6" name="pasted-image.pdf"/>
          <p:cNvPicPr>
            <a:picLocks noChangeAspect="1"/>
          </p:cNvPicPr>
          <p:nvPr/>
        </p:nvPicPr>
        <p:blipFill>
          <a:blip r:embed="rId6"/>
          <a:stretch>
            <a:fillRect/>
          </a:stretch>
        </p:blipFill>
        <p:spPr>
          <a:xfrm flipH="1">
            <a:off x="124701" y="1901831"/>
            <a:ext cx="3121904" cy="1968158"/>
          </a:xfrm>
          <a:prstGeom prst="rect">
            <a:avLst/>
          </a:prstGeom>
          <a:ln w="12700">
            <a:miter lim="400000"/>
          </a:ln>
        </p:spPr>
      </p:pic>
      <p:pic>
        <p:nvPicPr>
          <p:cNvPr id="7" name="pasted-image.pdf"/>
          <p:cNvPicPr>
            <a:picLocks noChangeAspect="1"/>
          </p:cNvPicPr>
          <p:nvPr/>
        </p:nvPicPr>
        <p:blipFill>
          <a:blip r:embed="rId7"/>
          <a:stretch>
            <a:fillRect/>
          </a:stretch>
        </p:blipFill>
        <p:spPr>
          <a:xfrm flipH="1">
            <a:off x="4609457" y="3649947"/>
            <a:ext cx="3021211" cy="2031809"/>
          </a:xfrm>
          <a:prstGeom prst="rect">
            <a:avLst/>
          </a:prstGeom>
          <a:ln w="12700">
            <a:miter lim="400000"/>
          </a:ln>
        </p:spPr>
      </p:pic>
      <p:sp>
        <p:nvSpPr>
          <p:cNvPr id="8" name="WordArt 5"/>
          <p:cNvSpPr>
            <a:spLocks noChangeArrowheads="1" noChangeShapeType="1" noTextEdit="1"/>
          </p:cNvSpPr>
          <p:nvPr/>
        </p:nvSpPr>
        <p:spPr bwMode="auto">
          <a:xfrm>
            <a:off x="1685653" y="375043"/>
            <a:ext cx="5530911" cy="1277719"/>
          </a:xfrm>
          <a:prstGeom prst="rect">
            <a:avLst/>
          </a:prstGeom>
        </p:spPr>
        <p:txBody>
          <a:bodyPr wrap="none" fromWordArt="1">
            <a:prstTxWarp prst="textWave1">
              <a:avLst>
                <a:gd name="adj1" fmla="val 13005"/>
                <a:gd name="adj2" fmla="val 0"/>
              </a:avLst>
            </a:prstTxWarp>
          </a:bodyPr>
          <a:lstStyle/>
          <a:p>
            <a:pPr algn="ctr"/>
            <a:r>
              <a:rPr lang="en-US" sz="4640" b="1" kern="10" dirty="0">
                <a:ln w="9525">
                  <a:solidFill>
                    <a:schemeClr val="bg1"/>
                  </a:solidFill>
                  <a:round/>
                  <a:headEnd/>
                  <a:tailEnd/>
                </a:ln>
                <a:solidFill>
                  <a:schemeClr val="tx1"/>
                </a:solidFill>
                <a:latin typeface="Book Antiqua"/>
              </a:rPr>
              <a:t>Three Interesting Stories</a:t>
            </a:r>
            <a:endParaRPr lang="en-US" sz="4640" b="1" kern="10" dirty="0">
              <a:ln w="9525">
                <a:solidFill>
                  <a:schemeClr val="bg1"/>
                </a:solidFill>
                <a:round/>
                <a:headEnd/>
                <a:tailEnd/>
              </a:ln>
              <a:solidFill>
                <a:srgbClr val="9279B3"/>
              </a:solidFill>
              <a:latin typeface="Book Antiqua"/>
            </a:endParaRPr>
          </a:p>
        </p:txBody>
      </p:sp>
    </p:spTree>
    <p:extLst>
      <p:ext uri="{BB962C8B-B14F-4D97-AF65-F5344CB8AC3E}">
        <p14:creationId xmlns:p14="http://schemas.microsoft.com/office/powerpoint/2010/main" val="178106815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303159" y="132033"/>
            <a:ext cx="1800682" cy="2470409"/>
          </a:xfrm>
          <a:prstGeom prst="rect">
            <a:avLst/>
          </a:prstGeom>
        </p:spPr>
      </p:pic>
      <p:sp>
        <p:nvSpPr>
          <p:cNvPr id="12" name="Shape 152"/>
          <p:cNvSpPr/>
          <p:nvPr/>
        </p:nvSpPr>
        <p:spPr>
          <a:xfrm>
            <a:off x="737439" y="2602418"/>
            <a:ext cx="922497" cy="88370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lang="en-US" sz="1758" dirty="0">
                <a:solidFill>
                  <a:schemeClr val="tx1">
                    <a:lumMod val="95000"/>
                    <a:lumOff val="5000"/>
                  </a:schemeClr>
                </a:solidFill>
              </a:rPr>
              <a:t>Charles</a:t>
            </a:r>
          </a:p>
          <a:p>
            <a:pPr algn="ctr"/>
            <a:r>
              <a:rPr lang="en-US" sz="1758" dirty="0">
                <a:solidFill>
                  <a:schemeClr val="tx1">
                    <a:lumMod val="95000"/>
                    <a:lumOff val="5000"/>
                  </a:schemeClr>
                </a:solidFill>
              </a:rPr>
              <a:t>Darwin</a:t>
            </a:r>
          </a:p>
          <a:p>
            <a:pPr algn="ctr"/>
            <a:r>
              <a:rPr lang="en-US" sz="1758" dirty="0">
                <a:solidFill>
                  <a:schemeClr val="tx1">
                    <a:lumMod val="95000"/>
                    <a:lumOff val="5000"/>
                  </a:schemeClr>
                </a:solidFill>
              </a:rPr>
              <a:t> </a:t>
            </a:r>
            <a:endParaRPr sz="1758" dirty="0">
              <a:solidFill>
                <a:schemeClr val="tx1">
                  <a:lumMod val="95000"/>
                  <a:lumOff val="5000"/>
                </a:schemeClr>
              </a:solidFill>
            </a:endParaRPr>
          </a:p>
        </p:txBody>
      </p:sp>
      <p:pic>
        <p:nvPicPr>
          <p:cNvPr id="2" name="Picture 1"/>
          <p:cNvPicPr>
            <a:picLocks noChangeAspect="1"/>
          </p:cNvPicPr>
          <p:nvPr/>
        </p:nvPicPr>
        <p:blipFill>
          <a:blip r:embed="rId4"/>
          <a:stretch>
            <a:fillRect/>
          </a:stretch>
        </p:blipFill>
        <p:spPr>
          <a:xfrm>
            <a:off x="61055" y="3264541"/>
            <a:ext cx="2474668" cy="1415201"/>
          </a:xfrm>
          <a:prstGeom prst="rect">
            <a:avLst/>
          </a:prstGeom>
        </p:spPr>
      </p:pic>
      <p:pic>
        <p:nvPicPr>
          <p:cNvPr id="13" name="pasted-image.pdf"/>
          <p:cNvPicPr>
            <a:picLocks noChangeAspect="1"/>
          </p:cNvPicPr>
          <p:nvPr/>
        </p:nvPicPr>
        <p:blipFill>
          <a:blip r:embed="rId5"/>
          <a:stretch>
            <a:fillRect/>
          </a:stretch>
        </p:blipFill>
        <p:spPr>
          <a:xfrm flipH="1">
            <a:off x="62007" y="4756214"/>
            <a:ext cx="2499848" cy="1575992"/>
          </a:xfrm>
          <a:prstGeom prst="rect">
            <a:avLst/>
          </a:prstGeom>
          <a:ln w="12700">
            <a:miter lim="400000"/>
          </a:ln>
        </p:spPr>
      </p:pic>
      <p:sp>
        <p:nvSpPr>
          <p:cNvPr id="14" name="Rectangle 3"/>
          <p:cNvSpPr txBox="1">
            <a:spLocks noChangeArrowheads="1"/>
          </p:cNvSpPr>
          <p:nvPr/>
        </p:nvSpPr>
        <p:spPr>
          <a:xfrm>
            <a:off x="2996136" y="1425991"/>
            <a:ext cx="5820971" cy="595356"/>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marL="323690" indent="-323690" algn="l" hangingPunct="1">
              <a:buAutoNum type="arabicPeriod"/>
            </a:pPr>
            <a:r>
              <a:rPr lang="en-US" altLang="en-US" sz="1700" dirty="0">
                <a:solidFill>
                  <a:schemeClr val="tx1">
                    <a:lumMod val="95000"/>
                    <a:lumOff val="5000"/>
                  </a:schemeClr>
                </a:solidFill>
              </a:rPr>
              <a:t>More individuals are born in a species than the environment can support. There is a struggle to survive.</a:t>
            </a:r>
          </a:p>
        </p:txBody>
      </p:sp>
      <p:sp>
        <p:nvSpPr>
          <p:cNvPr id="9" name="Shape 261">
            <a:extLst>
              <a:ext uri="{FF2B5EF4-FFF2-40B4-BE49-F238E27FC236}">
                <a16:creationId xmlns:a16="http://schemas.microsoft.com/office/drawing/2014/main" id="{446BF998-8B95-1E42-93FD-01F4FA48F8CF}"/>
              </a:ext>
            </a:extLst>
          </p:cNvPr>
          <p:cNvSpPr/>
          <p:nvPr/>
        </p:nvSpPr>
        <p:spPr>
          <a:xfrm>
            <a:off x="2485966" y="90676"/>
            <a:ext cx="6624072"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The next model we will discuss is one proposed by Charles Darwin.</a:t>
            </a:r>
            <a:endParaRPr sz="2800" dirty="0">
              <a:solidFill>
                <a:schemeClr val="tx1"/>
              </a:solidFill>
            </a:endParaRPr>
          </a:p>
        </p:txBody>
      </p:sp>
      <p:sp>
        <p:nvSpPr>
          <p:cNvPr id="15" name="Shape 261">
            <a:extLst>
              <a:ext uri="{FF2B5EF4-FFF2-40B4-BE49-F238E27FC236}">
                <a16:creationId xmlns:a16="http://schemas.microsoft.com/office/drawing/2014/main" id="{B1ECD73C-FF51-1140-83BC-7461743ABDD5}"/>
              </a:ext>
            </a:extLst>
          </p:cNvPr>
          <p:cNvSpPr/>
          <p:nvPr/>
        </p:nvSpPr>
        <p:spPr>
          <a:xfrm>
            <a:off x="2594585" y="4496396"/>
            <a:ext cx="6624072"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lumMod val="95000"/>
                    <a:lumOff val="5000"/>
                  </a:schemeClr>
                </a:solidFill>
              </a:rPr>
              <a:t>He also proposed a model to explain trait-change over time.</a:t>
            </a:r>
            <a:endParaRPr sz="2800" dirty="0">
              <a:solidFill>
                <a:schemeClr val="tx1">
                  <a:lumMod val="95000"/>
                  <a:lumOff val="5000"/>
                </a:schemeClr>
              </a:solidFill>
            </a:endParaRPr>
          </a:p>
        </p:txBody>
      </p:sp>
      <p:sp>
        <p:nvSpPr>
          <p:cNvPr id="16" name="TextBox 15">
            <a:extLst>
              <a:ext uri="{FF2B5EF4-FFF2-40B4-BE49-F238E27FC236}">
                <a16:creationId xmlns:a16="http://schemas.microsoft.com/office/drawing/2014/main" id="{400516E9-25A9-484C-BC09-84059F23BFBB}"/>
              </a:ext>
            </a:extLst>
          </p:cNvPr>
          <p:cNvSpPr txBox="1"/>
          <p:nvPr/>
        </p:nvSpPr>
        <p:spPr>
          <a:xfrm>
            <a:off x="2996136" y="2135653"/>
            <a:ext cx="5820971" cy="611578"/>
          </a:xfrm>
          <a:prstGeom prst="rect">
            <a:avLst/>
          </a:prstGeom>
          <a:noFill/>
        </p:spPr>
        <p:txBody>
          <a:bodyPr wrap="square">
            <a:spAutoFit/>
          </a:bodyPr>
          <a:lstStyle/>
          <a:p>
            <a:pPr algn="l" hangingPunct="1">
              <a:defRPr/>
            </a:pPr>
            <a:r>
              <a:rPr lang="en-US" altLang="en-US" sz="1687" dirty="0">
                <a:solidFill>
                  <a:prstClr val="black">
                    <a:lumMod val="95000"/>
                    <a:lumOff val="5000"/>
                  </a:prstClr>
                </a:solidFill>
                <a:latin typeface="Arial" panose="020B0604020202020204"/>
              </a:rPr>
              <a:t>2. </a:t>
            </a:r>
            <a:r>
              <a:rPr lang="en-US" altLang="en-US" sz="1700" dirty="0">
                <a:solidFill>
                  <a:prstClr val="black">
                    <a:lumMod val="95000"/>
                    <a:lumOff val="5000"/>
                  </a:prstClr>
                </a:solidFill>
                <a:latin typeface="Arial" panose="020B0604020202020204"/>
              </a:rPr>
              <a:t>Within every species there is naturally existing variation.</a:t>
            </a:r>
          </a:p>
          <a:p>
            <a:pPr algn="l" hangingPunct="1">
              <a:defRPr/>
            </a:pPr>
            <a:endParaRPr lang="en-US" altLang="en-US" sz="1687" dirty="0">
              <a:solidFill>
                <a:prstClr val="black">
                  <a:lumMod val="95000"/>
                  <a:lumOff val="5000"/>
                </a:prstClr>
              </a:solidFill>
              <a:latin typeface="Arial" panose="020B0604020202020204"/>
            </a:endParaRPr>
          </a:p>
        </p:txBody>
      </p:sp>
      <p:sp>
        <p:nvSpPr>
          <p:cNvPr id="17" name="TextBox 16">
            <a:extLst>
              <a:ext uri="{FF2B5EF4-FFF2-40B4-BE49-F238E27FC236}">
                <a16:creationId xmlns:a16="http://schemas.microsoft.com/office/drawing/2014/main" id="{BE67B290-3D8F-41B6-ABFF-E2B44441A1FD}"/>
              </a:ext>
            </a:extLst>
          </p:cNvPr>
          <p:cNvSpPr txBox="1"/>
          <p:nvPr/>
        </p:nvSpPr>
        <p:spPr>
          <a:xfrm>
            <a:off x="2996136" y="2674577"/>
            <a:ext cx="5820971" cy="871201"/>
          </a:xfrm>
          <a:prstGeom prst="rect">
            <a:avLst/>
          </a:prstGeom>
          <a:noFill/>
        </p:spPr>
        <p:txBody>
          <a:bodyPr wrap="square">
            <a:spAutoFit/>
          </a:bodyPr>
          <a:lstStyle/>
          <a:p>
            <a:pPr algn="l" hangingPunct="1">
              <a:defRPr/>
            </a:pPr>
            <a:r>
              <a:rPr lang="en-US" altLang="en-US" sz="1687" dirty="0">
                <a:solidFill>
                  <a:prstClr val="black">
                    <a:lumMod val="95000"/>
                    <a:lumOff val="5000"/>
                  </a:prstClr>
                </a:solidFill>
                <a:latin typeface="Arial" panose="020B0604020202020204"/>
              </a:rPr>
              <a:t>3. </a:t>
            </a:r>
            <a:r>
              <a:rPr lang="en-US" altLang="en-US" sz="1700" dirty="0">
                <a:solidFill>
                  <a:prstClr val="black">
                    <a:lumMod val="95000"/>
                    <a:lumOff val="5000"/>
                  </a:prstClr>
                </a:solidFill>
                <a:latin typeface="Arial" panose="020B0604020202020204"/>
              </a:rPr>
              <a:t>Variations of some give them an advantage over others in the struggle to survive. </a:t>
            </a:r>
          </a:p>
          <a:p>
            <a:pPr algn="l" hangingPunct="1">
              <a:defRPr/>
            </a:pPr>
            <a:endParaRPr lang="en-US" altLang="en-US" sz="1687" dirty="0">
              <a:solidFill>
                <a:prstClr val="black">
                  <a:lumMod val="95000"/>
                  <a:lumOff val="5000"/>
                </a:prstClr>
              </a:solidFill>
              <a:latin typeface="Arial" panose="020B0604020202020204"/>
            </a:endParaRPr>
          </a:p>
        </p:txBody>
      </p:sp>
      <p:sp>
        <p:nvSpPr>
          <p:cNvPr id="18" name="TextBox 17">
            <a:extLst>
              <a:ext uri="{FF2B5EF4-FFF2-40B4-BE49-F238E27FC236}">
                <a16:creationId xmlns:a16="http://schemas.microsoft.com/office/drawing/2014/main" id="{5969EF65-38B6-45E5-8807-1A42893229E3}"/>
              </a:ext>
            </a:extLst>
          </p:cNvPr>
          <p:cNvSpPr txBox="1"/>
          <p:nvPr/>
        </p:nvSpPr>
        <p:spPr>
          <a:xfrm>
            <a:off x="2996135" y="3429000"/>
            <a:ext cx="5820971" cy="611578"/>
          </a:xfrm>
          <a:prstGeom prst="rect">
            <a:avLst/>
          </a:prstGeom>
          <a:noFill/>
        </p:spPr>
        <p:txBody>
          <a:bodyPr wrap="square">
            <a:spAutoFit/>
          </a:bodyPr>
          <a:lstStyle/>
          <a:p>
            <a:pPr algn="l" hangingPunct="1">
              <a:defRPr/>
            </a:pPr>
            <a:r>
              <a:rPr lang="en-US" altLang="en-US" sz="1687" dirty="0">
                <a:solidFill>
                  <a:prstClr val="black">
                    <a:lumMod val="95000"/>
                    <a:lumOff val="5000"/>
                  </a:prstClr>
                </a:solidFill>
                <a:latin typeface="Arial" panose="020B0604020202020204"/>
              </a:rPr>
              <a:t>4</a:t>
            </a:r>
            <a:r>
              <a:rPr lang="en-US" altLang="en-US" sz="1700" dirty="0">
                <a:solidFill>
                  <a:prstClr val="black">
                    <a:lumMod val="95000"/>
                    <a:lumOff val="5000"/>
                  </a:prstClr>
                </a:solidFill>
                <a:latin typeface="Arial" panose="020B0604020202020204"/>
              </a:rPr>
              <a:t>. More of these individuals will survive</a:t>
            </a:r>
          </a:p>
          <a:p>
            <a:pPr algn="l" hangingPunct="1">
              <a:defRPr/>
            </a:pPr>
            <a:r>
              <a:rPr lang="en-US" altLang="en-US" sz="1700" dirty="0">
                <a:solidFill>
                  <a:prstClr val="black">
                    <a:lumMod val="95000"/>
                    <a:lumOff val="5000"/>
                  </a:prstClr>
                </a:solidFill>
                <a:latin typeface="Arial" panose="020B0604020202020204"/>
              </a:rPr>
              <a:t> and reproduce than will those with less favorable traits.</a:t>
            </a:r>
          </a:p>
        </p:txBody>
      </p:sp>
    </p:spTree>
    <p:extLst>
      <p:ext uri="{BB962C8B-B14F-4D97-AF65-F5344CB8AC3E}">
        <p14:creationId xmlns:p14="http://schemas.microsoft.com/office/powerpoint/2010/main" val="32257114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p:bldP spid="1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303159" y="132033"/>
            <a:ext cx="1800682" cy="2470409"/>
          </a:xfrm>
          <a:prstGeom prst="rect">
            <a:avLst/>
          </a:prstGeom>
        </p:spPr>
      </p:pic>
      <p:sp>
        <p:nvSpPr>
          <p:cNvPr id="12" name="Shape 152"/>
          <p:cNvSpPr/>
          <p:nvPr/>
        </p:nvSpPr>
        <p:spPr>
          <a:xfrm>
            <a:off x="737439" y="2602418"/>
            <a:ext cx="922497" cy="88370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lang="en-US" sz="1758" dirty="0">
                <a:solidFill>
                  <a:schemeClr val="tx1">
                    <a:lumMod val="95000"/>
                    <a:lumOff val="5000"/>
                  </a:schemeClr>
                </a:solidFill>
              </a:rPr>
              <a:t>Charles</a:t>
            </a:r>
          </a:p>
          <a:p>
            <a:pPr algn="ctr"/>
            <a:r>
              <a:rPr lang="en-US" sz="1758" dirty="0">
                <a:solidFill>
                  <a:schemeClr val="tx1">
                    <a:lumMod val="95000"/>
                    <a:lumOff val="5000"/>
                  </a:schemeClr>
                </a:solidFill>
              </a:rPr>
              <a:t>Darwin</a:t>
            </a:r>
          </a:p>
          <a:p>
            <a:pPr algn="ctr"/>
            <a:r>
              <a:rPr lang="en-US" sz="1758" dirty="0">
                <a:solidFill>
                  <a:schemeClr val="tx1">
                    <a:lumMod val="95000"/>
                    <a:lumOff val="5000"/>
                  </a:schemeClr>
                </a:solidFill>
              </a:rPr>
              <a:t> </a:t>
            </a:r>
            <a:endParaRPr sz="1758" dirty="0">
              <a:solidFill>
                <a:schemeClr val="tx1">
                  <a:lumMod val="95000"/>
                  <a:lumOff val="5000"/>
                </a:schemeClr>
              </a:solidFill>
            </a:endParaRPr>
          </a:p>
        </p:txBody>
      </p:sp>
      <p:pic>
        <p:nvPicPr>
          <p:cNvPr id="2" name="Picture 1"/>
          <p:cNvPicPr>
            <a:picLocks noChangeAspect="1"/>
          </p:cNvPicPr>
          <p:nvPr/>
        </p:nvPicPr>
        <p:blipFill>
          <a:blip r:embed="rId4"/>
          <a:stretch>
            <a:fillRect/>
          </a:stretch>
        </p:blipFill>
        <p:spPr>
          <a:xfrm>
            <a:off x="62007" y="3264541"/>
            <a:ext cx="2474668" cy="1415201"/>
          </a:xfrm>
          <a:prstGeom prst="rect">
            <a:avLst/>
          </a:prstGeom>
        </p:spPr>
      </p:pic>
      <p:pic>
        <p:nvPicPr>
          <p:cNvPr id="13" name="pasted-image.pdf"/>
          <p:cNvPicPr>
            <a:picLocks noChangeAspect="1"/>
          </p:cNvPicPr>
          <p:nvPr/>
        </p:nvPicPr>
        <p:blipFill>
          <a:blip r:embed="rId5"/>
          <a:stretch>
            <a:fillRect/>
          </a:stretch>
        </p:blipFill>
        <p:spPr>
          <a:xfrm flipH="1">
            <a:off x="62007" y="4756214"/>
            <a:ext cx="2499848" cy="1575992"/>
          </a:xfrm>
          <a:prstGeom prst="rect">
            <a:avLst/>
          </a:prstGeom>
          <a:ln w="12700">
            <a:miter lim="400000"/>
          </a:ln>
        </p:spPr>
      </p:pic>
      <p:sp>
        <p:nvSpPr>
          <p:cNvPr id="14" name="Rectangle 3"/>
          <p:cNvSpPr txBox="1">
            <a:spLocks noChangeArrowheads="1"/>
          </p:cNvSpPr>
          <p:nvPr/>
        </p:nvSpPr>
        <p:spPr>
          <a:xfrm>
            <a:off x="3019870" y="1229587"/>
            <a:ext cx="5820971" cy="3447227"/>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marL="323690" indent="-323690" algn="l" hangingPunct="1">
              <a:buAutoNum type="arabicPeriod"/>
            </a:pPr>
            <a:r>
              <a:rPr lang="en-US" altLang="en-US" sz="1700" dirty="0">
                <a:solidFill>
                  <a:schemeClr val="tx1">
                    <a:lumMod val="95000"/>
                    <a:lumOff val="5000"/>
                  </a:schemeClr>
                </a:solidFill>
              </a:rPr>
              <a:t>More individuals are born in a species than the environment can support. There is a struggle to survive.</a:t>
            </a:r>
          </a:p>
          <a:p>
            <a:pPr marL="321457" indent="-321457" algn="l" hangingPunct="1">
              <a:buAutoNum type="arabicPeriod"/>
            </a:pPr>
            <a:endParaRPr lang="en-US" altLang="en-US" sz="1700" dirty="0">
              <a:solidFill>
                <a:schemeClr val="tx1">
                  <a:lumMod val="95000"/>
                  <a:lumOff val="5000"/>
                </a:schemeClr>
              </a:solidFill>
            </a:endParaRPr>
          </a:p>
          <a:p>
            <a:pPr algn="l" hangingPunct="1"/>
            <a:r>
              <a:rPr lang="en-US" altLang="en-US" sz="1700" dirty="0">
                <a:solidFill>
                  <a:schemeClr val="tx1">
                    <a:lumMod val="95000"/>
                    <a:lumOff val="5000"/>
                  </a:schemeClr>
                </a:solidFill>
              </a:rPr>
              <a:t>2. Within every species there is naturally existing variation.</a:t>
            </a:r>
          </a:p>
          <a:p>
            <a:pPr algn="l" hangingPunct="1"/>
            <a:endParaRPr lang="en-US" altLang="en-US" sz="1700" dirty="0">
              <a:solidFill>
                <a:schemeClr val="tx1">
                  <a:lumMod val="95000"/>
                  <a:lumOff val="5000"/>
                </a:schemeClr>
              </a:solidFill>
            </a:endParaRPr>
          </a:p>
          <a:p>
            <a:pPr algn="l" hangingPunct="1"/>
            <a:r>
              <a:rPr lang="en-US" altLang="en-US" sz="1700" dirty="0">
                <a:solidFill>
                  <a:schemeClr val="tx1">
                    <a:lumMod val="95000"/>
                    <a:lumOff val="5000"/>
                  </a:schemeClr>
                </a:solidFill>
              </a:rPr>
              <a:t>3. Variations of some give them an advantage over others in the struggle to survive. </a:t>
            </a:r>
          </a:p>
          <a:p>
            <a:pPr algn="l" hangingPunct="1"/>
            <a:endParaRPr lang="en-US" altLang="en-US" sz="1700" dirty="0">
              <a:solidFill>
                <a:schemeClr val="tx1">
                  <a:lumMod val="95000"/>
                  <a:lumOff val="5000"/>
                </a:schemeClr>
              </a:solidFill>
            </a:endParaRPr>
          </a:p>
          <a:p>
            <a:pPr algn="l" hangingPunct="1"/>
            <a:r>
              <a:rPr lang="en-US" altLang="en-US" sz="1700" dirty="0">
                <a:solidFill>
                  <a:schemeClr val="tx1">
                    <a:lumMod val="95000"/>
                    <a:lumOff val="5000"/>
                  </a:schemeClr>
                </a:solidFill>
              </a:rPr>
              <a:t>4. More of these individuals will survive</a:t>
            </a:r>
          </a:p>
          <a:p>
            <a:pPr algn="l" hangingPunct="1"/>
            <a:r>
              <a:rPr lang="en-US" altLang="en-US" sz="1700" dirty="0">
                <a:solidFill>
                  <a:schemeClr val="tx1">
                    <a:lumMod val="95000"/>
                    <a:lumOff val="5000"/>
                  </a:schemeClr>
                </a:solidFill>
              </a:rPr>
              <a:t> and reproduce than will those with less favorable traits.</a:t>
            </a:r>
          </a:p>
          <a:p>
            <a:pPr algn="l" hangingPunct="1"/>
            <a:endParaRPr lang="en-US" altLang="en-US" sz="1700" dirty="0">
              <a:solidFill>
                <a:schemeClr val="tx1">
                  <a:lumMod val="95000"/>
                  <a:lumOff val="5000"/>
                </a:schemeClr>
              </a:solidFill>
            </a:endParaRPr>
          </a:p>
          <a:p>
            <a:pPr algn="l" hangingPunct="1"/>
            <a:r>
              <a:rPr lang="en-US" altLang="en-US" sz="1700" dirty="0">
                <a:solidFill>
                  <a:schemeClr val="tx1">
                    <a:lumMod val="95000"/>
                    <a:lumOff val="5000"/>
                  </a:schemeClr>
                </a:solidFill>
              </a:rPr>
              <a:t>5. Many traits are passed from parents to offspring.</a:t>
            </a:r>
          </a:p>
          <a:p>
            <a:pPr algn="l" hangingPunct="1"/>
            <a:endParaRPr lang="en-US" altLang="en-US" sz="1687" dirty="0">
              <a:solidFill>
                <a:schemeClr val="tx1">
                  <a:lumMod val="95000"/>
                  <a:lumOff val="5000"/>
                </a:schemeClr>
              </a:solidFill>
            </a:endParaRPr>
          </a:p>
        </p:txBody>
      </p:sp>
      <p:sp>
        <p:nvSpPr>
          <p:cNvPr id="8" name="Shape 261">
            <a:extLst>
              <a:ext uri="{FF2B5EF4-FFF2-40B4-BE49-F238E27FC236}">
                <a16:creationId xmlns:a16="http://schemas.microsoft.com/office/drawing/2014/main" id="{5EDA6E48-7D19-444B-98C9-656B6BC3ED26}"/>
              </a:ext>
            </a:extLst>
          </p:cNvPr>
          <p:cNvSpPr/>
          <p:nvPr/>
        </p:nvSpPr>
        <p:spPr>
          <a:xfrm>
            <a:off x="2485966" y="90676"/>
            <a:ext cx="6624072"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The next model we will discuss is one proposed by Charles Darwin.</a:t>
            </a:r>
            <a:endParaRPr sz="2800" dirty="0">
              <a:solidFill>
                <a:schemeClr val="tx1"/>
              </a:solidFill>
            </a:endParaRPr>
          </a:p>
        </p:txBody>
      </p:sp>
      <p:sp>
        <p:nvSpPr>
          <p:cNvPr id="9" name="TextBox 8">
            <a:extLst>
              <a:ext uri="{FF2B5EF4-FFF2-40B4-BE49-F238E27FC236}">
                <a16:creationId xmlns:a16="http://schemas.microsoft.com/office/drawing/2014/main" id="{99BEA25B-2ABC-401D-87FB-422D75D303F5}"/>
              </a:ext>
            </a:extLst>
          </p:cNvPr>
          <p:cNvSpPr txBox="1"/>
          <p:nvPr/>
        </p:nvSpPr>
        <p:spPr>
          <a:xfrm>
            <a:off x="3019870" y="4557206"/>
            <a:ext cx="5820971" cy="1390445"/>
          </a:xfrm>
          <a:prstGeom prst="rect">
            <a:avLst/>
          </a:prstGeom>
          <a:noFill/>
        </p:spPr>
        <p:txBody>
          <a:bodyPr wrap="square">
            <a:spAutoFit/>
          </a:bodyPr>
          <a:lstStyle/>
          <a:p>
            <a:pPr algn="l" hangingPunct="1">
              <a:defRPr/>
            </a:pPr>
            <a:r>
              <a:rPr lang="en-US" altLang="en-US" sz="1700" dirty="0">
                <a:solidFill>
                  <a:prstClr val="black">
                    <a:lumMod val="95000"/>
                    <a:lumOff val="5000"/>
                  </a:prstClr>
                </a:solidFill>
                <a:latin typeface="Arial" panose="020B0604020202020204"/>
              </a:rPr>
              <a:t>6. More individuals with favorable traits reproduce, so the number of individuals with favorable traits increases in each generation. The number with less favorable traits decreases.</a:t>
            </a:r>
          </a:p>
          <a:p>
            <a:pPr algn="l" hangingPunct="1">
              <a:defRPr/>
            </a:pPr>
            <a:endParaRPr lang="en-US" altLang="en-US" sz="1687" dirty="0">
              <a:solidFill>
                <a:prstClr val="black">
                  <a:lumMod val="95000"/>
                  <a:lumOff val="5000"/>
                </a:prstClr>
              </a:solidFill>
              <a:latin typeface="Arial" panose="020B0604020202020204"/>
            </a:endParaRPr>
          </a:p>
        </p:txBody>
      </p:sp>
      <p:sp>
        <p:nvSpPr>
          <p:cNvPr id="15" name="TextBox 14">
            <a:extLst>
              <a:ext uri="{FF2B5EF4-FFF2-40B4-BE49-F238E27FC236}">
                <a16:creationId xmlns:a16="http://schemas.microsoft.com/office/drawing/2014/main" id="{CAD49036-70EF-424F-A627-A08EC97ECFBA}"/>
              </a:ext>
            </a:extLst>
          </p:cNvPr>
          <p:cNvSpPr txBox="1"/>
          <p:nvPr/>
        </p:nvSpPr>
        <p:spPr>
          <a:xfrm>
            <a:off x="3019868" y="5777233"/>
            <a:ext cx="5820971" cy="611578"/>
          </a:xfrm>
          <a:prstGeom prst="rect">
            <a:avLst/>
          </a:prstGeom>
          <a:noFill/>
        </p:spPr>
        <p:txBody>
          <a:bodyPr wrap="square">
            <a:spAutoFit/>
          </a:bodyPr>
          <a:lstStyle/>
          <a:p>
            <a:pPr algn="l" hangingPunct="1">
              <a:defRPr/>
            </a:pPr>
            <a:r>
              <a:rPr lang="en-US" altLang="en-US" sz="1700" dirty="0">
                <a:solidFill>
                  <a:prstClr val="black">
                    <a:lumMod val="95000"/>
                    <a:lumOff val="5000"/>
                  </a:prstClr>
                </a:solidFill>
                <a:latin typeface="Arial" panose="020B0604020202020204"/>
              </a:rPr>
              <a:t>7. Eventually the favorable trait becomes the most common form, but variation still exists. </a:t>
            </a:r>
          </a:p>
        </p:txBody>
      </p:sp>
    </p:spTree>
    <p:extLst>
      <p:ext uri="{BB962C8B-B14F-4D97-AF65-F5344CB8AC3E}">
        <p14:creationId xmlns:p14="http://schemas.microsoft.com/office/powerpoint/2010/main" val="28307882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txBox="1">
            <a:spLocks noChangeArrowheads="1"/>
          </p:cNvSpPr>
          <p:nvPr/>
        </p:nvSpPr>
        <p:spPr>
          <a:xfrm>
            <a:off x="303160" y="2868694"/>
            <a:ext cx="5797908" cy="1822615"/>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1406" dirty="0">
              <a:solidFill>
                <a:srgbClr val="583F34"/>
              </a:solidFill>
            </a:endParaRPr>
          </a:p>
          <a:p>
            <a:pPr algn="l" hangingPunct="1"/>
            <a:r>
              <a:rPr lang="en-US" altLang="en-US" sz="2000" dirty="0"/>
              <a:t>On your finch explanation, underline (using a blue crayon/pen/marker/pencil) any statements you made that are similar to those Darwin might have made about the finches.</a:t>
            </a:r>
          </a:p>
          <a:p>
            <a:pPr algn="l" hangingPunct="1"/>
            <a:endParaRPr lang="en-US" altLang="en-US" sz="1969" dirty="0"/>
          </a:p>
        </p:txBody>
      </p:sp>
      <p:sp>
        <p:nvSpPr>
          <p:cNvPr id="8" name="Shape 261"/>
          <p:cNvSpPr/>
          <p:nvPr/>
        </p:nvSpPr>
        <p:spPr>
          <a:xfrm>
            <a:off x="2153265" y="1371053"/>
            <a:ext cx="6624072"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How does it compare to your model and explanation?</a:t>
            </a:r>
            <a:endParaRPr sz="2800" dirty="0">
              <a:solidFill>
                <a:schemeClr val="tx1"/>
              </a:solidFill>
            </a:endParaRPr>
          </a:p>
        </p:txBody>
      </p:sp>
      <p:sp>
        <p:nvSpPr>
          <p:cNvPr id="9" name="Rectangle 3"/>
          <p:cNvSpPr txBox="1">
            <a:spLocks noChangeArrowheads="1"/>
          </p:cNvSpPr>
          <p:nvPr/>
        </p:nvSpPr>
        <p:spPr>
          <a:xfrm>
            <a:off x="303159" y="4425880"/>
            <a:ext cx="5797908" cy="894540"/>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1406" dirty="0">
              <a:solidFill>
                <a:srgbClr val="583F34"/>
              </a:solidFill>
            </a:endParaRPr>
          </a:p>
          <a:p>
            <a:pPr algn="l" hangingPunct="1"/>
            <a:r>
              <a:rPr lang="en-US" altLang="en-US" sz="2000" dirty="0"/>
              <a:t>Do you notice any differences?</a:t>
            </a:r>
          </a:p>
          <a:p>
            <a:pPr algn="l" hangingPunct="1"/>
            <a:endParaRPr lang="en-US" altLang="en-US" sz="1969" dirty="0"/>
          </a:p>
        </p:txBody>
      </p:sp>
      <p:sp>
        <p:nvSpPr>
          <p:cNvPr id="10" name="Rectangle 3"/>
          <p:cNvSpPr txBox="1">
            <a:spLocks noChangeArrowheads="1"/>
          </p:cNvSpPr>
          <p:nvPr/>
        </p:nvSpPr>
        <p:spPr>
          <a:xfrm>
            <a:off x="303159" y="5189209"/>
            <a:ext cx="5797908" cy="894540"/>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1406" dirty="0">
              <a:solidFill>
                <a:srgbClr val="583F34"/>
              </a:solidFill>
            </a:endParaRPr>
          </a:p>
          <a:p>
            <a:pPr algn="l" hangingPunct="1"/>
            <a:r>
              <a:rPr lang="en-US" altLang="en-US" sz="2000" dirty="0"/>
              <a:t>What do you think about Darwin’s model?</a:t>
            </a:r>
          </a:p>
          <a:p>
            <a:pPr algn="l" hangingPunct="1"/>
            <a:endParaRPr lang="en-US" altLang="en-US" sz="1969" dirty="0"/>
          </a:p>
        </p:txBody>
      </p:sp>
      <p:grpSp>
        <p:nvGrpSpPr>
          <p:cNvPr id="2" name="Group 1">
            <a:extLst>
              <a:ext uri="{FF2B5EF4-FFF2-40B4-BE49-F238E27FC236}">
                <a16:creationId xmlns:a16="http://schemas.microsoft.com/office/drawing/2014/main" id="{17CCC5D1-F8D9-4538-99C1-FF920676C694}"/>
              </a:ext>
            </a:extLst>
          </p:cNvPr>
          <p:cNvGrpSpPr/>
          <p:nvPr/>
        </p:nvGrpSpPr>
        <p:grpSpPr>
          <a:xfrm>
            <a:off x="117201" y="200238"/>
            <a:ext cx="8660137" cy="2558895"/>
            <a:chOff x="166685" y="284782"/>
            <a:chExt cx="12316639" cy="3639318"/>
          </a:xfrm>
        </p:grpSpPr>
        <p:sp>
          <p:nvSpPr>
            <p:cNvPr id="7" name="Shape 261"/>
            <p:cNvSpPr/>
            <p:nvPr/>
          </p:nvSpPr>
          <p:spPr>
            <a:xfrm>
              <a:off x="3062420" y="284782"/>
              <a:ext cx="9420904" cy="1328228"/>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What are your thoughts about Darwin’s model and his explanation?</a:t>
              </a:r>
              <a:endParaRPr sz="2800" dirty="0">
                <a:solidFill>
                  <a:schemeClr val="tx1"/>
                </a:solidFill>
              </a:endParaRPr>
            </a:p>
          </p:txBody>
        </p:sp>
        <p:pic>
          <p:nvPicPr>
            <p:cNvPr id="11" name="Picture 10">
              <a:extLst>
                <a:ext uri="{FF2B5EF4-FFF2-40B4-BE49-F238E27FC236}">
                  <a16:creationId xmlns:a16="http://schemas.microsoft.com/office/drawing/2014/main" id="{F13998B0-86EF-FE43-AB1B-8C38DA47978A}"/>
                </a:ext>
              </a:extLst>
            </p:cNvPr>
            <p:cNvPicPr>
              <a:picLocks noChangeAspect="1"/>
            </p:cNvPicPr>
            <p:nvPr/>
          </p:nvPicPr>
          <p:blipFill>
            <a:blip r:embed="rId3"/>
            <a:stretch>
              <a:fillRect/>
            </a:stretch>
          </p:blipFill>
          <p:spPr>
            <a:xfrm>
              <a:off x="166685" y="343601"/>
              <a:ext cx="2685374" cy="3580499"/>
            </a:xfrm>
            <a:prstGeom prst="rect">
              <a:avLst/>
            </a:prstGeom>
          </p:spPr>
        </p:pic>
      </p:grpSp>
      <p:pic>
        <p:nvPicPr>
          <p:cNvPr id="12" name="Picture 11" descr="A picture containing text&#10;&#10;Description automatically generated">
            <a:extLst>
              <a:ext uri="{FF2B5EF4-FFF2-40B4-BE49-F238E27FC236}">
                <a16:creationId xmlns:a16="http://schemas.microsoft.com/office/drawing/2014/main" id="{C72C3136-B423-A44E-A16E-0B02E15263C3}"/>
              </a:ext>
            </a:extLst>
          </p:cNvPr>
          <p:cNvPicPr>
            <a:picLocks noChangeAspect="1"/>
          </p:cNvPicPr>
          <p:nvPr/>
        </p:nvPicPr>
        <p:blipFill>
          <a:blip r:embed="rId4"/>
          <a:stretch>
            <a:fillRect/>
          </a:stretch>
        </p:blipFill>
        <p:spPr>
          <a:xfrm>
            <a:off x="6201490" y="2351559"/>
            <a:ext cx="2491967" cy="2359581"/>
          </a:xfrm>
          <a:prstGeom prst="rect">
            <a:avLst/>
          </a:prstGeom>
        </p:spPr>
      </p:pic>
    </p:spTree>
    <p:extLst>
      <p:ext uri="{BB962C8B-B14F-4D97-AF65-F5344CB8AC3E}">
        <p14:creationId xmlns:p14="http://schemas.microsoft.com/office/powerpoint/2010/main" val="5374942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8" grpId="0" animBg="1"/>
      <p:bldP spid="9" grpId="0" animBg="1"/>
      <p:bldP spid="10"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261"/>
          <p:cNvSpPr/>
          <p:nvPr/>
        </p:nvSpPr>
        <p:spPr>
          <a:xfrm>
            <a:off x="3094769" y="3566456"/>
            <a:ext cx="4891243" cy="2226572"/>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latin typeface="Arial" panose="020B0604020202020204" pitchFamily="34" charset="0"/>
                <a:cs typeface="Arial" panose="020B0604020202020204" pitchFamily="34" charset="0"/>
              </a:rPr>
              <a:t>Let’s return to our finch explanations one more time to make sure that our models and explanations are consistent with Darwin’s!</a:t>
            </a:r>
            <a:endParaRPr sz="2800" dirty="0">
              <a:solidFill>
                <a:schemeClr val="tx1"/>
              </a:solidFill>
              <a:latin typeface="Arial" panose="020B0604020202020204" pitchFamily="34" charset="0"/>
              <a:cs typeface="Arial" panose="020B0604020202020204" pitchFamily="34" charset="0"/>
            </a:endParaRPr>
          </a:p>
        </p:txBody>
      </p:sp>
      <p:sp>
        <p:nvSpPr>
          <p:cNvPr id="15" name="Rectangle 2"/>
          <p:cNvSpPr>
            <a:spLocks noGrp="1" noChangeArrowheads="1"/>
          </p:cNvSpPr>
          <p:nvPr>
            <p:ph type="title" idx="4294967295"/>
          </p:nvPr>
        </p:nvSpPr>
        <p:spPr>
          <a:xfrm>
            <a:off x="0" y="630238"/>
            <a:ext cx="8486775" cy="2233612"/>
          </a:xfrm>
        </p:spPr>
        <p:txBody>
          <a:bodyPr>
            <a:noAutofit/>
          </a:bodyPr>
          <a:lstStyle/>
          <a:p>
            <a:pPr algn="ctr" eaLnBrk="1" hangingPunct="1"/>
            <a:r>
              <a:rPr lang="en-US" altLang="en-US" dirty="0">
                <a:latin typeface="+mn-lt"/>
              </a:rPr>
              <a:t>Darwin’s ideas were </a:t>
            </a:r>
            <a:r>
              <a:rPr lang="en-US" altLang="ja-JP" dirty="0">
                <a:latin typeface="+mn-lt"/>
              </a:rPr>
              <a:t>consistent with all observations and evidence at that time and continue to be supported by evidence (thousands and thousands of experiments, studies, archeological finds and facts) gathered in the 150 years since. </a:t>
            </a:r>
            <a:br>
              <a:rPr lang="en-US" altLang="ja-JP" sz="2531" dirty="0">
                <a:solidFill>
                  <a:srgbClr val="0000FF"/>
                </a:solidFill>
                <a:latin typeface="+mn-lt"/>
              </a:rPr>
            </a:br>
            <a:endParaRPr lang="en-US" altLang="en-US" sz="2531" dirty="0">
              <a:solidFill>
                <a:srgbClr val="0000FF"/>
              </a:solidFill>
              <a:latin typeface="+mn-lt"/>
            </a:endParaRPr>
          </a:p>
        </p:txBody>
      </p:sp>
      <p:pic>
        <p:nvPicPr>
          <p:cNvPr id="6" name="Picture 5">
            <a:extLst>
              <a:ext uri="{FF2B5EF4-FFF2-40B4-BE49-F238E27FC236}">
                <a16:creationId xmlns:a16="http://schemas.microsoft.com/office/drawing/2014/main" id="{DC8E6F0E-3521-B34B-8EE8-25513AD30B0B}"/>
              </a:ext>
            </a:extLst>
          </p:cNvPr>
          <p:cNvPicPr>
            <a:picLocks noChangeAspect="1"/>
          </p:cNvPicPr>
          <p:nvPr/>
        </p:nvPicPr>
        <p:blipFill>
          <a:blip r:embed="rId3"/>
          <a:stretch>
            <a:fillRect/>
          </a:stretch>
        </p:blipFill>
        <p:spPr>
          <a:xfrm>
            <a:off x="62007" y="3264541"/>
            <a:ext cx="2474668" cy="1415201"/>
          </a:xfrm>
          <a:prstGeom prst="rect">
            <a:avLst/>
          </a:prstGeom>
        </p:spPr>
      </p:pic>
      <p:pic>
        <p:nvPicPr>
          <p:cNvPr id="7" name="pasted-image.pdf">
            <a:extLst>
              <a:ext uri="{FF2B5EF4-FFF2-40B4-BE49-F238E27FC236}">
                <a16:creationId xmlns:a16="http://schemas.microsoft.com/office/drawing/2014/main" id="{EE450E33-FF33-5D49-87A6-41DE219F8BDA}"/>
              </a:ext>
            </a:extLst>
          </p:cNvPr>
          <p:cNvPicPr>
            <a:picLocks noChangeAspect="1"/>
          </p:cNvPicPr>
          <p:nvPr/>
        </p:nvPicPr>
        <p:blipFill>
          <a:blip r:embed="rId4"/>
          <a:stretch>
            <a:fillRect/>
          </a:stretch>
        </p:blipFill>
        <p:spPr>
          <a:xfrm flipH="1">
            <a:off x="62007" y="4756214"/>
            <a:ext cx="2499848" cy="1575992"/>
          </a:xfrm>
          <a:prstGeom prst="rect">
            <a:avLst/>
          </a:prstGeom>
          <a:ln w="12700">
            <a:miter lim="400000"/>
          </a:ln>
        </p:spPr>
      </p:pic>
      <p:sp>
        <p:nvSpPr>
          <p:cNvPr id="3" name="TextBox 2">
            <a:extLst>
              <a:ext uri="{FF2B5EF4-FFF2-40B4-BE49-F238E27FC236}">
                <a16:creationId xmlns:a16="http://schemas.microsoft.com/office/drawing/2014/main" id="{0418E4E2-C45B-1C4E-88FE-DA0B4F4ABFD2}"/>
              </a:ext>
            </a:extLst>
          </p:cNvPr>
          <p:cNvSpPr txBox="1"/>
          <p:nvPr/>
        </p:nvSpPr>
        <p:spPr>
          <a:xfrm>
            <a:off x="2499477" y="-1265783"/>
            <a:ext cx="184731" cy="366254"/>
          </a:xfrm>
          <a:prstGeom prst="rect">
            <a:avLst/>
          </a:prstGeom>
          <a:noFill/>
        </p:spPr>
        <p:txBody>
          <a:bodyPr wrap="none" rtlCol="0">
            <a:spAutoFit/>
          </a:bodyPr>
          <a:lstStyle/>
          <a:p>
            <a:endParaRPr lang="en-US" sz="1780"/>
          </a:p>
        </p:txBody>
      </p:sp>
    </p:spTree>
    <p:extLst>
      <p:ext uri="{BB962C8B-B14F-4D97-AF65-F5344CB8AC3E}">
        <p14:creationId xmlns:p14="http://schemas.microsoft.com/office/powerpoint/2010/main" val="25303045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Autofit/>
          </a:bodyPr>
          <a:lstStyle/>
          <a:p>
            <a:r>
              <a:rPr lang="en-US" dirty="0"/>
              <a:t>LS08 Summary</a:t>
            </a:r>
          </a:p>
        </p:txBody>
      </p:sp>
      <p:sp>
        <p:nvSpPr>
          <p:cNvPr id="2" name="Text Placeholder 1">
            <a:extLst>
              <a:ext uri="{FF2B5EF4-FFF2-40B4-BE49-F238E27FC236}">
                <a16:creationId xmlns:a16="http://schemas.microsoft.com/office/drawing/2014/main" id="{9420603A-313D-4809-9B11-CCBCCCC7B169}"/>
              </a:ext>
            </a:extLst>
          </p:cNvPr>
          <p:cNvSpPr>
            <a:spLocks noGrp="1"/>
          </p:cNvSpPr>
          <p:nvPr>
            <p:ph type="body" sz="quarter" idx="10"/>
          </p:nvPr>
        </p:nvSpPr>
        <p:spPr/>
        <p:txBody>
          <a:bodyPr/>
          <a:lstStyle/>
          <a:p>
            <a:r>
              <a:rPr lang="en-US" b="1" dirty="0"/>
              <a:t>What did we figure out?</a:t>
            </a:r>
          </a:p>
          <a:p>
            <a:endParaRPr lang="en-US" dirty="0"/>
          </a:p>
          <a:p>
            <a:r>
              <a:rPr lang="en-US" dirty="0"/>
              <a:t>We compared historical models for trait change to our model and to each other. We can now use our refined ideas to take one more pass at our finch explanations. </a:t>
            </a:r>
          </a:p>
          <a:p>
            <a:endParaRPr lang="en-US" dirty="0"/>
          </a:p>
        </p:txBody>
      </p:sp>
      <p:sp>
        <p:nvSpPr>
          <p:cNvPr id="3" name="Text Placeholder 2">
            <a:extLst>
              <a:ext uri="{FF2B5EF4-FFF2-40B4-BE49-F238E27FC236}">
                <a16:creationId xmlns:a16="http://schemas.microsoft.com/office/drawing/2014/main" id="{407DDBC3-F0F7-47EA-B152-A6F7EA2E7056}"/>
              </a:ext>
            </a:extLst>
          </p:cNvPr>
          <p:cNvSpPr>
            <a:spLocks noGrp="1"/>
          </p:cNvSpPr>
          <p:nvPr>
            <p:ph type="body" sz="quarter" idx="11"/>
          </p:nvPr>
        </p:nvSpPr>
        <p:spPr/>
        <p:txBody>
          <a:bodyPr/>
          <a:lstStyle/>
          <a:p>
            <a:r>
              <a:rPr lang="en-US" i="1" u="sng" dirty="0"/>
              <a:t>LS08 Teacher Reflection Notes</a:t>
            </a:r>
          </a:p>
          <a:p>
            <a:endParaRPr lang="en-US" i="1" u="sng" dirty="0"/>
          </a:p>
          <a:p>
            <a:r>
              <a:rPr lang="en-US" dirty="0"/>
              <a:t>Things that went well…</a:t>
            </a:r>
          </a:p>
          <a:p>
            <a:endParaRPr lang="en-US" dirty="0"/>
          </a:p>
          <a:p>
            <a:r>
              <a:rPr lang="en-US" dirty="0"/>
              <a:t>Things I would change…</a:t>
            </a:r>
          </a:p>
          <a:p>
            <a:endParaRPr lang="en-US" dirty="0"/>
          </a:p>
        </p:txBody>
      </p:sp>
    </p:spTree>
    <p:extLst>
      <p:ext uri="{BB962C8B-B14F-4D97-AF65-F5344CB8AC3E}">
        <p14:creationId xmlns:p14="http://schemas.microsoft.com/office/powerpoint/2010/main" val="398007897"/>
      </p:ext>
    </p:extLst>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FAEB581E-8370-465E-B31D-02627A0D3B4D}"/>
              </a:ext>
            </a:extLst>
          </p:cNvPr>
          <p:cNvSpPr>
            <a:spLocks noGrp="1"/>
          </p:cNvSpPr>
          <p:nvPr>
            <p:ph type="title"/>
          </p:nvPr>
        </p:nvSpPr>
        <p:spPr/>
        <p:txBody>
          <a:bodyPr>
            <a:noAutofit/>
          </a:bodyPr>
          <a:lstStyle/>
          <a:p>
            <a:r>
              <a:rPr lang="en-US" dirty="0"/>
              <a:t>Learning Segment 09 Overview</a:t>
            </a:r>
          </a:p>
        </p:txBody>
      </p:sp>
      <p:sp>
        <p:nvSpPr>
          <p:cNvPr id="2" name="Text Placeholder 1">
            <a:extLst>
              <a:ext uri="{FF2B5EF4-FFF2-40B4-BE49-F238E27FC236}">
                <a16:creationId xmlns:a16="http://schemas.microsoft.com/office/drawing/2014/main" id="{4D9DEC78-13F1-44C1-9380-21D0551B60BA}"/>
              </a:ext>
            </a:extLst>
          </p:cNvPr>
          <p:cNvSpPr>
            <a:spLocks noGrp="1"/>
          </p:cNvSpPr>
          <p:nvPr>
            <p:ph type="body" sz="quarter" idx="10"/>
          </p:nvPr>
        </p:nvSpPr>
        <p:spPr/>
        <p:txBody>
          <a:bodyPr/>
          <a:lstStyle/>
          <a:p>
            <a:r>
              <a:rPr lang="en-US" b="1" dirty="0"/>
              <a:t>M </a:t>
            </a:r>
            <a:r>
              <a:rPr lang="en-US" b="1" dirty="0">
                <a:sym typeface="Wingdings" panose="05000000000000000000" pitchFamily="2" charset="2"/>
              </a:rPr>
              <a:t> Q</a:t>
            </a:r>
            <a:r>
              <a:rPr lang="en-US" dirty="0"/>
              <a:t>: Now that students recognize that they have generated Darwin’s model, they should revisit their finch explanations to remove any statements or ideas that may be Lamarckian and/or not consistent with Darwin’s theory of natural selection. We will also return to our general model statements and revise them, if necessary.</a:t>
            </a:r>
          </a:p>
          <a:p>
            <a:endParaRPr lang="en-US" dirty="0"/>
          </a:p>
        </p:txBody>
      </p:sp>
      <p:sp>
        <p:nvSpPr>
          <p:cNvPr id="5" name="Text Placeholder 4">
            <a:extLst>
              <a:ext uri="{FF2B5EF4-FFF2-40B4-BE49-F238E27FC236}">
                <a16:creationId xmlns:a16="http://schemas.microsoft.com/office/drawing/2014/main" id="{FEC8E5C1-A3BF-4948-90D0-A9205A5CC636}"/>
              </a:ext>
            </a:extLst>
          </p:cNvPr>
          <p:cNvSpPr>
            <a:spLocks noGrp="1"/>
          </p:cNvSpPr>
          <p:nvPr>
            <p:ph type="body" sz="quarter" idx="12"/>
          </p:nvPr>
        </p:nvSpPr>
        <p:spPr/>
        <p:txBody>
          <a:bodyPr/>
          <a:lstStyle/>
          <a:p>
            <a:r>
              <a:rPr lang="en-US" i="1" u="sng" dirty="0"/>
              <a:t>Resources you will need</a:t>
            </a:r>
          </a:p>
          <a:p>
            <a:endParaRPr lang="en-US" i="1" u="sng" dirty="0"/>
          </a:p>
          <a:p>
            <a:r>
              <a:rPr lang="en-US" dirty="0"/>
              <a:t>(No additional resources needed)</a:t>
            </a:r>
          </a:p>
          <a:p>
            <a:endParaRPr lang="en-US" i="1" u="sng" dirty="0"/>
          </a:p>
        </p:txBody>
      </p:sp>
      <p:sp>
        <p:nvSpPr>
          <p:cNvPr id="4" name="Text Placeholder 3">
            <a:extLst>
              <a:ext uri="{FF2B5EF4-FFF2-40B4-BE49-F238E27FC236}">
                <a16:creationId xmlns:a16="http://schemas.microsoft.com/office/drawing/2014/main" id="{7F373641-60F3-4D6F-A916-9C06E60DD569}"/>
              </a:ext>
            </a:extLst>
          </p:cNvPr>
          <p:cNvSpPr>
            <a:spLocks noGrp="1"/>
          </p:cNvSpPr>
          <p:nvPr>
            <p:ph type="body" sz="quarter" idx="11"/>
          </p:nvPr>
        </p:nvSpPr>
        <p:spPr/>
        <p:txBody>
          <a:bodyPr/>
          <a:lstStyle/>
          <a:p>
            <a:r>
              <a:rPr lang="en-US" dirty="0"/>
              <a:t>: 10 – 15 Minutes</a:t>
            </a:r>
          </a:p>
        </p:txBody>
      </p:sp>
    </p:spTree>
    <p:extLst>
      <p:ext uri="{BB962C8B-B14F-4D97-AF65-F5344CB8AC3E}">
        <p14:creationId xmlns:p14="http://schemas.microsoft.com/office/powerpoint/2010/main" val="2964666483"/>
      </p:ext>
    </p:extLst>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261"/>
          <p:cNvSpPr/>
          <p:nvPr/>
        </p:nvSpPr>
        <p:spPr>
          <a:xfrm>
            <a:off x="1282998" y="2432274"/>
            <a:ext cx="6906059" cy="175426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Based on what we know about Darwin and Lamarck, in groups, revise your finch explanations, if needed.</a:t>
            </a:r>
          </a:p>
          <a:p>
            <a:pPr algn="ctr"/>
            <a:endParaRPr lang="en-US" sz="2531" dirty="0">
              <a:solidFill>
                <a:schemeClr val="tx1"/>
              </a:solidFill>
            </a:endParaRPr>
          </a:p>
        </p:txBody>
      </p:sp>
      <p:sp>
        <p:nvSpPr>
          <p:cNvPr id="10" name="Shape 261"/>
          <p:cNvSpPr/>
          <p:nvPr/>
        </p:nvSpPr>
        <p:spPr>
          <a:xfrm>
            <a:off x="1282999" y="353644"/>
            <a:ext cx="6906059" cy="179568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Let’s return to our finch explanations one more time to make sure that our models and explanations are consistent with Darwin’s!</a:t>
            </a:r>
            <a:endParaRPr sz="2800" dirty="0">
              <a:solidFill>
                <a:schemeClr val="tx1"/>
              </a:solidFill>
            </a:endParaRPr>
          </a:p>
        </p:txBody>
      </p:sp>
      <p:sp>
        <p:nvSpPr>
          <p:cNvPr id="5" name="TextBox 4">
            <a:extLst>
              <a:ext uri="{FF2B5EF4-FFF2-40B4-BE49-F238E27FC236}">
                <a16:creationId xmlns:a16="http://schemas.microsoft.com/office/drawing/2014/main" id="{DA71E7CD-8E63-469C-ABFF-C299298097BC}"/>
              </a:ext>
            </a:extLst>
          </p:cNvPr>
          <p:cNvSpPr txBox="1"/>
          <p:nvPr/>
        </p:nvSpPr>
        <p:spPr>
          <a:xfrm>
            <a:off x="1282998" y="4341551"/>
            <a:ext cx="6906059" cy="1815882"/>
          </a:xfrm>
          <a:prstGeom prst="rect">
            <a:avLst/>
          </a:prstGeom>
          <a:noFill/>
        </p:spPr>
        <p:txBody>
          <a:bodyPr wrap="square">
            <a:spAutoFit/>
          </a:bodyPr>
          <a:lstStyle/>
          <a:p>
            <a:pPr>
              <a:defRPr/>
            </a:pPr>
            <a:r>
              <a:rPr lang="en-US" sz="2800" dirty="0">
                <a:solidFill>
                  <a:prstClr val="black"/>
                </a:solidFill>
                <a:latin typeface="Arial" panose="020B0604020202020204"/>
              </a:rPr>
              <a:t>Now, let’s go back to our model summary and see if we want to refine or revise any of the ideas there based on what we have just learned.</a:t>
            </a:r>
          </a:p>
        </p:txBody>
      </p:sp>
    </p:spTree>
    <p:extLst>
      <p:ext uri="{BB962C8B-B14F-4D97-AF65-F5344CB8AC3E}">
        <p14:creationId xmlns:p14="http://schemas.microsoft.com/office/powerpoint/2010/main" val="39595545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p:nvPr/>
        </p:nvSpPr>
        <p:spPr>
          <a:xfrm>
            <a:off x="548411" y="1884868"/>
            <a:ext cx="7981635" cy="3958745"/>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noAutofit/>
          </a:bodyPr>
          <a:lstStyle/>
          <a:p>
            <a:pPr>
              <a:defRPr sz="3000">
                <a:solidFill>
                  <a:srgbClr val="583F34"/>
                </a:solidFill>
                <a:latin typeface="Arial"/>
                <a:ea typeface="Arial"/>
                <a:cs typeface="Arial"/>
                <a:sym typeface="Arial"/>
              </a:defRPr>
            </a:pPr>
            <a:r>
              <a:rPr sz="2400" dirty="0">
                <a:solidFill>
                  <a:schemeClr val="tx1">
                    <a:lumMod val="95000"/>
                    <a:lumOff val="5000"/>
                  </a:schemeClr>
                </a:solidFill>
              </a:rPr>
              <a:t>You successfully proposed the model of why traits in populations change over time. This is also called the model of </a:t>
            </a:r>
            <a:r>
              <a:rPr sz="2400" b="1" dirty="0">
                <a:solidFill>
                  <a:schemeClr val="tx1">
                    <a:lumMod val="95000"/>
                    <a:lumOff val="5000"/>
                  </a:schemeClr>
                </a:solidFill>
              </a:rPr>
              <a:t>Natural Selection</a:t>
            </a:r>
            <a:r>
              <a:rPr sz="2400" dirty="0">
                <a:solidFill>
                  <a:schemeClr val="tx1">
                    <a:lumMod val="95000"/>
                    <a:lumOff val="5000"/>
                  </a:schemeClr>
                </a:solidFill>
              </a:rPr>
              <a:t>, one of the </a:t>
            </a:r>
            <a:r>
              <a:rPr sz="2400" b="1" dirty="0">
                <a:solidFill>
                  <a:schemeClr val="tx1">
                    <a:lumMod val="95000"/>
                    <a:lumOff val="5000"/>
                  </a:schemeClr>
                </a:solidFill>
              </a:rPr>
              <a:t>most important</a:t>
            </a:r>
            <a:r>
              <a:rPr sz="2400" dirty="0">
                <a:solidFill>
                  <a:schemeClr val="tx1">
                    <a:lumMod val="95000"/>
                    <a:lumOff val="5000"/>
                  </a:schemeClr>
                </a:solidFill>
              </a:rPr>
              <a:t> models in modern biology. </a:t>
            </a:r>
          </a:p>
          <a:p>
            <a:pPr>
              <a:defRPr sz="3000">
                <a:solidFill>
                  <a:srgbClr val="583F34"/>
                </a:solidFill>
                <a:latin typeface="Arial"/>
                <a:ea typeface="Arial"/>
                <a:cs typeface="Arial"/>
                <a:sym typeface="Arial"/>
              </a:defRPr>
            </a:pPr>
            <a:endParaRPr sz="2400" dirty="0">
              <a:solidFill>
                <a:schemeClr val="tx1">
                  <a:lumMod val="95000"/>
                  <a:lumOff val="5000"/>
                </a:schemeClr>
              </a:solidFill>
            </a:endParaRPr>
          </a:p>
          <a:p>
            <a:pPr>
              <a:defRPr sz="3000">
                <a:solidFill>
                  <a:srgbClr val="583F34"/>
                </a:solidFill>
                <a:latin typeface="Arial"/>
                <a:ea typeface="Arial"/>
                <a:cs typeface="Arial"/>
                <a:sym typeface="Arial"/>
              </a:defRPr>
            </a:pPr>
            <a:endParaRPr sz="2400" dirty="0">
              <a:solidFill>
                <a:schemeClr val="tx1">
                  <a:lumMod val="95000"/>
                  <a:lumOff val="5000"/>
                </a:schemeClr>
              </a:solidFill>
            </a:endParaRPr>
          </a:p>
          <a:p>
            <a:pPr>
              <a:defRPr sz="3000">
                <a:solidFill>
                  <a:srgbClr val="583F34"/>
                </a:solidFill>
                <a:latin typeface="Arial"/>
                <a:ea typeface="Arial"/>
                <a:cs typeface="Arial"/>
                <a:sym typeface="Arial"/>
              </a:defRPr>
            </a:pPr>
            <a:r>
              <a:rPr sz="2400" dirty="0">
                <a:solidFill>
                  <a:schemeClr val="tx1">
                    <a:lumMod val="95000"/>
                    <a:lumOff val="5000"/>
                  </a:schemeClr>
                </a:solidFill>
              </a:rPr>
              <a:t>Two videos that can give you insight in the process of formulating the theory: </a:t>
            </a:r>
          </a:p>
          <a:p>
            <a:pPr>
              <a:defRPr sz="3000">
                <a:solidFill>
                  <a:srgbClr val="583F34"/>
                </a:solidFill>
                <a:latin typeface="Arial"/>
                <a:ea typeface="Arial"/>
                <a:cs typeface="Arial"/>
                <a:sym typeface="Arial"/>
              </a:defRPr>
            </a:pPr>
            <a:r>
              <a:rPr sz="2400" u="sng" dirty="0">
                <a:solidFill>
                  <a:schemeClr val="tx1">
                    <a:lumMod val="95000"/>
                    <a:lumOff val="5000"/>
                  </a:schemeClr>
                </a:solidFill>
                <a:hlinkClick r:id="rId3">
                  <a:extLst>
                    <a:ext uri="{A12FA001-AC4F-418D-AE19-62706E023703}">
                      <ahyp:hlinkClr xmlns:ahyp="http://schemas.microsoft.com/office/drawing/2018/hyperlinkcolor" val="tx"/>
                    </a:ext>
                  </a:extLst>
                </a:hlinkClick>
              </a:rPr>
              <a:t>Who was Charl</a:t>
            </a:r>
            <a:r>
              <a:rPr lang="en-US" sz="2400" u="sng" dirty="0">
                <a:solidFill>
                  <a:schemeClr val="tx1">
                    <a:lumMod val="95000"/>
                    <a:lumOff val="5000"/>
                  </a:schemeClr>
                </a:solidFill>
                <a:hlinkClick r:id="rId3">
                  <a:extLst>
                    <a:ext uri="{A12FA001-AC4F-418D-AE19-62706E023703}">
                      <ahyp:hlinkClr xmlns:ahyp="http://schemas.microsoft.com/office/drawing/2018/hyperlinkcolor" val="tx"/>
                    </a:ext>
                  </a:extLst>
                </a:hlinkClick>
              </a:rPr>
              <a:t>e</a:t>
            </a:r>
            <a:r>
              <a:rPr sz="2400" u="sng" dirty="0">
                <a:solidFill>
                  <a:schemeClr val="tx1">
                    <a:lumMod val="95000"/>
                    <a:lumOff val="5000"/>
                  </a:schemeClr>
                </a:solidFill>
                <a:hlinkClick r:id="rId3">
                  <a:extLst>
                    <a:ext uri="{A12FA001-AC4F-418D-AE19-62706E023703}">
                      <ahyp:hlinkClr xmlns:ahyp="http://schemas.microsoft.com/office/drawing/2018/hyperlinkcolor" val="tx"/>
                    </a:ext>
                  </a:extLst>
                </a:hlinkClick>
              </a:rPr>
              <a:t>s Darwin</a:t>
            </a:r>
          </a:p>
          <a:p>
            <a:pPr>
              <a:defRPr sz="3000">
                <a:solidFill>
                  <a:srgbClr val="583F34"/>
                </a:solidFill>
                <a:latin typeface="Arial"/>
                <a:ea typeface="Arial"/>
                <a:cs typeface="Arial"/>
                <a:sym typeface="Arial"/>
              </a:defRPr>
            </a:pPr>
            <a:r>
              <a:rPr sz="2400" u="sng" dirty="0">
                <a:solidFill>
                  <a:schemeClr val="tx1">
                    <a:lumMod val="95000"/>
                    <a:lumOff val="5000"/>
                  </a:schemeClr>
                </a:solidFill>
                <a:hlinkClick r:id="rId4">
                  <a:extLst>
                    <a:ext uri="{A12FA001-AC4F-418D-AE19-62706E023703}">
                      <ahyp:hlinkClr xmlns:ahyp="http://schemas.microsoft.com/office/drawing/2018/hyperlinkcolor" val="tx"/>
                    </a:ext>
                  </a:extLst>
                </a:hlinkClick>
              </a:rPr>
              <a:t>The life of Alfred Russel Wallace</a:t>
            </a:r>
            <a:endParaRPr sz="2109" u="sng" dirty="0">
              <a:solidFill>
                <a:schemeClr val="tx1">
                  <a:lumMod val="95000"/>
                  <a:lumOff val="5000"/>
                </a:schemeClr>
              </a:solidFill>
              <a:hlinkClick r:id="rId4">
                <a:extLst>
                  <a:ext uri="{A12FA001-AC4F-418D-AE19-62706E023703}">
                    <ahyp:hlinkClr xmlns:ahyp="http://schemas.microsoft.com/office/drawing/2018/hyperlinkcolor" val="tx"/>
                  </a:ext>
                </a:extLst>
              </a:hlinkClick>
            </a:endParaRPr>
          </a:p>
        </p:txBody>
      </p:sp>
      <p:sp>
        <p:nvSpPr>
          <p:cNvPr id="184" name="Shape 184"/>
          <p:cNvSpPr/>
          <p:nvPr/>
        </p:nvSpPr>
        <p:spPr>
          <a:xfrm>
            <a:off x="235876" y="731175"/>
            <a:ext cx="8672247" cy="56457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4500" b="1">
                <a:solidFill>
                  <a:srgbClr val="583F34"/>
                </a:solidFill>
                <a:latin typeface="Arial"/>
                <a:ea typeface="Arial"/>
                <a:cs typeface="Arial"/>
                <a:sym typeface="Arial"/>
              </a:defRPr>
            </a:lvl1pPr>
          </a:lstStyle>
          <a:p>
            <a:r>
              <a:rPr sz="3200" dirty="0">
                <a:solidFill>
                  <a:schemeClr val="tx1">
                    <a:lumMod val="95000"/>
                    <a:lumOff val="5000"/>
                  </a:schemeClr>
                </a:solidFill>
              </a:rPr>
              <a:t>Congratulations on </a:t>
            </a:r>
            <a:r>
              <a:rPr lang="en-US" sz="3200" dirty="0">
                <a:solidFill>
                  <a:schemeClr val="tx1">
                    <a:lumMod val="95000"/>
                    <a:lumOff val="5000"/>
                  </a:schemeClr>
                </a:solidFill>
              </a:rPr>
              <a:t>your scientific thiniking</a:t>
            </a:r>
            <a:r>
              <a:rPr sz="3200" dirty="0">
                <a:solidFill>
                  <a:schemeClr val="tx1">
                    <a:lumMod val="95000"/>
                    <a:lumOff val="5000"/>
                  </a:schemeClr>
                </a:solidFill>
              </a:rPr>
              <a:t>!</a:t>
            </a:r>
          </a:p>
        </p:txBody>
      </p:sp>
    </p:spTree>
    <p:extLst>
      <p:ext uri="{BB962C8B-B14F-4D97-AF65-F5344CB8AC3E}">
        <p14:creationId xmlns:p14="http://schemas.microsoft.com/office/powerpoint/2010/main" val="33940944"/>
      </p:ext>
    </p:extLst>
  </p:cSld>
  <p:clrMapOvr>
    <a:masterClrMapping/>
  </p:clrMapOvr>
  <p:transition spd="slow"/>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Autofit/>
          </a:bodyPr>
          <a:lstStyle/>
          <a:p>
            <a:r>
              <a:rPr lang="en-US" dirty="0"/>
              <a:t>LS09 Summary</a:t>
            </a:r>
          </a:p>
        </p:txBody>
      </p:sp>
      <p:sp>
        <p:nvSpPr>
          <p:cNvPr id="2" name="Text Placeholder 1">
            <a:extLst>
              <a:ext uri="{FF2B5EF4-FFF2-40B4-BE49-F238E27FC236}">
                <a16:creationId xmlns:a16="http://schemas.microsoft.com/office/drawing/2014/main" id="{516DE4CB-E343-4B8F-8686-84FDF9205428}"/>
              </a:ext>
            </a:extLst>
          </p:cNvPr>
          <p:cNvSpPr>
            <a:spLocks noGrp="1"/>
          </p:cNvSpPr>
          <p:nvPr>
            <p:ph type="body" sz="quarter" idx="10"/>
          </p:nvPr>
        </p:nvSpPr>
        <p:spPr/>
        <p:txBody>
          <a:bodyPr/>
          <a:lstStyle/>
          <a:p>
            <a:r>
              <a:rPr lang="en-US" b="1" dirty="0"/>
              <a:t>What did we figure out?</a:t>
            </a:r>
          </a:p>
          <a:p>
            <a:endParaRPr lang="en-US" dirty="0"/>
          </a:p>
          <a:p>
            <a:r>
              <a:rPr lang="en-US" dirty="0"/>
              <a:t>Just like scientists, we revisited our explanations to tune them and make sure everything we said is consistent with a Darwinian viewpoint. </a:t>
            </a:r>
          </a:p>
          <a:p>
            <a:endParaRPr lang="en-US" dirty="0"/>
          </a:p>
        </p:txBody>
      </p:sp>
      <p:sp>
        <p:nvSpPr>
          <p:cNvPr id="3" name="Text Placeholder 2">
            <a:extLst>
              <a:ext uri="{FF2B5EF4-FFF2-40B4-BE49-F238E27FC236}">
                <a16:creationId xmlns:a16="http://schemas.microsoft.com/office/drawing/2014/main" id="{A95DE11E-F696-42BE-9353-F61EE0469EEA}"/>
              </a:ext>
            </a:extLst>
          </p:cNvPr>
          <p:cNvSpPr>
            <a:spLocks noGrp="1"/>
          </p:cNvSpPr>
          <p:nvPr>
            <p:ph type="body" sz="quarter" idx="11"/>
          </p:nvPr>
        </p:nvSpPr>
        <p:spPr/>
        <p:txBody>
          <a:bodyPr/>
          <a:lstStyle/>
          <a:p>
            <a:r>
              <a:rPr lang="en-US" i="1" u="sng" dirty="0"/>
              <a:t>LS09 Teacher Reflection Notes</a:t>
            </a:r>
            <a:endParaRPr lang="en-US" dirty="0"/>
          </a:p>
          <a:p>
            <a:endParaRPr lang="en-US" dirty="0"/>
          </a:p>
          <a:p>
            <a:r>
              <a:rPr lang="en-US" dirty="0"/>
              <a:t>Things that went well…</a:t>
            </a:r>
          </a:p>
          <a:p>
            <a:endParaRPr lang="en-US" dirty="0"/>
          </a:p>
          <a:p>
            <a:r>
              <a:rPr lang="en-US" dirty="0"/>
              <a:t>Things I would change…</a:t>
            </a:r>
          </a:p>
          <a:p>
            <a:endParaRPr lang="en-US" dirty="0"/>
          </a:p>
        </p:txBody>
      </p:sp>
    </p:spTree>
    <p:extLst>
      <p:ext uri="{BB962C8B-B14F-4D97-AF65-F5344CB8AC3E}">
        <p14:creationId xmlns:p14="http://schemas.microsoft.com/office/powerpoint/2010/main" val="1217445997"/>
      </p:ext>
    </p:extLst>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ED93226-2726-467F-A121-B83B63D07473}"/>
              </a:ext>
            </a:extLst>
          </p:cNvPr>
          <p:cNvSpPr>
            <a:spLocks noGrp="1"/>
          </p:cNvSpPr>
          <p:nvPr>
            <p:ph type="title"/>
          </p:nvPr>
        </p:nvSpPr>
        <p:spPr/>
        <p:txBody>
          <a:bodyPr>
            <a:noAutofit/>
          </a:bodyPr>
          <a:lstStyle/>
          <a:p>
            <a:r>
              <a:rPr lang="en-US" dirty="0"/>
              <a:t>Learning Segment 10 Overview</a:t>
            </a:r>
          </a:p>
        </p:txBody>
      </p:sp>
      <p:sp>
        <p:nvSpPr>
          <p:cNvPr id="2" name="Text Placeholder 1">
            <a:extLst>
              <a:ext uri="{FF2B5EF4-FFF2-40B4-BE49-F238E27FC236}">
                <a16:creationId xmlns:a16="http://schemas.microsoft.com/office/drawing/2014/main" id="{F55F51C6-BDA5-4287-B5C1-6E535FDFCB6F}"/>
              </a:ext>
            </a:extLst>
          </p:cNvPr>
          <p:cNvSpPr>
            <a:spLocks noGrp="1"/>
          </p:cNvSpPr>
          <p:nvPr>
            <p:ph type="body" sz="quarter" idx="10"/>
          </p:nvPr>
        </p:nvSpPr>
        <p:spPr/>
        <p:txBody>
          <a:bodyPr>
            <a:noAutofit/>
          </a:bodyPr>
          <a:lstStyle/>
          <a:p>
            <a:r>
              <a:rPr lang="en-US" b="1" dirty="0">
                <a:sym typeface="Wingdings" panose="05000000000000000000" pitchFamily="2" charset="2"/>
              </a:rPr>
              <a:t>M  P</a:t>
            </a:r>
            <a:r>
              <a:rPr lang="en-US" dirty="0">
                <a:sym typeface="Wingdings" panose="05000000000000000000" pitchFamily="2" charset="2"/>
              </a:rPr>
              <a:t>: </a:t>
            </a:r>
            <a:r>
              <a:rPr lang="en-US" dirty="0"/>
              <a:t>Now that students have experience in applying their model to a phenomenon (the finches’ beaks), choose between the two scenarios presented on the next slides about different phenomena for students to explain using their model of natural selection. Or this would be a good opportunity to add in a socially relevant scenario that is geared toward your students in more specific ways. </a:t>
            </a:r>
          </a:p>
          <a:p>
            <a:endParaRPr lang="en-US" dirty="0"/>
          </a:p>
        </p:txBody>
      </p:sp>
      <p:sp>
        <p:nvSpPr>
          <p:cNvPr id="5" name="Text Placeholder 4">
            <a:extLst>
              <a:ext uri="{FF2B5EF4-FFF2-40B4-BE49-F238E27FC236}">
                <a16:creationId xmlns:a16="http://schemas.microsoft.com/office/drawing/2014/main" id="{2A22B1EA-B9EC-4D65-B8D8-8D86B68611F9}"/>
              </a:ext>
            </a:extLst>
          </p:cNvPr>
          <p:cNvSpPr>
            <a:spLocks noGrp="1"/>
          </p:cNvSpPr>
          <p:nvPr>
            <p:ph type="body" sz="quarter" idx="12"/>
          </p:nvPr>
        </p:nvSpPr>
        <p:spPr/>
        <p:txBody>
          <a:bodyPr/>
          <a:lstStyle/>
          <a:p>
            <a:r>
              <a:rPr lang="en-US" i="1" u="sng" dirty="0"/>
              <a:t>Resources you will need</a:t>
            </a:r>
            <a:endParaRPr lang="en-US" dirty="0"/>
          </a:p>
          <a:p>
            <a:endParaRPr lang="en-US" dirty="0"/>
          </a:p>
          <a:p>
            <a:r>
              <a:rPr lang="en-US" dirty="0">
                <a:latin typeface="Arial" panose="020B0604020202020204" pitchFamily="34" charset="0"/>
                <a:ea typeface="Times New Roman" panose="02020603050405020304" pitchFamily="18" charset="0"/>
                <a:cs typeface="Arial" panose="020B0604020202020204" pitchFamily="34" charset="0"/>
              </a:rPr>
              <a:t>Model Application </a:t>
            </a:r>
            <a:endParaRPr lang="en-US" sz="2531" dirty="0">
              <a:latin typeface="Calibri" panose="020F0502020204030204" pitchFamily="34" charset="0"/>
              <a:ea typeface="Times New Roman" panose="02020603050405020304" pitchFamily="18" charset="0"/>
              <a:cs typeface="Arial" panose="020B0604020202020204" pitchFamily="34" charset="0"/>
            </a:endParaRPr>
          </a:p>
          <a:p>
            <a:r>
              <a:rPr lang="en-US" dirty="0">
                <a:latin typeface="Arial" panose="020B0604020202020204" pitchFamily="34" charset="0"/>
                <a:ea typeface="Times New Roman" panose="02020603050405020304" pitchFamily="18" charset="0"/>
                <a:cs typeface="Arial" panose="020B0604020202020204" pitchFamily="34" charset="0"/>
              </a:rPr>
              <a:t>Pepper Moths </a:t>
            </a:r>
            <a:endParaRPr lang="en-US" sz="2531" dirty="0">
              <a:latin typeface="Calibri" panose="020F0502020204030204" pitchFamily="34" charset="0"/>
              <a:ea typeface="Times New Roman" panose="02020603050405020304" pitchFamily="18" charset="0"/>
              <a:cs typeface="Arial" panose="020B0604020202020204" pitchFamily="34" charset="0"/>
            </a:endParaRPr>
          </a:p>
          <a:p>
            <a:r>
              <a:rPr lang="en-US" dirty="0">
                <a:latin typeface="Arial" panose="020B0604020202020204" pitchFamily="34" charset="0"/>
                <a:ea typeface="Times New Roman" panose="02020603050405020304" pitchFamily="18" charset="0"/>
                <a:cs typeface="Arial" panose="020B0604020202020204" pitchFamily="34" charset="0"/>
              </a:rPr>
              <a:t>Misuse of Antibiotics </a:t>
            </a:r>
            <a:endParaRPr lang="en-US" sz="2531" dirty="0">
              <a:latin typeface="Calibri" panose="020F0502020204030204" pitchFamily="34" charset="0"/>
              <a:ea typeface="Times New Roman" panose="02020603050405020304" pitchFamily="18" charset="0"/>
              <a:cs typeface="Arial" panose="020B0604020202020204" pitchFamily="34" charset="0"/>
            </a:endParaRPr>
          </a:p>
          <a:p>
            <a:endParaRPr lang="en-US" dirty="0"/>
          </a:p>
        </p:txBody>
      </p:sp>
      <p:sp>
        <p:nvSpPr>
          <p:cNvPr id="4" name="Text Placeholder 3">
            <a:extLst>
              <a:ext uri="{FF2B5EF4-FFF2-40B4-BE49-F238E27FC236}">
                <a16:creationId xmlns:a16="http://schemas.microsoft.com/office/drawing/2014/main" id="{3F003493-EDD4-4FBF-B207-5C4887450E4A}"/>
              </a:ext>
            </a:extLst>
          </p:cNvPr>
          <p:cNvSpPr>
            <a:spLocks noGrp="1"/>
          </p:cNvSpPr>
          <p:nvPr>
            <p:ph type="body" sz="quarter" idx="11"/>
          </p:nvPr>
        </p:nvSpPr>
        <p:spPr/>
        <p:txBody>
          <a:bodyPr/>
          <a:lstStyle/>
          <a:p>
            <a:r>
              <a:rPr lang="en-US" dirty="0"/>
              <a:t>: 20 – 30 Minutes</a:t>
            </a:r>
          </a:p>
          <a:p>
            <a:endParaRPr lang="en-US" dirty="0"/>
          </a:p>
        </p:txBody>
      </p:sp>
    </p:spTree>
    <p:extLst>
      <p:ext uri="{BB962C8B-B14F-4D97-AF65-F5344CB8AC3E}">
        <p14:creationId xmlns:p14="http://schemas.microsoft.com/office/powerpoint/2010/main" val="4000507071"/>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67164" y="64326"/>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the Peppered Moth</a:t>
            </a:r>
            <a:endParaRPr dirty="0">
              <a:solidFill>
                <a:schemeClr val="tx1"/>
              </a:solidFill>
            </a:endParaRPr>
          </a:p>
        </p:txBody>
      </p:sp>
      <p:sp>
        <p:nvSpPr>
          <p:cNvPr id="10" name="Shape 150"/>
          <p:cNvSpPr/>
          <p:nvPr/>
        </p:nvSpPr>
        <p:spPr>
          <a:xfrm>
            <a:off x="118493" y="2294903"/>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2" name="Shape 152"/>
          <p:cNvSpPr/>
          <p:nvPr/>
        </p:nvSpPr>
        <p:spPr>
          <a:xfrm flipV="1">
            <a:off x="746097" y="2041301"/>
            <a:ext cx="1" cy="8177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3" name="Shape 153"/>
          <p:cNvSpPr/>
          <p:nvPr/>
        </p:nvSpPr>
        <p:spPr>
          <a:xfrm>
            <a:off x="457600" y="1678814"/>
            <a:ext cx="636393" cy="37516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800" b="1">
                <a:solidFill>
                  <a:srgbClr val="583F34"/>
                </a:solidFill>
                <a:latin typeface="Arial"/>
                <a:ea typeface="Arial"/>
                <a:cs typeface="Arial"/>
                <a:sym typeface="Arial"/>
              </a:defRPr>
            </a:lvl1pPr>
          </a:lstStyle>
          <a:p>
            <a:r>
              <a:rPr sz="1969"/>
              <a:t>1850</a:t>
            </a:r>
          </a:p>
        </p:txBody>
      </p:sp>
      <p:pic>
        <p:nvPicPr>
          <p:cNvPr id="14"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67196" y="2859485"/>
            <a:ext cx="2900700" cy="1550295"/>
          </a:xfrm>
          <a:prstGeom prst="rect">
            <a:avLst/>
          </a:prstGeom>
          <a:ln w="12700">
            <a:miter lim="400000"/>
          </a:ln>
        </p:spPr>
      </p:pic>
      <p:sp>
        <p:nvSpPr>
          <p:cNvPr id="15" name="Shape 161"/>
          <p:cNvSpPr/>
          <p:nvPr/>
        </p:nvSpPr>
        <p:spPr>
          <a:xfrm>
            <a:off x="181254" y="4371191"/>
            <a:ext cx="2872640" cy="6261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500">
                <a:solidFill>
                  <a:srgbClr val="583F34"/>
                </a:solidFill>
                <a:latin typeface="Arial"/>
                <a:ea typeface="Arial"/>
                <a:cs typeface="Arial"/>
                <a:sym typeface="Arial"/>
              </a:defRPr>
            </a:lvl1pPr>
          </a:lstStyle>
          <a:p>
            <a:r>
              <a:rPr sz="1800" dirty="0">
                <a:solidFill>
                  <a:schemeClr val="tx1"/>
                </a:solidFill>
              </a:rPr>
              <a:t>Mostly speckled, dark form is rare.</a:t>
            </a:r>
          </a:p>
        </p:txBody>
      </p:sp>
      <p:sp>
        <p:nvSpPr>
          <p:cNvPr id="16" name="Shape 164"/>
          <p:cNvSpPr/>
          <p:nvPr/>
        </p:nvSpPr>
        <p:spPr>
          <a:xfrm flipV="1">
            <a:off x="6222546" y="2185797"/>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sp>
        <p:nvSpPr>
          <p:cNvPr id="17" name="Shape 151">
            <a:extLst>
              <a:ext uri="{FF2B5EF4-FFF2-40B4-BE49-F238E27FC236}">
                <a16:creationId xmlns:a16="http://schemas.microsoft.com/office/drawing/2014/main" id="{F8B55B4B-D9E8-F049-A8A0-E2F0FAB18759}"/>
              </a:ext>
            </a:extLst>
          </p:cNvPr>
          <p:cNvSpPr/>
          <p:nvPr/>
        </p:nvSpPr>
        <p:spPr>
          <a:xfrm>
            <a:off x="8400815" y="2335471"/>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spTree>
    <p:extLst>
      <p:ext uri="{BB962C8B-B14F-4D97-AF65-F5344CB8AC3E}">
        <p14:creationId xmlns:p14="http://schemas.microsoft.com/office/powerpoint/2010/main" val="13763866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8001541-FBDC-6344-B4D7-29256A6C3213}"/>
              </a:ext>
            </a:extLst>
          </p:cNvPr>
          <p:cNvSpPr>
            <a:spLocks noGrp="1"/>
          </p:cNvSpPr>
          <p:nvPr>
            <p:ph type="title"/>
          </p:nvPr>
        </p:nvSpPr>
        <p:spPr/>
        <p:txBody>
          <a:bodyPr>
            <a:noAutofit/>
          </a:bodyPr>
          <a:lstStyle/>
          <a:p>
            <a:r>
              <a:rPr lang="en-US" dirty="0"/>
              <a:t>LS10 Overview Continued</a:t>
            </a:r>
          </a:p>
        </p:txBody>
      </p:sp>
      <p:sp>
        <p:nvSpPr>
          <p:cNvPr id="2" name="Text Placeholder 1">
            <a:extLst>
              <a:ext uri="{FF2B5EF4-FFF2-40B4-BE49-F238E27FC236}">
                <a16:creationId xmlns:a16="http://schemas.microsoft.com/office/drawing/2014/main" id="{1EF14D68-C39C-43BE-996C-6D6EA08FC879}"/>
              </a:ext>
            </a:extLst>
          </p:cNvPr>
          <p:cNvSpPr>
            <a:spLocks noGrp="1"/>
          </p:cNvSpPr>
          <p:nvPr>
            <p:ph type="body" sz="quarter" idx="10"/>
          </p:nvPr>
        </p:nvSpPr>
        <p:spPr/>
        <p:txBody>
          <a:bodyPr/>
          <a:lstStyle/>
          <a:p>
            <a:r>
              <a:rPr lang="en-US" dirty="0"/>
              <a:t>Peter and Rosemary Grant have made enormous contributions to the field of evolution. They have demonstrated that natural selection can drive rapid changes in the distribution of traits in a population. The following HHMI video beautifully shows their work in the Galapagos. A version with an embedded quiz is also available. </a:t>
            </a:r>
          </a:p>
          <a:p>
            <a:r>
              <a:rPr lang="en-US" dirty="0"/>
              <a:t>You can use the video to connect it to the MBER process your students just went through:  observation of a  phenomenon leading to questions and proposed models based on evidence. </a:t>
            </a:r>
          </a:p>
          <a:p>
            <a:endParaRPr lang="en-US" dirty="0"/>
          </a:p>
        </p:txBody>
      </p:sp>
    </p:spTree>
    <p:extLst>
      <p:ext uri="{BB962C8B-B14F-4D97-AF65-F5344CB8AC3E}">
        <p14:creationId xmlns:p14="http://schemas.microsoft.com/office/powerpoint/2010/main" val="1905702105"/>
      </p:ext>
    </p:extLst>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a:spLocks noGrp="1"/>
          </p:cNvSpPr>
          <p:nvPr>
            <p:ph type="title" idx="4294967295"/>
          </p:nvPr>
        </p:nvSpPr>
        <p:spPr>
          <a:xfrm>
            <a:off x="106362" y="68193"/>
            <a:ext cx="8931275" cy="468313"/>
          </a:xfrm>
          <a:prstGeom prst="rect">
            <a:avLst/>
          </a:prstGeom>
        </p:spPr>
        <p:txBody>
          <a:bodyPr>
            <a:noAutofit/>
          </a:bodyPr>
          <a:lstStyle>
            <a:lvl1pPr defTabSz="525779">
              <a:defRPr sz="2700"/>
            </a:lvl1pPr>
          </a:lstStyle>
          <a:p>
            <a:pPr algn="ctr"/>
            <a:r>
              <a:rPr sz="2800" b="1" dirty="0"/>
              <a:t>Misuse of antibiotic can put you and others at risk</a:t>
            </a:r>
          </a:p>
        </p:txBody>
      </p:sp>
      <p:pic>
        <p:nvPicPr>
          <p:cNvPr id="138" name="Antib treatment vomit2.pdf"/>
          <p:cNvPicPr>
            <a:picLocks noChangeAspect="1"/>
          </p:cNvPicPr>
          <p:nvPr/>
        </p:nvPicPr>
        <p:blipFill>
          <a:blip r:embed="rId3"/>
          <a:stretch>
            <a:fillRect/>
          </a:stretch>
        </p:blipFill>
        <p:spPr>
          <a:xfrm>
            <a:off x="361508" y="735591"/>
            <a:ext cx="8284826" cy="4924901"/>
          </a:xfrm>
          <a:prstGeom prst="rect">
            <a:avLst/>
          </a:prstGeom>
          <a:ln w="12700">
            <a:miter lim="400000"/>
          </a:ln>
        </p:spPr>
      </p:pic>
    </p:spTree>
    <p:extLst>
      <p:ext uri="{BB962C8B-B14F-4D97-AF65-F5344CB8AC3E}">
        <p14:creationId xmlns:p14="http://schemas.microsoft.com/office/powerpoint/2010/main" val="1029223201"/>
      </p:ext>
    </p:extLst>
  </p:cSld>
  <p:clrMapOvr>
    <a:masterClrMapping/>
  </p:clrMapOvr>
  <p:transition spd="slow"/>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p:cNvSpPr>
          <p:nvPr>
            <p:ph type="title" idx="4294967295"/>
          </p:nvPr>
        </p:nvSpPr>
        <p:spPr>
          <a:xfrm>
            <a:off x="0" y="139700"/>
            <a:ext cx="8804275" cy="468313"/>
          </a:xfrm>
          <a:prstGeom prst="rect">
            <a:avLst/>
          </a:prstGeom>
        </p:spPr>
        <p:txBody>
          <a:bodyPr>
            <a:noAutofit/>
          </a:bodyPr>
          <a:lstStyle>
            <a:lvl1pPr defTabSz="525779">
              <a:defRPr sz="2700"/>
            </a:lvl1pPr>
          </a:lstStyle>
          <a:p>
            <a:r>
              <a:rPr lang="en-US" sz="2812" b="1" dirty="0"/>
              <a:t>The Peppered Moth Story</a:t>
            </a:r>
            <a:endParaRPr sz="2812" b="1" dirty="0"/>
          </a:p>
        </p:txBody>
      </p:sp>
      <p:sp>
        <p:nvSpPr>
          <p:cNvPr id="148" name="Shape 148"/>
          <p:cNvSpPr/>
          <p:nvPr/>
        </p:nvSpPr>
        <p:spPr>
          <a:xfrm>
            <a:off x="4527351" y="3263026"/>
            <a:ext cx="396583" cy="33195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marR="321457" algn="l" defTabSz="321457">
              <a:defRPr sz="1200">
                <a:latin typeface="Times New Roman"/>
                <a:ea typeface="Times New Roman"/>
                <a:cs typeface="Times New Roman"/>
                <a:sym typeface="Times New Roman"/>
              </a:defRPr>
            </a:pPr>
            <a:endParaRPr sz="844"/>
          </a:p>
          <a:p>
            <a:pPr marR="321457" algn="l" defTabSz="321457">
              <a:defRPr sz="1200">
                <a:latin typeface="Times New Roman"/>
                <a:ea typeface="Times New Roman"/>
                <a:cs typeface="Times New Roman"/>
                <a:sym typeface="Times New Roman"/>
              </a:defRPr>
            </a:pPr>
            <a:endParaRPr sz="844"/>
          </a:p>
        </p:txBody>
      </p:sp>
      <p:pic>
        <p:nvPicPr>
          <p:cNvPr id="5" name="Picture 4">
            <a:extLst>
              <a:ext uri="{FF2B5EF4-FFF2-40B4-BE49-F238E27FC236}">
                <a16:creationId xmlns:a16="http://schemas.microsoft.com/office/drawing/2014/main" id="{F7815D5A-AF6A-2244-A635-2B626144998F}"/>
              </a:ext>
            </a:extLst>
          </p:cNvPr>
          <p:cNvPicPr>
            <a:picLocks noChangeAspect="1"/>
          </p:cNvPicPr>
          <p:nvPr/>
        </p:nvPicPr>
        <p:blipFill>
          <a:blip r:embed="rId3"/>
          <a:stretch>
            <a:fillRect/>
          </a:stretch>
        </p:blipFill>
        <p:spPr>
          <a:xfrm>
            <a:off x="4529690" y="1954224"/>
            <a:ext cx="3607145" cy="3224670"/>
          </a:xfrm>
          <a:prstGeom prst="rect">
            <a:avLst/>
          </a:prstGeom>
        </p:spPr>
      </p:pic>
      <p:pic>
        <p:nvPicPr>
          <p:cNvPr id="6" name="pasted-image.png">
            <a:extLst>
              <a:ext uri="{FF2B5EF4-FFF2-40B4-BE49-F238E27FC236}">
                <a16:creationId xmlns:a16="http://schemas.microsoft.com/office/drawing/2014/main" id="{8981F00E-F5F7-7942-B3BC-08D5CB017016}"/>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969749" y="1954224"/>
            <a:ext cx="3607145" cy="3224670"/>
          </a:xfrm>
          <a:prstGeom prst="rect">
            <a:avLst/>
          </a:prstGeom>
          <a:ln w="12700">
            <a:miter lim="400000"/>
          </a:ln>
        </p:spPr>
      </p:pic>
    </p:spTree>
    <p:extLst>
      <p:ext uri="{BB962C8B-B14F-4D97-AF65-F5344CB8AC3E}">
        <p14:creationId xmlns:p14="http://schemas.microsoft.com/office/powerpoint/2010/main" val="818729687"/>
      </p:ext>
    </p:extLst>
  </p:cSld>
  <p:clrMapOvr>
    <a:masterClrMapping/>
  </p:clrMapOvr>
  <p:transition spd="slow"/>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Autofit/>
          </a:bodyPr>
          <a:lstStyle/>
          <a:p>
            <a:r>
              <a:rPr lang="en-US" dirty="0"/>
              <a:t>LS10 Summary</a:t>
            </a:r>
          </a:p>
        </p:txBody>
      </p:sp>
      <p:sp>
        <p:nvSpPr>
          <p:cNvPr id="2" name="Text Placeholder 1">
            <a:extLst>
              <a:ext uri="{FF2B5EF4-FFF2-40B4-BE49-F238E27FC236}">
                <a16:creationId xmlns:a16="http://schemas.microsoft.com/office/drawing/2014/main" id="{61D8A9F6-2A9F-4E3D-890C-B4002358ABCE}"/>
              </a:ext>
            </a:extLst>
          </p:cNvPr>
          <p:cNvSpPr>
            <a:spLocks noGrp="1"/>
          </p:cNvSpPr>
          <p:nvPr>
            <p:ph type="body" sz="quarter" idx="10"/>
          </p:nvPr>
        </p:nvSpPr>
        <p:spPr/>
        <p:txBody>
          <a:bodyPr/>
          <a:lstStyle/>
          <a:p>
            <a:r>
              <a:rPr lang="en-US" b="1" dirty="0"/>
              <a:t>What did we figure out?</a:t>
            </a:r>
          </a:p>
          <a:p>
            <a:endParaRPr lang="en-US" dirty="0"/>
          </a:p>
          <a:p>
            <a:r>
              <a:rPr lang="en-US" dirty="0"/>
              <a:t>We had an opportunity to apply our model of natural selection to at least one other scenario. </a:t>
            </a:r>
          </a:p>
          <a:p>
            <a:endParaRPr lang="en-US" dirty="0"/>
          </a:p>
        </p:txBody>
      </p:sp>
      <p:sp>
        <p:nvSpPr>
          <p:cNvPr id="3" name="Text Placeholder 2">
            <a:extLst>
              <a:ext uri="{FF2B5EF4-FFF2-40B4-BE49-F238E27FC236}">
                <a16:creationId xmlns:a16="http://schemas.microsoft.com/office/drawing/2014/main" id="{0380E8BF-F1E8-4713-9522-B9655A1FD221}"/>
              </a:ext>
            </a:extLst>
          </p:cNvPr>
          <p:cNvSpPr>
            <a:spLocks noGrp="1"/>
          </p:cNvSpPr>
          <p:nvPr>
            <p:ph type="body" sz="quarter" idx="11"/>
          </p:nvPr>
        </p:nvSpPr>
        <p:spPr/>
        <p:txBody>
          <a:bodyPr/>
          <a:lstStyle/>
          <a:p>
            <a:r>
              <a:rPr lang="en-US" i="1" u="sng" dirty="0"/>
              <a:t>LS10 Teacher Reflection Notes</a:t>
            </a:r>
            <a:endParaRPr lang="en-US" dirty="0"/>
          </a:p>
          <a:p>
            <a:endParaRPr lang="en-US" dirty="0"/>
          </a:p>
          <a:p>
            <a:r>
              <a:rPr lang="en-US" dirty="0"/>
              <a:t>Things that went well…</a:t>
            </a:r>
          </a:p>
          <a:p>
            <a:endParaRPr lang="en-US" dirty="0"/>
          </a:p>
          <a:p>
            <a:r>
              <a:rPr lang="en-US" dirty="0"/>
              <a:t>Things I would change…</a:t>
            </a:r>
          </a:p>
          <a:p>
            <a:endParaRPr lang="en-US" dirty="0"/>
          </a:p>
        </p:txBody>
      </p:sp>
    </p:spTree>
    <p:extLst>
      <p:ext uri="{BB962C8B-B14F-4D97-AF65-F5344CB8AC3E}">
        <p14:creationId xmlns:p14="http://schemas.microsoft.com/office/powerpoint/2010/main" val="414987716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50"/>
          <p:cNvSpPr/>
          <p:nvPr/>
        </p:nvSpPr>
        <p:spPr>
          <a:xfrm>
            <a:off x="118493" y="2294903"/>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1" name="Shape 151"/>
          <p:cNvSpPr/>
          <p:nvPr/>
        </p:nvSpPr>
        <p:spPr>
          <a:xfrm>
            <a:off x="8400815" y="2335471"/>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sp>
        <p:nvSpPr>
          <p:cNvPr id="12" name="Shape 152"/>
          <p:cNvSpPr/>
          <p:nvPr/>
        </p:nvSpPr>
        <p:spPr>
          <a:xfrm flipV="1">
            <a:off x="746097" y="2041301"/>
            <a:ext cx="1" cy="8177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3" name="Shape 153"/>
          <p:cNvSpPr/>
          <p:nvPr/>
        </p:nvSpPr>
        <p:spPr>
          <a:xfrm>
            <a:off x="457600" y="1678814"/>
            <a:ext cx="636393" cy="37516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800" b="1">
                <a:solidFill>
                  <a:srgbClr val="583F34"/>
                </a:solidFill>
                <a:latin typeface="Arial"/>
                <a:ea typeface="Arial"/>
                <a:cs typeface="Arial"/>
                <a:sym typeface="Arial"/>
              </a:defRPr>
            </a:lvl1pPr>
          </a:lstStyle>
          <a:p>
            <a:r>
              <a:rPr sz="1969" dirty="0">
                <a:solidFill>
                  <a:schemeClr val="tx1"/>
                </a:solidFill>
              </a:rPr>
              <a:t>1850</a:t>
            </a:r>
          </a:p>
        </p:txBody>
      </p:sp>
      <p:pic>
        <p:nvPicPr>
          <p:cNvPr id="14"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67196" y="2859485"/>
            <a:ext cx="2900700" cy="1550295"/>
          </a:xfrm>
          <a:prstGeom prst="rect">
            <a:avLst/>
          </a:prstGeom>
          <a:ln w="12700">
            <a:miter lim="400000"/>
          </a:ln>
        </p:spPr>
      </p:pic>
      <p:sp>
        <p:nvSpPr>
          <p:cNvPr id="15" name="Shape 161"/>
          <p:cNvSpPr/>
          <p:nvPr/>
        </p:nvSpPr>
        <p:spPr>
          <a:xfrm>
            <a:off x="181254" y="4371191"/>
            <a:ext cx="2872640" cy="6261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500">
                <a:solidFill>
                  <a:srgbClr val="583F34"/>
                </a:solidFill>
                <a:latin typeface="Arial"/>
                <a:ea typeface="Arial"/>
                <a:cs typeface="Arial"/>
                <a:sym typeface="Arial"/>
              </a:defRPr>
            </a:lvl1pPr>
          </a:lstStyle>
          <a:p>
            <a:r>
              <a:rPr sz="1800" dirty="0">
                <a:solidFill>
                  <a:schemeClr val="tx1"/>
                </a:solidFill>
              </a:rPr>
              <a:t>Mostly speckled, dark form is rare.</a:t>
            </a:r>
          </a:p>
        </p:txBody>
      </p:sp>
      <p:sp>
        <p:nvSpPr>
          <p:cNvPr id="16" name="Shape 164"/>
          <p:cNvSpPr/>
          <p:nvPr/>
        </p:nvSpPr>
        <p:spPr>
          <a:xfrm flipV="1">
            <a:off x="6222546" y="2185797"/>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sp>
        <p:nvSpPr>
          <p:cNvPr id="17" name="Shape 154"/>
          <p:cNvSpPr/>
          <p:nvPr/>
        </p:nvSpPr>
        <p:spPr>
          <a:xfrm flipV="1">
            <a:off x="4532870" y="2041301"/>
            <a:ext cx="1" cy="1299047"/>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8" name="Shape 155"/>
          <p:cNvSpPr/>
          <p:nvPr/>
        </p:nvSpPr>
        <p:spPr>
          <a:xfrm>
            <a:off x="4244374" y="1678814"/>
            <a:ext cx="636393" cy="37516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800" b="1">
                <a:solidFill>
                  <a:srgbClr val="583F34"/>
                </a:solidFill>
                <a:latin typeface="Arial"/>
                <a:ea typeface="Arial"/>
                <a:cs typeface="Arial"/>
                <a:sym typeface="Arial"/>
              </a:defRPr>
            </a:lvl1pPr>
          </a:lstStyle>
          <a:p>
            <a:r>
              <a:rPr sz="1969" dirty="0">
                <a:solidFill>
                  <a:schemeClr val="tx1"/>
                </a:solidFill>
              </a:rPr>
              <a:t>1900</a:t>
            </a:r>
          </a:p>
        </p:txBody>
      </p:sp>
      <p:sp>
        <p:nvSpPr>
          <p:cNvPr id="20" name="Shape 162"/>
          <p:cNvSpPr/>
          <p:nvPr/>
        </p:nvSpPr>
        <p:spPr>
          <a:xfrm>
            <a:off x="3183826" y="4868025"/>
            <a:ext cx="2806050" cy="6261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500">
                <a:solidFill>
                  <a:srgbClr val="583F34"/>
                </a:solidFill>
                <a:latin typeface="Arial"/>
                <a:ea typeface="Arial"/>
                <a:cs typeface="Arial"/>
                <a:sym typeface="Arial"/>
              </a:defRPr>
            </a:lvl1pPr>
          </a:lstStyle>
          <a:p>
            <a:r>
              <a:rPr sz="1800" dirty="0">
                <a:solidFill>
                  <a:schemeClr val="tx1"/>
                </a:solidFill>
              </a:rPr>
              <a:t>Mostly dark, speckled form is rare.</a:t>
            </a:r>
          </a:p>
        </p:txBody>
      </p:sp>
      <p:sp>
        <p:nvSpPr>
          <p:cNvPr id="21" name="Shape 153">
            <a:extLst>
              <a:ext uri="{FF2B5EF4-FFF2-40B4-BE49-F238E27FC236}">
                <a16:creationId xmlns:a16="http://schemas.microsoft.com/office/drawing/2014/main" id="{744A3EF2-E7A4-A34C-B333-EEE0E0E2270D}"/>
              </a:ext>
            </a:extLst>
          </p:cNvPr>
          <p:cNvSpPr/>
          <p:nvPr/>
        </p:nvSpPr>
        <p:spPr>
          <a:xfrm>
            <a:off x="167164" y="64326"/>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the Peppered Moth</a:t>
            </a:r>
            <a:endParaRPr dirty="0">
              <a:solidFill>
                <a:schemeClr val="tx1"/>
              </a:solidFill>
            </a:endParaRPr>
          </a:p>
        </p:txBody>
      </p:sp>
      <p:pic>
        <p:nvPicPr>
          <p:cNvPr id="22" name="Picture 21">
            <a:extLst>
              <a:ext uri="{FF2B5EF4-FFF2-40B4-BE49-F238E27FC236}">
                <a16:creationId xmlns:a16="http://schemas.microsoft.com/office/drawing/2014/main" id="{77301746-B52D-2345-94F5-444934C4107C}"/>
              </a:ext>
            </a:extLst>
          </p:cNvPr>
          <p:cNvPicPr>
            <a:picLocks noChangeAspect="1"/>
          </p:cNvPicPr>
          <p:nvPr/>
        </p:nvPicPr>
        <p:blipFill>
          <a:blip r:embed="rId4"/>
          <a:stretch>
            <a:fillRect/>
          </a:stretch>
        </p:blipFill>
        <p:spPr>
          <a:xfrm>
            <a:off x="3199355" y="3132668"/>
            <a:ext cx="2790521" cy="1741849"/>
          </a:xfrm>
          <a:prstGeom prst="rect">
            <a:avLst/>
          </a:prstGeom>
        </p:spPr>
      </p:pic>
    </p:spTree>
    <p:extLst>
      <p:ext uri="{BB962C8B-B14F-4D97-AF65-F5344CB8AC3E}">
        <p14:creationId xmlns:p14="http://schemas.microsoft.com/office/powerpoint/2010/main" val="5484768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150"/>
          <p:cNvSpPr/>
          <p:nvPr/>
        </p:nvSpPr>
        <p:spPr>
          <a:xfrm>
            <a:off x="118493" y="2294903"/>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2" name="Shape 152"/>
          <p:cNvSpPr/>
          <p:nvPr/>
        </p:nvSpPr>
        <p:spPr>
          <a:xfrm flipV="1">
            <a:off x="746097" y="2041301"/>
            <a:ext cx="1" cy="8177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3" name="Shape 153"/>
          <p:cNvSpPr/>
          <p:nvPr/>
        </p:nvSpPr>
        <p:spPr>
          <a:xfrm>
            <a:off x="457600" y="1678814"/>
            <a:ext cx="636393" cy="37516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800" b="1">
                <a:solidFill>
                  <a:srgbClr val="583F34"/>
                </a:solidFill>
                <a:latin typeface="Arial"/>
                <a:ea typeface="Arial"/>
                <a:cs typeface="Arial"/>
                <a:sym typeface="Arial"/>
              </a:defRPr>
            </a:lvl1pPr>
          </a:lstStyle>
          <a:p>
            <a:r>
              <a:rPr sz="1969" dirty="0">
                <a:solidFill>
                  <a:schemeClr val="tx1"/>
                </a:solidFill>
              </a:rPr>
              <a:t>1850</a:t>
            </a:r>
          </a:p>
        </p:txBody>
      </p:sp>
      <p:pic>
        <p:nvPicPr>
          <p:cNvPr id="14"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67196" y="2859485"/>
            <a:ext cx="2900700" cy="1550295"/>
          </a:xfrm>
          <a:prstGeom prst="rect">
            <a:avLst/>
          </a:prstGeom>
          <a:ln w="12700">
            <a:miter lim="400000"/>
          </a:ln>
        </p:spPr>
      </p:pic>
      <p:sp>
        <p:nvSpPr>
          <p:cNvPr id="15" name="Shape 161"/>
          <p:cNvSpPr/>
          <p:nvPr/>
        </p:nvSpPr>
        <p:spPr>
          <a:xfrm>
            <a:off x="181254" y="4371191"/>
            <a:ext cx="2872640" cy="6261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500">
                <a:solidFill>
                  <a:srgbClr val="583F34"/>
                </a:solidFill>
                <a:latin typeface="Arial"/>
                <a:ea typeface="Arial"/>
                <a:cs typeface="Arial"/>
                <a:sym typeface="Arial"/>
              </a:defRPr>
            </a:lvl1pPr>
          </a:lstStyle>
          <a:p>
            <a:r>
              <a:rPr sz="1800" dirty="0">
                <a:solidFill>
                  <a:schemeClr val="tx1"/>
                </a:solidFill>
              </a:rPr>
              <a:t>Mostly speckled, dark form is rare.</a:t>
            </a:r>
          </a:p>
        </p:txBody>
      </p:sp>
      <p:sp>
        <p:nvSpPr>
          <p:cNvPr id="16" name="Shape 164"/>
          <p:cNvSpPr/>
          <p:nvPr/>
        </p:nvSpPr>
        <p:spPr>
          <a:xfrm flipV="1">
            <a:off x="6222546" y="2185797"/>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sp>
        <p:nvSpPr>
          <p:cNvPr id="17" name="Shape 154"/>
          <p:cNvSpPr/>
          <p:nvPr/>
        </p:nvSpPr>
        <p:spPr>
          <a:xfrm flipV="1">
            <a:off x="4532870" y="2041301"/>
            <a:ext cx="1" cy="1299047"/>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8" name="Shape 155"/>
          <p:cNvSpPr/>
          <p:nvPr/>
        </p:nvSpPr>
        <p:spPr>
          <a:xfrm>
            <a:off x="4244374" y="1678814"/>
            <a:ext cx="636393" cy="37516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800" b="1">
                <a:solidFill>
                  <a:srgbClr val="583F34"/>
                </a:solidFill>
                <a:latin typeface="Arial"/>
                <a:ea typeface="Arial"/>
                <a:cs typeface="Arial"/>
                <a:sym typeface="Arial"/>
              </a:defRPr>
            </a:lvl1pPr>
          </a:lstStyle>
          <a:p>
            <a:r>
              <a:rPr sz="1969" dirty="0">
                <a:solidFill>
                  <a:schemeClr val="tx1"/>
                </a:solidFill>
              </a:rPr>
              <a:t>1900</a:t>
            </a:r>
          </a:p>
        </p:txBody>
      </p:sp>
      <p:sp>
        <p:nvSpPr>
          <p:cNvPr id="20" name="Shape 162"/>
          <p:cNvSpPr/>
          <p:nvPr/>
        </p:nvSpPr>
        <p:spPr>
          <a:xfrm>
            <a:off x="3183826" y="4868025"/>
            <a:ext cx="2806050" cy="6261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500">
                <a:solidFill>
                  <a:srgbClr val="583F34"/>
                </a:solidFill>
                <a:latin typeface="Arial"/>
                <a:ea typeface="Arial"/>
                <a:cs typeface="Arial"/>
                <a:sym typeface="Arial"/>
              </a:defRPr>
            </a:lvl1pPr>
          </a:lstStyle>
          <a:p>
            <a:r>
              <a:rPr sz="1800" dirty="0">
                <a:solidFill>
                  <a:schemeClr val="tx1"/>
                </a:solidFill>
              </a:rPr>
              <a:t>Mostly dark, speckled form is rare.</a:t>
            </a:r>
          </a:p>
        </p:txBody>
      </p:sp>
      <p:sp>
        <p:nvSpPr>
          <p:cNvPr id="21" name="Shape 156"/>
          <p:cNvSpPr/>
          <p:nvPr/>
        </p:nvSpPr>
        <p:spPr>
          <a:xfrm>
            <a:off x="7598391" y="1678814"/>
            <a:ext cx="636393" cy="37516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800" b="1">
                <a:solidFill>
                  <a:srgbClr val="583F34"/>
                </a:solidFill>
                <a:latin typeface="Arial"/>
                <a:ea typeface="Arial"/>
                <a:cs typeface="Arial"/>
                <a:sym typeface="Arial"/>
              </a:defRPr>
            </a:lvl1pPr>
          </a:lstStyle>
          <a:p>
            <a:r>
              <a:rPr sz="1969" dirty="0">
                <a:solidFill>
                  <a:schemeClr val="tx1"/>
                </a:solidFill>
              </a:rPr>
              <a:t>2000</a:t>
            </a:r>
          </a:p>
        </p:txBody>
      </p:sp>
      <p:sp>
        <p:nvSpPr>
          <p:cNvPr id="22" name="Shape 157"/>
          <p:cNvSpPr/>
          <p:nvPr/>
        </p:nvSpPr>
        <p:spPr>
          <a:xfrm flipV="1">
            <a:off x="7886888" y="2041301"/>
            <a:ext cx="1" cy="817784"/>
          </a:xfrm>
          <a:prstGeom prst="line">
            <a:avLst/>
          </a:prstGeom>
          <a:ln w="76200">
            <a:solidFill>
              <a:srgbClr val="F16904"/>
            </a:solidFill>
            <a:miter lim="400000"/>
          </a:ln>
        </p:spPr>
        <p:txBody>
          <a:bodyPr lIns="35719" tIns="35719" rIns="35719" bIns="35719" anchor="ctr"/>
          <a:lstStyle/>
          <a:p>
            <a:pPr>
              <a:defRPr sz="2400"/>
            </a:pPr>
            <a:endParaRPr sz="1687"/>
          </a:p>
        </p:txBody>
      </p:sp>
      <p:pic>
        <p:nvPicPr>
          <p:cNvPr id="23"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6051642" y="2873610"/>
            <a:ext cx="2973942" cy="1589440"/>
          </a:xfrm>
          <a:prstGeom prst="rect">
            <a:avLst/>
          </a:prstGeom>
          <a:ln w="12700">
            <a:miter lim="400000"/>
          </a:ln>
        </p:spPr>
      </p:pic>
      <p:sp>
        <p:nvSpPr>
          <p:cNvPr id="24" name="Shape 163"/>
          <p:cNvSpPr/>
          <p:nvPr/>
        </p:nvSpPr>
        <p:spPr>
          <a:xfrm>
            <a:off x="6124126" y="4386763"/>
            <a:ext cx="2872640" cy="6261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500">
                <a:solidFill>
                  <a:srgbClr val="583F34"/>
                </a:solidFill>
                <a:latin typeface="Arial"/>
                <a:ea typeface="Arial"/>
                <a:cs typeface="Arial"/>
                <a:sym typeface="Arial"/>
              </a:defRPr>
            </a:lvl1pPr>
          </a:lstStyle>
          <a:p>
            <a:r>
              <a:rPr sz="1800" dirty="0">
                <a:solidFill>
                  <a:schemeClr val="tx1"/>
                </a:solidFill>
              </a:rPr>
              <a:t>Mostly speckled, dark form is rare.</a:t>
            </a:r>
          </a:p>
        </p:txBody>
      </p:sp>
      <p:sp>
        <p:nvSpPr>
          <p:cNvPr id="25" name="Shape 153">
            <a:extLst>
              <a:ext uri="{FF2B5EF4-FFF2-40B4-BE49-F238E27FC236}">
                <a16:creationId xmlns:a16="http://schemas.microsoft.com/office/drawing/2014/main" id="{86229034-8C89-8346-B5D0-E26D827D0840}"/>
              </a:ext>
            </a:extLst>
          </p:cNvPr>
          <p:cNvSpPr/>
          <p:nvPr/>
        </p:nvSpPr>
        <p:spPr>
          <a:xfrm>
            <a:off x="167164" y="64326"/>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the Peppered Moth</a:t>
            </a:r>
            <a:endParaRPr dirty="0">
              <a:solidFill>
                <a:schemeClr val="tx1"/>
              </a:solidFill>
            </a:endParaRPr>
          </a:p>
        </p:txBody>
      </p:sp>
      <p:sp>
        <p:nvSpPr>
          <p:cNvPr id="28" name="Shape 151">
            <a:extLst>
              <a:ext uri="{FF2B5EF4-FFF2-40B4-BE49-F238E27FC236}">
                <a16:creationId xmlns:a16="http://schemas.microsoft.com/office/drawing/2014/main" id="{46CA19AE-C0BB-B843-8BBD-F359E3E7CD23}"/>
              </a:ext>
            </a:extLst>
          </p:cNvPr>
          <p:cNvSpPr/>
          <p:nvPr/>
        </p:nvSpPr>
        <p:spPr>
          <a:xfrm>
            <a:off x="8400815" y="2335471"/>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pic>
        <p:nvPicPr>
          <p:cNvPr id="30" name="Picture 29">
            <a:extLst>
              <a:ext uri="{FF2B5EF4-FFF2-40B4-BE49-F238E27FC236}">
                <a16:creationId xmlns:a16="http://schemas.microsoft.com/office/drawing/2014/main" id="{9B56554F-8395-CC43-A27C-085A4EB3A7D2}"/>
              </a:ext>
            </a:extLst>
          </p:cNvPr>
          <p:cNvPicPr>
            <a:picLocks noChangeAspect="1"/>
          </p:cNvPicPr>
          <p:nvPr/>
        </p:nvPicPr>
        <p:blipFill>
          <a:blip r:embed="rId4"/>
          <a:stretch>
            <a:fillRect/>
          </a:stretch>
        </p:blipFill>
        <p:spPr>
          <a:xfrm>
            <a:off x="3199355" y="3132668"/>
            <a:ext cx="2790521" cy="1741849"/>
          </a:xfrm>
          <a:prstGeom prst="rect">
            <a:avLst/>
          </a:prstGeom>
        </p:spPr>
      </p:pic>
    </p:spTree>
    <p:extLst>
      <p:ext uri="{BB962C8B-B14F-4D97-AF65-F5344CB8AC3E}">
        <p14:creationId xmlns:p14="http://schemas.microsoft.com/office/powerpoint/2010/main" val="29362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63230"/>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Bacteria</a:t>
            </a:r>
            <a:endParaRPr dirty="0">
              <a:solidFill>
                <a:schemeClr val="tx1"/>
              </a:solidFill>
            </a:endParaRPr>
          </a:p>
        </p:txBody>
      </p:sp>
      <p:sp>
        <p:nvSpPr>
          <p:cNvPr id="16" name="Shape 164"/>
          <p:cNvSpPr/>
          <p:nvPr/>
        </p:nvSpPr>
        <p:spPr>
          <a:xfrm flipV="1">
            <a:off x="6222546" y="2185797"/>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72914" y="702090"/>
            <a:ext cx="1693449" cy="1300570"/>
          </a:xfrm>
          <a:prstGeom prst="rect">
            <a:avLst/>
          </a:prstGeom>
          <a:ln w="12700">
            <a:miter lim="400000"/>
          </a:ln>
        </p:spPr>
      </p:pic>
      <p:sp>
        <p:nvSpPr>
          <p:cNvPr id="26" name="Rectangle 25"/>
          <p:cNvSpPr/>
          <p:nvPr/>
        </p:nvSpPr>
        <p:spPr>
          <a:xfrm>
            <a:off x="3681852" y="639306"/>
            <a:ext cx="5390684" cy="1477328"/>
          </a:xfrm>
          <a:prstGeom prst="rect">
            <a:avLst/>
          </a:prstGeom>
        </p:spPr>
        <p:txBody>
          <a:bodyPr wrap="square">
            <a:spAutoFit/>
          </a:bodyPr>
          <a:lstStyle/>
          <a:p>
            <a:pPr algn="l"/>
            <a:r>
              <a:rPr lang="en-US" sz="1800" i="1" dirty="0">
                <a:solidFill>
                  <a:schemeClr val="tx1"/>
                </a:solidFill>
                <a:latin typeface="Arial"/>
                <a:cs typeface="Arial"/>
              </a:rPr>
              <a:t>Staphylococcus </a:t>
            </a:r>
            <a:r>
              <a:rPr lang="en-US" sz="1800" i="1" dirty="0" err="1">
                <a:solidFill>
                  <a:schemeClr val="tx1"/>
                </a:solidFill>
                <a:latin typeface="Arial"/>
                <a:cs typeface="Arial"/>
              </a:rPr>
              <a:t>aureus</a:t>
            </a:r>
            <a:r>
              <a:rPr lang="en-US" sz="1800" dirty="0">
                <a:solidFill>
                  <a:schemeClr val="tx1"/>
                </a:solidFill>
                <a:latin typeface="Arial"/>
                <a:cs typeface="Arial"/>
              </a:rPr>
              <a:t> normally lives on our skin. It is usually harmless unless it enters our body through a wound or scrape. </a:t>
            </a:r>
            <a:r>
              <a:rPr lang="en-US" sz="1800" i="1" dirty="0">
                <a:solidFill>
                  <a:schemeClr val="tx1"/>
                </a:solidFill>
                <a:latin typeface="Arial"/>
                <a:cs typeface="Arial"/>
              </a:rPr>
              <a:t>S. </a:t>
            </a:r>
            <a:r>
              <a:rPr lang="en-US" sz="1800" i="1" dirty="0" err="1">
                <a:solidFill>
                  <a:schemeClr val="tx1"/>
                </a:solidFill>
                <a:latin typeface="Arial"/>
                <a:cs typeface="Arial"/>
              </a:rPr>
              <a:t>aureus</a:t>
            </a:r>
            <a:r>
              <a:rPr lang="en-US" sz="1800" dirty="0">
                <a:solidFill>
                  <a:schemeClr val="tx1"/>
                </a:solidFill>
                <a:latin typeface="Arial"/>
                <a:cs typeface="Arial"/>
              </a:rPr>
              <a:t> can cause a range of illnesses from minor skin infections to life threatening pneumonia, meningitis and sepsis. </a:t>
            </a:r>
          </a:p>
        </p:txBody>
      </p:sp>
      <p:sp>
        <p:nvSpPr>
          <p:cNvPr id="12" name="Shape 150">
            <a:extLst>
              <a:ext uri="{FF2B5EF4-FFF2-40B4-BE49-F238E27FC236}">
                <a16:creationId xmlns:a16="http://schemas.microsoft.com/office/drawing/2014/main" id="{C8A2EF3B-24FD-ED46-84BD-1C6C8E0346F5}"/>
              </a:ext>
            </a:extLst>
          </p:cNvPr>
          <p:cNvSpPr/>
          <p:nvPr/>
        </p:nvSpPr>
        <p:spPr>
          <a:xfrm>
            <a:off x="118362" y="2795257"/>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3" name="Shape 172">
            <a:extLst>
              <a:ext uri="{FF2B5EF4-FFF2-40B4-BE49-F238E27FC236}">
                <a16:creationId xmlns:a16="http://schemas.microsoft.com/office/drawing/2014/main" id="{3BAA10F8-F93E-3D42-8DCE-4DF12E1B51FB}"/>
              </a:ext>
            </a:extLst>
          </p:cNvPr>
          <p:cNvSpPr/>
          <p:nvPr/>
        </p:nvSpPr>
        <p:spPr>
          <a:xfrm>
            <a:off x="155682" y="2120082"/>
            <a:ext cx="697307"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1880s</a:t>
            </a:r>
          </a:p>
        </p:txBody>
      </p:sp>
      <p:sp>
        <p:nvSpPr>
          <p:cNvPr id="14" name="Shape 175">
            <a:extLst>
              <a:ext uri="{FF2B5EF4-FFF2-40B4-BE49-F238E27FC236}">
                <a16:creationId xmlns:a16="http://schemas.microsoft.com/office/drawing/2014/main" id="{124D5597-4DE7-5C4C-B636-518EB2EFA95A}"/>
              </a:ext>
            </a:extLst>
          </p:cNvPr>
          <p:cNvSpPr/>
          <p:nvPr/>
        </p:nvSpPr>
        <p:spPr>
          <a:xfrm flipV="1">
            <a:off x="506257" y="2496901"/>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5" name="Shape 176">
            <a:extLst>
              <a:ext uri="{FF2B5EF4-FFF2-40B4-BE49-F238E27FC236}">
                <a16:creationId xmlns:a16="http://schemas.microsoft.com/office/drawing/2014/main" id="{DFAE8436-27E9-9245-BC67-F5C5005CDCD3}"/>
              </a:ext>
            </a:extLst>
          </p:cNvPr>
          <p:cNvSpPr/>
          <p:nvPr/>
        </p:nvSpPr>
        <p:spPr>
          <a:xfrm>
            <a:off x="170010" y="3263626"/>
            <a:ext cx="1265257" cy="504818"/>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i="1" dirty="0">
                <a:solidFill>
                  <a:schemeClr val="tx1"/>
                </a:solidFill>
              </a:rPr>
              <a:t>S. aureus</a:t>
            </a:r>
            <a:r>
              <a:rPr sz="1400" dirty="0">
                <a:solidFill>
                  <a:schemeClr val="tx1"/>
                </a:solidFill>
              </a:rPr>
              <a:t> was first reported </a:t>
            </a:r>
          </a:p>
        </p:txBody>
      </p:sp>
      <p:sp>
        <p:nvSpPr>
          <p:cNvPr id="17" name="Shape 151">
            <a:extLst>
              <a:ext uri="{FF2B5EF4-FFF2-40B4-BE49-F238E27FC236}">
                <a16:creationId xmlns:a16="http://schemas.microsoft.com/office/drawing/2014/main" id="{8F44AC98-8817-174B-ACE4-AEE40600870F}"/>
              </a:ext>
            </a:extLst>
          </p:cNvPr>
          <p:cNvSpPr/>
          <p:nvPr/>
        </p:nvSpPr>
        <p:spPr>
          <a:xfrm>
            <a:off x="8498441" y="2836008"/>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spTree>
    <p:extLst>
      <p:ext uri="{BB962C8B-B14F-4D97-AF65-F5344CB8AC3E}">
        <p14:creationId xmlns:p14="http://schemas.microsoft.com/office/powerpoint/2010/main" val="1647665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63230"/>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Bacteria</a:t>
            </a:r>
            <a:endParaRPr dirty="0">
              <a:solidFill>
                <a:schemeClr val="tx1"/>
              </a:solidFill>
            </a:endParaRPr>
          </a:p>
        </p:txBody>
      </p:sp>
      <p:sp>
        <p:nvSpPr>
          <p:cNvPr id="10" name="Shape 150"/>
          <p:cNvSpPr/>
          <p:nvPr/>
        </p:nvSpPr>
        <p:spPr>
          <a:xfrm>
            <a:off x="118362" y="2795257"/>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1" name="Shape 151"/>
          <p:cNvSpPr/>
          <p:nvPr/>
        </p:nvSpPr>
        <p:spPr>
          <a:xfrm>
            <a:off x="8498441" y="2836008"/>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sp>
        <p:nvSpPr>
          <p:cNvPr id="16" name="Shape 164"/>
          <p:cNvSpPr/>
          <p:nvPr/>
        </p:nvSpPr>
        <p:spPr>
          <a:xfrm flipV="1">
            <a:off x="6222416" y="2686151"/>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84208" y="219887"/>
            <a:ext cx="1693449" cy="1300570"/>
          </a:xfrm>
          <a:prstGeom prst="rect">
            <a:avLst/>
          </a:prstGeom>
          <a:ln w="12700">
            <a:miter lim="400000"/>
          </a:ln>
        </p:spPr>
      </p:pic>
      <p:sp>
        <p:nvSpPr>
          <p:cNvPr id="27" name="Shape 172"/>
          <p:cNvSpPr/>
          <p:nvPr/>
        </p:nvSpPr>
        <p:spPr>
          <a:xfrm>
            <a:off x="155682" y="2120082"/>
            <a:ext cx="697307"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1880s</a:t>
            </a:r>
          </a:p>
        </p:txBody>
      </p:sp>
      <p:sp>
        <p:nvSpPr>
          <p:cNvPr id="28" name="Shape 175"/>
          <p:cNvSpPr/>
          <p:nvPr/>
        </p:nvSpPr>
        <p:spPr>
          <a:xfrm flipV="1">
            <a:off x="506257" y="2496901"/>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9" name="Shape 176"/>
          <p:cNvSpPr/>
          <p:nvPr/>
        </p:nvSpPr>
        <p:spPr>
          <a:xfrm>
            <a:off x="170010" y="3263626"/>
            <a:ext cx="1265257" cy="504818"/>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i="1" dirty="0">
                <a:solidFill>
                  <a:schemeClr val="tx1"/>
                </a:solidFill>
              </a:rPr>
              <a:t>S. aureus</a:t>
            </a:r>
            <a:r>
              <a:rPr sz="1400" dirty="0">
                <a:solidFill>
                  <a:schemeClr val="tx1"/>
                </a:solidFill>
              </a:rPr>
              <a:t> was first reported </a:t>
            </a:r>
          </a:p>
        </p:txBody>
      </p:sp>
      <p:sp>
        <p:nvSpPr>
          <p:cNvPr id="12" name="Shape 177"/>
          <p:cNvSpPr/>
          <p:nvPr/>
        </p:nvSpPr>
        <p:spPr>
          <a:xfrm flipV="1">
            <a:off x="1624874" y="2496901"/>
            <a:ext cx="1" cy="1958250"/>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3" name="Shape 178"/>
          <p:cNvSpPr/>
          <p:nvPr/>
        </p:nvSpPr>
        <p:spPr>
          <a:xfrm>
            <a:off x="1336377" y="2120082"/>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1940</a:t>
            </a:r>
          </a:p>
        </p:txBody>
      </p:sp>
      <p:sp>
        <p:nvSpPr>
          <p:cNvPr id="14" name="Shape 179"/>
          <p:cNvSpPr/>
          <p:nvPr/>
        </p:nvSpPr>
        <p:spPr>
          <a:xfrm>
            <a:off x="506256" y="4454317"/>
            <a:ext cx="2354954" cy="504818"/>
          </a:xfrm>
          <a:prstGeom prst="rect">
            <a:avLst/>
          </a:prstGeom>
          <a:ln w="38100">
            <a:solidFill>
              <a:srgbClr val="F1690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0" dirty="0">
                <a:solidFill>
                  <a:schemeClr val="tx1"/>
                </a:solidFill>
              </a:rPr>
              <a:t>Penicillin was introduced for medical use</a:t>
            </a:r>
          </a:p>
        </p:txBody>
      </p:sp>
    </p:spTree>
    <p:extLst>
      <p:ext uri="{BB962C8B-B14F-4D97-AF65-F5344CB8AC3E}">
        <p14:creationId xmlns:p14="http://schemas.microsoft.com/office/powerpoint/2010/main" val="14279409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63230"/>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Bacteria</a:t>
            </a:r>
            <a:endParaRPr dirty="0">
              <a:solidFill>
                <a:schemeClr val="tx1"/>
              </a:solidFill>
            </a:endParaRPr>
          </a:p>
        </p:txBody>
      </p:sp>
      <p:sp>
        <p:nvSpPr>
          <p:cNvPr id="10" name="Shape 150"/>
          <p:cNvSpPr/>
          <p:nvPr/>
        </p:nvSpPr>
        <p:spPr>
          <a:xfrm>
            <a:off x="118362" y="2795257"/>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1" name="Shape 151"/>
          <p:cNvSpPr/>
          <p:nvPr/>
        </p:nvSpPr>
        <p:spPr>
          <a:xfrm>
            <a:off x="8498441" y="2836008"/>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sp>
        <p:nvSpPr>
          <p:cNvPr id="16" name="Shape 164"/>
          <p:cNvSpPr/>
          <p:nvPr/>
        </p:nvSpPr>
        <p:spPr>
          <a:xfrm flipV="1">
            <a:off x="6222416" y="2686151"/>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84208" y="219887"/>
            <a:ext cx="1693449" cy="1300570"/>
          </a:xfrm>
          <a:prstGeom prst="rect">
            <a:avLst/>
          </a:prstGeom>
          <a:ln w="12700">
            <a:miter lim="400000"/>
          </a:ln>
        </p:spPr>
      </p:pic>
      <p:sp>
        <p:nvSpPr>
          <p:cNvPr id="27" name="Shape 172"/>
          <p:cNvSpPr/>
          <p:nvPr/>
        </p:nvSpPr>
        <p:spPr>
          <a:xfrm>
            <a:off x="155682" y="2120082"/>
            <a:ext cx="697307"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1880s</a:t>
            </a:r>
          </a:p>
        </p:txBody>
      </p:sp>
      <p:sp>
        <p:nvSpPr>
          <p:cNvPr id="28" name="Shape 175"/>
          <p:cNvSpPr/>
          <p:nvPr/>
        </p:nvSpPr>
        <p:spPr>
          <a:xfrm flipV="1">
            <a:off x="506257" y="2496901"/>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9" name="Shape 176"/>
          <p:cNvSpPr/>
          <p:nvPr/>
        </p:nvSpPr>
        <p:spPr>
          <a:xfrm>
            <a:off x="170010" y="3263626"/>
            <a:ext cx="1265257" cy="504818"/>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i="1" dirty="0">
                <a:solidFill>
                  <a:schemeClr val="tx1"/>
                </a:solidFill>
              </a:rPr>
              <a:t>S. aureus</a:t>
            </a:r>
            <a:r>
              <a:rPr sz="1400" dirty="0">
                <a:solidFill>
                  <a:schemeClr val="tx1"/>
                </a:solidFill>
              </a:rPr>
              <a:t> was first reported </a:t>
            </a:r>
          </a:p>
        </p:txBody>
      </p:sp>
      <p:sp>
        <p:nvSpPr>
          <p:cNvPr id="12" name="Shape 177"/>
          <p:cNvSpPr/>
          <p:nvPr/>
        </p:nvSpPr>
        <p:spPr>
          <a:xfrm flipV="1">
            <a:off x="1624874" y="2496901"/>
            <a:ext cx="1" cy="1958250"/>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3" name="Shape 178"/>
          <p:cNvSpPr/>
          <p:nvPr/>
        </p:nvSpPr>
        <p:spPr>
          <a:xfrm>
            <a:off x="1336377" y="2120082"/>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1940</a:t>
            </a:r>
          </a:p>
        </p:txBody>
      </p:sp>
      <p:sp>
        <p:nvSpPr>
          <p:cNvPr id="14" name="Shape 179"/>
          <p:cNvSpPr/>
          <p:nvPr/>
        </p:nvSpPr>
        <p:spPr>
          <a:xfrm>
            <a:off x="506256" y="4454317"/>
            <a:ext cx="2354954" cy="504818"/>
          </a:xfrm>
          <a:prstGeom prst="rect">
            <a:avLst/>
          </a:prstGeom>
          <a:ln w="38100">
            <a:solidFill>
              <a:srgbClr val="F1690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0" dirty="0">
                <a:solidFill>
                  <a:schemeClr val="tx1"/>
                </a:solidFill>
              </a:rPr>
              <a:t>Penicillin was introduced for medical use</a:t>
            </a:r>
          </a:p>
        </p:txBody>
      </p:sp>
      <p:sp>
        <p:nvSpPr>
          <p:cNvPr id="19" name="Shape 180">
            <a:extLst>
              <a:ext uri="{FF2B5EF4-FFF2-40B4-BE49-F238E27FC236}">
                <a16:creationId xmlns:a16="http://schemas.microsoft.com/office/drawing/2014/main" id="{5809A6CE-35E7-EC46-9BC6-25853A4D0C83}"/>
              </a:ext>
            </a:extLst>
          </p:cNvPr>
          <p:cNvSpPr/>
          <p:nvPr/>
        </p:nvSpPr>
        <p:spPr>
          <a:xfrm flipV="1">
            <a:off x="2688835" y="2461553"/>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0" name="Shape 181">
            <a:extLst>
              <a:ext uri="{FF2B5EF4-FFF2-40B4-BE49-F238E27FC236}">
                <a16:creationId xmlns:a16="http://schemas.microsoft.com/office/drawing/2014/main" id="{D7443186-EC97-544C-9718-98D2DA19F154}"/>
              </a:ext>
            </a:extLst>
          </p:cNvPr>
          <p:cNvSpPr/>
          <p:nvPr/>
        </p:nvSpPr>
        <p:spPr>
          <a:xfrm>
            <a:off x="1889360" y="3221846"/>
            <a:ext cx="1598950" cy="721159"/>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solidFill>
              </a:rPr>
              <a:t>First isolation of  penicillin-resistant </a:t>
            </a:r>
            <a:r>
              <a:rPr sz="1400" i="1" dirty="0">
                <a:solidFill>
                  <a:schemeClr val="tx1"/>
                </a:solidFill>
              </a:rPr>
              <a:t>S.aureus</a:t>
            </a:r>
          </a:p>
        </p:txBody>
      </p:sp>
      <p:sp>
        <p:nvSpPr>
          <p:cNvPr id="21" name="Shape 182">
            <a:extLst>
              <a:ext uri="{FF2B5EF4-FFF2-40B4-BE49-F238E27FC236}">
                <a16:creationId xmlns:a16="http://schemas.microsoft.com/office/drawing/2014/main" id="{6E8C432A-4B27-3045-AF16-F52CD54D1F60}"/>
              </a:ext>
            </a:extLst>
          </p:cNvPr>
          <p:cNvSpPr/>
          <p:nvPr/>
        </p:nvSpPr>
        <p:spPr>
          <a:xfrm>
            <a:off x="2383221" y="2128677"/>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1942</a:t>
            </a:r>
          </a:p>
        </p:txBody>
      </p:sp>
    </p:spTree>
    <p:extLst>
      <p:ext uri="{BB962C8B-B14F-4D97-AF65-F5344CB8AC3E}">
        <p14:creationId xmlns:p14="http://schemas.microsoft.com/office/powerpoint/2010/main" val="1021913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64160"/>
            <a:ext cx="6207183" cy="50302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Bacteria</a:t>
            </a:r>
            <a:endParaRPr dirty="0">
              <a:solidFill>
                <a:schemeClr val="tx1"/>
              </a:solidFill>
            </a:endParaRPr>
          </a:p>
        </p:txBody>
      </p:sp>
      <p:sp>
        <p:nvSpPr>
          <p:cNvPr id="10" name="Shape 150"/>
          <p:cNvSpPr/>
          <p:nvPr/>
        </p:nvSpPr>
        <p:spPr>
          <a:xfrm>
            <a:off x="118362" y="2795257"/>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1" name="Shape 151"/>
          <p:cNvSpPr/>
          <p:nvPr/>
        </p:nvSpPr>
        <p:spPr>
          <a:xfrm>
            <a:off x="8498441" y="2836008"/>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sp>
        <p:nvSpPr>
          <p:cNvPr id="16" name="Shape 164"/>
          <p:cNvSpPr/>
          <p:nvPr/>
        </p:nvSpPr>
        <p:spPr>
          <a:xfrm flipV="1">
            <a:off x="6222416" y="2686151"/>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84208" y="219887"/>
            <a:ext cx="1693449" cy="1300570"/>
          </a:xfrm>
          <a:prstGeom prst="rect">
            <a:avLst/>
          </a:prstGeom>
          <a:ln w="12700">
            <a:miter lim="400000"/>
          </a:ln>
        </p:spPr>
      </p:pic>
      <p:sp>
        <p:nvSpPr>
          <p:cNvPr id="27" name="Shape 172"/>
          <p:cNvSpPr/>
          <p:nvPr/>
        </p:nvSpPr>
        <p:spPr>
          <a:xfrm>
            <a:off x="155682" y="2120081"/>
            <a:ext cx="697307"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a:t>1880s</a:t>
            </a:r>
          </a:p>
        </p:txBody>
      </p:sp>
      <p:sp>
        <p:nvSpPr>
          <p:cNvPr id="28" name="Shape 175"/>
          <p:cNvSpPr/>
          <p:nvPr/>
        </p:nvSpPr>
        <p:spPr>
          <a:xfrm flipV="1">
            <a:off x="506257" y="2496901"/>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9" name="Shape 176"/>
          <p:cNvSpPr/>
          <p:nvPr/>
        </p:nvSpPr>
        <p:spPr>
          <a:xfrm>
            <a:off x="170010" y="3263626"/>
            <a:ext cx="1265257" cy="504818"/>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i="1" dirty="0">
                <a:solidFill>
                  <a:schemeClr val="tx1"/>
                </a:solidFill>
              </a:rPr>
              <a:t>S. aureus</a:t>
            </a:r>
            <a:r>
              <a:rPr sz="1400" dirty="0">
                <a:solidFill>
                  <a:schemeClr val="tx1"/>
                </a:solidFill>
              </a:rPr>
              <a:t> was first reported </a:t>
            </a:r>
          </a:p>
        </p:txBody>
      </p:sp>
      <p:sp>
        <p:nvSpPr>
          <p:cNvPr id="12" name="Shape 177"/>
          <p:cNvSpPr/>
          <p:nvPr/>
        </p:nvSpPr>
        <p:spPr>
          <a:xfrm flipV="1">
            <a:off x="1624874" y="2496901"/>
            <a:ext cx="1" cy="1958250"/>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3" name="Shape 178"/>
          <p:cNvSpPr/>
          <p:nvPr/>
        </p:nvSpPr>
        <p:spPr>
          <a:xfrm>
            <a:off x="1336377" y="2120081"/>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a:t>1940</a:t>
            </a:r>
          </a:p>
        </p:txBody>
      </p:sp>
      <p:sp>
        <p:nvSpPr>
          <p:cNvPr id="14" name="Shape 179"/>
          <p:cNvSpPr/>
          <p:nvPr/>
        </p:nvSpPr>
        <p:spPr>
          <a:xfrm>
            <a:off x="506256" y="4454317"/>
            <a:ext cx="2354954" cy="504818"/>
          </a:xfrm>
          <a:prstGeom prst="rect">
            <a:avLst/>
          </a:prstGeom>
          <a:ln w="38100">
            <a:solidFill>
              <a:srgbClr val="F1690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0" dirty="0">
                <a:solidFill>
                  <a:schemeClr val="tx1"/>
                </a:solidFill>
              </a:rPr>
              <a:t>Penicillin was introduced for medical use</a:t>
            </a:r>
          </a:p>
        </p:txBody>
      </p:sp>
      <p:sp>
        <p:nvSpPr>
          <p:cNvPr id="15" name="Shape 180"/>
          <p:cNvSpPr/>
          <p:nvPr/>
        </p:nvSpPr>
        <p:spPr>
          <a:xfrm flipV="1">
            <a:off x="2688835" y="2461553"/>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7" name="Shape 181"/>
          <p:cNvSpPr/>
          <p:nvPr/>
        </p:nvSpPr>
        <p:spPr>
          <a:xfrm>
            <a:off x="1889360" y="3221846"/>
            <a:ext cx="1598950" cy="721159"/>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solidFill>
              </a:rPr>
              <a:t>First isolation of  penicillin-resistant </a:t>
            </a:r>
            <a:r>
              <a:rPr sz="1400" i="1" dirty="0">
                <a:solidFill>
                  <a:schemeClr val="tx1"/>
                </a:solidFill>
              </a:rPr>
              <a:t>S.aureus</a:t>
            </a:r>
          </a:p>
        </p:txBody>
      </p:sp>
      <p:sp>
        <p:nvSpPr>
          <p:cNvPr id="18" name="Shape 182"/>
          <p:cNvSpPr/>
          <p:nvPr/>
        </p:nvSpPr>
        <p:spPr>
          <a:xfrm>
            <a:off x="2383221" y="2128677"/>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t>1942</a:t>
            </a:r>
          </a:p>
        </p:txBody>
      </p:sp>
      <p:sp>
        <p:nvSpPr>
          <p:cNvPr id="19" name="Shape 186"/>
          <p:cNvSpPr/>
          <p:nvPr/>
        </p:nvSpPr>
        <p:spPr>
          <a:xfrm flipV="1">
            <a:off x="3636675" y="2468533"/>
            <a:ext cx="1" cy="2573596"/>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0" name="Shape 187"/>
          <p:cNvSpPr/>
          <p:nvPr/>
        </p:nvSpPr>
        <p:spPr>
          <a:xfrm>
            <a:off x="2671718" y="5062349"/>
            <a:ext cx="2194233" cy="288477"/>
          </a:xfrm>
          <a:prstGeom prst="rect">
            <a:avLst/>
          </a:prstGeom>
          <a:ln w="38100">
            <a:solidFill>
              <a:srgbClr val="F1690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0" dirty="0">
                <a:solidFill>
                  <a:schemeClr val="tx1"/>
                </a:solidFill>
              </a:rPr>
              <a:t>Methicillin was introduced</a:t>
            </a:r>
          </a:p>
        </p:txBody>
      </p:sp>
      <p:sp>
        <p:nvSpPr>
          <p:cNvPr id="21" name="Shape 191"/>
          <p:cNvSpPr/>
          <p:nvPr/>
        </p:nvSpPr>
        <p:spPr>
          <a:xfrm>
            <a:off x="3317166" y="2120081"/>
            <a:ext cx="634790"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a:t>1959 </a:t>
            </a:r>
          </a:p>
        </p:txBody>
      </p:sp>
    </p:spTree>
    <p:extLst>
      <p:ext uri="{BB962C8B-B14F-4D97-AF65-F5344CB8AC3E}">
        <p14:creationId xmlns:p14="http://schemas.microsoft.com/office/powerpoint/2010/main" val="239663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63230"/>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Bacteria</a:t>
            </a:r>
            <a:endParaRPr dirty="0">
              <a:solidFill>
                <a:schemeClr val="tx1"/>
              </a:solidFill>
            </a:endParaRPr>
          </a:p>
        </p:txBody>
      </p:sp>
      <p:sp>
        <p:nvSpPr>
          <p:cNvPr id="10" name="Shape 150"/>
          <p:cNvSpPr/>
          <p:nvPr/>
        </p:nvSpPr>
        <p:spPr>
          <a:xfrm>
            <a:off x="118362" y="2795257"/>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1" name="Shape 151"/>
          <p:cNvSpPr/>
          <p:nvPr/>
        </p:nvSpPr>
        <p:spPr>
          <a:xfrm>
            <a:off x="8498441" y="2836008"/>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sp>
        <p:nvSpPr>
          <p:cNvPr id="16" name="Shape 164"/>
          <p:cNvSpPr/>
          <p:nvPr/>
        </p:nvSpPr>
        <p:spPr>
          <a:xfrm flipV="1">
            <a:off x="6222416" y="2686151"/>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84208" y="219887"/>
            <a:ext cx="1693449" cy="1300570"/>
          </a:xfrm>
          <a:prstGeom prst="rect">
            <a:avLst/>
          </a:prstGeom>
          <a:ln w="12700">
            <a:miter lim="400000"/>
          </a:ln>
        </p:spPr>
      </p:pic>
      <p:sp>
        <p:nvSpPr>
          <p:cNvPr id="27" name="Shape 172"/>
          <p:cNvSpPr/>
          <p:nvPr/>
        </p:nvSpPr>
        <p:spPr>
          <a:xfrm>
            <a:off x="155682" y="2120082"/>
            <a:ext cx="697307"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1880s</a:t>
            </a:r>
          </a:p>
        </p:txBody>
      </p:sp>
      <p:sp>
        <p:nvSpPr>
          <p:cNvPr id="28" name="Shape 175"/>
          <p:cNvSpPr/>
          <p:nvPr/>
        </p:nvSpPr>
        <p:spPr>
          <a:xfrm flipV="1">
            <a:off x="506257" y="2496901"/>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9" name="Shape 176"/>
          <p:cNvSpPr/>
          <p:nvPr/>
        </p:nvSpPr>
        <p:spPr>
          <a:xfrm>
            <a:off x="170010" y="3263626"/>
            <a:ext cx="1265257" cy="504818"/>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i="1" dirty="0">
                <a:solidFill>
                  <a:schemeClr val="tx1"/>
                </a:solidFill>
              </a:rPr>
              <a:t>S. aureus</a:t>
            </a:r>
            <a:r>
              <a:rPr sz="1400" dirty="0">
                <a:solidFill>
                  <a:schemeClr val="tx1"/>
                </a:solidFill>
              </a:rPr>
              <a:t> was first reported </a:t>
            </a:r>
          </a:p>
        </p:txBody>
      </p:sp>
      <p:sp>
        <p:nvSpPr>
          <p:cNvPr id="12" name="Shape 177"/>
          <p:cNvSpPr/>
          <p:nvPr/>
        </p:nvSpPr>
        <p:spPr>
          <a:xfrm flipV="1">
            <a:off x="1624874" y="2496901"/>
            <a:ext cx="1" cy="1958250"/>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3" name="Shape 178"/>
          <p:cNvSpPr/>
          <p:nvPr/>
        </p:nvSpPr>
        <p:spPr>
          <a:xfrm>
            <a:off x="1336377" y="2120082"/>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1940</a:t>
            </a:r>
          </a:p>
        </p:txBody>
      </p:sp>
      <p:sp>
        <p:nvSpPr>
          <p:cNvPr id="14" name="Shape 179"/>
          <p:cNvSpPr/>
          <p:nvPr/>
        </p:nvSpPr>
        <p:spPr>
          <a:xfrm>
            <a:off x="506256" y="4454317"/>
            <a:ext cx="2354954" cy="504818"/>
          </a:xfrm>
          <a:prstGeom prst="rect">
            <a:avLst/>
          </a:prstGeom>
          <a:ln w="38100">
            <a:solidFill>
              <a:srgbClr val="F1690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0" dirty="0">
                <a:solidFill>
                  <a:schemeClr val="tx1"/>
                </a:solidFill>
              </a:rPr>
              <a:t>Penicillin was introduced for medical use</a:t>
            </a:r>
          </a:p>
        </p:txBody>
      </p:sp>
      <p:sp>
        <p:nvSpPr>
          <p:cNvPr id="15" name="Shape 180"/>
          <p:cNvSpPr/>
          <p:nvPr/>
        </p:nvSpPr>
        <p:spPr>
          <a:xfrm flipV="1">
            <a:off x="2688835" y="2461553"/>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7" name="Shape 181"/>
          <p:cNvSpPr/>
          <p:nvPr/>
        </p:nvSpPr>
        <p:spPr>
          <a:xfrm>
            <a:off x="1889360" y="3221846"/>
            <a:ext cx="1598950" cy="721159"/>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solidFill>
              </a:rPr>
              <a:t>First isolation of  penicillin-resistant </a:t>
            </a:r>
            <a:r>
              <a:rPr sz="1400" i="1" dirty="0">
                <a:solidFill>
                  <a:schemeClr val="tx1"/>
                </a:solidFill>
              </a:rPr>
              <a:t>S.aureus</a:t>
            </a:r>
          </a:p>
        </p:txBody>
      </p:sp>
      <p:sp>
        <p:nvSpPr>
          <p:cNvPr id="18" name="Shape 182"/>
          <p:cNvSpPr/>
          <p:nvPr/>
        </p:nvSpPr>
        <p:spPr>
          <a:xfrm>
            <a:off x="2383221" y="2128677"/>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1942</a:t>
            </a:r>
          </a:p>
        </p:txBody>
      </p:sp>
      <p:sp>
        <p:nvSpPr>
          <p:cNvPr id="19" name="Shape 186"/>
          <p:cNvSpPr/>
          <p:nvPr/>
        </p:nvSpPr>
        <p:spPr>
          <a:xfrm flipV="1">
            <a:off x="3636675" y="2468533"/>
            <a:ext cx="1" cy="2573596"/>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0" name="Shape 187"/>
          <p:cNvSpPr/>
          <p:nvPr/>
        </p:nvSpPr>
        <p:spPr>
          <a:xfrm>
            <a:off x="2671718" y="5062349"/>
            <a:ext cx="2194233" cy="288477"/>
          </a:xfrm>
          <a:prstGeom prst="rect">
            <a:avLst/>
          </a:prstGeom>
          <a:ln w="38100">
            <a:solidFill>
              <a:srgbClr val="F1690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0" dirty="0">
                <a:solidFill>
                  <a:schemeClr val="tx1"/>
                </a:solidFill>
              </a:rPr>
              <a:t>Methicillin was introduced</a:t>
            </a:r>
          </a:p>
        </p:txBody>
      </p:sp>
      <p:sp>
        <p:nvSpPr>
          <p:cNvPr id="21" name="Shape 191"/>
          <p:cNvSpPr/>
          <p:nvPr/>
        </p:nvSpPr>
        <p:spPr>
          <a:xfrm>
            <a:off x="3317166" y="2120082"/>
            <a:ext cx="634790"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1959</a:t>
            </a:r>
            <a:r>
              <a:rPr sz="1758" dirty="0"/>
              <a:t> </a:t>
            </a:r>
          </a:p>
        </p:txBody>
      </p:sp>
      <p:sp>
        <p:nvSpPr>
          <p:cNvPr id="22" name="Shape 183"/>
          <p:cNvSpPr/>
          <p:nvPr/>
        </p:nvSpPr>
        <p:spPr>
          <a:xfrm>
            <a:off x="4144154" y="2120082"/>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1960</a:t>
            </a:r>
          </a:p>
        </p:txBody>
      </p:sp>
      <p:sp>
        <p:nvSpPr>
          <p:cNvPr id="23" name="Shape 184"/>
          <p:cNvSpPr/>
          <p:nvPr/>
        </p:nvSpPr>
        <p:spPr>
          <a:xfrm flipV="1">
            <a:off x="4432651" y="2487193"/>
            <a:ext cx="1" cy="923945"/>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4" name="Shape 185"/>
          <p:cNvSpPr/>
          <p:nvPr/>
        </p:nvSpPr>
        <p:spPr>
          <a:xfrm>
            <a:off x="3889221" y="3396956"/>
            <a:ext cx="1953459" cy="721159"/>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solidFill>
              </a:rPr>
              <a:t>80% of all </a:t>
            </a:r>
            <a:r>
              <a:rPr sz="1400" i="1" dirty="0">
                <a:solidFill>
                  <a:schemeClr val="tx1"/>
                </a:solidFill>
              </a:rPr>
              <a:t>S. aureus </a:t>
            </a:r>
            <a:r>
              <a:rPr sz="1400" dirty="0">
                <a:solidFill>
                  <a:schemeClr val="tx1"/>
                </a:solidFill>
              </a:rPr>
              <a:t>strains are resistant to penicillin</a:t>
            </a:r>
          </a:p>
        </p:txBody>
      </p:sp>
    </p:spTree>
    <p:extLst>
      <p:ext uri="{BB962C8B-B14F-4D97-AF65-F5344CB8AC3E}">
        <p14:creationId xmlns:p14="http://schemas.microsoft.com/office/powerpoint/2010/main" val="100075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63230"/>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Bacteria</a:t>
            </a:r>
            <a:endParaRPr dirty="0">
              <a:solidFill>
                <a:schemeClr val="tx1"/>
              </a:solidFill>
            </a:endParaRPr>
          </a:p>
        </p:txBody>
      </p:sp>
      <p:sp>
        <p:nvSpPr>
          <p:cNvPr id="16" name="Shape 164"/>
          <p:cNvSpPr/>
          <p:nvPr/>
        </p:nvSpPr>
        <p:spPr>
          <a:xfrm flipV="1">
            <a:off x="6222416" y="2686151"/>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84208" y="219887"/>
            <a:ext cx="1693449" cy="1300570"/>
          </a:xfrm>
          <a:prstGeom prst="rect">
            <a:avLst/>
          </a:prstGeom>
          <a:ln w="12700">
            <a:miter lim="400000"/>
          </a:ln>
        </p:spPr>
      </p:pic>
      <p:sp>
        <p:nvSpPr>
          <p:cNvPr id="27" name="Shape 172"/>
          <p:cNvSpPr/>
          <p:nvPr/>
        </p:nvSpPr>
        <p:spPr>
          <a:xfrm>
            <a:off x="155682" y="2120082"/>
            <a:ext cx="697307"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1880s</a:t>
            </a:r>
          </a:p>
        </p:txBody>
      </p:sp>
      <p:sp>
        <p:nvSpPr>
          <p:cNvPr id="28" name="Shape 175"/>
          <p:cNvSpPr/>
          <p:nvPr/>
        </p:nvSpPr>
        <p:spPr>
          <a:xfrm flipV="1">
            <a:off x="506257" y="2496901"/>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9" name="Shape 176"/>
          <p:cNvSpPr/>
          <p:nvPr/>
        </p:nvSpPr>
        <p:spPr>
          <a:xfrm>
            <a:off x="170010" y="3263626"/>
            <a:ext cx="1265257" cy="504818"/>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i="1" dirty="0">
                <a:solidFill>
                  <a:schemeClr val="tx1"/>
                </a:solidFill>
              </a:rPr>
              <a:t>S. aureus</a:t>
            </a:r>
            <a:r>
              <a:rPr sz="1400" dirty="0">
                <a:solidFill>
                  <a:schemeClr val="tx1"/>
                </a:solidFill>
              </a:rPr>
              <a:t> was first reported </a:t>
            </a:r>
          </a:p>
        </p:txBody>
      </p:sp>
      <p:sp>
        <p:nvSpPr>
          <p:cNvPr id="12" name="Shape 177"/>
          <p:cNvSpPr/>
          <p:nvPr/>
        </p:nvSpPr>
        <p:spPr>
          <a:xfrm flipV="1">
            <a:off x="1624874" y="2496901"/>
            <a:ext cx="1" cy="1958250"/>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3" name="Shape 178"/>
          <p:cNvSpPr/>
          <p:nvPr/>
        </p:nvSpPr>
        <p:spPr>
          <a:xfrm>
            <a:off x="1336377" y="2120082"/>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1940</a:t>
            </a:r>
          </a:p>
        </p:txBody>
      </p:sp>
      <p:sp>
        <p:nvSpPr>
          <p:cNvPr id="14" name="Shape 179"/>
          <p:cNvSpPr/>
          <p:nvPr/>
        </p:nvSpPr>
        <p:spPr>
          <a:xfrm>
            <a:off x="506256" y="4454317"/>
            <a:ext cx="2354954" cy="504818"/>
          </a:xfrm>
          <a:prstGeom prst="rect">
            <a:avLst/>
          </a:prstGeom>
          <a:ln w="38100">
            <a:solidFill>
              <a:srgbClr val="F1690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0" dirty="0">
                <a:solidFill>
                  <a:schemeClr val="tx1"/>
                </a:solidFill>
              </a:rPr>
              <a:t>Penicillin was introduced for medical use</a:t>
            </a:r>
          </a:p>
        </p:txBody>
      </p:sp>
      <p:sp>
        <p:nvSpPr>
          <p:cNvPr id="15" name="Shape 180"/>
          <p:cNvSpPr/>
          <p:nvPr/>
        </p:nvSpPr>
        <p:spPr>
          <a:xfrm flipV="1">
            <a:off x="2688835" y="2461553"/>
            <a:ext cx="1" cy="77888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7" name="Shape 181"/>
          <p:cNvSpPr/>
          <p:nvPr/>
        </p:nvSpPr>
        <p:spPr>
          <a:xfrm>
            <a:off x="1889360" y="3221846"/>
            <a:ext cx="1598950" cy="721159"/>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solidFill>
              </a:rPr>
              <a:t>First isolation of  penicillin-resistant </a:t>
            </a:r>
            <a:r>
              <a:rPr sz="1400" i="1" dirty="0">
                <a:solidFill>
                  <a:schemeClr val="tx1"/>
                </a:solidFill>
              </a:rPr>
              <a:t>S.aureus</a:t>
            </a:r>
          </a:p>
        </p:txBody>
      </p:sp>
      <p:sp>
        <p:nvSpPr>
          <p:cNvPr id="18" name="Shape 182"/>
          <p:cNvSpPr/>
          <p:nvPr/>
        </p:nvSpPr>
        <p:spPr>
          <a:xfrm>
            <a:off x="2383221" y="2128677"/>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1942</a:t>
            </a:r>
          </a:p>
        </p:txBody>
      </p:sp>
      <p:sp>
        <p:nvSpPr>
          <p:cNvPr id="19" name="Shape 186"/>
          <p:cNvSpPr/>
          <p:nvPr/>
        </p:nvSpPr>
        <p:spPr>
          <a:xfrm flipV="1">
            <a:off x="3636675" y="2468533"/>
            <a:ext cx="1" cy="2573596"/>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0" name="Shape 187"/>
          <p:cNvSpPr/>
          <p:nvPr/>
        </p:nvSpPr>
        <p:spPr>
          <a:xfrm>
            <a:off x="2671718" y="5062349"/>
            <a:ext cx="2194233" cy="288477"/>
          </a:xfrm>
          <a:prstGeom prst="rect">
            <a:avLst/>
          </a:prstGeom>
          <a:ln w="38100">
            <a:solidFill>
              <a:srgbClr val="F1690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6" dirty="0">
                <a:solidFill>
                  <a:schemeClr val="tx1"/>
                </a:solidFill>
              </a:rPr>
              <a:t>Methicillin was introduced</a:t>
            </a:r>
          </a:p>
        </p:txBody>
      </p:sp>
      <p:sp>
        <p:nvSpPr>
          <p:cNvPr id="21" name="Shape 191"/>
          <p:cNvSpPr/>
          <p:nvPr/>
        </p:nvSpPr>
        <p:spPr>
          <a:xfrm>
            <a:off x="3317166" y="2120082"/>
            <a:ext cx="634790"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1959</a:t>
            </a:r>
            <a:r>
              <a:rPr sz="1758" dirty="0"/>
              <a:t> </a:t>
            </a:r>
          </a:p>
        </p:txBody>
      </p:sp>
      <p:sp>
        <p:nvSpPr>
          <p:cNvPr id="22" name="Shape 183"/>
          <p:cNvSpPr/>
          <p:nvPr/>
        </p:nvSpPr>
        <p:spPr>
          <a:xfrm>
            <a:off x="4144154" y="2120082"/>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1960</a:t>
            </a:r>
          </a:p>
        </p:txBody>
      </p:sp>
      <p:sp>
        <p:nvSpPr>
          <p:cNvPr id="23" name="Shape 184"/>
          <p:cNvSpPr/>
          <p:nvPr/>
        </p:nvSpPr>
        <p:spPr>
          <a:xfrm flipV="1">
            <a:off x="4432651" y="2487193"/>
            <a:ext cx="1" cy="923945"/>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4" name="Shape 185"/>
          <p:cNvSpPr/>
          <p:nvPr/>
        </p:nvSpPr>
        <p:spPr>
          <a:xfrm>
            <a:off x="3889221" y="3396956"/>
            <a:ext cx="1953459" cy="721159"/>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solidFill>
              </a:rPr>
              <a:t>80% of all </a:t>
            </a:r>
            <a:r>
              <a:rPr sz="1400" i="1" dirty="0">
                <a:solidFill>
                  <a:schemeClr val="tx1"/>
                </a:solidFill>
              </a:rPr>
              <a:t>S. aureus </a:t>
            </a:r>
            <a:r>
              <a:rPr sz="1400" dirty="0">
                <a:solidFill>
                  <a:schemeClr val="tx1"/>
                </a:solidFill>
              </a:rPr>
              <a:t>strains are resistant to penicillin</a:t>
            </a:r>
          </a:p>
        </p:txBody>
      </p:sp>
      <p:sp>
        <p:nvSpPr>
          <p:cNvPr id="26" name="Shape 188"/>
          <p:cNvSpPr/>
          <p:nvPr/>
        </p:nvSpPr>
        <p:spPr>
          <a:xfrm>
            <a:off x="5215736" y="4266674"/>
            <a:ext cx="2035077" cy="504818"/>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solidFill>
              </a:rPr>
              <a:t>First report of methicillin resistant </a:t>
            </a:r>
            <a:r>
              <a:rPr sz="1400" i="1" dirty="0">
                <a:solidFill>
                  <a:schemeClr val="tx1"/>
                </a:solidFill>
              </a:rPr>
              <a:t>S. aureus </a:t>
            </a:r>
            <a:r>
              <a:rPr sz="1400" dirty="0">
                <a:solidFill>
                  <a:schemeClr val="tx1"/>
                </a:solidFill>
              </a:rPr>
              <a:t>(UK</a:t>
            </a:r>
            <a:r>
              <a:rPr sz="1406" dirty="0">
                <a:solidFill>
                  <a:schemeClr val="tx1"/>
                </a:solidFill>
              </a:rPr>
              <a:t>)</a:t>
            </a:r>
          </a:p>
        </p:txBody>
      </p:sp>
      <p:sp>
        <p:nvSpPr>
          <p:cNvPr id="30" name="Shape 192"/>
          <p:cNvSpPr/>
          <p:nvPr/>
        </p:nvSpPr>
        <p:spPr>
          <a:xfrm>
            <a:off x="4909118" y="2120082"/>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1961</a:t>
            </a:r>
          </a:p>
        </p:txBody>
      </p:sp>
      <p:sp>
        <p:nvSpPr>
          <p:cNvPr id="31" name="Shape 197"/>
          <p:cNvSpPr/>
          <p:nvPr/>
        </p:nvSpPr>
        <p:spPr>
          <a:xfrm>
            <a:off x="5166980" y="2496690"/>
            <a:ext cx="857265" cy="17911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 y="8612"/>
                </a:lnTo>
                <a:lnTo>
                  <a:pt x="21600" y="8612"/>
                </a:lnTo>
                <a:lnTo>
                  <a:pt x="21600" y="21600"/>
                </a:lnTo>
              </a:path>
            </a:pathLst>
          </a:custGeom>
          <a:ln w="76200">
            <a:solidFill>
              <a:srgbClr val="EA6804"/>
            </a:solidFill>
            <a:miter lim="400000"/>
          </a:ln>
        </p:spPr>
        <p:txBody>
          <a:bodyPr lIns="35719" tIns="35719" rIns="35719" bIns="35719" anchor="ctr"/>
          <a:lstStyle/>
          <a:p>
            <a:pPr>
              <a:defRPr sz="2400"/>
            </a:pPr>
            <a:endParaRPr sz="1687"/>
          </a:p>
        </p:txBody>
      </p:sp>
      <p:sp>
        <p:nvSpPr>
          <p:cNvPr id="32" name="Shape 189"/>
          <p:cNvSpPr/>
          <p:nvPr/>
        </p:nvSpPr>
        <p:spPr>
          <a:xfrm>
            <a:off x="6160223" y="3298717"/>
            <a:ext cx="1953458" cy="937501"/>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0" dirty="0">
                <a:solidFill>
                  <a:schemeClr val="tx1"/>
                </a:solidFill>
              </a:rPr>
              <a:t>First outbreak of methicillin-resistant S. aureus in the US at the Boston City Hospital </a:t>
            </a:r>
          </a:p>
        </p:txBody>
      </p:sp>
      <p:sp>
        <p:nvSpPr>
          <p:cNvPr id="33" name="Shape 190"/>
          <p:cNvSpPr/>
          <p:nvPr/>
        </p:nvSpPr>
        <p:spPr>
          <a:xfrm flipV="1">
            <a:off x="6860818" y="2496690"/>
            <a:ext cx="1" cy="841018"/>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34" name="Shape 193"/>
          <p:cNvSpPr/>
          <p:nvPr/>
        </p:nvSpPr>
        <p:spPr>
          <a:xfrm>
            <a:off x="6541309" y="2120105"/>
            <a:ext cx="634790"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1968</a:t>
            </a:r>
            <a:r>
              <a:rPr sz="1758" dirty="0"/>
              <a:t> </a:t>
            </a:r>
          </a:p>
        </p:txBody>
      </p:sp>
      <p:sp>
        <p:nvSpPr>
          <p:cNvPr id="38" name="Shape 170"/>
          <p:cNvSpPr/>
          <p:nvPr/>
        </p:nvSpPr>
        <p:spPr>
          <a:xfrm>
            <a:off x="6541309" y="5055547"/>
            <a:ext cx="2512193" cy="721159"/>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a:solidFill>
                  <a:srgbClr val="583F34"/>
                </a:solidFill>
                <a:latin typeface="Arial"/>
                <a:ea typeface="Arial"/>
                <a:cs typeface="Arial"/>
                <a:sym typeface="Arial"/>
              </a:defRPr>
            </a:lvl1pPr>
          </a:lstStyle>
          <a:p>
            <a:r>
              <a:rPr sz="1400" dirty="0">
                <a:solidFill>
                  <a:schemeClr val="tx1"/>
                </a:solidFill>
              </a:rPr>
              <a:t>Methicillin resistant </a:t>
            </a:r>
            <a:r>
              <a:rPr sz="1400" i="1" dirty="0">
                <a:solidFill>
                  <a:schemeClr val="tx1"/>
                </a:solidFill>
              </a:rPr>
              <a:t>S. aureus </a:t>
            </a:r>
            <a:r>
              <a:rPr sz="1400" dirty="0">
                <a:solidFill>
                  <a:schemeClr val="tx1"/>
                </a:solidFill>
              </a:rPr>
              <a:t>strains are widespread and infections are difficult to treat </a:t>
            </a:r>
          </a:p>
        </p:txBody>
      </p:sp>
      <p:sp>
        <p:nvSpPr>
          <p:cNvPr id="39" name="Shape 195"/>
          <p:cNvSpPr/>
          <p:nvPr/>
        </p:nvSpPr>
        <p:spPr>
          <a:xfrm flipV="1">
            <a:off x="8300993" y="2496690"/>
            <a:ext cx="1" cy="2573596"/>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40" name="Shape 196"/>
          <p:cNvSpPr/>
          <p:nvPr/>
        </p:nvSpPr>
        <p:spPr>
          <a:xfrm>
            <a:off x="7909377" y="2120105"/>
            <a:ext cx="783232" cy="342659"/>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Today</a:t>
            </a:r>
            <a:r>
              <a:rPr sz="1758" dirty="0"/>
              <a:t> </a:t>
            </a:r>
          </a:p>
        </p:txBody>
      </p:sp>
    </p:spTree>
    <p:extLst>
      <p:ext uri="{BB962C8B-B14F-4D97-AF65-F5344CB8AC3E}">
        <p14:creationId xmlns:p14="http://schemas.microsoft.com/office/powerpoint/2010/main" val="669874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p:txBody>
          <a:bodyPr>
            <a:noAutofit/>
          </a:bodyPr>
          <a:lstStyle>
            <a:lvl1pPr>
              <a:defRPr sz="3400"/>
            </a:lvl1pPr>
          </a:lstStyle>
          <a:p>
            <a:r>
              <a:rPr lang="en-US" sz="2800" dirty="0"/>
              <a:t>How to use these slides…</a:t>
            </a:r>
          </a:p>
        </p:txBody>
      </p:sp>
      <p:sp>
        <p:nvSpPr>
          <p:cNvPr id="5" name="Text Placeholder 4">
            <a:extLst>
              <a:ext uri="{FF2B5EF4-FFF2-40B4-BE49-F238E27FC236}">
                <a16:creationId xmlns:a16="http://schemas.microsoft.com/office/drawing/2014/main" id="{78A53998-7A9E-41B8-A5D9-847656B5CB94}"/>
              </a:ext>
            </a:extLst>
          </p:cNvPr>
          <p:cNvSpPr>
            <a:spLocks noGrp="1"/>
          </p:cNvSpPr>
          <p:nvPr>
            <p:ph type="body" sz="quarter" idx="10"/>
          </p:nvPr>
        </p:nvSpPr>
        <p:spPr>
          <a:xfrm>
            <a:off x="323557" y="717452"/>
            <a:ext cx="8567225" cy="5613009"/>
          </a:xfrm>
        </p:spPr>
        <p:txBody>
          <a:bodyPr/>
          <a:lstStyle/>
          <a:p>
            <a:r>
              <a:rPr lang="en-US" sz="1300" dirty="0">
                <a:cs typeface="Arial" panose="020B0604020202020204" pitchFamily="34" charset="0"/>
              </a:rPr>
              <a:t>The following presentation was designed to support the implementation of the MBER-Biology curriculum—a student-centered sense-making classroom. It is </a:t>
            </a:r>
            <a:r>
              <a:rPr lang="en-US" sz="1300" u="sng" dirty="0">
                <a:cs typeface="Arial" panose="020B0604020202020204" pitchFamily="34" charset="0"/>
              </a:rPr>
              <a:t>NOT</a:t>
            </a:r>
            <a:r>
              <a:rPr lang="en-US" sz="1300" dirty="0">
                <a:cs typeface="Arial" panose="020B0604020202020204" pitchFamily="34" charset="0"/>
              </a:rPr>
              <a:t> ready to show to students in its current form. You will notice there are two kinds of slides.</a:t>
            </a:r>
          </a:p>
          <a:p>
            <a:pPr marL="457200"/>
            <a:endParaRPr lang="en-US" sz="1300" dirty="0">
              <a:cs typeface="Arial" panose="020B0604020202020204" pitchFamily="34" charset="0"/>
            </a:endParaRPr>
          </a:p>
          <a:p>
            <a:pPr marL="457200"/>
            <a:r>
              <a:rPr lang="en-US" sz="1300" dirty="0">
                <a:cs typeface="Arial" panose="020B0604020202020204" pitchFamily="34" charset="0"/>
              </a:rPr>
              <a:t>(1) </a:t>
            </a:r>
            <a:r>
              <a:rPr lang="en-US" sz="1300" b="1" dirty="0">
                <a:cs typeface="Arial" panose="020B0604020202020204" pitchFamily="34" charset="0"/>
              </a:rPr>
              <a:t>Teacher Notes slides </a:t>
            </a:r>
            <a:r>
              <a:rPr lang="en-US" sz="1300" dirty="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endParaRPr lang="en-US" sz="1300" dirty="0">
              <a:cs typeface="Arial" panose="020B0604020202020204" pitchFamily="34" charset="0"/>
            </a:endParaRPr>
          </a:p>
          <a:p>
            <a:pPr marL="457200"/>
            <a:r>
              <a:rPr lang="en-US" sz="1300" dirty="0">
                <a:cs typeface="Arial" panose="020B0604020202020204" pitchFamily="34" charset="0"/>
              </a:rPr>
              <a:t>(2) </a:t>
            </a:r>
            <a:r>
              <a:rPr lang="en-US" sz="1300" b="1" dirty="0">
                <a:cs typeface="Arial" panose="020B0604020202020204" pitchFamily="34" charset="0"/>
              </a:rPr>
              <a:t>Student slides </a:t>
            </a:r>
            <a:r>
              <a:rPr lang="en-US" sz="1300" dirty="0">
                <a:cs typeface="Arial" panose="020B0604020202020204" pitchFamily="34" charset="0"/>
              </a:rPr>
              <a:t>designed to facilitate student sense-making as you move through the Learning Segments and are intended for use in the classroom during instruction. In the “Presenter Notes” field (under each slide) you will find useful information for each particular slide.</a:t>
            </a:r>
          </a:p>
          <a:p>
            <a:endParaRPr lang="en-US" sz="1300" dirty="0">
              <a:cs typeface="Arial" panose="020B0604020202020204" pitchFamily="34" charset="0"/>
            </a:endParaRPr>
          </a:p>
          <a:p>
            <a:r>
              <a:rPr lang="en-US" sz="1300" dirty="0">
                <a:cs typeface="Arial" panose="020B0604020202020204" pitchFamily="34" charset="0"/>
              </a:rPr>
              <a:t>We have combined teacher slides and student slides so you can have almost everything you need in one place as you explore the flow of each triangle. You will need to either hide (see note below) or delete the </a:t>
            </a:r>
            <a:r>
              <a:rPr lang="en-US" sz="1300" b="1" dirty="0">
                <a:cs typeface="Arial" panose="020B0604020202020204" pitchFamily="34" charset="0"/>
              </a:rPr>
              <a:t>Teacher Notes </a:t>
            </a:r>
            <a:r>
              <a:rPr lang="en-US" sz="1300" dirty="0">
                <a:cs typeface="Arial" panose="020B0604020202020204" pitchFamily="34" charset="0"/>
              </a:rPr>
              <a:t>slides to use it as a presentation in your classroom. </a:t>
            </a:r>
          </a:p>
          <a:p>
            <a:r>
              <a:rPr lang="en-US" sz="1300" dirty="0">
                <a:cs typeface="Arial" panose="020B0604020202020204" pitchFamily="34" charset="0"/>
              </a:rPr>
              <a:t>This presentation </a:t>
            </a:r>
            <a:r>
              <a:rPr lang="en-US" sz="1300" b="1" dirty="0">
                <a:cs typeface="Arial" panose="020B0604020202020204" pitchFamily="34" charset="0"/>
              </a:rPr>
              <a:t>is not meant to stand alone,</a:t>
            </a:r>
            <a:r>
              <a:rPr lang="en-US" sz="1300" dirty="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the high-level goals of each learning segment and how the model is developed over the course of days. </a:t>
            </a:r>
          </a:p>
          <a:p>
            <a:r>
              <a:rPr lang="en-US" sz="1300" b="1" dirty="0">
                <a:cs typeface="Arial" panose="020B0604020202020204" pitchFamily="34" charset="0"/>
              </a:rPr>
              <a:t>We expect (and hope) you will modify this presentation</a:t>
            </a:r>
            <a:r>
              <a:rPr lang="en-US" sz="1300" dirty="0">
                <a:cs typeface="Arial" panose="020B0604020202020204" pitchFamily="34" charset="0"/>
              </a:rPr>
              <a:t> keeping in mind the MBER philosophy. As a contributor you will be part of a community that helps improve the curriculum over time. </a:t>
            </a:r>
          </a:p>
          <a:p>
            <a:endParaRPr lang="en-US" sz="1300" dirty="0">
              <a:cs typeface="Arial" panose="020B0604020202020204" pitchFamily="34" charset="0"/>
            </a:endParaRPr>
          </a:p>
          <a:p>
            <a:r>
              <a:rPr lang="en-US" sz="1300" dirty="0">
                <a:cs typeface="Arial" panose="020B0604020202020204" pitchFamily="34" charset="0"/>
              </a:rPr>
              <a:t>Thanks!</a:t>
            </a:r>
          </a:p>
          <a:p>
            <a:r>
              <a:rPr lang="en-US" sz="1300" dirty="0">
                <a:cs typeface="Arial" panose="020B0604020202020204" pitchFamily="34" charset="0"/>
              </a:rPr>
              <a:t>The MBER Team</a:t>
            </a:r>
          </a:p>
          <a:p>
            <a:pPr>
              <a:spcBef>
                <a:spcPts val="800"/>
              </a:spcBef>
              <a:defRPr sz="2100">
                <a:solidFill>
                  <a:srgbClr val="573F34"/>
                </a:solidFill>
                <a:latin typeface="Arial"/>
                <a:ea typeface="Arial"/>
                <a:cs typeface="Arial"/>
                <a:sym typeface="Arial"/>
              </a:defRPr>
            </a:pPr>
            <a:endParaRPr lang="en-US" sz="1300" dirty="0"/>
          </a:p>
        </p:txBody>
      </p:sp>
    </p:spTree>
    <p:extLst>
      <p:ext uri="{BB962C8B-B14F-4D97-AF65-F5344CB8AC3E}">
        <p14:creationId xmlns:p14="http://schemas.microsoft.com/office/powerpoint/2010/main" val="2998270966"/>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63230"/>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the Finches</a:t>
            </a:r>
            <a:endParaRPr dirty="0">
              <a:solidFill>
                <a:schemeClr val="tx1"/>
              </a:solidFill>
            </a:endParaRPr>
          </a:p>
        </p:txBody>
      </p:sp>
      <p:sp>
        <p:nvSpPr>
          <p:cNvPr id="10" name="Shape 150"/>
          <p:cNvSpPr/>
          <p:nvPr/>
        </p:nvSpPr>
        <p:spPr>
          <a:xfrm>
            <a:off x="170011" y="1536483"/>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1" name="Shape 151"/>
          <p:cNvSpPr/>
          <p:nvPr/>
        </p:nvSpPr>
        <p:spPr>
          <a:xfrm>
            <a:off x="8550090" y="1582026"/>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sp>
        <p:nvSpPr>
          <p:cNvPr id="16" name="Shape 164"/>
          <p:cNvSpPr/>
          <p:nvPr/>
        </p:nvSpPr>
        <p:spPr>
          <a:xfrm flipV="1">
            <a:off x="6274064" y="1004622"/>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sp>
        <p:nvSpPr>
          <p:cNvPr id="35" name="Shape 203"/>
          <p:cNvSpPr/>
          <p:nvPr/>
        </p:nvSpPr>
        <p:spPr>
          <a:xfrm>
            <a:off x="1614553" y="965424"/>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lumMod val="95000"/>
                    <a:lumOff val="5000"/>
                  </a:schemeClr>
                </a:solidFill>
              </a:rPr>
              <a:t>1976</a:t>
            </a:r>
          </a:p>
        </p:txBody>
      </p:sp>
      <p:sp>
        <p:nvSpPr>
          <p:cNvPr id="36" name="Shape 206"/>
          <p:cNvSpPr/>
          <p:nvPr/>
        </p:nvSpPr>
        <p:spPr>
          <a:xfrm flipV="1">
            <a:off x="1903050" y="1328041"/>
            <a:ext cx="1" cy="536724"/>
          </a:xfrm>
          <a:prstGeom prst="line">
            <a:avLst/>
          </a:prstGeom>
          <a:ln w="76200">
            <a:solidFill>
              <a:srgbClr val="F16904"/>
            </a:solidFill>
            <a:miter lim="400000"/>
          </a:ln>
        </p:spPr>
        <p:txBody>
          <a:bodyPr lIns="35719" tIns="35719" rIns="35719" bIns="35719" anchor="ctr"/>
          <a:lstStyle/>
          <a:p>
            <a:pPr>
              <a:defRPr sz="2400"/>
            </a:pPr>
            <a:endParaRPr sz="1687"/>
          </a:p>
        </p:txBody>
      </p:sp>
      <p:pic>
        <p:nvPicPr>
          <p:cNvPr id="37" name="pasted-image.pdf"/>
          <p:cNvPicPr>
            <a:picLocks noChangeAspect="1"/>
          </p:cNvPicPr>
          <p:nvPr/>
        </p:nvPicPr>
        <p:blipFill>
          <a:blip r:embed="rId3"/>
          <a:stretch>
            <a:fillRect/>
          </a:stretch>
        </p:blipFill>
        <p:spPr>
          <a:xfrm flipH="1">
            <a:off x="818221" y="1940538"/>
            <a:ext cx="2169660" cy="1367830"/>
          </a:xfrm>
          <a:prstGeom prst="rect">
            <a:avLst/>
          </a:prstGeom>
          <a:ln w="12700">
            <a:miter lim="400000"/>
          </a:ln>
        </p:spPr>
      </p:pic>
      <p:grpSp>
        <p:nvGrpSpPr>
          <p:cNvPr id="41" name="Group 213"/>
          <p:cNvGrpSpPr/>
          <p:nvPr/>
        </p:nvGrpSpPr>
        <p:grpSpPr>
          <a:xfrm>
            <a:off x="2689520" y="2499795"/>
            <a:ext cx="470068" cy="450939"/>
            <a:chOff x="0" y="0"/>
            <a:chExt cx="668540" cy="641334"/>
          </a:xfrm>
        </p:grpSpPr>
        <p:sp>
          <p:nvSpPr>
            <p:cNvPr id="42" name="Shape 210"/>
            <p:cNvSpPr/>
            <p:nvPr/>
          </p:nvSpPr>
          <p:spPr>
            <a:xfrm flipV="1">
              <a:off x="646071" y="0"/>
              <a:ext cx="1" cy="641335"/>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43" name="Shape 211"/>
            <p:cNvSpPr/>
            <p:nvPr/>
          </p:nvSpPr>
          <p:spPr>
            <a:xfrm>
              <a:off x="0" y="615934"/>
              <a:ext cx="668541"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44" name="Shape 212"/>
            <p:cNvSpPr/>
            <p:nvPr/>
          </p:nvSpPr>
          <p:spPr>
            <a:xfrm>
              <a:off x="0" y="15127"/>
              <a:ext cx="668541"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grpSp>
      <p:sp>
        <p:nvSpPr>
          <p:cNvPr id="45" name="Shape 218"/>
          <p:cNvSpPr/>
          <p:nvPr/>
        </p:nvSpPr>
        <p:spPr>
          <a:xfrm>
            <a:off x="2970562" y="2217749"/>
            <a:ext cx="1909897"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2200">
                <a:solidFill>
                  <a:srgbClr val="583F34"/>
                </a:solidFill>
                <a:latin typeface="Arial"/>
                <a:ea typeface="Arial"/>
                <a:cs typeface="Arial"/>
                <a:sym typeface="Arial"/>
              </a:defRPr>
            </a:lvl1pPr>
          </a:lstStyle>
          <a:p>
            <a:r>
              <a:rPr sz="1547" dirty="0">
                <a:solidFill>
                  <a:schemeClr val="tx1"/>
                </a:solidFill>
              </a:rPr>
              <a:t>Beak depth average:</a:t>
            </a:r>
          </a:p>
        </p:txBody>
      </p:sp>
      <p:sp>
        <p:nvSpPr>
          <p:cNvPr id="46" name="Shape 219"/>
          <p:cNvSpPr/>
          <p:nvPr/>
        </p:nvSpPr>
        <p:spPr>
          <a:xfrm>
            <a:off x="1216122" y="764857"/>
            <a:ext cx="1373858"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200">
                <a:solidFill>
                  <a:srgbClr val="583F34"/>
                </a:solidFill>
                <a:latin typeface="Arial"/>
                <a:ea typeface="Arial"/>
                <a:cs typeface="Arial"/>
                <a:sym typeface="Arial"/>
              </a:defRPr>
            </a:lvl1pPr>
          </a:lstStyle>
          <a:p>
            <a:r>
              <a:rPr sz="1547" dirty="0">
                <a:solidFill>
                  <a:schemeClr val="tx1">
                    <a:lumMod val="95000"/>
                    <a:lumOff val="5000"/>
                  </a:schemeClr>
                </a:solidFill>
              </a:rPr>
              <a:t>Finches born</a:t>
            </a:r>
          </a:p>
        </p:txBody>
      </p:sp>
      <p:sp>
        <p:nvSpPr>
          <p:cNvPr id="47" name="Shape 224"/>
          <p:cNvSpPr/>
          <p:nvPr/>
        </p:nvSpPr>
        <p:spPr>
          <a:xfrm>
            <a:off x="3150468" y="2554711"/>
            <a:ext cx="678072" cy="31021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200">
                <a:solidFill>
                  <a:srgbClr val="583F34"/>
                </a:solidFill>
                <a:latin typeface="Arial"/>
                <a:ea typeface="Arial"/>
                <a:cs typeface="Arial"/>
                <a:sym typeface="Arial"/>
              </a:defRPr>
            </a:lvl1pPr>
          </a:lstStyle>
          <a:p>
            <a:r>
              <a:rPr sz="1547" dirty="0">
                <a:solidFill>
                  <a:schemeClr val="tx1"/>
                </a:solidFill>
              </a:rPr>
              <a:t>9.2mm</a:t>
            </a:r>
          </a:p>
        </p:txBody>
      </p:sp>
      <p:sp>
        <p:nvSpPr>
          <p:cNvPr id="61" name="Shape 222"/>
          <p:cNvSpPr/>
          <p:nvPr/>
        </p:nvSpPr>
        <p:spPr>
          <a:xfrm rot="16200000">
            <a:off x="-776534" y="4383234"/>
            <a:ext cx="1935519" cy="2669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1800" b="1">
                <a:solidFill>
                  <a:srgbClr val="583F34"/>
                </a:solidFill>
                <a:latin typeface="Arial"/>
                <a:ea typeface="Arial"/>
                <a:cs typeface="Arial"/>
                <a:sym typeface="Arial"/>
              </a:defRPr>
            </a:lvl1pPr>
          </a:lstStyle>
          <a:p>
            <a:r>
              <a:rPr sz="1266" dirty="0">
                <a:solidFill>
                  <a:schemeClr val="tx1"/>
                </a:solidFill>
              </a:rPr>
              <a:t>Number of Finches</a:t>
            </a:r>
          </a:p>
        </p:txBody>
      </p:sp>
      <p:pic>
        <p:nvPicPr>
          <p:cNvPr id="62"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72391" y="3520802"/>
            <a:ext cx="3881350" cy="2843673"/>
          </a:xfrm>
          <a:prstGeom prst="rect">
            <a:avLst/>
          </a:prstGeom>
          <a:ln w="12700">
            <a:miter lim="400000"/>
          </a:ln>
        </p:spPr>
      </p:pic>
      <p:sp>
        <p:nvSpPr>
          <p:cNvPr id="63" name="Shape 228"/>
          <p:cNvSpPr/>
          <p:nvPr/>
        </p:nvSpPr>
        <p:spPr>
          <a:xfrm flipV="1">
            <a:off x="2230922" y="3357352"/>
            <a:ext cx="1" cy="2529900"/>
          </a:xfrm>
          <a:prstGeom prst="line">
            <a:avLst/>
          </a:prstGeom>
          <a:ln w="50800">
            <a:solidFill>
              <a:srgbClr val="FF2600"/>
            </a:solidFill>
            <a:custDash>
              <a:ds d="200000" sp="200000"/>
            </a:custDash>
            <a:miter lim="400000"/>
          </a:ln>
        </p:spPr>
        <p:txBody>
          <a:bodyPr lIns="35719" tIns="35719" rIns="35719" bIns="35719" anchor="ctr"/>
          <a:lstStyle/>
          <a:p>
            <a:pPr>
              <a:defRPr sz="2400"/>
            </a:pPr>
            <a:endParaRPr sz="1687"/>
          </a:p>
        </p:txBody>
      </p:sp>
      <p:sp>
        <p:nvSpPr>
          <p:cNvPr id="64" name="Shape 230"/>
          <p:cNvSpPr/>
          <p:nvPr/>
        </p:nvSpPr>
        <p:spPr>
          <a:xfrm>
            <a:off x="2227521" y="3377528"/>
            <a:ext cx="585097" cy="26693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800" b="1">
                <a:solidFill>
                  <a:srgbClr val="583F34"/>
                </a:solidFill>
                <a:latin typeface="Arial"/>
                <a:ea typeface="Arial"/>
                <a:cs typeface="Arial"/>
                <a:sym typeface="Arial"/>
              </a:defRPr>
            </a:lvl1pPr>
          </a:lstStyle>
          <a:p>
            <a:r>
              <a:rPr sz="1266" dirty="0">
                <a:solidFill>
                  <a:schemeClr val="tx1"/>
                </a:solidFill>
              </a:rPr>
              <a:t>9.2mm</a:t>
            </a:r>
          </a:p>
        </p:txBody>
      </p:sp>
    </p:spTree>
    <p:extLst>
      <p:ext uri="{BB962C8B-B14F-4D97-AF65-F5344CB8AC3E}">
        <p14:creationId xmlns:p14="http://schemas.microsoft.com/office/powerpoint/2010/main" val="13006101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63230"/>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the Finches</a:t>
            </a:r>
            <a:endParaRPr dirty="0">
              <a:solidFill>
                <a:schemeClr val="tx1"/>
              </a:solidFill>
            </a:endParaRPr>
          </a:p>
        </p:txBody>
      </p:sp>
      <p:sp>
        <p:nvSpPr>
          <p:cNvPr id="10" name="Shape 150"/>
          <p:cNvSpPr/>
          <p:nvPr/>
        </p:nvSpPr>
        <p:spPr>
          <a:xfrm>
            <a:off x="170011" y="1536483"/>
            <a:ext cx="8380079" cy="91086"/>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1" name="Shape 151"/>
          <p:cNvSpPr/>
          <p:nvPr/>
        </p:nvSpPr>
        <p:spPr>
          <a:xfrm>
            <a:off x="8550090" y="1582026"/>
            <a:ext cx="379216" cy="1"/>
          </a:xfrm>
          <a:prstGeom prst="line">
            <a:avLst/>
          </a:prstGeom>
          <a:ln w="127000">
            <a:solidFill>
              <a:srgbClr val="583F34"/>
            </a:solidFill>
            <a:miter lim="400000"/>
            <a:tailEnd type="triangle"/>
          </a:ln>
        </p:spPr>
        <p:txBody>
          <a:bodyPr lIns="35719" tIns="35719" rIns="35719" bIns="35719" anchor="ctr"/>
          <a:lstStyle/>
          <a:p>
            <a:pPr>
              <a:defRPr sz="2400"/>
            </a:pPr>
            <a:endParaRPr sz="1687"/>
          </a:p>
        </p:txBody>
      </p:sp>
      <p:sp>
        <p:nvSpPr>
          <p:cNvPr id="16" name="Shape 164"/>
          <p:cNvSpPr/>
          <p:nvPr/>
        </p:nvSpPr>
        <p:spPr>
          <a:xfrm flipV="1">
            <a:off x="6274064" y="1004622"/>
            <a:ext cx="309298" cy="309298"/>
          </a:xfrm>
          <a:prstGeom prst="line">
            <a:avLst/>
          </a:prstGeom>
          <a:ln w="139700">
            <a:solidFill>
              <a:srgbClr val="FFFFFF"/>
            </a:solidFill>
            <a:miter lim="400000"/>
          </a:ln>
        </p:spPr>
        <p:txBody>
          <a:bodyPr lIns="35719" tIns="35719" rIns="35719" bIns="35719" anchor="ctr"/>
          <a:lstStyle/>
          <a:p>
            <a:pPr>
              <a:defRPr sz="2400"/>
            </a:pPr>
            <a:endParaRPr sz="1687"/>
          </a:p>
        </p:txBody>
      </p:sp>
      <p:sp>
        <p:nvSpPr>
          <p:cNvPr id="36" name="Shape 206"/>
          <p:cNvSpPr/>
          <p:nvPr/>
        </p:nvSpPr>
        <p:spPr>
          <a:xfrm flipV="1">
            <a:off x="1903050" y="1328041"/>
            <a:ext cx="1" cy="536724"/>
          </a:xfrm>
          <a:prstGeom prst="line">
            <a:avLst/>
          </a:prstGeom>
          <a:ln w="76200">
            <a:solidFill>
              <a:srgbClr val="F16904"/>
            </a:solidFill>
            <a:miter lim="400000"/>
          </a:ln>
        </p:spPr>
        <p:txBody>
          <a:bodyPr lIns="35719" tIns="35719" rIns="35719" bIns="35719" anchor="ctr"/>
          <a:lstStyle/>
          <a:p>
            <a:pPr>
              <a:defRPr sz="2400"/>
            </a:pPr>
            <a:endParaRPr sz="1687"/>
          </a:p>
        </p:txBody>
      </p:sp>
      <p:pic>
        <p:nvPicPr>
          <p:cNvPr id="37" name="pasted-image.pdf"/>
          <p:cNvPicPr>
            <a:picLocks noChangeAspect="1"/>
          </p:cNvPicPr>
          <p:nvPr/>
        </p:nvPicPr>
        <p:blipFill>
          <a:blip r:embed="rId3"/>
          <a:stretch>
            <a:fillRect/>
          </a:stretch>
        </p:blipFill>
        <p:spPr>
          <a:xfrm flipH="1">
            <a:off x="818221" y="1940538"/>
            <a:ext cx="2169660" cy="1367830"/>
          </a:xfrm>
          <a:prstGeom prst="rect">
            <a:avLst/>
          </a:prstGeom>
          <a:ln w="12700">
            <a:miter lim="400000"/>
          </a:ln>
        </p:spPr>
      </p:pic>
      <p:grpSp>
        <p:nvGrpSpPr>
          <p:cNvPr id="41" name="Group 213"/>
          <p:cNvGrpSpPr/>
          <p:nvPr/>
        </p:nvGrpSpPr>
        <p:grpSpPr>
          <a:xfrm>
            <a:off x="2689520" y="2499795"/>
            <a:ext cx="470068" cy="450939"/>
            <a:chOff x="0" y="0"/>
            <a:chExt cx="668540" cy="641334"/>
          </a:xfrm>
        </p:grpSpPr>
        <p:sp>
          <p:nvSpPr>
            <p:cNvPr id="42" name="Shape 210"/>
            <p:cNvSpPr/>
            <p:nvPr/>
          </p:nvSpPr>
          <p:spPr>
            <a:xfrm flipV="1">
              <a:off x="646071" y="0"/>
              <a:ext cx="1" cy="641335"/>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43" name="Shape 211"/>
            <p:cNvSpPr/>
            <p:nvPr/>
          </p:nvSpPr>
          <p:spPr>
            <a:xfrm>
              <a:off x="0" y="615934"/>
              <a:ext cx="668541"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44" name="Shape 212"/>
            <p:cNvSpPr/>
            <p:nvPr/>
          </p:nvSpPr>
          <p:spPr>
            <a:xfrm>
              <a:off x="0" y="15127"/>
              <a:ext cx="668541"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grpSp>
      <p:sp>
        <p:nvSpPr>
          <p:cNvPr id="45" name="Shape 218"/>
          <p:cNvSpPr/>
          <p:nvPr/>
        </p:nvSpPr>
        <p:spPr>
          <a:xfrm>
            <a:off x="2970562" y="2217749"/>
            <a:ext cx="1909897"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2200">
                <a:solidFill>
                  <a:srgbClr val="583F34"/>
                </a:solidFill>
                <a:latin typeface="Arial"/>
                <a:ea typeface="Arial"/>
                <a:cs typeface="Arial"/>
                <a:sym typeface="Arial"/>
              </a:defRPr>
            </a:lvl1pPr>
          </a:lstStyle>
          <a:p>
            <a:r>
              <a:rPr sz="1547" dirty="0">
                <a:solidFill>
                  <a:schemeClr val="tx1"/>
                </a:solidFill>
              </a:rPr>
              <a:t>Beak depth average:</a:t>
            </a:r>
          </a:p>
        </p:txBody>
      </p:sp>
      <p:grpSp>
        <p:nvGrpSpPr>
          <p:cNvPr id="2" name="Group 1"/>
          <p:cNvGrpSpPr/>
          <p:nvPr/>
        </p:nvGrpSpPr>
        <p:grpSpPr>
          <a:xfrm>
            <a:off x="1216122" y="764857"/>
            <a:ext cx="1373858" cy="543227"/>
            <a:chOff x="1729595" y="1087796"/>
            <a:chExt cx="1953931" cy="772589"/>
          </a:xfrm>
        </p:grpSpPr>
        <p:sp>
          <p:nvSpPr>
            <p:cNvPr id="35" name="Shape 203"/>
            <p:cNvSpPr/>
            <p:nvPr/>
          </p:nvSpPr>
          <p:spPr>
            <a:xfrm>
              <a:off x="2296252" y="1373048"/>
              <a:ext cx="813899" cy="48733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1976</a:t>
              </a:r>
            </a:p>
          </p:txBody>
        </p:sp>
        <p:sp>
          <p:nvSpPr>
            <p:cNvPr id="46" name="Shape 219"/>
            <p:cNvSpPr/>
            <p:nvPr/>
          </p:nvSpPr>
          <p:spPr>
            <a:xfrm>
              <a:off x="1729595" y="1087796"/>
              <a:ext cx="1953931" cy="44119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200">
                  <a:solidFill>
                    <a:srgbClr val="583F34"/>
                  </a:solidFill>
                  <a:latin typeface="Arial"/>
                  <a:ea typeface="Arial"/>
                  <a:cs typeface="Arial"/>
                  <a:sym typeface="Arial"/>
                </a:defRPr>
              </a:lvl1pPr>
            </a:lstStyle>
            <a:p>
              <a:r>
                <a:rPr sz="1547" dirty="0">
                  <a:solidFill>
                    <a:schemeClr val="tx1"/>
                  </a:solidFill>
                </a:rPr>
                <a:t>Finches born</a:t>
              </a:r>
            </a:p>
          </p:txBody>
        </p:sp>
      </p:grpSp>
      <p:sp>
        <p:nvSpPr>
          <p:cNvPr id="47" name="Shape 224"/>
          <p:cNvSpPr/>
          <p:nvPr/>
        </p:nvSpPr>
        <p:spPr>
          <a:xfrm>
            <a:off x="3150468" y="2554711"/>
            <a:ext cx="678072" cy="31021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200">
                <a:solidFill>
                  <a:srgbClr val="583F34"/>
                </a:solidFill>
                <a:latin typeface="Arial"/>
                <a:ea typeface="Arial"/>
                <a:cs typeface="Arial"/>
                <a:sym typeface="Arial"/>
              </a:defRPr>
            </a:lvl1pPr>
          </a:lstStyle>
          <a:p>
            <a:r>
              <a:rPr sz="1547" dirty="0">
                <a:solidFill>
                  <a:schemeClr val="tx1"/>
                </a:solidFill>
              </a:rPr>
              <a:t>9.2mm</a:t>
            </a:r>
          </a:p>
        </p:txBody>
      </p:sp>
      <p:sp>
        <p:nvSpPr>
          <p:cNvPr id="17" name="Shape 222"/>
          <p:cNvSpPr/>
          <p:nvPr/>
        </p:nvSpPr>
        <p:spPr>
          <a:xfrm rot="16200000">
            <a:off x="-776534" y="4383234"/>
            <a:ext cx="1935519" cy="2669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1800" b="1">
                <a:solidFill>
                  <a:srgbClr val="583F34"/>
                </a:solidFill>
                <a:latin typeface="Arial"/>
                <a:ea typeface="Arial"/>
                <a:cs typeface="Arial"/>
                <a:sym typeface="Arial"/>
              </a:defRPr>
            </a:lvl1pPr>
          </a:lstStyle>
          <a:p>
            <a:r>
              <a:rPr sz="1266" dirty="0">
                <a:solidFill>
                  <a:schemeClr val="tx1"/>
                </a:solidFill>
              </a:rPr>
              <a:t>Number of Finches</a:t>
            </a:r>
          </a:p>
        </p:txBody>
      </p:sp>
      <p:pic>
        <p:nvPicPr>
          <p:cNvPr id="18"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72391" y="3520802"/>
            <a:ext cx="3881350" cy="2843673"/>
          </a:xfrm>
          <a:prstGeom prst="rect">
            <a:avLst/>
          </a:prstGeom>
          <a:ln w="12700">
            <a:miter lim="400000"/>
          </a:ln>
        </p:spPr>
      </p:pic>
      <p:sp>
        <p:nvSpPr>
          <p:cNvPr id="19" name="Shape 228"/>
          <p:cNvSpPr/>
          <p:nvPr/>
        </p:nvSpPr>
        <p:spPr>
          <a:xfrm flipV="1">
            <a:off x="2230922" y="3357352"/>
            <a:ext cx="1" cy="2529900"/>
          </a:xfrm>
          <a:prstGeom prst="line">
            <a:avLst/>
          </a:prstGeom>
          <a:ln w="50800">
            <a:solidFill>
              <a:srgbClr val="FF2600"/>
            </a:solidFill>
            <a:custDash>
              <a:ds d="200000" sp="200000"/>
            </a:custDash>
            <a:miter lim="400000"/>
          </a:ln>
        </p:spPr>
        <p:txBody>
          <a:bodyPr lIns="35719" tIns="35719" rIns="35719" bIns="35719" anchor="ctr"/>
          <a:lstStyle/>
          <a:p>
            <a:pPr>
              <a:defRPr sz="2400"/>
            </a:pPr>
            <a:endParaRPr sz="1687"/>
          </a:p>
        </p:txBody>
      </p:sp>
      <p:sp>
        <p:nvSpPr>
          <p:cNvPr id="20" name="Shape 230"/>
          <p:cNvSpPr/>
          <p:nvPr/>
        </p:nvSpPr>
        <p:spPr>
          <a:xfrm>
            <a:off x="2227521" y="3377528"/>
            <a:ext cx="585097" cy="26693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800" b="1">
                <a:solidFill>
                  <a:srgbClr val="583F34"/>
                </a:solidFill>
                <a:latin typeface="Arial"/>
                <a:ea typeface="Arial"/>
                <a:cs typeface="Arial"/>
                <a:sym typeface="Arial"/>
              </a:defRPr>
            </a:lvl1pPr>
          </a:lstStyle>
          <a:p>
            <a:r>
              <a:rPr sz="1266" dirty="0">
                <a:solidFill>
                  <a:schemeClr val="tx1"/>
                </a:solidFill>
              </a:rPr>
              <a:t>9.2mm</a:t>
            </a:r>
          </a:p>
        </p:txBody>
      </p:sp>
      <p:sp>
        <p:nvSpPr>
          <p:cNvPr id="21" name="Shape 207"/>
          <p:cNvSpPr/>
          <p:nvPr/>
        </p:nvSpPr>
        <p:spPr>
          <a:xfrm>
            <a:off x="5778945" y="968169"/>
            <a:ext cx="634790"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1978</a:t>
            </a:r>
            <a:r>
              <a:rPr sz="1758" dirty="0"/>
              <a:t> </a:t>
            </a:r>
          </a:p>
        </p:txBody>
      </p:sp>
      <p:sp>
        <p:nvSpPr>
          <p:cNvPr id="22" name="Shape 221"/>
          <p:cNvSpPr/>
          <p:nvPr/>
        </p:nvSpPr>
        <p:spPr>
          <a:xfrm>
            <a:off x="5444621" y="764857"/>
            <a:ext cx="1344114"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200">
                <a:solidFill>
                  <a:srgbClr val="583F34"/>
                </a:solidFill>
                <a:latin typeface="Arial"/>
                <a:ea typeface="Arial"/>
                <a:cs typeface="Arial"/>
                <a:sym typeface="Arial"/>
              </a:defRPr>
            </a:lvl1pPr>
          </a:lstStyle>
          <a:p>
            <a:r>
              <a:rPr sz="1547" dirty="0">
                <a:solidFill>
                  <a:schemeClr val="tx1"/>
                </a:solidFill>
              </a:rPr>
              <a:t>Finches born</a:t>
            </a:r>
          </a:p>
        </p:txBody>
      </p:sp>
      <p:sp>
        <p:nvSpPr>
          <p:cNvPr id="23" name="Shape 223"/>
          <p:cNvSpPr/>
          <p:nvPr/>
        </p:nvSpPr>
        <p:spPr>
          <a:xfrm flipV="1">
            <a:off x="6098454" y="1302458"/>
            <a:ext cx="1" cy="536724"/>
          </a:xfrm>
          <a:prstGeom prst="line">
            <a:avLst/>
          </a:prstGeom>
          <a:ln w="76200">
            <a:solidFill>
              <a:srgbClr val="F16904"/>
            </a:solidFill>
            <a:miter lim="400000"/>
          </a:ln>
        </p:spPr>
        <p:txBody>
          <a:bodyPr lIns="35719" tIns="35719" rIns="35719" bIns="35719" anchor="ctr"/>
          <a:lstStyle/>
          <a:p>
            <a:pPr>
              <a:defRPr sz="2400"/>
            </a:pPr>
            <a:endParaRPr sz="1687"/>
          </a:p>
        </p:txBody>
      </p:sp>
      <p:pic>
        <p:nvPicPr>
          <p:cNvPr id="24" name="pasted-image.pdf"/>
          <p:cNvPicPr>
            <a:picLocks noChangeAspect="1"/>
          </p:cNvPicPr>
          <p:nvPr/>
        </p:nvPicPr>
        <p:blipFill>
          <a:blip r:embed="rId5"/>
          <a:stretch>
            <a:fillRect/>
          </a:stretch>
        </p:blipFill>
        <p:spPr>
          <a:xfrm flipH="1">
            <a:off x="5160039" y="1940539"/>
            <a:ext cx="2016369" cy="1356038"/>
          </a:xfrm>
          <a:prstGeom prst="rect">
            <a:avLst/>
          </a:prstGeom>
          <a:ln w="12700">
            <a:miter lim="400000"/>
          </a:ln>
        </p:spPr>
      </p:pic>
      <p:grpSp>
        <p:nvGrpSpPr>
          <p:cNvPr id="25" name="Group 217"/>
          <p:cNvGrpSpPr/>
          <p:nvPr/>
        </p:nvGrpSpPr>
        <p:grpSpPr>
          <a:xfrm>
            <a:off x="6799472" y="2185199"/>
            <a:ext cx="532290" cy="532404"/>
            <a:chOff x="0" y="0"/>
            <a:chExt cx="757034" cy="757195"/>
          </a:xfrm>
        </p:grpSpPr>
        <p:sp>
          <p:nvSpPr>
            <p:cNvPr id="26" name="Shape 214"/>
            <p:cNvSpPr/>
            <p:nvPr/>
          </p:nvSpPr>
          <p:spPr>
            <a:xfrm flipV="1">
              <a:off x="732040" y="-1"/>
              <a:ext cx="1" cy="757197"/>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27" name="Shape 215"/>
            <p:cNvSpPr/>
            <p:nvPr/>
          </p:nvSpPr>
          <p:spPr>
            <a:xfrm>
              <a:off x="0" y="737477"/>
              <a:ext cx="757035"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28" name="Shape 216"/>
            <p:cNvSpPr/>
            <p:nvPr/>
          </p:nvSpPr>
          <p:spPr>
            <a:xfrm>
              <a:off x="0" y="17747"/>
              <a:ext cx="757035"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grpSp>
      <p:sp>
        <p:nvSpPr>
          <p:cNvPr id="29" name="Shape 220"/>
          <p:cNvSpPr/>
          <p:nvPr/>
        </p:nvSpPr>
        <p:spPr>
          <a:xfrm>
            <a:off x="7368902" y="2296293"/>
            <a:ext cx="680759"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2200">
                <a:solidFill>
                  <a:srgbClr val="583F34"/>
                </a:solidFill>
                <a:latin typeface="Arial"/>
                <a:ea typeface="Arial"/>
                <a:cs typeface="Arial"/>
                <a:sym typeface="Arial"/>
              </a:defRPr>
            </a:lvl1pPr>
          </a:lstStyle>
          <a:p>
            <a:r>
              <a:rPr sz="1547" dirty="0">
                <a:solidFill>
                  <a:schemeClr val="tx1"/>
                </a:solidFill>
              </a:rPr>
              <a:t>9.7mm</a:t>
            </a:r>
          </a:p>
        </p:txBody>
      </p:sp>
      <p:sp>
        <p:nvSpPr>
          <p:cNvPr id="30" name="Shape 225"/>
          <p:cNvSpPr/>
          <p:nvPr/>
        </p:nvSpPr>
        <p:spPr>
          <a:xfrm>
            <a:off x="7150749" y="1890286"/>
            <a:ext cx="1909897"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2200">
                <a:solidFill>
                  <a:srgbClr val="583F34"/>
                </a:solidFill>
                <a:latin typeface="Arial"/>
                <a:ea typeface="Arial"/>
                <a:cs typeface="Arial"/>
                <a:sym typeface="Arial"/>
              </a:defRPr>
            </a:lvl1pPr>
          </a:lstStyle>
          <a:p>
            <a:r>
              <a:rPr sz="1547" dirty="0">
                <a:solidFill>
                  <a:schemeClr val="tx1"/>
                </a:solidFill>
              </a:rPr>
              <a:t>Beak depth average:</a:t>
            </a:r>
          </a:p>
        </p:txBody>
      </p:sp>
      <p:pic>
        <p:nvPicPr>
          <p:cNvPr id="31" name="pasted-image.pdf"/>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527176" y="3518380"/>
            <a:ext cx="3911101" cy="2769222"/>
          </a:xfrm>
          <a:prstGeom prst="rect">
            <a:avLst/>
          </a:prstGeom>
          <a:ln w="12700">
            <a:miter lim="400000"/>
          </a:ln>
        </p:spPr>
      </p:pic>
      <p:sp>
        <p:nvSpPr>
          <p:cNvPr id="32" name="Shape 231"/>
          <p:cNvSpPr/>
          <p:nvPr/>
        </p:nvSpPr>
        <p:spPr>
          <a:xfrm>
            <a:off x="7070618" y="3377528"/>
            <a:ext cx="680759" cy="2669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1800" b="1">
                <a:solidFill>
                  <a:srgbClr val="583F34"/>
                </a:solidFill>
                <a:latin typeface="Arial"/>
                <a:ea typeface="Arial"/>
                <a:cs typeface="Arial"/>
                <a:sym typeface="Arial"/>
              </a:defRPr>
            </a:lvl1pPr>
          </a:lstStyle>
          <a:p>
            <a:r>
              <a:rPr sz="1266" dirty="0">
                <a:solidFill>
                  <a:schemeClr val="tx1"/>
                </a:solidFill>
              </a:rPr>
              <a:t>9.7mm</a:t>
            </a:r>
          </a:p>
        </p:txBody>
      </p:sp>
      <p:sp>
        <p:nvSpPr>
          <p:cNvPr id="33" name="Shape 229"/>
          <p:cNvSpPr/>
          <p:nvPr/>
        </p:nvSpPr>
        <p:spPr>
          <a:xfrm flipV="1">
            <a:off x="7020968" y="3357352"/>
            <a:ext cx="1" cy="2529900"/>
          </a:xfrm>
          <a:prstGeom prst="line">
            <a:avLst/>
          </a:prstGeom>
          <a:ln w="50800">
            <a:solidFill>
              <a:srgbClr val="FF2600"/>
            </a:solidFill>
            <a:custDash>
              <a:ds d="200000" sp="200000"/>
            </a:custDash>
            <a:miter lim="400000"/>
          </a:ln>
        </p:spPr>
        <p:txBody>
          <a:bodyPr lIns="35719" tIns="35719" rIns="35719" bIns="35719" anchor="ctr"/>
          <a:lstStyle/>
          <a:p>
            <a:pPr>
              <a:defRPr sz="2400"/>
            </a:pPr>
            <a:endParaRPr sz="1687"/>
          </a:p>
        </p:txBody>
      </p:sp>
    </p:spTree>
    <p:extLst>
      <p:ext uri="{BB962C8B-B14F-4D97-AF65-F5344CB8AC3E}">
        <p14:creationId xmlns:p14="http://schemas.microsoft.com/office/powerpoint/2010/main" val="6191542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63230"/>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Story of the Finches</a:t>
            </a:r>
            <a:endParaRPr dirty="0">
              <a:solidFill>
                <a:schemeClr val="tx1"/>
              </a:solidFill>
            </a:endParaRPr>
          </a:p>
        </p:txBody>
      </p:sp>
      <p:grpSp>
        <p:nvGrpSpPr>
          <p:cNvPr id="34" name="Group 241"/>
          <p:cNvGrpSpPr/>
          <p:nvPr/>
        </p:nvGrpSpPr>
        <p:grpSpPr>
          <a:xfrm>
            <a:off x="2435377" y="648036"/>
            <a:ext cx="4274118" cy="5739498"/>
            <a:chOff x="0" y="0"/>
            <a:chExt cx="6078745" cy="8162841"/>
          </a:xfrm>
        </p:grpSpPr>
        <p:grpSp>
          <p:nvGrpSpPr>
            <p:cNvPr id="38" name="Group 238"/>
            <p:cNvGrpSpPr/>
            <p:nvPr/>
          </p:nvGrpSpPr>
          <p:grpSpPr>
            <a:xfrm>
              <a:off x="0" y="0"/>
              <a:ext cx="6078746" cy="8162842"/>
              <a:chOff x="0" y="0"/>
              <a:chExt cx="6078745" cy="8162841"/>
            </a:xfrm>
          </p:grpSpPr>
          <p:pic>
            <p:nvPicPr>
              <p:cNvPr id="48"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49"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39" name="Shape 239"/>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sp>
          <p:nvSpPr>
            <p:cNvPr id="40" name="Shape 240"/>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grpSp>
      <p:sp>
        <p:nvSpPr>
          <p:cNvPr id="50" name="Shape 245"/>
          <p:cNvSpPr/>
          <p:nvPr/>
        </p:nvSpPr>
        <p:spPr>
          <a:xfrm>
            <a:off x="4746178" y="3334262"/>
            <a:ext cx="390857" cy="203764"/>
          </a:xfrm>
          <a:prstGeom prst="line">
            <a:avLst/>
          </a:prstGeom>
          <a:ln w="63500">
            <a:solidFill>
              <a:srgbClr val="FF2600"/>
            </a:solidFill>
            <a:miter lim="400000"/>
            <a:tailEnd type="triangle"/>
          </a:ln>
        </p:spPr>
        <p:txBody>
          <a:bodyPr lIns="35719" tIns="35719" rIns="35719" bIns="35719" anchor="ctr"/>
          <a:lstStyle/>
          <a:p>
            <a:pPr>
              <a:defRPr sz="2400"/>
            </a:pPr>
            <a:endParaRPr sz="1687"/>
          </a:p>
        </p:txBody>
      </p:sp>
      <p:sp>
        <p:nvSpPr>
          <p:cNvPr id="51" name="Shape 246"/>
          <p:cNvSpPr/>
          <p:nvPr/>
        </p:nvSpPr>
        <p:spPr>
          <a:xfrm>
            <a:off x="4013113" y="558682"/>
            <a:ext cx="585097" cy="26693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800" b="1">
                <a:solidFill>
                  <a:srgbClr val="583F34"/>
                </a:solidFill>
                <a:latin typeface="Arial"/>
                <a:ea typeface="Arial"/>
                <a:cs typeface="Arial"/>
                <a:sym typeface="Arial"/>
              </a:defRPr>
            </a:lvl1pPr>
          </a:lstStyle>
          <a:p>
            <a:r>
              <a:rPr sz="1266"/>
              <a:t>9.2mm</a:t>
            </a:r>
          </a:p>
        </p:txBody>
      </p:sp>
      <p:pic>
        <p:nvPicPr>
          <p:cNvPr id="52" name="pasted-image.pdf"/>
          <p:cNvPicPr>
            <a:picLocks noChangeAspect="1"/>
          </p:cNvPicPr>
          <p:nvPr/>
        </p:nvPicPr>
        <p:blipFill>
          <a:blip r:embed="rId5"/>
          <a:stretch>
            <a:fillRect/>
          </a:stretch>
        </p:blipFill>
        <p:spPr>
          <a:xfrm flipH="1">
            <a:off x="975847" y="5509885"/>
            <a:ext cx="1423695" cy="897547"/>
          </a:xfrm>
          <a:prstGeom prst="rect">
            <a:avLst/>
          </a:prstGeom>
          <a:ln w="12700">
            <a:miter lim="400000"/>
          </a:ln>
        </p:spPr>
      </p:pic>
      <p:pic>
        <p:nvPicPr>
          <p:cNvPr id="53" name="pasted-image.pdf"/>
          <p:cNvPicPr>
            <a:picLocks noChangeAspect="1"/>
          </p:cNvPicPr>
          <p:nvPr/>
        </p:nvPicPr>
        <p:blipFill>
          <a:blip r:embed="rId6"/>
          <a:stretch>
            <a:fillRect/>
          </a:stretch>
        </p:blipFill>
        <p:spPr>
          <a:xfrm flipH="1">
            <a:off x="6691040" y="5519327"/>
            <a:ext cx="1323108" cy="889809"/>
          </a:xfrm>
          <a:prstGeom prst="rect">
            <a:avLst/>
          </a:prstGeom>
          <a:ln w="12700">
            <a:miter lim="400000"/>
          </a:ln>
        </p:spPr>
      </p:pic>
      <p:grpSp>
        <p:nvGrpSpPr>
          <p:cNvPr id="54" name="Group 253"/>
          <p:cNvGrpSpPr/>
          <p:nvPr/>
        </p:nvGrpSpPr>
        <p:grpSpPr>
          <a:xfrm>
            <a:off x="2186199" y="5877841"/>
            <a:ext cx="334950" cy="297795"/>
            <a:chOff x="0" y="0"/>
            <a:chExt cx="476372" cy="423528"/>
          </a:xfrm>
        </p:grpSpPr>
        <p:sp>
          <p:nvSpPr>
            <p:cNvPr id="55" name="Shape 250"/>
            <p:cNvSpPr/>
            <p:nvPr/>
          </p:nvSpPr>
          <p:spPr>
            <a:xfrm flipV="1">
              <a:off x="462840" y="0"/>
              <a:ext cx="1" cy="423529"/>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56" name="Shape 251"/>
            <p:cNvSpPr/>
            <p:nvPr/>
          </p:nvSpPr>
          <p:spPr>
            <a:xfrm>
              <a:off x="0" y="412499"/>
              <a:ext cx="476373"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57" name="Shape 252"/>
            <p:cNvSpPr/>
            <p:nvPr/>
          </p:nvSpPr>
          <p:spPr>
            <a:xfrm>
              <a:off x="0" y="9926"/>
              <a:ext cx="476373"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grpSp>
      <p:sp>
        <p:nvSpPr>
          <p:cNvPr id="58" name="Shape 244"/>
          <p:cNvSpPr/>
          <p:nvPr/>
        </p:nvSpPr>
        <p:spPr>
          <a:xfrm rot="16200000">
            <a:off x="1235726" y="2927575"/>
            <a:ext cx="1840813" cy="288477"/>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000" b="1">
                <a:solidFill>
                  <a:srgbClr val="583F34"/>
                </a:solidFill>
                <a:latin typeface="Arial"/>
                <a:ea typeface="Arial"/>
                <a:cs typeface="Arial"/>
                <a:sym typeface="Arial"/>
              </a:defRPr>
            </a:lvl1pPr>
          </a:lstStyle>
          <a:p>
            <a:r>
              <a:rPr sz="1406" dirty="0">
                <a:solidFill>
                  <a:schemeClr val="tx1"/>
                </a:solidFill>
              </a:rPr>
              <a:t>Number of Finches</a:t>
            </a:r>
          </a:p>
        </p:txBody>
      </p:sp>
      <p:sp>
        <p:nvSpPr>
          <p:cNvPr id="59" name="Shape 247"/>
          <p:cNvSpPr/>
          <p:nvPr/>
        </p:nvSpPr>
        <p:spPr>
          <a:xfrm>
            <a:off x="5131184" y="3483279"/>
            <a:ext cx="680759" cy="2669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1800" b="1">
                <a:solidFill>
                  <a:srgbClr val="583F34"/>
                </a:solidFill>
                <a:latin typeface="Arial"/>
                <a:ea typeface="Arial"/>
                <a:cs typeface="Arial"/>
                <a:sym typeface="Arial"/>
              </a:defRPr>
            </a:lvl1pPr>
          </a:lstStyle>
          <a:p>
            <a:r>
              <a:rPr sz="1266"/>
              <a:t>9.7mm</a:t>
            </a:r>
          </a:p>
        </p:txBody>
      </p:sp>
      <p:grpSp>
        <p:nvGrpSpPr>
          <p:cNvPr id="20" name="Group 19"/>
          <p:cNvGrpSpPr/>
          <p:nvPr/>
        </p:nvGrpSpPr>
        <p:grpSpPr>
          <a:xfrm>
            <a:off x="7066095" y="1585502"/>
            <a:ext cx="1373858" cy="625363"/>
            <a:chOff x="1729595" y="1041629"/>
            <a:chExt cx="1953931" cy="889405"/>
          </a:xfrm>
        </p:grpSpPr>
        <p:sp>
          <p:nvSpPr>
            <p:cNvPr id="21" name="Shape 203"/>
            <p:cNvSpPr/>
            <p:nvPr/>
          </p:nvSpPr>
          <p:spPr>
            <a:xfrm>
              <a:off x="2301040" y="1443697"/>
              <a:ext cx="813899" cy="48733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1976</a:t>
              </a:r>
            </a:p>
          </p:txBody>
        </p:sp>
        <p:sp>
          <p:nvSpPr>
            <p:cNvPr id="22" name="Shape 219"/>
            <p:cNvSpPr/>
            <p:nvPr/>
          </p:nvSpPr>
          <p:spPr>
            <a:xfrm>
              <a:off x="1729595" y="1041629"/>
              <a:ext cx="1953931" cy="44119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200">
                  <a:solidFill>
                    <a:srgbClr val="583F34"/>
                  </a:solidFill>
                  <a:latin typeface="Arial"/>
                  <a:ea typeface="Arial"/>
                  <a:cs typeface="Arial"/>
                  <a:sym typeface="Arial"/>
                </a:defRPr>
              </a:lvl1pPr>
            </a:lstStyle>
            <a:p>
              <a:r>
                <a:rPr sz="1547" dirty="0">
                  <a:solidFill>
                    <a:schemeClr val="tx1"/>
                  </a:solidFill>
                </a:rPr>
                <a:t>Finches born</a:t>
              </a:r>
            </a:p>
          </p:txBody>
        </p:sp>
      </p:grpSp>
      <p:grpSp>
        <p:nvGrpSpPr>
          <p:cNvPr id="23" name="Group 22"/>
          <p:cNvGrpSpPr/>
          <p:nvPr/>
        </p:nvGrpSpPr>
        <p:grpSpPr>
          <a:xfrm>
            <a:off x="7066095" y="4220369"/>
            <a:ext cx="1373858" cy="588450"/>
            <a:chOff x="1729595" y="1078532"/>
            <a:chExt cx="1953931" cy="836906"/>
          </a:xfrm>
        </p:grpSpPr>
        <p:sp>
          <p:nvSpPr>
            <p:cNvPr id="24" name="Shape 203"/>
            <p:cNvSpPr/>
            <p:nvPr/>
          </p:nvSpPr>
          <p:spPr>
            <a:xfrm>
              <a:off x="2298657" y="1428101"/>
              <a:ext cx="813899" cy="48733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solidFill>
                </a:rPr>
                <a:t>197</a:t>
              </a:r>
              <a:r>
                <a:rPr lang="en-US" sz="1758" dirty="0">
                  <a:solidFill>
                    <a:schemeClr val="tx1"/>
                  </a:solidFill>
                </a:rPr>
                <a:t>8</a:t>
              </a:r>
              <a:endParaRPr sz="1758" dirty="0">
                <a:solidFill>
                  <a:schemeClr val="tx1"/>
                </a:solidFill>
              </a:endParaRPr>
            </a:p>
          </p:txBody>
        </p:sp>
        <p:sp>
          <p:nvSpPr>
            <p:cNvPr id="25" name="Shape 219"/>
            <p:cNvSpPr/>
            <p:nvPr/>
          </p:nvSpPr>
          <p:spPr>
            <a:xfrm>
              <a:off x="1729595" y="1078532"/>
              <a:ext cx="1953931" cy="44119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200">
                  <a:solidFill>
                    <a:srgbClr val="583F34"/>
                  </a:solidFill>
                  <a:latin typeface="Arial"/>
                  <a:ea typeface="Arial"/>
                  <a:cs typeface="Arial"/>
                  <a:sym typeface="Arial"/>
                </a:defRPr>
              </a:lvl1pPr>
            </a:lstStyle>
            <a:p>
              <a:r>
                <a:rPr sz="1547" dirty="0">
                  <a:solidFill>
                    <a:schemeClr val="tx1"/>
                  </a:solidFill>
                </a:rPr>
                <a:t>Finches born</a:t>
              </a:r>
            </a:p>
          </p:txBody>
        </p:sp>
      </p:grpSp>
    </p:spTree>
    <p:extLst>
      <p:ext uri="{BB962C8B-B14F-4D97-AF65-F5344CB8AC3E}">
        <p14:creationId xmlns:p14="http://schemas.microsoft.com/office/powerpoint/2010/main" val="191186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9D4A8831-0737-3449-9663-DFB6CD7E9ADF}"/>
              </a:ext>
            </a:extLst>
          </p:cNvPr>
          <p:cNvPicPr>
            <a:picLocks noChangeAspect="1"/>
          </p:cNvPicPr>
          <p:nvPr/>
        </p:nvPicPr>
        <p:blipFill>
          <a:blip r:embed="rId3"/>
          <a:stretch>
            <a:fillRect/>
          </a:stretch>
        </p:blipFill>
        <p:spPr>
          <a:xfrm>
            <a:off x="7197428" y="417226"/>
            <a:ext cx="1752435" cy="1093873"/>
          </a:xfrm>
          <a:prstGeom prst="rect">
            <a:avLst/>
          </a:prstGeom>
        </p:spPr>
      </p:pic>
      <p:pic>
        <p:nvPicPr>
          <p:cNvPr id="3" name="pasted-imag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220868" y="3753704"/>
            <a:ext cx="2398478" cy="1281880"/>
          </a:xfrm>
          <a:prstGeom prst="rect">
            <a:avLst/>
          </a:prstGeom>
          <a:ln w="12700">
            <a:miter lim="400000"/>
          </a:ln>
        </p:spPr>
      </p:pic>
      <p:pic>
        <p:nvPicPr>
          <p:cNvPr id="5" name="Staphylococcus_aureus.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34744" y="1489457"/>
            <a:ext cx="2049259" cy="1573831"/>
          </a:xfrm>
          <a:prstGeom prst="rect">
            <a:avLst/>
          </a:prstGeom>
          <a:ln w="12700">
            <a:miter lim="400000"/>
          </a:ln>
        </p:spPr>
      </p:pic>
      <p:pic>
        <p:nvPicPr>
          <p:cNvPr id="6" name="pasted-image.pdf"/>
          <p:cNvPicPr>
            <a:picLocks noChangeAspect="1"/>
          </p:cNvPicPr>
          <p:nvPr/>
        </p:nvPicPr>
        <p:blipFill>
          <a:blip r:embed="rId6"/>
          <a:stretch>
            <a:fillRect/>
          </a:stretch>
        </p:blipFill>
        <p:spPr>
          <a:xfrm flipH="1">
            <a:off x="6901870" y="2603368"/>
            <a:ext cx="2137945" cy="1347836"/>
          </a:xfrm>
          <a:prstGeom prst="rect">
            <a:avLst/>
          </a:prstGeom>
          <a:ln w="12700">
            <a:miter lim="400000"/>
          </a:ln>
        </p:spPr>
      </p:pic>
      <p:pic>
        <p:nvPicPr>
          <p:cNvPr id="7" name="pasted-image.pdf"/>
          <p:cNvPicPr>
            <a:picLocks noChangeAspect="1"/>
          </p:cNvPicPr>
          <p:nvPr/>
        </p:nvPicPr>
        <p:blipFill>
          <a:blip r:embed="rId7"/>
          <a:stretch>
            <a:fillRect/>
          </a:stretch>
        </p:blipFill>
        <p:spPr>
          <a:xfrm flipH="1">
            <a:off x="6766229" y="4896217"/>
            <a:ext cx="2222532" cy="1494686"/>
          </a:xfrm>
          <a:prstGeom prst="rect">
            <a:avLst/>
          </a:prstGeom>
          <a:ln w="12700">
            <a:miter lim="400000"/>
          </a:ln>
        </p:spPr>
      </p:pic>
      <p:sp>
        <p:nvSpPr>
          <p:cNvPr id="9" name="Shape 153"/>
          <p:cNvSpPr/>
          <p:nvPr/>
        </p:nvSpPr>
        <p:spPr>
          <a:xfrm>
            <a:off x="170011" y="199235"/>
            <a:ext cx="811399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Three Stories: What did you notice?</a:t>
            </a:r>
            <a:endParaRPr dirty="0">
              <a:solidFill>
                <a:schemeClr val="tx1"/>
              </a:solidFill>
            </a:endParaRPr>
          </a:p>
        </p:txBody>
      </p:sp>
      <p:sp>
        <p:nvSpPr>
          <p:cNvPr id="10" name="Shape 261"/>
          <p:cNvSpPr/>
          <p:nvPr/>
        </p:nvSpPr>
        <p:spPr>
          <a:xfrm>
            <a:off x="389205" y="1144219"/>
            <a:ext cx="5498550"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What do the three stories have in common?</a:t>
            </a:r>
            <a:endParaRPr sz="2800" dirty="0">
              <a:solidFill>
                <a:schemeClr val="tx1"/>
              </a:solidFill>
            </a:endParaRPr>
          </a:p>
        </p:txBody>
      </p:sp>
      <p:grpSp>
        <p:nvGrpSpPr>
          <p:cNvPr id="8" name="Group 7">
            <a:extLst>
              <a:ext uri="{FF2B5EF4-FFF2-40B4-BE49-F238E27FC236}">
                <a16:creationId xmlns:a16="http://schemas.microsoft.com/office/drawing/2014/main" id="{4A0D6CC2-B1AE-4C0E-9227-6162059F634F}"/>
              </a:ext>
            </a:extLst>
          </p:cNvPr>
          <p:cNvGrpSpPr/>
          <p:nvPr/>
        </p:nvGrpSpPr>
        <p:grpSpPr>
          <a:xfrm>
            <a:off x="296051" y="4218236"/>
            <a:ext cx="5487180" cy="1803122"/>
            <a:chOff x="421050" y="5999270"/>
            <a:chExt cx="7803990" cy="2564440"/>
          </a:xfrm>
        </p:grpSpPr>
        <p:sp>
          <p:nvSpPr>
            <p:cNvPr id="12" name="Shape 261"/>
            <p:cNvSpPr/>
            <p:nvPr/>
          </p:nvSpPr>
          <p:spPr>
            <a:xfrm>
              <a:off x="2263118" y="5999270"/>
              <a:ext cx="5961922" cy="256444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Share with a partner. Are there any similarities or differences in what you observed?</a:t>
              </a:r>
              <a:endParaRPr sz="2800" dirty="0">
                <a:solidFill>
                  <a:schemeClr val="tx1"/>
                </a:solidFill>
              </a:endParaRPr>
            </a:p>
          </p:txBody>
        </p:sp>
        <p:pic>
          <p:nvPicPr>
            <p:cNvPr id="17" name="Picture 16" descr="Icon&#10;&#10;Description automatically generated">
              <a:extLst>
                <a:ext uri="{FF2B5EF4-FFF2-40B4-BE49-F238E27FC236}">
                  <a16:creationId xmlns:a16="http://schemas.microsoft.com/office/drawing/2014/main" id="{1ACB8723-4B6C-B143-9DFD-D8AA3C2EAC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1050" y="6348113"/>
              <a:ext cx="1593545" cy="1627211"/>
            </a:xfrm>
            <a:prstGeom prst="rect">
              <a:avLst/>
            </a:prstGeom>
          </p:spPr>
        </p:pic>
      </p:grpSp>
      <p:grpSp>
        <p:nvGrpSpPr>
          <p:cNvPr id="2" name="Group 1">
            <a:extLst>
              <a:ext uri="{FF2B5EF4-FFF2-40B4-BE49-F238E27FC236}">
                <a16:creationId xmlns:a16="http://schemas.microsoft.com/office/drawing/2014/main" id="{7B2E49A1-4116-466D-A041-CD177C21021B}"/>
              </a:ext>
            </a:extLst>
          </p:cNvPr>
          <p:cNvGrpSpPr/>
          <p:nvPr/>
        </p:nvGrpSpPr>
        <p:grpSpPr>
          <a:xfrm>
            <a:off x="297299" y="2224060"/>
            <a:ext cx="5271584" cy="1803122"/>
            <a:chOff x="422825" y="3163107"/>
            <a:chExt cx="7497364" cy="2564441"/>
          </a:xfrm>
        </p:grpSpPr>
        <p:sp>
          <p:nvSpPr>
            <p:cNvPr id="11" name="Shape 261"/>
            <p:cNvSpPr/>
            <p:nvPr/>
          </p:nvSpPr>
          <p:spPr>
            <a:xfrm>
              <a:off x="2263118" y="3163107"/>
              <a:ext cx="5657071" cy="256444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Take a minute to write your thoughts down on your doodle sheet (Box A).</a:t>
              </a:r>
              <a:endParaRPr sz="2800" dirty="0">
                <a:solidFill>
                  <a:schemeClr val="tx1"/>
                </a:solidFill>
              </a:endParaRPr>
            </a:p>
          </p:txBody>
        </p:sp>
        <p:pic>
          <p:nvPicPr>
            <p:cNvPr id="19" name="Picture 18" descr="Icon&#10;&#10;Description automatically generated">
              <a:extLst>
                <a:ext uri="{FF2B5EF4-FFF2-40B4-BE49-F238E27FC236}">
                  <a16:creationId xmlns:a16="http://schemas.microsoft.com/office/drawing/2014/main" id="{0EF9CF3C-8EE7-2E48-B954-133D532EFD4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2825" y="3721821"/>
              <a:ext cx="1593545" cy="1447012"/>
            </a:xfrm>
            <a:prstGeom prst="rect">
              <a:avLst/>
            </a:prstGeom>
          </p:spPr>
        </p:pic>
      </p:grpSp>
    </p:spTree>
    <p:extLst>
      <p:ext uri="{BB962C8B-B14F-4D97-AF65-F5344CB8AC3E}">
        <p14:creationId xmlns:p14="http://schemas.microsoft.com/office/powerpoint/2010/main" val="191260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811399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Three Stories: What did you notice?</a:t>
            </a:r>
            <a:endParaRPr dirty="0">
              <a:solidFill>
                <a:schemeClr val="tx1"/>
              </a:solidFill>
            </a:endParaRPr>
          </a:p>
        </p:txBody>
      </p:sp>
      <p:grpSp>
        <p:nvGrpSpPr>
          <p:cNvPr id="3" name="Group 2">
            <a:extLst>
              <a:ext uri="{FF2B5EF4-FFF2-40B4-BE49-F238E27FC236}">
                <a16:creationId xmlns:a16="http://schemas.microsoft.com/office/drawing/2014/main" id="{1575A5EC-70C2-474D-B601-19767B725831}"/>
              </a:ext>
            </a:extLst>
          </p:cNvPr>
          <p:cNvGrpSpPr/>
          <p:nvPr/>
        </p:nvGrpSpPr>
        <p:grpSpPr>
          <a:xfrm>
            <a:off x="444049" y="704149"/>
            <a:ext cx="8431283" cy="1112681"/>
            <a:chOff x="631537" y="1001456"/>
            <a:chExt cx="11991158" cy="1582479"/>
          </a:xfrm>
        </p:grpSpPr>
        <p:sp>
          <p:nvSpPr>
            <p:cNvPr id="10" name="Shape 261"/>
            <p:cNvSpPr/>
            <p:nvPr/>
          </p:nvSpPr>
          <p:spPr>
            <a:xfrm>
              <a:off x="2614826" y="1125937"/>
              <a:ext cx="10007869" cy="133351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Class discussion: Share out some ideas from your partner conversation. </a:t>
              </a:r>
              <a:endParaRPr sz="2800" dirty="0">
                <a:solidFill>
                  <a:schemeClr val="tx1"/>
                </a:solidFill>
              </a:endParaRPr>
            </a:p>
          </p:txBody>
        </p:sp>
        <p:pic>
          <p:nvPicPr>
            <p:cNvPr id="5" name="Picture 4" descr="Icon&#10;&#10;Description automatically generated">
              <a:extLst>
                <a:ext uri="{FF2B5EF4-FFF2-40B4-BE49-F238E27FC236}">
                  <a16:creationId xmlns:a16="http://schemas.microsoft.com/office/drawing/2014/main" id="{72AAC356-A4E3-0A44-9689-9E6CE69290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537" y="1001456"/>
              <a:ext cx="1593545" cy="1582479"/>
            </a:xfrm>
            <a:prstGeom prst="rect">
              <a:avLst/>
            </a:prstGeom>
          </p:spPr>
        </p:pic>
      </p:grpSp>
    </p:spTree>
    <p:extLst>
      <p:ext uri="{BB962C8B-B14F-4D97-AF65-F5344CB8AC3E}">
        <p14:creationId xmlns:p14="http://schemas.microsoft.com/office/powerpoint/2010/main" val="21139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811399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The Three Stories vs. Geologic Time</a:t>
            </a:r>
            <a:endParaRPr dirty="0">
              <a:solidFill>
                <a:schemeClr val="tx1"/>
              </a:solidFill>
            </a:endParaRPr>
          </a:p>
        </p:txBody>
      </p:sp>
      <p:sp>
        <p:nvSpPr>
          <p:cNvPr id="5" name="Shape 261"/>
          <p:cNvSpPr/>
          <p:nvPr/>
        </p:nvSpPr>
        <p:spPr>
          <a:xfrm>
            <a:off x="2388912" y="1462949"/>
            <a:ext cx="6645116" cy="137037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How are the stories of species change different from the kind of change shown in the fossil record?</a:t>
            </a:r>
            <a:endParaRPr sz="2800" dirty="0">
              <a:solidFill>
                <a:schemeClr val="tx1"/>
              </a:solidFill>
            </a:endParaRPr>
          </a:p>
        </p:txBody>
      </p:sp>
      <p:sp>
        <p:nvSpPr>
          <p:cNvPr id="4" name="Shape 261"/>
          <p:cNvSpPr/>
          <p:nvPr/>
        </p:nvSpPr>
        <p:spPr>
          <a:xfrm>
            <a:off x="2388913" y="3526434"/>
            <a:ext cx="5895089"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Discuss with your partner.</a:t>
            </a:r>
            <a:endParaRPr sz="2800" dirty="0">
              <a:solidFill>
                <a:schemeClr val="tx1"/>
              </a:solidFill>
            </a:endParaRPr>
          </a:p>
        </p:txBody>
      </p:sp>
      <p:pic>
        <p:nvPicPr>
          <p:cNvPr id="11" name="Picture 10" descr="Icon&#10;&#10;Description automatically generated">
            <a:extLst>
              <a:ext uri="{FF2B5EF4-FFF2-40B4-BE49-F238E27FC236}">
                <a16:creationId xmlns:a16="http://schemas.microsoft.com/office/drawing/2014/main" id="{4A5BE04E-AB1B-2747-80B5-0BBC66EA32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952" y="1639422"/>
            <a:ext cx="1196976" cy="1017430"/>
          </a:xfrm>
          <a:prstGeom prst="rect">
            <a:avLst/>
          </a:prstGeom>
        </p:spPr>
      </p:pic>
      <p:pic>
        <p:nvPicPr>
          <p:cNvPr id="12" name="Picture 11" descr="Icon&#10;&#10;Description automatically generated">
            <a:extLst>
              <a:ext uri="{FF2B5EF4-FFF2-40B4-BE49-F238E27FC236}">
                <a16:creationId xmlns:a16="http://schemas.microsoft.com/office/drawing/2014/main" id="{561EF87B-88A8-D942-8183-808A9E0622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269" y="3221455"/>
            <a:ext cx="1089660" cy="1112681"/>
          </a:xfrm>
          <a:prstGeom prst="rect">
            <a:avLst/>
          </a:prstGeom>
        </p:spPr>
      </p:pic>
    </p:spTree>
    <p:extLst>
      <p:ext uri="{BB962C8B-B14F-4D97-AF65-F5344CB8AC3E}">
        <p14:creationId xmlns:p14="http://schemas.microsoft.com/office/powerpoint/2010/main" val="7929833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261"/>
          <p:cNvSpPr/>
          <p:nvPr/>
        </p:nvSpPr>
        <p:spPr>
          <a:xfrm>
            <a:off x="170011" y="355263"/>
            <a:ext cx="8608974"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We just identified a naturally occurring </a:t>
            </a:r>
            <a:r>
              <a:rPr lang="en-US" sz="2800" b="1" u="sng" dirty="0">
                <a:solidFill>
                  <a:schemeClr val="tx1"/>
                </a:solidFill>
              </a:rPr>
              <a:t>PHENOMENON</a:t>
            </a:r>
            <a:endParaRPr sz="2800" u="sng" dirty="0">
              <a:solidFill>
                <a:schemeClr val="tx1"/>
              </a:solidFill>
            </a:endParaRPr>
          </a:p>
        </p:txBody>
      </p:sp>
      <p:pic>
        <p:nvPicPr>
          <p:cNvPr id="18"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525823" y="1910563"/>
            <a:ext cx="2494940" cy="1333434"/>
          </a:xfrm>
          <a:prstGeom prst="rect">
            <a:avLst/>
          </a:prstGeom>
          <a:ln w="12700">
            <a:miter lim="400000"/>
          </a:ln>
        </p:spPr>
      </p:pic>
      <p:pic>
        <p:nvPicPr>
          <p:cNvPr id="20" name="pasted-image.pdf"/>
          <p:cNvPicPr>
            <a:picLocks noChangeAspect="1"/>
          </p:cNvPicPr>
          <p:nvPr/>
        </p:nvPicPr>
        <p:blipFill>
          <a:blip r:embed="rId4"/>
          <a:stretch>
            <a:fillRect/>
          </a:stretch>
        </p:blipFill>
        <p:spPr>
          <a:xfrm flipH="1">
            <a:off x="281721" y="1896161"/>
            <a:ext cx="2137945" cy="1347836"/>
          </a:xfrm>
          <a:prstGeom prst="rect">
            <a:avLst/>
          </a:prstGeom>
          <a:ln w="12700">
            <a:miter lim="400000"/>
          </a:ln>
        </p:spPr>
      </p:pic>
      <p:pic>
        <p:nvPicPr>
          <p:cNvPr id="21" name="pasted-image.pdf"/>
          <p:cNvPicPr>
            <a:picLocks noChangeAspect="1"/>
          </p:cNvPicPr>
          <p:nvPr/>
        </p:nvPicPr>
        <p:blipFill>
          <a:blip r:embed="rId5"/>
          <a:stretch>
            <a:fillRect/>
          </a:stretch>
        </p:blipFill>
        <p:spPr>
          <a:xfrm flipH="1">
            <a:off x="2030561" y="3028049"/>
            <a:ext cx="1993891" cy="1340921"/>
          </a:xfrm>
          <a:prstGeom prst="rect">
            <a:avLst/>
          </a:prstGeom>
          <a:ln w="12700">
            <a:miter lim="400000"/>
          </a:ln>
        </p:spPr>
      </p:pic>
      <p:sp>
        <p:nvSpPr>
          <p:cNvPr id="22" name="Shape 261"/>
          <p:cNvSpPr/>
          <p:nvPr/>
        </p:nvSpPr>
        <p:spPr>
          <a:xfrm>
            <a:off x="292476" y="4802105"/>
            <a:ext cx="8608974"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[insert your class wording for the phenomenon here]</a:t>
            </a:r>
            <a:endParaRPr sz="2800" dirty="0">
              <a:solidFill>
                <a:schemeClr val="tx1"/>
              </a:solidFill>
            </a:endParaRPr>
          </a:p>
        </p:txBody>
      </p:sp>
      <p:sp>
        <p:nvSpPr>
          <p:cNvPr id="10" name="Shape 261"/>
          <p:cNvSpPr/>
          <p:nvPr/>
        </p:nvSpPr>
        <p:spPr>
          <a:xfrm>
            <a:off x="1347945" y="5383433"/>
            <a:ext cx="7396368"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Write the phenomenon in Box B of your doodle sheet.</a:t>
            </a:r>
            <a:endParaRPr sz="2800" dirty="0">
              <a:solidFill>
                <a:schemeClr val="tx1"/>
              </a:solidFill>
            </a:endParaRPr>
          </a:p>
        </p:txBody>
      </p:sp>
      <p:pic>
        <p:nvPicPr>
          <p:cNvPr id="13" name="Picture 12" descr="Icon&#10;&#10;Description automatically generated">
            <a:extLst>
              <a:ext uri="{FF2B5EF4-FFF2-40B4-BE49-F238E27FC236}">
                <a16:creationId xmlns:a16="http://schemas.microsoft.com/office/drawing/2014/main" id="{5F713F00-65A7-9D4E-BEAF-6727EC60D1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9288" y="5405061"/>
            <a:ext cx="877313" cy="796641"/>
          </a:xfrm>
          <a:prstGeom prst="rect">
            <a:avLst/>
          </a:prstGeom>
        </p:spPr>
      </p:pic>
      <p:pic>
        <p:nvPicPr>
          <p:cNvPr id="11" name="Picture 10">
            <a:extLst>
              <a:ext uri="{FF2B5EF4-FFF2-40B4-BE49-F238E27FC236}">
                <a16:creationId xmlns:a16="http://schemas.microsoft.com/office/drawing/2014/main" id="{E3AA79C3-8FED-2C40-AB5F-3BEF1C279097}"/>
              </a:ext>
            </a:extLst>
          </p:cNvPr>
          <p:cNvPicPr>
            <a:picLocks noChangeAspect="1"/>
          </p:cNvPicPr>
          <p:nvPr/>
        </p:nvPicPr>
        <p:blipFill>
          <a:blip r:embed="rId7"/>
          <a:stretch>
            <a:fillRect/>
          </a:stretch>
        </p:blipFill>
        <p:spPr>
          <a:xfrm>
            <a:off x="6299951" y="3032375"/>
            <a:ext cx="2444362" cy="1525776"/>
          </a:xfrm>
          <a:prstGeom prst="rect">
            <a:avLst/>
          </a:prstGeom>
        </p:spPr>
      </p:pic>
    </p:spTree>
    <p:extLst>
      <p:ext uri="{BB962C8B-B14F-4D97-AF65-F5344CB8AC3E}">
        <p14:creationId xmlns:p14="http://schemas.microsoft.com/office/powerpoint/2010/main" val="1475944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Autofit/>
          </a:bodyPr>
          <a:lstStyle/>
          <a:p>
            <a:r>
              <a:rPr lang="en-US" dirty="0"/>
              <a:t>LS01 Summary</a:t>
            </a:r>
          </a:p>
        </p:txBody>
      </p:sp>
      <p:sp>
        <p:nvSpPr>
          <p:cNvPr id="2" name="Text Placeholder 1">
            <a:extLst>
              <a:ext uri="{FF2B5EF4-FFF2-40B4-BE49-F238E27FC236}">
                <a16:creationId xmlns:a16="http://schemas.microsoft.com/office/drawing/2014/main" id="{E9E49DE9-89E9-49B8-A572-D0CB4DC2AA88}"/>
              </a:ext>
            </a:extLst>
          </p:cNvPr>
          <p:cNvSpPr>
            <a:spLocks noGrp="1"/>
          </p:cNvSpPr>
          <p:nvPr>
            <p:ph type="body" sz="quarter" idx="10"/>
          </p:nvPr>
        </p:nvSpPr>
        <p:spPr/>
        <p:txBody>
          <a:bodyPr>
            <a:noAutofit/>
          </a:bodyPr>
          <a:lstStyle/>
          <a:p>
            <a:r>
              <a:rPr lang="en-US" b="1" dirty="0"/>
              <a:t>What did we figure out?</a:t>
            </a:r>
          </a:p>
          <a:p>
            <a:endParaRPr lang="en-US" dirty="0"/>
          </a:p>
          <a:p>
            <a:r>
              <a:rPr lang="en-US" dirty="0"/>
              <a:t>We explored the idea of changes within a population over relatively short periods of time and identified this as a phenomenon that we want to try and explain. We generated a shared way to describe this phenomenon.</a:t>
            </a:r>
          </a:p>
          <a:p>
            <a:endParaRPr lang="en-US" dirty="0"/>
          </a:p>
        </p:txBody>
      </p:sp>
      <p:sp>
        <p:nvSpPr>
          <p:cNvPr id="3" name="Text Placeholder 2">
            <a:extLst>
              <a:ext uri="{FF2B5EF4-FFF2-40B4-BE49-F238E27FC236}">
                <a16:creationId xmlns:a16="http://schemas.microsoft.com/office/drawing/2014/main" id="{5D5D260C-4B2D-4D52-AE91-073A9AE17AB4}"/>
              </a:ext>
            </a:extLst>
          </p:cNvPr>
          <p:cNvSpPr>
            <a:spLocks noGrp="1"/>
          </p:cNvSpPr>
          <p:nvPr>
            <p:ph type="body" sz="quarter" idx="11"/>
          </p:nvPr>
        </p:nvSpPr>
        <p:spPr/>
        <p:txBody>
          <a:bodyPr/>
          <a:lstStyle/>
          <a:p>
            <a:r>
              <a:rPr lang="en-US" i="1" u="sng" dirty="0"/>
              <a:t>LS01 Teacher Reflection Notes</a:t>
            </a:r>
            <a:endParaRPr lang="en-US" u="sng" dirty="0"/>
          </a:p>
          <a:p>
            <a:endParaRPr lang="en-US" dirty="0"/>
          </a:p>
          <a:p>
            <a:r>
              <a:rPr lang="en-US" dirty="0"/>
              <a:t>Things that went well…</a:t>
            </a:r>
          </a:p>
          <a:p>
            <a:endParaRPr lang="en-US" dirty="0"/>
          </a:p>
          <a:p>
            <a:r>
              <a:rPr lang="en-US" dirty="0"/>
              <a:t>Things I would change…</a:t>
            </a:r>
          </a:p>
          <a:p>
            <a:endParaRPr lang="en-US" dirty="0"/>
          </a:p>
        </p:txBody>
      </p:sp>
    </p:spTree>
    <p:extLst>
      <p:ext uri="{BB962C8B-B14F-4D97-AF65-F5344CB8AC3E}">
        <p14:creationId xmlns:p14="http://schemas.microsoft.com/office/powerpoint/2010/main" val="326917460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t>Learning Segment 02 Overview</a:t>
            </a:r>
          </a:p>
        </p:txBody>
      </p:sp>
      <p:sp>
        <p:nvSpPr>
          <p:cNvPr id="2" name="Text Placeholder 1">
            <a:extLst>
              <a:ext uri="{FF2B5EF4-FFF2-40B4-BE49-F238E27FC236}">
                <a16:creationId xmlns:a16="http://schemas.microsoft.com/office/drawing/2014/main" id="{CFED2912-2444-442F-ABB7-46315E7C35C5}"/>
              </a:ext>
            </a:extLst>
          </p:cNvPr>
          <p:cNvSpPr>
            <a:spLocks noGrp="1"/>
          </p:cNvSpPr>
          <p:nvPr>
            <p:ph type="body" sz="quarter" idx="10"/>
          </p:nvPr>
        </p:nvSpPr>
        <p:spPr/>
        <p:txBody>
          <a:bodyPr/>
          <a:lstStyle/>
          <a:p>
            <a:r>
              <a:rPr lang="en-US" b="1" dirty="0"/>
              <a:t>P </a:t>
            </a:r>
            <a:r>
              <a:rPr lang="en-US" b="1" dirty="0">
                <a:sym typeface="Wingdings" panose="05000000000000000000" pitchFamily="2" charset="2"/>
              </a:rPr>
              <a:t> Q</a:t>
            </a:r>
            <a:r>
              <a:rPr lang="en-US" dirty="0">
                <a:sym typeface="Wingdings" panose="05000000000000000000" pitchFamily="2" charset="2"/>
              </a:rPr>
              <a:t>: S</a:t>
            </a:r>
            <a:r>
              <a:rPr lang="en-US" dirty="0"/>
              <a:t>tudents will have opportunities to generate some questions they have about their observations of the three stories. </a:t>
            </a:r>
          </a:p>
        </p:txBody>
      </p:sp>
      <p:sp>
        <p:nvSpPr>
          <p:cNvPr id="14" name="Text Placeholder 10">
            <a:extLst>
              <a:ext uri="{FF2B5EF4-FFF2-40B4-BE49-F238E27FC236}">
                <a16:creationId xmlns:a16="http://schemas.microsoft.com/office/drawing/2014/main" id="{84C834C2-01F4-4221-A49E-E1BB75745C55}"/>
              </a:ext>
            </a:extLst>
          </p:cNvPr>
          <p:cNvSpPr>
            <a:spLocks noGrp="1"/>
          </p:cNvSpPr>
          <p:nvPr>
            <p:ph type="body" sz="quarter" idx="12"/>
          </p:nvPr>
        </p:nvSpPr>
        <p:spPr/>
        <p:txBody>
          <a:bodyPr>
            <a:normAutofit/>
          </a:bodyPr>
          <a:lstStyle/>
          <a:p>
            <a:r>
              <a:rPr lang="en-US" i="1" u="sng" dirty="0"/>
              <a:t>Resources you will need</a:t>
            </a:r>
            <a:endParaRPr lang="en-US" u="sng" dirty="0"/>
          </a:p>
          <a:p>
            <a:endParaRPr lang="en-US" dirty="0"/>
          </a:p>
          <a:p>
            <a:r>
              <a:rPr lang="en-US" dirty="0"/>
              <a:t>NS Doodle Sheet_vJul2021</a:t>
            </a:r>
          </a:p>
          <a:p>
            <a:endParaRPr lang="en-US" dirty="0"/>
          </a:p>
        </p:txBody>
      </p:sp>
      <p:sp>
        <p:nvSpPr>
          <p:cNvPr id="4" name="Text Placeholder 3">
            <a:extLst>
              <a:ext uri="{FF2B5EF4-FFF2-40B4-BE49-F238E27FC236}">
                <a16:creationId xmlns:a16="http://schemas.microsoft.com/office/drawing/2014/main" id="{70F54721-B72D-459A-A3CB-AAE5A95746DF}"/>
              </a:ext>
            </a:extLst>
          </p:cNvPr>
          <p:cNvSpPr>
            <a:spLocks noGrp="1"/>
          </p:cNvSpPr>
          <p:nvPr>
            <p:ph type="body" sz="quarter" idx="11"/>
          </p:nvPr>
        </p:nvSpPr>
        <p:spPr/>
        <p:txBody>
          <a:bodyPr/>
          <a:lstStyle/>
          <a:p>
            <a:r>
              <a:rPr lang="en-US" dirty="0"/>
              <a:t>: 10 – 15 Minutes</a:t>
            </a:r>
          </a:p>
        </p:txBody>
      </p:sp>
    </p:spTree>
    <p:extLst>
      <p:ext uri="{BB962C8B-B14F-4D97-AF65-F5344CB8AC3E}">
        <p14:creationId xmlns:p14="http://schemas.microsoft.com/office/powerpoint/2010/main" val="122720402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60324C2A-93BA-3047-99EC-F991FF3E6E06}"/>
              </a:ext>
            </a:extLst>
          </p:cNvPr>
          <p:cNvSpPr txBox="1">
            <a:spLocks noGrp="1"/>
          </p:cNvSpPr>
          <p:nvPr>
            <p:ph type="title"/>
          </p:nvPr>
        </p:nvSpPr>
        <p:spPr/>
        <p:txBody>
          <a:bodyPr vert="horz" lIns="64294" tIns="32147" rIns="64294" bIns="32147" rtlCol="0" anchor="ctr">
            <a:noAutofit/>
          </a:bodyPr>
          <a:lstStyle>
            <a:lvl1pPr algn="l" defTabSz="650230" rtl="0" eaLnBrk="1" latinLnBrk="0" hangingPunct="1">
              <a:spcBef>
                <a:spcPct val="0"/>
              </a:spcBef>
              <a:buNone/>
              <a:defRPr sz="3800" kern="1200">
                <a:solidFill>
                  <a:srgbClr val="FFFFFF"/>
                </a:solidFill>
                <a:latin typeface="Arial"/>
                <a:ea typeface="Arial"/>
                <a:cs typeface="Arial"/>
                <a:sym typeface="Arial"/>
              </a:defRPr>
            </a:lvl1pPr>
          </a:lstStyle>
          <a:p>
            <a:r>
              <a:rPr lang="en-US" sz="2800" dirty="0">
                <a:latin typeface="+mj-lt"/>
              </a:rPr>
              <a:t>LS02 Overview Continued</a:t>
            </a:r>
          </a:p>
        </p:txBody>
      </p:sp>
      <p:sp>
        <p:nvSpPr>
          <p:cNvPr id="3" name="Text Placeholder 2">
            <a:extLst>
              <a:ext uri="{FF2B5EF4-FFF2-40B4-BE49-F238E27FC236}">
                <a16:creationId xmlns:a16="http://schemas.microsoft.com/office/drawing/2014/main" id="{84685DD0-136F-44A5-BFBE-A063243D442A}"/>
              </a:ext>
            </a:extLst>
          </p:cNvPr>
          <p:cNvSpPr>
            <a:spLocks noGrp="1"/>
          </p:cNvSpPr>
          <p:nvPr>
            <p:ph type="body" sz="quarter" idx="10"/>
          </p:nvPr>
        </p:nvSpPr>
        <p:spPr/>
        <p:txBody>
          <a:bodyPr/>
          <a:lstStyle/>
          <a:p>
            <a:r>
              <a:rPr lang="en-US" dirty="0"/>
              <a:t>The goal is for students to identify a question that allows them to explore the underlying mechanism causing the change in traits. The question can be similar to ”how do traits/species/characteristics change over time?”</a:t>
            </a:r>
          </a:p>
          <a:p>
            <a:r>
              <a:rPr lang="en-US" dirty="0"/>
              <a:t>The final question should be posted somewhere in the classroom and written on the students’ doodle sheet so that they have a constant reminder of what they are investigating.</a:t>
            </a:r>
          </a:p>
          <a:p>
            <a:endParaRPr lang="en-US" dirty="0"/>
          </a:p>
          <a:p>
            <a:endParaRPr lang="en-US" dirty="0"/>
          </a:p>
        </p:txBody>
      </p:sp>
    </p:spTree>
    <p:extLst>
      <p:ext uri="{BB962C8B-B14F-4D97-AF65-F5344CB8AC3E}">
        <p14:creationId xmlns:p14="http://schemas.microsoft.com/office/powerpoint/2010/main" val="146485771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86E72-0107-4729-B9F9-C8D62DF02DC5}"/>
              </a:ext>
            </a:extLst>
          </p:cNvPr>
          <p:cNvSpPr>
            <a:spLocks noGrp="1"/>
          </p:cNvSpPr>
          <p:nvPr>
            <p:ph type="title"/>
          </p:nvPr>
        </p:nvSpPr>
        <p:spPr/>
        <p:txBody>
          <a:bodyPr>
            <a:noAutofit/>
          </a:bodyPr>
          <a:lstStyle/>
          <a:p>
            <a:r>
              <a:rPr lang="en-US" dirty="0"/>
              <a:t>How to </a:t>
            </a:r>
            <a:r>
              <a:rPr lang="en-US" i="1" dirty="0"/>
              <a:t>really</a:t>
            </a:r>
            <a:r>
              <a:rPr lang="en-US" dirty="0"/>
              <a:t> use these slides…</a:t>
            </a:r>
          </a:p>
        </p:txBody>
      </p:sp>
      <p:sp>
        <p:nvSpPr>
          <p:cNvPr id="4" name="Text Placeholder 3">
            <a:extLst>
              <a:ext uri="{FF2B5EF4-FFF2-40B4-BE49-F238E27FC236}">
                <a16:creationId xmlns:a16="http://schemas.microsoft.com/office/drawing/2014/main" id="{7FAE7BA5-3334-48D9-9195-12873E3E5E85}"/>
              </a:ext>
            </a:extLst>
          </p:cNvPr>
          <p:cNvSpPr>
            <a:spLocks noGrp="1"/>
          </p:cNvSpPr>
          <p:nvPr>
            <p:ph type="body" sz="quarter" idx="10"/>
          </p:nvPr>
        </p:nvSpPr>
        <p:spPr/>
        <p:txBody>
          <a:bodyPr/>
          <a:lstStyle/>
          <a:p>
            <a:pPr lvl="0"/>
            <a:r>
              <a:rPr lang="en-US" dirty="0"/>
              <a:t>We feel strongly that it is your decision regarding what to actually show students. In our work with teachers, we have found that many feel overly “tied” to the PowerPoint presentations in their classrooms. Treat each and every student slide as OPTIONAL. </a:t>
            </a:r>
          </a:p>
          <a:p>
            <a:pPr lvl="0"/>
            <a:endParaRPr lang="en-US" dirty="0"/>
          </a:p>
          <a:p>
            <a:pPr lvl="0"/>
            <a:r>
              <a:rPr lang="en-US" dirty="0"/>
              <a:t>The goal in each triangle is to engage your students in making sense of the phenomenon at hand and to have that sensemaking process be purposeful and coherent. Sometimes reading from the PowerPoint slides can actually oppose that over-arching goal. Trust your teacher instincts!</a:t>
            </a:r>
          </a:p>
          <a:p>
            <a:pPr lvl="0"/>
            <a:endParaRPr lang="en-US" dirty="0"/>
          </a:p>
          <a:p>
            <a:pPr lvl="0"/>
            <a:r>
              <a:rPr lang="en-US" dirty="0"/>
              <a:t>It may be that on your first pass through the curricular year, you find the PowerPoint provides some needed structure for facilitation. We hope, however, that you will move away from the slides over time as you are comfortable. And as we have said, please make them your own. </a:t>
            </a:r>
            <a:r>
              <a:rPr lang="en-US" i="1" dirty="0"/>
              <a:t>We have at times been constrained by less-than-ideal images or videos because of our commitment to keep the materials open source</a:t>
            </a:r>
            <a:r>
              <a:rPr lang="en-US" dirty="0"/>
              <a:t>. You, however, can swap in whatever you like for your own classroom version! </a:t>
            </a:r>
          </a:p>
          <a:p>
            <a:pPr lvl="0"/>
            <a:endParaRPr lang="en-US" dirty="0"/>
          </a:p>
          <a:p>
            <a:pPr lvl="0"/>
            <a:r>
              <a:rPr lang="en-US"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endParaRPr lang="en-US" dirty="0"/>
          </a:p>
          <a:p>
            <a:pPr lvl="0"/>
            <a:r>
              <a:rPr lang="en-US" dirty="0"/>
              <a:t>Thank you again for all of the work you do on behalf of your students! We appreciate it and hope that some of what we provide supports you in your work! 								</a:t>
            </a:r>
          </a:p>
          <a:p>
            <a:pPr lvl="0"/>
            <a:endParaRPr lang="en-US" dirty="0"/>
          </a:p>
          <a:p>
            <a:pPr lvl="0"/>
            <a:r>
              <a:rPr lang="en-US" dirty="0"/>
              <a:t>–The MBER Team</a:t>
            </a:r>
          </a:p>
          <a:p>
            <a:endParaRPr lang="en-US" dirty="0"/>
          </a:p>
        </p:txBody>
      </p:sp>
    </p:spTree>
    <p:extLst>
      <p:ext uri="{BB962C8B-B14F-4D97-AF65-F5344CB8AC3E}">
        <p14:creationId xmlns:p14="http://schemas.microsoft.com/office/powerpoint/2010/main" val="274875779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22" name="Shape 261"/>
          <p:cNvSpPr/>
          <p:nvPr/>
        </p:nvSpPr>
        <p:spPr>
          <a:xfrm>
            <a:off x="221335" y="199235"/>
            <a:ext cx="8608974"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Traits Change Over Time</a:t>
            </a:r>
            <a:endParaRPr sz="2800" b="1" dirty="0">
              <a:solidFill>
                <a:schemeClr val="tx1"/>
              </a:solidFill>
            </a:endParaRPr>
          </a:p>
        </p:txBody>
      </p:sp>
      <p:grpSp>
        <p:nvGrpSpPr>
          <p:cNvPr id="2" name="Group 1">
            <a:extLst>
              <a:ext uri="{FF2B5EF4-FFF2-40B4-BE49-F238E27FC236}">
                <a16:creationId xmlns:a16="http://schemas.microsoft.com/office/drawing/2014/main" id="{58991D25-565E-4711-8201-5B5698856371}"/>
              </a:ext>
            </a:extLst>
          </p:cNvPr>
          <p:cNvGrpSpPr/>
          <p:nvPr/>
        </p:nvGrpSpPr>
        <p:grpSpPr>
          <a:xfrm>
            <a:off x="452762" y="956175"/>
            <a:ext cx="8107637" cy="1795684"/>
            <a:chOff x="643928" y="1359893"/>
            <a:chExt cx="11530861" cy="2553861"/>
          </a:xfrm>
        </p:grpSpPr>
        <p:sp>
          <p:nvSpPr>
            <p:cNvPr id="10" name="Shape 268"/>
            <p:cNvSpPr/>
            <p:nvPr/>
          </p:nvSpPr>
          <p:spPr>
            <a:xfrm>
              <a:off x="2894624" y="1359893"/>
              <a:ext cx="9280165" cy="255386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3900">
                  <a:solidFill>
                    <a:srgbClr val="583F34"/>
                  </a:solidFill>
                  <a:latin typeface="Arial"/>
                  <a:ea typeface="Arial"/>
                  <a:cs typeface="Arial"/>
                  <a:sym typeface="Arial"/>
                </a:defRPr>
              </a:lvl1pPr>
            </a:lstStyle>
            <a:p>
              <a:r>
                <a:rPr lang="en-US" sz="2800" dirty="0">
                  <a:solidFill>
                    <a:schemeClr val="tx1">
                      <a:lumMod val="95000"/>
                      <a:lumOff val="5000"/>
                    </a:schemeClr>
                  </a:solidFill>
                </a:rPr>
                <a:t>What does this make you wonder about?</a:t>
              </a:r>
            </a:p>
            <a:p>
              <a:r>
                <a:rPr lang="en-US" sz="2800" dirty="0">
                  <a:solidFill>
                    <a:schemeClr val="tx1">
                      <a:lumMod val="95000"/>
                      <a:lumOff val="5000"/>
                    </a:schemeClr>
                  </a:solidFill>
                </a:rPr>
                <a:t>What questions do you have about the phenomenon?</a:t>
              </a:r>
              <a:endParaRPr sz="2800" dirty="0">
                <a:solidFill>
                  <a:schemeClr val="tx1">
                    <a:lumMod val="95000"/>
                    <a:lumOff val="5000"/>
                  </a:schemeClr>
                </a:solidFill>
              </a:endParaRPr>
            </a:p>
          </p:txBody>
        </p:sp>
        <p:pic>
          <p:nvPicPr>
            <p:cNvPr id="13" name="Picture 12" descr="Icon&#10;&#10;Description automatically generated">
              <a:extLst>
                <a:ext uri="{FF2B5EF4-FFF2-40B4-BE49-F238E27FC236}">
                  <a16:creationId xmlns:a16="http://schemas.microsoft.com/office/drawing/2014/main" id="{FBFC90AF-1991-5B4F-A76E-AA353D8E64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928" y="1913318"/>
              <a:ext cx="1702366" cy="1447011"/>
            </a:xfrm>
            <a:prstGeom prst="rect">
              <a:avLst/>
            </a:prstGeom>
          </p:spPr>
        </p:pic>
      </p:grpSp>
      <p:grpSp>
        <p:nvGrpSpPr>
          <p:cNvPr id="3" name="Group 2">
            <a:extLst>
              <a:ext uri="{FF2B5EF4-FFF2-40B4-BE49-F238E27FC236}">
                <a16:creationId xmlns:a16="http://schemas.microsoft.com/office/drawing/2014/main" id="{F4F631B0-091A-45BA-ACB8-3E8EA1F38F5F}"/>
              </a:ext>
            </a:extLst>
          </p:cNvPr>
          <p:cNvGrpSpPr/>
          <p:nvPr/>
        </p:nvGrpSpPr>
        <p:grpSpPr>
          <a:xfrm>
            <a:off x="491019" y="2773932"/>
            <a:ext cx="8069380" cy="1795684"/>
            <a:chOff x="698338" y="3881647"/>
            <a:chExt cx="11476451" cy="2553862"/>
          </a:xfrm>
        </p:grpSpPr>
        <p:sp>
          <p:nvSpPr>
            <p:cNvPr id="11" name="Shape 268"/>
            <p:cNvSpPr/>
            <p:nvPr/>
          </p:nvSpPr>
          <p:spPr>
            <a:xfrm>
              <a:off x="2894624" y="3881647"/>
              <a:ext cx="9280165" cy="2553862"/>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3900">
                  <a:solidFill>
                    <a:srgbClr val="583F34"/>
                  </a:solidFill>
                  <a:latin typeface="Arial"/>
                  <a:ea typeface="Arial"/>
                  <a:cs typeface="Arial"/>
                  <a:sym typeface="Arial"/>
                </a:defRPr>
              </a:lvl1pPr>
            </a:lstStyle>
            <a:p>
              <a:r>
                <a:rPr lang="en-US" sz="2800" dirty="0">
                  <a:solidFill>
                    <a:schemeClr val="tx1">
                      <a:lumMod val="95000"/>
                      <a:lumOff val="5000"/>
                    </a:schemeClr>
                  </a:solidFill>
                </a:rPr>
                <a:t>In box C on your doodle sheet, write down any questions you may have, and then share with a partner, pick one question, and try to answer it.</a:t>
              </a:r>
              <a:endParaRPr sz="2800" dirty="0">
                <a:solidFill>
                  <a:schemeClr val="tx1">
                    <a:lumMod val="95000"/>
                    <a:lumOff val="5000"/>
                  </a:schemeClr>
                </a:solidFill>
              </a:endParaRPr>
            </a:p>
          </p:txBody>
        </p:sp>
        <p:pic>
          <p:nvPicPr>
            <p:cNvPr id="14" name="Picture 13" descr="Icon&#10;&#10;Description automatically generated">
              <a:extLst>
                <a:ext uri="{FF2B5EF4-FFF2-40B4-BE49-F238E27FC236}">
                  <a16:creationId xmlns:a16="http://schemas.microsoft.com/office/drawing/2014/main" id="{90FF2977-D062-AE4B-844C-5A0C2050F1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338" y="4272191"/>
              <a:ext cx="1593545" cy="1447012"/>
            </a:xfrm>
            <a:prstGeom prst="rect">
              <a:avLst/>
            </a:prstGeom>
          </p:spPr>
        </p:pic>
      </p:grpSp>
      <p:grpSp>
        <p:nvGrpSpPr>
          <p:cNvPr id="4" name="Group 3">
            <a:extLst>
              <a:ext uri="{FF2B5EF4-FFF2-40B4-BE49-F238E27FC236}">
                <a16:creationId xmlns:a16="http://schemas.microsoft.com/office/drawing/2014/main" id="{3441C109-8688-49ED-98B6-1491DE033623}"/>
              </a:ext>
            </a:extLst>
          </p:cNvPr>
          <p:cNvGrpSpPr/>
          <p:nvPr/>
        </p:nvGrpSpPr>
        <p:grpSpPr>
          <a:xfrm>
            <a:off x="491019" y="4821673"/>
            <a:ext cx="8069379" cy="1364797"/>
            <a:chOff x="698338" y="6857492"/>
            <a:chExt cx="11476450" cy="1941046"/>
          </a:xfrm>
        </p:grpSpPr>
        <p:pic>
          <p:nvPicPr>
            <p:cNvPr id="8" name="Picture 7" descr="Icon&#10;&#10;Description automatically generated">
              <a:extLst>
                <a:ext uri="{FF2B5EF4-FFF2-40B4-BE49-F238E27FC236}">
                  <a16:creationId xmlns:a16="http://schemas.microsoft.com/office/drawing/2014/main" id="{93C1B132-7B31-4699-9FA4-B0657D7B89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8338" y="6945722"/>
              <a:ext cx="1593545" cy="1447012"/>
            </a:xfrm>
            <a:prstGeom prst="rect">
              <a:avLst/>
            </a:prstGeom>
          </p:spPr>
        </p:pic>
        <p:sp>
          <p:nvSpPr>
            <p:cNvPr id="12" name="Shape 268">
              <a:extLst>
                <a:ext uri="{FF2B5EF4-FFF2-40B4-BE49-F238E27FC236}">
                  <a16:creationId xmlns:a16="http://schemas.microsoft.com/office/drawing/2014/main" id="{21289884-601C-4E15-9F6A-1DF7E2E5364D}"/>
                </a:ext>
              </a:extLst>
            </p:cNvPr>
            <p:cNvSpPr/>
            <p:nvPr/>
          </p:nvSpPr>
          <p:spPr>
            <a:xfrm>
              <a:off x="2894623" y="6857492"/>
              <a:ext cx="9280165" cy="194104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3900">
                  <a:solidFill>
                    <a:srgbClr val="583F34"/>
                  </a:solidFill>
                  <a:latin typeface="Arial"/>
                  <a:ea typeface="Arial"/>
                  <a:cs typeface="Arial"/>
                  <a:sym typeface="Arial"/>
                </a:defRPr>
              </a:lvl1pPr>
            </a:lstStyle>
            <a:p>
              <a:r>
                <a:rPr lang="en-US" sz="2800" dirty="0">
                  <a:solidFill>
                    <a:schemeClr val="tx1">
                      <a:lumMod val="95000"/>
                      <a:lumOff val="5000"/>
                    </a:schemeClr>
                  </a:solidFill>
                </a:rPr>
                <a:t>In box D of your doodle sheet, indicate which of your questions you chose to answer. </a:t>
              </a:r>
              <a:endParaRPr sz="2800" dirty="0">
                <a:solidFill>
                  <a:schemeClr val="tx1">
                    <a:lumMod val="95000"/>
                    <a:lumOff val="5000"/>
                  </a:schemeClr>
                </a:solidFill>
              </a:endParaRPr>
            </a:p>
          </p:txBody>
        </p:sp>
      </p:grpSp>
    </p:spTree>
    <p:extLst>
      <p:ext uri="{BB962C8B-B14F-4D97-AF65-F5344CB8AC3E}">
        <p14:creationId xmlns:p14="http://schemas.microsoft.com/office/powerpoint/2010/main" val="126383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22" name="Shape 261"/>
          <p:cNvSpPr/>
          <p:nvPr/>
        </p:nvSpPr>
        <p:spPr>
          <a:xfrm>
            <a:off x="221335" y="199235"/>
            <a:ext cx="8608974"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Questions about trait change over time:</a:t>
            </a:r>
            <a:endParaRPr sz="2800" b="1" dirty="0">
              <a:solidFill>
                <a:schemeClr val="tx1"/>
              </a:solidFill>
            </a:endParaRPr>
          </a:p>
        </p:txBody>
      </p:sp>
      <p:sp>
        <p:nvSpPr>
          <p:cNvPr id="10" name="Shape 268"/>
          <p:cNvSpPr/>
          <p:nvPr/>
        </p:nvSpPr>
        <p:spPr>
          <a:xfrm>
            <a:off x="491246" y="1240516"/>
            <a:ext cx="8069153" cy="46160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3900">
                <a:solidFill>
                  <a:srgbClr val="583F34"/>
                </a:solidFill>
                <a:latin typeface="Arial"/>
                <a:ea typeface="Arial"/>
                <a:cs typeface="Arial"/>
                <a:sym typeface="Arial"/>
              </a:defRPr>
            </a:lvl1pPr>
          </a:lstStyle>
          <a:p>
            <a:r>
              <a:rPr lang="en-US" sz="2531" dirty="0"/>
              <a:t>1. </a:t>
            </a:r>
            <a:endParaRPr sz="2531" dirty="0"/>
          </a:p>
        </p:txBody>
      </p:sp>
    </p:spTree>
    <p:extLst>
      <p:ext uri="{BB962C8B-B14F-4D97-AF65-F5344CB8AC3E}">
        <p14:creationId xmlns:p14="http://schemas.microsoft.com/office/powerpoint/2010/main" val="21215145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Autofit/>
          </a:bodyPr>
          <a:lstStyle/>
          <a:p>
            <a:r>
              <a:rPr lang="en-US" dirty="0"/>
              <a:t>LS02 Summary</a:t>
            </a:r>
          </a:p>
        </p:txBody>
      </p:sp>
      <p:sp>
        <p:nvSpPr>
          <p:cNvPr id="2" name="Text Placeholder 1">
            <a:extLst>
              <a:ext uri="{FF2B5EF4-FFF2-40B4-BE49-F238E27FC236}">
                <a16:creationId xmlns:a16="http://schemas.microsoft.com/office/drawing/2014/main" id="{744BA78E-3BEF-4519-BB36-8DEAEED9ECEB}"/>
              </a:ext>
            </a:extLst>
          </p:cNvPr>
          <p:cNvSpPr>
            <a:spLocks noGrp="1"/>
          </p:cNvSpPr>
          <p:nvPr>
            <p:ph type="body" sz="quarter" idx="10"/>
          </p:nvPr>
        </p:nvSpPr>
        <p:spPr/>
        <p:txBody>
          <a:bodyPr>
            <a:noAutofit/>
          </a:bodyPr>
          <a:lstStyle/>
          <a:p>
            <a:r>
              <a:rPr lang="en-US" b="1" dirty="0"/>
              <a:t>What did we figure out?</a:t>
            </a:r>
          </a:p>
          <a:p>
            <a:endParaRPr lang="en-US" dirty="0"/>
          </a:p>
          <a:p>
            <a:r>
              <a:rPr lang="en-US" dirty="0"/>
              <a:t>After examining the phenomena in learning segment 1, we spent some time generating a question that will guide our work as we move through the triangle.</a:t>
            </a:r>
          </a:p>
          <a:p>
            <a:endParaRPr lang="en-US" dirty="0"/>
          </a:p>
        </p:txBody>
      </p:sp>
      <p:sp>
        <p:nvSpPr>
          <p:cNvPr id="6" name="Text Placeholder 2">
            <a:extLst>
              <a:ext uri="{FF2B5EF4-FFF2-40B4-BE49-F238E27FC236}">
                <a16:creationId xmlns:a16="http://schemas.microsoft.com/office/drawing/2014/main" id="{36031664-E3AB-4A3C-934A-928B609570D8}"/>
              </a:ext>
            </a:extLst>
          </p:cNvPr>
          <p:cNvSpPr>
            <a:spLocks noGrp="1"/>
          </p:cNvSpPr>
          <p:nvPr>
            <p:ph type="body" sz="quarter" idx="11"/>
          </p:nvPr>
        </p:nvSpPr>
        <p:spPr/>
        <p:txBody>
          <a:bodyPr/>
          <a:lstStyle/>
          <a:p>
            <a:r>
              <a:rPr lang="en-US" i="1" u="sng" dirty="0"/>
              <a:t>LS02 Teacher Reflection Notes</a:t>
            </a:r>
          </a:p>
          <a:p>
            <a:endParaRPr lang="en-US" dirty="0"/>
          </a:p>
          <a:p>
            <a:r>
              <a:rPr lang="en-US" dirty="0"/>
              <a:t>Things that went well…</a:t>
            </a:r>
          </a:p>
          <a:p>
            <a:endParaRPr lang="en-US" dirty="0"/>
          </a:p>
          <a:p>
            <a:r>
              <a:rPr lang="en-US" dirty="0"/>
              <a:t>Things I would change…</a:t>
            </a:r>
          </a:p>
          <a:p>
            <a:endParaRPr lang="en-US" dirty="0"/>
          </a:p>
        </p:txBody>
      </p:sp>
    </p:spTree>
    <p:extLst>
      <p:ext uri="{BB962C8B-B14F-4D97-AF65-F5344CB8AC3E}">
        <p14:creationId xmlns:p14="http://schemas.microsoft.com/office/powerpoint/2010/main" val="2561029881"/>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69E5F9-26BD-40F9-BA9F-F4222CEF330B}"/>
              </a:ext>
            </a:extLst>
          </p:cNvPr>
          <p:cNvSpPr>
            <a:spLocks noGrp="1"/>
          </p:cNvSpPr>
          <p:nvPr>
            <p:ph type="title"/>
          </p:nvPr>
        </p:nvSpPr>
        <p:spPr/>
        <p:txBody>
          <a:bodyPr>
            <a:noAutofit/>
          </a:bodyPr>
          <a:lstStyle/>
          <a:p>
            <a:r>
              <a:rPr lang="en-US" dirty="0"/>
              <a:t>Learning Segment 03 Overview</a:t>
            </a:r>
          </a:p>
        </p:txBody>
      </p:sp>
      <p:sp>
        <p:nvSpPr>
          <p:cNvPr id="4" name="Text Placeholder 3">
            <a:extLst>
              <a:ext uri="{FF2B5EF4-FFF2-40B4-BE49-F238E27FC236}">
                <a16:creationId xmlns:a16="http://schemas.microsoft.com/office/drawing/2014/main" id="{4BC711E2-C366-4AA0-89AE-2FEFFAA04599}"/>
              </a:ext>
            </a:extLst>
          </p:cNvPr>
          <p:cNvSpPr>
            <a:spLocks noGrp="1"/>
          </p:cNvSpPr>
          <p:nvPr>
            <p:ph type="body" sz="quarter" idx="10"/>
          </p:nvPr>
        </p:nvSpPr>
        <p:spPr/>
        <p:txBody>
          <a:bodyPr/>
          <a:lstStyle/>
          <a:p>
            <a:r>
              <a:rPr lang="en-US" b="1" dirty="0"/>
              <a:t>Q </a:t>
            </a:r>
            <a:r>
              <a:rPr lang="en-US" b="1" dirty="0">
                <a:sym typeface="Wingdings" panose="05000000000000000000" pitchFamily="2" charset="2"/>
              </a:rPr>
              <a:t> M</a:t>
            </a:r>
            <a:r>
              <a:rPr lang="en-US" dirty="0">
                <a:sym typeface="Wingdings" panose="05000000000000000000" pitchFamily="2" charset="2"/>
              </a:rPr>
              <a:t>: Students will</a:t>
            </a:r>
            <a:r>
              <a:rPr lang="en-US" dirty="0"/>
              <a:t> generate an initial model that will continue to be revised as they proceed further into their investigations of the phenomena.</a:t>
            </a:r>
          </a:p>
          <a:p>
            <a:endParaRPr lang="en-US" dirty="0"/>
          </a:p>
        </p:txBody>
      </p:sp>
      <p:sp>
        <p:nvSpPr>
          <p:cNvPr id="11" name="Text Placeholder 10">
            <a:extLst>
              <a:ext uri="{FF2B5EF4-FFF2-40B4-BE49-F238E27FC236}">
                <a16:creationId xmlns:a16="http://schemas.microsoft.com/office/drawing/2014/main" id="{DE3F6736-378C-4444-8F25-0F50E3CDFBCC}"/>
              </a:ext>
            </a:extLst>
          </p:cNvPr>
          <p:cNvSpPr>
            <a:spLocks noGrp="1"/>
          </p:cNvSpPr>
          <p:nvPr>
            <p:ph type="body" sz="quarter" idx="12"/>
          </p:nvPr>
        </p:nvSpPr>
        <p:spPr/>
        <p:txBody>
          <a:bodyPr>
            <a:noAutofit/>
          </a:bodyPr>
          <a:lstStyle/>
          <a:p>
            <a:r>
              <a:rPr lang="en-US" i="1" u="sng" dirty="0"/>
              <a:t>Resources you will need</a:t>
            </a:r>
          </a:p>
          <a:p>
            <a:endParaRPr lang="en-US" dirty="0"/>
          </a:p>
          <a:p>
            <a:r>
              <a:rPr lang="en-US" dirty="0"/>
              <a:t>NS Doodle Sheet_vJul2021</a:t>
            </a:r>
          </a:p>
          <a:p>
            <a:endParaRPr lang="en-US" dirty="0"/>
          </a:p>
        </p:txBody>
      </p:sp>
      <p:sp>
        <p:nvSpPr>
          <p:cNvPr id="5" name="Text Placeholder 4">
            <a:extLst>
              <a:ext uri="{FF2B5EF4-FFF2-40B4-BE49-F238E27FC236}">
                <a16:creationId xmlns:a16="http://schemas.microsoft.com/office/drawing/2014/main" id="{C3BF13BA-D0B3-4736-A807-B423848B2C60}"/>
              </a:ext>
            </a:extLst>
          </p:cNvPr>
          <p:cNvSpPr>
            <a:spLocks noGrp="1"/>
          </p:cNvSpPr>
          <p:nvPr>
            <p:ph type="body" sz="quarter" idx="11"/>
          </p:nvPr>
        </p:nvSpPr>
        <p:spPr/>
        <p:txBody>
          <a:bodyPr/>
          <a:lstStyle/>
          <a:p>
            <a:r>
              <a:rPr lang="en-US" dirty="0"/>
              <a:t>: 15 – 20 Minutes</a:t>
            </a:r>
          </a:p>
        </p:txBody>
      </p:sp>
    </p:spTree>
    <p:extLst>
      <p:ext uri="{BB962C8B-B14F-4D97-AF65-F5344CB8AC3E}">
        <p14:creationId xmlns:p14="http://schemas.microsoft.com/office/powerpoint/2010/main" val="973720043"/>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4859EFB9-3472-6643-99A3-FB9607350945}"/>
              </a:ext>
            </a:extLst>
          </p:cNvPr>
          <p:cNvSpPr txBox="1">
            <a:spLocks noGrp="1"/>
          </p:cNvSpPr>
          <p:nvPr>
            <p:ph type="title"/>
          </p:nvPr>
        </p:nvSpPr>
        <p:spPr/>
        <p:txBody>
          <a:bodyPr vert="horz" lIns="64294" tIns="32147" rIns="64294" bIns="32147" rtlCol="0" anchor="ctr">
            <a:noAutofit/>
          </a:bodyPr>
          <a:lstStyle>
            <a:lvl1pPr algn="l" defTabSz="650230" rtl="0" eaLnBrk="1" latinLnBrk="0" hangingPunct="1">
              <a:spcBef>
                <a:spcPct val="0"/>
              </a:spcBef>
              <a:buNone/>
              <a:defRPr sz="3800" kern="1200">
                <a:solidFill>
                  <a:srgbClr val="FFFFFF"/>
                </a:solidFill>
                <a:latin typeface="Arial"/>
                <a:ea typeface="Arial"/>
                <a:cs typeface="Arial"/>
                <a:sym typeface="Arial"/>
              </a:defRPr>
            </a:lvl1pPr>
          </a:lstStyle>
          <a:p>
            <a:r>
              <a:rPr lang="en-US" sz="2800" dirty="0">
                <a:latin typeface="+mj-lt"/>
              </a:rPr>
              <a:t>LS03 Overview Continued</a:t>
            </a:r>
          </a:p>
        </p:txBody>
      </p:sp>
      <p:sp>
        <p:nvSpPr>
          <p:cNvPr id="3" name="Text Placeholder 2">
            <a:extLst>
              <a:ext uri="{FF2B5EF4-FFF2-40B4-BE49-F238E27FC236}">
                <a16:creationId xmlns:a16="http://schemas.microsoft.com/office/drawing/2014/main" id="{A33EEB6A-570B-47EB-BD71-1513BBEF3232}"/>
              </a:ext>
            </a:extLst>
          </p:cNvPr>
          <p:cNvSpPr>
            <a:spLocks noGrp="1"/>
          </p:cNvSpPr>
          <p:nvPr>
            <p:ph type="body" sz="quarter" idx="10"/>
          </p:nvPr>
        </p:nvSpPr>
        <p:spPr/>
        <p:txBody>
          <a:bodyPr/>
          <a:lstStyle/>
          <a:p>
            <a:r>
              <a:rPr lang="en-US" dirty="0"/>
              <a:t>All students have ideas about what might be causing this sort of change, and this is a great opportunity to have students to begin to develop a model that can answer the question. Giving students an opportunity to write down their initial models is helpful because it can serve to activate students’ prior knowledge, and it gives them a set of ideas to build on as they proceed further into their investigations of the phenomena and generation of their model. It also helps you to see their thinking so that you can draw it out and use it in the classroom. </a:t>
            </a:r>
          </a:p>
          <a:p>
            <a:endParaRPr lang="en-US" dirty="0"/>
          </a:p>
        </p:txBody>
      </p:sp>
    </p:spTree>
    <p:extLst>
      <p:ext uri="{BB962C8B-B14F-4D97-AF65-F5344CB8AC3E}">
        <p14:creationId xmlns:p14="http://schemas.microsoft.com/office/powerpoint/2010/main" val="3197037686"/>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22" name="Shape 261"/>
          <p:cNvSpPr/>
          <p:nvPr/>
        </p:nvSpPr>
        <p:spPr>
          <a:xfrm>
            <a:off x="313183" y="189421"/>
            <a:ext cx="8608974" cy="137037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What ideas do we have that might help us answer our question? </a:t>
            </a:r>
          </a:p>
          <a:p>
            <a:pPr algn="ctr"/>
            <a:r>
              <a:rPr lang="en-US" sz="2800" b="1" dirty="0">
                <a:solidFill>
                  <a:schemeClr val="tx1"/>
                </a:solidFill>
              </a:rPr>
              <a:t>[place your class version of question here] </a:t>
            </a:r>
            <a:endParaRPr sz="2800" b="1" dirty="0">
              <a:solidFill>
                <a:schemeClr val="tx1"/>
              </a:solidFill>
            </a:endParaRPr>
          </a:p>
        </p:txBody>
      </p:sp>
      <p:sp>
        <p:nvSpPr>
          <p:cNvPr id="5" name="Shape 261"/>
          <p:cNvSpPr/>
          <p:nvPr/>
        </p:nvSpPr>
        <p:spPr>
          <a:xfrm>
            <a:off x="1733424" y="1907785"/>
            <a:ext cx="6946071" cy="136479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1. Write down any ideas you have that might help us to answer our question in box E of your doodle sheet.</a:t>
            </a:r>
            <a:endParaRPr sz="2800" dirty="0">
              <a:solidFill>
                <a:schemeClr val="tx1"/>
              </a:solidFill>
            </a:endParaRPr>
          </a:p>
        </p:txBody>
      </p:sp>
      <p:sp>
        <p:nvSpPr>
          <p:cNvPr id="6" name="Shape 261"/>
          <p:cNvSpPr/>
          <p:nvPr/>
        </p:nvSpPr>
        <p:spPr>
          <a:xfrm>
            <a:off x="1733424" y="3893317"/>
            <a:ext cx="6722847" cy="50302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2. Share your ideas with the class.</a:t>
            </a:r>
            <a:endParaRPr sz="2800" dirty="0">
              <a:solidFill>
                <a:schemeClr val="tx1"/>
              </a:solidFill>
            </a:endParaRPr>
          </a:p>
        </p:txBody>
      </p:sp>
      <p:pic>
        <p:nvPicPr>
          <p:cNvPr id="11" name="Picture 10" descr="Icon&#10;&#10;Description automatically generated">
            <a:extLst>
              <a:ext uri="{FF2B5EF4-FFF2-40B4-BE49-F238E27FC236}">
                <a16:creationId xmlns:a16="http://schemas.microsoft.com/office/drawing/2014/main" id="{99F4ABA5-20D9-704D-987D-6B1F60E2AD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505" y="2081469"/>
            <a:ext cx="1120461" cy="1017430"/>
          </a:xfrm>
          <a:prstGeom prst="rect">
            <a:avLst/>
          </a:prstGeom>
        </p:spPr>
      </p:pic>
      <p:pic>
        <p:nvPicPr>
          <p:cNvPr id="12" name="Picture 11" descr="Icon&#10;&#10;Description automatically generated">
            <a:extLst>
              <a:ext uri="{FF2B5EF4-FFF2-40B4-BE49-F238E27FC236}">
                <a16:creationId xmlns:a16="http://schemas.microsoft.com/office/drawing/2014/main" id="{90BBBA1C-66B8-674C-8732-1F76B56B1B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505" y="3759102"/>
            <a:ext cx="1120461" cy="1112681"/>
          </a:xfrm>
          <a:prstGeom prst="rect">
            <a:avLst/>
          </a:prstGeom>
        </p:spPr>
      </p:pic>
    </p:spTree>
    <p:extLst>
      <p:ext uri="{BB962C8B-B14F-4D97-AF65-F5344CB8AC3E}">
        <p14:creationId xmlns:p14="http://schemas.microsoft.com/office/powerpoint/2010/main" val="10342607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22" name="Shape 261"/>
          <p:cNvSpPr/>
          <p:nvPr/>
        </p:nvSpPr>
        <p:spPr>
          <a:xfrm>
            <a:off x="194080" y="199235"/>
            <a:ext cx="4377920"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b="1" dirty="0">
                <a:solidFill>
                  <a:schemeClr val="tx1"/>
                </a:solidFill>
              </a:rPr>
              <a:t>Our Initial Class Model:</a:t>
            </a:r>
            <a:endParaRPr sz="2800" b="1" dirty="0">
              <a:solidFill>
                <a:schemeClr val="tx1"/>
              </a:solidFill>
            </a:endParaRPr>
          </a:p>
        </p:txBody>
      </p:sp>
      <p:sp>
        <p:nvSpPr>
          <p:cNvPr id="5" name="Shape 261"/>
          <p:cNvSpPr/>
          <p:nvPr/>
        </p:nvSpPr>
        <p:spPr>
          <a:xfrm>
            <a:off x="389723" y="926920"/>
            <a:ext cx="8608974" cy="46160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531" dirty="0">
                <a:solidFill>
                  <a:schemeClr val="tx1"/>
                </a:solidFill>
              </a:rPr>
              <a:t>1. </a:t>
            </a:r>
            <a:endParaRPr sz="2531" dirty="0">
              <a:solidFill>
                <a:schemeClr val="tx1"/>
              </a:solidFill>
            </a:endParaRPr>
          </a:p>
        </p:txBody>
      </p:sp>
    </p:spTree>
    <p:extLst>
      <p:ext uri="{BB962C8B-B14F-4D97-AF65-F5344CB8AC3E}">
        <p14:creationId xmlns:p14="http://schemas.microsoft.com/office/powerpoint/2010/main" val="2823453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Autofit/>
          </a:bodyPr>
          <a:lstStyle/>
          <a:p>
            <a:r>
              <a:rPr lang="en-US" dirty="0"/>
              <a:t>LS03 Summary</a:t>
            </a:r>
          </a:p>
        </p:txBody>
      </p:sp>
      <p:sp>
        <p:nvSpPr>
          <p:cNvPr id="2" name="Text Placeholder 1">
            <a:extLst>
              <a:ext uri="{FF2B5EF4-FFF2-40B4-BE49-F238E27FC236}">
                <a16:creationId xmlns:a16="http://schemas.microsoft.com/office/drawing/2014/main" id="{AA061847-CBA7-47AA-9BF9-EBA09236D0BC}"/>
              </a:ext>
            </a:extLst>
          </p:cNvPr>
          <p:cNvSpPr>
            <a:spLocks noGrp="1"/>
          </p:cNvSpPr>
          <p:nvPr>
            <p:ph type="body" sz="quarter" idx="10"/>
          </p:nvPr>
        </p:nvSpPr>
        <p:spPr/>
        <p:txBody>
          <a:bodyPr>
            <a:noAutofit/>
          </a:bodyPr>
          <a:lstStyle/>
          <a:p>
            <a:r>
              <a:rPr lang="en-US" b="1" dirty="0"/>
              <a:t>What did we figure out?</a:t>
            </a:r>
          </a:p>
          <a:p>
            <a:endParaRPr lang="en-US" dirty="0"/>
          </a:p>
          <a:p>
            <a:r>
              <a:rPr lang="en-US" dirty="0"/>
              <a:t>We explored our initial ideas about how traits change in populations over time and put our ideas in writing so we can refer to them as we learn more. </a:t>
            </a:r>
          </a:p>
          <a:p>
            <a:endParaRPr lang="en-US" dirty="0"/>
          </a:p>
        </p:txBody>
      </p:sp>
      <p:sp>
        <p:nvSpPr>
          <p:cNvPr id="3" name="Text Placeholder 2">
            <a:extLst>
              <a:ext uri="{FF2B5EF4-FFF2-40B4-BE49-F238E27FC236}">
                <a16:creationId xmlns:a16="http://schemas.microsoft.com/office/drawing/2014/main" id="{38EB324E-468E-4BD0-97D8-650A26EFF6A0}"/>
              </a:ext>
            </a:extLst>
          </p:cNvPr>
          <p:cNvSpPr>
            <a:spLocks noGrp="1"/>
          </p:cNvSpPr>
          <p:nvPr>
            <p:ph type="body" sz="quarter" idx="11"/>
          </p:nvPr>
        </p:nvSpPr>
        <p:spPr/>
        <p:txBody>
          <a:bodyPr/>
          <a:lstStyle/>
          <a:p>
            <a:r>
              <a:rPr lang="en-US" i="1" u="sng" dirty="0"/>
              <a:t>LS03 Teacher Reflection Notes</a:t>
            </a:r>
            <a:endParaRPr lang="en-US" dirty="0"/>
          </a:p>
          <a:p>
            <a:endParaRPr lang="en-US" dirty="0"/>
          </a:p>
          <a:p>
            <a:r>
              <a:rPr lang="en-US" dirty="0"/>
              <a:t>Things that went well…</a:t>
            </a:r>
          </a:p>
          <a:p>
            <a:endParaRPr lang="en-US" dirty="0"/>
          </a:p>
          <a:p>
            <a:r>
              <a:rPr lang="en-US" dirty="0"/>
              <a:t>Things I would change…</a:t>
            </a:r>
          </a:p>
          <a:p>
            <a:endParaRPr lang="en-US" dirty="0"/>
          </a:p>
        </p:txBody>
      </p:sp>
    </p:spTree>
    <p:extLst>
      <p:ext uri="{BB962C8B-B14F-4D97-AF65-F5344CB8AC3E}">
        <p14:creationId xmlns:p14="http://schemas.microsoft.com/office/powerpoint/2010/main" val="1896543690"/>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Learning Segment 04 Overview</a:t>
            </a:r>
          </a:p>
        </p:txBody>
      </p:sp>
      <p:sp>
        <p:nvSpPr>
          <p:cNvPr id="3" name="Text Placeholder 2">
            <a:extLst>
              <a:ext uri="{FF2B5EF4-FFF2-40B4-BE49-F238E27FC236}">
                <a16:creationId xmlns:a16="http://schemas.microsoft.com/office/drawing/2014/main" id="{30906175-C3C6-4D6A-B0D3-18631E6FB149}"/>
              </a:ext>
            </a:extLst>
          </p:cNvPr>
          <p:cNvSpPr>
            <a:spLocks noGrp="1"/>
          </p:cNvSpPr>
          <p:nvPr>
            <p:ph type="body" sz="quarter" idx="10"/>
          </p:nvPr>
        </p:nvSpPr>
        <p:spPr/>
        <p:txBody>
          <a:bodyPr/>
          <a:lstStyle/>
          <a:p>
            <a:r>
              <a:rPr lang="en-US" b="1" dirty="0"/>
              <a:t>P</a:t>
            </a:r>
            <a:r>
              <a:rPr lang="en-US" dirty="0"/>
              <a:t>: Students will build on or set aside these ideas by further exploring one phenomenon in depth. They do so by returning to the story of the Galapagos Ground Finches. </a:t>
            </a:r>
          </a:p>
          <a:p>
            <a:endParaRPr lang="en-US" dirty="0"/>
          </a:p>
        </p:txBody>
      </p:sp>
      <p:sp>
        <p:nvSpPr>
          <p:cNvPr id="4" name="Text Placeholder 3">
            <a:extLst>
              <a:ext uri="{FF2B5EF4-FFF2-40B4-BE49-F238E27FC236}">
                <a16:creationId xmlns:a16="http://schemas.microsoft.com/office/drawing/2014/main" id="{89920489-F931-44ED-8469-BDF9D8EBDFB6}"/>
              </a:ext>
            </a:extLst>
          </p:cNvPr>
          <p:cNvSpPr>
            <a:spLocks noGrp="1"/>
          </p:cNvSpPr>
          <p:nvPr>
            <p:ph type="body" sz="quarter" idx="11"/>
          </p:nvPr>
        </p:nvSpPr>
        <p:spPr/>
        <p:txBody>
          <a:bodyPr>
            <a:normAutofit/>
          </a:bodyPr>
          <a:lstStyle/>
          <a:p>
            <a:r>
              <a:rPr lang="en-US" dirty="0"/>
              <a:t>: 45 – 50 Minutes</a:t>
            </a:r>
          </a:p>
        </p:txBody>
      </p:sp>
      <p:sp>
        <p:nvSpPr>
          <p:cNvPr id="5" name="Text Placeholder 4">
            <a:extLst>
              <a:ext uri="{FF2B5EF4-FFF2-40B4-BE49-F238E27FC236}">
                <a16:creationId xmlns:a16="http://schemas.microsoft.com/office/drawing/2014/main" id="{0CDD7616-7242-4341-8109-11ED27713896}"/>
              </a:ext>
            </a:extLst>
          </p:cNvPr>
          <p:cNvSpPr>
            <a:spLocks noGrp="1"/>
          </p:cNvSpPr>
          <p:nvPr>
            <p:ph type="body" sz="quarter" idx="12"/>
          </p:nvPr>
        </p:nvSpPr>
        <p:spPr/>
        <p:txBody>
          <a:bodyPr>
            <a:noAutofit/>
          </a:bodyPr>
          <a:lstStyle/>
          <a:p>
            <a:r>
              <a:rPr lang="en-US" i="1" u="sng" dirty="0"/>
              <a:t>Resources you will need</a:t>
            </a:r>
          </a:p>
          <a:p>
            <a:endParaRPr lang="en-US" dirty="0"/>
          </a:p>
          <a:p>
            <a:r>
              <a:rPr lang="en-US" dirty="0"/>
              <a:t>NS Doodle Sheet_vJul2021</a:t>
            </a:r>
          </a:p>
          <a:p>
            <a:r>
              <a:rPr lang="en-US" dirty="0"/>
              <a:t>Finches of the Galapagos reading</a:t>
            </a:r>
          </a:p>
          <a:p>
            <a:r>
              <a:rPr lang="en-US" dirty="0"/>
              <a:t>Finch graphs (black/white or color)</a:t>
            </a:r>
          </a:p>
          <a:p>
            <a:r>
              <a:rPr lang="en-US" dirty="0"/>
              <a:t>Finch timeline</a:t>
            </a:r>
          </a:p>
          <a:p>
            <a:r>
              <a:rPr lang="en-US" dirty="0"/>
              <a:t>Finch activity teachers notes</a:t>
            </a:r>
          </a:p>
          <a:p>
            <a:endParaRPr lang="en-US" dirty="0"/>
          </a:p>
          <a:p>
            <a:endParaRPr lang="en-US" dirty="0"/>
          </a:p>
        </p:txBody>
      </p:sp>
    </p:spTree>
    <p:extLst>
      <p:ext uri="{BB962C8B-B14F-4D97-AF65-F5344CB8AC3E}">
        <p14:creationId xmlns:p14="http://schemas.microsoft.com/office/powerpoint/2010/main" val="282299155"/>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9CDCB732-FDC9-5A49-AD85-9C785DB49ED9}"/>
              </a:ext>
            </a:extLst>
          </p:cNvPr>
          <p:cNvSpPr txBox="1">
            <a:spLocks noGrp="1"/>
          </p:cNvSpPr>
          <p:nvPr>
            <p:ph type="title"/>
          </p:nvPr>
        </p:nvSpPr>
        <p:spPr/>
        <p:txBody>
          <a:bodyPr vert="horz" lIns="64294" tIns="32147" rIns="64294" bIns="32147" rtlCol="0" anchor="ctr">
            <a:noAutofit/>
          </a:bodyPr>
          <a:lstStyle>
            <a:lvl1pPr algn="l" defTabSz="650230" rtl="0" eaLnBrk="1" latinLnBrk="0" hangingPunct="1">
              <a:spcBef>
                <a:spcPct val="0"/>
              </a:spcBef>
              <a:buNone/>
              <a:defRPr sz="3800" kern="1200">
                <a:solidFill>
                  <a:srgbClr val="FFFFFF"/>
                </a:solidFill>
                <a:latin typeface="Arial"/>
                <a:ea typeface="Arial"/>
                <a:cs typeface="Arial"/>
                <a:sym typeface="Arial"/>
              </a:defRPr>
            </a:lvl1pPr>
          </a:lstStyle>
          <a:p>
            <a:r>
              <a:rPr lang="en-US" sz="2800" dirty="0">
                <a:latin typeface="+mj-lt"/>
              </a:rPr>
              <a:t>LS04 Overview Continued</a:t>
            </a:r>
          </a:p>
        </p:txBody>
      </p:sp>
      <p:sp>
        <p:nvSpPr>
          <p:cNvPr id="3" name="Text Placeholder 2">
            <a:extLst>
              <a:ext uri="{FF2B5EF4-FFF2-40B4-BE49-F238E27FC236}">
                <a16:creationId xmlns:a16="http://schemas.microsoft.com/office/drawing/2014/main" id="{83205B81-F3AF-4F59-BAC6-D3484D38A6B3}"/>
              </a:ext>
            </a:extLst>
          </p:cNvPr>
          <p:cNvSpPr>
            <a:spLocks noGrp="1"/>
          </p:cNvSpPr>
          <p:nvPr>
            <p:ph type="body" sz="quarter" idx="10"/>
          </p:nvPr>
        </p:nvSpPr>
        <p:spPr/>
        <p:txBody>
          <a:bodyPr>
            <a:noAutofit/>
          </a:bodyPr>
          <a:lstStyle/>
          <a:p>
            <a:r>
              <a:rPr lang="en-US" dirty="0"/>
              <a:t>The goal of the finch investigation is for students to analyze and interpret a dataset that can help them to gather evidence and generate ideas that can explain why beak depth changed over time. The model will be made explicit in learning segment 5. See Teacher Notes for Finch Task in resources for more detailed information about how to facilitate this learning segment.</a:t>
            </a:r>
          </a:p>
          <a:p>
            <a:r>
              <a:rPr lang="en-US" dirty="0"/>
              <a:t>Here we provide slides with the background information for the finch activity. If you decide to use these slides, allow students to read the background info beforehand. We provide the slides for the graphs in case you decide to project them for discussion. Color and black &amp; white slides for printing can be found under resources. </a:t>
            </a:r>
          </a:p>
          <a:p>
            <a:r>
              <a:rPr lang="en-US" dirty="0"/>
              <a:t>See Finch Activity Teachers Notes for more detailed information. </a:t>
            </a:r>
          </a:p>
          <a:p>
            <a:endParaRPr lang="en-US" dirty="0"/>
          </a:p>
        </p:txBody>
      </p:sp>
      <p:sp>
        <p:nvSpPr>
          <p:cNvPr id="11" name="Shape 133"/>
          <p:cNvSpPr/>
          <p:nvPr/>
        </p:nvSpPr>
        <p:spPr>
          <a:xfrm>
            <a:off x="253438" y="1820843"/>
            <a:ext cx="8583402" cy="288477"/>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spcBef>
                <a:spcPts val="2250"/>
              </a:spcBef>
              <a:defRPr sz="2800">
                <a:solidFill>
                  <a:srgbClr val="583F34"/>
                </a:solidFill>
                <a:latin typeface="Arial"/>
                <a:ea typeface="Arial"/>
                <a:cs typeface="Arial"/>
                <a:sym typeface="Arial"/>
              </a:defRPr>
            </a:pPr>
            <a:endParaRPr sz="1406" dirty="0"/>
          </a:p>
        </p:txBody>
      </p:sp>
    </p:spTree>
    <p:extLst>
      <p:ext uri="{BB962C8B-B14F-4D97-AF65-F5344CB8AC3E}">
        <p14:creationId xmlns:p14="http://schemas.microsoft.com/office/powerpoint/2010/main" val="203722680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ED09-5B04-4C3E-ACDC-C097ED22CC70}"/>
              </a:ext>
            </a:extLst>
          </p:cNvPr>
          <p:cNvSpPr>
            <a:spLocks noGrp="1"/>
          </p:cNvSpPr>
          <p:nvPr>
            <p:ph type="title"/>
          </p:nvPr>
        </p:nvSpPr>
        <p:spPr/>
        <p:txBody>
          <a:bodyPr/>
          <a:lstStyle/>
          <a:p>
            <a:r>
              <a:rPr lang="en-US" dirty="0"/>
              <a:t>Symbols</a:t>
            </a:r>
          </a:p>
        </p:txBody>
      </p:sp>
    </p:spTree>
    <p:extLst>
      <p:ext uri="{BB962C8B-B14F-4D97-AF65-F5344CB8AC3E}">
        <p14:creationId xmlns:p14="http://schemas.microsoft.com/office/powerpoint/2010/main" val="1344238522"/>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00628" y="205568"/>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22" name="Shape 261"/>
          <p:cNvSpPr/>
          <p:nvPr/>
        </p:nvSpPr>
        <p:spPr>
          <a:xfrm>
            <a:off x="709109" y="458073"/>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b="1" dirty="0">
                <a:solidFill>
                  <a:schemeClr val="tx1"/>
                </a:solidFill>
              </a:rPr>
              <a:t>To refine our model and answer our question, let’s take a closer look at the finches.</a:t>
            </a:r>
            <a:endParaRPr sz="2800" b="1" dirty="0">
              <a:solidFill>
                <a:schemeClr val="tx1"/>
              </a:solidFill>
            </a:endParaRPr>
          </a:p>
        </p:txBody>
      </p:sp>
      <p:pic>
        <p:nvPicPr>
          <p:cNvPr id="6" name="pasted-image.pdf"/>
          <p:cNvPicPr>
            <a:picLocks noChangeAspect="1"/>
          </p:cNvPicPr>
          <p:nvPr/>
        </p:nvPicPr>
        <p:blipFill>
          <a:blip r:embed="rId3"/>
          <a:stretch>
            <a:fillRect/>
          </a:stretch>
        </p:blipFill>
        <p:spPr>
          <a:xfrm flipH="1">
            <a:off x="5670148" y="3733125"/>
            <a:ext cx="3281258" cy="2068620"/>
          </a:xfrm>
          <a:prstGeom prst="rect">
            <a:avLst/>
          </a:prstGeom>
          <a:ln w="12700">
            <a:miter lim="400000"/>
          </a:ln>
        </p:spPr>
      </p:pic>
      <p:pic>
        <p:nvPicPr>
          <p:cNvPr id="7" name="pasted-image.pdf"/>
          <p:cNvPicPr>
            <a:picLocks noChangeAspect="1"/>
          </p:cNvPicPr>
          <p:nvPr/>
        </p:nvPicPr>
        <p:blipFill>
          <a:blip r:embed="rId4"/>
          <a:stretch>
            <a:fillRect/>
          </a:stretch>
        </p:blipFill>
        <p:spPr>
          <a:xfrm flipH="1">
            <a:off x="5432887" y="1761728"/>
            <a:ext cx="3139268" cy="2111205"/>
          </a:xfrm>
          <a:prstGeom prst="rect">
            <a:avLst/>
          </a:prstGeom>
          <a:ln w="12700">
            <a:miter lim="400000"/>
          </a:ln>
        </p:spPr>
      </p:pic>
      <p:sp>
        <p:nvSpPr>
          <p:cNvPr id="8" name="Shape 148"/>
          <p:cNvSpPr/>
          <p:nvPr/>
        </p:nvSpPr>
        <p:spPr>
          <a:xfrm>
            <a:off x="545995" y="1738645"/>
            <a:ext cx="4886892" cy="81079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spcBef>
                <a:spcPts val="1687"/>
              </a:spcBef>
              <a:defRPr sz="2600">
                <a:solidFill>
                  <a:srgbClr val="583F34"/>
                </a:solidFill>
                <a:latin typeface="Arial"/>
                <a:ea typeface="Arial"/>
                <a:cs typeface="Arial"/>
                <a:sym typeface="Arial"/>
              </a:defRPr>
            </a:pPr>
            <a:r>
              <a:rPr lang="en-US" sz="2400" dirty="0">
                <a:solidFill>
                  <a:schemeClr val="tx1">
                    <a:lumMod val="95000"/>
                    <a:lumOff val="5000"/>
                  </a:schemeClr>
                </a:solidFill>
              </a:rPr>
              <a:t>Read the background information about the finches.</a:t>
            </a:r>
            <a:endParaRPr sz="2400" dirty="0">
              <a:solidFill>
                <a:schemeClr val="tx1">
                  <a:lumMod val="95000"/>
                  <a:lumOff val="5000"/>
                </a:schemeClr>
              </a:solidFill>
            </a:endParaRPr>
          </a:p>
        </p:txBody>
      </p:sp>
      <p:sp>
        <p:nvSpPr>
          <p:cNvPr id="10" name="Shape 148"/>
          <p:cNvSpPr/>
          <p:nvPr/>
        </p:nvSpPr>
        <p:spPr>
          <a:xfrm>
            <a:off x="545995" y="2842735"/>
            <a:ext cx="4886892" cy="1918795"/>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spcBef>
                <a:spcPts val="1687"/>
              </a:spcBef>
              <a:defRPr sz="2600">
                <a:solidFill>
                  <a:srgbClr val="583F34"/>
                </a:solidFill>
                <a:latin typeface="Arial"/>
                <a:ea typeface="Arial"/>
                <a:cs typeface="Arial"/>
                <a:sym typeface="Arial"/>
              </a:defRPr>
            </a:pPr>
            <a:r>
              <a:rPr lang="en-US" sz="2400" dirty="0">
                <a:solidFill>
                  <a:schemeClr val="tx1">
                    <a:lumMod val="95000"/>
                    <a:lumOff val="5000"/>
                  </a:schemeClr>
                </a:solidFill>
              </a:rPr>
              <a:t>We already noticed that the beaks changed over time. What specific question can we ask about the finches that can help us answer our big question?</a:t>
            </a:r>
            <a:endParaRPr sz="2400" dirty="0">
              <a:solidFill>
                <a:schemeClr val="tx1">
                  <a:lumMod val="95000"/>
                  <a:lumOff val="5000"/>
                </a:schemeClr>
              </a:solidFill>
            </a:endParaRPr>
          </a:p>
        </p:txBody>
      </p:sp>
      <p:pic>
        <p:nvPicPr>
          <p:cNvPr id="11" name="Picture 10" descr="Icon&#10;&#10;Description automatically generated">
            <a:extLst>
              <a:ext uri="{FF2B5EF4-FFF2-40B4-BE49-F238E27FC236}">
                <a16:creationId xmlns:a16="http://schemas.microsoft.com/office/drawing/2014/main" id="{A6BA24C2-BEF4-4672-8401-8AEC03B33D5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9470" y="5077906"/>
            <a:ext cx="1120461" cy="1017430"/>
          </a:xfrm>
          <a:prstGeom prst="rect">
            <a:avLst/>
          </a:prstGeom>
        </p:spPr>
      </p:pic>
      <p:sp>
        <p:nvSpPr>
          <p:cNvPr id="12" name="Shape 148">
            <a:extLst>
              <a:ext uri="{FF2B5EF4-FFF2-40B4-BE49-F238E27FC236}">
                <a16:creationId xmlns:a16="http://schemas.microsoft.com/office/drawing/2014/main" id="{5DC57A68-C34A-488C-B140-2F05975FD9E9}"/>
              </a:ext>
            </a:extLst>
          </p:cNvPr>
          <p:cNvSpPr/>
          <p:nvPr/>
        </p:nvSpPr>
        <p:spPr>
          <a:xfrm>
            <a:off x="1616406" y="5181222"/>
            <a:ext cx="3935111" cy="81079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defRPr sz="2600">
                <a:solidFill>
                  <a:srgbClr val="583F34"/>
                </a:solidFill>
                <a:latin typeface="Arial"/>
                <a:ea typeface="Arial"/>
                <a:cs typeface="Arial"/>
                <a:sym typeface="Arial"/>
              </a:defRPr>
            </a:pPr>
            <a:r>
              <a:rPr lang="en-US" sz="2400" dirty="0">
                <a:solidFill>
                  <a:schemeClr val="tx1">
                    <a:lumMod val="95000"/>
                    <a:lumOff val="5000"/>
                  </a:schemeClr>
                </a:solidFill>
              </a:rPr>
              <a:t>Write your question in box F of your doodle sheet.</a:t>
            </a:r>
            <a:endParaRPr sz="2400" dirty="0">
              <a:solidFill>
                <a:schemeClr val="tx1">
                  <a:lumMod val="95000"/>
                  <a:lumOff val="5000"/>
                </a:schemeClr>
              </a:solidFill>
            </a:endParaRPr>
          </a:p>
        </p:txBody>
      </p:sp>
    </p:spTree>
    <p:extLst>
      <p:ext uri="{BB962C8B-B14F-4D97-AF65-F5344CB8AC3E}">
        <p14:creationId xmlns:p14="http://schemas.microsoft.com/office/powerpoint/2010/main" val="557787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pic>
        <p:nvPicPr>
          <p:cNvPr id="11" name="640px-Geospiza_fortis.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07095" y="2062695"/>
            <a:ext cx="3719886" cy="2632892"/>
          </a:xfrm>
          <a:prstGeom prst="rect">
            <a:avLst/>
          </a:prstGeom>
          <a:ln w="12700">
            <a:solidFill>
              <a:srgbClr val="583F34"/>
            </a:solidFill>
            <a:miter lim="400000"/>
          </a:ln>
        </p:spPr>
      </p:pic>
      <p:pic>
        <p:nvPicPr>
          <p:cNvPr id="12" name="Female__medium_ground_finch.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144125" y="2061579"/>
            <a:ext cx="3101431" cy="2635000"/>
          </a:xfrm>
          <a:prstGeom prst="rect">
            <a:avLst/>
          </a:prstGeom>
          <a:ln w="12700">
            <a:solidFill>
              <a:srgbClr val="583F34"/>
            </a:solidFill>
            <a:miter lim="400000"/>
          </a:ln>
        </p:spPr>
      </p:pic>
      <p:sp>
        <p:nvSpPr>
          <p:cNvPr id="13" name="Shape 142"/>
          <p:cNvSpPr/>
          <p:nvPr/>
        </p:nvSpPr>
        <p:spPr>
          <a:xfrm>
            <a:off x="1086844" y="2131276"/>
            <a:ext cx="724923" cy="349135"/>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500" b="1">
                <a:solidFill>
                  <a:srgbClr val="583F34"/>
                </a:solidFill>
                <a:latin typeface="Arial"/>
                <a:ea typeface="Arial"/>
                <a:cs typeface="Arial"/>
                <a:sym typeface="Arial"/>
              </a:defRPr>
            </a:lvl1pPr>
          </a:lstStyle>
          <a:p>
            <a:r>
              <a:rPr sz="1800" dirty="0">
                <a:solidFill>
                  <a:schemeClr val="tx1">
                    <a:lumMod val="95000"/>
                    <a:lumOff val="5000"/>
                  </a:schemeClr>
                </a:solidFill>
              </a:rPr>
              <a:t>Male</a:t>
            </a:r>
          </a:p>
        </p:txBody>
      </p:sp>
      <p:sp>
        <p:nvSpPr>
          <p:cNvPr id="14" name="Shape 144"/>
          <p:cNvSpPr/>
          <p:nvPr/>
        </p:nvSpPr>
        <p:spPr>
          <a:xfrm>
            <a:off x="5376812" y="2131276"/>
            <a:ext cx="944086" cy="349135"/>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500" b="1">
                <a:solidFill>
                  <a:srgbClr val="583F34"/>
                </a:solidFill>
                <a:latin typeface="Arial"/>
                <a:ea typeface="Arial"/>
                <a:cs typeface="Arial"/>
                <a:sym typeface="Arial"/>
              </a:defRPr>
            </a:lvl1pPr>
          </a:lstStyle>
          <a:p>
            <a:r>
              <a:rPr sz="1800" dirty="0">
                <a:solidFill>
                  <a:schemeClr val="tx1">
                    <a:lumMod val="95000"/>
                    <a:lumOff val="5000"/>
                  </a:schemeClr>
                </a:solidFill>
              </a:rPr>
              <a:t>Female</a:t>
            </a:r>
          </a:p>
        </p:txBody>
      </p:sp>
      <p:sp>
        <p:nvSpPr>
          <p:cNvPr id="15" name="Shape 261"/>
          <p:cNvSpPr/>
          <p:nvPr/>
        </p:nvSpPr>
        <p:spPr>
          <a:xfrm>
            <a:off x="275354" y="14790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The Medium Ground Finches of Daphne Major</a:t>
            </a:r>
            <a:endParaRPr sz="2800" b="1" dirty="0">
              <a:solidFill>
                <a:schemeClr val="tx1"/>
              </a:solidFill>
            </a:endParaRPr>
          </a:p>
        </p:txBody>
      </p:sp>
    </p:spTree>
    <p:extLst>
      <p:ext uri="{BB962C8B-B14F-4D97-AF65-F5344CB8AC3E}">
        <p14:creationId xmlns:p14="http://schemas.microsoft.com/office/powerpoint/2010/main" val="1644364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7AE2233-A2C1-834F-9F6D-2E75C5D5ACA5}"/>
              </a:ext>
            </a:extLst>
          </p:cNvPr>
          <p:cNvPicPr>
            <a:picLocks noChangeAspect="1"/>
          </p:cNvPicPr>
          <p:nvPr/>
        </p:nvPicPr>
        <p:blipFill>
          <a:blip r:embed="rId3"/>
          <a:stretch>
            <a:fillRect/>
          </a:stretch>
        </p:blipFill>
        <p:spPr>
          <a:xfrm>
            <a:off x="621418" y="2739411"/>
            <a:ext cx="2919870" cy="2919870"/>
          </a:xfrm>
          <a:prstGeom prst="rect">
            <a:avLst/>
          </a:prstGeom>
        </p:spPr>
      </p:pic>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15" name="Shape 261"/>
          <p:cNvSpPr/>
          <p:nvPr/>
        </p:nvSpPr>
        <p:spPr>
          <a:xfrm>
            <a:off x="275354" y="14790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The Medium Ground Finches of Daphne Major</a:t>
            </a:r>
            <a:endParaRPr sz="2800" b="1" dirty="0">
              <a:solidFill>
                <a:schemeClr val="tx1"/>
              </a:solidFill>
            </a:endParaRPr>
          </a:p>
        </p:txBody>
      </p:sp>
      <p:sp>
        <p:nvSpPr>
          <p:cNvPr id="8" name="Rectangle 7"/>
          <p:cNvSpPr/>
          <p:nvPr/>
        </p:nvSpPr>
        <p:spPr>
          <a:xfrm>
            <a:off x="617845" y="890187"/>
            <a:ext cx="2923443" cy="1849224"/>
          </a:xfrm>
          <a:prstGeom prst="rect">
            <a:avLst/>
          </a:prstGeom>
        </p:spPr>
        <p:txBody>
          <a:bodyPr wrap="square">
            <a:spAutoFit/>
          </a:bodyPr>
          <a:lstStyle/>
          <a:p>
            <a:pPr algn="l">
              <a:spcBef>
                <a:spcPts val="1687"/>
              </a:spcBef>
              <a:defRPr sz="2800">
                <a:solidFill>
                  <a:srgbClr val="583F34"/>
                </a:solidFill>
                <a:latin typeface="Arial"/>
                <a:ea typeface="Arial"/>
                <a:cs typeface="Arial"/>
                <a:sym typeface="Arial"/>
              </a:defRPr>
            </a:pPr>
            <a:r>
              <a:rPr lang="en-US" sz="2000" dirty="0">
                <a:solidFill>
                  <a:schemeClr val="tx1">
                    <a:lumMod val="95000"/>
                    <a:lumOff val="5000"/>
                  </a:schemeClr>
                </a:solidFill>
              </a:rPr>
              <a:t>Tiny island in the Galapagos (Ecuador)</a:t>
            </a:r>
          </a:p>
          <a:p>
            <a:pPr algn="l">
              <a:spcBef>
                <a:spcPts val="1687"/>
              </a:spcBef>
              <a:defRPr sz="2600">
                <a:solidFill>
                  <a:srgbClr val="583F34"/>
                </a:solidFill>
                <a:latin typeface="Arial"/>
                <a:ea typeface="Arial"/>
                <a:cs typeface="Arial"/>
                <a:sym typeface="Arial"/>
              </a:defRPr>
            </a:pPr>
            <a:r>
              <a:rPr lang="en-US" sz="2000" b="1" dirty="0">
                <a:solidFill>
                  <a:schemeClr val="tx1">
                    <a:lumMod val="95000"/>
                    <a:lumOff val="5000"/>
                  </a:schemeClr>
                </a:solidFill>
              </a:rPr>
              <a:t>Terrain:</a:t>
            </a:r>
            <a:r>
              <a:rPr lang="en-US" sz="2000" dirty="0">
                <a:solidFill>
                  <a:schemeClr val="tx1">
                    <a:lumMod val="95000"/>
                    <a:lumOff val="5000"/>
                  </a:schemeClr>
                </a:solidFill>
              </a:rPr>
              <a:t> Rocky, two craters in center, very dry.</a:t>
            </a:r>
          </a:p>
        </p:txBody>
      </p:sp>
      <p:sp>
        <p:nvSpPr>
          <p:cNvPr id="10" name="Shape 148"/>
          <p:cNvSpPr/>
          <p:nvPr/>
        </p:nvSpPr>
        <p:spPr>
          <a:xfrm>
            <a:off x="4167147" y="786794"/>
            <a:ext cx="4507641" cy="3893695"/>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spcBef>
                <a:spcPts val="1687"/>
              </a:spcBef>
              <a:defRPr sz="2600">
                <a:solidFill>
                  <a:srgbClr val="583F34"/>
                </a:solidFill>
                <a:latin typeface="Arial"/>
                <a:ea typeface="Arial"/>
                <a:cs typeface="Arial"/>
                <a:sym typeface="Arial"/>
              </a:defRPr>
            </a:pPr>
            <a:r>
              <a:rPr sz="2000" b="1" dirty="0">
                <a:solidFill>
                  <a:schemeClr val="tx1">
                    <a:lumMod val="95000"/>
                    <a:lumOff val="5000"/>
                  </a:schemeClr>
                </a:solidFill>
              </a:rPr>
              <a:t>Living things:</a:t>
            </a:r>
            <a:r>
              <a:rPr sz="2000" dirty="0">
                <a:solidFill>
                  <a:schemeClr val="tx1">
                    <a:lumMod val="95000"/>
                    <a:lumOff val="5000"/>
                  </a:schemeClr>
                </a:solidFill>
              </a:rPr>
              <a:t> no trees, some plants that can survive dry climate, insects, finches that feed on seeds of the plants, occasional owls and hawks. </a:t>
            </a:r>
          </a:p>
          <a:p>
            <a:pPr algn="l">
              <a:spcBef>
                <a:spcPts val="1687"/>
              </a:spcBef>
              <a:defRPr sz="2600">
                <a:solidFill>
                  <a:srgbClr val="583F34"/>
                </a:solidFill>
                <a:latin typeface="Arial"/>
                <a:ea typeface="Arial"/>
                <a:cs typeface="Arial"/>
                <a:sym typeface="Arial"/>
              </a:defRPr>
            </a:pPr>
            <a:r>
              <a:rPr sz="2000" b="1" dirty="0">
                <a:solidFill>
                  <a:schemeClr val="tx1">
                    <a:lumMod val="95000"/>
                    <a:lumOff val="5000"/>
                  </a:schemeClr>
                </a:solidFill>
              </a:rPr>
              <a:t>Climate: </a:t>
            </a:r>
            <a:r>
              <a:rPr sz="2000" dirty="0">
                <a:solidFill>
                  <a:schemeClr val="tx1">
                    <a:lumMod val="95000"/>
                    <a:lumOff val="5000"/>
                  </a:schemeClr>
                </a:solidFill>
              </a:rPr>
              <a:t>Jan-May hot wet season with heavy rains producing 90% of annual rainfall, June-Dec dry cooler season with only light mists producing small amounts of water. </a:t>
            </a:r>
          </a:p>
          <a:p>
            <a:pPr>
              <a:spcBef>
                <a:spcPts val="1687"/>
              </a:spcBef>
              <a:defRPr sz="2600">
                <a:solidFill>
                  <a:srgbClr val="583F34"/>
                </a:solidFill>
                <a:latin typeface="Arial"/>
                <a:ea typeface="Arial"/>
                <a:cs typeface="Arial"/>
                <a:sym typeface="Arial"/>
              </a:defRPr>
            </a:pPr>
            <a:r>
              <a:rPr sz="2000" dirty="0">
                <a:solidFill>
                  <a:schemeClr val="tx1">
                    <a:lumMod val="95000"/>
                    <a:lumOff val="5000"/>
                  </a:schemeClr>
                </a:solidFill>
              </a:rPr>
              <a:t>Our story takes place during the years of 1976-1978</a:t>
            </a:r>
            <a:endParaRPr sz="1828" dirty="0">
              <a:solidFill>
                <a:schemeClr val="tx1">
                  <a:lumMod val="95000"/>
                  <a:lumOff val="5000"/>
                </a:schemeClr>
              </a:solidFill>
            </a:endParaRPr>
          </a:p>
        </p:txBody>
      </p:sp>
      <p:sp>
        <p:nvSpPr>
          <p:cNvPr id="18" name="Shape 150"/>
          <p:cNvSpPr/>
          <p:nvPr/>
        </p:nvSpPr>
        <p:spPr>
          <a:xfrm>
            <a:off x="1079816" y="5678461"/>
            <a:ext cx="3559284" cy="810799"/>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spcBef>
                <a:spcPts val="1687"/>
              </a:spcBef>
              <a:defRPr sz="2000">
                <a:solidFill>
                  <a:srgbClr val="583F34"/>
                </a:solidFill>
                <a:latin typeface="Arial"/>
                <a:ea typeface="Arial"/>
                <a:cs typeface="Arial"/>
                <a:sym typeface="Arial"/>
              </a:defRPr>
            </a:pPr>
            <a:r>
              <a:rPr sz="1600" b="1" dirty="0">
                <a:solidFill>
                  <a:schemeClr val="tx1">
                    <a:lumMod val="95000"/>
                    <a:lumOff val="5000"/>
                  </a:schemeClr>
                </a:solidFill>
              </a:rPr>
              <a:t>Daphne Major:</a:t>
            </a:r>
            <a:r>
              <a:rPr sz="1600" dirty="0">
                <a:solidFill>
                  <a:schemeClr val="tx1">
                    <a:lumMod val="95000"/>
                    <a:lumOff val="5000"/>
                  </a:schemeClr>
                </a:solidFill>
              </a:rPr>
              <a:t> 1/8sq. mile, uninhabited by humans other than a few scientists working there. </a:t>
            </a:r>
          </a:p>
        </p:txBody>
      </p:sp>
      <p:pic>
        <p:nvPicPr>
          <p:cNvPr id="12" name="Picture 11">
            <a:extLst>
              <a:ext uri="{FF2B5EF4-FFF2-40B4-BE49-F238E27FC236}">
                <a16:creationId xmlns:a16="http://schemas.microsoft.com/office/drawing/2014/main" id="{10F2715B-DF6E-044C-8AE8-D00300534D2F}"/>
              </a:ext>
            </a:extLst>
          </p:cNvPr>
          <p:cNvPicPr>
            <a:picLocks noChangeAspect="1"/>
          </p:cNvPicPr>
          <p:nvPr/>
        </p:nvPicPr>
        <p:blipFill>
          <a:blip r:embed="rId4"/>
          <a:stretch>
            <a:fillRect/>
          </a:stretch>
        </p:blipFill>
        <p:spPr>
          <a:xfrm>
            <a:off x="4796577" y="4610144"/>
            <a:ext cx="3248779" cy="1736819"/>
          </a:xfrm>
          <a:prstGeom prst="rect">
            <a:avLst/>
          </a:prstGeom>
        </p:spPr>
      </p:pic>
    </p:spTree>
    <p:extLst>
      <p:ext uri="{BB962C8B-B14F-4D97-AF65-F5344CB8AC3E}">
        <p14:creationId xmlns:p14="http://schemas.microsoft.com/office/powerpoint/2010/main" val="4380952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15" name="Shape 261"/>
          <p:cNvSpPr/>
          <p:nvPr/>
        </p:nvSpPr>
        <p:spPr>
          <a:xfrm>
            <a:off x="275354" y="14790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The Medium Ground Finches of Daphne Major</a:t>
            </a:r>
            <a:endParaRPr sz="2800" b="1" dirty="0">
              <a:solidFill>
                <a:schemeClr val="tx1"/>
              </a:solidFill>
            </a:endParaRPr>
          </a:p>
        </p:txBody>
      </p:sp>
      <p:sp>
        <p:nvSpPr>
          <p:cNvPr id="11" name="Shape 154"/>
          <p:cNvSpPr/>
          <p:nvPr/>
        </p:nvSpPr>
        <p:spPr>
          <a:xfrm>
            <a:off x="1257366" y="929706"/>
            <a:ext cx="572273"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lumMod val="95000"/>
                    <a:lumOff val="5000"/>
                  </a:schemeClr>
                </a:solidFill>
              </a:rPr>
              <a:t>1976</a:t>
            </a:r>
          </a:p>
        </p:txBody>
      </p:sp>
      <p:sp>
        <p:nvSpPr>
          <p:cNvPr id="12" name="Shape 155"/>
          <p:cNvSpPr/>
          <p:nvPr/>
        </p:nvSpPr>
        <p:spPr>
          <a:xfrm>
            <a:off x="348949" y="1515141"/>
            <a:ext cx="8113153" cy="73228"/>
          </a:xfrm>
          <a:prstGeom prst="rect">
            <a:avLst/>
          </a:prstGeom>
          <a:solidFill>
            <a:srgbClr val="583F34"/>
          </a:solidFill>
          <a:ln w="12700">
            <a:miter lim="400000"/>
          </a:ln>
        </p:spPr>
        <p:txBody>
          <a:bodyPr lIns="35719" tIns="35719" rIns="35719" bIns="35719" anchor="ctr"/>
          <a:lstStyle/>
          <a:p>
            <a:pPr>
              <a:defRPr sz="2400">
                <a:solidFill>
                  <a:srgbClr val="583F34"/>
                </a:solidFill>
              </a:defRPr>
            </a:pPr>
            <a:endParaRPr sz="1687"/>
          </a:p>
        </p:txBody>
      </p:sp>
      <p:sp>
        <p:nvSpPr>
          <p:cNvPr id="13" name="Shape 157"/>
          <p:cNvSpPr/>
          <p:nvPr/>
        </p:nvSpPr>
        <p:spPr>
          <a:xfrm flipV="1">
            <a:off x="1545863" y="1292322"/>
            <a:ext cx="1" cy="536724"/>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4" name="Shape 158"/>
          <p:cNvSpPr/>
          <p:nvPr/>
        </p:nvSpPr>
        <p:spPr>
          <a:xfrm>
            <a:off x="5868242" y="932450"/>
            <a:ext cx="634790"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lumMod val="95000"/>
                    <a:lumOff val="5000"/>
                  </a:schemeClr>
                </a:solidFill>
              </a:rPr>
              <a:t>1978 </a:t>
            </a:r>
          </a:p>
        </p:txBody>
      </p:sp>
      <p:sp>
        <p:nvSpPr>
          <p:cNvPr id="19" name="Shape 170"/>
          <p:cNvSpPr/>
          <p:nvPr/>
        </p:nvSpPr>
        <p:spPr>
          <a:xfrm>
            <a:off x="858934" y="729138"/>
            <a:ext cx="1373858"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200">
                <a:solidFill>
                  <a:srgbClr val="583F34"/>
                </a:solidFill>
                <a:latin typeface="Arial"/>
                <a:ea typeface="Arial"/>
                <a:cs typeface="Arial"/>
                <a:sym typeface="Arial"/>
              </a:defRPr>
            </a:lvl1pPr>
          </a:lstStyle>
          <a:p>
            <a:r>
              <a:rPr sz="1547" dirty="0">
                <a:solidFill>
                  <a:schemeClr val="tx1">
                    <a:lumMod val="95000"/>
                    <a:lumOff val="5000"/>
                  </a:schemeClr>
                </a:solidFill>
              </a:rPr>
              <a:t>Finches borne</a:t>
            </a:r>
          </a:p>
        </p:txBody>
      </p:sp>
      <p:sp>
        <p:nvSpPr>
          <p:cNvPr id="20" name="Shape 172"/>
          <p:cNvSpPr/>
          <p:nvPr/>
        </p:nvSpPr>
        <p:spPr>
          <a:xfrm>
            <a:off x="5515694" y="729138"/>
            <a:ext cx="1344114"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200">
                <a:solidFill>
                  <a:srgbClr val="583F34"/>
                </a:solidFill>
                <a:latin typeface="Arial"/>
                <a:ea typeface="Arial"/>
                <a:cs typeface="Arial"/>
                <a:sym typeface="Arial"/>
              </a:defRPr>
            </a:lvl1pPr>
          </a:lstStyle>
          <a:p>
            <a:r>
              <a:rPr sz="1547" dirty="0">
                <a:solidFill>
                  <a:schemeClr val="tx1">
                    <a:lumMod val="95000"/>
                    <a:lumOff val="5000"/>
                  </a:schemeClr>
                </a:solidFill>
              </a:rPr>
              <a:t>Finches borne</a:t>
            </a:r>
          </a:p>
        </p:txBody>
      </p:sp>
      <p:sp>
        <p:nvSpPr>
          <p:cNvPr id="21" name="Shape 174"/>
          <p:cNvSpPr/>
          <p:nvPr/>
        </p:nvSpPr>
        <p:spPr>
          <a:xfrm flipV="1">
            <a:off x="6187751" y="1266739"/>
            <a:ext cx="1" cy="536724"/>
          </a:xfrm>
          <a:prstGeom prst="line">
            <a:avLst/>
          </a:prstGeom>
          <a:ln w="76200">
            <a:solidFill>
              <a:srgbClr val="F16904"/>
            </a:solidFill>
            <a:miter lim="400000"/>
          </a:ln>
        </p:spPr>
        <p:txBody>
          <a:bodyPr lIns="35719" tIns="35719" rIns="35719" bIns="35719" anchor="ctr"/>
          <a:lstStyle/>
          <a:p>
            <a:pPr>
              <a:defRPr sz="2400"/>
            </a:pPr>
            <a:endParaRPr sz="1687"/>
          </a:p>
        </p:txBody>
      </p:sp>
      <p:pic>
        <p:nvPicPr>
          <p:cNvPr id="22" name="pasted-image.pdf"/>
          <p:cNvPicPr>
            <a:picLocks noChangeAspect="1"/>
          </p:cNvPicPr>
          <p:nvPr/>
        </p:nvPicPr>
        <p:blipFill>
          <a:blip r:embed="rId3"/>
          <a:stretch>
            <a:fillRect/>
          </a:stretch>
        </p:blipFill>
        <p:spPr>
          <a:xfrm flipH="1">
            <a:off x="461033" y="1904820"/>
            <a:ext cx="2169660" cy="1367830"/>
          </a:xfrm>
          <a:prstGeom prst="rect">
            <a:avLst/>
          </a:prstGeom>
          <a:ln w="12700">
            <a:miter lim="400000"/>
          </a:ln>
        </p:spPr>
      </p:pic>
      <p:pic>
        <p:nvPicPr>
          <p:cNvPr id="23" name="pasted-image.pdf"/>
          <p:cNvPicPr>
            <a:picLocks noChangeAspect="1"/>
          </p:cNvPicPr>
          <p:nvPr/>
        </p:nvPicPr>
        <p:blipFill>
          <a:blip r:embed="rId4"/>
          <a:stretch>
            <a:fillRect/>
          </a:stretch>
        </p:blipFill>
        <p:spPr>
          <a:xfrm flipH="1">
            <a:off x="5249336" y="1904820"/>
            <a:ext cx="2016369" cy="1356038"/>
          </a:xfrm>
          <a:prstGeom prst="rect">
            <a:avLst/>
          </a:prstGeom>
          <a:ln w="12700">
            <a:miter lim="400000"/>
          </a:ln>
        </p:spPr>
      </p:pic>
      <p:grpSp>
        <p:nvGrpSpPr>
          <p:cNvPr id="24" name="Group 164"/>
          <p:cNvGrpSpPr/>
          <p:nvPr/>
        </p:nvGrpSpPr>
        <p:grpSpPr>
          <a:xfrm>
            <a:off x="2332333" y="2464076"/>
            <a:ext cx="470068" cy="450939"/>
            <a:chOff x="0" y="0"/>
            <a:chExt cx="668540" cy="641334"/>
          </a:xfrm>
        </p:grpSpPr>
        <p:sp>
          <p:nvSpPr>
            <p:cNvPr id="25" name="Shape 161"/>
            <p:cNvSpPr/>
            <p:nvPr/>
          </p:nvSpPr>
          <p:spPr>
            <a:xfrm flipV="1">
              <a:off x="646071" y="0"/>
              <a:ext cx="1" cy="641335"/>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26" name="Shape 162"/>
            <p:cNvSpPr/>
            <p:nvPr/>
          </p:nvSpPr>
          <p:spPr>
            <a:xfrm>
              <a:off x="0" y="628634"/>
              <a:ext cx="668541"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27" name="Shape 163"/>
            <p:cNvSpPr/>
            <p:nvPr/>
          </p:nvSpPr>
          <p:spPr>
            <a:xfrm>
              <a:off x="0" y="15127"/>
              <a:ext cx="668541"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grpSp>
      <p:grpSp>
        <p:nvGrpSpPr>
          <p:cNvPr id="28" name="Group 168"/>
          <p:cNvGrpSpPr/>
          <p:nvPr/>
        </p:nvGrpSpPr>
        <p:grpSpPr>
          <a:xfrm>
            <a:off x="6888769" y="2149480"/>
            <a:ext cx="532290" cy="532404"/>
            <a:chOff x="0" y="0"/>
            <a:chExt cx="757034" cy="757195"/>
          </a:xfrm>
        </p:grpSpPr>
        <p:sp>
          <p:nvSpPr>
            <p:cNvPr id="29" name="Shape 165"/>
            <p:cNvSpPr/>
            <p:nvPr/>
          </p:nvSpPr>
          <p:spPr>
            <a:xfrm flipV="1">
              <a:off x="732040" y="-1"/>
              <a:ext cx="1" cy="757197"/>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30" name="Shape 166"/>
            <p:cNvSpPr/>
            <p:nvPr/>
          </p:nvSpPr>
          <p:spPr>
            <a:xfrm>
              <a:off x="0" y="737477"/>
              <a:ext cx="757035"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31" name="Shape 167"/>
            <p:cNvSpPr/>
            <p:nvPr/>
          </p:nvSpPr>
          <p:spPr>
            <a:xfrm>
              <a:off x="0" y="17747"/>
              <a:ext cx="757035"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grpSp>
      <p:sp>
        <p:nvSpPr>
          <p:cNvPr id="32" name="Shape 169"/>
          <p:cNvSpPr/>
          <p:nvPr/>
        </p:nvSpPr>
        <p:spPr>
          <a:xfrm>
            <a:off x="2613374" y="2028059"/>
            <a:ext cx="1344115" cy="56457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2200">
                <a:solidFill>
                  <a:srgbClr val="583F34"/>
                </a:solidFill>
                <a:latin typeface="Arial"/>
                <a:ea typeface="Arial"/>
                <a:cs typeface="Arial"/>
                <a:sym typeface="Arial"/>
              </a:defRPr>
            </a:lvl1pPr>
          </a:lstStyle>
          <a:p>
            <a:r>
              <a:rPr sz="1600" dirty="0">
                <a:solidFill>
                  <a:schemeClr val="tx1">
                    <a:lumMod val="95000"/>
                    <a:lumOff val="5000"/>
                  </a:schemeClr>
                </a:solidFill>
              </a:rPr>
              <a:t>Beak depth average:</a:t>
            </a:r>
          </a:p>
        </p:txBody>
      </p:sp>
      <p:sp>
        <p:nvSpPr>
          <p:cNvPr id="33" name="Shape 171"/>
          <p:cNvSpPr/>
          <p:nvPr/>
        </p:nvSpPr>
        <p:spPr>
          <a:xfrm>
            <a:off x="7571724" y="2256503"/>
            <a:ext cx="890378" cy="31835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defRPr sz="2200">
                <a:solidFill>
                  <a:srgbClr val="583F34"/>
                </a:solidFill>
                <a:latin typeface="Arial"/>
                <a:ea typeface="Arial"/>
                <a:cs typeface="Arial"/>
                <a:sym typeface="Arial"/>
              </a:defRPr>
            </a:lvl1pPr>
          </a:lstStyle>
          <a:p>
            <a:r>
              <a:rPr sz="1600" dirty="0">
                <a:solidFill>
                  <a:schemeClr val="tx1">
                    <a:lumMod val="95000"/>
                    <a:lumOff val="5000"/>
                  </a:schemeClr>
                </a:solidFill>
              </a:rPr>
              <a:t>9.7mm</a:t>
            </a:r>
          </a:p>
        </p:txBody>
      </p:sp>
      <p:sp>
        <p:nvSpPr>
          <p:cNvPr id="34" name="Shape 175"/>
          <p:cNvSpPr/>
          <p:nvPr/>
        </p:nvSpPr>
        <p:spPr>
          <a:xfrm>
            <a:off x="2935175" y="2530368"/>
            <a:ext cx="700514" cy="31835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200">
                <a:solidFill>
                  <a:srgbClr val="583F34"/>
                </a:solidFill>
                <a:latin typeface="Arial"/>
                <a:ea typeface="Arial"/>
                <a:cs typeface="Arial"/>
                <a:sym typeface="Arial"/>
              </a:defRPr>
            </a:lvl1pPr>
          </a:lstStyle>
          <a:p>
            <a:r>
              <a:rPr sz="1600" dirty="0">
                <a:solidFill>
                  <a:schemeClr val="tx1">
                    <a:lumMod val="95000"/>
                    <a:lumOff val="5000"/>
                  </a:schemeClr>
                </a:solidFill>
              </a:rPr>
              <a:t>9.2mm</a:t>
            </a:r>
          </a:p>
        </p:txBody>
      </p:sp>
      <p:sp>
        <p:nvSpPr>
          <p:cNvPr id="35" name="Shape 173"/>
          <p:cNvSpPr/>
          <p:nvPr/>
        </p:nvSpPr>
        <p:spPr>
          <a:xfrm rot="16200000">
            <a:off x="-687237" y="4347515"/>
            <a:ext cx="1935519" cy="2669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1800" b="1">
                <a:solidFill>
                  <a:srgbClr val="583F34"/>
                </a:solidFill>
                <a:latin typeface="Arial"/>
                <a:ea typeface="Arial"/>
                <a:cs typeface="Arial"/>
                <a:sym typeface="Arial"/>
              </a:defRPr>
            </a:lvl1pPr>
          </a:lstStyle>
          <a:p>
            <a:r>
              <a:rPr sz="1266" dirty="0">
                <a:solidFill>
                  <a:schemeClr val="tx1">
                    <a:lumMod val="95000"/>
                    <a:lumOff val="5000"/>
                  </a:schemeClr>
                </a:solidFill>
              </a:rPr>
              <a:t>Number of Finches</a:t>
            </a:r>
          </a:p>
        </p:txBody>
      </p:sp>
      <p:pic>
        <p:nvPicPr>
          <p:cNvPr id="36" name="pasted-image.pdf"/>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361687" y="3485083"/>
            <a:ext cx="3881350" cy="2843673"/>
          </a:xfrm>
          <a:prstGeom prst="rect">
            <a:avLst/>
          </a:prstGeom>
          <a:ln w="12700">
            <a:miter lim="400000"/>
          </a:ln>
        </p:spPr>
      </p:pic>
      <p:pic>
        <p:nvPicPr>
          <p:cNvPr id="37" name="pasted-image.pdf"/>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616473" y="3482661"/>
            <a:ext cx="3911101" cy="2769222"/>
          </a:xfrm>
          <a:prstGeom prst="rect">
            <a:avLst/>
          </a:prstGeom>
          <a:ln w="12700">
            <a:miter lim="400000"/>
          </a:ln>
        </p:spPr>
      </p:pic>
      <p:sp>
        <p:nvSpPr>
          <p:cNvPr id="38" name="Shape 181"/>
          <p:cNvSpPr/>
          <p:nvPr/>
        </p:nvSpPr>
        <p:spPr>
          <a:xfrm>
            <a:off x="2316819" y="3341809"/>
            <a:ext cx="585097" cy="26693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800" b="1">
                <a:solidFill>
                  <a:srgbClr val="583F34"/>
                </a:solidFill>
                <a:latin typeface="Arial"/>
                <a:ea typeface="Arial"/>
                <a:cs typeface="Arial"/>
                <a:sym typeface="Arial"/>
              </a:defRPr>
            </a:lvl1pPr>
          </a:lstStyle>
          <a:p>
            <a:r>
              <a:rPr sz="1266"/>
              <a:t>9.2mm</a:t>
            </a:r>
          </a:p>
        </p:txBody>
      </p:sp>
      <p:sp>
        <p:nvSpPr>
          <p:cNvPr id="39" name="Shape 182"/>
          <p:cNvSpPr/>
          <p:nvPr/>
        </p:nvSpPr>
        <p:spPr>
          <a:xfrm>
            <a:off x="7159915" y="3341809"/>
            <a:ext cx="680759" cy="266933"/>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1800" b="1">
                <a:solidFill>
                  <a:srgbClr val="583F34"/>
                </a:solidFill>
                <a:latin typeface="Arial"/>
                <a:ea typeface="Arial"/>
                <a:cs typeface="Arial"/>
                <a:sym typeface="Arial"/>
              </a:defRPr>
            </a:lvl1pPr>
          </a:lstStyle>
          <a:p>
            <a:r>
              <a:rPr sz="1266" dirty="0"/>
              <a:t>9.7mm</a:t>
            </a:r>
          </a:p>
        </p:txBody>
      </p:sp>
      <p:sp>
        <p:nvSpPr>
          <p:cNvPr id="40" name="Shape 179"/>
          <p:cNvSpPr/>
          <p:nvPr/>
        </p:nvSpPr>
        <p:spPr>
          <a:xfrm flipV="1">
            <a:off x="2320219" y="3321634"/>
            <a:ext cx="1" cy="2529900"/>
          </a:xfrm>
          <a:prstGeom prst="line">
            <a:avLst/>
          </a:prstGeom>
          <a:ln w="50800">
            <a:solidFill>
              <a:srgbClr val="FF2600"/>
            </a:solidFill>
            <a:custDash>
              <a:ds d="200000" sp="200000"/>
            </a:custDash>
            <a:miter lim="400000"/>
          </a:ln>
        </p:spPr>
        <p:txBody>
          <a:bodyPr lIns="35719" tIns="35719" rIns="35719" bIns="35719" anchor="ctr"/>
          <a:lstStyle/>
          <a:p>
            <a:pPr>
              <a:defRPr sz="2400"/>
            </a:pPr>
            <a:endParaRPr sz="1687"/>
          </a:p>
        </p:txBody>
      </p:sp>
      <p:sp>
        <p:nvSpPr>
          <p:cNvPr id="41" name="Shape 180"/>
          <p:cNvSpPr/>
          <p:nvPr/>
        </p:nvSpPr>
        <p:spPr>
          <a:xfrm flipV="1">
            <a:off x="7110265" y="3321634"/>
            <a:ext cx="1" cy="2529900"/>
          </a:xfrm>
          <a:prstGeom prst="line">
            <a:avLst/>
          </a:prstGeom>
          <a:ln w="50800">
            <a:solidFill>
              <a:srgbClr val="FF2600"/>
            </a:solidFill>
            <a:custDash>
              <a:ds d="200000" sp="200000"/>
            </a:custDash>
            <a:miter lim="400000"/>
          </a:ln>
        </p:spPr>
        <p:txBody>
          <a:bodyPr lIns="35719" tIns="35719" rIns="35719" bIns="35719" anchor="ctr"/>
          <a:lstStyle/>
          <a:p>
            <a:pPr>
              <a:defRPr sz="2400"/>
            </a:pPr>
            <a:endParaRPr sz="1687"/>
          </a:p>
        </p:txBody>
      </p:sp>
    </p:spTree>
    <p:extLst>
      <p:ext uri="{BB962C8B-B14F-4D97-AF65-F5344CB8AC3E}">
        <p14:creationId xmlns:p14="http://schemas.microsoft.com/office/powerpoint/2010/main" val="563842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15" name="Shape 261"/>
          <p:cNvSpPr/>
          <p:nvPr/>
        </p:nvSpPr>
        <p:spPr>
          <a:xfrm>
            <a:off x="276464" y="14790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Let’s look at some data for clues: </a:t>
            </a:r>
            <a:endParaRPr sz="2800" b="1" dirty="0">
              <a:solidFill>
                <a:schemeClr val="tx1"/>
              </a:solidFill>
            </a:endParaRPr>
          </a:p>
        </p:txBody>
      </p:sp>
      <p:pic>
        <p:nvPicPr>
          <p:cNvPr id="43" name="pasted-image.pdf"/>
          <p:cNvPicPr>
            <a:picLocks noChangeAspect="1"/>
          </p:cNvPicPr>
          <p:nvPr/>
        </p:nvPicPr>
        <p:blipFill>
          <a:blip r:embed="rId3"/>
          <a:stretch>
            <a:fillRect/>
          </a:stretch>
        </p:blipFill>
        <p:spPr>
          <a:xfrm flipH="1">
            <a:off x="5685455" y="3243268"/>
            <a:ext cx="3281258" cy="2068620"/>
          </a:xfrm>
          <a:prstGeom prst="rect">
            <a:avLst/>
          </a:prstGeom>
          <a:ln w="12700">
            <a:miter lim="400000"/>
          </a:ln>
        </p:spPr>
      </p:pic>
      <p:pic>
        <p:nvPicPr>
          <p:cNvPr id="44" name="pasted-image.pdf"/>
          <p:cNvPicPr>
            <a:picLocks noChangeAspect="1"/>
          </p:cNvPicPr>
          <p:nvPr/>
        </p:nvPicPr>
        <p:blipFill>
          <a:blip r:embed="rId4"/>
          <a:stretch>
            <a:fillRect/>
          </a:stretch>
        </p:blipFill>
        <p:spPr>
          <a:xfrm flipH="1">
            <a:off x="5448195" y="1271871"/>
            <a:ext cx="3139268" cy="2111205"/>
          </a:xfrm>
          <a:prstGeom prst="rect">
            <a:avLst/>
          </a:prstGeom>
          <a:ln w="12700">
            <a:miter lim="400000"/>
          </a:ln>
        </p:spPr>
      </p:pic>
      <p:sp>
        <p:nvSpPr>
          <p:cNvPr id="45" name="Shape 144"/>
          <p:cNvSpPr/>
          <p:nvPr/>
        </p:nvSpPr>
        <p:spPr>
          <a:xfrm>
            <a:off x="223567" y="883197"/>
            <a:ext cx="5105997" cy="5617628"/>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361639" indent="-361639" algn="l">
              <a:spcBef>
                <a:spcPts val="2250"/>
              </a:spcBef>
              <a:buFont typeface="+mj-lt"/>
              <a:buAutoNum type="arabicPeriod"/>
              <a:defRPr sz="2800">
                <a:solidFill>
                  <a:srgbClr val="583F34"/>
                </a:solidFill>
                <a:latin typeface="Arial"/>
                <a:ea typeface="Arial"/>
                <a:cs typeface="Arial"/>
                <a:sym typeface="Arial"/>
              </a:defRPr>
            </a:pPr>
            <a:r>
              <a:rPr lang="en-US" sz="2400" dirty="0">
                <a:solidFill>
                  <a:schemeClr val="tx1">
                    <a:lumMod val="95000"/>
                    <a:lumOff val="5000"/>
                  </a:schemeClr>
                </a:solidFill>
              </a:rPr>
              <a:t>Look over each graph.</a:t>
            </a:r>
          </a:p>
          <a:p>
            <a:pPr marL="361639" indent="-361639" algn="l">
              <a:spcBef>
                <a:spcPts val="2250"/>
              </a:spcBef>
              <a:buFont typeface="+mj-lt"/>
              <a:buAutoNum type="arabicPeriod"/>
              <a:defRPr sz="2800">
                <a:solidFill>
                  <a:srgbClr val="583F34"/>
                </a:solidFill>
                <a:latin typeface="Arial"/>
                <a:ea typeface="Arial"/>
                <a:cs typeface="Arial"/>
                <a:sym typeface="Arial"/>
              </a:defRPr>
            </a:pPr>
            <a:r>
              <a:rPr lang="en-US" sz="2400" dirty="0">
                <a:solidFill>
                  <a:schemeClr val="tx1">
                    <a:lumMod val="95000"/>
                    <a:lumOff val="5000"/>
                  </a:schemeClr>
                </a:solidFill>
              </a:rPr>
              <a:t>It might help to organize the data in the order of events.</a:t>
            </a:r>
          </a:p>
          <a:p>
            <a:pPr marL="361639" indent="-361639" algn="l">
              <a:spcBef>
                <a:spcPts val="2250"/>
              </a:spcBef>
              <a:buFont typeface="+mj-lt"/>
              <a:buAutoNum type="arabicPeriod"/>
              <a:defRPr sz="2800">
                <a:solidFill>
                  <a:srgbClr val="583F34"/>
                </a:solidFill>
                <a:latin typeface="Arial"/>
                <a:ea typeface="Arial"/>
                <a:cs typeface="Arial"/>
                <a:sym typeface="Arial"/>
              </a:defRPr>
            </a:pPr>
            <a:r>
              <a:rPr lang="en-US" sz="2400" dirty="0">
                <a:solidFill>
                  <a:schemeClr val="tx1">
                    <a:lumMod val="95000"/>
                    <a:lumOff val="5000"/>
                  </a:schemeClr>
                </a:solidFill>
              </a:rPr>
              <a:t>You may use the timeline provided to help you. The worksheet is to help you organize your thoughts, but feel free to organize it differently is it makes more sense to you.</a:t>
            </a:r>
          </a:p>
          <a:p>
            <a:pPr marL="361639" indent="-361639" algn="l">
              <a:spcBef>
                <a:spcPts val="2250"/>
              </a:spcBef>
              <a:buFont typeface="+mj-lt"/>
              <a:buAutoNum type="arabicPeriod"/>
              <a:defRPr sz="2800">
                <a:solidFill>
                  <a:srgbClr val="583F34"/>
                </a:solidFill>
                <a:latin typeface="Arial"/>
                <a:ea typeface="Arial"/>
                <a:cs typeface="Arial"/>
                <a:sym typeface="Arial"/>
              </a:defRPr>
            </a:pPr>
            <a:r>
              <a:rPr lang="en-US" sz="2400" dirty="0">
                <a:solidFill>
                  <a:schemeClr val="tx1">
                    <a:lumMod val="95000"/>
                    <a:lumOff val="5000"/>
                  </a:schemeClr>
                </a:solidFill>
              </a:rPr>
              <a:t>Look for patterns that might reveal how their beaks changed.</a:t>
            </a:r>
          </a:p>
          <a:p>
            <a:pPr marL="361639" indent="-361639" algn="l">
              <a:spcBef>
                <a:spcPts val="2250"/>
              </a:spcBef>
              <a:buFont typeface="+mj-lt"/>
              <a:buAutoNum type="arabicPeriod"/>
              <a:defRPr sz="2800">
                <a:solidFill>
                  <a:srgbClr val="583F34"/>
                </a:solidFill>
                <a:latin typeface="Arial"/>
                <a:ea typeface="Arial"/>
                <a:cs typeface="Arial"/>
                <a:sym typeface="Arial"/>
              </a:defRPr>
            </a:pPr>
            <a:endParaRPr sz="1969" dirty="0">
              <a:solidFill>
                <a:schemeClr val="tx1">
                  <a:lumMod val="95000"/>
                  <a:lumOff val="5000"/>
                </a:schemeClr>
              </a:solidFill>
            </a:endParaRPr>
          </a:p>
        </p:txBody>
      </p:sp>
    </p:spTree>
    <p:extLst>
      <p:ext uri="{BB962C8B-B14F-4D97-AF65-F5344CB8AC3E}">
        <p14:creationId xmlns:p14="http://schemas.microsoft.com/office/powerpoint/2010/main" val="19342600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Weather color.png"/>
          <p:cNvPicPr>
            <a:picLocks noChangeAspect="1"/>
          </p:cNvPicPr>
          <p:nvPr/>
        </p:nvPicPr>
        <p:blipFill>
          <a:blip r:embed="rId3"/>
          <a:stretch>
            <a:fillRect/>
          </a:stretch>
        </p:blipFill>
        <p:spPr>
          <a:xfrm>
            <a:off x="666804" y="1538081"/>
            <a:ext cx="7919673" cy="3729527"/>
          </a:xfrm>
          <a:prstGeom prst="rect">
            <a:avLst/>
          </a:prstGeom>
          <a:ln w="12700">
            <a:miter lim="400000"/>
          </a:ln>
        </p:spPr>
      </p:pic>
      <p:sp>
        <p:nvSpPr>
          <p:cNvPr id="15" name="Shape 194"/>
          <p:cNvSpPr/>
          <p:nvPr/>
        </p:nvSpPr>
        <p:spPr>
          <a:xfrm rot="16200000">
            <a:off x="-270647" y="2961011"/>
            <a:ext cx="1935519" cy="35343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600" b="1">
                <a:solidFill>
                  <a:srgbClr val="583F34"/>
                </a:solidFill>
                <a:latin typeface="Arial"/>
                <a:ea typeface="Arial"/>
                <a:cs typeface="Arial"/>
                <a:sym typeface="Arial"/>
              </a:defRPr>
            </a:lvl1pPr>
          </a:lstStyle>
          <a:p>
            <a:r>
              <a:rPr sz="1828" dirty="0">
                <a:solidFill>
                  <a:schemeClr val="tx1">
                    <a:lumMod val="95000"/>
                    <a:lumOff val="5000"/>
                  </a:schemeClr>
                </a:solidFill>
              </a:rPr>
              <a:t>Rainfall (mm)</a:t>
            </a:r>
          </a:p>
        </p:txBody>
      </p:sp>
      <p:sp>
        <p:nvSpPr>
          <p:cNvPr id="16" name="Shape 195"/>
          <p:cNvSpPr/>
          <p:nvPr/>
        </p:nvSpPr>
        <p:spPr>
          <a:xfrm>
            <a:off x="4105659" y="5061777"/>
            <a:ext cx="1613104" cy="35343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defRPr sz="2600" b="1">
                <a:solidFill>
                  <a:srgbClr val="583F34"/>
                </a:solidFill>
                <a:latin typeface="Arial"/>
                <a:ea typeface="Arial"/>
                <a:cs typeface="Arial"/>
                <a:sym typeface="Arial"/>
              </a:defRPr>
            </a:lvl1pPr>
          </a:lstStyle>
          <a:p>
            <a:r>
              <a:rPr sz="1828" dirty="0">
                <a:solidFill>
                  <a:schemeClr val="tx1">
                    <a:lumMod val="95000"/>
                    <a:lumOff val="5000"/>
                  </a:schemeClr>
                </a:solidFill>
              </a:rPr>
              <a:t>Seasons</a:t>
            </a:r>
          </a:p>
        </p:txBody>
      </p:sp>
      <p:sp>
        <p:nvSpPr>
          <p:cNvPr id="7" name="Title 1">
            <a:extLst>
              <a:ext uri="{FF2B5EF4-FFF2-40B4-BE49-F238E27FC236}">
                <a16:creationId xmlns:a16="http://schemas.microsoft.com/office/drawing/2014/main" id="{86208C86-8963-3542-B458-A93D0D068F97}"/>
              </a:ext>
            </a:extLst>
          </p:cNvPr>
          <p:cNvSpPr txBox="1">
            <a:spLocks/>
          </p:cNvSpPr>
          <p:nvPr/>
        </p:nvSpPr>
        <p:spPr>
          <a:xfrm>
            <a:off x="397182" y="147876"/>
            <a:ext cx="8349637" cy="346832"/>
          </a:xfrm>
          <a:prstGeom prst="rect">
            <a:avLst/>
          </a:prstGeom>
        </p:spPr>
        <p:txBody>
          <a:bodyPr vert="horz" lIns="64294" tIns="32147" rIns="64294" bIns="32147" rtlCol="0" anchor="ctr">
            <a:noAutofit/>
          </a:bodyPr>
          <a:lstStyle>
            <a:lvl1pPr algn="ctr" defTabSz="650230" rtl="0" eaLnBrk="1" latinLnBrk="0" hangingPunct="1">
              <a:spcBef>
                <a:spcPct val="0"/>
              </a:spcBef>
              <a:buNone/>
              <a:defRPr sz="6258" kern="1200">
                <a:solidFill>
                  <a:schemeClr val="tx1"/>
                </a:solidFill>
                <a:latin typeface="+mj-lt"/>
                <a:ea typeface="+mj-ea"/>
                <a:cs typeface="+mj-cs"/>
              </a:defRPr>
            </a:lvl1pPr>
          </a:lstStyle>
          <a:p>
            <a:r>
              <a:rPr lang="en-US" sz="2800" b="1" dirty="0"/>
              <a:t>Seasonal Rainfall in Daphne Major</a:t>
            </a:r>
          </a:p>
        </p:txBody>
      </p:sp>
    </p:spTree>
    <p:extLst>
      <p:ext uri="{BB962C8B-B14F-4D97-AF65-F5344CB8AC3E}">
        <p14:creationId xmlns:p14="http://schemas.microsoft.com/office/powerpoint/2010/main" val="3965747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203"/>
          <p:cNvGrpSpPr/>
          <p:nvPr/>
        </p:nvGrpSpPr>
        <p:grpSpPr>
          <a:xfrm>
            <a:off x="1921209" y="990758"/>
            <a:ext cx="4001392" cy="5373269"/>
            <a:chOff x="0" y="0"/>
            <a:chExt cx="6078745" cy="8162841"/>
          </a:xfrm>
        </p:grpSpPr>
        <p:grpSp>
          <p:nvGrpSpPr>
            <p:cNvPr id="33" name="Group 200"/>
            <p:cNvGrpSpPr/>
            <p:nvPr/>
          </p:nvGrpSpPr>
          <p:grpSpPr>
            <a:xfrm>
              <a:off x="0" y="0"/>
              <a:ext cx="6078746" cy="8162842"/>
              <a:chOff x="0" y="0"/>
              <a:chExt cx="6078745" cy="8162841"/>
            </a:xfrm>
          </p:grpSpPr>
          <p:pic>
            <p:nvPicPr>
              <p:cNvPr id="36"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37"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34" name="Shape 201"/>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sp>
          <p:nvSpPr>
            <p:cNvPr id="35" name="Shape 202"/>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grpSp>
      <p:sp>
        <p:nvSpPr>
          <p:cNvPr id="6" name="Shape 205"/>
          <p:cNvSpPr/>
          <p:nvPr/>
        </p:nvSpPr>
        <p:spPr>
          <a:xfrm rot="16200000">
            <a:off x="378434" y="2959344"/>
            <a:ext cx="2677865" cy="33175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400" b="1">
                <a:solidFill>
                  <a:srgbClr val="583F34"/>
                </a:solidFill>
                <a:latin typeface="Arial"/>
                <a:ea typeface="Arial"/>
                <a:cs typeface="Arial"/>
                <a:sym typeface="Arial"/>
              </a:defRPr>
            </a:lvl1pPr>
          </a:lstStyle>
          <a:p>
            <a:r>
              <a:rPr sz="1687" dirty="0">
                <a:solidFill>
                  <a:schemeClr val="tx1">
                    <a:lumMod val="95000"/>
                    <a:lumOff val="5000"/>
                  </a:schemeClr>
                </a:solidFill>
              </a:rPr>
              <a:t>Number of Finches</a:t>
            </a:r>
          </a:p>
        </p:txBody>
      </p:sp>
      <p:grpSp>
        <p:nvGrpSpPr>
          <p:cNvPr id="8" name="Group 212"/>
          <p:cNvGrpSpPr/>
          <p:nvPr/>
        </p:nvGrpSpPr>
        <p:grpSpPr>
          <a:xfrm>
            <a:off x="5967444" y="1953820"/>
            <a:ext cx="1346751" cy="983197"/>
            <a:chOff x="0" y="0"/>
            <a:chExt cx="1915378" cy="1398323"/>
          </a:xfrm>
        </p:grpSpPr>
        <p:pic>
          <p:nvPicPr>
            <p:cNvPr id="9" name="Finch small beak.jpg"/>
            <p:cNvPicPr>
              <a:picLocks noChangeAspect="1"/>
            </p:cNvPicPr>
            <p:nvPr/>
          </p:nvPicPr>
          <p:blipFill>
            <a:blip r:embed="rId5"/>
            <a:stretch>
              <a:fillRect/>
            </a:stretch>
          </p:blipFill>
          <p:spPr>
            <a:xfrm>
              <a:off x="0" y="0"/>
              <a:ext cx="1880844" cy="1398324"/>
            </a:xfrm>
            <a:prstGeom prst="rect">
              <a:avLst/>
            </a:prstGeom>
            <a:ln w="12700" cap="flat">
              <a:noFill/>
              <a:miter lim="400000"/>
            </a:ln>
            <a:effectLst/>
          </p:spPr>
        </p:pic>
        <p:grpSp>
          <p:nvGrpSpPr>
            <p:cNvPr id="10" name="Group 211"/>
            <p:cNvGrpSpPr/>
            <p:nvPr/>
          </p:nvGrpSpPr>
          <p:grpSpPr>
            <a:xfrm>
              <a:off x="1371614" y="107445"/>
              <a:ext cx="543765" cy="521636"/>
              <a:chOff x="0" y="0"/>
              <a:chExt cx="543763" cy="521635"/>
            </a:xfrm>
          </p:grpSpPr>
          <p:sp>
            <p:nvSpPr>
              <p:cNvPr id="11" name="Shape 208"/>
              <p:cNvSpPr/>
              <p:nvPr/>
            </p:nvSpPr>
            <p:spPr>
              <a:xfrm flipV="1">
                <a:off x="525488" y="0"/>
                <a:ext cx="1" cy="521636"/>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12" name="Shape 209"/>
              <p:cNvSpPr/>
              <p:nvPr/>
            </p:nvSpPr>
            <p:spPr>
              <a:xfrm>
                <a:off x="0" y="511305"/>
                <a:ext cx="543764"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14" name="Shape 210"/>
              <p:cNvSpPr/>
              <p:nvPr/>
            </p:nvSpPr>
            <p:spPr>
              <a:xfrm>
                <a:off x="0" y="12304"/>
                <a:ext cx="543764"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grpSp>
      </p:grpSp>
      <p:grpSp>
        <p:nvGrpSpPr>
          <p:cNvPr id="17" name="Group 220"/>
          <p:cNvGrpSpPr/>
          <p:nvPr/>
        </p:nvGrpSpPr>
        <p:grpSpPr>
          <a:xfrm>
            <a:off x="5960534" y="4464156"/>
            <a:ext cx="1475235" cy="1083926"/>
            <a:chOff x="0" y="0"/>
            <a:chExt cx="2098110" cy="1541582"/>
          </a:xfrm>
        </p:grpSpPr>
        <p:pic>
          <p:nvPicPr>
            <p:cNvPr id="18" name="finch large beak.jpg"/>
            <p:cNvPicPr>
              <a:picLocks noChangeAspect="1"/>
            </p:cNvPicPr>
            <p:nvPr/>
          </p:nvPicPr>
          <p:blipFill>
            <a:blip r:embed="rId6"/>
            <a:stretch>
              <a:fillRect/>
            </a:stretch>
          </p:blipFill>
          <p:spPr>
            <a:xfrm>
              <a:off x="0" y="0"/>
              <a:ext cx="1921974" cy="1541583"/>
            </a:xfrm>
            <a:prstGeom prst="rect">
              <a:avLst/>
            </a:prstGeom>
            <a:ln w="12700" cap="flat">
              <a:noFill/>
              <a:miter lim="400000"/>
            </a:ln>
            <a:effectLst/>
          </p:spPr>
        </p:pic>
        <p:grpSp>
          <p:nvGrpSpPr>
            <p:cNvPr id="19" name="Group 219"/>
            <p:cNvGrpSpPr/>
            <p:nvPr/>
          </p:nvGrpSpPr>
          <p:grpSpPr>
            <a:xfrm>
              <a:off x="1416798" y="142286"/>
              <a:ext cx="681313" cy="673223"/>
              <a:chOff x="0" y="0"/>
              <a:chExt cx="681312" cy="673221"/>
            </a:xfrm>
          </p:grpSpPr>
          <p:sp>
            <p:nvSpPr>
              <p:cNvPr id="20" name="Shape 215"/>
              <p:cNvSpPr/>
              <p:nvPr/>
            </p:nvSpPr>
            <p:spPr>
              <a:xfrm flipV="1">
                <a:off x="668829" y="-1"/>
                <a:ext cx="1" cy="673223"/>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grpSp>
            <p:nvGrpSpPr>
              <p:cNvPr id="21" name="Group 218"/>
              <p:cNvGrpSpPr/>
              <p:nvPr/>
            </p:nvGrpSpPr>
            <p:grpSpPr>
              <a:xfrm>
                <a:off x="-1" y="17745"/>
                <a:ext cx="681314" cy="637731"/>
                <a:chOff x="0" y="0"/>
                <a:chExt cx="681312" cy="637730"/>
              </a:xfrm>
            </p:grpSpPr>
            <p:sp>
              <p:nvSpPr>
                <p:cNvPr id="22" name="Shape 216"/>
                <p:cNvSpPr/>
                <p:nvPr/>
              </p:nvSpPr>
              <p:spPr>
                <a:xfrm>
                  <a:off x="0" y="637730"/>
                  <a:ext cx="681313" cy="1"/>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sp>
              <p:nvSpPr>
                <p:cNvPr id="23" name="Shape 217"/>
                <p:cNvSpPr/>
                <p:nvPr/>
              </p:nvSpPr>
              <p:spPr>
                <a:xfrm>
                  <a:off x="0" y="0"/>
                  <a:ext cx="681313" cy="0"/>
                </a:xfrm>
                <a:prstGeom prst="line">
                  <a:avLst/>
                </a:prstGeom>
                <a:noFill/>
                <a:ln w="50800" cap="flat">
                  <a:solidFill>
                    <a:srgbClr val="FF2600"/>
                  </a:solidFill>
                  <a:prstDash val="solid"/>
                  <a:miter lim="400000"/>
                </a:ln>
                <a:effectLst/>
              </p:spPr>
              <p:txBody>
                <a:bodyPr wrap="square" lIns="35719" tIns="35719" rIns="35719" bIns="35719" numCol="1" anchor="ctr">
                  <a:noAutofit/>
                </a:bodyPr>
                <a:lstStyle/>
                <a:p>
                  <a:pPr>
                    <a:defRPr sz="2400"/>
                  </a:pPr>
                  <a:endParaRPr sz="1687"/>
                </a:p>
              </p:txBody>
            </p:sp>
          </p:grpSp>
        </p:grpSp>
      </p:grpSp>
      <p:sp>
        <p:nvSpPr>
          <p:cNvPr id="24" name="Shape 221"/>
          <p:cNvSpPr/>
          <p:nvPr/>
        </p:nvSpPr>
        <p:spPr>
          <a:xfrm>
            <a:off x="5960535" y="3812643"/>
            <a:ext cx="1422383" cy="656526"/>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defRPr sz="1800" b="1">
                <a:solidFill>
                  <a:srgbClr val="583F34"/>
                </a:solidFill>
                <a:latin typeface="Arial"/>
                <a:ea typeface="Arial"/>
                <a:cs typeface="Arial"/>
                <a:sym typeface="Arial"/>
              </a:defRPr>
            </a:pPr>
            <a:r>
              <a:rPr sz="1266" dirty="0">
                <a:solidFill>
                  <a:schemeClr val="tx1">
                    <a:lumMod val="95000"/>
                    <a:lumOff val="5000"/>
                  </a:schemeClr>
                </a:solidFill>
              </a:rPr>
              <a:t>1978</a:t>
            </a:r>
          </a:p>
          <a:p>
            <a:pPr>
              <a:defRPr sz="1800">
                <a:solidFill>
                  <a:srgbClr val="583F34"/>
                </a:solidFill>
                <a:latin typeface="Arial"/>
                <a:ea typeface="Arial"/>
                <a:cs typeface="Arial"/>
                <a:sym typeface="Arial"/>
              </a:defRPr>
            </a:pPr>
            <a:r>
              <a:rPr sz="1266" dirty="0">
                <a:solidFill>
                  <a:schemeClr val="tx1">
                    <a:lumMod val="95000"/>
                    <a:lumOff val="5000"/>
                  </a:schemeClr>
                </a:solidFill>
              </a:rPr>
              <a:t>Beak depth average=9.7mm</a:t>
            </a:r>
          </a:p>
        </p:txBody>
      </p:sp>
      <p:sp>
        <p:nvSpPr>
          <p:cNvPr id="38" name="Shape 204"/>
          <p:cNvSpPr/>
          <p:nvPr/>
        </p:nvSpPr>
        <p:spPr>
          <a:xfrm>
            <a:off x="2226625" y="1072853"/>
            <a:ext cx="1263167" cy="31021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200" b="1">
                <a:solidFill>
                  <a:srgbClr val="583F34"/>
                </a:solidFill>
                <a:latin typeface="Arial"/>
                <a:ea typeface="Arial"/>
                <a:cs typeface="Arial"/>
                <a:sym typeface="Arial"/>
              </a:defRPr>
            </a:lvl1pPr>
          </a:lstStyle>
          <a:p>
            <a:r>
              <a:rPr sz="1547" dirty="0">
                <a:solidFill>
                  <a:schemeClr val="tx1">
                    <a:lumMod val="95000"/>
                    <a:lumOff val="5000"/>
                  </a:schemeClr>
                </a:solidFill>
              </a:rPr>
              <a:t>Born in 1976</a:t>
            </a:r>
          </a:p>
        </p:txBody>
      </p:sp>
      <p:sp>
        <p:nvSpPr>
          <p:cNvPr id="39" name="Shape 223"/>
          <p:cNvSpPr/>
          <p:nvPr/>
        </p:nvSpPr>
        <p:spPr>
          <a:xfrm>
            <a:off x="2226624" y="3602637"/>
            <a:ext cx="1263167" cy="31021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200" b="1">
                <a:solidFill>
                  <a:srgbClr val="583F34"/>
                </a:solidFill>
                <a:latin typeface="Arial"/>
                <a:ea typeface="Arial"/>
                <a:cs typeface="Arial"/>
                <a:sym typeface="Arial"/>
              </a:defRPr>
            </a:lvl1pPr>
          </a:lstStyle>
          <a:p>
            <a:r>
              <a:rPr sz="1547" dirty="0">
                <a:solidFill>
                  <a:schemeClr val="tx1">
                    <a:lumMod val="95000"/>
                    <a:lumOff val="5000"/>
                  </a:schemeClr>
                </a:solidFill>
              </a:rPr>
              <a:t>Born in 1978</a:t>
            </a:r>
          </a:p>
        </p:txBody>
      </p:sp>
      <p:sp>
        <p:nvSpPr>
          <p:cNvPr id="40" name="Shape 213"/>
          <p:cNvSpPr/>
          <p:nvPr/>
        </p:nvSpPr>
        <p:spPr>
          <a:xfrm>
            <a:off x="5967443" y="1268918"/>
            <a:ext cx="1346752" cy="656526"/>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defRPr sz="1800" b="1">
                <a:solidFill>
                  <a:srgbClr val="583F34"/>
                </a:solidFill>
                <a:latin typeface="Arial"/>
                <a:ea typeface="Arial"/>
                <a:cs typeface="Arial"/>
                <a:sym typeface="Arial"/>
              </a:defRPr>
            </a:pPr>
            <a:r>
              <a:rPr sz="1266" dirty="0">
                <a:solidFill>
                  <a:schemeClr val="tx1">
                    <a:lumMod val="95000"/>
                    <a:lumOff val="5000"/>
                  </a:schemeClr>
                </a:solidFill>
              </a:rPr>
              <a:t>1976</a:t>
            </a:r>
          </a:p>
          <a:p>
            <a:pPr>
              <a:defRPr sz="1800">
                <a:solidFill>
                  <a:srgbClr val="583F34"/>
                </a:solidFill>
                <a:latin typeface="Arial"/>
                <a:ea typeface="Arial"/>
                <a:cs typeface="Arial"/>
                <a:sym typeface="Arial"/>
              </a:defRPr>
            </a:pPr>
            <a:r>
              <a:rPr sz="1266" dirty="0">
                <a:solidFill>
                  <a:schemeClr val="tx1">
                    <a:lumMod val="95000"/>
                    <a:lumOff val="5000"/>
                  </a:schemeClr>
                </a:solidFill>
              </a:rPr>
              <a:t>Beak depth average=9.2mm</a:t>
            </a:r>
          </a:p>
        </p:txBody>
      </p:sp>
      <p:sp>
        <p:nvSpPr>
          <p:cNvPr id="28" name="Title 1">
            <a:extLst>
              <a:ext uri="{FF2B5EF4-FFF2-40B4-BE49-F238E27FC236}">
                <a16:creationId xmlns:a16="http://schemas.microsoft.com/office/drawing/2014/main" id="{EB26FE87-9A4D-314F-AE9C-FB8C07132A76}"/>
              </a:ext>
            </a:extLst>
          </p:cNvPr>
          <p:cNvSpPr txBox="1">
            <a:spLocks/>
          </p:cNvSpPr>
          <p:nvPr/>
        </p:nvSpPr>
        <p:spPr>
          <a:xfrm>
            <a:off x="106040" y="147711"/>
            <a:ext cx="8931920" cy="769101"/>
          </a:xfrm>
          <a:prstGeom prst="rect">
            <a:avLst/>
          </a:prstGeom>
        </p:spPr>
        <p:txBody>
          <a:bodyPr vert="horz" lIns="64294" tIns="32147" rIns="64294" bIns="32147" rtlCol="0" anchor="ctr">
            <a:noAutofit/>
          </a:bodyPr>
          <a:lstStyle>
            <a:lvl1pPr algn="ctr" defTabSz="650230" rtl="0" eaLnBrk="1" latinLnBrk="0" hangingPunct="1">
              <a:spcBef>
                <a:spcPct val="0"/>
              </a:spcBef>
              <a:buNone/>
              <a:defRPr sz="6258" kern="1200">
                <a:solidFill>
                  <a:schemeClr val="tx1"/>
                </a:solidFill>
                <a:latin typeface="+mj-lt"/>
                <a:ea typeface="+mj-ea"/>
                <a:cs typeface="+mj-cs"/>
              </a:defRPr>
            </a:lvl1pPr>
          </a:lstStyle>
          <a:p>
            <a:r>
              <a:rPr lang="en-US" sz="2800" b="1" dirty="0"/>
              <a:t>Distribution of beak depth for finches born in 1976 and 1978</a:t>
            </a:r>
          </a:p>
        </p:txBody>
      </p:sp>
    </p:spTree>
    <p:extLst>
      <p:ext uri="{BB962C8B-B14F-4D97-AF65-F5344CB8AC3E}">
        <p14:creationId xmlns:p14="http://schemas.microsoft.com/office/powerpoint/2010/main" val="17794556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heritability color.png"/>
          <p:cNvPicPr>
            <a:picLocks noChangeAspect="1"/>
          </p:cNvPicPr>
          <p:nvPr/>
        </p:nvPicPr>
        <p:blipFill>
          <a:blip r:embed="rId3"/>
          <a:stretch>
            <a:fillRect/>
          </a:stretch>
        </p:blipFill>
        <p:spPr>
          <a:xfrm>
            <a:off x="2084361" y="857642"/>
            <a:ext cx="4975278" cy="5142716"/>
          </a:xfrm>
          <a:prstGeom prst="rect">
            <a:avLst/>
          </a:prstGeom>
          <a:ln w="12700">
            <a:miter lim="400000"/>
          </a:ln>
        </p:spPr>
      </p:pic>
      <p:sp>
        <p:nvSpPr>
          <p:cNvPr id="28" name="Shape 226"/>
          <p:cNvSpPr/>
          <p:nvPr/>
        </p:nvSpPr>
        <p:spPr>
          <a:xfrm rot="19281995">
            <a:off x="3074464" y="2471981"/>
            <a:ext cx="4013819" cy="2317646"/>
          </a:xfrm>
          <a:prstGeom prst="ellipse">
            <a:avLst/>
          </a:prstGeom>
          <a:ln w="25400">
            <a:solidFill>
              <a:srgbClr val="583F34"/>
            </a:solidFill>
            <a:miter lim="400000"/>
          </a:ln>
        </p:spPr>
        <p:txBody>
          <a:bodyPr lIns="35719" tIns="35719" rIns="35719" bIns="35719" anchor="ctr"/>
          <a:lstStyle/>
          <a:p>
            <a:pPr>
              <a:defRPr sz="2400">
                <a:solidFill>
                  <a:srgbClr val="FFFFFF"/>
                </a:solidFill>
              </a:defRPr>
            </a:pPr>
            <a:endParaRPr sz="1687"/>
          </a:p>
        </p:txBody>
      </p:sp>
      <p:sp>
        <p:nvSpPr>
          <p:cNvPr id="29" name="Shape 227"/>
          <p:cNvSpPr/>
          <p:nvPr/>
        </p:nvSpPr>
        <p:spPr>
          <a:xfrm rot="19281995">
            <a:off x="3982204" y="2026042"/>
            <a:ext cx="3118924" cy="1242341"/>
          </a:xfrm>
          <a:prstGeom prst="ellipse">
            <a:avLst/>
          </a:prstGeom>
          <a:ln w="25400">
            <a:solidFill>
              <a:srgbClr val="583F34"/>
            </a:solidFill>
            <a:custDash>
              <a:ds d="200000" sp="200000"/>
            </a:custDash>
            <a:miter lim="400000"/>
          </a:ln>
        </p:spPr>
        <p:txBody>
          <a:bodyPr lIns="35719" tIns="35719" rIns="35719" bIns="35719" anchor="ctr"/>
          <a:lstStyle/>
          <a:p>
            <a:pPr>
              <a:defRPr sz="2400">
                <a:solidFill>
                  <a:srgbClr val="FFFFFF"/>
                </a:solidFill>
              </a:defRPr>
            </a:pPr>
            <a:endParaRPr sz="1687"/>
          </a:p>
        </p:txBody>
      </p:sp>
      <p:sp>
        <p:nvSpPr>
          <p:cNvPr id="30" name="Shape 230"/>
          <p:cNvSpPr/>
          <p:nvPr/>
        </p:nvSpPr>
        <p:spPr>
          <a:xfrm flipV="1">
            <a:off x="3192254" y="1651246"/>
            <a:ext cx="3611551" cy="3205230"/>
          </a:xfrm>
          <a:prstGeom prst="line">
            <a:avLst/>
          </a:prstGeom>
          <a:ln w="50800">
            <a:solidFill>
              <a:srgbClr val="FF2600"/>
            </a:solidFill>
            <a:miter lim="400000"/>
          </a:ln>
        </p:spPr>
        <p:txBody>
          <a:bodyPr lIns="35719" tIns="35719" rIns="35719" bIns="35719" anchor="ctr"/>
          <a:lstStyle/>
          <a:p>
            <a:pPr>
              <a:defRPr sz="2400"/>
            </a:pPr>
            <a:endParaRPr sz="1687"/>
          </a:p>
        </p:txBody>
      </p:sp>
      <p:sp>
        <p:nvSpPr>
          <p:cNvPr id="44" name="Shape 236"/>
          <p:cNvSpPr/>
          <p:nvPr/>
        </p:nvSpPr>
        <p:spPr>
          <a:xfrm rot="16200000">
            <a:off x="-152836" y="2873911"/>
            <a:ext cx="4164213"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200" b="1">
                <a:solidFill>
                  <a:srgbClr val="583F34"/>
                </a:solidFill>
                <a:latin typeface="Arial"/>
                <a:ea typeface="Arial"/>
                <a:cs typeface="Arial"/>
                <a:sym typeface="Arial"/>
              </a:defRPr>
            </a:lvl1pPr>
          </a:lstStyle>
          <a:p>
            <a:r>
              <a:rPr sz="1547" dirty="0">
                <a:solidFill>
                  <a:schemeClr val="tx1">
                    <a:lumMod val="95000"/>
                    <a:lumOff val="5000"/>
                  </a:schemeClr>
                </a:solidFill>
              </a:rPr>
              <a:t>Average beak depth of their offspring (mm)</a:t>
            </a:r>
          </a:p>
        </p:txBody>
      </p:sp>
      <p:sp>
        <p:nvSpPr>
          <p:cNvPr id="45" name="Shape 237"/>
          <p:cNvSpPr/>
          <p:nvPr/>
        </p:nvSpPr>
        <p:spPr>
          <a:xfrm>
            <a:off x="2637918" y="5539729"/>
            <a:ext cx="4159882" cy="310214"/>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200" b="1">
                <a:solidFill>
                  <a:srgbClr val="583F34"/>
                </a:solidFill>
                <a:latin typeface="Arial"/>
                <a:ea typeface="Arial"/>
                <a:cs typeface="Arial"/>
                <a:sym typeface="Arial"/>
              </a:defRPr>
            </a:lvl1pPr>
          </a:lstStyle>
          <a:p>
            <a:r>
              <a:rPr sz="1547" dirty="0">
                <a:solidFill>
                  <a:schemeClr val="tx1">
                    <a:lumMod val="95000"/>
                    <a:lumOff val="5000"/>
                  </a:schemeClr>
                </a:solidFill>
              </a:rPr>
              <a:t>Average beak depth of both parents (mm)</a:t>
            </a:r>
          </a:p>
        </p:txBody>
      </p:sp>
      <p:sp>
        <p:nvSpPr>
          <p:cNvPr id="10" name="Title 1">
            <a:extLst>
              <a:ext uri="{FF2B5EF4-FFF2-40B4-BE49-F238E27FC236}">
                <a16:creationId xmlns:a16="http://schemas.microsoft.com/office/drawing/2014/main" id="{DFE88FCB-D5E7-FE4B-A5AC-7A1E328194F0}"/>
              </a:ext>
            </a:extLst>
          </p:cNvPr>
          <p:cNvSpPr txBox="1">
            <a:spLocks/>
          </p:cNvSpPr>
          <p:nvPr/>
        </p:nvSpPr>
        <p:spPr>
          <a:xfrm>
            <a:off x="397182" y="147876"/>
            <a:ext cx="8349637" cy="346832"/>
          </a:xfrm>
          <a:prstGeom prst="rect">
            <a:avLst/>
          </a:prstGeom>
        </p:spPr>
        <p:txBody>
          <a:bodyPr vert="horz" lIns="64294" tIns="32147" rIns="64294" bIns="32147" rtlCol="0" anchor="ctr">
            <a:noAutofit/>
          </a:bodyPr>
          <a:lstStyle>
            <a:lvl1pPr algn="ctr" defTabSz="650230" rtl="0" eaLnBrk="1" latinLnBrk="0" hangingPunct="1">
              <a:spcBef>
                <a:spcPct val="0"/>
              </a:spcBef>
              <a:buNone/>
              <a:defRPr sz="6258" kern="1200">
                <a:solidFill>
                  <a:schemeClr val="tx1"/>
                </a:solidFill>
                <a:latin typeface="+mj-lt"/>
                <a:ea typeface="+mj-ea"/>
                <a:cs typeface="+mj-cs"/>
              </a:defRPr>
            </a:lvl1pPr>
          </a:lstStyle>
          <a:p>
            <a:r>
              <a:rPr lang="en-US" sz="2800" b="1" dirty="0"/>
              <a:t>Beak depth of parents and their offspring</a:t>
            </a:r>
          </a:p>
        </p:txBody>
      </p:sp>
    </p:spTree>
    <p:extLst>
      <p:ext uri="{BB962C8B-B14F-4D97-AF65-F5344CB8AC3E}">
        <p14:creationId xmlns:p14="http://schemas.microsoft.com/office/powerpoint/2010/main" val="19249498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seed size color.png"/>
          <p:cNvPicPr>
            <a:picLocks noChangeAspect="1"/>
          </p:cNvPicPr>
          <p:nvPr/>
        </p:nvPicPr>
        <p:blipFill>
          <a:blip r:embed="rId3"/>
          <a:stretch>
            <a:fillRect/>
          </a:stretch>
        </p:blipFill>
        <p:spPr>
          <a:xfrm>
            <a:off x="1023620" y="1331760"/>
            <a:ext cx="7358063" cy="4022011"/>
          </a:xfrm>
          <a:prstGeom prst="rect">
            <a:avLst/>
          </a:prstGeom>
          <a:ln w="12700">
            <a:miter lim="400000"/>
          </a:ln>
        </p:spPr>
      </p:pic>
      <p:sp>
        <p:nvSpPr>
          <p:cNvPr id="14" name="Shape 241"/>
          <p:cNvSpPr/>
          <p:nvPr/>
        </p:nvSpPr>
        <p:spPr>
          <a:xfrm rot="16200000">
            <a:off x="-587875" y="2998292"/>
            <a:ext cx="2523417" cy="33175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400" b="1">
                <a:solidFill>
                  <a:srgbClr val="583F34"/>
                </a:solidFill>
                <a:latin typeface="Arial"/>
                <a:ea typeface="Arial"/>
                <a:cs typeface="Arial"/>
                <a:sym typeface="Arial"/>
              </a:defRPr>
            </a:lvl1pPr>
          </a:lstStyle>
          <a:p>
            <a:r>
              <a:rPr sz="1687" dirty="0">
                <a:solidFill>
                  <a:schemeClr val="tx1">
                    <a:lumMod val="95000"/>
                    <a:lumOff val="5000"/>
                  </a:schemeClr>
                </a:solidFill>
              </a:rPr>
              <a:t>Number of finches</a:t>
            </a:r>
          </a:p>
        </p:txBody>
      </p:sp>
      <p:sp>
        <p:nvSpPr>
          <p:cNvPr id="15" name="Shape 242"/>
          <p:cNvSpPr/>
          <p:nvPr/>
        </p:nvSpPr>
        <p:spPr>
          <a:xfrm>
            <a:off x="4072843" y="5359762"/>
            <a:ext cx="2374831" cy="33175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400" b="1">
                <a:solidFill>
                  <a:srgbClr val="583F34"/>
                </a:solidFill>
                <a:latin typeface="Arial"/>
                <a:ea typeface="Arial"/>
                <a:cs typeface="Arial"/>
                <a:sym typeface="Arial"/>
              </a:defRPr>
            </a:lvl1pPr>
          </a:lstStyle>
          <a:p>
            <a:r>
              <a:rPr sz="1687" dirty="0">
                <a:solidFill>
                  <a:schemeClr val="tx1">
                    <a:lumMod val="95000"/>
                    <a:lumOff val="5000"/>
                  </a:schemeClr>
                </a:solidFill>
              </a:rPr>
              <a:t>Beak depth (mm)</a:t>
            </a:r>
          </a:p>
        </p:txBody>
      </p:sp>
      <p:sp>
        <p:nvSpPr>
          <p:cNvPr id="6" name="Title 1">
            <a:extLst>
              <a:ext uri="{FF2B5EF4-FFF2-40B4-BE49-F238E27FC236}">
                <a16:creationId xmlns:a16="http://schemas.microsoft.com/office/drawing/2014/main" id="{E4D1FDE4-A19F-0743-B563-4AC315380B45}"/>
              </a:ext>
            </a:extLst>
          </p:cNvPr>
          <p:cNvSpPr txBox="1">
            <a:spLocks/>
          </p:cNvSpPr>
          <p:nvPr/>
        </p:nvSpPr>
        <p:spPr>
          <a:xfrm>
            <a:off x="106040" y="147711"/>
            <a:ext cx="8931920" cy="769101"/>
          </a:xfrm>
          <a:prstGeom prst="rect">
            <a:avLst/>
          </a:prstGeom>
        </p:spPr>
        <p:txBody>
          <a:bodyPr vert="horz" lIns="64294" tIns="32147" rIns="64294" bIns="32147" rtlCol="0" anchor="ctr">
            <a:noAutofit/>
          </a:bodyPr>
          <a:lstStyle>
            <a:lvl1pPr algn="ctr" defTabSz="650230" rtl="0" eaLnBrk="1" latinLnBrk="0" hangingPunct="1">
              <a:spcBef>
                <a:spcPct val="0"/>
              </a:spcBef>
              <a:buNone/>
              <a:defRPr sz="6258" kern="1200">
                <a:solidFill>
                  <a:schemeClr val="tx1"/>
                </a:solidFill>
                <a:latin typeface="+mj-lt"/>
                <a:ea typeface="+mj-ea"/>
                <a:cs typeface="+mj-cs"/>
              </a:defRPr>
            </a:lvl1pPr>
          </a:lstStyle>
          <a:p>
            <a:r>
              <a:rPr lang="en-US" sz="2800" b="1" dirty="0"/>
              <a:t>Seed size chosen by finches of different beak depths 1976</a:t>
            </a:r>
          </a:p>
        </p:txBody>
      </p:sp>
    </p:spTree>
    <p:extLst>
      <p:ext uri="{BB962C8B-B14F-4D97-AF65-F5344CB8AC3E}">
        <p14:creationId xmlns:p14="http://schemas.microsoft.com/office/powerpoint/2010/main" val="10830348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87313"/>
            <a:ext cx="8931275" cy="468312"/>
          </a:xfrm>
        </p:spPr>
        <p:txBody>
          <a:bodyPr>
            <a:noAutofit/>
          </a:bodyPr>
          <a:lstStyle/>
          <a:p>
            <a:r>
              <a:rPr lang="en-US" b="1" dirty="0"/>
              <a:t>Distribution of beak depth of finches born in 1976</a:t>
            </a:r>
          </a:p>
        </p:txBody>
      </p:sp>
      <p:pic>
        <p:nvPicPr>
          <p:cNvPr id="6" name="survival color.png"/>
          <p:cNvPicPr>
            <a:picLocks noChangeAspect="1"/>
          </p:cNvPicPr>
          <p:nvPr/>
        </p:nvPicPr>
        <p:blipFill>
          <a:blip r:embed="rId3"/>
          <a:stretch>
            <a:fillRect/>
          </a:stretch>
        </p:blipFill>
        <p:spPr>
          <a:xfrm>
            <a:off x="1313665" y="1718841"/>
            <a:ext cx="6361499" cy="3420319"/>
          </a:xfrm>
          <a:prstGeom prst="rect">
            <a:avLst/>
          </a:prstGeom>
          <a:ln w="12700">
            <a:miter lim="400000"/>
          </a:ln>
        </p:spPr>
      </p:pic>
      <p:sp>
        <p:nvSpPr>
          <p:cNvPr id="7" name="Shape 246"/>
          <p:cNvSpPr/>
          <p:nvPr/>
        </p:nvSpPr>
        <p:spPr>
          <a:xfrm rot="16200000">
            <a:off x="-122264" y="3060101"/>
            <a:ext cx="2523417" cy="33175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400" b="1">
                <a:solidFill>
                  <a:srgbClr val="583F34"/>
                </a:solidFill>
                <a:latin typeface="Arial"/>
                <a:ea typeface="Arial"/>
                <a:cs typeface="Arial"/>
                <a:sym typeface="Arial"/>
              </a:defRPr>
            </a:lvl1pPr>
          </a:lstStyle>
          <a:p>
            <a:r>
              <a:rPr sz="1687" dirty="0">
                <a:solidFill>
                  <a:schemeClr val="tx1">
                    <a:lumMod val="95000"/>
                    <a:lumOff val="5000"/>
                  </a:schemeClr>
                </a:solidFill>
              </a:rPr>
              <a:t>Number of finches</a:t>
            </a:r>
          </a:p>
        </p:txBody>
      </p:sp>
      <p:sp>
        <p:nvSpPr>
          <p:cNvPr id="8" name="Shape 247"/>
          <p:cNvSpPr/>
          <p:nvPr/>
        </p:nvSpPr>
        <p:spPr>
          <a:xfrm>
            <a:off x="3591941" y="5064494"/>
            <a:ext cx="2374832" cy="33175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400" b="1">
                <a:solidFill>
                  <a:srgbClr val="583F34"/>
                </a:solidFill>
                <a:latin typeface="Arial"/>
                <a:ea typeface="Arial"/>
                <a:cs typeface="Arial"/>
                <a:sym typeface="Arial"/>
              </a:defRPr>
            </a:lvl1pPr>
          </a:lstStyle>
          <a:p>
            <a:r>
              <a:rPr sz="1687" dirty="0">
                <a:solidFill>
                  <a:schemeClr val="tx1">
                    <a:lumMod val="95000"/>
                    <a:lumOff val="5000"/>
                  </a:schemeClr>
                </a:solidFill>
              </a:rPr>
              <a:t>Beak depth (mm)</a:t>
            </a:r>
          </a:p>
        </p:txBody>
      </p:sp>
    </p:spTree>
    <p:extLst>
      <p:ext uri="{BB962C8B-B14F-4D97-AF65-F5344CB8AC3E}">
        <p14:creationId xmlns:p14="http://schemas.microsoft.com/office/powerpoint/2010/main" val="1166070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Natural Selection Overview</a:t>
            </a:r>
          </a:p>
        </p:txBody>
      </p:sp>
      <p:sp>
        <p:nvSpPr>
          <p:cNvPr id="3" name="Text Placeholder 2">
            <a:extLst>
              <a:ext uri="{FF2B5EF4-FFF2-40B4-BE49-F238E27FC236}">
                <a16:creationId xmlns:a16="http://schemas.microsoft.com/office/drawing/2014/main" id="{C1FB5D3D-E22F-4300-A1C1-577468309C22}"/>
              </a:ext>
            </a:extLst>
          </p:cNvPr>
          <p:cNvSpPr>
            <a:spLocks noGrp="1"/>
          </p:cNvSpPr>
          <p:nvPr>
            <p:ph type="body" sz="quarter" idx="10"/>
          </p:nvPr>
        </p:nvSpPr>
        <p:spPr/>
        <p:txBody>
          <a:bodyPr>
            <a:noAutofit/>
          </a:bodyPr>
          <a:lstStyle/>
          <a:p>
            <a:r>
              <a:rPr lang="en-US" dirty="0">
                <a:solidFill>
                  <a:schemeClr val="tx1">
                    <a:lumMod val="95000"/>
                    <a:lumOff val="5000"/>
                  </a:schemeClr>
                </a:solidFill>
              </a:rPr>
              <a:t>In Unity &amp; Diversity (UD), students generated some ideas about the breadth of diversity of life on Earth and the remarkable similarities that we see across species. </a:t>
            </a:r>
          </a:p>
          <a:p>
            <a:endParaRPr lang="en-US" dirty="0">
              <a:solidFill>
                <a:schemeClr val="tx1">
                  <a:lumMod val="95000"/>
                  <a:lumOff val="5000"/>
                </a:schemeClr>
              </a:solidFill>
            </a:endParaRPr>
          </a:p>
          <a:p>
            <a:r>
              <a:rPr lang="en-US" dirty="0">
                <a:solidFill>
                  <a:schemeClr val="tx1">
                    <a:lumMod val="95000"/>
                    <a:lumOff val="5000"/>
                  </a:schemeClr>
                </a:solidFill>
              </a:rPr>
              <a:t>In this triangle, natural selection (NS), students will begin to bring some of the ideas from UD to wonder about how traits change over time. Through observation and identification of a phenomenon–changes in traits across three unrelated species–and a data-driven activity focused on Galapagos Ground Finches, students will develop a model of natural selection that is similar to models synthesized by Charles Darwin and Ernst Mayr. They will then go on to apply and refine their model. Please refer to the website for a complete overview of all the learning segments in this triangle. </a:t>
            </a:r>
          </a:p>
          <a:p>
            <a:endParaRPr lang="en-US" dirty="0">
              <a:solidFill>
                <a:schemeClr val="tx1">
                  <a:lumMod val="95000"/>
                  <a:lumOff val="5000"/>
                </a:schemeClr>
              </a:solidFill>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250"/>
          <p:cNvSpPr/>
          <p:nvPr/>
        </p:nvSpPr>
        <p:spPr>
          <a:xfrm rot="16200000">
            <a:off x="398455" y="3047418"/>
            <a:ext cx="2523417" cy="33175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400" b="1">
                <a:solidFill>
                  <a:srgbClr val="583F34"/>
                </a:solidFill>
                <a:latin typeface="Arial"/>
                <a:ea typeface="Arial"/>
                <a:cs typeface="Arial"/>
                <a:sym typeface="Arial"/>
              </a:defRPr>
            </a:lvl1pPr>
          </a:lstStyle>
          <a:p>
            <a:r>
              <a:rPr sz="1687" dirty="0">
                <a:solidFill>
                  <a:schemeClr val="tx1">
                    <a:lumMod val="95000"/>
                    <a:lumOff val="5000"/>
                  </a:schemeClr>
                </a:solidFill>
              </a:rPr>
              <a:t>Number of finches</a:t>
            </a:r>
          </a:p>
        </p:txBody>
      </p:sp>
      <p:pic>
        <p:nvPicPr>
          <p:cNvPr id="10"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930959" y="1697271"/>
            <a:ext cx="4986468" cy="4079149"/>
          </a:xfrm>
          <a:prstGeom prst="rect">
            <a:avLst/>
          </a:prstGeom>
          <a:ln w="12700">
            <a:miter lim="400000"/>
          </a:ln>
        </p:spPr>
      </p:pic>
      <p:sp>
        <p:nvSpPr>
          <p:cNvPr id="12" name="Title 1">
            <a:extLst>
              <a:ext uri="{FF2B5EF4-FFF2-40B4-BE49-F238E27FC236}">
                <a16:creationId xmlns:a16="http://schemas.microsoft.com/office/drawing/2014/main" id="{A0A115AE-99F8-C44A-A955-3C6D94F7C219}"/>
              </a:ext>
            </a:extLst>
          </p:cNvPr>
          <p:cNvSpPr txBox="1">
            <a:spLocks/>
          </p:cNvSpPr>
          <p:nvPr/>
        </p:nvSpPr>
        <p:spPr>
          <a:xfrm>
            <a:off x="397182" y="147876"/>
            <a:ext cx="8349637" cy="346832"/>
          </a:xfrm>
          <a:prstGeom prst="rect">
            <a:avLst/>
          </a:prstGeom>
        </p:spPr>
        <p:txBody>
          <a:bodyPr vert="horz" lIns="64294" tIns="32147" rIns="64294" bIns="32147" rtlCol="0" anchor="ctr">
            <a:noAutofit/>
          </a:bodyPr>
          <a:lstStyle>
            <a:lvl1pPr algn="ctr" defTabSz="650230" rtl="0" eaLnBrk="1" latinLnBrk="0" hangingPunct="1">
              <a:spcBef>
                <a:spcPct val="0"/>
              </a:spcBef>
              <a:buNone/>
              <a:defRPr sz="6258" kern="1200">
                <a:solidFill>
                  <a:schemeClr val="tx1"/>
                </a:solidFill>
                <a:latin typeface="+mj-lt"/>
                <a:ea typeface="+mj-ea"/>
                <a:cs typeface="+mj-cs"/>
              </a:defRPr>
            </a:lvl1pPr>
          </a:lstStyle>
          <a:p>
            <a:r>
              <a:rPr lang="en-US" sz="2800" b="1" dirty="0"/>
              <a:t>Population Size of Finches Between 1975-1978</a:t>
            </a:r>
          </a:p>
        </p:txBody>
      </p:sp>
    </p:spTree>
    <p:extLst>
      <p:ext uri="{BB962C8B-B14F-4D97-AF65-F5344CB8AC3E}">
        <p14:creationId xmlns:p14="http://schemas.microsoft.com/office/powerpoint/2010/main" val="6789556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870339" y="1594679"/>
            <a:ext cx="4982766" cy="3941108"/>
          </a:xfrm>
          <a:prstGeom prst="rect">
            <a:avLst/>
          </a:prstGeom>
          <a:ln w="12700">
            <a:miter lim="400000"/>
          </a:ln>
        </p:spPr>
      </p:pic>
      <p:sp>
        <p:nvSpPr>
          <p:cNvPr id="6" name="Shape 256"/>
          <p:cNvSpPr/>
          <p:nvPr/>
        </p:nvSpPr>
        <p:spPr>
          <a:xfrm rot="16200000">
            <a:off x="-208351" y="2977469"/>
            <a:ext cx="3642178" cy="33175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400" b="1">
                <a:solidFill>
                  <a:srgbClr val="583F34"/>
                </a:solidFill>
                <a:latin typeface="Arial"/>
                <a:ea typeface="Arial"/>
                <a:cs typeface="Arial"/>
                <a:sym typeface="Arial"/>
              </a:defRPr>
            </a:lvl1pPr>
          </a:lstStyle>
          <a:p>
            <a:r>
              <a:rPr sz="1687" dirty="0">
                <a:solidFill>
                  <a:schemeClr val="tx1">
                    <a:lumMod val="95000"/>
                    <a:lumOff val="5000"/>
                  </a:schemeClr>
                </a:solidFill>
              </a:rPr>
              <a:t>Total available seed biomass</a:t>
            </a:r>
          </a:p>
        </p:txBody>
      </p:sp>
      <p:sp>
        <p:nvSpPr>
          <p:cNvPr id="7" name="Title 1">
            <a:extLst>
              <a:ext uri="{FF2B5EF4-FFF2-40B4-BE49-F238E27FC236}">
                <a16:creationId xmlns:a16="http://schemas.microsoft.com/office/drawing/2014/main" id="{1B5B31D3-1AEF-E14C-B85B-92EBF96A56AB}"/>
              </a:ext>
            </a:extLst>
          </p:cNvPr>
          <p:cNvSpPr txBox="1">
            <a:spLocks/>
          </p:cNvSpPr>
          <p:nvPr/>
        </p:nvSpPr>
        <p:spPr>
          <a:xfrm>
            <a:off x="397182" y="74767"/>
            <a:ext cx="8349637" cy="771525"/>
          </a:xfrm>
          <a:prstGeom prst="rect">
            <a:avLst/>
          </a:prstGeom>
        </p:spPr>
        <p:txBody>
          <a:bodyPr vert="horz" lIns="64294" tIns="32147" rIns="64294" bIns="32147" rtlCol="0" anchor="ctr">
            <a:noAutofit/>
          </a:bodyPr>
          <a:lstStyle>
            <a:lvl1pPr algn="ctr" defTabSz="650230" rtl="0" eaLnBrk="1" latinLnBrk="0" hangingPunct="1">
              <a:spcBef>
                <a:spcPct val="0"/>
              </a:spcBef>
              <a:buNone/>
              <a:defRPr sz="6258" kern="1200">
                <a:solidFill>
                  <a:schemeClr val="tx1"/>
                </a:solidFill>
                <a:latin typeface="+mj-lt"/>
                <a:ea typeface="+mj-ea"/>
                <a:cs typeface="+mj-cs"/>
              </a:defRPr>
            </a:lvl1pPr>
          </a:lstStyle>
          <a:p>
            <a:endParaRPr lang="en-US" sz="2812" b="1" dirty="0"/>
          </a:p>
        </p:txBody>
      </p:sp>
      <p:sp>
        <p:nvSpPr>
          <p:cNvPr id="11" name="Title 1">
            <a:extLst>
              <a:ext uri="{FF2B5EF4-FFF2-40B4-BE49-F238E27FC236}">
                <a16:creationId xmlns:a16="http://schemas.microsoft.com/office/drawing/2014/main" id="{65E25CE2-A6A5-3A41-A71C-C028AA6B4314}"/>
              </a:ext>
            </a:extLst>
          </p:cNvPr>
          <p:cNvSpPr txBox="1">
            <a:spLocks/>
          </p:cNvSpPr>
          <p:nvPr/>
        </p:nvSpPr>
        <p:spPr>
          <a:xfrm>
            <a:off x="106040" y="147711"/>
            <a:ext cx="8931920" cy="769101"/>
          </a:xfrm>
          <a:prstGeom prst="rect">
            <a:avLst/>
          </a:prstGeom>
        </p:spPr>
        <p:txBody>
          <a:bodyPr vert="horz" lIns="64294" tIns="32147" rIns="64294" bIns="32147" rtlCol="0" anchor="ctr">
            <a:noAutofit/>
          </a:bodyPr>
          <a:lstStyle>
            <a:lvl1pPr algn="ctr" defTabSz="650230" rtl="0" eaLnBrk="1" latinLnBrk="0" hangingPunct="1">
              <a:spcBef>
                <a:spcPct val="0"/>
              </a:spcBef>
              <a:buNone/>
              <a:defRPr sz="6258" kern="1200">
                <a:solidFill>
                  <a:schemeClr val="tx1"/>
                </a:solidFill>
                <a:latin typeface="+mj-lt"/>
                <a:ea typeface="+mj-ea"/>
                <a:cs typeface="+mj-cs"/>
              </a:defRPr>
            </a:lvl1pPr>
          </a:lstStyle>
          <a:p>
            <a:r>
              <a:rPr lang="en-US" sz="2800" b="1" dirty="0"/>
              <a:t>Total seed biomass available for finches to eat 1976-78</a:t>
            </a:r>
          </a:p>
        </p:txBody>
      </p:sp>
    </p:spTree>
    <p:extLst>
      <p:ext uri="{BB962C8B-B14F-4D97-AF65-F5344CB8AC3E}">
        <p14:creationId xmlns:p14="http://schemas.microsoft.com/office/powerpoint/2010/main" val="7101963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62"/>
          <p:cNvGrpSpPr/>
          <p:nvPr/>
        </p:nvGrpSpPr>
        <p:grpSpPr>
          <a:xfrm>
            <a:off x="2246676" y="1472363"/>
            <a:ext cx="4982766" cy="4150342"/>
            <a:chOff x="0" y="0"/>
            <a:chExt cx="7086600" cy="5902707"/>
          </a:xfrm>
        </p:grpSpPr>
        <p:pic>
          <p:nvPicPr>
            <p:cNvPr id="8"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7086600" cy="5902708"/>
            </a:xfrm>
            <a:prstGeom prst="rect">
              <a:avLst/>
            </a:prstGeom>
            <a:ln w="12700" cap="flat">
              <a:noFill/>
              <a:miter lim="400000"/>
            </a:ln>
            <a:effectLst/>
          </p:spPr>
        </p:pic>
        <p:sp>
          <p:nvSpPr>
            <p:cNvPr id="9" name="Shape 261"/>
            <p:cNvSpPr/>
            <p:nvPr/>
          </p:nvSpPr>
          <p:spPr>
            <a:xfrm>
              <a:off x="6590597" y="1764868"/>
              <a:ext cx="448973" cy="1526190"/>
            </a:xfrm>
            <a:prstGeom prst="rect">
              <a:avLst/>
            </a:prstGeom>
            <a:solidFill>
              <a:srgbClr val="FFFFFF"/>
            </a:solidFill>
            <a:ln w="12700" cap="flat">
              <a:noFill/>
              <a:miter lim="400000"/>
            </a:ln>
            <a:effectLst/>
          </p:spPr>
          <p:txBody>
            <a:bodyPr wrap="square" lIns="35719" tIns="35719" rIns="35719" bIns="35719" numCol="1" anchor="ctr">
              <a:noAutofit/>
            </a:bodyPr>
            <a:lstStyle/>
            <a:p>
              <a:pPr>
                <a:defRPr sz="2400">
                  <a:solidFill>
                    <a:srgbClr val="FFFFFF"/>
                  </a:solidFill>
                </a:defRPr>
              </a:pPr>
              <a:endParaRPr sz="1687"/>
            </a:p>
          </p:txBody>
        </p:sp>
      </p:grpSp>
      <p:sp>
        <p:nvSpPr>
          <p:cNvPr id="10" name="Shape 259"/>
          <p:cNvSpPr/>
          <p:nvPr/>
        </p:nvSpPr>
        <p:spPr>
          <a:xfrm rot="16200000">
            <a:off x="250698" y="2890506"/>
            <a:ext cx="3642178" cy="33175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defRPr sz="2400" b="1">
                <a:solidFill>
                  <a:srgbClr val="583F34"/>
                </a:solidFill>
                <a:latin typeface="Arial"/>
                <a:ea typeface="Arial"/>
                <a:cs typeface="Arial"/>
                <a:sym typeface="Arial"/>
              </a:defRPr>
            </a:lvl1pPr>
          </a:lstStyle>
          <a:p>
            <a:r>
              <a:rPr sz="1687" dirty="0">
                <a:solidFill>
                  <a:schemeClr val="tx1">
                    <a:lumMod val="95000"/>
                    <a:lumOff val="5000"/>
                  </a:schemeClr>
                </a:solidFill>
              </a:rPr>
              <a:t>Seed size and hardness index</a:t>
            </a:r>
          </a:p>
        </p:txBody>
      </p:sp>
      <p:sp>
        <p:nvSpPr>
          <p:cNvPr id="14" name="Title 1">
            <a:extLst>
              <a:ext uri="{FF2B5EF4-FFF2-40B4-BE49-F238E27FC236}">
                <a16:creationId xmlns:a16="http://schemas.microsoft.com/office/drawing/2014/main" id="{6E3185E9-9406-8640-9B6E-8AD92EAF04BB}"/>
              </a:ext>
            </a:extLst>
          </p:cNvPr>
          <p:cNvSpPr txBox="1">
            <a:spLocks/>
          </p:cNvSpPr>
          <p:nvPr/>
        </p:nvSpPr>
        <p:spPr>
          <a:xfrm>
            <a:off x="106040" y="147711"/>
            <a:ext cx="8931920" cy="769101"/>
          </a:xfrm>
          <a:prstGeom prst="rect">
            <a:avLst/>
          </a:prstGeom>
        </p:spPr>
        <p:txBody>
          <a:bodyPr vert="horz" lIns="64294" tIns="32147" rIns="64294" bIns="32147" rtlCol="0" anchor="ctr">
            <a:noAutofit/>
          </a:bodyPr>
          <a:lstStyle>
            <a:lvl1pPr algn="ctr" defTabSz="650230" rtl="0" eaLnBrk="1" latinLnBrk="0" hangingPunct="1">
              <a:spcBef>
                <a:spcPct val="0"/>
              </a:spcBef>
              <a:buNone/>
              <a:defRPr sz="6258" kern="1200">
                <a:solidFill>
                  <a:schemeClr val="tx1"/>
                </a:solidFill>
                <a:latin typeface="+mj-lt"/>
                <a:ea typeface="+mj-ea"/>
                <a:cs typeface="+mj-cs"/>
              </a:defRPr>
            </a:lvl1pPr>
          </a:lstStyle>
          <a:p>
            <a:r>
              <a:rPr lang="en-US" sz="2800" b="1" dirty="0"/>
              <a:t>Average Size and Hardness of Available Seeds 1975-78</a:t>
            </a:r>
          </a:p>
        </p:txBody>
      </p:sp>
    </p:spTree>
    <p:extLst>
      <p:ext uri="{BB962C8B-B14F-4D97-AF65-F5344CB8AC3E}">
        <p14:creationId xmlns:p14="http://schemas.microsoft.com/office/powerpoint/2010/main" val="1884654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265"/>
          <p:cNvSpPr/>
          <p:nvPr/>
        </p:nvSpPr>
        <p:spPr>
          <a:xfrm>
            <a:off x="319895" y="1187817"/>
            <a:ext cx="8504211" cy="395012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500">
                <a:solidFill>
                  <a:srgbClr val="583F34"/>
                </a:solidFill>
                <a:latin typeface="Arial"/>
                <a:ea typeface="Arial"/>
                <a:cs typeface="Arial"/>
                <a:sym typeface="Arial"/>
              </a:defRPr>
            </a:pPr>
            <a:r>
              <a:rPr sz="1800" dirty="0">
                <a:solidFill>
                  <a:schemeClr val="tx1">
                    <a:lumMod val="95000"/>
                    <a:lumOff val="5000"/>
                  </a:schemeClr>
                </a:solidFill>
              </a:rPr>
              <a:t>The originals of the following graphs and data can be found in these references: </a:t>
            </a:r>
          </a:p>
          <a:p>
            <a:pPr algn="l">
              <a:defRPr sz="2500">
                <a:solidFill>
                  <a:srgbClr val="583F34"/>
                </a:solidFill>
                <a:latin typeface="Arial"/>
                <a:ea typeface="Arial"/>
                <a:cs typeface="Arial"/>
                <a:sym typeface="Arial"/>
              </a:defRPr>
            </a:pPr>
            <a:endParaRPr sz="1800" dirty="0">
              <a:solidFill>
                <a:schemeClr val="tx1">
                  <a:lumMod val="95000"/>
                  <a:lumOff val="5000"/>
                </a:schemeClr>
              </a:solidFill>
            </a:endParaRPr>
          </a:p>
          <a:p>
            <a:pPr marL="160729" indent="-160729" algn="l">
              <a:buSzPct val="100000"/>
              <a:buChar char="•"/>
              <a:defRPr sz="2500">
                <a:solidFill>
                  <a:srgbClr val="583F34"/>
                </a:solidFill>
                <a:latin typeface="Arial"/>
                <a:ea typeface="Arial"/>
                <a:cs typeface="Arial"/>
                <a:sym typeface="Arial"/>
              </a:defRPr>
            </a:pPr>
            <a:r>
              <a:rPr sz="1800" dirty="0">
                <a:solidFill>
                  <a:schemeClr val="tx1">
                    <a:lumMod val="95000"/>
                    <a:lumOff val="5000"/>
                  </a:schemeClr>
                </a:solidFill>
              </a:rPr>
              <a:t>Boag P.T. and P.R. Grant. 1984. Darwin’s Finches (Geospiza) On Isla Daphne Major, Galapagos: Breeding and Feeding Ecology in a Climatically Variable. Ecological Monographs 54: 463–489 </a:t>
            </a:r>
          </a:p>
          <a:p>
            <a:pPr marL="160729" indent="-160729" algn="l">
              <a:buSzPct val="100000"/>
              <a:buChar char="•"/>
              <a:defRPr sz="2500">
                <a:solidFill>
                  <a:srgbClr val="583F34"/>
                </a:solidFill>
                <a:latin typeface="Arial"/>
                <a:ea typeface="Arial"/>
                <a:cs typeface="Arial"/>
                <a:sym typeface="Arial"/>
              </a:defRPr>
            </a:pPr>
            <a:endParaRPr sz="1800" dirty="0">
              <a:solidFill>
                <a:schemeClr val="tx1">
                  <a:lumMod val="95000"/>
                  <a:lumOff val="5000"/>
                </a:schemeClr>
              </a:solidFill>
            </a:endParaRPr>
          </a:p>
          <a:p>
            <a:pPr marL="160729" indent="-160729" algn="l">
              <a:buSzPct val="100000"/>
              <a:buChar char="•"/>
              <a:defRPr sz="2500">
                <a:solidFill>
                  <a:srgbClr val="583F34"/>
                </a:solidFill>
                <a:latin typeface="Arial"/>
                <a:ea typeface="Arial"/>
                <a:cs typeface="Arial"/>
                <a:sym typeface="Arial"/>
              </a:defRPr>
            </a:pPr>
            <a:r>
              <a:rPr sz="1800" dirty="0">
                <a:solidFill>
                  <a:schemeClr val="tx1">
                    <a:lumMod val="95000"/>
                    <a:lumOff val="5000"/>
                  </a:schemeClr>
                </a:solidFill>
              </a:rPr>
              <a:t>Grant R.B. and  P.R. Grant. 1989. Natural Selection in a Population of Darwin's Finches. The American Naturalist 133(3): 377-393 </a:t>
            </a:r>
          </a:p>
          <a:p>
            <a:pPr marL="160729" indent="-160729" algn="l">
              <a:buSzPct val="100000"/>
              <a:buChar char="•"/>
              <a:defRPr sz="2500">
                <a:solidFill>
                  <a:srgbClr val="583F34"/>
                </a:solidFill>
                <a:latin typeface="Arial"/>
                <a:ea typeface="Arial"/>
                <a:cs typeface="Arial"/>
                <a:sym typeface="Arial"/>
              </a:defRPr>
            </a:pPr>
            <a:endParaRPr sz="1800" dirty="0">
              <a:solidFill>
                <a:schemeClr val="tx1">
                  <a:lumMod val="95000"/>
                  <a:lumOff val="5000"/>
                </a:schemeClr>
              </a:solidFill>
            </a:endParaRPr>
          </a:p>
          <a:p>
            <a:pPr marL="160729" indent="-160729" algn="l">
              <a:buSzPct val="100000"/>
              <a:buChar char="•"/>
              <a:defRPr sz="2500">
                <a:solidFill>
                  <a:srgbClr val="583F34"/>
                </a:solidFill>
                <a:latin typeface="Arial"/>
                <a:ea typeface="Arial"/>
                <a:cs typeface="Arial"/>
                <a:sym typeface="Arial"/>
              </a:defRPr>
            </a:pPr>
            <a:r>
              <a:rPr sz="1800" dirty="0">
                <a:solidFill>
                  <a:schemeClr val="tx1">
                    <a:lumMod val="95000"/>
                    <a:lumOff val="5000"/>
                  </a:schemeClr>
                </a:solidFill>
              </a:rPr>
              <a:t>Grant R.B. and P.R. Grant. 2003. What Darwin's Finches Can Teach Us about the Evolutionary Origin and Regulation of Biodiversity. BioScience 53(10): 965-975</a:t>
            </a:r>
          </a:p>
          <a:p>
            <a:pPr algn="l">
              <a:defRPr sz="2500">
                <a:solidFill>
                  <a:srgbClr val="583F34"/>
                </a:solidFill>
                <a:latin typeface="Arial"/>
                <a:ea typeface="Arial"/>
                <a:cs typeface="Arial"/>
                <a:sym typeface="Arial"/>
              </a:defRPr>
            </a:pPr>
            <a:endParaRPr sz="1800" dirty="0">
              <a:solidFill>
                <a:schemeClr val="tx1">
                  <a:lumMod val="95000"/>
                  <a:lumOff val="5000"/>
                </a:schemeClr>
              </a:solidFill>
            </a:endParaRPr>
          </a:p>
          <a:p>
            <a:pPr algn="l">
              <a:defRPr sz="2500">
                <a:solidFill>
                  <a:srgbClr val="583F34"/>
                </a:solidFill>
                <a:latin typeface="Arial"/>
                <a:ea typeface="Arial"/>
                <a:cs typeface="Arial"/>
                <a:sym typeface="Arial"/>
              </a:defRPr>
            </a:pPr>
            <a:r>
              <a:rPr sz="1800" dirty="0">
                <a:solidFill>
                  <a:schemeClr val="tx1">
                    <a:lumMod val="95000"/>
                    <a:lumOff val="5000"/>
                  </a:schemeClr>
                </a:solidFill>
              </a:rPr>
              <a:t>Some of the graphs were modified </a:t>
            </a:r>
            <a:r>
              <a:rPr lang="en-US" sz="1800" dirty="0">
                <a:solidFill>
                  <a:schemeClr val="tx1">
                    <a:lumMod val="95000"/>
                    <a:lumOff val="5000"/>
                  </a:schemeClr>
                </a:solidFill>
              </a:rPr>
              <a:t>to simplify or make more easily readable</a:t>
            </a:r>
            <a:r>
              <a:rPr sz="1800" dirty="0">
                <a:solidFill>
                  <a:schemeClr val="tx1">
                    <a:lumMod val="95000"/>
                    <a:lumOff val="5000"/>
                  </a:schemeClr>
                </a:solidFill>
              </a:rPr>
              <a:t>. </a:t>
            </a:r>
          </a:p>
        </p:txBody>
      </p:sp>
      <p:sp>
        <p:nvSpPr>
          <p:cNvPr id="7" name="Title 1">
            <a:extLst>
              <a:ext uri="{FF2B5EF4-FFF2-40B4-BE49-F238E27FC236}">
                <a16:creationId xmlns:a16="http://schemas.microsoft.com/office/drawing/2014/main" id="{8E8708AF-F5BD-DB4A-8092-C685A58E935D}"/>
              </a:ext>
            </a:extLst>
          </p:cNvPr>
          <p:cNvSpPr txBox="1">
            <a:spLocks/>
          </p:cNvSpPr>
          <p:nvPr/>
        </p:nvSpPr>
        <p:spPr>
          <a:xfrm>
            <a:off x="397182" y="147876"/>
            <a:ext cx="8349637" cy="346832"/>
          </a:xfrm>
          <a:prstGeom prst="rect">
            <a:avLst/>
          </a:prstGeom>
        </p:spPr>
        <p:txBody>
          <a:bodyPr vert="horz" lIns="64294" tIns="32147" rIns="64294" bIns="32147" rtlCol="0" anchor="ctr">
            <a:noAutofit/>
          </a:bodyPr>
          <a:lstStyle>
            <a:lvl1pPr algn="ctr" defTabSz="650230" rtl="0" eaLnBrk="1" latinLnBrk="0" hangingPunct="1">
              <a:spcBef>
                <a:spcPct val="0"/>
              </a:spcBef>
              <a:buNone/>
              <a:defRPr sz="6258" kern="1200">
                <a:solidFill>
                  <a:schemeClr val="tx1"/>
                </a:solidFill>
                <a:latin typeface="+mj-lt"/>
                <a:ea typeface="+mj-ea"/>
                <a:cs typeface="+mj-cs"/>
              </a:defRPr>
            </a:lvl1pPr>
          </a:lstStyle>
          <a:p>
            <a:r>
              <a:rPr lang="en-US" sz="2800" b="1" dirty="0"/>
              <a:t>Research on Galapagos Ground Finches</a:t>
            </a:r>
          </a:p>
        </p:txBody>
      </p:sp>
    </p:spTree>
    <p:extLst>
      <p:ext uri="{BB962C8B-B14F-4D97-AF65-F5344CB8AC3E}">
        <p14:creationId xmlns:p14="http://schemas.microsoft.com/office/powerpoint/2010/main" val="16479680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Autofit/>
          </a:bodyPr>
          <a:lstStyle/>
          <a:p>
            <a:r>
              <a:rPr lang="en-US" dirty="0"/>
              <a:t>LS04 Summary</a:t>
            </a:r>
          </a:p>
        </p:txBody>
      </p:sp>
      <p:sp>
        <p:nvSpPr>
          <p:cNvPr id="2" name="Text Placeholder 1">
            <a:extLst>
              <a:ext uri="{FF2B5EF4-FFF2-40B4-BE49-F238E27FC236}">
                <a16:creationId xmlns:a16="http://schemas.microsoft.com/office/drawing/2014/main" id="{28841067-CE18-4EC4-80F9-1A1806EF827D}"/>
              </a:ext>
            </a:extLst>
          </p:cNvPr>
          <p:cNvSpPr>
            <a:spLocks noGrp="1"/>
          </p:cNvSpPr>
          <p:nvPr>
            <p:ph type="body" sz="quarter" idx="10"/>
          </p:nvPr>
        </p:nvSpPr>
        <p:spPr/>
        <p:txBody>
          <a:bodyPr>
            <a:noAutofit/>
          </a:bodyPr>
          <a:lstStyle/>
          <a:p>
            <a:r>
              <a:rPr lang="en-US" b="1" dirty="0"/>
              <a:t>What did we figure out?</a:t>
            </a:r>
          </a:p>
          <a:p>
            <a:endParaRPr lang="en-US" dirty="0"/>
          </a:p>
          <a:p>
            <a:r>
              <a:rPr lang="en-US" dirty="0"/>
              <a:t>We explored a comprehensive dataset related to the change in the distribution of finch beak size on the Galapagos in the 1970s. We organized the data so that we could see what happened about rainfall, distribution of the trait, seed availability, etc. </a:t>
            </a:r>
          </a:p>
        </p:txBody>
      </p:sp>
      <p:sp>
        <p:nvSpPr>
          <p:cNvPr id="6" name="Text Placeholder 4">
            <a:extLst>
              <a:ext uri="{FF2B5EF4-FFF2-40B4-BE49-F238E27FC236}">
                <a16:creationId xmlns:a16="http://schemas.microsoft.com/office/drawing/2014/main" id="{0A883EBD-587E-4CC7-9BBA-BB8AF1C0B980}"/>
              </a:ext>
            </a:extLst>
          </p:cNvPr>
          <p:cNvSpPr>
            <a:spLocks noGrp="1"/>
          </p:cNvSpPr>
          <p:nvPr>
            <p:ph type="body" sz="quarter" idx="11"/>
          </p:nvPr>
        </p:nvSpPr>
        <p:spPr/>
        <p:txBody>
          <a:bodyPr>
            <a:noAutofit/>
          </a:bodyPr>
          <a:lstStyle/>
          <a:p>
            <a:r>
              <a:rPr lang="en-US" i="1" u="sng" dirty="0"/>
              <a:t>LS04 Teacher Reflection Notes</a:t>
            </a:r>
            <a:endParaRPr lang="en-US" dirty="0"/>
          </a:p>
          <a:p>
            <a:endParaRPr lang="en-US" dirty="0"/>
          </a:p>
          <a:p>
            <a:r>
              <a:rPr lang="en-US" dirty="0"/>
              <a:t>Things that went well…</a:t>
            </a:r>
          </a:p>
          <a:p>
            <a:endParaRPr lang="en-US" dirty="0"/>
          </a:p>
          <a:p>
            <a:r>
              <a:rPr lang="en-US" dirty="0"/>
              <a:t>Things I would change…</a:t>
            </a:r>
          </a:p>
          <a:p>
            <a:endParaRPr lang="en-US" dirty="0"/>
          </a:p>
        </p:txBody>
      </p:sp>
    </p:spTree>
    <p:extLst>
      <p:ext uri="{BB962C8B-B14F-4D97-AF65-F5344CB8AC3E}">
        <p14:creationId xmlns:p14="http://schemas.microsoft.com/office/powerpoint/2010/main" val="3114856365"/>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Learning Segment 05 Overview</a:t>
            </a:r>
          </a:p>
        </p:txBody>
      </p:sp>
      <p:sp>
        <p:nvSpPr>
          <p:cNvPr id="11" name="Text Placeholder 10">
            <a:extLst>
              <a:ext uri="{FF2B5EF4-FFF2-40B4-BE49-F238E27FC236}">
                <a16:creationId xmlns:a16="http://schemas.microsoft.com/office/drawing/2014/main" id="{98148222-6B19-463C-9E4D-7A8CC93E481B}"/>
              </a:ext>
            </a:extLst>
          </p:cNvPr>
          <p:cNvSpPr>
            <a:spLocks noGrp="1"/>
          </p:cNvSpPr>
          <p:nvPr>
            <p:ph type="body" sz="quarter" idx="10"/>
          </p:nvPr>
        </p:nvSpPr>
        <p:spPr/>
        <p:txBody>
          <a:bodyPr/>
          <a:lstStyle/>
          <a:p>
            <a:r>
              <a:rPr lang="en-US" b="1" dirty="0"/>
              <a:t>P </a:t>
            </a:r>
            <a:r>
              <a:rPr lang="en-US" b="1" dirty="0">
                <a:sym typeface="Wingdings" panose="05000000000000000000" pitchFamily="2" charset="2"/>
              </a:rPr>
              <a:t> M</a:t>
            </a:r>
            <a:r>
              <a:rPr lang="en-US" dirty="0">
                <a:sym typeface="Wingdings" panose="05000000000000000000" pitchFamily="2" charset="2"/>
              </a:rPr>
              <a:t>: </a:t>
            </a:r>
            <a:r>
              <a:rPr lang="en-US" dirty="0"/>
              <a:t>The class will work together to refine general model ideas based on the specific case of the finches.</a:t>
            </a:r>
          </a:p>
          <a:p>
            <a:endParaRPr lang="en-US" dirty="0"/>
          </a:p>
          <a:p>
            <a:endParaRPr lang="en-US" dirty="0"/>
          </a:p>
        </p:txBody>
      </p:sp>
      <p:sp>
        <p:nvSpPr>
          <p:cNvPr id="14" name="Text Placeholder 13">
            <a:extLst>
              <a:ext uri="{FF2B5EF4-FFF2-40B4-BE49-F238E27FC236}">
                <a16:creationId xmlns:a16="http://schemas.microsoft.com/office/drawing/2014/main" id="{170682BB-F172-4F8A-9751-347A58E1B0F5}"/>
              </a:ext>
            </a:extLst>
          </p:cNvPr>
          <p:cNvSpPr>
            <a:spLocks noGrp="1"/>
          </p:cNvSpPr>
          <p:nvPr>
            <p:ph type="body" sz="quarter" idx="12"/>
          </p:nvPr>
        </p:nvSpPr>
        <p:spPr/>
        <p:txBody>
          <a:bodyPr/>
          <a:lstStyle/>
          <a:p>
            <a:r>
              <a:rPr lang="en-US" i="1" u="sng" dirty="0"/>
              <a:t>Resources you will need</a:t>
            </a:r>
          </a:p>
          <a:p>
            <a:endParaRPr lang="en-US" dirty="0"/>
          </a:p>
          <a:p>
            <a:r>
              <a:rPr lang="en-US" dirty="0"/>
              <a:t>NS Doodle Sheet_vJul2021</a:t>
            </a:r>
          </a:p>
          <a:p>
            <a:endParaRPr lang="en-US" dirty="0"/>
          </a:p>
          <a:p>
            <a:endParaRPr lang="en-US" dirty="0"/>
          </a:p>
        </p:txBody>
      </p:sp>
      <p:sp>
        <p:nvSpPr>
          <p:cNvPr id="13" name="Text Placeholder 12">
            <a:extLst>
              <a:ext uri="{FF2B5EF4-FFF2-40B4-BE49-F238E27FC236}">
                <a16:creationId xmlns:a16="http://schemas.microsoft.com/office/drawing/2014/main" id="{CDF72D61-387B-4ACD-B08C-5127CF9F5AA1}"/>
              </a:ext>
            </a:extLst>
          </p:cNvPr>
          <p:cNvSpPr>
            <a:spLocks noGrp="1"/>
          </p:cNvSpPr>
          <p:nvPr>
            <p:ph type="body" sz="quarter" idx="11"/>
          </p:nvPr>
        </p:nvSpPr>
        <p:spPr/>
        <p:txBody>
          <a:bodyPr>
            <a:normAutofit/>
          </a:bodyPr>
          <a:lstStyle/>
          <a:p>
            <a:r>
              <a:rPr lang="en-US" dirty="0"/>
              <a:t>: 30 – 40 Minutes</a:t>
            </a:r>
          </a:p>
        </p:txBody>
      </p:sp>
    </p:spTree>
    <p:extLst>
      <p:ext uri="{BB962C8B-B14F-4D97-AF65-F5344CB8AC3E}">
        <p14:creationId xmlns:p14="http://schemas.microsoft.com/office/powerpoint/2010/main" val="1210740344"/>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E4755495-E15F-C44F-ACA3-40EA137CC19B}"/>
              </a:ext>
            </a:extLst>
          </p:cNvPr>
          <p:cNvSpPr txBox="1">
            <a:spLocks noGrp="1"/>
          </p:cNvSpPr>
          <p:nvPr>
            <p:ph type="title"/>
          </p:nvPr>
        </p:nvSpPr>
        <p:spPr/>
        <p:txBody>
          <a:bodyPr vert="horz" lIns="64294" tIns="32147" rIns="64294" bIns="32147" rtlCol="0" anchor="ctr">
            <a:noAutofit/>
          </a:bodyPr>
          <a:lstStyle>
            <a:lvl1pPr algn="l" defTabSz="650230" rtl="0" eaLnBrk="1" latinLnBrk="0" hangingPunct="1">
              <a:spcBef>
                <a:spcPct val="0"/>
              </a:spcBef>
              <a:buNone/>
              <a:defRPr sz="3800" kern="1200">
                <a:solidFill>
                  <a:srgbClr val="FFFFFF"/>
                </a:solidFill>
                <a:latin typeface="Arial"/>
                <a:ea typeface="Arial"/>
                <a:cs typeface="Arial"/>
                <a:sym typeface="Arial"/>
              </a:defRPr>
            </a:lvl1pPr>
          </a:lstStyle>
          <a:p>
            <a:r>
              <a:rPr lang="en-US" sz="2800" dirty="0">
                <a:latin typeface="+mj-lt"/>
              </a:rPr>
              <a:t>LS05 Overview Continued</a:t>
            </a:r>
          </a:p>
        </p:txBody>
      </p:sp>
      <p:sp>
        <p:nvSpPr>
          <p:cNvPr id="3" name="Text Placeholder 2">
            <a:extLst>
              <a:ext uri="{FF2B5EF4-FFF2-40B4-BE49-F238E27FC236}">
                <a16:creationId xmlns:a16="http://schemas.microsoft.com/office/drawing/2014/main" id="{E5113ED1-E337-4700-98EE-DB6AEE68A9B5}"/>
              </a:ext>
            </a:extLst>
          </p:cNvPr>
          <p:cNvSpPr>
            <a:spLocks noGrp="1"/>
          </p:cNvSpPr>
          <p:nvPr>
            <p:ph type="body" sz="quarter" idx="10"/>
          </p:nvPr>
        </p:nvSpPr>
        <p:spPr/>
        <p:txBody>
          <a:bodyPr/>
          <a:lstStyle/>
          <a:p>
            <a:r>
              <a:rPr lang="en-US" dirty="0"/>
              <a:t>Students first construct an explanation (or “story”) explaining what happened with the finches. They will make those ideas public and utilize evidence to support their claims, compare their ideas to those of other groups, and then return to the initial model they developed in Segment 3. The class will work together to refine general model ideas based on the specific case of the finches.</a:t>
            </a:r>
          </a:p>
          <a:p>
            <a:r>
              <a:rPr lang="en-US" dirty="0"/>
              <a:t>At the end of this segment, students might feel that they have a “finished model”. Remind them that there is no such a thing as a “finished model”. Models get continuously tested and as new observations are made, and as new evidence arises, models get revised and refined.</a:t>
            </a:r>
            <a:endParaRPr lang="en-US" dirty="0">
              <a:sym typeface="Helvetica Light"/>
            </a:endParaRPr>
          </a:p>
          <a:p>
            <a:endParaRPr lang="en-US" dirty="0"/>
          </a:p>
        </p:txBody>
      </p:sp>
    </p:spTree>
    <p:extLst>
      <p:ext uri="{BB962C8B-B14F-4D97-AF65-F5344CB8AC3E}">
        <p14:creationId xmlns:p14="http://schemas.microsoft.com/office/powerpoint/2010/main" val="2300430435"/>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pic>
        <p:nvPicPr>
          <p:cNvPr id="43" name="pasted-image.pdf"/>
          <p:cNvPicPr>
            <a:picLocks noChangeAspect="1"/>
          </p:cNvPicPr>
          <p:nvPr/>
        </p:nvPicPr>
        <p:blipFill>
          <a:blip r:embed="rId3"/>
          <a:stretch>
            <a:fillRect/>
          </a:stretch>
        </p:blipFill>
        <p:spPr>
          <a:xfrm flipH="1">
            <a:off x="5685455" y="3243268"/>
            <a:ext cx="3281258" cy="2068620"/>
          </a:xfrm>
          <a:prstGeom prst="rect">
            <a:avLst/>
          </a:prstGeom>
          <a:ln w="12700">
            <a:miter lim="400000"/>
          </a:ln>
        </p:spPr>
      </p:pic>
      <p:pic>
        <p:nvPicPr>
          <p:cNvPr id="44" name="pasted-image.pdf"/>
          <p:cNvPicPr>
            <a:picLocks noChangeAspect="1"/>
          </p:cNvPicPr>
          <p:nvPr/>
        </p:nvPicPr>
        <p:blipFill>
          <a:blip r:embed="rId4"/>
          <a:stretch>
            <a:fillRect/>
          </a:stretch>
        </p:blipFill>
        <p:spPr>
          <a:xfrm flipH="1">
            <a:off x="5448195" y="1271871"/>
            <a:ext cx="3139268" cy="2111205"/>
          </a:xfrm>
          <a:prstGeom prst="rect">
            <a:avLst/>
          </a:prstGeom>
          <a:ln w="12700">
            <a:miter lim="400000"/>
          </a:ln>
        </p:spPr>
      </p:pic>
      <p:sp>
        <p:nvSpPr>
          <p:cNvPr id="45" name="Shape 144"/>
          <p:cNvSpPr/>
          <p:nvPr/>
        </p:nvSpPr>
        <p:spPr>
          <a:xfrm>
            <a:off x="223567" y="990700"/>
            <a:ext cx="5105997" cy="506324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361639" indent="-361639" algn="l">
              <a:spcBef>
                <a:spcPts val="2250"/>
              </a:spcBef>
              <a:buFont typeface="+mj-lt"/>
              <a:buAutoNum type="arabicPeriod"/>
              <a:defRPr sz="2800">
                <a:solidFill>
                  <a:srgbClr val="583F34"/>
                </a:solidFill>
                <a:latin typeface="Arial"/>
                <a:ea typeface="Arial"/>
                <a:cs typeface="Arial"/>
                <a:sym typeface="Arial"/>
              </a:defRPr>
            </a:pPr>
            <a:r>
              <a:rPr lang="en-US" sz="2200" dirty="0">
                <a:solidFill>
                  <a:schemeClr val="tx1">
                    <a:lumMod val="95000"/>
                    <a:lumOff val="5000"/>
                  </a:schemeClr>
                </a:solidFill>
              </a:rPr>
              <a:t>We are trying to figure out how traits change over time. To figure that out, we are studying finches to determine what may have caused the average beak depth in the population to change over time.</a:t>
            </a:r>
          </a:p>
          <a:p>
            <a:pPr marL="361639" indent="-361639" algn="l">
              <a:spcBef>
                <a:spcPts val="2250"/>
              </a:spcBef>
              <a:buFont typeface="+mj-lt"/>
              <a:buAutoNum type="arabicPeriod"/>
              <a:defRPr sz="2800">
                <a:solidFill>
                  <a:srgbClr val="583F34"/>
                </a:solidFill>
                <a:latin typeface="Arial"/>
                <a:ea typeface="Arial"/>
                <a:cs typeface="Arial"/>
                <a:sym typeface="Arial"/>
              </a:defRPr>
            </a:pPr>
            <a:r>
              <a:rPr lang="en-US" sz="2200" dirty="0">
                <a:solidFill>
                  <a:schemeClr val="tx1">
                    <a:lumMod val="95000"/>
                    <a:lumOff val="5000"/>
                  </a:schemeClr>
                </a:solidFill>
              </a:rPr>
              <a:t>You just analyzed a dataset to try and uncover evidence that will help us answer that question.</a:t>
            </a:r>
          </a:p>
          <a:p>
            <a:pPr marL="361639" indent="-361639" algn="l">
              <a:spcBef>
                <a:spcPts val="2250"/>
              </a:spcBef>
              <a:buFont typeface="+mj-lt"/>
              <a:buAutoNum type="arabicPeriod"/>
              <a:defRPr sz="2800">
                <a:solidFill>
                  <a:srgbClr val="583F34"/>
                </a:solidFill>
                <a:latin typeface="Arial"/>
                <a:ea typeface="Arial"/>
                <a:cs typeface="Arial"/>
                <a:sym typeface="Arial"/>
              </a:defRPr>
            </a:pPr>
            <a:r>
              <a:rPr lang="en-US" sz="2200" dirty="0">
                <a:solidFill>
                  <a:schemeClr val="tx1">
                    <a:lumMod val="95000"/>
                    <a:lumOff val="5000"/>
                  </a:schemeClr>
                </a:solidFill>
              </a:rPr>
              <a:t>Now, we want to consider what we’ve learned through analysis of the data and see how it relates to the initial model we already developed.</a:t>
            </a:r>
          </a:p>
        </p:txBody>
      </p:sp>
      <p:sp>
        <p:nvSpPr>
          <p:cNvPr id="7" name="Shape 261">
            <a:extLst>
              <a:ext uri="{FF2B5EF4-FFF2-40B4-BE49-F238E27FC236}">
                <a16:creationId xmlns:a16="http://schemas.microsoft.com/office/drawing/2014/main" id="{FFDC656E-999A-314D-9C56-8F927016C58E}"/>
              </a:ext>
            </a:extLst>
          </p:cNvPr>
          <p:cNvSpPr/>
          <p:nvPr/>
        </p:nvSpPr>
        <p:spPr>
          <a:xfrm>
            <a:off x="275354" y="14790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Let’s Review What We’ve Done So Far…</a:t>
            </a:r>
          </a:p>
        </p:txBody>
      </p:sp>
    </p:spTree>
    <p:extLst>
      <p:ext uri="{BB962C8B-B14F-4D97-AF65-F5344CB8AC3E}">
        <p14:creationId xmlns:p14="http://schemas.microsoft.com/office/powerpoint/2010/main" val="992795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pic>
        <p:nvPicPr>
          <p:cNvPr id="43" name="pasted-image.pdf"/>
          <p:cNvPicPr>
            <a:picLocks noChangeAspect="1"/>
          </p:cNvPicPr>
          <p:nvPr/>
        </p:nvPicPr>
        <p:blipFill>
          <a:blip r:embed="rId3"/>
          <a:stretch>
            <a:fillRect/>
          </a:stretch>
        </p:blipFill>
        <p:spPr>
          <a:xfrm flipH="1">
            <a:off x="5685455" y="3243268"/>
            <a:ext cx="3281258" cy="2068620"/>
          </a:xfrm>
          <a:prstGeom prst="rect">
            <a:avLst/>
          </a:prstGeom>
          <a:ln w="12700">
            <a:miter lim="400000"/>
          </a:ln>
        </p:spPr>
      </p:pic>
      <p:pic>
        <p:nvPicPr>
          <p:cNvPr id="44" name="pasted-image.pdf"/>
          <p:cNvPicPr>
            <a:picLocks noChangeAspect="1"/>
          </p:cNvPicPr>
          <p:nvPr/>
        </p:nvPicPr>
        <p:blipFill>
          <a:blip r:embed="rId4"/>
          <a:stretch>
            <a:fillRect/>
          </a:stretch>
        </p:blipFill>
        <p:spPr>
          <a:xfrm flipH="1">
            <a:off x="5448195" y="1271871"/>
            <a:ext cx="3139268" cy="2111205"/>
          </a:xfrm>
          <a:prstGeom prst="rect">
            <a:avLst/>
          </a:prstGeom>
          <a:ln w="12700">
            <a:miter lim="400000"/>
          </a:ln>
        </p:spPr>
      </p:pic>
      <p:sp>
        <p:nvSpPr>
          <p:cNvPr id="45" name="Shape 144"/>
          <p:cNvSpPr/>
          <p:nvPr/>
        </p:nvSpPr>
        <p:spPr>
          <a:xfrm>
            <a:off x="223567" y="3313131"/>
            <a:ext cx="5105997" cy="41838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361639" indent="-361639" algn="l">
              <a:spcBef>
                <a:spcPts val="2250"/>
              </a:spcBef>
              <a:buFont typeface="+mj-lt"/>
              <a:buAutoNum type="arabicPeriod"/>
              <a:defRPr sz="2800">
                <a:solidFill>
                  <a:srgbClr val="583F34"/>
                </a:solidFill>
                <a:latin typeface="Arial"/>
                <a:ea typeface="Arial"/>
                <a:cs typeface="Arial"/>
                <a:sym typeface="Arial"/>
              </a:defRPr>
            </a:pPr>
            <a:endParaRPr lang="en-US" sz="2250" dirty="0"/>
          </a:p>
        </p:txBody>
      </p:sp>
      <p:sp>
        <p:nvSpPr>
          <p:cNvPr id="2" name="TextBox 1"/>
          <p:cNvSpPr txBox="1"/>
          <p:nvPr/>
        </p:nvSpPr>
        <p:spPr>
          <a:xfrm>
            <a:off x="728151" y="1979080"/>
            <a:ext cx="4096827" cy="39501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l"/>
            <a:r>
              <a:rPr lang="en-US" sz="2800" dirty="0">
                <a:solidFill>
                  <a:schemeClr val="tx1">
                    <a:lumMod val="95000"/>
                    <a:lumOff val="5000"/>
                  </a:schemeClr>
                </a:solidFill>
              </a:rPr>
              <a:t>Develop a story for what happened to the finches on Daphne Major during the years you examined. You are trying to answer the question you generated earlier: [insert question from Doodl</a:t>
            </a:r>
            <a:r>
              <a:rPr lang="en-US" sz="1800" dirty="0">
                <a:solidFill>
                  <a:schemeClr val="tx1">
                    <a:lumMod val="95000"/>
                    <a:lumOff val="5000"/>
                  </a:schemeClr>
                </a:solidFill>
              </a:rPr>
              <a:t>e F</a:t>
            </a:r>
            <a:r>
              <a:rPr lang="en-US" sz="2800" dirty="0">
                <a:solidFill>
                  <a:schemeClr val="tx1">
                    <a:lumMod val="95000"/>
                    <a:lumOff val="5000"/>
                  </a:schemeClr>
                </a:solidFill>
              </a:rPr>
              <a:t> here]</a:t>
            </a:r>
          </a:p>
        </p:txBody>
      </p:sp>
      <p:pic>
        <p:nvPicPr>
          <p:cNvPr id="11" name="Picture 10" descr="Icon&#10;&#10;Description automatically generated">
            <a:extLst>
              <a:ext uri="{FF2B5EF4-FFF2-40B4-BE49-F238E27FC236}">
                <a16:creationId xmlns:a16="http://schemas.microsoft.com/office/drawing/2014/main" id="{81776DA6-C06C-624C-8FDF-5787A89495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01347" y="928800"/>
            <a:ext cx="875218" cy="1112681"/>
          </a:xfrm>
          <a:prstGeom prst="rect">
            <a:avLst/>
          </a:prstGeom>
        </p:spPr>
      </p:pic>
      <p:sp>
        <p:nvSpPr>
          <p:cNvPr id="12" name="Shape 261">
            <a:extLst>
              <a:ext uri="{FF2B5EF4-FFF2-40B4-BE49-F238E27FC236}">
                <a16:creationId xmlns:a16="http://schemas.microsoft.com/office/drawing/2014/main" id="{F6CDC877-9432-B94C-83F9-30470DB07C6F}"/>
              </a:ext>
            </a:extLst>
          </p:cNvPr>
          <p:cNvSpPr/>
          <p:nvPr/>
        </p:nvSpPr>
        <p:spPr>
          <a:xfrm>
            <a:off x="275354" y="14790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In your groups…</a:t>
            </a:r>
          </a:p>
        </p:txBody>
      </p:sp>
    </p:spTree>
    <p:extLst>
      <p:ext uri="{BB962C8B-B14F-4D97-AF65-F5344CB8AC3E}">
        <p14:creationId xmlns:p14="http://schemas.microsoft.com/office/powerpoint/2010/main" val="148863858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45" name="Shape 144"/>
          <p:cNvSpPr/>
          <p:nvPr/>
        </p:nvSpPr>
        <p:spPr>
          <a:xfrm>
            <a:off x="223567" y="3313131"/>
            <a:ext cx="5105997" cy="41838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361639" indent="-361639" algn="l">
              <a:spcBef>
                <a:spcPts val="2250"/>
              </a:spcBef>
              <a:buFont typeface="+mj-lt"/>
              <a:buAutoNum type="arabicPeriod"/>
              <a:defRPr sz="2800">
                <a:solidFill>
                  <a:srgbClr val="583F34"/>
                </a:solidFill>
                <a:latin typeface="Arial"/>
                <a:ea typeface="Arial"/>
                <a:cs typeface="Arial"/>
                <a:sym typeface="Arial"/>
              </a:defRPr>
            </a:pPr>
            <a:endParaRPr lang="en-US" sz="2250" dirty="0"/>
          </a:p>
        </p:txBody>
      </p:sp>
      <p:sp>
        <p:nvSpPr>
          <p:cNvPr id="7" name="Shape 144"/>
          <p:cNvSpPr/>
          <p:nvPr/>
        </p:nvSpPr>
        <p:spPr>
          <a:xfrm>
            <a:off x="223567" y="1062679"/>
            <a:ext cx="5105997" cy="41838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321457" indent="-321457" algn="l">
              <a:spcBef>
                <a:spcPts val="2250"/>
              </a:spcBef>
              <a:buFont typeface="Arial"/>
              <a:buChar char="•"/>
              <a:defRPr sz="2800">
                <a:solidFill>
                  <a:srgbClr val="583F34"/>
                </a:solidFill>
                <a:latin typeface="Arial"/>
                <a:ea typeface="Arial"/>
                <a:cs typeface="Arial"/>
                <a:sym typeface="Arial"/>
              </a:defRPr>
            </a:pPr>
            <a:endParaRPr lang="en-US" sz="2250" dirty="0"/>
          </a:p>
        </p:txBody>
      </p:sp>
      <p:sp>
        <p:nvSpPr>
          <p:cNvPr id="6" name="Shape 261">
            <a:extLst>
              <a:ext uri="{FF2B5EF4-FFF2-40B4-BE49-F238E27FC236}">
                <a16:creationId xmlns:a16="http://schemas.microsoft.com/office/drawing/2014/main" id="{BB3F7005-BD32-DB4D-B4DA-2CD76FDAF1B0}"/>
              </a:ext>
            </a:extLst>
          </p:cNvPr>
          <p:cNvSpPr/>
          <p:nvPr/>
        </p:nvSpPr>
        <p:spPr>
          <a:xfrm>
            <a:off x="275354" y="148838"/>
            <a:ext cx="7970202" cy="50302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Common ideas that came up across groups: </a:t>
            </a:r>
          </a:p>
        </p:txBody>
      </p:sp>
      <p:sp>
        <p:nvSpPr>
          <p:cNvPr id="8" name="Shape 148">
            <a:extLst>
              <a:ext uri="{FF2B5EF4-FFF2-40B4-BE49-F238E27FC236}">
                <a16:creationId xmlns:a16="http://schemas.microsoft.com/office/drawing/2014/main" id="{1A35D2CC-AACB-4B40-B667-6815A72A80AE}"/>
              </a:ext>
            </a:extLst>
          </p:cNvPr>
          <p:cNvSpPr/>
          <p:nvPr/>
        </p:nvSpPr>
        <p:spPr>
          <a:xfrm>
            <a:off x="2128554" y="5205256"/>
            <a:ext cx="4886892" cy="11801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spcBef>
                <a:spcPts val="1687"/>
              </a:spcBef>
              <a:defRPr sz="2600">
                <a:solidFill>
                  <a:srgbClr val="583F34"/>
                </a:solidFill>
                <a:latin typeface="Arial"/>
                <a:ea typeface="Arial"/>
                <a:cs typeface="Arial"/>
                <a:sym typeface="Arial"/>
              </a:defRPr>
            </a:pPr>
            <a:r>
              <a:rPr lang="en-US" sz="2400" dirty="0">
                <a:solidFill>
                  <a:schemeClr val="tx1">
                    <a:lumMod val="95000"/>
                    <a:lumOff val="5000"/>
                  </a:schemeClr>
                </a:solidFill>
              </a:rPr>
              <a:t>Record the main ideas about the finch story in box G of your doodle sheet.</a:t>
            </a:r>
            <a:endParaRPr sz="2400" dirty="0">
              <a:solidFill>
                <a:schemeClr val="tx1">
                  <a:lumMod val="95000"/>
                  <a:lumOff val="5000"/>
                </a:schemeClr>
              </a:solidFill>
            </a:endParaRPr>
          </a:p>
        </p:txBody>
      </p:sp>
      <p:pic>
        <p:nvPicPr>
          <p:cNvPr id="10" name="Picture 9" descr="Icon&#10;&#10;Description automatically generated">
            <a:extLst>
              <a:ext uri="{FF2B5EF4-FFF2-40B4-BE49-F238E27FC236}">
                <a16:creationId xmlns:a16="http://schemas.microsoft.com/office/drawing/2014/main" id="{C8FE2EAE-19C7-4221-B867-BEFB888785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3821" y="5286606"/>
            <a:ext cx="1120461" cy="1017430"/>
          </a:xfrm>
          <a:prstGeom prst="rect">
            <a:avLst/>
          </a:prstGeom>
        </p:spPr>
      </p:pic>
    </p:spTree>
    <p:extLst>
      <p:ext uri="{BB962C8B-B14F-4D97-AF65-F5344CB8AC3E}">
        <p14:creationId xmlns:p14="http://schemas.microsoft.com/office/powerpoint/2010/main" val="3640155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6F201-0DE0-439B-9DF1-A9D39C793963}"/>
              </a:ext>
            </a:extLst>
          </p:cNvPr>
          <p:cNvSpPr>
            <a:spLocks noGrp="1"/>
          </p:cNvSpPr>
          <p:nvPr>
            <p:ph type="title"/>
          </p:nvPr>
        </p:nvSpPr>
        <p:spPr/>
        <p:txBody>
          <a:bodyPr>
            <a:noAutofit/>
          </a:bodyPr>
          <a:lstStyle/>
          <a:p>
            <a:r>
              <a:rPr lang="en-US" dirty="0"/>
              <a:t>PQM</a:t>
            </a:r>
          </a:p>
        </p:txBody>
      </p:sp>
      <p:sp>
        <p:nvSpPr>
          <p:cNvPr id="3" name="Text Placeholder 2">
            <a:extLst>
              <a:ext uri="{FF2B5EF4-FFF2-40B4-BE49-F238E27FC236}">
                <a16:creationId xmlns:a16="http://schemas.microsoft.com/office/drawing/2014/main" id="{02C68D27-5E0C-48A8-B906-A5071CDD3F75}"/>
              </a:ext>
            </a:extLst>
          </p:cNvPr>
          <p:cNvSpPr>
            <a:spLocks noGrp="1"/>
          </p:cNvSpPr>
          <p:nvPr>
            <p:ph type="body" sz="quarter" idx="10"/>
          </p:nvPr>
        </p:nvSpPr>
        <p:spPr/>
        <p:txBody>
          <a:bodyPr>
            <a:noAutofit/>
          </a:bodyPr>
          <a:lstStyle/>
          <a:p>
            <a:r>
              <a:rPr lang="en-US" b="1" dirty="0"/>
              <a:t>Phenomenon</a:t>
            </a:r>
            <a:r>
              <a:rPr lang="en-US" dirty="0"/>
              <a:t>: Traits change over time </a:t>
            </a:r>
          </a:p>
          <a:p>
            <a:endParaRPr lang="en-US" dirty="0"/>
          </a:p>
          <a:p>
            <a:r>
              <a:rPr lang="en-US" b="1" dirty="0"/>
              <a:t>Question</a:t>
            </a:r>
            <a:r>
              <a:rPr lang="en-US" dirty="0"/>
              <a:t>: How do traits change over time?</a:t>
            </a:r>
          </a:p>
          <a:p>
            <a:endParaRPr lang="en-US" dirty="0"/>
          </a:p>
          <a:p>
            <a:pPr algn="l"/>
            <a:r>
              <a:rPr lang="en-US" b="1" dirty="0"/>
              <a:t>Model</a:t>
            </a:r>
            <a:r>
              <a:rPr lang="en-US" dirty="0"/>
              <a:t>: The following ideas are the basis of Darwin's model of natural selection:</a:t>
            </a:r>
          </a:p>
          <a:p>
            <a:pPr algn="l"/>
            <a:endParaRPr lang="en-US" dirty="0"/>
          </a:p>
          <a:p>
            <a:pPr algn="l"/>
            <a:r>
              <a:rPr lang="en-US" dirty="0"/>
              <a:t>1. Populations have the potential to grow exponentially but they typically don't because of limited resources or environmental factors.</a:t>
            </a:r>
          </a:p>
          <a:p>
            <a:pPr algn="l"/>
            <a:endParaRPr lang="en-US" dirty="0"/>
          </a:p>
          <a:p>
            <a:pPr algn="l"/>
            <a:r>
              <a:rPr lang="en-US" dirty="0"/>
              <a:t>2. Variation in traits naturally exists in populations.</a:t>
            </a:r>
          </a:p>
          <a:p>
            <a:pPr algn="l"/>
            <a:endParaRPr lang="en-US" dirty="0"/>
          </a:p>
          <a:p>
            <a:pPr algn="l"/>
            <a:r>
              <a:rPr lang="en-US" dirty="0"/>
              <a:t>3. Depending on the environment, traits can be advantageous or disadvantageous.</a:t>
            </a:r>
          </a:p>
          <a:p>
            <a:pPr algn="l"/>
            <a:endParaRPr lang="en-US" dirty="0"/>
          </a:p>
          <a:p>
            <a:pPr algn="l"/>
            <a:r>
              <a:rPr lang="en-US" dirty="0"/>
              <a:t>4. Individuals with more advantageous traits are more likely to survive, and therefore, can reproduce.</a:t>
            </a:r>
          </a:p>
          <a:p>
            <a:pPr algn="l"/>
            <a:endParaRPr lang="en-US" dirty="0"/>
          </a:p>
          <a:p>
            <a:pPr algn="l"/>
            <a:r>
              <a:rPr lang="en-US" dirty="0"/>
              <a:t>5. Many traits are heritable, so offspring tend to resemble their parents.</a:t>
            </a:r>
          </a:p>
          <a:p>
            <a:pPr algn="l"/>
            <a:endParaRPr lang="en-US" dirty="0"/>
          </a:p>
          <a:p>
            <a:pPr algn="l"/>
            <a:r>
              <a:rPr lang="en-US" dirty="0"/>
              <a:t>6. In each generation the number born with the advantageous trait will increase and the number with the disadvantageous trait will decrease.</a:t>
            </a:r>
          </a:p>
          <a:p>
            <a:pPr algn="l"/>
            <a:endParaRPr lang="en-US" dirty="0"/>
          </a:p>
          <a:p>
            <a:pPr algn="l"/>
            <a:r>
              <a:rPr lang="en-US" dirty="0"/>
              <a:t>7. Over time the distribution of traits in the population will change.</a:t>
            </a:r>
          </a:p>
        </p:txBody>
      </p:sp>
    </p:spTree>
    <p:extLst>
      <p:ext uri="{BB962C8B-B14F-4D97-AF65-F5344CB8AC3E}">
        <p14:creationId xmlns:p14="http://schemas.microsoft.com/office/powerpoint/2010/main" val="4178460669"/>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15" name="Shape 261"/>
          <p:cNvSpPr/>
          <p:nvPr/>
        </p:nvSpPr>
        <p:spPr>
          <a:xfrm>
            <a:off x="223567" y="14790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b="1" dirty="0">
                <a:solidFill>
                  <a:schemeClr val="tx1"/>
                </a:solidFill>
              </a:rPr>
              <a:t>From the Finches to a general model: </a:t>
            </a:r>
            <a:endParaRPr sz="2800" b="1" dirty="0">
              <a:solidFill>
                <a:schemeClr val="tx1"/>
              </a:solidFill>
            </a:endParaRPr>
          </a:p>
        </p:txBody>
      </p:sp>
      <p:sp>
        <p:nvSpPr>
          <p:cNvPr id="45" name="Shape 144"/>
          <p:cNvSpPr/>
          <p:nvPr/>
        </p:nvSpPr>
        <p:spPr>
          <a:xfrm>
            <a:off x="223567" y="3313131"/>
            <a:ext cx="5105997" cy="41838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361639" indent="-361639" algn="l">
              <a:spcBef>
                <a:spcPts val="2250"/>
              </a:spcBef>
              <a:buFont typeface="+mj-lt"/>
              <a:buAutoNum type="arabicPeriod"/>
              <a:defRPr sz="2800">
                <a:solidFill>
                  <a:srgbClr val="583F34"/>
                </a:solidFill>
                <a:latin typeface="Arial"/>
                <a:ea typeface="Arial"/>
                <a:cs typeface="Arial"/>
                <a:sym typeface="Arial"/>
              </a:defRPr>
            </a:pPr>
            <a:endParaRPr lang="en-US" sz="2250" dirty="0"/>
          </a:p>
        </p:txBody>
      </p:sp>
      <p:sp>
        <p:nvSpPr>
          <p:cNvPr id="7" name="Shape 144"/>
          <p:cNvSpPr/>
          <p:nvPr/>
        </p:nvSpPr>
        <p:spPr>
          <a:xfrm>
            <a:off x="4766843" y="1051137"/>
            <a:ext cx="3741953" cy="441468"/>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321457" indent="-321457" algn="l">
              <a:spcBef>
                <a:spcPts val="2250"/>
              </a:spcBef>
              <a:buFont typeface="Arial"/>
              <a:buChar char="•"/>
              <a:defRPr sz="2800">
                <a:solidFill>
                  <a:srgbClr val="583F34"/>
                </a:solidFill>
                <a:latin typeface="Arial"/>
                <a:ea typeface="Arial"/>
                <a:cs typeface="Arial"/>
                <a:sym typeface="Arial"/>
              </a:defRPr>
            </a:pPr>
            <a:r>
              <a:rPr lang="en-US" sz="2400" dirty="0">
                <a:solidFill>
                  <a:schemeClr val="tx1"/>
                </a:solidFill>
              </a:rPr>
              <a:t>[insert initial model here]</a:t>
            </a:r>
          </a:p>
        </p:txBody>
      </p:sp>
      <p:cxnSp>
        <p:nvCxnSpPr>
          <p:cNvPr id="3" name="Straight Connector 2"/>
          <p:cNvCxnSpPr>
            <a:cxnSpLocks/>
          </p:cNvCxnSpPr>
          <p:nvPr/>
        </p:nvCxnSpPr>
        <p:spPr>
          <a:xfrm>
            <a:off x="4543276" y="889554"/>
            <a:ext cx="0" cy="2968071"/>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0" name="Shape 144"/>
          <p:cNvSpPr/>
          <p:nvPr/>
        </p:nvSpPr>
        <p:spPr>
          <a:xfrm>
            <a:off x="317592" y="971524"/>
            <a:ext cx="4199422" cy="81079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321457" indent="-321457" algn="l">
              <a:spcBef>
                <a:spcPts val="2250"/>
              </a:spcBef>
              <a:buFont typeface="Arial"/>
              <a:buChar char="•"/>
              <a:defRPr sz="2800">
                <a:solidFill>
                  <a:srgbClr val="583F34"/>
                </a:solidFill>
                <a:latin typeface="Arial"/>
                <a:ea typeface="Arial"/>
                <a:cs typeface="Arial"/>
                <a:sym typeface="Arial"/>
              </a:defRPr>
            </a:pPr>
            <a:r>
              <a:rPr lang="en-US" sz="2400" dirty="0">
                <a:solidFill>
                  <a:schemeClr val="tx1"/>
                </a:solidFill>
              </a:rPr>
              <a:t>[insert bulleted finch story here]</a:t>
            </a:r>
          </a:p>
        </p:txBody>
      </p:sp>
      <p:sp>
        <p:nvSpPr>
          <p:cNvPr id="4" name="TextBox 3"/>
          <p:cNvSpPr txBox="1"/>
          <p:nvPr/>
        </p:nvSpPr>
        <p:spPr>
          <a:xfrm>
            <a:off x="1120266" y="3955671"/>
            <a:ext cx="7705512" cy="8107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l"/>
            <a:r>
              <a:rPr lang="en-US" sz="2400" dirty="0"/>
              <a:t>Use the finch story to refine the model ideas on the right. </a:t>
            </a:r>
          </a:p>
        </p:txBody>
      </p:sp>
      <p:pic>
        <p:nvPicPr>
          <p:cNvPr id="13" name="Picture 12" descr="Icon&#10;&#10;Description automatically generated">
            <a:extLst>
              <a:ext uri="{FF2B5EF4-FFF2-40B4-BE49-F238E27FC236}">
                <a16:creationId xmlns:a16="http://schemas.microsoft.com/office/drawing/2014/main" id="{5E7BED94-A92D-9E48-9A90-05CC8D7639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33" y="3857626"/>
            <a:ext cx="732109" cy="930743"/>
          </a:xfrm>
          <a:prstGeom prst="rect">
            <a:avLst/>
          </a:prstGeom>
        </p:spPr>
      </p:pic>
      <p:pic>
        <p:nvPicPr>
          <p:cNvPr id="11" name="Picture 10" descr="Icon&#10;&#10;Description automatically generated">
            <a:extLst>
              <a:ext uri="{FF2B5EF4-FFF2-40B4-BE49-F238E27FC236}">
                <a16:creationId xmlns:a16="http://schemas.microsoft.com/office/drawing/2014/main" id="{17460B74-DF93-48CB-87BA-E835EB4B62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233" y="5022909"/>
            <a:ext cx="1024996" cy="930743"/>
          </a:xfrm>
          <a:prstGeom prst="rect">
            <a:avLst/>
          </a:prstGeom>
        </p:spPr>
      </p:pic>
      <p:sp>
        <p:nvSpPr>
          <p:cNvPr id="14" name="TextBox 13">
            <a:extLst>
              <a:ext uri="{FF2B5EF4-FFF2-40B4-BE49-F238E27FC236}">
                <a16:creationId xmlns:a16="http://schemas.microsoft.com/office/drawing/2014/main" id="{90D860FD-7FCA-4992-8F54-D2F62CF59D66}"/>
              </a:ext>
            </a:extLst>
          </p:cNvPr>
          <p:cNvSpPr txBox="1"/>
          <p:nvPr/>
        </p:nvSpPr>
        <p:spPr>
          <a:xfrm>
            <a:off x="1196129" y="5158182"/>
            <a:ext cx="8020699" cy="8107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l"/>
            <a:r>
              <a:rPr lang="en-US" sz="2400" dirty="0"/>
              <a:t>Record your revised model ideas in box H of your doodle sheet.</a:t>
            </a:r>
          </a:p>
        </p:txBody>
      </p:sp>
    </p:spTree>
    <p:extLst>
      <p:ext uri="{BB962C8B-B14F-4D97-AF65-F5344CB8AC3E}">
        <p14:creationId xmlns:p14="http://schemas.microsoft.com/office/powerpoint/2010/main" val="8358401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Autofit/>
          </a:bodyPr>
          <a:lstStyle/>
          <a:p>
            <a:r>
              <a:rPr lang="en-US" dirty="0"/>
              <a:t>LS05 Summary</a:t>
            </a:r>
          </a:p>
        </p:txBody>
      </p:sp>
      <p:sp>
        <p:nvSpPr>
          <p:cNvPr id="2" name="Text Placeholder 1">
            <a:extLst>
              <a:ext uri="{FF2B5EF4-FFF2-40B4-BE49-F238E27FC236}">
                <a16:creationId xmlns:a16="http://schemas.microsoft.com/office/drawing/2014/main" id="{1A77CCF7-9FF0-4DF1-9B34-A61E1EB6B7EF}"/>
              </a:ext>
            </a:extLst>
          </p:cNvPr>
          <p:cNvSpPr>
            <a:spLocks noGrp="1"/>
          </p:cNvSpPr>
          <p:nvPr>
            <p:ph type="body" sz="quarter" idx="10"/>
          </p:nvPr>
        </p:nvSpPr>
        <p:spPr/>
        <p:txBody>
          <a:bodyPr>
            <a:noAutofit/>
          </a:bodyPr>
          <a:lstStyle/>
          <a:p>
            <a:r>
              <a:rPr lang="en-US" b="1" dirty="0"/>
              <a:t>What did we figure out?</a:t>
            </a:r>
          </a:p>
          <a:p>
            <a:endParaRPr lang="en-US" dirty="0"/>
          </a:p>
          <a:p>
            <a:r>
              <a:rPr lang="en-US" dirty="0"/>
              <a:t>We used our detailed exploration of the finches on Daphne Major to first develop a causal account for what happened to them over time and then we used these ideas to revise our initial model for how populations change over time. </a:t>
            </a:r>
          </a:p>
          <a:p>
            <a:endParaRPr lang="en-US" dirty="0"/>
          </a:p>
        </p:txBody>
      </p:sp>
      <p:sp>
        <p:nvSpPr>
          <p:cNvPr id="3" name="Text Placeholder 2">
            <a:extLst>
              <a:ext uri="{FF2B5EF4-FFF2-40B4-BE49-F238E27FC236}">
                <a16:creationId xmlns:a16="http://schemas.microsoft.com/office/drawing/2014/main" id="{DC27651C-6E06-42D3-99FB-3C39BFF97B33}"/>
              </a:ext>
            </a:extLst>
          </p:cNvPr>
          <p:cNvSpPr>
            <a:spLocks noGrp="1"/>
          </p:cNvSpPr>
          <p:nvPr>
            <p:ph type="body" sz="quarter" idx="11"/>
          </p:nvPr>
        </p:nvSpPr>
        <p:spPr/>
        <p:txBody>
          <a:bodyPr/>
          <a:lstStyle/>
          <a:p>
            <a:r>
              <a:rPr lang="en-US" i="1" u="sng" dirty="0"/>
              <a:t>LS05 Teacher Reflection Notes</a:t>
            </a:r>
          </a:p>
          <a:p>
            <a:endParaRPr lang="en-US" dirty="0"/>
          </a:p>
          <a:p>
            <a:r>
              <a:rPr lang="en-US" dirty="0"/>
              <a:t>Things that went well…</a:t>
            </a:r>
          </a:p>
          <a:p>
            <a:endParaRPr lang="en-US" dirty="0"/>
          </a:p>
          <a:p>
            <a:r>
              <a:rPr lang="en-US" dirty="0"/>
              <a:t>Things I would change…</a:t>
            </a:r>
          </a:p>
          <a:p>
            <a:endParaRPr lang="en-US" dirty="0"/>
          </a:p>
        </p:txBody>
      </p:sp>
    </p:spTree>
    <p:extLst>
      <p:ext uri="{BB962C8B-B14F-4D97-AF65-F5344CB8AC3E}">
        <p14:creationId xmlns:p14="http://schemas.microsoft.com/office/powerpoint/2010/main" val="86240988"/>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5DFFA-E9C1-4FF7-913B-EBFBE6EDF7D8}"/>
              </a:ext>
            </a:extLst>
          </p:cNvPr>
          <p:cNvSpPr>
            <a:spLocks noGrp="1"/>
          </p:cNvSpPr>
          <p:nvPr>
            <p:ph type="title"/>
          </p:nvPr>
        </p:nvSpPr>
        <p:spPr/>
        <p:txBody>
          <a:bodyPr>
            <a:noAutofit/>
          </a:bodyPr>
          <a:lstStyle/>
          <a:p>
            <a:r>
              <a:rPr lang="en-US" dirty="0"/>
              <a:t>Learning Segment 06 Overview</a:t>
            </a:r>
          </a:p>
        </p:txBody>
      </p:sp>
      <p:sp>
        <p:nvSpPr>
          <p:cNvPr id="3" name="Text Placeholder 2">
            <a:extLst>
              <a:ext uri="{FF2B5EF4-FFF2-40B4-BE49-F238E27FC236}">
                <a16:creationId xmlns:a16="http://schemas.microsoft.com/office/drawing/2014/main" id="{E300AB80-9A7E-4C76-8596-0A135DAC3FF3}"/>
              </a:ext>
            </a:extLst>
          </p:cNvPr>
          <p:cNvSpPr>
            <a:spLocks noGrp="1"/>
          </p:cNvSpPr>
          <p:nvPr>
            <p:ph type="body" sz="quarter" idx="10"/>
          </p:nvPr>
        </p:nvSpPr>
        <p:spPr/>
        <p:txBody>
          <a:bodyPr/>
          <a:lstStyle/>
          <a:p>
            <a:r>
              <a:rPr lang="en-US" b="1" dirty="0"/>
              <a:t>M</a:t>
            </a:r>
            <a:r>
              <a:rPr lang="en-US" dirty="0"/>
              <a:t>: This segment consists of a series of activities that will help students to explore and deepen their ideas about trait change to see if they are also seen across other species.</a:t>
            </a:r>
          </a:p>
        </p:txBody>
      </p:sp>
      <p:sp>
        <p:nvSpPr>
          <p:cNvPr id="5" name="Text Placeholder 4">
            <a:extLst>
              <a:ext uri="{FF2B5EF4-FFF2-40B4-BE49-F238E27FC236}">
                <a16:creationId xmlns:a16="http://schemas.microsoft.com/office/drawing/2014/main" id="{E161CE4F-22AB-46D7-820C-6E6D76EE2358}"/>
              </a:ext>
            </a:extLst>
          </p:cNvPr>
          <p:cNvSpPr>
            <a:spLocks noGrp="1"/>
          </p:cNvSpPr>
          <p:nvPr>
            <p:ph type="body" sz="quarter" idx="12"/>
          </p:nvPr>
        </p:nvSpPr>
        <p:spPr/>
        <p:txBody>
          <a:bodyPr>
            <a:noAutofit/>
          </a:bodyPr>
          <a:lstStyle/>
          <a:p>
            <a:r>
              <a:rPr lang="en-US" i="1" u="sng" dirty="0"/>
              <a:t>Resources you will need</a:t>
            </a:r>
          </a:p>
          <a:p>
            <a:endParaRPr lang="en-US" dirty="0"/>
          </a:p>
          <a:p>
            <a:r>
              <a:rPr lang="en-US" dirty="0"/>
              <a:t>NS Doodle Sheet_vJul2021</a:t>
            </a:r>
          </a:p>
          <a:p>
            <a:r>
              <a:rPr lang="en-US" dirty="0"/>
              <a:t>Net logo</a:t>
            </a:r>
          </a:p>
          <a:p>
            <a:r>
              <a:rPr lang="en-US" dirty="0"/>
              <a:t>"Oh Deer”  Teacher Notes</a:t>
            </a:r>
          </a:p>
          <a:p>
            <a:r>
              <a:rPr lang="en-US" dirty="0"/>
              <a:t>Variation Lab and Teacher Notes</a:t>
            </a:r>
          </a:p>
          <a:p>
            <a:r>
              <a:rPr lang="en-US" dirty="0" err="1"/>
              <a:t>Wormeaters</a:t>
            </a:r>
            <a:r>
              <a:rPr lang="en-US" dirty="0"/>
              <a:t> Activity and Teacher Notes</a:t>
            </a:r>
          </a:p>
          <a:p>
            <a:endParaRPr lang="en-US" dirty="0"/>
          </a:p>
          <a:p>
            <a:endParaRPr lang="en-US" dirty="0"/>
          </a:p>
        </p:txBody>
      </p:sp>
      <p:sp>
        <p:nvSpPr>
          <p:cNvPr id="6" name="Text Placeholder 5">
            <a:extLst>
              <a:ext uri="{FF2B5EF4-FFF2-40B4-BE49-F238E27FC236}">
                <a16:creationId xmlns:a16="http://schemas.microsoft.com/office/drawing/2014/main" id="{992B5D15-55D1-4FEB-9BFD-6679A491E7E2}"/>
              </a:ext>
            </a:extLst>
          </p:cNvPr>
          <p:cNvSpPr>
            <a:spLocks noGrp="1"/>
          </p:cNvSpPr>
          <p:nvPr>
            <p:ph type="body" sz="quarter" idx="11"/>
          </p:nvPr>
        </p:nvSpPr>
        <p:spPr>
          <a:xfrm>
            <a:off x="647380" y="2991963"/>
            <a:ext cx="1842602" cy="423491"/>
          </a:xfrm>
        </p:spPr>
        <p:txBody>
          <a:bodyPr/>
          <a:lstStyle/>
          <a:p>
            <a:r>
              <a:rPr lang="en-US" dirty="0"/>
              <a:t>: 250 – 300 Minutes</a:t>
            </a:r>
          </a:p>
        </p:txBody>
      </p:sp>
    </p:spTree>
    <p:extLst>
      <p:ext uri="{BB962C8B-B14F-4D97-AF65-F5344CB8AC3E}">
        <p14:creationId xmlns:p14="http://schemas.microsoft.com/office/powerpoint/2010/main" val="2150888199"/>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1A5AE3ED-CAA4-9C4F-A4D6-14A7F3830884}"/>
              </a:ext>
            </a:extLst>
          </p:cNvPr>
          <p:cNvSpPr txBox="1">
            <a:spLocks noGrp="1"/>
          </p:cNvSpPr>
          <p:nvPr>
            <p:ph type="title"/>
          </p:nvPr>
        </p:nvSpPr>
        <p:spPr/>
        <p:txBody>
          <a:bodyPr vert="horz" lIns="64294" tIns="32147" rIns="64294" bIns="32147" rtlCol="0" anchor="ctr">
            <a:noAutofit/>
          </a:bodyPr>
          <a:lstStyle>
            <a:lvl1pPr algn="l" defTabSz="650230" rtl="0" eaLnBrk="1" latinLnBrk="0" hangingPunct="1">
              <a:spcBef>
                <a:spcPct val="0"/>
              </a:spcBef>
              <a:buNone/>
              <a:defRPr sz="3800" kern="1200">
                <a:solidFill>
                  <a:srgbClr val="FFFFFF"/>
                </a:solidFill>
                <a:latin typeface="Arial"/>
                <a:ea typeface="Arial"/>
                <a:cs typeface="Arial"/>
                <a:sym typeface="Arial"/>
              </a:defRPr>
            </a:lvl1pPr>
          </a:lstStyle>
          <a:p>
            <a:r>
              <a:rPr lang="en-US" sz="2800" dirty="0">
                <a:latin typeface="+mj-lt"/>
              </a:rPr>
              <a:t>LS06 Overview Continued</a:t>
            </a:r>
          </a:p>
        </p:txBody>
      </p:sp>
      <p:sp>
        <p:nvSpPr>
          <p:cNvPr id="3" name="Text Placeholder 2">
            <a:extLst>
              <a:ext uri="{FF2B5EF4-FFF2-40B4-BE49-F238E27FC236}">
                <a16:creationId xmlns:a16="http://schemas.microsoft.com/office/drawing/2014/main" id="{2423EE7F-6010-4252-9C74-034B809B0816}"/>
              </a:ext>
            </a:extLst>
          </p:cNvPr>
          <p:cNvSpPr>
            <a:spLocks noGrp="1"/>
          </p:cNvSpPr>
          <p:nvPr>
            <p:ph type="body" sz="quarter" idx="10"/>
          </p:nvPr>
        </p:nvSpPr>
        <p:spPr/>
        <p:txBody>
          <a:bodyPr>
            <a:noAutofit/>
          </a:bodyPr>
          <a:lstStyle/>
          <a:p>
            <a:r>
              <a:rPr lang="en-US" dirty="0"/>
              <a:t>The goal of this segment is for students to further explore phenomena in service of evaluating and revising their model. Compared to other segments in this triangle, this is a relatively long segment and is slide intensive. Try not to fall into the trap of direct instruction. Student ideas should continue to be foregrounded as they proceed through these activities. Also, at the beginning of each task, it’s a good idea to remind them of the driving question for this triangle, and for the finches—during this segment, they are generating/revising/testing model ideas that will help them to answer both. Restating these questions can serve as a reminder of what they are trying to figure out. Please remember to refer the important information on the  Presenter Notes for each slide. </a:t>
            </a:r>
          </a:p>
          <a:p>
            <a:endParaRPr lang="en-US" dirty="0"/>
          </a:p>
        </p:txBody>
      </p:sp>
    </p:spTree>
    <p:extLst>
      <p:ext uri="{BB962C8B-B14F-4D97-AF65-F5344CB8AC3E}">
        <p14:creationId xmlns:p14="http://schemas.microsoft.com/office/powerpoint/2010/main" val="1494232966"/>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15" name="Shape 261"/>
          <p:cNvSpPr/>
          <p:nvPr/>
        </p:nvSpPr>
        <p:spPr>
          <a:xfrm>
            <a:off x="520184" y="385862"/>
            <a:ext cx="7970202" cy="137037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Now that we have our model, let’s further explore our ideas and see if we can find additional evidence that supports or refutes them. </a:t>
            </a:r>
            <a:endParaRPr sz="2800" dirty="0">
              <a:solidFill>
                <a:schemeClr val="tx1"/>
              </a:solidFill>
            </a:endParaRPr>
          </a:p>
        </p:txBody>
      </p:sp>
      <p:sp>
        <p:nvSpPr>
          <p:cNvPr id="45" name="Shape 144"/>
          <p:cNvSpPr/>
          <p:nvPr/>
        </p:nvSpPr>
        <p:spPr>
          <a:xfrm>
            <a:off x="223567" y="3313131"/>
            <a:ext cx="5105997" cy="41838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marL="361639" indent="-361639" algn="l">
              <a:spcBef>
                <a:spcPts val="2250"/>
              </a:spcBef>
              <a:buFont typeface="+mj-lt"/>
              <a:buAutoNum type="arabicPeriod"/>
              <a:defRPr sz="2800">
                <a:solidFill>
                  <a:srgbClr val="583F34"/>
                </a:solidFill>
                <a:latin typeface="Arial"/>
                <a:ea typeface="Arial"/>
                <a:cs typeface="Arial"/>
                <a:sym typeface="Arial"/>
              </a:defRPr>
            </a:pPr>
            <a:endParaRPr lang="en-US" sz="2250" dirty="0"/>
          </a:p>
        </p:txBody>
      </p:sp>
      <p:sp>
        <p:nvSpPr>
          <p:cNvPr id="8" name="Shape 261"/>
          <p:cNvSpPr/>
          <p:nvPr/>
        </p:nvSpPr>
        <p:spPr>
          <a:xfrm>
            <a:off x="520184" y="2084580"/>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We’ll start with our ideas related to the change in the population size of the finches.</a:t>
            </a:r>
            <a:endParaRPr sz="2800" dirty="0">
              <a:solidFill>
                <a:schemeClr val="tx1"/>
              </a:solidFill>
            </a:endParaRPr>
          </a:p>
        </p:txBody>
      </p:sp>
      <p:pic>
        <p:nvPicPr>
          <p:cNvPr id="10"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520183" y="3183070"/>
            <a:ext cx="3765474" cy="3080322"/>
          </a:xfrm>
          <a:prstGeom prst="rect">
            <a:avLst/>
          </a:prstGeom>
          <a:ln w="12700">
            <a:miter lim="400000"/>
          </a:ln>
        </p:spPr>
      </p:pic>
      <p:sp>
        <p:nvSpPr>
          <p:cNvPr id="11" name="Shape 261"/>
          <p:cNvSpPr/>
          <p:nvPr/>
        </p:nvSpPr>
        <p:spPr>
          <a:xfrm>
            <a:off x="4025319" y="3763820"/>
            <a:ext cx="4516161" cy="137037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Where else have we observed changes in population sizes?</a:t>
            </a:r>
            <a:endParaRPr sz="2800" dirty="0">
              <a:solidFill>
                <a:schemeClr val="tx1"/>
              </a:solidFill>
            </a:endParaRPr>
          </a:p>
        </p:txBody>
      </p:sp>
    </p:spTree>
    <p:extLst>
      <p:ext uri="{BB962C8B-B14F-4D97-AF65-F5344CB8AC3E}">
        <p14:creationId xmlns:p14="http://schemas.microsoft.com/office/powerpoint/2010/main" val="873449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15" name="Shape 261"/>
          <p:cNvSpPr/>
          <p:nvPr/>
        </p:nvSpPr>
        <p:spPr>
          <a:xfrm>
            <a:off x="515253" y="385795"/>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Let’s consider the following question</a:t>
            </a:r>
            <a:r>
              <a:rPr lang="is-IS" sz="2800" dirty="0">
                <a:solidFill>
                  <a:schemeClr val="tx1"/>
                </a:solidFill>
              </a:rPr>
              <a:t>…</a:t>
            </a:r>
            <a:endParaRPr sz="2800" dirty="0">
              <a:solidFill>
                <a:schemeClr val="tx1"/>
              </a:solidFill>
            </a:endParaRPr>
          </a:p>
        </p:txBody>
      </p:sp>
      <p:sp>
        <p:nvSpPr>
          <p:cNvPr id="8" name="Shape 261"/>
          <p:cNvSpPr/>
          <p:nvPr/>
        </p:nvSpPr>
        <p:spPr>
          <a:xfrm>
            <a:off x="571278" y="1167413"/>
            <a:ext cx="7970202" cy="137037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What if there was </a:t>
            </a:r>
            <a:r>
              <a:rPr lang="en-US" sz="2800" u="sng" dirty="0">
                <a:solidFill>
                  <a:schemeClr val="tx1"/>
                </a:solidFill>
              </a:rPr>
              <a:t>no</a:t>
            </a:r>
            <a:r>
              <a:rPr lang="en-US" sz="2800" dirty="0">
                <a:solidFill>
                  <a:schemeClr val="tx1"/>
                </a:solidFill>
              </a:rPr>
              <a:t> starvation in the finches? What if all the parents and offspring had survived? What would happen to the population?</a:t>
            </a:r>
            <a:endParaRPr sz="2800" dirty="0">
              <a:solidFill>
                <a:schemeClr val="tx1"/>
              </a:solidFill>
            </a:endParaRPr>
          </a:p>
        </p:txBody>
      </p:sp>
      <p:cxnSp>
        <p:nvCxnSpPr>
          <p:cNvPr id="12" name="Straight Connector 11"/>
          <p:cNvCxnSpPr/>
          <p:nvPr/>
        </p:nvCxnSpPr>
        <p:spPr>
          <a:xfrm>
            <a:off x="1939827" y="2825541"/>
            <a:ext cx="0" cy="3069252"/>
          </a:xfrm>
          <a:prstGeom prst="line">
            <a:avLst/>
          </a:prstGeom>
          <a:noFill/>
          <a:ln w="19050" cap="flat">
            <a:solidFill>
              <a:srgbClr val="000000"/>
            </a:solidFill>
            <a:prstDash val="solid"/>
            <a:miter lim="400000"/>
            <a:headEnd type="triangle" w="med" len="med"/>
            <a:tailEnd type="none"/>
          </a:ln>
          <a:effectLst/>
          <a:sp3d/>
        </p:spPr>
        <p:style>
          <a:lnRef idx="0">
            <a:scrgbClr r="0" g="0" b="0"/>
          </a:lnRef>
          <a:fillRef idx="0">
            <a:scrgbClr r="0" g="0" b="0"/>
          </a:fillRef>
          <a:effectRef idx="0">
            <a:scrgbClr r="0" g="0" b="0"/>
          </a:effectRef>
          <a:fontRef idx="none"/>
        </p:style>
      </p:cxnSp>
      <p:cxnSp>
        <p:nvCxnSpPr>
          <p:cNvPr id="13" name="Straight Connector 12"/>
          <p:cNvCxnSpPr/>
          <p:nvPr/>
        </p:nvCxnSpPr>
        <p:spPr>
          <a:xfrm>
            <a:off x="1939827" y="5877417"/>
            <a:ext cx="5121053" cy="17376"/>
          </a:xfrm>
          <a:prstGeom prst="line">
            <a:avLst/>
          </a:prstGeom>
          <a:noFill/>
          <a:ln w="31750" cap="flat">
            <a:solidFill>
              <a:srgbClr val="000000"/>
            </a:solidFill>
            <a:prstDash val="solid"/>
            <a:miter lim="400000"/>
            <a:tailEnd type="triangle" w="med" len="lg"/>
          </a:ln>
          <a:effectLst/>
          <a:sp3d/>
        </p:spPr>
        <p:style>
          <a:lnRef idx="0">
            <a:scrgbClr r="0" g="0" b="0"/>
          </a:lnRef>
          <a:fillRef idx="0">
            <a:scrgbClr r="0" g="0" b="0"/>
          </a:fillRef>
          <a:effectRef idx="0">
            <a:scrgbClr r="0" g="0" b="0"/>
          </a:effectRef>
          <a:fontRef idx="none"/>
        </p:style>
      </p:cxnSp>
      <p:sp>
        <p:nvSpPr>
          <p:cNvPr id="14" name="TextBox 13"/>
          <p:cNvSpPr txBox="1"/>
          <p:nvPr/>
        </p:nvSpPr>
        <p:spPr>
          <a:xfrm rot="16200000">
            <a:off x="994689" y="4067415"/>
            <a:ext cx="1086837"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r>
              <a:rPr lang="en-US" sz="1969" dirty="0">
                <a:solidFill>
                  <a:srgbClr val="583F34"/>
                </a:solidFill>
                <a:latin typeface="Arial" charset="0"/>
                <a:ea typeface="Arial" charset="0"/>
                <a:cs typeface="Arial" charset="0"/>
              </a:rPr>
              <a:t># finches</a:t>
            </a:r>
          </a:p>
        </p:txBody>
      </p:sp>
      <p:sp>
        <p:nvSpPr>
          <p:cNvPr id="16" name="TextBox 15"/>
          <p:cNvSpPr txBox="1"/>
          <p:nvPr/>
        </p:nvSpPr>
        <p:spPr>
          <a:xfrm>
            <a:off x="7078254" y="5653283"/>
            <a:ext cx="677691"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r>
              <a:rPr lang="en-US" sz="1969" dirty="0">
                <a:solidFill>
                  <a:srgbClr val="583F34"/>
                </a:solidFill>
                <a:latin typeface="Arial" charset="0"/>
                <a:ea typeface="Arial" charset="0"/>
                <a:cs typeface="Arial" charset="0"/>
              </a:rPr>
              <a:t>time</a:t>
            </a:r>
          </a:p>
        </p:txBody>
      </p:sp>
      <p:grpSp>
        <p:nvGrpSpPr>
          <p:cNvPr id="2" name="Group 1">
            <a:extLst>
              <a:ext uri="{FF2B5EF4-FFF2-40B4-BE49-F238E27FC236}">
                <a16:creationId xmlns:a16="http://schemas.microsoft.com/office/drawing/2014/main" id="{1F6F94C2-843B-46E6-91BC-5274EA75C1CD}"/>
              </a:ext>
            </a:extLst>
          </p:cNvPr>
          <p:cNvGrpSpPr/>
          <p:nvPr/>
        </p:nvGrpSpPr>
        <p:grpSpPr>
          <a:xfrm>
            <a:off x="2188776" y="2919830"/>
            <a:ext cx="5228323" cy="2089915"/>
            <a:chOff x="3112926" y="4152647"/>
            <a:chExt cx="7435837" cy="2972324"/>
          </a:xfrm>
        </p:grpSpPr>
        <p:sp>
          <p:nvSpPr>
            <p:cNvPr id="17" name="Shape 261"/>
            <p:cNvSpPr/>
            <p:nvPr/>
          </p:nvSpPr>
          <p:spPr>
            <a:xfrm>
              <a:off x="3112926" y="5791454"/>
              <a:ext cx="7435837" cy="133351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Draw your prediction in box I on your doodle sheet.</a:t>
              </a:r>
              <a:endParaRPr sz="2800" dirty="0">
                <a:solidFill>
                  <a:schemeClr val="tx1"/>
                </a:solidFill>
              </a:endParaRPr>
            </a:p>
          </p:txBody>
        </p:sp>
        <p:pic>
          <p:nvPicPr>
            <p:cNvPr id="10" name="Picture 9" descr="Icon&#10;&#10;Description automatically generated">
              <a:extLst>
                <a:ext uri="{FF2B5EF4-FFF2-40B4-BE49-F238E27FC236}">
                  <a16:creationId xmlns:a16="http://schemas.microsoft.com/office/drawing/2014/main" id="{FE44281D-1667-F249-A712-342B977DF6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4071" y="4152647"/>
              <a:ext cx="1593545" cy="1447012"/>
            </a:xfrm>
            <a:prstGeom prst="rect">
              <a:avLst/>
            </a:prstGeom>
          </p:spPr>
        </p:pic>
      </p:grpSp>
    </p:spTree>
    <p:extLst>
      <p:ext uri="{BB962C8B-B14F-4D97-AF65-F5344CB8AC3E}">
        <p14:creationId xmlns:p14="http://schemas.microsoft.com/office/powerpoint/2010/main" val="147878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4" grpId="0"/>
      <p:bldP spid="1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cxnSp>
        <p:nvCxnSpPr>
          <p:cNvPr id="12" name="Straight Connector 11"/>
          <p:cNvCxnSpPr/>
          <p:nvPr/>
        </p:nvCxnSpPr>
        <p:spPr>
          <a:xfrm>
            <a:off x="909932" y="650222"/>
            <a:ext cx="0" cy="5190645"/>
          </a:xfrm>
          <a:prstGeom prst="line">
            <a:avLst/>
          </a:prstGeom>
          <a:noFill/>
          <a:ln w="19050" cap="flat">
            <a:solidFill>
              <a:srgbClr val="000000"/>
            </a:solidFill>
            <a:prstDash val="solid"/>
            <a:miter lim="400000"/>
            <a:headEnd type="triangle" w="med" len="med"/>
            <a:tailEnd type="none"/>
          </a:ln>
          <a:effectLst/>
          <a:sp3d/>
        </p:spPr>
        <p:style>
          <a:lnRef idx="0">
            <a:scrgbClr r="0" g="0" b="0"/>
          </a:lnRef>
          <a:fillRef idx="0">
            <a:scrgbClr r="0" g="0" b="0"/>
          </a:fillRef>
          <a:effectRef idx="0">
            <a:scrgbClr r="0" g="0" b="0"/>
          </a:effectRef>
          <a:fontRef idx="none"/>
        </p:style>
      </p:cxnSp>
      <p:cxnSp>
        <p:nvCxnSpPr>
          <p:cNvPr id="13" name="Straight Connector 12"/>
          <p:cNvCxnSpPr/>
          <p:nvPr/>
        </p:nvCxnSpPr>
        <p:spPr>
          <a:xfrm>
            <a:off x="899516" y="5832177"/>
            <a:ext cx="6772871" cy="8689"/>
          </a:xfrm>
          <a:prstGeom prst="line">
            <a:avLst/>
          </a:prstGeom>
          <a:noFill/>
          <a:ln w="31750" cap="flat">
            <a:solidFill>
              <a:srgbClr val="000000"/>
            </a:solidFill>
            <a:prstDash val="solid"/>
            <a:miter lim="400000"/>
            <a:tailEnd type="triangle" w="med" len="lg"/>
          </a:ln>
          <a:effectLst/>
          <a:sp3d/>
        </p:spPr>
        <p:style>
          <a:lnRef idx="0">
            <a:scrgbClr r="0" g="0" b="0"/>
          </a:lnRef>
          <a:fillRef idx="0">
            <a:scrgbClr r="0" g="0" b="0"/>
          </a:fillRef>
          <a:effectRef idx="0">
            <a:scrgbClr r="0" g="0" b="0"/>
          </a:effectRef>
          <a:fontRef idx="none"/>
        </p:style>
      </p:cxnSp>
      <p:sp>
        <p:nvSpPr>
          <p:cNvPr id="14" name="TextBox 13"/>
          <p:cNvSpPr txBox="1"/>
          <p:nvPr/>
        </p:nvSpPr>
        <p:spPr>
          <a:xfrm rot="16200000">
            <a:off x="146517" y="2991148"/>
            <a:ext cx="1086837"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r>
              <a:rPr lang="en-US" sz="1969" dirty="0">
                <a:solidFill>
                  <a:srgbClr val="583F34"/>
                </a:solidFill>
                <a:latin typeface="Arial" charset="0"/>
                <a:ea typeface="Arial" charset="0"/>
                <a:cs typeface="Arial" charset="0"/>
              </a:rPr>
              <a:t># finches</a:t>
            </a:r>
          </a:p>
        </p:txBody>
      </p:sp>
      <p:sp>
        <p:nvSpPr>
          <p:cNvPr id="16" name="TextBox 15"/>
          <p:cNvSpPr txBox="1"/>
          <p:nvPr/>
        </p:nvSpPr>
        <p:spPr>
          <a:xfrm>
            <a:off x="7825437" y="5653283"/>
            <a:ext cx="677691"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r>
              <a:rPr lang="en-US" sz="1969" dirty="0">
                <a:solidFill>
                  <a:srgbClr val="583F34"/>
                </a:solidFill>
                <a:latin typeface="Arial" charset="0"/>
                <a:ea typeface="Arial" charset="0"/>
                <a:cs typeface="Arial" charset="0"/>
              </a:rPr>
              <a:t>time</a:t>
            </a:r>
          </a:p>
        </p:txBody>
      </p:sp>
    </p:spTree>
    <p:extLst>
      <p:ext uri="{BB962C8B-B14F-4D97-AF65-F5344CB8AC3E}">
        <p14:creationId xmlns:p14="http://schemas.microsoft.com/office/powerpoint/2010/main" val="9127782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7" name="Shape 261"/>
          <p:cNvSpPr/>
          <p:nvPr/>
        </p:nvSpPr>
        <p:spPr>
          <a:xfrm>
            <a:off x="515253" y="45170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Let’s Test Our Ideas Using a Simulation</a:t>
            </a:r>
            <a:endParaRPr sz="2800" dirty="0">
              <a:solidFill>
                <a:schemeClr val="tx1"/>
              </a:solidFill>
            </a:endParaRPr>
          </a:p>
        </p:txBody>
      </p:sp>
      <p:sp>
        <p:nvSpPr>
          <p:cNvPr id="8" name="Shape 261"/>
          <p:cNvSpPr/>
          <p:nvPr/>
        </p:nvSpPr>
        <p:spPr>
          <a:xfrm>
            <a:off x="515253" y="2115450"/>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What happened? Is this what you predicted?</a:t>
            </a:r>
            <a:endParaRPr sz="2800" dirty="0">
              <a:solidFill>
                <a:schemeClr val="tx1"/>
              </a:solidFill>
            </a:endParaRPr>
          </a:p>
        </p:txBody>
      </p:sp>
      <p:sp>
        <p:nvSpPr>
          <p:cNvPr id="10" name="Shape 261"/>
          <p:cNvSpPr/>
          <p:nvPr/>
        </p:nvSpPr>
        <p:spPr>
          <a:xfrm>
            <a:off x="515253" y="3645155"/>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Why or why not?  What caused this to happen?</a:t>
            </a:r>
            <a:endParaRPr sz="2800" dirty="0">
              <a:solidFill>
                <a:schemeClr val="tx1"/>
              </a:solidFill>
            </a:endParaRPr>
          </a:p>
        </p:txBody>
      </p:sp>
      <p:grpSp>
        <p:nvGrpSpPr>
          <p:cNvPr id="2" name="Group 1">
            <a:extLst>
              <a:ext uri="{FF2B5EF4-FFF2-40B4-BE49-F238E27FC236}">
                <a16:creationId xmlns:a16="http://schemas.microsoft.com/office/drawing/2014/main" id="{FD3FBED3-10A6-449B-B0AB-5F61A8028264}"/>
              </a:ext>
            </a:extLst>
          </p:cNvPr>
          <p:cNvGrpSpPr/>
          <p:nvPr/>
        </p:nvGrpSpPr>
        <p:grpSpPr>
          <a:xfrm>
            <a:off x="677326" y="4825263"/>
            <a:ext cx="7789350" cy="1017430"/>
            <a:chOff x="963307" y="6862596"/>
            <a:chExt cx="11078187" cy="1447012"/>
          </a:xfrm>
        </p:grpSpPr>
        <p:pic>
          <p:nvPicPr>
            <p:cNvPr id="6" name="Picture 5" descr="Icon&#10;&#10;Description automatically generated">
              <a:extLst>
                <a:ext uri="{FF2B5EF4-FFF2-40B4-BE49-F238E27FC236}">
                  <a16:creationId xmlns:a16="http://schemas.microsoft.com/office/drawing/2014/main" id="{97B82CCE-C233-4C01-9698-01644AB827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307" y="6862596"/>
              <a:ext cx="1593545" cy="1447012"/>
            </a:xfrm>
            <a:prstGeom prst="rect">
              <a:avLst/>
            </a:prstGeom>
          </p:spPr>
        </p:pic>
        <p:sp>
          <p:nvSpPr>
            <p:cNvPr id="11" name="Shape 261">
              <a:extLst>
                <a:ext uri="{FF2B5EF4-FFF2-40B4-BE49-F238E27FC236}">
                  <a16:creationId xmlns:a16="http://schemas.microsoft.com/office/drawing/2014/main" id="{34F61C4E-5C78-40E8-8587-41F96A913AC8}"/>
                </a:ext>
              </a:extLst>
            </p:cNvPr>
            <p:cNvSpPr/>
            <p:nvPr/>
          </p:nvSpPr>
          <p:spPr>
            <a:xfrm>
              <a:off x="2583562" y="6919344"/>
              <a:ext cx="9457932" cy="133351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Draw the actual graph in box J of your doodle sheet.</a:t>
              </a:r>
              <a:endParaRPr sz="2800" dirty="0">
                <a:solidFill>
                  <a:schemeClr val="tx1"/>
                </a:solidFill>
              </a:endParaRPr>
            </a:p>
          </p:txBody>
        </p:sp>
      </p:grpSp>
    </p:spTree>
    <p:extLst>
      <p:ext uri="{BB962C8B-B14F-4D97-AF65-F5344CB8AC3E}">
        <p14:creationId xmlns:p14="http://schemas.microsoft.com/office/powerpoint/2010/main" val="40192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15" name="Shape 261"/>
          <p:cNvSpPr/>
          <p:nvPr/>
        </p:nvSpPr>
        <p:spPr>
          <a:xfrm>
            <a:off x="515253" y="45170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Let’s consider another question</a:t>
            </a:r>
            <a:r>
              <a:rPr lang="is-IS" sz="2800" dirty="0">
                <a:solidFill>
                  <a:schemeClr val="tx1"/>
                </a:solidFill>
              </a:rPr>
              <a:t>…</a:t>
            </a:r>
            <a:endParaRPr sz="2800" dirty="0">
              <a:solidFill>
                <a:schemeClr val="tx1"/>
              </a:solidFill>
            </a:endParaRPr>
          </a:p>
        </p:txBody>
      </p:sp>
      <p:sp>
        <p:nvSpPr>
          <p:cNvPr id="8" name="Shape 261"/>
          <p:cNvSpPr/>
          <p:nvPr/>
        </p:nvSpPr>
        <p:spPr>
          <a:xfrm>
            <a:off x="571278" y="1383786"/>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Would we observe this kind of pattern in nature, in a real population? Why or why not?</a:t>
            </a:r>
            <a:endParaRPr sz="2800" dirty="0">
              <a:solidFill>
                <a:schemeClr val="tx1"/>
              </a:solidFill>
            </a:endParaRPr>
          </a:p>
        </p:txBody>
      </p:sp>
      <p:cxnSp>
        <p:nvCxnSpPr>
          <p:cNvPr id="12" name="Straight Connector 11"/>
          <p:cNvCxnSpPr/>
          <p:nvPr/>
        </p:nvCxnSpPr>
        <p:spPr>
          <a:xfrm>
            <a:off x="1939827" y="2825541"/>
            <a:ext cx="0" cy="3069252"/>
          </a:xfrm>
          <a:prstGeom prst="line">
            <a:avLst/>
          </a:prstGeom>
          <a:noFill/>
          <a:ln w="19050" cap="flat">
            <a:solidFill>
              <a:srgbClr val="000000"/>
            </a:solidFill>
            <a:prstDash val="solid"/>
            <a:miter lim="400000"/>
            <a:headEnd type="triangle" w="med" len="med"/>
            <a:tailEnd type="none"/>
          </a:ln>
          <a:effectLst/>
          <a:sp3d/>
        </p:spPr>
        <p:style>
          <a:lnRef idx="0">
            <a:scrgbClr r="0" g="0" b="0"/>
          </a:lnRef>
          <a:fillRef idx="0">
            <a:scrgbClr r="0" g="0" b="0"/>
          </a:fillRef>
          <a:effectRef idx="0">
            <a:scrgbClr r="0" g="0" b="0"/>
          </a:effectRef>
          <a:fontRef idx="none"/>
        </p:style>
      </p:cxnSp>
      <p:cxnSp>
        <p:nvCxnSpPr>
          <p:cNvPr id="13" name="Straight Connector 12"/>
          <p:cNvCxnSpPr/>
          <p:nvPr/>
        </p:nvCxnSpPr>
        <p:spPr>
          <a:xfrm>
            <a:off x="1939827" y="5877417"/>
            <a:ext cx="5121053" cy="17376"/>
          </a:xfrm>
          <a:prstGeom prst="line">
            <a:avLst/>
          </a:prstGeom>
          <a:noFill/>
          <a:ln w="31750" cap="flat">
            <a:solidFill>
              <a:srgbClr val="000000"/>
            </a:solidFill>
            <a:prstDash val="solid"/>
            <a:miter lim="400000"/>
            <a:tailEnd type="triangle" w="med" len="lg"/>
          </a:ln>
          <a:effectLst/>
          <a:sp3d/>
        </p:spPr>
        <p:style>
          <a:lnRef idx="0">
            <a:scrgbClr r="0" g="0" b="0"/>
          </a:lnRef>
          <a:fillRef idx="0">
            <a:scrgbClr r="0" g="0" b="0"/>
          </a:fillRef>
          <a:effectRef idx="0">
            <a:scrgbClr r="0" g="0" b="0"/>
          </a:effectRef>
          <a:fontRef idx="none"/>
        </p:style>
      </p:cxnSp>
      <p:sp>
        <p:nvSpPr>
          <p:cNvPr id="14" name="TextBox 13"/>
          <p:cNvSpPr txBox="1"/>
          <p:nvPr/>
        </p:nvSpPr>
        <p:spPr>
          <a:xfrm rot="16200000">
            <a:off x="994689" y="4067415"/>
            <a:ext cx="1086837"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r>
              <a:rPr lang="en-US" sz="1969" dirty="0">
                <a:solidFill>
                  <a:srgbClr val="583F34"/>
                </a:solidFill>
                <a:latin typeface="Arial" charset="0"/>
                <a:ea typeface="Arial" charset="0"/>
                <a:cs typeface="Arial" charset="0"/>
              </a:rPr>
              <a:t># finches</a:t>
            </a:r>
          </a:p>
        </p:txBody>
      </p:sp>
      <p:sp>
        <p:nvSpPr>
          <p:cNvPr id="16" name="TextBox 15"/>
          <p:cNvSpPr txBox="1"/>
          <p:nvPr/>
        </p:nvSpPr>
        <p:spPr>
          <a:xfrm>
            <a:off x="7078254" y="5653283"/>
            <a:ext cx="677691"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r>
              <a:rPr lang="en-US" sz="1969" dirty="0">
                <a:solidFill>
                  <a:srgbClr val="583F34"/>
                </a:solidFill>
                <a:latin typeface="Arial" charset="0"/>
                <a:ea typeface="Arial" charset="0"/>
                <a:cs typeface="Arial" charset="0"/>
              </a:rPr>
              <a:t>time</a:t>
            </a:r>
          </a:p>
        </p:txBody>
      </p:sp>
      <p:grpSp>
        <p:nvGrpSpPr>
          <p:cNvPr id="2" name="Group 1">
            <a:extLst>
              <a:ext uri="{FF2B5EF4-FFF2-40B4-BE49-F238E27FC236}">
                <a16:creationId xmlns:a16="http://schemas.microsoft.com/office/drawing/2014/main" id="{7F151B78-7792-4DE4-9AE0-A3CF48749505}"/>
              </a:ext>
            </a:extLst>
          </p:cNvPr>
          <p:cNvGrpSpPr/>
          <p:nvPr/>
        </p:nvGrpSpPr>
        <p:grpSpPr>
          <a:xfrm>
            <a:off x="2188776" y="2919830"/>
            <a:ext cx="5228323" cy="2089915"/>
            <a:chOff x="3112926" y="4152647"/>
            <a:chExt cx="7435837" cy="2972324"/>
          </a:xfrm>
        </p:grpSpPr>
        <p:sp>
          <p:nvSpPr>
            <p:cNvPr id="17" name="Shape 261"/>
            <p:cNvSpPr/>
            <p:nvPr/>
          </p:nvSpPr>
          <p:spPr>
            <a:xfrm>
              <a:off x="3112926" y="5791454"/>
              <a:ext cx="7435837" cy="133351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Draw your prediction in box K on your doodle sheet.</a:t>
              </a:r>
              <a:endParaRPr sz="2800" dirty="0">
                <a:solidFill>
                  <a:schemeClr val="tx1"/>
                </a:solidFill>
              </a:endParaRPr>
            </a:p>
          </p:txBody>
        </p:sp>
        <p:pic>
          <p:nvPicPr>
            <p:cNvPr id="10" name="Picture 9" descr="Icon&#10;&#10;Description automatically generated">
              <a:extLst>
                <a:ext uri="{FF2B5EF4-FFF2-40B4-BE49-F238E27FC236}">
                  <a16:creationId xmlns:a16="http://schemas.microsoft.com/office/drawing/2014/main" id="{F850F5B2-9EA3-8B4C-8DCC-E368371EBB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4071" y="4152647"/>
              <a:ext cx="1593545" cy="1447012"/>
            </a:xfrm>
            <a:prstGeom prst="rect">
              <a:avLst/>
            </a:prstGeom>
          </p:spPr>
        </p:pic>
      </p:grpSp>
    </p:spTree>
    <p:extLst>
      <p:ext uri="{BB962C8B-B14F-4D97-AF65-F5344CB8AC3E}">
        <p14:creationId xmlns:p14="http://schemas.microsoft.com/office/powerpoint/2010/main" val="770205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4" grpId="0"/>
      <p:bldP spid="1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7" name="Shape 261"/>
          <p:cNvSpPr/>
          <p:nvPr/>
        </p:nvSpPr>
        <p:spPr>
          <a:xfrm>
            <a:off x="586898" y="725055"/>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Let’s Test Our Prediction Using a Simulation</a:t>
            </a:r>
            <a:endParaRPr sz="2800" dirty="0">
              <a:solidFill>
                <a:schemeClr val="tx1"/>
              </a:solidFill>
            </a:endParaRPr>
          </a:p>
        </p:txBody>
      </p:sp>
      <p:sp>
        <p:nvSpPr>
          <p:cNvPr id="8" name="Shape 261"/>
          <p:cNvSpPr/>
          <p:nvPr/>
        </p:nvSpPr>
        <p:spPr>
          <a:xfrm>
            <a:off x="586899" y="1736740"/>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But now we will turn the switch “on”.</a:t>
            </a:r>
            <a:endParaRPr sz="2800" dirty="0">
              <a:solidFill>
                <a:schemeClr val="tx1"/>
              </a:solidFill>
            </a:endParaRPr>
          </a:p>
        </p:txBody>
      </p:sp>
      <p:sp>
        <p:nvSpPr>
          <p:cNvPr id="10" name="Shape 261"/>
          <p:cNvSpPr/>
          <p:nvPr/>
        </p:nvSpPr>
        <p:spPr>
          <a:xfrm>
            <a:off x="586899" y="3972776"/>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Why or why not? What caused this to happen?</a:t>
            </a:r>
            <a:endParaRPr sz="2800" dirty="0">
              <a:solidFill>
                <a:schemeClr val="tx1"/>
              </a:solidFill>
            </a:endParaRPr>
          </a:p>
        </p:txBody>
      </p:sp>
      <p:sp>
        <p:nvSpPr>
          <p:cNvPr id="6" name="Shape 261"/>
          <p:cNvSpPr/>
          <p:nvPr/>
        </p:nvSpPr>
        <p:spPr>
          <a:xfrm>
            <a:off x="586899" y="2780070"/>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What happened? Is what what you predicted?</a:t>
            </a:r>
            <a:endParaRPr sz="2800" dirty="0">
              <a:solidFill>
                <a:schemeClr val="tx1"/>
              </a:solidFill>
            </a:endParaRPr>
          </a:p>
        </p:txBody>
      </p:sp>
      <p:grpSp>
        <p:nvGrpSpPr>
          <p:cNvPr id="2" name="Group 1">
            <a:extLst>
              <a:ext uri="{FF2B5EF4-FFF2-40B4-BE49-F238E27FC236}">
                <a16:creationId xmlns:a16="http://schemas.microsoft.com/office/drawing/2014/main" id="{E88B38B9-98EC-41A9-A71A-25631DC30634}"/>
              </a:ext>
            </a:extLst>
          </p:cNvPr>
          <p:cNvGrpSpPr/>
          <p:nvPr/>
        </p:nvGrpSpPr>
        <p:grpSpPr>
          <a:xfrm>
            <a:off x="677326" y="4825263"/>
            <a:ext cx="7789350" cy="1017430"/>
            <a:chOff x="963307" y="6862596"/>
            <a:chExt cx="11078187" cy="1447012"/>
          </a:xfrm>
        </p:grpSpPr>
        <p:pic>
          <p:nvPicPr>
            <p:cNvPr id="11" name="Picture 10" descr="Icon&#10;&#10;Description automatically generated">
              <a:extLst>
                <a:ext uri="{FF2B5EF4-FFF2-40B4-BE49-F238E27FC236}">
                  <a16:creationId xmlns:a16="http://schemas.microsoft.com/office/drawing/2014/main" id="{8451D2DA-A6B7-435D-AB24-5C639768BF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307" y="6862596"/>
              <a:ext cx="1593545" cy="1447012"/>
            </a:xfrm>
            <a:prstGeom prst="rect">
              <a:avLst/>
            </a:prstGeom>
          </p:spPr>
        </p:pic>
        <p:sp>
          <p:nvSpPr>
            <p:cNvPr id="12" name="Shape 261">
              <a:extLst>
                <a:ext uri="{FF2B5EF4-FFF2-40B4-BE49-F238E27FC236}">
                  <a16:creationId xmlns:a16="http://schemas.microsoft.com/office/drawing/2014/main" id="{36A596FA-04CD-46B9-91DC-578AB7B36567}"/>
                </a:ext>
              </a:extLst>
            </p:cNvPr>
            <p:cNvSpPr/>
            <p:nvPr/>
          </p:nvSpPr>
          <p:spPr>
            <a:xfrm>
              <a:off x="2583562" y="6919344"/>
              <a:ext cx="9457932" cy="133351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Draw the actual graph in box L of your doodle sheet.</a:t>
              </a:r>
              <a:endParaRPr sz="2800" dirty="0">
                <a:solidFill>
                  <a:schemeClr val="tx1"/>
                </a:solidFill>
              </a:endParaRPr>
            </a:p>
          </p:txBody>
        </p:sp>
      </p:grpSp>
    </p:spTree>
    <p:extLst>
      <p:ext uri="{BB962C8B-B14F-4D97-AF65-F5344CB8AC3E}">
        <p14:creationId xmlns:p14="http://schemas.microsoft.com/office/powerpoint/2010/main" val="5409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dirty="0"/>
              <a:t>Learning Segment 01 Overview</a:t>
            </a:r>
          </a:p>
        </p:txBody>
      </p:sp>
      <p:sp>
        <p:nvSpPr>
          <p:cNvPr id="2" name="Text Placeholder 1">
            <a:extLst>
              <a:ext uri="{FF2B5EF4-FFF2-40B4-BE49-F238E27FC236}">
                <a16:creationId xmlns:a16="http://schemas.microsoft.com/office/drawing/2014/main" id="{BC398F02-A196-4A5D-BFF5-88FCE7A92CF5}"/>
              </a:ext>
            </a:extLst>
          </p:cNvPr>
          <p:cNvSpPr>
            <a:spLocks noGrp="1"/>
          </p:cNvSpPr>
          <p:nvPr>
            <p:ph type="body" sz="quarter" idx="10"/>
          </p:nvPr>
        </p:nvSpPr>
        <p:spPr/>
        <p:txBody>
          <a:bodyPr>
            <a:noAutofit/>
          </a:bodyPr>
          <a:lstStyle/>
          <a:p>
            <a:r>
              <a:rPr lang="en-US" b="1" dirty="0"/>
              <a:t>P</a:t>
            </a:r>
            <a:r>
              <a:rPr lang="en-US" dirty="0"/>
              <a:t>: Students will observe the phenomenon that traits change over time. </a:t>
            </a:r>
          </a:p>
        </p:txBody>
      </p:sp>
      <p:sp>
        <p:nvSpPr>
          <p:cNvPr id="10" name="Text Placeholder 9">
            <a:extLst>
              <a:ext uri="{FF2B5EF4-FFF2-40B4-BE49-F238E27FC236}">
                <a16:creationId xmlns:a16="http://schemas.microsoft.com/office/drawing/2014/main" id="{1839ACC5-42F1-408A-BECF-2581B997A3A9}"/>
              </a:ext>
            </a:extLst>
          </p:cNvPr>
          <p:cNvSpPr>
            <a:spLocks noGrp="1"/>
          </p:cNvSpPr>
          <p:nvPr>
            <p:ph type="body" sz="quarter" idx="11"/>
          </p:nvPr>
        </p:nvSpPr>
        <p:spPr/>
        <p:txBody>
          <a:bodyPr/>
          <a:lstStyle/>
          <a:p>
            <a:r>
              <a:rPr lang="en-US" dirty="0"/>
              <a:t>: 15 – 20 Minutes</a:t>
            </a:r>
          </a:p>
        </p:txBody>
      </p:sp>
      <p:sp>
        <p:nvSpPr>
          <p:cNvPr id="11" name="Text Placeholder 10">
            <a:extLst>
              <a:ext uri="{FF2B5EF4-FFF2-40B4-BE49-F238E27FC236}">
                <a16:creationId xmlns:a16="http://schemas.microsoft.com/office/drawing/2014/main" id="{151AF351-55D6-4804-AAC9-C064CA5A8504}"/>
              </a:ext>
            </a:extLst>
          </p:cNvPr>
          <p:cNvSpPr>
            <a:spLocks noGrp="1"/>
          </p:cNvSpPr>
          <p:nvPr>
            <p:ph type="body" sz="quarter" idx="12"/>
          </p:nvPr>
        </p:nvSpPr>
        <p:spPr/>
        <p:txBody>
          <a:bodyPr>
            <a:noAutofit/>
          </a:bodyPr>
          <a:lstStyle/>
          <a:p>
            <a:r>
              <a:rPr lang="en-US" i="1" u="sng" dirty="0"/>
              <a:t>Resources you will need</a:t>
            </a:r>
          </a:p>
          <a:p>
            <a:endParaRPr lang="en-US" dirty="0"/>
          </a:p>
          <a:p>
            <a:r>
              <a:rPr lang="en-US" dirty="0"/>
              <a:t>NS Doodle Sheet_vJul2021</a:t>
            </a:r>
          </a:p>
          <a:p>
            <a:endParaRPr lang="en-US" dirty="0"/>
          </a:p>
        </p:txBody>
      </p:sp>
    </p:spTree>
    <p:extLst>
      <p:ext uri="{BB962C8B-B14F-4D97-AF65-F5344CB8AC3E}">
        <p14:creationId xmlns:p14="http://schemas.microsoft.com/office/powerpoint/2010/main" val="52517469"/>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61"/>
          <p:cNvSpPr/>
          <p:nvPr/>
        </p:nvSpPr>
        <p:spPr>
          <a:xfrm>
            <a:off x="707006" y="5748801"/>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What is the pattern in these graphs?</a:t>
            </a:r>
            <a:endParaRPr sz="2800" dirty="0">
              <a:solidFill>
                <a:schemeClr val="tx1"/>
              </a:solidFill>
            </a:endParaRPr>
          </a:p>
        </p:txBody>
      </p:sp>
      <p:grpSp>
        <p:nvGrpSpPr>
          <p:cNvPr id="6" name="Group 5">
            <a:extLst>
              <a:ext uri="{FF2B5EF4-FFF2-40B4-BE49-F238E27FC236}">
                <a16:creationId xmlns:a16="http://schemas.microsoft.com/office/drawing/2014/main" id="{F087BFE1-3AE6-9348-B9C6-BB03ED5C039B}"/>
              </a:ext>
            </a:extLst>
          </p:cNvPr>
          <p:cNvGrpSpPr/>
          <p:nvPr/>
        </p:nvGrpSpPr>
        <p:grpSpPr>
          <a:xfrm>
            <a:off x="163667" y="1364973"/>
            <a:ext cx="3242746" cy="3018110"/>
            <a:chOff x="707006" y="397565"/>
            <a:chExt cx="3242746" cy="3018110"/>
          </a:xfrm>
        </p:grpSpPr>
        <p:pic>
          <p:nvPicPr>
            <p:cNvPr id="3" name="Picture 2">
              <a:extLst>
                <a:ext uri="{FF2B5EF4-FFF2-40B4-BE49-F238E27FC236}">
                  <a16:creationId xmlns:a16="http://schemas.microsoft.com/office/drawing/2014/main" id="{8DFE666C-9899-9E4F-B90B-2A7273153028}"/>
                </a:ext>
              </a:extLst>
            </p:cNvPr>
            <p:cNvPicPr>
              <a:picLocks noChangeAspect="1"/>
            </p:cNvPicPr>
            <p:nvPr/>
          </p:nvPicPr>
          <p:blipFill>
            <a:blip r:embed="rId3"/>
            <a:stretch>
              <a:fillRect/>
            </a:stretch>
          </p:blipFill>
          <p:spPr>
            <a:xfrm>
              <a:off x="707006" y="397565"/>
              <a:ext cx="3242746" cy="2648778"/>
            </a:xfrm>
            <a:prstGeom prst="rect">
              <a:avLst/>
            </a:prstGeom>
          </p:spPr>
        </p:pic>
        <p:sp>
          <p:nvSpPr>
            <p:cNvPr id="5" name="TextBox 4">
              <a:extLst>
                <a:ext uri="{FF2B5EF4-FFF2-40B4-BE49-F238E27FC236}">
                  <a16:creationId xmlns:a16="http://schemas.microsoft.com/office/drawing/2014/main" id="{F9C6C5BB-196B-9646-945D-47D48FE9723A}"/>
                </a:ext>
              </a:extLst>
            </p:cNvPr>
            <p:cNvSpPr txBox="1"/>
            <p:nvPr/>
          </p:nvSpPr>
          <p:spPr>
            <a:xfrm>
              <a:off x="1064101" y="3046343"/>
              <a:ext cx="2775119" cy="369332"/>
            </a:xfrm>
            <a:prstGeom prst="rect">
              <a:avLst/>
            </a:prstGeom>
            <a:noFill/>
          </p:spPr>
          <p:txBody>
            <a:bodyPr wrap="none" rtlCol="0">
              <a:spAutoFit/>
            </a:bodyPr>
            <a:lstStyle/>
            <a:p>
              <a:r>
                <a:rPr lang="en-US" sz="1800" dirty="0"/>
                <a:t>Generic population graph</a:t>
              </a:r>
            </a:p>
          </p:txBody>
        </p:sp>
      </p:grpSp>
      <p:pic>
        <p:nvPicPr>
          <p:cNvPr id="7" name="Picture 6">
            <a:extLst>
              <a:ext uri="{FF2B5EF4-FFF2-40B4-BE49-F238E27FC236}">
                <a16:creationId xmlns:a16="http://schemas.microsoft.com/office/drawing/2014/main" id="{2FD73F3F-3C31-3840-BDAE-A0CC211BAF19}"/>
              </a:ext>
            </a:extLst>
          </p:cNvPr>
          <p:cNvPicPr>
            <a:picLocks noChangeAspect="1"/>
          </p:cNvPicPr>
          <p:nvPr/>
        </p:nvPicPr>
        <p:blipFill>
          <a:blip r:embed="rId4"/>
          <a:stretch>
            <a:fillRect/>
          </a:stretch>
        </p:blipFill>
        <p:spPr>
          <a:xfrm>
            <a:off x="3910547" y="318052"/>
            <a:ext cx="5064748" cy="5194852"/>
          </a:xfrm>
          <a:prstGeom prst="rect">
            <a:avLst/>
          </a:prstGeom>
        </p:spPr>
      </p:pic>
    </p:spTree>
    <p:extLst>
      <p:ext uri="{BB962C8B-B14F-4D97-AF65-F5344CB8AC3E}">
        <p14:creationId xmlns:p14="http://schemas.microsoft.com/office/powerpoint/2010/main" val="2082713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61"/>
          <p:cNvSpPr/>
          <p:nvPr/>
        </p:nvSpPr>
        <p:spPr>
          <a:xfrm>
            <a:off x="520892" y="2016771"/>
            <a:ext cx="7970202" cy="137037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So, what does the switch represent? In other words, what might be preventing populations from growing exponentially?</a:t>
            </a:r>
            <a:endParaRPr sz="2800" dirty="0">
              <a:solidFill>
                <a:schemeClr val="tx1"/>
              </a:solidFill>
            </a:endParaRPr>
          </a:p>
        </p:txBody>
      </p:sp>
      <p:grpSp>
        <p:nvGrpSpPr>
          <p:cNvPr id="2" name="Group 1">
            <a:extLst>
              <a:ext uri="{FF2B5EF4-FFF2-40B4-BE49-F238E27FC236}">
                <a16:creationId xmlns:a16="http://schemas.microsoft.com/office/drawing/2014/main" id="{EB0CF3E4-5D56-4E61-BFFC-D21BF94789A5}"/>
              </a:ext>
            </a:extLst>
          </p:cNvPr>
          <p:cNvGrpSpPr/>
          <p:nvPr/>
        </p:nvGrpSpPr>
        <p:grpSpPr>
          <a:xfrm>
            <a:off x="677326" y="4825263"/>
            <a:ext cx="7789350" cy="1017430"/>
            <a:chOff x="963307" y="6862596"/>
            <a:chExt cx="11078187" cy="1447012"/>
          </a:xfrm>
        </p:grpSpPr>
        <p:pic>
          <p:nvPicPr>
            <p:cNvPr id="3" name="Picture 2" descr="Icon&#10;&#10;Description automatically generated">
              <a:extLst>
                <a:ext uri="{FF2B5EF4-FFF2-40B4-BE49-F238E27FC236}">
                  <a16:creationId xmlns:a16="http://schemas.microsoft.com/office/drawing/2014/main" id="{2ACBEB8D-63B3-4B2D-A800-1F5DDF8D54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307" y="6862596"/>
              <a:ext cx="1593545" cy="1447012"/>
            </a:xfrm>
            <a:prstGeom prst="rect">
              <a:avLst/>
            </a:prstGeom>
          </p:spPr>
        </p:pic>
        <p:sp>
          <p:nvSpPr>
            <p:cNvPr id="4" name="Shape 261">
              <a:extLst>
                <a:ext uri="{FF2B5EF4-FFF2-40B4-BE49-F238E27FC236}">
                  <a16:creationId xmlns:a16="http://schemas.microsoft.com/office/drawing/2014/main" id="{A8703148-EC86-4C27-B0E4-1B0F539C7795}"/>
                </a:ext>
              </a:extLst>
            </p:cNvPr>
            <p:cNvSpPr/>
            <p:nvPr/>
          </p:nvSpPr>
          <p:spPr>
            <a:xfrm>
              <a:off x="2583562" y="6919344"/>
              <a:ext cx="9457932" cy="133351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Record your answer in box M of your doodle sheet.</a:t>
              </a:r>
              <a:endParaRPr sz="2800" dirty="0">
                <a:solidFill>
                  <a:schemeClr val="tx1"/>
                </a:solidFill>
              </a:endParaRPr>
            </a:p>
          </p:txBody>
        </p:sp>
      </p:grpSp>
    </p:spTree>
    <p:extLst>
      <p:ext uri="{BB962C8B-B14F-4D97-AF65-F5344CB8AC3E}">
        <p14:creationId xmlns:p14="http://schemas.microsoft.com/office/powerpoint/2010/main" val="1814185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61"/>
          <p:cNvSpPr/>
          <p:nvPr/>
        </p:nvSpPr>
        <p:spPr>
          <a:xfrm>
            <a:off x="554731" y="774496"/>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Let’s return to our model ideas</a:t>
            </a:r>
            <a:r>
              <a:rPr lang="is-IS" sz="2800" dirty="0">
                <a:solidFill>
                  <a:schemeClr val="tx1"/>
                </a:solidFill>
              </a:rPr>
              <a:t>…</a:t>
            </a:r>
            <a:endParaRPr sz="2800" dirty="0">
              <a:solidFill>
                <a:schemeClr val="tx1"/>
              </a:solidFill>
            </a:endParaRPr>
          </a:p>
        </p:txBody>
      </p:sp>
      <p:sp>
        <p:nvSpPr>
          <p:cNvPr id="3" name="Shape 261"/>
          <p:cNvSpPr/>
          <p:nvPr/>
        </p:nvSpPr>
        <p:spPr>
          <a:xfrm>
            <a:off x="520780" y="2018887"/>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How can we incorporate these ideas into our model statement about population size?</a:t>
            </a:r>
            <a:endParaRPr sz="2800" dirty="0">
              <a:solidFill>
                <a:schemeClr val="tx1"/>
              </a:solidFill>
            </a:endParaRPr>
          </a:p>
        </p:txBody>
      </p:sp>
      <p:sp>
        <p:nvSpPr>
          <p:cNvPr id="5" name="Shape 261"/>
          <p:cNvSpPr/>
          <p:nvPr/>
        </p:nvSpPr>
        <p:spPr>
          <a:xfrm>
            <a:off x="554730" y="4661638"/>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12" dirty="0">
                <a:solidFill>
                  <a:schemeClr val="tx1"/>
                </a:solidFill>
              </a:rPr>
              <a:t>[write idea here]</a:t>
            </a:r>
            <a:endParaRPr sz="2812" dirty="0">
              <a:solidFill>
                <a:schemeClr val="tx1"/>
              </a:solidFill>
            </a:endParaRPr>
          </a:p>
        </p:txBody>
      </p:sp>
    </p:spTree>
    <p:extLst>
      <p:ext uri="{BB962C8B-B14F-4D97-AF65-F5344CB8AC3E}">
        <p14:creationId xmlns:p14="http://schemas.microsoft.com/office/powerpoint/2010/main" val="1270044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61"/>
          <p:cNvSpPr/>
          <p:nvPr/>
        </p:nvSpPr>
        <p:spPr>
          <a:xfrm>
            <a:off x="728662" y="993699"/>
            <a:ext cx="7779544"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lumMod val="95000"/>
                    <a:lumOff val="5000"/>
                  </a:schemeClr>
                </a:solidFill>
              </a:rPr>
              <a:t>What might it be like for organisms in nature trying to survive when resources are limited?</a:t>
            </a:r>
            <a:endParaRPr sz="2800" dirty="0">
              <a:solidFill>
                <a:schemeClr val="tx1">
                  <a:lumMod val="95000"/>
                  <a:lumOff val="5000"/>
                </a:schemeClr>
              </a:solidFill>
            </a:endParaRPr>
          </a:p>
        </p:txBody>
      </p:sp>
      <p:pic>
        <p:nvPicPr>
          <p:cNvPr id="2" name="Picture 1"/>
          <p:cNvPicPr>
            <a:picLocks noChangeAspect="1"/>
          </p:cNvPicPr>
          <p:nvPr/>
        </p:nvPicPr>
        <p:blipFill>
          <a:blip r:embed="rId3"/>
          <a:stretch>
            <a:fillRect/>
          </a:stretch>
        </p:blipFill>
        <p:spPr>
          <a:xfrm>
            <a:off x="5474971" y="2180799"/>
            <a:ext cx="3669029" cy="2545389"/>
          </a:xfrm>
          <a:prstGeom prst="rect">
            <a:avLst/>
          </a:prstGeom>
        </p:spPr>
      </p:pic>
      <p:pic>
        <p:nvPicPr>
          <p:cNvPr id="4" name="Picture 3"/>
          <p:cNvPicPr>
            <a:picLocks noChangeAspect="1"/>
          </p:cNvPicPr>
          <p:nvPr/>
        </p:nvPicPr>
        <p:blipFill>
          <a:blip r:embed="rId4"/>
          <a:stretch>
            <a:fillRect/>
          </a:stretch>
        </p:blipFill>
        <p:spPr>
          <a:xfrm>
            <a:off x="3135848" y="3579332"/>
            <a:ext cx="2607727" cy="2607727"/>
          </a:xfrm>
          <a:prstGeom prst="rect">
            <a:avLst/>
          </a:prstGeom>
        </p:spPr>
      </p:pic>
      <p:sp>
        <p:nvSpPr>
          <p:cNvPr id="7" name="Shape 261"/>
          <p:cNvSpPr/>
          <p:nvPr/>
        </p:nvSpPr>
        <p:spPr>
          <a:xfrm>
            <a:off x="107156" y="306241"/>
            <a:ext cx="5636419"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b="1" dirty="0">
                <a:solidFill>
                  <a:schemeClr val="tx1"/>
                </a:solidFill>
              </a:rPr>
              <a:t>Let’s consider another question:</a:t>
            </a:r>
            <a:endParaRPr sz="2800" b="1" dirty="0">
              <a:solidFill>
                <a:schemeClr val="tx1"/>
              </a:solidFill>
            </a:endParaRPr>
          </a:p>
        </p:txBody>
      </p:sp>
      <p:pic>
        <p:nvPicPr>
          <p:cNvPr id="6" name="Picture 5"/>
          <p:cNvPicPr>
            <a:picLocks noChangeAspect="1"/>
          </p:cNvPicPr>
          <p:nvPr/>
        </p:nvPicPr>
        <p:blipFill>
          <a:blip r:embed="rId5"/>
          <a:stretch>
            <a:fillRect/>
          </a:stretch>
        </p:blipFill>
        <p:spPr>
          <a:xfrm>
            <a:off x="363618" y="2111575"/>
            <a:ext cx="3486150" cy="2614613"/>
          </a:xfrm>
          <a:prstGeom prst="rect">
            <a:avLst/>
          </a:prstGeom>
        </p:spPr>
      </p:pic>
    </p:spTree>
    <p:extLst>
      <p:ext uri="{BB962C8B-B14F-4D97-AF65-F5344CB8AC3E}">
        <p14:creationId xmlns:p14="http://schemas.microsoft.com/office/powerpoint/2010/main" val="18603362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723861" y="5547579"/>
            <a:ext cx="1587517" cy="1101341"/>
          </a:xfrm>
          <a:prstGeom prst="rect">
            <a:avLst/>
          </a:prstGeom>
        </p:spPr>
      </p:pic>
      <p:sp>
        <p:nvSpPr>
          <p:cNvPr id="8" name="Shape 261"/>
          <p:cNvSpPr/>
          <p:nvPr/>
        </p:nvSpPr>
        <p:spPr>
          <a:xfrm>
            <a:off x="620464" y="198208"/>
            <a:ext cx="7828046"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b="1" dirty="0">
                <a:solidFill>
                  <a:schemeClr val="tx1"/>
                </a:solidFill>
              </a:rPr>
              <a:t>OH DEER!</a:t>
            </a:r>
            <a:endParaRPr sz="2800" b="1" dirty="0">
              <a:solidFill>
                <a:schemeClr val="tx1"/>
              </a:solidFill>
            </a:endParaRPr>
          </a:p>
        </p:txBody>
      </p:sp>
      <p:sp>
        <p:nvSpPr>
          <p:cNvPr id="9" name="TextBox 8"/>
          <p:cNvSpPr txBox="1"/>
          <p:nvPr/>
        </p:nvSpPr>
        <p:spPr>
          <a:xfrm>
            <a:off x="620463" y="698580"/>
            <a:ext cx="7828046" cy="51504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marL="428610" indent="-428610" algn="l" hangingPunct="1">
              <a:spcAft>
                <a:spcPts val="422"/>
              </a:spcAft>
              <a:buFontTx/>
              <a:buAutoNum type="arabicPeriod"/>
              <a:defRPr/>
            </a:pPr>
            <a:r>
              <a:rPr lang="en-US" sz="2000" dirty="0">
                <a:solidFill>
                  <a:schemeClr val="tx1">
                    <a:lumMod val="95000"/>
                    <a:lumOff val="5000"/>
                  </a:schemeClr>
                </a:solidFill>
                <a:latin typeface="Arial" charset="0"/>
                <a:ea typeface="Arial" charset="0"/>
                <a:cs typeface="Arial" charset="0"/>
              </a:rPr>
              <a:t>Even student #’s are </a:t>
            </a:r>
            <a:r>
              <a:rPr lang="en-US" sz="2000" b="1" dirty="0">
                <a:solidFill>
                  <a:schemeClr val="tx1">
                    <a:lumMod val="95000"/>
                    <a:lumOff val="5000"/>
                  </a:schemeClr>
                </a:solidFill>
                <a:latin typeface="Arial" charset="0"/>
                <a:ea typeface="Arial" charset="0"/>
                <a:cs typeface="Arial" charset="0"/>
              </a:rPr>
              <a:t>DEER</a:t>
            </a:r>
            <a:r>
              <a:rPr lang="en-US" sz="2000" dirty="0">
                <a:solidFill>
                  <a:schemeClr val="tx1">
                    <a:lumMod val="95000"/>
                    <a:lumOff val="5000"/>
                  </a:schemeClr>
                </a:solidFill>
                <a:latin typeface="Arial" charset="0"/>
                <a:ea typeface="Arial" charset="0"/>
                <a:cs typeface="Arial" charset="0"/>
              </a:rPr>
              <a:t>, odds are </a:t>
            </a:r>
            <a:r>
              <a:rPr lang="en-US" sz="2000" b="1" dirty="0">
                <a:solidFill>
                  <a:schemeClr val="tx1">
                    <a:lumMod val="95000"/>
                    <a:lumOff val="5000"/>
                  </a:schemeClr>
                </a:solidFill>
                <a:latin typeface="Arial" charset="0"/>
                <a:ea typeface="Arial" charset="0"/>
                <a:cs typeface="Arial" charset="0"/>
              </a:rPr>
              <a:t>RESOURCES </a:t>
            </a:r>
            <a:r>
              <a:rPr lang="en-US" sz="2000" dirty="0">
                <a:solidFill>
                  <a:schemeClr val="tx1">
                    <a:lumMod val="95000"/>
                    <a:lumOff val="5000"/>
                  </a:schemeClr>
                </a:solidFill>
                <a:latin typeface="Arial" charset="0"/>
                <a:ea typeface="Arial" charset="0"/>
                <a:cs typeface="Arial" charset="0"/>
              </a:rPr>
              <a:t>.</a:t>
            </a:r>
          </a:p>
          <a:p>
            <a:pPr marL="428610" indent="-428610" algn="l" hangingPunct="1">
              <a:spcAft>
                <a:spcPts val="422"/>
              </a:spcAft>
              <a:buFontTx/>
              <a:buAutoNum type="arabicPeriod"/>
              <a:defRPr/>
            </a:pPr>
            <a:r>
              <a:rPr lang="en-US" sz="2000" dirty="0">
                <a:solidFill>
                  <a:schemeClr val="tx1">
                    <a:lumMod val="95000"/>
                    <a:lumOff val="5000"/>
                  </a:schemeClr>
                </a:solidFill>
                <a:latin typeface="Arial" charset="0"/>
                <a:ea typeface="Arial" charset="0"/>
                <a:cs typeface="Arial" charset="0"/>
              </a:rPr>
              <a:t>Signs for resources: </a:t>
            </a:r>
            <a:r>
              <a:rPr lang="en-US" sz="2000" dirty="0">
                <a:solidFill>
                  <a:schemeClr val="tx1">
                    <a:lumMod val="95000"/>
                    <a:lumOff val="5000"/>
                  </a:schemeClr>
                </a:solidFill>
                <a:effectLst>
                  <a:outerShdw blurRad="38100" dist="38100" dir="2700000" algn="tl">
                    <a:srgbClr val="000000"/>
                  </a:outerShdw>
                </a:effectLst>
                <a:latin typeface="Arial" charset="0"/>
                <a:ea typeface="Arial" charset="0"/>
                <a:cs typeface="Arial" charset="0"/>
              </a:rPr>
              <a:t>FOOD</a:t>
            </a:r>
            <a:r>
              <a:rPr lang="en-US" sz="2000" dirty="0">
                <a:solidFill>
                  <a:schemeClr val="tx1">
                    <a:lumMod val="95000"/>
                    <a:lumOff val="5000"/>
                  </a:schemeClr>
                </a:solidFill>
                <a:latin typeface="Arial" charset="0"/>
                <a:ea typeface="Arial" charset="0"/>
                <a:cs typeface="Arial" charset="0"/>
              </a:rPr>
              <a:t> = </a:t>
            </a:r>
            <a:r>
              <a:rPr lang="en-US" sz="2000" i="1" dirty="0">
                <a:solidFill>
                  <a:schemeClr val="tx1">
                    <a:lumMod val="95000"/>
                    <a:lumOff val="5000"/>
                  </a:schemeClr>
                </a:solidFill>
                <a:latin typeface="Arial" charset="0"/>
                <a:ea typeface="Arial" charset="0"/>
                <a:cs typeface="Arial" charset="0"/>
              </a:rPr>
              <a:t>both hands over belly</a:t>
            </a:r>
            <a:r>
              <a:rPr lang="en-US" sz="2000" dirty="0">
                <a:solidFill>
                  <a:schemeClr val="tx1">
                    <a:lumMod val="95000"/>
                    <a:lumOff val="5000"/>
                  </a:schemeClr>
                </a:solidFill>
                <a:latin typeface="Arial" charset="0"/>
                <a:ea typeface="Arial" charset="0"/>
                <a:cs typeface="Arial" charset="0"/>
              </a:rPr>
              <a:t>, </a:t>
            </a:r>
            <a:r>
              <a:rPr lang="en-US" sz="2000" dirty="0">
                <a:solidFill>
                  <a:schemeClr val="tx1">
                    <a:lumMod val="95000"/>
                    <a:lumOff val="5000"/>
                  </a:schemeClr>
                </a:solidFill>
                <a:effectLst>
                  <a:outerShdw blurRad="38100" dist="38100" dir="2700000" algn="tl">
                    <a:srgbClr val="000000"/>
                  </a:outerShdw>
                </a:effectLst>
                <a:latin typeface="Arial" charset="0"/>
                <a:ea typeface="Arial" charset="0"/>
                <a:cs typeface="Arial" charset="0"/>
              </a:rPr>
              <a:t>WATER</a:t>
            </a:r>
            <a:r>
              <a:rPr lang="en-US" sz="2000" dirty="0">
                <a:solidFill>
                  <a:schemeClr val="tx1">
                    <a:lumMod val="95000"/>
                    <a:lumOff val="5000"/>
                  </a:schemeClr>
                </a:solidFill>
                <a:latin typeface="Arial" charset="0"/>
                <a:ea typeface="Arial" charset="0"/>
                <a:cs typeface="Arial" charset="0"/>
              </a:rPr>
              <a:t> = </a:t>
            </a:r>
            <a:r>
              <a:rPr lang="en-US" sz="2000" i="1" dirty="0">
                <a:solidFill>
                  <a:schemeClr val="tx1">
                    <a:lumMod val="95000"/>
                    <a:lumOff val="5000"/>
                  </a:schemeClr>
                </a:solidFill>
                <a:latin typeface="Arial" charset="0"/>
                <a:ea typeface="Arial" charset="0"/>
                <a:cs typeface="Arial" charset="0"/>
              </a:rPr>
              <a:t>both hands over mouth</a:t>
            </a:r>
            <a:r>
              <a:rPr lang="en-US" sz="2000" dirty="0">
                <a:solidFill>
                  <a:schemeClr val="tx1">
                    <a:lumMod val="95000"/>
                    <a:lumOff val="5000"/>
                  </a:schemeClr>
                </a:solidFill>
                <a:latin typeface="Arial" charset="0"/>
                <a:ea typeface="Arial" charset="0"/>
                <a:cs typeface="Arial" charset="0"/>
              </a:rPr>
              <a:t>, </a:t>
            </a:r>
            <a:r>
              <a:rPr lang="en-US" sz="2000" dirty="0">
                <a:solidFill>
                  <a:schemeClr val="tx1">
                    <a:lumMod val="95000"/>
                    <a:lumOff val="5000"/>
                  </a:schemeClr>
                </a:solidFill>
                <a:effectLst>
                  <a:outerShdw blurRad="38100" dist="38100" dir="2700000" algn="tl">
                    <a:srgbClr val="000000"/>
                  </a:outerShdw>
                </a:effectLst>
                <a:latin typeface="Arial" charset="0"/>
                <a:ea typeface="Arial" charset="0"/>
                <a:cs typeface="Arial" charset="0"/>
              </a:rPr>
              <a:t>SHELTER</a:t>
            </a:r>
            <a:r>
              <a:rPr lang="en-US" sz="2000" dirty="0">
                <a:solidFill>
                  <a:schemeClr val="tx1">
                    <a:lumMod val="95000"/>
                    <a:lumOff val="5000"/>
                  </a:schemeClr>
                </a:solidFill>
                <a:latin typeface="Arial" charset="0"/>
                <a:ea typeface="Arial" charset="0"/>
                <a:cs typeface="Arial" charset="0"/>
              </a:rPr>
              <a:t> = </a:t>
            </a:r>
            <a:r>
              <a:rPr lang="en-US" sz="2000" i="1" dirty="0">
                <a:solidFill>
                  <a:schemeClr val="tx1">
                    <a:lumMod val="95000"/>
                    <a:lumOff val="5000"/>
                  </a:schemeClr>
                </a:solidFill>
                <a:latin typeface="Arial" charset="0"/>
                <a:ea typeface="Arial" charset="0"/>
                <a:cs typeface="Arial" charset="0"/>
              </a:rPr>
              <a:t>make a tent over head</a:t>
            </a:r>
            <a:r>
              <a:rPr lang="en-US" sz="2000" dirty="0">
                <a:solidFill>
                  <a:schemeClr val="tx1">
                    <a:lumMod val="95000"/>
                    <a:lumOff val="5000"/>
                  </a:schemeClr>
                </a:solidFill>
                <a:latin typeface="Arial" charset="0"/>
                <a:ea typeface="Arial" charset="0"/>
                <a:cs typeface="Arial" charset="0"/>
              </a:rPr>
              <a:t>.</a:t>
            </a:r>
          </a:p>
          <a:p>
            <a:pPr marL="428610" indent="-428610" algn="l" hangingPunct="1">
              <a:spcAft>
                <a:spcPts val="422"/>
              </a:spcAft>
              <a:buFontTx/>
              <a:buAutoNum type="arabicPeriod"/>
              <a:defRPr/>
            </a:pPr>
            <a:r>
              <a:rPr lang="en-US" sz="2000" dirty="0">
                <a:solidFill>
                  <a:schemeClr val="tx1">
                    <a:lumMod val="95000"/>
                    <a:lumOff val="5000"/>
                  </a:schemeClr>
                </a:solidFill>
                <a:latin typeface="Arial" charset="0"/>
                <a:ea typeface="Arial" charset="0"/>
                <a:cs typeface="Arial" charset="0"/>
              </a:rPr>
              <a:t>Groups stand with backs to each other. Everyone picks a resource by making the appropriate sign. You must display your sign the whole time!</a:t>
            </a:r>
          </a:p>
          <a:p>
            <a:pPr marL="428610" indent="-428610" algn="l" hangingPunct="1">
              <a:spcAft>
                <a:spcPts val="422"/>
              </a:spcAft>
              <a:buFontTx/>
              <a:buAutoNum type="arabicPeriod"/>
              <a:defRPr/>
            </a:pPr>
            <a:r>
              <a:rPr lang="en-US" sz="2000" dirty="0">
                <a:solidFill>
                  <a:schemeClr val="tx1">
                    <a:lumMod val="95000"/>
                    <a:lumOff val="5000"/>
                  </a:schemeClr>
                </a:solidFill>
                <a:latin typeface="Arial" charset="0"/>
                <a:ea typeface="Arial" charset="0"/>
                <a:cs typeface="Arial" charset="0"/>
              </a:rPr>
              <a:t>On signal, turn and face each other. </a:t>
            </a:r>
            <a:r>
              <a:rPr lang="en-US" sz="2000" b="1" dirty="0">
                <a:solidFill>
                  <a:schemeClr val="tx1">
                    <a:lumMod val="95000"/>
                    <a:lumOff val="5000"/>
                  </a:schemeClr>
                </a:solidFill>
                <a:latin typeface="Arial" charset="0"/>
                <a:ea typeface="Arial" charset="0"/>
                <a:cs typeface="Arial" charset="0"/>
              </a:rPr>
              <a:t>DEER </a:t>
            </a:r>
            <a:r>
              <a:rPr lang="en-US" sz="2000" dirty="0">
                <a:solidFill>
                  <a:schemeClr val="tx1">
                    <a:lumMod val="95000"/>
                    <a:lumOff val="5000"/>
                  </a:schemeClr>
                </a:solidFill>
                <a:latin typeface="Arial" charset="0"/>
                <a:ea typeface="Arial" charset="0"/>
                <a:cs typeface="Arial" charset="0"/>
              </a:rPr>
              <a:t>must find someone showing the same resource on the other side.</a:t>
            </a:r>
          </a:p>
          <a:p>
            <a:pPr marL="428610" indent="-428610" algn="l" hangingPunct="1">
              <a:spcAft>
                <a:spcPts val="422"/>
              </a:spcAft>
              <a:buFontTx/>
              <a:buAutoNum type="arabicPeriod"/>
              <a:defRPr/>
            </a:pPr>
            <a:r>
              <a:rPr lang="en-US" sz="2000" dirty="0">
                <a:solidFill>
                  <a:schemeClr val="tx1">
                    <a:lumMod val="95000"/>
                    <a:lumOff val="5000"/>
                  </a:schemeClr>
                </a:solidFill>
                <a:latin typeface="Arial" charset="0"/>
                <a:ea typeface="Arial" charset="0"/>
                <a:cs typeface="Arial" charset="0"/>
              </a:rPr>
              <a:t>Each deer can only claim one resource.</a:t>
            </a:r>
          </a:p>
          <a:p>
            <a:pPr marL="428610" indent="-428610" algn="l" hangingPunct="1">
              <a:spcAft>
                <a:spcPts val="422"/>
              </a:spcAft>
              <a:buFontTx/>
              <a:buAutoNum type="arabicPeriod"/>
              <a:defRPr/>
            </a:pPr>
            <a:r>
              <a:rPr lang="en-US" sz="2000" u="sng" dirty="0">
                <a:solidFill>
                  <a:schemeClr val="tx1">
                    <a:lumMod val="95000"/>
                    <a:lumOff val="5000"/>
                  </a:schemeClr>
                </a:solidFill>
                <a:latin typeface="Arial" charset="0"/>
                <a:ea typeface="Arial" charset="0"/>
                <a:cs typeface="Arial" charset="0"/>
              </a:rPr>
              <a:t>No changing</a:t>
            </a:r>
            <a:r>
              <a:rPr lang="en-US" sz="2000" dirty="0">
                <a:solidFill>
                  <a:schemeClr val="tx1">
                    <a:lumMod val="95000"/>
                    <a:lumOff val="5000"/>
                  </a:schemeClr>
                </a:solidFill>
                <a:latin typeface="Arial" charset="0"/>
                <a:ea typeface="Arial" charset="0"/>
                <a:cs typeface="Arial" charset="0"/>
              </a:rPr>
              <a:t> once you turn around!</a:t>
            </a:r>
          </a:p>
          <a:p>
            <a:pPr marL="428610" indent="-428610" algn="l" hangingPunct="1">
              <a:spcAft>
                <a:spcPts val="422"/>
              </a:spcAft>
              <a:buFontTx/>
              <a:buAutoNum type="arabicPeriod"/>
              <a:defRPr/>
            </a:pPr>
            <a:r>
              <a:rPr lang="en-US" sz="2000" dirty="0">
                <a:solidFill>
                  <a:schemeClr val="tx1">
                    <a:lumMod val="95000"/>
                    <a:lumOff val="5000"/>
                  </a:schemeClr>
                </a:solidFill>
                <a:latin typeface="Arial" charset="0"/>
                <a:ea typeface="Arial" charset="0"/>
                <a:cs typeface="Arial" charset="0"/>
              </a:rPr>
              <a:t>If a deer finds a resource, it gets to “reproduce”. The resource it caught becomes a deer for the next round.</a:t>
            </a:r>
          </a:p>
          <a:p>
            <a:pPr marL="428610" indent="-428610" algn="l" hangingPunct="1">
              <a:spcAft>
                <a:spcPts val="422"/>
              </a:spcAft>
              <a:buFontTx/>
              <a:buAutoNum type="arabicPeriod"/>
              <a:defRPr/>
            </a:pPr>
            <a:r>
              <a:rPr lang="en-US" sz="2000" dirty="0">
                <a:solidFill>
                  <a:schemeClr val="tx1">
                    <a:lumMod val="95000"/>
                    <a:lumOff val="5000"/>
                  </a:schemeClr>
                </a:solidFill>
                <a:latin typeface="Arial" charset="0"/>
                <a:ea typeface="Arial" charset="0"/>
                <a:cs typeface="Arial" charset="0"/>
              </a:rPr>
              <a:t>Resources not claimed stay a resource.</a:t>
            </a:r>
          </a:p>
          <a:p>
            <a:pPr marL="428610" indent="-428610" algn="l" hangingPunct="1">
              <a:spcAft>
                <a:spcPts val="422"/>
              </a:spcAft>
              <a:buFontTx/>
              <a:buAutoNum type="arabicPeriod"/>
              <a:defRPr/>
            </a:pPr>
            <a:r>
              <a:rPr lang="en-US" sz="2000" dirty="0">
                <a:solidFill>
                  <a:schemeClr val="tx1">
                    <a:lumMod val="95000"/>
                    <a:lumOff val="5000"/>
                  </a:schemeClr>
                </a:solidFill>
                <a:latin typeface="Arial" charset="0"/>
                <a:ea typeface="Arial" charset="0"/>
                <a:cs typeface="Arial" charset="0"/>
              </a:rPr>
              <a:t>Deer not able to find their resource die and become a resource for the next round.</a:t>
            </a:r>
          </a:p>
        </p:txBody>
      </p:sp>
    </p:spTree>
    <p:extLst>
      <p:ext uri="{BB962C8B-B14F-4D97-AF65-F5344CB8AC3E}">
        <p14:creationId xmlns:p14="http://schemas.microsoft.com/office/powerpoint/2010/main" val="10620073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61">
            <a:extLst>
              <a:ext uri="{FF2B5EF4-FFF2-40B4-BE49-F238E27FC236}">
                <a16:creationId xmlns:a16="http://schemas.microsoft.com/office/drawing/2014/main" id="{8DAD21A5-4ABE-8648-9472-5661748928E8}"/>
              </a:ext>
            </a:extLst>
          </p:cNvPr>
          <p:cNvSpPr/>
          <p:nvPr/>
        </p:nvSpPr>
        <p:spPr>
          <a:xfrm>
            <a:off x="620464" y="198208"/>
            <a:ext cx="7828046"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b="1" dirty="0">
                <a:solidFill>
                  <a:schemeClr val="tx1">
                    <a:lumMod val="95000"/>
                    <a:lumOff val="5000"/>
                  </a:schemeClr>
                </a:solidFill>
              </a:rPr>
              <a:t>OH DEER!</a:t>
            </a:r>
            <a:endParaRPr sz="2800" b="1" dirty="0">
              <a:solidFill>
                <a:schemeClr val="tx1">
                  <a:lumMod val="95000"/>
                  <a:lumOff val="5000"/>
                </a:schemeClr>
              </a:solidFill>
            </a:endParaRPr>
          </a:p>
        </p:txBody>
      </p:sp>
      <p:pic>
        <p:nvPicPr>
          <p:cNvPr id="7" name="Picture 6">
            <a:extLst>
              <a:ext uri="{FF2B5EF4-FFF2-40B4-BE49-F238E27FC236}">
                <a16:creationId xmlns:a16="http://schemas.microsoft.com/office/drawing/2014/main" id="{57D74527-C11B-D64B-BBBB-4CFDA23AFCD6}"/>
              </a:ext>
            </a:extLst>
          </p:cNvPr>
          <p:cNvPicPr>
            <a:picLocks noChangeAspect="1"/>
          </p:cNvPicPr>
          <p:nvPr/>
        </p:nvPicPr>
        <p:blipFill>
          <a:blip r:embed="rId3"/>
          <a:stretch>
            <a:fillRect/>
          </a:stretch>
        </p:blipFill>
        <p:spPr>
          <a:xfrm>
            <a:off x="7441211" y="5360694"/>
            <a:ext cx="1478756" cy="1025888"/>
          </a:xfrm>
          <a:prstGeom prst="rect">
            <a:avLst/>
          </a:prstGeom>
        </p:spPr>
      </p:pic>
      <p:sp>
        <p:nvSpPr>
          <p:cNvPr id="10" name="TextBox 9">
            <a:extLst>
              <a:ext uri="{FF2B5EF4-FFF2-40B4-BE49-F238E27FC236}">
                <a16:creationId xmlns:a16="http://schemas.microsoft.com/office/drawing/2014/main" id="{50427303-94E7-9D4B-94A8-1373A359DB61}"/>
              </a:ext>
            </a:extLst>
          </p:cNvPr>
          <p:cNvSpPr txBox="1"/>
          <p:nvPr/>
        </p:nvSpPr>
        <p:spPr>
          <a:xfrm>
            <a:off x="620463" y="1081167"/>
            <a:ext cx="7828046" cy="33756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marL="428610" indent="-428610" algn="l" hangingPunct="1">
              <a:spcAft>
                <a:spcPts val="422"/>
              </a:spcAft>
              <a:buFontTx/>
              <a:buAutoNum type="arabicPeriod"/>
              <a:defRPr/>
            </a:pPr>
            <a:r>
              <a:rPr lang="en-US" sz="2200" dirty="0">
                <a:solidFill>
                  <a:schemeClr val="tx1">
                    <a:lumMod val="95000"/>
                    <a:lumOff val="5000"/>
                  </a:schemeClr>
                </a:solidFill>
                <a:latin typeface="Arial" charset="0"/>
                <a:ea typeface="Arial" charset="0"/>
                <a:cs typeface="Arial" charset="0"/>
              </a:rPr>
              <a:t>Was it always easy to be a deer in the game? Why or why not?</a:t>
            </a:r>
          </a:p>
          <a:p>
            <a:pPr marL="428610" indent="-428610" algn="l" hangingPunct="1">
              <a:spcAft>
                <a:spcPts val="422"/>
              </a:spcAft>
              <a:buFontTx/>
              <a:buAutoNum type="arabicPeriod"/>
              <a:defRPr/>
            </a:pPr>
            <a:r>
              <a:rPr lang="en-US" sz="2200" dirty="0">
                <a:solidFill>
                  <a:schemeClr val="tx1">
                    <a:lumMod val="95000"/>
                    <a:lumOff val="5000"/>
                  </a:schemeClr>
                </a:solidFill>
                <a:latin typeface="Arial" charset="0"/>
                <a:ea typeface="Arial" charset="0"/>
                <a:cs typeface="Arial" charset="0"/>
              </a:rPr>
              <a:t>Does it matter which resource is limited? For example, what if there’s lots of food and shelter but no water?</a:t>
            </a:r>
          </a:p>
          <a:p>
            <a:pPr marL="428610" indent="-428610" algn="l" hangingPunct="1">
              <a:spcAft>
                <a:spcPts val="422"/>
              </a:spcAft>
              <a:buFontTx/>
              <a:buAutoNum type="arabicPeriod"/>
              <a:defRPr/>
            </a:pPr>
            <a:r>
              <a:rPr lang="en-US" sz="2200" dirty="0">
                <a:solidFill>
                  <a:schemeClr val="tx1">
                    <a:lumMod val="95000"/>
                    <a:lumOff val="5000"/>
                  </a:schemeClr>
                </a:solidFill>
                <a:latin typeface="Arial" charset="0"/>
                <a:ea typeface="Arial" charset="0"/>
                <a:cs typeface="Arial" charset="0"/>
              </a:rPr>
              <a:t>Is there anything the deer can do when they run out of a resource?</a:t>
            </a:r>
          </a:p>
          <a:p>
            <a:pPr marL="428610" indent="-428610" algn="l" hangingPunct="1">
              <a:spcAft>
                <a:spcPts val="422"/>
              </a:spcAft>
              <a:buFontTx/>
              <a:buAutoNum type="arabicPeriod"/>
              <a:defRPr/>
            </a:pPr>
            <a:r>
              <a:rPr lang="en-US" sz="2200" dirty="0">
                <a:solidFill>
                  <a:schemeClr val="tx1">
                    <a:lumMod val="95000"/>
                    <a:lumOff val="5000"/>
                  </a:schemeClr>
                </a:solidFill>
                <a:latin typeface="Arial" charset="0"/>
                <a:ea typeface="Arial" charset="0"/>
                <a:cs typeface="Arial" charset="0"/>
              </a:rPr>
              <a:t>If there is a shortage of resources, what might be affected?</a:t>
            </a:r>
          </a:p>
          <a:p>
            <a:pPr marL="428610" indent="-428610" algn="l" hangingPunct="1">
              <a:spcAft>
                <a:spcPts val="422"/>
              </a:spcAft>
              <a:buFontTx/>
              <a:buAutoNum type="arabicPeriod"/>
              <a:defRPr/>
            </a:pPr>
            <a:r>
              <a:rPr lang="en-US" sz="2200" dirty="0">
                <a:solidFill>
                  <a:schemeClr val="tx1">
                    <a:lumMod val="95000"/>
                    <a:lumOff val="5000"/>
                  </a:schemeClr>
                </a:solidFill>
                <a:latin typeface="Arial" charset="0"/>
                <a:ea typeface="Arial" charset="0"/>
                <a:cs typeface="Arial" charset="0"/>
              </a:rPr>
              <a:t>On a day-to-day basis, when resources are limited, what is it like to be a deer?</a:t>
            </a:r>
          </a:p>
        </p:txBody>
      </p:sp>
      <p:grpSp>
        <p:nvGrpSpPr>
          <p:cNvPr id="2" name="Group 1">
            <a:extLst>
              <a:ext uri="{FF2B5EF4-FFF2-40B4-BE49-F238E27FC236}">
                <a16:creationId xmlns:a16="http://schemas.microsoft.com/office/drawing/2014/main" id="{F5495000-A36E-4399-80AB-A180409453CE}"/>
              </a:ext>
            </a:extLst>
          </p:cNvPr>
          <p:cNvGrpSpPr/>
          <p:nvPr/>
        </p:nvGrpSpPr>
        <p:grpSpPr>
          <a:xfrm>
            <a:off x="639811" y="4556549"/>
            <a:ext cx="7789350" cy="1017430"/>
            <a:chOff x="963307" y="5947718"/>
            <a:chExt cx="11078187" cy="1447012"/>
          </a:xfrm>
        </p:grpSpPr>
        <p:pic>
          <p:nvPicPr>
            <p:cNvPr id="9" name="Picture 8" descr="Icon&#10;&#10;Description automatically generated">
              <a:extLst>
                <a:ext uri="{FF2B5EF4-FFF2-40B4-BE49-F238E27FC236}">
                  <a16:creationId xmlns:a16="http://schemas.microsoft.com/office/drawing/2014/main" id="{04F4096A-29F5-42B1-A25C-1A890DE8B1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307" y="5947718"/>
              <a:ext cx="1593545" cy="1447012"/>
            </a:xfrm>
            <a:prstGeom prst="rect">
              <a:avLst/>
            </a:prstGeom>
          </p:spPr>
        </p:pic>
        <p:sp>
          <p:nvSpPr>
            <p:cNvPr id="11" name="Shape 261">
              <a:extLst>
                <a:ext uri="{FF2B5EF4-FFF2-40B4-BE49-F238E27FC236}">
                  <a16:creationId xmlns:a16="http://schemas.microsoft.com/office/drawing/2014/main" id="{A58E8911-9B16-4BC6-93DD-A2F4EF8AC0E0}"/>
                </a:ext>
              </a:extLst>
            </p:cNvPr>
            <p:cNvSpPr/>
            <p:nvPr/>
          </p:nvSpPr>
          <p:spPr>
            <a:xfrm>
              <a:off x="2583562" y="6004465"/>
              <a:ext cx="9457932" cy="133351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Record your answers to these questions in box N of your doodle sheet.</a:t>
              </a:r>
              <a:endParaRPr sz="2800" dirty="0">
                <a:solidFill>
                  <a:schemeClr val="tx1"/>
                </a:solidFill>
              </a:endParaRPr>
            </a:p>
          </p:txBody>
        </p:sp>
      </p:grpSp>
    </p:spTree>
    <p:extLst>
      <p:ext uri="{BB962C8B-B14F-4D97-AF65-F5344CB8AC3E}">
        <p14:creationId xmlns:p14="http://schemas.microsoft.com/office/powerpoint/2010/main" val="951720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53584" y="1578858"/>
            <a:ext cx="4161803" cy="3491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hangingPunct="1">
              <a:lnSpc>
                <a:spcPct val="90000"/>
              </a:lnSpc>
              <a:defRPr/>
            </a:pPr>
            <a:r>
              <a:rPr lang="en-US" sz="2000" dirty="0">
                <a:solidFill>
                  <a:schemeClr val="tx1"/>
                </a:solidFill>
                <a:latin typeface="Arial" charset="0"/>
                <a:ea typeface="Arial" charset="0"/>
                <a:cs typeface="Arial" charset="0"/>
              </a:rPr>
              <a:t>[Place current model here]</a:t>
            </a:r>
          </a:p>
        </p:txBody>
      </p:sp>
      <p:sp>
        <p:nvSpPr>
          <p:cNvPr id="6" name="Shape 261"/>
          <p:cNvSpPr/>
          <p:nvPr/>
        </p:nvSpPr>
        <p:spPr>
          <a:xfrm>
            <a:off x="549384" y="5092522"/>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lumMod val="95000"/>
                    <a:lumOff val="5000"/>
                  </a:schemeClr>
                </a:solidFill>
              </a:rPr>
              <a:t>Based on what we learned in the game, do we need to change our model?</a:t>
            </a:r>
            <a:endParaRPr sz="2800" dirty="0">
              <a:solidFill>
                <a:schemeClr val="tx1">
                  <a:lumMod val="95000"/>
                  <a:lumOff val="5000"/>
                </a:schemeClr>
              </a:solidFill>
            </a:endParaRPr>
          </a:p>
        </p:txBody>
      </p:sp>
      <p:sp>
        <p:nvSpPr>
          <p:cNvPr id="7" name="Shape 261"/>
          <p:cNvSpPr/>
          <p:nvPr/>
        </p:nvSpPr>
        <p:spPr>
          <a:xfrm>
            <a:off x="656541" y="424827"/>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lumMod val="95000"/>
                    <a:lumOff val="5000"/>
                  </a:schemeClr>
                </a:solidFill>
              </a:rPr>
              <a:t>Let’s return to our model ideas</a:t>
            </a:r>
            <a:r>
              <a:rPr lang="is-IS" sz="2800" dirty="0">
                <a:solidFill>
                  <a:schemeClr val="tx1">
                    <a:lumMod val="95000"/>
                    <a:lumOff val="5000"/>
                  </a:schemeClr>
                </a:solidFill>
              </a:rPr>
              <a:t>…</a:t>
            </a:r>
            <a:endParaRPr sz="2800" dirty="0">
              <a:solidFill>
                <a:schemeClr val="tx1">
                  <a:lumMod val="95000"/>
                  <a:lumOff val="5000"/>
                </a:schemeClr>
              </a:solidFill>
            </a:endParaRPr>
          </a:p>
        </p:txBody>
      </p:sp>
    </p:spTree>
    <p:extLst>
      <p:ext uri="{BB962C8B-B14F-4D97-AF65-F5344CB8AC3E}">
        <p14:creationId xmlns:p14="http://schemas.microsoft.com/office/powerpoint/2010/main" val="157778701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61"/>
          <p:cNvSpPr/>
          <p:nvPr/>
        </p:nvSpPr>
        <p:spPr>
          <a:xfrm>
            <a:off x="4386181" y="2043460"/>
            <a:ext cx="4509520"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lumMod val="95000"/>
                    <a:lumOff val="5000"/>
                  </a:schemeClr>
                </a:solidFill>
              </a:rPr>
              <a:t>Let’s explore this idea some more</a:t>
            </a:r>
            <a:r>
              <a:rPr lang="is-IS" sz="2800" dirty="0">
                <a:solidFill>
                  <a:schemeClr val="tx1">
                    <a:lumMod val="95000"/>
                    <a:lumOff val="5000"/>
                  </a:schemeClr>
                </a:solidFill>
              </a:rPr>
              <a:t>…</a:t>
            </a:r>
            <a:endParaRPr sz="2800" dirty="0">
              <a:solidFill>
                <a:schemeClr val="tx1">
                  <a:lumMod val="95000"/>
                  <a:lumOff val="5000"/>
                </a:schemeClr>
              </a:solidFill>
            </a:endParaRPr>
          </a:p>
        </p:txBody>
      </p:sp>
      <p:sp>
        <p:nvSpPr>
          <p:cNvPr id="7" name="Shape 261"/>
          <p:cNvSpPr/>
          <p:nvPr/>
        </p:nvSpPr>
        <p:spPr>
          <a:xfrm>
            <a:off x="656541" y="208454"/>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In your model, you also said that there were different beak sizes in the finch population</a:t>
            </a:r>
            <a:endParaRPr sz="2800" dirty="0">
              <a:solidFill>
                <a:schemeClr val="tx1"/>
              </a:solidFill>
            </a:endParaRPr>
          </a:p>
        </p:txBody>
      </p:sp>
      <p:grpSp>
        <p:nvGrpSpPr>
          <p:cNvPr id="8" name="Group 203"/>
          <p:cNvGrpSpPr/>
          <p:nvPr/>
        </p:nvGrpSpPr>
        <p:grpSpPr>
          <a:xfrm>
            <a:off x="549383" y="1146147"/>
            <a:ext cx="3596086" cy="5071940"/>
            <a:chOff x="0" y="0"/>
            <a:chExt cx="6078745" cy="8162841"/>
          </a:xfrm>
        </p:grpSpPr>
        <p:grpSp>
          <p:nvGrpSpPr>
            <p:cNvPr id="9" name="Group 200"/>
            <p:cNvGrpSpPr/>
            <p:nvPr/>
          </p:nvGrpSpPr>
          <p:grpSpPr>
            <a:xfrm>
              <a:off x="0" y="0"/>
              <a:ext cx="6078746" cy="8162842"/>
              <a:chOff x="0" y="0"/>
              <a:chExt cx="6078745" cy="8162841"/>
            </a:xfrm>
          </p:grpSpPr>
          <p:pic>
            <p:nvPicPr>
              <p:cNvPr id="12"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13"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10" name="Shape 201"/>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sp>
          <p:nvSpPr>
            <p:cNvPr id="11" name="Shape 202"/>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grpSp>
      <p:sp>
        <p:nvSpPr>
          <p:cNvPr id="14" name="Shape 205"/>
          <p:cNvSpPr/>
          <p:nvPr/>
        </p:nvSpPr>
        <p:spPr>
          <a:xfrm rot="16200000">
            <a:off x="-885387" y="3181842"/>
            <a:ext cx="2366404" cy="349135"/>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400" b="1">
                <a:solidFill>
                  <a:srgbClr val="583F34"/>
                </a:solidFill>
                <a:latin typeface="Arial"/>
                <a:ea typeface="Arial"/>
                <a:cs typeface="Arial"/>
                <a:sym typeface="Arial"/>
              </a:defRPr>
            </a:lvl1pPr>
          </a:lstStyle>
          <a:p>
            <a:r>
              <a:rPr sz="1800" dirty="0">
                <a:solidFill>
                  <a:schemeClr val="tx1">
                    <a:lumMod val="95000"/>
                    <a:lumOff val="5000"/>
                  </a:schemeClr>
                </a:solidFill>
              </a:rPr>
              <a:t>Number of Finches</a:t>
            </a:r>
          </a:p>
        </p:txBody>
      </p:sp>
      <p:sp>
        <p:nvSpPr>
          <p:cNvPr id="15" name="Shape 261"/>
          <p:cNvSpPr/>
          <p:nvPr/>
        </p:nvSpPr>
        <p:spPr>
          <a:xfrm>
            <a:off x="4386181" y="3475159"/>
            <a:ext cx="4509520" cy="137037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lumMod val="95000"/>
                    <a:lumOff val="5000"/>
                  </a:schemeClr>
                </a:solidFill>
              </a:rPr>
              <a:t>Is this kind of variation unique to finches, or do we find it in all species?</a:t>
            </a:r>
            <a:endParaRPr sz="2800" dirty="0">
              <a:solidFill>
                <a:schemeClr val="tx1">
                  <a:lumMod val="95000"/>
                  <a:lumOff val="5000"/>
                </a:schemeClr>
              </a:solidFill>
            </a:endParaRPr>
          </a:p>
        </p:txBody>
      </p:sp>
    </p:spTree>
    <p:extLst>
      <p:ext uri="{BB962C8B-B14F-4D97-AF65-F5344CB8AC3E}">
        <p14:creationId xmlns:p14="http://schemas.microsoft.com/office/powerpoint/2010/main" val="126935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261"/>
          <p:cNvSpPr/>
          <p:nvPr/>
        </p:nvSpPr>
        <p:spPr>
          <a:xfrm>
            <a:off x="656541" y="208454"/>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lumMod val="95000"/>
                    <a:lumOff val="5000"/>
                  </a:schemeClr>
                </a:solidFill>
              </a:rPr>
              <a:t>What can we conclude about variation from the evidence we collected in this lab? </a:t>
            </a:r>
            <a:endParaRPr sz="2800" dirty="0">
              <a:solidFill>
                <a:schemeClr val="tx1">
                  <a:lumMod val="95000"/>
                  <a:lumOff val="5000"/>
                </a:schemeClr>
              </a:solidFill>
            </a:endParaRPr>
          </a:p>
        </p:txBody>
      </p:sp>
      <p:grpSp>
        <p:nvGrpSpPr>
          <p:cNvPr id="8" name="Group 203"/>
          <p:cNvGrpSpPr/>
          <p:nvPr/>
        </p:nvGrpSpPr>
        <p:grpSpPr>
          <a:xfrm>
            <a:off x="641216" y="1315835"/>
            <a:ext cx="3596086" cy="5071940"/>
            <a:chOff x="0" y="0"/>
            <a:chExt cx="6078745" cy="8162841"/>
          </a:xfrm>
        </p:grpSpPr>
        <p:grpSp>
          <p:nvGrpSpPr>
            <p:cNvPr id="9" name="Group 200"/>
            <p:cNvGrpSpPr/>
            <p:nvPr/>
          </p:nvGrpSpPr>
          <p:grpSpPr>
            <a:xfrm>
              <a:off x="0" y="0"/>
              <a:ext cx="6078746" cy="8162842"/>
              <a:chOff x="0" y="0"/>
              <a:chExt cx="6078745" cy="8162841"/>
            </a:xfrm>
          </p:grpSpPr>
          <p:pic>
            <p:nvPicPr>
              <p:cNvPr id="12"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13"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10" name="Shape 201"/>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sp>
          <p:nvSpPr>
            <p:cNvPr id="11" name="Shape 202"/>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grpSp>
      <p:pic>
        <p:nvPicPr>
          <p:cNvPr id="2" name="Picture 1"/>
          <p:cNvPicPr>
            <a:picLocks noChangeAspect="1"/>
          </p:cNvPicPr>
          <p:nvPr/>
        </p:nvPicPr>
        <p:blipFill>
          <a:blip r:embed="rId5"/>
          <a:stretch>
            <a:fillRect/>
          </a:stretch>
        </p:blipFill>
        <p:spPr>
          <a:xfrm>
            <a:off x="4523259" y="1525875"/>
            <a:ext cx="2354564" cy="1986713"/>
          </a:xfrm>
          <a:prstGeom prst="rect">
            <a:avLst/>
          </a:prstGeom>
        </p:spPr>
      </p:pic>
      <p:pic>
        <p:nvPicPr>
          <p:cNvPr id="3" name="Picture 2"/>
          <p:cNvPicPr>
            <a:picLocks noChangeAspect="1"/>
          </p:cNvPicPr>
          <p:nvPr/>
        </p:nvPicPr>
        <p:blipFill>
          <a:blip r:embed="rId6"/>
          <a:stretch>
            <a:fillRect/>
          </a:stretch>
        </p:blipFill>
        <p:spPr>
          <a:xfrm>
            <a:off x="4258888" y="3249102"/>
            <a:ext cx="1953899" cy="2604563"/>
          </a:xfrm>
          <a:prstGeom prst="rect">
            <a:avLst/>
          </a:prstGeom>
        </p:spPr>
      </p:pic>
      <p:grpSp>
        <p:nvGrpSpPr>
          <p:cNvPr id="4" name="Group 3">
            <a:extLst>
              <a:ext uri="{FF2B5EF4-FFF2-40B4-BE49-F238E27FC236}">
                <a16:creationId xmlns:a16="http://schemas.microsoft.com/office/drawing/2014/main" id="{25F9B3B2-F00A-4C9D-9F8D-D2F9F4A8AC62}"/>
              </a:ext>
            </a:extLst>
          </p:cNvPr>
          <p:cNvGrpSpPr/>
          <p:nvPr/>
        </p:nvGrpSpPr>
        <p:grpSpPr>
          <a:xfrm>
            <a:off x="6355039" y="3249102"/>
            <a:ext cx="2657057" cy="2820681"/>
            <a:chOff x="9038277" y="4620945"/>
            <a:chExt cx="3778926" cy="4011635"/>
          </a:xfrm>
        </p:grpSpPr>
        <p:pic>
          <p:nvPicPr>
            <p:cNvPr id="15" name="Picture 14" descr="Icon&#10;&#10;Description automatically generated">
              <a:extLst>
                <a:ext uri="{FF2B5EF4-FFF2-40B4-BE49-F238E27FC236}">
                  <a16:creationId xmlns:a16="http://schemas.microsoft.com/office/drawing/2014/main" id="{D0AC5493-F171-4EA9-9329-41AECF2F9F3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30967" y="4620945"/>
              <a:ext cx="1593545" cy="1447012"/>
            </a:xfrm>
            <a:prstGeom prst="rect">
              <a:avLst/>
            </a:prstGeom>
          </p:spPr>
        </p:pic>
        <p:sp>
          <p:nvSpPr>
            <p:cNvPr id="16" name="Shape 261">
              <a:extLst>
                <a:ext uri="{FF2B5EF4-FFF2-40B4-BE49-F238E27FC236}">
                  <a16:creationId xmlns:a16="http://schemas.microsoft.com/office/drawing/2014/main" id="{579CDD69-FF9A-404E-96BA-030116E20063}"/>
                </a:ext>
              </a:extLst>
            </p:cNvPr>
            <p:cNvSpPr/>
            <p:nvPr/>
          </p:nvSpPr>
          <p:spPr>
            <a:xfrm>
              <a:off x="9038277" y="6068140"/>
              <a:ext cx="3778926" cy="256444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Record your answer in box O of your doodle sheet.</a:t>
              </a:r>
              <a:endParaRPr sz="2800" dirty="0">
                <a:solidFill>
                  <a:schemeClr val="tx1"/>
                </a:solidFill>
              </a:endParaRPr>
            </a:p>
          </p:txBody>
        </p:sp>
      </p:grpSp>
      <p:sp>
        <p:nvSpPr>
          <p:cNvPr id="17" name="Shape 205">
            <a:extLst>
              <a:ext uri="{FF2B5EF4-FFF2-40B4-BE49-F238E27FC236}">
                <a16:creationId xmlns:a16="http://schemas.microsoft.com/office/drawing/2014/main" id="{B221D06D-FC6A-4A70-89EF-234014964D07}"/>
              </a:ext>
            </a:extLst>
          </p:cNvPr>
          <p:cNvSpPr/>
          <p:nvPr/>
        </p:nvSpPr>
        <p:spPr>
          <a:xfrm rot="16200000">
            <a:off x="-885387" y="3181842"/>
            <a:ext cx="2366404" cy="349135"/>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400" b="1">
                <a:solidFill>
                  <a:srgbClr val="583F34"/>
                </a:solidFill>
                <a:latin typeface="Arial"/>
                <a:ea typeface="Arial"/>
                <a:cs typeface="Arial"/>
                <a:sym typeface="Arial"/>
              </a:defRPr>
            </a:lvl1pPr>
          </a:lstStyle>
          <a:p>
            <a:r>
              <a:rPr sz="1800" dirty="0">
                <a:solidFill>
                  <a:schemeClr val="tx1">
                    <a:lumMod val="95000"/>
                    <a:lumOff val="5000"/>
                  </a:schemeClr>
                </a:solidFill>
              </a:rPr>
              <a:t>Number of Finches</a:t>
            </a:r>
          </a:p>
        </p:txBody>
      </p:sp>
    </p:spTree>
    <p:extLst>
      <p:ext uri="{BB962C8B-B14F-4D97-AF65-F5344CB8AC3E}">
        <p14:creationId xmlns:p14="http://schemas.microsoft.com/office/powerpoint/2010/main" val="141557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61"/>
          <p:cNvSpPr/>
          <p:nvPr/>
        </p:nvSpPr>
        <p:spPr>
          <a:xfrm>
            <a:off x="656541" y="1945513"/>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You mentioned that larger beaks had an advantage during the drought.</a:t>
            </a:r>
            <a:endParaRPr sz="2800" dirty="0">
              <a:solidFill>
                <a:schemeClr val="tx1"/>
              </a:solidFill>
            </a:endParaRPr>
          </a:p>
        </p:txBody>
      </p:sp>
      <p:sp>
        <p:nvSpPr>
          <p:cNvPr id="7" name="Shape 261"/>
          <p:cNvSpPr/>
          <p:nvPr/>
        </p:nvSpPr>
        <p:spPr>
          <a:xfrm>
            <a:off x="656541" y="424827"/>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Consider another model statement</a:t>
            </a:r>
            <a:r>
              <a:rPr lang="is-IS" sz="2800" dirty="0">
                <a:solidFill>
                  <a:schemeClr val="tx1"/>
                </a:solidFill>
              </a:rPr>
              <a:t>…</a:t>
            </a:r>
            <a:endParaRPr sz="2800" dirty="0">
              <a:solidFill>
                <a:schemeClr val="tx1"/>
              </a:solidFill>
            </a:endParaRPr>
          </a:p>
        </p:txBody>
      </p:sp>
      <p:grpSp>
        <p:nvGrpSpPr>
          <p:cNvPr id="2" name="Group 1">
            <a:extLst>
              <a:ext uri="{FF2B5EF4-FFF2-40B4-BE49-F238E27FC236}">
                <a16:creationId xmlns:a16="http://schemas.microsoft.com/office/drawing/2014/main" id="{DA7CEB58-162B-42A7-88AC-EA95548F3D8A}"/>
              </a:ext>
            </a:extLst>
          </p:cNvPr>
          <p:cNvGrpSpPr/>
          <p:nvPr/>
        </p:nvGrpSpPr>
        <p:grpSpPr>
          <a:xfrm>
            <a:off x="656541" y="3814099"/>
            <a:ext cx="7970202" cy="2108273"/>
            <a:chOff x="933746" y="5424496"/>
            <a:chExt cx="11335399" cy="2998433"/>
          </a:xfrm>
        </p:grpSpPr>
        <p:sp>
          <p:nvSpPr>
            <p:cNvPr id="8" name="Shape 261"/>
            <p:cNvSpPr/>
            <p:nvPr/>
          </p:nvSpPr>
          <p:spPr>
            <a:xfrm>
              <a:off x="933746" y="5424496"/>
              <a:ext cx="11335399" cy="133351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Let’s explore this idea that some variations can help members of a species survive.</a:t>
              </a:r>
              <a:endParaRPr sz="2800" dirty="0">
                <a:solidFill>
                  <a:schemeClr val="tx1"/>
                </a:solidFill>
              </a:endParaRPr>
            </a:p>
          </p:txBody>
        </p:sp>
        <p:pic>
          <p:nvPicPr>
            <p:cNvPr id="10" name="Picture 9" descr="Icon&#10;&#10;Description automatically generated">
              <a:extLst>
                <a:ext uri="{FF2B5EF4-FFF2-40B4-BE49-F238E27FC236}">
                  <a16:creationId xmlns:a16="http://schemas.microsoft.com/office/drawing/2014/main" id="{34962750-69E6-F048-B8D6-6905EDA25A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79067" y="6840449"/>
              <a:ext cx="1244755" cy="1582480"/>
            </a:xfrm>
            <a:prstGeom prst="rect">
              <a:avLst/>
            </a:prstGeom>
          </p:spPr>
        </p:pic>
      </p:grpSp>
    </p:spTree>
    <p:extLst>
      <p:ext uri="{BB962C8B-B14F-4D97-AF65-F5344CB8AC3E}">
        <p14:creationId xmlns:p14="http://schemas.microsoft.com/office/powerpoint/2010/main" val="441376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7D012E54-16AE-5A44-ABB1-EAEA4317C990}"/>
              </a:ext>
            </a:extLst>
          </p:cNvPr>
          <p:cNvSpPr>
            <a:spLocks noGrp="1"/>
          </p:cNvSpPr>
          <p:nvPr>
            <p:ph type="title"/>
          </p:nvPr>
        </p:nvSpPr>
        <p:spPr/>
        <p:txBody>
          <a:bodyPr>
            <a:noAutofit/>
          </a:bodyPr>
          <a:lstStyle/>
          <a:p>
            <a:r>
              <a:rPr lang="en-US" dirty="0"/>
              <a:t>LS01 Overview Continued</a:t>
            </a:r>
          </a:p>
        </p:txBody>
      </p:sp>
      <p:sp>
        <p:nvSpPr>
          <p:cNvPr id="3" name="Text Placeholder 2">
            <a:extLst>
              <a:ext uri="{FF2B5EF4-FFF2-40B4-BE49-F238E27FC236}">
                <a16:creationId xmlns:a16="http://schemas.microsoft.com/office/drawing/2014/main" id="{A3EE2DAA-E559-4E1C-8B2E-4645AD913C50}"/>
              </a:ext>
            </a:extLst>
          </p:cNvPr>
          <p:cNvSpPr>
            <a:spLocks noGrp="1"/>
          </p:cNvSpPr>
          <p:nvPr>
            <p:ph type="body" sz="quarter" idx="10"/>
          </p:nvPr>
        </p:nvSpPr>
        <p:spPr/>
        <p:txBody>
          <a:bodyPr/>
          <a:lstStyle/>
          <a:p>
            <a:r>
              <a:rPr lang="en-US" dirty="0"/>
              <a:t>The slides contain a brief overview of three stories of population change: one about changes in the frequency of certain colors variants in peppered moths over time, another about antibiotic resistance in bacteria, and another about an increase in average beak depth in Galapagos Ground Finches (which students will return to in segment 3). The phenomenon in the three stories is change over time. We encourage you to present the slides to the students without emphasizing what is happening or telling them what the phenomenon is that they are observing. The goal in this segment is for students to observe and identify the phenomenon that will serve as a focus for their investigations and model development. </a:t>
            </a:r>
          </a:p>
          <a:p>
            <a:endParaRPr lang="en-US" dirty="0"/>
          </a:p>
        </p:txBody>
      </p:sp>
    </p:spTree>
    <p:extLst>
      <p:ext uri="{BB962C8B-B14F-4D97-AF65-F5344CB8AC3E}">
        <p14:creationId xmlns:p14="http://schemas.microsoft.com/office/powerpoint/2010/main" val="142587138"/>
      </p:ext>
    </p:extLst>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5-10-12 at 6.39.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961" y="452913"/>
            <a:ext cx="6236870" cy="5719287"/>
          </a:xfrm>
          <a:prstGeom prst="rect">
            <a:avLst/>
          </a:prstGeom>
        </p:spPr>
      </p:pic>
      <p:grpSp>
        <p:nvGrpSpPr>
          <p:cNvPr id="2" name="Group 1">
            <a:extLst>
              <a:ext uri="{FF2B5EF4-FFF2-40B4-BE49-F238E27FC236}">
                <a16:creationId xmlns:a16="http://schemas.microsoft.com/office/drawing/2014/main" id="{A125C727-AF40-4509-9902-992A8358E581}"/>
              </a:ext>
            </a:extLst>
          </p:cNvPr>
          <p:cNvGrpSpPr/>
          <p:nvPr/>
        </p:nvGrpSpPr>
        <p:grpSpPr>
          <a:xfrm>
            <a:off x="6687831" y="1238482"/>
            <a:ext cx="2313294" cy="4551795"/>
            <a:chOff x="9511582" y="1761396"/>
            <a:chExt cx="3290018" cy="6473664"/>
          </a:xfrm>
        </p:grpSpPr>
        <p:sp>
          <p:nvSpPr>
            <p:cNvPr id="9" name="Shape 261"/>
            <p:cNvSpPr/>
            <p:nvPr/>
          </p:nvSpPr>
          <p:spPr>
            <a:xfrm>
              <a:off x="9511582" y="3208772"/>
              <a:ext cx="3290018" cy="5026288"/>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What patterns did you notice? Answer the questions in boxes P and Q on your doodle sheet. </a:t>
              </a:r>
              <a:endParaRPr sz="2800" dirty="0">
                <a:solidFill>
                  <a:schemeClr val="tx1"/>
                </a:solidFill>
              </a:endParaRPr>
            </a:p>
          </p:txBody>
        </p:sp>
        <p:pic>
          <p:nvPicPr>
            <p:cNvPr id="7" name="Picture 6" descr="Icon&#10;&#10;Description automatically generated">
              <a:extLst>
                <a:ext uri="{FF2B5EF4-FFF2-40B4-BE49-F238E27FC236}">
                  <a16:creationId xmlns:a16="http://schemas.microsoft.com/office/drawing/2014/main" id="{83A0CDC0-4B1D-6B40-B3DC-C5BDDA1EEC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80811" y="1761396"/>
              <a:ext cx="1593545" cy="1447012"/>
            </a:xfrm>
            <a:prstGeom prst="rect">
              <a:avLst/>
            </a:prstGeom>
          </p:spPr>
        </p:pic>
      </p:grpSp>
    </p:spTree>
    <p:extLst>
      <p:ext uri="{BB962C8B-B14F-4D97-AF65-F5344CB8AC3E}">
        <p14:creationId xmlns:p14="http://schemas.microsoft.com/office/powerpoint/2010/main" val="429620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61"/>
          <p:cNvSpPr/>
          <p:nvPr/>
        </p:nvSpPr>
        <p:spPr>
          <a:xfrm>
            <a:off x="549384" y="5092523"/>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What do you predict will happen to the caribou on the left? Why?</a:t>
            </a:r>
            <a:endParaRPr sz="2800" dirty="0">
              <a:solidFill>
                <a:schemeClr val="tx1"/>
              </a:solidFill>
            </a:endParaRPr>
          </a:p>
        </p:txBody>
      </p:sp>
      <p:sp>
        <p:nvSpPr>
          <p:cNvPr id="7" name="Shape 261"/>
          <p:cNvSpPr/>
          <p:nvPr/>
        </p:nvSpPr>
        <p:spPr>
          <a:xfrm>
            <a:off x="656541" y="208454"/>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lumMod val="95000"/>
                    <a:lumOff val="5000"/>
                  </a:schemeClr>
                </a:solidFill>
              </a:rPr>
              <a:t>Another example of an advantageous and disadvantageous trait. </a:t>
            </a:r>
            <a:endParaRPr sz="2800" dirty="0">
              <a:solidFill>
                <a:schemeClr val="tx1">
                  <a:lumMod val="95000"/>
                  <a:lumOff val="5000"/>
                </a:schemeClr>
              </a:solidFill>
            </a:endParaRPr>
          </a:p>
        </p:txBody>
      </p:sp>
      <p:pic>
        <p:nvPicPr>
          <p:cNvPr id="2" name="Picture 1"/>
          <p:cNvPicPr>
            <a:picLocks noChangeAspect="1"/>
          </p:cNvPicPr>
          <p:nvPr/>
        </p:nvPicPr>
        <p:blipFill>
          <a:blip r:embed="rId3"/>
          <a:stretch>
            <a:fillRect/>
          </a:stretch>
        </p:blipFill>
        <p:spPr>
          <a:xfrm>
            <a:off x="206483" y="1724763"/>
            <a:ext cx="4018297" cy="2750898"/>
          </a:xfrm>
          <a:prstGeom prst="rect">
            <a:avLst/>
          </a:prstGeom>
        </p:spPr>
      </p:pic>
      <p:pic>
        <p:nvPicPr>
          <p:cNvPr id="3" name="Picture 2"/>
          <p:cNvPicPr>
            <a:picLocks noChangeAspect="1"/>
          </p:cNvPicPr>
          <p:nvPr/>
        </p:nvPicPr>
        <p:blipFill>
          <a:blip r:embed="rId4"/>
          <a:stretch>
            <a:fillRect/>
          </a:stretch>
        </p:blipFill>
        <p:spPr>
          <a:xfrm>
            <a:off x="4488726" y="1724763"/>
            <a:ext cx="4138017" cy="2750898"/>
          </a:xfrm>
          <a:prstGeom prst="rect">
            <a:avLst/>
          </a:prstGeom>
        </p:spPr>
      </p:pic>
    </p:spTree>
    <p:extLst>
      <p:ext uri="{BB962C8B-B14F-4D97-AF65-F5344CB8AC3E}">
        <p14:creationId xmlns:p14="http://schemas.microsoft.com/office/powerpoint/2010/main" val="14040249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261"/>
          <p:cNvSpPr/>
          <p:nvPr/>
        </p:nvSpPr>
        <p:spPr>
          <a:xfrm>
            <a:off x="656541" y="208454"/>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So, what will happen if an individual with an advantageous trait gets to reproduce? </a:t>
            </a:r>
            <a:endParaRPr sz="2800" dirty="0">
              <a:solidFill>
                <a:schemeClr val="tx1"/>
              </a:solidFill>
            </a:endParaRPr>
          </a:p>
        </p:txBody>
      </p:sp>
      <p:pic>
        <p:nvPicPr>
          <p:cNvPr id="5" name="pasted-image.pdf"/>
          <p:cNvPicPr>
            <a:picLocks noChangeAspect="1"/>
          </p:cNvPicPr>
          <p:nvPr/>
        </p:nvPicPr>
        <p:blipFill>
          <a:blip r:embed="rId3"/>
          <a:stretch>
            <a:fillRect/>
          </a:stretch>
        </p:blipFill>
        <p:spPr>
          <a:xfrm flipH="1">
            <a:off x="279164" y="1507114"/>
            <a:ext cx="2558147" cy="1720391"/>
          </a:xfrm>
          <a:prstGeom prst="rect">
            <a:avLst/>
          </a:prstGeom>
          <a:ln w="12700">
            <a:miter lim="400000"/>
          </a:ln>
        </p:spPr>
      </p:pic>
      <p:pic>
        <p:nvPicPr>
          <p:cNvPr id="2" name="Picture 1"/>
          <p:cNvPicPr>
            <a:picLocks noChangeAspect="1"/>
          </p:cNvPicPr>
          <p:nvPr/>
        </p:nvPicPr>
        <p:blipFill>
          <a:blip r:embed="rId4"/>
          <a:stretch>
            <a:fillRect/>
          </a:stretch>
        </p:blipFill>
        <p:spPr>
          <a:xfrm>
            <a:off x="2209634" y="2955332"/>
            <a:ext cx="2615597" cy="2157867"/>
          </a:xfrm>
          <a:prstGeom prst="rect">
            <a:avLst/>
          </a:prstGeom>
        </p:spPr>
      </p:pic>
      <p:pic>
        <p:nvPicPr>
          <p:cNvPr id="3" name="Picture 2"/>
          <p:cNvPicPr>
            <a:picLocks noChangeAspect="1"/>
          </p:cNvPicPr>
          <p:nvPr/>
        </p:nvPicPr>
        <p:blipFill>
          <a:blip r:embed="rId5"/>
          <a:stretch>
            <a:fillRect/>
          </a:stretch>
        </p:blipFill>
        <p:spPr>
          <a:xfrm>
            <a:off x="4825231" y="1590275"/>
            <a:ext cx="4096770" cy="2730113"/>
          </a:xfrm>
          <a:prstGeom prst="rect">
            <a:avLst/>
          </a:prstGeom>
        </p:spPr>
      </p:pic>
      <p:sp>
        <p:nvSpPr>
          <p:cNvPr id="8" name="Rectangle 7"/>
          <p:cNvSpPr/>
          <p:nvPr/>
        </p:nvSpPr>
        <p:spPr>
          <a:xfrm>
            <a:off x="815450" y="5634605"/>
            <a:ext cx="7418298" cy="523220"/>
          </a:xfrm>
          <a:prstGeom prst="rect">
            <a:avLst/>
          </a:prstGeom>
        </p:spPr>
        <p:txBody>
          <a:bodyPr wrap="square">
            <a:spAutoFit/>
          </a:bodyPr>
          <a:lstStyle/>
          <a:p>
            <a:r>
              <a:rPr lang="en-US" sz="2800" dirty="0">
                <a:solidFill>
                  <a:schemeClr val="tx1"/>
                </a:solidFill>
              </a:rPr>
              <a:t>What will the offspring look like?</a:t>
            </a:r>
          </a:p>
        </p:txBody>
      </p:sp>
    </p:spTree>
    <p:extLst>
      <p:ext uri="{BB962C8B-B14F-4D97-AF65-F5344CB8AC3E}">
        <p14:creationId xmlns:p14="http://schemas.microsoft.com/office/powerpoint/2010/main" val="99077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261"/>
          <p:cNvSpPr/>
          <p:nvPr/>
        </p:nvSpPr>
        <p:spPr>
          <a:xfrm>
            <a:off x="539498" y="205869"/>
            <a:ext cx="7970202" cy="1803122"/>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If more individuals with advantageous traits survive and reproduce, what do you predict will happen to the number of individuals born with the advantageous trait in the population?</a:t>
            </a:r>
            <a:endParaRPr sz="2800" dirty="0">
              <a:solidFill>
                <a:schemeClr val="tx1"/>
              </a:solidFill>
            </a:endParaRPr>
          </a:p>
        </p:txBody>
      </p:sp>
      <p:sp>
        <p:nvSpPr>
          <p:cNvPr id="9" name="Shape 261"/>
          <p:cNvSpPr/>
          <p:nvPr/>
        </p:nvSpPr>
        <p:spPr>
          <a:xfrm>
            <a:off x="539497" y="3270316"/>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What about the number of individuals with the disadvantageous trait?</a:t>
            </a:r>
            <a:endParaRPr sz="2800" dirty="0">
              <a:solidFill>
                <a:schemeClr val="tx1"/>
              </a:solidFill>
            </a:endParaRPr>
          </a:p>
        </p:txBody>
      </p:sp>
    </p:spTree>
    <p:extLst>
      <p:ext uri="{BB962C8B-B14F-4D97-AF65-F5344CB8AC3E}">
        <p14:creationId xmlns:p14="http://schemas.microsoft.com/office/powerpoint/2010/main" val="77514333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53584" y="1578858"/>
            <a:ext cx="4161803" cy="3491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hangingPunct="1">
              <a:lnSpc>
                <a:spcPct val="90000"/>
              </a:lnSpc>
              <a:defRPr/>
            </a:pPr>
            <a:r>
              <a:rPr lang="en-US" sz="2000" dirty="0">
                <a:solidFill>
                  <a:schemeClr val="tx1"/>
                </a:solidFill>
                <a:latin typeface="Arial" charset="0"/>
                <a:ea typeface="Arial" charset="0"/>
                <a:cs typeface="Arial" charset="0"/>
              </a:rPr>
              <a:t>[Place current model here]</a:t>
            </a:r>
          </a:p>
        </p:txBody>
      </p:sp>
      <p:sp>
        <p:nvSpPr>
          <p:cNvPr id="6" name="Shape 261"/>
          <p:cNvSpPr/>
          <p:nvPr/>
        </p:nvSpPr>
        <p:spPr>
          <a:xfrm>
            <a:off x="549384" y="4876149"/>
            <a:ext cx="7970202" cy="1370376"/>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Based on what we learned about advantageous and disadvantageous traits, do we need to change our model?</a:t>
            </a:r>
            <a:endParaRPr sz="2800" dirty="0">
              <a:solidFill>
                <a:schemeClr val="tx1"/>
              </a:solidFill>
            </a:endParaRPr>
          </a:p>
        </p:txBody>
      </p:sp>
      <p:sp>
        <p:nvSpPr>
          <p:cNvPr id="7" name="Shape 261"/>
          <p:cNvSpPr/>
          <p:nvPr/>
        </p:nvSpPr>
        <p:spPr>
          <a:xfrm>
            <a:off x="656541" y="205772"/>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Let’s return to our model ideas</a:t>
            </a:r>
            <a:r>
              <a:rPr lang="is-IS" sz="2800" dirty="0">
                <a:solidFill>
                  <a:schemeClr val="tx1"/>
                </a:solidFill>
              </a:rPr>
              <a:t>…</a:t>
            </a:r>
            <a:endParaRPr sz="2800" dirty="0">
              <a:solidFill>
                <a:schemeClr val="tx1"/>
              </a:solidFill>
            </a:endParaRPr>
          </a:p>
        </p:txBody>
      </p:sp>
    </p:spTree>
    <p:extLst>
      <p:ext uri="{BB962C8B-B14F-4D97-AF65-F5344CB8AC3E}">
        <p14:creationId xmlns:p14="http://schemas.microsoft.com/office/powerpoint/2010/main" val="115808855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61"/>
          <p:cNvSpPr/>
          <p:nvPr/>
        </p:nvSpPr>
        <p:spPr>
          <a:xfrm>
            <a:off x="655797" y="205804"/>
            <a:ext cx="7970202"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Are there any other ideas that we need to discuss?</a:t>
            </a:r>
            <a:endParaRPr sz="2800" dirty="0">
              <a:solidFill>
                <a:schemeClr val="tx1"/>
              </a:solidFill>
            </a:endParaRPr>
          </a:p>
        </p:txBody>
      </p:sp>
      <p:sp>
        <p:nvSpPr>
          <p:cNvPr id="8" name="Shape 261"/>
          <p:cNvSpPr/>
          <p:nvPr/>
        </p:nvSpPr>
        <p:spPr>
          <a:xfrm>
            <a:off x="586899" y="3751280"/>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Do our ideas only apply to finches?</a:t>
            </a:r>
            <a:endParaRPr sz="2800" dirty="0">
              <a:solidFill>
                <a:schemeClr val="tx1"/>
              </a:solidFill>
            </a:endParaRPr>
          </a:p>
        </p:txBody>
      </p:sp>
      <p:sp>
        <p:nvSpPr>
          <p:cNvPr id="7" name="TextBox 6">
            <a:extLst>
              <a:ext uri="{FF2B5EF4-FFF2-40B4-BE49-F238E27FC236}">
                <a16:creationId xmlns:a16="http://schemas.microsoft.com/office/drawing/2014/main" id="{C48FB79B-A61B-DB43-8CFD-074442458BC9}"/>
              </a:ext>
            </a:extLst>
          </p:cNvPr>
          <p:cNvSpPr txBox="1"/>
          <p:nvPr/>
        </p:nvSpPr>
        <p:spPr>
          <a:xfrm>
            <a:off x="2453584" y="1578858"/>
            <a:ext cx="4161803" cy="3491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hangingPunct="1">
              <a:lnSpc>
                <a:spcPct val="90000"/>
              </a:lnSpc>
              <a:defRPr/>
            </a:pPr>
            <a:r>
              <a:rPr lang="en-US" sz="2000" dirty="0">
                <a:solidFill>
                  <a:schemeClr val="tx1"/>
                </a:solidFill>
                <a:latin typeface="Arial" charset="0"/>
                <a:ea typeface="Arial" charset="0"/>
                <a:cs typeface="Arial" charset="0"/>
              </a:rPr>
              <a:t>[Place current model here]</a:t>
            </a:r>
          </a:p>
        </p:txBody>
      </p:sp>
      <p:grpSp>
        <p:nvGrpSpPr>
          <p:cNvPr id="2" name="Group 1">
            <a:extLst>
              <a:ext uri="{FF2B5EF4-FFF2-40B4-BE49-F238E27FC236}">
                <a16:creationId xmlns:a16="http://schemas.microsoft.com/office/drawing/2014/main" id="{BB9B86DC-DC27-4C76-931F-13AF3AC29983}"/>
              </a:ext>
            </a:extLst>
          </p:cNvPr>
          <p:cNvGrpSpPr/>
          <p:nvPr/>
        </p:nvGrpSpPr>
        <p:grpSpPr>
          <a:xfrm>
            <a:off x="677326" y="4825263"/>
            <a:ext cx="7789350" cy="1017430"/>
            <a:chOff x="963307" y="6862596"/>
            <a:chExt cx="11078187" cy="1447012"/>
          </a:xfrm>
        </p:grpSpPr>
        <p:pic>
          <p:nvPicPr>
            <p:cNvPr id="5" name="Picture 4" descr="Icon&#10;&#10;Description automatically generated">
              <a:extLst>
                <a:ext uri="{FF2B5EF4-FFF2-40B4-BE49-F238E27FC236}">
                  <a16:creationId xmlns:a16="http://schemas.microsoft.com/office/drawing/2014/main" id="{7534289E-900D-4238-BB94-2E28D37A3C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3307" y="6862596"/>
              <a:ext cx="1593545" cy="1447012"/>
            </a:xfrm>
            <a:prstGeom prst="rect">
              <a:avLst/>
            </a:prstGeom>
          </p:spPr>
        </p:pic>
        <p:sp>
          <p:nvSpPr>
            <p:cNvPr id="9" name="Shape 261">
              <a:extLst>
                <a:ext uri="{FF2B5EF4-FFF2-40B4-BE49-F238E27FC236}">
                  <a16:creationId xmlns:a16="http://schemas.microsoft.com/office/drawing/2014/main" id="{9158BDF1-10A4-48F2-84CA-6071694A2306}"/>
                </a:ext>
              </a:extLst>
            </p:cNvPr>
            <p:cNvSpPr/>
            <p:nvPr/>
          </p:nvSpPr>
          <p:spPr>
            <a:xfrm>
              <a:off x="2583562" y="6919344"/>
              <a:ext cx="9457932" cy="133351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r>
                <a:rPr lang="en-US" sz="2800" dirty="0">
                  <a:solidFill>
                    <a:schemeClr val="tx1"/>
                  </a:solidFill>
                </a:rPr>
                <a:t>Record your model ideas in box R of your doodle sheet.</a:t>
              </a:r>
              <a:endParaRPr sz="2800" dirty="0">
                <a:solidFill>
                  <a:schemeClr val="tx1"/>
                </a:solidFill>
              </a:endParaRPr>
            </a:p>
          </p:txBody>
        </p:sp>
      </p:grpSp>
    </p:spTree>
    <p:extLst>
      <p:ext uri="{BB962C8B-B14F-4D97-AF65-F5344CB8AC3E}">
        <p14:creationId xmlns:p14="http://schemas.microsoft.com/office/powerpoint/2010/main" val="614964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chor="ctr">
            <a:noAutofit/>
          </a:bodyPr>
          <a:lstStyle/>
          <a:p>
            <a:pPr>
              <a:lnSpc>
                <a:spcPct val="90000"/>
              </a:lnSpc>
            </a:pPr>
            <a:r>
              <a:rPr lang="en-US" dirty="0"/>
              <a:t>LS06 Summary</a:t>
            </a:r>
          </a:p>
        </p:txBody>
      </p:sp>
      <p:sp>
        <p:nvSpPr>
          <p:cNvPr id="2" name="Text Placeholder 1">
            <a:extLst>
              <a:ext uri="{FF2B5EF4-FFF2-40B4-BE49-F238E27FC236}">
                <a16:creationId xmlns:a16="http://schemas.microsoft.com/office/drawing/2014/main" id="{256BF2A4-8FEB-4196-9B8B-1F1773852126}"/>
              </a:ext>
            </a:extLst>
          </p:cNvPr>
          <p:cNvSpPr>
            <a:spLocks noGrp="1"/>
          </p:cNvSpPr>
          <p:nvPr>
            <p:ph type="body" sz="quarter" idx="10"/>
          </p:nvPr>
        </p:nvSpPr>
        <p:spPr/>
        <p:txBody>
          <a:bodyPr>
            <a:normAutofit/>
          </a:bodyPr>
          <a:lstStyle/>
          <a:p>
            <a:pPr>
              <a:spcAft>
                <a:spcPts val="422"/>
              </a:spcAft>
            </a:pPr>
            <a:r>
              <a:rPr lang="en-US" b="1" dirty="0"/>
              <a:t>What did we figure out?</a:t>
            </a:r>
          </a:p>
          <a:p>
            <a:pPr>
              <a:spcAft>
                <a:spcPts val="422"/>
              </a:spcAft>
            </a:pPr>
            <a:endParaRPr lang="en-US" dirty="0"/>
          </a:p>
          <a:p>
            <a:pPr>
              <a:spcAft>
                <a:spcPts val="422"/>
              </a:spcAft>
            </a:pPr>
            <a:r>
              <a:rPr lang="en-US" dirty="0"/>
              <a:t>We continued to refine our model for trait change over time in populations by using some simulations and investigations. We now have a complete model that we are ready to apply and refine by returning to the finches.  </a:t>
            </a:r>
          </a:p>
          <a:p>
            <a:pPr>
              <a:spcAft>
                <a:spcPts val="422"/>
              </a:spcAft>
            </a:pPr>
            <a:endParaRPr lang="en-US" dirty="0"/>
          </a:p>
        </p:txBody>
      </p:sp>
      <p:sp>
        <p:nvSpPr>
          <p:cNvPr id="3" name="Text Placeholder 2">
            <a:extLst>
              <a:ext uri="{FF2B5EF4-FFF2-40B4-BE49-F238E27FC236}">
                <a16:creationId xmlns:a16="http://schemas.microsoft.com/office/drawing/2014/main" id="{DAA73DD0-0FC1-494F-A33E-DB94E9A64873}"/>
              </a:ext>
            </a:extLst>
          </p:cNvPr>
          <p:cNvSpPr>
            <a:spLocks noGrp="1"/>
          </p:cNvSpPr>
          <p:nvPr>
            <p:ph type="body" sz="quarter" idx="11"/>
          </p:nvPr>
        </p:nvSpPr>
        <p:spPr/>
        <p:txBody>
          <a:bodyPr>
            <a:normAutofit/>
          </a:bodyPr>
          <a:lstStyle/>
          <a:p>
            <a:pPr>
              <a:spcAft>
                <a:spcPts val="422"/>
              </a:spcAft>
            </a:pPr>
            <a:r>
              <a:rPr lang="en-US" i="1" u="sng" dirty="0"/>
              <a:t>LS06 Teacher Reflection Notes</a:t>
            </a:r>
          </a:p>
          <a:p>
            <a:pPr>
              <a:spcAft>
                <a:spcPts val="422"/>
              </a:spcAft>
            </a:pPr>
            <a:endParaRPr lang="en-US" i="1" u="sng" dirty="0"/>
          </a:p>
          <a:p>
            <a:pPr>
              <a:spcAft>
                <a:spcPts val="422"/>
              </a:spcAft>
            </a:pPr>
            <a:r>
              <a:rPr lang="en-US" dirty="0"/>
              <a:t>Things that went well…</a:t>
            </a:r>
          </a:p>
          <a:p>
            <a:pPr>
              <a:spcAft>
                <a:spcPts val="422"/>
              </a:spcAft>
            </a:pPr>
            <a:endParaRPr lang="en-US" dirty="0"/>
          </a:p>
          <a:p>
            <a:pPr>
              <a:spcAft>
                <a:spcPts val="422"/>
              </a:spcAft>
            </a:pPr>
            <a:r>
              <a:rPr lang="en-US" dirty="0"/>
              <a:t>Things I would change…</a:t>
            </a:r>
          </a:p>
          <a:p>
            <a:pPr>
              <a:spcAft>
                <a:spcPts val="422"/>
              </a:spcAft>
            </a:pPr>
            <a:endParaRPr lang="en-US" dirty="0"/>
          </a:p>
        </p:txBody>
      </p:sp>
    </p:spTree>
    <p:extLst>
      <p:ext uri="{BB962C8B-B14F-4D97-AF65-F5344CB8AC3E}">
        <p14:creationId xmlns:p14="http://schemas.microsoft.com/office/powerpoint/2010/main" val="3825898907"/>
      </p:ext>
    </p:extLst>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17CF4-8EF5-4939-ABE6-3B40527D58A5}"/>
              </a:ext>
            </a:extLst>
          </p:cNvPr>
          <p:cNvSpPr>
            <a:spLocks noGrp="1"/>
          </p:cNvSpPr>
          <p:nvPr>
            <p:ph type="title"/>
          </p:nvPr>
        </p:nvSpPr>
        <p:spPr/>
        <p:txBody>
          <a:bodyPr>
            <a:noAutofit/>
          </a:bodyPr>
          <a:lstStyle/>
          <a:p>
            <a:r>
              <a:rPr lang="en-US" dirty="0"/>
              <a:t>Learning Segment 07 Overview</a:t>
            </a:r>
          </a:p>
        </p:txBody>
      </p:sp>
      <p:sp>
        <p:nvSpPr>
          <p:cNvPr id="3" name="Text Placeholder 2">
            <a:extLst>
              <a:ext uri="{FF2B5EF4-FFF2-40B4-BE49-F238E27FC236}">
                <a16:creationId xmlns:a16="http://schemas.microsoft.com/office/drawing/2014/main" id="{1D3F65D7-D730-45D4-A1A5-0BCFDE80DC2C}"/>
              </a:ext>
            </a:extLst>
          </p:cNvPr>
          <p:cNvSpPr>
            <a:spLocks noGrp="1"/>
          </p:cNvSpPr>
          <p:nvPr>
            <p:ph type="body" sz="quarter" idx="10"/>
          </p:nvPr>
        </p:nvSpPr>
        <p:spPr/>
        <p:txBody>
          <a:bodyPr/>
          <a:lstStyle/>
          <a:p>
            <a:r>
              <a:rPr lang="en-US" b="1" dirty="0"/>
              <a:t>M </a:t>
            </a:r>
            <a:r>
              <a:rPr lang="en-US" b="1" dirty="0">
                <a:sym typeface="Wingdings" panose="05000000000000000000" pitchFamily="2" charset="2"/>
              </a:rPr>
              <a:t> P</a:t>
            </a:r>
            <a:r>
              <a:rPr lang="en-US" dirty="0">
                <a:sym typeface="Wingdings" panose="05000000000000000000" pitchFamily="2" charset="2"/>
              </a:rPr>
              <a:t>: S</a:t>
            </a:r>
            <a:r>
              <a:rPr lang="en-US" dirty="0"/>
              <a:t>tudents use their model to create a new and improved model-based explanation to answer their question about the finches.</a:t>
            </a:r>
          </a:p>
          <a:p>
            <a:endParaRPr lang="en-US" dirty="0"/>
          </a:p>
        </p:txBody>
      </p:sp>
      <p:sp>
        <p:nvSpPr>
          <p:cNvPr id="5" name="Text Placeholder 4">
            <a:extLst>
              <a:ext uri="{FF2B5EF4-FFF2-40B4-BE49-F238E27FC236}">
                <a16:creationId xmlns:a16="http://schemas.microsoft.com/office/drawing/2014/main" id="{3C6350DF-62D5-41BD-AA9B-C1636C1D2EAE}"/>
              </a:ext>
            </a:extLst>
          </p:cNvPr>
          <p:cNvSpPr>
            <a:spLocks noGrp="1"/>
          </p:cNvSpPr>
          <p:nvPr>
            <p:ph type="body" sz="quarter" idx="12"/>
          </p:nvPr>
        </p:nvSpPr>
        <p:spPr/>
        <p:txBody>
          <a:bodyPr/>
          <a:lstStyle/>
          <a:p>
            <a:r>
              <a:rPr lang="en-US" i="1" u="sng" dirty="0"/>
              <a:t>Resources you will need</a:t>
            </a:r>
          </a:p>
          <a:p>
            <a:endParaRPr lang="en-US" i="1" u="sng" dirty="0"/>
          </a:p>
          <a:p>
            <a:r>
              <a:rPr lang="en-US" dirty="0"/>
              <a:t>(No additional resources needed)</a:t>
            </a:r>
          </a:p>
        </p:txBody>
      </p:sp>
      <p:sp>
        <p:nvSpPr>
          <p:cNvPr id="7" name="Text Placeholder 6">
            <a:extLst>
              <a:ext uri="{FF2B5EF4-FFF2-40B4-BE49-F238E27FC236}">
                <a16:creationId xmlns:a16="http://schemas.microsoft.com/office/drawing/2014/main" id="{8A89E9F3-0D0E-4698-B57E-A2E57F58DE7E}"/>
              </a:ext>
            </a:extLst>
          </p:cNvPr>
          <p:cNvSpPr>
            <a:spLocks noGrp="1"/>
          </p:cNvSpPr>
          <p:nvPr>
            <p:ph type="body" sz="quarter" idx="11"/>
          </p:nvPr>
        </p:nvSpPr>
        <p:spPr/>
        <p:txBody>
          <a:bodyPr/>
          <a:lstStyle/>
          <a:p>
            <a:r>
              <a:rPr lang="en-US" dirty="0"/>
              <a:t>: 40 – 50 Minutes</a:t>
            </a:r>
          </a:p>
        </p:txBody>
      </p:sp>
    </p:spTree>
    <p:extLst>
      <p:ext uri="{BB962C8B-B14F-4D97-AF65-F5344CB8AC3E}">
        <p14:creationId xmlns:p14="http://schemas.microsoft.com/office/powerpoint/2010/main" val="2645490354"/>
      </p:ext>
    </p:extLst>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552806C6-4070-2749-9A4F-B868854F1A6D}"/>
              </a:ext>
            </a:extLst>
          </p:cNvPr>
          <p:cNvSpPr txBox="1">
            <a:spLocks noGrp="1"/>
          </p:cNvSpPr>
          <p:nvPr>
            <p:ph type="title"/>
          </p:nvPr>
        </p:nvSpPr>
        <p:spPr/>
        <p:txBody>
          <a:bodyPr vert="horz" lIns="64294" tIns="32147" rIns="64294" bIns="32147" rtlCol="0" anchor="ctr">
            <a:noAutofit/>
          </a:bodyPr>
          <a:lstStyle>
            <a:lvl1pPr algn="l" defTabSz="650230" rtl="0" eaLnBrk="1" latinLnBrk="0" hangingPunct="1">
              <a:spcBef>
                <a:spcPct val="0"/>
              </a:spcBef>
              <a:buNone/>
              <a:defRPr sz="3800" kern="1200">
                <a:solidFill>
                  <a:srgbClr val="FFFFFF"/>
                </a:solidFill>
                <a:latin typeface="Arial"/>
                <a:ea typeface="Arial"/>
                <a:cs typeface="Arial"/>
                <a:sym typeface="Arial"/>
              </a:defRPr>
            </a:lvl1pPr>
          </a:lstStyle>
          <a:p>
            <a:r>
              <a:rPr lang="en-US" sz="2800" dirty="0">
                <a:latin typeface="+mj-lt"/>
              </a:rPr>
              <a:t>LS07 Overview Continued</a:t>
            </a:r>
          </a:p>
        </p:txBody>
      </p:sp>
      <p:sp>
        <p:nvSpPr>
          <p:cNvPr id="3" name="Text Placeholder 2">
            <a:extLst>
              <a:ext uri="{FF2B5EF4-FFF2-40B4-BE49-F238E27FC236}">
                <a16:creationId xmlns:a16="http://schemas.microsoft.com/office/drawing/2014/main" id="{5FFD5BAA-066E-42A5-BE7C-9F2C9F64DEBE}"/>
              </a:ext>
            </a:extLst>
          </p:cNvPr>
          <p:cNvSpPr>
            <a:spLocks noGrp="1"/>
          </p:cNvSpPr>
          <p:nvPr>
            <p:ph type="body" sz="quarter" idx="10"/>
          </p:nvPr>
        </p:nvSpPr>
        <p:spPr/>
        <p:txBody>
          <a:bodyPr/>
          <a:lstStyle/>
          <a:p>
            <a:r>
              <a:rPr lang="en-US" dirty="0"/>
              <a:t>Students’ explanations may contain language such as “the birds had to change in order to survive.” This language is fine for now. Once students have completed their explanations, they will go through an activity focused on the differences between Darwin’s and Lamarck’s models of trait change and then will go back and finalize their explanations. </a:t>
            </a:r>
          </a:p>
          <a:p>
            <a:endParaRPr lang="en-US" dirty="0"/>
          </a:p>
          <a:p>
            <a:endParaRPr lang="en-US" dirty="0"/>
          </a:p>
        </p:txBody>
      </p:sp>
    </p:spTree>
    <p:extLst>
      <p:ext uri="{BB962C8B-B14F-4D97-AF65-F5344CB8AC3E}">
        <p14:creationId xmlns:p14="http://schemas.microsoft.com/office/powerpoint/2010/main" val="3286431193"/>
      </p:ext>
    </p:extLst>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03"/>
          <p:cNvGrpSpPr/>
          <p:nvPr/>
        </p:nvGrpSpPr>
        <p:grpSpPr>
          <a:xfrm>
            <a:off x="5218099" y="701036"/>
            <a:ext cx="3596086" cy="5071940"/>
            <a:chOff x="0" y="0"/>
            <a:chExt cx="6078745" cy="8162841"/>
          </a:xfrm>
        </p:grpSpPr>
        <p:grpSp>
          <p:nvGrpSpPr>
            <p:cNvPr id="9" name="Group 200"/>
            <p:cNvGrpSpPr/>
            <p:nvPr/>
          </p:nvGrpSpPr>
          <p:grpSpPr>
            <a:xfrm>
              <a:off x="0" y="0"/>
              <a:ext cx="6078746" cy="8162842"/>
              <a:chOff x="0" y="0"/>
              <a:chExt cx="6078745" cy="8162841"/>
            </a:xfrm>
          </p:grpSpPr>
          <p:pic>
            <p:nvPicPr>
              <p:cNvPr id="12"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13"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10" name="Shape 201"/>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sp>
          <p:nvSpPr>
            <p:cNvPr id="11" name="Shape 202"/>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35719" tIns="35719" rIns="35719" bIns="35719" numCol="1" anchor="ctr">
              <a:noAutofit/>
            </a:bodyPr>
            <a:lstStyle/>
            <a:p>
              <a:pPr>
                <a:defRPr sz="2400"/>
              </a:pPr>
              <a:endParaRPr sz="1687"/>
            </a:p>
          </p:txBody>
        </p:sp>
      </p:grpSp>
      <p:sp>
        <p:nvSpPr>
          <p:cNvPr id="14" name="Shape 205"/>
          <p:cNvSpPr/>
          <p:nvPr/>
        </p:nvSpPr>
        <p:spPr>
          <a:xfrm rot="16200000">
            <a:off x="3783328" y="2615608"/>
            <a:ext cx="2366404" cy="331758"/>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400" b="1">
                <a:solidFill>
                  <a:srgbClr val="583F34"/>
                </a:solidFill>
                <a:latin typeface="Arial"/>
                <a:ea typeface="Arial"/>
                <a:cs typeface="Arial"/>
                <a:sym typeface="Arial"/>
              </a:defRPr>
            </a:lvl1pPr>
          </a:lstStyle>
          <a:p>
            <a:r>
              <a:rPr sz="1687"/>
              <a:t>Number of Finches</a:t>
            </a:r>
          </a:p>
        </p:txBody>
      </p:sp>
      <p:sp>
        <p:nvSpPr>
          <p:cNvPr id="15" name="Shape 261"/>
          <p:cNvSpPr/>
          <p:nvPr/>
        </p:nvSpPr>
        <p:spPr>
          <a:xfrm>
            <a:off x="185645" y="5351952"/>
            <a:ext cx="4780886"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Now, we will use our model to answer our question!</a:t>
            </a:r>
            <a:endParaRPr sz="2800" dirty="0">
              <a:solidFill>
                <a:schemeClr val="tx1"/>
              </a:solidFill>
            </a:endParaRPr>
          </a:p>
        </p:txBody>
      </p:sp>
      <p:sp>
        <p:nvSpPr>
          <p:cNvPr id="16" name="TextBox 15"/>
          <p:cNvSpPr txBox="1"/>
          <p:nvPr/>
        </p:nvSpPr>
        <p:spPr>
          <a:xfrm>
            <a:off x="258922" y="1195545"/>
            <a:ext cx="4432514" cy="39501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marL="428610" indent="-428610" algn="l" hangingPunct="1">
              <a:lnSpc>
                <a:spcPct val="90000"/>
              </a:lnSpc>
              <a:buFontTx/>
              <a:buAutoNum type="arabicPeriod"/>
              <a:defRPr/>
            </a:pPr>
            <a:r>
              <a:rPr lang="en-US" sz="2000" dirty="0">
                <a:solidFill>
                  <a:schemeClr val="tx1">
                    <a:lumMod val="95000"/>
                    <a:lumOff val="5000"/>
                  </a:schemeClr>
                </a:solidFill>
                <a:latin typeface="Arial" charset="0"/>
                <a:ea typeface="Arial" charset="0"/>
                <a:cs typeface="Arial" charset="0"/>
              </a:rPr>
              <a:t>We observed the phenomenon that traits change over time and wondered </a:t>
            </a:r>
            <a:r>
              <a:rPr lang="en-US" sz="2000" i="1" dirty="0">
                <a:solidFill>
                  <a:schemeClr val="tx1">
                    <a:lumMod val="95000"/>
                    <a:lumOff val="5000"/>
                  </a:schemeClr>
                </a:solidFill>
                <a:latin typeface="Arial" charset="0"/>
                <a:ea typeface="Arial" charset="0"/>
                <a:cs typeface="Arial" charset="0"/>
              </a:rPr>
              <a:t>how</a:t>
            </a:r>
            <a:r>
              <a:rPr lang="en-US" sz="2000" dirty="0">
                <a:solidFill>
                  <a:schemeClr val="tx1">
                    <a:lumMod val="95000"/>
                    <a:lumOff val="5000"/>
                  </a:schemeClr>
                </a:solidFill>
                <a:latin typeface="Arial" charset="0"/>
                <a:ea typeface="Arial" charset="0"/>
                <a:cs typeface="Arial" charset="0"/>
              </a:rPr>
              <a:t> this happens.</a:t>
            </a:r>
          </a:p>
          <a:p>
            <a:pPr marL="428610" indent="-428610" algn="l" hangingPunct="1">
              <a:lnSpc>
                <a:spcPct val="90000"/>
              </a:lnSpc>
              <a:buFontTx/>
              <a:buAutoNum type="arabicPeriod"/>
              <a:defRPr/>
            </a:pPr>
            <a:endParaRPr lang="en-US" sz="2000" dirty="0">
              <a:solidFill>
                <a:schemeClr val="tx1">
                  <a:lumMod val="95000"/>
                  <a:lumOff val="5000"/>
                </a:schemeClr>
              </a:solidFill>
              <a:latin typeface="Arial" charset="0"/>
              <a:ea typeface="Arial" charset="0"/>
              <a:cs typeface="Arial" charset="0"/>
            </a:endParaRPr>
          </a:p>
          <a:p>
            <a:pPr marL="428610" indent="-428610" algn="l" hangingPunct="1">
              <a:lnSpc>
                <a:spcPct val="90000"/>
              </a:lnSpc>
              <a:buFontTx/>
              <a:buAutoNum type="arabicPeriod"/>
              <a:defRPr/>
            </a:pPr>
            <a:r>
              <a:rPr lang="en-US" sz="2000" dirty="0">
                <a:solidFill>
                  <a:schemeClr val="tx1">
                    <a:lumMod val="95000"/>
                    <a:lumOff val="5000"/>
                  </a:schemeClr>
                </a:solidFill>
                <a:latin typeface="Arial" charset="0"/>
                <a:ea typeface="Arial" charset="0"/>
                <a:cs typeface="Arial" charset="0"/>
              </a:rPr>
              <a:t>We turned to the finches to seek evidence that may help us answer our question.</a:t>
            </a:r>
          </a:p>
          <a:p>
            <a:pPr marL="428610" indent="-428610" algn="l" hangingPunct="1">
              <a:lnSpc>
                <a:spcPct val="90000"/>
              </a:lnSpc>
              <a:buFontTx/>
              <a:buAutoNum type="arabicPeriod"/>
              <a:defRPr/>
            </a:pPr>
            <a:endParaRPr lang="en-US" sz="2000" dirty="0">
              <a:solidFill>
                <a:schemeClr val="tx1">
                  <a:lumMod val="95000"/>
                  <a:lumOff val="5000"/>
                </a:schemeClr>
              </a:solidFill>
              <a:latin typeface="Arial" charset="0"/>
              <a:ea typeface="Arial" charset="0"/>
              <a:cs typeface="Arial" charset="0"/>
            </a:endParaRPr>
          </a:p>
          <a:p>
            <a:pPr marL="428610" indent="-428610" algn="l" hangingPunct="1">
              <a:lnSpc>
                <a:spcPct val="90000"/>
              </a:lnSpc>
              <a:buFontTx/>
              <a:buAutoNum type="arabicPeriod"/>
              <a:defRPr/>
            </a:pPr>
            <a:r>
              <a:rPr lang="en-US" sz="2000" dirty="0">
                <a:solidFill>
                  <a:schemeClr val="tx1">
                    <a:lumMod val="95000"/>
                    <a:lumOff val="5000"/>
                  </a:schemeClr>
                </a:solidFill>
                <a:latin typeface="Arial" charset="0"/>
                <a:ea typeface="Arial" charset="0"/>
                <a:cs typeface="Arial" charset="0"/>
              </a:rPr>
              <a:t>Based on evidence, we developed a model to explain trait change over time.</a:t>
            </a:r>
          </a:p>
          <a:p>
            <a:pPr marL="428610" indent="-428610" algn="l" hangingPunct="1">
              <a:lnSpc>
                <a:spcPct val="90000"/>
              </a:lnSpc>
              <a:buFontTx/>
              <a:buAutoNum type="arabicPeriod"/>
              <a:defRPr/>
            </a:pPr>
            <a:endParaRPr lang="en-US" sz="2000" dirty="0">
              <a:solidFill>
                <a:schemeClr val="tx1">
                  <a:lumMod val="95000"/>
                  <a:lumOff val="5000"/>
                </a:schemeClr>
              </a:solidFill>
              <a:latin typeface="Arial" charset="0"/>
              <a:ea typeface="Arial" charset="0"/>
              <a:cs typeface="Arial" charset="0"/>
            </a:endParaRPr>
          </a:p>
          <a:p>
            <a:pPr marL="428610" indent="-428610" algn="l" hangingPunct="1">
              <a:lnSpc>
                <a:spcPct val="90000"/>
              </a:lnSpc>
              <a:buFontTx/>
              <a:buAutoNum type="arabicPeriod"/>
              <a:defRPr/>
            </a:pPr>
            <a:r>
              <a:rPr lang="en-US" sz="2000" dirty="0">
                <a:solidFill>
                  <a:schemeClr val="tx1">
                    <a:lumMod val="95000"/>
                    <a:lumOff val="5000"/>
                  </a:schemeClr>
                </a:solidFill>
                <a:latin typeface="Arial" charset="0"/>
                <a:ea typeface="Arial" charset="0"/>
                <a:cs typeface="Arial" charset="0"/>
              </a:rPr>
              <a:t>We further investigated our ideas, revising our model.</a:t>
            </a:r>
          </a:p>
        </p:txBody>
      </p:sp>
      <p:sp>
        <p:nvSpPr>
          <p:cNvPr id="17" name="Shape 261"/>
          <p:cNvSpPr/>
          <p:nvPr/>
        </p:nvSpPr>
        <p:spPr>
          <a:xfrm>
            <a:off x="292801" y="228180"/>
            <a:ext cx="4780886"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Let’s review what we’ve done so far</a:t>
            </a:r>
            <a:r>
              <a:rPr lang="is-IS" sz="2800" dirty="0">
                <a:solidFill>
                  <a:schemeClr val="tx1"/>
                </a:solidFill>
              </a:rPr>
              <a:t>…</a:t>
            </a:r>
            <a:endParaRPr sz="2800" dirty="0">
              <a:solidFill>
                <a:schemeClr val="tx1"/>
              </a:solidFill>
            </a:endParaRPr>
          </a:p>
        </p:txBody>
      </p:sp>
    </p:spTree>
    <p:extLst>
      <p:ext uri="{BB962C8B-B14F-4D97-AF65-F5344CB8AC3E}">
        <p14:creationId xmlns:p14="http://schemas.microsoft.com/office/powerpoint/2010/main" val="400972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73823" y="47958"/>
            <a:ext cx="620718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dirty="0">
                <a:solidFill>
                  <a:schemeClr val="tx1"/>
                </a:solidFill>
              </a:rPr>
              <a:t>What we’ve learned so far</a:t>
            </a:r>
            <a:r>
              <a:rPr lang="is-IS" dirty="0">
                <a:solidFill>
                  <a:schemeClr val="tx1"/>
                </a:solidFill>
              </a:rPr>
              <a:t>…</a:t>
            </a:r>
            <a:endParaRPr dirty="0">
              <a:solidFill>
                <a:schemeClr val="tx1"/>
              </a:solidFill>
            </a:endParaRPr>
          </a:p>
        </p:txBody>
      </p:sp>
      <p:sp>
        <p:nvSpPr>
          <p:cNvPr id="10" name="Shape 153"/>
          <p:cNvSpPr/>
          <p:nvPr/>
        </p:nvSpPr>
        <p:spPr>
          <a:xfrm>
            <a:off x="275568" y="880738"/>
            <a:ext cx="3915131" cy="265745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sz="2400" b="0" dirty="0">
                <a:solidFill>
                  <a:schemeClr val="tx1"/>
                </a:solidFill>
              </a:rPr>
              <a:t>We began our exploration of biology by considering the role that living things have played in changing Earth over time (specifically the composition of the atmosphere) </a:t>
            </a:r>
            <a:endParaRPr sz="2400" b="0" dirty="0">
              <a:solidFill>
                <a:schemeClr val="tx1"/>
              </a:solidFill>
            </a:endParaRPr>
          </a:p>
        </p:txBody>
      </p:sp>
      <p:sp>
        <p:nvSpPr>
          <p:cNvPr id="17" name="Shape 153"/>
          <p:cNvSpPr/>
          <p:nvPr/>
        </p:nvSpPr>
        <p:spPr>
          <a:xfrm>
            <a:off x="4901492" y="880738"/>
            <a:ext cx="4045850" cy="1918795"/>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sz="2400" b="0" dirty="0">
                <a:solidFill>
                  <a:schemeClr val="tx1"/>
                </a:solidFill>
              </a:rPr>
              <a:t>Next, we observed a range of living things and noticed some interesting patterns of unity and diversity in the biosphere. </a:t>
            </a:r>
            <a:endParaRPr sz="2400" b="0" dirty="0">
              <a:solidFill>
                <a:schemeClr val="tx1"/>
              </a:solidFill>
            </a:endParaRPr>
          </a:p>
        </p:txBody>
      </p:sp>
      <p:sp>
        <p:nvSpPr>
          <p:cNvPr id="18" name="Shape 153"/>
          <p:cNvSpPr/>
          <p:nvPr/>
        </p:nvSpPr>
        <p:spPr>
          <a:xfrm>
            <a:off x="275568" y="3727074"/>
            <a:ext cx="3618048" cy="2288127"/>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r>
              <a:rPr lang="en-US" sz="2400" b="0" dirty="0">
                <a:solidFill>
                  <a:schemeClr val="tx1"/>
                </a:solidFill>
              </a:rPr>
              <a:t>We also know that the types of living things on Earth have changed a lot over time. Let’s explore more about how living things change over time.</a:t>
            </a:r>
            <a:endParaRPr sz="2400" b="0" dirty="0">
              <a:solidFill>
                <a:schemeClr val="tx1"/>
              </a:solidFill>
            </a:endParaRPr>
          </a:p>
        </p:txBody>
      </p:sp>
      <p:grpSp>
        <p:nvGrpSpPr>
          <p:cNvPr id="12" name="Group 11">
            <a:extLst>
              <a:ext uri="{FF2B5EF4-FFF2-40B4-BE49-F238E27FC236}">
                <a16:creationId xmlns:a16="http://schemas.microsoft.com/office/drawing/2014/main" id="{261D7A87-3312-3C4A-BE06-3B58E32F1D50}"/>
              </a:ext>
            </a:extLst>
          </p:cNvPr>
          <p:cNvGrpSpPr/>
          <p:nvPr/>
        </p:nvGrpSpPr>
        <p:grpSpPr>
          <a:xfrm>
            <a:off x="4124960" y="3166545"/>
            <a:ext cx="4757941" cy="3466464"/>
            <a:chOff x="0" y="1276291"/>
            <a:chExt cx="9144000" cy="5605241"/>
          </a:xfrm>
        </p:grpSpPr>
        <p:pic>
          <p:nvPicPr>
            <p:cNvPr id="13" name="Picture 12">
              <a:extLst>
                <a:ext uri="{FF2B5EF4-FFF2-40B4-BE49-F238E27FC236}">
                  <a16:creationId xmlns:a16="http://schemas.microsoft.com/office/drawing/2014/main" id="{A578AC39-9902-8F46-AA80-CB12984EE605}"/>
                </a:ext>
              </a:extLst>
            </p:cNvPr>
            <p:cNvPicPr>
              <a:picLocks noChangeAspect="1"/>
            </p:cNvPicPr>
            <p:nvPr/>
          </p:nvPicPr>
          <p:blipFill rotWithShape="1">
            <a:blip r:embed="rId3">
              <a:extLst>
                <a:ext uri="{28A0092B-C50C-407E-A947-70E740481C1C}">
                  <a14:useLocalDpi xmlns:a14="http://schemas.microsoft.com/office/drawing/2010/main" val="0"/>
                </a:ext>
              </a:extLst>
            </a:blip>
            <a:srcRect t="12263" b="39558"/>
            <a:stretch/>
          </p:blipFill>
          <p:spPr>
            <a:xfrm>
              <a:off x="2369801" y="1276887"/>
              <a:ext cx="2862438" cy="905774"/>
            </a:xfrm>
            <a:prstGeom prst="rect">
              <a:avLst/>
            </a:prstGeom>
          </p:spPr>
        </p:pic>
        <p:pic>
          <p:nvPicPr>
            <p:cNvPr id="19" name="Picture 18">
              <a:extLst>
                <a:ext uri="{FF2B5EF4-FFF2-40B4-BE49-F238E27FC236}">
                  <a16:creationId xmlns:a16="http://schemas.microsoft.com/office/drawing/2014/main" id="{42101EBA-9333-3242-9FE0-8FA21A1DC3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068" y="4260105"/>
              <a:ext cx="3144343" cy="2615442"/>
            </a:xfrm>
            <a:prstGeom prst="rect">
              <a:avLst/>
            </a:prstGeom>
          </p:spPr>
        </p:pic>
        <p:pic>
          <p:nvPicPr>
            <p:cNvPr id="20" name="Picture 19">
              <a:extLst>
                <a:ext uri="{FF2B5EF4-FFF2-40B4-BE49-F238E27FC236}">
                  <a16:creationId xmlns:a16="http://schemas.microsoft.com/office/drawing/2014/main" id="{9E42723C-B7C0-A74E-B598-929F442E72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6926" y="3498970"/>
              <a:ext cx="2524393" cy="3372885"/>
            </a:xfrm>
            <a:prstGeom prst="rect">
              <a:avLst/>
            </a:prstGeom>
          </p:spPr>
        </p:pic>
        <p:pic>
          <p:nvPicPr>
            <p:cNvPr id="21" name="Picture 20">
              <a:extLst>
                <a:ext uri="{FF2B5EF4-FFF2-40B4-BE49-F238E27FC236}">
                  <a16:creationId xmlns:a16="http://schemas.microsoft.com/office/drawing/2014/main" id="{1E426320-AEB9-1440-B1C7-0544CFFF5E24}"/>
                </a:ext>
              </a:extLst>
            </p:cNvPr>
            <p:cNvPicPr>
              <a:picLocks noChangeAspect="1"/>
            </p:cNvPicPr>
            <p:nvPr/>
          </p:nvPicPr>
          <p:blipFill rotWithShape="1">
            <a:blip r:embed="rId6">
              <a:extLst>
                <a:ext uri="{28A0092B-C50C-407E-A947-70E740481C1C}">
                  <a14:useLocalDpi xmlns:a14="http://schemas.microsoft.com/office/drawing/2010/main" val="0"/>
                </a:ext>
              </a:extLst>
            </a:blip>
            <a:srcRect l="21627" t="24760" r="26049" b="16772"/>
            <a:stretch/>
          </p:blipFill>
          <p:spPr>
            <a:xfrm>
              <a:off x="0" y="1276291"/>
              <a:ext cx="2984740" cy="2222679"/>
            </a:xfrm>
            <a:prstGeom prst="rect">
              <a:avLst/>
            </a:prstGeom>
          </p:spPr>
        </p:pic>
        <p:pic>
          <p:nvPicPr>
            <p:cNvPr id="22" name="Picture 21">
              <a:extLst>
                <a:ext uri="{FF2B5EF4-FFF2-40B4-BE49-F238E27FC236}">
                  <a16:creationId xmlns:a16="http://schemas.microsoft.com/office/drawing/2014/main" id="{91AA2F59-74E3-EA41-99BA-241CA64F52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42560" y="1276292"/>
              <a:ext cx="3901440" cy="2606040"/>
            </a:xfrm>
            <a:prstGeom prst="rect">
              <a:avLst/>
            </a:prstGeom>
          </p:spPr>
        </p:pic>
        <p:pic>
          <p:nvPicPr>
            <p:cNvPr id="23" name="Picture 22">
              <a:extLst>
                <a:ext uri="{FF2B5EF4-FFF2-40B4-BE49-F238E27FC236}">
                  <a16:creationId xmlns:a16="http://schemas.microsoft.com/office/drawing/2014/main" id="{A731EA7C-7BE6-8640-A3A8-511A914128A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741129"/>
              <a:ext cx="1812781" cy="2130725"/>
            </a:xfrm>
            <a:prstGeom prst="rect">
              <a:avLst/>
            </a:prstGeom>
          </p:spPr>
        </p:pic>
        <p:pic>
          <p:nvPicPr>
            <p:cNvPr id="24" name="Picture 23">
              <a:extLst>
                <a:ext uri="{FF2B5EF4-FFF2-40B4-BE49-F238E27FC236}">
                  <a16:creationId xmlns:a16="http://schemas.microsoft.com/office/drawing/2014/main" id="{8FCEF2B7-8003-464C-ABEE-C74AEC077BD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3152275"/>
              <a:ext cx="1148108" cy="1690166"/>
            </a:xfrm>
            <a:prstGeom prst="rect">
              <a:avLst/>
            </a:prstGeom>
          </p:spPr>
        </p:pic>
        <p:pic>
          <p:nvPicPr>
            <p:cNvPr id="25" name="Picture 24">
              <a:extLst>
                <a:ext uri="{FF2B5EF4-FFF2-40B4-BE49-F238E27FC236}">
                  <a16:creationId xmlns:a16="http://schemas.microsoft.com/office/drawing/2014/main" id="{4C1603A5-6C78-6140-8C53-B23F68F6BEE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0936" y="3620965"/>
              <a:ext cx="3163064" cy="2442951"/>
            </a:xfrm>
            <a:prstGeom prst="rect">
              <a:avLst/>
            </a:prstGeom>
          </p:spPr>
        </p:pic>
        <p:pic>
          <p:nvPicPr>
            <p:cNvPr id="26" name="Picture 25">
              <a:extLst>
                <a:ext uri="{FF2B5EF4-FFF2-40B4-BE49-F238E27FC236}">
                  <a16:creationId xmlns:a16="http://schemas.microsoft.com/office/drawing/2014/main" id="{BC5849C8-A247-6449-B4EE-73CA28ED1EC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744249" y="5669859"/>
              <a:ext cx="1818219" cy="1211673"/>
            </a:xfrm>
            <a:prstGeom prst="rect">
              <a:avLst/>
            </a:prstGeom>
          </p:spPr>
        </p:pic>
        <p:pic>
          <p:nvPicPr>
            <p:cNvPr id="27" name="Picture 26">
              <a:extLst>
                <a:ext uri="{FF2B5EF4-FFF2-40B4-BE49-F238E27FC236}">
                  <a16:creationId xmlns:a16="http://schemas.microsoft.com/office/drawing/2014/main" id="{AFE610A6-BFE1-F743-9C8E-AA44A90082D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34576" y="2183256"/>
              <a:ext cx="3708962" cy="2369357"/>
            </a:xfrm>
            <a:prstGeom prst="rect">
              <a:avLst/>
            </a:prstGeom>
          </p:spPr>
        </p:pic>
      </p:grpSp>
    </p:spTree>
    <p:extLst>
      <p:ext uri="{BB962C8B-B14F-4D97-AF65-F5344CB8AC3E}">
        <p14:creationId xmlns:p14="http://schemas.microsoft.com/office/powerpoint/2010/main" val="475096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697289" y="820058"/>
            <a:ext cx="4432514" cy="20068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l" hangingPunct="1">
              <a:lnSpc>
                <a:spcPct val="90000"/>
              </a:lnSpc>
              <a:defRPr/>
            </a:pPr>
            <a:r>
              <a:rPr lang="en-US" sz="2000" dirty="0">
                <a:solidFill>
                  <a:schemeClr val="tx1">
                    <a:lumMod val="95000"/>
                    <a:lumOff val="5000"/>
                  </a:schemeClr>
                </a:solidFill>
                <a:latin typeface="Arial" charset="0"/>
                <a:ea typeface="Arial" charset="0"/>
                <a:cs typeface="Arial" charset="0"/>
              </a:rPr>
              <a:t>Using your model and other information you gathered during the investigation, you will re-write your finch story so that it is a full explanation–basically an answer to our question.</a:t>
            </a:r>
          </a:p>
          <a:p>
            <a:pPr marL="428610" indent="-428610" algn="l" hangingPunct="1">
              <a:lnSpc>
                <a:spcPct val="90000"/>
              </a:lnSpc>
              <a:buFontTx/>
              <a:buAutoNum type="arabicPeriod"/>
              <a:defRPr/>
            </a:pPr>
            <a:endParaRPr lang="en-US" sz="1969" dirty="0">
              <a:solidFill>
                <a:schemeClr val="tx1">
                  <a:lumMod val="95000"/>
                  <a:lumOff val="5000"/>
                </a:schemeClr>
              </a:solidFill>
              <a:latin typeface="Arial" charset="0"/>
              <a:ea typeface="Arial" charset="0"/>
              <a:cs typeface="Arial" charset="0"/>
            </a:endParaRPr>
          </a:p>
        </p:txBody>
      </p:sp>
      <p:sp>
        <p:nvSpPr>
          <p:cNvPr id="17" name="Shape 261"/>
          <p:cNvSpPr/>
          <p:nvPr/>
        </p:nvSpPr>
        <p:spPr>
          <a:xfrm>
            <a:off x="470687" y="210416"/>
            <a:ext cx="8167673"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Writing a Model-Based Explanation</a:t>
            </a:r>
            <a:endParaRPr sz="2800" dirty="0">
              <a:solidFill>
                <a:schemeClr val="tx1"/>
              </a:solidFill>
            </a:endParaRPr>
          </a:p>
        </p:txBody>
      </p:sp>
      <p:pic>
        <p:nvPicPr>
          <p:cNvPr id="18" name="pasted-image.pdf"/>
          <p:cNvPicPr>
            <a:picLocks noChangeAspect="1"/>
          </p:cNvPicPr>
          <p:nvPr/>
        </p:nvPicPr>
        <p:blipFill>
          <a:blip r:embed="rId3"/>
          <a:stretch>
            <a:fillRect/>
          </a:stretch>
        </p:blipFill>
        <p:spPr>
          <a:xfrm flipH="1">
            <a:off x="6080213" y="1119103"/>
            <a:ext cx="2558147" cy="1720391"/>
          </a:xfrm>
          <a:prstGeom prst="rect">
            <a:avLst/>
          </a:prstGeom>
          <a:ln w="12700">
            <a:miter lim="400000"/>
          </a:ln>
        </p:spPr>
      </p:pic>
      <p:sp>
        <p:nvSpPr>
          <p:cNvPr id="19" name="TextBox 18"/>
          <p:cNvSpPr txBox="1"/>
          <p:nvPr/>
        </p:nvSpPr>
        <p:spPr>
          <a:xfrm>
            <a:off x="697289" y="4825829"/>
            <a:ext cx="4432514" cy="8902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l" hangingPunct="1">
              <a:lnSpc>
                <a:spcPct val="90000"/>
              </a:lnSpc>
              <a:defRPr/>
            </a:pPr>
            <a:r>
              <a:rPr lang="en-US" sz="2000" dirty="0">
                <a:solidFill>
                  <a:schemeClr val="tx1">
                    <a:lumMod val="95000"/>
                    <a:lumOff val="5000"/>
                  </a:schemeClr>
                </a:solidFill>
                <a:latin typeface="Arial" charset="0"/>
                <a:ea typeface="Arial" charset="0"/>
                <a:cs typeface="Arial" charset="0"/>
              </a:rPr>
              <a:t>Copy your explanation onto poster paper.</a:t>
            </a:r>
          </a:p>
          <a:p>
            <a:pPr marL="428610" indent="-428610" algn="l" hangingPunct="1">
              <a:lnSpc>
                <a:spcPct val="90000"/>
              </a:lnSpc>
              <a:buFontTx/>
              <a:buAutoNum type="arabicPeriod"/>
              <a:defRPr/>
            </a:pPr>
            <a:endParaRPr lang="en-US" sz="1969" dirty="0">
              <a:solidFill>
                <a:schemeClr val="tx1">
                  <a:lumMod val="95000"/>
                  <a:lumOff val="5000"/>
                </a:schemeClr>
              </a:solidFill>
              <a:latin typeface="Arial" charset="0"/>
              <a:ea typeface="Arial" charset="0"/>
              <a:cs typeface="Arial" charset="0"/>
            </a:endParaRPr>
          </a:p>
        </p:txBody>
      </p:sp>
      <p:sp>
        <p:nvSpPr>
          <p:cNvPr id="20" name="TextBox 19"/>
          <p:cNvSpPr txBox="1"/>
          <p:nvPr/>
        </p:nvSpPr>
        <p:spPr>
          <a:xfrm>
            <a:off x="697289" y="2725200"/>
            <a:ext cx="4432514" cy="6175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l" hangingPunct="1">
              <a:lnSpc>
                <a:spcPct val="90000"/>
              </a:lnSpc>
              <a:defRPr/>
            </a:pPr>
            <a:r>
              <a:rPr lang="en-US" sz="2000" dirty="0">
                <a:solidFill>
                  <a:schemeClr val="tx1">
                    <a:lumMod val="95000"/>
                    <a:lumOff val="5000"/>
                  </a:schemeClr>
                </a:solidFill>
                <a:latin typeface="Arial" charset="0"/>
                <a:ea typeface="Arial" charset="0"/>
                <a:cs typeface="Arial" charset="0"/>
              </a:rPr>
              <a:t>First, re-write your answer individually.</a:t>
            </a:r>
          </a:p>
          <a:p>
            <a:pPr marL="428610" indent="-428610" algn="l" hangingPunct="1">
              <a:lnSpc>
                <a:spcPct val="90000"/>
              </a:lnSpc>
              <a:buFontTx/>
              <a:buAutoNum type="arabicPeriod"/>
              <a:defRPr/>
            </a:pPr>
            <a:endParaRPr lang="en-US" sz="1969" dirty="0">
              <a:solidFill>
                <a:schemeClr val="tx1">
                  <a:lumMod val="95000"/>
                  <a:lumOff val="5000"/>
                </a:schemeClr>
              </a:solidFill>
              <a:latin typeface="Arial" charset="0"/>
              <a:ea typeface="Arial" charset="0"/>
              <a:cs typeface="Arial" charset="0"/>
            </a:endParaRPr>
          </a:p>
        </p:txBody>
      </p:sp>
      <p:sp>
        <p:nvSpPr>
          <p:cNvPr id="21" name="TextBox 20"/>
          <p:cNvSpPr txBox="1"/>
          <p:nvPr/>
        </p:nvSpPr>
        <p:spPr>
          <a:xfrm>
            <a:off x="697289" y="3381715"/>
            <a:ext cx="4432514" cy="14528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l" hangingPunct="1">
              <a:lnSpc>
                <a:spcPct val="90000"/>
              </a:lnSpc>
              <a:defRPr/>
            </a:pPr>
            <a:r>
              <a:rPr lang="en-US" sz="2000" dirty="0">
                <a:solidFill>
                  <a:schemeClr val="tx1">
                    <a:lumMod val="95000"/>
                    <a:lumOff val="5000"/>
                  </a:schemeClr>
                </a:solidFill>
                <a:latin typeface="Arial" charset="0"/>
                <a:ea typeface="Arial" charset="0"/>
                <a:cs typeface="Arial" charset="0"/>
              </a:rPr>
              <a:t>Then, in your groups, compare your draft with the ones written by your group members. Write a complete explanation together.</a:t>
            </a:r>
          </a:p>
          <a:p>
            <a:pPr marL="428610" indent="-428610" algn="l" hangingPunct="1">
              <a:lnSpc>
                <a:spcPct val="90000"/>
              </a:lnSpc>
              <a:buFontTx/>
              <a:buAutoNum type="arabicPeriod"/>
              <a:defRPr/>
            </a:pPr>
            <a:endParaRPr lang="en-US" sz="1969" dirty="0">
              <a:solidFill>
                <a:schemeClr val="tx1">
                  <a:lumMod val="95000"/>
                  <a:lumOff val="5000"/>
                </a:schemeClr>
              </a:solidFill>
              <a:latin typeface="Arial" charset="0"/>
              <a:ea typeface="Arial" charset="0"/>
              <a:cs typeface="Arial" charset="0"/>
            </a:endParaRPr>
          </a:p>
        </p:txBody>
      </p:sp>
      <p:pic>
        <p:nvPicPr>
          <p:cNvPr id="22" name="pasted-image.pdf"/>
          <p:cNvPicPr>
            <a:picLocks noChangeAspect="1"/>
          </p:cNvPicPr>
          <p:nvPr/>
        </p:nvPicPr>
        <p:blipFill>
          <a:blip r:embed="rId4"/>
          <a:stretch>
            <a:fillRect/>
          </a:stretch>
        </p:blipFill>
        <p:spPr>
          <a:xfrm flipH="1">
            <a:off x="5718657" y="3120645"/>
            <a:ext cx="3281258" cy="2068620"/>
          </a:xfrm>
          <a:prstGeom prst="rect">
            <a:avLst/>
          </a:prstGeom>
          <a:ln w="12700">
            <a:miter lim="400000"/>
          </a:ln>
        </p:spPr>
      </p:pic>
      <p:sp>
        <p:nvSpPr>
          <p:cNvPr id="23" name="Shape 261"/>
          <p:cNvSpPr/>
          <p:nvPr/>
        </p:nvSpPr>
        <p:spPr>
          <a:xfrm>
            <a:off x="488164" y="5558653"/>
            <a:ext cx="8167673"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Why did the average beak depth change over time?</a:t>
            </a:r>
            <a:endParaRPr sz="2800" dirty="0">
              <a:solidFill>
                <a:schemeClr val="tx1"/>
              </a:solidFill>
            </a:endParaRPr>
          </a:p>
        </p:txBody>
      </p:sp>
    </p:spTree>
    <p:extLst>
      <p:ext uri="{BB962C8B-B14F-4D97-AF65-F5344CB8AC3E}">
        <p14:creationId xmlns:p14="http://schemas.microsoft.com/office/powerpoint/2010/main" val="171655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9" grpId="0" build="p"/>
      <p:bldP spid="20" grpId="0" build="p"/>
      <p:bldP spid="21" grpId="0" build="p"/>
      <p:bldP spid="2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Autofit/>
          </a:bodyPr>
          <a:lstStyle/>
          <a:p>
            <a:r>
              <a:rPr lang="en-US" dirty="0"/>
              <a:t>LS07 Summary</a:t>
            </a:r>
          </a:p>
        </p:txBody>
      </p:sp>
      <p:sp>
        <p:nvSpPr>
          <p:cNvPr id="2" name="Text Placeholder 1">
            <a:extLst>
              <a:ext uri="{FF2B5EF4-FFF2-40B4-BE49-F238E27FC236}">
                <a16:creationId xmlns:a16="http://schemas.microsoft.com/office/drawing/2014/main" id="{89082831-F29B-4CD3-BD1D-B03A96CF90EB}"/>
              </a:ext>
            </a:extLst>
          </p:cNvPr>
          <p:cNvSpPr>
            <a:spLocks noGrp="1"/>
          </p:cNvSpPr>
          <p:nvPr>
            <p:ph type="body" sz="quarter" idx="10"/>
          </p:nvPr>
        </p:nvSpPr>
        <p:spPr/>
        <p:txBody>
          <a:bodyPr>
            <a:noAutofit/>
          </a:bodyPr>
          <a:lstStyle/>
          <a:p>
            <a:r>
              <a:rPr lang="en-US" b="1" dirty="0"/>
              <a:t>What did we figure out?</a:t>
            </a:r>
          </a:p>
          <a:p>
            <a:endParaRPr lang="en-US" dirty="0"/>
          </a:p>
          <a:p>
            <a:r>
              <a:rPr lang="en-US" dirty="0"/>
              <a:t>Originally, we wrote our stories about what happened to the finches as a way to generate some model ideas. Then we spent some time testing and revising those ideas and in this learning segment we took our more formalized model and used it in a more explicit way to re-visit our finch stories. Our goal was to make sure we addressed all the elements of our model in our finch explanation. </a:t>
            </a:r>
          </a:p>
        </p:txBody>
      </p:sp>
      <p:sp>
        <p:nvSpPr>
          <p:cNvPr id="3" name="Text Placeholder 2">
            <a:extLst>
              <a:ext uri="{FF2B5EF4-FFF2-40B4-BE49-F238E27FC236}">
                <a16:creationId xmlns:a16="http://schemas.microsoft.com/office/drawing/2014/main" id="{58D32227-92E1-48CE-AABF-ECAD1496E0A7}"/>
              </a:ext>
            </a:extLst>
          </p:cNvPr>
          <p:cNvSpPr>
            <a:spLocks noGrp="1"/>
          </p:cNvSpPr>
          <p:nvPr>
            <p:ph type="body" sz="quarter" idx="11"/>
          </p:nvPr>
        </p:nvSpPr>
        <p:spPr/>
        <p:txBody>
          <a:bodyPr/>
          <a:lstStyle/>
          <a:p>
            <a:r>
              <a:rPr lang="en-US" i="1" u="sng" dirty="0"/>
              <a:t>LS07 Teacher Reflection Notes</a:t>
            </a:r>
          </a:p>
          <a:p>
            <a:endParaRPr lang="en-US" dirty="0"/>
          </a:p>
          <a:p>
            <a:r>
              <a:rPr lang="en-US" dirty="0"/>
              <a:t>Things that went well…</a:t>
            </a:r>
          </a:p>
          <a:p>
            <a:endParaRPr lang="en-US" dirty="0"/>
          </a:p>
          <a:p>
            <a:r>
              <a:rPr lang="en-US" dirty="0"/>
              <a:t>Things I would change…</a:t>
            </a:r>
          </a:p>
          <a:p>
            <a:endParaRPr lang="en-US" dirty="0"/>
          </a:p>
        </p:txBody>
      </p:sp>
    </p:spTree>
    <p:extLst>
      <p:ext uri="{BB962C8B-B14F-4D97-AF65-F5344CB8AC3E}">
        <p14:creationId xmlns:p14="http://schemas.microsoft.com/office/powerpoint/2010/main" val="104792805"/>
      </p:ext>
    </p:extLst>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47932-0FCB-4B61-BCE0-83848FEBD365}"/>
              </a:ext>
            </a:extLst>
          </p:cNvPr>
          <p:cNvSpPr>
            <a:spLocks noGrp="1"/>
          </p:cNvSpPr>
          <p:nvPr>
            <p:ph type="title"/>
          </p:nvPr>
        </p:nvSpPr>
        <p:spPr/>
        <p:txBody>
          <a:bodyPr>
            <a:noAutofit/>
          </a:bodyPr>
          <a:lstStyle/>
          <a:p>
            <a:r>
              <a:rPr lang="en-US" dirty="0"/>
              <a:t>Learning Segment 08 Overview</a:t>
            </a:r>
          </a:p>
        </p:txBody>
      </p:sp>
      <p:sp>
        <p:nvSpPr>
          <p:cNvPr id="3" name="Text Placeholder 2">
            <a:extLst>
              <a:ext uri="{FF2B5EF4-FFF2-40B4-BE49-F238E27FC236}">
                <a16:creationId xmlns:a16="http://schemas.microsoft.com/office/drawing/2014/main" id="{95037B6F-F73E-466A-9DF8-A3EBE4F6B4F2}"/>
              </a:ext>
            </a:extLst>
          </p:cNvPr>
          <p:cNvSpPr>
            <a:spLocks noGrp="1"/>
          </p:cNvSpPr>
          <p:nvPr>
            <p:ph type="body" sz="quarter" idx="10"/>
          </p:nvPr>
        </p:nvSpPr>
        <p:spPr/>
        <p:txBody>
          <a:bodyPr/>
          <a:lstStyle/>
          <a:p>
            <a:r>
              <a:rPr lang="en-US" b="1" dirty="0"/>
              <a:t>M</a:t>
            </a:r>
            <a:r>
              <a:rPr lang="en-US" dirty="0"/>
              <a:t>: Now that students have generated a model-based explanation, we turn to the models that Charles Darwin and Jean-Baptiste Lamarck created so that students can compare and contrast their own models with those of Darwin and Lamarck.</a:t>
            </a:r>
          </a:p>
          <a:p>
            <a:endParaRPr lang="en-US" dirty="0"/>
          </a:p>
        </p:txBody>
      </p:sp>
      <p:sp>
        <p:nvSpPr>
          <p:cNvPr id="7" name="Text Placeholder 6">
            <a:extLst>
              <a:ext uri="{FF2B5EF4-FFF2-40B4-BE49-F238E27FC236}">
                <a16:creationId xmlns:a16="http://schemas.microsoft.com/office/drawing/2014/main" id="{36E06C2C-8511-40FE-BBBC-E452FB87E5F7}"/>
              </a:ext>
            </a:extLst>
          </p:cNvPr>
          <p:cNvSpPr>
            <a:spLocks noGrp="1"/>
          </p:cNvSpPr>
          <p:nvPr>
            <p:ph type="body" sz="quarter" idx="12"/>
          </p:nvPr>
        </p:nvSpPr>
        <p:spPr/>
        <p:txBody>
          <a:bodyPr/>
          <a:lstStyle/>
          <a:p>
            <a:r>
              <a:rPr lang="en-US" i="1" u="sng" dirty="0"/>
              <a:t>Resources you will need</a:t>
            </a:r>
          </a:p>
          <a:p>
            <a:endParaRPr lang="en-US" i="1" u="sng" dirty="0"/>
          </a:p>
          <a:p>
            <a:r>
              <a:rPr lang="en-US" dirty="0"/>
              <a:t>(No additional resources needed)</a:t>
            </a:r>
          </a:p>
          <a:p>
            <a:endParaRPr lang="en-US" dirty="0"/>
          </a:p>
        </p:txBody>
      </p:sp>
      <p:sp>
        <p:nvSpPr>
          <p:cNvPr id="6" name="Text Placeholder 5">
            <a:extLst>
              <a:ext uri="{FF2B5EF4-FFF2-40B4-BE49-F238E27FC236}">
                <a16:creationId xmlns:a16="http://schemas.microsoft.com/office/drawing/2014/main" id="{9F1C3FF0-32E1-421D-A4EE-505A1749F66A}"/>
              </a:ext>
            </a:extLst>
          </p:cNvPr>
          <p:cNvSpPr>
            <a:spLocks noGrp="1"/>
          </p:cNvSpPr>
          <p:nvPr>
            <p:ph type="body" sz="quarter" idx="11"/>
          </p:nvPr>
        </p:nvSpPr>
        <p:spPr/>
        <p:txBody>
          <a:bodyPr/>
          <a:lstStyle/>
          <a:p>
            <a:r>
              <a:rPr lang="en-US" dirty="0"/>
              <a:t>: 20 – 30 Minutes</a:t>
            </a:r>
          </a:p>
        </p:txBody>
      </p:sp>
    </p:spTree>
    <p:extLst>
      <p:ext uri="{BB962C8B-B14F-4D97-AF65-F5344CB8AC3E}">
        <p14:creationId xmlns:p14="http://schemas.microsoft.com/office/powerpoint/2010/main" val="1233498304"/>
      </p:ext>
    </p:extLst>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8365FC0E-A7CF-9D42-80D4-40D9BF27B874}"/>
              </a:ext>
            </a:extLst>
          </p:cNvPr>
          <p:cNvSpPr txBox="1">
            <a:spLocks noGrp="1"/>
          </p:cNvSpPr>
          <p:nvPr>
            <p:ph type="title"/>
          </p:nvPr>
        </p:nvSpPr>
        <p:spPr/>
        <p:txBody>
          <a:bodyPr vert="horz" lIns="64294" tIns="32147" rIns="64294" bIns="32147" rtlCol="0" anchor="ctr">
            <a:noAutofit/>
          </a:bodyPr>
          <a:lstStyle>
            <a:lvl1pPr algn="l" defTabSz="650230" rtl="0" eaLnBrk="1" latinLnBrk="0" hangingPunct="1">
              <a:spcBef>
                <a:spcPct val="0"/>
              </a:spcBef>
              <a:buNone/>
              <a:defRPr sz="3800" kern="1200">
                <a:solidFill>
                  <a:srgbClr val="FFFFFF"/>
                </a:solidFill>
                <a:latin typeface="Arial"/>
                <a:ea typeface="Arial"/>
                <a:cs typeface="Arial"/>
                <a:sym typeface="Arial"/>
              </a:defRPr>
            </a:lvl1pPr>
          </a:lstStyle>
          <a:p>
            <a:r>
              <a:rPr lang="en-US" sz="2800" dirty="0">
                <a:latin typeface="+mj-lt"/>
              </a:rPr>
              <a:t>LS08 Overview Continued</a:t>
            </a:r>
          </a:p>
        </p:txBody>
      </p:sp>
      <p:sp>
        <p:nvSpPr>
          <p:cNvPr id="3" name="Text Placeholder 2">
            <a:extLst>
              <a:ext uri="{FF2B5EF4-FFF2-40B4-BE49-F238E27FC236}">
                <a16:creationId xmlns:a16="http://schemas.microsoft.com/office/drawing/2014/main" id="{976800FF-B884-4919-A703-9AD4FAD968F4}"/>
              </a:ext>
            </a:extLst>
          </p:cNvPr>
          <p:cNvSpPr>
            <a:spLocks noGrp="1"/>
          </p:cNvSpPr>
          <p:nvPr>
            <p:ph type="body" sz="quarter" idx="10"/>
          </p:nvPr>
        </p:nvSpPr>
        <p:spPr/>
        <p:txBody>
          <a:bodyPr/>
          <a:lstStyle/>
          <a:p>
            <a:r>
              <a:rPr lang="en-US" dirty="0"/>
              <a:t>The following slides are intended for students to realize that that their model and/or explanation may or may not contain Lamarckian language (e.g., “needed to adapt to their environment”). It also helps them to see that they’ve developed a model similar to that of Darwin’s.</a:t>
            </a:r>
          </a:p>
          <a:p>
            <a:r>
              <a:rPr lang="en-US" dirty="0"/>
              <a:t>This is a little bit more of a direct instruction style segment; however, there are places where students can be given a chance to discuss potential problems with other historical models. We’ve marked those places in the slide notes.</a:t>
            </a:r>
          </a:p>
          <a:p>
            <a:endParaRPr lang="en-US" dirty="0"/>
          </a:p>
          <a:p>
            <a:endParaRPr lang="en-US" dirty="0"/>
          </a:p>
          <a:p>
            <a:endParaRPr lang="en-US" dirty="0"/>
          </a:p>
        </p:txBody>
      </p:sp>
    </p:spTree>
    <p:extLst>
      <p:ext uri="{BB962C8B-B14F-4D97-AF65-F5344CB8AC3E}">
        <p14:creationId xmlns:p14="http://schemas.microsoft.com/office/powerpoint/2010/main" val="155969729"/>
      </p:ext>
    </p:extLst>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70011" y="199235"/>
            <a:ext cx="7994271"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2800" b="1">
                <a:solidFill>
                  <a:srgbClr val="583F34"/>
                </a:solidFill>
                <a:latin typeface="Arial"/>
                <a:ea typeface="Arial"/>
                <a:cs typeface="Arial"/>
                <a:sym typeface="Arial"/>
              </a:defRPr>
            </a:lvl1pPr>
          </a:lstStyle>
          <a:p>
            <a:endParaRPr sz="2812" b="0" dirty="0">
              <a:solidFill>
                <a:srgbClr val="9279B3"/>
              </a:solidFill>
            </a:endParaRPr>
          </a:p>
        </p:txBody>
      </p:sp>
      <p:sp>
        <p:nvSpPr>
          <p:cNvPr id="15" name="Shape 261"/>
          <p:cNvSpPr/>
          <p:nvPr/>
        </p:nvSpPr>
        <p:spPr>
          <a:xfrm>
            <a:off x="603484" y="451805"/>
            <a:ext cx="7970202" cy="1803122"/>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We are now going to investigate how our model and our explanation compares to other models that have been proposed to explain trait change over time.</a:t>
            </a:r>
            <a:endParaRPr sz="2800" dirty="0">
              <a:solidFill>
                <a:schemeClr val="tx1"/>
              </a:solidFill>
            </a:endParaRPr>
          </a:p>
        </p:txBody>
      </p:sp>
      <p:sp>
        <p:nvSpPr>
          <p:cNvPr id="8" name="Shape 261"/>
          <p:cNvSpPr/>
          <p:nvPr/>
        </p:nvSpPr>
        <p:spPr>
          <a:xfrm>
            <a:off x="603484" y="3269881"/>
            <a:ext cx="7970202" cy="504883"/>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But first, a brief history lesson</a:t>
            </a:r>
            <a:r>
              <a:rPr lang="is-IS" sz="2800" dirty="0">
                <a:solidFill>
                  <a:schemeClr val="tx1"/>
                </a:solidFill>
              </a:rPr>
              <a:t>…</a:t>
            </a:r>
            <a:endParaRPr sz="2800" dirty="0">
              <a:solidFill>
                <a:schemeClr val="tx1"/>
              </a:solidFill>
            </a:endParaRPr>
          </a:p>
        </p:txBody>
      </p:sp>
    </p:spTree>
    <p:extLst>
      <p:ext uri="{BB962C8B-B14F-4D97-AF65-F5344CB8AC3E}">
        <p14:creationId xmlns:p14="http://schemas.microsoft.com/office/powerpoint/2010/main" val="1051968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B946475-9BE5-4D2C-AF35-B502FDBDF77E}"/>
              </a:ext>
            </a:extLst>
          </p:cNvPr>
          <p:cNvGrpSpPr/>
          <p:nvPr/>
        </p:nvGrpSpPr>
        <p:grpSpPr>
          <a:xfrm>
            <a:off x="164147" y="830694"/>
            <a:ext cx="4187328" cy="1140982"/>
            <a:chOff x="233453" y="1181431"/>
            <a:chExt cx="5955311" cy="1622730"/>
          </a:xfrm>
        </p:grpSpPr>
        <p:sp>
          <p:nvSpPr>
            <p:cNvPr id="145" name="Shape 145"/>
            <p:cNvSpPr/>
            <p:nvPr/>
          </p:nvSpPr>
          <p:spPr>
            <a:xfrm flipV="1">
              <a:off x="2288079" y="1181431"/>
              <a:ext cx="1" cy="315007"/>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46" name="Shape 146"/>
            <p:cNvSpPr/>
            <p:nvPr/>
          </p:nvSpPr>
          <p:spPr>
            <a:xfrm>
              <a:off x="233453" y="1470826"/>
              <a:ext cx="5955311" cy="1333335"/>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lumMod val="95000"/>
                      <a:lumOff val="5000"/>
                    </a:schemeClr>
                  </a:solidFill>
                </a:rPr>
                <a:t>The earth was ~7.000 years old. </a:t>
              </a:r>
            </a:p>
            <a:p>
              <a:pPr algn="l">
                <a:defRPr sz="2000">
                  <a:solidFill>
                    <a:srgbClr val="583F34"/>
                  </a:solidFill>
                  <a:latin typeface="Arial"/>
                  <a:ea typeface="Arial"/>
                  <a:cs typeface="Arial"/>
                  <a:sym typeface="Arial"/>
                </a:defRPr>
              </a:pPr>
              <a:r>
                <a:rPr sz="1400" dirty="0">
                  <a:solidFill>
                    <a:schemeClr val="tx1">
                      <a:lumMod val="95000"/>
                      <a:lumOff val="5000"/>
                    </a:schemeClr>
                  </a:solidFill>
                </a:rPr>
                <a:t>Species were created separately and organized into an </a:t>
              </a:r>
              <a:r>
                <a:rPr sz="1400" b="1" dirty="0">
                  <a:solidFill>
                    <a:schemeClr val="tx1">
                      <a:lumMod val="95000"/>
                      <a:lumOff val="5000"/>
                    </a:schemeClr>
                  </a:solidFill>
                </a:rPr>
                <a:t>unchanging</a:t>
              </a:r>
              <a:r>
                <a:rPr sz="1400" dirty="0">
                  <a:solidFill>
                    <a:schemeClr val="tx1">
                      <a:lumMod val="95000"/>
                      <a:lumOff val="5000"/>
                    </a:schemeClr>
                  </a:solidFill>
                </a:rPr>
                <a:t> hierarchy, with humans positioned just below the angels.</a:t>
              </a:r>
            </a:p>
          </p:txBody>
        </p:sp>
      </p:grpSp>
      <p:sp>
        <p:nvSpPr>
          <p:cNvPr id="27" name="Shape 261"/>
          <p:cNvSpPr/>
          <p:nvPr/>
        </p:nvSpPr>
        <p:spPr>
          <a:xfrm>
            <a:off x="318437" y="2633787"/>
            <a:ext cx="2800510" cy="265745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400" dirty="0">
                <a:solidFill>
                  <a:schemeClr val="tx1"/>
                </a:solidFill>
              </a:rPr>
              <a:t>Over many years, scientists have used evidence available to them to explain how life on earth has changed over time.</a:t>
            </a:r>
            <a:endParaRPr sz="2400" dirty="0">
              <a:solidFill>
                <a:schemeClr val="tx1"/>
              </a:solidFill>
            </a:endParaRPr>
          </a:p>
        </p:txBody>
      </p:sp>
      <p:grpSp>
        <p:nvGrpSpPr>
          <p:cNvPr id="2" name="Group 1">
            <a:extLst>
              <a:ext uri="{FF2B5EF4-FFF2-40B4-BE49-F238E27FC236}">
                <a16:creationId xmlns:a16="http://schemas.microsoft.com/office/drawing/2014/main" id="{782225AC-5B61-4B82-BC73-76F6A954A306}"/>
              </a:ext>
            </a:extLst>
          </p:cNvPr>
          <p:cNvGrpSpPr/>
          <p:nvPr/>
        </p:nvGrpSpPr>
        <p:grpSpPr>
          <a:xfrm>
            <a:off x="101484" y="43797"/>
            <a:ext cx="8889197" cy="817248"/>
            <a:chOff x="144332" y="62289"/>
            <a:chExt cx="12642413" cy="1162309"/>
          </a:xfrm>
        </p:grpSpPr>
        <p:grpSp>
          <p:nvGrpSpPr>
            <p:cNvPr id="144" name="Group 144"/>
            <p:cNvGrpSpPr/>
            <p:nvPr/>
          </p:nvGrpSpPr>
          <p:grpSpPr>
            <a:xfrm>
              <a:off x="144332" y="834825"/>
              <a:ext cx="12642413" cy="129546"/>
              <a:chOff x="0" y="0"/>
              <a:chExt cx="12642412" cy="129544"/>
            </a:xfrm>
          </p:grpSpPr>
          <p:sp>
            <p:nvSpPr>
              <p:cNvPr id="142" name="Shape 142"/>
              <p:cNvSpPr/>
              <p:nvPr/>
            </p:nvSpPr>
            <p:spPr>
              <a:xfrm>
                <a:off x="0" y="0"/>
                <a:ext cx="12249005" cy="129545"/>
              </a:xfrm>
              <a:prstGeom prst="rect">
                <a:avLst/>
              </a:prstGeom>
              <a:solidFill>
                <a:srgbClr val="583F34"/>
              </a:solidFill>
              <a:ln w="12700" cap="flat">
                <a:noFill/>
                <a:miter lim="400000"/>
              </a:ln>
              <a:effectLst/>
            </p:spPr>
            <p:txBody>
              <a:bodyPr wrap="square" lIns="35719" tIns="35719" rIns="35719" bIns="35719" numCol="1" anchor="ctr">
                <a:noAutofit/>
              </a:bodyPr>
              <a:lstStyle/>
              <a:p>
                <a:pPr>
                  <a:defRPr sz="2400">
                    <a:solidFill>
                      <a:srgbClr val="583F34"/>
                    </a:solidFill>
                  </a:defRPr>
                </a:pPr>
                <a:endParaRPr sz="1687"/>
              </a:p>
            </p:txBody>
          </p:sp>
          <p:sp>
            <p:nvSpPr>
              <p:cNvPr id="143" name="Shape 143"/>
              <p:cNvSpPr/>
              <p:nvPr/>
            </p:nvSpPr>
            <p:spPr>
              <a:xfrm>
                <a:off x="12103083" y="64772"/>
                <a:ext cx="539330" cy="1"/>
              </a:xfrm>
              <a:prstGeom prst="line">
                <a:avLst/>
              </a:prstGeom>
              <a:noFill/>
              <a:ln w="127000" cap="flat">
                <a:solidFill>
                  <a:srgbClr val="583F34"/>
                </a:solidFill>
                <a:prstDash val="solid"/>
                <a:miter lim="400000"/>
                <a:tailEnd type="triangle" w="med" len="med"/>
              </a:ln>
              <a:effectLst/>
            </p:spPr>
            <p:txBody>
              <a:bodyPr wrap="square" lIns="35719" tIns="35719" rIns="35719" bIns="35719" numCol="1" anchor="ctr">
                <a:noAutofit/>
              </a:bodyPr>
              <a:lstStyle/>
              <a:p>
                <a:pPr>
                  <a:defRPr sz="2400"/>
                </a:pPr>
                <a:endParaRPr sz="1687"/>
              </a:p>
            </p:txBody>
          </p:sp>
        </p:grpSp>
        <p:sp>
          <p:nvSpPr>
            <p:cNvPr id="153" name="Shape 153"/>
            <p:cNvSpPr/>
            <p:nvPr/>
          </p:nvSpPr>
          <p:spPr>
            <a:xfrm>
              <a:off x="231866" y="585969"/>
              <a:ext cx="5608719" cy="638629"/>
            </a:xfrm>
            <a:prstGeom prst="rect">
              <a:avLst/>
            </a:prstGeom>
            <a:solidFill>
              <a:srgbClr val="F16904"/>
            </a:solidFill>
            <a:ln w="12700">
              <a:miter lim="400000"/>
            </a:ln>
          </p:spPr>
          <p:txBody>
            <a:bodyPr lIns="35719" tIns="35719" rIns="35719" bIns="35719" anchor="ctr"/>
            <a:lstStyle/>
            <a:p>
              <a:pPr>
                <a:defRPr sz="2400">
                  <a:solidFill>
                    <a:srgbClr val="EA6804"/>
                  </a:solidFill>
                  <a:latin typeface="Helvetica"/>
                  <a:ea typeface="Helvetica"/>
                  <a:cs typeface="Helvetica"/>
                  <a:sym typeface="Helvetica"/>
                </a:defRPr>
              </a:pPr>
              <a:endParaRPr sz="1687"/>
            </a:p>
          </p:txBody>
        </p:sp>
        <p:sp>
          <p:nvSpPr>
            <p:cNvPr id="21" name="Shape 151"/>
            <p:cNvSpPr/>
            <p:nvPr/>
          </p:nvSpPr>
          <p:spPr>
            <a:xfrm>
              <a:off x="6222284" y="592614"/>
              <a:ext cx="2286001" cy="631173"/>
            </a:xfrm>
            <a:prstGeom prst="rect">
              <a:avLst/>
            </a:prstGeom>
            <a:solidFill>
              <a:srgbClr val="F16904"/>
            </a:solidFill>
            <a:ln w="12700">
              <a:miter lim="400000"/>
            </a:ln>
          </p:spPr>
          <p:txBody>
            <a:bodyPr lIns="35719" tIns="35719" rIns="35719" bIns="35719" anchor="ctr"/>
            <a:lstStyle/>
            <a:p>
              <a:pPr>
                <a:defRPr sz="2400">
                  <a:solidFill>
                    <a:srgbClr val="EA6804"/>
                  </a:solidFill>
                  <a:latin typeface="Helvetica"/>
                  <a:ea typeface="Helvetica"/>
                  <a:cs typeface="Helvetica"/>
                  <a:sym typeface="Helvetica"/>
                </a:defRPr>
              </a:pPr>
              <a:endParaRPr sz="1687"/>
            </a:p>
          </p:txBody>
        </p:sp>
        <p:sp>
          <p:nvSpPr>
            <p:cNvPr id="22" name="Shape 152"/>
            <p:cNvSpPr/>
            <p:nvPr/>
          </p:nvSpPr>
          <p:spPr>
            <a:xfrm>
              <a:off x="6866688" y="62289"/>
              <a:ext cx="991725" cy="487337"/>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lumMod val="95000"/>
                      <a:lumOff val="5000"/>
                    </a:schemeClr>
                  </a:solidFill>
                </a:rPr>
                <a:t>1700s</a:t>
              </a:r>
            </a:p>
          </p:txBody>
        </p:sp>
        <p:sp>
          <p:nvSpPr>
            <p:cNvPr id="25" name="Shape 154"/>
            <p:cNvSpPr/>
            <p:nvPr/>
          </p:nvSpPr>
          <p:spPr>
            <a:xfrm>
              <a:off x="8918162" y="592614"/>
              <a:ext cx="2283685" cy="631173"/>
            </a:xfrm>
            <a:prstGeom prst="rect">
              <a:avLst/>
            </a:prstGeom>
            <a:solidFill>
              <a:srgbClr val="F16904"/>
            </a:solidFill>
            <a:ln w="12700">
              <a:miter lim="400000"/>
            </a:ln>
          </p:spPr>
          <p:txBody>
            <a:bodyPr lIns="35719" tIns="35719" rIns="35719" bIns="35719" anchor="ctr"/>
            <a:lstStyle/>
            <a:p>
              <a:pPr>
                <a:defRPr sz="2400">
                  <a:solidFill>
                    <a:srgbClr val="EA6804"/>
                  </a:solidFill>
                  <a:latin typeface="Helvetica"/>
                  <a:ea typeface="Helvetica"/>
                  <a:cs typeface="Helvetica"/>
                  <a:sym typeface="Helvetica"/>
                </a:defRPr>
              </a:pPr>
              <a:endParaRPr sz="1687"/>
            </a:p>
          </p:txBody>
        </p:sp>
        <p:sp>
          <p:nvSpPr>
            <p:cNvPr id="26" name="Shape 155"/>
            <p:cNvSpPr/>
            <p:nvPr/>
          </p:nvSpPr>
          <p:spPr>
            <a:xfrm>
              <a:off x="9561410" y="62289"/>
              <a:ext cx="991725" cy="48733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lumMod val="95000"/>
                      <a:lumOff val="5000"/>
                    </a:schemeClr>
                  </a:solidFill>
                </a:rPr>
                <a:t>1800s</a:t>
              </a:r>
            </a:p>
          </p:txBody>
        </p:sp>
        <p:sp>
          <p:nvSpPr>
            <p:cNvPr id="28" name="Shape 152"/>
            <p:cNvSpPr/>
            <p:nvPr/>
          </p:nvSpPr>
          <p:spPr>
            <a:xfrm>
              <a:off x="1789482" y="82075"/>
              <a:ext cx="1554843" cy="48733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lang="en-US" sz="1758" dirty="0">
                  <a:solidFill>
                    <a:schemeClr val="tx1">
                      <a:lumMod val="95000"/>
                      <a:lumOff val="5000"/>
                    </a:schemeClr>
                  </a:solidFill>
                </a:rPr>
                <a:t>~400 B.C.</a:t>
              </a:r>
              <a:endParaRPr sz="1758" dirty="0">
                <a:solidFill>
                  <a:schemeClr val="tx1">
                    <a:lumMod val="95000"/>
                    <a:lumOff val="5000"/>
                  </a:schemeClr>
                </a:solidFill>
              </a:endParaRPr>
            </a:p>
          </p:txBody>
        </p:sp>
      </p:grpSp>
      <p:grpSp>
        <p:nvGrpSpPr>
          <p:cNvPr id="4" name="Group 3">
            <a:extLst>
              <a:ext uri="{FF2B5EF4-FFF2-40B4-BE49-F238E27FC236}">
                <a16:creationId xmlns:a16="http://schemas.microsoft.com/office/drawing/2014/main" id="{8F068B33-DB10-4F77-B058-2B34643732CD}"/>
              </a:ext>
            </a:extLst>
          </p:cNvPr>
          <p:cNvGrpSpPr/>
          <p:nvPr/>
        </p:nvGrpSpPr>
        <p:grpSpPr>
          <a:xfrm>
            <a:off x="3854715" y="584661"/>
            <a:ext cx="3028485" cy="3032796"/>
            <a:chOff x="5482260" y="831518"/>
            <a:chExt cx="4307179" cy="4313310"/>
          </a:xfrm>
        </p:grpSpPr>
        <p:sp>
          <p:nvSpPr>
            <p:cNvPr id="18" name="Shape 148">
              <a:extLst>
                <a:ext uri="{FF2B5EF4-FFF2-40B4-BE49-F238E27FC236}">
                  <a16:creationId xmlns:a16="http://schemas.microsoft.com/office/drawing/2014/main" id="{48680468-F3E4-D144-AFDE-CCFC17A3B924}"/>
                </a:ext>
              </a:extLst>
            </p:cNvPr>
            <p:cNvSpPr/>
            <p:nvPr/>
          </p:nvSpPr>
          <p:spPr>
            <a:xfrm>
              <a:off x="5482260" y="2888437"/>
              <a:ext cx="4307179" cy="2256391"/>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lumMod val="95000"/>
                      <a:lumOff val="5000"/>
                    </a:schemeClr>
                  </a:solidFill>
                </a:rPr>
                <a:t>Evidence emerged and pro</a:t>
              </a:r>
              <a:r>
                <a:rPr lang="en-US" sz="1400" dirty="0">
                  <a:solidFill>
                    <a:schemeClr val="tx1">
                      <a:lumMod val="95000"/>
                      <a:lumOff val="5000"/>
                    </a:schemeClr>
                  </a:solidFill>
                </a:rPr>
                <a:t>ved</a:t>
              </a:r>
              <a:r>
                <a:rPr sz="1400" dirty="0">
                  <a:solidFill>
                    <a:schemeClr val="tx1">
                      <a:lumMod val="95000"/>
                      <a:lumOff val="5000"/>
                    </a:schemeClr>
                  </a:solidFill>
                </a:rPr>
                <a:t> that: </a:t>
              </a:r>
            </a:p>
            <a:p>
              <a:pPr marL="89294" indent="-89294" algn="l">
                <a:buSzPct val="80000"/>
                <a:buChar char="•"/>
                <a:defRPr sz="2000">
                  <a:solidFill>
                    <a:srgbClr val="583F34"/>
                  </a:solidFill>
                  <a:latin typeface="Arial"/>
                  <a:ea typeface="Arial"/>
                  <a:cs typeface="Arial"/>
                  <a:sym typeface="Arial"/>
                </a:defRPr>
              </a:pPr>
              <a:r>
                <a:rPr sz="1400" dirty="0">
                  <a:solidFill>
                    <a:schemeClr val="tx1">
                      <a:lumMod val="95000"/>
                      <a:lumOff val="5000"/>
                    </a:schemeClr>
                  </a:solidFill>
                </a:rPr>
                <a:t>Earth was older than 7.000 years</a:t>
              </a:r>
            </a:p>
            <a:p>
              <a:pPr marL="89294" indent="-89294" algn="l">
                <a:buSzPct val="80000"/>
                <a:buChar char="•"/>
                <a:defRPr sz="2000" b="1">
                  <a:solidFill>
                    <a:srgbClr val="583F34"/>
                  </a:solidFill>
                  <a:latin typeface="Arial"/>
                  <a:ea typeface="Arial"/>
                  <a:cs typeface="Arial"/>
                  <a:sym typeface="Arial"/>
                </a:defRPr>
              </a:pPr>
              <a:r>
                <a:rPr sz="1400" dirty="0">
                  <a:solidFill>
                    <a:schemeClr val="tx1">
                      <a:lumMod val="95000"/>
                      <a:lumOff val="5000"/>
                    </a:schemeClr>
                  </a:solidFill>
                </a:rPr>
                <a:t>Life had changed over time</a:t>
              </a:r>
            </a:p>
            <a:p>
              <a:pPr marL="89294" indent="-89294" algn="l">
                <a:buSzPct val="80000"/>
                <a:buChar char="•"/>
                <a:defRPr sz="2000">
                  <a:solidFill>
                    <a:srgbClr val="583F34"/>
                  </a:solidFill>
                  <a:latin typeface="Arial"/>
                  <a:ea typeface="Arial"/>
                  <a:cs typeface="Arial"/>
                  <a:sym typeface="Arial"/>
                </a:defRPr>
              </a:pPr>
              <a:r>
                <a:rPr sz="1400" dirty="0">
                  <a:solidFill>
                    <a:schemeClr val="tx1">
                      <a:lumMod val="95000"/>
                      <a:lumOff val="5000"/>
                    </a:schemeClr>
                  </a:solidFill>
                </a:rPr>
                <a:t>Many species had become extinct</a:t>
              </a:r>
            </a:p>
            <a:p>
              <a:pPr marL="89294" indent="-89294" algn="l">
                <a:buSzPct val="80000"/>
                <a:buChar char="•"/>
                <a:defRPr sz="2000">
                  <a:solidFill>
                    <a:srgbClr val="583F34"/>
                  </a:solidFill>
                  <a:latin typeface="Arial"/>
                  <a:ea typeface="Arial"/>
                  <a:cs typeface="Arial"/>
                  <a:sym typeface="Arial"/>
                </a:defRPr>
              </a:pPr>
              <a:r>
                <a:rPr sz="1400" dirty="0">
                  <a:solidFill>
                    <a:schemeClr val="tx1">
                      <a:lumMod val="95000"/>
                      <a:lumOff val="5000"/>
                    </a:schemeClr>
                  </a:solidFill>
                </a:rPr>
                <a:t>Organisms though different, share many characteristics and seem to have a common ancestor </a:t>
              </a:r>
            </a:p>
          </p:txBody>
        </p:sp>
        <p:sp>
          <p:nvSpPr>
            <p:cNvPr id="29" name="Shape 147">
              <a:extLst>
                <a:ext uri="{FF2B5EF4-FFF2-40B4-BE49-F238E27FC236}">
                  <a16:creationId xmlns:a16="http://schemas.microsoft.com/office/drawing/2014/main" id="{98B62535-58A9-3C48-A5E7-8E9FBF58B66A}"/>
                </a:ext>
              </a:extLst>
            </p:cNvPr>
            <p:cNvSpPr/>
            <p:nvPr/>
          </p:nvSpPr>
          <p:spPr>
            <a:xfrm flipV="1">
              <a:off x="7392305" y="831518"/>
              <a:ext cx="1" cy="2056600"/>
            </a:xfrm>
            <a:prstGeom prst="line">
              <a:avLst/>
            </a:prstGeom>
            <a:ln w="76200">
              <a:solidFill>
                <a:srgbClr val="F16904"/>
              </a:solidFill>
              <a:miter lim="400000"/>
            </a:ln>
          </p:spPr>
          <p:txBody>
            <a:bodyPr lIns="35719" tIns="35719" rIns="35719" bIns="35719" anchor="ctr"/>
            <a:lstStyle/>
            <a:p>
              <a:pPr>
                <a:defRPr sz="2400"/>
              </a:pPr>
              <a:endParaRPr sz="1687"/>
            </a:p>
          </p:txBody>
        </p:sp>
      </p:grpSp>
      <p:grpSp>
        <p:nvGrpSpPr>
          <p:cNvPr id="5" name="Group 4">
            <a:extLst>
              <a:ext uri="{FF2B5EF4-FFF2-40B4-BE49-F238E27FC236}">
                <a16:creationId xmlns:a16="http://schemas.microsoft.com/office/drawing/2014/main" id="{85077EA2-629E-4E62-B182-D25835D2210B}"/>
              </a:ext>
            </a:extLst>
          </p:cNvPr>
          <p:cNvGrpSpPr/>
          <p:nvPr/>
        </p:nvGrpSpPr>
        <p:grpSpPr>
          <a:xfrm>
            <a:off x="5081642" y="459751"/>
            <a:ext cx="4035994" cy="4309697"/>
            <a:chOff x="7227223" y="653868"/>
            <a:chExt cx="5740081" cy="6129348"/>
          </a:xfrm>
        </p:grpSpPr>
        <p:sp>
          <p:nvSpPr>
            <p:cNvPr id="30" name="Shape 149">
              <a:extLst>
                <a:ext uri="{FF2B5EF4-FFF2-40B4-BE49-F238E27FC236}">
                  <a16:creationId xmlns:a16="http://schemas.microsoft.com/office/drawing/2014/main" id="{C01AB72E-E5F2-B340-8EB7-ECFC02D1E737}"/>
                </a:ext>
              </a:extLst>
            </p:cNvPr>
            <p:cNvSpPr/>
            <p:nvPr/>
          </p:nvSpPr>
          <p:spPr>
            <a:xfrm>
              <a:off x="7227223" y="5454988"/>
              <a:ext cx="5740081" cy="1328228"/>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lumMod val="95000"/>
                      <a:lumOff val="5000"/>
                    </a:schemeClr>
                  </a:solidFill>
                </a:rPr>
                <a:t>If life has changed then</a:t>
              </a:r>
              <a:r>
                <a:rPr lang="en-US" sz="1400" dirty="0">
                  <a:solidFill>
                    <a:schemeClr val="tx1">
                      <a:lumMod val="95000"/>
                      <a:lumOff val="5000"/>
                    </a:schemeClr>
                  </a:solidFill>
                </a:rPr>
                <a:t> a question emerged</a:t>
              </a:r>
              <a:r>
                <a:rPr sz="1400" dirty="0">
                  <a:solidFill>
                    <a:schemeClr val="tx1">
                      <a:lumMod val="95000"/>
                      <a:lumOff val="5000"/>
                    </a:schemeClr>
                  </a:solidFill>
                </a:rPr>
                <a:t>:  </a:t>
              </a:r>
            </a:p>
            <a:p>
              <a:pPr algn="l">
                <a:defRPr sz="2400" b="1">
                  <a:solidFill>
                    <a:srgbClr val="583F34"/>
                  </a:solidFill>
                  <a:latin typeface="Arial"/>
                  <a:ea typeface="Arial"/>
                  <a:cs typeface="Arial"/>
                  <a:sym typeface="Arial"/>
                </a:defRPr>
              </a:pPr>
              <a:r>
                <a:rPr sz="1400" dirty="0">
                  <a:solidFill>
                    <a:schemeClr val="tx1">
                      <a:lumMod val="95000"/>
                      <a:lumOff val="5000"/>
                    </a:schemeClr>
                  </a:solidFill>
                </a:rPr>
                <a:t>Why </a:t>
              </a:r>
              <a:r>
                <a:rPr lang="en-US" sz="1400" dirty="0">
                  <a:solidFill>
                    <a:schemeClr val="tx1">
                      <a:lumMod val="95000"/>
                      <a:lumOff val="5000"/>
                    </a:schemeClr>
                  </a:solidFill>
                </a:rPr>
                <a:t>do </a:t>
              </a:r>
              <a:r>
                <a:rPr sz="1400" dirty="0">
                  <a:solidFill>
                    <a:schemeClr val="tx1">
                      <a:lumMod val="95000"/>
                      <a:lumOff val="5000"/>
                    </a:schemeClr>
                  </a:solidFill>
                </a:rPr>
                <a:t>traits change in populations over time?</a:t>
              </a:r>
              <a:r>
                <a:rPr lang="en-US" sz="1400" dirty="0">
                  <a:solidFill>
                    <a:schemeClr val="tx1">
                      <a:lumMod val="95000"/>
                      <a:lumOff val="5000"/>
                    </a:schemeClr>
                  </a:solidFill>
                </a:rPr>
                <a:t> </a:t>
              </a:r>
            </a:p>
            <a:p>
              <a:pPr algn="l">
                <a:defRPr sz="2400" b="1">
                  <a:solidFill>
                    <a:srgbClr val="583F34"/>
                  </a:solidFill>
                  <a:latin typeface="Arial"/>
                  <a:ea typeface="Arial"/>
                  <a:cs typeface="Arial"/>
                  <a:sym typeface="Arial"/>
                </a:defRPr>
              </a:pPr>
              <a:r>
                <a:rPr lang="en-US" sz="1400" dirty="0">
                  <a:solidFill>
                    <a:schemeClr val="tx1">
                      <a:lumMod val="95000"/>
                      <a:lumOff val="5000"/>
                    </a:schemeClr>
                  </a:solidFill>
                </a:rPr>
                <a:t>Several models were proposed. </a:t>
              </a:r>
            </a:p>
          </p:txBody>
        </p:sp>
        <p:sp>
          <p:nvSpPr>
            <p:cNvPr id="31" name="Shape 150">
              <a:extLst>
                <a:ext uri="{FF2B5EF4-FFF2-40B4-BE49-F238E27FC236}">
                  <a16:creationId xmlns:a16="http://schemas.microsoft.com/office/drawing/2014/main" id="{9E19EC33-0783-5F40-B2F5-DB8DC7127170}"/>
                </a:ext>
              </a:extLst>
            </p:cNvPr>
            <p:cNvSpPr/>
            <p:nvPr/>
          </p:nvSpPr>
          <p:spPr>
            <a:xfrm flipV="1">
              <a:off x="10060004" y="653868"/>
              <a:ext cx="1" cy="4634507"/>
            </a:xfrm>
            <a:prstGeom prst="line">
              <a:avLst/>
            </a:prstGeom>
            <a:ln w="76200">
              <a:solidFill>
                <a:srgbClr val="F16904"/>
              </a:solidFill>
              <a:miter lim="400000"/>
            </a:ln>
          </p:spPr>
          <p:txBody>
            <a:bodyPr lIns="35719" tIns="35719" rIns="35719" bIns="35719" anchor="ctr"/>
            <a:lstStyle/>
            <a:p>
              <a:pPr>
                <a:defRPr sz="2400"/>
              </a:pPr>
              <a:endParaRPr sz="1687"/>
            </a:p>
          </p:txBody>
        </p:sp>
      </p:grpSp>
    </p:spTree>
    <p:extLst>
      <p:ext uri="{BB962C8B-B14F-4D97-AF65-F5344CB8AC3E}">
        <p14:creationId xmlns:p14="http://schemas.microsoft.com/office/powerpoint/2010/main" val="77803716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Group 144"/>
          <p:cNvGrpSpPr/>
          <p:nvPr/>
        </p:nvGrpSpPr>
        <p:grpSpPr>
          <a:xfrm>
            <a:off x="101484" y="586986"/>
            <a:ext cx="8889197" cy="91087"/>
            <a:chOff x="0" y="0"/>
            <a:chExt cx="12642412" cy="129544"/>
          </a:xfrm>
        </p:grpSpPr>
        <p:sp>
          <p:nvSpPr>
            <p:cNvPr id="142" name="Shape 142"/>
            <p:cNvSpPr/>
            <p:nvPr/>
          </p:nvSpPr>
          <p:spPr>
            <a:xfrm>
              <a:off x="0" y="0"/>
              <a:ext cx="12249005" cy="129545"/>
            </a:xfrm>
            <a:prstGeom prst="rect">
              <a:avLst/>
            </a:prstGeom>
            <a:solidFill>
              <a:srgbClr val="583F34"/>
            </a:solidFill>
            <a:ln w="12700" cap="flat">
              <a:noFill/>
              <a:miter lim="400000"/>
            </a:ln>
            <a:effectLst/>
          </p:spPr>
          <p:txBody>
            <a:bodyPr wrap="square" lIns="35719" tIns="35719" rIns="35719" bIns="35719" numCol="1" anchor="ctr">
              <a:noAutofit/>
            </a:bodyPr>
            <a:lstStyle/>
            <a:p>
              <a:pPr>
                <a:defRPr sz="2400">
                  <a:solidFill>
                    <a:srgbClr val="583F34"/>
                  </a:solidFill>
                </a:defRPr>
              </a:pPr>
              <a:endParaRPr sz="1687"/>
            </a:p>
          </p:txBody>
        </p:sp>
        <p:sp>
          <p:nvSpPr>
            <p:cNvPr id="143" name="Shape 143"/>
            <p:cNvSpPr/>
            <p:nvPr/>
          </p:nvSpPr>
          <p:spPr>
            <a:xfrm>
              <a:off x="12103083" y="64772"/>
              <a:ext cx="539330" cy="1"/>
            </a:xfrm>
            <a:prstGeom prst="line">
              <a:avLst/>
            </a:prstGeom>
            <a:noFill/>
            <a:ln w="127000" cap="flat">
              <a:solidFill>
                <a:srgbClr val="583F34"/>
              </a:solidFill>
              <a:prstDash val="solid"/>
              <a:miter lim="400000"/>
              <a:tailEnd type="triangle" w="med" len="med"/>
            </a:ln>
            <a:effectLst/>
          </p:spPr>
          <p:txBody>
            <a:bodyPr wrap="square" lIns="35719" tIns="35719" rIns="35719" bIns="35719" numCol="1" anchor="ctr">
              <a:noAutofit/>
            </a:bodyPr>
            <a:lstStyle/>
            <a:p>
              <a:pPr>
                <a:defRPr sz="2400"/>
              </a:pPr>
              <a:endParaRPr sz="1687"/>
            </a:p>
          </p:txBody>
        </p:sp>
      </p:grpSp>
      <p:sp>
        <p:nvSpPr>
          <p:cNvPr id="145" name="Shape 145"/>
          <p:cNvSpPr/>
          <p:nvPr/>
        </p:nvSpPr>
        <p:spPr>
          <a:xfrm flipV="1">
            <a:off x="1608806" y="830694"/>
            <a:ext cx="1" cy="221489"/>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146" name="Shape 146"/>
          <p:cNvSpPr/>
          <p:nvPr/>
        </p:nvSpPr>
        <p:spPr>
          <a:xfrm>
            <a:off x="164147" y="1034175"/>
            <a:ext cx="4187328" cy="937501"/>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lumMod val="95000"/>
                    <a:lumOff val="5000"/>
                  </a:schemeClr>
                </a:solidFill>
              </a:rPr>
              <a:t>The earth was ~7.000 years old. </a:t>
            </a:r>
          </a:p>
          <a:p>
            <a:pPr algn="l">
              <a:defRPr sz="2000">
                <a:solidFill>
                  <a:srgbClr val="583F34"/>
                </a:solidFill>
                <a:latin typeface="Arial"/>
                <a:ea typeface="Arial"/>
                <a:cs typeface="Arial"/>
                <a:sym typeface="Arial"/>
              </a:defRPr>
            </a:pPr>
            <a:r>
              <a:rPr sz="1400" dirty="0">
                <a:solidFill>
                  <a:schemeClr val="tx1">
                    <a:lumMod val="95000"/>
                    <a:lumOff val="5000"/>
                  </a:schemeClr>
                </a:solidFill>
              </a:rPr>
              <a:t>Species were created separately and organized into an </a:t>
            </a:r>
            <a:r>
              <a:rPr sz="1400" b="1" dirty="0">
                <a:solidFill>
                  <a:schemeClr val="tx1">
                    <a:lumMod val="95000"/>
                    <a:lumOff val="5000"/>
                  </a:schemeClr>
                </a:solidFill>
              </a:rPr>
              <a:t>unchanging</a:t>
            </a:r>
            <a:r>
              <a:rPr sz="1400" dirty="0">
                <a:solidFill>
                  <a:schemeClr val="tx1">
                    <a:lumMod val="95000"/>
                    <a:lumOff val="5000"/>
                  </a:schemeClr>
                </a:solidFill>
              </a:rPr>
              <a:t> hierarchy, with humans positioned just below the angels.</a:t>
            </a:r>
          </a:p>
        </p:txBody>
      </p:sp>
      <p:sp>
        <p:nvSpPr>
          <p:cNvPr id="153" name="Shape 153"/>
          <p:cNvSpPr/>
          <p:nvPr/>
        </p:nvSpPr>
        <p:spPr>
          <a:xfrm>
            <a:off x="163031" y="412010"/>
            <a:ext cx="3943631" cy="449036"/>
          </a:xfrm>
          <a:prstGeom prst="rect">
            <a:avLst/>
          </a:prstGeom>
          <a:solidFill>
            <a:srgbClr val="F16904"/>
          </a:solidFill>
          <a:ln w="12700">
            <a:miter lim="400000"/>
          </a:ln>
        </p:spPr>
        <p:txBody>
          <a:bodyPr lIns="35719" tIns="35719" rIns="35719" bIns="35719" anchor="ctr"/>
          <a:lstStyle/>
          <a:p>
            <a:pPr>
              <a:defRPr sz="2400">
                <a:solidFill>
                  <a:srgbClr val="EA6804"/>
                </a:solidFill>
                <a:latin typeface="Helvetica"/>
                <a:ea typeface="Helvetica"/>
                <a:cs typeface="Helvetica"/>
                <a:sym typeface="Helvetica"/>
              </a:defRPr>
            </a:pPr>
            <a:endParaRPr sz="1687"/>
          </a:p>
        </p:txBody>
      </p:sp>
      <p:sp>
        <p:nvSpPr>
          <p:cNvPr id="19" name="Shape 147"/>
          <p:cNvSpPr/>
          <p:nvPr/>
        </p:nvSpPr>
        <p:spPr>
          <a:xfrm flipV="1">
            <a:off x="5197715" y="584661"/>
            <a:ext cx="1" cy="1446047"/>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0" name="Shape 148"/>
          <p:cNvSpPr/>
          <p:nvPr/>
        </p:nvSpPr>
        <p:spPr>
          <a:xfrm>
            <a:off x="3854715" y="2030932"/>
            <a:ext cx="3028485" cy="1586525"/>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lumMod val="95000"/>
                    <a:lumOff val="5000"/>
                  </a:schemeClr>
                </a:solidFill>
              </a:rPr>
              <a:t>Evidence emerged and pro</a:t>
            </a:r>
            <a:r>
              <a:rPr lang="en-US" sz="1400" dirty="0">
                <a:solidFill>
                  <a:schemeClr val="tx1">
                    <a:lumMod val="95000"/>
                    <a:lumOff val="5000"/>
                  </a:schemeClr>
                </a:solidFill>
              </a:rPr>
              <a:t>ved</a:t>
            </a:r>
            <a:r>
              <a:rPr sz="1400" dirty="0">
                <a:solidFill>
                  <a:schemeClr val="tx1">
                    <a:lumMod val="95000"/>
                    <a:lumOff val="5000"/>
                  </a:schemeClr>
                </a:solidFill>
              </a:rPr>
              <a:t> that: </a:t>
            </a:r>
          </a:p>
          <a:p>
            <a:pPr marL="89294" indent="-89294" algn="l">
              <a:buSzPct val="80000"/>
              <a:buChar char="•"/>
              <a:defRPr sz="2000">
                <a:solidFill>
                  <a:srgbClr val="583F34"/>
                </a:solidFill>
                <a:latin typeface="Arial"/>
                <a:ea typeface="Arial"/>
                <a:cs typeface="Arial"/>
                <a:sym typeface="Arial"/>
              </a:defRPr>
            </a:pPr>
            <a:r>
              <a:rPr sz="1400" dirty="0">
                <a:solidFill>
                  <a:schemeClr val="tx1">
                    <a:lumMod val="95000"/>
                    <a:lumOff val="5000"/>
                  </a:schemeClr>
                </a:solidFill>
              </a:rPr>
              <a:t>Earth was older than 7.000 years</a:t>
            </a:r>
          </a:p>
          <a:p>
            <a:pPr marL="89294" indent="-89294" algn="l">
              <a:buSzPct val="80000"/>
              <a:buChar char="•"/>
              <a:defRPr sz="2000" b="1">
                <a:solidFill>
                  <a:srgbClr val="583F34"/>
                </a:solidFill>
                <a:latin typeface="Arial"/>
                <a:ea typeface="Arial"/>
                <a:cs typeface="Arial"/>
                <a:sym typeface="Arial"/>
              </a:defRPr>
            </a:pPr>
            <a:r>
              <a:rPr sz="1400" dirty="0">
                <a:solidFill>
                  <a:schemeClr val="tx1">
                    <a:lumMod val="95000"/>
                    <a:lumOff val="5000"/>
                  </a:schemeClr>
                </a:solidFill>
              </a:rPr>
              <a:t>Life had changed over time</a:t>
            </a:r>
          </a:p>
          <a:p>
            <a:pPr marL="89294" indent="-89294" algn="l">
              <a:buSzPct val="80000"/>
              <a:buChar char="•"/>
              <a:defRPr sz="2000">
                <a:solidFill>
                  <a:srgbClr val="583F34"/>
                </a:solidFill>
                <a:latin typeface="Arial"/>
                <a:ea typeface="Arial"/>
                <a:cs typeface="Arial"/>
                <a:sym typeface="Arial"/>
              </a:defRPr>
            </a:pPr>
            <a:r>
              <a:rPr sz="1400" dirty="0">
                <a:solidFill>
                  <a:schemeClr val="tx1">
                    <a:lumMod val="95000"/>
                    <a:lumOff val="5000"/>
                  </a:schemeClr>
                </a:solidFill>
              </a:rPr>
              <a:t>Many species had become extinct</a:t>
            </a:r>
          </a:p>
          <a:p>
            <a:pPr marL="89294" indent="-89294" algn="l">
              <a:buSzPct val="80000"/>
              <a:buChar char="•"/>
              <a:defRPr sz="2000">
                <a:solidFill>
                  <a:srgbClr val="583F34"/>
                </a:solidFill>
                <a:latin typeface="Arial"/>
                <a:ea typeface="Arial"/>
                <a:cs typeface="Arial"/>
                <a:sym typeface="Arial"/>
              </a:defRPr>
            </a:pPr>
            <a:r>
              <a:rPr sz="1400" dirty="0">
                <a:solidFill>
                  <a:schemeClr val="tx1">
                    <a:lumMod val="95000"/>
                    <a:lumOff val="5000"/>
                  </a:schemeClr>
                </a:solidFill>
              </a:rPr>
              <a:t>Organisms though different, share many characteristics and seem to have a common ancestor </a:t>
            </a:r>
          </a:p>
        </p:txBody>
      </p:sp>
      <p:sp>
        <p:nvSpPr>
          <p:cNvPr id="21" name="Shape 151"/>
          <p:cNvSpPr/>
          <p:nvPr/>
        </p:nvSpPr>
        <p:spPr>
          <a:xfrm>
            <a:off x="4375044" y="416682"/>
            <a:ext cx="1607344" cy="443794"/>
          </a:xfrm>
          <a:prstGeom prst="rect">
            <a:avLst/>
          </a:prstGeom>
          <a:solidFill>
            <a:srgbClr val="F16904"/>
          </a:solidFill>
          <a:ln w="12700">
            <a:miter lim="400000"/>
          </a:ln>
        </p:spPr>
        <p:txBody>
          <a:bodyPr lIns="35719" tIns="35719" rIns="35719" bIns="35719" anchor="ctr"/>
          <a:lstStyle/>
          <a:p>
            <a:pPr>
              <a:defRPr sz="2400">
                <a:solidFill>
                  <a:srgbClr val="EA6804"/>
                </a:solidFill>
                <a:latin typeface="Helvetica"/>
                <a:ea typeface="Helvetica"/>
                <a:cs typeface="Helvetica"/>
                <a:sym typeface="Helvetica"/>
              </a:defRPr>
            </a:pPr>
            <a:endParaRPr sz="1687"/>
          </a:p>
        </p:txBody>
      </p:sp>
      <p:sp>
        <p:nvSpPr>
          <p:cNvPr id="22" name="Shape 152"/>
          <p:cNvSpPr/>
          <p:nvPr/>
        </p:nvSpPr>
        <p:spPr>
          <a:xfrm>
            <a:off x="4828141" y="43798"/>
            <a:ext cx="697307"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lumMod val="95000"/>
                    <a:lumOff val="5000"/>
                  </a:schemeClr>
                </a:solidFill>
              </a:rPr>
              <a:t>1700s</a:t>
            </a:r>
          </a:p>
        </p:txBody>
      </p:sp>
      <p:sp>
        <p:nvSpPr>
          <p:cNvPr id="24" name="Shape 150"/>
          <p:cNvSpPr/>
          <p:nvPr/>
        </p:nvSpPr>
        <p:spPr>
          <a:xfrm flipV="1">
            <a:off x="7073441" y="459751"/>
            <a:ext cx="1" cy="3258638"/>
          </a:xfrm>
          <a:prstGeom prst="line">
            <a:avLst/>
          </a:prstGeom>
          <a:ln w="76200">
            <a:solidFill>
              <a:srgbClr val="F16904"/>
            </a:solidFill>
            <a:miter lim="400000"/>
          </a:ln>
        </p:spPr>
        <p:txBody>
          <a:bodyPr lIns="35719" tIns="35719" rIns="35719" bIns="35719" anchor="ctr"/>
          <a:lstStyle/>
          <a:p>
            <a:pPr>
              <a:defRPr sz="2400"/>
            </a:pPr>
            <a:endParaRPr sz="1687"/>
          </a:p>
        </p:txBody>
      </p:sp>
      <p:sp>
        <p:nvSpPr>
          <p:cNvPr id="25" name="Shape 154"/>
          <p:cNvSpPr/>
          <p:nvPr/>
        </p:nvSpPr>
        <p:spPr>
          <a:xfrm>
            <a:off x="6270583" y="416682"/>
            <a:ext cx="1605716" cy="443794"/>
          </a:xfrm>
          <a:prstGeom prst="rect">
            <a:avLst/>
          </a:prstGeom>
          <a:solidFill>
            <a:srgbClr val="F16904"/>
          </a:solidFill>
          <a:ln w="12700">
            <a:miter lim="400000"/>
          </a:ln>
        </p:spPr>
        <p:txBody>
          <a:bodyPr lIns="35719" tIns="35719" rIns="35719" bIns="35719" anchor="ctr"/>
          <a:lstStyle/>
          <a:p>
            <a:pPr>
              <a:defRPr sz="2400">
                <a:solidFill>
                  <a:srgbClr val="EA6804"/>
                </a:solidFill>
                <a:latin typeface="Helvetica"/>
                <a:ea typeface="Helvetica"/>
                <a:cs typeface="Helvetica"/>
                <a:sym typeface="Helvetica"/>
              </a:defRPr>
            </a:pPr>
            <a:endParaRPr sz="1687"/>
          </a:p>
        </p:txBody>
      </p:sp>
      <p:sp>
        <p:nvSpPr>
          <p:cNvPr id="26" name="Shape 155"/>
          <p:cNvSpPr/>
          <p:nvPr/>
        </p:nvSpPr>
        <p:spPr>
          <a:xfrm>
            <a:off x="6722866" y="43798"/>
            <a:ext cx="697307"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sz="1758" dirty="0">
                <a:solidFill>
                  <a:schemeClr val="tx1">
                    <a:lumMod val="95000"/>
                    <a:lumOff val="5000"/>
                  </a:schemeClr>
                </a:solidFill>
              </a:rPr>
              <a:t>1800s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0" y="2030708"/>
            <a:ext cx="1685178" cy="2317119"/>
          </a:xfrm>
          <a:prstGeom prst="rect">
            <a:avLst/>
          </a:prstGeom>
        </p:spPr>
      </p:pic>
      <p:sp>
        <p:nvSpPr>
          <p:cNvPr id="17" name="Shape 152"/>
          <p:cNvSpPr/>
          <p:nvPr/>
        </p:nvSpPr>
        <p:spPr>
          <a:xfrm>
            <a:off x="244546" y="4424439"/>
            <a:ext cx="1649491" cy="62613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lang="en-US" sz="1800" dirty="0">
                <a:solidFill>
                  <a:schemeClr val="tx1">
                    <a:lumMod val="95000"/>
                    <a:lumOff val="5000"/>
                  </a:schemeClr>
                </a:solidFill>
              </a:rPr>
              <a:t>Jean-Baptiste </a:t>
            </a:r>
          </a:p>
          <a:p>
            <a:pPr algn="ctr"/>
            <a:r>
              <a:rPr lang="en-US" sz="1800" dirty="0">
                <a:solidFill>
                  <a:schemeClr val="tx1">
                    <a:lumMod val="95000"/>
                    <a:lumOff val="5000"/>
                  </a:schemeClr>
                </a:solidFill>
              </a:rPr>
              <a:t>Lamarck </a:t>
            </a:r>
            <a:endParaRPr sz="1800" dirty="0">
              <a:solidFill>
                <a:schemeClr val="tx1">
                  <a:lumMod val="95000"/>
                  <a:lumOff val="5000"/>
                </a:schemeClr>
              </a:solidFill>
            </a:endParaRPr>
          </a:p>
        </p:txBody>
      </p:sp>
      <p:pic>
        <p:nvPicPr>
          <p:cNvPr id="3" name="Picture 2"/>
          <p:cNvPicPr>
            <a:picLocks noChangeAspect="1"/>
          </p:cNvPicPr>
          <p:nvPr/>
        </p:nvPicPr>
        <p:blipFill>
          <a:blip r:embed="rId4"/>
          <a:stretch>
            <a:fillRect/>
          </a:stretch>
        </p:blipFill>
        <p:spPr>
          <a:xfrm>
            <a:off x="1923252" y="3335959"/>
            <a:ext cx="1800682" cy="2470409"/>
          </a:xfrm>
          <a:prstGeom prst="rect">
            <a:avLst/>
          </a:prstGeom>
        </p:spPr>
      </p:pic>
      <p:sp>
        <p:nvSpPr>
          <p:cNvPr id="27" name="Shape 152"/>
          <p:cNvSpPr/>
          <p:nvPr/>
        </p:nvSpPr>
        <p:spPr>
          <a:xfrm>
            <a:off x="2357532" y="5796630"/>
            <a:ext cx="918521" cy="903132"/>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lang="en-US" sz="1800" dirty="0">
                <a:solidFill>
                  <a:schemeClr val="tx1">
                    <a:lumMod val="95000"/>
                    <a:lumOff val="5000"/>
                  </a:schemeClr>
                </a:solidFill>
              </a:rPr>
              <a:t>Charles</a:t>
            </a:r>
          </a:p>
          <a:p>
            <a:pPr algn="ctr"/>
            <a:r>
              <a:rPr lang="en-US" sz="1800" dirty="0">
                <a:solidFill>
                  <a:schemeClr val="tx1">
                    <a:lumMod val="95000"/>
                    <a:lumOff val="5000"/>
                  </a:schemeClr>
                </a:solidFill>
              </a:rPr>
              <a:t>Darwin</a:t>
            </a:r>
          </a:p>
          <a:p>
            <a:pPr algn="ctr"/>
            <a:r>
              <a:rPr lang="en-US" sz="1800" dirty="0">
                <a:solidFill>
                  <a:schemeClr val="tx1">
                    <a:lumMod val="95000"/>
                    <a:lumOff val="5000"/>
                  </a:schemeClr>
                </a:solidFill>
              </a:rPr>
              <a:t> </a:t>
            </a:r>
            <a:endParaRPr sz="1758" dirty="0">
              <a:solidFill>
                <a:schemeClr val="tx1">
                  <a:lumMod val="95000"/>
                  <a:lumOff val="5000"/>
                </a:schemeClr>
              </a:solidFill>
            </a:endParaRPr>
          </a:p>
        </p:txBody>
      </p:sp>
      <p:sp>
        <p:nvSpPr>
          <p:cNvPr id="28" name="Shape 261"/>
          <p:cNvSpPr/>
          <p:nvPr/>
        </p:nvSpPr>
        <p:spPr>
          <a:xfrm>
            <a:off x="4641324" y="5107214"/>
            <a:ext cx="3806254" cy="937629"/>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We will now explore two of these models.</a:t>
            </a:r>
            <a:endParaRPr sz="2800" dirty="0">
              <a:solidFill>
                <a:schemeClr val="tx1"/>
              </a:solidFill>
            </a:endParaRPr>
          </a:p>
        </p:txBody>
      </p:sp>
      <p:sp>
        <p:nvSpPr>
          <p:cNvPr id="29" name="Shape 152"/>
          <p:cNvSpPr/>
          <p:nvPr/>
        </p:nvSpPr>
        <p:spPr>
          <a:xfrm>
            <a:off x="1258229" y="57710"/>
            <a:ext cx="1093249" cy="342659"/>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lang="en-US" sz="1758" dirty="0">
                <a:solidFill>
                  <a:schemeClr val="tx1">
                    <a:lumMod val="95000"/>
                    <a:lumOff val="5000"/>
                  </a:schemeClr>
                </a:solidFill>
              </a:rPr>
              <a:t>~400 B.C.</a:t>
            </a:r>
            <a:endParaRPr sz="1758" dirty="0">
              <a:solidFill>
                <a:schemeClr val="tx1">
                  <a:lumMod val="95000"/>
                  <a:lumOff val="5000"/>
                </a:schemeClr>
              </a:solidFill>
            </a:endParaRPr>
          </a:p>
        </p:txBody>
      </p:sp>
      <p:sp>
        <p:nvSpPr>
          <p:cNvPr id="30" name="Shape 149"/>
          <p:cNvSpPr/>
          <p:nvPr/>
        </p:nvSpPr>
        <p:spPr>
          <a:xfrm>
            <a:off x="5081642" y="3712429"/>
            <a:ext cx="4035994" cy="1180131"/>
          </a:xfrm>
          <a:prstGeom prst="rect">
            <a:avLst/>
          </a:prstGeom>
          <a:ln w="3175">
            <a:solidFill>
              <a:srgbClr val="583F34"/>
            </a:solidFill>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defRPr sz="2000">
                <a:solidFill>
                  <a:srgbClr val="583F34"/>
                </a:solidFill>
                <a:latin typeface="Arial"/>
                <a:ea typeface="Arial"/>
                <a:cs typeface="Arial"/>
                <a:sym typeface="Arial"/>
              </a:defRPr>
            </a:pPr>
            <a:r>
              <a:rPr sz="1400" dirty="0">
                <a:solidFill>
                  <a:schemeClr val="tx1">
                    <a:lumMod val="95000"/>
                    <a:lumOff val="5000"/>
                  </a:schemeClr>
                </a:solidFill>
              </a:rPr>
              <a:t>If life has changed then</a:t>
            </a:r>
            <a:r>
              <a:rPr lang="en-US" sz="1400" dirty="0">
                <a:solidFill>
                  <a:schemeClr val="tx1">
                    <a:lumMod val="95000"/>
                    <a:lumOff val="5000"/>
                  </a:schemeClr>
                </a:solidFill>
              </a:rPr>
              <a:t> a question emerged</a:t>
            </a:r>
            <a:r>
              <a:rPr sz="1400" dirty="0">
                <a:solidFill>
                  <a:schemeClr val="tx1">
                    <a:lumMod val="95000"/>
                    <a:lumOff val="5000"/>
                  </a:schemeClr>
                </a:solidFill>
              </a:rPr>
              <a:t>:  </a:t>
            </a:r>
          </a:p>
          <a:p>
            <a:pPr algn="l">
              <a:defRPr sz="2400" b="1">
                <a:solidFill>
                  <a:srgbClr val="583F34"/>
                </a:solidFill>
                <a:latin typeface="Arial"/>
                <a:ea typeface="Arial"/>
                <a:cs typeface="Arial"/>
                <a:sym typeface="Arial"/>
              </a:defRPr>
            </a:pPr>
            <a:r>
              <a:rPr sz="2000" dirty="0">
                <a:solidFill>
                  <a:schemeClr val="tx1">
                    <a:lumMod val="95000"/>
                    <a:lumOff val="5000"/>
                  </a:schemeClr>
                </a:solidFill>
              </a:rPr>
              <a:t>Why </a:t>
            </a:r>
            <a:r>
              <a:rPr lang="en-US" sz="2000" dirty="0">
                <a:solidFill>
                  <a:schemeClr val="tx1">
                    <a:lumMod val="95000"/>
                    <a:lumOff val="5000"/>
                  </a:schemeClr>
                </a:solidFill>
              </a:rPr>
              <a:t>do </a:t>
            </a:r>
            <a:r>
              <a:rPr sz="2000" dirty="0">
                <a:solidFill>
                  <a:schemeClr val="tx1">
                    <a:lumMod val="95000"/>
                    <a:lumOff val="5000"/>
                  </a:schemeClr>
                </a:solidFill>
              </a:rPr>
              <a:t>traits change in populations over time?</a:t>
            </a:r>
            <a:r>
              <a:rPr lang="en-US" sz="2000" dirty="0">
                <a:solidFill>
                  <a:schemeClr val="tx1">
                    <a:lumMod val="95000"/>
                    <a:lumOff val="5000"/>
                  </a:schemeClr>
                </a:solidFill>
              </a:rPr>
              <a:t> </a:t>
            </a:r>
          </a:p>
          <a:p>
            <a:pPr algn="l">
              <a:defRPr sz="2400" b="1">
                <a:solidFill>
                  <a:srgbClr val="583F34"/>
                </a:solidFill>
                <a:latin typeface="Arial"/>
                <a:ea typeface="Arial"/>
                <a:cs typeface="Arial"/>
                <a:sym typeface="Arial"/>
              </a:defRPr>
            </a:pPr>
            <a:r>
              <a:rPr lang="en-US" sz="1800" dirty="0">
                <a:solidFill>
                  <a:schemeClr val="tx1">
                    <a:lumMod val="95000"/>
                    <a:lumOff val="5000"/>
                  </a:schemeClr>
                </a:solidFill>
              </a:rPr>
              <a:t>Several models were proposed. </a:t>
            </a:r>
          </a:p>
        </p:txBody>
      </p:sp>
    </p:spTree>
    <p:extLst>
      <p:ext uri="{BB962C8B-B14F-4D97-AF65-F5344CB8AC3E}">
        <p14:creationId xmlns:p14="http://schemas.microsoft.com/office/powerpoint/2010/main" val="2598017785"/>
      </p:ext>
    </p:extLst>
  </p:cSld>
  <p:clrMapOvr>
    <a:masterClrMapping/>
  </p:clrMapOvr>
  <p:transition spd="slow"/>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266" y="132033"/>
            <a:ext cx="1685178" cy="2317119"/>
          </a:xfrm>
          <a:prstGeom prst="rect">
            <a:avLst/>
          </a:prstGeom>
        </p:spPr>
      </p:pic>
      <p:sp>
        <p:nvSpPr>
          <p:cNvPr id="17" name="Shape 152"/>
          <p:cNvSpPr/>
          <p:nvPr/>
        </p:nvSpPr>
        <p:spPr>
          <a:xfrm>
            <a:off x="244546" y="2442660"/>
            <a:ext cx="1649491" cy="62613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defRPr sz="2500" b="1">
                <a:solidFill>
                  <a:srgbClr val="583F34"/>
                </a:solidFill>
                <a:latin typeface="Arial"/>
                <a:ea typeface="Arial"/>
                <a:cs typeface="Arial"/>
                <a:sym typeface="Arial"/>
              </a:defRPr>
            </a:lvl1pPr>
          </a:lstStyle>
          <a:p>
            <a:r>
              <a:rPr lang="en-US" sz="1800" dirty="0">
                <a:solidFill>
                  <a:schemeClr val="tx1">
                    <a:lumMod val="95000"/>
                    <a:lumOff val="5000"/>
                  </a:schemeClr>
                </a:solidFill>
              </a:rPr>
              <a:t>Jean-Baptiste </a:t>
            </a:r>
          </a:p>
          <a:p>
            <a:pPr algn="ctr"/>
            <a:r>
              <a:rPr lang="en-US" sz="1800" dirty="0">
                <a:solidFill>
                  <a:schemeClr val="tx1">
                    <a:lumMod val="95000"/>
                    <a:lumOff val="5000"/>
                  </a:schemeClr>
                </a:solidFill>
              </a:rPr>
              <a:t>Lamarck </a:t>
            </a:r>
            <a:endParaRPr sz="1800" dirty="0">
              <a:solidFill>
                <a:schemeClr val="tx1">
                  <a:lumMod val="95000"/>
                  <a:lumOff val="5000"/>
                </a:schemeClr>
              </a:solidFill>
            </a:endParaRPr>
          </a:p>
        </p:txBody>
      </p:sp>
      <p:sp>
        <p:nvSpPr>
          <p:cNvPr id="30" name="Shape 261"/>
          <p:cNvSpPr/>
          <p:nvPr/>
        </p:nvSpPr>
        <p:spPr>
          <a:xfrm>
            <a:off x="2005355" y="90676"/>
            <a:ext cx="6624072"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Nearly 2400 years after the Greeks first proposed a hierarchy of life</a:t>
            </a:r>
            <a:r>
              <a:rPr lang="is-IS" sz="2800" dirty="0">
                <a:solidFill>
                  <a:schemeClr val="tx1"/>
                </a:solidFill>
              </a:rPr>
              <a:t>…</a:t>
            </a:r>
            <a:endParaRPr sz="2800" dirty="0">
              <a:solidFill>
                <a:schemeClr val="tx1"/>
              </a:solidFill>
            </a:endParaRPr>
          </a:p>
        </p:txBody>
      </p:sp>
      <p:sp>
        <p:nvSpPr>
          <p:cNvPr id="31" name="Rectangle 3"/>
          <p:cNvSpPr txBox="1">
            <a:spLocks noChangeArrowheads="1"/>
          </p:cNvSpPr>
          <p:nvPr/>
        </p:nvSpPr>
        <p:spPr>
          <a:xfrm>
            <a:off x="699866" y="3150444"/>
            <a:ext cx="7929562" cy="3387530"/>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1406" dirty="0">
              <a:solidFill>
                <a:schemeClr val="tx1">
                  <a:lumMod val="95000"/>
                  <a:lumOff val="5000"/>
                </a:schemeClr>
              </a:solidFill>
            </a:endParaRPr>
          </a:p>
          <a:p>
            <a:pPr marL="321457" indent="-321457" algn="l" hangingPunct="1">
              <a:buAutoNum type="arabicPeriod"/>
            </a:pPr>
            <a:r>
              <a:rPr lang="en-US" altLang="en-US" dirty="0">
                <a:solidFill>
                  <a:schemeClr val="tx1">
                    <a:lumMod val="95000"/>
                    <a:lumOff val="5000"/>
                  </a:schemeClr>
                </a:solidFill>
              </a:rPr>
              <a:t>More individuals are born than the environment can support - there is a struggle to survive.</a:t>
            </a:r>
          </a:p>
          <a:p>
            <a:pPr marL="321457" indent="-321457" algn="l" hangingPunct="1">
              <a:buAutoNum type="arabicPeriod"/>
            </a:pPr>
            <a:endParaRPr lang="en-US" altLang="en-US" dirty="0">
              <a:solidFill>
                <a:schemeClr val="tx1">
                  <a:lumMod val="95000"/>
                  <a:lumOff val="5000"/>
                </a:schemeClr>
              </a:solidFill>
            </a:endParaRPr>
          </a:p>
          <a:p>
            <a:pPr algn="l" hangingPunct="1"/>
            <a:r>
              <a:rPr lang="en-US" altLang="en-US" dirty="0">
                <a:solidFill>
                  <a:schemeClr val="tx1">
                    <a:lumMod val="95000"/>
                    <a:lumOff val="5000"/>
                  </a:schemeClr>
                </a:solidFill>
              </a:rPr>
              <a:t>2. All individuals in the species are alike initially, but some respond to the pressure by developing new traits that give them a better chance to survive.</a:t>
            </a:r>
          </a:p>
          <a:p>
            <a:pPr algn="l" hangingPunct="1"/>
            <a:endParaRPr lang="en-US" altLang="en-US" dirty="0">
              <a:solidFill>
                <a:schemeClr val="tx1">
                  <a:lumMod val="95000"/>
                  <a:lumOff val="5000"/>
                </a:schemeClr>
              </a:solidFill>
            </a:endParaRPr>
          </a:p>
          <a:p>
            <a:pPr algn="l" hangingPunct="1"/>
            <a:r>
              <a:rPr lang="en-US" altLang="en-US" dirty="0">
                <a:solidFill>
                  <a:schemeClr val="tx1">
                    <a:lumMod val="95000"/>
                    <a:lumOff val="5000"/>
                  </a:schemeClr>
                </a:solidFill>
              </a:rPr>
              <a:t>3. When they reproduce, their offspring inherit the new traits they developed during their lifetimes.</a:t>
            </a:r>
          </a:p>
          <a:p>
            <a:pPr algn="l" hangingPunct="1"/>
            <a:endParaRPr lang="en-US" altLang="en-US" dirty="0">
              <a:solidFill>
                <a:schemeClr val="tx1">
                  <a:lumMod val="95000"/>
                  <a:lumOff val="5000"/>
                </a:schemeClr>
              </a:solidFill>
            </a:endParaRPr>
          </a:p>
          <a:p>
            <a:pPr algn="l" hangingPunct="1"/>
            <a:r>
              <a:rPr lang="en-US" altLang="en-US" dirty="0">
                <a:solidFill>
                  <a:schemeClr val="tx1">
                    <a:lumMod val="95000"/>
                    <a:lumOff val="5000"/>
                  </a:schemeClr>
                </a:solidFill>
              </a:rPr>
              <a:t>4. Eventually all members of the species have the favorable trait.</a:t>
            </a:r>
            <a:r>
              <a:rPr lang="en-US" altLang="en-US" sz="2000" dirty="0">
                <a:solidFill>
                  <a:schemeClr val="tx1">
                    <a:lumMod val="95000"/>
                    <a:lumOff val="5000"/>
                  </a:schemeClr>
                </a:solidFill>
              </a:rPr>
              <a:t> </a:t>
            </a:r>
          </a:p>
          <a:p>
            <a:pPr algn="l" hangingPunct="1"/>
            <a:endParaRPr lang="en-US" altLang="en-US" sz="1969" dirty="0">
              <a:solidFill>
                <a:schemeClr val="tx1">
                  <a:lumMod val="95000"/>
                  <a:lumOff val="5000"/>
                </a:schemeClr>
              </a:solidFill>
            </a:endParaRPr>
          </a:p>
        </p:txBody>
      </p:sp>
      <p:sp>
        <p:nvSpPr>
          <p:cNvPr id="32" name="Shape 261"/>
          <p:cNvSpPr/>
          <p:nvPr/>
        </p:nvSpPr>
        <p:spPr>
          <a:xfrm>
            <a:off x="2005355" y="1481649"/>
            <a:ext cx="7023130"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Lamarck proposed a model that explained trait- change over time</a:t>
            </a:r>
            <a:endParaRPr sz="2800" dirty="0">
              <a:solidFill>
                <a:schemeClr val="tx1"/>
              </a:solidFill>
            </a:endParaRPr>
          </a:p>
        </p:txBody>
      </p:sp>
    </p:spTree>
    <p:extLst>
      <p:ext uri="{BB962C8B-B14F-4D97-AF65-F5344CB8AC3E}">
        <p14:creationId xmlns:p14="http://schemas.microsoft.com/office/powerpoint/2010/main" val="30912031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31">
                                            <p:bg/>
                                          </p:spTgt>
                                        </p:tgtEl>
                                        <p:attrNameLst>
                                          <p:attrName>style.visibility</p:attrName>
                                        </p:attrNameLst>
                                      </p:cBhvr>
                                      <p:to>
                                        <p:strVal val="visible"/>
                                      </p:to>
                                    </p:set>
                                    <p:animEffect transition="in" filter="dissolve">
                                      <p:cBhvr>
                                        <p:cTn id="15" dur="500"/>
                                        <p:tgtEl>
                                          <p:spTgt spid="31">
                                            <p:bg/>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1">
                                            <p:txEl>
                                              <p:pRg st="1" end="1"/>
                                            </p:txEl>
                                          </p:spTgt>
                                        </p:tgtEl>
                                        <p:attrNameLst>
                                          <p:attrName>style.visibility</p:attrName>
                                        </p:attrNameLst>
                                      </p:cBhvr>
                                      <p:to>
                                        <p:strVal val="visible"/>
                                      </p:to>
                                    </p:set>
                                    <p:animEffect transition="in" filter="dissolve">
                                      <p:cBhvr>
                                        <p:cTn id="20" dur="500"/>
                                        <p:tgtEl>
                                          <p:spTgt spid="31">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1">
                                            <p:txEl>
                                              <p:pRg st="3" end="3"/>
                                            </p:txEl>
                                          </p:spTgt>
                                        </p:tgtEl>
                                        <p:attrNameLst>
                                          <p:attrName>style.visibility</p:attrName>
                                        </p:attrNameLst>
                                      </p:cBhvr>
                                      <p:to>
                                        <p:strVal val="visible"/>
                                      </p:to>
                                    </p:set>
                                    <p:animEffect transition="in" filter="dissolve">
                                      <p:cBhvr>
                                        <p:cTn id="25" dur="500"/>
                                        <p:tgtEl>
                                          <p:spTgt spid="31">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1">
                                            <p:txEl>
                                              <p:pRg st="5" end="5"/>
                                            </p:txEl>
                                          </p:spTgt>
                                        </p:tgtEl>
                                        <p:attrNameLst>
                                          <p:attrName>style.visibility</p:attrName>
                                        </p:attrNameLst>
                                      </p:cBhvr>
                                      <p:to>
                                        <p:strVal val="visible"/>
                                      </p:to>
                                    </p:set>
                                    <p:animEffect transition="in" filter="dissolve">
                                      <p:cBhvr>
                                        <p:cTn id="30" dur="500"/>
                                        <p:tgtEl>
                                          <p:spTgt spid="31">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31">
                                            <p:txEl>
                                              <p:pRg st="7" end="7"/>
                                            </p:txEl>
                                          </p:spTgt>
                                        </p:tgtEl>
                                        <p:attrNameLst>
                                          <p:attrName>style.visibility</p:attrName>
                                        </p:attrNameLst>
                                      </p:cBhvr>
                                      <p:to>
                                        <p:strVal val="visible"/>
                                      </p:to>
                                    </p:set>
                                    <p:animEffect transition="in" filter="dissolve">
                                      <p:cBhvr>
                                        <p:cTn id="35" dur="500"/>
                                        <p:tgtEl>
                                          <p:spTgt spid="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build="p" animBg="1"/>
      <p:bldP spid="32"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txBox="1">
            <a:spLocks noChangeArrowheads="1"/>
          </p:cNvSpPr>
          <p:nvPr/>
        </p:nvSpPr>
        <p:spPr>
          <a:xfrm>
            <a:off x="303160" y="2868694"/>
            <a:ext cx="5797908" cy="3730830"/>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1406" dirty="0">
              <a:solidFill>
                <a:schemeClr val="tx1">
                  <a:lumMod val="95000"/>
                  <a:lumOff val="5000"/>
                </a:schemeClr>
              </a:solidFill>
            </a:endParaRPr>
          </a:p>
          <a:p>
            <a:pPr algn="l" hangingPunct="1"/>
            <a:r>
              <a:rPr lang="en-US" altLang="en-US" sz="1687" dirty="0">
                <a:solidFill>
                  <a:schemeClr val="tx1">
                    <a:lumMod val="95000"/>
                    <a:lumOff val="5000"/>
                  </a:schemeClr>
                </a:solidFill>
              </a:rPr>
              <a:t>1. </a:t>
            </a:r>
            <a:r>
              <a:rPr lang="en-US" altLang="en-US" sz="1700" dirty="0">
                <a:solidFill>
                  <a:schemeClr val="tx1">
                    <a:lumMod val="95000"/>
                    <a:lumOff val="5000"/>
                  </a:schemeClr>
                </a:solidFill>
              </a:rPr>
              <a:t>All early giraffes had the same (short) necks.</a:t>
            </a:r>
          </a:p>
          <a:p>
            <a:pPr marL="321457" indent="-321457" algn="l" hangingPunct="1">
              <a:buAutoNum type="arabicPeriod"/>
            </a:pPr>
            <a:endParaRPr lang="en-US" altLang="en-US" sz="1700" dirty="0">
              <a:solidFill>
                <a:schemeClr val="tx1">
                  <a:lumMod val="95000"/>
                  <a:lumOff val="5000"/>
                </a:schemeClr>
              </a:solidFill>
            </a:endParaRPr>
          </a:p>
          <a:p>
            <a:pPr algn="l" hangingPunct="1"/>
            <a:r>
              <a:rPr lang="en-US" altLang="en-US" sz="1700" dirty="0">
                <a:solidFill>
                  <a:schemeClr val="tx1">
                    <a:lumMod val="95000"/>
                    <a:lumOff val="5000"/>
                  </a:schemeClr>
                </a:solidFill>
              </a:rPr>
              <a:t>2. As the giraffe population increased, there wasn’t enough food within reach for all so some began stretching their necks to reach food higher in the trees.</a:t>
            </a:r>
          </a:p>
          <a:p>
            <a:pPr algn="l" hangingPunct="1"/>
            <a:endParaRPr lang="en-US" altLang="en-US" sz="1700" dirty="0">
              <a:solidFill>
                <a:schemeClr val="tx1">
                  <a:lumMod val="95000"/>
                  <a:lumOff val="5000"/>
                </a:schemeClr>
              </a:solidFill>
            </a:endParaRPr>
          </a:p>
          <a:p>
            <a:pPr algn="l" hangingPunct="1"/>
            <a:r>
              <a:rPr lang="en-US" altLang="en-US" sz="1700" dirty="0">
                <a:solidFill>
                  <a:schemeClr val="tx1">
                    <a:lumMod val="95000"/>
                    <a:lumOff val="5000"/>
                  </a:schemeClr>
                </a:solidFill>
              </a:rPr>
              <a:t>3. The more they stretched, the longer their necks grew.</a:t>
            </a:r>
          </a:p>
          <a:p>
            <a:pPr algn="l" hangingPunct="1"/>
            <a:endParaRPr lang="en-US" altLang="en-US" sz="1700" dirty="0">
              <a:solidFill>
                <a:schemeClr val="tx1">
                  <a:lumMod val="95000"/>
                  <a:lumOff val="5000"/>
                </a:schemeClr>
              </a:solidFill>
            </a:endParaRPr>
          </a:p>
          <a:p>
            <a:pPr algn="l" hangingPunct="1"/>
            <a:r>
              <a:rPr lang="en-US" altLang="en-US" sz="1700" dirty="0">
                <a:solidFill>
                  <a:schemeClr val="tx1">
                    <a:lumMod val="95000"/>
                    <a:lumOff val="5000"/>
                  </a:schemeClr>
                </a:solidFill>
              </a:rPr>
              <a:t>4. When they reproduced, they passed their longer necks on to their offspring who stretched their necks even more.</a:t>
            </a:r>
          </a:p>
          <a:p>
            <a:pPr algn="l" hangingPunct="1"/>
            <a:endParaRPr lang="en-US" altLang="en-US" sz="1700" dirty="0">
              <a:solidFill>
                <a:schemeClr val="tx1">
                  <a:lumMod val="95000"/>
                  <a:lumOff val="5000"/>
                </a:schemeClr>
              </a:solidFill>
            </a:endParaRPr>
          </a:p>
          <a:p>
            <a:pPr algn="l" hangingPunct="1"/>
            <a:r>
              <a:rPr lang="en-US" altLang="en-US" sz="1700" dirty="0">
                <a:solidFill>
                  <a:schemeClr val="tx1">
                    <a:lumMod val="95000"/>
                    <a:lumOff val="5000"/>
                  </a:schemeClr>
                </a:solidFill>
              </a:rPr>
              <a:t>5. Eventually all giraffes had long necks.</a:t>
            </a:r>
          </a:p>
          <a:p>
            <a:pPr algn="l" hangingPunct="1"/>
            <a:endParaRPr lang="en-US" altLang="en-US" sz="1969" dirty="0">
              <a:solidFill>
                <a:schemeClr val="tx1">
                  <a:lumMod val="95000"/>
                  <a:lumOff val="5000"/>
                </a:schemeClr>
              </a:solidFill>
            </a:endParaRPr>
          </a:p>
        </p:txBody>
      </p:sp>
      <p:sp>
        <p:nvSpPr>
          <p:cNvPr id="7" name="Shape 261"/>
          <p:cNvSpPr/>
          <p:nvPr/>
        </p:nvSpPr>
        <p:spPr>
          <a:xfrm>
            <a:off x="2005354" y="90675"/>
            <a:ext cx="7021445"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Based on his model, let’s see how Lamarck explained a specific phenomenon:</a:t>
            </a:r>
            <a:endParaRPr sz="2800" dirty="0">
              <a:solidFill>
                <a:schemeClr val="tx1"/>
              </a:solidFill>
            </a:endParaRPr>
          </a:p>
        </p:txBody>
      </p:sp>
      <p:sp>
        <p:nvSpPr>
          <p:cNvPr id="8" name="Shape 261"/>
          <p:cNvSpPr/>
          <p:nvPr/>
        </p:nvSpPr>
        <p:spPr>
          <a:xfrm>
            <a:off x="2005355" y="1459007"/>
            <a:ext cx="6624072"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How did giraffes with long necks evolve from ancestors with shorter necks?</a:t>
            </a:r>
            <a:endParaRPr sz="2800" dirty="0">
              <a:solidFill>
                <a:schemeClr val="tx1"/>
              </a:solidFill>
            </a:endParaRPr>
          </a:p>
        </p:txBody>
      </p:sp>
      <p:pic>
        <p:nvPicPr>
          <p:cNvPr id="4" name="Picture 3"/>
          <p:cNvPicPr>
            <a:picLocks noChangeAspect="1"/>
          </p:cNvPicPr>
          <p:nvPr/>
        </p:nvPicPr>
        <p:blipFill>
          <a:blip r:embed="rId3"/>
          <a:stretch>
            <a:fillRect/>
          </a:stretch>
        </p:blipFill>
        <p:spPr>
          <a:xfrm>
            <a:off x="117200" y="241595"/>
            <a:ext cx="1888154" cy="2517538"/>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580D6DEC-64B7-EC4F-8E49-955440AA9070}"/>
              </a:ext>
            </a:extLst>
          </p:cNvPr>
          <p:cNvPicPr>
            <a:picLocks noChangeAspect="1"/>
          </p:cNvPicPr>
          <p:nvPr/>
        </p:nvPicPr>
        <p:blipFill>
          <a:blip r:embed="rId4"/>
          <a:stretch>
            <a:fillRect/>
          </a:stretch>
        </p:blipFill>
        <p:spPr>
          <a:xfrm>
            <a:off x="6201490" y="2351559"/>
            <a:ext cx="2491967" cy="2359581"/>
          </a:xfrm>
          <a:prstGeom prst="rect">
            <a:avLst/>
          </a:prstGeom>
        </p:spPr>
      </p:pic>
    </p:spTree>
    <p:extLst>
      <p:ext uri="{BB962C8B-B14F-4D97-AF65-F5344CB8AC3E}">
        <p14:creationId xmlns:p14="http://schemas.microsoft.com/office/powerpoint/2010/main" val="21124851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1">
                                            <p:bg/>
                                          </p:spTgt>
                                        </p:tgtEl>
                                        <p:attrNameLst>
                                          <p:attrName>style.visibility</p:attrName>
                                        </p:attrNameLst>
                                      </p:cBhvr>
                                      <p:to>
                                        <p:strVal val="visible"/>
                                      </p:to>
                                    </p:set>
                                    <p:animEffect transition="in" filter="dissolve">
                                      <p:cBhvr>
                                        <p:cTn id="17" dur="500"/>
                                        <p:tgtEl>
                                          <p:spTgt spid="31">
                                            <p:bg/>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1">
                                            <p:txEl>
                                              <p:pRg st="1" end="1"/>
                                            </p:txEl>
                                          </p:spTgt>
                                        </p:tgtEl>
                                        <p:attrNameLst>
                                          <p:attrName>style.visibility</p:attrName>
                                        </p:attrNameLst>
                                      </p:cBhvr>
                                      <p:to>
                                        <p:strVal val="visible"/>
                                      </p:to>
                                    </p:set>
                                    <p:animEffect transition="in" filter="dissolve">
                                      <p:cBhvr>
                                        <p:cTn id="22" dur="500"/>
                                        <p:tgtEl>
                                          <p:spTgt spid="3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1">
                                            <p:txEl>
                                              <p:pRg st="3" end="3"/>
                                            </p:txEl>
                                          </p:spTgt>
                                        </p:tgtEl>
                                        <p:attrNameLst>
                                          <p:attrName>style.visibility</p:attrName>
                                        </p:attrNameLst>
                                      </p:cBhvr>
                                      <p:to>
                                        <p:strVal val="visible"/>
                                      </p:to>
                                    </p:set>
                                    <p:animEffect transition="in" filter="dissolve">
                                      <p:cBhvr>
                                        <p:cTn id="27" dur="500"/>
                                        <p:tgtEl>
                                          <p:spTgt spid="3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1">
                                            <p:txEl>
                                              <p:pRg st="5" end="5"/>
                                            </p:txEl>
                                          </p:spTgt>
                                        </p:tgtEl>
                                        <p:attrNameLst>
                                          <p:attrName>style.visibility</p:attrName>
                                        </p:attrNameLst>
                                      </p:cBhvr>
                                      <p:to>
                                        <p:strVal val="visible"/>
                                      </p:to>
                                    </p:set>
                                    <p:animEffect transition="in" filter="dissolve">
                                      <p:cBhvr>
                                        <p:cTn id="32" dur="500"/>
                                        <p:tgtEl>
                                          <p:spTgt spid="3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1">
                                            <p:txEl>
                                              <p:pRg st="7" end="7"/>
                                            </p:txEl>
                                          </p:spTgt>
                                        </p:tgtEl>
                                        <p:attrNameLst>
                                          <p:attrName>style.visibility</p:attrName>
                                        </p:attrNameLst>
                                      </p:cBhvr>
                                      <p:to>
                                        <p:strVal val="visible"/>
                                      </p:to>
                                    </p:set>
                                    <p:animEffect transition="in" filter="dissolve">
                                      <p:cBhvr>
                                        <p:cTn id="37" dur="500"/>
                                        <p:tgtEl>
                                          <p:spTgt spid="31">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1">
                                            <p:txEl>
                                              <p:pRg st="9" end="9"/>
                                            </p:txEl>
                                          </p:spTgt>
                                        </p:tgtEl>
                                        <p:attrNameLst>
                                          <p:attrName>style.visibility</p:attrName>
                                        </p:attrNameLst>
                                      </p:cBhvr>
                                      <p:to>
                                        <p:strVal val="visible"/>
                                      </p:to>
                                    </p:set>
                                    <p:animEffect transition="in" filter="dissolve">
                                      <p:cBhvr>
                                        <p:cTn id="42" dur="500"/>
                                        <p:tgtEl>
                                          <p:spTgt spid="3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animBg="1"/>
      <p:bldP spid="7" grpId="0" animBg="1"/>
      <p:bldP spid="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txBox="1">
            <a:spLocks noChangeArrowheads="1"/>
          </p:cNvSpPr>
          <p:nvPr/>
        </p:nvSpPr>
        <p:spPr>
          <a:xfrm>
            <a:off x="303160" y="2868694"/>
            <a:ext cx="5797908" cy="1822615"/>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1406" dirty="0">
              <a:solidFill>
                <a:srgbClr val="583F34"/>
              </a:solidFill>
            </a:endParaRPr>
          </a:p>
          <a:p>
            <a:pPr algn="l" hangingPunct="1"/>
            <a:r>
              <a:rPr lang="en-US" altLang="en-US" sz="2000" dirty="0"/>
              <a:t>On your finch explanation, underline (using a red crayon/pen/marker/pencil) any statements you made that are similar to those Lamarck might have made about the finches.</a:t>
            </a:r>
          </a:p>
          <a:p>
            <a:pPr algn="l" hangingPunct="1"/>
            <a:endParaRPr lang="en-US" altLang="en-US" sz="1969" dirty="0"/>
          </a:p>
        </p:txBody>
      </p:sp>
      <p:sp>
        <p:nvSpPr>
          <p:cNvPr id="8" name="Shape 261"/>
          <p:cNvSpPr/>
          <p:nvPr/>
        </p:nvSpPr>
        <p:spPr>
          <a:xfrm>
            <a:off x="2005355" y="1459007"/>
            <a:ext cx="6624072" cy="933910"/>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How does it compare to your model and explanation?</a:t>
            </a:r>
            <a:endParaRPr sz="2800" dirty="0">
              <a:solidFill>
                <a:schemeClr val="tx1"/>
              </a:solidFill>
            </a:endParaRPr>
          </a:p>
        </p:txBody>
      </p:sp>
      <p:sp>
        <p:nvSpPr>
          <p:cNvPr id="9" name="Rectangle 3"/>
          <p:cNvSpPr txBox="1">
            <a:spLocks noChangeArrowheads="1"/>
          </p:cNvSpPr>
          <p:nvPr/>
        </p:nvSpPr>
        <p:spPr>
          <a:xfrm>
            <a:off x="303159" y="4425880"/>
            <a:ext cx="5797908" cy="894540"/>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1406" dirty="0">
              <a:solidFill>
                <a:srgbClr val="583F34"/>
              </a:solidFill>
            </a:endParaRPr>
          </a:p>
          <a:p>
            <a:pPr algn="l" hangingPunct="1"/>
            <a:r>
              <a:rPr lang="en-US" altLang="en-US" sz="2000" dirty="0"/>
              <a:t>Do you notice any differences?</a:t>
            </a:r>
          </a:p>
          <a:p>
            <a:pPr algn="l" hangingPunct="1"/>
            <a:endParaRPr lang="en-US" altLang="en-US" sz="1969" dirty="0"/>
          </a:p>
        </p:txBody>
      </p:sp>
      <p:sp>
        <p:nvSpPr>
          <p:cNvPr id="10" name="Rectangle 3"/>
          <p:cNvSpPr txBox="1">
            <a:spLocks noChangeArrowheads="1"/>
          </p:cNvSpPr>
          <p:nvPr/>
        </p:nvSpPr>
        <p:spPr>
          <a:xfrm>
            <a:off x="303159" y="5189209"/>
            <a:ext cx="5797908" cy="894540"/>
          </a:xfrm>
          <a:prstGeom prst="rect">
            <a:avLst/>
          </a:prstGeom>
          <a:ln w="12700">
            <a:miter lim="400000"/>
          </a:ln>
        </p:spPr>
        <p:txBody>
          <a:bodyPr wrap="square" lIns="35719" tIns="35719" rIns="35719" bIns="3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1406" dirty="0">
              <a:solidFill>
                <a:srgbClr val="583F34"/>
              </a:solidFill>
            </a:endParaRPr>
          </a:p>
          <a:p>
            <a:pPr algn="l" hangingPunct="1"/>
            <a:r>
              <a:rPr lang="en-US" altLang="en-US" sz="2000" dirty="0"/>
              <a:t>What do you think about his model?</a:t>
            </a:r>
          </a:p>
          <a:p>
            <a:pPr algn="l" hangingPunct="1"/>
            <a:endParaRPr lang="en-US" altLang="en-US" sz="1969" dirty="0"/>
          </a:p>
        </p:txBody>
      </p:sp>
      <p:grpSp>
        <p:nvGrpSpPr>
          <p:cNvPr id="2" name="Group 1">
            <a:extLst>
              <a:ext uri="{FF2B5EF4-FFF2-40B4-BE49-F238E27FC236}">
                <a16:creationId xmlns:a16="http://schemas.microsoft.com/office/drawing/2014/main" id="{04DAA233-4AD3-4373-939C-0E33C7EAFC60}"/>
              </a:ext>
            </a:extLst>
          </p:cNvPr>
          <p:cNvGrpSpPr/>
          <p:nvPr/>
        </p:nvGrpSpPr>
        <p:grpSpPr>
          <a:xfrm>
            <a:off x="117200" y="90676"/>
            <a:ext cx="8512227" cy="2668457"/>
            <a:chOff x="166685" y="128960"/>
            <a:chExt cx="12106278" cy="3795140"/>
          </a:xfrm>
        </p:grpSpPr>
        <p:sp>
          <p:nvSpPr>
            <p:cNvPr id="7" name="Shape 261"/>
            <p:cNvSpPr/>
            <p:nvPr/>
          </p:nvSpPr>
          <p:spPr>
            <a:xfrm>
              <a:off x="2852059" y="128960"/>
              <a:ext cx="9420904" cy="1328228"/>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lvl1pPr algn="l">
                <a:defRPr sz="4000">
                  <a:solidFill>
                    <a:srgbClr val="583F34"/>
                  </a:solidFill>
                  <a:latin typeface="Arial"/>
                  <a:ea typeface="Arial"/>
                  <a:cs typeface="Arial"/>
                  <a:sym typeface="Arial"/>
                </a:defRPr>
              </a:lvl1pPr>
            </a:lstStyle>
            <a:p>
              <a:pPr algn="ctr"/>
              <a:r>
                <a:rPr lang="en-US" sz="2800" dirty="0">
                  <a:solidFill>
                    <a:schemeClr val="tx1"/>
                  </a:solidFill>
                </a:rPr>
                <a:t>What are your thoughts about Lamarck’s model and his explanation?</a:t>
              </a:r>
              <a:endParaRPr sz="2800" dirty="0">
                <a:solidFill>
                  <a:schemeClr val="tx1"/>
                </a:solidFill>
              </a:endParaRPr>
            </a:p>
          </p:txBody>
        </p:sp>
        <p:pic>
          <p:nvPicPr>
            <p:cNvPr id="11" name="Picture 10">
              <a:extLst>
                <a:ext uri="{FF2B5EF4-FFF2-40B4-BE49-F238E27FC236}">
                  <a16:creationId xmlns:a16="http://schemas.microsoft.com/office/drawing/2014/main" id="{8E3A98BB-5A80-F34F-9400-D863488522D3}"/>
                </a:ext>
              </a:extLst>
            </p:cNvPr>
            <p:cNvPicPr>
              <a:picLocks noChangeAspect="1"/>
            </p:cNvPicPr>
            <p:nvPr/>
          </p:nvPicPr>
          <p:blipFill>
            <a:blip r:embed="rId3"/>
            <a:stretch>
              <a:fillRect/>
            </a:stretch>
          </p:blipFill>
          <p:spPr>
            <a:xfrm>
              <a:off x="166685" y="343601"/>
              <a:ext cx="2685374" cy="3580499"/>
            </a:xfrm>
            <a:prstGeom prst="rect">
              <a:avLst/>
            </a:prstGeom>
          </p:spPr>
        </p:pic>
      </p:grpSp>
      <p:pic>
        <p:nvPicPr>
          <p:cNvPr id="12" name="Picture 11" descr="A picture containing text&#10;&#10;Description automatically generated">
            <a:extLst>
              <a:ext uri="{FF2B5EF4-FFF2-40B4-BE49-F238E27FC236}">
                <a16:creationId xmlns:a16="http://schemas.microsoft.com/office/drawing/2014/main" id="{C2C4017F-8697-D740-9770-6BC0B70576D6}"/>
              </a:ext>
            </a:extLst>
          </p:cNvPr>
          <p:cNvPicPr>
            <a:picLocks noChangeAspect="1"/>
          </p:cNvPicPr>
          <p:nvPr/>
        </p:nvPicPr>
        <p:blipFill>
          <a:blip r:embed="rId4"/>
          <a:stretch>
            <a:fillRect/>
          </a:stretch>
        </p:blipFill>
        <p:spPr>
          <a:xfrm>
            <a:off x="6201490" y="2351559"/>
            <a:ext cx="2491967" cy="2359581"/>
          </a:xfrm>
          <a:prstGeom prst="rect">
            <a:avLst/>
          </a:prstGeom>
        </p:spPr>
      </p:pic>
    </p:spTree>
    <p:extLst>
      <p:ext uri="{BB962C8B-B14F-4D97-AF65-F5344CB8AC3E}">
        <p14:creationId xmlns:p14="http://schemas.microsoft.com/office/powerpoint/2010/main" val="13096908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8" grpId="0" animBg="1"/>
      <p:bldP spid="9" grpId="0" animBg="1"/>
      <p:bldP spid="10"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7.png"/></Relationships>
</file>

<file path=ppt/theme/theme1.xml><?xml version="1.0" encoding="utf-8"?>
<a:theme xmlns:a="http://schemas.openxmlformats.org/drawingml/2006/main" name="1_Pur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43092</TotalTime>
  <Words>20052</Words>
  <Application>Microsoft Macintosh PowerPoint</Application>
  <PresentationFormat>Overhead</PresentationFormat>
  <Paragraphs>1359</Paragraphs>
  <Slides>113</Slides>
  <Notes>100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113</vt:i4>
      </vt:variant>
    </vt:vector>
  </HeadingPairs>
  <TitlesOfParts>
    <vt:vector size="124" baseType="lpstr">
      <vt:lpstr>ＭＳ Ｐゴシック</vt:lpstr>
      <vt:lpstr>Arial</vt:lpstr>
      <vt:lpstr>Book Antiqua</vt:lpstr>
      <vt:lpstr>Calibri</vt:lpstr>
      <vt:lpstr>Comic Sans MS</vt:lpstr>
      <vt:lpstr>Helvetica</vt:lpstr>
      <vt:lpstr>Helvetica Light</vt:lpstr>
      <vt:lpstr>Helvetica Neue</vt:lpstr>
      <vt:lpstr>Times New Roman</vt:lpstr>
      <vt:lpstr>Wingdings</vt:lpstr>
      <vt:lpstr>1_Purple</vt:lpstr>
      <vt:lpstr>PowerPoint Presentation</vt:lpstr>
      <vt:lpstr>How to use these slides…</vt:lpstr>
      <vt:lpstr>How to really use these slides…</vt:lpstr>
      <vt:lpstr>Symbols</vt:lpstr>
      <vt:lpstr>Natural Selection Overview</vt:lpstr>
      <vt:lpstr>PQM</vt:lpstr>
      <vt:lpstr>Learning Segment 01 Overview</vt:lpstr>
      <vt:lpstr>LS01 Overview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LS01 Summary</vt:lpstr>
      <vt:lpstr>Learning Segment 02 Overview</vt:lpstr>
      <vt:lpstr>LS02 Overview Continued</vt:lpstr>
      <vt:lpstr>PowerPoint Presentation</vt:lpstr>
      <vt:lpstr>PowerPoint Presentation</vt:lpstr>
      <vt:lpstr>LS02 Summary</vt:lpstr>
      <vt:lpstr>Learning Segment 03 Overview</vt:lpstr>
      <vt:lpstr>LS03 Overview Continued</vt:lpstr>
      <vt:lpstr>PowerPoint Presentation</vt:lpstr>
      <vt:lpstr>PowerPoint Presentation</vt:lpstr>
      <vt:lpstr>LS03 Summary</vt:lpstr>
      <vt:lpstr>Learning Segment 04 Overview</vt:lpstr>
      <vt:lpstr>LS04 Overview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Distribution of beak depth of finches born in 1976</vt:lpstr>
      <vt:lpstr>PowerPoint Presentation</vt:lpstr>
      <vt:lpstr>PowerPoint Presentation</vt:lpstr>
      <vt:lpstr>PowerPoint Presentation</vt:lpstr>
      <vt:lpstr>PowerPoint Presentation</vt:lpstr>
      <vt:lpstr>LS04 Summary</vt:lpstr>
      <vt:lpstr>Learning Segment 05 Overview</vt:lpstr>
      <vt:lpstr>LS05 Overview Continued</vt:lpstr>
      <vt:lpstr>PowerPoint Presentation</vt:lpstr>
      <vt:lpstr>PowerPoint Presentation</vt:lpstr>
      <vt:lpstr>PowerPoint Presentation</vt:lpstr>
      <vt:lpstr>PowerPoint Presentation</vt:lpstr>
      <vt:lpstr>LS05 Summary</vt:lpstr>
      <vt:lpstr>Learning Segment 06 Overview</vt:lpstr>
      <vt:lpstr>LS06 Overview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LS06 Summary</vt:lpstr>
      <vt:lpstr>Learning Segment 07 Overview</vt:lpstr>
      <vt:lpstr>LS07 Overview Continued</vt:lpstr>
      <vt:lpstr>PowerPoint Presentation</vt:lpstr>
      <vt:lpstr>PowerPoint Presentation</vt:lpstr>
      <vt:lpstr>LS07 Summary</vt:lpstr>
      <vt:lpstr>Learning Segment 08 Overview</vt:lpstr>
      <vt:lpstr>LS08 Overview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Darwin’s ideas were consistent with all observations and evidence at that time and continue to be supported by evidence (thousands and thousands of experiments, studies, archeological finds and facts) gathered in the 150 years since.  </vt:lpstr>
      <vt:lpstr>LS08 Summary</vt:lpstr>
      <vt:lpstr>Learning Segment 09 Overview</vt:lpstr>
      <vt:lpstr>PowerPoint Presentation</vt:lpstr>
      <vt:lpstr>PowerPoint Presentation</vt:lpstr>
      <vt:lpstr>LS09 Summary</vt:lpstr>
      <vt:lpstr>Learning Segment 10 Overview</vt:lpstr>
      <vt:lpstr>LS10 Overview Continued</vt:lpstr>
      <vt:lpstr>Misuse of antibiotic can put you and others at risk</vt:lpstr>
      <vt:lpstr>The Peppered Moth Story</vt:lpstr>
      <vt:lpstr>LS10 Summary</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Teachers notes</dc:title>
  <dc:creator>Jennifer Horton</dc:creator>
  <cp:lastModifiedBy>Microsoft Office User</cp:lastModifiedBy>
  <cp:revision>616</cp:revision>
  <dcterms:modified xsi:type="dcterms:W3CDTF">2021-08-19T14:46:40Z</dcterms:modified>
</cp:coreProperties>
</file>