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66" r:id="rId2"/>
    <p:sldId id="264" r:id="rId3"/>
    <p:sldId id="258" r:id="rId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37" d="100"/>
          <a:sy n="37" d="100"/>
        </p:scale>
        <p:origin x="48" y="70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3" name="Shape 103"/>
          <p:cNvSpPr>
            <a:spLocks noGrp="1" noRot="1" noChangeAspect="1"/>
          </p:cNvSpPr>
          <p:nvPr>
            <p:ph type="sldImg"/>
          </p:nvPr>
        </p:nvSpPr>
        <p:spPr>
          <a:xfrm>
            <a:off x="1143000" y="685800"/>
            <a:ext cx="4572000" cy="3429000"/>
          </a:xfrm>
          <a:prstGeom prst="rect">
            <a:avLst/>
          </a:prstGeom>
        </p:spPr>
        <p:txBody>
          <a:bodyPr/>
          <a:lstStyle/>
          <a:p>
            <a:endParaRPr/>
          </a:p>
        </p:txBody>
      </p:sp>
      <p:sp>
        <p:nvSpPr>
          <p:cNvPr id="104" name="Shape 10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63036119"/>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noRot="1" noChangeAspect="1"/>
          </p:cNvSpPr>
          <p:nvPr>
            <p:ph type="sldImg"/>
          </p:nvPr>
        </p:nvSpPr>
        <p:spPr>
          <a:prstGeom prst="rect">
            <a:avLst/>
          </a:prstGeom>
        </p:spPr>
        <p:txBody>
          <a:bodyPr/>
          <a:lstStyle/>
          <a:p>
            <a:endParaRPr/>
          </a:p>
        </p:txBody>
      </p:sp>
      <p:sp>
        <p:nvSpPr>
          <p:cNvPr id="146" name="Shape 146"/>
          <p:cNvSpPr>
            <a:spLocks noGrp="1"/>
          </p:cNvSpPr>
          <p:nvPr>
            <p:ph type="body" sz="quarter" idx="1"/>
          </p:nvPr>
        </p:nvSpPr>
        <p:spPr>
          <a:prstGeom prst="rect">
            <a:avLst/>
          </a:prstGeom>
        </p:spPr>
        <p:txBody>
          <a:bodyPr/>
          <a:lstStyle/>
          <a:p>
            <a:r>
              <a:t>Not meant to show students.</a:t>
            </a:r>
          </a:p>
        </p:txBody>
      </p:sp>
    </p:spTree>
    <p:extLst>
      <p:ext uri="{BB962C8B-B14F-4D97-AF65-F5344CB8AC3E}">
        <p14:creationId xmlns:p14="http://schemas.microsoft.com/office/powerpoint/2010/main" val="1749586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Photo - Horizontal">
    <p:spTree>
      <p:nvGrpSpPr>
        <p:cNvPr id="1" name=""/>
        <p:cNvGrpSpPr/>
        <p:nvPr/>
      </p:nvGrpSpPr>
      <p:grpSpPr>
        <a:xfrm>
          <a:off x="0" y="0"/>
          <a:ext cx="0" cy="0"/>
          <a:chOff x="0" y="0"/>
          <a:chExt cx="0" cy="0"/>
        </a:xfrm>
      </p:grpSpPr>
      <p:sp>
        <p:nvSpPr>
          <p:cNvPr id="11" name="Shape 11"/>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12" name="Shape 12"/>
          <p:cNvSpPr>
            <a:spLocks noGrp="1"/>
          </p:cNvSpPr>
          <p:nvPr>
            <p:ph type="title"/>
          </p:nvPr>
        </p:nvSpPr>
        <p:spPr>
          <a:xfrm>
            <a:off x="1270000" y="6718300"/>
            <a:ext cx="10464800" cy="1422400"/>
          </a:xfrm>
          <a:prstGeom prst="rect">
            <a:avLst/>
          </a:prstGeom>
        </p:spPr>
        <p:txBody>
          <a:bodyPr anchor="b"/>
          <a:lstStyle/>
          <a:p>
            <a:r>
              <a:t>Title Text</a:t>
            </a:r>
          </a:p>
        </p:txBody>
      </p:sp>
      <p:sp>
        <p:nvSpPr>
          <p:cNvPr id="13" name="Shape 13"/>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4" name="Shape 14"/>
          <p:cNvSpPr>
            <a:spLocks noGrp="1"/>
          </p:cNvSpPr>
          <p:nvPr>
            <p:ph type="sldNum" sz="quarter" idx="2"/>
          </p:nvPr>
        </p:nvSpPr>
        <p:spPr>
          <a:xfrm>
            <a:off x="6311798" y="9245600"/>
            <a:ext cx="368504" cy="3810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96" name="Shape 96"/>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97" name="Shape 9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 Center copy">
    <p:spTree>
      <p:nvGrpSpPr>
        <p:cNvPr id="1" name=""/>
        <p:cNvGrpSpPr/>
        <p:nvPr/>
      </p:nvGrpSpPr>
      <p:grpSpPr>
        <a:xfrm>
          <a:off x="0" y="0"/>
          <a:ext cx="0" cy="0"/>
          <a:chOff x="0" y="0"/>
          <a:chExt cx="0" cy="0"/>
        </a:xfrm>
      </p:grpSpPr>
      <p:sp>
        <p:nvSpPr>
          <p:cNvPr id="26" name="Shape 26"/>
          <p:cNvSpPr>
            <a:spLocks noGrp="1"/>
          </p:cNvSpPr>
          <p:nvPr>
            <p:ph type="sldNum" sz="quarter" idx="2"/>
          </p:nvPr>
        </p:nvSpPr>
        <p:spPr>
          <a:prstGeom prst="rect">
            <a:avLst/>
          </a:prstGeom>
        </p:spPr>
        <p:txBody>
          <a:bodyPr/>
          <a:lstStyle/>
          <a:p>
            <a:fld id="{86CB4B4D-7CA3-9044-876B-883B54F8677D}" type="slidenum">
              <a:t>‹#›</a:t>
            </a:fld>
            <a:endParaRPr/>
          </a:p>
        </p:txBody>
      </p:sp>
      <p:sp>
        <p:nvSpPr>
          <p:cNvPr id="8" name="Shape 117"/>
          <p:cNvSpPr/>
          <p:nvPr userDrawn="1"/>
        </p:nvSpPr>
        <p:spPr>
          <a:xfrm>
            <a:off x="-42334" y="-4527"/>
            <a:ext cx="13108867" cy="828432"/>
          </a:xfrm>
          <a:prstGeom prst="rect">
            <a:avLst/>
          </a:prstGeom>
          <a:solidFill>
            <a:srgbClr val="9279B3"/>
          </a:solidFill>
          <a:ln w="12700">
            <a:miter lim="400000"/>
          </a:ln>
        </p:spPr>
        <p:txBody>
          <a:bodyPr lIns="50800" tIns="50800" rIns="50800" bIns="50800" anchor="ctr"/>
          <a:lstStyle/>
          <a:p>
            <a:pPr>
              <a:defRPr sz="2400"/>
            </a:pPr>
            <a:endParaRPr/>
          </a:p>
        </p:txBody>
      </p:sp>
      <p:sp>
        <p:nvSpPr>
          <p:cNvPr id="9" name="Shape 118"/>
          <p:cNvSpPr>
            <a:spLocks noGrp="1"/>
          </p:cNvSpPr>
          <p:nvPr>
            <p:ph type="title"/>
          </p:nvPr>
        </p:nvSpPr>
        <p:spPr>
          <a:xfrm>
            <a:off x="111931" y="75732"/>
            <a:ext cx="12704534"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pic>
        <p:nvPicPr>
          <p:cNvPr id="10" name="mberLogo.png"/>
          <p:cNvPicPr>
            <a:picLocks noChangeAspect="1"/>
          </p:cNvPicPr>
          <p:nvPr userDrawn="1"/>
        </p:nvPicPr>
        <p:blipFill>
          <a:blip r:embed="rId2">
            <a:extLst/>
          </a:blip>
          <a:stretch>
            <a:fillRect/>
          </a:stretch>
        </p:blipFill>
        <p:spPr>
          <a:xfrm>
            <a:off x="11773547" y="8952732"/>
            <a:ext cx="1042918" cy="489718"/>
          </a:xfrm>
          <a:prstGeom prst="rect">
            <a:avLst/>
          </a:prstGeom>
          <a:ln w="12700">
            <a:miter lim="400000"/>
          </a:ln>
        </p:spPr>
      </p:pic>
      <p:sp>
        <p:nvSpPr>
          <p:cNvPr id="11" name="Shape 120"/>
          <p:cNvSpPr/>
          <p:nvPr userDrawn="1"/>
        </p:nvSpPr>
        <p:spPr>
          <a:xfrm>
            <a:off x="273875" y="8919122"/>
            <a:ext cx="12702089" cy="1"/>
          </a:xfrm>
          <a:prstGeom prst="line">
            <a:avLst/>
          </a:prstGeom>
          <a:ln w="6350">
            <a:solidFill>
              <a:srgbClr val="583F34"/>
            </a:solidFill>
            <a:miter lim="400000"/>
          </a:ln>
        </p:spPr>
        <p:txBody>
          <a:bodyPr lIns="50800" tIns="50800" rIns="50800" bIns="50800" anchor="ctr"/>
          <a:lstStyle/>
          <a:p>
            <a:pPr>
              <a:defRPr sz="2400"/>
            </a:pPr>
            <a:endParaRPr/>
          </a:p>
        </p:txBody>
      </p:sp>
      <p:sp>
        <p:nvSpPr>
          <p:cNvPr id="12" name="Shape 121"/>
          <p:cNvSpPr/>
          <p:nvPr userDrawn="1"/>
        </p:nvSpPr>
        <p:spPr>
          <a:xfrm>
            <a:off x="10199922" y="9404350"/>
            <a:ext cx="2776042" cy="32355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1600" i="1">
                <a:latin typeface="Arial"/>
                <a:ea typeface="Arial"/>
                <a:cs typeface="Arial"/>
                <a:sym typeface="Arial"/>
              </a:defRPr>
            </a:lvl1pPr>
          </a:lstStyle>
          <a:p>
            <a:r>
              <a:t>www.modelbasedbiology.com</a:t>
            </a:r>
          </a:p>
        </p:txBody>
      </p:sp>
    </p:spTree>
    <p:extLst>
      <p:ext uri="{BB962C8B-B14F-4D97-AF65-F5344CB8AC3E}">
        <p14:creationId xmlns:p14="http://schemas.microsoft.com/office/powerpoint/2010/main" val="6575319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1" name="Shape 21"/>
          <p:cNvSpPr>
            <a:spLocks noGrp="1"/>
          </p:cNvSpPr>
          <p:nvPr>
            <p:ph type="title"/>
          </p:nvPr>
        </p:nvSpPr>
        <p:spPr>
          <a:xfrm>
            <a:off x="112033" y="196872"/>
            <a:ext cx="10464801" cy="489718"/>
          </a:xfrm>
          <a:prstGeom prst="rect">
            <a:avLst/>
          </a:prstGeom>
        </p:spPr>
        <p:txBody>
          <a:bodyPr/>
          <a:lstStyle>
            <a:lvl1pPr algn="l">
              <a:defRPr sz="3000">
                <a:latin typeface="Arial"/>
                <a:ea typeface="Arial"/>
                <a:cs typeface="Arial"/>
                <a:sym typeface="Arial"/>
              </a:defRPr>
            </a:lvl1pPr>
          </a:lstStyle>
          <a:p>
            <a:r>
              <a:t>Title Text</a:t>
            </a:r>
          </a:p>
        </p:txBody>
      </p:sp>
      <p:sp>
        <p:nvSpPr>
          <p:cNvPr id="22" name="Shape 22"/>
          <p:cNvSpPr/>
          <p:nvPr/>
        </p:nvSpPr>
        <p:spPr>
          <a:xfrm>
            <a:off x="102458" y="744450"/>
            <a:ext cx="12704173" cy="1"/>
          </a:xfrm>
          <a:prstGeom prst="line">
            <a:avLst/>
          </a:prstGeom>
          <a:ln w="63500">
            <a:solidFill>
              <a:srgbClr val="583F34"/>
            </a:solidFill>
            <a:miter lim="400000"/>
          </a:ln>
        </p:spPr>
        <p:txBody>
          <a:bodyPr lIns="50800" tIns="50800" rIns="50800" bIns="50800" anchor="ctr"/>
          <a:lstStyle/>
          <a:p>
            <a:pPr>
              <a:defRPr sz="2400"/>
            </a:pPr>
            <a:endParaRPr/>
          </a:p>
        </p:txBody>
      </p:sp>
      <p:pic>
        <p:nvPicPr>
          <p:cNvPr id="23" name="mberLogo.png"/>
          <p:cNvPicPr>
            <a:picLocks noChangeAspect="1"/>
          </p:cNvPicPr>
          <p:nvPr/>
        </p:nvPicPr>
        <p:blipFill>
          <a:blip r:embed="rId2">
            <a:extLst/>
          </a:blip>
          <a:stretch>
            <a:fillRect/>
          </a:stretch>
        </p:blipFill>
        <p:spPr>
          <a:xfrm>
            <a:off x="11763713" y="9206989"/>
            <a:ext cx="1042918" cy="489719"/>
          </a:xfrm>
          <a:prstGeom prst="rect">
            <a:avLst/>
          </a:prstGeom>
          <a:ln w="12700">
            <a:miter lim="400000"/>
          </a:ln>
        </p:spPr>
      </p:pic>
      <p:sp>
        <p:nvSpPr>
          <p:cNvPr id="24" name="Shape 24"/>
          <p:cNvSpPr/>
          <p:nvPr/>
        </p:nvSpPr>
        <p:spPr>
          <a:xfrm>
            <a:off x="102458" y="9169701"/>
            <a:ext cx="12704173" cy="1"/>
          </a:xfrm>
          <a:prstGeom prst="line">
            <a:avLst/>
          </a:prstGeom>
          <a:ln w="25400">
            <a:solidFill>
              <a:srgbClr val="583F34"/>
            </a:solidFill>
            <a:miter lim="400000"/>
          </a:ln>
        </p:spPr>
        <p:txBody>
          <a:bodyPr lIns="50800" tIns="50800" rIns="50800" bIns="50800" anchor="ctr"/>
          <a:lstStyle/>
          <a:p>
            <a:pPr>
              <a:defRPr sz="2400"/>
            </a:pPr>
            <a:endParaRPr/>
          </a:p>
        </p:txBody>
      </p:sp>
      <p:sp>
        <p:nvSpPr>
          <p:cNvPr id="25" name="Shape 2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2" name="Shape 32"/>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33" name="Shape 33"/>
          <p:cNvSpPr>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34" name="Shape 34"/>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35" name="Shape 3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2" name="Shape 42"/>
          <p:cNvSpPr>
            <a:spLocks noGrp="1"/>
          </p:cNvSpPr>
          <p:nvPr>
            <p:ph type="title"/>
          </p:nvPr>
        </p:nvSpPr>
        <p:spPr>
          <a:prstGeom prst="rect">
            <a:avLst/>
          </a:prstGeom>
        </p:spPr>
        <p:txBody>
          <a:bodyPr/>
          <a:lstStyle/>
          <a:p>
            <a:r>
              <a:t>Title Text</a:t>
            </a:r>
          </a:p>
        </p:txBody>
      </p:sp>
      <p:sp>
        <p:nvSpPr>
          <p:cNvPr id="43" name="Shape 4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0" name="Shape 50"/>
          <p:cNvSpPr>
            <a:spLocks noGrp="1"/>
          </p:cNvSpPr>
          <p:nvPr>
            <p:ph type="title"/>
          </p:nvPr>
        </p:nvSpPr>
        <p:spPr>
          <a:prstGeom prst="rect">
            <a:avLst/>
          </a:prstGeom>
        </p:spPr>
        <p:txBody>
          <a:bodyPr/>
          <a:lstStyle/>
          <a:p>
            <a:r>
              <a:t>Title Text</a:t>
            </a:r>
          </a:p>
        </p:txBody>
      </p:sp>
      <p:sp>
        <p:nvSpPr>
          <p:cNvPr id="51" name="Shape 5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Shape 5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59" name="Shape 59"/>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60" name="Shape 60"/>
          <p:cNvSpPr>
            <a:spLocks noGrp="1"/>
          </p:cNvSpPr>
          <p:nvPr>
            <p:ph type="title"/>
          </p:nvPr>
        </p:nvSpPr>
        <p:spPr>
          <a:prstGeom prst="rect">
            <a:avLst/>
          </a:prstGeom>
        </p:spPr>
        <p:txBody>
          <a:bodyPr/>
          <a:lstStyle/>
          <a:p>
            <a:r>
              <a:t>Title Text</a:t>
            </a:r>
          </a:p>
        </p:txBody>
      </p:sp>
      <p:sp>
        <p:nvSpPr>
          <p:cNvPr id="61" name="Shape 61"/>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2" name="Shape 6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69" name="Shape 69"/>
          <p:cNvSpPr>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0" name="Shape 7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77" name="Shape 77"/>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78" name="Shape 78"/>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79" name="Shape 79"/>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0" name="Shape 8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87" name="Shape 87"/>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88" name="Shape 88"/>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89" name="Shape 8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Title Text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pic>
        <p:nvPicPr>
          <p:cNvPr id="5" name="Picture 4"/>
          <p:cNvPicPr/>
          <p:nvPr userDrawn="1"/>
        </p:nvPicPr>
        <p:blipFill>
          <a:blip r:embed="rId13">
            <a:extLst>
              <a:ext uri="{28A0092B-C50C-407E-A947-70E740481C1C}">
                <a14:useLocalDpi xmlns:a14="http://schemas.microsoft.com/office/drawing/2010/main" val="0"/>
              </a:ext>
            </a:extLst>
          </a:blip>
          <a:stretch>
            <a:fillRect/>
          </a:stretch>
        </p:blipFill>
        <p:spPr>
          <a:xfrm>
            <a:off x="552450" y="9418003"/>
            <a:ext cx="800100" cy="2813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931" y="75732"/>
            <a:ext cx="12704534" cy="667914"/>
          </a:xfrm>
        </p:spPr>
        <p:txBody>
          <a:bodyPr>
            <a:normAutofit fontScale="90000"/>
          </a:bodyPr>
          <a:lstStyle/>
          <a:p>
            <a:r>
              <a:rPr lang="en-US" dirty="0"/>
              <a:t>Teacher Notes: </a:t>
            </a:r>
            <a:r>
              <a:rPr lang="en-US" dirty="0" smtClean="0"/>
              <a:t>Alternative Heredity Graph</a:t>
            </a:r>
            <a:endParaRPr lang="en-US" dirty="0"/>
          </a:p>
        </p:txBody>
      </p:sp>
      <p:sp>
        <p:nvSpPr>
          <p:cNvPr id="13" name="TextBox 12">
            <a:extLst>
              <a:ext uri="{FF2B5EF4-FFF2-40B4-BE49-F238E27FC236}">
                <a16:creationId xmlns="" xmlns:a16="http://schemas.microsoft.com/office/drawing/2014/main" id="{1A81880B-21CE-41B2-9FF0-B85D42FD6DF3}"/>
              </a:ext>
            </a:extLst>
          </p:cNvPr>
          <p:cNvSpPr txBox="1"/>
          <p:nvPr/>
        </p:nvSpPr>
        <p:spPr>
          <a:xfrm>
            <a:off x="550560" y="5462992"/>
            <a:ext cx="11827276"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lnSpc>
                <a:spcPct val="120000"/>
              </a:lnSpc>
              <a:defRPr sz="2400">
                <a:solidFill>
                  <a:srgbClr val="583F34"/>
                </a:solidFill>
                <a:latin typeface="Arial"/>
                <a:ea typeface="Arial"/>
                <a:cs typeface="Arial"/>
                <a:sym typeface="Arial"/>
              </a:defRPr>
            </a:pPr>
            <a:r>
              <a:rPr lang="en-US" sz="2000" dirty="0">
                <a:solidFill>
                  <a:srgbClr val="583F34"/>
                </a:solidFill>
                <a:latin typeface="Arial" charset="0"/>
                <a:ea typeface="Arial" charset="0"/>
                <a:cs typeface="Arial" charset="0"/>
              </a:rPr>
              <a:t>especially considering we are tracking the *average* values of the parent trait (averaged between mom and dad) against the average among all of the offspring. </a:t>
            </a:r>
          </a:p>
          <a:p>
            <a:pPr algn="l">
              <a:lnSpc>
                <a:spcPct val="120000"/>
              </a:lnSpc>
              <a:defRPr sz="2400">
                <a:solidFill>
                  <a:srgbClr val="583F34"/>
                </a:solidFill>
                <a:latin typeface="Arial"/>
                <a:ea typeface="Arial"/>
                <a:cs typeface="Arial"/>
                <a:sym typeface="Arial"/>
              </a:defRPr>
            </a:pPr>
            <a:endParaRPr lang="en-US" sz="2000" dirty="0" smtClean="0">
              <a:solidFill>
                <a:srgbClr val="583F34"/>
              </a:solidFill>
              <a:latin typeface="Arial" charset="0"/>
              <a:cs typeface="Arial" charset="0"/>
            </a:endParaRPr>
          </a:p>
          <a:p>
            <a:pPr algn="l">
              <a:lnSpc>
                <a:spcPct val="120000"/>
              </a:lnSpc>
              <a:defRPr sz="2400">
                <a:solidFill>
                  <a:srgbClr val="583F34"/>
                </a:solidFill>
                <a:latin typeface="Arial"/>
                <a:ea typeface="Arial"/>
                <a:cs typeface="Arial"/>
                <a:sym typeface="Arial"/>
              </a:defRPr>
            </a:pPr>
            <a:r>
              <a:rPr lang="en-US" sz="2000" dirty="0" smtClean="0">
                <a:solidFill>
                  <a:srgbClr val="583F34"/>
                </a:solidFill>
                <a:latin typeface="Arial" charset="0"/>
                <a:cs typeface="Arial" charset="0"/>
              </a:rPr>
              <a:t>All of that may be enough for the class without the extra annotations and the separation of data points between 1976 and 1978. With the more complex graph, students see yet another representation of the shift in the trait value due to the drought. However, you may find it much more productive to stick with this simpler version of the graph. </a:t>
            </a:r>
            <a:r>
              <a:rPr lang="en-US" sz="2000" dirty="0" smtClean="0">
                <a:solidFill>
                  <a:srgbClr val="583F34"/>
                </a:solidFill>
                <a:latin typeface="Arial" charset="0"/>
                <a:cs typeface="Arial" charset="0"/>
              </a:rPr>
              <a:t>This piece of the model—that the trait must be heritable in order for natural selection to act—is often left out of the initial series of explanations students generate in Learning Segment 05. Don’t fret, there are opportunities to revisit this idea in Learning Segment 06 if it does not emerge through interpretation of this graph.</a:t>
            </a:r>
            <a:endParaRPr lang="en-US" sz="2000" dirty="0"/>
          </a:p>
        </p:txBody>
      </p:sp>
      <p:sp>
        <p:nvSpPr>
          <p:cNvPr id="4" name="TextBox 3">
            <a:extLst>
              <a:ext uri="{FF2B5EF4-FFF2-40B4-BE49-F238E27FC236}">
                <a16:creationId xmlns="" xmlns:a16="http://schemas.microsoft.com/office/drawing/2014/main" id="{1A81880B-21CE-41B2-9FF0-B85D42FD6DF3}"/>
              </a:ext>
            </a:extLst>
          </p:cNvPr>
          <p:cNvSpPr txBox="1"/>
          <p:nvPr/>
        </p:nvSpPr>
        <p:spPr>
          <a:xfrm>
            <a:off x="550561" y="1062116"/>
            <a:ext cx="5280896" cy="497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lnSpc>
                <a:spcPct val="120000"/>
              </a:lnSpc>
              <a:defRPr sz="2400">
                <a:solidFill>
                  <a:srgbClr val="583F34"/>
                </a:solidFill>
                <a:latin typeface="Arial"/>
                <a:ea typeface="Arial"/>
                <a:cs typeface="Arial"/>
                <a:sym typeface="Arial"/>
              </a:defRPr>
            </a:pPr>
            <a:r>
              <a:rPr lang="en-US" sz="2000" dirty="0" smtClean="0">
                <a:solidFill>
                  <a:srgbClr val="583F34"/>
                </a:solidFill>
                <a:latin typeface="Arial" charset="0"/>
                <a:ea typeface="Arial" charset="0"/>
                <a:cs typeface="Arial" charset="0"/>
              </a:rPr>
              <a:t>Many </a:t>
            </a:r>
            <a:r>
              <a:rPr lang="en-US" sz="2000" dirty="0" smtClean="0">
                <a:solidFill>
                  <a:srgbClr val="583F34"/>
                </a:solidFill>
                <a:latin typeface="Arial" charset="0"/>
                <a:ea typeface="Arial" charset="0"/>
                <a:cs typeface="Arial" charset="0"/>
              </a:rPr>
              <a:t>teachers find the graph displaying trait values for parents and offspring (as shown at right) to be the most challenging</a:t>
            </a:r>
            <a:r>
              <a:rPr lang="en-US" sz="2000" dirty="0" smtClean="0">
                <a:solidFill>
                  <a:srgbClr val="583F34"/>
                </a:solidFill>
                <a:latin typeface="Arial" charset="0"/>
                <a:ea typeface="Arial" charset="0"/>
                <a:cs typeface="Arial" charset="0"/>
              </a:rPr>
              <a:t> </a:t>
            </a:r>
            <a:r>
              <a:rPr lang="en-US" sz="2000" dirty="0" smtClean="0">
                <a:solidFill>
                  <a:srgbClr val="583F34"/>
                </a:solidFill>
                <a:latin typeface="Arial" charset="0"/>
                <a:ea typeface="Arial" charset="0"/>
                <a:cs typeface="Arial" charset="0"/>
              </a:rPr>
              <a:t>for students to grapple with. Unpacking all of the information on this graph may in fact be too much in some classrooms as the target we are aiming for is an understanding that heritability of beak size is a key component of the story on Daphne Major.</a:t>
            </a:r>
            <a:endParaRPr lang="en-US" sz="2000" dirty="0" smtClean="0">
              <a:solidFill>
                <a:srgbClr val="583F34"/>
              </a:solidFill>
              <a:latin typeface="Arial" charset="0"/>
              <a:cs typeface="Arial" charset="0"/>
            </a:endParaRPr>
          </a:p>
          <a:p>
            <a:pPr algn="l">
              <a:lnSpc>
                <a:spcPct val="120000"/>
              </a:lnSpc>
              <a:defRPr sz="2400">
                <a:solidFill>
                  <a:srgbClr val="583F34"/>
                </a:solidFill>
                <a:latin typeface="Arial"/>
                <a:ea typeface="Arial"/>
                <a:cs typeface="Arial"/>
                <a:sym typeface="Arial"/>
              </a:defRPr>
            </a:pPr>
            <a:r>
              <a:rPr lang="en-US" sz="2000" dirty="0">
                <a:solidFill>
                  <a:srgbClr val="583F34"/>
                </a:solidFill>
                <a:latin typeface="Arial" charset="0"/>
                <a:ea typeface="Arial" charset="0"/>
                <a:cs typeface="Arial" charset="0"/>
              </a:rPr>
              <a:t>Since most students have not seen this kind of a regression plot before (y against x), you will likely need to walk through it with them– </a:t>
            </a:r>
            <a:endParaRPr lang="en-US" sz="2000" dirty="0" smtClean="0">
              <a:solidFill>
                <a:srgbClr val="583F34"/>
              </a:solidFill>
              <a:latin typeface="Arial" charset="0"/>
              <a:cs typeface="Arial" charset="0"/>
            </a:endParaRPr>
          </a:p>
          <a:p>
            <a:pPr algn="l">
              <a:lnSpc>
                <a:spcPct val="120000"/>
              </a:lnSpc>
              <a:defRPr sz="2400">
                <a:solidFill>
                  <a:srgbClr val="583F34"/>
                </a:solidFill>
                <a:latin typeface="Arial"/>
                <a:ea typeface="Arial"/>
                <a:cs typeface="Arial"/>
                <a:sym typeface="Arial"/>
              </a:defRPr>
            </a:pPr>
            <a:endParaRPr lang="en-US" sz="24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4500" y="1244303"/>
            <a:ext cx="5603336" cy="3769791"/>
          </a:xfrm>
          <a:prstGeom prst="rect">
            <a:avLst/>
          </a:prstGeom>
        </p:spPr>
      </p:pic>
    </p:spTree>
    <p:extLst>
      <p:ext uri="{BB962C8B-B14F-4D97-AF65-F5344CB8AC3E}">
        <p14:creationId xmlns:p14="http://schemas.microsoft.com/office/powerpoint/2010/main" val="66063686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 name="heritability color.png"/>
          <p:cNvPicPr>
            <a:picLocks noChangeAspect="1"/>
          </p:cNvPicPr>
          <p:nvPr/>
        </p:nvPicPr>
        <p:blipFill>
          <a:blip r:embed="rId2">
            <a:extLst/>
          </a:blip>
          <a:stretch>
            <a:fillRect/>
          </a:stretch>
        </p:blipFill>
        <p:spPr>
          <a:xfrm>
            <a:off x="582424" y="1872548"/>
            <a:ext cx="6974352" cy="7209066"/>
          </a:xfrm>
          <a:prstGeom prst="rect">
            <a:avLst/>
          </a:prstGeom>
          <a:ln w="12700">
            <a:miter lim="400000"/>
          </a:ln>
        </p:spPr>
      </p:pic>
      <p:sp>
        <p:nvSpPr>
          <p:cNvPr id="149" name="Shape 149"/>
          <p:cNvSpPr/>
          <p:nvPr/>
        </p:nvSpPr>
        <p:spPr>
          <a:xfrm>
            <a:off x="5217268" y="3691462"/>
            <a:ext cx="690968" cy="76343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defRPr sz="4400">
                <a:solidFill>
                  <a:srgbClr val="FF2600"/>
                </a:solidFill>
                <a:latin typeface="Courier"/>
                <a:ea typeface="Courier"/>
                <a:cs typeface="Courier"/>
                <a:sym typeface="Courier"/>
              </a:defRPr>
            </a:lvl1pPr>
          </a:lstStyle>
          <a:p>
            <a:r>
              <a:t>+</a:t>
            </a:r>
          </a:p>
        </p:txBody>
      </p:sp>
      <p:sp>
        <p:nvSpPr>
          <p:cNvPr id="150" name="Shape 150"/>
          <p:cNvSpPr/>
          <p:nvPr/>
        </p:nvSpPr>
        <p:spPr>
          <a:xfrm>
            <a:off x="4513756" y="5046453"/>
            <a:ext cx="690968" cy="76343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defRPr sz="4400">
                <a:solidFill>
                  <a:srgbClr val="FF2600"/>
                </a:solidFill>
                <a:latin typeface="Courier"/>
                <a:ea typeface="Courier"/>
                <a:cs typeface="Courier"/>
                <a:sym typeface="Courier"/>
              </a:defRPr>
            </a:lvl1pPr>
          </a:lstStyle>
          <a:p>
            <a:r>
              <a:t>+</a:t>
            </a:r>
          </a:p>
        </p:txBody>
      </p:sp>
      <p:sp>
        <p:nvSpPr>
          <p:cNvPr id="151" name="Shape 151"/>
          <p:cNvSpPr/>
          <p:nvPr/>
        </p:nvSpPr>
        <p:spPr>
          <a:xfrm flipV="1">
            <a:off x="2158203" y="3020609"/>
            <a:ext cx="5136428" cy="4558550"/>
          </a:xfrm>
          <a:prstGeom prst="line">
            <a:avLst/>
          </a:prstGeom>
          <a:ln w="50800">
            <a:solidFill>
              <a:srgbClr val="FF2600"/>
            </a:solidFill>
            <a:miter lim="400000"/>
          </a:ln>
        </p:spPr>
        <p:txBody>
          <a:bodyPr lIns="50800" tIns="50800" rIns="50800" bIns="50800" anchor="ctr"/>
          <a:lstStyle/>
          <a:p>
            <a:pPr>
              <a:defRPr sz="2400"/>
            </a:pPr>
            <a:endParaRPr/>
          </a:p>
        </p:txBody>
      </p:sp>
      <p:sp>
        <p:nvSpPr>
          <p:cNvPr id="152" name="Shape 152"/>
          <p:cNvSpPr/>
          <p:nvPr/>
        </p:nvSpPr>
        <p:spPr>
          <a:xfrm>
            <a:off x="3992479" y="1556019"/>
            <a:ext cx="3712492" cy="42266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200">
                <a:solidFill>
                  <a:srgbClr val="583F34"/>
                </a:solidFill>
                <a:latin typeface="Arial"/>
                <a:ea typeface="Arial"/>
                <a:cs typeface="Arial"/>
                <a:sym typeface="Arial"/>
              </a:defRPr>
            </a:lvl1pPr>
          </a:lstStyle>
          <a:p>
            <a:r>
              <a:t>Average beak depth in 1978</a:t>
            </a:r>
          </a:p>
        </p:txBody>
      </p:sp>
      <p:sp>
        <p:nvSpPr>
          <p:cNvPr id="153" name="Shape 153"/>
          <p:cNvSpPr/>
          <p:nvPr/>
        </p:nvSpPr>
        <p:spPr>
          <a:xfrm>
            <a:off x="7637137" y="5231283"/>
            <a:ext cx="3712492" cy="42266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200">
                <a:solidFill>
                  <a:srgbClr val="583F34"/>
                </a:solidFill>
                <a:latin typeface="Arial"/>
                <a:ea typeface="Arial"/>
                <a:cs typeface="Arial"/>
                <a:sym typeface="Arial"/>
              </a:defRPr>
            </a:lvl1pPr>
          </a:lstStyle>
          <a:p>
            <a:r>
              <a:t>Average beak depth in 1976</a:t>
            </a:r>
          </a:p>
        </p:txBody>
      </p:sp>
      <p:sp>
        <p:nvSpPr>
          <p:cNvPr id="154" name="Shape 154"/>
          <p:cNvSpPr/>
          <p:nvPr/>
        </p:nvSpPr>
        <p:spPr>
          <a:xfrm>
            <a:off x="5565631" y="2030817"/>
            <a:ext cx="1" cy="1862137"/>
          </a:xfrm>
          <a:prstGeom prst="line">
            <a:avLst/>
          </a:prstGeom>
          <a:ln w="38100">
            <a:solidFill>
              <a:srgbClr val="000000"/>
            </a:solidFill>
            <a:miter lim="400000"/>
            <a:tailEnd type="triangle"/>
          </a:ln>
        </p:spPr>
        <p:txBody>
          <a:bodyPr lIns="50800" tIns="50800" rIns="50800" bIns="50800" anchor="ctr"/>
          <a:lstStyle/>
          <a:p>
            <a:pPr>
              <a:defRPr sz="2400"/>
            </a:pPr>
            <a:endParaRPr/>
          </a:p>
        </p:txBody>
      </p:sp>
      <p:sp>
        <p:nvSpPr>
          <p:cNvPr id="155" name="Shape 155"/>
          <p:cNvSpPr/>
          <p:nvPr/>
        </p:nvSpPr>
        <p:spPr>
          <a:xfrm flipH="1">
            <a:off x="5107058" y="5442612"/>
            <a:ext cx="2519865" cy="1"/>
          </a:xfrm>
          <a:prstGeom prst="line">
            <a:avLst/>
          </a:prstGeom>
          <a:ln w="38100">
            <a:solidFill>
              <a:srgbClr val="000000"/>
            </a:solidFill>
            <a:miter lim="400000"/>
            <a:tailEnd type="triangle"/>
          </a:ln>
        </p:spPr>
        <p:txBody>
          <a:bodyPr lIns="50800" tIns="50800" rIns="50800" bIns="50800" anchor="ctr"/>
          <a:lstStyle/>
          <a:p>
            <a:pPr>
              <a:defRPr sz="2400"/>
            </a:pPr>
            <a:endParaRPr/>
          </a:p>
        </p:txBody>
      </p:sp>
      <p:sp>
        <p:nvSpPr>
          <p:cNvPr id="156" name="Shape 156"/>
          <p:cNvSpPr>
            <a:spLocks noGrp="1"/>
          </p:cNvSpPr>
          <p:nvPr>
            <p:ph type="title"/>
          </p:nvPr>
        </p:nvSpPr>
        <p:spPr>
          <a:prstGeom prst="rect">
            <a:avLst/>
          </a:prstGeom>
        </p:spPr>
        <p:txBody>
          <a:bodyPr>
            <a:normAutofit fontScale="90000"/>
          </a:bodyPr>
          <a:lstStyle>
            <a:lvl1pPr defTabSz="438150">
              <a:defRPr sz="2700">
                <a:solidFill>
                  <a:srgbClr val="583F34"/>
                </a:solidFill>
              </a:defRPr>
            </a:lvl1pPr>
          </a:lstStyle>
          <a:p>
            <a:r>
              <a:t>Beak depth of parents and their offspring</a:t>
            </a:r>
          </a:p>
        </p:txBody>
      </p:sp>
      <p:sp>
        <p:nvSpPr>
          <p:cNvPr id="157" name="Shape 157"/>
          <p:cNvSpPr/>
          <p:nvPr/>
        </p:nvSpPr>
        <p:spPr>
          <a:xfrm rot="16200000">
            <a:off x="-2599258" y="4768777"/>
            <a:ext cx="5922436" cy="42266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2200" b="1">
                <a:solidFill>
                  <a:srgbClr val="583F34"/>
                </a:solidFill>
                <a:latin typeface="Arial"/>
                <a:ea typeface="Arial"/>
                <a:cs typeface="Arial"/>
                <a:sym typeface="Arial"/>
              </a:defRPr>
            </a:lvl1pPr>
          </a:lstStyle>
          <a:p>
            <a:r>
              <a:t>Average beak depth of their offspring (mm)</a:t>
            </a:r>
          </a:p>
        </p:txBody>
      </p:sp>
      <p:sp>
        <p:nvSpPr>
          <p:cNvPr id="158" name="Shape 158"/>
          <p:cNvSpPr/>
          <p:nvPr/>
        </p:nvSpPr>
        <p:spPr>
          <a:xfrm>
            <a:off x="1369814" y="8560162"/>
            <a:ext cx="5916277" cy="42266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2200" b="1">
                <a:solidFill>
                  <a:srgbClr val="583F34"/>
                </a:solidFill>
                <a:latin typeface="Arial"/>
                <a:ea typeface="Arial"/>
                <a:cs typeface="Arial"/>
                <a:sym typeface="Arial"/>
              </a:defRPr>
            </a:lvl1pPr>
          </a:lstStyle>
          <a:p>
            <a:r>
              <a:t>Average beak depth of both parents (mm)</a:t>
            </a:r>
          </a:p>
        </p:txBody>
      </p:sp>
      <p:grpSp>
        <p:nvGrpSpPr>
          <p:cNvPr id="161" name="Group 161"/>
          <p:cNvGrpSpPr/>
          <p:nvPr/>
        </p:nvGrpSpPr>
        <p:grpSpPr>
          <a:xfrm>
            <a:off x="7714683" y="6227880"/>
            <a:ext cx="5059929" cy="2668166"/>
            <a:chOff x="0" y="0"/>
            <a:chExt cx="5059928" cy="2668165"/>
          </a:xfrm>
        </p:grpSpPr>
        <p:graphicFrame>
          <p:nvGraphicFramePr>
            <p:cNvPr id="159" name="Table 159"/>
            <p:cNvGraphicFramePr/>
            <p:nvPr/>
          </p:nvGraphicFramePr>
          <p:xfrm>
            <a:off x="223440" y="194133"/>
            <a:ext cx="4614238" cy="2474032"/>
          </p:xfrm>
          <a:graphic>
            <a:graphicData uri="http://schemas.openxmlformats.org/drawingml/2006/table">
              <a:tbl>
                <a:tblPr>
                  <a:tableStyleId>{CF821DB8-F4EB-4A41-A1BA-3FCAFE7338EE}</a:tableStyleId>
                </a:tblPr>
                <a:tblGrid>
                  <a:gridCol w="4614239"/>
                </a:tblGrid>
                <a:tr h="482673">
                  <a:tc>
                    <a:txBody>
                      <a:bodyPr/>
                      <a:lstStyle/>
                      <a:p>
                        <a:pPr>
                          <a:defRPr sz="1600">
                            <a:solidFill>
                              <a:srgbClr val="583F34"/>
                            </a:solidFill>
                            <a:latin typeface="Arial"/>
                            <a:ea typeface="Arial"/>
                            <a:cs typeface="Arial"/>
                            <a:sym typeface="Arial"/>
                          </a:defRPr>
                        </a:pPr>
                        <a:endParaRPr/>
                      </a:p>
                    </a:txBody>
                    <a:tcPr marL="50800" marR="50800" marT="50800" marB="50800" anchor="ctr" horzOverflow="overflow">
                      <a:lnL w="0">
                        <a:miter lim="400000"/>
                      </a:lnL>
                      <a:lnR w="0">
                        <a:miter lim="400000"/>
                      </a:lnR>
                      <a:lnT w="0">
                        <a:miter lim="400000"/>
                      </a:lnT>
                      <a:solidFill>
                        <a:srgbClr val="FFFFFF"/>
                      </a:solidFill>
                    </a:tcPr>
                  </a:tc>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tr>
                <a:tr h="482673">
                  <a:tc>
                    <a:txBody>
                      <a:bodyPr/>
                      <a:lstStyle/>
                      <a:p>
                        <a:pPr defTabSz="914400">
                          <a:defRPr sz="2600"/>
                        </a:pPr>
                        <a:endParaRPr/>
                      </a:p>
                    </a:txBody>
                    <a:tcPr marL="50800" marR="50800" marT="50800" marB="50800" anchor="ctr" horzOverflow="overflow">
                      <a:lnL w="0">
                        <a:miter lim="400000"/>
                      </a:lnL>
                      <a:lnR w="0">
                        <a:miter lim="400000"/>
                      </a:lnR>
                      <a:lnB w="0">
                        <a:miter lim="400000"/>
                      </a:lnB>
                      <a:solidFill>
                        <a:srgbClr val="FFFFFF"/>
                      </a:solidFill>
                    </a:tcPr>
                  </a:tc>
                </a:tr>
              </a:tbl>
            </a:graphicData>
          </a:graphic>
        </p:graphicFrame>
        <p:sp>
          <p:nvSpPr>
            <p:cNvPr id="160" name="Shape 160"/>
            <p:cNvSpPr/>
            <p:nvPr/>
          </p:nvSpPr>
          <p:spPr>
            <a:xfrm>
              <a:off x="0" y="0"/>
              <a:ext cx="5059928" cy="2573466"/>
            </a:xfrm>
            <a:prstGeom prst="rect">
              <a:avLst/>
            </a:prstGeom>
            <a:noFill/>
            <a:ln w="6350" cap="flat">
              <a:solidFill>
                <a:srgbClr val="583F34"/>
              </a:solidFill>
              <a:prstDash val="solid"/>
              <a:miter lim="400000"/>
            </a:ln>
            <a:effectLst/>
          </p:spPr>
          <p:txBody>
            <a:bodyPr wrap="square" lIns="50800" tIns="50800" rIns="50800" bIns="50800" numCol="1" anchor="ctr">
              <a:noAutofit/>
            </a:bodyPr>
            <a:lstStyle/>
            <a:p>
              <a:pPr>
                <a:defRPr sz="2400">
                  <a:solidFill>
                    <a:srgbClr val="FFFFFF"/>
                  </a:solidFill>
                </a:defRPr>
              </a:pPr>
              <a:endParaRPr/>
            </a:p>
          </p:txBody>
        </p:sp>
      </p:grpSp>
      <p:sp>
        <p:nvSpPr>
          <p:cNvPr id="162" name="Shape 162"/>
          <p:cNvSpPr/>
          <p:nvPr/>
        </p:nvSpPr>
        <p:spPr>
          <a:xfrm>
            <a:off x="8696586" y="6234705"/>
            <a:ext cx="3096122" cy="323553"/>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1600">
                <a:solidFill>
                  <a:srgbClr val="583F34"/>
                </a:solidFill>
                <a:latin typeface="Arial"/>
                <a:ea typeface="Arial"/>
                <a:cs typeface="Arial"/>
                <a:sym typeface="Arial"/>
              </a:defRPr>
            </a:lvl1pPr>
          </a:lstStyle>
          <a:p>
            <a:r>
              <a:t>What is this graph showing you? </a:t>
            </a:r>
          </a:p>
        </p:txBody>
      </p:sp>
      <p:sp>
        <p:nvSpPr>
          <p:cNvPr id="163" name="Shape 163"/>
          <p:cNvSpPr/>
          <p:nvPr/>
        </p:nvSpPr>
        <p:spPr>
          <a:xfrm rot="19281995">
            <a:off x="1328259" y="4194805"/>
            <a:ext cx="5876901" cy="3296208"/>
          </a:xfrm>
          <a:prstGeom prst="ellipse">
            <a:avLst/>
          </a:prstGeom>
          <a:ln w="25400">
            <a:solidFill>
              <a:srgbClr val="583F34"/>
            </a:solidFill>
            <a:miter lim="400000"/>
          </a:ln>
        </p:spPr>
        <p:txBody>
          <a:bodyPr lIns="50800" tIns="50800" rIns="50800" bIns="50800" anchor="ctr"/>
          <a:lstStyle/>
          <a:p>
            <a:pPr>
              <a:defRPr sz="2400">
                <a:solidFill>
                  <a:srgbClr val="FFFFFF"/>
                </a:solidFill>
              </a:defRPr>
            </a:pPr>
            <a:endParaRPr/>
          </a:p>
        </p:txBody>
      </p:sp>
      <p:sp>
        <p:nvSpPr>
          <p:cNvPr id="164" name="Shape 164"/>
          <p:cNvSpPr/>
          <p:nvPr/>
        </p:nvSpPr>
        <p:spPr>
          <a:xfrm rot="19281995">
            <a:off x="3166344" y="3692857"/>
            <a:ext cx="4435802" cy="1737141"/>
          </a:xfrm>
          <a:prstGeom prst="ellipse">
            <a:avLst/>
          </a:prstGeom>
          <a:ln w="25400">
            <a:solidFill>
              <a:srgbClr val="583F34"/>
            </a:solidFill>
            <a:custDash>
              <a:ds d="200000" sp="200000"/>
            </a:custDash>
            <a:miter lim="400000"/>
          </a:ln>
        </p:spPr>
        <p:txBody>
          <a:bodyPr lIns="50800" tIns="50800" rIns="50800" bIns="50800" anchor="ctr"/>
          <a:lstStyle/>
          <a:p>
            <a:pPr>
              <a:defRPr sz="2400">
                <a:solidFill>
                  <a:srgbClr val="FFFFFF"/>
                </a:solidFill>
              </a:defRPr>
            </a:pPr>
            <a:endParaRPr/>
          </a:p>
        </p:txBody>
      </p:sp>
      <p:sp>
        <p:nvSpPr>
          <p:cNvPr id="19" name="TextBox 18"/>
          <p:cNvSpPr txBox="1"/>
          <p:nvPr/>
        </p:nvSpPr>
        <p:spPr>
          <a:xfrm>
            <a:off x="317155" y="3992090"/>
            <a:ext cx="12424772"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7200" dirty="0" smtClean="0">
                <a:solidFill>
                  <a:srgbClr val="C00000"/>
                </a:solidFill>
              </a:rPr>
              <a:t>OPTION TO REPLACE THIS WITH THE NEXT SLIDE</a:t>
            </a:r>
            <a:endParaRPr kumimoji="0" lang="en-US" sz="7200" b="0" i="0" u="none" strike="noStrike" cap="none" spc="0" normalizeH="0" baseline="0" dirty="0">
              <a:ln>
                <a:noFill/>
              </a:ln>
              <a:solidFill>
                <a:srgbClr val="C00000"/>
              </a:solidFill>
              <a:effectLst/>
              <a:uFillTx/>
              <a:latin typeface="+mn-lt"/>
              <a:ea typeface="+mn-ea"/>
              <a:cs typeface="+mn-cs"/>
              <a:sym typeface="Helvetica Light"/>
            </a:endParaRPr>
          </a:p>
        </p:txBody>
      </p:sp>
    </p:spTree>
    <p:extLst>
      <p:ext uri="{BB962C8B-B14F-4D97-AF65-F5344CB8AC3E}">
        <p14:creationId xmlns:p14="http://schemas.microsoft.com/office/powerpoint/2010/main" val="3535660889"/>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title"/>
          </p:nvPr>
        </p:nvSpPr>
        <p:spPr>
          <a:prstGeom prst="rect">
            <a:avLst/>
          </a:prstGeom>
        </p:spPr>
        <p:txBody>
          <a:bodyPr>
            <a:normAutofit fontScale="90000"/>
          </a:bodyPr>
          <a:lstStyle>
            <a:lvl1pPr defTabSz="438150">
              <a:defRPr sz="2700">
                <a:solidFill>
                  <a:srgbClr val="583F34"/>
                </a:solidFill>
              </a:defRPr>
            </a:lvl1pPr>
          </a:lstStyle>
          <a:p>
            <a:r>
              <a:t>Beak depth of parents and their offspring</a:t>
            </a:r>
          </a:p>
        </p:txBody>
      </p:sp>
      <p:sp>
        <p:nvSpPr>
          <p:cNvPr id="157" name="Shape 157"/>
          <p:cNvSpPr/>
          <p:nvPr/>
        </p:nvSpPr>
        <p:spPr>
          <a:xfrm rot="16200000">
            <a:off x="-2599258" y="4768777"/>
            <a:ext cx="5922436" cy="42266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l">
              <a:defRPr sz="2200" b="1">
                <a:solidFill>
                  <a:srgbClr val="583F34"/>
                </a:solidFill>
                <a:latin typeface="Arial"/>
                <a:ea typeface="Arial"/>
                <a:cs typeface="Arial"/>
                <a:sym typeface="Arial"/>
              </a:defRPr>
            </a:lvl1pPr>
          </a:lstStyle>
          <a:p>
            <a:r>
              <a:t>Average beak depth of their offspring (mm)</a:t>
            </a:r>
          </a:p>
        </p:txBody>
      </p:sp>
      <p:sp>
        <p:nvSpPr>
          <p:cNvPr id="158" name="Shape 158"/>
          <p:cNvSpPr/>
          <p:nvPr/>
        </p:nvSpPr>
        <p:spPr>
          <a:xfrm>
            <a:off x="1369814" y="8560162"/>
            <a:ext cx="5916277" cy="42266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l">
              <a:defRPr sz="2200" b="1">
                <a:solidFill>
                  <a:srgbClr val="583F34"/>
                </a:solidFill>
                <a:latin typeface="Arial"/>
                <a:ea typeface="Arial"/>
                <a:cs typeface="Arial"/>
                <a:sym typeface="Arial"/>
              </a:defRPr>
            </a:lvl1pPr>
          </a:lstStyle>
          <a:p>
            <a:r>
              <a:t>Average beak depth of both parents (mm)</a:t>
            </a:r>
          </a:p>
        </p:txBody>
      </p:sp>
      <p:grpSp>
        <p:nvGrpSpPr>
          <p:cNvPr id="161" name="Group 161"/>
          <p:cNvGrpSpPr/>
          <p:nvPr/>
        </p:nvGrpSpPr>
        <p:grpSpPr>
          <a:xfrm>
            <a:off x="7714683" y="6227880"/>
            <a:ext cx="5059929" cy="2668166"/>
            <a:chOff x="0" y="0"/>
            <a:chExt cx="5059928" cy="2668165"/>
          </a:xfrm>
        </p:grpSpPr>
        <p:graphicFrame>
          <p:nvGraphicFramePr>
            <p:cNvPr id="159" name="Table 159"/>
            <p:cNvGraphicFramePr/>
            <p:nvPr/>
          </p:nvGraphicFramePr>
          <p:xfrm>
            <a:off x="223440" y="194133"/>
            <a:ext cx="4614238" cy="2474032"/>
          </p:xfrm>
          <a:graphic>
            <a:graphicData uri="http://schemas.openxmlformats.org/drawingml/2006/table">
              <a:tbl>
                <a:tblPr>
                  <a:tableStyleId>{CF821DB8-F4EB-4A41-A1BA-3FCAFE7338EE}</a:tableStyleId>
                </a:tblPr>
                <a:tblGrid>
                  <a:gridCol w="4614239"/>
                </a:tblGrid>
                <a:tr h="482673">
                  <a:tc>
                    <a:txBody>
                      <a:bodyPr/>
                      <a:lstStyle/>
                      <a:p>
                        <a:pPr>
                          <a:defRPr sz="1600">
                            <a:solidFill>
                              <a:srgbClr val="583F34"/>
                            </a:solidFill>
                            <a:latin typeface="Arial"/>
                            <a:ea typeface="Arial"/>
                            <a:cs typeface="Arial"/>
                            <a:sym typeface="Arial"/>
                          </a:defRPr>
                        </a:pPr>
                        <a:endParaRPr/>
                      </a:p>
                    </a:txBody>
                    <a:tcPr marL="50800" marR="50800" marT="50800" marB="50800" anchor="ctr" horzOverflow="overflow">
                      <a:lnL w="0">
                        <a:miter lim="400000"/>
                      </a:lnL>
                      <a:lnR w="0">
                        <a:miter lim="400000"/>
                      </a:lnR>
                      <a:lnT w="0">
                        <a:miter lim="400000"/>
                      </a:lnT>
                      <a:solidFill>
                        <a:srgbClr val="FFFFFF"/>
                      </a:solidFill>
                    </a:tcPr>
                  </a:tc>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tr>
                <a:tr h="482673">
                  <a:tc>
                    <a:txBody>
                      <a:bodyPr/>
                      <a:lstStyle/>
                      <a:p>
                        <a:pPr defTabSz="914400">
                          <a:defRPr sz="2600"/>
                        </a:pPr>
                        <a:endParaRPr/>
                      </a:p>
                    </a:txBody>
                    <a:tcPr marL="50800" marR="50800" marT="50800" marB="50800" anchor="ctr" horzOverflow="overflow">
                      <a:lnL w="0">
                        <a:miter lim="400000"/>
                      </a:lnL>
                      <a:lnR w="0">
                        <a:miter lim="400000"/>
                      </a:lnR>
                      <a:solidFill>
                        <a:srgbClr val="FFFFFF"/>
                      </a:solidFill>
                    </a:tcPr>
                  </a:tc>
                </a:tr>
                <a:tr h="482673">
                  <a:tc>
                    <a:txBody>
                      <a:bodyPr/>
                      <a:lstStyle/>
                      <a:p>
                        <a:pPr defTabSz="914400">
                          <a:defRPr sz="2600"/>
                        </a:pPr>
                        <a:endParaRPr/>
                      </a:p>
                    </a:txBody>
                    <a:tcPr marL="50800" marR="50800" marT="50800" marB="50800" anchor="ctr" horzOverflow="overflow">
                      <a:lnL w="0">
                        <a:miter lim="400000"/>
                      </a:lnL>
                      <a:lnR w="0">
                        <a:miter lim="400000"/>
                      </a:lnR>
                      <a:lnB w="0">
                        <a:miter lim="400000"/>
                      </a:lnB>
                      <a:solidFill>
                        <a:srgbClr val="FFFFFF"/>
                      </a:solidFill>
                    </a:tcPr>
                  </a:tc>
                </a:tr>
              </a:tbl>
            </a:graphicData>
          </a:graphic>
        </p:graphicFrame>
        <p:sp>
          <p:nvSpPr>
            <p:cNvPr id="160" name="Shape 160"/>
            <p:cNvSpPr/>
            <p:nvPr/>
          </p:nvSpPr>
          <p:spPr>
            <a:xfrm>
              <a:off x="0" y="0"/>
              <a:ext cx="5059928" cy="2573466"/>
            </a:xfrm>
            <a:prstGeom prst="rect">
              <a:avLst/>
            </a:prstGeom>
            <a:noFill/>
            <a:ln w="6350" cap="flat">
              <a:solidFill>
                <a:srgbClr val="583F34"/>
              </a:solidFill>
              <a:prstDash val="solid"/>
              <a:miter lim="400000"/>
            </a:ln>
            <a:effectLst/>
          </p:spPr>
          <p:txBody>
            <a:bodyPr wrap="square" lIns="50800" tIns="50800" rIns="50800" bIns="50800" numCol="1" anchor="ctr">
              <a:noAutofit/>
            </a:bodyPr>
            <a:lstStyle/>
            <a:p>
              <a:pPr>
                <a:defRPr sz="2400">
                  <a:solidFill>
                    <a:srgbClr val="FFFFFF"/>
                  </a:solidFill>
                </a:defRPr>
              </a:pPr>
              <a:endParaRPr/>
            </a:p>
          </p:txBody>
        </p:sp>
      </p:grpSp>
      <p:sp>
        <p:nvSpPr>
          <p:cNvPr id="162" name="Shape 162"/>
          <p:cNvSpPr/>
          <p:nvPr/>
        </p:nvSpPr>
        <p:spPr>
          <a:xfrm>
            <a:off x="8696586" y="6234705"/>
            <a:ext cx="3096122" cy="323553"/>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1600">
                <a:solidFill>
                  <a:srgbClr val="583F34"/>
                </a:solidFill>
                <a:latin typeface="Arial"/>
                <a:ea typeface="Arial"/>
                <a:cs typeface="Arial"/>
                <a:sym typeface="Arial"/>
              </a:defRPr>
            </a:lvl1pPr>
          </a:lstStyle>
          <a:p>
            <a:r>
              <a:t>What is this graph showing you?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599" y="1797803"/>
            <a:ext cx="6720692" cy="6586780"/>
          </a:xfrm>
          <a:prstGeom prst="rect">
            <a:avLst/>
          </a:prstGeom>
        </p:spPr>
      </p:pic>
      <p:sp>
        <p:nvSpPr>
          <p:cNvPr id="151" name="Shape 151"/>
          <p:cNvSpPr/>
          <p:nvPr/>
        </p:nvSpPr>
        <p:spPr>
          <a:xfrm flipV="1">
            <a:off x="2433233" y="2674488"/>
            <a:ext cx="4955433" cy="4439234"/>
          </a:xfrm>
          <a:prstGeom prst="line">
            <a:avLst/>
          </a:prstGeom>
          <a:ln w="50800">
            <a:solidFill>
              <a:srgbClr val="FF2600"/>
            </a:solidFill>
            <a:miter lim="400000"/>
          </a:ln>
        </p:spPr>
        <p:txBody>
          <a:bodyPr lIns="50800" tIns="50800" rIns="50800" bIns="50800" anchor="ctr"/>
          <a:lstStyle/>
          <a:p>
            <a:pPr>
              <a:defRPr sz="2400"/>
            </a:pPr>
            <a:endParaRPr/>
          </a:p>
        </p:txBody>
      </p:sp>
      <p:sp>
        <p:nvSpPr>
          <p:cNvPr id="3" name="Rectangle 2"/>
          <p:cNvSpPr/>
          <p:nvPr/>
        </p:nvSpPr>
        <p:spPr>
          <a:xfrm>
            <a:off x="1813302" y="2018889"/>
            <a:ext cx="1503335" cy="65559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28</TotalTime>
  <Words>351</Words>
  <Application>Microsoft Office PowerPoint</Application>
  <PresentationFormat>Custom</PresentationFormat>
  <Paragraphs>20</Paragraphs>
  <Slides>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Courier</vt:lpstr>
      <vt:lpstr>Helvetica Light</vt:lpstr>
      <vt:lpstr>Helvetica Neue</vt:lpstr>
      <vt:lpstr>White</vt:lpstr>
      <vt:lpstr>Teacher Notes: Alternative Heredity Graph</vt:lpstr>
      <vt:lpstr>Beak depth of parents and their offspring</vt:lpstr>
      <vt:lpstr>Beak depth of parents and their offspring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Seasonal rainfall in Daphne Major</dc:title>
  <dc:creator>Chris Griesemer</dc:creator>
  <cp:lastModifiedBy>Chris Griesemer</cp:lastModifiedBy>
  <cp:revision>6</cp:revision>
  <dcterms:modified xsi:type="dcterms:W3CDTF">2018-10-01T19:11:05Z</dcterms:modified>
</cp:coreProperties>
</file>