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1576" y="-9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303611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12033" y="196872"/>
            <a:ext cx="10464801" cy="489718"/>
          </a:xfrm>
          <a:prstGeom prst="rect">
            <a:avLst/>
          </a:prstGeom>
        </p:spPr>
        <p:txBody>
          <a:bodyPr/>
          <a:lstStyle>
            <a:lvl1pPr algn="l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Shape 22"/>
          <p:cNvSpPr/>
          <p:nvPr/>
        </p:nvSpPr>
        <p:spPr>
          <a:xfrm>
            <a:off x="102458" y="744450"/>
            <a:ext cx="12704173" cy="1"/>
          </a:xfrm>
          <a:prstGeom prst="line">
            <a:avLst/>
          </a:prstGeom>
          <a:ln w="635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3" name="mber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763713" y="9206989"/>
            <a:ext cx="1042918" cy="489719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hape 24"/>
          <p:cNvSpPr/>
          <p:nvPr/>
        </p:nvSpPr>
        <p:spPr>
          <a:xfrm>
            <a:off x="102458" y="9169701"/>
            <a:ext cx="12704173" cy="1"/>
          </a:xfrm>
          <a:prstGeom prst="line">
            <a:avLst/>
          </a:prstGeom>
          <a:ln w="254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hape 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89" name="Shape 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4"/>
          <p:cNvPicPr/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" y="9418003"/>
            <a:ext cx="800100" cy="2813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xmlns:p14="http://schemas.microsoft.com/office/powerpoint/2010/main"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Weather col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711" y="1181579"/>
            <a:ext cx="11263535" cy="5304216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25779">
              <a:defRPr sz="2700">
                <a:solidFill>
                  <a:srgbClr val="583F34"/>
                </a:solidFill>
              </a:defRPr>
            </a:lvl1pPr>
          </a:lstStyle>
          <a:p>
            <a:r>
              <a:t>Seasonal rainfall in Daphne Major</a:t>
            </a:r>
          </a:p>
        </p:txBody>
      </p:sp>
      <p:sp>
        <p:nvSpPr>
          <p:cNvPr id="108" name="Shape 108"/>
          <p:cNvSpPr/>
          <p:nvPr/>
        </p:nvSpPr>
        <p:spPr>
          <a:xfrm>
            <a:off x="2680140" y="10344887"/>
            <a:ext cx="968190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9.2mm</a:t>
            </a:r>
          </a:p>
        </p:txBody>
      </p:sp>
      <p:sp>
        <p:nvSpPr>
          <p:cNvPr id="109" name="Shape 109"/>
          <p:cNvSpPr/>
          <p:nvPr/>
        </p:nvSpPr>
        <p:spPr>
          <a:xfrm rot="16200000">
            <a:off x="-995551" y="3136632"/>
            <a:ext cx="2752738" cy="484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6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Rainfall (mm)</a:t>
            </a:r>
          </a:p>
        </p:txBody>
      </p:sp>
      <p:sp>
        <p:nvSpPr>
          <p:cNvPr id="110" name="Shape 110"/>
          <p:cNvSpPr/>
          <p:nvPr/>
        </p:nvSpPr>
        <p:spPr>
          <a:xfrm>
            <a:off x="5063492" y="6124388"/>
            <a:ext cx="2294192" cy="484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Seasons</a:t>
            </a:r>
          </a:p>
        </p:txBody>
      </p:sp>
      <p:grpSp>
        <p:nvGrpSpPr>
          <p:cNvPr id="113" name="Group 113"/>
          <p:cNvGrpSpPr/>
          <p:nvPr/>
        </p:nvGrpSpPr>
        <p:grpSpPr>
          <a:xfrm>
            <a:off x="7835237" y="6464443"/>
            <a:ext cx="5059929" cy="2668166"/>
            <a:chOff x="0" y="0"/>
            <a:chExt cx="5059928" cy="2668165"/>
          </a:xfrm>
        </p:grpSpPr>
        <p:graphicFrame>
          <p:nvGraphicFramePr>
            <p:cNvPr id="111" name="Table 111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12" name="Shape 112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4" name="Shape 114"/>
          <p:cNvSpPr/>
          <p:nvPr/>
        </p:nvSpPr>
        <p:spPr>
          <a:xfrm>
            <a:off x="7885964" y="6536385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25779">
              <a:defRPr sz="2700">
                <a:solidFill>
                  <a:srgbClr val="583F34"/>
                </a:solidFill>
              </a:defRPr>
            </a:lvl1pPr>
          </a:lstStyle>
          <a:p>
            <a:r>
              <a:t>Distribution of beak depth for finches born in 1976 and 1978</a:t>
            </a:r>
          </a:p>
        </p:txBody>
      </p:sp>
      <p:grpSp>
        <p:nvGrpSpPr>
          <p:cNvPr id="122" name="Group 122"/>
          <p:cNvGrpSpPr/>
          <p:nvPr/>
        </p:nvGrpSpPr>
        <p:grpSpPr>
          <a:xfrm>
            <a:off x="694145" y="968048"/>
            <a:ext cx="6078746" cy="8162843"/>
            <a:chOff x="0" y="0"/>
            <a:chExt cx="6078745" cy="8162841"/>
          </a:xfrm>
        </p:grpSpPr>
        <p:grpSp>
          <p:nvGrpSpPr>
            <p:cNvPr id="119" name="Group 119"/>
            <p:cNvGrpSpPr/>
            <p:nvPr/>
          </p:nvGrpSpPr>
          <p:grpSpPr>
            <a:xfrm>
              <a:off x="0" y="0"/>
              <a:ext cx="6078746" cy="8162842"/>
              <a:chOff x="0" y="0"/>
              <a:chExt cx="6078745" cy="8162841"/>
            </a:xfrm>
          </p:grpSpPr>
          <p:pic>
            <p:nvPicPr>
              <p:cNvPr id="117" name="pasted-image.pdf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6147"/>
              <a:stretch>
                <a:fillRect/>
              </a:stretch>
            </p:blipFill>
            <p:spPr>
              <a:xfrm>
                <a:off x="39767" y="0"/>
                <a:ext cx="6032506" cy="441971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18" name="pasted-image.pd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28" t="2618" b="2618"/>
              <a:stretch>
                <a:fillRect/>
              </a:stretch>
            </p:blipFill>
            <p:spPr>
              <a:xfrm>
                <a:off x="0" y="3974554"/>
                <a:ext cx="6078746" cy="41882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20" name="Shape 120"/>
            <p:cNvSpPr/>
            <p:nvPr/>
          </p:nvSpPr>
          <p:spPr>
            <a:xfrm flipV="1">
              <a:off x="3093317" y="64137"/>
              <a:ext cx="1" cy="3598080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flipV="1">
              <a:off x="3869567" y="4064086"/>
              <a:ext cx="1" cy="3421051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123" name="Shape 123"/>
          <p:cNvSpPr/>
          <p:nvPr/>
        </p:nvSpPr>
        <p:spPr>
          <a:xfrm>
            <a:off x="1105736" y="1084267"/>
            <a:ext cx="1791247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Born in 1976</a:t>
            </a:r>
          </a:p>
        </p:txBody>
      </p:sp>
      <p:sp>
        <p:nvSpPr>
          <p:cNvPr id="124" name="Shape 124"/>
          <p:cNvSpPr/>
          <p:nvPr/>
        </p:nvSpPr>
        <p:spPr>
          <a:xfrm rot="16200000">
            <a:off x="-1486877" y="4033355"/>
            <a:ext cx="380851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25" name="Shape 125"/>
          <p:cNvSpPr/>
          <p:nvPr/>
        </p:nvSpPr>
        <p:spPr>
          <a:xfrm>
            <a:off x="4528182" y="5009801"/>
            <a:ext cx="968190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9.7mm</a:t>
            </a:r>
          </a:p>
        </p:txBody>
      </p:sp>
      <p:grpSp>
        <p:nvGrpSpPr>
          <p:cNvPr id="131" name="Group 131"/>
          <p:cNvGrpSpPr/>
          <p:nvPr/>
        </p:nvGrpSpPr>
        <p:grpSpPr>
          <a:xfrm>
            <a:off x="6826039" y="1910855"/>
            <a:ext cx="1915379" cy="1398325"/>
            <a:chOff x="0" y="0"/>
            <a:chExt cx="1915378" cy="1398323"/>
          </a:xfrm>
        </p:grpSpPr>
        <p:pic>
          <p:nvPicPr>
            <p:cNvPr id="126" name="Finch small beak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880844" cy="13983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30" name="Group 130"/>
            <p:cNvGrpSpPr/>
            <p:nvPr/>
          </p:nvGrpSpPr>
          <p:grpSpPr>
            <a:xfrm>
              <a:off x="1371614" y="107445"/>
              <a:ext cx="543765" cy="521636"/>
              <a:chOff x="0" y="0"/>
              <a:chExt cx="543763" cy="521635"/>
            </a:xfrm>
          </p:grpSpPr>
          <p:sp>
            <p:nvSpPr>
              <p:cNvPr id="127" name="Shape 127"/>
              <p:cNvSpPr/>
              <p:nvPr/>
            </p:nvSpPr>
            <p:spPr>
              <a:xfrm flipV="1">
                <a:off x="525488" y="0"/>
                <a:ext cx="1" cy="521636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128" name="Shape 128"/>
              <p:cNvSpPr/>
              <p:nvPr/>
            </p:nvSpPr>
            <p:spPr>
              <a:xfrm>
                <a:off x="0" y="511305"/>
                <a:ext cx="543764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129" name="Shape 129"/>
              <p:cNvSpPr/>
              <p:nvPr/>
            </p:nvSpPr>
            <p:spPr>
              <a:xfrm>
                <a:off x="0" y="12304"/>
                <a:ext cx="543764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</p:grpSp>
      </p:grpSp>
      <p:sp>
        <p:nvSpPr>
          <p:cNvPr id="132" name="Shape 132"/>
          <p:cNvSpPr/>
          <p:nvPr/>
        </p:nvSpPr>
        <p:spPr>
          <a:xfrm>
            <a:off x="6826039" y="1076311"/>
            <a:ext cx="1915380" cy="894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1976</a:t>
            </a:r>
          </a:p>
          <a:p>
            <a:pPr>
              <a:defRPr sz="18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Beak depth average=9.2mm</a:t>
            </a:r>
          </a:p>
        </p:txBody>
      </p:sp>
      <p:grpSp>
        <p:nvGrpSpPr>
          <p:cNvPr id="139" name="Group 139"/>
          <p:cNvGrpSpPr/>
          <p:nvPr/>
        </p:nvGrpSpPr>
        <p:grpSpPr>
          <a:xfrm>
            <a:off x="6734673" y="7314117"/>
            <a:ext cx="2098112" cy="1541584"/>
            <a:chOff x="0" y="0"/>
            <a:chExt cx="2098110" cy="1541582"/>
          </a:xfrm>
        </p:grpSpPr>
        <p:pic>
          <p:nvPicPr>
            <p:cNvPr id="133" name="finch large beak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921974" cy="15415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38" name="Group 138"/>
            <p:cNvGrpSpPr/>
            <p:nvPr/>
          </p:nvGrpSpPr>
          <p:grpSpPr>
            <a:xfrm>
              <a:off x="1416798" y="142286"/>
              <a:ext cx="681313" cy="673223"/>
              <a:chOff x="0" y="0"/>
              <a:chExt cx="681312" cy="673221"/>
            </a:xfrm>
          </p:grpSpPr>
          <p:sp>
            <p:nvSpPr>
              <p:cNvPr id="134" name="Shape 134"/>
              <p:cNvSpPr/>
              <p:nvPr/>
            </p:nvSpPr>
            <p:spPr>
              <a:xfrm flipV="1">
                <a:off x="668829" y="-1"/>
                <a:ext cx="1" cy="673223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grpSp>
            <p:nvGrpSpPr>
              <p:cNvPr id="137" name="Group 137"/>
              <p:cNvGrpSpPr/>
              <p:nvPr/>
            </p:nvGrpSpPr>
            <p:grpSpPr>
              <a:xfrm>
                <a:off x="-1" y="17745"/>
                <a:ext cx="681314" cy="637731"/>
                <a:chOff x="0" y="0"/>
                <a:chExt cx="681312" cy="637730"/>
              </a:xfrm>
            </p:grpSpPr>
            <p:sp>
              <p:nvSpPr>
                <p:cNvPr id="135" name="Shape 135"/>
                <p:cNvSpPr/>
                <p:nvPr/>
              </p:nvSpPr>
              <p:spPr>
                <a:xfrm>
                  <a:off x="0" y="637730"/>
                  <a:ext cx="681313" cy="1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/>
                </a:p>
              </p:txBody>
            </p:sp>
            <p:sp>
              <p:nvSpPr>
                <p:cNvPr id="136" name="Shape 136"/>
                <p:cNvSpPr/>
                <p:nvPr/>
              </p:nvSpPr>
              <p:spPr>
                <a:xfrm>
                  <a:off x="0" y="0"/>
                  <a:ext cx="681313" cy="0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/>
                </a:p>
              </p:txBody>
            </p:sp>
          </p:grpSp>
        </p:grpSp>
      </p:grpSp>
      <p:sp>
        <p:nvSpPr>
          <p:cNvPr id="140" name="Shape 140"/>
          <p:cNvSpPr/>
          <p:nvPr/>
        </p:nvSpPr>
        <p:spPr>
          <a:xfrm>
            <a:off x="6772256" y="6519815"/>
            <a:ext cx="2022945" cy="894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1978</a:t>
            </a:r>
          </a:p>
          <a:p>
            <a:pPr>
              <a:defRPr sz="18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Beak depth average=9.7mm</a:t>
            </a:r>
          </a:p>
        </p:txBody>
      </p:sp>
      <p:grpSp>
        <p:nvGrpSpPr>
          <p:cNvPr id="143" name="Group 143"/>
          <p:cNvGrpSpPr/>
          <p:nvPr/>
        </p:nvGrpSpPr>
        <p:grpSpPr>
          <a:xfrm>
            <a:off x="7805098" y="3733202"/>
            <a:ext cx="5059930" cy="2668166"/>
            <a:chOff x="0" y="0"/>
            <a:chExt cx="5059928" cy="2668165"/>
          </a:xfrm>
        </p:grpSpPr>
        <p:graphicFrame>
          <p:nvGraphicFramePr>
            <p:cNvPr id="141" name="Table 141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42" name="Shape 142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44" name="Shape 144"/>
          <p:cNvSpPr/>
          <p:nvPr/>
        </p:nvSpPr>
        <p:spPr>
          <a:xfrm>
            <a:off x="8787001" y="3718133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45" name="Shape 145"/>
          <p:cNvSpPr/>
          <p:nvPr/>
        </p:nvSpPr>
        <p:spPr>
          <a:xfrm>
            <a:off x="3794717" y="1089786"/>
            <a:ext cx="96819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9.2mm</a:t>
            </a:r>
          </a:p>
        </p:txBody>
      </p:sp>
      <p:sp>
        <p:nvSpPr>
          <p:cNvPr id="146" name="Shape 146"/>
          <p:cNvSpPr/>
          <p:nvPr/>
        </p:nvSpPr>
        <p:spPr>
          <a:xfrm>
            <a:off x="1105736" y="4978882"/>
            <a:ext cx="1791247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Born in 1978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heritability col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2424" y="1872548"/>
            <a:ext cx="6974352" cy="7209066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/>
        </p:nvSpPr>
        <p:spPr>
          <a:xfrm>
            <a:off x="5217268" y="3691462"/>
            <a:ext cx="690968" cy="763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>
                <a:solidFill>
                  <a:srgbClr val="FF260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+</a:t>
            </a:r>
          </a:p>
        </p:txBody>
      </p:sp>
      <p:sp>
        <p:nvSpPr>
          <p:cNvPr id="150" name="Shape 150"/>
          <p:cNvSpPr/>
          <p:nvPr/>
        </p:nvSpPr>
        <p:spPr>
          <a:xfrm>
            <a:off x="4513756" y="5046453"/>
            <a:ext cx="690968" cy="763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>
                <a:solidFill>
                  <a:srgbClr val="FF260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+</a:t>
            </a:r>
          </a:p>
        </p:txBody>
      </p:sp>
      <p:sp>
        <p:nvSpPr>
          <p:cNvPr id="151" name="Shape 151"/>
          <p:cNvSpPr/>
          <p:nvPr/>
        </p:nvSpPr>
        <p:spPr>
          <a:xfrm flipV="1">
            <a:off x="2158203" y="3020609"/>
            <a:ext cx="5136428" cy="4558550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3992479" y="1556019"/>
            <a:ext cx="371249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in 1978</a:t>
            </a:r>
          </a:p>
        </p:txBody>
      </p:sp>
      <p:sp>
        <p:nvSpPr>
          <p:cNvPr id="153" name="Shape 153"/>
          <p:cNvSpPr/>
          <p:nvPr/>
        </p:nvSpPr>
        <p:spPr>
          <a:xfrm>
            <a:off x="7637137" y="5231283"/>
            <a:ext cx="371249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in 1976</a:t>
            </a:r>
          </a:p>
        </p:txBody>
      </p:sp>
      <p:sp>
        <p:nvSpPr>
          <p:cNvPr id="154" name="Shape 154"/>
          <p:cNvSpPr/>
          <p:nvPr/>
        </p:nvSpPr>
        <p:spPr>
          <a:xfrm>
            <a:off x="5565631" y="2030817"/>
            <a:ext cx="1" cy="1862137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5" name="Shape 155"/>
          <p:cNvSpPr/>
          <p:nvPr/>
        </p:nvSpPr>
        <p:spPr>
          <a:xfrm flipH="1">
            <a:off x="5107058" y="5442612"/>
            <a:ext cx="2519865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Beak depth of parents and their offspring</a:t>
            </a:r>
          </a:p>
        </p:txBody>
      </p:sp>
      <p:sp>
        <p:nvSpPr>
          <p:cNvPr id="157" name="Shape 157"/>
          <p:cNvSpPr/>
          <p:nvPr/>
        </p:nvSpPr>
        <p:spPr>
          <a:xfrm rot="16200000">
            <a:off x="-2599258" y="4768777"/>
            <a:ext cx="5922436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of their offspring (mm)</a:t>
            </a:r>
          </a:p>
        </p:txBody>
      </p:sp>
      <p:sp>
        <p:nvSpPr>
          <p:cNvPr id="158" name="Shape 158"/>
          <p:cNvSpPr/>
          <p:nvPr/>
        </p:nvSpPr>
        <p:spPr>
          <a:xfrm>
            <a:off x="1369814" y="8560162"/>
            <a:ext cx="5916277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of both parents (mm)</a:t>
            </a:r>
          </a:p>
        </p:txBody>
      </p:sp>
      <p:grpSp>
        <p:nvGrpSpPr>
          <p:cNvPr id="161" name="Group 161"/>
          <p:cNvGrpSpPr/>
          <p:nvPr/>
        </p:nvGrpSpPr>
        <p:grpSpPr>
          <a:xfrm>
            <a:off x="7714683" y="6227880"/>
            <a:ext cx="5059929" cy="2668166"/>
            <a:chOff x="0" y="0"/>
            <a:chExt cx="5059928" cy="2668165"/>
          </a:xfrm>
        </p:grpSpPr>
        <p:graphicFrame>
          <p:nvGraphicFramePr>
            <p:cNvPr id="159" name="Table 159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60" name="Shape 160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62" name="Shape 162"/>
          <p:cNvSpPr/>
          <p:nvPr/>
        </p:nvSpPr>
        <p:spPr>
          <a:xfrm>
            <a:off x="8696586" y="6234705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63" name="Shape 163"/>
          <p:cNvSpPr/>
          <p:nvPr/>
        </p:nvSpPr>
        <p:spPr>
          <a:xfrm rot="19281995">
            <a:off x="1328259" y="4194805"/>
            <a:ext cx="5876901" cy="3296208"/>
          </a:xfrm>
          <a:prstGeom prst="ellipse">
            <a:avLst/>
          </a:prstGeom>
          <a:ln w="254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4" name="Shape 164"/>
          <p:cNvSpPr/>
          <p:nvPr/>
        </p:nvSpPr>
        <p:spPr>
          <a:xfrm rot="19281995">
            <a:off x="3166344" y="3692857"/>
            <a:ext cx="4435802" cy="1737141"/>
          </a:xfrm>
          <a:prstGeom prst="ellipse">
            <a:avLst/>
          </a:prstGeom>
          <a:ln w="25400">
            <a:solidFill>
              <a:srgbClr val="583F34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eed size col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0819" y="1001459"/>
            <a:ext cx="9565290" cy="5228509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Seed size chosen by finches of different beak depths (1976)</a:t>
            </a:r>
          </a:p>
        </p:txBody>
      </p:sp>
      <p:sp>
        <p:nvSpPr>
          <p:cNvPr id="168" name="Shape 168"/>
          <p:cNvSpPr/>
          <p:nvPr/>
        </p:nvSpPr>
        <p:spPr>
          <a:xfrm rot="16200000">
            <a:off x="-1528464" y="3110590"/>
            <a:ext cx="358885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69" name="Shape 169"/>
          <p:cNvSpPr/>
          <p:nvPr/>
        </p:nvSpPr>
        <p:spPr>
          <a:xfrm>
            <a:off x="4027380" y="6304089"/>
            <a:ext cx="337753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Beak depth (mm)</a:t>
            </a:r>
          </a:p>
        </p:txBody>
      </p:sp>
      <p:grpSp>
        <p:nvGrpSpPr>
          <p:cNvPr id="172" name="Group 172"/>
          <p:cNvGrpSpPr/>
          <p:nvPr/>
        </p:nvGrpSpPr>
        <p:grpSpPr>
          <a:xfrm>
            <a:off x="7759890" y="6454568"/>
            <a:ext cx="5059930" cy="2668166"/>
            <a:chOff x="0" y="0"/>
            <a:chExt cx="5059928" cy="2668165"/>
          </a:xfrm>
        </p:grpSpPr>
        <p:graphicFrame>
          <p:nvGraphicFramePr>
            <p:cNvPr id="170" name="Table 170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71" name="Shape 171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3" name="Shape 173"/>
          <p:cNvSpPr/>
          <p:nvPr/>
        </p:nvSpPr>
        <p:spPr>
          <a:xfrm>
            <a:off x="7850013" y="6498356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urvival col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8323" y="1009190"/>
            <a:ext cx="9047465" cy="4864455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Distribution of beak depth of finches born in 1976</a:t>
            </a:r>
          </a:p>
        </p:txBody>
      </p:sp>
      <p:sp>
        <p:nvSpPr>
          <p:cNvPr id="177" name="Shape 177"/>
          <p:cNvSpPr/>
          <p:nvPr/>
        </p:nvSpPr>
        <p:spPr>
          <a:xfrm rot="16200000">
            <a:off x="-1443886" y="2967446"/>
            <a:ext cx="3588860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78" name="Shape 178"/>
          <p:cNvSpPr/>
          <p:nvPr/>
        </p:nvSpPr>
        <p:spPr>
          <a:xfrm>
            <a:off x="3838538" y="5818137"/>
            <a:ext cx="337753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Beak depth (mm)</a:t>
            </a:r>
          </a:p>
        </p:txBody>
      </p:sp>
      <p:grpSp>
        <p:nvGrpSpPr>
          <p:cNvPr id="181" name="Group 181"/>
          <p:cNvGrpSpPr/>
          <p:nvPr/>
        </p:nvGrpSpPr>
        <p:grpSpPr>
          <a:xfrm>
            <a:off x="7518782" y="6377802"/>
            <a:ext cx="5059929" cy="2668166"/>
            <a:chOff x="0" y="0"/>
            <a:chExt cx="5059928" cy="2668165"/>
          </a:xfrm>
        </p:grpSpPr>
        <p:graphicFrame>
          <p:nvGraphicFramePr>
            <p:cNvPr id="179" name="Table 179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80" name="Shape 180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82" name="Shape 182"/>
          <p:cNvSpPr/>
          <p:nvPr/>
        </p:nvSpPr>
        <p:spPr>
          <a:xfrm>
            <a:off x="7608904" y="6377802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Population size of finches between 1975 -1978</a:t>
            </a:r>
          </a:p>
        </p:txBody>
      </p:sp>
      <p:sp>
        <p:nvSpPr>
          <p:cNvPr id="185" name="Shape 185"/>
          <p:cNvSpPr/>
          <p:nvPr/>
        </p:nvSpPr>
        <p:spPr>
          <a:xfrm rot="16200000">
            <a:off x="-1084309" y="4346407"/>
            <a:ext cx="3588860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pic>
        <p:nvPicPr>
          <p:cNvPr id="186" name="pasted-image.png"/>
          <p:cNvPicPr>
            <a:picLocks noChangeAspect="1"/>
          </p:cNvPicPr>
          <p:nvPr/>
        </p:nvPicPr>
        <p:blipFill>
          <a:blip r:embed="rId2">
            <a:extLst/>
          </a:blip>
          <a:srcRect l="3720" t="5568" r="50139" b="49067"/>
          <a:stretch>
            <a:fillRect/>
          </a:stretch>
        </p:blipFill>
        <p:spPr>
          <a:xfrm>
            <a:off x="1095253" y="2413896"/>
            <a:ext cx="7091866" cy="580145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9" name="Group 189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187" name="Table 187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88" name="Shape 188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0" name="Shape 190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91" name="Shape 191"/>
          <p:cNvSpPr/>
          <p:nvPr/>
        </p:nvSpPr>
        <p:spPr>
          <a:xfrm rot="2640000">
            <a:off x="3276063" y="2943886"/>
            <a:ext cx="2475469" cy="1386988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Total seed biomass available for finches to eat 1976-78</a:t>
            </a:r>
          </a:p>
        </p:txBody>
      </p:sp>
      <p:pic>
        <p:nvPicPr>
          <p:cNvPr id="194" name="pasted-image.png"/>
          <p:cNvPicPr>
            <a:picLocks noChangeAspect="1"/>
          </p:cNvPicPr>
          <p:nvPr/>
        </p:nvPicPr>
        <p:blipFill>
          <a:blip r:embed="rId2">
            <a:extLst/>
          </a:blip>
          <a:srcRect l="52475" t="5255" b="49564"/>
          <a:stretch>
            <a:fillRect/>
          </a:stretch>
        </p:blipFill>
        <p:spPr>
          <a:xfrm>
            <a:off x="1092200" y="2412999"/>
            <a:ext cx="7086600" cy="5605131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Shape 195"/>
          <p:cNvSpPr/>
          <p:nvPr/>
        </p:nvSpPr>
        <p:spPr>
          <a:xfrm rot="16200000">
            <a:off x="-1864158" y="4391937"/>
            <a:ext cx="5179985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Total available seed biomass</a:t>
            </a:r>
          </a:p>
        </p:txBody>
      </p:sp>
      <p:grpSp>
        <p:nvGrpSpPr>
          <p:cNvPr id="198" name="Group 198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196" name="Table 196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97" name="Shape 197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9" name="Shape 199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Average size and hardness of available seeds 1975-78</a:t>
            </a:r>
          </a:p>
        </p:txBody>
      </p:sp>
      <p:sp>
        <p:nvSpPr>
          <p:cNvPr id="202" name="Shape 202"/>
          <p:cNvSpPr/>
          <p:nvPr/>
        </p:nvSpPr>
        <p:spPr>
          <a:xfrm rot="16200000">
            <a:off x="-1746524" y="4442215"/>
            <a:ext cx="5179985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Seed size and hardness index</a:t>
            </a:r>
          </a:p>
        </p:txBody>
      </p:sp>
      <p:grpSp>
        <p:nvGrpSpPr>
          <p:cNvPr id="205" name="Group 205"/>
          <p:cNvGrpSpPr/>
          <p:nvPr/>
        </p:nvGrpSpPr>
        <p:grpSpPr>
          <a:xfrm>
            <a:off x="1092200" y="2413000"/>
            <a:ext cx="7086600" cy="5902708"/>
            <a:chOff x="0" y="0"/>
            <a:chExt cx="7086600" cy="5902707"/>
          </a:xfrm>
        </p:grpSpPr>
        <p:pic>
          <p:nvPicPr>
            <p:cNvPr id="203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667" t="54680" r="50497" b="435"/>
            <a:stretch>
              <a:fillRect/>
            </a:stretch>
          </p:blipFill>
          <p:spPr>
            <a:xfrm>
              <a:off x="0" y="0"/>
              <a:ext cx="7086600" cy="59027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4" name="Shape 204"/>
            <p:cNvSpPr/>
            <p:nvPr/>
          </p:nvSpPr>
          <p:spPr>
            <a:xfrm>
              <a:off x="6590597" y="1764868"/>
              <a:ext cx="448973" cy="15261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08" name="Group 208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206" name="Table 206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207" name="Shape 207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9" name="Shape 209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216</Words>
  <Application>Microsoft Macintosh PowerPoint</Application>
  <PresentationFormat>Custom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White</vt:lpstr>
      <vt:lpstr>Seasonal rainfall in Daphne Major</vt:lpstr>
      <vt:lpstr>Distribution of beak depth for finches born in 1976 and 1978</vt:lpstr>
      <vt:lpstr>Beak depth of parents and their offspring</vt:lpstr>
      <vt:lpstr>Seed size chosen by finches of different beak depths (1976)</vt:lpstr>
      <vt:lpstr>Distribution of beak depth of finches born in 1976</vt:lpstr>
      <vt:lpstr>Population size of finches between 1975 -1978</vt:lpstr>
      <vt:lpstr>Total seed biomass available for finches to eat 1976-78</vt:lpstr>
      <vt:lpstr>Average size and hardness of available seeds 1975-78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Seasonal rainfall in Daphne Major</dc:title>
  <cp:lastModifiedBy>Cynthia Passmore</cp:lastModifiedBy>
  <cp:revision>2</cp:revision>
  <dcterms:modified xsi:type="dcterms:W3CDTF">2017-08-03T18:32:31Z</dcterms:modified>
</cp:coreProperties>
</file>