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31"/>
  </p:notesMasterIdLst>
  <p:handoutMasterIdLst>
    <p:handoutMasterId r:id="rId32"/>
  </p:handoutMasterIdLst>
  <p:sldIdLst>
    <p:sldId id="264" r:id="rId2"/>
    <p:sldId id="319" r:id="rId3"/>
    <p:sldId id="749" r:id="rId4"/>
    <p:sldId id="302" r:id="rId5"/>
    <p:sldId id="321" r:id="rId6"/>
    <p:sldId id="322" r:id="rId7"/>
    <p:sldId id="307" r:id="rId8"/>
    <p:sldId id="297" r:id="rId9"/>
    <p:sldId id="298" r:id="rId10"/>
    <p:sldId id="299" r:id="rId11"/>
    <p:sldId id="323" r:id="rId12"/>
    <p:sldId id="324" r:id="rId13"/>
    <p:sldId id="325" r:id="rId14"/>
    <p:sldId id="260" r:id="rId15"/>
    <p:sldId id="270" r:id="rId16"/>
    <p:sldId id="271" r:id="rId17"/>
    <p:sldId id="272" r:id="rId18"/>
    <p:sldId id="273" r:id="rId19"/>
    <p:sldId id="274" r:id="rId20"/>
    <p:sldId id="275" r:id="rId21"/>
    <p:sldId id="276" r:id="rId22"/>
    <p:sldId id="277" r:id="rId23"/>
    <p:sldId id="278" r:id="rId24"/>
    <p:sldId id="327" r:id="rId25"/>
    <p:sldId id="326" r:id="rId26"/>
    <p:sldId id="328" r:id="rId27"/>
    <p:sldId id="329" r:id="rId28"/>
    <p:sldId id="279" r:id="rId29"/>
    <p:sldId id="330" r:id="rId30"/>
  </p:sldIdLst>
  <p:sldSz cx="9144000" cy="6858000" type="overhead"/>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duction" id="{698FCBE6-F025-4531-B10B-464DE0103CB7}">
          <p14:sldIdLst>
            <p14:sldId id="264"/>
            <p14:sldId id="319"/>
            <p14:sldId id="749"/>
            <p14:sldId id="302"/>
          </p14:sldIdLst>
        </p14:section>
        <p14:section name="LS01 (P)" id="{6F6A0D8C-1EC5-44E3-8C9D-E90B0FE4C7EF}">
          <p14:sldIdLst>
            <p14:sldId id="321"/>
            <p14:sldId id="322"/>
            <p14:sldId id="307"/>
            <p14:sldId id="297"/>
            <p14:sldId id="298"/>
            <p14:sldId id="299"/>
            <p14:sldId id="323"/>
          </p14:sldIdLst>
        </p14:section>
        <p14:section name="LS02 (P)" id="{7D8FDC47-39A8-4718-93C9-7A2515C6A7B7}">
          <p14:sldIdLst>
            <p14:sldId id="324"/>
            <p14:sldId id="325"/>
            <p14:sldId id="260"/>
            <p14:sldId id="270"/>
            <p14:sldId id="271"/>
            <p14:sldId id="272"/>
            <p14:sldId id="273"/>
            <p14:sldId id="274"/>
            <p14:sldId id="275"/>
            <p14:sldId id="276"/>
            <p14:sldId id="277"/>
            <p14:sldId id="278"/>
            <p14:sldId id="327"/>
            <p14:sldId id="326"/>
          </p14:sldIdLst>
        </p14:section>
        <p14:section name="LS03 (P-&gt;Q)" id="{ED0CDC97-ACC1-4277-B529-5BFA55AF59C9}">
          <p14:sldIdLst>
            <p14:sldId id="328"/>
            <p14:sldId id="329"/>
            <p14:sldId id="279"/>
            <p14:sldId id="33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bin Kim" initials="SK" lastIdx="1" clrIdx="0">
    <p:extLst>
      <p:ext uri="{19B8F6BF-5375-455C-9EA6-DF929625EA0E}">
        <p15:presenceInfo xmlns:p15="http://schemas.microsoft.com/office/powerpoint/2012/main" userId="S::subki@ucdavis.edu::238afc86-0e07-498b-90ac-4a166f602df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529F"/>
    <a:srgbClr val="583F34"/>
    <a:srgbClr val="226800"/>
    <a:srgbClr val="256800"/>
    <a:srgbClr val="2B7C01"/>
    <a:srgbClr val="D06A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34" autoAdjust="0"/>
    <p:restoredTop sz="87538" autoAdjust="0"/>
  </p:normalViewPr>
  <p:slideViewPr>
    <p:cSldViewPr snapToGrid="0">
      <p:cViewPr varScale="1">
        <p:scale>
          <a:sx n="99" d="100"/>
          <a:sy n="99" d="100"/>
        </p:scale>
        <p:origin x="2152" y="176"/>
      </p:cViewPr>
      <p:guideLst/>
    </p:cSldViewPr>
  </p:slideViewPr>
  <p:notesTextViewPr>
    <p:cViewPr>
      <p:scale>
        <a:sx n="1" d="1"/>
        <a:sy n="1" d="1"/>
      </p:scale>
      <p:origin x="0" y="0"/>
    </p:cViewPr>
  </p:notesTextViewPr>
  <p:notesViewPr>
    <p:cSldViewPr snapToGrid="0">
      <p:cViewPr varScale="1">
        <p:scale>
          <a:sx n="41" d="100"/>
          <a:sy n="41" d="100"/>
        </p:scale>
        <p:origin x="1512" y="55"/>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EC80D6E-19A7-4FB2-A643-72070E68E7CD}" type="datetimeFigureOut">
              <a:rPr lang="en-US" smtClean="0"/>
              <a:t>8/13/21</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1B2143B-6725-4036-A1E9-E57D9569FE99}" type="slidenum">
              <a:rPr lang="en-US" smtClean="0"/>
              <a:t>‹#›</a:t>
            </a:fld>
            <a:endParaRPr lang="en-US"/>
          </a:p>
        </p:txBody>
      </p:sp>
    </p:spTree>
    <p:extLst>
      <p:ext uri="{BB962C8B-B14F-4D97-AF65-F5344CB8AC3E}">
        <p14:creationId xmlns:p14="http://schemas.microsoft.com/office/powerpoint/2010/main" val="36609059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4570247"/>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a:t>
            </a:fld>
            <a:endParaRPr lang="en-US"/>
          </a:p>
        </p:txBody>
      </p:sp>
    </p:spTree>
    <p:extLst>
      <p:ext uri="{BB962C8B-B14F-4D97-AF65-F5344CB8AC3E}">
        <p14:creationId xmlns:p14="http://schemas.microsoft.com/office/powerpoint/2010/main" val="11599294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9" name="Shape 11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 </a:t>
            </a: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From</a:t>
            </a:r>
            <a:r>
              <a:rPr lang="en-US" sz="1200" b="0" i="0" u="none" strike="noStrike" cap="none" baseline="0" dirty="0">
                <a:solidFill>
                  <a:schemeClr val="dk1"/>
                </a:solidFill>
                <a:latin typeface="Calibri"/>
                <a:ea typeface="Calibri"/>
                <a:cs typeface="Calibri"/>
                <a:sym typeface="Calibri"/>
              </a:rPr>
              <a:t> an MBER Teacher, “</a:t>
            </a:r>
            <a:r>
              <a:rPr lang="en-US" sz="1200" b="0" i="0" u="none" strike="noStrike" cap="none" dirty="0">
                <a:solidFill>
                  <a:schemeClr val="dk1"/>
                </a:solidFill>
                <a:latin typeface="Calibri"/>
                <a:ea typeface="Calibri"/>
                <a:cs typeface="Calibri"/>
                <a:sym typeface="Calibri"/>
              </a:rPr>
              <a:t>I go through each set of organisms to elicit their ideas. There is no right or wrong as long as they justify!”</a:t>
            </a:r>
          </a:p>
          <a:p>
            <a:pPr marL="0" marR="0" lvl="0" indent="0" algn="l" rtl="0">
              <a:spcBef>
                <a:spcPts val="0"/>
              </a:spcBef>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Here you just want</a:t>
            </a:r>
            <a:r>
              <a:rPr lang="en-US" sz="1200" b="0" i="0" u="none" strike="noStrike" cap="none" baseline="0" dirty="0">
                <a:solidFill>
                  <a:schemeClr val="dk1"/>
                </a:solidFill>
                <a:latin typeface="Calibri"/>
                <a:ea typeface="Calibri"/>
                <a:cs typeface="Calibri"/>
                <a:sym typeface="Calibri"/>
              </a:rPr>
              <a:t> to publically get some ideas. This is an opportunity to continue to develop a classroom culture where student ideas are valued. Be sure to frame the activity appropriately- that the class is brainstorming ideas and sharing out. Refrain from evaluating student contributions at this moment. Instead, paraphrase and clarify student ideas. Early in the year, it is very important to develop appropriate student-to-student norms as well as teacher-to-student norms. Students who are continually respected as co-investigators are more likely to participate in reasoning tasks.</a:t>
            </a:r>
            <a:endParaRPr lang="en-US" sz="1200" b="0" i="0" u="none" strike="noStrike" cap="none" dirty="0">
              <a:solidFill>
                <a:schemeClr val="dk1"/>
              </a:solidFill>
              <a:latin typeface="Calibri"/>
              <a:ea typeface="Calibri"/>
              <a:cs typeface="Calibri"/>
              <a:sym typeface="Calibri"/>
            </a:endParaRPr>
          </a:p>
        </p:txBody>
      </p:sp>
      <p:sp>
        <p:nvSpPr>
          <p:cNvPr id="120" name="Shape 120"/>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2098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9" name="Shape 19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Is there one category that every item you observed could be placed into? Hopefully they come up with “all are living things!”. </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Elicit and provide as necessary a definition of biodiversity: The differences that exist both among a species and between different species. </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No need to define “species” at this point. Students will work on that at the very end of the year in the Model Triangle on Speciation. If students demand a definition, or if it feels like a productive discussion, don’t dwell on it too much here but give a satisfactory definition using the biological species concept (reproductive isolation versus ability to interbreed).</a:t>
            </a: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A note about DIVERSITY: The overall driving question as it pertains to biodiversity is focused on the differences BETWEEN different species.  Biodiversity among the same species will be addressed in many models throughout the year as well and will be reviewed at the year’s end.</a:t>
            </a: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SOURCES:</a:t>
            </a: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“Jellyfish Underwater Marine Exotic”</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(https://pixabay.com/en/jellyfish-underwater-marine-exotic-918694/)</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 attribution. The pictures on </a:t>
            </a:r>
            <a:r>
              <a:rPr lang="en-US" dirty="0" err="1"/>
              <a:t>Pixabay</a:t>
            </a:r>
            <a:r>
              <a:rPr lang="en-US" dirty="0"/>
              <a:t> be freely distributed under Creative Commons Zero  - CC0.</a:t>
            </a:r>
            <a:r>
              <a:rPr lang="en-US" baseline="0" dirty="0"/>
              <a:t> </a:t>
            </a:r>
            <a:r>
              <a:rPr lang="en-US" dirty="0"/>
              <a:t>(https://commons.wikimedia.)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Barnacles (</a:t>
            </a:r>
            <a:r>
              <a:rPr lang="en-US" i="1" dirty="0" err="1"/>
              <a:t>Semibalanus</a:t>
            </a:r>
            <a:r>
              <a:rPr lang="en-US" i="1" dirty="0"/>
              <a:t> </a:t>
            </a:r>
            <a:r>
              <a:rPr lang="en-US" i="1" dirty="0" err="1"/>
              <a:t>balanoides</a:t>
            </a:r>
            <a:r>
              <a:rPr lang="en-US" dirty="0"/>
              <a:t>) at the waterline on some large rocks at the mole in </a:t>
            </a:r>
            <a:r>
              <a:rPr lang="en-US" dirty="0" err="1"/>
              <a:t>Upernavik</a:t>
            </a:r>
            <a:r>
              <a:rPr lang="en-US" dirty="0"/>
              <a:t> </a:t>
            </a:r>
            <a:r>
              <a:rPr lang="en-US" dirty="0" err="1"/>
              <a:t>harbour</a:t>
            </a:r>
            <a:r>
              <a:rPr lang="en-US" dirty="0"/>
              <a:t>, Greenland. The image is taken by placing the lens of the camera as close as possible to the water surface, thus the </a:t>
            </a:r>
            <a:r>
              <a:rPr lang="en-US" i="1" dirty="0"/>
              <a:t>wavy</a:t>
            </a:r>
            <a:r>
              <a:rPr lang="en-US" dirty="0"/>
              <a:t> distortions. Each individual has a diameter of approximately 10 mm. When submerged in water, the animal extends six limbs in the water and moves them rhythmically combing the water for food.”</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org/wiki/File%3ASemibalanus_balanoides_upernavik_2007-07-05.jpg)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By Kim Hansen (Own work) [GFDL (http://www.gnu.org/copyleft/fdl.html) or CC BY-SA 3.0 (http://creativecommons.org/licenses/by-sa/3.0)],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“Bird of paradise – </a:t>
            </a:r>
            <a:r>
              <a:rPr lang="en-US" dirty="0" err="1"/>
              <a:t>Strelitzia</a:t>
            </a:r>
            <a:r>
              <a:rPr lang="en-US"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(https://commons.wikimedia.org/wiki/File%3ABird_of_paradise_--_Strelitzia.jpg)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By </a:t>
            </a:r>
            <a:r>
              <a:rPr lang="en-US" dirty="0" err="1"/>
              <a:t>i_am_jim</a:t>
            </a:r>
            <a:r>
              <a:rPr lang="en-US" dirty="0"/>
              <a:t> (Own work) [CC BY-SA 4.0 (http://creativecommons.org/licenses/by-sa/4.0)],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a:t>
            </a:r>
            <a:r>
              <a:rPr lang="en-US" dirty="0"/>
              <a:t>Amanita </a:t>
            </a:r>
            <a:r>
              <a:rPr lang="en-US" dirty="0" err="1"/>
              <a:t>muscaria</a:t>
            </a:r>
            <a:r>
              <a:rPr lang="en-US" dirty="0"/>
              <a:t> (fly agaric), Norway”</a:t>
            </a: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(https://commons.wikimedia.org/wiki/File%3AAmanita_muscaria_(fly_agaric).JPG)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By </a:t>
            </a:r>
            <a:r>
              <a:rPr lang="en-US" baseline="0" dirty="0" err="1"/>
              <a:t>MichaelMaggs</a:t>
            </a:r>
            <a:r>
              <a:rPr lang="en-US" baseline="0" dirty="0"/>
              <a:t> (Own work) [CC BY-SA 2.5 (http://creativecommons.org/licenses/by-sa/2.5)],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“10x magnification photo of Adult hermaphroditic female Parasitic nematode (</a:t>
            </a:r>
            <a:r>
              <a:rPr lang="en-US" dirty="0" err="1"/>
              <a:t>Phasmarhabditis</a:t>
            </a:r>
            <a:r>
              <a:rPr lang="en-US" dirty="0"/>
              <a:t> </a:t>
            </a:r>
            <a:r>
              <a:rPr lang="en-US" dirty="0" err="1"/>
              <a:t>hermaphrodita</a:t>
            </a:r>
            <a:r>
              <a:rPr lang="en-US"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(https://commons.wikimedia.org/wiki/File%3AAdult_Herphroditic_female_nematode_P._hermaphrodita.jpg)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By Peter Andrus (Own work) [CC BY-SA 4.0 (http://creativecommons.org/licenses/by-sa/4.0)],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a:t>
            </a:r>
            <a:r>
              <a:rPr lang="en-US" dirty="0"/>
              <a:t>Bacteria mat from Giant Prismatic Spring runoff (Midway Geyser Basin, Yellowstone)</a:t>
            </a:r>
            <a:r>
              <a:rPr lang="en-US" baseline="0"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(https://commons.wikimedia.org/wiki/File%3AGrand_prismatic_spring.jpg)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By Jim </a:t>
            </a:r>
            <a:r>
              <a:rPr lang="en-US" baseline="0" dirty="0" err="1"/>
              <a:t>Peaco</a:t>
            </a:r>
            <a:r>
              <a:rPr lang="en-US" baseline="0" dirty="0"/>
              <a:t>, National Park Service [Public domain],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“Albatross Bird Birding Flying”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(https://pixabay.com/en/albatross-bird-birding-flying-2212194/)</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 attribution. The pictures on </a:t>
            </a:r>
            <a:r>
              <a:rPr lang="en-US" dirty="0" err="1"/>
              <a:t>Pixabay</a:t>
            </a:r>
            <a:r>
              <a:rPr lang="en-US" dirty="0"/>
              <a:t> be freely distributed under Creative Commons Zero  - CC0.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“Cougar Mountain Lion </a:t>
            </a:r>
            <a:r>
              <a:rPr lang="en-US" i="1" baseline="0" dirty="0"/>
              <a:t>Puma </a:t>
            </a:r>
            <a:r>
              <a:rPr lang="en-US" i="1" baseline="0" dirty="0" err="1"/>
              <a:t>concolor</a:t>
            </a:r>
            <a:r>
              <a:rPr lang="en-US" i="0" baseline="0"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(https://pixabay.com/en/cougar-mountain-lion-puma-concolor-275945/)</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 attribution. The pictures on </a:t>
            </a:r>
            <a:r>
              <a:rPr lang="en-US" dirty="0" err="1"/>
              <a:t>Pixabay</a:t>
            </a:r>
            <a:r>
              <a:rPr lang="en-US" dirty="0"/>
              <a:t> be freely distributed under Creative Commons Zero  - CC0.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“Ladybug Beetle Coccinellidae Insect”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(https://pixabay.com/en/ladybug-beetle-coccinellidae-insect-1480102/)</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 attribution. The pictures on </a:t>
            </a:r>
            <a:r>
              <a:rPr lang="en-US" dirty="0" err="1"/>
              <a:t>Pixabay</a:t>
            </a:r>
            <a:r>
              <a:rPr lang="en-US" dirty="0"/>
              <a:t> be freely distributed under Creative Commons Zero  - CC0.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i="0"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Image, “Cactus Desert National Park </a:t>
            </a:r>
            <a:r>
              <a:rPr lang="en-US" i="0" baseline="0" dirty="0" err="1"/>
              <a:t>Saguro</a:t>
            </a:r>
            <a:r>
              <a:rPr lang="en-US" i="0" baseline="0"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i="0" baseline="0" dirty="0"/>
              <a:t>(https://pixabay.com/en/cactus-desert-national-park-saguro-2168298/)</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 attribution. The pictures on </a:t>
            </a:r>
            <a:r>
              <a:rPr lang="en-US" dirty="0" err="1"/>
              <a:t>Pixabay</a:t>
            </a:r>
            <a:r>
              <a:rPr lang="en-US" dirty="0"/>
              <a:t> be freely distributed under Creative Commons Zero  - CC0.</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
                <a:schemeClr val="dk1"/>
              </a:buClr>
              <a:buSzTx/>
              <a:buFont typeface="Calibri"/>
              <a:buNone/>
              <a:tabLst/>
              <a:defRPr/>
            </a:pPr>
            <a:r>
              <a:rPr lang="en-US" dirty="0"/>
              <a:t>Image,</a:t>
            </a:r>
            <a:r>
              <a:rPr lang="en-US" baseline="0" dirty="0"/>
              <a:t> “</a:t>
            </a:r>
            <a:r>
              <a:rPr lang="en-US" i="1" dirty="0" err="1"/>
              <a:t>Chromodoris</a:t>
            </a:r>
            <a:r>
              <a:rPr lang="en-US" i="1" dirty="0"/>
              <a:t> </a:t>
            </a:r>
            <a:r>
              <a:rPr lang="en-US" i="1" dirty="0" err="1"/>
              <a:t>joshi</a:t>
            </a:r>
            <a:r>
              <a:rPr lang="en-US" dirty="0"/>
              <a:t> </a:t>
            </a:r>
            <a:r>
              <a:rPr lang="en-US" dirty="0" err="1"/>
              <a:t>Gosliner</a:t>
            </a:r>
            <a:r>
              <a:rPr lang="en-US" dirty="0"/>
              <a:t> &amp; Behrens, 1998</a:t>
            </a:r>
            <a:r>
              <a:rPr lang="en-US" baseline="0" dirty="0"/>
              <a:t> [nudibranch]”</a:t>
            </a:r>
          </a:p>
          <a:p>
            <a:r>
              <a:rPr lang="en-US" baseline="0" dirty="0"/>
              <a:t>(https://commons.wikimedia.org/wiki/File%3AChromodoris_nudibranch_komodo.jpg)</a:t>
            </a:r>
          </a:p>
          <a:p>
            <a:r>
              <a:rPr lang="en-US" dirty="0"/>
              <a:t>By </a:t>
            </a:r>
            <a:r>
              <a:rPr lang="en-US" dirty="0" err="1"/>
              <a:t>Nhobgood</a:t>
            </a:r>
            <a:r>
              <a:rPr lang="en-US" dirty="0"/>
              <a:t> Nick </a:t>
            </a:r>
            <a:r>
              <a:rPr lang="en-US" dirty="0" err="1"/>
              <a:t>Hobgood</a:t>
            </a:r>
            <a:r>
              <a:rPr lang="en-US" dirty="0"/>
              <a:t> (Own work) [CC BY-SA 3.0 (http://creativecommons.org/licenses/by-sa/3.0) or GFDL (http://www.gnu.org/copyleft/fdl.html)], via Wikimedia Commons</a:t>
            </a: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228600" marR="0" lvl="0" indent="-228600" algn="l" rtl="0">
              <a:spcBef>
                <a:spcPts val="0"/>
              </a:spcBef>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p:txBody>
      </p:sp>
      <p:sp>
        <p:nvSpPr>
          <p:cNvPr id="200" name="Shape 200"/>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0780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8" name="Shape 208"/>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p>
          <a:p>
            <a:pPr marL="228600" marR="0" lvl="0" indent="-228600" algn="l" rtl="0">
              <a:spcBef>
                <a:spcPts val="0"/>
              </a:spcBef>
              <a:spcAft>
                <a:spcPts val="0"/>
              </a:spcAft>
              <a:buClr>
                <a:schemeClr val="dk1"/>
              </a:buClr>
              <a:buSzPct val="100000"/>
              <a:buFont typeface="Calibri"/>
              <a:buAutoNum type="arabicPeriod"/>
            </a:pPr>
            <a:r>
              <a:rPr lang="en-US" sz="1200" b="0" i="0" u="none" strike="noStrike" cap="none" dirty="0">
                <a:solidFill>
                  <a:schemeClr val="dk1"/>
                </a:solidFill>
                <a:latin typeface="Calibri"/>
                <a:ea typeface="Calibri"/>
                <a:cs typeface="Calibri"/>
                <a:sym typeface="Calibri"/>
              </a:rPr>
              <a:t>In pairs, students brainstorm a list of things that ALL organisms have in common,</a:t>
            </a:r>
            <a:r>
              <a:rPr lang="en-US" sz="1200" b="0" i="0" u="none" strike="noStrike" cap="none" baseline="0" dirty="0">
                <a:solidFill>
                  <a:schemeClr val="dk1"/>
                </a:solidFill>
                <a:latin typeface="Calibri"/>
                <a:ea typeface="Calibri"/>
                <a:cs typeface="Calibri"/>
                <a:sym typeface="Calibri"/>
              </a:rPr>
              <a:t> per the doodle sheet prompts on this slide.</a:t>
            </a:r>
            <a:endParaRPr lang="en-US" sz="1200" b="0" i="0" u="none" strike="noStrike" cap="none" dirty="0">
              <a:solidFill>
                <a:schemeClr val="dk1"/>
              </a:solidFill>
              <a:latin typeface="Calibri"/>
              <a:ea typeface="Calibri"/>
              <a:cs typeface="Calibri"/>
              <a:sym typeface="Calibri"/>
            </a:endParaRPr>
          </a:p>
          <a:p>
            <a:pPr marL="228600" marR="0" lvl="0" indent="-228600" algn="l" rtl="0">
              <a:spcBef>
                <a:spcPts val="0"/>
              </a:spcBef>
              <a:buClr>
                <a:schemeClr val="dk1"/>
              </a:buClr>
              <a:buSzPct val="100000"/>
              <a:buFont typeface="Calibri"/>
              <a:buAutoNum type="arabicPeriod"/>
            </a:pPr>
            <a:r>
              <a:rPr lang="en-US" sz="1200" b="0" i="0" u="none" strike="noStrike" cap="none" dirty="0">
                <a:solidFill>
                  <a:schemeClr val="dk1"/>
                </a:solidFill>
                <a:latin typeface="Calibri"/>
                <a:ea typeface="Calibri"/>
                <a:cs typeface="Calibri"/>
                <a:sym typeface="Calibri"/>
              </a:rPr>
              <a:t> Generate a common list of everyone’s ideas by asking each pair to contribute one thing etc. writing list on board as you go.</a:t>
            </a:r>
          </a:p>
        </p:txBody>
      </p:sp>
      <p:sp>
        <p:nvSpPr>
          <p:cNvPr id="209" name="Shape 209"/>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14200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5" name="Shape 21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Work for a few minutes in pairs, then produce a class list.  Seek input from as many student as possible.  If students don’t have new ideas, they can agree, disagree or edit other ideas from the list.  Everybody contributes to the class consensus list!</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Samples from two classrooms given below. An asterisk indicates a student who wanted to offer an item already listed. </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They grow****</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They move on their own***</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They reproduce**</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Everything takes in food/nutrients**</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They die****</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They have metabolism *</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Exchange Oxygen/Carbon Dioxide with the environment**</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Every living thing has a level of complexity *</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All living things take in energy from the environment* *</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All living things can survive on their own**</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All living things have a purpose**</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All living things need water*</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All living things have cells*****</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Every living thing ages*</a:t>
            </a:r>
          </a:p>
          <a:p>
            <a:pPr marL="342900" marR="0" lvl="0" indent="-34290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All living things develop (changes)*</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514350" marR="0" lvl="0" indent="-51435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Living things have a source of energy /food ***</a:t>
            </a:r>
          </a:p>
          <a:p>
            <a:pPr marL="514350" marR="0" lvl="0" indent="-51435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It grows /developing********</a:t>
            </a:r>
          </a:p>
          <a:p>
            <a:pPr marL="514350" marR="0" lvl="0" indent="-51435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Reproduce ***</a:t>
            </a:r>
          </a:p>
          <a:p>
            <a:pPr marL="514350" marR="0" lvl="0" indent="-51435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Relationship with oxygen*</a:t>
            </a:r>
          </a:p>
          <a:p>
            <a:pPr marL="514350" marR="0" lvl="0" indent="-51435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Made out of one or more cells****</a:t>
            </a:r>
          </a:p>
          <a:p>
            <a:pPr marL="514350" marR="0" lvl="0" indent="-51435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Be born/Age/lifespan (die?)  ****</a:t>
            </a:r>
          </a:p>
          <a:p>
            <a:pPr marL="514350" marR="0" lvl="0" indent="-51435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Adapts to change/evolves over time**  </a:t>
            </a:r>
          </a:p>
          <a:p>
            <a:pPr marL="514350" marR="0" lvl="0" indent="-51435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Release waste***</a:t>
            </a:r>
          </a:p>
          <a:p>
            <a:pPr marL="514350" marR="0" lvl="0" indent="-51435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Take in elements from the environment**</a:t>
            </a:r>
          </a:p>
          <a:p>
            <a:pPr marL="514350" marR="0" lvl="0" indent="-514350" algn="l" rtl="0">
              <a:spcBef>
                <a:spcPts val="0"/>
              </a:spcBef>
              <a:spcAft>
                <a:spcPts val="0"/>
              </a:spcAft>
              <a:buClr>
                <a:srgbClr val="0000FF"/>
              </a:buClr>
              <a:buSzPct val="100000"/>
              <a:buFont typeface="Calibri"/>
              <a:buAutoNum type="arabicPeriod"/>
            </a:pPr>
            <a:r>
              <a:rPr lang="en-US" sz="1200" b="1" i="0" u="none" strike="noStrike" cap="none" dirty="0">
                <a:solidFill>
                  <a:srgbClr val="0000FF"/>
                </a:solidFill>
                <a:latin typeface="Calibri"/>
                <a:ea typeface="Calibri"/>
                <a:cs typeface="Calibri"/>
                <a:sym typeface="Calibri"/>
              </a:rPr>
              <a:t>Can make itself move*</a:t>
            </a:r>
          </a:p>
          <a:p>
            <a:pPr marL="0" marR="0" lvl="0" indent="0" algn="l" rtl="0">
              <a:spcBef>
                <a:spcPts val="0"/>
              </a:spcBef>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p:txBody>
      </p:sp>
      <p:sp>
        <p:nvSpPr>
          <p:cNvPr id="216" name="Shape 21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4908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23" name="Shape 22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We</a:t>
            </a:r>
            <a:r>
              <a:rPr lang="en-US" sz="1200" b="0" i="0" u="none" strike="noStrike" cap="none" baseline="0" dirty="0">
                <a:solidFill>
                  <a:schemeClr val="dk1"/>
                </a:solidFill>
                <a:latin typeface="Calibri"/>
                <a:ea typeface="Calibri"/>
                <a:cs typeface="Calibri"/>
                <a:sym typeface="Calibri"/>
              </a:rPr>
              <a:t> have d</a:t>
            </a:r>
            <a:r>
              <a:rPr lang="en-US" sz="1200" b="0" i="0" u="none" strike="noStrike" cap="none" dirty="0">
                <a:solidFill>
                  <a:schemeClr val="dk1"/>
                </a:solidFill>
                <a:latin typeface="Calibri"/>
                <a:ea typeface="Calibri"/>
                <a:cs typeface="Calibri"/>
                <a:sym typeface="Calibri"/>
              </a:rPr>
              <a:t>eliberately left this open – get their ideas out rather than just pushing them to ask the question we want!</a:t>
            </a:r>
          </a:p>
        </p:txBody>
      </p:sp>
      <p:sp>
        <p:nvSpPr>
          <p:cNvPr id="224" name="Shape 22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32339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Shape 23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1" name="Shape 23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The image here is a sample from one teacher’s version of the Odd-One-Out. There are four fish and a starfish (sea star). The image can be used to reinforce contemporary ideas about similarity corresponding to relatedness. Or, better yet,</a:t>
            </a:r>
            <a:r>
              <a:rPr lang="en-US" sz="1200" b="0" i="0" u="none" strike="noStrike" cap="none" baseline="0" dirty="0">
                <a:solidFill>
                  <a:schemeClr val="dk1"/>
                </a:solidFill>
                <a:latin typeface="Calibri"/>
                <a:ea typeface="Calibri"/>
                <a:cs typeface="Calibri"/>
                <a:sym typeface="Calibri"/>
              </a:rPr>
              <a:t> you can use one of your own. </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Don’t unpack ideas about phylogeny here. If</a:t>
            </a:r>
            <a:r>
              <a:rPr lang="en-US" sz="1200" b="0" i="0" u="none" strike="noStrike" cap="none" baseline="0" dirty="0">
                <a:solidFill>
                  <a:schemeClr val="dk1"/>
                </a:solidFill>
                <a:latin typeface="Calibri"/>
                <a:ea typeface="Calibri"/>
                <a:cs typeface="Calibri"/>
                <a:sym typeface="Calibri"/>
              </a:rPr>
              <a:t> you are a history fanatic, y</a:t>
            </a:r>
            <a:r>
              <a:rPr lang="en-US" sz="1200" b="0" i="0" u="none" strike="noStrike" cap="none" dirty="0">
                <a:solidFill>
                  <a:schemeClr val="dk1"/>
                </a:solidFill>
                <a:latin typeface="Calibri"/>
                <a:ea typeface="Calibri"/>
                <a:cs typeface="Calibri"/>
                <a:sym typeface="Calibri"/>
              </a:rPr>
              <a:t>ou can just say that the Renaissance and Linnaean classification solidly recognized that humans are part of the apes and rescinded the ideas put forward in representations like the Scala </a:t>
            </a:r>
            <a:r>
              <a:rPr lang="en-US" sz="1200" b="0" i="0" u="none" strike="noStrike" cap="none" dirty="0" err="1">
                <a:solidFill>
                  <a:schemeClr val="dk1"/>
                </a:solidFill>
                <a:latin typeface="Calibri"/>
                <a:ea typeface="Calibri"/>
                <a:cs typeface="Calibri"/>
                <a:sym typeface="Calibri"/>
              </a:rPr>
              <a:t>Naturae</a:t>
            </a:r>
            <a:r>
              <a:rPr lang="en-US" sz="1200" b="0" i="0" u="none" strike="noStrike" cap="none" dirty="0">
                <a:solidFill>
                  <a:schemeClr val="dk1"/>
                </a:solidFill>
                <a:latin typeface="Calibri"/>
                <a:ea typeface="Calibri"/>
                <a:cs typeface="Calibri"/>
                <a:sym typeface="Calibri"/>
              </a:rPr>
              <a:t>. (Though it is commonly still misunderstood that humans are more highly evolved than jellyfish- which is not true. This is an idea that we may have a chance to unpack toward the end of the year.) We have chosen in this curriculum</a:t>
            </a:r>
            <a:r>
              <a:rPr lang="en-US" sz="1200" b="0" i="0" u="none" strike="noStrike" cap="none" baseline="0" dirty="0">
                <a:solidFill>
                  <a:schemeClr val="dk1"/>
                </a:solidFill>
                <a:latin typeface="Calibri"/>
                <a:ea typeface="Calibri"/>
                <a:cs typeface="Calibri"/>
                <a:sym typeface="Calibri"/>
              </a:rPr>
              <a:t> to leave most of the discussion of the single origin of life and deep-time evolution to the end of the year (see Unity and Diversity Part 2). You may choose to introduce those ideas earlier. Refrain, however, from student sense-making around big, deep time patterns. All they need to do is to recognize that biodiversity has changed over time / species on the planet have changed over time. Leave it at the phenomenon level as much as possible and put the rest in the parking lot.</a:t>
            </a:r>
            <a:endParaRPr lang="en-US" sz="1200" b="0" i="0" u="none" strike="noStrike" cap="none" dirty="0">
              <a:solidFill>
                <a:schemeClr val="dk1"/>
              </a:solidFill>
              <a:latin typeface="Calibri"/>
              <a:ea typeface="Calibri"/>
              <a:cs typeface="Calibri"/>
              <a:sym typeface="Calibri"/>
            </a:endParaRPr>
          </a:p>
        </p:txBody>
      </p:sp>
      <p:sp>
        <p:nvSpPr>
          <p:cNvPr id="232" name="Shape 232"/>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03785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42" name="Shape 24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Again, don’t unpack ideas about phylogeny here. If</a:t>
            </a:r>
            <a:r>
              <a:rPr lang="en-US" sz="1200" b="0" i="0" u="none" strike="noStrike" cap="none" baseline="0" dirty="0">
                <a:solidFill>
                  <a:schemeClr val="dk1"/>
                </a:solidFill>
                <a:latin typeface="Calibri"/>
                <a:ea typeface="Calibri"/>
                <a:cs typeface="Calibri"/>
                <a:sym typeface="Calibri"/>
              </a:rPr>
              <a:t> you are a history fanatic, y</a:t>
            </a:r>
            <a:r>
              <a:rPr lang="en-US" sz="1200" b="0" i="0" u="none" strike="noStrike" cap="none" dirty="0">
                <a:solidFill>
                  <a:schemeClr val="dk1"/>
                </a:solidFill>
                <a:latin typeface="Calibri"/>
                <a:ea typeface="Calibri"/>
                <a:cs typeface="Calibri"/>
                <a:sym typeface="Calibri"/>
              </a:rPr>
              <a:t>ou can just say that the Renaissance and Linnaean classification solidly recognized that humans are part of the apes and rescinded the ideas put forward in representations like the Scala </a:t>
            </a:r>
            <a:r>
              <a:rPr lang="en-US" sz="1200" b="0" i="0" u="none" strike="noStrike" cap="none" dirty="0" err="1">
                <a:solidFill>
                  <a:schemeClr val="dk1"/>
                </a:solidFill>
                <a:latin typeface="Calibri"/>
                <a:ea typeface="Calibri"/>
                <a:cs typeface="Calibri"/>
                <a:sym typeface="Calibri"/>
              </a:rPr>
              <a:t>Naturae</a:t>
            </a:r>
            <a:r>
              <a:rPr lang="en-US" sz="1200" b="0" i="0" u="none" strike="noStrike" cap="none" dirty="0">
                <a:solidFill>
                  <a:schemeClr val="dk1"/>
                </a:solidFill>
                <a:latin typeface="Calibri"/>
                <a:ea typeface="Calibri"/>
                <a:cs typeface="Calibri"/>
                <a:sym typeface="Calibri"/>
              </a:rPr>
              <a:t>. (Though it is commonly still misunderstood that humans are more highly evolved than jellyfish- which is not true. This is an idea that we may have a chance to unpack toward the end of the year.) We have chosen in this curriculum</a:t>
            </a:r>
            <a:r>
              <a:rPr lang="en-US" sz="1200" b="0" i="0" u="none" strike="noStrike" cap="none" baseline="0" dirty="0">
                <a:solidFill>
                  <a:schemeClr val="dk1"/>
                </a:solidFill>
                <a:latin typeface="Calibri"/>
                <a:ea typeface="Calibri"/>
                <a:cs typeface="Calibri"/>
                <a:sym typeface="Calibri"/>
              </a:rPr>
              <a:t> to leave most of the discussion of the single origin of life and deep-time evolution to the end of the year (see Unity and Diversity Part 2). You may choose to introduce those ideas earlier. Refrain, however, from student sense-making around big, deep time patterns. All they need to do is to recognize that biodiversity has changed over time / species on the planet have changed over time. Leave it at the phenomenon level as much as possible and put the rest in the parking lot.</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SOURCES:</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Image, ”joy-baby-one-year-toddler-child”</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(https://pixabay.com/en/joy-baby-one-year-todler-child-1709006/)</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By No Attribution,</a:t>
            </a:r>
            <a:r>
              <a:rPr lang="en-US" sz="1200" b="0" i="0" u="none" strike="noStrike" cap="none" baseline="0" dirty="0">
                <a:solidFill>
                  <a:schemeClr val="dk1"/>
                </a:solidFill>
                <a:latin typeface="Calibri"/>
                <a:ea typeface="Calibri"/>
                <a:cs typeface="Calibri"/>
                <a:sym typeface="Calibri"/>
              </a:rPr>
              <a:t> </a:t>
            </a:r>
            <a:r>
              <a:rPr lang="en-US" sz="1200" b="0" i="0" u="none" strike="noStrike" cap="none" baseline="0" dirty="0" err="1">
                <a:solidFill>
                  <a:schemeClr val="dk1"/>
                </a:solidFill>
                <a:latin typeface="Calibri"/>
                <a:ea typeface="Calibri"/>
                <a:cs typeface="Calibri"/>
                <a:sym typeface="Calibri"/>
              </a:rPr>
              <a:t>Pixabay</a:t>
            </a:r>
            <a:r>
              <a:rPr lang="en-US" sz="1200" b="0" i="0" u="none" strike="noStrike" cap="none" baseline="0" dirty="0">
                <a:solidFill>
                  <a:schemeClr val="dk1"/>
                </a:solidFill>
                <a:latin typeface="Calibri"/>
                <a:ea typeface="Calibri"/>
                <a:cs typeface="Calibri"/>
                <a:sym typeface="Calibri"/>
              </a:rPr>
              <a:t>, </a:t>
            </a:r>
            <a:r>
              <a:rPr lang="en-US" b="0" dirty="0">
                <a:effectLst/>
              </a:rPr>
              <a:t>CC0 1.0 Universal</a:t>
            </a:r>
            <a:r>
              <a:rPr lang="en-US" b="0" dirty="0"/>
              <a:t> (</a:t>
            </a:r>
            <a:r>
              <a:rPr lang="en-US" b="0" dirty="0">
                <a:effectLst/>
              </a:rPr>
              <a:t>CC0 1.0</a:t>
            </a:r>
            <a:r>
              <a:rPr lang="en-US" b="0" dirty="0"/>
              <a:t>) Public Domain Dedication,</a:t>
            </a:r>
            <a:r>
              <a:rPr lang="en-US" b="0" baseline="0" dirty="0"/>
              <a:t> https://creativecommons.org/publicdomain/zero/1.0/deed.en</a:t>
            </a:r>
            <a:endParaRPr lang="en-US" b="0" dirty="0"/>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Image, “</a:t>
            </a:r>
            <a:r>
              <a:rPr lang="en-US" b="0" dirty="0"/>
              <a:t>Baby Gorilla Sitting and Looking Up</a:t>
            </a:r>
            <a:r>
              <a:rPr lang="en-US" sz="1200" b="0" i="0" u="none" strike="noStrike" cap="none" dirty="0">
                <a:solidFill>
                  <a:schemeClr val="dk1"/>
                </a:solidFill>
                <a:latin typeface="Calibri"/>
                <a:sym typeface="Calibri"/>
              </a:rPr>
              <a:t>”</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sym typeface="Calibri"/>
              </a:rPr>
              <a:t>(https://www.flickr.com/photos/ekilby/25756822253)</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sym typeface="Calibri"/>
              </a:rPr>
              <a:t>By Eric </a:t>
            </a:r>
            <a:r>
              <a:rPr lang="en-US" sz="1200" b="0" i="0" u="none" strike="noStrike" cap="none" dirty="0" err="1">
                <a:solidFill>
                  <a:schemeClr val="dk1"/>
                </a:solidFill>
                <a:latin typeface="Calibri"/>
                <a:sym typeface="Calibri"/>
              </a:rPr>
              <a:t>Kilby</a:t>
            </a:r>
            <a:r>
              <a:rPr lang="en-US" sz="1200" b="0" i="0" u="none" strike="noStrike" cap="none" dirty="0">
                <a:solidFill>
                  <a:schemeClr val="dk1"/>
                </a:solidFill>
                <a:latin typeface="Calibri"/>
                <a:sym typeface="Calibri"/>
              </a:rPr>
              <a:t>,</a:t>
            </a:r>
            <a:r>
              <a:rPr lang="en-US" sz="1200" b="0" i="0" u="none" strike="noStrike" cap="none" baseline="0" dirty="0">
                <a:solidFill>
                  <a:schemeClr val="dk1"/>
                </a:solidFill>
                <a:latin typeface="Calibri"/>
                <a:sym typeface="Calibri"/>
              </a:rPr>
              <a:t> </a:t>
            </a:r>
            <a:r>
              <a:rPr lang="en-US" b="0" dirty="0"/>
              <a:t>Attribution-</a:t>
            </a:r>
            <a:r>
              <a:rPr lang="en-US" b="0" dirty="0" err="1"/>
              <a:t>ShareAlike</a:t>
            </a:r>
            <a:r>
              <a:rPr lang="en-US" b="0" dirty="0"/>
              <a:t> 2.0 Generic (CC BY-SA 2.0),</a:t>
            </a:r>
            <a:r>
              <a:rPr lang="en-US" b="0" baseline="0" dirty="0"/>
              <a:t> https://creativecommons.org/licenses/by-sa/2.0/</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sz="1200" b="0" i="0" u="none" strike="noStrike" cap="none" baseline="0" dirty="0">
              <a:solidFill>
                <a:schemeClr val="dk1"/>
              </a:solidFill>
              <a:latin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baseline="0" dirty="0">
                <a:solidFill>
                  <a:schemeClr val="dk1"/>
                </a:solidFill>
                <a:latin typeface="Calibri"/>
                <a:sym typeface="Calibri"/>
              </a:rPr>
              <a:t>Image, “</a:t>
            </a:r>
            <a:r>
              <a:rPr lang="en-US" b="0" dirty="0"/>
              <a:t>LAZ140322_21</a:t>
            </a:r>
            <a:r>
              <a:rPr lang="en-US" b="0" baseline="0" dirty="0"/>
              <a:t> [Baby Chimp}”</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baseline="0" dirty="0">
                <a:solidFill>
                  <a:schemeClr val="dk1"/>
                </a:solidFill>
                <a:latin typeface="Calibri"/>
                <a:sym typeface="Calibri"/>
              </a:rPr>
              <a:t>(https://www.flickr.com/photos/101951515@N07/14165495295)</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baseline="0" dirty="0">
                <a:solidFill>
                  <a:schemeClr val="dk1"/>
                </a:solidFill>
                <a:latin typeface="Calibri"/>
                <a:sym typeface="Calibri"/>
              </a:rPr>
              <a:t>By Michele W, </a:t>
            </a:r>
            <a:r>
              <a:rPr lang="en-US" b="0" dirty="0"/>
              <a:t>Attribution-</a:t>
            </a:r>
            <a:r>
              <a:rPr lang="en-US" b="0" dirty="0" err="1"/>
              <a:t>NoDerivs</a:t>
            </a:r>
            <a:r>
              <a:rPr lang="en-US" b="0" dirty="0"/>
              <a:t> 2.0 Generic (CC BY-ND 2.0),</a:t>
            </a:r>
            <a:r>
              <a:rPr lang="en-US" b="0" baseline="0" dirty="0"/>
              <a:t> https://creativecommons.org/licenses/by-nd/2.0/</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b="0" baseline="0" dirty="0"/>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b="0" baseline="0" dirty="0"/>
              <a:t>Image, “</a:t>
            </a:r>
            <a:r>
              <a:rPr lang="en-US" dirty="0"/>
              <a:t>A kitten with green eyes staring into the distance</a:t>
            </a:r>
            <a:r>
              <a:rPr lang="en-US" b="0" baseline="0" dirty="0"/>
              <a:t>”</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b="0" baseline="0" dirty="0"/>
              <a:t>(https://commons.wikimedia.org/wiki/File%3AGreen_eyes_kitten.jpg)</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b="0" baseline="0" dirty="0"/>
              <a:t>By Steve-h (Flickr: Maggie) [CC BY-SA 2.0 (http://creativecommons.org/licenses/by-sa/2.0)], via Wikimedia Commons</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b="0" baseline="0" dirty="0"/>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b="0" baseline="0" dirty="0"/>
              <a:t>Image,”</a:t>
            </a:r>
            <a:r>
              <a:rPr lang="en-US" dirty="0"/>
              <a:t> Free Photos – Man Relaxing in Grass</a:t>
            </a:r>
            <a:r>
              <a:rPr lang="en-US" b="0" baseline="0" dirty="0"/>
              <a:t>”</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b="0" baseline="0" dirty="0"/>
              <a:t>(https://commons.wikimedia.org/wiki/File%3AMan-relaxing-in-the-grass_8954-480x359_(4811108310).jpg)</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b="0" baseline="0" dirty="0"/>
              <a:t>By Emilian Robert </a:t>
            </a:r>
            <a:r>
              <a:rPr lang="en-US" b="0" baseline="0" dirty="0" err="1"/>
              <a:t>Vicol</a:t>
            </a:r>
            <a:r>
              <a:rPr lang="en-US" b="0" baseline="0" dirty="0"/>
              <a:t> from Com. </a:t>
            </a:r>
            <a:r>
              <a:rPr lang="en-US" b="0" baseline="0" dirty="0" err="1"/>
              <a:t>Balanesti</a:t>
            </a:r>
            <a:r>
              <a:rPr lang="en-US" b="0" baseline="0" dirty="0"/>
              <a:t>, Romania (man-relaxing-in-the-grass_8954-480x359) [CC BY 2.0 (http://creativecommons.org/licenses/by/2.0)], via Wikimedia Commons</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b="0" baseline="0" dirty="0"/>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Image, ” monkey-chimpanzee-relaxed-nature”</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(https://pixabay.com/en/monkey-chimpanzee-relaxed-nature-742258/)</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By No Attribution,</a:t>
            </a:r>
            <a:r>
              <a:rPr lang="en-US" sz="1200" b="0" i="0" u="none" strike="noStrike" cap="none" baseline="0" dirty="0">
                <a:solidFill>
                  <a:schemeClr val="dk1"/>
                </a:solidFill>
                <a:latin typeface="Calibri"/>
                <a:ea typeface="Calibri"/>
                <a:cs typeface="Calibri"/>
                <a:sym typeface="Calibri"/>
              </a:rPr>
              <a:t> </a:t>
            </a:r>
            <a:r>
              <a:rPr lang="en-US" sz="1200" b="0" i="0" u="none" strike="noStrike" cap="none" baseline="0" dirty="0" err="1">
                <a:solidFill>
                  <a:schemeClr val="dk1"/>
                </a:solidFill>
                <a:latin typeface="Calibri"/>
                <a:ea typeface="Calibri"/>
                <a:cs typeface="Calibri"/>
                <a:sym typeface="Calibri"/>
              </a:rPr>
              <a:t>Pixabay</a:t>
            </a:r>
            <a:r>
              <a:rPr lang="en-US" sz="1200" b="0" i="0" u="none" strike="noStrike" cap="none" baseline="0" dirty="0">
                <a:solidFill>
                  <a:schemeClr val="dk1"/>
                </a:solidFill>
                <a:latin typeface="Calibri"/>
                <a:ea typeface="Calibri"/>
                <a:cs typeface="Calibri"/>
                <a:sym typeface="Calibri"/>
              </a:rPr>
              <a:t>, </a:t>
            </a:r>
            <a:r>
              <a:rPr lang="en-US" b="0" dirty="0">
                <a:effectLst/>
              </a:rPr>
              <a:t>CC0 1.0 Universal</a:t>
            </a:r>
            <a:r>
              <a:rPr lang="en-US" b="0" dirty="0"/>
              <a:t> (</a:t>
            </a:r>
            <a:r>
              <a:rPr lang="en-US" b="0" dirty="0">
                <a:effectLst/>
              </a:rPr>
              <a:t>CC0 1.0</a:t>
            </a:r>
            <a:r>
              <a:rPr lang="en-US" b="0" dirty="0"/>
              <a:t>) Public Domain Dedication,</a:t>
            </a:r>
            <a:r>
              <a:rPr lang="en-US" b="0" baseline="0" dirty="0"/>
              <a:t> https://creativecommons.org/publicdomain/zero/1.0/deed.en</a:t>
            </a:r>
            <a:endParaRPr lang="en-US" b="0" dirty="0"/>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b="0" dirty="0"/>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sz="1200" b="0" i="0" u="none" strike="noStrike" cap="none" dirty="0">
              <a:solidFill>
                <a:schemeClr val="dk1"/>
              </a:solidFill>
              <a:latin typeface="Calibri"/>
              <a:sym typeface="Calibri"/>
            </a:endParaRP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b="1" dirty="0"/>
          </a:p>
        </p:txBody>
      </p:sp>
      <p:sp>
        <p:nvSpPr>
          <p:cNvPr id="243" name="Shape 24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74748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8" name="Shape 25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The </a:t>
            </a:r>
            <a:r>
              <a:rPr lang="en-US" sz="1200" b="0" i="1" u="none" strike="noStrike" cap="none" dirty="0">
                <a:solidFill>
                  <a:schemeClr val="dk1"/>
                </a:solidFill>
                <a:latin typeface="Calibri"/>
                <a:ea typeface="Calibri"/>
                <a:cs typeface="Calibri"/>
                <a:sym typeface="Calibri"/>
              </a:rPr>
              <a:t>Scala </a:t>
            </a:r>
            <a:r>
              <a:rPr lang="en-US" sz="1200" b="0" i="1" u="none" strike="noStrike" cap="none" dirty="0" err="1">
                <a:solidFill>
                  <a:schemeClr val="dk1"/>
                </a:solidFill>
                <a:latin typeface="Calibri"/>
                <a:ea typeface="Calibri"/>
                <a:cs typeface="Calibri"/>
                <a:sym typeface="Calibri"/>
              </a:rPr>
              <a:t>Naturae</a:t>
            </a:r>
            <a:r>
              <a:rPr lang="en-US" sz="1200" b="0" i="1" u="none" strike="noStrike" cap="none"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(as named in Latin) represents the hierarchy of nature. Note that inanimate objects are included as a bottom tier. This kind of organization appears across cultures and was made famous in European culture through the writings of Thomas Aquinas.</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SOURCES:</a:t>
            </a: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These two images is effectively “creative commons” with a large number of uncredited posts and re-posts with no easy way to track a source.</a:t>
            </a:r>
          </a:p>
        </p:txBody>
      </p:sp>
      <p:sp>
        <p:nvSpPr>
          <p:cNvPr id="259" name="Shape 259"/>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35972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7" name="Shape 267"/>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Published in 1758, </a:t>
            </a:r>
            <a:r>
              <a:rPr lang="en-US" sz="1200" b="0" i="1" u="none" strike="noStrike" cap="none" dirty="0" err="1">
                <a:solidFill>
                  <a:schemeClr val="dk1"/>
                </a:solidFill>
                <a:latin typeface="Calibri"/>
                <a:ea typeface="Calibri"/>
                <a:cs typeface="Calibri"/>
                <a:sym typeface="Calibri"/>
              </a:rPr>
              <a:t>Systema</a:t>
            </a:r>
            <a:r>
              <a:rPr lang="en-US" sz="1200" b="0" i="1" u="none" strike="noStrike" cap="none" dirty="0">
                <a:solidFill>
                  <a:schemeClr val="dk1"/>
                </a:solidFill>
                <a:latin typeface="Calibri"/>
                <a:ea typeface="Calibri"/>
                <a:cs typeface="Calibri"/>
                <a:sym typeface="Calibri"/>
              </a:rPr>
              <a:t> </a:t>
            </a:r>
            <a:r>
              <a:rPr lang="en-US" sz="1200" b="0" i="1" u="none" strike="noStrike" cap="none" dirty="0" err="1">
                <a:solidFill>
                  <a:schemeClr val="dk1"/>
                </a:solidFill>
                <a:latin typeface="Calibri"/>
                <a:ea typeface="Calibri"/>
                <a:cs typeface="Calibri"/>
                <a:sym typeface="Calibri"/>
              </a:rPr>
              <a:t>Naturae</a:t>
            </a:r>
            <a:r>
              <a:rPr lang="en-US" sz="1200" b="0" i="0" u="none" strike="noStrike" cap="none" dirty="0">
                <a:solidFill>
                  <a:schemeClr val="dk1"/>
                </a:solidFill>
                <a:latin typeface="Calibri"/>
                <a:ea typeface="Calibri"/>
                <a:cs typeface="Calibri"/>
                <a:sym typeface="Calibri"/>
              </a:rPr>
              <a:t> gave us the classification framework we largely use today. Interestingly,</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there were only three kingdoms listed: animal, plant, mineral. Also all of the invertebrate animals were classified into either the </a:t>
            </a:r>
            <a:r>
              <a:rPr lang="en-US" sz="1200" b="0" i="0" u="none" strike="noStrike" cap="none" dirty="0" err="1">
                <a:solidFill>
                  <a:schemeClr val="dk1"/>
                </a:solidFill>
                <a:latin typeface="Calibri"/>
                <a:ea typeface="Calibri"/>
                <a:cs typeface="Calibri"/>
                <a:sym typeface="Calibri"/>
              </a:rPr>
              <a:t>Insecta</a:t>
            </a:r>
            <a:r>
              <a:rPr lang="en-US" sz="1200" b="0" i="0" u="none" strike="noStrike" cap="none" dirty="0">
                <a:solidFill>
                  <a:schemeClr val="dk1"/>
                </a:solidFill>
                <a:latin typeface="Calibri"/>
                <a:ea typeface="Calibri"/>
                <a:cs typeface="Calibri"/>
                <a:sym typeface="Calibri"/>
              </a:rPr>
              <a:t> (now Arthropoda) and Vermes (all those others including mollusks, worms, echinoderms, etc.).</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SOURCES:</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Image, “</a:t>
            </a:r>
            <a:r>
              <a:rPr lang="en-US" dirty="0"/>
              <a:t>Title page of the 10th edition of </a:t>
            </a:r>
            <a:r>
              <a:rPr lang="en-US" dirty="0" err="1"/>
              <a:t>Systema</a:t>
            </a:r>
            <a:r>
              <a:rPr lang="en-US" dirty="0"/>
              <a:t> </a:t>
            </a:r>
            <a:r>
              <a:rPr lang="en-US" dirty="0" err="1"/>
              <a:t>naturæ</a:t>
            </a:r>
            <a:r>
              <a:rPr lang="en-US" dirty="0"/>
              <a:t> written by Carl </a:t>
            </a:r>
            <a:r>
              <a:rPr lang="en-US" dirty="0" err="1"/>
              <a:t>Linnæus</a:t>
            </a:r>
            <a:r>
              <a:rPr lang="en-US" dirty="0"/>
              <a:t>, published in 1758 by L. </a:t>
            </a:r>
            <a:r>
              <a:rPr lang="en-US" dirty="0" err="1"/>
              <a:t>Salvius</a:t>
            </a:r>
            <a:r>
              <a:rPr lang="en-US" dirty="0"/>
              <a:t> in Stockholm.</a:t>
            </a:r>
            <a:r>
              <a:rPr lang="en-US" sz="1200" b="0" i="0" u="none" strike="noStrike" cap="none" dirty="0">
                <a:solidFill>
                  <a:schemeClr val="dk1"/>
                </a:solidFill>
                <a:latin typeface="Calibri"/>
                <a:ea typeface="Calibri"/>
                <a:cs typeface="Calibri"/>
                <a:sym typeface="Calibri"/>
              </a:rPr>
              <a:t>”</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(https://commons.wikimedia.org/wiki/File%3ALinnaeus1758-title-page.jpg)</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By Carl Linnaeus [Public domain], via Wikimedia Commons</a:t>
            </a: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Image, “</a:t>
            </a:r>
            <a:r>
              <a:rPr lang="en-US" b="0" i="0" dirty="0">
                <a:effectLst/>
              </a:rPr>
              <a:t>Carl von </a:t>
            </a:r>
            <a:r>
              <a:rPr lang="en-US" b="0" i="0" dirty="0" err="1">
                <a:effectLst/>
              </a:rPr>
              <a:t>Linné</a:t>
            </a:r>
            <a:r>
              <a:rPr lang="en-US" b="0" i="0" dirty="0">
                <a:effectLst/>
              </a:rPr>
              <a:t> 1707–1778</a:t>
            </a:r>
            <a:r>
              <a:rPr lang="en-US" sz="1200" b="0" i="0" u="none" strike="noStrike" cap="none" dirty="0">
                <a:solidFill>
                  <a:schemeClr val="dk1"/>
                </a:solidFill>
                <a:latin typeface="Calibri"/>
                <a:ea typeface="Calibri"/>
                <a:cs typeface="Calibri"/>
                <a:sym typeface="Calibri"/>
              </a:rPr>
              <a:t>”</a:t>
            </a:r>
          </a:p>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(https://commons.wikimedia.org/wiki/File%3ACarl_von_Linn%C3%A9.jpg)</a:t>
            </a:r>
          </a:p>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By Alexander </a:t>
            </a:r>
            <a:r>
              <a:rPr lang="en-US" sz="1200" b="0" i="0" u="none" strike="noStrike" cap="none" dirty="0" err="1">
                <a:solidFill>
                  <a:schemeClr val="dk1"/>
                </a:solidFill>
                <a:latin typeface="Calibri"/>
                <a:ea typeface="Calibri"/>
                <a:cs typeface="Calibri"/>
                <a:sym typeface="Calibri"/>
              </a:rPr>
              <a:t>Roslin</a:t>
            </a:r>
            <a:r>
              <a:rPr lang="en-US" sz="1200" b="0" i="0" u="none" strike="noStrike" cap="none" dirty="0">
                <a:solidFill>
                  <a:schemeClr val="dk1"/>
                </a:solidFill>
                <a:latin typeface="Calibri"/>
                <a:ea typeface="Calibri"/>
                <a:cs typeface="Calibri"/>
                <a:sym typeface="Calibri"/>
              </a:rPr>
              <a:t> [Public domain], via Wikimedia Commons</a:t>
            </a:r>
          </a:p>
          <a:p>
            <a:pPr marL="0" marR="0" lvl="0" indent="0" algn="l" rtl="0">
              <a:lnSpc>
                <a:spcPct val="100000"/>
              </a:lnSpc>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p:txBody>
      </p:sp>
      <p:sp>
        <p:nvSpPr>
          <p:cNvPr id="268" name="Shape 26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91856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91" name="Shape 29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This last example can be used to help students recognize yet another pattern:</a:t>
            </a:r>
            <a:r>
              <a:rPr lang="en-US" sz="1200" b="0" i="0" u="none" strike="noStrike" cap="none" baseline="0" dirty="0">
                <a:solidFill>
                  <a:schemeClr val="dk1"/>
                </a:solidFill>
                <a:latin typeface="Calibri"/>
                <a:ea typeface="Calibri"/>
                <a:cs typeface="Calibri"/>
                <a:sym typeface="Calibri"/>
              </a:rPr>
              <a:t> within groups, the diversity can often be explained by looking at the environment. Why have three different kinds of </a:t>
            </a:r>
            <a:r>
              <a:rPr lang="en-US" sz="1200" b="0" i="0" u="none" strike="noStrike" cap="none" baseline="0" dirty="0" err="1">
                <a:solidFill>
                  <a:schemeClr val="dk1"/>
                </a:solidFill>
                <a:latin typeface="Calibri"/>
                <a:ea typeface="Calibri"/>
                <a:cs typeface="Calibri"/>
                <a:sym typeface="Calibri"/>
              </a:rPr>
              <a:t>mantids</a:t>
            </a:r>
            <a:r>
              <a:rPr lang="en-US" sz="1200" b="0" i="0" u="none" strike="noStrike" cap="none" baseline="0" dirty="0">
                <a:solidFill>
                  <a:schemeClr val="dk1"/>
                </a:solidFill>
                <a:latin typeface="Calibri"/>
                <a:ea typeface="Calibri"/>
                <a:cs typeface="Calibri"/>
                <a:sym typeface="Calibri"/>
              </a:rPr>
              <a:t>? They all essentially eat the same way and serve similar ecological roles, so what’s up with this? This example really does a nice job of highlighting the idea of adaptation. Don’t give students lots of ideas about adaptation. They will have a chance to explore it later in the curriculum.</a:t>
            </a:r>
          </a:p>
          <a:p>
            <a:pPr marL="0" marR="0" lvl="0" indent="0" algn="l" rtl="0">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The link to the video is optional of course, but it’s a nice clip if you have time and can use YouTube.</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SOURCES:</a:t>
            </a: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Image,</a:t>
            </a:r>
            <a:r>
              <a:rPr lang="en-US" sz="1200" b="0" i="0" u="none" strike="noStrike" cap="none" baseline="0" dirty="0">
                <a:solidFill>
                  <a:schemeClr val="dk1"/>
                </a:solidFill>
                <a:latin typeface="Calibri"/>
                <a:ea typeface="Calibri"/>
                <a:cs typeface="Calibri"/>
                <a:sym typeface="Calibri"/>
              </a:rPr>
              <a:t> “</a:t>
            </a:r>
            <a:r>
              <a:rPr lang="en-US" dirty="0"/>
              <a:t>Praying mantis</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(https://commons.wikimedia.org/wiki/File%3APraying_mantis_india.jpg)</a:t>
            </a:r>
            <a:br>
              <a:rPr lang="en-US" sz="1200" b="0" i="0" u="none" strike="noStrike" cap="none" baseline="0" dirty="0">
                <a:solidFill>
                  <a:schemeClr val="dk1"/>
                </a:solidFill>
                <a:latin typeface="Calibri"/>
                <a:ea typeface="Calibri"/>
                <a:cs typeface="Calibri"/>
                <a:sym typeface="Calibri"/>
              </a:rPr>
            </a:br>
            <a:r>
              <a:rPr lang="en-US" sz="1200" b="0" i="0" u="none" strike="noStrike" cap="none" baseline="0" dirty="0">
                <a:solidFill>
                  <a:schemeClr val="dk1"/>
                </a:solidFill>
                <a:latin typeface="Calibri"/>
                <a:ea typeface="Calibri"/>
                <a:cs typeface="Calibri"/>
                <a:sym typeface="Calibri"/>
              </a:rPr>
              <a:t>By Shiva </a:t>
            </a:r>
            <a:r>
              <a:rPr lang="en-US" sz="1200" b="0" i="0" u="none" strike="noStrike" cap="none" baseline="0" dirty="0" err="1">
                <a:solidFill>
                  <a:schemeClr val="dk1"/>
                </a:solidFill>
                <a:latin typeface="Calibri"/>
                <a:ea typeface="Calibri"/>
                <a:cs typeface="Calibri"/>
                <a:sym typeface="Calibri"/>
              </a:rPr>
              <a:t>shankar</a:t>
            </a:r>
            <a:r>
              <a:rPr lang="en-US" sz="1200" b="0" i="0" u="none" strike="noStrike" cap="none" baseline="0" dirty="0">
                <a:solidFill>
                  <a:schemeClr val="dk1"/>
                </a:solidFill>
                <a:latin typeface="Calibri"/>
                <a:ea typeface="Calibri"/>
                <a:cs typeface="Calibri"/>
                <a:sym typeface="Calibri"/>
              </a:rPr>
              <a:t> (Taken at </a:t>
            </a:r>
            <a:r>
              <a:rPr lang="en-US" sz="1200" b="0" i="0" u="none" strike="noStrike" cap="none" baseline="0" dirty="0" err="1">
                <a:solidFill>
                  <a:schemeClr val="dk1"/>
                </a:solidFill>
                <a:latin typeface="Calibri"/>
                <a:ea typeface="Calibri"/>
                <a:cs typeface="Calibri"/>
                <a:sym typeface="Calibri"/>
              </a:rPr>
              <a:t>karkala</a:t>
            </a:r>
            <a:r>
              <a:rPr lang="en-US" sz="1200" b="0" i="0" u="none" strike="noStrike" cap="none" baseline="0" dirty="0">
                <a:solidFill>
                  <a:schemeClr val="dk1"/>
                </a:solidFill>
                <a:latin typeface="Calibri"/>
                <a:ea typeface="Calibri"/>
                <a:cs typeface="Calibri"/>
                <a:sym typeface="Calibri"/>
              </a:rPr>
              <a:t>, Karnataka as a praying mantis) [CC BY-SA 2.0 (http://creativecommons.org/licenses/by-sa/2.0)],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Image. “</a:t>
            </a:r>
            <a:r>
              <a:rPr lang="en-US" dirty="0"/>
              <a:t>Camouflage: Flower Mantis </a:t>
            </a:r>
            <a:r>
              <a:rPr lang="en-US" i="1" dirty="0" err="1"/>
              <a:t>Hymenopus</a:t>
            </a:r>
            <a:r>
              <a:rPr lang="en-US" i="1" dirty="0"/>
              <a:t> </a:t>
            </a:r>
            <a:r>
              <a:rPr lang="en-US" i="1" dirty="0" err="1"/>
              <a:t>coronatus</a:t>
            </a:r>
            <a:r>
              <a:rPr lang="en-US" dirty="0"/>
              <a:t> on Phalaenopsis orchid</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(https://commons.wikimedia.org/wiki/File%3AInsect_camouflage_PP08338.png)</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By Philipp </a:t>
            </a:r>
            <a:r>
              <a:rPr lang="en-US" sz="1200" b="0" i="0" u="none" strike="noStrike" cap="none" baseline="0" dirty="0" err="1">
                <a:solidFill>
                  <a:schemeClr val="dk1"/>
                </a:solidFill>
                <a:latin typeface="Calibri"/>
                <a:ea typeface="Calibri"/>
                <a:cs typeface="Calibri"/>
                <a:sym typeface="Calibri"/>
              </a:rPr>
              <a:t>Psurek</a:t>
            </a:r>
            <a:r>
              <a:rPr lang="en-US" sz="1200" b="0" i="0" u="none" strike="noStrike" cap="none" baseline="0" dirty="0">
                <a:solidFill>
                  <a:schemeClr val="dk1"/>
                </a:solidFill>
                <a:latin typeface="Calibri"/>
                <a:ea typeface="Calibri"/>
                <a:cs typeface="Calibri"/>
                <a:sym typeface="Calibri"/>
              </a:rPr>
              <a:t> (Own work) [CC BY-SA 3.0 de (http://creativecommons.org/licenses/by-sa/3.0/de/deed.en)],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Image, ”</a:t>
            </a:r>
            <a:r>
              <a:rPr lang="en-US" dirty="0"/>
              <a:t>Dead leaf mantis (</a:t>
            </a:r>
            <a:r>
              <a:rPr lang="en-US" i="1" dirty="0" err="1"/>
              <a:t>Deroplatys</a:t>
            </a:r>
            <a:r>
              <a:rPr lang="en-US" i="1" dirty="0"/>
              <a:t> </a:t>
            </a:r>
            <a:r>
              <a:rPr lang="en-US" i="1" dirty="0" err="1"/>
              <a:t>desiccata</a:t>
            </a:r>
            <a:r>
              <a:rPr lang="en-US" dirty="0"/>
              <a:t>) at </a:t>
            </a:r>
            <a:r>
              <a:rPr lang="en-US" dirty="0" err="1"/>
              <a:t>Bugworld</a:t>
            </a:r>
            <a:r>
              <a:rPr lang="en-US" dirty="0"/>
              <a:t> in Bristol Zoo, Bristol, England</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(https://commons.wikimedia.org/wiki/File%3ABristol.zoo.dead.leaf.mantis.arp.jpg)</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By Adrian </a:t>
            </a:r>
            <a:r>
              <a:rPr lang="en-US" sz="1200" b="0" i="0" u="none" strike="noStrike" cap="none" baseline="0" dirty="0" err="1">
                <a:solidFill>
                  <a:schemeClr val="dk1"/>
                </a:solidFill>
                <a:latin typeface="Calibri"/>
                <a:ea typeface="Calibri"/>
                <a:cs typeface="Calibri"/>
                <a:sym typeface="Calibri"/>
              </a:rPr>
              <a:t>Pingstone</a:t>
            </a:r>
            <a:r>
              <a:rPr lang="en-US" sz="1200" b="0" i="0" u="none" strike="noStrike" cap="none" baseline="0" dirty="0">
                <a:solidFill>
                  <a:schemeClr val="dk1"/>
                </a:solidFill>
                <a:latin typeface="Calibri"/>
                <a:ea typeface="Calibri"/>
                <a:cs typeface="Calibri"/>
                <a:sym typeface="Calibri"/>
              </a:rPr>
              <a:t> (Own work) [Public domain],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p:txBody>
      </p:sp>
      <p:sp>
        <p:nvSpPr>
          <p:cNvPr id="292" name="Shape 292"/>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5898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a:t>
            </a:fld>
            <a:endParaRPr lang="en-US"/>
          </a:p>
        </p:txBody>
      </p:sp>
    </p:spTree>
    <p:extLst>
      <p:ext uri="{BB962C8B-B14F-4D97-AF65-F5344CB8AC3E}">
        <p14:creationId xmlns:p14="http://schemas.microsoft.com/office/powerpoint/2010/main" val="2452577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91" name="Shape 29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Continued</a:t>
            </a:r>
            <a:r>
              <a:rPr lang="en-US" sz="1200" b="0" i="0" u="none" strike="noStrike" cap="none" baseline="0" dirty="0">
                <a:solidFill>
                  <a:schemeClr val="dk1"/>
                </a:solidFill>
                <a:latin typeface="Calibri"/>
                <a:ea typeface="Calibri"/>
                <a:cs typeface="Calibri"/>
                <a:sym typeface="Calibri"/>
              </a:rPr>
              <a:t> from last slide.</a:t>
            </a:r>
          </a:p>
          <a:p>
            <a:pPr marL="0" marR="0" lvl="0" indent="0" algn="l" rtl="0">
              <a:spcBef>
                <a:spcPts val="0"/>
              </a:spcBef>
              <a:spcAft>
                <a:spcPts val="0"/>
              </a:spcAft>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sng" strike="noStrike" cap="none" baseline="0" dirty="0">
                <a:solidFill>
                  <a:schemeClr val="dk1"/>
                </a:solidFill>
                <a:latin typeface="Calibri"/>
                <a:ea typeface="Calibri"/>
                <a:cs typeface="Calibri"/>
                <a:sym typeface="Calibri"/>
              </a:rPr>
              <a:t>Notes from a specific MBER Teacher</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Highlight one organism (preying mantis etc.). What does a praying mantis look like? After showing other </a:t>
            </a:r>
            <a:r>
              <a:rPr lang="en-US" sz="1200" b="0" i="0" u="none" strike="noStrike" cap="none" dirty="0" err="1">
                <a:solidFill>
                  <a:schemeClr val="dk1"/>
                </a:solidFill>
                <a:latin typeface="Calibri"/>
                <a:ea typeface="Calibri"/>
                <a:cs typeface="Calibri"/>
                <a:sym typeface="Calibri"/>
              </a:rPr>
              <a:t>mantids</a:t>
            </a:r>
            <a:r>
              <a:rPr lang="en-US" sz="1200" b="0" i="0" u="none" strike="noStrike" cap="none" dirty="0">
                <a:solidFill>
                  <a:schemeClr val="dk1"/>
                </a:solidFill>
                <a:latin typeface="Calibri"/>
                <a:ea typeface="Calibri"/>
                <a:cs typeface="Calibri"/>
                <a:sym typeface="Calibri"/>
              </a:rPr>
              <a:t>, lead discussion to hopefully get them to say their differences are because of their environments. But what about the similarities? Students</a:t>
            </a:r>
            <a:r>
              <a:rPr lang="en-US" sz="1200" b="0" i="0" u="none" strike="noStrike" cap="none" baseline="0" dirty="0">
                <a:solidFill>
                  <a:schemeClr val="dk1"/>
                </a:solidFill>
                <a:latin typeface="Calibri"/>
                <a:ea typeface="Calibri"/>
                <a:cs typeface="Calibri"/>
                <a:sym typeface="Calibri"/>
              </a:rPr>
              <a:t> may </a:t>
            </a:r>
            <a:r>
              <a:rPr lang="en-US" sz="1200" b="0" i="0" u="none" strike="noStrike" cap="none" dirty="0">
                <a:solidFill>
                  <a:schemeClr val="dk1"/>
                </a:solidFill>
                <a:latin typeface="Calibri"/>
                <a:ea typeface="Calibri"/>
                <a:cs typeface="Calibri"/>
                <a:sym typeface="Calibri"/>
              </a:rPr>
              <a:t>come up with the idea that they’re related! Before showing the video, ask what the purpose of the coloration of the orchid mantis might be. They may think it’s to keep from being eaten…the video may surprise them!</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Assure students that their doodles in E and F are really just their own thoughts.</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SOURCES:</a:t>
            </a: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Image,</a:t>
            </a:r>
            <a:r>
              <a:rPr lang="en-US" sz="1200" b="0" i="0" u="none" strike="noStrike" cap="none" baseline="0" dirty="0">
                <a:solidFill>
                  <a:schemeClr val="dk1"/>
                </a:solidFill>
                <a:latin typeface="Calibri"/>
                <a:ea typeface="Calibri"/>
                <a:cs typeface="Calibri"/>
                <a:sym typeface="Calibri"/>
              </a:rPr>
              <a:t> “</a:t>
            </a:r>
            <a:r>
              <a:rPr lang="en-US" dirty="0"/>
              <a:t>Praying mantis</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(https://commons.wikimedia.org/wiki/File%3APraying_mantis_india.jpg)</a:t>
            </a:r>
            <a:br>
              <a:rPr lang="en-US" sz="1200" b="0" i="0" u="none" strike="noStrike" cap="none" baseline="0" dirty="0">
                <a:solidFill>
                  <a:schemeClr val="dk1"/>
                </a:solidFill>
                <a:latin typeface="Calibri"/>
                <a:ea typeface="Calibri"/>
                <a:cs typeface="Calibri"/>
                <a:sym typeface="Calibri"/>
              </a:rPr>
            </a:br>
            <a:r>
              <a:rPr lang="en-US" sz="1200" b="0" i="0" u="none" strike="noStrike" cap="none" baseline="0" dirty="0">
                <a:solidFill>
                  <a:schemeClr val="dk1"/>
                </a:solidFill>
                <a:latin typeface="Calibri"/>
                <a:ea typeface="Calibri"/>
                <a:cs typeface="Calibri"/>
                <a:sym typeface="Calibri"/>
              </a:rPr>
              <a:t>By Shiva </a:t>
            </a:r>
            <a:r>
              <a:rPr lang="en-US" sz="1200" b="0" i="0" u="none" strike="noStrike" cap="none" baseline="0" dirty="0" err="1">
                <a:solidFill>
                  <a:schemeClr val="dk1"/>
                </a:solidFill>
                <a:latin typeface="Calibri"/>
                <a:ea typeface="Calibri"/>
                <a:cs typeface="Calibri"/>
                <a:sym typeface="Calibri"/>
              </a:rPr>
              <a:t>shankar</a:t>
            </a:r>
            <a:r>
              <a:rPr lang="en-US" sz="1200" b="0" i="0" u="none" strike="noStrike" cap="none" baseline="0" dirty="0">
                <a:solidFill>
                  <a:schemeClr val="dk1"/>
                </a:solidFill>
                <a:latin typeface="Calibri"/>
                <a:ea typeface="Calibri"/>
                <a:cs typeface="Calibri"/>
                <a:sym typeface="Calibri"/>
              </a:rPr>
              <a:t> (Taken at </a:t>
            </a:r>
            <a:r>
              <a:rPr lang="en-US" sz="1200" b="0" i="0" u="none" strike="noStrike" cap="none" baseline="0" dirty="0" err="1">
                <a:solidFill>
                  <a:schemeClr val="dk1"/>
                </a:solidFill>
                <a:latin typeface="Calibri"/>
                <a:ea typeface="Calibri"/>
                <a:cs typeface="Calibri"/>
                <a:sym typeface="Calibri"/>
              </a:rPr>
              <a:t>karkala</a:t>
            </a:r>
            <a:r>
              <a:rPr lang="en-US" sz="1200" b="0" i="0" u="none" strike="noStrike" cap="none" baseline="0" dirty="0">
                <a:solidFill>
                  <a:schemeClr val="dk1"/>
                </a:solidFill>
                <a:latin typeface="Calibri"/>
                <a:ea typeface="Calibri"/>
                <a:cs typeface="Calibri"/>
                <a:sym typeface="Calibri"/>
              </a:rPr>
              <a:t>, Karnataka as a praying mantis) [CC BY-SA 2.0 (http://creativecommons.org/licenses/by-sa/2.0)],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Image. “</a:t>
            </a:r>
            <a:r>
              <a:rPr lang="en-US" dirty="0"/>
              <a:t>Camouflage: Flower Mantis </a:t>
            </a:r>
            <a:r>
              <a:rPr lang="en-US" i="1" dirty="0" err="1"/>
              <a:t>Hymenopus</a:t>
            </a:r>
            <a:r>
              <a:rPr lang="en-US" i="1" dirty="0"/>
              <a:t> </a:t>
            </a:r>
            <a:r>
              <a:rPr lang="en-US" i="1" dirty="0" err="1"/>
              <a:t>coronatus</a:t>
            </a:r>
            <a:r>
              <a:rPr lang="en-US" dirty="0"/>
              <a:t> on Phalaenopsis orchid</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(https://commons.wikimedia.org/wiki/File%3AInsect_camouflage_PP08338.png)</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By Philipp </a:t>
            </a:r>
            <a:r>
              <a:rPr lang="en-US" sz="1200" b="0" i="0" u="none" strike="noStrike" cap="none" baseline="0" dirty="0" err="1">
                <a:solidFill>
                  <a:schemeClr val="dk1"/>
                </a:solidFill>
                <a:latin typeface="Calibri"/>
                <a:ea typeface="Calibri"/>
                <a:cs typeface="Calibri"/>
                <a:sym typeface="Calibri"/>
              </a:rPr>
              <a:t>Psurek</a:t>
            </a:r>
            <a:r>
              <a:rPr lang="en-US" sz="1200" b="0" i="0" u="none" strike="noStrike" cap="none" baseline="0" dirty="0">
                <a:solidFill>
                  <a:schemeClr val="dk1"/>
                </a:solidFill>
                <a:latin typeface="Calibri"/>
                <a:ea typeface="Calibri"/>
                <a:cs typeface="Calibri"/>
                <a:sym typeface="Calibri"/>
              </a:rPr>
              <a:t> (Own work) [CC BY-SA 3.0 de (http://creativecommons.org/licenses/by-sa/3.0/de/deed.en)],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Image, ”</a:t>
            </a:r>
            <a:r>
              <a:rPr lang="en-US" dirty="0"/>
              <a:t>Dead leaf mantis (</a:t>
            </a:r>
            <a:r>
              <a:rPr lang="en-US" i="1" dirty="0" err="1"/>
              <a:t>Deroplatys</a:t>
            </a:r>
            <a:r>
              <a:rPr lang="en-US" i="1" dirty="0"/>
              <a:t> </a:t>
            </a:r>
            <a:r>
              <a:rPr lang="en-US" i="1" dirty="0" err="1"/>
              <a:t>desiccata</a:t>
            </a:r>
            <a:r>
              <a:rPr lang="en-US" dirty="0"/>
              <a:t>) at </a:t>
            </a:r>
            <a:r>
              <a:rPr lang="en-US" dirty="0" err="1"/>
              <a:t>Bugworld</a:t>
            </a:r>
            <a:r>
              <a:rPr lang="en-US" dirty="0"/>
              <a:t> in Bristol Zoo, Bristol, England</a:t>
            </a:r>
            <a:r>
              <a:rPr lang="en-US" sz="12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(https://commons.wikimedia.org/wiki/File%3ABristol.zoo.dead.leaf.mantis.arp.jpg)</a:t>
            </a: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By Adrian </a:t>
            </a:r>
            <a:r>
              <a:rPr lang="en-US" sz="1200" b="0" i="0" u="none" strike="noStrike" cap="none" baseline="0" dirty="0" err="1">
                <a:solidFill>
                  <a:schemeClr val="dk1"/>
                </a:solidFill>
                <a:latin typeface="Calibri"/>
                <a:ea typeface="Calibri"/>
                <a:cs typeface="Calibri"/>
                <a:sym typeface="Calibri"/>
              </a:rPr>
              <a:t>Pingstone</a:t>
            </a:r>
            <a:r>
              <a:rPr lang="en-US" sz="1200" b="0" i="0" u="none" strike="noStrike" cap="none" baseline="0" dirty="0">
                <a:solidFill>
                  <a:schemeClr val="dk1"/>
                </a:solidFill>
                <a:latin typeface="Calibri"/>
                <a:ea typeface="Calibri"/>
                <a:cs typeface="Calibri"/>
                <a:sym typeface="Calibri"/>
              </a:rPr>
              <a:t> (Own work) [Public domain], via Wikimedia Commons</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p:txBody>
      </p:sp>
      <p:sp>
        <p:nvSpPr>
          <p:cNvPr id="292" name="Shape 292"/>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31996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25</a:t>
            </a:fld>
            <a:endParaRPr lang="en-US"/>
          </a:p>
        </p:txBody>
      </p:sp>
    </p:spTree>
    <p:extLst>
      <p:ext uri="{BB962C8B-B14F-4D97-AF65-F5344CB8AC3E}">
        <p14:creationId xmlns:p14="http://schemas.microsoft.com/office/powerpoint/2010/main" val="29403588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26</a:t>
            </a:fld>
            <a:endParaRPr lang="en-US"/>
          </a:p>
        </p:txBody>
      </p:sp>
    </p:spTree>
    <p:extLst>
      <p:ext uri="{BB962C8B-B14F-4D97-AF65-F5344CB8AC3E}">
        <p14:creationId xmlns:p14="http://schemas.microsoft.com/office/powerpoint/2010/main" val="16086729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27</a:t>
            </a:fld>
            <a:endParaRPr lang="en-US"/>
          </a:p>
        </p:txBody>
      </p:sp>
    </p:spTree>
    <p:extLst>
      <p:ext uri="{BB962C8B-B14F-4D97-AF65-F5344CB8AC3E}">
        <p14:creationId xmlns:p14="http://schemas.microsoft.com/office/powerpoint/2010/main" val="24947075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Shape 30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03" name="Shape 303"/>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 LOTS TO READ!!!</a:t>
            </a:r>
          </a:p>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Your students have now seen a broad</a:t>
            </a:r>
            <a:r>
              <a:rPr lang="en-US" sz="1200" b="0" i="0" u="none" strike="noStrike" cap="none" baseline="0" dirty="0">
                <a:solidFill>
                  <a:schemeClr val="dk1"/>
                </a:solidFill>
                <a:latin typeface="Calibri"/>
                <a:ea typeface="Calibri"/>
                <a:cs typeface="Calibri"/>
                <a:sym typeface="Calibri"/>
              </a:rPr>
              <a:t> pattern of unity and diversity among biological organisms. Additionally, they’ve seen patterns of “nested similarity” and the match between organisms and their environment. All of these observations constitute the Big Phenomenon for the year. </a:t>
            </a:r>
          </a:p>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Here is the place where you decide how you will co-generate a </a:t>
            </a:r>
            <a:r>
              <a:rPr lang="en-US" sz="1200" b="1" i="0" u="none" strike="noStrike" cap="none" dirty="0">
                <a:solidFill>
                  <a:schemeClr val="dk1"/>
                </a:solidFill>
                <a:latin typeface="Calibri"/>
                <a:ea typeface="Calibri"/>
                <a:cs typeface="Calibri"/>
                <a:sym typeface="Calibri"/>
              </a:rPr>
              <a:t>driving question</a:t>
            </a:r>
            <a:r>
              <a:rPr lang="en-US" sz="1200" b="0" i="0" u="none" strike="noStrike" cap="none" dirty="0">
                <a:solidFill>
                  <a:schemeClr val="dk1"/>
                </a:solidFill>
                <a:latin typeface="Calibri"/>
                <a:ea typeface="Calibri"/>
                <a:cs typeface="Calibri"/>
                <a:sym typeface="Calibri"/>
              </a:rPr>
              <a:t> for the year. (Sample question included in</a:t>
            </a:r>
            <a:r>
              <a:rPr lang="en-US" sz="1200" b="0" i="0" u="none" strike="noStrike" cap="none" baseline="0" dirty="0">
                <a:solidFill>
                  <a:schemeClr val="dk1"/>
                </a:solidFill>
                <a:latin typeface="Calibri"/>
                <a:ea typeface="Calibri"/>
                <a:cs typeface="Calibri"/>
                <a:sym typeface="Calibri"/>
              </a:rPr>
              <a:t> the teacher slides earlier.) </a:t>
            </a:r>
            <a:r>
              <a:rPr lang="en-US" sz="1200" b="0" i="0" u="none" strike="noStrike" cap="none" dirty="0">
                <a:solidFill>
                  <a:schemeClr val="dk1"/>
                </a:solidFill>
                <a:latin typeface="Calibri"/>
                <a:ea typeface="Calibri"/>
                <a:cs typeface="Calibri"/>
                <a:sym typeface="Calibri"/>
              </a:rPr>
              <a:t>It is up to you how much you want/need to direct generation of this question. It should relate to unity and diversity as a pattern and be a sense-making question (a “how” or “why” question that warrants a deeper explanation). Students will return at the end of the curriculum to try an answer it, so it needs to be rich enough. And</a:t>
            </a:r>
            <a:r>
              <a:rPr lang="en-US" sz="1200" b="0" i="0" u="none" strike="noStrike" cap="none" baseline="0" dirty="0">
                <a:solidFill>
                  <a:schemeClr val="dk1"/>
                </a:solidFill>
                <a:latin typeface="Calibri"/>
                <a:ea typeface="Calibri"/>
                <a:cs typeface="Calibri"/>
                <a:sym typeface="Calibri"/>
              </a:rPr>
              <a:t> do</a:t>
            </a:r>
            <a:r>
              <a:rPr lang="en-US" sz="1200" b="0" i="0" u="none" strike="noStrike" cap="none" dirty="0">
                <a:solidFill>
                  <a:schemeClr val="dk1"/>
                </a:solidFill>
                <a:latin typeface="Calibri"/>
                <a:ea typeface="Calibri"/>
                <a:cs typeface="Calibri"/>
                <a:sym typeface="Calibri"/>
              </a:rPr>
              <a:t>n’t worry about getting the exact,</a:t>
            </a:r>
            <a:r>
              <a:rPr lang="en-US" sz="1200" b="0" i="0" u="none" strike="noStrike" cap="none" baseline="0" dirty="0">
                <a:solidFill>
                  <a:schemeClr val="dk1"/>
                </a:solidFill>
                <a:latin typeface="Calibri"/>
                <a:ea typeface="Calibri"/>
                <a:cs typeface="Calibri"/>
                <a:sym typeface="Calibri"/>
              </a:rPr>
              <a:t> “right” question. You and your students can always revise and add to this question. </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Many possible sub questions exist within this broader</a:t>
            </a:r>
            <a:r>
              <a:rPr lang="en-US" sz="1200" b="0" i="0" u="none" strike="noStrike" cap="none" baseline="0"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question: Be mindful to take the opportunity to address any sub-questions students may generate as opportunities arise throughout the year.</a:t>
            </a: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However you handle</a:t>
            </a:r>
            <a:r>
              <a:rPr lang="en-US" sz="1200" b="0" i="0" u="none" strike="noStrike" cap="none" baseline="0" dirty="0">
                <a:solidFill>
                  <a:schemeClr val="dk1"/>
                </a:solidFill>
                <a:latin typeface="Calibri"/>
                <a:ea typeface="Calibri"/>
                <a:cs typeface="Calibri"/>
                <a:sym typeface="Calibri"/>
              </a:rPr>
              <a:t> this conversation, </a:t>
            </a:r>
            <a:r>
              <a:rPr lang="en-US" sz="1200" b="1" i="0" u="none" strike="noStrike" cap="none" baseline="0" dirty="0">
                <a:solidFill>
                  <a:schemeClr val="dk1"/>
                </a:solidFill>
                <a:latin typeface="Calibri"/>
                <a:ea typeface="Calibri"/>
                <a:cs typeface="Calibri"/>
                <a:sym typeface="Calibri"/>
              </a:rPr>
              <a:t>be certain there is a POSTED driving question </a:t>
            </a:r>
            <a:r>
              <a:rPr lang="en-US" sz="1200" b="0" i="0" u="none" strike="noStrike" cap="none" baseline="0" dirty="0">
                <a:solidFill>
                  <a:schemeClr val="dk1"/>
                </a:solidFill>
                <a:latin typeface="Calibri"/>
                <a:ea typeface="Calibri"/>
                <a:cs typeface="Calibri"/>
                <a:sym typeface="Calibri"/>
              </a:rPr>
              <a:t>somewhere in your classroom that you can return to as appropriate throughout the year!</a:t>
            </a: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1" i="0" u="none" strike="noStrike" cap="none" dirty="0">
                <a:solidFill>
                  <a:schemeClr val="dk1"/>
                </a:solidFill>
                <a:latin typeface="Calibri"/>
                <a:ea typeface="Calibri"/>
                <a:cs typeface="Calibri"/>
                <a:sym typeface="Calibri"/>
              </a:rPr>
              <a:t>Some</a:t>
            </a:r>
            <a:r>
              <a:rPr lang="en-US" sz="1200" b="1" i="0" u="none" strike="noStrike" cap="none" baseline="0" dirty="0">
                <a:solidFill>
                  <a:schemeClr val="dk1"/>
                </a:solidFill>
                <a:latin typeface="Calibri"/>
                <a:ea typeface="Calibri"/>
                <a:cs typeface="Calibri"/>
                <a:sym typeface="Calibri"/>
              </a:rPr>
              <a:t> notes about M</a:t>
            </a:r>
            <a:r>
              <a:rPr lang="en-US" sz="1200" b="1" i="0" u="none" strike="noStrike" cap="none" dirty="0">
                <a:solidFill>
                  <a:schemeClr val="dk1"/>
                </a:solidFill>
                <a:latin typeface="Calibri"/>
                <a:ea typeface="Calibri"/>
                <a:cs typeface="Calibri"/>
                <a:sym typeface="Calibri"/>
              </a:rPr>
              <a:t>odel Based Reasoning (specific</a:t>
            </a:r>
            <a:r>
              <a:rPr lang="en-US" sz="1200" b="1" i="0" u="none" strike="noStrike" cap="none" baseline="0" dirty="0">
                <a:solidFill>
                  <a:schemeClr val="dk1"/>
                </a:solidFill>
                <a:latin typeface="Calibri"/>
                <a:ea typeface="Calibri"/>
                <a:cs typeface="Calibri"/>
                <a:sym typeface="Calibri"/>
              </a:rPr>
              <a:t> to this junction in the curriculum): </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Please be certain you’ve also read many of the how-to guides on the MBER-LE website, especially</a:t>
            </a:r>
            <a:r>
              <a:rPr lang="en-US" sz="1200" b="0" i="0" u="none" strike="noStrike" cap="none" baseline="0" dirty="0">
                <a:solidFill>
                  <a:schemeClr val="dk1"/>
                </a:solidFill>
                <a:latin typeface="Calibri"/>
                <a:ea typeface="Calibri"/>
                <a:cs typeface="Calibri"/>
                <a:sym typeface="Calibri"/>
              </a:rPr>
              <a:t> in the FAQ at the bottom of the MBER Essentials main page</a:t>
            </a:r>
            <a:r>
              <a:rPr lang="en-US" sz="1200" b="0" i="0" u="none" strike="noStrike" cap="none" dirty="0">
                <a:solidFill>
                  <a:schemeClr val="dk1"/>
                </a:solidFill>
                <a:latin typeface="Calibri"/>
                <a:ea typeface="Calibri"/>
                <a:cs typeface="Calibri"/>
                <a:sym typeface="Calibri"/>
              </a:rPr>
              <a:t>.</a:t>
            </a: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Here, we provide you with some information on the model moves associated with facilitating model-based reasoning conversations. Students will spend the year reasoning about patterns in nature (sometimes</a:t>
            </a:r>
            <a:r>
              <a:rPr lang="en-US" sz="1200" b="0" i="0" u="none" strike="noStrike" cap="none" baseline="0" dirty="0">
                <a:solidFill>
                  <a:schemeClr val="dk1"/>
                </a:solidFill>
                <a:latin typeface="Calibri"/>
                <a:ea typeface="Calibri"/>
                <a:cs typeface="Calibri"/>
                <a:sym typeface="Calibri"/>
              </a:rPr>
              <a:t> raw</a:t>
            </a:r>
            <a:r>
              <a:rPr lang="en-US" sz="1200" b="0" i="0" u="none" strike="noStrike" cap="none" dirty="0">
                <a:solidFill>
                  <a:schemeClr val="dk1"/>
                </a:solidFill>
                <a:latin typeface="Calibri"/>
                <a:ea typeface="Calibri"/>
                <a:cs typeface="Calibri"/>
                <a:sym typeface="Calibri"/>
              </a:rPr>
              <a:t> data) we call “phenomena”. Often students will generate a driving question that warrants an explanation. These are “how” or (even better) “why” questions. (“What?” kinds of questions are great, but they are really just a call for some more information about the phenomenon itself, not an underlying explanation.) Students then offer initial model ideas that can be used to generate an initial explanation. Going deeper into building the model enriches the explanation over time.</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KEY for Model moves:</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Phenomena (P): The Data or Pattern (Questions like “What?” go here too as they just ask the class to describe the phenomenon.)</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Questions (Q): How/why? (warrants further explanation)</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Model (M): Used to answer questions (Q) and are subject to revision, expansion, evaluation, etc.</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 </a:t>
            </a:r>
          </a:p>
          <a:p>
            <a:pPr marL="0" marR="0" lvl="0" indent="0" algn="l" rtl="0">
              <a:spcBef>
                <a:spcPts val="0"/>
              </a:spcBef>
              <a:spcAft>
                <a:spcPts val="0"/>
              </a:spcAft>
              <a:buClr>
                <a:schemeClr val="dk1"/>
              </a:buClr>
              <a:buSzPct val="25000"/>
              <a:buFont typeface="Calibri"/>
              <a:buNone/>
            </a:pPr>
            <a:r>
              <a:rPr lang="en-US" sz="1200" b="1" i="0" u="none" strike="noStrike" cap="none" dirty="0">
                <a:solidFill>
                  <a:schemeClr val="dk1"/>
                </a:solidFill>
                <a:latin typeface="Calibri"/>
                <a:ea typeface="Calibri"/>
                <a:cs typeface="Calibri"/>
                <a:sym typeface="Calibri"/>
              </a:rPr>
              <a:t>Here is a</a:t>
            </a:r>
            <a:r>
              <a:rPr lang="en-US" sz="1200" b="1" i="0" u="none" strike="noStrike" cap="none" baseline="0" dirty="0">
                <a:solidFill>
                  <a:schemeClr val="dk1"/>
                </a:solidFill>
                <a:latin typeface="Calibri"/>
                <a:ea typeface="Calibri"/>
                <a:cs typeface="Calibri"/>
                <a:sym typeface="Calibri"/>
              </a:rPr>
              <a:t> sample broad driving question for the year:</a:t>
            </a:r>
            <a:endParaRPr lang="en-US" sz="1200" b="1"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sng" strike="noStrike" cap="none" dirty="0">
                <a:solidFill>
                  <a:schemeClr val="dk1"/>
                </a:solidFill>
                <a:latin typeface="Calibri"/>
                <a:ea typeface="Calibri"/>
                <a:cs typeface="Calibri"/>
                <a:sym typeface="Calibri"/>
              </a:rPr>
              <a:t>Broad UNITY AND DIVERSITY</a:t>
            </a:r>
            <a:r>
              <a:rPr lang="en-US" sz="1200" b="0" i="0" u="none" strike="noStrike" cap="none" dirty="0">
                <a:solidFill>
                  <a:schemeClr val="dk1"/>
                </a:solidFill>
                <a:latin typeface="Calibri"/>
                <a:ea typeface="Calibri"/>
                <a:cs typeface="Calibri"/>
                <a:sym typeface="Calibri"/>
              </a:rPr>
              <a:t>: Why are all living things alike yet so different?</a:t>
            </a:r>
            <a:r>
              <a:rPr lang="en-US" sz="2800" b="0" i="0" u="none" strike="noStrike" cap="none" dirty="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(How did there come to be so much biodiversity on Earth and how did all those organisms come to have so much in common?)</a:t>
            </a:r>
          </a:p>
          <a:p>
            <a:pPr marL="0" marR="0" lvl="0" indent="0" algn="l" rtl="0">
              <a:spcBef>
                <a:spcPts val="0"/>
              </a:spcBef>
              <a:spcAft>
                <a:spcPts val="0"/>
              </a:spcAft>
              <a:buClr>
                <a:schemeClr val="dk1"/>
              </a:buClr>
              <a:buSzPct val="25000"/>
              <a:buFont typeface="Calibri"/>
              <a:buNone/>
            </a:pPr>
            <a:endParaRPr lang="en-US" sz="105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050" b="0" i="0" u="none" strike="noStrike" cap="none" dirty="0">
                <a:solidFill>
                  <a:schemeClr val="dk1"/>
                </a:solidFill>
                <a:latin typeface="Calibri"/>
                <a:ea typeface="Calibri"/>
                <a:cs typeface="Calibri"/>
                <a:sym typeface="Calibri"/>
              </a:rPr>
              <a:t>But you can also break the</a:t>
            </a:r>
            <a:r>
              <a:rPr lang="en-US" sz="1050" b="0" i="0" u="none" strike="noStrike" cap="none" baseline="0" dirty="0">
                <a:solidFill>
                  <a:schemeClr val="dk1"/>
                </a:solidFill>
                <a:latin typeface="Calibri"/>
                <a:ea typeface="Calibri"/>
                <a:cs typeface="Calibri"/>
                <a:sym typeface="Calibri"/>
              </a:rPr>
              <a:t> thinking down into unity and diversity separately. </a:t>
            </a:r>
            <a:r>
              <a:rPr lang="en-US" sz="1050" b="1" i="0" u="none" strike="noStrike" cap="none" baseline="0" dirty="0">
                <a:solidFill>
                  <a:schemeClr val="dk1"/>
                </a:solidFill>
                <a:latin typeface="Calibri"/>
                <a:ea typeface="Calibri"/>
                <a:cs typeface="Calibri"/>
                <a:sym typeface="Calibri"/>
              </a:rPr>
              <a:t>These are NOT ideas to share with your students, but they may be helpful in getting your own mind centered around some of the possible underlying models that explain these patterns:</a:t>
            </a:r>
          </a:p>
          <a:p>
            <a:pPr marL="0" marR="0" lvl="0" indent="0" algn="l" rtl="0">
              <a:spcBef>
                <a:spcPts val="0"/>
              </a:spcBef>
              <a:spcAft>
                <a:spcPts val="0"/>
              </a:spcAft>
              <a:buClr>
                <a:schemeClr val="dk1"/>
              </a:buClr>
              <a:buSzPct val="25000"/>
              <a:buFont typeface="Calibri"/>
              <a:buNone/>
            </a:pPr>
            <a:endParaRPr sz="105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sng" strike="noStrike" cap="none" dirty="0">
                <a:solidFill>
                  <a:schemeClr val="dk1"/>
                </a:solidFill>
                <a:latin typeface="Calibri"/>
                <a:ea typeface="Calibri"/>
                <a:cs typeface="Calibri"/>
                <a:sym typeface="Calibri"/>
              </a:rPr>
              <a:t>Unity specific Model moves:</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(P) What commonalities/unifying factors exist among all living things and how do we know (what is the evidence that supports this)?</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(Q) Why do commonalties among all living things exist? </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(M) Because of Common Ancestry (model answer is provided early in the year and reinforced in different models throughout the year and tied back into to the Unity &amp; Diversity component at the end of the year)</a:t>
            </a:r>
          </a:p>
          <a:p>
            <a:pPr marL="0" marR="0" lvl="0" indent="0" algn="l" rtl="0">
              <a:spcBef>
                <a:spcPts val="0"/>
              </a:spcBef>
              <a:spcAft>
                <a:spcPts val="0"/>
              </a:spcAft>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sng" strike="noStrike" cap="none" dirty="0">
                <a:solidFill>
                  <a:schemeClr val="dk1"/>
                </a:solidFill>
                <a:latin typeface="Calibri"/>
                <a:ea typeface="Calibri"/>
                <a:cs typeface="Calibri"/>
                <a:sym typeface="Calibri"/>
              </a:rPr>
              <a:t>Diversity Model moves:</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(P) Biodiversity are the differences that exist both among a species and between different species. (Biodiversity within a species will be addressed starting after model 2)</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(Q) </a:t>
            </a:r>
            <a:r>
              <a:rPr lang="en-US" sz="1200" b="1" i="0" u="sng" strike="noStrike" cap="none" dirty="0">
                <a:solidFill>
                  <a:schemeClr val="dk1"/>
                </a:solidFill>
                <a:latin typeface="Calibri"/>
                <a:ea typeface="Calibri"/>
                <a:cs typeface="Calibri"/>
                <a:sym typeface="Calibri"/>
              </a:rPr>
              <a:t>Among </a:t>
            </a:r>
            <a:r>
              <a:rPr lang="en-US" sz="1200" b="0" i="0" u="sng" strike="noStrike" cap="none" dirty="0">
                <a:solidFill>
                  <a:schemeClr val="dk1"/>
                </a:solidFill>
                <a:latin typeface="Calibri"/>
                <a:ea typeface="Calibri"/>
                <a:cs typeface="Calibri"/>
                <a:sym typeface="Calibri"/>
              </a:rPr>
              <a:t>different species (BIOD</a:t>
            </a:r>
            <a:r>
              <a:rPr lang="en-US" b="0" u="sng" dirty="0"/>
              <a:t>IVERSITY)</a:t>
            </a:r>
            <a:r>
              <a:rPr lang="en-US" sz="1200" b="0" i="0" u="sng" strike="noStrike" cap="none" dirty="0">
                <a:solidFill>
                  <a:schemeClr val="dk1"/>
                </a:solidFill>
                <a:latin typeface="Calibri"/>
                <a:ea typeface="Calibri"/>
                <a:cs typeface="Calibri"/>
                <a:sym typeface="Calibri"/>
              </a:rPr>
              <a:t>: </a:t>
            </a:r>
          </a:p>
          <a:p>
            <a:pPr marL="914400" marR="0" lvl="2"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Why are there so many species and how did they come to be?</a:t>
            </a:r>
          </a:p>
          <a:p>
            <a:pPr marL="914400" marR="0" lvl="2"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How does biodiversity among species change over time?</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(M) Among different species: Natural selection drives speciation model answer is provided early in the year (Natural Selection model) and at the end of the year (Speciation model) transition us back to the Unity &amp; Diversity component at the end of the year) (</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Students may also ask about diversity within species. This will be addressed in some of the models that come late in the year, so you can parking lot these questions or you can go ahead and make them part of the overall question if that seems to make the most sense to the class. Just be sure you’ve got the ideas about the big patterns of multiple species biodiversity.</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(Q) </a:t>
            </a:r>
            <a:r>
              <a:rPr lang="en-US" sz="1200" b="0" i="0" u="sng" strike="noStrike" cap="none" dirty="0">
                <a:solidFill>
                  <a:schemeClr val="dk1"/>
                </a:solidFill>
                <a:latin typeface="Calibri"/>
                <a:ea typeface="Calibri"/>
                <a:cs typeface="Calibri"/>
                <a:sym typeface="Calibri"/>
              </a:rPr>
              <a:t>Biodiversity </a:t>
            </a:r>
            <a:r>
              <a:rPr lang="en-US" sz="1200" b="1" i="0" u="sng" strike="noStrike" cap="none" dirty="0">
                <a:solidFill>
                  <a:schemeClr val="dk1"/>
                </a:solidFill>
                <a:latin typeface="Calibri"/>
                <a:ea typeface="Calibri"/>
                <a:cs typeface="Calibri"/>
                <a:sym typeface="Calibri"/>
              </a:rPr>
              <a:t>WITHIN </a:t>
            </a:r>
            <a:r>
              <a:rPr lang="en-US" sz="1200" b="0" i="0" u="sng" strike="noStrike" cap="none" dirty="0">
                <a:solidFill>
                  <a:schemeClr val="dk1"/>
                </a:solidFill>
                <a:latin typeface="Calibri"/>
                <a:ea typeface="Calibri"/>
                <a:cs typeface="Calibri"/>
                <a:sym typeface="Calibri"/>
              </a:rPr>
              <a:t>a species</a:t>
            </a:r>
            <a:r>
              <a:rPr lang="en-US" b="0" u="sng" dirty="0"/>
              <a:t> (VARIATION)</a:t>
            </a:r>
            <a:r>
              <a:rPr lang="en-US" b="0" dirty="0"/>
              <a:t> </a:t>
            </a:r>
            <a:r>
              <a:rPr lang="en-US" dirty="0"/>
              <a:t>(</a:t>
            </a:r>
            <a:r>
              <a:rPr lang="en-US" sz="1200" b="0" i="1" u="none" strike="noStrike" cap="none" dirty="0">
                <a:solidFill>
                  <a:schemeClr val="dk1"/>
                </a:solidFill>
                <a:latin typeface="Calibri"/>
                <a:ea typeface="Calibri"/>
                <a:cs typeface="Calibri"/>
                <a:sym typeface="Calibri"/>
              </a:rPr>
              <a:t>will be addressed starting after model 2)</a:t>
            </a:r>
          </a:p>
          <a:p>
            <a:pPr marL="914400" marR="0" lvl="2"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Why is there so much variation within a species and how did it come to be? In other words, what are some sources of variation and how did they come to be? (What evidence supports this?)</a:t>
            </a:r>
          </a:p>
          <a:p>
            <a:pPr marL="914400" marR="0" lvl="2"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How is population diversity maintained (or not maintained)?</a:t>
            </a:r>
          </a:p>
          <a:p>
            <a:pPr marL="0" marR="0" lvl="0" indent="0" algn="l" rtl="0">
              <a:spcBef>
                <a:spcPts val="0"/>
              </a:spcBef>
              <a:spcAft>
                <a:spcPts val="0"/>
              </a:spcAft>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 (M) Within different species: Sources of variation include mutations, meiosis, fertilization, and differentiation, phenotypes (allelic expression).  Natural selection both maintains and eliminates variation.  These concepts are addressed throughout many models for the entire year and can transition us back to the Unity &amp; Diversity component at the end of the year.</a:t>
            </a:r>
          </a:p>
          <a:p>
            <a:pPr marL="0" marR="0" lvl="0" indent="0" algn="l" rtl="0">
              <a:spcBef>
                <a:spcPts val="0"/>
              </a:spcBef>
              <a:spcAft>
                <a:spcPts val="0"/>
              </a:spcAft>
              <a:buClr>
                <a:schemeClr val="dk1"/>
              </a:buClr>
              <a:buSzPct val="25000"/>
              <a:buFont typeface="Calibri"/>
              <a:buNone/>
            </a:pPr>
            <a:endParaRPr sz="1050" b="0" i="0" u="none" strike="noStrike" cap="none"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p:txBody>
      </p:sp>
      <p:sp>
        <p:nvSpPr>
          <p:cNvPr id="304" name="Shape 304"/>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907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29</a:t>
            </a:fld>
            <a:endParaRPr lang="en-US"/>
          </a:p>
        </p:txBody>
      </p:sp>
    </p:spTree>
    <p:extLst>
      <p:ext uri="{BB962C8B-B14F-4D97-AF65-F5344CB8AC3E}">
        <p14:creationId xmlns:p14="http://schemas.microsoft.com/office/powerpoint/2010/main" val="1500186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These</a:t>
            </a:r>
            <a:r>
              <a:rPr lang="en-US" baseline="0" dirty="0"/>
              <a:t> slides are not meant for students.</a:t>
            </a:r>
          </a:p>
          <a:p>
            <a:r>
              <a:rPr lang="en-US" baseline="0" dirty="0"/>
              <a:t>We strongly suggest that you use fresh or prepared specimens of organisms. If specimens are difficult for you to find, here is a link to pictures/slides prepared by an MBER teacher shared on the MBER-Bio forum. (note MBER-LE staff are not responsible for ascertaining usage rights on these images) </a:t>
            </a:r>
          </a:p>
          <a:p>
            <a:r>
              <a:rPr lang="en-US" dirty="0"/>
              <a:t>https://</a:t>
            </a:r>
            <a:r>
              <a:rPr lang="en-US" dirty="0" err="1"/>
              <a:t>docs.google.com</a:t>
            </a:r>
            <a:r>
              <a:rPr lang="en-US" dirty="0"/>
              <a:t>/document/d/19MoPqAApJ5I-bVkuCcqCvx47ua0gam1VkzC4C4GEZqs/edit</a:t>
            </a:r>
          </a:p>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43383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TEACHER NOTES:</a:t>
            </a: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We begin</a:t>
            </a:r>
            <a:r>
              <a:rPr lang="en-US" sz="1200" b="0" i="0" u="none" strike="noStrike" cap="none" baseline="0" dirty="0">
                <a:solidFill>
                  <a:schemeClr val="dk1"/>
                </a:solidFill>
                <a:latin typeface="Calibri"/>
                <a:ea typeface="Calibri"/>
                <a:cs typeface="Calibri"/>
                <a:sym typeface="Calibri"/>
              </a:rPr>
              <a:t> the year by exploring the incredible diversity of life. The idea is to get students to begin thinking about patterns, and here, the big patterns of life on Earth. See the more detailed description and teacher notes for the “Odd One Out” activity. You can use images, specimens, live animals, video, whatever media you have available. The basic idea is to get them to group organisms at each station, deciding which one is the odd-one-out. This pulls them into simultaneously recognizing both characteristics that unify and characteristics that are different.</a:t>
            </a:r>
          </a:p>
          <a:p>
            <a:pPr marL="0" marR="0" lvl="0" indent="0" algn="l" rtl="0">
              <a:spcBef>
                <a:spcPts val="0"/>
              </a:spcBef>
              <a:buClr>
                <a:schemeClr val="dk1"/>
              </a:buClr>
              <a:buSzPct val="25000"/>
              <a:buFont typeface="Calibri"/>
              <a:buNone/>
            </a:pPr>
            <a:endParaRPr lang="en-US" sz="1200" b="0" i="0" u="none" strike="noStrike" cap="none" baseline="0" dirty="0">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en-US" sz="1200" b="0" i="0" u="none" strike="noStrike" cap="none" baseline="0" dirty="0">
                <a:solidFill>
                  <a:schemeClr val="dk1"/>
                </a:solidFill>
                <a:latin typeface="Calibri"/>
                <a:ea typeface="Calibri"/>
                <a:cs typeface="Calibri"/>
                <a:sym typeface="Calibri"/>
              </a:rPr>
              <a:t>SOURCES:</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Image, “</a:t>
            </a:r>
            <a:r>
              <a:rPr lang="en-US" b="0" dirty="0"/>
              <a:t>The world is mine - Day 37/365</a:t>
            </a:r>
            <a:r>
              <a:rPr lang="en-US" sz="1200" b="0" i="0" u="none" strike="noStrike" cap="none"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200" b="0" i="0" u="none" strike="noStrike" cap="none" dirty="0">
                <a:solidFill>
                  <a:schemeClr val="dk1"/>
                </a:solidFill>
                <a:latin typeface="Calibri"/>
                <a:ea typeface="Calibri"/>
                <a:cs typeface="Calibri"/>
                <a:sym typeface="Calibri"/>
              </a:rPr>
              <a:t>(https://www.flickr.com/photos/guzzphoto/8450754190)</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r>
              <a:rPr lang="en-US" sz="1200" b="0" i="0" u="none" strike="noStrike" cap="none" dirty="0">
                <a:solidFill>
                  <a:schemeClr val="dk1"/>
                </a:solidFill>
                <a:latin typeface="Calibri"/>
                <a:ea typeface="Calibri"/>
                <a:cs typeface="Calibri"/>
                <a:sym typeface="Calibri"/>
              </a:rPr>
              <a:t>By </a:t>
            </a:r>
            <a:r>
              <a:rPr lang="en-US" dirty="0"/>
              <a:t>Steven </a:t>
            </a:r>
            <a:r>
              <a:rPr lang="en-US" dirty="0" err="1"/>
              <a:t>Guzzardi</a:t>
            </a:r>
            <a:r>
              <a:rPr lang="en-US" dirty="0"/>
              <a:t>,</a:t>
            </a:r>
            <a:r>
              <a:rPr lang="en-US" baseline="0" dirty="0"/>
              <a:t> via Flickr, </a:t>
            </a:r>
            <a:r>
              <a:rPr lang="en-US" b="0" dirty="0"/>
              <a:t>Attribution-</a:t>
            </a:r>
            <a:r>
              <a:rPr lang="en-US" b="0" dirty="0" err="1"/>
              <a:t>NoDerivs</a:t>
            </a:r>
            <a:r>
              <a:rPr lang="en-US" b="0" dirty="0"/>
              <a:t> 2.0 Generic (CC BY-ND 2.0); https://creativecommons.org/licenses/by-nd/2.0/</a:t>
            </a:r>
          </a:p>
          <a:p>
            <a:pPr marL="0" marR="0" lvl="0" indent="0" algn="l" rtl="0">
              <a:spcBef>
                <a:spcPts val="0"/>
              </a:spcBef>
              <a:buClr>
                <a:schemeClr val="dk1"/>
              </a:buClr>
              <a:buSzPct val="25000"/>
              <a:buFont typeface="Calibri"/>
              <a:buNone/>
            </a:pPr>
            <a:endParaRPr lang="en-US" sz="1200" b="0" i="0" u="none" strike="noStrike" cap="none" dirty="0">
              <a:solidFill>
                <a:schemeClr val="dk1"/>
              </a:solidFill>
              <a:latin typeface="Calibri"/>
              <a:ea typeface="Calibri"/>
              <a:cs typeface="Calibri"/>
              <a:sym typeface="Calibri"/>
            </a:endParaRPr>
          </a:p>
        </p:txBody>
      </p:sp>
      <p:sp>
        <p:nvSpPr>
          <p:cNvPr id="94" name="Shape 9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30753132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2" name="Shape 10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400" b="0" i="0" u="none" strike="noStrike" cap="none" dirty="0">
                <a:solidFill>
                  <a:schemeClr val="dk1"/>
                </a:solidFill>
                <a:latin typeface="Calibri"/>
                <a:ea typeface="Calibri"/>
                <a:cs typeface="Calibri"/>
                <a:sym typeface="Calibri"/>
              </a:rPr>
              <a:t>TEACHER NOTES:</a:t>
            </a:r>
          </a:p>
          <a:p>
            <a:pPr marL="0" marR="0" lvl="0" indent="0" algn="l" rtl="0">
              <a:spcBef>
                <a:spcPts val="0"/>
              </a:spcBef>
              <a:spcAft>
                <a:spcPts val="0"/>
              </a:spcAft>
              <a:buClr>
                <a:schemeClr val="dk1"/>
              </a:buClr>
              <a:buSzPct val="25000"/>
              <a:buFont typeface="Calibri"/>
              <a:buNone/>
            </a:pPr>
            <a:r>
              <a:rPr lang="en-US" sz="1400" b="0" i="0" u="none" strike="noStrike" cap="none" dirty="0">
                <a:solidFill>
                  <a:schemeClr val="dk1"/>
                </a:solidFill>
                <a:latin typeface="Calibri"/>
                <a:ea typeface="Calibri"/>
                <a:cs typeface="Calibri"/>
                <a:sym typeface="Calibri"/>
              </a:rPr>
              <a:t>Have students complete the Odd</a:t>
            </a:r>
            <a:r>
              <a:rPr lang="en-US" sz="1400" b="0" i="0" u="none" strike="noStrike" cap="none" baseline="0" dirty="0">
                <a:solidFill>
                  <a:schemeClr val="dk1"/>
                </a:solidFill>
                <a:latin typeface="Calibri"/>
                <a:ea typeface="Calibri"/>
                <a:cs typeface="Calibri"/>
                <a:sym typeface="Calibri"/>
              </a:rPr>
              <a:t> One Out activity.</a:t>
            </a:r>
          </a:p>
          <a:p>
            <a:pPr marL="0" marR="0" lvl="0" indent="0" algn="l" rtl="0">
              <a:spcBef>
                <a:spcPts val="0"/>
              </a:spcBef>
              <a:spcAft>
                <a:spcPts val="0"/>
              </a:spcAft>
              <a:buClr>
                <a:schemeClr val="dk1"/>
              </a:buClr>
              <a:buSzPct val="25000"/>
              <a:buFont typeface="Calibri"/>
              <a:buNone/>
            </a:pPr>
            <a:r>
              <a:rPr lang="en-US" sz="1400" b="0" i="0" u="none" strike="noStrike" cap="none" dirty="0">
                <a:solidFill>
                  <a:schemeClr val="dk1"/>
                </a:solidFill>
                <a:latin typeface="Calibri"/>
                <a:ea typeface="Calibri"/>
                <a:cs typeface="Calibri"/>
                <a:sym typeface="Calibri"/>
              </a:rPr>
              <a:t>Once students are finished, come back to desks, discuss each group of organisms and debrief why they made the decisions they did.</a:t>
            </a:r>
          </a:p>
          <a:p>
            <a:pPr marL="0" marR="0" lvl="0" indent="0" algn="l" rtl="0">
              <a:spcBef>
                <a:spcPts val="0"/>
              </a:spcBef>
              <a:spcAft>
                <a:spcPts val="0"/>
              </a:spcAft>
              <a:buClr>
                <a:schemeClr val="dk1"/>
              </a:buClr>
              <a:buSzPct val="25000"/>
              <a:buFont typeface="Calibri"/>
              <a:buNone/>
            </a:pPr>
            <a:endParaRPr sz="14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US" sz="1400" b="0" i="0" u="none" strike="noStrike" cap="none" dirty="0">
                <a:solidFill>
                  <a:schemeClr val="dk1"/>
                </a:solidFill>
                <a:latin typeface="Calibri"/>
                <a:ea typeface="Calibri"/>
                <a:cs typeface="Calibri"/>
                <a:sym typeface="Calibri"/>
              </a:rPr>
              <a:t>SOURCES:</a:t>
            </a:r>
          </a:p>
          <a:p>
            <a:pPr marL="0" marR="0" lvl="0" indent="0" algn="l" rtl="0">
              <a:spcBef>
                <a:spcPts val="0"/>
              </a:spcBef>
              <a:buClr>
                <a:schemeClr val="dk1"/>
              </a:buClr>
              <a:buSzPct val="25000"/>
              <a:buFont typeface="Calibri"/>
              <a:buNone/>
            </a:pPr>
            <a:r>
              <a:rPr lang="en-US" sz="1400" b="0" i="0" u="none" strike="noStrike" cap="none" dirty="0">
                <a:solidFill>
                  <a:schemeClr val="dk1"/>
                </a:solidFill>
                <a:latin typeface="Calibri"/>
                <a:ea typeface="Calibri"/>
                <a:cs typeface="Calibri"/>
                <a:sym typeface="Calibri"/>
              </a:rPr>
              <a:t>Image,</a:t>
            </a:r>
            <a:r>
              <a:rPr lang="en-US" sz="1400" b="0" i="0" u="none" strike="noStrike" cap="none" baseline="0" dirty="0">
                <a:solidFill>
                  <a:schemeClr val="dk1"/>
                </a:solidFill>
                <a:latin typeface="Calibri"/>
                <a:ea typeface="Calibri"/>
                <a:cs typeface="Calibri"/>
                <a:sym typeface="Calibri"/>
              </a:rPr>
              <a:t> “</a:t>
            </a:r>
            <a:r>
              <a:rPr lang="en-US" sz="1400" dirty="0"/>
              <a:t>Bert &amp; Ernie of Sesame Street. Jim Henson's Fantastic World, Touring exhibit presented by The Jim Henson Legacy and The Smithsonian Institution Traveling Service.</a:t>
            </a:r>
            <a:r>
              <a:rPr lang="en-US" sz="1400" b="0" i="0" u="none" strike="noStrike" cap="none" baseline="0" dirty="0">
                <a:solidFill>
                  <a:schemeClr val="dk1"/>
                </a:solidFill>
                <a:latin typeface="Calibri"/>
                <a:ea typeface="Calibri"/>
                <a:cs typeface="Calibri"/>
                <a:sym typeface="Calibri"/>
              </a:rPr>
              <a:t>”</a:t>
            </a:r>
          </a:p>
          <a:p>
            <a:pPr marL="0" marR="0" lvl="0" indent="0" algn="l" rtl="0">
              <a:spcBef>
                <a:spcPts val="0"/>
              </a:spcBef>
              <a:buClr>
                <a:schemeClr val="dk1"/>
              </a:buClr>
              <a:buSzPct val="25000"/>
              <a:buFont typeface="Calibri"/>
              <a:buNone/>
            </a:pPr>
            <a:r>
              <a:rPr lang="en-US" sz="1400" b="0" i="0" u="none" strike="noStrike" cap="none" baseline="0" dirty="0">
                <a:solidFill>
                  <a:schemeClr val="dk1"/>
                </a:solidFill>
                <a:latin typeface="Calibri"/>
                <a:ea typeface="Calibri"/>
                <a:cs typeface="Calibri"/>
                <a:sym typeface="Calibri"/>
              </a:rPr>
              <a:t>(https://commons.wikimedia.org/wiki/File%3ABert_and_Ernie_(2841396233).jpg)</a:t>
            </a:r>
          </a:p>
          <a:p>
            <a:pPr marL="0" marR="0" lvl="0" indent="0" algn="l" rtl="0">
              <a:spcBef>
                <a:spcPts val="0"/>
              </a:spcBef>
              <a:buClr>
                <a:schemeClr val="dk1"/>
              </a:buClr>
              <a:buSzPct val="25000"/>
              <a:buFont typeface="Calibri"/>
              <a:buNone/>
            </a:pPr>
            <a:r>
              <a:rPr lang="en-US" sz="1400" b="0" i="0" u="none" strike="noStrike" cap="none" baseline="0" dirty="0">
                <a:solidFill>
                  <a:schemeClr val="dk1"/>
                </a:solidFill>
                <a:latin typeface="Calibri"/>
                <a:ea typeface="Calibri"/>
                <a:cs typeface="Calibri"/>
                <a:sym typeface="Calibri"/>
              </a:rPr>
              <a:t>By Cliff from Arlington, Virginia, USA (Bert &amp; Ernie) [CC BY 2.0 (http://creativecommons.org/licenses/by/2.0)], via Wikimedia Commons</a:t>
            </a:r>
          </a:p>
        </p:txBody>
      </p:sp>
      <p:sp>
        <p:nvSpPr>
          <p:cNvPr id="103" name="Shape 10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0890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1" name="Shape 11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en-US" sz="1400" b="0" i="0" u="none" strike="noStrike" cap="none" dirty="0">
                <a:solidFill>
                  <a:schemeClr val="dk1"/>
                </a:solidFill>
                <a:latin typeface="Calibri"/>
                <a:ea typeface="Calibri"/>
                <a:cs typeface="Calibri"/>
                <a:sym typeface="Calibri"/>
              </a:rPr>
              <a:t>TEACHER NOTES:</a:t>
            </a:r>
          </a:p>
          <a:p>
            <a:pPr marL="0" marR="0" lvl="0" indent="0" algn="l" rtl="0">
              <a:spcBef>
                <a:spcPts val="0"/>
              </a:spcBef>
              <a:buClr>
                <a:schemeClr val="dk1"/>
              </a:buClr>
              <a:buSzPct val="25000"/>
              <a:buFont typeface="Calibri"/>
              <a:buNone/>
            </a:pPr>
            <a:r>
              <a:rPr lang="en-US" sz="1400" b="0" i="0" u="none" strike="noStrike" cap="none" dirty="0">
                <a:solidFill>
                  <a:schemeClr val="dk1"/>
                </a:solidFill>
                <a:latin typeface="Calibri"/>
                <a:ea typeface="Calibri"/>
                <a:cs typeface="Calibri"/>
                <a:sym typeface="Calibri"/>
              </a:rPr>
              <a:t>Change this slide as need to reflect the specimens you are using. Once students are finished, come back to desks, discuss each group of organisms and debrief why they made the decisions they did.</a:t>
            </a:r>
          </a:p>
        </p:txBody>
      </p:sp>
      <p:sp>
        <p:nvSpPr>
          <p:cNvPr id="112" name="Shape 112"/>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5906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11</a:t>
            </a:fld>
            <a:endParaRPr lang="en-US"/>
          </a:p>
        </p:txBody>
      </p:sp>
    </p:spTree>
    <p:extLst>
      <p:ext uri="{BB962C8B-B14F-4D97-AF65-F5344CB8AC3E}">
        <p14:creationId xmlns:p14="http://schemas.microsoft.com/office/powerpoint/2010/main" val="3528595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12</a:t>
            </a:fld>
            <a:endParaRPr lang="en-US"/>
          </a:p>
        </p:txBody>
      </p:sp>
    </p:spTree>
    <p:extLst>
      <p:ext uri="{BB962C8B-B14F-4D97-AF65-F5344CB8AC3E}">
        <p14:creationId xmlns:p14="http://schemas.microsoft.com/office/powerpoint/2010/main" val="5444608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13</a:t>
            </a:fld>
            <a:endParaRPr lang="en-US"/>
          </a:p>
        </p:txBody>
      </p:sp>
    </p:spTree>
    <p:extLst>
      <p:ext uri="{BB962C8B-B14F-4D97-AF65-F5344CB8AC3E}">
        <p14:creationId xmlns:p14="http://schemas.microsoft.com/office/powerpoint/2010/main" val="31130818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pic>
        <p:nvPicPr>
          <p:cNvPr id="19" name="Picture 2">
            <a:extLst>
              <a:ext uri="{FF2B5EF4-FFF2-40B4-BE49-F238E27FC236}">
                <a16:creationId xmlns:a16="http://schemas.microsoft.com/office/drawing/2014/main" id="{A12A7503-9058-4334-AAA0-D1D25BAD629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94643"/>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8238000"/>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0" name="Picture 2">
            <a:extLst>
              <a:ext uri="{FF2B5EF4-FFF2-40B4-BE49-F238E27FC236}">
                <a16:creationId xmlns:a16="http://schemas.microsoft.com/office/drawing/2014/main" id="{8D11BAEE-3871-4AA9-A370-20A922B8893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19748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2">
            <a:extLst>
              <a:ext uri="{FF2B5EF4-FFF2-40B4-BE49-F238E27FC236}">
                <a16:creationId xmlns:a16="http://schemas.microsoft.com/office/drawing/2014/main" id="{EF7F462A-9BB5-4102-BDB6-D3E0EF8E6B4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0222324"/>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4">
            <a:extLst>
              <a:ext uri="{FF2B5EF4-FFF2-40B4-BE49-F238E27FC236}">
                <a16:creationId xmlns:a16="http://schemas.microsoft.com/office/drawing/2014/main" id="{4305F53F-F4E1-4703-8F6A-80087181B547}"/>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8" y="3739400"/>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1447143"/>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6">
            <a:extLst>
              <a:ext uri="{FF2B5EF4-FFF2-40B4-BE49-F238E27FC236}">
                <a16:creationId xmlns:a16="http://schemas.microsoft.com/office/drawing/2014/main" id="{538AD338-008A-4717-BADA-6DC1BECABE9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52425"/>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38">
            <a:extLst>
              <a:ext uri="{FF2B5EF4-FFF2-40B4-BE49-F238E27FC236}">
                <a16:creationId xmlns:a16="http://schemas.microsoft.com/office/drawing/2014/main" id="{8AC445F7-0D92-4B64-8859-D61C8413DE3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8131342"/>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0">
            <a:extLst>
              <a:ext uri="{FF2B5EF4-FFF2-40B4-BE49-F238E27FC236}">
                <a16:creationId xmlns:a16="http://schemas.microsoft.com/office/drawing/2014/main" id="{1C9C1431-D43F-408C-A79E-435F8AAEC3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9405536"/>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2">
            <a:extLst>
              <a:ext uri="{FF2B5EF4-FFF2-40B4-BE49-F238E27FC236}">
                <a16:creationId xmlns:a16="http://schemas.microsoft.com/office/drawing/2014/main" id="{CD350CE3-67FE-4FAE-A9D4-0E7F69649E0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7" y="3739399"/>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70049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4">
            <a:extLst>
              <a:ext uri="{FF2B5EF4-FFF2-40B4-BE49-F238E27FC236}">
                <a16:creationId xmlns:a16="http://schemas.microsoft.com/office/drawing/2014/main" id="{868540C2-C6CC-4288-87EF-C071C92935E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8" y="3739400"/>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4453689"/>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13" name="Picture 46">
            <a:extLst>
              <a:ext uri="{FF2B5EF4-FFF2-40B4-BE49-F238E27FC236}">
                <a16:creationId xmlns:a16="http://schemas.microsoft.com/office/drawing/2014/main" id="{151B29AE-A58E-407C-A6E1-E57104934A13}"/>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785688" y="3739400"/>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9418001"/>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Tree>
    <p:extLst>
      <p:ext uri="{BB962C8B-B14F-4D97-AF65-F5344CB8AC3E}">
        <p14:creationId xmlns:p14="http://schemas.microsoft.com/office/powerpoint/2010/main" val="105315179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32">
            <a:extLst>
              <a:ext uri="{FF2B5EF4-FFF2-40B4-BE49-F238E27FC236}">
                <a16:creationId xmlns:a16="http://schemas.microsoft.com/office/drawing/2014/main" id="{9C72C05E-F8BB-4C57-865D-342E4D16E6A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7894"/>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9272024"/>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Tree>
    <p:extLst>
      <p:ext uri="{BB962C8B-B14F-4D97-AF65-F5344CB8AC3E}">
        <p14:creationId xmlns:p14="http://schemas.microsoft.com/office/powerpoint/2010/main" val="3759135197"/>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Purple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pic>
        <p:nvPicPr>
          <p:cNvPr id="8" name="Picture 7">
            <a:extLst>
              <a:ext uri="{FF2B5EF4-FFF2-40B4-BE49-F238E27FC236}">
                <a16:creationId xmlns:a16="http://schemas.microsoft.com/office/drawing/2014/main" id="{0ED0A690-83FF-4AFC-B913-BD591D012976}"/>
              </a:ext>
            </a:extLst>
          </p:cNvPr>
          <p:cNvPicPr>
            <a:picLocks noChangeAspect="1"/>
          </p:cNvPicPr>
          <p:nvPr userDrawn="1"/>
        </p:nvPicPr>
        <p:blipFill rotWithShape="1">
          <a:blip r:embed="rId2"/>
          <a:srcRect r="13953" b="1240"/>
          <a:stretch/>
        </p:blipFill>
        <p:spPr>
          <a:xfrm>
            <a:off x="1103163" y="1855552"/>
            <a:ext cx="1035122" cy="891044"/>
          </a:xfrm>
          <a:prstGeom prst="rect">
            <a:avLst/>
          </a:prstGeom>
        </p:spPr>
      </p:pic>
      <p:sp>
        <p:nvSpPr>
          <p:cNvPr id="9" name="Shape 177">
            <a:extLst>
              <a:ext uri="{FF2B5EF4-FFF2-40B4-BE49-F238E27FC236}">
                <a16:creationId xmlns:a16="http://schemas.microsoft.com/office/drawing/2014/main" id="{9BE1E968-7007-4EC3-90E7-BFA8D7B7992D}"/>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pic>
        <p:nvPicPr>
          <p:cNvPr id="10" name="Picture 9">
            <a:extLst>
              <a:ext uri="{FF2B5EF4-FFF2-40B4-BE49-F238E27FC236}">
                <a16:creationId xmlns:a16="http://schemas.microsoft.com/office/drawing/2014/main" id="{8244546D-E382-4935-855C-1EB771CB3EC6}"/>
              </a:ext>
            </a:extLst>
          </p:cNvPr>
          <p:cNvPicPr>
            <a:picLocks noChangeAspect="1"/>
          </p:cNvPicPr>
          <p:nvPr userDrawn="1"/>
        </p:nvPicPr>
        <p:blipFill rotWithShape="1">
          <a:blip r:embed="rId3"/>
          <a:srcRect t="11938" r="21976"/>
          <a:stretch/>
        </p:blipFill>
        <p:spPr>
          <a:xfrm>
            <a:off x="4129834" y="1934122"/>
            <a:ext cx="1052623" cy="891043"/>
          </a:xfrm>
          <a:prstGeom prst="rect">
            <a:avLst/>
          </a:prstGeom>
        </p:spPr>
      </p:pic>
      <p:sp>
        <p:nvSpPr>
          <p:cNvPr id="11" name="Shape 181">
            <a:extLst>
              <a:ext uri="{FF2B5EF4-FFF2-40B4-BE49-F238E27FC236}">
                <a16:creationId xmlns:a16="http://schemas.microsoft.com/office/drawing/2014/main" id="{69EB8347-8238-48AA-99D5-2BD388A3BC3F}"/>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pic>
        <p:nvPicPr>
          <p:cNvPr id="12" name="Picture 11">
            <a:extLst>
              <a:ext uri="{FF2B5EF4-FFF2-40B4-BE49-F238E27FC236}">
                <a16:creationId xmlns:a16="http://schemas.microsoft.com/office/drawing/2014/main" id="{A9FA5FB8-BE1B-45B0-A739-95E543E6705A}"/>
              </a:ext>
            </a:extLst>
          </p:cNvPr>
          <p:cNvPicPr>
            <a:picLocks noChangeAspect="1"/>
          </p:cNvPicPr>
          <p:nvPr userDrawn="1"/>
        </p:nvPicPr>
        <p:blipFill rotWithShape="1">
          <a:blip r:embed="rId4"/>
          <a:srcRect t="20000" r="38023" b="20000"/>
          <a:stretch/>
        </p:blipFill>
        <p:spPr>
          <a:xfrm>
            <a:off x="6793992" y="1878842"/>
            <a:ext cx="1227198" cy="891043"/>
          </a:xfrm>
          <a:prstGeom prst="rect">
            <a:avLst/>
          </a:prstGeom>
        </p:spPr>
      </p:pic>
      <p:sp>
        <p:nvSpPr>
          <p:cNvPr id="13" name="Shape 185">
            <a:extLst>
              <a:ext uri="{FF2B5EF4-FFF2-40B4-BE49-F238E27FC236}">
                <a16:creationId xmlns:a16="http://schemas.microsoft.com/office/drawing/2014/main" id="{C6AF2FE2-52A2-447D-BDB6-3B51D539602A}"/>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4" name="Shape 185">
            <a:extLst>
              <a:ext uri="{FF2B5EF4-FFF2-40B4-BE49-F238E27FC236}">
                <a16:creationId xmlns:a16="http://schemas.microsoft.com/office/drawing/2014/main" id="{562CB457-3669-4BD0-9844-DA1E150C9176}"/>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5" name="Shape 173">
            <a:extLst>
              <a:ext uri="{FF2B5EF4-FFF2-40B4-BE49-F238E27FC236}">
                <a16:creationId xmlns:a16="http://schemas.microsoft.com/office/drawing/2014/main" id="{97AEE6E7-0D77-4954-B097-8A522D1D1721}"/>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pic>
        <p:nvPicPr>
          <p:cNvPr id="16" name="Picture 15">
            <a:extLst>
              <a:ext uri="{FF2B5EF4-FFF2-40B4-BE49-F238E27FC236}">
                <a16:creationId xmlns:a16="http://schemas.microsoft.com/office/drawing/2014/main" id="{F93E55BD-1E0D-43EA-812A-E18CD759EE0A}"/>
              </a:ext>
            </a:extLst>
          </p:cNvPr>
          <p:cNvPicPr>
            <a:picLocks noChangeAspect="1"/>
          </p:cNvPicPr>
          <p:nvPr userDrawn="1"/>
        </p:nvPicPr>
        <p:blipFill rotWithShape="1">
          <a:blip r:embed="rId5"/>
          <a:srcRect r="46512" b="9767"/>
          <a:stretch/>
        </p:blipFill>
        <p:spPr>
          <a:xfrm>
            <a:off x="5649838" y="4021574"/>
            <a:ext cx="916008" cy="1158950"/>
          </a:xfrm>
          <a:prstGeom prst="rect">
            <a:avLst/>
          </a:prstGeom>
        </p:spPr>
      </p:pic>
      <p:pic>
        <p:nvPicPr>
          <p:cNvPr id="17" name="Picture 16">
            <a:extLst>
              <a:ext uri="{FF2B5EF4-FFF2-40B4-BE49-F238E27FC236}">
                <a16:creationId xmlns:a16="http://schemas.microsoft.com/office/drawing/2014/main" id="{5B67A546-F591-4BE8-9883-111AF20FAF5B}"/>
              </a:ext>
            </a:extLst>
          </p:cNvPr>
          <p:cNvPicPr>
            <a:picLocks noChangeAspect="1"/>
          </p:cNvPicPr>
          <p:nvPr userDrawn="1"/>
        </p:nvPicPr>
        <p:blipFill rotWithShape="1">
          <a:blip r:embed="rId6"/>
          <a:srcRect r="33372" b="10078"/>
          <a:stretch/>
        </p:blipFill>
        <p:spPr>
          <a:xfrm>
            <a:off x="2365989" y="3892353"/>
            <a:ext cx="1128177" cy="1141959"/>
          </a:xfrm>
          <a:prstGeom prst="rect">
            <a:avLst/>
          </a:prstGeom>
        </p:spPr>
      </p:pic>
      <p:sp>
        <p:nvSpPr>
          <p:cNvPr id="18" name="Shape 171">
            <a:extLst>
              <a:ext uri="{FF2B5EF4-FFF2-40B4-BE49-F238E27FC236}">
                <a16:creationId xmlns:a16="http://schemas.microsoft.com/office/drawing/2014/main" id="{B73AABC1-B799-4781-A165-CBD6DD70B724}"/>
              </a:ext>
            </a:extLst>
          </p:cNvPr>
          <p:cNvSpPr/>
          <p:nvPr userDrawn="1"/>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r>
              <a:rPr sz="1406" dirty="0">
                <a:solidFill>
                  <a:schemeClr val="tx1"/>
                </a:solidFill>
                <a:latin typeface="+mn-lt"/>
              </a:rPr>
              <a:t>:</a:t>
            </a:r>
          </a:p>
        </p:txBody>
      </p:sp>
      <p:graphicFrame>
        <p:nvGraphicFramePr>
          <p:cNvPr id="20" name="Table 19">
            <a:extLst>
              <a:ext uri="{FF2B5EF4-FFF2-40B4-BE49-F238E27FC236}">
                <a16:creationId xmlns:a16="http://schemas.microsoft.com/office/drawing/2014/main" id="{8702793B-E150-4621-A7C5-B579A18B7100}"/>
              </a:ext>
            </a:extLst>
          </p:cNvPr>
          <p:cNvGraphicFramePr>
            <a:graphicFrameLocks noGrp="1"/>
          </p:cNvGraphicFramePr>
          <p:nvPr userDrawn="1">
            <p:extLst>
              <p:ext uri="{D42A27DB-BD31-4B8C-83A1-F6EECF244321}">
                <p14:modId xmlns:p14="http://schemas.microsoft.com/office/powerpoint/2010/main" val="2936221524"/>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graphicFrame>
        <p:nvGraphicFramePr>
          <p:cNvPr id="21" name="Table 20">
            <a:extLst>
              <a:ext uri="{FF2B5EF4-FFF2-40B4-BE49-F238E27FC236}">
                <a16:creationId xmlns:a16="http://schemas.microsoft.com/office/drawing/2014/main" id="{3EA4621F-B906-48E1-AF8A-A8380638067E}"/>
              </a:ext>
            </a:extLst>
          </p:cNvPr>
          <p:cNvGraphicFramePr>
            <a:graphicFrameLocks noGrp="1"/>
          </p:cNvGraphicFramePr>
          <p:nvPr userDrawn="1">
            <p:extLst>
              <p:ext uri="{D42A27DB-BD31-4B8C-83A1-F6EECF244321}">
                <p14:modId xmlns:p14="http://schemas.microsoft.com/office/powerpoint/2010/main" val="3409413465"/>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spTree>
    <p:extLst>
      <p:ext uri="{BB962C8B-B14F-4D97-AF65-F5344CB8AC3E}">
        <p14:creationId xmlns:p14="http://schemas.microsoft.com/office/powerpoint/2010/main" val="4191643460"/>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685800" y="2130425"/>
            <a:ext cx="7772400" cy="1470023"/>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17" name="Shape 17"/>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lvl="0" indent="0" algn="ctr" rtl="0">
              <a:lnSpc>
                <a:spcPct val="100000"/>
              </a:lnSpc>
              <a:spcBef>
                <a:spcPts val="640"/>
              </a:spcBef>
              <a:spcAft>
                <a:spcPts val="0"/>
              </a:spcAft>
              <a:buClr>
                <a:srgbClr val="888888"/>
              </a:buClr>
              <a:buFont typeface="Arial"/>
              <a:buNone/>
              <a:defRPr sz="3200" b="0" i="0" u="none" strike="noStrike" cap="none">
                <a:solidFill>
                  <a:srgbClr val="888888"/>
                </a:solidFill>
                <a:latin typeface="Calibri"/>
                <a:ea typeface="Calibri"/>
                <a:cs typeface="Calibri"/>
                <a:sym typeface="Calibri"/>
              </a:defRPr>
            </a:lvl1pPr>
            <a:lvl2pPr marL="457200" marR="0" lvl="1" indent="0" algn="ctr" rtl="0">
              <a:lnSpc>
                <a:spcPct val="100000"/>
              </a:lnSpc>
              <a:spcBef>
                <a:spcPts val="560"/>
              </a:spcBef>
              <a:spcAft>
                <a:spcPts val="0"/>
              </a:spcAft>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lnSpc>
                <a:spcPct val="100000"/>
              </a:lnSpc>
              <a:spcBef>
                <a:spcPts val="480"/>
              </a:spcBef>
              <a:spcAft>
                <a:spcPts val="0"/>
              </a:spcAft>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5410123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23" name="Shape 23"/>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dirty="0"/>
          </a:p>
        </p:txBody>
      </p:sp>
      <p:sp>
        <p:nvSpPr>
          <p:cNvPr id="24" name="Shape 24"/>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2883288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33" name="Shape 33"/>
          <p:cNvSpPr txBox="1">
            <a:spLocks noGrp="1"/>
          </p:cNvSpPr>
          <p:nvPr>
            <p:ph type="body" idx="1"/>
          </p:nvPr>
        </p:nvSpPr>
        <p:spPr>
          <a:xfrm>
            <a:off x="457200" y="1600200"/>
            <a:ext cx="4038598" cy="4525963"/>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90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4" name="Shape 34"/>
          <p:cNvSpPr txBox="1">
            <a:spLocks noGrp="1"/>
          </p:cNvSpPr>
          <p:nvPr>
            <p:ph type="body" idx="2"/>
          </p:nvPr>
        </p:nvSpPr>
        <p:spPr>
          <a:xfrm>
            <a:off x="4648200" y="1600200"/>
            <a:ext cx="4038598" cy="4525963"/>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90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8510819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dirty="0"/>
          </a:p>
        </p:txBody>
      </p:sp>
      <p:sp>
        <p:nvSpPr>
          <p:cNvPr id="40" name="Shape 40"/>
          <p:cNvSpPr txBox="1">
            <a:spLocks noGrp="1"/>
          </p:cNvSpPr>
          <p:nvPr>
            <p:ph type="dt" idx="10"/>
          </p:nvPr>
        </p:nvSpPr>
        <p:spPr>
          <a:xfrm>
            <a:off x="457200" y="6356350"/>
            <a:ext cx="2133598"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sldNum" idx="12"/>
          </p:nvPr>
        </p:nvSpPr>
        <p:spPr>
          <a:xfrm>
            <a:off x="6553200" y="6356350"/>
            <a:ext cx="2133598"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3121188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4411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34">
            <a:extLst>
              <a:ext uri="{FF2B5EF4-FFF2-40B4-BE49-F238E27FC236}">
                <a16:creationId xmlns:a16="http://schemas.microsoft.com/office/drawing/2014/main" id="{E1696F64-2D54-4F6C-92C0-9D992819CF3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3" y="894644"/>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8811403"/>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36">
            <a:extLst>
              <a:ext uri="{FF2B5EF4-FFF2-40B4-BE49-F238E27FC236}">
                <a16:creationId xmlns:a16="http://schemas.microsoft.com/office/drawing/2014/main" id="{CD845D0D-7AF2-43E6-A1BA-55DE49971AF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7895"/>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5325963"/>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38">
            <a:extLst>
              <a:ext uri="{FF2B5EF4-FFF2-40B4-BE49-F238E27FC236}">
                <a16:creationId xmlns:a16="http://schemas.microsoft.com/office/drawing/2014/main" id="{F8299035-1674-4452-AEC5-A0F956B4724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93024"/>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1436926"/>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40">
            <a:extLst>
              <a:ext uri="{FF2B5EF4-FFF2-40B4-BE49-F238E27FC236}">
                <a16:creationId xmlns:a16="http://schemas.microsoft.com/office/drawing/2014/main" id="{90176703-DC02-4A3B-9C9B-6F80A7CE49B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7894"/>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6211608"/>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42">
            <a:extLst>
              <a:ext uri="{FF2B5EF4-FFF2-40B4-BE49-F238E27FC236}">
                <a16:creationId xmlns:a16="http://schemas.microsoft.com/office/drawing/2014/main" id="{9A3971AC-968E-44C7-A71F-F283CA7CA63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2" y="889716"/>
            <a:ext cx="1991633" cy="199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9763306"/>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23" name="Picture 44">
            <a:extLst>
              <a:ext uri="{FF2B5EF4-FFF2-40B4-BE49-F238E27FC236}">
                <a16:creationId xmlns:a16="http://schemas.microsoft.com/office/drawing/2014/main" id="{D0A8DBFC-4490-4145-ABAC-9BD1F42FFA7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6137" y="887896"/>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4534989"/>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B9529F"/>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mj-lt"/>
              <a:ea typeface="+mn-ea"/>
              <a:cs typeface="+mn-cs"/>
              <a:sym typeface="Helvetica Ligh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sz="984" b="0" i="0" u="none" strike="noStrike" kern="0" cap="none" spc="0" normalizeH="0" baseline="0" noProof="0">
              <a:ln>
                <a:noFill/>
              </a:ln>
              <a:solidFill>
                <a:srgbClr val="000000"/>
              </a:solidFill>
              <a:effectLst/>
              <a:uLnTx/>
              <a:uFillTx/>
              <a:latin typeface="Arial" panose="020B0604020202020204"/>
              <a:ea typeface="+mn-ea"/>
              <a:cs typeface="+mn-cs"/>
              <a:sym typeface="Helvetica Light"/>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B9529F"/>
          </a:solidFill>
          <a:ln w="12700">
            <a:miter lim="400000"/>
          </a:ln>
        </p:spPr>
        <p:txBody>
          <a:bodyPr lIns="25115" tIns="25115" rIns="25115" bIns="25115" anchor="ctr"/>
          <a:lstStyle/>
          <a:p>
            <a:pPr marL="0" marR="0" lvl="0" indent="0" algn="ctr" defTabSz="410751" rtl="0" eaLnBrk="1" fontAlgn="auto" latinLnBrk="0" hangingPunct="0">
              <a:lnSpc>
                <a:spcPct val="100000"/>
              </a:lnSpc>
              <a:spcBef>
                <a:spcPts val="0"/>
              </a:spcBef>
              <a:spcAft>
                <a:spcPts val="0"/>
              </a:spcAft>
              <a:buClrTx/>
              <a:buSzTx/>
              <a:buFontTx/>
              <a:buNone/>
              <a:tabLst/>
              <a:defRPr sz="2400"/>
            </a:pPr>
            <a:endParaRPr kumimoji="0" sz="2800" b="0" i="0" u="none" strike="noStrike" kern="0" cap="none" spc="0" normalizeH="0" baseline="0" noProof="0" dirty="0">
              <a:ln>
                <a:noFill/>
              </a:ln>
              <a:solidFill>
                <a:srgbClr val="000000"/>
              </a:solidFill>
              <a:effectLst/>
              <a:uLnTx/>
              <a:uFillTx/>
              <a:latin typeface="Arial" panose="020B0604020202020204"/>
              <a:ea typeface="+mn-ea"/>
              <a:cs typeface="+mn-cs"/>
              <a:sym typeface="Helvetica Light"/>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10751" rtl="0" eaLnBrk="1" fontAlgn="auto" latinLnBrk="0" hangingPunct="0">
              <a:lnSpc>
                <a:spcPct val="100000"/>
              </a:lnSpc>
              <a:spcBef>
                <a:spcPts val="0"/>
              </a:spcBef>
              <a:spcAft>
                <a:spcPts val="0"/>
              </a:spcAft>
              <a:buClrTx/>
              <a:buSzTx/>
              <a:buFontTx/>
              <a:buNone/>
              <a:tabLst/>
              <a:defRPr/>
            </a:pPr>
            <a:endParaRPr kumimoji="0" lang="en-US" sz="2531" b="0" i="0" u="none" strike="noStrike" kern="0" cap="none" spc="0" normalizeH="0" baseline="0" noProof="0">
              <a:ln>
                <a:noFill/>
              </a:ln>
              <a:solidFill>
                <a:prstClr val="white"/>
              </a:solidFill>
              <a:effectLst/>
              <a:uLnTx/>
              <a:uFillTx/>
              <a:latin typeface="Arial" panose="020B0604020202020204"/>
              <a:ea typeface="+mn-ea"/>
              <a:cs typeface="+mn-cs"/>
              <a:sym typeface="Helvetica Light"/>
            </a:endParaRPr>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p:spPr>
        <p:txBody>
          <a:bodyPr>
            <a:noAutofit/>
          </a:bodyPr>
          <a:lstStyle>
            <a:lvl1pPr marL="0" indent="0">
              <a:buNone/>
              <a:defRPr sz="1400"/>
            </a:lvl1pPr>
          </a:lstStyle>
          <a:p>
            <a:pPr lvl="0"/>
            <a:endParaRPr lang="en-US" dirty="0"/>
          </a:p>
        </p:txBody>
      </p:sp>
      <p:pic>
        <p:nvPicPr>
          <p:cNvPr id="16" name="Picture 46">
            <a:extLst>
              <a:ext uri="{FF2B5EF4-FFF2-40B4-BE49-F238E27FC236}">
                <a16:creationId xmlns:a16="http://schemas.microsoft.com/office/drawing/2014/main" id="{7BB7FFE7-3D40-4ECC-9042-8CB2F45501E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5743" y="892001"/>
            <a:ext cx="1991632" cy="1991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9586523"/>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D772EE-3824-4F7E-9B01-E55E1A1D1DCC}" type="datetimeFigureOut">
              <a:rPr lang="en-US" smtClean="0"/>
              <a:t>8/13/21</a:t>
            </a:fld>
            <a:endParaRPr lang="en-US" dirty="0"/>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358D6F-C19D-4C6E-83AB-7C891EB5BDBC}" type="slidenum">
              <a:rPr lang="en-US" smtClean="0"/>
              <a:t>‹#›</a:t>
            </a:fld>
            <a:endParaRPr lang="en-US"/>
          </a:p>
        </p:txBody>
      </p:sp>
      <p:pic>
        <p:nvPicPr>
          <p:cNvPr id="8" name="pasted-image.pdf">
            <a:extLst>
              <a:ext uri="{FF2B5EF4-FFF2-40B4-BE49-F238E27FC236}">
                <a16:creationId xmlns:a16="http://schemas.microsoft.com/office/drawing/2014/main" id="{BA3CD807-584E-5244-9190-A54A3FBE7534}"/>
              </a:ext>
            </a:extLst>
          </p:cNvPr>
          <p:cNvPicPr>
            <a:picLocks noChangeAspect="1"/>
          </p:cNvPicPr>
          <p:nvPr userDrawn="1"/>
        </p:nvPicPr>
        <p:blipFill>
          <a:blip r:embed="rId28"/>
          <a:stretch>
            <a:fillRect/>
          </a:stretch>
        </p:blipFill>
        <p:spPr>
          <a:xfrm>
            <a:off x="133711" y="6404631"/>
            <a:ext cx="989877" cy="348814"/>
          </a:xfrm>
          <a:prstGeom prst="rect">
            <a:avLst/>
          </a:prstGeom>
          <a:ln w="12700">
            <a:miter lim="400000"/>
          </a:ln>
        </p:spPr>
      </p:pic>
      <p:pic>
        <p:nvPicPr>
          <p:cNvPr id="9" name="Picture 8" descr="Logo&#10;&#10;Description automatically generated">
            <a:extLst>
              <a:ext uri="{FF2B5EF4-FFF2-40B4-BE49-F238E27FC236}">
                <a16:creationId xmlns:a16="http://schemas.microsoft.com/office/drawing/2014/main" id="{FDD1AE79-BA44-4AC7-90E2-D0D1C7F0ED65}"/>
              </a:ext>
            </a:extLst>
          </p:cNvPr>
          <p:cNvPicPr/>
          <p:nvPr userDrawn="1"/>
        </p:nvPicPr>
        <p:blipFill>
          <a:blip r:embed="rId29">
            <a:extLst>
              <a:ext uri="{28A0092B-C50C-407E-A947-70E740481C1C}">
                <a14:useLocalDpi xmlns:a14="http://schemas.microsoft.com/office/drawing/2010/main" val="0"/>
              </a:ext>
            </a:extLst>
          </a:blip>
          <a:stretch>
            <a:fillRect/>
          </a:stretch>
        </p:blipFill>
        <p:spPr>
          <a:xfrm>
            <a:off x="8303021" y="6356979"/>
            <a:ext cx="795823" cy="466695"/>
          </a:xfrm>
          <a:prstGeom prst="rect">
            <a:avLst/>
          </a:prstGeom>
        </p:spPr>
      </p:pic>
    </p:spTree>
    <p:extLst>
      <p:ext uri="{BB962C8B-B14F-4D97-AF65-F5344CB8AC3E}">
        <p14:creationId xmlns:p14="http://schemas.microsoft.com/office/powerpoint/2010/main" val="167647606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0"/>
        </a:spcBef>
        <a:spcAft>
          <a:spcPts val="60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0"/>
        </a:spcBef>
        <a:spcAft>
          <a:spcPts val="60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0"/>
        </a:spcBef>
        <a:spcAft>
          <a:spcPts val="600"/>
        </a:spcAft>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6.xml"/><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8" Type="http://schemas.openxmlformats.org/officeDocument/2006/relationships/image" Target="../media/image29.jpg"/><Relationship Id="rId13" Type="http://schemas.openxmlformats.org/officeDocument/2006/relationships/image" Target="../media/image34.jpg"/><Relationship Id="rId3" Type="http://schemas.openxmlformats.org/officeDocument/2006/relationships/image" Target="../media/image24.jpg"/><Relationship Id="rId7" Type="http://schemas.openxmlformats.org/officeDocument/2006/relationships/image" Target="../media/image28.jpg"/><Relationship Id="rId12" Type="http://schemas.openxmlformats.org/officeDocument/2006/relationships/image" Target="../media/image33.jpg"/><Relationship Id="rId2" Type="http://schemas.openxmlformats.org/officeDocument/2006/relationships/notesSlide" Target="../notesSlides/notesSlide11.xml"/><Relationship Id="rId1" Type="http://schemas.openxmlformats.org/officeDocument/2006/relationships/slideLayout" Target="../slideLayouts/slideLayout23.xml"/><Relationship Id="rId6" Type="http://schemas.openxmlformats.org/officeDocument/2006/relationships/image" Target="../media/image27.jpg"/><Relationship Id="rId11" Type="http://schemas.openxmlformats.org/officeDocument/2006/relationships/image" Target="../media/image32.jpg"/><Relationship Id="rId5" Type="http://schemas.openxmlformats.org/officeDocument/2006/relationships/image" Target="../media/image26.jpg"/><Relationship Id="rId10" Type="http://schemas.openxmlformats.org/officeDocument/2006/relationships/image" Target="../media/image31.jpg"/><Relationship Id="rId4" Type="http://schemas.openxmlformats.org/officeDocument/2006/relationships/image" Target="../media/image25.jpg"/><Relationship Id="rId9" Type="http://schemas.openxmlformats.org/officeDocument/2006/relationships/image" Target="../media/image30.JP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3.xml"/><Relationship Id="rId5" Type="http://schemas.openxmlformats.org/officeDocument/2006/relationships/image" Target="../media/image12.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3.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23.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35.jpg"/><Relationship Id="rId7" Type="http://schemas.openxmlformats.org/officeDocument/2006/relationships/image" Target="../media/image39.jpg"/><Relationship Id="rId2" Type="http://schemas.openxmlformats.org/officeDocument/2006/relationships/notesSlide" Target="../notesSlides/notesSlide16.xml"/><Relationship Id="rId1" Type="http://schemas.openxmlformats.org/officeDocument/2006/relationships/slideLayout" Target="../slideLayouts/slideLayout23.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jpg"/></Relationships>
</file>

<file path=ppt/slides/_rels/slide2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7.xml"/><Relationship Id="rId1" Type="http://schemas.openxmlformats.org/officeDocument/2006/relationships/slideLayout" Target="../slideLayouts/slideLayout23.xml"/><Relationship Id="rId4" Type="http://schemas.openxmlformats.org/officeDocument/2006/relationships/image" Target="../media/image42.jpg"/></Relationships>
</file>

<file path=ppt/slides/_rels/slide2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8.xml"/><Relationship Id="rId1" Type="http://schemas.openxmlformats.org/officeDocument/2006/relationships/slideLayout" Target="../slideLayouts/slideLayout23.xml"/><Relationship Id="rId4" Type="http://schemas.openxmlformats.org/officeDocument/2006/relationships/image" Target="../media/image44.jpg"/></Relationships>
</file>

<file path=ppt/slides/_rels/slide23.xml.rels><?xml version="1.0" encoding="UTF-8" standalone="yes"?>
<Relationships xmlns="http://schemas.openxmlformats.org/package/2006/relationships"><Relationship Id="rId3" Type="http://schemas.openxmlformats.org/officeDocument/2006/relationships/hyperlink" Target="https://www.youtube.com/watch?v=QdfGCscTMak" TargetMode="External"/><Relationship Id="rId2" Type="http://schemas.openxmlformats.org/officeDocument/2006/relationships/notesSlide" Target="../notesSlides/notesSlide19.xml"/><Relationship Id="rId1" Type="http://schemas.openxmlformats.org/officeDocument/2006/relationships/slideLayout" Target="../slideLayouts/slideLayout24.xml"/><Relationship Id="rId6" Type="http://schemas.openxmlformats.org/officeDocument/2006/relationships/image" Target="../media/image47.jpg"/><Relationship Id="rId5" Type="http://schemas.openxmlformats.org/officeDocument/2006/relationships/image" Target="../media/image46.png"/><Relationship Id="rId4" Type="http://schemas.openxmlformats.org/officeDocument/2006/relationships/image" Target="../media/image45.jpg"/></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4.xml"/><Relationship Id="rId6" Type="http://schemas.openxmlformats.org/officeDocument/2006/relationships/image" Target="../media/image12.png"/><Relationship Id="rId5" Type="http://schemas.openxmlformats.org/officeDocument/2006/relationships/image" Target="../media/image47.jpg"/><Relationship Id="rId4" Type="http://schemas.openxmlformats.org/officeDocument/2006/relationships/image" Target="../media/image45.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21.jpg"/></Relationships>
</file>

<file path=ppt/slides/_rels/slide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15.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66BDCD5-4930-7546-8C46-E9942BE23600}"/>
              </a:ext>
            </a:extLst>
          </p:cNvPr>
          <p:cNvSpPr/>
          <p:nvPr/>
        </p:nvSpPr>
        <p:spPr>
          <a:xfrm>
            <a:off x="8229599" y="5943600"/>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2"/>
          <a:srcRect t="6047"/>
          <a:stretch/>
        </p:blipFill>
        <p:spPr>
          <a:xfrm>
            <a:off x="1990706" y="121297"/>
            <a:ext cx="5162588" cy="4778841"/>
          </a:xfrm>
          <a:prstGeom prst="rect">
            <a:avLst/>
          </a:prstGeom>
        </p:spPr>
      </p:pic>
      <p:sp>
        <p:nvSpPr>
          <p:cNvPr id="3" name="TextBox 2"/>
          <p:cNvSpPr txBox="1"/>
          <p:nvPr/>
        </p:nvSpPr>
        <p:spPr>
          <a:xfrm>
            <a:off x="0" y="4872827"/>
            <a:ext cx="9143999" cy="841577"/>
          </a:xfrm>
          <a:prstGeom prst="rect">
            <a:avLst/>
          </a:prstGeom>
          <a:solidFill>
            <a:srgbClr val="B9529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Unity and Diversity</a:t>
            </a:r>
          </a:p>
          <a:p>
            <a:pPr algn="ctr" defTabSz="410751" hangingPunct="0"/>
            <a:r>
              <a:rPr lang="en-US" dirty="0">
                <a:latin typeface="Arial" panose="020B0604020202020204" pitchFamily="34" charset="0"/>
                <a:cs typeface="Arial" panose="020B0604020202020204" pitchFamily="34" charset="0"/>
              </a:rPr>
              <a:t>How can life on Earth share so many characteristics and yet be so different?</a:t>
            </a:r>
            <a:endParaRPr lang="en-US" sz="3600" dirty="0">
              <a:latin typeface="Arial" panose="020B0604020202020204" pitchFamily="34" charset="0"/>
              <a:cs typeface="Arial" panose="020B0604020202020204" pitchFamily="34" charset="0"/>
              <a:sym typeface="Helvetica Light"/>
            </a:endParaRPr>
          </a:p>
        </p:txBody>
      </p:sp>
      <p:sp>
        <p:nvSpPr>
          <p:cNvPr id="6" name="TextBox 5"/>
          <p:cNvSpPr txBox="1"/>
          <p:nvPr/>
        </p:nvSpPr>
        <p:spPr>
          <a:xfrm>
            <a:off x="7254114" y="6601198"/>
            <a:ext cx="1950970" cy="2568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200" i="1" dirty="0">
                <a:solidFill>
                  <a:schemeClr val="bg1">
                    <a:lumMod val="65000"/>
                  </a:schemeClr>
                </a:solidFill>
                <a:latin typeface="Arial" panose="020B0604020202020204" pitchFamily="34" charset="0"/>
                <a:cs typeface="Arial" panose="020B0604020202020204" pitchFamily="34" charset="0"/>
              </a:rPr>
              <a:t>UD version August 2021</a:t>
            </a:r>
            <a:endParaRPr lang="en-US" sz="1200" dirty="0">
              <a:solidFill>
                <a:schemeClr val="bg1">
                  <a:lumMod val="65000"/>
                </a:schemeClr>
              </a:solidFill>
              <a:latin typeface="Arial" panose="020B0604020202020204" pitchFamily="34" charset="0"/>
              <a:cs typeface="Arial" panose="020B0604020202020204" pitchFamily="34" charset="0"/>
              <a:sym typeface="Helvetica Light"/>
            </a:endParaRPr>
          </a:p>
        </p:txBody>
      </p:sp>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46633" y="414141"/>
            <a:ext cx="3850732" cy="3850732"/>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1"/>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22377" y="1308503"/>
            <a:ext cx="2744084" cy="1598367"/>
          </a:xfrm>
          <a:prstGeom prst="rect">
            <a:avLst/>
          </a:prstGeom>
        </p:spPr>
      </p:pic>
      <p:sp>
        <p:nvSpPr>
          <p:cNvPr id="9" name="TextBox 8"/>
          <p:cNvSpPr txBox="1"/>
          <p:nvPr/>
        </p:nvSpPr>
        <p:spPr>
          <a:xfrm>
            <a:off x="6962309" y="2341682"/>
            <a:ext cx="764865" cy="400110"/>
          </a:xfrm>
          <a:prstGeom prst="rect">
            <a:avLst/>
          </a:prstGeom>
          <a:noFill/>
        </p:spPr>
        <p:txBody>
          <a:bodyPr wrap="square" rtlCol="0">
            <a:spAutoFit/>
          </a:bodyPr>
          <a:lstStyle/>
          <a:p>
            <a:r>
              <a:rPr lang="en-US" sz="2000" dirty="0">
                <a:solidFill>
                  <a:srgbClr val="B9529F"/>
                </a:solidFill>
                <a:latin typeface="Arial" panose="020B0604020202020204" pitchFamily="34" charset="0"/>
                <a:cs typeface="Arial" panose="020B0604020202020204" pitchFamily="34" charset="0"/>
              </a:rPr>
              <a:t>UD</a:t>
            </a:r>
            <a:endParaRPr lang="en-US" sz="2000" baseline="-25000" dirty="0">
              <a:solidFill>
                <a:srgbClr val="B9529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63090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title"/>
          </p:nvPr>
        </p:nvSpPr>
        <p:spPr>
          <a:prstGeom prst="rect">
            <a:avLst/>
          </a:prstGeom>
          <a:noFill/>
          <a:ln>
            <a:noFill/>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i="0" u="sng"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Helpful Guidelines</a:t>
            </a:r>
          </a:p>
        </p:txBody>
      </p:sp>
      <p:sp>
        <p:nvSpPr>
          <p:cNvPr id="115" name="Shape 115"/>
          <p:cNvSpPr txBox="1">
            <a:spLocks noGrp="1"/>
          </p:cNvSpPr>
          <p:nvPr>
            <p:ph type="body" idx="1"/>
          </p:nvPr>
        </p:nvSpPr>
        <p:spPr>
          <a:xfrm>
            <a:off x="457200" y="1417638"/>
            <a:ext cx="8229600" cy="4818062"/>
          </a:xfrm>
          <a:prstGeom prst="rect">
            <a:avLst/>
          </a:prstGeom>
          <a:noFill/>
          <a:ln>
            <a:noFill/>
          </a:ln>
        </p:spPr>
        <p:txBody>
          <a:bodyPr lIns="91425" tIns="91425" rIns="91425" bIns="91425" anchor="t" anchorCtr="0">
            <a:noAutofit/>
          </a:bodyPr>
          <a:lstStyle/>
          <a:p>
            <a:pPr marL="203200" marR="0" lvl="0" indent="0" algn="l" rtl="0">
              <a:lnSpc>
                <a:spcPct val="100000"/>
              </a:lnSpc>
              <a:spcBef>
                <a:spcPts val="0"/>
              </a:spcBef>
              <a:spcAft>
                <a:spcPts val="0"/>
              </a:spcAft>
              <a:buClr>
                <a:srgbClr val="FF0000"/>
              </a:buClr>
              <a:buSzPct val="25000"/>
              <a:buFont typeface="Arial"/>
              <a:buNone/>
            </a:pPr>
            <a:r>
              <a:rPr lang="en-US" sz="280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1. Many items are VERY fragile. If it is in a container, DO NOT remove it.</a:t>
            </a:r>
          </a:p>
          <a:p>
            <a:pPr marL="203200" marR="0" lvl="0" indent="0" algn="l" rtl="0">
              <a:lnSpc>
                <a:spcPct val="100000"/>
              </a:lnSpc>
              <a:spcBef>
                <a:spcPts val="0"/>
              </a:spcBef>
              <a:spcAft>
                <a:spcPts val="0"/>
              </a:spcAft>
              <a:buClr>
                <a:srgbClr val="FF0000"/>
              </a:buClr>
              <a:buSzPct val="25000"/>
              <a:buFont typeface="Arial"/>
              <a:buNone/>
            </a:pPr>
            <a:endParaRPr sz="160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a:p>
            <a:pPr marL="203200" marR="0" lvl="0" indent="0" algn="l" rtl="0">
              <a:lnSpc>
                <a:spcPct val="100000"/>
              </a:lnSpc>
              <a:spcBef>
                <a:spcPts val="0"/>
              </a:spcBef>
              <a:spcAft>
                <a:spcPts val="0"/>
              </a:spcAft>
              <a:buClr>
                <a:srgbClr val="FF0000"/>
              </a:buClr>
              <a:buSzPct val="25000"/>
              <a:buFont typeface="Arial"/>
              <a:buNone/>
            </a:pPr>
            <a:r>
              <a:rPr lang="en-US" sz="280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2. Especially important not to shake or tilt jars.  </a:t>
            </a:r>
          </a:p>
          <a:p>
            <a:pPr marL="203200" marR="0" lvl="0" indent="0" algn="l" rtl="0">
              <a:lnSpc>
                <a:spcPct val="100000"/>
              </a:lnSpc>
              <a:spcBef>
                <a:spcPts val="0"/>
              </a:spcBef>
              <a:spcAft>
                <a:spcPts val="0"/>
              </a:spcAft>
              <a:buClr>
                <a:srgbClr val="FF0000"/>
              </a:buClr>
              <a:buSzPct val="25000"/>
              <a:buFont typeface="Arial"/>
              <a:buNone/>
            </a:pPr>
            <a:endParaRPr sz="160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a:p>
            <a:pPr marL="203200" marR="0" lvl="0" indent="0" algn="l" rtl="0">
              <a:lnSpc>
                <a:spcPct val="100000"/>
              </a:lnSpc>
              <a:spcBef>
                <a:spcPts val="0"/>
              </a:spcBef>
              <a:spcAft>
                <a:spcPts val="0"/>
              </a:spcAft>
              <a:buClr>
                <a:srgbClr val="FF0000"/>
              </a:buClr>
              <a:buSzPct val="25000"/>
              <a:buFont typeface="Arial"/>
              <a:buNone/>
            </a:pPr>
            <a:r>
              <a:rPr lang="en-US" sz="280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3. If you are looking at a part of something, for the purposes of the activity pretend you are looking at the whole thing.</a:t>
            </a:r>
          </a:p>
          <a:p>
            <a:pPr marL="203200" marR="0" lvl="0" indent="0" algn="l" rtl="0">
              <a:lnSpc>
                <a:spcPct val="100000"/>
              </a:lnSpc>
              <a:spcBef>
                <a:spcPts val="0"/>
              </a:spcBef>
              <a:spcAft>
                <a:spcPts val="0"/>
              </a:spcAft>
              <a:buClr>
                <a:srgbClr val="FF0000"/>
              </a:buClr>
              <a:buSzPct val="25000"/>
              <a:buFont typeface="Arial"/>
              <a:buNone/>
            </a:pPr>
            <a:endParaRPr sz="160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a:p>
            <a:pPr marL="203200" marR="0" lvl="0" indent="0" algn="l" rtl="0">
              <a:lnSpc>
                <a:spcPct val="100000"/>
              </a:lnSpc>
              <a:spcBef>
                <a:spcPts val="0"/>
              </a:spcBef>
              <a:spcAft>
                <a:spcPts val="0"/>
              </a:spcAft>
              <a:buClr>
                <a:srgbClr val="FF0000"/>
              </a:buClr>
              <a:buSzPct val="25000"/>
              <a:buFont typeface="Arial"/>
              <a:buNone/>
            </a:pPr>
            <a:r>
              <a:rPr lang="en-US" sz="280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4. If you’re looking at something that is dead or preserved, pretend it is still alive. </a:t>
            </a:r>
          </a:p>
        </p:txBody>
      </p:sp>
    </p:spTree>
    <p:extLst>
      <p:ext uri="{BB962C8B-B14F-4D97-AF65-F5344CB8AC3E}">
        <p14:creationId xmlns:p14="http://schemas.microsoft.com/office/powerpoint/2010/main" val="26963274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LS01 Summary</a:t>
            </a:r>
            <a:endParaRPr sz="2400" dirty="0"/>
          </a:p>
        </p:txBody>
      </p:sp>
      <p:sp>
        <p:nvSpPr>
          <p:cNvPr id="2" name="Text Placeholder 1">
            <a:extLst>
              <a:ext uri="{FF2B5EF4-FFF2-40B4-BE49-F238E27FC236}">
                <a16:creationId xmlns:a16="http://schemas.microsoft.com/office/drawing/2014/main" id="{AC36933C-DCFF-6C48-A31B-8B48AA4C05A5}"/>
              </a:ext>
            </a:extLst>
          </p:cNvPr>
          <p:cNvSpPr>
            <a:spLocks noGrp="1"/>
          </p:cNvSpPr>
          <p:nvPr>
            <p:ph type="body" sz="quarter" idx="10"/>
          </p:nvPr>
        </p:nvSpPr>
        <p:spPr/>
        <p:txBody>
          <a:bodyPr/>
          <a:lstStyle/>
          <a:p>
            <a:r>
              <a:rPr lang="en-US" b="1" dirty="0"/>
              <a:t>What did we figure out? </a:t>
            </a:r>
          </a:p>
          <a:p>
            <a:r>
              <a:rPr lang="en-US" dirty="0"/>
              <a:t>Our planet is full of wonderful diverse organisms, and as different as they all are, they also have some similarities. In the next learning segment we will discuss these similarities and differences.</a:t>
            </a:r>
          </a:p>
          <a:p>
            <a:endParaRPr lang="en-US" dirty="0"/>
          </a:p>
          <a:p>
            <a:endParaRPr lang="en-US" dirty="0"/>
          </a:p>
        </p:txBody>
      </p:sp>
      <p:sp>
        <p:nvSpPr>
          <p:cNvPr id="3" name="Text Placeholder 2">
            <a:extLst>
              <a:ext uri="{FF2B5EF4-FFF2-40B4-BE49-F238E27FC236}">
                <a16:creationId xmlns:a16="http://schemas.microsoft.com/office/drawing/2014/main" id="{7BC8A74A-FBEB-1441-BED2-E8F52C4578BB}"/>
              </a:ext>
            </a:extLst>
          </p:cNvPr>
          <p:cNvSpPr>
            <a:spLocks noGrp="1"/>
          </p:cNvSpPr>
          <p:nvPr>
            <p:ph type="body" sz="quarter" idx="11"/>
          </p:nvPr>
        </p:nvSpPr>
        <p:spPr/>
        <p:txBody>
          <a:bodyPr/>
          <a:lstStyle/>
          <a:p>
            <a:r>
              <a:rPr lang="en-US" b="1" dirty="0"/>
              <a:t>U&amp;D LS01 Teacher Reflection Notes:</a:t>
            </a:r>
          </a:p>
          <a:p>
            <a:r>
              <a:rPr lang="en-US" dirty="0"/>
              <a:t>Things that went well…</a:t>
            </a:r>
          </a:p>
          <a:p>
            <a:endParaRPr lang="en-US" dirty="0"/>
          </a:p>
          <a:p>
            <a:endParaRPr lang="en-US" dirty="0"/>
          </a:p>
          <a:p>
            <a:endParaRPr lang="en-US" dirty="0"/>
          </a:p>
          <a:p>
            <a:r>
              <a:rPr lang="en-US" dirty="0"/>
              <a:t>Things I would change…</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198075325"/>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Learning Segment 02 Overview</a:t>
            </a:r>
            <a:endParaRPr sz="2400" dirty="0"/>
          </a:p>
        </p:txBody>
      </p:sp>
      <p:sp>
        <p:nvSpPr>
          <p:cNvPr id="3" name="Text Placeholder 2">
            <a:extLst>
              <a:ext uri="{FF2B5EF4-FFF2-40B4-BE49-F238E27FC236}">
                <a16:creationId xmlns:a16="http://schemas.microsoft.com/office/drawing/2014/main" id="{D8620F51-ADBE-2243-BD99-6F1CA8693339}"/>
              </a:ext>
            </a:extLst>
          </p:cNvPr>
          <p:cNvSpPr>
            <a:spLocks noGrp="1"/>
          </p:cNvSpPr>
          <p:nvPr>
            <p:ph type="body" sz="quarter" idx="10"/>
          </p:nvPr>
        </p:nvSpPr>
        <p:spPr/>
        <p:txBody>
          <a:bodyPr/>
          <a:lstStyle/>
          <a:p>
            <a:r>
              <a:rPr lang="en-US" dirty="0"/>
              <a:t>P: Students process the activity and work to describe patterns of unity and diversity as a class. </a:t>
            </a:r>
          </a:p>
          <a:p>
            <a:endParaRPr lang="en-US" dirty="0"/>
          </a:p>
          <a:p>
            <a:br>
              <a:rPr lang="en-US" dirty="0"/>
            </a:br>
            <a:endParaRPr lang="en-US" dirty="0"/>
          </a:p>
        </p:txBody>
      </p:sp>
      <p:sp>
        <p:nvSpPr>
          <p:cNvPr id="4" name="Text Placeholder 3">
            <a:extLst>
              <a:ext uri="{FF2B5EF4-FFF2-40B4-BE49-F238E27FC236}">
                <a16:creationId xmlns:a16="http://schemas.microsoft.com/office/drawing/2014/main" id="{F422EB72-A57A-3F42-92DF-B107E6B01247}"/>
              </a:ext>
            </a:extLst>
          </p:cNvPr>
          <p:cNvSpPr>
            <a:spLocks noGrp="1"/>
          </p:cNvSpPr>
          <p:nvPr>
            <p:ph type="body" sz="quarter" idx="11"/>
          </p:nvPr>
        </p:nvSpPr>
        <p:spPr/>
        <p:txBody>
          <a:bodyPr/>
          <a:lstStyle/>
          <a:p>
            <a:r>
              <a:rPr lang="en-US" dirty="0"/>
              <a:t>20-35 minutes</a:t>
            </a:r>
          </a:p>
          <a:p>
            <a:endParaRPr lang="en-US" dirty="0"/>
          </a:p>
          <a:p>
            <a:endParaRPr lang="en-US" dirty="0"/>
          </a:p>
        </p:txBody>
      </p:sp>
      <p:sp>
        <p:nvSpPr>
          <p:cNvPr id="5" name="Text Placeholder 4">
            <a:extLst>
              <a:ext uri="{FF2B5EF4-FFF2-40B4-BE49-F238E27FC236}">
                <a16:creationId xmlns:a16="http://schemas.microsoft.com/office/drawing/2014/main" id="{5DAF7E47-171E-CF4E-8019-3E0469540147}"/>
              </a:ext>
            </a:extLst>
          </p:cNvPr>
          <p:cNvSpPr>
            <a:spLocks noGrp="1"/>
          </p:cNvSpPr>
          <p:nvPr>
            <p:ph type="body" sz="quarter" idx="12"/>
          </p:nvPr>
        </p:nvSpPr>
        <p:spPr/>
        <p:txBody>
          <a:bodyPr/>
          <a:lstStyle/>
          <a:p>
            <a:r>
              <a:rPr lang="en-US" dirty="0"/>
              <a:t>Resources you will need:</a:t>
            </a:r>
          </a:p>
          <a:p>
            <a:r>
              <a:rPr lang="en-US" dirty="0"/>
              <a:t>U&amp;D Doodle Sheet</a:t>
            </a:r>
          </a:p>
          <a:p>
            <a:r>
              <a:rPr lang="en-US" dirty="0"/>
              <a:t>(Odd One Out Sheets for reference)</a:t>
            </a:r>
          </a:p>
          <a:p>
            <a:r>
              <a:rPr lang="en-US" dirty="0"/>
              <a:t>Check individual slides for resources. </a:t>
            </a:r>
          </a:p>
          <a:p>
            <a:endParaRPr lang="en-US" dirty="0"/>
          </a:p>
          <a:p>
            <a:r>
              <a:rPr lang="en-US" dirty="0"/>
              <a:t>MBER Essentials:</a:t>
            </a:r>
          </a:p>
          <a:p>
            <a:r>
              <a:rPr lang="en-US" dirty="0"/>
              <a:t>Whiteboards</a:t>
            </a:r>
          </a:p>
          <a:p>
            <a:r>
              <a:rPr lang="en-US" dirty="0"/>
              <a:t>Norms of Conversation</a:t>
            </a:r>
          </a:p>
        </p:txBody>
      </p:sp>
      <p:sp>
        <p:nvSpPr>
          <p:cNvPr id="36" name="Content Placeholder 2"/>
          <p:cNvSpPr txBox="1">
            <a:spLocks/>
          </p:cNvSpPr>
          <p:nvPr/>
        </p:nvSpPr>
        <p:spPr>
          <a:xfrm>
            <a:off x="4299968" y="3523633"/>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rgbClr val="583F34"/>
                </a:solidFill>
                <a:cs typeface="Arial" panose="020B0604020202020204" pitchFamily="34" charset="0"/>
              </a:rPr>
              <a:t>Notes and Details:</a:t>
            </a:r>
          </a:p>
          <a:p>
            <a:pPr marL="0" indent="0">
              <a:buNone/>
            </a:pPr>
            <a:r>
              <a:rPr lang="en-US" sz="1600" dirty="0">
                <a:solidFill>
                  <a:schemeClr val="tx1">
                    <a:lumMod val="95000"/>
                    <a:lumOff val="5000"/>
                  </a:schemeClr>
                </a:solidFill>
                <a:ea typeface="MS Mincho"/>
                <a:cs typeface="Times New Roman" panose="02020603050405020304" pitchFamily="18" charset="0"/>
              </a:rPr>
              <a:t>We process the previous activity and generate a list of unifying characteristics of life. We also explore two additional patterns. First we notice “nested similarity", the idea that some kinds of organisms are more similar than others (despite the fact that ALL organism share certain features). This emerges directly from "The Odd One Out“ activity. </a:t>
            </a:r>
          </a:p>
          <a:p>
            <a:pPr marL="0" indent="0">
              <a:buNone/>
            </a:pPr>
            <a:r>
              <a:rPr lang="en-US" sz="1600" dirty="0">
                <a:solidFill>
                  <a:schemeClr val="tx1">
                    <a:lumMod val="95000"/>
                    <a:lumOff val="5000"/>
                  </a:schemeClr>
                </a:solidFill>
                <a:cs typeface="Arial" panose="020B0604020202020204" pitchFamily="34" charset="0"/>
              </a:rPr>
              <a:t>				&lt;continued on next slide&gt;</a:t>
            </a:r>
          </a:p>
        </p:txBody>
      </p:sp>
    </p:spTree>
    <p:extLst>
      <p:ext uri="{BB962C8B-B14F-4D97-AF65-F5344CB8AC3E}">
        <p14:creationId xmlns:p14="http://schemas.microsoft.com/office/powerpoint/2010/main" val="26522002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solidFill>
                  <a:schemeClr val="bg1"/>
                </a:solidFill>
              </a:rPr>
              <a:t>Learning Segment 02 Overview continued</a:t>
            </a:r>
            <a:endParaRPr sz="2400" dirty="0"/>
          </a:p>
        </p:txBody>
      </p:sp>
      <p:sp>
        <p:nvSpPr>
          <p:cNvPr id="5" name="Content Placeholder 2"/>
          <p:cNvSpPr txBox="1">
            <a:spLocks/>
          </p:cNvSpPr>
          <p:nvPr/>
        </p:nvSpPr>
        <p:spPr>
          <a:xfrm>
            <a:off x="439340" y="671332"/>
            <a:ext cx="8229600" cy="5868364"/>
          </a:xfrm>
          <a:prstGeom prst="rect">
            <a:avLst/>
          </a:prstGeom>
        </p:spPr>
        <p:txBody>
          <a:bodyPr>
            <a:normAutofit fontScale="5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spcBef>
                <a:spcPts val="0"/>
              </a:spcBef>
              <a:spcAft>
                <a:spcPts val="600"/>
              </a:spcAft>
              <a:buNone/>
            </a:pPr>
            <a:r>
              <a:rPr lang="en-US" sz="2600" dirty="0">
                <a:solidFill>
                  <a:schemeClr val="tx1">
                    <a:lumMod val="95000"/>
                    <a:lumOff val="5000"/>
                  </a:schemeClr>
                </a:solidFill>
                <a:ea typeface="MS Mincho"/>
                <a:cs typeface="Times New Roman" panose="02020603050405020304" pitchFamily="18" charset="0"/>
              </a:rPr>
              <a:t>Students next see a second phenomenon by looking at an example of three praying mantis species. Students may observe that species' characteristics are related to their environments. These additional big patterns round out the list of phenomena students will next use to generate an overall driving question for the year. </a:t>
            </a:r>
          </a:p>
          <a:p>
            <a:pPr marL="0" indent="0">
              <a:lnSpc>
                <a:spcPct val="120000"/>
              </a:lnSpc>
              <a:spcBef>
                <a:spcPts val="0"/>
              </a:spcBef>
              <a:spcAft>
                <a:spcPts val="600"/>
              </a:spcAft>
              <a:buNone/>
            </a:pPr>
            <a:r>
              <a:rPr lang="en-US" sz="2600" dirty="0">
                <a:solidFill>
                  <a:schemeClr val="tx1">
                    <a:lumMod val="95000"/>
                    <a:lumOff val="5000"/>
                  </a:schemeClr>
                </a:solidFill>
              </a:rPr>
              <a:t>In this segment your students will process the Odd One Out activity by discussing the kind of criteria they used to decide how the organisms were different and similar. This will lead them to the idea that as different as they all are they can all be grouped into a single category of living things.</a:t>
            </a:r>
          </a:p>
          <a:p>
            <a:pPr marL="0" indent="0">
              <a:lnSpc>
                <a:spcPct val="120000"/>
              </a:lnSpc>
              <a:spcBef>
                <a:spcPts val="0"/>
              </a:spcBef>
              <a:spcAft>
                <a:spcPts val="600"/>
              </a:spcAft>
              <a:buClr>
                <a:srgbClr val="FF0000"/>
              </a:buClr>
              <a:buSzPct val="25000"/>
              <a:buNone/>
            </a:pPr>
            <a:r>
              <a:rPr lang="en-US" sz="2600" dirty="0">
                <a:solidFill>
                  <a:schemeClr val="tx1">
                    <a:lumMod val="95000"/>
                    <a:lumOff val="5000"/>
                  </a:schemeClr>
                </a:solidFill>
              </a:rPr>
              <a:t>The students (individually, then in pairs and then as a whole class) generate a list of what all living things have in common. Post this list in your classroom.</a:t>
            </a:r>
          </a:p>
          <a:p>
            <a:pPr marL="0">
              <a:lnSpc>
                <a:spcPct val="120000"/>
              </a:lnSpc>
              <a:spcBef>
                <a:spcPts val="0"/>
              </a:spcBef>
              <a:spcAft>
                <a:spcPts val="600"/>
              </a:spcAft>
              <a:buClr>
                <a:srgbClr val="FF0000"/>
              </a:buClr>
              <a:buSzPct val="25000"/>
            </a:pPr>
            <a:endParaRPr lang="en-US" sz="2600" dirty="0">
              <a:solidFill>
                <a:schemeClr val="tx1">
                  <a:lumMod val="95000"/>
                  <a:lumOff val="5000"/>
                </a:schemeClr>
              </a:solidFill>
            </a:endParaRPr>
          </a:p>
          <a:p>
            <a:pPr marL="0" indent="0">
              <a:lnSpc>
                <a:spcPct val="120000"/>
              </a:lnSpc>
              <a:spcBef>
                <a:spcPts val="0"/>
              </a:spcBef>
              <a:spcAft>
                <a:spcPts val="600"/>
              </a:spcAft>
              <a:buClr>
                <a:srgbClr val="FF0000"/>
              </a:buClr>
              <a:buSzPct val="25000"/>
              <a:buNone/>
            </a:pPr>
            <a:r>
              <a:rPr lang="en-US" sz="2600" dirty="0">
                <a:solidFill>
                  <a:schemeClr val="tx1">
                    <a:lumMod val="95000"/>
                    <a:lumOff val="5000"/>
                  </a:schemeClr>
                </a:solidFill>
              </a:rPr>
              <a:t>Students have now made 2 distinct observations</a:t>
            </a:r>
            <a:r>
              <a:rPr lang="en-US" sz="2600" dirty="0">
                <a:solidFill>
                  <a:schemeClr val="tx1">
                    <a:lumMod val="95000"/>
                    <a:lumOff val="5000"/>
                  </a:schemeClr>
                </a:solidFill>
                <a:sym typeface="Cambria"/>
              </a:rPr>
              <a:t> that will be discussed in this learning segment.</a:t>
            </a:r>
          </a:p>
          <a:p>
            <a:pPr marL="0" indent="0">
              <a:lnSpc>
                <a:spcPct val="120000"/>
              </a:lnSpc>
              <a:spcBef>
                <a:spcPts val="0"/>
              </a:spcBef>
              <a:spcAft>
                <a:spcPts val="600"/>
              </a:spcAft>
              <a:buClr>
                <a:srgbClr val="FF0000"/>
              </a:buClr>
              <a:buSzPct val="25000"/>
              <a:buNone/>
            </a:pPr>
            <a:r>
              <a:rPr lang="en-US" sz="2600" dirty="0">
                <a:solidFill>
                  <a:schemeClr val="tx1">
                    <a:lumMod val="95000"/>
                    <a:lumOff val="5000"/>
                  </a:schemeClr>
                </a:solidFill>
                <a:ea typeface="Cambria"/>
                <a:cs typeface="Cambria"/>
                <a:sym typeface="Cambria"/>
              </a:rPr>
              <a:t>1</a:t>
            </a:r>
            <a:r>
              <a:rPr lang="en-US" sz="2600" i="1" dirty="0">
                <a:solidFill>
                  <a:schemeClr val="tx1">
                    <a:lumMod val="95000"/>
                    <a:lumOff val="5000"/>
                  </a:schemeClr>
                </a:solidFill>
                <a:ea typeface="Cambria"/>
                <a:cs typeface="Cambria"/>
                <a:sym typeface="Cambria"/>
              </a:rPr>
              <a:t>. </a:t>
            </a:r>
            <a:r>
              <a:rPr lang="en-US" sz="2600" dirty="0">
                <a:solidFill>
                  <a:schemeClr val="tx1">
                    <a:lumMod val="95000"/>
                    <a:lumOff val="5000"/>
                  </a:schemeClr>
                </a:solidFill>
                <a:ea typeface="Cambria"/>
                <a:cs typeface="Cambria"/>
                <a:sym typeface="Cambria"/>
              </a:rPr>
              <a:t>There is a huge number of different, unique organisms.</a:t>
            </a:r>
          </a:p>
          <a:p>
            <a:pPr marL="0" indent="0">
              <a:lnSpc>
                <a:spcPct val="120000"/>
              </a:lnSpc>
              <a:spcBef>
                <a:spcPts val="0"/>
              </a:spcBef>
              <a:spcAft>
                <a:spcPts val="600"/>
              </a:spcAft>
              <a:buClr>
                <a:srgbClr val="FF0000"/>
              </a:buClr>
              <a:buSzPct val="25000"/>
              <a:buNone/>
            </a:pPr>
            <a:r>
              <a:rPr lang="en-US" sz="2600" dirty="0">
                <a:solidFill>
                  <a:schemeClr val="tx1">
                    <a:lumMod val="95000"/>
                    <a:lumOff val="5000"/>
                  </a:schemeClr>
                </a:solidFill>
                <a:ea typeface="Cambria"/>
                <a:cs typeface="Cambria"/>
                <a:sym typeface="Cambria"/>
              </a:rPr>
              <a:t>2. Despite their differences, all organisms have many things in common.</a:t>
            </a:r>
          </a:p>
          <a:p>
            <a:pPr marL="0">
              <a:lnSpc>
                <a:spcPct val="120000"/>
              </a:lnSpc>
              <a:spcBef>
                <a:spcPts val="0"/>
              </a:spcBef>
              <a:spcAft>
                <a:spcPts val="600"/>
              </a:spcAft>
              <a:buClr>
                <a:srgbClr val="FF0000"/>
              </a:buClr>
              <a:buSzPct val="25000"/>
            </a:pPr>
            <a:endParaRPr lang="en-US" sz="2600" dirty="0">
              <a:solidFill>
                <a:schemeClr val="tx1">
                  <a:lumMod val="95000"/>
                  <a:lumOff val="5000"/>
                </a:schemeClr>
              </a:solidFill>
              <a:sym typeface="Cambria"/>
            </a:endParaRPr>
          </a:p>
          <a:p>
            <a:pPr marL="0" indent="0">
              <a:lnSpc>
                <a:spcPct val="120000"/>
              </a:lnSpc>
              <a:spcBef>
                <a:spcPts val="0"/>
              </a:spcBef>
              <a:spcAft>
                <a:spcPts val="600"/>
              </a:spcAft>
              <a:buClr>
                <a:srgbClr val="FF0000"/>
              </a:buClr>
              <a:buSzPct val="25000"/>
              <a:buNone/>
            </a:pPr>
            <a:r>
              <a:rPr lang="en-US" sz="2600" dirty="0">
                <a:solidFill>
                  <a:schemeClr val="tx1">
                    <a:lumMod val="95000"/>
                    <a:lumOff val="5000"/>
                  </a:schemeClr>
                </a:solidFill>
                <a:sym typeface="Cambria"/>
              </a:rPr>
              <a:t>This idea of organisms sharing </a:t>
            </a:r>
            <a:r>
              <a:rPr lang="en-US" sz="2600" dirty="0">
                <a:solidFill>
                  <a:schemeClr val="tx1">
                    <a:lumMod val="95000"/>
                    <a:lumOff val="5000"/>
                  </a:schemeClr>
                </a:solidFill>
              </a:rPr>
              <a:t>similarities, lead to the practice of classifying living things.</a:t>
            </a:r>
          </a:p>
          <a:p>
            <a:pPr marL="0" indent="0">
              <a:lnSpc>
                <a:spcPct val="120000"/>
              </a:lnSpc>
              <a:spcBef>
                <a:spcPts val="0"/>
              </a:spcBef>
              <a:spcAft>
                <a:spcPts val="600"/>
              </a:spcAft>
              <a:buClr>
                <a:srgbClr val="FF0000"/>
              </a:buClr>
              <a:buSzPct val="25000"/>
              <a:buNone/>
            </a:pPr>
            <a:endParaRPr lang="en-US" sz="2600" dirty="0">
              <a:solidFill>
                <a:schemeClr val="tx1">
                  <a:lumMod val="95000"/>
                  <a:lumOff val="5000"/>
                </a:schemeClr>
              </a:solidFill>
            </a:endParaRPr>
          </a:p>
          <a:p>
            <a:pPr marL="0" indent="0">
              <a:lnSpc>
                <a:spcPct val="120000"/>
              </a:lnSpc>
              <a:spcBef>
                <a:spcPts val="0"/>
              </a:spcBef>
              <a:spcAft>
                <a:spcPts val="600"/>
              </a:spcAft>
              <a:buClr>
                <a:srgbClr val="FF0000"/>
              </a:buClr>
              <a:buSzPct val="25000"/>
              <a:buNone/>
            </a:pPr>
            <a:r>
              <a:rPr lang="en-US" sz="2600" dirty="0">
                <a:solidFill>
                  <a:schemeClr val="tx1">
                    <a:lumMod val="95000"/>
                    <a:lumOff val="5000"/>
                  </a:schemeClr>
                </a:solidFill>
              </a:rPr>
              <a:t>In the last part of this learning segment students will look at different praying mantids and think about why they are so different. This discussion leads to the idea that the environment is somehow evolved with the diversity of life, and sets up the next learning segment and the development of the overall driving question for biology throughout the year (in addition to the human impact question). Although the mantids provide an example of adaptation, don’t worry too much about developing ideas around adaptation now as the students will explore adaptation later in in the year.</a:t>
            </a:r>
          </a:p>
          <a:p>
            <a:pPr marL="0" indent="0">
              <a:lnSpc>
                <a:spcPct val="120000"/>
              </a:lnSpc>
              <a:spcBef>
                <a:spcPts val="0"/>
              </a:spcBef>
              <a:spcAft>
                <a:spcPts val="600"/>
              </a:spcAft>
              <a:buNone/>
            </a:pPr>
            <a:endParaRPr lang="en-US" sz="1600" dirty="0">
              <a:solidFill>
                <a:schemeClr val="tx1">
                  <a:lumMod val="95000"/>
                  <a:lumOff val="5000"/>
                </a:schemeClr>
              </a:solidFill>
              <a:ea typeface="MS Mincho"/>
              <a:cs typeface="Times New Roman" panose="02020603050405020304" pitchFamily="18" charset="0"/>
            </a:endParaRPr>
          </a:p>
        </p:txBody>
      </p:sp>
    </p:spTree>
    <p:extLst>
      <p:ext uri="{BB962C8B-B14F-4D97-AF65-F5344CB8AC3E}">
        <p14:creationId xmlns:p14="http://schemas.microsoft.com/office/powerpoint/2010/main" val="51728972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Shape 122"/>
          <p:cNvSpPr txBox="1">
            <a:spLocks noGrp="1"/>
          </p:cNvSpPr>
          <p:nvPr>
            <p:ph type="title"/>
          </p:nvPr>
        </p:nvSpPr>
        <p:spPr>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sng" strike="noStrike" cap="none">
                <a:solidFill>
                  <a:schemeClr val="tx1">
                    <a:lumMod val="95000"/>
                    <a:lumOff val="5000"/>
                  </a:schemeClr>
                </a:solidFill>
                <a:latin typeface="Arial" panose="020B0604020202020204" pitchFamily="34" charset="0"/>
                <a:cs typeface="Arial" panose="020B0604020202020204" pitchFamily="34" charset="0"/>
                <a:sym typeface="Calibri"/>
              </a:rPr>
              <a:t>Discussion</a:t>
            </a:r>
          </a:p>
        </p:txBody>
      </p:sp>
      <p:sp>
        <p:nvSpPr>
          <p:cNvPr id="123" name="Shape 123"/>
          <p:cNvSpPr txBox="1">
            <a:spLocks noGrp="1"/>
          </p:cNvSpPr>
          <p:nvPr>
            <p:ph type="body" idx="1"/>
          </p:nvPr>
        </p:nvSpPr>
        <p:spPr>
          <a:xfrm>
            <a:off x="457200" y="2040510"/>
            <a:ext cx="8229600" cy="4525963"/>
          </a:xfrm>
          <a:prstGeom prst="rect">
            <a:avLst/>
          </a:prstGeom>
          <a:noFill/>
          <a:ln>
            <a:noFill/>
          </a:ln>
        </p:spPr>
        <p:txBody>
          <a:bodyPr lIns="91425" tIns="45700" rIns="91425" bIns="45700" anchor="t" anchorCtr="0">
            <a:noAutofit/>
          </a:bodyPr>
          <a:lstStyle/>
          <a:p>
            <a:pPr marL="457200" marR="0" lvl="1" indent="0" algn="l" rtl="0">
              <a:lnSpc>
                <a:spcPct val="100000"/>
              </a:lnSpc>
              <a:spcBef>
                <a:spcPts val="0"/>
              </a:spcBef>
              <a:spcAft>
                <a:spcPts val="0"/>
              </a:spcAft>
              <a:buClr>
                <a:schemeClr val="dk1"/>
              </a:buClr>
              <a:buSzPct val="25000"/>
              <a:buFont typeface="Arial"/>
              <a:buNone/>
            </a:pPr>
            <a:r>
              <a:rPr lang="en-US" sz="36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Were you always in agreement?</a:t>
            </a:r>
          </a:p>
          <a:p>
            <a:pPr marL="457200" marR="0" lvl="1" indent="0" algn="l" rtl="0">
              <a:lnSpc>
                <a:spcPct val="100000"/>
              </a:lnSpc>
              <a:spcBef>
                <a:spcPts val="560"/>
              </a:spcBef>
              <a:spcAft>
                <a:spcPts val="0"/>
              </a:spcAft>
              <a:buClr>
                <a:schemeClr val="dk1"/>
              </a:buClr>
              <a:buSzPct val="25000"/>
              <a:buFont typeface="Arial"/>
              <a:buNone/>
            </a:pPr>
            <a:endParaRPr sz="36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a:p>
            <a:pPr marL="457200" marR="0" lvl="1" indent="0" algn="l" rtl="0">
              <a:lnSpc>
                <a:spcPct val="100000"/>
              </a:lnSpc>
              <a:spcBef>
                <a:spcPts val="560"/>
              </a:spcBef>
              <a:spcAft>
                <a:spcPts val="0"/>
              </a:spcAft>
              <a:buClr>
                <a:schemeClr val="dk1"/>
              </a:buClr>
              <a:buSzPct val="25000"/>
              <a:buFont typeface="Arial"/>
              <a:buNone/>
            </a:pPr>
            <a:r>
              <a:rPr lang="en-US" sz="36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What kinds of criteria did you use?</a:t>
            </a:r>
          </a:p>
          <a:p>
            <a:pPr marL="457200" marR="0" lvl="1" indent="0" algn="l" rtl="0">
              <a:lnSpc>
                <a:spcPct val="100000"/>
              </a:lnSpc>
              <a:spcBef>
                <a:spcPts val="560"/>
              </a:spcBef>
              <a:spcAft>
                <a:spcPts val="0"/>
              </a:spcAft>
              <a:buClr>
                <a:schemeClr val="dk1"/>
              </a:buClr>
              <a:buSzPct val="25000"/>
              <a:buFont typeface="Arial"/>
              <a:buNone/>
            </a:pPr>
            <a:r>
              <a:rPr lang="en-US" sz="36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(And which were the most important?)</a:t>
            </a:r>
          </a:p>
        </p:txBody>
      </p:sp>
      <p:pic>
        <p:nvPicPr>
          <p:cNvPr id="11" name="Picture 10">
            <a:extLst>
              <a:ext uri="{FF2B5EF4-FFF2-40B4-BE49-F238E27FC236}">
                <a16:creationId xmlns:a16="http://schemas.microsoft.com/office/drawing/2014/main" id="{E9B629D6-B20A-8344-89F4-9EE5EAF687C3}"/>
              </a:ext>
            </a:extLst>
          </p:cNvPr>
          <p:cNvPicPr>
            <a:picLocks noChangeAspect="1"/>
          </p:cNvPicPr>
          <p:nvPr/>
        </p:nvPicPr>
        <p:blipFill rotWithShape="1">
          <a:blip r:embed="rId3"/>
          <a:srcRect t="20000" r="38023" b="20000"/>
          <a:stretch/>
        </p:blipFill>
        <p:spPr>
          <a:xfrm>
            <a:off x="1866392" y="400615"/>
            <a:ext cx="1227198" cy="8910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Shape 202"/>
          <p:cNvSpPr txBox="1">
            <a:spLocks noGrp="1"/>
          </p:cNvSpPr>
          <p:nvPr>
            <p:ph type="body" idx="1"/>
          </p:nvPr>
        </p:nvSpPr>
        <p:spPr>
          <a:xfrm>
            <a:off x="134681" y="43635"/>
            <a:ext cx="9009316" cy="218024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So there are lots of kinds of things and they look really different (aka “diversity”).</a:t>
            </a:r>
          </a:p>
          <a:p>
            <a:pPr marL="0" marR="0" lvl="0" indent="0" algn="l" rtl="0">
              <a:lnSpc>
                <a:spcPct val="100000"/>
              </a:lnSpc>
              <a:spcBef>
                <a:spcPts val="560"/>
              </a:spcBef>
              <a:spcAft>
                <a:spcPts val="0"/>
              </a:spcAft>
              <a:buClr>
                <a:schemeClr val="dk1"/>
              </a:buClr>
              <a:buSzPct val="25000"/>
              <a:buFont typeface="Arial"/>
              <a:buNone/>
            </a:pP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Is there any </a:t>
            </a:r>
            <a:r>
              <a:rPr lang="en-US" sz="2800" b="0" i="0" u="sng"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ONE</a:t>
            </a: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 category we could put them all into?</a:t>
            </a:r>
          </a:p>
          <a:p>
            <a:pPr marL="457200" marR="0" lvl="1" indent="0" algn="l" rtl="0">
              <a:lnSpc>
                <a:spcPct val="100000"/>
              </a:lnSpc>
              <a:spcBef>
                <a:spcPts val="640"/>
              </a:spcBef>
              <a:spcAft>
                <a:spcPts val="0"/>
              </a:spcAft>
              <a:buClr>
                <a:srgbClr val="0000FF"/>
              </a:buClr>
              <a:buSzPct val="25000"/>
              <a:buFont typeface="Arial"/>
              <a:buNone/>
            </a:pPr>
            <a:r>
              <a:rPr lang="en-US" sz="3200" b="0" i="1" u="none" strike="noStrike" cap="none" dirty="0">
                <a:solidFill>
                  <a:schemeClr val="tx1">
                    <a:lumMod val="95000"/>
                    <a:lumOff val="5000"/>
                  </a:schemeClr>
                </a:solidFill>
                <a:latin typeface="Arial" panose="020B0604020202020204" pitchFamily="34" charset="0"/>
                <a:ea typeface="Cambria"/>
                <a:cs typeface="Arial" panose="020B0604020202020204" pitchFamily="34" charset="0"/>
                <a:sym typeface="Cambria"/>
              </a:rPr>
              <a:t>			 –living things</a:t>
            </a: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a:t>
            </a:r>
          </a:p>
          <a:p>
            <a:pPr marL="0" marR="0" lvl="0" indent="0" algn="l" rtl="0">
              <a:lnSpc>
                <a:spcPct val="100000"/>
              </a:lnSpc>
              <a:spcBef>
                <a:spcPts val="720"/>
              </a:spcBef>
              <a:spcAft>
                <a:spcPts val="0"/>
              </a:spcAft>
              <a:buClr>
                <a:schemeClr val="dk1"/>
              </a:buClr>
              <a:buSzPct val="25000"/>
              <a:buFont typeface="Arial"/>
              <a:buNone/>
            </a:pPr>
            <a:endParaRPr sz="36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p:txBody>
      </p:sp>
      <p:sp>
        <p:nvSpPr>
          <p:cNvPr id="204" name="Shape 204"/>
          <p:cNvSpPr txBox="1"/>
          <p:nvPr/>
        </p:nvSpPr>
        <p:spPr>
          <a:xfrm>
            <a:off x="6971719" y="2764388"/>
            <a:ext cx="1981781" cy="2853875"/>
          </a:xfrm>
          <a:prstGeom prst="rect">
            <a:avLst/>
          </a:prstGeom>
          <a:noFill/>
          <a:ln>
            <a:noFill/>
          </a:ln>
        </p:spPr>
        <p:txBody>
          <a:bodyPr lIns="91425" tIns="45700" rIns="91425" bIns="45700" anchor="t" anchorCtr="0">
            <a:noAutofit/>
          </a:bodyPr>
          <a:lstStyle/>
          <a:p>
            <a:pPr marL="0" marR="0" lvl="1" indent="0" algn="l" rtl="0">
              <a:lnSpc>
                <a:spcPct val="100000"/>
              </a:lnSpc>
              <a:spcBef>
                <a:spcPts val="0"/>
              </a:spcBef>
              <a:spcAft>
                <a:spcPts val="0"/>
              </a:spcAft>
              <a:buClr>
                <a:srgbClr val="583F34"/>
              </a:buClr>
              <a:buSzPct val="25000"/>
              <a:buFont typeface="Calibri"/>
              <a:buNone/>
            </a:pPr>
            <a:r>
              <a:rPr lang="en-US" sz="28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A tiny sample of </a:t>
            </a:r>
          </a:p>
          <a:p>
            <a:pPr marL="0" marR="0" lvl="1" indent="0" algn="l" rtl="0">
              <a:lnSpc>
                <a:spcPct val="100000"/>
              </a:lnSpc>
              <a:spcBef>
                <a:spcPts val="0"/>
              </a:spcBef>
              <a:spcAft>
                <a:spcPts val="0"/>
              </a:spcAft>
              <a:buClr>
                <a:srgbClr val="583F34"/>
              </a:buClr>
              <a:buSzPct val="25000"/>
              <a:buFont typeface="Calibri"/>
              <a:buNone/>
            </a:pPr>
            <a:r>
              <a:rPr lang="en-US" sz="36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&gt;</a:t>
            </a:r>
            <a:r>
              <a:rPr lang="en-US" sz="28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 8.75 million species on Earth today.</a:t>
            </a:r>
          </a:p>
          <a:p>
            <a:pPr marL="0" marR="0" lvl="0" indent="0" algn="l" rtl="0">
              <a:lnSpc>
                <a:spcPct val="100000"/>
              </a:lnSpc>
              <a:spcBef>
                <a:spcPts val="0"/>
              </a:spcBef>
              <a:spcAft>
                <a:spcPts val="0"/>
              </a:spcAft>
              <a:buClr>
                <a:srgbClr val="000000"/>
              </a:buClr>
              <a:buFont typeface="Arial"/>
              <a:buNone/>
            </a:pPr>
            <a:endParaRPr sz="18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endParaRPr>
          </a:p>
        </p:txBody>
      </p:sp>
      <p:grpSp>
        <p:nvGrpSpPr>
          <p:cNvPr id="3" name="Group 2"/>
          <p:cNvGrpSpPr/>
          <p:nvPr/>
        </p:nvGrpSpPr>
        <p:grpSpPr>
          <a:xfrm>
            <a:off x="312239" y="2328489"/>
            <a:ext cx="6536267" cy="4006710"/>
            <a:chOff x="0" y="1276291"/>
            <a:chExt cx="9144000" cy="5605241"/>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12263" b="39558"/>
            <a:stretch/>
          </p:blipFill>
          <p:spPr>
            <a:xfrm>
              <a:off x="2369801" y="1276887"/>
              <a:ext cx="2862438" cy="905774"/>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0068" y="4260105"/>
              <a:ext cx="3144343" cy="2615442"/>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6926" y="3498970"/>
              <a:ext cx="2524393" cy="3372885"/>
            </a:xfrm>
            <a:prstGeom prst="rect">
              <a:avLst/>
            </a:prstGeom>
          </p:spPr>
        </p:pic>
        <p:pic>
          <p:nvPicPr>
            <p:cNvPr id="10" name="Picture 9"/>
            <p:cNvPicPr>
              <a:picLocks noChangeAspect="1"/>
            </p:cNvPicPr>
            <p:nvPr/>
          </p:nvPicPr>
          <p:blipFill rotWithShape="1">
            <a:blip r:embed="rId6">
              <a:extLst>
                <a:ext uri="{28A0092B-C50C-407E-A947-70E740481C1C}">
                  <a14:useLocalDpi xmlns:a14="http://schemas.microsoft.com/office/drawing/2010/main" val="0"/>
                </a:ext>
              </a:extLst>
            </a:blip>
            <a:srcRect l="21627" t="24760" r="26049" b="16772"/>
            <a:stretch/>
          </p:blipFill>
          <p:spPr>
            <a:xfrm>
              <a:off x="0" y="1276291"/>
              <a:ext cx="2984740" cy="2222679"/>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42560" y="1276292"/>
              <a:ext cx="3901440" cy="2606040"/>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4741129"/>
              <a:ext cx="1812781" cy="2130725"/>
            </a:xfrm>
            <a:prstGeom prst="rect">
              <a:avLst/>
            </a:prstGeom>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3152275"/>
              <a:ext cx="1148108" cy="1690166"/>
            </a:xfrm>
            <a:prstGeom prst="rect">
              <a:avLst/>
            </a:prstGeom>
          </p:spPr>
        </p:pic>
        <p:pic>
          <p:nvPicPr>
            <p:cNvPr id="14" name="Pictur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80936" y="3620965"/>
              <a:ext cx="3163064" cy="2442951"/>
            </a:xfrm>
            <a:prstGeom prst="rect">
              <a:avLst/>
            </a:prstGeom>
          </p:spPr>
        </p:pic>
        <p:pic>
          <p:nvPicPr>
            <p:cNvPr id="15" name="Pictur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744249" y="5669859"/>
              <a:ext cx="1818219" cy="1211673"/>
            </a:xfrm>
            <a:prstGeom prst="rect">
              <a:avLst/>
            </a:prstGeom>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34576" y="2183256"/>
              <a:ext cx="3708962" cy="2369357"/>
            </a:xfrm>
            <a:prstGeom prst="rect">
              <a:avLst/>
            </a:prstGeom>
          </p:spPr>
        </p:pic>
      </p:grpSp>
      <p:pic>
        <p:nvPicPr>
          <p:cNvPr id="5" name="Picture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531899" y="5348249"/>
            <a:ext cx="1306710" cy="9800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Shape 211"/>
          <p:cNvSpPr txBox="1">
            <a:spLocks noGrp="1"/>
          </p:cNvSpPr>
          <p:nvPr>
            <p:ph type="body" idx="1"/>
          </p:nvPr>
        </p:nvSpPr>
        <p:spPr>
          <a:xfrm>
            <a:off x="1430856" y="318005"/>
            <a:ext cx="7453837" cy="576052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FF"/>
              </a:buClr>
              <a:buSzPct val="25000"/>
              <a:buFont typeface="Arial"/>
              <a:buNone/>
            </a:pPr>
            <a:r>
              <a:rPr lang="en-US"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Think about </a:t>
            </a:r>
            <a:r>
              <a:rPr lang="en-US" b="0" i="0" u="sng"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how you know</a:t>
            </a:r>
            <a:r>
              <a:rPr lang="en-US" b="0" i="0"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 </a:t>
            </a:r>
            <a:r>
              <a:rPr lang="en-US"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they are living things. What is it about them that caused you to define them as “living”? </a:t>
            </a:r>
          </a:p>
          <a:p>
            <a:pPr marL="0" marR="0" lvl="0" indent="0" algn="l" rtl="0">
              <a:lnSpc>
                <a:spcPct val="100000"/>
              </a:lnSpc>
              <a:spcBef>
                <a:spcPts val="0"/>
              </a:spcBef>
              <a:spcAft>
                <a:spcPts val="0"/>
              </a:spcAft>
              <a:buClr>
                <a:srgbClr val="0000FF"/>
              </a:buClr>
              <a:buSzPct val="25000"/>
              <a:buFont typeface="Arial"/>
              <a:buNone/>
            </a:pPr>
            <a:endParaRPr sz="16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a:p>
            <a:pPr marL="0" marR="0" lvl="1" indent="0" algn="l" rtl="0">
              <a:lnSpc>
                <a:spcPct val="100000"/>
              </a:lnSpc>
              <a:spcBef>
                <a:spcPts val="720"/>
              </a:spcBef>
              <a:spcAft>
                <a:spcPts val="0"/>
              </a:spcAft>
              <a:buClr>
                <a:srgbClr val="FF0000"/>
              </a:buClr>
              <a:buSzPct val="25000"/>
              <a:buFont typeface="Arial"/>
              <a:buNone/>
            </a:pPr>
            <a:r>
              <a:rPr lang="en-US" sz="32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Write down your ideas about what ALL living things have in common in </a:t>
            </a:r>
            <a:r>
              <a:rPr lang="en-US" sz="3200" b="0" i="0" u="sng"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Doodle Box A</a:t>
            </a:r>
            <a:r>
              <a:rPr lang="en-US" sz="32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 </a:t>
            </a:r>
          </a:p>
          <a:p>
            <a:pPr marL="0" marR="0" lvl="1" indent="0" algn="l" rtl="0">
              <a:lnSpc>
                <a:spcPct val="100000"/>
              </a:lnSpc>
              <a:spcBef>
                <a:spcPts val="720"/>
              </a:spcBef>
              <a:spcAft>
                <a:spcPts val="0"/>
              </a:spcAft>
              <a:buClr>
                <a:srgbClr val="FF0000"/>
              </a:buClr>
              <a:buSzPct val="25000"/>
              <a:buFont typeface="Arial"/>
              <a:buNone/>
            </a:pPr>
            <a:endParaRPr sz="16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a:p>
            <a:pPr marL="0" marR="0" lvl="1" indent="0" algn="l" rtl="0">
              <a:lnSpc>
                <a:spcPct val="100000"/>
              </a:lnSpc>
              <a:spcBef>
                <a:spcPts val="720"/>
              </a:spcBef>
              <a:spcAft>
                <a:spcPts val="0"/>
              </a:spcAft>
              <a:buClr>
                <a:srgbClr val="FF0000"/>
              </a:buClr>
              <a:buSzPct val="25000"/>
              <a:buFont typeface="Arial"/>
              <a:buNone/>
            </a:pPr>
            <a:r>
              <a:rPr lang="en-US" sz="32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Share with your partner.</a:t>
            </a:r>
          </a:p>
          <a:p>
            <a:pPr marL="0" marR="0" lvl="1" indent="0" algn="l" rtl="0">
              <a:lnSpc>
                <a:spcPct val="100000"/>
              </a:lnSpc>
              <a:spcBef>
                <a:spcPts val="720"/>
              </a:spcBef>
              <a:spcAft>
                <a:spcPts val="0"/>
              </a:spcAft>
              <a:buClr>
                <a:srgbClr val="FF0000"/>
              </a:buClr>
              <a:buSzPct val="25000"/>
              <a:buFont typeface="Arial"/>
              <a:buNone/>
            </a:pPr>
            <a:r>
              <a:rPr lang="en-US" sz="3200" dirty="0">
                <a:solidFill>
                  <a:schemeClr val="tx1">
                    <a:lumMod val="95000"/>
                    <a:lumOff val="5000"/>
                  </a:schemeClr>
                </a:solidFill>
                <a:latin typeface="Arial" panose="020B0604020202020204" pitchFamily="34" charset="0"/>
                <a:cs typeface="Arial" panose="020B0604020202020204" pitchFamily="34" charset="0"/>
              </a:rPr>
              <a:t>Then</a:t>
            </a:r>
            <a:r>
              <a:rPr lang="en-US" sz="32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 add any new ideas (your partner’s or yours) in </a:t>
            </a:r>
            <a:r>
              <a:rPr lang="en-US" sz="3200" b="0" i="0" u="sng"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Doodle Box B</a:t>
            </a:r>
            <a:r>
              <a:rPr lang="en-US" sz="32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a:t>
            </a:r>
            <a:br>
              <a:rPr lang="en-US" sz="32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br>
            <a:r>
              <a:rPr lang="en-US" sz="32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 </a:t>
            </a:r>
          </a:p>
        </p:txBody>
      </p:sp>
      <p:pic>
        <p:nvPicPr>
          <p:cNvPr id="8" name="Picture 7">
            <a:extLst>
              <a:ext uri="{FF2B5EF4-FFF2-40B4-BE49-F238E27FC236}">
                <a16:creationId xmlns:a16="http://schemas.microsoft.com/office/drawing/2014/main" id="{4150C6E0-674F-924E-9233-908979AB650C}"/>
              </a:ext>
            </a:extLst>
          </p:cNvPr>
          <p:cNvPicPr>
            <a:picLocks noChangeAspect="1"/>
          </p:cNvPicPr>
          <p:nvPr/>
        </p:nvPicPr>
        <p:blipFill rotWithShape="1">
          <a:blip r:embed="rId3"/>
          <a:srcRect t="11938" r="21976"/>
          <a:stretch/>
        </p:blipFill>
        <p:spPr>
          <a:xfrm>
            <a:off x="383047" y="2271850"/>
            <a:ext cx="1047809" cy="886968"/>
          </a:xfrm>
          <a:prstGeom prst="rect">
            <a:avLst/>
          </a:prstGeom>
        </p:spPr>
      </p:pic>
      <p:pic>
        <p:nvPicPr>
          <p:cNvPr id="9" name="Picture 8">
            <a:extLst>
              <a:ext uri="{FF2B5EF4-FFF2-40B4-BE49-F238E27FC236}">
                <a16:creationId xmlns:a16="http://schemas.microsoft.com/office/drawing/2014/main" id="{90D66FAF-668C-0B43-8CDD-28EB529DB564}"/>
              </a:ext>
            </a:extLst>
          </p:cNvPr>
          <p:cNvPicPr>
            <a:picLocks noChangeAspect="1"/>
          </p:cNvPicPr>
          <p:nvPr/>
        </p:nvPicPr>
        <p:blipFill rotWithShape="1">
          <a:blip r:embed="rId3"/>
          <a:srcRect t="11938" r="21976"/>
          <a:stretch/>
        </p:blipFill>
        <p:spPr>
          <a:xfrm>
            <a:off x="378233" y="4797631"/>
            <a:ext cx="1052623" cy="891043"/>
          </a:xfrm>
          <a:prstGeom prst="rect">
            <a:avLst/>
          </a:prstGeom>
        </p:spPr>
      </p:pic>
      <p:pic>
        <p:nvPicPr>
          <p:cNvPr id="10" name="Picture 9">
            <a:extLst>
              <a:ext uri="{FF2B5EF4-FFF2-40B4-BE49-F238E27FC236}">
                <a16:creationId xmlns:a16="http://schemas.microsoft.com/office/drawing/2014/main" id="{4F08364C-5D4E-4F49-AD32-38AE4CC1682C}"/>
              </a:ext>
            </a:extLst>
          </p:cNvPr>
          <p:cNvPicPr>
            <a:picLocks noChangeAspect="1"/>
          </p:cNvPicPr>
          <p:nvPr/>
        </p:nvPicPr>
        <p:blipFill rotWithShape="1">
          <a:blip r:embed="rId4"/>
          <a:srcRect r="33372" b="10078"/>
          <a:stretch/>
        </p:blipFill>
        <p:spPr>
          <a:xfrm>
            <a:off x="302679" y="3655672"/>
            <a:ext cx="1128177" cy="1141959"/>
          </a:xfrm>
          <a:prstGeom prst="rect">
            <a:avLst/>
          </a:prstGeom>
        </p:spPr>
      </p:pic>
      <p:pic>
        <p:nvPicPr>
          <p:cNvPr id="11" name="Picture 10">
            <a:extLst>
              <a:ext uri="{FF2B5EF4-FFF2-40B4-BE49-F238E27FC236}">
                <a16:creationId xmlns:a16="http://schemas.microsoft.com/office/drawing/2014/main" id="{638DE9BF-7D16-1D46-8537-9D2A7DB26933}"/>
              </a:ext>
            </a:extLst>
          </p:cNvPr>
          <p:cNvPicPr>
            <a:picLocks noChangeAspect="1"/>
          </p:cNvPicPr>
          <p:nvPr/>
        </p:nvPicPr>
        <p:blipFill rotWithShape="1">
          <a:blip r:embed="rId5"/>
          <a:srcRect r="13953" b="1240"/>
          <a:stretch/>
        </p:blipFill>
        <p:spPr>
          <a:xfrm>
            <a:off x="259307" y="407752"/>
            <a:ext cx="1035122" cy="89104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1">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title"/>
          </p:nvPr>
        </p:nvSpPr>
        <p:spPr>
          <a:xfrm>
            <a:off x="457200" y="0"/>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FF0000"/>
              </a:buClr>
              <a:buSzPct val="25000"/>
              <a:buFont typeface="Calibri"/>
              <a:buNone/>
            </a:pPr>
            <a:r>
              <a:rPr lang="en-US" sz="44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Commonalities </a:t>
            </a:r>
          </a:p>
        </p:txBody>
      </p:sp>
      <p:sp>
        <p:nvSpPr>
          <p:cNvPr id="219" name="Shape 219"/>
          <p:cNvSpPr txBox="1">
            <a:spLocks noGrp="1"/>
          </p:cNvSpPr>
          <p:nvPr>
            <p:ph type="body" idx="1"/>
          </p:nvPr>
        </p:nvSpPr>
        <p:spPr>
          <a:xfrm>
            <a:off x="586854" y="1001256"/>
            <a:ext cx="8481446" cy="4525963"/>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36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Initial class list: </a:t>
            </a:r>
          </a:p>
          <a:p>
            <a:pPr marL="0" marR="0" lvl="0" indent="0" algn="l" rtl="0">
              <a:lnSpc>
                <a:spcPct val="100000"/>
              </a:lnSpc>
              <a:spcBef>
                <a:spcPts val="0"/>
              </a:spcBef>
              <a:spcAft>
                <a:spcPts val="0"/>
              </a:spcAft>
              <a:buClr>
                <a:schemeClr val="dk1"/>
              </a:buClr>
              <a:buSzPct val="25000"/>
              <a:buFont typeface="Arial"/>
              <a:buNone/>
            </a:pPr>
            <a:r>
              <a:rPr lang="en-US" b="0" i="1"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What are the unifying factors/commonalities among all living things? (provide examples)</a:t>
            </a:r>
            <a:endParaRPr lang="en-US" sz="3600" b="0" i="1"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a:p>
            <a:pPr marL="0" marR="0" lvl="0" indent="0" algn="l" rtl="0">
              <a:lnSpc>
                <a:spcPct val="100000"/>
              </a:lnSpc>
              <a:spcBef>
                <a:spcPts val="0"/>
              </a:spcBef>
              <a:spcAft>
                <a:spcPts val="0"/>
              </a:spcAft>
              <a:buClr>
                <a:schemeClr val="dk1"/>
              </a:buClr>
              <a:buSzPct val="25000"/>
              <a:buFont typeface="Arial"/>
              <a:buNone/>
            </a:pPr>
            <a:r>
              <a:rPr lang="en-US" sz="3200" b="0" i="1"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 </a:t>
            </a:r>
          </a:p>
          <a:p>
            <a:pPr marL="0" marR="0" lvl="0" indent="0" algn="l" rtl="0">
              <a:lnSpc>
                <a:spcPct val="100000"/>
              </a:lnSpc>
              <a:spcBef>
                <a:spcPts val="0"/>
              </a:spcBef>
              <a:spcAft>
                <a:spcPts val="0"/>
              </a:spcAft>
              <a:buClr>
                <a:schemeClr val="dk1"/>
              </a:buClr>
              <a:buSzPct val="25000"/>
              <a:buFont typeface="Arial"/>
              <a:buNone/>
            </a:pPr>
            <a:endParaRPr lang="en-US" sz="2800" b="1" i="1" u="none" strike="noStrike" cap="none" dirty="0">
              <a:solidFill>
                <a:schemeClr val="tx1">
                  <a:lumMod val="95000"/>
                  <a:lumOff val="5000"/>
                </a:schemeClr>
              </a:solidFill>
              <a:latin typeface="Arial" panose="020B0604020202020204" pitchFamily="34" charset="0"/>
              <a:ea typeface="Cambria"/>
              <a:cs typeface="Arial" panose="020B0604020202020204" pitchFamily="34" charset="0"/>
              <a:sym typeface="Cambria"/>
            </a:endParaRPr>
          </a:p>
          <a:p>
            <a:pPr marL="0" marR="0" lvl="0" indent="0" algn="l" rtl="0">
              <a:lnSpc>
                <a:spcPct val="100000"/>
              </a:lnSpc>
              <a:spcBef>
                <a:spcPts val="0"/>
              </a:spcBef>
              <a:spcAft>
                <a:spcPts val="0"/>
              </a:spcAft>
              <a:buClr>
                <a:schemeClr val="dk1"/>
              </a:buClr>
              <a:buSzPct val="25000"/>
              <a:buFont typeface="Arial"/>
              <a:buNone/>
            </a:pPr>
            <a:endParaRPr lang="en-US" sz="2800" b="1" i="1" dirty="0">
              <a:solidFill>
                <a:schemeClr val="tx1">
                  <a:lumMod val="95000"/>
                  <a:lumOff val="5000"/>
                </a:schemeClr>
              </a:solidFill>
              <a:latin typeface="Arial" panose="020B0604020202020204" pitchFamily="34" charset="0"/>
              <a:ea typeface="Cambria"/>
              <a:cs typeface="Arial" panose="020B0604020202020204" pitchFamily="34" charset="0"/>
              <a:sym typeface="Cambria"/>
            </a:endParaRPr>
          </a:p>
          <a:p>
            <a:pPr marL="0" marR="0" lvl="0" indent="0" algn="l" rtl="0">
              <a:lnSpc>
                <a:spcPct val="100000"/>
              </a:lnSpc>
              <a:spcBef>
                <a:spcPts val="0"/>
              </a:spcBef>
              <a:spcAft>
                <a:spcPts val="0"/>
              </a:spcAft>
              <a:buClr>
                <a:schemeClr val="dk1"/>
              </a:buClr>
              <a:buSzPct val="25000"/>
              <a:buFont typeface="Arial"/>
              <a:buNone/>
            </a:pPr>
            <a:endParaRPr lang="en-US" sz="2400" b="1" i="1" u="none" strike="noStrike" cap="none" dirty="0">
              <a:solidFill>
                <a:schemeClr val="tx1">
                  <a:lumMod val="95000"/>
                  <a:lumOff val="5000"/>
                </a:schemeClr>
              </a:solidFill>
              <a:latin typeface="Arial" panose="020B0604020202020204" pitchFamily="34" charset="0"/>
              <a:ea typeface="Cambria"/>
              <a:cs typeface="Arial" panose="020B0604020202020204" pitchFamily="34" charset="0"/>
              <a:sym typeface="Cambria"/>
            </a:endParaRPr>
          </a:p>
          <a:p>
            <a:pPr marL="0" marR="0" lvl="0" indent="0" algn="l" rtl="0">
              <a:lnSpc>
                <a:spcPct val="100000"/>
              </a:lnSpc>
              <a:spcBef>
                <a:spcPts val="0"/>
              </a:spcBef>
              <a:spcAft>
                <a:spcPts val="0"/>
              </a:spcAft>
              <a:buClr>
                <a:schemeClr val="dk1"/>
              </a:buClr>
              <a:buSzPct val="25000"/>
              <a:buFont typeface="Arial"/>
              <a:buNone/>
            </a:pPr>
            <a:r>
              <a:rPr lang="en-US" sz="2400" b="1" i="1" u="none" strike="noStrike" cap="none" dirty="0">
                <a:solidFill>
                  <a:schemeClr val="tx1">
                    <a:lumMod val="95000"/>
                    <a:lumOff val="5000"/>
                  </a:schemeClr>
                </a:solidFill>
                <a:latin typeface="Arial" panose="020B0604020202020204" pitchFamily="34" charset="0"/>
                <a:ea typeface="Cambria"/>
                <a:cs typeface="Arial" panose="020B0604020202020204" pitchFamily="34" charset="0"/>
                <a:sym typeface="Cambria"/>
              </a:rPr>
              <a:t>We want a list that is complete, but as short as possible. 		</a:t>
            </a:r>
            <a:endParaRPr sz="3200" b="1" i="1" u="none" strike="noStrike" cap="none" dirty="0">
              <a:solidFill>
                <a:schemeClr val="tx1">
                  <a:lumMod val="95000"/>
                  <a:lumOff val="5000"/>
                </a:schemeClr>
              </a:solidFill>
              <a:latin typeface="Arial" panose="020B0604020202020204" pitchFamily="34" charset="0"/>
              <a:ea typeface="Cambria"/>
              <a:cs typeface="Arial" panose="020B0604020202020204" pitchFamily="34" charset="0"/>
              <a:sym typeface="Cambria"/>
            </a:endParaRPr>
          </a:p>
          <a:p>
            <a:pPr marL="0" marR="0" lvl="0" indent="0" algn="l" rtl="0">
              <a:lnSpc>
                <a:spcPct val="100000"/>
              </a:lnSpc>
              <a:spcBef>
                <a:spcPts val="0"/>
              </a:spcBef>
              <a:spcAft>
                <a:spcPts val="0"/>
              </a:spcAft>
              <a:buClr>
                <a:schemeClr val="dk1"/>
              </a:buClr>
              <a:buSzPct val="25000"/>
              <a:buFont typeface="Arial"/>
              <a:buNone/>
            </a:pPr>
            <a:r>
              <a:rPr lang="en-US" sz="32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CHECK TO SEE:</a:t>
            </a:r>
          </a:p>
          <a:p>
            <a:pPr marL="457200" marR="0" lvl="0" indent="-457200" algn="l" rtl="0">
              <a:lnSpc>
                <a:spcPct val="100000"/>
              </a:lnSpc>
              <a:spcBef>
                <a:spcPts val="0"/>
              </a:spcBef>
              <a:spcAft>
                <a:spcPts val="0"/>
              </a:spcAft>
              <a:buClr>
                <a:schemeClr val="dk1"/>
              </a:buClr>
              <a:buFont typeface="Wingdings" panose="05000000000000000000" pitchFamily="2" charset="2"/>
              <a:buChar char="ü"/>
            </a:pP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Is it true of </a:t>
            </a:r>
            <a:r>
              <a:rPr lang="en-US" sz="2800" b="0" i="0" u="sng"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ALL</a:t>
            </a: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 living things? </a:t>
            </a:r>
          </a:p>
          <a:p>
            <a:pPr marL="457200" marR="0" lvl="0" indent="-457200" algn="l" rtl="0">
              <a:lnSpc>
                <a:spcPct val="100000"/>
              </a:lnSpc>
              <a:spcBef>
                <a:spcPts val="0"/>
              </a:spcBef>
              <a:spcAft>
                <a:spcPts val="0"/>
              </a:spcAft>
              <a:buClr>
                <a:schemeClr val="dk1"/>
              </a:buClr>
              <a:buFont typeface="Wingdings" panose="05000000000000000000" pitchFamily="2" charset="2"/>
              <a:buChar char="ü"/>
            </a:pP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Is there anything missing?</a:t>
            </a:r>
            <a:endParaRPr lang="en-US" sz="32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p:txBody>
      </p:sp>
      <p:sp>
        <p:nvSpPr>
          <p:cNvPr id="2" name="TextBox 1"/>
          <p:cNvSpPr txBox="1"/>
          <p:nvPr/>
        </p:nvSpPr>
        <p:spPr>
          <a:xfrm>
            <a:off x="1401988" y="3042721"/>
            <a:ext cx="7182453" cy="584775"/>
          </a:xfrm>
          <a:prstGeom prst="rect">
            <a:avLst/>
          </a:prstGeom>
          <a:noFill/>
        </p:spPr>
        <p:txBody>
          <a:bodyPr wrap="square" rtlCol="0">
            <a:spAutoFit/>
          </a:bodyPr>
          <a:lstStyle/>
          <a:p>
            <a:r>
              <a:rPr lang="en-US" sz="3200" dirty="0">
                <a:solidFill>
                  <a:schemeClr val="tx1">
                    <a:lumMod val="95000"/>
                    <a:lumOff val="5000"/>
                  </a:schemeClr>
                </a:solidFill>
                <a:latin typeface="Arial" panose="020B0604020202020204" pitchFamily="34" charset="0"/>
                <a:cs typeface="Arial" panose="020B0604020202020204" pitchFamily="34" charset="0"/>
              </a:rPr>
              <a:t>Record our class list in </a:t>
            </a:r>
            <a:r>
              <a:rPr lang="en-US" sz="3200" u="sng" dirty="0">
                <a:solidFill>
                  <a:schemeClr val="tx1">
                    <a:lumMod val="95000"/>
                    <a:lumOff val="5000"/>
                  </a:schemeClr>
                </a:solidFill>
                <a:latin typeface="Arial" panose="020B0604020202020204" pitchFamily="34" charset="0"/>
                <a:cs typeface="Arial" panose="020B0604020202020204" pitchFamily="34" charset="0"/>
              </a:rPr>
              <a:t>Doodle Box C</a:t>
            </a:r>
            <a:r>
              <a:rPr lang="en-US" sz="3200" dirty="0">
                <a:solidFill>
                  <a:schemeClr val="tx1">
                    <a:lumMod val="95000"/>
                    <a:lumOff val="5000"/>
                  </a:schemeClr>
                </a:solidFill>
                <a:latin typeface="Arial" panose="020B0604020202020204" pitchFamily="34" charset="0"/>
                <a:cs typeface="Arial" panose="020B0604020202020204" pitchFamily="34" charset="0"/>
              </a:rPr>
              <a:t>.</a:t>
            </a:r>
          </a:p>
        </p:txBody>
      </p:sp>
      <p:pic>
        <p:nvPicPr>
          <p:cNvPr id="7" name="Picture 6">
            <a:extLst>
              <a:ext uri="{FF2B5EF4-FFF2-40B4-BE49-F238E27FC236}">
                <a16:creationId xmlns:a16="http://schemas.microsoft.com/office/drawing/2014/main" id="{570DF596-F343-1642-AE6E-F381A26F4423}"/>
              </a:ext>
            </a:extLst>
          </p:cNvPr>
          <p:cNvPicPr>
            <a:picLocks noChangeAspect="1"/>
          </p:cNvPicPr>
          <p:nvPr/>
        </p:nvPicPr>
        <p:blipFill rotWithShape="1">
          <a:blip r:embed="rId3"/>
          <a:srcRect t="11938" r="21976"/>
          <a:stretch/>
        </p:blipFill>
        <p:spPr>
          <a:xfrm>
            <a:off x="349365" y="2983478"/>
            <a:ext cx="1052623" cy="8910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9">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9">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9">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9">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Shape 226"/>
          <p:cNvSpPr txBox="1">
            <a:spLocks noGrp="1"/>
          </p:cNvSpPr>
          <p:nvPr>
            <p:ph type="body" idx="1"/>
          </p:nvPr>
        </p:nvSpPr>
        <p:spPr>
          <a:xfrm>
            <a:off x="230885" y="1278900"/>
            <a:ext cx="8717172" cy="194197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FF0000"/>
              </a:buClr>
              <a:buSzPct val="25000"/>
              <a:buFont typeface="Arial"/>
              <a:buNone/>
            </a:pPr>
            <a:r>
              <a:rPr lang="en-US" sz="3200" b="0" i="1" u="none" strike="noStrike" cap="none" dirty="0">
                <a:solidFill>
                  <a:schemeClr val="tx1">
                    <a:lumMod val="95000"/>
                    <a:lumOff val="5000"/>
                  </a:schemeClr>
                </a:solidFill>
                <a:latin typeface="Arial" panose="020B0604020202020204" pitchFamily="34" charset="0"/>
                <a:ea typeface="Cambria"/>
                <a:cs typeface="Arial" panose="020B0604020202020204" pitchFamily="34" charset="0"/>
                <a:sym typeface="Cambria"/>
              </a:rPr>
              <a:t>1. There are a huge number of different, unique organisms  (aka biodiversity)</a:t>
            </a:r>
          </a:p>
          <a:p>
            <a:pPr marL="0" marR="0" lvl="0" indent="0" algn="l" rtl="0">
              <a:lnSpc>
                <a:spcPct val="100000"/>
              </a:lnSpc>
              <a:spcBef>
                <a:spcPts val="720"/>
              </a:spcBef>
              <a:spcAft>
                <a:spcPts val="0"/>
              </a:spcAft>
              <a:buClr>
                <a:srgbClr val="FF0000"/>
              </a:buClr>
              <a:buSzPct val="25000"/>
              <a:buFont typeface="Arial"/>
              <a:buNone/>
            </a:pPr>
            <a:r>
              <a:rPr lang="en-US" sz="3200" b="0" i="1" u="none" strike="noStrike" cap="none" dirty="0">
                <a:solidFill>
                  <a:schemeClr val="tx1">
                    <a:lumMod val="95000"/>
                    <a:lumOff val="5000"/>
                  </a:schemeClr>
                </a:solidFill>
                <a:latin typeface="Arial" panose="020B0604020202020204" pitchFamily="34" charset="0"/>
                <a:ea typeface="Cambria"/>
                <a:cs typeface="Arial" panose="020B0604020202020204" pitchFamily="34" charset="0"/>
                <a:sym typeface="Cambria"/>
              </a:rPr>
              <a:t>2. All organisms have many things in common</a:t>
            </a:r>
            <a:r>
              <a:rPr lang="en-US" sz="3600" b="0" i="1" u="none" strike="noStrike" cap="none" dirty="0">
                <a:solidFill>
                  <a:schemeClr val="tx1">
                    <a:lumMod val="95000"/>
                    <a:lumOff val="5000"/>
                  </a:schemeClr>
                </a:solidFill>
                <a:latin typeface="Arial" panose="020B0604020202020204" pitchFamily="34" charset="0"/>
                <a:ea typeface="Cambria"/>
                <a:cs typeface="Arial" panose="020B0604020202020204" pitchFamily="34" charset="0"/>
                <a:sym typeface="Cambria"/>
              </a:rPr>
              <a:t>.</a:t>
            </a:r>
          </a:p>
          <a:p>
            <a:pPr marL="342900" marR="0" lvl="0" indent="-342900" algn="l" rtl="0">
              <a:lnSpc>
                <a:spcPct val="100000"/>
              </a:lnSpc>
              <a:spcBef>
                <a:spcPts val="720"/>
              </a:spcBef>
              <a:spcAft>
                <a:spcPts val="0"/>
              </a:spcAft>
              <a:buClr>
                <a:schemeClr val="dk1"/>
              </a:buClr>
              <a:buSzPct val="25000"/>
              <a:buFont typeface="Arial"/>
              <a:buNone/>
            </a:pPr>
            <a:endParaRPr sz="3600" b="1"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a:p>
            <a:pPr marL="342900" marR="0" lvl="0" indent="-342900" algn="l" rtl="0">
              <a:lnSpc>
                <a:spcPct val="100000"/>
              </a:lnSpc>
              <a:spcBef>
                <a:spcPts val="800"/>
              </a:spcBef>
              <a:spcAft>
                <a:spcPts val="0"/>
              </a:spcAft>
              <a:buClr>
                <a:schemeClr val="dk1"/>
              </a:buClr>
              <a:buSzPct val="25000"/>
              <a:buFont typeface="Arial"/>
              <a:buNone/>
            </a:pPr>
            <a:endParaRPr sz="40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p:txBody>
      </p:sp>
      <p:sp>
        <p:nvSpPr>
          <p:cNvPr id="227" name="Shape 227"/>
          <p:cNvSpPr txBox="1"/>
          <p:nvPr/>
        </p:nvSpPr>
        <p:spPr>
          <a:xfrm>
            <a:off x="230885" y="266481"/>
            <a:ext cx="8042487" cy="66772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2B7C01"/>
              </a:buClr>
              <a:buSzPct val="25000"/>
              <a:buFont typeface="Cambria"/>
              <a:buNone/>
            </a:pPr>
            <a:r>
              <a:rPr lang="en-US" sz="3600" b="0" i="1" u="none" strike="noStrike" cap="none" dirty="0">
                <a:solidFill>
                  <a:schemeClr val="tx1">
                    <a:lumMod val="95000"/>
                    <a:lumOff val="5000"/>
                  </a:schemeClr>
                </a:solidFill>
                <a:latin typeface="Arial" panose="020B0604020202020204" pitchFamily="34" charset="0"/>
                <a:ea typeface="Cambria"/>
                <a:cs typeface="Arial" panose="020B0604020202020204" pitchFamily="34" charset="0"/>
                <a:sym typeface="Cambria"/>
              </a:rPr>
              <a:t>So far we have observed that:</a:t>
            </a:r>
          </a:p>
        </p:txBody>
      </p:sp>
      <p:sp>
        <p:nvSpPr>
          <p:cNvPr id="2" name="TextBox 1"/>
          <p:cNvSpPr txBox="1"/>
          <p:nvPr/>
        </p:nvSpPr>
        <p:spPr>
          <a:xfrm>
            <a:off x="1651379" y="3794078"/>
            <a:ext cx="6851176" cy="2769989"/>
          </a:xfrm>
          <a:prstGeom prst="rect">
            <a:avLst/>
          </a:prstGeom>
          <a:noFill/>
        </p:spPr>
        <p:txBody>
          <a:bodyPr wrap="square" rtlCol="0">
            <a:spAutoFit/>
          </a:bodyPr>
          <a:lstStyle/>
          <a:p>
            <a:r>
              <a:rPr lang="en-US" sz="3200" dirty="0">
                <a:solidFill>
                  <a:schemeClr val="tx1">
                    <a:lumMod val="95000"/>
                    <a:lumOff val="5000"/>
                  </a:schemeClr>
                </a:solidFill>
                <a:latin typeface="Arial" panose="020B0604020202020204" pitchFamily="34" charset="0"/>
                <a:cs typeface="Arial" panose="020B0604020202020204" pitchFamily="34" charset="0"/>
                <a:sym typeface="Calibri"/>
              </a:rPr>
              <a:t>What thoughts (or questions) do you have about these two observations?</a:t>
            </a:r>
          </a:p>
          <a:p>
            <a:endParaRPr lang="en-US" sz="3200" dirty="0">
              <a:solidFill>
                <a:schemeClr val="tx1">
                  <a:lumMod val="95000"/>
                  <a:lumOff val="5000"/>
                </a:schemeClr>
              </a:solidFill>
              <a:latin typeface="Arial" panose="020B0604020202020204" pitchFamily="34" charset="0"/>
              <a:cs typeface="Arial" panose="020B0604020202020204" pitchFamily="34" charset="0"/>
              <a:sym typeface="Calibri"/>
            </a:endParaRPr>
          </a:p>
          <a:p>
            <a:r>
              <a:rPr lang="en-US" sz="3200" dirty="0">
                <a:solidFill>
                  <a:schemeClr val="tx1">
                    <a:lumMod val="95000"/>
                    <a:lumOff val="5000"/>
                  </a:schemeClr>
                </a:solidFill>
                <a:latin typeface="Arial" panose="020B0604020202020204" pitchFamily="34" charset="0"/>
                <a:cs typeface="Arial" panose="020B0604020202020204" pitchFamily="34" charset="0"/>
                <a:sym typeface="Calibri"/>
              </a:rPr>
              <a:t>Record your thoughts/questions in </a:t>
            </a:r>
            <a:r>
              <a:rPr lang="en-US" sz="3200" u="sng" dirty="0">
                <a:solidFill>
                  <a:schemeClr val="tx1">
                    <a:lumMod val="95000"/>
                    <a:lumOff val="5000"/>
                  </a:schemeClr>
                </a:solidFill>
                <a:latin typeface="Arial" panose="020B0604020202020204" pitchFamily="34" charset="0"/>
                <a:cs typeface="Arial" panose="020B0604020202020204" pitchFamily="34" charset="0"/>
                <a:sym typeface="Calibri"/>
              </a:rPr>
              <a:t>Doodle Box D</a:t>
            </a:r>
            <a:r>
              <a:rPr lang="en-US" sz="3200" dirty="0">
                <a:solidFill>
                  <a:schemeClr val="tx1">
                    <a:lumMod val="95000"/>
                    <a:lumOff val="5000"/>
                  </a:schemeClr>
                </a:solidFill>
                <a:latin typeface="Arial" panose="020B0604020202020204" pitchFamily="34" charset="0"/>
                <a:cs typeface="Arial" panose="020B0604020202020204" pitchFamily="34" charset="0"/>
                <a:sym typeface="Calibri"/>
              </a:rPr>
              <a:t>.</a:t>
            </a:r>
          </a:p>
          <a:p>
            <a:endParaRPr lang="en-US" dirty="0">
              <a:solidFill>
                <a:schemeClr val="tx1">
                  <a:lumMod val="95000"/>
                  <a:lumOff val="5000"/>
                </a:schemeClr>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61F27A8-F4DA-FE44-AA24-D475E5E11729}"/>
              </a:ext>
            </a:extLst>
          </p:cNvPr>
          <p:cNvPicPr>
            <a:picLocks noChangeAspect="1"/>
          </p:cNvPicPr>
          <p:nvPr/>
        </p:nvPicPr>
        <p:blipFill rotWithShape="1">
          <a:blip r:embed="rId3"/>
          <a:srcRect r="13953" b="1240"/>
          <a:stretch/>
        </p:blipFill>
        <p:spPr>
          <a:xfrm>
            <a:off x="568073" y="3851719"/>
            <a:ext cx="1035122" cy="891044"/>
          </a:xfrm>
          <a:prstGeom prst="rect">
            <a:avLst/>
          </a:prstGeom>
        </p:spPr>
      </p:pic>
      <p:pic>
        <p:nvPicPr>
          <p:cNvPr id="9" name="Picture 8">
            <a:extLst>
              <a:ext uri="{FF2B5EF4-FFF2-40B4-BE49-F238E27FC236}">
                <a16:creationId xmlns:a16="http://schemas.microsoft.com/office/drawing/2014/main" id="{82E4D0FD-FBC1-904A-9359-3C7B740EEA65}"/>
              </a:ext>
            </a:extLst>
          </p:cNvPr>
          <p:cNvPicPr>
            <a:picLocks noChangeAspect="1"/>
          </p:cNvPicPr>
          <p:nvPr/>
        </p:nvPicPr>
        <p:blipFill rotWithShape="1">
          <a:blip r:embed="rId4"/>
          <a:srcRect t="11938" r="21976"/>
          <a:stretch/>
        </p:blipFill>
        <p:spPr>
          <a:xfrm>
            <a:off x="590469" y="5373610"/>
            <a:ext cx="1052623" cy="8910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descr="data:image/jpeg;base64,/9j/4AAQSkZJRgABAQAAAQABAAD/2wBDAAkGBwgHBgkIBwgKCgkLDRYPDQwMDRsUFRAWIB0iIiAdHx8kKDQsJCYxJx8fLT0tMTU3Ojo6Iys/RD84QzQ5Ojf/2wBDAQoKCg0MDRoPDxo3JR8lNzc3Nzc3Nzc3Nzc3Nzc3Nzc3Nzc3Nzc3Nzc3Nzc3Nzc3Nzc3Nzc3Nzc3Nzc3Nzc3Nzf/wAARCAEJAL4DASIAAhEBAxEB/8QAHAAAAgIDAQEAAAAAAAAAAAAAAwQCBQABBgcI/8QAPxAAAgEDAgQEBAIHBgYDAAAAAQIDAAQREiEFMUFRBhMiYTJxgZEHFCMzQlKhscEVQ3Jz4fAkJTVigtE0krL/xAAZAQADAQEBAAAAAAAAAAAAAAAAAQIDBAX/xAAlEQACAgICAgIDAQEBAAAAAAAAAQIRAyESMQRBIlETMmEFFKH/2gAMAwEAAhEDEQA/APQJjgYoMaZNFcFjRYkxXpJ0jgatm0Tapaakdq1UWaVRrFS+VYK3SbBI1vWAVICtkhQSTgDmamzRKiOK0SAN9q5HxL46tOGaobQedOPsK854n4y4zxBmDXrxxn9hPSP4VnLLGPZSxyZ7BxTjdnw6MvLKm3QMM1yd/wDiPCh02cGo/vOdq8tluZpSTJKzk9WYmhF2JFZS8hvpGqwxXZ6G34j37tgRRrjt1qwsvxDJx50QODvvvXlqtsamHYHIPKoWeaK/HB+j2dPHnDvORGDYYZBHSry047w27C+Tdxlm5KTg18+lzzyalBeTW0iSRuVZTkHPKtI+R9oh4V6Po98Mmxrm+MW+SSK874f+IXFbWNY3Mcijmzg5/nXT2XjKw4oFjlfypSP2hgZrsxZIPpnD5WGfHosrdCgFbuH9NEhKsgKkEHkRQbgZ5V0R7PJm9CEgMjGj2VnrkBIoqRdcVbcOgAxtWkpUicUecqH7GARoBjpTRFbRdKitmuNu2ezFVGiIXJooXFYq4FSNS3ZolRE1sCsqWKOgStkRUgK2BUjgA1F2aVQOV0hjLuQFAyTXlPjbxld3c0lpw+UxWy7Eod2+vSrLx/4rxI/DbB8af1rj+QrzOUyNvnaufLkr4o3xw9shK5YkyMWPuaXLDOxqRDHnvWLGQckfesEi2yIGakoJODTUaqRjqOh5GjJACCwBA7dqfEVighznowrWg8+lPso0gEeodR1rSAEkFfvRxCxPyyRgUN1786tFiALNzzsNqFNbAnSo5bk0UFlS4GDW423xii3EeN8Uq2V64qqE2dXwDxHNw4iKTMsP7pPL5V3VlxG34ggeF+nwnmK8bWR1wdVX/hvi8lrdoCcoxwUP9K6/HzuLp9HB5fiRyRco9nqsC6mAq8s4sAVWcIQTxJKNwwzXQQx6VrryyOHxMTW2bArRFTxUTWFnoUErVbreKXRXZqtgVmKlipuy0qNiqnxRxReEcGnujguFwgPVulWteSfipx1by/XhcLforb1SkdW7VMnxVhFcnRw17dPPcvJISzu2pj3NQMhPPNLh9bljR1CsB0rifZ1m0AZvemUgDcxjB6Vka4XUM0XHpy2471UUQwQjxscEdqZicAbHHQg0EyDVtj2rZfB2O455qqESYBj12qQAPLlsMUHIbcHcVMcxjce9OgsmGCjCk79QajK5II+5B51Bslcry960SVOMZI96VBYORMjcAZ5ZqvmTHY1YyLqJYnY0KRVZDpAPuTTFZV8jv/OiwymNww6HkanIoFCwOgx7UroZ7z4DmF3wSCUNqBX6g9q6npXm/wCDd+JeH3di3xwvqX/Ccf1r0eu3lypnKoKLZlRNSrRoBk63isqQFS2Wo0YBWGsqv43xWLhNk9zKCQOQ7mkvsHt0VfjjxInh/hZKEG7lBESnp714TdSyTyO8jlpJCWdidyTV34j4q/F79rmdmdyduwHYVUeX6gvUnLGufJPk9G8IcULhMYA+9NRIo5jJ96j5ZaTbOP4mmYosA7Yz2rFlkgSAT0PStPtvkLnbYVgQL6cdag8bseQGe1WiQMjb7k7dQtRMuPSx3A6iitFIoyHcDuozWkEnLzgd+TpRYUEhGpCAQQdxg4orKWBx7ZoltbSFhqgV1JG8Z/pT35aBW0kTLtq2GTWkVoh9lPJqRvrsKg8gK43AG1buApY6ElOTtmltLfuEf+VJjoYV9jnbbasJXfCZb3NBQb4wR9aKozt0/jRYmKzrg5xg0uW3/rTsyaSc/YUjIPV70hnZfhhxD8l4miVmwlwpib58xXuVfNHBrj8tfRSAkaWDAj2NfR3DLlbywguFOQ6A5roxv4mU1sOagaKQKGRvV2TQQVLNZgVo0kgbNmqzxDw2Pi3Cbi0kzh0OMdDVjk1hO1VRNnzobaa3ka3nOHhJU5pUOCxwcAV2X4h8OFlx2SVPhuF14HeuN0kSYPwgZNcc406OqMrVjUADBTjA5D3poDIWONSdXtS8JUHcjAGwqxtcJgnYk7Vk+y1sPb8HkZC0jBcb4rTWMKMQsurHULmmFvXGVRidXPI6U3a26vpOpQCcElgMU1d0x6S0U8a+a2LdRL0Kqd/saYW0E2BLC0ZwN3TH8fpT3FOHQuizWs0Yuo/jRWGWxyI963YeIykQiuxr0t8Q58iMH71qoJPZDk30HsuHxLGzYGjSMEnODz2p9UgWATTyI2hCASp/3n/3SbcUtpYnMMQQFTkAY3I/3963LPbySQW7AhFVWkOcFuW1bKl0Y03tnP3Vq9xK08odUcZUDaquS0RSQQSfnXcX95w6KOOEqPQq6uurtXO8QmsRr8oF2PI42FZyii02UpiReWNueD1rAj7gDPtTf9nztCJ5QY0/ZGOdZGphY75FRtF9ldJjcMTkdhSssWeVXd3FHIoKAYxnOaqjsxDDlQTVC0WY5lPY17f+GF3LNwIRSNqSNiEJ6e1eKsmoYT4hXrP4QvIeGXCMPRryp9+tbYvZE+j0EmsArDWZrQzJmomszWVRnZlRc6VzU60cdaAo8k/Eyd04mkbAFmX7VxbJqlIG/tXc/iVZTtxtJQpZWAI+XWuP0hGkON84rkyu5s68a+CIRRAyKAdwedPTEpGug4ODy6UG0C6w2dsnpVm0SGDW4GlWAfuARjNRFWy/RTG68sFuZHIUKNrm/l0mO5uCP7uFSdI98DYe9MX1igLiNskHJGOlX8Enk+Fru34bm3cpqcod323YMNzgbY5iqTSJkm0c7aiw1OksM6MrY1JLuP6Gt3T4dZFm86NhgS43P+IDkf50/cf2ZLY3MrfmPznlA235SKNYXbHNxzG+5x9s1S6jrSMZBmIQr3b9k/fFU3qmStbQ5HKVfQ3TvvTMtw4YSajv351q0s5PLSRl9RBIyu+nOBt88/Y1PiUTRiJSpw2OmKVGlpihuJJn0Z37mm+Gxyo5khtUuJFBw0pxFGfn1Pt0oUdoyXYgYsp1erC5I36Dr0x8xXTeI+Djhdrw6zfSnELwl8MB5NtGCAEBJwDlgSxByQeW2Kjozk76OcveO8RRtMsts6nfSoGBSYvUuBnGk9R3+VZxjhL8P4lLY3skIuFQPqhkEinPIahtVdFDJHpPckDFJu2NaLeN8oVbqMZqsu/TOcfcVYQW8kilmGFVdRB50jfofN1DtvSqgZPhcRnulCbsNwO/tXsf4f2q21hIEGEkbWvsTzFeQcDZ47+GSL40YHGOle7cDiWK1RkGEcagB0rpxJcWzLI/Ra1sitA1o5oJN1lazWZqzI3WE4rROKSvr9LdCWGaXZdHC/ihfKJ7aJWwVUsSPevPy+sZO+cmr3x/M95xFbiMHywuCua5yJsqe+PtXHk/ezrj+tDli40YHQ1dRt+hYsuoMuD8q5u3ZlkGkZ7iru1mUjyXO3P00umNC2kAmPWcfsn/AH1o9ql1EG8nRLGTllJGD9DQL+J4ZCfUV56hWheQoAz3ZBA2VlD7/UU4rYm9Dk1rqgCDhv5UE58xZBpH3NJyWn5WWKWPVLcav0YBJ1HsBgbbczW47y7u5P8AlqeXkYe4aKOMe/qAzVlw9obbXokDMfTNfy51PkYKx9QO55+4rR0Z7OisrWK34IfzsmviE+7OcZUg/CMdF5fPNVPjBVWfhaspwIFJ6ZOeWa3FeRTMbexvELk6UUxBdvqNxSvFjNNElvc8LMV6jbyxDAbbr/Cm3aBKmix4kYYuIpxCzUGEsp1lc+TKvQ91bA7br70r4nvTxeOCWURw3EchLOXOkowGpcYweQIwaGlxcRSOhtpY3dFSaC42S4UdM9G2yD3+lUTXzW76WaR7cn0PgZ+TKdtXc7GhtEqLTBXVtCknpmiI5AqDQY4x+xz+5+dEl0sNawIAf212/qa3C2Nsf61mzVdDcJZbfTkli2pj7DYD+Jqtv8FhjflVg2UhO43O+D/Cqq4k1SMmMY5GmJ6RY+GAx4rCoAOrYexr27hp0WyJp0gDlXhnh+d4r+OSMZKkGvX+E8TeZAJIyprqxK4GGTTOiVq2XpdWyARWyTT4mfIPmtio1GSVIgWdgB70DSJsMiqji8KGJsnJxSvEvFvDrJiplDMO1cnxfxxFOpEAx86VqO2y1Fvoo/EKIszDUWqhVRrKqMYqXFONSXTn0gfKk7aUlcnmfeuPI1KVo6o6VFnHbBRlTU42ZTqXJPSpW76oELb/ACqSoA40t9fepQehmO4QZ81VkUjk3Q1EpanUyxD5HpSzRFRnn7YqUGQ5z86YFiIi9qPMcLnZUUYyKTNhfXsmI42wNlVRsB2p7h8is7yzkLHEoLsevYUS78diPFvYwRxIDhcjJPzpr5d9EvXRXz8Du7aJJWUAk4BPQ9MU03DOJ3cSx3M08oByoMhpqfijcT4REyuW8ucPMeo22Hyz/KrFbm6eOIwRZCsCD+93Fa8F6I5s5S84RxO1QyOk2gbEk5GOlLT5nUy/E+MSg9feujTxctnNcJc4l1SECM9Bmkbpba71XnDtIXSTJESBpHWokkuik23so0tFBBQsuffl9KYSLyt5DuK0TpB/dHKhNKxYYzSGTuZtuew+EVVyt6j3O9Nt6mx/Cgzquv5d6ollh4bST8yHjCseoJxXqfB7lSiiRdJ+VeZcFv8Ahtu4F3CT2IOK9N8NXHD7qIG0nRv+wneuzFSgYZNs6OFgygruKIRWRqAKmSKTZFAry5jtIHllYBVGd68z8S+L5ryVobY6YgcZHWh+NvEUvEbk21s5FuhwcftVyjp6NzXPPLWkdEMf2QupmlcksSTSpQmi6MtUhGQ1YbZtpCske2aDGwWQjnVj5GoYJpO6iERGnvzpUIfspwy6ei7000nIDn3qgjmKSrvtVjHcgKHJ3HSmgLCQsxVckYrShlUjA9jUbaTXiR5QDyxTMBWVTnnz2oYWNQr+Z4LfwxjMoKyZ9q5uCJGkEc8Y2OCRz+eatYrmXh1wGOyt6W/9VKS0UyCWMhkPPB3q0I1Jw694TBHxCxukkhOzIy7/APkORFHPF+KXk0drw22traWZMOYlIzke5OPpVuLaWfhL2urVGzhwCd/9aja8Onh45cS2iiIRRqitkHTtjNX70RWrKDiPBorOOITTC4um+JFXYf1+9MeHbV1tL2aRD+X8k4GrAz0q3k4LJdXgLo7Fcs7Nj1fWgeIOJW1rZDhtmQ7Z/SOp2J7Ck+/4NPRQTHABPIAUAPk7Yx/KjR50kvjfnnkaXkADEqcZ6VAwmMEEDnvtSV0+ZW6gfxozS6EIB9VJp6yST13piA6sttuBVhw3iFxw64We3cqy77HalBEF+HlRY15g0JtdCaPY/CXjCHjEQiuGWO5A3XPOumM1fPcUkltKssLlJBuCK9F8LeMYbm3MHEZBHNGPiJ+IV145qen2c+WDW0ca5LPluZNSMfpoS/EDnlRyxwVG2a4UjsYEoqjYZPWtiLbJzmijCpnGWNTAwnr3aroQJk8uME9elVV2hZCc1bXj5Vccs4pO6UeUdutJ9AU7xkMD3rYY7ZOKelhwinFKTREHlUWVQ5bHMZGASOhoqzSw50ZKnf3qvtpvLkGrOOtWajk2xz1z0qkyaMkuPPj9XPrtULa5eElSxx/KoOgLZUkHfkedBIZM5TJPUGmFnQWfE5IUyN/cGmIuMTI5m8sZznLGufgklQEJDn/yG9RmuXOFeIqOu9VYUW1/4jvZ0eNJNAfnpOM1UowB8yQkue9KamO4U/I1sKzEb8uneldiDPcF2yp9IFAe5Okk1G6kEI0geojtSihpCe1IQxqZwWGcHfnTMMW+xodqnpAO1WccKDn16dqYwHkjGcYqSxerI5dc04sYX0n7jpQWjKNudu9VQhWWMb5NKOpGMMR71YyrkfSlioJPSkxFguAeVGbDEEYPegx+kEHc1MdlNCKDgZGcZoaknUR0qeTo96y3XOdudAwMg1W+eua1cwkwR4Hzo6p/w75HwtR7hQIIsY3xSYIVltf+HGB0pSW2/RjPOr2ZAjqp5EDNI3SaHK9DyrPiXZz1zCVyVrLe5KgI2SM7VZtD5mciquaAo5FCYmh3UjDKkEc9q0RkZGD9aqBKyHmadtrrXnXgY7DYVZFjJUjGMg9qgylScg/XasacEE5ye4oL3RB2I3yM0DCkHc9OtQkmSNdj6iOQpRrhmBXl02FbhjMjDO4oEajieaQs2+TTsFr6GOPvR4kVRy9qeVAIX+XSmkMSS3IhDgU1Go0jIo8aA2hHcZxUIlxq6gCqoRtcjYfOoS987GtLLhsCpMRpxsc0AwDDI2P+lKOp67/KmXOjcUEyBee+aQkNg5qSnffnQRKNWANqYjUOfScGhDJqwAI6Ue12OeYUUCRCi/P2qD3JjtmHVjigZJZWlEgXYE1Ocs0CbHngVqFUEHp3JNM6CzwrjYEZFDAaddaDVzVQaQuAZMO3L+VWl2+ggADG2fegSxh0ZQuM7gCpkVFCTADDbAUhew6gWUb04ynGTyHOtMmpcH6VNFWc7cQBTyO9KlSp7VfSR6ydQ5UnJbZNBDRXeYwGOZrQRnO/2p5bXB3FTEJJ0gUxUKxw5bAqxt4cbAb8qnFAAQBzp2KIKhc86aCgcMOGG3IUcgiB8UWOMBdWOfWslXEBP8KpITB/3YGd8bUKFwsjI2wYbfOjORpUrvSlyRg45g/amJkbkGNs4NYshKAnpUFmNwnq+Jdq3F2I2oGZIQd/vS+2aZlQhPb2pJmIODyoENqu/ffen4F6dTScXxAAbCrGEAb0DJSKfLI2qsuCDEM4+LerFpNsnvVRfHGtTyNIbLC10kYRsgbmrO1UTXK4GAq6jVBZsEBVOtXfC/UztnbGmkAaQapxnl0qaHdsjmNsVi/pbhU0jOSM0R0ELkHfPapaLQm0Y0EjmTihSIACAB2p0g+USN8nl2oeE2ABJ3zmgGVflhsr170P8szP7U+I8PnGM9Km0ZVGKrzooCsMKgct81OCyeRxGqFmY4CjqaZWL9Jk70R3a3ZHB3DDl0p+gS2Qaze3yJYnQ+42qTAFFC4rqLDjdnJaMnEFLjpgDNU90bSVi1qpXO+KfSsfHYgy6V074xWTFVVADkEVouSzZ5dO1KyS6idj6elUmmZu12DkkCqVZsEcqSuZ0CnHrPt0qVxIFbMm5PQ0W1jhEMjMPUw225UiexSxcGUA/tCnVUHV7VWQNolI6qdqs42yWJP2proaMBypwKTnT1bCmiSrEjkaNaW0l7IUhA1Bcn5f7NAJWDhGTjvT+0ceM4NKRJtsM70eU45Y5UJADkfbeqy8bJA705JJtuKqbuYBwO1DBsaiRgBpbAq94Q/lWx1HcnJBNc0twzFVj3qyjjnZcBwF9qnoaLu2kDXGvqSeVNSyBiNRwBtVRA5gVSSSBzpsO0qa3Ow5Uei0NGTJAQHGOVa206hjPvWB/wBGoU/OtOwVcLgs3OkAJVLyYYjVmptknBA296yRsIMgBj0xQgVUbnUflQKzaJhtTED2qEsazRup67DHQ9DUtQHqIz7VA3COcfCwoodlaLmW3YxTgg9P+4d6atLpJpQnwA7E4rd0FkXy5AHB3Ht8qDbrEgME3xdG7+9FNFRlZ0nE4LQwwflUUAIA2Op7+9UN3aSRLrhAJPNWqUc85YRW8rjfBYjOPlVxDHFLoGpXESHUwbOWPLOfrT/qG0mqOPAUTa5zqfPwnpVsbqLyhgJjtira44TYztmTWzd+n8Krbjw8mvELsT27UcjPg10c5xFlWfzUwB7UW3uQy7dqZ4hwWeFCCmr5c/tQLHg8zepn0jPIDJo5Iji7GEV5SFUZarmwsBCWb8z5U3Jt9sUjbxG2lMZzqO3vQOJTSxXBDlsHkcVDlydGsY8VYJJ3Q4ZdqI02pc10Hi/wzccN4m7WkTvaTksoVSdB6iucmsbyP0flLjUeQETHP8K2SvoyaoUuJsD05pRY9bamq0TgHGJ/UvC7zH+Sw/pTsXhXjwHp4Vdf/Sji26E0U0WI5BgAVc25QwPKZFUoPh71ubw5xWEj8zw+ePtla1/YcxP6mZd+Wg0mqZSToR/PMc/o3K9DijQ3smfXG2ByHerlOGyeSAlvIzjkAho6cNuYxqe1kBHMlDtSr6RVMrI3vJBnSEU8h2o8UckKl+bnvTqoynGhge5GKMo0gkjf3o39BRX+RNKdUhNTkjOnAzkbU2WOCOWKG7bHVknG1FjoSWNlLA5O1CkCoQWXcdRTTvjOw5UrM+2/SkAvPfQAjUDkDb2pS6vLeYDfDDk3vRJFibLHc1ERIBuo+eKZOw9heAxhFRlJPxtjH3q+s7MQrphcEMBqYHmapLRkYFGViB+6MkCmoI9Ll+HXoLjcxP6f51GzVf06WFoLaEs06vjkgG+e1TjBYESYJ+JznfNc3c3lwrL+c4epcEHzBJsftT/A5uKcUcx2FkHUHeSQ5VfrRKSit9FJOT0H4kiKgcHIAIGRk9P9ahZW0TWmofGCDiuhbwhcXEIF9doH7Qpsv3Naj8NG0QrDM8mf3lrjy+ZgT/Y2h486OMvCI7oSkAAZHzNLXF155B9AA6Yq08T8Iu7b9JpDRbkld8Vxst00UhUYIroxzjJWtmEk49n0/NwRJRvM+ffH/qkopZOHcSjtr6NGil2imC9exq+R3VsP96R8RWwuOGSH9pBrU9iK2rZnjyctSLEIuNlH2oVy6xJsMsTgCocMnNzYwyn9pQayT13gUjZVzTS2Q7TBtBFjXMqs3uKgBbt6TEuPlW7gksRmhgYFbRgqOaWWV6IXFpBasLqGJNIPrAHSrJYYJUB8tSCO1LIPMhZG3GKNw7ItUB6bVnJUbxlyjZj2Fo/xQRn5qKWueBcNuI2SS0iweyCn5JQnzoQuT1XakuQnJJnPv4G4Q+rKPv2YjFV95+Hli4JgnlRumTkV2ySBxkGsbnS5Povk2eTcU/D7iEIzbvHKvUZwa4vifD7iyYpdQSRkbeoV75cysZCAdhSctvbXQMd1BHKh5hlBrX8dqzP/AKFdM+fWChThaXklIG5APIe1eyeIfw2sL6Jn4U35WY7gc0+1eZ8Y8EeIeG3XlNw97jWcRvBggn+n1rKtWbXfRTQXJjcMM6s5BBwfoa6Ph4uONgQPYy3BU7SDSCnzOKufD/4cRRKtz4gl82bGr8tG+FT2JHxfyrtLaG3s7dIrWJIY1+FEUACvG8n/AFceJuOPb/8ADuw+JKS+RQcI8HRQgS38mts5EaekD545111tHBFb6IIwirthRilUmxqxmmIc+Vt1515kfIzeTK5M7PxKCpBLkgoFQHOM70tdzJaW4LjMjbKvvTcjqrgtyxQeI2yXcalWGV3B7V0Lx+5dsxlJJJPoq57KaRVaTy2Uj1565rzTjvg1BxKWRZTDBIcpnYZ64r0+aSdYDFo9Z61xPj15I7e2aRyQHKrvy2ru8V8ZUcuZJ9HtsnTvQuJsqWEzNyCHNEf4hSXiH/o91/lmvX+jhx/sS8PDHCbbPPQKK3pvzk/Em1a4N/0y3/y1/lWXf/y4fkaS7Zc+2RnXDnNDG/KmLjpQI/ireL0cUl8gyZVD+8elEhVooMDnWk+Kjn4TWLezoiqQGEhydXxVNwAp1YxQI/1polx8FNrYk9GrXdiRyphhQbT4KOeVTLscOhG6gbOpRSmkjoc1cH4aUb9Z9a1hN1RlPGrsnAD5Y1VKYAxnbpWxyFZL+rPyrLuRstRKp+HLdIXHpbuKpr2xubdwChK5+Icq6iz/AFX1rV9+qauDzP8AOwZm3VP+Hb4nmZI0ns5RdOwbIbPWpef5ciqxBB+HFauv1v1FLzfAvzrx4QWN69HspclbHWYSHBI7gHrSN3PJqKKSDjmKKP7v5ileIfG3yr0VFSiYJfKhM3c52Z3GAd68x8b8cF7xAW0La4oOZJ2Lda7+T4ZP8DfyrxeX9dN/mN/+jW/i4lHZx+a1H4xVWf/Z"/>
          <p:cNvSpPr/>
          <p:nvPr/>
        </p:nvSpPr>
        <p:spPr>
          <a:xfrm>
            <a:off x="155575" y="-144463"/>
            <a:ext cx="304798" cy="30480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tx1">
                  <a:lumMod val="95000"/>
                  <a:lumOff val="5000"/>
                </a:schemeClr>
              </a:solidFill>
              <a:latin typeface="Arial" panose="020B0604020202020204" pitchFamily="34" charset="0"/>
              <a:ea typeface="Calibri"/>
              <a:cs typeface="Arial" panose="020B0604020202020204" pitchFamily="34" charset="0"/>
              <a:sym typeface="Calibri"/>
            </a:endParaRPr>
          </a:p>
        </p:txBody>
      </p:sp>
      <p:sp>
        <p:nvSpPr>
          <p:cNvPr id="236" name="Shape 236"/>
          <p:cNvSpPr txBox="1"/>
          <p:nvPr/>
        </p:nvSpPr>
        <p:spPr>
          <a:xfrm>
            <a:off x="155575" y="480056"/>
            <a:ext cx="9029700" cy="181588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83F34"/>
              </a:buClr>
              <a:buSzPct val="25000"/>
              <a:buFont typeface="Calibri"/>
              <a:buNone/>
            </a:pPr>
            <a:r>
              <a:rPr lang="en-US" sz="28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All organisms have some similarities, but when you grouped them you found that </a:t>
            </a:r>
            <a:r>
              <a:rPr lang="en-US" sz="2800" b="0" i="0" u="sng"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some are more alike than others</a:t>
            </a:r>
            <a:r>
              <a:rPr lang="en-US" sz="28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 </a:t>
            </a:r>
          </a:p>
          <a:p>
            <a:pPr marL="0" marR="0" lvl="0" indent="0" algn="l" rtl="0">
              <a:lnSpc>
                <a:spcPct val="100000"/>
              </a:lnSpc>
              <a:spcBef>
                <a:spcPts val="0"/>
              </a:spcBef>
              <a:spcAft>
                <a:spcPts val="0"/>
              </a:spcAft>
              <a:buClr>
                <a:srgbClr val="000000"/>
              </a:buClr>
              <a:buFont typeface="Arial"/>
              <a:buNone/>
            </a:pPr>
            <a:endParaRPr sz="28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endParaRPr>
          </a:p>
        </p:txBody>
      </p:sp>
      <p:pic>
        <p:nvPicPr>
          <p:cNvPr id="237" name="Shape 237"/>
          <p:cNvPicPr preferRelativeResize="0">
            <a:picLocks noGrp="1"/>
          </p:cNvPicPr>
          <p:nvPr>
            <p:ph type="body" idx="1"/>
          </p:nvPr>
        </p:nvPicPr>
        <p:blipFill rotWithShape="1">
          <a:blip r:embed="rId3">
            <a:alphaModFix/>
          </a:blip>
          <a:srcRect t="20753" r="2830" b="25493"/>
          <a:stretch/>
        </p:blipFill>
        <p:spPr>
          <a:xfrm>
            <a:off x="720691" y="2295938"/>
            <a:ext cx="7601293" cy="3140764"/>
          </a:xfrm>
          <a:prstGeom prst="rect">
            <a:avLst/>
          </a:prstGeom>
          <a:noFill/>
          <a:ln>
            <a:noFill/>
          </a:ln>
        </p:spPr>
      </p:pic>
      <p:sp>
        <p:nvSpPr>
          <p:cNvPr id="238" name="Shape 238"/>
          <p:cNvSpPr txBox="1"/>
          <p:nvPr/>
        </p:nvSpPr>
        <p:spPr>
          <a:xfrm>
            <a:off x="1781488" y="5526962"/>
            <a:ext cx="6301737" cy="100262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83F34"/>
              </a:buClr>
              <a:buSzPct val="25000"/>
              <a:buFont typeface="Calibri"/>
              <a:buNone/>
            </a:pPr>
            <a:r>
              <a:rPr lang="en-US" sz="28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What do you think about this pattern? </a:t>
            </a:r>
          </a:p>
          <a:p>
            <a:pPr marL="0" marR="0" lvl="0" indent="0" algn="l" rtl="0">
              <a:lnSpc>
                <a:spcPct val="100000"/>
              </a:lnSpc>
              <a:spcBef>
                <a:spcPts val="0"/>
              </a:spcBef>
              <a:spcAft>
                <a:spcPts val="0"/>
              </a:spcAft>
              <a:buClr>
                <a:srgbClr val="583F34"/>
              </a:buClr>
              <a:buSzPct val="25000"/>
              <a:buFont typeface="Calibri"/>
              <a:buNone/>
            </a:pPr>
            <a:r>
              <a:rPr lang="en-US" sz="28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What might it mean?</a:t>
            </a:r>
          </a:p>
          <a:p>
            <a:pPr marL="0" marR="0" lvl="0" indent="0" algn="l" rtl="0">
              <a:lnSpc>
                <a:spcPct val="100000"/>
              </a:lnSpc>
              <a:spcBef>
                <a:spcPts val="0"/>
              </a:spcBef>
              <a:spcAft>
                <a:spcPts val="0"/>
              </a:spcAft>
              <a:buClr>
                <a:srgbClr val="000000"/>
              </a:buClr>
              <a:buFont typeface="Arial"/>
              <a:buNone/>
            </a:pPr>
            <a:endParaRPr sz="28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endParaRPr>
          </a:p>
        </p:txBody>
      </p:sp>
      <p:pic>
        <p:nvPicPr>
          <p:cNvPr id="11" name="Picture 10">
            <a:extLst>
              <a:ext uri="{FF2B5EF4-FFF2-40B4-BE49-F238E27FC236}">
                <a16:creationId xmlns:a16="http://schemas.microsoft.com/office/drawing/2014/main" id="{8BE6A5C1-9DBE-3C49-9055-7F6AC152E87B}"/>
              </a:ext>
            </a:extLst>
          </p:cNvPr>
          <p:cNvPicPr>
            <a:picLocks noChangeAspect="1"/>
          </p:cNvPicPr>
          <p:nvPr/>
        </p:nvPicPr>
        <p:blipFill rotWithShape="1">
          <a:blip r:embed="rId4"/>
          <a:srcRect r="13953" b="1240"/>
          <a:stretch/>
        </p:blipFill>
        <p:spPr>
          <a:xfrm>
            <a:off x="720691" y="5543858"/>
            <a:ext cx="1035122" cy="89104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fade">
                                      <p:cBhvr>
                                        <p:cTn id="7" dur="1000"/>
                                        <p:tgtEl>
                                          <p:spTgt spid="238"/>
                                        </p:tgtEl>
                                      </p:cBhvr>
                                    </p:animEffect>
                                    <p:anim calcmode="lin" valueType="num">
                                      <p:cBhvr>
                                        <p:cTn id="8" dur="1000" fill="hold"/>
                                        <p:tgtEl>
                                          <p:spTgt spid="238"/>
                                        </p:tgtEl>
                                        <p:attrNameLst>
                                          <p:attrName>ppt_x</p:attrName>
                                        </p:attrNameLst>
                                      </p:cBhvr>
                                      <p:tavLst>
                                        <p:tav tm="0">
                                          <p:val>
                                            <p:strVal val="#ppt_x"/>
                                          </p:val>
                                        </p:tav>
                                        <p:tav tm="100000">
                                          <p:val>
                                            <p:strVal val="#ppt_x"/>
                                          </p:val>
                                        </p:tav>
                                      </p:tavLst>
                                    </p:anim>
                                    <p:anim calcmode="lin" valueType="num">
                                      <p:cBhvr>
                                        <p:cTn id="9" dur="1000" fill="hold"/>
                                        <p:tgtEl>
                                          <p:spTgt spid="238"/>
                                        </p:tgtEl>
                                        <p:attrNameLst>
                                          <p:attrName>ppt_y</p:attrName>
                                        </p:attrNameLst>
                                      </p:cBhvr>
                                      <p:tavLst>
                                        <p:tav tm="0">
                                          <p:val>
                                            <p:strVal val="#ppt_y+.1"/>
                                          </p:val>
                                        </p:tav>
                                        <p:tav tm="100000">
                                          <p:val>
                                            <p:strVal val="#ppt_y"/>
                                          </p:val>
                                        </p:tav>
                                      </p:tavLst>
                                    </p:anim>
                                  </p:childTnLst>
                                </p:cTn>
                              </p:par>
                              <p:par>
                                <p:cTn id="10" presetID="1"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t>How to use these slides…</a:t>
            </a:r>
            <a:endParaRPr sz="2400" dirty="0"/>
          </a:p>
        </p:txBody>
      </p:sp>
      <p:sp>
        <p:nvSpPr>
          <p:cNvPr id="4" name="Shape 166"/>
          <p:cNvSpPr/>
          <p:nvPr/>
        </p:nvSpPr>
        <p:spPr>
          <a:xfrm>
            <a:off x="204697" y="756561"/>
            <a:ext cx="8882859" cy="542199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nchor="ctr">
            <a:spAutoFit/>
          </a:bodyPr>
          <a:lstStyle/>
          <a:p>
            <a:pPr>
              <a:spcBef>
                <a:spcPts val="800"/>
              </a:spcBef>
              <a:defRPr sz="2100">
                <a:solidFill>
                  <a:srgbClr val="573F34"/>
                </a:solidFill>
                <a:latin typeface="Arial"/>
                <a:ea typeface="Arial"/>
                <a:cs typeface="Arial"/>
                <a:sym typeface="Arial"/>
              </a:defRPr>
            </a:pPr>
            <a:r>
              <a:rPr sz="1300" dirty="0">
                <a:solidFill>
                  <a:schemeClr val="tx1">
                    <a:lumMod val="95000"/>
                    <a:lumOff val="5000"/>
                  </a:schemeClr>
                </a:solidFill>
              </a:rPr>
              <a:t>The following presentation </a:t>
            </a:r>
            <a:r>
              <a:rPr lang="en-US" sz="1300" dirty="0">
                <a:solidFill>
                  <a:schemeClr val="tx1">
                    <a:lumMod val="95000"/>
                    <a:lumOff val="5000"/>
                  </a:schemeClr>
                </a:solidFill>
              </a:rPr>
              <a:t>was </a:t>
            </a:r>
            <a:r>
              <a:rPr sz="1300" dirty="0">
                <a:solidFill>
                  <a:schemeClr val="tx1">
                    <a:lumMod val="95000"/>
                    <a:lumOff val="5000"/>
                  </a:schemeClr>
                </a:solidFill>
              </a:rPr>
              <a:t>designed to support the implementation of the MBER</a:t>
            </a:r>
            <a:r>
              <a:rPr lang="en-US" sz="1300" dirty="0">
                <a:solidFill>
                  <a:schemeClr val="tx1">
                    <a:lumMod val="95000"/>
                    <a:lumOff val="5000"/>
                  </a:schemeClr>
                </a:solidFill>
              </a:rPr>
              <a:t>-Biology</a:t>
            </a:r>
            <a:r>
              <a:rPr sz="1300" dirty="0">
                <a:solidFill>
                  <a:schemeClr val="tx1">
                    <a:lumMod val="95000"/>
                    <a:lumOff val="5000"/>
                  </a:schemeClr>
                </a:solidFill>
              </a:rPr>
              <a:t> curriculum—a student-centered sense-making classroom.</a:t>
            </a:r>
            <a:r>
              <a:rPr lang="en-US" sz="1300" dirty="0">
                <a:solidFill>
                  <a:schemeClr val="tx1">
                    <a:lumMod val="95000"/>
                    <a:lumOff val="5000"/>
                  </a:schemeClr>
                </a:solidFill>
              </a:rPr>
              <a:t> It is </a:t>
            </a:r>
            <a:r>
              <a:rPr lang="en-US" sz="1300" u="sng" dirty="0">
                <a:solidFill>
                  <a:schemeClr val="tx1">
                    <a:lumMod val="95000"/>
                    <a:lumOff val="5000"/>
                  </a:schemeClr>
                </a:solidFill>
              </a:rPr>
              <a:t>NOT</a:t>
            </a:r>
            <a:r>
              <a:rPr lang="en-US" sz="1300" dirty="0">
                <a:solidFill>
                  <a:schemeClr val="tx1">
                    <a:lumMod val="95000"/>
                    <a:lumOff val="5000"/>
                  </a:schemeClr>
                </a:solidFill>
              </a:rPr>
              <a:t> ready to show to students in its current form.</a:t>
            </a:r>
            <a:r>
              <a:rPr sz="1300" dirty="0">
                <a:solidFill>
                  <a:schemeClr val="tx1">
                    <a:lumMod val="95000"/>
                    <a:lumOff val="5000"/>
                  </a:schemeClr>
                </a:solidFill>
              </a:rPr>
              <a:t> You will notice there are two kinds of slides.</a:t>
            </a:r>
          </a:p>
          <a:p>
            <a:pPr marL="457200" algn="l" defTabSz="457200">
              <a:spcBef>
                <a:spcPts val="800"/>
              </a:spcBef>
              <a:defRPr sz="2100">
                <a:solidFill>
                  <a:srgbClr val="573F34"/>
                </a:solidFill>
                <a:latin typeface="Arial"/>
                <a:ea typeface="Arial"/>
                <a:cs typeface="Arial"/>
                <a:sym typeface="Arial"/>
              </a:defRPr>
            </a:pPr>
            <a:r>
              <a:rPr sz="1300" dirty="0">
                <a:solidFill>
                  <a:schemeClr val="tx1">
                    <a:lumMod val="95000"/>
                    <a:lumOff val="5000"/>
                  </a:schemeClr>
                </a:solidFill>
              </a:rPr>
              <a:t>(1) </a:t>
            </a:r>
            <a:r>
              <a:rPr sz="1300" b="1" dirty="0">
                <a:solidFill>
                  <a:schemeClr val="tx1">
                    <a:lumMod val="95000"/>
                    <a:lumOff val="5000"/>
                  </a:schemeClr>
                </a:solidFill>
              </a:rPr>
              <a:t>Teacher Notes slides </a:t>
            </a:r>
            <a:r>
              <a:rPr sz="1300" dirty="0">
                <a:solidFill>
                  <a:schemeClr val="tx1">
                    <a:lumMod val="95000"/>
                    <a:lumOff val="5000"/>
                  </a:schemeClr>
                </a:solidFill>
              </a:rPr>
              <a:t>that provide information and notes for teachers and are not meant to be shown to students. These slides are marked by the colored band in the header (as displayed above on this slide).</a:t>
            </a:r>
          </a:p>
          <a:p>
            <a:pPr marL="457200" algn="l" defTabSz="457200">
              <a:spcBef>
                <a:spcPts val="800"/>
              </a:spcBef>
              <a:defRPr sz="2100">
                <a:solidFill>
                  <a:srgbClr val="573F34"/>
                </a:solidFill>
                <a:latin typeface="Arial"/>
                <a:ea typeface="Arial"/>
                <a:cs typeface="Arial"/>
                <a:sym typeface="Arial"/>
              </a:defRPr>
            </a:pPr>
            <a:r>
              <a:rPr sz="1300" dirty="0">
                <a:solidFill>
                  <a:schemeClr val="tx1">
                    <a:lumMod val="95000"/>
                    <a:lumOff val="5000"/>
                  </a:schemeClr>
                </a:solidFill>
              </a:rPr>
              <a:t>(2) </a:t>
            </a:r>
            <a:r>
              <a:rPr sz="1300" b="1" dirty="0">
                <a:solidFill>
                  <a:schemeClr val="tx1">
                    <a:lumMod val="95000"/>
                    <a:lumOff val="5000"/>
                  </a:schemeClr>
                </a:solidFill>
              </a:rPr>
              <a:t>Student slides </a:t>
            </a:r>
            <a:r>
              <a:rPr sz="1300" dirty="0">
                <a:solidFill>
                  <a:schemeClr val="tx1">
                    <a:lumMod val="95000"/>
                    <a:lumOff val="5000"/>
                  </a:schemeClr>
                </a:solidFill>
              </a:rPr>
              <a:t>designed to facilitate student sense-making as you move through the Learning Segments and are intended for use in the classroom during instruction. In the “Presenter Notes” field you will find useful information for each particular slide. </a:t>
            </a:r>
            <a:endParaRPr sz="1300" b="1" dirty="0">
              <a:solidFill>
                <a:schemeClr val="tx1">
                  <a:lumMod val="95000"/>
                  <a:lumOff val="5000"/>
                </a:schemeClr>
              </a:solidFill>
            </a:endParaRPr>
          </a:p>
          <a:p>
            <a:pPr algn="l" defTabSz="457200">
              <a:spcBef>
                <a:spcPts val="800"/>
              </a:spcBef>
              <a:defRPr sz="2100">
                <a:solidFill>
                  <a:srgbClr val="573F34"/>
                </a:solidFill>
                <a:latin typeface="Arial"/>
                <a:ea typeface="Arial"/>
                <a:cs typeface="Arial"/>
                <a:sym typeface="Arial"/>
              </a:defRPr>
            </a:pPr>
            <a:r>
              <a:rPr sz="1300" dirty="0">
                <a:solidFill>
                  <a:schemeClr val="tx1">
                    <a:lumMod val="95000"/>
                    <a:lumOff val="5000"/>
                  </a:schemeClr>
                </a:solidFill>
              </a:rPr>
              <a:t>We have combined teacher slides and student slides so you can have </a:t>
            </a:r>
            <a:r>
              <a:rPr lang="en-US" sz="1300" dirty="0">
                <a:solidFill>
                  <a:schemeClr val="tx1">
                    <a:lumMod val="95000"/>
                    <a:lumOff val="5000"/>
                  </a:schemeClr>
                </a:solidFill>
              </a:rPr>
              <a:t>almost </a:t>
            </a:r>
            <a:r>
              <a:rPr sz="1300" dirty="0">
                <a:solidFill>
                  <a:schemeClr val="tx1">
                    <a:lumMod val="95000"/>
                    <a:lumOff val="5000"/>
                  </a:schemeClr>
                </a:solidFill>
              </a:rPr>
              <a:t>everything you need in one place as you explore the flow of each triangle. You will need to either hide</a:t>
            </a:r>
            <a:r>
              <a:rPr lang="en-US" sz="1300" dirty="0">
                <a:solidFill>
                  <a:schemeClr val="tx1">
                    <a:lumMod val="95000"/>
                    <a:lumOff val="5000"/>
                  </a:schemeClr>
                </a:solidFill>
              </a:rPr>
              <a:t> (see note below)</a:t>
            </a:r>
            <a:r>
              <a:rPr sz="1300" dirty="0">
                <a:solidFill>
                  <a:schemeClr val="tx1">
                    <a:lumMod val="95000"/>
                    <a:lumOff val="5000"/>
                  </a:schemeClr>
                </a:solidFill>
              </a:rPr>
              <a:t> or delete the </a:t>
            </a:r>
            <a:r>
              <a:rPr sz="1300" b="1" dirty="0">
                <a:solidFill>
                  <a:schemeClr val="tx1">
                    <a:lumMod val="95000"/>
                    <a:lumOff val="5000"/>
                  </a:schemeClr>
                </a:solidFill>
              </a:rPr>
              <a:t>Teacher Notes </a:t>
            </a:r>
            <a:r>
              <a:rPr sz="1300" dirty="0">
                <a:solidFill>
                  <a:schemeClr val="tx1">
                    <a:lumMod val="95000"/>
                    <a:lumOff val="5000"/>
                  </a:schemeClr>
                </a:solidFill>
              </a:rPr>
              <a:t>slides to use it as a presentation in your classroom. </a:t>
            </a:r>
          </a:p>
          <a:p>
            <a:pPr>
              <a:spcBef>
                <a:spcPts val="800"/>
              </a:spcBef>
              <a:defRPr sz="2100">
                <a:solidFill>
                  <a:srgbClr val="573F34"/>
                </a:solidFill>
                <a:latin typeface="Arial"/>
                <a:ea typeface="Arial"/>
                <a:cs typeface="Arial"/>
                <a:sym typeface="Arial"/>
              </a:defRPr>
            </a:pPr>
            <a:r>
              <a:rPr sz="1300" dirty="0">
                <a:solidFill>
                  <a:schemeClr val="tx1">
                    <a:lumMod val="95000"/>
                    <a:lumOff val="5000"/>
                  </a:schemeClr>
                </a:solidFill>
              </a:rPr>
              <a:t>This presentation </a:t>
            </a:r>
            <a:r>
              <a:rPr sz="1300" b="1" dirty="0">
                <a:solidFill>
                  <a:schemeClr val="tx1">
                    <a:lumMod val="95000"/>
                    <a:lumOff val="5000"/>
                  </a:schemeClr>
                </a:solidFill>
              </a:rPr>
              <a:t>is not meant to stand alone</a:t>
            </a:r>
            <a:r>
              <a:rPr lang="en-US" sz="1300" b="1" dirty="0">
                <a:solidFill>
                  <a:schemeClr val="tx1">
                    <a:lumMod val="95000"/>
                    <a:lumOff val="5000"/>
                  </a:schemeClr>
                </a:solidFill>
              </a:rPr>
              <a:t>,</a:t>
            </a:r>
            <a:r>
              <a:rPr lang="en-US" sz="1300" dirty="0">
                <a:solidFill>
                  <a:schemeClr val="tx1">
                    <a:lumMod val="95000"/>
                    <a:lumOff val="5000"/>
                  </a:schemeClr>
                </a:solidFill>
              </a:rPr>
              <a:t> however</a:t>
            </a:r>
            <a:r>
              <a:rPr sz="1300" dirty="0">
                <a:solidFill>
                  <a:schemeClr val="tx1">
                    <a:lumMod val="95000"/>
                    <a:lumOff val="5000"/>
                  </a:schemeClr>
                </a:solidFill>
              </a:rPr>
              <a:t>. Instead we hope you use it in conjunction with the website. As you step through the slides, reference the table on the triangle webpage</a:t>
            </a:r>
            <a:r>
              <a:rPr lang="en-US" sz="1300" dirty="0">
                <a:solidFill>
                  <a:schemeClr val="tx1">
                    <a:lumMod val="95000"/>
                    <a:lumOff val="5000"/>
                  </a:schemeClr>
                </a:solidFill>
              </a:rPr>
              <a:t> (https://www.modelbasedbiology.com/content/research-team/model-3-chemical-reactions-burning-ethanol)</a:t>
            </a:r>
            <a:r>
              <a:rPr sz="1300" dirty="0">
                <a:solidFill>
                  <a:schemeClr val="tx1">
                    <a:lumMod val="95000"/>
                    <a:lumOff val="5000"/>
                  </a:schemeClr>
                </a:solidFill>
              </a:rPr>
              <a:t>. The Learning Segments and associated resources outlined in the PowerPoint directly correspond to the Learning Segments described in the table featured on the webpage. </a:t>
            </a:r>
            <a:r>
              <a:rPr lang="en-US" sz="1300" dirty="0">
                <a:solidFill>
                  <a:schemeClr val="tx1">
                    <a:lumMod val="95000"/>
                    <a:lumOff val="5000"/>
                  </a:schemeClr>
                </a:solidFill>
              </a:rPr>
              <a:t>It may also help you to print out and have the student Doodle Sheet in front of you. </a:t>
            </a:r>
            <a:r>
              <a:rPr sz="1300" dirty="0">
                <a:solidFill>
                  <a:schemeClr val="tx1">
                    <a:lumMod val="95000"/>
                    <a:lumOff val="5000"/>
                  </a:schemeClr>
                </a:solidFill>
              </a:rPr>
              <a:t>Looking over the table as you preview the slides will help you stay oriented to the overall flow, track which resources go with the segment and access additional supports all while keeping in mind the high level goals of each learning segment and how the model is developed over the course of days. </a:t>
            </a:r>
          </a:p>
          <a:p>
            <a:pPr algn="l" defTabSz="457200">
              <a:spcBef>
                <a:spcPts val="800"/>
              </a:spcBef>
              <a:defRPr sz="2100">
                <a:solidFill>
                  <a:srgbClr val="573F34"/>
                </a:solidFill>
                <a:latin typeface="Arial"/>
                <a:ea typeface="Arial"/>
                <a:cs typeface="Arial"/>
                <a:sym typeface="Arial"/>
              </a:defRPr>
            </a:pPr>
            <a:r>
              <a:rPr sz="1300" b="1" dirty="0">
                <a:solidFill>
                  <a:schemeClr val="tx1">
                    <a:lumMod val="95000"/>
                    <a:lumOff val="5000"/>
                  </a:schemeClr>
                </a:solidFill>
              </a:rPr>
              <a:t>We expect (and hope) you will modify this presentation</a:t>
            </a:r>
            <a:r>
              <a:rPr sz="1300" dirty="0">
                <a:solidFill>
                  <a:schemeClr val="tx1">
                    <a:lumMod val="95000"/>
                    <a:lumOff val="5000"/>
                  </a:schemeClr>
                </a:solidFill>
              </a:rPr>
              <a:t> keeping in mind the MBER philosophy. As a contributor you will be part of a community that helps improve the curriculum over time. </a:t>
            </a:r>
          </a:p>
          <a:p>
            <a:pPr algn="l" defTabSz="457200">
              <a:spcBef>
                <a:spcPts val="800"/>
              </a:spcBef>
              <a:defRPr sz="2100">
                <a:solidFill>
                  <a:srgbClr val="573F34"/>
                </a:solidFill>
                <a:latin typeface="Arial"/>
                <a:ea typeface="Arial"/>
                <a:cs typeface="Arial"/>
                <a:sym typeface="Arial"/>
              </a:defRPr>
            </a:pPr>
            <a:r>
              <a:rPr sz="1300" dirty="0">
                <a:solidFill>
                  <a:schemeClr val="tx1">
                    <a:lumMod val="95000"/>
                    <a:lumOff val="5000"/>
                  </a:schemeClr>
                </a:solidFill>
              </a:rPr>
              <a:t>Thanks!</a:t>
            </a:r>
            <a:endParaRPr lang="en-US" sz="1300" dirty="0">
              <a:solidFill>
                <a:schemeClr val="tx1">
                  <a:lumMod val="95000"/>
                  <a:lumOff val="5000"/>
                </a:schemeClr>
              </a:solidFill>
            </a:endParaRPr>
          </a:p>
          <a:p>
            <a:pPr algn="l" defTabSz="457200">
              <a:spcBef>
                <a:spcPts val="800"/>
              </a:spcBef>
              <a:defRPr sz="2100">
                <a:solidFill>
                  <a:srgbClr val="573F34"/>
                </a:solidFill>
                <a:latin typeface="Arial"/>
                <a:ea typeface="Arial"/>
                <a:cs typeface="Arial"/>
                <a:sym typeface="Arial"/>
              </a:defRPr>
            </a:pPr>
            <a:r>
              <a:rPr sz="1300" dirty="0">
                <a:solidFill>
                  <a:schemeClr val="tx1">
                    <a:lumMod val="95000"/>
                    <a:lumOff val="5000"/>
                  </a:schemeClr>
                </a:solidFill>
              </a:rPr>
              <a:t>The MBER team </a:t>
            </a:r>
          </a:p>
        </p:txBody>
      </p:sp>
    </p:spTree>
    <p:extLst>
      <p:ext uri="{BB962C8B-B14F-4D97-AF65-F5344CB8AC3E}">
        <p14:creationId xmlns:p14="http://schemas.microsoft.com/office/powerpoint/2010/main" val="2022299757"/>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50" name="Shape 250" descr="data:image/jpeg;base64,/9j/4AAQSkZJRgABAQAAAQABAAD/2wBDAAkGBwgHBgkIBwgKCgkLDRYPDQwMDRsUFRAWIB0iIiAdHx8kKDQsJCYxJx8fLT0tMTU3Ojo6Iys/RD84QzQ5Ojf/2wBDAQoKCg0MDRoPDxo3JR8lNzc3Nzc3Nzc3Nzc3Nzc3Nzc3Nzc3Nzc3Nzc3Nzc3Nzc3Nzc3Nzc3Nzc3Nzc3Nzc3Nzf/wAARCAEJAL4DASIAAhEBAxEB/8QAHAAAAgIDAQEAAAAAAAAAAAAAAwQCBQABBgcI/8QAPxAAAgEDAgQEBAIHBgYDAAAAAQIDAAQREiEFMUFRBhMiYTJxgZEHFCMzQlKhscEVQ3Jz4fAkJTVigtE0krL/xAAZAQADAQEBAAAAAAAAAAAAAAAAAQIDBAX/xAAlEQACAgICAgIDAQEBAAAAAAAAAQIRAyESMQRBIlETMmEFFKH/2gAMAwEAAhEDEQA/APQJjgYoMaZNFcFjRYkxXpJ0jgatm0Tapaakdq1UWaVRrFS+VYK3SbBI1vWAVICtkhQSTgDmamzRKiOK0SAN9q5HxL46tOGaobQedOPsK854n4y4zxBmDXrxxn9hPSP4VnLLGPZSxyZ7BxTjdnw6MvLKm3QMM1yd/wDiPCh02cGo/vOdq8tluZpSTJKzk9WYmhF2JFZS8hvpGqwxXZ6G34j37tgRRrjt1qwsvxDJx50QODvvvXlqtsamHYHIPKoWeaK/HB+j2dPHnDvORGDYYZBHSry047w27C+Tdxlm5KTg18+lzzyalBeTW0iSRuVZTkHPKtI+R9oh4V6Po98Mmxrm+MW+SSK874f+IXFbWNY3Mcijmzg5/nXT2XjKw4oFjlfypSP2hgZrsxZIPpnD5WGfHosrdCgFbuH9NEhKsgKkEHkRQbgZ5V0R7PJm9CEgMjGj2VnrkBIoqRdcVbcOgAxtWkpUicUecqH7GARoBjpTRFbRdKitmuNu2ezFVGiIXJooXFYq4FSNS3ZolRE1sCsqWKOgStkRUgK2BUjgA1F2aVQOV0hjLuQFAyTXlPjbxld3c0lpw+UxWy7Eod2+vSrLx/4rxI/DbB8af1rj+QrzOUyNvnaufLkr4o3xw9shK5YkyMWPuaXLDOxqRDHnvWLGQckfesEi2yIGakoJODTUaqRjqOh5GjJACCwBA7dqfEVighznowrWg8+lPso0gEeodR1rSAEkFfvRxCxPyyRgUN1786tFiALNzzsNqFNbAnSo5bk0UFlS4GDW423xii3EeN8Uq2V64qqE2dXwDxHNw4iKTMsP7pPL5V3VlxG34ggeF+nwnmK8bWR1wdVX/hvi8lrdoCcoxwUP9K6/HzuLp9HB5fiRyRco9nqsC6mAq8s4sAVWcIQTxJKNwwzXQQx6VrryyOHxMTW2bArRFTxUTWFnoUErVbreKXRXZqtgVmKlipuy0qNiqnxRxReEcGnujguFwgPVulWteSfipx1by/XhcLforb1SkdW7VMnxVhFcnRw17dPPcvJISzu2pj3NQMhPPNLh9bljR1CsB0rifZ1m0AZvemUgDcxjB6Vka4XUM0XHpy2471UUQwQjxscEdqZicAbHHQg0EyDVtj2rZfB2O455qqESYBj12qQAPLlsMUHIbcHcVMcxjce9OgsmGCjCk79QajK5II+5B51Bslcry960SVOMZI96VBYORMjcAZ5ZqvmTHY1YyLqJYnY0KRVZDpAPuTTFZV8jv/OiwymNww6HkanIoFCwOgx7UroZ7z4DmF3wSCUNqBX6g9q6npXm/wCDd+JeH3di3xwvqX/Ccf1r0eu3lypnKoKLZlRNSrRoBk63isqQFS2Wo0YBWGsqv43xWLhNk9zKCQOQ7mkvsHt0VfjjxInh/hZKEG7lBESnp714TdSyTyO8jlpJCWdidyTV34j4q/F79rmdmdyduwHYVUeX6gvUnLGufJPk9G8IcULhMYA+9NRIo5jJ96j5ZaTbOP4mmYosA7Yz2rFlkgSAT0PStPtvkLnbYVgQL6cdag8bseQGe1WiQMjb7k7dQtRMuPSx3A6iitFIoyHcDuozWkEnLzgd+TpRYUEhGpCAQQdxg4orKWBx7ZoltbSFhqgV1JG8Z/pT35aBW0kTLtq2GTWkVoh9lPJqRvrsKg8gK43AG1buApY6ElOTtmltLfuEf+VJjoYV9jnbbasJXfCZb3NBQb4wR9aKozt0/jRYmKzrg5xg0uW3/rTsyaSc/YUjIPV70hnZfhhxD8l4miVmwlwpib58xXuVfNHBrj8tfRSAkaWDAj2NfR3DLlbywguFOQ6A5roxv4mU1sOagaKQKGRvV2TQQVLNZgVo0kgbNmqzxDw2Pi3Cbi0kzh0OMdDVjk1hO1VRNnzobaa3ka3nOHhJU5pUOCxwcAV2X4h8OFlx2SVPhuF14HeuN0kSYPwgZNcc406OqMrVjUADBTjA5D3poDIWONSdXtS8JUHcjAGwqxtcJgnYk7Vk+y1sPb8HkZC0jBcb4rTWMKMQsurHULmmFvXGVRidXPI6U3a26vpOpQCcElgMU1d0x6S0U8a+a2LdRL0Kqd/saYW0E2BLC0ZwN3TH8fpT3FOHQuizWs0Yuo/jRWGWxyI963YeIykQiuxr0t8Q58iMH71qoJPZDk30HsuHxLGzYGjSMEnODz2p9UgWATTyI2hCASp/3n/3SbcUtpYnMMQQFTkAY3I/3963LPbySQW7AhFVWkOcFuW1bKl0Y03tnP3Vq9xK08odUcZUDaquS0RSQQSfnXcX95w6KOOEqPQq6uurtXO8QmsRr8oF2PI42FZyii02UpiReWNueD1rAj7gDPtTf9nztCJ5QY0/ZGOdZGphY75FRtF9ldJjcMTkdhSssWeVXd3FHIoKAYxnOaqjsxDDlQTVC0WY5lPY17f+GF3LNwIRSNqSNiEJ6e1eKsmoYT4hXrP4QvIeGXCMPRryp9+tbYvZE+j0EmsArDWZrQzJmomszWVRnZlRc6VzU60cdaAo8k/Eyd04mkbAFmX7VxbJqlIG/tXc/iVZTtxtJQpZWAI+XWuP0hGkON84rkyu5s68a+CIRRAyKAdwedPTEpGug4ODy6UG0C6w2dsnpVm0SGDW4GlWAfuARjNRFWy/RTG68sFuZHIUKNrm/l0mO5uCP7uFSdI98DYe9MX1igLiNskHJGOlX8Enk+Fru34bm3cpqcod323YMNzgbY5iqTSJkm0c7aiw1OksM6MrY1JLuP6Gt3T4dZFm86NhgS43P+IDkf50/cf2ZLY3MrfmPznlA235SKNYXbHNxzG+5x9s1S6jrSMZBmIQr3b9k/fFU3qmStbQ5HKVfQ3TvvTMtw4YSajv351q0s5PLSRl9RBIyu+nOBt88/Y1PiUTRiJSpw2OmKVGlpihuJJn0Z37mm+Gxyo5khtUuJFBw0pxFGfn1Pt0oUdoyXYgYsp1erC5I36Dr0x8xXTeI+Djhdrw6zfSnELwl8MB5NtGCAEBJwDlgSxByQeW2Kjozk76OcveO8RRtMsts6nfSoGBSYvUuBnGk9R3+VZxjhL8P4lLY3skIuFQPqhkEinPIahtVdFDJHpPckDFJu2NaLeN8oVbqMZqsu/TOcfcVYQW8kilmGFVdRB50jfofN1DtvSqgZPhcRnulCbsNwO/tXsf4f2q21hIEGEkbWvsTzFeQcDZ47+GSL40YHGOle7cDiWK1RkGEcagB0rpxJcWzLI/Ra1sitA1o5oJN1lazWZqzI3WE4rROKSvr9LdCWGaXZdHC/ihfKJ7aJWwVUsSPevPy+sZO+cmr3x/M95xFbiMHywuCua5yJsqe+PtXHk/ezrj+tDli40YHQ1dRt+hYsuoMuD8q5u3ZlkGkZ7iru1mUjyXO3P00umNC2kAmPWcfsn/AH1o9ql1EG8nRLGTllJGD9DQL+J4ZCfUV56hWheQoAz3ZBA2VlD7/UU4rYm9Dk1rqgCDhv5UE58xZBpH3NJyWn5WWKWPVLcav0YBJ1HsBgbbczW47y7u5P8AlqeXkYe4aKOMe/qAzVlw9obbXokDMfTNfy51PkYKx9QO55+4rR0Z7OisrWK34IfzsmviE+7OcZUg/CMdF5fPNVPjBVWfhaspwIFJ6ZOeWa3FeRTMbexvELk6UUxBdvqNxSvFjNNElvc8LMV6jbyxDAbbr/Cm3aBKmix4kYYuIpxCzUGEsp1lc+TKvQ91bA7br70r4nvTxeOCWURw3EchLOXOkowGpcYweQIwaGlxcRSOhtpY3dFSaC42S4UdM9G2yD3+lUTXzW76WaR7cn0PgZ+TKdtXc7GhtEqLTBXVtCknpmiI5AqDQY4x+xz+5+dEl0sNawIAf212/qa3C2Nsf61mzVdDcJZbfTkli2pj7DYD+Jqtv8FhjflVg2UhO43O+D/Cqq4k1SMmMY5GmJ6RY+GAx4rCoAOrYexr27hp0WyJp0gDlXhnh+d4r+OSMZKkGvX+E8TeZAJIyprqxK4GGTTOiVq2XpdWyARWyTT4mfIPmtio1GSVIgWdgB70DSJsMiqji8KGJsnJxSvEvFvDrJiplDMO1cnxfxxFOpEAx86VqO2y1Fvoo/EKIszDUWqhVRrKqMYqXFONSXTn0gfKk7aUlcnmfeuPI1KVo6o6VFnHbBRlTU42ZTqXJPSpW76oELb/ACqSoA40t9fepQehmO4QZ81VkUjk3Q1EpanUyxD5HpSzRFRnn7YqUGQ5z86YFiIi9qPMcLnZUUYyKTNhfXsmI42wNlVRsB2p7h8is7yzkLHEoLsevYUS78diPFvYwRxIDhcjJPzpr5d9EvXRXz8Du7aJJWUAk4BPQ9MU03DOJ3cSx3M08oByoMhpqfijcT4REyuW8ucPMeo22Hyz/KrFbm6eOIwRZCsCD+93Fa8F6I5s5S84RxO1QyOk2gbEk5GOlLT5nUy/E+MSg9feujTxctnNcJc4l1SECM9Bmkbpba71XnDtIXSTJESBpHWokkuik23so0tFBBQsuffl9KYSLyt5DuK0TpB/dHKhNKxYYzSGTuZtuew+EVVyt6j3O9Nt6mx/Cgzquv5d6ollh4bST8yHjCseoJxXqfB7lSiiRdJ+VeZcFv8Ahtu4F3CT2IOK9N8NXHD7qIG0nRv+wneuzFSgYZNs6OFgygruKIRWRqAKmSKTZFAry5jtIHllYBVGd68z8S+L5ryVobY6YgcZHWh+NvEUvEbk21s5FuhwcftVyjp6NzXPPLWkdEMf2QupmlcksSTSpQmi6MtUhGQ1YbZtpCske2aDGwWQjnVj5GoYJpO6iERGnvzpUIfspwy6ei7000nIDn3qgjmKSrvtVjHcgKHJ3HSmgLCQsxVckYrShlUjA9jUbaTXiR5QDyxTMBWVTnnz2oYWNQr+Z4LfwxjMoKyZ9q5uCJGkEc8Y2OCRz+eatYrmXh1wGOyt6W/9VKS0UyCWMhkPPB3q0I1Jw694TBHxCxukkhOzIy7/APkORFHPF+KXk0drw22traWZMOYlIzke5OPpVuLaWfhL2urVGzhwCd/9aja8Onh45cS2iiIRRqitkHTtjNX70RWrKDiPBorOOITTC4um+JFXYf1+9MeHbV1tL2aRD+X8k4GrAz0q3k4LJdXgLo7Fcs7Nj1fWgeIOJW1rZDhtmQ7Z/SOp2J7Ck+/4NPRQTHABPIAUAPk7Yx/KjR50kvjfnnkaXkADEqcZ6VAwmMEEDnvtSV0+ZW6gfxozS6EIB9VJp6yST13piA6sttuBVhw3iFxw64We3cqy77HalBEF+HlRY15g0JtdCaPY/CXjCHjEQiuGWO5A3XPOumM1fPcUkltKssLlJBuCK9F8LeMYbm3MHEZBHNGPiJ+IV145qen2c+WDW0ca5LPluZNSMfpoS/EDnlRyxwVG2a4UjsYEoqjYZPWtiLbJzmijCpnGWNTAwnr3aroQJk8uME9elVV2hZCc1bXj5Vccs4pO6UeUdutJ9AU7xkMD3rYY7ZOKelhwinFKTREHlUWVQ5bHMZGASOhoqzSw50ZKnf3qvtpvLkGrOOtWajk2xz1z0qkyaMkuPPj9XPrtULa5eElSxx/KoOgLZUkHfkedBIZM5TJPUGmFnQWfE5IUyN/cGmIuMTI5m8sZznLGufgklQEJDn/yG9RmuXOFeIqOu9VYUW1/4jvZ0eNJNAfnpOM1UowB8yQkue9KamO4U/I1sKzEb8uneldiDPcF2yp9IFAe5Okk1G6kEI0geojtSihpCe1IQxqZwWGcHfnTMMW+xodqnpAO1WccKDn16dqYwHkjGcYqSxerI5dc04sYX0n7jpQWjKNudu9VQhWWMb5NKOpGMMR71YyrkfSlioJPSkxFguAeVGbDEEYPegx+kEHc1MdlNCKDgZGcZoaknUR0qeTo96y3XOdudAwMg1W+eua1cwkwR4Hzo6p/w75HwtR7hQIIsY3xSYIVltf+HGB0pSW2/RjPOr2ZAjqp5EDNI3SaHK9DyrPiXZz1zCVyVrLe5KgI2SM7VZtD5mciquaAo5FCYmh3UjDKkEc9q0RkZGD9aqBKyHmadtrrXnXgY7DYVZFjJUjGMg9qgylScg/XasacEE5ye4oL3RB2I3yM0DCkHc9OtQkmSNdj6iOQpRrhmBXl02FbhjMjDO4oEajieaQs2+TTsFr6GOPvR4kVRy9qeVAIX+XSmkMSS3IhDgU1Go0jIo8aA2hHcZxUIlxq6gCqoRtcjYfOoS987GtLLhsCpMRpxsc0AwDDI2P+lKOp67/KmXOjcUEyBee+aQkNg5qSnffnQRKNWANqYjUOfScGhDJqwAI6Ue12OeYUUCRCi/P2qD3JjtmHVjigZJZWlEgXYE1Ocs0CbHngVqFUEHp3JNM6CzwrjYEZFDAaddaDVzVQaQuAZMO3L+VWl2+ggADG2fegSxh0ZQuM7gCpkVFCTADDbAUhew6gWUb04ynGTyHOtMmpcH6VNFWc7cQBTyO9KlSp7VfSR6ydQ5UnJbZNBDRXeYwGOZrQRnO/2p5bXB3FTEJJ0gUxUKxw5bAqxt4cbAb8qnFAAQBzp2KIKhc86aCgcMOGG3IUcgiB8UWOMBdWOfWslXEBP8KpITB/3YGd8bUKFwsjI2wYbfOjORpUrvSlyRg45g/amJkbkGNs4NYshKAnpUFmNwnq+Jdq3F2I2oGZIQd/vS+2aZlQhPb2pJmIODyoENqu/ffen4F6dTScXxAAbCrGEAb0DJSKfLI2qsuCDEM4+LerFpNsnvVRfHGtTyNIbLC10kYRsgbmrO1UTXK4GAq6jVBZsEBVOtXfC/UztnbGmkAaQapxnl0qaHdsjmNsVi/pbhU0jOSM0R0ELkHfPapaLQm0Y0EjmTihSIACAB2p0g+USN8nl2oeE2ABJ3zmgGVflhsr170P8szP7U+I8PnGM9Km0ZVGKrzooCsMKgct81OCyeRxGqFmY4CjqaZWL9Jk70R3a3ZHB3DDl0p+gS2Qaze3yJYnQ+42qTAFFC4rqLDjdnJaMnEFLjpgDNU90bSVi1qpXO+KfSsfHYgy6V074xWTFVVADkEVouSzZ5dO1KyS6idj6elUmmZu12DkkCqVZsEcqSuZ0CnHrPt0qVxIFbMm5PQ0W1jhEMjMPUw225UiexSxcGUA/tCnVUHV7VWQNolI6qdqs42yWJP2proaMBypwKTnT1bCmiSrEjkaNaW0l7IUhA1Bcn5f7NAJWDhGTjvT+0ceM4NKRJtsM70eU45Y5UJADkfbeqy8bJA705JJtuKqbuYBwO1DBsaiRgBpbAq94Q/lWx1HcnJBNc0twzFVj3qyjjnZcBwF9qnoaLu2kDXGvqSeVNSyBiNRwBtVRA5gVSSSBzpsO0qa3Ow5Uei0NGTJAQHGOVa206hjPvWB/wBGoU/OtOwVcLgs3OkAJVLyYYjVmptknBA296yRsIMgBj0xQgVUbnUflQKzaJhtTED2qEsazRup67DHQ9DUtQHqIz7VA3COcfCwoodlaLmW3YxTgg9P+4d6atLpJpQnwA7E4rd0FkXy5AHB3Ht8qDbrEgME3xdG7+9FNFRlZ0nE4LQwwflUUAIA2Op7+9UN3aSRLrhAJPNWqUc85YRW8rjfBYjOPlVxDHFLoGpXESHUwbOWPLOfrT/qG0mqOPAUTa5zqfPwnpVsbqLyhgJjtira44TYztmTWzd+n8Krbjw8mvELsT27UcjPg10c5xFlWfzUwB7UW3uQy7dqZ4hwWeFCCmr5c/tQLHg8zepn0jPIDJo5Iji7GEV5SFUZarmwsBCWb8z5U3Jt9sUjbxG2lMZzqO3vQOJTSxXBDlsHkcVDlydGsY8VYJJ3Q4ZdqI02pc10Hi/wzccN4m7WkTvaTksoVSdB6iucmsbyP0flLjUeQETHP8K2SvoyaoUuJsD05pRY9bamq0TgHGJ/UvC7zH+Sw/pTsXhXjwHp4Vdf/Sji26E0U0WI5BgAVc25QwPKZFUoPh71ubw5xWEj8zw+ePtla1/YcxP6mZd+Wg0mqZSToR/PMc/o3K9DijQ3smfXG2ByHerlOGyeSAlvIzjkAho6cNuYxqe1kBHMlDtSr6RVMrI3vJBnSEU8h2o8UckKl+bnvTqoynGhge5GKMo0gkjf3o39BRX+RNKdUhNTkjOnAzkbU2WOCOWKG7bHVknG1FjoSWNlLA5O1CkCoQWXcdRTTvjOw5UrM+2/SkAvPfQAjUDkDb2pS6vLeYDfDDk3vRJFibLHc1ERIBuo+eKZOw9heAxhFRlJPxtjH3q+s7MQrphcEMBqYHmapLRkYFGViB+6MkCmoI9Ll+HXoLjcxP6f51GzVf06WFoLaEs06vjkgG+e1TjBYESYJ+JznfNc3c3lwrL+c4epcEHzBJsftT/A5uKcUcx2FkHUHeSQ5VfrRKSit9FJOT0H4kiKgcHIAIGRk9P9ahZW0TWmofGCDiuhbwhcXEIF9doH7Qpsv3Naj8NG0QrDM8mf3lrjy+ZgT/Y2h486OMvCI7oSkAAZHzNLXF155B9AA6Yq08T8Iu7b9JpDRbkld8Vxst00UhUYIroxzjJWtmEk49n0/NwRJRvM+ffH/qkopZOHcSjtr6NGil2imC9exq+R3VsP96R8RWwuOGSH9pBrU9iK2rZnjyctSLEIuNlH2oVy6xJsMsTgCocMnNzYwyn9pQayT13gUjZVzTS2Q7TBtBFjXMqs3uKgBbt6TEuPlW7gksRmhgYFbRgqOaWWV6IXFpBasLqGJNIPrAHSrJYYJUB8tSCO1LIPMhZG3GKNw7ItUB6bVnJUbxlyjZj2Fo/xQRn5qKWueBcNuI2SS0iweyCn5JQnzoQuT1XakuQnJJnPv4G4Q+rKPv2YjFV95+Hli4JgnlRumTkV2ySBxkGsbnS5Povk2eTcU/D7iEIzbvHKvUZwa4vifD7iyYpdQSRkbeoV75cysZCAdhSctvbXQMd1BHKh5hlBrX8dqzP/AKFdM+fWChThaXklIG5APIe1eyeIfw2sL6Jn4U35WY7gc0+1eZ8Y8EeIeG3XlNw97jWcRvBggn+n1rKtWbXfRTQXJjcMM6s5BBwfoa6Ph4uONgQPYy3BU7SDSCnzOKufD/4cRRKtz4gl82bGr8tG+FT2JHxfyrtLaG3s7dIrWJIY1+FEUACvG8n/AFceJuOPb/8ADuw+JKS+RQcI8HRQgS38mts5EaekD545111tHBFb6IIwirthRilUmxqxmmIc+Vt1515kfIzeTK5M7PxKCpBLkgoFQHOM70tdzJaW4LjMjbKvvTcjqrgtyxQeI2yXcalWGV3B7V0Lx+5dsxlJJJPoq57KaRVaTy2Uj1565rzTjvg1BxKWRZTDBIcpnYZ64r0+aSdYDFo9Z61xPj15I7e2aRyQHKrvy2ru8V8ZUcuZJ9HtsnTvQuJsqWEzNyCHNEf4hSXiH/o91/lmvX+jhx/sS8PDHCbbPPQKK3pvzk/Em1a4N/0y3/y1/lWXf/y4fkaS7Zc+2RnXDnNDG/KmLjpQI/ireL0cUl8gyZVD+8elEhVooMDnWk+Kjn4TWLezoiqQGEhydXxVNwAp1YxQI/1polx8FNrYk9GrXdiRyphhQbT4KOeVTLscOhG6gbOpRSmkjoc1cH4aUb9Z9a1hN1RlPGrsnAD5Y1VKYAxnbpWxyFZL+rPyrLuRstRKp+HLdIXHpbuKpr2xubdwChK5+Icq6iz/AFX1rV9+qauDzP8AOwZm3VP+Hb4nmZI0ns5RdOwbIbPWpef5ciqxBB+HFauv1v1FLzfAvzrx4QWN69HspclbHWYSHBI7gHrSN3PJqKKSDjmKKP7v5ileIfG3yr0VFSiYJfKhM3c52Z3GAd68x8b8cF7xAW0La4oOZJ2Lda7+T4ZP8DfyrxeX9dN/mN/+jW/i4lHZx+a1H4xVWf/Z"/>
          <p:cNvSpPr/>
          <p:nvPr/>
        </p:nvSpPr>
        <p:spPr>
          <a:xfrm>
            <a:off x="155575" y="-144463"/>
            <a:ext cx="304798" cy="30480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800" b="0" i="0" u="none" strike="noStrike" cap="none">
              <a:solidFill>
                <a:schemeClr val="tx1">
                  <a:lumMod val="95000"/>
                  <a:lumOff val="5000"/>
                </a:schemeClr>
              </a:solidFill>
              <a:latin typeface="Arial" panose="020B0604020202020204" pitchFamily="34" charset="0"/>
              <a:ea typeface="Calibri"/>
              <a:cs typeface="Arial" panose="020B0604020202020204" pitchFamily="34" charset="0"/>
              <a:sym typeface="Calibri"/>
            </a:endParaRPr>
          </a:p>
        </p:txBody>
      </p:sp>
      <p:sp>
        <p:nvSpPr>
          <p:cNvPr id="253" name="Shape 253"/>
          <p:cNvSpPr txBox="1"/>
          <p:nvPr/>
        </p:nvSpPr>
        <p:spPr>
          <a:xfrm>
            <a:off x="155575" y="465137"/>
            <a:ext cx="9029700" cy="181588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583F34"/>
              </a:buClr>
              <a:buSzPct val="25000"/>
              <a:buFont typeface="Calibri"/>
              <a:buNone/>
            </a:pPr>
            <a:r>
              <a:rPr lang="en-US" sz="28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We see lots of similarities among living things, even between ourselves and other organisms.</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4964" t="14673" r="625" b="30379"/>
          <a:stretch/>
        </p:blipFill>
        <p:spPr>
          <a:xfrm>
            <a:off x="4399914" y="1630982"/>
            <a:ext cx="1885816" cy="1840491"/>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r="8817" b="25690"/>
          <a:stretch/>
        </p:blipFill>
        <p:spPr>
          <a:xfrm>
            <a:off x="2232639" y="1627934"/>
            <a:ext cx="2191503" cy="1836181"/>
          </a:xfrm>
          <a:prstGeom prst="rect">
            <a:avLst/>
          </a:prstGeom>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33123" t="7221" r="23141" b="26680"/>
          <a:stretch/>
        </p:blipFill>
        <p:spPr>
          <a:xfrm>
            <a:off x="425407" y="1627933"/>
            <a:ext cx="1827436" cy="1836181"/>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85730" y="1627934"/>
            <a:ext cx="2093184" cy="1843539"/>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9242" y="3539264"/>
            <a:ext cx="3660672" cy="2737878"/>
          </a:xfrm>
          <a:prstGeom prst="rect">
            <a:avLst/>
          </a:prstGeom>
        </p:spPr>
      </p:pic>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99914" y="3539264"/>
            <a:ext cx="3792731" cy="273787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Shape 261"/>
          <p:cNvSpPr txBox="1">
            <a:spLocks noGrp="1"/>
          </p:cNvSpPr>
          <p:nvPr>
            <p:ph type="body" idx="1"/>
          </p:nvPr>
        </p:nvSpPr>
        <p:spPr>
          <a:xfrm>
            <a:off x="502920" y="323263"/>
            <a:ext cx="8229600" cy="4525963"/>
          </a:xfrm>
          <a:prstGeom prst="rect">
            <a:avLst/>
          </a:prstGeom>
          <a:noFill/>
          <a:ln>
            <a:noFill/>
          </a:ln>
        </p:spPr>
        <p:txBody>
          <a:bodyPr lIns="91425" tIns="91425" rIns="91425" bIns="91425" anchor="t" anchorCtr="0">
            <a:noAutofit/>
          </a:bodyPr>
          <a:lstStyle/>
          <a:p>
            <a:pPr marL="203200" marR="0" lvl="0" indent="0" algn="l" rtl="0">
              <a:lnSpc>
                <a:spcPct val="100000"/>
              </a:lnSpc>
              <a:spcBef>
                <a:spcPts val="0"/>
              </a:spcBef>
              <a:spcAft>
                <a:spcPts val="0"/>
              </a:spcAft>
              <a:buClr>
                <a:schemeClr val="dk1"/>
              </a:buClr>
              <a:buSzPct val="25000"/>
              <a:buFont typeface="Arial"/>
              <a:buNone/>
            </a:pPr>
            <a:r>
              <a:rPr lang="en-US" sz="32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Humans have noticed these patterns throughout history and have tried classifying life in many ways.</a:t>
            </a:r>
          </a:p>
        </p:txBody>
      </p:sp>
      <p:pic>
        <p:nvPicPr>
          <p:cNvPr id="262" name="Shape 262" descr="La scala naturae"/>
          <p:cNvPicPr preferRelativeResize="0"/>
          <p:nvPr/>
        </p:nvPicPr>
        <p:blipFill rotWithShape="1">
          <a:blip r:embed="rId3">
            <a:alphaModFix/>
          </a:blip>
          <a:srcRect/>
          <a:stretch/>
        </p:blipFill>
        <p:spPr>
          <a:xfrm>
            <a:off x="712181" y="2207491"/>
            <a:ext cx="4130596" cy="4229278"/>
          </a:xfrm>
          <a:prstGeom prst="rect">
            <a:avLst/>
          </a:prstGeom>
          <a:noFill/>
          <a:ln>
            <a:noFill/>
          </a:ln>
        </p:spPr>
      </p:pic>
      <p:pic>
        <p:nvPicPr>
          <p:cNvPr id="263" name="Shape 263" descr="http://1.bp.blogspot.com/-g-v-thq-7-U/UD1llmNpqFI/AAAAAAAACAE/FTjNdYx7S-M/s1600/ENN.jpg"/>
          <p:cNvPicPr preferRelativeResize="0"/>
          <p:nvPr/>
        </p:nvPicPr>
        <p:blipFill rotWithShape="1">
          <a:blip r:embed="rId4">
            <a:alphaModFix/>
          </a:blip>
          <a:srcRect l="51386" t="2159" r="1210" b="5044"/>
          <a:stretch/>
        </p:blipFill>
        <p:spPr>
          <a:xfrm>
            <a:off x="5421544" y="2133452"/>
            <a:ext cx="3010275" cy="408364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p:nvPr/>
        </p:nvSpPr>
        <p:spPr>
          <a:xfrm>
            <a:off x="1542619" y="1870093"/>
            <a:ext cx="4383442" cy="4470120"/>
          </a:xfrm>
          <a:prstGeom prst="ellipse">
            <a:avLst/>
          </a:prstGeom>
          <a:solidFill>
            <a:schemeClr val="accent1">
              <a:alpha val="49803"/>
            </a:schemeClr>
          </a:solidFill>
          <a:ln w="25400" cap="flat" cmpd="sng">
            <a:solidFill>
              <a:srgbClr val="395E89"/>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panose="020B0604020202020204" pitchFamily="34" charset="0"/>
              <a:cs typeface="Arial" panose="020B0604020202020204" pitchFamily="34" charset="0"/>
              <a:sym typeface="Arial"/>
            </a:endParaRPr>
          </a:p>
        </p:txBody>
      </p:sp>
      <p:sp>
        <p:nvSpPr>
          <p:cNvPr id="271" name="Shape 271"/>
          <p:cNvSpPr/>
          <p:nvPr/>
        </p:nvSpPr>
        <p:spPr>
          <a:xfrm>
            <a:off x="2075527" y="2419151"/>
            <a:ext cx="3317623" cy="3418158"/>
          </a:xfrm>
          <a:prstGeom prst="ellipse">
            <a:avLst/>
          </a:prstGeom>
          <a:solidFill>
            <a:schemeClr val="accent1">
              <a:alpha val="49803"/>
            </a:schemeClr>
          </a:solidFill>
          <a:ln w="25400" cap="flat" cmpd="sng">
            <a:solidFill>
              <a:srgbClr val="395E89"/>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panose="020B0604020202020204" pitchFamily="34" charset="0"/>
              <a:cs typeface="Arial" panose="020B0604020202020204" pitchFamily="34" charset="0"/>
              <a:sym typeface="Arial"/>
            </a:endParaRPr>
          </a:p>
        </p:txBody>
      </p:sp>
      <p:sp>
        <p:nvSpPr>
          <p:cNvPr id="272" name="Shape 272"/>
          <p:cNvSpPr/>
          <p:nvPr/>
        </p:nvSpPr>
        <p:spPr>
          <a:xfrm>
            <a:off x="2519012" y="2810742"/>
            <a:ext cx="2423160" cy="2496589"/>
          </a:xfrm>
          <a:prstGeom prst="ellipse">
            <a:avLst/>
          </a:prstGeom>
          <a:solidFill>
            <a:schemeClr val="accent1">
              <a:alpha val="49803"/>
            </a:schemeClr>
          </a:solidFill>
          <a:ln w="25400" cap="flat" cmpd="sng">
            <a:solidFill>
              <a:srgbClr val="395E89"/>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panose="020B0604020202020204" pitchFamily="34" charset="0"/>
              <a:cs typeface="Arial" panose="020B0604020202020204" pitchFamily="34" charset="0"/>
              <a:sym typeface="Arial"/>
            </a:endParaRPr>
          </a:p>
        </p:txBody>
      </p:sp>
      <p:sp>
        <p:nvSpPr>
          <p:cNvPr id="273" name="Shape 273"/>
          <p:cNvSpPr/>
          <p:nvPr/>
        </p:nvSpPr>
        <p:spPr>
          <a:xfrm>
            <a:off x="2886469" y="3197762"/>
            <a:ext cx="1686419" cy="1737523"/>
          </a:xfrm>
          <a:prstGeom prst="ellipse">
            <a:avLst/>
          </a:prstGeom>
          <a:solidFill>
            <a:schemeClr val="accent1">
              <a:alpha val="49803"/>
            </a:schemeClr>
          </a:solidFill>
          <a:ln w="25400" cap="flat" cmpd="sng">
            <a:solidFill>
              <a:srgbClr val="395E89"/>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panose="020B0604020202020204" pitchFamily="34" charset="0"/>
              <a:cs typeface="Arial" panose="020B0604020202020204" pitchFamily="34" charset="0"/>
              <a:sym typeface="Arial"/>
            </a:endParaRPr>
          </a:p>
        </p:txBody>
      </p:sp>
      <p:pic>
        <p:nvPicPr>
          <p:cNvPr id="274" name="Shape 274" descr="Linnaeus1758-title-page.jpg"/>
          <p:cNvPicPr preferRelativeResize="0"/>
          <p:nvPr/>
        </p:nvPicPr>
        <p:blipFill rotWithShape="1">
          <a:blip r:embed="rId3">
            <a:alphaModFix/>
          </a:blip>
          <a:srcRect/>
          <a:stretch/>
        </p:blipFill>
        <p:spPr>
          <a:xfrm>
            <a:off x="6948435" y="3266837"/>
            <a:ext cx="1947127" cy="3115406"/>
          </a:xfrm>
          <a:prstGeom prst="rect">
            <a:avLst/>
          </a:prstGeom>
          <a:noFill/>
          <a:ln>
            <a:noFill/>
          </a:ln>
        </p:spPr>
      </p:pic>
      <p:pic>
        <p:nvPicPr>
          <p:cNvPr id="275" name="Shape 275" descr="Portrait of Linnaeus on a brown background with the word &quot;Linne&quot; in the top right corner"/>
          <p:cNvPicPr preferRelativeResize="0"/>
          <p:nvPr/>
        </p:nvPicPr>
        <p:blipFill rotWithShape="1">
          <a:blip r:embed="rId4">
            <a:alphaModFix/>
          </a:blip>
          <a:srcRect/>
          <a:stretch/>
        </p:blipFill>
        <p:spPr>
          <a:xfrm>
            <a:off x="6929654" y="885747"/>
            <a:ext cx="1969322" cy="2381090"/>
          </a:xfrm>
          <a:prstGeom prst="rect">
            <a:avLst/>
          </a:prstGeom>
          <a:noFill/>
          <a:ln>
            <a:noFill/>
          </a:ln>
        </p:spPr>
      </p:pic>
      <p:sp>
        <p:nvSpPr>
          <p:cNvPr id="277" name="Shape 277"/>
          <p:cNvSpPr txBox="1">
            <a:spLocks noGrp="1"/>
          </p:cNvSpPr>
          <p:nvPr>
            <p:ph type="title"/>
          </p:nvPr>
        </p:nvSpPr>
        <p:spPr>
          <a:xfrm>
            <a:off x="6631248" y="2225124"/>
            <a:ext cx="2581500" cy="1143000"/>
          </a:xfrm>
          <a:prstGeom prst="rect">
            <a:avLst/>
          </a:prstGeom>
          <a:noFill/>
          <a:ln>
            <a:noFill/>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rgbClr val="FFFCDE"/>
                </a:solidFill>
                <a:latin typeface="Arial" panose="020B0604020202020204" pitchFamily="34" charset="0"/>
                <a:cs typeface="Arial" panose="020B0604020202020204" pitchFamily="34" charset="0"/>
                <a:sym typeface="Calibri"/>
              </a:rPr>
              <a:t>Linnaeus</a:t>
            </a:r>
          </a:p>
        </p:txBody>
      </p:sp>
      <p:sp>
        <p:nvSpPr>
          <p:cNvPr id="276" name="Shape 276"/>
          <p:cNvSpPr txBox="1">
            <a:spLocks noGrp="1"/>
          </p:cNvSpPr>
          <p:nvPr>
            <p:ph type="body" idx="1"/>
          </p:nvPr>
        </p:nvSpPr>
        <p:spPr>
          <a:xfrm>
            <a:off x="2267274" y="2044978"/>
            <a:ext cx="3280409" cy="366453"/>
          </a:xfrm>
          <a:prstGeom prst="rect">
            <a:avLst/>
          </a:prstGeom>
          <a:noFill/>
          <a:ln>
            <a:noFill/>
          </a:ln>
        </p:spPr>
        <p:txBody>
          <a:bodyPr lIns="91425" tIns="91425" rIns="91425" bIns="91425" anchor="t" anchorCtr="0">
            <a:noAutofit/>
          </a:bodyPr>
          <a:lstStyle/>
          <a:p>
            <a:pPr marL="203200" marR="0" lvl="0" indent="0" algn="l" rtl="0">
              <a:lnSpc>
                <a:spcPct val="25000"/>
              </a:lnSpc>
              <a:spcBef>
                <a:spcPts val="0"/>
              </a:spcBef>
              <a:spcAft>
                <a:spcPts val="0"/>
              </a:spcAft>
              <a:buClr>
                <a:schemeClr val="dk1"/>
              </a:buClr>
              <a:buSzPct val="25000"/>
              <a:buFont typeface="Arial"/>
              <a:buNone/>
            </a:pPr>
            <a:r>
              <a:rPr lang="en-US" sz="4800" b="0" i="0" u="none" strike="noStrike" cap="none">
                <a:solidFill>
                  <a:schemeClr val="dk1"/>
                </a:solidFill>
                <a:latin typeface="Arial" panose="020B0604020202020204" pitchFamily="34" charset="0"/>
                <a:cs typeface="Arial" panose="020B0604020202020204" pitchFamily="34" charset="0"/>
                <a:sym typeface="Calibri"/>
              </a:rPr>
              <a:t>Kingdom</a:t>
            </a:r>
          </a:p>
        </p:txBody>
      </p:sp>
      <p:sp>
        <p:nvSpPr>
          <p:cNvPr id="278" name="Shape 278"/>
          <p:cNvSpPr/>
          <p:nvPr/>
        </p:nvSpPr>
        <p:spPr>
          <a:xfrm>
            <a:off x="3190065" y="3512923"/>
            <a:ext cx="1079223" cy="1111927"/>
          </a:xfrm>
          <a:prstGeom prst="ellipse">
            <a:avLst/>
          </a:prstGeom>
          <a:solidFill>
            <a:schemeClr val="accent1">
              <a:alpha val="49803"/>
            </a:schemeClr>
          </a:solidFill>
          <a:ln w="25400" cap="flat" cmpd="sng">
            <a:solidFill>
              <a:srgbClr val="395E89"/>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panose="020B0604020202020204" pitchFamily="34" charset="0"/>
              <a:cs typeface="Arial" panose="020B0604020202020204" pitchFamily="34" charset="0"/>
              <a:sym typeface="Arial"/>
            </a:endParaRPr>
          </a:p>
        </p:txBody>
      </p:sp>
      <p:sp>
        <p:nvSpPr>
          <p:cNvPr id="279" name="Shape 279"/>
          <p:cNvSpPr/>
          <p:nvPr/>
        </p:nvSpPr>
        <p:spPr>
          <a:xfrm>
            <a:off x="3379511" y="3703896"/>
            <a:ext cx="716279" cy="737985"/>
          </a:xfrm>
          <a:prstGeom prst="ellipse">
            <a:avLst/>
          </a:prstGeom>
          <a:solidFill>
            <a:schemeClr val="accent1">
              <a:alpha val="49803"/>
            </a:schemeClr>
          </a:solidFill>
          <a:ln w="25400" cap="flat" cmpd="sng">
            <a:solidFill>
              <a:srgbClr val="395E89"/>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panose="020B0604020202020204" pitchFamily="34" charset="0"/>
              <a:cs typeface="Arial" panose="020B0604020202020204" pitchFamily="34" charset="0"/>
              <a:sym typeface="Arial"/>
            </a:endParaRPr>
          </a:p>
        </p:txBody>
      </p:sp>
      <p:sp>
        <p:nvSpPr>
          <p:cNvPr id="280" name="Shape 280"/>
          <p:cNvSpPr/>
          <p:nvPr/>
        </p:nvSpPr>
        <p:spPr>
          <a:xfrm>
            <a:off x="3549055" y="3877366"/>
            <a:ext cx="377189" cy="388619"/>
          </a:xfrm>
          <a:prstGeom prst="ellipse">
            <a:avLst/>
          </a:prstGeom>
          <a:solidFill>
            <a:schemeClr val="accent1">
              <a:alpha val="49803"/>
            </a:schemeClr>
          </a:solidFill>
          <a:ln w="25400" cap="flat" cmpd="sng">
            <a:solidFill>
              <a:srgbClr val="395E89"/>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a:solidFill>
                <a:schemeClr val="lt1"/>
              </a:solidFill>
              <a:latin typeface="Arial" panose="020B0604020202020204" pitchFamily="34" charset="0"/>
              <a:cs typeface="Arial" panose="020B0604020202020204" pitchFamily="34" charset="0"/>
              <a:sym typeface="Arial"/>
            </a:endParaRPr>
          </a:p>
        </p:txBody>
      </p:sp>
      <p:sp>
        <p:nvSpPr>
          <p:cNvPr id="281" name="Shape 281"/>
          <p:cNvSpPr txBox="1"/>
          <p:nvPr/>
        </p:nvSpPr>
        <p:spPr>
          <a:xfrm>
            <a:off x="3261053" y="2400717"/>
            <a:ext cx="2132097" cy="563146"/>
          </a:xfrm>
          <a:prstGeom prst="rect">
            <a:avLst/>
          </a:prstGeom>
          <a:noFill/>
          <a:ln>
            <a:noFill/>
          </a:ln>
        </p:spPr>
        <p:txBody>
          <a:bodyPr lIns="91425" tIns="91425" rIns="91425" bIns="91425" anchor="t" anchorCtr="0">
            <a:noAutofit/>
          </a:bodyPr>
          <a:lstStyle/>
          <a:p>
            <a:pPr marL="203200" marR="0" lvl="0" indent="0" algn="l" rtl="0">
              <a:lnSpc>
                <a:spcPct val="25000"/>
              </a:lnSpc>
              <a:spcBef>
                <a:spcPts val="0"/>
              </a:spcBef>
              <a:spcAft>
                <a:spcPts val="0"/>
              </a:spcAft>
              <a:buClr>
                <a:schemeClr val="dk1"/>
              </a:buClr>
              <a:buFont typeface="Arial"/>
              <a:buNone/>
            </a:pPr>
            <a:endParaRPr sz="4800" b="0" i="0" u="none" strike="noStrike" cap="none">
              <a:solidFill>
                <a:schemeClr val="dk1"/>
              </a:solidFill>
              <a:latin typeface="Arial" panose="020B0604020202020204" pitchFamily="34" charset="0"/>
              <a:ea typeface="Calibri"/>
              <a:cs typeface="Arial" panose="020B0604020202020204" pitchFamily="34" charset="0"/>
              <a:sym typeface="Calibri"/>
            </a:endParaRPr>
          </a:p>
          <a:p>
            <a:pPr marL="203200" marR="0" lvl="0" indent="0" algn="l" rtl="0">
              <a:lnSpc>
                <a:spcPct val="30000"/>
              </a:lnSpc>
              <a:spcBef>
                <a:spcPts val="0"/>
              </a:spcBef>
              <a:spcAft>
                <a:spcPts val="0"/>
              </a:spcAft>
              <a:buClr>
                <a:schemeClr val="dk1"/>
              </a:buClr>
              <a:buSzPct val="25000"/>
              <a:buFont typeface="Arial"/>
              <a:buNone/>
            </a:pPr>
            <a:r>
              <a:rPr lang="en-US" sz="4000" b="0" i="0" u="none" strike="noStrike" cap="none">
                <a:solidFill>
                  <a:schemeClr val="dk1"/>
                </a:solidFill>
                <a:latin typeface="Arial" panose="020B0604020202020204" pitchFamily="34" charset="0"/>
                <a:ea typeface="Calibri"/>
                <a:cs typeface="Arial" panose="020B0604020202020204" pitchFamily="34" charset="0"/>
                <a:sym typeface="Calibri"/>
              </a:rPr>
              <a:t>Phylum</a:t>
            </a:r>
          </a:p>
        </p:txBody>
      </p:sp>
      <p:sp>
        <p:nvSpPr>
          <p:cNvPr id="282" name="Shape 282"/>
          <p:cNvSpPr txBox="1"/>
          <p:nvPr/>
        </p:nvSpPr>
        <p:spPr>
          <a:xfrm>
            <a:off x="3606139" y="3471105"/>
            <a:ext cx="1951896" cy="582964"/>
          </a:xfrm>
          <a:prstGeom prst="rect">
            <a:avLst/>
          </a:prstGeom>
          <a:noFill/>
          <a:ln>
            <a:noFill/>
          </a:ln>
        </p:spPr>
        <p:txBody>
          <a:bodyPr lIns="91425" tIns="91425" rIns="91425" bIns="91425" anchor="t" anchorCtr="0">
            <a:noAutofit/>
          </a:bodyPr>
          <a:lstStyle/>
          <a:p>
            <a:pPr marL="203200" marR="0" lvl="0" indent="0" algn="l" rtl="0">
              <a:lnSpc>
                <a:spcPct val="37500"/>
              </a:lnSpc>
              <a:spcBef>
                <a:spcPts val="0"/>
              </a:spcBef>
              <a:spcAft>
                <a:spcPts val="0"/>
              </a:spcAft>
              <a:buClr>
                <a:schemeClr val="dk1"/>
              </a:buClr>
              <a:buFont typeface="Arial"/>
              <a:buNone/>
            </a:pPr>
            <a:endParaRPr sz="3200" b="0" i="0" u="none" strike="noStrike" cap="none">
              <a:solidFill>
                <a:schemeClr val="dk1"/>
              </a:solidFill>
              <a:latin typeface="Arial" panose="020B0604020202020204" pitchFamily="34" charset="0"/>
              <a:ea typeface="Calibri"/>
              <a:cs typeface="Arial" panose="020B0604020202020204" pitchFamily="34" charset="0"/>
              <a:sym typeface="Calibri"/>
            </a:endParaRPr>
          </a:p>
          <a:p>
            <a:pPr marL="203200" marR="0" lvl="0" indent="0" algn="l" rtl="0">
              <a:lnSpc>
                <a:spcPct val="42857"/>
              </a:lnSpc>
              <a:spcBef>
                <a:spcPts val="0"/>
              </a:spcBef>
              <a:spcAft>
                <a:spcPts val="0"/>
              </a:spcAft>
              <a:buClr>
                <a:schemeClr val="dk1"/>
              </a:buClr>
              <a:buSzPct val="25000"/>
              <a:buFont typeface="Arial"/>
              <a:buNone/>
            </a:pPr>
            <a:r>
              <a:rPr lang="en-US" sz="2800" b="0" i="0" u="none" strike="noStrike" cap="none">
                <a:solidFill>
                  <a:schemeClr val="dk1"/>
                </a:solidFill>
                <a:latin typeface="Arial" panose="020B0604020202020204" pitchFamily="34" charset="0"/>
                <a:ea typeface="Calibri"/>
                <a:cs typeface="Arial" panose="020B0604020202020204" pitchFamily="34" charset="0"/>
                <a:sym typeface="Calibri"/>
              </a:rPr>
              <a:t>Family</a:t>
            </a:r>
          </a:p>
          <a:p>
            <a:pPr marL="203200" marR="0" lvl="0" indent="0" algn="l" rtl="0">
              <a:lnSpc>
                <a:spcPct val="42857"/>
              </a:lnSpc>
              <a:spcBef>
                <a:spcPts val="0"/>
              </a:spcBef>
              <a:spcAft>
                <a:spcPts val="0"/>
              </a:spcAft>
              <a:buClr>
                <a:schemeClr val="dk1"/>
              </a:buClr>
              <a:buFont typeface="Arial"/>
              <a:buNone/>
            </a:pPr>
            <a:endParaRPr sz="2800" b="0" i="0" u="none" strike="noStrike" cap="none">
              <a:solidFill>
                <a:schemeClr val="dk1"/>
              </a:solidFill>
              <a:latin typeface="Arial" panose="020B0604020202020204" pitchFamily="34" charset="0"/>
              <a:ea typeface="Calibri"/>
              <a:cs typeface="Arial" panose="020B0604020202020204" pitchFamily="34" charset="0"/>
              <a:sym typeface="Calibri"/>
            </a:endParaRPr>
          </a:p>
        </p:txBody>
      </p:sp>
      <p:sp>
        <p:nvSpPr>
          <p:cNvPr id="283" name="Shape 283"/>
          <p:cNvSpPr txBox="1"/>
          <p:nvPr/>
        </p:nvSpPr>
        <p:spPr>
          <a:xfrm>
            <a:off x="2458244" y="2899893"/>
            <a:ext cx="1637545" cy="463281"/>
          </a:xfrm>
          <a:prstGeom prst="rect">
            <a:avLst/>
          </a:prstGeom>
          <a:noFill/>
          <a:ln>
            <a:noFill/>
          </a:ln>
        </p:spPr>
        <p:txBody>
          <a:bodyPr lIns="91425" tIns="91425" rIns="91425" bIns="91425" anchor="t" anchorCtr="0">
            <a:noAutofit/>
          </a:bodyPr>
          <a:lstStyle/>
          <a:p>
            <a:pPr marL="203200" marR="0" lvl="0" indent="0" algn="l" rtl="0">
              <a:lnSpc>
                <a:spcPct val="33333"/>
              </a:lnSpc>
              <a:spcBef>
                <a:spcPts val="0"/>
              </a:spcBef>
              <a:spcAft>
                <a:spcPts val="0"/>
              </a:spcAft>
              <a:buClr>
                <a:schemeClr val="dk1"/>
              </a:buClr>
              <a:buSzPct val="25000"/>
              <a:buFont typeface="Arial"/>
              <a:buNone/>
            </a:pPr>
            <a:r>
              <a:rPr lang="en-US" sz="3600" b="0" i="0" u="none" strike="noStrike" cap="none">
                <a:solidFill>
                  <a:schemeClr val="dk1"/>
                </a:solidFill>
                <a:latin typeface="Arial" panose="020B0604020202020204" pitchFamily="34" charset="0"/>
                <a:ea typeface="Calibri"/>
                <a:cs typeface="Arial" panose="020B0604020202020204" pitchFamily="34" charset="0"/>
                <a:sym typeface="Calibri"/>
              </a:rPr>
              <a:t>Class</a:t>
            </a:r>
          </a:p>
        </p:txBody>
      </p:sp>
      <p:sp>
        <p:nvSpPr>
          <p:cNvPr id="284" name="Shape 284"/>
          <p:cNvSpPr txBox="1"/>
          <p:nvPr/>
        </p:nvSpPr>
        <p:spPr>
          <a:xfrm>
            <a:off x="2797126" y="3768155"/>
            <a:ext cx="1503857" cy="324360"/>
          </a:xfrm>
          <a:prstGeom prst="rect">
            <a:avLst/>
          </a:prstGeom>
          <a:noFill/>
          <a:ln>
            <a:noFill/>
          </a:ln>
        </p:spPr>
        <p:txBody>
          <a:bodyPr lIns="91425" tIns="91425" rIns="91425" bIns="91425" anchor="t" anchorCtr="0">
            <a:noAutofit/>
          </a:bodyPr>
          <a:lstStyle/>
          <a:p>
            <a:pPr marL="203200" marR="0" lvl="0" indent="0" algn="l" rtl="0">
              <a:lnSpc>
                <a:spcPct val="50000"/>
              </a:lnSpc>
              <a:spcBef>
                <a:spcPts val="0"/>
              </a:spcBef>
              <a:spcAft>
                <a:spcPts val="0"/>
              </a:spcAft>
              <a:buClr>
                <a:schemeClr val="dk1"/>
              </a:buClr>
              <a:buSzPct val="25000"/>
              <a:buFont typeface="Arial"/>
              <a:buNone/>
            </a:pPr>
            <a:r>
              <a:rPr lang="en-US" sz="2400" b="0" i="0" u="none" strike="noStrike" cap="none" dirty="0">
                <a:solidFill>
                  <a:schemeClr val="dk1"/>
                </a:solidFill>
                <a:latin typeface="Arial" panose="020B0604020202020204" pitchFamily="34" charset="0"/>
                <a:ea typeface="Calibri"/>
                <a:cs typeface="Arial" panose="020B0604020202020204" pitchFamily="34" charset="0"/>
                <a:sym typeface="Calibri"/>
              </a:rPr>
              <a:t>Genus</a:t>
            </a:r>
          </a:p>
        </p:txBody>
      </p:sp>
      <p:sp>
        <p:nvSpPr>
          <p:cNvPr id="285" name="Shape 285"/>
          <p:cNvSpPr txBox="1"/>
          <p:nvPr/>
        </p:nvSpPr>
        <p:spPr>
          <a:xfrm>
            <a:off x="2953654" y="3288405"/>
            <a:ext cx="1698830" cy="487198"/>
          </a:xfrm>
          <a:prstGeom prst="rect">
            <a:avLst/>
          </a:prstGeom>
          <a:noFill/>
          <a:ln>
            <a:noFill/>
          </a:ln>
        </p:spPr>
        <p:txBody>
          <a:bodyPr lIns="91425" tIns="91425" rIns="91425" bIns="91425" anchor="t" anchorCtr="0">
            <a:noAutofit/>
          </a:bodyPr>
          <a:lstStyle/>
          <a:p>
            <a:pPr marL="203200" marR="0" lvl="0" indent="0" algn="l" rtl="0">
              <a:lnSpc>
                <a:spcPct val="37500"/>
              </a:lnSpc>
              <a:spcBef>
                <a:spcPts val="0"/>
              </a:spcBef>
              <a:spcAft>
                <a:spcPts val="0"/>
              </a:spcAft>
              <a:buClr>
                <a:schemeClr val="dk1"/>
              </a:buClr>
              <a:buSzPct val="25000"/>
              <a:buFont typeface="Arial"/>
              <a:buNone/>
            </a:pPr>
            <a:r>
              <a:rPr lang="en-US" sz="3200" b="0" i="0" u="none" strike="noStrike" cap="none" dirty="0">
                <a:solidFill>
                  <a:schemeClr val="dk1"/>
                </a:solidFill>
                <a:latin typeface="Arial" panose="020B0604020202020204" pitchFamily="34" charset="0"/>
                <a:ea typeface="Calibri"/>
                <a:cs typeface="Arial" panose="020B0604020202020204" pitchFamily="34" charset="0"/>
                <a:sym typeface="Calibri"/>
              </a:rPr>
              <a:t>Order</a:t>
            </a:r>
          </a:p>
        </p:txBody>
      </p:sp>
      <p:sp>
        <p:nvSpPr>
          <p:cNvPr id="286" name="Shape 286"/>
          <p:cNvSpPr txBox="1"/>
          <p:nvPr/>
        </p:nvSpPr>
        <p:spPr>
          <a:xfrm>
            <a:off x="3362121" y="3785944"/>
            <a:ext cx="2287155" cy="620259"/>
          </a:xfrm>
          <a:prstGeom prst="rect">
            <a:avLst/>
          </a:prstGeom>
          <a:noFill/>
          <a:ln>
            <a:noFill/>
          </a:ln>
        </p:spPr>
        <p:txBody>
          <a:bodyPr lIns="91425" tIns="91425" rIns="91425" bIns="91425" anchor="t" anchorCtr="0">
            <a:noAutofit/>
          </a:bodyPr>
          <a:lstStyle/>
          <a:p>
            <a:pPr marL="203200" marR="0" lvl="0" indent="0" algn="l" rtl="0">
              <a:lnSpc>
                <a:spcPct val="50000"/>
              </a:lnSpc>
              <a:spcBef>
                <a:spcPts val="0"/>
              </a:spcBef>
              <a:spcAft>
                <a:spcPts val="0"/>
              </a:spcAft>
              <a:buClr>
                <a:schemeClr val="dk1"/>
              </a:buClr>
              <a:buFont typeface="Arial"/>
              <a:buNone/>
            </a:pPr>
            <a:endParaRPr sz="2400" b="0" i="0" u="none" strike="noStrike" cap="none">
              <a:solidFill>
                <a:schemeClr val="dk1"/>
              </a:solidFill>
              <a:latin typeface="Arial" panose="020B0604020202020204" pitchFamily="34" charset="0"/>
              <a:ea typeface="Calibri"/>
              <a:cs typeface="Arial" panose="020B0604020202020204" pitchFamily="34" charset="0"/>
              <a:sym typeface="Calibri"/>
            </a:endParaRPr>
          </a:p>
          <a:p>
            <a:pPr marL="203200" marR="0" lvl="0" indent="0" algn="l" rtl="0">
              <a:lnSpc>
                <a:spcPct val="60000"/>
              </a:lnSpc>
              <a:spcBef>
                <a:spcPts val="0"/>
              </a:spcBef>
              <a:spcAft>
                <a:spcPts val="0"/>
              </a:spcAft>
              <a:buClr>
                <a:schemeClr val="dk1"/>
              </a:buClr>
              <a:buSzPct val="25000"/>
              <a:buFont typeface="Arial"/>
              <a:buNone/>
            </a:pPr>
            <a:r>
              <a:rPr lang="en-US" sz="2000" b="0" i="0" u="none" strike="noStrike" cap="none">
                <a:solidFill>
                  <a:schemeClr val="dk1"/>
                </a:solidFill>
                <a:latin typeface="Arial" panose="020B0604020202020204" pitchFamily="34" charset="0"/>
                <a:ea typeface="Calibri"/>
                <a:cs typeface="Arial" panose="020B0604020202020204" pitchFamily="34" charset="0"/>
                <a:sym typeface="Calibri"/>
              </a:rPr>
              <a:t>Species</a:t>
            </a:r>
          </a:p>
        </p:txBody>
      </p:sp>
      <p:sp>
        <p:nvSpPr>
          <p:cNvPr id="287" name="Shape 287"/>
          <p:cNvSpPr txBox="1"/>
          <p:nvPr/>
        </p:nvSpPr>
        <p:spPr>
          <a:xfrm>
            <a:off x="136468" y="155428"/>
            <a:ext cx="8229600" cy="1774341"/>
          </a:xfrm>
          <a:prstGeom prst="rect">
            <a:avLst/>
          </a:prstGeom>
          <a:noFill/>
          <a:ln>
            <a:noFill/>
          </a:ln>
        </p:spPr>
        <p:txBody>
          <a:bodyPr lIns="91425" tIns="91425" rIns="91425" bIns="91425" anchor="t" anchorCtr="0">
            <a:noAutofit/>
          </a:bodyPr>
          <a:lstStyle/>
          <a:p>
            <a:pPr marL="203200" marR="0" lvl="0" indent="0" algn="l" rtl="0">
              <a:lnSpc>
                <a:spcPct val="100000"/>
              </a:lnSpc>
              <a:spcBef>
                <a:spcPts val="0"/>
              </a:spcBef>
              <a:spcAft>
                <a:spcPts val="0"/>
              </a:spcAft>
              <a:buClr>
                <a:schemeClr val="dk1"/>
              </a:buClr>
              <a:buSzPct val="25000"/>
              <a:buFont typeface="Arial"/>
              <a:buNone/>
            </a:pPr>
            <a:r>
              <a:rPr lang="en-US" sz="32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We still use the “taxonomy” or organization of life put forward by Carl Linnaeus.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5" name="Shape 295"/>
          <p:cNvSpPr txBox="1"/>
          <p:nvPr/>
        </p:nvSpPr>
        <p:spPr>
          <a:xfrm>
            <a:off x="5256007" y="495844"/>
            <a:ext cx="3601166" cy="804785"/>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24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Then </a:t>
            </a:r>
            <a:r>
              <a:rPr lang="en-US" sz="2400" b="0" i="0" u="sng"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what about these</a:t>
            </a:r>
            <a:r>
              <a:rPr lang="en-US" sz="24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 </a:t>
            </a:r>
          </a:p>
          <a:p>
            <a:pPr marR="0" lvl="0" algn="l" rtl="0">
              <a:lnSpc>
                <a:spcPct val="100000"/>
              </a:lnSpc>
              <a:spcBef>
                <a:spcPts val="0"/>
              </a:spcBef>
              <a:spcAft>
                <a:spcPts val="0"/>
              </a:spcAft>
              <a:buClr>
                <a:schemeClr val="dk1"/>
              </a:buClr>
              <a:buSzPct val="100000"/>
            </a:pPr>
            <a:r>
              <a:rPr lang="en-US" sz="2400" b="0" i="0" u="none" strike="noStrike" cap="none" dirty="0">
                <a:solidFill>
                  <a:schemeClr val="tx1">
                    <a:lumMod val="95000"/>
                    <a:lumOff val="5000"/>
                  </a:schemeClr>
                </a:solidFill>
                <a:latin typeface="Arial" panose="020B0604020202020204" pitchFamily="34" charset="0"/>
                <a:ea typeface="Calibri"/>
                <a:cs typeface="Arial" panose="020B0604020202020204" pitchFamily="34" charset="0"/>
                <a:sym typeface="Calibri"/>
              </a:rPr>
              <a:t>Are they praying mantis? </a:t>
            </a:r>
          </a:p>
        </p:txBody>
      </p:sp>
      <p:sp>
        <p:nvSpPr>
          <p:cNvPr id="296" name="Shape 296"/>
          <p:cNvSpPr txBox="1"/>
          <p:nvPr/>
        </p:nvSpPr>
        <p:spPr>
          <a:xfrm>
            <a:off x="5114896" y="5822601"/>
            <a:ext cx="3883388" cy="804785"/>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hlink"/>
              </a:buClr>
              <a:buSzPct val="25000"/>
              <a:buFont typeface="Calibri"/>
              <a:buNone/>
            </a:pPr>
            <a:r>
              <a:rPr lang="en-US" sz="1800" b="0" i="0" u="sng" strike="noStrike" cap="none" dirty="0">
                <a:solidFill>
                  <a:schemeClr val="hlink"/>
                </a:solidFill>
                <a:latin typeface="Arial" panose="020B0604020202020204" pitchFamily="34" charset="0"/>
                <a:ea typeface="Calibri"/>
                <a:cs typeface="Arial" panose="020B0604020202020204" pitchFamily="34" charset="0"/>
                <a:sym typeface="Calibri"/>
                <a:hlinkClick r:id="rId3"/>
              </a:rPr>
              <a:t>https://www.youtube.com/watch?v=QdfGCscTMak - cool!</a:t>
            </a:r>
          </a:p>
        </p:txBody>
      </p:sp>
      <p:sp>
        <p:nvSpPr>
          <p:cNvPr id="298" name="Shape 298"/>
          <p:cNvSpPr txBox="1">
            <a:spLocks noGrp="1"/>
          </p:cNvSpPr>
          <p:nvPr>
            <p:ph type="body" idx="1"/>
          </p:nvPr>
        </p:nvSpPr>
        <p:spPr>
          <a:xfrm>
            <a:off x="266523" y="230934"/>
            <a:ext cx="4707262" cy="310585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Let’s look at one last example of similarities and differences.</a:t>
            </a:r>
          </a:p>
          <a:p>
            <a:pPr marL="342900" marR="0" lvl="0" indent="-342900" algn="l" rtl="0">
              <a:lnSpc>
                <a:spcPct val="100000"/>
              </a:lnSpc>
              <a:spcBef>
                <a:spcPts val="0"/>
              </a:spcBef>
              <a:spcAft>
                <a:spcPts val="0"/>
              </a:spcAft>
              <a:buClr>
                <a:schemeClr val="dk1"/>
              </a:buClr>
              <a:buSzPct val="100000"/>
              <a:buFont typeface="Arial"/>
              <a:buNone/>
            </a:pPr>
            <a:endParaRPr sz="24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a:p>
            <a:pPr marL="0" marR="0" lvl="0" indent="0" algn="l" rtl="0">
              <a:lnSpc>
                <a:spcPct val="100000"/>
              </a:lnSpc>
              <a:spcBef>
                <a:spcPts val="0"/>
              </a:spcBef>
              <a:spcAft>
                <a:spcPts val="0"/>
              </a:spcAft>
              <a:buClr>
                <a:schemeClr val="dk1"/>
              </a:buClr>
              <a:buSzPct val="100000"/>
              <a:buNone/>
            </a:pPr>
            <a:r>
              <a:rPr lang="en-US"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Think of a praying mantis.</a:t>
            </a:r>
          </a:p>
          <a:p>
            <a:pPr marL="0" marR="0" lvl="0" indent="0" algn="l" rtl="0">
              <a:lnSpc>
                <a:spcPct val="100000"/>
              </a:lnSpc>
              <a:spcBef>
                <a:spcPts val="0"/>
              </a:spcBef>
              <a:spcAft>
                <a:spcPts val="0"/>
              </a:spcAft>
              <a:buClr>
                <a:schemeClr val="dk1"/>
              </a:buClr>
              <a:buSzPct val="100000"/>
              <a:buNone/>
            </a:pPr>
            <a:endParaRPr lang="en-US" dirty="0">
              <a:solidFill>
                <a:schemeClr val="tx1">
                  <a:lumMod val="95000"/>
                  <a:lumOff val="5000"/>
                </a:schemeClr>
              </a:solidFill>
              <a:latin typeface="Arial" panose="020B0604020202020204" pitchFamily="34" charset="0"/>
              <a:cs typeface="Arial" panose="020B0604020202020204" pitchFamily="34" charset="0"/>
            </a:endParaRPr>
          </a:p>
          <a:p>
            <a:pPr marL="0" marR="0" lvl="0" indent="0" algn="l" rtl="0">
              <a:lnSpc>
                <a:spcPct val="100000"/>
              </a:lnSpc>
              <a:spcBef>
                <a:spcPts val="480"/>
              </a:spcBef>
              <a:spcAft>
                <a:spcPts val="0"/>
              </a:spcAft>
              <a:buClr>
                <a:schemeClr val="dk1"/>
              </a:buClr>
              <a:buSzPct val="100000"/>
              <a:buNone/>
            </a:pPr>
            <a:r>
              <a:rPr lang="en-US"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Is this what came to mind? </a:t>
            </a:r>
          </a:p>
        </p:txBody>
      </p:sp>
      <p:grpSp>
        <p:nvGrpSpPr>
          <p:cNvPr id="7" name="Group 6"/>
          <p:cNvGrpSpPr/>
          <p:nvPr/>
        </p:nvGrpSpPr>
        <p:grpSpPr>
          <a:xfrm>
            <a:off x="732954" y="3336792"/>
            <a:ext cx="2938072" cy="2791680"/>
            <a:chOff x="883917" y="2414425"/>
            <a:chExt cx="2938072" cy="279168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83917" y="2414425"/>
              <a:ext cx="2938072" cy="2791680"/>
            </a:xfrm>
            <a:prstGeom prst="rect">
              <a:avLst/>
            </a:prstGeom>
          </p:spPr>
        </p:pic>
        <p:sp>
          <p:nvSpPr>
            <p:cNvPr id="14" name="Shape 295"/>
            <p:cNvSpPr txBox="1"/>
            <p:nvPr/>
          </p:nvSpPr>
          <p:spPr>
            <a:xfrm>
              <a:off x="1016290" y="2486032"/>
              <a:ext cx="572668" cy="512001"/>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2400" b="1" dirty="0">
                  <a:solidFill>
                    <a:schemeClr val="bg1"/>
                  </a:solidFill>
                  <a:latin typeface="Calibri"/>
                  <a:ea typeface="Calibri"/>
                  <a:cs typeface="Calibri"/>
                  <a:sym typeface="Calibri"/>
                </a:rPr>
                <a:t>(1)</a:t>
              </a:r>
              <a:endParaRPr lang="en-US" sz="2400" b="1" i="0" u="none" strike="noStrike" cap="none" dirty="0">
                <a:solidFill>
                  <a:schemeClr val="bg1"/>
                </a:solidFill>
                <a:latin typeface="Calibri"/>
                <a:ea typeface="Calibri"/>
                <a:cs typeface="Calibri"/>
                <a:sym typeface="Calibri"/>
              </a:endParaRPr>
            </a:p>
          </p:txBody>
        </p:sp>
      </p:grpSp>
      <p:grpSp>
        <p:nvGrpSpPr>
          <p:cNvPr id="8" name="Group 7"/>
          <p:cNvGrpSpPr/>
          <p:nvPr/>
        </p:nvGrpSpPr>
        <p:grpSpPr>
          <a:xfrm>
            <a:off x="5308879" y="1418428"/>
            <a:ext cx="3208120" cy="2135208"/>
            <a:chOff x="5308879" y="1418428"/>
            <a:chExt cx="3208120" cy="2135208"/>
          </a:xfrm>
        </p:grpSpPr>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1419" y="1418428"/>
              <a:ext cx="3205580" cy="2135208"/>
            </a:xfrm>
            <a:prstGeom prst="rect">
              <a:avLst/>
            </a:prstGeom>
          </p:spPr>
        </p:pic>
        <p:sp>
          <p:nvSpPr>
            <p:cNvPr id="15" name="Shape 295"/>
            <p:cNvSpPr txBox="1"/>
            <p:nvPr/>
          </p:nvSpPr>
          <p:spPr>
            <a:xfrm>
              <a:off x="5308879" y="1435706"/>
              <a:ext cx="572668" cy="512001"/>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2400" b="1" dirty="0">
                  <a:solidFill>
                    <a:schemeClr val="bg1"/>
                  </a:solidFill>
                  <a:latin typeface="Calibri"/>
                  <a:ea typeface="Calibri"/>
                  <a:cs typeface="Calibri"/>
                  <a:sym typeface="Calibri"/>
                </a:rPr>
                <a:t>(2)</a:t>
              </a:r>
              <a:endParaRPr lang="en-US" sz="2400" b="1" i="0" u="none" strike="noStrike" cap="none" dirty="0">
                <a:solidFill>
                  <a:schemeClr val="bg1"/>
                </a:solidFill>
                <a:latin typeface="Calibri"/>
                <a:ea typeface="Calibri"/>
                <a:cs typeface="Calibri"/>
                <a:sym typeface="Calibri"/>
              </a:endParaRPr>
            </a:p>
          </p:txBody>
        </p:sp>
      </p:grpSp>
      <p:grpSp>
        <p:nvGrpSpPr>
          <p:cNvPr id="9" name="Group 8"/>
          <p:cNvGrpSpPr/>
          <p:nvPr/>
        </p:nvGrpSpPr>
        <p:grpSpPr>
          <a:xfrm>
            <a:off x="5308879" y="3559601"/>
            <a:ext cx="3210660" cy="2111221"/>
            <a:chOff x="5308879" y="3559601"/>
            <a:chExt cx="3210660" cy="2111221"/>
          </a:xfrm>
        </p:grpSpPr>
        <p:pic>
          <p:nvPicPr>
            <p:cNvPr id="6" name="Picture 5"/>
            <p:cNvPicPr>
              <a:picLocks noChangeAspect="1"/>
            </p:cNvPicPr>
            <p:nvPr/>
          </p:nvPicPr>
          <p:blipFill rotWithShape="1">
            <a:blip r:embed="rId6">
              <a:extLst>
                <a:ext uri="{28A0092B-C50C-407E-A947-70E740481C1C}">
                  <a14:useLocalDpi xmlns:a14="http://schemas.microsoft.com/office/drawing/2010/main" val="0"/>
                </a:ext>
              </a:extLst>
            </a:blip>
            <a:srcRect b="7481"/>
            <a:stretch/>
          </p:blipFill>
          <p:spPr>
            <a:xfrm>
              <a:off x="5311419" y="3559601"/>
              <a:ext cx="3208120" cy="2077667"/>
            </a:xfrm>
            <a:prstGeom prst="rect">
              <a:avLst/>
            </a:prstGeom>
          </p:spPr>
        </p:pic>
        <p:sp>
          <p:nvSpPr>
            <p:cNvPr id="16" name="Shape 295"/>
            <p:cNvSpPr txBox="1"/>
            <p:nvPr/>
          </p:nvSpPr>
          <p:spPr>
            <a:xfrm>
              <a:off x="5308879" y="5158821"/>
              <a:ext cx="572668" cy="512001"/>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2400" b="1" dirty="0">
                  <a:solidFill>
                    <a:schemeClr val="bg1"/>
                  </a:solidFill>
                  <a:latin typeface="Calibri"/>
                  <a:ea typeface="Calibri"/>
                  <a:cs typeface="Calibri"/>
                  <a:sym typeface="Calibri"/>
                </a:rPr>
                <a:t>(3)</a:t>
              </a:r>
              <a:endParaRPr lang="en-US" sz="2400" b="1" i="0" u="none" strike="noStrike" cap="none" dirty="0">
                <a:solidFill>
                  <a:schemeClr val="bg1"/>
                </a:solidFill>
                <a:latin typeface="Calibri"/>
                <a:ea typeface="Calibri"/>
                <a:cs typeface="Calibri"/>
                <a:sym typeface="Calibri"/>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8">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95">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5">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4526" y="597400"/>
            <a:ext cx="2508748" cy="1671054"/>
          </a:xfrm>
          <a:prstGeom prst="rect">
            <a:avLst/>
          </a:prstGeom>
        </p:spPr>
      </p:pic>
      <p:sp>
        <p:nvSpPr>
          <p:cNvPr id="297" name="Shape 297"/>
          <p:cNvSpPr txBox="1"/>
          <p:nvPr/>
        </p:nvSpPr>
        <p:spPr>
          <a:xfrm>
            <a:off x="1477195" y="3097085"/>
            <a:ext cx="7379978" cy="156966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D06A28"/>
              </a:buClr>
              <a:buSzPct val="25000"/>
              <a:buFont typeface="Calibri"/>
              <a:buNone/>
            </a:pPr>
            <a:r>
              <a:rPr lang="en-US" sz="2800" dirty="0">
                <a:solidFill>
                  <a:schemeClr val="tx1"/>
                </a:solidFill>
                <a:latin typeface="Arial" panose="020B0604020202020204" pitchFamily="34" charset="0"/>
                <a:ea typeface="Calibri"/>
                <a:cs typeface="Arial" panose="020B0604020202020204" pitchFamily="34" charset="0"/>
                <a:sym typeface="Calibri"/>
              </a:rPr>
              <a:t>W</a:t>
            </a:r>
            <a:r>
              <a:rPr lang="en-US" sz="2800" b="0" i="0" u="none" strike="noStrike" cap="none" dirty="0">
                <a:solidFill>
                  <a:schemeClr val="tx1"/>
                </a:solidFill>
                <a:latin typeface="Arial" panose="020B0604020202020204" pitchFamily="34" charset="0"/>
                <a:ea typeface="Calibri"/>
                <a:cs typeface="Arial" panose="020B0604020202020204" pitchFamily="34" charset="0"/>
                <a:sym typeface="Calibri"/>
              </a:rPr>
              <a:t>hat might account for their differences? </a:t>
            </a:r>
          </a:p>
          <a:p>
            <a:pPr marL="0" marR="0" lvl="0" indent="0" algn="l" rtl="0">
              <a:lnSpc>
                <a:spcPct val="100000"/>
              </a:lnSpc>
              <a:spcBef>
                <a:spcPts val="0"/>
              </a:spcBef>
              <a:spcAft>
                <a:spcPts val="0"/>
              </a:spcAft>
              <a:buClr>
                <a:srgbClr val="D06A28"/>
              </a:buClr>
              <a:buSzPct val="25000"/>
              <a:buFont typeface="Calibri"/>
              <a:buNone/>
            </a:pPr>
            <a:r>
              <a:rPr lang="en-US" sz="2800" b="0" i="0" u="none" strike="noStrike" cap="none" dirty="0">
                <a:solidFill>
                  <a:schemeClr val="tx1"/>
                </a:solidFill>
                <a:latin typeface="Arial" panose="020B0604020202020204" pitchFamily="34" charset="0"/>
                <a:ea typeface="Calibri"/>
                <a:cs typeface="Arial" panose="020B0604020202020204" pitchFamily="34" charset="0"/>
                <a:sym typeface="Calibri"/>
              </a:rPr>
              <a:t>What might account for their similarities?</a:t>
            </a:r>
          </a:p>
          <a:p>
            <a:pPr marL="0" marR="0" lvl="0" indent="0" algn="l" rtl="0">
              <a:lnSpc>
                <a:spcPct val="100000"/>
              </a:lnSpc>
              <a:spcBef>
                <a:spcPts val="0"/>
              </a:spcBef>
              <a:spcAft>
                <a:spcPts val="0"/>
              </a:spcAft>
              <a:buClr>
                <a:srgbClr val="D06A28"/>
              </a:buClr>
              <a:buSzPct val="25000"/>
              <a:buFont typeface="Calibri"/>
              <a:buNone/>
            </a:pPr>
            <a:endParaRPr lang="en-US" sz="2800" dirty="0">
              <a:solidFill>
                <a:schemeClr val="tx1"/>
              </a:solidFill>
              <a:latin typeface="Arial" panose="020B0604020202020204" pitchFamily="34" charset="0"/>
              <a:ea typeface="Calibri"/>
              <a:cs typeface="Arial" panose="020B0604020202020204" pitchFamily="34" charset="0"/>
              <a:sym typeface="Calibri"/>
            </a:endParaRPr>
          </a:p>
          <a:p>
            <a:pPr marL="0" marR="0" lvl="0" indent="0" algn="l" rtl="0">
              <a:lnSpc>
                <a:spcPct val="100000"/>
              </a:lnSpc>
              <a:spcBef>
                <a:spcPts val="0"/>
              </a:spcBef>
              <a:spcAft>
                <a:spcPts val="0"/>
              </a:spcAft>
              <a:buClr>
                <a:srgbClr val="D06A28"/>
              </a:buClr>
              <a:buSzPct val="25000"/>
              <a:buFont typeface="Calibri"/>
              <a:buNone/>
            </a:pPr>
            <a:r>
              <a:rPr lang="en-US" sz="2800" b="0" i="0" u="none" strike="noStrike" cap="none" dirty="0">
                <a:solidFill>
                  <a:schemeClr val="tx1"/>
                </a:solidFill>
                <a:latin typeface="Arial" panose="020B0604020202020204" pitchFamily="34" charset="0"/>
                <a:ea typeface="Calibri"/>
                <a:cs typeface="Arial" panose="020B0604020202020204" pitchFamily="34" charset="0"/>
                <a:sym typeface="Calibri"/>
              </a:rPr>
              <a:t>Write your ideas in </a:t>
            </a:r>
            <a:r>
              <a:rPr lang="en-US" sz="2800" b="0" i="0" u="sng" strike="noStrike" cap="none" dirty="0">
                <a:solidFill>
                  <a:schemeClr val="tx1"/>
                </a:solidFill>
                <a:latin typeface="Arial" panose="020B0604020202020204" pitchFamily="34" charset="0"/>
                <a:ea typeface="Calibri"/>
                <a:cs typeface="Arial" panose="020B0604020202020204" pitchFamily="34" charset="0"/>
                <a:sym typeface="Calibri"/>
              </a:rPr>
              <a:t>Doodle Boxes E and F</a:t>
            </a:r>
            <a:r>
              <a:rPr lang="en-US" sz="2800" b="0" i="0" u="none" strike="noStrike" cap="none" dirty="0">
                <a:solidFill>
                  <a:schemeClr val="tx1"/>
                </a:solidFill>
                <a:latin typeface="Arial" panose="020B0604020202020204" pitchFamily="34" charset="0"/>
                <a:ea typeface="Calibri"/>
                <a:cs typeface="Arial" panose="020B0604020202020204" pitchFamily="34" charset="0"/>
                <a:sym typeface="Calibri"/>
              </a:rPr>
              <a:t>.</a:t>
            </a: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t="13004"/>
          <a:stretch/>
        </p:blipFill>
        <p:spPr>
          <a:xfrm flipH="1">
            <a:off x="915063" y="597876"/>
            <a:ext cx="2304983" cy="1670577"/>
          </a:xfrm>
          <a:prstGeom prst="rect">
            <a:avLst/>
          </a:prstGeom>
        </p:spPr>
      </p:pic>
      <p:sp>
        <p:nvSpPr>
          <p:cNvPr id="14" name="Shape 295"/>
          <p:cNvSpPr txBox="1"/>
          <p:nvPr/>
        </p:nvSpPr>
        <p:spPr>
          <a:xfrm>
            <a:off x="1024174" y="629131"/>
            <a:ext cx="443899" cy="396874"/>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1800" b="1" dirty="0">
                <a:solidFill>
                  <a:schemeClr val="bg1"/>
                </a:solidFill>
                <a:latin typeface="Calibri"/>
                <a:ea typeface="Calibri"/>
                <a:cs typeface="Calibri"/>
                <a:sym typeface="Calibri"/>
              </a:rPr>
              <a:t>(1)</a:t>
            </a:r>
            <a:endParaRPr lang="en-US" sz="1800" b="1" i="0" u="none" strike="noStrike" cap="none" dirty="0">
              <a:solidFill>
                <a:schemeClr val="bg1"/>
              </a:solidFill>
              <a:latin typeface="Calibri"/>
              <a:ea typeface="Calibri"/>
              <a:cs typeface="Calibri"/>
              <a:sym typeface="Calibri"/>
            </a:endParaRPr>
          </a:p>
        </p:txBody>
      </p:sp>
      <p:sp>
        <p:nvSpPr>
          <p:cNvPr id="15" name="Shape 295"/>
          <p:cNvSpPr txBox="1"/>
          <p:nvPr/>
        </p:nvSpPr>
        <p:spPr>
          <a:xfrm>
            <a:off x="3208365" y="629131"/>
            <a:ext cx="572668" cy="512001"/>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1800" b="1" dirty="0">
                <a:solidFill>
                  <a:schemeClr val="bg1"/>
                </a:solidFill>
                <a:latin typeface="Calibri"/>
                <a:ea typeface="Calibri"/>
                <a:cs typeface="Calibri"/>
                <a:sym typeface="Calibri"/>
              </a:rPr>
              <a:t>(2)</a:t>
            </a:r>
            <a:endParaRPr lang="en-US" sz="1800" b="1" i="0" u="none" strike="noStrike" cap="none" dirty="0">
              <a:solidFill>
                <a:schemeClr val="bg1"/>
              </a:solidFill>
              <a:latin typeface="Calibri"/>
              <a:ea typeface="Calibri"/>
              <a:cs typeface="Calibri"/>
              <a:sym typeface="Calibri"/>
            </a:endParaRPr>
          </a:p>
        </p:txBody>
      </p: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10835" b="7481"/>
          <a:stretch/>
        </p:blipFill>
        <p:spPr>
          <a:xfrm>
            <a:off x="5773004" y="597401"/>
            <a:ext cx="2297138" cy="1668502"/>
          </a:xfrm>
          <a:prstGeom prst="rect">
            <a:avLst/>
          </a:prstGeom>
        </p:spPr>
      </p:pic>
      <p:sp>
        <p:nvSpPr>
          <p:cNvPr id="16" name="Shape 295"/>
          <p:cNvSpPr txBox="1"/>
          <p:nvPr/>
        </p:nvSpPr>
        <p:spPr>
          <a:xfrm>
            <a:off x="5765812" y="1782675"/>
            <a:ext cx="572668" cy="512001"/>
          </a:xfrm>
          <a:prstGeom prst="rect">
            <a:avLst/>
          </a:prstGeom>
          <a:noFill/>
          <a:ln>
            <a:noFill/>
          </a:ln>
        </p:spPr>
        <p:txBody>
          <a:bodyPr lIns="91425" tIns="45700" rIns="91425" bIns="45700" anchor="t" anchorCtr="0">
            <a:noAutofit/>
          </a:bodyPr>
          <a:lstStyle/>
          <a:p>
            <a:pPr marR="0" lvl="0" algn="l" rtl="0">
              <a:lnSpc>
                <a:spcPct val="100000"/>
              </a:lnSpc>
              <a:spcBef>
                <a:spcPts val="0"/>
              </a:spcBef>
              <a:spcAft>
                <a:spcPts val="0"/>
              </a:spcAft>
              <a:buClr>
                <a:schemeClr val="dk1"/>
              </a:buClr>
              <a:buSzPct val="100000"/>
            </a:pPr>
            <a:r>
              <a:rPr lang="en-US" sz="1800" b="1" dirty="0">
                <a:solidFill>
                  <a:schemeClr val="bg1"/>
                </a:solidFill>
                <a:latin typeface="Calibri"/>
                <a:ea typeface="Calibri"/>
                <a:cs typeface="Calibri"/>
                <a:sym typeface="Calibri"/>
              </a:rPr>
              <a:t>(3)</a:t>
            </a:r>
            <a:endParaRPr lang="en-US" sz="1800" b="1" i="0" u="none" strike="noStrike" cap="none" dirty="0">
              <a:solidFill>
                <a:schemeClr val="bg1"/>
              </a:solidFill>
              <a:latin typeface="Calibri"/>
              <a:ea typeface="Calibri"/>
              <a:cs typeface="Calibri"/>
              <a:sym typeface="Calibri"/>
            </a:endParaRPr>
          </a:p>
        </p:txBody>
      </p:sp>
      <p:pic>
        <p:nvPicPr>
          <p:cNvPr id="12" name="Picture 11">
            <a:extLst>
              <a:ext uri="{FF2B5EF4-FFF2-40B4-BE49-F238E27FC236}">
                <a16:creationId xmlns:a16="http://schemas.microsoft.com/office/drawing/2014/main" id="{CDA8B752-3333-8646-A8FF-24777EB25B2E}"/>
              </a:ext>
            </a:extLst>
          </p:cNvPr>
          <p:cNvPicPr>
            <a:picLocks noChangeAspect="1"/>
          </p:cNvPicPr>
          <p:nvPr/>
        </p:nvPicPr>
        <p:blipFill rotWithShape="1">
          <a:blip r:embed="rId6"/>
          <a:srcRect r="13953" b="1240"/>
          <a:stretch/>
        </p:blipFill>
        <p:spPr>
          <a:xfrm>
            <a:off x="432951" y="3097085"/>
            <a:ext cx="1035122" cy="891044"/>
          </a:xfrm>
          <a:prstGeom prst="rect">
            <a:avLst/>
          </a:prstGeom>
        </p:spPr>
      </p:pic>
      <p:pic>
        <p:nvPicPr>
          <p:cNvPr id="13" name="Picture 12">
            <a:extLst>
              <a:ext uri="{FF2B5EF4-FFF2-40B4-BE49-F238E27FC236}">
                <a16:creationId xmlns:a16="http://schemas.microsoft.com/office/drawing/2014/main" id="{06B971E2-48C3-BE4A-8052-1CDC113BF617}"/>
              </a:ext>
            </a:extLst>
          </p:cNvPr>
          <p:cNvPicPr>
            <a:picLocks noChangeAspect="1"/>
          </p:cNvPicPr>
          <p:nvPr/>
        </p:nvPicPr>
        <p:blipFill rotWithShape="1">
          <a:blip r:embed="rId7"/>
          <a:srcRect t="11938" r="21976"/>
          <a:stretch/>
        </p:blipFill>
        <p:spPr>
          <a:xfrm>
            <a:off x="432951" y="4371239"/>
            <a:ext cx="1052623" cy="891043"/>
          </a:xfrm>
          <a:prstGeom prst="rect">
            <a:avLst/>
          </a:prstGeom>
        </p:spPr>
      </p:pic>
    </p:spTree>
    <p:extLst>
      <p:ext uri="{BB962C8B-B14F-4D97-AF65-F5344CB8AC3E}">
        <p14:creationId xmlns:p14="http://schemas.microsoft.com/office/powerpoint/2010/main" val="3587460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97">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97">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LS02 Summary</a:t>
            </a:r>
            <a:endParaRPr sz="2400" dirty="0"/>
          </a:p>
        </p:txBody>
      </p:sp>
      <p:sp>
        <p:nvSpPr>
          <p:cNvPr id="2" name="Text Placeholder 1">
            <a:extLst>
              <a:ext uri="{FF2B5EF4-FFF2-40B4-BE49-F238E27FC236}">
                <a16:creationId xmlns:a16="http://schemas.microsoft.com/office/drawing/2014/main" id="{8CBEDB98-920D-DA48-8BE9-22B4251D5910}"/>
              </a:ext>
            </a:extLst>
          </p:cNvPr>
          <p:cNvSpPr>
            <a:spLocks noGrp="1"/>
          </p:cNvSpPr>
          <p:nvPr>
            <p:ph type="body" sz="quarter" idx="10"/>
          </p:nvPr>
        </p:nvSpPr>
        <p:spPr/>
        <p:txBody>
          <a:bodyPr/>
          <a:lstStyle/>
          <a:p>
            <a:r>
              <a:rPr lang="en-US" b="1" dirty="0">
                <a:solidFill>
                  <a:schemeClr val="tx1">
                    <a:lumMod val="95000"/>
                    <a:lumOff val="5000"/>
                  </a:schemeClr>
                </a:solidFill>
              </a:rPr>
              <a:t>What did we figure out? </a:t>
            </a:r>
          </a:p>
          <a:p>
            <a:r>
              <a:rPr lang="en-US" dirty="0">
                <a:solidFill>
                  <a:schemeClr val="tx1">
                    <a:lumMod val="95000"/>
                    <a:lumOff val="5000"/>
                  </a:schemeClr>
                </a:solidFill>
              </a:rPr>
              <a:t>Despite all the diversity of life on our planet there are several characteristics that every living organism has in common. We also figured out that the environment plays a role in how similar organisms can be very different. </a:t>
            </a:r>
            <a:r>
              <a:rPr lang="en-US" dirty="0"/>
              <a:t>We also figured out that the environment might play a role in how similar organisms can be very different. </a:t>
            </a:r>
            <a:endParaRPr lang="en-US" dirty="0">
              <a:solidFill>
                <a:schemeClr val="tx1">
                  <a:lumMod val="95000"/>
                  <a:lumOff val="5000"/>
                </a:schemeClr>
              </a:solidFill>
            </a:endParaRPr>
          </a:p>
        </p:txBody>
      </p:sp>
      <p:sp>
        <p:nvSpPr>
          <p:cNvPr id="3" name="Text Placeholder 2">
            <a:extLst>
              <a:ext uri="{FF2B5EF4-FFF2-40B4-BE49-F238E27FC236}">
                <a16:creationId xmlns:a16="http://schemas.microsoft.com/office/drawing/2014/main" id="{1188E32C-DA35-494E-A30F-5686B874BE1A}"/>
              </a:ext>
            </a:extLst>
          </p:cNvPr>
          <p:cNvSpPr>
            <a:spLocks noGrp="1"/>
          </p:cNvSpPr>
          <p:nvPr>
            <p:ph type="body" sz="quarter" idx="11"/>
          </p:nvPr>
        </p:nvSpPr>
        <p:spPr/>
        <p:txBody>
          <a:bodyPr/>
          <a:lstStyle/>
          <a:p>
            <a:r>
              <a:rPr lang="en-US" b="1" dirty="0"/>
              <a:t>U&amp;D LS02 Teacher Reflection Notes:</a:t>
            </a:r>
          </a:p>
          <a:p>
            <a:r>
              <a:rPr lang="en-US" dirty="0"/>
              <a:t>Things that went well…</a:t>
            </a:r>
          </a:p>
          <a:p>
            <a:endParaRPr lang="en-US" dirty="0"/>
          </a:p>
          <a:p>
            <a:endParaRPr lang="en-US" dirty="0"/>
          </a:p>
          <a:p>
            <a:endParaRPr lang="en-US" dirty="0"/>
          </a:p>
          <a:p>
            <a:r>
              <a:rPr lang="en-US" dirty="0"/>
              <a:t>Things I would change…</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47807684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Learning Segment 03 Overview</a:t>
            </a:r>
            <a:endParaRPr sz="2400" dirty="0"/>
          </a:p>
        </p:txBody>
      </p:sp>
      <p:sp>
        <p:nvSpPr>
          <p:cNvPr id="7" name="Text Placeholder 6">
            <a:extLst>
              <a:ext uri="{FF2B5EF4-FFF2-40B4-BE49-F238E27FC236}">
                <a16:creationId xmlns:a16="http://schemas.microsoft.com/office/drawing/2014/main" id="{5895BD03-C411-1B43-B909-4FBC5C4A4A64}"/>
              </a:ext>
            </a:extLst>
          </p:cNvPr>
          <p:cNvSpPr>
            <a:spLocks noGrp="1"/>
          </p:cNvSpPr>
          <p:nvPr>
            <p:ph type="body" sz="quarter" idx="10"/>
          </p:nvPr>
        </p:nvSpPr>
        <p:spPr/>
        <p:txBody>
          <a:bodyPr/>
          <a:lstStyle/>
          <a:p>
            <a:r>
              <a:rPr lang="en-US" dirty="0"/>
              <a:t>P</a:t>
            </a:r>
            <a:r>
              <a:rPr lang="en-US" dirty="0">
                <a:sym typeface="Wingdings" pitchFamily="2" charset="2"/>
              </a:rPr>
              <a:t></a:t>
            </a:r>
            <a:r>
              <a:rPr lang="en-US" dirty="0"/>
              <a:t>Q: Students generate a driving question (and perhaps sub-questions) about biology for the year. </a:t>
            </a:r>
            <a:br>
              <a:rPr lang="en-US" dirty="0"/>
            </a:br>
            <a:br>
              <a:rPr lang="en-US" dirty="0"/>
            </a:br>
            <a:endParaRPr lang="en-US" dirty="0"/>
          </a:p>
          <a:p>
            <a:endParaRPr lang="en-US" dirty="0"/>
          </a:p>
          <a:p>
            <a:endParaRPr lang="en-US" dirty="0"/>
          </a:p>
        </p:txBody>
      </p:sp>
      <p:sp>
        <p:nvSpPr>
          <p:cNvPr id="9" name="Text Placeholder 8">
            <a:extLst>
              <a:ext uri="{FF2B5EF4-FFF2-40B4-BE49-F238E27FC236}">
                <a16:creationId xmlns:a16="http://schemas.microsoft.com/office/drawing/2014/main" id="{5C694FE6-AD17-E641-8465-D4D921A2B544}"/>
              </a:ext>
            </a:extLst>
          </p:cNvPr>
          <p:cNvSpPr>
            <a:spLocks noGrp="1"/>
          </p:cNvSpPr>
          <p:nvPr>
            <p:ph type="body" sz="quarter" idx="12"/>
          </p:nvPr>
        </p:nvSpPr>
        <p:spPr/>
        <p:txBody>
          <a:bodyPr/>
          <a:lstStyle/>
          <a:p>
            <a:r>
              <a:rPr lang="en-US" dirty="0"/>
              <a:t>Resources you will need:</a:t>
            </a:r>
          </a:p>
          <a:p>
            <a:r>
              <a:rPr lang="en-US" dirty="0"/>
              <a:t>U&amp;D Doodle Sheet</a:t>
            </a:r>
          </a:p>
          <a:p>
            <a:r>
              <a:rPr lang="en-US" dirty="0"/>
              <a:t>Websites of interest:</a:t>
            </a:r>
          </a:p>
          <a:p>
            <a:r>
              <a:rPr lang="en-US" dirty="0"/>
              <a:t>Check individual slides for resources. </a:t>
            </a:r>
          </a:p>
          <a:p>
            <a:r>
              <a:rPr lang="en-US" dirty="0"/>
              <a:t>MBER Essentials:</a:t>
            </a:r>
          </a:p>
          <a:p>
            <a:r>
              <a:rPr lang="en-US" dirty="0"/>
              <a:t>Whiteboards</a:t>
            </a:r>
          </a:p>
          <a:p>
            <a:r>
              <a:rPr lang="en-US" dirty="0"/>
              <a:t>Norms of Conversation</a:t>
            </a:r>
          </a:p>
        </p:txBody>
      </p:sp>
      <p:sp>
        <p:nvSpPr>
          <p:cNvPr id="8" name="Text Placeholder 7">
            <a:extLst>
              <a:ext uri="{FF2B5EF4-FFF2-40B4-BE49-F238E27FC236}">
                <a16:creationId xmlns:a16="http://schemas.microsoft.com/office/drawing/2014/main" id="{A0EC5D84-AC3C-B24D-9E83-58F805439D8A}"/>
              </a:ext>
            </a:extLst>
          </p:cNvPr>
          <p:cNvSpPr>
            <a:spLocks noGrp="1"/>
          </p:cNvSpPr>
          <p:nvPr>
            <p:ph type="body" sz="quarter" idx="11"/>
          </p:nvPr>
        </p:nvSpPr>
        <p:spPr/>
        <p:txBody>
          <a:bodyPr/>
          <a:lstStyle/>
          <a:p>
            <a:r>
              <a:rPr lang="en-US" dirty="0"/>
              <a:t>20 minutes</a:t>
            </a:r>
          </a:p>
        </p:txBody>
      </p:sp>
      <p:sp>
        <p:nvSpPr>
          <p:cNvPr id="36" name="Content Placeholder 2"/>
          <p:cNvSpPr txBox="1">
            <a:spLocks/>
          </p:cNvSpPr>
          <p:nvPr/>
        </p:nvSpPr>
        <p:spPr>
          <a:xfrm>
            <a:off x="4237148" y="3523632"/>
            <a:ext cx="4583401" cy="2708891"/>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400" b="1" dirty="0">
                <a:cs typeface="Arial" panose="020B0604020202020204" pitchFamily="34" charset="0"/>
              </a:rPr>
              <a:t>Notes and Details:</a:t>
            </a:r>
          </a:p>
          <a:p>
            <a:pPr marL="0" indent="0">
              <a:buNone/>
            </a:pPr>
            <a:r>
              <a:rPr lang="en-US" sz="1400" dirty="0"/>
              <a:t>Your students have now seen a broad pattern of unity and diversity among biological organisms. Additionally, they’ve seen patterns of “nested similarity” and the match between organisms and their environment. All of these observations serve as an important class of phenomena that students will consider throughout the year. </a:t>
            </a:r>
            <a:endParaRPr lang="en-US" sz="1400" dirty="0">
              <a:ea typeface="MS Mincho"/>
              <a:cs typeface="Times New Roman" panose="02020603050405020304" pitchFamily="18" charset="0"/>
            </a:endParaRPr>
          </a:p>
          <a:p>
            <a:pPr marL="0" indent="0">
              <a:buNone/>
            </a:pPr>
            <a:r>
              <a:rPr lang="en-US" sz="1400" dirty="0">
                <a:cs typeface="Arial" panose="020B0604020202020204" pitchFamily="34" charset="0"/>
              </a:rPr>
              <a:t>				&lt;continued on next slide&gt;</a:t>
            </a:r>
          </a:p>
        </p:txBody>
      </p:sp>
    </p:spTree>
    <p:extLst>
      <p:ext uri="{BB962C8B-B14F-4D97-AF65-F5344CB8AC3E}">
        <p14:creationId xmlns:p14="http://schemas.microsoft.com/office/powerpoint/2010/main" val="132095390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solidFill>
                  <a:schemeClr val="bg1"/>
                </a:solidFill>
              </a:rPr>
              <a:t>Learning Segment 03 Overview continued</a:t>
            </a:r>
            <a:endParaRPr sz="2400" dirty="0"/>
          </a:p>
        </p:txBody>
      </p:sp>
      <p:sp>
        <p:nvSpPr>
          <p:cNvPr id="5" name="Content Placeholder 2"/>
          <p:cNvSpPr txBox="1">
            <a:spLocks/>
          </p:cNvSpPr>
          <p:nvPr/>
        </p:nvSpPr>
        <p:spPr>
          <a:xfrm>
            <a:off x="439340" y="671332"/>
            <a:ext cx="8229600" cy="5685018"/>
          </a:xfrm>
          <a:prstGeom prst="rect">
            <a:avLst/>
          </a:prstGeom>
        </p:spPr>
        <p:txBody>
          <a:bodyPr>
            <a:normAutofit fontScale="4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buNone/>
            </a:pPr>
            <a:r>
              <a:rPr lang="en-US" sz="2500" dirty="0"/>
              <a:t>Students will now develop their overall </a:t>
            </a:r>
            <a:r>
              <a:rPr lang="en-US" sz="2500" i="1" dirty="0"/>
              <a:t>biology</a:t>
            </a:r>
            <a:r>
              <a:rPr lang="en-US" sz="2500" dirty="0"/>
              <a:t> </a:t>
            </a:r>
            <a:r>
              <a:rPr lang="en-US" sz="2500" u="sng" dirty="0"/>
              <a:t>question</a:t>
            </a:r>
            <a:r>
              <a:rPr lang="en-US" sz="2500" dirty="0"/>
              <a:t> for the year. It is important for the students to develop the question, but ok for you to guide it into a question similar to:  How are the organisms on our planet so different yet they share so many similarities. The students may even add a part about the environment. (What role does the environment play in the differences and similarities of life on our planet?)</a:t>
            </a:r>
          </a:p>
          <a:p>
            <a:pPr marL="0" indent="0">
              <a:lnSpc>
                <a:spcPct val="120000"/>
              </a:lnSpc>
              <a:buNone/>
            </a:pPr>
            <a:endParaRPr lang="en-US" sz="2500" dirty="0"/>
          </a:p>
          <a:p>
            <a:pPr marL="0" indent="0">
              <a:lnSpc>
                <a:spcPct val="120000"/>
              </a:lnSpc>
              <a:spcBef>
                <a:spcPts val="0"/>
              </a:spcBef>
              <a:buNone/>
            </a:pPr>
            <a:r>
              <a:rPr lang="en-US" sz="2500" dirty="0"/>
              <a:t>Decide how you will co-generate the driving question.</a:t>
            </a:r>
          </a:p>
          <a:p>
            <a:pPr marL="0" indent="0">
              <a:lnSpc>
                <a:spcPct val="120000"/>
              </a:lnSpc>
              <a:spcBef>
                <a:spcPts val="0"/>
              </a:spcBef>
              <a:buNone/>
            </a:pPr>
            <a:r>
              <a:rPr lang="en-US" sz="2500" dirty="0"/>
              <a:t>Students can work in groups to come up with multiple candidate questions. After each group shares their question, the class can come to a consensus about which question, or combination of questions makes the most sense.</a:t>
            </a:r>
          </a:p>
          <a:p>
            <a:pPr marL="0" indent="0">
              <a:lnSpc>
                <a:spcPct val="120000"/>
              </a:lnSpc>
              <a:spcBef>
                <a:spcPts val="0"/>
              </a:spcBef>
              <a:buNone/>
            </a:pPr>
            <a:r>
              <a:rPr lang="en-US" sz="2500" dirty="0"/>
              <a:t>It is up to you how much you want/need to direct generation of this question. It should relate to unity and diversity as a pattern and be a sense-making questions (a “how” or “why” question that warrants a deeper explanation). Students will return at the end of the curriculum to try an answer it, so it needs to be rich enough. And don’t worry about getting the exact, “right” question. You and your students can always revise and add to this question. </a:t>
            </a:r>
            <a:endParaRPr lang="en-US" sz="2500" b="1" dirty="0"/>
          </a:p>
          <a:p>
            <a:pPr marL="0" indent="0">
              <a:lnSpc>
                <a:spcPct val="120000"/>
              </a:lnSpc>
              <a:spcBef>
                <a:spcPts val="0"/>
              </a:spcBef>
              <a:buNone/>
            </a:pPr>
            <a:r>
              <a:rPr lang="en-US" sz="2500" dirty="0"/>
              <a:t>Many possible sub questions exist within this broader question: Be mindful to take the opportunity to address any sub-questions students may generate as opportunities arise throughout the year.</a:t>
            </a:r>
          </a:p>
          <a:p>
            <a:pPr marL="0" indent="0">
              <a:lnSpc>
                <a:spcPct val="120000"/>
              </a:lnSpc>
              <a:buNone/>
            </a:pPr>
            <a:endParaRPr lang="en-US" sz="2500" dirty="0"/>
          </a:p>
          <a:p>
            <a:pPr marL="0" indent="0">
              <a:lnSpc>
                <a:spcPct val="120000"/>
              </a:lnSpc>
              <a:buNone/>
            </a:pPr>
            <a:r>
              <a:rPr lang="en-US" sz="2500" dirty="0"/>
              <a:t>Write the question on poster paper and post in the classroom. This will help to remind everyone that one of your goals for the year is to make sense of several models so you can fully answer the Overall Question of the Year. </a:t>
            </a:r>
          </a:p>
          <a:p>
            <a:pPr marL="0" indent="0">
              <a:lnSpc>
                <a:spcPct val="120000"/>
              </a:lnSpc>
              <a:buNone/>
            </a:pPr>
            <a:endParaRPr lang="en-US" sz="2500" dirty="0"/>
          </a:p>
          <a:p>
            <a:pPr marL="0" indent="0">
              <a:lnSpc>
                <a:spcPct val="120000"/>
              </a:lnSpc>
              <a:buNone/>
            </a:pPr>
            <a:r>
              <a:rPr lang="en-US" sz="2500" dirty="0"/>
              <a:t>In summary:</a:t>
            </a:r>
          </a:p>
          <a:p>
            <a:pPr marL="0" indent="0">
              <a:lnSpc>
                <a:spcPct val="120000"/>
              </a:lnSpc>
              <a:spcBef>
                <a:spcPts val="0"/>
              </a:spcBef>
              <a:buNone/>
            </a:pPr>
            <a:endParaRPr lang="en-US" sz="2500" dirty="0"/>
          </a:p>
          <a:p>
            <a:pPr marL="0" lvl="0" indent="0">
              <a:lnSpc>
                <a:spcPct val="120000"/>
              </a:lnSpc>
              <a:spcBef>
                <a:spcPts val="0"/>
              </a:spcBef>
              <a:buClr>
                <a:srgbClr val="2B7C01"/>
              </a:buClr>
              <a:buSzPct val="25000"/>
              <a:buNone/>
            </a:pPr>
            <a:r>
              <a:rPr lang="en-US" sz="2500" i="1" dirty="0">
                <a:sym typeface="Wingdings" panose="05000000000000000000" pitchFamily="2" charset="2"/>
              </a:rPr>
              <a:t> </a:t>
            </a:r>
            <a:r>
              <a:rPr lang="en-US" sz="2500" i="1" dirty="0"/>
              <a:t>Have STUDENTS generate their OWN QUESTION as much as possible.</a:t>
            </a:r>
          </a:p>
          <a:p>
            <a:pPr marL="0" lvl="0" indent="0">
              <a:lnSpc>
                <a:spcPct val="120000"/>
              </a:lnSpc>
              <a:spcBef>
                <a:spcPts val="0"/>
              </a:spcBef>
              <a:buClr>
                <a:srgbClr val="2B7C01"/>
              </a:buClr>
              <a:buSzPct val="25000"/>
              <a:buNone/>
            </a:pPr>
            <a:endParaRPr lang="en-US" sz="2500" i="1" dirty="0"/>
          </a:p>
          <a:p>
            <a:pPr marL="0" indent="0">
              <a:lnSpc>
                <a:spcPct val="120000"/>
              </a:lnSpc>
              <a:spcBef>
                <a:spcPts val="0"/>
              </a:spcBef>
              <a:buClr>
                <a:srgbClr val="2B7C01"/>
              </a:buClr>
              <a:buSzPct val="25000"/>
              <a:buNone/>
            </a:pPr>
            <a:r>
              <a:rPr lang="en-US" sz="2500" i="1" u="sng" dirty="0"/>
              <a:t>SAMPLE QUESTION</a:t>
            </a:r>
            <a:r>
              <a:rPr lang="en-US" sz="2500" i="1" dirty="0"/>
              <a:t>: “How did there come to be so much biodiversity on Earth and how did all those organisms come to have so much in common? (In other words How are living things alike yet so different?)”</a:t>
            </a:r>
          </a:p>
          <a:p>
            <a:pPr marL="0" lvl="0" indent="0">
              <a:lnSpc>
                <a:spcPct val="120000"/>
              </a:lnSpc>
              <a:spcBef>
                <a:spcPts val="0"/>
              </a:spcBef>
              <a:buClr>
                <a:srgbClr val="2B7C01"/>
              </a:buClr>
              <a:buSzPct val="25000"/>
              <a:buNone/>
            </a:pPr>
            <a:r>
              <a:rPr lang="en-US" sz="2500" i="1" dirty="0"/>
              <a:t>*And maybe- “Why are some organisms more similar than others?”</a:t>
            </a:r>
          </a:p>
          <a:p>
            <a:pPr marL="0" lvl="0" indent="0">
              <a:lnSpc>
                <a:spcPct val="120000"/>
              </a:lnSpc>
              <a:spcBef>
                <a:spcPts val="0"/>
              </a:spcBef>
              <a:buClr>
                <a:srgbClr val="2B7C01"/>
              </a:buClr>
              <a:buSzPct val="25000"/>
              <a:buNone/>
            </a:pPr>
            <a:endParaRPr lang="en-US" sz="2500" i="1" dirty="0"/>
          </a:p>
          <a:p>
            <a:pPr marL="0" indent="0">
              <a:lnSpc>
                <a:spcPct val="120000"/>
              </a:lnSpc>
              <a:spcBef>
                <a:spcPts val="0"/>
              </a:spcBef>
              <a:buClr>
                <a:srgbClr val="2B7C01"/>
              </a:buClr>
              <a:buSzPct val="25000"/>
              <a:buNone/>
            </a:pPr>
            <a:r>
              <a:rPr lang="en-US" sz="2500" dirty="0"/>
              <a:t>Also, remember there is </a:t>
            </a:r>
            <a:r>
              <a:rPr lang="en-US" sz="2500" b="1" dirty="0"/>
              <a:t>no</a:t>
            </a:r>
            <a:r>
              <a:rPr lang="en-US" sz="2500" dirty="0"/>
              <a:t> model development here. Acknowledge that we aren’t going to answer the question now. and be explicit with students that you’ll come back to looking at this pattern again at the </a:t>
            </a:r>
            <a:r>
              <a:rPr lang="en-US" sz="2500" b="1" i="1" dirty="0"/>
              <a:t>end</a:t>
            </a:r>
            <a:r>
              <a:rPr lang="en-US" sz="2500" b="1" dirty="0"/>
              <a:t> </a:t>
            </a:r>
            <a:r>
              <a:rPr lang="en-US" sz="2500" dirty="0"/>
              <a:t>of the year. They’ll have a chance to see how much they’ve learned!</a:t>
            </a:r>
            <a:endParaRPr lang="en-US" sz="2400" b="1" dirty="0"/>
          </a:p>
        </p:txBody>
      </p:sp>
    </p:spTree>
    <p:extLst>
      <p:ext uri="{BB962C8B-B14F-4D97-AF65-F5344CB8AC3E}">
        <p14:creationId xmlns:p14="http://schemas.microsoft.com/office/powerpoint/2010/main" val="59405950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Shape 306"/>
          <p:cNvSpPr txBox="1"/>
          <p:nvPr/>
        </p:nvSpPr>
        <p:spPr>
          <a:xfrm>
            <a:off x="497224" y="501143"/>
            <a:ext cx="8489587" cy="5065468"/>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3200" b="1" i="0" u="none" strike="noStrike" cap="none" dirty="0">
                <a:solidFill>
                  <a:schemeClr val="tx1"/>
                </a:solidFill>
                <a:latin typeface="Arial" panose="020B0604020202020204" pitchFamily="34" charset="0"/>
                <a:ea typeface="Calibri"/>
                <a:cs typeface="Arial" panose="020B0604020202020204" pitchFamily="34" charset="0"/>
                <a:sym typeface="Calibri"/>
              </a:rPr>
              <a:t>OVERALL QUESTION </a:t>
            </a:r>
            <a:r>
              <a:rPr lang="en-US" sz="3200" b="1" i="1" u="none" strike="noStrike" cap="none" dirty="0">
                <a:solidFill>
                  <a:schemeClr val="tx1"/>
                </a:solidFill>
                <a:latin typeface="Arial" panose="020B0604020202020204" pitchFamily="34" charset="0"/>
                <a:ea typeface="Calibri"/>
                <a:cs typeface="Arial" panose="020B0604020202020204" pitchFamily="34" charset="0"/>
                <a:sym typeface="Calibri"/>
              </a:rPr>
              <a:t>about biology </a:t>
            </a:r>
            <a:r>
              <a:rPr lang="en-US" sz="3200" b="1" i="0" u="none" strike="noStrike" cap="none" dirty="0">
                <a:solidFill>
                  <a:schemeClr val="tx1"/>
                </a:solidFill>
                <a:latin typeface="Arial" panose="020B0604020202020204" pitchFamily="34" charset="0"/>
                <a:ea typeface="Calibri"/>
                <a:cs typeface="Arial" panose="020B0604020202020204" pitchFamily="34" charset="0"/>
                <a:sym typeface="Calibri"/>
              </a:rPr>
              <a:t>FOR THE YEAR:</a:t>
            </a:r>
          </a:p>
          <a:p>
            <a:pPr marL="0" marR="0" lvl="0" indent="0" algn="l" rtl="0">
              <a:lnSpc>
                <a:spcPct val="100000"/>
              </a:lnSpc>
              <a:spcBef>
                <a:spcPts val="0"/>
              </a:spcBef>
              <a:spcAft>
                <a:spcPts val="0"/>
              </a:spcAft>
              <a:buClr>
                <a:srgbClr val="000000"/>
              </a:buClr>
              <a:buFont typeface="Arial"/>
              <a:buNone/>
            </a:pPr>
            <a:r>
              <a:rPr lang="en-US" sz="3200" b="0" i="0" u="none" strike="noStrike" cap="none" dirty="0">
                <a:solidFill>
                  <a:srgbClr val="00B0F0"/>
                </a:solidFill>
                <a:latin typeface="Arial" panose="020B0604020202020204" pitchFamily="34" charset="0"/>
                <a:ea typeface="Calibri"/>
                <a:cs typeface="Arial" panose="020B0604020202020204" pitchFamily="34" charset="0"/>
                <a:sym typeface="Calibri"/>
              </a:rPr>
              <a:t>[insert question here]</a:t>
            </a:r>
            <a:endParaRPr sz="3200" b="0" i="0" u="none" strike="noStrike" cap="none" dirty="0">
              <a:solidFill>
                <a:srgbClr val="00B0F0"/>
              </a:solidFill>
              <a:latin typeface="Arial" panose="020B0604020202020204" pitchFamily="34" charset="0"/>
              <a:ea typeface="Calibri"/>
              <a:cs typeface="Arial" panose="020B0604020202020204" pitchFamily="34" charset="0"/>
              <a:sym typeface="Calibri"/>
            </a:endParaRPr>
          </a:p>
        </p:txBody>
      </p:sp>
      <p:sp>
        <p:nvSpPr>
          <p:cNvPr id="4" name="Shape 297"/>
          <p:cNvSpPr txBox="1"/>
          <p:nvPr/>
        </p:nvSpPr>
        <p:spPr>
          <a:xfrm>
            <a:off x="1696777" y="5332925"/>
            <a:ext cx="7086615" cy="156966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D06A28"/>
              </a:buClr>
              <a:buSzPct val="25000"/>
              <a:buFont typeface="Calibri"/>
              <a:buNone/>
            </a:pPr>
            <a:r>
              <a:rPr lang="en-US" sz="3200" b="0" i="0" u="none" strike="noStrike" cap="none" dirty="0">
                <a:solidFill>
                  <a:schemeClr val="tx1"/>
                </a:solidFill>
                <a:latin typeface="Arial" panose="020B0604020202020204" pitchFamily="34" charset="0"/>
                <a:ea typeface="Calibri"/>
                <a:cs typeface="Arial" panose="020B0604020202020204" pitchFamily="34" charset="0"/>
                <a:sym typeface="Calibri"/>
              </a:rPr>
              <a:t>Let’s recor</a:t>
            </a:r>
            <a:r>
              <a:rPr lang="en-US" sz="3200" dirty="0">
                <a:solidFill>
                  <a:schemeClr val="tx1"/>
                </a:solidFill>
                <a:latin typeface="Arial" panose="020B0604020202020204" pitchFamily="34" charset="0"/>
                <a:ea typeface="Calibri"/>
                <a:cs typeface="Arial" panose="020B0604020202020204" pitchFamily="34" charset="0"/>
                <a:sym typeface="Calibri"/>
              </a:rPr>
              <a:t>d this question </a:t>
            </a:r>
          </a:p>
          <a:p>
            <a:pPr marL="0" marR="0" lvl="0" indent="0" algn="l" rtl="0">
              <a:lnSpc>
                <a:spcPct val="100000"/>
              </a:lnSpc>
              <a:spcBef>
                <a:spcPts val="0"/>
              </a:spcBef>
              <a:spcAft>
                <a:spcPts val="0"/>
              </a:spcAft>
              <a:buClr>
                <a:srgbClr val="D06A28"/>
              </a:buClr>
              <a:buSzPct val="25000"/>
              <a:buFont typeface="Calibri"/>
              <a:buNone/>
            </a:pPr>
            <a:r>
              <a:rPr lang="en-US" sz="3200" dirty="0">
                <a:solidFill>
                  <a:schemeClr val="tx1"/>
                </a:solidFill>
                <a:latin typeface="Arial" panose="020B0604020202020204" pitchFamily="34" charset="0"/>
                <a:ea typeface="Calibri"/>
                <a:cs typeface="Arial" panose="020B0604020202020204" pitchFamily="34" charset="0"/>
                <a:sym typeface="Calibri"/>
              </a:rPr>
              <a:t>(or these questions) in </a:t>
            </a:r>
            <a:r>
              <a:rPr lang="en-US" sz="3200" b="0" i="0" u="sng" strike="noStrike" cap="none" dirty="0">
                <a:solidFill>
                  <a:schemeClr val="tx1"/>
                </a:solidFill>
                <a:latin typeface="Arial" panose="020B0604020202020204" pitchFamily="34" charset="0"/>
                <a:ea typeface="Calibri"/>
                <a:cs typeface="Arial" panose="020B0604020202020204" pitchFamily="34" charset="0"/>
                <a:sym typeface="Calibri"/>
              </a:rPr>
              <a:t>Doodle Box G</a:t>
            </a:r>
            <a:r>
              <a:rPr lang="en-US" sz="3200" b="0" i="0" u="none" strike="noStrike" cap="none" dirty="0">
                <a:solidFill>
                  <a:schemeClr val="tx1"/>
                </a:solidFill>
                <a:latin typeface="Arial" panose="020B0604020202020204" pitchFamily="34" charset="0"/>
                <a:ea typeface="Calibri"/>
                <a:cs typeface="Arial" panose="020B0604020202020204" pitchFamily="34" charset="0"/>
                <a:sym typeface="Calibri"/>
              </a:rPr>
              <a:t>.</a:t>
            </a:r>
          </a:p>
        </p:txBody>
      </p:sp>
      <p:pic>
        <p:nvPicPr>
          <p:cNvPr id="6" name="Picture 5">
            <a:extLst>
              <a:ext uri="{FF2B5EF4-FFF2-40B4-BE49-F238E27FC236}">
                <a16:creationId xmlns:a16="http://schemas.microsoft.com/office/drawing/2014/main" id="{663CD73C-067B-6144-A6BB-86F51F372B20}"/>
              </a:ext>
            </a:extLst>
          </p:cNvPr>
          <p:cNvPicPr>
            <a:picLocks noChangeAspect="1"/>
          </p:cNvPicPr>
          <p:nvPr/>
        </p:nvPicPr>
        <p:blipFill rotWithShape="1">
          <a:blip r:embed="rId3"/>
          <a:srcRect t="11938" r="21976"/>
          <a:stretch/>
        </p:blipFill>
        <p:spPr>
          <a:xfrm>
            <a:off x="570689" y="5332925"/>
            <a:ext cx="1052623" cy="8910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44EDC6-9520-DC48-8048-729E24543A2A}"/>
              </a:ext>
            </a:extLst>
          </p:cNvPr>
          <p:cNvSpPr>
            <a:spLocks noGrp="1"/>
          </p:cNvSpPr>
          <p:nvPr>
            <p:ph type="body" sz="quarter" idx="10"/>
          </p:nvPr>
        </p:nvSpPr>
        <p:spPr/>
        <p:txBody>
          <a:bodyPr/>
          <a:lstStyle/>
          <a:p>
            <a:r>
              <a:rPr lang="en-US" b="1" dirty="0">
                <a:solidFill>
                  <a:schemeClr val="tx1">
                    <a:lumMod val="95000"/>
                    <a:lumOff val="5000"/>
                  </a:schemeClr>
                </a:solidFill>
              </a:rPr>
              <a:t>What did we figure out? </a:t>
            </a:r>
          </a:p>
          <a:p>
            <a:r>
              <a:rPr lang="en-US" dirty="0">
                <a:solidFill>
                  <a:schemeClr val="tx1">
                    <a:lumMod val="95000"/>
                    <a:lumOff val="5000"/>
                  </a:schemeClr>
                </a:solidFill>
              </a:rPr>
              <a:t>We formed a question about life on this planet that will drive the year’s instruction.  We wondered about the phenomena of life being so different yet having several similar characteristics, and we wondered about the role the environment plays in all this unity and diversity. We will work throughout the year to develop a series of models that will help us answer our overall question at the end of the year.</a:t>
            </a:r>
          </a:p>
          <a:p>
            <a:endParaRPr lang="en-US" dirty="0">
              <a:solidFill>
                <a:schemeClr val="tx1">
                  <a:lumMod val="95000"/>
                  <a:lumOff val="5000"/>
                </a:schemeClr>
              </a:solidFill>
            </a:endParaRPr>
          </a:p>
          <a:p>
            <a:endParaRPr lang="en-US" dirty="0">
              <a:solidFill>
                <a:schemeClr val="tx1">
                  <a:lumMod val="95000"/>
                  <a:lumOff val="5000"/>
                </a:schemeClr>
              </a:solidFill>
            </a:endParaRPr>
          </a:p>
        </p:txBody>
      </p:sp>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LS03 Summary</a:t>
            </a:r>
            <a:endParaRPr sz="2400" dirty="0"/>
          </a:p>
        </p:txBody>
      </p:sp>
      <p:sp>
        <p:nvSpPr>
          <p:cNvPr id="3" name="Text Placeholder 2">
            <a:extLst>
              <a:ext uri="{FF2B5EF4-FFF2-40B4-BE49-F238E27FC236}">
                <a16:creationId xmlns:a16="http://schemas.microsoft.com/office/drawing/2014/main" id="{022E5875-B35C-4540-BADF-69875A3B9001}"/>
              </a:ext>
            </a:extLst>
          </p:cNvPr>
          <p:cNvSpPr>
            <a:spLocks noGrp="1"/>
          </p:cNvSpPr>
          <p:nvPr>
            <p:ph type="body" sz="quarter" idx="11"/>
          </p:nvPr>
        </p:nvSpPr>
        <p:spPr/>
        <p:txBody>
          <a:bodyPr/>
          <a:lstStyle/>
          <a:p>
            <a:r>
              <a:rPr lang="en-US" b="1" dirty="0"/>
              <a:t>U&amp;D LS03 Teacher Reflection Notes:</a:t>
            </a:r>
          </a:p>
          <a:p>
            <a:r>
              <a:rPr lang="en-US" dirty="0"/>
              <a:t>Things that went well…</a:t>
            </a:r>
          </a:p>
          <a:p>
            <a:endParaRPr lang="en-US" dirty="0"/>
          </a:p>
          <a:p>
            <a:endParaRPr lang="en-US" dirty="0"/>
          </a:p>
          <a:p>
            <a:endParaRPr lang="en-US" dirty="0"/>
          </a:p>
          <a:p>
            <a:r>
              <a:rPr lang="en-US" dirty="0"/>
              <a:t>Things I would change…</a:t>
            </a:r>
          </a:p>
          <a:p>
            <a:endParaRPr lang="en-US" dirty="0"/>
          </a:p>
        </p:txBody>
      </p:sp>
    </p:spTree>
    <p:extLst>
      <p:ext uri="{BB962C8B-B14F-4D97-AF65-F5344CB8AC3E}">
        <p14:creationId xmlns:p14="http://schemas.microsoft.com/office/powerpoint/2010/main" val="27756127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98393-E193-B344-B4FA-C6774B0D213F}"/>
              </a:ext>
            </a:extLst>
          </p:cNvPr>
          <p:cNvSpPr>
            <a:spLocks noGrp="1"/>
          </p:cNvSpPr>
          <p:nvPr>
            <p:ph type="title"/>
          </p:nvPr>
        </p:nvSpPr>
        <p:spPr/>
        <p:txBody>
          <a:bodyPr>
            <a:normAutofit/>
          </a:bodyPr>
          <a:lstStyle/>
          <a:p>
            <a:r>
              <a:rPr lang="en-US" sz="2400" dirty="0"/>
              <a:t>Symbols</a:t>
            </a:r>
          </a:p>
        </p:txBody>
      </p:sp>
    </p:spTree>
    <p:extLst>
      <p:ext uri="{BB962C8B-B14F-4D97-AF65-F5344CB8AC3E}">
        <p14:creationId xmlns:p14="http://schemas.microsoft.com/office/powerpoint/2010/main" val="277100791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lstStyle>
            <a:lvl1pPr>
              <a:defRPr sz="3400"/>
            </a:lvl1pPr>
          </a:lstStyle>
          <a:p>
            <a:r>
              <a:rPr lang="en-US" sz="2400" dirty="0">
                <a:solidFill>
                  <a:schemeClr val="bg1"/>
                </a:solidFill>
              </a:rPr>
              <a:t>PQM [For Teachers Only]</a:t>
            </a:r>
            <a:endParaRPr sz="2400" dirty="0"/>
          </a:p>
        </p:txBody>
      </p:sp>
      <p:sp>
        <p:nvSpPr>
          <p:cNvPr id="178" name="Shape 178"/>
          <p:cNvSpPr/>
          <p:nvPr/>
        </p:nvSpPr>
        <p:spPr>
          <a:xfrm>
            <a:off x="183615" y="3078067"/>
            <a:ext cx="8776770" cy="425822"/>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p>
            <a:pPr algn="l">
              <a:lnSpc>
                <a:spcPct val="120000"/>
              </a:lnSpc>
              <a:defRPr sz="3000" b="1">
                <a:solidFill>
                  <a:srgbClr val="583F34"/>
                </a:solidFill>
                <a:latin typeface="Arial"/>
                <a:ea typeface="Arial"/>
                <a:cs typeface="Arial"/>
                <a:sym typeface="Arial"/>
              </a:defRPr>
            </a:pPr>
            <a:endParaRPr sz="2109" dirty="0">
              <a:solidFill>
                <a:srgbClr val="256800"/>
              </a:solidFill>
            </a:endParaRPr>
          </a:p>
        </p:txBody>
      </p:sp>
      <p:sp>
        <p:nvSpPr>
          <p:cNvPr id="4" name="Content Placeholder 2"/>
          <p:cNvSpPr txBox="1">
            <a:spLocks/>
          </p:cNvSpPr>
          <p:nvPr/>
        </p:nvSpPr>
        <p:spPr>
          <a:xfrm>
            <a:off x="330200" y="630624"/>
            <a:ext cx="8483599" cy="5552472"/>
          </a:xfrm>
          <a:prstGeom prst="rect">
            <a:avLst/>
          </a:prstGeom>
        </p:spPr>
        <p:txBody>
          <a:bodyPr>
            <a:noAutofit/>
          </a:bodyPr>
          <a:lstStyle>
            <a:defPPr marR="0" lvl="0" algn="l" rtl="0">
              <a:lnSpc>
                <a:spcPct val="100000"/>
              </a:lnSpc>
              <a:spcBef>
                <a:spcPts val="0"/>
              </a:spcBef>
              <a:spcAft>
                <a:spcPts val="0"/>
              </a:spcAft>
            </a:defPPr>
            <a:lvl1pPr marL="342900" marR="0" lvl="0" indent="0" algn="l" rtl="0">
              <a:lnSpc>
                <a:spcPct val="100000"/>
              </a:lnSpc>
              <a:spcBef>
                <a:spcPts val="0"/>
              </a:spcBef>
              <a:spcAft>
                <a:spcPts val="60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a:lnSpc>
                <a:spcPct val="120000"/>
              </a:lnSpc>
            </a:pPr>
            <a:r>
              <a:rPr lang="en-US" sz="1600" b="1" dirty="0">
                <a:solidFill>
                  <a:schemeClr val="tx1">
                    <a:lumMod val="95000"/>
                    <a:lumOff val="5000"/>
                  </a:schemeClr>
                </a:solidFill>
                <a:latin typeface="+mn-lt"/>
              </a:rPr>
              <a:t>Phenomenon:</a:t>
            </a:r>
            <a:r>
              <a:rPr lang="en-US" sz="1600" dirty="0">
                <a:solidFill>
                  <a:schemeClr val="tx1">
                    <a:lumMod val="95000"/>
                    <a:lumOff val="5000"/>
                  </a:schemeClr>
                </a:solidFill>
                <a:latin typeface="+mn-lt"/>
              </a:rPr>
              <a:t> Life is diverse, yet there are some commonalities across organisms.</a:t>
            </a:r>
            <a:br>
              <a:rPr lang="en-US" sz="1600" dirty="0">
                <a:solidFill>
                  <a:schemeClr val="tx1">
                    <a:lumMod val="95000"/>
                    <a:lumOff val="5000"/>
                  </a:schemeClr>
                </a:solidFill>
                <a:latin typeface="+mn-lt"/>
              </a:rPr>
            </a:br>
            <a:r>
              <a:rPr lang="en-US" sz="1600" dirty="0">
                <a:solidFill>
                  <a:schemeClr val="tx1">
                    <a:lumMod val="95000"/>
                    <a:lumOff val="5000"/>
                  </a:schemeClr>
                </a:solidFill>
                <a:latin typeface="+mn-lt"/>
              </a:rPr>
              <a:t>We can see patterns of "nested similarity" where some kinds of life are more similar than others. Among much of the diversity we see, there is a striking pattern where organisms are fairly well matched to their environments.</a:t>
            </a:r>
          </a:p>
          <a:p>
            <a:pPr marL="0">
              <a:lnSpc>
                <a:spcPct val="120000"/>
              </a:lnSpc>
            </a:pPr>
            <a:r>
              <a:rPr lang="en-US" sz="1600" dirty="0">
                <a:solidFill>
                  <a:schemeClr val="tx1">
                    <a:lumMod val="95000"/>
                    <a:lumOff val="5000"/>
                  </a:schemeClr>
                </a:solidFill>
                <a:latin typeface="+mn-lt"/>
              </a:rPr>
              <a:t> </a:t>
            </a:r>
          </a:p>
          <a:p>
            <a:pPr marL="0">
              <a:lnSpc>
                <a:spcPct val="120000"/>
              </a:lnSpc>
            </a:pPr>
            <a:r>
              <a:rPr lang="en-US" sz="1600" b="1" dirty="0">
                <a:solidFill>
                  <a:schemeClr val="tx1">
                    <a:lumMod val="95000"/>
                    <a:lumOff val="5000"/>
                  </a:schemeClr>
                </a:solidFill>
                <a:latin typeface="+mn-lt"/>
              </a:rPr>
              <a:t>Question:</a:t>
            </a:r>
            <a:r>
              <a:rPr lang="en-US" sz="1600" dirty="0">
                <a:solidFill>
                  <a:schemeClr val="tx1">
                    <a:lumMod val="95000"/>
                    <a:lumOff val="5000"/>
                  </a:schemeClr>
                </a:solidFill>
                <a:latin typeface="+mn-lt"/>
              </a:rPr>
              <a:t> What might account for these patterns of Unity and Diversity? OR How can all organisms on Earth share so many characteristics and yet be so different? (Have YOUR students generate some a question as a class about biodiversity that will focus their attention across units this year)</a:t>
            </a:r>
          </a:p>
          <a:p>
            <a:pPr marL="0">
              <a:lnSpc>
                <a:spcPct val="120000"/>
              </a:lnSpc>
            </a:pPr>
            <a:endParaRPr lang="en-US" sz="1600" dirty="0">
              <a:solidFill>
                <a:schemeClr val="tx1">
                  <a:lumMod val="95000"/>
                  <a:lumOff val="5000"/>
                </a:schemeClr>
              </a:solidFill>
              <a:latin typeface="+mn-lt"/>
            </a:endParaRPr>
          </a:p>
          <a:p>
            <a:pPr marL="0">
              <a:lnSpc>
                <a:spcPct val="120000"/>
              </a:lnSpc>
            </a:pPr>
            <a:r>
              <a:rPr lang="en-US" sz="1600" b="1" dirty="0">
                <a:solidFill>
                  <a:schemeClr val="tx1">
                    <a:lumMod val="95000"/>
                    <a:lumOff val="5000"/>
                  </a:schemeClr>
                </a:solidFill>
                <a:latin typeface="+mn-lt"/>
              </a:rPr>
              <a:t>Model:</a:t>
            </a:r>
            <a:r>
              <a:rPr lang="en-US" sz="1600" dirty="0">
                <a:solidFill>
                  <a:schemeClr val="tx1">
                    <a:lumMod val="95000"/>
                    <a:lumOff val="5000"/>
                  </a:schemeClr>
                </a:solidFill>
                <a:latin typeface="+mn-lt"/>
              </a:rPr>
              <a:t> No model at this time. Students may have some ideas that explain unity and diversity, but the curriculum doesn’t address model-building for these big questions until the end of the year (see </a:t>
            </a:r>
            <a:r>
              <a:rPr lang="en-US" sz="1600" b="1" dirty="0">
                <a:solidFill>
                  <a:schemeClr val="tx1">
                    <a:lumMod val="95000"/>
                    <a:lumOff val="5000"/>
                  </a:schemeClr>
                </a:solidFill>
                <a:latin typeface="+mn-lt"/>
              </a:rPr>
              <a:t>Evolution on a Changing Earth</a:t>
            </a:r>
            <a:r>
              <a:rPr lang="en-US" sz="1600" dirty="0">
                <a:solidFill>
                  <a:schemeClr val="tx1">
                    <a:lumMod val="95000"/>
                    <a:lumOff val="5000"/>
                  </a:schemeClr>
                </a:solidFill>
                <a:latin typeface="+mn-lt"/>
              </a:rPr>
              <a:t>). </a:t>
            </a:r>
          </a:p>
        </p:txBody>
      </p:sp>
    </p:spTree>
    <p:extLst>
      <p:ext uri="{BB962C8B-B14F-4D97-AF65-F5344CB8AC3E}">
        <p14:creationId xmlns:p14="http://schemas.microsoft.com/office/powerpoint/2010/main" val="134371867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Learning Segment 01 Overview</a:t>
            </a:r>
            <a:endParaRPr sz="2400" dirty="0"/>
          </a:p>
        </p:txBody>
      </p:sp>
      <p:sp>
        <p:nvSpPr>
          <p:cNvPr id="3" name="Text Placeholder 2">
            <a:extLst>
              <a:ext uri="{FF2B5EF4-FFF2-40B4-BE49-F238E27FC236}">
                <a16:creationId xmlns:a16="http://schemas.microsoft.com/office/drawing/2014/main" id="{642F0C71-07F2-8E4A-ADA2-9C86B4C615D0}"/>
              </a:ext>
            </a:extLst>
          </p:cNvPr>
          <p:cNvSpPr>
            <a:spLocks noGrp="1"/>
          </p:cNvSpPr>
          <p:nvPr>
            <p:ph type="body" sz="quarter" idx="10"/>
          </p:nvPr>
        </p:nvSpPr>
        <p:spPr/>
        <p:txBody>
          <a:bodyPr/>
          <a:lstStyle/>
          <a:p>
            <a:r>
              <a:rPr lang="en-US" dirty="0"/>
              <a:t>P: Students explore the phenomenon of biodiversity on Earth by examining a number of organisms. </a:t>
            </a:r>
            <a:br>
              <a:rPr lang="en-US" dirty="0"/>
            </a:br>
            <a:endParaRPr lang="en-US" dirty="0"/>
          </a:p>
          <a:p>
            <a:endParaRPr lang="en-US" dirty="0"/>
          </a:p>
        </p:txBody>
      </p:sp>
      <p:sp>
        <p:nvSpPr>
          <p:cNvPr id="4" name="Text Placeholder 3">
            <a:extLst>
              <a:ext uri="{FF2B5EF4-FFF2-40B4-BE49-F238E27FC236}">
                <a16:creationId xmlns:a16="http://schemas.microsoft.com/office/drawing/2014/main" id="{5140918B-7DF2-A74F-BDD7-B619D623EF73}"/>
              </a:ext>
            </a:extLst>
          </p:cNvPr>
          <p:cNvSpPr>
            <a:spLocks noGrp="1"/>
          </p:cNvSpPr>
          <p:nvPr>
            <p:ph type="body" sz="quarter" idx="11"/>
          </p:nvPr>
        </p:nvSpPr>
        <p:spPr/>
        <p:txBody>
          <a:bodyPr/>
          <a:lstStyle/>
          <a:p>
            <a:r>
              <a:rPr lang="en-US" dirty="0"/>
              <a:t>40-55 minutes</a:t>
            </a:r>
          </a:p>
          <a:p>
            <a:endParaRPr lang="en-US" dirty="0"/>
          </a:p>
          <a:p>
            <a:endParaRPr lang="en-US" dirty="0"/>
          </a:p>
        </p:txBody>
      </p:sp>
      <p:sp>
        <p:nvSpPr>
          <p:cNvPr id="5" name="Text Placeholder 4">
            <a:extLst>
              <a:ext uri="{FF2B5EF4-FFF2-40B4-BE49-F238E27FC236}">
                <a16:creationId xmlns:a16="http://schemas.microsoft.com/office/drawing/2014/main" id="{F690C90A-004F-134F-B50E-4C953C4F59AF}"/>
              </a:ext>
            </a:extLst>
          </p:cNvPr>
          <p:cNvSpPr>
            <a:spLocks noGrp="1"/>
          </p:cNvSpPr>
          <p:nvPr>
            <p:ph type="body" sz="quarter" idx="12"/>
          </p:nvPr>
        </p:nvSpPr>
        <p:spPr/>
        <p:txBody>
          <a:bodyPr/>
          <a:lstStyle/>
          <a:p>
            <a:r>
              <a:rPr lang="en-US" dirty="0"/>
              <a:t>Resources you will need:</a:t>
            </a:r>
          </a:p>
          <a:p>
            <a:r>
              <a:rPr lang="en-US" dirty="0"/>
              <a:t>Odd-One-Out Images**</a:t>
            </a:r>
          </a:p>
          <a:p>
            <a:r>
              <a:rPr lang="en-US" dirty="0"/>
              <a:t>(prep on your own)</a:t>
            </a:r>
          </a:p>
          <a:p>
            <a:r>
              <a:rPr lang="en-US" dirty="0"/>
              <a:t>U&amp;D 01 Odd One Out Teacher Notes</a:t>
            </a:r>
          </a:p>
          <a:p>
            <a:r>
              <a:rPr lang="en-US" dirty="0"/>
              <a:t>U&amp;D 01 Odd One Out Student Handout</a:t>
            </a:r>
          </a:p>
          <a:p>
            <a:r>
              <a:rPr lang="en-US" dirty="0"/>
              <a:t>Websites of interest:</a:t>
            </a:r>
          </a:p>
          <a:p>
            <a:r>
              <a:rPr lang="en-US" dirty="0"/>
              <a:t>Check individual slides for resources. </a:t>
            </a:r>
          </a:p>
          <a:p>
            <a:r>
              <a:rPr lang="en-US" dirty="0"/>
              <a:t>MBER Essentials:</a:t>
            </a:r>
          </a:p>
          <a:p>
            <a:r>
              <a:rPr lang="en-US" dirty="0"/>
              <a:t>Norms of Conversation</a:t>
            </a:r>
          </a:p>
        </p:txBody>
      </p:sp>
      <p:sp>
        <p:nvSpPr>
          <p:cNvPr id="36" name="Content Placeholder 2"/>
          <p:cNvSpPr txBox="1">
            <a:spLocks/>
          </p:cNvSpPr>
          <p:nvPr/>
        </p:nvSpPr>
        <p:spPr>
          <a:xfrm>
            <a:off x="4299968" y="3523633"/>
            <a:ext cx="4520582" cy="256103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b="1" dirty="0">
                <a:solidFill>
                  <a:schemeClr val="tx1">
                    <a:lumMod val="95000"/>
                    <a:lumOff val="5000"/>
                  </a:schemeClr>
                </a:solidFill>
                <a:cs typeface="Arial" panose="020B0604020202020204" pitchFamily="34" charset="0"/>
              </a:rPr>
              <a:t>Notes and Details:</a:t>
            </a:r>
          </a:p>
          <a:p>
            <a:pPr marL="0" indent="0">
              <a:buNone/>
            </a:pPr>
            <a:r>
              <a:rPr lang="en-US" sz="1600" dirty="0">
                <a:solidFill>
                  <a:schemeClr val="tx1">
                    <a:lumMod val="95000"/>
                    <a:lumOff val="5000"/>
                  </a:schemeClr>
                </a:solidFill>
              </a:rPr>
              <a:t>Students work in groups on an activity called "The Odd One Out", which showcases some of our planet's biodiversity in sets of 4 or 5. At each station, students must decide in their group which organism is the "odd one out" and record their reasoning. There are many ways to go about setting up this activity, please read the teacher notes in their entirety.</a:t>
            </a:r>
            <a:endParaRPr lang="en-US" sz="1600" b="1" dirty="0">
              <a:solidFill>
                <a:schemeClr val="tx1">
                  <a:lumMod val="95000"/>
                  <a:lumOff val="5000"/>
                </a:schemeClr>
              </a:solidFill>
            </a:endParaRPr>
          </a:p>
          <a:p>
            <a:pPr marL="0" indent="0">
              <a:buNone/>
            </a:pPr>
            <a:r>
              <a:rPr lang="en-US" sz="1600" dirty="0">
                <a:solidFill>
                  <a:schemeClr val="tx1">
                    <a:lumMod val="95000"/>
                    <a:lumOff val="5000"/>
                  </a:schemeClr>
                </a:solidFill>
                <a:cs typeface="Arial" panose="020B0604020202020204" pitchFamily="34" charset="0"/>
              </a:rPr>
              <a:t>				&lt;continued on next slide&gt;</a:t>
            </a:r>
          </a:p>
        </p:txBody>
      </p:sp>
    </p:spTree>
    <p:extLst>
      <p:ext uri="{BB962C8B-B14F-4D97-AF65-F5344CB8AC3E}">
        <p14:creationId xmlns:p14="http://schemas.microsoft.com/office/powerpoint/2010/main" val="241714857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rmAutofit/>
          </a:bodyPr>
          <a:lstStyle>
            <a:lvl1pPr>
              <a:defRPr sz="3400"/>
            </a:lvl1pPr>
          </a:lstStyle>
          <a:p>
            <a:r>
              <a:rPr lang="en-US" sz="2400" dirty="0">
                <a:solidFill>
                  <a:schemeClr val="bg1"/>
                </a:solidFill>
              </a:rPr>
              <a:t>Learning Segment 01 Overview continued</a:t>
            </a:r>
            <a:endParaRPr sz="2400" dirty="0"/>
          </a:p>
        </p:txBody>
      </p:sp>
      <p:sp>
        <p:nvSpPr>
          <p:cNvPr id="5" name="Content Placeholder 2"/>
          <p:cNvSpPr txBox="1">
            <a:spLocks/>
          </p:cNvSpPr>
          <p:nvPr/>
        </p:nvSpPr>
        <p:spPr>
          <a:xfrm>
            <a:off x="439340" y="829922"/>
            <a:ext cx="8229600" cy="523661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Aft>
                <a:spcPts val="1800"/>
              </a:spcAft>
              <a:buNone/>
            </a:pPr>
            <a:r>
              <a:rPr lang="en-US" sz="1400" dirty="0">
                <a:solidFill>
                  <a:schemeClr val="tx1">
                    <a:lumMod val="95000"/>
                    <a:lumOff val="5000"/>
                  </a:schemeClr>
                </a:solidFill>
              </a:rPr>
              <a:t>This activity takes some preparation so please read the teacher notes for the Odd One Out activity that are included with the downloadable resources. Be creative with your groupings and enjoy the student conversations. </a:t>
            </a:r>
          </a:p>
          <a:p>
            <a:pPr marL="0" indent="0">
              <a:spcAft>
                <a:spcPts val="1800"/>
              </a:spcAft>
              <a:buNone/>
            </a:pPr>
            <a:r>
              <a:rPr lang="en-US" sz="1400" dirty="0">
                <a:solidFill>
                  <a:schemeClr val="tx1">
                    <a:lumMod val="95000"/>
                    <a:lumOff val="5000"/>
                  </a:schemeClr>
                </a:solidFill>
              </a:rPr>
              <a:t>This learning segment is all about the activity; exploration and observation of the phenomena. There are no right or wrong answers, but it is important that the students explain why they chose the organism as the odd one out on order to surface their ideas about important or noteworthy characteristics of living things.</a:t>
            </a:r>
          </a:p>
          <a:p>
            <a:pPr marL="0" indent="0">
              <a:spcAft>
                <a:spcPts val="1800"/>
              </a:spcAft>
              <a:buNone/>
            </a:pPr>
            <a:r>
              <a:rPr lang="en-US" sz="1400" dirty="0">
                <a:solidFill>
                  <a:schemeClr val="tx1">
                    <a:lumMod val="95000"/>
                    <a:lumOff val="5000"/>
                  </a:schemeClr>
                </a:solidFill>
              </a:rPr>
              <a:t>Provide clear instructions for the students and tell them where to record their ideas. In this case, you can use the provided Odd One Out Student Handout or a similar resource of your own.</a:t>
            </a:r>
          </a:p>
          <a:p>
            <a:pPr marL="0" indent="0">
              <a:spcAft>
                <a:spcPts val="1800"/>
              </a:spcAft>
              <a:buNone/>
            </a:pPr>
            <a:r>
              <a:rPr lang="en-US" sz="1400" dirty="0">
                <a:solidFill>
                  <a:schemeClr val="tx1">
                    <a:lumMod val="95000"/>
                    <a:lumOff val="5000"/>
                  </a:schemeClr>
                </a:solidFill>
              </a:rPr>
              <a:t>The discussion about the activity will take place in the next learning segment.</a:t>
            </a:r>
          </a:p>
        </p:txBody>
      </p:sp>
    </p:spTree>
    <p:extLst>
      <p:ext uri="{BB962C8B-B14F-4D97-AF65-F5344CB8AC3E}">
        <p14:creationId xmlns:p14="http://schemas.microsoft.com/office/powerpoint/2010/main" val="152177552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lstStyle>
            <a:lvl1pPr>
              <a:defRPr sz="3400"/>
            </a:lvl1pPr>
          </a:lstStyle>
          <a:p>
            <a:r>
              <a:rPr lang="en-US" sz="2400" dirty="0">
                <a:solidFill>
                  <a:schemeClr val="bg1"/>
                </a:solidFill>
                <a:latin typeface="Arial" panose="020B0604020202020204" pitchFamily="34" charset="0"/>
                <a:cs typeface="Arial" panose="020B0604020202020204" pitchFamily="34" charset="0"/>
              </a:rPr>
              <a:t>LS01 Teacher Resource: Notes</a:t>
            </a:r>
            <a:endParaRPr sz="2400" dirty="0">
              <a:latin typeface="Arial" panose="020B0604020202020204" pitchFamily="34" charset="0"/>
              <a:cs typeface="Arial" panose="020B0604020202020204" pitchFamily="34" charset="0"/>
            </a:endParaRPr>
          </a:p>
        </p:txBody>
      </p:sp>
      <p:sp>
        <p:nvSpPr>
          <p:cNvPr id="5" name="Content Placeholder 2"/>
          <p:cNvSpPr txBox="1">
            <a:spLocks/>
          </p:cNvSpPr>
          <p:nvPr/>
        </p:nvSpPr>
        <p:spPr>
          <a:xfrm>
            <a:off x="439340" y="824458"/>
            <a:ext cx="8229600" cy="2613009"/>
          </a:xfrm>
          <a:prstGeom prst="rect">
            <a:avLst/>
          </a:prstGeom>
        </p:spPr>
        <p:txBody>
          <a:bodyPr>
            <a:normAutofit/>
          </a:bodyPr>
          <a:lstStyle>
            <a:defPPr marR="0" lvl="0" algn="l" rtl="0">
              <a:lnSpc>
                <a:spcPct val="100000"/>
              </a:lnSpc>
              <a:spcBef>
                <a:spcPts val="0"/>
              </a:spcBef>
              <a:spcAft>
                <a:spcPts val="0"/>
              </a:spcAft>
            </a:defPPr>
            <a:lvl1pPr marL="342900" marR="0" lvl="0" indent="0" algn="l" rtl="0">
              <a:lnSpc>
                <a:spcPct val="100000"/>
              </a:lnSpc>
              <a:spcBef>
                <a:spcPts val="0"/>
              </a:spcBef>
              <a:spcAft>
                <a:spcPts val="60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a:lstStyle>
          <a:p>
            <a:pPr marL="0">
              <a:spcAft>
                <a:spcPts val="1800"/>
              </a:spcAft>
            </a:pPr>
            <a:r>
              <a:rPr lang="en-US" dirty="0">
                <a:solidFill>
                  <a:schemeClr val="tx1">
                    <a:lumMod val="95000"/>
                    <a:lumOff val="5000"/>
                  </a:schemeClr>
                </a:solidFill>
                <a:latin typeface="Arial" panose="020B0604020202020204" pitchFamily="34" charset="0"/>
                <a:cs typeface="Arial" panose="020B0604020202020204" pitchFamily="34" charset="0"/>
              </a:rPr>
              <a:t>You must prepare the materials for the Odd-One-Out activity on your own. A couple of samples are pictured below from a classroom that uses a mixture of preserved and live specimens. Alternatively, download pictures from the internet. Remember, groupings should provide a relatively obvious choice for which organism is the “odd one”.</a:t>
            </a:r>
          </a:p>
          <a:p>
            <a:pPr marL="0">
              <a:spcAft>
                <a:spcPts val="1800"/>
              </a:spcAft>
            </a:pPr>
            <a:endParaRPr lang="en-US" sz="2000" dirty="0">
              <a:solidFill>
                <a:srgbClr val="256800"/>
              </a:solidFill>
              <a:latin typeface="Arial" panose="020B0604020202020204" pitchFamily="34" charset="0"/>
              <a:cs typeface="Arial" panose="020B0604020202020204" pitchFamily="34" charset="0"/>
            </a:endParaRPr>
          </a:p>
          <a:p>
            <a:pPr marL="0">
              <a:spcAft>
                <a:spcPts val="1800"/>
              </a:spcAft>
            </a:pPr>
            <a:endParaRPr lang="en-US" sz="2000" dirty="0">
              <a:solidFill>
                <a:srgbClr val="256800"/>
              </a:solidFill>
              <a:latin typeface="Arial" panose="020B0604020202020204" pitchFamily="34" charset="0"/>
              <a:cs typeface="Arial" panose="020B0604020202020204" pitchFamily="34" charset="0"/>
            </a:endParaRPr>
          </a:p>
        </p:txBody>
      </p:sp>
      <p:pic>
        <p:nvPicPr>
          <p:cNvPr id="6" name="Shape 194"/>
          <p:cNvPicPr preferRelativeResize="0">
            <a:picLocks/>
          </p:cNvPicPr>
          <p:nvPr/>
        </p:nvPicPr>
        <p:blipFill rotWithShape="1">
          <a:blip r:embed="rId3">
            <a:alphaModFix/>
          </a:blip>
          <a:srcRect/>
          <a:stretch/>
        </p:blipFill>
        <p:spPr>
          <a:xfrm>
            <a:off x="4808140" y="2523067"/>
            <a:ext cx="3860800" cy="2895600"/>
          </a:xfrm>
          <a:prstGeom prst="rect">
            <a:avLst/>
          </a:prstGeom>
          <a:noFill/>
          <a:ln>
            <a:noFill/>
          </a:ln>
        </p:spPr>
      </p:pic>
      <p:pic>
        <p:nvPicPr>
          <p:cNvPr id="7" name="Shape 170"/>
          <p:cNvPicPr preferRelativeResize="0">
            <a:picLocks/>
          </p:cNvPicPr>
          <p:nvPr/>
        </p:nvPicPr>
        <p:blipFill rotWithShape="1">
          <a:blip r:embed="rId4">
            <a:alphaModFix/>
          </a:blip>
          <a:srcRect/>
          <a:stretch/>
        </p:blipFill>
        <p:spPr>
          <a:xfrm>
            <a:off x="676407" y="2523067"/>
            <a:ext cx="3860800" cy="2895600"/>
          </a:xfrm>
          <a:prstGeom prst="rect">
            <a:avLst/>
          </a:prstGeom>
          <a:noFill/>
          <a:ln>
            <a:noFill/>
          </a:ln>
        </p:spPr>
      </p:pic>
      <p:sp>
        <p:nvSpPr>
          <p:cNvPr id="8" name="TextBox 7"/>
          <p:cNvSpPr txBox="1"/>
          <p:nvPr/>
        </p:nvSpPr>
        <p:spPr>
          <a:xfrm>
            <a:off x="963315" y="5566745"/>
            <a:ext cx="3285991" cy="307777"/>
          </a:xfrm>
          <a:prstGeom prst="rect">
            <a:avLst/>
          </a:prstGeom>
          <a:noFill/>
          <a:ln>
            <a:noFill/>
          </a:ln>
        </p:spPr>
        <p:txBody>
          <a:bodyPr wrap="square" rtlCol="0">
            <a:spAutoFit/>
          </a:bodyPr>
          <a:lstStyle/>
          <a:p>
            <a:r>
              <a:rPr lang="en-US" dirty="0">
                <a:solidFill>
                  <a:schemeClr val="tx1">
                    <a:lumMod val="95000"/>
                    <a:lumOff val="5000"/>
                  </a:schemeClr>
                </a:solidFill>
                <a:latin typeface="Arial" panose="020B0604020202020204" pitchFamily="34" charset="0"/>
                <a:cs typeface="Arial" panose="020B0604020202020204" pitchFamily="34" charset="0"/>
              </a:rPr>
              <a:t>“Four Fish and One Starfish (Sea Star)”</a:t>
            </a:r>
          </a:p>
        </p:txBody>
      </p:sp>
      <p:sp>
        <p:nvSpPr>
          <p:cNvPr id="9" name="TextBox 8"/>
          <p:cNvSpPr txBox="1"/>
          <p:nvPr/>
        </p:nvSpPr>
        <p:spPr>
          <a:xfrm>
            <a:off x="5296395" y="5566745"/>
            <a:ext cx="2884290" cy="307777"/>
          </a:xfrm>
          <a:prstGeom prst="rect">
            <a:avLst/>
          </a:prstGeom>
          <a:noFill/>
          <a:ln>
            <a:noFill/>
          </a:ln>
        </p:spPr>
        <p:txBody>
          <a:bodyPr wrap="square" rtlCol="0">
            <a:spAutoFit/>
          </a:bodyPr>
          <a:lstStyle/>
          <a:p>
            <a:r>
              <a:rPr lang="en-US" dirty="0">
                <a:solidFill>
                  <a:schemeClr val="tx1">
                    <a:lumMod val="95000"/>
                    <a:lumOff val="5000"/>
                  </a:schemeClr>
                </a:solidFill>
                <a:latin typeface="Arial" panose="020B0604020202020204" pitchFamily="34" charset="0"/>
                <a:cs typeface="Arial" panose="020B0604020202020204" pitchFamily="34" charset="0"/>
              </a:rPr>
              <a:t>“Plant Parts versus Fungus Parts”</a:t>
            </a:r>
          </a:p>
        </p:txBody>
      </p:sp>
    </p:spTree>
    <p:extLst>
      <p:ext uri="{BB962C8B-B14F-4D97-AF65-F5344CB8AC3E}">
        <p14:creationId xmlns:p14="http://schemas.microsoft.com/office/powerpoint/2010/main" val="327904526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ctrTitle"/>
          </p:nvPr>
        </p:nvSpPr>
        <p:spPr>
          <a:xfrm>
            <a:off x="546404" y="0"/>
            <a:ext cx="7772400" cy="1168588"/>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dirty="0">
                <a:solidFill>
                  <a:schemeClr val="dk1"/>
                </a:solidFill>
                <a:latin typeface="Arial" panose="020B0604020202020204" pitchFamily="34" charset="0"/>
                <a:cs typeface="Arial" panose="020B0604020202020204" pitchFamily="34" charset="0"/>
                <a:sym typeface="Calibri"/>
              </a:rPr>
              <a:t>Life on Earth</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7996"/>
          <a:stretch/>
        </p:blipFill>
        <p:spPr>
          <a:xfrm>
            <a:off x="1228219" y="1189503"/>
            <a:ext cx="6562112" cy="4757264"/>
          </a:xfrm>
          <a:prstGeom prst="rect">
            <a:avLst/>
          </a:prstGeom>
        </p:spPr>
      </p:pic>
    </p:spTree>
    <p:extLst>
      <p:ext uri="{BB962C8B-B14F-4D97-AF65-F5344CB8AC3E}">
        <p14:creationId xmlns:p14="http://schemas.microsoft.com/office/powerpoint/2010/main" val="23177807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6" name="Shape 106"/>
          <p:cNvSpPr txBox="1">
            <a:spLocks noGrp="1"/>
          </p:cNvSpPr>
          <p:nvPr>
            <p:ph type="title"/>
          </p:nvPr>
        </p:nvSpPr>
        <p:spPr>
          <a:xfrm>
            <a:off x="448236" y="0"/>
            <a:ext cx="8229600" cy="1143000"/>
          </a:xfrm>
          <a:prstGeom prst="rect">
            <a:avLst/>
          </a:prstGeom>
          <a:noFill/>
          <a:ln>
            <a:noFill/>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sng"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Directions for Odd-One-Out</a:t>
            </a:r>
          </a:p>
        </p:txBody>
      </p:sp>
      <p:sp>
        <p:nvSpPr>
          <p:cNvPr id="105" name="Shape 105"/>
          <p:cNvSpPr txBox="1">
            <a:spLocks noGrp="1"/>
          </p:cNvSpPr>
          <p:nvPr>
            <p:ph type="body" idx="1"/>
          </p:nvPr>
        </p:nvSpPr>
        <p:spPr>
          <a:xfrm>
            <a:off x="316007" y="1387288"/>
            <a:ext cx="8164605" cy="5272592"/>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1. Go to your lab table and inspect</a:t>
            </a:r>
          </a:p>
          <a:p>
            <a:pPr marL="0" marR="0" lvl="0" indent="0" algn="l" rtl="0">
              <a:lnSpc>
                <a:spcPct val="90000"/>
              </a:lnSpc>
              <a:spcBef>
                <a:spcPts val="0"/>
              </a:spcBef>
              <a:spcAft>
                <a:spcPts val="0"/>
              </a:spcAft>
              <a:buClr>
                <a:schemeClr val="dk1"/>
              </a:buClr>
              <a:buSzPct val="25000"/>
              <a:buFont typeface="Arial"/>
              <a:buNone/>
            </a:pP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 	the items there.</a:t>
            </a:r>
          </a:p>
          <a:p>
            <a:pPr marL="514350" marR="0" lvl="0" indent="-514350" algn="l" rtl="0">
              <a:lnSpc>
                <a:spcPct val="90000"/>
              </a:lnSpc>
              <a:spcBef>
                <a:spcPts val="560"/>
              </a:spcBef>
              <a:spcAft>
                <a:spcPts val="0"/>
              </a:spcAft>
              <a:buClr>
                <a:schemeClr val="dk1"/>
              </a:buClr>
              <a:buSzPct val="25000"/>
              <a:buFont typeface="Calibri"/>
              <a:buNone/>
            </a:pPr>
            <a:endParaRPr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a:p>
            <a:pPr marL="0" marR="0" lvl="0" indent="0" algn="l" rtl="0">
              <a:lnSpc>
                <a:spcPct val="90000"/>
              </a:lnSpc>
              <a:spcBef>
                <a:spcPts val="560"/>
              </a:spcBef>
              <a:spcAft>
                <a:spcPts val="0"/>
              </a:spcAft>
              <a:buClr>
                <a:schemeClr val="dk1"/>
              </a:buClr>
              <a:buSzPct val="25000"/>
              <a:buFont typeface="Arial"/>
              <a:buNone/>
            </a:pP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2. Decide as a group which item </a:t>
            </a:r>
          </a:p>
          <a:p>
            <a:pPr marL="0" marR="0" lvl="0" indent="0" algn="l" rtl="0">
              <a:lnSpc>
                <a:spcPct val="90000"/>
              </a:lnSpc>
              <a:spcBef>
                <a:spcPts val="560"/>
              </a:spcBef>
              <a:spcAft>
                <a:spcPts val="0"/>
              </a:spcAft>
              <a:buClr>
                <a:schemeClr val="dk1"/>
              </a:buClr>
              <a:buSzPct val="25000"/>
              <a:buFont typeface="Arial"/>
              <a:buNone/>
            </a:pP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	doesn’t belong with the others. </a:t>
            </a:r>
          </a:p>
          <a:p>
            <a:pPr marL="0" marR="0" lvl="0" indent="0" algn="l" rtl="0">
              <a:lnSpc>
                <a:spcPct val="90000"/>
              </a:lnSpc>
              <a:spcBef>
                <a:spcPts val="560"/>
              </a:spcBef>
              <a:spcAft>
                <a:spcPts val="0"/>
              </a:spcAft>
              <a:buClr>
                <a:schemeClr val="dk1"/>
              </a:buClr>
              <a:buSzPct val="25000"/>
              <a:buFont typeface="Arial"/>
              <a:buNone/>
            </a:pPr>
            <a:endParaRPr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a:p>
            <a:pPr marL="0" marR="0" lvl="0" indent="0" algn="l" rtl="0">
              <a:lnSpc>
                <a:spcPct val="90000"/>
              </a:lnSpc>
              <a:spcBef>
                <a:spcPts val="560"/>
              </a:spcBef>
              <a:spcAft>
                <a:spcPts val="0"/>
              </a:spcAft>
              <a:buClr>
                <a:schemeClr val="dk1"/>
              </a:buClr>
              <a:buSzPct val="25000"/>
              <a:buFont typeface="Arial"/>
              <a:buNone/>
            </a:pP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3. Write your answer and explain </a:t>
            </a:r>
          </a:p>
          <a:p>
            <a:pPr marL="0" marR="0" lvl="0" indent="0" algn="l" rtl="0">
              <a:lnSpc>
                <a:spcPct val="90000"/>
              </a:lnSpc>
              <a:spcBef>
                <a:spcPts val="560"/>
              </a:spcBef>
              <a:spcAft>
                <a:spcPts val="0"/>
              </a:spcAft>
              <a:buClr>
                <a:schemeClr val="dk1"/>
              </a:buClr>
              <a:buSzPct val="25000"/>
              <a:buFont typeface="Arial"/>
              <a:buNone/>
            </a:pPr>
            <a:r>
              <a:rPr lang="en-US" sz="2800" dirty="0">
                <a:solidFill>
                  <a:schemeClr val="tx1">
                    <a:lumMod val="95000"/>
                    <a:lumOff val="5000"/>
                  </a:schemeClr>
                </a:solidFill>
                <a:latin typeface="Arial" panose="020B0604020202020204" pitchFamily="34" charset="0"/>
                <a:cs typeface="Arial" panose="020B0604020202020204" pitchFamily="34" charset="0"/>
              </a:rPr>
              <a:t>	</a:t>
            </a: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why you chose it. </a:t>
            </a:r>
          </a:p>
          <a:p>
            <a:pPr marL="0" marR="0" lvl="0" indent="0" algn="l" rtl="0">
              <a:lnSpc>
                <a:spcPct val="90000"/>
              </a:lnSpc>
              <a:spcBef>
                <a:spcPts val="560"/>
              </a:spcBef>
              <a:spcAft>
                <a:spcPts val="0"/>
              </a:spcAft>
              <a:buClr>
                <a:schemeClr val="dk1"/>
              </a:buClr>
              <a:buSzPct val="25000"/>
              <a:buFont typeface="Arial"/>
              <a:buNone/>
            </a:pPr>
            <a:endParaRPr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a:p>
            <a:pPr marL="0" marR="0" lvl="0" indent="0" algn="l" rtl="0">
              <a:lnSpc>
                <a:spcPct val="90000"/>
              </a:lnSpc>
              <a:spcBef>
                <a:spcPts val="560"/>
              </a:spcBef>
              <a:spcAft>
                <a:spcPts val="0"/>
              </a:spcAft>
              <a:buClr>
                <a:schemeClr val="dk1"/>
              </a:buClr>
              <a:buSzPct val="25000"/>
              <a:buFont typeface="Arial"/>
              <a:buNone/>
            </a:pP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4. When directed, move to the next table and </a:t>
            </a:r>
          </a:p>
          <a:p>
            <a:pPr marL="0" marR="0" lvl="0" indent="0" algn="l" rtl="0">
              <a:lnSpc>
                <a:spcPct val="90000"/>
              </a:lnSpc>
              <a:spcBef>
                <a:spcPts val="560"/>
              </a:spcBef>
              <a:spcAft>
                <a:spcPts val="0"/>
              </a:spcAft>
              <a:buClr>
                <a:schemeClr val="dk1"/>
              </a:buClr>
              <a:buSzPct val="25000"/>
              <a:buFont typeface="Arial"/>
              <a:buNone/>
            </a:pPr>
            <a:r>
              <a:rPr lang="en-US" sz="2800" dirty="0">
                <a:solidFill>
                  <a:schemeClr val="tx1">
                    <a:lumMod val="95000"/>
                    <a:lumOff val="5000"/>
                  </a:schemeClr>
                </a:solidFill>
                <a:latin typeface="Arial" panose="020B0604020202020204" pitchFamily="34" charset="0"/>
                <a:cs typeface="Arial" panose="020B0604020202020204" pitchFamily="34" charset="0"/>
              </a:rPr>
              <a:t>	</a:t>
            </a:r>
            <a:r>
              <a:rPr lang="en-US" sz="28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rPr>
              <a:t>repeat steps 1, 2, and 3.</a:t>
            </a:r>
          </a:p>
          <a:p>
            <a:pPr marL="0" marR="0" lvl="0" indent="0" algn="l" rtl="0">
              <a:lnSpc>
                <a:spcPct val="90000"/>
              </a:lnSpc>
              <a:spcBef>
                <a:spcPts val="640"/>
              </a:spcBef>
              <a:spcAft>
                <a:spcPts val="0"/>
              </a:spcAft>
              <a:buClr>
                <a:schemeClr val="dk1"/>
              </a:buClr>
              <a:buSzPct val="25000"/>
              <a:buFont typeface="Arial"/>
              <a:buNone/>
            </a:pPr>
            <a:endParaRPr sz="3200" b="0" i="0" u="none" strike="noStrike" cap="none" dirty="0">
              <a:solidFill>
                <a:schemeClr val="tx1">
                  <a:lumMod val="95000"/>
                  <a:lumOff val="5000"/>
                </a:schemeClr>
              </a:solidFill>
              <a:latin typeface="Arial" panose="020B0604020202020204" pitchFamily="34" charset="0"/>
              <a:cs typeface="Arial" panose="020B0604020202020204" pitchFamily="34" charset="0"/>
              <a:sym typeface="Calibri"/>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9094" y="1387288"/>
            <a:ext cx="2716306" cy="3621741"/>
          </a:xfrm>
          <a:prstGeom prst="rect">
            <a:avLst/>
          </a:prstGeom>
        </p:spPr>
      </p:pic>
      <p:pic>
        <p:nvPicPr>
          <p:cNvPr id="8" name="Picture 7">
            <a:extLst>
              <a:ext uri="{FF2B5EF4-FFF2-40B4-BE49-F238E27FC236}">
                <a16:creationId xmlns:a16="http://schemas.microsoft.com/office/drawing/2014/main" id="{A3E0F8C5-C4CC-A542-8085-4665DBE58308}"/>
              </a:ext>
            </a:extLst>
          </p:cNvPr>
          <p:cNvPicPr>
            <a:picLocks noChangeAspect="1"/>
          </p:cNvPicPr>
          <p:nvPr/>
        </p:nvPicPr>
        <p:blipFill rotWithShape="1">
          <a:blip r:embed="rId4"/>
          <a:srcRect t="11938" r="21976"/>
          <a:stretch/>
        </p:blipFill>
        <p:spPr>
          <a:xfrm>
            <a:off x="4862492" y="4565545"/>
            <a:ext cx="1047809" cy="886968"/>
          </a:xfrm>
          <a:prstGeom prst="rect">
            <a:avLst/>
          </a:prstGeom>
        </p:spPr>
      </p:pic>
      <p:pic>
        <p:nvPicPr>
          <p:cNvPr id="9" name="Picture 8">
            <a:extLst>
              <a:ext uri="{FF2B5EF4-FFF2-40B4-BE49-F238E27FC236}">
                <a16:creationId xmlns:a16="http://schemas.microsoft.com/office/drawing/2014/main" id="{F2A9D3BB-0DB0-EA46-94EA-861B808EC105}"/>
              </a:ext>
            </a:extLst>
          </p:cNvPr>
          <p:cNvPicPr>
            <a:picLocks noChangeAspect="1"/>
          </p:cNvPicPr>
          <p:nvPr/>
        </p:nvPicPr>
        <p:blipFill rotWithShape="1">
          <a:blip r:embed="rId5"/>
          <a:srcRect r="46512" b="9767"/>
          <a:stretch/>
        </p:blipFill>
        <p:spPr>
          <a:xfrm>
            <a:off x="4862492" y="1817467"/>
            <a:ext cx="916008" cy="1158950"/>
          </a:xfrm>
          <a:prstGeom prst="rect">
            <a:avLst/>
          </a:prstGeom>
        </p:spPr>
      </p:pic>
    </p:spTree>
    <p:extLst>
      <p:ext uri="{BB962C8B-B14F-4D97-AF65-F5344CB8AC3E}">
        <p14:creationId xmlns:p14="http://schemas.microsoft.com/office/powerpoint/2010/main" val="2025692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5">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5">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5">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3109</TotalTime>
  <Words>7296</Words>
  <Application>Microsoft Macintosh PowerPoint</Application>
  <PresentationFormat>Overhead</PresentationFormat>
  <Paragraphs>515</Paragraphs>
  <Slides>29</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MS Mincho</vt:lpstr>
      <vt:lpstr>Arial</vt:lpstr>
      <vt:lpstr>Calibri</vt:lpstr>
      <vt:lpstr>Cambria</vt:lpstr>
      <vt:lpstr>Helvetica Light</vt:lpstr>
      <vt:lpstr>Times New Roman</vt:lpstr>
      <vt:lpstr>Wingdings</vt:lpstr>
      <vt:lpstr>Custom Design</vt:lpstr>
      <vt:lpstr>PowerPoint Presentation</vt:lpstr>
      <vt:lpstr>How to use these slides…</vt:lpstr>
      <vt:lpstr>Symbols</vt:lpstr>
      <vt:lpstr>PQM [For Teachers Only]</vt:lpstr>
      <vt:lpstr>Learning Segment 01 Overview</vt:lpstr>
      <vt:lpstr>Learning Segment 01 Overview continued</vt:lpstr>
      <vt:lpstr>LS01 Teacher Resource: Notes</vt:lpstr>
      <vt:lpstr>Life on Earth</vt:lpstr>
      <vt:lpstr>Directions for Odd-One-Out</vt:lpstr>
      <vt:lpstr>Helpful Guidelines</vt:lpstr>
      <vt:lpstr>LS01 Summary</vt:lpstr>
      <vt:lpstr>Learning Segment 02 Overview</vt:lpstr>
      <vt:lpstr>Learning Segment 02 Overview continued</vt:lpstr>
      <vt:lpstr>Discussion</vt:lpstr>
      <vt:lpstr>PowerPoint Presentation</vt:lpstr>
      <vt:lpstr>PowerPoint Presentation</vt:lpstr>
      <vt:lpstr>Commonalities </vt:lpstr>
      <vt:lpstr>PowerPoint Presentation</vt:lpstr>
      <vt:lpstr>PowerPoint Presentation</vt:lpstr>
      <vt:lpstr>PowerPoint Presentation</vt:lpstr>
      <vt:lpstr>PowerPoint Presentation</vt:lpstr>
      <vt:lpstr>Linnaeus</vt:lpstr>
      <vt:lpstr>PowerPoint Presentation</vt:lpstr>
      <vt:lpstr>PowerPoint Presentation</vt:lpstr>
      <vt:lpstr>LS02 Summary</vt:lpstr>
      <vt:lpstr>Learning Segment 03 Overview</vt:lpstr>
      <vt:lpstr>Learning Segment 03 Overview continued</vt:lpstr>
      <vt:lpstr>PowerPoint Presentation</vt:lpstr>
      <vt:lpstr>LS03 Summary</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Unity and Diversity</dc:title>
  <dc:creator>Jennifer Horton</dc:creator>
  <cp:lastModifiedBy>Microsoft Office User</cp:lastModifiedBy>
  <cp:revision>143</cp:revision>
  <dcterms:modified xsi:type="dcterms:W3CDTF">2021-08-13T23:07:05Z</dcterms:modified>
</cp:coreProperties>
</file>