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35"/>
  </p:notesMasterIdLst>
  <p:sldIdLst>
    <p:sldId id="296" r:id="rId2"/>
    <p:sldId id="523" r:id="rId3"/>
    <p:sldId id="754" r:id="rId4"/>
    <p:sldId id="752" r:id="rId5"/>
    <p:sldId id="261" r:id="rId6"/>
    <p:sldId id="259" r:id="rId7"/>
    <p:sldId id="303" r:id="rId8"/>
    <p:sldId id="304" r:id="rId9"/>
    <p:sldId id="281" r:id="rId10"/>
    <p:sldId id="273" r:id="rId11"/>
    <p:sldId id="274" r:id="rId12"/>
    <p:sldId id="275" r:id="rId13"/>
    <p:sldId id="276" r:id="rId14"/>
    <p:sldId id="277" r:id="rId15"/>
    <p:sldId id="278" r:id="rId16"/>
    <p:sldId id="282" r:id="rId17"/>
    <p:sldId id="755" r:id="rId18"/>
    <p:sldId id="283" r:id="rId19"/>
    <p:sldId id="272" r:id="rId20"/>
    <p:sldId id="305" r:id="rId21"/>
    <p:sldId id="306" r:id="rId22"/>
    <p:sldId id="286" r:id="rId23"/>
    <p:sldId id="288" r:id="rId24"/>
    <p:sldId id="291" r:id="rId25"/>
    <p:sldId id="292" r:id="rId26"/>
    <p:sldId id="279" r:id="rId27"/>
    <p:sldId id="293" r:id="rId28"/>
    <p:sldId id="294" r:id="rId29"/>
    <p:sldId id="295" r:id="rId30"/>
    <p:sldId id="297" r:id="rId31"/>
    <p:sldId id="301" r:id="rId32"/>
    <p:sldId id="756" r:id="rId33"/>
    <p:sldId id="300" r:id="rId34"/>
  </p:sldIdLst>
  <p:sldSz cx="9144000" cy="6858000" type="overhead"/>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FC5D0729-340C-E646-B6CF-5EA0206EF6C2}">
          <p14:sldIdLst>
            <p14:sldId id="296"/>
            <p14:sldId id="523"/>
            <p14:sldId id="754"/>
            <p14:sldId id="752"/>
            <p14:sldId id="261"/>
          </p14:sldIdLst>
        </p14:section>
        <p14:section name="LS01 (P)" id="{9ACBB8AE-813F-C84F-8E4A-23BE3358D1CC}">
          <p14:sldIdLst>
            <p14:sldId id="259"/>
            <p14:sldId id="303"/>
            <p14:sldId id="304"/>
            <p14:sldId id="281"/>
            <p14:sldId id="273"/>
            <p14:sldId id="274"/>
            <p14:sldId id="275"/>
            <p14:sldId id="276"/>
            <p14:sldId id="277"/>
            <p14:sldId id="278"/>
            <p14:sldId id="282"/>
            <p14:sldId id="755"/>
            <p14:sldId id="283"/>
            <p14:sldId id="272"/>
            <p14:sldId id="305"/>
            <p14:sldId id="306"/>
            <p14:sldId id="286"/>
          </p14:sldIdLst>
        </p14:section>
        <p14:section name="LS02 (P to Q)" id="{71804DC5-C6AD-5E4B-B464-FD1219CAB054}">
          <p14:sldIdLst>
            <p14:sldId id="288"/>
            <p14:sldId id="291"/>
            <p14:sldId id="292"/>
            <p14:sldId id="279"/>
            <p14:sldId id="293"/>
            <p14:sldId id="294"/>
            <p14:sldId id="295"/>
          </p14:sldIdLst>
        </p14:section>
        <p14:section name="LS03 (Q)" id="{B50A7402-8DC2-0942-8E55-561258F9383B}">
          <p14:sldIdLst>
            <p14:sldId id="297"/>
            <p14:sldId id="301"/>
            <p14:sldId id="756"/>
            <p14:sldId id="30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e-Hee Kim" initials="THK" lastIdx="2" clrIdx="0">
    <p:extLst>
      <p:ext uri="{19B8F6BF-5375-455C-9EA6-DF929625EA0E}">
        <p15:presenceInfo xmlns:p15="http://schemas.microsoft.com/office/powerpoint/2012/main" userId="S::tkim@ucdavis.edu::586d5ff2-eea1-4509-87a6-26408fdc534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57"/>
    <p:restoredTop sz="78419"/>
  </p:normalViewPr>
  <p:slideViewPr>
    <p:cSldViewPr snapToGrid="0" snapToObjects="1">
      <p:cViewPr varScale="1">
        <p:scale>
          <a:sx n="88" d="100"/>
          <a:sy n="88" d="100"/>
        </p:scale>
        <p:origin x="1440" y="176"/>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AB8FA6-0ACC-9D4F-AB6F-2FAF8C3B9D4C}" type="datetimeFigureOut">
              <a:rPr lang="en-US" smtClean="0"/>
              <a:t>8/15/21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B94815-4A94-6F40-AD1A-33F86ED6D6DA}" type="slidenum">
              <a:rPr lang="en-US" smtClean="0"/>
              <a:t>‹#›</a:t>
            </a:fld>
            <a:endParaRPr lang="en-US"/>
          </a:p>
        </p:txBody>
      </p:sp>
    </p:spTree>
    <p:extLst>
      <p:ext uri="{BB962C8B-B14F-4D97-AF65-F5344CB8AC3E}">
        <p14:creationId xmlns:p14="http://schemas.microsoft.com/office/powerpoint/2010/main" val="3449614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pixabay.com/users/jambulboy-4860762/?utm_source=link-attribution&amp;utm_medium=referral&amp;utm_campaign=image&amp;utm_content=2519654"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2519654"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nn.com/2020/02/20/health/global-food-waste-higher/index.html"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commons.wikimedia.org/wiki/File:Trashed_vegetables_in_Luxembourg.jpeg"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hbr.org/search?term=atalay%20atasu"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hbr.org/search?term=luk%20n.%20van%20wassenhove" TargetMode="External"/><Relationship Id="rId4" Type="http://schemas.openxmlformats.org/officeDocument/2006/relationships/hyperlink" Target="https://hbr.org/search?term=serasu%20dura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dirty="0"/>
          </a:p>
        </p:txBody>
      </p:sp>
    </p:spTree>
    <p:extLst>
      <p:ext uri="{BB962C8B-B14F-4D97-AF65-F5344CB8AC3E}">
        <p14:creationId xmlns:p14="http://schemas.microsoft.com/office/powerpoint/2010/main" val="179223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endParaRPr lang="en-US" b="0" dirty="0"/>
          </a:p>
          <a:p>
            <a:pPr rtl="0"/>
            <a:r>
              <a:rPr lang="en-US" sz="1200" b="0" i="0" u="none" strike="noStrike" kern="1200" dirty="0">
                <a:solidFill>
                  <a:schemeClr val="tx1"/>
                </a:solidFill>
                <a:effectLst/>
                <a:latin typeface="+mn-lt"/>
                <a:ea typeface="+mn-ea"/>
                <a:cs typeface="+mn-cs"/>
              </a:rPr>
              <a:t>Name: Local Hazards Grow as Americans Churn Out More Garbage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www.bloomberg.com</a:t>
            </a:r>
            <a:r>
              <a:rPr lang="en-US" sz="1200" b="0" i="0" u="none" strike="noStrike" kern="1200" dirty="0">
                <a:solidFill>
                  <a:schemeClr val="tx1"/>
                </a:solidFill>
                <a:effectLst/>
                <a:latin typeface="+mn-lt"/>
                <a:ea typeface="+mn-ea"/>
                <a:cs typeface="+mn-cs"/>
              </a:rPr>
              <a:t>/news/articles/2021-02-26/local-hazards-grow-as-u-s-garbage-overflow-is-shipped-out-of-state</a:t>
            </a:r>
          </a:p>
          <a:p>
            <a:pPr rtl="0"/>
            <a:r>
              <a:rPr lang="en-US" sz="1200" b="0" i="0" u="none" strike="noStrike" kern="1200" dirty="0">
                <a:solidFill>
                  <a:schemeClr val="tx1"/>
                </a:solidFill>
                <a:effectLst/>
                <a:latin typeface="+mn-lt"/>
                <a:ea typeface="+mn-ea"/>
                <a:cs typeface="+mn-cs"/>
              </a:rPr>
              <a:t>Attribution: Davalos, Jackie. Bloomberg Green. February 26, 2021.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endParaRPr lang="en-US" dirty="0"/>
          </a:p>
          <a:p>
            <a:pPr fontAlgn="base"/>
            <a:r>
              <a:rPr lang="en-US" sz="1200" b="0" i="0" u="none" strike="noStrike" kern="1200" dirty="0">
                <a:solidFill>
                  <a:schemeClr val="tx1"/>
                </a:solidFill>
                <a:effectLst/>
                <a:latin typeface="+mn-lt"/>
                <a:ea typeface="+mn-ea"/>
                <a:cs typeface="+mn-cs"/>
              </a:rPr>
              <a:t>Name: Wildlife in 'catastrophic decline' due to human destruction, scientists warn</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/news/science-environment-54091048</a:t>
            </a:r>
          </a:p>
          <a:p>
            <a:pPr rtl="0"/>
            <a:r>
              <a:rPr lang="en-US" sz="1200" b="0" i="0" u="none" strike="noStrike" kern="1200" dirty="0">
                <a:solidFill>
                  <a:schemeClr val="tx1"/>
                </a:solidFill>
                <a:effectLst/>
                <a:latin typeface="+mn-lt"/>
                <a:ea typeface="+mn-ea"/>
                <a:cs typeface="+mn-cs"/>
              </a:rPr>
              <a:t>Attribution: Briggs, Helen. British Broadcasting Corporation. September 10, 2020.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12</a:t>
            </a:fld>
            <a:endParaRPr lang="en-US"/>
          </a:p>
        </p:txBody>
      </p:sp>
    </p:spTree>
    <p:extLst>
      <p:ext uri="{BB962C8B-B14F-4D97-AF65-F5344CB8AC3E}">
        <p14:creationId xmlns:p14="http://schemas.microsoft.com/office/powerpoint/2010/main" val="23386518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Climate change has gotten deadly. It will get worse.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www.washingtonpost.com</a:t>
            </a:r>
            <a:r>
              <a:rPr lang="en-US" sz="1200" b="0" i="0" u="none" strike="noStrike" kern="1200" dirty="0">
                <a:solidFill>
                  <a:schemeClr val="tx1"/>
                </a:solidFill>
                <a:effectLst/>
                <a:latin typeface="+mn-lt"/>
                <a:ea typeface="+mn-ea"/>
                <a:cs typeface="+mn-cs"/>
              </a:rPr>
              <a:t>/climate-environment/2021/07/03/climate-change-heat-dome-death/</a:t>
            </a:r>
          </a:p>
          <a:p>
            <a:pPr rtl="0"/>
            <a:r>
              <a:rPr lang="en-US" sz="1200" b="0" i="0" u="none" strike="noStrike" kern="1200" dirty="0">
                <a:solidFill>
                  <a:schemeClr val="tx1"/>
                </a:solidFill>
                <a:effectLst/>
                <a:latin typeface="+mn-lt"/>
                <a:ea typeface="+mn-ea"/>
                <a:cs typeface="+mn-cs"/>
              </a:rPr>
              <a:t>Attribution: Kaplan, Sarah. Washington Post. July 3, 2021. </a:t>
            </a:r>
          </a:p>
          <a:p>
            <a:pPr rtl="0"/>
            <a:r>
              <a:rPr lang="en-US" sz="1200" b="0" i="0" u="none" strike="noStrike" kern="1200" dirty="0">
                <a:solidFill>
                  <a:schemeClr val="tx1"/>
                </a:solidFill>
                <a:effectLst/>
                <a:latin typeface="+mn-lt"/>
                <a:ea typeface="+mn-ea"/>
                <a:cs typeface="+mn-cs"/>
              </a:rPr>
              <a:t>Image courtesy of article. </a:t>
            </a:r>
          </a:p>
          <a:p>
            <a:pPr rtl="0"/>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Name:  Seen From the Sky: Polluted Waters Around the World</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www.usnews.com</a:t>
            </a:r>
            <a:r>
              <a:rPr lang="en-US" sz="1200" b="0" i="0" u="none" strike="noStrike" kern="1200" dirty="0">
                <a:solidFill>
                  <a:schemeClr val="tx1"/>
                </a:solidFill>
                <a:effectLst/>
                <a:latin typeface="+mn-lt"/>
                <a:ea typeface="+mn-ea"/>
                <a:cs typeface="+mn-cs"/>
              </a:rPr>
              <a:t>/news/world/articles/2021-03-18/seen-from-the-sky-polluted-waters-around-the-world</a:t>
            </a:r>
          </a:p>
          <a:p>
            <a:pPr rtl="0"/>
            <a:r>
              <a:rPr lang="en-US" sz="1200" b="0" i="0" u="none" strike="noStrike" kern="1200" dirty="0">
                <a:solidFill>
                  <a:schemeClr val="tx1"/>
                </a:solidFill>
                <a:effectLst/>
                <a:latin typeface="+mn-lt"/>
                <a:ea typeface="+mn-ea"/>
                <a:cs typeface="+mn-cs"/>
              </a:rPr>
              <a:t>Attribution: Reuters. US News. March 18, 2021. </a:t>
            </a:r>
          </a:p>
          <a:p>
            <a:pPr rtl="0"/>
            <a:r>
              <a:rPr lang="en-US" sz="1200" b="0" i="0" u="none" strike="noStrike" kern="1200" dirty="0">
                <a:solidFill>
                  <a:schemeClr val="tx1"/>
                </a:solidFill>
                <a:effectLst/>
                <a:latin typeface="+mn-lt"/>
                <a:ea typeface="+mn-ea"/>
                <a:cs typeface="+mn-cs"/>
              </a:rPr>
              <a:t>Image courtesy of article</a:t>
            </a:r>
          </a:p>
          <a:p>
            <a:br>
              <a:rPr lang="en-US" dirty="0"/>
            </a:b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13</a:t>
            </a:fld>
            <a:endParaRPr lang="en-US"/>
          </a:p>
        </p:txBody>
      </p:sp>
    </p:spTree>
    <p:extLst>
      <p:ext uri="{BB962C8B-B14F-4D97-AF65-F5344CB8AC3E}">
        <p14:creationId xmlns:p14="http://schemas.microsoft.com/office/powerpoint/2010/main" val="3812233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Could humans really destroy all life on Earth?</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/future/article/20210520-could-humans-really-destroy-all-life-on-earth</a:t>
            </a:r>
          </a:p>
          <a:p>
            <a:pPr rtl="0"/>
            <a:r>
              <a:rPr lang="en-US" sz="1200" b="0" i="0" u="none" strike="noStrike" kern="1200" dirty="0">
                <a:solidFill>
                  <a:schemeClr val="tx1"/>
                </a:solidFill>
                <a:effectLst/>
                <a:latin typeface="+mn-lt"/>
                <a:ea typeface="+mn-ea"/>
                <a:cs typeface="+mn-cs"/>
              </a:rPr>
              <a:t>Attribution: Mathew, Santhosh. British Broadcasting Corporation. May 20, 2021.</a:t>
            </a:r>
          </a:p>
          <a:p>
            <a:pPr rtl="0"/>
            <a:r>
              <a:rPr lang="en-US" sz="1200" b="0" i="0" u="none" strike="noStrike" kern="1200" dirty="0">
                <a:solidFill>
                  <a:schemeClr val="tx1"/>
                </a:solidFill>
                <a:effectLst/>
                <a:latin typeface="+mn-lt"/>
                <a:ea typeface="+mn-ea"/>
                <a:cs typeface="+mn-cs"/>
              </a:rPr>
              <a:t>Image courtesy of article</a:t>
            </a:r>
          </a:p>
          <a:p>
            <a:pPr rtl="0"/>
            <a:br>
              <a:rPr lang="en-US" sz="1200" b="0" i="0" u="none" strike="noStrike" kern="1200" dirty="0">
                <a:solidFill>
                  <a:schemeClr val="tx1"/>
                </a:solidFill>
                <a:effectLst/>
                <a:latin typeface="+mn-lt"/>
                <a:ea typeface="+mn-ea"/>
                <a:cs typeface="+mn-cs"/>
              </a:rPr>
            </a:br>
            <a:r>
              <a:rPr lang="en-US" sz="1200" b="0" i="0" u="none" strike="noStrike" kern="1200" dirty="0">
                <a:solidFill>
                  <a:schemeClr val="tx1"/>
                </a:solidFill>
                <a:effectLst/>
                <a:latin typeface="+mn-lt"/>
                <a:ea typeface="+mn-ea"/>
                <a:cs typeface="+mn-cs"/>
              </a:rPr>
              <a:t>Name: Destruction of Brazil's Amazon rainforest speeds up for 2nd straight month</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www.reuters.com</a:t>
            </a:r>
            <a:r>
              <a:rPr lang="en-US" sz="1200" b="0" i="0" u="none" strike="noStrike" kern="1200" dirty="0">
                <a:solidFill>
                  <a:schemeClr val="tx1"/>
                </a:solidFill>
                <a:effectLst/>
                <a:latin typeface="+mn-lt"/>
                <a:ea typeface="+mn-ea"/>
                <a:cs typeface="+mn-cs"/>
              </a:rPr>
              <a:t>/business/environment/deforestation-brazils-amazon-rainforest-rises-second-straight-month-2021-05-07/</a:t>
            </a:r>
          </a:p>
          <a:p>
            <a:pPr rtl="0"/>
            <a:r>
              <a:rPr lang="en-US" sz="1200" b="0" i="0" u="none" strike="noStrike" kern="1200" dirty="0">
                <a:solidFill>
                  <a:schemeClr val="tx1"/>
                </a:solidFill>
                <a:effectLst/>
                <a:latin typeface="+mn-lt"/>
                <a:ea typeface="+mn-ea"/>
                <a:cs typeface="+mn-cs"/>
              </a:rPr>
              <a:t>Attribution: Spring, Jake. Reuters. May 7, 2021. </a:t>
            </a:r>
          </a:p>
          <a:p>
            <a:pPr rtl="0"/>
            <a:r>
              <a:rPr lang="en-US" sz="1200" b="0" i="0" u="none" strike="noStrike" kern="1200" dirty="0">
                <a:solidFill>
                  <a:schemeClr val="tx1"/>
                </a:solidFill>
                <a:effectLst/>
                <a:latin typeface="+mn-lt"/>
                <a:ea typeface="+mn-ea"/>
                <a:cs typeface="+mn-cs"/>
              </a:rPr>
              <a:t>Image courtesy of article</a:t>
            </a:r>
          </a:p>
          <a:p>
            <a:br>
              <a:rPr lang="en-US" dirty="0"/>
            </a:b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14</a:t>
            </a:fld>
            <a:endParaRPr lang="en-US"/>
          </a:p>
        </p:txBody>
      </p:sp>
    </p:spTree>
    <p:extLst>
      <p:ext uri="{BB962C8B-B14F-4D97-AF65-F5344CB8AC3E}">
        <p14:creationId xmlns:p14="http://schemas.microsoft.com/office/powerpoint/2010/main" val="68518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Humans exploiting and destroying nature on unprecedented scale – report</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www.theguardian.com</a:t>
            </a:r>
            <a:r>
              <a:rPr lang="en-US" sz="1200" b="0" i="0" u="none" strike="noStrike" kern="1200" dirty="0">
                <a:solidFill>
                  <a:schemeClr val="tx1"/>
                </a:solidFill>
                <a:effectLst/>
                <a:latin typeface="+mn-lt"/>
                <a:ea typeface="+mn-ea"/>
                <a:cs typeface="+mn-cs"/>
              </a:rPr>
              <a:t>/environment/2020/</a:t>
            </a:r>
            <a:r>
              <a:rPr lang="en-US" sz="1200" b="0" i="0" u="none" strike="noStrike" kern="1200" dirty="0" err="1">
                <a:solidFill>
                  <a:schemeClr val="tx1"/>
                </a:solidFill>
                <a:effectLst/>
                <a:latin typeface="+mn-lt"/>
                <a:ea typeface="+mn-ea"/>
                <a:cs typeface="+mn-cs"/>
              </a:rPr>
              <a:t>sep</a:t>
            </a:r>
            <a:r>
              <a:rPr lang="en-US" sz="1200" b="0" i="0" u="none" strike="noStrike" kern="1200" dirty="0">
                <a:solidFill>
                  <a:schemeClr val="tx1"/>
                </a:solidFill>
                <a:effectLst/>
                <a:latin typeface="+mn-lt"/>
                <a:ea typeface="+mn-ea"/>
                <a:cs typeface="+mn-cs"/>
              </a:rPr>
              <a:t>/10/humans-exploiting-and-destroying-nature-on-unprecedented-scale-report-aoe</a:t>
            </a:r>
          </a:p>
          <a:p>
            <a:pPr rtl="0"/>
            <a:r>
              <a:rPr lang="en-US" sz="1200" b="0" i="0" u="none" strike="noStrike" kern="1200" dirty="0">
                <a:solidFill>
                  <a:schemeClr val="tx1"/>
                </a:solidFill>
                <a:effectLst/>
                <a:latin typeface="+mn-lt"/>
                <a:ea typeface="+mn-ea"/>
                <a:cs typeface="+mn-cs"/>
              </a:rPr>
              <a:t>Attribution: Greenfield, Patrick. The Guardian. September 9, 2020.   </a:t>
            </a:r>
          </a:p>
          <a:p>
            <a:pPr rtl="0"/>
            <a:r>
              <a:rPr lang="en-US" sz="1200" b="0" i="0" u="none" strike="noStrike" kern="1200" dirty="0">
                <a:solidFill>
                  <a:schemeClr val="tx1"/>
                </a:solidFill>
                <a:effectLst/>
                <a:latin typeface="+mn-lt"/>
                <a:ea typeface="+mn-ea"/>
                <a:cs typeface="+mn-cs"/>
              </a:rPr>
              <a:t>Image courtesy of article</a:t>
            </a: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Name: Light pollution's wasted energy seen from space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www.bbc.com</a:t>
            </a:r>
            <a:r>
              <a:rPr lang="en-US" sz="1200" b="0" i="0" u="none" strike="noStrike" kern="1200" dirty="0">
                <a:solidFill>
                  <a:schemeClr val="tx1"/>
                </a:solidFill>
                <a:effectLst/>
                <a:latin typeface="+mn-lt"/>
                <a:ea typeface="+mn-ea"/>
                <a:cs typeface="+mn-cs"/>
              </a:rPr>
              <a:t>/news/science-environment-54721921</a:t>
            </a:r>
          </a:p>
          <a:p>
            <a:pPr rtl="0"/>
            <a:r>
              <a:rPr lang="en-US" sz="1200" b="0" i="0" u="none" strike="noStrike" kern="1200" dirty="0">
                <a:solidFill>
                  <a:schemeClr val="tx1"/>
                </a:solidFill>
                <a:effectLst/>
                <a:latin typeface="+mn-lt"/>
                <a:ea typeface="+mn-ea"/>
                <a:cs typeface="+mn-cs"/>
              </a:rPr>
              <a:t>Attribution: Gill, Victoria. British Broadcasting Corporation. October 29, 2020. </a:t>
            </a:r>
          </a:p>
          <a:p>
            <a:pPr rtl="0"/>
            <a:r>
              <a:rPr lang="en-US" sz="1200" b="0" i="0" u="none" strike="noStrike" kern="1200" dirty="0">
                <a:solidFill>
                  <a:schemeClr val="tx1"/>
                </a:solidFill>
                <a:effectLst/>
                <a:latin typeface="+mn-lt"/>
                <a:ea typeface="+mn-ea"/>
                <a:cs typeface="+mn-cs"/>
              </a:rPr>
              <a:t>Image courtesy of article</a:t>
            </a:r>
          </a:p>
          <a:p>
            <a:br>
              <a:rPr lang="en-US" dirty="0"/>
            </a:br>
            <a:br>
              <a:rPr lang="en-US" dirty="0"/>
            </a:br>
            <a:endParaRPr lang="en-US" sz="1200" b="0" i="0" u="none" strike="noStrike" kern="1200" dirty="0">
              <a:solidFill>
                <a:schemeClr val="tx1"/>
              </a:solidFill>
              <a:effectLst/>
              <a:latin typeface="+mn-lt"/>
              <a:ea typeface="+mn-ea"/>
              <a:cs typeface="+mn-cs"/>
            </a:endParaRPr>
          </a:p>
          <a:p>
            <a:br>
              <a:rPr lang="en-US" dirty="0"/>
            </a:br>
            <a:br>
              <a:rPr lang="en-US" dirty="0"/>
            </a:br>
            <a:endParaRPr lang="en-US" b="1" dirty="0"/>
          </a:p>
        </p:txBody>
      </p:sp>
      <p:sp>
        <p:nvSpPr>
          <p:cNvPr id="4" name="Slide Number Placeholder 3"/>
          <p:cNvSpPr>
            <a:spLocks noGrp="1"/>
          </p:cNvSpPr>
          <p:nvPr>
            <p:ph type="sldNum" sz="quarter" idx="5"/>
          </p:nvPr>
        </p:nvSpPr>
        <p:spPr/>
        <p:txBody>
          <a:bodyPr/>
          <a:lstStyle/>
          <a:p>
            <a:fld id="{CDEF2819-21A8-DB4D-9652-97BE52BD8679}" type="slidenum">
              <a:rPr lang="en-US" smtClean="0"/>
              <a:t>15</a:t>
            </a:fld>
            <a:endParaRPr lang="en-US"/>
          </a:p>
        </p:txBody>
      </p:sp>
    </p:spTree>
    <p:extLst>
      <p:ext uri="{BB962C8B-B14F-4D97-AF65-F5344CB8AC3E}">
        <p14:creationId xmlns:p14="http://schemas.microsoft.com/office/powerpoint/2010/main" val="3577572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Avocado: the 'green gold' causing environment havoc</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www.weforum.org</a:t>
            </a:r>
            <a:r>
              <a:rPr lang="en-US" sz="1200" b="0" i="0" u="none" strike="noStrike" kern="1200" dirty="0">
                <a:solidFill>
                  <a:schemeClr val="tx1"/>
                </a:solidFill>
                <a:effectLst/>
                <a:latin typeface="+mn-lt"/>
                <a:ea typeface="+mn-ea"/>
                <a:cs typeface="+mn-cs"/>
              </a:rPr>
              <a:t>/agenda/2020/02/avocado-environment-cost-food-</a:t>
            </a:r>
            <a:r>
              <a:rPr lang="en-US" sz="1200" b="0" i="0" u="none" strike="noStrike" kern="1200" dirty="0" err="1">
                <a:solidFill>
                  <a:schemeClr val="tx1"/>
                </a:solidFill>
                <a:effectLst/>
                <a:latin typeface="+mn-lt"/>
                <a:ea typeface="+mn-ea"/>
                <a:cs typeface="+mn-cs"/>
              </a:rPr>
              <a:t>mexico</a:t>
            </a:r>
            <a:r>
              <a:rPr lang="en-US" sz="1200" b="0" i="0" u="none" strike="noStrike" kern="1200" dirty="0">
                <a:solidFill>
                  <a:schemeClr val="tx1"/>
                </a:solidFill>
                <a:effectLst/>
                <a:latin typeface="+mn-lt"/>
                <a:ea typeface="+mn-ea"/>
                <a:cs typeface="+mn-cs"/>
              </a:rPr>
              <a:t>/</a:t>
            </a:r>
          </a:p>
          <a:p>
            <a:pPr rtl="0"/>
            <a:r>
              <a:rPr lang="en-US" sz="1200" b="0" i="0" u="none" strike="noStrike" kern="1200" dirty="0">
                <a:solidFill>
                  <a:schemeClr val="tx1"/>
                </a:solidFill>
                <a:effectLst/>
                <a:latin typeface="+mn-lt"/>
                <a:ea typeface="+mn-ea"/>
                <a:cs typeface="+mn-cs"/>
              </a:rPr>
              <a:t>Attribution: Manuel Ochoa Ayala. World Economic Forum. February 24, 2020. </a:t>
            </a:r>
          </a:p>
          <a:p>
            <a:pPr rtl="0"/>
            <a:r>
              <a:rPr lang="en-US" sz="1200" b="0" i="0" u="none" strike="noStrike" kern="1200" dirty="0">
                <a:solidFill>
                  <a:schemeClr val="tx1"/>
                </a:solidFill>
                <a:effectLst/>
                <a:latin typeface="+mn-lt"/>
                <a:ea typeface="+mn-ea"/>
                <a:cs typeface="+mn-cs"/>
              </a:rPr>
              <a:t>Image courtesy of article</a:t>
            </a:r>
          </a:p>
          <a:p>
            <a:br>
              <a:rPr lang="en-US" dirty="0"/>
            </a:br>
            <a:br>
              <a:rPr lang="en-US" dirty="0"/>
            </a:br>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16</a:t>
            </a:fld>
            <a:endParaRPr lang="en-US"/>
          </a:p>
        </p:txBody>
      </p:sp>
    </p:spTree>
    <p:extLst>
      <p:ext uri="{BB962C8B-B14F-4D97-AF65-F5344CB8AC3E}">
        <p14:creationId xmlns:p14="http://schemas.microsoft.com/office/powerpoint/2010/main" val="699994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Pause here to let the kids write some notes. This is just a moment to let them get some reactions and thoughts down on paper before going to their groups to discuss more fully. </a:t>
            </a:r>
          </a:p>
        </p:txBody>
      </p:sp>
      <p:sp>
        <p:nvSpPr>
          <p:cNvPr id="4" name="Slide Number Placeholder 3"/>
          <p:cNvSpPr>
            <a:spLocks noGrp="1"/>
          </p:cNvSpPr>
          <p:nvPr>
            <p:ph type="sldNum" sz="quarter" idx="5"/>
          </p:nvPr>
        </p:nvSpPr>
        <p:spPr/>
        <p:txBody>
          <a:bodyPr/>
          <a:lstStyle/>
          <a:p>
            <a:fld id="{2DB94815-4A94-6F40-AD1A-33F86ED6D6DA}" type="slidenum">
              <a:rPr lang="en-US" smtClean="0"/>
              <a:t>17</a:t>
            </a:fld>
            <a:endParaRPr lang="en-US"/>
          </a:p>
        </p:txBody>
      </p:sp>
    </p:spTree>
    <p:extLst>
      <p:ext uri="{BB962C8B-B14F-4D97-AF65-F5344CB8AC3E}">
        <p14:creationId xmlns:p14="http://schemas.microsoft.com/office/powerpoint/2010/main" val="21596691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Ask your students to share their thoughts and reactions first. We have found that kids are keen to talk about these and other examples. Then, you can ask them to be a bit more analytical and consider patterns or categories that they might place these headlines into. We are not looking for any specific patterns or categories here, this is simply a way to get them to explore a bit more deeply. On the next slide we have placed all the headlines together if you would like to display that while they work. Or you can show the full set once again. You can choose to use a specific sharing protocol if desired (see MBER Essentials/teacher toolkit on the website for ideas). </a:t>
            </a:r>
          </a:p>
        </p:txBody>
      </p:sp>
      <p:sp>
        <p:nvSpPr>
          <p:cNvPr id="4" name="Slide Number Placeholder 3"/>
          <p:cNvSpPr>
            <a:spLocks noGrp="1"/>
          </p:cNvSpPr>
          <p:nvPr>
            <p:ph type="sldNum" sz="quarter" idx="5"/>
          </p:nvPr>
        </p:nvSpPr>
        <p:spPr/>
        <p:txBody>
          <a:bodyPr/>
          <a:lstStyle/>
          <a:p>
            <a:fld id="{2DB94815-4A94-6F40-AD1A-33F86ED6D6DA}" type="slidenum">
              <a:rPr lang="en-US" smtClean="0"/>
              <a:t>18</a:t>
            </a:fld>
            <a:endParaRPr lang="en-US"/>
          </a:p>
        </p:txBody>
      </p:sp>
    </p:spTree>
    <p:extLst>
      <p:ext uri="{BB962C8B-B14F-4D97-AF65-F5344CB8AC3E}">
        <p14:creationId xmlns:p14="http://schemas.microsoft.com/office/powerpoint/2010/main" val="4157353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just a list of the headlines to display as the students work on Doodle B. </a:t>
            </a:r>
          </a:p>
        </p:txBody>
      </p:sp>
      <p:sp>
        <p:nvSpPr>
          <p:cNvPr id="4" name="Slide Number Placeholder 3"/>
          <p:cNvSpPr>
            <a:spLocks noGrp="1"/>
          </p:cNvSpPr>
          <p:nvPr>
            <p:ph type="sldNum" sz="quarter" idx="5"/>
          </p:nvPr>
        </p:nvSpPr>
        <p:spPr/>
        <p:txBody>
          <a:bodyPr/>
          <a:lstStyle/>
          <a:p>
            <a:fld id="{CDEF2819-21A8-DB4D-9652-97BE52BD8679}" type="slidenum">
              <a:rPr lang="en-US" smtClean="0"/>
              <a:t>19</a:t>
            </a:fld>
            <a:endParaRPr lang="en-US"/>
          </a:p>
        </p:txBody>
      </p:sp>
    </p:spTree>
    <p:extLst>
      <p:ext uri="{BB962C8B-B14F-4D97-AF65-F5344CB8AC3E}">
        <p14:creationId xmlns:p14="http://schemas.microsoft.com/office/powerpoint/2010/main" val="2348282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way to allow kids to process what they have seen and connect it to what they know. We have found that the conversation shifting to causes is all but impossible to stop. Let them think about this for a few moments and capture ideas on their doodle sheet. Note however, that we are not going to dive into causes very much more in this short unit. In the next learning segment we will try and pull our “year-long driving question” out of them based on this exploration of headlines. </a:t>
            </a:r>
          </a:p>
        </p:txBody>
      </p:sp>
      <p:sp>
        <p:nvSpPr>
          <p:cNvPr id="4" name="Slide Number Placeholder 3"/>
          <p:cNvSpPr>
            <a:spLocks noGrp="1"/>
          </p:cNvSpPr>
          <p:nvPr>
            <p:ph type="sldNum" sz="quarter" idx="5"/>
          </p:nvPr>
        </p:nvSpPr>
        <p:spPr/>
        <p:txBody>
          <a:bodyPr/>
          <a:lstStyle/>
          <a:p>
            <a:fld id="{2DB94815-4A94-6F40-AD1A-33F86ED6D6DA}" type="slidenum">
              <a:rPr lang="en-US" smtClean="0"/>
              <a:t>21</a:t>
            </a:fld>
            <a:endParaRPr lang="en-US"/>
          </a:p>
        </p:txBody>
      </p:sp>
    </p:spTree>
    <p:extLst>
      <p:ext uri="{BB962C8B-B14F-4D97-AF65-F5344CB8AC3E}">
        <p14:creationId xmlns:p14="http://schemas.microsoft.com/office/powerpoint/2010/main" val="2213836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22</a:t>
            </a:fld>
            <a:endParaRPr lang="en-US"/>
          </a:p>
        </p:txBody>
      </p:sp>
    </p:spTree>
    <p:extLst>
      <p:ext uri="{BB962C8B-B14F-4D97-AF65-F5344CB8AC3E}">
        <p14:creationId xmlns:p14="http://schemas.microsoft.com/office/powerpoint/2010/main" val="1698841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a:t>
            </a:fld>
            <a:endParaRPr lang="en-US" dirty="0"/>
          </a:p>
        </p:txBody>
      </p:sp>
    </p:spTree>
    <p:extLst>
      <p:ext uri="{BB962C8B-B14F-4D97-AF65-F5344CB8AC3E}">
        <p14:creationId xmlns:p14="http://schemas.microsoft.com/office/powerpoint/2010/main" val="32169785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23</a:t>
            </a:fld>
            <a:endParaRPr lang="en-US"/>
          </a:p>
        </p:txBody>
      </p:sp>
    </p:spTree>
    <p:extLst>
      <p:ext uri="{BB962C8B-B14F-4D97-AF65-F5344CB8AC3E}">
        <p14:creationId xmlns:p14="http://schemas.microsoft.com/office/powerpoint/2010/main" val="1043968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goal here is to hope kids blame humans. Most of them will, but some students may question that there are many factors to blame. The idea is that all students recognize we have gotten the blame and may be, at least, partially responsible for many of the problems we saw in the headlines.</a:t>
            </a:r>
          </a:p>
          <a:p>
            <a:endParaRPr lang="en-US" dirty="0"/>
          </a:p>
          <a:p>
            <a:r>
              <a:rPr lang="en-US" dirty="0"/>
              <a:t>Image: Question</a:t>
            </a:r>
          </a:p>
          <a:p>
            <a:r>
              <a:rPr lang="en-US" dirty="0"/>
              <a:t>URL: https://</a:t>
            </a:r>
            <a:r>
              <a:rPr lang="en-US" dirty="0" err="1"/>
              <a:t>pixabay.com</a:t>
            </a:r>
            <a:r>
              <a:rPr lang="en-US" dirty="0"/>
              <a:t>/vectors/question-questions-man-head-2519654/</a:t>
            </a:r>
          </a:p>
          <a:p>
            <a:r>
              <a:rPr lang="en-US" dirty="0"/>
              <a:t>Attribution: Image by </a:t>
            </a:r>
            <a:r>
              <a:rPr lang="en-US" sz="1200" b="0" i="0" kern="1200" dirty="0">
                <a:solidFill>
                  <a:schemeClr val="tx1"/>
                </a:solidFill>
                <a:effectLst/>
                <a:latin typeface="+mn-lt"/>
                <a:ea typeface="+mn-ea"/>
                <a:cs typeface="+mn-cs"/>
              </a:rPr>
              <a:t>by </a:t>
            </a:r>
            <a:r>
              <a:rPr lang="en-US" sz="1200" b="0" i="0" u="sng" kern="1200" dirty="0">
                <a:solidFill>
                  <a:schemeClr val="tx1"/>
                </a:solidFill>
                <a:effectLst/>
                <a:latin typeface="+mn-lt"/>
                <a:ea typeface="+mn-ea"/>
                <a:cs typeface="+mn-cs"/>
                <a:hlinkClick r:id="rId3"/>
              </a:rPr>
              <a:t>nugroho dwi hartawan</a:t>
            </a:r>
            <a:r>
              <a:rPr lang="en-US" sz="1200" b="0" i="0" kern="1200" dirty="0">
                <a:solidFill>
                  <a:schemeClr val="tx1"/>
                </a:solidFill>
                <a:effectLst/>
                <a:latin typeface="+mn-lt"/>
                <a:ea typeface="+mn-ea"/>
                <a:cs typeface="+mn-cs"/>
              </a:rPr>
              <a:t> from </a:t>
            </a:r>
            <a:r>
              <a:rPr lang="en-US" sz="1200" b="0" i="0" u="sng" kern="1200" dirty="0">
                <a:solidFill>
                  <a:schemeClr val="tx1"/>
                </a:solidFill>
                <a:effectLst/>
                <a:latin typeface="+mn-lt"/>
                <a:ea typeface="+mn-ea"/>
                <a:cs typeface="+mn-cs"/>
                <a:hlinkClick r:id="rId4"/>
              </a:rPr>
              <a:t>Pixabay</a:t>
            </a:r>
            <a:r>
              <a:rPr lang="en-US" sz="1200" b="0" i="0" u="sng"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Free for commercial use</a:t>
            </a:r>
            <a:br>
              <a:rPr lang="en-US" dirty="0"/>
            </a:br>
            <a:r>
              <a:rPr lang="en-US" sz="1200" b="0" i="0" kern="1200" dirty="0">
                <a:solidFill>
                  <a:schemeClr val="tx1"/>
                </a:solidFill>
                <a:effectLst/>
                <a:latin typeface="+mn-lt"/>
                <a:ea typeface="+mn-ea"/>
                <a:cs typeface="+mn-cs"/>
              </a:rPr>
              <a:t>No attribution required.</a:t>
            </a:r>
            <a:endParaRPr lang="en-US" dirty="0"/>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24</a:t>
            </a:fld>
            <a:endParaRPr lang="en-US"/>
          </a:p>
        </p:txBody>
      </p:sp>
    </p:spTree>
    <p:extLst>
      <p:ext uri="{BB962C8B-B14F-4D97-AF65-F5344CB8AC3E}">
        <p14:creationId xmlns:p14="http://schemas.microsoft.com/office/powerpoint/2010/main" val="31696739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OPTIONAL slide. Use this if you feel like giving kids a chance to talk about natural causes or cycles will be productive. Again, we are not going deep here. This is just a start to get our question out that will focus our efforts for the rest of the year. We are not going to answer it here. </a:t>
            </a:r>
          </a:p>
        </p:txBody>
      </p:sp>
      <p:sp>
        <p:nvSpPr>
          <p:cNvPr id="4" name="Slide Number Placeholder 3"/>
          <p:cNvSpPr>
            <a:spLocks noGrp="1"/>
          </p:cNvSpPr>
          <p:nvPr>
            <p:ph type="sldNum" sz="quarter" idx="5"/>
          </p:nvPr>
        </p:nvSpPr>
        <p:spPr/>
        <p:txBody>
          <a:bodyPr/>
          <a:lstStyle/>
          <a:p>
            <a:fld id="{2DB94815-4A94-6F40-AD1A-33F86ED6D6DA}" type="slidenum">
              <a:rPr lang="en-US" smtClean="0"/>
              <a:t>25</a:t>
            </a:fld>
            <a:endParaRPr lang="en-US"/>
          </a:p>
        </p:txBody>
      </p:sp>
    </p:spTree>
    <p:extLst>
      <p:ext uri="{BB962C8B-B14F-4D97-AF65-F5344CB8AC3E}">
        <p14:creationId xmlns:p14="http://schemas.microsoft.com/office/powerpoint/2010/main" val="2353734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to be a VERY quick intro to geologic time. We will go much deeper on this in upcoming units but here you just want to help kids see the relatively tiny slice of time that humans have been around when put in context of the age of the Earth. This image is open source so that is what we used but you may want to replace it with one that is more readily interpreted by kids. If using this one, you will need to spend a few moments helping them understand what the image is showing. </a:t>
            </a:r>
          </a:p>
          <a:p>
            <a:endParaRPr lang="en-US" dirty="0"/>
          </a:p>
          <a:p>
            <a:r>
              <a:rPr lang="en-US" dirty="0"/>
              <a:t>SOURCES:</a:t>
            </a:r>
          </a:p>
          <a:p>
            <a:r>
              <a:rPr lang="en-US" dirty="0"/>
              <a:t>Name: Geologic Clock</a:t>
            </a:r>
          </a:p>
          <a:p>
            <a:r>
              <a:rPr lang="en-US" dirty="0"/>
              <a:t>URL: https://</a:t>
            </a:r>
            <a:r>
              <a:rPr lang="en-US" dirty="0" err="1"/>
              <a:t>commons.wikimedia.org</a:t>
            </a:r>
            <a:r>
              <a:rPr lang="en-US" dirty="0"/>
              <a:t>/wiki/File:Figure_00_02_02.jpg</a:t>
            </a:r>
          </a:p>
          <a:p>
            <a:r>
              <a:rPr lang="en-US" dirty="0"/>
              <a:t>Attribution: CNX OpenStax, CC BY 4.0 &lt;https://</a:t>
            </a:r>
            <a:r>
              <a:rPr lang="en-US" dirty="0" err="1"/>
              <a:t>creativecommons.org</a:t>
            </a:r>
            <a:r>
              <a:rPr lang="en-US" dirty="0"/>
              <a:t>/licenses/by/4.0&gt;, via Wikimedia Commons</a:t>
            </a:r>
          </a:p>
        </p:txBody>
      </p:sp>
      <p:sp>
        <p:nvSpPr>
          <p:cNvPr id="4" name="Slide Number Placeholder 3"/>
          <p:cNvSpPr>
            <a:spLocks noGrp="1"/>
          </p:cNvSpPr>
          <p:nvPr>
            <p:ph type="sldNum" sz="quarter" idx="5"/>
          </p:nvPr>
        </p:nvSpPr>
        <p:spPr/>
        <p:txBody>
          <a:bodyPr/>
          <a:lstStyle/>
          <a:p>
            <a:fld id="{CDEF2819-21A8-DB4D-9652-97BE52BD8679}" type="slidenum">
              <a:rPr lang="en-US" smtClean="0"/>
              <a:t>26</a:t>
            </a:fld>
            <a:endParaRPr lang="en-US"/>
          </a:p>
        </p:txBody>
      </p:sp>
    </p:spTree>
    <p:extLst>
      <p:ext uri="{BB962C8B-B14F-4D97-AF65-F5344CB8AC3E}">
        <p14:creationId xmlns:p14="http://schemas.microsoft.com/office/powerpoint/2010/main" val="2641237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Have a class discussion about the phenomena represented in the headlines. We could generally group these into a class of phenomena that is something like “it looks like humans are wrecking the place” or “humans have dramatically altered the environment”. Phrase it as an observation. Use the wording on the slide as a guide but replace with the words your kids come up with. Next turn to the question, if we observe human-caused destruction then we might ask, given the incredibly short relative time humans have been around, if we could really be to blame. Use the next slide to record the question your students come up with. </a:t>
            </a:r>
          </a:p>
        </p:txBody>
      </p:sp>
      <p:sp>
        <p:nvSpPr>
          <p:cNvPr id="4" name="Slide Number Placeholder 3"/>
          <p:cNvSpPr>
            <a:spLocks noGrp="1"/>
          </p:cNvSpPr>
          <p:nvPr>
            <p:ph type="sldNum" sz="quarter" idx="5"/>
          </p:nvPr>
        </p:nvSpPr>
        <p:spPr/>
        <p:txBody>
          <a:bodyPr/>
          <a:lstStyle/>
          <a:p>
            <a:fld id="{2DB94815-4A94-6F40-AD1A-33F86ED6D6DA}" type="slidenum">
              <a:rPr lang="en-US" smtClean="0"/>
              <a:t>27</a:t>
            </a:fld>
            <a:endParaRPr lang="en-US"/>
          </a:p>
        </p:txBody>
      </p:sp>
    </p:spTree>
    <p:extLst>
      <p:ext uri="{BB962C8B-B14F-4D97-AF65-F5344CB8AC3E}">
        <p14:creationId xmlns:p14="http://schemas.microsoft.com/office/powerpoint/2010/main" val="402792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aseline="0" dirty="0"/>
              <a:t>Here is an example of a question that kids in one class came up with: </a:t>
            </a:r>
          </a:p>
          <a:p>
            <a:pPr>
              <a:lnSpc>
                <a:spcPct val="80000"/>
              </a:lnSpc>
              <a:buClr>
                <a:schemeClr val="dk1"/>
              </a:buClr>
              <a:buSzPts val="4400"/>
            </a:pPr>
            <a:r>
              <a:rPr lang="en-US" sz="1200" b="1" dirty="0">
                <a:solidFill>
                  <a:schemeClr val="dk1"/>
                </a:solidFill>
              </a:rPr>
              <a:t>Are Humans really the culprits for all the environmental problems here on Earth? If so, how can we fix it?  </a:t>
            </a:r>
          </a:p>
          <a:p>
            <a:r>
              <a:rPr lang="en-US" baseline="0" dirty="0"/>
              <a:t>Place the wording from your class on this slide, have them record on their doodle sheet AND find a place to display it in your classroom so that you can reference it and connect to it throughout the year. </a:t>
            </a:r>
          </a:p>
          <a:p>
            <a:endParaRPr lang="en-US" baseline="0" dirty="0"/>
          </a:p>
          <a:p>
            <a:r>
              <a:rPr lang="en-US" baseline="0" dirty="0"/>
              <a:t>SOURCES:</a:t>
            </a:r>
          </a:p>
          <a:p>
            <a:r>
              <a:rPr lang="en-US" dirty="0"/>
              <a:t>Image, ”The Blue Marble</a:t>
            </a:r>
            <a:r>
              <a:rPr lang="en-U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https://</a:t>
            </a:r>
            <a:r>
              <a:rPr lang="en-US" sz="1200" u="none" dirty="0" err="1">
                <a:solidFill>
                  <a:srgbClr val="0563C1"/>
                </a:solidFill>
                <a:latin typeface="Calibri" panose="020F0502020204030204" pitchFamily="34" charset="0"/>
                <a:ea typeface="Calibri" panose="020F0502020204030204" pitchFamily="34" charset="0"/>
                <a:cs typeface="Times New Roman" panose="02020603050405020304" pitchFamily="18" charset="0"/>
              </a:rPr>
              <a:t>visibleearth.nasa.gov</a:t>
            </a:r>
            <a:r>
              <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rPr>
              <a:t>/images/57723/the-blue-marble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https://</a:t>
            </a:r>
            <a:r>
              <a:rPr lang="en-US" baseline="0" dirty="0" err="1"/>
              <a:t>visibleearth.nasa.gov</a:t>
            </a:r>
            <a:r>
              <a:rPr lang="en-US" baseline="0" dirty="0"/>
              <a:t>/image-use-policy</a:t>
            </a:r>
            <a:endParaRPr lang="en-US" dirty="0"/>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28</a:t>
            </a:fld>
            <a:endParaRPr lang="en-US"/>
          </a:p>
        </p:txBody>
      </p:sp>
    </p:spTree>
    <p:extLst>
      <p:ext uri="{BB962C8B-B14F-4D97-AF65-F5344CB8AC3E}">
        <p14:creationId xmlns:p14="http://schemas.microsoft.com/office/powerpoint/2010/main" val="2096445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29</a:t>
            </a:fld>
            <a:endParaRPr lang="en-US"/>
          </a:p>
        </p:txBody>
      </p:sp>
    </p:spTree>
    <p:extLst>
      <p:ext uri="{BB962C8B-B14F-4D97-AF65-F5344CB8AC3E}">
        <p14:creationId xmlns:p14="http://schemas.microsoft.com/office/powerpoint/2010/main" val="1014605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30</a:t>
            </a:fld>
            <a:endParaRPr lang="en-US"/>
          </a:p>
        </p:txBody>
      </p:sp>
    </p:spTree>
    <p:extLst>
      <p:ext uri="{BB962C8B-B14F-4D97-AF65-F5344CB8AC3E}">
        <p14:creationId xmlns:p14="http://schemas.microsoft.com/office/powerpoint/2010/main" val="2051649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 previous discussion can often feel a bit depressing. Here is an opportunity to bring in the idea that just as humans may be to blame for creating this mess, we also have the ingenuity to solve many problems. Give the kids a chance to talk through some of the solutions they have heard about. This should be fairly brief and could be skipped if you feel the kids are not too depressed. This is also the point when you would decide if you want to do the yearlong Human Impact Project described on the website. If so, you may decide to skip this and go straight into the launch of the project.</a:t>
            </a:r>
          </a:p>
        </p:txBody>
      </p:sp>
      <p:sp>
        <p:nvSpPr>
          <p:cNvPr id="4" name="Slide Number Placeholder 3"/>
          <p:cNvSpPr>
            <a:spLocks noGrp="1"/>
          </p:cNvSpPr>
          <p:nvPr>
            <p:ph type="sldNum" sz="quarter" idx="5"/>
          </p:nvPr>
        </p:nvSpPr>
        <p:spPr/>
        <p:txBody>
          <a:bodyPr/>
          <a:lstStyle/>
          <a:p>
            <a:fld id="{2DB94815-4A94-6F40-AD1A-33F86ED6D6DA}" type="slidenum">
              <a:rPr lang="en-US" smtClean="0"/>
              <a:t>31</a:t>
            </a:fld>
            <a:endParaRPr lang="en-US"/>
          </a:p>
        </p:txBody>
      </p:sp>
    </p:spTree>
    <p:extLst>
      <p:ext uri="{BB962C8B-B14F-4D97-AF65-F5344CB8AC3E}">
        <p14:creationId xmlns:p14="http://schemas.microsoft.com/office/powerpoint/2010/main" val="3227094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meant to be a transition slide to the next unit, Formation of the Earth. </a:t>
            </a:r>
          </a:p>
          <a:p>
            <a:endParaRPr lang="en-US" dirty="0"/>
          </a:p>
          <a:p>
            <a:r>
              <a:rPr lang="en-US" dirty="0"/>
              <a:t>SOURCES: </a:t>
            </a:r>
          </a:p>
          <a:p>
            <a:r>
              <a:rPr lang="en-US" dirty="0"/>
              <a:t>Image, “Space Reflex Sun Universe Light Globe Earth”</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URL: </a:t>
            </a:r>
            <a:r>
              <a:rPr lang="en-US" dirty="0"/>
              <a:t>https://</a:t>
            </a:r>
            <a:r>
              <a:rPr lang="en-US" dirty="0" err="1"/>
              <a:t>www.maxpixel.net</a:t>
            </a:r>
            <a:r>
              <a:rPr lang="en-US" dirty="0"/>
              <a:t>/Space-Reflex-Sun-Universe-Light-Globe-Earth-244238</a:t>
            </a:r>
            <a:endParaRPr lang="en-US" sz="1200" u="none" dirty="0">
              <a:solidFill>
                <a:srgbClr val="0563C1"/>
              </a:solidFill>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Attribution: none required, CC0 Public Domain</a:t>
            </a:r>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32</a:t>
            </a:fld>
            <a:endParaRPr lang="en-US"/>
          </a:p>
        </p:txBody>
      </p:sp>
    </p:spTree>
    <p:extLst>
      <p:ext uri="{BB962C8B-B14F-4D97-AF65-F5344CB8AC3E}">
        <p14:creationId xmlns:p14="http://schemas.microsoft.com/office/powerpoint/2010/main" val="156502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dirty="0"/>
          </a:p>
        </p:txBody>
      </p:sp>
    </p:spTree>
    <p:extLst>
      <p:ext uri="{BB962C8B-B14F-4D97-AF65-F5344CB8AC3E}">
        <p14:creationId xmlns:p14="http://schemas.microsoft.com/office/powerpoint/2010/main" val="3179823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33</a:t>
            </a:fld>
            <a:endParaRPr lang="en-US"/>
          </a:p>
        </p:txBody>
      </p:sp>
    </p:spTree>
    <p:extLst>
      <p:ext uri="{BB962C8B-B14F-4D97-AF65-F5344CB8AC3E}">
        <p14:creationId xmlns:p14="http://schemas.microsoft.com/office/powerpoint/2010/main" val="2123973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6</a:t>
            </a:fld>
            <a:endParaRPr lang="en-US"/>
          </a:p>
        </p:txBody>
      </p:sp>
    </p:spTree>
    <p:extLst>
      <p:ext uri="{BB962C8B-B14F-4D97-AF65-F5344CB8AC3E}">
        <p14:creationId xmlns:p14="http://schemas.microsoft.com/office/powerpoint/2010/main" val="872588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 slide into the discussion. Modify language to connect with what you did immediately before this. Often that will be “setting the stage”/beginning of the year type stuff. </a:t>
            </a:r>
          </a:p>
          <a:p>
            <a:endParaRPr lang="en-US" dirty="0"/>
          </a:p>
          <a:p>
            <a:r>
              <a:rPr lang="en-US" dirty="0"/>
              <a:t>SOURCES:</a:t>
            </a:r>
          </a:p>
          <a:p>
            <a:r>
              <a:rPr lang="en-US" dirty="0"/>
              <a:t>Image: Narrow dirt hiking path</a:t>
            </a:r>
          </a:p>
          <a:p>
            <a:r>
              <a:rPr lang="en-US" dirty="0"/>
              <a:t>URL: https://</a:t>
            </a:r>
            <a:r>
              <a:rPr lang="en-US" dirty="0" err="1"/>
              <a:t>www.publicdomainpictures.net</a:t>
            </a:r>
            <a:r>
              <a:rPr lang="en-US" dirty="0"/>
              <a:t>/</a:t>
            </a:r>
            <a:r>
              <a:rPr lang="en-US" dirty="0" err="1"/>
              <a:t>en</a:t>
            </a:r>
            <a:r>
              <a:rPr lang="en-US" dirty="0"/>
              <a:t>/</a:t>
            </a:r>
            <a:r>
              <a:rPr lang="en-US" dirty="0" err="1"/>
              <a:t>view-image.php?image</a:t>
            </a:r>
            <a:r>
              <a:rPr lang="en-US" dirty="0"/>
              <a:t>=257344&amp;picture=narrow-dirt-hiking-path/</a:t>
            </a:r>
          </a:p>
          <a:p>
            <a:r>
              <a:rPr lang="en-US" dirty="0"/>
              <a:t>Attribution: Linnea Mallette CC0 Public domain</a:t>
            </a:r>
            <a:br>
              <a:rPr lang="en-US" dirty="0"/>
            </a:br>
            <a:r>
              <a:rPr lang="en-US" sz="1200" b="0" i="0" kern="1200" dirty="0">
                <a:solidFill>
                  <a:schemeClr val="tx1"/>
                </a:solidFill>
                <a:effectLst/>
                <a:latin typeface="+mn-lt"/>
                <a:ea typeface="+mn-ea"/>
                <a:cs typeface="+mn-cs"/>
              </a:rPr>
              <a:t>No attribution required.</a:t>
            </a:r>
            <a:endParaRPr lang="en-US" dirty="0"/>
          </a:p>
        </p:txBody>
      </p:sp>
      <p:sp>
        <p:nvSpPr>
          <p:cNvPr id="4" name="Slide Number Placeholder 3"/>
          <p:cNvSpPr>
            <a:spLocks noGrp="1"/>
          </p:cNvSpPr>
          <p:nvPr>
            <p:ph type="sldNum" sz="quarter" idx="5"/>
          </p:nvPr>
        </p:nvSpPr>
        <p:spPr/>
        <p:txBody>
          <a:bodyPr/>
          <a:lstStyle/>
          <a:p>
            <a:fld id="{2DB94815-4A94-6F40-AD1A-33F86ED6D6DA}" type="slidenum">
              <a:rPr lang="en-US" smtClean="0"/>
              <a:t>7</a:t>
            </a:fld>
            <a:endParaRPr lang="en-US"/>
          </a:p>
        </p:txBody>
      </p:sp>
    </p:spTree>
    <p:extLst>
      <p:ext uri="{BB962C8B-B14F-4D97-AF65-F5344CB8AC3E}">
        <p14:creationId xmlns:p14="http://schemas.microsoft.com/office/powerpoint/2010/main" val="3008119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8 slides that follow this one with headlines taken from a range of news sites. The idea is that you scroll through them fairly quickly, pausing on each slide long enough for kids to take in the headline and the image. No discussion at this point, just let it all kind of wash over the kids. You might go through 2-3 times spending </a:t>
            </a:r>
            <a:r>
              <a:rPr lang="en-US" dirty="0" err="1"/>
              <a:t>approx</a:t>
            </a:r>
            <a:r>
              <a:rPr lang="en-US" dirty="0"/>
              <a:t> 10-20 seconds per slide. Kids will want to talk, but hold them off for a few minutes and just do this in silence. </a:t>
            </a:r>
          </a:p>
        </p:txBody>
      </p:sp>
      <p:sp>
        <p:nvSpPr>
          <p:cNvPr id="4" name="Slide Number Placeholder 3"/>
          <p:cNvSpPr>
            <a:spLocks noGrp="1"/>
          </p:cNvSpPr>
          <p:nvPr>
            <p:ph type="sldNum" sz="quarter" idx="5"/>
          </p:nvPr>
        </p:nvSpPr>
        <p:spPr/>
        <p:txBody>
          <a:bodyPr/>
          <a:lstStyle/>
          <a:p>
            <a:fld id="{2DB94815-4A94-6F40-AD1A-33F86ED6D6DA}" type="slidenum">
              <a:rPr lang="en-US" smtClean="0"/>
              <a:t>8</a:t>
            </a:fld>
            <a:endParaRPr lang="en-US"/>
          </a:p>
        </p:txBody>
      </p:sp>
    </p:spTree>
    <p:extLst>
      <p:ext uri="{BB962C8B-B14F-4D97-AF65-F5344CB8AC3E}">
        <p14:creationId xmlns:p14="http://schemas.microsoft.com/office/powerpoint/2010/main" val="737997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pPr rtl="0"/>
            <a:r>
              <a:rPr lang="en-US" sz="1200" b="0" i="0" u="none" strike="noStrike" kern="1200" dirty="0">
                <a:solidFill>
                  <a:schemeClr val="tx1"/>
                </a:solidFill>
                <a:effectLst/>
                <a:latin typeface="+mn-lt"/>
                <a:ea typeface="+mn-ea"/>
                <a:cs typeface="+mn-cs"/>
              </a:rPr>
              <a:t>Name: Global food waste twice as high as previously estimated, study says</a:t>
            </a:r>
          </a:p>
          <a:p>
            <a:pPr rtl="0"/>
            <a:r>
              <a:rPr lang="en-US" sz="1200" b="0" i="0" u="none" strike="noStrike" kern="1200" dirty="0">
                <a:solidFill>
                  <a:schemeClr val="tx1"/>
                </a:solidFill>
                <a:effectLst/>
                <a:latin typeface="+mn-lt"/>
                <a:ea typeface="+mn-ea"/>
                <a:cs typeface="+mn-cs"/>
              </a:rPr>
              <a:t>URL: </a:t>
            </a:r>
            <a:r>
              <a:rPr lang="en-US" sz="1200" b="0" i="0" u="sng" strike="noStrike" kern="1200" dirty="0">
                <a:solidFill>
                  <a:schemeClr val="tx1"/>
                </a:solidFill>
                <a:effectLst/>
                <a:latin typeface="+mn-lt"/>
                <a:ea typeface="+mn-ea"/>
                <a:cs typeface="+mn-cs"/>
                <a:hlinkClick r:id="rId3"/>
              </a:rPr>
              <a:t>https://www.cnn.com/2020/02/20/health/global-food-waste-higher/index.html</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Shelby Lin Erdman. CNN Health. Project Planet. March 18, 2020. </a:t>
            </a:r>
          </a:p>
          <a:p>
            <a:pPr rtl="0"/>
            <a:r>
              <a:rPr lang="en-US" sz="1200" b="0" i="0" u="none" strike="noStrike" kern="1200" dirty="0">
                <a:solidFill>
                  <a:schemeClr val="tx1"/>
                </a:solidFill>
                <a:effectLst/>
                <a:latin typeface="+mn-lt"/>
                <a:ea typeface="+mn-ea"/>
                <a:cs typeface="+mn-cs"/>
              </a:rPr>
              <a:t>Image: Trashed Vegetables</a:t>
            </a:r>
          </a:p>
          <a:p>
            <a:pPr rtl="0"/>
            <a:r>
              <a:rPr lang="en-US" sz="1200" b="0" i="0" u="none" strike="noStrike" kern="1200" dirty="0">
                <a:solidFill>
                  <a:schemeClr val="tx1"/>
                </a:solidFill>
                <a:effectLst/>
                <a:latin typeface="+mn-lt"/>
                <a:ea typeface="+mn-ea"/>
                <a:cs typeface="+mn-cs"/>
              </a:rPr>
              <a:t>URL: </a:t>
            </a:r>
            <a:r>
              <a:rPr lang="en-US" sz="1200" b="0" i="0" u="sng" strike="noStrike" kern="1200" dirty="0">
                <a:solidFill>
                  <a:schemeClr val="tx1"/>
                </a:solidFill>
                <a:effectLst/>
                <a:latin typeface="+mn-lt"/>
                <a:ea typeface="+mn-ea"/>
                <a:cs typeface="+mn-cs"/>
                <a:hlinkClick r:id="rId4"/>
              </a:rPr>
              <a:t>https://commons.wikimedia.org/wiki/File:Trashed_vegetables_in_Luxembourg.jpeg</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OpenIDUser2, GFDL &lt;http://</a:t>
            </a:r>
            <a:r>
              <a:rPr lang="en-US" sz="1200" b="0" i="0" u="none" strike="noStrike" kern="1200" dirty="0" err="1">
                <a:solidFill>
                  <a:schemeClr val="tx1"/>
                </a:solidFill>
                <a:effectLst/>
                <a:latin typeface="+mn-lt"/>
                <a:ea typeface="+mn-ea"/>
                <a:cs typeface="+mn-cs"/>
              </a:rPr>
              <a:t>www.gnu.org</a:t>
            </a:r>
            <a:r>
              <a:rPr lang="en-US" sz="1200" b="0" i="0" u="none" strike="noStrike" kern="1200" dirty="0">
                <a:solidFill>
                  <a:schemeClr val="tx1"/>
                </a:solidFill>
                <a:effectLst/>
                <a:latin typeface="+mn-lt"/>
                <a:ea typeface="+mn-ea"/>
                <a:cs typeface="+mn-cs"/>
              </a:rPr>
              <a:t>/copyleft/</a:t>
            </a:r>
            <a:r>
              <a:rPr lang="en-US" sz="1200" b="0" i="0" u="none" strike="noStrike" kern="1200" dirty="0" err="1">
                <a:solidFill>
                  <a:schemeClr val="tx1"/>
                </a:solidFill>
                <a:effectLst/>
                <a:latin typeface="+mn-lt"/>
                <a:ea typeface="+mn-ea"/>
                <a:cs typeface="+mn-cs"/>
              </a:rPr>
              <a:t>fdl.html</a:t>
            </a:r>
            <a:r>
              <a:rPr lang="en-US" sz="1200" b="0" i="0" u="none" strike="noStrike" kern="1200" dirty="0">
                <a:solidFill>
                  <a:schemeClr val="tx1"/>
                </a:solidFill>
                <a:effectLst/>
                <a:latin typeface="+mn-lt"/>
                <a:ea typeface="+mn-ea"/>
                <a:cs typeface="+mn-cs"/>
              </a:rPr>
              <a:t>&gt;, via Wikimedia Commons</a:t>
            </a:r>
          </a:p>
          <a:p>
            <a:endParaRPr lang="en-US" dirty="0"/>
          </a:p>
          <a:p>
            <a:pPr rtl="0"/>
            <a:r>
              <a:rPr lang="en-US" sz="1200" b="0" i="0" u="none" strike="noStrike" kern="1200" dirty="0">
                <a:solidFill>
                  <a:schemeClr val="tx1"/>
                </a:solidFill>
                <a:effectLst/>
                <a:latin typeface="+mn-lt"/>
                <a:ea typeface="+mn-ea"/>
                <a:cs typeface="+mn-cs"/>
              </a:rPr>
              <a:t>Name: Garbage Freaking Everywhere' as Americans Venture Outdoors After a Year of Lockdowns</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time.com</a:t>
            </a:r>
            <a:r>
              <a:rPr lang="en-US" sz="1200" b="0" i="0" u="none" strike="noStrike" kern="1200" dirty="0">
                <a:solidFill>
                  <a:schemeClr val="tx1"/>
                </a:solidFill>
                <a:effectLst/>
                <a:latin typeface="+mn-lt"/>
                <a:ea typeface="+mn-ea"/>
                <a:cs typeface="+mn-cs"/>
              </a:rPr>
              <a:t>/5949983/trash-pandemic/</a:t>
            </a:r>
          </a:p>
          <a:p>
            <a:pPr rtl="0"/>
            <a:r>
              <a:rPr lang="en-US" sz="1200" b="0" i="0" u="none" strike="noStrike" kern="1200" dirty="0">
                <a:solidFill>
                  <a:schemeClr val="tx1"/>
                </a:solidFill>
                <a:effectLst/>
                <a:latin typeface="+mn-lt"/>
                <a:ea typeface="+mn-ea"/>
                <a:cs typeface="+mn-cs"/>
              </a:rPr>
              <a:t>Attribution: Semuels, Alana. Time Magazine. March 26, 2021.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9</a:t>
            </a:fld>
            <a:endParaRPr lang="en-US"/>
          </a:p>
        </p:txBody>
      </p:sp>
    </p:spTree>
    <p:extLst>
      <p:ext uri="{BB962C8B-B14F-4D97-AF65-F5344CB8AC3E}">
        <p14:creationId xmlns:p14="http://schemas.microsoft.com/office/powerpoint/2010/main" val="31376219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The Dark Side of Solar Power</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hbr.org</a:t>
            </a:r>
            <a:r>
              <a:rPr lang="en-US" sz="1200" b="0" i="0" u="none" strike="noStrike" kern="1200" dirty="0">
                <a:solidFill>
                  <a:schemeClr val="tx1"/>
                </a:solidFill>
                <a:effectLst/>
                <a:latin typeface="+mn-lt"/>
                <a:ea typeface="+mn-ea"/>
                <a:cs typeface="+mn-cs"/>
              </a:rPr>
              <a:t>/2021/06/the-dark-side-of-solar-power</a:t>
            </a:r>
          </a:p>
          <a:p>
            <a:r>
              <a:rPr lang="en-US" sz="1200" b="0" i="0" u="none" strike="noStrike" kern="1200" dirty="0">
                <a:solidFill>
                  <a:schemeClr val="tx1"/>
                </a:solidFill>
                <a:effectLst/>
                <a:latin typeface="+mn-lt"/>
                <a:ea typeface="+mn-ea"/>
                <a:cs typeface="+mn-cs"/>
              </a:rPr>
              <a:t>Attribution: </a:t>
            </a:r>
            <a:r>
              <a:rPr lang="en-US" sz="1200" b="0" i="0" u="none" strike="noStrike" kern="1200" dirty="0">
                <a:solidFill>
                  <a:schemeClr val="tx1"/>
                </a:solidFill>
                <a:effectLst/>
                <a:latin typeface="+mn-lt"/>
                <a:ea typeface="+mn-ea"/>
                <a:cs typeface="+mn-cs"/>
                <a:hlinkClick r:id="rId3"/>
              </a:rPr>
              <a:t>Atalay Atasu,</a:t>
            </a:r>
            <a:r>
              <a:rPr lang="en-US" sz="1200" b="0" i="0" u="none" strike="noStrike"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4"/>
              </a:rPr>
              <a:t>Serasu Duran,</a:t>
            </a:r>
            <a:r>
              <a:rPr lang="en-US" sz="1200" b="0" i="0" u="none" strike="noStrike"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5"/>
              </a:rPr>
              <a:t>Luk N. Van Wassenhove</a:t>
            </a:r>
            <a:r>
              <a:rPr lang="en-US" sz="1200" b="0" i="0" u="none" strike="noStrike" kern="1200" dirty="0">
                <a:solidFill>
                  <a:schemeClr val="tx1"/>
                </a:solidFill>
                <a:effectLst/>
                <a:latin typeface="+mn-lt"/>
                <a:ea typeface="+mn-ea"/>
                <a:cs typeface="+mn-cs"/>
              </a:rPr>
              <a:t>. Harvard Business Review. June 18, 2021. </a:t>
            </a: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rtl="0"/>
            <a:r>
              <a:rPr lang="en-US" sz="1200" b="0" i="0" u="none" strike="noStrike" kern="1200" dirty="0">
                <a:solidFill>
                  <a:schemeClr val="tx1"/>
                </a:solidFill>
                <a:effectLst/>
                <a:latin typeface="+mn-lt"/>
                <a:ea typeface="+mn-ea"/>
                <a:cs typeface="+mn-cs"/>
              </a:rPr>
              <a:t>Name: ‘Zombie’ forest fires may become more common with climate change</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www.sciencenews.org</a:t>
            </a:r>
            <a:r>
              <a:rPr lang="en-US" sz="1200" b="0" i="0" u="none" strike="noStrike" kern="1200" dirty="0">
                <a:solidFill>
                  <a:schemeClr val="tx1"/>
                </a:solidFill>
                <a:effectLst/>
                <a:latin typeface="+mn-lt"/>
                <a:ea typeface="+mn-ea"/>
                <a:cs typeface="+mn-cs"/>
              </a:rPr>
              <a:t>/article/zombie-forest-fires-climate-change</a:t>
            </a:r>
          </a:p>
          <a:p>
            <a:pPr rtl="0"/>
            <a:r>
              <a:rPr lang="en-US" sz="1200" b="0" i="0" u="none" strike="noStrike" kern="1200" dirty="0">
                <a:solidFill>
                  <a:schemeClr val="tx1"/>
                </a:solidFill>
                <a:effectLst/>
                <a:latin typeface="+mn-lt"/>
                <a:ea typeface="+mn-ea"/>
                <a:cs typeface="+mn-cs"/>
              </a:rPr>
              <a:t>Attribution: Lambert, Jonathan. Science News. May 9, 2021</a:t>
            </a:r>
          </a:p>
          <a:p>
            <a:pPr rtl="0"/>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10</a:t>
            </a:fld>
            <a:endParaRPr lang="en-US"/>
          </a:p>
        </p:txBody>
      </p:sp>
    </p:spTree>
    <p:extLst>
      <p:ext uri="{BB962C8B-B14F-4D97-AF65-F5344CB8AC3E}">
        <p14:creationId xmlns:p14="http://schemas.microsoft.com/office/powerpoint/2010/main" val="1980894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SOURCES:</a:t>
            </a:r>
          </a:p>
          <a:p>
            <a:pPr rtl="0"/>
            <a:r>
              <a:rPr lang="en-US" sz="1200" b="0" i="0" u="none" strike="noStrike" kern="1200" dirty="0">
                <a:solidFill>
                  <a:schemeClr val="tx1"/>
                </a:solidFill>
                <a:effectLst/>
                <a:latin typeface="+mn-lt"/>
                <a:ea typeface="+mn-ea"/>
                <a:cs typeface="+mn-cs"/>
              </a:rPr>
              <a:t>Name: Skincare Chemicals and Coral Reefs</a:t>
            </a:r>
          </a:p>
          <a:p>
            <a:pPr rtl="0"/>
            <a:r>
              <a:rPr lang="en-US" sz="1200" b="0" i="0" u="none" strike="noStrike" kern="1200" dirty="0">
                <a:solidFill>
                  <a:schemeClr val="tx1"/>
                </a:solidFill>
                <a:effectLst/>
                <a:latin typeface="+mn-lt"/>
                <a:ea typeface="+mn-ea"/>
                <a:cs typeface="+mn-cs"/>
              </a:rPr>
              <a:t>URL: https://</a:t>
            </a:r>
            <a:r>
              <a:rPr lang="en-US" sz="1200" b="0" i="0" u="none" strike="noStrike" kern="1200" dirty="0" err="1">
                <a:solidFill>
                  <a:schemeClr val="tx1"/>
                </a:solidFill>
                <a:effectLst/>
                <a:latin typeface="+mn-lt"/>
                <a:ea typeface="+mn-ea"/>
                <a:cs typeface="+mn-cs"/>
              </a:rPr>
              <a:t>oceanservice.noaa.gov</a:t>
            </a:r>
            <a:r>
              <a:rPr lang="en-US" sz="1200" b="0" i="0" u="none" strike="noStrike" kern="1200" dirty="0">
                <a:solidFill>
                  <a:schemeClr val="tx1"/>
                </a:solidFill>
                <a:effectLst/>
                <a:latin typeface="+mn-lt"/>
                <a:ea typeface="+mn-ea"/>
                <a:cs typeface="+mn-cs"/>
              </a:rPr>
              <a:t>/news/sunscreen-</a:t>
            </a:r>
            <a:r>
              <a:rPr lang="en-US" sz="1200" b="0" i="0" u="none" strike="noStrike" kern="1200" dirty="0" err="1">
                <a:solidFill>
                  <a:schemeClr val="tx1"/>
                </a:solidFill>
                <a:effectLst/>
                <a:latin typeface="+mn-lt"/>
                <a:ea typeface="+mn-ea"/>
                <a:cs typeface="+mn-cs"/>
              </a:rPr>
              <a:t>corals.html</a:t>
            </a:r>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Attribution: National Oceanic and Atmospheric Administration. February 2, 2021.</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courtesy of article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CDEF2819-21A8-DB4D-9652-97BE52BD8679}" type="slidenum">
              <a:rPr lang="en-US" smtClean="0"/>
              <a:t>11</a:t>
            </a:fld>
            <a:endParaRPr lang="en-US"/>
          </a:p>
        </p:txBody>
      </p:sp>
    </p:spTree>
    <p:extLst>
      <p:ext uri="{BB962C8B-B14F-4D97-AF65-F5344CB8AC3E}">
        <p14:creationId xmlns:p14="http://schemas.microsoft.com/office/powerpoint/2010/main" val="637247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7" name="Picture 2">
            <a:extLst>
              <a:ext uri="{FF2B5EF4-FFF2-40B4-BE49-F238E27FC236}">
                <a16:creationId xmlns:a16="http://schemas.microsoft.com/office/drawing/2014/main" id="{A2ACC0FF-F557-400E-8248-DCE605D168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2098381"/>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4E625BD3-81F3-44D0-8979-D24495A055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32334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10">
            <a:extLst>
              <a:ext uri="{FF2B5EF4-FFF2-40B4-BE49-F238E27FC236}">
                <a16:creationId xmlns:a16="http://schemas.microsoft.com/office/drawing/2014/main" id="{39DE04BF-C6B9-45B6-82AA-CEF455B8A8C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542262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F4E20E35-A2F3-4698-85D3-F553200C9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5869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Arial" panose="020B0604020202020204" pitchFamily="34" charset="0"/>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857080DE-7F36-411E-AE0D-848E79FC8D3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29305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2E3945AC-7C5C-4965-ABE6-F464FD72A10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97867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6">
            <a:extLst>
              <a:ext uri="{FF2B5EF4-FFF2-40B4-BE49-F238E27FC236}">
                <a16:creationId xmlns:a16="http://schemas.microsoft.com/office/drawing/2014/main" id="{A9029293-CF7B-495F-8CD9-20390C2B826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3814219"/>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4">
            <a:extLst>
              <a:ext uri="{FF2B5EF4-FFF2-40B4-BE49-F238E27FC236}">
                <a16:creationId xmlns:a16="http://schemas.microsoft.com/office/drawing/2014/main" id="{1359A458-A30E-4C8F-8BB1-47F53E9610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21393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8">
            <a:extLst>
              <a:ext uri="{FF2B5EF4-FFF2-40B4-BE49-F238E27FC236}">
                <a16:creationId xmlns:a16="http://schemas.microsoft.com/office/drawing/2014/main" id="{DE551509-3DE7-4492-83F6-FB37CDBD0B4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70133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0" name="Picture 2">
            <a:extLst>
              <a:ext uri="{FF2B5EF4-FFF2-40B4-BE49-F238E27FC236}">
                <a16:creationId xmlns:a16="http://schemas.microsoft.com/office/drawing/2014/main" id="{D1FD311F-C37A-43AE-ACE1-323FC9F86EE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944183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mj-lt"/>
            </a:endParaRPr>
          </a:p>
        </p:txBody>
      </p:sp>
    </p:spTree>
    <p:extLst>
      <p:ext uri="{BB962C8B-B14F-4D97-AF65-F5344CB8AC3E}">
        <p14:creationId xmlns:p14="http://schemas.microsoft.com/office/powerpoint/2010/main" val="19445347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F2E6AE1D-629E-46C3-B037-79E68726D9D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505126"/>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3945889"/>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Yellow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8" name="Shape 171">
            <a:extLst>
              <a:ext uri="{FF2B5EF4-FFF2-40B4-BE49-F238E27FC236}">
                <a16:creationId xmlns:a16="http://schemas.microsoft.com/office/drawing/2014/main" id="{F5FD671C-A14C-47DC-A3F4-B95FC72CFD0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rPr>
              <a:t>:</a:t>
            </a:r>
          </a:p>
        </p:txBody>
      </p:sp>
      <p:sp>
        <p:nvSpPr>
          <p:cNvPr id="9" name="Shape 177">
            <a:extLst>
              <a:ext uri="{FF2B5EF4-FFF2-40B4-BE49-F238E27FC236}">
                <a16:creationId xmlns:a16="http://schemas.microsoft.com/office/drawing/2014/main" id="{6735290C-5D6F-4551-B808-8A7A7C4EC456}"/>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0" name="Shape 181">
            <a:extLst>
              <a:ext uri="{FF2B5EF4-FFF2-40B4-BE49-F238E27FC236}">
                <a16:creationId xmlns:a16="http://schemas.microsoft.com/office/drawing/2014/main" id="{1D8D835B-850C-4C80-AC5B-647299AB05A8}"/>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1" name="Shape 185">
            <a:extLst>
              <a:ext uri="{FF2B5EF4-FFF2-40B4-BE49-F238E27FC236}">
                <a16:creationId xmlns:a16="http://schemas.microsoft.com/office/drawing/2014/main" id="{D30C81FF-4236-49F7-9984-C32E41E7FB55}"/>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2" name="Shape 185">
            <a:extLst>
              <a:ext uri="{FF2B5EF4-FFF2-40B4-BE49-F238E27FC236}">
                <a16:creationId xmlns:a16="http://schemas.microsoft.com/office/drawing/2014/main" id="{AD113EBB-758C-4045-BD33-C68AB2C5E369}"/>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3" name="Shape 173">
            <a:extLst>
              <a:ext uri="{FF2B5EF4-FFF2-40B4-BE49-F238E27FC236}">
                <a16:creationId xmlns:a16="http://schemas.microsoft.com/office/drawing/2014/main" id="{F8A7DC75-8BFF-47F2-AFE6-9EC762D116E7}"/>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4" name="Picture 13">
            <a:extLst>
              <a:ext uri="{FF2B5EF4-FFF2-40B4-BE49-F238E27FC236}">
                <a16:creationId xmlns:a16="http://schemas.microsoft.com/office/drawing/2014/main" id="{4DC4E8E6-67FC-4993-8BF6-7F0F3B2C0E83}"/>
              </a:ext>
            </a:extLst>
          </p:cNvPr>
          <p:cNvPicPr>
            <a:picLocks noChangeAspect="1"/>
          </p:cNvPicPr>
          <p:nvPr userDrawn="1"/>
        </p:nvPicPr>
        <p:blipFill rotWithShape="1">
          <a:blip r:embed="rId2"/>
          <a:srcRect t="20000" r="38023" b="20000"/>
          <a:stretch/>
        </p:blipFill>
        <p:spPr>
          <a:xfrm>
            <a:off x="6798291" y="1877039"/>
            <a:ext cx="1227199" cy="891043"/>
          </a:xfrm>
          <a:prstGeom prst="rect">
            <a:avLst/>
          </a:prstGeom>
        </p:spPr>
      </p:pic>
      <p:pic>
        <p:nvPicPr>
          <p:cNvPr id="15" name="Picture 14">
            <a:extLst>
              <a:ext uri="{FF2B5EF4-FFF2-40B4-BE49-F238E27FC236}">
                <a16:creationId xmlns:a16="http://schemas.microsoft.com/office/drawing/2014/main" id="{FD8F6A66-842F-4930-A60E-2703717AE010}"/>
              </a:ext>
            </a:extLst>
          </p:cNvPr>
          <p:cNvPicPr>
            <a:picLocks noChangeAspect="1"/>
          </p:cNvPicPr>
          <p:nvPr userDrawn="1"/>
        </p:nvPicPr>
        <p:blipFill rotWithShape="1">
          <a:blip r:embed="rId3"/>
          <a:srcRect r="46511" b="9767"/>
          <a:stretch/>
        </p:blipFill>
        <p:spPr>
          <a:xfrm>
            <a:off x="5649838" y="4021575"/>
            <a:ext cx="916008" cy="1158949"/>
          </a:xfrm>
          <a:prstGeom prst="rect">
            <a:avLst/>
          </a:prstGeom>
        </p:spPr>
      </p:pic>
      <p:pic>
        <p:nvPicPr>
          <p:cNvPr id="16" name="Picture 15">
            <a:extLst>
              <a:ext uri="{FF2B5EF4-FFF2-40B4-BE49-F238E27FC236}">
                <a16:creationId xmlns:a16="http://schemas.microsoft.com/office/drawing/2014/main" id="{2614639D-73C0-4AD3-AB9D-E31590170515}"/>
              </a:ext>
            </a:extLst>
          </p:cNvPr>
          <p:cNvPicPr>
            <a:picLocks noChangeAspect="1"/>
          </p:cNvPicPr>
          <p:nvPr userDrawn="1"/>
        </p:nvPicPr>
        <p:blipFill rotWithShape="1">
          <a:blip r:embed="rId4"/>
          <a:srcRect r="13953" b="1240"/>
          <a:stretch/>
        </p:blipFill>
        <p:spPr>
          <a:xfrm>
            <a:off x="1103164" y="1855551"/>
            <a:ext cx="1035121" cy="891043"/>
          </a:xfrm>
          <a:prstGeom prst="rect">
            <a:avLst/>
          </a:prstGeom>
        </p:spPr>
      </p:pic>
      <p:pic>
        <p:nvPicPr>
          <p:cNvPr id="17" name="Picture 16">
            <a:extLst>
              <a:ext uri="{FF2B5EF4-FFF2-40B4-BE49-F238E27FC236}">
                <a16:creationId xmlns:a16="http://schemas.microsoft.com/office/drawing/2014/main" id="{1FA75039-BBA5-44A9-B38C-10A878C692DF}"/>
              </a:ext>
            </a:extLst>
          </p:cNvPr>
          <p:cNvPicPr>
            <a:picLocks noChangeAspect="1"/>
          </p:cNvPicPr>
          <p:nvPr userDrawn="1"/>
        </p:nvPicPr>
        <p:blipFill rotWithShape="1">
          <a:blip r:embed="rId5"/>
          <a:srcRect r="33421" b="10175"/>
          <a:stretch/>
        </p:blipFill>
        <p:spPr>
          <a:xfrm>
            <a:off x="2365588" y="3892352"/>
            <a:ext cx="1128576" cy="1141958"/>
          </a:xfrm>
          <a:prstGeom prst="rect">
            <a:avLst/>
          </a:prstGeom>
        </p:spPr>
      </p:pic>
      <p:pic>
        <p:nvPicPr>
          <p:cNvPr id="18" name="Picture 17">
            <a:extLst>
              <a:ext uri="{FF2B5EF4-FFF2-40B4-BE49-F238E27FC236}">
                <a16:creationId xmlns:a16="http://schemas.microsoft.com/office/drawing/2014/main" id="{EB7DB399-EB0B-4353-9F53-085BF179DDDA}"/>
              </a:ext>
            </a:extLst>
          </p:cNvPr>
          <p:cNvPicPr>
            <a:picLocks noChangeAspect="1"/>
          </p:cNvPicPr>
          <p:nvPr userDrawn="1"/>
        </p:nvPicPr>
        <p:blipFill rotWithShape="1">
          <a:blip r:embed="rId6"/>
          <a:srcRect t="11938" r="21976"/>
          <a:stretch/>
        </p:blipFill>
        <p:spPr>
          <a:xfrm>
            <a:off x="4129830" y="1934122"/>
            <a:ext cx="1052624" cy="891044"/>
          </a:xfrm>
          <a:prstGeom prst="rect">
            <a:avLst/>
          </a:prstGeom>
        </p:spPr>
      </p:pic>
      <p:graphicFrame>
        <p:nvGraphicFramePr>
          <p:cNvPr id="19" name="Table 18">
            <a:extLst>
              <a:ext uri="{FF2B5EF4-FFF2-40B4-BE49-F238E27FC236}">
                <a16:creationId xmlns:a16="http://schemas.microsoft.com/office/drawing/2014/main" id="{68F41D25-BD71-42F3-8D59-E7FD1EF3DB82}"/>
              </a:ext>
            </a:extLst>
          </p:cNvPr>
          <p:cNvGraphicFramePr>
            <a:graphicFrameLocks noGrp="1"/>
          </p:cNvGraphicFramePr>
          <p:nvPr userDrawn="1">
            <p:extLst>
              <p:ext uri="{D42A27DB-BD31-4B8C-83A1-F6EECF244321}">
                <p14:modId xmlns:p14="http://schemas.microsoft.com/office/powerpoint/2010/main" val="3793680830"/>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0F5108C1-2984-4819-9E8B-CDA5901C7338}"/>
              </a:ext>
            </a:extLst>
          </p:cNvPr>
          <p:cNvGraphicFramePr>
            <a:graphicFrameLocks noGrp="1"/>
          </p:cNvGraphicFramePr>
          <p:nvPr userDrawn="1">
            <p:extLst>
              <p:ext uri="{D42A27DB-BD31-4B8C-83A1-F6EECF244321}">
                <p14:modId xmlns:p14="http://schemas.microsoft.com/office/powerpoint/2010/main" val="1648542167"/>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7535984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88175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BB12-6561-438A-BE2D-4A2C8CF37D42}" type="datetimeFigureOut">
              <a:rPr lang="en-US" smtClean="0"/>
              <a:t>8/15/21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D74FD-26C9-44C9-9159-6369FA25E804}" type="slidenum">
              <a:rPr lang="en-US" smtClean="0"/>
              <a:t>‹#›</a:t>
            </a:fld>
            <a:endParaRPr lang="en-US"/>
          </a:p>
        </p:txBody>
      </p:sp>
    </p:spTree>
    <p:extLst>
      <p:ext uri="{BB962C8B-B14F-4D97-AF65-F5344CB8AC3E}">
        <p14:creationId xmlns:p14="http://schemas.microsoft.com/office/powerpoint/2010/main" val="4137694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4472288B-4757-4620-9FA1-2C40538D66F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342740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67C34137-7233-47C2-ACA5-E6034017831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633060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2">
            <a:extLst>
              <a:ext uri="{FF2B5EF4-FFF2-40B4-BE49-F238E27FC236}">
                <a16:creationId xmlns:a16="http://schemas.microsoft.com/office/drawing/2014/main" id="{D461A294-4217-4335-ACD8-2EF74B39744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16235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6">
            <a:extLst>
              <a:ext uri="{FF2B5EF4-FFF2-40B4-BE49-F238E27FC236}">
                <a16:creationId xmlns:a16="http://schemas.microsoft.com/office/drawing/2014/main" id="{E5BF98BE-B91C-46B0-95FC-113EBC826B9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90664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2F7DAB53-16F5-4E30-BC1F-8392DACC071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7"/>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881084"/>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27128BB8-6183-4D22-9E4E-9A47E168E20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61430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FFCF00"/>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FFCF00"/>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03D2F078-B452-4331-B416-AB81BC6CA05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002570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3" name="Text Placeholder 2"/>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09997"/>
            <a:ext cx="696007" cy="245260"/>
          </a:xfrm>
          <a:prstGeom prst="rect">
            <a:avLst/>
          </a:prstGeom>
          <a:ln w="12700">
            <a:miter lim="400000"/>
          </a:ln>
        </p:spPr>
      </p:pic>
      <p:pic>
        <p:nvPicPr>
          <p:cNvPr id="7" name="Picture 6" descr="Logo&#10;&#10;Description automatically generated">
            <a:extLst>
              <a:ext uri="{FF2B5EF4-FFF2-40B4-BE49-F238E27FC236}">
                <a16:creationId xmlns:a16="http://schemas.microsoft.com/office/drawing/2014/main" id="{E8AC484F-78F6-4363-BBA9-01D66DA9DE94}"/>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62101153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3.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image" Target="../media/image53.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2.xml"/><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56.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2DD8D50-FABA-8F48-8915-2081AF30781E}"/>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2"/>
          <a:srcRect t="5881"/>
          <a:stretch/>
        </p:blipFill>
        <p:spPr>
          <a:xfrm>
            <a:off x="1995468" y="121297"/>
            <a:ext cx="5153063" cy="4769311"/>
          </a:xfrm>
          <a:prstGeom prst="rect">
            <a:avLst/>
          </a:prstGeom>
        </p:spPr>
      </p:pic>
      <p:sp>
        <p:nvSpPr>
          <p:cNvPr id="3" name="TextBox 2"/>
          <p:cNvSpPr txBox="1"/>
          <p:nvPr/>
        </p:nvSpPr>
        <p:spPr>
          <a:xfrm>
            <a:off x="0" y="4842050"/>
            <a:ext cx="9143999" cy="903132"/>
          </a:xfrm>
          <a:prstGeom prst="rect">
            <a:avLst/>
          </a:prstGeom>
          <a:solidFill>
            <a:srgbClr val="FFC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Human Impacts 1</a:t>
            </a:r>
          </a:p>
          <a:p>
            <a:pPr algn="ctr" defTabSz="410751" hangingPunct="0"/>
            <a:r>
              <a:rPr lang="en-US" dirty="0">
                <a:latin typeface="Arial" panose="020B0604020202020204" pitchFamily="34" charset="0"/>
                <a:cs typeface="Arial" panose="020B0604020202020204" pitchFamily="34" charset="0"/>
              </a:rPr>
              <a:t>Could humans be responsible for the changes we see in the Earth?</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HI1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100469" y="234357"/>
            <a:ext cx="764865" cy="400110"/>
          </a:xfrm>
          <a:prstGeom prst="rect">
            <a:avLst/>
          </a:prstGeom>
          <a:noFill/>
        </p:spPr>
        <p:txBody>
          <a:bodyPr wrap="square" rtlCol="0">
            <a:spAutoFit/>
          </a:bodyPr>
          <a:lstStyle/>
          <a:p>
            <a:r>
              <a:rPr lang="en-US" sz="2000" b="1" dirty="0">
                <a:solidFill>
                  <a:srgbClr val="FFCF00"/>
                </a:solidFill>
                <a:latin typeface="Arial" panose="020B0604020202020204" pitchFamily="34" charset="0"/>
                <a:cs typeface="Arial" panose="020B0604020202020204" pitchFamily="34" charset="0"/>
              </a:rPr>
              <a:t>HI1</a:t>
            </a:r>
            <a:endParaRPr lang="en-US" sz="2000" b="1" baseline="-25000" dirty="0">
              <a:solidFill>
                <a:srgbClr val="FFCF00"/>
              </a:solidFill>
              <a:latin typeface="Arial" panose="020B0604020202020204" pitchFamily="34" charset="0"/>
              <a:cs typeface="Arial" panose="020B0604020202020204" pitchFamily="34" charset="0"/>
            </a:endParaRPr>
          </a:p>
        </p:txBody>
      </p:sp>
      <p:sp>
        <p:nvSpPr>
          <p:cNvPr id="10" name="AutoShape 4" descr="data:image/png;base64,iVBORw0KGgoAAAANSUhEUgAABo4AAAWKCAYAAADG4Zf6AAAAAXNSR0IArs4c6QAAIABJREFUeF7s3QeYJFW5//G3c5rpyTO7k3ZmZ5bdZROL4SqiImJAQBFBRAVEQYyIZDFdA2av6IKYQPGq1+u96t9wTQRBBUSRsGzOgc27Mz090z3T+f9ULxuA3e2anqrqqjrffp55BnZOnfO+n1Nenru/OVWeUqlUEj4IIIAAAggggAACCCCAAAIIIIAAAggggAACCCCAAALKC3gIjpS/BwBAAAEEEEAAAQQQQAABBBBAAAEEEEAAAQQQQAABBMoCBEfcCAgggAACCCCAAAIIIIAAAggggAACCCCAAAIIIIAAAgRH3AMIIIAAAggggAACCCCAAAIIIIAAAggggAACCCCAAAKHBDhxxN2AAAIIIIAAAggggAACCCCAAAIIIIAAAggggAACCCBQFiA44kZAAAEEEEAAAQQQQAABBBBAAAEEEEAAAQQQQAABBBAgOOIeQAABBBBAAAEEEEAAAQQQQAABBBBAAAEEEEAAAQQQOCTAiSPuBgQQQAABBBBAAAEEEEAAAQQQQAABBBBAAAEEEEAAgbIAwRE3AgIIIIAAAggggAACCCCAAAIIIIAAAggggAACCCCAAMER9wACCCCAAAIIIIAAAggggAACCCCAAAIIIIAAAggggMAhAU4ccTcggAACCCCAAAIIIIAAAggggAACCCCAAAIIIIAAAgiUBQiOuBEQQAABBBBAAAEEEEAAAQQQQAABBBBAAAEEEEAAAQQIjrgHEEAAAQQQQAABBBBAAAEEEEAAAQQQQAABBBBAAAEEDglw4oi7AQEEEEAAAQQQQAABBBBAAAEEEEAAAQQQQAABBBBAoCxAcMSNgAACCCCAAAIIIIAAAggggAACCCCAAAIIIIAAAgggQHDEPYAAAggggAACCCCAAAIIIIAAAggggAACCCCAAAIIIHBIgBNH3A0IIIAAAggggAACCCCAAAIIIIAAAggggAACCCCAAAJlAYIjbgQEEEAAAQQQQAABBBBAAAEEEEAAAQQQQAABBBBAAAGCI+4BBBBAAAEEEEAAAQQQQAABBBBAAAEEEEAAAQQQQACBQwKcOOJuQAABBBBAAAEEEEAAAQQQQAABBBBAAAEEEEAAAQQQKAsQHHEjIIAAAggggAACCCCAAAIIIIAAAggggAACCCCAAAIIEBxxDyCAAAIIIIAAAggggAACCCCAAAIIIIAAAggggAACCBwS4MQRdwMCCCCAAAIIIIAAAggggAACCCCAAAIIIIAAAggggEBZgOCIGwEBBBBAAAEEEEAAAQQQQAABBBBAAAEEEEAAAQQQQIDgiHsAAQQQQAABBBBAAAEEEEAAAQQQQAABBBBAAAEEEEDgkAAnjrgbEEAAAQQQQAABBBBAAAEEEEAAAQQQQAABBBBAAAEEygIER9wICCCAAAIIIIAAAggggAACCCCAAAIIIIAAAggggAACBEfcAwgggAACCCCAAAIIIIAAAggggAACCCCAAAIIIIAAAocEOHHE3YAAAggggAACCCCAAAIIIIAAAggggAACCCCAAAIIIFAWIDjiRkAAAQQQQAABBBBAAAEEEEAAAQQQQAABBBBAAAEEECA44h5AAAEEEEAAAQQQQAABBBBAAAEEEEAAAQQQQAABBBA4JMCJI+4GBBBAAAEEEEAAAQQQQAABBBBAAAEEEEAAAQQQQACBsgDBETcCAggggAACCCCAAAIIIIAAAggggAACCCCAAAIIIIAAwRH3AAIIIIAAAggggAACCCCAAAIIIIAAAggggAACCCCAwCEBThxxNyCAAAIIIIAAAggggAACCCCAAAIIIIAAAggggAACCJQFCI64ERBAAAEEEEAAAQQQQAABBBBAAAEEEEAAAQQQQAABBAiOuAcQQAABBBBAAAEEEEAAAQQQQAABBBBAAAEEEEAAAQQOCXDiiLsBAQQQQAABBBBAAAEEEEAAAQQQQAABBBBAAAEEEECgLEBwxI2AAAIIIIAAAggggAACCCCAAAIIIIAAAggggAACCCBAcMQ9gAACCCCAAAIIIIAAAggggAACCCCAAAIIIIAAAgggcEiAE0fcDQgggAACCCCAAAIIIIAAAggggAACCCCAAAIIIIAAAmUBgiNuBAQQQAABBBBAAAEEEEAAAQQQQAABBBBAAAEEEEAAAYIj7gEEEEAAAQQQQAABBBBAAAEEEEAAAQQQQAABBBBAAIFDApw44m5AAAEEEEAAAQQQQAABBBBAAAEEEEAAAQQQQAABBBAoCxAccSMggAACCCCAAAIIIIAAAggggAACCCCAAAIIIIAAAggQHHEPIIAAAggggAACCCCAAAIIIIAAAggggAACCCCAAAIIHBLgxBF3AwIIIIAAAggggAACCCCAAAIIIIAAAggggAACCCCAQFmA4IgbAQEEEEAAAQQQQAABBBBAAAEEEEAAAQQQQAABBBBAgOCIewABBBBAAAEEEEAAAQQQQAABBBBAAAEEEEAAAQQQQOCQACeOuBsQQAABBBBAAAEEEEAAAQQQQAABBBBAAAEEEEAAAQTKAgRH3AgIIIAAAggggAACCCCAAAIIIIAAAggggAACCCCAAAIER9wDCCCAAAIIIIAAAggggAACCCCAAAIIIIAAAggggAAChwQ4ccTdgAACCCCAAAIIIIAAAggggAACCCCAAAIIIIAAAgggUBYgOOJGQAABBBBAAAEEEEAAAQQQQAABBBBAAAEEEEAAAQQQIDjiHkAAAQQQQAABBBBAAAEEEEAAAQQQQAABBBBAAAEEEDgkwIkj7gYEEEAAAQQQQAABBBBAAAEEEEAAAQQQQAABBBBAAIGyAMERNwICCCCAAAIIIIAAAggggAACCCCAAAIIIIAAAggggADBEfcAAggggAACCCCAAAIIIIAAAggggAACCCCAAAIIIIDAIQFOHHE3IIAAAggggAACCCCAAAIIIIAAAggggAACCCCAAAIIlAUIjrgREEAAAQQQQAABBBBAAAEEEEAAAQQQQAABBBBAAAEECI64BxBAAAEEEEAAAQQQQAABBBBAAAEEEEAAAQQQQAABBA4JcOKIuwEBBBBAAAEEEEAAAQQQQAABBBBAAAEEEEAAAQQQQKAsQHDEjYAAAggggAACCCCAAAIIIIAAAggggAACCCCAAAIIIEBwxD2AAAIIIIAAAggggAACCCCAAAIIIIAAAggggAACCCBwSIATR9wNCCCAAAIIIIAAAggggAACCCCAAAIIIIAAAggggAACZQGCI24EBBBAAAEEEEAAAQQQQAABBBBAAAEEEEAAAQQQQAABgiPuAQQQQAABBBBAAAEEEEAAAQQQQAABBBBAAAEEEEAAgUMCnDjibkAAAQQQQAABBBBAAAEEEEAAAQQQQAABBBBAAAEEECgLEBxxIyCAAAIIIIAAAggggAACCCCAAAIIIIAAAggggAACCBAccQ8ggAACCCCAAAIIIIAAAggggAACCCCAAAIIIIAAAggcEuDEEXcDAggggAACCCCAAAIIIIAAAggggAACCFgqUCpOiMcbtnRNFkMAAQQQ0CdAcKTPiVEIIIAAAggggAACCCBgsECpkJRSPiGl/PCzvkZFSnkpSV6kVCj/8/6vgpQO+2eR/DP/Xbvm4M/3X7P/3w/NsX/OI82Xlwf33Soej+cZX1rLz/6zI/370cb5fD7Rvvx+f/n74f984M+O9l0bywcBBBBAAAE3ChQnNsrE1psk1HW1+KJz3dgiPSGAAAKOFiA4cvT2UTwCCCCAAAIIIIAAAvYQKOVHjhAAHQiEElJ8Tjg0vD/QsdFHC47s9NECqiMFTcFgUI70FQqFyn8eCATs1Aa1IIAAAggg8ByB1PIzpJBeJd5wn4S6rpJA8xkoIYAAAgjYSIDgyEabQSkIIIAAAggggAACCNhFoJjdIaXsTinl9x0MhIqHnw7KPfOUkEjJLqVXXYfdgqNqG9ECp6OFS0f6c4KmaqW5DgEEEECgGoGJLZ+S7K4fPuPSUNeHJdT5gWqm4xoEEEAAARMECI5MQGVKBBBAAAEEEEAAAQRsK1AqSjG3PxQqasFQdsfT33c+489tW7+JhbklOJoskdfrlXA4/Iwv7fTS4X+m/TsfBBBAAAEEpiqQG/69jK87ckAUaDlbQt1XizfYOdVluB4BBBBAYIoCBEdTBORyBBBAAAEEEEAAAQRsI1DKy4GTQuVQKLc/FHpGQJTbbZty7VaIqsGRnn3QTjE9O1w68O+Hh0x65mIMAggggICaAtop5tHH/k2OdUrZF1skoe6rxB8/WU0kukYAAQRsIkBwZJONoAwEEEAAAQQQQAABBI4pUMo+IwA6GAblDjs1lNsL4hQECI6mgPf0pQfCpGg0KtpXLBYrf2n/7Pf7p74AMyCAAAIIOFYgteqtUhh9uGL9Hl+8HB4F2y+sOJYBCCCAAALmCBAcmePKrAgggAACCCCAAAIIVCdQzEoxs0kK46ulmF6z//v4GilmtlY3H1fpFiA40k1V1UDtZNKBMOnZ37XH5fFBAAEEEHCvQGbbzZLZvmRSDQY7LpZw9/UiXh6XOik4BiOAAAIGCBAcGYDIFAgggAACCCCAAAIITFqglJPixCYpZjZLQQuGDguJJj0XFxgiQHBkCGNVk2gnlQ6cTDr8u/bPfBBAAAEEnC2QTz4o6dXVnR7yN7xUQt3Xii86z9kIVI8AAgg4TIDgyGEbRrkIIIAAAggggAACDhMoFconiMoh0cQmKUys23+CKL1GSsW0w5pxd7kER/bc3wOnk+rr6yUej4v2nUDJnntFVQgggMBzBEo5GX38RVLKJ6rG8Ya6JdR1tQRaXl/1HFyIAAIIIDA5AYKjyXkxGgEEEEAAAQQQQACBowgUpTix+elTRAeCog3lR82VcvtQc4AAwZEDNunpErVH22kB0oGvA4ES71Fyzh5SKQIIqCGQXvceyQ/fZUizoc4PSqjrSkPmYhIEEEAAgWMLEBxxhyCAAAIIIIAAAgggMEmB/Y+Y08Khw4OijbyHaJKOdhtOcGS3HZl8PZFI5DlhknZiiQ8CCCCAgPUC2V13yMSWmwxdONB8poR6PiLe4DRD52UyBBBAAIFnChAccUcggAACCCCAAAIIIFBBYGTdXhlaukP2Pbm9/H3RZbdJpGUvbi4TIDhy2YY+3Y7P5zvi6STtz/kggAACCJgjUEgvk9TyN5gyufa+o1DP9eKPv8SU+ZkUAQQQQECE4Ii7AAEEEEAAAQQQQACBwwSS6/fJyNo9sm/pDhl6crvk07nn+Mx567+ksfd3uLlMgODIZRtaoR3tPUkNDQ3S2NhY/q598UEAAQQQMEZgbOkrpJjZYsxkR5jF441KqPsaCXZcbNoaTIwAAgioLEBwpPLu0zsCCCCAAAIIIKC4gBYSJTfsk8Tq3eWTRBP7UrpE+s8ck475X9M1lkHOESA4cs5emVXpgQDpwPe6ujqzlmJeBBBAwLUC4xuvl9ze/7Wkv2D72yTc+zERT9CS9VgEAQQQUEWA4EiVnaZPBBBAAAEEEEBAcYEDIVFy/V5JrNotY1sTVYtMe3FM+l5+Q9XXc6E9BQiO7LkvtaxKe5zds08lhcPhWpbE2ggggICtBXJ7fy7jG6+ztEZ//MUS6vmo+KJzLV2XxRBAAAE3CxAcuXl36Q0BBBBAAAEEEFBUYHTTkIys3StaSKSdKNJCIyM/8YEmOf68q4yckrlsIEBwZINNcEAJoVDo4KPtDpxMCgQCDqicEhFAAAFzBYqZrTK29BRzFznK7N7gNAn1fEQCzWfWZH0WRQABBNwmQHDkth2lHwQQQAABBBBAQEGBsc3DMrR8pwwt2ynDy3ZILpU1VcEXDsiid31FgvVJU9dhcmsFCI6s9XbTatFoVJqamqS5uVlaWlqEU0lu2l16QQABvQKpFWdLIfWk3uGmjAt1flBCXVeaMjeTIoAAAioJEByptNv0igACCCCAAAIIuERAO1GkPW5OC4qGtKBoNGN5Z8df9GeJd/7N8nVZ0DwBgiPzbFWbWQuStBBJ++ro6BDtkXd8EEAAATcLTGy9SbI777BFi4Hm15Xfe+QJdNiiHopAAAEEnChAcOTEXaNmBBBAAAEEEEBAMQHtcXMja/bI8Ipd5aAoOzJRc4GBN+6WttnfrnkdFGCcAMGRcZbM9EyBWCxWDpHa2tqkvb0dHgQQQMBVAvnEXZJe+x5b9eSNzC6HR/74Sbaqi2IQQAABpwgQHDllp6gTAQQQQAABBBBQSCC5bq8k1uwph0VaUJQZHrdd910vD0rPiz9uu7ooqHoBgqPq7bhycgJ1dXXlR9pNnz5dGhsbJ3cxoxFAAAEbCZTyIzL6+L+JlHI2qurpUjxBCffeKMH2C+1XGxUhgAACNhcgOLL5BlEeAggggAACCCCggsDI2v0hkRYWJVbulol9Kdu33XR8k8x+/VW2r5MC9QsQHOm3YqSxAvX19TJt2rRykKQ95o4PAggg4BSB9OqLJJ98wNblasFRuPejIp6AreukOAQQQMBOAgRHdtoNakEAAQQQQAABBBQR0N5RpL2fKLF6dzkwmthr/6Do2VsTaorIgos/Lf5w7R+bp8htY3qbBEemE7OAToGmpqbySaSZM2dKIMBfdOpkYxgCCFgskNl+i2S2fc3iVatbzh9/sYR7Py7aI+z4IIAAAghUFiA4qmzECAQQQAABBBBAAIEpCuRTWRlavlOGl+8sB0ZacOSGz/xLfiF1Hcvd0Ao9iAjBEbeBHQXC4fDB00gNDQ12LJGaEEBAQYHC6D8kteoCR3XuDXVLeMZnxd/wUkfVTbEIIIBALQQIjmqhzpoIIIAAAggggIACAgdOFZXDouU7RQuP3PY57ryN0jzwI7e1pWw/BEfKbr3tGo/H45JMJo9YV0dHR/mRdto7kjiNZLutoyAE1BAo5WX0iZdIKbfXef16ghLpu0kCrec4r3YqRgABBCwUIDiyEJulEEAAAQQQQAABNwu49VTRsfas91Ul6XzeZ928rUr1RnCk1HbbulntUXXDw8MVa9TejaSFSK2traKFTXwQQAABKwTG139QckO/s2Ip09YIdV8roenvMW1+JkYAAQScLkBw5PQdpH4EEEAAAQQQQKCGAiqcKjoWb+viBhl8zTU13AGWNlKA4MhITeaaioB2kiiXy01qCp/PdzBEam5ulmAwOKnrGYwAAgjoEcju/qFMbP6UnqG2HxPsuFjCvZ+wfZ0UiAACCNRCgOCoFuqsiQACCCCAAAIIOFRAxVNFx9qq6PS4LLzoOhFPyaE7StmHCxAccT/YQcDj8UipNPX/m6KFR21tbaJ9591IdthZakDA+QKF9CpJLT/D+Y0c1kGg6XQJ939BPL46V/VFMwgggMBUBQiOpirI9QgggAACCCCAgMsFVD9VVGl7F156u0Rbt1caxs8dIEBw5IBNUqDExsZGSSQShnYaDoelvb29HCJxGslQWiZDQCmBsSdfJcWJDa7r2Vf3PIn0f1684QHX9UZDCCCAQLUCBEfVynEdAggggAACCCDgYoHhlbtk3+PbZd/j22RknQNffGzh3sy5YKk0zviVhSuylFkCBEdmyTLvZATMCI6evf6Bk0icRprMzjAWAbUFJjZ9VLJ7fupaBG+oR8J9nxN//CTX9khjCCCAwGQECI4mo8VYBBBAAAEEEEDAxQL7lu4oB0Xa1+jmyi9ldzHFpFrre924TFv4lUldw2B7ChAc2XNfqMpcgVgsdvAkUmtrq2jvV+KDAAIIHC6Q2/crGd9wlftRvCGJ9N0kgZY3ur9XOkQAAQQqCBAccYsggAACCCCAAAKKCpQKRdn79KkiLSxKbU8qKjG1tjv+rU76X3H91CbhalsIEBzZYhuULiIUCkkmk6mZgRYaaaeRDnz5/f6a1cLCCCBgD4FidoeMPXGyPYqxqIpQ93USmn65RauxDAIIIGBPAYIje+4LVSGAAAIIIIAAAqYIFCbysvfpU0Xao+jG94yZso5Kk9b3N8q8869WqWXX9kpw5NqtdUxj2qPjhoaGbFGvFmJpJ5AOhEg+n88WdVEEAghYK5Baea4Uxh6zdlEbrBbseIeEez9ug0ooAQEEEKiNAMFRbdxZFQEEEEAAAQQQsEwgN5p5Oiza/86iTGLcsrVVWMgb9Mmid90soQZjX2avgp3deiQ4stuOqFdPfX29jI6O2q7xcDhcDpAOBEler9d2NVIQAggYLzDx1Jcku+Pbxk/skBkDza+TyMyviXg4femQLaNMBBAwUIDgyEBMpkIAAQQQQAABBOwikBlKPyMsyqWydinNlXUcf+HfJN71Z1f2plJTBEcq7Ta9VisQiUQOnkLSgiSPx1PtVFyHAAI2FsiP/FnSay61cYXWlOarf4FE+r8q3lCXNQuyCgIIIGATAYIjm2wEZSCAAAIIIIAAAlMVGN81+ox3FhWyhalOyfU6BQbeMCRtc2/VOZphdhUgOLLrzqhRVzQalXQ67ahmtZoPPMpOC5H4IICAOwRKhVEZe/zFUipySl3bUW9ohkRmfkV8dSe6Y4PpAgEEENAhQHCkA4khCCCAAAIIIICAXQWyIxOy+x9byl/7HtsmpVLJrqW6uq7Ol4ak9yUfc3WPKjRHcKTCLtu3Rzu936gapVgsdjBEamlpqWYKrkEAAZsIpNe8U/Ij99ukGnuU4fFGJNz/JdEeX8cHAQQQUEGA4EiFXaZHBBBAAAEEEHCdwJ5Htsruh/cHRrmxjOv6c1pDjXOaZM7ZVzmtbOp9lgDBEbdELQWceOLoaF51dXUHQyQtEOODAALOEcjs+JZknvqycwq2uNJw78ck2HGJxauyHAIIIGC9AMGR9easiAACCCCAAAIIVCUwsm6v7Hn6dNHY1kRVc3CROQLBeFgWXnKT+CPOesyUORrOnZXgyLl7R+X2Faivrz8YIjU1Ndm3UCpDAAEpjD0qqZXnIVFBIDjtMgn33IATAggg4GoBgiNXby/NIYAAAggggIDTBSb2pg4+im7oyR1Ob8fV9c9/x2+lbtpjru7R7c0RHLl9h+3bXzwel2Qyad8CDapM6/PAO5EaGxsNmpVpEEDAEIFSQUaXvkxK2Z2GTOf2SQItr5fIzK+5vU36QwABhQUIjhTefFpHAAEEEEAAAXsKlArF/WHR04+iK2Ty9iyUqp4hMOvcLdIyeCcqDhYgOHLw5jm8dKe/36ga/oaGBpk2bVr5KxKJVDMF1yCAgIEC4xs+LLl9vzZwRvdP5at/oUQHbhFPgPe6uX+36RAB9QQIjtTbczpGAAEEEEAAAZsKDK/cdfBRdOmdozatkrKOJtDzSo90veDTADlYgODIwZvn8NKDwaBks1mHd1Fd+T6f72CApJ1G4oMAAtYLZPf8RCY2fdz6hV2wojfcJ5GBb4gvOs8F3dACAgggcEiA4Ii7AQEEEEAAAQQQqKFAekfy4KPoEqt217ASlp6qQMuiRpl1+tVTnYbrayhAcFRDfIWX9ng8UiqVFBY41DqnkLgNELBeoDi+TsaWvcb6hV20oscblcjA18XfeKqLuqIVBBBQXYDgSPU7gP4RQAABBBBAwHKBwkTuYFikPY6uVOQvDC3fBBMWjLTXycJLbhCPh/00gdeSKQmOLGFmkWcJaO/6SSQSuBwmwCkkbgcErBMYW3a6FMfXWLegi1cK931Wgm0XuLhDWkMAAZUECI5U2m16RQABBBBAAIGaCgyv2Cm7HtxUDo0m9qVrWguLmyOw8F3/KdG2TeZMzqymCxAcmU7MAkcQIDg69m3BKST+Z4OAeQITmz8p2d0/Mm8BBWcOdX5QQl1XKtg5LSOAgNsECI7ctqP0gwACCCCAAAK2Esinc7LzgY2y88GNMrR0h61qoxjjBWa/ZYU09f3c+ImZ0RIBgiNLmFkEgaoEOIVUFRsXIXBUgdzQ/8n4+isQMkEg0HqeRPq/YMLMTIkAAghYJ0BwZJ01KyGAAAIIIICAQgIj6/bKrnJgtEkm9qYU6lztVmecnpXpi76oNoKDuyc4cvDmObT0UCgkmUzGodXXrmxOIdXOnpXdIVDK7ZLRx09yRzM27MLfeJpEB5eIeII2rI6SEEAAAX0CBEf6nBiFAAIIIIAAAghUFCgVirLzgU3lE0Z7HtlacTwD3CfQ/oJ6mfnK69zXmCIdERwpstE2arO5uVmGhoZsVJGzSuEUkrP2i2rtI5Ba9RYpjP7TPgW5qBJ//YskMrhEPP5mF3VFKwggoKIAwZGKu07PCCCAAAIIIGCowNjWRDks0k4YpbYnDZ2byZwlUNfbIPPfeo2ziqbagwIER9wMVgvE43FJJvnvhhHunEIyQpE5VBDIbPsPyWy/VYVWLe/RF5svkYEl4g31Wr42CyKAAAJGCxAcGS3KfAgggAACCCCgjMDuhzcfPGGkTNM0ekwBj88riy5dIuEmThA48VYhOHLirlEzAs8U4BQSdwQCRxfIj/xV0mveAZEJAt5wn0QGbhFfdK4JszMlAgggYL0AwZH15qyIAAIIIIAAAg4WGN81uj8senCjjG4kHHDwVppW+ty3/10auu8ybX4mNk+A4Mg8W2Z+rkA0GpV0Og2NiQKcQjIRl6kdJ1AqjMrYEy8V7TsfYwU8gVaJaqFR/QuMnZjZEEAAgRoKEBzVEJ+lEUAAAQQQQMA5Ansf27b/cXQPbpJCJu+cwqnUcoGZrx+R9uO/Yfm6LDh1AYKjqRsyg34B3m+k32qqI7VTSNOnT5fOzk7R3PkgoKJAeu27JZ+4R8XWTe3Z442UH0/nb3yFqeswOQIIIGC1AMGR1eKshwACCCCAAAKOEcgkxsvvLdJOGCVW73ZM3RRaW4HpJ0dkxsk31rYIVq9KgOCoKjYuqlKAE0dVwk3xsra2tnKApAVJfBBQRSC783sysfXzqrRraZ+RgZsl0HyWpWuyGAIIIGCFAMGRFcqsgQACCCCAAAKOEkis3iM7/rK+fMIoN5pxVO0UW3uBxuOaZM45V9W+ECqaPSiJAAAgAElEQVSYtADB0aTJuAABxwpoj7HTAiTtKxAIOLYPCkegkkAhtVRSK95YaRg/r0Ig3PdZCbZdUMWVXIIAAgjYX4DgyP57RIUIIIAAAgggYJHAnke2yvb71suuhzZZtCLLuFEgEAvKwnd+UQKxMTe25+qeCI5cvb22ai4ej0symbRVTaoWEw6Hy+FRV1eXxGIxVRno260CpYKMPXmqFDNPubXDmvUV7rlBgtMuq9n6LIwAAgiYLUBwZLYw8yOAAAIIIICAvQVKItvvW1cOjIaW7bB3rVTnGIF5F/9R6qf/wzH1Uuh+AYIj7gSrBHi/kVXS+tfxer0HTyDxHiT9boy0t8D4xmslt/cX9i7SgdWFOj8ooa4rHVg5JSOAAAL6BQiO9FsxEgEEEEAAAQRcJJBNTpTDoh33rZPRzcMu6oxW7CAweM52aT3udjuUQg2TECA4mgQWQ6ckEAwGJZvNTmkOLjZPgPcgmWfLzNYJ5Pb+j4xvvMG6BRVZKdhxiYR7P6ZIt7SJAAIqCxAcqbz79I4AAggggICCAqltIwdPGGWG0goK0LIVAt2n+qT7hf9uxVKsYaAAwZGBmEx1VAGPxyOlUgkhBwjwHiQHbBIlHlGgOLFJxp58JToGCwRaz5NI/xcMnpXpEEAAAXsKEBzZc1+oCgEEEEAAAQQMFkis2n0wMCrmCgbPznQIPFOgZUGjzDrjalgcJkBw5LANc2i5jY2NkkgkHFq9mmXzHiQ1993JXaeWnyWF9Aont2C72gNNp0tk8Bbb1UVBCCCAgFkCBEdmyTIvAggggAACCNhCYPc/t8iO+9bLrr9vtkU9FKGGQLg1JoveeaN4vEU1GnZJlwRHLtlIm7dBcGTzDTpGebwHybl7p1LlE1s+I9ldP1CpZdN79Te8VCIDS8Tjqzd9LRZAAAEE7CJAcGSXnaAOBBBAAAEEEDBMoFQsHTxdNLx8p2HzMhECkxFY8M6fSqx97WQuYWyNBQiOarwBLI+AgwR4D5KDNkuhUvPDf5T0uvcp1LH5rfrqFktk4BbxBqeZvxgrIIAAAjYSIDiy0WZQCgIIIIAAAghMTSCbGJft962X7fevk7EtPAZoappcPVWB485fI839/z3VabjeQgGCIwuxFV0qGAxKNptVtHt3ts17kNy5r07sqpTbLaNPnCxS4pHMRu2fNzJLolpoFBk0akrmQQABBBwjQHDkmK2iUAQQQAABBBA4msDY1kT5cXTb71snmcQ4UAjYQqD3NXnpXPx5W9RCEfoECI70OTGqeoHm5mYZGhqqfgKutK0A70Gy7dYoU1h69dsln3xImX7NbtQb7Cw/ns5Xd4LZSzE/AgggYEsBgiNbbgtFIYAAAggggIAegeSGffLUn9bItnvXSqnAu2T0mDHGOoH258Vl5quutW5BVpqyAMHRlAmZoIJAPB6XZDKJk4sFtPcgdXV1SU9Pj2j7zQcBKwQy278hmW1ft2IpJdbw+OISGVwi/vjJSvRLkwgggMCRBAiOuC8QQAABBBBAwHECo5uG5Kk/rS6HRqVSyXH1U7AaArHuuCx4O8GRk3ab4MhJu0WtCNhbwOPxlMMj7au+vt7exVKdowXyyb9LevXbHN2DvYr3lkOjQNNr7VUW1SCAAAIWCxAcWQzOcggggAACCCBQvcDYlmHZeiAw4oRR9ZBcaY2AR2TRpd+USMs+a9ZjlSkLEBxNmZAJjiEQi8UklUphpJiAdgLpQIBUV1enWPe0a7ZAqTAmY0tPkVJ+2OyllJk/0v9FCbSeq0y/NIoAAggcTYDgiHsDAQQQQAABBGwvoL3DqHzC6K41Uszxwl/bbxgFHhSY87Z/SWPP7xBxiADBkUM2yqFl8n4jh26cQWX7fL6DAZIWIvJBwAiB8XXvk9zwH42YijlEJNz7CQl2XIwFAggggICIEBxxGyCAAAIIIICAbQVS20aefiTdailkCYxsu1EUdlSB/jPHpGP+1xByiADBkUM2yqFlRqNRSafTDq2eso0S8Pv95QCpt7dXIpGIUdMyj4IC2V0/kIktn1Gwc3NaDnVdJaHO95szObMigAACDhQgOHLgplEyAggggAACbhdIb0/K1ru0dxitlsJE3u3t0p+LBaadFJW+l33ExR26qzWCI3ftJ90gYGeBQCBwMEAKh8N2LpXabChQSK+Q1PKzbFiZM0sKTnu3hHuud2bxVI0AAgiYJEBwZBIs0yKAAAIIIIDA5AXSO0effiTdasmnc5OfgCsQsJlAw0CjzD3vaptVRTlHEyA44t4wS6C+vl5GR0fNmp55HSwQDAYPBkihUMjBnVC6dQJFGXvyVVKc2GTdki5eKdj+VgnP4OSWi7eY1hBAoEoBgqMq4bgMAQQQQAABBIwTGN81Jk89fcIol8oaNzEzIVBjAX8kIAvf9SUJ1o3VuBKW1yNAcKRHiTHVCPB+o2rU1LpGC420x9dpj7HTwiQ+CBxNYHzTRyS352cAGSAQaHm9RGbySGEDKJkCAQRcKEBw5MJNpSUEEEAAAQScIjCxZ0y23rWmfMooN5pxStnUicCkBOZddK/Udz4wqWsYXBsBgqPauKuwqhYEZLP8YoQKez3VHrXH1h0IkLTH2fFB4HCB3N5fyvjGa0AxQMDfeKpEB24R8XLSzwBOpkAAARcKEBy5cFNpCQEEEEAAAbsLTOxLyVN/WlM+ZZQdmbB7udSHwJQEBt64W9pmf3tKc3CxNQIER9Y4q7aKx+ORUqmkWtv0O0WBSCRyMEDy+/1TnI3L3SBQzGyWsaWnuqGVmvfgq/83iQ4sEU+gpea1UAACCCBgVwGCI7vuDHUhgAACCCDgQoHtO8dk/P515RNGmcS4CzukJQSeK9B1SkB6XvQJaBwgQHDkgE1yYImNjY2SSCQcWDkl20EgFouVH1+nffl8PjuURA01EkiteKMUUktrtLp7lvVF50lkcIl4QzPc0xSdIIAAAiYIEByZgMqUCCCAAAIIIPBcge+vGZW/rU3I+XfcAw8CSgk0z2uS4866SqmendoswZFTd87edRMc2Xt/nFJdXV3dwQDJ6/U6pWzqNEhgYuvnJbvzewbNpu40WlikhUZaeMQHAQQQQODYAgRH3CEIIIAAAgggYKrAb7ek5Y7VSVmVyJXX+dCendJ/z3JT12RyBOwkEGqKygmXfkw8voKdyqKWIwgQHHFbmCHAo+rMUFV3zvr6+oMBknZv8XG/QD5xj6TXvtv9jZrcofZYOu3xdNpj6vgggAACCFQWIDiqbMQIBBBAAAEEEKhC4OHdE3LH6lH5685nvsPoeTGPXHj73VXMyCUIOFdgwTt/LrH2Fc5tQJHKCY4U2WgL2wwGg5LNZi1ckaVUEYjH4wcDJFV6VrHPUm6PjC59uUgxo2L7xvXsDUl04BbxN/KOKONQmQkBBNwuQHDk9h2mPwQQQAABBCwWWJfMyfdXj8ovN6WOuvL7R/bKrN8/YXFlLIdA7QRmnbdBWgZ+XLsCWFmXAMGRLiYGTUKgqalJhoeHJ3EFQxGYnEBzc7PMmDFDOjo6Jnchox0hkF7zDsmP/NURtdq5yMjMr0mg5fV2LpHaEEAAAdsJEBzZbksoCAEEEEAAAWcKDGeKcueaUbljzajki6VjNjE/5pVLb7/LmY1SNQJVCPS+qiSdz/tsFVdyiZUCBEdWaquxlnYqJJlMqtEsXdZUYPr06eUASXunFh93CGS2f1My277qjmZq2EV4xmck2P7WGlbA0ggggIAzBQiOnLlvVI0AAggggICtBH60bqz8HqOdaf3vcLksNSzzfvOorfqgGATMEmg7sUEGXn2NWdMzr0ECBEcGQTINAgjUTKCvr68cIEUikZrVwMJTFyiMPiKpVedPfSLFZwj3XC/BabwfSvHbgPYRQKBKAYKjKuG4DAEEEEAAAQRE/rA1Ld9fMypPDk3+/Q2zol65/Mf3iT+TgxIB1wtEp9fLwouvc32fTm+Q4MjpO2iv+mOxmKRSR39sq72qpRo3CYRCITkQIHm9Xje1pkQvpUJKxp58pWjvN+JTvUCo8/0S6rqq+gm4EgEEEFBcgOBI8RuA9hFAAAEEEKhG4J97MuXH0t27fbyayw9e847sqJzwi39MaQ4uRsApAgsv/Z5EW3c4pVwl6yQ4UnLbTWtae/fM0NCQafMzMQKVBLRHJWoBUmdnZ6Wh/NxGAuPrr5Dc0P/ZqCLnlRLsuFjCvZ9wXuFUjAACCNhIgODIRptBKQgggAACCNhdYEMyJz9cOyY/2zBmSKk9Ea+8//89KOFhfiPbEFAmsbXAnAuekMYZv7Z1jaoXR3Ck+h1gbP/RaFTS6bSxkzIbAlUItLW1lQOklpaWKq7mEisFsrt/JBObP2nlkq5bK9D6Jon0f8l1fdEQAgggYLUAwZHV4qyHAAIIIICAAwVGskX54dpR+cGaURnPlwzt4G3FtLzgZw8ZOieTIWBHgb4z0jJtAS+5tuPeHKiJ4MjOu0NtCCAwVYHu7u5ygFRXVzfVqbjeBIFCepWklp9hwszqTBloeq1EBm9Vp2E6RQABBEwUIDgyEZepEUAAAQQQcIPAT9aNlUOjLWN5U9ppD3nlQ3c9IrHtw6bMz6QI2EWg40V10n/K9XYphzqOIEBwxG1hlID2iLBkMmnUdMyDgGECfr//4PuPAoGAYfMy0VQFSjK27LVSHF831YmUvd4fP1kig7eIx1evrAGNI4AAAkYKEBwZqclcCCCAAAIIuEjgj0+l5T/XjsmjezOmd/Vmz4Sc9F8PmL4OCyBQS4H6/gaZd/41tSyBtSsIEBxxixgl0NTUJMPD/EKEUZ7MY7xALBYrB0g9PT3GT86MkxaY2Pxxye7+yaSv44L9Ar7YCRIZXCLeIO/z4p5AAAEEjBIgODJKknkQQAABBBBwicAjezLyn2tH5a5t45Z1FA945ZoHn5D4+t2WrclCCFgt4Av6ZdFlX5Fg/ajVS7OeTgGCI51QDKsoEAwGJZvNVhzHAARqLdDc3FwOkNrb22tdirLr5/b9RsY3XKls/1Nt3BsZlOjAEvFGjpvqVFyPAAIIIHCYAMERtwMCCCCAAAIIlAU2jubLgdFP14/VRORsf1ZO+dFfa7I2iyJglcDxF/5F4l33W7Uc60xSgOBokmAMP6KAx+ORUsnY9wFCjYDZAtOnTy8HSA0NDWYvxfyHCRQzm2Vs6amYVCngDU6TyMAt4qtbXOUMXIYAAgggcDQBgiPuDQQQQAABBBQXyBZK8t1VyfJj6ZK5Ys00gl6PfOTxldK0YlvNamBhBMwWGDh7n7TN+abZyzB/lQIER1XCcdkzBBobGyWRSKCCgOMEtNBzxowZ5QApHA47rn4nFpxaeZ4Uxh51Yuk1r9njqyuHRv6Gl9a8FgpAAAEE3ChAcOTGXaUnBBBAAAEEdAr86alx+d6qpCwbtsfjdF4Xysur7+Q0hs7tY5gDBTpfFpLekz7mwMrVKJngSI19NrtLgiOzhZnfbAEtNDoQIGlhEh9zBDJPfVkyO75lzuSun9UjkYElEmg+3fWd0iACCCBQKwGCo1rJsy4CCCCAAAI1FNg0mi+fMvrlplQNqzjy0jeuWS/tj26yXV0UhIARAk1zGmX22VcbMRVzmCBAcGQCqoJT8qg6BTfdpS1rj63TTh9pj7HjY6xAfuR+Sa95p7GTKjRbpP8LEmg9T6GOaRUBBBCwXoDgyHpzVkQAAQQQQKCmAj9YM1o+ZTSUqd1j6Y4FcFqkKGd+/881NWJxBMwSCDaE5YTLPilef96sJZh3CgIER1PA49KyQDAYlGzWHqd42RIEjBJob2+XgYEB3n9kEGgpt0fGnnyllAr2+wUug1o0dZpw78ck2HGJqWswOQIIIICACMERdwECCCCAAAKKCDy4a6J8yujh3Rnbd3zd5s3S+dA629dJgQhUI7Dgkl9LrOOJai7lGpMFCI5MBlZg+qamJhkeHlagU1pUTcDn85XDo5kzZ6rWuuH9ptdeKvkEvyRVDWyo60oJdX6wmku5BgEEEEBgkgIER5MEYzgCCCCAAAJOE9gzUZDvrhqVH60ddUzpL4uKnHPHPY6pl0IRmIzArHO3SMvgnZO5hLEWCRAcWQTt4mXi8bgkk0kXd0hrqgs0NzeXA6SWlhbVKarqP7vjOzLx1Berulb1i4LTLpNwzw2qM9A/AgggYJkAwZFl1CyEAAIIIICA9QL/uzFVPmW0dcx5j8W6asd26b1/pfVorIiAyQI9p3mk6/mfNnkVpq9GgOCoGjWuQQABFQX6+/vLAZLf71ex/ap6Low9KqmVvJenGrxg2wUS7vtsNZdyDQIIIIBAlQIER1XCcRkCCCCAAAJ2FnhiX7YcGN27fdzOZR6ztn+LeeSC2+92bP0UjsDRBFoXNcjg6dcAZEMBgiMbboqDSorFYpJK8c4SB20ZpU5RQDthp4VHHR0dU5zJ/ZeXCmlJLXu1FLM73N+swR0Gms+SyMDNBs/KdAgggAAClQQIjioJ8XMEEEAAAQQcJJDOl+R7q5Ll0KhQclDhRyn1in27ZeZdTzq/ETpA4DCBSEedLLrkekxsKEBwZMNNcVBJ2iO8hoaGHFQxpSJgjEBPT085QAqHw8ZM6MJZxjdcJbl9v3JhZ+a25G98hUQHbhXxhsxdiNkRQAABBJ4jQHDETYEAAggggIBLBH6/NV0OjVYmci7pSOSEmEfewakj1+wnjRwSWPiuOyXatgUSmwkQHNlsQxxWDieOHLZhlGuoQCQSKYdH3d3dhs7rhsmye34qE5s+6oZWLO3BV/+CcmjkCfA+LUvhWQwBBBB4WoDgiFsBAQQQQAABhwusS+bke6tG5deb3fl4nPcm98ns3z3u8F2ifASeKTD7Lculqe8XsNhMgODIZhtCOQgg4DiB6dOny8yZM6W+vt5xtZtRcCG9SlLLzzBjalfP6YvOlcjALeIN97m6T5pDAAEE7CxAcGTn3aE2BBBAAAEEKgjcvnq0fMpoJFt0rdXxMa9cesfd4i254Nl7rt0lGpuswIzTMzJ90ZcmexnjTRYgODIZ2MXTa+96SSaTLu6Q1hDQLxAIBMqnj/r6VP9L/5Kklp8pWnjER7+AN9QrkYEl4ovN138RIxFAAAEEDBcgODKclAkRQAABBBAwX+AvOyfKgdEjezLmL2aDFS4dT8j8X/3LBpVQAgLGCLS/sF5mnnqdMZMxi2ECBEeGUSo3Ee83Um7LaViHQGtrazlAampq0jHafUMmNn9Ksrt/6L7GTOzI42+WyOAS8de/yMRVmBoBBBBAQI8AwZEeJcYggAACCCBgE4Gd6YJ8d1VS/mv9mE0qsqaMmVGvvOen90swnbVmQVZBwGSBuhlxmX/BtSavwvSTFSA4mqwY4w8IBINByWb5bxR3BALPFvB4POVH12kBktfrVQYoN/R7GV//AWX6NaRRT1CiWmjUeJoh0zEJAggggMDUBAiOpubH1QgggAACCFgm8NP1Y+V3GW1P5y1b004LXZwbk8U/f9hOJVELAlULeP1eOeHyr0mwnkdbVY1owoUERyagMiUCCCAgIo2NjeXwqK2tzfUexcwWGVv6Ctf3aXSDkZlflUDL2UZPy3wIIIAAAlUKEBxVCcdlCCCAAAIIWCXw6N6MfHfVqNy/Y9yqJW25TlfEKx/4zUMS2avWaStbbgZFGSJw/Nsfknj33YbMxSTGCBAcGeOo2izaX4gnEgnV2qZfBKoSmDFjRjlA0k7pufWTWnWBFEb/4db2TOkrPONTEmx/uylzMykCCCCAQHUCBEfVuXEVAggggAAClgjctiIpS5aPWLKWExZ5ayktL/zvh5xQKjUiUFFg5usT0n78korjGGCdAMGRddZuWongyE27SS9WCMRisXJ41NnZacVylq6R2fY1yWy/xdI1nb5YqPs6CU2/3OltUD8CCCDgOgGCI9dtKQ0hgAACCLhBYOlQVpYsG5EHdk24oR3DemgNeeXKe/8ldVuHDJuTiRColcD0kyMy4+Qba7U86x5BgOCI26IaAe0dLqVSqZpLuQYBpQW6urrKAVI0GnWFQz75gKRXX+SKXqxqIjT9fRLqvtqq5VgHAQQQQGASAgRHk8BiKAIIIIAAAlYIfH/NaDk0mijwl1BH8j7Xm5GTf/I3K7aCNRAwVaDxuAaZc841pq7B5JMTIDianBejpfy4rWw2CwUCCFQpEAqFyuFRb29vlTPY47JSbq+MLXu1lPI8KUDvjgQ7LpJw7yf1DmccAggggIDFAgRHFoOzHAIIIIAAAkcTWDOSKz+W7p5tar/LqNIdUuf3yLUPL5OGtTsrDeXnCNhaIFAXksXv+Xfx+vO2rlOl4giOVNptY3ptamqS4eFhYyZjFgQUFujo6JDBwUGpr693pEJ63XskP3yXI2uvRdGB1nMk0v/lWizNmggggAACOgUIjnRCMQwBBBBAAAEzBf5r/Vj5lFEiWzRzGdfM/fpATk79z7+4ph8aUVdg/jv+IHXT/qkugM06Jziy2YY4oJx4PC7JZNIBlVIiAvYX0E7wzZo1S3p6euxf7GEVZnfeIRNbb3JUzbUs1t/0aokO3lbLElgbAQQQQECHAMGRDiSGIIAAAgggYJbAlrF8+ZTR/21Jm7WEK+f1e0RuXLZGmp/c6sr+aEodgcE3bZPWWXeo07DNOyU4svkGUR4CCCgh0NnZWQ6QIpGI7fstjD0mqZXn2r5OuxToj58kkcFvisfnzJNldnGkDgQQQMAKAYIjK5RZAwEEEEAAgSMI/HJTqhwa7UwX8KlC4LWhgrz2zvuquJJLELCPQPepPul+4b/bpyDFKyE4UvwGmGT70WhU0ml+8WOSbAxHQJeAFhpp4ZEWItn1UyqmJbXsdVLM8ItMevbIF1skkcFbxBu0757q6YMxCCCAgCoCBEeq7DR9IoAAAgjYRmD3eKEcGP18Y8o2NTm1kI+s2yAdj2x0avnUjYC0LGiQWWdcg4RNBAiObLIRDimjublZhoaGHFItZSLgTAHtsXVz584Vr9druwbGN14nub0/t11ddizIGx6Q6OAS8UZm27E8akIAAQQQOIIAwRG3BQIIIIAAAhYK/GFruhwabRzNW7iqe5c6NVKS13//Xvc2SGeuFwi3xuSES29wfZ9OaZDgyCk7ZY86Y7GYpFL8Eog9doMq3CxQX19fPn3U3t5umzZze/9Xxjdeb5t67FyIJ9BRDo18dc+zc5nUhgACCCDwLAGCI24JBBBAAAEELBBI5oqyZNmI/HjdmAWrqbXEtVu3StcDa9Rqmm5dJbDwXT+WaNsGV/Xk1GYIjpy6c9SNAAIqCPT398vs2bU/sVIcXy1jy16nAvmUe/T4YhIZWCL+hpdPeS4mQAABBBCwVoDgyFpvVkMAAQQQUFDgvu3jsmR5UlYmsgp2b37LJ0dFzr3jHvMXYgUETBKYff5qaer/mUmzM+1kBAiOJqOl9th4PC7JZFJtBLpHoAYCjY2N5UfXNTQ01GD1/UumVrxBCqllNVvfSQtroVGgmZDNSXtGrQgggMABAYIj7gUEEEAAAQRMEsgWS+VTRrevHjVpBaY9IPDhXTtkxp9XAIKAIwV6X5uXzhM+78ja3VY0wZHbdtS8fni/kXm2zIyAHoHBwUHRvqz+TGy5SbK77rB6WUeuF+n7vATa3uzI2ikaAQQQQECE4Ii7AAEEEEAAARME/r57QpYsS8pj+zImzM6UzxZ4Qcwjb7v9bmAQcKRA+/PjMvO0ax1Zu9uKJjhy246a108wGJRslpPE5gkzMwKVBVpaWmT+/PkSiUQqDzZgRH74Lkmve48BM7l/inDPRyU47Z3ub5QOEUAAARcLEBy5eHNpDQEEEECgNgK3rkjKrctHarO4wqt+YHiPDP5xqcICtO5UgVh3vSx4+3VOLd9VdRMcuWo7aQYBBBQQ8Pl8MmfOHOnp6TG122Jmq4w9eZpIKW/qOm6YPNT1IQl1XuGGVugBAQQQUFqA4Ejp7ad5BBBAAAEjBR7flym/y+ihXRNGTstcOgUWxrzyztvv0jmaYQjYSMDjkcXv/bqE4gTOtd4VgqNa74Az1tfesZJIJJxRLFUioIhAR0eHLFq0SLxerykdp1dfKPnkg6bM7aZJg9PeJeGeG93UEr0ggAACygoQHCm79TSOAAIIIGCkwB2rR2XJ8hHJFEpGTstckxS4fGxY5v720UlexXAEai8w922PSEPP72tfiOIVEBwpfgPobJ/gSCcUwxCwWEB7hKT26Lr29nZDV85sXyKZbTcbOqcbJwu2nS/hvs+5sTV6QgABBJQUIDhScttpGgEEEEDAKIHVIzn5xrIR+fP2caOmZJ4pCMyOeuXyO+8Vb6EwhVm4FAHrBfrPHJWO+fyllPXyz1yR4KjWO+CM9T0ej5RK/KKIM3aLKlUU0B5bN2/ePENazycfkPTqiwyZy82TBJrPlMjA193cIr0hgAACygkQHCm35TSMAAIIIGCUwG82p+XLSxOyd4KQwihTI+Z5Z2ZEFv7yESOmYg4ELBOYflJUZrzsI5atx0JHFiA44s6oJKCdaMhms5WG8XMEEKixQCQSkRNOOEEaGhqqrqSU2ydjy08X7Tufowv4G06R6OA3RbwhmBBAAAEEXCRAcOSizaQVBBBAAAHrBL66NCG3rx61bkFW0i3QF/HK+/73bxIc5RSYbjQG1lygYSAuc8+7tuZ1qF4AwZHqd0Dl/pubm2VoaKjyQEYggIAtBAYHB0X7quYzvu4DkhvmMbLHsvPVPV+ig7eKJ9BaDTHXIIAAAgjYWIDgyMabQ2kIIIAAAvYTWJfMyZefSMhfd07YrzgqOihwYWFMnvc/DyOCgGME/NGAnPjez4g3kHNMzW4slODIjbtqbE/xeFySyaSxkzIbAgiYKqCdOtJOH2mnkPR+srt+KBNbPqV3uJLjfNE5Ehm4VbzhPiX7p2kEEEDA7QIER27fYfpDAAEEEDBM4Hdb0+XQaNc4j6YzDNWkiaaHvXLF78dProkAACAASURBVB6WyG7+cs8kYqY1QWDeRfdIfeeDJszMlHoFCI70SjEOAQQQcJZAW1tbOTzy+XwVCy+MPSapledWHKfyAG+oWyIDt4gvtkBlBnpHAAEEXC1AcOTq7aU5BBBAAAGjBG5eNiLfWUkIYZSnFfO8RcblRT/lL+GtsGYNYwQG3rhL2mZ/x5jJmKUqAYKjqtiUuSgajUo6nVamXxpFwC0C4XC4HBo1NjZWbKlUHJfU8rOkOLGx4lhVB3j8jeXQyB9/saoE9I0AAggoIUBwpMQ20yQCCCCAQLUCm0bz8qWlCblvO+/LqdawVtc1Bb1y1f2PSf3mvbUqgXURmJRA1ykB6XnRJyZ1DYONFSA4MtbTbbPxfiO37Sj9qCIwb9486enp0dXuxKYbJbvnv3WNVXKQxy9RLTRqepWS7dM0AgggoJIAwZFKu02vCCCAAAKTEvjTU2n50tIR2Z7KT+o6BttH4E2+rLz0x3+1T0FUgsAxBJrnNchxZ12DUQ0FCI5qiO+ApWOxmKRSKQdUSokIIHBAoLe3V44//nhdILl9/0/GN1yta6yqgyIzvyKBljeq2j59I4AAAkoJEBwptd00iwACCCCgV+CW5SPyzRU8mk6vl13HRXweuf5fy6Vx1Q67lkhdCBwUCDVHZPG7b0SkhgIERzXEZ2kEEEDAYIGmpqbyI+pCoVDFmYvjq2Vs2esqjlN5QHjGv0uw/UKVCegdAQQQUEqA4Eip7aZZBBBAAIFKAltTefnyEwm5exuPpqtk5ZSfnxnMy2k/vN8p5VKn4gILL/2ZRFtXK65Qu/YJjmpnb/eV4/G4JJP8Qond94n6EDgg4Pf7y6FRa2urLpTUijdJIfW4rrEqDgp1XyOh6e9VsXV6RgABBJQVIDhSdutpHAEEEEDg2QL3bBuXLy9NyJYxHk3nprvDIyIfXblWWp/Y4qa26MWlAse9eb00z/yJS7uzf1sER/bfo1pVyPuNaiXPughUJzBnzhzp6+vTdfHE1i9Kdud3dI1VcVBo+nsk1H2tiq3TMwIIIKC0AMGR0ttP8wgggAACBwRuW5GUJctHAHGpwKvDBXndD+5zaXe05SaB3lcXpfPEm9zUkqN6IThy1HZZWqz2qKtMJmPpmiyGAALVCXR1dcmCBQt0XZxP3C3ptZfrGqviIO3RdNoj6vgggAACCKgnQHCk3p7TMQIIIIDAYQLb04Xyo+n++FQaF5cL3LBxk0x7eL3Lu6Q9pwu0nRiXgVfzW7212keCo1rJsy4CCCBgjID2WEntEXXRaLTihMXMVkkte62UihMVx6o4INDyRonM/IqKrdMzAggggICIEBxxGyCAAAIIKCtw347xcmi0cZRH06lwE5wSKcnZ379XhVbp0cEC0c46WXjR9Q7uwNmlExw5e//Mqr6xsVESiYRZ0zMvAggYJODxeMqhUUdHh64Z02sukfzIX3SNVW2Qv+lVEh38lmpt0y8CCCCAwGECBEfcDggggAACSgp8Z1VSbn6SR9OptvnXPPWUdP9ttWpt06/DBBa/7xYJxYcdVrU7yiU4csc+Gt0FwZHRosyHgDkCg4ODon3p+WR23CaZpzhNcyQrf/zFEhm8TTy+ej2UjEEAAQQQcKkAwZFLN5a2EEAAAQSOLLB7vCBfWpqQ323h0XQq3iMnRUXefMc9KrZOzw4SmPPWx6Wx9zcOqtg9pRIcuWcvjexEO8VQKpWMnJK5EEDAYAHtlNHixYt1zZpPPijp1RfqGqvaIF9sgUQGvyneYKdqrdMvAggggMCzBAiOuCUQQAABBJQR+NvOCfnSEwlZl8wp0zONPlfgyj07pe+e5dAgYFuB/jPS0rHgq7atz82FERy5eXer6y0YDEo2m63uYq5CAAFLBLT3GWmPqNPeb1TpU8rvk7HlZ0kpu6vSUOV+7g33S3TwVvFGZivXOw0jgAACCDxXgOCIuwIBBBBAQAmBO1aPyleW8n4CJTa7QpPPi3nkwtvvhgIB2wpMe3FM+l5+g23rc3NhBEdu3t3qemtubpahoaHqLuYqBBCwRGDhwoXS2anvhMz4+islN8Sp3mdvjCfQLtHBJeKre74le8YiCCCAAAL2FyA4sv8eUSECCCCAwBQERnNFuemxhPx6c2oKs3Cp2wTen9grs/7whNvaoh+XCMT743L8+de6pBtntUFw5Kz9sqJa7QRDMpm0YinWQACBKgT6+/tl9mx9J2Syu38iE5s/XsUq7r7E441KZHCJ+BtOcXejdIcAAgggMCkBgqNJcTEYAQQQQMBJAqsSOfnMY8Py2N6Mk8qmVgsE5se8cuntd1mwEksgMHkBX8gvJ77/JvEFeTzW5PWmdgXB0dT8uBoBBBCwUqC1tbX8iDq/319x2ULqcUmteFPFcSoOiAx8XQLNZ6rYOj0jgAACCBxDgOCI2wMBBBBAwJUC924fl888Oiy7xguu7I+mpi7w7tSwHP+bR6c+ETMgYILA8RfeL/Guv5gwM1MeS4DgiPvjcAHtvSnpdBoUBBCwoUAoFCqHRk1NTRWrKxXHJbXijVIcX1txrGoDwn03SbDtLaq1Tb8IIIAAAjoECI50IDEEAQQQQMBZAj9aOyafe3zYWUVTreUCs6JeufzHfxZ/Jm/52iyIQCWBgbP3Stuc2yoN4+cGCxAcGQzq8Ol4v5HDN5DyXS1w/PHHS29vr64eJzZ/QrK7f6xrrEqDwj03SnDau1RqmV4RQAABBCYhQHA0CSyGIoAAAgjYX+CLTyTkzjWj9i+UCm0hcEl2VBb94h+2qIUiEDhcoPNlQek9ifcwWH1XEBxZLW7v9WKxmKRSvCPR3rtEdSoK9PT0yLx583S1ntv3GxnfcKWusSoNCnVeIaGuD6nUMr0igAACCExSgOBokmAMRwABBBCwp8DeiUL50XR3bRu3Z4FUZUuB3ohX3v/LBySU4FFEttwghYtqmhuX2W+4VmGB2rROcFQbd1ZFAAEE9Ao0NjaWH1EXDocrXlIcXyNjy06vOE61AcGOd0q496OqtU2/CCCAAAKTFCA4miQYwxFAAAEE7CewdChbDo2WD/Miefvtjv0rensxJc//2d/tXygVKiUQbAjLie/lL3Ws3nSCI6vF7btePB6XZDJp3wKpDAEFBXw+nyxevFhaW1t1dZ9aeb4Uxh7RNVaVQYG2N0uk7/OqtEufCCCAAAJTECA4mgIelyKAAAII1F7gD1vT8unHhiWRKda+GCpwpEB7yCtX/umfEt2RcGT9FO1egQWX/lJircvc26ANOyM4suGm1Kgk3m9UI3iWReAYArNnz5b+/n5dRpmnviqZHd/UNVaVQYHm10lkYIkq7dInAggggMAUBQiOpgjI5QgggAACtRO4ffWofHUpf9lfux1wz8pv9kzISf/1gHsaohNXCMw6b7O0DPzQFb04pQmCI6fslPl1hkIhyWQy5i/ECgggoEugs7NTFi5cqGtsPnGPpNe+W9dYVQb5G14m0cFviXhDqrRMnwgggAACUxQgOJoiIJcjgAACCNRGQHs03X+tH6vN4qzqOoGGgFeueeBxqd+wx3W90ZBzBXpOE+l6/mec24ADKyc4cuCmUTICCLheoL6+vvxeo1gsVrHXYuYpSS0/U0qF0YpjVRngqztRooO3iSeg7xF/qrjQJwIIIIDAsQUIjrhDEEAAAQQcJbA9nS+/z+j+HROOqpti7S9wtj8rp/zor/YvlAqVEWhdVC+Dp1+nTL92aJTgyA67UPsaGhsbJZHgRHPtd4IKENgvoIVG06ZN08WRXnuZ5BP36hqrwiBvZLZEB28Vb1jfI/5UMKFHBBBAAAF9AgRH+pwYhQACCCBgA4F/7smUQ6N1yZwNqqEEtwmEfB654bGV0rRim9taox+HCkQ6YrLokhscWr0zyyY4cua+GV01wZHRosyHQPUCAwMDMmvWLF0TZHd+Vya2fkHXWBUGeYNdEhm8VXyxBSq0S48IIIAAAgYLEBwZDMp0CCCAAALmCPxqc6ocGqXzJXMWYFYEROSMYF5e9cP7sUDANgKL3/dtCcV326YetxdCcOT2HdbXn9frlWKxqG8woxBAwDSB9vZ2Wbx4sXg8nopr5JMPSXr12yuOU2WAx98gkYFbxB8/SZWW6RMBBBBAwGABgiODQZkOAQQQQMB4gdtWJGXJ8hHjJ2ZGBI4g8NHV66XtsU3YIGALgTlvWSaNfb+0RS0qFEFwpMIuH7vHQCAguRwnm7kTEKi1QCQSKT+irqGhoWIppfyQpJafLcUsp8bLWB6fRAeWiL/pNRXtGIAAAggggMDRBAiOuDcQQAABBGwrkCmU5DOPDcsvNqZsWyOFuU/gVeGinPGDP7uvMTpypEDf6RMybdGXHVm7E4smOHLirhlbc3NzswwNDRk7KbMhgMCkBRYsWCBdXV26rhvfcI3k9vFLFgewIv1flkDrObrsGIQAAggggADBEfcAAggggICjBDaO5suPpvv77glH1U2x7hC4fvNmmf7QOnc0QxeOFuh4YZ30n3q9o3twUvEER07aLXNqjcfjkkwmzZmcWRFAQJdAX1+fzJkzR9fY3J7/lvFNN+oaq8KgcO8nJdhxkQqt0iMCCCCAgMkCnDgyGZjpEUAAAQQmL/DAzonySaMtY/nJX8wVCBgg8LJoSc65414DZmIKBKYmUD+jXuZdcN3UJuFq3QIER7qpGIgAAgiYItDS0lJ+RJ322MhKn0LqCUmt4GTNAadQ99USmv6+Smz8HAEEEEAAAV0CBEe6mBiEAAIIIGCVwM82jJVPGhVKVq3IOggcWeDqHdul5/6V8CBQUwGv3yvPu+IL4gtmalqHKosTHKmy00fuMxqNSjqdVhuB7hGooUAwGCyHRtojIyt+ihOSWnmeFNIrKg5VYUBo+uUS6uYXTVTYa3pEAAEErBIgOLJKmnUQQAABBCoK3LxsRL6zksfDVIRigCUCL4p55C23323JWiyCwLEEjr/wAYl3cQLOiruE4MgKZfuuwfuN7Ls3VKaGwNy5c2XGjBm6mp3Y8mnJ7rpT11i3Dwq2v03CMz7t9jbpDwEEEEDAYgGCI4vBWQ4BBBBA4LkCmUJJPv7IkPx2C7/ly/1hL4Er9u6SmXcvs1dRVKOcwMw3DEv73FuU67sWDRMc1ULdPmvGYjFJpVL2KYhKEFBIoLu7W+bPn6+r49zQb2R8/ZW6xrp9UKDlDRKZ+R9ub5P+EEAAAQRqIEBwVAN0lkQAAQQQOCSwd6IgN/5zSP62cwIWBGwnsDjmkYs5dWS7fVGtoOkvDcuMl3xUtbZr0i/BUU3YWRQBBBQXaGhoKD+iLhKJVJQojq+VsWWvE5FixbFuH+BvPE2is74lIh63t0p/CCCAAAI1ECA4qgE6SyKAAAII7BfYMJqTj/5jSJ4YykKCgG0F3pvcJ7N/97ht66Mw9ws0Hlcvc87hvQVW7DTBkRXK9lyjvr5eRkdH7VkcVSHgYgGfz1cOjdra2nR1mV71NsmP/l3XWDcP8te/SCKzviUeX72b26Q3BBBAAIEaChAc1RCfpRFAAAGVBZ7Yl5Ub/7lPNo7mVWagdwcIHB/zymW338Xvcjpgr9xaYqA+JM97/8fc2p6t+iI4stV2WFoM7zeylJvFEDgocNxxx8nMmTN1iWS2fV0y27+ha6ybB/li8yUyeJt4g51ubpPeEEAAAQRqLEBwVOMNYHkEEEBARYG/7pwoP55u30RBxfbp2YECl44nZP6v/uXAyinZLQILL/2NRFs5+Wb2fhIcmS1s3/lDoZBkMhn7FkhlCLhQYPr06bJo0SJdneUT90p67WW6xrp5kDfcJ9HBb4o3MtvNbdIbAggggIANBAiObLAJlIAAAgioJPC7LelyaJQtllRqm14dLjAQ9cp7fnq/BNI8VtHhW+nY8gfftE1aZ93h2PqdUjjBkVN2ijoRQMDpAnV1deVH1GnfK32KmW2SWvEGKeWHKw119c89gVaJDt4qvrrnu7pPmkMAAQQQsIcAwZE99oEqEEAAASUEfrp+TD79qNr/D58SG+3SJi/Ojcninz/s0u5oy+4C3ad6pfuFn7J7mY6vj+DI8VtYVQONjY2SSCSqupaLEECgOgHtpJF24kjPJ73ufZIf/qOeoa4d4/GGJTJ4i/gbXuHaHmkMAQQQQMBeAgRH9toPqkEAAQRcK/CdVUm5+ckR1/ZHY+4X6Ip45YO/fkjC+8bc3ywd2k6gZUG9zDrjOtvV5baCCI7ctqP6+iE40ufEKASMEtDeaaS920jPJ7vr+zKx5bN6hrp6TGTmzRJoOcvVPdIcAggggIC9BAiO7LUfVIMAAgi4UuCrSxNy++pRV/ZGU2oJvLWUlhf+90NqNU23thAIt0XlhHd9xBa1uLkIgiM37+7Re/N6vVIsFtVsnq4RsFigra1NTjzxRPF4PBVXzif/LunVb6s4zu0Dwn2flWDbBW5vk/4QQAABBGwmQHBksw2hHAQQQMBtAp/817D8zwZOaLhtX1XtpzXklQ/f8y+JPTWkKgF911Bg8fvvkFD9thpW4P6lCY7cv8fP7jAQCEgul1OvcTpGoAYC4XC4/F4j7ZRfpY/2PqPUijdJMbO50lBX/zzcc4MEp13m6h5pDgEEEEDAngIER/bcF6pCAAEEXCFw1d/3yR+2pl3RC00gcEDgPG9GXvKTvwGCgOUCs89fJU39/2P5uiotSHCk0m7v77WpqUmGh3n/ono7T8e1EJg/f750d3frWnp84w2S26v2f/NCnR+QUNeHdXkxCAEEEEAAAaMFCI6MFmU+BBBAAIGywKV/2SMP7ppAAwHXCdT5PXLd35+U+LpdruuNhuwtMOO1OZl+whfsXaTDqyM4cvgGVlF+PB6XZDJZxZVcggACkxGYMWOGzJ07V9cluT0/k/FNaj+eNdjxDgn3flyXF4MQQAABBBAwQ4DgyAxV5kQAAQQUFzj/nl3y5FBWcQXad7PAGwI5ecV//sXNLdKbDQXanx+TmafdYMPK3FMSwZF79pJOEEDAPgLNzc2yePFi0R4NWelTSD0hqRXnVBrm6p8HWs+TSL/+XxTJJ+6RUiElgZbXu9qF5hBAAAEErBUgOLLWm9UQQAAB1wuc/vsdsnks7/o+aVBtAb/XIx9Zukpalj2lNgTdWypQ110n899+vaVrqrYYwZFaOx6NRiWd5pG6au063VotoIVF2nuNWlpaKi9dzEhq1VukkFpaeaxLRwSaTpfI4C26uyuM/kNSay4WKWYl0vd5CbS9Wfe1DEQAAQQQQOBYAgRH3B8IIIAAAoYIjGSLcsYfdshQpmjIfEyCgN0FTg8V5DV33mf3MqnPRQIer0ee/6Evii+UcVFX9mqF4Mhe+2F2NdopiKGhIbOXYX4ElBaYM2eO9PX16TKY2Po5ye68XddYNw7yN7xUooPfFvGGdLVXSK+Q9Jp3SCm37+D48IxPSrD9Il3XMwgBBBBAAIFjCRAccX8ggAACCExZQDthdNYfd0q+WJryXEyAgJMEPrJug3Q8stFJJVOrwwWOv/BhiXf9yeFd2Ld8giP77o0ZlcViMUmlUmZMzZwIICAiXV1dsmDBAl0WuaHfyvj6D+ka68ZBvrrFEh38lngCrbraK2a2lkOj4sSm54wP91wvwWnv1jUPgxBAAAEEEDiaAMER9wYCCCCAwJQElg5l5S337JrSHFyMgFMFXhkpyVnfv9ep5VO3AwX6z0pKx7yvO7ByZ5RMcOSMfaJKBBCwv0A8Hi8/ok57JGSlT3F8nYwtP0ukpOY7Ur2RWRIdvE284f5KVOWfl/KJcmhUSD151PGhrg9JqPMKXfMxCAEEEEAAgSMJEBxxXyCAAAIIVC3w150Tcvlf91R9PRci4AaBa7dska4H17qhFXpwgMC0l0Sk76U3OqBSZ5ZIcOTMfaum6vr6ehkdHa3mUq5BAIEKAl6vtxwatbe367JKr75Y8sm/6RrrtkHe4HSJDN4mvpi+k1lSKpRDo3zywYoUoemXS6j7uorjGIAAAggggMCRBAiOuC8QQAABBKoS+O2WtFz38KHnaVc1CRch4AKBk6Mi595xjws6oQUnCDQM1svcc/lLILP2iuDILFn7zcv7jey3J1TkHoFZs2bJwMCAroYy22+VzLb/0DXWbYM8vrhEBm8Vf/wk3a2l171P8sN/1D0+2HGxhHs/oXs8AxFAAAEEEDggQHDEvYAAAgggMGmBH60bk889Njzp67gAAbcKfHjXDpnx5xVubY++bCTgjwbl+Vd83EYVuasUgiN37eexugmFQpLJZNRpmE4RsEhg2rRp5dNGej75xL2SXnuZnqEuHOOV6OAt4m96je7exjdeJ7m9P9c9/sDAYNv5Eu773KSv4wIEEEAAAbUFCI7U3n+6RwABBCYtcOvyEbl1RXLS13EBAm4WeGHMI2+9/W43t0hvNhJYeOnvJdr6iI0qck8pBEfu2Us6QQAB6wVisVg5NNIeBVnpU8xuk9SKN0kpp+ZjryP9X5RA67mVmA7+fGLLZyS76we6xz97YKDlDRKZqebJrqrRuBABBBBQXIDgSPEbgPYRQACByQh8Y9mIfGslodFkzBirjsAHh/fIwB+XqtMwndZMYPCcndJ63Hdrtr6bFyY4cvPuHuqtsbFREomEGs3SJQIWCixcuFA6Ozt1rTi+/grJDf2frrFuGxTu/bgEO96hu63Mtpsls32J7vFHGxhoem350Xh8EEAAAQQQ0CNAcKRHiTEIIIAAAnLzkyPynVWERtwKCBxNYFHMK5fcfhdACJgu0H2KX7pf9EnT11FxAYIjNXa9qalJhod55K4au02XVgn09/fL7NmzdS2X3XWnTGz5tK6xbhsU6rpKQp3v191WduftMrHVuMfM+RtPk+isb+ten4EIIIAAAuoKEBypu/d0jgACCOgW+OrShNy+elT3eAYioKrAe0aHZM7/PaZq+/RtkUDzvDo57qzrLVpNrWUIjtTYb6/XK8X/z959h9lVlmsDv3dv01umT6ZPJmWSzCQE68FylMNBjoIKUkwIoSaAdAJRmqjIEQSRmhCkCnjAigghCQktjRAISWYy6XV63b181x7lExHY78ysvu59XV7+Mfd63+f5vVvFeWatFY+bo1l2SQEFBPLy8tDc3AyLxZJyt+jgm/BvPz1lzogBZ+G5cJeJ/+93pPNpBPZcKzmFPfM4eOseknxdLkgBClCAAsYS4ODIWOfJbihAAQpILvDzd/rwcCuHRpLDckFDCjR4rTh3+QpY+QtJQ56vVppy5Xgw49zFWinHUHVwcGSo4/zYZhwOByKRiPEbZYcUUEjA7XaPvNco+QjIVJ9EtBfD276LeLA9VdRwP3cWfA/uipuF+4r0/AWB9kXC+dEG7Zmfh7du7O9MGu1+zFOAAhSggP4EODjS35mxYgpQgAKKCfx0cx9+08ahkWLg3MgQAvOD/Zj6/AZD9MImtCsw46JH4Urfo90CdVoZB0c6PbhRlM3H1I0Ci1EKCAhMnjwZZWVlAkkguOd6hDufFMoaKeTI/QY8VXcItxTtXwN/6zwACeFrxhK0ZxwLb/1jY7mU11CAAhSggAkEODgywSGzRQpQgAJjEbj17V48tnNoLJfyGgqYWqDSY8WFz7wKx1DI1A5sXl6Buu/sRE6V+X75Jq8qwMGR3MLqr5+ZmYn+/n71C2EFFDCAQHl5ORobG4U6iXQ9g8Dua4SyRgrZs74Eb+0DAFI/xi/Zd2xoM/ytc5GIKfPHe7b0Y+BreMJI5OyFAhSgAAUkEuDgSCJILkMBClDASAI3b+rFk+0cGhnpTNmLsgJnRYcw89m3lN2Uu5lKoPw/4yie+WNT9axEsxwcKaHMPShAASMIJO/emzFjBpxOZ8p2YsNbMPz+N1PmjBawpc8eGRpZbOlCrSUf4effMRfx8CGhvFQhDo+kkuQ6FKAABYwlwMGRsc6T3VCAAhQYt8CNG3vx210cGo0bkguYWqDIbcUlf3kL7o4BUzuwefkE8mf6UP2f5vvLbflE/74yB0dyC6u7vtfrhd/vV7cI7k4BAwjY7faR9xrl5eWl7iYexvCO0xEb2pQ6a6CEzdsIT+39sDqLhbpKRDownBwaBXYI5aUOcXgktSjXowAFKKB/AQ6O9H+G7IACFKCAZAI/3NCDZ3cPS7YeF6KAmQVORQBznnrdzATsXUYBX7EPU8/i4EhqYg6OpBbV1no5OTno6enRVlGshgI6FKivr0dlZaVQ5aEDP0fo8H1CWaOErK4KeGvvhdVTL9RSIu4fudMoNrRRKC9XiMMjuWS5LgUoQAF9CnBwpM9zY9UUoAAFJBe4bn0PntvDoZHksFzQtAI5TisuX70Jvr3dpjVg4/IKtFx6O+zugLybmGx1Do6MfeA+nw/Dw/xnHWOfMruTW6C4uBjTpk0T2ibS82cE2i8WyholZHHkwlvza9jSWoRb8rfOR7R/lXBeziCHR3Lqcm0KUIAC+hLg4Ehf58VqKUABCsgicO26Hvx+L3+RIgsuFzW1wMm2MD7/+BpTG7B5+QQaz9qIjOK/yLeBCVfm4MiEh86WKUABYYH09PSR9xolH/uY6hMP7Bx5r1HybhrTfKwueKvvgT3rOOGWA+2XItLzR+G8EkEOj5RQ5h4UoAAFtC/AwZH2z4gVUoACFJBV4Kq3uvGnfSb6P3SyanJxCvyrgNduwdXrtiKz9TBpKCC5QOUJw5gw9ReSr2vmBTk4Mu7pJ3/hPTg4aNwG2RkFZBawWCwj7zWaMGGC0E5auotGqGAJQp6qO+DI/YbwSsG9SxDueEI4r2SQwyMltbkXBShAAW0KcHCkzXNhVRSgAAUUEbjizW78ZT+HRopgcxPTCpzojODLv3nVtP2zcfkEJszxoPI/Fsu3gQlX5uDIuIfO9xsZ92zZmTICNTU1SP5L5JN8p1Hy3UZm+rgrboaz4HvCLQcP3Ibw4fuF82oEOTxSQ517UoACFNCOAAdH2jkLVkIBClBAUYEfvNGNQN3vQQAAIABJREFUFw9waKQoOjczpYDVAize2oa8LftM2T+blk8gozINjd+9Wr4NTLgyB0fGPXSXy4VQKGTcBtkZBWQUSN5llHxEncgn2rcS/rZzRKKGybhLr4az6FzhfkKHf43Qgf8VzqsZ5PBITX3uTQEKUEBdAQ6O1PXn7hSgAAVUEbjk9S68dJAvVFcFn5uaUuBr7hiOX66Nlx6b8gAM2rTNbcesS39k0O7UaYuDI3XcuSsFKKBdgeT7jJKPqMvIyEhZZDx8CP5t30E8bJ5H9LqKL4Kr5LKUNh8Ewh2PIrj3BuG8FoIcHmnhFFgDBShAAeUFODhS3pw7UoACFFBVYOFrXXjlEIdGqh4CNzelwDW7dqNw3S5T9s6m5ROYuuAl+HLflG8Dk63MwZExDzwzMxP9/f3GbI5dUUBmgalTp6KkpERol8CuyxDp/r1Q1ggh54Tvw13+Q+FWIt3PI7DrcuG8loL29GPgbdDm+5i05MRaKEABChhJgIMjI50me6EABSiQQuCCtV1YfZhDI35RKKCGwHGeBE56+BU1tuaeBhao/p8u5Dfca+AOlW2NgyNlvZXaLTs7G729vUptx30oYBiBiRMnoqGhQaif8NFHENx3k1DWCCFH3snwVN4m3Eq0bwX8beKPsxNeWMEgh0cKYnMrClCAAhoQ4OBIA4fAEihAAQooIXDemk6sORJUYivuQQEKfILAFQcOoHTtDvpQQDKBki86UHas+F87S7axQRfi4MiYB2u1WhGPx43ZHLuigEwCubm5aGlpgcViSblDdPAt+Ld/L2XOKAFH9tfgqfm1cDuxwXUYbp0LxPX/njUOj4SPnUEKUIACuhfg4Ej3R8gGKEABCqQWOOfVTrx+lEOj1FJMUEBegc94ge8sWyHvJlzdVALZk9JQf9LVpupZzmY5OJJTV521HQ4HIpGIOptzVwroVMDlco281yh5t16qTyLah+Ht30M8YI4/jLFnfA7e2gcAqysVzcjPY/734W+di0SkWyivh5A941h46x/TQ6mskQIUoAAFxiHAwdE48HgpBShAAT0InL26E292cGikh7NijeYQuLTzCCau2GqOZtml7ALOLDdmnn+d7PuYZQMOjox30nxMnfHOlB3JL9DY2Ijy8nKhjYJ7b0C441GhrN5DNt90eGvvh8WRJ9RKPLR/ZGgUD+4Ryusp5Mg5Hp7qX+mpZNZKAQpQgAKjFODgaJRgjFOAAhTQkwCHRno6LdZqFoFmnwVnLn3ZLO2yTwUEZlz0FFzpbQrsZPwtODgy3hlnZmaiv7/feI2xIwrIJFBWVobJkycLrR7pehaB3ea469XqqYG35j5Y3ZVCNsk7sZJDo9jwu0J5PYac+afBPfEWPZbOmilAAQpQQECAgyMBJEYoQAEK6FFg8foePL9nWI+ls2YKGF7gor4u1P71HcP3yQaVEaj7zh7kVJnjr73lFuXgSG5hrk8BCmhZICsrCzNnzoTT6UxZZnIgMvz+/6TMGSFgdRbCU3MvbL5pYu0kYiNDo+jA62J5HadcRRfAVXqFjjtg6RSgAAUo8EkCHBzxu0EBClDAgAK/fK8f928bMGBnbIkCxhCY6rNi/tKXjNEMu1BdoOyrQEnzzarXYYQCODgywin+swePx4NAIGCsptgNBWQSsNlsI+81ys/PT71DIozhHd9HbHBd6qzOExZb2sjQyJ7xGeFO/DsvRLT3ReG83oPussVwFs7XexusnwIUoAAFPiLAwRG/EhSgAAUMJvBU+xBu2tRrsK7YDgWMJ3DucC8a/7jJeI2xI8UF8pp8qDn+GsX3NeKGHBwZ61RzcnLQ09NjrKbYDQVkEqirq0NVVZXQ6qGDv0Do0D1CWb2HPDW/hiP7a8JtBHZfhUjX74TzRgl6Km+DI+9ko7TDPihAAQpQAAAHR/waUIACFDCQwKrDAVy4tstAHbEVChhXoNZrxfmProQtEjVuk+xMEQHvBC+mzbtWkb2MvgkHR8Y64bS0NAwNDRmrKXZDARkEioqK0NTUJLRypOcvCLQvEsrqPeSp/BkceacItxHcdzPCR5cL540W9NY+AHvWl43WFvuhAAUoYFoBDo5Me/RsnAIUMJrAuz1hfHfFUaO1xX4oYGiBeaEBND233tA9sjllBFou/SXsbj6idLzaHByNV5DXU4ACehNIDliT7zXyer0pS48H2zH8/ilIxIz/vzfu8uvhnDAvpckHgdDBOxE6dLdw3qhB36SnYUtrNmp77IsCFKCAqQQ4ODLVcbNZClDAqAK7BiL47xePGLU99kUBwwqUe6xY+H+vwdnvN2yPbEwZgcaz3kFG8R+U2czAu3BwZJzDTU9Px+DgoHEaYicUkEkg+V6jwsJCodX9bech2veyUFbPIVfJpXAVi99VFT6yFMH9t+q5ZUlrT5v6N1jd1ZKuycUoQAEKUEB5AQ6OlDfnjhSgAAUkFTgaiOG4Px2SdE0uRgEKKCdwRmwYLc+8qdyG3MmQAhP/K4jCaT83ZG9KNsXBkZLa8u7F9xvJ68vVjSFQXV2N2tpaoWZCh+9D6IDx/3fGWXgO3GXij3+NdD6NwB7xvBC2AULp09fB4sg1QCdsgQIUoIB5BTg4Mu/Zs3MKUMAAAkOROL7+wmH0hOIG6IYtUMCcAhNcVlz64jp4jvSbE4BdSyIwYbYHlV9aLMlaZl6EgyPjnL7b7UYwGDROQ+yEAhILFBQUjDyiTuQT7V8Jf+s5IlFdZ5z5p8E98RbhHiI9LyDQvlA4b7ZgRksrYLGZrW32SwEKUMAwAhwcGeYo2QgFKGBGgZNfOoptfWEzts6eKWAoge9YgvjMk68Zqic2o6xAeoUPk0+7RtlNDbgbB0cGPFS2RAEK/JuAx+NB8hF1mZmZKXXi4cPwbz8N8dD+lFk9Bxw5J8JTfadwC9H+NfC3ng2Af8D3iWgWBzJatgubMkgBClCAAtoS4OBIW+fBaihAAQoIC1y4tgurDgeE8wxSgALaFch0WHHl2s1I292p3SJZmaYFrA4bZl9+g6Zr1ENxHBzp4ZRS15j8ZXh/P+/iTC3FhFkFpkyZgtLSUqH2A7uvQqTrd0JZvYbsWcfBW/sgAItQC7HhzfDvmIdEbEAob+aQxZGP9Ol8JLOZvwPsnQIU0K8AB0f6PTtWTgEKmFjgpk29eKp9yMQCbJ0CxhP4pj2MLz62xniNsSPFBKYtWAVvLr9D4wHn4Gg8etq5Njs7G729vdopiJVQQEMCFRUVmDRpklBF4aO/QXDfjUJZvYZs6bPgrX0AFluGUAvxYDv8O+YiHuY7ZoXAAFg9tUib8lfROHMUoAAFKKARAQ6ONHIQLIMCFKCAqMDdW/tx7/v86zZRL+YooBcBl82Caza9j+xt/EWEXs5Ma3VWndSDgkn3aK0sXdXDwZGujusTi7VarYjH+fgoY5wmu5BSICcnBy0tLUj+ZyTVJzb4Foa3fy9VTNc/t3knwVP7AKzOYqE+EpEODCeHRoEdQnmG/imQHND5Gp4iCQUoQAEK6EiAgyMdHRZLpQAFKLBsxyBu39JHCApQwKACJzij+OpvVhu0O7Ylt0Dx55wo/9wSubcx9PocHOn/eB0OByKRiP4bYQcUkFjA6XSOvNcoOTxK9UlE++HfcSZi/q2porr9udVVBm/t/bB66oV6SMQD8O/4PmJDG4XyDP27gCPvFHgqf0YaClCAAhTQiQAHRzo5KJZJAQpQ4LftQ7hxEx+7wm8CBYwucP32ncjbvNfobbI/GQSy6tLQ8K2rZVjZPEtycKT/s+Zj6vR/huxAHoHk4+mSj6kT+QT33YLw0YdForrMWOzZ8NbeB1tai3D9/tb5iPavEs4z+PECrtIr4So6nzwUoAAFKKADAQ6OdHBILJECFKDAn/b5cdVb3YSgAAVMIPBVdxwnLF9pgk7ZotQCjnQnmi/iHUfjceXgaDx62rg2MzMT/f392iiGVVBAIwKlpaWYMmWKUDWRrmcR2G3gP0KwOOGt+TXsWccJeSRDgfZLEen5o3CewU8X8NTcA0f218lEAQpQgAIaF+DgSOMHxPIoQAEKrDwUwEWvdRGCAhQwkcDVe/ai6M2dJuqYrUolMOOiZ+FK3ybVcqZbh4Mj0x05G6aA4QWSw9Tm5mYkH1WX6hMbfg/D204GEtFUUd3+3FN1Bxy53xCuP7h3CcIdTwjnGRQT8DX+H2y+JrEwUxSgAAUooIoAB0eqsHNTClCAAmIC6ztDmLe6A/GEWJ4pClDAGAJf9CbwzWWvGKMZdqGoQN139iOnarmiexppMw6O9H2aHo8HgUBA302wegpIKGC1Wkfea1RQUJB61UQE/tazER14PXVWpwl3xc1wFnxPuPrQgdsQOny/cJ7B0QmkTV0Bq3vi6C5imgIUoAAFFBPg4Egxam5EAQpQYHQC7/eGsej1Lhz2x0Z3IdMUoIAhBC4/dBBlr243RC9sQjmB0i9bUDrrJuU2NNhOHBzp+0BzcnLQ09Oj7yZYPQUkFKitrUV1dbXQiqGDdyB06FdCWT2GXKVXwVV0nnDpocP3InTgduE8g6MXsFi9SGtaA4s9a/QX8woKUIACFJBdgIMj2Ym5AQUoQIHRC+wdiuIHb3Rhe19k9BfzCgpQwBACc7wWnLrsZUP0wiaUE8id6kPtCdcot6HBduLgSN8HmpaWhqGhIX03weopIJFAYWHhyN1GIp9Iz18QaF8kEtVlxlV0IVyllwvXHu54FMG9NwjnGRy7gM07Gb7Jfxj7ArySAhSgAAVkE+DgSDZaLkwBClBgbAJdwRgue7MbGzpDY1uAV1GAAoYRuLjrKKpefs8w/bAR+QU8+R40zV8s/0YG3YGDI4MeLNuigMkEkkPUGTNmwOfzpew8HmzH8LZTkYga8249Z8FZcFf8KKXDB4FI9/MI7BIfMgkvzOAnCjhy/hue6l9SiAIUoAAFNCbAwZHGDoTlUIAC5hYIxhL4wRvdWH2Yz+c39zeB3VPg7wIzfBZ8fynvOuL3YXQCsy67FzZn1+guYnpEgIMj/X4R0tPTMTg4qN8GWDkFJBRoampCUVGR0IqBnRch0vtXoazeQo68b8FT+XPhsqN9K+BvO1c4z6B0As7Cc+Auu1a6BbkSBShAAQqMW4CDo3ETcgEKUIAC0gmcvrID7/WEEYknpFuUK1GAAroWuGCgG/V/2azrHli8sgKNZ76HjJLnlN3UILtxcKTfg+T7jfR7dqxcWoGqqirU1dUJLRo6fD9CB24TyuotZM/+T3hr7hUuOza4Dv7Ws5GI8w/4hNEkDrpKr4Cr6AKJV+VyFKAABSgwVgEOjsYqx+soQAEKSCxwx7v9eHD7ABqznUg+rq4jEJN4By5HAQroUWCy14oFy17SY+msWSWBiq9HUDT9pyrtru9tOTjS7/m53W4Eg0H9NsDKKSCBQH5+Ppqbm4VWivavgr91vlBWbyF7xmfgrX0IsLqESo/5t8HfOheJCO/WFQKTMeSeeAuc+afJuAOXpgAFKEABUQEOjkSlmKMABSggo8Czu4fxww3/fK54eZodDqsF7QMRGXfl0hSggF4EFgT6MPn3G/VSLutUWaCgxYOqr/A9R2M5Bg6OxqLGayhAAS0IJIenyfcaZWZmpiwnHj4M/44zEQ/uTpnVW8DmmwZv7YOwOPKESo+H9o8MjeLBPUJ5huQX8FTfDUfOf8m/EXegAAUoQIFPFeDgiF8QClCAAioLvNURwrzVHf9WRabTioo0O7b0hFWukNtTgAJqC1R7rbjwiVWwBTlMVvss9LB/WpkPU06/Rg+laq5GDo40dyRCBSV/Ud7f3y+UZYgCRhWYPHkyysrKhNoL7FmMSOdvhbJ6Clnd1fDW3g+ru1Ko7ES0b2RoFBt+VyjPkFICVnjrH0HyzjF+KEABClBAPQEOjtSz584UoAAFcMgfw3dfPoru0Cc/lq45z4WNXSFqUYACJheYGxnE9N+tM7kC2xcRsFgtOOaqm0SizHxEgIMjfX4lsrOz0dvbq8/iWTUFJBAoLy9HY2Oj0ErhjkcR3HuDUFZPIYtjAry19yF5x5HQJxEbGRpFB14XijOkrIDVWQxP7f2wecW+18pWx90oQAEKmEOAgyNznDO7pAAFNCpw6oqjQncUzS5wYV0Hh0caPUaWRQFFBErdVlz8hzfg7BlSZD9uom+BqQvWwpe7Ut9NqFA9B0cqoEuwpc1mQyzGd0NKQMkldCiQHJzOmjULVqs1ZfWxwXUY3m6898dYbD54au4b1R0q/p0XItr7YkozBtQT+PtjBx+CxZGrXhHcmQIUoICJBTg4MvHhs3UKUEBdgSvf6saf9/mFi2jJd2FDJ4dHwmAMUsCAAqfH/Zj19BsG7IwtSS1Q+Y1+TGi8S+plDb8eB0f6O2K73Y5oNKq/wlkxBSQQcDgcmD59OnJzU/9iPREbgH9H8rFs70iws7aW8NT8Go7srwkXFdh9NSJdzwrnGVRPwJH9dXhq7lGvAO5MAQpQwMQCHByZ+PDZOgUooJ7AXe/1475tA6MuoCnXiZ39UQxH46O+lhdQgAL6F8hzWXHZyxvgPchHMun/NOXtoOgzTlR8YYm8mxhwdQ6O9HeofEyd/s6MFUsn0NDQgIkTJwotGNx/K8JHlgpl9RTyVP4MjrxThEsO7rsZ4aPLhfMMqi/gLJwPd9li9QthBRSgAAVMJsDBkckOnO1SgALqCzy/ZxiL1/eMuZC6TAeGIwkc9POva8eMyAspoGOBb1tD+OwTa3XcAUtXQiCzxodJp1yjxFaG2oODI/0dZ2ZmJvr7+/VXOCumwDgFSkpKMHXqVKFVIl2/Q2D3VUJZPYXc5dfDOWGecMmhg3cidOhu4TyD2hFwly+Bc8Jc7RTESihAAQqYQICDIxMcMlukAAW0I7CxK4Tvr+pAPDG+moq9dqQ7LdjRFxnfQryaAhTQnUC6w4Ir39iCjJ0duqudBSsnYPc50LLoh8ptaJCdODgyyEGyDQoYXCAjIwMtLS1wOp0pO40Nv4fh7d8F4sGUWT0FXCWXwFV8sXDJybutkndd8aNfAW/yPVbZX9VvA6ycAhSggM4EODjS2YGxXApQQL8CHYEYzlzZgf3D0twp5LFbUJ/pwObusH5RWDkFKDAmgZMcERz36KtjupYXmUdgxkW/hyt9i3kalqBTDo4kQFRwCY/Hg0AgoOCO3IoC6gtYLJaR9xpNmDAhdTGJCPxt5yLab6x/Zhjto8sinU8jsOfa1F5MaFrA4iiAt+4h2LyTNV0ni6MABShgFAEOjoxykuyDAhTQvMDZqzvxZof0f+k3K9+F9Z0hzffPAilAAekEHFYLFm/Zjuz3Dki3KFcynEDtdw4ht8p477OQ86A4OJJTV/q1c3Jy0NMz9sf/Sl8RV6SA/AI1NTVI/kvkY8RHsznzvwv3RPE7hyI9LyDQvlCEixkdCNjSpsNb+xAs9mwdVMsSKUABCuhbgIMjfZ8fq6cABXQisGRDD363e1i2amfnu7COwyPZfLkwBbQocLwrhq89skqLpbEmjQiUHGdF2TE3aqQafZTBwZE+zumDKtPS0jA0NKSvolktBcYhkLzLaMaMGUIrGHFg4sg5AZ7qu4T6T4ai/Wvgb5sPJGLC1zCofYHRfg+03xErpAAFKKBNAQ6OtHkurIoCFDCQwH3bBnDXe/K/tLk5z4XkO5T4oQAFzCNwXdsu5G/cbZ6G2emoBHIme1F3Ih/NMxo0Do5Go8UsBSigpIDP58PMmTOR/PdUn3hwF4a3n45ExDjvQ7RnfhHeuuRdtJZU7Y/8PDa8Gf7Ws5GIyv//w4QKYkhSAWfhArjLrpF0TS5GAQpQgAL/KsDBEb8RFKAABWQU+ONeP65e1y3jDv+69NQcJw4Mx9Ab4l/VKYbOjSigosCXPQmc+PArKlbArbUs4M51Y/qC67RcouZq4+BIc0fyiQXxbiP9nBUrlUZg2rRpKC4uFlos0H4JIj1/EsrqIWRLa4G37kFYbBlC5caD7fDvmId4+KBQniF9CrgrboCz4Ex9Fs+qKUABCuhAgIMjHRwSS6QABfQpsLk7jHPXdGIoEle0geoMB6JxYO9QRNF9uRkFKKCOwFV796H4jTZ1Nueumhdouewh2J2HNV+nVgrk4EgrJ5G6Dr7fKLURE8YRqKysRH19vVBD4cP3I3jgNqGsHkI2bwM8tQ/C6hQbmiXvshreMRfxwA49tMcaxyngrX0A9qwvj3MVXk4BClCAAh8nwMERvxcUoAAFZBDoCcUxf3UHdvSrM7zJd9tQ4LFia686+8tAyiUpQIFPEPicFzhl2Qr6UOBjBSaduR2ZJc9QR1CAgyNBKA3E3G43gsGgBiphCRSQVyAvLw8tLS1Cm0T7V488ns0oH6urFMnBgNUjNjRLxAPw75iL2NAGoxCwjxQCVmchPLVLkRww8kMBClCAAtIKcHAkrSdXowAFKDAisPC1LrxyKKCqhs0CNOW6sInvPVL1HLg5BZQQuOzIYZSvel+JrbiHzgTK/zOK4pk/0VnV6pXLwZF69tyZAhT4dwGXyzXyXqPMzMyUPPHwEfhbk3faGOMuZIs9C96a+2FLFxuaJYH8rfMR7V+V0ooBYwnY0prhrXtI+FGGxuqe3VCAAhSQT4CDI/lsuTIFKGBSgZ9s7sOjbYOa6X5WvgvrO0OaqYeFUIAC0gvM9lnwvaUvS78wV9S9QP5MD6r/c7Hu+1CqAQ6OlJIe3z7JX6L39/OF9+NT5NV6EGhsbER5eblQqcE91yPc+aRQVvMhix3emvtgzzpOuNTArksR6f6jcJ5BYwk4ck+Ep+pOYzXFbihAAQqoLMDBkcoHwO0pQAFjCfymbRA/3dynuaY4PNLckbAgCkgusKinA9V/e1fydbmgvgV8xV5MPetafTehYPUcHCmIPY6tsrOz0dvbO44VeCkFtC9QVlaGyZMnCxUa7ngMwb0/EsrqIeSpugOO3G8IlxrcuwThjieE8wwaU8BVdD5cpVcaszl2RQEKUEAFAQ6OVEDnlhSggDEFVhwMYNHrXZptbkaeC+/1hBGJJzRbIwujAAXGLtDks2Ae7zoaO6CBr5xz9S2Ahf/dL3LEHByJKKmfsdlsiMVi6hfCCiggk0ByODpr1ixYrdaUO8QG12N4+6kpc3oJuCtugrPgdOFyQwduQ+jw/cJ5Bo0t4Km8DY68k43dJLujAAUooJAAB0cKQXMbClDA2ALb+yI4f20nOgLa/iVGY5YTXaGY5us09reF3VFAPoHzB3vQ8Oe35duAK+tSYOqCN+HLfUmXtStdNAdHSouPfj+73Y5oNDr6C3kFBXQikPyOT58+HXl5eSkrTsQG4G89B7GhjSmzegi4Sq+Cq+g84VJDh+9F6MDtwnkGjS9gsWfCW7ccNt804zfLDilAAQrILMDBkczAXJ4CFDC+wGAkjvPXdOHtbn28R6g8zQ6H1YL2gYjxD4cdUsBkAg1eK85b/hIscZM1znY/VaDyxCFMmHwHlQQEODgSQFI5wsfUqXwA3F52gfr6elRWVgrtE9x/K8JHlgpltR5yFV0AV+kVwmWGOx5FcO8NwnkGzSNgS2uBt/5hWKxe8zTNTilAAQrIIMDBkQyoXJICFDCXwDXrevCHvcO6ajrTaUVFmh1besK6qpvFUoACqQXmB/sx9fkNqYNMmEagcI4TE/9jiWn6HU+jHByNR0+ZazMzM9Hf36/MZtyFAgoLFBcXY9o0sTslIl3/h8BuY7zPxVlwBtwVNwprR7qfR2DX5cJ5Bs0n4Mw/Fe6JPzZf4+yYAhSggIQCHBxJiMmlKEAB8wks2zGI27f06bbx5jwXNnbp404p3SKzcAooLFDpseKip1+FfZj/2VaYXrPbZVT60PjdazRbn5YK4+BIS6fBWihgLoH09HS0tLTA5XKlbDzm3wr/9u8hERtKmdV6wJH7TXiqxB83F+1bAX/buVpvi/VpQMBdvgTOCXM1UAlLoAAFKKBPAQ6O9HlurJoCFNCAwNojQZy7plMDlYyvhNn5Lqzr5C+Yx6fIqymgLYGzokOY+exb2iqK1agmYHPbMevSH6m2v5425uBI26fl8XgQCAS0XSSro8AYBZLvNSosLEx9dSIK/84LEO17JXVW4wl71lfhrb1PuMrY4Dr4W+cjEfcLX8OgmQWsI4+ss2d8zswI7J0CFKDAmAU4OBozHS+kAAXMLNARiOGcVzux0yDvCWrJd2EDh0dm/kqzd4MJFLutuORPb8LVNWiwztjOWAVmLPwLXGnGeHn6WA1EruPgSERJvUxOTg56enrUK4A7U0AmgerqatTW1gqtHjp4J0KH7hbKajlkzzgW3tqlgDX1HVbJPmL+bfC3no1EpEPLbbE2jQlYPfXwJd935JigscpYDgUoQAHtC3BwpP0zYoUUoIAGBa54qxt/2Wesv3RrynViZ38Uw9G4BsVZEgUoMFqBUxHAnKdeH+1lzBtUoO7bR5FT/YBBu5OuLQ6OpLOUY6W0tDQMDen/0Vxy2HBN/QoUFBRg5syZQg1Eel9AYOdCoayWQzbfVHhrH4LFkSdUZjx0AP7WeYgHdwnlGaLAhwUcOSfAU30XUShAAQpQYJQCHByNEoxxClCAAg9sH8Cd7xrzpcx1mQ4MRxM4OBzlQVOAAjoXyHFaccXKTfDu79Z5JyxfCoHiL1hR/hnxF49Lsace1+DgSI+nxpopoF8Br9eL5uZm+Hy+lE3Eg7vh33EW4uFDKbNaDljdlfDWPojkv4t8EtG+kaFRbHiLSJwZCnysgKvkUriKF1GHAhSgAAVGIcDB0SiwGKUABSiw6nAAF67tMjREsdeOdKcVO/rChu6TzVHADAIn20L4/ONrzdAqe0whkN3gRf3/XEunFAIcHGn3K8K7jbR7Nqxs7AJTp05FSUmJ0AKBXZcj0v28UFarIYsjH97aB2DzTRMrMRGDv3UuogO8g1oMjKlPE/DU/AqO7OOJRAEKUIACggIcHAlCMUYBClDgkD/qZT+5AAAgAElEQVSGBa92YPeg8e/G8dgtqM90YHM3h0f85lNAzwJeuwVXr3sPma1H9NwGa5dAwJXlwozzr5dgJWMvwcGRds+X7zfS7tmwsrEJTJw4EQ0NDUIXh488gOD+nwlltRqyWD3w1N4Pe8ZnhUv077wQ0d4XhfMMUuDTBKzOYnjrHobVU0MoClCAAhQQEODgSACJEQpQgAJJgR+80Y0XDxjrvUapTrYl34UNnaFUMf6cAhTQsMCJjgi+/OirGq6QpSkl0HLZctid+5XaTpf7cHCk3WNzu90IBoPaLZCVUWAUArm5uZg1a5bQFdH+V0ce1ab3j6fm13Bkf024jcDuqxHpelY4zyAFRATsmV8YGR7xQwEKUIACqQU4OEptxAQFKEAB3Pv+AO7easz3GqU63tkFLqzr4PAolRN/TgGtClgtwPVbW5GzhQMDrZ6RUnU1nrkTGSVPKrWdLvfh4EiXx8aiKaArAafTiZkzZyIrKytl3YnwUfjb5iPm35Yyq+WAp/JncOSdIlxicN/NCB9dLpxnkAKjEXAWzoe7bPFoLmGWAhSggCkFODgy5bGzaQpQYDQCKw4GsOh1Y7/XKJVHc54LG7s4PErlxJ9TQKsCX3PHcPzyVVotj3UpJFD2lRhKWm5VaDd9bsPBkTbPLTMzE/395vwDHm2eCKsaj8CkSZNQUVEhtERw7xKEO54Qymo15C6/Hs4J4ndMhQ7eidChu7XaDusyiIBn4k/gyP+OQbphGxSgAAXkEeDgSB5XrkoBChhEYP9wFAte7cS+IeO/1yjVkU3JceLgcAy9oViqKH9OAQpoUGBx+24UrN+lwcpYklICeU1u1Bx/nVLb6XIfDo60eWzZ2dno7e3VZnGsigKjECgtLcWUKVOErgh3PIbg3h8JZbUacpVcAlfxxcLlhY8sRXA//8BBGIzBMQtYbGnw1i2HLW3GmNfghRSgAAWMLsDBkdFPmP1RgALjErj49S68fDAwrjWMdHF1hgPROLB3KGKkttgLBUwhcJwngZMefsUUvbLJjxfwFnowbS4fzfJp3w8OjrT5nx6bzYZYjH+4os3TYVWiAslH0yXfa5T8Pqf6xAbXY3j7aQASqaKa/bmz8Gy4y8T/WCHS+TQCe67VbD8szHgCtrRmeOsfgcXqMV5z7IgCFKCABAIcHEmAyCUoQAFjCvxqaz9+/f6AMZsbR1d5bhsmeKzY2svh0TgYeSkFVBG48sB+lKxtVWVvbqoNgWOuvg0WCx89+kmnwcGRNr6nH67CbrcjGuWd39o7GVY0GoHksGjGjBnIy8tLeVkiNohA23mIDr6VMqvVQPIRYMlHgYl+Ij0vINC+UDTOHAUkE3AWnAF3xY2SrceFKEABChhJgIMjI50me6EABSQT+NsBPy59o1uy9Yy2kM0CNOW6sInvPTLa0bIfgwt81gt8e9kKg3fJ9j5NYOqCDfDlvkCkTxDg4Eh7X43kXRp9fX3aK4wVUWAUAnV1daiqqhK6Irj/JwgfeUgoq8WQI+e/4KkWf0dRdGAt/K3nAAn+UZoWz9MMNbkn3gpn/nfN0Cp7pAAFKDAqAQ6ORsXFMAUoYAaBPYNRnLOmE4eG+detqc57Vr4L6zv5l+upnPhzCmhJ4NKOI5j4ylYtlcRaFBSoPDGACZNvV3BHfW3FwZH2ziszMxP9/f3aK4wVUUBQoKioCE1NTULpSNf/IbD7SqGsFkP2zC/AW7cMgEWovNjw5pGhUSLKd5gJgTEki4DFljHyyDqbb5os63NRClCAAnoV4OBIryfHuilAAdkELnytC6sO8b1GosAcHolKMUcBbQi0+Cw4Y+nL2iiGVSguMGG2E5VfWqL4vnrZkIMjvZwU66SAPgTS0tJG3mvkcrlSFhzzb4V/x1lIRPV5h50tbSa8dUuR/CW8yCcebIe/9WzEQwdE4sxQQFYBe/qckeERLHZZ9+HiFKAABfQkwMGRnk6LtVKAArIL3PlePx7YxvcajRZ6Rp4L7/WEEYnr9wW+o+2ZeQroWWBhbxdqXnxHzy2w9jEKpFd4Mfk0vnz8k/g4OBrjF0umyzweDwIB/jGPTLxcVgGB5J1GyTuOUn4SMfjbFyLa+7eUUS0GrJ46eOsegtVZIlReItIBf+s8xPzbhfIMUUAJAeeEeXCXX6/EVtyDAhSggC4EODjSxTGxSApQQAmBv+z344o3+V6jsVo3ZjnRFYqhIxAb6xK8jgIUUEhgqteK+cteUmg3bqMlAavThtmX3aClkjRVCwdHmjoO5OTkoKenR1tFsRoKCAok32mUfLeRyCd08JcIHbpLJKq5THJY5K17EFZPvVBtiXgA/ta5iA1uEMozRAElBTyVP4cj71tKbsm9KEABCmhWgIMjzR4NC6MABZQU2DkQwYJXO3GUQ49xsZen2eGwWtA+wJfbjguSF1NAAYHzhnsx6Y+bFNiJW2hNYMbCv8GV9pbWytJEPRwcaeIY/n8Rycd8DQ0NaasoVkMBAYGCggLMnDlTIAlEev+KwM6LhLJaC1nsmfDWPABbeotwaf7W+Yj2rxLOM0gBJQUsjjx46x6Bzdug5LbciwIUoIAmBTg40uSxsCgKUEBpgfPWdGLNkaDS2xpyv0ynFRVpdmzpCRuyPzZFAaMI1HmtOP/RV2CN8C5Bo5ypaB+13+5CbvW9onFT5Tg4MtVxs1kKyCKQfMRiS0sLfD5fyvXjwT0jj2yLh/alzGouYLHBW3M/7FnHCZcW2HUpIt1/FM4zSAE1BOyZn4e3brkaW3NPClCAApoS4OBIU8fBYihAATUE/ndLH5buGFRja0Pv2ZznwsaukKF7ZHMU0LvA2aEBTHtuvd7bYP2jFCj6nBUVn7txlFeZI87BkXbOmXcbaecsWMnoBKZMmYLS0lKhiwK7rkCk+zmhrNZCnqo74Mj9hnBZwb1LEO54QjjPIAXUFHAVnQdX6VVqlsC9KUABCqguwMGR6kfAAihAATUF/rjXj6vX8b1Gcp3B7HwX1nVyeCSXL9elwHgFKjxWLPrdWtgH+PL58Vrq6fqsOi8avnWtnkpWrFYOjhSjTrkR32+UkogBDQpUVFRg0qRJQpWFjzyI4P6fCmW1FnJX3ARnwenCZYUO3IbQ4fuF8wxSQAsCnuo74cg5UQulsAYKUIACqghwcKQKOzelAAW0ILCj/+/vNeoK8jFNcp5HS74LGzg8kpOYa1NgXAJnxobR/Myb41qDF+tLwJnhxMwLl+iraIWq5eBIIWiBbdxuN4JBPkZYgIoRjQgkh52zZ88Wqiba/+rII+r0+HGVXglX0fnCpYcO34vQgduF8wxSQCsCVmcRvPWPwOqu1kpJrIMCFKCAogIcHCnKzc0oQAEtCVz0WhdWHuJf2StxJk25TrT3RzEUjSuxHfegAAVGITDBZcUP/roO7qP9o7iKUb0LzLrscdicu/TehuT1c3AkOSkXpIApBBwOB5qbm5GVlZWy30TkKPxt5yE2/G7KrNYCrqIL4Cq9QriscMdjCO79kXCeQQpoTcCe9SV4ax/UWlmshwIUoIAiAhwcKcLMTShAAa0JLNsxiNu39GmtLEPXU5fpwHA0gYPDUUP3yeYooEeB71qCOPbJ1/RYOmseo8CkM/cgs+TRMV5t3Ms4ONLG2WZmZqK/n8NsbZwGqxARaGhowMSJE0WiCO79IcIdjwtltRRyFpwBd4X4+/Ei3c8jsOtyLbXAWigwJgFX8UK4Sn4wpmt5EQUoQAE9C3BwpOfTY+0UoMCYBDZ3hzBvdSdCscSYrudFYxco8tqQ6bRhe1947IvwSgpQQHKBLIcVV6x5G2l7uiRfmwtqU6DsSzGUzL5Vm8WpWBUHRyrif2jr7Oxs9Pb2aqMYVkGBFAIlJSWYOnWqkFNyYJQcHOnt48g9CZ6qXwiXHe1bAX/bucJ5BimgdQFPzT1wZH9d62WyPgpQgAKSCnBwJCknF6MABfQgMP/VTrxxlM/MV+usPHYL6jMd2NzN4ZFaZ8B9KfBxAt+0h/HFx9YQxyQCuVPdqD3hOpN0K94mB0fiVnImbTYbYjG+g1JOY64tjUDy7rjke42S39lUn9jQBgxvPwNIRFJFNfVze9aX4a19QLim2OA6+NvOQSI2LHwNgxTQuoDVVQ5v/aOwukq1XirrowAFKCCZAAdHklFyIQpQQA8C97w/gHu28tEnWjirlnwXNnSGtFAKa6AABQC4bRZcu/F9ZG4/RA8TCHjy3Wiaz8HRR4+agyP1v/x2ux3RKB9rq/5JsIJUAlarFTNnzkReXl6qKBKxQQR2XoTogL4eC2tPPwbeuocBqytlj8lAzL8N/rb5SISPCuUZooCeBBy5/wNP1f/qqWTWSgEKUGBcAhwcjYuPF1OAAnoSeLMjiLNXd+qpZMPXOrvAhXUdHB4Z/qDZoG4ETnBG8dXfrNZNvSx0fAJzrrkDwND4FjHY1RwcqX+gWVlZ6OvjeyjVPwlWkEqgtrYW1dXVqWIjPw/u/ynCRx4UymolZPNOgbduKSyO1IOxZM3x0AH4W89GPNiulRZYBwUkF3BP/DGc+adKvi4XpAAFKKBFAQ6OtHgqrIkCFJBcIBxPYN6qTrzdzSGF5LjjXLA5z4WNXTyXcTLycgpIJrBk+07kbt4r2XpcSLsCUxdshi/3j9otUIXKODhSAf0jWyYf/dXfz7vD1T8JVvBpAoWFhZg+fboQUqT7OQR2XSGU1UrI6p4Ib+1DsLorhUpKRPtGhkax4XeE8gxRQK8CyUGqr/5xWD01em2BdVOAAhQQFuDgSJiKQQpQQM8C/7ulD0t3DOq5BUPXPjXHiQPDMfSG+D4DQx80m9OFwFfdcZywfKUuamWR4xOo/O8AJky5fXyLGOxqDo4MdqBshwIyCPh8vpH3GrlcqR/fFvO/D3/rPCQiXTJUIs+SyV+Me2sfhM03TWyDRGykR709hk+sOaYo8O8Cjuzj4an5FWkoQAEKGF6AgyPDHzEbpAAFVh0K4MLX9PN/1sx6YlUZDsTiwN4hfb0w2Kznxb6NLXDt7j2Y8BYfNWPsUwYKWpyo+soSo7c5qv44OBoVl+Rht9uNYDAo+bpckAJSCjQ1NaGoqCj1kokYAu2LEOl9MXVWIwmL1Q1P7QOwZ3xWuCL/zgsR1VGPwo0xSIFPEXCXL4FzwlwaUYACFDC0AAdHhj5eNkcBCgxE4iOPqNvWFyaGDgTy3DZM8NiwtZfnpYPjYokGFviiJ4FvPvyKgTtka0mBtDIPppy+mBgfEuDgSN2vQ05ODnp6etQtgrtT4FMEKisrUV9fL2QUOvhLhA7dJZTVSshTcw8c2V8XLiew+2pEup4VzjNIAaMIWGxp8NY/DptvilFaYh8UoAAF/k2AgyN+KShAAUML/PjtXjy+ky/+1tMh2yxAU64Lm/jeIz0dG2s1oMAVhw6g9NUdBuyMLX0gYLFZccyVNxKEgyPNfAfS09MxOMhHC2vmQFjIvwjk5+ejublZSCV5l1Fg54VCWa2EPJU/gyPvFOFygvtuQfjow8J5BilgNAF71nEj7wLjhwIUoIBRBTg4MurJsi8KUAB/3e/HZW92U0KnArPzXVjXGdJp9SybAvoXmOMFTl22Qv+NsINPFZixcCVcaWup9A8B3nHErwIFKPBxAsnHKLa0tCAtLS0lUDy4B/62BYgHd6XMaiXgLr8ezgnzhMsJHbwToUN3C+cZpIBRBVylV8JVdL5R22NfFKCAyQU4ODL5F4DtU8CoAh2BGOat7sDuwahRWzRFX7PyXVjP4ZEpzppNalPgkq6jqHz5PW0Wx6okEaj9di9yq/mC5w8wOTiS5Gs1pkWSv5AfGuJd4mPC40WyC0yePBllZWVC+wR2XYFI93NCWS2EXCWXwFV8sXAp4SNLEdx/q3CeQQoYWsDigK/hMdjSWgzdJpujAAXMKcDBkTnPnV1TwPACSzb04He7hw3fpxkanJHnwtaeMMLxhBnaZY8U0JTATK8FZy17WVM1sRhpBYo+Y0XFF/i4Og6OpP1ejWU1vt9oLGq8RgmB8vJyNDY2Cm0VPvIQgvt/IpTVQshZeDbcZdcJlxLpfBqBPdcK5xmkgBkE7BnHwlv/mBlaZY8UoIDJBDg4MtmBs10KmEHguT3DuG49X6xspLNuzHKiKxRD8k4yfihAAWUFLurvRu0Lm5XdlLspJpBZ48GkUxYrtp/WN+IdR+qdkMfjQSAQUK8A7kyBjxHIzs7GMcccI2QT7V8Df+tcoawWQo68b8NT+VPhUiI9LyDQvlA4zyAFzCTgKl4EV8mlZmqZvVKAAiYQ4ODIBIfMFilgJoF9Q1HMXd2BI34OGIx27uVpdjitFuwciBitNfZDAU0LTPZasWDZS5qukcWNXcDhc6B50Q/HvoDBruTgyGAHynYoMA4Bu90+8l6jrKyslKskIh3w77wQsaG3U2a1EHBkHw9PjfhjSqMDa+FvXQAkwloonzVQQJMC3vpHYM/4nCZrY1EUoAAFxiLAwdFY1HgNBSigWYEr3+rGn/f5NVsfCxufQKbTioo0O7b08P+0jk+SV1NgdALn+vvQ+IeNo7uIad0ItFz2NOzOHbqpV85COTiSU/eT187IyMDAwIA6m3NXCnyCQH19PSorK4V8gnt/iHDH40JZtUP2zM/DW/cwAItQKbHhzSNDo0SUT3QQAmPItAK2tBnw1T8OWF2mNWDjFKCAsQQ4ODLWebIbCpha4Mn2Idy8qdfUBmZpvjnPhY1dIbO0yz4poLpAjdeKCx9fBWuId/ypfhgyFDDprP3ILF4uw8r6W5KDI3XOLPk4sN5e/jOcOvrc9eMEiouLMW3aNCGc5MAoOTjSwyf5i21v3TJYbBlC5caD7fC3noN4aJ9QniEKmF3AWbgA7rJrzM7A/ilAAYMIcHBkkINkGxQwu0BrfwRzV3WgLxw3O4Vp+p+d78K6Tg6PTHPgbFR1gbmRQUz/3TrV62AB0guUHhdH6TE/ln5hHa7IwZE6h2az2RCL8THD6uhz148KJO+AS77XKPm9TPWJDW2Ef8dcJOLaf+KB1VMLb91SWJ0lqdoa+fnI4/da5yPmf18ozxAFKPB3AW/tA7BnfZkcFKAABXQvwMGR7o+QDVCAAkmBRa93YcVBvlDZbN+GlnwXNnB4ZLZjZ78qCZS6rbjk96/D0TusUgXcVi6BnMlu1J14nVzL62pdDo6UP67ke2Si0ajyG3NHCnyMgMViwcyZM5Gfn5/SJxEbQqB9EaL9r6bMqh2wOovgqXsINk+DUCmJeAD+1nmIDa4XyjNEAQr8U8DmbYS34UlYbGlkoQAFKKBrAQ6OdH18LJ4CFEgKPNw6iJ+/00cMkwo05TrR3h/FUJR3m5n0K8C2FRQ4Pe7HrKffUHBHbqWEgDvXhekLrldiK83vwcGR8keUlZWFvj7+c5zy8tzx4wRqamqQ/JfIJ7j/pwgfeVAkqmrGYkuHt/Yh2NJbhOvwt52DaN9K4TyDFKDAvwrwkXX8RlCAAkYQ4ODICKfIHihgYoEtPeGRR9QFYwkTK7D1ukwHhqMJHBzmXyzz20ABOQXyXVZc/tJ6uA/xl7xyOqux9pxr7gHAF59zcKT8t4+DI+XNuePHC0yYMAEzZswQ4ol0P4fAriuEsuqGrP94bNZxwmUEdl2KSPcfhfMMUoACHy/grVsOe+bnyUMBClBAtwIcHOn26Fg4BSiQFFjwaideOxokBgVQ5LUh02nD9r4wNShAARkFvm0N4rNPvCbjDlxaDYGpC96DL/c5NbbW1J4cHGnqOFgMBRQT8Hq9mD17Ntxud8o9Y/5tCLSdg3j4SMqs2gFP1R1w5H5DuIzg3iUIdzwhnGeQAhT4ZAFbWgt8k54EYCUTBShAAV0KcHCky2Nj0RSgQFLg3vcHcPfWfmJQ4P8LeOwW1Gc6sLmbwyN+LSggl0C6w4KrXtuC9F0dcm3BdVUQmHhCEIVTf67CztrakoMjZc8j+Uv6YJB/AKSsOnf7OIGmpiYUFRUJ4MQR2LkIkd6/CmTVjbgrboKz4HThIkIHbkPo8P3CeQYpQIHUAq6SS+Aqvjh1kAkKUIACGhTg4EiDh8KSKECB1AKbukI4YyV/aZlaypyJlnwXNnSGzNk8u6aAAgIn2cM47rE1CuzELZQSyJ/hRPXXlii1nWb34eBI2aPJyclBTw8fkaisOnf7qMDEiRPR0NAgBBM6dBdCB38plFUz5Cq9Eq6i84VLCB2+F6EDtwvnGaQABQQFLDb4Gp6ELa1Z8ALGKEABCmhHgIMj7ZwFK6EABUYhcMHaLqw+HBjFFYyaTWB2vgvrODwy27GzX4UEHFYLrtu8DVnvH1RoR24jt4Cv2IOpZy2WexvNr8/BkbJHlJ6ejsHBQWU35W4U+JBAXl4eWlpahEyivX+Df+cFQlk1Q66iC+AqFX//UrjjMQT3/kjNkrk3BQwtYM/8Arx1Dxu6RzZHAQoYU4CDI2OeK7uigKEFnmofwk2beg3dI5uTRqA5z4WNXbzzSBpNrkKBfxU43hXF1x5ZTRajCFiAOVffbJRuxtwHB0djpuOFFNCdgMvlwqxZs5CWlpay9nhoL/xtFyAe2JEyq2bAWXAG3BU3CpcQ6X4egV2XC+cZpAAFxibgLrsWzsJzxnYxr6IABSigkgAHRyrBc1sKUGBsAkf8sZFH1B3yR8e2AK8yncDUHCcODMfQG4qZrnc2TAG5Ba5vbUfepj1yb8P1FRKYvnAN3GmrFNpNm9twcKTcuSR/WT80NKTchtyJAh8RaGxsRHl5uZBLYPeViHT9n1BWrZAj9yR4qn4hvH20bwX8becBSAhfwyAFKDA2AYstHd6Gp2Dzij0Wc2y78CoKUIAC0gpwcCStJ1ejAAVkFrh5Uy+ebOcvGWRmNtzyVekOxBLA3qGI4XpjQxRQU+DL7jhOXL5SzRK4t4QCNaf0Ia/mbglX1N9SHBwpd2Z8v5Fy1tzp3wXKysowefJkIZrwkYcQ3P8ToaxaIXvWl+CtfVB4+9jgOvjbzkUixkdFCqMxSIFxCjiyj4en5lfjXIWXU4ACFFBOgIMj5ay5EwUoME6BV48Ecf6aznGuwsvNKpDntmGCx4atvWGzErBvCsgicM3efSh8o02WtbmosgKFc2yY+B83KLupxnbj4Ei5A/F4PAgE+L5K5cS50wcCWVlZmDNnjhBItH8t/K3fF8qqFbKlz4Yv+f4Uq1uohJh/GwJtCxAPHxbKM0QBCkgn4J54C5z5p0m3IFeiAAUoIKMAB0cy4nJpClBAWoGzVnVgQyffVyOtqrlWs1mAplwXNvG9R+Y6eHYrq8DnvQmcvOwVWffg4soIZFR50PidxcpsptFdODjS6MGwLApIJGCz2dDS0oLs7OyUKyYinfC3L0JscH3KrFoBm7cR3rqHYXHkCZUQDx2Av20+4oGdQnmGKEABaQWszkJ4G56E1SX2mExpd+dqFKAABUYnwMHR6LyYpgAFVBJYumMQ/7ulT6Xdua3RBGbnu7COQ0ijHSv7UVHg8iOHULZqm4oVcGspBOweO1ou+ZEUS+l2DQ6OlDm6jIwMDAwMKLMZd6HAhwTq6upQVVUlZBLc+yOEOx4TyqoRSv7i2Vu3DFZ3pdD2iWg//G1nIza0WSjPEAUoII+AI+9keCpvk2dxrkoBClBAQgEOjiTE5FIUoIA8AjsHIjhzZQf6w3F5NuCqphSYle/Ceg6PTHn2bFp6gdleC7637GXpF+aKigu0XPY87M53Fd9XKxtycKTMSfD9Rso4c5d/FSguLsa0adOEWMIdTyC4d4lQVo2QxZ4Lb91DsPnE+kEiBn/r2YgOrFWjXO5JAQp8RMBT9Qs4ck+iCwUoQAFNC3BwpOnjYXEUoEBS4Jp1PfjD3mFiUEBygRl5LmztCSMcT0i+NhekgNkELu7pQNXfzDtwMMp5N5x5CFklS43Szqj74OBo1GRjusButyMajY7pWl5EgbEIpKenj7zXKPmoulSf2NBG+FvPQSKm0bvirC54ax+EPeOzqVr5/z8P7LwIkd6/CucZpAAF5BWwuqvga3hS+DGT8lbD1SlAAQp8vAAHR/xmUIACmhZ4Yb8fl7/ZrekaWZy+BSZlOdETiuFoIKbvRlg9BVQWaPJaMI93Hal8CuPfvvQ/4iid8+PxL6TTFTg4kv/gODSS35g7/LtAc3Mz8vPzU9IkYsMItC9CtH91yqxaAU/NPXBkf114+8DuqxHpelY4zyAFKKCMgLPgTLgrblBmM+5CAQpQYAwCHByNAY2XUIACygj4owmcufIotvVFlNmQu5hWoCzNDpfVguRjEfmhAAXGLnDBYA/q//z22BfglaoLZDe4Uf8/16leh1oFcHAkv3xWVhb6+vjeSvmlucMHAtXV1aitrRUCCe7/GcJHHhDKqhHyVP4MjrxThLcO7rsF4aMPC+cZpAAFlBXw1t4Pe9ZXlN2Uu1GAAhQQFODgSBCKMQpQQHmBu97rx33bNPqICOU5uKPMAhlOKyam2bGlJyzzTlyeAsYVmOS14rxlLxm3QRN05spyYcb515ug049vkYMj+Y+egyP5jbnDPwUKCgowc+ZMIZJI9/MI7LpcKKtGyF1+PZwT5glvHTr4S4QO3SWcZ5ACFFBewJbeAl/Db5XfmDtSgAIUEBDg4EgAiREKUEB5gXe6wzhj5VHE+OoZ5fFNvmNzngsbu0ImV2D7FBi7wDmBfkz5/YaxL8ArVRc45tr7YUl0qF6HGgVwcKSGOvekgDwCHo8HxxxzDNxud8oNYv7tCOw8D/HQgZRZNQKukkvgKr5YeOvwkaUI7r9VOM8gBSignoC7bDGchfPVK4A7U4ACFPgEAQ6O+NWgAAU0KbDwtS68ciigydpYlPEFZue7sK6TwyPjnzQ7lEOg0mPFwt+uhs3Pu/fk8FVizSkLtiMt9xklttLcHhwcyXskyV/gB4NBeTfh6hT4h0BTUxOKiooEPBII7FyESO8LAlnlI87Cs+EuE3+EaKTzaZc6L94AACAASURBVAT2XKt8odyRAhQYk4DFkQ/fpGdgdZWN6XpeRAEKUEAuAQ6O5JLluhSgwJgFnt09jB9u6Bnz9byQAlIItOS7sIHDIykouYYJBb4fHcKMZ98yYefGaHnifwVROO3nxmhmlF1wcDRKsFHGc3Jy0NPDf8YbJRvjYxCoqKjApEmThK4MHboboYN3CmWVDjnyvg1P5U+Ft430vIBA+0LhPIMUoIA2BJwFp8NdcZM2imEVFKAABf4hwMERvwoUoICmBDqDMZyxsgP7h6KaqovFmFOgKdeJ9oEohiJxcwKwawqMUaDYbcWlf3oTzq7BMa7Ay9QUyGtyoub4JWqWoNreHBzJS5+eno7BQf73grzKXD03NxezZs0Sgoj2/g3+nRcIZZUOObK/Dk/NPcLbRgfWwt92LhDnXfPCaAxSQEMC3vpHYM/4nIYqYikUoIDZBTg4Mvs3gP1TQGMCt27uw2Nt/IWCxo7F1OXUZjrgjyZwcJjDTFN/Edj8qAVOSwRwzG9fH/V1vEB9AW+hG9Pmij8WSf2KpauAgyPpLLkSBdQQcDqdmD17NtLS0lJuHw/tHXlEXcy/NWVW6UDyl8fe+uUALEJbx4bfgb9tARKRbqE8QxSggPYE/v6f+0e0VxgrogAFTCvAwZFpj56NU0B7Aq8fDeKcVzu1VxgrMr1AkdeGTKcN2/v4zhbTfxkIICyQ47TiipUb4d3Px1IJo2koOOfanwAJ8w3MOTiS70uY/EX+0NCQfBtwZQoAaGxsRHl5uZBFYPdViHT9TiirZMjmmw5v/cOw2DKEto0H2+FvXYDkIIwfClBA3wLJx9UlH1vHDwUoQAEtCHBwpIVTYA0UoMCIwLzVHXirg49W4NdBmwIemwX1WQ5s7ubwSJsnxKq0KHCyNYTPP7FWi6WxphQC0xe+AXfay6Zz4uBIviPn+43ks+XKfxcoLS3FlClThDjCR5YiuP9WoaySIaunBt66ZbA6S4S2TUQ64G89R5N3TQk1wBAFKPAvAlZXGXyTnoHFkU8ZClCAAqoLcHCk+hGwAApQICmwvHUQt73TRwwKaF5gVr4L6zs54NT8QbFATQj47BZc89a7SG87qol6WIS4QM0pfciruVv8AoMkOTiS7yA9Hg8CgYB8G3BlUwtkZmbi2GOPFTIYeRdQ69lAIiaUVypkdRbCU7sUNm+D0JaJeAD+1vmIDb4llGeIAhTQh4CzcD7cZYv1USyrpAAFDC3AwZGhj5fNUUAfAnsGozhj5VH0hOL6KJhVml5gdr4L6zg8Mv33gABiAic6Ivjyo6+KhZnSjMCE2TZUfukGzdSjVCEcHCklzX0oIJ2A1WrFrFmzkJ2dnXLRRKQT/vZFiA2uT5lVMmCxpcGbHBqltwhv6287F9G+FcJ5BilAAf0I+Bp+O6r/PtBPZ6yUAhTQkwAHR3o6LdZKAYMKXLe+B8/tGTZod2zLqALNeS5s7OKdR0Y9X/YlnYDNAlz/3g5kv3tAukW5kuwC6RVuTD7tOtn30doGHBzJcyIZGRkYGBiQZ3GuanqBuro6VFVVCTkE996AcMejQlklQ97ah2DPOk54y8CuyxDp/r1wnkEKUEBfAvasr8Bbe7++ima1FKCA4QQ4ODLckbIhCuhL4G8HArj0jS59Fc1qKfAPgSnZThzyx9AT0tajTnhAFNCawNdcMRz/yCqtlcV6PkXA6rRh9mW844hfEmkE+H4jaRy5yr8LFBUVoampSYgm3PkkgnuuF8oqGfJU3QFH7jeEtwzuXYJwxxPCeQYpQAF9Cngqb4Mj72R9Fs+qKUABQwhwcGSIY2QTFNCnQDiWwBkrO/Beb1ifDbBqCgCoSrcjAQt2D0boQQEKfIrAdTt3IX/DbhrpSKDl8j/B7nhbRxWPv1TecTR+w49bwW63IxqNyrM4VzWtQFpaGubMmYPk9yvVJza0Cf6285CI9qSKKvpzd8VNcBacLrxn6MBtCB3mXQjCYAxSQMcCVk8tfJOehsWWoeMuWDoFKKBnAQ6O9Hx6rJ0COhe4Z2s/7nmfjy3R+TGyfAB5bhsmeGzYyiEovw8U+ESB4zwJnPTwKxTSkcCkMw8js+QhHVU8/lI5OBq/4UdXsNlsiMV4Z670slyxubkZ+fn5KSESMT8C7QsR7V+dMqtkwFV6JVxF5wtvGTp8L0IHbhfOM0gBCuhfwFV8EVwll+m/EXZAAQroUoCDI10eG4umgP4Fdg9GcdqKoxiIxPXfDDugAIDke1yacl3YxPce8ftAgU8UuGr/fhS/1kohnQiUfDGBsmNv0Um10pTJwZE0jh9eJSsrC319fdIvzBVNLZB8p1Hy3UYin+CB2xDW2F06yYFRcnAk+gl3PIbg3h+JxpmjAAWMImBxjtx1ZPNNNUpH7IMCFNCRAAdHOjoslkoBIwnctKkXT7UPGakl9kKBEYHZ+S6s6wxRgwIU+BiBz3qBby9bQRudCGTVudHwret0Uq00ZXJwJI3jh1fh4Eh6U7OvmLzLKHm3kcgn0v17BHZp66/1nQVnwF1xo0j5Ixkt9iBcPIMUoMC4BRw5/w1P9S/HvQ4XoAAFKDBaAQ6ORivGPAUoMG6BDZ0hnLWqY9zrcAEKaFVgVr4L6zk80urxsC6VBS47ehjlK99XuQpuLyLgzHBi5oVLRKKGyXBwZJijZCMGFXC73SPvNUr+e6pPzL8dgfaLEA/uSRVV7OeO3JPgqfqF8H7RvhXw7zwfSPApDcJoDFLAgAKe6l/BkXO8ATtjSxSggJYFODjS8umwNgoYVODi17vw8sGAQbtjWxT4u8CMPBe29oQRjidIQgEKfEigxWvBGctepolOBOZc+zCQOKCTasdfJgdH4zf88ArJX+4Hg0FpF+VqphaYNm0aiouLBQwSCLQvQqTnBYGsMhF71pfgrX1QeLPY4Dr4285DIsZ3wgqjMUgBgwrY0mbCN+kZg3bHtihAAa0KcHCk1ZNhXRQwqMBfD/hx2RvdBu2ObVHgXwUmZTnRE4rhaIAvBed3gwIfFljU24nqF7cQRQcCUxe0wZf7lA4qlaZEDo6kcfxglZycHPT09Ei7KFczrUBFRQUmTZok1H/o0K8QOniHUFaJkC19Fnx1ywFr6julkvXE/NsQaDsX8fAhJcrjHhSggA4E3OVL4JwwVweVskQKUMAoAhwcGeUk2QcFdCJw+isdeLub73/RyXGxTAkEytLscFstaBuISLAal6CAMQSmeq2Yv+wlYzRj8C4mHh9EYdPPDd7lP9vj4Ejao05PT8fg4KC0i3I1Uwokh5CzZ88W6j3a+9LfH++mkY/NOwneuuWwOPKEKoqHDsDftgDxQKtQniEKUMAcAlZnCXyNz8LiKDBHw+ySAhRQXYCDI9WPgAVQwDwCj+8cwo/f7jVPw+yUAv8QyHBaUZHmwLs9HJryS0GBDwTOH+pBw5/eJojGBXKnOlF7gnnec8TBkca/kCzPlAIOh2NkaJQcRKb6xEP7Rh5RFxt+L1VUkZ9bXWXw1j0Mq7tSaL9EtB/+tnMQG9oklGeIAhQwl4Cz8Fy4y642V9PslgIUUE2AgyPV6LkxBcwl0BuK47RXjmLfUNRcjbNbCnxIoCXPhQ1dHB7xS0GBpECd14oLH1kBxPjCby1/IzwFLjSdfb2WS5S0Ng6OpOP0+XwYHh6WbkGuZFqBxsZGlJeXC/Uf2H0VIl2/E8rKHbLYs+GtWwabb5rYVok4/G1nI9q/RizPFAUoYD4Bix2+Sc/C5ptqvt7ZMQUooLgAB0eKk3NDCphT4K73+nHfNr7Y1Zynz64/LDA734V1nRwe8VtBgaTA/NAApj63nhgaFzh28e1IxAMar1Ka8jg4ksYxuQrfbySdpZlXKikpwdSpYr8gDR9ZiuD+W7XBZXHAW7cU9ozPCtcTaF+ISM8LwnkGKUABcwo4cr8BT5V23uFmzlNg1xQwhwAHR+Y4Z3ZJAVUFdg5EcOqKo/BHE6rWwc0poBWBlnwXNnB4pJXjYB0qClR4rLj42TWwDQZVrIJbpxKYvnAD3Gnm+GUmB0epvg3iP/d4PAgEzDFwFFdhcjQCGRkZ+MxnPiN0SXTgtZH3AiGujT/O8dTcA0f214VqT4YCu69BpOsZ4TyDFKCAuQW8tffDnvUVcyOwewpQQHYBDo5kJ+YGFKDADzf24NldfFQJvwkU+LDAtBwndg1GMRThY7r4zTC3wJmxITQ/85a5ETTefc3J/cirvUvjVUpTHgdH0jhyFQqMV8BisYy81yg7OzvlUolIF/zJ9xoNrkuZVSLgqfwpHHnfFt4quO8WhI8+LJxnkAIUoIAt/Rj4Gp4gBAUoQAFZBTg4kpWXi1OAAm92BHH26k5CUIACHyNQm+lAMJrA/mG++4tfEPMKFLqs+MELb8HVwceZavVbUNBiQ9VXbtBqeZLWxcGRNJzJO0UGBvifaWk0zblKbW0tqqurhZoP7r0B4Y5HhbJyh9zl18M5YZ7wNqGDv0TokDkG88IoDFKAAkIC7oqb4Cw4XSjLEAUoQIGxCHBwNBY1XkMBCggLXPRaF1Ye4mNKhMEYNJ1AodeGLKcN2/vCpuudDVPgA4FTEcCcp14niEYF0srcmHL6dRqtTtqyODiSxjN5l0hvb680i3EV0wkUFhZi+vTpQn2HO59CcI82/vvJVXIJXMUXC9WdDGnqnUzCVTNIAQpoRcDqngjfpGdhsae+M1MrNbMOClBAXwIcHOnrvFgtBXQl8Od9flz5VreuamaxFFBDwGOzoD7Lgc3dHB6p4c891RfIclhx5atvw7e3S/1iWMG/CVjsVhxzxY2mkOHgSJpjttvtiEZ5N600muZaxefz4dhjj0XyO5TqExt6G/6dFyIR6UgVlf3nzglnw10uPsCKdD6NwJ5rZa+LG1CAAsYWcBVfBFfJZcZukt1RgAKqCXBwpBo9N6aAsQUSAE5bcRRbeviLcGOfNLuTUmBWvgvrO7XxUmcp++JaFBAR+JYtjC88vkYkyowKAi1XvAi7XRvvD5GzfQ6Oxq9rs9kQi8XGvxBXMKXAzJkzUVBQkLL3RNyPwM5FiPavSpmVO5B8n1HyvUain0jvCwjsXCgaZ44CFKDAJwpYrB54Jz0Lm7eBShSgAAUkF+DgSHJSLkgBCiQFftM2iJ9u7iMGBSgwSoHZ+S6s4/BolGqMG0HAbbNg8catyNh+2AjtGK6HhjOOIKv0QcP19dGGODga/xFnZWWhr4//DDh+SfOtUFlZifr6eqHGQwduQ+jw/UJZOUOO7K/DU3OP8BbRgbUItJ2PRJyP8hZGY5ACFPhUAUfeKfBU/oxKFKAABSQX4OBIclIuSAEKdAVjOO2VDhwc5iNK+G2gwFgEmvNc2NjFO4/GYsdr9C3w384ovvKb1fpuwqDVl3wxgbJjbzFod/9si4Oj8R8xB0fjNzTjCnl5eWhpaRFqPdL9BwR2/UAoK2fInvE5eOuXA7AIbRMbfgf+tvOQiHQK5RmiAAUoICrgrVsGe+YXRePMUYACFBAS4OBIiIkhClBgNAJ3vNuPB7cPjOYSZilAgY8ITM524rA/hv/H3p3AyVGW+QP/VVV3Vx8zPfdMMpNkck0ykzshmVwEUFdX3b/KeivqispyJYCggEAA8V5dXVdZXQ8IihceXLIo933k4IYQMpP7nrtnpu+u/n9q8EBIMtXd1VVvVf3688kHd/O87/M837cIME9XVX+Kj/vhxeEtgStf3o7aZ/Z4q2kHdFs1M4iO9xt/f4cDWjpqiRwcOfXkWLeTBVRVxYoVKxAKhcZtQ0tsQ7xrHbRk97ix5QxQIgvHhkaSEjWURkvuQHz7v0NL7jQUzyAKUIAChQi8Osi+oZAljKUABSgwrgAHR+MSMYACFChEYNtgBh++7zBSOf0tR/xQgAKlCEyr1F8MLWHncKaUbbiWAo4SeJuawztvsP+dFY5Cs6BYf4UfJ6y90oJM9qbg4Kg0/2AwiGQyWdomXO05gQULFqC5udlQ34nudcj0/5+h2HIFycHpY0MjOdBiKEU+cwTx7WcgN/qCoXgGUYACFChGIDT1a/A3fLCYpVxDAQpQ4KgCHBzxwqAABUwVuHxTP27eNWrqntyMAl4WqAsqmBBS8OJA2ssM7N1jApft2IXGjfZ+m9xj5IbaXXHZjYDm7m/Lc3Bk6FI4ZlBtbS36+/tL24SrPSUwZcoUzJkzx1DPqQPfR2r/dwzFlitI8jciPOt6wy+i199llHjlM8gOP1GukrgvBShAgTEBJTwXkbm3Gn58JtkoQAEKjCfAwdF4Qvx9ClDAsMCjh5M44yE+s9swGAMpYFBAkYCFdSqe4nuPDIoxzOkCJ4fy+Nfr73N6G66rf95nulBR/yvX9fXahjg4Ku14KysrMTw8XNomXO0ZgZqaGixfvtxQv9nBuxHffpah2HIFSUoE4bafQqlcZjiF/k6j7OA9huMZSAEKUKAUgWDrNQg0nlbKFlxLAQpQ4G8CHBzxYqAABUwTOOuRHjx0kI8nMQ2UG1HgdQLLGlRs6knRhQKeEPj8/n1oeXibJ3p1SpOt70hh4sL/cEq5RdXJwVFRbFxEgYIFfD7f2NBIHzaO99FSe6E/oi43+vx4oWX9/XDbT+CrfpPhHIkdFyHTd4vheAZSgAIUKFVACXcgMucWQNIfec4PBShAgdIEODgqzY+rKUCBvwjctnsUl27ko0l4QVCg3AIcHpVbmPuLIrAyDHzountFKYd1AKidG8Csd613tQUHR8UfbyQSwegoH1dcvKC3VuqPp9MfU2fkk9h5CTK9vzMSWraY0PTvwF/3bsP7J3dfhfSRGw3HM5ACFKCAWQLB1qsRaPy4WdtxHwpQwMMCHBx5+PDZOgXMEshqeXzkviN8B4tZoNyHAuMILK5Tx/5+S2t5WlHA1QKf7TmE1ntfdHWPTmouWKdi0RlXOKnkgmvl4Khgsr8t4PuNirfz2srm5mYsWLDAUNvpw9chuecrhmLLFVToo59S+76J1MEflqsc7ksBClDguAJyaBYq5twKyAFKUYACFChJgIOjkvi4mAIU0AWu3zaMbz43SAwKUMBCgfZqPwZSGg4nchZmZSoKWCuwJCzhE9fx3RDWqh8/28rL/wv5nHvfYcPBUfFXWygUQiKRKH4DrvSEgP5outWrVxvqNRt7FImus5HP2Xcnmzrp81AnGn+3UurgD5Da9y1D/TGIAhSgQLkEglPWI9D0yXJtz30pQAGPCHBw5JGDZpsUKJdATzKHD95zmD+8Lhcw96XAcQQmR3wIKhK2xzJ0ooBrBdYO9WLmnc+6tj+nNbZo3TMIRm53WtmG6+XgyDAVAylQlID+XqOamppx1+YzfYjr7zUafnLc2HIF6AMjfXBk9KM/mk5/RB0/FKAABewWkEMzx951JMkhu0thfgpQwMECHBw5+PBYOgVEELj2xSFc+1JMhFJYAwU8KRANyJha4cdz/SlP9s+m3S8wNyzjjOvudn+jDulwxntjaJj1XYdUW3iZHBwVbqaviEajiMX474PF6XlnVVtbG2bMmGGo4eSeLyJ9+GeGYssRFGj8GIKtXzS8dabvViR2XGg4noEUoAAFyi0QnHw5AhM+Ve403J8CFHCxAAdHLj5ctkaBcgvodxu9/+7D0P/KDwUoYK/A0noVm3s5PLL3FJi9XAJnxgfQcdtT5dqe+xYg0LhUwfR/urqAFc4K5eCouPPS7yAZGBgobjFXeUKgqakJixcvNtRruufXSO663FBsOYL8de9BaPq3DW+dHbwP8a6zgXzW8BoGUoACFCi3gByc9updR0pFuVNxfwpQwKUCHBy59GDZFgWsEODdRlYoMwcFjAt0NqjY2MPhkXExRjpFYGZIxrm/uA9Sml9UsPvMIi0q5n/8CrvLKFt+Do6Ko/X5fMhm+UPz4vTcvyocDmPVqlXQr5PxPrmRZ5DoXgstfXC80LL8vq/6zQi3/djw3rnhjYh3nYV8dsjwGgZSgAIUsEogOPlSBCacYVU65qEABVwmwMGRyw6U7VDAKgHebWSVNPNQoDCBpQ0qNnN4VBgaox0hcHp6GAv/sNERtbq6SEnCikuucW2LHBwVfrSKoiCX41C3cDnvrFiyZAkaGxvHbTivJZDoWofs0P3jxpYjQKlchsisDYAcNLR9Lr4Via4zoaX2G4pnEAUoQAGrBWS1FZG5+l1HUatTMx8FKOACAQ6OXHCIbIECdgjwbiM71JmTAsYEFtQGsGM4i5GMZmwBoyjgAIHJQRnn3/IofINxB1Tr7hKXfu5e+HyPubJJDo4KP9bq6moMDg4WvpArPCEwbdo0zJ4921CvqX3fROrgDw3Fmh2khNsRnrUBkr/B0NZaah/i2/8dWmKboXgGUYACFLBLQJ10MdSJZ9qVnnkpQAEHC3Bw5ODDY+kUsEuAdxvZJc+8FDAu0FblRzKXx94RPjrIuBojRRf4mDaKpTc9IXqZrq+v/bTDqJ78I1f2ycFR4cfKwVHhZl5ZUVdXh2XLlhlqN9N3GxI7Pmso1uwgWZ00NjTS3wdi5KM/li6+/QzkRrYYCWcMBShAAVsF9D/jxt515KuxtQ4mpwAFnCfAwZHzzowVU8B2Ad5tZPsRsAAKGBKYEFZQE1CwdTBtKJ5BFBBdoEGVcdFdmxA8yLsb7DyrlpPymLzqy3aWULbcHByVjZYbe0wgEAhg5cqVCIVC43au37UT71oHLdk9bqzZAZKvGuFZ10OJLDC2dV5DfPtnkB160Fg8oyhAAQoIIKBOugjqxHMEqIQlUIACThLg4MhJp8VaKSCAAO82EuAQWAIFChAIKhLaq/14po/DowLYGCqwwAelJFb96lGBK3R/adHpKuZ88ApXNsrBUWHHGgwGkUwmC1vEaE8ILFiwAM3NzYZ6TXSfh0z/HYZiTQ2SfAjPug6+6GrD29pWq+EKGUgBClDgjQJyoPnVu478deShAAUoYFiAgyPDVAykAAV0Ad5txOuAAs4UWNagYlNPypnFs2oKvEag0i/h0kefRWRHD11sEvCFfFh6/lU2ZS9vWg6OCvOtra1Ff39/YYsY7XqByZMnY+7cuYb6TB24Fqn93zYUa3ZQaOa18Ne83fC2iV2XIdPzG8PxDKQABSggkoDacgHU5nUilcRaKEABwQU4OBL8gFgeBUQS4N1GIp0Ga6FA4QKdDSo2cnhUOBxXCCdwqi+NU258WLi6vFTQ8st+A0l7xXUtc3BU2JFWVlZieHi4sEWMdrWA/s6rFStWGOoxO3gP4tvPApA3FG9mUGja1+Gv/4DhLZN7v4L0oesMxzOQAhSggGgCUqAJFWN3HTWKVhrroQAFBBXg4EjQg2FZFBBRgHcbiXgqrIkChQksqVfxVC/vPCpMjdGiCQRkCZc/sxVVL+0XrTTP1DPvM92oqP+l6/rl4Mh1R8qGLBRQFGVsaKQPFMf7aKm9SHSvQ270+fFCTf/94JQrEGg63fC+qf3fRerAfxuOZyAFKEABUQXUlvOhNp8nanmsiwIUEEyAgyPBDoTlUEBUAd5tJOrJsC4KFC4wtyaAg/Ec+lO5whdzBQUEEXhnIIu3/YwvJ7frOFrfnsbERd+wK33Z8nJwZJw2EolgdHTU+AJGul6go6MDra2thvpM7LwUmd7fGoo1M6jQH5rqdxnpdxvxQwEKUMANAnJgAiJzboXkr3dDO+yBAhQoswAHR2UG5vYUcIsA7zZyy0myDwq8KjCt0gdAws7hDEko4FiB9a90o+6pXY6t38mF13QEMPs9653cwlFr5+DI+JHy/UbGrbwQOXHiRCxcuNBQq+nD1yO558uGYs0MCjR9CsEplxveMtNzExK7vmA4noEUoAAFnCCgtlwItflcJ5TKGilAAZsFODiy+QCYngJOEODdRk44JdZIgcIF6oIKJoYUvDCQLnwxV1BAAIF/Cmr4fxvuF6AS75Wg1gSw+EwOjrx38n/vOBQKIZFIeJmAvf9FoKKiAieeeKIhj2zsMSS61yKfHTIUb1aQ/j4j/b1GRj+ZgTuR6FprNJxxFKAABRwjIAeaEZl7GyRfjWNqZqEUoIA9Ahwc2ePOrBRwlADvNnLUcbFYChQkIEvA4joVW/jeo4LcGCyOwKW7d2PC413iFOShSlZecS3y2X5Xdcw7jlx1nGzGIoHOzk7od6CN99H/vIh3rUVu+MnxQk39fX/N2xGaea3hPbOxR5DYfjbyWtzwGgZSgAIUcJKAOulzUCee7aSSWSsFKGCDAAdHNqAzJQWcJMC7jZx0WqyVAsULLGtQsaknVfwGXEkBmwTWhPJ43/X32ZTd22kXrX0WwYrbXIXAwZGx44xGo4jFYsaCGeVqgba2NsyYMcNQj8k91yB9+AZDsWYF+aKrEZ6t55QMbZkbfRbx7WchnzliKJ5BFKAABZwoIKuTX33Xka/KieWzZgpQwCIBDo4sgmYaCjhVgHcbOfXkWDcFChfg8KhwM64QQ+BzB/dj0oMvi1GMh6qY8a8xNMz+rqs65uDI2HHy/UbGnNwe1djYiCVLlhhqM93zGyR3XWYo1qwgJbIQ4dkbIClRQ1tqyR2Ibz8T+l/5oQAFKOB2geDkSxCY8O9ub5P9UYACJQhwcFQCHpdSwO0CvNvI7SfM/ijwRoFFdSpeGkgjreXJQwHHCCwPAx+57l7H1OuWQhtP8GH6W69ySztjfXBwZOw4fT4fstmssWBGuVJAf8fVqlWr4Pf7x+0vN/oMEl3roKUPjBtrVoAcnD42NJIDLYa21O8w0odGudHnDMUziAIUoIDTBeRgKyJzboOkVDi9FdZPAQqUSYCDozLBclsKuEGAdxu54RTZAwUKF2iv9mMwpeFQIlf4Yq6ggE0CF/QdxtS7X7ApuzfThieoWPDJK1zVPAdH4x+noijI5fjPh/Gl3B2h32mk33E03ievJZDoXofs4P3jhZr2+5K/AeFZG6CE2w3tOVbj9n9HNvaYoXgGUYACFHCLQHDyFxCY8Bm3tMM+KEABJku6ZgAAIABJREFUkwU4ODIZlNtRwC0CvNvILSfJPihQnMCkiA8hn4TtQ5niNuAqClgssCgs4ZPX3WNxVqZb8YWvAnn3DBE4OBr/mq6ursbg4OD4gYxwrcDUqVPR3m5sKJPa9y2kDv7AMgtJDiE863oolcsM54x3nYXswN2G4xlIAQpQwC0C+t2Zkbm3QpLDbmmJfVCAAiYKcHBkIia3ooCbBHi3kZtOk71QoDiBaEDGtEo/nu1LFbcBV1HAYoFzY31o+79nLM7q7XQnfO4h+H0PugaBg6Pxj5KDo/GN3Byhv9+qs7PTUIuZvtuR2HGBoVizgsJtP4av+s2Gt0vs+BwyfTcbjmcgBShAAbcJBKdcgUDT6W5ri/1QgAImCHBwZAIit6CA2wR4t5HbTpT9UKA0gaX1Kjb3cnhUmiJXWyHQEZZx5nX81rgV1n/N0f7Rw6ie8iMrU5Y1FwdHZeXl5g4X0N9npL/XSH+/0XgfLfEK4t3roCW6xgs17fdD078Df927De+X3H010kd+bjiegRSgAAXcKCCH2lAx51ZAVt3YHnuiAAVKEODgqAQ8LqWAWwV4t5FbT5Z9UaB4gc4GFRt7ODwqXpArrRI4IzGIubdusSqd5/M0rwGmrP6Saxw4ODr+UaqqilSK/yxwzQVfYCPz589HS0uLoVWJ7vOQ6b/DUKwZQcHWaxBoPM3wVlY/Qs9wYQykAAUoYINAcMpVCDR9wobMTEkBCogswMGRyKfD2ihggwDvNrIBnSkp4BCBE+pVbOGdRw45Le+WOT0kY+2vH4ScSHsXwcLOK1tVzP3IFRZmLG8qDo6O76s/pqy/v7+8h8DdhRSYNGkS5s2bZ6i21IFrkdr/bUOxZgSpkz4PdeJZhrdKHfwhUvu+aTiegRSgAAXcLiCHZqNi7m2A5HN7q+yPAhQoQICDowKwGEoBLwjwbiMvnDJ7pEDxAvNrA9g5nMVIRit+E66kQJkFPpkZxqLfbyxzFm6vCyiqgmWfvdo1GBwcHf8oo9EoYrGYa86bjRgTqKqqwsqVKw0FZwfvRbzrXCCfMRRfapA+MNIHR0Y/6SM3Irn7KqPhjKMABSjgGYFg6xcRaPyYZ/ploxSgwPgCHByNb8QICnhGgHcbeeao2SgFShKYGfUjpeWxdyRb0j5cTIFyCTQHZXz2tsfg7x8tVwru+xqB5Zf9AZL2oitMODhyxTGyCRMFZFnGihUroA8Nx/toqX1IdK9DbvS58UJN+X390XT6I+qMfjJ9tyKx40Kj4YyjAAUo4CkBJTwHkbm3ApA91TebpQAFji3AwRGvDgpQ4G8CP345hu88P0QRClCAAuMKTAgpqFEVbB3k48DGxWKALQKnaXEsu+lxW3J7Lem8T+9ARcMvXNE2B0fHPsZIJILRUQ5jXXGhF9BER0cHWltbDa1I7LwUmd7fGootNchf9x6Epht/HF528D7Eu86x7E6oUvvjegpQgAJ2CASnfhmBho/YkZo5KUABAQU4OBLwUFgSBewQyAM49a5D2D5kzWMl7OiROSlAAXMFgoqEOTUBPMX3HpkLy91MEagLyPjcvZsR2j9gyn7c5NgCU/45jebF33AFEQdHxz5Gvt/IFZd4QU1MmDABixYtMrQmfXgDknu+ZCi21CBf9ZsRbvux4W1ywxvHhkb5LP95YBiNgRSggCcFlMh8RObc4sne2TQFKPBGAQ6OeFVQgAJjArfvieOSJ/uoQQEKUKBggWUNKjb1pApexwUUKLfA++UUTvzlI+VO4/n9q2cH0P6v613hwMHRsY8xHA4jHo+74pzZxPgC+h1mJ554IiRJGjc4G3t87BF1VgxmlMpliMzaAMjBcevSA3LxrUh0nQ0ttddQPIMoQAEKeF0gNOO/4a/9F68zsH8KUAAAB0e8DChAgTGBMx/uwcOHktSgAAUoUJQAh0dFsXFRmQUiPglfeOJ5VHQdLnMmb28fiPqx5JwrXYHAwZErjpFNmCDQ2dkJ/S6z8T75bD8SXeuQHX5ivNCSf18JtyM8awMkf4OhvcbeudR11tjwiB8KUIACFDAmUOhdncZ2ZRQFKOBEAQ6OnHhqrJkCJgts7knhEw8cMXlXbkcBCnhNYEm9ysfWee3QHdDve/wZvOnnDzmgUmeXuHL9j5DPOH9Ax8HR0a/DaDSKWCzm7IuU1RsWaGtrw4wZMwzFJ/dcg/ThGwzFlhIkqy1jQyM5ON3QNvnsEOJd/47c8GZD8QyiAAUoQIG/C0TafwWlspMkFKCAxwU4OPL4BcD2KaALXL1lADftGCEGBShAgZIF9HceHY7n0JfKlbwXN6CAGQKKBKx/fhuqX9hnxnbc4xgCC899DqHKWx3vw8HR0Y+Q7zdy/KVtuIGGhgaccMIJhuIzPTchsesLhmJLCZKUKoRnb4ASWWBsm7yG+PYzkB16wFg8oyhAAQpQ4B8E/A0fQmjqV6lCAQp4XICDI49fAGyfAvtGszj1rkOIZ/PEoAAFKGCKwNRKH2RJwo5YxpT9uAkFShV4h5rDP9/AHyCW6ni89TNOHUZD+3+VM4Ule3NwdHRmv9+PTIZ/pltyEdqYJBgMYvXq1dDPe7xPbvTZsUfUaen944WW9vuSgvCs6+GLrja8T6L7fGT6/2g4noEUoAAFKPA6ATmAirl3GL7Lk34UoIA7BTg4cue5sisKGBb44dYY/vuFIcPxDKQABShgRKAuqGBiWMEL/Wkj4YyhQNkFrujagfrNO8uex6sJGpb4MONtVzm+fQ6O3niEiqIgl+NdpI6/uA00sGTJEjQ2No4fqSUR716H7OB948eWGBGaeS38NW83vEty1+VI9/zacDwDKUABClDg6AJq87lQWy4kDwUo4GEBDo48fPhsnQJZLY9T7zqMHcP8BimvBgpQwHwBWQIW16vY0pMyf3PuSIECBd4c1PDuDfcXuIrhRgVCjQEs/NR6o+HCxnFw9Majqa6uxuDgoLBnxsLMEZg6dSra29sNbZba9y2kDv7AUGwpQaFpX4e//gOGt0ju/RrSh35iOJ6BFKAABShwbAH93XKRuXdAUirJRAEKeFSAgyOPHjzbpoAucMuuUVy2qZ8YFKAABcoq0NmgYiOHR2U15ubGBC7ZuxcTH33FWDCjChZYcdl/AJqzB8UcHL3x2Dk4KvhvBcctqKmpwfLlyw3Vnem/HYnuCwzFlhIUnHI5Ak2fMrxF6sD3kNrv/MdlGm6YgRSgAAUsEAi2Xo1A48ctyMQUFKCAiAIcHIl4KqyJAhYJfOahHjx2OGlRNqahAAW8LLC0XsXmXmf/QNnL5+eW3leHgA9cf69b2hGuj6UXPQyf39nvkuLgSLjLigWVWcDn84291ygUCo2bSUtsH3tEnf7Xcn7UlvOhNp9nOEX68HVI7vmK4XgGUoACFKCAMQElsgiROb83FswoClDAdQIcHLnuSNkQBYwJPHEkiU892GMsmFEUoAAFTBBYWBfA1oEM0lrehN24BQWKE7jo0AFMfmBrcYu56rgCsz96BDVT/tfRShwc/ePxqaqKVIpDf0df1OMUP3/+fLS0tBhqMdF9PjL9fzQUW2yQfpeRfreR0U+m5yYkdn3BaDjjKEABClCgQIFC3zVX4PYMpwAFBBbg4Ejgw2FpFCinwBWb+/GHnaPlTMG9KUABCrxBYHa1H0NpDYfifNE6Lw97BJaFJZx23T32JHd51uYTgSknfsnRXXJw9I/HV1tbi/5+PtbY0Rf1cYqfNGkS5s2bZ6i91MH/QWrffxqKLTZIf5+R/l4jo5/MwJ1IdK01Gs44ClCAAhQoQsBX/VaE235YxEouoQAFnC7AwZHTT5D1U6AIgV3DWZx69yGkc/zWfxF8XEIBCpQoMCniQ9gn4ZWhTIk7cTkFihM4r/8Ipt/1fHGLueqYAhWTA5h32npHC3Fw9I/HF41GEYvFHH2mLP7oAvrZrlq1yhBPdvA+xLvXlvUdZv6at0P/VrvRTzb2CBJd5yKfGzG6hHEUoAAFKFCkQKTjN1Aqlha5mssoQAGnCnBw5NSTY90UKEHg2heHcO1L/CFACYRcSgEKlCgQ9cuYFvXj2T4+AqlESi4vQmBBWMKneNdREXLHXyL7ZHR+7oum72vlhhwcWanNXHYJSJKElStXQh8ejffRUvuR6F6H3Oiz44UW/fu+6GqEZ28AIBvaQ68l3nU28unDhuIZRAEKUIACpQkEGj6C4NQvl7YJV1OAAo4T4ODIcUfGgilQmkAql8epdx3C7pFsaRtxNQUoQAETBJY1qNjUw+GRCZTcokCBs0f6MfuPTxe4iuHjCSy/7HZI2jPjhQn7+xwc/f1oIpEIRkf5WGNhL9YSCuvo6EBra6uhHfT3B+nvESrXR4ksHBsaScr4Qyy9Bi25A/HtZ0FLdperJO5LAQpQgAKvE5DkECLz7oCsGvtnBwEpQAF3CHBw5I5zZBcUMCzw+52jWL+Zz6o3DMZAClCg7AIcHpWdmAmOIjA7LOOcDfcgr/GxrWZeIHM/vROVDTeauaWle3Fw9Hduvt/I0kvPsmRNTU1YvHixoXzpwxuQ3FO+95bJwekIz9oAWW0xVE8+04P49jPLeveToUIYRAEKUMCDAmrzeVBbzvdg52yZAt4V4ODIu2fPzj0qcPqDR/DkEX6736PHz7YpIKzAknoVT/XyzyZhD8ilhX0mOYR5t2x2aXf2tDXlbRk0LzH+cnt7qjx2Vg6O/m4TDocRj8dFOyLWU4KAfqZr1qyB/qi68T7Z2BNIdK9FPjswXmhRvy/5G8aGRkq43dD6vJZAYvuZyMYeNRTPIApQgAIUMFdAVqeM3XUkyWFzN+ZuFKCAsAIcHAl7NCyMAuYLPHo4iTMe6jF/Y+5IAQpQwASB+bUB7BzOYiSjmbAbt6DA+AKtIRnn//ZhyCPJ8YMZYUigelYA7e9dbyhWxCAOjkQ8FdZklkBnZyf0O8mMfPKZPsS71yI3vNFIeEExkhx8dWhUuczwunjXOcgO/NlwPAMpQAEKUMB8gWDrlxBo/Kj5G3NHClBASAEOjoQ8FhZFgfIIfGFjP27dzWfVl0eXu1KAAmYIzIz6kdLy2Mv3sJnByT0MCPxbdgSLf/ekgUiGGBHwV/hwwtqrjIQKGcPB0avHEo1GEYvFhDwjFlWcwMyZM6H/KvST3HUF0j2/KnTZcePDbT+Gr/rNhvdM7LwYmd7fG45nIAUoQAEKlEdAH/hH2n9dns25KwUoIJwAB0fCHQkLokB5BLpjGZx61yHk+CqH8gBzVwpQwDSBCSEFtaqClwbTpu3JjShwLIEJqowL73wSgSP8IblZV8mqq66Hltpn1naW7sPB0avcfL+RpZdd2ZPV19dj6dKlRecx811Hoenfgb/u3YZrSe75ItKHf2Y4noEUoAAFKFBeAf2OUV/VmvIm4e4UoIAQAhwcCXEMLIIC5Rf47gtD+N+t/KFY+aWZgQIUMEMgqEiYUxPge4/MwOQe4wp8BAks//Vj48YxwJjAwnOfR6jyFmPBgkVxcPTqgfj9fmQyGcFOh+UUI6CqKk488cSxMy3lkx16AInu85HPjRS9TbD1GgQaTzO8PrXvP5E6+D+G4xlIAQpQgALlF/DXvx+had8ofyJmoAAFbBfg4Mj2I2ABFCi/wGg2P3a30f7RbPmTMQMFKEABEwU6G1Rs7EmZuCO3osAbBaoDMi554CmE9vSRxwSB6aeOoLH9OybsZP0WHBwBsixD0/iuOeuvvvJkXLx4MZqamkzZXEu8gsTOS5Ebfbbg/dRJn4c68SzD61IH/xepff9hOJ6BFKAABShgkYAcRMW8OyGrUyxKyDQUoIBdAhwc2SXPvBSwUOCmHSO4esuAhRmZigIUoIB5AksbVGzm8Mg8UO50VIH3KSms+cUj1DFBoGGxDzP+2ZnvOeLgCKiursbg4KAJVwK3sFtg6tSpaG9vN7WMfG4YyT3XINP7B8P76gMjfXBk9JM+8gskd19pNJxxFKAABShgsYDaciHU5nMtzsp0FKCA1QIcHFktznwUsEHgEw8c4Q9dbXBnSgpQwDyBxXUBPN3Hdx6ZJ8qdXi8QUiRctukFVL5yiDglCgTrAlh0xvoSd7FnOQdHHBzZc+WZn1UfAK5YscL8jf+yY+rA95Da/1/j7q8/mk5/RJ3RT6bvViR2XGg0nHEUoAAFKGCDgByaNXbXET8UoIC7BTg4cvf5sjsK4KGDSZz1SA8lKEABCjheQH/n0eF4Dn2pnON7YQNiCrzLn8Fbfv6QmMU5rKqVl3+npHeh2NUuB0d2yTOvmQKKomD16tUIh8NmbvuGvTK9v0Ni1xVA/ujvw/LXvRuh6cYfW5kdvA/x7nMBjV8UKevBcXMKUIACJgiEZnwX/tr/Z8JO3IICFBBVgIMjUU+GdVHAJIGLn+zDH/fETdqN21CAAhSwV2BqpQ+yJGFHjC9tt/ck3JldAnDlS6+g5rm97mzQwq6WXvgofIH7LMxoTiqvD45UVUUqxffKmXM12bfL/Pnz0dLSYkkB2dhjSO39CnLxl/8hn6/6zQi3/dhwDbnhTYh3nYN8tt/wGgZSgAIUoIB9Ar7qtyLc9kP7CmBmClCg7AIcHJWdmAkoYJ9AdyyDd/2Zj9yx7wSYmQIUKIdAnaqgOaLg+X5+I7kcvl7f85/VHN5xwwNeZyi5/9kf6UFNq/N+mOD1wVFNTQ0GBvhezJL/BrBxA31gpA+OrPxoyZ1I7v0q9DuG9I9SuQzhWRsgyUFDZeTiW5HoOgdaao+heAZRgAIUoIAYApE5N0OJLBCjGFZBAQqYLsDBkemk3JAC4gj84KUYvvfikDgFsRIKUIACJgnIErCkXuX720zy5Db/KHD5jp1o2LiDLCUITFwNtK75Ugk72LPU64OjaDSKWCxmDz6zlixQWVk59og6Wz5acmx4lBvZ8urQyN9gqAwttQ+JrrORi79kKJ5BFKAABSggjkBgwqcRnHyZOAWxEgpQwFQBDo5M5eRmFBBL4NS7DuGVIT7OSaxTYTUUoICZAssaVGzq4WOVzDTlXsApwTxO3eC8x6yJdHaRlgDmf3y9SCUZqsXrgyNDSAwSVmDVqlXQh392frTkDsjB6YZKyGeHEO86C7nhjYbiGUQBClCAAmIJSP4mVMy7E5KvSqzCWA0FKGCKAAdHpjByEwqIJ3Dv/gTWPdYrXmGsiAIUoIDJAifUq9jSy+GRyaye3+7i/XvR/PArnncoFkCSJSy/+Jpil9u2zsuDo0gkgtHRUdvsmbg0gfb2dkydOrW0TaxcndcQ7zrzb4+3szI1c1GAAhSggHkCwdZrEGg8zbwNuRMFKCCMAAdHwhwFC6GAuQKXPNmH2/fEzd2Uu1GAAhQQVGBBbQAvD2WQzuUFrZBlOU1gVRj44HX3Oq1soepdftkdkLSnhKppvGK8PDiqra1Ff3//eET8fQEFmpqasHjxYgErO3ZJiR0XINN3u6NqZrEUoAAFKPBGAf29dpH2X5OGAhRwoQAHRy48VLZEgb2jWeiPqUtk+QNUXg0UoIB3BGZX+RHL5HEwnvVO0+y0rAIXHjmIKffxvRvFIs/91C5UNv682OW2rPPy4CgcDiMe55eObLnwSkgaCoVw0kknQZKkEnaxdmly1xVI9/zK2qTMRgEKUIACZRPQ323nq1pTtv25MQUoYI8AB0f2uDMrBcoq8NNtw/jP5wbLmoObU4ACFBBRYFLEh7BfwiuDfL+biOfjtJqWhCV84rp7nFa2MPVOeVsGzUu+Lkw9Rgrx8uDIiA9jxBNYtmwZ6urqxCvsGBUl934d6UM/dky9LJQCFKAABcYX8Ne/H6Fp3xg/kBEUoICjBDg4ctRxsVgKGBP48L2H8Vx/2lgwoyhAAQq4TKDSL2NG1I9n+vjeI5cdrS3trBvswYw/PWdLbqcnrZ4VQPt71zuqDa8OjqLRKGKxmKPOisUCM2fOHPvllE/qwPeR2v8dp5TLOilAAQpQwKiAHETFvDshq1OMrmAcBSjgAAEOjhxwSCyRAoUIPHwoiTMf7ilkCWMpQAEKuFKgs0HFxh4Oj1x5uBY2NTcs44zr7rYwo3tS+cIKlp53taMa8urgiO83ctRlOlasfpeRfreRUz7pwxuQ3PMlp5TLOilAAQpQoEABteVCqM3nFriK4RSggMgCHByJfDqsjQJFCKzf3I/f7xwtYiWXUIACFHCfwLIGFZs4PHLfwVrc0Vmj/Wi//WmLs7oj3aqrb4SW3OmYZrw6OPL7/chk+IhPp1yogUAAJ554IvS/OuGT6f0dEjsvcUKprJECFKAABYoUkEOzxu464ocCFHCPAAdH7jlLdkIBHEnk8N67D6E/pVGDAhSgAAX+IrCkXsVTvbzziBdE8QIzQzLW3ngfkMkVv4lHVy485wWEojc7pnsvDo5kWYam8d8dHXORAli8eDGampocUXJm4E4kutYByDuiXhZJAQpQgALFC4Rn/hC+mrcWvwFXUoACQglwcCTUcbAYCpQm8PPtw/jaM4OlbcLVFKAABVwoMK8mgN0jWQxn+MNRFx6vJS19OhXD/Js3WZLLTUmmv2cEjR3OeaeJFwdH1dXVGBzkvz865e+71tZWdHR0OKLcbOwRJLrWIp8bdkS9LJICFKAABUoT8Ne/D6Fp/1HaJlxNAQoII8DBkTBHwUIoULrA6Q8ewZNH+K360iW5AwUo4EaBGVE/Mloee0aybmyPPZVZYHJQxvk3PwLfUKLMmdy1fcMiH2a8/SrHNMXBkWOOypOFVlVVYeXKlY7oPTf6LBJd50JLH3REvSySAhSgAAVKF5CUSlTM/zMkvzPuii29Y+5AAXcLcHDk7vNldx4S2HgkhU8+eMRDHbNVClCAAoULNIUU1AUVvDSQLnwxV3he4OO5UZzw2yc871AIgFrjx+Izryxkia2xXhwc2QrO5IYF9EcK6u81CofDhtfYFagldyDedQ60xHa7SmBeClCAAhSwSSDYeg0CjafZlJ1pKUABMwU4ODJTk3tRwEaBrzw9gF90jdhYAVNTgAIUcIZAUJEwtyaALXzvkTMOTKAqG1UZF/15I9RDQwJVJX4pK6/4PvLZAfELBeC1wZGqqkileLe6Ey7O+fPno6WlRfhS85kexLvOQm7kGeFrZYEUoAAFKGC+gK9qDcKzNpi/MXekAAUsF+DgyHJyJqSA+QKDaQ0fuOcw9o/y8Uvm63JHClDArQKdjSr0uzX5oUAhAh9CAit//VghSzwfe8KFj8EfuNcRDl4bHNXU1GBgwBlDPUdcQGUqUh8Y6YMj0T95LYHE9rOgv9uIHwpQgAIU8K5AZM7NUCILvAvAzingEgEOjlxykGzD2wI37RjB1Vv4H/3evgrYPQUoUIzAsgYVm3o4PCrGzqtron4Jlz7yLMI7e7xKUHDfsz/cg5qpPyx4nR0LvDY4ikajiMVidlAzp0GBioqKsUfUOeGjv9MoM/AnJ5TKGilAAQpQoIwCavM6qC0XlDEDt6YABawQ4ODICmXmoECZBc55pBcPHOTLusvMzO0pQAGXCiyqC+CZPr7zyKXHW5a23utL46QbHy7L3m7cdOJqCa1rrnFEa14bHDniUDxe5KpVq6AP+ET/JHZegkzv70Qvk/VRgAIUoIAFAkq4HZE5twCS34JsTEEBCpRLgIOjcslyXwpYJKD/sPOj9x22KBvTUIACFHCnQEdNAEfiOfSlcu5skF2ZKhCQJVzx9EuIbj1g6r5u3SwyMYD5/7beEe15aXAUiUQwOjrqiHPxapHt7e2YOnWq8O0n93wJ6cN8n4XwB8UCKUABClgoEG77X/iq/8nCjExFAQqYLcDBkdmi3I8CFgt8+/kh/ORlPmLEYnamowAFXCjQWumDIknYEcu4sDu2ZLbAvwSyeOvPHjR7W9fut+LSLwPIC9+flwZHtbW16O/vF/5MvFpgU1MTFi9eLHz7qf3fQerA94WvkwVSgAIUoIC1AoGGDyM49SvWJmU2ClDAVAEOjkzl5GYUsFYgns3jw/ceRhd/yGktPLNRgAKuFahVFUyK+PBcP9975NpDNrGxK1/uQu0zu03c0b1bLb/sTkjaZuEb9NLgKBwOIx6PC38mXiwwGAzi5JNPhiRJQrefPvRjJPd+XegaWRwFKEABCtgjIPnqEJlzM2S1xZ4CmJUCFChZgIOjkgm5AQXsE7h9dxyXbOyzrwBmpgAFKOBCAVkCltSr2NzD4ZELj9fUlt4azOFfNjxg6p5u3Wzu6btR2fQz4dvz0uBI+MPwcIHLli1DXV2d0ALpI79EcrczHkEpNCSLowAFKOBigWDrNQg0nubiDtkaBdwtwMGRu8+X3blc4KIn+nDnXn5T1OXHzPYoQAGbBDobVGzk8MgmfeekvWzXLjQ+0e2cgm2qdPJbs2g54Ws2ZTee1iuDo2g0iliMjzo2fmVYFzlz5kzov0T+ZPpuQ2LHZ0UukbVRgAIUoIAAAr7qNyPc9mMBKmEJFKBAMQIcHBWjxjUUEEBg62AaH7v/CBJZ8d8XIAAXS6AABShQlMAJ9Sq29PLOo6LwPLLo5FAe/3r9fR7ptvg2q9oC6Hif+HcneGVwxPcbFX8tl3Olfi6dnZ3lTFHy3tnB+xDvXgdoyZL34gYUoAAFKOB+gUjHb6FULHF/o+yQAi4U4ODIhYfKlrwh8IOXYvjei0PeaJZdUoACFLBRYEFtAC8PZZDOcVBv4zEInfrzB/ah5aFtQtdod3GKqmDZZ6+2u4xx83tlcOT3+5HJZMb1YIB1AvqZrFmzBoFAwLqkBWbKDW9CvHst8pneAlcynAIUoAAFvCqgNp8LteVCr7bPvingaAEOjhx9fCzeqwL6zy5Pu+8wnutPe5WAfVOAAhSwVGBWlR/DmTwOxrOW5mUyZwisCAMfvu5eZxRrY5Wrrv4FtOQOGysYP7UXBkeyLEPTtPExGGGpwOLFi9HU1GRpzkKS5eIvI9F9DrTk7kKWMZYCFKAABTwuoITnItzxG0hyyOMSbJ/ztzsrAAAgAElEQVQCzhPg4Mh5Z8aKKYB79idw3mP8ph8vBQpQgAJWCrREfKjwy9g2yKG9le5OyXVB7yFMvedFp5RrS50LznkR4egfbMltNKkXBkfV1dUYHBw0SsI4CwRaW1vR0dFhQabiUmipfUh0nYNcnH/GFSfIVRSgAAW8LRCa+X34a97hbQR2TwEHCnBw5MBDY8kUOOuRHjx0kM8V55VAAQpQwGqBSr+MmVE/nu7je4+sthc93+KwhH+77h7Ry7S1vunvHkXjnG/bWsN4yTk4Gk+Iv2+2QDQaxapVq8ze1rT98tkhxLvORm74SdP25EYUoAAFKOAtAV/VKQjP+qm3mma3FHCBAAdHLjhEtuA9gTm/3Qv9nRt+RcLOWAb9KT5uxHtXATumAAXsFFjWoGJTD4dHdp6BiLnXDvVi5p3PiliaEDXVL/Rh5juuEqKWYxXhhcGR0AfgseIkSRp7r1E4HBa0cw3x7WchO8hHcQp6QCyLAhSggLACkq8WcmgGoGWQG30G0WXdwtbKwihAgaMLcHDEK4MCDhO4a18cFzze97eq9ccm6e/e0PLAiwNpZPT/wQ8FKEABCpRdgMOjshM7LsGcsIx/v+5ux9VtVcGBKh+WnM3BkVXeR8ujqipSKQ697TyD1+aeN28eJk2aJEo5b6gjseNCZPpuFbY+FkYBClCAAoIJSH4okXmApECLb0M+N/y3AsMzfwBfzdsEK5jlUIACxxPg4IjXBwUcJnDRE324c2/8qFVPCCmYXOFDPJsfGyLxQwEKUIAC5RVYUq/iqV7+ELa8ys7a/cz4ADpue8pZRVtY7cr1/4t85oiFGQtL5fY7jmpqajAwMFAYCqPLItDS0oL58+eXZW8zNk3uvhLpI78wYyvuQQEKUIACLhfQh0WSHIGW2gstfeCo3frr3oPQdLEfWezyY2J7FChYgIOjgsm4gAL2Ciz8/T5DdxVNq/SjISSjL6mhO5axt2hmpwAFKOBigbk1AewZyWI4w8eGuviYDbc2PSTjvF/dDySzhtd4KfCECx+HPyDuu6DcPjjS36cTi8W8dMkJ2WskEhl7RJ2on+S+byB98Eeilse6KEABClBAAAE5NBOyrx5atgdawsBj6KQAoku3ClA5S6AABYwKcHBkVIpxFBBA4J79CZz3WG/BlXRUB1Dhl7B/NIcDcf4gq2BALqAABSgwjsCMqH9sqK8PkPihwOnpYSz8w0ZCHEVg1od6UTvtB8LauH1wJCy8xwpbuXIlqqqqhOw6deBapPbzG+FCHg6LogAFKGCzgBxohqxOGXsEXS7+YsHVhGf9FL6qUwpexwUUoIA9Ahwc2ePOrBQoSuDzT/bhjj1Hf0ydkQ1lCZhXE4BflsbuQhpM89vxRtwYQwEKUMCIQFNIQX1Q4aNCjWC5PKYlKOOztz0GX/+oyzstvL2JqyS0nnRN4QstWuHmwZF+l8voKK9Jiy6lY6Zpb2/H1KlT7S7jqPnTh29Aco+4f38KicaiKEABCrhcQFKikEOzAGjIjT4L5HNFd+yv/wBC075e9HoupAAFrBXg4Mhab2ajQEkCS2/eN/b+IjM+0YCMtqgf2XweL/SnkTNnWzNK4x4UoAAFHCsQVCTMrQ1gSw/fe+TYQzSp8I9pcSy96XGTdnPPNuEJASz45HphG3Lz4Ki2thb9/f3C2nuhsMbGRixZskTIVjO9v0di58VC1saiKEABClDAYgFJgRKeD8gBaIntyGfNeT+ipFSgcsmzFjfDdBSgQLECHBwVK8d1FLBY4L4DCax9tPDH1Bkpc2JYwaSIDyNZDVsH+D4kI2aMoQAFKHA8gWUNKjZxeOTpi6QuIOPiezdD3W/Of2i7CXPFF74B5NNCtuTmwVE4HEY8Xvyd60IemIOKUlUVJ598MmRZFq7qzMCfkeheC+T5NALhDocFUYACFLBQQAl3QFKqoKX3Q0vtLUvm8OyfwRddXZa9uSkFKGCuAAdH5npyNwqUTeCSJ/twewmPqTNa2PSoH/WqjJ5kDjuH+a4Oo26MowAFKPB6AQ6PeE18UEpi1a8eJcTrBDq/8CfI+U1Curh5cCQkuIeKWrZsGerq6oTrOBt7FImutcjnYsLVxoIoQAEKUKD8AnJwGuRAE7RMP7TEK2VPGGg8DcFWPha17NBMQAETBDg4MgGRW1DACoGVt+7HkMXvJJpTE0DEJ2HvSBaHEsU/x9YKH+agAAUoIKLAojoVz/TxsXUino0VNen/DL3siecQ6TpiRTrH5Jhz+h5Em24Qsl63Do6i0ShiMQ4G7LroZsyYgba2NrvSHzOv/q4KfWikpQ8IVxsLogAFKECB8gnIgUbI6jTktQRyo8+VL9FRdpZ8tahcLOYXiCyFYDIKOECAgyMHHBJLpMADBxI4p0yPqTOi65MlzK3xQ5EkbB/KYDjDx1gYcWMMBShAAV2go9qPnoSG3hQH8F68Ik71pXHKjQ97sfVj9jz5n7JoWfo1IU3cOjji+43su9x0+87OTvsKOEZmLbkD8a5zLfl2uXDNsyAKUIACHhSQlAjkUPtY57nR5219bHB49o3wRVd68BTYMgWcJcDBkbPOi9V6VOCyTf24ZdeoEN1XB2TMiPqR0fJ4rl/M9xMIAcUiKEABCrxGoLXCB30I3x3je+S8dmH4JGD9cy+j6sX9Xmv9mP1WzQyg4/3rhfRw6+DI7/cjk+GfP1ZfdD6fDyeddBICgYDVqY+bL5/pQbzrHORGnhKqLhZDAQpQgALmCyiRBYAcgpbciXxGjLvgA02nIzjlCvOb5Y4UoICpAhwcmcrJzShQHoGTbj+A3qR431RvCfvQHFEwnNbw8hB/GFGe0+euFKCAWwRqVRmTI348289H17nlTI328c5AFm/72YNGw10fJ/tldF70RSH7dOPgSJZlaBrvFrfjglu0aBEmTJhgR+pj5sxrSSS6zkZ26CGh6mIxFKAABShgnoASmg34a5BPHx4bGIn2kQMTULGQ7wEV7VxYDwVeL8DBEa8JCggu8ODBJM5+pEfwKjF2F5L+Q9EjiRx2j2SFr5cFUoACFLBDQJaAJfUqNvdweGSHv50512/vRt2WXXaWIFTuVVf/ElqyW6ia9GLcODiqrq7G4OCgcNZuL6i1tRUdHR3CtZnoXodM//8JVxcLogAFKECB0gRkdQoktRnIDiEX31raZhasDrf/Er7K5RZkYgoKUKBYAQ6OipXjOgpYJHDVln78docYj6kz2vLcmgBCPgl7RrJjgyR+KEABClDgHwU6G1Rs5PDIU5fFW4Ia3rXhfk/1fLxmF5z9EsJVvxfOg4Mj4Y7EkQVVVlZi9erVwtWe2HkpMr2/Fa4uFkQBClCAAsUJSP46yMEZgJZGbvSZ4jaxaZU68Uyoky62KTvTUoACRgQ4ODKixBgK2CjwljsO4GDcmcOXgCxhTk0AEoBXhjIYzfIxKTZeSkxNAQoIJrC0gXceCXYkZS/nC7v3oOnx7WXP44QE0989isY53xauVDcOjoRDdnlBkiThxBNPRCQSEarT5J4vI334eqFqYjEUoAAFKFC4gCSHIIc7AEmBNvoC8lqi8E0EWKHfIVWxgF+qEuAoWAIFjinAwREvDgoILPDwoSTOfFj8x9QZIdQfYzct6kcqm8cLA2kjSxhDAQpQwPUCC2oD2DaUQSqXd32vbBBYE8rjfdffRwoA9Qv9mPmOK4WzcNvgSFVVpFJ8NKaVF9q8efMwadIkK1OOmyu1/7+QOvC9ceMYQAEKUIAC4gookXmQ5ApoqT3Q0gfELbSAyiLtv4JS2VnACoZSgAJWCnBwZKU2c1GgQIEvPz2AX3aNFLhK/PBJER8mhhUMpbWxO5H4oQAFKOBlgVlVfgxn8jgY5/vhvHAdfO7gfkx68GUvtHrcHv0VPpyw9irhHNw2OKqtrUV/f79wzm4tqLm5GQsWLBCqvfShnyC592tC1cRiKEABClDAmIAcaoPsr4eW6YGW6DK2yEFR6sSzoU76nIMqZqkU8JYAB0feOm926zCBt995cOw9QW7+tFX5UR2QcSiRw16X9+rmc2RvFKBAaQItER8q/DK2DfKOzNIkxV/dGZbw0evuEb9QCypcdeWPoaUPWZDJeAq3DY6i0ShisZhxAEYWLRAOh3HSSScVvb4cC9M9v0Zy1+Xl2Jp7UoACFKBAmQTkQAvk4GTkcyPIjb5QpixibCuHZqJi3p/FKIZVUIACbxDg4IgXBQUEFXj0cBJnPOSOx9QZJZ5bE0BIkbBrJIPeJN+HZNSNcRSggDsEKv0yZlb58HQvh0fuONFjd3F+3xFMu/t5t7c5bn9LPvsEAurd48ZZGeC2wZGVdl7PtXLlSlRVVQnDkOn/IxLd5wtTDwuhAAUoQIFjC0i+Guh3FyGfRW7kKU9RRTp+A6Viqad6ZrMUcIoAB0dOOSnW6TmBbzw7iBteGfZc33rDQUVCe7V/rPeXBzNI8t0fnrwO2DQFvCqwrEHFph6+k8TN578wLOF03nWEWR/qQ+20/xHqqN00OIpEIhgdHRXK163FzJ49G9OmTROmvezQ/Uh0rXPsC9OFgWQhFKAABcopIKtQwnMgSX7k4i+N3WHkxY/afA7Ulou82Dp7poDwAhwcCX9ELNCrAu/68yF0x/j+n7qggqkVvrHh0YsD/Ba+V/9+YN8U8JpAZ4OKjRweufrYz4n1Ydb/PePqHsdrbsJKGVNP/uJ4YZb+vpsGR3y/kTWXTmNjI5YsWWJNMgNZcsObEO9eh3zGW08uMEDDEApQgAJCCIwNi3xV0FL7oaX2CFGTnUXoHpG5t9tZAnNTgALHEODgiJcGBQQUePJICqc/eETAyuwtaXLEhwlhBYMpDds5VLP3MJidAhQou8CSehVP9fLOo7JD25SgPSzj7OvvQT6ft6kC+9OGmwJYcPp6+wt5TQVuGhzp79yJx+NC+bqtmEAggFNOOQWyLAvRWi7+MhLda6EldwpRD4ugAAUoQIFXBeTgdMiBJuQz/cgltpHldQKRjt9CqRDnSxg8IApQ4FUBDo54JVBAQIFvPz+In7zszcfUGT2OWVV+VAVkHIznsG80a3QZ4yhAAQo4SmBeTQB7RrKIZfjeN0cdnMFiz0gMYu6tWwxGuzNs5eXfRj4nzuPU3DQ4cucVI1ZXy5YtQ11dnRBFaal9Y0Oj3CjfnybEgbAIClDA8wJyYAJkdSryWhy50ec873E8ALV5LdSWz9KIAhQQTICDI8EOhOVQQBd4792Hxt7tw48xAf0Hq6oiYedwBv0p/nDVmBqjKEABpwhMj/qR1fJjAyR+3CUwNSTjvJsegjzq3TvLOi/9M2RsFOZg3TI4ikajiMViwri6sZAZM2agra1NiNby2SEkus9BNvaEEPWwCApQgAJeFZCUKijhWWN3lOdGNnuVoeC+lch8RObcUvA6LqAABcorwMFReX25OwUKFtAfS/Sx+/mYuoLhAIR8EtqrAtCQx9bBDNI57z7+pxg/rqEABcQVaAopaAgqeIHvehP3kIqs7JOZESz6/ZNFrnb+sjmf3IvohA3CNOKWwVFNTQ0GBgaEcXVbIfr7ozo7OwVpS0N8+9nIDt4jSD0sgwIUoIDHBCQ/lMhcQApCS2yFPsznp3CBSMfvoFQsLnwhV1CAAmUT4OCobLTcmALFCXzvxSH84CV+Q7Q4vb+v0n/A2lrhQzyXx0v8QWupnFxPAQoIIBBUJMypCfC9RwKchZklTFRlXHjH4/D3jpi5rWP2mvyWLFqWfU2Yet0yONLfvZNOp4VxdVMhiqLg5JNPhm4swiex4yJk+vgtbRHOgjVQgALeElDC7YCvBvn0QWjJXd5qvgzdqs3nQW05vww7c0sKUKBYAQ6OipXjOgqUSeBD9x7G8/38D30zeadU+KB/W19/jF13jI8ANNOWe1GAAtYLdDao2Njj3UebWS9e/owfzcfR+ZvHy59IwAxVMwLo+MB6YSpzw+BIlmVoGh/dW66LatGiRZgwYUK5ti9o3+Tuq5A+cmNBaxhMAQpQgALFC8jBVkiBZiA7hFz8peI34so3CCiRhYjM+QNlKEABgQQ4OBLoMFgKBfT3GunvN+KnfAKzqvyIBmQciOdwYJTvCymfNHemAAXKKbCsQcUmDo/KSWzp3jUBGZfcvwXBvf2W5hUhmSRLWH7xNSKUMlaDGwZH1dXVGBwcFMbUTYW0traio6NDiJZS+76J1MEfClELi6AABSjgZgE50ARJnQrk08iNPO3mVm3vLTL3j1DCYvxz1nYMFkABAQQ4OBLgEFgCBf4q8LPtw/j6M/wPfauuiPm1AfhlaewupKE0v5lrlTvzUIAC5ggsrlPxdB/vPDJH0/5d3i+ncOIvH7G/EBsqWHX1r6Elt9uQ+Y0pOTgS4hiELKKyshKrV68WorbUwR8gte9bQtTCIihAAQq4UUDyVUIOzgIkGbnhTW5sUcieglPWI9D0SSFrY1EU8KIAB0dePHX2LKzA2kd7cd+BhLD1ubWwiF/GrKgfuTzG3oeUzefd2ir7ogAFXCbQUe1HT1JDbzLnss68105IkXD5xhdQsd17dx4vOGsrwtW/E+LQ3TA4EgLShUWsWbMGkUjE9s7SR36G5O4v2l4HC6AABSjgOgFJgRKeC0mJIBffhnzWe3eC232mvpq3ITzzB3aXwfwUoMBfBDg44qVAAUEEYmkNb7njAEazHFrYeSSNIQX6O5FGMhr0RwfyQwEKUEB0gdYKH3x/uXtS9FpZ3/EF3u3P4M0/f8hzTNPeFUfT3P8Uom+nD45UVUUqxTsRzb6Y5s2bh0mTJpm9bcH7ZXr/gMTOzxe8jgsoQAEKUODYAnKoDbK/AVr6ELTkDlLZKCD5qlCx8BFIctjGKpiaAhT4qwAHR7wWKCCIwD37EzjvsV5BqmEZuoD+w1h9kKR/k3/nMN+HxKuCAhQQV6BWlTEp4sNz/Wlxi2Rl4wpIAK56cRuqn983bqybAuoW+NH2ziuFaMnpg6Pa2lr09/Mb0mZeTM3NzViwYIGZWxa1V3bgLsS71wF5/jtpUYBcRAEKUOA1ArI6BbLagnxuGLnRF2gjkEC47UfwVb9FoIpYCgW8K8DBkXfPnp0LJvDVZwZx4/ZhwapiOX8VmF3lR2VAxr6RLA4l+EgoXhkUoIB4ArIELKlTsbmXdxuIdzrGK3q7msPbb3jA+AIXRPoiCpauu1qITpw+OIpGo4jFYkJYuqGIUCiEk08+2fZWsrHHkOheh3yW70K1/TBYAAUo4FgB2d8IKTgVyOeQG9ni2D7cXnhgwqcRnHyZ29tkfxRwhAAHR444JhbpBYH33HUI24f4aDTRz1qSgHk1gbHHQnUNZTCc0UQvmfVRgAIeE+hsULGxh8MjJx/7Fd07UL9pp5NbKLj2VVf+BFr6YMHrzF7g9MGR2R5e32/lypWoqqqylSE3+tzY0EhLeetORFvRmZwCFHCNgKRUQA7NgiT5kR3eBID//S764SqR+YjMuUX0MlkfBTwhwMGRJ46ZTYou8NJAGu+/57DoZbK+1wlU+mXMrPIjq+XxQn8afDsVLxEKUEAUgaUNKjZzeCTKcRRcx5uCGt6z4f6C1zl5wZILNiIQ/LPtLTh5cBSJRDA6Omq7oVsKmD17NqZNm2ZrO/q7NuJda6ElttlaB5NTgAIUcJaABCU8F5KvErlEF/KZHmeVz2pRMf8uyMEZlKAABWwW4ODI5gNgegroAhteGcZ/PMtHTzj5amgKKZhc4Ru7A2nbIO8cc/JZsnYKuEVgQW0A24YySOU41nbimV6ydy8mPvqKE0svqua2D/ajbvq1Ra01c5GTB0d8v5F5V0JjYyOWLFli3oZF7KT/oDPedS4fp1SEHZdQgALeFJBDM6E/jk7LHIGW6PImgku6DrZejUDjx13SDduggHMFODhy7tmxchcJnPNILx44mHBRR95uZWqlD/VBBT2JHHaP8AXG3r4a2D0F7BWYVeXHcCaPg3H+WWTvSRSefXUY+MB19xa+0KErJqyQMfWUL9pevZMHR+FwGPF43HZDpxfg9/vxpje9CbIs29ZKXksi0XUOskMP2lYDE1OAAhRwgoCsToastiCfSyA3+qwTSmaNBgT8te9EaMb3DEQyhAIUKKcAB0fl1OXeFDAgMJjWsPq2/cjzC+EGtJwX0l7tR8QvY+9IFkcSOec1wIopQAHHC7REfNAfrfnyYNrxvXitgYsOH8Dk+7d6ou1QUwALT19ve69OHhzZjueSApYuXYr6+npbu0l0n4dM/x221sDkFKAABUQVkPz1UILTxh4Vnxt7bxE/bhOQ/HWoXLTRbW2xHwo4ToCDI8cdGQt2m8Bd+xK44PFet7XFfl4noEjA3JoAZEnC9qEMRrN8KScvEgpQwDoBfXA0I+rDM30cHlmnXnqmpWEJH7vuntI3csgOKy//LvK5mK3VOnVwFI1GEYvZa2frwZmUfMaMGWhrazNpt+K2Sey6DJme3xS3mKsoQAEKuFRAUsKQQ7MgSUFkR7YAeT4e3qVH/be2wrNvgC96otvbZH8UEFqAgyOhj4fFeUHgy08P4JddI15olT3+RaAqoP8A1490Lo8XBvhDXF4YFKCAdQJLG1Rs7klZl5CZShY4r78H0+96ruR9nLBB56V3QcaTtpbq1MFRTU0NBgYGbLVzenLdcPny5ba2kdz7VaQP/dTWGpicAhSggEgCSrgDkq8GuWQ38unDIpXGWsosoE48E+qki8uchdtTgALHE+DgiNcHBWwWeNv/HcS+Ub57wuZjsC39xLAC/TFSQ2lt7E4kfihAAQqUW6CzQcVGDo/KzWza/vPDEj7tkbuOOv5tL6ombjDNrpiNnDo40t/Lk8nw3yOKOXN9jf4+o5NPPhmqqha7RcnrUvu/i9SB/y55H25AAQpQwOkCcnAG5EATtEwvtMQrTm+H9RcpoFQsQqTj90Wu5jIKUMAMAQ6OzFDkHhQoUkC/2+SD9/BbM0XyuW7ZtEo/6oLy2LuQ9oxwmOi6A2ZDFBBI4IR6FVt6eeeRQEdy3FLOHunH7D8+7ZRyi65z0ptzmNT51aLXm7HQiYMjfeihaXwEbinnv2jRIkyYMKGULUpaq99lpN9txA8FKEABrwrIagskdTKgpZAbcf+/83j1nAvtu3LhY5ACTYUuYzwFKGCSAAdHJkFyGwoUI3D9tmF887nBYpZyjcsFOqr9CPlk7BnJoDfJHwa5/LjZHgVsEZhXE8Ce0Sxiaf4ZY8sBFJB0VkjGOT+/F3D5+/Gi0wOY88H1BciYH+rEwVF1dTUGB/nvk8VeDVOmTMGcOXOKXV7yunTPb5DcdVnJ+3ADClCAAk4TkHy1kEPT9fs+kRve6LTyWa8FAqFpX4e//gMWZGIKClDgaAIcHPG6oICNAp988Ag2HuE3vm08AuFT+2UJ+hBJloBtQxkksnnha2aBFKCAcwSmR/3IaXns5l2Owh/aZ5JDmHfLZuHrLLXAFZd+qdQtSlrPwVFJfI5bXFlZidWrV9tWd6b/DiS6z7MtPxNTgAIUsFpAklXIodmQlMjYnUV5LWl1CcznIAF/7bsQmvFfDqqYpVLAXQIcHLnrPNmNgwQGUhpW37bfQRWzVLsFqgMy9B/ypnJ5vDiQtrsc5qcABVwi0BhS0BCU8eIA348i8pFOCcq44A+PQI4lRC6z5NpWXvUb5FP2vc/AiYOjktE9vMGaNWsQiURsEcgOPYhE11rktbgt+ZmUAhSggJUCSqgdkr8WWnIntPRBK1Mzl4MFJH8jKhc97uAOWDoFnC3AwZGzz4/VO1jgz/vi+OzjfQ7ugKXbKdAc9qE5rGAwraErxh/22nkWzE0BNwioioS5NQE8xfceCX2cn8iOYMnvnhS6xlKLW3DmywjX/LbUbYpe77TBkaqqSKV493oxBz537lxMnjy5mKUlr8mNbEFcHxpljpS8FzegAAUoIKqAHJwOOTAB+Ww/cvGXRS2TdQkuEOn4PZSKRYJXyfIo4E4BDo7cea7sygECl2/qx827Rh1QKUsUXUC/C6k2IONwIoe9o1nRy2V9FKCAwALLGlRs6uEPoUU9okZVxuf+9CQCh2OillhyXdP+XwJN875V8j7FbuC0wVFtbS36+/uLbdez65qbm7FgwQJb+s8lXkaiax205A5b8jMpBShAgXIKyIFmSOpkIJ+FPiTnhwKlCqgt50Nt5mNdS3XkegoUI8DBUTFqXEMBEwROvO0A+lM5E3biFhT4u4D+PqSQT8aukSz6k7y+eG1QgAKFC3B4VLiZlSs+jARW/PoxK1Namqtuvh9t/3KlpTlfm8xpgyP9HT3Dw8O2eTkxcTAYxCmnnGJL6VpqPxLda5Ebfc6W/ExKAQpQoBwCkq8acnAGJMmP7PAT5UjBPT0soFScgEjHTR4WYOsUsE+AgyP77JnZwwLP96fxoXsPe1iArZdbQH/s1OxqP6Q88PJQZuy9SPxQgAIUMCqwuC6Ap/v4LjWjXlbGRf0SvvDwMwjt6rUyrWW5fGEFS8+72rJ8r0/ktMGRbVAOTrxixQpUV1db3kE+OzQ2NMrG3Dv4tRyVCSlAAfsEpACU8GxISiVyo88in+PTVOw7DPdnrlzyLCSlwv2NskMKCCbAwZFgB8JyvCFw7UsxXPvikDeaZZe2C9SqMqZW+pHM5vHSIH8QbPuBsAAKOERgTk0ARxI59PLuReFO7H1KCmt+8YhwdZlV0KorfwotfcCs7Qrax0mDo0gkgtFR/qCukAOePXs2pk2bVsgSk2I1xLvORXbgLpP24zYUoAAF7BGQw7Mh++qhpXZBv4uSHwpYIRCa8X34a99hRSrmoAAFXiPAwREvBwrYIKDfbaTfdcQPBawWaIn4MDGkYCCtoTuWsTo981GAAg4TmFLhQ0CW0MU/L4Q6OVWWcMWWF1G57aBQdZlVzJILNiEQ/JNZ2xW0j5MGR3y/UUFHi4aGBpxwwgmFLTIpOrHzc8j03mzSbtyGAhSggLUCcnAa5PwvVloAACAASURBVMAE5LODyMW3Wpuc2SgAwN/wQYSmfo0WFKCAxQIcHFkMznQU6EvmsOZ2e75FS30KvFZgRtSP6oCMQ4kc9o9miUMBClDgqAL6XYuTIj48xy88CHWFvMufwVt+/pBQNZlVTNsHB1A3/ftmbVfQPk4aHIXDYcTj8YL682qw3+8fe6+RoiiWEyR3X430kZ9bnpcJKUABCpQioA+KZHUK8tCQG95cylZcS4GSBeRAMyoWPlzyPtyAAhQoTICDo8K8GE2BkgVu2TWKyzb1l7wPN6CAmQJzqgNQfRJ2DWcxkMqZuTX3ogAFXCAgS8DiOhVbelMu6MY9LVy19RXUPLvXPQ39pZOm5TKmvemLtvTlpMGRLUAOTbp06VLU19dbXn1q37eQOvgDy/MyIQUoQIFiBCRfFeTgdEhyENnY48VswTUUKJtAxbw/QQ61lW1/bkwBCrxRgIMjXhUUsFjgs4/34c/7+O1Qi9mZzqBASJEwq8oPDcDWwQyyWt7gSoZRgAJeEOhsULGxh8MjUc76bWoO77zhAVHKMa2OUGMACz+13rT9CtnIKYOjaDSKWCxWSGuejZ0+fTpmzZplef+pgz9Eat83Lc/LhBSgAAUKEpAUKOEOSEoVcqPPI5/jP1sK8mOwZQLByZcjMOFTluVjIgpQAODgiFcBBSwWOOHmfUhk+cN4i9mZrgiBuqCC1gof4lkNLw/yfUhFEHIJBVwpsLRBxWYOj4Q528t37ETDxh3C1GNWISsv/665P7ySApCUyNgvyK/+deyXHAFe87/3JN4DTdOQz+fH/vrXX6/9v//6v1OpFPRf2az1j3utqanBwMCAWdyu3Ud3Wr58ueX9pY/ciOTuqyzPy4QUoAAFjArIodmQ/fXQUnugpdx397JRB8Y5R8BXdRLCs653TsGslAIuEODgyAWHyBacI6B/S/uTDxxxTsGslAJ/EdDfb9IUUjCQzmFHzPofkPEgKEABsQQW1gXGBsqpHL8IYffJnBLK49Tr77O7DNPzL7vkbijSE+PuK/lqIQdbIautf/9roPkfhkFjgyE5NO5exQbkcrmxAdKxfo2OjiKRSBS7/VHX6e/syWT4pY7joUqSNPZeI1VVTbUfb7NM3y1I7LhovDD+PgUoQAHLBcb+Wak2I58dQi7+kuX5mZACpQpEl3WXugXXU4ACBQhwcFQAFkMpUKrAj1+O4TvPD5W6DddTwFaBmVE/qgIyDiayODDK9yHZehhMTgEbBfTHWo5k8jgQ5zDZxmMYS33x/n1ofnib3WWYmr/jE/tQ1fzqt0olf+OrQ6HgdCjBaZDHfk0f+ysgmZq3XJvpdyWNjIz87dfw8PDY/9aHTYV+ZFkeuxOKn+MLLFy4EBMnTrSUKTt4D+Jda4E8h3qWwjMZBShwTAHZ3wQ5OAX6V31yw5soRQFHC0Q6boJScYKje2DxFHCSAAdHTjot1up4gXMf7cX9B8z9xqnjUdiAowXm1AQQkIGdw1kMpflDLEcfJounQBECzWEfKgMStvFxlkXombdkZQj40PX3mrehTTtFJlWhsrUWla01CE8YQuOKhZCUqE3VWJNWv2vor0Mk/Z1F+uPn9DuUjvfhY+rGP5spU6Zgzpw54weaGKG/SD7RvQ75LB8haCIrt6IABYoQkJQKyKGZkOQwsrHHitiBSyggpoA66WKoE88UszhWRQEXCnBw5MJDZUviCqy+bT8GUvzhurgnxMqKFQj7JLRV+aE/terF/vTYN9r4oQAFvCFQ6ZcxPerDs31pbzQsaJcX9hzClHtfFLS6N5blr1BR0VqDyqn6rzpEp9eicmqtY+ovZ6H63Un9/f1jQ6TBwcE3vMuourp67P/Pz9EFKisrsXr1akt59BfK60MjvifEUnYmowAF/kFAghKZC0mpQi7+IvJZ/nOCF4j7BHzVb0G47Ufua4wdUUBQAQ6OBD0YluU+gd0jWbzjzoPua4wdUeB1AvVBBa0VPoxmtbF3oPBDAQp4Q2BZg4pNPYU/dssbOuXvcklYwieuu6f8iYrMEGmOompWIyqn1b46JJpWB1/IX+Ru3lumP9bur8Okgwf575PHuwLWrFmDSCRi2UWiJXeODY1y8a2W5WQiClCAAn8VkENtkP3/n707ga/jLO89/p+Zs+noSLJsy4u871u8JM5KCEnYS1kaylYKLVxKuW2ghXALl95CC12gLS2U9UIphd42pWUNYQ0QlhAge+LETpx4iTdZtiVb+9ln7mdGsuMkTnQknTNnlt98PvpIITPv8zzfd5IYPed93y7ZpSOyCweAQSDSAkaiQ23n3x3pGikOgSAJ0DgK0myQS6QFbnh0VO+542Ska6Q4BJ4osCSX0LyMpZMlW/uHaCLxhiAQdYGLu9K6neZR06b5bQMntOp7O5oW/4mBZ62bp9lbFmrOloXq3LggMHlFIZGxsTEdOXLE+yoUClEoqS41bNq0SUuWLKnLWLUM4pRPaMxtGnFuSC1c3IMAAnUScM8sMlLdUmVE1bEH6jQqwyAQDoHced/3tmLkQgCBxgvQOGq8MREQ8ATef9cp/de+ETQQiK3A6vak2lOmekYr6s1XY+tA4QhEXWD73LTu6mPlUTPmeVPW1Js//4NmhPZiWumEZm8ebxTN3tKt3JJZTcslToHz+bz6+vq8JlKct7Dr7u7Wli1bfJt6xy4ov+daVQZ/4ltMAiGAQHwFjGSXzMwySQbN6vi+BlQuKbP8r5Xqeg0WCCDggwCNIx+QCYGAK3DNTb3aPciKC94GBAxJGzpTSpqG9g2VNVzm3C/eCgSiJrB5dkruFq1DJf759ntu3zJ6Shtu9G8Lj8zc1olmUbe3uig9q8Xvkol3lkCxWNSJEye8RlJvb29sbDKZjK666ipf683v/WOVT37L15gEQwCBeAkYVqvMlrUyzKwqQ7+QOEk2Xi8A1Z5TIDn35WpZ8ffoIICADwI0jnxAJgQC+Yqj7V8/DAQCCDxBIJc0taotoYoj7TxVwgcBBCIksKo9qYrteA0kLv8EVreYeuv1P5aKjXM3k5YWXL5cC56xQnO2dcuwTP8KJFLNAqVS6UwTyW0klcvR/QDTpZdeqlmz/FvhVnj0/6h04ks1zwU3IoAAAlMRsLKbZCQ6VR3bJafCdvdTsePe6AuY6aXKbflx9AulQgQCIEDjKACTQArRF/jlsYLe9LMT0S+UChGYgcC8FkuLWxMarTjaPUATaQaUPIpAYATcf67nZiztojHs65z8j+KQtnz9jrrHbFvWqfmXr/CaRtkF7XUfnwEbJ+A2jY4fP66enh719/c3LlATRl63bp1WrFjhW+TCoQ+q1Ps53+IRCAEE4iFgtqyRmeySXToqu7A/HkVTJQLTFGjb9iu52zdyIYBAYwVoHDXWl9ER8AQ+vWtIH985iAYCCNQosDSXUFfGUn/R1qPD0f2EdI0c3IZAqAXSlqFNnSndzblHvs3j4oypd3zjVlkDY3WJOf+y5V6zyP3OFX4Bt3F09OhR76taDfeZg11dXdq+fbtvk1Ls+biKRz7qWzwCIYBAtAXM9BKZqW459piqo/dHu1iqQ6COAi2rP6lk5wvrOCJDIYDAuQRoHPFeIOCDwFtuOaFbegs+RCIEAtETWNORVFvS1JHRio7lw/0LrujNDhUhULvARV1p3XGiWPsD3DkjgddXR7X9y7+a9hjuiiKvWXT5CrkrjbiiJzA2NnamgTQyMhK6AhOJhK6++mpZluVL7qVj/6rCwb/yJRZBEEAgugJGco7M9ArJMFUdvj26hVIZAg0USM1/ozJL/6yBERgaAQRcARpHvAcI+CBwyTeOaLjMAeE+UBMiwgKmIW2YlVLClPYMlr0t7bgQQCBcAjSP/JuvuSlT7/rB7UodndqK57nbF3tnF7lNI/csI67oCziO4zWQ3G3s3LOQwnJdeOGFmjt3ri/plk/8t/KPvseXWARBAIHoCRhmi8yWdTKsnCrDv5Kcxp1DGD09KkLgyQJW6xa1bvw6NAgg0GABGkcNBmZ4BPYOlfWS7/cCgQACdRRwVyCtbE+oaksPcHZKHWUZCoHGC1wwN822dY1n9iK8WgVd9qVba4q28Fkr1X31as3Z0l3T/dwUTYGTJ0+eWYVUqQT3F5srV67U2rVrfZmE8snvKL/3bb7EIggCCERLwMpukpHoVDW/W06ZM4+jNbtU02yB9gsflIxUs9MgPgKRFqBxFOnppbggCHx1/6jee+fJIKRCDghEUmB+i6VFrQmNlm3tHuQ8pEhOMkVFTmBjZ0rH81X1Fdh+spGTm0sY+tNb71N2/7l/WWWlE16zyP3qWO3Pyo1G1svY9RPI5/NnGkjDw8P1G7gOI3V2duqSSy6pw0iTD1EZ/JnXNHKq4dvKb/LquAMBBBohYGZWy0zNk106JruwtxEhGBMBBCRl1/27Eu2XYYEAAg0UoHHUQFyGRsAVcJtGbvOICwEEGi+wLJfQnIyl/kJVB0aC+0npxksQAYHgCyzPJWSa0r4h/llt5Gxdkyjpyn+/5XEh0p1ZdV+9St1XrVbroo5GhmfsCAgcPHhQ7ldQzkFyzzVKp9MNl62O3K0xt2lUYueAhmMTAIGQC5ipRTLTi+XYeVVHd4S8GtJHIBwC6UVvV7qbFcHhmC2yDKsAjaOwzhx5h0bA3abO3a6OCwEE/BVY05FULmHq8GhFJ1jV4C8+0RCoUaAzbWpxNqH72XKyRrGp3+aeC/e+ex9U+64er0nkNou6r1ql9Ozs1AfjidgKVKtVr3nkfrmrkZp1bd26VQsXLmx4eDv/sMb2vlV2ntUCDccmAAIhFTASs2W2rHKPDld1+PaQVkHaCIRXINFxhbJrvxDeAsgcgRAI0DgKwSSRYngFhsu2LvnGkfAWQOYIREAgYRpa15GUZUgPD5ZVqDoRqIoSEIiOgGlI589J666+YnSKClglv56q6I9SRS28apUSLcmAZUc6YRIolUo6cOCA10Aql/39YNTSpUu1cePGhnPZpR7l97xV1dH7Gh6LAAggEDIBIyWrdaMMM6fKyB2SzZ9dQjaDpBshAcPMqm37/RGqiFIQCJ4AjaPgzQkZRUjglt6C3nILh2BGaEopJeQCHSlT7vZYbu/oAVY4hHw2ST9qAhd3pXX7CX4BU895dVd0vW51m357dU7tKbOeQzNWzAXGxsbOrECybbvhGrlcTs985jMbHsepDiq/522qDN3a8FgEQACB8AiY2Y0yE7NVzT8ip3wsPImTKQIRF2jddKOsbOM/VBJxRspD4CkFaBzxciDQQIGP7xzUp3cNNTACQyOAwHQFFmQtLcwmNFq2vZVIXAgg0HyBi7rSuoPmUV0m4jeWt+p1q3Pa2Jmqy3gMgsC5BIaHh70G0qFDhxoK5DaN3OZRYy9bY3veqsqp7zc2DKMjgEAoBKzMSik1X075hOz8nlDkTJIIxE0gs+wvlJr3+riVTb0I+CZA48g3agLFUeBNPzuhXx4rxLF0akYgVALL2xKanbbUV6jq4EglVLmTLAJRE9g2J6UHB8oqsq3ktKb2wq601zB6/mLOMJoWIA9NS2BgYMBrIPX09Ezr+ad7aNOmTVqyZEndx33igPn971K576sNj0MABBAIroCZ6paZXirHzrNdZXCnicwQOCOQnP1itaz6J0QQQKBBAjSOGgTLsAi4Atu/flj5Cuep8DYgECaBtR1JZROmDo1U1F+shil1ckUgMgLrZyU1VHLUM0Yjt9ZJXdBi6XVr2vSGtW1yz43iQqAZAv39/V4D6dix+mzltHDhQm3durXhpRQOfkClY19seBwCIIBA8ASMRIfMzBrJMFUdvj14CZIRAgg8pYCZWqjc1p8jhAACDRKgcdQgWIZFYPdgWdfc1AsEAgiEVCBlGlrTkVTCNLTrVEllmyZwSKeStEMqsKg1odaEwVaSNczfq1fl9Ma1bVqaS9RwN7cg0HiBI0eOaM+ePcrn89MOlslkdNVVV037+VofLB75RxV7Plnr7dyHAAJREDASsrLnybBaVR2521thxIUAAuEUyG39mczUonAmT9YIBFyAxlHAJ4j0wivwX/tG9P67ToW3ADJHAIEzArNSppa1JVS1pQdOlZBBAAGfBHJJU6vak7qvv+hTxHCFuXxBxmsYPWN+JlyJk20sBNymkds8cptI07kuvfRSzZo1azqP1vxM8ehnVDz8dzXfz40IIBBuATO7QWZituzCPtmlo+EuhuwRQMATaFn5ESXnvBQNBBBogACNowagMiQCrsB77jipGx4dBQMBBCImsDBraUFLQqMVm5UQEZtbygmugHtuz50naB6dnqFluYTeuK5Nr1qZC+6kkRkCEwLTWX20du1arVy5sqGGpeP/ocKB9zU0BoMjgEDzBczMSpmpBbLLJ2TnH2l+QmSAAAJ1FUjN+21lln2grmMyGAIIjAvQOOJNQKBBAr/23aM6MMLZDA3iZVgEAiGwvC2h2WlLx/MVHR7lPKRATApJRFbg4q60bqd5pN9aldNbN3WoM21Gdq4pLHoCo6Oj2rdvX02rj7q6urR9+/aGIpT7b1B+33UNjcHgCCDQPAG3UWRklkvVvKqj9zUvESIjgEDDBazserVu+nbD4xAAgTgK0DiK46xTc8MFThVtXf7N6W3L0fDkCIAAAg0RWNeRVGvS1L7hsgaKdkNiMCgCcReI88ojt1H0zs2z9PIVrXF/Dag/xAKHDx/W3r17n/LsI8uy9OxnP1vu90ZdlYEfaWzv2ySbVYyNMmZcBJohYFjtsrJrJZmqDN/ejBSIiQACTRJou2CHd2YZFwII1FeAxlF9PRkNAU/gxz15XXtrHxoIIBBDgYxleGeyJE1px8mSbCeGCJSMQAMFtsxO6dGRioZK8WnQPnNBRtdtnqX1s5INlGVoBPwRGB4e1v79+9XT0/OkgO5KI3fFUaOuyvBtyu95q5zKyUaFYFwEEPBVwJDVulmG1eatLHKqI75GJxgCCARDILv280p0XBmMZMgCgQgJ0DiK0GRSSnAEPnL/oP75oaHgJEQmCCDQFAF3hcCS1oSqjrTzVKkpORAUgSgKrG5PqmQ7OhiDLWF/f0O73n5eRxSnkZpiLnDw4EGvgZTP5z0J90wj92yjRl3VsZ1e08guHmxUCMZFAAGfBMzsepmJubIL+2WX2OnDJ3bCIBBYgXT3tUovYgvawE4QiYVWgMZRaKeOxIMs8IafHOcchiBPELkh0ASB7qyleS0JjVZsPTJYbkIGhEQgWgLzWyzNzlh6MKJN2aW5hLc13fMWt0Rr4qgGgbMEBgcHveZRoVDQpZde2jAbu/Co8nvfpurYrobFYGAEEGisgJlZLjPVLafcr2p+d2ODMToCCIRKwGq7RK3rrw9VziSLQBgEaByFYZbIMXQCl3zjiIbL8dlCJ3QTRMIINFlgRVvSO9i+N19Vz2ilydkQHoHwCqQtQxs7U7qnL1pnlfzakqyu29yhRa2J8E4OmSMwBQG3cZTJZKbwRO23OuU+70yjKmee1I7GnQgERMBMzZORXinZBVVH7w1IVqSBAAJBE3C3q2y7gH9HBG1eyCf8AjSOwj+HVBAwgcOjFT3/O0cDlhXpIIBAUAXWdSSVS5p6ZKgcqzNbgjof5BVOgYu60rrjRPibR4ak67bM0pvWtYVzIsgagaAJ2AWvaVQZuDlomZEPAgg8hYB7wL3Vsl4yLFVo+PKeIIBAjQK5LT+WmV5a493chgACtQjQOKpFiXsQmILAD4/k9Ue/6JvCE9yKAAIISC0JQyvbkkqZhu7pD/8vwJlTBPwWCHvzaFNnSu/c0qFL5zVm1YXf80E8BIIgkN/3DpX7vxmEVMgBAQQmEbBat8iwcqqOPiCnynnBvDAIIDA1gZbVn1Cy89em9hB3I4DA0wrQOOIFQaDOAh/fOahP7+IPunVmZTgEYiUwJ21pUaulqiPtjOj5LbGaUIr1TeCCuWndHcJt6161MudtTdeeMn2zIhACURcoPPpnKp34z6iXSX0IhFrAalknI9klu/io7OLhUNdC8ggg0FyB9MI/VHrxO5ubBNERiJgAjaOITSjlNF/g2lv79OOefPMTIQMEEIiEgHvGSVfG1HDZ0d6hciRqoggEGingrtxxzw/rL1QbGaZuY//Jlll6I1vT1c2TgRBwBQqHPqRS7z+DgQACARQw08tkphfLrvTLHnsogBmSEgIIhFEg0XGlsms/H8bUyRmBwArQOArs1JBYWAWe/e0e9Y6F45dVYTUmbwTiKuBuZdeZNnVktKrefCWuDNSNwKQCK9oScs8L2jcc3H9O0pahD2yfrZcsy05aDzcggEDtAsWeT6h45CO1P8CdCCDQcAEjOVdmyyrJLqo6wgH2DQcnAAIxFHD/PdO27bYYVk7JCDROgMZR42wZOYYCp4q2Lv/mkRhWTskIIOC3wLqOpHIpUw+dKmm04vgdnngIBF5gdtpSd6ulB06WAperu5LwA9s7ddl8zjMK3OSQUKgFSse+oMLBvwx1DSSPQFQEDLNFZutGSZaqw7dHpSzqQACBAAu0nX+3jERHgDMkNQTCJUDjKFzzRbYBF/jlsYLe9LMTAc+S9BBAIEoCrQlDy9uSco9Guac/eL8gj5I1tYRPwDSk8+ekdVeAzj3aOieljz9jruZmrPCBkjECARYo931F+f3vDnCGpIZAPASs1s0yrDZVx3bJqQzEo2iqRACBQAhk13xOiVlXByIXkkAgCgI0jqIwi9QQGIHP7x7Wh3fwh+PATAiJIBAzAfcX0d1ZSxXH0a5TnIcUs+mn3KcRuKgrrTtOFJtu9JxFLV7TiAsBBOorUD71PeX3vFUSK3DrK8toCNQmYLWslZGaL7twQHbxYG0PcRcCCCBQZ4H0onco3e3+eYALAQTqIUDjqB6KjIHAhMC7buvXtw6O4YEAAgg0XWBxa0JdLZYGi9VAn/PSdCgSiI1As5tHr16V059f0BkbbwpFwC+ByuAtyu99m5zqsF8hiYMAApLM9GKZ6WVyKidVHXsQEwQQQKDpAonOFyi7+lNNz4MEEIiKAI2jqMwkdQRC4CXf79XeIT7lH4jJIAkEEDgjsLI9qdlpUwdHKjqeryKDQGwFts1J68GBkopVf1cluA0jt3HEhQAC9RWojtzjNY3s0tH6DsxoCCBwTgEjOUdWZo0cpyj3nz8uBBBAIEgCbkM7t+WnQUqJXBAItQCNo1BPH8kHSaBkO9r21cNBSolcEEAAgccJuOe9rOlIqi1p6oGTJRV8/uU504FAEATWz0pqoGir16cm6peeM19bZqeCUDo5IBApATv/iMbcplH+kUjVRTEIBE7ATMvKbpKMhKojd0kOH0IK3ByREAIInBFov2gvGgggUCcBGkd1gmQYBHacLOk1PzoGBAIIIBAKgVzS1LJcQinT0D39zT/7JRRoJBkZgSWtCWUShh4ZbNwq4c60qZ++uFsJt2PLhQACDRGgedQQVgZFwBMwW8+TaXV429C529FxIYAAAmEQaN34NVmtW8OQKjkiEHgBGkeBnyISDIvAf+0b0fvvOhWWdMkTAQQQOCPQlbG0MGupYku7BkrIIBALAXfl3Yq2pHacrH/j1D1P6YtXzYuFI0Ui0GwBp3xMo7t/l5VHzZ4I4kdCwGpZIyO5QHbxoOzigUjURBEIIBAvgczS/6PU/P8Rr6KpFoEGCdA4ahAsw8ZPwG0auc0jLgQQQCDMAu5KjK4WS6eKtvYPN241RpiNyD1aAhfOTevOvvo1j7bNSen6Z8+PFhLVIBB0AbugkV2/QfMo6PNEfoEUMNOLZKaXe6uK3NVFXAgggECYBZJzXqaWlf8Y5hLIHYHACNA4CsxUkEjYBdxt6tzt6rgQQACBqAisak/K3W7r0eGK+grsZx+VeaWOJwtcPC+j248XZkyzsTOlrzyXptGMIRkAgWkKjDzwQppH07TjsXgJGIlOWS1r5TglVUfuiVfxVIsAApEWMFtWK3fe9yNdI8Uh4JcAjSO/pIkTeYFtXz2sku1Evk4KRACB+AlYhrSmIyl3a697+0sq8++6+L0EMaj4wq607jwx/ZVH7j8jNzx/QQykKBGBYAvQPAr2/JBdEwWMhKzWLTKMpCojd0sOK8ubOBuERgCBBgq0X7S3gaMzNALxEaBxFJ+5ptIGCuwdKusl3+9tYASGRgABBIIh4DaPluYSSpqG7u2f/i/Zg1ENWSDweIEts1PaP1zRcNmeEs3ytoS+88KFU3qGmxFAoHECo7uuUXV0R+MCMDICIRKwsufJSHSomt8tp9wXosxJFQEEEJieQG7LT2Sml0zvYZ5CAIEzAjSOeBkQqIPAtw6O6V239ddhJIZAAAEEwiMwr8VSd9ZSsSo9OMBWneGZOTJ9OgF35VC+4ujwaKUmqO5sQt98wQJlE0ZN93MTAgj4I0DzyB9nogRTwMyskpnull08LLuwP5hJkhUCCCDQIAH3jCP3rCMuBBCYmQCNo5n58TQCnsCHdwzo87uH0UAAAQRiK7Akl9D8Fksn8lUdGKntF+6xxaLwwAssyFqalbL00CQN0a6Mpa8+b77mZqzA10SCCMRRYPjey+SUj8exdGqOoYCZ6paRWSlVTqo6tiuGApSMAAIIjAuk5v22Mss+AAcCCMxQgMbRDAF5HAFX4E0/O6FfHpv5odpoIoAAAlEQWNWe1Oy0qT1DZZ0qTm3LryjUTw3REMhYhjbMSuqe/nOvppuVMvWfz5mvZblENAqmCgQiKOBUBjV8zwURrIySEBgXMKx2WdkNcpyyqu65RVwIIIAAAnK36GzddAMSCCAwQwEaRzME5HEEXIHLv3mEX47yKiCAAAJPEHDPQVrVnlAuaeruvqJsByIEwidwUVdad5x4/HlerQlD/3b1PG2YlQpfQWSMQMwE3JUXoztfErOqKTfaAqas3DYZRkqV0Xslmw8wRnu+qQ4BBKYuYKj9oj1Tf4wnEEDgcQI0jnghEJihQO9YVc/+ds8MMs/4pgAAIABJREFUR+FxBBBAINoCHSlTS3MJWYZ071Os4Ii2ANWFWeDirrRun2geuQ3Rz1/Zpe1z02EuidwRiJVAZeAHGnvkf8aqZoqNnoCV3Sgj0alq/hG2YIze9FIRAgjUWaBt+/0yzGydR2U4BOIlQOMoXvNNtQ0Q+HFPXtfe2teAkRkSAQQQiKaAexZSd2tCYxVbuwfK0SySqiIn4DaK7uor6jNXdOmKBZnI1UdBCERdoHTsCyoc/Muol0l9ERMwMytlphfJLh6RXdgXseooBwEEEGicQHbtF5TouKJxARgZgRgI0DiKwSRTYmMFPr1rSB/fOdjYIIyOAAIIRFTAXYXkNpJ681UdGqlEtErKiorAa1fn9Gfnd0alHOpAIHYChUN/rVLv52NXNwWHS8BMzZeZWS2nMqDq2M5wJU+2CCCAQEAE0t1vU3rR2wOSDWkgEE4BGkfhnDeyDpDAH/2iTz88kg9QRqSCAAIIhFNgdXtSnWlTuwfLGirZ4SyCrCMr8Pvr2/X2zR2RrY/CEIiLQH7PtSqf+l5cyqXOkAgYVk5WdpMcp6LqyF0hyZo0EUAAgeAKJNovV3bdvwU3QTJDIAQCNI5CMEmkGGyB53/nqA6P8in5YM8S2SGAQJgE0pahFW1J5RKG7uwrhil1co2owPMWtegjl82VaUS0QMpCIEYCTrlPY4+8WdXRHTGqmlKDKmDlzpdhplUd2SHHHgtqmuSFAAIIhE7AMFvUtv2B0OVNwggESYDGUZBmg1xCJzBctnXJN46ELm8SRgABBMIiMCtlalkuIRmG7uuniRSWeYtSnqvak/roZXPkfudCAIFoCLhNI7d55DaRuBDwW8DKbpCRnCM7v0d2qdfv8MRDAAEEYiPQftHe2NRKoQg0QoDGUSNUGTM2ArefKOoNPzkem3opFAEEEGimwIKspUXZhNym/cOD5WamQuwYCXzsGXP13EUtMaqYUhGIh4C7XZ27bR0XAn4ImJnlMtNLZBd7ZBf4RaYf5sRAAIF4CpipRTJSc2UYWSVmv0Cpea+PJwRVI1AHARpHdUBkiPgKfHX/qN5758n4AlA5Aggg0CSBpbmE5rdY6hmr6gjbhTZpFqIf9rrNHfq99e3RL5QKEYipQOnYv6pw8K9iWj1lN1rASM6TlV0jpzKo6ijbJTXam/ERQCBGAkbSa8YbiU4ZZkqOXZRTOSW7eEhyHjtKIrP8r5Tq+q0YwVAqAvUVoHFUX09Gi5nARx8Y1GcfHIpZ1ZSLAAIIBEtgdXtSnWlTuwbKGi3bwUqObEIr8NJlrfrQxbNDmz+JI4BAbQJu48htIHEhUA8B90wNs3Wz5FRVHbmrHkMyBgIIIBBbAcNqk7eCKOF+kMuUY+fllE/ILvXUZJJe+AdKL/5fNd3LTQgg8GQBGke8FQjMQOCdv+rXdw9xiOkMCHkUAQQQqJtAxjK0sj2pFsvQXX2ch1Q32BgOtGFWSp965lxvVRsXAghEX8Ddss7duo4LgekKWLltktkie/R+OdWR6Q7DcwgggEAsBdwVmmZyvpTISo6k6rDs0jE5lf4ZeSTnvEwtK/9xRmPwMAJxFqBxFOfZp/YZC7zqR8f0wMnSjMdhAAQQQACB+gq4K5CW5RLe/++4r59/T9dXN9qjJUxDn71iri6dl4l2oVSHAAJnBJxyn8YeebOqoztQQaBmASu7XkZijuzCPtmlozU/x40IIIBAXAXM9FLv35uGlZHjlL2tPJ3iETl2Yz6QbeUuVOuG/4orN3UjMGMBGkczJmSAOAtcdsMRDZbYFinO7wC1I4BA8AUWZi0tak14/75+ZLAc/ITJsKkCf3p+p163OtfUHAiOAAL+C1SH79Do7tdLDv+d8F8/PBHNzDKZqSWyy8dk5x8JT+JkigACCPgl4J4/lFkmw5olmUnJLsgpn5RdOuxt4+nnZaYWKrf1536GJBYCkRKgcRSp6aQYPwWGyrYu/cYRP0MSCwEEEEBghgLuKiR3+7GDIxX15v39Py4zTJ3HfRB45cqc3r+904dIhEAAgSAKlHo/p8KhDwYxNXJqooCRnCOrZb2c6pCqo/c3MRNCI4AAAsERMBId4+cPWW2SDDn26MT5Q73BSVJSbustMlPdgcqJZBAIiwCNo7DMFHkGTmDnqZJe+cNjgcuLhBBAAAEEahNY25FUR8rU/SdLKlTdTe244iywbU5a//ysuWpNmHFmoHYEYi+Q3/s2lU9+J/YOsQcw07Jat0qOrerInbHnAAABBOIr4K7acc8gcs9xk2w51WE5paNyKgOhQMmuv16JtktCkStJIhA0ARpHQZsR8gmNwPcOj+m6X87soL7QFEuiCCCAQIQFsglDq9qTSpqG7u4rRrhSSns6gS9cNU8Xd6VBQgCBmAvYhUc1tvv1sks9MZeIZ/lus8gws6qO7fRWGHEhgAACcREwM8tlJGbLMNJynJLXGPIaRA06f8gv15YVf6/k3Jf7FY44CERKgMZRpKaTYvwU+OeHhvSR+wf9DEksBBBAAIEGC8xOW1rellDZdryVSFzxEPiDje1626aOeBRLlQggMKlAuf8G5fddN+l93BANAatlnYxkl+ziftlFtiKPxqxSBQIInFPASMrKrJC7zZwjS3Lc84f6ZJd6JacSSbT0orcr3f22SNZGUQg0WoDGUaOFGT+yAu+786S+sn80svVRGAIIIBB3ge6spUWtCZ0s2to7xGHpUX0fts9N64tXzZNpRLVC6kIAgekIFA5+QKVjX5zOozwTAgEzvVhmerns8nHZ+YdDkDEpIoAAArULeOcPpZdIZqvcP+K65w/ZpWPeGURxu5JzX6mWFR+KW9nUi0BdBGgc1YWRQeIo8MafHtdtx9nSKI5zT80IIBA/AXcV0rwWS/uHKjpRqMYPIMIV/8uzunTZ/EyEK6Q0BBCYjoBTHfW2rKuO3jedx3kmgAJGolNWdoPcuWVeAzhBpIQAAlMWMFPdMlLzZBjun2WrsitDcsrHQnP+0JQLnsYDifbLlV33b9N4kkcQQIDGEe8AAtMUeO63j6pnLJpLeadJwmMIIIBA5AXcT+ytm5VSLmloR39JJduJfM1RLvD3N7Tr7eexRV2U55jaEJiJQGXoF17ziCvEAkZCVuv5cj9yXx2+yzvYnQsBBBAIm4DZskqGNUuGkZLjFOVUTslxVxCF/PwhP+bBPbspt/lHfoQiBgKRE6BxFLkppSA/BKqOtPkrh/wIRQwEEEAAgYAKtCYMre5IyjQM3dPHCtSATtNTprV1Tsrboi7FHnVhmzryRcBXgeLhv1Px6Gd8jUmwmQtYrVtkWK2qjj3IJ+9nzskICCDgh4Db6G5ZLcNql2R6TSHv/KHy8cieP+QHq4yk2s6/y/tvAhcCCExNgMbR1Ly4GwFP4NHhil70vaNoIIAAAggg4AnMyVha0ZZQvmJr5ynOQwrDa/HZK7r0zAVsUReGuSJHBJop4FQGNfrQq2Tn9zQzDWLXIGBm1shMzZNdPCi7yIf8aiDjFgQQaILA+PlDyyQzO74Ksjoiu9wnx20QcTVEoHXTt7ytSrkQQGBqAjSOpubF3Qh4Arf0FvSWW+J3qCDTjwACCCAwuUB3NqHFrQnvLKT9wzSRJhfz/443rWvTO7fM8j8wERFAIJQC5b6vKb//T0KZe9STNlOLZGZWyC6fkJ3fHfVyqQ8BBEIkYKYWykgtkGGm5dgVOdUBbwWRUxkIURXRSDW7+tNKdD4/GsVQBQI+CtA48hGbUNERuH7PiP7qnlPRKYhKEEAAAQQaIrCqPak5aVN7hso6WeRchYYgT3HQ82an9MUr56kl4Z5YxYUAAgjUJpDfc63Kp75X283c1VABw+qQ1bpRTnVM1dH7GhqLwRFAAIHJBMyWlTISs+VuiSa7IKdycrxBVB2d7FH+vk8CmSV/qtSCN/kUjTAIREeAxlF05pJKfBT42/sG9MWHh32MSCgEEEAAgTALWIa0flZKLZahe/qLcs/K42qOwKeeOVdXLWxpTnCiIoBAaAWqozs0+uCrJIeVpM2ZRFNW2wUyZKoycjfnfTRnEoiKQHwFvPOH1kycP2TIsUe9BpFdOsa/j0LwVqTmvU6ZZe8PQaakiECwBGgcBWs+yCYkAm+9tU839+RDki1pIoAAAggESSCXNLWmPSFbhu7rLwYptcjn8oa1bXrXVraoi/xEUyACDRIoHvmIij2faNDoDHsuAat1swwrp+rYbu+XtFwIIIBAIwXcFY1mZrlktUiOLac6JKfsriDi/KFGujd67MSsq5Vd87lGh2F8BCInQOMoclNKQX4IvOymXj0yyKcN/bAmBgIIIBBlgbkZSyvaEhopO3pwoBTlUpte24ZZKX3xqi65jTsuBBBAYDoCjj2msQdfperYg9N5nGdqFDBbVslMLpBdPCy7eKDGp7gNAQQQqF3AdM8eSi2SYSbl2GXv3CFvi7kKRxLUrhieO82Wdcqd953wJEymCAREgMZRQCaCNMIlcMHXDqvAPkPhmjSyRQABBAIusLg1oe5WS71jVR0cqQQ82/Cl9/FnzNVzFrFFXfhmjowRCJZA+eSNyu99e7CSikA23iHymZVSpV/VsYciUBElIIBAEATM9HKZqS7JsORUC3KqA3LKJzh/KAiT42MO7srVtgs4E89HckJFRIDGUUQmkjL8EzhRqOrKG3v8C0gkBBBAAIHYCaztSGpW2tTugbIGS3bs6q93wc9d1KKPPWNuvYdlPAQQiKnA2J7/qcqpH8S0+vqV7f4iz8qeJ8cpqDpyb/0GZiQEEIiXgHf+0GrJcrcjdqTqqNcgsku9nD8UrzfhaavNbb1FZqobEQQQmIIAjaMpYHErAq7A3X1Fve7H7G/L24AAAggg0HiBhGlo46ykkpahu05wHtJ0xT/3rC49Y35muo/zHAIIIPA4gcrQrRrb/TuoTFPAyl0owzBVGb1XstmmdZqMPIZA7AQMq11my3IZRlZSVXZl2Ntazikfi50FBU9dILv+eiXaLpn6gzyBQIwFaBzFePIpfXoCNxwY1Xtu52DW6enxFAIIIIDAdAXakqbclUhl29GOk/yirVbHFy3N6sOXzKn1du5DAAEEahLI73unyv3fqOlebpKs7CYZiQ5V8w/LKfdBggACCDylwPj5Q4slIyE5JTnVITnlfs4f4p2ZkUDLig8pOfeVMxqDhxGImwCNo7jNOPXOWOATOwf1qV1DMx6HARBAAAEEEJiuQFfG0oq2hLeN3e7B8nSHicVz/+/qedo+Nx2LWikSAQT8E6iO3KPRB1/hX8AQRjIzK+WeXWSXjsguPBrCCkgZAQQaKTB+/tA8SaYce0xOdVhO+TjnDzUSPcZjp7uvVXrRdTEWoHQEpi5A42jqZjwRc4F3396vGw+MxVyB8hFAAAEEgiKwvC2h+S0JHR6t6MhoJShpBSKPa5a36q8vmh2IXEgCAQSiJ1A48F6Vjl8fvcJmUJGRnOedNeJUBlQd2zWDkXgUAQQiIWBYsjKrpUSnJHvi/KFB2aVjksOHnyIxxyEpIjnnJWpZ+dGQZEuaCARDgMZRMOaBLEIk8Nqbj+vefs6ZCNGUkSoCCCAQG4ENs1LKJQ09OFDWSNmOTd1PVeh/PWe+Ns9Oxd4BAAQQaIyAnd+tkV0vl+xCYwKEZFTDzMrMbfHOK6qO3B2SrEkTAQTqKeCdP5ReJiORk2OXJXvE21rOaxBxIRAAAat1m1o3fjUAmZACAuERoHEUnrki04AIXHFjj/oL1YBkQxoIIIAAAgg8WSBlGtrYmZRpGLq7L54fdnj1qpz+/AL3061cCCCAQOMECoc+qFLv5xoXIMAjJ3IXyDGSskd3yLHzAc6U1BBAoF4CZmq+jNQiyUhJTlFOdWTi/CHOga6XMeM0RsBIzFbb+Xc0ZnBGRSCiAjSOIjqxlNUYgbGKowu/frgxgzMqAggggAACDRDoSJla25FUvuLogVOlBkQI3pBu4+y/nzvfq5sLAQQQaKSAXTys0V3XyKnE45emVnajjMQsVfN7vLNIuBBAIJoC3uoht0n0uPOHTniNIi4EwirQdsEOGVZrWNMnbwR8F6Bx5Ds5AcMs4B5Afs1NvWEugdwRQAABBGIssDBraWlrUv3FqvYMRXdf+d9Z06b/vW1WjGea0hFAwE+B4pF/UrHnY36G9DWWmXEPsF8ku3RUdmGfr7EJhgACDRTwzh9aJSM5W47jnj80Jqfqnj/Uy/lDDWRn6OYJtG76lqzshuYlQGQEQiZA4yhkE0a6zRX46dGC/uDnJ5qbBNERQAABBBCog8Cq9qTmZkwdGK6oNx+dLVhzSVP//Zz5Wt6WqIMSQyCAAAKTC7i/ZB3d9VJvu6aoXEZyrqyWtXIqg6qO7YxKWdSBQCwFxs8fWioj0SbHLkn22MT5Q3woNpYvRIyLzq79nBIdV8dYgNIRmJoAjaOpeXF3zAW+/uio/s8d8diGIuZTTfkIIIBArATO60wpkzC081TJ29IuzNfvrW/XdZs7wlwCuSOAQAgFioc/rOLRT4cw87NSNtOyWrdKTkXVkbvDXQvZIxBDATM1T0aqW4bZIscuyKmOyin3xWYrzRhOOSVPUaBlxd8pOfc3p/gUtyMQXwEaR/GdeyqfhsC/7B7WP+wYmMaTPIIAAggggEDwBdKWoU2dKdmS7u0rBj/hJ2Q4J215Zxu5W/JxIYAAAn4K2MVDGt35UjnVIT/D1iWWlTvfO+jeHnvA+0UzFwIIBFvAWz2UnCcZlmQXvX/vuGeOcf5QsOeN7JovkFnybqUW/H7zEyEDBEIiQOMoJBNFmsEQ+PsdA/rX3cPBSIYsEEAAAQQQaKBAZ9rUmvakRiqOdp0qNTBS/Ya+dmO7rt3EaqP6iTISAghMRaBw6IMq9X5uKo807V4ru15KzJZT2Dd+ngkXAggES8CwZGZWykzMlmSPryCqDHD+ULBmiWxCJpBa8HvKLHlPyLImXQSaJ0DjqHn2RA6hwHtuP6kbDvApvBBOHSkjgAACCMxAYElrQt2tlo7lq3p0uDKDkRr3aMKQbnjBQq3gbKPGITMyAgg8rYBd2De+6sjOB1LKXaVgppd4v3i2C3sDmSNJIRA3AcPKyUwvk6x2SWWp6p4/dJKGbtxeBOr1RSA59xq1rPiwL7EIgkAUBGgcRWEWqcE3gbfcckK39BZ8i0cgBBBAAAEEgiawtiOpzrSlvUNl9RWqgUnvZcta9cGL3U/lciGAAALNEygc/IBKx77YvASeENlIdMpdXeRUh1UdfSAweZEIAnETMJPu+UMLZVju+UNug2hEtnf+UH/cKKgXgaYJJDquVHbt55sWn8AIhE2AxlHYZox8myrwyh8e8w4O50IAAQQQQAABacvslFKWoR39JZVsp6kkn72iS89ckGlqDgRHAAEE7Pxujex8qeQ0cXWmkZR3bpFTVXXkLiYFAQR8FHBX9RnJLslISE5ZTsU9f+gY5w/5OAeEQuCpBKzW89S68QaAEECgRgEaRzVCcRsCrsCzv92j3rHgfLqaWUEAAQQQQCAIAi2WoY2dKVVsR/ed9P8DFhfMTevfr54XBApyQAABBFQ48F6Vjl/vu4SV2yoZGdlju7wVRlwIINAgAe/8oRUyE52SjLPOHzrqNYu4EEAgmAJmaqFyW38ezOTICoEACtA4CuCkkFJwBbZ97bBK1eZ+ojq4OmSGAAIIIICA1JWxtLI9ocGSo4cG/Gkive+CTr1mVQ5+BBBAIBAC1dEdGt11jS+5WNl1UmKOnMKjsks9vsQkCAJxEXDPHzLcFURWmyTnrPOHjsaFgDoRiJaAmVb79l3RqolqEGigAI2jBuIydLQERsq2Lv7GkWgVRTUIIIAAAgg0UGB5W0ILWhI6MlrRodHGbNs0O23qOy9cqPaU2cBKGBoBBBCYmsDY7t9VZagxn2o204tkppfJLp+QnX9kaolxNwIIPEnA3VrOXYlgmC1yVJ04f+iEnDLnD/G6IBA1gbYL7pPbFOZCAIHJBWgcTW7EHQh4AgdHKnrhd/lkEa8DAggggAAC0xHY0JlSW9LQwwNlDZTs6QxxzmfeuK5Nf7JlVt3GYyAEEECgHgLuVnXulnX1uoxEh6zsBjnVUVVH76/XsIyDQKwEzPTiifOH0pJTklMdklNyzx9ia8dYvQgUG2uB3JabvQ9fcCGAwOQCNI4mN+IOBDyBe/uLeu3Nx9FAAAEEEEAAgRkIGJK2zknJMg3d21fUTHeA/cpz53vnK3EhgAACQRJwfxE9suMqOZWB6adlmLJyF0iOo+rI3eNbZXEhgMDTCximzMxyGVanDCPxhPOH/NlClylCAIHgCrRu+PL4f1u5EEBgUgEaR5MScQMC4wI39+T11lv74EAAAQQQQACBOgnkkqY2zEqqUHV0/8mp/zLn6u4WffLyuXXKhmEQQACB+goUHv1TlU7815QHtVq3yDCzquYflFMZnPLzPIBAHAS884dSi2Uk2mTIlGOPelvL2SV2CYnD/FMjAtMVyK75jBKznjvdx3kOgVgJ0DiK1XRT7EwEvrJ/VO+78+RMhuBZBBBAAAEEEHgKgYVZS0tzSZ0sVvXIYLkmp49eNkfPX5yt6V5uQgABBPwWqAz/SmMP/XZNYc2WNTKTXbKLB2UXD9f0DDchEAcBIzlXZmqBDLNVjmypOiy73CenzIc64zD/1IhAvQUyy/9Gqa5X13tYxkMgkgI0jiI5rRTVCIHPPjikjz7AJ/4aYcuYCCCAAAIInC2wuj2puRlTB0YqOjpWPSfO8raEvvPChcAhgAACgRYY3fkyVcceOGeOZmqhjMwK7xfgdv7hQNdBcgg0WsA7fygxRzJbJKcspzrI+UONRmd8BGIokF78TqUX/mEMK6dkBKYuQONo6mY8EVOBD947oP/3CIdmxnT6KRsBBBBAoEkC581OKWuZ2jVQ0kjZPpPFH5/XobdsaG9SVoRFAAEEahMo9f6LCof+5szN7vZaVnaTHDuv6uiO2gbhLgSiIuCeP5ReLiMxS4aZkmMX5VROyi4elZypb1kbFRbqQAAB/wRS89+gzNL3+heQSAiEWIDGUYgnj9T9FfiT2/r17YNj/gYlGgIIIIAAAgh4ApYhbZ2T9o6Gv6evqB+/uFvzWyx0EEAAgUALOJV+Dd9zsazcdskwVB25R3LOvZIy0IWQHAJTEBg/f2iRjES7DFlnnT/UM4VRuBUBBBCov0ByzkvVsvIj9R+YERGIoACNowhOKiU1RuBNPzuhXx4rNGZwRkUAAQQQQACBmgW2zknpP589v+b7uREBBBBopsDog68YbxhxIRAxASM5Z+L8oZwc96Md3vlDJzh/KGLzTDkIREkg0X65suv+LUolUQsCDROgcdQwWgaOmsA1N/Vqd42HdUetdupBAAEEEEAgSAIfuni2XrqsNUgpkQsCCCDwlALlkzcqv/ftCCEQWgEz1S0j2TV+/pAqciru+UO9cqps5R7aSSVxBGIqYGXXq3XTt2NaPWUjMDUBGkdT8+LuGAtceWOPThTYViLGrwClI4AAAggERGDHby5WwjQCkg1pIIAAApMIOBUN3bkOJgQCLmDKzCyTkeiUYaYfO3+o1CPZnD8U8MkjPQQQqFHASM5T27Zf1ng3tyEQbwEaR/Gef6qfgsDmrxxS1T1YgQsBBBBAAAEEmiawsj2pb71gQdPiExgBBBCYjsDozpeoOrZrOo/yDAJ1FTCsVhnuCqJEhwwlzzp/6Ehd4zAYAgggEEgBw1L7hQ8HMjWSQiBoAjSOgjYj5BNIgcGSrctu4A/SgZwckkIAAQQQiJXAH25s11s3dcSqZopFAIHwC5R6P6fCoQ+GvxAqCI2AkXDPH5ovw2qTI0OqDk2cP3QiNDWQKAIIINAIgbbz75KRmNWIoRkTgUgJ0DiK1HRSTKME9g2X9eLv9TZqeMZFAAEEEEAAgRoFbnzBAq1qT9Z4N7chgAACwRCwiwc1suPqYCRDFpESGD9/aK5kZiVVzzp/aChSdVIMAgggUC+B3OabZGZW1Ws4xkEgsgI0jiI7tRRWT4E7TxT1Oz85Xs8hGQsBBBBAAAEEpijQkTL1y5ctmuJT3I4AAggEQ2D4novlVPqDkQxZhEzAlJleKiM5e+L8oZKcyknZpSOcPxSymSRdBBBovkDr+i/Jaruo+YmQAQIBF6BxFPAJIr1gCNx0OK+3/7IvGMmQBQIIIIAAAjEV+I3lrfqbi2bHtHrKRgCBsAsUDv61Ssc+H/YyyL+BAoaVlZFaNHH+UEKOnZdT6ZNdZNv0BrIzNAIIxEygZfUnlex8YcyqplwEpi5A42jqZjwRQ4Ev7R3RB+4+FcPKKRkBBBBAAIHgCHzy8rm6urslOAmRCQIIIDAFgcrQLzW2+3VTeIJboypgJGbLTC046/yhYdnl43LKnD8U1TmnLgQQCI5AZtkHlJr328FJiEwQCKgAjaOATgxpBUvgU7uG9Imdg8FKimwQQAABBBCImcCuVy6JWcWUiwACURMYuoMzFaI2p09Xj5laKCPZNXH+kD1x/tBROVXOH4rTe0CtCCAQLIH0oj9WuvuPgpUU2SAQQAEaRwGcFFIKnsBf3XNK1+8ZCV5iZIQAAggggEBMBK5YkNFnruiKSbWUiQACURXI77lW5VPfi2p5Ma3LOOv8oYwcu+ydZWWXeiS7GFMTykYAAQSCK5Ca93pllv1FcBMkMwQCIkDjKCATQRrBFrjul/363uGxYCdJdggggAACCERY4H0XdOo1q3IRrpDSEEAgDgLlvq8ov//dcSg1cjU+dv7QLBlGQk719PlDhyNXKwUhgAACURZIzn6RWlZ9PMolUhsCdRGgcVQXRgaJusAbfnJct5/g02JRn2fqQwABBBAIrsBPXtyteS1WcBMkMwQQQKAGAafcr+F7L67hTm5ploCR6JS3xZyVk2OYUmVk4vyh481KibgIIIAAAnUUsNouUev66+s4IkMhEE0BGkfRnFeqqrPAq37E5EQ7AAAgAElEQVR0TA+cLNV5VIZDAAEEEEAAgVoENnam9JXnzq/lVu5BAAEEAi8wuusaVUd3BD7PqCfI+UNRn2HqQwABBM4tYLVuUevGr8ODAAKTCNA44hVBoAaBl3y/V3uHyjXcyS0IIIAAAgggUG+Baze269pNHfUelvEQQACBpggUj/yTij0fa0rs+AU9ff7QHBlmWo5TllM+Kbt0hPOH4vcyUDECCCDgCZgta5Q7j/MGeR0QmEyAxtFkQvx9BCQ999tH1TNWwQIBBBBAAAEEmiDw6Wd26cqFmSZEJiQCCCBQf4HK4E819vD/qP/AMR7RMFtkpBfLSEycP2QX5JRPyC5y/lCMXwtKRwABBM4pYKYXKbflZ+gggMAkAjSOeEUQqEHg8m8e0amiXcOd3IIAAggggAAC9Rb4+Uu7NTvN+Ub1dmU8BBBojoBTOanhey5qTvCQR33s/KE2OYYhVUdll47JKXP+UMinlvQRQAAB3wSMxGy1nX+Hb/EIhEBYBWgchXXmyNtXgQu+dliFquNrTIIhgAACCCCAgNSdtfTDX++GAgEEEIiUwMj9z5FdeDRSNdWzGDO1QEZynmRmJdlyqkNySkflVAbrGYaxEEAAAQRiKOCuUm3b/kAMK6dkBKYmQONoal7cHUMBt1206cuHYlg5JSOAAAIIINB8gecvbtFHL5vb/ETIAAEEEKijQH7fdSr331DHEcM41FnnDxlpOXLPHzolu3SY84fCOJ3kjAACCIRIoP2ivSHKllQRaI4AjaPmuBM1RAJjFUcXfp29sUM0ZaSKAAIIIBAhges2d+j31rdHqCJKQQABBKTSsS+qcPADsaAYP39o0VnnDxXllPtkF/lwXixeAIpEAAEEAijQtv1+Gd6qVi4EEHgqARpHvBsITCLQX6jqiht7cEIAAQQQQACBJgj865VdumRepgmRCYkAAgg0TqAyfJvGHnpt4wI0YeTHnT8kQ7I5f6gJ00BIBBBAAIEaBNq23S4jOaeGO7kFgfgK0DiK79xTeY0Ch0crev53jtZ4N7chgAACCCCAQD0F7rhmkVoTZj2HZCwEEECg6QJO5aSG77mo6XlMJ4Ennj+k6rDsUg/nD00Hk2cQQAABBJoikNvyU5npxU2JTVAEwiJA4ygsM0WeTRN4ZLCsl93U27T4BEYAAQQQQCCuAivakvr2CxfEtXzqRgCBiAuM7nq5qqP3BbZKM73M+zS24Z4/5JTlVAfGt5ezi4HNmcQQQAABBBCoRSB33ndltqyt5VbuQSC2AjSOYjv1FF6rwI6TJb3mR8dqvZ37EEAAAQQQQKBOAi9Z1qq/vXh2nUZjGAQQQCBYAoUDf67S8X9valKPP38oKccuyCn3yy4ebGpeBEcAAQQQQKCRAq0bvyardWsjQzA2AqEXoHEU+imkgEYL3Ha8oDf+9ESjwzA+AggggAACCDxB4E+3dep1a3K4IIAAApEUcJtGbvPIj2v8/KEFMqx2Od75Q2OyS8fklPmAnB/+xEAAAQQQCJZAdv1/KNF2abCSIhsEAiZA4yhgE0I6wRP4SU9ef3hrX/ASIyMEEEAAAQQiLnD9s+dp25x0xKukPAQQiKtAZfg2jT302rqWz/lDdeVkMAQQQACBiApk13xOiVlXR7Q6ykKgPgI0jurjyCgRFvjuoTG981f9Ea6Q0hBAAAEEEAimwI5XLFHCCGZuZIUAAgjMVMCpnNTI/c+TUxmY8lBmeulZ5w9VOH9oyoI8gAACCCAQZ4GWVR9Tcvavx5mA2hGYVIDG0aRE3BB3ga/uH9V77zwZdwbqRwABBBBAwFeBDbOS+urzFvgak2AIIICA3wKjD71W1eHbzhl2/PyhxTISHTIMzh/ye26IhwACCCAQXYGWFX+r5NxXRLdAKkOgDgI0juqAyBDRFvj3PSP6m3tORbtIqkMAAQQQQCBgAq9cmdP7t3cGLCvSQQABBOorUNj/HpUHfjBx/lCbHJmcP1RfYkZDAAEEEEDgSQKZZX+h1LzXI4MAAk8jQOOI1wOBSQT++aEhfeT+QZwQQAABBBBAwEeB/71tln5nTZuPEQmFAAII+C9QOvZFFQ5+wP/AREQAAQQQQCDGAunF71J64VtiLEDpCEwuQONociPuiLnAxx4Y1P99cCjmCpSPAAIIIICAvwIfe8ZcPXdRi79BiYYAAgj4LFAZ/InGHn6Tz1EJhwACCCCAQLwF0t1vU3rR2+ONQPUITCJA44hXBIFJBP72vgF98eFhnBBAAAEEEEDAR4GvPHe+NnamfIxIKAQQQMB/AbuwTyP3P8//wEREAAEEEEAgxgKpBb+nzJL3xFiA0hGYXIDG0eRG3BFzgb+465T+e99IzBUoHwEEEEAAAX8Fbn3pInWmTX+DEg0BBBDwWcCx8xq+6zyfoxIOAQQQQACBeAuk5v22MsvYKjbebwHVTyZA42gyIf5+7AXefXu/bjwwFnsHABBAAAEEEPBLoCVh6K5rFvsVjjgIIIBAUwWG7ljV1PgERwABBBBAIG4CyTnXqGXlh+NWNvUiMCUBGkdT4uLmOAr80S/69MMj+TiWTs0IIIAAAgg0RWBVe1I3vmBBU2ITFAEEEPBbYGTHVbKLh/wOSzwEEEAAAQRiK5DsfKFaVn8ytvVTOAK1CNA4qkWJe2It8OafndCtxwqxNqB4BBBAAAEE/BS4YkFGn7miy8+QxEIAAQSaJjC2+3dVGfp50+ITGAEEEEAAgbgJJDquVHbt5+NWNvUiMCUBGkdT4uLmOAq87sfHdXdfMY6lUzMCCCCAAAJNEXj1ypz+fHtnU2ITFAEEEPBboHDgfSod/w+/wxIPAQQQQACB2ApYbRepdf2XYls/hSNQiwCNo1qUuCfWAr/5g2N6cKAUawOKRwABBBBAwE+Bd2zu0JvXt/sZklgIIIBA0wSKRz+j4uG/a1p8AiOAAAIIIBA3Aav1PLVuvCFuZVMvAlMSoHE0JS5ujqPAi753VI8OV+JYOjUjgAACCCDQFIG/u2SOXrw025TYBEUAAQT8Fij3f1P5fe/wOyzxEEAAAQQQiK2AmVml3OabYls/hSNQiwCNo1qUuCfWAld/q0fH8tVYG1A8AggggAACfgr8+9XzdMHctJ8hiYUAAgg0TaA6fIdGH3pN0+ITGAEEEEAAgbgJmKlu5bbeEreyqReBKQnQOJoSFzfHUeDSbxzRUNmOY+nUjAACCCCAQFMEbv71bi3IWk2JTVAEEEDAbwG7eEQjO57ld1jiIYAAAgggEFsBIzFLbeffFdv6KRyBWgRoHNWixD2xFtj61cMq206sDSgeAQQQQAABvwRMQ3rgFUv8CkccBBBAIAACtobuWBOAPEgBAQQQQACBmAiYabVv3xWTYikTgekJ0DianhtPxUhg05cPibZRjCacUhFAAAEEmiqwuDWhm160sKk5EBwBBBDwW2D4vsvllHr9Dks8BBBAAAEEYivQftHe2NZO4QjUIkDjqBYl7om1wOavHFKVzlGs3wGKRwABBBDwT+DirrS+cNU8/wISCQEEEAiAwOiDr1B15J4AZEIKCCCAAAIIxEDAMNV+4SMxKJQSEZi+AI2j6dvxZEwE2KouJhNNmQgggAACgRC4bH5G//KsrkDkQhIIIICAXwJju1+vytAv/ApHHAQQQAABBOItYCTUfuHueBtQPQKTCNA44hVBYBKBbV87rBJLjnhPEEAAAQQQ8EXgmQsy+uwVNI58wSYIAggERmDs4TeqMvizwORDIggggAACCERawEip/cIHI10ixSEwUwEaRzMV5PnIC1zwtcMq0DiK/DxTIAIIIIBAMASuWtiiTz1zbjCSIQsEEEDAJ4GxR96sysDNPkUjDAIIIIAAAvEWMMyM2rbvjDcC1SMwiQCNI14RBCYRuPDrhzVW4ZAjXhQEEEAAAQT8EHjOohZ9/Bk0jvywJgYCCARHYGzPH6hy6qbgJEQmCCCAAAIIRFjAMLNq235/hCukNARmLkDjaOaGjBBxgYu/cUQjZTviVVIeAggggAACwRB4weKsPnLZnGAkQxYIIICATwL5vW9T+eR3fIpGGAQQQAABBOItYFg5tV1wX7wRqB6BSQRoHPGKIDCJwKXfOKIhGke8JwgggAACCPgi8KKlWX34EhpHvmATBAEEAiOQ3/cOlfu/GZh8SAQBBBBAAIEoCxhWu9ouuCfKJVIbAjMWoHE0Y0IGiLrAM244ooESK46iPs/UhwACCCAQDIGXLmvVhy6eHYxkyAIBBBDwSSC//3+p3Pd1n6IRBgEEEEAAgXgLGIlZajv/rngjUD0CkwjQOOIVQWASgcu/eUSnijSOeFEQQAABBBDwQ+Dly1v1VxfROPLDmhgIIBAcgfz+/61y35eDkxCZIIAAAgggEGEBI9GptvPvjHCFlIbAzAVoHM3ckBEiLnDFjT3qL1QjXiXlIYAAAgggEAyBV67M6f3bO4ORDFkggAACPgkUHv0zlU78p0/RCIMAAggggEC8BYzkHLVtuz3eCFSPwCQCNI54RRCYRODKG3t0gsYR7wkCCCCAAAK+CPzWqpzeewGNI1+wCYIAAoERKBz4C5WO/7/A5EMiCCCAAAIIRFnASHapbduvolwitSEwYwEaRzMmZICoC1z9rR4dy7PiKOrzTH0IIIAAAsEQeN2aNv3ptlnBSIYsEEAAAZ8ECgf/UqVjX/ApGmEQQAABBBCIt4CRmq+2rb+INwLVIzCJAI0jXhEEJhF4zrd7dHSMxhEvCgIIIIAAAn4IvGFtm961lcaRH9bEQACB4AgUDn1Qpd7PBSchMkEAAQQQQCDCAmZqoXJbfx7hCikNgZkL0DiauSEjRFzged85qiOjlYhXSXkIIIAAAggEQ+D31rfrus0dwUiGLBBAAAGfBIqH/07Fo5/xKRphEEAAAQQQiLeAmVqk3NafxRuB6hGYRIDGEa8IApMIPP87R3WYxhHvCQIIIIAAAr4IvGVDu/74PBpHvmATBAEEAiNQPPKPKvZ8MjD5kAgCCCCAAAJRFjDTS5Tb8pMol0htCMxYgMbRjAkZIOoCL/zuUR0cYcVR1OeZ+hBAAAEEZiZgGVLKMpQ0DSUNQwn3u+l43xOGIdOUEoZkypB7r+H+b95fuz8/Ftv98QtXzZtZMjyNAAIIhEzg4c/9XxmJqkyrKsMqy0hUZJplmYmSDPe7VZLhfRVlWkUZpvu9IMMoyLDyEz/nJaMgOWyzHbLpJ10EEEAAAZ8FzPQy5bbc7HNUwiEQLgEaR+GaL7JtgsCLvndUjw7TOGoCPSERQAABBJ5G4OxGTcptzngNm/FGjeV+GZJljH8fb9AYXoPG/fmsPs2ZCI4k78uRbPdLjmxbqjrul+N9r9iOKhPfy7ZUtp0zX+7fr8f12tU5/dn5nfUYijEQQACB0Ajs/sIdOnDjzrrka5iGzKT52FfC/WtDRkIyvZ8dmd7PjoyE+7PtfRmW+3PV+zIs93vlTCPL/dlrYLmNLKss03xyI8swCzJNt5FVkGHmZZo0suoyoQyCAAIIIFB3ATOzQrnNP6z7uAyIQJQEaBxFaTappSECL/5er/YNlxsyNoMigAACCIRH4HSjxm3SeKtqvJU0UsJbSTPRqHF/Wec1bCZW1EyspnnKRo0z3qzxGjUTzRn3Z7dR4zZoqhONGrdB4zZtzm7W1KtRE7QZ+LUlWf3DpXOClhb5IIAAAg0V2PmpW3XkR480NEazBp+0keU2r5JnN7IcmZYtw2tondXIsioTq7LcFViV8QbWUzWyjKLXwHpsVVZBppGX3GYWK7Ka9SoQFwEEEAiMgJlZqdzmHwQmHxJBIIgCNI6COCvkFCiBl36/V3uGaBwFalJIBgEEYiHgNl/Sp7c+O92omdjuzGvUmI9fUeNtfVZDo8aeWFXjNmdON2m8VTW2VHEbNme+x6NRE7SX6dJ5GX3+yq6gpUU+CCCAQEMF7vuHn+jYLx5taAwGHxd4XCMr4a7MOr0iy5hYiaWJVVmnV2RNoZHlbTNYemxFlrelYFFyv09sLyhvZVZehpH3thmkkcWbiQACCPgvYLasVu687/sfmIgIhEiAxlGIJotUmyPwspt69cggjaPm6BMVAQT8FHBXz5w5o+YJjRp3yzN3Zc1jW589ftuzp1tRc2bbs4kt0E5ve/Z0jZqSPd7U4YqfwLqOpL7+/AXxK5yKEUAg1gJ3/eVN6r+3J9YGcS3+nI2shCHDbWi5WwpOrMZ6bGvBJzSy3HOxvPOxzrEiy21kTZyP5Z2TZbrnY7nf3dVY7s/utoITWwy6zSx3RZbYpj2u7yJ1IxAnAbNlrXLnfTdOJVMrAlMWoHE0ZTIeiJvANT/o1e4BGkdxm3fqRcAPgSc2atzGzOntz87VqDENxz2lxjun5qkaNW6zZXzrs/HGyzlX1Jw+q+asrc9o1Pgx48SoRaArY+mnL+mu5VbuQQABBCIj8Kt33aihvf2RqYdCwiswaSNr4nwst6E1vp3gNBpZZknjjSz3rCy3geWuyHLPxyrK8LYZzI9vLWjlZYj/Lx7et4nMEQiugJVdr9ZN3w5ugmSGQAAEaBwFYBJIIdgCv/mDY3pwoBTsJMkOAQRqEkiYhlITzRmvQTPxs7slmvvX7ne3YTN+Ro3boHFkeq0a97yaJ4dwTjdpvK3PHLnbnY03asbPqHG/u+fSuCtryt4WaI9tfUajpqYp46YYCrj/nN7xG4u8bQq5EEAAgbgI3PIHX1H++EhcyqVOBGoWOFcjy0iMby/orcg6a1XWmUZWwpZhTZyR9cQVWaZ7Ntb4GVmGOb4iy3T/N6s0vqWg99dFyRpvZo1vLTi+vaB7RpZh8LuBmiePGxEIsICV3ajWTTcGOENSQ6D5AjSOmj8HZBBwgVf+8Jh2nuIPhwGfJtILqID7C+CkKaXO3vbM/dmQ3L93dqPG9Bo24ytq3MbN6V8Zn/7urqLxvs5aUXO6UXN6VU3ldKPGkco2jZqAvhakhcCkAj/69W4tzFqT3scNCCCAQFQEbn7df6iSZ2VFVOaTOqIrcKaR5Z2PZU5sKej+7Dax3GaWc2Z7QWNiNdb4NoNVmV5Dy/0+sbWgVRnfYtDbUtBtXk18n2hoeSuxvJVZ7paC7s8FyXC3GSyMn5E18b9HV5vKEGicgNV6nlo33tC4AIyMQAQEaBxFYBIpobECr/7RMd1/ksZRY5UZvV4CZxo1hqGkZcjdCm38uyHLlPfXboPGbdi4K2lM89yNmtNHyzyxUXN6Nc3ZjZqq26ChUVOvKWQcBBCQ9OXnztemzhQWCCCAQGwEbvrNL8SmVgpFAIH6CTzWyLK8VVhG0hxvYJ1pZLkNLbeZ5TavnMdvLTjRxBpvZlVkmO45WRWZ7vezGlnuloJnby04fj7WY2dkjZ+TNX5Glvu/cyEQBgGrdYtaN349DKmSIwJNE6Bx1DR6AodF4DU/OqYdNI7CMl2+53n2ihpvGzR3Jc1ZjRpvRY3XoHnsuzmx7dnZK2oe16iZWFUzfj7N+Dk1p7c+cxs0NGp8n2YCIoCAzwKfvaJLz1yQ8Tkq4RBAAIHmCFTGyrr59f/RnOBERQABBOooUGsjy/AaW+PnY3krsdzzstxtBd2/9rYXdJtX4yuyxldluSuvTq/MOquR5a3EKk5sM+iuxHLPyirINNxtBvPjq7S4EDiHgNW6Ta0bv4oNAgg8jQCNI14PBCYReO3Nx3VvP5+aCcqL8sStz05veeZte+Y1ZyTLnDijZqJh88RGzdm1nL392VQaNe75NO5WaO4zXAgggAAC9RX40MWz9dJlrfUdlNEQQACBgAoU+kf1s9//ckCzIy0EEEAgvAJeI8vbVvCJK7Ief0aWYU2sxvKaWOMNLW97Qa+ZNfF9YjWWmTh9PtbprQVLE42tia0F3RVZ3paCbkPr8WdkeednGfwSIQhvlJW7QK0b+G9vEOaCHIIrQOMouHNDZgEReN2Pj+vuvvg2jp6qUeM2ZxLTaNS40+o2W9w/Kp2rUeOurKmcY+szGjUB+QeCNBBAAAEfBN69dZZ+d22bD5EIgQACCDRfYOTgKf3iHZyz0PyZIAMEEECgsQKGe66vu53g0zWyEppoXp3eXtBdhXXWqqwnnZF1enVWSeaZ87HcZlZRpjn+ffw8rPEv88zP+fG/Z9iNLTqgo1u57Wrd8N8BzY60EAiGAI2jYMwDWQRY4Hd+clx3nvCvceRtd2ZKSdMY/3K3PvNW0zzWqHH/2jx9Ro13Zo1kuF/ncHz8GTVP3vqMRk2AXz5SQwABBGIq8Ob17XrH5o6YVk/ZCCAQN4F9X92h47cdkJlKyLQMOe6q9oqtSr6sykhRxVP5uJFQLwIIIICADwJnN7KM5ERTyz0jy/tyG1juloLj2wo++YysJ67KOuuMrER5oonlrs6a2FrQa2C5za2JRtbEyizDyss03CbW+BlZhulPI8tqu0it67/kgzIhEAivAI2j8M4dmfsk8PKbes9sfWa6nw7RuRs1btPm7G3PWFHj0wQRBgEEEEAgcgKvWNGqD1w4O3J1URACCCBwLoGD396lhz5/+9PipGa1KJlLK9GS9D6t7m6/5FQdVUsVr8FUHiqoPFICGAEEEEAAgdAKnG5kGe6KLLd55a7OmmhkeU0s92wsa2JFlruloNvQ8s7Jcr9Xx8/L8r672ws+dk6WYY1vLzi+zeB4I0tmUYt+/ROhtSJxBPwQoHHkhzIxQi3w+7ec0M97OVAx1JNI8ggggAACoRJ4dneLPnH53FDlTLIIIIDAdAV2f+EOHbhx53QfP/Ocu/VRqiPjNZisdEJGwvR2JLCrtqrFiiqjJZUGC97PXAgggAACCMRZYM7Wbm1/3/PjTEDtCEwqQONoUiJuiLvAO3/Vr+8eGos7A/UjgAACCCDgm8C2OWld/+x5vsUjEAIIINBMgXv//sc6/qsDvqWQyKaUak/L/e42mGQZki3ZlaqqhYrKI0WVBvLelnlcCCCAAAIIRFFg3sVLte3dz45iadSEQN0EaBzVjZKBoirwF3ed0n/vG4lqedSFAAIIIIBA4ASW5RL67q8tDFxeJIQAAgg0QuAX77hBIwdPNWLoGY3prV5qO709njW+X7e7PV65qupYWaXhgsrD/p0FO6NieBgBBBBAAIGzBBY+a6U2//GzMEEAgacRoHHE64HAJAL/sGNA/7J7GCcEEEAAAQQQ8EmgLWnqtt9Y5FM0wiCAAALNE3BX+Nz8O9fLqfpzGHi9K3W3w0t3tCiRS8nKJGQm3MMnJKdy1vZ4QwVvJRMXAggggAACQRFY/Ly12vg/nxGUdMgDgUAK0DgK5LSQVJAEPvvgkD76wGCQUiIXBBBAAAEEIi9wxzWL1ZpwT+fgQgABBKIrMHJoQL94+zeiW+BEZYmWpJLtGSWzSZnppHfYueOMN5gq+bIqIyUVB/OhbaBFfgIpEAEEEIiYwLKXbNK6N1wUsaooB4H6CtA4qq8no0VQ4D/3jugv7w7e1hERpKYkBBBAAAEEzgj865XzdMm8NCIIIIBApAX67j6su//6h5GucSrFuc2l1Ont8VKWDNPwzlqyy1VVxsre1nilocJUhuReBBBAAAEEniSw8hVbtfq3zkcGAQSeRoDGEa8HApMIfOvgmN51Wz9OCCCAAAIIIOCjwP9n7z7g7KzK/IH/bi9z7/Q+kzKZTKZkSnrvgSQ0aQFEwLK2FXV3RWV1FRX1r4urIgqCIHYXqYoiIAgG0sskmUxJ75meqbf3/+e9CS4lydx75973vuX3fj5+YJdzzvM83/NCIM+853y+MRsfrbaLGJGhKEABCogvcPIvHTj4qx3iB5ZxRKGZZMy2wGAznTsez6CDRgOEQxGEfUEEXH4ERr3RL5n4UIACFKAABS4kUHX7bFRc30AcClCAjSO+AxRIXOCNbg8+tels4gtwJgUoQAEKUIACcQusLbfi/oV5cc/jBApQgAJyEuj42VaceeWgnFKWTa46kx7GLDP0GUYIf67RaaO5R4Kh6J1LAacP/hEvwkF53i8lm41gohSgAAUkKFDz0fmYeGWtBDNjShSQjgC/OJLOXjATiQo0n/Xhjn/0STQ7pkUBClCAAhRQpkBZhh6vXlmizOJYFQUoQIHzAju/9jKG2nvokUYB4cslQ6YJeqsROoMOEBpMbx2P5zl/PN6IJ40ZMjQFKEABCiRbYPqdi1G2uirZy3I9CihKgI0jRW0ni0mFwMGRAK5/hf8xlwpbrkkBClCAAhS4lMCO68pgM5z7CXE+FKAABZQo8Prtv+eRanLYWA1geut4PIsBWr0O0CDaYAr5ggi6/fA7fAi6/HKohjlSgAIUUL1A413LUby4QvUOBKDApQTYOOL7QYExBDpdQVz+YjedKEABClCAAhQQWeCxpQVYXGwWOSrDUYACFBBHwN3jwKZPPytOMEYRRUBn1MGYZTl3PJ5w/5JOi0j0eLwwgt5AtLHkH/Ui7A+Jkg+DUIACFKDAhQVmfnk1CuZMIA8FKHAJATaO+HpQYAyBEX8YC5/vpBMFKEABClCAAiILfHZ6Fj5VlylyVIajAAUoII5A75YTaPnBBnGCMYqkBAwZRhgyzdBbDdAZhfuXNIi87Xi8oNMH34gX0a4THwpQgAIUSLrAnHvXIreex2InHZYLKkqAjSNFbSeLSYVAKAI0PHM6FUtzTQpQgAIUoAAFLiGwstSChxbn04gCFKCAIgUO/64Zx//YqsjaWFRyBITj8fQ2E/QWPbQGHTRaLcKhMMK+EIIePwIOHwJOX3KCcRUKUIACKhKY/99XI6uK/52hoi1nqQkIsHGUABqnqE+g/pnTwvHVfChAAQpQgAIUEFEg36zDm9eUihiRoShAAQqIJ9D8zVcw0NIlXkBGUqSA0FAyZpkhfMWkMwv3L2mj9y+FA2GEvEEE3H4ERr3Ru5j4UIACFKDAOYFFP7oOtgnZ5KAABS4hwMYRXw8KxCAgHFUnHFnHhwIUoAAFKEABcQV2XFcGm705Jq4AACAASURBVEErblBGowAFKCCCwIaP/CF63w0fCoghoLcaYTx/PJ7WJNy/pEEkIjSYQgi5A/C7fAiMeKNH5vGhAAUooHSBpQ+vh6XQpvQyWR8FxiXAxtG4+DhZLQJrXuzGGRd/Qkst+806KUABClBAOgKPLS3A4mKzdBJiJhSgAAWSIOA968Kbn3w6CStxCQokVyD69ZLdDL1ZD61ROB7v3P1LwhdLQXeAx+Mll5urUYACaRJY8cv3R5vpfChAgYsLsHHEt4MCMQjc+GoP9g8HYhjJIRSgAAUoQAEKJFPg03WZ+PT0rGQuybUoQAEKpF2gb8cp7L3v9bTnwQQokIiARqeFKcdy7ng8kx4a4f4l4Xi84Lnj8YIuP/wOH0Je/jd0Ir6cQwEKpF5g9f/eHv3nFx8KUICNI74DFBiXwIc39GFHPy8dHRciJ1OAAhSgAAUSEBC+NhK+OuJDAQpQQEkCR/+wB0efblFSSayFAu8R0FsM0fuXhGPyhK+XtLpzR8+G/CEEvQEEnf7ocY2REI+F5+tDAQqIK7Dm2Q+LG5DRKCBDAX5xJMNNY8riC3xm81m83uURPzAjUoACFKAABVQukGnUYtu1ZSpXYPkUoIDSBPZ89zX07zqttLJYDwUSEhCOizJkmiA0mrR6HTTC/UuhCEL+IIIeocHkg3+UP8iZEC4nUYAC7xEQGtmXPXEHZShAgTEE2DjiK0KBGAS+vHMQz59wxTCSQyhAAQpQgAIUSLbAjuvKYDOc+yllPhSgAAWUIPDaB34XvTOGDwUoEJuAcNdS9Hg8mwk6sx4anQ7QABHheLzo/Ut+BJy+6D1MfChAAQpcSsBgN2Hlr24lEgUoMIYAG0d8RSgQg8B39g7hd4edMYzkEApQgAIUoAAFki0gHFUnHFnHhwIUoIASBIY6erHznpeUUAproIDkBISmkjHr3P1L0ePx9FpEwhGEA+fuXwoIDaZRL8KBkORyZ0IUoIA4AuYCG5Y9sl6cYIxCARkLsHEk481j6uIJ/LhtBI/sHxUvICNRgAIUoAAFKBAVmJFzGvNzW/Hvsz5JEQpQgAKKEDj8+904/tw+RdTCIiggVwHhiwPhiDy91QCtQQfhi6ZwMIJIIBQ9Hs/v8iEw4pVrecybAhS4hEBGeTYWP3AdjShAgTEE2DjiK0KBGAR+cdCB7+8bjmEkh1CAAhSgAAUoMB6BmsxuLM5vQ65uD4Y8bdGlMk3F+NisJ8azLOdSgAIUkIzA9i/9FSOH+yWTDxOhAAUuLmDKtcJoF47HE+5f0iKCtx2P5wkg4BCOx/OTkAIUkJFA5tR8LLjvahllzFQpkB4BNo7S486oMhN46pgT32geklnWTJcCFKAABSggfYFJ1rNYUdSGQsMeDLn3XDThz85/CQYtj6uT/o4yQwpQ4FIC/mEPNnz0SSJRgAIKEtAZdTBmW2GwGaE1CfcvaYDo8Xih6PF4QmPJ7/Ah7OfxeAradpYiY4Gc6cWY+811Mq6AqVNAHAE2jsRxZhSZC7x4yo0vbB+QeRVMnwIUoAAFKJB+gQLTMC4vbkeZaS+G3DuEn9uNKal1U7+EuoK1MY3lIApQgAJSFejacARtP9kk1fSYFwUokEIBg80EY5ZwPN65+5eiTyiM0Pnj8YKuAPyjXiAS278bpTBVLk0BRQsULZqMps+vUHSNLI4CyRBg4ygZilxD8QJvdnvxr5t4nITiN5oFUoACFKBA0gVseieuKOnAJMteOL07EQz7EooxIWsmbqr7YUJzOYkCFKCAVATaf7oZna8dlko6zIMCFJCggCnHAoP9/P1LwvF44QgioQhCfuHrpQCCTh8CLh6PJ8GtY0oyEZiwrga1H18gk2yZJgXSJ8DGUfrsGVlGAs1nfbjjH30yypipUoACFKAABdIjYNB4cWVpB6Zm7IPPvxPeoCNpidy18HUAmqStx4UoQAEKiC2w+bPPwdU1KnZYxqMABRQmoDXoEG0w2UzQnT8eT2guhYNhhHznjscT7l8S/pwPBSjwToHKm2eg8pYZZKEABcYQYOOIrwgFYhA4OBLA9a/0xDCSQyhAAQpQgALqEtAihDUlHai170M4sAuuQOqOdr2h9nuYnD1XXcCslgIUUIzA6NGz2Hb3C4qph4VQgALSF9BnGGESjsfLMEG4i0l4wqHwP+9fEr5cCox6o1818aGAWgRqP7YAE66oUUu5rJMCCQuwcZQwHSeqSaDTFcTlL3arqWTWSgEKUIACFLiowKqiA2jI3AdtuBkOn3i/PtYXXok1lV/kzlCAAhSQpcDJFzpw8JfC3W58KEABCkhLwJhtgTHzbcfjRRBtLkXO37/kd/kRdCR23LC0KmU2FAAaP78CxYsmk4ICFBhDgI0jviIUiEFgxB/Gwuc7YxjJIRSgAAUoQAHlCSzOP4KZOa0wRXZjxHsybQVqNTr8x4K/py0+A1OAAhQYj8Dub7+Ks3v43xTjMeRcClAgfQIanRamXCuMdhN0Zj00Wk30S6VwIIywL4iAJ3DueDxvIH1JMjIFYhCYc+865NYXxzCSQyigbgE2jtS9/6w+RoFQBGh45nSMozmMAhSgAAUoIG+B2bknMS+3DRmaZgx7jkiqmFumP4CyzEZJ5cRkKEABCowl4O4exabPPDfWMP51ClCAArIX0FsMEL5gMtiM0Br10dspI+EwQv4QQt5z9y/5HT5EgmHZ18oC5Cmw6P5rYZuYI8/kmTUFRBRg40hEbIaSt8Cs587AK3SQ+FCAAhSgAAUUJlCX1YnF+e3I1u7GkKdD0tXNL78Diyf8i6RzZHIUoAAF3i1w6sX9OPD4dsJQgAIUoMB5AWOWGcL/9FYjhK+ZhEdoJoX8QYSEr5eE+5d4PB7flxQIrHj8lmhzkw8FKHBpATaO+IZQIEaB5X/pQr83FONoDqMABShAAQpIV2CKrQ/LC9qRb9iDIfde6SZ6gcxyzOX4yMzfyipnJksBClCAx9TxHaAABSgQv4BwHJ5wPJ7BboLebIBGp0EkEkHYH0bIJzSY/Ag4/Qh6eDxe/LrqnKHVa7H6D3dAoxG+heNDAQpcSoCNI74fFIhR4KqXu3HcEYxxNIdRgAIUoAAFpCNQYhnE6qIOlBiFRtFO6SSWYCa3NTyCIlt1grM5jQIUoIC4AjymTlxvRqMABdQnINy5ZMqxnjsez6D75/1L575eCkUbTMLxeOEAfxhYfW/HOysWGpHLH7tZ7QysnwIxCbBxFBMTB1EAuOW1XrQO+klBAQpQgAIUkLxAtmEUa0s6MMHcglHPNoQjyvqP5MUTP4b5ZbdJfh+YIAUoQAFBgMfU8T2gAAUoIA0B4cslU7YFeqsBGr0uev9SOPTW8XhBBF1++Ee90kiWWaREwD4pBwt/eG1K1uaiFFCaABtHSttR1pMygY+/2Y/NvfwXiJQBc2EKUIACFEhYwKxz44qS/ZhibYHHtx3+kCfhteQwsTyzCTdP/5EcUmWOFKAABcBj6vgSUIACFJCXgDnPCkOmGTqTHsLRZpHI+fuXvAEE3cL9S77oH/nITyC3oQRzvrFWfokzYwqkQYCNozSgM6Q8Bb66cxDPnXDJM3lmTQEKUIACihLQaYJYV9KBalsLAoGd8ASGFVVfLMV8aMYvkWeZHMtQjqEABSiQNgEeU5c2egamAAUokFIBrVEHc64VepsJOuF4POH+pTCix+GFPAEE3H4EHT6EeDxeSvch3sWLF1eg8a7l8U7jeAqoUoCNI1VuO4tORODHbSN4ZP9oIlM5hwIUoAAFKDBugcuK96M+swUI7oLT3zfu9eS+wIrJn8askvVyL4P5U4ACChfgMXUK32CWRwEKUGAMAYPNBOP54/G0wvF4WiASiiDkDyEoNJfcfgRGfYgInzXxSbnAhHU1qP34gpTHYQAKKEGAjSMl7CJrEEXgyaNO3Lt7SJRYDEIBClCAAhRYWnAIM7JbYQg3Y9R3hiDvEpicPQ831N5HFwpQgAKSFuAxdZLeHiZHAQpQQDICplwrjHYzdOZzx+MJj3D/UtgXRMDlj/5PuIOJz/gEKm+egcpbZoxvEc6mgEoE2DhSyUazzPELbOjy4M7NZ8e/EFegAAUoQAEKXEBgXt5xzMlpgxXNGPYeo1EMAjdPvx/lmfwPvxioOIQCFEiDwPDBPuz4rxfTEJkhKUABClBAiQJCQ8mUlwFDhhFaoz56PJ7whIPC8XhBBF0+BJx+hHxBJZaflJpqPjYfE6+oTcpaXIQCShdg40jpO8z6kibQMeTH+r/3Jm09LkQBClCAAuoWaMg+jUV57cjU7saQ54C6MRKsvr7wSqyp/GKCszmNAhSgQGoFDvx8O069tD+1Qbg6BShAAQpQ4F0C+gwjTNkW6CwG6IzC8XjC/UuR6P1LQU8AQacPfocvemSe2p7Gzy1H8ZIKtZXNeimQkAAbRwmxcZIaBQa8ISz9S5caS2fNFKAABSiQBIFp9l4sKWhDnn4Phtz7krAil9Bp9Lij6efItUwiBgUoQAFJCfiGPNjyuT8h4PBJKi8mQwEKUIACFHhLQGguGeymaINJa9BBoxGOx4tEj8cTGkzCr2EBp7J+HZv99bXIayzhS0ABCsQgwMZRDEgcQoG3BBqeOQ0V/kAGXwAKUIACFEhAYGLGAFYUtKPIKDSKmhNYgVNiEZhXdhuWTPxYLEM5hgIUoIBoAif/0o6Dv9opWjwGogAFKEABCqRCQKPTQrh/STgeT2fSQ3P+/qVIKIyQVzgezw+/wxv9czk8C3/wPtgn58ohVeZIgbQLsHGU9i1gAnISuOyv3ehyy+MXQzm5MlcKUIACShAoNI1gdVE7ys0tGHJvVUJJsqjBbizE7U2PwqLPkkW+TJICFFCHwLb/fAGjR3g/qjp2m1VSgAIUoIDeYoAxywy99XyDSTgeL3L+/iVvIHr3UmDUi3AwnFas5T+/GaYca1pzYHAKyEWAjSO57BTzlITAba/3Yc+Asj7TlQQsk6AABSggQwG7wY01xe2osLTA4dmKUCQgwyqUkfLKyZ/FzJIblFEMq6AABWQv0Lf9FPZ+73XZ18ECKEABClCAAskWMGaao8fj6a3nj8d76/4l/7n7lwIOL/yjqfl9N6G5tfLXt0L4iooPBSgwtgAbR2MbcQQF/inwua0D+NsZN0UoQAEKUECFAnqNH1eUdmBaRgu8vm3whVwqVJBmyUW2atzW8Ig0k2NWFKCA6gT2/WADeracUF3dLJgCFKAABSiQFAGNBqYcCww2E/RmPTTn71+KHo/nCyHo9sM/6kXQHd8P7lmK7Fj60xuTkiIXoYAaBNg4UsMus8akCfz33mH85rAjaetxIQpQgAIUkK6ABhGsKelAnX0fQoHtcAcGpZssM8OVVfegJn8VJShAAQqkVcBxYhBbP//ntObA4BSgAAUoQAE1CAh3LkWPxzt//5L2/JdEwnF4IV8AQacf/hEvQoFQlCNraj7m33e1GmhYIwWSIsDGUVIYuYhaBH5x0IHv7xtWS7mskwIUoIDqBFYUHkRjViu0oR1w+ntUV7+cC56SswDX1XxXziUwdwpQQAECh3/XjON/bFVAJSyBAhSgAAUooAwBobEkHJEnHI+34HvXKKMoVkEBEQTYOBIBmSGUI/DXU258cfuAcgpiJRSgAAVULrAw/xhmZbfChF0Y9Z5UuYb8y19f931MzJot/0JYAQUoIEsB35Ab2774AoQ/8qEABShAAQpQQFoCZaurMP3OxdJKitlQQMICbBxJeHOYmvQEdvX78MENfdJLjBlRgAIUoEBMArNyT2FuThvs2mYMew7HNIeD5CNQX3gF1lTeLZ+EmSkFKKAogaNP7sXRp/YqqiYWQwEKUIACFFCKwNQPzMKUGxuVUg7roEDKBdg4SjkxAyhJ4JQziHUvdSupJNZCAQpQQNECdVndWJTXhhzdbgx52hVdK4sDdBo9PtD4CAqsleSgAAUoIKoAvzYSlZvBKEABClCAAnELNH5uOYqXVMQ9jxMooFYBNo7UuvOsOyEBXyiCmc+dSWguJ1GAAhSgQOoFKm39WFrQjgLDHgy596Q+ICNITmBu2a1YOvETksuLCVGAAsoW4NdGyt5fVkcBClCAAvIXmH/f1ciami//QlgBBUQSYONIJGiGUY7Awuc7MeIPK6cgVkIBClBAxgKllmGsLGxHqWkvhtzbZVwJU0+WgN1YiFsbHoLNyP8oTJYp16EABS4twK+N+IZQgAIUoAAFpC+w8le3wmA3ST9RZkgBiQiwcSSRjWAa8hG47pUeHBoJyCdhZkoBClBAQQK5RidWF7VjkqUFw+5NCqqMpSRTYNmkf8Wc0luSuSTXogAFKHBRAX5txJeDAhSgAAUoIH2BNc9+WPpJMkMKSEiAjSMJbQZTkYfAJzf2Y2OPVx7JMksKUIACMhew6HxYW9yOyowWuLxbEAz7ZF4R0xdDIN86BR9oeAh6rVmMcIxBAQqoWIBfG6l481k6BShAAQrIRsCUbcHyx/mDZbLZMCYqCQE2jiSxDUxCTgL37BrEs8ddckqZuVKAAhSQjYBWE8La4g7U2PfB798CX9Ahm9yZaPoFzIZM5FumYNBzCvPKbsWskvXpT4oZUIACihbg10aK3l4WRwEKUIACChHImlaA+d+9SiHVsAwKiCPAxpE4zoyiIIEH20fw045RBVXEUihAAQqkV2B18X7U21sRCW6DO3A2vckwuiwFTDorCjKmYdjbCae/P1pDtrkMN0+/HzZjgSxrYtIUoID0Bfi1kfT3iBlSgAIUoAAFBIHixRVovGs5MShAgTgE2DiKA4tDKSAIPHXMiW80DxGDAhSgAAUSFFhacARN2a0whLfD4etKcBVOowCg15pQbKvBqK8Xo76e95DMLbsVSyd+glQUoAAFUiLAr41SwspFKUABClCAAkkXqLi+AVW3z076ulyQAkoWYONIybvL2lIi8Ea3B5/axJ+ITwkuF6UABRQpMC/vJGbntMKKnRjxHldkjSxKXAGtRodSe33066Jh78WbjwadBbdMfwCFGVXiJshoFKCA4gVcXSPY8aW/IuDyK75WFkgBClCAAhSQu0Ddvy5C+eXT5F4G86eAqAJsHInKzWBKEDgwHMANr773p5qVUBtroAAFKJAMgaacLszLbUWWdheGPQeTsSTXoMA/BcozG+EKDGHIczomlbqCtVg39UsxjeUgClCAArEK7H90G07/7UCswzmOAhSgAAUoQIE0Csz5+lrkNpakMQOGpoD8BNg4kt+eMeM0Cwz6wljy5840Z8HwFKAABaQjUJ3Zh0X5bcjTNWPY0yqdxJiJogTKMhvgDYxiwHMy7rpuqL0Pk7PnxT2PEyhAAQpcSGBofy92fvUl4lCAAhSgAAUoIBOBpQ+vh6XQJpNsmSYFpCHAxpE09oFZyEyg6dkzCIQjMsua6VKAAhRIjsDkjCEsKWhDiXE3htzNyVmUq1DgIgKlmfXwB9046z6WsJHQNBKaR3woQAEKJEOg5X/+gd5t8TexkxGba1CAAhSgAAUoEL/Ammc/HP8kzqCAygXYOFL5C8DyExNY82I3zriCiU3mLApQgAIyEygyO7CisB0TzHsx7N4is+yZrlwFSu3TEQj70O86kpQShOPqhGPr+FCAAhQYj4DQMBIaR3woQAEKUIACFJCHgCnbguWP3yKPZJklBSQkwMaRhDaDqchH4PZ/9GH3WZ98EmamFKAABeIQyDJ4sLq4AxWWFox63kQkEo5jNodSYHwCJbY6hCJB9LkOjW+hd80uzJiKm6c/AKPOmtR1uRgFKKAuAeGIOuGoOj4UoAAFKEABCshDIGtaAeZ/9yp5JMssKSAhATaOJLQZTEU+Ap/fNoCXTrvlkzAzpQAFKHAJAYM2gLUl+zEtowUe3yYEQh56UUB0gWJbDYAIepwHUxZ7btmtWDrxEylbnwtTgALKFjj9twPY/+g2ZRfJ6ihAAQpQgAIKEyheXIHGu5YrrCqWQ4HUC7BxlHpjRlCgwH0tw/j1IYcCK2NJFKCAWgTWFneg1r4PwcBmeIMjaimbdUpQoMhWDS206HbuFyW7m+p+iAlZM0WJxSAUoIByBAIuP3Z86a9wdfHXTOXsKiuhAAUoQAE1CFRc34Cq22eroVTWSIGkCrBxlFROLqYWgV8dcuB7LcNqKZd1UoACChBYWXQY9Zn7oA1thcvfp4CKWILcBQozqqDTGtDt6BC1FKFpJDSP+FCAAhSIR+Dok3tx9Km98UzhWApQgAIUoAAFJCBQ98mFKF9TLYFMmAIF5CXAxpG89ovZSkRAOKZOOK6ODwUoQAGpCizKP44Z2a0wRbbB4Tsj1TSZlwoFCqyVMOgs6HK0pa164bg64dg6PhSgAAViETi7+wx2/7+/xzKUYyhAAQpQgAIUkJjArK9ejvyZZRLLiulQQPoCbBxJf4+YoQQFms/6cMc/+BP7EtwapkQB1QrMzj2DOTmtyNDswKj3qGodWLh0BfIsk2HW29HpaE17kkadFTdPfwCFGVPTngsToAAFpC3gH/Wi+d5X4DgxKO1EmR0FKEABClCAAhcUWPLQDbAWZ1KHAhSIU4CNozjBOJwCgsAZVxBrXuwmBgUoQIG0CdRn9WBeXhtydDsx4hHnbpi0FcvAshbItUyExZCNztF9kqqjKm85rpn2DUnlxGQoQAHpCXQ8vAVn/n5IeokxIwpQgAIUoAAFxhbQAGue+fDY4ziCAhR4jwAbR3wpKJCAgD8cwYxnefRTAnScQgEKJCgw1TaIRQWtKNTvwrCnJcFVOI0C4gnkmMuRYcxFp6MNkUhYvMBxRLp8yufRUHR1HDM4lAIUUJOA0DASGkd8KEABClCAAhSQp4C1NBNLfnKDPJNn1hRIswAbR2neAIaXr4DwxZHw5REfClCAAqkQKLeOYllBG0pNzRh270xFCK5JgZQIZJlLYDcWotu5H6GwPyUxkrVopqkIN02/H1mmkmQtyXUoQAGFCAhH0+2973V4+pwKqYhlUIACFKAABdQnkD+7HLP+6zL1Fc6KKZAEATaOkoDIJdQpcOems9jQ7VFn8ayaAhRIukCeyY1Vhe2YaNmNEffmpK/PBSmQagGhWSQ0jfpch+APyefXx+r8Vbiq6p5U83B9ClBAZgIt39+A3q0nZJY106UABShAAQpQ4O0Ck66uQ/VH5hGFAhRIQICNowTQOIUCgsD9rSN47MAoMShAAQokJJCh9+Py4g5Mse6B07MR4Qi/YEwIkpPSLmAz5CHHMgH97qPwBh1pzyeRBFZM/jRmlaxPZCrnUIACChQ4/sdWHP5dswIrY0kUoAAFKEABdQnUfnwBJqyrUVfRrJYCSRJg4yhJkFxGfQIvnHLj7u0D6iucFVOAAgkJaBDBFaUdmJaxF37/JvhDroTW4SQKSEXAYshGnmUyBj0n4A4MSyWthPLQa01YX/cDlNqnJzSfkyhAAeUIDLZsQcsPTiDgkvZRm8oRZyUUoAAFKECB1AnM/toa5DWVpi4AV6aAggXYOFLw5rK01AocGA7ghld7UhuEq1OAArIWuLz4EGrtLYgEN8ETGJJ1LUyeAm8JmPU25FsrMeQ9A5dfOT9AMSFzRrR5pNFoudkUoICKBZyta9G9azmOv8DfZFLxa8DSKUABClBAIQJLH14PS6FNIdWwDAqIK8DGkbjejKYggVAEaHjmtIIqYikUoMB4BZYVHkNDZiv04c1w+dlYHq8n50tLwKCzoDhjGoZ93XD4+qSVXJKymVt6K5ZO+kSSVuMyFKCA3AQ8xz6PwMCfoml7XTeg7bFKBL1muZXBfClAAQpQgAIUAKDRaXD5Ux+iBQUokKAAG0cJwnEaBQSBq1/uwTFHgBgUoIBKBRbkncaM7FZYsAUO3ymVKrBspQvoNAaU2Ovg8PdhxNut9HJxTfU3UZW7VPF1skAKUOCdAv6ex+E9/Z13/D81xvk4+sIs9O3OJxcFKEABClCAAjITyCjPwuIHrpdZ1kyXAtIRYONIOnvBTGQo8B9bB/DKGbcMM2fKFKBAIgIzcroxJ6cNmdqtGPUeSWQJzqGAbAQ00KAsszF6HJ1wLJ1anlzLxOiRdTYjf6NYLXvOOikQdGyD+8BtF4TQ6HMxfPJK7P9tBaEoQAEKUIACFJCRQMHcCZj5pdUyypipUkBaAmwcSWs/mI3MBB5qH8FDHaMyy5rpUoACsQrUZp7Fgrw25Oq3Y8TTHus0jqOA7AXK7I3wBIcx6FHnl3S1+ZfhiqqvyH4fWQAFKDC2QCTkgKv9fQiP8eVwKLIWbY9Pheds7tiLcgQFKEABClCAAmkXmPS+6aj+0Ny058EEKCBXATaO5LpzzFsSAsLXRsJXR3woQAFlCFTYhrE4vx1Fhh0Y8exRRlGsggJxCJTZG+ANOTHgPh7HLGUOXTjhQ1hY/mFlFseqKECBfwq4j3wKwaFXYhLRmqvRtW0pTrxcEtN4DqIABShAAQpQIH0CdZ9ciPI11elLgJEpIHMBNo5kvoFMP70Cwv1Gwj1HfChAAXkKlFicWF7QgTLTTox4tsuzCGZNgSQIlNrrEQh50O8+moTVlLOE8NWR8PURHwpQQJkCvs4H4Ov6cdzFeRzr0fZYJUJ+Y9xzOYECFKAABShAAXEE5nxjLXIb+MMe4mgzihIF2DhS4q6yJlEFGp45jVBE1JAMRgEKJCiQbfRjdVEbJpmbMerZmOAqnEYB5QiU2KcjFPajz3VYOUUlsRKzPhM31P43im21SVyVS1GAAlIQEL4yEr42SvgxLMKR55twdh/vQ0vYkBMpQAEKUIACKRRY9rObYM7PSGEELk0BZQuwcaTs/WV1Igjc8GoPDgwHRIjEEBSgQLwCJl0Ya4vbUWndDbdvY/Q3yPlQgAJAsb0WkUgYvc6D5BhDQGgaCc0joYnEhwIUUIaAcJ+R++CHxrzXaKxqNYYCDB29Agf+d9JYQ/nXKUABClCAAhQQUUBr0OGyP9whYkSGooDyBNg4wWbYNAAAIABJREFUUt6esiKRBe7ePoAXTrlFjspwFKDAxQTWlRxAtW0Pgv5N8IUchKIABd4mUJxRDWg06HEeoEscAsJxdcKxdXwoQAFlCMRzr1EsFQfDV6Dt0Up4h3NiGc4xFKAABShAAQqkWMA2MRuL7r8uxVG4PAWULcDGkbL3l9WJIPDYgVHc3zoiQiSGoAAFLiSwqvgI6mwt0IQ2wRMYIBIFKHABgcKMadBp9Oh2dtAnQYGFEz6EheUfTnA2p1GAAlIR8J68B/6+/016OlpzHc5sWoxTfy9O+tpckAIUoAAFKECB+AQK50/EjLtXxTeJoylAgXcIsHHEF4IC4xTY0O3BnZvOjnMVTqcABWIVWFxwCo1Ze2EMb4HL3xXrNI6jgCoFCjKmwqA1ocvRrsr6k1208NWR8PURHwpQQJ4Cvs4fwtf1UOqS12jhHr4RbY9WIRzSpS4OV6YABShAAQpQ4JICk6+rx7Q75lCJAhQYhwAbR+PA41QKCAJnXEGsebGbGBSgQIoE5uZ1YVb2PlixBQ7fiRRF4bIUUJZAvnUKTDorOh1tyipMAtVcPe3rmJa3QgKZMAUKUCAeAX/vr+A99a14piQ8NqJfgiPPNmJgf17Ca3AiBShAAQpQgAKJC9R9ahHKL5uW+AKcSQEKgI0jvgQUSILA7D+egScYScJKXIICFGjI7se83FZkabdg1HuIIBSgQBwCudZJsOgz0TnaGscsDo1XgM2jeMU4ngLpFQgMPA/PsbtETUJrLMHZg2tw6MmJosZlMApQgAIUoAAFgDnfXIfc6Tw+lu8CBcYjwMbRePQ4lwLnBd7/Wi/2DfrpQQEKJCAwzT6EhfltyNdvw4iHv9mdACGnUAA55gnIMObgzOg+aogkcF3NdzAlZ6FI0RiGAhRIVCA4shHuQ+m7nywQvAptj1bCN5qVaAmcRwEKUIACFKBAnAKrfncb9BZDnLM4nAIUeLsAG0d8HyiQBIF7dg3i2eOuJKzEJSigfIEJGQ4sK2hHkWE7Rj3Nyi+YFVIghQJZ5lLYjQXodrQjFAmmMBKXvpDArfUPocReRxwKUECiAiF3G1zt16Y9O625Eac2LMCZDUVpz4UJUIACFKAABZQuYC3JxJIHb1B6mayPAikXYOMo5cQMoAaBXx9y4L6WYTWUyhopELdAgcmLVUXtKDPtwKhna9zzOYECFHivQKapCJmmYvQ6DyIQ9pIojQIfmflb5JjL05gBQ1OAAhcSCPu74GxZKh0cjRGugevR+ijvW5DOpjATClCAAhRQokDx4go03rVciaWxJgqIKsDGkajcDKZUgS29XnzszX6llse6KBCXgM0QxOXFHZhs3gmn501EwPu/4gLkYApcQsBmzEe2uQz9riPwhfilq1ReljvnPg+zPlMq6TAPCqheIBL2wNFcL0mHiG45Dj45HcNH8iSZH5OiAAUoQAEKyF1g2h1zMPk6af57gNxtmb+6BNg4Utd+s9oUCfR7Q1j+l64Urc5lKSBtAZ0GuKJ0PyqtO+HzbUKQXz9Ie8OYnSwFrIYc5FomYcB9HJ7giCxrUHrSdy38h9JLZH0UkIdAJITRXdL+qkdrmoD+tstw+Fl+rSiPl4pZUoACFKCAnATmfGMtchtK5JQyc6WAJAXYOJLktjApOQosfL4TI/6wHFNnzhSIW2BNyWFU23YjHNgEH38TO24/TqBArALCVyz51ikY8pyCKzAY6zSOS5MAm0dpgmdYCpwXiITdcDQ3yMYj4L8GrY9Wwu+0yyZnJkoBClCAAhSQusDK33wAhgyj1NNkfhSQvAAbR5LfIiYoF4EPbujDrn6fXNJlnhSIS2BF0QlMt++GLrQZ7gCPZYwLj4MpkICAUWdFUUYVhr1dcPj591wChGmbwuZR2ugZWOUCkeAwHHtmy05BY5qBk6/NR9emQtnlzoQpQAEKUIACUhOwFNmx9Kc3Si0t5kMBWQqwcSTLbWPSUhT41u4hPHHUKcXUmBMF4hZYmH8GTVl7YY5shtPfGfd8TqAABRIT0GtNKLbVYNTXi1FfT2KLcFbaBdg8SvsWMAGVCUT8vXC0LJJt1RqtFY6+a9H286myrYGJU4ACFKAABaQgULRwMpq+sEIKqTAHCshegI0j2W8hC5CKgNA0EppHfCggR4FZub2Yk9OCDGyBw3dMjiUwZwrIWkCj0aLMXg+nfwDDXjZrZb2Z55Nn80gJu8ga5CAQ9p2Cc99KOaQ6Zo5h7Uoc/H0tRk7mjTmWAyhAAQpQgAIUeK9A1W2zUXGDfI6t5R5SQMoCbBxJeXeYm6wEhGPqhOPq+FBADgJ1WYNYkNeCbO1WjHoPyCFl5kgBxQqUZzbCFRjCkOe0YmtUa2FsHql151m3WAJhzxE429aKFU6UOFrTZPS2rMTRP5WLEo9BKEABClCAAkoSmH3PGuTNKFVSSayFAmkTYOMobfQMrDSBEX8YC5/nT4krbV+VUk+l3YHF+fuQr9+KUc8+pZTFOigga4GyzAZ4Aw4MeE7Iug4mf2kBNo/4hlAgNQIhdztc7e9LzeISWNXnvRZtj05FwG2VQDZMgQIUoAAFKCAPgZW/uhUGu0keyTJLCkhcgI0jiW8Q05OXwPK/dKHfG5JX0sxWkQKlFg+WF7aixLgNo55diqyRRVFArgKl9nr4Q26cdfNYSLnuYbx5/9v8lyHcX8WHAhRIjkDIuQeu/euTs5iEV9GYZuPE3+aie1uBhLNkahSgAAUoQAFpCJgLbFj2iPL//UAa2sxCDQJsHKlhl1mjaAIfe7MfW3q9osVjIAq8JZBrCmB1UTvKTdvg8GwhDAUoIEGBEvt0hMI+9LmOSDA7ppRqgQ82PY5865RUh+H6FFC8QHDkTbgPfUTxdb5VoEZnx2jXNWj/ZaVqamahFKAABShAgUQECudPwoy7lXHvYSL1cw4Fki3AxlGyRbmeqgXuaxnGrw85VG3A4sURMOsiWFvSgQrLdri9GxGO8Es3ceQZhQLxC5TY6hCKBNHnOhT/ZM5QlMA11d9EVe5SRdXEYiggpoCv80fwdf1EzJCSiRXWXIaOX1fD2ZUrmZyYCAUoQAEKUEBKAlNvnYkp65uklBJzoYCsBdg4kvX2MXmpCTx73IV7dg1KLS3mowABDYArSg+hKmMH/P5NCITcCqiKJVBA2QLFtppogT3OA8oulNXFJbB00icwt/TWuOZwMAUoALgP3oHgqLq/qtaaKtGzewWO/YWXfvPvCQpQgAIUoMC7BWZ95TLkzyonDAUokCQBNo6SBMllKCAI7Bv04/2v9RKDAkkRWF18HHX2nYgENsMbHErKmlyEAhRIvUCRrRoaaNHj3J/6YIwgS4GGwquwsuKzvPdIlrvHpMUWiASH4Gq/FmF/p9ihJRvP574e+x6pQsjPu9Mku0lMjAIUoAAFRBdY8YtbYMyyiB6XASmgVAE2jpS6s6wrLQKeYASz/3gmLbEZVP4CSwtPoyGzGfrQZrgDbEDKf0dZgdoECjOqoNMa0e1oV1vprDcBgfLMGVhV8Vnee5SAHaeoRyA4/He4D39SPQXHUanGOA/HXpyF3l0FccziUApQgAIUoIAyBcx5Vix79GZlFseqKJAmATaO0gTPsMoVeN/fenBkNKDcAllZ0gTm5fdgZtZuWCKb4fSfTtq6XIgCFBBXoMBaCYPOgi5Hm7iBGU32AjZjPlZW/BvvPZL9TrKAVAj4uh6Er/P+VCytmDU1+hyMnLoKHb+pUExNLIQCFKAABSiQiEDB3AmY+aXViUzlHApQ4CICbBzx1aBAkgW+3jyIp4+5krwql1OCQFPOWczL2QubZgscviNKKIk1UEDVAnnWCph1NnQ6WlXtwOLHLzC/7HYsnvjR8S/EFSigEAHP8bsROPusQqpJfRkhrEH741Vw9+emPhgjUIACFKAABSQoUHnLDFTePEOCmTElCshXgI0j+e4dM5eowB9PuPCVnYMSzY5piSlQnTWCRXl7ka3dCoe3Q8zQjEUBCqRQINcyERZDNjpH96UwCpdWm8Dk7LnRr49yzLzQV217z3r/T8DTsgth4/8g5NxFljgFtKZp6NqxDCdeKolzJodTgAIUoAAF5C8w88urUTBngvwLYQUUkJAAG0cS2gymogyBE44grny5WxnFsIq4BCbZXFiWvw/5eqFRtDeuuRxMAQpIXyDbXAabMQ9djnaEIyHpJ8wMZSdg0WdhxeRPo7bgctnlzoQpMF6Bgd++iJ7vPIyJT/QiEhgY73Kqne913oiWh6sRCelUa8DCKUABClBAfQIrHr8FxmyL+gpnxRRIoQAbRynE5dLqFVj0fCeG/WH1Aqik8kKzH6uK9qHEuA0Ozw6VVM0yKaA+gSxTMeymIvQ4DyAY9qkPgBWLLjCz+Pro10d8KKAGgeDgKLq/+Rj6HngiWm7O+6cj/65Naig9dTUaFuLon2egvyU/dTG4MgUoQAEKUEAiAub8DCz72U0SyYZpUEA5AmwcKWcvWYmEBO7cfBYbujwSyoipJEMg0xDG5cVtmGgWGkX8DY1kmHINCkhZwG4sQJa5FH2uw/CH3FJOlbkpUKDYVourp30dmaYiBVbHkihwTmD0b1vR/f9+AefGPe8gKfl2I2xr3iDTOAQ0hgIMHVuHA7+fPI5VOJUCFKAABSggfYGihZPQ9IWV0k+UGVJAZgJsHMlsw5iuPAQeOzCK+1tH5JEss7yogEGrwbqSDkyxbofXuwmhiJ9aFKCACgQyDLkQ7jHqdx+DNziqgopZolQFNEFgTcc1mP7Ju6SaIvOiQMIC3d9+HD3f/SXCbu8F16h4phL6ibzrKGHg8xOD4XVoe2wqvEM5412K8ylAAQpQgAKSFJh2xxxMvq5ekrkxKQrIWYCNIznvHnOXrMDOfh8+tKFPsvkxsYsLrCs9gmkZOxD0b4I/5CQVBSigIgGLIQt5lgoMek7CHRhSUeUsVaoCi56vheG+Hci74yqU//Bz0OdnSzVV5kWBmAW8HcfQ+V8PYfj5S39RZJyUj4rnXQj7u2JemwMvLKA11eLMliU49WoxiShAAQpQgAKKE5hz7zrk1vPXOMVtLAtKuwAbR2nfAiagVIG6p08rtTRF1bWy6BSm23cAwc3wBnkRs6I2l8VQIEYBkz4DhdYqDHnPwOk/G+MsDqNAagVq2qag9MsnEBo49wWzvjAXEx+8Gzk3XZbawFydAikUGPj1C+i652H4T/fGFCXr2loUfmVLTGM5aCwBLdwjN2LfwzVjDeRfpwAFKEABCshKYPX/3g6dSS+rnJksBeQgwMaRHHaJOcpS4ObXetE2yKPNpLZ5iwu60ZS1E/rwZrj93VJLj/lQgAIiChi0ZhTZqjHq68GoL7bfxBQxPYZSsUDmqA3z/zsb/g3736OQ/9FrUfqtT8FQwkvvVfyKyK704NlhdH3jUfQ/9FTcuRd/tQn2922Iex4nXERAvxiHn2vCQEceiShAAQpQgAKyF7BNyMaiH10n+zpYAAWkKMDGkRR3hTkpQuC7e4fx28MORdQi5yJm5/VjTvYumLEFLt9JOZfC3ClAgSQJaDV6lNqnw+Hvx4iXRyAliZXLJFFg+W9qgEd2XnRFY3kRyu77LHI/sC6JUbkUBVIjcPaxP6L3+7+F99CphANM+n01jFXbEp7Pie8U0BiLMXBoLQ79YSJpKEABClCAArIWKF05FfWfWSLrGpg8BaQqwMaRVHeGecle4KXTbnx+G48+E3sj67OHMT+3GZmarXD4DokdnvEoQAGJC5RnNsLlH4weS8eHAlIUmLG1GllfaAYikTHTy//odSj5+sdhnFA05lgOoIDYAo7XdqD3B7/HyEubxx1aX5iJKS8AEfCHgMaN+bYFgsErse9nVfA7MpO5LNeiAAUoQAEKiCZQ+/EFmLCOx7CKBs5AqhJg40hV281ixRQIhCNoepa/MZlq86mZTizO24Nc3VY4vG2pDsf1KUABmQqUZTbAExjFoIe/6SjTLVRF2iXdhaj/Zhj+luMx12uaUoaSr30ceR+6OuY5HEiBVAr4Dp9G30/+gL6fPJnUMJlrp6HoW9uTuiYXAzSmepx+cxHO/IMNaL4PFKAABSggP4EF37samZU8wll+O8eM5SDAxpEcdok5ylZg1Qtd6PGEZJu/FBMvt3qxvLAFhXqhUbRbiikyJwpQQEICZfZ6+EIunHXH/hvxEkqfqahMYNVPpiH0RHNCVWdfuwIFd65H5poFCc3nJAqMVyDiD0SbRX0/+l/4z/SNd7kLzi/8QhOybuZ9R0nH1RjgGrwBrT+blvSluSAFKEABClAgZQIaDdY886GULc+FKaB2ATaO1P4GsP6UCty1bQAvn3anNIbSF88zh7C6qAVlxm1weHi2vdL3m/VRIFkCwh1GgbAX/a6jyVqS61AgpQLz/lYLy707xh0j99a1KLjzJtiWzBj3WlyAArEKDD3zGvoffBKON1L/Qz0TH6+FqWFLrKlxXBwCEd0yHHq6HkOH8uKYxaEUoAAFKECB9AhkVRVg/n9flZ7gjEoBFQiwcaSCTWaJ6RP43REnvrNnKH0JyDCyVa/BupJWTDRvg9OzEcJp9nwoQAEKxCpQYq9DKBxAn+twrFM4jgJpF6g8PBEV9/QjcCp5X2nkf/RaFHzqJlhn88z3tG+wghMY+O2LcLy6DcIfxXq0NjOmvGSDxsR/zqfCXGssQ3/H5Tj8zIRULM81KUABClCAAkkTmHhlLWo+Oj9p63EhClDgnQJsHPGNoEAKBXo9Iax8oSuFEeS/tE4DXFF6EJXW7fD5NiIY9sm/KFZAAQqILlBsq0EkEkGv66DosRmQAuMRMHkNWPr9MgRebB3PMheeq9Wi8M6bokfYmWsrkr8+V1StgPfgSfQ/+BT6HnwS5umV8LaL+3WnbWklSn64F4gEVbsHqS48ELgGLQ9PQ9BtTXUork8BClCAAhRISKDh35aiZHllQnM5iQIUGFuAjaOxjTiCAuMSaHzmNIL8aOYdhmtKjqHGtgNB/yb4Q6Pj8uVkClBA3QJFtmpooEWPc7+6IVi9bAWWPF0L3f3jP6LuUgBamxWFd66PHmFnnFQiWysmnn4B/6ke9D/0dLRhFHZ7ownZFjXBuaVF9OQKPtOI7A++IXpcNQXUmJpw6vX56NxYpKayWSsFKEABCshEYPGPr0dGWZZMsmWaFJCfABtH8tszZiwzgQ9u6MOufnV/RbO88DTqM3dCG9oET+CszHaQ6VKAAlIUKMyogk5jQLezQ4rpMScKxCRQv3sqCr50AGGnJ6bx4x2kL8yJNo/yP3wNG0jjxVTZ/GD/EPoffibaMAr2D7+neuvcOrh3iv/P4/KfTodlziaV7Ya45Wq0Fjj6rkPbz6eKG5jRKEABClCAApcQ0FsNWPXb22hEAQqkUICNoxTicmkKCAI/bhvBI/vV9VXNgoIezMzaBWN4M1z+Tr4IFKAABZImUJBRCYPWjC5He9LW5EIUSIdA7kAOZn/HDP/WQ6KH1+XYo82jvA9fA0tjlejxGVA+AmGXB/0/fRp9Dz0N/8nuiyZunV0Ld3MavvzUalH5ajG0dv6akOq3KqJdiQNP1GHkeG6qQ3F9ClCAAhSgwJgCeY0lmP31tWOO4wAKUCBxATaOErfjTArEJNAx5Mf6v/fGNFaug2bmDmBuzi5YsQVO33G5lsG8KUABCQvkWytg1GWgy9Em4SyZGgViF1jx82pEfrEr9gmpGKnVIv8j5xpItiUzUhGBa8pVIBxG30+fiTaNvPtj+3c725ImODeJf2Sdde4klD9yCJGQW67asslbY5yE/rZVOPJcuWxyZqIUoAAFKKBMgYobGlF12yxlFseqKCARATaOJLIRTEPZAnVPn1ZUgbVZDizM24Us7VY4vAcUVRuLoQAFpCWQa5kEiyETnaOt0kqM2VBgHAKz36iB7cs7x7FC8qfmrF8dbSBlXbUk+YtzRdkI+E/3YuipVzH4xMtwN8f373jm2gr4Dp9CJBgSvd68jzYg95Nvih5XrQH9vmvR8lANQn6jWglYNwUoQAEKpFlgxn+uQuG8iWnOguEpoGwBNo6Uvb+sTiICV77cjROOoESyiT+NCpsHSwuakafbBod3X/wLcAYFKECBOAVyzOXIMOZGG0YRROKczeEUkK7AhJOlqLnXDf8Baf5QSeaaBdEGUu6tPPpDum9R8jNzvLYDg0++iqEnX0Vo1JlwAPvyWXC8sTvh+eOZWPbDBliXsHk0HsN45mqMs3Di1bno3loYzzSOpQAFKEABCiRFYPljN8OUa03KWlyEAhS4sAAbR3wzKCCCwNebh/D0scT/I1yEFN8RotgSxKrC3SgyboPDk+ZjdMQunvEoQIG0CmSZS2A3FqLb2YFQOJDWXBicAqkQWP2DqQg+uycVSyd1zYz59ci9/UpkX7sMxgnFSV2bi0lDIDgwgqEnX4l+YZSsZo+xvBBhXwDB/qG0FDnlxYnQ5Yt/XF5aipVAUI3OhtHu96H9F5USyIYpUIACFKCAWgQshTYsfXi9WsplnRRImwAbR2mjZ2A1CWzq8eITG/slW3KWEVhTvBflJqFRtEWyeTIxClBAuQJ2UxGyTMXodR1CIORRbqGsTNUCC/9SC+N3d8jKQGs1I/t9y5F17TLkvp9fIclq8y6SrHPLvmizSGgaBXoGkl6SfcVsODY0J33dWBY0Ty/FxN92IRJMT+MqlhyVOCasWY2OX9fB2ZWtxPJYEwUoQAEKSEygbFUVpn96scSyYjoUUJ4AG0fK21NWJFEBKd1zZNZpsK6kDZMt2+H2bkQ4Iv5Z9BLdJqZFAQqILGAz5kM4lq7PfQS+oHy+zBSZieEUIFDdUYHyr5xGsFe+v6EtfHkkfIGU/8kbYannFwZyei2FL4BG/ropehzd6Mup/SEhrc0CQ1EefEfPpIUo97Z65P37xrTEVnNQjXEKeveuxLE/l6qZgbVTgAIUoIAIAg3/vhQly/jvoiJQM4TKBdg4UvkLwPLFE5j7p064AmHxAr4tkkYDXFF6GFXW7fD7NiEQdqclDwalAAUo8JaA1ZCNXMtkDHhOwBMYJgwFFC2Q4bRi0X158L/WoZg6rTOrkf+x61Bw502KqUlphfiOnMHo37dj9NXtcLy6HSGHS7QSbUtnwrkxfUcyln63ERmr3xCtXgb6PwGf53rs/UktImEdWShAAQpQgAIpEeD9Rilh5aIUeI8AG0d8KSggksBnN5/Fa13iHb90WfEJ1Np2IBzcBF+Qvykr0jYzDAUoMIaASW9HobUSg97TcPmTf0QSN4ACUhRY9vtaaB6S1xF18Tjm3LIGWWvmI+9fro1nGsemQMC9+0C0URRtFr2W3nfO0jQNnpZDKagytiUrnpsCfXl6jsyLLUPljtIY5+LYS7PRu7NAuUWyMgpQgAIUSItARnkWFj9wfVpiMygF1CbAxpHadpz1pk3g+ZMufHnHYMriLy3sREPmTuhCm+AJ9KUsDhemAAUokIiAUWdFUcY0DHu74PDzn1GJGHKOPAWatk9Dzhf3IhJU9rGw5toKePcfh33lHGRfuxxZVy2BaeoEeW6azLJ2/GPXuUbR37fDtVM6X7VlLGiAa1tr2jRNUwox6dkRRAI9actBzYE1+myMnL4KHb+eomYG1k4BClCAAkkWmLC2GrWfWJjkVbkcBShwIQE2jvheUEAkAVcwgrl/TN5Z7/Py+zAraxdMkc1w+U+LVAXDUIACFIhPQKc1osRWC4evDyO+7vgmczQFZC5Q1FuAxm8B/t3HZF5JYulrzUZkXbsc2dcsg33VXBhK8hNbiLPeIeDtOAbn5ha4trXBuWkPvIdOSVYo3c2j7BvqUPClzZL1UUNiIVyOtp/XwnM2Sw3lskYKUIACFEixQNPnV6Bo0eQUR+HyFKCAIMDGEd8DCogoUPd04g2eppwhzMvZhQzNFjh9R0XMmqEoQAEKxC+ggQZlmY1w+s9i2NsZ/wKcQQEFCKz86TSEf6f8o7JsS2ZGGxhjPcaJxch+3zLYV8+LNpJ0mRljTeFfBxDx+THw+5fh3NAM1/ZWSTeK3r1h1hnT4N6bvuPqhHyKv9YE+9Ub+C6lUUBjrEL3ruU48WJJGrNgaApQgAIUUILAil++H8ZMsxJKYQ0UkLwAG0eS3yImqCSBD7zeh70DvphKqs50YlF+M7K1W+Dw7o9pDgdRgAIUkIKA0DDyBIYx6JHuT8FLwYk5KFtg3qu1sHw9vXfMiCVsaZgKT+uRuMNZ59QiU2ginW8kaXTauNdQ6gTHG7sx+PuXosfP+Y53ybpM29KZcG4cu7GYyiInPVEFY6U6/n5MpeN41/Y6b8TeB+vGuwznU4ACFKCASgUyK/Ox4HtXq7R6lk0B8QXYOBLfnBFVLPCLgw58f9/wBQUmZfiwrKAZBfptGPXuVbESS6cABeQqUJbZAG/QgQH3CbmWwLwpkBSBKUcnYMrXBhE4zrtV4gG1r5gNU9VEmKsmRP9oqiyH8JWSLssWzzKyGivcfeXtOA73ngNwbW+D98AJCHcWKekxVU1AoLMfYbc3bWUZSrJR8acQIhr+QEPaNuGtwIYFOPqXmejfy6Mr074XTIACFKCAzAQmXV2H6o/Mk1nWTJcC8hVg40i+e8fMZShw2hnE2pfO3fFRYIngssJmFBu3weHhT0DKcDuZMgUocF6g1F6PQMiNfrc673Hhi0CBtwtogsDq71Ug8MI+VcDYFjdF79tJ5SM0j841lIRmUhmMk0qiDSXhj4bivFSGTtraYY8Pwt1E3v3H4REaRbuFRlErQsPOd8TIWNgI11blvTtCU9CxIb3HNmZeUY2ie7clbU+5UOICGkMeho5fiQO/4x0ViStyJgUoQAH1Ccz4z1UonDdRfYWzYgqkSYCNozTBM6x6BR7bew8cnk3qBWDlFKCAYgRK7NMRCvvQ54r/iCrFILAQCrxLYPFztdB/Xz0/EGKdUQ333oNpew9MU8pgmlIO46RzjSQJmRdvAAAgAElEQVThj2GXF5mXz49+qaTLtkNj0Kcsv7DTjUDfEILC//oHz//5IIL9Q//8c9+R0zEfN2ecUAT/6d6U5ZuuhQ2FuYBeh0BXf7pSiMYt+s8mZN7I+47SuglvCx4Kr0PLwzXwO+xSSYl5UIACFKCARAWEI41X/upW6K0GiWbItCigPAE2jpS3p6xI4gJPt38Op0d5FJ3Et4npUYAClxAosdUiHAmh15XeC8+5SRSQmkBdSyWKv3QEoZF3fkUitTyVns+F7lzS52ZBl5sJfV4W9LmZ0GXZocv+v8ZSJBBExB9A9I/RPxf+eO7/Dkf//Pz/7Q8i7HCdawr1D6Xk+DVDWSECnX2K2yb78lkQ7m5K9zPpVzUw1m1NdxqMf15AY6xB17YlOPlKCU0oQAEKUIACFxXImV6Mud9cRyEKUEBEATaORMRmKAoIAi29f8Zrx+4nBgUoQAHZCRTZaqAB0OM8ILvcmTAFUi2QM5SFOd/NgH9T+r6+SXWN714/Y1EjXFukd6yacIyd/5R875fKWNAA17ZWsbcz5fGEL7+Ee6uEe5zS+eiyrKh40QKNgV/LpnMf3hlbA8/oerT8tEY6KTETClCAAhSQlMCUGxsx9QOzJJUTk6GA0gXYOFL6DrM+yQl4giN4eOd1ksuLCVGAAhS4mEBRxjRoNXp0OzuIRAEKXERg+S9rgMd2qsrHOqcW7l37JVez1mKCcKeQXB/7yjlw/GOXXNO/ZN62JTPg3JT+L+9tK6ei5D7hzqWwIp1lW5R+MQ7/cQYG2nNlWwITpwAFKECB1AjM+splyJ9VnprFuSoFKHBBATaO+GJQIA0CP2teD5d/IA2RGZICFKBA7AIFGVNh0JrQ5WiPfRJHUkCFArM2VcN+tzJ/o19u26mzWxFyuOWW9jvyzZg3Ha4dyv3nrnV2DdzN6f9yteDfmpB9O+87ktrfLBpDEQaPrMPBJ3j5udT2hvlQgAIUSJeAPsOIFY/fAq1Bl64UGJcCqhRg40iV286i0y2w4cSD2N39bLrTYHwKUIACFxTIt06BUWdFl6ONQhSgwBgCZWdKUHevF/72U6qykupxasaKUviPd8l6L/QFOdH7k5T6SKkxNuGR6TDP2qRUalnXFQxdib0P1iHosci6DiZPAQpQgALjF8ifXY5Z/3XZ+BfiChSgQFwCbBzFxcXBFEiOgPDT+39o+0xyFuMqFKAABZIkkGedDLPOjk6H8u7WSBIRl6HAewRW/2gqgk/tUZ1Mxrx6uHZIr7lsbaqCu+Ww7PfDVFEG3/FO2ddxsQIyFjXBtaUl7fVpjHpU/i0Pmoz0fwGVdgwJJqAxTseZzYtw+rViCWbHlChAAQpQQCyBqttmoeKGRrHCMQ4FKHBegI0jvgoUSJPAD7euTFNkhqUABSjwToEcywRYDTnoHJXeJffcKwpIWWDBi7UwfXuHlFNUXW62hY1wbpX/P8tsi5vg3Jz+xkqqXiBLfSU8bUdTtXxc62YsmIyyB/cjEvbGNY+DRRLQ6OEeugH7HqkWKSDDUIACFKCA1ATmfusK5NQVSS0t5kMBxQuwcaT4LWaBUhV4bv/dODGsrku0pboXzIsCahXINpfCZiyI3mEUjgTVysC6KZCQQNWByZj41S4Eu9R3Z6GUjhp79+bZl8+C443dCe2plCbZV8yBY4Oy782yLZsF55vS2Kv8TzQg52NvSukVYC7vEojoluLgUzMwfDibNhSgAAUooCIBU64Vyx+9CdBoVFQ1S6WANATYOJLGPjALFQq09b2EV45+T4WVs2QKUCDdApmmImSaitHjPIBg2JfudBifArITMHkMWHZfKfyvSO+oNjEwMxY2wiXRr3qU0nCxzqqBe7eyj08zTi5BeNiJ4LBDjNd2zBhlP6qHddHGMcdxQPoENIZSnD2wBoefnpC+JBiZAhSgAAVEFSheUoHGzy0XNSaDUYAC5wTYOOKbQIE0CTj9/Xi0+eY0RWdYClBAjQI2Yz6yzeXodx2GL+RSIwFrpkBSBJb+oRbaH/OIuqRgJnkR29KZcG6U/51TOrsVIYc7yTrSW86+YjYcG5olk9iUl8uhy+U9f5LZkIskEghcjb0/mY6Q3yj1VJkfBShAAQqMU6DuXxeh/PJp41yF0ylAgUQE2DhKRI1zKJAkgZ/vvhWjvp4krcZlKEABClxYQLi/KNcyCQPuY/AER8lEAQqMQ6BxZxVy/7MNEa9/HKvId6p1Ti3cu/ZLtoCMudPh2tku2fziScxcMxneAyfimSK7sbocO/RZdvhOdEkid0tTOSb88hQiwRFJ5MMkLi6gMTbi1IYF6HyTd17wPaEABSigZIElD94Aa0mmkktkbRSQrAAbR5LdGiamBoGNJ3+GnV1/UEOprJECFEiDgNmQiXzLFAx5TsEVGExDBgxJAWUJFPTnYca39fDvPKKswuKoxra4Cc7NLXHMEHeoubYC3v3HxQ2aomi2ZTPhfFP+X0+NxWNfNgsOidx1JOSae0c98j7LI+vG2jdJ/HWtGa7+69D6WJUk0mESFKAABSiQXIHs2iLM+/YVyV2Uq1GAAjELsHEUMxUHUiD5AmdGW/BU+38kf2GuSAEKqFrApLOiMGMahrydEI7F5EMBCiRHYOXPqhH+9a7kLMZVUiJgKM5DoGcgJWuLvah9+Ww43pDOMW6prN9SXwlP29FUhohr7dL7GpGx8o245nBw+gQi2hXo+F0THKf4E+np2wVGpgAFKJB8gSk3NWHq+2cmf2GuSAEKxCTAxlFMTBxEgdQJ/HDrytQtzpUpQAFVCei1JhTbajDq6+UxmKraeRYrhsCc12uQ8dWdYoSSbAzrzGq49xyUbH7RxLRaIByWdo4xZmdpmApPqzq+brMtaoRzy74YZcQZNuX5CuhKdosTjFHGLaAxTEB/+2U48lz5uNfiAhSgAAUoIA2BOfeuRW59iTSSYRYUUKEAG0cq3HSWLC2B5w98BUeHtkgrKWZDAQrISkCr0aHUXh/9umjYK417ImQFyGQpMIbApBPlqPraCAJH1P33l9SPTtPnZyN4dlgx77PGoAc0GkT8AcXUdKlCpHY/lamqCJOeHEAkyC935fQC+n3vw54HGhAJa+WUNnOlAAUoQIF3CVgKbVj68Hq6UIACaRRg4yiN+AxNAUGgre9FvHL0f4hBAQpQICGBssxGuANDGPKcTmg+J1GAAmMLXHbfFASel+69PmNXoI4R5mkT4T10SlHFqumrI+usWrh375fU/mXfVIeCL26WVE5MJgYBw0ycem0+urYUxDCYQyhAAQpQQIoCpSunov4zS6SYGnOigGoE2DhSzVazUKkKDHs78Ys9t0s1PeZFAQpIVKAsswHewCgGPCclmiHTooAyBBb9qQ6G721XRjHjqMLaWAX3vsPjWCH1U62za+FullbjYbxV25fPguMN9RyXZlsyA85Ne8fLltT5Jfc2wnYF7ztKKqoIi2l0GRjtvhbtv6gUIRpDUIACFKBAsgXqP7sUpSv4z/Bku3I9CsQjwMZRPFocS4EUCfxy7wf5tUCKbLksBZQmUGZvgC/kwln3MaWVxnooIDmB2tYpKPnycYQGRyWXm9gJ2ZfPhuONZrHDxhVPik2HuAq4wGDb0plwbtwz3mVkM99cMxm+o2cQCQQllfPkp6bCMFndd5xJakPiSCasWYX2XzbB1WOLYxaHUoACFKBAOgU0Wk30mDpzfkY602BsCqhegI0j1b8CBJCCwKZTP8eOzt9LIRXmQAEKSFSg1D4dgbAP/S51XJQu0W1gWioSsDmsWPidXPjfUNYXLAlvoUYDRCIJTxdjon3FbDg2SLu5Fa+DuXoSvAfV9WWpFJuUxvJcTHrWB2jOxLuFHC8BAY2xAr0tK3Hs+TIJZMMUKEABClBgLIG8xlLM/vqasYbxr1OAAikWYOMoxcBcngKxCJwY3onn9t8dy1COoQAFVCZQYqtFKBJCn+uQyipnuRRIr8Dy39QAj/ALA2EXLNOnwNMu/a8cldg4Evx1WRkIjbjS+zeEiNENZQWIBEMI9g6KGHXsUFlX16Dwa1vHHsgRkhXwea7DngcaJJsfE6MABShAgXMCVR+YhYobG8lBAQqkWYCNozRvAMNTQBAIhv348fa1xKAABSjwT4FiWw2ACHqcB6lCAQqILDBjSzWyvrBL5KjSDWdfOQeOf0jfw7a4Cc7NLdKFTDAz66xquHer69cCqTYBi77chMzrNyS4k5wmCQHDHBx/aT56d+VKIh0mQQEKUIAC7xWY952rkF1dQBoKUCDNAmwcpXkDGJ4Cbwm8cOgbODTAi3f5RlBA7QJFtmnQQIceJ4/HUvu7wPrTI1DaVYTp3wzCv+9EehKQYFSt2Yiw1y/BzN6ZknVWDdy7D0g+z3gTtK+YA8cG6Tfu4q3rUuO1VjOEL498h08nc9mkrDXxt9UwVW9LylpcJD0CGl0WRs5cjY5fT0lPAoxKAQpQgAIXFcgoy8LiH19PIQpQQAICbBxJYBOYAgUEgb09f8Lrxx8gBgUooFKBwoyp0GmN6HZ0qFSAZVNAGgKrflKF0BO7pZGMBLIw10yG94A8mmimqRPgOyK9RsN4t1GpX1KN5WJbOhPOjXvGGib6X9fn2TD5TwZoTNI/vlF0HJkFDOFytP6sEd4hq8wyZ7oUoAAFlCswYW0Naj+xQLkFsjIKyEiAjSMZbRZTVbbAWfdx/KblX5RdJKujAAXeI1BgnQKDzoouRxt1KECBNAvM/1stzPfuSHMW0gpvXzUXjtflcdeTLicToaFRaQEmIRtTRSl8x7uSsJL8lrDMmAbPXund8We/rArF3+E/K+T3Rr03Y41hKnp2L8fxv5YqoRzWQAEKUED2Ak2fX4GiRZNlXwcLoIASBNg4UsIusgbFCAiNI6GBxIcCFFC+QL5lMkx6OzodrcovlhVSQAYCUw9NwuR7ehE43S+DbMVLUZeZgdCoS7yACUbS6PWIBIMJzpb+NENhLgJ9g9JPNMkZZsyvh2u7NH+wovBzTci6lfcdJXnL07ac13UD9v5ketriMzAFKEABCgA6swFLH74RxkwzOShAAQkIsHEkgU1gChR4S+CNEz9Fc/fTBKEABRQskGuZCIs+G52OfQqukqVRQF4CmiCw+ruTEXiJjdy375ypaoIk75i50NtlKM1HoOusvF68OLK1zp0O9872OGYoZ2jGgga4tknz782Jj9XC1LRFOdgqrySin4djf56P/n3ZKpdg+RSgAAXSI1AwZwJmfnl1eoIzKgUo8B4BNo74UlBAQgJHBzfj+YNflVBGTIUCFEiWQI65DBnG/OgXRpFIOFnLch0KUCAJAkufqoX2Rzx26t2U9tX/n707j6+rrvPH/7p77pa12bemzZ4maZPuWwq0bAURcJSZgRlXHEcdvzoqLrijI6L8EBcUUZBFEFFEBUFZmq60dEvapk33tE2btGma5C659+Yuv0c6wiCW5i7nnHs+57zyz/zB+bzfr/fzcwpjPj3nzIfnJTFc7I0zMN6j3W/OuC+ZC88rWyW428UrYW+txXiX+l5XNylptFsx49ksGFzqzCfebqc/scGci5Gjq7H3Ub4mKf27wQQUoIDeBOreOw+V1/LpT73tO+dVrwAPjtS7N0ymQ4Fg2Iv7tl6PaEy7r1rR4bZyZJ0LZGYUI9NagAHvXoSjIZ1rcHwKqE9g1vZq5N+2D1HfuPrCpTmROS8L4bOjaU4RX3vn/FnwbVHnK83im+DiVzkXzoLvVe3ON5WRa/kceNfumOqytPxz15IqFN+zG4jxv/Fp2QCZmkZiV2DnD1ow4efrkmQiZlkKUIAC/yCw6LvvgLsqlzIUoIBKBHhwpJKNYAwKvC7wzL4v4tA5vvKCdwQFRBdwWwuQlVGC0779CEX8oo/D/BTQpEDOcBbm3uFA6FU+LfDWDbZOL0Ho6Elh9l3NBwtSIFqKp2HilHZfxTeVka26HOGBIUS86jzgnfaRFuS8r3OqMfjPBRMwWOpwcsty9L1QJFhyxqUABSggnkDmzGlY+J1rxAvOxBTQsAAPjjS8uRxNTIFtJ59EZ999YoZnagpQAE5LHnLs5RjyH0Ig7KEIBSigYoEVD9Qh9gt9vv5rqm1xr5wPz4tivKZuchb3irnwrNH2XlrLCxE6PjjV1mn2n7tXtMOzZptq5yv7wSzYF6xTbT4GS15g3PMudP2oIfkCXEkBClCAAlMKVN3Ygpp/aZvyOl5AAQooJ8CDI+Ws2YkCcQkMenvx2K7/iOtaXkQBCqhHwG7JQp69CsPjffBPnFNPMCahAAUuKNDeWQ/X51+jztsIiPaEi3t5Gzxrt2t6P12LWuDd1K3pGS82nDk/B0abBaETp1VrMPP5Uhhz9ftKQdVujATBYqZFOPDb+RjelylBNZagAAUoQIG3Csz7+pXIaeITnrwzKKAmAR4cqWk3mIUCfxP45c734ez4UXpQgAICCNjMLhQ4ZuJcoB/ekH5fIyTAVjEiBd4QqDhWgrqv+BDqPUGVCwhYywpU/cv5C22ac1EzfJt2aXo/3Ze0w/OKep+4UQLf1dEOb6d6DRxtFSj72WHEInziWIn7QekeBnMBhg9did7HK5VuzX4UoAAFNC3gLMvCku9fr+kZORwFRBTgwZGIu8bMmhd46fA96Bp8RvNzckAKiCxgMdlR6KzFaHAAnqB+Xx0k8h4yu34FLvvuTIR/t1O/AFNMnrlyAcZe3CyUj72lBuPdB4TKnGhYx9xG+Lf2JLpMU9cbzCbYaioQ2HtEtXPlvbcZuf+5VrX5GCx1gXDkKmy/pxXRCUvqxViBAhSgAAVQsboR9e+fTwkKUEBlAjw4UtmGMA4FJgV6h17Bswe+TgwKUECFAiaDBcXuRnhCpzEaOKXChIxEAQpcTGDxHxtg+R9xvt2Tjt20VhQhdGwgHa2T7ili5kSHNeVkInJuLNFlmrvetWQ2vBvUffBbelcLHB2dmrPnQP8nYLA04sSG5Tj+cj5ZKEABClAgRYG2L6zEtPayFKtwOQUoILUAD46kFmU9CkggEAh78ODOWzA+MSpBNZagAAWkEijNbIE/NIxzAb7eSipT1qGAkgJ1e2ag7It9CJ8eUbKtUL0shXmYGDwrVObJsEZHBqL+gHC5Ew1sqy5D8CD/G+Rob4B/295E+RS9vuqPlTAXqvuAS1EQLTYzmOA/dyO6f1Knxek4EwUoQAFFBDKmObHsxzfCYDIq0o9NKECB+AV4cBS/Fa+kgKICzx/8NnrOvKBoTzajAAUuLFDqbsZ4eAzD430kogAFBBWwBszouKMYoZf1/aqvqbYvc9UCjP1VrNfUmVwORLz+qUbTxD93LZ0N73oeRjjnNcL3mrr/LGfUF6PisUHEIuIdxGriD4uCQ0SNS9D7xAKMHnYq2JWtKEABCmhDoHRlLZo+slgbw3AKCmhMgAdHGttQjqMdgf1n1+BP+7+mnYE4CQUEFChxz0Io4sOQX73fUhCQlZEpkBaB5Y81wPAjvqJuKnzbzDIED4n1RIu1shihPn28OtS9oh2eNdum2kZd/HPXklZ4N3Spetacm5ow7VPrVZ2R4aQRMFiKcXb/5dj/6wppCrIKBShAAZ0ItPz3ChQtnq6TaTkmBcQS4MGRWPvFtDoSmIgG8OCOW+ANDeloao5KAXUIlLibMBEJ4Iz/kDoCMQUFKJCSQOurtcj5zE7EIpGU6mh9sTk3C+Fh8V6Ta2+pwXj3Aa1vz/n57K21GO/ar4tZpxrS3jQT43vU/9/p4jta4Lqc3zuaaj+18s8nwqux/e7ZiEX5yiWt7CnnoAAF5BOwuG1Y9qMbYXZa5WvCyhSgQNICPDhKmo4LKSC/wF8Pfw+7Bv8kfyN2oAAFzgsUuxsRiU7gtE8fv4DktlNADwIFg3lo/boRoR2H9TBuSjNmrpyPsRfFeyrLtagZ3k27UppdlMVGewaigSAQi4kSWdac7o42eDq3y9pDiuJVT82EuWKrFKVYQwQByywcX9OB/nW5IqRlRgpQgAJpEyhaWoWWT3akrT8bU4ACFxfgwRHvEAqoWODQ8AY803u7ihMyGgW0IVDkakAMUQx6e7UxEKegAAXeELj0R7WIPMZXe8VzS2TUVSLQK9633EQ5PIhnD+K5JqOxCoEevkJ10spaWYSox4/w8Fg8dGm7xlo5DZVP+ADTybRlYGOFBYw2+Iaux677axRuzHYUoAAFxBFo+uhSlF5aLU5gJqWAzgR4cKSzDee4YglEY5Hzr6sbDerjvf1i7Q7TakGg0FkHg8GAAe8+LYzDGShAgbcIzP9rA+xfEe8JmnRspMntRMTjS0frlHvq7bs/7uVt8KxV/1M2KW9snAVE2f/s6xqQ/8WNcU7Fy7QiEDUsR88j8+E9YdfKSJyDAhSggCQCRosJy358I2y5DknqsQgFKCC9AA+OpDdlRQpIKvDykXuxc+BpSWuyGAX0LlDgrIHJaMEpT4/eKTg/BTQrMONQOWZ8aRgTRwc0O6OUg4n6mrpJA9eyOfCu2yElh6pr8eDo77fHlOWCOTcTwSPqf5qn6PZWuN+xRtX3F8NJL2CwlOFMzyoc/G2Z9MVZkQIUoICgAvlzyzHn85cJmp6xKaAPAR4c6WOfOaXAAkdHtuB3e28TeAJGp4B6BPKdM2ExZuCkZ496QjEJBSggi8DKb1Vh4k/dstTWYlF700yM7zkk5GjO+U3wbdHPv9f5qrp/vE1dy9vgFeQprMrH6mCteVXIP2sMnZpAKPQObL+7NbUiXE0BClBAIwL1H1yAiqsaNDINx6CANgV4cKTNfeVUGhN4aOe/Y3j8mMam4jgUUE4gz1EFm8mJk57dyjVlJwpQIG0CS37bAPP3+Iq6eDfAmGFDNBCM93LVXZfRUIXAXh1988dogNFmQ3Q8oLq9SGcge3M1xncdTGeEuHqbCzIx/SnAkCHe98TiGpAXXVzA3IqjLy7HwKvZlKIABSiga4ElP7gBzpJMXRtweAqoXYAHR2rfIeajAIDOvvuw7eSTtKAABRIUyHVUwm7ORP/YrgRX8nIKUEBUgaad1Sj83H5ExsT8Xk863DMvm4+xl8Q9aLMUT8PEqaF00KWtp72lBuPdB9LWX42NnYta4NskxlOGmVfUovAbm9XIyEwKCBiMDowNXoc9P+cH4RXgZgsKUECFArnNxZj71StUmIyRKECBNwvw4Ij3AwUEEDg+ugO/6fmUAEkZkQLqEMjJKIfTmoMT5w+MYuoIxRQUoIDsAi6PA4u+no3Qhl7Ze2mpgaO1Fv6u/cKOZDCbEAtHhM2fTHB3Rzs8nduSWarpNc75s+DbIsbTxQWfbkXWu/m9I03fkFMMF8EK7P75fIyfsemZgbNTgAI6FKi5uR1V1zfrcHKOTAGxBHhwJNZ+Ma2OBR7p+iDO+MX89oCOt42jKyyQlVEMt7UApzw9iMQmFO7OdhSgQLoFVvyiHrEHXkt3DKH6G0xGxCJRoTK/OawpLwuRs6PC5k82uGvpbHjX70x2uWbXOdrq4d++T5j5Kn7RANusjcLkZVDpBQyWSpzuXoVDzxRLX5wVKUABCqhUYOFd1yJzRp5K0zEWBSjwugAPjngvUEAQgfXHHsCW/scEScuYFFBWINNWgExbMQZ9vZiI8JsPyuqzGwXUIdC2rg7u27aqI4xAKTIvm4exl8Q9bMuorkDgoP6+A2mrLkfw4HGB7jTloop0qGZ02VH1eyeMmXztoHJ3iDo7BQPvxI57+Lfv1bk7TEUBCkgpkFWTjwXfXi1lSdaiAAVkEuDBkUywLEsBqQX6Pbvx690fl7os61FAaAGnNQ+Tr6U74z+IYNgr9CwMTwEKJC9QeqIIjV8NItSjvwOE5NX+d6WjvQH+bXtTLZO29aI9YSIllCk3E5HhMSlLaqJWRl0lgkdPIRYMCTGPa/lMFH9vJxALC5GXIeUTiJnbcOS55Ti93S1fE1amAAUokGaB6n9uw4x3taQ5BdtTgALxCPDgKB4lXkMBlQj8atdHMOAV5/UbKmFjDA0KOCzZyLNPx9D4EYxP6O8VRRrcUo5EgZQELvv/qhH+zY6UanCxmAKuJa3wbugSM3yKqUU/9Etx/IsuF+0bUPkfa0H2v3XKScLagggYTJkY7b8WPQ/NECQxY1KAAhRITGDR3dfBXZmT2CJeTQEKpEWAB0dpYWdTCiQnsOnEQ9h0/JfJLeYqCmhAwGZ2o8AxE8OB4/CFzmpgIo5AAQqkKrDwuUbY7ticahldrndfMheeV8R+vZ97RTs8a7bpc/90PPtUG24pnoZYNIbwoDj/v0LZj5tgn7t+qtH4z3UiEIldhu775iE4ZtHJxByTAhTQg0De7FK0f2mVHkbljBTQhAAPjjSxjRxCLwKTTxtNPnXEHwroTcBqsqPAWYvRwCl4Qqf1Nj7npQAF3kagdu90lN9+EuFT4vxyWE2b6VzQBN/mPWqKlHAWPR8cuRa1wLupO2EzvSwQ7d4wmIyo+lMhTHk9etkizjmFgMEyAwPbVuHIcwW0ogAFKKAJgYYPLUT5lfWamIVDUEAPAjw40sMuc0ZNCUx+52jye0f8oYAeBMxGK4pcDfAEBzEaHNDDyJyRAhSIU8AQBi77RiUm/sr/JsZJpsnL9PyqOmt5IULHBzW5r1IMZbTbMGkU2C/Ot88c8ypRdt9+xKJ+KQhYQyMCAf8N2Hlvk0am4RgUoIBeBUw2M5bcez0ypjn1SsC5KSCcAA+OhNsyBta7wJb+x7D+2AN6Z+D8GhcwGIwodTfDGxrCSKBf49NyPApQIBmB5Y83wPCDLcks5RoAon0D5u02zdFWD/92/X7/cfKVbBOnhnhPv42Aa9lseNftFMon7wPNyP3wWqEyM6z8AjHTPBx8ZhnO7uYvXOXXZgcKUEAOgaIlVWj5VIccpVmTAhSQSYAHRzLBsiwF5BI44z+ER7o+KFd51qVA2gVKM1swPjGC4XFx/oZw2tEYgAI6E2h5rRa5n+1GLDihsyDDKkIAACAASURBVMmlG9e5uAW+jeK/5sxWU47ggePSwQhWyblgFnyb+dTdxbbNMacO/h29Qu1s6d3NcCzl4ZFQm6ZAWIMpByPHVmPvI1UKdGMLClCAAtIKNP+/5SheNkPaoqxGAQrIKsCDI1l5WZwC8gj8pudTOD66Q57irEqBNAmUZjYjEPbgrP9omhKwLQUoIIJAztlMzP2aHaGtB0WIy4wyC5hzsxAeHpW5i3rLi/Ydn3RIinq4VvVMOczF4h/upmPPtd4zHFmFHffORSRo1vqonI8CFNCIgC3XgaU/uB6mDItGJuIYFNCHAA+O9LHPnFJjAttOPonOvvs0NhXH0atAiXsWJiJ+nPEf1isB56YABRIQuOQndYg+vDWBFbz0rQKu5W3wrt0uPIzBbEIsHBF+jlQGcM5vgm/LnlRK6GKta1ELvJvEOoTJmFWKigf7EYud08UeccgEBcw1OLllFY79JS/BhbycAhSggPIC5VfUoeHWRco3ZkcKUCAlAR4cpcTHxRRIj8DkK7we2vnv6WnOrhSQSKDE3YRwNIjTPj41IBEpy1BA8wLzXmqA40v8rlGqG+1aNgfedeI/uWwpmoaJAX1/38dckIPwaR4sTPVnwt5Sg/HuA1Ndprp/nvuvs5D3iXWqy8VA6hEY97wLXT9qUE8gJqEABShwAYG2L67EtLYy2lCAAoIJ8OBIsA1jXAq8LvC7vbfh6Ah/ecY7QjyBIlcDYrEIBn37xQvPxBSgQNoEKo+UoubLY5g4dDJtGdhYXQIZjVUI9BxRV6g0pLFNL0bw6Kk0dBarpXt5GzwCPmlX8j8tcF7WKRY20yoqEDMuQO9TyzGyP0PRvmxGAQpQIB4BV3k2Ft/zzngu5TUUoIDKBHhwpLINYRwKxCuwc+BpvHzk3ngv53UUSLtAkasOgAED3n1pz8IAFKCAeAIr75yBiWe6xAuussSupbPhXb9TZamSi8PXtP2vm3NxC3wbxXoNW3I7ntoq24xShM+MIOLxpVYoDaurnqqCuUL810umgU43LQ3mfJw7fDX2/apCNzNzUApQQAyBqhuaUfOv7WKEZUoKUODvBHhwxBuCAoIKjAZP4cEdtyAa0/e7/QXdPl3FLnDVwgQzTnl7dDU3h6UABaQTWPJ0I8x3bZauoI4ruTva4encpgkBrbxyL9XNcK9oh2eNNvY0VYup1otqZZtRgPLHRmEwDUw1Iv+5zgUmJq7E9rvnIhYz6FyC41OAAmoRmP+t1ciuy1dLHOagAAUSEODBUQJYvJQCahN4pvd2HBreoLZYzEOB8wIFjmqYTTac9PCj3bwlKECB5AUaumei+POHEDnnSb4IV2pSwL1iLjxrtmpytkSGcrTVw7+dT/PGY2bOy4bRYUPo+GA8l6vqmuwbGpH/Of7//araFLWGMdfjxIZVOPFKtloTMhcFKKATgez6Asz/5tU6mZZjUkB7Ajw40t6eciIdCewa/BP+evh7OpqYo4ogMM0xA1aTAyc9u0WIy4wUoICKBazjZnR8rQihtXtVnFKcaK7FLfBq6JVmro42eDv5+i5TphORMfFev5auPznujjZ4BL1vir7cAvc1/N5Ruu4dofoajPCP3Iju++qFis2wFKCAtgRqb5mL6e+cpa2hOA0FdCTAgyMdbTZH1Z6ANzR0/nV1E9GA9objRMIJ5NkrkWHJRP/YLuGyMzAFKKBOgY5f1gM/fU2d4QRM5b50Hjwva8fTuagFvk38ts/krZhRW4nA/j4B78o0RDYakVE/HYGew2lonnrLysdrYJ25JfVCrKALgahhMfY9vgxjR626mJdDUoAC6hJYcu/1cJZmqSsU01CAAnEL8OAobipeSAF1Cvxp/9ew/+wadYZjKl0I5NrL4bDk4MQYf3mniw3nkBRQSGDOhjpkfoavIVOIW8g29tYajHcdEDK71KFdS2fDu36n1GU1W8+1pBXeDV1CzmcpzkHlExMw2I8LmZ+hlRcwmItwdv9q7H+yRPnm7EgBCuhWIH9uOeZ8/jLdzs/BKaAFAR4caWEXOYOuBXrOvIDnD35b1wYcPj0C2RmlcFmnnX8lXTQWSU8IdqUABTQpUDCYh9YvA6FdRzU5XzqGci6YBd9mbb1C1FpZjFDfqXRwqq4nX9uX+JY45jbAv1XM12BmXlWHwq+9mvjQXKFrgVDoamy/u13XBhyeAhRQTqDxPxajbFWtcg3ZiQIUkFyAB0eSk7IgBZQVGJ8YxYM7b0EgzI+GKyuv326ZtiJk2gox4N2HcDSoXwhOTgEKyCZw6b01iDzBb9dICZy5cj7GXtTW662MLjui3nEpmYStZZ81E+O7DwmbPx3BHXMb4d/ak47WkvQsvK0VmTfyrQOSYOqpiLkJx15ZhZMb3HqamrNSgAIKC5gdViz9wfWwZtsV7sx2FKCAlAI8OJJSk7UokCaBFw7diT2nn09Td7bVi4DLmo/Jp4xO+w4gFOFHuPWy75yTAkoLLHy+Abava+uAQ2nDC/YzGIBYTBVRpAhhdNoR9fHQ6HVLg9UCRKOIhfkEcCL3l8ivrJucs/KhelgbNyUyMq+lAGCwwnf2euy6n08C8HagAAXkESi5pBqzPrZUnuKsSgEKKCbAgyPFqNmIAvIJ9I28ht/u/ax8DVhZ1wJOSy5y7RU44z+MQHhM1xYcngIUkFegen8lKm8fRPjEGXkb6ay6c24jfAI/WXGh7bJWFiHUN6Cznbz4uPammRjfw6eOErkpMhpnILDvCBAV81DVlO3E9KdsMGZy3xPZd177vwIRLEPPL5fAd8pCEgpQgAKSCrR9cSWmtZVJWpPFKEAB5QV4cKS8OTtSQBaBJ/d8AifGumWpzaL6FMiwZGGavQrD433wT5zTJwKnpgAFFBVY+fXpmHh+l6I99dAs8/KFGPuLtr6HYm+pwXj3AT1sX9wzupe3wbOWr3iMG+xvF4r+fSj3JdUounMbgGiio/N6CsBgLsWZntU4+LtCalCAAhSQRCCrZhoWfPsaSWqxCAUokF4BHhyl15/dKSCZQNfAM3jpyD2S1WMh/QrYTE7kO2swEuiHN8S/9a/fO4GTU0BZgWVPNsJ4z2Zlm+qkmzHDimggpKlpnQub4XuVh4xv3lTXsjnwrtuhqX1WYhhreSGi4wGEh0aVaCdLj/z/akX2zfzekSy4OikaClyD7ffM0cm0HJMCFJBToPbf52H6O5rkbMHaFKCAQgI8OFIImm0oILdAIOzBw13vhzc0JHcr1teogMWYgUJXHcaCAxgLDmp0So5FAQqoUaB5Ww2m3daDqD+gxnhCZ3LMqYN/R6/QM1wovLujDZ5OPl3zZpuM2koE9vdpbq+VGMi9oh2eNZNP7Yj7U/7TRmTM2SDuAEyefgFTC47+dSUGtjjTn4UJKEABIQXMdgsW3/NOZEzjv0eE3ECGpsBbBHhwxFuCAhoS6Oy7D9tOPqmhiTiKEgJGgxkl7qbzTxeNBE4q0ZI9KEABCrwh4BqzY9FXsxB6la8dk+O2yLxiEcZe2CRH6bTW1MIv+uUANLociHr9cpTWdE2T2wlzfg6Ch08IO6fBakbV73Nhmqa9g2JhN0XE4EY7vIPXY/fPZ4qYnpkpQIE0C5ReVoOm/1yS5hRsTwEKSCXAgyOpJFmHAioQGPDuw692fUQFSRhBFIGyzBb4Js7h3PhxUSIzJwUooDGBS35Wh+iDWzU2lXrGMWU6ERnzqSeQREn4WrYLQzpm18K/c79Eyvoq41o+B961Yr/qz7lwOkp/uBexKJ/e1NfdK/20kWgHdj2wBIFhk/TFWZECFNCsQPuXViFvdqlm5+NgFNCbAA+O9LbjnFfzAs/03o5Dw3xNheY3OsUBS93NCITHcHacr7RJkZLLKUCBFATmrmmA8wtbUqjApRcTsDdXY3zXQU0iOec3wbdljyZnS2Uod0c7PJ1iv3ItlflTXWtvqcF4t9hPP067tQU5H+xMlYLrKQCDuQKD3atx+A/TqEEBClBgSoHsugLM/9bVU17HCyhAAXEEeHAkzl4xKQXiEugdehnPHvhGXNfyIv0JlLhnIRTxY8h/WH/Dc2IKUEBVAqUnCtFwewAT+8V9NZSqQC8QJvPKxRh7fqPaYyaVL6NxBgI9/G/ZW/FcS1rh3dCVlCkXAc5FzfBt2iU8Ren3Z8GxaJ3wc3AAdQgE/e/Ajntb1RGGKShAAdUK1L1vPiqvaVRtPgajAAUSF+DBUeJmXEEB1Qs83PV+DPmPqD4nAyonUOxuQjgaxBmfNv/muXKS7EQBCkglcNldMxF+eqdU5VjnAgLmvGyEz45o0sZSPA0Tp4Y0OVsqQ1mnlyB0lN8rTMXQuWAWfJt3p1JCFWurnimFuVj8OVSByRCIGefg8HMrcWZnBjUoQAEK/IOA2WnFknveCVuugzoUoICGBHhwpKHN5CgUeF1g84lHseH4zwlCARS7GxGJhnHax+8d8HagAAXUI7D4D42wfHuzegJpMElGQxUCe7X7l0gMFjNiE2EN7lzqI5nzcxA+cy71Qjqt4JhTB/+OXuGnt7eWoeyBY0BsVPhZOIA6BAxGN0ZPXo+ehyrVEYgpKEAB1QiUrapF438sVk0eBqEABaQR4MGRNI6sQgFVCYwETmLyqaPJJ0z4o0+BIlf9+cEHvPv0CcCpKUAB1QrU765C6RePIXxGm0/CqAU+86olGPuzNr95aMrNRGR4TC3UqsvhnNsI39Ye1eUSKZBr2Wx414n/RGTuLbOQ93G+sk6ke0+ErOHIJej68RJM+AwixGVGClBAAYH2r1yOvJYSBTqxBQUooKQAD46U1GYvCigo8MKhO7Hn9PMKdmQrNQgUOutgMBgx4N2rhjjMQAEKUODvBAwRYOWXyxF6hb/UlvvW0PKr3GzV5QgePC43obD13Sva4VmzTdj8agieUVuB0LFBRAPi/yWskjtb4LykUw2szKAlAXMVTm1bjb4/52hpKs5CAQokIZDdUIj5d1yVxEouoQAF1C7AgyO17xDzUSBJgb6R1/DbvZ9NcjWXiSZQ4KyByWjFKc8e0aIzLwUooCOBjkcbgB9v0dHE6RnVVlOO4AHtHqw45tTDv4NP1L7d3eVcOAu+V/ltm1T/9Lk72uHp1MYBXNVvKmGuFP8JqlT3lOulFwh434mdP2yWvjArUoACwgjUf2ABKq5uECYvg1KAAvEL8OAofiteSQHhBJ7c8wmcGOsWLjcDxy8wzTkTVqMdJz38BVH8arySAhRIh0Drq7XI/vQOIBpNR3td9cy6eglGn9Pma+omN9K1pBXeDV262tNEhtXy02aJOKR6raUoDzAYMHFqKNVSaV9vqy1C+YNDMFjOpD0LA2hPIGZsx4Hfr8Jwj0V7w3EiClDgogIWtw2L73knbNl2SlGAAhoU4MGRBjeVI1HgdYGugWfw0pF7CKJBgTx7FTLMLvR7dmlwOo5EAQpoTSBnOBNzv2RDaMdhrY2mynmsFUUIHRtQZTYpQvFVbFMrWkoLMNF/euoLecVFBbT01FH2PzUi/zPaPVDmrZxeAYMpGyN9N2Dvo6XpDcLuFKCAogLlV9Sh4dZFivZkMwpQQDkBHhwpZ81OFFBcIBD24OGu98MbEv9vSiqOp9KGufYK2C3Z6OeTZCrdIcaiAAUuJHDpj2oReUwbr3xS+w5bp5cgdPSk2mOmlI8HR1PzORc2w/cq/3LJ1FIXv8Jgs8I2vRiB3r5US6liffHXWuC6it87UsVmaDREOLwS2+5ZjFg4ptEJORYFKPBmgblfuwK5s4qJQgEKaFSAB0ca3ViORYHXBTr77sO2k08SRHCB7IwyuKy56PfsRizG1zwJvp2MTwFdCcz/SwPsX+V3jZTa9KzVSzH67Hql2qWlj2vpbHjX83stF8Pn4Zp0t6Zr2Wx412nnfqt8bCasNVulA2IlCrxVwFyNk69eg2MvumlDAQpoWCCnqQjzvn6lhifkaBSgAA+OeA9QQOMCA959+NWuj2h8Su2Ol5VRBLe1EKe8exGJhrQ7KCejAAU0KVB5pBQ1XziHib5BTc6nxqFsM8sQPHRCjdEky+Rob4B/217J6mmxEI2k3VVHWz382/dJWzRN1axleah4dBwGR3+aErCtXgTGx25E148b9TIu56SA7gQaPrQQ5VfW625uDkwBPQnw4EhPu81ZdSvwTO/tODTMd5qLdAO4bQXIshXjtG8/QpFxkaIzKwUoQIE3BFZ+swoTz3ZTRCEBvXzXxlZTgeCBYwqpitnGnJuJ8PCYmOFVmNo5vwm+LXtUmCy5SFnX1qPgS5uSW8xVFEhAIGqYj/2/uQwjB80JrOKlFKCA2gWsWXYsvuc6WDMz1B6V+ShAgRQEeHCUAh6XUkAUgd6hl/HsgW+IElfXOZ2WPOTay3HGfwiT36jiDwUoQAFRBZY+1QjT3ZtFjS9k7qyrl2L0OW2/pm5yY8x5WQifHRVyj5QMbZtRiuBhPlUilblzUQt8m7RzEF74+VZkXr9GKh7WocDbChhMeRg+fAN6Hy+iEgUooBGBymubUPfeeRqZhmNQgAJvJ8CDI94bFNCJwMNd78eQ/4hOphVvTLslC3n2KgyPH4V/YkS8AZiYAhSgwJsEmnZUo+BzvYh6/HRRUCCjfjoC+44q2FH5VgaTEbEIv/UXj7xrSSu8G7riuZTXxCFgb67G+K6DcVwpziUVD9XB1viqOIGZVGiBidDl2Hb3AqFnYHgKUOB/BRbedS0yZ+SRgwIU0LgAD440vsEcjwKvC2w+8Sg2HP85QVQmYDO7kO+oxkjgOLyhsypLxzgUoAAFEhewjJuw4suFCG3oTXwxVyQtYCnMxcTgcNLrRVloKcrDxAD/exnPfrk72uHp3BbPpbwmTgHX8jZ4126P82r1X2bOc6PycSOM2do+cFb/TugooakOx9dfg/5Oh46G5qgU0JZA0eLpaPnvFdoaitNQgAIXFODBEW8MCuhEYCRwEpNPHYWjQZ1MrO4xLSY7ipy1GAmegid4Wt1hmY4CFKBAAgIrflGP2AOvJbCCl0ohkLV6KUaf1f5r6vTwVJUU98NkDXtLDca7D0hVjnUA2KpKzn87KjLq1YyHe2UNir61RTPzcBARBAzwnXs3dv20VoSwzEgBCrxFYM7nLkP+vHK6UIACOhDgwZEONpkjUuB1gRcO3Yk9p58nSBoFTEYLil2N8IROYzRwKo1J2JoCFKCA9ALt6+rhuo2HRtLLTl1Ri6/RutDUjnmN8L/WMzUIr4DRkYGoP0AJiQXcK9rhWaOtJ7kKPtmCrH/ulFiK5ShwcYEoFqHnscvgPW4gFQUoIIhAdn0B5n/zakHSMiYFKJCqAA+OUhXkegoIJNA38hp+u/ezAiXWTlQDDCjNbIYvNIxzgRPaGYyTUIACFPibQP5gHmZ/MYpQzzGaKCxgzs1CeHhU4a7paedaNhvedTvT01zArnxCS/pNM+dmwuhyIHRsQPriaaxY/tMGZMzZmMYEbK1HAYOpEEP7r8eB3+TrcXzOTAHhBBo+tBDlV9YLl5uBKUCB5AR4cJScG1dRQFiBJ/d8AifGuoXNL2Lw0swWjE+MYni8T8T4zEwBClAgLoHL7q5G+KkdcV3Li6QVyLp6CUaf2yBtUZVW0+LTHnJSu5bNgXcd/1xKbezqaIO3UzvfOpr0MdptmP5UJkz5+6XmYj0KTCkQClyJ7ffMm/I6XkABCqRPwJ7vwqK7r4PZYUlfCHamAAUUFeDBkaLcbEaB9At0DTyDl47ck/4gOkhQ6m5GMOLFkP+IDqbliBSggJ4FFj3bCOs3N+uZIK2zO+bUwb+jN60ZlGru7miDR2O/sJfTzrV8DrxreXAkh3FG0wwE9hyWo3TaarqWzEDxPbuAWChtGdhYxwKmRvS9vBqnNmXoGIGjU0C9AlU3tqDmX9rUG5DJKEAByQV4cCQ5KQtSQN0CgbAHD3e9H97QkLqDCpyuxD0LE5FxnPEfEngKRqcABSgQn8DM/RWY/rlTCA8Mx7eAV0kqYHI7EPH4Ja2p5mLORS3wbeKT0/HuUUZDFQJ7+RdY4vVK5DrXklZ4N3QlskSIa6d9pAU57+P3joTYLC2GNFjgPfNu7H5ghhan40wUEFbAYDScf9rIVZ4t7AwMTgEKJC7Ag6PEzbiCAsILdPbdh20nnxR+DrUNUOxuRCQ6gdO+A2qLxjwUoAAFZBNY9eUKhF7cI1t9Fr64gJ5eUzcpYW+twXgX/zsb958LoxFGqxnRAJ8gidssgQsd8xrhf60ngRViXFr2g1mwL1gnRlim1KRAJLoEex66DP7TMU3Ox6EoIJpAyYpqzPr4UtFiMy8FKJCiAA+OUgTkcgqIKDDg3Ydf7fqIiNFVmbnYVY9oLIZBnz5eE6TKTWAoClAgLQLLf9UAww+3pKU3m/6vgHNeE3yv6efgzjq9GKGjp7j9CQjYm6sxvutgAit4abwCjvYG+Lftjfdyoa6reroY5lLtHYoJtQk6D2swleB0zw049HSOziU4PgXSL9D+5cuR11qS/iBMQAEKKCrAgyNFudmMAuoReKb3dhwa1seHtOVSL3TVwQADJg/i+EMBClBAbwItW2qR+9luxEITehtdNfMaM2yIBoKqyaNEEL29mk8KU1dHG7z8LpQUlBes4VoyG94NO2Wrn67CjrYKlN53CDB40xWBfSlwXiDoX40d9/K7KrwdKJAugdzmYsz96hXpas++FKBAGgV4cJRGfLamQDoFeodexrMHvpHOCML2LnTWwGi04JSHfwtT2E1kcApQICUBp8eOxV90I7SV33JLCTLFxVlXLcbonzemWEWc5UZHBqL+gDiBVZLUtXQ2vOu1d7ChEl5MfkcquP8YYpGIWiJJliPvfc3I/chayeqxEAWSFYgZm3HkL6txeqsl2RJcRwEKJCnQ9NElKL20JsnVXEYBCogswIMjkXeP2SmQosCj3bfyezwJGOY7ZsJiysBJj35eCZQADy+lAAV0JHDJT+oQfXirjiZW56jORS3wbepWZzgZUlnLixA6PiBDZW2XtM0sQ/DQCW0PmebptPxUV+ldzXB08PAozbcY208KGDPgOfUe7Hmwgh4UoIBCAs7SLCy6+zoYzUaFOrINBSigJgEeHKlpN5iFAgoL7Bx4Gi8fuVfhruK1m+aogs3kRL9nt3jhmZgCFKCAxALzX2qA/Uv8rpHErAmXM5iMiEWiCa8TeQG/1ZP87pmyXYiM8JVjyQtefKW1rADR4ATCZ87J1SKtdac/WQ7LdP0cUqcVm82nFAhHlmPX/ZciOKq9p/ymHJ4XUEBhgeqb5mDGP7Uq3JXtKEABtQjw4EgtO8EcFEiDQDgaxKPdH8Lw+PE0dFd/y1x7JezmTPR7dqk/LBNSgAIUUECg5EQhGj/nw8ThUwp0Y4uLCWRduQijz2/SFZJzYTN8r/K/yclsumNOHfw7epNZyjVxCrhXtMOzZlucV4t1WUZDCcp+NgCD9axYwZlWuwKmcgx23YAjf8rU7oycjAJpFjBlmLH47utgL3SnOQnbU4AC6RLgwVG65NmXAioReO3kE1jX91OVpFFHjJyMMjituTgxxr9ZqY4dYQoKUEAtAiu/PQMTf+hSSxxd53Atmw3vOn19t8a1vA3etdt1ve/JDu/qaIe3U5uHGsmaSL3O6HLAUpSL4EFtvhYw56YmTPvUeqnZWI8CKQkEvNdh5w9bUqrBxRSgwIUFyi6vQ+OHF5GHAhTQsQAPjnS8+RydApMC4+FRTH7ryBM8rXuQbFsJXLb8898wisbCuvcgAAUoQIE3Cyx5uhHmuzYThQJpE9DyEx1yo+rte1hye75dfdfyOfCu3ZGu9rL3Lb6jBa7LO2XvwwYUSEQgZmjFwWdX42y3KZFlvJYCFJhCYN43rkJOYyGdKEABHQvw4EjHm8/RKfC6wKYTD2HT8V/qFiTTVohMWxEGvb2YiAZ068DBKUABCrydQN2eKpR+5ggiIx4iqUAg8/KFGPvLqypIomwErf9SXk5Na1khQicG5WzB2n8TcLTWwN91QLMelY9WwVrLJ/80u8GiDmZ0YfT4e7D3kRJRJ2BuCqhKIH9uOeZ8/jJVZWIYClBAeQEeHClvzo4UUJ2AJ3Qaj3bdev7pIz39uKzTMPlautO+gwhG+MFoPe09Z6UABeIXMESAlV8oRWjdvvgX8UpZBfT65I1zwSz4Nu+W1VbLxS2FeZgY5Ddq5N5jrX+Lyzo9HxUPemBw8lt3ct9LrJ+4QDi8Ajt+eCkigYnEF3MFBSjwhsDs2y5FwfwKilCAAjoX4MGRzm8Ajk+B1wUmv3M0+b0jPfw4LDnItVfirP+I7g7L9LC/nJECFJBWoOOheuD+16QtymoUSEIgo3EGAj2Hk1jJJZMCzvlN8G3ZQwwFBLR+yJl9XQPyv7hRAUm2oEASAqbpOLX1BvS94ExiMZdQgAJ5LSVo/8rlhKAABSgAHhzxJqAABc4LnBs/jke6P4RwNKhZkQxzJvIdMzA8fgy+iWHNzsnBKEABCkgl0LahHu7P8NBIKk8p6rhXzofnxS1SlBKuhqUkHxMnzwiXWy2B9fqkWjr87bNrMb5zfzpaK9az6PZWuN+xRrF+bESBRAX8ozei+77GRJfxegroXqDlkx0oWlqlewcCUIAC4MERbwIKUOD/BF4+ci92DjytORKryYECZy1GA/3whPgLJ81tMAeiAAVkEcgezsS8z5sR2tUnS30WTU7Afdl8eF7S58GRwWpBLMTXDyV35wDOeY3wvdaT7HKuS1DAtWwOvOt2JLhKrMsrflEN2yz+5QKxdk1faaOGNhx4+mqc22fQ1+CclgJJCmTXF2D+N69OcjWXUYACWhPgE0da21HOQ4EUBCa/9fNo94dSqKCupWajDUWueowFBzEWHFBXOKahAAUooHKBy75fg/Cv+QF0lW+TbuKZctyInPPoZl45BjUX5CB8+pwcpVnzAgK26vLzT8hF/QHN+pgLslHxaASm7GOanZGDaUDAlgeYOgAAIABJREFUmIVzR29C768KNDAMR6CAvAJNH12K0kur5W3C6hSggDACPDgSZqsYlALKCPzl0Hew+/SflWkmUxejwYQSdxO8obMYCfTL1IVlKUABCmhXYOGfG2D7hj6falHzrrovmQvPK1vVHFG2bLaZZQgeOiFbfb0UtlYUIXSMf5lGqf3Ww+sBM6+oQ+E3XlWKlH0okLTAROhS7PjBMkQnoknX4EIKaFkgc2YeFn7nWi2PyNkoQIEEBXhwlCAYL6eA1gVOenbjid0fF3bM0swWjE+MnP+OEX8oQAEKUCBxgcojpaj+7BDC/UOJL+YKWQUyL1+Isb/o8xe0jjl18O/oldVXD8Wdi5rh27RLD6OqYkZzQS4MFjMm+k+rIo9cIQo+3Yqsd/N7R3L5sq6EAqaZOLHpBpx4OUPCoixFAW0INNy6COVX1GljGE5BAQpIIsCDI0kYWYQC2hJ49sA30Dv0slBDlWY2IzDhwdnxo0LlZlgKUIACahNY+bVKTLywW22xmEfnAq7FLfBu7Na5Qurjuzva4OnkKyhTl4y/grujHZ7ObfEvEPTK8p/UI6Ntk6DpGVtvAr5zN2HXT2v0NjbnpcDbCrjKs7Hwu++A0WykEgUoQIE3BHhwxJuBAhT4B4Fjo9vwVM+nhZApcc9CKOLHkP+wEHkZkgIUoICaBZb9uhHG729Wc0TdZnMtnwPv2h26nV8vv3yXe4Mds2vh37lf7jas/yaBySeOJl+1GNin7b/cZHLbUfG4A+aCg9x/CgghEI3Nw74nr8bYEb66TogNY0hZBereOw+V1zbJ2oPFKUAB8QR4cCTenjExBRQReKb3dhwa3qBIr2SalLiaEI4FcdrH/3GajB/XUIACFHirQNOOahR8ugfR8SBxVCiQeeVijD2/UYXJlImkh2/FKCFpynQhMuZVohV7vEnAtXQ2vOt3at7Etbwaxd/bAcTCmp+VA2pEwJSLswduwoEn8zQyEMegQOICjiI3Ft71DpgdlsQXcwUFKKBpAR4caXp7ORwFkhc4dG4jntn3xeQLyLSyyNWAWCyCQR//tqxMxCxLAQroUMASMGHF5/MR2nxAh9MLMrLBAMRigoSVPqZefvEuvdw/VrRVlyN48LgSrdjjTQKOtnr4t+/TvEn+x1qQ/W+dmp+TA2pLIBS4Atu/Px/Q739mtbWhnCYhgZp/bUPVDS0JreHFFKCAPgR4cKSPfeaUFEhK4Lc9n0bfqDreyV7kqj8/w4BX+/+DO6nN4iIKUIACKQhccn8dog9tTaECl8op4FrSCu+GLjlbqL62o70B/m17VZ9ThIA8hEvPLjnnNcH32p70NFe4a9m9jbAvVO+bCxTmYDtRBIy1OL7uBvSv41MXomwZc6YuYMt1YNF3r4U1y556MVagAAU0J8CDI81tKQeigHQCvWdfwbP7vy5dwSQqFTprYTSYcMrLXxYlwcclFKAABaYUmLumAc4vbJnyOl6QPoGsq5dg9Dl9/xI2o6YCgQPH0rcJGursXt4Gz9rtGppInFGci1vg29gtTuAkkxpMRkx/Kh/mUv6FryQJuSyNAt6hm7H7gao0JmBrCignMOOfWlF90xzlGrITBSgglAAPjoTaLoalgPICT+z+OE56diveON9ZDbPRhlMeffzNTMWB2ZACFKAAgPzBPLTeNoGJ/f30ULGAwWZFLBhScUL5o5mnZSM8NCJ/Ix10yGiagcCewzqYVH0j2mfNxPjuQ+oLJkMix7wqlN67DzD5ZajOkhSQVyASXYC9j10Nbz+/1yWvNKunU8DitmHRXdciI9+VzhjsTQEKqFiAB0cq3hxGo4AaBPac/jNeOPQdxaLkO2bAYnKk5bBKsSHZiAIUoIBKBC67aybCT2v/g+0q4U4qhnPBLPg2K/8XOJIKK9cinX/fSWpWg82C2EQEiEalLs16cQi4lrfBq5MnvvI+0IzcD6+NQ4WXUECFAqZ8DO29CQd/l63CcIxEgdQFpr9zFmpvmZt6IVagAAU0K8CDI81uLQejgHQCj3bfitM+eT+YnmefjgyLG/1ju6QLzkoUoAAFKPC2Aov/0AjLtzdTSOUCWdcsw+if1qk8pbzxzIV5CA+elbeJzqpnNFYh0HNEZ1OrY1zr9GJER7wIj3jUEUjmFKXfnQXHcn3/O0xmYpaXWSDoX40d97bJ3IXlKaCsgMlmxsK7roWzNEvZxuxGAQoIJcCDI6G2i2EpkB6BnQO/x8tHvi9L81x7BeyWbPSPaf9977IAsigFKECBJARm7q9A5adPIDI0msRqLlFSwJTpRGTMp2RL1fXKqJ+OwL6jqsslciDXsjnwrtsh8ghCZ3evaIdnzTahZ0gkfOUTZbDO4F8OS8SM16pLIGasR9/LN2DgVZO6gjENBZIUqLi6AfUfWJDkai6jAAX0IsCDI73sNOekQAoCkdgEHun6AIbHj6dQ5e+XZmeUwmXNw0nPHkRjEcnqshAFKEABCkwtsOoL5Qit6Zn6Ql6RVgHn3Ab4tu5NawY1NHfMbYR/K+9XKffCtWw2vOv4mkopTROpZcpxw5zlRvDoyUSWCXutfVY5Su87DoPtnLAzMDgFYDBj7NS/ouehCmJQQGgBg8GAhd+9Fu7puULPwfAUoID8Ajw4kt+YHSigCYGtJ3+NtX0/SXmWzIwiZFoLMeDdh3A0mHI9FqAABShAgcQEOh5pAO7bktgiXp0Wgex3LMfIH/h9ENfS2fCu5yGHlDehraYCwQPHpCzJWgkK6OlbR5M0uf86C3mf4CvrErxNeLkKBSKRRdj14NUIDIVUmI6RKDC1QNnldWj88KKpL+QVFKCA7gV4cKT7W4AAFIhPIBj24uHuD8ATPB3fgrdc5bbmIzujBIO+AwhF/EnV4CIKUIACFEhNoGVLLXI+uR2IxVIrxNWKCJinZSM8NKJILzU30dtrvZTaC5PTjohvXKl27HMBAfusaozvPqgbm5JvtcC5slM383JQDQuYijHY/R4c+aNbw0NyNC0KGExGLLzzGrir+LSRFveXM1FAagEeHEktynoU0LDAqycexsbjDyY0odOSixx7BYb8hxEIjyW0lhdTgAIUoIB0Ag5PBpbc5kJo5xHpirKSbAKO2XXw7+yVrb5Ihd0dbfB0bhcpshBZ7a01GO86IERWrYZ0Lm6Bb6O+vvNZ+ch0WOv4fS2t3tN6myvgvQ47f9iit7E5r8ACFVc1oP6D/LaRwFvI6BRQVIAHR4pysxkFxBbwhs6e/9bReHjqj6nbLVmYZq/C2fE++Cf4PnOxd57pKUABLQhc+sNaRH6ln4+xi75n2dd1YOQZ/s38yX10LW6BV2e/XFfi/nV1tMHLAzklqC/awzm/Cb4te9KeQ6kAtplFKPvZWRhdyb3FQKmc7EOBeAVihiYcfuEGnOHfb4iXjNelScBkM2PBndfAVZ6dpgRsSwEKiCbAgyPRdox5KZBmgXXH7sdr/Y+/bQqr2YkCRw1GAifgDQ2lOS3bU4ACFKDApMCCvzQi46ubiSGQgKV4GiZO8b+jk1tmb63FeNd+gXZPjKg8kFPHPjna6uHfvk8dYRRKkX1jI/Jv26BQN7ahgAICBhtGT9yMvY+UKNCMLSiQnEDltU2oe++85BZzFQUooEsBHhzpcts5NAWSFxgJ9OPhrg8gHA3+XRGLMQOFrjqMBQcwFhxMvgFXUoACFKCApAIl/QVo/G8PJo7xb3dLCitjMfusmRjffUjGDmKVtk4vQejoSbFCC5DWWlmMUN8pAZJqP6Jr6Wx41+/U/qBvmrDoKy1wr+ZTlbradB0MGw4vR9dPL8eE5+//t7IORueIKhcwO6xY+J1r4CjOVHlSxqMABdQkwIMjNe0Gs1BAEIFXjv4AO0797nxao8GMEncTvKEzGAnwlzqCbCFjUoACOhJYeUcVJp7T1zc0RN/e7OtWYOSZNaKPIVl+U6YTkTGfZPVY6P8EzHlZCJ+d+hXENJNXIKN+OoKHTiA2EZa3kcqqV/x8JmzNW1WWinEokKKAqQwD22/C0T/bUyzE5RSQTqDq+mbU3NwuXUFWogAFdCHAgyNdbDOHpIC0AkP+w+efOirLbIFv4hzOjR+XtgGrUYACFKCAJAJLn2qE6W6+ok4STAWL8EmQ/8M2ZlgRDYQU1NdXK0d7A/zb9upraJVO6+5og0dn35yyFOei/MEgTLknVLorjEWB5AX8o+9C930NyRfgSgpIJGDNzMCC71wDe75LooosQwEK6EWAB0d62WnOSQGJBf64/ys4cHatxFVZjgIUoAAFpBKo21OFkk8eRNTrl6ok6yggMPnkQWDfUQU6idHCWl6E0PEBMcIKmNLd0Q5P5zYBk2svsqUkH7FwBOHTw9ob7iITZV7dgMKvbtTVzBxWPwJRtODQn27A2d0R/QzNSVUnMOOfWlF90xzV5WIgClBA/QI8OFL/HjEhBVQpcHb8KB7tuhWR2IQq8zEUBShAAT0LGCLAytuKEdq4X88MQs6e/c5LMPL7V4TMLkdo+6xqjO8+KEdp1gTgnN8E35Y9tFCJgF4P8gpva0XmjXw9p0puQ8aQWsDoxLkjN6P38QKpK7MeBaYUsOU6sPDOazD5f/lDAQpQIFEBHhwlKsbrKUCBNwTW9v0EW0/+miIUoAAFKKAygRU/r0fs56+pLBXjxCNgqy5H8CBfAfu6lXNBM3ybd8VDx2uSELAUT8PEqaEkVnKJHAJGRwYspfkIHtDfvwPK76tFRjtfrSrHfcWa6hCYCF2KrvtWIDzOv3ipjh3RR4rJJ40mnzjiDwUoQIFkBHhwlIwa11CAAucFxoKDeLT7VgTCYxShAAUoQAGVCLStr4P7s/zYuEq2I6EYtuoyBA/yWx9vRnMtb4N37faEHHlxYgLW0nyE+s8ktohXyybgWjYH3nU7ZKuv1sKmbBcqHrHAXHhYrRGZiwKpCxgr0b/lJhx/0Zp6LVagwBQCk980mvy20eQ3jvhDAQpQIBkBHhwlo8Y1FKDAGwKbTvwSm44/RBEKUIACFFCBQPa5TMz7tBGhvfr72+oq4E85Qvb1l2Dkab6m7s2Q7hVz4VnDg9CUb66LFHAumAXf5t1ytmDtBAUcs+vg39mb4CrxL3dfUouiO7cAiIk/DCegwEUEfMM3Ydf9NTSigKwCNTe3o+r6Zll7sDgFKKBtAR4caXt/OR0FZBeYfNpo8qmjyaeP+EMBClCAAukVuOx71Qj/Vn9/Uz296tJ1z2ioQmDvEekKaqASnziSfxPdHW3wdPKpLvml4++g58O8/P9qRfbN/N5R/HcLrxRVIBqbjf1P34CR/Xx1nah7qObcjuJMLPzONTA7+HSbmveJ2SigdgEeHKl9h5iPAgIIbDv5JDr77hMgKSNSgAIU0K7Aoj81wvotfh9C1B22VhYj1HdK1Piy5XbOnwXfFj4NIxswAEdbPfzb98nZgrWTEHAubIbvVX1+36vs+/WwL9qUhBqXUEAwAWMmzh64GQd+kydYcMZVu0Dde+eh8tomtcdkPgpQQOUCPDhS+QYxHgVEEIhEJ/DYrg9jyM+/JS3CfjEjBSigPYGKo6Wo+eQgwoPntDecTibia+ouvNH2xhkY7+E3T+T8Y2DOzUR4mN+rlNM4mdr2lhqMdx9IZqnwawxWC6Y/ng1z+X7hZ+EAFIhHIBS4Ajt/vAjRUCSey3kNBS4q4CrPxoI7r4HJZqYUBShAgZQEeHCUEh8XU4ACrwt0D/4RLx6+myAUoAAFKJAGgVVfrkDoxT1p6MyWUgno+ZfEFzO0lOZjov+MVMys8zYCtqoSBI+cpI/KBFzL5sC7Tp+vH3UumomSu3cDpoDKdoVxKCCPQMw4Ayc23IT+TpM8DVhVNwL1H1yAiqsadDMvB6UABeQT4MGRfLasTAHdCTy++6M45enR3dwcmAIUoEA6BZY/1gDDjyY/Js4fUQV4OPL2O2ewWRELhkTdWmFyuxa1wLupW5i8eglqm1mGiYGziPrG9TLy38057dYW5HywU5ezc2j9CnjP3IzdP6/SLwAnT0nAXZWLhXdeA4PJmFIdLqYABSgwKcCDI94HFKCAZAJ7h17Enw98U7J6LEQBClCAAhcXaNpZjfxP7EJsIkwqgQX4mroLb54524XwiFfgnRUnuqujDd7O7eIE1lFS94p2eNZs09HEfz9qyV1NcHas1+38HFyfApHoXOz79Tvh6QvqE4BTJy3Q+OFFKLu8Lun1XEgBClDgzQI8OOL9QAEKSCrw257PoG90q6Q1WYwCFKAABf5RwBIwYsVnpiG07RB5BBdwtNXDv32f4FNIH3/yaYvgoRPSF2bFfxCwN1djfNdByqhQwJyfA6PNgtCJ0ypMp0ykyidKYJ3B17Eqo80uqhEw5uDMvltw6HdZqonEIOoWyGkoxLw7rlJ3SKajAAWEEuDBkVDbxbAUUL/AoeENeKb3dvUHZUIKUIACggtcel8dIo/woF7wbYS5IBfh08OijyFLfsfsWvh37pelNov+vYDRadft69BEuBf0/kSYvbUSpfcegcE+KsJ2MSMFJBUI+q/Bzh+2IRaNSVqXxbQn0PqZS1C4sFJ7g3EiClAgbQI8OEobPRtTQLsCf+j9Eg4O85US2t1hTkYBCqRbYN7LDXDczu8apXsfpOjP19S9vaJzcQt8G/ndHSnus3hqZNRVItDbF8+lvEZhAYPZhIzaCoz3HFG4s3ra5f5bC/I+xu8dqWdHmERJgZihGn2d/4yBjUp2ZS+RBCYPjCYPjvhDAQpQQEoBHhxJqclaFKDAeYFjo9vwVM+nqUEBClCAAjII5J/OResnQ5g4ckqG6iyptIBzfhN8W/gKpgu5uzva4OF3dxS7JV1LZ8O7fqdi/dgoMQHXklZ4N3QltkhjVxd/cxZcq9ZpbCqOQ4H4BcYG3oueh8rjX8ArdSMw+Yq6yVfV8YcCFKCAlAI8OJJSk7UoQIE3BP588FvYe+avFKEABShAAYkFVv7PDEz8Ud+/PJSYNG3lzDlZCJ/jq5febgPcK9rhWbMtbfujt8auZXPgXbdDb2MLNa+zvQG+bXuFyix12MqHy2Gt55OIUruynjgCkcgi7HnkWvgHxsUJzaSyCpRfUY+GWxfK2oPFKUABfQrw4Eif+86pKSC7wClPDx7f/VHZ+7ABBShAAT0JLPldI8zf3aynkTU9a/Z1HRh5hq9eertN5hMwyt7+GfXTEdh3VNmm7JaQgGNuI/xbexJao7WLM2pLUPrj0zBmntHaaJyHAvELGKdhcNctOPJHV/xreKUmBSxOK+Z/ezWcJVmanI9DUYAC6RXgwVF6/dmdApoWePnI97Fz4PeanpHDUYACFFBKYOaBClR+og+REa9SLdlHZgHX4lZ4N/LpsbdjdrQ3wK/zpytkvgX/rrzBZARMJsRCE0q2Za8EBfjvDSDn3bMw7dN8ZV2Ctw4v16DAuOed6PpRswYn40jxCsx892zMfM/seC/ndRSgAAUSEuDBUUJcvJgCFEhEYCRwEk/s/ij8EyOJLOO1FKAABShwAYFVt5UitG4fbTQiYHI7EPH4NTKNPGNk1FYgsP+YPMVZ9YIC9qaZGN9ziDoqFrA3zcD4nsMqTqhMtKKvNMO9eq0yzdiFAioWiBnqcOTFm3D6taiKUzKaHAKTTxlNPm00+dQRfyhAAQrIIcCDIzlUWZMCFHhD4LX+x7Hu2P0UoQAFKECBFARWPFiP2M9eS6ECl6pNIPva5Rj5I3/pebF9MefnIHzmnNq2TtN5XMvnwLuW3zlS+ya7O9rg6dyu9piy5yt/oAoZLXSQHZoN1C9gMGHk+Hux79ES9WdlQskEJr9rNPl9I/5QgAIUkEuAB0dyybIuBShwXiASC+OJXR/FoG8/RShAAQpQIAmBli01yPl//MVYEnSqXuJa3gbvWu6rqjdJh+H4GjQxNt1aUYSodxzh4VExAsuU0lqej7L7fTDl9cvUgWUpIJZAOLwcu35xFYLDfKJZrJ1LPG1OQyHm3XFV4gu5ggIUoEACAjw4SgCLl1KAAskJ7Bt6Ec8d+GZyi7mKAhSggI4FHJ4MLPlvB0K7+3SsoL3RjTYbosGg9gaTcCJzQS7Cp4clrMhS8QjYZpQieJi/hI/HKt3XuFe0w7NmW7pjpL1/1rVNKPjS+rTnYAAKqEbAWIhT229B3/N21URiEOkFWj9zCQoXVkpfmBUpQAEKvEmAB0e8HShAAUUE/tD7JRwc5v+oUwSbTShAAc0IXHZPDcJP8qkUzWzo3wbJWr0Eo89u0NpYks6TUTcdgd6jktZksfgETJkuRMa88V3Mq9ImYMpywZybheARHvQVfq4FmTd0pm0v2JgCahTwj74L3fc1qDEaM6UoMHlgNHlwxB8KUIACcgvw4EhuYdanAAXOC/SPdePXez5BDQpQgAIUiFNg4QuNsH1tc5xX8zKRBNyXzIXnla0iRVY8q3NuI3xbexTvy4aAY3Yt/Dv5imER7gX38jZ4+MrL81tV9uNq2OfyW4Ai3LfMqJxAFE04/Of3YKhrQrmm7CS7wOQr6iZfVccfClCAAnIL8OBIbmHWpwAF3hB45cgPsGPgdxShAAUoQIEpBEr6C9HwiRGETw7RSmMCBpMRsUhUY1NJP45r6Wx41++UvjArTinAw4gpiVR1gb25GuO7DqoqUzrCmPMyUf4gYC7iq13T4c+eKhYwWHHu6PvQ+3iBikMyWrwC5VfUo+HWhfFezusoQAEKpCTAg6OU+LiYAhRIRGAsOIDHd38MvtDZRJbxWgpQgAK6E1j11UqE/rJbd3PrYeCsKxdj9PmNehg1pRn5/ZaU+FJa7FwwC77N/PdPSogKLnYuaoFvU7eCHdXbyr2qHkXf3KTegExGgTQKTIQuw64HLkVoLJDGFGydioDFacX8b6+GsyQrlTJcSwEKUCBuAR4cxU3FCylAASkEtp78Ndb2/USKUqxBAQpQQJMCy55ohPFevqJOk5sLIHPVAoz9lfs71f66VrTDu2bbVJfxn8sgYC0rQOjEaRkqs6RcAs75TfBt2SNXeaHqFnyyFVn/vEaozAxLAcUEjCXo33wLjr9kVawlG0knMPPdszHzPbOlK8hKFKAABaYQ4MERbxEKUEBRgVgsisd3fxQD3n2K9mUzClCAAiII1O2pQsnH9yEaCIkQlxkpIJsAn6KQjTauwubCPIQH+YR4XFgquMgxpw7+Hb0qSKKOCKX31MGx+FV1hGEKCqhQwDd8E3bdX6PCZIz0dgKTTxlNPm00+dQRfyhAAQooJcCDI6Wk2YcCFHhDoHfoFTx74OsUoQAFKECBNwkYosDKTxUhtOUAXTQqkLlqIcb+yl9mxrO99tYajHfxz0I8VnJc45jbCP/WHjlKs6ZMAq5lc+Bdt0Om6mKVNTpsqHzYDXMF/x0i1s4xrZIC0dhsHPjDu3Bub1DJtuyVpMDkd40mv2/EHwpQgAJKCvDgSElt9qIABd4Q+OP+r+DA2bUUoQAFKECBvwlc8tM6RH+5lR4aFsi8YhHGXuD3N+LZYltVCYJHTsZzKa+RQcDd0QZP53YZKrOkXAIZtZUI9p1ELDghVwuh6rqW1qDozp0wWPgEr1Abx7DKChgcOHvwfTjwm1xl+7JbQgJ5rSVo//LlCa3hxRSgAAWkEODBkRSKrEEBCiQscNKzG0/s/njC67iAAhSggBYF2jbUw/2Z17Q4GmeiQFICpiwXIqPepNZyUeoCjvYG+LftTb0QKygq4O5oh6eT3wZ7HT3/I63Ifh+/d6ToTchmQgqEAlei+2dLEPbxoFWNGzj3q1cgt7lYjdGYiQIU0LgAD440vsEcjwJqFlhz9EfYfuopNUdkNgpQgAKyC2Sfc2Pu/zNg4kC/7L3YIH0C7kvnwfMyDwfj2QGjzYpokL+8isdKrmvMBTkInz4nV3nWlUnAUjwNsRgQHhiSqYN4ZUu+0wDnio3iBWdiCigtYCzH8Q23oL/TpHRn9ruIQMXqRtS/fz6NKEABCqRFgAdHaWFnUwpQYFLAEzyNx3d/DN7QGYJQgAIU0K3Ayu/MxMTvd+p2fr0MnnX1Eow+t0Ev46Y0p7WsEKETgynV4OLUBawVRQgdG0i9ECsoKuBe0Q7PGj519Gb0yl8VwVrNJ+gUvRHZTFgB75mbsfvnVcLm11Jwe6Eb8795FWw5Di2NxVkoQAGBBHhwJNBmMSoFtCiw7dRv0Hn0x1ocjTNRgAIUmFJg8R8bYfmfzVNexws0IGAw4PyjAPyZUsA+aybGdx+a8jpeIK+Ac8Es+DbvlrcJq0suYLTbYCkvQnB/n+S1RS3oaK9Cyd37YbDz9Zei7iFzKysQic5D7+9uwNhBv7KN2e3vBBo/vAhll9dRhQIUoEDaBHhwlDZ6NqYABV4X+PXu/0K/ZxdBKEABCuhKoOJoCao/PoDI2VFdza3HYfkEQGK7zgOLxLzkutq1vA3etdvlKs+6Mgq4ls6Gdz2fZH0zcd77WpH7EX7vSMbbjqW1JmB048ze9+HQ01lam0yIefLbyzDnCyuFyMqQFKCAdgV4cKTdveVkFBBG4PC5V/H7fZ8XJi+DUoACFJBCYNUXyhBaw1fnSGGp9hpZ1y7D6B/XqT2mavK5l7fBwwOLtO+HvaUG490H0p6DAZITcLTVwb+9N7nFGl1VfEcjXJfzlaEa3V6OJZNA0HcNuu+fh0gwLFMHlr2QwLxvXIWcxkLiUIACFEirAA+O0srP5hSgwOsCLx2+B12DzxCEAhSggC4EOh5uAH6yRRezckjAYLMiFgyRIk4B94q58KzZGufVvEwuAVOWC5FRvtpLLl+56zrnN8G3ZY/cbYSrX/HLMtga+KYD4TaOgdMqEDNUoW/NzRjYlNYYumk+/bpZqP23ubqZl4NSgALqFeDBkXr3hskooCsBT/A0ntjzcUz+X/5QgAIU0LJA486ZyP9PvkJIy3v85tn4yqjEd5qvSEvcTK4VGdXlCBw8Lld51pVZwLWoBd5N3TJ3EavqUlGqAAAgAElEQVR8RmMZSu49CVPmWbGCMy0FVCAwduq96PlluQqSaDeCszQL8++4CpbMDO0OyckoQAFhBHhwJMxWMSgFtC8w+cTR5JNH/KEABSigVQFzwIBLPpmHUNcRrY7Iud4ikH1dB0ae6aRLAgJ8UiIBLJkvdS5uhW9jl8xdWF4uAXtzNcZ3HZSrvLB1c/65BdM+yX8vC7uBDJ5WgXBkMfY9cR28x/lEqhwb0fTRJSi9tEaO0qxJAQpQIGEBHhwlTMYFFKCAnAKT3zqa/OYRfyhAAQpoUeDSH9Qi8vg2LY7Gmd5GwJTpRGTMR58EBOxNMzC+53ACK3ipXAKuZXPgXbdDrvKsq4CAe/kceNZyD99KXfSlWXBfy2/PKXALsoUWBYzZGOx+H478yaXF6dI2U8GCCsz+7KVp68/GFKAABd4qwIMj3hMUoICqBPo9u/Dr3f+lqkwMQwEKUEAKgbmvNMD5RX7XSApLUWq4FrfAu5GviUp0vyylBZjo56trE3WT4/qMxioEeviEpBy2StW0zShF+Mw5RDx+pVoK06f8Z9OR0cpDNWE2jEFVJzDuuR7dP2lGLBJTXTbRAhmMBsz/5tXIqs0XLTrzUoACGhbgwZGGN5ejUUBUgfXHfoYt/b8SNT5zU4ACFPgHgWmnczD74wFMHOcvw/V0e2RffwlGnn5FTyNLMqsxw4ZoIChJLRZJTcBgsyIWDKVWhKvTLuBe0Q7PGj7t+taNsE4vRNmPR2Gadirte8QAFBBVIGaoxZG//gtOb42IOoIqclfd2IKaf2lTRRaGoAAFKPC6AA+OeC9QgAKqEwhGfOefOhry8zU1qtscBqIABZISWPmNKkz8mU+eJIUn8CLztGyEh0YEnkD56KYsFyKj/G6C8vJv39HeOAPjPfz/ydS0J4lmMedlw+iwIXR8MNGlmr8++/pm5H9+rebn5IAUkFtg5MQHse/RYrnbaLK+qyLn/NNGZodFk/NxKApQQFwBHhyJu3dMTgFNC+wbegnPHbhD0zNyOApQQB8CS3/bCNP3NutjWE75hoBzfhN8W/ZQJEEB64xShA73J7iKl8sp4Fo6G971O+VswdoKCLg72uDp3K5AJ/FaFN7WjMwbeXgk3s4xsdoEwhMd2PPoaowPetQWTdV5mj+xDMXLZ6o6I8NRgAL6FODBkT73nVNTQAiByYOjyQMk/lCAAhQQVWDGgQpU/udhRH3joo7A3EkKZN94KUZ++3KSq/W7zDGnDv4dvfoFUOHkriWt8G7oUmEyRkpIwGiEvWE6xvfw6bELuZX9aAbs8/g6v4TuKV5MgQsJGPNwavv70fd8Bn3iEChaPB0t/70ijit5CQUoQAHlBXhwpLw5O1KAAnEKTL6qbvKVdZOvruMPBShAAREFVv13MUKb9osYnZlTFLCUTMPEyaEUq+hvuXNRC3yb+FpHNe28rbocwYPH1RSJWZIUcC1uhXcjDwEvxGcpzEHZ/WGYi48lqctlFKDAmwX8I/+E7p/UE+UiAkar6fwr6jJn5NGJAhSggCoFeHCkym1hKApQ4HWBLf2/wvpjPyMIBShAAeEELnmgHtFfvCZcbgZOXcDRXg//tn2pF9JhBVdH2//P3p3H11XX+R9/J7m5uVu2ptnTpE3btEmXLKWlewu0qDi44zIug4ooOj8YHREEFcQRV0YFdAQVcXcUEEcUQaTpvu9tuu8r3ZPcbDfb75G6DIMUspz9vPp4zMM/POfzeX+en0sd8s09R3Eep+W4zSeH09TT1uG4XAQauEB0apVa1jYM/EYf3JHx2irl37PcB5MyIgLWCPRogvY9/Q6d3dxpTUOXdRn99hqNfkeNy1ITFwEE/CTAwZGfts2sCLhUoO9bR8eat7o0PbERQMCPApPXVij7Fh5548fd982c/bardP4xHrU6mP2nz5+i5nr+2RmMnZn3hKvHqm3zHjNbUNsigciUSrWu32FRN/e1yft4tTLfVe++4CRGwLECyTp38Ebt/mWuYxPaESxrfJ6mfuF1SkpOsqM9PRFAAIF+CXBw1C8mLkIAATsF9p9fpSd3ftrOCPRGAAEE+i0Qjqdp9s1hJXbyaKd+o3nswmBZoRKHTnhsKmvGic2uUXzZJmua0aXfAulza9W8ZGO/r+dCZwvEZtUovpx/zi61peJvjFVk1hpnL5F0CLhMINGxQA0/XqD2szyGvm91dZ9ZqOG1xS7bInERQMBvAhwc+W3jzIuASwX+vP+b2vzCb12antgIIOAngavuG6Oux/kBq592/uJZI9UVat3Me60Gu3++DTFYOXPvi14+US2rt5nbhOqWCYQqR6l950Gpt9eynm5qlJIe0YhHQkot2+em2GRFwPkCyXk6tvoDOvLnVOdnNTFh2bUTNO76qSZ2oDQCCCBgjAAHR8Y4UgUBBEwWaO44pf/efrOaOl4wuRPlEUAAgcELXP5MlUKfXz34AtzpeoHs6xbo/K+fc/0cdg0QqihT++5DdrWn7yUE+Bad9z4a6fPq1Mz7xC652Ni8cSq4d52SUru8t3wmQsBmgZaz79LW742xOYU97WOl2RcfUZcaC9oTgK4IIIDAAAQ4OBoAFpcigIC9AttO/UHP7vuavSHojgACCFxCoPBYnqo+dk5dp85j5GOBtLEj1LGHxxQO9iMQyMvmn6HB4pl8X2BYhrrONZnchfJWCQRH5KuntUNdZy9Y1dJ1fXI/WqOs6xe5LjeBEXCDQE9vrfb8z9t0fke7G+IalnHyv89XwcyRhtWjEAIIIGCmAAdHZupSGwEEDBf4/Z4vaNeZ5w2vS0EEEEBgqAILP1uqxJ+3D7UM97tYIDyhXG3b97t4AgdE73tJdA+Pz3LAJv4hQqSuUq0bdjgxGpkGKZA+f4qa69cP8m5/3Fb0lfGKXrHSH8MyJQJWCySl6uyeG7XnsWFWd7alX/GCCk24aaYtvWmKAAIIDEaAg6PBqHEPAgjYJnC29aB+tf0WtXXxG6+2LYHGCCDwDwJzf16lpAd5RJ3fPxrZ71io8//9J78zDHr+QO4wdZ0+N+j7udFcgfS5dWpessHcJlS3VCAlPaq+b/l17DtqaV83NUtKSVbpT4YrOGaXm2KTFQFXCSTaX6ttP5yrRGObq3IPJGw4N6bLvvBa9f0nfxBAAAG3CHBw5JZNkRMBBP4usOHE46o/+CAiCCCAgCMEKhpGqugjDert6nZEHkLYJxCqGqX2hgP2BXB559D4kWrfedDlU3g3fuSyKrWua/DugD6dLDanVvGlG306ff/Gjk4brcKvNCgp2tq/G7gKAQQGLpBcoiPL/kXHliQP/F4X3NH3TaO+bxzxBwEEEHCTAAdHbtoWWRFA4O8CT+68Q/vP89gIPhIIIGCvQFKPtODmXCU28Hgyezdhf/e0cSPVsYtDj6FsgoOJoeiZf29q4XB1njhjfiM6WC4Qrq5Q2+bdlvd1U8OcG2o17EYel+2mnZHVnQLNp9+r7T/w1juA+t5p1PduI/4ggAACbhPg4MhtGyMvAghcFDgR36Ffbf83dfckEEEAAQRsE7jyO+PU/dN1tvWnsXMEst++UOd/xWPqhrKR2OwaxZdtGkoJ7jVZILUoV53HT5vchfJWC0SnT1LLqq1Wt3Vdv8IvVCr2mhWuy01gBNwm0N0zTbsee7Oa9rv/W36psaCmfuF1ipVmu20N5EUAAQTEwREfAgQQcK3A6qM/1fIjP3BtfoIjgIC7BWqXj1PGrRwauXuLxqUPTx6rti17jCvow0rp86eouX69Dyd3z8jRqRPUsna7ewKTtN8CHB71j6r00SKlVfHPQP+0uAqBIQgkhXV6543a95uMIRSx/9Zx109V2bUT7A9CAgQQQGAQAhwcDQKNWxBAwDkCv97+cR1p4reTnbMRkiDgD4HM8zFN/ddedR446Y+BmfIVBdJGl/ByeQM+I+nz6tS8eIMBlShhlgA7MkvW/rrhmgq1beJxda+2ifCkMhXed0gpWedf7VL+ewQQMECgveVabf/hNHXG3fekkeG1xar7zEIDFCiBAAII2CPAwZE97nRFAAGDBA43btBjDf9uUDXKIIAAAv0TWHBvuTqf2ty/i7nK8wLZb1ug84895/k5zR4wOmOyWlZuMbsN9YcgEKmpUCuHC0MQdPatsTm1ii/d6OyQDkg37D01yrl5kQOSEAEBfwj0Jo3Sofr36uTKXtcMnJScdPERdVnj81yTmaAIIIDASwU4OOIzgQACrhdYdvh7WnPs566fgwEQQMAdAjN/V6XUL612R1hSWiIQmVKp1vU7LOnl5Sbh6gq1beYbD07ecWBYhrrONTk5ItmGIJA2tlSdR19QT1vHEKr449aCz05Q+rXL/DEsUyLgEIGmE+9Xw49KHJLmlWOMfnuNRr+jxhVZCYkAAghcSoCDIz4bCCDgeoHOnnb9avu/6YX4LtfPwgAIIOBsgdKDhRpz0zF1N7Y4OyjpLBMIlhUqceiEZf283ChtVLE6Dhzz8oiemI09eWKNlxyCd431f78jHi5VqIZvH/dfjCsRGLpAV/cs7fzlGxU/0jz0YiZV6PuWUd+3jfq+dcQfBBBAwM0CHBy5eXtkRwCBvwvsO7dcv931GUQQQAABUwUWfqpYiWU7Te1BcXcJZL/1Kp1//M/uCu3QtClZ6eq+4NwfBDmUzfJY0emT1LJqq+V9aWiNQGpBjpScpM7jZ6xp6OIuaaOLVHT/aQVyT7l4CqIj4EKBpJhe2HqjDjwVdWT4vvca9b3fiD8IIICA2wU4OHL7BsmPAAJ/F3j+wP3adPI3iCCAAAKmCMx/tFK9D68xpTZF3SsQvXyiWlZvc+8ADkmeFExVb6LTIWmI8UoCvAfH+5+P2Lw6xRdv8P6gBkyY/bZqDf9UvQGVKIEAAgMVaGt+s7b9oEbd7V0DvdW068uunaBx1081rT6FEUAAASsFODiyUpteCCBgqkBr5/mLj6w713bY1D4URwAB/wlUbRqt3I9u8t/gTPyKAqlFueo8fholAwSCJXlKHOW39g2gNL1EeMJotW3fZ3ofGtgnkJQWVNqoIrXvPGhfCBd1zr9tkjLeusRFiYmKgHcEepPG6cCz79Kp9d22D5UxZrguu/s1CoRTbc9CAAQQQMAIAQ6OjFCkBgIIOEZg55nn9Ic9X3RMHoIggID7BQIdSbriX7OU2M6htPu3aewEWW++Qhd+s8jYoj6tFp44Wm3bOIxww/qTo2H1tLS5ISoZhyAQm1Wt+HLe39NfwpIHRyk8jW9p9deL6xAwWuDCkQ9p588KjC47oHpTPne1cqqLBnQPFyOAAAJOFuDgyMnbIRsCCAxK4Jl9X9H2U38c1L3chAACCLxU4KpvjlXXr/hhEJ+MfxSIzapRfDnfRDPis8Ej/4xQtK5GaPxIvo1iHbdtnSJ149W6gff69WcBqUU5Kvl2uwLFR/tzOdcggIAJAl2d87X9p9eo7QXr35c45p21Kr+u2oSpKIkAAgjYJ8DBkX32dEYAAZMEmhOn9dj2T+h8O//iZhIxZRHwjcBliyoVvZP3Gvlm4QMYNJA3TF2nzg3gDi59JYHY3FrFl2wEySUCfBvFJYsaYszo1Cq1rG0YYhX/3J75+onKu2upfwZmUgScKJCcrePrb9DhZ0KWpRteV6K6OxdY1o9GCCCAgFUCHBxZJU0fBBCwVGD32Xo9tfvzlvakGQIIeEtg+KlsVd/Uoq4TZ701GNMYIpD1pvm68CQvRDcEU1L6/Clqrl9vVDnqmCwQm1mt+AoeY2YysyPKs+uBrSHv36qV+c/8b8PA1LgaAeMFWi9cp63fr1JvV4/xxV9UMSk5SdO/eq3SRw0ztQ/FEUAAATsEODiyQ52eCCBgiUD9wW9rw4nHLOlFEwQQ8J7AwrvLlHh2m/cGYyJDBNLnTVHzYg46DMGUFJtTq/hSvnFklKfZdULjytS+65DZbajvAAHePzbwJRT/5xhFZq8d+I3cgQAChgr0aKL2/eEdOrslYWjdFxervHGGRrxmnGn1KYwAAgjYKcDBkZ369EYAAVMFOnva9dj2f9eJOI/YMBWa4gh4UGD241VKuW+1BydjJCMEAtkZ6jrfZEQpavxVIDptglrWbMfDJQJJgRSpV+rt7nZJYmIORSB9Xp2aF/Ouv/4apmSlq+ThFAVHHujvLVyHAAImCpw7+BHt/mWu4R2K5o/RxP832/C6FEQAAQScIsDBkVM2QQ4EEDBF4HDjej3W8ElTalMUAQS8KVC+Z4RKb9yr3g7zfjvRm3L+mSrr2rm68Lsl/hnYgknDE8rVtn2/BZ1oYZRAeNIYtW3da1Q56jhYIDiySN3nm9TdGHdwSmdFS7+ySvmfX6mkNHMfk+WsqUmDgHMFEh0L1PDjBWo/22JIyNRYmmZ+441KGxYxpB5FEEAAAScKcHDkxK2QCQEEDBVYdfQnWnHkEUNrUgwBBLwrsPCWfCXW8sNQ72546JOlXzVNzX9eM/RCVPi7QLAkT4mjpxBxkUBsdo3iyza5KDFRhyLAe8gGrpf70RplXb9o4DdyBwIImCOQnK9jq9+vI39OHXL96luvUP70siHXoQACCCDgZAEOjpy8HbIhgIBhAr/ZcbsOXOCxU4aBUggBjwpc8dA49fxonUenYywjBFLSI+pubjWiFDVeJJAcDqmnrR0TFwlEp09UyyreA+eilQ0pamBYhpLTo0ocOjGkOn67uejLFYpeyb+D+G3vzOtsgZaz/6yt3xs96JClr6/U+A9cPuj7uREBBBBwiwAHR27ZFDkRQGBIAqda9ujXDZ9QRxeP2BgSJDcj4GGByWvHKvsW3uHg4RUbMlrm62er8ffLDKlFkb8IpGRE1d1kzKNjMLVOIG1UsToOHLOuIZ1sF0ifW6vmJRttz+GmAEnBVJU+kqlgxR43xSYrAp4X6Omt1Z4n36bzuwb2SyvhvJhmPfAWJQeSPW/EgAgggAAHR3wGEEDANwKbTj6p5w98yzfzMigCCPRfINwc1KyPpalz7/H+38SVvhTIuHq6mp5d5cvZzRo6rbxYHfs5gDDL18y6fAPPTF0H1k5K0sX3kW3b58Bwzo0UnVGhgi9uUXKszbkhSYaALwWSdHbvx7Tnsex+Tz/1C69TdlV+v6/nQgQQQMDNAhwcuXl7ZEcAgQELPL3nXu0486cB38cNCCDgbYEFXxmtzt/yrg5vb3no0yWnBdXTkRh6ISr8H4FwzTi1bdqFigsFInXj1bphpwuTE3mwAtEZk9Wycstgb/ftfTk31GrYjc/7dn4GR8DJAom212nbo3OUaHzlw93y66o15p21Th6FbAgggIChAhwcGcpJMQQQcLpAU8dJ/brh39XYzrcKnL4r8iFglcDlz1Qq9Pk1VrWjj4sFMl83U41Pr3DxBM6MHptZrfiKzc4MR6pXFIjNrVN8CY/49NvHJDptglrWbPfb2EOet/Ce8Yq9duWQ61AAAQRMEEgeocPL3qfjS17+EXTpI4dpxn1vMKExJRFAAAHnCnBw5NzdkAwBBEwS2Hnmef1hzxdMqk5ZBBBwk0DhsVxVfviMus81uSk2WW0SyHzdLDU+vdym7t5tmz6vTs2LOXxw44Yjl1WpdV2DG6OTeQgCfNNs8HilPyxQ2oQdgy/AnQggYKpA86n3afsjZf/QY9b9b1a0ONPU3hRHAAEEnCbAwZHTNkIeBBCwRGDRgQe08eQTlvSiCQIIOFdg4adLlFjMD3CcuyHnJEtKSVZvd49zAnkoSfr8KWquX++hifwzSmpxnjqPnfLPwEz6d4HYnBrFl/KI14F+JCI1o1Twlb1KyeYXVgZqx/UIWCXQ3TNNux57i5r2t1xsWfEvUzXyDROsak8fBBBAwDECHBw5ZhUEQQABKwUS3a36dcMn9EKcdypY6U4vBJwkMPfnVUp6cLWTIpHFwQIZr5mupmdWOTihe6PFZlUrvpxH1bl1g6l5w9R56pxb45N7kAKh8SPVsecwB+qD8Bv23lrl/D/edzQIOm5BwDqBpKBO7bhJ53eP1dQvvM66vnRCAAEEHCTAwZGDlkEUBBCwVuDghbV6YsenrG1KNwQQcIRAxfaRKvzQVkdkIYQ7BDL/aY4an1rqjrAuSxmZMl6t63e6LDVx/ybA+278+1ng24KD333BZyYq/Q38b8rgBbkTAfMFktNKFMj7ukIFU81vRgcEEEDAgQIcHDlwKURCAAHrBFYefVQrj/zIuoZ0QgAB2wWSeqQFH81RYstB27MQwEUCSUlSb6+LArsnaqiiTO27D7knMEn/j0Bsbq3iSzai4kOBYHGeehOd6jx93ofTD33kEQ+VKFTLL7EMXZIKCJgjEB71NaUOf4s5xamKAAIIuECAgyMXLImICCBgrsD/7Pqs9p5bZm4TqiOAgGMErry/Qt2/5H0qjlmIC4KkL7hczc/xWEOzVhXIG6YuHnVmFq/pdSO149S6kUf/mg7t0Abp8+rUvHiDQ9M5O1ZoXIkK7zuhQN4ZZwclHQI+FAgW3qhQyW0+nJyREUAAgf8V4OCITwMCCPhe4Hz7UT3ecKuaOk763gIABLwuULt8nDJuXef1MZnPYIGsN87Thd8uNrgq5f4mkJSSzHtSXPxxCORmq4tvnLh4g0OLnhyLKFiQo/a9R4ZWyKd3Z7+9RsM/ucin0zM2As4UCGRdqcjoB6TkkDMDkgoBBBCwSICDI4ugaYMAAs4W2H22Xk/t/ryzQ5IOAQSGJJB5PqapH+lS55HTQ6rDzf4TSEoLqrcj4b/BLZg4NTdLnacvWNCJFmYKBEsLlDjML+CYaezk2rHZNYov2+TkiI7Olv+pycp4G7+c4OglEc43An3vNQqP/rZSohN9MzODIoAAApcS4OCIzwYCCCDwV4Flh7+vNcd+hgcCCHhUYME9I9X5R94l4NH1mjZW+hWXqXkR31IzCzg0rkztu3i/kVm+VtWNzpiklpX8/WqVtxP7RGrGqXUTjywc7G5KHihT+HIO3wbrx30IGCUQLr9PqTlvMqocdRBAAAFXC3Bw5Or1ER4BBIwW+M2O23XgAu+xMNqVegjYLTDzd1VK/RL/bNu9Bzf2z3rzFbrwGx4jZNbuIlOr1Lq2wazy1LVIgG+cWATt4DbRyyeqZfU2Byd0drTgiDwV39+sQPFxZwclHQIeFkgr/IjSSm718ISMhgACCAxMgIOjgXlxNQIIeFzgbOsBPbbjVrUkznp8UsZDwD8CIw4WaswNh9XT2u6foZnUMIGU9Ki6m1sMq0eh/ysQm12r+LKNsLhcIDxpjNq27nX5FMQfqkBsxiTF+ebZoBkz31CtvDvrpaRBl+BGBBAYpEAg6ypFxjwoJQUHWYHbEEAAAe8JcHDkvZ0yEQIIDFFgx5k/6ek99w6xCrcjgIBTBBZ+olCJVbudEoccLhKIza1TfMkGFyV2X9T0+VPUXL/efcFJ/H8EUjJj6m6Mo+JzgXD1WLVt3uNzhaGNn3tLtbLeXT+0ItyNAAIDEkgOFik89iGlRKoGdB8XI4AAAl4X4ODI6xtmPgQQGJTAkkPf1brj/z2oe7kJAQScIzD/0Ur1PrzGOYFI4iqB7LdepfOP/9lVmd0WlsM5t23s0nnTxpaqY89h7wzEJIMSSJ9bp2YO3Adl97ebiu4rV3QOB+pDQuRmBAYgEC7/hlJz3jCAO7gUAQQQ8IcAB0f+2DNTIoDAAAV61avHG27V4Ub+pW2AdFyOgGMEqjaNVu5HedG0YxbiwiCB4VnqOnPBhcndEzk6fZJaVm11T2CSXlIgNrNa8RWbEfK5QNqYEeo8fprHww7hcxAYnqnib/cqOOrQEKpwKwII9EcgrfAmpZV8sj+Xcg0CCCDgOwEOjny3cgZGAIH+Cpxq2XPx8Kitq7G/t3AdAgg4RCDQLl1xU6YSu446JBEx3CYQm1Wt+HJ+CG723sLVFWrbzKMkzXa2on5s5mTFV2yxohU9HC7AIyiHvqCMqycq7zPLlBTqHXoxKiCAwMsKBDLnKzL2ISkpgBACCCCAwMsIcHDExwIBBBB4BYFtp57Ws/u+ihECCLhMYMHXx6jziY0uS01cJwlkv22Bzj/2nJMieTJLWnmxOvYf8+RsfhsqNH6k2nce9NvYzPsyAoG8YUpKTVHnsdP4DEFg+E21yn7/80OowK0IIHApgaRggSJjf6CUyHiQEEAAAQQuIcDBER8NBBBA4FUEFh14QBtPPoETAgi4ROCyReMVvXOtS9IS06kCqUW5Fx+3xB9zBVKy09V9vtncJlS3RCApFFRve8KSXjRxvgDvLzNmR0VfGqvoVbyr0RhNqiDwvwLh8m8qNedaSBBAAAEEXkGAgyM+HggggMCrCHT3JPTYjlt1rInHr/BhQcDpAsNPZan6Q83qOs17aZy+Kyfn47071mwnKTWg3s4ua5rRxRKB8MTRatu2z5JeNHG2QFIwVWmjS9S+44Czgzo8XXIkpBEPRxWs2OvwpMRDwD0CaYUfVlrJp9wTmKQIIICATQIcHNkET1sEEHCXwIl4w8X3HSW6W90VnLQI+Exg4WdGKPF8g8+mZlyjBbLfdpXOP/Zno8tS7yUCqcV56jx2ChcPCcRm1yi+bJOHJmKUoQjEZlYrvoJ3xQ3FsO/e2Jzxyrt7g1LSO4ZaivsR8L1AIHOuIhU/kJTsewsAEEAAgVcT4ODo1YT47xFAAIG/Cmx54X/03P5v4IEAAg4VmP14lVLuW+3QdMRyk0BwZKESB0+4KbIrs4YnjVbbVr6d4srlXSI039bz0jaNmSVyWZVa1/ELHUPVzPlgrYZ9mPcdDdWR+/0tkJSaq+i4Hyk5PM7fEEyPAAII9FOAg6N+QnEZAggg0CfA+474HCDgTIHyPSUq/cAu9Xb3ODMgqVwjEJ1apZa1/JDTioVxyGCFsrU9+h5N1rHvqLVN6eZoAQ6OjFtP4ecrFXvdCuMKUgkBnwmEy/9TqTlv9NnUjIsAAggMXoCDo8HbcScCCPhU4Dc7bteBC3yrwTjQ5MkAACAASURBVKfrZ2yHCiz8WK4SG/c7NB2x3CTAY+qs21Zsbp3iSzZY15BOlggkpQXV25GwpBdN3CEQm1Wt+HIeWWfEtkp/kKe0SbuMKEUNBHwlECz4kEIjbvfVzAyLAAIIDFWAg6OhCnI/Agj4TuBC+zE9seM29f0nfxBAwH6BKx4ar54frbU/CAk8IZA2tlQdew57YhanD5E+f4qa69c7PSb5BigQqR2n1o38YHuAbJ6+PDyhXG3b+eUOI5YcmTJGBV/cqZRhzUaUowYCvhAIZM5TpOIRX8zKkAgggICRAhwcGalJLQQQ8I1A3zeO+r55xB8EELBXYPLascq+hW8s2LsF73SP1I1X64ad3hnI4ZPEZtcqvmyjw1MSb6ACsTk1ii/dNNDbuN7jAunzpqh5MQfFRqx52HtqlXMz7zsywpIa3hdITiu7eGiUHBrp/WGZEAEEEDBYgIMjg0EphwAC/hHYePKJi+884g8CCNgjEI4HNevGgDoPvmBPALp6TiDrrVfqwuP8MM6qxUanTVDLmu1WtaOPRQK8J8wiaJe1CZYVqqcprq7zfFPGiNUV3DlB6W9cZkQpaiDgaYFIxQ8UyJzv6RkZDgEEEDBLgIMjs2SpiwACvhDoOzjqO0DiDwIIWC+w4N5R6nxqi/WN6ehZgVBVudobeJySVQvm8VVWSVvbJ1haoMThk9Y2pZsrBPjWkbFrKvlukcJ1HL4bq0o1LwmESj+rYP71XhqJWRBAAAFLBTg4spSbZggg4EWBvkfW9T26jj8IIGCdwOXPVCr0+TXWNaST5wXCk8eqbcsez8/ppAGDI/KVOMI3Bp20E6OyBLLT+WaJUZgeqpOSla6+z0bHgeMemsq+UUJVZSr8yhEF8s/aF4LOCDhUIJj3XoXK7nZoOmIhgAAC7hDg4MgdeyIlAgg4WOBC+zE9seM29f0nfxBAwHyBwmO5qvzgC+puajG/GR18I8Bj6qxfdXIkpJ7Wdusb09F0gci0CWrlMYSmO7uxQWxOreJLebeZUbvLvq5Gw29dZFQ56iDgCYFA5hxFxj4iJSV7Yh6GQAABBOwS4ODILnn6IoCApwT6vnHU980j/iCAgPkCC28tUmL5LvMb0cFXAuHqCrVt3u2rme0cNiUWUXe81c4I9DZRIDa7RvFlm0zsQGk3C4QnjVHb1r1uHsFR2fNvnayM6xY7KhNhELBLIDlthCIVjyg5VG5XBPoigAACnhHg4Mgzq2QQBBCwW6DvXUd97zziDwIImCcw9xeVSnqAR9SZJ+zPyrxrx/q9p40qVscBvqlrvbw1HSN149W6Yac1zejiOoHo9ElqWbXVdbmdHLjk/lKFp292ckSyIWCJQGTs9xTIutKSXjRBAAEEvC7AwZHXN8x8CCBgqUDfwVHfARJ/EEDAeIGKhpEqvIEfNBkvS8Wst1yhC0/wqB8rPwmR2nFq3cg3B600t7JXakGOOk/y3hUrzd3WK3r5RLWs3ua22I7NGxxVqKKvn1PqiJOOzUgwBMwWCI24U8GCD5jdhvoIIICAbwQ4OPLNqhkUAQSsEuh7ZF3fo+v4gwACBgr0Sgs/lK1Ew2EDi1IKgb8IRC6rUuu6BjgsFIjNqlZ8Ob8dbyG55a2CRblKHD9teV8aukOAw2Pj95T5hmrl3VEv8VoX43Gp6HiBYN67FSq7x/E5CYgAAgi4SYCDIzdti6wIIOAKgQvtx/TEjtvU95/8QQABYwSueqBCXb9Yb0wxqiDwIoG0ijJ17D6EicUC6fOmqHkx/0xbzG5pu+iMyWpZucXSnjRzl0BsTq3iSze6K7TD0+beUq2sd9c7PCXxEDBWIJAx6+J7jZQUMLYw1RBAAAGfC3Bw5PMPAOMjgIA5An3fOOr75hF/EEBg6AK1y8cp49Z1Qy9EBQReRiDrzfN14Tf8kM3qD0dsXp3iizdY3ZZ+FgrwrTILsV3aKjSuTB37j6m3s8ulEzgzdtF9oxSdw9+vztwOqYwWSA4WXzw0Sg6PMbo09RBAAAHfC3Bw5PuPAAAIIGCWQN+7jvreecQfBBAYvEDG+aimfrBTXbwrY/CI3PmKAryk3Z4PSGxmteIreFSdPfrWdA1PHqu2LXusaUYX1wqkz5+i5nq+fWjkAlPzh6noWwkFy48YWZZaCDhSIDL2IQWyFjgyG6EQQAABtwtwcOT2DZIfAQQcLbD44He0/sSvHZ2RcAg4WWDhXWVK/ImXZzt5R27Olja6WB37eKyoHTuM1I1X64addrSmp0UCgWEZ6jrXZFE32rhVILUoV+ruVucL59w6giNzZ7xmkvLuXKqkUK8j8xEKASMEQiM+rWDBDUaUogYCCCCAwMsIcHDExwIBBBAwWeD3u+/RrrOLTO5CeQS8JzDjd1UKfmm19wZjIscIZL1pni48udgxefwUpO8RVe27eLeU13eeVl588VFk/EHglQR455k5n4/hN9Uq+/3Pm1OcqgjYLBDMfZdCI//D5hS0RwABBLwtwMGRt/fLdAgg4ACBjq5m/WbnHTrezLcmHLAOIrhEYMTBQo2+/oB6E50uSUxMNwrwYnb7tpaan6POF87aF4DOlgjEZtcovmyTJb1o4l6B5EhIwZI8te8+7N4hHJq86EsVil7FL+E4dD3EGqRAIGOGImMfkZKDg6zAbQgggAAC/RHg4Kg/SlyDAAIIDFHgTOsBPbnzDjV1nBxiJW5HwB8CC2/OV2LdXn8My5S2CARLC5Q4zN/JtuBLSgqkqLer26729LVIIDpzslpWbLGoG23cLBCbVaP4cg4Zjd5hSnpExd9OU9r4/UaXph4CtggkBwsVqXhEyeEKW/rTFAEEEPCTAAdHfto2syKAgK0CBy+s1ZM7P62eXn5QZusiaO54gXmPVkoPr3F8TgK6WyDzjfPU+FseU2fHFgM5Weo6e8GO1vS0WCBUNUrtDQcs7ko7twpEasepdeMut8Z3bO70+VXK/cxqpWR0OTYjwRDor0BkzH8pkH11fy/nOgQQQACBIQhwcDQEPG5FAAEEBiqw7dQf9Oy+rw30Nq5HwDcClZvKlffRzb6Zl0HtE0i/4jI1L1pnXwAfd+b9Rv5ZfnI0rJ6WNv8MzKRDEohOm6CWNduHVIObX14g5wO1GvYR3nfE58PdAqGS2xQsvNHdQ5AeAQQQcJEAB0cuWhZREUDAGwKrjv5YK4780BvDMAUCBgokt0tXfiimzn0nDKxKKQT+USC1aLg6j5+BxiaB6NQqtaxtsKk7ba0WCFWOUvsOvnVktbtb+0VnVqtlBb9AYsb+Cj9fqdjrVphRmpoImC4QzP+AQqV3mt6HBggggAAC/yvAwRGfBgQQQMAGgT/tv09bX3jKhs60RMC5Agu+PkadT2x0bkCSeUYg89q5avzdEs/M47ZBYnNqFV/KP+tu29tg86bPrVPzkg2DvZ37fCYQnjxGbVt4x6EZa09KSVHJw8MUmrTbjPLURMA0gdScNylcfp9p9SmMAAIIIPDyAhwc8clAAAEEbBDoVa+e3HmHDpxfZUN3WiLgPIEpi8Yrduda5wUjkScFMhZcrqbnVntyNjcMlT5/iprr17shKhkNEIhOn6iWVdsMqEQJvwikz6tT82IOG83Yd/TyCuXfvU0pOS1mlKcmAoYLBDLnKTL2ISkp1fDaFEQAAQQQeGUBDo74hCCAAAI2CTQnTl08PDrdss+mBLRFwBkCOaeyVP3+C+o+3+yMQKTwtEAgL1tdp857ekanD8c3jpy+IWPzhcaWqn3PYWOLUs3TAmnlJeo8dU498VZPz2nXcMPeXaucW3jfkV3+9O2/QEp0oiJjv6ek1Lz+38SVCCCAAAKGCXBwZBglhRBAAIGBC5xobrh4eNTW1Tjwm7kDAY8ILLy9RIklOzwyDWM4XSDzn+ao8amlTo/p6XzR6ZPUsmqrp2dkuP8VSAqkqLe7R+rthQWBfgvwzcR+Uw3qwvw7Jyrjjfxv4aDwuMkSgaSUqKKVv1ZyeJwl/WiCAAIIIPCPAhwc8alAAAEEbBbYc3axfrf7bptT0B4BewRmPV6lwH08MswefX92zXjtDDX9caU/h3fI1OHqCrVt5h0bDlmHJTEiNRVq3cTOLcH2SJNAbraS0oLqPPqCRyZy3hgl/1Wo8JQG5wUjEQKSIuN+qkDGDCwQQAABBGwU4ODIRnxaI4AAAn8T2HDicdUffBAQBHwlMGpPiUr/hW8a+WrpNg8byM5Q1/kmm1PQPq28WB37jwHhI4HY3DrFl/DOGh+t3JBR+dwYwnjJIuHJo1TwHwcUKODxreZKU32gAuHRDyh12DUDvY3rEUAAAQQMFuDgyGBQyiGAAAKDFVhy6CGtO/7Lwd7OfQi4TmDhh3OU2HrQdbkJ7F6BzGtmq/EPy9w7gEeSp2RnqJsDPI9ss39jRKdOUMva7f27mKsQ+KtA32MO0yrK1N6wHxOTBLKvq9HwWxeZVJ2yCAxcIFR2j4J57x74jdyBAAIIIGC4AAdHhpNSEAEEEBi8wB/2/Id2nvnz4AtwJwIuEbji4XHqeXSdS9IS0ysCma+frcbfc3Bk5z6TUvred9NtZwR62yAQHFmkxMHjNnSmpdsFYjMnK75ii9vHcHT+/FsnK+O6xY7OSDh/CKQVf1xpRf/qj2GZEgEEEHCBAAdHLlgSERFAwD8CnT3t+u3OO3W4kce5+Gfr/pt00tqxGnYLn3H/bd7eiVNiEXXHW+0NQXelFueq89hpJHwokBwNq6elzYeTM/JQBaJTq9SylnfxDNXxle4vub9U4embzWxBbQReUSA1580Kl38dJQQQQAABBwlwcOSgZRAFAQQQ6BNo7Dh58fDoTCuP5eAT4T2BUDyo2R9IVudRfnDsve06e6KM185U0x9XODukD9KFJ45R27a9PpiUEV8qwA//+UwMViAypVKt63kn4mD9+nNf2phiFX7llFJHnOrP5VyDgKECKdEaRaseN7QmxRBAAAEEhi7AwdHQDamAAAIIGC5wMr5DT+68U62dvKzWcFwK2iqw4Ivl6vw9v9Fq6xJ82jzrDXN14X+W+HR654wdnT5JLau2OicQSSwTiM2pVXzpRsv60chbArHZNYov2+StoRw2TeYbqpV3R72U7LBgxPG0QFJKhtJrVknJaZ6ek+EQQAABNwpwcOTGrZEZAQR8IbD//MqL3zzqVa8v5mVI7wtMe7ZS4bvXeH9QJnScQHJaUD2JTqmXv0/tXk76/Clqrl9vdwz62yAQqRuv1g07behMSy8IhKpGqb3hgBdGcfQMubfUKOvdixydkXDeEohVL1dysMBbQzENAggg4BEBDo48skjGQAABbwpsO/W0nt33VW8Ox1S+Eig4PlyV7zuhntZ2X83NsM4QyLh6hpqeXemMMD5PkT5vipoXc3Dkx48B77fy49aNnZm/P4z1vFS1oq+XKzqXv6et0fZ3l+iE3yklUuVvBKZHAAEEHCzAwZGDl0M0BBBAoE9gzbGfa9nh74GBgKsFFn68QInVe1w9A+HdK5D1xnm68NvF7h3AQ8l53JSHljmIUQK5Weo6fWEQd3ILAlKwtEA98VZ1nWuCw0SB1KJcFd3XouDoYyZ2obTfBSJjvqtA9kK/MzA/Aggg4GgBDo4cvR7CIYAAAn8RWHzwO1p/4tdwIOBKgbm/qFTSAzyizpXL80DopJRkKRBQb0fCA9O4f4To1AlqWbvd/YMwwaAEojMmq2XllkHdy00I9AnwuEtrPgcZV09S7p1LlRzmEa/WiPurS1rJp5RW+GF/Dc20CCCAgAsFODhy4dKIjAAC/hR4eu+92nH6T/4cnqldKzC2oUxFN2xzbX6Cu18gfcHlan5utfsH8cgE4Qnlatu+3yPTMMZABWKzqhVfvnmgt3E9An8XSMmMKZCTqY79fBvG7I/F8I/UKPsDvO/IbGe/1U8dfp3Co77st7GZFwEEEHClAAdHrlwboRFAwK8Cj++4VYcurPPr+MztNoFeaeH7M5XYfdRtycnrIYGsN87Xhd/We2gid48SHJGvxJEX3D0E6QctEK4eq7bNPLZ00IDceFEgNqdW8aUb0bBAoPDeCsUW8MsXFlD7okVK+jRFx//CF7MyJAIIIOAFAQ6OvLBFZkAAAV8J/HTLh3SqZa+vZmZYdwpc+UCFun/By5XduT3vpE5Jj6q7ucU7A7l8kuRoWD0tbS6fgviDFQjkZqvr9PnB3s59CPxdgENIaz4MKVnpKr4/WWnjD1rTkC6eFUiJjFd0wu89Ox+DIYAAAl4U4ODIi1tlJgQQ8LzAw+uvUzxxxvNzMqB7BWqWVyjzVg6N3LtBbyRPv3Kqmp9f641hPDBFciysnjiHRh5Y5ZBGCJYWKHH45JBqcDMC0emT1LJqKxAWCMTmVSnvMyuVktljQTdaeFEgOa1YsclLvDgaMyGAAAKeFuDgyNPrZTgEEPCqQG9vj761+mr19HZ7dUTmcrFAxvmopv5Lu7rOXHDxFET3ggCPqXPWFtNGFanjwHFnhSKN5QI8Zsxycs825PDIutXmvL9Ww2563rqGdPKMQFJKhtLreLSkZxbKIAgg4CsBDo58tW6GRQABLwnEE2f18Pq3eWkkZvGIwMLPlSnx3DaPTMMYbhYIDM/iANNBC4zUjlPrxl0OSkQUOwSiMyapZSXfFLHD3ms9IzUVat2022tjOXaewrsrFbtmhWPzEcyJAknKmMoj1p24GTIhgAAC/RHg4Kg/SlyDAAIIOFTgVMse/XTLjQ5NRyw/Csx4qlLBe9f4cXRmdphA+rwpal7M4xKdtJbY7BrFl21yUiSy2CAQnjBabdv32dCZll4UiM2tVXwJ32awYrdJaakqeTBDoWoOAqzw9kKPjMt2SElBL4zCDAgggIAvBTg48uXaGRoBBLwkcKhxnR5vuNVLIzGLSwVGHCpU+bv3Sj08A9+lK/RU7Kw3zdeFJ+s9NZPbh0mfP0XN9RzmuX2PQ82fkhlTd2N8qGW4H4GLAqGKUnUcPKHeRCciFghEp49T3uc2KzCc99VZwO3qFuk1a5SUmuPqGQiPAAII+F2AgyO/fwKYHwEEPCGw5+wS/W73XZ6YhSHcK7Dwo7lKbNrv3gFI7imB1KJcdR4/7amZ3D5MbG6d4ks2uH0M8hsg0PfD/vbdhw2oRAkEpNj8KYpzKG3ZR2HYu2uVcwvvO7IM3IWNYpP+rOTQSBcmJzICCCCAwIsFODji84AAAgh4RGD7qaf1zL6vemQaxnCbwLwfVUoP8Yg6t+3Nq3ljc2oVX8qji5y239jMyYqv2OK0WOSxQYBvn9mA7uGWqYXDJfWq88RZD0/prNHy75yojDcudVYo0jhCIFr1pFKikxyRhRAIIIAAAkMT4OBoaH7cjQACCDhKYMOJx1V/8EFHZSKM9wUqN5cr76bN3h+UCV0jwGPqnLmqSN14tW7Y6cxwpLJUIHr5RLWs3mZpT5p5W4D32lm/35L/KlR4SoP1jenoWIHIuB8rkDHLsfkIhgACCCAwMAEOjgbmxdUIIICA4wVWHf2xVhz5oeNzEtAbAskd0pXXR9R56AVvDMQUnhAIjixS4uBxT8zipSFC48rUvuuQl0ZilkEK8FkYJBy3XVIgOZym1NJCdew6iJJFApGa0cq/e7cCRU0WdaSNkwXCY76t1OzXOjki2RBAAAEEBijAwdEAwbgcAQQQcIPAkkPf1brj/+2GqGR0ucCC+8ao83EeCebyNXoqPo9Dc+46Uwty1HmSR0k5d0PWJUsOBdXTnrCuIZ18IRCbXaP4sk2+mNUpQ2a/rUbDP7XIKXHIYZNAeNSXlTr8Opu60xYBBBBAwCwBDo7MkqUuAgggYLPAc/vv05YXnrI5Be29LDClfrxid6z18ojM5kKBrDfN04UnF7swufcjJ6UG1NvZ5f1BmbBfAuFJY9S2dW+/ruUiBPorEKmrVOuGHf29nOsMEMj75GRlvp3/3TWA0pUlQiPuVLDgA67MTmgEEEAAgVcW4OCITwgCCCDgYYHf7/mCdp153sMTMppdAjmnszT5PWfV09xqVwT6IvCyAqGKUrXvPoyOwwQCOZnqOtvosFTEsVMgff4UNdevtzMCvT0oEJ06QS1rt3twMmePVPytUkVm8L5LZ2/J+HRpRTcrrfgW4wtTEQEEEEDAEQIcHDliDYRAAAEEzBP4zY7bdeDCavMaUNmXAgtvK1FiKb/R68vlO3jo6OUT1bJ6m4MT+jca77Tx7+4vNXl0apVa1jYAg4DhAtGZ1WpZwSGG4bCvUDA0rlT5/3FMwbIzVrall40CwfzrFSr9rI0JaI0AAgggYLYAB0dmC1MfAQQQcIDAf2+7WceatzogCRG8IDDriSoFvs5hpBd26bUZst44Txd+y+NynLjX6LQJalnDtwCcuBu7MqWVF6tj/zG72tPXwwLhiWPUto3HIFq94sxrq5V7R72SUqzuTD+rBVKHv1XhUV+1ui39EEAAAQQsFuDgyGJw2iGAAAJ2Cfx48wd1pnW/Xe3p6xGBUXtLVPo+vmnkkXV6bozwhHK1befvOScuNn1enZoXb3BiNDLZJZCUpKRACu+9ssvf4335O8eeBefeXKOs9yyypzldLREIZF+tyJj/sqQXTRBAAAEE7BXg4Mhef7ojgAAClgp8f8O71NRx0tKeNPOWwMIPZimx44i3hmIaTwhELqtU6zoONZ26TN5n49TN2JsrMqVSrev559beLXize9qoInWdaVR3c4s3B3TwVEVfK1d0Hu8vc/CKBh0tkDFDkXE/HfT93IgAAggg4C4BDo7ctS/SIoAAAkMW+M7aN6i9q3nIdSjgP4ErHh6vnkfX+m9wJnaFAI+pc/aaYnNqFV+60dkhSWe5QGxeneJ8E81yd7805MDank0HSwtU+OVGBccctycAXU0RCGTMVGTcT0ypTVEEEEAAAWcKcHDkzL2QCgEEEDBV4JurFqint9vUHhT3lsCktWM07BZ+6OutrXprmkjNOLVu2uWtoTw0TfTyiWpZvc1DEzGKEQKRuvFq3bDTiFLUQOAfBAI5mUqOhpU4zLftrf54ZFw9Ubl3LlNyuNfq1vQzQSCQOUeRikdNqExJBBBAAAEnC3Bw5OTtkA0BBBAwUYDDIxNxPVY6FA9q1vt61XXynMcmYxyvCERqx6l1I4dGTt5nuHqs2jbvcXJEstkgEByRr8SRF2zoTEu/CMTm1im+hPer2bHv4R+uVfYHn7ejNT0NFAhkXaHI2O8bWJFSCCCAAAJuEeDgyC2bIicCCCBggsD9q1+jrp6ECZUp6SWBBfeWq/OpzV4aiVk8JpD5hrlq/J8lHpvKW+OklZeoY/9Rbw3FNIYIpGTG1N0YN6QWRRB4qUBSSrJClaPUtm0fODYIFH6xQrGFq23oTEsjBAJZCxQZ+5ARpaiBAAIIIOBCAQ6OXLg0IiOAAAJGCjy45vVKdLcaWZJaHhKY9mylwnev8dBEjOJFgejUKrWsbfDiaJ6ZKTAsU13nGj0zD4MYJxCdPkktq7YaV5BKCLxEIDpzslpWbMHFBoHA8CwVfb1baVWHbehOy6EIpGa/RuEx3xlKCe5FAAEEEHC5AAdHLl8g8RFAAAEjBL6z9g1q72o2ohQ1PCRQcHy4xr/riHo7uzw0FaN4TSA8aYzatu712ljemic5Werp8dZMTGOYQPrcOjXzKDHDPCn08gLRaRPUsmY7PDYIxOZVKe/OFUrJ4n1HNvAPqmXqsGsUHv3AoO7lJgQQQAAB7whwcOSdXTIJAgggMCSB7657i1o7zw+pBjd7S2DhvxUosYZ3knhrq96bhsfUOX+nqUW56jx+2vlBSWiLQLi6Qm2bd9vSm6b+EYjUjVfrhp3+Gdhhk+a8v1bDbuJ9Rw5by8vGSc15g8Ll33BDVDIigAACCJgswMGRycCURwABBNwk8PD66xRPnHFTZLKaJDD3F5VKeoBH1JnES1kDBXgEkYGYJpXiW2EmwXqkbGpBjjpPnvXINIzhZIHY7BrFl21yckRPZyu8u0qxa5Z7eka3D5ea82aFy7/u9jHIjwACCCBgkAAHRwZBUgYBBBDwisD3N7xLTR0nvTIOcwxCYGxDmYpu2DaIO7kFAWsFwlWj1NZwwNqmdBuwQHTGZLWs5P0iA4bz0Q2phbnqPMG30ny0cltGDY0fpfZdB6VeHplmxwKSIyEVfyumUDXfZrfD/9V6pg5/m8KjvvJql/HfI4AAAgj4SICDIx8tm1ERQACB/go8svE9utB+rL+Xc52XBHqlBe+NqXP/CS9NxSweFci8dq4af7fEo9N5Z6z0eVPUvHi9dwZiEsMFYnNqFV+60fC6FETgpQL8fWTvZyJ6+TjlfXajAnkd9gah+/8RCOa+U6GRX0QFAQQQQACB/yPAwREfCAQQQACBlxV4dNP1Otd2CB2fCVz5YIW6f84PeH22dteOG5tbp/iSDa7N75fg6fOnqLmev1f8su/BzMkjxAajxj2DEQiW5KunvUNdZy4M5nbuMUBg2D/XKuffeN+RAZSGlAjmvVuhsnsMqUURBBBAAAFvCXBw5K19Mg0CCCBgqMCPN39QZ1r3G1qTYs4VqFlRocxP8sNd526IZC8WSKsoVcfuw6C4QCA2q1rx5ZtdkJSIdgmEJ45W27Z9drWnr88EOMy2f+H5d0xUxpuW2h/E5wmC+e9TqPQunyswPgIIIIDApQQ4OOKzgQACCCDwigI/3fJhnWrZjZLHBTIuRHTZP7eq+0KzxydlPK8IZP7THDU+xQ+d3LDP6NQqtaxtcENUMtokEBiWoa5zTTZ1p63fBFIyogrkZqtj31G/je6oeUu+U6jwZfxvg11LCea/X6HSz9jVnr4IIIAAAi4Q4ODIBUsiIgIIIGC3wC+2flQn4jvsjkF/EwUW3lWmxJ+2mdiB0ggYK5B+5VQ1P7/W2KJUM0UgNKFc7dv59qopuB4qmlZerI79vF/RQyt19Ci8V8v+9YSrR6vg87sUKOKXlqzeRrDgQwqNuN3qFqTHowAAIABJREFUtvRDAAEEEHCZAAdHLlsYcRFAAAG7BP5728061rzVrvb0NVFgxlOVCt67xsQOlEbAWAF+wGysp9nVgqUFShw+aXYb6rtcgMeHuXyBLowfrqlQ2ya+VW/n6rLeWqPc2xbZGcF3vdMKP6K0klt9NzcDI4AAAggMXICDo4GbcQcCCCDgW4HHGv5dhxt5Eb2XPgAlhwo0+l17vDQSs/hAIPP1s9X4+2U+mNQbIybHIuqJt3pjGKYwTSA2c7LiK7aYVp/CCLxUIHr5RLWs5tvWdn8y8j5Zrcy319sdwxf904o+prTiT/hiVoZEAAEEEBi6AAdHQzekAgIIIOArgad2f167z/Ivd15Z+sKbhiux+YBXxmEOnwhkLJyupj+t8sm07h4zORJST2u7u4cgvSUCofEj1b7zoCW9aILA3wSi0yepZRXfqLf7E1H8zTJFZm6yO4an+6cV3ay04ls8PSPDIYAAAggYK8DBkbGeVEMAAQR8IfDc/m9oywv/44tZvTzkvB9VSg/xiDov79iLs/HYM3dtNTiqSIkDx90VmrS2CCRHw+ppabOlN039KxCurlDbZh5XZ/cnIDS+VPlfOKpg2Vm7o3iyf6j0LgXz3+fJ2RgKAQQQQMA8AQ6OzLOlMgIIIOBpgeWHf6DVx37q6Rm9PFzl5nLl3bTZyyMym0cFMq6ZpaY/LPfodN4bK1I7Tq0bd3lvMCYyRSBUNUrtDXwL1hRcil5SIDa3VvElGxGyWSDznyYr947FSgrYHMRj7cPl31RqzrUem4pxEEAAAQSsEODgyApleiCAAAIeFVh/4tdafPA7Hp3Ou2Mld0hXvCdNXcfOeHdIJvOsQMbV09X0LI+pc8uCY7NrFF/G44fcsi+7c6bPv0zN9evsjkF/nwmkjRmhzqOn1NPe4bPJnTdu7v+rUdZ7FzkvmEsTRSoeVSBzjkvTExsBBBBAwG4BDo7s3gD9EUAAAZcLNJx+Rn/c+2WXT+Gv+AvuG6POx/nNWn9t3RvTphYOV+cJDjzdtM30+VPUXL/eTZHJaqNAdNpEtazZZmMCWvtVIDZviuKL+bvKCfsv/tpoReZxgDzUXUSrfquU6MShluF+BBBAAAEfC3Bw5OPlMzoCCCBglMD+8yv15M47jCpHHRMFptSPU+wO/mXcRGJKmyiQ8dqZavrjChM7UNpogfR5dWpevMHostTzqEDfNz869h7x6HSM5WSB1PwcKSVZncdPOzmmL7IFRxaq8IvnFBx70hfzmjFkbPISJacVm1GamggggAACPhLg4MhHy2ZUBBBAwEyBE80N+sW2j5nZgtpDFMg5naXJ7zylnjYexTJESm63SSDjNTPU9MxKm7rTdjACsZmTFV+xZTC3co8PBZJSA+rt7PLh5IzsBIH0eVPUzLeOnLAKZSycqNw7lyk50uuIPG4KkV63RUkpUTdFJisCCCCAgEMFODhy6GKIhQACCLhR4Hz7Uf1w43vdGN0XmRfeXqLEkh2+mJUhvScQyM1W1+nz3hvM4xNF6sardcNOj0/JeEYKhGvHqW3jLiNLUguBfgkkpQWVVl6k9h0H+3U9F5krMPzDtcr+4PPmNvFQ9aSUDKXX8ShqD62UURBAAAHbBTg4sn0FBEAAAQS8JdDe1aTvrH2jt4bywDSznqhU4OtrPDAJI/hVgG8buXPzoXFlat91yJ3hSW2LAO/FsoWdpn8ViM2uUXzZJjwcIlD4xQrFFq52SBrnxkhOK1NsModszt0QyRBAAAF3CnBw5M69kRoBBBBwvMD9q1+rrh4eieaERY3aW6LS9/FNIyfsggyDF+D9RoO3s/PO1ILh6jx5xs4I9HaZQGTKeLWu51tqLlubp+JGp1SqZT3/f5MTltr37qnCL3cqbQK/gHCpfaREqxWtesIJ6yIDAggggIDHBDg48thCGQcBBBBwksD31r9dzQleMmz3Tha+P1OJXUftjkF/BAYtkJKVoe4LTYO+nxvtE0gKpqo30WlfADq7TiBYVqjEoROuy01g7whEp1apZW2DdwZy+SSxuVXKu3OFUrJ539FLVxnInK9IxQ9cvmHiI4AAAgg4VYCDI6duhlwIIICARwR+suUGnW7Z55Fp3DfGFd8bp54frnNfcBIj8CKBjIXT1fSnVZi4TCCQnaGu8xz4uWxtjoibHE5TTxvfWnbEMnwaIjpzslpWbPHp9M4bO+f6Wg37KI9ie/FmUnPerHD51523LBIhgAACCHhGgIMjz6ySQRBAAAHnCjze8Ekdalzv3IAeTTZp3RgNu5mX5Hp0vb4aK/N1M9X49ApfzeyFYXm/kRe2aM8M0csnqmX1Nnua0xUBSeEJo9W2nV98ctKHoeCuKqW/frmTItmWJZj/foVKP2NbfxojgAACCPhDgIMjf+yZKRFAAAHbBZ4/8C1tOvmk7Tn8EiDUkqqZ7+xW99lGv4zMnB4VSIlF1NPZqd4OHnfmthVHp01Qy5rtbotNXgcIpM+fouZ6fuHEAavwdYTY3DrFl2zwtYGThk9Jj6roP8MKVe9xUizLs6QVf0JpRR+zvC8NEUAAAQT8J8DBkf92zsQIIICAbQIbTjyu+oMP2tbfT40X3Fuuzqc2+2lkZvWoQPpV09T85zUenc7bY/FDV2/v18zpIjUVat2028wW1EbgVQWCI4vUfa5J3U3xV72WC6wRiE6rUN7nNiiQ589fJgmV3aNg3rutwaYLAggggIDvBTg48v1HAAAEEEDAWoEDF1brNztut7apz7pNe7ZS4bv5QbvP1u7ZcTOvmaXGP/BoGjcuOH3+ZWqu5x1rbtyd3ZlTi3LVefy03THoj4D49pvzPgTZ76rV8I/7731H4dEPKHXYNc5bCIkQQAABBDwrwMGRZ1fLYAgggIBzBU617NZPt3zYuQFdnKzg+HCNu+6g1Nvr4imIjsBfBJLTgkoKBtTd3AqJCwXS59apmcc8uXBzzogcyMlUF49bdcYyfJwiMCxDyRkxJQ4e97GC80bP//QkZbx5ifOCmZQoMu6nCmTMMKk6ZRFAAAEEEHh5AQ6O+GQggAACCNgi0NRxUj/bepPaOi/Y0t+rTRf+W4ESa/z97Hev7taPc6VfOVXNz6/14+iemDl6+US1rN7miVkYwnqB2OxaxZdttL4xHRF4iQCP3XTeRyIpJUXF9+crPNX779GLVS9RcrDYeUsgEQIIIICA5wU4OPL8ihkQAQQQcK5AortVT+y4Tceb+cGiEVua+8tKJd3PI+qMsKSGMwR4TJ0z9jDYFOHJY9W2hYPswfr5/T5+WO/3T4CD5k9KUnhCudq27XNQKKKEq8uVf9dOpZa0eBIjOVioWPUyT87GUAgggAAC7hDg4MgdeyIlAggg4GmBZ/Z9VdtPPe3pGc0ebuyOMhV9kAM4s52pb51AUkqyUrLSeVSVdeSGd0obXaKOfUcNr0tBfwiEJ41R29a9/hiWKR0vEJ05WS0rtjg+p98CZr21Rrm3LfLc2Cnp0xQd/wvPzcVACCCAAALuEuDgyF37Ii0CCCDgWYFlh7+nNcd+7tn5zB5swT9H1XnwpNltqI+AZQKx+VMUr19vWT8aGS/AO2qMN/VTxUButrpOn/fTyMzqcIHotAlqWeP9R6M5fA3/EC/v3ycr8x2L3Rb7knmDue9QaOS9npmHQRBAAAEE3CvAwZF7d0dyBBBAwHMC647/UksOPeS5ucwe6MoHK9T9c37AbrYz9a0VyHz9LDX+frm1TemGAAKOEgiWFihxmF+KcNRSfBwmUjderRt2+ljAuaMXf7NUkZmbnRuwn8lCI25TsODGfl7NZQgggAACCJgrwMGRub5URwABBBAYoMC2U3/Qs/u+NsC7/Ht5zYoKZX6SQyP/fgK8O3lq0XB1Hj/j3QE9Pllq4XB1nmB/Hl+z6ePF5tUpvniD6X1ogEB/BWKzaxRftqm/l3OdRQKhcaXKv+ewgqPc+y3FyJjvKpC90CIx2iCAAAIIIPDqAhwcvboRVyCAAAIIWCyw99wyPb33XnV2t1nc2V3t0i9EdNnbm9QTx8ldmyPtqwmkz61V85KNr3YZ/72DBcITR/MieQfvxy3RYnNqFF/KD+ndsi8/5AyNH6mOPYfV293jh3FdNWPmP01W7h2LlRRwVWwlBfMVrfiRksNj3RWctAgggAACnhfg4MjzK2ZABBBAwJ0CR5s269l9X9WF9uPuHMCC1AvvKlPiT9ss6EQLBKwVyHz9bDX+fpm1TelmqEBsRrXiK93/2CBDUSg2YIFQ5Si17zgw4Pu4AQEzBdLnTVHzYr7tbabxYGvn/muNst63aLC3W35fSqxW0fG/lOtOuyyXoiECCCCAgB0CHBzZoU5PBBBAAIF+CZxpPaDnD3xTR5u29Ot6P100/alKpd27xk8jM6uPBIIji5Q4yKGxm1cemzdFcX6w6uYVOiJ7SmZM3Y1xR2QhBAJ/E0gtzpM6O9V5yr2PRfPyNou+OlrR+escP2LqsGsUHv2A43MSEAEEEEDAvwIcHPl390yOAAIIuEKg73F1fz7wLTWcfsYVea0IWXKoQKPftceKVvRAwHIB3h9hObkpDdPnT1FzPb+Rbwquz4qGKkrVvvuwz6ZmXKcL8HecczcULCtU4RfPK1hxwrEhgwU3KDTi047NRzAEEEAAAQT6BDg44nOAAAIIIOAKgZVHf6SVRx51RVazQy68abgSm3l0j9nO1LdHgMfU2eNudNfYnFrFl/KeKqNd/ViPH9D7cevOnzk5FlGwMEfte444P6wPE6YvmKi8O5cpOdrruOlDpZ9VMP96x+UiEAIIIIAAAi8V4OCIzwQCCCCAgGsEGk4/q+cPfEuJ7lbXZDY66LwfVUoP8Yg6o12p5xyBUEWZ2ncfck4gkgxKIHJZlVrXNQzqXm5C4MUCsZnViq/gfVl8KpwnwAG583by4kTDb6xV9g3POyZkUmquwmX3KJB9tWMyEQQBBBBAAIFXEuDgiM8HAggggICrBI41b9Xz+7+l0637XJXbiLDjN5cr/yZ+eGaEJTWcKRCbOVnxFbzTzJnbGViq8IRytW3fP7CbuBqBlxFIG1uqjj08qo4PhzMFwjUVatu025nhSKXCL45TbOEq2yVSopMVKvuCUqITbc9CAAQQQAABBPorwMFRf6W4DgEEEEDAMQLxxJmL3zzae26ZYzKZHSS5Q7riXanqOnnO7FbUR8A2AR5TZxu94Y2DpQVKHD5peF0K+k8gORRUT3vCf4MzsSsEopdPVMvqba7I6seQqfnDVPCVLoWq7Psmc2r2axUa9SUlpWT4cQXMjAACCCDgYgEOjly8PKIjgAACfhdYfPA7Wn/i175guOq+Mep6nPeF+GLZPh4yPHG02rb579uEXlx5SnpU3c0tXhyNmWwQCE8eq7Yte2zoTEsEXl0gOn2SWlZtffULucIWgdicSuV9ZqVSsq1/31Ew/wMKld5py9w0RQABBBBAYKgCHBwNVZD7EUAAAQRsFdh48jdadOB+WzOY3XxK/XjF7lhrdhvqI2CrAL+1bSu/oc2Tw2nqaeswtCbF/C2QfsVlal60zt8ITO9YgXB1hdo287g6xy5IUs71tRr2USvfd5SkUOlnFcz/FyezkA0BBBBAAIFXFODgiA8IAggggIDrBfafX6nnD9yvpg7vPRZp2OlMTX7rCfV2dbt+TwyAwCsJ8Jg673w+giMLlTh4wjsDMYntAhws274CAryKQGxOreJL+Wa4kz8oBXdVKf31y02PmBwaqVDp5xTInGd6LxoggAACCCBgpgAHR2bqUhsBBBBAwDKBs20HLx4eHWn01r+0L7y9RIklOyxzpBECdglEasepdeMuu9rT10ABdmkgJqUuCqSNKlbHgWNoIOBYgbTRJeo8cUY9re2Ozej3YCmZMRV9LaxQjXnfDus7LOo7NOo7POIPAggggAACbhfg4MjtGyQ/AggggMDfBbp6OvT8gW9p26mnPaEy64kqBb6+2hOzMAQCryQQvaxKLesaQPKIQGxWjeLLN3lkGsZwhEBSktT3fz09johDCAReTiB9/hQ1168Hx8EC0WkVyvvMOgUKjP8mf99j6foOjfiDAAIIIICAVwQ4OPLKJpkDAQQQQODvAquP/kTLjzziapGRe4tV9r6drp6B8Aj0VyDzmtlq/MOy/l7OdQ4X4IenDl+QS+NFplapdS0HzC5dny9iB/KGKSk1oM5jp3wxr1uHzH5XrYZ/3MD3HSWlKjTi07zPyK0fCHIjgAACCFxSgIMjPhwIIIAAAp4U2HnmOS068KDauhpdOd/CD2QpsfOIK7MTGoGBCkSnTVDLmu0DvY3rHSrAwZFDF+PyWOlXXKbmRetcPgXxvS4Qm1en+OINXh/T9fPl3z5JGW9ZMuQ5kkOjFSq9k/cZDVmSAggggAACThTg4MiJWyETAggggIAhAi/Ed2nRwQd1vHmbIfWsKnLF98ar54drrWpHHwRsFYjUjVfrBr5dZ+sSDG4em1Wt+PLNBlelnN8FIpdVqnUd7/zz++fA6fMnBVOVNrpY7TsOOj2qr/P17an4G7kKTx38L60Esq5UaMSdvM/I158khkcAAQS8LcDBkbf3y3QIIICA7wUS3a2qP/iga957NHHdGOXcvNH3ewPAPwKZ18xS4x+W+2dgH0zKYaAPlmzDiMGSfCWOvmBDZ1oiMDAB3vM2MC+7rg5PLlf+XTuUOqJ1wBGC+dcrVPrZAd/HDQgggAACCLhJgIMjN22LrAgggAACgxZYe/wXWnro4UHfb8WNaS0BzbquS90Xmq1oRw8EHCEQnTFZLSu3OCILIYwRCI0rU/uuQ8YUowoCLxJISY+ou3ngP+QFEQGrBaJTKtWynm/IWe0+0H5Zb6lR7u2L+n1bUnJYaSW38j6jfotxIQIIIICAmwU4OHLz9siOAAIIIDAggb3nlqn+4LfV1HFyQPdZdfGCe8vV+RSPd7LKmz72C0Sqx6p18x77g5DAUIHUwuHqPHHG0JoUQ6BPIDZzsuIrOGjm0+B8gejUKrWsbXB+UBIq7xPVynxn/atKJIfHKTTiNt5n9KpSXIAAAggg4BUBDo68sknmQAABBBDol8C5tsMXH1138IKz3iE07U/jFb7LWZn6BcpFCAxBION1s9T0NI+pGwKhI29NSguqtyPhyGyEcrdA+vwpaq5f7+4hSO8bgeisyWpZzkGnGxZe/I0yRWZtumTUQPbVCpXcxvuM3LBMMiKAAAIIGCbAwZFhlBRCAAEEEHCLQK96VX/gQW08+YQjIuefyNH4t/ISZUcsgxCWCsRmVSu+nG/ZWYpucrOU7Ax1n28yuQvl/SoQqalQ66bdfh2fuV0mEJ4wWm3b97kstT/jhipKlX/PEQXLz/0DQLDgBoVGfNqfMEyNAAIIIOBrAQ6OfL1+hkcAAQT8LbDp5JMXv33U09ttK8TCjxcosZrHddm6BJpbLhCeOFpt2/iBmuXwJjcMVZSpfTfvNzKZ2bflU/Nz1PnCWd/Oz+DuE4jNrVN8yQb3Bfdh4szXT1buHYuVlPqX4ZNS0v/yPqO8d/tQg5ERQAABBBCQODjiU4AAAggg4GuBw43rtejgt3W29YAtDnN+Wank+9fY0pumCNgpkPG6mWp6eoWdEehtgkB06gS1rN1uQmVKIvAXAQ6P+CS4SSBYVqjuxri6LzS7KbZvs+b+a42y3rdIKZEJFw+NAplzfGvB4AgggAACCHBwxGcAAQQQQMD3As2J0xcfXbfn3BJLLcbsKFPxB7dZ2pNmCDhFIDa7RvFll36fgFNykmNgArE5tYov3Tiwm7gagQEIxGbXKr6Mz9gAyLjUZgHezWXzAgbYvuirY5R/81eVnFY6wDu5HAEEEEAAAW8JcHDkrX0yDQIIIIDAEASWHf6+1hz72RAqDOzWBf8cVefBkwO7iasR8IBAqHKk2nfwXi8PrPIfRuAHpF7cqrNmSp83Rc2L1zsrFGkQeAWBlKx0pWSnK3HgOE4OFyj+0r+q4PbrHZ6SeAgggAACCFgjwMGRNc50QQABBBBwiUDD6We06OCD6uiKm5r4ygcr1P1zfvBlKjLFHSuQ8dqZavojj6lz7IKGECx9Xp2aF/M+jyEQcuurCIQnjFbbdt6PxgfFXQLpc+vUzLuOHLu0vkcKlv/qy4pOm+DYjARDAAEEEEDAagEOjqwWpx8CCCCAgOMFTsQbtOTQd3WsaaspWWtWVCjzkxwamYJLUVcIxObWKr6ER025YlkDDBmdMUktK835u3OAUbjcowKBYRnqOtfk0ekYy8sC4Umj1baVQ0+n7Tjn/ddq5A/ukpKclow8CCCAAAII2CvAwZG9/nRHAAEEEHCoQHdvp5Yf/r7WHf+VoQljFyKa+pbz6mlPGFqXYgi4RSBtbKk69hx2S1xyDlAgPHms2rbsGeBdXI7AwATSyovVsf/YwG7iagRsFojOmKyWlVtsTkH7FwuM+sk9Gvaea0BBAAEEEEAAgZcR4OCIjwUCCCCAAAKvILD7bL363n10od2YH1AtvLtMiWe3YY6AbwUyXjNDTc+s9O38Xh88bXSJOvYd9fqYzGezAI/9snkBtB+0QN+j0FrWbB/0/dxojEBsVrXKHvmcQhVlxhSkCgIIIIAAAh4U4ODIg0tlJAQQQAABYwUaO05oxeFHtOPMc0MqPP33lUr74poh1eBmBNwuwIvt3b7BV84fGJ6lrjMXvD0k09kuwOMubV8BAQYpEKkbr9YNOwd5N7cZIVD42RtUdM9HjChFDQQQQAABBDwtwMGRp9fLcAgggAACRgpsPPnExW8fdXa3DbhsyeF8jX7n3gHfxw0IeEkgOKpIiQPHvTQSs7xUIClJ6u3FBQFTBULjytS+65CpPSiOgFkCsdk1ii/bZFZ56l5CIJCbrZGPfE6Z/zQHIwQQQAABBBDohwAHR/1A4hIEEEAAAQT+JnCseatWHnlUhxs3DAhl4UeHK7HpwIDu4WIEvCaQcfV0NT27ymtjMc9fBVILctR58iweCJgukBwNq6dl4L/EYXowGiDQD4HQ+JHq2HtEvV3d/biaS4wQyH7H1Rpx38eVWpxrRDlqIIAAAggg4AsBDo58sWaGRAABBBAwUqDvG0erj/1Ma479rF9l5/24Uvouj6jrFxYXeVogff5laq5f5+kZ/TxcaOJotW/b52cCZrdQIFxVrraG/RZ2pBUCxgnE5tcpXj+wX0Iyrru/KpXc93Hlf+Ld/hqaaRFAAAEEEDBAgIMjAxApgQACCCDgT4FdZxdp1ZEf62zbwUsCjN8ySvkf2eJPIKZG4EUCwRH5Shx5ARMPC0SnT1LLqq0enpDRnCSQPn+KmuvXOykSWRDot0BqUa7U3aPOF/iWZr/RBnhh3/uk+g6N+v6u4A8CCCCAAAIIDFyAg6OBm3EHAggggAACfxc433bk4rePGk4/8w8qyQnpincG1cWjm/jEIKCMhZer6U+rkfCwQGxuneJL+A16D6/YUaPFZlUrvnyzozIRBoGBCKTPm6LmxRx+DsSsv9fmfvitKv7K/1NKZqy/t3AdAggggAACCLxEgIMjPhIIIIAAAggYILDhxK+16uhP1d7V9PdqV/3nGHU9ttGA6pRAwP0C6VdcpuZFPKbO/Zu89AR8A8TL23XebGmjS9Sx76jzgpEIgX4KJEdDChblqX3P4X7ewWWvJpAcC198l9HwG9/yapfy3yOAAAIIIIDAqwhwcMRHBAEEEEAAAYMEjjRuvPjto8ON6zXl/7d3p0F2ned94B/0vtzGvnEBKC4guIDYAYorwM1SIsUaWVQSubzISjmS9SH+4IxjT6pmxq6pWFOWE89UShXFseSxVJI9osehYyayKJIASXEBCBAEdxLcFywk1tv7hqlzAAKEDRJo9O17z/K7VV0NkOe87/P83legqv94z9m8NCq/64fkNaI1TM4FWs+bGyO73895F8o/k0Dl5lXR+6Cw/ExO/n1tBKa1tsTRkdHaDGYUAg0SqNy0Knof8udmLfh7bl0bF3zjX0X3uqtqMZwxCBAgQIBA6QUER6XfAgAIECBAoJYCg6PV2PrYf4qum/6ylsMai0CuBXpuWx/V+7bkugfFn1mge/2y6NvyzJkvdAWBGgkk7zDp3/5CjUYzDIHGCHSuXBoDO15szOQFmXXBb/1SXPB//quY1txUkI60QYAAAQIEGi8gOGr8GqiAAAECBAoocOAvfhL7/v33o2/rcwXsTksEJibQc9u6qN63dWI3uTp3Ap1XXxIDz76au7oVnF8Bj8DM79qp/KRA97XLou9xofu57InOZZfG+b/3tZj5C7ecy+3uIUCAAAECBD5GQHBkexAgQIAAgSkSSN69sPfffz/e+9ZdUzSDYQlkX6Bl3qwYO9IbR4dGsl+sCicl0LZ4YQy/uWdSY7iZwEQEuj95TfQ99vREbnEtgUwKdF93TfQ9ai9PZHHm/cadcf7vfTWS/5/hQ4AAAQIECNReQHBUe1MjEiBAgACBUwT2f/e/pQHSwDOvkCFQOoGeW9dF9X6njcqw8M3Tu2PsSF8ZWtVjRgSElRlZCGVMWqBzxZIYeOrlSY9ThgHalyxKTxnN/tKnytCuHgkQIECAQMMEBEcNozcxAQIECJRJYPD512PPH/4/kYRIPgTKJNBz+/qo/tT7jYq+5tPa2+Lo0HDR29RfBgWmtbXG0WEnGjO4NEqaoEDlplXR+9CTE7yrXJfP/crPx3m/97Vou3B+uRrXLQECBAgQaICA4KgB6KYkQIAAgfIKJI+tS04fJY+x8yFQdIHmmdMjxkZjrNpf9FZL31/bRefF8Bu7S+8AoP4C3euXRd8W74epv7wZay3QfumFMbJ3f4z3DtR66NyP17ZoQZz/+1+LOV/+J7nvRQMECBAgQCAvAoKjvKyUOgkQIECgMAIDT++KPf/uO3HgL35SmJ40QuB0Aj0b10Z10xNwSiDQtXJp9O94sQSdajFrAj23rI3qA/6cydq6qOfcBHrw0Kf/AAAgAElEQVQ2ronqpm3ndnNB75r9i59OQ6MkWPMhQIAAAQIE6icgOKqftZkIECBAgMApAvv++Aex5w+/FyPvvkeGQCEFpt++Po54TF0h1/bvN1W5fkX0PvJUKXrVZLYEutddHX1bn81WUaohcI4CLfNmRfLoz5G3957jCMW5rWX+7Dj/974a8772heI0pRMCBAgQIJAjAcFRjhZLqQQIECBQPIH+7S/E7t//kzh09+biNaejUgs0VzrTH36N7j9caoeyNN+zYU1UN/tb8mVZ7yz12Xre3BjZ/X6WSlILgUkJVDasjt7N2yc1Rt5vnvWFW9N3GXVefUneW1E/AQIECBDIrYDgKLdLp3ACBAgQKJLA3j/8Xuz5xndj9MCRIrWllxIL9GxYHdWS/+CrTMvv8UplWu3s9do8qyfGDlazV5iKCJyDwLSWlmhfsigGn3/tHO7O9y3NMyrpKaP5v/mlfDeiegIECBAgUAABwVEBFlELBAgQIFAMgb7Hn4l3//dvx5EfP1qMhnRRaoHpd1wbR+59vNQGZWq+cuPK6H14R5la1muGBCrXL4/eR3ZmqCKlEJicQOWGFdH7s3I9/nPGZ29KQ6Ou1VdMDs/dBAgQIECAQE0EBEc1YTQIAQIECBConcCef/fd2P1//JcYHxiq3aBGIlBHgab2tmiePd3jo+po3uiputZeFf1PPNfoMsxfUoGeW9ZG9YEnStq9tosq0L3myujb9nxR2zvRV/JY2/N//6ux8Ld/tfC9apAAAQIECORJQHCUp9VSKwECBAiURiD5m/vJ6aPqfVtL07NGiyPQc9OqqD70ZHEa0skZBTqWXhSDL75xxutcQGAqBLpWLY3+J1+ciqGNSaBhAt3rroq+rcUO5Kfffm0aGnVft7xhziYmQIAAAQIETi8gOLIzCBAgQIBAhgV2//6fxLv/27czXKHSCPxDAY+pK9+uaD1/boy8+375GtdxJgRa5s6M0fcPZaIWRRCopUD39Sui75FiPrIueSzdef/rr9eSy1gECBAgQIBADQUERzXENBQBAgQIEJgKgeT00Z5v/FkcvufhqRjemARqKjCtuSlaFy2I4dd313Rcg2VboKmjPcYHPV4z26tU7OpaL5gfI+/sK3aTuiudQOfVl8bAs68Uqu8Zn7kxFv7OlyN5N54PAQIECBAgkF0BwVF210ZlBAgQIEDgFIH3vvWjNEAafmsvGQKZFSjjC70zuxh1Kqx5ZiXGDvXWaTbTEDi9QPJD6OQvWvgQKJpAZcPq6N28PfdttS1akAZG877+xdz3ogECBAgQIFAGAcFRGVZZjwQIECBQGIHhN3bHnj/4s3jv239VmJ40UiyB6T/3yTjyk8eK1ZRuPlag/fLFMfTSm5QINFSgZ+OaqG7a1tAaTE5gKgTaLjovxqt9MXrgyFQMX5cx5331C7Hwd78cSS8+BAgQIECAQD4EBEf5WCdVEiBAgACBUwQO/7cH09NHvY/sJEMgUwIdly+OQSFCptZkqovpWntl9D/x/FRPY3wCHyvQec1lMfD0LkoECimQ12C0cv3y9JTRjH9ycyHXRVMECBAgQKDIAoKjIq+u3ggQIECg2ALj47H7D/4sDZDGe/uL3avuciFQuW559D4qzMzFYtWwSI8IqyGmoc5ZoHl6JcaOeGTiOQO6MdMCzTMq0Tx7egy/9m6m6/yguKZKVxoYnfe7X45oaspFzYokQIAAAQIEThUQHNkRBAgQIEAg5wL9O16KPd/4bhz8y3tz3ony8y7gMXV5X8Fzqz+vfxP+3Lp1V5YFnHjM8uqobbICPTevjuqD2X/X0ax/dkcs/J1fi66Vl0+2ZfcTIECAAAECDRQQHDUQ39QECBAgQKCWAvv//J709NHg86/VclhjEThrgY4rL7b/zlqrOBcKjoqzlnnvJC8/WM+7s/obJ5DlRzIm/x8gOWU051c+0zggMxMgQIAAAQI1ExAc1YzSQAQIECBAoPECo/sPx54/+G7s/aPvN74YFZRKoPvaZdH3+DOl6lmzxwS6r18RfY88hYNAwwUqN6+O3hycyGg4lAJyK9B9/fLoy+D7LRf81i/Fwt/9tWiZMyO3tgonQIAAAQIEThUQHNkRBAgQIECggALVB55ITx8d+cljBexOS1kU8Ji6LK5KfWrqWrU0+p98sT6TmYXAxwh0LP1EDL74OiMChRboXn919G15NhM9Jv/tT04Z9dyyNhP1KIIAAQIECBConYDgqHaWRiJAgAABApkT2Pd//TANkEb27M9cbQoqlkDnsktj4JlXitWUbs5KoP3SC2PolbfP6loXEZhKgaaO9hgfHJrKKYxNoOECXauviP7tLzS0jtaFc9LAaP5vfqmhdZicAAECBAgQmDoBwdHU2RqZAAECBAhkQmBo11tpePT+n96diXoUUTyB7nVXRd/W54rXmI7OSqBl7swYff/QWV3rIgJTLdC5/LIY2LlrqqcxPoGGClRuXBm9D+9oSA1z/8Xn0tCo/bJFDZnfpAQIECBAgEB9BARH9XE2CwECBAgQaLjAof/vgdjzje/6AX/DV6J4BXhMXfHWdEIdNTVFjI9P6BYXE5gqgZ6Na6K6adtUDW9cApkQ6Fh6UQy99m4cHR6pWz3JXxJZ+Du/FjN/4Za6zWkiAgQIECBAoHECgqPG2ZuZAAECBAjUXeDo0HDs/safxd5vfj/Ge/vrPr8JiynQuXxJDOx8uZjN6epjBVoXzI6RvQcoEciMQCNPYmQGQSGlEKhsWB29m7dPea9Nlc5Y8K9/Oc77nS/HtPa2KZ/PBAQIECBAgEA2BARH2VgHVRAgQIAAgboKJD/k3/tH34/9f35PXec1WfEEsvCuheKp5qejzqsvjYFnvdsqPytW/ErbL7kghl59p/iN6rD0Aq3nz4sYG4+RvVP3Hss5v/yP09Ao+QsiPgQIECBAgEC5BARH5Vpv3RIgQIAAgVMEDt29KT191Kjn5FuO/At4TF3+13AyHXSvXxZ9W56ZzBDuJVBbgaZpEeNHazum0QhkVGCqHs1YuWFFLPitX4qZn/dYuowuvbIIECBAgMCUCwiOppzYBAQIECBAIPsCe//DD2LvN78XI+++l/1iVZgpga6VS6N/x4uZqkkx9RPouXlVVB98sn4TmonAWQg4CXkWSC4phEBTZ0e0XTg/Bl9+syb9tC6ck54wSkIjHwIECBAgQKDcAoKjcq+/7gkQIECAwAmB4Td2p6eP9v3Hv6RC4KwEulZeHv07Xjqra11UTIGejWujuumJYjanq9wK9Ny6Nqr325e5XUCFT0igctOq6H1o8gH+vN+4Mxb+m1+NtovOm9D8LiZAgAABAgSKKSA4Kua66ooAAQIECJyzQPWBJ9L3Hx2+5+FzHsON5RDwmLpyrPPHdVm5eXX0Pjj1L2cnTWAiAt3XL4++R3ZO5BbXEsi1QOfKpTFwjqd/p3/qulj4278SPbeuy7WB4gkQIECAAIHaCgiOautpNAIECBAgUBiB9//07jRAGnz+tcL0pJHaCngcVG098zha9yevib7Hns5j6WousEDy6K7ht/cVuEOtEThVoPvaZdH3+MTeN9d+2aI0MJr765/HSYAAAQIECBD4BwKCI5uCAAECBAgQ+EiBsYPV2PtH34s93/x+HB0aJkXghEDnNZfFwNO7iJRcwD4o+QbIcPtNXR0x3j+Y4QqVRqC2Amcd5DdNi4X/86/Ewn/7lWju6a5tEUYjQIAAAQIECiMgOCrMUmqEAAECBAhMnUD/thfSAOnAD/9u6iYxcq4Ept/xyThy72O5qlmxtRdI3oWRvB/Nh0DWBLrXXx19W57NWlnqITBlAp0rlsTAUy9/7Piz7rwtDYy6Vi6dsjoMTIAAAQIECBRDQHBUjHXUBQECBAgQqIvAwbvui73f/N6EH4dSl+JMUleBrrVXRf8Tz9V1TpNlT6B5RiXGDvdmrzAVlV4geV9L9f6tpXcAUC6Byk2rovehJ/9B012rlsbC/+UrkQRHPgQIECBAgACBsxEQHJ2NkmsIECBAgACBkwLj4+mj65ITSKP7DpIpoUDnVZfEwHOvlrBzLX9YYFpbaxwdHoFCIJMC3euXRd+Wib3zJZONKIrABATaL70wRvYeiPHe/vSu5undaWC08N/86gRGcSkBAgQIECBAIEJwZBcQIECAAAEC5yQwtOut2PvN78d73/6rc7rfTfkVmH7HtXHk3sfz24DKayLQtvi8GH7TY+pqgmmQmgu0LJgdo3sP1HxcAxLIukDPxjVR3bQt5v765+O8f/uVSB4p6kOAAAECBAgQmKiA4GiiYq4nQIAAAQIEThE48pPHYt///Rdx+J6HyZREwLtDSrLQZ2izc/mSGNj58e/TIEWgkQIt82bG6HuHGlmCuQnUXSB5TOP8r98ZM7/gsXR1xzchAQIECBAokIDgqECLqRUCBAgQINBIgeT9R+9960dRfeCJRpZh7ikW6Fh6UQy++MYUz2L4PAh0X7c8+h7dmYdS1VhSgcr1y6P3EXu0pMtfuraTwGje174Qs754e+l61zABAgQIECBQewHBUe1NjUiAAAECBEotsP/P70kDpL7HvVuiiBuh5/Zro/pTj6kr4tpOtKeeDaujunn7RG9zPYG6CfTcujaq9/vLDHUDN1FDBLo/eU0aGM351c82ZH6TEiBAgAABAsUUEBwVc111RYAAAQIEGi6QvPvovW/d5VFWDV+J2hbQfe0yoWBtSXM72gfv0chtAwovvEDX6iuif/sLhe9Tg+UU6FyxJOZ99Qsx7zfuLCeArgkQIECAAIEpFRAcTSmvwQkQIECAQLkFjg4Nx75v3ZWeQBra9Va5MQrQfcdli2LQOhZgJWvTQuWmVdH70JO1GcwoBKZAoHnW9Bg7eGQKRjYkgcYJtC9ZFPO+dmcaGDV1tjeuEDMTIECAAAEChRYQHBV6eTVHgAABAgSyITB2sBr7vvWjNEAaefe9bBSligkL9Ny2Pqr3bZnwfW4opkD3+qujb8uzxWxOV4URaLvovBh+Y3dh+tFIeQVaL5ifPpJu3tfvjJbZM8oLoXMCBAgQIECgLgKCo7owm4QAAQIECBBIBJLQKAmPkhApCZN88iXQfd3y6HvUi+bztWpTV23HVRfH4HOvTd0ERiZQA4HKjSuj9+EdNRjJEAQaI9A8e/qxwOg3vhhtF85vTBFmJUCAAAECBEonIDgq3ZJrmAABAgQINF4geWzdsQDprkgeZ+eTfYH2iy+IodfeyX6hKqybQOv585wgrJu2ic5VoOeWtVF94Ilzvd19BBom0NTRFnO/dmfM//qd0b5kccPqMDEBAgQIECBQTgHBUTnXXdcECBAgQCATAgM7X473kncgffuvMlGPIj5aoOfWdVG9fysiAicEkndrjA8MESGQaYHO5Usi+W+ND4E8Ccz76i/EvK9/MZL960OAAAECBAgQaISA4KgR6uYkQIAAAQIEThHoe/yZ9ATS/j+/h0xGBSo3rIjenz2V0eqUVW+B5undMXakr97Tmo/AhAWaujtjvG9gwve5gUAjBOb88mfSdxh1f/KaRkxvTgIECBAgQIDACQHBkc1AgAABAgQIZEYgeZxQEiAdvOu+zNSkkIi2xQtj+M09KAicEGi/bFEkj5z0IZAHgY6lF8Xgi2/koVQ1llRg1p23pSeMkkcr+hAgQIAAAQIEsiAgOMrCKqiBAAECBAgQOEXg8D0Px/v/+a/j0N9sJpMBAe8IycAiZKyErtVXRP/2FzJWlXIInF6gsmF19G7ejodA5gRm/vyGmPsvPx8zPnNj5mpTEAECBAgQIFBuAcFRuddf9wQIECBAINMCR+59PPZ/5+448Bc/yXSdRS+ucuPK6H14R9Hb1N8EBDy6cAJYLm24QM+GNVHdvK3hdSiAwAcCs//5z8Wcr3wupt9xLRQCBAgQIECAQCYFBEeZXBZFESBAgAABAh8WSN6tkwRI73/nb8DUWaDt/Hkx8v6hODo8UueZTZdlgZ6Na6K6yQ/is7xGajsp0HHlxTH4/GtICDRcYO5Xfj4NjJLw3YcAAQIECBAgkGUBwVGWV0dtBAgQIECAwCkCyaOxkvAoCZHGB4bo1EGg55Y1UX1AQFAH6lxNITjK1XKVvthprS1xdGS09A4AGiPQ1NmehkVJaJQ85tOHAAECBAgQIJAHAcFRHlZJjQQIECBAgMApAoMvvB7vf+fu2P+dv4nR/YfpTKFA5aZV0fvQk1M4g6HzKODxhXlctXLX3HnNZTHw9K5yI+i+rgItc2bEnK/8fMz9yuei44pP1HVukxEgQIAAAQIEJisgOJqsoPsJECBAgACBhgkMv7HnRIA0/PbehtVR1IlbF8yJ8f6BGKv2F7VFfZ2jQNeaK6N/2/PneLfbCNRfwCm5+puXdca2CxecCIzaLlpYVgZ9EyBAgAABAjkXEBzlfAGVT4AAAQIECESMvnfwxCPsBl96E0mNBHo2rI7q5u01Gs0wRRJov3xxDPnfWpGWtPC9OD1Z+CVueIMdly8+8Ui6lnmzGl6PAggQIECAAAECkxEQHE1Gz70ECBAgQIBApgTG+wbi/T+9Ow2RBp56KVO15bGYys2rovdBj6nL49pNdc3JD0WTwNaHQF4E2i+9MIZeeTsv5aozRwKdKy5P31809198Lpq6O3NUuVIJECBAgAABAh8tIDiyOwgQIECAAIHiCYwfTR9hl3z1Pfp08fqrQ0ctc2ZGHB2P0QNH6jCbKfImMK25KY6OjeetbPWWXGBaS3McHR0ruYL2ayXQfd016fuLkq9omlarYY1DgAABAgQIEMiEgOAoE8ugCAIECBAgQGCqBA784MfpKaTq/VunaopCjttz86qoOm1UyLWdbFMt82fH6L4Dkx3G/QTqLtC1emn0b3+x7vOasFgCPbeuS08Xzf7FTxerMd0QIECAAAECBD4kIDiyHQgQIECAAIFSCBz66wfSR9gd/tuHStHvZJusbFgdvd5vNFnGQt7fccUnYvCF1wvZm6aKLdBzy9qoPvBEsZvU3ZQJzPjsTekj6WZ+/pYpm8PABAgQIECAAIGsCAiOsrIS6iBAgAABAgTqItD7s6ciOYV04Id/F2MHPYbtdOjNMysxrbXVO2zqsiPzN0nXuquif+tz+StcxaUXqNywIpL/BvgQOFuB5lnTY/aXPpWeLkr2jw8BAgQIECBAoCwCgqOyrLQ+CRAgQIAAgVMEht/eFwd/+OM48IO/i/4dHl30YZzKjSuj9+EddgyB0wpUbloZvQ/ZH7ZH/gTaFi2I4bf25q9wFdddoGvl0pj9i5+KWV/6dLRdOL/u85uQAAECBAgQINBoAcFRo1fA/AQIECBAgEDDBQ7+v/emJ5AO/ddNDa8lCwX0bFwT1U3bslCKGjIoYH9kcFGUdNYCzdO7Y+xI31lf78JyCcz8nzamJ4xm/dM7ytW4bgkQIECAAAECf09AcGRLECBAgAABAgSOC/RteSY9gXTghz+O0X0HS+nSXOmMpkpXjOzZX8r+NX1mgcqGNdG7WbB4ZilXZFGge/3V0bfl2SyWpqYGCbTMnxWzv/Tp9IRR9/plDarCtAQIECBAgACBbAkIjrK1HqohQIAAAQIEMiAwsvfAicfY9W0t1w8YvQMkAxsw4yVUrl8evY/szHiVyiNweoGeW9dF9f6teAhE97qrTzyOrnXBbCIECBAgQIAAAQIfEhAc2Q4ECBAgQIAAgY8ROPTXD6SPsTv4o5+Wwqln49qobnqiFL1q8twEulZeHv07Xjq3m91FoMEC3ddeE32PP93gKkzfSIFZX7w9fRzdzM/f0sgyzE2AAAECBAgQyLSA4CjTy6M4AgQIECBAICsC/dtfSAOk5DF2I++8l5WyalpHU3tbNM+dGSPv7KvpuAYrlkD7xRfE0GvvFKsp3ZRGoGX+7Bjdd6A0/Wr0mEDrBfOOPY7uS5+KrtVXYCFAgAABAgQIEDiDgODIFiFAgAABAgQITEBg9MDh9D1IB3/448I9rqty3TXR+6i/iT+B7VDKS5tn9sTYoWope9d0MQRaF8yJkb3e41aM1fz4LpJHa846/v6iltkzytCyHgkQIECAAAECNREQHNWE0SAECBAgQIBAGQUO/+1DaYiUnEIqwqfnlrVRfcBj6oqwllPVw7SW5jg6OjZVwxuXQF0Euq9bHn2Pek9XXbAbNEl6uugXPxUzPntTgyowLQECBAgQIEAg3wKCo3yvn+oJECBAgACBDAgMPvdq+g6kg3fdFwPPvJKBiiZewrTmpmi9cEEMv7F74je7ozQCbckeeXtvafrVaDEFem5dG9X7heRFW93OZZfGrDtvi+QdRh1XXVK09vRDgAABAgQIEKirgOCortwmI0CAAAECBIoucPCv7ouDP0q+fhoxPp6bdruvXRZ9jz+Tm3oV2hiB5AezeQ1HGyNm1iwKdK29MvqfeD6LpalpogJNTWlQNOuLt8WsL9w20btdT4AAAQIECBAg8BECgiNbgwABAgQIECAwBQKDL7weB+/6aRoiDex8eQpmqO2QHlNXW8+ijiZgLOrKlquv5hmVGDvcW66mC9Zt5/Ilx8KiO2+Pjis+UbDutEOAAAECBAgQaLyA4Kjxa6ACAgQIECBAoOACh/76gWOnkO76aRwdGc1kt+2XXBBDr76TydoUlR2Bys2ro/fB7dkpSCUEzlGgbfHCGH5zzzne7bZGCExrbUmDoiQwmvn5WxpRgjkJECBAgAABAqUREByVZqk1SoAAAQIECDRaYPDlN+NQ8i6kH90X/TtebHQ5J+bvXndV9G19LjP1KCS7Aj0b10R107bsFqgyAmcpULlxZfQ+vOMsr3ZZIwW6Vi49FhYl7y5asriRpZibAAECBAgQIFAaAcFRaZZaowQIECBAgECWBA7dvfnEo+yODg03tDSPqWsof64m77l5VVQffDJXNSuWwOkE/LmX7X0xrb3txKPoZn5uQ7aLVR0BAgQIECBAoIACgqMCLqqWCBAgQIAAgfwIDL3ydhxMTiHddV/0b2vMy9rblyyKoZffyg+aShsm0P3JZdH32DMNm9/EBGol0Lni8hh46qVaDWecGgl0rbkyZt15W8z64u3RfumFNRrVMAQIECBAgAABAhMVEBxNVMz1BAgQIECAAIEpEjj8tw+dCJHG+wenaJZTh+1ac0X0b3uhLnOZJP8CncsujYFnXsl/IzoovUBTZ3uMDwyV3iELAE1dHSfCohmfvSkLJamBAAECBAgQIFB6AcFR6bcAAAIECBAgQCBrAkOvvRuH7kpOId0ffVum9nSHxzVlbfWzXU/bogUx/NbebBepOgJnKdC+ZHEMvfzmWV7tsloLdK9fFrPuvDVm3nl7tF98fq2HNx4BAgQIECBAgMAkBARHk8BzKwECBAgQIEBgqgX6Ht0Zh//7z9Kv/u21PxnUsfSiGHzxjaluw/gFEUhOBtTrNFxByLSRYYHKhtXRu3l7hissXmnJIwJnfObG9Kty/fLiNagjAgQIECBAgEBBBARHBVlIbRAgQIAAAQLFF+h9cPuJEGng6V2Tbrhr5eXRv8M7PiYNWZIBmnu6YqzaX5JutVkGgZ6Na6K6aVsZWm1ojx1XfOJEWJSccvUhQIAAAQIECBDIvoDgKPtrpEICBAgQIECAwKkC4+Nx5L6tceTHj6RB0uALr5+TkMfUnRNbaW9KHiWVPEbRh0BRBDqvuiQGnnu1KO1kqo/kz4vkVNH0f3xjzPhH12eqNsUQIECAAAECBAicWUBwdGYjVxAgQIAAAQIEMiuQPDaset+WOHLv42mINPTK22dda8eVF8fg86+d9fUuLLdA8oipgaecUCv3LihY901NEePjBWuqce20njf3xMmiJDSa1trSuGLMTIAAAQIECBAgMCkBwdGk+NxMgAABAgQIEMiOwOj+w8dCpOOnkYbf3PORxXUuvywGdk7+cXfZ6V4lUy2QvI+k95GdUz2N8QnUVaDzmsuiFo/+rGvRGZqsZfaMmPGZG04ERk2VrgxVpxQCBAgQIECAAIFzFRAcnauc+wgQIECAAAECGRYYeWdfGiB9cBppZPf7p1TrMXUZXryMltazYXVUN2/PaHXKInBuAj0b10Z10xPndnNJ72rq7jzlZFHLnBklldA2AQIECBAgQKC4AoKj4q6tzggQIECAAAECqcDQrrejev+xk0hJkJScTOq8+tIYePYVQgTOWqBn45qobtp21te7kEAeBCo3r47eBwWiZ1qraS3Nx8Ki5J1Fn7kxWi+Yd6Zb/HsCBAgQIECAAIEcCwiOcrx4SidAgAABAgQITFRg4JlXYt8f/yCG39gdR366ZaK3u77EApWbVkXvQ0+WWEDrRRRoX7I4hl5+s4itTbqnae1tMf2Oa2P6z30yDYvaL7lg0mMagAABAgQIECBAIB8CgqN8rJMqCRAgQIAAAQJTInD4f/wsDt+9OQ79180xsnf/lMxh0GIIdK+7Kvq2PleMZnRB4EMCTR1tMT44zCQiWubPPhYW3X5tTL9jfbReMJ8LAQIECBAgQIBACQUERyVcdC0TIECAAAECBE4nMPjC63Hobx6Mw3dvit5HdkIicIpAxxWfiGSP+BAomkDXqqXR/+SLRWvrrPtpX7LoeFCUhEXXRlOl66zvdSEBAgQIECBAgEAxBQRHxVxXXREgQIAAAQIEJiUwdqgaR+7bkp5ESk4kjVX7JjWem/Mv0LpwTozscSot/yupg78v0HPr2qje/0SpYLrWXHnsZNEd10bPretK1btmCRAgQIAAAQIEziwgODqzkSsIECBAgAABAqUXSE4gHfnJY+lppP4dL5Xeo4wA01qa4+joWBlb13PBBSo3rozeh3cUvMtIA6IPwqIkOPIhQIAAAQIECBAg8FECgiN7gwABAgQIECBAYEICQ6++E9X7t8bh//FIGiQdHRuf0P0uzp9Ay5yZMbr/UP4KVzGBsxBou+i8GH5j91lcma9LkkfOfRAUJbaurQcAABIGSURBVO8sSh5J50OAAAECBAgQIEDgbAQER2ej5BoCBAgQIECAAIHTCoz3D6aPeEqDpHseisGX3iRVQIH2JYtj6GVrW8Cl1dJxgeYZlRg73Jt7j9YL5h8Li25fn35vmT879z1pgAABAgQIECBAoP4CgqP6m5uRAAECBAgQIFBYgf5tz6ch0pHk68ePFrbPsjXWteaK6N/2Qtna1m+JBLrXXx19W57NZcfd666Oyo0rTjyKblp7Wy77UDQBAgQIECBAgEB2BARH2VkLlRAgQIAAAQIECiUw8s6+NEBKTiQduffxSH7vk0+BsrwDJp+ro+paCCTv/0lC7zx8Oq68OCo3rIjkf5fJ9/bLPIIuD+umRgIECBAgQIBAngQER3laLbUSIECAAAECBHIqcHRs7MQj7ZIfzub1b/bnlH/SZfdsXBPVTdsmPY4BCGRVoPu6a6Lv0aczWV7bhQvSE0XdN6yMng2ro/OayzJZp6IIECBAgAABAgSKIyA4Ks5a6oQAAQIECBAgkBuBgad3pX+7v/fRndH3+LMx/Pq7uam9jIUKjsq46uXquXXhnBjZsz8TTTfP7EmDosqNq6Ln1rWRPIrOhwABAgQIECBAgEA9BQRH9dQ2FwECBAgQIECAwGkF+re/kJ5C6tvyTBokDT73KqkMCSSPw+r92VMZqkgpBGov0DJ/dozuO1D7gc8w4rSW5qjcsDIqt6yJ6besi8rNq+pegwkJECBAgAABAgQIfFhAcGQ/ECBAgAABAgQIZE5g8KU3ou+xJER6Jg2U+p94LnM1lqmgrtVXRBLu+RAoskD3dcuj79GddWkxOUWUnCZK3q2UfCXhkQ8BAgQIECBAgACBrAgIjrKyEuogQIAAAQIECBD4SIHkEVK9D+84ESQlgdLRoWFidRJov2xRDO16q06zmYZAYwSSACd5hOZUfLrXXx3Jyb3KxjUx/dZ10VTpmoppjEmAAAECBAgQIECgJgKCo5owGoQAAQIECBAgQKCeAuMDQ2mQlIZJxx9vN3bwSD1LKNVcLbNnxOiBw6XqWbPlE0hOAfVtfXbSjTfPqKQhUff1K9LvyTvCfAgQIECAAAECBAjkSUBwlKfVUisBAgQIECBAgMBHCiSnkNIw6ZGn0vckjbyzj1YNBKY1N8XRsfEajGQIAtkWaJ7VE2MHqxMusv2SC9J3FHXfsCKm33FtJL/3IUCAAAECBAgQIJBnAcFRnldP7QQIECBAgAABAh8pMPjC6ydOJfU+sjOGXn6T1jkItJ43N0Z2v38Od7qFQP4E2hYtiOG39n5s4elj525aFdM/fX1Mv319/ppUMQECBAgQIECAAIEzCAiObBECBAgQIECAAIFSCIy8+/7xIOnJ9Hv/ky+Wou/JNtlx5cUx+Pxrkx3G/QRyIVC5cWX658MHn+Sxcz23rE1Dohn/6PpoW7wwF30okgABAgQIECBAgMBkBARHk9FzLwECBAgQIECAQG4FxvsGTp5IenhHDOzc5T0+p1nN5HRF35bJv/cltxtF4aURaPvE+elj5rrXXpkGRUlg5EOAAAECBAgQIECgjAKCozKuup4JECBAgAABAgROK5C8F6l/564YePrlNEj64HuZuZJHcvU+9GSZCfReQIH2Sy+Mjqsujs6rLomOqy6Jzqsujo6rL42mzvYCdqslAgQIECBAgAABAhMTEBxNzMvVBAgQIECAAAECJRT4cIiUhElJuJSETGX49GxcE9VN28rQqh4LKtC+ZNGHAqJLonPl5dG57NKCdqstAgQIECBAgAABApMXEBxN3tAIBAgQIECAAAECJRQYPXD4+KmkXTGw8+UYePrY9/GBoUJp9GxYHdXN2wvVk2aKK9Cx9KL0BFHXisvTgKhr1VLvJSrucuuMAAECBAgQIEBgigQER1MEa1gCBAgQIECAAIFyCgzteisNkPrTIOlYmJT8s7x+uq9bHn2P7sxr+eousEDnNZdF18ql0bnq8vR78tU8q6fAHWuNAAECBAgQIECAQH0EBEf1cTYLAQIECBAgQIBAiQWSU0gfPpV07HTSrkhOLWX907liSQw89XLWy1RfQQWaujuj4/LF0X754ui4/KL01x1XXJyGRdOamwvatbYIECBAgAABAgQINFZAcNRYf7MTIECAAAECBAiUWCB5T1LyvqTkvUkffo9SlkjaPnF+DL/+bpZKUksBBY6FQ8eCoQ++J79uvWB+AbvVEgECBAgQIECAAIFsCwiOsr0+qiNAgAABAgQIECihwPAbuyP5Gnr92PcTvz/+66PDo3VTae7pirFqf93mM1FxBZIQKD0xdJqQqLhd64wAAQIECBAgQIBA/gQER/lbMxUTIECAAAECBAiUXGD0/UMx9MrbMfTauyeDpdd3x9DxYGm8b6AmQk2dHTE+MFiTsQxSfIFpzU3pCaHkq/3SC4+HRBcdf8zc4kgeO+dDgAABAgQIECBAgED2BQRH2V8jFRIgQIAAAQIECBCYkMDR4ZEYevWdY+HS8e/J4+bSU0xv7I6xg9WzGq9t8cIYfnPPWV3romILNE/vTgOhtgvmnQiHPvh1WxIWXTgvWhfOLTaC7ggQIECAAAECBAiUREBwVJKF1iYBAgQIECBAgACBDwuMvPveKcFSGjC9+nYMvfJOjO47kF7aec1lMfD0LnAFF0gCnyT4SQOgjwiHkuDIhwABAgQIECBAgACBcggIjsqxzrokQIAAAQIECBAgMCGB8d7+OPCX90bLrOkxevBwjB04EqPHv8YOHE5/nf6z4//Oe5AmxDtlFzd1tEXznBnRMmdmtMxOvs84/vtjv07+WfLvW+fNPHFyKHnEnA8BAgQIECBAgAABAgQ+EBAc2QsECBAgQIAAAQIECExaYOxQ9ViwtD8JmZJg6XCM7k/CpeT7B0HTB78+HGP7kyDq8KTnLfIAadCTBD/HA6ATvz8eAJ3u994jVOQdoTcCBAgQIECAAAEC9REQHNXH2SwECBAgQIAAAQIECJxGYLxvIMb7ByP5PtZ37Pt4/0CMf/Dr5Hv/h/7dh65Prhn7+9cfHysdZ3B4Ss2ntbZEEtQkX83dHSd+3ZT8uut0/7wzmrqOXdec3vcP7/nwP5/S4g1OgAABAgQIECBAgACBjxAQHNkaBAgQIECAAAECBAgQIECAAAECBAgQIECAAAECqYDgyEYgQIAAAQIECBAgQIAAAQIECBAgQIAAAQIECBAQHNkDBAgQIECAAAECBAgQIECAAAECBAgQIECAAAECJwWcOLIbCBAgQIAAAQIECBAgQIAAAQIECBAgQIAAAQIEUgHBkY1AgAABAgQIECBAgAABAgQIECBAgAABAgQIECAgOLIHCBAgQIAAAQIECBAgQIAAAQIECBAgQIAAAQIETgo4cWQ3ECBAgAABAgQIECBAgAABAgQIECBAgAABAgQIpAKCIxuBAAECBAgQIECAAAECBAgQIECAAAECBAgQIEBAcGQPECBAgAABAgQIECBAgAABAgQIECBAgAABAgQInBRw4shuIECAAAECBAgQIECAAAECBAgQIECAAAECBAgQSAUERzYCAQIECBAgQIAAAQIECBAgQIAAAQIECBAgQICA4MgeIECAAAECBAgQIECAAAECBAgQIECAAAECBAgQOCngxJHdQIAAAQIECBAgQIAAAQIECBAgQIAAAQIECBAgkAoIjmwEAgQIECBAgAABAgQIECBAgAABAgQIECBAgAABwZE9QIAAAQIECBAgQIAAAQIECBAgQIAAAQIECBAgcFLAiSO7gQABAgQIECBAgAABAgQIECBAgAABAgQIECBAIBUQHNkIBAgQIECAAAECBAgQIECAAAECBAgQIECAAAECgiN7gAABAgQIECBAgAABAgQIECBAgAABAgQIECBA4KSAE0d2AwECBAgQIECAAAECBAgQIECAAAECBAgQIECAQCogOLIRCBAgQIAAAQIECBAgQIAAAQIECBAgQIAAAQIEBEf2AAECBAgQIECAAAECBAgQIECAAAECBAgQIECAwEkBJ47sBgIECBAgQIAAAQIECBAgQIAAAQIECBAgQIAAgVRAcGQjECBAgAABAgQIECBAgAABAgQIECBAgAABAgQICI7sAQIECBAgQIAAAQIECBAgQIAAAQIECBAgQIAAgZMCThzZDQQIECBAgAABAgQIECBAgAABAgQIECBAgAABAqmA4MhGIECAAAECBAgQIECAAAECBAgQIECAAAECBAgQEBzZAwQIECBAgAABAgQIECBAgAABAgQIECBAgAABAicFnDiyGwgQIECAAAECBAgQIECAAAECBAgQIECAAAECBFIBwZGNQIAAAQIECBAgQIAAAQIECBAgQIAAAQIECBAgIDiyBwgQIECAAAECBAgQIECAAAECBAgQIECAAAECBE4KOHFkNxAgQIAAAQIECBAgQIAAAQIECBAgQIAAAQIECKQCgiMbgQABAgQIECBAgAABAgQIECBAgAABAgQIECBAQHBkDxAgQIAAAQIECBAgQIAAAQIECBAgQIAAAQIECJwUcOLIbiBAgAABAgQIECBAgAABAgQIECBAgAABAgQIEEgFBEc2AgECBAgQIECAAAECBAgQIECAAAECBAgQIECAgODIHiBAgAABAgQIECBAgAABAgQIECBAgAABAgQIEDgp4MSR3UCAAAECBAgQIECAAAECBAgQIECAAAECBAgQIJAKCI5sBAIECBAgQIAAAQIECBAgQIAAAQIECBAgQIAAAcGRPUCAAAECBAgQIECAAAECBAgQIECAAAECBAgQIHBSwIkju4EAAQIECBAgQIAAAQIECBAgQIAAAQIECBAgQCAVEBzZCAQIECBAgAABAgQIECBAgAABAgQIECBAgAABAoIje4AAAQIECBAgQIAAAQIECBAgQIAAAQIECBAgQOCkgBNHdgMBAgQIECBAgAABAgQIECBAgAABAgQIECBAgEAqIDiyEQgQIECAAAECBAgQIECAAAECBAgQIECAAAECBARH9gABAgQIECBAgAABAgQIECBAgAABAgQIECBAgMBJASeO7AYCBAgQIECAAAECBAgQIECAAAECBAgQIECAAIFUQHBkIxAgQIAAAQIECBAgQIAAAQIECBAgQIAAAQIECAiO7AECBAgQIECAAAECBAgQIECAAAECBAgQIECAAIGTAk4c2Q0ECBAgQIAAAQIECBAgQIAAAQIECBAgQIAAAQKpgODIRiBAgAABAgQIECBAgAABAgQIECBAgAABAgQIEBAc2QMECBAgQIAAAQIECBAgQIAAAQIECBAgQIAAAQInBZw4shsIECBAgAABAgQIECBAgAABAgQIECBAgAABAgRSAcGRjUCAAAECBAgQIECAAAECBAgQIECAAAECBAgQICA4sgcIECBAgAABAgQIECBAgAABAgQIECBAgAABAgROCjhxZDcQIECAAAECBAgQIECAAAECBAgQIECAAAECBAikAoIjG4EAAQIECBAgQIAAAQIECBAgQIAAAQIECBAgQEBwZA8QIECAAAECBAgQIECAAAECBAgQIECAAAECBAicFHDiyG4gQIAAAQIECBAgQIAAAQIECBAgQIAAAQIECBBIBQRHNgIBAgQIECBAgAABAgQIECBAgAABAgQIECBAgIDgyB4gQIAAAQIECBAgQIAAAQIECBAgQIAAAQIECBA4KeDEkd1AgAABAgQIECBAgAABAgQIECBAgAABAgQIECCQCgiObAQCBAgQIECAAAECBAgQIECAAAECBAgQIECAAAHBkT1AgAABAgQIECBAgAABAgQIECBAgAABAgQIECBwUsCJI7uBAAECBAgQIECAAAECBAgQIECAAAECBAgQIEAgFRAc2QgECBAgQIAAAQIECBAgQIAAAQIECBAgQIAAAQKCI3uAAAECBAgQIECAAAECBAgQIECAAAECBAgQIEDgpIATR3YDAQIECBAgQIAAAQIECBAgQIAAAQIECBAgQIBAKiA4shEIECBAgAABAgQIECBAgAABAgQIECBAgAABAgQER/YAAQIECBAgQIAAAQIECBAgQIAAAQIECBAgQIDASQEnjuwGAgQIECBAgAABAgQIECBAgAABAgQIECBAgACBVEBwZCMQIECAAAECBAgQIECAAAECBAgQIECAAAECBAikAv8/BZeOaBLeavs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data:image/png;base64,iVBORw0KGgoAAAANSUhEUgAABo4AAAWKCAYAAADG4Zf6AAAAAXNSR0IArs4c6QAAIABJREFUeF7s3QeUZVlZP+z3Vt2qW6GrujrnNN2To6igiARBARUFlIzIwIwEPwRhCAPoh4IC3wAqQ1AGBEQM6F/0j6goSRAQJU2e6e4ZZrqn43Sqrhzvt87pHCvdcO69z1mrVg/d5+z9vs/eoKt/s8/JFYvFYrgIECBAgAABAgQIECBAgAABAgQIECBAgAABAgQaXiAnOGr4PQCAAAECBAgQIECAAAECBAgQIECAAAECBAgQIJAKCI5sBAIECBAgQIAAAQIECBAgQIAAAQIECBAgQIAAAcGRPUCAAAECBAgQIECAAAECBAgQIECAAAECBAgQIHBCwIkju4EAAQIECBAgQIAAAQIECBAgQIAAAQIECBAgQCAVEBzZCAQIECBAgAABAgQIECBAgAABAgQIECBAgAABAoIje4AAAQIECBAgQIAAAQIECBAgQIAAAQIECBAgQOCEgBNHdgMBAgQIECBAgAABAgQIECBAgAABAgQIECBAgEAqIDiyEQgQIECAAAECBAgQIECAAAECBAgQIECAAAECBARH9gABAgQIECBAgAABAgQIECBAgAABAgQIECBAgMAJASeO7AYCBAgQIECAAAECBAgQIECAAAECBAgQIECAAIFUQHBkIxAgQIAAAQIECBAgQIAAAQIECBAgQIAAAQIECAiO7AECBAgQIECAAAECBAgQIECAAAECBAgQIECAAIETAk4c2Q0ECBAgQIAAAQIECBAgQIAAAQIECBAgQIAAAQKpgODIRiBAgAABAgQIECBAgAABAgQIECBAgAABAgQIEBAc2QMECBAgQIAAAQIECBAgQIAAAQIECBAgQIAAAQInBJw4shsIECBAgAABAgQIECBAgAABAgQIECBAgAABAgRSAcGRjUCAAAECBAgQIECAAAECBAgQIECAAAECBAgQICA4sgcIECBAgAABAgQIECBAgAABAgQIECBAgAABAgROCDhxZDcQIECAAAECBAgQIECAAAECBAgQIECAAAECBAikAoIjG4EAAQIECBAgQIAAAQIECBAgQIAAAQIECBAgQEBwZA8QIECAAAECBAgQIECAAAECBAgQIECAAAECBAicEHDiyG4gQIAAAQIECBAgQIAAAQIECBAgQIAAAQIECBBIBQRHNgIBAgQIECBAgAABAgQIECBAgAABAgQIECBAgIDgyB4gQIAAAQIECBAgQIAAAQIECBAgQIAAAQIECBA4IeDEkd1AgAABAgQIECBAgAABAgQIECBAgAABAgQIECCQCgiObAQCBAgQIECAAAECBAgQIECAAAECBAgQIECAAAHBkT1AgAABAgQIECBAgAABAgQIECBAgAABAgQIECBwQsCJI7uBAAECBAgQIECAAAECBAgQIECAAAECBAgQIEAgFRAc2QgECBAgQIAAAQIECBAgQIAAAQIECBAgQIAAAQKCI3uAAAECBAgQIECAAAECBAgQIECAAAECBAgQIEDghIATR3YDAQIECBAgQIAAAQIECBAgQIAAAQIECBAgQIBAKiA4shEIECBAgAABAgQIECBAgAABAgQIECBAgAABAgQER/YAAQIECBAgQIAAAQIECBAgQIAAAQIECBAgQIDACQEnjuwGAgQIECBAgAABAgQIECBAgAABAgQIECBAgACBVEBwZCMQIECAAAECBAgQIECAAAECBAgQIECAAAECBAgIjuwBAgQIECBAgAABAgQIECBAgAABAgQIECBAgACBEwJOHNkNBAgQIECAAAECBAgQIECAAAECBAgQIECAAAECqYDgyEYgQIAAAQIECBAgQIAAAQIECBAgQIAAAQIECBAQHNkDBAgQIECAAAECBAgQIECAAAECBAgQIECAAAECJwScOLIbCBAgQIAAAQIECBAgQIAAAQIECBAgQIAAAQIEUgHBkY1AgAABAgQIECBAgAABAgQIECBAgAABAgQIECAgOLIHCBAgQIAAAQIECBAgQIAAAQIECBAgQIAAAQIETgg4cWQ3ECBAgAABAgQIECBAgAABAgQIECBAgAABAgQIpAKCIxuBAAECBAgQIECAAAECBAgQIECAAAECBAgQIEBAcGQPECBAgAABAgQIECBAgAABAgQIECBAgAABAgQInBBw4shuIECAAAECBAgQIECAAAECBAgQIECAAAECBAgQSAUERzYCAQIECBAgQIAAAQIECBAgQIAAAQIECBAgQICA4MgeIECAAAECBAgQIECAAAECBAgQIECAAAECBAgQOCHgxJHdQIAAAQIECBAgQIAAAQIECBAgQIAAAQIECBAgkAoIjmwEAgQIECBAgAABAgQIECBAgAABAgQIECBAgAABwZE9QIAAAQIECBAgQIAAAQIECBAgQIAAAQIECBAgcELAiSO7gQABAgQIECBAgAABAgQIECBAgAABAgQIECBAIBUQHNkIBAgQIECAAAECBAgQIECAAAECBAgQIECAAAECgiN7gAABAgQIECBAgAABAgQIECBAgAABAgQIECBA4ISAE0d2AwECBAgQIECAAAECBAgQIECAAAECBAgQIECAQCogOLIRCBAgQIAAAQIECBAgQIAAAQIECBAgQIAAAQIEBEf2AAECBAgQIECAAAECBAgQIECAAAECBAgQIECAwAkBJ47sBgIECBAgQIAAAQIECBAgQIAAAQIECBAgQIAAgVRAcGQjECBAgAABAgQIECBAgAABAgQIECBAgAABAgQICI7sAQIECBAgQIAAAQIECBAgQIAAAQIECBAgQIAAgRMCThzZDQQIECBAgAABAgQIECBAgAABAgQIECBAgAABAqmA4MhGIECAAAECBAgQIECAAAECBAgQIECAAAECBAgQEBzZAwQIECBAgAABAgQIECBAgAABAgQIECBAgAABAicEnDiyGwgQIECAAAECBAgQIECAAAECBAgQIECAAAECBFIBwZGNQIAAAQIECBAgQIAAAQIECBAgQIAAAQIECBAgIDiyBwgQIECAAAECBAgQIECAAAECBAgQIECAAAECBE4IOHFkNxAgQIAAAQIECBAgQIAAAQIECBAgQIAAAQIECKQCgiMbgQABAgQIECBAgAABAgQIECBAgAABAgQIECBAQHBkDxAgQIAAAQIECBAgQIAAAQIECBAgQIAAAQIECJwQcOLIbiBAgAABAgQIECBAgAABAgQIECBAgAABAgQIEEgFBEc2AgECBAgQIECAAAECBAgQIECAAAECBAgQIECAgODIHiBAgAABAgQIECBAgAABAgQIECBAgAABAgQIEDgh4MSR3UCAAAECBAgQIECghgUmh7bE4OaXxuTojim6aIpcc2c0FdZEy6JfjtZl10bkmqve+cn1N3dcFp2Xf67qNc2qgOJEjB34vzG27+9jYvCeKE70RRQnjgzVVIhcvify3Y+O1iXPj+Z5j5jVFFM9NLz9nTG6+6MRudZoW/PGaF324qkeOf7nJ69DvudJ0XHhn037WTcSIECAAAECBAgQIFBfAoKj+lpP3RAgQIAAAQIECDSYwPSDo5NhctHceXV0XPiRyLUsqqpYPQRHY/s/G8Pbb4ri2J6pLXP5yPc8IdrX/UHJ7QVHU/O7gwABAgQIECBAgACBqQUER1MbuYMAAQIECBAgQIBAZgVODl7SUy0Lnhy5XOHMeoujMd7/vZgcvu/oSZhc5Bf8bHRs+nBVe6v14Gh4+7tidM8nI4qjydGiaO64JPILfzFaFv1iNLWuSq3H+/43knBp/OAXjpxEiojmzqui48KPljQ8EhxVdSubnAABAgQIECBAgEDdCAiO6mYpNUKAAAECBAgQINCIAicHL0lQ0XHRx6Kp/cJzUozs+rMY2fn+iMnhyOUXRPvG96evUHPNXGB098dieMf7jlg2d0Vh1W9F67KXnHOgyaGtMXT/a2Ji8O70NYHJq+Ta1rx55hOX4QmvqisDqiEJECBAgAABAgQI1KiA4KhGF07ZBAgQIECAAAECBBKBmQZHyQmYwc0vivHD/52GF4UVL4/CqtfCnKHA5Mj2GNz8kpgcvj+iqS3aVr02Wpe/dMpRxg9/M4bu+60ojh+MpsK66Lj4k+l3p6p9CY6qvQLmJ0CAAAECBAgQIJAdAcFRdtZCJQQIECBAgAABAgRmLDDj4Cgijr/SLCJaFjw52jd96JR5xw99MUb3/EVMDN4ZxfHDSTwVEbn0VE1z55XRuvz6yM//6XPWOtH/vfRU00T/rUdfzVaMXFNHNHVeEYUVrzzl2fO9qm7gzqfFxOBdke95UrRv/KMY2f7uGDv4r1EcO5jWlIzZPO+qKKx5azR3XHrWeoqTg2c+1zwv8vMfF4XVr4/hbe+IpN/mjsui8/LPTdt/5KGbYmT3Lemr6PLdj4mOi/48DeKmcw1ufUVM9H838vMeGYU1bzweHI3u+UQMb393+tq71uXXRduaG88Y7nwBz1SvqiuO7Y+RnX8cY8kr81LDYuTy86Nl0S9Fy+Jnx9CWl8Xk6I7Uu+PCPztz7pHtMfLQe2K871vH1yCaCtHUujJalzw3WpddO22D6Ti5hwABAgQIECBAgACB6ggIjqrjblYCBAgQIECAAAECJREoaXBUnIih+387xg7+29HvIJ29xCSwKax+7ZGg4LTr1G/+nOX5prYoLH/p8VNO0wqOun8yJsf2paerznYl33ZqX/+H6fedTr6S4Gto66ticuTBsz/XsiyaCitjov/7MwuOihMxcM9z0ufS00ZrfycNTuZ6lTM4Gj/8XzH8wFsjOSl15pVLA8HJsT1RHN1z1uBobN/fR7K2yUmpc+yKaO56ZHRsvLmk322aq6nnCRAgQIAAAQIECBCYuYDgaOZmniBAgAABAgQIECCQGYHZBEfJq9LGDnw+PUXUuuL6aFv9xrSfkR3vi5Fdf5qGRk1tF0Rh5W9Fy8KfT/9s/PA3jp4i+kF6UqWpbWN0XPzxSL6rdOwa2fnBGNl5c0RxLJIwp3XJ846ES83tMbrrT9NTTMWJvvSUS9v6P4yWBU855VV7p5/6OXbiKD3JU5xMw43Cyt9Mg40kFEpPv/T+V3r6qLnjkui4+NPpvMmVnK4Z3HJdTAzcFhFNke9+VBpWNXdeHWMH/iXtJX3N3NFrJieOJgZujcEtr4ji2J60/6m+KzXdzVKu4CixGLj3hTE5tDk9EZSf//gorHp1NLdfcpLFD9P9kFiefuJo/OAXYuiBN0dx/FAalLUs+uV0HZLek1fvjez4o5joP7Iv8j1PjI7kBNs0T19N18Z9BAgQIECAAAECBAhUTkBwVDlrMxEgQIAAAQIECBAoucBMg6OTQ4Bc87xoW//ONBxKQoHBe18QE4P3RK5lWXRs+kA0z3vEKfWeck9zV7RvvPn4a+fSb/7c++vp6Z5znQAa3fsXR17FNjkc+fmPjY6LPj694CjirK+DO6We/Pxo3/iByHc/Oq35RAiWBCFnhhmnBksxoxNHSeg2/MCNUZwYmNFzUy1+uYKjE6/VO7tFunZbrovJoa1piacER+npqufHRP93zv0tp+S7WVtfGeOHvhTJq+tKdQJrKi9/ToAAAQIECBAgQIBAeQQER+VxNSoBAgQIECBAgACBighMNzhK7ht9+K9jbP8/HTk5EhHN834sOi/5q/R0SPJdoqH7XxvFsX3R3P1TZ/3GTfJMck8yRhoQrHlztC59YTrWyaFHy8JfiPaN7z+j/2NBz+TwtmjquDQNp4rjvTG4+aXpt3XOdeIo19QebeveFi2Lf/WMMYcfeEuMPvw3p9Zz0qvkci1LjoZgP3bGs8lzw9vengZZMzlxdHKv+Z4nRMeFHy3JWpcrOBq4+9npN5Vy+QXpuhwL104uenTXR2J4x/vS02InB0fJ6awjIVn/8bDvbM2O9341hu777ShOHD7nN5JKgmQQAgQIECBAgAABAgTKLiA4KjuxCQgQIECAAAECBAiUT+Dk4GgmszQV1kT7pg9Gc8flM3kshre/M0Z3fzQi1xpta94YrctenD5/1gBnGiNP5xtH6QmoCz+cvmbu9Ots9Zz8KrnmeT8anZd+5qyVJGHV4L0visnhB+YQHD3pnCHbyUHQuShal18XbWtuTP+4HMHR5NC9Mbj5upgc3XneHk82Ozk4On5yKyIKK15+/NtUp/eThILJd5+SU0tNbeuj4+K/OOU1htPYCm4hQIAAAQIECBAgQCAjAoKjjCyEMggQIECAAAECBAjMRmDGwVGuNfJdj4jCmrdGc8el552yODkYE/23xeTgnem3giYG705fRRfF8TOCo8EtL4vxQ1+M3GmvsJuqp+kER+f7jtDZgqPx3q/H0H2vSr+ndPr3ek6v59h3lGZy4mhs39/H8INvi+Lk0HnDmCwER9O1ODn4Odns+AmzqRbypD8v5XefZjCtWwkQIECAAAECBAgQKJGA4KhEkIYhQIAAAQIECBAgUA2Bk4OX5NtC+QVPjlyucEYpyfeMmrseGc1dPxq5po5zljq277MxuvcvY3JocyTB0Tmv004cZSk4OvVVcuc+EZT0NpvgaKLvf9Nv+hTHD0Ryciv5VlNT24YzqCb6vx/Jq97SoO2kKzn9k7zaLfn9cp84mm5wdLLFycHRsXWdyd4WHM1Ey70ECBAgQIAAAQIEsicgOMremqiIAAECBAgQIECAwLQFpvuNo+kMOLzt92J076cjihMnbm8qpKeIkmAk3/XI9JtESbB0+qvqshQczSYsmcmJo8Rn4K5nxMTgnZFr7oy29e+M5LtO073O9Uq66b2q7sSr504/TTWn01dpT7+cnio75cTR1lfG2MEvnPFNq+n26j4CBAgQIECAAAECBGpPQHBUe2umYgIECBAgQIAAAQLHBUoVHI09/LcxvO0d6SmjXH5B+u2i1iXPi1zLolO0j7+67LQTR8d/v6kQbWveHK1LX3jWVUrvO/hv0ZRfFG0bboqmlkUxuPmlkXxv6PTw5thpoJm+qu6Ubxx1Xhmdl/3jWWuZ7TeOksFGHropRnbfkoZsU70O7/TJ5xIcnS8UO1twdOo3ji6Nzsv+KSLXfIbHyfed3M/wQ++O0V23ROSazvuNI/+VJECAAAECBAgQIECgfgQER/WzljohQIAAAQIECBBoQIFSBUcnAqF8FFb+ZhRW/taZmsmplHueE8kr2E4/cXRKGLLkudG2/g/OeD75js7gvS+IicF74lgYlNxU6uDolBNBLcui48IPR3Pn1WfUM3bg8zH8wI1RnBg477eKzratUvct18fkyPaIprZoW/XaaF3+0mntwLkER+d7Dd/ZgqOkoIG7nx0T/d9NA8H2je+PfPejz6hz9OG/ieFtb4+YHD4lCDvFaN6PROclf3vW4GlajbuJAAECBAgQIECAAIGaEBAc1cQyKZIAAQIECBAgQIDA2QVKFhwdeyVZLh+FVa+OwopXnhku7P5YDO94XxounB4cJQHK4L2/HpMjD0byraX29X+Yfm/p5Gt090dj+KH3RhRH01e7JSHGyfWX6sRRMufIjvfFyK4/jShORr7nidGx6UOnBB7Fsf0xuOW6mBi4LS1xRq+qO9rU6EkeyXejWpdfG4WVrz5vsDK27+9i+KE/iuLYnnSUk79xNH7oKzF0/2uiONEfzWcJaU6veTqvqkvmGN31kSPrVhw7avHh81qcPO7JYV+y5oVVvxWFFa84Y28kp8iGH3hzxORoNHVcHh0Xf/y839Ly32cCBAgQIECAAAECBLIrIDjK7tqojAABAgQIECBAgMCUAqUKjk4OF3ItS9JTRy2LfyVyuUKMH/5GjO75eIwf/mZEcfxITae9qi75rZGdH4yRnTenAUUyRvq6u2UvipgYSp9Pvo1UnOiLXHIKaNMHonneI8oWHJ0SsuSaI9/9U1FY+ap0zvFDX4yRHX8UE4P3RkQxbWc2wdGxUCbpOXnFX0Qumgqr01Asv+Ap0dx5ZTr2RP93Ymz/P8d471dicmTH0Tmb0nAoCdia2jel950a0jRHfv7jo231G9LvS40d+JcY2fWBmBy6/+ieSAKxJ0XHhX92fI+c68RRegLrnuendSQ1Ns+7JgqrXpuePErH3fknMTl033GL08cd2/+5GH7wLenJrMjlIz//cWm42NxxefqKwSRAG9v3D+napvti9evSQMxFgAABAgQIECBAgEBtCgiOanPdVE2AAAECBAgQIEAgFShVcHQkaPmNSL4PdCxMOZ04OVWTn//TMdb7nxGTI9G6/CXp94xOvoa3vytG93wyPVV0tiv5ZlLbmt+JlkVPO6P+Up44SgafGLwzhra+Kj0FdbarqXV5FItjkfQ+2+AoGXf80Jdi+KH3xOTQ1mRFptiZuWhqXRaFVa+JlsXPOuPe5JVxI9vfdSSEOePKpa/cK04ORfJNomkHR+k+2RrJ6wgnBu866/qm37LK5aM4uues32wa3fupGHnoveeo62ihudZoXfbr0bbmTf7bSYAAAQIECBAgQIBADQsIjmp48ZROgAABAgQIECBAoFTBUSKZnJoZeeimGDv4hSiO7YvkpErkmiPXsjha5j8hWle8PIoTh9Nv+yQBw9lep5YGKb1fj5FdH4rJgTuOn8TJNXdFc9cj08CkuePS4wtXrlfVHZsgeYVechJqvPfLURw7mIYmSS1JANa69AUxdP/r01MzcwmOjs2VnGQa3fd/0vAtOT2UhGvplcunr+9r7rwmWpc8Kw1mzndNDN4dI9vfERP9tx3xyzVHU8vSaFnyvCiseHkM3PX0NACaSXCUzlecSF/fN/bwX8fk2N70PydhYPO8q6Kw5q0x/MM3nHXc45ZDW2Nk5/tjvO+/j1omIVlT5PLd6emq5LtYyYkuFwECBAgQIECAAAECtS0gOKrt9VM9AQIECBAgQIAAAQKzFDg5tEpe29Zx8admOZLHCBAgQIAAAQIECBAgUD8CgqP6WUudECBAgAABAgQIECBwVGDgrmfG5PD96avd2jb8YTS1rjrDZuzA52P4gRvTb/e0LPrlaL/gffwIECBAgAABAgQIECDQ8AKCo4bfAgAIECBAgAABAgQI1J9A8j2fsf3/lL6KrW39H0TLol86tcniRAxufUX6faJoaou2tb8TrUueW38QOiJAgAABAgQIECBAgMAMBQRHMwRzOwECBAgQIECAAAEC2RcYe/hvY3jbO9JvBOValkRh5W9Gy+JfSYOk8cPfjNHdt8T44W+k3/lJvj3UcdHH0u8QuQgQIECAAAECBAgQINDoAoKjRt8B+idAgAABAgQIECBQpwLD234/Rvd+OqI4fo4Oc9HUflG0X3BTNHdcXqcK2iJAgAABAgQIECBAgMDMBARHM/NyNwECBAgQIECAAAECNSQw3vv1GNn1oZgcvCv9llFEMaKpEE0ty9PvGrWuuD49heQiQIAAAQIECBAgQIAAgSMCgiM7gQABAgQIECBAgAABAgQIECBAgAABAgQIECBAQHBkDxAgQIAAAQIECBAgQIAAAQIECBAgQIAAAQIECJwQcOLIbiBAgAABAgQIECBAgAABAgQIECBAgAABAgQIEEgFBEc2AgECBAgQIECAAAECBAgQIECAAAECBAgQIECAgODIHiBAgAABAgQIECBAgAABAgQIECBAgAABAgQIEDgh4MSR3UCAAAECBAgQIECAAAECBAgQIECAAAECBAgQIJAKCI5sBAIECBAgQIAAAQIECBAgQIAAAQIECBAgQIAAAcGRPUCAAAECBAgQIECAAAECBAgQIECAAAECBAgQIHBCwIkju4EAAQIECBAgQIAAAQIECBAgQIAAAQIECBAgQCAVEBzZCAQIECBAgAABAgQIECBAgAABAgQIECBAgAABAoIje4AAAQIECBAgQIAAAQIECBAgQIAAAQIECBAgQOCEgBNHdgMBAgQIECBAgAABAgQIECBAgAABAgQIECBAgEAqIDiyEQgQIECAAAECBAgQIECAAAECBAgQIECAAAECBARH9gABAgQIECBAgAABAgQIECBAgAABAgQIECBAgMAJASeO7AYCBAgQIECAAAECBAgQIECAAAECBAgQIECAAIFUQHBkIxAgQIAAAQIECBAgQIAAAQIECBAgQIAAAQIECAiO7AECBAgQIECAAAECBAgQIECAAAECBAgQIECAAIETAk4c2Q0ECBAgQIAAAQIECBAgQIAAAQIECBAgQIAAAQKpgODIRiBAgAABAgQIECBAgAABAgQIECBAgAABAgQIEBAc2QMECBAgQIAAAQIECBAgQIAAAQIECBAgQIAAAQInBJw4shsIECBAgAABAgQIECBAgAABAgQIECBAgAABAgRSAcGRjUCAAAECBAgQIECAAAECBAgQIECAAAECBAgQICA4sgcIECBAgAABAgQIECBAgAABAgQIECBAgAABAgROCDhxZDcQIECAAAECBAgQIECAAAECBAgQIECAAAECBAikAoIjG4EAAQIECBAgQIAAAQIECBAgQIAAAQIECBAgQEBwZA8QIECAAAECBAgQIECAAAECBAgQIECAAAECBAicEHDiyG4gQIAAAQIECBAgQIAAAQIECBAgQIAAAQIECBBIBQRHNgIBAgQIECBAgAABAgQIECBAgAABAgQIECBAgIDgyB4gQIAAAQIECBAgQIAAAQIECBAgQIAAAQIECBA4IeDEkd1AgAABAgQIECBAgAABAgQIECBAgAABAgQIECCQCgiObAQCBAgQIECAAAECBAgQIECAAAECBAgQIECAAAHBkT1AgAABAgQIECBAgAABAgQIECBAgAABAgQIECBwQsCJI7uBAAECBAgQIECAAAECBAgQIECAAAECBAgQIEAgFRAc2QgECBAgQIAAAQIECBAgQIAAAQIECBAgQIAAAQKCI3uAAAECBAgQIECAAAECBAgQIECAAAECBAgQIEDghIATR3YDAQIECBAgQIAAAQIECBAgQIAAAQIECBAgQIBAKiA4shEIECBAgAABAgQIECBAgABlpj+6AAAgAElEQVQBAgQIECBAgAABAgQER/YAAQIECBAgQIAAAQIECBAgQIAAAQIECBAgQIDACQEnjuwGAgQIECBAgAABAgQIECBAgAABAgQIECBAgACBVEBwZCMQIECAAAECBAgQIECAAAECBAgQIECAAAECBAgIjuwBAgQIECBAgAABAgQIECBAgAABAgQIECBAgACBEwJOHNkNBAgQIECAAAECBAgQIECAAAECBAgQIECAAAECqYDgyEYgQIAAAQIECBAgQIAAAQIECBAgQIAAAQIECBAQHNkDBAgQIECAAAECBAgQIECAAAECBAgQIECAAAECJwScOLIbCBAgQIAAAQIECBAgQIAAAQIECBAgQIAAAQIEUgHBkY1AgAABAgQIECBAgAABAgQIECBAgAABAgQIECAgOLIHCBAgQIAAAQIECBAgQIAAAQIECBAgQIAAAQIETgg4cWQ3ECBAgAABAgQIECCQGYHieG8Uxw9FcSL5GYwojh//Kcaxf55If6940p/N/j+PHR//jsOvjlwuN6ufBPD0Z/P5fDQ3N0fy6+n/fOw/J3/uIkCAAAEC1RaYGLg1JgbuiNalL6h2KeYnQIAAgQwICI4ysAhKIECAAAECBAgQIFBvAsWJviMB0Mk/SRg0xe9V0+Gb+z9Y8emTsOl8AdOx4KmlpSWSn9bW1jN+rXjRJiRAgACBuhPov/WxMTm6I1qXXRuF1a+NXFNH3fWoIQIECBCYvoDgaPpW7iRAgAABAgQIECDQkALFycEojuyMybE9UwdBR08LRXGy5qyqERyVAulsYdK5QqZjv1+KeY1BgAABAvUhMHT/DTG2/7PHm8nPf1wUVr02mjuvqI8GdUGAAAECMxYQHM2YzAMECBAgQIAAAQIE6ktgcnR3FEd3xuToziO/juw68c/J740fqq+Gz9FNrQZHs1mctra2aG9vj+TX0/85+c9JGOUiQIAAgfoXGHv4MzH0wI1nNNpUWJOGRy2Lfqn+EXRIgAABAmcICI5sCgIECBAgQIAAAQJ1LFCc6D8eCqXB0NFQ6ERItDMiau90UDmWrJGCo6n8klfknS1UOjls8n2mqRT9OQECBLItMDn8QPTf/sTzFllY+aoorHpNthtRHQECBAiUXEBwVHJSAxIgQIAAAQIECBConMDJAdCRfz7ptNDIzihOHK5cMTU+k+BoZguYnEo6dlqpo6MjOjs7I/k1+Ul+30WAAAEC2RYYuPNpMTF415RFtiz8xSisviGSU0guAgQIEGgMAcFRY6yzLgkQIECAAAECBGpZYHIkJke2xcTQlphMfoa3Hv/nWm4ra7ULjkq3IslppGMhklCpdK5GIkCAQKkEhre9PUb3fGLawzV3XJa+ui7f84RpP+NGAgQIEKhdAcFR7a6dygkQIECAAAECBOpMIDkdNDm8LSZHHozJoa0Cogqvr+CoMuBCpco4m4UAAQLnEhg7+IUY2vrKGQPlmtrS8Kh1+Utn/KwHCBAgQKC2BARHtbVeqiVAgAABAgQIEKgDgeLYviPh0PCD6UmiyeH7nCDKwLoKjqq/CEmo1NXVlf50d3cf/2ffU6r+2qiAAIH6ECiOH4y+Hzwyojj77xu2LnluFNa8KXLNXfWBogsCBAgQOENAcGRTECBAgAABAgQIECiTwOTIjiMBURoOPRjFkQdjYvj+9HVzruwJCI6ytybHKkped3csUDr2a/J7LgIECBCYmcDgvS+I8cP/PbOHznJ3c9ejom31G6J53jVzHssABAgQIJA9AcFR9tZERQQIECBAgAABAjUoMHJwKPbftjO6lv51NDc/cPRE0f012Enjliw4qq21dzqpttZLtQQIVF9gZMefxMjO95eskFzLkmhbfUO0LP7Vko1pIAIECBDIhoDgKBvroAoCBAgQIECAAIEaEhjtHY7D9+2L/bfuTMOi/m2Hjld/xYs/H/OWf6+GulHqMQHBUX3shZNPJ/X09ETyk8/n66M5XRAgQGCWAuOHvxWD975wlk+f/7HW5ddH25o3lWVsgxIgQIBAdQQER9VxNysBAgQIECBAgECNCIz1jcTh+/ZH79aHY/9tu+LgnbvPW/mFv7I9Fl34iRrpTpknCwiO6nc/zJs3Lw2QFixYkP7a2dlZv83qjAABAqcLFMej7wc/Ecn3jcp15XueGG1r3hxNbevLNYVxCRAgQKCCAoKjCmKbigABAgQIECBAINsC4wOjR0Ki+/ZF79Z9ceDWnTE+NDajolc/MRerf/z3Z/SMm7MhIDjKxjpUooqWlpY0QDr5J3n1nYsAAQL1KDC09ZUxdvALZW+tqe2CaFvzxsj3PKnsc5mAAAECBMorIDgqr6/RCRAgQIAAAQIEMiqQBEJJSJS8ci4Ni7Y8HEN7++dc7aKre+LCp75uzuMYoPICgqPKm2dpxq6uruNBUnIyKXnlnYsAAQK1LjC65xMxvO3tFW2jsPoNUVjxsorOaTICBAgQKK2A4Ki0nkYjQIAAAQIECBDIqMD44FgcvHtPHLh9Vxy4Y1f0/fBAWSptXzovrnzRW6IpP16W8Q1aPgHBUflsa3Hk1tbWU04kLVy4sBbbUDMBAg0sMDF4Vwzc+bSqCLQsfma0rXlL5PI9VZnfpAQIECAwNwHB0dz8PE2AAAECBAgQIJBRgSQo6t28Nw7csTv9SU4UVeq66qWfio4lD1RqOvOUSEBwVCLIOh4mOYmUBEjJr4sXL67jTrVGgEA9CPTf/sSYHK7e/z/S3HlVtK19azTP+9F64NQDAQIEGkpAcNRQy61ZAgQIECBAgED9ChwLig7dcyQsSk4XVeu6+Ll3xYL1/6da05t3lgKCo1nCNfBj8+fPT4OkJERatGhRA0tonQCBrAkMPXBjjD38maqXlWvuisKaG6N1yXOqXosCCBAgQGD6AoKj6Vu5kwABAgQIECBAIEMCx4Oiex8+8gq6O3ZHFIuZqHDdU0ZjxTXvzkQtipi+gOBo+lbuPLtA8p2kJEhasWJF+po7FwECBKohMLb/szF0/w3VmPqcc7Yuf0n66joXAQIECNSGgOCoNtZJlQQIECBAgACBhhc4OSg6tPnhOHjn7pgcm8iky9If74oLnviGTNamqHMLCI7sjlILdHZ2xrJly2L58uXR3d1d6uGNR4AAgTMEJkd3RP+tj82kTH7+46Jt7VuiqW1jJutTFAECBAicEBAc2Q0ECBAgQIAAAQKZFChOFuPgXXvSgCgJinrv3RvjQ2OZrPX0ouat7Ykrnv+6mqhVkScEBEd2Q7kF5s2bF62trXH55ZdHEiq5CBAgUGqBgbueGRMDt5Z62JKN19S6Kg2P8gueXLIxDUSAAAECpRcQHJXe1IgECBAgQIAAAQKzFBjY2RsH79wTB+/anf46vH9gliNV97Fcc1Ncfd3N0bbgQHULMfuMBARHM+Jy8ywF2tvbY2hoKHK5XPpKu+RnyZIlsxzNYwQIEDghMLz9XTG6+5aaIGlb93vRuvSFNVGrIgkQINCIAoKjRlx1PRMgQIAAAQIEMiKQnCA6dqoo+bV3y8MZqWzuZVz6wm/H/NX/PveBjFAxAcFRxahNdBaBBQsWpCHS4sWLo6OjgxEBAgRmJDB+6MsxuOX6GT1T7ZsLK18VhVWvqXYZ5idAgACBswgIjmwLAgQIECBAgACBigocvn//kbDo6Kmisf6Ris5fqckueFpvLL38/ZWazjwlEBAclQDREOcVmD9/fvT29k6pVCgUjp9EWrhwYXo6yUWAAIFzCRQn+qLvB4+KmKy9/5+qdclzo239H1hcAgQIEMiYgOAoYwuiHAIECBAgQIBAvQmMHhqKA0e/VZQERv3bDtZbi2ftZ8Vj2mPdY97cEL3WS5OCo3pZyez2kZwqOnhw5v8buHTp0kh+khDJaaTsrq/KCFRLYHDzi2O89+vVmn7O8+Z7nhTtG94VufyCOY9lAAIECBAojYDgqDSORiFAgAABAgQIEDhJ4NDde46ERUdPFU2OTTScz/yLFsSlz3xtw/Vdyw0Ljmp59Wqj9nw+H+Pj43MqtqurKw2RkhAqCZKamprmNJ6HCRCobYGRXR+KkYfeW9tNRERz5zXRvuGd0dR+Uc33ogECBAjUg4DgqB5WUQ8ECBAgQIAAgSoLjPWNxL7v74j9t+1MX0M3tKevyhVVf/qWzta46iXvjpbO/uoXo4JpCQiOpsXkplkKJAHP5OTkLJ8++2PNzc3HTyIlIVJnZ2dJxzcYAQLZFpjo/04M3P2cbBc5g+qaCqujbf0fRr77p2bwlFsJECBAoBwCgqNyqBqTAAECBAgQINAAAqO9w2lYtO/7D8X+7++IsYHRBuh6Zi1e/utfiK4V/zOzh9xdNQHBUdXoG2Li2b6mbiY4PT096SmkYz9OI81Ez70EakygOBF9tz4mimN7a6zwKcptKkT7+j+MlkVPr6++dEOAAIEaExAc1diCKZcAAQIECBAgUE2BkYNDR04W/eCh9NfxwbFqlpP5uTc9c1csvuijma9TgUcEBEd2QjkFklDn0KFD5ZzilLELhUIsWrQolixZkv4kr8lzESBQPwJD9706xg78c/00dFonbWtujNbl19VtfxojQIBA1gUER1lfIfURIECAAAECBKosMHJg8OjJoiOniyaG5/Z9jiq3U9HpVz+hOVY/6m0VndNksxcQHM3ezpPZFmhtbT0eICUhUvKKOxcBArUrMLr30zH84O/WbgPTrLx1+fXRtuZN07zbbQQIECBQSgHBUSk1jUWAAAECBAgQqBOB4X0Dp4RFk6MTddJZZdtYeGVPXPQLr6vspGabtYDgaNZ0HpxCoK2tLYaHhzPhlJxEOnYKKfnV6+wysSyKIDBtgcmhLdF/x1OmfX+t39iy6BnRfsF7ar0N9RMgQKDmBARHNbdkCiZAgAABAgQIlEdgaG//kdfQHf1u0eR4aT/iXp6qsz1q2+LOuOrXfzeaWnz/KdsrdaQ6wVEtrFJt1ph8c+jAgQOZKz4JtE4OkXK5XOZqVBABAqcKJKFREh410pXvfky0b/yjyOUXNlLbeiVAgEBVBQRHVeU3OQECBAgQIECgugKDu/uOBEU/OPIauuJEsboF1eHsV770b6JzSWP9BU+tLqPgqFZXLvt1d3V1RV9fX6YL7ejoiMWLFx8PkjJdrOIINKhA8nq65DV1jXg1d1wSbRveG8mvLgIECBAov4DgqPzGZiBAgAABAgQIZEog+WbR3m9vi4e/91AaFoWsqKzrc9FzNsfCDX9b1jkMXhoBwVFpHI1S+wKdnZ3HA6RFixbVfkM6IFAHAmMH/jmG7nt1HXQy+xZyLYujfcN7Ij//p2c/iCcJECBAYFoCgqNpMbmJAAECBAgQIFDjAsWIvf/zYBoY7f2fbTE+NFbjDdVO+WufPB4rf+SdtVNwA1cqOGrgxS9j60kIMzAwUMYZyjv0vHnzjodIySv3XAQIVF6gOLY3+n7wk5WfOKMztm+4KVoWPzOj1SmLAAEC9SEgOKqPddQFAQIECBAgQOCsAr2bH06DoiQwGtjZS6kKAkt+tDs2/uzrqzCzKWcqIDiaqZj7pyOQ1e8bTaf20+9JXrl37JtICxYsmM0QniFAYBYCA3c/Oyb6vzuLJ+v3kcLq10dhxcvrt0GdESBAoMoCgqMqL4DpCRAgQIAAAQKlFhjeN3D0ZNGDceCO3aUe3ngzFOhcPT+ufOENM3zK7dUQEBxVQ73+52xvb4+hoaG6a7S7u/t4iNTT01N3/WmIQFYERh56T4zs+nBWyslUHa3LXhxta38nUzUphgABAvUiIDiql5XUBwECBAgQINDQAsWJ4imvopsYGW9oj6w1f/X1H4r2RfuzVpZ6ThMQHNkSBGYnMH/+/Fi+fHksW7YsOjo6ZjeIpwgQOENgvPdrMbj5WjLnEWhZ+AvRvvH9jAgQIECgxAKCoxKDGo4AAQIECBAgUEmBQ/fsPfIquv/ZFoO7DldyanPNQOCS5383etb+ywyecGs1BARH1VCv7zmTUzmHDzfO/zY3NTWlAVLys3Tp0vpeXN0RKLNAcaI/+m/9qUh+dZ1foLnrkdGx8ebItSxGRYAAAQIlEhAclQjSMAQIECBAgACBSgkM7e0/+t2iB+PgXXsqNa155iCw4Rf7Y9kVfzSHETxaCQHBUSWUG2uO5DtABw8ebKymj3abfA/pWIjU2dnZkAaaJjAXgcEt18f4oS/PZYiGerapbX20b/xANHdc2lB9a5YAAQLlEhAclUvWuAQIECBAgACBEgpMjk/G3m8/eDQw2haTYxMlHN1Q5RZY/uiOWP/YG8s9jfHnKCA4miOgx88QaGlpibGxsYaWyeVy6SvsjoVIDY2heQLTFBjdfUsMb3/XNO922zGBXPO89LV1+fmPg0KAAAECcxQQHM0R0OMECBAgQIAAgXIKHL5/f+z+xg9jz7cejKE9feWcythlFOjeuCAue9ZryziDoUshIDgqhaIxjgkkr22bnJwEcpLAvHnzjodIyYkkFwECZwpMDNwaA3c9E80cBNo3vDtaFv/qHEbwKAECBAgIjuwBAgQIECBAgEDGBIrFYuz5xgNpYJR8u8hV+wL59pa46iU3RWuX8C/Lqyk4yvLq1F5tjfyauumsVnIK6dhJpCRkcxEgkAhMRv+tj4/J0R045ihQWH1DFFa8Yo6jeJwAAQKNKyA4aty11zkBAgQIECCQMYGBHb1pWLT7Gw/EwEOHMladcuYqcPmLvhxdK78x12E8X0YBwVEZcRtw6J6enjh0yP+WT7X0HR0d6WvskhBp/vz5U93uzwnUtcDQ/TfE2P7P1nWPlWiuqbA62jfeHM2dV1ViOnMQIECgLgUER3W5rJoiQIAAAQIEaklg7/9uO37CqDhZrKXS1ToDgY3P2BtLLv6zGTzh1koLCI4qLW4+AqcKLFmy5HiIlM/n8RBoKIGxhz8TQw/4HuJcFz2X70lDo3z3o+c6lOcJECDQ0AKCo4Zefs0TIECAAAEC1RIY3jdw9HTRD+PwffurVYZ5Kyiw6vEtseYnfreCM5pqpgKCo5mKuf9cAoVCIUZGRgDNUqCtrS0NkJKf5OSWi0C9C0wOPxD9tz+x3tssf3+5fHQkodGCnyv/XGYgQIBAnQsIjup8gbVHgAABAgQIZEtg/20701fR7fnGD2N8aCxbxammrAILL+uJi37pdWWdw+BzExAczc3P0ycEFi5cGAcOHEBSAoFFixYdP4XU2tpaghENQSB7AgN3Pi0mBu/KXmE1VlH7hpuiZfEza6xq5RIgQCCbAoKjbK6LqggQIECAAIE6EhjrGzl+uujgXXvqqDOtzESgsKA9rrr2bdHcOjqTx9xbQQHBUQWx63yqrq6u6Ovrq/MuK9teEholJ5BWrlzpFFJl6c1WZoHhbW+P0T2fKPMs9T9827q3RevSX6v/RnVIgACBCgkIjioEbRoCBAgQIECg8QQO3bs3PV20+xs/jNFDQ40HoOMzBK58yf+JzqX+jeKsbg3BUVZXRl0EThVIAqRVq1ZF8k0kF4FaFhg7+IUY2vrKWm4hE7UXVt8QhRWvyEQtiiBAgEC9CAiO6mUl9UGAAAECBAhkQqA4MRm7vnZ/Ghbt+/6OTNSkiOwIXPis+2PRxk9npyCVnCIgOLIhSiHQ0dERg4ODpRjKGFMIJK+xSwKk5BSSi0CtCRTHHo6+Wx8dUZystdIzVW9hxcujsPr1mapJMQQIEKgHAcFRPayiHggQIECAAIGqC4z2DsfOr2yNnV/dGv3bD1W9HgVkU2DtzxZj5Y++I5vFqSoERzZBKQR836gUijMbo7u7Ow2PkhCppaVlZg+7m0CVBAbveUGM9/13lWavj2lbl74w2tb9Xn00owsCBAhkTEBwlLEFUQ4BAgQIECBQWwIDO3qPB0YjB72OrrZWr/LVLn7E/Nj0czdUfmIzTktAcDQtJjdNIeDEUfW2SFtbWxoeJT/JOrgIZFVgZMefxMjO92e1vJqoq2XR06P9gvfWRK2KJECAQC0KCI5qcdXUTIAAAQIECFRd4NA9e9PTRTu/el9Mjk1UvR4F1IZAx4ruuOrXvU4lq6slOMrqyqiLwMwEmpubjwdI8+fPn9nD7iZQZoHxw9+KwXtfWOZZ6nv4fM+TomPTzRG51vpuVHcECBCoooDgqIr4piZAgAABAgRqT+Dh72xPw6I933qg9opXcSYErrruo9GxeFcmalHEqQKCIztirgJdXV3R19c312E8X0KBFStWpK+xW7JkSQlHNRSB2QkUJwai/7bHRXH84OwG8FTku34i2jfdHLn8QhoECBAgUEYBwVEZcQ1NgAABAgQI1I9AEhYlJ4wO3O4v/OtnVavTySXPuzV61v3f6kxu1vMKCI5skLkK+L7RXAXL9/yiRYvSU0hJiOQiUC2Bwa2vjPGDX6jW9DU/b3PnFdG+8eZoKqyt+V40QIAAgawLCI6yvkLqI0CAAAECBKomMNY/kp4uSgKjvh8eqFodJq4vgfW/MBjLr/RO/iyuquAoi6tSWzW1trbG6OhobRXdYNV2d3cff41dPp9vsO61W02B0T2fiOFtb69mCTU9d1Pb+mjf+IFo7ri0pvtQPAECBGpFQHBUKyulTgIECBAgQKBiAoO7+458v+grW2N430DF5jVRYwgs+4l5seHxb2yMZmusS8FRjS1YxsrN5XJRLBYzVpVyziXQ3t5+/ARSR0cHKAJlFZgYvCsG7nxaWeeo58FzLYujIwmNun68ntvUGwECBDIlIDjK1HIohgABAgQIEKimQO/WfUcDo/tiYnismqWYu44Fujb0xOXPeV0dd1i7rQmOanftslB5T09PHDp0KAulqGEGAsmpo+T1dclr7ObPnz+DJ91KYLoCxei//UkxOez7mNMVO/m+XFNbetIo3/OE2TzuGQIECBCYpYDgaJZwHiNAgAABAgTqR2DfD3bEzq/cF7v/6/76aUonmRVobs3HVS99XxTm92a2xkYtTHDUqCtfmr4FR6VxrOYoK1asSAOkxYsXV7MMc9eZwNADN8bYw5+ps64q1077BX8cLYuc1qqcuJkIECBwREBwZCcQIECAAAECDSvw8He2x0P/sTmSX10EKilw2a99PbpXfbWSU5prGgKCo2kgueWcAl5VVz+bY+nSpbF69epIfnURmIvA2P7PxtD9N8xliIZ+tm39O6J1yfMa2kDzBAgQqJaA4Kha8uYlQIAAAQIEqiYgMKoavYmPCmx8+v5YcsmHeGRMQHCUsQWpoXJaW1tjdHS0hipW6nQEBEjTUXLPuQQmR7ZF/21erzbbHdK25k3Ruvz62T7uOQIECBCYo4DgaI6AHidAgAABAgRqR0BgVDtrVe+VrnxsIdY++q313mbN9Sc4qrkly0zBCxYsiIMHD2amHoWUVkCAVFrPRhlt4K5nxMTAbY3Sbkn7LKz8f6Kw6rdLOqbBCBAgQGBmAoKjmXm5mwABAgQIEKhBAYFRDS5anZe84JIFcfHTX1vnXdZee4Kj2luzrFTc3d0dhw8fzko56iiTgACpTLB1OOzw9nfG6O6P1mFn5W+pddmLo23t75R/IjMQIECAwHkFBEc2CAECBAgQIFC3AgKjul3amm+sdX5bXP3S34/m1pGa76WeGhAc1dNq6oVA+QQESOWzrYeRxw99KQa3/EY9tFLxHloW/2q0b3h3xec1IQECBAicKSA4sisIECBAgACBuhMQGNXdktZlQ1dc+7mYt+wHddlbrTYlOKrVlatu3R0dHTE4OFjdIsxeFQEBUlXYMz1pcWxf9N322IhJ/2LITBeqZcFTon3TB2f6mPsJECBAoEwCgqMywRqWAAECBAgQqLyAwKjy5macvcCFv7otFm365OwH8GTJBQRHJSdtiAEXLlwYBw4caIheNXl2AQGSnXFMYHDzi2O89+tAZiiQ735MtG/6QOSau2b4pNsJECBAoFwCgqNyyRqXAAECBAgQqJiAwKhi1CYqocCaJ+Zi1Y//fglHNNRcBQRHcxVszOc7OztjYGCgMZvX9SkCAqTG3hAjuz4UIw+9t7ERZtF987wfifaNN0dT64pZPO0RAgQIECiXgOCoXLLGJUCAAAECBMouIDAqO7EJyiiw+Or5sempN5RxBkPPVEBwNFMx9xMgcDYBAVLj7YuJ/u/EwN3PabzG59hxU/uF0ZGERu0XznEkjxMgQIBAqQUER6UWNR4BAgQIECBQdgGBUdmJTVABgfZl8+Lqa99YgZlMMV0BwdF0pdx3TKC7uzsOHz4MhMBZBQRIjbExipOD0X/bE6M4trcxGi5Rl8kJo+SkUXLiyEWAAAEC2RMQHGVvTVREgAABAgQInEPge/tG4hOb++Kq794fa796FycCNS9w1Us/GR1LttV8H/XSgOCoXlaycn34vlHlrGt5JgFSLa/e1LUP3ffqGDvwz1Pf6I7jAsm3jJLQKD//p6kQIECAQEYFBEcZXRhlESBAgAABAicEHuwfj4/f2xefub8//c1Hdubi+R/7IiICNS9w8XPvjAXr/6Hm+6iXBgRH9bKSleujUCjEyMhI5SY0U00LCJBqevnOWvzo3k/H8IO/W3+NlbWjXLRvujlaFjy1rLMYnAABAgTmJiA4mpufpwkQIECAAIEyCvSOTsYnN/elp4yGJ4qnzPSqA3tj47/fXsbZDU2g/ALrnjoSK67+/8o/kRmmJSA4mhaTmwgQmKNAEiCtXbs2Fi9ePMeRPF5Ngcmhe6P/jp+vZgk1OXf7hndFy+Jn1WTtiiZAgEAjCQiOGmm19UqAAAECBGpI4C+39scn7u2LnYPjZ6366s6muPZj/1FDHSmVwJkCSx/ZFRf8zBvQZERAcJSRhaiRMnp6euLQoUM1Uq0ysyiwevXqWLduXXR1dWWxPDVNIdB/x1NicmgLpxkItK19a7Quu3YGT7iVAAECBKolIDiqlrx5CRAgQIAAgbMK/Ov2wfj45r6448DolEIv7zsQl3z++1Pe5wYCWdYLVxAAACAASURBVBWYt25+XPG8G7JaXsPVJThquCWfU8OCoznxefioQHNzc6xfvz79aWlp4VIjAsnr6ZLX1LmmL1BY9ZoorHzV9B9wJwECBAhUVUBwVFV+kxMgQIAAAQLHBL61Zzg+uaUvvrZreNool3Q2xfWf+FI0T0xO+xk3EsiSQFO+Ka6+7v1R6DmYpbIathbBUcMu/awab2pqislJ//dnVngeOkOgs7MzDY/WrFlDJ+MCYwf+OYbue3XGq8xWea3Lr4+2NW/KVlGqIUCAAIHzCgiObBACBAgQIECgqgL3HBqLT23pi88+MDCrOl463BtX/uN3ZvWshwhkQeCyF34ruld/MQulNHwNgqOG3wLTBkhOhoyNjU37fjcSmK7AwoUL0wAp+Q6SK3sCkyPbo/+2x2evsAxX1LrkedG2/h0ZrlBpBAgQIHA2AcGRfUGAAAECBAhURWDP0ET85Za+9LV0k8XZl7Choyle8Xdfj9a+6Z9Umv1sniRQeoELfulQLL3s5tIPbMQZCwiOZkzWsA8sWLAgDh50UrBhN0AFGl+5cmUaIHV3d1dgNlNMV2Dg7mfHRP93p3t7w9/XsvBp0b7xjxveAQABAgRqUUBwVIurpmYCBAgQIFDDAqMTxfjU1v745Oa+2Dc8UZJOXjTeH4/4+2+XZCyDEKi0wIrHtMe6x7y50tOa7ywCgiPbYroCyV/mHz58eLq3u4/ArASS1yGuW7cuDZAKhcKsxvBQ6QRGHnpPjOz6cOkGrPOR8j1PiI6NH4hoaqvzTrVHgACB+hQQHNXnuuqKAAECBAhkUuAfHhiIT23ui3t7S/t6nxVtTfFb//LtaN/rL/EyufCKOq9Az0U9cckzX0cpAwKCowwsghIIEDhDoL29PQ2PkhDJVR2B8d6vxeDma6szeQ3O2tz149Gx8ebItSypweqVTIAAAQKJgODIPiBAgAABAgTKLvCVnUPxl1v641t7y/c6uefFUDzqb75Z9l5MQKDUAi3zCnHN9W+P5sJIqYc23gwFBEczBGvQ25O/xB8aGmrQ7rVdTYHkFYlJeLR8+fJqltFwcxfH90f/bT8TxYn+hut9Ng03d1wa7Rtvjqa2DbN53DMECBAgkBEBwVFGFkIZBAgQIECgHgV+sH8kPrWlP/51+2DZ21vY2hSv/c/vx7wH95V9LhMQKLXAFS/+t5i3/H9LPazxZiggOJohWIPevnDhwjhw4ECDdq/tLAgkwVFyAqmnpycL5dR9DYNbro/xQ1+u+z5L0WBTYU0aGjV3XlmK4YxBgAABAlUUEBxVEd/UBAgQIECgXgUe7B+PT23pi7/aWtl/M/OZzaPx2E9/vV5Z9VXHApt+ZUcsvvDP67jD2mhNcFQb61TtKjs7O2NgYKDaZZifwPHX1yWn4FzlERjdfUsMb39XeQavs1Fz+QVpaJTv/sk660w7BAgQaEwBwVFjrruuCRAgQIBAWQRGJ4txy92H4y+39kfv6GRZ5jjfoB35XLzhf++Mnnt3VXxuExKYi8Dqn2mO1Y9821yG8GwJBARHJUA0BAECFRUoFAppgJT85HK5is5d75NNDPwgBu76lXpvszT95VqiY9MHIt/zpNKMZxQCBAgQqLqA4KjqS6AAAgQIECBQHwJf2jEUH7nncNx+YLSqDT2tdTye+Bf/WdUaTE5gpgKLruyJC3/hdTN9zP0lFhAclRi0Dofr6uqKvr6+OuxMS7UuMH/+/DQ8WrFiRa23kon6i5NDMXD7k2NydEcm6sl6Ee0XvDdaFj0962WqjwABAgRmICA4mgGWWwkQIECAAIEzBR4aGI9b7jkcf3d/Nl7bk/zLtm+5c0ssvm2b5SJQMwJtizvjmuveVDP11muhgqN6XdnS9eX7RqWzNFJ5BJYuXZoGSMledc1eYOj+G2Js/2dnP0ADPdm27veidekLG6hjrRIgQKAxBARHjbHOuiRAgAABAmURSL5hlIRGe4YmyjL+bAd9cttEPPUTX53t454jUBWBq176V9Gx5L6qzG3SIwKCIzthKoHktWAjIyNT3ebPCVRdYN26dbFx48ZobW2tei21VsDYw5+JoQdurLWyq1JvYfXro7Di5VWZ26QECBAgUF4BwVF5fY1OgAABAgTqUuB7+0bS19J9bddwZvt70/0PxPL/8ZfwmV0ghZ0hcPFz7o0FGz5DpooCgqMq4puaAIGSC3R2dqbh0cqVK0s+dr0OODm0OfrveGq9tlfSvgorXhGF1TeUdEyDESBAgEB2BARH2VkLlRAgQIAAgcwLDIwX45a7D6ehUdavx7cX4+kf/3LWy1QfgeMCa58yHiuveSeRKgoIjqqIXwNTJ9+Q6e3trYFKlUjgVIEkOEoCpCRIcp1fYODOX4yJwbsxTSHQuvTXom3d2zgRIECAQB0LCI7qeHG1RoAAAQIESinwr9sH09fS3XNorJTDlnWsGx56KFb/171lncPgBEolsPTHuuOCJ72+VMMZZxYCgqNZoDXQIwsWLIiDBw82UMdarSeB5DWLSXi0du3aemqrpL0Mb/v9GN3zyZKOWY+DtSx6RrRf8J56bE1PBAgQIHCSgODIdiBAgAABAgTOK/DDvvE0MPrHBwZqTurRHRHP/vMv1VzdCm5Mgc7V3XHlCwVH1Vx9wVE19bM/d3Nzc0xMZOubftlXU2HWBJYuXZoGSMkJOtcJgbGD/xZDW38TyRQC+QU/Gx0bPxSRa2JFgAABAnUuIDiq8wXWHgECBAgQmIvAJzf3paHRgZHJuQxT1Wdf8/DuWP+lO6tag8kJTEcgl8vF1S+7Odp6nGiYjlc57hEclUO1PsbM5/MxPj5eH83oouEFmpqa0vAo+XFFTI48FP23PyGiWLv//24l1jHf/ZPRvvGDkcsLHSvhbQ4CBAhUW0BwVO0VMD8BAgQIEMigwLf3DsdH7umLb+0ZzmB1MyvpRztz8Wsf++LMHnI3gSoJXPqC78T8Nf9apdlNKziyB84l4DV19kY9CiT7OgmPFi9eXI/tTbunwXteEON9/z3t+xvxxubOK6N94weiqbC6EdvXMwECBBpSQHDUkMuuaQIECBAgcHaBQ6OTccvdh+Pjm/vqiug3D+2LC//t1rrqSTP1KbDhaX2x7PI/rs/maqArwVENLFKVSkxe69Xb21ul2U1LoLwC69evTwOklpaW8k6UwdFHdvxJjOx8fwYry05JTW0b0tCoueOS7BSlEgIECBAou4DgqOzEJiBAgAABArUh8H8fHIhb7umL+w6P1UbBM6jyis6muO5j/zGDJ9xKoDoCKx7dEesee2N1JjdrCI5sAgIEGlVg3rx5aXi0YsWKhiEYP/ytGLz3hQ3T72wazbUsiY4kNOr6sdk87hkCBAgQqGEBwVENL57SCRAgQIBAKQQ2947FR+45HP+ybbAUw2V2jN8YOBiXfe57ma1PYQQSgfmb5selv3oDjCoJCI6qBJ/xadvb22NoaCjjVSqPQGkEVq9eHRdccEF0dHSUZsCMjlIcPxD9t/9cFMd9V/BcS5Rr6oj2TTdHfv7jM7qKyiJAgACBcgoIjsqpa2wCBAgQIJBxgY/eczj9llH/WP1/DPjCjqZ42ae/GvmR+jtRlfFtprwZCOQ7WuJHXvaH0Vyo/e+LzaDtzNwqOMrMUmSqkIULF8aBAwcyVZNiCJRToK2tLT19tGbNmnJOU9WxB7e+MsYPfqGqNWR98vaNfxItC38x62WqjwABAgTKJCA4KhOsYQkQIECAQJYFvr57OG6553B85+GRLJdZ8tquHe2Lq//hf0o+rgEJlFLg8l//YnSt+FYphzTWNAUER9OEarDbkld49ff3N1jX2iUQsWzZsjRA6u7uriuO0T2fiOFtb6+rnkrdTNv6P4jWJc8t9bDGI0CAAIEaEhAc1dBiKZUAAQIECMxVYHC8GO+/szf+YnPfXIeqyefXtjfFK//xm9F2cKAm61d0YwhsfMaeWHLxRxqj2Yx1KTjK2IIohwCBqgs0Nzen4VHy+rp6uCYGbo2Bu55ZD62UrYe2NTdG6/Lryja+gQkQIECgNgQER7WxTqokQIAAAQJzFkhOGd18Z2/ccWB0zmPV8gAvmByMH/+M0xy1vIb1Xvuqx7fEmp/43XpvM5P9CY4yuSxVLcppo6rymzxDAskrG5MAadGiRRmqaoalTI5E/50/H5PDD8zwwca5vbDyVVFY9ZrGaVinBAgQIHBOAcGRzUGAAAECBOpcYLIYaWD0Z3cfrvNOp9fe0kJTvPo/vhOdO30MeXpi7qq0wMLLe+Kip72u0tOaLyIER7bB6QK+b2RPEDhVYMOGDWmAlM/na45m6IEbY+zhz9Rc3ZUquHXZtdG29q2Vms48BAgQIJBxAcFRxhdIeQQIECBAYC4CyTeMktDofxvsW0ZTmT07NxyP/utvTHWbPydQFYHCwo74kd+4sSpzN/qkgqNG3wFn9t/W1hbDw8NgCBA4SSD55tGmTZti6dKlNeMytu+zMfTDG2qm3koX2rL4WdG+4V2VntZ8BAgQIJBhAcFRhhdHaQQIECBAYC4CH7n7cBoaTRTnMkp9Ptvd0hQ3fPPW6L5vb302qKuaF7jyJX8fnUvvrvk+aq0BwVGtrZh6CRCopkDy3aOLLrqomiVMa+7JoS3Rf8dTpnVvI97UsvCp0b7xA43Yup4JECBA4DwCgiPbgwABAgQI1JnAnQdH4+Y7euNru/0b0udb2qfnR+Pxf/n1Olt97dSLwEXPvi8WXvBX9dJOzfQhOKqZpapIofPnz4/e3t6KzGUSArUqsGDBgrjwwgsjea1jVq+Bu54REwO3ZbW8qtaVn//YaN/0wcg1dVS1DpMTIECAQPYEBEfZWxMVESBAgACBWQv8xZa+uPmOwzEwPjnrMRrlwdamXLzp1rtj4Z07GqVlfdaQwNqfm4yVj/iDGqq4PkoVHNXHOpaqi+QvxA8e9D28Unkap74FkvAo+fZR1q7h7e+M0d0fzVpZmained4jomPTByLXsiwT9SiCAAECBLIlIDjK1nqohgABAgQIzErgvsNjcfOdh+PfHxqc1fON+tDPF8bj5z75n43avr4zLLDkEfNj48/5FkOll0hwVGnxbM/X3NwcExMT2S5SdQQyJLBkyZL01XVdXV2ZqGr80JdicMtvZKKWrBXR1H5RdGy8OZraN2WtNPUQIECAQEYEBEcZWQhlECBAgACB2Qr83f39aWi0b9hfbs3G8C2b74sl33tgNo96hkDZBDpXzosrX/TGso1v4LMLCI7sjGMCQiN7gcDsBPL5fPrqunXr1s1ugBI9NTm6I/pv/9mIyZESjVg/wzS1roz2TTdHc+c19dOUTggQIECg5AKCo5KTGpAAAQIECFRGYOfgePpaun96cKAyE9bpLE9qn4xf/PhX6rQ7bdWywDUv+1C0Ldhfyy3UXO2Co5pbsrIV7DV1ZaM1cIMILF++PC6//PJoaWmpSseDm18c472+ZXk6fq65Ow2N8t2Pqcq6mJQAAQIEakdAcFQ7a6VSAgQIECBwXOCftw3GzXf0xvaBcSolEHjDgw/Gym9tLcFIhiBQOoFLnv/96Fn7z6Ub0EhTCgiOpiRqmBvmz58fvb29DdOvRgmUQ6BQKMTFF18cK1euLMfw5xxzZNeHYuSh91Z0ztqYrCkNjVoWPKU2ylUlAQIECFRVQHBUVX6TEyBAgACBmQkcHJmMm+/sjb+5r39mD7r7vAKP7Yh45p9/iRKBTAls+IXBWHalv/iq5KIIjiqpbS4CBBpFYPXq1XHFFVdUpN3xvv+OwXteUJG5am2S9g3vjpbFv1prZauXAAECBKokIDiqErxpCRAgQIDATAW+uGMoDY229I7N9FH3T0Pgtbt2xtr/vHsad7qFQGUElv9EZ6x//JsqM5lZUgHBkY2QCLS1tcXw8DAMAgRKKNDZ2RmXXXZZLFq0qISjnjpUcfxQ9N/x1CiO7S3bHLU6cNva34nWZS+u1fLVTYAAAQJVEBAcVQHdlAQIECBAYCYCQxPF9LV0n9jcN5PH3DtDgUd15uJ5H/viDJ9yO4HyCXRv6I7LnvP68k1g5DMEBEc2RSKwcOHCOHDgAAwCBMogsGHDhvT1deW4hu57dYwd8IrX020Lq14bhZW/WQ5yYxIgQIBAHQsIjup4cbVGgAABArUv8I09w2lodNuB0dpvpgY6eNX+vbHxP26vgUqV2AgCzYV8/Mgr3hn5NicfKrXegqNKSWd7nnnz5kV/v1fCZnuVVFfLAsk3xK666qpITiGV6hrd++kYfvB3SzVc3YzTuvw3om3NG+umH40QIECAQOUEBEeVszYTAQIECBCYkUDyWroP33V4Rs+4eW4C13Q2xYs/9h9zG8TTBEoocNmv/Wd0r/paCUc01PkEBEf2BwECBConcMkll8T69evnPOHEwG0xcNcz5jxOvQ3QuvT50bbu7fXWln4IECBAoEICgqMKQZuGAAECBAhMV2Bz71jcdOuhSE4buSov8Iq+A3Hx579f+YnNSOAsAhufvi+WXPJhNhUSEBxVCDrD0zhtlOHFUVpdCixevDiuueaayOfzs+tvcjT673paTA5tnd3zdfpUy6JfivYL/qhOu9MWAQIECFRCQHBUCWVzECBAgACBaQp87sHBuOm2Q7FveGKaT7it1AKXdjbF9X/+xWgqFks9tPEIzFhg5eMKsfYn3zrj5zwwOwHB0ezc6ukp3zeqp9XUS60I5HK5uPrqq2P58uUzLnn4wd+J0b1/NePn6vmBfM/PRMemD0fkZhnG1TOO3ggQIEBg2gKCo2lTuZEAAQIECJRX4L23HYqP3dtX3kmMPi2B64Z644p/+s607nUTgXIKLLh0flz8yzeUcwpjnyQgOLId2tvbY2hoCAQBAlUQWLVqVVx55ZXTnnnswOdi6L7XTPv+RrixueuR0bHpQ5HLL2iEdvVIgAABAmUUEByVEdfQBAgQIEBgOgJbklfT3XYo/mu3V9NNx6sS91zQ0RSv+NuvRcvASCWmMweBcwq09rTFI17+FkIVEhAcVQjaNAQIEDiHwIYNG+Liiy+e0id5NV3/HU+e8r5GuqG547Jo3/TBaCqsbaS29UqAAAECZRIQHJUJ1rAECBAgQGA6Ap/fduTVdHuHvJpuOl6VvOdF4/3xiL//diWnNBeBswpcce0/xrxlt9OpgIDgqALIGZ6iu7s7Dh8+nOEKlUagvgVm8r2jgbufHRP9361vkBl0l4RF7Zs+EM0dl8/gKbcSIECAAIFzCwiO7A4CBAgQIFAlgffd3hsfvcdfUFWJf8ppV7Y1xW99/tvR9rA1mhLLDWUVuPBZD8aijX9R1jkMfkRAcNTYO2HBggVx8ODBxkbQPYEqCRQKhbjmmmsi+e/hVNfIQ++JkV0fnuq2hvnzXH5hGhrlux7VMD1rlAABAgTKLyA4Kr+xGQgQIECAwCkC9x0+8mq6r+3yarqsb43nFYfiUX/7zayXqb46F1jzpIhVP/b2Ou8yG+0JjrKxDtWqIp/Px/j4eLWmNy+Bhha47LLLYu3aqV+xNn7oKzG45bqGtjql+abW6Nj4gcj3PJEJAQIECBAoqYDgqKScBiNAgAABAucX+Nftg3HTrYdit1fT1cRWWdTaFL/91e/GvG0HaqJeRdanwOJrumPTU15fn81lrCvBUcYWpILlNDc3x8SE18ZWkNxUBI4LrFmzJi6/fOpXrE2O7oqBO54SxYl+ekcF2i94X7Qs+mUeBAgQIECg5AKCo5KTGpAAAQIECJxd4I/v6I2P3O21Z7W2P36leSR++tP/VWtlq7eOBDqWdcZV176pjjrKbiuCo+yuTbkr85q6cgsbn8DZBXp6etJX1LW1tU1JNLjl+hg/9OUp72uUG9rW/X60Ln1Bo7SrTwIECBCosIDgqMLgpiNAgACBxhP4Yd9Y3HRrb3x111DjNV8HHXfmc/H6/7kjejbvroNutFCrAte8/JZo67EHy71+gqNyC2d3/OQvrw8dOpTdAlVGoA4FktdDJqHR4sWLp+xudPctMbz9XVPe1yg3FFa/IQorXtYo7eqTAAECBKogIDiqAropCRAgQKBxBP7toSOvpts16PU3tbzqv9QyFj/zqa/Vcgtqr3GBS553R/Ss+2yNd5H98gVH2V8jFRIgUD8CF198cWzYsGHKhib6vh0D9zx/yvsa5YbCildGYfXrGqVdfRIgQIBAlQQER1WCNy0BAgQI1L/A++/ojT/1arq6WOjmXMSb79gci27fXhf9aKL2BNY/dTiWX31T7RVeYxULjmpswUpUbqFQiJGRkRKNZhgCBKYjsHLlyrjqqqumvLU43hsDdz4tJkd3THlvI9zQuuxF0bb2/22EVvVIgAABAlUWEBxVeQFMT4AAAQL1J/Bg/3h6yujLO72arp5W9yltE/GUT3y1nlrSSw0JLHvUvNjwhDfWUMW1WargqDbXba5VL1y4MA4cODDXYTxPgMA0Bbq6utJX1HV2dk75xND9N8TYfiduE6iWxc+M9g3+JZIpN40bCBAgQKAkAoKjkjAahAABAgQIHBH494eG4qbbDsWOgXEkdShw430/jGX/e38ddvb/s3ffYXZV1d/Av7e36S2TKZmZTE2ZkB6QnyIWVEARBUQBCQm9d0JTiihKUek1FAFRxIoFgRBCTyCBQNqk90yml9vb+9xRX0WT7DMz996z9znf+zw+/jHr7LXWZ10ss+acw5ZkF8itycWkb18pe5nK18fFkfIjHFEDqV9iDwwMjOhaXkQBCgxfILU0Ki8vF14Y7fg1gluuFsaZIcBeeAS8DfeboVX2SAEKUIACkghwcSTJIFgGBShAAQqoL3DPqj7ct7pf/UbYwX4FDvckccxjiyhEgawLWB02TD/vx7C7eSdjJvG5OMqkLs+mAAUoANTX16OxsVFIEfd/BP/qrwvjzBBgz/sUPA33w2LLMUO77JECFKAABSQR4OJIkkGwDApQgAIUUFdgW+rRdCt78cpO/kJX3Slqr/yKHTtQ+cY67RcwkgJpEph48pvIq+LiMk2c+zyGi6NM6sp5dupRWX6/X87iWBUFDCZQVlaGadOmwWKxHLizZBT+1cciHlhjMIHht2PzTYGn4T5YnWOHfzGvoAAFKEABCoxCgIujUeDxUgpQgAIUoMDLO4ND7zPazkfTmebLcKgXOH7hK6bpl43KIzD+mB6UTbhHnoIMWAkXRwYcqqAlvt/IfDNnx/oIeDyeofca5efnCwsIbbsJkfYnhHFGD7C6x8PbcC+sniajt8r+KEABClBAQgEujiQcCkuiAAUoQAE1BB5vG8BPPuxVo1hWmVaBi/fuQe2iVWk9k4dRQCRQ8Wk3xh16rSiMPx+FABdHo8BT9FKv14tAIKBo9SybAuoITJ48GVVVVcKCo91/QXDjBcI4owdYHGPgbbgHtpzpRm+V/VGAAhSggKQCXBxJOhiWRQEKUIACcgv88IMePLV+UO4iWV3GBGb6LDj50Zczdj4PpsC+BAqa8tDyjSuIk0EBLo4yiMujKUAB0wrU1taipaVF2H8itAmDH30JQEIYa+QAi80HT/3dsOcfZuQ22RsFKEABCkguwMWR5ANieRSgAAUoIJdAezCOm5f3YNEuvs9Irslkv5rzejrR+OKH2U/MjKYVcOS6MOO860zbfzYa5+IoG8ry5MjLy0N/f788BbESChhQoLi4eOgRdQ6HQ9hdYO1JiA28I4wzeoCn/i44io4yepvsjwIUoAAFJBfg4kjyAbE8ClCAAhSQR2B5Zxg3r+jBut6oPEWxEt0EWn1WzH/0Jd3yM7E5BVrnvQBf2QpzNp+Frrk4ygKyRCn4fiOJhsFSDCngdDqHlkapf9ZEn/DOnyO86y5RmOF/7q79IZyl3zJ8n2yQAhSgAAXkF+DiSP4ZsUIKUIACFJBA4IVtgaE7jQai5n50hgSjkKqEs/w9mPCn5VLVxGKMLdD4zR0obnzM2E3q2B0XRzri65A6dQdENMo/BtGBnilNIjBhwgTU1NQIu431LUagbb4wzugB7upr4Cyng9HnzP4oQAEKqCLAxZEqk2KdFKAABSigm8CDa/rx84/7dMvPxPIKNHmtOOsXr8IWjclbJCszlEDV562omnWjoXqSqRkujmSaRmZrsVqtSCT4xyCZVebpZhaoqqrC5MmThQSJyB74Vx2NZKxHGGvkAFfFhXBVXmTkFtkbBShAAQooJsDFkWIDY7kUoAAFKJA9gVgiiZtX9OK5TYPZS8pMygnMC/djyu+WKVc3C1ZToHhKHhqPvELN4hWomosjBYaUphILCwvR02PuX1SniZLHUOB/BPLz84ceUefxeIQ6gQ3nItbzojDOyAHO8nlwV19r5BbZGwUoQAEKKCjAxZGCQ2PJFKAABSiQeYFtg7GhR9O92R7KfDJmUFqgxmPFeb99A86+oNJ9sHg1BDylXhw0/2o1ilWwSi6OFBzaCEsuKChAb2/vCK/mZRSgwP4EUnfzpZZGZWVlQqRI++MIbbtZGGfkAEfpCfDU/sjILbI3ClCAAhRQVICLI0UHx7IpQAEKUCBzAm+3h3Dzih5sGeDjxzKnbKyTT477MfO5d4zVFLuRVmDaOY/Blb9D2vpULoyLI5Wnx9opQAEZBBobG1FfXy8sJT6wFP613xbGGTnAUXQUPPV3GblF9kYBClCAAgoLcHGk8PBYOgUoQAEKpF/g+c3+oTuNIolk+g/niYYVGOO24uIXl8Kzm+/CMuyQJWqs+VtrUVj3nEQVGacULo6MM8sDdeJ0OhGJRMzRLLukQBYFxo4di4MOOkiYMRnvh3/115EIbRXGGjXAnn8YvA0PAFanUVtkXxSgAAUooLgAF0eKD5DlU4ACFKBA+gTu+rgPD6zpT9+BPMlUAidYQvjUL980Vc9sVh+Bmi9HMXbqrfokN3hWLo4MPuB/tldUVITu7m5zNMsuKZAlgZycnKFH1KX+XfQJblmAaId5/wDCljMD3ob7YXEUvXLG2gAAIABJREFUi6j4cwpQgAIUoIBuAlwc6UbPxBSgAAUoIIuAP5Ycusvoj1v9spTEOhQUyHdYcfmbHyB3U4eC1bNklQTKZuVg/OevUqlkZWrl4kiZUY2q0NzcXAwMDIzqDF5MAQp8UiB1p1HqjiPRJ9r5PIKbrxSFGfbnVk8zvA33wequNWyPbIwCFKAABYwhwMWRMebILihAAQpQYIQC6/uiQ0uj9zrDIzyBl1Hg3wLH2iM47KnXSUKBjArkVOdg8klcHGUCmYujTKjyTApQwOgC48ePR1NTk7DNeGAV/Ku+JowzaoDVWQlPw72w+VqN2iL7ogAFKEABAwlwcWSgYbIVClCAAhQYnsDi3cGhpdHuQHx4FzKaAvsRcNksWLBiNQpX76IRBTImYLFaMOOC22D3BDOWw6wHc3Fk/Ml7vV4EAgHjN8oOKZAlgdLSUkybNg1Wq/XAGZMx+Nccj7h/ZZYqkyuNxZ4PT/09sOd9Sq7CWA0FKEABClBgPwJcHPGrQQEKUIACphR4ZsMgfrCix5S9s+nMChzljOGLT76W2SQ83fQCE05aivzqF03vkG4ALo7SLSrfeXy/kXwzYUXqCrjd7qH3GhUUFAibCG3/ESJ7HhHGGTLAYoO3/m7YC79kyPbYFAUoQAEKGFOAiyNjzpVdUYACFKDAAQRuW9mLx9bx3Qb8kmRO4Np1G1C6YmvmEvBk0wvUfbUfYyb93PQO6Qbg4ijdovKdxzuO5JsJK1JXYNKkSaiurhY2EO35K4IbzhfGGTXAU/cTOEq+adT22BcFKEABChhUgIsjgw6WbVGAAhSgwP8KdIcTQ4+me3EHH1HD70dmBb7oTuCox1/NbBKebmqBsYd6UPPpa0xtkInmuTjKhCrPpAAFjCgwbtw4TJw4UdhaIrQZg6uOAhLmfJ+oe9z34RzzXaETAyhAAQpQgAKyCXBxJNtEWA8FKEABCmREYG1vFN97vxsfd0cycj4PpcB/C1y1ZSvGvrOBMBTIiEB+Qy4mHHdlRs4286FcHBl7+nl5eejv7zd2k+yOAlkQSD3yMfWIOqfTKcwWaJuLWN/rwjgjBrgqL4Or4lwjtsaeKEABClDABAJcHJlgyGyRAhSggNkF3t0bxrXLurErEDM7BfvPosBh3iSOXbgoixmZykwCdp8TMy+43kwtZ6VXLo6ywqxbEr7fSDd6JjaQgMPhGFoaFRcXC7sK774P4R13COOMGOAaexZcVfwDDyPOlj1RgAIUMIsAF0dmmTT7pAAFKGBSgZd2BHHte90YjCZMKsC29RS4bNdOVC9Zq2cJzG1ggdb5f4OvdJmBO8x+a1wcZd88mxlTd0dEIrzzOJvmzGU8gZaWFtTW1gobi/W9hkDbPGGcEQOcZSfBXXOTEVtjTxSgAAUoYCIBLo5MNGy2SgEKUMBsAr/Z7Mf33us2W9vsVyKBg30WnPjoyxJVxFKMJNDwjd0oaXrESC3p3gsXR7qPIGMFWCwWJJPJjJ3PgylgBoHKykq0trYKW01G2jG4+utIRvcKY40W4Cg+Bp7xdxqtLfZDAQpQgAImFODiyIRDZ8sUoAAFzCCwcN0Abl/Za4ZW2aPkAhd2tmP8yx9LXiXLU1Gg6nA7quZ8X8XSpa2ZiyNpRzPqwgoKCtDby/9dMGpIHmBagdQ7wlKPqPN6vUKD4MaLEO1+QRhntAB7wefhbXwQgMVorbEfClCAAhQwoQAXRyYcOlumAAUoYHSBn33Uh4fW8uXXRp+zKv1N81lwKu86UmVcStVZNCkXTV/l+xPSOTQujtKpKddZXBzJNQ9Wo5ZA6o691NJozJgxwsIje59CaKv5/qjBljsH3sYHYLHlCY0YQAEKUIACFFBBgIsjFabEGilAAQpQQLPAjct78KuNg5rjGUiBbAic09+F5r98kI1UzGEiAXexB1PPuMZEHWe+VS6OMm+sVwY+qk4veeY1gkBDQwNS/xJ94gPvwb/2W6Iww/3c5p0ET+P9sDorDdcbG6IABShAAfMKcHFk3tmzcwpQgAKGE7jsnS78dXvAcH2xIfUFJvqsOOPRl/jgEvVHKV0HU895Cu78zdLVpWpBXBypOrkD1+10OhGJRIzZHLuiQIYFUncZTZs2TZglGR+Af81xSAQ3CGONFGB11cDTcB9s3hYjtcVeKEABClCAAuDiiF8CClCAAhQwhMDpSzrwVnvIEL2wCWMKnB7sxeQ/vG/M5tiVbgJNJ6xH0fhndctvtMRcHBltov/op7CwED09PcZsjl1RIIMCPp9v6BF1ubm5wiyhrdcjsvcZYZyRAiyOYnjr74Utd5aR2mIvFKAABShAgSEBLo74RaAABShAAeUFTni5HR/38C+JlR+kwRuo91px9rOvwRHgd9Xgo85qe+OOiKNi+g+zmtPIybg4MuZ08/Ly0N/Pdx8ac7rsKpMCU6ZMQUVFhTBFtPO3CG6+QhhnqACra2hpZC843FBtsRkKUIACFKDAvwS4OOJ3gQIUoAAFlBXojSRw4ivt2DYYU7YHFm4ugVOjg5j2/LvmaprdZlSgdHoO6o+4KqM5zHQ4F0dmmjZ7pQAFDiRQV1eH5uZmIVI8sBr+VV8VxhktwDP+p3AUf81obbEfClCAAhSgwP8X4OKIXwYKUIACFFBSYPNADN9Z1I6+SELJ+lm0OQUqPVZc8Me34e4aNCcAu067gK/Ch9bvLkj7uWY9kIsj403e4/EgGAwarzF2RIEMCpSUlGD69OmwWq0HzpKMw7/224gPmutRvO6am+Es+46mCUS7/wJH0ZGaYhlEAQpQgAIUkEmAiyOZpsFaKEABClBAk8CKrjBOXrQXSU3RDKKAXALfSQYw+1dvy1UUq1FaYOZFd8DuCSjdgyzFc3EkyyTSV0dRURG6u7vTdyBPooDBBVwu19B7jVLvBhN9wjtuR3j3/aIwQ/3cXX0VnOVnauop1vc6Am1z4am7FY6S4zVdwyAKUIACFKCALAJcHMkyCdZBAQpQgAKaBF7dFcR5b3ZqimUQBWQUKHFZcckr78O3g7/IlHE+KtY04aTlyK/+s4qlS1czF0fSjWTUBfl8Pvj9/lGfwwMoYBaBiRMnYty4ccJ2oz1/Q3DDecI4IwW4Ks6Dq/JSTS3FBz8YWhol4wND8e5x18M5Zq6maxlEAQpQgAIUkEGAiyMZpsAaKEABClBAk8Dvtvhx7TL+sl0TFoOkFjjOGsb/PfOG1DWyOHUE6o4exJjJP1WnYIkr5eJI4uGwNApQIOMC1dXVmDRpkjBPIrQF/tXHIBk3z6N3nWNOhXvc94Q2qYBEaCMC6+YiEdn1iXhX5SVwVZyv6QwGUYACFKAABfQW4OJI7wkwPwUoQAEKaBJYuG4At6/s1RTLIArILpBjt+DKdz9G3vo9spfK+hQQKD/Eg9rDrlGgUvlL5OJI/hkNp8Lc3FwMDPzjr/35oQAFDixQUFCAadOmIfWoOtEnsP4MxHoXicIM83NHyTfhqfuJpn6S0Xb4U0ujYNs+41OPuUs97o4fClCAAhSggOwCXBzJPiHWRwEKUIACuPOjPjyytp8SFDCUwNccUXzuF0sM1ROb0Ucgb3wuJp5wpT7JDZaViyNjDZTvNzLWPNlN5gTsdvvQe41KSkqESSJ7HkZo+63COKMEOAq/BE/DfZraSSYCQ3caxQffP2C8s+wkuGtu0nQmgyhAAQpQgAJ6CXBxpJc881KAAhSggCaB773Xjd9s5rsJNGExSCkBuwW45uM2FH20Xam6Wax8Aja3A7Mu1vb4HPmql6siLo7kmsdoq0ndOREOh0d7DK+ngOEFmpubUVdXJ+wz1vf60Ht7zPKx5x0KT+NDsFjdmloOtM1HrG+xplhH8THwjL9TUyyDKEABClCAAnoIcHGkhzpzUoACFKCAJoEL3+rEyzuDmmIZRAEVBb7siuPLT2j7BYOK/bHm7AlMnv8yckrfzl5Cg2bi4sigg2VbFKDAfgUqKiowZcoUoVAyuhf+1d/8n/f2CC9UNMDmmwpv4wOwOEo1dRDceDGi3X/SFPuvIHvBF+BtfHBY1zCYAhSgAAUokC0BLo6yJc08FKAABSgwLIG5i/diaQf/SnhYaAxWUuDqDZsw5r3NStbOouURqD+2A6XND8hTkKKVcHGk6OD2UXbqfS29vXw3onEmyk4yIZB6D1jqEXU+n094fHDTZYh2/V4YZ4QAq6cB3ob7YXWP19ROaMt1iHT8UlPsfwfZ8w6Bt/mpEV3LiyhAAQpQgAKZFODiKJO6PJsCFKAABUYkwKXRiNh4kaICn/Mk8bXHzPOCaUXHJH3ZlYc5UX3I9dLXKXuBXBzJPiHt9XFxpN2KkeYVSC2NysvLhQCRvU8jtNUcj0S1OMvhbbgPNt9BQpdUQGjHjxHZ/ZCm2P0F2Xyt8E00x1JuVFC8mAIUoAAFsirAxVFWuZmMAhSgAAVEAlwaiYT4cyMKXLF9OyrfbDNia+wpSwKFE3LRfMyVWcpm3DRcHBlntlarFYlEwjgNsRMKpFmgvr4ejY2NwlPjg+/Dv+YEYZwRAiy2HHga7oU97/80tRPefR/CO+7QFCsKSt3dlNP6kiiMP6cABShAAQpkTYCLo6xRMxEFKEABCogEuDQSCfHnRhX4Py9w3MJXjNoe+8qCgKvAjWlnX5uFTMZOwcWRMebrcDgQjUaN0Qy7oEAGBMrKyjB9+nThycn4IAJrT0Q8sEYYa4QAT8M9cBR+RVMrkb2/QGjrDZpitQZZHGOQO/UtreGMowAFKEABCmRUgIujjPLycApQgAIU0CrApZFWKcYZVeCS9t2oeXW1UdtjX1kQmHrOs3Dnr89CJuOm4OLIGLMtLCxET0+PMZphFxRIs4DH4xl6r1F+fr7w5NC2mxBpf0IYZ4QAT+2P4CjVdmdVtOt3CG66PCNtW2w+5E5fmZGzeSgFKEABClBgOAJcHA1Hi7EUoAAFKJARAS6NMsLKQxUTmOWz4KRHX1asapYrk0DT8ZtRVM8XbI9mJlwcjUZPnmvz8vLQ398vT0GshAISCbS2tqKyslJYUSaXI8LkWQ5wj7sWzjHzNGWN9b6MwPqzNMWOJihv1sbRXM5rKUABClCAAqMW4OJo1IQ8gAIUoAAFRiPApdFo9Hit0QTO7+lAw4v8K1OjzTVb/VR/MYnKGT/IVjpD5uHiyJBjZVMUoMA/BWpra9HS0iL0SD2azr/qawCM/54wV+VFcFVcKDRJBcQH3oV/3VwgGdEUP9ogLo9GK8jrKUABClBgNAJcHI1Gj9dSgAIUoMCoBLg0GhUfLzagwBSfFfMe5YuRDTjarLRUMtWHhi8vyEouoybh4kj9yXq9XgQCAfUbYQcUSLNAcXHx0HuNbDab4OQEAmtPQWzgnTRXIN9xzvLT4a6+WlNh8cBqBNbNRTLWpSk+XUFcHqVLkudQgAIUoMBwBbg4Gq4Y4ylAAQpQIC0CXBqlhZGHGFDgrMEeTHhhuQE7Y0uZFvCWezFlrrZfgGW6FlXP5+JI1cn9u+6ioiJ0d3er3wg7oEAaBZxO59B7jVL/fIg+4Z0/R3jXXaIw5X/uLD0R7tpbNPWRCG9HoO1UJEJbNcWnO4jLo3SL8jwKUIACFNAiwMWRFiXGUIACFKBAWgW4NEorJw8zmECz14qznnwF1pjxHw9jsNFJ0c6Mi+6Cw9MnRS0qFsHFkYpT+2TNPp8Pfr9f/UbYAQXSKDBhwgTU1NQIT4z1/B2BDecI41QPcBQdDU/9zzW1kYz1INA2F3H/x5riMxXE5VGmZHkuBShAAQrsT4CLI343KEABClAgqwJcGmWVm8kUFZgX7seU3y1TtHqWrafAhJM/RH7VH/UsQencXBwpPT4WTwEK7EOgqqoKkydPFtokwlvhX/1NpBYlRv7Y8z8Lb+NDgEX0yD4AydjQ0ijW/7YUJFweSTEGFkEBClDANAJcHJlm1GyUAhSggP4CXBrpPwNWoIZArceK855/A47+oBoFs0ppBGqPDKJ8yu3S1KNaIVwcqTaxT9abm5uLgYEBtZtg9RRIo0B+fv7Qe41cLpfw1MCGcxHreVEYp3KALWcmvI0PwmIv0NRG6u6r1F1YMn24PJJpGqyFAhSggLEFuDgy9nzZHQUoQAFpBLg0kmYULEQRgVPifsx4zvgvplZkHMqUOWaOB3WHX6NMvbIVysWRbBMZXj18v9HwvBhtbAGr1Tr0XqOysjJho5E9jyC0/UfCOJUDbN4WeBoegNVVramN4OYrEe18XlNstoO4PMq2OPNRgAIUMKcAF0fmnDu7pgAFKJBVAS6NssrNZAYRKHdbcdFfl8LTzvfVGGSkWWkjtzYHk068Kiu5jJiEiyO1p+p2uxEKhdRugtVTIE0CTU1NGD9+vPC0WP8bCKw7VRincoDVVQVPw/2weSdqaiO07SZE2p/QFKtXEJdHeskzLwUoQAHzCHBxZJ5Zs1MKUIACughwaaQLO5MaROBbCOKQZ98ySDdsIxsCVqcNsy+5EbAks5HOcDm4ODLcSNkQBUwpMHbsWBx00EHC3pPRDvjXfguJ0FZhrKoBqcfSeRvugy13jqYWwjt/ivCuezTF6h3E5ZHeE2B+ClCAAsYW4OLI2PNldxSgAAV0FeDSSFd+JjeAQIHTisuXfICcLR0G6IYtZEugdf5i+Epfz1Y6Q+Xh4kjdcabe5dLXxzs01Z0gK0+XQE5OztAj6lL/LvoENy9AtPM5UZi6P7fYh5ZG9oLPa+pBxUf2cXmkabQMogAFKECBEQhwcTQCNF5CAQpQgAJiAS6NxEaMoIAWgW/YI/jMU1wCaLFizD8E6o/pRumEe8kxAgEujkaAJsklhYWF6OnpkaQalkEB/QRSdxql7jgSfSIdzyC05XpRmNI/94y/A47ir2vqIdLxK4S2qPmOQC6PNI2YQRSgAAUoMEwBLo6GCcZwClCAAhQQC3BpJDZiBAW0CrhtFix4fxUK1u7WegnjTC5Q8Wknxh1q7F8GZmrEXBxlSjbz59psNsTj8cwnYgYKSCyQeqdR6t1Gok98cDn8a44XhSn9c3fNDXCWnaKph2j3nxHceKGmWFmDuDySdTKsiwIUoIC6AlwcqTs7Vk4BClBASgEujaQcC4tSXOBoZwxfePI1xbtg+dkSKGjOQcuxV2UrnaHycHGk5jjtdjtisZiaxbNqCqRJoLS0FDNmzBCeloz7EVh3MuL+lcJYVQNcVZfDNfYcTeXH+pYg0Haaplipgyw25M1sk7pEFkcBClCAAmoJcHGk1rxYLQUoQAGpBbg0kno8LE5xgevWrkfJB9sU74LlZ0PAmefC9HOvy0Yqw+Xg4kjNkfIxdWrOjVWnT8Dtdg+916igoEB4aGj7j5B6l49RP66xZ8NVdYWm9uKDKxBom4tkfFBTvOxBFnsBcqe9L3uZrI8CFKAABRQR4OJIkUGxTApQgAKyC5z9RgeW7A7JXibro4CyAke4Ezjy8VeVrZ+FZ1dg2rm/gStvTXaTGiAbF0dqDjE/Px99fX1qFs+qKZAGgUmTJqG6ulp4UrTrDwhuulQYp2qAs+xkuGtu1FR+IrhhaGmUiBjrUcBWVzVypizWZMAgClCAAhSgwIEEuDji94MCFKAABUYt8L33uvGbzf5Rn8MDKECBAwss2LwF5e9uJBMFhAKNx21HccPjwjgGfFKAiyN+IyhAAdUExo0bh4kTJwrLjgfWwr/mG0AiLIxVMcBR/HV4xt+hqfRkZA/8qaVRcL2meNWCbN6J8E36k2pls14KUIACFJBMgIsjyQbCcihAAQqoJnDPqj7ct7pftbJZLwWUFDjMm8SxCxcpWTuLzq5A9ectqJx1U3aTGiAbF0fqDdHj8SAYDKpXOCumQBoEioqKht5rZLPZBKclh97jE+t7PQ1Z5TvCXvAFeBsf1FTY0Due2uYiPrhcU7yqQbbcOfC1PKNq+aybAhSgAAUkEODiSIIhsAQKUIACqgr8etMgbni/R9XyWTcFlBS4bOdOVL++VsnaWXT2BIqn+NB45ILsJTRIJi6O1Btk6hfn3d3d6hXOiikwSgGHwzH0XqPi4mLhSeFddyO882fCOBUD7LkHw9P4MCw2r6byA23zEOt7TVOs6kHDWaip3ivrpwAFKECB9AtwcZR+U55IAQpQwBQCi3cFce6bnabolU1SQCaBQ3wWfOvRl2UqibVIKOAp8+KgeVdLWJncJXFxJPd89lVdTk4OBgeN8WJ79fRZsZ4CLS0tqK2tFZYQ63kJgQ1nC+NUDLD5JsPb8BAszjGayg9uvAjR7hc0xRolaDiP8DNKz+yDAhSgAAXSI8DFUXoceQoFKEABUwl80BXGdxbtNVXPbJYCMglc1NGOulc+lqkk1iKhwMyL74fdzQX/cEbDxdFwtBhLAQroJVBZWYnW1lZh+kR4G/xrTkAy2iGMVS3A6q6Ft+FBWD0NmkoPbbkWkY5nNcUaLchZdgrcNTcYrS32QwEKUIACGRbg4ijDwDyeAhSggNEE2vqi+Prf9xitLfZDAaUEpvss+C7vOlJqZnoUO+Hkj5Ff9Ts9Uiubk4sjtUbHu43UmherTY9AXl4epk+fDrfbLTwwuPFCRLv/LIxTLcDiKIG34QHYcqZpKj20/VZE9jysKdaoQa6x58JVdZlR22NfFKAABSiQAQEujjKAyiMpQAEKGFVghz+GI/6y26jtsS8KKCVwbl8Xmv76gVI1s9jsCtR8JYKxB/04u0kVz8bFkVoD5PuN1JoXqx29gMViGXqv0Zgx4kezRfY8itD2H44+qWQnWKweeBrugz3/M5oqC++6F+Gdd2qKNXqQu/oqOMvPNHqb7I8CFKAABdIkwMVRmiB5DAUoQAGjC3SHE/jyX3djMJoweqvsjwJKCEzyWXHGoy8pUSuL1EegbJYH4z9/jT7JFc3KxZFag0vdcREKhdQqmtVSYBQCDQ0NSP1L9In1v4nAuu+KwpT8uaf+LjiKjtJUe6T9SYS23agp1ixB7tofwFn6bbO0yz4pQAEKUGAUAlwcjQKPl1KAAhQwi0AonsRxL7djU3/ULC2zTwooIXBGoBeT/vi+ErWyyOwL5FT7MPmkBdlPrHBGLo4UHh5Lp4DBBVJ3GU2bJn40WzLaCf+6k5AIbjCciLv2FjhLT9TUV7TztwhuvkJTrNmCPPU/h6PoaLO1zX4pQAEKUGCYAlwcDROM4RSgAAXMKDDvtQ68s5d/0WvG2bNnuQUavFac88xi2EJc6so9KX2qs9ismH35TbBYkvoUoGBWLo7UGVp+fj76+vrUKZiVUmAUAj6fb2hplHqvl+gT2no9InufEYUp93N39QI4y8/QVHes9yUE1p+tKdasQd6mhbDnH2bW9tk3BShAAQpoEODiSAMSQyhAAQqYWWDB0m78cavfzATsnQJSC8yNDmDq80ulrpHF6SfQOv91+EoX61eAYpm5OFJnYIWFhejp6VGnYFZKgVEITJkyBRUVFcITIh3PIrTlWmGcagGuivPhqrxEU9mxgXcQaJsHJMKa4s0c5Jv0Z9i8LWYmYO8UoAAFKHAAAS6O+PWgAAUoQIH9Ctz6QS+eXD9AIQpQQGKBKo8VF/7hLTi7ueCVeEy6lTb+a30om3iXbvlVS8zFkToTs9lsiMfj6hTMSikwQoG6ujo0NzcLr44ProB/zXHCONUCnGPmwj3uek1lxwOrEFg3F8lYt6Z4BgG5Mz6GxeohBQUoQAEKUOB/BLg44peCAhSgAAX2KXDXx314YE0/dShAAQUEvpMIYPav31agUpaYbYGxhzpR82ltv3DLdm0y5uPiSMap/G9NdrsdsVhMjWJZJQVGIVBSUoKZM2cKT0gmAkMLk/igsd576Cg5Dp66Hwv7TwUkwtsQWHfq0L/zo13AYi9G7jTeua5djJEUoAAFzCPAxZF5Zs1OKUABCmgWeHTdAO5Y2as5noEUoIC+AqUuKy59+T14dvKxTfpOQr7s+Q0+TDhugXyFSVoRF0eSDua/yuJj6tSYE6scnYDL5cLUqVOR+r6LPuEdP0F494OiMKV+7ij8MjwN92qqOXWH0dDiLLBKUzyDPilgz/sUvM2/IAsFKEABClDgEwJcHPELQQEKUIACnxD45cZB3Lycv3zm14ICqgkcbw3h0GfeVK1s1pthAYfPiRkX8I4jrcxcHGmV0jcuPz8ffX19+hbB7BTIsMDEiRMxbtw4YZZo1x8R3KTt/T/CwyQJsOd/Gt7GhwGLQ1xRMjq0NEq924ifkQs4x5wG97jrRn4Ar6QABShAAcMJcHFkuJGyIQpQgAIjF/jDVj+uXspngo9ckFdSQD+BXIcFV7y9Enkb9upXBDNLKTD13D/AnbdSytpkK4qLI9kmwnooYE6B6upqTJo0Sdh8IrgO/jUnIBkfFMaqEmDLmQZv40Ow2Is0lRxYfzZivS9pimXQgQU8dbfCUXI8mShAAQpQgAJDAlwc8YtAAQpQgAJDAi/tDOKitzqpQQEKKCxwjCOKw3+xROEOWHomBBqP24nihoWZONpwZ3JxJP9I3W43QqGQ/IWyQgqMUKCgoGDovUapd3mJPoH1ZyDWu0gUpszPrZ5GeBsfhNVVo6nm4OYrEO38raZYBmkT8DY+AnvB4dqCGUUBClCAAoYW4OLI0ONlcxSgAAW0CbzZHsL5b3YiHE9qu4BRFKCAlAIOqwVXr1yLoo93SFkfi9JHoOpwK6rm3KhPcsWycnEk/8CKiorQ3c27o+WfFCsciUBqWZR6r1FJSYnw8vCuexDe+VNhnCoBVudYeBofgM07WVPJoW03ItL+pKZYBg1PwDfx97D5Wod3EaMpQAEKUMBwAlwcGW6kbIgCFKDA8AQ+6Arjkre70B6MD+9CRlOAAlIKfMUVx5eeWCxlbSxKH4GiST40fXWBPskVy8rFkfwDy83NxcDAgPyFskIKjECgubkZdXV1witjvS8jsP4sYZwqARZbLjwN98Oed4imksM770R4172aYhk0fAGLLQ++yX+EYirJAAAgAElEQVSG1Vkx/It5BQUoQAEKGEaAiyPDjJKNUIACFBi+wOt7Qrj1gx5sHogN/2JeQQEKSCtwTdsmlC3fLG19LCy7Au5iD6aecU12kyqajYsjRQfHsilgAIGKigpMmTJF2EkivB2Btd9BIrJLGKtGgAXehvtgLzxCU7mRPQ8jtP1WTbEMGrmALXc2fE1PAFbnyA/hlRSgAAUooLQAF0dKj4/FU4ACFBidwPEvt8Nrt2BZR3h0B/FqClBAKoHPe5L46mPGeeeBVLiKFjPz4odhd+9RtPrslc3FUfasR5LJ5/PB7/eP5FJeQwGpBVJ30s2YMQOpd3iJPsFNlyHa9XtRmDI/99TdBkfJNzTVG+l4FqEt12qKZdDoBRzFX4dn/B2jP4gnUIACFKCAkgJcHCk5NhZNAQpQYPQCl77Thb9tDwwdNL3EhdQj6xJ8xdHoYXkCBSQRuHLbNlS8tV6SaliG3gITTl6L/Krn9C5D+vxcHMk9Ir7fSO75sLqRC6Tea1ReXi48INL+GELbfiCMUyXAPe57cI45VVO50e4XENx4kaZYBqVPwFl+OtzVV6fvQJ5EAQpQgALKCHBxpMyoWCgFKECB9An87KM+PLS2/xMHTip0Dr3nqDPEdx2lT5onUUA/gf/zAsctfEW/AphZKoFxX4qhYtqPpKpJxmK4OJJxKv+uyePxIBgMyl0kq6PAMAXq6+vR2NgovCrW/xYC604RxqkS4Kq8BK6K8zWVG+t7DYG2+QD4V26awNIc5K5eAGf5GWk+lcdRgAIUoIDsAlwcyT4h1kcBClAgzQLPb/bj+ve693lqba4dVosFm/qjac7K4yhAAT0ELt2zG+MWr9YjNXNKJlA63YP6I/ieI9FYuDgSCfHnFKBAOgXKysowffp04ZHJWBcC605FPLBGGKtCQGoJkVpGaPnEB5cj0DYPyfiAlnDGZEhgOI8UzFAJPJYCFKAABbIswMVRlsGZjgIUoICeAks7wpi7eO8BSyhyWVHhtePjnoiepTI3BSiQBoHZPgu+8+jLaTiJR6gu4Kv0ovUUPmpGNEcujkRC+v08Pz8ffX19+hXAzBRIs0DqDrrU0ij1fiPRJ7TtRkTanxSFKfFzZ+m34a7V9ri9RHA9Am2nIRHZrURvhi7S4oS36RHY8w41dJtsjgIUoAAF/i3AxRG/DRSgAAVMIrAnEMeJi9qxN6jtUXQzSlx4vzNsEh22SQHjCpzfvRcNf//IuA2yM20CFmDOFbfAYk1oizdpFBdH8g6+sLAQPT098hbIyigwTIHW1lZUVlYKr4p0/AqhLca4Y9RR9FV46n8m7DkVkFoWBdrmIhHcoCmeQZkXsLpqhpZHVvf4zCdjBgpQgAIU0F2AiyPdR8ACKEABCmRH4KRFe7Gia3iLoNllLizdO7xrstMNs1CAAloFDvJZcdqjL2kNZ5yBBVpPfxu+Et6BdqARc3Ek7z8AdrsdsVhM3gJZGQWGIVBbW4uWlhbhFfHBD+Bfc3xqjSKMlT3AXnA4vI2PaCozGR8cWhrFB1doimdQ9gTsuQfD0/QILFZP9pIyEwUoQAEK6CLAxZEu7ExKAQpQILsCV77bhRe2BUaUdFapC8s6uDwaER4vooAkAmcPdKPlz/zliyTj0K2MuqMHMGaytr/01q1InRNzcaTzAPaT3mazIR7Xdse0nB2wKgr8W6C4uBizZs0SkiQTQQTbTkds4B1hrOwBttxZQ0sjiy1HU6mpx9PF+pZoimVQ9gUcJcfCU3d79hMzIwUoQAEKZFWAi6OscjMZBShAgewL3LOqD/et7h9V4qnFLqzriyAYS47qHF5MAQroI9DiteKsx1+GJcF/hvWZgBxZyw9xovaw6+UoRtIquDiSczB8TJ2cc2FVwxdwOp2YNm0aUt9p0Se84zaEdz8gCpP+5zbvBHgaH4bVOVZTrcGNFyLa/WdNsQzST8A19ly4qi7TrwBmpgAFKECBjAtwcZRxYiagAAUooJ/AH7b6cfXS7rQU0FzgwEAkgV0B/sVvWkB5CAWyLDA/1IfW37+X5axMJ5NA3ngfJp6wQKaSpKuFiyPpRjJUUEFBAXp7e+UsjlVRYBgCEyZMQE1NjfCKaNefENx0sTBO9gCrqxrexodg9TRpKjX1LqfUO534UUPAXXMznGXfUaNYVkkBClCAAsMW4OJo2GS8gAIUoIAaAss7wzjttQ5E03iHQaXPDp/dgra+qBoIrJICFPj/AnUeK857bgnsg3z0pFm/FnaPAzMv+p5Z29fUNxdHmpgYRAEKjECgqqoKkydPFl6ZCLbBv/bbSMbUXpZa7IXwNj4IW84MYc+pgND2HyGyR9s7kDQdyKAsCFjgbXwYqfdX8UMBClCAAsYT4OLIeDNlRxSgAAXQEYpj7uK92DyQ/pdIpxZHDfkOfNgVoTQFKKCYwHdjg5j+m3cVq5rlplNg6rkvwJ3H913tz5SLo3R+29JzlsvlQjjMhXd6NHmKXgL5+flD7zWy2+3CEgIbzkGs5+/COKkDLA54Gx+APf+zmsoM77oH4Z0/1RTLILkErM6KoUcR2rwtchXGaihAAQpQYNQCXByNmpAHUIACFJBP4MzXO/DGnlBGC5tZ6sJ7HfxFTkaReTgF0iww1m3FRX95B+69A2k+mcepItB4XDuKGx5Spdys18nFUdbJhQmLiorQ3Z2ex+4KkzGAAhkQsFqtmDp1KsrKyoSnh3fdh/DOO4Rxsgd46n8GR9FXNZUZaX8CoW03aYplkJwCqbvKUnceWez5chbIqihAAQpQYEQCXByNiI0XUYACFJBX4Mb3e/CrTYNZKXB2qQtLuTzKijWTUCBdAiciiIOffStdx/EcxQQqD7Oi+pAbFas6e+VycZQ9a62ZcnNzMTDAZbdWL8bJJ9DU1ITx48cLC4v1voLA+jOFcbIHDOe9N9HO3yK4+QrZW2J9GgQcRUfDU/9zDZEMoQAFKEABVQS4OFJlUqyTAhSggAaBR9b2486P+jREpi9kRokL73fyzqP0ifIkCmRWoNBpxeWvLYdva1dmE/F0KQUKJ3jRfMzVUtYmQ1FcHMkwBdZAAeMIjB07FgcddJCwoUR4BwLrvotEeKswVuYAV9WVcI09S1OJqcfxpR7Lx49xBJzlZ8BdvcA4DbETClCAAiYX4OLI5F8Atk8BChhH4K/bA7jsHX1+Edxa5MS2wRj6IgnjgLITChhY4Bu2CD7z9OsG7pCt7U/AVejGtLOuJdB+BLg4kuur4fP54Pf75SqK1VBAo0BOTg5mzJgBj8cjvCK4eQGinc8J42QOcI09B66qyzWVGOt/G4H184EE//hME5hCQe5x34NzzKkKVcxSKUABClBgfwJcHPG7QQEKUMAAAiu7Izj79Q706ri4qc9zIJZIYutgzACibIECxhbw2C24etkq5K3bbexG2d0+BWZe8jjsru3U2YcAF0dyfS34fiO55sFqhieQutModceR6BNpfxyhbTeLwqT+ubPsFLhrbtBUY9z/MQLr5yEZ1ecP3jQVyaBRCXgb7oe98IhRncGLKUABClBAfwEujvSfASugAAUoMCqBnnACZ77egVU9kVGdk46Lyzw2lLisWN0bTcdxPIMCFMigwFedMXz+ydcymIFHyyrQcvJ6FFQ9K2t5utbFxZGu/P+T3Ov1IhAIyFUUq6GABoHUO41S7zYSfYbuvFl3sihM6p87io+FZ/ztmmpMhLYi0Haa8o/k09SsiYMsjhJ4Gx+BzddqYgW2TgEKUEB9AS6O1J8hO6AABUwucPHbXfj7Dnl+qWK3WjClyInlfO+Ryb+ZbF92AYsFuG71ehR/uE32UllfmgXGfTGOihk/TPOpxjiOiyNjzJFdUEBPgdLS0qFH1Ik+yVg3Am3zEfevFIVK+3N74RfhbXhAU33JWBcC6+YiHlitKZ5BagvYcqbB2/QYLLZctRth9RSgAAVMLMDFkYmHz9YpQAH1BW5f2YuF6wakbGRWqQvLOvjccimHw6Io8E+BL7nj+Mrji+lhMoGSqR40fPkak3WtrV0ujrQ5ZSMqLy8P/f392UjFHBRIm4Db7R5aGuXmin9ZHtp2EyLtT6Qtd7YPsucdAm/jo4DVJU6djMCfWhoNvCuOZYRhBBwlx8NTd6th+mEjFKAABcwmwMWR2SbOfilAAcMI/HLDIG5e0SN1P1weST0eFkeBIYGrN27BmGUbqWEiAW+5B1PmcnG0r5FzcSTPPwiFhYXo6ZH7f+fIo8VKZBGYNGkSqqurheVEO36N4JarhXGyBqQeQZZ6FFnqkWRaPoH1ZyHW+7KWUMYYTMBdfQ2c5fMN1hXboQAFKGAOAS6OzDFndkkBChhM4M32EM5Y0qFEV9NKXPi4O4JoIqlEvSySAmYT+Kwnia8/tshsbZu+3zlX3QqLhe+j++8vAhdH8vyj4XA4EI3yOyrPRFiJSKCmpgYTJkwQhSHu/xD+td8GEmremW9118Hb+DBS/67lE9x0OaJdv9MSyhiDCnibFsKef5hBu2NbFKAABYwrwMWRcWfLzihAAYMKdIbiOH1JB9r61PllysRCJzqDcewNxQ06FbZFAbUFrtixA5VvrFO7CVY/LIHJpy9DTsnfhnWNGYK5OJJjylarFYlEQo5iWAUFNAgUFRVh9uzZ4shEGIENZyHW97o4VsIIi6MM3sYHYfNN0VRdaOsNiOz9haZYBhlXwOquh7f5MVidlcZtkp1RgAIUMKAAF0cGHCpbogAFjC1w1dIu/GlrQLkma3LscFiBDf0x5WpnwRQwusCnvMAJC18xepvs7z8E6o4KYEzrHTT5LwEujuT4ShQUFKC3t1eOYlgFBQQCqbvjpk2bhtTySPQJ77gD4d33icKk/LnF6oWn8QHY8w7VVJ/KvWpqkEHDEnAUfgmeBjW/+8NqlMEUoAAFDCTAxZGBhslWKEAB4ws8um4Ad6xU9xcp+U4rxuXY8VF3xPjDYocUUEzg4o49qH1llWJVs9yRCoyZ40Td4deP9HLDXsfFkRyj5eJIjjmwCm0CLS0tqK2tFQZHu19AcONFwjhZAzwN98JR+GVN5UX2PITQ9h9rimWQeQRcFefDVXmJeRpmpxSgAAUUF+DiSPEBsnwKUMA8Am/sCeHM19V4r5FoKjNKXHi/U83nuot6488poKrADJ8FpzzKF1erOr/h1p1b68WkE9V9Mftw+9Uaz8WRVinGUYACKYHKykq0trYKMRLB9fCvOwXJqJr/W95T92M4So4T9pkKiHT8EqEt12mKZZD5BDz1P4Oj6Kvma5wdU4ACFFBQgIsjBYfGkilAAfMJ7A3GccbrHViv0HuNRFOaXerC0g4uj0RO/DkFsilwXm8nGv/2YTZTMpdOAjanDbMuvUGn7PKm5eJI/9k4nU5EIrwzWf9JsAKRQF5eHmbNmoXUo+pEn+DGCxHt/rMoTMqfu8ddB+eY0zTVFu3+E4IbL9YUyyBzClgcpfA2PQabd4I5Adg1BShAAYUEuDhSaFgslQIUMK/AFe924c/b1HuvkWhiM0tdeI/LIxETf06BrAlM9lpx+sKXspaPifQVmHrei3DnLtW3CMmyc3Gk/0AKCwvR09OjfyGsgAIHELBYLEPvNSorKxM6hXffj/CO24VxMga4Ki+Cq+JCTaXF+hYj0HY6gKSmeAaZV8Cedwi8TY8DFrt5Edg5BShAAQUEuDhSYEgskQIUMLfAI2v7cedHfYZFOKjYiQ19MfhjCcP2yMYooJLAmf4eTPzTcpVKZq0jFGg8vgPF9Q+M8GpjXsbFkf5zTd3F0d/fr38hrIACBxBoaGhA6l+iT6x3EQLrzxCFSflz55h5cI+7VlNt8cH3EWibj2R8QFM8gyjgLPsu3DXfJwQFKEABCkgswMWRxMNhaRSgAAWW7A7h7DfUfBb6cKbXlO+AP5bETn9sOJcxlgIUyIBAo9eKc556FdYI/3nMAK9UR1Z82opxh94oVU16F8PFkd4TYH4KyC9QXl6OqVOnCgtNRHYi0DYPieAGYaxsAY7S4+GpvVVTWYlg2z/6jOzWFM8gCvxLwF1zE5xlJxGEAhSgAAUkFeDiSNLBsCwKUIACe1LvNVrSgY39UVNgjPXakO+0YW0v32tgioGzSakFTosM4KDf8hFmUg8pDcUVNHvRcuzVaTjJOEdwcaTvLL1eLwIB4z2aV19VZk+ngM/nw8yZM+HxeITHBrdcjWjHr4VxsgU4io6Ep/5uTWWllkWBttOQCK7XFM8gCnxCwOqCL/W+o9w5hKEABShAAQkFuDiScCgsiQIUoEBK4LJ3uvDX7eb65YnHZkFzgRMfdIX5JaAABXQUqPZYccHv3oSz11z/GaQjuS6pnXkuTD/3Ol1yy5qUiyN9J1NUVITu7m59i2B2ChxAYMqUKaioqBAaRdqfQGjbTcI42QLs+Z+Bt+lRAFZhaanH0qWWRvHBFcJYBlBgfwI27yR4mx+HxV5EJApQgAIUkEyAiyPJBsJyKEABCqQEHlrTj599bNz3GommPKvUhWUdXB6JnPhzCmRS4KREALN+/XYmU/BsCQRmXPo0HM5NElQiRwlcHOk7B95xpK8/sx9YoK6uDs3NzUKm2MA7CKxV7/Fbtpzp8DY9AostX9hjKiDQNhexvtc1xTKIAgcScBQfC8/424lEAQpQgAKSCXBxJNlAWA4FKECBxbuDOPeNTtNDzC51YSmXR6b/HhBAP4EylxWX/H0ZPLt79SuCmTMuMOGUTcivfDrjeVRJwMWRKpNinRTIrkBJScnQI+pEn2SsF4H1ZyI++L4oVKqfWz1N8DY+AqurUlNdwY0XINr9F02xDKKAFgF39TVwls/XEsoYClCAAhTIkgAXR1mCZhoKUIACWgR2B+I4fUkHNg+Y471GIpMZJS6838k7j0RO/DkFMiVwgiWET/3yzUwdz3MlEKj+fAKVs26RoBI5SuDiSL855OXlob+/X78CmJkC+xFwuVyYMWMGUt9R0Se07QeItD8mCpPq51ZnBTyND8PmbdFUV3DLNYh2/EpTLIMooFnAYoO36QnY8w7RfAkDKUABClAgswJcHGXWl6dTgAIUGJbApW934W87+E6R/0SbXOTELn8c3eH4sCwZTAEKjF4gz2HFlW9+iJxNe0d/GE+QUqB4igeNR14jZW16FMXFkR7q/8jJ9xvpZ8/MBxaYOHEixo0bJ2SKdj6H4OYFwjiZAiy2PHgbH4Itd5amskLbf4jIntQ7kPihQPoFbL7J8DY9CYtd2+MS018BT6QABShAgf8U4OKI3wcKUIACkgg8sKYfd5n4vUYHGsP4XAeSAO/EkuS7yjLMJfB1ewSffYrvMDDq1D1lHhw0j4ujf82XiyP9vulOpxORSES/ApiZAvsQqK6uxqRJk4Q2cf9KBNadjGTcL4yVJ8AKb+ODsBd8TlNJ4V13I7zzZ5piGUSBkQo4Sk+Ap/ZHI72c11GAAhSgQBoFuDhKIyaPogAFKDBSgUW7gjj/Tb7X6EB+xW4byj02rOrhL5VG+j3jdRQYiYDTasE1H6xBweqdI7mc1yggMOeqO2GxqPTLzsyhcnGUOdsDnWyxWJBMpv5EhB8KyCNQUFCAOXPmIPX9POAnEUFg47mI9b4qT/EaKvGMvxOO4mM0RAKR9scR2nazplgGUWC0Au6aG+AsO2W0x/B6ClCAAhQYpQAXR6ME5OUUoAAFRiuw0x8beq/R1sHYaI8y/PVWCzC12IXlfO+R4WfNBuUSONIVwxFPvCZXUawmbQKtp6+Ar+SFtJ2n8kFcHOkzvdQv6Ht7e/VJzqwU2IeA3W7H9OnThx6hKPqEd96J8K57RWFS/dxdcyOcZSdrqina+TyCm6/UFMsgCqRDwGJ1w9v8JGw5M9JxHM+gAAUoQIERCnBxNEI4XkYBClAgXQIXv92Jv+8Ipus4U5wzq9SFZR1hU/TKJikgi8B1bRtQsnyrLOWwjjQK1B4VRHnr7Wk8Ud2juDjSZ3aFhYXo6enRJzmzUmAfAs3NzairqxPaRLv/jODGC4VxMgW4qi6Ha+w5mkqK9byIwIZzNcUyiALpFLDlTIe3+QlYrN50HsuzKEABClBgGAJcHA0Di6EUoAAF0i1w3+p+3LOqL93HmuI8Lo9MMWY2KZHAF9wJHP24Wo/hkYhP6lLKZjox/gvXS11jtorj4ihb0p/Mw0fV6ePOrPsWqKiowJQpU4Q8ieAGBNpOQyKySxgrS4Br7FlwVWm7eyjW/xYC608HEvxjLVnmZ7Y6UnfFpe6O44cCFKAABfQR4OJIH3dmpQAFKIBXdgZxwVt8r9FovgrTip1Y3RtFOM73IozGkddSQKvAVVu2Yuw7G7SGM04RgZxxXkz+ztWKVJvZMrk4yqzvvk53OByIRqPZT8yMFNiHQG5uLmbPno3U91L0CW66GNGuP4nCpPm5s+w7cNdoe09R3P8RAuvnIxntkqZ+FmJOAXftLXCWnmjO5tk1BShAAZ0FuDjSeQBMTwEKmFNguz+GM5Z0YBvfazTqL8CEAgd6IgnsCcRHfRYPoAAFDizwGW8S31i4iEwGE7DarZh9Of+iNzVWLo6y/+XmY+qyb86M+xeYNm0axowZIyQK734A4R23CeNkCXAUfw2e8T/VVE4itAWBtnlIhPl4Wk1gDMqogMWWN/TIOptPfBdgRgvh4RSgAAVMKMDFkQmHzpYpQAH9BS58qxMv7+R7jdI1iWqfHW67Bev7+BfL6TLlORTYn8Blu3eh+rU1BDKYwLTzXoEr9y2DdTX8drg4Gr7ZaK/Iy8tDf3//aI/h9RQYtUB9fT0aGxuF58R6X/3HI9wU+dgLPgdv48Oaqk1GO4eWRvHAKk3xDKJANgTsuQcPLY9gsWcjHXNQgAIUoMA/Bbg44leBAhSgQJYFHmsbwG0f9mY5q/HT5TqsqMuzY2VXxPjNskMK6Cgwx2vBtxe+rGMFTJ0Jgcbju1Fcf28mjlbqTC6OlBoXi6VA2gTKysowffp04Xmp9xkF15+JeECNP6Cw5c6Gt2khLFaPsLfUu4z8bachPvCuOJYRFMiygHPMaXCPuy7LWZmOAhSggLkFuDgy9/zZPQUokGWBld0RzF28FyG+kydj8jNLXHivky/xzRgwD6YAgAu79mL8Sx/RwkACYw+1oebTNxioo5G1wsXRyNxGepXX60UgEBjp5byOAmkR8Hg8mDVrFlLfR9EntOVaRDqeFYVJ8XObdyK8TY/C4ijTVE9g/ZmI9b6iKZZBFNBDwFN3Gxwl39AjNXNSgAIUMKUAF0emHDubpgAF9BI4fUkH3moP6ZXeNHlnl7qwtIPLI9MMnI1mXWCq14K5vOso6+6ZTJjf6MWEb16dyRRKnM3FUXbHVFRUhO7u7uwmZTYK/JdAa2srKisrhS6R9icR2qbG++CsrnHwNj0Cq7te2FcqILjpMkS7fq8plkEU0EvA4iiGt+lJ2LwtepXAvBSgAAVMJcDFkanGzWYpQAE9Be5f3Y+7V/XpWYKpcvPOI1ONm83qIHBOfzea/7JCh8xMmQkBR44TM86/PhNHK3UmF0fZHZfP54Pf789uUmajwH8I1NbWoqVF/Evo1OPb/GtPBpCQ3s9iL4K36WHYfFM11Rra+n1E9j6lKZZBFNBbwF7weXgbH9K7DOanAAUoYAoBLo5MMWY2SQEK6C3w7t4wTnttr95lmC7/lCIntgzE0B+V///km244bFh5gQleK85a+JLyfbCBfwvMvPRXsDvbTE3CxZGpx8/mTSZQXFw89Ig60ScZ60Nww7mIDbwjCtX/51YnvA0PwZ7/aU21hHfcjvDu+zXFMogCsgi4q6+Cs/xMWcphHRSgAAUMK8DFkWFHy8YoQAFZBKKJJE57rQPL+d4dXUbSmOdAKJHE9sGYLvmZlAJGFjg92IfJf3jPyC2aqrcJp2xDfuUTpur5v5vl4ih748/NzcXAwED2EjITBf5DwOl0YubMmcjLyxO6hLbdgkj7QmGcDAGe+rvhKDpSUynh3Q8ivOMnmmIZRAGpBKwu+Jqfhi1nmlRlsRgKUIACRhPg4shoE2U/FKCAdAJ3ftSHR9b2S1eXmQoa47GhyGXDmt6ImdpmrxTIuMB4jxXn/WoJbAG+Uyzj2FlIUHV4AlVzbslCJnlTcHGUvdnw/UbZs2am/xWYMGECampqhDTRzt8guPkqYZwMAZ7aH8JR+i1NpUT2PoPQVj6eVBMWg6QUsOcdCm/zk1LWxqIoQAEKGEWAiyOjTJJ9UIACUgos3h3EuW90Slmb2YpyWi2YVOjEii7+gttss2e/mRX4bmwQ03/zbmaT8PSsCBRNdqPp6GuzkkvWJFwcZW8yLpcL4TD/Ozl74sz0L4GqqipMnjxZCBL3f4RA21wkY73CWL0D3NXXwFk+X1MZ0a4/IrjpEk2xDKKAzAKuyovgqrhQ5hJZGwUoQAGlBbg4Unp8LJ4CFJBZYCCawNzFHbzLRbIhzSp1YVkHf1El2VhYjsICFW4rLn7hHTg7+cgphcc4VLq7xI2pp3NxpPocWT8FKLB/gfz8fBx88MGwWCwHZkpGEdhwPmK9L0vP6aq4AK7KizXVGet9FYH1qXfD8P2fmsAYJL2At/kXsOd9Svo6WSAFKEABFQW4OFJxaqyZAhRQQuCWFT14esOgErWarUguj8w2cfabaYFvJ4OY86u3Mp2G52dBYM6Cu2GB/H9dnykK3nGUKdlPnpv65X1fX192kjELBf4pYLVaMWPGDBQXFwtNwjt/ivCue4Rxegc4x8yFe5y2R87FB99DoO0MJON8hLbec2P+9AnYcmbA1/I0YHGk71CeRAEKUIACQwJcHPGLQAEKUCADAn/bHsCl73Rl4GQemS6B6SUufNAVRiKZrhN5DgXMK1DktOLyV9+Hd3u3eREM0nnr6R/BV/J7g3Qz/Da4OBq+2UiuKCwsRE9Pz0gu5TUUGLFAU1MTxo8fL7w+2v0XBDdeIIzTO8BR8k146n6iqYxEcEm20AkAACAASURBVB0CbfORiOzWFM8gCqgk4Bp7FlxVV6pUMmulAAUooIQAF0dKjIlFUoACKgnsDcYx97W92DIQU6lsU9aaeudRezCOzlDclP2zaQqkU+CbtjA+/fQb6TySZ+kgUHtUCOWtt+mQWY6UXBxlZw6pOz8SCT4qKzvazJISGDt2LA466CAhRiK0ceiunER4qzBWzwB74RHwNtyvqYREZBcCbfOQCK7XFM8gCqgo4G18GPaCz6lYOmumAAUoIK0AF0fSjoaFUYACqgpc/143nt/sV7V809Vdm2uH1WLBpv6o6XpnwxRIp4DPbsFVSz9CXlt7Oo/lWVkWKJ3uRP0R2h57lOXSspKOi6PMMzscDkSj/O/czEszw78EcnJyMHv2bDidTiFKcNOliHb9QRinZ0DqfS7epscAi11YRuqxdKmlUXxwhTCWARRQWcDmnQRvy1Ow2PJUboO1U4ACFJBKgIsjqcbBYihAAdUFfrfFj2uX8VFNqs2x0GVFpc+Oj7sjqpXOeikglcDXHFF87hdLpKqJxQxPwFfpQesp1wzvIgNFc3GU+WHyMXWZN2aGTwpMmzYNY8aMEbKEdz+I8A5tj34THpahAJtvCrxNC2GxF2rIkESg7TTE+l7XEMsQCqgv4BxzKtzjvqd+I+yAAhSggCQCXBxJMgiWQQEKqC+wdTCG0xbvxZ4gH3um6jRnlLjwfmdY1fJZNwV0F7BagOtWtaFo5Xbda2EBIxOwWC2Yc+VNI7vYAFdxcZT5Iebn56Ovry/ziZiBAsDQO41S7zYSfWJ9i4feASTzx+quh7fpUVhd1ZrKDG44H9Gev2qKZRAFjCLgqb8bjqIjjdIO+6AABSigqwAXR7ryMzkFKGAkgcvf6cJftgeM1JIpe5ld6sLSDi6PTDl8Np0WgS+54vjKE4vTchYP0Udg6vmvwZ1jzjvHuDjS5zvHrBTIhEBpaSlmzJghPDoR2YPghnMQ968UxuoVYHGMgbfpEdi8EzWVENxyNaIdv9YUyyAKGEnA6h4PX8vTsDjKjNQWe6EABSigiwAXR7qwMykFKGA0gWc2DOIHK3qM1pZp+5lV6sIyLo9MO382PnqBazZuRtmyTaM/iCfoItBwXC9KGu7WJbfeSbk4yuwEPB4PgsFgZpPwdAoAcLvdQ+818nq9Qo/QlusQ6filME6vAIvNB0/jw7DnztFUQmj7LYjsWagplkEUMKKAo/QEeGp/ZMTW2BMFKECBrApwcZRVbiajAAWMKLCuN4q5r+1FXyRhxPZM29PUYhfW9UUQjCVNa8DGKTBSgcM9SRzz2KKRXs7rdBYoP8SG2sNu0LkKfdJzcZRZ96KiInR3812QmVXm6SmByZMno6qqSogR2fsLhLbK/Z933sYHYS/4grCXVEB4110I7/y5plgGUcDIAp662+Ao+YaRW2RvFKAABTIuwMVRxomZgAIUMLrAeW924tVd/OtZI865ucCBgUgCuwJ8b5UR58ueMitw5fbtqHizLbNJeHpGBPLqPZh4/DUZOVv2Q7k4yuyEcnJyMDg4mNkkPN30AjU1NZgwYYLQIT6wFP62U4FERBirV4Bn/O1wFB+rKX2k/TGEtv1AUyyDKGB0AatrHHwtz8LiHGP0VtkfBShAgYwJcHGUMVoeTAEKmEFg4boB3L6y1wytmrbHSq8dPocFbX1R0xqwcQqMROBQL3D8wldGcimv0VnA7rVj5oXf17kKfdJzcaSPO7NSIF0CqbvaUo+oE32S8X4EN5yPWP+bolDdfu4e9304x3xXU/5o528Q3HyVplgGUcAsAs6yk+Cuucks7bJPClCAAmkX4OIo7aQ8kAIUMIvAB11hzH2tA5E4H2Vm9Jn77BY05DvwYZe8f5Fq9BmwPzUFLtm7BzWLVqlZvMmrnnnpb2F3mm92XBxl7ovPu40yZ8uT/yHgcDgwc+ZM5OfnC0lC23+IyJ5HhXF6BbgqL4Wr4jxN6aM9f0Nwg7ZYTQcyiAIGEvA23A974REG6oitUIACFMieABdH2bNmJgpQwGAC85d04O32kMG6YjsHEphV6sKyjjCRKEABjQIzvRacvPBljdEMk0mg5ZSdKKg038vVuTjK3LeQ7zfKnC1P/odAS0sLamtrhRzRzucR3HylME6vAGf5GXBXL9CUPnXHVHD9mUgm+P9JNIExyHQCNt9keFt+CYvVa7re2TAFKECB0QpwcTRaQV5PAQqYUuDeVX24d3W/KXs3e9OzS11YyuWR2b8G7H8YAuf3dKLhxQ+HcQVDZRCo+mwCVQffIkMpWa2Bi6PMcbvdboRC/OV25oTNfXJlZSVaW1uFCPHAxwi0nY5ktEMYq0eAs/REuGu1/Wdv3L8SgfVnIBnt1KNU5qSAMgKusWfDVXWFMvWyUApQgAKyCHBxJMskWAcFKKCMwEfdEZzy6l5EEnxEnTJDS3OhM0pceL+Tdx6lmZXHGVSg1WvF/IUvGbQ747ZVOMGN5mOuNW6D++mMiyPTjZwNG0AgLy8PBx98MKxW64G7ScYQ2HgBYj1/l7JrR9FR8NTfpam2RGgzAutPRyK0RVM8gyhgdgFv89Ow5x1sdgb2TwEKUGBYAlwcDYuLwRSgAAWAC97qxCs7g6QwuUBrkRPbB+PojcRNLsH2KSAWOMvfgwl/Wi4OZIQ0Aq4iF6adeZ009WSrEC6OMiOdeudMX19fZg7nqaYWsFgsQ+81Ki4uFjqEd/4M4V13C+P0CLDnHwZvk7bHg6bulgq0zUc8YL730OkxG+Y0hoA971PwNv/CGM2wCwpQgAJZEuDiKEvQTEMBChhD4LlNfnz//W5jNMMuRi1Qn+dALJHE1sHYqM/iARQwskCT14pznlwES4yLVpXmPGfB/bDAXI9A4uIoM9/QwsJC9PT0ZOZwnmpqgYaGBqT+JfpEe/6K4IbzRWG6/NyWMwPepsdgsfnE+RMh+NvmIT7wrjiWERSgwCcEXFVXwjX2LKpQgAIUoIBGAS6ONEIxjAIUoEB7MD70iLodfi4J+G34t0Cp24ZStxWre6NkoQAFDiAwL9yPKb9bRiOFBCafvgY5Jb9RqOLRl8rF0egN93VC6hFiiUQiM4fzVNMKlJeXY+rUqcL+hx7rtuFsJIIbhLHZDrB6mofuNLI6yzWlDqw/E7HeVzTFMogCFPikQGo56235JWzeSaShAAUoQAENAlwcaUBiCAUoQIGUwA9W9OCZDYPEoMD/CNitFkwpcmI533vEbwcF9iswzmPFhc+/Dnt/iEqKCNQeGUL5lNsUqTY9ZXJxlB7H/zzF4XAgGuUfV6Rf1twn+nw+zJkzB06nUwgR3HQZol2/F8ZlO8DqrIS36VFYPY2aUgc3XYpo1x80xTKIAhTYt4Cj8EvwNNxHHgpQgAIU0CDAxZEGJIZQgAIUWLI7hLPf6CAEBQ4oMLvUhaUdYSpRgAL7ETgl7seM596hjyICJVOdaPjy9YpUm54yuThKj+N/nsLH1KXflCdi6E6j1B1Hok9kz0MIbf+xKCzrP7fY8+FtfAS2nOmacoe2fg+RvU9rimUQBShwYAF37Q/gLP02mShAAQpQQCDAxRG/IhSgAAU0CJz86l7eTaLBiSHArFIXlnF5xK8CBfYpMMZlxaUvLoVrTx+FFBDwjnVjyqnXKlBp+krk4ih9lv86KT8/H319/Gc+/bLmPbGurg7Nzc1CgFjfawi0zRPGZT3AYoO38WHY8w/TlDq84zaEdz+gKZZBFKCAWMDqHDv0yDqrq1oczAgKUIACJhbg4sjEw2frFKCANoGH1vbjZx/xFx7atBiVEphe4sJH3RFEE0mCUIAC/yXwLUsIh/zyTbooInDwglsAmOfdNFwcKfLFZJmmFSgpKcHMmTOF/Scj7QhsPB/xweXC2GwHeOp/DkfR0ZrSphZGqcURPxSgQHoFHCXHw1N3a3oP5WkUoAAFDCbAxZHBBsp2KECB9Aqs7Y3ilFfb4Y9xAZBeWeOfNrHQia5QHO3BuPGbZYcUGIZAvsOKK99YAd/mzmFcxVC9BKae/ybcOYv0Sp/1vFwcpZfc4/EgGAym91CeZloBl8uF2bNnI/V+I9EntPV6RPY+IwrL+s+H84is1KPpUo+o44cCFMiMwHCWuJmpgKdSgAIUkFuAiyO558PqKEABnQUue6cLf90e0LkKpldVYFyOHQ6rBRv7+VJwVWfIujMjcKw9gsOeej0zh/PUtAo0HNeLkoa703qmzIdxcZTe6fD9Run1NPtpkydPRlVVlZAhsvcphLZ+XxiX7QB39QI4y8/QlDba9UcEN12iKZZBFKDAyASsnib4Wp5F6p1j/FCAAhSgwP8KcHHEbwUFKECB/Qj8fosf1yzrpg8FRiWQ77SiJseOld2RUZ3DiylgJAGXzYJrlq9G/ppdRmrLkL2MmWND3eE3GLK3fTXFxVF6R52Tk4PBwcH0HsrTTClQXV2NSZMmCXuPDyxDYP18JON+YWw2A1wV58FVeammlLHeRQhsOAtImucxoZpgGESBDAg4x54Jd9VVGTiZR1KAAhRQX4CLI/VnyA4oQIEMCHSHE0OPqNs8EMvA6TzSjAIzSlx4vzNsxtbZMwX2KXCUM4YvPvkadSQXyKv1YOKJ10heZfrK4+IofZY8iQLpEkjduTZnzhzhccn4AIIbL0CsT647Wp1l34W7RtsdUP9YfJ2JZLxf2C8DKECBdAhY4Jvwa9hypqfjMJ5BAQpQwFACXBwZapxshgIUSJfAjz/sxRNtA+k6judQYEhgdqkLSzu4POLXgQL/Erh+3QYUr9hKEIkFbC4bZl3CO44kHpG0pfFuI2lHo1Rhdrsds2bNQn6++FFSoe0/QmTPI1L15yg+Fp7xt2uqKR5Yi+D6M5CI8G5cTWAMokCaBOyFX4S34YE0ncZjKEABChhHgIsj48ySnVCAAmkSeLs9hPlLOtJ0Go+hwCcFZpa68B6XR/xaUGBI4AvuBI5+/FVqSC4w87I/wu74UPIq01Me7zhKj2PqlKKiInR385G/6RM150nNzc2oq6sTNh/t/C2Cm68QxmUzwF7wBXgbH9SUMhHeicD605EItmmKZxAFKJBeAU/dT+Ao+WZ6D+VpFKAABRQX4OJI8QGyfApQIP0Cp73WgXf3htJ/ME+kwD8FDip2YmN/DINRPrueXwoKXL1lK8a8s4EQEgu0nLIbBZVy/RV/pri4OEqfrNvtRijE/z2VPlHznVRRUYEpU6YIG48HViO4/iyp7tSx5c6Br/lxwOIU1p+M9Q29lyk+uEIYywAKUCAzAlZPA3wTnoPFlpeZBDyVAhSggIICXBwpODSWTAEKZE7gsbYB3PZhb+YS8GQK/FOgMd+BYCyJHX6+R4tfCnMLfMaTxDceW2RuBMm7r/xsEtUH/0DyKtNTHhdH6XHkKRQYrUBubi4OOeQQWK3WAx+VjCOQeq9Rz4ujTZm2623eSfA2PwaLvVjDmQkE2uZJ914mDYUzhAKGE3CNPQeuqssN1xcbogAFKDBSAS6ORirH6yhAAcMJbOyP4pRX96I3wrtADDdcSRsq99pQ4LRhbW9E0gpZFgWyI3D5rp2oWrI2O8mYZdgCBc1utBx77bCv+3/s3XecHXW5P/DPzDln5pTtLdnNJrvJZkuy6WVTaHq9WH/Xi6hXEdSLUkMCUkQgBBARC1bUi3ohgBQR8aJUMST0lkILISTZTS+b7fX08nvNYkOSzJxz5syZ8pnX677uHzzf5/s87+8Qwz47M1ZcwMGRPqemfI9mcHBQn2TM4kiBBQsWoKKiQrX3yIGfInLwZtU4owJEbx38jasheus1bRnqWI5Y3+OaYhlEAQrkWEBwjT115ArMzvFGTE8BClDAGgIcHFnjnFglBShggMAV6/vw0J5RA3biFhT4h4DXJaClRMLrvRGyUMCxAov9wOdXr3Vs/2ZvXCqWMO/8VWYvU5f6ODjShZHfN9KH0bFZGhoa0NjYqNp/rP/PCLVfoBpnVIDgKR8bGrkCMzRtGdp1BWI9v9cUyyAKUMAYAU/pR+Gb+gtjNuMuFKAABUwuwMGRyQ+I5VGAAsYIPLY3iMte6TVmM+5CgSMILKyUsaGbwyPeHM4V+FrPYdQ/+ZZzAUze+aIrb4OQOmjyKrMvj4Oj7A2VDC6XC4lEQp9kzOIogaqqKsybN0+152R4N5SndRLBraqxhgSIXvgbb4W7aImm7cJ7b0D08O2aYhlEAQoYK+Cb8kN4yk8xdlPuRgEKUMCEAhwcmfBQWBIFKGCswEgsiTOe6sL2wZixG3M3CvyLQFuljPUcHvG+cKjAXL+AL69+0qHdm7/tmWdvR6D8d+YvNMsKOTjKEhCA2+1GPM7v92Uv6bwMfr8fixYtgizLqs2Hdl6GWO+DqnFGBfin3gJ36Yc1bWe21+tpKppBFHCQgOhrRmDa/RBcBQ7qmq1SgAIUeL8AB0e8KyhAAccL/GjzIG59Z8jxDgQwh8D8ChmbevjkkTlOg1UYLbBsqBdNj71u9LbcT4NA/cfCGD/7Jg2R1g7h4Cj78yspKcHAwED2iZjBcQJz5szB+PHjVfuOdv4vwvu+qxpnVIBv8vfhqfi0pu2inasR3vdtTbEMogAF8icg1yyHPOHi/BXAnSlAAQqYQICDIxMcAkugAAXyJ7CxO4IvPd2VvwK4MwWOIDCjVMLBYAJ9Eb7mhzeIswSm+0Wcs3qNs5q2SLflsyQ0ftz+3zni4Cj7G5KDo+wNnZihvr4eLS0tqq3HB59FcPtXAKRUY40I8E5aBWncf2vaSvmekfJdI14UoIAFBARp7KkjV2CmBYpliRSgAAVyI8DBUW5cmZUCFLCIwLnPdeO5zrBFqmWZThKYXOgGIGDXMF+h6KRzZ6/A2aEBtP5pEylMJuAb58XsM1earCr9y+HgSH9TZqSAmkB5eTkWLlyoFoZUrAvB9hVIjGxUjTUiQJ7wNcg1KzRtFet/HKH25ZpiGUQBCphDwFP2CfgabjZHMayCAhSgQB4EODjKAzq3pAAFzCFwX8cIrn+13xzFsAoKHEGgXHZhfMCFLX1R+lDAMQINPhHL7nsarhCHpmY79MVXfg9I2fvPIw6OsrvrvF4vwmH+Qk52is5aLUnS2HeNAoGAauPhPdcg2nWPapwRAdL4r8I78SpNW8WHnkdox7lIJfnvhiYwBlHARAK+KT+Gp/yTJqqIpVCAAhQwToCDI+OsuRMFKGAigaFoEp9fdxi7h/nxZhMdC0s5goAgAHPLZbzK7x7x/nCQwH/HhjHnD+sd1LE1Wp27fD3kgiesUWyGVXJwlCHcX5eVlZWhr68vuyRc7SiB1tZWTJw4UbVnZWCkDI7McHkq/wu++u9oKiUx+gaCO85BKtajKZ5BFKCAuQRc/unwT7sfgugzV2GshgIUoIABAhwcGYDMLShAAfMJ/GLLIH7x9pD5CmNFFDiKwMJKGRu6I/ShgCMEJnhFXPTQi5D6Rh3Rr1WanPrpQVQ02vuVLRwcZXc3FhYWYnh4OLskXO0YgdraWsyYMUO138TIpneHL/EB1dhcB3jKPgZfw881bZMM70Rwx9lIhndrimcQBShgTgG55kLIEy4yZ3GsigIUoEAOBTg4yiEuU1OAAuYUUL4Z8/m1XRiOJc1ZIKuiwFEEODzireEkgS+kgmj73UtOatn0vVYtdGHKh64zfZ3ZFMjBUTZ6XEsB7QLFxcVYsmSJ6oJUYgShjhWIDz6rGpvrAHfx8fA33alpm7HvMW0/G4ngW5riGUQBCphXQHAVITD9DxC9U8xbJCujAAUokAMBDo5ygMqUFKCAuQWU7xop3zfiRQErCswtl/D2QAyRRMqK5bNmCmgWqJBEXLpuI3z7+S06zWg5Diyc5EXrF1bmeJf8pufgKHN/5Rs1o6N8SjBzQeesFEURbW1tKCkpUW06vO+7iHb+r2pcrgNcgTnwN98BwVWoulUqGUJo+1mID7+sGssAClDAGgJS1enw1l1vjWJZJQUoQAGdBDg40gmSaShAAWsIbOyO4EtPd1mjWFZJgaMItJR4MBBNojOYoBEFbC3wGTGC4+993tY9Wqk50SOi7dJvWqnktGvl4Chtsr8v4PeNMrdz2srm5mZMnjxZte1Y74MI7bxMNS7XAaJvKvxNt0OUajRtpbxWLz6wVlMsgyhAAesIBFrug6twoXUKZqUUoAAFshTg4ChLQC6nAAWsJXDRiz1YcyBkraJZLQWOIFAbcMPvFrB9MEYfCthWoMAt4IqXN6Og/bBte7RaYwsufRxuz0arla25Xg6ONFO9L9Dn8yEU4t+xMhd0xsrq6mrMnj1btdlEcCtC7RcgGdmjGpvLAFEaD3/Taoi+Zk3bhHZegljvnzTFMogCFLCWgKf0o/BN/YW1ima1FKAABbIQ4OAoCzwupQAFrCXwxP4gLn6p11pFs1oKHEOg0CNicpEbb/ZG6UQB2wp80hPDv92V/29b2BY4zcamnXEIxbW3prnKOuEcHFnnrFip9QQKCgrGvmvkcrlUik8i1L4Csf4/57VJwVUAf9NtcBUs0FRHeM81iHbdoymWQRSggDUFlMGRMkDiRQEKUMAJAhwcOeGU2SMFKDAmcMZTXXi1J0INCthOYEGFjI28t213rmzoXQG3AFy9eRtK3tpPEhMITDgphYlLbjBBJbkpgYOjzFyLioowNDSU2WKucozAggULUFFRodpv5ODNiBz4qWpcrgP8jbfCXfJBTdtE9n8fkUO/0hTLIApQwLoCyqvqlFfW8aIABSjgBAEOjpxwyuyRAhTAve0juOE1fmCdt4J9BdoqZazv5mDUvifs7M4+Kifw0TufdjaCSbovafSi5dMrTVKN/mVwcJSZKb9vlJmbk1ZNmTIFTU1Nqi3H+59AsH2ZalyuA3xTfgxP+Sc1bRM5dAsi+3+gKZZBFKCA9QW8dddDqjrd+o2wAwpQgAIqAhwc8RahAAVsLzAQTeK0tYexZyRu+17ZoLMF+OSRs8/f7t2vbN+Jyo277N6m6fvzFHow/4JrTF9npgVycJSZnNvtRjzOv2dlpmf/VZWVlZg/f75qo8r3jJRX1CWCW1RjcxmQzg+Fo113I7zn2lyWw9wUoIDJBETvFASm/wGCq8hklbEcClCAAvoKcHCkryezUYACJhT42ZZB3PI2X59iwqNhSTkQmFkmYc9wHEOxZA6yMyUF8ifwb94kPnnHU/krgDv/XWDxlXcCqb22FOHgKP1jVb5Xk0gk0l/IFY4Q8Hq9Y981kmVZtd/Qrq8j1vN/qnG5DJBrvw65+jxNW8R6/4TQzks0xTKIAhSwl4BccyHkCRfZqyl2QwEKUOBfBDg44i1BAQrYWqBjKIbT1nVhhD9Et/U5s7n3Ckwt8iCaTGEvn7LjrWEzgW/s3YvqF3fYrCvrtTPz7HYEyn9rvcI1VMzBkQakfwkpKSnBwMBA+gu5whECs2fPRnV1tWqv0c5bEd73HdW4XAbI1edDrr1M0xbxgbUItp8PpDg01QTGIArYTEB52kh56kh5+ogXBShAAbsKcHBk15NlXxSgwJjAdZv6cf/OEWpQwHECVT4XymUXtg5EHdc7G7avwHF+4LOr19q3QYt0VvexCKpnf98i1aZXJgdH6Xkp0RwcpW/mlBV1dXWYNm2aarvxoecR3HE2kMzf31mkqjPgrfumaq1KQGJ4PYI7zkUqwTcaaAJjEAVsKqB850h5tSUvClCAAnYV4ODIrifLvihAAazvjuC/n+6iBAUcKyCJAlpLJbzWG3GsARu3n8Alhw9i0lNb7deYhToqmyGh6f+tslDF2kvl4Ei7FSMpcCyBsrIytLW1qSKlYt0IdqxAYniDamyuAjzl/wnflB9pSp8IbkVoxzlIRg9qimcQBShgb4FAy31wFS60d5PsjgIUcKwAB0eOPXo2TgH7C6x4sQdrD4Ts3yg7pICKwMJKGRu6OTzijWIPgYV+AaevftIezVi0C2+FjDlnXW3R6o9dNgdH6R2r8t2aSIT/+5Kemv2jPR4PFi1ahIKCAtVmw3uuRbTrbtW4XAW4S/4N/sb/1ZQ+Gdk/9mRUMrRdUzyDKEAB+wt4Sj8K39Rf2L9RdkgBCjhSgIMjRx47m6aA/QUe3xfEpS/32r9RdkgBjQJtlfLYU3i8KGAHgQv7ujHlL2/aoRXL9rBk5Y+QSoxatv6jFc7BUXpHWlpaiv7+/vQWMdr2Aq2trZg4caJqn9GuexHek7+nF5WnBAJNdwCiV7XWVHxgbGiUGHlVNZYBFKCAswSUwZEyQOJFAQpQwG4CHBzZ7UTZDwUoMCbwhXWH8Xpv/t6TzmOggBkF5lXIeKM3gkTKjNWxJgpoF5jlF/AVPnWkHSwHkXNWbII38FgOMuc3JQdH6fkXFRVhaIjfeUlPzd7REyZMwMyZM1WbVAYwwfZlUF5Vl4/L5W+Bv+kOCJ5K9e1TCQR3nIX44LPqsYygAAUcJzA2hG65z3F9s2EKUMD+Ahwc2f+M2SEFHCdw944R3Pg6f/vVcQfPhjUJTC+V0B1OoDuU0BTPIAqYVeD8kT40P/KaWcuzfV1TPz2IisabbdcnB0e2O1I2ZKCAMkhcunSp6o7K04qhjhWIDz6jGpuLAFGuhb/pdojeKZrSK7XG+uw3KNfUPIMoQAFNAt76b0Gq/IKmWAZRgAIUsIoAB0dWOSnWSQEKaBLoiyRx2trD2Dca1xTPIAo4UaCuwA23KKBjKObE9tmzTQSa/SLOv/NJ8BG6/Bxo1QIXpvz7dfnZPIe7cnCkHdfv9yMYDGpfwEhbCwiCMPZdo5KSEtU+w/u+h2jnr1XjchEguEvGhkauwCxN6UO7rkCs5/eaYhlEAQo4V0B5ijEw/UFAkJyLwM4pQAHbCXBwZLsjZUMUcLbAT98axK+28pUpzr4L2L0WgVJZRG3Ajc19fKWjFi/GmFPgq5EhzHxwgzmLs3lVBbVezDhjpe265OBI+5GWlZWhr69P+wJG2lqgqakJU6aoP8ETAomE5gAAIABJREFU6/0jQjsvzY+F4Ia/aTXcRcdp2j+89wZED9+uKZZBFKAABbyTVkIa9xVCUIACFLCNAAdHtjlKNkIBCuwYjOG0dYcRjPMDLrwbKKBVYH6FjE09Ea3hjKOAqQTqfCIufOA5uIbDpqrLCcUIooBFl19vu1Y5ONJ+pHziSLuV3SPHjx+POXPmqLaZCL4z9oq6ZHinamwuAtL5gH3kwE8QOfizXJTBnBSggE0FRG/92FNHgqvIph2yLQpQwGkCHBw57cTZLwVsLHDNxj48sGvUxh2yNQrkRqCtUsb6bg6PcqPLrLkW+FJ8BPMeeCXX2zD/EQQWXLoGbs/LtrLh4MhWx8lmDBAIBAJj3zVyuVwqu6UQal+BWP/jBlT1/i18k78LT8VnNe0d7bwN4X03aoplEAUoQIF/FpBrL4VcvYwoFKAABWwhwMGRLY6RTVCAAi93hfGVZ7oJQQEKZCiwsFLGBg6PMtTjsnwKjJdFXPz4K5C7+JpSo8+h5YxOlNT+r9Hb5nQ/Do608RYVFWFoiP/OadOyd9T8+fNRWVmp2qTy9I7yFE8+Lu/ElZDGa3t9VKz7foR2X5mPMrknBShgAwFBGo8C5akjT5UNumELFKCA0wU4OHL6HcD+KWATgQte6MFTB0M26YZtUCA/ArPLJSivfOTrHvPjz10zF/g8Qlh834uZJ+DKjAQmnJjCxKU3ZLTWrIs4ONJ2Mvy+kTYnu0cp3zRSvm2kdsX71yDYfp5aWE7+uVxzIeQJF2nKHet7bOxVerwoQAEKZCMg11wAecIl2aTgWgpQgAKmEODgyBTHwCIoQIFsBJ49FMZ5z/Npo2wMuZYCfxNoKvZgNJ7EgdEEUShgGYESScTlz7wG/54ey9Rsh0KLG2RM++zVdmjl7z1wcKTtOD0eD2KxmLZgRtlSoKKiAgsWLFDtLRnZO/aKukTwLdVYvQOkcWfCO0nbn1HxwecQaj8fqSR/EU3vc2A+CjhNQHAXIzD9jxDlSU5rnf1SgAI2E+DgyGYHynYo4ESBFS/2YO0B/keeE8+ePedGoMbvQpFHxDuD/KFgboSZNRcCp7qiOPGe53KRmjmPIuD2u7Hgwmtt5cPBkfpxiqKIZDKpHsgI2wrIsowlS5bA6/Wq9hjadTliPX9QjdM7wFPxGfgmf09T2sTI62NPRKVi/EU0TWAMogAFVAWk8V+Fd+JVqnEMoAAFKGBmAQ6OzHw6rI0CFFAVeOFwGGc/y//IU4ViAAXSFPC7BShPH73eG01zJcMpkB8Br0vAVZveQtE7nfkpwKG7LrryXgipDtt0z8GR+lEWFxdjcHBQPZARthWYPXs2qqurVfuLdt6G8L4bVeP0DvCUfgS+qf+jKW0y3IHgjnOQDO/WFM8gClCAApoERBkFylNHPvXXeWrKxyAKUIACeRDg4CgP6NySAhTQT+Dil3rxxP6gfgmZiQIUeI/AwkoZG7ojVKGAJQT+nyeGf7/rWUvUapciZ5zVjoKK39qlHXBwpH6UJSUlGBgYUA9khC0FJk6ciNbWVtXe4kMvvPvqt8SoaqyeAe6ipfA33QkIomraVKwLwR1nIzFq/Gv0VItjAAUoYHkBqep0eOuut3wfbIACFHCuAAdHzj17dk4Bywu80hXGmc/waSPLHyQbML1AW6WM9Rwemf6cWOC7Atds3YGyN/aSwyCBuo9FUD37+wbtlvttODjKvTF3sK5AaWkpFi1apNpAKtaDYMcKJIbXq8bqGeAKzIK/6Q4o3xdRu1LJIELbz0Z8+GW1UP5zClCAAhkLBKY/COXPJl4UoAAFrCjAwZEVT401U4ACYwKXvdKLx/byaSPeDhQwQmB+hYxNPXzyyAhr7pGdwIflBD5+59PZJeFqzQJl0yU0fXKV5nizB3JwdOwTkiQJ0ShfYWr2+zgX9bndbixevBgFBQWq6cN7rkO06y7VOD0DRO/ksaGRKNdqShvccS7iA09qimUQBShAgUwFPBWfhm+yfX7BJlMHrqMABawpwMGRNc+NVVPA8QIbuyP40tNdjncgAAWMFJhRKuHAaAL90YSR23IvCqQtcNWu3ah6xT7f3UkbwMAFcpmEuedwcGQgeV63KisrQ19fX15r4Ob5EZg+fTomTZqkunm0+7cI775aNU7PAMFTCX/T7XD5p2lKG9p5KWK9f9QUyyAKUIAC2QoEWu6Fq1D9ac1s9+F6ClCAAnoLcHCktyjzUYAChghcsb4PD+0x9p3phjTGTShgcoEphR4kkcLu4bjJK2V5ThY4yZfCp25f52QCQ3tfcvXPkIrb45s3fOLo2LdOUVERhoaGDL2/uFn+BWpqajBrlvqrlhIjryHUsRzJaKdhRQuiD/6m1XAVtmnaM7znGkS77tEUyyAKUIACegh4yj4BX8PNeqRiDgpQgAKGCnBwZCg3N6MABfQQeK03gtPX8WkjPSyZgwKZCFR4XRjnc2FLP19XlIkf1xgj8PUD+zHhuW3GbObwXeaseB3ewMO2UODgyBbHyCZ0FCgsLMRxxx2nmnHsm0HtKxAfNPZVof7GX8Nd8iHV+pSAyP7vI3LoV5piGUQBClBATwFlwO0uPknPlMxFAQpQIOcCHBzlnJgbUIACegus3NCHB3fzaSO9XZmPAukIuAVgVrmMV/ndo3TYGGugwGI/8PnVaw3c0blbNZw6hMqmn9oCgIOjox+j3+9HMMhvS9riRk+jiUWLFqG0tFR1RT6GMr4pP4Sn/BTV2pSAyKH/QWT/DzXFMogCFKCA3gLKgFsZdPOiAAUoYCUBDo6sdFqslQIUwOa+KD639jAlKEABkwgsrJSxoTtikmpYBgXeK3Bxdyfq1m4hS44Fqha4MOXfr8vxLsak5+Do6M78vpEx96CZdmlqasKUKVNUS4r1PoTQzotV4/QM8NZdB6nqi5pSRrvuQniPPf6M0tQwgyhAAVMKKN9icxefaMraWBQFKECBIwlwcMT7ggIUsJTAtZv68PudfNrIUofGYm0vwOGR7Y/Ysg3O8wv40uonLVu/VQoP1MiY+aWrrVLuMevk4OjoPIFAAKOj/DuYLW50DU1UVVVh3rx5qpHJ0DYE21cgGe5QjdUrQK69FHL1Mk3pYr1/RGjnpZpiGUQBClAglwKeso/D1/CzXG7B3BSgAAV0FeDgSFdOJqMABXIp8HZ/FJ95kk8b5dKYuSmQqcCccnnsm0exZCrTFFxHgZwILB/swdTH38hJbib9h8DiK75lCw4OjmxxjGwiSwHltYRLly6F2+1WzRTqWIFY32OqcXoFSNXnwlt7uaZ08YEnEWxfBqQSmuIZRAEKUCDXAoGW38JV2JbrbZifAhSggC4CHBzpwsgkFKCAEQLXv9qP+zpGjNiKe1CAAhkItJR40B9N4nCQP6DJgI9LciTQ6hdx9uo1OcrOtH8TWHDZU3C7n7c8CAdHRz7CwsJCDA8PW/582YA2gfnz56OyslI1OHLw54gc+LFqnF4BUuUX4K3XNqRODL+CYPv5SMUH9dqeeShAAQpkLeCpOBW+yTdlnYcJKEABChghwMGREcrcgwIUyFpg+2Bs7GmjOJ9myNqSCSiQS4GJATe8bgE7BmO53Ia5KZCWwLnBfkx76NW01jA4PYGW0ztRMvF/01tkwmgOjo58KPy+kQlv1hyVNHnyZDQ3N6tmH3uaZ8d5AIx50thT9h/wNfxEtS4lIBF8G6Ed5yEZPaApnkEUoAAFjBQITP8jXIGZRm7JvShAAQpkJMDBUUZsXEQBChgtcONr/bi7nU8bGe3O/SiQiUCRJGJyoRtv9EYzWc41FNBdYKpPxAX3PgUhEtc9NxO+KzDhxBQmLr3B8hwcHB35CCVJQjTKP9Mtf4OrNFBeXo6FCxeqtpmM7IPyirrE6GbVWD0C3MUfgL/pNk2plNqCO86F8u0lXhSgAAXMKCBVnQ5v3fVmLI01UYACFHiPAAdHvCEoQAHTC3QMvfu0USRhzG80mh6EBVLAIgLzK2Rs6olYpFqWaXeBM6PDmP1/6+3eZt76K5osY/rnrs7b/nptzMHR+yUFQUAqxb+D6XWPmTWPMhxUvmvk9XpVSwzt+gZiPQ+oxukR4CqYD3/zHRBEv2q6VLwfwR3nIDHCJ0xVsRhAAQrkT0DwoKD1YYi+xvzVwJ0pQAEKaBDg4EgDEkMoQIH8CnzvjQHcuZ3v1c/vKXB3CmQm0FYpY303h0eZ6XGVngK1XhFf+9OLcPeP6pmWuf4q4PK6sPBr11neg4Oj9x9hSUkJBgYGLH+2bODYArNmzUJNTY0qU/TwaoT3fls1To8A0deEgDI08oxTT5eKI7jjbMQHn1WPZQQFKECBPAtI478K78Sr8lwFt6cABShwbAEOjniHUIACphbYMxLHZ9Z0YjTO33Q19UGxOAocQ2B+pYxNHB7xHjGBwBnJIBbc/5IJKrFnCYtW/h5C4h1LN8fB0fuPr7S0FP39/ZY+VxZ/bIGJEyeitbVVlSk+9CJCHcuRig+qxmYbIErV8DfdAdE3VVMq5dV5sb7HNMUyiAIUoEC+BQRXEQKtD0GUJ+a7FO5PAQpQ4KgCHBzx5qAABUwt8IM3B7B6G582MvUhsTgKaBCYWSZh13AcI7GkhmiGUCA3ApWyiMvWbIB8kE9P5EJ4xlkdKKi4NxepDcvJwZFh1NzIJALFxcVYsmSJajWpWC+CyneNhl9Rjc02QHAVwt90O1wFczWlCu2+ErHu+zXFMogCFKCAWQTkmgsgT7jELOWwDgpQgALvE+DgiDcFBShgWoH9o/GxbxsNRfmDZtMeEgujQBoCU4s8iCRT2DcST2MVQymgr8B/CWEs/e0L+iZltjGBuo9GUT3ne5bW4ODovcfn8XgQi8UsfaYs/ugCLpcLixcvRmFhoSpTeO83ET38G9W47AOEsaGRu/gETamU1+Ypr8/jRQEKUMBqAoKnCgWtD0HwVFqtdNZLAQo4RICDI4ccNNukgBUFfrJ5EL9+Z8iKpbNmClDgKALjfS6Uyi5sHYjSiAJ5ESh0C/jGS2+goKM7L/vbedPSFgnNp6yydIscHL33+PiaOkvfzqrFT58+HZMmTVKNi3b/DuHdxnyLw9fwM3jKPq5akxIQOfATRA7+TFMsgyhAAQqYUUCuvRRy9TIzlsaaKEABCoCDI94EFKCAKQU6gwl85slO9EX4tJEpD4hFUSALAa9LwLRSCa/1RLLIwqUUyFzgFHcUH7j7ucwTcOURBeQSCXPP4+DITreH8hqzwcHcf8/GTmZW6aW6uhqzZ89WLTcx8jqU7wclowdVY7MN8NbfCKnyc5rSRDtvRXjfdzTFMogCFKCAWQVEeRICrQ9DcBWYtUTWRQEKOFiAgyMHHz5bp4CZBX62ZRC3vM2njcx8RqyNAtkKLKyUsaGbw6NsHbk+fQGPKODqN7aieMuB9BdzxTEFlqy6BalYj2WV+MSRZY+OhachUFBQgOOPP151RSoZGhsaxQeeUo3NNsA78UpI48/SlMbIJ6A0FcQgClCAAlkIeCddDWncmVlk4FIKUIACuRHg4Cg3rsxKAQpkIdAbTuDUNYfRHU5kkYVLKUABKwhweGSFU7JnjR+X4vjwb56xZ3N57GrO8jfgLXgojxVktzUHR//w8/v9CAaD2YFytSkFFi1aBOU1hGpXZP9NiBz6pVpY1v9crlkOecLFmvLE+h5FqONCTbEMogAFKGAFAdHXhILWhwHBbYVyWSMFKOAgAQ6OHHTYbJUCVhG4ffswbnpjwCrlsk4KUCBLgbkVMl9bl6Uhl2cmsGpHB8o37c5sMVcdUaDhU0OobP6pZXU4OPrH0ZWVlaGvr8+yZ8nCjyzQ2NiIhoYGVZ5Y78MI7fyaaly2AdK4L8M76RpNaeKDzyLUvgzKk1C8KEABCthJwFt/A6TK0+zUEnuhAAVsIMDBkQ0OkS1QwG4Cp67pxDsDMbu1xX4oQIFjCEwvldAVSqCHTxryPjFQ4EPeJP7jjty/gsnAlvK+VdV8F6acfF3e68i0AA6O/iEXCAQwOjqaKSXXmVCgsrIS8+fPV60sGdqOoPJdo1C7amw2AZ6KU+GbfJOmFImR1xBsPx+pWLemeAZRgAIUsJKAq2AuAtMesFLJrJUCFHCAAAdHDjhktkgBKwk8sjeIy1/ptVLJrJUCFNBJoL7QDVEQsHOIg2OdSJlGg8CVe/di3Is7NEQyRIuAf5yMWWderSXUlDEcHJnyWFiUDgJer3fsu0Zut/qrkJRXwSmvhMvl5S49Gf6p2l6Dpwywgu3nIRnelcuSmJsCFKBAXgV8DT+Dp+zjea2Bm1OAAhT4ZwEOjng/UIACphI497luPNcZNlVNLIYCFDBOoEwWMSHgxua+qHGbcidHCxzvS+Ezt69ztIHezS++8rtAypoDYA6O3r0bCgoKMDIyovetwXx5FJg3bx6qqqpUK4gc/AUiB36kGpdNgLtoMfxNd2r6nkcqehjB9nORGN2czZZcSwEKUMD0Au6SD8LfeKvp62SBFKCAcwQ4OHLOWbNTCphe4JWuMM58hq+fMP1BsUAK5FhAADCvQsamnkiOd2J6CrwrcFnnQdQ+vZUcOgnMv+xZeNzP6JTN2DQcHL3rze8bGXvf5Xq3yZMno7m5WXWb+MBaBNuXA6nc/fKGy98Kf/OdENylqvWkEqMItZ+D+NDLqrEMoAAFKGAHAX/z3XAXLbFDK+yBAhSwgQAHRzY4RLZAAbsIrNzQhwd38136djlP9kGBbAXaKmWs7+bwKFtHrlcXaPML+MLqJ9UDGaFJoOULh1Ey6deaYs0WxMHRuyciyzIiEf75a7b7M5N6lCFgW1ub6tJkZD9CHSuQGH1TNTbTAFGug7/5DojyJE0pgjvORXyAfzZrwmIQBShgC4F0vv1mi4bZBAUoYGoBDo5MfTwsjgLOEegYiuFTaw4jnkw5p2l2SgEKqAosqJSxkcMjVScGZC9wUV8XJv+Fr0LKXhKoORGYtPRbeqQyPAcHR4aTc8McCng8HixduhQ+n091l9CuKxDr+b1qXKYBgrtsbGikPHGk5QrtvBSx3j9qCWUMBShAAVsJBFofgcs/zVY9sRkKUMCaAhwcWfPcWDUFbCfwk82D+PU7Q7briw1RgALZC8wul7BtIIZwgoPl7DWZ4WgCs/0CzuRTR7rcIIWTZLR+4WpdchmdhIMjoLi4GIODg0bTc78cCMyaNQs1NTWqmaOH70B4bw6HvYJnbGjkLlysWosSEN5zLaJdd2uKZRAFKEABuwlI478C78SVdmuL/VCAAhYU4ODIgofGkilgN4GhaBKnrOlEZzBht9bYDwUooJNAc7EHw7EkDvLPCZ1EmeZIAsuGe9H06OvEyVJAlES0XfLNLLPkZzkHR0BpaSn6+/vzcwDcVTeB2tpazJgxQzVffOilsVfUpeK5O3P/1F/CXXqyai1KQGT/TYgc+qWmWAZRgAIUsKOA4C6B8tSRKFXbsT32RAEKWEiAgyMLHRZLpYBdBe5uH8GNr+XuP1bt6sa+KOA0gQkBNwrcArYNxpzWOvs1SKDFL+K8258EUny6LVvyxSsfBBJvZZvG8PUcHAGCICDFfwcMv/f03LCoqGjsFXVqVyreh1D7CsSHX1YLzfif+ybfBOWbHVquyKH/QWT/D7WEMoYCFKCArQXkCZdCrllm6x7ZHAUoYH4BDo7Mf0askAK2F/jc2sPY3Be1fZ9skAIUyF6gwCNiapEHr/fyo+3ZazLDkQTODg2i9U8biZOlwIyzdqKg4p4ssxi/3OmDI+WbOLEYh/PG33n67agM/pShUWFhoWrS8N7rET18p2pcpgHeSddAGvdlTcujXb9BeI81n1TU1CCDKEABCqQhIHonjz11JIjeNFYxlAIUoIC+Ahwc6evJbBSgQJoCT+wP4uKXetNcxXAKUMDpAgsrZWzo5vDI6fdBLvqv94m48P5nII7yFxqy8a37SBTVc7+XTYq8rHX64IivqcvLbafrptOmTUNdXZ1qzlj3/QjtvlI1LtMAecLFkGuWa1oe63kQoV2XaYplEAUoQAGnCHjrvgWp6gtOaZd9UoACJhTg4MiEh8KSKOAkgeUv9GDdwZCTWmavFKCATgIcHukEyTTvE/hyfARzH3iFMlkIlLZIaD5lVRYZ8rPU6YOj4uJiDA4O5gefu2YtMH78eMyZM0c1T2L0jbFX1CWjB1RjMwmQxp8F70RtQ6n4wBoE25cDqXgmW3ENBShAAdsKuArmIjDtAdv2x8YoQAHzC3BwZP4zYoUUsK3Aqz0RnPFUl237Y2MUoEDuBeZVyFD+LOFFAT0Fqr0iLnn0JXi6R/RM66hcUqEH8y64xnI9O31wZLkDY8F/FwgEAjjhhBPURZJhBDtWID6wTj02gwip8vPw1n9b00rl20qh9mVIxTms1ATGIApQwHECvoafwVP2ccf1zYYpQAFzCHBwZI5zYBUUcKTAdZv6cf9O/lDOkYfPpimgo8CMUgn7RuMYjCZ1zMpUThc4LRXCot+96HSGrPpfes2tSEYPZZXD6MVOHhz5fD6EQnwK3Oh7Tq/92traUFZWppousv8HiBy6RTUukwBP2Sfga7hZ09JEcAtC7ecjGcnNU0+aimAQBShAAZMLuEs+CH/jrSavkuVRgAJ2FeDgyK4ny74oYHKBvSNxfGpNJ0LxlMkrZXkUoIAVBKYUeZBIprBnhK+6scJ5WaHGUknE5U9vgm9vnxXKNWWNc5a/AW/BQ6as7WhFOXlwpAwd+vp4v1vqhv1rsY2NjWhoaFAtPdb3CEIdF6nGZRLgLj4R/qbbNS1NRvYiuOM8JEPbNMUziAIUoICTBfzNd8NdtMTJBOydAhTIkwAHR3mC57YUcLrAL7YM4hdvDzmdgf1TgAI6ClT5XKj0urClP6pjVqZyssBnxAiOv/d5JxNk1XvDp4ZR2fyTrHIYvdjJg6OCggKMjPBJcKPvuWz3q6iowIIFC1TTJEM7xl5Rp/x/vS/lOxz+pjsguApUU6fifWNDo8TIJtVYBlCAAhSgAOCpOBW+yTeRggIUoIDhAhwcGU7ODSlAAeUpI+VpI+WpI14UoAAF9BSQRAEzyyRs4neP9GR1bC6fS8DKDW+hYHunYw2yabxyvhsNJ1+bTQrD1zp5cGQ4NjfMWkCWZRx//PHweDzaciUjCO78GuL9f9EWryFK9E0dGxqJUrV6dCqG4I5zER98Rj2WERSgAAUo8HeBghmPQ/Q1UYQCFKCAoQIcHBnKzc0oQAFFQPmukfJ9I14UoAAFciXQViljfXckV+mZ10EC/+GJ4UN3PeugjvVr1VcpYfZXV+mX0IBMTh0c8WkjA26uHGwxb948VFVVpZ05sv/7iBz6Vdrr/nWBII1DQBkaafxhZqhjBWJ9j2W9LxNQgAIUcJqAXLMc8oSLndY2+6UABfIswMFRng+A21PAiQJnPNWFV/k0gBOPnj1TwFCBBZUyNnJ4ZKi5HTcTAFzz9naUvrnPju3lvKclV/0AqWQo5/votYFTB0f8vpFed5Bxeerr69HS0pLxhrGe3yO064qM1wuiH/7mO+AqmK8pR2j3lYh1368plkEUoAAFKPBeAdFbj4IZfwYEjU+YEpACFKCADgIcHOmAyBQUoIB2gXUHQ1j+Qo/2BYykAAUokIXAnHIZm/siSKSySMKljhf4iJzAx+582vEOmQDMv+w5eNzWsXPq4Mjr9SIcDmdyxFyTB4HS0lIsWrQo653jQy8itPNSpGJdaefyN62Gu/gkTevC+76NaOdqTbEMogAFKECBIwv4pvwAnvJPkYcCFKCAYQIcHBlGzY0oQAFF4OKXevHE/iAxKEABChgmMK3Eg55IEt2hhGF7ciP7CazcuQuV63far7Ecd9RyehdKJmb/Sqwcl/n39E4dHBnly32yF3C73TjuuOPg8/myTwYgGd6F8O6ViA+/ojmfr+Gn8JT9P03xkQM/ReTgzZpiGUQBClCAAkcXcJd8EP7GW0lEAQpQwDABDo4Mo+ZGFKDA5r4oPrf2MCEoQAEKGC4wqcANWRSwYyhm+N7c0B4CH/Sl8J+3r7NHMwZ2UXMCMOm4bxm4Y3ZbOXFwVFxcjMHBwezguNowgZkzZ2LChAm67qe8TjKy9wZEu+9TzeutvwFS5WmqcUpAtPM2hPfdqCmWQRSgAAUooC4QmPYAXAVz1QMZQQEKUEAHAQ6OdEBkCgpQQJvAja/14+72EW3BjKIABSigs0CJJGJSoRtv9kZ1zsx0ThH4xv59qH5+u1Pa1aXPgloJM85YpUsuI5I4cXCkvPasv7/fCF7ukaVAbW0tZsyYkWWWoy+PHPw5Igd+fNQAb+03IFWfo2l/ZQilPMnEiwIUoAAF9BOQxp0J76Sr9UvITBSgAAWOIcDBEW8PClDAEIHOYAKnrOnEUDRpyH7chAIUoMDRBBZWytjQHSEQBdIWWOoH/mv12rTXOXmB4BKw6OvXW4bAiYMjURSRTPLvZ2a/SQsLC8deUZfrK9bzAEJ7rgGS7/3fSbl6GeTaSzVtH+t7FKGOCzXFMogCFKAABbQLCJ4qFMx4HIK7RPsiRlKAAhTIUICDowzhuIwCFEhP4Pbtw7jpjYH0FjGaAhSgQI4EODzKEawD0l7SdQiT1r3tgE71a3HxyoeBxOv6JcxhJqcNjpTv5cTj8RyKMrVeAkuXLkVRUZFe6Y6ZJz70PMJ7v41k6N0nLKWqL8Jbd52mveODzyDUvhypJL9pqgmMQRSgAAXSFPDWfRNS1RlprmI4BShAgfQFODhK34wrKECBDAROX9eF13r5G/4Z0HEJBSiQI4H5FTI29fDPpRzx2jbtfL+AL65+0rb95aKx1q/uRGHlPblIrXtOpw2O+Jo63W+hnCScNm0a6urqcpL7aEmToXaE930bgrsMvik/1LR3YuRVBNuXIRXr1hTPIApQgAIUSF/AVdiGQMtv01/IFRSgAAXSFODgKE0whlOAAukLvNIVwZnPdKW/kCvth2imAAAgAElEQVQoQAEK5FhgZpmEnUMxjMZTOd6J6e0ksGKgGw1/ftNOLeW0l0kfiaJm7vdyuodeyZ02OCouLsbg4KBefMyTA4Fx48Zh7tz8fAg9lRiB4CrQ1FUytAPB9vORDO/SFM8gClCAAhTIXMDf/Bu4i3L/+tLMK+RKClDADgIcHNnhFNkDBUwu8O3X+nFP+4jJq2R5FKCAUwUaiz0IxZPYP5pwKgH7TlNghl/EWavXpLnKueElzRJaPrXKEgBOGxxZ4lAcXKTf78cJJ5wAQRBMrZCMdiLUfh4So5tNXSeLowAFKGAXAU/lf8FX/x27tMM+KEABkwpwcGTSg2FZFLCLwHAsiU8+0YnDIf5A1i5nyj4oYEeBar8LJZKIrQMxO7bHnnIgcN5oH1oefi0Hme2X0hNwY/6Kay3RmJMGR16vF+Fw2BLn4tQi29raUFZWZur2laeSlKFRfOglU9fJ4ihAAQrYSUBwBRCY8ThEaYKd2mIvFKCAyQQ4ODLZgbAcCthN4MHdo1i5oc9ubbEfClDAhgJ+t4DmEgmv8btHNjxd/Vtq9Im44O51QIy/GKFFd+m1dyAZ2aclNK8xThocKQOJvj7+HS2vN9wxNp86dSqU/zP7FdxxHuIDfALT7OfE+ihAAfsJeGu/Aan6HPs1xo4oQAHTCHBwZJqjYCEUsKfAsud78PShkD2bY1cUoIAtBdoqZazvjtiyNzalr8BXI0OY+eAGfZPaNNvsC96Er/BPpu/OSYOjwsJCDA8Pm/5MnFhgeXk5Fi5caPrWQzsvQ6z3QdPXyQIpQAEK2FHA5W9FoPUhO7bGnihAAZMIcHBkkoNgGRSwo8C2gRhOXdMJfnLejqfLnihgb4GFlTI2cHhk70PWobuJXhEXPfg83IP8BQk1zoZThlHZ8hO1sLz/cycNjvKOzQKOKCBJ0th3jTwej6mFwnuuRbTrblPXyOIoQAEK2F3AP/UWuEs/bPc22R8FKJAnAQ6O8gTPbSngBIGfbxnE/7w95IRW2SMFKGBDgbnlMl7r5ZNHNjxaXVv6YmIU83//sq457Ziscp4bDR82/3eOnDI4KigowMjIiB1vNcv3NHfuXIwbN87UfUT234TIoV+aukYWRwEKUMAJAp6yT8DXcLMTWmWPFKBAHgQ4OMoDOrekgFMElKeN3uGH5p1y3OyTArYUmF4qoTOYQF+E37Gx5QHr0FSVLOLSJ9ZD7hzUIZt9U3jLPZhz9jWmb9ApgyN+38ict2J9fT1aWlrMWdxfq4ocugWR/T8wdY0sjgIUoICTBApmroHoneKkltkrBShgkAAHRwZBcxsKOE1g3cEQlr/Q47S22S8FKGBDgcmFbggAdg7HbdgdW9JD4HMIYcl9L+qRytY5lqz8KVIJcz+J7JTBkc/nQyjEVyya6V+44uJiLFmyxEwlva+WaNddCO+5ztQ1sjgKUIACThPwTvwGpPHnOK1t9ksBChggwMGRAcjcggJOFLhqQx/+uHvUia2zZwpQwIYCFV4Xqv0ubO6L2rA7tpStQJFHwBXPvwH/ru5sU9l6/YJLn4Pb87Spe3TK4MjUh+DA4lwuF4477jj4/X7Tdh/reRChXZeZtj4WRgEKUMCpAq6C+QhMu9+p7bNvClAghwIcHOUQl6kp4FQB5bVOn3myE32RpFMJ2DcFKGBDAZcAzK2QsbGb3z2y4fFm3dKn3FGcdPdzWeexc4LmL3ShdNKvTN2iEwZHypMtg4N8taKZbsSZM2diwoQJZirpPbXE+/+CYMcKIMUnb017SCyMAhRwtIAyOFIGSLwoQAEK6CnAwZGemsxFAQqMCdy1YxjfeX2AGhSgAAVsKdBWJWN9F4dHtjzcLJqSRAFXv/42it4+mEUWey+tOR6YdPy3TN2kEwZHpaWl6O/vN/U5OKk4ZWCkDI7MesWHXkKoYzlScf7d3qxnxLooQAEKKK+qU15Zx4sCFKCAngIcHOmpyVwUoMCYwFnPduPFw2FqUIACFLCtwPwKGZt6ODyy7QFn2NgnpDhO/s0zGa62/7LABAkzv7jK1I06YXCkvBYtkUiY+hycUlxBQQGOP/5407abGH0LoY4LkIzsN22NLIwCFKAABQDROwUFrY8AokwOClCAAroJcHCkGyUTUYACioDyg9QvPtVFDApQgAK2F5hdJmHrQAzRZMr2vbJB7QLXbGtH2Wt7tC9wUqQALP4GnzjK55G73W7E43zdWD7P4J/3Xrp0KYqKisxSznvqSEb2ILjjfCRD20xZH4uiAAUoQIH3Cvin3gJ36YfJQgEKUEA3AQ6OdKNkIgpQQBG46c0B3L5tmBgUoAAFHCHQXOzBYCyFziB/EOuIA9fQ5MneBD5xx9MaIp0ZsmjlIxASr5m2ebs/ccTX1Jnn1mtpaUF9fb15CvqnSlLxPgR3nIfEyCZT1seiKEABClDg/QKeis/CN/m7pKEABSigmwAHR7pRMhEFKBCKp/C5tYfRPhQjBgUoQAHHCNQG3Ai4RWwbjDqmZzZ6bIErd+/BuJfbyXQEgdav7kJh5d2mtbH74Ki4uBiDg4Om9XdKYePGjcPcuXPN2W4qOjY0ig/ytZvmPCBWRQEKUODIAoK7FIHWhyBKNSSiAAUooIsAB0e6MDIJBSigCDy8J4hvrO8lBgUoQAHHCRR5REwp8uD1Xn73yHGHf4SGT/SlcOrt60hxBIFJH46hZp55fxvW7oMj3pT5F/B6vTjppJMgCEL+izlCBaGOCxHre9SUtbEoClCAAhQ4toC3/gZIlaeRiQIUoIAuAhwc6cLIJBSggCLw9Vd68ejeIDEoQAEKOFZgYaWMDd0cHjn2Bvinxr9+8AAmPPsOKf5FoKRJQsupq0zrYufBkSzLiET451O+b76FCxeivLw832Uccf/Q7qsQ6/6dKWtjURSgAAUooC7gLvl3+Bt/pR7ICApQgAIaBDg40oDEEApQQF1AeT3d6eu6MBxLqgczggIUoICNBTg8svHhptHaIj9w2uq1aaxwRqjb58KCi64zbbN2HhyVlZWhr6/PtPZOKGzq1KlQ/s+MV3jftxHtXG3G0lgTBShAAQqkIRCY/iBcgVlprGAoBShAgSMLcHDEO4MCFNBF4LZtw/jhmwO65GISClCAAlYXmFch49Ue/ma/1c8x2/q/1nMY9U++lW0a261fet3dSIZ3mbIvOw+OCgsLMTw8bEp3JxSlDO7a2tpM2WrkwE8ROXizKWtjURSgAAUokJ6APOFiyDXL01vEaApQgAJHEODgiLcFBSigi8CXn+7i65l0kWQSClDALgIzSiXsGYnzSUy7HGgGfczxC/jv1U9msNLeS2Zf8CZ8hX8yZZN2HhyZEtwhRXk8HpxwwgmQJMl0HUc7b0N4342mq4sFUYACFKBAZgKugnkItPwOEMTMEnAVBShAgb8KcHDEW4ECFMha4IXOMM5+rjvrPExAAQpQwG4CDUUexJIp7B2J26019qNR4IKhHjQ+9obGaGeETTllGFUtPzFls3YdHAUCAYyOjprS3AlFzZ07F+PGjTNdq9Hu3yG8+yrT1cWCKEABClAgOwF/461wl3wwuyRcTQEKOF6AgyPH3wIEoED2At95fQB37eCrT7KXZAYKUMCOAuN8LlR4XdjSH7Vje+xJRWCaX8S5q9fQ6Z8EKue60fCRa01pYtfBEb9vlL/bra6uDtOmTctfAUfZOdb3KEIdF5quLhZEAQpQgALZC0hVX4K3zpx/18q+O2agAAWMEuDgyChp7kMBmwr0hBP44lNdY69j4kUBClCAAkcW8LoEtJZK2MTvHjnyFjknNIDpf9rkyN6P1LRc4sHc864xpYddB0c+nw+hUMiU5nYuqqioCEuXLjVdi/HBpxFqX4FUMmi62lgQBShAAQpkLyDKdQhMuw+Cpyr7ZMxAAQo4VoCDI8cePRungD4Cd2wfxlMHQ2OvYTocSuiTlFkoQAEK2FSgrVLG+u6ITbtjW0cTmOwTceF9z0AI8amzvxktufoXSMX7THfT2HVwZDpoBxQkCMLYd438fr+puk2MbEKwfTlSsS5T1cViKEABClBAHwFRGg9lcOQu+XdI47+iT1JmoQAFHCnAwZEjj51NU0A/gYtf6sUT+4OQRAHTSyWIArB9MIaRWFK/TZiJAhSggI0EFlTK2MjhkY1OVFsrZ8aGMfsP67UFOyBqwSUvwC2tM12ndhwcKU+9DA0Nmc7a7gXNmDEDtbW1pmozGdqOYPsFSIZ3mqouFkMBClCAAtkJCK4CiP4WIJVEIvgWkIzCU/YJ+Bpuzi4xV1OAAo4W4ODI0cfP5imQvcCMB/YhmXpvnjJZxJRCDyLJFDb38bers1dmBgpQwG4Cc8olvN7LPx/tdq7H6qfGK+KSh1+Cu3fESW0ftdfm07pRWvdL01nYcXBUWlqK/v5+01nbuaAJEyZg5syZpmoxGT2EUPsyJEbfNFVdLIYCFKAABTIXcAVmQxBlJMIdSMV635tIEFG0YEfmybmSAhRwvAAHR46/BQhAgcwFlCeNlCeOjnXVBtyo8bswGEti20As8824kgIUoIDNBKaVSOgOJ6B8K46XMwROTwax8P6XnNGsSpfVxwN1x3/LdBZ2HBy53W7E4/wWpVE3WyAQGHtFnZmuVGIYofbzER/inz9mOhfWQgEKUCATAZe/BYKrBMnoQSQje4+Zwt/4S7hLTs5kG66hAAUoAA6OeBNQgAIZC/ztNXVaE0wt9qBMEse+hbRnhD/A0OrGOApQwL4CdQVuuEUBHUMcrNv3lP/RmfK/gZev2wTvfvN928do/8AECTO/uMrobVX3s9vgyOVyIZHgcFr14HUMWLJkCYqLi3XMmH2qYPt5iPevyT4RM1CAAhSgQF4ERLkeojweyVg/kqFtmmvwlP8nfFN+pDmegRSgAAX+WYCDI94PFKBAxgKz/7AfsX99T53GbK2lEvxuYWyA1BXiDzQ0sjGMAhSwoUCpLGJSgQdv9EZs2B1b+leBz4phHHfvC4QBsPjKG4GUuf4OYLfBUUlJCQYGBni/GSTQ0tKC+vp6g3bTtk1o52WI9T6oLZhRFKAABShgGgHRUwXRW49UMpz5a0ZFCUXzt5qmJxZCAQpYS4CDI2udF6ulgGkEtLymTkuxkkvA9BIJooCxV9mNxpNaljGGAhSggK0EBADzK2Vs7ObwyFYHe4RmlF+auOqVzSjYcdjurar2t2jloxASr6rGGRnAwZGR2vbaq6qqCvPmzTNVU+E91yHadZepamIxFKAABShwdAHB5YPLNx3KZ6STwbeRSoay5vI33QZ38QeyzsMEFKCA8wQ4OHLembNjCugikO5r6rRsWiaLmFLkQSSRwuY+fjReixljKEABewm0VcpYz+GRvQ71CN38pzuGD979rO37VGuw9Su7UVhlrh9q221wpHYG/Of6CMiyjJNOOgmiKOqTUIcskf0/QOTQLTpkYgoKUIACFMi1gCswCxB9SIZ3IRXr0nU7T8Vn4Jv8PV1zMhkFKOAMAQ6OnHHO7JICugvMf3A/QnHl92Byc9UG3KjxuzAYS449icSLAhSggFME5lfI2NTDJ4/sfN7KU7bXbt6G4rf227lN1d4mfTiGmnnfVY0zMsBOgyNlmBGJ8M8SI+6fhQsXory83IitNO2hDIyUwREvClCAAhQwr4DL1wx4SpGKHh4bGOXqElwBFM57M1fpmZcCFLCxAAdHNj5ctkaBXAno9Zo6rfU1FnmgfAPkcCgx9k0kXhSgAAXsLjCzTMKOwRjCidwN6O1uaPb+Pion8NE7nzZ7mTmtr6RJQsupq3K6R7rJ7TQ4KisrQ19fX7oEjE9ToKGhAY2NjWmuyl248mo65RV1vChAAQpQwHwCojwJglwDxAeRCBr37SF/02q4i08yHwgrogAFTC3AwZGpj4fFUcCcApe+3IvH9wXzUlxrqQSfWxgbIHWHzPVB7byAcFMKUMC2Ao3FHgTjKRwY5cDcroe8qn0nyjfm7jdMze7mkkQsvOSbpirTToOjwsJCDA8Pm8rXbsUow7m2tjbTtBXrfRChnZeZph4WQgEKUIACgOCpgOidAiSjSIy+nhcSqfLz8NZ/Oy97c1MKUMC6AhwcWffsWDkF8ibQ9scDGIkl87a/srHsEjCtRILyQfltgzEE4/mtJ68Y3JwCFLCtQI3fjSJJxDsD/O6bHQ/537xJfPKOp+zYmuaell53d05fz6K5kL8G2mlwlG7vjE9PwO1248QTT4QkSektzFF0vH8Ngh3LgRR/2SBHxExLAQpQQLOAIPog+qcBEJEMbUUqMap5bS4CBXcxCue+movUzEkBCthYgIMjGx8uW6NALgSMfk2dlh7KZBemFLoRSaawuY8/XNVixhgKUMA6AgUeEU3FHrzK7x5Z59DSqPSKfXsx/oUdaaywV+jsZW/BV/SgaZqyy+AoEAhgdDS/P6QyzaHmqJA5c+Zg/PjxOcqeXtr40EsIdSxHKj6Q3kJGU4ACFKCArgIu/0zA5UcqshfJ6CFdc2ebjK+ry1aQ6yngPAEOjpx35uyYAlkJXP5KLx7Zm5/X1GkpvDbgRrXfhcFoEtsHY1qWMIYCFKCAJQQWVsrY0M0P3VvisNIo8jgf8Nnb16axwl6hDaeMoLLlx6Zpyi6DI37fKLe3VF1dHaZNU36TPP9XYnTz2NAoGdmf/2JYAQUoQAEHCoi+RoieCiSjXUiGO0wrIFWdAW+duV4RbFosFkYBCowJcHDEG4ECFEhLYOmfDmAgao3XwinfBymVRHSGEtg7wtd2pHXQDKYABUwpwOGRKY8l66Iu7TyIiU8b94HkrAvWMUHlXDcaPnKtjhmzS2WXwZHf70cwaN5f9MnulPK7Wvl21HHHHZffIv66ezK8G6GOC5AIvmOKelgEBShAAacIiHItRKkWqcQwEsEtlmhb8JSjcM56S9TKIilAAXMIcHBkjnNgFRSwhIAZX1OnFa61VILPLWDPcAzdYWsMvrT2xjgKUMBZAvMqZL62zmZHvsAv4IzVT9qsK23tSEVuzFvGwZE2LUaZQeCEE06A8irAfF+pWC+C7cuQGNmY71K4PwUoQAFHCAjuUihPFyEVQ2LkNUv2zNfVWfLYWDQF8ibAwVHe6LkxBawncNWGPvxxt7Xfly+7BEwr8UAQgHf6YwglUtY7CFZMAQo4XmB6qYQDwTgGIxyE2+VmuKivC5P/stku7aTVx5JVv0Iq1pXWmlwF2+GJo6KiIgwNDeWKyNF5Z8yYgdra2vwbJCMItp+P+OAz+a+FFVCAAhSwsYAgeiH6pwOCG8ng20glRizdrTTuy/BOusbSPbB4ClDAOAEOjoyz5k4UsLzACQ8fRG84Yfk+/tZAuexCfaEbkWQKb/VFbdMXG6EABZwhMLnQDWX0vXuYr+K0w4nP9Av4qkOfOpp/6YvweMzxnSc7DI74faPc/IlQU1ODWbNm5SZ5mllDHRci1vdomqsYTgEKUIACWgVcgRkQXAVj34+z0zfkBGk8Cme/oJWBcRSggMMFODhy+A3A9imgVcDKr6nT0mNtwI1qvwuD0SS2D8a0LGEMBShAgbwLVHpdGO93YTOH33k/Cz0KOH+kD82PWPPVJ9n033xaN0rrfplNCt3W2mFw5PF4EIvx7zK63RQAlG9GnXjiiXqmzDhXePdViHb/LuP1XEgBClCAAkcWEH1TIXoqkYz1IBnaYVsmvq7OtkfLxiiguwAHR7qTMiEF7CmwamMf/rDL2q+p03oyjcUelEgiDocS2DvC3+TX6sY4ClAgPwIeUcCsMgmbeiL5KYC76ibQ5BNxwW/WIpVw1isIq48TUHfC9bo5ZpPI6oMjURSRTDrr/snmvLWuXbJkCYqLi7WG5ywuvO9GRDtvy1l+JqYABSjgNAFRqoEoT0IqOYrEqDNeGczX1TntLme/FMhcgIOjzO24kgKOEvjgIwfHBilOu1pLJXhdAvaMxNAT5g9inHb+7JcCVhJoq5KxvovDIyud2ZFqPSs8iBl/dNbH7gM1EmZ+aZUpjs7qg6PS0lL09/ebwtIuRTQ3N2Py5Ml5bydy8GZEDvw073WwAApQgAJWFxDcpVCeLkIqicTIJqu3k3b9olyLgln8Rl7acFxAAQcKcHDkwENnyxRIV2DtgRBWvNiT7jJbxSvDo5YSz1hP7wzEEE4oXxbhRQEKUMBcAgsrZWzo5vDIXKeSXjWTfCK+9sBzEIfD6S20ePTiq74PJPN/71p9cFRSUoKBgQGL3w3mKb+qqgrz5s3Le0HKU0bK00a8KEABClAgQwFRhss/HYIgIRHcglRiJMNE9ljG19XZ4xzZBQVyLcDBUa6FmZ8CNhD45qZ+/G6ns/9i9c/HWO51ob7APTY82tIftcEJswUKUMBOArPLJbzVFwXn29Y91S/HRzD3gVes20AGlS+66lEIyVczWKnvEqsPjvTVcHY2SZLwgQ98AMrr//J5xbp/h9Duq/JZAvemAAUoYFmBsWGRuxjJyAEkI3st24fehfN1dXqLMh8F7CnAwZE9z5VdUUBXgZMfO4QDo/zWz5FQJwbcYx+m748k0T7ED1HreuMxGQUokLFAc4kHA5GkI18xmjGaiRaOk0Vc9udX4Dk8ZKKqcltK65m7UTjurtxuoiG7lQdHsiwjEsn/U1samC0RsmDBAlRUVOS11ljfowh1XJjXGrg5BShAAasJiN4pEKVxSMX6kAhts1r5htQreutRMHOtIXtxEwpQwLoCHBxZ9+xYOQUMEXj6UAjLnnf2a+q0QjcWe1AiiTgUTGA/B21a2RhHAQrkSEAZbPvcArYPcqidI+Kcpv08Qlh834s53cNMySedHEPN/O/mvSQrD47KysrQ19eXd0M7FNDQ0IDGxsa8thIffAahjhVIJUbzWgc3pwAFKGAFAVGqhijXIZUMIjH6phVKznuNfF1d3o+ABVDA9AIcHJn+iFggBfIrcMNr/bi3na+pS/cUZpRKkF0Cdg3H0BdJpruc8RSgAAV0ESiWRNQXuvFGL1+rqQuogUmKPQKueO51+HY745c3SholtHx6lYHCR97KyoOjoqIiDA055ym1XN0spaWlWLRoUa7Sa8qrfKw92L4cqViXpngGUYACFHCigOAugcvXiFQqhcTIRicSZNUzX1eXFR8XU8ARAhwcOeKY2SQFMhf46OOHsHeEr6nLVNDrEtBS4hlbvnUghgg/OpIpJddRgAJZCCyslLGhm6+wyoIwL0s/7YrghHuez8veRm8qugW0XXa90du+bz8rD47yjmeDAlwuF0488UQor/3L15UMbRsbGiXDO/NVAvelAAUoYF4BUYLLPw2C4EMiuAWpxLB5azV5ZXxdnckPiOVRwAQCHByZ4BBYAgXMKrC+K4L/foa/6ajX+ZR7XagvcCOUSOHtfv72v16uzEMBCmgT4PBIm5OZopQnV6/euAWF2w6Zqayc1bL0unvy/sNyqw6OAoEARkf5SrNsb845c+Zg/Pjx2abJeH0yehCh9gv4mqWMBbmQAhSwq4DL3wLBXYZkZD+Skb12bdPwvvwt98BduNjwfbkhBShgDQEOjqxxTqySAnkR+PmWQfzP23zlSS7wlW+PjPe70B9Jon2I3x/JhTFzUoAC7xeYXyFjUw+fPLLSvfEfnhg+dNezVio541pnL9sCX9H/Zbxej4VWHRzx+0bZn/6kSZMwffr07BNlmCGVGBobGsWHnPNtswypuIwCFHCIgPJEjPLtolR8AIngVod0bWybcs0KyBO+Zuym3I0CFLCMAAdHljkqFkoB4wW+9FQXNvIHjDmHbyz2QPkOyaFgAgdG+VrAnINzAwo4XGBmmYSdQ3GMxvn9NavcCtdu3Y7SN/ZZpdyM65zyn6OomvajjNfrsdCqgyO/349gMKgHgSNzFBYW4rjjjstj7ykE25ch3v+XPNbArSlAAQrkX0CUxkOU65FKhZEYeT3/Bdm8AlfhQgRa7rN5l2yPAhTIVICDo0zluI4CNhdQvmukfN+Il7ECM0olKK8m2jUcQ1+EP9Q1Vp+7UcA5Ag1FHkQTKezjsNoSh/5hOYGP3/m0JWrNpsiKOW5M/ei12aTIeq1VB0dZN+7wBCeccAKU1/3l6wrtugyxngfztT33pQAFKJBXAcFVApd/KlIQkBjekNdanLh5wax1EOU6J7bOnilAARUBDo54i1CAAkcUeGDXKK7Z2EedPAn4XAKaSySkkMLWgdjYD3h5UYACFNBTQHldZpkk4u0Bvi5TT9dc5Vq5axcqX9mZq/SmyCsVujHvAg6O0j2MoqIiDA3x1cLpuv0tvrW1FRMnTsx0edbrwnuuQ7TrrqzzMAEFKEABSwkIEpTvFkH0Ixl8G8rrOnnlR8BXfyM8lZ/Lz+bclQIUMLUAB0emPh4WR4H8CVz+Si8e2ctXnuTvBP6xc7nXhfoCN0KJFN7uj5qhJNZAAQrYRMDnFjCtRMKrfC2p6U/0A74UTrl9nenrzLbAJat+hVSsK9s0Ga+34hNH/L5RxseNmpoazJo1K/MEWa6M7P8BIoduyTILl1OAAhSwjoDoa4boKUcycgDJyB7rFG7jSj3ln4Rvyo9t3CFbowAFMhXg4ChTOa6jgI0FYskUTn7sELpCCRt3ac3WJgbcUJ4SUF5j1zHEpwSseYqsmgLmE1hYKWNDd8R8hbGi9whcfmA/ap7bZmuV+Ze8CI+0Nm89WnFwJEkSolH+Ykm6N43X68UHPvCBdJfpFh859EtE9t+kWz4mogAFKGBWAdFbB0GaAMQHkQhuMWuZjq1L8IxD4exnAMHjWAM2TgEKHFmAgyPeGRSgwPsEXugM4+znuiljcoHGYg+KJRGHRhM4EIybvFqWRwEKmF2AwyOznxCwxA98bnX+hipGCDV9vgdl9fl7AsNqgyNBEJBK8XW2mdybixcvRklJSSZLs14T7bob4T35fS1j1k0wAQUoQIFjCIjSeAjKd3NSMSRGXqWVyQX8TXfAXXyCyatkefGUB3UAACAASURBVBSggNECHBwZLc79KGABgR9tHsSt7/AdwxY4qr+X2FoqQXYJ2DUcQ38kaaXSWSsFKGAigbkVMl7ja+tMdCLvL+Xi7k7UrbXvb+tWLxVQd+L1eTsDqw2OlMHHwMBA3rysunFzczMmT56cl/JjvQ8itPOyvOzNTSlAAQrkUkBwF0P0TgUEFxLD63O5FXPrLCBXnwe59us6Z2U6ClDA6gIcHFn9BFk/BXIg8Pm1h/FmH195kgPanKdUvlfSXCwhBeV7SDEorx3kRQEKUCAdgemlEjpDCfSF+brSdNyMip3nF/Cl1U8atZ3h+/irJcz68irD9/3bhhwc5Y3esI0rKysxf/58w/b7543iA2sQbF8x9hv4vChAAQrYQkDwwOVvgeAqQCL4NlLxQVu05bQmXIE5CEz/g9PaZr8UoICKAAdHvEUoQIH3CCjfzfmPJzqpYgOBCq8LdQVuBBMpbO3nINAGR8oWKGCYQH2hGy5B4LfUDBNPb6MVAz1o+PMb6S2yUPSSlT9CKjGal4qtNjjKC5KFN/V4PGPfNXK5XIZ3ER96CaGOFUjF+w3fmxtSgAIU0FtA9DVB9FQgGTmAZGSP3umZLw8CBTOegOibmoeduSUFKGBWAQ6OzHoyrIsCeRL4bccIvvUq/4M2T/w523ZiwI1xftfYa+yU4SAvClCAAmoC5bILNQEXNvMJVDUqw/95q1/E2avXGL6vURsuuupxCMmNRm33nn2sNDiSJAnRKH8xJJ0bZcGCBaioqEhniS6xidHNY0OjZGSfLvmYhAIUoEA+BERvHUSpBqnEMBKjb+WjBO6ZQwFv3TchVZ2Rwx2YmgIUsJoAB0dWOzHWS4EcC1z8Ui+e2B/M8S5Mn0+BxiIPimURB4MJHByN57MU7k0BCphcwCUAc8plbOJ3j0x3UueO9mPaw/b82PT0M/egaNxv8mJupcFRWVkZ+vr68uJkxU2nTJmCpqYmw0tPhnch1LEcieA7hu/NDSlAAQpkKyBK4yDI9UAqjsTIpmzTcb2JBTxlH4Ov4ecmrpClUYACRgtwcGS0OPejgIkFgvEUTn7s4NhTKbycIdBaKkFyCdg9HEd/hN8zccaps0sKpC/QViljfXck/YVckTOBBp+I5fc+BSFiv18AmHhyHBPmfydndsdKbKXBUVFREYaGhvLiZLVNS0tLsWjRIsPLTsV6EGy/AImR/DxBZ3jD3JACFLCFgOAuguidCkHwID78ii16YhPqAoK7FAWznoHgCqgHM4ICFHCEAAdHjjhmNkkBbQJPHQzhghd6tAUzylYCfreApmIJyVQKWwdiiCVTtuqPzVCAAtkLLKiUsZHDo+whdczwlegwZv3feh0zmiNVcaOEaZ9elZdirDQ4yguQBTcVBGHsu0ayLBtbfTI8NjSKDz5t7L7cjQIUoEAmAoIbLl8LlKFRIrgFqfhgJlm4xuIC/sZfw13yIYt3wfIpQAG9BDg40kuSeShgA4HvvTGAO7cP26ATtpCNQIXXhboCN0bjKbwzwG8nZGPJtRSwm8Dscglb+2OIcrhsiqOt9Yr42p9egLvfXq+YFUQBiy6/Pi/GVhkc+f1+BIP2OvdcHfjs2bNRXV2dq/RHzRvquAixvkcM35cbUoACFEhHQPQ1QfRUIBk5gGRkTzpLGWtDAWn8V+CduNKGnbElClAgEwEOjjJR4xoK2FTg02sOYysHBTY93czamhhwY5zfhd5wEruGY5kl4SoKUMBWAk3FHgzHUjgUtN8r0qx4UGckRrHg9y9bsfRj1rz0unuQDO80vC+rDI74fSNtt8akSZMwffp0bcE6RoV3r0S0+z4dMzIVBShAAf0ERLkOolyDVHwYieBb+iVmJssLuPzTEWh92PJ9sAEKUEAfAQ6O9HFkFgpYXuCdgRhOXdNp+T7YQO4EGos8KJJFHBpN4CB/YJw7aGamgAUEJgTcKPCI2MZfNsj7aVVIIr7+5AbIBwfyXoueBcxatgX+ov/TM6WmXFYZHPGJI/XjLCgowPHHH68eqHNEeN+NiHbepnNWpqMABSiQnYDoGQfBWwcgicQwv7uWnaa9VyuDI2WAxIsCFKAAB0e8ByhAgTGB3+wYxndft9cPnXi0uRNoLZUguQTsHIphMJrM3UbMTAEKmFag0COiociN13v5Sst8H9J/CWEs/e3/Z+9OwOS6yjv//+5SW1dv6lZrb+2SjSRb3lcMNiExIcSEkPzDkAXIxjCxQ5gECBAgGwlJJjAMQzIkQBJPBpJAzBLH7KsxxvsqWbYlW7Z2tbpbvVV1bff+n1PVbcvGtnqpW3WX732efkqYe9/zvp9zjU29fc65pd1pNHX8jddMadm2DzU15lyCRaVxNJdakn6PaRqZ5lErr9Lh/6XSoY+0ckjGQgABBJ5XwJxXZGc3ybKzqo7fihQCcxLIrv0DpZe/aU73chMCCMRbgMZRvOeX6hCYs8C1t5zQtw4X53w/NyJgBDpcS2bbqpov7R4t1z+5EEAgWQIXDGR051ApWUWHrNpO19K7f3CfOh4bCllmC09n6U5Xm3/y/QsPsMAno9A46urq0sQEZ1K+0BRv375dg4ODC3wLFvZY+einNH3gAwt7mKcQQACBZglYjpzci2S5PaoVdsmv8suhzaJNShy39+Xq2PLxpJRLnQgg8AICNI54PRBAQCfLnn78piOaqrByhNdh4QJLs47WdbqaqnoyWx9yIYBAcgQuGsjodppHbZ3wn3HLuvKfb25rDs0cPNXl6vzfonH0XKacb/TCb9rKlSu1c+fOZr6Op41VGfo3Ffe/67T3cQMCCCAQlICd2yo7NSCvdFBe6YmghiFuAgQsp1OdZ39XltubgGopEQEEXkiAxhHvBwII6GsHi/qdW08ggUDTBAbzrpbnHA2Xanp8otq0uARCAIHwCpy/NKO7TrDyqF0z5FrSe+/fo55dh9qVQtPHvfR9fye/fKzpcV8oYBRWHKXTaZXLbBH5XPOYzWZ15ZVXtvSdqYzcpOK+61o6JoMhgAACRsDOrJOdXiXfm1Bt6kFQEGiaQG7zx5Ra8oqmxSMQAghEU4DGUTTnjawRaKrAn94zqk/vnWxqTIIhMCuwuTulnrStw4WqjhRqwCCAQIwFzupL64nJqsY5+6wts/zKdFU/cf132zJ2EIOe/99vVSr9jSBCP2/MKDSOWgoSscEuueQS9fa27jekq2PfrTeN/NpUxKRIFwEEoipgp5bLzq6rp1+duD2qZZB3yAXSy35Z2XV/GPIsSQ8BBIIWoHEUtDDxEYiAwDVfPaq942wtFoGpinyK25aklbGlxyaqGuOL5cjPJwUg8FwCm7pTqnp+vYHE1XqB9z6yT/1372/9wAGMuPV1J9S3/m8DiPz8IcPeODJNkZMnOa/iuWZw69at2rhxY8vel9rkXSrsvU5+pbWr4lpWIAMhgEBoBCynS3Zukyw7p+r4raHJi0TiK2Dntqhzx1fiWyCVIYDAnARoHM2JiZsQiK/AAyNl/cI3+T+88Z3hcFbW4Vra0pOS50u7Rsv1Ty4EEIiPwLKco6VZW7tH+aWEVs/qy7OeXvWP3271sIGMt/IyS+te8seBxH6+oDSOWsrdtMEGBgZ0/vnnNy3e6QJ5xYfrTSNvet/pbuW/RwABBBYoYMvJb5Pl9KhW2CW/yi8NLBCSxxYokN92g5x8a88MXGCqPIYAAgEJ0DgKCJawCERF4BN7JvShB/iX0KjMVxzzXJp1tK7T1WTF08NjfMkcxzmmpmQKZBxL25ekdTfnHrX8BXjXE09q+a2PtnzcZg/YsTKts9/w3qaFNYc9y8nLsjtl/mw5eWnmc/avPVl8tTzPe8aP7/s/8tfMGUOlUkmVSmv/uWVZlkw+XE8LuK6rq666So7jtITFKx1Scd+1qk3d35LxGAQBBJIlYOe2ykotlV8+JG/6iWQVT7WhEsiseYcyK98cqpxIBgEEWitA46i13oyGQOgEfvPmIX3/6HTo8iKhZAoM5l0t73A0Ml2rb2fHhQAC0Re4aCCj24dK0S8kQhVckfP12n/4VoQyfv5UL33Ph+XXXuAcRislOzMoO7N25tP8ebD+pdszG0V5yXKbbmKaTNPT0/UmkvmZ/fPs59TUVP2vN+NKpVItb1Q1I++gY5iVRmbFUSsuvzam4t5rVR3/QSuGYwwEEEiIgPlnmJVZLdUmVJt6MCFVU2bYBdyel6hj6z+EPU3yQwCBAAVoHAWIS2gEwi5Qqvm68sbDnDUT9olKaH6bu1PqSds6XKjqSKGWUAXKRiAeAhcOZHQHzaOWTubvHTmkNd/d09Ixgxjsond9RU7qSdmZdY2f7DM/682hkF9mVZJpIJmfycnJpz4LhcK8Ml+yZIlGR0fn9UzcbzZnGpmzjVpzeSrs/S1VR7/WmuEYBQEEYi1gp5bJyq6TZKk2cXusa6W4aApYbo+6dv5AsrPRLICsEUBg0QI0jhZNSAAEoitgtg/6pW8fj24BZJ4YgW1L0krb0mPjVY1XvMTUTaEIxEng3P607hkux6mkUNdyUYf0+k99M9Q5Pjs5y7bUtb5PXRtmftb3qXtDn5xsKlJ1zDVZs+WcaSaNjY3VG0Lmx/zn57u6u7s1Pj4+1/Cxv6+3t1eXXHJJy+osPv52VU7c0LLxGAgBBOInYH7Zwc5ukeXkWLkYv+mNZUX5Mz8jp+uiWNZGUQggcHoBGkenN+IOBGIrcP2jE/rgvZxvFNsJjmFhedfS5p6Uar60a6QsTnmI4SRTUqwFTBN4aLqmoSKrCFsx0W8dPqYNXw/vljepfLreJOre2N/42bRUHau6W0ET2jFqtZpGRkY0PDxcbySZphLXcwtceeWVymZb81vQ00/8kcrHr2cqEEAAgQUIWHLy22U5PaoVdsuvsnJ0AYg80iaB7OC7lV7xa20anWERQKDdAjSO2j0DjI9AGwXecduwbnxyftuktDFdhkbgGQJLs47WdroqVD3tOdnaw8mZCgQQWLiA+fs2bVvaO87ftwtXnNuTOzssvelT35jbzS24y0456t+5Sku2r1D3pkazyM3FczVRMzknJiZ06NAhGkmnoO7cuVMrV65sJvPzxiod/B8qHfnblozFIAggEB8BO7dFZjs6r3xQ3vQT8SmMShIlkOp7lXKbPpKomikWAQSeFqBxxNuAQIIFXvmVI9o/UU2wAKXHRWAw72pZztFoydNjE3wZHZd5pY74CizJ2DJ/394/wtZ1Qc/yb40Pa8tN9wY9zPPGT/fm1H/2KvXvXFn/zPR1tC2XuAx8/PhxHTx4UOYzidfg4KC2b9/ektJLR/6PSgf/qiVjMQgCCERfwM6ulZVeJVUnVSuEd8Vv9KWpoFUCdmatOs/+dquGYxwEEAiZAI2jkE0I6SDQKoHHJ6r6qa8cadVwjINAywQ2d6fUk7Z1uFDVkQLbYbUMnoEQmKeAJem8gYzuGirN80lun4/AmR223vKP35DvtW5zz/zqnnqTqO/slfUVRk7GnU/K3DsPgaGhoXoDyaxI8rz4nwHY2dmpF7/4xfMQWvit5eP/rOkn3r/wADyJAAKJELBTA7Iy6yTLUm3ijkTUTJHJEujc8WXZua3JKppqEUCgLkDjiBcBgYQKmC3qzFZ1XAjEWcCcp5K2pccmqhovx/8LtTjPJbXFV+CigYxup3kU6AT/RvGktn/xrkDH6Nm8VP3nrFb/2SvrW9FxtV7ANJFOnDhRbyQVi8XWJ9CCEU3TyDSPgr4qw19Q8bHfDXoY4iOAQEQFLCdf/yLdsjtUHb8lolWQNgJzE8ht+KBSS39+bjdzFwIIxEqAxlGsppNiEJi7wAfvPanrH52Y+wPciUCEBfKupU09KZlfxn5wlK2xIjyVpB5TgQsGMrqT5lFgs7s+Z+utn/2erMnmru4yZxatuGy9ll++XgPnDwaWP4HnLzDbRDp27Jimp6fnHyCET2zbtk1r164NPLPqyW+osPdayWfr28CxGQCBiAk4HTtkub2qFXbJr45GLHvSRWBhAullr1d23Z8s7GGeQgCBSAvQOIr09JE8AgsXeP23juve4eZ+gbTwbHgSgdYJDGQdDXa6KlQ97TnJl0Ktk2ckBF5YYGd/Wo+crKhYa92WakmakzdWJnTOv9/elJK7NvQ1GkaXbVDHiq6mxCRIMALValWHDx/WkSNHNDoa3S85V65cqZ07dwaDdErU6vitKu67ji+EA5dmAASiI2DntshOLZNXPihv+onoJE6mCDRJwMnvUH7bF5sUjTAIIBAlARpHUZotckWgSQJjZU+XfvFQk6IRBoHoCgzmXS3LORoteXpsgiZSdGeSzOMisLUnpamqr0NT1biUFJo6VmZs/ff//KFSJxa22tiyLS2/bL1WXLZByy4OftVHaOBilIjZws40kMxPlK5MJqOrrroq8JRrUw/Um0Ze6UDgYzEAAgiEW8DOrJWVXiXVJuqri7gQSLpA17l3yHL7ks5A/QgkToDGUeKmnIIRkG45Nq3f+N4QFAggcIrA5u6UutO2jkxVdaRYwwYBBNoksLLDUU/K0Z4xtpVs9hS83i/oon+9dV5hOwd7Gw2jyzcov7pnXs9yczgFxsfH680jsxKpVAr/6vOLL75YS5YsCRTTm3683jSqFR4KdByCI4BAeAWs1IDs7HrJ91WbvDO8iZIZAm0Q6Njycbm9L2/DyAyJAALtFKBx1E59xkagTQIff2hcH3lwrE2jMywC4RfYtiStlG3psfGKJipe+BMmQwRiJpB3bW3pcXXvMM2jZk7tkpStd37nLmUPjJw2bO+Zy7T6x7Zo9cu2nPZeboimQLlcfqqBNDYWzn8v3Lp1qzZu3BgosF8ZUsE0jSbuCHQcgiOAQPgELCcvO7dVlt2h6vgPJLFdbvhmiYzCIJBZ+RZl1vxeGFIhBwQQaKEAjaMWYjMUAmER+G/fP6HvHCmGJR3yQCC0AubL603drkzr6MERvsAO7USRWGwFLhzI6I6h8K+IiNIE/Jxd0os//f3nTbn/nNVa/bLN9RVGXMkROHbsWL2JdPTo0dAUvXTpUl1wwQWB5uN7RRX3Xqvq2HcCHYfgCCAQLgFzZovl9Na3ofOr0T3/LVyqZBNnAbf7cnWccX2cS6Q2BBB4DgEaR7wWCCRQ4JIvHtJ4mVUUCZx6Sl6EwEDW0Zq8I7OL3Z6TNJEWQcmjCMxL4MJlGd1xnObRvNBe4OasY+kP7nhQnY88s0Gw7OJ19YbRwAWDzRqKOBEUMCuPDhw4oIMHD7Y1e8dx6ucaua4baB7FfW9VZeTGQMcgOAIIhEPAzm2RnRqQVz4sb3p/OJIiCwQiImA5Xeo6796IZEuaCCDQLAEaR82SJA4CERF46GRZr/36sYhkS5oIhFNgMO9qWc7RSMnT4xOVcCZJVgjESOD8pRnddYLmUbOm9JpURS/7v9+rh1v5ko1afdUW9Z29slnhiRMDgZGRET355JNtW4F0/vnna2BgIFDJ6f3vUXnoXwIdg+AIINBeATszKDuzWn51or66iAsBBBYukN/273Ly5yw8AE8igEDkBGgcRW7KSBiBxQl89rFJvf8uluMvTpGnEXhaYHN3St1pW4cLNR0tVKFBAIGABHb0pXVoqqrREitmm0H8V2PHdPkVa9V7xrJmhCNGTAWGhobqDSTz2aprw4YNOuOMMwIdbvrAn6t89BOBjkFwBBBoj4CVWio7a7Zb9VWbuLM9STAqAjEUyK59j9LLfzWGlVESAgg8nwCNI94NBBIm8O47RvSF/VMJq5pyEQhewJJ0Zm9KacfWvvGKJit8uR28OiMkTWBjd0qe52v/JE3ahc79lStz+sUtnbp8eXahIXgugQLm/CPTQBodDfaXj3p7e3XJJZcEKlw6/FGVDv3PQMcgOAIItFbAsjtkd5wpy86qOn5rvWnEhQACzRVI9b1SuU0fbW5QoiGAQKgFaByFenpIDoHmC7ziy0f0JF+4NR+WiAicIpBP2drY1TiX4YERzkPi5UCgmQJLs46W52ztGmWbyPm4bulJ6Rc3d+r/29g5n8e4F4FnCJizj0wDaXx8PBCZK6+8UtlscE3N8rFPafrJDwSSO0ERQKD1Ak5+hyynV7XCbvnVkdYnwIgIJEjAzqxR59nfTVDFlIoAAjSOeAcQSJDA0UJNL/vPwwmqmFIRaL/AQNbR6ryrUs2XOWOMCwEEFi+Qsi2d1ZfW3Zx7dFrMDtfSL27u0hu2dqkvY5/2fm5A4HQCvu/riSeeqDeQCoXC6W6f839/9tlna9WqVXO+f743Vob+TcX975rvY9yPAAIhE7BzW2SnBuSVD8ub3h+y7EgHgXgLmMaRaSBxIYBAMgRoHCVjnqkSgbrA1w8V9dYfnEADAQTaJDCYdzWQc+pntDw+wWqJNk0Dw8ZI4MKBrO4Ymo5RRc0t5ZWDHfWGkWmycSHQbIFKpVJvHu3fv1/mz4u5BgcHtX379sWEeMFnKyM3qbjvusDiExgBBIIVsDODstOr5dcmVCvsCnYwoiOAwPMK5DZ+WKn+axBCAIGECNA4SshEUyYCRuAv7zupf3xkAgwEEAiBwObulLrStg5P1XSsyHktIZgSUoiowIUDGd0xVIpo9sGkvbM/rTdu7dLVazqCGYCoCJwiMDExoX379uno0aMLcsnn87riiisW9OxcHqqOfU/FfdfKr3HG51y8uAeBsAhYqaWysxslv6ba5F1hSYs8EEi0QHrZLyu77g8TbUDxCCRJgMZRkmabWhMv8LpvHtP9nLeS+PcAgHAJWJZ0Zk9aWcfSI2MVTVW9cCVINghEQODc/ozuHymplvCzsM35T6ZhZH5sKwITR4qxEjCrj0wDqVSaXyP38ssvV1dXVyAWtcm7VTBNo/KxQOITFAEEmitg2TnZHS+S7Ixq47dJ4t+LmytMNAQWJ+B0bFd++5cWF4SnEUAgMgI0jiIzVSSKwOIEzPkq595wcHFBeBoBBAIV6EzZ2tDlynzfS5M3UGqCx1DgRb1pjZTMCr5aDKs7fUmv39xZbxitybunv5k7EAhIYHJyUo899pgOH57bmZrbtm3T2rVrA8nGKz6swt7r5E3vCyQ+QRFAoHkCTn6HLKdXtcJu+dWR5gUmEgIINF2g+/xdkp1telwCIoBA+ARoHIVvTsgIgUAEzDY+b/jO8UBiExQBBJovMJB1tDrvqlTz9NDJxZ0d0fzsiIhAOAXWdrpK25b2jifn7xnzvxNvO6tH5jwjLgTCInDw4MH66qNisfi8Ka1YsULnnHNOICl75UMq7r1Otan7AolPUAQQWLyAk9siK7VM5u9Xb3r/4gMSAQEEWiLQccb/ldt9WUvGYhAEEGivAI2j9vozOgItE/j4Q+P6yINjLRuPgRBAoHkCg3lXZguqk+WaHp/gPKTmyRIpjgI9aVumgfRAArZmfcVgh962o0eDnawyiuO7HPWazOqj/fv3yzSRnn1lMhldddVVgZToV8dU3HedquO3BBKfoAggsHABOzMoO7NGfnVctcKuhQfiSQQQaJtAZvXblFl1bdvGZ2AEEGidAI2j1lkzEgJtFfiv3x/S945MtzUHBkcAgcULbOpOyXwxfmiqmtgtuRavSIQkCFwwkNGdQ/M7ayUqLo4lve2sXv3qGcGcCxMVB/KMhoBpHJkGkmkkzV4XX3yxlixZ0vwC/JoKpmk0+tXmxyYiAggsSMBK9cvObpL8mmqTdy0oBg8hgEB4BNyel6pj66fCkxCZIIBAYAI0jgKjJTAC4RK46AuHNFnhcNFwzQrZILBwAXPw/daetDpcS3tOllWo+gsPxpMIxFTgooGMbo9Z8+ic/kx9a7oLBzIxnTXKiqPAqauPtmzZok2bNgVSZvHxt6ty4oZAYhMUAQTmLmDZWdkd2yQrrdrkHfWmERcCCMRDwHK61HXevfEohioQQOAFBWgc8YIgkACBA5NVXf3lIwmolBIRSKZAZ8rW+i5XjqT7ErA9VzJnmaoXKhCnlUe/tKWr3jTKmSVHXAhEUMCsPlqzZk0gmU8/+UcqH7s+kNgERQCBuQk4HTtkuT2qFfbIrw7P7SHuQgCByAl0nv0t2Zl1kcubhBFAYH4CNI7m58XdCERS4BuHivrtH5yIZO4kjQAC8xMYyDpalXdUrvl66GRlfg9zNwIxFdjZn9be8aqmIrrydkWHo7ft6NVPr+uI6QxRFgKLEygd/GuVjvzN4oLwNAIILEjAyW2RlVour3xQ3vT+BcXgIQQQiJZAbvPHlFryimglTbYIIDBvARpH8ybjAQSiJ/CxXWP62O7x6CVOxgggsCiBwbyr/qyjsXJNj09UFxWLhxGIusDWnpSmqn79fLAoXS9fnaufZ7Shy41S2uSKQMsESkc+rtLBv2zZeAyEAAKSnVkjO7NWfvWkaoXdkCCAQMIEMquuVWb12xJWNeUikDwBGkfJm3MqTqCAWW1kVh1xIYBAcgU2dafUm7Z1cLKqY9PsM5/cNyHZla/scNSTdurngkXhMtvS/caZ3VFIlRwRaItA+fj/0/QT72vL2AyKQNIErFSf7OwWya+oNnl30sqnXgQQOEXA7X25OrZ8HBMEEIi5AI2jmE8w5SFgBMz5RuacIy4EEEDAtiSz8iLv2to9Wlax5oOCQKIEcq6lM3pSunc4vM2jvoytP7mgT1etyiVqbigWgfkIVIa/oOJjvzufR7gXAQTmK2Bn5HRsl6yUapN3Sj6/fDRfQu5HII4Cdnq1Ond+L46lURMCCJwiQOOI1wGBmAsUqr4u+PzBmFdJeQggsBCBzpSt9Z2uHFu6L8Rfoi+kNp5B4HQCFw5kdMdQ6XS3tfy/N6sDTdPonP50y8dmQASiIlA9+Q0V9l4n+eFtAEfFkjwReC4Bu2OHbLdHteIe+ZVhkBBAAIEfEeg+f7fZtxIZBBCIsQCNoxhPLqUhYATuGS7pF791HAwEEEDgBQUGso7MNl4VX3polC/ieF2SIXDRQEa3h6h5ZJpZH7qk17OAoQAAIABJREFUv342GRcCCDy3QHXihyruvU5+dQQiBBBoooCT2yIrvVxe6aC86f1NjEwoBBCIo0DHmZ+W23VxHEujJgQQmBGgccSrgEDMBf5l36T++O7RmFdJeQgg0EyBwbyrpVlbo2VP+yfY5rKZtsQKn8D5SzO660T7Vx5dvaZDH760P3xAZIRAiARqUw+quO9aeaUDIcqKVBCIroCdXiM7u1Z+9aRqhd3RLYTMEUCg5QLZte9VevkbWz4uAyKAQOsEaBy1zpqREGiLgGkameYRFwIIILAQAbNtVm/G1pOTVQ0V2dd+IYY8E36BHX1pHZ6qaqTktSXZ123q1PvOW9KWsRkUgagImBUQpmlUKzwUlZTJE4FQClhun8zqIt8vqzZ5TyhzJCkEEAi/QGrpzym34S/CnygZIoDAggVoHC2YjgcRiIaA2abObFfHhQACCCxGwLGkLT0p5V1bD46WVar5iwnHswiETmBjV0qe/Javsnv72b160xldofMgIQTCJOBXhlTYd51qE3eEKS1yQSA6AlZaTn6HLCul6uRdks+K8uhMHpkiEE4Bp2O78tu/FM7kyAoBBJoiQOOoKYwEQSC8Ahd8/qAKVb7gDe8MkRkC0RPoStla2+kqZVu6l8Z09CaQjJ9XYGnW0YqcU2+OtuL6xEsGdNnybCuGYgwEIivge0UV912n6slvR7YGEkegXQJ2fodsp0e14h75leF2pcG4CCAQSwFb3Rc+GsvKKAoBBBoCNI54ExCIscCByaqu/vKRGFdIaQgg0G6BgayjlR2OKp700MnWfNne7poZP94CZnXdzv6M7g7w3KO8a+krP7lS/Vkn3phUh0ATBCojN9UbR1wIIDA3AbMNnZVeUT8LzGzxyIUAAggEJdC582bZ6VVBhScuAgi0WYDGUZsngOERCFLgG4eK+u0fnAhyCGIjgAACTwkM5l0N5ByNlGot3+6LaUCg2QIXDWR0+1Dzt3o9oyelz//EimanSzwEYi1A8yjW00txTRCwM6tlZ9bLr46qVtjdhIiEQAABBE4vkNv0UaX6Xnn6G7kDAQQiKUDjKJLTRtIIzE3gY7vG9LHd43O7mbsQQACBJgps6k5pScbWExNVDU3XmhiZUAi0TuDCgYzuaGLz6Oy+tP7lx5a3rgBGQiBGAtXRr6mw9y0xqohSEFicgOUukZPbKt8vqzZ5z+KC8TQCCCCwAIH0il9XdvBdC3iSRxBAIAoCNI6iMEvkiMACBcxqI7PqiAsBBBBol4DZ9mtzT0rdKVv3DZdV9jhzrV1zwbgLEzh3aUa7Rhb/7ppm6n9czUqjhc0CTyHQEKhN3KGpPa+DA4HkClgpOfmzZFkpVSfvlvxKci2oHAEE2i7gdl+ujjOub3seJIAAAsEI0DgKxpWoCIRCwJxvZM454kIAAQTCINCVsrW201XKtnTvcPO3AAtDjeQQT4EX9aY1WqrpaHFhq+dWdDj61k+x/3s83w6qarWAV3xUkw++otXDMh4CbRVw8jtkOT2qFffIrwy3NRcGRwABBGYFLLdPXefeAQgCCMRUgMZRTCeWshAoVH1d8PmDQCCAAAKhFBjIOlqVd1TxpN2j5VDmSFIInCow2OkqY1vaOz6/3+42DdPv/vQqZc3yOy4EEGiKgF85oYl7L25KLIIgEFYBJ7dFVnqFvNIBedP7w5omeSGAQMIFui/cl3ABykcgvgI0juI7t1SWcIF7hkv6xW8dT7gC5SOAQBQEBvOuluUcDZc87Z+Y35fyUaiPHOMj0J22tb7L1f3Dc2t2WpbqK42W55z4IFAJAmER8Ksav/OMsGRDHgg0RcDOrJad2SCvOiyv8FBTYhIEAQQQCFIgv+3zcvJnBzkEsRFAoE0CNI7aBM+wCAQt8C/7JvXHd48GPQzxEUAAgaYKmHNg+jK2Hp+o6sT0wrYFa2pCBEPgOQQuGMjozqHTb7f4hZ9Yoa09KQwRQCAgAb82oYm7zwkoOmERaI2A5fbKyZ0p3y+pNnlPawZlFAQQQKBJAtl171d62a80KRphEEAgTAI0jsI0G+SCQBMFTNPINI+4EEAAgSgKmF29NvekZLb5um+4rIrnR7EMco6xwEUDGd3+As2j669cJtNg4kIAgWAFvNKTmrz/qmAHIToCzRawXDn5nbIsV9XJuyWfFdfNJiYeAgi0RiDV/2rlNn6oNYMxCgIItFSAxlFLuRkMgdYJmG3qzHZ1XAgggEDUBUzzaG2nq7Rt8b9rUZ/MmOX/fCuPPnrZUv3Y6lzMqqUcBMIrUJu6T1O7fza8CZIZAjMCTscOWW6PasWHZc7q4kIAAQSiLmBnN6nzrK9FvQzyRwCB5xCgccRrgUBMBS74/EEVqvyGfkynl7IQSKzAQNbR6ryrcs3X7pNzO2cmsVgU3hKBnX1p7ZuoarLi1cf7wIV9es36fEvGZhAEEHhaoDr2HRUe+TVIEAidgJPdLCuzUl7pgLzp/aHLj4QQQACBxQp0X7hvsSF4HgEEQihA4yiEk0JKCCxW4MBkVVd/+chiw/A8AgggEGqBNXlXK3KOTkx72j/JFi+hnqyYJ7elJ6Vi1dfrN3fqjVu7Yl4t5SEQXoHK8OdVfOz3wpsgmSVGwM6skp3ZKL86rFrhocTUTaEIIJBMga5z75TlLklm8VSNQIwFaBzFeHIpLbkC3zhU1G//gK0PkvsGUDkCyRPY2J1Sf8bWY+NVDZdqyQOg4rYL/Oz6vP70wr6250ECCCRdoHzsU5p+8gNJZ6D+NgiYLeic3Ivk+yXVJu9pQwYMiQACCLRHoGPLJ+T2ct5ge/QZFYHgBGgcBWdLZATaJvCxXWP62O7xto3PwAgggEC7BFzL0qZuV11pW/cOl1X12LKzXXORpHF/am2H/uri/iSVTK0IhFqgdPCvVDryf0KdI8nFRMBy5OTPkWW5qppmkc82ujGZWcpAAIF5CGRWXavM6rfN4wluRQCBKAjQOIrCLJEjAvMUMKuNzKojLgQQQCDJAl0pW+u7XKVs6e4TfJGT5HchyNrP7c/oQ5f2a3nOCXIYYiOAwDwFivveqsrIjfN8itsRmJuA07FDZoVRrfiw/Ao7PcxNjbsQQCCuAm73i9Vxxj/FtTzqQiCxAjSOEjv1FB5nAXO+kTnniAsBBBBAoCGwLOtoTaer6Zqn3aOch8R70RyBpVlHH7msX6Z5xIUAAuES8KujKjzy66pN3RuuxMgmsgJ2drPszAp5pYPypvdHtg4SRwABBJotYDmd6jrvvmaHJR4CCLRZgMZRmyeA4RFotkCp5uvcGw42OyzxEEAAgdgIrMm7WtnhaGi6pv0TNNljM7FtKMRsT2e2qeNCAIFwCtSmHlDh0V9nRUg4pycSWdnplbJzm+RXhlUrPBSJnEkSAQQQCFrASi2TnV4u2XlJvlSbUMfWf5CVWhr00MRHAIEWCtA4aiE2QyHQCoG94xVd89WjrRiKMRBAAIHIC2zsTmlp1tbesYpGSl7k66GA1gm87awe/caZ3a0bkJEQQGBBApXRL6u499oFPctDyRSwnG45+W3yvZJq5twiLgQQQCChAnZmnaxUnyw7K9+ryK+NyS8dlO/96NEI+W03yMnvTKgUZSMQTwEaR/GcV6pKsMC3Dhd17S3ss53gV4DSEUBgAQKubWlTtytzLtI9J0qq+QsIwiOJEfj5jZ36o/OXJKZeCkUg6gLlo3+v6QMfjHoZ5B+ogC2n81xZlqvq1D2Sx9mIgXITHAEEQiNg2R2yM2sk1/xCVEryp+urLL3SgcZqojleuU0fVarvlXO8m9sQQCAKAjSOojBL5IjAPAT+6ZEJ/cV9J+fxBLcigAACCJwqYJpHG7pc2ZZ07zBfHPF2PFPgkmVZ/e/Ll6rDtaBBAIEICUw/8X6Vj/9zhDIm1VYIOPkdspwe1YoPs6VhK8AZAwEE2iZgpfplp1dIdqfMv8X63pS88nH5leNNySk7+PtKr/iNpsQiCAIIhEOAxlE45oEsEGiawJ/eM6pP751sWjwCIYAAAkkWGMg5Wpt3Vah6euhkJckU1C5pdd7V3754qTZ3p/BAAIEICkzteb1qE7dFMHNSbqaAnd0kc3aRVz4ob3p/M0MTCwEEEGi7gFk9ZM4asqycpKq86rj88mH5tYlAc0sv+2Vl1/1hoGMQHAEEWitA46i13oyGQOACb755SDcfnQ58HAZAAAEEkiawJu9qZYejY8WanpysJq186pXqTaOXrjT/J5wLAQSiKFCduE2FPa+PYurkvEgB0ygyDSO/Oqxa4aFFRuNxBBBAoM0CliM7u16W0ytZackvya+OyCsdkvz2/LKb2/sydWz5+zbDMDwCCDRTgMZRMzWJhUAIBF75lSPaP8EXmiGYClJAAIEYC2zsSmlpztYjJys6WfZiXCmlzQq8+5xe/dKWLkAQQCDiAqVDH1Hp8P+KeBWkPxcBy+mS2YrO96ZVm7xnLo9wDwIIIBAqAcvplp1ZLfMpy5JfK9S3lvPKR0OVp0nGzp2hzh03hS4vEkIAgYUL0DhauB1PIhBKgR2fOyBv7ucXhrIGkkIAAQSiIuDalrb0pJR3Ld11oiSf//2NytTNK89r1uX1wYv65vUMNyOAQHgF2LIuvHOz+MwsOZ3nybJcVafulbzS4kMSAQEEEAhYwKyKtFIDktNhDh+SahPyykfkV6NzfrXldKrznNtk2dmAtQiPAAKtEqBx1CppxkGgBQKHpqr68ZuOtGAkhkAAAQQQeLZAd8rWxpmzb+4d5ouquLwh/VlH11+5TBu63LiURB0IJF6ALevi9wqYlUWW06Na8WH5lRPxK5CKEEAgFgJ2doMsd4ksOyPfK8uvjsovH5XvFWJRX+eOL8vObY1FLRSBAAISjSPeAgRiJPDD49P61e8OxagiSkEAAQSiKbAs52ht3tVUzddDo+VoFkHWdYH3nLtEv7i5Ew0EEIiZAFvWRX9C7dwm2amV8soH5U3vj35BVIAAAvEQsNNyMhtluWZ7OVt+rVhvaHuVo5Jfi0eNz1NFx5aPy+19eaxrpDgEkiRA4yhJs02tsRf47GOTev9do7GvkwIRQACBKAmsybta1eHoaLGmJyc5gy5Kc3flypz+5sVLo5QyuSKAwDwE2LJuHlghudVOr5Cd3VT/Lf1aYXdIsiINBBBIooDl9tXPH5Kdl+Q3tperHE/0qsfs2vcqvfyNSXwdqBmBWArQOIrltFJUUgU+9MCYPrFnPKnlUzcCCCAQeoHN3Sn1ZW09fLKisbIX+nyTnGDKtupb1O3sTyeZgdoRiLUAW9ZFY3rNuRlOx1ny/WnVJu+JRtJkiQACsRGwM4OyUkvrZ/f4XkV+7aT88nH5Nb57efYkp1f8qrKD74nN3FMIAkkXoHGU9DeA+mMl8LZbh/XVg/HYGzdWE0MxCCCAwLMETFPijJ6UMq6lu4Y4DymML8h123v0lm3dYUyNnBBAoIkCbFnXRMwmh3I6z5dluapO3St5/LOyybyEQwCBZwk45mwet0eSK/nTM9vLDUneNFZzFEgtuVq5zX8zx7u5DQEEwi5A4yjsM0R+CMxD4LVfP6aHTnKWxjzIuBUBBBBou0B3ytambleeLN03zBdjbZ8QSectzdRXG9lWGLIhBwQQCFqALeuCFp57fKdjuyy3R7Xio/IrnN06dznuRACBuQhYdofs3AbJ7pT51zzfm2o0iMrHGtvNcS1KwMnvUH7bFxcVg4cRQCA8AjSOwjMXZILAogUu+sIhTVbY+mjRkARAAAEE2iSwLOdoXaeriYqvPfwiQJtmQfq7Kwb04hXZto3PwAgg0FoBtqxrrfezR7Nzm2SnVsgrH5I3vb+9yTA6AgjEQsBKLZOdWSXLykmqyquO1xtEfnU4FvWFtQhz7lPXuXeENT3yQgCBeQrQOJonGLcjEFaB0ZKny790KKzpkRcCCCCAwDwF1uRdrepwdKRQ04Gp6jyf5vaFCrxha5feubN3oY/zHAIIRFSALetaO3FWermc7Gb51VHVCrtbOzijIYBAbATs7HpZ7lLJSkl+SX51RH5lWH5tIjY1Rq2Qzp23yE6viFra5IsAAs8hQOOI1wKBmAjcP1LW675plldzIYAAAgjETWBrT0q9GVt7TlY0XmZlaVDzu7k7peuvWqbetB3UEMRFAIEQC7BlXbCTYzl5OR1nyfdLqk3eE+xgREcAgfgIWLbM+UOW0yNZlvxaod4g8srHJZ+t+sM20fkzPyOn66KwpUU+CCCwAAEaRwtA4xEEwijwn08W9PbbWHYdxrkhJwQQQKBZAinb0pm9KaVtS3ed4DykZrnOxvkfl/TrlYMdzQ5LPAQQiIgAW9YFM1FO5/myLFfVqfs4ZD4YYqIiEAsBy+mWWUEkp8McPiS/ZraXG5Vf4RdkozTBuQ1/qdTS10YpZXJFAIHnEaBxxKuBQEwE/nb3uD66aywm1VAGAggggMDpBLrTtswKmarny6w65VqcwGvW5/WBC/sWF4SnEUAg8gJsWdecKXQ6tstye1QrPiq/MtScoERBAIFYCJhtzKz0all2Wr5Xll8ba2wvVx2NRX1JLyKz6lplVr8t6QzUj0AsBGgcxWIaKQIB6d13jOgL+6egQAABBBBIoMCynKP1na7Gyr4eHqOJNN9XwKzk+tcfW15fzcWFAAIITO1+jWpT9wMxTwE7u1F2eqW88mF504/P82luRwCBuAnU/zchZc4fsuXXivKrY/KrQ/JrfG8Rt7k+tZ5U/zXKbfxwnEukNgQSI0DjKDFTTaFxF/jlbx9n26K4TzL1IYAAAnMQWNfpakXO1aFCVQenqnN4glvesLVL79zZCwQCCCBQF6icuEHFx9+OxhwErNQyObnN8qsnVSvsnsMT3IIAArESsNJycpskc/6QfKk2UV9B5JWPST7/HhqruZ5jMU7necq/6LNzvJvbEEAgzAI0jsI8O+SGwDwErrzxsI4Xa/N4glsRQAABBOIuYFbQmC3tHhqtaKLixb3cBdXXm7brq40GO90FPc9DCCAQT4HCw7+k6vit8SxukVVZdofszrMlr6Ta5D2LjMbjCCAQBQHL7ZOdWSvLycn3KvUGkVc15w8dj0L65NhCASu1XF3n/KCFIzIUAggEJUDjKChZ4iLQQoFSzde5Nxxs4YgMhQACCCAQJYG0belFS1JyLemuE2xld+rcvWVbt67bbn5LlgsBBBB4WqA6+lUV9v43SE4RcDvPl2+58qbuk+9NY4MAAjEUsDOrZaVXSXIlf1p+dVx+9UR9mzkuBOYq0HX+AzK/ZMCFAALRFqBxFO35I3sE6gJ7xyu65qtH0UAAAQQQQOC0AmYF0pbulMqerwdGkt1EWtXh6l9/bJn6s85p3bgBAQSSJ1B49M2qnvxG8go/pWKnY7sst0e14l5WFiT6TaD4uAnUt5dzl8oyG8x5U/KrE/W/x32vGLdSqacNAvnt/ymn48w2jMyQCCDQTAEaR83UJBYCbRL41uGirr3lRJtGZ1gEEEAAgagKLMs5Wt/parTs6dGxSlTLWHDev3d2r371jK4FP8+DCCAQb4Hq+PdVePgN8S7yOaqrH2ifXimvfFje9OOJq5+CEYiLgFnxYWU3yHa6JVXl10yD6KS88pHGeURcCAQk0LH5b+Uu+YmAohMWAQRaJUDjqFXSjINAgAL/9MiE/uK+kwGOQGgEEEAAgbgLbOhytSzr6MBUTYcL8T/MeHN3Sv/68uXKOeZ3bbkQQACB5xYoPvbfVRn+Yux5rNSAnNyW+pfKtcLu2NdLgQjEScBKLZWdWSNZOckvya9Nyq+OyK/wy6Vxmuco1ZIdfLfSK34tSimTKwIIPIcAjSNeCwRiIPCn94zq03snY1AJJSCAAAIIhEFg25K08q6l3Scrmqp4YUip6Tm877wlet2mzqbHJSACCMRLoDZ5j6Ye+rl4FTVTjWXnZHeeLXkV1SbvjmWNFIVAnATszFrZ6eWS5civFRsNIrO9XG0iTmVSSwwE0st+Sdl1fxSDSigBgWQL0DhK9vxTfUwE3nzzkG4+ygG1MZlOykAAAQRCI5C2LZkmkm1Jd58ohSavxSaysz+tz7xs+WLD8DwCCCREoLj/XaoM/VtsqnU7z5NvpeRN3c95JrGZVQqJjYBly8luklL95vAhySvKr47JqxyVvGSfTRmbOU5AIW7PS9Wx9VMJqJQSEYi3AI2jeM8v1SVE4DVfP6qHTybvbIqETC9lIoAAAqEQ6E7bOqMnpWLV14Oj0f7i4oMX9emadflQuJIEAgiEX6A2cYem9rwu/Im+QIZOxzZZbq9qxb31FQpcCCDQXgHL6ZadGZTldss3DaF6g2hEXvloexNjdASaIOB0nKn89v9sQiRCIIBAOwVoHLVTn7ERaJLAS/7jsE5M15oUjTAIIIAAAgi8sMDKDkdrO1Manq5p73i0fnHh0uVZffIlA0wxAgggMC+Bwt63qDr6tXk90+6b7ewG2elV8sqH5U0/3u50GB+BRAqYreWs9CpZdka+Z84fmqqfPWSaRFwIxFXAnLvVdc5tcS2PuhBIjACNo8RMNYXGWWDbZw/EuTxqQwABBBAIscDm7pT6s7aemKjqaDH8v8Tw0cuW6sdW50IsSmoIIBBGAdM0Ms2jsF/myzont1V+9aRqhd1hT5f8EIiNgJ1dJytlfjHFkbzp+rlDfuVYvVHEhUASBbov3JfEsqkZgVgJ0DiK1XRSTBIFhks1XfGlw0ksnZoRQAABBEImsGNJWjnX0q7RsgpVP2TZSRcty+gfX7osdHmREAIIREPAbFdntq0L22XZWdn5nZJfUW3y7rClRz4IxEfASqu+ks/tlS9z/tB0vUnrlY9IfjU+dVIJAk0Q6DrndlnmrC4uBBCIrACNo8hOHYkj0BB4ZKyin/ka+yDzPiCAAAIIhEcgbVva0ZeWaR3dc6IUmsTef94S/cKmztDkQyIIIBAtgcrQv6m4/12hSdrtPE++lZI39YB8rxCavEgEgagLmPPA7PQayelsNIS8KXmVkfoKIi4EEJibQOeOm2TnzpjbzdyFAAKhFKBxFMppISkE5i5w67Fp/dr3hub+AHcigAACCCDQQoHetK0tPSlNVX3tHi23cORnDtWfdXTj1SvUk7bblgMDI4BAxAX8qiZ3vUpe8dG2FeLkt8lyelUr7uNL7LbNAgPHRcCcAWaZM4istHy/MrO93FB9FREXAggsTqDjjOvldl++uCA8jQACbRWgcdRWfgZHYPEC//FkQe+8bXjxgYiAAAIIIIBAwAJr8q5W5x0dL3p6fKIS8GjPDP8rW7r0++f0tnRMBkMAgfgJlI/8naYP/kVLC7Oz62W+4PbKR+VNP9bSsRkMgTgImO3lzJZZlmz5Xkl+bVx++ah8rxiH8qgBgVAK5DZ+SKn+V4cyN5JCAIG5CdA4mpsTdyEQWoF/fGRCf3kfvxEV2gkiMQQQQACB5xTY2pPSkrSjxyYqGpquBa706Zct1zn96cDHYQAEEIi3gF85ockHXyG/OhpooeZLbie3VX51XLXCrkDHIjgCcRCw7A5ZmUFZbk+jHK8ovzIir2zOAw7fuYtxMKcGBF5IIDv4bqVX/BpICCAQYQEaRxGePFJHwAj89f0n9cmHJ8BAAAEEEEAgsgJn9aWVcSztGi2rWG3+lzuXLc/qEy8ZiKwPiSOAQLgEpve/W+Whf21+UnZGTn5n/UyV2uTdzY9PRARiIGC5/bIzq2QaRb5qUs2cP3RCfoXt22MwvZQQI4H0it9UdvCdMaqIUhBIngCNo+TNORXHTODdd4zoC/unYlYV5SCAAAIIJFEg7Vg6a0laNd/XvcPNOw/pAxf26TXr80kkpWYEEAhAoDr2HRUead5vUTud50pWWt7UA/K9QgAZExKB6AnYmdWyUgOSlZX8cuP8ofKx+jZzXAggEH6B1NKfVW7DX4U/UTJEAIHnFaBxxMuBQMQFfvPmIX3/6HTEqyB9BBBAAAEEninQn3W0qTulibKnh04uvIlk4nz9lSuVdSyIEUAAgaYJTO16lWqFhxYcz+nYJsvtVW16X/3LcC4Ekilgq3H+UK8suTPnD43Wz/OSV0omCVUjEBMBt+cl6tj6DzGphjIQSKYAjaNkzjtVx0jgtV8/tqgv1GJEQSkIIIAAAjEVWNfpamWHqyOFqp6YrM6ryjed0aW3n907r2e4GQEEEDidQOnQR1Q6/L9Od9sz/ns7s05mFYX5Utybfmxez3IzAlEWsJxOWek1stwuWbLk1wryq7PnD0W5MnJHAIHnEzC/IJHf/h8AIYBAhAVoHEV48kgdASNw5Y2HdbwY/KHiaCOAAAIIIBAGgTN7U+pJ29o7VtVw6fT//Pv3H1+uF/Wmw5A6OSCAQIwEvNITmrz/ZaetyHL75HScIb86rlph12nv5wYEoixgp5bJSi+fOX/Ik2oT8ipD8ivDUS6L3BFAYAECVmqZus65dQFP8ggCCIRFgMZRWGaCPBBYoMCOzx2Q1/xzxBeYDY8hgAACCCDQOoGd/RmlbOmBkbJKtR/9h+Fly7P6xEsGWpcQIyGAQKIECo/+uqonv/2jNdtpOflzJL+q2uTdiTKh2GQI2JlBWal+WXZWvleRXxuTXz4qvzaZDACqRACB0wtYtrovePT093EHAgiEVoDGUWinhsQQOL3AaMnT5V86dPobuQMBBBBAAIEYC+RcS9uXpFXxfN03/PR5SB+8qE/XrMvHuHJKQwCBdgpURv5DxX2/81QKTuc5kpWRV3hQfm2qnakxNgKLF7DSqjeI3F7JSkte8ent5fz5bRu7+GSIgAACURToOvdOWe6SKKZOzgggIInGEa8BAhEW2Dte0TVfPRrhCkgdAQQQQACB5gosyzna0OVqrOzpcy9fIdtqbnyiIYAAAqcKTO16leT0yis9Jr98DBwEIidguT2y06skZ+b8IW9KfuVE/SwuLgQQQGAxAp07viI7t2UxIXgWAQTaKEDjqI34DI3AYgUlpMfcAAAgAElEQVRuOz6tN313aLFheB4BBBBAAIHYCbx6XYf+/KL+2NVFQQggEC6B4uPvVOXE58KVFNkg8BwCtjl7KDUg2WYlrl8/d8uvHJNfHcULAQQQCESg44x/ltt9aSCxCYoAAsEL0DgK3pgREAhM4D+fLOjtt3HQaGDABEYAAQQQiKzAP125TBcOZCKbP4kjgEA0BGpTD2pq96ujkSxZJkLAzq6T5fbNnD9UrjeG6ucPeYVE1E+RCCAQHoHcxv+pVP9PhychMkEAgXkJ0DiaFxc3IxAugesfndAH7z0ZrqTIBgEEEEAAgRAI7P75wRBkQQoIIJAEgfE7NiWhTGoMkYBlZ2Vl1shyemVZqXpTyK+OyCuZ82+9EGVKKgggkGSB7No/UHr5m5JMQO0IRFqAxlGkp4/kky7w4QfG9Pd7xpPOQP0IIIAAAgg8Q+DKVTn9zeVLUUEAAQRaIjC9/z0qD/1LS8ZikGQJmJVD9S3mnC75sqXahLzKkPzK8WRBUC0CCERSILPyvyqz5u2RzJ2kEUBAonHEW4BAhAXec8eIPr9/KsIVkDoCCCCAAALNF/jwpf26ek1H8wMTEQEEEHgOgdrE7Zra81+wQWDBAnZ6ZeP8IadD8j351TH5laP1Ty4EEEAgqgKppT+n3Ia/iGr65I1A4gVoHCX+FQAgygL/9ftD+t6R6SiXQO4IIIAAAgg0XYBt6ppOSkAEEDiNANvV8YqcXsCWnRmUleqXZWfke+b8oRF55cOSVzr949yBAAIIREzA7blSHVs/GbGsSRcBBGYFaBzxLiAQYYGf/8Yx7RotR7gCUkcAAQQQQKC5AlesyOrjVww0NyjREEAAgdMIsF0dr8hTX7I4eVnp1bLcHllyG+cPVU7IK5vzh7gQQACB5Ag4+R3Kb/ticgqmUgRiJkDjKGYTSjnJEnjZjYd1tFhLVtFUiwACCCCAwAsI/MG5S/T6zZ0YIYAAAi0VqJ78hgqPvrmlYzJYewVss3IotUKWY/6ZY8mvnz90rN4k4kIAAQQQkOz0CnXuvAUKBBCIqACNo4hOHGkjYATO/veDqno+GAgggAACCCAwI3D7z6xWZ8rGAwEEEGipgO8VNXHXjpaOyWCtEbAyq2Wnlsqyc/Lr5w+Nyi8frTeKuBBAAAEEXkDActV9wcMQIYBARAVoHEV04kgbgbGyp0u/yHYHvAkIIIAAAgjMCrBNHe8CAgi0U6D42O+qMvyFdqbA2AsVsNzG+UNun2SlJd+cPzQsr3RQ8qsLjcpzCCCAQOIFus69u751JxcCCERPgMZR9OaMjBGoCzw2XtGrvnoUDQQQQAABBBCYEXj3uUv0S2xTx/uAAAJtEqicuEHFx9/eptEZdi4CltMtO71KcrtkyZk5f2hIXvnIXB7nHgQQQACBeQp0nvU12dlN83yK2xFAIAwCNI7CMAvkgMACBG4fKumN3zm+gCd5BAEEEEAAgXgKfOUnV2ptpxvP4qgKAQRCL+BXjmni3stCn2cSErRTy2Sll0l2XpbUOH/IbC9XHUlC+dSIAAIIhEag48xPy+26ODT5kAgCCMxdgMbR3K24E4FQCdx8dFpvvnkoVDmRDAIIIIAAAu0SYJu6dskzLgIInCpQePQ3VD35LVBaJGBlBmWn+mXZWfl+rXH+UOlwfSURFwIIIIBA+wU6tn5Kbs9L258IGSCAwLwFaBzNm4wHEAiHwNcPFfXWH5wIRzJkgQACCCCAQJsF3n52r950Rlebs2B4BBBIukD56Cc0feDPk87Q1PpNU8hKr5blLpFlpeT7JfmVE43zh+Q1dSyCIYAAAgg0VyC3+W+UWnJ1c4MSDQEEWiJA46glzAyCQPMFbnyyoHfcNtz8wEREAAEEEEAgggKfeMmALluejWDmpIwAAnESqI7fosLDvxKnklpWi+X2yk6vlOV0yZcteQWZ7f+88rGW5cBACCCAAALNFcht/JBS/a9ublCiIYBASwRoHLWEmUEQaL7A5x6f0vvuZI/u5ssSEQEEEEAgigLfv2a1+jJ2FFMnZwQQiJGAWQkzce+lrIR5gTm10ytkpZZJTofke1L9/KEj8qsnY/QmUAoCCCCAgBHIrv8zpQd+AQwEEIigAI2jCE4aKSNgBP5576T+7J5RMBBAAAEEEEi8wJm9Kd3w4ysS7wAAAgiEQ2Bq1zWqFXaFI5m2ZWHJzqyVZc4fsjLyVZFfGZVXPih5pbZlxcAIIIAAAq0VyK59n9LL39DaQRkNAQSaIkDjqCmMBEGg9QKffHhCf30/v5XXenlGRAABBBAIm8Br1uf1gQv7wpYW+SCAQEIFio+/U5UTn0tE9Zadl5Ux5w91y5I7c/7Q0Mz5Q4kgoEgEEEAAgRcQyKx5hzIr34wRAghEUIDGUQQnjZQRMAIf2zWmj+0eBwMBBBBAAIHEC/z+Ob36lS1diXcAAAEEwiFQPvYPmn7yT8ORTJOysM3KodQKWU6nfFmSNyWvfFR+ZahJIxAGAQQQQCCOAplVv63M6rfGsTRqQiD2AjSOYj/FFBhXAbPayKw64kIAAQQQQCDpAv945TJdNJBJOgP1I4BASASq47eo8PCvhCSb+aVhpVfJTg/IsnPyzflD1TF55cPya/z/jvlJcjcCCCCAgBFIr3yzsmveAQYCCERQgMZRBCeNlBEwAuZ8I3POERcCCCCAAAJJF/jhq1erO20nnYH6EUAgJAJ++Zgm7r9S8sshyehZaViu7MygLLdPstL1PP3qSGN7Ob8SzpzJCgEEEEAgkgLmfCNzzhEXAghET4DGUfTmjIwRqAu8784Rfe7xKTQQQAABBBBItMDm7pS+dPWKRBtQPAIIhE9gavdrVJu6v62JWU6X7PQqqX7+kCPfm65vLeeVD7U1LwZHAAEEEEiOQHrgF5Rd/2fJKZhKEYiRAI2jGE0mpSRL4B23DevGJwvJKppqEUAAAQQQeJbANevy+uBFfbgggAACoRIo7n+XKkP/1pKc7NQyWellkt0pS7782mTj/KHqcEvGZxAEEEAAAQSeTyDV/2rlNn4IIAQQiKAAjaMIThopI2AE3vqDE/r6oSIYCCCAAAIIJFrg98/p1a9s6Uq0AcUjgED4BMpHP6npA839DWsrMyjb7ZdlZ+WrJr86Jr90UL7HL5OF7w0gIwQQQAABI+AuuVodm/8GDAQQiKAAjaMIThopI2AE3nzzkG4+Og0GAggggAACiRa4/qplumBpJtEGFI8AAuETqI59V4VHfnXeiVl2RlbanD/UI8tKy/dLjfOHpp+U5M07Hg8ggAACCCDQTgG356Xq2PqpdqbA2AggsEABGkcLhOMxBNot8MbvHNftQ6V2p8H4CCCAAAIItFXgjtesUd612poDgyOAAALPFvDKhzX1wE/I9557hwDL7ZWdXilzDpEvW/IK8ivH61vMcSGAAAIIIBAXAafrYuXP/HRcyqEOBBIlQOMoUdNNsXESeN03j+n+kXKcSqIWBBBAAAEE5iWwvsvVTa9YOa9nuBkBBBBolcDUrlfJr47KSg1ITl7yPal+/tBh+dWTrUqDcRBAAAEEEGibgJPfqfy2G9o2PgMjgMDCBWgcLdyOJxFoq8DPfO2oHhmrtDUHBkcAAQQQQKCdAletyuljly9tZwqMjQACCDyvQOGRN6k69j2EEEAAAQQQSKyAnTtDnTtuSmz9FI5AlAVoHEV59sg90QI/+eUjemKymmgDikcAAQQQSLbAf9nUqfeetyTZCFSPAAKhFZh+4n0qH/9/oc2PxBBAAAEEEAhawM6uV+dZ3wx6GOIjgEAAAjSOAkAlJAKtELjqxsM6Vqy1YijGQAABBBBAIJQCv7OjR7/5ou5Q5kZSCCCAQPnI32n64F8AgQACCCCAQGIFrPQKde28JbH1UzgCURagcRTl2SP3RAtc+sVDGit7iTageAQQQACBZAv8+UV9evW6fLIRqB4BBEIrUBm5ScV914U2PxJDAAEEEEAgaAHL7VXXuXcFPQzxEUAgAAEaRwGgEhKBVgicd8NBTdf8VgzFGAgggAACCIRS4B9eOqCLl2VDmRtJIYAAArXJezT10M8BgQACCCCAQHIF7Ky6z9+V3PqpHIEIC9A4ivDkkXqyBbZ99kCyAageAQQQQCDxAje9YqXWd7mJdwAAAQTCKeCVD2vyvivCmRxZIYAAAggg0CKB7gv3tWgkhkEAgWYK0DhqpiaxEGiRgFlpZFYccSGAAAIIIJBkgbt+do1yjpVkAmpHAIEwC/g1jd+5NcwZkhsCCCCAAAKBC3Sdv0uWzS4BgUMzAAJNFqBx1GRQwiHQCgFztpE544gLAQQQQACBpAr0pG3d+urVSS2fuhFAICICE3efLb82FZFsSRMBBBBAAIHmC5gzjsxZR1wIIBAtARpH0ZovskWgLnCsWNNVNx5GAwEEEEAAgcQKbO1J6Qs/sSKx9VM4AghEQ2DywVfKKz4cjWTJEgEEEEAAgQAEOnfeIjvNv7cHQEtIBAIVoHEUKC/BEQhG4InJqn7yy0eCCU5UBBBAAAEEIiBwxYqsPn7FQAQyJUUEEEiyQOHR31T15DeTTEDtCCCAAAIJF+g865uys+sTrkD5CERPgMZR9OaMjBHQI2MV/czXjiKBAAIIIIBAYgV+fmNef3R+X2Lrp3AEEIiGwPQT71X5+KejkSxZIoAAAgggEIBAfsdNcnJnBBCZkAggEKQAjaMgdYmNQEAC94+U9bpvHgsoOmERQAABBBAIv8C123v037Z1hz9RMkQAgUQLlA7/b5UOfTjRBhSPAAIIIJBsgfy2G+TkdyYbgeoRiKAAjaMIThopI3D7UElv/M5xIBBAAAEEEEiswJ9c0KfXbsgntn4KRwCBaAhUTnxOxcffGY1kyRIBBBBAAIEABDrO/LTcrosDiExIBBAIUoDGUZC6xEYgIAEaRwHBEhYBBBBAIDICf3/FgC5fkY1MviSKAALJFKiO3azCI29MZvFUjQACCCCAgCQaR7wGCERTgMZRNOeNrBMuQOMo4S8A5SOAAAII6P9etUznL80ggQACCIRaoDZxp6b2/EKocyQ5BBBAAAEEghSgcRSkLrERCE6AxlFwtkRGIDABGkeB0RIYAQQQQCAiAp952XLt7E9HJFvSRACBpArUJu/V1EOvTWr51I0AAggggAArjngHEIioAI2jiE4caSdbgMZRsuef6hFAAAEEpM++fLm2L6FxxLuAAALhFqhNPaip3a8Od5JkhwACCCCAQIACrDgKEJfQCAQoQOMoQFxCIxCUAI2joGSJiwACCCAQFYEbfnyFzuxNRSVd8kQAgYQK1Ap7NLXrpxJaPWUjgAACCCDAGUe8AwhEVYDGUVRnjrwTLUDjKNHTT/EIIIAAApK+dPUKbe6mccTLgAAC4Rbwio9q8sFXhDtJskMAAQQQQCBAAVYcBYhLaAQCFKBxFCAuoREISoDGUVCyxEUAAQQQiIrATa9YqfVdblTSJU8EEEiogDf9uCYfeHlCq6dsBBBAAAEEWHHEO4BAVAVoHEV15sg70QI0jhI9/RSPAAIIICDpq69cqcE8jSNeBgQQCLeAVzqgyfuvDHeSZIcAAggggECAAqw4ChCX0AgEKEDjKEBcQiMQlACNo6BkiYsAAgggEBWBb/7UKq3scKKSLnkigEBCBbzyEU3e9+KEVk/ZCCCAAAIIsOKIdwCBqArQOIrqzJF3ogVoHCV6+ikeAQQQQEDSd396lQayNI54GRBAINwCfuW4Ju69NNxJkh0CCCCAAAIBCrDiKEBcQiMQoACNowBxCY1AUAI0joKSJS4CCCCAQFQEvn/NavVl7KikS54IIJBQAb86ool7Lkxo9ZSNAAIIIIAAK454BxCIqgCNo6jOHHknWoDGUaKnn+IRQAABBCT98NWr1Z2mccTLgAAC4Rbwa+OauPvccCdJdggggAACCAQowIqjAHEJjUCAAjSOAsQlNAJBCdA4CkqWuAgggAACURG48zVr1OFaUUmXPBFAIKECvlfQxF1nJbR6ykYAAQQQQIAVR7wDCERVgMZRVGeOvBMtQOMo0dNP8QgggAACku792TVKOzSOeBkQQCDkAl5J43dtC3mSpIcAAggggEBwAqw4Cs6WyAgEKUDjKEhdYiMQkACNo4BgCYsAAgggEAqBtG3Vm0KuLaUsSynzZ0v1H8ey5NjSZ162XBkaR6GYL5JAAIHnF/BrVR375nWy7JJspyTL/NjTsu1pWXZRllOUZRUlvwwjAggggAACsRSgcRTLaaWoBAjQOErAJFNi/ARoHMVvTqkIAQQQaKfAbKMmNdOocZ9q1DSaNKZhY5uGTf2z8Wez1sey1Pg0yVuS7zeqMJ/mj5758X15vvmUar6vmi9Vvcafq56viidVTvksmxvncN3806vUn3XmcCe3IIAAAu0TqEyW9O03fGZOCdgpW/Ufd+YzZcl2Jcu1ZKck2/Vn/rP59J7+cTxZbk22W5Pl1GQ7VdluVZZTkVX/c1m2bf5clu2UZ5pXM40s2zSzTBPrlGaWTSNrThPGTQgggAACcxKgcTQnJm5CIHQCNI5CNyUkhMDpBWgcnd6IOxBAAIEwC6RmVtSkT2nUpMyKGtuqN2ae2ahp/LVnNGmeVZxptZhmTb1Bo0ajxjRoTNNmtlFTnWnUmKbNQho1YfO88eoV2tidClta5IMAAgg8Q6B4fFI3v+VzkVSxU06jkVVvYM1+qv6fLffpRpZpaFmnNrJcr9HAeqqZVa03s0wjy643sxo/jYbWCzWyivWGVn1FlliRFcmXiKQRQAABccYRLwECURWgcRTVmSPvRAvQOEr09FM8AggsQKDeqDFNGseqb31mVtSkzbZndmMLNLOSxvzZVmM1jW35MmtqZps1ZkizqmZ2LcwLNWqeXk0jNZo1M40aX6rUzAob/6k4CyiFR2YE/vmqZTpvaQYPBBBAINQCE/tHdOvvfinUOUYiObPa1TSyZhtY9ZVZsyuxZldm+bJTZjWWL9vxZaU82c7MyiyndsqqrEYjq97EciuyzGost1JvYj3niqz6toIzq7JmtxakkRWJ14YkEUAgHAKsOArHPJAFAvMVoHE0XzHuRyAEAjSOQjAJpIAAAi8o8CONGtO0sc1WZ41za+rNmplGjflr1rMaNac2acxA9dU0M42b2a3PzEqa+tZns9uezWyBZrY/Mw2b2S3QyjUaNXF8XT92+VJdtSoXx9KoCQEEYiQwuvuo7njvV2JUEaXUBcwvmTxja0HTvDJ/rdHEMlsLWvWtBU/9MSuxGo2s+taC9VVZZiVWY2vB2VVZjS0FTUNrtpFVbpyRZbYVNA0sc06WZT6Lss22guasLFWYGAQQQCC0AjSOQjs1JIbACwrQOOIFQSCCAjSOIjhppIxAwAJmi7P6ipr650xzpr6apvHn+oqap86oaWx9ZlbXmBU1s9dss2Z2NU3j0585p2Z267PZs2me/mw0aU5p1JgVNXM7piZgFcLHWeDPLuzTz6zPx7lEakMAgRgIDN15QPf8+TdjUAklhFnAMr+EM9vIemo11mwzy2wraBpZs9sLmuZV45ys+haDp5yR1WhezTayGmdk1VdkzZyPZVZkyTS0TCPLKUn1T7Od4Ewjy5puNLIsthYM8/tCbgi0WoDGUavFGQ+B5gjQOGqOI1EQaKkAjaOWcjMYAs8pcGqjxjRrTHOm/jlzTs1so6beoJnZ+sw+ZeuzH1lRo8b5NKc2ambPqZldVTO77dlso8ZsgVauN2waZ9pwIZAkgXfs7NUbt3YlqWRqRQCBCAoc+d4+PfCRmyOYOSkjsHABy6wqr28r2Pix6iuxntnIajSzZrYXfGol1syKrHrzqrEqq97Iqp+PZbYbnNla0DSy6udjmdVYZmVWqbESq74yyzSvpuuflmli0cha+ETyJAJNEqBx1CRIwiDQYgEaRy0GZzgEmiFA46gZisSImoBpxKTNuTS21WjQmO3OZhs1ZiVNffuzmZU0pzZqTKFW43ya2cU19ZU0M9ufmc9Ttz5rNGvMVmdSrb7lWeN8GrP92VNbn9GoidrrQ74xFHjzi7r11h09MayMkhBAIE4CB76yRw/9/Q/jVBK1IBA5gXojq74Sy2lsJ2iaWc84I8s0sBorshpbDDZWZVn17QTNqqyZM7JmV2TVP81KLNPQmvl8qpFlVmGZlVmNJpZZkSWr8WlZxfoWg5bF1oKRe4lIeFECNI4WxcfDCLRNgMZR2+gZGIGFC9A4WrgdT85dYLZRY5o09Z+ZlTSN82kajRqz9dnsihpHvsw2Gc/e/uzUEWfPqZlt1DxjRU39fJpGo6bRpKFRM/fZ4k4Ekifwuk2det95S5JXOBUjgECkBPZ99j7t+5d7IpUzySKAQLACjUaWaWKZFVmzq7Osme0EzX83u61g44ys2WbWMxpZpqllGljmfCzbfDZWY802sma3F6yvyLJP2VZw5qwsu97Aml2VxdaCwc440Wkc8Q4gEE0BGkfRnDeyTrgAjaN4vgBPNWqsZ62oMVugndqokWTbjfNpzBZoZhWNad6Y6/lW1NS3PzMraGRW0TRW1NSe1agx256ZZs3s1mfmv+dCAAEEwirwk4Md+utL+sOaHnkhgAACdYE9n7xNT970EBoIIIBAaAWe2cgyK7NM86qxtaBVb2LNNrJmV2XNno3VWI1lthWsN7XqWwtWnm5m1VdkmS0FTVPLbCnY2FrwqW0FzfaC9fOxnrW1oE0jK7QvywITo3G0QDgeQ6DNAjSO2jwBDI/AQgRoHC1E7UefMc0Ws+3ZM7c+m93+zFL9jBrbkiPz2WjKzDZqrJmtz2abNbM9ltkVNac2auoNm5mVNPUt0GYaNLNboFVqjWYNjZrmzCtREEAgGQKXLs/qky8ZSEaxVIkAApEVuP/D39XR7z8e2fxJHAEEEGi1gOXMnI/11DlZs+djza7KerqZZc1sK2g7nup/rm8raD7NdoIzq7Jmzsl6emvB2bOxTm1kmeaVOSfLrMJq/Nh2UXKKsm22FlzsO0DjaLGCPI9AewRoHLXHnVERWJRAVBtHs42a2a3PzJZnqZltz8xZNac2ap69oubURs0s3myzxjRm6o2a+lk1ZjVNo1FTX1Ez06ipb302c1ZNfQu0WmNLNC4EEEAAgWgKbFuS1udevjyayZM1AggkRuCuP/6ahu87nJh6KRQBBBCIm8BTjaz6OVkz2wvOrsiqr8Z6ekWW5TTOyGo0r8xZWd7Tq7Hc2WaWWYk1c05WfQVWY2WWbVZaOeZsLNPQKtXPw3q6mWX+bM7LKsp2o7cii8ZR3P6uoJ6kCNA4SspMU2esBObaOJpXo8ZqbHdWX1FjPmfETt36zPwl02upN2rqnzPbn9WbNX59C7SnGjWnrKxpbH3WOLeGCwEEEEAAgWYIrM67+vorVzYjFDEQQACBwAR++M4bVTw6oVR3RqlcWnbaMYdEyvzGk1epqVasqDxZUvlkMbAcCIwAAgggEB+BZzSy6s2smRVZz9haUGo0sWYbWX69kWW5s1sKzp6RVaufkfX02ViVRiOr3riaXZllVmKZ/zwt22o0tBpbDJrPYv1ZWS/8XQ+No/i8f1SSLAEaR8mab6qNicBn9k3q3x6bfOqsmvrWZ6c0ahrn1NCoicl0UwYCCCCAwP/P3p3Ax1nX+QP/zJ2ZzOS+k7Zpk6ZJ2qT0vu+LUigUEARxvVbXVXTR3UX9i7K6KnjgxSIKsqsiCiKogFxy9L6PpEmTnvRM0qS5577/r2dajnK0mZlnnnmOz+zLFyjP73u8fyOy+eb5/d5HINOkx67rymlDAQpQQNYCG//lSfh63ZevUQdYcqww2S0wWE3QmwyxX+aKhqOIBEIIeoIIDPsQcivvN80v3zyfoAAFKEABpQrohLew3jxWMPbn5+/I0sUGWuffyKq6qRD5UxYrtUXWTQHNCnBwpNmtZ+NKFjjuDGHNi11KboG1U4ACFKAABZIW2Hd9BSzCb+7zQwEKUECGAv5+DzZ8+k+iViYMlMw5GTBlWmCwGCH8wE74u2AkHEHYH4oNlgKDPoQDIVHzMhgFKEABClAgUYE5P74WjjG5iS7nOgpQIE0CHBylCZ5pKZCMQJ8vjAXP8qz0ZAy5lgIUoAAFlC+w/uoyFFkNym+EHVCAAqoUGDrSix1ffS4tvRltZpizLBD+KAyYYsfjRS8cj+cLIXjheLwoj5JOy/4wKQUoQAEtCcx/4AbYShxaapm9UkAVAhwcqWIb2YTWBALhKK54+ozW2ma/FKAABShAgYsE/rqyBDXZJqpQgAIUkKVAz46TaPrB67Ks7c2izFkZMDksMArH45kN0Ol1EIZJkUAYIW8AAacfwWG/rHtgcRSgAAUoIG+BxY/cDHOOVd5FsjoKUOA9Ahwc8UtBAYUK1D95WqGVs2wKUIACFKCAOAK/WVyEmYUWcYIxCgUoQAGRBU49346Dj+wQOar04YSL2M3ZGbH7l4wZRugu3L8UCV24f8kdQFC4f8kblL44ZqQABShAAdkLLHvsNhgyjLKvkwVSgAIXC3BwxG8EBRQqMO3pM/CGowqtnmVTgAIUoAAFkhe4c3IOPl7DYy+Sl2QEClAgFQKH/m8nTj7XlorQsowp/FBQeIPJmHn+eDxh4CR8oqFw7P6l88fj+RAJRWRZP4uiAAUoQIHUCKx86uOpCcyoFKBASgU4OEopL4NTIHUCi5/rRI83nLoEjEwBClCAAhSQucCa0Tb8cFa+zKtkeRSggFYF9t37Ks7t4ikB795/4c0lk3D/ktUMg3A8nkE4Hu/8/UvCW0tBpx+BIa9WvzbsmwIUoICqBIQjUFc8+TFV9cRmKKAVAQ6OtLLT7FN1AmtfOoujwzwOQnUby4YoQAEKUGDEApUOI56/snTEz/NBClCAAlIKbL3jr3CdHpQypapyWXKssfuXDBkm6E368/cvhaMIB0IIeYTj8fwIugOq6pnNUIACFFCbgNFmwtJHP6K2ttgPBeB1d9YAACAASURBVDQhwMGRJraZTapR4LbXe7C3lxfVqnFv2RMFKEABCoxcoOmGCpj1upEv4JMUoAAFJBJ45ZZHEQnwhIBUcutNhgv3LwnH45mgM+oh/C9CJBxB2BeKDZaE+5eEo/L4oQAFKEAB6QUseTYsevgm6RMzIwUokLQAB0dJEzIABdIj8LnNvVjfxSMc0qPPrBSgAAUoIBeB3y0uwvRCi1zKYR0UoAAFYgLujiFs+eJfqCETAeE33mP3L9nM0FuM0AvH40WBqHA8nu/N4/F8iEZ4h6xMtoxlUIACKhGwlWVh/v3Xq6QbtkEBbQlwcKSt/Wa3KhL46s5+PHPSraKO2AoFKEABClAgfoE7J+fg4zWO+BdyBQUoQIEUCnSuP4bW+zelMANDp0JAGC4Jx+MZrSbohfuXdHpEo1FEAiEEPUGEXH4Ehn2pSM2YFKAABVQpkDU2H7N/dI0qe2NTFFC7AAdHat9h9qdage/uG8BjR12q7Y+NUYACFKAABUYisGa0DT+clT+SR/kMBShAAckE2n+9HadfOChZPiaSTkBn0MGcbYXJLty/ZIRwXJ5OJxyPF0XEH0TQJbzB5EPIy/topdsVZqIABeQqkFtXjBnfWS3X8lgXBShwCQEOjvj1oIBCBe4/MIQH24YVWj3LpgAFKEABCogjUOkw4vkrS8UJxigUoAAFRBLY8ZXnMHS0V6RoDKNEAWGoFDseL1O4f0k4Hk8P4SC8aCgSGyq9ef9SJMh7sJS4v6yZAhQYmUDBlHJMvWvFyB7mUxSggKwEODiS1XawGAqMXOC3h534fvPgyBfwSQpQgAIUoIBKBdo+NEqlnbEtClBAqQIv3/AbpZbOuiUWEN5cMmUJx+OZYRCOx7tw/5JwPF7owvF4/iEejyfxtjAdBSggkkDxnEpM/o/FIkVjGApQQEoBDo6k1GYuCogo8PQJN+7a1S9iRIaiAAUoQAEKKFPgiWXFaMgzK7N4Vk0BCqhOQHjTSHjjiB8KiClgyX3zeDwT9CY9dDodIhHheDxhwBRA0CX8yy9mSsaiAAUokLRA2ZJqTLp9ftJxGIACFJBegIMj6c2ZkQKiCPzjjBf/to3HX4iCySAUoAAFKKBoga9PycVHqu2K7oHFU4AC6hEQ7jYS7jjihwJSCwj3LZlzrDC9eTyeUQ/ogHAwgogvdP54PKcPYX9I6tKYjwIU0KjAqNW1qPvn2Rrtnm1TQNkCHBwpe/9YvYYFtnX78KmN5zQswNYpQAEKUIAC5wWuGWPD92fmk4MCFKCALARa79+EzvXHZFELi6DA+wkYbebz9y/ZTNCbDefvX4pGIdy3FPKFEHL5ERj2IRoWbmXihwIUoEDiAmPXNWD8bdMSD8CVFKBA2gQ4OEobPRNTIDmB1v4Abnq1O7kgXE0BClCAAhRQgUClw4jnryxVQSdsgQIUUIPAli/+Be6OITW0wh40LmDOzoDJcf7+pdjxeHodIuELx+N5g+cHTE4ej6fxrwnbp8AlBao/PAXjPjSZShSggAIFODhS4KaxZAoIAiddIax+oYsYFKAABShAAQoAaPvQKDpQgAIUSLuAcM/M6x/7Q9rrYAEUkEpAGCZZcm0w2c0wZBihMxqE0/EQCUViR+Kdv3/Jj5AnKFVJzEMBCshIYMLHZ2DMNRNlVBFLoQAFRirAwdFIpfgcBWQm0OcLY8GznTKriuVQgAIUoAAF0iPw15UlqMk2pSc5s1KAAhS4IHB26wnsv289PShAgXcJGCzGt+5feut4PGHAFAwj7D0/YBKOxxP+PT8UoIB6BOo/OxcVK2rU0xA7oYCGBDg40tBms1V1CQTCUVzx9Bl1NcVuKEABClCAAgkKfHt6Hm4cm5ngai6jAAUoII7AgQe3ouOVw+IEYxQKaFDAZLdAOCLPaD1//5JOp0MkEkUkEELYF4q9vSQMmMDrlzT47WDLShRouGMhSheMU2LprJkCmhfg4EjzXwECKFlg0p9PI8J/YFbyFrJ2ClCAAhRIQmBS9hnMLTiAbP1e5GXk4tra7yYRjUspQAEKJC+w+QtPw9M5nHwgRqAABS4pYMm1wuQQBkznj8cTPtGwcDxeOPb2UsgVQNDN+5f4NaJAugWmfHUZCmfwSOl07wPzUyARAQ6OElHjGgrIRGDu3zowGIjIpBqWQQEKUIACFEitQLXjLBYWHEC+aR8GPPvfk+zLc15PbQGMTgEKUOASAsLASBgc8UMBCshDQG8ywJJjhfHC/Ut6vR7RaBTRUAQhfwhh4Xg8pz/2JhM/FKBAagSm/9cq5DWUpiY4o1KAAikV4OAopbwMToHUCqx6oQunXfyH3NQqMzoFKEABCqRLoMLWi6XFbSiODYr2XLaMG+t/hNHZ0y77HB+gAAUokAqB0y8eRPvD21MRmjEpQIEUChht5tjxeKZMM/RmI6ADopEIooHzA6aQ+/z9S8IbTfxQgALxCcy5by0clXnxLeLTFKCALAQ4OJLFNrAICiQm8KFXunFgIJDYYq6iAAUoQAEKyEwg3zKIVSVtKLc0YdC7E9FofD+gmVCwFGvGf0NmXbEcClBAKwItP92Irk1vaKVd9kkBzQkIwyVz1oX7l0wGRIX/C0URCYYR8gZjR+MFh3k8nua+GGz4kgKLfn0zhKMl+aEABZQnwMGR8vaMFVPgLYFPbTiHbT0+ilCAAhSgAAUUKWAzuLCmrA1jrM1w+3YhGEn+f9N4XJ0ivwosmgKqENj0r3+Gt8elil7YBAUokJiATq+DJdcGk8MCg9UIvUGPaOT88Xhh4e0lYcDkDCDk5S+AJibMVUoTWPHnj0Gn0ymtbNZLAQoA4OCIXwMKKFjg37b14h9nvArugKVTgAIUoICWBEw6H9aUtaMqsxn+wG74QuJfIM/j6rT0jWKvFJCPwNCRc9jx1b/LpyBWQgEKyFrAYDHG3sIwZlpgyLhwPF4ocvH9S8P+2NtM/FBAqQLCW3qL//fDSi2fdVNA8wIcHGn+K0AAJQvctbsfTx93K7kF1k4BClCAAioW0OvCuLK0DRPs+xEJ7oY72JfybicVrcbKqjtTnocJKEABCrxT4OSzB3DoN7uIQgEKUEBUAZPdErt/ySjcv2QyxGILby/FjsfzBd+6fwlRUdMyGAVEEbCPzsHcn1wnSiwGoQAFpBfg4Eh6c2akgGgC9zYN4ndHnKLFYyAKUIACFKBAsgLLS9oxMasF+vBuOP1nkw2X0HoeV5cQGxdRgAJJCOz59svoa+5MIgKXUoACFEhcQDgez5xlgdFmhs6gg3BNZDQURjgQRtgbRMDljw2Z+KGAlAJ5k0ox/VurpEzJXBSggIgCHByJiMlQFJBa4IEDQ3igTfxjfqTug/koQAEKUEC5AgsKj+CKnBaYo3sx5Dsli0bW1d6DsbmzZVELi6AABdQv4Dzej23/8Yz6G2WHFKCAogWEN5aE4/Fi9y9ZjBDuYxLuX4oIw6W37l/yx/6cHwqIIVAybywav7xIjFCMQQEKpEGAg6M0oDMlBcQSEN42Et464ocCFKAABSgglcDM/BOYntsCm24vBr3HpEobV57JJddi2dg74lrDhylAAQokKnDsyWYce3xfosu5jgIUoICsBIS3liw5wvF4FujNBuh0QDQcOf/2ki90/ng8pz/2n/FDgUsJjF5Th9pPziISBSigUAEOjhS6cSybAoLA0yfcuGtXPzEoQAEKUIACKROYnHMGs/NbkaXfiwHvwZTlETOwQW/G7TOeg0FvEjMsY1GAAhR4X4Htdz6L4WOpv8ON/BSgAAXkJCDcvWTOtsJoM0Fv0MdKi4QisTeWwr4ggu4Agk6/nEpmLRILVN86FeNuaJQ4K9NRgAJiCXBwJJYk41AgDQL/OOPFv23rTUNmpqQABShAAbUKTMg6i/kFrcg37kO/p0Wxba6d8G1U5y1QbP0snAIUUIZAf0sXdv/XS8oollVSgAIUkFhAOA7Pkifcv5Rx/ni8C/cvRYT7l4QBkyeIoHD/kjcocWVMJ4VA/b/ORcXyGilSMQcFKJACAQ6OUoDKkBSQSmBbtw+f2nhOqnTMQwEKUIACKhQYk9mLJUUHUGQSBkV7VdPhpKKrsLLqP1XTDxuhAAXkKXDwf3fi1N/b5Fkcq6IABSigEAFhqBS7f8l+4Xi82P1LQCQQQsgXROjCgEm4j4kf5QhM+eoyFM4YpZyCWSkFKHCRAAdH/EJQQMECR4aCuPblswrugKVTgAIUoIDUAsUZg1hR0oYyyz70u3dInV6yfBlGB/556uMwG2yS5WQiClBAWwLCkUxbvvA0vD0ubTXObilAAQqkScDksLx9PJ7p/P1LkXAUkTePx3Odv38J0WiaKmTadwrMumcNsmsKiUIBCihUgIMjhW4cy6aAIDAciGD23zqIQQEKUIACFPhAgSyjC6vL2jDa2oRhz3aEoyHNaF01/huoLViqmX7ZKAUoIK1A97YTaP7RemmTMhsFKEABClxW4KLj8Yzn71+KhiMI+0IIeQMIugIIuQOXjcMHkhNY8OCNsBbZkwvC1RSgQNoEODhKGz0TU0AcgalPn4EvzN+mEUeTUShAAQooX8Ck8+Ka8naMszXD49+JQNit/KYS7KCucAVWV/+/BFdzGQUoQIFLC7T+fBM6NxwjEwUoQAEKKFBAb9TH7l+KHY9nMUIv3L8UBSLB8PkBk1sYMPljdzHxE7+AcL/V0t9/JHa3FT8UoIAyBTg4Uua+sWoKvCWw+oUunHTxH2T4laAABSigVQG9LoSrytpRk9mMUHAXPMEBrVK8p2+D3oR/anwEuVaerc4vBQUoIK6A56wTW7/0V/C+DXFdGY0CFKCA3ASMNhMsuTYYrCYYzAYIA5FoJBobMIW8QYSE4/FcfkRDEbmVntZ6hDurFv365rTWwOQUoEByAhwcJefH1RRIu8DH1/dg5zl/2utgARSgAAUoIJ3AypJ2TMzaj2hoF1yBHukSKzDT7Ip/wtxRn1Bg5SyZAhSQs8Abf96Po3/cK+cSWRsFKEABCkgoYM7OgDkrIzZgEt5mgjBgEu5fCoQQ8gRjby8FhfuXNPJxjMnFnB9fq5Fu2SYF1CnAwZE695VdaUjgzh19eO6UR0Mds1UKUIAC2hNYXHQEjdktMEZ3Y9h3RnsASXSck1GG2xp/DbPBmkQULqUABShwscDWL/0NrlN8w5PfCwpQgAIUiENAp0NG/vnj8YQj3GIDJgCRcAQRfwhB9/m3l8KeYBxB5flofmMZpt29Up7FsSoKUGBEAhwcjYiJD1FAvgL37R/EI4ec8i2QlVGAAhSgQNwCcwqOY1puKzKwB4PeN+JezwUXC6wY9+9oKL6aLBSgAAVEETi7+Tj2/2SDKLEYhAIUoAAFKPBuAWGoZMmxwphphsFigM6gB968f0kYMLn8CAz7Y8flyfVTsmAcGu9YKNfyWBcFKDACAQ6ORoDERyggZ4FHjzhxT9OgnEtkbRSgAAUocBmBqXmnMSuvFXbdXgx4D9FLZIGKrMm4aeJPRY7KcBSggFYFmr7/Gnp2ntJq++ybAhSgAAVkIiC8uWTOssBoM0N/0f1LEYS954/HCwz7YncySf0ZvaYetZ+cKXVa5qMABUQU4OBIREyGokA6BF4+48Ed2/rSkZo5KUABClAgQYH67C7MKziAXMNe9HtaE4zCZfEIrKu9B2NzZ8ezhM9SgAIUeI/A8NFebP/Kc5ShAAUoQAEKKEbAkms9fzxehgl6kwE6HWLDpHAgjJAnELt7SRgyifmpvnUqxt3QKGZIxqIABSQW4OBIYnCmo4DYAk19Adz6WrfYYRmPAhSgAAVEFBhnP4dFRQdQaGxCv4eXqYtIO+JQdQXLsXr810f8PB+kAAUo8H4Ch367CyefOUAcClCAAhSggKoEdEZ97Hg8k3A8XoYJwr8XBkyR0DvuX3L6EPaGRtR3/WfnomJFzYie5UMUoIA8BTg4kue+sCoKjFigyxPGsr93jvh5PkgBClCAAqkXKLUOYHlxG0otTeh370h9QmYYkcBtjQ+hKHP8iJ7lQxSgAAXeLSD8NvbWL/0N/n4PcShAAQpQgAKaFBCGSubsDJhsJugtRuiNekSjQDQUQdgXRNAdQGDQh4Y7FqB4TqUmjdg0BdQiwMGRWnaSfWhWIBwFGv58WrP9s3EKUIACchDIMTmxurQNo6zN6HdvQez2Wn5kJzCj7BYsGPMZ2dXFgihAAWUInH7xINof3q6MYlklBShAAQpQII0C836+Dpnl2WmsgKkpQIFkBTg4SlaQ6ykgA4GFz3ai1xeWQSUsgQIUoIA2BCwGL64pa8dYWxOc3m0IRcQ9E1wbitJ3aTcX4iMNDyLTnC99cmakAAUULyDcbSTcccQPBShAAQpQgAKXFlj++Edj9ynxQwEKKFeAgyPl7h0rp8BbAje+0o22gQBFKEABClAgRQIGXRBrytox3t4Mv387fCFnijIxbKoFFld+HlNLb0x1GsanAAVUJtDx2lEceGCzyrpiOxSgAAUoQIHUCKx86uOpCcyoFKCAZAIcHElGzUQUSJ3A57f04vVOb+oSMDIFKEABDQpcWdqGesd+hIM74A72aVBAnS2X2utxS8MD6myOXVGAAikT2Pn15zF4sCdl8RmYAhSgAAUooBYBS54Nix6+SS3tsA8KaFaAgyPNbj0bV5PAt/YO4IljLjW1xF4oQAEKSC6wtPgwGrJboA/vhNPfJXl+JpROYE3NNzEhf4l0CZmJAhRQtEDXxjfQ8rONiu6BxVOAAhSgAAWkEsiZUISZ37tKqnTMQwEKpEiAg6MUwTIsBaQU+GX7MH7eOiRlSuaiAAUooHiB+QVvYEpuK8zRXRjynVR8P2xg5ALVeQuwdsK3R76AT1KAApoW2H33i+hvPatpAzZPAQpQgAIUGKlA6YJxaLhj4Ugf53MUoIBMBTg4kunGsCwKxCPw9Ak37trVH88SPksBClBAcwLT805hZl4rMnW7MeA9qrn+2fDFAjdN/CkqsiaThQIUoMAlBbq3nkDzfeupRAEKUIACFKDACAXG3dCI6lunjvBpPkYBCshVgIMjue4M66JAHAJbun349MZzcazgoxSgAAXULzAppxPz8g8g27AH/Z429TfMDkcsUGyvRYbRgRvqfjDiNXyQAhTQpsCe/34ZfU2d2myeXVOAAhSgAAUSEKj/17moWF6TwEouoQAF5CTAwZGcdoO1UCBBgSNDQVz7Mo/PSJCPyyhAAZUIVDt6sKjwAPKN+9DvaVJJV2xDTIFiew30MKDL1R4Le2P9jzA6e5qYKRiLAhRQkUDPzlNo+v5rKuqIrVCAAhSgAAVSLzDt7pXIbyxLfSJmoAAFUirAwVFKeRmcAtIIDAcimP23DmmSMQsFKEABmQhU2PqxrLgNJeZ96HPvkklVLEOOAkWZ1TDqLeh0HrioPN51JMfdYk0UkI/Avntexbndp+VTECuhAAUoQAEKKEBg/gPXw1aSpYBKWSIFKHApAQ6O+P2ggEoEpj59Br5wVCXdsA0KUIAC7xXINw9jVVkbKizN6HdvIREFLitQaBsHk8GGTmfrBz67puabmJC/5LKx+AAFKKAtga5Nb6Dlpxu11TS7pQAFKEABCoggsOLJj0Gn14kQiSEoQIF0CnBwlE595qaAiAKrX+jCSVdIxIgMRQEKUCC9AjajF2vK2lBpbcaQZxMi0XB6C2J2xQjk28Yiw2BHh7PlsjWXZzXi5ok/u+xzfIACFNCQQDSKHV/7O4aO9GqoabZKAQpQgAIUSF7AaDVh6e8/knwgRqAABdIuwMFR2reABVBAHIGPr+/BznN+cYIxCgUoQIE0CBh0AawtP4iqzCa4fVsQDHvTUAVTKlkgzzoaVlMOOob3x9XGsnFfwuTitXGt4cMUoIB6BU4+24ZDv9mp3gbZGQUoQAEKUCBFAvbROZj7k+tSFJ1hKUABKQU4OJJSm7kokEKBO3f04blTnhRmYGgKUIAC4groEMXqsnbUOZoR8G+FNzQkbgJG04xAbkYFMs156HC2IhqNxN13vnUMbmn4BcwGW9xruYACFFCXgH/AG3vbyHfOpa7G2A0FKEABClBAAoGCqRWY+vXlEmRiCgpQINUCHBylWpjxKSCRwH37B/HIIadE2ZiGAhSgQGICy0sOoyFrPyKhbXAHziUWhKsocEEgO6MUDnMRulztCEcCSbnMG/0pzCq/LakYXEwBCihf4Mjv9+D4Xy5/zKXyO2UHFKAABShAAfEFRq2agLrPzBE/MCNSgAKSC3BwJDk5E1IgNQKPHnHinqbB1ARnVApQgAIJCiwoegNTclpgDG/HsL8jwShcRoGLBRyWImRbStHtPizakYYZRgdumvhTFNjGkZsCFNCogPN4f+xto0iQd+pp9CvAtilAAQpQIEmB8R+ZhrHXNyQZhcspQAE5CHBwJIddYA0UEEHg5TMe3LGtT4RIDEEBClAgcYGZ+acwI68VGdEdGPIdTzwQV1LgfQTspnzkWkehx3MM/pD4b9nW5C/G1TV3054CFNCoQOv/bEbn60c12j3bpgAFKEABCiQv0HDHQpQu4C9iJS/JCBRIvwAHR+nfA1ZAAVEEmvoCuPW1blFiMQgFKECBkQpMzu3EnPxWOHQ7MeA9PNJlfI4CcQlYTTkosFai13sC3mBq365dMe7f0VB8dVz18WEKUED5Ar37OrD3O/9QfiPsgAIUoAAFKJBGgRnfWY3cuuI0VsDUFKCAWAIcHIklyTgUSLNAlyeMZX/vTHMVTE8BCqhdYEJWDxYWHkCuYRf6Pa1qb5f9pVnAYnSg0FaFAd9puAPSvFUrHIN308SfIdtSkubumZ4CFJBMIBrFrrtfwsCBs5KlZCIKUIACFKCAGgUW/upDyCjIVGNr7IkCmhPg4EhzW86G1SoQjgINfz6t1vbYFwUokCaBMZn9WFrUhkLTbvR79qapCqbVmoDZYENR5ngM+bvg9PdI3v6kotVYWXWn5HmZkAIUSI/A0cf34Y0nm9OTnFkpQAEKUIACKhJY+dTHVdQNW6GAtgU4ONL2/rN7lQksfLYTvT5e5quybWU7FJBUoMgyjJWlbSiz7EW/e7ukuZmMAka9GSX2utiwSBgapfNz1fhvoLZgaTpLYG4KUEACgb7mTuz97j8QFX4Lix8KUIACFKAABRIWyCzPxryfr0t4PRdSgALyEuDgSF77wWookJTAja90o20gkFQMLqYABbQl4DB5cFVZG8Zk7EO/e5O2mme3shHQ6fQod0yCK9CHQV+HLOrKt46JHVlnNWXLoh4WQQEKiC8QCYax59v/wEAbj6gTX5cRKUABClBAawJFM0fjiq/wF6+0tu/sV70CHBypd2/ZmQYFvry9Dy+e9miwc7ZMAQqMVMCoC2BtRTuqbE0Y9m5EOBIc6VI+R4GUCJRnNcIbHES/91RK4icTdErpDVhSeXsyIbiWAhSQscCRx/bg+NMtMq6QpVGAAhSgAAWUIzB2XQPG3zZNOQWzUgpQ4JICHBzxC0IBFQk82DaM+w8MqagjtkIBCiQroEMEa8rbUWtvhte3Cf6wO9mQXE8BUQTKHQ3whZzo854QJV6qglxdczdq8henKjzjUoACaRLo3XsGzT98HeEAj3lO0xYwLQUoQAEKqExg0u3zUbakWmVdsR0KaFeAgyPt7j07V6HAqx1efGFrrwo7Y0sUoEA8AitLDmFS1n6EgpvhCQ7Es5TPUiDlAmWOSQiEPej1vJHyXGIkyM2owI0TfwyHuVCMcIxBAQrIQCDsDaLpB6+hb39671KTAQVLoAAFKEABCogmMOueNciu4T8ziwbKQBRIswAHR2neAKangJgCp1whXPkC/x9gMU0ZiwJKEFhcfAyTs1ugC22BK9CthJJZowYFSh0TEY740eM+qrju6wtX4crqryqubhZMAQq8v8CxJ5pw7E9N5KEABShAAQpQQESBJb+7FaZMs4gRGYoCFEinAAdH6dRnbgqkQGDK02fgD0dTEJkhKUABuQjMKTiJ6bmtMEW2Yth/Wi5lsQ4KvK9Aqb0OkWgY3e7DihZaPu5LaCxeq+geWDwFKACEhrej85UXcfCxSnJQgAIUoAAFKCCSgDnHisWP3CxSNIahAAXkIMDBkRx2gTVQQESBm1/tRkt/QMSIDEUBCqRbYGpuB2bnH4AN2zDoO5bucpifAiMSKLHXxp476zo4oufl/lCGMQsfqv8xCjOr5F4q66MABT5AIBrsgav1KkRDAwhFVqP14Sr4BnLpRQEKUIACFKBAkgK5E0sw49tXJhmFyylAATkJcHAkp91gLRQQQeCu3f14+rhbhEgMQQEKpEugPrsb8wsOIFu/AwPe9nSVwbwUSEig2F4DHQw461Lfd3dc7hxcV/u9hFy4iAIUSL+Au/1mhF273ypEn1GPM1vm4dQ/StJfHCugAAUoQAEKKFigYuUE1P/LHAV3wNIpQIF3C3BwxO8EBVQm8NvDTny/eVBlXbEdCqhbYGxmH5YUt6HAuAP9nv3qbpbdqVagKHM8DHozupwHVNuj0Ni80Z/CrPLbVN0jm6OAGgW8J76G4Lk/vU9rOniGboy9fRQJmdTYOnuiAAUoQAEKpFxgwidmYszV9SnPwwQUoIB0AhwcSWfNTBSQRGBrtw//vPGcJLmYhAIUSEygNGMIK0rbUGLahX7P27/5nFg0rqJAegUKbVUwGazodLamtxAJs6+rvQdjc2dLmJGpKECBZAQCZx+G7/S9lw5hmocjTzei70BBMqm4lgIUoAAFKKBJgal3rUDBlHJN9s6mKaBWAQ6O1Lqz7EuzAr2+MBY+26nZ/tk4BeQokGN2Y3VpG0Zl7EG/e6scS2RNFIhbIN9aiQyjAx3OlrjXKn1BlqUE6+ruRb51jNJbYf0UUL1AaPA1eI58ekR96s0l6Du8CoceHz2i5/kQBShAAQpQgALnBRY8eCOsRXZyUIACKhLg4EhFm8lWKPCmwLxnOjDgjxCEAhRIlH6hEwAAIABJREFUk4BZ78fa8naMte3BoHsTouB/H9O0FUybAoE862hYTTnoGNb2sYqjsq6IDY+MeksKlBmSAhQQQyDiOwHPoY8iEojvl6pCoavQ8nAV/EM5YpTBGBSgAAUoQAFVC+iNeix/4p9U3SObo4AWBTg40uKus2fVC3x8Qw929vhV3ycbpIBcBPQI45rydoy374PbuwnBiE8upbEOCogmkJtRjkxzPjqcrYhGOQwVYCcWrcaqqjtFM2YgClBAXAHPoY8hNLw5oaC6jEk4s3EuTr9WnNB6LqIABShAAQpoRcAxJhdzfnytVtplnxTQjAAHR5rZajaqJYHv7RvA74+6tNQye6WA5AKrSw+iLqsJAf9m+ELDkudnQgpIJZCdUQqHuQhdrnaEIwGp0iomz9xRn8DsCv6GpWI2jIVqRsB38lsI9PwuuX51RngGrkfLQ9WIRgzJxeJqClCAAhSggEoFSuZWovHfF6u0O7ZFAe0KcHCk3b1n5yoWePINF+7eM6DiDtkaBaQXWFpyFI1ZzYgEt8AT7JW+AGakgMQCDksxsi0l6HYfRjDslTi7stJdWf011BeuVFbRrJYCKhYInH0YvtP3itZh1LgQh5+chIFD+aLFZCAKUIACFKCAWgSqPjQZVR+eopZ22AcFKHBBgIMjfhUooEKBpr4Abn2tW4WdsSUKSCcwr/AkpuU0wxDZAqe/S7rEzESBNAvYTQXIsVbgnOco/CG+vTqS7TAbbFhXew/KsxpH8jifoQAFUigQ7H0K3uPiHyGpN5fj3MEVOPKnUSmsnqEpQAEKUIACyhNouGMhSheMU17hrJgCFLikAAdH/IJQQIUC7lAUM/5yRoWdsSUKpE5gel4HZuW3ICO6BUO+k6lLxMgUkKmAzZSDfGsler0n4A0OyrRK+ZaVb6vENTXfQp51tHyLZGUUULlAaGg9PIc/ldIug8Gr0fJQFQLOrJTmYXAKUIACFKCAUgRm//AaZI3jW7lK2S/WSYGRCnBwNFIpPkcBhQmseL4LHe6QwqpmuRSQTmBSdjfmF7bCrtuKQe8R6RIzEwVkJmAxOlBoq8KA7zTcgT6ZVaescooyx+OGuh/AaspRVuGslgIqEAi7W+Buu06STnQZk3Hq9Vno2FAsST4moQAFKEABCshZYNkfboPBYpRziayNAhRIQICDowTQuIQCShD43OZerO/inRRK2CvWKI1Atb0Pi4sPIFe/DQPeA9IkZRYKyFhAOF5NGHQM+brgDPTIuFJllVbqqMctkx5QVtGslgIKF4gEOuBqFi7ljkjXid4Cd+86tDw0XrqczEQBClCAAhSQmYCtxIH5D9wgs6pYDgUoIIYAB0diKDIGBWQo8JOWITx8cFiGlbEkCkgjUGEbwvLiNhSatmHA0yRNUmahgAIEjHozSux1cPq7MeQ/q4CKlVdiRdZk3DTxp8ornBVTQIEC0YgPruZ5iIbSc8Rm1LAYhx6vx+AxHtGjwK8PS6YABShAgSQFimaNwRV3LkkyCpdTgAJyFODgSI67wpooIILA30958J87eOSQCJQMoRCBfIsbV5a2ocy8AwOenQqpmmVSQDoBnU6PckcDXIFeDPo6pEus0UxjcqbjhrofarR7tk0B6QRc+xcj4j8tXcL3yaS3jEJP63IcfaoirXUwOQUoQAEKUEBqgaqbrkDVzVdInZb5KEABCQQ4OJIAmSkokA6Bw0NBXPcyf5M8HfbMKY2AzeDH1eXtGJOxEwOezdIkZRYKKFSgPKsR3uAA+r3p/eGqQvkSLru2YCmuGv+NhNdzIQUocGkB94G1CHvkc/xsILAWrQ9VIeCyc+soQAEKUIACmhAQ3jYS3jrihwIUUJ8AB0fq21N2RIGYQBTAxCf5A0J+HdQjoNeFsba8HdWZuzDs2YRINKSe5tgJBVIkUJ7VAF/IiT7PiRRlYNjLCcwsvxXzR3/6co/xr1OAAnEKuA/egrBTfm8Y6yxTcPKVmejcUhRnR3ycAhSgAAUooDwB4X4j4Z4jfihAAfUJcHCkvj1lRxR4S2DtS2dxdDhIEQooVuCq8oOos++B17cJgbBHsX2wcApILVDmmBT770yv5w2pUzPf+whMLb0Riys/TxsKUEAkAXfb9Qi7m0WKJn4Ynd4GZ8+1aP11tfjBGZECFKAABSggEwFDhhHLHrtNJtWwDApQQGwBDo7EFmU8CshI4D+29+H50/xhu4y2hKVcRmB5yVE0ZO1FKLAZ3jRdcs1NooCSBUodExGK+HHOfVTJbaiy9vrClbiy+muq7I1NUUBKAfeBNQh7DkqZMuFcEf1SHHysDsMn8xKOwYUUoAAFKEABuQrkTCjCzO9dJdfyWBcFKJCkAAdHSQJyOQXkLPCr9mH8rHVIziWyNo0LLCg6gak5+4DQFrgDPRrXYPsUSFyg1F4fO76x23048SBcmXKBsTmzsK7u3pTnYQIKqFXA1bIcEd9xRbWnt1Siu3kpjv21XFF1s1gKUIACFKDA5QRGrZqAus/Mudxj/OsUoIBCBTg4UujGsWwKjETgtU4vbt/SO5JH+QwFJBGYmX8GM/OaYYpsgdN/RpKcTEIBNQuU2Gtj7Z11KeO379W8FyPtTdizWxseHOnjfI4CFLgg4GpegEigU7Eeft+1aH2oCkFPpmJ7YOEUoAAFKECBdwoIQyNheMQPBSigTgEOjtS5r+yKAjGBM+4QVj7fRQ0KpE1gck435hY0w4atGPLxrpW0bQQTq06g2D4BeujR5WpXXW9aaCg7owyfmvKYFlpljxQQRcDZNBPRYJ8osdIZRGeZhhMvzUDX9sJ0lsHcFKAABShAAVEEhGPqhOPq+KEABdQpwMGROveVXVHgLYFpfzkDbyhKEQpIIjDB0YuFRS3I1m/FoPeQJDmZhAJaEijKHA+D3oQuZ5uW2lZlrxZDJj4/8zlV9samKCCmgHPvZETDLjFDpjWWzuDAcOc1OPB/VWmtg8kpQAEKUIACyQose+w2GDKMyYbhegpQQKYCHBzJdGNYFgXEEvjwq93Y3x8QKxzjUOAigTGZg1ha3IoCwzYMeFuoQwEKpEig0FYFkyEDnc4DKcrAsOkS+NcZf4XVmJ2u9MxLAVkLDO+uBaJBWdeYaHER3TK0/a4Wro68RENwHQUoQAEKUCBtArYSB+Y/cEPa8jMxBSiQegEOjlJvzAwUSKvAN3b346nj7rTWwOTqESjKcGFVyQGUmLdjwLNHPY2xEwrIVKDAWgmL0YEOJwezMt0iUcr66ORfQxgO8kMBCpwXiHiPwtW6SvUceksVzu5dhDeeLVd9r2yQAhSgAAXUJVA0awyuuHOJuppiNxSgwEUCHBzxC0EBlQs8esSJe5oGVd4l20uVgN3ow9XlbRhlEQZF21OVhnEpQIF3CeRZR8NqykHH8H7aaERgXd29GJszSyPdsk0KfLBAsPcpeI/fqSkiv3cd9v9yPMJ+i6b6ZrMUoAAFKKBcgaqbrkDVzVcotwFWTgEKXFaAg6PLEvEBCihbYHuPD5/ccE7ZTbB6yQQMuhCurWjHONsODLo3SpaXiShAgfMCuRnlyDTno8PZimg0QhaNCays+k9MKrpKY12zXQq8LeA7+Q0Eev6gSRKdeSbeeGEquncVarJ/Nk0BClCAAsoSEN42Et464ocCFFCvAAdH6t1bdkaBmECfP4wFz3RSgwIfKHBNeTtqMnfC7duEUIT3YfGrQoF0CGRnlMFhLkSXqx1h/vcwHVsgm5xzR30Csyv+STb1sBAKSCXgOfRPCA1vkSqdLPPojDkYOr0Gbb8dJ8v6WBQFKEABClDgTQHhfiPhniN+KEAB9QpwcKTevWVnFHhLYOnfO3HWE6YIBWICq0qPoN6xGwH/JvjDLqpQgAJpFHBYipFtKUG3+zCCYW8aK2FqOQk0Fl+D5eO+LKeSWAsFUiYQ8Z+G5/DHEPGdTFkOpQUOYwXa/q8G7u48pZXOeilAAQpQQAMChgwjlj12mwY6ZYsU0LYAB0fa3n92rxGBL2/vw4unPRrplm2+W2Bx8QlMzt6NaHAzPMF+AlGAAjIQsJsKkGMtxznPMfhDHODKYEtkV8KY7OlYMOZfUJRZLbvaWBAFxBIIDbwMz7EvANGQWCFVE0dvGY+uXYtw/PlS1fTERihAAQpQQB0COROKMPN7PF5ZHbvJLijwwQIcHPHbQQENCPzuiBP3Ng1qoFO2KAjMKTiD6bl7YAhvgStwligUoICMBGymHOTbKtHrOQFvkH9fltHWyLIUqykbC0d/FhOLrpRlfSyKAskIBLr/D75T30kmhCbW+lzXY/8vJyASMmqiXzZJAQpQgALyFxi1agLqPjNH/oWyQgpQICkBDo6S4uNiCihDYH9/AB9+tVsZxbLKuAWm5J7FnPy9yIhuxbD/VNzruYACFEi9gMXoQJGtCv2+03AH+lKfkBlUJTCl9AYsqbxdVT2xGe0K+I+dwdkf/BbmcceQuXSDdiHi6dw8G8eenYJz+wriWcVnKUABClCAAikRmPi5eShfNj4lsRmUAhSQjwAHR/LZC1ZCgZQJhKPA5KdOIxJNWQoGllCgLqsXCwv3wa7bhiHfUQkzMxUFKBCvgNlgQ1FmDYZ8nXAGeuJdzucp8JZARVYjVo+/Cw5zIVUooFiBgSdextkf/A6evQdjPYz961gYy/Yqth8pC9eZ8jF4/Cq0/75SyrTMRQEKUIACFHiPwNyfXQd7RQ5lKEABlQtwcKTyDWZ7FHhT4KOv92BPr58gChQYax/E0qIm5Bq2YdDbrsAOWDIFtCdg1JtRYq+D09+NIT+PjNTeNyA1HQuDyNXjv46q3LmpScCoFEiRQMTjQ+fdv0L3jx69KIOluhhjnuxHNMjB+kjpw9FVaHl4PHz9uSNdwucoQAEKUIACogkYbWYsffRW0eIxEAUoIF8BDo7kuzesjAKiCty3fxCPHHKKGpPBUiNQYnViVcl+FBm3Y8DbnJokjEoBCqREQKfTo9zRAFegF4O+jpTkYFAKzP9zHWbe9wtCUEARAs71u9H1rYfhXL/nfevNvbEeBXduUUQvcilSZ6lF5/b5OPlSqVxKYh0UoAAFKKARgYIp5Zh61wqNdMs2KaBtAQ6OtL3/7F5DAq92ePGFrb0a6lg5rWabvFhT1oIyyw4MenYpp3BWSgEKXCQgHCXmCQ6g33uaMhRImcCkvdUo/OpBZNSMQfn3v4is5TNTlouBKZCswNnv/xZd3/k1Ii7vJUOVfGsyHKvXJ5tOc+u9zhvR/ItaIKrTXO9smAIUoAAF0iNQ9eEpqPrQ5PQkZ1YKUEBSAQ6OJOVmMgqkT6DTE8byv3emrwBmfkvArA/i2vJWjLEKg6KtlKEABRQuUJ7VAF/IiT7PCYV3wvLlLpDXl4Np37MisO3wW6UWffHDKL370zDmZcu9fNanIQHfwRPo+PoDGHz69RF3XfnEeJjG7hzx83zwgoBpLo7+dTJ6WwpIQgEKUIACFEi5wLRvrkT+5LKU52ECClAg/QIcHKV/D1gBBSQTWPVCF067QpLlY6K3Ba6taEW1bSeGvRsRjUZIQwEKqECgzDEJgbAHvZ43VNANW1CCwOJHahF95L1vpporS1H+nc8h7yOrldAGa1S5QO//PoPOb/4SwY747i0yledh7LN+RENnVC4kfns6UxH6j12JQ38YI35wRqQABShAAQq8Q2DZY7fBkGGkCQUooAEBDo40sMlskQJvCnxlZx+ePekhiAQCq8sOoc6+E17fJgQjPgkyMgUFKCCVQJljIoIRP865j0qVknkogGkba2H/6qWPMxUGRyVf+wSsE8dRjAKSC7h3tEI4mm7wLyN/y+jdRWZfXYuib26TvHa1JAyFV6PloWr4h3LU0hL7oAAFKEABGQnYx+Ri7o+vlVFFLIUCFEilAAdHqdRlbArITOCPx1z4770DMqtKHeUsLT6GxuxdCAU2wxcaVkdT7IICFLhIoNRej3A0hB7328eEkYgCUgiMOlWG2v/yIHDw8vdnGbIyUfrNT6P432+TojTmoABC/UPo+ekfcfbe3yAaTP7N9uKvTUbWOt53lOhXS2epR8eWeTj1SkmiIbiOAhSgAAUo8L4CFSsmoP6zc6hDAQpoRICDI41sNNukgCDQ1OfHra/Fd2wI5d5fYF7haUzL2QWENsMT7CUTBSigYoESey2iiKLbdUjFXbI1OQssu68aoaf2xVWiY9mM2PAoe/W8uNbxYQrEI9D/2Avovu/38OwT9++Pox+dAMuE7fGUwmffKaAzwDN4PfY/WEsXClCAAhSggGgCk26fj7Il1aLFYyAKUEDeAhwcyXt/WB0FRBXwhKKY90wH/OGoqHG1EGx6Xhdm5e+GKbIFLn+nFlpmjxTQvECxvQY6GHDW1a55CwKkT2DOc3Uwf29nwgXk3bIKhbffDPvcxoRjcCEF3i0gHEvXc/8TEAZHqfgY8x0Y+3cDoD+eivCaiRk1zsfRpxrR156vmZ7ZKAUoQAEKpE5g3v3rkFmWnboEjEwBCshKgIMjWW0Hi6FA6gU+ueEctvfwzp3LSU/K6cX8gt2wYSuGfScu9zj/OgUooCKBoszxMOhN6HK2qagrtqJEgQltY1Hx9dMIdSd/zGzhZ2+IDZB4/5ESvwnyqTl2LN39T8SOpgsPOlNamGP5eJQkMTRNaXEKCq4zl6Lv8Eocfny0gqpmqRSgAAUoIDcBk8OCJb+5RW5lsR4KUCCFAhwcpRCXoSkgR4Gftw7hl+28g+fde1PtGMSSoj3I0m3DkI/3l8jxu8uaKJBqgcLMKpj0VnQ6W1OdivEpcFmBTLcNc+8tQODVA5d9dqQP6O1WFN1+M4puvwmm8qKRLuNzFIgJ9D70NPp+/wJcm+I7NjEZvqIvT0b2h3nfUTKGb64NhdZg/y9rEHDZxQjHGBSgAAUooDGBwmkVmPL/lmusa7ZLAW0LcHCk7f1n9xoUeOmMB1/a1qfBzi9uucLmxPLiJhQYt2HQyx8Sa/4LQQBNCxRYK2ExOtDhbNG0A5uXl8DCx+qgeyDxI+ou1Y0wNBKGR8IQSRgm8UOBSwkIA6NzD/0Fnj3tsIwfjeCZbkS8fsnQRv+6HpbGLZLlU3MinaUBpzfOwZnXi9XcJnujAAUoQIEUCFTfOhXjbuDRxymgZUgKyFaAgyPZbg0Lo0BqBE44Q7jqxa7UBJdx1HyzF6vLmlBi3o5Bj3S/KStjEpZGAc0L5FlHw2rM5sBI898E+QE07qhB3p3NiAZDKS1OOLZOOL6u4NProDPoU5qLwZUn8M6B0TurdyyeBuf6PZI1pLdZUPViFpDBN8JFQdeZ4e5fh5Zf1YgSjkEoQAEKUEAbAtO/tQp5k0q10Sy7pAAFYgIcHPGLQAENClz90lm8MRxUdedWQxBry5sxKmMHBj07VN0rm6MABeITyM0oh82cHzuSLhqNxLeYT1MgxQLF3YVo/I4OgT3HUpzp7fDWxvEo+ORa5H/yWhgcNsnyMpE8BT5oYPRmtabiPMBgQLDznGQN2OePQ+lP9gNRdf/zq2SgAKKGhTj05CQMHs6XMi1zUYACFKCAQgWW//Gj0JsNCq2eZVOAAokIcHCUiBrXUEDhAnft7sfTx90K7+Li8nWI4rpR+zHOugNDns2q6o3NUIAC4ghkZ5TCYS5Cl6sd4UhAnKCMQgGRBZY+OAHhR3eLHHVk4SzVoy4MkNbCVMwfJo9MTT1PXW5g9M5OHYumwblBureOhNwFn2tE7sc3qAdcBp3ozOXobVuBI38eJYNqWAIFKEABCshVwDE2D3N+tFau5bEuClAgRQIcHKUIlmEpIGeBR484cU/ToJxLHFFta8rbMCFzJ9zeTQjzN1BHZMaHKKBFAYelGNmWUnS7DyEY9mqRgD0rRGDmK3WwfjM19xrFQ2AqK3xrgGQZWx7PUj6rMIFgRw/6H38Z/X98KXaH0Ug/OrMRlnEV8B08MdIlojxX8cAkWGdsEiUWg7wtEAxejeZf1CLk5Z1n/F5QgAIUoMB7BUZdWYu6T88mDQUooDEBDo40tuFslwKCwI4ePz6xoUdxGCtKjmCSYyf8gc0IhNX1xpTiNoMFU0ABAnZTAXKsFTjnOQZ/yKmAilmilgXGHhuNqm/2I3hcPvcQGrLtKPjktcj/5FpYJ1VpeXtU17tzw14MPP4S+p94GeGBxP7+aJ9/BVybm6S10elQ9Y9S6LMOSJtXA9l0lsk49dpsdGwq0kC3bJECFKAABeIRaPjiApQu4j8LxmPGZymgBgEOjtSwi+yBAnEKDPgjWPVCF1xBed/tsbDoOKZk70IktAXe4ECcXfJxClBAqwI2Uw7yrJXo856AN6j8tyu1uo9a6tsQ1GPJjyoRfLZZlm3rTMbYG0g565YiaxV/21SWmzSCoiIub2xQNPD4yxh+RZz7H23TauHZc3AE2cV7xDZtNCoeOooof4lIPNQLkXT6DDjPXYfWh8eLHpsBKUABClBAuQILHrwR1iK7chtg5RSgQEICHBwlxMZFFFC+wGc2ncPmsz5ZNTIr/wxm5O2GIbwF7kC3rGpjMRSggPwFLEYHimxV6PedhjvQJ/+CWSEFLgjMe7oexh+J84P8VKNaJ1Yh++r5yFm3BJmzJqU6HeOLIOBpOoyBJ16OHUkXONEpQsS3Q2TOnAj3Tunf/sn/ZAPyPrtR1F4Y7G2BqGExDv5hIoaO55GFAhSgAAU0LpBRaMfCX96ocQW2TwFtCnBwpM19Z9cUwI/2D+J/DyV2NIlYfFfkdmNO/m5kRLfA6T8jVljGoQAFNCZgNthQnDkeg74uOAPKO4ZTY9vFdt8lMLG5GsVfO4LwoEtxNsLQIOfaRci9ZRV4F5K8ti/UO4jhF7dh8G/rMfDnV1NaXObcRri37k9pjvcLXn5fA2wLODxKFbzOPBrnWpfh6NMVqUrBuBSgAAUooACBskVVmPTFBQqolCVSgAJiC3BwJLYo41FAIQLPnvTgKzul/Y382qw+LCzcA7tuK4Z9byhEimVSgAJyFTDqzSix18Hp78aQ/6xcy2RdFPhAgdzBHEy/JxOBTdIe9ZWKLXEsm4G8D69C3i2roM+0piIFY15GINjZi+GXtmLopW2xoVF4SJphpHD/lbf1WFr2Z9zzo2EokOcRj2kBSUHSgH8tmh+oQzhgTkF0hqQABShAAbkLTPzcPJQv4xGmct8n1keBVAhwcJQKVcakgAIEDg0Fse7l1P6gdXTmEJYX70WufhuGfMr/oZgCtpUlUkATAjqdHuWOSXAF+jDo69BEz2xSnQKLf1OL6EO7VNeccIRd/ieuQc7VC2AqL1Jdf3JqKHDy7EXDoognPccQOxZNhXPDXslpMiaWYfSjnYiGeBdmKvF15ik4+cpMdG7lf59T6czYFKAABeQoMP+BG2ArccixNNZEAQqkWICDoxQDMzwF5CoQBWKDo8NDQdFKLMzwYHXJXhSZtmPQK/2RJaI1wkAUoIBsBSqyGuEJDqLfe0q2NbIwCoxEYOrmWjjuVOHQaE4j3Nve/mcAQ1YmstcuQs7ahXAsnQFjfvZIePjMJQT8R09j+KVtb71ZFA2G0u5lrixFZMiF0ID0xyDn3joRBXdsTruB2gvQGTIx3LUWB/63Wu2tsj8KUIACFLggYC2yY8GDvN+IXwgKaFWAgyOt7jz7pgCAO3f04blTnoQt7MYArinfh3LLdgx69iQchwspQAEKXE6gPKsBvpATfZ4Tl3uUf50Csheo6ChF3bf8CLSelH2t8RboWDIdztd3f+Ayc2VZbIiUtXwmHEtmQG/nsXaXM/YeeAPefQfh3nkA7h2tsT/K8eNYPA3O9en558GyexqRuWyDHFlUV1NEvxTtv6uH80yu6npjQxSgAAUocLFA6YJxaLhjIVkoQAGNCnBwpNGNZ9sUEAR+fXAYP24ZGjGGHhFcP6oJY6w7MOTZNuJ1fJACFKBAogJljkkIhD3o9fBetEQNuU5+Ast+Nh6hJ6Q/1ksKCVNxPoLdI79D0TatFlkrZkMYOAlvJOmMBinKlG2O8LAb3ubD8DQdhrfpENw7DsB7ID33B8WLZMhxwJhjh/9EV7xLRXl+7F/GwViensGVKA0oKIjOPBY9zUtw7G/lCqqapVKAAhSgQLwC9Z+di4oVNfEu4/MUoIBKBDg4UslGsg0KJCKw6awP/7Lp3CWXri1vQXXmDjg9mxCFcMAdPxSgAAVSL1DmmIhgxI9z7qOpT8YMFJBQYPYL9bD89w4JM0qXKnPWxNigI5mPfeGU2AApY0IlMmorYamqgMFhSyakrNeGB5xw72nH2e8+AmHwIgyN/Mc7ZV3zpYpzLJwK58b0DEUt44ow5qlBRIPdivVTWuF+33Vour8e0bC2B75K2zfWSwEKUGCkAvPuX4fMMh4zPFIvPkcBtQlwcKS2HWU/FIhDoNsbxnUvn8VQIPLWqitL21Fn3wWvfxNCEX8c0fgoBShAgeQFSu31iERD6HYfTj4YI1BAZgI1h8Zi1Nc7EerslVll4pQjDHycr4l/b5Nwf44wRIr9q2YMLGPLYB5bDktlGXQWkzjFpzhKNBCCt/UovK3HYm8SuTY3wb2r7a2s6TzmTezWrQ3V8LakZ+ifc309Cr+6ReyWGO8SAjrzdBx/aTrO7iikEwUoQAEKqEjAVuLA/AduUFFHbIUCFIhXgIOjeMX4PAVUJnD7xtfRkLULoeBm+EPSX2isMk62QwEKJChQYq+NvdPY7TqYYAQuo4C8BazeDMz/QQkCL7XIu9AkqjNVFCF4pieJCPEtFd7Qib2VVF0RGyLFhknCUKmyLPZHKT/CEXOh7v7YMX2hHuGP/Qj29MPXcgyeliPwHz51yXKEPnwH1XGHm31uI1xb90vJf1Gukrsnw7FmfdryazGxzpCFoY5r0PabcVpsnz1TgAIUUKVA6aIqNHxxgSp7Y1MUoMDIBDg4GpkTn6KAagU2nfwVdnU+rtr+2BgFKCBvgWJ7DXQw4KwGgSuEAAAgAElEQVSrXd6FsjoKJCmw8Il66H6mziPqBJrM6fVw7377DZokuURZbszPhjE/BwbhjwXn/9yYlxU7Ei52H0/u+T/qM62IBoIQ3gqKCH8Mnv/z8//ZhT8PBmN/LeLxnR8Q9fRfGBT1xwZFEW/yb2nrTEZEgyFRek93kMyZE+Hemdyxhcn0UPn4eJjG7UwmBNcmIBDRLUfrIxPh6clKYDWXUIACFKCAnATqPjMHo1ZNkFNJrIUCFJBYgIMjicGZjgJyE+hxH8Hv939GbmWxHgpQQOUCRZnVMOjN6HLK6wfNKmdne2kSaNhdg4I7WxHxJT9cSFMLl03rWDYDzlfFP6busonf5wFjUS5CPQOJLE3rGtvkGnia1XFMp21qLTx70/cGqaksF2P/GkQUp9O6p1pMrjNX4ezexTj+nLRv/WnRmj1TgAIUSKXA3J9eB/uonFSmYGwKUEDmAhwcyXyDWB4FpBD48bYlUqRhDgpQgAIozBwHk96KTmf6fhOd20ABKQUKewtwxXeMCOw8ImVayXMJx8MFTnRKnvf9ElomjIH/0ElZ1BJPEY4l0+F8fXc8S2T9rH3+FbG7nNL1yV4zAUV3b09Xes3n9XnWoennkzTvQAAKUIACShTILMvCvPuvV2LprJkCFBBRgIMjETEZigJKFXjm0DdwtH+zUstn3RSggAIECqyVsBjt6HC2KqBalkgB8QSWPFSLyG/k8SaOeF1dHMk2ZQI8+w6lKnzccTOn18G9W3nHX9oXTIFr0764+5XrggxhgHeiC1F/IG0lFn9lMrJu4H1HadsA00wcf34quvcUpq0EJqYABShAgfgFypZUY9Lt8+NfyBUUoICqBDg4UtV2shkKJCZwqPc1/P3Ifye2mKsoQAEKXEIgzzoaVmM2OpwtdKKA5gRmvF4H29fVf8+KY9lMOF+VT5/pftMl0S+6eUwpAie7El0uy3WORdPg3LAnrbWN/m0tLHXb0lqDlpPrjLkYOrUGbb8bq2UG9k4BClBAUQL1n52LihU1iqqZxVKAAuILcHAkvikjUkBxAoGwF/+z8yrF1c2CKUAB+QrkZpQj05wfe8MoGo3It1BWRoEUCVSeGIXxdw8hcKQjRRnkE9ZSPQr+o/K5S8axeBqc69M7rEh0dwzZdoSHXIkul906U2kBopEoQt19aavNkGvH2OfM0JmOpa0GJgbC0ZXY/6uJ8A/ayUEBClCAAjIXmPuTa2EfnSvzKlkeBSiQagEOjlItzPgUUIjAb5s/gT7PCYVUyzIpQAG5CmRnlMJhLkKXqx3hSPqOJ5KrD+vSiEAUWP7DKgT/mr77XaSStjaOh3e/vO5vsi+aBlea33JJ1N82vR6e3W2JLpflOjkM8hxLx6PkXvm8FSfLjZKgKJ25Bl27FuLEC6USZGMKClCAAhRIRCCzIgfzfnZdIku5hgIUUJkAB0cq21C2Q4FEBbaf+R22nv6/RJdzHQUooHEBh6UY2ZYSdLsPIxj2alyD7WtdYN7fJsL4/e2aYMhaPhPDr8jrB/L2uZPh2tqsSH/H0hlwvqauO7H0VgvMo4rhO3wqrXtSdMdkZN/K+47SugkXkvtcN6Dpf+rlUAproAAFKECBdwmULxuPiZ+bRxcKUIAC4OCIXwIKUCAmcM5zDI82/zM1KEABCsQlYDcVINdagR7PMfhDzrjW8mEKqFGgrrUaZV97A6G+ITW2956eMmor4TsorzeWbVMmwLPvkCL97XMb4dq6X5G1X6po+4IpcG3al/a+Rj1Uj4wrtqS9DhYAwDgbx56ZinP788lBAQpQgAIyEpj0hfkoW1wto4pYCgUokC4BDo7SJc+8FJChwE+3r0AkGpJhZSyJAhSQm4DNlIM8ayX6vCfgDQ7KrTzWQ4G0CGQ7HZh5Tw4C69V11NgHYWbUj4Wv7XharC+V1FJVAf+xM7KrayQFmYrzEOzuH8mjintGDgM9fYYZ417Mhc52UHF+aixYZyzAwInVOPj7SjW2x54oQAEKKE5Ap9dhwYM3IqMgU3G1s2AKUEB8AQ6OxDdlRAooVuCFo99D+7l/KLZ+Fk4BCqRewGJ0oNBWhQHfabgD6bvsPPWdMgMF4hdY9Gg98OCO+BcqdIUcj6kTKA05DoQHlfsGpLEkH6Gz6vv7a+asSXDvaE37tz1z7liU/awViPIevrRvxoUCwpEr0fRAPYJu/qBSLnvCOihAAW0K5DeWYdrdK7XZPLumAAXeI8DBEb8UFKDAWwJH+zfjmUPfoAgFKECB9wiYDVYUZU7AkK8TzkAPhShAgXcJTNlWi6z/2A1Eo5qxsU6sgvfAMVn1qzObEA0EZVVTvMVkzmmAe1tLvMsU8bx9TgNcMuit4LONyP3kBkWYaaVInbkWndsX4OTLJVppmX1SgAIUkJ3A+I9MxdjrG2VXFwuiAAXSI8DBUXrcmZUCshTwhZz4xa61sqyNRVGAAukRMOrNKLHXwenvwZC/Kz1FMCsFZC5Q1lWKid8OItAsv2PbUkVnGT8a/iOnUhU+4bjm8iIEOpQ93HYsmwHnq7sSNpDzQmvjeHj3H5FFiRX3T4J11iZZ1MIi3hTQwTt8A5p/UUcSClCAAhRIg8Cse9Ygu6YwDZmZkgIUkKMAB0dy3BXWRIE0Cvyh5XM462pPYwVMTQEKyEFAp9Oj3NEAV6AXg74OOZTEGiggW4Gl/1OD8B/2yLa+VBSWtXwWhl+R37F8cnwLKl7/zBkT4d51IN5linnevnAKXBv3yaLeqpfLoc9J//F5ssCQURFR41wcfWoa+tpzZFQVS6EABSigboHMihzM+9l16m6S3VGAAnEJcHAUFxcfpoD6BfZ0/gkbTj6o/kbZIQUo8IECFVmN8AQH0e+V39sE3DYKyE1g9ssTYfmv7XIrK+X1WCePh7dZHm+OvLNZudyjk8wGGLLtCA+5kgkh67WWceUI9Q0iPOROe522qaNR8fAxRMPq9U47coIF6EzF6D+6Cof+OCbBCFxGAQpQgALxCIy6shZ1n54dzxI+SwEKqFyAgyOVbzDbo0C8At2uQ3is5bPxLuPzFKCACgTKsxogHFnZ5zmhgm7YAgVSL1B9tBKVd3UjeErZR6PFK2UZWw7/cXm+iSint1nidX3n8+bKMgROdCYTQtZrHYunwbleHm/p5X+iAXn/ulHWXlouLhS+Cvt+PhFhf4aWGdg7BShAgZQLTP7PJSiezWF9yqGZgAIKEuDgSEGbxVIpIJWAcM+R8MNjfihAAW0IlDkmIRD2oNfzhjYaZpcUEEHAGNBjyQ/GIPD8fhGiKSuEY9lMOF/dKcuiHYunw7l+tyxri6co+4Ir4NrUFM8SRT1rzM+GPtOKwKmzsqi7/EcNsC3k8EgWm/E+RejM9TizZR5Ov1oi1xJZFwUoQAFFCxhtZix48AaY7BZF98HiKUABcQU4OBLXk9EooAqBV974CfZ3P6OKXtgEBSjwwQJljokIRvw45z5KJgpQIE6BBU9OhP4n2juiTmCyTa2FZ+/BOMWkedyxcCqcG/dKkyyFWRxLZ8D52q4UZkh/aMeiqXBukM9ejXtuDAxF6h3WpX/Hk6xAZ4Rn4Hrs/+WEJANxOQUoQAEKvFugaOZoXPGVpYShAAUocJEAB0f8QlCAAu8RONy3Hs8d/hZlKEABlQqU2usRiYbQ7T6s0g7ZFgVSKzBpXw0Kv9KGiMub2kQyjG4eVYzA6W4ZVna+pMzZDXBvb5FtfSMtzHZFDTxNKv97tA7IqBsHX5s83nbNqCvD6Me6EA31j3Sb+FwaBKKG+Tj0xDQMHs1KQ3ampAAFKKBOgdpPzcLoq+rU2Ry7ogAFEhbg4ChhOi6kgHoFPMEB/HL39eptkJ1RQKMCJfbaWOdnXfJ8U0Cj28K2FSZQ0J+PKd+zILD1kMIqF6dcOR9TJ3RobaiGt0X5b1HqzCZEA0FxNk3GUezzJsO1pVk2FebeMhEFX9osm3pYyPsL6Eyl6Du0Eof/NJpEFKAABSgggsDcn1wL++hcESIxBAUooCYBDo7UtJvshQIiCvy57d9xakg+x4eI2BpDUUBzAsX2GuhgwFlXu+Z6Z8MUEFtgySN1iDwiz/t9xO71/eJlzqiHe1ebFKkSymEeXSKbe3MSauAdizImjIHv0Mlkw8h+vW1GPTwy+k6VfrcR9hUbZO/GAoFgaA32/bQRkZCRHBSgAAUokKBAdnUBZn3/6gRXcxkFKKBmAQ6O1Ly77I0CSQjs7PgDNp96OIkIXEoBCqRboCizGga9GV1O+f6QN91GzE+BeASmb6xH5ld3xLNEVc+aSgsQ7OqVdU96WwYiHp+saxxpcY5F0+DcsGekjyv2Odu0Onj2yOsXG8Y+NQ7GUeq3V+yX5p2FmxpwZuNcnNlQpIp22AQFKEABqQXGXteA8R+dJnVa5qMABRQgwMGRAjaJJVIgHQLCD5r/2Pr5dKRmTgpQIEmBwsxxMOmt6HQeSDISl1OAAm8KjDlVgZr/ciFw8LRmURxLZ8D52i7Z9m9w2BB2emRbX7yFORZPg3O9NoYX9nlXwLWlKV6ilD1vHluIyj8NIxo9m7IcDCyigN4Cd+91aHmoRsSgDEUBClBAGwJTv7ECBVeUa6NZdkkBCsQlwMFRXFx8mALaEnh4z81wBnq01TS7pYCCBQqslbAYHehwKv9ieAVvA0tXqcDy+8Yj+JS2j3DNnDUJ7h2tst1hc2UZAic6ZVtfvIVl1I2Fr/14vMsU+bzQq//IKURDYdnUn7OuDoVf2yqbeljI5QUi+oU4+Ng0DJ+0X/5hPkEBClCAArDk2bDgwRuhN+qpQQEKUOA9Ahwc8UtBAQp8oMA/3rgPLd3PUYgCFJC5QJ51NKymHHQM75d5pSyPAsoUmPvcRJi+t12ZxYtUtbEwF6FzAyJFS00Y6+QaeJsPpyZ4mqLq9HpEI5E0ZZc2rWPRVDg3yGs4W/LNyXBcvV5aCGZLSkBnqkBv23IceWpUUnG4mAIUoIAWBEoXVqHh3xZooVX2SAEKJCDAwVECaFxCAa0ItPe+gheOfFcr7bJPCihOICejHHZzPjqcrYhGtfGDRcVtEgtWvEBtexXK/98phLr7Fd9LMg04lk6H87XdyYRI+Vr7nEa4tqlrgG5tqIa35WjK7eSQwFxRhIg/KLsB5Zg/1sBcpd27zeTw3UikhmDgGuz9yWREo7pElnMNBShAAU0ITPz8PJQvHa+JXtkkBSgQvwAHR/GbcQUFNCPgCpzDQ3tu0ky/bJQCShHIziiFw1yELlc7wpGAUspmnRRQnIDNk4F59xYj8Ip8j2eTCjVzTiPcMh/KyPGNlWT3x7FkOpyvy3tgl2yP71wvx3udTCU5qHwqDJhOidkqY0khYJqMU6/NQ+eW/8/efYfHUZ37A//urto2VUtWtYpl9S5L7t2G0CEhN73f3F96IJWQkAbpIQkJqYQWCAmEJEAKIWDj3mVLtmS5F9mybFku0vaVVvt75BtySQJodzUzO+fMl+fJc//wnPf9vp8zcEFHM5OlRTf2oAAFKCCcwMRr6qw5fL2ncBvHwBTQSIAHRxpBsw0FRBV4ct8n0Tesr9eGiGrJ3BSYqoAzOQdpyXk46zmI0ZBvquW4ngIUmERgyWM1wL180sCS4UTookv394seDx2miuZY3Az3+t1TLSPMerPdisS8aQgcPqmrzKlXVWL6V4z9ukpdbUgUYUxmG1yDN6D7l+VRrOKlFKAABeQXmNZUgJY7Vsk/KCekAAViFuDBUcx0XEgBYwhsPfUrbD75oDGG5ZQU0KmAIzEL6dZCnPMeRWBM/z+81SkjY1EgKoGm7VVI//RuhEfHolon48WiHMg4FjXDvUGuQ5bk0gIEjvXLeFu96kx63cfpn2lE6s383pGoN+O4aSn2PdwC92m7qCMwNwUoQAFFBSrf047ia2sUrcliFKCAXAI8OJJrPzkNBRQXODWyB0/0fFzxuixIAQpMLmBLTEeWtQRDvuPwjV6afAGvoAAFFBHIG8xF3Z3jCHYcUaSe6EUcC5rg3tSp+zHsbbXw7OjRfc5oA5qdNoy7vNEuE/p6a2MFfF0HdTdD8UNVSKrZortcDBSZgClxBga7V+LIHwsiW8CrKEABCkgssOCeG2EvTJd4Qo5GAQpMVYAHR1MV5HoKGEDg/l1vxXBgwACTckQK6EMgOcGJbNtMXPSfhCd4Xh+hmIICBhJY/tMqhB7ZYaCJX31Uy8ShRSCIcFD/T16lVJfC33tMun2ztVbD29Er3VyvNZB9bj08W/fqbmZLmg2lz6TAZOWhsu42J4pAgcAN2P39hihW8FIKUIACcglk1uVh9leulGsoTkMBCiguwIMjxUlZkALyCTx3+FvoOfc3+QbjRBTQmUCSxYoceyWGA6fhCgzqLB3jUMAYAnNW1yLlDn7L5KXddi5phWtdhxCbP/FtnNGBISGyRhPSubwNrjXGO8i0z62DZ2t3NFSaXOtcVo7cb+0EENakH5uoJJDQjON/X4Az2zNUasCyFKAABfQrMOsdrSi9sV6/AZmMAhTQhQAPjnSxDQxBAX0L7B9ajb8eukvfIZmOAgILJJiTkOuovnxYxKf7BN5IRhdeYObREpTeMYTRY3zK9qXN1Ov3Zl7pZjNZLAiHQsLfh/8+gGN+I9ybu6Sba7KB9Pq6uonc2R9vQPrb1k02Av9c5wImiwMjA9ej54GZOk/KeBSgAAWUFZh39/VwlmQqW5TVKEAB6QR4cCTdlnIgCigvEAx58eDud8AzekH54qxIAQMLmExmFDjr4Q4O4ZLfWB8/N/C2c3SdCpjGgZXfmongn/T/LR+tCM0pyYDFjHGPT6uWMfexZKUhdH445vV6Xijrk1SRmOv54LLo5zVIad4UyRi8RucCISzH3vta4T+fovOkjEcBClBg6gLpVTlo/9rVUy/EChSggPQCPDiSfos5IAWUEXj+yHexd/AvyhRjFQpQAAWpDfCNXsIFXx81KEABHQgs/GMdLN/hR+9fvhWOxS1wr9+lg92ZPEJK+Qz4D8v7z9PEnAyMDl6cHEKyK5LLiy6/flCPh5em5ESU/TkT5rT9kqkbcxxTYinOdi3H0WfyjQnAqSlAAcMIlL+lGWU3NxpmXg5KAQrELsCDo9jtuJIChhI4cmETnj7wBUPNzGEpoIZAQWo9/GMunPceV6M8a1KAAjEI1O6pwPTbDiB0yR3DanmXOJe0wLVOjIMjW0sVvLvk/QG+fW49PFv3ynuzvcZkzqWtcK3V53e27PNKkf+jHmA8YMi9kXHogO9G7L6H3/2QcW85EwUo8L8Cc751LdLKp5GDAhSgwKQCPDialIgXUIACEwLj4RAe7Hwnhv2nCUIBCsQgkO+sw8RrH4e8R2NYzSUUoIBaAmkjqZjztVQENvSq1ULIuqYEC8wOG0KXXELkdyxognuTvK8ZdK5og2v1DiH2QumQCdkZMCcnInhqUOnSitSb9v8akPE+fu9IEUydFAknzMaxv8zH4O40nSRiDApQgALKCEwcGE0cHPEvClCAApEI8OAoEiVeQwEKXBZ48fi92D3we2pQgAJRCOQ7azE6HsA5z+EoVvFSClBAK4FlD9Vg/BfbtGonTB/Hwia4N4pzEKPnp1KU2HR7ex0827uVKCVkDceSVrjX6fOpownQwh/WwTp3g5C2DP3KAiZLGoZPXYt9D5eRiAIUoIA0AhOvqJt4VR3/ogAFKBCJAA+OIlHiNRSgwGWBE8M78ft9n6YGBSgQgUCuoxrhcAhnPQcjuJqXUIAC8RBo3VQDx6d5aPRK9s5ls+F6cWc8tiWmnrIfHFnSncI8/RXTBk6yaOIJuORZM+DvPaZGeUVqlj1bAEuWcQ/3FEHUYZFQeCW6ftqC4EiyDtMxEgUoQIHoBNq/djXSq3KiW8SrKUABwwrw4MiwW8/BKRCbwK+63sdXbcVGx1UGEch1VF2e9Ixb3m9tGGQrOabkAkWnC1D1ZT+C3fze2Ctt9cTrwcbOXRTmLhDtCalYYJNm5CLYdyaWpVKs0fvrCK1NRSi6/xjCITFe7yjFTaHREKbEmRjoWI7jf83VqCPbUIACFFBewFmSiXl3X698YVakAAWkFeDBkbRby8EooI7Axr77sL3/MXWKsyoFBBaY7qiAGRYMuPmdFIG3kdENJLDingqMPa7fV1/Fcyvscxvg2bonnhGi7m1rrYK3Q+4DeyMcjk228bbWang79Pv/ZzPfVYesD/OVdZPto6h/7ve8Hp0/qhU1PnNTgAIGFyi9sR6z3tFqcAWOTwEKRCPAg6NotHgtBSiA065u/Lb7o5SgAAX+IZBtL0eCORkDrh6aUIACggjMe7YOSXduESSt9jGdy9vgWrND+8ZT6DjxGrPAob4pVND/UhH3RWlVe1sNPDv2KV1W0XoF36mHbcl6RWuymH4EwpZ2HHl6AYa6HfoJxSQUoAAFIhCY/ZUrkVmXF8GVvIQCFKDA/wrw4Ih3AgUoELXAb/Z+iE9VRK3GBbIJZNvLkGi2XT5M5V8UoIA4AhUHZmLG509h9PSQOKE1TpqYNw2jA2L5JGSlYez8sMZS2razNVXC23lA26Y67OaY3wj35i4dJvu/SKVPFyMhr1PXGRkudgFTQiYunbgGvY+UxF6EKylAAQpoKGAvTMeCe27UsCNbUYACMgjw4EiGXeQMFNBYYNupR7Dp5AMad2U7CuhDYJq1BMkJTvS79uojEFNQgAIRCyQELFj2zSIEn+Pfv6+GZm+vhWe7WE9QmiwWhEOhiO8DUS80pyRh3B8UNb5iua21ZfD1HFWsnhqFUqryUPTIIBAW6wBWDQuZa46FrkDnj1ow5k+UeUzORgEKSCBQfG0NKt/TLsEkHIECFNBSgAdHWmqzFwUkERj0HMaje94vyTQcgwKRCWRaZ8CamI7+EbG++xHZdLyKAsYQWPJ4LXDPVmMMG+OUzhVtcK0W6zV1Ij4hFeP2IKViBvwH5X4lXyQ2ziUtcK3bFcmlcbsm4821mPaJjXHrz8baCJgSK3B623Kc+Hu2Ng3ZhQIUoEAMAi13rMK0poIYVnIJBShgZAEeHBl59zk7BaYg8Lt9n8DJ4d1TqMClFBBDID2lAI6kLPS7uhEOj4sRmikpQIH/EGjsqELmp/dg3B+gzmsIJM3IRbDvjFBGKdWl8PceEypzrGEdS1rg1vmBSayzRbNu4j4d9/h0/3rCvLsa4LhiXTSj8VpBBXyum9H142pB0zM2BSggs4A9Pw0LfnSTzCNyNgpQQCUBHhypBMuyFJBdoGPgd1h3/Ceyj8n5DCyQlpIHZ1LO5e95hcb5aiAD3wocXQKBaeez0HJnIgLbD0kwjXoj2Fqr4O3Yr14DlSrb2mrh3SHW6/VipXAumw3XiztjXS7VOufSVrjWduh+ptInZyJhBvdM9xulQMCweS4O/n4BLh6wKVCNJShAAQooI1ByfR0q3jVbmWKsQgEKGEqAB0eG2m4OSwHlBC76T+HB3e9QriArUUAnAs7kHKQl52HQcxDBkE8nqRiDAhSYisDyX1Qj9ND2qZQwxFrnyna4XhDPybGoGe4NxngKOqWmFP59xni6arK/6SypdiRkpSNwrH+yS+P650nF01D8Gw+QcDquOdhcGwFTQjYuHrsK+39drE1DdqEABSgwiUDbnVcho2Y6nShAAQpELcCDo6jJuIACFHhJ4Kn9t+PoxS0EoYAUAvbELGRYC3HOexSBMZcUM3EIClAAaF9bC+vt/K5RJPdCclkBAkf1/UP4V5rDuXQ2XGsN9ESHCUA4kh2V/xrH4ma41+v/0DD9xmpk375Z/g3hhP8UGBt7HTq+34JwyEIVClCAAnETSCufhjnfujZu/dmYAhQQW4AHR2LvH9NTIK4Ce87+CS8c/V5cM7A5BaYqYEtMR5a1BEO+4/CNXppqOa6nAAV0JFB2ohgzv3gRwUPiHYZozWhrqoC386DWbRXp51zSCtc6/b+yTJFhAVjrZsLXfUSpcsLXsTaUw7fnsO7nyL2jEc7r1uo+JwMqKJBYhf5NK3ByTaaCRVmKAhSgQOQC5W9pRtnNjZEv4JUUoAAFXibAgyPeDhSgQMwC7uA5PLj7nRgd98dcgwspEC+B5AQnsm0zcdF/Ep7g+XjFYF8KUEBFgZXfKcfoH/X/NIKKBBGXdq6cA9cL2yK+Xk8X2uc1wLNlj54iqZqF3zn6V16R9r/41xVImiXm32eq3tRSFzfDO/wG7PlpldRTcjgKUECfAvPuvh7OEh5e63N3mIoC+hfgwZH+94gJKaBrgb8c/CoOnH9R1xkZjgIvF0iyWJFjr8Rw4DRcgUHiUIACkgosfLoOlm/xdaqRbm9KxQz4D/ZFermurrM1VsDbJebTUrFAOha3wL1+VyxLpV1jb6+DZ3u37udLnJ6G4t+FYUo5ofusDKiswLhpPg48vgDDR1OULcxqFKAABV5FIKshH61fuoI+FKAABWIW4MFRzHRcSAEKTAjsO/d3/O3wN4hBAd0LJJiTkOuovnxYNBwY0H1eBqQABWIXqOmuQN7nDmPs/HDsRQy00lpXDl+3/l/19WpbklSSj+Dx04bZseSZhQgcOWWYeSMZ1NZcCe/uA5FcGvdrUq+swPQ7+dRR3DciDgFMCdNx/tBVOPh4URy6syUFKGA0gar3zcGMq6uNNjbnpQAFFBTgwZGCmCxFASMK+MdceLDzHfCN8odzRtx/EWY2mcwocNbDHRzCJT+/cyLCnjEjBaYiYPdYseBr2Qis7ZlKGUOtTV01ByPPi/uDbIvThpDLa6g9M9usGPf6DDXzZMM6FjXBvaFzsst08efTP92I1Dfye0e62Iw4hBgdvQodd8+OQ2e2pAAFjCJgTjBjwY9eD2uOwygjc04KUEAFAR4cqYDKkhQwmsBzR76FnsG/GW1sziuAQEFqA3yjl3DBJ+brlwQgZkQK6E5g6SO1CP90q+5y6TlQSnUp/L3H9BzxVbOZbSkY9xrvW4u2lip4dy64p6wAACAASURBVO0Xcs/UCj3xusVg31mM+wNqtVC07owHq5Bcy9dpKooqUrGEGpxctxL9G9JESs2sFKCAIALT5xaj8dPLBEnLmBSggF4FeHCk151hLgoIJHDownr86cCXBErMqLIL5KfWIzDmwnnvcdlH5XwUoMDLBFq21sD5ye1AOEyXCAVSqkvg7xX3n5VJRbkInjwT4bTyXOZc3gbXmh3yDKTQJM4lrXCt61ComrplLKk2lPzBCnOquK+JVFfIANVNifBevAl7flZpgGE5IgUooKVA3UcXIn9puZYt2YsCFJBQgAdHEm4qR6KA1gKh8dHLr6sbCZzVujX7UeBfBPKddQiGvBjyHqUMBShgMIH8s7mo+3IIgS7+/R/N1ov+mjprfTl8e433g3fHgka4N3VFs9WGuDYxNwswmTE6cE6IeR1LZiLvu7uA8LgQeRlSHYFx00L0ProArpNJ6jRgVQpQwFACSakpWPCjm5DoSDbU3ByWAhRQXoAHR8qbsiIFDCmw5tg96DzzlCFn59DxF8h31GIsHMCgx3g/PIy/PhNQQB8CK+6txNhjO/URRqAUoh+82OfWw7N1r0DiykRNLMjGaL8YhyPKTBx5FefSVrjWivHU0cRU2R9tQPo71kU+IK+UUsCUkI+h/Vfj0JN5Us7HoShAAe0ECpbPQu2HF2jXkJ0oQAFpBXhwJO3WcjAKaCtw/NJ2/KH3s9o2ZTfDC+Q6qhEOh3DWc9DwFgSggJEF5v29Dklf5rdCor0HJr4J4z8o9jfgHItb4F6/K9rRpbg+YVo6xoYuSTGLkkOYkhORXJIP/4ETSpZVtVbRz2qR0rJR1R4sLoZAMHANdn2/RYywTEkBCuhSoOmzy5HTPkOX2RiKAhQQS4AHR2LtF9NSQNcCD3W+Gxd84vxHuq4xGe41BXIdVZf//IybHwbnrUIBowvMOlyG4i+cwWgfX5ca7b0g+mvqJuYV7emSaPfota63z6mDZ1u3kiWlqeVY2AT3xk5h5jElJqD0mSxYsvjvNcJsmppBE+pxYvUKDGxxqtmFtSlAAQkFbLlOLPjR62EymyScjiNRgAJaC/DgSGtx9qOAxALrT/wcO0//VuIJOVq8BabbK2A2WTDg7o13FPanAAV0IGAKASu/UYbgX/mtl1i2w9pUCV/ngViW6maNc3EzXOt36yaPlkGcK9rgWr1Dy5ZC9bK1VMG7S5yDGPucEhT8eD/C4z6hnBlWJQFzCjznbsTe+2ap1IBlKUABGQWKr61B5XvaZRyNM1GAAnEQ4MFRHNDZkgKyCpwa2YMnej4u63icK44C2fZyJJiTMeDqiWMKtqYABfQmsPjJOpi+x1fUxbIvyWUFCBztj2WprtYY+akbI88eyU1ob6+FZ7tY/94w7X8akPHf/N5RJPtrlGtC4cXoeXgBvGcSjDIy56QABaYgMPsrVyKzjt9KmwIhl1KAAi8T4MERbwcKUEBRgV/v/QDOusX+7WVFQVhsSgLT7GVIMttw2sVX8UwJkospIKFAw+4qZH22G+Nu/nZ+LNsrw2vqJua21s6Er+dILATCr0nITMPYhWHh51BzAPv8Bng271GzheK1C35QB9v8DYrXZUFxBUwJhRjsvgZHnsoRdwgmpwAFVBdILcvC3O9cp3ofNqAABYwjwIMj4+w1J6WAJgJbTj2ELScf1qQXm8grkGUtQUqCE/2uvfIOyckoQIGYBdKH09B+px2BzfxFhVgRba3V8HaI/9rPxIIcjPYPxsog/LqkwukInuL3vV5tI6315fDtPSzcPpc+U4CEXP7SjHAbp3LgoO867LqnSeUuLE8BCogqMPO/mjDzTfxnhKj7x9wU0KMAD470uCvMRAGBBS74+vBw13sQDo8LPAWjx0sg0zoD1sR09I+I9dvB8fJiXwoYVWD5/TUI3b/NqONPee6koukInpTjsMGUnIhwYHTKJqIWcCxohHsTv/H1WvvnWNwC9/pdQm2xtbEQRff3ITzOJ8qE2jgtwloacezvK3B2h12LbuxBAQoIJDD/BzfCUZQuUGJGpQAF9C7AgyO97xDzUUBAgb8eugv7h1YLmJyR4yWQnlIAR1IW+l3dPHSM1yawLwUEEWhbXwfbbfyu0VS2y7mqHa7nt0+lhC7WWtIcCA27dZElXiGcy9vgWrMjXu2F6JtUko/QJdfl/4n0V+Y765D1Eb6yTqQ90yqryWzDyNkb0XP/TK1asg8FKKBzgenzStD4qaU6T8l4FKCAaAI8OBJtx5iXAgIIHLm4GU/v/7wASRkx3gJpKXlwJuVgwN2L0Hgw3nHYnwIU0LnAjP4iVH7RjWBvn86T6juevb0Wnu09+g4ZQbrksgIEjvZHcKW8l9iaK+HdzVc2TrbDzqWtcK3tmOwy3f15/rfrYV+6Xne5GEgfAqHxpdhz3wIELpr1EYgpKECBuAk0fGIJcheUxq0/G1OAAnIK8OBIzn3lVBSIu8Cv934AZ938QUbcN0KnAZzJOUhLzsOg5yCCIX7YXqfbxFgU0J3Ayu9VYPRJ8X74qyfIxLxpGB0Y0lOkmLPYmivg3X0w5vUyLDTbUjDu9cswiqozWDKcSEh1IHBiQNU+ahQvfbIYCTM61SjNmhIImBKKcbbrahz90zQJpuEIFKBALAL2gjTMv+dGmEymWJZzDQUoQIFXFeDBEW8OClBAFYGdpx/H+hM/U6U2i4orYE/MQoa1EOe8RxEYE+uVMeKqMzkF5BBY8Jd6JHxtsxzDxHEK54p2uFaL/5q6CUL7/AZ4NvObeMnlhQgcPhXHu0qM1iJ+62hCNqUiF4UPD8FkOScGNFPGRSDgvQG7f9gQl95sSgEKxFeg7I2NKH9zc3xDsDsFKCClAA+OpNxWDkWB+Au4gufwq873IBDyxD8ME8RdwJaYjixrCYZ8x+EbvRT3PAxAAQqIJVC9vwL5nzuGsbMXxAquw7T2efXwbNmrw2TRR3IuaYFr3a7oF0q2wrm4Ba71dIhkW611M+HrPhLJpbq6JuO/ajHtUxt1lYlh9CcQtjTj6J9X4FyXVX/hmIgCFFBNYN73boCzOEO1+ixMAQoYV4AHR8bde05OAdUFXjh6N/ac/bPqfdhAvwLJCU5k22biov8kPMHz+g3KZBSggG4FkvwJWPr1QgRekOOwI57QCdkZGDt3MZ4RFO0t6ndrFEUA4Fw2G64XdypdVsp6jvkNcAv6lFreVxvgeN06KfeFQyknYLI4Mdx/E/Y9VKxcUVaiAAV0K5AzZwaaPrNct/kYjAIUEFuAB0di7x/TU0DXAn3Du/Dkvk/qOiPDqSOQZLEix16J4cBpuAKD6jRhVQpQwBACSx6rA+7dYohZ1R4ydXk7RtbI8Zq6CSvHwia4N/LbL9baMvh6jqp9+0hT395WC8+OHiHnKfnNTCTO5CGhkJunceix0HJ0/WQ+Rj385onG9GxHAU0F6m9ZjLxFZZr2ZDMKUMA4Ajw4Ms5ec1IKxEXgdz234uQIf6gTF/w4NE0wJyHXUX35sGg4IN4HqONAxpYUoMBrCDRvr0HapzoQHhujkwICjgWNcG/qUqCSPkrYZtfAu3OfPsLEM4XZBIyH45lAqN62lmp4d/UKlfmlsEkzpmHGIx6YrKeFzM/QGgsklGKg4xqceJavsNJYnu0ooImALS8VC+65ESaLWZN+bEIBChhPgAdHxttzTkwBTQX2nH0GLxz9vqY92Ux7AZPJjAJnPdzBIVzy92sfgB0pQAHpBLLPT0Pzly0IdByWbrZ4DGTJSEVo2A2Mj8ejvSo9UyqL4T9wQpXaohXlU0fR7ZjIT6ulXV+FnC/wKczodtzYV/vdN6Lz3npjI3B6CkgoUPqGBsx6a4uEk3EkClBALwI8ONLLTjAHBSQVCIy58XDXey4fKPAvOQUKUhvgG72EC74+OQfkVBSgQFwEVvy0GmOPyPNatbggvqypjN/BScjJwNigPN9smso94lzWCteLHVMpYai1KVUlCBw9hXBQzKcZcz/fCOcNaw21Zxx2agJhcysOPbUSF/YlTa0QV1OAAroRmPfd6+EszdRNHgahAAXkE+DBkXx7yokooDuBdcd/go6B3+kuFwNNTSA/tR6BMRfOe49PrRBXU4ACFPg3gbmr65B8B3+jXskbw7GoGe4Nu5UsGf9aJhMQ5ivaJjbCuaQFrnW74r8nAiVwLmmFa524h20zHq5AcvU2gcQZNd4CJks6LvXdhN5HCuMdhf0pQIEpCmS3FaH5thVTrMLlFKAABV5bgAdHvEMoQAHVBc64e/HY3g+p3ocNtBHId9YhGPJiyMsPcWsjzi4UMJbAzOOlKP3COYwe5XfSlNp5i9OG8eAYwoGgUiXjXichOwNj5/i00UsbkVxehMDhk3HfF5ECJOZnIxwKYezsBZFi/zNrQnYain8bhtnJ1zUKuYFxDD02tgK771mA0CgP3uO4DWxNgSkJ1H9sEfKWzJxSDS6mAAUoMJkAD44mE+KfU4ACigg8tf92HL3I3x5XBDNORfIdtRgLBzDo4fdG4rQFbEsBQwis+kY5gn+S7MmYOO+cY3EL3OvleholubIYAX7f6F/uLHNKEsb98hwOavG3jehPHaVeUYHpd/GpIy3uFel6JJTj9Nar0fdCmnSjcSAKyC5gne7EgntuhDnRIvuonI8CFIizAA+O4rwBbE8Bowj0Dj2PZw993SjjSjVnrqMa4XAIZz0HpZqLw1CAAvoTWPTHepi/s1l/wQRP5FjSArdkrzGzz66GZ2ev4DujbHxrUyV8nQeULSp5NbMtBYkF2QgcEvdprZxPNiLtTfzekeS3qmrj+Vw3oevHdarVZ2EKUEB5gdKb6jHr7a3KF2ZFClCAAv8mwIMj3hIUoIAmAuPhMTzc9V5c9In7H+aaQOmoSa6j6nKaM+79OkrFKBSggKwC9XurkP3ZXoQuuWUdMS5zma3JMCVYEHJ549JfraaOhU1wb+xUq7yQdZ3L2+Bas0PI7PEMLcP3v2b8shrJDTx0j+d9JHLvcVMbDj65EpcOJYg8BrNTwDACc799HVJnZhlmXg5KAQrET4AHR/GzZ2cKGE5g88kHsfXUrww3t2gDT7dXwGyyYMDN3+QWbe+YlwKiCtg9Niz4aiYCG/jPHaX3UNYDFufSVrjWdijNJXQ9Wfdai00R/Wkts8OKkt/ZYMni64S1uF9k7GGyZOHisZuw/7E8GcfjTBSQRiC7tRDNt6+UZh4OQgEK6FuAB0f63h+mo4BUAud9x/GrzvciDH6IVY8bm20vR4I5GQOuHj3GYyYKUEBigWUP1WL8F1slnjB+o8l6wCLrXFO5U5IKpyN46uxUShh2rX1OHTzbuoWe37F4JvLu7gTCY0LPwfDxFRgNrkLH9+eC/7kW331gdwq8mkDdRxYif1k5gShAAQpoIsCDI02Y2YQCFHhJ4C+H7sSBoTUE0ZHANHsZksw2nHaJ/QMTHZEyCgUoEIXA7E11sH96SxQreGmkAqbEBFicNoxdGIl0iTDXORY0wr2pS5i8WgVNyEzD2IVhrdpJ1ccxrx7uLXuFnin7I41Ifye/dyT0JuohvKUCpzZdi1Nr7XpIwwwUoMA/BOwFaZh39/UwJ1poQgEKUEATAR4cacLMJhSgwEsChy9sxDMH7iCIDgSyrCVISXCi3yX2D0l0QMkIFKBAjAL5Z/NQd0cQge7jMVbgstcSsM9vgGfzHimRbM2V8O4+IOVsUxnK3l4Lz3Y+ORyLobVhFnx7DsWyVFdrin5Si5TZG3WViWHEFPBeeiP2/Ox/v3nKvyhAgfgLlL+lGWU3N8Y/CBNQgAKGEeDBkWG2moNSQD8Cv97z/3DWc1A/gQyWJNM6A9bEdPSPyPnDRINtJ8elgNACK++pxOjjO4WeQc/hncvb4FqzQ88RY86WXFaAwNH+mNfLutC5og2u1XLuuRZ75lzcDNf63Vq0Uq2HyWJG6VPZsEzfr1oPFjaOwDjmYv9vV2DkuNk4Q3NSCuhQwJKSiPnfuwHW6Q4dpmMkClBAVgEeHMm6s5yLAjoW2Hn6t1h/4uc6TihntPSUAjiSstDv6kY4PC7nkJyKAhQQRmDBsw1IuHOTMHlFDJqQk4mxwQsiRp80syXdidAl16TXGe0CGb7VE889mziQHDt3ESGXN54xptzb1l6Cwp8cQHhc7DmmDMECigiYLNk4f+j1OPhEjiL1WIQCFIheoOjKSlT/z7zoF3IFBShAgSkI8OBoCnhcSgEKxCYwEjiLX3W9F8EQ/2M2NsHoVqWl5MGZlIMBdy9C48HoFvNqClCAAioIVB4uR9FtJzF6ekiF6iw5ISDzAYIpKRHh4Cg3+hUEEqalY2zoEm2mIOBc2grX2o4pVNDH0mn/3YCM/1mnjzBMIYVAMHAldn2/XYpZOAQFRBNo/9rVSK/i4a1o+8a8FBBdgAdHou8g81NAUIHnj3wXewf/Imh6MWI7k3OQlpyHQc9BBEM+MUIzJQUoIL2AaQxY9bVSBJ7j6zLV3Gznina4Vm9Xs0XcaicVZCPYfy5u/fXeODE/G6On6RPrPiVkpcNsT0Gw70ysJXSzruAHdbDN36CbPAwigYClCn3rrsXpjVYJhuEIFBBDILutCM23rRAjLFNSgAJSCfDgSKrt5DAUEEegb7gDT+77lDiBBUpqT8xChrUQQ96j8I/xNT4CbR2jUsAQAkserwfu2WyIWeM5ZGJBDkb7B+MZQbXe1toy+HqOqlZf9MKO+Q1wb+bB7FT20bmkBa51u6ZSQjdrS35fiMSivbrJwyASCJgs8Az9F/beVy7BMByBAvoXaPjEUuQuKNF/UCakAAWkE+DBkXRbyoEoII7AEz234NRIlziBdZ7UlpiOLGsJhnzH4Rvla2p0vl2MRwFDCjTtqkHGp3Zj3M/XZqp5A9hn18Czc5+aLeJa295eC8/2nrhm0HNz5/I2uNbs0HNE/Wczm5BSVQr/PvEPKK31hSi87yRg5r8b6v/GEythKDwfvY+ugLtfrNxMSwGRBFJnZmHut68TKTKzUoACEgnw4EiizeQoFBBNoOvM01h97AeixdZd3uQEJ7JtM3HRfxKe4Hnd5WMgClCAAhMC6cPpaP+SFYHtBwmiskDqyjkYeWGbyl3iV96xuBnu9bvjF0DnnW3NlfDuPqDzlPqP51jQCPcmOX7BKfMddcj6KF9Zp/+7TsCEllwM7X89Dv8+S8DwjEwB/QtUvrsdxdfV6D8oE1KAAlIK8OBIym3lUBQQQ8A/NoKHu97Lw44YtyvJYkWOvRLDgdNwBeR8HVGMNFxGAQroUGDFL2ow9pC8hxl6Ik8qzkPwxICeIimaxbm0Fa61HYrWlKmY2WHFuJvfNlRiT22za+CV5Om9/G82wL58nRIsrEGB/xAI+q/Crh/MpgwFKKCgQHKGFfPuvgFJaSkKVmUpClCAApEL8OAociteSQEKqCCw9viPsWvgSRUqy1sywZyEXEf15cOi4YC8PxiUdwc5GQWMJzBnbT1Sbud3jbTYeVtzFby792vRKm49ZPr+jFqIyWUFCBzl+6Om6ivTwdGERclvi5FY1jlVFq6nwCsKhM21OLHmGpzZmkwhClBAAYGSG+pQ8U4eyCpAyRIUoECMAjw4ihGOyyhAAWUEBtz78Ju9H1ammORVTCYzCpz1cAeHcMnPHwZJvt0cjwLSCBSfKkLF50cQPHRKmpn0PEjqqjkYeV7uJ7vsc+vh2bpXz9sQ92yORc1wb+Dr/JTYCJleWZc8KxdF95+HKYVPqitxb7DGKwiYkuAe/C90319KHgpQYIoC8+6+Hs6SzClW4XIKUIACsQvw4Ch2O66kAAUUEnhq/+04enGLQtXkLFOQ2gDf6CVc8PXJOSCnogAFpBVY9Z1ZCP5xl7Tz6W2w5JmFCByR+5DOWl8O397DeqPXVR7n8tlwrdmpq0yihkmpLoX/wAlgfFzUEf4ld/oba5D96U1SzMIh9CsQGl+A7gdXwndOjr9v9CvNZLIK5C4qQ8Mti2Udj3NRgAKCCPDgSJCNYkwKyCxw+MJGPHPgDplHjHm2/NR6BMZcOO89HnMNLqQABSgQL4FFzzTA/E3+gFIrf2vDLPj2HNKqXdz6JM3IRbDvTNz6i9DYWjsTvp4jIkQVIqNjSQvc6+Q5AM/7SiMcV60Vwp4hBRaw5ONc9xtw5Ol0gYdgdArER6Dl8ysxraUwPs3ZlQIUoMA/BHhwxFuBAhTQhcCT+z6FvmF+6Pqlzch31iEY8mLIe1QX+8MQFKAABaIVqO2tRO5nDmHs/HC0S3l9jAKpq+Zi5PmtMa4WZ5nZloJxr1+cwHFIarJYEA6F4tBZzpZJhdMxHghg7NwlaQYsfqQMSZX8d29pNlTHgwS812L3D5t1nJDRKKAvgYzaXLR99XX6CsU0FKCAIQV4cGTIbefQFNCfwP6h1fjrobv0F0zjRPmOWoyFAxj08BU8GtOzHQUooKBAkj8RS7+ah8DaHgWrstRkAimVxf/7Si2J/7I4bAi5vRJPqNxol1+x1ntMuYIGr+Rc2grXWnkOWpIKs1D0Kx/MDn430+C3tibjh831OPbcNRjsSNSkH5tQQGSBmg/MR+GqCpFHYHYKUEASAR4cSbKRHIMCMgj8tvujOO3qlmGUqGfIdVQjHA7hrOdg1Gu5gAIUoIDeBJY9Wofxn/DbdVruS0ptGfw98j+lmlSch+CJAS1phe0l20FHvDfC7LAhcXqmVN8QS7uuCjl38J/V8b63DNPfbMXI6Tdh30NFhhmZg1IgWgFbXirm3X09LMkJ0S7l9RSgAAUUF+DBkeKkLEgBCsQq0D34LP5+5NuxLhdyXa6j6nLuM+79QuZnaApQgAL/LtC6tQ6OT24BwrTRUiD1irkY+bv8r6kzyneclLh3eHCkhOK/1nAuboZr/W7lC8exYu7tjXDeyO8dxXELDNd6LLQIe36xEsHhMcPNzoEpMJnAzP9qwsw3NU12Gf+cAhSggCYCPDjShJlNKECBSAUe3fP/MGiAp26m2ytgNlkw4O6NlIbXUYACFNC9QPZQNprvAAJd8j/5orfNsNaWwWeAJ44c8+rh3rJXb/y6zJM8qwiBQyd1mU3kULbGWfB2HRJ5hP/IXnT/LKTUb5dqJg6jcwFLEc50vQHH/+zUeVDGo4B2AkmpKZj7neuQMs2uXVN2ogAFKPAaAjw44u1BAQroSqDzzFNYc+weXWVSMky2vRwJ5mQMuPjdDyVdWYsCFNCHwMp7qzD62A59hDFQipSqEvj3HzfExM4lLXCt22WIWZUY0pSciHBgVIlSrPEPAfvceni2ynV4mTAtFTMeNcGSaYx/jvBm1o+Az30Duu5t0E8gJqFAHAVKb6rHrLe3xjEBW1OAAhT4VwEeHPGOoAAFdCUQGh/Fo3vej/M+uT7uPc1ehiSzzbDfcNLVTcYwFKCAKgLzn29A4pc2qVKbRV9bwCivqZtQ4OvXovu7wdZYAW8Xv58YndrkV9vn1MGzTa7vcjpXVSD3a9smH55XUEBhgbCpEUf+fC2G9poVrsxyFBBHwJKSgHnfuR62/FRxQjMpBSggvQAPjqTfYg5IAfEEOk4/gXUnfipe8FdInGUtQUqCE/0uuX4zVYrN4RAUoIBiAjOPl6L0trMY7TurWE0WilzASN/9cSxqhnuDXN+YiXyno7/SuWw2XC/ujH4hV7ymgLWpAr5O+Q7kcj7RiLQ383tHvP3jIGC2Y/jkm9H7SH4cmrMlBeIvMOOaalS9d078gzABBShAgZcJ8OCItwMFKKA7gUDIg0e73o/hwIDuskUaKNM6A9bEdPSP7Il0Ca+jAAUoIKzAFXfNROCvncLmFzl4SnkR/IeN8x0be3stPNv5utdI71nHgka4N3VFejmvi0JA1kPMop9VIaVlSxQSvJQCygmMjS1B549XYMzHV2wqp8pKehcwmU2Y+93r4SzO0HtU5qMABQwmwIMjg204x6WAKALbTj2CTScfECXuP3OmpxTAkZSFflc3wuFx4fIzMAUoQIFoBRY/2QDT9/iKumjdlLreSK+pmzBLqS6Fv/eYUnzS10makYtg3xnp54zHgMnlRRg9fQ7jXn882qvW02xPQcnjdlhyDqvWg4Up8JoClmIMdNyME3+zEYoChhAoXFWBmg/MN8SsHJICFBBLgAdHYu0X01LAMAKe0QuXnzqa+L8i/JWWkgdnUg4G3L0IjQdFiMyMFKAABaYs0LinBpmf2oNxt2/KtVggNgFbcxW8u/fHtljAVYm5WRg9c17A5PGLbEl3InTJFb8AEneW9ZtbjkUzkfe9LiDMpz4kvn11P5p3+Gbs+Wm17nMyIAWmKjDnm9cgbVb2VMtwPQUoQAHFBXhwpDgpC1KAAkoJbOq7H9v6H1WqnCp1nMk5SEvOw6DnIIIh/uBUFWQWpQAFdCngcNsx/8vpCGw2zqGF3jYiuTQfgWOn9RZL1TymBAvCYyFVe8hW3Da7Bt6d+2QbSxfzJORkwpSYgNH+QV3kUTLEtA81IOPd65QsyVoUiFpg3NSMQ09di4u9US/lAgoIIZC3ZCbqP7ZIiKwMSQEKGE+AB0fG23NOTAFhBEYCZ/BI1/sRCLl1l9memIUMayGGvEfhH+Nv8epugxiIAhRQXWD5A7UI/XKr6n3Y4NUFjPaaOktmGkIXhnlLRCngXN4G15odUa7i5ZEKOJe0wrWuI9LLhbqu8Ic1sM7lq0iF2jQZw5pTcfH4m3HgsekyTseZDC4w+6uvQ2ZtrsEVOD4FKKBXAR4c6XVnmIsCFLgssO7ET9Bx+ne60bAlpCPLVoLzvuPwjl7STS4GoQAFKKClQPuGelg/u1nLluz1CgL2thp4dhjnSZKUWUXwHzrJeyFKAXt7HTzbu6NcxcsjFZh44ii5vBD+3uORLhHnOrMJpU9OR0IhH/cQZ9PkTToaXI7d9y7GeJBPncq7y8aabPq8EjR+aqmxhua0FKCAUAI8OBJquxiWAsYTuOA7gUf2eOlAYQAAIABJREFUvB+h8fi+Yz05wYls20xc9J+EJ8hvKxjvTuTEFKDASwIFZ/JQ83k/gr19RImjQNKMXAT7zsQxgfatbS1V8O7iqxGjlZ94ndrYoBjfjIx2Nr1c71jYBPfGTr3EUTSHbXYJCu49CJg9itZlMQrEJGApQ//Wm3FydXJMy7mIAnoSaPnCKkxrLtBTJGahAAUo8C8CPDjiDUEBCuheYPWxH6DrzNNxyZlksSLHXonhwGm4AvK9vz4uqGxKAQoILbDqe5UIPrlT6BlkCO9c2Q7XC9tlGCXiGRwLGuHe1BXx9bzw/wQS87IwOsBffFHznrC1VsPbIeeTOVnvq0fm/1uvJh9rUyAqAc/FN2HvzyuiWsOLKaAngezWQjTfvlJPkZiFAhSgwH8I8OCINwUFKKB7gUHPITy65380zZlgTkKuo/ryYdFwYEDT3mxGAQpQQK8CC//SAMvX+L0LPeyPfU4dPNuM9foxmb8lo/Y9ZZ/XAM+WPWq3MXR92V8dWfDdOtgWbzD0HnN4fQmMoxUHnrwWw4fH9RWMaSgQgUDTZ5YhZ05xBFfyEgpQgALxE+DBUfzs2ZkCFIhC4Lkj30bP4LNRrIjtUpPJjAJnPdzBIVzy98dWhKsoQAEKSChQdWgWCj5zHGNn+cqreG9vYt40jA4MxTuG5v2dS1vhWtuheV8ZGjpXtMG1eocMo+h6Bsf8Brg3y3tAV/J4IRJL9+p6DxjOYALmDFw4/GYcfGKawQbnuCILZNbnYfaXrxR5BGanAAUMIsCDI4NsNMekgOgCp109+G33R1QdoyC1Ab7RS7jg43c7VIVmcQpQQDgB8yiw8s4SBF7gDwz1sHmpK9owYsBDAJm/I6P2fWVrroR39wG12xi+vrW2DL6eo9I6WOsKUfDTUzAlX5R2Rg4mpkAwcAV2/3AewiE+fSTmDhordf0ti5G3qMxYQ3NaClBASAEeHAm5bQxNAWMK/PXQndg/tEbx4fNT6xEYc+G897jitVmQAhSggAwCSx+rR/jezTKMIsUMsj/V8GqbZGupgnfXfin2UOshLKl2hEY8Wrc1ZD/n4ha41u+SdvbMt9Uh6+N8ZZ20GyzyYOZynNp0M06tSxR5CmaXXCC9MgftX79a8ik5HgUoIIsAD45k2UnOQQEDCPQN78KT+z6p2KT5zjoEQ14MeeX9zVDFsFiIAhQwrEBLRx1Sb92O8FjIsAZ6GjwhOwNj54z52/7J5UUIHD6pp+0QKktSaT6Cx04LlVnEsEkzcjHu8mHs4rCI8SPKnP/1BthXrovoWl5EAa0F3ENvQ/cv+TSH1u7sF5lA7YcWoGDFrMgu5lUUoAAF4izAg6M4bwDbU4AC0Qk8c+AOHL6wMbpF/3Z1vqMWY+EABj2Hp1SHiylAAQrILpB5KR2z70hGoIP/vNTLXjuXzYbrxZ16iaNpjoSsNIydl/eH8WpjOhY1wb2hU+02rA/ACN/jKn60GEkVvJ94w+tTIBRuw/7fXAtX35g+AzKVIQVSZ2Zh7revM+TsHJoCFBBTgAdHYu4bU1PAsALHLm7FH/d/Lqb5cx3VCIdDOOs5GNN6LqIABShgNIGVP6vB6K+2GW1sXc9r1O/8mCxmfrtiinemc3kbXGt2TLEKl0ciYElzICEzDYFj/ZFcLuQ1yeW5KPzFeZgdg0LmZ2gDCFiyMLT/LTj8+wwDDMsRRRCo+eB8FK6sECEqM1KAAhS4LMCDI94IFKCAcAJ/6P0Mjl+K/AcfuY6qyzOecfO7CMJtNgNTgAJxE5i3ugFJd2yKW382/k8BS0Yqxl0eQ742MDE3C6NnzvO2mIKAtW4mfN1HplCBS6MRcCxugVvibx1NWKS/oRbZn53amwCiMeW1FIhFIOC7GrvvaY1lKddQQDGBtFnZmPPNaxSrx0IUoAAFtBDgwZEWyuxBAQooKnDo/Hr86eCXJq053V4Bs8mCAXfvpNfyAgpQgAIU+D+BkpMzMOtzFxE8yu+h6Om+cC5ugUvyH0S/mndKdQn8vcf1tB3CZTElJiA8ytc2ablx1vpy+PbK/arP3C83wnn1Wi1Z2YsCUQuEzRXoW/dGDGwyR72WCyighEDthxegYDm/baSEJWtQgALaCfDgSDtrdqIABRQUeKLnFpwa6XrFitn2ciSYkzHg6lGwI0tRgAIUMI7AFd8sR+CZ3cYZWJBJHUta4F63S5C0ysa0tdXAu2OfskUNWC2lqgT+/TyA02rr7fMa4NmyR6t2cesz44EyJNd1xK0/G1MgMgETXIPvQM8DxZFdzqsooJBAemUO2r9+tULVWIYCFKCAdgI8ONLOmp0oQAEFBXrPPY9nD3/9XypOs5chyWzDaVe3gp1YigIUoICxBBY/1QjTt/nqIb3tusVpu/yNn3GvX2/RNMnjWNgM90YeZk4V27m0Fa61/AH/VB2jWW9vr4Nnu9z/bppYkIUZD/hhzjgVDQ2vpUBcBELjc9DzyLXwDgTj0p9NjSdQ99GFyF9abrzBOTEFKCC8AA+OhN9CDkAB4wo8tvdDOOPuRZa1BCkJTvS79hoXg5NTgAIUUECgdl8Vpn+yF6FhtwLVWEJJAcfCJrg3dipZUqhaPPBQZrucS1rgMuhTa8oIRl/F1lwJ7+4D0S8UbEXaNdXI+dJmwVIzrmEFLDkY7H4Ljj6dalgCDq6NQEb1dLTddZU2zdiFAhSggMICPDhSGJTlKEAB7QQ2nXzg8uvq+kfkfwWIdqrsRAEKGFUg2ZeIpV/OhX8DXwemx3vA6AcnPPBQ5q5MmTUD/kN9yhRjlYgFjHLwO/22RqS+nt87ivjG4IVxF/B7rkPnj5rinoMB5BWo//hi5C0uk3dATkYBCkgtwIMjqbeXw1FAfoHf7P0QBty98g/KCSlAAQqoLLD84XqEfs7fFleZOabyZmsyTEmJhn4SzD6/AZ7N/EWRmG6gf1tkSrAgPBZSohRrRCiQUjEDwb4zGPfL/2qsop/PQkrz9ghleBkF4i8QNlXh+Oo34ixv2/hvhmQJMmpz0fbV10k2FcehAAWMJMCDIyPtNmelgIQC+4dW46+H7pJwMo5EAQpQQDuBtq0NsH1ik3YN2SkqAR6aANaGWfDtORSVGy9+ZQFaxufOcCxphXud/N+XSsh0ouhXZiTkHI8PNLtSIBYBUwKG+9+B3l8VxrKaayjwigINty5B7sJS6lCAAhQQVoAHR8JuHYNTgAIvCfx+36dwYlj+/xDnjlOAAhRQQyBnKBtNt48j0M0f8qnhq0RN5/I2uNbsUKKUsDWSSvIQPD4gbH49BXcumw3Xizv1FMkQWRJzswATMDpwXvp5nSsqkfuNrdLPyQHlExgbW4DuB66G/4JfvuE4kaYCmfV5mP3lKzXtyWYUoAAFlBbgwZHSoqxHAQpoLnD04hY8tf92zfuyIQUoQAEZBFbdU4Xg48Y+lNDzPpoSE2BJc2Bs6JKeY6qezeK0I+TyqN7HCA0cCxrh3tRlhFF1N6NRnjqagM+5tRFpb+H3jnR3EzLQ5AKWXJzteiuO/dk++bW8ggKvItD4yaWYPr+EPhSgAAWEFuDBkdDbx/AUoMBLAn868EUcurCBIBSgAAUoEIXAgr81IuGrG6NYwUu1FrDPqYdn216t2+qq38Q3nsZ9AV1lEjlMUnEugifOiDyCsNnNKUlIKs6D/8AJYWeIJnjhjyphncMnj6Ix47X6EfC5Xo+uH9fqJxCTCCOQ1ZiP1i9eIUxeBqUABSjwagI8OOK9QQEKSCFwcqQTv+u5VYpZOAQFKEABLQTKj5Wh5NOnMXr6nBbt2CNGgdQV7RhZbewvdicV5SJ4kgcdMd5Cr7jMnOrA+IhbyZKsFaGAY1ET3Bs6I7xa7MsmDn2LH3MioYDfJxN7J42bPmyqxdHnbsa5XePGReDkUQs0fnoZps8tjnodF1CAAhTQmwAPjvS2I8xDAQrELPC3w9/EvnPPxbyeCylAAQoYSeCKr5Qh8BxfV6XrPTeZMPFdlNGBIV3HVDucta4cvu7DarcxVH1bazW8Hb2GmllPw9paquDdtV9PkVTL4lhQjty7u2AyB1XrwcIUUFXAlIxLfe/E/l/nqtqGxeUQmNZcgJYvrJJjGE5BAQoYXoAHR4a/BQhAAXkEzroP4Nd7PyDPQJyEAhSggEoCS59oQPgHm1SqzrJKCdjbauDZsU+pcsLWsc+tg2drt7D59RjcubwNrjX8tlm89sbeXgvP9p54tde877QPNiDjPes078uGFFBSYGx0KfbctwrBEb+SZVlLMoGmzy5HTvsMyabiOBSggFEFeHBk1J3n3BSQVGDNsR+i88wfJZ2OY1GAAhSYukBjVw0yb92NcT9/+3vqmupWSF05ByMvbFO3iQDVHYtb4F6/S4Ck4kQ02sGFHnfGMb8B7s179BhNlUwFd9fAtoi/sKAKLotqJ2AuwOmOt6LvuRTterKTMALZrYVovn2lMHkZlAIUoMBkAjw4mkyIf04BCgglcMHXd/mpo9GQT6jcDEsBClBACwGny4F5d6QisP2AFu3YY4oCSTNyEezjt32cS2fDtXbnFDW5/OUCidOzMHr2PFHiKGCtL4dvr7FewVjyRC4SS/iKxDjedmytkID30hux52dVClVjGVkEmj+3Atmzi2QZh3NQgAIUAA+OeBNQgALSCWzsuw/b+x+Tbi4ORAEKUGCqAivvq8Xog1unWobrNRAw0jdQJuPkE0eTCcX255e/n3WGh0ex6Smzymj3tq21FPn3HIQpya0MIKtQII4C46jH4T+/ERe6R+OYgq31IpC3qAz1tyzWSxzmoAAFKKCIAA+OFGFkEQpQQE8C7uA5/HrvB+EJ8ochetoXZqEABeIrMHd9I5Jv2xjfEOwesUDqFXMx8nce8k2A2dvr4NnObxxFfPNEeKF9bj08W/dGeDUvU0MguTQfYxdGEBo2zkFK1nsakPlBfu9IjfuJNeMgYLLiwrF34eBvs+PQnC11I2AyYc43rkHarGm6icQgFKAABZQQ4MGREoqsQQEK6E5gW/+vsanvl7rLxUAUoAAF4iFQMJCPmts8CB46FY/27BmDQHJZAQJH+2NYKd+SlJoy+PcdlW+wOE/kXNEG1+odcU7B9s6lrXCt7TAURP436mBfscFQM3NYuQWCgZXY84slGPPw+5Fy7/QrT1d8XQ0q391uxNE5MwUoILkAD44k32CORwGjCgRCHjy294O46DtpVALOTQEKUOCfAld8pwKBPxrrB5Mib7+tqQLezoMij6Bo9sSCbIz2n1O0JosBtuYqeHfvJ0WcBRIyU2F22hE8MRDnJNq2L/51IZJm8Yk3bdXZTVUBcxH6t70NJ1cnqtqGxfUlkJxhvfy0UUq2Q1/BmIYCFKCAAgI8OFIAkSUoQAF9Cuwe+ANePP4jfYZjKgpQgAIaCSx6phHmb/IVdRpxK9KGr6n7V0ZTchLCAf4WtyI318uKWNKdCF1yKV2W9WIQcCxpgXvdrhhWirskpbYQBff2w2y/IO4QTE6BVxDwXHgL9v6inDYGEZj19laU3lRvkGk5JgUoYDQBHhwZbcc5LwUMJBAOj19+6uish7+1baBt56gUoMDLBKoOzkLBJ49g7PwwXQQSSKmYAf/BPoESqxfVkuZEaJiHG2oJJ5fkIXDcWE+6qGU51bopdTPh7z4y1TJCrc98az2yblkvVGaGpUAkAuPhJhx86mZcOhCI5HJeI6iAszTz8tNG5kSLoBMwNgUoQIHXFuDBEe8QClBAaoHec8/j2cNfl3pGDkcBClDglQTMQWDVV4rhf7GbQAIJWOtmwmewHx6/1vYkzyxE4Ai/zaXWLexY2AT3xk61yrNuFAKO+Q1wb94TxQo5Ls37aj0cr+PhkRy7ySn+RcDswPlD78Kh32USRlKBuo8sRP4yPl0m6fZyLApQAAAPjngbUIAC0gs8vf/zOHJxs/RzckAKUIACLxdY/mgDQj/ZRBTBBFKvnIeR57YIllq9uLamSng7D6jXwOCVnctmw/XiToMr6Gd8e3stPNt79BNIoyQzHixGci0PMDXiZhuNBYL+16HrZ/MQ8o9p3Jnt1BSY1lyAli+sUrMFa1OAAhSIuwAPjuK+BQxAAQqoLXBqpBNP9NyqdhvWpwAFKKAbgZad9XB+fDMQ1k0kBolQIKWmFP59xyK8Wv7L7PMb4DHgUxha7SyfcNNKOrI+tpYqeHftj+xiia5KLstF4c8uwJx+VqKpOAoFXiZgLsHJTW9F/zq+0kyW+2Li0Gji8Ih/UYACFJBZgAdHMu8uZ6MABf4psObYPeg88xRFKEABCkgvkHkxA7M/n4hAp7G+lSHDxqZUl8Lfy0Ojl++lY0kr3Os6ZNheXc5gSk5COBDUZTajhnIsbIR7Y5fhxk9/fR2yb9tguLk5sLEE3Ofeju77S401tITTTryebuI1dfyLAhSggOwCPDiSfYc5HwUocFngkr8fv+n+CHyjlyhCAQpQQGqBVffWIPjYNqlnlHU4vqbuP3fWubQVrrU8OFLznk+pLIb/wAk1W7B2FAIpVSUIHD6J8FgoilVyXDr98w1IvWGdHMNwCgq8ikBovA0HnrwRI0f9NBJQwJxowZxvXANnKb9dJeD2MTIFKBClAA+OogTj5RSggLgC2/sfw8a++8QdgMkpQAEKTCIwf3UTEu/gb2yLeqNY68vh23tY1Piq5HYsbIJ7I799ogruP4o6l7TAtW6Xmi1YO0oB55JWuAz6pF3RL8qQ0sTD4ihvGV4umoA5Def2vwtH/pAmWnLD5y29qR6z3t5qeAcCUIACxhDgwZEx9plTUoACAELjo/hN94cx6DlEDwpQgALSCZT0zUD5Z4Yw2sdvRIi4uckVxQgc5FMf/753ttZqeDt6RdxSYTI7FrfAvZ4HR3rasMSCbIRHQxgbvKCnWJpkSczLRNEvA7Bkn9KkH5tQIJ4CAe816PppG8ZHjfeEYTzdY+2dku24/LRRcoY11hJcRwEKUEAoAR4cCbVdDEsBCkxVoPfc83j28NenWobrKUABCuhO4Iq7yhH4627d5WKgyARSV83FyPNbI7vYQFelVBTDzwM1VXc8pWIG/Af7VO3B4tELGPk1jWlX1yDny5uiR+MKCggoEDaVoW/9WzGwySRgemNFrnx3O4qvqzHW0JyWAhQwtAAPjgy9/RyeAsYUeHr/53Hk4mZjDs+pKUABKQWW/r4R4bs3SjmbUYayNVXC23nAKONGPGdCTgbGBi9GfD0vjFHAbALGwzEu5jI1BMz2FCTmZyNw6KQa5XVfc/pnGpB6M793pPuNYkDFBEbOvAv7HpqhWD0WUlYgbda0y08bwcQDPmVlWY0CFNCzAA+O9Lw7zEYBCqgicGqkE0/03KpKbRalAAUooLVAXU8Vsm/txrjbp3Vr9lNIIHlmIQJH+FqmV+Sc+AFNmAcaCt1qr1qG39dSWzi2+o5FzXBvMO6TpIX3zoK1fXtseFxFAQEFQqF52Pfb6+E56RUwvdyR629ZjLxFZXIPyekoQAEK/JsAD454S1CAAoYUWHPsHnSeecqQs3NoClBAHoFkbxKWfjEH/s38BozIu5q6sh0jL/CHo/++h3zaSLu72rlsNlwv7tSuITtFLGBrroR3tzGfRrSkOzDjoQQk5B+L2IsXUkB4AXMGzu59F479ySn8KLIMkNM2A023LZdlHM5BAQpQIGIBHhxFTMULKUABmQQu+fvxm+6PwDd6SaaxOAsFKGAwgRUP1GHsl1sMNrV849paq+Ht4OHfv+9sSmUx/AdOyLfhOpzIMb8R7s1dOkzGSPY5dfBs6zYshHN5FXK/sRUw8clDw94EBh3c774BXT9pRJivEY3rHWAym9B219VIr8yOaw42pwAFKBAPAR4cxUOdPSlAAV0IbO9/DBv77tNFFoagAAUoEK1A25ZG2D7J7xpF66a365NL8hA4PqC3WLrIwwM17bYhqTgPwRO8D7UTj66TfW49PFv3RrdIoquzP96E9Le9KNFEHIUCkQmETbNw/IW34uyO8cgW8CrFBcre0IDyt7YoXpcFKUABCoggwIMjEXaJGSlAAVUEQuOj+E33hzHoOaRKfRalAAUooJbA9HM5aLxtFIHePrVasK5GAs4VbXCt3qFRN7HaOBY2wb2xU6zQAqe1OGwIufldDT1uobVhFnx7jP3vqwXfr4RtwVY9bg8zUUB1geH+96H3kXzV+7DBvwo4SzLRdtdVSLAmkoYCFKCAIQV4cGTIbefQFKDASwK9557Hs4e/ThAKUIACQglc8b0qBJ7kYYNQm/YqYe3ttfBs75FhFMVncC5thWtth+J1WfCVBWwtVfDu2k8enQo4FjfDvX63TtOpH8uUnITiR1ORWGzsAzT1pdlBrwJjY4vQ88h18J116TWidLkabl2C3IWl0s3FgShAAQpEKsCDo0ileB0FKCCtwNMHvoAjFzZJOx8HowAF5BJY9GwTzHdukGsog06TVDQdwZNnDTr95GPz4GhyIyWvcC5vg2sND6SVNFWyVvLMQoydPY+Q26dkWaFq2efPQt53umBKDAiVm2EpoJiAeRrOdL4bx/9qVawkC72yQN6iMtTfspg8FKAABQwtwIMjQ28/h6cABSYEBlz78NuejyIc5rujeUdQgAL6Fig/WobiT57E2NkL+g7KdBEJOJfNhuvFnRFda8SLHPMb4N68x4ijx2VmPv0WF/aomvIwFZj2gSZkvJffO4rqxuHF0gl4R96APT+pkW4uvQyUYEtE+11Xw1GcoZdIzEEBClAgLgI8OIoLO5tSgAJ6E9jUdz+29T+qt1jMQwEKUOD/BMLAlV8qhf8F/iBdltvCPq8eni3G/eD9ZPtobaqAr/PgZJfxzxUSSMybhtGBIYWqsYwaAgnT0mG2Jhv+ScX8b1XDvmyzGsSsSQFhBMKoxtHn3oxzu8eEySxK0Flva0Hp6xtEicucFKAABVQT4MGRarQsTAEKiCQQDPnweM9Hcc5zRKTYzEoBChhIYNlvGjH+o40GmljuUflD+sn3N7msAIGj/ZNfyCsUE0jIycTYIJ9oVAxUhUKOJS1wr9ulQmWxShY/louk8l6xQjMtBRQXMONi33/jwGPTFa9s1ILpVTlov+sqwGQyKgHnpgAFKPBPAR4c8WagAAUo8A+BA0Nr8JdDd9KDAhSggO4Emjprkf6xHQiPhXSXjYFiE3AuaYGLP/x9TTxLuhOhS/wIeGx3WGyr7HPq4NnWHdtirtJEwGQxI6WyBL59RzXpp9cmtpZS5N19CGY7/xmh1z1iLu0ERoPL0PPwlfCf92jXVNJOzZ9bgezZRZJOx7EoQAEKRCfAg6PovHg1BSggucCzh76G3qEXJJ+S41GAAiIJpI44MPfzDgQ6DokUm1knEXAsaIR7UxedXkXAlJSIcHCUPhoLOFe0wbV6h8Zd2S5aAf7z43/Fst7ThMwP8ntH0d4/vF5SAXMOTu98N/r+nizpgOqPVbiqAjUfmK9+I3agAAUoIIgAD44E2SjGpAAFtBEY8h7D4z0fQ2DMrU1DdqEABSgwicCqn9Yi+MhWOkkkkJCTgbHBixJNpPwoiQU5GO0fVL4wK76mgK25Ct7d+6kkgIB9dg08O/cJkFTdiHl31sJxJV/jqq4yq4sk4Ln4Juz9eYVIkXWRNTnTdvkVddbpTl3kYQgKUIACehDgwZEedoEZKEABXQns6H8MG/ru01UmhqEABYwpMG9dE5I+t8GYw0s8tWNxM9zrd0s84dRHs9bOhK+H3x2cumR0FSwZqQhdHIluEa+Oi4CttRreDn7jZwJ/xkOFSK7ZG5d9YFMK6FFgHA048uc34nx3UI/xdJmp6n1zMOPqal1mYygKUIAC8RLgwVG85NmXAhTQtcDj3R9Dv4v/AarrTWI4CkguUHi6ANWfGUHw6GnJJzXeeDw4mnzP+a2dyY3UuiKpOA/BEwNqlWddBQUcC5rg3tSpYEUxS6VUFyL/h6dhSTsv5gBMTQE1BEyJuHDkv3HwiWlqVJeqZlZjPlq/eIVUM3EYClCAAkoI8OBICUXWoAAFpBM4enELntp/u3RzcSAKUEAcgSu+OQuBZ3aJE5hJIxKYeKJj3OPj93sm0eLhWkS3kyoX8TBCFVZViqbUlMLfexwIh1WpL1LRjLc0Ytqta0WKzKwU0EQgGFiFngeXIXDJp0k/EZvM/sqVyKzLEzE6M1OAAhRQVYAHR6rysjgFKCCywAtHv489Z58ReQRmpwAFBBVY8nQz8K31gqZn7NcScCxsgnsjnxCY7C5xLp0N19qdk13GP1dBwLm0Fa61HSpUZkk1BJxLWuBax18ymLDNvaMOzuv4elc17jPWFFzAnIdTW9+NU2sSBB9E+fjF19Wi8t1tyhdmRQpQgAISCPDgSIJN5AgUoIA6AiOBM5h4ZZ0reE6dBqxKAQpQ4BUEqg9UIO+WAwgNu+kjoQB/KB/ZpvKH4ZE5qXGVtW4mfN38vpQatmrUTCqajnFvAGPnL6lRXriaRfcVI6WRh/PCbRwDayLgHnorun85U5NeIjSx5aei/a6rkZSWIkJcZqQABSiguQAPjjQnZ0MKUEAkgc4zT2HNsXtEisysFKCAwAKWgAkrv1gE/4Yegadg9FcTsDjtCIfDGHd7iTSJAL9xFL9bxGxNxrgvEL8A7By1AA+k/48sqXQ6Cn98CZZpZ6J25AIKGEFgPNyCg0+9AZcO+I0w7mvOWPvhhShYXm54BwJQgAIUeDUBHhzx3qAABSgwicAfej+L45e204kCFKCA6gIrHm7A2M83qd6HDeIjYJ/XAM+WPfFpLlhXPvUS3w1LqSyG/8CJ+IZg94gFJg6lE3IyEDhyKuI1Ml+YflM9sj/H173KvMecbYoCphQMHfxvHP59xhQLibs8d2EpGm5dIu4ATE4BClBAAwEeHGmAzBYUoIDYAqdGuvBEzy1iD8H0FKCA7gVad9TD8fHNus/JgLELOJfPhmsNv9sTieDE67fCuHa7AAAgAElEQVSCJ89GcimvUUHAsbgF7vX8bo4KtKqVdCxqhnvDbtXqi1Z4+mfrkfoGHh6Jtm/Mq61AwHcVuh9YgFGXsZ4yTXQko+3O18Exw7gHZ9reaexGAQqIKsCDI1F3jrkpQAFNBdaf+Bl2nn5c055sRgEKGEcg60IGWm+zINB9zDhDG2zSidd/Tfxv7MKIwSaPbVyzPQXjHr5GJza9qa/iIcTUDeNRwdpYAV/XwXi01mXPwh+XwdrWoctsDEUB3QiYitC38Z04vcGsm0hqB6l8VxuKr69Vuw3rU4ACFBBegAdHwm8hB6AABbQQCIy5Lz91dM7Lj0Vr4c0eFDCawBX3VCPwOF+JKfO+85s9ke+uxWFDiN+BihxMhStTKorhP8hX1alAq2pJ+9x6eLbuVbWHSMUTczNR+PMgEvJOihSbWSkQFwHX4DvR80BxXHpr2TSrKR+td1yhZUv2ogAFKCCsAA+OhN06BqcABbQWOHRhPf504Etat2U/ClBAcoGFLzTD8kW+TkfybUbqinaMrObhYCT7nFySj8Dx05FcymvUEjCZgHBYreqsq6KAfW4dPFu7VewgVunUq2ox/SsbxQrNtBSIk0BofA4OPHkjRo5645RA/bZtd16FjJrp6jdiBwpQgAISCPDgSIJN5AgUoIB2AmuO3YPOM09p15CdKEABqQVK+4ox8xNnMXr6nNRzGn04U2ICEjJTMXr2gtEpIprf2lQBXydftxURlooXWRtmwbfnkIodWFoNAb6u7j9Vc25tRNpb1qrBzZoUkE/AZMNg7/tx9KlU6WYru7kB5W9pkW4uDkQBClBALQEeHKkly7oUoICUAt7Ri5dfWXfB1yflfByKAhTQVuDKr8yE/7lObZuym+YCtrZaeHf0aN5X1Ib2eQ3wbNkjanxpcjuXzYbrxZ3SzGOkQfiNqv/c7YLvz4JtAZ/6NNLfB5x1agJ+z3Xovr8NY97RqRXSyerU8mlov/MqmJMsOknEGBSgAAX0L8CDI/3vERNSgAI6E9g/tBp/PXSXzlIxDgUoIJrAsiebMP69DaLFZt4YBFJXzsHIC9tiWGnMJc4lLXCt22XM4XU0tWN+A9ybeYCnoy2JOEpyedHlJ1nHvf6I18h+oSXNjqJfJiKx+Jjso3I+CigmEDaV4cSLb8eZreK/urTps8uR0z5DMRsWogAFKGAEAR4cGWGXOSMFKKC4wPNHvou9g39RvC4LUoACxhCo665C9se6MO4PGmNgI09pMiGpIBvBU4NGVohqdufS2XCt5ZMuUaGpcHFSST6C/NaUCrLalHQubYVrbYc2zQTp4lxWhel3boMpaVyQxIxJAX0IjAy8B/seLtRHmBhSFL2uCtXvnxvDSi6hAAUoYGwBHhwZe/85PQUoEKOAKzCIJ/bdgmH/QIwVuIwCFDCqgNWTjMWfz4J/+wGjEhhqbltrFbwd+w0181SHdSxsgnsjX+E4VUcl1pvtKRj38KkVJSy1rpE4PROwWPgNvX+Dz/5wE9Lf9aLW28F+FBBeYCy0APsfuwHufpdQs9hynWi78yokZ9qEys2wFKAABfQgwIMjPewCM1CAAkIK9Jx7Ds8d/qaQ2RmaAhSIn8DK++ow+uCW+AVgZ00FUq+Yi5G/b9W0p+jNbLOr4d3ZK/oYUuS3tVTDu4t7Iepm8rWPr7xz+d+uhH0p/7ks6n3N3HEUMDlxdu/7cezP9jiGiK517YcXomB5eXSLeDUFKEABClwW4MERbwQKUIACUxD42+FvYN+5v0+hApdSgAJGEmjf3AjrpzYaaWTDz5pcmo/AsdOGd4gGIKWq5P+zd99xdpz1vce/W86evtJqpZW2qHettFXFlmxJlishkEDCTYIhxDcQYwcHYzA2tjHNXDuEXkwJNuViIHQMIQTbkla999577+fsnu17X7vEXIot7Skz88zMR//c1+t6nt/v+3s/Y5nsszOj1l2H0lnCtRYJxBfMUGLhWouqU9ZqgbyigIJjK9W6k3+fft+612XENweoaNxeq7eA+gh4UiCVeIO2fb1OXW2dRs837IbRqnnPPKMzEg4BBBAwWYCDI5N3h2wIIGC8wKXW4/rB9vco2X7W+KwERAABZwWGnSnTtAfb1L73mLNB6G6bQKRuglo27bGtn1caBYaVquPUea+M4+o5ojOr1bxmu6tn8Hv42JxaJZdv9jvDn8wfvX68yp/cqrxIChsEEMhAoCdvog6+8Hc6s64rg9XWLwnEgprxsTsUG1FifTM6IIAAAh4V4ODIoxvLWAggYJ/A1tO/1AsHPmVfQzohgIArBW77t4lq++k6V2YndGYCxbdepysv8DqkdPXyAoXq6TD7t5jTncmt1wcqhvCNHLdu3u/ljjROVst6Xjn4x1s5+B31KnnHQg/sMCMg4JzApWNv167vlDsX4FU6T3zbDI18fbVxuQiEAAIIuEmAgyM37RZZEUDAWIH/3PtR7T7Hh3aN3SCCIeCwwNxfNSjviSaHU9DeboHQ+BFq3XvE7rau7ldYWqzO81dcPYPXwhcOGajOs5e8Npav5onMmKKWtTt8NXN/hy1/YpJit/Hdwf56cR0CryTQ2TFP27/zWqVOJ4wAKq2rUOMHbzMiCyEQQAABNwtwcOTm3SM7AggYI3A+dVg/2H6/Uh38YMWYTSEIAoYIjD8wViPefVCd5y8bkogYdgiEa8YrtYXvZ6RrHZwwQm17OGxL183K66Ozpqp59TYrW1DbBgFeWffqyCO+Va7gZA7WbLgNaeFlgbwSndz4dh3+dcjxKWd87DUqmTLU8RwEQAABBNwuwMGR23eQ/AggYIzAplM/1cKDnzcmD0EQQMB5gbxu6bYPjlLroq3OhyGBrQLFt87SlRdW29rTC80ijZPUsn6XF0bxzAzxm6YrsYjXbLp9Q8PVY5Xavt/tY1iSP1I3WuX/tk/5A3ja0RJgivpKoOXSm7T161PU09ntyNzj72zQ6DfWONKbpggggIDXBDg48tqOMg8CCDgq8Pzux7XvwlJHM9AcAQTMEbj5uTp1fom/E8zZEfuShKaMVuuOg/Y19EgnnoowbyMj9RPVsnG3ecFIlLZAbF6jkk3r017nhwWlb6vXoH/me0d+2GtmtF6gW9Xa/19/o/ObO6xv9nsdymaOUN1DC2ztSTMEEEDAywIcHHl5d5kNAQRsFzjbvF8/2vFepTp5JZXt+DREwDCBuk3VGnDvKsNSEccOgVD1WLXym/0ZUcfnNyqxmB9sZ4Rn0aLCQQPUeYH/XWMRr61li0aWq/tKszov8mTNK8EPe3yK4n++3NY9oRkCXha4cOid2vP9IbaMGIgHNfOJ1yhaNdCWfjRBAAEE/CDAwZEfdpkZEUDAVoGtp3+pFw58ytaeNEMAAbMEiq/EdN3DEbVt4rVAZu2MPWmKb5mpKy+usaeZx7pwcGTmhhaNKFf7kZNmhiNVWgL8O3Z1rhH/XqVgLa+XTeum4mIEriLQ0X6ztn/7VrWea7bUaeq7blDFTeMs7UFxBBBAwG8CHBz5bceZFwEEbBF4Yf8ntfXMf9rSiyYIIGCewK1fqlb7czxtZN7O2JMoXDNeqS177WnmsS6x2TVKrtjisancPw774v49fHmCgoFxFZbE1XbwhHeGyuEkoUlVKv/0SRUOPpfDqpRCwOcC+WU6vvouHX2pyBKI4XdM0uR3XGdJbYoigAACfhbg4MjPu8/sCCBgmUBLx6W+V9adazlgWQ8KI4CAmQLXN9Wp6AN818jM3bE+VWjSKLXuOmR9I4924Hs6Zm5sbG6Dkks2mBmOVGkLxObWK7lkY9rr/LKg5G/rNPiBRX4ZlzkRsE2g+cLfauvXxue0X7RygGY9+VoVRq05lMppWIohgAACLhPg4MhlG0ZcBBBwj8CBiyv1s12PuCcwSRFAIGuBqhMVmvzAZbUfOZV1LQq4U6D45pm68hKvqct094Ljhqtt39FMl7POIoHw1LFKbePVmxbxOlI2PG2cUlv3OdLbDU2HPjxNxW9c4oaoZETAVQLdPXXa+/xf6+LOtpzkbnz8NpXWVuSkFkUQQAABBP5QgIMj7ggEEEDAQoEVR7+hVce+bWEHSiOAgEkCt398vFr/k9/KN2lP7M4SqZ+klo277G7rmX6FpQPUef6yZ+bxyiD50bC6m1NeGYc5JEWvm6bmVXzL52o3Q9XTIxWevon7BQEELBA4v/9e7f1haVaVx/1dvcb8dW1WNViMAAIIIPDqAhwccXcggAACFgv8ZOf7dejSWou7UB4BBJwWmP/zBvX8a5PTMejvoEBw/Ai17T3iYAKXt87Pk7p7XD6Ed+OHJo5U6+7D3h3Qh5NFZ01V8+ptPpy8fyMXjRyqys9fVmH5yf4t4CoEEEhLoL31dm3/1jy1XUz/FxMGTirTzI//WVr9uBgBBBBAID0BDo7S8+JqBBBAIG2BM8179MMd71NbZyLttSxAAAF3CEzePUHD7tuh7mT6/4evOyYkZX8E4gtmKLGQXxToj9UrXRMoL1XHyfOZLmedxQJ858hiYAfK802xa6MP/MsaDXmEXwq5thRXIJChQH6lji5/m443FaRVYPZn/kKxESVpreFiBBBAAIH0BDg4Ss+LqxFAAIGMBDaffl4vHfhMRmtZhAACZgsUtOXplkcr1bpip9lBSWe5QHTGFDWv3WF5H682CE8ZrdSOg14dz/VzxW6oU3IZr+1y/Ub+0QCxG+uVXLrRa2PldJ6y99ZqwN8szmlNiiGAwB8KJM++RdueGd0vlin3zFbVLRP6dS0XIYAAAghkLsDBUeZ2rEQAAQTSEvjv/f+q7Wd+ndYaLkYAAfMFbvlGjTr+fbn5QUloqUBwTJXaDhyztIfXi0dnVqt5zXavj+na+XhVnWu37qrBQxNGqu3QCfW0d3hzwBxNVfnZMYrMXp+japRBAIFXEujqnq49P3mjLu979Sf4y2aOUN1DCwBEAAEEELBBgIMjG5BpgQACCPQKNLef1492vE/nU4cAQQABjwg0rp2m2LtXeGQaxshGIH5ToxKL+KFiNoaxG+uUXMoTLdkYWrk2ryBfPV3dVragtkMC8fmNSizm76+r8ReWlajq6Q4FRhx1aJdoi4BfBAp0bs+92veTgX8ycF5BnuY/87cKxIN+wWBOBBBAwFEBDo4c5ac5Agj4TWD/heX6+e7H/DY28yLgSYHSC4PU+KDUtpOPxXtyg9McKnrdNDWv2prmKi7/fQF+eG3+/RCpGa+WLXvND0rCtAQC5YOlnh51nOIbY1eDK75jqsoeX6q8wrR4uRgBBDIQaGt5rbZ943p1JNp+t7ru/TepbNbIDKqxBAEEEEAgEwEOjjJRYw0CCCCQhcDyI1/X6uPPZVGBpQggYILAbZ+erLYfrTEhChkcFigaOUzth085nML97WNzG5RcssH9g3h4Ag73vLu58XkNSjTx79+1dnjIfXUa+NZF17qMf44AAjkQ6MkbqSNL3qqTy/NUefN4Vd87JwdVKYEAAggg0F8BDo76K8V1CCCAQA4Fel9Zd+QyrwTJISmlELBV4IYX6lXwoSW29qSZuQKxeY1KNvF3erY7FJ01Vc2rt2VbhvUWCkSvn6bmlTxZZyGxY6Xzw0EFhg9T2x6eor3WJlT+2zhF5q291mX8cwQQyJHAlVNvU9XrHs9RNcoggAACCPRXgIOj/kpxHQIIIJBDgVPJXfrRjveqvaslh1UphQACdgiMPjxSY+8/oY7TF+xoRw8XCMTm1Cq5fLMLkpodMTxtnFJb95kd0ufpgqMr1HbwhM8VvDs+f5f1b28L4lFVfa1IRWMP9G8BVyGAQMYCefkhhcd+QYUDF2Rcg4UIIIAAApkJcHCUmRurEEAAgawFNp/+uV468Nms61AAAQTsFbj98TFqfZFDAnvVze0WqCxTx/Ez5gZ0UbKikeVqP3zSRYn9GbX3yZTu1P//5oQ/Fbw7daRhklo27PLugDmaLD5/sso+skb54c4cVaQMAgi8kkCw6kEFy98JDgIIIICAAwIcHDmATksEEEDgZYEXD3xKW07/EhAEEHCJwIIfNqjrM00uSUtMOwT4Lk/ulAuKo+q60py7glSyRCAyfbJa1u20pDZFnReIzqhW89rtzgdxQYLBd9er5B8XuiApERFwp0Cg9C8UHvNpd4YnNQIIIOABAQ6OPLCJjIAAAu4VaOtq1o93vE+9r67jDwIImC0wbdtkld67Xj2dXWYHJZ2tArG59Uou2WhrTy824ykW9+xq/KbpSixa557AJE1bIDa7VskVPFnbH7jyj09Q7NbV/bmUaxBAIA2Bgsgkhcd+Ufmh0Wms4lIEEEAAgVwKcHCUS01qIYAAAhkIHLuyue/wqKuHV11kwMcSBGwRCDeHNPfhgWpdv9eWfjRxh0Bg2GB1nDrnjrCGpywaMUztR04ZnpJ4vQI8keL9+4DvjfV/j/MKCzT82UEKTtrT/0VciQAC1xQIj/uSAiV3XPM6LkAAAQQQsE6AgyPrbKmMAAII9Ftgw8kfa/GhL/b7ei5EAAF7BW796jS1f2uFvU3pZrxA7IY6JZdtMj6nGwKGa8crtZmDWTfsVaByiDqOn3VDVDJmIRCf16BE04YsKvhnafS68Rr2xDblF7f4Z2gmRcBCgWDluxWs+BcLO1AaAQQQQKA/Ahwc9UeJaxBAAAEbBP5731Pafva/behECwQQSEdg5vJahR9cls4SrvWJQHx+oxKL1/tkWmvHjF0/TcmVW61tQvWcCRSWDlDn+cs5q0ch8wSCoyv69pjvjvVvb0rvqtege/jeUf+0uAqBVxfofcooPK73FyrzYEIAAQQQcFiAgyOHN4D2CCCAwMsCLR2X9OOd79PZ5v2gIICAIQLDzgzVtAda1H7ghCGJiGGKQOGQgeo8f0Xq7jYlkqtzxOc2KLGEpxvcsomx62uUXLnFLXHJmaEAh+PpwZV/eIpif7Y8vUVcjQACvxPID1YpMv5ryg9PRAUBBBBAwAABDo4M2AQiIIAAAi8LHL60Tj/e+SAgCCBgiMDtT01Q6/M8UWLIdhgVIzanVsnlfDw+V5vCD6hzJWlPndi8RiWb+LvRHm3nuhQOGqD8WJjvj6WxBcO/Xq5QzY40VnApAgi8LBAe8xkFSl8PCAIIIICAIQIcHBmyEcRAAAEEXhZYe+L7Wnr4q4AggIDDAnN/1aC8J5ocTkF7UwXiC2YosXCtqfFcl4vvRblryyL1E9Wycbe7QpM2I4HYjfVKLt2Y0Vo/LgrXjlb5U/tVUMqrHP24/8ycuUCw/J0KVvELlJkLshIBBBDIvQAHR7k3pSICCCCQtcCv9j6hXedeyroOBRBAIDOBCfvHqOpd+9V1OZlZAVZ5WqCwJK7u1nZ1p9o8Paedw0VnTFHzWn5L307zbHoVDh6oznOXsinBWrcI5OUpXD1GqW28Srm/WzboznqVvpvvHfXXi+sQKCy+oe8VdcoPgoEAAgggYJAAB0cGbQZREEAAgZcFEu1n9eMdD+pC6jAoCCBgs0Bel3TbIyPUunS7zZ1p5xaB6PU1aub7LjndrtDk0WrdeTCnNSlmrUDR8KFqP3ra2iZUN0KAv/PS34ahj0xV8V8uTX8hKxDwmUBeYYkiE76hgug0n03OuAgggID5Ahwcmb9HJEQAAZ8KHLi4Uj/b9YhPp2dsBJwTuOW5enV8aYlzAehsvEDxLbN05cXVxud0U8BAxRB1nDjrpsi+z8rrBf11C0RnVqt5Db9Qkc6uD/9ylUKNW9NZwrUI+E4gPPopBQa/yXdzMzACCCDgBgEOjtywS2REAAHfCqw69n+14uizvp2fwRGwW6B+Y7WK/3mV3W3p5yKBguKolJfHawxzvGf5oaK+1//xxz0CfPvGPXuVi6SRhklq2bArF6V8UyM0oUrlnzypwmHnfDMzgyKQjkBR2VsUGvmRdJZwLQIIIICAjQIcHNmITSsEEEAgE4Ff7P6Q9l7g6YdM7FiDQDoCAy7HNevBoNq28bqsdNz8dm101lQ1r97mt7EtnbdgQIyDOEuFrSkenjpOqW37rClOVSMFYjfWKbl0k5HZTA1V8td1Gvz+RabGIxcCjgkUxOr7XlGXVxB3LAONEUAAAQSuLsDBEXcIAgggYLjA5dYT+vHO9+tS63HDkxIPAXcL3PaFarV9j6eN3L2L1qcvvnWWrrzAa+pyKR0cV6W2fcdyWZJaNgjkxyLqTrbY0IkWpgiEJo1S294j6unqNiWSK3KUPVijAW9qckVWQiJgi0BekaITv6WC+Exb2tEEAQQQQCAzAQ6OMnNjFQIIIGCrwMGLq/TTXR+wtSfNEPCTwOzFdQo8wkes/bTnmcyaHw4pPxZW59mLmSxnzasI8Aos994awQkj1bbnsHsHIHnaAvH5jUosXp/2Or8vqPzcSEWu52ktv98HzP9bgdCIx1Q09C44EEAAAQQMF+DgyPANIh4CCCDwssD6kz9U06GnAUEAgRwLDD9eqYnvPq+OE2dzXJlyXhOIzJiilrU7vDaW4/PE5tQquXyz4zkIkL5AfF6DEk0b0l/ICtcKBCrLpPYOdXCAntYeFo0oU8Vnrigw/GRa67gYAa8JBErfoPCYT3ptLOZBAAEEPCnAwZEnt5WhEEDAqwIvHvi0tpz+hVfHYy4EHBG4/aPj1PrrjY70pqm7BHhNnTX7FZ/XqEQTTzBYo2ttVQ79rPU1tTr/zma2MwNeX6uyRxZL+ZmtZxUCbhfo+67R+GeUVzjA7aOQHwEEEPCFAAdHvthmhkQAAa8IdHV36Ce7HtLRy/yQ2yt7yhzOCtz0swZ1f4LvDji7C+7onhcoVOGQEp5Ms2C7eGrFAlSbSoYmjlTrbl5VZxO3MW16X9lZVD5YrXuPGpPJLUGGvLtOA+9c5Ja45EQgZwJ5gcGKTHhGBZGpOatJIQQQQAABawU4OLLWl+oIIIBAzgXOtRzQT3Y+pGT7uZzXpiACfhKYsmuCht67Vd2t7X4am1kzFIg0TlbL+p0ZrmbZ1QRis2uUXLEFJBcK9B6o9nR0ujA5kbMViN1Qp+QyvtmTiWPFJ8coOpenLDOxY417BcLjvqhAyWvcOwDJEUAAAR8KcHDkw01nZAQQcL/AnvNN+uWeD7t/ECZAwCGBQFu+FjxcrtbVuxxKQFu3CRTfMktXXlztttiuyBtpmKSWDfy76IrNeoWQ4ZrxSm3Z69b45M5CIFI3US2bdmdRwZ9LC4cMVOUXulU0hqf1/HkH+G/q0PCHVDTsn/w3OBMjgAACLhfg4MjlG0h8BBDwr8Dq49/R8iPP+BeAyRHIQuDWb9Sp/d+XZlGBpb4SyMtT0chhaj/ER82t2Pfg+BFq23vEitLUtEEgPn+6EovX2dCJFqYJRGdWq3nNdtNiuSJP8e3TNOTRpcoP9bgiLyERyFSgqOzNCo38WKbLWYcAAggg4KAAB0cO4tMaAQQQyFbg1/ue1I6zv8m2DOsR8JXA9DXTFL1/ha9mZtjsBPit+uz8rrW699tRnWcvXusy/rmhAtHrpql51VZD0xHLaoHo9TVqXsmrJjNxHnxPvUruWpjJUtYg4AqBwgE3KjL+GSmvwBV5CYkAAggg8IcCHBxxRyCAAAIuFmjtTOinOx/SySTf3XDxNhLdRoHB5wep4YFutfFBbxvV3d+q+JaZuvLiGvcPYuoE+flSd7ep6ch1DYHgmEq1HTiOk08FeFVhdhtf8eQERW/mNajZKbLaRIH80Mi+Q6P80GgT45EJAQQQQKAfAhwc9QOJSxBAAAGTBXoPjXoPj3oPkfiDAAJXF7j9k5PV+hMOALhP0hMIjh/OYWN6ZP2+OlBWoo4zPG3UbzBDL8wrCqinvcPQdMSyWiA+r0GJpg1Wt/Fk/fxoWMO/HFbRpP2enI+hfCqQl993aFQ4YK5PARgbAQQQ8IYAB0fe2EemQAABnwv0vq6u97V1/EEAgVcXuOE39Sr48BKIEEhLgN+mT4sr7YtDk0apddehtNexwCyB6Iwpal67w6xQpLFNIDi2Sh2nz6s7mbKtp5caxeZNUdkH16igmMNXL+2rn2cJjfyoisru9DMBsyOAAAKeEODgyBPbyBAIIICAtPzIM1p9/DtQIIDAKwiMOTRSo+87qs7zl/FBIC2B+M0zlHhpbVpruLj/AtEZ1Wpeu73/C7jSSIH43AYllvDEiZGbY1Oo+PxGJRavt6mb99qU/u96DXon3zvy3s76b6KiYe9QaPjD/huciRFAAAEPCnBw5MFNZSQEEPCvwC/3fFh7zjf5F4DJEXgVgdsfHaXWRXy8nRskfYHQ5NFq3Xkw/YWs6JdAfG69Eks29utaLjJXIDJjilrW8sSRuTtkfbLCISXKCxap49hp65t5tEP5RyYr9poVHp2OsfwgECi5Q+FxX/LDqMyIAAII+EKAgyNfbDNDIoCAXwSS7ef0k50P6VzLAb+MzJwIXFNgwQ/q1fVZXlF3TSgu+BOB8NSxSm3juxNW3ho8pWClrn21A1Vl6jh2xr6GdDJSIDa3QUmePMt8b/LzNeLfSxWctifzGqxEwCGBgki1IhOeUV5giEMJaIsAAgggkGsBDo5yLUo9BBBAwGGB44mt+tnOR9TWlXQ4Ce0RcF5g2tbJGnT3GueDkMCVAvEF05VYuM6V2d0SOja3XkmeOHLLdl01Z2FJsTovXvHELAyRmUBeYYFCE0cqtZ1fYMpMUIrOnKChH9mmgtLmTEuwDgHbBfIK4opMeFYFsQbbe9MQAQQQQMA6AQ6OrLOlMgIIIOCYwK5zL+lXe59wrD+NETBBIJIM6cb3D1Drpn0mxCGDCwXCNeOV2rLXhcndEzl63TQ1r+I1ku7ZsVdPGptdo+SKLV4YhRmyEIjOrlEz90EWgtKgt9Sr9F/43lFWiCy2VSA85lMKlP6lrT1phgACCCBgvQAHR9Yb0wEBBBBwRGDtie9p6eGvOdKbpgiYIHDbV2vU9q3lJkQhgwsF+LaRPZvG4Zw9znZ0iY5sd9IAACAASURBVN1Yr+RSvldlh7XpPaIzpqh5Ld+8ymafhj1Wrfjrl2VTgrUI2CIQrLxfwYr7bOlFEwQQQAABewU4OLLXm24IIICArQILD35Om079zNaeNEPABIFZy2oVej8/cDFhL9yaIX7TdCUW8Zo6q/cvOLpSbQePW92G+jYIROonqmXjbhs60cJ0gUjjZLWs32l6TOPzVX2lXOEGDuCM3ygfBwwM/iuFR3/CxwKMjgACCHhbgIMjb+8v0yGAAAL6+a5Htf/iCiQQ8I1A+emhmvrupNqPnPLNzAyae4FIwyS1bNiV+8JU/AOBgoFxdV1KoOIBgcIhJeo8e9EDkzBCLgRiN9QpuWxTLkr5tka4ZrSGffyACode8q0Bg5srUBCfqciEZ5SXHzE3JMkQQAABBLIS4OAoKz4WI4AAAuYLJNvP6We7PqAzzXznxfzdImEuBG7/PxPU+sv1uShFDZ8KBCeOVNvuwz6d3r6x8wKF6unotK8hnSwXCFSVqePYGcv70MB8gdCU0WrdcdD8oIYnLPlfdRr8vkWGpySe3wTyg8MVGf815Ycn+G105kUAAQR8JcDBka+2m2ERQMCvAicTO/TTXR9Qa+cVvxIwt08E5v5ng/I+3uSTaRnTKoH4vAYlmjZYVZ66/yMQqCxTx3EOGbx0Q/Dvjpd2M/tZYvMalWziFzmylRz6/hoV/zX/2yZbR9bnSCCvSJEJz6qw+PocFaQMAggggICpAhwcmboz5EIAAQRyLLDn/GL9cs9HclyVcgiYIzBh31hV3rNb3c0pc0KRxJUC0ZnVal6z3ZXZ3RQ6PG2cUlt5GtZNe3atrLye7FpC/vrnRcOHqrulVZ3nL/trcAumrfpClcKztlpQmZIIpCcQHvt5BQa9Nr1FXI0AAggg4EoBDo5cuW2ERgABBDITWHfiB1py+MuZLWYVAgYL5HVJtz00XK0r+Ii0wdvkimihccPVuu+oK7K6PWTs+mlKruQHoW7fx9/PH546Vqlt+700ErNkKRCf36jEYp46ypJRwfFVKn/qtALDeUozW0vWZy4QGvlhFZW9NfMCrEQAAQQQcJUAB0eu2i7CIoAAAtkLLDr0RW08+ePsC1EBAYMEbvlOvTqeXmJQIqK4VSA2t0HJJbymzo79i89rVILXWNlBbVuPguKouq4029aPRuYL9N4ThUNK1Lb/mPlhDU848C9qNeSRxVKe4UGJ50mBYMV9Clbe78nZGAoBBBBA4JUFODjizkAAAQR8KPD87se178JSH07OyF4UqN8wVcXvWunF0ZjJAYHY7BolV2xxoLP/WvI9HG/ueWjCCLXuOeLN4ZgqI4HYjfVKLt2Y0VoW/aFA2f21GvDmxbAgYKtAUdmdCo38qK09aYYAAggg4LwAB0fO7wEJEEAAAdsFmjsu6Ge7HtHp5G7be9MQgVwKDLhUrFnvLVTbzsO5LEstnwoER1eo7eAJn05v/9h8D8d+czs6xhfMUGLhWjta0cNFAuHaCUpt3uOixOZGrfzUKEVu5CDO3B3yVrLCgTcrMv5r3hqKaRBAAAEE+iXAwVG/mLgIAQQQ8J7AqeSuvsOjlo6L3huOiXwjcPvnp6r1+zxt5JsNt3hQfiveYuA/Kh+dMUXNa/kumb3q1neLXl+j5pU8tWe9tLs6RGdNVfPqbe4KbWjaoqoylX8qqaLRxw1NSCyvCOQHRypa/XPlFcS9MhJzIIAAAgikIcDBURpYXIoAAgh4TWDvhSX6xe4PeW0s5vGJwOxFdQo8yisXfbLdtozJwZEtzL9rEq4eo9T2A/Y2pZvlAqGJI9W6m6dALYd2YYPo9dPUvHKrC5ObF7n4NTUqe2SJ8oI95oUjkWcEYtMWKj800jPzMAgCCCCAQHoCHByl58XVCCCAgOcEtpz+hV488GnPzcVA3hYYcaxKE+47rY7TF7w9KNPZJlA0fJjaj56yrR+NpKLhQ9V+9DQUHhPIKwqop73DY1MxTi4EIrUT1MLr6nJB2VdjyL11GvgPi3JWj0II/L5AdPIPVRBrAAUBBBBAwMcCHBz5ePMZHQEEEHhZYPXx72j5kWcAQcA1And8aKxSL2xyTV6Cmi/A93bs36P8aFjdzSn7G9PRcoFwzXiltuy1vA8N3CcQm9ug5JIN7gtuaOKKp8YpuoBvihm6Pa6NFRn/VRUOvMW1+QmOAAIIIJAbAQ6OcuNIFQQQQMD1AosPfUkbTv7I9XMwgPcFbvppg7r/rcn7gzKhrQLx+Y1KLF5va08/N8uPRdSdbPEzgadnj980XYlF6zw9I8NlJhAcP1wdR8+ou7UtswKs+gOBwtIBqvhsj4ITeT0kt0ZuBEIjP6Sisr/PTTGqIIAAAgi4WoCDI1dvH+ERQACB3Ar8et+T2nH2N7ktSjUEcigwZecEld29ST2dXTmsSim/CwQqhqjjxFm/M9g6f3BMpdoO8GF3W9FtbBadNVXNq7fZ2JFWbhLgoD63uxVfUK2yR5crP873jnIr679qRWVvUWjkR/w3OBMjgAACCLyiAAdH3BgIIIAAAn8g8NOdD+vgpdWoIGCcQKC1QAseLFPr+j3GZSOQuwWic2rVvHyzu4dwWfpI/US1bNztstTE7a8AB4P9lfLndYGhpVJBPgf2Odz+0rfXa9A/LcxhRUr5TaAwfp0ik57z29jMiwACCCBwFQEOjrg9EEAAAQT+ROC7W+/RqeQuZBAwSuDWZ+vU/vWlRmUijDcEim+eqSsvrfHGMC6Zgm9KuWSjsoiZV5Cvnq7uLCqw1MsC8XkNSjTxraNc7nH5xyYpdvvKXJaklk8E8gKDFa/jFwd9st2MiQACCPRbgIOjflNxIQIIIOAvgWc23qnLrSf8NTTTGiswfVWNog8sNzYfwdwrUDi0VJ2nz7t3AJcm51VVLt24NGJHZ1arec32NFZwqZ8E8oJFCo6uUOuuQ34a29JZ8yMhVX0xouDU/Zb2obj3BIobd0r5Rd4bjIkQQAABBLIS4OAoKz4WI4AAAt4VSHVe1rMb7lRbV7N3h2QyVwgMPleq+vvb1X6Ag0xXbJjLQsaur1Fy5RaXpXZ/3PjcBiWW8LSB+3fy1SfgcNDLu5ub2WJzapXkNaG5wfyfKrE5k1T2wfUqGNSe07oU865AbNqLyg+N9u6ATIYAAgggkLEAB0cZ07EQAQQQ8L7AhdRRfXPT33t/UCY0WuCOT05R6ie8PsPoTXJxuOJbZunKi9xfdm9hbHaNkis4sLPb3c5+kemT1bJup50t6eVCgcj0KWpZt8OFyc2NPOjv61X6Lr53ZO4OmZMsMuGbKhxwozmBSIIAAgggYJQAB0dGbQdhEEAAAfMETiS26fvb7jMvGIl8IXDDf9er4CNLfDErQ9ovUDh4oLouJ9XT0Wl/c593jDRMUssGvqXn5dugqGqo2o+d9vKIzJYDAQ6OcoD4CiWGfbBa8dcts6Y4VT0hEB77eQUGvdYTszAEAggggIA1AhwcWeNKVQQQQMBTAvsvLNfPdz/mqZkYxnyBMQdHadS9B/t+sM8fBKwQiF43Vc2rtllRmprXEAhNHKnW3Ydx8rhAwcCYui7xd7jHtznr8XhlXdaEf1ogTxr+lTKF6ndbUJySbhcIjXpCRUP+zu1jkB8BBBBAwGIBDo4sBqY8Aggg4BWBbWf+S7/Z/wmvjMMcLhC44+FRSi3Z6oKkRHSrAK+pc27nAsNK1XHqvHMB6GyLQOyGOiWXbbKlF03cKxCuHqPU9gPuHcDQ5JHp4zX0wztVWJYwNCGxnBAIVr1fwfK7nWhNTwQQQAABlwlwcOSyDSMuAggg4KTA2hPf19LDX3UyAr19IrDgP+rV9TleUeeT7XZkzMKSuLrbO9XdnHKkv9+b5gUKeUWgD26C2Nx6JZds9MGkjJitQHxeoxJN67Mtw/o/Eij523oNfoDvHXFj/FYgWP5OBasehAMBBBBAAIF+CXBw1C8mLkIAAQQQeFlg2ZF/15rj3wUEAcsEarZMVsk711hWn8II9ApEZ1arec12MBwQKCwdoM7zlx3oTEu7BSJ1E9WyiVdl2e3uxn5FI8vVdTnBqw0t2LyhD09T8Rv5ZRwLaF1VsqjszQqN/JirMhMWAQQQQMBZAQ6OnPWnOwIIIOBKgZcOflabT/3cldkJbbZAJBnWjQ/E1LqNV9aYvVPuT8dr6pzbw9CEkWrdw/eNnNsB+zoXlg1S55kL9jWkk6sF4vMblVjMU0dWbGLVFysVnsk3/aywdUPNwKA/V3js59wQlYwIIIAAAgYJcHBk0GYQBQEEEHCTwK/2fly7zr3opshkdYHAbV+pUdu3l7sgKRHdLFAQj6j3VWmdF664eQzXZo/MqFbLWp72cu0Gphm8qKJM7SfOpLmKy/0oUFASV8GAuNoPnfDj+JbOHJ46WkM/ekiBKg5yLYU2sHjhgLmKTPiGgcmIhAACCCBgugAHR6bvEPkQQAABgwV+tusRHbi40uCERHOTwKyltQo9tMxNkcnqUoHIjClqWbvDpendHzs+t0GJJRvcPwgT9EsgPn+6EovX9etaLkKA72JZdw8MfEOthnxgsXUNqGycQEGsTtHJPzYuF4EQQAABBNwhwMGRO/aJlAgggICxAv+x/V90/MpWY/MRzB0C5aeGqfpdl9Rx4qw7ApPS1QK8ps7Z7eN1VM762909NqdWyeWb7W5LPxcLhGvGKbVln4snMDd62QO1GvC3HB6Zu0O5S5YfGqPYtBdyV5BKCCCAAAK+E+DgyHdbzsAIIIBA7gW+vfkfda6Fb9LkXtY/Fe/4+ESl/pPfSPfPjjs3aX44pIIBUXWcOu9cCJ93jt1Yr+TSjT5X8M/44aljldq23z8DM2nWAtHrpql5Fb+UlDXkqxSo/MwoRebwd7BVvibUzQsMVrxutQlRyIAAAggg4GIBDo5cvHlERwABBEwS+PqGv9WVttMmRSKLSwTm/bJB+j9NLklLTLcLRBonqWX9LreP4er8/FDY1duXdviCATF1XU6mvY4F/haIzpqq5tXb/I1g0fTBsZUqf/KsAqP43+0WETtbNq9IxdN3OpuB7ggggAACnhDg4MgT28gQCCCAgBkCX1r7OrV18sMhM3bDHSkm7h2rirt3qLu13R2BSel6geJbZ+nKC/wWrpMbGa6doNTmPU5GoLfNAsHxI9S294jNXWnnZoFI/US1bNzt5hGMzj7gtTUa8kiT8gJGxyRcBgLFM3pf85iXwUqWIIAAAggg8IcCHBxxRyCAAAII5FTgMysXqEc9Oa1JMW8K5HVKtz9YpdRqfivSmzts3lR5gUIFyger/cgp88L5KFFwbJXa9h/z0cSMGr95hhIvrQUCgbQEeK1lWlxpXzzkXXUa+PeL0l7HAnMF4vUblFc4wNyAJEMAAQQQcJUAB0eu2i7CIoAAAuYLdPV06HOrbjM/KAkdF7jl/9ar48tLHM9BAP8I8BvsZux1YekAdZ6/bEYYUtgiwOsJbWH2XJPQhJFqO3hcPR2dnpvNlIEqPjFO0fkc6pqyH9nkiNUsVn5weDYlWIsAAggggMAfCHBwxA2BAAIIIJBzgVTHJX153RtyXpeC3hFoWF+t+H2rvDMQk7hCoPiWWbryIq+pc3Sz8vKkHp5KdXQPHGgemjRKrbsOOdCZlm4XiM9vVGLxerePYWz+QMUQVXyiWUUTjhubkWDXFohWP6+CSPW1L+QKBBBAAAEE0hDg4CgNLC5FAAEEEOi/wKXW43p241v6v4ArfSNQcnGAZtyfp7a9R30zM4MaIJCXp+CYSl6R5vBW9L4qsOPkOYdT0N5ugfxQEd+ysxvdI/16/85Qd7c6Tl/wyETmjRG/ZarKHl2m/CiH+ubtzrUTRSZ9V4XxWde+kCsQQAABBBBIU4CDozTBuBwBBBBAoP8Cp5v36Lktd/d/AVf6QuCOz01V6j9W+mJWhjRHIFI7Xi2b95oTyKdJwtVjldq+36fT+3vscM14pbbw76C/74LMpo/Pa1SiiaeOMtPr36rB/1Svkrcv7N/FXGWMAIdGxmwFQRBAAAFPCnBw5MltZSgEEEDAHIFjVzbpB9vfY04gkjgqMHthnQKPLXU0A839KVB8y0xdeXGNP4c3aOro9dPUvHKrQYmIYpdAfMEMJRbyLRW7vL3UJz8SUtHwoWrdfdhLYxk3S/kTExW7jdcIG7cxrxKIQyO37BQ5EUAAAfcKcHDk3r0jOQIIIOAaAQ6PXLNVlgYdebRK4+49oc7zly3tQ3EEXkmAb6yYcV/wvRIz9sGJFNGZ1Wpes92J1vT0gEDshjoll23ywCTmjlBQUqyKT0uhag7ozN2l3ybj0Mj0HSIfAggg4A0BDo68sY9MgQACCBgvwOGR8VtkecA7Hh+n1IsbLe9DAwT+WCA8dZxS2/YBY4AAB0cGbIJDEYJjq/jGmEP2XmkbaZiklg27vDKOkXPEbpysssdWqqCE7x0ZuUEcGpm6LeRCAAEEPCnAwZEnt5WhEEAAATMFODwyc1/sSHXTTxrU/ckmO1rRA4E/ESi+eaauvMRr6ky4NXhqwIRdIAMC7hSIzqhW81qeWrN690r/oV6D7uV7R1Y7Z1KfJ40yUWMNAggggECmAhwcZSrHOgQQQACBjAQ4PMqIzdWLqndM0OC381FrV2+iy8OHp41TaitPHJmwjfzg14RdcC5DZGa1WnhdnXMb4IHOsdk1Sq7Y4oFJzB5h2IemKP7a5WaH9Fk6Do18tuGMiwACCBggwMGRAZtABAQQQMBvAhwe+WfHi1KFuum9g9W6aa9/hmZSowRCU8aodccBozL5OUx46liltu33M4GvZ4/fNF2JRet8bcDw2Qnw6tHs/Pq7Oj9UpMovFCtUy/9+66+ZlddxaGSlLrURQAABBF5NgIMj7g0EEEAAAUcEODxyhN32prc9U6u2Z5bZ3peGCLwsEL95hhIvrQXEEIGikeVqP3zSkDTEsFsg0jhZLet32t2Wfh4TiM9tUGLJBo9NZd440ZkTVPb4ZhWWtZoXzkeJODTy0WYzKgIIIGCYAAdHhm0IcRBAAAE/CXB45O3dnrFymiLvXeHtIZnOeAE+pm7WFhUUR9V1pdmsUKSxTaBo+FC1Hz1tWz8aeVMgOLpSnecv8XeJDdtb8nf1GvwevndkA/UrtuDQyCl5+iKAAAII9ApwcMR9gAACCCDgqACHR47yW9a87Oxg1d6XUvuRU5b1oDAC1xIITRql1l2HrnUZ/9wmgfxQUN2tbTZ1o42pAgXxiLoSLabGI5dLBOLzG5VYzPcT7diuoR+YquI3LLWjFT1+T4BDI24HBBBAAAGnBTg4cnoH6I8AAgggIA6PvHcT3PFvU5T66WrvDcZErhKIL5ihxEJeU2fKpvGaOlN2wtkcsRvrlVy60dkQdHe9QGHpAOVHw/yCik07WfWlCoVnbLepG204NOIeQAABBBAwQYCDIxN2gQwIIIAAAhweeegeuPHX9cr/6BIPTcQobhWIzqxW8xp+0GXK/oXrJiq1abcpccjhkABPijgE78G2sbkNSvKtI1t2Nlw7VkM/vEeByiu29PNzEw6N/Lz7zI4AAgiYJcDBkVn7QRoEEEDA1wI8eeT+7R97YJRG3L1P3c0p9w/DBK4WCI4foba9R1w9g9fCx26oU3LZJq+NxTxpCoTrJii1aU+aq7gcgVcQyM9XeMoYpbbtg8cGgYF/VachDy2yoZN/W3Bo5N+9Z3IEEEDARAEOjkzcFTIhgAACPhbg8Mjdm3/HQ6OUWrrV3UOQ3hMC8ZumK7FonSdm8coQPGnilZ3Mbo7A0EHqOH0huyKsRuB/BKKza9S8YgseNgmUvbdWA/5msU3d/NWGQyN/7TfTIoAAAm4Q4ODIDbtERgQQQMBnAicTO/S9bf/ss6ndP+7N369X5+d5RZ37d9IbE8Tm1Cq5fLM3hvHIFPF5DUo0bfDINIyRjUBg2GB1nDqXTQnWIvA7AV5Lau/NUPnZkYrM5unRXKpzaJRLTWohgAACCORKgIOjXElSBwEEEEAgpwKXWo/r2Y1vyWlNilknULN5skruWWNdAyojkIZAcGyl2vYfT2MFl9ohEJtdq+QKDvPssDa9B08Emr5D7soXaZiklg273BXaxWlDk0Zo6EePqWjUeRdPYU706OQfqSBWb04gkiCAAAIIIPA/AhwccSsggAACCBgr0NaZ1JfWvs7YfAT7rUAsEdGc+8Nq3XkIEgSMEOCVaEZsw5+EiDROVsv6nWaGI5WtArG59Uou2WhrT5p5W4BvqNm7vwP+vFZDHl2svAJ7+3qtW2zaQuWHRnptLOZBAAEEEPCIAAdHHtlIxkAAAQS8LPDFNa9Ve1eLl0d09Wy3P12j1u8sd/UMhPeWQHxugxJLeCWaabsamjRKrbs4YDZtX5zIE546Vqlt+51oTU+PCvT9/bLnsNTd49EJzRtryH11GvjWReYFc0GivIKIYrXLlVdQ7IK0REQAAQQQ8KsAB0d+3XnmRgABBFwm8MzGN+ty60mXpfZ+3OuW1Cr48DLvD8qErhEIjipX2yH+rjBxwwIVQ9Rx4qyJ0chks0DBwLi6LiVs7ko7rwvE5jcquXi918c0ar7KfxujyDzM09mU/KJKxWr5Jmg6ZlyLAAIIIOCMAAdHzrjTFQEEEEAgA4Hvbr1Hp5K8wz4DOkuWVJws1+R7zqnzzAVL6lMUgUwEeNooEzV71uSHgupubbOnGV2MFwiOG662fUeNz0lA9wgEqsrU09ahzrMX3RPa5UmLRlWo/OPnVDT+tMsnsSd+QaRa0ern7WlGFwQQQAABBLIU4OAoS0CWI4AAAgjYK/DTnQ/r4KXV9jal2ysKvOaJiWr51Tp0EDBKID6vUYkmfvvZqE2RVDAgrq7LPGFi2r44mSe+YIYSC9c6GYHeHhTgvwH2b2rxbVM15NFlyg/zmsCr6RcWz1Fk4rft3yA6IoAAAgggkKEAB0cZwrEMAQQQQMA5gV/ve1I7zv7GuQB01rxfNEhPNiGBgFECRcOHqv0ov/Vs1Kb8TxieLjFxV5zNFJtTq+Tyzc6GoLvnBPJjERWVl6p1L0+z2bm5g++uV8k/LrSzpat6BQa9VuGxn3dVZsIigAACCCDAwRH3AAIIIICAKwWaDj2t9Sd/6Mrsbg89cc84lb99i3o6u9w+Cvk9JhC7sV7JpRs9NpU3xolOn6LmdTu8MQxT5EQgNGmUWncdykktiiDw+wL8t8CZ+6H8/0xQ7BbeCvDH+kVldyo08qPObApdEUAAAQQQyEKAg6Ms8FiKAAIIIOCswJrjz2nZka87G8Jn3fM7pNserFJqzU6fTc64bhCIz5+uxGJen2jiXvHtKRN3xdlM+eGQulOtzoagu2cFwnUTldq027PzmThYoHywyp9sU3DKERPjOZIpWPEuBSvf40hvmiKAAAIIIJCtAAdH2QqyHgEEEEDAUYGtp3+pFw58ytEMfmp+y7fr1PGVpX4amVldItD7A6uOk+dcktZ/MePzG5VYzLen/LfzV584PG28Ulv3woJAzgWis6aqefW2nNel4NUFYvOmqOzRFSoYyPeOQiMeU9HQu7hlEEAAAQQQcK0AB0eu3TqCI4AAAgi8LLDvwlI9v/txQCwWaFg3VfF/WWlxF8ojkJkA30vJzM2uVbF5DUo2bbCrHX1cIhC/eaYSL61xSVpiuk0get00Na/a6rbYrs9bele9Bt3j4+8d5RUoPPpfFSh9g+v3kgEQQAABBPwtwMGRv/ef6RFAAAHPCJxIbNP3t93nmXlMG6Tk4gDNuK9HbQeOmxaNPAj0CcRvmq7EIl5TZ+rtwA9wTd0ZZ3PxVIiz/l7vHq4Zr9QWnmhzYp/LPzxZsT9b4URrR3vmBQYrPOopFQ68ydEcNEcAAQQQQCAXAhwc5UKRGggggAACRgikOi/rK2vfoB7xeoxcb8gdn52q1A942ijXrtTLjUBh2SB1nrmQm2JUsUQgUjdBLZv2WFKbou4VCI6tUtv+Y+4dgOTGC8Tm1iu5ZKPxOb0WsGBgTBWfDCpUs89ro73qPPnhcX2HRgWxet/MzKAIIIAAAt4W4ODI2/vLdAgggIAPBXr0zU136ULqsA9nt2bk2S/VKfBBvmtkjS5VcyEQm12j5IotuShFDYsEguOHq23vUYuqU9a1Avn5Une3a+MT3HyB3sPJ3u/fdbe0mh/WYwmj101U2WPrVFjW6bHJ/nScgtj0vtfT5YdGeX5WBkQAAQQQ8I8AB0f+2WsmRQABBHwl0PvNo95vH/EnO4GRR4dr7D8dUdflZHaFWI2AhQLxBTOUWLjWwg6UzlagcEiJOs9ezLYM6z0oEJ1ZreY12z04GSOZIhCf36jE4vWmxPFVjkF31qv03d7+3lHhwFv6Do3yCgf6am8ZFgEEEEDA+wIcHHl/j5kQAQQQ8K3AsiNf15rjz/l2/lwM/prHx6nlRV7xkgtLalgjUFA6UN3JFvW0tVvTgKq5ESjIl7p4siQ3mN6qwsGvt/bTxGkKy0qUV1SkjmOnTYzn+UxDH52q4r/w5i9zFQ35O4VGPeH5PWRABBBAAAF/CnBw5M99Z2oEEEDANwJbz/ynXtj/Sd/Mm8tBb/pxg7o/1ZTLktRCIOcC0eumqXnV1pzXpWDuBAJlJeo4w9NGuRP1VqVI42S1rN/praGYxjiB+LwGJZo2GJfLD4HyigKq/Fypwo3e+vc8WHm/ghX3+WELmREBBBBAwKcCHBz5dOMZGwEEEPCTQO8r63pfXcef/gtU75iowW9f1/8FXImAQwI8reAQfBptQ5NHq3XnwTRWcKmfBIpGDFP7kVN+GplZHRDICxQqOH6EWncccKA7LSP141T2oW0KVKTcj5GXr/DIJxQY8jfun4UJEEAAAQQQuIoAB0fcHggggAACvhA4dmWLfrzjferq6fDFvNkMWZQKaMEDpUpt3ptNGdYiYLlA4cCYerp71HWl2fJeNMhcIHrdVDWv2pZ5AVZ6XiA/ElJ3S6vnJIjzRwAAIABJREFU52RAZwVic2qVXL7Z2RA+7l7ypjoNfnCRqwXyi8r7Xk1XOGC+q+cgPAIIIIAAAv0R4OCoP0pcgwACCCDgCYHzLYf0q71P6GzLfk/MY9UQt329Vm3PLrOqPHURyJlAdGa1mtdsz1k9ClkjEJ/boMQSXhFlja43qsbm1iu5hO/peWM3zZ4iMn2KWtbtMDukh9MNfbBGxW9y52uQC6J1fYdGBZHJHt4hRkMAAQQQQOD/C3BwxN2AAAIIIOArgZaOi/rv/Z/QwYurfDV3f4edsXKaIu9d0d/LuQ4BRwWKb56pKy+tcTQDza8tEJ/fqMTi9de+kCt8KxBfMF2Jhbwe1bc3gI2DR6ZPVss6b31rx0a+nLSq+txwha/fkpNadhUpLLld4VFPKK9wkF0t6YMAAggggIDjAhwcOb4FBEAAAQQQsFugu6dLv9n/Ce04+xu7Wxvdr+zsENXck1DHibNG5yQcAr0CBfGI8kJBdZ69CIjhArEb65VcytMkhm+To/HCtROU2rzH0Qw0948Ar6xzdq9DU0Zp2EcOKDDysrNB+tm9qOytCo38cD+v5jIEEEAAAQS8I8DBkXf2kkkQQAABBNIUaDr0tNaf/GGaq7x7+R2fmKzUz3h6w7s77K3JotMnq5nfGnfFpvJKQVdsk6MhA8NK1XHqvKMZaO4fgdCUMWrdccA/Axs46YDX16rskcVSvoHhfi9SsOp9CpbfY3ZI0iGAAAIIIGCRAAdHFsFSFgEEEEDAHQJrj39PS498zR1hLUx546/rlf/RJRZ2oDQCuRXgNXW59bSyWnjaOKW27rOyBbU9IBAYOkgdpy94YBJGcINAfF6DEk18e83JvRry7loNvHOxkxFevXd+UOGRTygw+I1m5iMVAggggAACNghwcGQDMi0QQAABBMwW2H1+kRYe+JxSne54ZUauNcceGK0Rb9+l7tb2XJemHgKWCOSHgyoYNEAdx89YUp+iuRUoGlWh9kMncluUap4T4FtYnttSowcqGjFM3ckWdV64YnROr4er+NRoRW806wAvPzhCoVFPqLB4jtf5mQ8BBBBAAIGrCnBwxA2CAAIIIICApJPJnVp48HM6ndztO4/XPDRKLUu3+m5uBnavQKRhklo27HLvAD5LXjAwrq5LCZ9NzbjpCnBwlK4Y12crwD2XrWD264NjKjX0iTMKjjPjF0EK4tMVHvlx5YfHZT8cFRBAAAEEEHC5AAdHLt9A4iOAAAII5E6gpeNi3+HRnvNNuStqeKWbv1evzi/wijrDt4l4fyTAa+rcc0vkFRaop7PLPYFJ6phAeOpYpbbtd6w/jf0nUDAgpsLSAWo7cNx/wxs0cfEd01T2yFLlhXocTRUY9Nq+J43yCoodzUFzBBBAAAEETBHg4MiUnSAHAggggIAxAksOf0XrTvyHMXmsClKzaYpK7l1tVXnqImCJQF5RQEWVQ9R2kFefWQKc46JFVWVqP2bGb5LneDTK5VigoKRYXRd5bViOWSl3DYHY3Holl2zEyWGBwffUq+SuhY6lKBr2vxUa/qhj/WmMAAIIIICAiQIcHJm4K2RCAAEEEHBcYNOpn/U9feTVP7FEVHPeHVLrrkNeHZG5PCoQqZ2gls17PDqd98YK145XavNe7w3GRJYI9L62iqc/LKGl6FUEIjXj1bKFv6ecvkkqnhyv6M1rbI8RGv4BFQ17u+19aYgAAggggIDpAhwcmb5D5EMAAQQQcEzg4MVVeung53Sl7ZRjGaxqfPvT09T6nRVWlacuApYJ8Jo6y2gtKRydU6vm5ZstqU1R7wnEF0xXYuE67w3GREYLRK+fpuaVfOvR6U0KVJap/MlmBScdsyVKXuFAhUZ8WIHS19nSjyYIIIAAAgi4TYCDI7ftGHkRQAABBGwVOJ86rIUHPqujVzbZ2tfKZtctqVXw4WVWtqA2AtYI5OcpNH6EWncftqY+VXMuEJ/XqETT+pzXpaA3BWI31iu5lNeGeXN3zZ4qOmuqmldvMzukD9LFb6rWkEeXq6DY2u8dFURrFRr5uAqidT5QZUQEEEAAAQQyE+DgKDM3ViGAAAII+Eigs7ut78mj7Wf+y/VTV54s16R/Oq3O85ddPwsD+E8gPG2cUlv3+W9wF08cn9+oxGIOjly8hbZGD00cpdbdvELVVnSa9QlE6iaqZdNuNAwQKP3Heg2627rvHQVKX6/QiMeVV1hiwLREQAABBBBAwFwBDo7M3RuSIYAAAggYJrDq2Le14ug3DEuVXpzXfGyiWv6L1wClp8bVpggU3zJTV160//sHpszvxhyxG+qUXOadJzbduAduypwfDau7OeWmyGT1kABPvJmzmcM+OknxO1bmPFCw4j4FK+/PeV0KIoAAAggg4EUBDo68uKvMhAACCCBgmcCOs7/RwoOfU3tXi2U9rCo8//l69Ty1xKry1EXAcoHw1LFKbdtveR8a5E4gMn2yWtbtzF1BKnleIDxtrFJb+ffc8xtt4IDB8SPUfuSUetraDUznr0iFpQNU8Yl8BacdyMngvU8XhUY8qkDpG3JSjyIIIIAAAgj4QYCDIz/sMjMigAACCORU4PiVLX2vrjvXkpv/Yzan4V6l2KTd4zT0Lr4bYYc1PawRCFePUWq7e/6ds0bBfVVDk0erdedB9wUnsWMC8QUzlFi41rH+NPa3AK/XNGf/o7Mnqeyx1Soc3J1VqL7vGY14TAWxhqzqsBgBBBBAAAG/CXBw5LcdZ14EEEAAgZwIJNvPafGhL2rP+aac1LOySH67dNv7q5Raw2/9W+lMbWsFim+eqSsv8Zo6a5VzX72oqkztx87kvjAVPSsQm12r5IrNnp2PwcwWCAwrlfLy1HHynNlBfZJu0FvrVXpf5t87Cgx6nUIjPqi8QKlPxBgTAQQQQACB3AlwcJQ7SyohgAACCPhQYPmRZ7T6+HeMnvzWb9Wp/atLjc5IOASuJRCpn6iWjXy4/FpOpv1zvllj2o6Ynyc4tkpt+4+ZH5SEnhWIz2tUomm9Z+dz22DDHqtW/PXL0o4drPhnBSsfSHsdCxBAAAEEEEDgtwIcHHEnIIAAAgggkKVA73ePep8+au1MZFkp98sb1k5V/N25/7hw7pNSEYFXFwhNHqXWnYcgcplAfiys7mTKZamJ67RAXmGBejq7nI5Bfx8L5IeKVDSqQq27+O+OCbdB739LKj5ZrHDDrn7F6X26KFT1kAKD/6pf13MRAggggAACCLyyAAdH3BkIIIAAAgjkQOBkcqcWH/yCev9fU/4MujBQ0+/rUtvBE6ZEIgcCGQnEb56hxEt88yQjPAcXBcdUqu3AcQcT0NqtAtGZ1Wpes92t8cntAYHYDXVKLtvkgUm8MUKkcbzKHt+oQHnHVQcqiNUrVPWwCuLTvTE4UyCAAAIIIOCgAAdHDuLTGgEEEEDAWwK9Txz1PnnU+wSSCX/u+Ey1Uj9cZUIUMiCQlUB0xhQ1r92RVQ0W2y8QaZyslvXmHKbbL0DHTAXiC2YosZDD4kz9WJcbgUjDJLVs6N9TLrnpSJWrCZT8TZ0Gv3fRq14SKP0LhYZ/QHmBIUAigAACCCCAQA4EODjKASIlEEAAAQQQ+H2B3m8e9X77yMk/c16sU+HjfNfIyT2gd24EghNGqG3PkdwUo4qtAvzGvq3cnmoWnTVVzau3eWomhnGfAE++mbdnQx+apuK/WvInwYIV9ylYeb95gUmEAAIIIICAiwU4OHLx5hEdAQQQQMBcgT3nm/qePkq2n7M95KgjwzX6Hw+qu5lvi9iOT8OcC/DkQc5JbSsYn9+oxGI+MG8buIcaFY0YpvYjpzw0EaO4VSA2u0bJFVvcGt9zuXu/gVb5mXKFZ23tm6336aJQ1fsVGPxGz83KQAgggAACCDgtwMGR0ztAfwQQQAABzwqcazmgRYe+qKOXN9o642s+OFYtL/FeflvRaWaZAE8eWEZreeH4vEYlmjg4shzaow3yggH1tF39eyYeHZ2xDBIITx2r1Lb9BiUiSnjqaA398F6FpkzoOzTie0bcEwgggAACCFgjwMGRNa5URQABBBBAoE+gq7tDiw59QVtO/8IWkZt+VK/uT//pKzxsaU4TBHIsEBw7XG37j+a4KuXsEojNqVVy+Wa72tHHYwLcPx7bUBePE5/XoETTBhdP4L3oA/+yVmN+8KTyAmXeG46JEEAAAQQQMESAgyNDNoIYCCCAAALeFlh/8odqOvS0pUNO3T5Rpe9YZ2kPiiNgp0B8wXQlFnJP22mey16R+olq2bg7lyWp5SMBXlPpo802fNSiURXqunRFXZeShif1R7yRX31Eg/+JV9P5Y7eZEgEEEEDASQEOjpzUpzcCCCCAgK8EDl5c1ffqukutx3M+d6gloPnvLVVq896c16YgAk4JRK+bpuZVv/2OAX/cJxCaMEKte464LziJjRCINE5Sy/pdRmQhBAJ8s835eyDSOFlj/uNJBcdWOR+GBAgggAACCPhAgIMjH2wyIyKAAAIImCNwue2klh/5unadW5jTULf9e63avrEspzUphoCTAsHRFWo7eMLJCPTOUiAwrFQdp85nWYXlfhUIDBusjlPn/Do+cxsmUDioWPnxqNoPnzQsmT/iDHvobap86j5/DMuUCCCAAAIIGCLAwZEhG0EMBBBAAAF/CWw4+eO+A6SO7tasB5+5okbh9y3Pug4FEDBJIH7TdCUW8Zo6k/Yk3Sx5RYXqae9MdxnXI/A7gcLBA9V57hIiCBghEJvboOQSvnVk52YUlBRrzPc+ruLbr7ezLb0QQAABBBBAQBIHR9wGCCCAAAIIOCRwMrFDy45+XUcvb8w4wdAzQzTtnivqOMlvZWeMyEIjBWKza5RcscXIbIS6tkBh6QB1nr987Qu5AoGrCMTn1iuxJPP/RoKLQE4F8qRw9Viltu3PaVmKvbJAyZtu0YinH1bvATJ/EEAAAQQQQMB+AQ6O7DenIwIIIIAAAr8T6Opu18pj39aa489lpHLHv05W6udrMlrLIgRMFSgaMUztR06ZGo9c/RAITRyp1t2H+3EllyDw6gI8ecjdYZoAv9Rgz46M+NJDGnLvm+xpRhcEEEAAAQQQeEUBDo64MRBAAAEEEDBAYN+FpVp+9FmdbznU7zQ3/le98j+2pN/XcyECbhHgI+Ru2alXzxmdWa3mNdvdPwgTOCoQrhmn1JZ9jmagOQJ/LBCdUa3mtfz9ZsWdEWmcrBFffEjR66ZaUZ6aCCCAAAIIIJCGAAdHaWBxKQIIIIAAAlYKXG47qdXHvqNtZ351zTbj9o9W1V3b1dPZdc1ruQABtwnE5tQquXyz22KT9/cEYjfWK7mUV4xxU2QnwCsPs/NjtTUCkYZJatmwy5riPq469IE7VfnUfcoLFPpYgdERQAABBBAwR4CDI3P2giQIIIAAAgj0CWw69TOtPPZNpTpe5fsgPdJrHhqllmVbEUPAcwJFVWVqP3bGc3P5baD4TY1KLFrvt7GZ1wKBolEVaj90woLKlEQgc4HYDXVKLtuUeQFW/k6goKRYI77woAbd+RpUEEAAAQQQQMAgAQ6ODNoMoiCAAAIIIPCywInENq0+/pwOXlz1Jyg3f7denV/kFXXcLd4UiM9rUKJpgzeH89FU7KOPNtviUXl1pcXAlM9IIDRplNr2HeXJ74z0/v+iga+fp8p/vU+9nvxBAAEEEEAAAbMEODgyaz9IgwACCCCAwO8EOrpbtebYc1p9/Du/+/+r3ThFA/95NUoIeFYgdmOdkkv5LW63b3D0+ho1r9zi9jHIb4AAB0cGbAIRXlEgPq9RiSaerMz09qj4yN0qf/wdmS5nHQIIIIAAAghYLMDBkcXAlEcAAQQQQCBbgT3nm7Tm+HNKnTyh2e8OqnX34WxLsh4BIwUC5YPVcfKckdkIlZ5AuGa8Ulv2preIqxF4BYHeJxFadx3CBgHjBAKVQ6TOLnWcvmBcNpMDhavH9H3LaMCf32hyTLIhgAACCCDgewEOjnx/CwCAAAIIIOAGgUutx3X87f+q1udWuCEuGRHISCA2t17JJRszWssiswSCYyrVduC4WaFI40qB/FhE3ckWV2YntPcFeCIuvT0ufdufq/LJd6n3F0X4gwACCCCAAAJmC3BwZPb+kA4BBBBAAIE/EDj58Wd14rGnUUHAkwLxufVKcHDkib0tLB2gzvOXPTELQzgvEJ46Vqlt+50PQgIE/kggPxpWUcVgte49is1VBAJDB6niY/do8DvegBMCCCCAAAIIuESAgyOXbBQxEUAAAQQQeFkguXyzjj/8BSWX8R0Y7grvCBSWlajr/GX1dHV7ZygmQQCBnAjEb5qhxKK1OalFEQRyLRC7sV7JpTwt+2quA9+4QJUfe6dCU8bkmp56CCCAAAIIIGChAAdHFuJSGgEEEEAAASsFTnzwyzr5xDNWtqA2ArYJxG6o4zDUNm1rG/GtKmt9/VidH8z7cdfdNXO4boJSm/a4K7TFafMjob6njIY+cKfFnSiPAAIIIIAAAlYIcHBkhSo1EUAAAQQQsEngyotrdPwDX1DLup02daQNAtYIxOc1KtG03priVLVVIDxtnFJb99nak2beFgiOrVLb/mPeHpLpXC0QvW6qmldtc/UMuQxffOusvkOj6KypuSxLLQQQQAABBBCwUYCDIxuxaYUAAggggIAVAt2t7ep9+uj0J/+vFeWpiYDlAgWDBqintU3dLa2W96KB9QLR66apedVW6xvRwTcCeYFC9XR0+mZeBnWnQPT6aWpeyd99FR++W+Ufeoc7N5HUCCCAAAIIIPA7AQ6OuBkQQAABBBDwiMCl55foxCNfUmo7HxD3yJb6ZozYnFr1fruLP94QiM1rULJpgzeGYQpjBCLTp6hl3Q5j8hAEgT8WCNeOV2rzXt/C9P7SQO9TRsW3zPStAYMjgAACCCDgJQEOjry0m8yCAAIIIOB7gc4LV3Ti8a/o7Jd+4HsLANwjEJ/fqMRiXlPnnh27elL20ys7adYc8ZtnKPHSWrNCkQaBPxKIza1XcslG37kMfe9b+g6N8sNB383OwAgggAACCHhVgIMjr+4scyGAAAII+Frgwvd/oxOPPc03IXx9F7hj+IIBcSlP6rqUcEdgUl5TwK8/OL0mDBdkJRCbXavkCp5MzAqRxZYL9H6Pq+P0BXUnWyzvZUKD8NSxqvjoOzXwDTeZEIcMCCCAAAIIIJBDAQ6OcohJKQQQQAABBEwSaD92Ric+9BWdf/Z5k2KRBYE/EIhdX6Pkyi2oeEig92Pozav5SLyHttSIUYpGDFP7kVNGZCEEAlcT8MtTl0PufqMqPnqPCstKuCEQQAABBBBAwIMCHBx5cFMZCQEEEEAAgd8XOPfs8zrxwS+r48RZYBAwTiB+03QlFq0zLheBMhcIV4/lW2uZ87HyKgJ5hQXq6ezCCAGjBQoHD1ReKKiOY6eNzplpuKKR5X1PGZX+/WszLcE6BBBAAAEEEHCBAAdHLtgkIiKAAAIIIJCtQOueI31PH138/m+yLcV6BHImUBCLKD8aVsfp8zmrSSHnBXgyxPk98GqC6HXT1Lxqq1fHYy4PCcTmNSjZtMFDE/12lEFvvqPv0Kj3lXz8QQABBBBAAAFvC3Bw5O39ZToEEEAAAQT+QODMF3/Qd4DUdeEKMgg4LsArzRzfAksCFBRH1XWl2ZLaFPW3QHzBDCUWrvU3AtO7QiCvoEDBCSPUuvOgK/JeK2ThoGJVfOweDbn3Tde6lH+OAAIIIIAAAh4R4ODIIxvJGAgggAACCPRXoGXTHp168hu6+IMX+ruE6xCwRIDX1FnC6mjR/FCRulvbHc1Ac+8KRGdOVfMavp/l3R321mSxObVKLt/s+qFK/tetKn/kLoVrJ7h+FgZAAAEEEEAAgf4LcHDUfyuuRAABBBBAwFMC57/1S5166ptq3XXIU3MxjDsE8sNBFQ4p4WP37tiufqcsGlWu9kMn+309FyKQjkCgfLA6Tp5LZwnXIuCoQGT6ZLWs2+lohkybhyaN0rCH/0Glb/vzTEuwDgEEEEAAAQRcLMDBkYs3j+gIIIAAAghkK9B59pJOPfUNnf70c9mWYj0CaQlEZ1Sree32tNZwsfkCkfqJatm42/ygJHStQEFJXF0XE67NT3B/CUSmT1HLuh2uG3roA3dq2MN3qXDIQNdlJzACCCCAAAII5EaAg6PcOFIFAQQQQAABVwskXlrbd4B05cU1rp6D8O4R4Fsl7tmrdJLGZtcouWJLOku4FoG0BGJz6pRcvimtNVyMgJMCbnplXfEtM/sOjOI3z3CSjN4IIIAAAgggYIAAB0cGbAIREEAAAQQQMEXg9Ge+23eA1HnmoimRyOFBgbxAoXpfada296gHp/P3SLF5jUo2rfc3AtNbKsChs6W8FLdAIFw9RqntByyonLuShWUlfQdGQ9/z5twVpRICCCCAAAIIuFqAgyNXbx/hEUAAAQQQyL1A657DOvXkN3X+m7/IfXEqIiAp0jhZLevd+c0HNvDqAvH5jUos5uCI+8Q6gUjDJLVs2GVdAyojYIFAbF6Dkk0bLKicfcnSf3idhn3gHxSaMDL7YlRAAAEEEEAAAc8IcHDkma1kEAQQQAABBHIrcPGHL+rUU9/kB3S5ZaWaJJ4Y8O5tELuhTsllvEbMuzvs/GSFpQPVef6S80FIgEAaAkUjhqm7OaXO85fTWGXtpb2HsMMe/geVvOkWaxtRHQEEEEAAAQRcKcDBkSu3jdAIIIAAAgjYI9Dd0qpTT36j7wCpp7PLnqZ08bZAfl7fbzW37jrk7Tl9Op1bPwTv0+1y7dhFw4ep/egp1+YnuD8FTHkiM6+woO/AaNgH7lJ+JOTPzWBqBBBAAAEEELimAAdH1yTiAgQQQAABBBBoXrW17/V1l55vAgOBrAQi9RPVsnF3VjVYbK5AaNIoDgXN3R7PJIvPbVBiiZmv/fIMMoPkXKCgOKrCwQPVduB4zmv3t+DA18/rey1d9Lpp/V3CdQgggAACCCDgUwEOjny68YyNAAIIIIBAJgJnv/qTvqeP2g+dyGQ5axDgNXUevwcCFUPUceKsx6dkPKcF4jdNV2LROqdj0B+BtAVicxuUdODQs2hURd9TRkPufmPamVmAAAIIIIAAAv4U4ODIn/vO1AgggAACCGQs0H7sdN/TR2ef/mHGNVjoX4HwlDFK7TjgXwCPT54fDqo71ebxKRnPaYHwtHFKbd3ndAz6I5CRQKRmvFq27M1obSaLhtz7pr6njIqqhmaynDUIIIAAAggg4FMBDo58uvGMjQACCCCAQLYCl3+1vO/7R8llm7ItxXqfCIRrxyu12b4flvmE1ZgxCwbE1HU5aUwegnhXoCAeVVei2bsDMpmnBaLX16h55RbLZ4zdUNf3HaMBfzbH8l40QAABBBBAAAHvCXBw5L09ZSIEEEAAAQRsFTjz2e/q9Ge/q/bDfKjcVngXNosvmKHEwrUuTE7k/ggEx49Q294j/bmUaxDIWiA0ZYxaeXoxa0cKOCMQnTVVzau3WdK8qKpMZe+5U0MfuNOS+hRFAAEEEEAAAX8IcHDkj31mSgQQQAABBCwV6Dhxru/wqPcQqaej09JeFHevAK+Xcu/e9Sd5pHGyWtbv7M+lXINA1gLx+dOVWMx3jrKGpIAjApH6iWrZuDvnvcvuf3PfgVHRcF5Ll3NcCiKAAAIIIOAzAQ6OfLbhjIsAAggggICVAr0/NO49QLrwnf+ysg21XSgQnjpWqW37XZicyP0ViM2pU3I5r67srxfXZScQn9eoRNP67IqwGgEHBXpfJZer1/2W/NXNKnvgzYrNrnVwIlojgAACCCCAgJcEODjy0m4yCwIIIIAAAoYIXP7lUp3+zHd5LZkh+2FCDF5TZ8IuWJshPr9RicX8IN9aZaq/LBCaOEqtuw8BgoBrBUITRqj96Gl1p9oyniE6s7rvCaOSv7kt4xosRAABBBBAAAEEXkmAgyPuCwQQQAABBBCwTODc136i05/9nlp3HrSsB4XdIRCuHa/U5r3uCEvKjAQ4OMqIjUUZCuQFA+pp68hwNcsQMEMg0yfnAuWD+w6Mhr7vrWYMQgoEEEAAAQQQ8JwAB0ee21IGQgABBBBAwCyBrsvJ337/6DP/r707/bHqvPME/qt9vexbDHgDY5t9tfEKxnF6nIxiZZMmStSZjtRST78Yzavp+TPmRUcjjTRuqZXu1iSddJxR2512jMEO2ICNARvvazDe2Gvfa3QOUIUTm1BVdzn33M+VrqoSznme3+/zPMkLvjzn/GMkv/vUnoCX2NfGmnfesyF69h2tjWZ1mQmB9g2rou/om5moRREEpiPQtGR+RF1dDH98+ppvX/Rf/1Ms+e8/iqalC6/5HhcSIECAAAECBKYqIDiaqpjrCRAgQIAAgWkJJKeOktNHySkkn9oS8Ji62ljv9s23Rd/h12ujWV1mQqCwa2t0734hE7UogsB0Ba711NGcb+1MA6OO7eumO5X7CBAgQIAAAQLXLCA4umYqFxIgQIAAAQLFEOjefSg9gXTh/z1bjOGMUQUC7Ztujb6X3qiCSpU4E4GWlctj8O0TMxnCvQSmJNB538boefbIlO5xMYGsCSSPXWy58boYeOODLyytfevtaWA093tfzVrp6iFAgAABAgRyLCA4yvHiao0AAQIECGRZ4OxPn0gDpL4XX8tymWqboYAX2M8QsIpub1w4N0ZOnauiipVa7QItN10Xg+99VO1tqJ9AdN67MXp+9/kQtHHRvFjyNz9K32XkQ4AAAQIECBAot4DgqNzi5iNAgAABAgQmBMaHR+Kz//mPaYA0/NG1P98fYfUIeExd9azVTCuta6iP8dGxmQ7jfgJTE6irixgfn9o9riaQQYErH/e56L99P5b8zX+O9B1IPgQIECBAgACBCggIjiqAbkoCBAgQIEDg8wJDH3yShkdJiOSTL4H2Lbc7VZavJf3CbpJ/GT/y2dka6FSLWRNo37bloNmAAAAgAElEQVQ6+g69mrWy1ENgygIdd6yJpmWLY8n/+FF0bFsz5fvdQIAAAQIECBAopoDgqJiaxiJAgAABAgRmJNB78Hic+snP4szf/+uMxnFzNgRablkeg2955002VqO0VbTeflMMvPZeaScxOoEvEHCq0bbIg8Csr22PhX/13ZjzrZ15aEcPBAgQIECAQA4EBEc5WEQtECBAgACBvAl07z4Un/3kZ3H+l0/nrbWa6qfwwNbofvqFmuq5VptN/qV8Evz6ECi3QOfd66Nn/7FyT2s+AkURSN5ttPCvvhPzfvBwUcYzCAECBAgQIECgWAKCo2JJGocAAQIECBAousD5x/amJ5C6njxQ9LENWHqBjm2ro/eQR0iVXrryM3Tetyl6nn2p8oWooOYEmq5bGMMfnaq5vjVc3QLJ+4ySwGjBX36ruhtRPQECBAgQIJBbAcFRbpdWYwQIECBAID8CZ3/6RHoCqff5l/PTVM47abl5aQy+ezLnXWrvskBh59bo3uN0mR1RGYGGWR0x2tVbmcnNSmAKAq233ZgGRgv/y/eirrlxCne6lAABAgQIECBQXgHBUXm9zUaAAAECBAjMQODU//rnOPWTn0f/8XdmMIpbyyHgMXXlUM7OHIUdm6N77+HsFKSSmhLo2L7OPyyoqRWvvmabr19yMTD66+9Fw+zO6mtAxQQIECBAgEDNCQiOam7JNUyAAAECBKpbYKxvIH18XXICaeiDT6q7mRxX33Hn2ug98EqOO9TalQIdd62P3ue8Z8auqIzArAe3RddThyozuVkJXEWgccGcicCo6SsLWBEgQIAAAQIEqkZAcFQ1S6VQAgQIECBA4EqB4U/PpgFS8h052wUnQwLJv6we+r1QL0NLUvJS2jasiv6jb5Z8HhMQ+CKBjjvWRO/B43AIZEagvr11IjBqWbEsM3UphAABAgQIECBwrQKCo2uVch0BAgQIECCQSYHBt0/EZz/5eRogjQ+PZLLGWiuqsHNLdO95sdbarul+W268Lgbf/6imDTRfOYHkVMfI6fOVK8DMBK4QuPxIurZ1K7kQIECAAAECBKpWQHBUtUuncAIECBAgQOBKgb4jb8Spv/15nP4/vwJTYQHvG6nwAlRg+oY5hRg9312BmU1J4KJA09KFMXzyFA4CFROY/+ffSN9hlDyq1YcAAQIECBAgUO0CgqNqX0H1EyBAgAABAp8T6Hn2pfT9R+f+75NkKiDQtHRRDJ/8rAIzm7JSAnUNDTE+Olqp6c1LIBXovHdj9PzuCA0CZReY+92vxsK//m4UHtha9rlNSIAAAQIECBAolYDgqFSyxiVAgAABAgQqKnDh8X1x+n//Ms4/treiddTa5IUdm6N77+Faa7um+21evjiGTnxa0waar7xAYde26N59qPKFqKBmBOY8siMW/OW3YvY37q2ZnjVKgAABAgQI1I6A4Kh21lqnBAgQIECgJgW6fnsgzjz66zj7T7+pyf7L3XTn3eujZ/+xck9rvgoKJO/x6H/57QpWYGoCEe2bb4u+w6+jIFBygXnf/7OY/+Nvxqyv3lnyuUxAgAABAgQIEKiUgOCoUvLmJUCAAAECBMoqkIQZZx59LE4/+uuI8fGyzl0rkzUtmR8jZy7E+PBIrbSsz4jo2L42ep9/hQWBigo0zOqM0a6eitZg8hwL1NXFgh9/M+b/+JFI/oGEDwECBAgQIEAg7wKCo7yvsP4IECBAgACBzwn0HXkzPYF0+u8ei7GefjpFFCjcvym6n3mpiCMaqhoEOndsip691r0a1irvNbasWBaD73yY9zb1V0aB+s62WPAXj6QnjNo3rirjzKYiQIAAAQIECFRWQHBUWX+zEyBAgAABAhUSGHzr9+npo+Q78tnZClWRr2k779kQPfuO5qsp3fxJgcLOrdG954U/eZ0LCJRaoHD/5uh+xjvWSu1cC+M3LpqXnjBKvi23XF8LLeuRAAECBAgQIPA5AcGRDUGAAAECBAjUtMDwyc8mAqSh9z+qaYuZNN+4YE6MDQzFWE/fTIZxbxUK+Mv6Kly0nJZceGBrdD8txMzp8palreYbr5sIjJqWLirLnCYhQIAAAQIECGRRQHCUxVVREwECBAgQIFB2gdFz3XH60cfizN/9OvqPv1v2+at9ws77NkXPsx5XVu3rOJ36O+5cG70HvONoOnbuKa5A29qV0f/K28Ud1Gg1IdC25uaY/xfJCaNHomFuoSZ61iQBAgQIECBA4GoCgiP7gwABAgQIECBwhcD40HB6AunMo49F76FX2VyjQOe9G6Pnd0eu8WqX5Umgbe2K6H/lnTy1pJcqFahvbU5PPvoQuFaBjm2rY/6PH0lPGdU1N13rba4jQIAAAQIECOReQHCU+yXWIAECBAgQIDBdgTN//69pgNS91zszrmbYMKcQUVcXo+e6pkvtvioWaF62OIY+/LSKO1B6ngSSkyNOjeZpRUvTS2HH5jQwmv/n3yjNBEYlQIAAAQIECFS5gOCoyhdQ+QQIECBAgEDpBc7981Nx5tFfx4Un9pV+siqcofOeDdGz72gVVq7kYgjUd7TFWG9/MYYyBoEZCxR2bonuPS/OeBwD5FNg9sP3xPwffzPmfvfBfDaoKwIECBAgQIBAkQQER0WCNAwBAgQIECCQf4GuJw/E2Z8+Hmf/4YkYHx3Lf8PX2KH3G10jVA4vExrlcFGrvKXkJIlTolW+iEUuv66hPub94OGY98Ovx6yH7izy6IYjQIAAAQIECORTQHCUz3XVFQECBAgQIFBCgf7j78TZnz6RhkhDH35WwpmyP3R9Z3vUt7XEyKlz2S9WhUUXaLn5uhh896Oij2tAAtMVaL31hhh444Pp3u6+HAk0L1uUhkXzfvhwtK1ZkaPOtEKAAAECBAgQKL2A4Kj0xmYgQIAAAQIEciowcrZr4gRS78HjOe3y6m113r0+evYfq8neNR3RtmFV9B99EwWB7AjU1UWMj2enHpWUXaDjjjUTJ4wa580q+/wmJECAAAECBAjkQUBwlIdV1AMBAgQIECBQcYHkPUjJCaTzj+2teC3lLKBw/+bofuZwOac0V4YEBIcZWgylTAi0b1wVfUcEmrW2JeY8siM9YeT9RbW28volQIAAAQIESiEgOCqFqjEJECBAgACBmhXo2Xc0fQdSEiKNdvfl2qG+tSUa5hZi+OPTue5Tc18u4H0ydkcWBQq7tkX37kNZLE1NRRZoKLRffBzdDx6Ozns2FHl0wxEgQIAAAQIEaldAcFS7a69zAgQIECBAoIQCg++dvPQepCdi4M18vm+jY/u66H3+5RIqGjrrAoWdW6J7z4tZL1N9NSbQed/G6Hn2SI11XVvttq66IX13UfJtuWlpbTWvWwIECBAgQIBAGQQER2VANgUBAgQIECBQuwJjA0Nx9h8eT0OkvP0Fe2HHlujeKzSo3d0d0Xnfpuh59qVaJtB7BgWab7wuht7/KIOVKWmmAklYnQZGP/h61Lc2z3Q49xMgQIAAAQIECHyJgODI1iBAgAABAgQIlEngwuP70kfYnf2n35RpxtJNU9fUGE2L58fQh5+WbhIjZ16gY9vq6D30aubrVGDtCdR3tMVYb3/tNZ7Tjud9/8/SR9LN/vo9Oe1QWwQIECBAgACBbAkIjrK1HqohQIAAAQIEakCg78gblx5j93gMf3q2KjvuuHNt9B54pSprV3TxBFpvvykGXnuveAMaiUCRBNq3ro6+F4SaReKsyDBNi+ddfH/RDx+O9o23VqQGkxIgQIAAAQIEalVAcFSrK69vAgQIECBAoOICI6fOx7lf7o7zv9wdXf/+fMXrmUoB3m0zFa38Xtu0ZH4Mf3Imvw3qrGoFCru2RffuQ1Vbfy0XPutr22POt3fF3G/visaFc2qZQu8ECBAgQIAAgYoJCI4qRm9iAgQIECBAgMCkQO/B43H+F7vTIGnw7RPZpqmvj+brF8fQ+x9nu07VlVygrrkpxoeGSz6PCQhMVaDjrvXR+9yxqd7m+goJtKxcngZFc76zKzruWFOhKkxLgAABAgQIECBwWUBwZC8QIECAAAECBDIkMD48Eud+cfEUUvIdHx3LUHUXS/Fem8wtSUUKapw3O0bOXqjI3CYl8KcEmr6yIIY/Pv2nLvPnFRSoa6hPTxalp4u+syuSd+f5ECBAgAABAgQIZENAcJSNdVAFAQIECBAgQOCPBAbe+CANj5JTSH0vvJYZocLOrdG954XM1KOQygi03LI8Bt/K+Om4ytCYNSMCjQvnxsipcxmpRhmXBdq33n7xdNG3d0XrrTeAIUCAAAECBAgQyKCA4CiDi6IkAgQIECBAgMAfCnT92/6Jk0gjZ7sqCtSyYlkMvvNhRWsweeUF2jffFn2HX698ISog8CUCHXeti97nXuaTAYHGebMmThbN+g93Z6AiJRAgQIAAAQIECFxNQHBkfxAgQIAAAQIEqkhg+NMzcf4XT6enkLqfOlj2ytu33BZ9LwoLyg6fwQk779kQPfuOZrAyJRG4KFB4cFt0P3UIRwUFCg/ecendRQ9E0+L5FazE1AQIECBAgAABAlMREBxNRcu1BAgQIECAAIEMCST/kj4JkM7/YncMvneyLJUVHtga3U97TF1ZsDM+SWHnluje82LGq1ReLQt0bFsTvYeO1zJBRXpvuWlpzPnOrjQwSk59+RAgQIAAAQIECFSfgOCo+tZMxQQIECBAgACBzwmMDQxdfBfSL3anP0v5aV11fQy8+ftSTmHsKhEQHFXJQtVwmcnj0Sr9aM9a4k/eWTT3OxffXVTf2lxLreuVAAECBAgQIJA7AcFR7pZUQwQIECBAgEAtCwy+dSIuPLEvLjy+L7p+81xRKdo33Rp9L71R1DENVr0CHlVXvWtXS5U3L18cQyc+raWWy9pr8ii62d+4N/0m/7DAhwABAgQIECBAIB8CgqN8rKMuCBAgQIAAAQJ/JDDw+vtx4Yn90ZWESL89MGMhj6mbMWGuBmjfcnv0vfharnrSTP4EOu/dGD2/O5K/xirYUWJ6OSxqW7eygpWYmgABAgQIECBAoFQCgqNSyRqXAAECBAgQIJAhgf5jb0XXvz+fBkndu6f3svjW226MJIzyIZAItNxyfQy+5bGFdkO2BQq7tk37//Oy3Vl5q2vfevulsOi+6Ni2uryTm40AAQIECBAgQKDsAoKjspObkAABAgQIECBQWYHeQ6+mf5Ha9cS+6N57+JqKaVt/SyThkw+BywKNC+bEyOnzQAhkWsAjNqe/PG1rV0ycLOq8b9P0B3InAQIECBAgQIBA1QkIjqpuyRRMgAABAgQIECieQPIIpzREevLAVR/n5DF1xTM3EgEC5ROob2uNsf6B8k1Y5TO1rFw+ERbNeujOKu9G+QQIECBAgAABAtMVEBxNV859BAgQIECAAIGcCSQBUhoiPXUoep9/+XPdta25OfqPv5uzjrUzXYGmJfNj+JMz073dfQTKKpCEIYNvnyjrnNU0WfOyxTH7P947ERhFXV01la9WAgQIECBAgACBEggIjkqAakgCBAgQIECAQDULjA8OR9elECkJksaHhqP/lXequSW1F1mg9fabYuC194o8quEIlEagsGPzNT+WszQVZG/UxoVzJ4Ki2d+4N+rbWrJXpIoIECBAgAABAgQqJiA4qhi9iQkQIECAAAEC2RcY7e6NU3/7s/RdNuf/5ekYfO+j7BetwpILtG9bHX2HXi35PCYgUAyBws6t0b3nhWIMVdVjNC1dFMnj55Lv7IfviYa5haruR/EECBAgQIAAAQKlExAclc7WyAQIECBAgACB3AkMvvNhGiCd/5c90bP/aO7609C1CXTetzF6nj1ybRe7ikCFBdrWrqjZU5Ott904ERYVHtoe9a3NFV4N0xMgQIAAAQIECFSDgOCoGlZJjQQIECBAgACBDAqMnuuKC0/snwiSxkdHM1ilkkoh4ARHKVSNWSqBuob6GB8dK9XwmRu3Y9vqKKQni7ZHYeeWzNWnIAIECBAgQIAAgewLCI6yv0YqJECAAAECBAhUhUDXbw/GhV8/E+d/9XQMnfi0KmpW5PQEOndsiZ69L07vZncRqIBA25oV0X88v+9qKzywNWZ9bXt6uqh9y+0VEDYlAQIECBAgQIBAngQER3laTb0QIECAAAECBDIi0Pfia9H15IH0NFLvweMZqUoZxRLovHt99Ow/VqzhjEOg5AJ5OyVX39Zy8URRcrLoa3dG66obSm5oAgIECBAgQIAAgdoREBzVzlrrlAABAgQIECBQEYHBd09G928PXHys3a/2VKQGkxZXoH3jqug78mZxBzUagRIKdO7YHD17D5dwhtIP3bhobhoWJaeKkm/TdQtLP6kZCBAgQIAAAQIEalJAcFSTy65pAgQIECBAgEBlBJL3IiWPtLv8WLvhT05XphCzzkig5aalMfjeyRmN4WYC5RRITuQMvPlBOacsylwtK5ZNBEWFh7ZHQ6G9KOMahAABAgQIECBAgMDVBARH9gcBAgQIECBAgEDFBJIAKTmNlDzWru/w6xWrw8RTE2iY3RmjF3qmdpOrCVRYoK6lOcYHhypcxdWnr+9sj8J9G6Pz3k3Rmfy8b1Om61UcAQIECBAgQIBAPgUER/lcV10RIECAAAECBKpOIH0v0uUg6bcHq67+Wim4rqUpxgeHa6VdfeZIoH3TrdH30huZ66jjjjVpQJR8Czu3RBLM+hAgQIAAAQIECBCopIDgqJL65iZAgAABAgQIEPhCgcvvRbr8WLvkEXc+2RBoXrYohj78LBvFqILAFAQKu7ZF9+5DU7ijNJe2rFwenfdujML9m6Pw1Tuiefni0kxkVAIECBAgQIAAAQLTFBAcTRPObQQIECBAgAABAuURGO3ujb5Dr0bvwePRe+jV6Dt0PIZOfFqeyc3yRwJta1dE/yvvkCFQdQJJWNPzuyNlr7th7qz08XNJcFV48I5I/jfkQ4AAAQIECBAgQCDLAoKjLK+O2ggQIECAAAECBL5QIHkfUhIkpYHSoePR//LbpMok0HHn2ug98EqZZjMNgeIJNN94XQy9/1HxBrzKSJ33b4pZD96RBkWd92woy5wmIUCAAAECBAgQIFAsAcFRsSSNQ4AAAQIECBAgUDGBod9/Ej37j6WnkS6fShobGKpYPXmeOPkL8Z5nXspzi3rLsUDDrM4Y7eopeoftm29L30+UPHouCYzqmpuKPocBCRAgQIAAAQIECJRLQHBULmnzECBAgAABAgQIlE1grH8wevcfTcOky0HS8CdnyjZ/nicq7Nwa3XteyHOLesuxQMe2NekpxZl8GhfMiY671kXn9vXRcfe66LxnY9Q1Nc5kSPcSIECAAAECBAgQyJSA4ChTy6EYAgQIECBAgACBUgn0H3vrYpC0/2gaJg28/n6ppsr1uJ33b46eZw7nukfN5VcgeXRc91MHp9Rg24ZbovOu9WlYlJwmalq6aEr3u5gAAQIECBAgQIBAtQkIjqptxdRLgAABAgQIECBQFIHkBFLPvqMTJ5OSx9yNj44VZew8D9KxfV30Pv9ynlvUW44FOu5aH73PHfvSDhvmFtKQqHPH5pj10PZo33RrjjW0RoAAAQIECBAgQOCLBQRHdgYBAgQIECBAgACBiDQ0Sh9vt+/SI+72H42RMxfY/IFA27qV0f/y21wIVKVA01cWxPDHpydqb1u/Mg2IZj10Z/oz6uuqsi9FEyBAgAABAgQIECimgOComJrGIkCAAAECBAgQyJVA8ji7nv1Ho+/Qq5E86q7v2Fsx1tOfqx6n2kzz8iUxdOKTqd7megIVFWhcNC/aVt8ULTctjc4HtqZBUdOS+RWtyeQECBAgQIAAAQIEsiogOMrqyqiLAAECBAgQIEAgkwKD73w4ESL1H30r/T3572rlU9/eGmN9A7XSrj6rUCA5VdS6+qZoW31ztK6+OQ2MkpNyDXNnVWE3SiZAgAABAgQIECBQfgHBUfnNzUiAAAECBAgQIJAzgeQUUnIaKQmR+o++mdvTSfWd7THW05ez1dNONQs0LV2UBkNpQLRuZbRvXBVtG2+Nuob6am5L7QQIECBAgAABAgQqKiA4qii/yQkQIECAAAECBPIskLfTSS03fiUG3/84z0umtwwLNF+/JNrWroi2jauifeOt6bflluUZrlhpBAgQIECAAAECBKpTQHBUneumagIECBAgQIAAgSoVqObTSW0bVqUnqnwIlFKgrqU5WlddH21rbk5PD10+RdS0eF4ppzU2AQIECBAgQIAAAQKXBARHtgIBAgQIECBAgACBDAhUw+mkjrvWR+9zxzKgpYQ8CLSsXJ4GRC2rro/WW5KfN6T/OTlZ5EOAAAECBAgQIECAQOUEBEeVszczAQIECBAgQIAAgasKXHk6aeCND2Log48vft//OEbOXii7XmHH5ujee7js85qwegWaly2KlluuvyIguuFiULTq+oi6uuptTOUECBAgQIAAAQIEciwgOMrx4mqNAAECBAgQIEAgvwJjfQMx+O7JyTDpg49j8FKolIRLw5+cKXrzhZ1bo3vPC0Uf14DVLdA4f/YVp4aSUOiGibCovr21uptTPQECBAgQIECAAIEaFBAc1eCia5kAAQIECBAgQKA2BIZOfBqD734Yg++cjKH3Tsbg+5dOLCUB0+8/mTJC532boufZl6Z8nxuqV6C+oy2aly9Ov03LLv5Mv8sWR9Ol3xtmdVRvgyonQIAAAQIECBAgQOCPBARHNgUBAgQIECBAgACBGhUY7epNg6Whd0+m4VIaMiW/XzrJND488jmZjjvWRO/B4zWqlb+269taviAMWjQRDCUBUcPcWflrXEcECBAgQIAAAQIECFxVQHBkgxAgQIAAAQIECBAg8KUCg8lJpeTE0rsno3vvi5GcLhk5c+HS93yMXvp9rH+QYhYE6uujccGcL/w2L134uZNDyXU+BAgQIECAAAECBAgQ+EMBwZE9QYAAAQIECBAgQIDAjASSk0kjp89fDJPSn+dj5PTF30cv/578nAicLsToua4ZzVkrNzfMKUTjwi8Ogi4GRHM/HxLNc0KoVvaGPgkQIECAAAECBAiUSkBwVCpZ4xIgQIAAAQIECBAg8KUCfxg2jQ8MRnJqKf0ODMZ4/1D68/J/N/Hn6Z8l1wx9+Z9d8ecxNlaaVaivj+RRb/WtzenPuvT3lou/X/p5+c+//M+S+5on7rt875UnhuoaG0pTv1EJECBAgAABAgQIECDwJQKCI1uD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j9xMgAAAPPSURBV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CI3uAAAECBAgQIECAAAECBAgQIECAAAECBAgQIEBgUsCJI7uBAAECBAgQIECAAAECBAgQIECAAAECBAgQIEAgFRAc2QgECBAgQIAAAQIECBAgQIAAAQIECBAgQIAAAQKpwP8HCxu0dzk5PfkAAAAASUVORK5CYII="/>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04959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627C088A-6F57-A642-AAFD-6CE3812EE2C0}"/>
              </a:ext>
            </a:extLst>
          </p:cNvPr>
          <p:cNvPicPr>
            <a:picLocks noChangeAspect="1"/>
          </p:cNvPicPr>
          <p:nvPr/>
        </p:nvPicPr>
        <p:blipFill>
          <a:blip r:embed="rId3"/>
          <a:stretch>
            <a:fillRect/>
          </a:stretch>
        </p:blipFill>
        <p:spPr>
          <a:xfrm>
            <a:off x="4685170" y="285750"/>
            <a:ext cx="4458830" cy="2026508"/>
          </a:xfrm>
          <a:prstGeom prst="rect">
            <a:avLst/>
          </a:prstGeom>
        </p:spPr>
      </p:pic>
      <p:sp>
        <p:nvSpPr>
          <p:cNvPr id="3" name="Rectangle 2">
            <a:extLst>
              <a:ext uri="{FF2B5EF4-FFF2-40B4-BE49-F238E27FC236}">
                <a16:creationId xmlns:a16="http://schemas.microsoft.com/office/drawing/2014/main" id="{3BA4A009-67BC-DA4C-BA67-4A8D48E657C5}"/>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B3D0F76-E42D-EE41-8BAB-5453838E30D6}"/>
              </a:ext>
            </a:extLst>
          </p:cNvPr>
          <p:cNvSpPr/>
          <p:nvPr/>
        </p:nvSpPr>
        <p:spPr>
          <a:xfrm>
            <a:off x="4584091" y="131118"/>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picture containing sky, tree, outdoor, cloudy&#10;&#10;Description automatically generated">
            <a:extLst>
              <a:ext uri="{FF2B5EF4-FFF2-40B4-BE49-F238E27FC236}">
                <a16:creationId xmlns:a16="http://schemas.microsoft.com/office/drawing/2014/main" id="{3AAA9031-1A55-D844-B38A-9A4A698DAAC8}"/>
              </a:ext>
            </a:extLst>
          </p:cNvPr>
          <p:cNvPicPr>
            <a:picLocks noChangeAspect="1"/>
          </p:cNvPicPr>
          <p:nvPr/>
        </p:nvPicPr>
        <p:blipFill>
          <a:blip r:embed="rId4"/>
          <a:stretch>
            <a:fillRect/>
          </a:stretch>
        </p:blipFill>
        <p:spPr>
          <a:xfrm>
            <a:off x="4665945" y="2417544"/>
            <a:ext cx="4333569" cy="3659481"/>
          </a:xfrm>
          <a:prstGeom prst="rect">
            <a:avLst/>
          </a:prstGeom>
        </p:spPr>
      </p:pic>
      <p:pic>
        <p:nvPicPr>
          <p:cNvPr id="14" name="Picture 13" descr="Text&#10;&#10;Description automatically generated">
            <a:extLst>
              <a:ext uri="{FF2B5EF4-FFF2-40B4-BE49-F238E27FC236}">
                <a16:creationId xmlns:a16="http://schemas.microsoft.com/office/drawing/2014/main" id="{7567A627-5621-B14C-94AA-9878F16DF2A1}"/>
              </a:ext>
            </a:extLst>
          </p:cNvPr>
          <p:cNvPicPr>
            <a:picLocks noChangeAspect="1"/>
          </p:cNvPicPr>
          <p:nvPr/>
        </p:nvPicPr>
        <p:blipFill>
          <a:blip r:embed="rId5"/>
          <a:stretch>
            <a:fillRect/>
          </a:stretch>
        </p:blipFill>
        <p:spPr>
          <a:xfrm>
            <a:off x="185413" y="231089"/>
            <a:ext cx="4338526" cy="2362200"/>
          </a:xfrm>
          <a:prstGeom prst="rect">
            <a:avLst/>
          </a:prstGeom>
        </p:spPr>
      </p:pic>
      <p:pic>
        <p:nvPicPr>
          <p:cNvPr id="16" name="Picture 15" descr="A person playing tennis&#10;&#10;Description automatically generated with medium confidence">
            <a:extLst>
              <a:ext uri="{FF2B5EF4-FFF2-40B4-BE49-F238E27FC236}">
                <a16:creationId xmlns:a16="http://schemas.microsoft.com/office/drawing/2014/main" id="{848E2766-D2DD-FC40-A06B-7FE69E04F0CA}"/>
              </a:ext>
            </a:extLst>
          </p:cNvPr>
          <p:cNvPicPr>
            <a:picLocks noChangeAspect="1"/>
          </p:cNvPicPr>
          <p:nvPr/>
        </p:nvPicPr>
        <p:blipFill>
          <a:blip r:embed="rId6"/>
          <a:stretch>
            <a:fillRect/>
          </a:stretch>
        </p:blipFill>
        <p:spPr>
          <a:xfrm>
            <a:off x="270903" y="2693259"/>
            <a:ext cx="4212109" cy="3383766"/>
          </a:xfrm>
          <a:prstGeom prst="rect">
            <a:avLst/>
          </a:prstGeom>
        </p:spPr>
      </p:pic>
    </p:spTree>
    <p:extLst>
      <p:ext uri="{BB962C8B-B14F-4D97-AF65-F5344CB8AC3E}">
        <p14:creationId xmlns:p14="http://schemas.microsoft.com/office/powerpoint/2010/main" val="30283082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website&#10;&#10;Description automatically generated">
            <a:extLst>
              <a:ext uri="{FF2B5EF4-FFF2-40B4-BE49-F238E27FC236}">
                <a16:creationId xmlns:a16="http://schemas.microsoft.com/office/drawing/2014/main" id="{705BA78D-169C-EF4A-A765-D368CB1FEB14}"/>
              </a:ext>
            </a:extLst>
          </p:cNvPr>
          <p:cNvPicPr>
            <a:picLocks noChangeAspect="1"/>
          </p:cNvPicPr>
          <p:nvPr/>
        </p:nvPicPr>
        <p:blipFill>
          <a:blip r:embed="rId3"/>
          <a:stretch>
            <a:fillRect/>
          </a:stretch>
        </p:blipFill>
        <p:spPr>
          <a:xfrm>
            <a:off x="419100" y="977014"/>
            <a:ext cx="8305800" cy="5274370"/>
          </a:xfrm>
          <a:prstGeom prst="rect">
            <a:avLst/>
          </a:prstGeom>
        </p:spPr>
      </p:pic>
      <p:pic>
        <p:nvPicPr>
          <p:cNvPr id="8" name="Picture 7">
            <a:extLst>
              <a:ext uri="{FF2B5EF4-FFF2-40B4-BE49-F238E27FC236}">
                <a16:creationId xmlns:a16="http://schemas.microsoft.com/office/drawing/2014/main" id="{21BEDC0B-578F-BA49-BCA1-44E822E6BF0D}"/>
              </a:ext>
            </a:extLst>
          </p:cNvPr>
          <p:cNvPicPr>
            <a:picLocks noChangeAspect="1"/>
          </p:cNvPicPr>
          <p:nvPr/>
        </p:nvPicPr>
        <p:blipFill>
          <a:blip r:embed="rId4"/>
          <a:stretch>
            <a:fillRect/>
          </a:stretch>
        </p:blipFill>
        <p:spPr>
          <a:xfrm>
            <a:off x="254000" y="254000"/>
            <a:ext cx="8636000" cy="723014"/>
          </a:xfrm>
          <a:prstGeom prst="rect">
            <a:avLst/>
          </a:prstGeom>
        </p:spPr>
      </p:pic>
    </p:spTree>
    <p:extLst>
      <p:ext uri="{BB962C8B-B14F-4D97-AF65-F5344CB8AC3E}">
        <p14:creationId xmlns:p14="http://schemas.microsoft.com/office/powerpoint/2010/main" val="132287277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8D19973-CC1B-C445-B540-627A0BE53210}"/>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505E15D-862E-8543-9123-D1D2009CD0BD}"/>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descr="Text&#10;&#10;Description automatically generated">
            <a:extLst>
              <a:ext uri="{FF2B5EF4-FFF2-40B4-BE49-F238E27FC236}">
                <a16:creationId xmlns:a16="http://schemas.microsoft.com/office/drawing/2014/main" id="{91A49B92-5E58-1D44-9FD4-F4D94421085E}"/>
              </a:ext>
            </a:extLst>
          </p:cNvPr>
          <p:cNvPicPr>
            <a:picLocks noChangeAspect="1"/>
          </p:cNvPicPr>
          <p:nvPr/>
        </p:nvPicPr>
        <p:blipFill>
          <a:blip r:embed="rId3"/>
          <a:stretch>
            <a:fillRect/>
          </a:stretch>
        </p:blipFill>
        <p:spPr>
          <a:xfrm>
            <a:off x="4629816" y="719181"/>
            <a:ext cx="4283124" cy="2216665"/>
          </a:xfrm>
          <a:prstGeom prst="rect">
            <a:avLst/>
          </a:prstGeom>
        </p:spPr>
      </p:pic>
      <p:pic>
        <p:nvPicPr>
          <p:cNvPr id="17" name="Picture 16" descr="Application&#10;&#10;Description automatically generated">
            <a:extLst>
              <a:ext uri="{FF2B5EF4-FFF2-40B4-BE49-F238E27FC236}">
                <a16:creationId xmlns:a16="http://schemas.microsoft.com/office/drawing/2014/main" id="{61563190-A77A-DB49-BCB7-44A69EC10FFD}"/>
              </a:ext>
            </a:extLst>
          </p:cNvPr>
          <p:cNvPicPr>
            <a:picLocks noChangeAspect="1"/>
          </p:cNvPicPr>
          <p:nvPr/>
        </p:nvPicPr>
        <p:blipFill>
          <a:blip r:embed="rId4"/>
          <a:stretch>
            <a:fillRect/>
          </a:stretch>
        </p:blipFill>
        <p:spPr>
          <a:xfrm>
            <a:off x="4629816" y="2919412"/>
            <a:ext cx="4283124" cy="3219407"/>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BC32F0D9-1512-024E-9D90-3F3FFBED1A4D}"/>
              </a:ext>
            </a:extLst>
          </p:cNvPr>
          <p:cNvPicPr>
            <a:picLocks noChangeAspect="1"/>
          </p:cNvPicPr>
          <p:nvPr/>
        </p:nvPicPr>
        <p:blipFill>
          <a:blip r:embed="rId5"/>
          <a:stretch>
            <a:fillRect/>
          </a:stretch>
        </p:blipFill>
        <p:spPr>
          <a:xfrm>
            <a:off x="4664433" y="207447"/>
            <a:ext cx="1308100" cy="457200"/>
          </a:xfrm>
          <a:prstGeom prst="rect">
            <a:avLst/>
          </a:prstGeom>
        </p:spPr>
      </p:pic>
      <p:pic>
        <p:nvPicPr>
          <p:cNvPr id="21" name="Picture 20" descr="Text&#10;&#10;Description automatically generated">
            <a:extLst>
              <a:ext uri="{FF2B5EF4-FFF2-40B4-BE49-F238E27FC236}">
                <a16:creationId xmlns:a16="http://schemas.microsoft.com/office/drawing/2014/main" id="{7574CF03-DD00-134D-B2C8-7BC967DA5DF8}"/>
              </a:ext>
            </a:extLst>
          </p:cNvPr>
          <p:cNvPicPr>
            <a:picLocks noChangeAspect="1"/>
          </p:cNvPicPr>
          <p:nvPr/>
        </p:nvPicPr>
        <p:blipFill>
          <a:blip r:embed="rId6"/>
          <a:stretch>
            <a:fillRect/>
          </a:stretch>
        </p:blipFill>
        <p:spPr>
          <a:xfrm>
            <a:off x="215105" y="499547"/>
            <a:ext cx="4346124" cy="2209800"/>
          </a:xfrm>
          <a:prstGeom prst="rect">
            <a:avLst/>
          </a:prstGeom>
        </p:spPr>
      </p:pic>
      <p:pic>
        <p:nvPicPr>
          <p:cNvPr id="23" name="Picture 22" descr="A picture containing text, clipart&#10;&#10;Description automatically generated">
            <a:extLst>
              <a:ext uri="{FF2B5EF4-FFF2-40B4-BE49-F238E27FC236}">
                <a16:creationId xmlns:a16="http://schemas.microsoft.com/office/drawing/2014/main" id="{719FF25B-A578-214C-ACC9-84D7B52F6AE0}"/>
              </a:ext>
            </a:extLst>
          </p:cNvPr>
          <p:cNvPicPr>
            <a:picLocks noChangeAspect="1"/>
          </p:cNvPicPr>
          <p:nvPr/>
        </p:nvPicPr>
        <p:blipFill>
          <a:blip r:embed="rId7"/>
          <a:stretch>
            <a:fillRect/>
          </a:stretch>
        </p:blipFill>
        <p:spPr>
          <a:xfrm>
            <a:off x="1271462" y="207447"/>
            <a:ext cx="2235200" cy="355600"/>
          </a:xfrm>
          <a:prstGeom prst="rect">
            <a:avLst/>
          </a:prstGeom>
        </p:spPr>
      </p:pic>
      <p:pic>
        <p:nvPicPr>
          <p:cNvPr id="25" name="Picture 24" descr="A picture containing outdoor, marketplace, pile, crowd&#10;&#10;Description automatically generated">
            <a:extLst>
              <a:ext uri="{FF2B5EF4-FFF2-40B4-BE49-F238E27FC236}">
                <a16:creationId xmlns:a16="http://schemas.microsoft.com/office/drawing/2014/main" id="{A1664DB8-4D8C-9E49-9A0D-0E297F80BEE0}"/>
              </a:ext>
            </a:extLst>
          </p:cNvPr>
          <p:cNvPicPr>
            <a:picLocks noChangeAspect="1"/>
          </p:cNvPicPr>
          <p:nvPr/>
        </p:nvPicPr>
        <p:blipFill>
          <a:blip r:embed="rId8"/>
          <a:stretch>
            <a:fillRect/>
          </a:stretch>
        </p:blipFill>
        <p:spPr>
          <a:xfrm>
            <a:off x="215105" y="2829698"/>
            <a:ext cx="4210555" cy="3309121"/>
          </a:xfrm>
          <a:prstGeom prst="rect">
            <a:avLst/>
          </a:prstGeom>
        </p:spPr>
      </p:pic>
    </p:spTree>
    <p:extLst>
      <p:ext uri="{BB962C8B-B14F-4D97-AF65-F5344CB8AC3E}">
        <p14:creationId xmlns:p14="http://schemas.microsoft.com/office/powerpoint/2010/main" val="79021638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BCB193-189C-EC4B-926E-26548385E0C7}"/>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B85B689-83F5-9842-9771-E1D5F270DFEB}"/>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icture 20" descr="Graphical user interface, text, application&#10;&#10;Description automatically generated">
            <a:extLst>
              <a:ext uri="{FF2B5EF4-FFF2-40B4-BE49-F238E27FC236}">
                <a16:creationId xmlns:a16="http://schemas.microsoft.com/office/drawing/2014/main" id="{4575ACF5-97EA-C748-BAFD-A738DCAC8E76}"/>
              </a:ext>
            </a:extLst>
          </p:cNvPr>
          <p:cNvPicPr>
            <a:picLocks noChangeAspect="1"/>
          </p:cNvPicPr>
          <p:nvPr/>
        </p:nvPicPr>
        <p:blipFill>
          <a:blip r:embed="rId3"/>
          <a:stretch>
            <a:fillRect/>
          </a:stretch>
        </p:blipFill>
        <p:spPr>
          <a:xfrm>
            <a:off x="208420" y="596900"/>
            <a:ext cx="4286162" cy="2095500"/>
          </a:xfrm>
          <a:prstGeom prst="rect">
            <a:avLst/>
          </a:prstGeom>
        </p:spPr>
      </p:pic>
      <p:pic>
        <p:nvPicPr>
          <p:cNvPr id="23" name="Picture 22" descr="A picture containing icon&#10;&#10;Description automatically generated">
            <a:extLst>
              <a:ext uri="{FF2B5EF4-FFF2-40B4-BE49-F238E27FC236}">
                <a16:creationId xmlns:a16="http://schemas.microsoft.com/office/drawing/2014/main" id="{55D05844-A49C-3D48-8F2E-2220F34FF10B}"/>
              </a:ext>
            </a:extLst>
          </p:cNvPr>
          <p:cNvPicPr>
            <a:picLocks noChangeAspect="1"/>
          </p:cNvPicPr>
          <p:nvPr/>
        </p:nvPicPr>
        <p:blipFill>
          <a:blip r:embed="rId4"/>
          <a:stretch>
            <a:fillRect/>
          </a:stretch>
        </p:blipFill>
        <p:spPr>
          <a:xfrm>
            <a:off x="1143609" y="211626"/>
            <a:ext cx="2476500" cy="419100"/>
          </a:xfrm>
          <a:prstGeom prst="rect">
            <a:avLst/>
          </a:prstGeom>
        </p:spPr>
      </p:pic>
      <p:pic>
        <p:nvPicPr>
          <p:cNvPr id="25" name="Picture 24" descr="A picture containing ground, outdoor&#10;&#10;Description automatically generated">
            <a:extLst>
              <a:ext uri="{FF2B5EF4-FFF2-40B4-BE49-F238E27FC236}">
                <a16:creationId xmlns:a16="http://schemas.microsoft.com/office/drawing/2014/main" id="{270D655D-5C39-3542-A476-817037272C00}"/>
              </a:ext>
            </a:extLst>
          </p:cNvPr>
          <p:cNvPicPr>
            <a:picLocks noChangeAspect="1"/>
          </p:cNvPicPr>
          <p:nvPr/>
        </p:nvPicPr>
        <p:blipFill>
          <a:blip r:embed="rId5"/>
          <a:stretch>
            <a:fillRect/>
          </a:stretch>
        </p:blipFill>
        <p:spPr>
          <a:xfrm>
            <a:off x="238778" y="2677752"/>
            <a:ext cx="4286162" cy="3431291"/>
          </a:xfrm>
          <a:prstGeom prst="rect">
            <a:avLst/>
          </a:prstGeom>
        </p:spPr>
      </p:pic>
      <p:pic>
        <p:nvPicPr>
          <p:cNvPr id="27" name="Picture 26" descr="Text&#10;&#10;Description automatically generated with medium confidence">
            <a:extLst>
              <a:ext uri="{FF2B5EF4-FFF2-40B4-BE49-F238E27FC236}">
                <a16:creationId xmlns:a16="http://schemas.microsoft.com/office/drawing/2014/main" id="{86AFB7E5-8355-7D49-BE5C-55907563D905}"/>
              </a:ext>
            </a:extLst>
          </p:cNvPr>
          <p:cNvPicPr>
            <a:picLocks noChangeAspect="1"/>
          </p:cNvPicPr>
          <p:nvPr/>
        </p:nvPicPr>
        <p:blipFill>
          <a:blip r:embed="rId6"/>
          <a:stretch>
            <a:fillRect/>
          </a:stretch>
        </p:blipFill>
        <p:spPr>
          <a:xfrm>
            <a:off x="4704395" y="309965"/>
            <a:ext cx="4231185" cy="1469408"/>
          </a:xfrm>
          <a:prstGeom prst="rect">
            <a:avLst/>
          </a:prstGeom>
        </p:spPr>
      </p:pic>
      <p:pic>
        <p:nvPicPr>
          <p:cNvPr id="29" name="Picture 28" descr="A picture containing outdoor&#10;&#10;Description automatically generated">
            <a:extLst>
              <a:ext uri="{FF2B5EF4-FFF2-40B4-BE49-F238E27FC236}">
                <a16:creationId xmlns:a16="http://schemas.microsoft.com/office/drawing/2014/main" id="{F1531D8F-6805-6D4C-9A94-23769B514749}"/>
              </a:ext>
            </a:extLst>
          </p:cNvPr>
          <p:cNvPicPr>
            <a:picLocks noChangeAspect="1"/>
          </p:cNvPicPr>
          <p:nvPr/>
        </p:nvPicPr>
        <p:blipFill>
          <a:blip r:embed="rId7"/>
          <a:stretch>
            <a:fillRect/>
          </a:stretch>
        </p:blipFill>
        <p:spPr>
          <a:xfrm>
            <a:off x="4800600" y="1779372"/>
            <a:ext cx="4104622" cy="4227727"/>
          </a:xfrm>
          <a:prstGeom prst="rect">
            <a:avLst/>
          </a:prstGeom>
        </p:spPr>
      </p:pic>
    </p:spTree>
    <p:extLst>
      <p:ext uri="{BB962C8B-B14F-4D97-AF65-F5344CB8AC3E}">
        <p14:creationId xmlns:p14="http://schemas.microsoft.com/office/powerpoint/2010/main" val="19046872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Text&#10;&#10;Description automatically generated">
            <a:extLst>
              <a:ext uri="{FF2B5EF4-FFF2-40B4-BE49-F238E27FC236}">
                <a16:creationId xmlns:a16="http://schemas.microsoft.com/office/drawing/2014/main" id="{F6BBD44A-44A6-F641-A782-916357CD05AA}"/>
              </a:ext>
            </a:extLst>
          </p:cNvPr>
          <p:cNvPicPr>
            <a:picLocks noChangeAspect="1"/>
          </p:cNvPicPr>
          <p:nvPr/>
        </p:nvPicPr>
        <p:blipFill>
          <a:blip r:embed="rId3"/>
          <a:stretch>
            <a:fillRect/>
          </a:stretch>
        </p:blipFill>
        <p:spPr>
          <a:xfrm>
            <a:off x="227693" y="298450"/>
            <a:ext cx="4091777" cy="1320800"/>
          </a:xfrm>
          <a:prstGeom prst="rect">
            <a:avLst/>
          </a:prstGeom>
        </p:spPr>
      </p:pic>
      <p:sp>
        <p:nvSpPr>
          <p:cNvPr id="2" name="Rectangle 1">
            <a:extLst>
              <a:ext uri="{FF2B5EF4-FFF2-40B4-BE49-F238E27FC236}">
                <a16:creationId xmlns:a16="http://schemas.microsoft.com/office/drawing/2014/main" id="{7579A84B-9365-C146-A9C2-E6EE36A86CB6}"/>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55EC0BB2-09B9-C146-9FC3-DE94F7026F1B}"/>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A picture containing text, clipart&#10;&#10;Description automatically generated">
            <a:extLst>
              <a:ext uri="{FF2B5EF4-FFF2-40B4-BE49-F238E27FC236}">
                <a16:creationId xmlns:a16="http://schemas.microsoft.com/office/drawing/2014/main" id="{B0185EF1-0A82-B346-9CA9-EFBC3EC230C9}"/>
              </a:ext>
            </a:extLst>
          </p:cNvPr>
          <p:cNvPicPr>
            <a:picLocks noChangeAspect="1"/>
          </p:cNvPicPr>
          <p:nvPr/>
        </p:nvPicPr>
        <p:blipFill>
          <a:blip r:embed="rId4"/>
          <a:stretch>
            <a:fillRect/>
          </a:stretch>
        </p:blipFill>
        <p:spPr>
          <a:xfrm>
            <a:off x="244833" y="203200"/>
            <a:ext cx="1308100" cy="457200"/>
          </a:xfrm>
          <a:prstGeom prst="rect">
            <a:avLst/>
          </a:prstGeom>
        </p:spPr>
      </p:pic>
      <p:pic>
        <p:nvPicPr>
          <p:cNvPr id="18" name="Picture 17" descr="A picture containing ground, outdoor, way, sidewalk&#10;&#10;Description automatically generated">
            <a:extLst>
              <a:ext uri="{FF2B5EF4-FFF2-40B4-BE49-F238E27FC236}">
                <a16:creationId xmlns:a16="http://schemas.microsoft.com/office/drawing/2014/main" id="{16438F74-FF92-694C-A94D-401D4E48D7FC}"/>
              </a:ext>
            </a:extLst>
          </p:cNvPr>
          <p:cNvPicPr>
            <a:picLocks noChangeAspect="1"/>
          </p:cNvPicPr>
          <p:nvPr/>
        </p:nvPicPr>
        <p:blipFill>
          <a:blip r:embed="rId5"/>
          <a:stretch>
            <a:fillRect/>
          </a:stretch>
        </p:blipFill>
        <p:spPr>
          <a:xfrm>
            <a:off x="253785" y="1786581"/>
            <a:ext cx="4219104" cy="3928419"/>
          </a:xfrm>
          <a:prstGeom prst="rect">
            <a:avLst/>
          </a:prstGeom>
        </p:spPr>
      </p:pic>
      <p:pic>
        <p:nvPicPr>
          <p:cNvPr id="22" name="Picture 21" descr="Text&#10;&#10;Description automatically generated">
            <a:extLst>
              <a:ext uri="{FF2B5EF4-FFF2-40B4-BE49-F238E27FC236}">
                <a16:creationId xmlns:a16="http://schemas.microsoft.com/office/drawing/2014/main" id="{F58F0842-013F-4546-B6F2-EBB957D2C976}"/>
              </a:ext>
            </a:extLst>
          </p:cNvPr>
          <p:cNvPicPr>
            <a:picLocks noChangeAspect="1"/>
          </p:cNvPicPr>
          <p:nvPr/>
        </p:nvPicPr>
        <p:blipFill>
          <a:blip r:embed="rId6"/>
          <a:stretch>
            <a:fillRect/>
          </a:stretch>
        </p:blipFill>
        <p:spPr>
          <a:xfrm>
            <a:off x="4662487" y="289354"/>
            <a:ext cx="4330488" cy="2154709"/>
          </a:xfrm>
          <a:prstGeom prst="rect">
            <a:avLst/>
          </a:prstGeom>
        </p:spPr>
      </p:pic>
      <p:pic>
        <p:nvPicPr>
          <p:cNvPr id="24" name="Picture 23" descr="A picture containing outdoor, sky, tree, plant&#10;&#10;Description automatically generated">
            <a:extLst>
              <a:ext uri="{FF2B5EF4-FFF2-40B4-BE49-F238E27FC236}">
                <a16:creationId xmlns:a16="http://schemas.microsoft.com/office/drawing/2014/main" id="{EA4AB93C-3558-EC47-969E-F82776B51FB1}"/>
              </a:ext>
            </a:extLst>
          </p:cNvPr>
          <p:cNvPicPr>
            <a:picLocks noChangeAspect="1"/>
          </p:cNvPicPr>
          <p:nvPr/>
        </p:nvPicPr>
        <p:blipFill>
          <a:blip r:embed="rId7"/>
          <a:stretch>
            <a:fillRect/>
          </a:stretch>
        </p:blipFill>
        <p:spPr>
          <a:xfrm>
            <a:off x="4671111" y="2295626"/>
            <a:ext cx="4219104" cy="3685044"/>
          </a:xfrm>
          <a:prstGeom prst="rect">
            <a:avLst/>
          </a:prstGeom>
        </p:spPr>
      </p:pic>
    </p:spTree>
    <p:extLst>
      <p:ext uri="{BB962C8B-B14F-4D97-AF65-F5344CB8AC3E}">
        <p14:creationId xmlns:p14="http://schemas.microsoft.com/office/powerpoint/2010/main" val="78083276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5FFD65-6EF0-274D-B7CC-70A622E07B8B}"/>
              </a:ext>
            </a:extLst>
          </p:cNvPr>
          <p:cNvSpPr/>
          <p:nvPr/>
        </p:nvSpPr>
        <p:spPr>
          <a:xfrm>
            <a:off x="4584091" y="131119"/>
            <a:ext cx="448728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402C107-FAE8-CB4A-A883-534184530FD3}"/>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9" name="Picture 18" descr="A screenshot of a text message&#10;&#10;Description automatically generated with low confidence">
            <a:extLst>
              <a:ext uri="{FF2B5EF4-FFF2-40B4-BE49-F238E27FC236}">
                <a16:creationId xmlns:a16="http://schemas.microsoft.com/office/drawing/2014/main" id="{C6B13153-160D-5949-8D82-896BB1FCCAB0}"/>
              </a:ext>
            </a:extLst>
          </p:cNvPr>
          <p:cNvPicPr>
            <a:picLocks noChangeAspect="1"/>
          </p:cNvPicPr>
          <p:nvPr/>
        </p:nvPicPr>
        <p:blipFill>
          <a:blip r:embed="rId3"/>
          <a:stretch>
            <a:fillRect/>
          </a:stretch>
        </p:blipFill>
        <p:spPr>
          <a:xfrm>
            <a:off x="233225" y="251941"/>
            <a:ext cx="4262633" cy="2318263"/>
          </a:xfrm>
          <a:prstGeom prst="rect">
            <a:avLst/>
          </a:prstGeom>
        </p:spPr>
      </p:pic>
      <p:pic>
        <p:nvPicPr>
          <p:cNvPr id="21" name="Picture 20" descr="A picture containing floor&#10;&#10;Description automatically generated">
            <a:extLst>
              <a:ext uri="{FF2B5EF4-FFF2-40B4-BE49-F238E27FC236}">
                <a16:creationId xmlns:a16="http://schemas.microsoft.com/office/drawing/2014/main" id="{E05D2AF3-78CB-EF49-8E12-CEE7799E218C}"/>
              </a:ext>
            </a:extLst>
          </p:cNvPr>
          <p:cNvPicPr>
            <a:picLocks noChangeAspect="1"/>
          </p:cNvPicPr>
          <p:nvPr/>
        </p:nvPicPr>
        <p:blipFill>
          <a:blip r:embed="rId4"/>
          <a:stretch>
            <a:fillRect/>
          </a:stretch>
        </p:blipFill>
        <p:spPr>
          <a:xfrm>
            <a:off x="325489" y="2582564"/>
            <a:ext cx="4098006" cy="3410466"/>
          </a:xfrm>
          <a:prstGeom prst="rect">
            <a:avLst/>
          </a:prstGeom>
        </p:spPr>
      </p:pic>
      <p:pic>
        <p:nvPicPr>
          <p:cNvPr id="23" name="Picture 22" descr="Graphical user interface, text&#10;&#10;Description automatically generated">
            <a:extLst>
              <a:ext uri="{FF2B5EF4-FFF2-40B4-BE49-F238E27FC236}">
                <a16:creationId xmlns:a16="http://schemas.microsoft.com/office/drawing/2014/main" id="{D02F187F-1AEF-D547-9BE9-2C0C0EFC8905}"/>
              </a:ext>
            </a:extLst>
          </p:cNvPr>
          <p:cNvPicPr>
            <a:picLocks noChangeAspect="1"/>
          </p:cNvPicPr>
          <p:nvPr/>
        </p:nvPicPr>
        <p:blipFill>
          <a:blip r:embed="rId5"/>
          <a:stretch>
            <a:fillRect/>
          </a:stretch>
        </p:blipFill>
        <p:spPr>
          <a:xfrm>
            <a:off x="4647895" y="160122"/>
            <a:ext cx="4306793" cy="2501900"/>
          </a:xfrm>
          <a:prstGeom prst="rect">
            <a:avLst/>
          </a:prstGeom>
        </p:spPr>
      </p:pic>
      <p:pic>
        <p:nvPicPr>
          <p:cNvPr id="25" name="Picture 24" descr="A view of the earth from space&#10;&#10;Description automatically generated with medium confidence">
            <a:extLst>
              <a:ext uri="{FF2B5EF4-FFF2-40B4-BE49-F238E27FC236}">
                <a16:creationId xmlns:a16="http://schemas.microsoft.com/office/drawing/2014/main" id="{FD79B06C-FABA-1C4F-88BB-8CBFBDFB816A}"/>
              </a:ext>
            </a:extLst>
          </p:cNvPr>
          <p:cNvPicPr>
            <a:picLocks noChangeAspect="1"/>
          </p:cNvPicPr>
          <p:nvPr/>
        </p:nvPicPr>
        <p:blipFill>
          <a:blip r:embed="rId6"/>
          <a:stretch>
            <a:fillRect/>
          </a:stretch>
        </p:blipFill>
        <p:spPr>
          <a:xfrm>
            <a:off x="4719180" y="2691025"/>
            <a:ext cx="4235508" cy="3444791"/>
          </a:xfrm>
          <a:prstGeom prst="rect">
            <a:avLst/>
          </a:prstGeom>
        </p:spPr>
      </p:pic>
    </p:spTree>
    <p:extLst>
      <p:ext uri="{BB962C8B-B14F-4D97-AF65-F5344CB8AC3E}">
        <p14:creationId xmlns:p14="http://schemas.microsoft.com/office/powerpoint/2010/main" val="176706474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10;&#10;Description automatically generated">
            <a:extLst>
              <a:ext uri="{FF2B5EF4-FFF2-40B4-BE49-F238E27FC236}">
                <a16:creationId xmlns:a16="http://schemas.microsoft.com/office/drawing/2014/main" id="{F0A37F42-A2B1-7648-8987-0F5A628DBD9A}"/>
              </a:ext>
            </a:extLst>
          </p:cNvPr>
          <p:cNvPicPr>
            <a:picLocks noChangeAspect="1"/>
          </p:cNvPicPr>
          <p:nvPr/>
        </p:nvPicPr>
        <p:blipFill>
          <a:blip r:embed="rId3"/>
          <a:stretch>
            <a:fillRect/>
          </a:stretch>
        </p:blipFill>
        <p:spPr>
          <a:xfrm>
            <a:off x="1885950" y="254000"/>
            <a:ext cx="6642100" cy="965200"/>
          </a:xfrm>
          <a:prstGeom prst="rect">
            <a:avLst/>
          </a:prstGeom>
        </p:spPr>
      </p:pic>
      <p:pic>
        <p:nvPicPr>
          <p:cNvPr id="4" name="Picture 3" descr="A picture containing diagram&#10;&#10;Description automatically generated">
            <a:extLst>
              <a:ext uri="{FF2B5EF4-FFF2-40B4-BE49-F238E27FC236}">
                <a16:creationId xmlns:a16="http://schemas.microsoft.com/office/drawing/2014/main" id="{5C533735-2FF8-C14C-BA3D-5E9125AF3FFD}"/>
              </a:ext>
            </a:extLst>
          </p:cNvPr>
          <p:cNvPicPr>
            <a:picLocks noChangeAspect="1"/>
          </p:cNvPicPr>
          <p:nvPr/>
        </p:nvPicPr>
        <p:blipFill>
          <a:blip r:embed="rId4"/>
          <a:stretch>
            <a:fillRect/>
          </a:stretch>
        </p:blipFill>
        <p:spPr>
          <a:xfrm>
            <a:off x="336550" y="387350"/>
            <a:ext cx="1282700" cy="698500"/>
          </a:xfrm>
          <a:prstGeom prst="rect">
            <a:avLst/>
          </a:prstGeom>
        </p:spPr>
      </p:pic>
      <p:pic>
        <p:nvPicPr>
          <p:cNvPr id="6" name="Picture 5" descr="A picture containing grass, outdoor, person&#10;&#10;Description automatically generated">
            <a:extLst>
              <a:ext uri="{FF2B5EF4-FFF2-40B4-BE49-F238E27FC236}">
                <a16:creationId xmlns:a16="http://schemas.microsoft.com/office/drawing/2014/main" id="{582410E8-DA8F-EB4F-AC34-178086CAFBF1}"/>
              </a:ext>
            </a:extLst>
          </p:cNvPr>
          <p:cNvPicPr>
            <a:picLocks noChangeAspect="1"/>
          </p:cNvPicPr>
          <p:nvPr/>
        </p:nvPicPr>
        <p:blipFill>
          <a:blip r:embed="rId5"/>
          <a:stretch>
            <a:fillRect/>
          </a:stretch>
        </p:blipFill>
        <p:spPr>
          <a:xfrm>
            <a:off x="340751" y="1414408"/>
            <a:ext cx="8187299" cy="4491091"/>
          </a:xfrm>
          <a:prstGeom prst="rect">
            <a:avLst/>
          </a:prstGeom>
        </p:spPr>
      </p:pic>
    </p:spTree>
    <p:extLst>
      <p:ext uri="{BB962C8B-B14F-4D97-AF65-F5344CB8AC3E}">
        <p14:creationId xmlns:p14="http://schemas.microsoft.com/office/powerpoint/2010/main" val="82596950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EEAEE7-2E52-CB41-90E6-4786112F84C1}"/>
              </a:ext>
            </a:extLst>
          </p:cNvPr>
          <p:cNvSpPr/>
          <p:nvPr/>
        </p:nvSpPr>
        <p:spPr>
          <a:xfrm>
            <a:off x="92841" y="1596222"/>
            <a:ext cx="6670816" cy="3416320"/>
          </a:xfrm>
          <a:prstGeom prst="rect">
            <a:avLst/>
          </a:prstGeom>
        </p:spPr>
        <p:txBody>
          <a:bodyPr wrap="square">
            <a:spAutoFit/>
          </a:bodyPr>
          <a:lstStyle/>
          <a:p>
            <a:pPr algn="ctr">
              <a:buSzPts val="2800"/>
            </a:pPr>
            <a:r>
              <a:rPr lang="en-US" sz="3600" dirty="0"/>
              <a:t>Now that you’ve seen these headlines, write some thoughts down in Doodle Box A. </a:t>
            </a:r>
          </a:p>
          <a:p>
            <a:pPr algn="ctr">
              <a:buSzPts val="2800"/>
            </a:pPr>
            <a:r>
              <a:rPr lang="en-US" sz="3600" dirty="0"/>
              <a:t>What are your reactions to what you saw? What is going on in our world?</a:t>
            </a:r>
          </a:p>
        </p:txBody>
      </p:sp>
      <p:pic>
        <p:nvPicPr>
          <p:cNvPr id="3" name="Picture 2">
            <a:extLst>
              <a:ext uri="{FF2B5EF4-FFF2-40B4-BE49-F238E27FC236}">
                <a16:creationId xmlns:a16="http://schemas.microsoft.com/office/drawing/2014/main" id="{EEC408A8-A4B8-1945-8587-898A89FE75CD}"/>
              </a:ext>
            </a:extLst>
          </p:cNvPr>
          <p:cNvPicPr>
            <a:picLocks noChangeAspect="1"/>
          </p:cNvPicPr>
          <p:nvPr/>
        </p:nvPicPr>
        <p:blipFill rotWithShape="1">
          <a:blip r:embed="rId3"/>
          <a:srcRect t="11938" r="21976"/>
          <a:stretch/>
        </p:blipFill>
        <p:spPr>
          <a:xfrm>
            <a:off x="7046089" y="2800697"/>
            <a:ext cx="1052624" cy="891044"/>
          </a:xfrm>
          <a:prstGeom prst="rect">
            <a:avLst/>
          </a:prstGeom>
        </p:spPr>
      </p:pic>
    </p:spTree>
    <p:extLst>
      <p:ext uri="{BB962C8B-B14F-4D97-AF65-F5344CB8AC3E}">
        <p14:creationId xmlns:p14="http://schemas.microsoft.com/office/powerpoint/2010/main" val="257968810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09716" y="402302"/>
            <a:ext cx="7595419" cy="5485861"/>
          </a:xfrm>
          <a:prstGeom prst="rect">
            <a:avLst/>
          </a:prstGeom>
        </p:spPr>
        <p:txBody>
          <a:bodyPr wrap="square">
            <a:spAutoFit/>
          </a:bodyPr>
          <a:lstStyle/>
          <a:p>
            <a:pPr>
              <a:lnSpc>
                <a:spcPct val="80000"/>
              </a:lnSpc>
              <a:buClr>
                <a:schemeClr val="dk1"/>
              </a:buClr>
              <a:buSzPts val="3600"/>
            </a:pPr>
            <a:r>
              <a:rPr lang="en-US" sz="3200" b="1" dirty="0">
                <a:solidFill>
                  <a:schemeClr val="dk1"/>
                </a:solidFill>
              </a:rPr>
              <a:t>Work with your group:</a:t>
            </a:r>
          </a:p>
          <a:p>
            <a:pPr>
              <a:lnSpc>
                <a:spcPct val="80000"/>
              </a:lnSpc>
              <a:buClr>
                <a:schemeClr val="dk1"/>
              </a:buClr>
              <a:buSzPts val="3600"/>
            </a:pPr>
            <a:endParaRPr lang="en-US" sz="3200" b="1" dirty="0">
              <a:solidFill>
                <a:schemeClr val="dk1"/>
              </a:solidFill>
            </a:endParaRPr>
          </a:p>
          <a:p>
            <a:pPr marL="971497" lvl="1" indent="-514350">
              <a:lnSpc>
                <a:spcPct val="80000"/>
              </a:lnSpc>
              <a:spcBef>
                <a:spcPts val="600"/>
              </a:spcBef>
              <a:buClr>
                <a:schemeClr val="dk1"/>
              </a:buClr>
              <a:buSzPts val="3600"/>
              <a:buFont typeface="+mj-lt"/>
              <a:buAutoNum type="arabicPeriod"/>
            </a:pPr>
            <a:r>
              <a:rPr lang="en-US" sz="3200" dirty="0">
                <a:solidFill>
                  <a:schemeClr val="dk1"/>
                </a:solidFill>
              </a:rPr>
              <a:t>Start by taking turns to share what you wrote for Doodle A, “Notes on Headlines”.</a:t>
            </a:r>
          </a:p>
          <a:p>
            <a:pPr marL="685747" lvl="1" indent="-228600">
              <a:lnSpc>
                <a:spcPct val="80000"/>
              </a:lnSpc>
              <a:spcBef>
                <a:spcPts val="600"/>
              </a:spcBef>
              <a:buClr>
                <a:schemeClr val="dk1"/>
              </a:buClr>
              <a:buSzPts val="3600"/>
              <a:buFont typeface="+mj-lt"/>
              <a:buAutoNum type="arabicPeriod"/>
            </a:pPr>
            <a:endParaRPr lang="en-US" sz="1143" dirty="0"/>
          </a:p>
          <a:p>
            <a:pPr marL="971497" lvl="1" indent="-514350">
              <a:lnSpc>
                <a:spcPct val="80000"/>
              </a:lnSpc>
              <a:spcBef>
                <a:spcPts val="600"/>
              </a:spcBef>
              <a:buClr>
                <a:schemeClr val="dk1"/>
              </a:buClr>
              <a:buSzPts val="3600"/>
              <a:buFont typeface="+mj-lt"/>
              <a:buAutoNum type="arabicPeriod"/>
            </a:pPr>
            <a:r>
              <a:rPr lang="en-US" sz="3200" dirty="0">
                <a:solidFill>
                  <a:schemeClr val="dk1"/>
                </a:solidFill>
              </a:rPr>
              <a:t>Work with your group to come up with a few patterns and or categories about the headlines.</a:t>
            </a:r>
            <a:endParaRPr lang="en-US" sz="1143" dirty="0"/>
          </a:p>
          <a:p>
            <a:pPr marL="685747" lvl="1" indent="-228600">
              <a:lnSpc>
                <a:spcPct val="80000"/>
              </a:lnSpc>
              <a:spcBef>
                <a:spcPts val="600"/>
              </a:spcBef>
              <a:buClr>
                <a:schemeClr val="dk1"/>
              </a:buClr>
              <a:buSzPts val="3600"/>
              <a:buFont typeface="+mj-lt"/>
              <a:buAutoNum type="arabicPeriod"/>
            </a:pPr>
            <a:endParaRPr lang="en-US" sz="1143" dirty="0">
              <a:solidFill>
                <a:schemeClr val="dk1"/>
              </a:solidFill>
            </a:endParaRPr>
          </a:p>
          <a:p>
            <a:pPr marL="971497" lvl="1" indent="-514350">
              <a:lnSpc>
                <a:spcPct val="80000"/>
              </a:lnSpc>
              <a:spcBef>
                <a:spcPts val="600"/>
              </a:spcBef>
              <a:buClr>
                <a:schemeClr val="dk1"/>
              </a:buClr>
              <a:buSzPts val="3600"/>
              <a:buFont typeface="+mj-lt"/>
              <a:buAutoNum type="arabicPeriod"/>
            </a:pPr>
            <a:r>
              <a:rPr lang="en-US" sz="3200" dirty="0">
                <a:solidFill>
                  <a:schemeClr val="dk1"/>
                </a:solidFill>
              </a:rPr>
              <a:t>Write your group ideas in Doodle Box B,  “Patterns and Categories”.</a:t>
            </a:r>
          </a:p>
          <a:p>
            <a:pPr>
              <a:lnSpc>
                <a:spcPct val="80000"/>
              </a:lnSpc>
              <a:buClr>
                <a:schemeClr val="dk1"/>
              </a:buClr>
              <a:buSzPts val="3600"/>
            </a:pPr>
            <a:r>
              <a:rPr lang="en-US" sz="3200" b="1" dirty="0">
                <a:solidFill>
                  <a:schemeClr val="dk1"/>
                </a:solidFill>
              </a:rPr>
              <a:t>  </a:t>
            </a:r>
          </a:p>
          <a:p>
            <a:pPr>
              <a:lnSpc>
                <a:spcPct val="80000"/>
              </a:lnSpc>
              <a:buClr>
                <a:schemeClr val="dk1"/>
              </a:buClr>
              <a:buSzPts val="3600"/>
            </a:pPr>
            <a:endParaRPr lang="en-US" sz="3200" b="1" dirty="0"/>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3"/>
          <a:srcRect t="11938" r="21976"/>
          <a:stretch/>
        </p:blipFill>
        <p:spPr>
          <a:xfrm>
            <a:off x="7905135" y="4237691"/>
            <a:ext cx="1052624" cy="891044"/>
          </a:xfrm>
          <a:prstGeom prst="rect">
            <a:avLst/>
          </a:prstGeom>
        </p:spPr>
      </p:pic>
    </p:spTree>
    <p:extLst>
      <p:ext uri="{BB962C8B-B14F-4D97-AF65-F5344CB8AC3E}">
        <p14:creationId xmlns:p14="http://schemas.microsoft.com/office/powerpoint/2010/main" val="119841526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10F441-B0FC-3049-8348-8727F793C8E8}"/>
              </a:ext>
            </a:extLst>
          </p:cNvPr>
          <p:cNvSpPr/>
          <p:nvPr/>
        </p:nvSpPr>
        <p:spPr>
          <a:xfrm>
            <a:off x="150439" y="475403"/>
            <a:ext cx="4189333" cy="6463308"/>
          </a:xfrm>
          <a:prstGeom prst="rect">
            <a:avLst/>
          </a:prstGeom>
        </p:spPr>
        <p:txBody>
          <a:bodyPr wrap="square">
            <a:spAutoFit/>
          </a:bodyPr>
          <a:lstStyle/>
          <a:p>
            <a:r>
              <a:rPr lang="en-US" dirty="0"/>
              <a:t> Light pollution's wasted energy seen from space</a:t>
            </a:r>
          </a:p>
          <a:p>
            <a:br>
              <a:rPr lang="en-US" dirty="0"/>
            </a:br>
            <a:r>
              <a:rPr lang="en-US" dirty="0"/>
              <a:t>Global food waste twice as high as previously estimated, study says</a:t>
            </a:r>
          </a:p>
          <a:p>
            <a:endParaRPr lang="en-US" dirty="0">
              <a:solidFill>
                <a:srgbClr val="7030A0"/>
              </a:solidFill>
              <a:ea typeface="Calibri"/>
              <a:cs typeface="Calibri"/>
              <a:sym typeface="Calibri"/>
            </a:endParaRPr>
          </a:p>
          <a:p>
            <a:r>
              <a:rPr lang="en-US" dirty="0"/>
              <a:t>Local Hazards Grow as Americans Churn Out More Garbage</a:t>
            </a:r>
          </a:p>
          <a:p>
            <a:endParaRPr lang="en-US" dirty="0"/>
          </a:p>
          <a:p>
            <a:r>
              <a:rPr lang="en-US" dirty="0"/>
              <a:t>'Garbage Freaking Everywhere' as Americans Venture Outdoors After a Year of Lockdowns</a:t>
            </a:r>
          </a:p>
          <a:p>
            <a:endParaRPr lang="en-US" dirty="0">
              <a:solidFill>
                <a:srgbClr val="92D050"/>
              </a:solidFill>
              <a:ea typeface="Calibri"/>
              <a:cs typeface="Calibri"/>
              <a:sym typeface="Calibri"/>
            </a:endParaRPr>
          </a:p>
          <a:p>
            <a:r>
              <a:rPr lang="en-US" dirty="0"/>
              <a:t>Wildlife in 'catastrophic decline' due to human destruction, scientists warn</a:t>
            </a:r>
          </a:p>
          <a:p>
            <a:br>
              <a:rPr lang="en-US" dirty="0"/>
            </a:br>
            <a:endParaRPr lang="en-US" b="1" dirty="0"/>
          </a:p>
          <a:p>
            <a:r>
              <a:rPr lang="en-US" dirty="0"/>
              <a:t>Humans exploiting and destroying nature on unprecedented scale – report</a:t>
            </a:r>
          </a:p>
          <a:p>
            <a:br>
              <a:rPr lang="en-US" dirty="0"/>
            </a:br>
            <a:br>
              <a:rPr lang="en-US" dirty="0"/>
            </a:br>
            <a:br>
              <a:rPr lang="en-US" dirty="0"/>
            </a:br>
            <a:endParaRPr lang="en-US" dirty="0">
              <a:solidFill>
                <a:srgbClr val="92D050"/>
              </a:solidFill>
              <a:ea typeface="Calibri"/>
              <a:cs typeface="Calibri"/>
              <a:sym typeface="Calibri"/>
            </a:endParaRPr>
          </a:p>
        </p:txBody>
      </p:sp>
      <p:sp>
        <p:nvSpPr>
          <p:cNvPr id="3" name="TextBox 2">
            <a:extLst>
              <a:ext uri="{FF2B5EF4-FFF2-40B4-BE49-F238E27FC236}">
                <a16:creationId xmlns:a16="http://schemas.microsoft.com/office/drawing/2014/main" id="{55C61624-495C-0145-A7C7-D5591BB99A5E}"/>
              </a:ext>
            </a:extLst>
          </p:cNvPr>
          <p:cNvSpPr txBox="1"/>
          <p:nvPr/>
        </p:nvSpPr>
        <p:spPr>
          <a:xfrm>
            <a:off x="4610053" y="211340"/>
            <a:ext cx="4214634" cy="6186309"/>
          </a:xfrm>
          <a:prstGeom prst="rect">
            <a:avLst/>
          </a:prstGeom>
          <a:noFill/>
        </p:spPr>
        <p:txBody>
          <a:bodyPr wrap="square" rtlCol="0">
            <a:spAutoFit/>
          </a:bodyPr>
          <a:lstStyle/>
          <a:p>
            <a:r>
              <a:rPr lang="en-US" dirty="0"/>
              <a:t>Zombie’ forest fires may become more common with climate change</a:t>
            </a:r>
          </a:p>
          <a:p>
            <a:endParaRPr lang="en-US" dirty="0"/>
          </a:p>
          <a:p>
            <a:r>
              <a:rPr lang="en-US" dirty="0"/>
              <a:t>Climate change has gotten deadly. It will get worse.</a:t>
            </a:r>
          </a:p>
          <a:p>
            <a:endParaRPr lang="en-US" dirty="0"/>
          </a:p>
          <a:p>
            <a:r>
              <a:rPr lang="en-US" dirty="0"/>
              <a:t>Seen From the Sky: Polluted Waters Around the World</a:t>
            </a:r>
          </a:p>
          <a:p>
            <a:endParaRPr lang="en-US" dirty="0"/>
          </a:p>
          <a:p>
            <a:r>
              <a:rPr lang="en-US" dirty="0"/>
              <a:t>Skincare Chemicals and Coral Reefs</a:t>
            </a:r>
          </a:p>
          <a:p>
            <a:endParaRPr lang="en-US" dirty="0">
              <a:solidFill>
                <a:srgbClr val="00B050"/>
              </a:solidFill>
              <a:ea typeface="Calibri"/>
              <a:cs typeface="Calibri"/>
              <a:sym typeface="Calibri"/>
            </a:endParaRPr>
          </a:p>
          <a:p>
            <a:r>
              <a:rPr lang="en-US" dirty="0"/>
              <a:t>Avocado: the 'green gold' causing environment havoc</a:t>
            </a:r>
          </a:p>
          <a:p>
            <a:endParaRPr lang="en-US" dirty="0"/>
          </a:p>
          <a:p>
            <a:r>
              <a:rPr lang="en-US" dirty="0"/>
              <a:t>The Dark Side of Solar Power</a:t>
            </a:r>
          </a:p>
          <a:p>
            <a:endParaRPr lang="en-US" dirty="0"/>
          </a:p>
          <a:p>
            <a:r>
              <a:rPr lang="en-US" dirty="0"/>
              <a:t>Destruction of Brazil's Amazon rainforest speeds up for 2nd straight month</a:t>
            </a:r>
          </a:p>
          <a:p>
            <a:endParaRPr lang="en-US" dirty="0"/>
          </a:p>
          <a:p>
            <a:r>
              <a:rPr lang="en-US" dirty="0"/>
              <a:t>Could humans really destroy all life on Earth?</a:t>
            </a:r>
          </a:p>
        </p:txBody>
      </p:sp>
    </p:spTree>
    <p:extLst>
      <p:ext uri="{BB962C8B-B14F-4D97-AF65-F5344CB8AC3E}">
        <p14:creationId xmlns:p14="http://schemas.microsoft.com/office/powerpoint/2010/main" val="95729959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use these slides…</a:t>
            </a:r>
            <a:endParaRPr sz="2400" dirty="0"/>
          </a:p>
        </p:txBody>
      </p:sp>
      <p:sp>
        <p:nvSpPr>
          <p:cNvPr id="5" name="TextBox 4"/>
          <p:cNvSpPr txBox="1"/>
          <p:nvPr/>
        </p:nvSpPr>
        <p:spPr>
          <a:xfrm>
            <a:off x="178392" y="765101"/>
            <a:ext cx="8751497" cy="5586145"/>
          </a:xfrm>
          <a:prstGeom prst="rect">
            <a:avLst/>
          </a:prstGeom>
          <a:noFill/>
        </p:spPr>
        <p:txBody>
          <a:bodyPr wrap="square" rtlCol="0">
            <a:spAutoFit/>
          </a:bodyPr>
          <a:lstStyle/>
          <a:p>
            <a:pPr>
              <a:spcAft>
                <a:spcPts val="600"/>
              </a:spcAft>
            </a:pPr>
            <a:r>
              <a:rPr lang="en-US" sz="1400" dirty="0">
                <a:latin typeface="Arial" panose="020B0604020202020204" pitchFamily="34" charset="0"/>
                <a:cs typeface="Arial" panose="020B0604020202020204" pitchFamily="34" charset="0"/>
              </a:rPr>
              <a:t>The following presentation was designed to support the implementation of the MBER-Biology curriculum—a student-centered sense-making classroom. It is </a:t>
            </a:r>
            <a:r>
              <a:rPr lang="en-US" sz="1400" u="sng" dirty="0">
                <a:latin typeface="Arial" panose="020B0604020202020204" pitchFamily="34" charset="0"/>
                <a:cs typeface="Arial" panose="020B0604020202020204" pitchFamily="34" charset="0"/>
              </a:rPr>
              <a:t>NOT</a:t>
            </a:r>
            <a:r>
              <a:rPr lang="en-US" sz="1400" dirty="0">
                <a:latin typeface="Arial" panose="020B0604020202020204" pitchFamily="34" charset="0"/>
                <a:cs typeface="Arial" panose="020B0604020202020204" pitchFamily="34" charset="0"/>
              </a:rPr>
              <a:t> ready to show to students in its current form. You will notice there are two kinds of slides.</a:t>
            </a:r>
          </a:p>
          <a:p>
            <a:pPr marL="457200">
              <a:spcAft>
                <a:spcPts val="600"/>
              </a:spcAft>
            </a:pPr>
            <a:r>
              <a:rPr lang="en-US" sz="1400" dirty="0">
                <a:latin typeface="Arial" panose="020B0604020202020204" pitchFamily="34" charset="0"/>
                <a:cs typeface="Arial" panose="020B0604020202020204" pitchFamily="34" charset="0"/>
              </a:rPr>
              <a:t>(1) </a:t>
            </a:r>
            <a:r>
              <a:rPr lang="en-US" sz="1400" b="1" dirty="0">
                <a:latin typeface="Arial" panose="020B0604020202020204" pitchFamily="34" charset="0"/>
                <a:cs typeface="Arial" panose="020B0604020202020204" pitchFamily="34" charset="0"/>
              </a:rPr>
              <a:t>Teacher Notes slides </a:t>
            </a:r>
            <a:r>
              <a:rPr lang="en-US" sz="1400" dirty="0">
                <a:latin typeface="Arial" panose="020B0604020202020204" pitchFamily="34" charset="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sz="1400" dirty="0">
                <a:latin typeface="Arial" panose="020B0604020202020204" pitchFamily="34" charset="0"/>
                <a:cs typeface="Arial" panose="020B0604020202020204" pitchFamily="34" charset="0"/>
              </a:rPr>
              <a:t>(2) </a:t>
            </a:r>
            <a:r>
              <a:rPr lang="en-US" sz="1400" b="1" dirty="0">
                <a:latin typeface="Arial" panose="020B0604020202020204" pitchFamily="34" charset="0"/>
                <a:cs typeface="Arial" panose="020B0604020202020204" pitchFamily="34" charset="0"/>
              </a:rPr>
              <a:t>Student slides </a:t>
            </a:r>
            <a:r>
              <a:rPr lang="en-US" sz="1400" dirty="0">
                <a:latin typeface="Arial" panose="020B0604020202020204" pitchFamily="34" charset="0"/>
                <a:cs typeface="Arial" panose="020B0604020202020204" pitchFamily="34" charset="0"/>
              </a:rPr>
              <a:t>designed to facilitate student sense-making as you move through the Learning Segments and are intended for use in the classroom during instruction. In the “Presenter Notes” field (under each slide) you will find useful information for each particular slide.</a:t>
            </a:r>
          </a:p>
          <a:p>
            <a:pPr>
              <a:spcAft>
                <a:spcPts val="600"/>
              </a:spcAft>
            </a:pPr>
            <a:r>
              <a:rPr lang="en-US" sz="1400" dirty="0">
                <a:latin typeface="Arial" panose="020B0604020202020204" pitchFamily="34" charset="0"/>
                <a:cs typeface="Arial" panose="020B0604020202020204" pitchFamily="34" charset="0"/>
              </a:rPr>
              <a:t>We have combined teacher slides and student slides so you can have almost everything you need in one place as you explore the flow of each triangle. You will need to either hide (see note below) or delete the </a:t>
            </a:r>
            <a:r>
              <a:rPr lang="en-US" sz="1400" b="1" dirty="0">
                <a:latin typeface="Arial" panose="020B0604020202020204" pitchFamily="34" charset="0"/>
                <a:cs typeface="Arial" panose="020B0604020202020204" pitchFamily="34" charset="0"/>
              </a:rPr>
              <a:t>Teacher Notes </a:t>
            </a:r>
            <a:r>
              <a:rPr lang="en-US" sz="1400" dirty="0">
                <a:latin typeface="Arial" panose="020B0604020202020204" pitchFamily="34" charset="0"/>
                <a:cs typeface="Arial" panose="020B0604020202020204" pitchFamily="34" charset="0"/>
              </a:rPr>
              <a:t>slides to use it as a presentation in your classroom. </a:t>
            </a:r>
          </a:p>
          <a:p>
            <a:pPr>
              <a:spcAft>
                <a:spcPts val="600"/>
              </a:spcAft>
            </a:pPr>
            <a:r>
              <a:rPr lang="en-US" sz="1400" dirty="0">
                <a:latin typeface="Arial" panose="020B0604020202020204" pitchFamily="34" charset="0"/>
                <a:cs typeface="Arial" panose="020B0604020202020204" pitchFamily="34" charset="0"/>
              </a:rPr>
              <a:t>This presentation </a:t>
            </a:r>
            <a:r>
              <a:rPr lang="en-US" sz="1400" b="1" dirty="0">
                <a:latin typeface="Arial" panose="020B0604020202020204" pitchFamily="34" charset="0"/>
                <a:cs typeface="Arial" panose="020B0604020202020204" pitchFamily="34" charset="0"/>
              </a:rPr>
              <a:t>is not meant to stand alone,</a:t>
            </a:r>
            <a:r>
              <a:rPr lang="en-US" sz="1400" dirty="0">
                <a:latin typeface="Arial" panose="020B0604020202020204" pitchFamily="34" charset="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spcAft>
                <a:spcPts val="600"/>
              </a:spcAft>
            </a:pPr>
            <a:r>
              <a:rPr lang="en-US" sz="1400" b="1" dirty="0">
                <a:latin typeface="Arial" panose="020B0604020202020204" pitchFamily="34" charset="0"/>
                <a:cs typeface="Arial" panose="020B0604020202020204" pitchFamily="34" charset="0"/>
              </a:rPr>
              <a:t>We expect (and hope) you will modify this presentation</a:t>
            </a:r>
            <a:r>
              <a:rPr lang="en-US" sz="1400" dirty="0">
                <a:latin typeface="Arial" panose="020B0604020202020204" pitchFamily="34" charset="0"/>
                <a:cs typeface="Arial" panose="020B0604020202020204" pitchFamily="34" charset="0"/>
              </a:rPr>
              <a:t> keeping in mind the MBER philosophy. As a contributor you will be part of a community that helps improve the curriculum over time. </a:t>
            </a:r>
          </a:p>
          <a:p>
            <a:pPr>
              <a:spcAft>
                <a:spcPts val="600"/>
              </a:spcAft>
            </a:pPr>
            <a:r>
              <a:rPr lang="en-US" sz="1400" dirty="0">
                <a:latin typeface="Arial" panose="020B0604020202020204" pitchFamily="34" charset="0"/>
                <a:cs typeface="Arial" panose="020B0604020202020204" pitchFamily="34" charset="0"/>
              </a:rPr>
              <a:t>Thanks!</a:t>
            </a:r>
          </a:p>
          <a:p>
            <a:pPr>
              <a:spcAft>
                <a:spcPts val="600"/>
              </a:spcAft>
            </a:pPr>
            <a:r>
              <a:rPr lang="en-US" sz="1400" dirty="0">
                <a:latin typeface="Arial" panose="020B0604020202020204" pitchFamily="34" charset="0"/>
                <a:cs typeface="Arial" panose="020B0604020202020204" pitchFamily="34" charset="0"/>
              </a:rPr>
              <a:t>The MBER Team</a:t>
            </a:r>
          </a:p>
        </p:txBody>
      </p:sp>
    </p:spTree>
    <p:extLst>
      <p:ext uri="{BB962C8B-B14F-4D97-AF65-F5344CB8AC3E}">
        <p14:creationId xmlns:p14="http://schemas.microsoft.com/office/powerpoint/2010/main" val="4687895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09716" y="402302"/>
            <a:ext cx="7197213" cy="5076261"/>
          </a:xfrm>
          <a:prstGeom prst="rect">
            <a:avLst/>
          </a:prstGeom>
        </p:spPr>
        <p:txBody>
          <a:bodyPr wrap="square">
            <a:spAutoFit/>
          </a:bodyPr>
          <a:lstStyle/>
          <a:p>
            <a:pPr>
              <a:lnSpc>
                <a:spcPct val="80000"/>
              </a:lnSpc>
              <a:buClr>
                <a:schemeClr val="dk1"/>
              </a:buClr>
              <a:buSzPts val="3600"/>
            </a:pPr>
            <a:r>
              <a:rPr lang="en-US" sz="3200" b="1" dirty="0">
                <a:solidFill>
                  <a:schemeClr val="dk1"/>
                </a:solidFill>
              </a:rPr>
              <a:t>Next :  </a:t>
            </a:r>
            <a:endParaRPr lang="en-US" sz="1143" dirty="0"/>
          </a:p>
          <a:p>
            <a:pPr>
              <a:lnSpc>
                <a:spcPct val="80000"/>
              </a:lnSpc>
              <a:buClr>
                <a:schemeClr val="dk1"/>
              </a:buClr>
              <a:buSzPts val="3600"/>
            </a:pPr>
            <a:endParaRPr lang="en-US" sz="3200" dirty="0">
              <a:solidFill>
                <a:schemeClr val="dk1"/>
              </a:solidFill>
            </a:endParaRPr>
          </a:p>
          <a:p>
            <a:pPr marL="514350" indent="-514350">
              <a:lnSpc>
                <a:spcPct val="80000"/>
              </a:lnSpc>
              <a:buClr>
                <a:schemeClr val="dk1"/>
              </a:buClr>
              <a:buSzPts val="2800"/>
              <a:buFont typeface="+mj-lt"/>
              <a:buAutoNum type="arabicPeriod"/>
            </a:pPr>
            <a:r>
              <a:rPr lang="en-US" sz="3200" dirty="0">
                <a:solidFill>
                  <a:schemeClr val="dk1"/>
                </a:solidFill>
              </a:rPr>
              <a:t>For each category, your group thought of, discuss with your group at least ONE other example you can think of that is similar.</a:t>
            </a:r>
            <a:endParaRPr lang="en-US" sz="1143" dirty="0"/>
          </a:p>
          <a:p>
            <a:pPr marL="514350" indent="-514350">
              <a:lnSpc>
                <a:spcPct val="80000"/>
              </a:lnSpc>
              <a:spcBef>
                <a:spcPts val="1000"/>
              </a:spcBef>
              <a:buClr>
                <a:schemeClr val="dk1"/>
              </a:buClr>
              <a:buSzPts val="2800"/>
              <a:buFont typeface="+mj-lt"/>
              <a:buAutoNum type="arabicPeriod"/>
            </a:pPr>
            <a:r>
              <a:rPr lang="en-US" sz="3200" dirty="0">
                <a:solidFill>
                  <a:schemeClr val="dk1"/>
                </a:solidFill>
              </a:rPr>
              <a:t>Write your ideas in Doodle box C “Other Examples”.</a:t>
            </a:r>
          </a:p>
          <a:p>
            <a:pPr marL="514350" indent="-514350">
              <a:lnSpc>
                <a:spcPct val="80000"/>
              </a:lnSpc>
              <a:spcBef>
                <a:spcPts val="1000"/>
              </a:spcBef>
              <a:buClr>
                <a:schemeClr val="dk1"/>
              </a:buClr>
              <a:buSzPts val="2800"/>
              <a:buFont typeface="+mj-lt"/>
              <a:buAutoNum type="arabicPeriod"/>
            </a:pPr>
            <a:r>
              <a:rPr lang="en-US" sz="3200" dirty="0">
                <a:solidFill>
                  <a:schemeClr val="dk1"/>
                </a:solidFill>
              </a:rPr>
              <a:t>Please have one person chosen as your </a:t>
            </a:r>
            <a:r>
              <a:rPr lang="en-US" sz="3200" b="1" dirty="0">
                <a:solidFill>
                  <a:schemeClr val="dk1"/>
                </a:solidFill>
              </a:rPr>
              <a:t>spokesperson</a:t>
            </a:r>
            <a:r>
              <a:rPr lang="en-US" sz="3200" dirty="0">
                <a:solidFill>
                  <a:schemeClr val="dk1"/>
                </a:solidFill>
              </a:rPr>
              <a:t> to share out your group’s ideas with the rest of us.</a:t>
            </a:r>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2"/>
          <a:srcRect t="11938" r="21976"/>
          <a:stretch/>
        </p:blipFill>
        <p:spPr>
          <a:xfrm>
            <a:off x="7781660" y="2743455"/>
            <a:ext cx="1052624" cy="891044"/>
          </a:xfrm>
          <a:prstGeom prst="rect">
            <a:avLst/>
          </a:prstGeom>
        </p:spPr>
      </p:pic>
      <p:pic>
        <p:nvPicPr>
          <p:cNvPr id="5" name="Picture 4">
            <a:extLst>
              <a:ext uri="{FF2B5EF4-FFF2-40B4-BE49-F238E27FC236}">
                <a16:creationId xmlns:a16="http://schemas.microsoft.com/office/drawing/2014/main" id="{DE7650A9-0CBC-9C44-8E47-3E6549382422}"/>
              </a:ext>
            </a:extLst>
          </p:cNvPr>
          <p:cNvPicPr>
            <a:picLocks noChangeAspect="1"/>
          </p:cNvPicPr>
          <p:nvPr/>
        </p:nvPicPr>
        <p:blipFill rotWithShape="1">
          <a:blip r:embed="rId3"/>
          <a:srcRect t="20000" r="38023" b="20000"/>
          <a:stretch/>
        </p:blipFill>
        <p:spPr>
          <a:xfrm>
            <a:off x="7685620" y="4344550"/>
            <a:ext cx="1227199" cy="891043"/>
          </a:xfrm>
          <a:prstGeom prst="rect">
            <a:avLst/>
          </a:prstGeom>
        </p:spPr>
      </p:pic>
      <p:pic>
        <p:nvPicPr>
          <p:cNvPr id="6" name="Picture 5">
            <a:extLst>
              <a:ext uri="{FF2B5EF4-FFF2-40B4-BE49-F238E27FC236}">
                <a16:creationId xmlns:a16="http://schemas.microsoft.com/office/drawing/2014/main" id="{87EAA99D-FAD3-D144-9DC6-52D6A6F733B2}"/>
              </a:ext>
            </a:extLst>
          </p:cNvPr>
          <p:cNvPicPr>
            <a:picLocks noChangeAspect="1"/>
          </p:cNvPicPr>
          <p:nvPr/>
        </p:nvPicPr>
        <p:blipFill rotWithShape="1">
          <a:blip r:embed="rId4"/>
          <a:srcRect r="33421" b="10175"/>
          <a:stretch/>
        </p:blipFill>
        <p:spPr>
          <a:xfrm>
            <a:off x="7685620" y="1051428"/>
            <a:ext cx="1128576" cy="1141958"/>
          </a:xfrm>
          <a:prstGeom prst="rect">
            <a:avLst/>
          </a:prstGeom>
        </p:spPr>
      </p:pic>
    </p:spTree>
    <p:extLst>
      <p:ext uri="{BB962C8B-B14F-4D97-AF65-F5344CB8AC3E}">
        <p14:creationId xmlns:p14="http://schemas.microsoft.com/office/powerpoint/2010/main" val="362153798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9A8584-D8BC-6F43-B68C-08BB0636B70E}"/>
              </a:ext>
            </a:extLst>
          </p:cNvPr>
          <p:cNvSpPr/>
          <p:nvPr/>
        </p:nvSpPr>
        <p:spPr>
          <a:xfrm>
            <a:off x="353258" y="1186074"/>
            <a:ext cx="6666271" cy="3512885"/>
          </a:xfrm>
          <a:prstGeom prst="rect">
            <a:avLst/>
          </a:prstGeom>
        </p:spPr>
        <p:txBody>
          <a:bodyPr wrap="square">
            <a:spAutoFit/>
          </a:bodyPr>
          <a:lstStyle/>
          <a:p>
            <a:pPr>
              <a:lnSpc>
                <a:spcPct val="80000"/>
              </a:lnSpc>
              <a:buClr>
                <a:schemeClr val="dk1"/>
              </a:buClr>
              <a:buSzPts val="3600"/>
            </a:pPr>
            <a:r>
              <a:rPr lang="en-US" sz="3200" b="1" dirty="0">
                <a:solidFill>
                  <a:schemeClr val="dk1"/>
                </a:solidFill>
              </a:rPr>
              <a:t>Next :  </a:t>
            </a:r>
            <a:endParaRPr lang="en-US" sz="1143" dirty="0"/>
          </a:p>
          <a:p>
            <a:pPr>
              <a:lnSpc>
                <a:spcPct val="80000"/>
              </a:lnSpc>
              <a:buClr>
                <a:schemeClr val="dk1"/>
              </a:buClr>
              <a:buSzPts val="3600"/>
            </a:pPr>
            <a:endParaRPr lang="en-US" sz="3200" dirty="0">
              <a:solidFill>
                <a:schemeClr val="dk1"/>
              </a:solidFill>
            </a:endParaRPr>
          </a:p>
          <a:p>
            <a:pPr marL="514294" indent="-514294">
              <a:lnSpc>
                <a:spcPct val="80000"/>
              </a:lnSpc>
              <a:buClr>
                <a:schemeClr val="dk1"/>
              </a:buClr>
              <a:buSzPts val="2800"/>
              <a:buFont typeface="Arial"/>
              <a:buAutoNum type="arabicPeriod"/>
            </a:pPr>
            <a:r>
              <a:rPr lang="en-US" sz="3200" dirty="0">
                <a:solidFill>
                  <a:schemeClr val="dk1"/>
                </a:solidFill>
              </a:rPr>
              <a:t>Pick TWO of your categories and INDIVIDUALLY write some ideas you have about </a:t>
            </a:r>
            <a:r>
              <a:rPr lang="en-US" sz="3200" u="sng" dirty="0">
                <a:solidFill>
                  <a:schemeClr val="dk1"/>
                </a:solidFill>
              </a:rPr>
              <a:t>causes</a:t>
            </a:r>
            <a:r>
              <a:rPr lang="en-US" sz="3200" dirty="0">
                <a:solidFill>
                  <a:schemeClr val="dk1"/>
                </a:solidFill>
              </a:rPr>
              <a:t> of these things. </a:t>
            </a:r>
            <a:br>
              <a:rPr lang="en-US" sz="3200" dirty="0">
                <a:solidFill>
                  <a:schemeClr val="dk1"/>
                </a:solidFill>
              </a:rPr>
            </a:br>
            <a:endParaRPr lang="en-US" sz="1143" dirty="0"/>
          </a:p>
          <a:p>
            <a:pPr marL="514294" indent="-514294">
              <a:lnSpc>
                <a:spcPct val="80000"/>
              </a:lnSpc>
              <a:spcBef>
                <a:spcPts val="1000"/>
              </a:spcBef>
              <a:buClr>
                <a:schemeClr val="dk1"/>
              </a:buClr>
              <a:buSzPts val="2800"/>
              <a:buFont typeface="Arial"/>
              <a:buAutoNum type="arabicPeriod"/>
            </a:pPr>
            <a:r>
              <a:rPr lang="en-US" sz="3200" dirty="0">
                <a:solidFill>
                  <a:schemeClr val="dk1"/>
                </a:solidFill>
              </a:rPr>
              <a:t>Write your ideas in Doodle Box D, “Brainstorm”.</a:t>
            </a:r>
          </a:p>
        </p:txBody>
      </p:sp>
      <p:pic>
        <p:nvPicPr>
          <p:cNvPr id="3" name="Picture 2">
            <a:extLst>
              <a:ext uri="{FF2B5EF4-FFF2-40B4-BE49-F238E27FC236}">
                <a16:creationId xmlns:a16="http://schemas.microsoft.com/office/drawing/2014/main" id="{FDB30522-11A3-5044-B390-36F2A9C67829}"/>
              </a:ext>
            </a:extLst>
          </p:cNvPr>
          <p:cNvPicPr>
            <a:picLocks noChangeAspect="1"/>
          </p:cNvPicPr>
          <p:nvPr/>
        </p:nvPicPr>
        <p:blipFill rotWithShape="1">
          <a:blip r:embed="rId3"/>
          <a:srcRect t="11938" r="21976"/>
          <a:stretch/>
        </p:blipFill>
        <p:spPr>
          <a:xfrm>
            <a:off x="7658185" y="2748104"/>
            <a:ext cx="1052624" cy="891044"/>
          </a:xfrm>
          <a:prstGeom prst="rect">
            <a:avLst/>
          </a:prstGeom>
        </p:spPr>
      </p:pic>
    </p:spTree>
    <p:extLst>
      <p:ext uri="{BB962C8B-B14F-4D97-AF65-F5344CB8AC3E}">
        <p14:creationId xmlns:p14="http://schemas.microsoft.com/office/powerpoint/2010/main" val="325932829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D5E5D-F4AB-0443-92CE-6E7750C9ED40}"/>
              </a:ext>
            </a:extLst>
          </p:cNvPr>
          <p:cNvSpPr>
            <a:spLocks noGrp="1"/>
          </p:cNvSpPr>
          <p:nvPr>
            <p:ph type="title"/>
          </p:nvPr>
        </p:nvSpPr>
        <p:spPr/>
        <p:txBody>
          <a:bodyPr/>
          <a:lstStyle/>
          <a:p>
            <a:r>
              <a:rPr lang="en-US" dirty="0"/>
              <a:t>Learning Segment 01 Wrap-Up</a:t>
            </a:r>
          </a:p>
        </p:txBody>
      </p:sp>
      <p:sp>
        <p:nvSpPr>
          <p:cNvPr id="3" name="Text Placeholder 2">
            <a:extLst>
              <a:ext uri="{FF2B5EF4-FFF2-40B4-BE49-F238E27FC236}">
                <a16:creationId xmlns:a16="http://schemas.microsoft.com/office/drawing/2014/main" id="{76983BA6-D874-E341-99CA-4BB05D543DE8}"/>
              </a:ext>
            </a:extLst>
          </p:cNvPr>
          <p:cNvSpPr>
            <a:spLocks noGrp="1"/>
          </p:cNvSpPr>
          <p:nvPr>
            <p:ph type="body" sz="quarter" idx="10"/>
          </p:nvPr>
        </p:nvSpPr>
        <p:spPr/>
        <p:txBody>
          <a:bodyPr/>
          <a:lstStyle/>
          <a:p>
            <a:r>
              <a:rPr lang="en-US" b="1" dirty="0"/>
              <a:t>What we have figured out…</a:t>
            </a:r>
          </a:p>
          <a:p>
            <a:r>
              <a:rPr lang="en-US" dirty="0"/>
              <a:t>We see that there are lot of challenging things happening in the environment on Earth in recent times. We considered how we might make sense of all of these things and considered other similar events that we know about. </a:t>
            </a:r>
          </a:p>
        </p:txBody>
      </p:sp>
      <p:sp>
        <p:nvSpPr>
          <p:cNvPr id="4" name="Text Placeholder 3">
            <a:extLst>
              <a:ext uri="{FF2B5EF4-FFF2-40B4-BE49-F238E27FC236}">
                <a16:creationId xmlns:a16="http://schemas.microsoft.com/office/drawing/2014/main" id="{ABFE6C64-E7DC-874D-8725-3CAE4AC669C4}"/>
              </a:ext>
            </a:extLst>
          </p:cNvPr>
          <p:cNvSpPr>
            <a:spLocks noGrp="1"/>
          </p:cNvSpPr>
          <p:nvPr>
            <p:ph type="body" sz="quarter" idx="11"/>
          </p:nvPr>
        </p:nvSpPr>
        <p:spPr/>
        <p:txBody>
          <a:bodyPr/>
          <a:lstStyle/>
          <a:p>
            <a:pPr>
              <a:lnSpc>
                <a:spcPct val="100000"/>
              </a:lnSpc>
              <a:spcAft>
                <a:spcPts val="400"/>
              </a:spcAft>
            </a:pPr>
            <a:r>
              <a:rPr lang="en-US" dirty="0"/>
              <a:t>LS 01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41292668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A8964-B4B8-6548-ACB6-0E675461DC86}"/>
              </a:ext>
            </a:extLst>
          </p:cNvPr>
          <p:cNvSpPr>
            <a:spLocks noGrp="1"/>
          </p:cNvSpPr>
          <p:nvPr>
            <p:ph type="title"/>
          </p:nvPr>
        </p:nvSpPr>
        <p:spPr/>
        <p:txBody>
          <a:bodyPr/>
          <a:lstStyle/>
          <a:p>
            <a:r>
              <a:rPr lang="en-US" dirty="0"/>
              <a:t>Learning Segment 02 Overview</a:t>
            </a:r>
          </a:p>
        </p:txBody>
      </p:sp>
      <p:sp>
        <p:nvSpPr>
          <p:cNvPr id="3" name="Text Placeholder 2">
            <a:extLst>
              <a:ext uri="{FF2B5EF4-FFF2-40B4-BE49-F238E27FC236}">
                <a16:creationId xmlns:a16="http://schemas.microsoft.com/office/drawing/2014/main" id="{2833B455-3E38-D64A-9B71-42AEF7A3C832}"/>
              </a:ext>
            </a:extLst>
          </p:cNvPr>
          <p:cNvSpPr>
            <a:spLocks noGrp="1"/>
          </p:cNvSpPr>
          <p:nvPr>
            <p:ph type="body" sz="quarter" idx="10"/>
          </p:nvPr>
        </p:nvSpPr>
        <p:spPr/>
        <p:txBody>
          <a:bodyPr/>
          <a:lstStyle/>
          <a:p>
            <a:r>
              <a:rPr lang="en-US" b="1" dirty="0"/>
              <a:t>We consider the age of the Earth and note the time that humans have been around. We work together to develop a driving question. </a:t>
            </a:r>
          </a:p>
        </p:txBody>
      </p:sp>
      <p:sp>
        <p:nvSpPr>
          <p:cNvPr id="4" name="Text Placeholder 3">
            <a:extLst>
              <a:ext uri="{FF2B5EF4-FFF2-40B4-BE49-F238E27FC236}">
                <a16:creationId xmlns:a16="http://schemas.microsoft.com/office/drawing/2014/main" id="{6E929EB6-68B5-1B44-A632-B07B22F3FA54}"/>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a:p>
            <a:endParaRPr lang="en-US" dirty="0"/>
          </a:p>
        </p:txBody>
      </p:sp>
      <p:sp>
        <p:nvSpPr>
          <p:cNvPr id="5" name="Text Placeholder 4">
            <a:extLst>
              <a:ext uri="{FF2B5EF4-FFF2-40B4-BE49-F238E27FC236}">
                <a16:creationId xmlns:a16="http://schemas.microsoft.com/office/drawing/2014/main" id="{88AFB761-BDE6-5149-B32A-89B07403E103}"/>
              </a:ext>
            </a:extLst>
          </p:cNvPr>
          <p:cNvSpPr>
            <a:spLocks noGrp="1"/>
          </p:cNvSpPr>
          <p:nvPr>
            <p:ph type="body" sz="quarter" idx="11"/>
          </p:nvPr>
        </p:nvSpPr>
        <p:spPr/>
        <p:txBody>
          <a:bodyPr/>
          <a:lstStyle/>
          <a:p>
            <a:r>
              <a:rPr lang="en-US" dirty="0"/>
              <a:t>15 minutes</a:t>
            </a:r>
          </a:p>
        </p:txBody>
      </p:sp>
    </p:spTree>
    <p:extLst>
      <p:ext uri="{BB962C8B-B14F-4D97-AF65-F5344CB8AC3E}">
        <p14:creationId xmlns:p14="http://schemas.microsoft.com/office/powerpoint/2010/main" val="60087495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C7A0BCF-4F71-0A40-B714-6F31770646C9}"/>
              </a:ext>
            </a:extLst>
          </p:cNvPr>
          <p:cNvSpPr/>
          <p:nvPr/>
        </p:nvSpPr>
        <p:spPr>
          <a:xfrm>
            <a:off x="292317" y="285919"/>
            <a:ext cx="8559366" cy="646331"/>
          </a:xfrm>
          <a:prstGeom prst="rect">
            <a:avLst/>
          </a:prstGeom>
        </p:spPr>
        <p:txBody>
          <a:bodyPr wrap="square">
            <a:spAutoFit/>
          </a:bodyPr>
          <a:lstStyle/>
          <a:p>
            <a:r>
              <a:rPr lang="en-US" sz="3600" dirty="0"/>
              <a:t>So…who is to blame for this mess???</a:t>
            </a:r>
          </a:p>
        </p:txBody>
      </p:sp>
      <p:pic>
        <p:nvPicPr>
          <p:cNvPr id="5" name="Picture 4">
            <a:extLst>
              <a:ext uri="{FF2B5EF4-FFF2-40B4-BE49-F238E27FC236}">
                <a16:creationId xmlns:a16="http://schemas.microsoft.com/office/drawing/2014/main" id="{765C9742-D609-D545-AC1D-607E9E87BFE4}"/>
              </a:ext>
            </a:extLst>
          </p:cNvPr>
          <p:cNvPicPr>
            <a:picLocks noChangeAspect="1"/>
          </p:cNvPicPr>
          <p:nvPr/>
        </p:nvPicPr>
        <p:blipFill rotWithShape="1">
          <a:blip r:embed="rId3"/>
          <a:srcRect t="20000" r="38023" b="20000"/>
          <a:stretch/>
        </p:blipFill>
        <p:spPr>
          <a:xfrm>
            <a:off x="6103139" y="3033405"/>
            <a:ext cx="1227199" cy="891043"/>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4A7A7E17-D0D0-8440-9D02-E02B42B08C88}"/>
              </a:ext>
            </a:extLst>
          </p:cNvPr>
          <p:cNvPicPr>
            <a:picLocks noChangeAspect="1"/>
          </p:cNvPicPr>
          <p:nvPr/>
        </p:nvPicPr>
        <p:blipFill>
          <a:blip r:embed="rId4"/>
          <a:stretch>
            <a:fillRect/>
          </a:stretch>
        </p:blipFill>
        <p:spPr>
          <a:xfrm>
            <a:off x="1845999" y="1587665"/>
            <a:ext cx="3498099" cy="4224867"/>
          </a:xfrm>
          <a:prstGeom prst="rect">
            <a:avLst/>
          </a:prstGeom>
        </p:spPr>
      </p:pic>
    </p:spTree>
    <p:extLst>
      <p:ext uri="{BB962C8B-B14F-4D97-AF65-F5344CB8AC3E}">
        <p14:creationId xmlns:p14="http://schemas.microsoft.com/office/powerpoint/2010/main" val="23678008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FA26820-3818-6B48-B8FE-79DB0FAB2CEA}"/>
              </a:ext>
            </a:extLst>
          </p:cNvPr>
          <p:cNvPicPr>
            <a:picLocks noChangeAspect="1"/>
          </p:cNvPicPr>
          <p:nvPr/>
        </p:nvPicPr>
        <p:blipFill rotWithShape="1">
          <a:blip r:embed="rId3"/>
          <a:srcRect t="20000" r="38023" b="20000"/>
          <a:stretch/>
        </p:blipFill>
        <p:spPr>
          <a:xfrm>
            <a:off x="4127491" y="2724223"/>
            <a:ext cx="1227199" cy="891043"/>
          </a:xfrm>
          <a:prstGeom prst="rect">
            <a:avLst/>
          </a:prstGeom>
        </p:spPr>
      </p:pic>
      <p:sp>
        <p:nvSpPr>
          <p:cNvPr id="3" name="Rectangle 2">
            <a:extLst>
              <a:ext uri="{FF2B5EF4-FFF2-40B4-BE49-F238E27FC236}">
                <a16:creationId xmlns:a16="http://schemas.microsoft.com/office/drawing/2014/main" id="{9127D402-FA8A-5C4C-9241-4298C88BE81C}"/>
              </a:ext>
            </a:extLst>
          </p:cNvPr>
          <p:cNvSpPr/>
          <p:nvPr/>
        </p:nvSpPr>
        <p:spPr>
          <a:xfrm>
            <a:off x="1505268" y="1115809"/>
            <a:ext cx="6471647" cy="1200329"/>
          </a:xfrm>
          <a:prstGeom prst="rect">
            <a:avLst/>
          </a:prstGeom>
        </p:spPr>
        <p:txBody>
          <a:bodyPr wrap="square">
            <a:spAutoFit/>
          </a:bodyPr>
          <a:lstStyle/>
          <a:p>
            <a:r>
              <a:rPr lang="en-US" sz="3600" dirty="0"/>
              <a:t>Is it really all our fault? What are some other explanations?</a:t>
            </a:r>
          </a:p>
        </p:txBody>
      </p:sp>
    </p:spTree>
    <p:extLst>
      <p:ext uri="{BB962C8B-B14F-4D97-AF65-F5344CB8AC3E}">
        <p14:creationId xmlns:p14="http://schemas.microsoft.com/office/powerpoint/2010/main" val="82708894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diagram, sunburst chart&#10;&#10;Description automatically generated">
            <a:extLst>
              <a:ext uri="{FF2B5EF4-FFF2-40B4-BE49-F238E27FC236}">
                <a16:creationId xmlns:a16="http://schemas.microsoft.com/office/drawing/2014/main" id="{32A6F6A4-98C6-CC46-A576-5E49D79CCE69}"/>
              </a:ext>
            </a:extLst>
          </p:cNvPr>
          <p:cNvPicPr>
            <a:picLocks noChangeAspect="1"/>
          </p:cNvPicPr>
          <p:nvPr/>
        </p:nvPicPr>
        <p:blipFill>
          <a:blip r:embed="rId3"/>
          <a:stretch>
            <a:fillRect/>
          </a:stretch>
        </p:blipFill>
        <p:spPr>
          <a:xfrm>
            <a:off x="2354237" y="2001461"/>
            <a:ext cx="4435525" cy="4278296"/>
          </a:xfrm>
          <a:prstGeom prst="rect">
            <a:avLst/>
          </a:prstGeom>
        </p:spPr>
      </p:pic>
      <p:sp>
        <p:nvSpPr>
          <p:cNvPr id="4" name="TextBox 3">
            <a:extLst>
              <a:ext uri="{FF2B5EF4-FFF2-40B4-BE49-F238E27FC236}">
                <a16:creationId xmlns:a16="http://schemas.microsoft.com/office/drawing/2014/main" id="{A74ECC9A-DC43-514A-97EF-800106F61C7C}"/>
              </a:ext>
            </a:extLst>
          </p:cNvPr>
          <p:cNvSpPr txBox="1"/>
          <p:nvPr/>
        </p:nvSpPr>
        <p:spPr>
          <a:xfrm>
            <a:off x="308920" y="407773"/>
            <a:ext cx="8637372" cy="1754326"/>
          </a:xfrm>
          <a:prstGeom prst="rect">
            <a:avLst/>
          </a:prstGeom>
          <a:noFill/>
        </p:spPr>
        <p:txBody>
          <a:bodyPr wrap="square" rtlCol="0">
            <a:spAutoFit/>
          </a:bodyPr>
          <a:lstStyle/>
          <a:p>
            <a:r>
              <a:rPr lang="en-US" sz="3600" dirty="0"/>
              <a:t>Think for a minute about the age of the Earth and how long humans have been around…</a:t>
            </a:r>
          </a:p>
        </p:txBody>
      </p:sp>
    </p:spTree>
    <p:extLst>
      <p:ext uri="{BB962C8B-B14F-4D97-AF65-F5344CB8AC3E}">
        <p14:creationId xmlns:p14="http://schemas.microsoft.com/office/powerpoint/2010/main" val="419755144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F7F4A2-B382-7741-9F90-C8A8D8C631BA}"/>
              </a:ext>
            </a:extLst>
          </p:cNvPr>
          <p:cNvSpPr/>
          <p:nvPr/>
        </p:nvSpPr>
        <p:spPr>
          <a:xfrm>
            <a:off x="440266" y="289365"/>
            <a:ext cx="4572000" cy="646331"/>
          </a:xfrm>
          <a:prstGeom prst="rect">
            <a:avLst/>
          </a:prstGeom>
        </p:spPr>
        <p:txBody>
          <a:bodyPr>
            <a:spAutoFit/>
          </a:bodyPr>
          <a:lstStyle/>
          <a:p>
            <a:r>
              <a:rPr lang="en-US" sz="3600" b="1" dirty="0"/>
              <a:t>Phenomena</a:t>
            </a:r>
          </a:p>
        </p:txBody>
      </p:sp>
      <p:sp>
        <p:nvSpPr>
          <p:cNvPr id="3" name="Rectangle 2">
            <a:extLst>
              <a:ext uri="{FF2B5EF4-FFF2-40B4-BE49-F238E27FC236}">
                <a16:creationId xmlns:a16="http://schemas.microsoft.com/office/drawing/2014/main" id="{94F898B7-1406-7941-828E-478C2C753787}"/>
              </a:ext>
            </a:extLst>
          </p:cNvPr>
          <p:cNvSpPr/>
          <p:nvPr/>
        </p:nvSpPr>
        <p:spPr>
          <a:xfrm>
            <a:off x="321732" y="1182231"/>
            <a:ext cx="8500535" cy="2246769"/>
          </a:xfrm>
          <a:prstGeom prst="rect">
            <a:avLst/>
          </a:prstGeom>
        </p:spPr>
        <p:txBody>
          <a:bodyPr wrap="square">
            <a:spAutoFit/>
          </a:bodyPr>
          <a:lstStyle/>
          <a:p>
            <a:pPr marL="114288" indent="0">
              <a:buNone/>
            </a:pPr>
            <a:r>
              <a:rPr lang="en-US" sz="2800" dirty="0"/>
              <a:t>There seems to be a  pattern that humans are most likely to blame for a lot of environmental problems on Earth.</a:t>
            </a:r>
          </a:p>
          <a:p>
            <a:pPr marL="114288" indent="0">
              <a:buNone/>
            </a:pPr>
            <a:endParaRPr lang="en-US" sz="2800" dirty="0"/>
          </a:p>
          <a:p>
            <a:pPr marL="114288" indent="0">
              <a:buNone/>
            </a:pPr>
            <a:r>
              <a:rPr lang="en-US" sz="2800" dirty="0"/>
              <a:t>(This is a big year-long phenomenon!)</a:t>
            </a:r>
          </a:p>
        </p:txBody>
      </p:sp>
      <p:sp>
        <p:nvSpPr>
          <p:cNvPr id="4" name="Rectangle 3">
            <a:extLst>
              <a:ext uri="{FF2B5EF4-FFF2-40B4-BE49-F238E27FC236}">
                <a16:creationId xmlns:a16="http://schemas.microsoft.com/office/drawing/2014/main" id="{32A0CBB2-5034-0043-B4FB-EC4930851521}"/>
              </a:ext>
            </a:extLst>
          </p:cNvPr>
          <p:cNvSpPr/>
          <p:nvPr/>
        </p:nvSpPr>
        <p:spPr>
          <a:xfrm>
            <a:off x="321732" y="3675535"/>
            <a:ext cx="4572000" cy="646331"/>
          </a:xfrm>
          <a:prstGeom prst="rect">
            <a:avLst/>
          </a:prstGeom>
        </p:spPr>
        <p:txBody>
          <a:bodyPr>
            <a:spAutoFit/>
          </a:bodyPr>
          <a:lstStyle/>
          <a:p>
            <a:r>
              <a:rPr lang="en-US" sz="3600" b="1" dirty="0"/>
              <a:t>Driving Question</a:t>
            </a:r>
          </a:p>
        </p:txBody>
      </p:sp>
      <p:sp>
        <p:nvSpPr>
          <p:cNvPr id="5" name="Rectangle 4">
            <a:extLst>
              <a:ext uri="{FF2B5EF4-FFF2-40B4-BE49-F238E27FC236}">
                <a16:creationId xmlns:a16="http://schemas.microsoft.com/office/drawing/2014/main" id="{11E9349E-CD4C-954F-9EB8-1BF3EFB83237}"/>
              </a:ext>
            </a:extLst>
          </p:cNvPr>
          <p:cNvSpPr/>
          <p:nvPr/>
        </p:nvSpPr>
        <p:spPr>
          <a:xfrm>
            <a:off x="321731" y="4568401"/>
            <a:ext cx="8500535" cy="1082348"/>
          </a:xfrm>
          <a:prstGeom prst="rect">
            <a:avLst/>
          </a:prstGeom>
        </p:spPr>
        <p:txBody>
          <a:bodyPr wrap="square">
            <a:spAutoFit/>
          </a:bodyPr>
          <a:lstStyle/>
          <a:p>
            <a:pPr marL="114288">
              <a:spcBef>
                <a:spcPts val="1000"/>
              </a:spcBef>
              <a:buClr>
                <a:schemeClr val="dk1"/>
              </a:buClr>
              <a:buSzPts val="1800"/>
            </a:pPr>
            <a:r>
              <a:rPr lang="en-US" sz="2800" dirty="0">
                <a:solidFill>
                  <a:schemeClr val="dk1"/>
                </a:solidFill>
              </a:rPr>
              <a:t>So what question are we really asking here???</a:t>
            </a:r>
          </a:p>
          <a:p>
            <a:pPr>
              <a:spcBef>
                <a:spcPts val="1000"/>
              </a:spcBef>
              <a:buClr>
                <a:schemeClr val="dk1"/>
              </a:buClr>
              <a:buSzPts val="1800"/>
            </a:pPr>
            <a:r>
              <a:rPr lang="en-US" sz="2800" dirty="0">
                <a:solidFill>
                  <a:schemeClr val="dk1"/>
                </a:solidFill>
              </a:rPr>
              <a:t> (In other words, what is the big year-long question?)</a:t>
            </a:r>
          </a:p>
        </p:txBody>
      </p:sp>
    </p:spTree>
    <p:extLst>
      <p:ext uri="{BB962C8B-B14F-4D97-AF65-F5344CB8AC3E}">
        <p14:creationId xmlns:p14="http://schemas.microsoft.com/office/powerpoint/2010/main" val="412571730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EB513B-9C7A-7745-A4F4-1D0DC37B31F9}"/>
              </a:ext>
            </a:extLst>
          </p:cNvPr>
          <p:cNvPicPr>
            <a:picLocks noChangeAspect="1"/>
          </p:cNvPicPr>
          <p:nvPr/>
        </p:nvPicPr>
        <p:blipFill rotWithShape="1">
          <a:blip r:embed="rId3"/>
          <a:srcRect t="11938" r="21976"/>
          <a:stretch/>
        </p:blipFill>
        <p:spPr>
          <a:xfrm>
            <a:off x="3784847" y="5073488"/>
            <a:ext cx="1052624" cy="891044"/>
          </a:xfrm>
          <a:prstGeom prst="rect">
            <a:avLst/>
          </a:prstGeom>
        </p:spPr>
      </p:pic>
      <p:pic>
        <p:nvPicPr>
          <p:cNvPr id="3" name="Google Shape;191;p18" descr="Related image">
            <a:extLst>
              <a:ext uri="{FF2B5EF4-FFF2-40B4-BE49-F238E27FC236}">
                <a16:creationId xmlns:a16="http://schemas.microsoft.com/office/drawing/2014/main" id="{A93D0596-8D23-404C-9387-76162CA2A114}"/>
              </a:ext>
            </a:extLst>
          </p:cNvPr>
          <p:cNvPicPr preferRelativeResize="0">
            <a:picLocks/>
          </p:cNvPicPr>
          <p:nvPr/>
        </p:nvPicPr>
        <p:blipFill rotWithShape="1">
          <a:blip r:embed="rId4">
            <a:alphaModFix/>
          </a:blip>
          <a:srcRect/>
          <a:stretch/>
        </p:blipFill>
        <p:spPr>
          <a:xfrm>
            <a:off x="5085503" y="1265621"/>
            <a:ext cx="3569111" cy="3355138"/>
          </a:xfrm>
          <a:prstGeom prst="rect">
            <a:avLst/>
          </a:prstGeom>
          <a:noFill/>
          <a:ln>
            <a:noFill/>
          </a:ln>
        </p:spPr>
      </p:pic>
      <p:sp>
        <p:nvSpPr>
          <p:cNvPr id="4" name="Rectangle 3">
            <a:extLst>
              <a:ext uri="{FF2B5EF4-FFF2-40B4-BE49-F238E27FC236}">
                <a16:creationId xmlns:a16="http://schemas.microsoft.com/office/drawing/2014/main" id="{F969901D-DFAB-144B-A0D3-CD07903407CA}"/>
              </a:ext>
            </a:extLst>
          </p:cNvPr>
          <p:cNvSpPr/>
          <p:nvPr/>
        </p:nvSpPr>
        <p:spPr>
          <a:xfrm>
            <a:off x="315097" y="288494"/>
            <a:ext cx="8513805" cy="646331"/>
          </a:xfrm>
          <a:prstGeom prst="rect">
            <a:avLst/>
          </a:prstGeom>
        </p:spPr>
        <p:txBody>
          <a:bodyPr wrap="square">
            <a:spAutoFit/>
          </a:bodyPr>
          <a:lstStyle/>
          <a:p>
            <a:r>
              <a:rPr lang="en-US" sz="3600" dirty="0"/>
              <a:t>Year Long Driving Question</a:t>
            </a:r>
          </a:p>
        </p:txBody>
      </p:sp>
      <p:sp>
        <p:nvSpPr>
          <p:cNvPr id="6" name="Rectangle 5">
            <a:extLst>
              <a:ext uri="{FF2B5EF4-FFF2-40B4-BE49-F238E27FC236}">
                <a16:creationId xmlns:a16="http://schemas.microsoft.com/office/drawing/2014/main" id="{5F9C2F2D-24FE-8A40-8FAA-ED3C570FF363}"/>
              </a:ext>
            </a:extLst>
          </p:cNvPr>
          <p:cNvSpPr/>
          <p:nvPr/>
        </p:nvSpPr>
        <p:spPr>
          <a:xfrm>
            <a:off x="315097" y="5072050"/>
            <a:ext cx="3258447" cy="880241"/>
          </a:xfrm>
          <a:prstGeom prst="rect">
            <a:avLst/>
          </a:prstGeom>
        </p:spPr>
        <p:txBody>
          <a:bodyPr wrap="square">
            <a:spAutoFit/>
          </a:bodyPr>
          <a:lstStyle/>
          <a:p>
            <a:pPr>
              <a:lnSpc>
                <a:spcPct val="80000"/>
              </a:lnSpc>
              <a:buClr>
                <a:schemeClr val="dk1"/>
              </a:buClr>
              <a:buSzPts val="4400"/>
            </a:pPr>
            <a:r>
              <a:rPr lang="en-US" sz="3200" dirty="0">
                <a:solidFill>
                  <a:schemeClr val="dk1"/>
                </a:solidFill>
              </a:rPr>
              <a:t>Copy onto doodle sheet E.</a:t>
            </a:r>
            <a:endParaRPr lang="en-US" sz="3200" dirty="0"/>
          </a:p>
        </p:txBody>
      </p:sp>
      <p:sp>
        <p:nvSpPr>
          <p:cNvPr id="7" name="TextBox 6">
            <a:extLst>
              <a:ext uri="{FF2B5EF4-FFF2-40B4-BE49-F238E27FC236}">
                <a16:creationId xmlns:a16="http://schemas.microsoft.com/office/drawing/2014/main" id="{4FC3A5EF-81CA-C74D-9320-B3C431598B47}"/>
              </a:ext>
            </a:extLst>
          </p:cNvPr>
          <p:cNvSpPr txBox="1"/>
          <p:nvPr/>
        </p:nvSpPr>
        <p:spPr>
          <a:xfrm>
            <a:off x="490104" y="1824607"/>
            <a:ext cx="3864182" cy="1200329"/>
          </a:xfrm>
          <a:prstGeom prst="rect">
            <a:avLst/>
          </a:prstGeom>
          <a:noFill/>
        </p:spPr>
        <p:txBody>
          <a:bodyPr wrap="square" rtlCol="0">
            <a:spAutoFit/>
          </a:bodyPr>
          <a:lstStyle/>
          <a:p>
            <a:r>
              <a:rPr lang="en-US" sz="3600" dirty="0">
                <a:solidFill>
                  <a:srgbClr val="0070C0"/>
                </a:solidFill>
              </a:rPr>
              <a:t>[record your class question here]</a:t>
            </a:r>
          </a:p>
        </p:txBody>
      </p:sp>
    </p:spTree>
    <p:extLst>
      <p:ext uri="{BB962C8B-B14F-4D97-AF65-F5344CB8AC3E}">
        <p14:creationId xmlns:p14="http://schemas.microsoft.com/office/powerpoint/2010/main" val="176304392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6AE21-1EC9-9340-8DC7-43B8455DA9ED}"/>
              </a:ext>
            </a:extLst>
          </p:cNvPr>
          <p:cNvSpPr>
            <a:spLocks noGrp="1"/>
          </p:cNvSpPr>
          <p:nvPr>
            <p:ph type="title"/>
          </p:nvPr>
        </p:nvSpPr>
        <p:spPr/>
        <p:txBody>
          <a:bodyPr/>
          <a:lstStyle/>
          <a:p>
            <a:r>
              <a:rPr lang="en-US" dirty="0"/>
              <a:t>Learning Segment 02 Wrap-Up</a:t>
            </a:r>
          </a:p>
        </p:txBody>
      </p:sp>
      <p:sp>
        <p:nvSpPr>
          <p:cNvPr id="3" name="Text Placeholder 2">
            <a:extLst>
              <a:ext uri="{FF2B5EF4-FFF2-40B4-BE49-F238E27FC236}">
                <a16:creationId xmlns:a16="http://schemas.microsoft.com/office/drawing/2014/main" id="{B6E82AD9-F937-4D45-8A7B-7EE0D622A04D}"/>
              </a:ext>
            </a:extLst>
          </p:cNvPr>
          <p:cNvSpPr>
            <a:spLocks noGrp="1"/>
          </p:cNvSpPr>
          <p:nvPr>
            <p:ph type="body" sz="quarter" idx="10"/>
          </p:nvPr>
        </p:nvSpPr>
        <p:spPr/>
        <p:txBody>
          <a:bodyPr/>
          <a:lstStyle/>
          <a:p>
            <a:r>
              <a:rPr lang="en-US" b="1" dirty="0"/>
              <a:t>What we have figured out…</a:t>
            </a:r>
          </a:p>
          <a:p>
            <a:r>
              <a:rPr lang="en-US" dirty="0"/>
              <a:t>We realize that humans have been on Earth for a very short period of time relative to the age of the Earth. This leads us to wonder if we really can be the cause of all of these environmental problems. We develop the question that will guide our yearlong learning in Living Earth Biology.</a:t>
            </a:r>
            <a:r>
              <a:rPr lang="en-US" b="1" dirty="0"/>
              <a:t> </a:t>
            </a:r>
          </a:p>
        </p:txBody>
      </p:sp>
      <p:sp>
        <p:nvSpPr>
          <p:cNvPr id="4" name="Text Placeholder 3">
            <a:extLst>
              <a:ext uri="{FF2B5EF4-FFF2-40B4-BE49-F238E27FC236}">
                <a16:creationId xmlns:a16="http://schemas.microsoft.com/office/drawing/2014/main" id="{32A7A4A2-050A-2F41-9C73-A8B32A2A3EB7}"/>
              </a:ext>
            </a:extLst>
          </p:cNvPr>
          <p:cNvSpPr>
            <a:spLocks noGrp="1"/>
          </p:cNvSpPr>
          <p:nvPr>
            <p:ph type="body" sz="quarter" idx="11"/>
          </p:nvPr>
        </p:nvSpPr>
        <p:spPr/>
        <p:txBody>
          <a:bodyPr/>
          <a:lstStyle/>
          <a:p>
            <a:pPr>
              <a:lnSpc>
                <a:spcPct val="100000"/>
              </a:lnSpc>
              <a:spcAft>
                <a:spcPts val="400"/>
              </a:spcAft>
            </a:pPr>
            <a:r>
              <a:rPr lang="en-US" dirty="0"/>
              <a:t>LS 02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4514509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How to really use these slides… A note about coherence.</a:t>
            </a:r>
            <a:endParaRPr sz="2400" dirty="0"/>
          </a:p>
        </p:txBody>
      </p:sp>
      <p:sp>
        <p:nvSpPr>
          <p:cNvPr id="5" name="TextBox 4"/>
          <p:cNvSpPr txBox="1"/>
          <p:nvPr/>
        </p:nvSpPr>
        <p:spPr>
          <a:xfrm>
            <a:off x="178392" y="765101"/>
            <a:ext cx="8751497" cy="5468164"/>
          </a:xfrm>
          <a:prstGeom prst="rect">
            <a:avLst/>
          </a:prstGeom>
          <a:noFill/>
        </p:spPr>
        <p:txBody>
          <a:bodyPr wrap="square" rtlCol="0">
            <a:spAutoFit/>
          </a:bodyPr>
          <a:lstStyle/>
          <a:p>
            <a:pPr lvl="0">
              <a:spcAft>
                <a:spcPts val="400"/>
              </a:spcAft>
            </a:pPr>
            <a:r>
              <a:rPr lang="en-US" sz="1400" dirty="0"/>
              <a:t>In our work with teachers, we have found that many feel overly “tied” to the PowerPoint presentations in their classrooms. We have designed these slide presentations as a resource not only for your students, but also for you as the teacher. The notes and presenter notes are there so that you can make coherent sense of the work in each model.</a:t>
            </a:r>
          </a:p>
          <a:p>
            <a:pPr lvl="0">
              <a:spcAft>
                <a:spcPts val="400"/>
              </a:spcAft>
            </a:pPr>
            <a:r>
              <a:rPr lang="en-US" sz="1400"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sz="1400" dirty="0" err="1"/>
              <a:t>sensemaking</a:t>
            </a:r>
            <a:r>
              <a:rPr lang="en-US" sz="1400" dirty="0"/>
              <a:t> process be purposeful and coherent. Sometimes reading from the PowerPoint slides can actually oppose that over-arching goal. Trust your teacher instincts!</a:t>
            </a:r>
          </a:p>
          <a:p>
            <a:pPr lvl="0">
              <a:spcAft>
                <a:spcPts val="400"/>
              </a:spcAft>
            </a:pPr>
            <a:r>
              <a:rPr lang="en-US" sz="1400"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spcAft>
                <a:spcPts val="400"/>
              </a:spcAft>
            </a:pPr>
            <a:r>
              <a:rPr lang="en-US" sz="1400"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r>
              <a:rPr lang="en-US" sz="1400" dirty="0"/>
              <a:t>Thank you again for all of the work you do on behalf of your students! We appreciate it and hope that some of what we provide supports you in your work! 								–The MBER Team</a:t>
            </a:r>
          </a:p>
        </p:txBody>
      </p:sp>
    </p:spTree>
    <p:extLst>
      <p:ext uri="{BB962C8B-B14F-4D97-AF65-F5344CB8AC3E}">
        <p14:creationId xmlns:p14="http://schemas.microsoft.com/office/powerpoint/2010/main" val="1695448919"/>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A8650-202E-374F-ACE8-CCFA7041325A}"/>
              </a:ext>
            </a:extLst>
          </p:cNvPr>
          <p:cNvSpPr>
            <a:spLocks noGrp="1"/>
          </p:cNvSpPr>
          <p:nvPr>
            <p:ph type="title"/>
          </p:nvPr>
        </p:nvSpPr>
        <p:spPr/>
        <p:txBody>
          <a:bodyPr/>
          <a:lstStyle/>
          <a:p>
            <a:r>
              <a:rPr lang="en-US" dirty="0"/>
              <a:t>Learning Segment 03 Overview</a:t>
            </a:r>
          </a:p>
        </p:txBody>
      </p:sp>
      <p:sp>
        <p:nvSpPr>
          <p:cNvPr id="3" name="Text Placeholder 2">
            <a:extLst>
              <a:ext uri="{FF2B5EF4-FFF2-40B4-BE49-F238E27FC236}">
                <a16:creationId xmlns:a16="http://schemas.microsoft.com/office/drawing/2014/main" id="{68EC7A00-A37A-164A-B642-DB42EC004300}"/>
              </a:ext>
            </a:extLst>
          </p:cNvPr>
          <p:cNvSpPr>
            <a:spLocks noGrp="1"/>
          </p:cNvSpPr>
          <p:nvPr>
            <p:ph type="body" sz="quarter" idx="10"/>
          </p:nvPr>
        </p:nvSpPr>
        <p:spPr/>
        <p:txBody>
          <a:bodyPr/>
          <a:lstStyle/>
          <a:p>
            <a:r>
              <a:rPr lang="en-US" dirty="0"/>
              <a:t>In order to infuse some hope into our discussion of environmental problems, we take a moment to discussion solutions we have heard about. </a:t>
            </a:r>
          </a:p>
          <a:p>
            <a:r>
              <a:rPr lang="en-US" dirty="0"/>
              <a:t>OPTIONAL: Human Impacts Project Launch </a:t>
            </a:r>
          </a:p>
        </p:txBody>
      </p:sp>
      <p:sp>
        <p:nvSpPr>
          <p:cNvPr id="4" name="Text Placeholder 3">
            <a:extLst>
              <a:ext uri="{FF2B5EF4-FFF2-40B4-BE49-F238E27FC236}">
                <a16:creationId xmlns:a16="http://schemas.microsoft.com/office/drawing/2014/main" id="{D0F362A2-4C76-A345-89C0-06CEBFEF017F}"/>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p:txBody>
      </p:sp>
      <p:sp>
        <p:nvSpPr>
          <p:cNvPr id="5" name="Text Placeholder 4">
            <a:extLst>
              <a:ext uri="{FF2B5EF4-FFF2-40B4-BE49-F238E27FC236}">
                <a16:creationId xmlns:a16="http://schemas.microsoft.com/office/drawing/2014/main" id="{26A78ACC-0726-C04D-B519-95959CA30A08}"/>
              </a:ext>
            </a:extLst>
          </p:cNvPr>
          <p:cNvSpPr>
            <a:spLocks noGrp="1"/>
          </p:cNvSpPr>
          <p:nvPr>
            <p:ph type="body" sz="quarter" idx="11"/>
          </p:nvPr>
        </p:nvSpPr>
        <p:spPr/>
        <p:txBody>
          <a:bodyPr/>
          <a:lstStyle/>
          <a:p>
            <a:r>
              <a:rPr lang="en-US" dirty="0"/>
              <a:t>5-10 minutes</a:t>
            </a:r>
          </a:p>
        </p:txBody>
      </p:sp>
    </p:spTree>
    <p:extLst>
      <p:ext uri="{BB962C8B-B14F-4D97-AF65-F5344CB8AC3E}">
        <p14:creationId xmlns:p14="http://schemas.microsoft.com/office/powerpoint/2010/main" val="2037531077"/>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9243EA-CD96-B642-8299-91D3D16BC373}"/>
              </a:ext>
            </a:extLst>
          </p:cNvPr>
          <p:cNvSpPr/>
          <p:nvPr/>
        </p:nvSpPr>
        <p:spPr>
          <a:xfrm>
            <a:off x="271848" y="325565"/>
            <a:ext cx="8600303" cy="1200329"/>
          </a:xfrm>
          <a:prstGeom prst="rect">
            <a:avLst/>
          </a:prstGeom>
        </p:spPr>
        <p:txBody>
          <a:bodyPr wrap="square">
            <a:spAutoFit/>
          </a:bodyPr>
          <a:lstStyle/>
          <a:p>
            <a:r>
              <a:rPr lang="en-US" sz="3600" dirty="0"/>
              <a:t>Identify human created environmental problems &amp; propose possible solutions </a:t>
            </a:r>
          </a:p>
        </p:txBody>
      </p:sp>
      <p:sp>
        <p:nvSpPr>
          <p:cNvPr id="3" name="Rectangle 2">
            <a:extLst>
              <a:ext uri="{FF2B5EF4-FFF2-40B4-BE49-F238E27FC236}">
                <a16:creationId xmlns:a16="http://schemas.microsoft.com/office/drawing/2014/main" id="{1FEA0D7C-E754-3944-A1A1-F18DC474485D}"/>
              </a:ext>
            </a:extLst>
          </p:cNvPr>
          <p:cNvSpPr/>
          <p:nvPr/>
        </p:nvSpPr>
        <p:spPr>
          <a:xfrm>
            <a:off x="271848" y="1834885"/>
            <a:ext cx="6600900" cy="4401205"/>
          </a:xfrm>
          <a:prstGeom prst="rect">
            <a:avLst/>
          </a:prstGeom>
        </p:spPr>
        <p:txBody>
          <a:bodyPr wrap="square">
            <a:spAutoFit/>
          </a:bodyPr>
          <a:lstStyle/>
          <a:p>
            <a:pPr marL="285750" indent="-285750">
              <a:spcBef>
                <a:spcPts val="0"/>
              </a:spcBef>
              <a:buSzPts val="2800"/>
              <a:buFont typeface="Arial" panose="020B0604020202020204" pitchFamily="34" charset="0"/>
              <a:buChar char="•"/>
            </a:pPr>
            <a:r>
              <a:rPr lang="en-US" sz="2800" dirty="0"/>
              <a:t>Look through the categories of problems in Doodle Box B.</a:t>
            </a:r>
          </a:p>
          <a:p>
            <a:pPr marL="228574" indent="-50793">
              <a:spcBef>
                <a:spcPts val="0"/>
              </a:spcBef>
              <a:buSzPts val="2800"/>
              <a:buNone/>
            </a:pPr>
            <a:endParaRPr lang="en-US" sz="2800" dirty="0"/>
          </a:p>
          <a:p>
            <a:pPr marL="285750" indent="-285750">
              <a:spcBef>
                <a:spcPts val="0"/>
              </a:spcBef>
              <a:buSzPts val="2800"/>
              <a:buFont typeface="Arial" panose="020B0604020202020204" pitchFamily="34" charset="0"/>
              <a:buChar char="•"/>
            </a:pPr>
            <a:r>
              <a:rPr lang="en-US" sz="2800" dirty="0"/>
              <a:t>Think of 2-3 specific solutions that you have heard about for that kind of problem. </a:t>
            </a:r>
          </a:p>
          <a:p>
            <a:pPr>
              <a:spcBef>
                <a:spcPts val="0"/>
              </a:spcBef>
              <a:buSzPts val="2800"/>
            </a:pPr>
            <a:endParaRPr lang="en-US" sz="2800" dirty="0"/>
          </a:p>
          <a:p>
            <a:pPr marL="290830" indent="-285750">
              <a:spcBef>
                <a:spcPts val="0"/>
              </a:spcBef>
              <a:buSzPts val="2720"/>
              <a:buFont typeface="Arial" panose="020B0604020202020204" pitchFamily="34" charset="0"/>
              <a:buChar char="•"/>
            </a:pPr>
            <a:r>
              <a:rPr lang="en-US" sz="2800" dirty="0"/>
              <a:t>Write your ideas in Doodle Box F.</a:t>
            </a:r>
          </a:p>
          <a:p>
            <a:pPr>
              <a:buSzPts val="2800"/>
            </a:pPr>
            <a:endParaRPr lang="en-US" sz="2800" dirty="0"/>
          </a:p>
          <a:p>
            <a:pPr marL="285750" indent="-285750">
              <a:buSzPts val="2800"/>
              <a:buFont typeface="Arial" panose="020B0604020202020204" pitchFamily="34" charset="0"/>
              <a:buChar char="•"/>
            </a:pPr>
            <a:r>
              <a:rPr lang="en-US" sz="2800" dirty="0"/>
              <a:t>Be prepared to discuss your ideas.</a:t>
            </a:r>
          </a:p>
        </p:txBody>
      </p:sp>
      <p:pic>
        <p:nvPicPr>
          <p:cNvPr id="4" name="Picture 3">
            <a:extLst>
              <a:ext uri="{FF2B5EF4-FFF2-40B4-BE49-F238E27FC236}">
                <a16:creationId xmlns:a16="http://schemas.microsoft.com/office/drawing/2014/main" id="{42A00AF6-D8EB-EE46-84F9-475CB7ABF843}"/>
              </a:ext>
            </a:extLst>
          </p:cNvPr>
          <p:cNvPicPr>
            <a:picLocks noChangeAspect="1"/>
          </p:cNvPicPr>
          <p:nvPr/>
        </p:nvPicPr>
        <p:blipFill rotWithShape="1">
          <a:blip r:embed="rId3"/>
          <a:srcRect t="11938" r="21976"/>
          <a:stretch/>
        </p:blipFill>
        <p:spPr>
          <a:xfrm>
            <a:off x="7227401" y="3995541"/>
            <a:ext cx="1052624" cy="891044"/>
          </a:xfrm>
          <a:prstGeom prst="rect">
            <a:avLst/>
          </a:prstGeom>
        </p:spPr>
      </p:pic>
      <p:pic>
        <p:nvPicPr>
          <p:cNvPr id="5" name="Picture 4">
            <a:extLst>
              <a:ext uri="{FF2B5EF4-FFF2-40B4-BE49-F238E27FC236}">
                <a16:creationId xmlns:a16="http://schemas.microsoft.com/office/drawing/2014/main" id="{2EE0C242-8A5D-9748-9DA3-85CDBB0218EC}"/>
              </a:ext>
            </a:extLst>
          </p:cNvPr>
          <p:cNvPicPr>
            <a:picLocks noChangeAspect="1"/>
          </p:cNvPicPr>
          <p:nvPr/>
        </p:nvPicPr>
        <p:blipFill rotWithShape="1">
          <a:blip r:embed="rId4"/>
          <a:srcRect r="13953" b="1240"/>
          <a:stretch/>
        </p:blipFill>
        <p:spPr>
          <a:xfrm>
            <a:off x="7082257" y="2537957"/>
            <a:ext cx="1035121" cy="891043"/>
          </a:xfrm>
          <a:prstGeom prst="rect">
            <a:avLst/>
          </a:prstGeom>
        </p:spPr>
      </p:pic>
    </p:spTree>
    <p:extLst>
      <p:ext uri="{BB962C8B-B14F-4D97-AF65-F5344CB8AC3E}">
        <p14:creationId xmlns:p14="http://schemas.microsoft.com/office/powerpoint/2010/main" val="64055398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7D4D63-8E84-DB49-887A-4A90288CEAE2}"/>
              </a:ext>
            </a:extLst>
          </p:cNvPr>
          <p:cNvSpPr txBox="1"/>
          <p:nvPr/>
        </p:nvSpPr>
        <p:spPr>
          <a:xfrm>
            <a:off x="972457" y="145142"/>
            <a:ext cx="7199085" cy="1938992"/>
          </a:xfrm>
          <a:prstGeom prst="rect">
            <a:avLst/>
          </a:prstGeom>
          <a:noFill/>
        </p:spPr>
        <p:txBody>
          <a:bodyPr wrap="square" rtlCol="0">
            <a:spAutoFit/>
          </a:bodyPr>
          <a:lstStyle/>
          <a:p>
            <a:r>
              <a:rPr lang="en-US" sz="2400" dirty="0"/>
              <a:t>If we are going to figure out if humans are to blame for what has happened on Earth in recent times, it seems we might need to learn something about the long history of this place, how it formed, what makes it unique, and how it has changed over time. </a:t>
            </a:r>
          </a:p>
        </p:txBody>
      </p:sp>
      <p:pic>
        <p:nvPicPr>
          <p:cNvPr id="3" name="Picture 2">
            <a:extLst>
              <a:ext uri="{FF2B5EF4-FFF2-40B4-BE49-F238E27FC236}">
                <a16:creationId xmlns:a16="http://schemas.microsoft.com/office/drawing/2014/main" id="{6281AE6D-EDD0-F342-9C84-D7475B40B2F4}"/>
              </a:ext>
            </a:extLst>
          </p:cNvPr>
          <p:cNvPicPr>
            <a:picLocks noChangeAspect="1"/>
          </p:cNvPicPr>
          <p:nvPr/>
        </p:nvPicPr>
        <p:blipFill>
          <a:blip r:embed="rId3"/>
          <a:stretch>
            <a:fillRect/>
          </a:stretch>
        </p:blipFill>
        <p:spPr>
          <a:xfrm>
            <a:off x="2022929" y="2702379"/>
            <a:ext cx="5359400" cy="3746500"/>
          </a:xfrm>
          <a:prstGeom prst="rect">
            <a:avLst/>
          </a:prstGeom>
        </p:spPr>
      </p:pic>
      <p:sp>
        <p:nvSpPr>
          <p:cNvPr id="4" name="TextBox 3">
            <a:extLst>
              <a:ext uri="{FF2B5EF4-FFF2-40B4-BE49-F238E27FC236}">
                <a16:creationId xmlns:a16="http://schemas.microsoft.com/office/drawing/2014/main" id="{37738EEF-CD47-F54B-8FF5-CD283C1E3773}"/>
              </a:ext>
            </a:extLst>
          </p:cNvPr>
          <p:cNvSpPr txBox="1"/>
          <p:nvPr/>
        </p:nvSpPr>
        <p:spPr>
          <a:xfrm>
            <a:off x="3962376" y="2123923"/>
            <a:ext cx="1665071" cy="461665"/>
          </a:xfrm>
          <a:prstGeom prst="rect">
            <a:avLst/>
          </a:prstGeom>
          <a:noFill/>
        </p:spPr>
        <p:txBody>
          <a:bodyPr wrap="none" rtlCol="0">
            <a:spAutoFit/>
          </a:bodyPr>
          <a:lstStyle/>
          <a:p>
            <a:r>
              <a:rPr lang="en-US" sz="2400" b="1" i="1" dirty="0">
                <a:solidFill>
                  <a:srgbClr val="0070C0"/>
                </a:solidFill>
              </a:rPr>
              <a:t>Let’s go…</a:t>
            </a:r>
          </a:p>
        </p:txBody>
      </p:sp>
    </p:spTree>
    <p:extLst>
      <p:ext uri="{BB962C8B-B14F-4D97-AF65-F5344CB8AC3E}">
        <p14:creationId xmlns:p14="http://schemas.microsoft.com/office/powerpoint/2010/main" val="206751007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FE715-B006-5A43-B23C-043A18181411}"/>
              </a:ext>
            </a:extLst>
          </p:cNvPr>
          <p:cNvSpPr>
            <a:spLocks noGrp="1"/>
          </p:cNvSpPr>
          <p:nvPr>
            <p:ph type="title"/>
          </p:nvPr>
        </p:nvSpPr>
        <p:spPr/>
        <p:txBody>
          <a:bodyPr/>
          <a:lstStyle/>
          <a:p>
            <a:r>
              <a:rPr lang="en-US" dirty="0"/>
              <a:t>LS 03: Learning Segment Wrap-Up</a:t>
            </a:r>
          </a:p>
        </p:txBody>
      </p:sp>
      <p:sp>
        <p:nvSpPr>
          <p:cNvPr id="3" name="Text Placeholder 2">
            <a:extLst>
              <a:ext uri="{FF2B5EF4-FFF2-40B4-BE49-F238E27FC236}">
                <a16:creationId xmlns:a16="http://schemas.microsoft.com/office/drawing/2014/main" id="{6190DC39-F691-874F-8A25-520EF3306C1F}"/>
              </a:ext>
            </a:extLst>
          </p:cNvPr>
          <p:cNvSpPr>
            <a:spLocks noGrp="1"/>
          </p:cNvSpPr>
          <p:nvPr>
            <p:ph type="body" sz="quarter" idx="10"/>
          </p:nvPr>
        </p:nvSpPr>
        <p:spPr/>
        <p:txBody>
          <a:bodyPr/>
          <a:lstStyle/>
          <a:p>
            <a:r>
              <a:rPr lang="en-US" b="1" dirty="0"/>
              <a:t>What we have figured out…</a:t>
            </a:r>
          </a:p>
          <a:p>
            <a:r>
              <a:rPr lang="en-US" dirty="0"/>
              <a:t>We spent some time thinking about solutions to all of the problems and we realized we need to figure out more about the Earth and how it formed in order to get stared answering our driving question. This leads us into the next unit. </a:t>
            </a:r>
          </a:p>
        </p:txBody>
      </p:sp>
      <p:sp>
        <p:nvSpPr>
          <p:cNvPr id="4" name="Text Placeholder 3">
            <a:extLst>
              <a:ext uri="{FF2B5EF4-FFF2-40B4-BE49-F238E27FC236}">
                <a16:creationId xmlns:a16="http://schemas.microsoft.com/office/drawing/2014/main" id="{A179E414-7AC9-6E45-89DF-6CB2C275F1F6}"/>
              </a:ext>
            </a:extLst>
          </p:cNvPr>
          <p:cNvSpPr>
            <a:spLocks noGrp="1"/>
          </p:cNvSpPr>
          <p:nvPr>
            <p:ph type="body" sz="quarter" idx="11"/>
          </p:nvPr>
        </p:nvSpPr>
        <p:spPr/>
        <p:txBody>
          <a:bodyPr/>
          <a:lstStyle/>
          <a:p>
            <a:pPr>
              <a:lnSpc>
                <a:spcPct val="100000"/>
              </a:lnSpc>
              <a:spcAft>
                <a:spcPts val="400"/>
              </a:spcAft>
            </a:pPr>
            <a:r>
              <a:rPr lang="en-US" dirty="0"/>
              <a:t>LS 03 Teacher Reflection:</a:t>
            </a:r>
          </a:p>
          <a:p>
            <a:pPr>
              <a:lnSpc>
                <a:spcPct val="100000"/>
              </a:lnSpc>
              <a:spcAft>
                <a:spcPts val="400"/>
              </a:spcAft>
            </a:pPr>
            <a:endParaRPr lang="en-US" dirty="0"/>
          </a:p>
          <a:p>
            <a:pPr>
              <a:lnSpc>
                <a:spcPct val="100000"/>
              </a:lnSpc>
              <a:spcAft>
                <a:spcPts val="400"/>
              </a:spcAft>
            </a:pPr>
            <a:r>
              <a:rPr lang="en-US" i="1" dirty="0"/>
              <a:t>What I think worked well…</a:t>
            </a:r>
          </a:p>
          <a:p>
            <a:pPr>
              <a:lnSpc>
                <a:spcPct val="100000"/>
              </a:lnSpc>
              <a:spcAft>
                <a:spcPts val="400"/>
              </a:spcAft>
            </a:pPr>
            <a:endParaRPr lang="en-US" i="1" dirty="0"/>
          </a:p>
          <a:p>
            <a:pPr>
              <a:lnSpc>
                <a:spcPct val="100000"/>
              </a:lnSpc>
              <a:spcAft>
                <a:spcPts val="400"/>
              </a:spcAft>
            </a:pPr>
            <a:endParaRPr lang="en-US" i="1" dirty="0"/>
          </a:p>
          <a:p>
            <a:pPr>
              <a:lnSpc>
                <a:spcPct val="100000"/>
              </a:lnSpc>
              <a:spcAft>
                <a:spcPts val="400"/>
              </a:spcAft>
            </a:pPr>
            <a:r>
              <a:rPr lang="en-US" i="1" dirty="0"/>
              <a:t>What I would change…</a:t>
            </a:r>
          </a:p>
          <a:p>
            <a:endParaRPr lang="en-US" dirty="0"/>
          </a:p>
        </p:txBody>
      </p:sp>
    </p:spTree>
    <p:extLst>
      <p:ext uri="{BB962C8B-B14F-4D97-AF65-F5344CB8AC3E}">
        <p14:creationId xmlns:p14="http://schemas.microsoft.com/office/powerpoint/2010/main" val="2363769013"/>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t>Unit Overview</a:t>
            </a:r>
            <a:endParaRPr sz="2400" dirty="0"/>
          </a:p>
        </p:txBody>
      </p:sp>
      <p:sp>
        <p:nvSpPr>
          <p:cNvPr id="5" name="TextBox 4"/>
          <p:cNvSpPr txBox="1"/>
          <p:nvPr/>
        </p:nvSpPr>
        <p:spPr>
          <a:xfrm>
            <a:off x="178392" y="765101"/>
            <a:ext cx="8751497" cy="3123932"/>
          </a:xfrm>
          <a:prstGeom prst="rect">
            <a:avLst/>
          </a:prstGeom>
          <a:noFill/>
        </p:spPr>
        <p:txBody>
          <a:bodyPr wrap="square" rtlCol="0">
            <a:spAutoFit/>
          </a:bodyPr>
          <a:lstStyle/>
          <a:p>
            <a:pPr>
              <a:spcAft>
                <a:spcPts val="1200"/>
              </a:spcAft>
            </a:pPr>
            <a:r>
              <a:rPr lang="en-US" sz="1400" i="1" dirty="0"/>
              <a:t>Transition In: This is the launch of the MBER-Living Earth sequence. Hopefully you have spent some time with your students “setting the stage” for their year of model-based reasoning. </a:t>
            </a:r>
            <a:endParaRPr lang="en-US" sz="1400" dirty="0"/>
          </a:p>
          <a:p>
            <a:pPr>
              <a:spcAft>
                <a:spcPts val="1200"/>
              </a:spcAft>
            </a:pPr>
            <a:r>
              <a:rPr lang="en-US" sz="1400" dirty="0"/>
              <a:t>We examine some headlines taken from a range of news sources in recent times and wonder what humans are doing to the Earth. We develop a driving question for the year that is something along the lines of “Are humans to blame for the environmental problems we see on Earth today?” We spend a few minutes brainstorming some solutions we have heard about and some teachers will use this opportunity to launch the (optional) year-long Human Impacts Project. </a:t>
            </a:r>
          </a:p>
          <a:p>
            <a:pPr>
              <a:spcAft>
                <a:spcPts val="600"/>
              </a:spcAft>
            </a:pPr>
            <a:r>
              <a:rPr lang="en-US" sz="1400" i="1" dirty="0"/>
              <a:t>Transition Out: After developing our driving question for the year, we realize we need to understand more about the Earth, how it formed and how it changed, in order to get a start on our driving question. This leads us into the next unit triangle where we develop a model for Formation of the Earth. </a:t>
            </a:r>
            <a:endParaRPr lang="en-US" sz="1400" dirty="0"/>
          </a:p>
          <a:p>
            <a:br>
              <a:rPr lang="en-US" dirty="0"/>
            </a:br>
            <a:endParaRPr lang="en-US" sz="1400" dirty="0">
              <a:cs typeface="Arial" panose="020B0604020202020204" pitchFamily="34" charset="0"/>
            </a:endParaRPr>
          </a:p>
        </p:txBody>
      </p:sp>
    </p:spTree>
    <p:extLst>
      <p:ext uri="{BB962C8B-B14F-4D97-AF65-F5344CB8AC3E}">
        <p14:creationId xmlns:p14="http://schemas.microsoft.com/office/powerpoint/2010/main" val="255370215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D59F53C-7CB2-9848-838E-3CC2364825A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60143843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2B1C1-0057-0D46-B3E8-BEC8B5F9F458}"/>
              </a:ext>
            </a:extLst>
          </p:cNvPr>
          <p:cNvSpPr>
            <a:spLocks noGrp="1"/>
          </p:cNvSpPr>
          <p:nvPr>
            <p:ph type="title"/>
          </p:nvPr>
        </p:nvSpPr>
        <p:spPr/>
        <p:txBody>
          <a:bodyPr/>
          <a:lstStyle/>
          <a:p>
            <a:r>
              <a:rPr lang="en-US" dirty="0"/>
              <a:t>Learning Segment </a:t>
            </a:r>
            <a:r>
              <a:rPr lang="en-US"/>
              <a:t>01 Overview</a:t>
            </a:r>
            <a:endParaRPr lang="en-US" dirty="0"/>
          </a:p>
        </p:txBody>
      </p:sp>
      <p:sp>
        <p:nvSpPr>
          <p:cNvPr id="3" name="Text Placeholder 2">
            <a:extLst>
              <a:ext uri="{FF2B5EF4-FFF2-40B4-BE49-F238E27FC236}">
                <a16:creationId xmlns:a16="http://schemas.microsoft.com/office/drawing/2014/main" id="{B8054DF7-4D3E-9044-81B9-952F553F22E4}"/>
              </a:ext>
            </a:extLst>
          </p:cNvPr>
          <p:cNvSpPr>
            <a:spLocks noGrp="1"/>
          </p:cNvSpPr>
          <p:nvPr>
            <p:ph type="body" sz="quarter" idx="10"/>
          </p:nvPr>
        </p:nvSpPr>
        <p:spPr/>
        <p:txBody>
          <a:bodyPr/>
          <a:lstStyle/>
          <a:p>
            <a:r>
              <a:rPr lang="en-US" b="1" dirty="0"/>
              <a:t>We begin our science learning this year by examining a range of headlines that have appeared recently in publications across the globe. We look for patterns in these headlines and discuss different categories we might put them into and bring up other related phenomena. </a:t>
            </a:r>
          </a:p>
          <a:p>
            <a:endParaRPr lang="en-US" dirty="0"/>
          </a:p>
        </p:txBody>
      </p:sp>
      <p:sp>
        <p:nvSpPr>
          <p:cNvPr id="4" name="Text Placeholder 3">
            <a:extLst>
              <a:ext uri="{FF2B5EF4-FFF2-40B4-BE49-F238E27FC236}">
                <a16:creationId xmlns:a16="http://schemas.microsoft.com/office/drawing/2014/main" id="{BB9AECFD-8443-9640-B4A3-ABEF1621CBA4}"/>
              </a:ext>
            </a:extLst>
          </p:cNvPr>
          <p:cNvSpPr>
            <a:spLocks noGrp="1"/>
          </p:cNvSpPr>
          <p:nvPr>
            <p:ph type="body" sz="quarter" idx="11"/>
          </p:nvPr>
        </p:nvSpPr>
        <p:spPr/>
        <p:txBody>
          <a:bodyPr/>
          <a:lstStyle/>
          <a:p>
            <a:r>
              <a:rPr lang="en-US" dirty="0"/>
              <a:t>20 minutes</a:t>
            </a:r>
          </a:p>
        </p:txBody>
      </p:sp>
      <p:sp>
        <p:nvSpPr>
          <p:cNvPr id="5" name="Text Placeholder 4">
            <a:extLst>
              <a:ext uri="{FF2B5EF4-FFF2-40B4-BE49-F238E27FC236}">
                <a16:creationId xmlns:a16="http://schemas.microsoft.com/office/drawing/2014/main" id="{37600895-1D6D-3A42-8D6B-869942502449}"/>
              </a:ext>
            </a:extLst>
          </p:cNvPr>
          <p:cNvSpPr>
            <a:spLocks noGrp="1"/>
          </p:cNvSpPr>
          <p:nvPr>
            <p:ph type="body" sz="quarter" idx="12"/>
          </p:nvPr>
        </p:nvSpPr>
        <p:spPr/>
        <p:txBody>
          <a:bodyPr/>
          <a:lstStyle/>
          <a:p>
            <a:r>
              <a:rPr lang="en-US" u="sng" dirty="0"/>
              <a:t>Resources you will need</a:t>
            </a:r>
            <a:r>
              <a:rPr lang="en-US" dirty="0"/>
              <a:t>:</a:t>
            </a:r>
          </a:p>
          <a:p>
            <a:r>
              <a:rPr lang="en-US" dirty="0"/>
              <a:t>HI1 Doodle Sheet</a:t>
            </a:r>
          </a:p>
        </p:txBody>
      </p:sp>
    </p:spTree>
    <p:extLst>
      <p:ext uri="{BB962C8B-B14F-4D97-AF65-F5344CB8AC3E}">
        <p14:creationId xmlns:p14="http://schemas.microsoft.com/office/powerpoint/2010/main" val="90173127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B4AF44-83BC-9D43-8E37-39E5FB11F876}"/>
              </a:ext>
            </a:extLst>
          </p:cNvPr>
          <p:cNvSpPr/>
          <p:nvPr/>
        </p:nvSpPr>
        <p:spPr>
          <a:xfrm>
            <a:off x="309716" y="406880"/>
            <a:ext cx="8539316" cy="1200329"/>
          </a:xfrm>
          <a:prstGeom prst="rect">
            <a:avLst/>
          </a:prstGeom>
        </p:spPr>
        <p:txBody>
          <a:bodyPr wrap="square">
            <a:spAutoFit/>
          </a:bodyPr>
          <a:lstStyle/>
          <a:p>
            <a:r>
              <a:rPr lang="en-US" sz="3600" dirty="0"/>
              <a:t>And now we turn to some whole Earth, biological phenomena.</a:t>
            </a:r>
          </a:p>
        </p:txBody>
      </p:sp>
      <p:sp>
        <p:nvSpPr>
          <p:cNvPr id="3" name="Rectangle 2">
            <a:extLst>
              <a:ext uri="{FF2B5EF4-FFF2-40B4-BE49-F238E27FC236}">
                <a16:creationId xmlns:a16="http://schemas.microsoft.com/office/drawing/2014/main" id="{AB987A43-6FD0-4045-A0E0-A868E7789C84}"/>
              </a:ext>
            </a:extLst>
          </p:cNvPr>
          <p:cNvSpPr/>
          <p:nvPr/>
        </p:nvSpPr>
        <p:spPr>
          <a:xfrm>
            <a:off x="424972" y="2156305"/>
            <a:ext cx="4572000" cy="2308324"/>
          </a:xfrm>
          <a:prstGeom prst="rect">
            <a:avLst/>
          </a:prstGeom>
        </p:spPr>
        <p:txBody>
          <a:bodyPr>
            <a:spAutoFit/>
          </a:bodyPr>
          <a:lstStyle/>
          <a:p>
            <a:r>
              <a:rPr lang="en-US" sz="3600" dirty="0">
                <a:solidFill>
                  <a:schemeClr val="dk1"/>
                </a:solidFill>
              </a:rPr>
              <a:t>We will figure out what our year together will be all about. </a:t>
            </a:r>
            <a:endParaRPr lang="en-US" sz="3600" dirty="0"/>
          </a:p>
        </p:txBody>
      </p:sp>
      <p:pic>
        <p:nvPicPr>
          <p:cNvPr id="4" name="Picture 3">
            <a:extLst>
              <a:ext uri="{FF2B5EF4-FFF2-40B4-BE49-F238E27FC236}">
                <a16:creationId xmlns:a16="http://schemas.microsoft.com/office/drawing/2014/main" id="{827C7E3E-D1EE-E74B-8D87-D98573C1A3F5}"/>
              </a:ext>
            </a:extLst>
          </p:cNvPr>
          <p:cNvPicPr>
            <a:picLocks noChangeAspect="1"/>
          </p:cNvPicPr>
          <p:nvPr/>
        </p:nvPicPr>
        <p:blipFill>
          <a:blip r:embed="rId3"/>
          <a:stretch>
            <a:fillRect/>
          </a:stretch>
        </p:blipFill>
        <p:spPr>
          <a:xfrm>
            <a:off x="4794250" y="2156305"/>
            <a:ext cx="3416300" cy="3924300"/>
          </a:xfrm>
          <a:prstGeom prst="rect">
            <a:avLst/>
          </a:prstGeom>
        </p:spPr>
      </p:pic>
    </p:spTree>
    <p:extLst>
      <p:ext uri="{BB962C8B-B14F-4D97-AF65-F5344CB8AC3E}">
        <p14:creationId xmlns:p14="http://schemas.microsoft.com/office/powerpoint/2010/main" val="36748042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2EEAEE7-2E52-CB41-90E6-4786112F84C1}"/>
              </a:ext>
            </a:extLst>
          </p:cNvPr>
          <p:cNvSpPr/>
          <p:nvPr/>
        </p:nvSpPr>
        <p:spPr>
          <a:xfrm>
            <a:off x="261783" y="428179"/>
            <a:ext cx="8620433" cy="2308324"/>
          </a:xfrm>
          <a:prstGeom prst="rect">
            <a:avLst/>
          </a:prstGeom>
        </p:spPr>
        <p:txBody>
          <a:bodyPr wrap="square">
            <a:spAutoFit/>
          </a:bodyPr>
          <a:lstStyle/>
          <a:p>
            <a:pPr algn="ctr">
              <a:buSzPts val="2800"/>
            </a:pPr>
            <a:r>
              <a:rPr lang="en-US" sz="3600" dirty="0"/>
              <a:t>Together we’ll read through the following headlines and see if you can categorize them in some way that makes sense to you. </a:t>
            </a:r>
          </a:p>
        </p:txBody>
      </p:sp>
      <p:pic>
        <p:nvPicPr>
          <p:cNvPr id="3" name="Picture 2">
            <a:extLst>
              <a:ext uri="{FF2B5EF4-FFF2-40B4-BE49-F238E27FC236}">
                <a16:creationId xmlns:a16="http://schemas.microsoft.com/office/drawing/2014/main" id="{EEC408A8-A4B8-1945-8587-898A89FE75CD}"/>
              </a:ext>
            </a:extLst>
          </p:cNvPr>
          <p:cNvPicPr>
            <a:picLocks noChangeAspect="1"/>
          </p:cNvPicPr>
          <p:nvPr/>
        </p:nvPicPr>
        <p:blipFill rotWithShape="1">
          <a:blip r:embed="rId3"/>
          <a:srcRect t="11938" r="21976"/>
          <a:stretch/>
        </p:blipFill>
        <p:spPr>
          <a:xfrm>
            <a:off x="5440491" y="4121498"/>
            <a:ext cx="1052624" cy="891044"/>
          </a:xfrm>
          <a:prstGeom prst="rect">
            <a:avLst/>
          </a:prstGeom>
        </p:spPr>
      </p:pic>
      <p:sp>
        <p:nvSpPr>
          <p:cNvPr id="4" name="Rectangle 3">
            <a:extLst>
              <a:ext uri="{FF2B5EF4-FFF2-40B4-BE49-F238E27FC236}">
                <a16:creationId xmlns:a16="http://schemas.microsoft.com/office/drawing/2014/main" id="{F05A5C04-E469-0047-93F7-01A6116F1507}"/>
              </a:ext>
            </a:extLst>
          </p:cNvPr>
          <p:cNvSpPr/>
          <p:nvPr/>
        </p:nvSpPr>
        <p:spPr>
          <a:xfrm>
            <a:off x="495957" y="3627547"/>
            <a:ext cx="4572000" cy="1384995"/>
          </a:xfrm>
          <a:prstGeom prst="rect">
            <a:avLst/>
          </a:prstGeom>
        </p:spPr>
        <p:txBody>
          <a:bodyPr wrap="square">
            <a:spAutoFit/>
          </a:bodyPr>
          <a:lstStyle/>
          <a:p>
            <a:pPr>
              <a:buSzPts val="2800"/>
            </a:pPr>
            <a:endParaRPr lang="en-US" sz="2800" dirty="0"/>
          </a:p>
          <a:p>
            <a:pPr>
              <a:buSzPts val="2800"/>
            </a:pPr>
            <a:r>
              <a:rPr lang="en-US" sz="2800" dirty="0"/>
              <a:t>Write some notes in Doodle Box A about what you see. </a:t>
            </a:r>
          </a:p>
        </p:txBody>
      </p:sp>
    </p:spTree>
    <p:extLst>
      <p:ext uri="{BB962C8B-B14F-4D97-AF65-F5344CB8AC3E}">
        <p14:creationId xmlns:p14="http://schemas.microsoft.com/office/powerpoint/2010/main" val="24181474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CF56DA4-BB90-5D4B-BC90-6F264E60EBA8}"/>
              </a:ext>
            </a:extLst>
          </p:cNvPr>
          <p:cNvSpPr/>
          <p:nvPr/>
        </p:nvSpPr>
        <p:spPr>
          <a:xfrm>
            <a:off x="125261"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AF9BBE3-D356-5842-8AB1-1BD36ABF8361}"/>
              </a:ext>
            </a:extLst>
          </p:cNvPr>
          <p:cNvSpPr/>
          <p:nvPr/>
        </p:nvSpPr>
        <p:spPr>
          <a:xfrm>
            <a:off x="4572000" y="131119"/>
            <a:ext cx="4458830" cy="6129981"/>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Text&#10;&#10;Description automatically generated">
            <a:extLst>
              <a:ext uri="{FF2B5EF4-FFF2-40B4-BE49-F238E27FC236}">
                <a16:creationId xmlns:a16="http://schemas.microsoft.com/office/drawing/2014/main" id="{0BFF5003-8D93-F741-B3F1-B579E3EE3DAA}"/>
              </a:ext>
            </a:extLst>
          </p:cNvPr>
          <p:cNvPicPr>
            <a:picLocks noChangeAspect="1"/>
          </p:cNvPicPr>
          <p:nvPr/>
        </p:nvPicPr>
        <p:blipFill>
          <a:blip r:embed="rId3"/>
          <a:stretch>
            <a:fillRect/>
          </a:stretch>
        </p:blipFill>
        <p:spPr>
          <a:xfrm>
            <a:off x="4647373" y="635590"/>
            <a:ext cx="4371366" cy="1925691"/>
          </a:xfrm>
          <a:prstGeom prst="rect">
            <a:avLst/>
          </a:prstGeom>
        </p:spPr>
      </p:pic>
      <p:pic>
        <p:nvPicPr>
          <p:cNvPr id="16" name="Picture 15" descr="A picture containing text, sign, clipart&#10;&#10;Description automatically generated">
            <a:extLst>
              <a:ext uri="{FF2B5EF4-FFF2-40B4-BE49-F238E27FC236}">
                <a16:creationId xmlns:a16="http://schemas.microsoft.com/office/drawing/2014/main" id="{13CEE065-C1D7-6843-82F7-F412F6BB17F4}"/>
              </a:ext>
            </a:extLst>
          </p:cNvPr>
          <p:cNvPicPr>
            <a:picLocks noChangeAspect="1"/>
          </p:cNvPicPr>
          <p:nvPr/>
        </p:nvPicPr>
        <p:blipFill>
          <a:blip r:embed="rId4"/>
          <a:stretch>
            <a:fillRect/>
          </a:stretch>
        </p:blipFill>
        <p:spPr>
          <a:xfrm>
            <a:off x="6461385" y="324440"/>
            <a:ext cx="692150" cy="233309"/>
          </a:xfrm>
          <a:prstGeom prst="rect">
            <a:avLst/>
          </a:prstGeom>
        </p:spPr>
      </p:pic>
      <p:pic>
        <p:nvPicPr>
          <p:cNvPr id="18" name="Picture 17" descr="Background pattern&#10;&#10;Description automatically generated">
            <a:extLst>
              <a:ext uri="{FF2B5EF4-FFF2-40B4-BE49-F238E27FC236}">
                <a16:creationId xmlns:a16="http://schemas.microsoft.com/office/drawing/2014/main" id="{2F8B9A0B-58B3-F246-B75F-CF5B46168FD7}"/>
              </a:ext>
            </a:extLst>
          </p:cNvPr>
          <p:cNvPicPr>
            <a:picLocks noChangeAspect="1"/>
          </p:cNvPicPr>
          <p:nvPr/>
        </p:nvPicPr>
        <p:blipFill>
          <a:blip r:embed="rId5"/>
          <a:stretch>
            <a:fillRect/>
          </a:stretch>
        </p:blipFill>
        <p:spPr>
          <a:xfrm>
            <a:off x="4846637" y="2533650"/>
            <a:ext cx="3909556" cy="3505200"/>
          </a:xfrm>
          <a:prstGeom prst="rect">
            <a:avLst/>
          </a:prstGeom>
        </p:spPr>
      </p:pic>
      <p:pic>
        <p:nvPicPr>
          <p:cNvPr id="22" name="Picture 21" descr="Text&#10;&#10;Description automatically generated">
            <a:extLst>
              <a:ext uri="{FF2B5EF4-FFF2-40B4-BE49-F238E27FC236}">
                <a16:creationId xmlns:a16="http://schemas.microsoft.com/office/drawing/2014/main" id="{086BC08D-7470-714B-9B53-B695DB575746}"/>
              </a:ext>
            </a:extLst>
          </p:cNvPr>
          <p:cNvPicPr>
            <a:picLocks noChangeAspect="1"/>
          </p:cNvPicPr>
          <p:nvPr/>
        </p:nvPicPr>
        <p:blipFill>
          <a:blip r:embed="rId6"/>
          <a:stretch>
            <a:fillRect/>
          </a:stretch>
        </p:blipFill>
        <p:spPr>
          <a:xfrm>
            <a:off x="275436" y="324440"/>
            <a:ext cx="4093293" cy="2104081"/>
          </a:xfrm>
          <a:prstGeom prst="rect">
            <a:avLst/>
          </a:prstGeom>
        </p:spPr>
      </p:pic>
      <p:pic>
        <p:nvPicPr>
          <p:cNvPr id="24" name="Picture 23" descr="A table full of various fruits and vegetables&#10;&#10;Description automatically generated with low confidence">
            <a:extLst>
              <a:ext uri="{FF2B5EF4-FFF2-40B4-BE49-F238E27FC236}">
                <a16:creationId xmlns:a16="http://schemas.microsoft.com/office/drawing/2014/main" id="{5BCD7457-CEF7-B14E-8012-AE55D18D33B4}"/>
              </a:ext>
            </a:extLst>
          </p:cNvPr>
          <p:cNvPicPr>
            <a:picLocks noChangeAspect="1"/>
          </p:cNvPicPr>
          <p:nvPr/>
        </p:nvPicPr>
        <p:blipFill>
          <a:blip r:embed="rId7"/>
          <a:stretch>
            <a:fillRect/>
          </a:stretch>
        </p:blipFill>
        <p:spPr>
          <a:xfrm>
            <a:off x="275436" y="2717800"/>
            <a:ext cx="4196932" cy="3321050"/>
          </a:xfrm>
          <a:prstGeom prst="rect">
            <a:avLst/>
          </a:prstGeom>
        </p:spPr>
      </p:pic>
    </p:spTree>
    <p:extLst>
      <p:ext uri="{BB962C8B-B14F-4D97-AF65-F5344CB8AC3E}">
        <p14:creationId xmlns:p14="http://schemas.microsoft.com/office/powerpoint/2010/main" val="2395744177"/>
      </p:ext>
    </p:extLst>
  </p:cSld>
  <p:clrMapOvr>
    <a:masterClrMapping/>
  </p:clrMapOvr>
  <p:transition spd="med"/>
</p:sld>
</file>

<file path=ppt/theme/theme1.xml><?xml version="1.0" encoding="utf-8"?>
<a:theme xmlns:a="http://schemas.openxmlformats.org/drawingml/2006/main" name="Yello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736</TotalTime>
  <Words>4023</Words>
  <Application>Microsoft Macintosh PowerPoint</Application>
  <PresentationFormat>Overhead</PresentationFormat>
  <Paragraphs>299</Paragraphs>
  <Slides>33</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Helvetica Light</vt:lpstr>
      <vt:lpstr>Times New Roman</vt:lpstr>
      <vt:lpstr>Yellow</vt:lpstr>
      <vt:lpstr>PowerPoint Presentation</vt:lpstr>
      <vt:lpstr>How to use these slides…</vt:lpstr>
      <vt:lpstr>How to really use these slides… A note about coherence.</vt:lpstr>
      <vt:lpstr>Unit Overview</vt:lpstr>
      <vt:lpstr>PowerPoint Presentation</vt:lpstr>
      <vt:lpstr>Learning Segment 01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Learning Segment 01 Wrap-Up</vt:lpstr>
      <vt:lpstr>Learning Segment 02 Overview</vt:lpstr>
      <vt:lpstr>PowerPoint Presentation</vt:lpstr>
      <vt:lpstr>PowerPoint Presentation</vt:lpstr>
      <vt:lpstr>PowerPoint Presentation</vt:lpstr>
      <vt:lpstr>PowerPoint Presentation</vt:lpstr>
      <vt:lpstr>PowerPoint Presentation</vt:lpstr>
      <vt:lpstr>Learning Segment 02 Wrap-Up</vt:lpstr>
      <vt:lpstr>Learning Segment 03 Overview</vt:lpstr>
      <vt:lpstr>PowerPoint Presentation</vt:lpstr>
      <vt:lpstr>PowerPoint Presentation</vt:lpstr>
      <vt:lpstr>LS 03: Learning Segment Wrap-Up</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Tae-Hee Kim</dc:creator>
  <cp:lastModifiedBy>Microsoft Office User</cp:lastModifiedBy>
  <cp:revision>18</cp:revision>
  <dcterms:created xsi:type="dcterms:W3CDTF">2021-08-06T02:15:56Z</dcterms:created>
  <dcterms:modified xsi:type="dcterms:W3CDTF">2021-08-16T05:55:09Z</dcterms:modified>
</cp:coreProperties>
</file>